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slides/slide8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97" r:id="rId59"/>
    <p:sldId id="349" r:id="rId60"/>
    <p:sldId id="350" r:id="rId61"/>
    <p:sldId id="351" r:id="rId62"/>
    <p:sldId id="352" r:id="rId63"/>
    <p:sldId id="353" r:id="rId64"/>
    <p:sldId id="354" r:id="rId65"/>
    <p:sldId id="355" r:id="rId66"/>
    <p:sldId id="356" r:id="rId67"/>
    <p:sldId id="357" r:id="rId68"/>
    <p:sldId id="358" r:id="rId69"/>
    <p:sldId id="359" r:id="rId70"/>
    <p:sldId id="360" r:id="rId71"/>
    <p:sldId id="361" r:id="rId72"/>
    <p:sldId id="362" r:id="rId73"/>
    <p:sldId id="363" r:id="rId74"/>
    <p:sldId id="364" r:id="rId75"/>
    <p:sldId id="365" r:id="rId76"/>
    <p:sldId id="366" r:id="rId77"/>
    <p:sldId id="367" r:id="rId78"/>
    <p:sldId id="368" r:id="rId79"/>
    <p:sldId id="369" r:id="rId80"/>
    <p:sldId id="370" r:id="rId81"/>
    <p:sldId id="371" r:id="rId82"/>
    <p:sldId id="372" r:id="rId8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716" autoAdjust="0"/>
    <p:restoredTop sz="94660"/>
  </p:normalViewPr>
  <p:slideViewPr>
    <p:cSldViewPr>
      <p:cViewPr>
        <p:scale>
          <a:sx n="60" d="100"/>
          <a:sy n="60" d="100"/>
        </p:scale>
        <p:origin x="-30" y="-26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11282FF-3DDC-4C3D-9BB3-8742411B01C6}"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B53DBAB-640F-4E2E-954E-684C8E44E9FD}"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6D52982-719C-41FF-B90E-0B810A952A9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600" b="1" i="0" baseline="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000" b="1" i="0" baseline="0"/>
            </a:lvl1pPr>
            <a:lvl2pPr>
              <a:defRPr sz="2000" b="1" i="0" baseline="0"/>
            </a:lvl2pPr>
          </a:lstStyle>
          <a:p>
            <a:pPr lvl="0"/>
            <a:r>
              <a:rPr lang="zh-CN" altLang="en-US" dirty="0"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F6F4751-39C4-4FEA-BD56-93EEBBEBFA82}"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E7EF6C8-4533-4526-875A-F6E665A66DCE}"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C3F4091-FE5C-4611-9C65-FF0DF329D187}"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1FA30016-E197-45CD-8A10-AE50AB860CEA}"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B0A012D9-25D8-46AB-A169-46FA891F9E27}"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3D316C5E-61EF-4779-A563-972958D14744}"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3BC8A925-1660-46C9-9E81-FE90FEF96EBF}"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8D9483D-D23A-4F5C-A106-607A5D0C4099}"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宋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宋体" pitchFamily="2" charset="-122"/>
              </a:defRPr>
            </a:lvl1pPr>
          </a:lstStyle>
          <a:p>
            <a:pPr>
              <a:defRPr/>
            </a:pPr>
            <a:fld id="{7A3A308C-0061-4437-B380-FAB647653A8F}"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ea typeface="宋体" pitchFamily="2" charset="-122"/>
        </a:defRPr>
      </a:lvl2pPr>
      <a:lvl3pPr algn="ctr" rtl="0" eaLnBrk="0" fontAlgn="base" hangingPunct="0">
        <a:spcBef>
          <a:spcPct val="0"/>
        </a:spcBef>
        <a:spcAft>
          <a:spcPct val="0"/>
        </a:spcAft>
        <a:defRPr sz="3600" b="1">
          <a:solidFill>
            <a:schemeClr val="tx2"/>
          </a:solidFill>
          <a:latin typeface="Arial" charset="0"/>
          <a:ea typeface="宋体" pitchFamily="2" charset="-122"/>
        </a:defRPr>
      </a:lvl3pPr>
      <a:lvl4pPr algn="ctr" rtl="0" eaLnBrk="0" fontAlgn="base" hangingPunct="0">
        <a:spcBef>
          <a:spcPct val="0"/>
        </a:spcBef>
        <a:spcAft>
          <a:spcPct val="0"/>
        </a:spcAft>
        <a:defRPr sz="3600" b="1">
          <a:solidFill>
            <a:schemeClr val="tx2"/>
          </a:solidFill>
          <a:latin typeface="Arial" charset="0"/>
          <a:ea typeface="宋体" pitchFamily="2" charset="-122"/>
        </a:defRPr>
      </a:lvl4pPr>
      <a:lvl5pPr algn="ctr" rtl="0" eaLnBrk="0" fontAlgn="base" hangingPunct="0">
        <a:spcBef>
          <a:spcPct val="0"/>
        </a:spcBef>
        <a:spcAft>
          <a:spcPct val="0"/>
        </a:spcAft>
        <a:defRPr sz="3600" b="1">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6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6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slide" Target="slide6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slide" Target="slide6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7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7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 Target="slide7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 Target="slide59.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 Target="slide7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 Target="slide7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 Target="slide7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 Target="slide7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slide" Target="slide7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 Target="slide7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slide" Target="slide8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slide" Target="slide8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 Target="slide8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slide" Target="slide60.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04800" y="274638"/>
            <a:ext cx="8382000" cy="1143000"/>
          </a:xfrm>
        </p:spPr>
        <p:txBody>
          <a:bodyPr/>
          <a:lstStyle/>
          <a:p>
            <a:pPr eaLnBrk="1" hangingPunct="1"/>
            <a:r>
              <a:rPr lang="zh-CN" altLang="en-US" dirty="0" smtClean="0"/>
              <a:t>第五章  面向供应链的国际物流协同管理</a:t>
            </a:r>
            <a:endParaRPr lang="zh-CN" altLang="zh-CN" dirty="0" smtClean="0"/>
          </a:p>
        </p:txBody>
      </p:sp>
      <p:sp>
        <p:nvSpPr>
          <p:cNvPr id="3075" name="Rectangle 3"/>
          <p:cNvSpPr>
            <a:spLocks noGrp="1" noChangeArrowheads="1"/>
          </p:cNvSpPr>
          <p:nvPr>
            <p:ph type="body" idx="1"/>
          </p:nvPr>
        </p:nvSpPr>
        <p:spPr/>
        <p:txBody>
          <a:bodyPr/>
          <a:lstStyle/>
          <a:p>
            <a:pPr eaLnBrk="1" hangingPunct="1">
              <a:lnSpc>
                <a:spcPct val="200000"/>
              </a:lnSpc>
            </a:pPr>
            <a:r>
              <a:rPr lang="zh-CN" altLang="en-US" sz="2900" dirty="0" smtClean="0">
                <a:hlinkClick r:id="rId2" action="ppaction://hlinksldjump"/>
              </a:rPr>
              <a:t>第一节  供应链物流协同管理概念</a:t>
            </a:r>
            <a:endParaRPr lang="en-US" altLang="zh-CN" sz="2900" dirty="0" smtClean="0"/>
          </a:p>
          <a:p>
            <a:pPr eaLnBrk="1" hangingPunct="1">
              <a:lnSpc>
                <a:spcPct val="200000"/>
              </a:lnSpc>
            </a:pPr>
            <a:r>
              <a:rPr lang="zh-CN" altLang="en-US" sz="2900" dirty="0" smtClean="0">
                <a:hlinkClick r:id="rId3" action="ppaction://hlinksldjump"/>
              </a:rPr>
              <a:t>第二节  国际物流协同运作模式与组织方式</a:t>
            </a:r>
            <a:endParaRPr lang="en-US" altLang="zh-CN" sz="2900"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zh-CN" altLang="en-US" dirty="0" smtClean="0"/>
              <a:t>第一节  供应链物流协同管理概念</a:t>
            </a:r>
            <a:endParaRPr lang="zh-CN" altLang="zh-CN" dirty="0" smtClean="0"/>
          </a:p>
        </p:txBody>
      </p:sp>
      <p:sp>
        <p:nvSpPr>
          <p:cNvPr id="12291" name="Rectangle 3"/>
          <p:cNvSpPr>
            <a:spLocks noGrp="1" noChangeArrowheads="1"/>
          </p:cNvSpPr>
          <p:nvPr>
            <p:ph type="body" idx="1"/>
          </p:nvPr>
        </p:nvSpPr>
        <p:spPr/>
        <p:txBody>
          <a:bodyPr/>
          <a:lstStyle/>
          <a:p>
            <a:pPr eaLnBrk="1" hangingPunct="1"/>
            <a:r>
              <a:rPr lang="en-US" dirty="0" smtClean="0"/>
              <a:t>（ </a:t>
            </a:r>
            <a:r>
              <a:rPr lang="zh-CN" altLang="en-US" dirty="0" smtClean="0"/>
              <a:t>四</a:t>
            </a:r>
            <a:r>
              <a:rPr lang="en-US" dirty="0" smtClean="0"/>
              <a:t>）  </a:t>
            </a:r>
            <a:r>
              <a:rPr lang="zh-CN" altLang="en-US" dirty="0" smtClean="0"/>
              <a:t>供应链协同机制</a:t>
            </a:r>
          </a:p>
          <a:p>
            <a:r>
              <a:rPr lang="en-US" dirty="0" smtClean="0"/>
              <a:t>（１）  </a:t>
            </a:r>
            <a:r>
              <a:rPr lang="zh-CN" altLang="en-US" dirty="0" smtClean="0"/>
              <a:t>信任机制</a:t>
            </a:r>
            <a:r>
              <a:rPr lang="en-US" dirty="0" smtClean="0"/>
              <a:t>。</a:t>
            </a:r>
            <a:endParaRPr lang="zh-CN" altLang="en-US" dirty="0" smtClean="0"/>
          </a:p>
          <a:p>
            <a:r>
              <a:rPr lang="zh-CN" altLang="en-US" dirty="0" smtClean="0"/>
              <a:t>信任机制的建立是一件复杂的系统工程</a:t>
            </a:r>
            <a:r>
              <a:rPr lang="en-US" dirty="0" smtClean="0"/>
              <a:t>，  </a:t>
            </a:r>
            <a:r>
              <a:rPr lang="zh-CN" altLang="en-US" dirty="0" smtClean="0"/>
              <a:t>一般需要综合应用契约型信任</a:t>
            </a:r>
            <a:r>
              <a:rPr lang="en-US" dirty="0" smtClean="0"/>
              <a:t>、  </a:t>
            </a:r>
            <a:r>
              <a:rPr lang="zh-CN" altLang="en-US" dirty="0" smtClean="0"/>
              <a:t>能力型信任和善意型信任三种模式并且需要综合运用法律</a:t>
            </a:r>
            <a:r>
              <a:rPr lang="en-US" dirty="0" smtClean="0"/>
              <a:t>、  </a:t>
            </a:r>
            <a:r>
              <a:rPr lang="zh-CN" altLang="en-US" dirty="0" smtClean="0"/>
              <a:t>情感和信誉三种手段同时需要采取法律手段</a:t>
            </a:r>
            <a:r>
              <a:rPr lang="en-US" dirty="0" smtClean="0"/>
              <a:t>、  </a:t>
            </a:r>
            <a:r>
              <a:rPr lang="zh-CN" altLang="en-US" dirty="0" smtClean="0"/>
              <a:t>情感维系和信誉保证三 种方式</a:t>
            </a:r>
            <a:r>
              <a:rPr lang="en-US" dirty="0" smtClean="0"/>
              <a:t>。</a:t>
            </a:r>
          </a:p>
          <a:p>
            <a:r>
              <a:rPr lang="en-US" dirty="0" smtClean="0"/>
              <a:t>（２）  </a:t>
            </a:r>
            <a:r>
              <a:rPr lang="zh-CN" altLang="en-US" dirty="0" smtClean="0"/>
              <a:t>利益分配机制</a:t>
            </a:r>
            <a:r>
              <a:rPr lang="en-US" dirty="0" smtClean="0"/>
              <a:t>。</a:t>
            </a:r>
            <a:endParaRPr lang="zh-CN" altLang="en-US" dirty="0" smtClean="0"/>
          </a:p>
          <a:p>
            <a:r>
              <a:rPr lang="zh-CN" altLang="en-US" dirty="0" smtClean="0"/>
              <a:t>通过供应链的协同管理</a:t>
            </a:r>
            <a:r>
              <a:rPr lang="en-US" dirty="0" smtClean="0"/>
              <a:t>，   </a:t>
            </a:r>
            <a:r>
              <a:rPr lang="zh-CN" altLang="en-US" dirty="0" smtClean="0"/>
              <a:t>能够实现供应链整体利益的最大化</a:t>
            </a:r>
            <a:r>
              <a:rPr lang="en-US" dirty="0" smtClean="0"/>
              <a:t>，  </a:t>
            </a:r>
            <a:r>
              <a:rPr lang="zh-CN" altLang="en-US" dirty="0" smtClean="0"/>
              <a:t>供应链整体利益最大化后 就必须建立和完善利益的分配机制</a:t>
            </a:r>
            <a:r>
              <a:rPr lang="en-US" dirty="0" smtClean="0"/>
              <a:t>，  </a:t>
            </a:r>
            <a:r>
              <a:rPr lang="zh-CN" altLang="en-US" dirty="0" smtClean="0"/>
              <a:t>将供应链整体利益在各节点企业之间进行公平合理的分 配</a:t>
            </a:r>
            <a:r>
              <a:rPr lang="en-US" dirty="0" smtClean="0"/>
              <a:t>，  </a:t>
            </a:r>
            <a:r>
              <a:rPr lang="zh-CN" altLang="en-US" dirty="0" smtClean="0"/>
              <a:t>论功行赏</a:t>
            </a:r>
            <a:r>
              <a:rPr lang="en-US" dirty="0" smtClean="0"/>
              <a:t>，  </a:t>
            </a:r>
            <a:r>
              <a:rPr lang="zh-CN" altLang="en-US" dirty="0" smtClean="0"/>
              <a:t>保证各节点企业能够从供应链中获得长期稳定的利益</a:t>
            </a:r>
            <a:r>
              <a:rPr lang="en-US" dirty="0" smtClean="0"/>
              <a:t>，   </a:t>
            </a:r>
            <a:r>
              <a:rPr lang="zh-CN" altLang="en-US" dirty="0" smtClean="0"/>
              <a:t>实现各节点企业利益的最优化</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zh-CN" altLang="en-US" dirty="0" smtClean="0"/>
              <a:t>第一节  供应链物流协同管理概念</a:t>
            </a:r>
            <a:endParaRPr lang="zh-CN" altLang="zh-CN" dirty="0" smtClean="0"/>
          </a:p>
        </p:txBody>
      </p:sp>
      <p:sp>
        <p:nvSpPr>
          <p:cNvPr id="13315"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运行机制</a:t>
            </a:r>
            <a:r>
              <a:rPr lang="en-US" dirty="0" smtClean="0"/>
              <a:t>。</a:t>
            </a:r>
            <a:endParaRPr lang="zh-CN" altLang="en-US" dirty="0" smtClean="0"/>
          </a:p>
          <a:p>
            <a:pPr>
              <a:lnSpc>
                <a:spcPct val="150000"/>
              </a:lnSpc>
            </a:pPr>
            <a:r>
              <a:rPr lang="zh-CN" altLang="en-US" dirty="0" smtClean="0"/>
              <a:t>从第四方物流的概念和国内</a:t>
            </a:r>
            <a:r>
              <a:rPr lang="en-US" dirty="0" smtClean="0"/>
              <a:t>、   </a:t>
            </a:r>
            <a:r>
              <a:rPr lang="zh-CN" altLang="en-US" dirty="0" smtClean="0"/>
              <a:t>外的物流实践来看</a:t>
            </a:r>
            <a:r>
              <a:rPr lang="en-US" dirty="0" smtClean="0"/>
              <a:t>，  </a:t>
            </a:r>
            <a:r>
              <a:rPr lang="zh-CN" altLang="en-US" dirty="0" smtClean="0"/>
              <a:t>无论采取什么样的运作方式</a:t>
            </a:r>
            <a:r>
              <a:rPr lang="en-US" dirty="0" smtClean="0"/>
              <a:t>，  </a:t>
            </a:r>
            <a:r>
              <a:rPr lang="zh-CN" altLang="en-US" dirty="0" smtClean="0"/>
              <a:t>第四方 物流作为一个提供全面供应链解决方案的供应链集成商</a:t>
            </a:r>
            <a:r>
              <a:rPr lang="en-US" dirty="0" smtClean="0"/>
              <a:t>，  </a:t>
            </a:r>
            <a:r>
              <a:rPr lang="zh-CN" altLang="en-US" dirty="0" smtClean="0"/>
              <a:t>它的服务都不是一个企业可以单独 提供的</a:t>
            </a:r>
            <a:r>
              <a:rPr lang="en-US" dirty="0" smtClean="0"/>
              <a:t>，  </a:t>
            </a:r>
            <a:r>
              <a:rPr lang="zh-CN" altLang="en-US" dirty="0" smtClean="0"/>
              <a:t>在实践中</a:t>
            </a:r>
            <a:r>
              <a:rPr lang="en-US" dirty="0" smtClean="0"/>
              <a:t>，  </a:t>
            </a:r>
            <a:r>
              <a:rPr lang="zh-CN" altLang="en-US" dirty="0" smtClean="0"/>
              <a:t>第四方物流是一个由在其创建和运作中起核心作用的企业</a:t>
            </a:r>
            <a:r>
              <a:rPr lang="en-US" dirty="0" smtClean="0"/>
              <a:t>， </a:t>
            </a:r>
            <a:r>
              <a:rPr lang="zh-CN" altLang="en-US" dirty="0" smtClean="0"/>
              <a:t>通过调配和 管理自身的及具有互补性的服务提供商的资源</a:t>
            </a:r>
            <a:r>
              <a:rPr lang="en-US" dirty="0" smtClean="0"/>
              <a:t>、 </a:t>
            </a:r>
            <a:r>
              <a:rPr lang="zh-CN" altLang="en-US" dirty="0" smtClean="0"/>
              <a:t>能力与技术的供应链上多个相关企业组成的 企业集群  </a:t>
            </a:r>
            <a:r>
              <a:rPr lang="en-US" dirty="0" smtClean="0"/>
              <a:t>（ </a:t>
            </a:r>
            <a:r>
              <a:rPr lang="zh-CN" altLang="en-US" dirty="0" smtClean="0"/>
              <a:t>以下简称第四方物流企业集群</a:t>
            </a:r>
            <a:r>
              <a:rPr lang="en-US" dirty="0" smtClean="0"/>
              <a:t>） 。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zh-CN" altLang="en-US" dirty="0" smtClean="0"/>
              <a:t>第一节  供应链物流协同管理概念</a:t>
            </a:r>
            <a:endParaRPr lang="zh-CN" altLang="zh-CN" dirty="0" smtClean="0"/>
          </a:p>
        </p:txBody>
      </p:sp>
      <p:sp>
        <p:nvSpPr>
          <p:cNvPr id="14339" name="Rectangle 3"/>
          <p:cNvSpPr>
            <a:spLocks noGrp="1" noChangeArrowheads="1"/>
          </p:cNvSpPr>
          <p:nvPr>
            <p:ph type="body" idx="1"/>
          </p:nvPr>
        </p:nvSpPr>
        <p:spPr/>
        <p:txBody>
          <a:bodyPr/>
          <a:lstStyle/>
          <a:p>
            <a:r>
              <a:rPr lang="zh-CN" altLang="en-US" dirty="0" smtClean="0"/>
              <a:t>第四方物流企业集群内的各个企业通过相互竞争和合作</a:t>
            </a:r>
            <a:r>
              <a:rPr lang="en-US" dirty="0" smtClean="0"/>
              <a:t>，  </a:t>
            </a:r>
            <a:r>
              <a:rPr lang="zh-CN" altLang="en-US" dirty="0" smtClean="0"/>
              <a:t>构成了一个小的企业生态系统</a:t>
            </a:r>
            <a:r>
              <a:rPr lang="en-US" dirty="0" smtClean="0"/>
              <a:t>，  </a:t>
            </a:r>
            <a:r>
              <a:rPr lang="zh-CN" altLang="en-US" dirty="0" smtClean="0"/>
              <a:t>第四方物流的每一个参与企业都可以看成是该企业生态系统的子系统</a:t>
            </a:r>
            <a:r>
              <a:rPr lang="en-US" dirty="0" smtClean="0"/>
              <a:t>，  </a:t>
            </a:r>
            <a:r>
              <a:rPr lang="zh-CN" altLang="en-US" dirty="0" smtClean="0"/>
              <a:t>而这个企业生态系统又是整个社会生态系统的子系统</a:t>
            </a:r>
            <a:r>
              <a:rPr lang="en-US" dirty="0" smtClean="0"/>
              <a:t>，  </a:t>
            </a:r>
            <a:r>
              <a:rPr lang="zh-CN" altLang="en-US" dirty="0" smtClean="0"/>
              <a:t>这个企业生态 系统有以下三个特点</a:t>
            </a:r>
            <a:r>
              <a:rPr lang="en-US" dirty="0" smtClean="0"/>
              <a:t>：</a:t>
            </a:r>
            <a:endParaRPr lang="zh-CN" altLang="en-US" dirty="0" smtClean="0"/>
          </a:p>
          <a:p>
            <a:r>
              <a:rPr lang="zh-CN" altLang="en-US" dirty="0" smtClean="0"/>
              <a:t>第一</a:t>
            </a:r>
            <a:r>
              <a:rPr lang="en-US" dirty="0" smtClean="0"/>
              <a:t>，  </a:t>
            </a:r>
            <a:r>
              <a:rPr lang="zh-CN" altLang="en-US" dirty="0" smtClean="0"/>
              <a:t>它是一个远离平衡态的开放系统</a:t>
            </a:r>
            <a:r>
              <a:rPr lang="en-US" dirty="0" smtClean="0"/>
              <a:t>，   </a:t>
            </a:r>
            <a:r>
              <a:rPr lang="zh-CN" altLang="en-US" dirty="0" smtClean="0"/>
              <a:t>不断地与外界社会生态系统进行物质</a:t>
            </a:r>
            <a:r>
              <a:rPr lang="en-US" dirty="0" smtClean="0"/>
              <a:t>、  </a:t>
            </a:r>
            <a:r>
              <a:rPr lang="zh-CN" altLang="en-US" dirty="0" smtClean="0"/>
              <a:t>能量</a:t>
            </a:r>
            <a:r>
              <a:rPr lang="en-US" dirty="0" smtClean="0"/>
              <a:t>、</a:t>
            </a:r>
            <a:r>
              <a:rPr lang="zh-CN" altLang="en-US" dirty="0" smtClean="0"/>
              <a:t>信息和资源的交换</a:t>
            </a:r>
            <a:r>
              <a:rPr lang="en-US" dirty="0" smtClean="0"/>
              <a:t>，  </a:t>
            </a:r>
            <a:r>
              <a:rPr lang="zh-CN" altLang="en-US" dirty="0" smtClean="0"/>
              <a:t>如从外界获取人力资源</a:t>
            </a:r>
            <a:r>
              <a:rPr lang="en-US" dirty="0" smtClean="0"/>
              <a:t>、   </a:t>
            </a:r>
            <a:r>
              <a:rPr lang="zh-CN" altLang="en-US" dirty="0" smtClean="0"/>
              <a:t>客户资源</a:t>
            </a:r>
            <a:r>
              <a:rPr lang="en-US" dirty="0" smtClean="0"/>
              <a:t>、  </a:t>
            </a:r>
            <a:r>
              <a:rPr lang="zh-CN" altLang="en-US" dirty="0" smtClean="0"/>
              <a:t>新的合作伙伴</a:t>
            </a:r>
            <a:r>
              <a:rPr lang="en-US" dirty="0" smtClean="0"/>
              <a:t>，  </a:t>
            </a:r>
            <a:r>
              <a:rPr lang="zh-CN" altLang="en-US" dirty="0" smtClean="0"/>
              <a:t>并将不再符合整体 发展战略</a:t>
            </a:r>
            <a:r>
              <a:rPr lang="en-US" dirty="0" smtClean="0"/>
              <a:t>、  </a:t>
            </a:r>
            <a:r>
              <a:rPr lang="zh-CN" altLang="en-US" dirty="0" smtClean="0"/>
              <a:t>阻碍了第四方物流系统持续发展的内部资源输出到社会生态系统中去</a:t>
            </a:r>
            <a:r>
              <a:rPr lang="en-US" dirty="0" smtClean="0"/>
              <a:t>，  </a:t>
            </a:r>
            <a:r>
              <a:rPr lang="zh-CN" altLang="en-US" dirty="0" smtClean="0"/>
              <a:t>同时第四方物流企业生态系统还向外界提供经过整合的供应链集成服务</a:t>
            </a:r>
            <a:r>
              <a:rPr lang="en-US" dirty="0" smtClean="0"/>
              <a:t>。</a:t>
            </a:r>
            <a:endParaRPr lang="zh-CN" altLang="en-US" dirty="0" smtClean="0"/>
          </a:p>
          <a:p>
            <a:pPr eaLnBrk="1" hangingPunct="1"/>
            <a:r>
              <a:rPr lang="zh-CN" altLang="en-US" dirty="0" smtClean="0"/>
              <a:t>第二</a:t>
            </a:r>
            <a:r>
              <a:rPr lang="en-US" dirty="0" smtClean="0"/>
              <a:t>，  </a:t>
            </a:r>
            <a:r>
              <a:rPr lang="zh-CN" altLang="en-US" dirty="0" smtClean="0"/>
              <a:t>系统内的不同要素之间存在着非线性的作用</a:t>
            </a:r>
            <a:r>
              <a:rPr lang="en-US" dirty="0" smtClean="0"/>
              <a:t>。</a:t>
            </a:r>
          </a:p>
          <a:p>
            <a:pPr eaLnBrk="1" hangingPunct="1"/>
            <a:r>
              <a:rPr lang="zh-CN" altLang="en-US" dirty="0" smtClean="0"/>
              <a:t>第三</a:t>
            </a:r>
            <a:r>
              <a:rPr lang="en-US" dirty="0" smtClean="0"/>
              <a:t>，  </a:t>
            </a:r>
            <a:r>
              <a:rPr lang="zh-CN" altLang="en-US" dirty="0" smtClean="0"/>
              <a:t>系统有涨落的触发</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zh-CN" altLang="en-US" dirty="0" smtClean="0"/>
              <a:t>第一节  供应链物流协同管理概念</a:t>
            </a:r>
            <a:endParaRPr lang="zh-CN" altLang="zh-CN" dirty="0" smtClean="0"/>
          </a:p>
        </p:txBody>
      </p:sp>
      <p:sp>
        <p:nvSpPr>
          <p:cNvPr id="15363" name="Rectangle 3"/>
          <p:cNvSpPr>
            <a:spLocks noGrp="1" noChangeArrowheads="1"/>
          </p:cNvSpPr>
          <p:nvPr>
            <p:ph type="body" idx="1"/>
          </p:nvPr>
        </p:nvSpPr>
        <p:spPr/>
        <p:txBody>
          <a:bodyPr/>
          <a:lstStyle/>
          <a:p>
            <a:pPr>
              <a:lnSpc>
                <a:spcPct val="200000"/>
              </a:lnSpc>
            </a:pPr>
            <a:r>
              <a:rPr lang="en-US" dirty="0" smtClean="0"/>
              <a:t>（４）  </a:t>
            </a:r>
            <a:r>
              <a:rPr lang="zh-CN" altLang="en-US" dirty="0" smtClean="0"/>
              <a:t>激励与约束机制</a:t>
            </a:r>
            <a:r>
              <a:rPr lang="en-US" dirty="0" smtClean="0"/>
              <a:t>。</a:t>
            </a:r>
            <a:endParaRPr lang="zh-CN" altLang="en-US" dirty="0" smtClean="0"/>
          </a:p>
          <a:p>
            <a:pPr>
              <a:lnSpc>
                <a:spcPct val="200000"/>
              </a:lnSpc>
            </a:pPr>
            <a:r>
              <a:rPr lang="zh-CN" altLang="en-US" dirty="0" smtClean="0"/>
              <a:t>通过这种机制的建立与完善</a:t>
            </a:r>
            <a:r>
              <a:rPr lang="en-US" dirty="0" smtClean="0"/>
              <a:t>，   </a:t>
            </a:r>
            <a:r>
              <a:rPr lang="zh-CN" altLang="en-US" dirty="0" smtClean="0"/>
              <a:t>对供应链中的协同行为与诚实行为实施奖励</a:t>
            </a:r>
            <a:r>
              <a:rPr lang="en-US" dirty="0" smtClean="0"/>
              <a:t>，  </a:t>
            </a:r>
            <a:r>
              <a:rPr lang="zh-CN" altLang="en-US" dirty="0" smtClean="0"/>
              <a:t>对违约行为 与机会主义行为实施惩罚</a:t>
            </a:r>
            <a:r>
              <a:rPr lang="en-US" dirty="0" smtClean="0"/>
              <a:t>，   </a:t>
            </a:r>
            <a:r>
              <a:rPr lang="zh-CN" altLang="en-US" dirty="0" smtClean="0"/>
              <a:t>从而保证供应链的协同运作</a:t>
            </a:r>
            <a:r>
              <a:rPr lang="en-US" dirty="0" smtClean="0"/>
              <a:t>。  </a:t>
            </a:r>
            <a:r>
              <a:rPr lang="zh-CN" altLang="en-US" dirty="0" smtClean="0"/>
              <a:t>从微观经济学和博弈论的 角 度 来 看</a:t>
            </a:r>
            <a:r>
              <a:rPr lang="en-US" dirty="0" smtClean="0"/>
              <a:t>，  </a:t>
            </a:r>
            <a:r>
              <a:rPr lang="zh-CN" altLang="en-US" dirty="0" smtClean="0"/>
              <a:t>激励与约束机制实际上是一种对供应链节点企业适用的契约或合同</a:t>
            </a:r>
            <a:r>
              <a:rPr lang="en-US" dirty="0" smtClean="0"/>
              <a:t>，   </a:t>
            </a:r>
            <a:r>
              <a:rPr lang="zh-CN" altLang="en-US" dirty="0" smtClean="0"/>
              <a:t>它是用来规范节点企业行动的一系列约束或制度</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16387" name="Rectangle 3"/>
          <p:cNvSpPr>
            <a:spLocks noGrp="1" noChangeArrowheads="1"/>
          </p:cNvSpPr>
          <p:nvPr>
            <p:ph type="body" idx="1"/>
          </p:nvPr>
        </p:nvSpPr>
        <p:spPr/>
        <p:txBody>
          <a:bodyPr/>
          <a:lstStyle/>
          <a:p>
            <a:r>
              <a:rPr lang="zh-CN" altLang="en-US" sz="2900" dirty="0" smtClean="0"/>
              <a:t>一</a:t>
            </a:r>
            <a:r>
              <a:rPr lang="en-US" sz="2900" dirty="0" smtClean="0"/>
              <a:t>、  </a:t>
            </a:r>
            <a:r>
              <a:rPr lang="zh-CN" altLang="en-US" sz="2900" dirty="0" smtClean="0"/>
              <a:t>传统 </a:t>
            </a:r>
            <a:r>
              <a:rPr lang="en-US" sz="2900" dirty="0" smtClean="0"/>
              <a:t>ＶＭＩ </a:t>
            </a:r>
            <a:r>
              <a:rPr lang="zh-CN" altLang="en-US" sz="2900" dirty="0" smtClean="0"/>
              <a:t>模式的主要问题</a:t>
            </a:r>
            <a:r>
              <a:rPr lang="en-US" altLang="zh-CN" sz="2900" dirty="0" smtClean="0"/>
              <a:t> </a:t>
            </a:r>
            <a:endParaRPr lang="zh-CN" altLang="en-US" sz="2900" dirty="0" smtClean="0"/>
          </a:p>
          <a:p>
            <a:r>
              <a:rPr lang="zh-CN" altLang="en-US" dirty="0" smtClean="0"/>
              <a:t>供应商管理库存  </a:t>
            </a:r>
            <a:r>
              <a:rPr lang="en-US" dirty="0" smtClean="0"/>
              <a:t>（ </a:t>
            </a:r>
            <a:r>
              <a:rPr lang="en-US" dirty="0" err="1" smtClean="0"/>
              <a:t>Ｖｅｎｄｏｒ</a:t>
            </a:r>
            <a:r>
              <a:rPr lang="en-US" dirty="0" smtClean="0"/>
              <a:t> </a:t>
            </a:r>
            <a:r>
              <a:rPr lang="en-US" dirty="0" err="1" smtClean="0"/>
              <a:t>Ｍａｎａｇｅｄ</a:t>
            </a:r>
            <a:r>
              <a:rPr lang="en-US" dirty="0" smtClean="0"/>
              <a:t>  </a:t>
            </a:r>
            <a:r>
              <a:rPr lang="en-US" dirty="0" err="1" smtClean="0"/>
              <a:t>Ｉｎｖｅｎｔｏｒｙ</a:t>
            </a:r>
            <a:r>
              <a:rPr lang="en-US" dirty="0" smtClean="0"/>
              <a:t>，  ＶＭＩ）   </a:t>
            </a:r>
            <a:r>
              <a:rPr lang="zh-CN" altLang="en-US" dirty="0" smtClean="0"/>
              <a:t>是供应链环境下一种先进的库存管  理技术和方法</a:t>
            </a:r>
            <a:r>
              <a:rPr lang="en-US" dirty="0" smtClean="0"/>
              <a:t>，  </a:t>
            </a:r>
            <a:r>
              <a:rPr lang="zh-CN" altLang="en-US" dirty="0" smtClean="0"/>
              <a:t>对于促进供应链系统的同步优化</a:t>
            </a:r>
            <a:r>
              <a:rPr lang="en-US" dirty="0" smtClean="0"/>
              <a:t>、  </a:t>
            </a:r>
            <a:r>
              <a:rPr lang="zh-CN" altLang="en-US" dirty="0" smtClean="0"/>
              <a:t>降低供应链不确定性对库存的影响等具有 重要作用</a:t>
            </a:r>
            <a:r>
              <a:rPr lang="en-US" dirty="0" smtClean="0"/>
              <a:t>。 </a:t>
            </a:r>
            <a:r>
              <a:rPr lang="zh-CN" altLang="en-US" dirty="0" smtClean="0"/>
              <a:t> 一般企业 实施 </a:t>
            </a:r>
            <a:r>
              <a:rPr lang="en-US" dirty="0" smtClean="0"/>
              <a:t>ＶＭＩ </a:t>
            </a:r>
            <a:r>
              <a:rPr lang="zh-CN" altLang="en-US" dirty="0" smtClean="0"/>
              <a:t>时</a:t>
            </a:r>
            <a:r>
              <a:rPr lang="en-US" dirty="0" smtClean="0"/>
              <a:t>，  </a:t>
            </a:r>
            <a:r>
              <a:rPr lang="zh-CN" altLang="en-US" dirty="0" smtClean="0"/>
              <a:t>采取的是  </a:t>
            </a:r>
            <a:r>
              <a:rPr lang="en-US" dirty="0" smtClean="0"/>
              <a:t>“ </a:t>
            </a:r>
            <a:r>
              <a:rPr lang="zh-CN" altLang="en-US" dirty="0" smtClean="0"/>
              <a:t>就近设厂</a:t>
            </a:r>
            <a:r>
              <a:rPr lang="en-US" dirty="0" smtClean="0"/>
              <a:t>”   </a:t>
            </a:r>
            <a:r>
              <a:rPr lang="zh-CN" altLang="en-US" dirty="0" smtClean="0"/>
              <a:t>的就近供应  </a:t>
            </a:r>
            <a:r>
              <a:rPr lang="en-US" dirty="0" smtClean="0"/>
              <a:t>（ </a:t>
            </a:r>
            <a:r>
              <a:rPr lang="en-US" dirty="0" err="1" smtClean="0"/>
              <a:t>Ｐｒｏｘｉｍａｔｅ</a:t>
            </a:r>
            <a:r>
              <a:rPr lang="en-US" dirty="0" smtClean="0"/>
              <a:t>  </a:t>
            </a:r>
            <a:r>
              <a:rPr lang="en-US" dirty="0" err="1" smtClean="0"/>
              <a:t>Ｓｕｐｐｌｙ</a:t>
            </a:r>
            <a:r>
              <a:rPr lang="en-US" dirty="0" smtClean="0"/>
              <a:t>）   </a:t>
            </a:r>
            <a:r>
              <a:rPr lang="zh-CN" altLang="en-US" dirty="0" smtClean="0"/>
              <a:t>模式</a:t>
            </a:r>
            <a:r>
              <a:rPr lang="en-US" dirty="0" smtClean="0"/>
              <a:t>，  </a:t>
            </a:r>
            <a:r>
              <a:rPr lang="zh-CN" altLang="en-US" dirty="0" smtClean="0"/>
              <a:t>即为了实现 </a:t>
            </a:r>
            <a:r>
              <a:rPr lang="en-US" dirty="0" smtClean="0"/>
              <a:t>ＪＩＴ </a:t>
            </a:r>
            <a:r>
              <a:rPr lang="zh-CN" altLang="en-US" dirty="0" smtClean="0"/>
              <a:t>运作</a:t>
            </a:r>
            <a:r>
              <a:rPr lang="en-US" dirty="0" smtClean="0"/>
              <a:t>，  </a:t>
            </a:r>
            <a:r>
              <a:rPr lang="zh-CN" altLang="en-US" dirty="0" smtClean="0"/>
              <a:t>供应链核心制造商或装配厂往往要求其原材料和零部件供应商在制造商附近设厂或仓 库</a:t>
            </a:r>
            <a:r>
              <a:rPr lang="en-US" dirty="0" smtClean="0"/>
              <a:t>，  </a:t>
            </a:r>
            <a:r>
              <a:rPr lang="zh-CN" altLang="en-US" dirty="0" smtClean="0"/>
              <a:t>以便随时根据制造商的生产计划向生产线按 </a:t>
            </a:r>
            <a:r>
              <a:rPr lang="en-US" dirty="0" smtClean="0"/>
              <a:t>ＪＩＴ </a:t>
            </a:r>
            <a:r>
              <a:rPr lang="zh-CN" altLang="en-US" dirty="0" smtClean="0"/>
              <a:t>的方式供货</a:t>
            </a:r>
            <a:r>
              <a:rPr lang="en-US" dirty="0" smtClean="0"/>
              <a:t>。  </a:t>
            </a:r>
            <a:r>
              <a:rPr lang="zh-CN" altLang="en-US" dirty="0" smtClean="0"/>
              <a:t>而存放在各仓库的零部件 仍然属于供应商</a:t>
            </a:r>
            <a:r>
              <a:rPr lang="en-US" dirty="0" smtClean="0"/>
              <a:t>。  </a:t>
            </a:r>
            <a:r>
              <a:rPr lang="zh-CN" altLang="en-US" dirty="0" smtClean="0"/>
              <a:t>这种分散运作实施 </a:t>
            </a:r>
            <a:r>
              <a:rPr lang="en-US" dirty="0" smtClean="0"/>
              <a:t>ＶＭＩ </a:t>
            </a:r>
            <a:r>
              <a:rPr lang="zh-CN" altLang="en-US" dirty="0" smtClean="0"/>
              <a:t>的方式可以简单地描述为</a:t>
            </a:r>
            <a:r>
              <a:rPr lang="en-US" dirty="0" smtClean="0"/>
              <a:t>   “ </a:t>
            </a:r>
            <a:r>
              <a:rPr lang="zh-CN" altLang="en-US" dirty="0" smtClean="0"/>
              <a:t>Ｎ</a:t>
            </a:r>
            <a:r>
              <a:rPr lang="en-US" dirty="0" smtClean="0"/>
              <a:t>∶ </a:t>
            </a:r>
            <a:r>
              <a:rPr lang="zh-CN" altLang="en-US" dirty="0" smtClean="0"/>
              <a:t>Ｎ</a:t>
            </a:r>
            <a:r>
              <a:rPr lang="en-US" dirty="0" smtClean="0"/>
              <a:t>∶ １ ”   </a:t>
            </a:r>
            <a:r>
              <a:rPr lang="zh-CN" altLang="en-US" dirty="0" smtClean="0"/>
              <a:t>的方式</a:t>
            </a:r>
            <a:r>
              <a:rPr lang="en-US" dirty="0" smtClean="0"/>
              <a:t>，  </a:t>
            </a:r>
            <a:r>
              <a:rPr lang="zh-CN" altLang="en-US" dirty="0" smtClean="0"/>
              <a:t>即Ｎ 个供应商管理着 Ｎ 个 </a:t>
            </a:r>
            <a:r>
              <a:rPr lang="en-US" dirty="0" smtClean="0"/>
              <a:t>ＶＭＩ </a:t>
            </a:r>
            <a:r>
              <a:rPr lang="zh-CN" altLang="en-US" dirty="0" smtClean="0"/>
              <a:t>仓库</a:t>
            </a:r>
            <a:r>
              <a:rPr lang="en-US" dirty="0" smtClean="0"/>
              <a:t>，  </a:t>
            </a:r>
            <a:r>
              <a:rPr lang="zh-CN" altLang="en-US" dirty="0" smtClean="0"/>
              <a:t>然后对一个制造商负责</a:t>
            </a:r>
            <a:r>
              <a:rPr lang="en-US" dirty="0" smtClean="0"/>
              <a:t>，   </a:t>
            </a:r>
            <a:r>
              <a:rPr lang="zh-CN" altLang="en-US" dirty="0" smtClean="0"/>
              <a:t>如</a:t>
            </a:r>
            <a:r>
              <a:rPr lang="zh-CN" altLang="en-US" dirty="0" smtClean="0">
                <a:hlinkClick r:id="rId2" action="ppaction://hlinksldjump"/>
              </a:rPr>
              <a:t>图 </a:t>
            </a:r>
            <a:r>
              <a:rPr lang="en-US" dirty="0" smtClean="0">
                <a:hlinkClick r:id="rId2" action="ppaction://hlinksldjump"/>
              </a:rPr>
              <a:t>５ － ６ </a:t>
            </a:r>
            <a:r>
              <a:rPr lang="zh-CN" altLang="en-US" dirty="0" smtClean="0"/>
              <a:t>所示</a:t>
            </a:r>
            <a:r>
              <a:rPr lang="en-US" dirty="0" smtClean="0"/>
              <a:t>。</a:t>
            </a:r>
            <a:endParaRPr lang="zh-CN" altLang="en-US" dirty="0" smtClean="0"/>
          </a:p>
          <a:p>
            <a:endParaRPr lang="zh-CN" altLang="en-US" dirty="0" smtClean="0"/>
          </a:p>
          <a:p>
            <a:endParaRPr lang="en-US" dirty="0" smtClean="0"/>
          </a:p>
          <a:p>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17411" name="Rectangle 3"/>
          <p:cNvSpPr>
            <a:spLocks noGrp="1" noChangeArrowheads="1"/>
          </p:cNvSpPr>
          <p:nvPr>
            <p:ph type="body" idx="1"/>
          </p:nvPr>
        </p:nvSpPr>
        <p:spPr/>
        <p:txBody>
          <a:bodyPr/>
          <a:lstStyle/>
          <a:p>
            <a:pPr eaLnBrk="1" hangingPunct="1">
              <a:lnSpc>
                <a:spcPct val="150000"/>
              </a:lnSpc>
            </a:pPr>
            <a:r>
              <a:rPr lang="zh-CN" altLang="en-US" dirty="0" smtClean="0"/>
              <a:t>尽管对某些原材料或零部件供应商而言</a:t>
            </a:r>
            <a:r>
              <a:rPr lang="en-US" dirty="0" smtClean="0"/>
              <a:t>，   “ </a:t>
            </a:r>
            <a:r>
              <a:rPr lang="zh-CN" altLang="en-US" dirty="0" smtClean="0"/>
              <a:t>就近设厂</a:t>
            </a:r>
            <a:r>
              <a:rPr lang="en-US" dirty="0" smtClean="0"/>
              <a:t>”   </a:t>
            </a:r>
            <a:r>
              <a:rPr lang="zh-CN" altLang="en-US" dirty="0" smtClean="0"/>
              <a:t>的模式有多种不同的运作方式</a:t>
            </a:r>
            <a:r>
              <a:rPr lang="en-US" dirty="0" smtClean="0"/>
              <a:t>， </a:t>
            </a:r>
            <a:r>
              <a:rPr lang="zh-CN" altLang="en-US" dirty="0" smtClean="0"/>
              <a:t>如完全自己投资建设运营的方式</a:t>
            </a:r>
            <a:r>
              <a:rPr lang="en-US" dirty="0" smtClean="0"/>
              <a:t>，  </a:t>
            </a:r>
            <a:r>
              <a:rPr lang="zh-CN" altLang="en-US" dirty="0" smtClean="0"/>
              <a:t>或租用第三方的仓储设施自己管理的方式</a:t>
            </a:r>
            <a:r>
              <a:rPr lang="en-US" dirty="0" smtClean="0"/>
              <a:t>，  </a:t>
            </a:r>
            <a:r>
              <a:rPr lang="zh-CN" altLang="en-US" dirty="0" smtClean="0"/>
              <a:t>或完全外包给 第三方物流的方式等</a:t>
            </a:r>
            <a:r>
              <a:rPr lang="en-US" dirty="0" smtClean="0"/>
              <a:t>。   </a:t>
            </a:r>
            <a:r>
              <a:rPr lang="zh-CN" altLang="en-US" dirty="0" smtClean="0"/>
              <a:t>但是</a:t>
            </a:r>
            <a:r>
              <a:rPr lang="en-US" dirty="0" smtClean="0"/>
              <a:t>，  </a:t>
            </a:r>
            <a:r>
              <a:rPr lang="zh-CN" altLang="en-US" dirty="0" smtClean="0"/>
              <a:t>从供应链整体角度来看</a:t>
            </a:r>
            <a:r>
              <a:rPr lang="en-US" dirty="0" smtClean="0"/>
              <a:t>，   </a:t>
            </a:r>
            <a:r>
              <a:rPr lang="zh-CN" altLang="en-US" dirty="0" smtClean="0"/>
              <a:t>在很大程度 上</a:t>
            </a:r>
            <a:r>
              <a:rPr lang="en-US" dirty="0" smtClean="0"/>
              <a:t>，  </a:t>
            </a:r>
            <a:r>
              <a:rPr lang="zh-CN" altLang="en-US" dirty="0" smtClean="0"/>
              <a:t>由 于 行 业 的 不 同 特 点</a:t>
            </a:r>
            <a:r>
              <a:rPr lang="en-US" dirty="0" smtClean="0"/>
              <a:t>，  </a:t>
            </a:r>
            <a:r>
              <a:rPr lang="zh-CN" altLang="en-US" dirty="0" smtClean="0"/>
              <a:t>这种分散运作的模式不仅投资巨大</a:t>
            </a:r>
            <a:r>
              <a:rPr lang="en-US" dirty="0" smtClean="0"/>
              <a:t>， </a:t>
            </a:r>
            <a:r>
              <a:rPr lang="zh-CN" altLang="en-US" dirty="0" smtClean="0"/>
              <a:t>而且后期运营管理成本非常高</a:t>
            </a:r>
            <a:r>
              <a:rPr lang="en-US" dirty="0" smtClean="0"/>
              <a:t>， </a:t>
            </a:r>
            <a:r>
              <a:rPr lang="zh-CN" altLang="en-US" dirty="0" smtClean="0"/>
              <a:t>不利于供应链整体 绩效的提高和竞争力的提升</a:t>
            </a:r>
            <a:r>
              <a:rPr lang="en-US" dirty="0" smtClean="0"/>
              <a:t>。</a:t>
            </a:r>
            <a:r>
              <a:rPr lang="zh-CN" altLang="en-US" dirty="0" smtClean="0"/>
              <a:t>特别是</a:t>
            </a:r>
            <a:r>
              <a:rPr lang="en-US" dirty="0" smtClean="0"/>
              <a:t>，  </a:t>
            </a:r>
            <a:r>
              <a:rPr lang="zh-CN" altLang="en-US" dirty="0" smtClean="0"/>
              <a:t>这种运作模式的形成往往是基于下游制造商或装配厂 商的要求</a:t>
            </a:r>
            <a:r>
              <a:rPr lang="en-US" dirty="0" smtClean="0"/>
              <a:t>，  </a:t>
            </a:r>
            <a:r>
              <a:rPr lang="zh-CN" altLang="en-US" dirty="0" smtClean="0"/>
              <a:t>各供应商处于被动的位置</a:t>
            </a:r>
            <a:r>
              <a:rPr lang="en-US" dirty="0" smtClean="0"/>
              <a:t>， </a:t>
            </a:r>
            <a:r>
              <a:rPr lang="zh-CN" altLang="en-US" dirty="0" smtClean="0"/>
              <a:t>容易导致供需之间的关系紧张</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18435" name="Rectangle 3"/>
          <p:cNvSpPr>
            <a:spLocks noGrp="1" noChangeArrowheads="1"/>
          </p:cNvSpPr>
          <p:nvPr>
            <p:ph type="body" idx="1"/>
          </p:nvPr>
        </p:nvSpPr>
        <p:spPr/>
        <p:txBody>
          <a:bodyPr/>
          <a:lstStyle/>
          <a:p>
            <a:r>
              <a:rPr lang="zh-CN" altLang="en-US" dirty="0" smtClean="0"/>
              <a:t>因此</a:t>
            </a:r>
            <a:r>
              <a:rPr lang="en-US" dirty="0" smtClean="0"/>
              <a:t>，  </a:t>
            </a:r>
            <a:r>
              <a:rPr lang="zh-CN" altLang="en-US" dirty="0" smtClean="0"/>
              <a:t>这种模式的弊端显而易见</a:t>
            </a:r>
            <a:r>
              <a:rPr lang="en-US" dirty="0" smtClean="0"/>
              <a:t>。</a:t>
            </a:r>
            <a:endParaRPr lang="zh-CN" altLang="en-US" dirty="0" smtClean="0"/>
          </a:p>
          <a:p>
            <a:r>
              <a:rPr lang="zh-CN" altLang="en-US" dirty="0" smtClean="0"/>
              <a:t>首先</a:t>
            </a:r>
            <a:r>
              <a:rPr lang="en-US" dirty="0" smtClean="0"/>
              <a:t>，  </a:t>
            </a:r>
            <a:r>
              <a:rPr lang="zh-CN" altLang="en-US" dirty="0" smtClean="0"/>
              <a:t>在 </a:t>
            </a:r>
            <a:r>
              <a:rPr lang="en-US" dirty="0" smtClean="0"/>
              <a:t>ＶＭＩ </a:t>
            </a:r>
            <a:r>
              <a:rPr lang="zh-CN" altLang="en-US" dirty="0" smtClean="0"/>
              <a:t>实施过 程 中</a:t>
            </a:r>
            <a:r>
              <a:rPr lang="en-US" dirty="0" smtClean="0"/>
              <a:t>，  </a:t>
            </a:r>
            <a:r>
              <a:rPr lang="zh-CN" altLang="en-US" dirty="0" smtClean="0"/>
              <a:t>供 应 链 的 成 本 并 没 有 得 到 显 著 降 低</a:t>
            </a:r>
            <a:r>
              <a:rPr lang="en-US" dirty="0" smtClean="0"/>
              <a:t>。</a:t>
            </a:r>
          </a:p>
          <a:p>
            <a:r>
              <a:rPr lang="zh-CN" altLang="en-US" dirty="0" smtClean="0"/>
              <a:t>其次</a:t>
            </a:r>
            <a:r>
              <a:rPr lang="en-US" dirty="0" smtClean="0"/>
              <a:t>，  </a:t>
            </a:r>
            <a:r>
              <a:rPr lang="zh-CN" altLang="en-US" dirty="0" smtClean="0"/>
              <a:t>在一些产品生命周期很短的行业</a:t>
            </a:r>
            <a:r>
              <a:rPr lang="en-US" dirty="0" smtClean="0"/>
              <a:t>，   </a:t>
            </a:r>
            <a:r>
              <a:rPr lang="zh-CN" altLang="en-US" dirty="0" smtClean="0"/>
              <a:t>如电子产品行业</a:t>
            </a:r>
            <a:r>
              <a:rPr lang="en-US" dirty="0" smtClean="0"/>
              <a:t>，  </a:t>
            </a:r>
            <a:r>
              <a:rPr lang="zh-CN" altLang="en-US" dirty="0" smtClean="0"/>
              <a:t>为了敏捷地响应客户需求和 保持行业竞争力</a:t>
            </a:r>
            <a:r>
              <a:rPr lang="en-US" dirty="0" smtClean="0"/>
              <a:t>，  </a:t>
            </a:r>
            <a:r>
              <a:rPr lang="zh-CN" altLang="en-US" dirty="0" smtClean="0"/>
              <a:t>供应商仓库不仅要尽可能地减少原材料</a:t>
            </a:r>
            <a:r>
              <a:rPr lang="en-US" dirty="0" smtClean="0"/>
              <a:t>、  </a:t>
            </a:r>
            <a:r>
              <a:rPr lang="zh-CN" altLang="en-US" dirty="0" smtClean="0"/>
              <a:t>零部件的库存</a:t>
            </a:r>
            <a:r>
              <a:rPr lang="en-US" dirty="0" smtClean="0"/>
              <a:t>，  </a:t>
            </a:r>
            <a:r>
              <a:rPr lang="zh-CN" altLang="en-US" dirty="0" smtClean="0"/>
              <a:t>而 且 要 能 实 施 </a:t>
            </a:r>
            <a:r>
              <a:rPr lang="en-US" dirty="0" smtClean="0"/>
              <a:t>ＪＩＴ </a:t>
            </a:r>
            <a:r>
              <a:rPr lang="zh-CN" altLang="en-US" dirty="0" smtClean="0"/>
              <a:t>配送</a:t>
            </a:r>
            <a:r>
              <a:rPr lang="en-US" dirty="0" smtClean="0"/>
              <a:t>，  </a:t>
            </a:r>
            <a:r>
              <a:rPr lang="zh-CN" altLang="en-US" dirty="0" smtClean="0"/>
              <a:t>支持核心企业的 </a:t>
            </a:r>
            <a:r>
              <a:rPr lang="en-US" dirty="0" smtClean="0"/>
              <a:t>ＪＩＴ </a:t>
            </a:r>
            <a:r>
              <a:rPr lang="zh-CN" altLang="en-US" dirty="0" smtClean="0"/>
              <a:t>生产</a:t>
            </a:r>
            <a:r>
              <a:rPr lang="en-US" dirty="0" smtClean="0"/>
              <a:t>。</a:t>
            </a:r>
          </a:p>
          <a:p>
            <a:r>
              <a:rPr lang="zh-CN" altLang="en-US" dirty="0" smtClean="0"/>
              <a:t>最后</a:t>
            </a:r>
            <a:r>
              <a:rPr lang="en-US" dirty="0" smtClean="0"/>
              <a:t>，  </a:t>
            </a:r>
            <a:r>
              <a:rPr lang="zh-CN" altLang="en-US" dirty="0" smtClean="0"/>
              <a:t>在分散的 </a:t>
            </a:r>
            <a:r>
              <a:rPr lang="en-US" dirty="0" smtClean="0"/>
              <a:t>ＶＭＩ </a:t>
            </a:r>
            <a:r>
              <a:rPr lang="zh-CN" altLang="en-US" dirty="0" smtClean="0"/>
              <a:t>模式下</a:t>
            </a:r>
            <a:r>
              <a:rPr lang="en-US" dirty="0" smtClean="0"/>
              <a:t>，  </a:t>
            </a:r>
            <a:r>
              <a:rPr lang="zh-CN" altLang="en-US" dirty="0" smtClean="0"/>
              <a:t>一些大型制造厂商附近往往有数目庞大的供应商零部件 仓库</a:t>
            </a:r>
            <a:r>
              <a:rPr lang="en-US" dirty="0" smtClean="0"/>
              <a:t>，  </a:t>
            </a:r>
            <a:r>
              <a:rPr lang="zh-CN" altLang="en-US" dirty="0" smtClean="0"/>
              <a:t>由于这些仓库分属于不同的零部件生产厂</a:t>
            </a:r>
            <a:r>
              <a:rPr lang="en-US" dirty="0" smtClean="0"/>
              <a:t>， </a:t>
            </a:r>
            <a:r>
              <a:rPr lang="zh-CN" altLang="en-US" dirty="0" smtClean="0"/>
              <a:t>仓库的条件</a:t>
            </a:r>
            <a:r>
              <a:rPr lang="en-US" dirty="0" smtClean="0"/>
              <a:t>、 </a:t>
            </a:r>
            <a:r>
              <a:rPr lang="zh-CN" altLang="en-US" dirty="0" smtClean="0"/>
              <a:t>管理人员的素质参差不齐</a:t>
            </a:r>
            <a:r>
              <a:rPr lang="en-US" dirty="0" smtClean="0"/>
              <a:t>， </a:t>
            </a:r>
            <a:r>
              <a:rPr lang="zh-CN" altLang="en-US" dirty="0" smtClean="0"/>
              <a:t>导致制造商需要处理 </a:t>
            </a:r>
            <a:r>
              <a:rPr lang="en-US" dirty="0" smtClean="0"/>
              <a:t>１ ∶ </a:t>
            </a:r>
            <a:r>
              <a:rPr lang="zh-CN" altLang="en-US" dirty="0" smtClean="0"/>
              <a:t>Ｎ 的繁杂的业务关系</a:t>
            </a:r>
            <a:r>
              <a:rPr lang="en-US" dirty="0" smtClean="0"/>
              <a:t>，  </a:t>
            </a:r>
            <a:r>
              <a:rPr lang="zh-CN" altLang="en-US" dirty="0" smtClean="0"/>
              <a:t>增加了核心制造商运作上的成本</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19459" name="Rectangle 3"/>
          <p:cNvSpPr>
            <a:spLocks noGrp="1" noChangeArrowheads="1"/>
          </p:cNvSpPr>
          <p:nvPr>
            <p:ph type="body" idx="1"/>
          </p:nvPr>
        </p:nvSpPr>
        <p:spPr/>
        <p:txBody>
          <a:bodyPr/>
          <a:lstStyle/>
          <a:p>
            <a:r>
              <a:rPr lang="zh-CN" altLang="en-US" sz="2900" dirty="0" smtClean="0"/>
              <a:t>二</a:t>
            </a:r>
            <a:r>
              <a:rPr lang="en-US" sz="2900" dirty="0" smtClean="0"/>
              <a:t>、  </a:t>
            </a:r>
            <a:r>
              <a:rPr lang="zh-CN" altLang="en-US" sz="2900" dirty="0" smtClean="0"/>
              <a:t>基于 </a:t>
            </a:r>
            <a:r>
              <a:rPr lang="en-US" sz="2900" dirty="0" err="1" smtClean="0"/>
              <a:t>Ｓｕｐｐｌｙ</a:t>
            </a:r>
            <a:r>
              <a:rPr lang="en-US" sz="2900" dirty="0" smtClean="0"/>
              <a:t> </a:t>
            </a:r>
            <a:r>
              <a:rPr lang="en-US" sz="2900" dirty="0" err="1" smtClean="0"/>
              <a:t>Ｈｕｂ</a:t>
            </a:r>
            <a:r>
              <a:rPr lang="en-US" sz="2900" dirty="0" smtClean="0"/>
              <a:t> </a:t>
            </a:r>
            <a:r>
              <a:rPr lang="zh-CN" altLang="en-US" sz="2900" dirty="0" smtClean="0"/>
              <a:t>的物流协同运作模型</a:t>
            </a:r>
            <a:r>
              <a:rPr lang="en-US" altLang="zh-CN" sz="2900" dirty="0" smtClean="0"/>
              <a:t> </a:t>
            </a:r>
            <a:endParaRPr lang="zh-CN" altLang="en-US" sz="2900" dirty="0" smtClean="0"/>
          </a:p>
          <a:p>
            <a:r>
              <a:rPr lang="en-US" dirty="0" smtClean="0"/>
              <a:t>（ </a:t>
            </a:r>
            <a:r>
              <a:rPr lang="zh-CN" altLang="en-US" dirty="0" smtClean="0"/>
              <a:t>一</a:t>
            </a:r>
            <a:r>
              <a:rPr lang="en-US" dirty="0" smtClean="0"/>
              <a:t>）  </a:t>
            </a:r>
            <a:r>
              <a:rPr lang="zh-CN" altLang="en-US" dirty="0" smtClean="0"/>
              <a:t>驱动力分析</a:t>
            </a:r>
          </a:p>
          <a:p>
            <a:r>
              <a:rPr lang="en-US" dirty="0" smtClean="0"/>
              <a:t>１  </a:t>
            </a:r>
            <a:r>
              <a:rPr lang="zh-CN" altLang="en-US" dirty="0" smtClean="0"/>
              <a:t>整合库存</a:t>
            </a:r>
          </a:p>
          <a:p>
            <a:r>
              <a:rPr lang="zh-CN" altLang="en-US" dirty="0" smtClean="0"/>
              <a:t>整合库存是 </a:t>
            </a:r>
            <a:r>
              <a:rPr lang="en-US" dirty="0" err="1" smtClean="0"/>
              <a:t>Ｓｕｐｐｌｙ</a:t>
            </a:r>
            <a:r>
              <a:rPr lang="en-US" dirty="0" smtClean="0"/>
              <a:t>  </a:t>
            </a:r>
            <a:r>
              <a:rPr lang="en-US" dirty="0" err="1" smtClean="0"/>
              <a:t>Ｈｕｂ</a:t>
            </a:r>
            <a:r>
              <a:rPr lang="en-US" dirty="0" smtClean="0"/>
              <a:t> </a:t>
            </a:r>
            <a:r>
              <a:rPr lang="zh-CN" altLang="en-US" dirty="0" smtClean="0"/>
              <a:t>模式重要的组织形式和运作特点</a:t>
            </a:r>
            <a:r>
              <a:rPr lang="en-US" dirty="0" smtClean="0"/>
              <a:t>，   </a:t>
            </a:r>
            <a:r>
              <a:rPr lang="zh-CN" altLang="en-US" dirty="0" smtClean="0"/>
              <a:t>也是 </a:t>
            </a:r>
            <a:r>
              <a:rPr lang="en-US" dirty="0" err="1" smtClean="0"/>
              <a:t>Ｓｕｐｐｌｙ</a:t>
            </a:r>
            <a:r>
              <a:rPr lang="en-US" dirty="0" smtClean="0"/>
              <a:t>  </a:t>
            </a:r>
            <a:r>
              <a:rPr lang="en-US" dirty="0" err="1" smtClean="0"/>
              <a:t>Ｈｕｂ</a:t>
            </a:r>
            <a:r>
              <a:rPr lang="en-US" dirty="0" smtClean="0"/>
              <a:t> </a:t>
            </a:r>
            <a:r>
              <a:rPr lang="zh-CN" altLang="en-US" dirty="0" smtClean="0"/>
              <a:t>模式物流协 同运作的关键驱动力之一</a:t>
            </a:r>
            <a:r>
              <a:rPr lang="en-US" dirty="0" smtClean="0"/>
              <a:t>。   </a:t>
            </a:r>
            <a:r>
              <a:rPr lang="en-US" dirty="0" err="1" smtClean="0"/>
              <a:t>Ｓｕｐｐｌｙ</a:t>
            </a:r>
            <a:r>
              <a:rPr lang="en-US" dirty="0" smtClean="0"/>
              <a:t>  </a:t>
            </a:r>
            <a:r>
              <a:rPr lang="en-US" dirty="0" err="1" smtClean="0"/>
              <a:t>Ｈｕｂ</a:t>
            </a:r>
            <a:r>
              <a:rPr lang="en-US" dirty="0" smtClean="0"/>
              <a:t> </a:t>
            </a:r>
            <a:r>
              <a:rPr lang="zh-CN" altLang="en-US" dirty="0" smtClean="0"/>
              <a:t>的设立既从纵向上整合了供应商与制造商的库存</a:t>
            </a:r>
            <a:r>
              <a:rPr lang="en-US" dirty="0" smtClean="0"/>
              <a:t>， </a:t>
            </a:r>
            <a:r>
              <a:rPr lang="zh-CN" altLang="en-US" dirty="0" smtClean="0"/>
              <a:t>又 在横向上集成了供应商与供应商之间的库存</a:t>
            </a:r>
            <a:r>
              <a:rPr lang="en-US" dirty="0" smtClean="0"/>
              <a:t>， </a:t>
            </a:r>
            <a:r>
              <a:rPr lang="zh-CN" altLang="en-US" dirty="0" smtClean="0"/>
              <a:t>其作用效果表现为进一步降低了供应链库存成 本</a:t>
            </a:r>
            <a:r>
              <a:rPr lang="en-US" dirty="0" smtClean="0"/>
              <a:t>，  </a:t>
            </a:r>
            <a:r>
              <a:rPr lang="zh-CN" altLang="en-US" dirty="0" smtClean="0"/>
              <a:t>为供应链带来了新的竞争力</a:t>
            </a:r>
            <a:r>
              <a:rPr lang="en-US" dirty="0" smtClean="0"/>
              <a:t>，   </a:t>
            </a:r>
            <a:r>
              <a:rPr lang="zh-CN" altLang="en-US" dirty="0" smtClean="0"/>
              <a:t>其库存整合方式如</a:t>
            </a:r>
            <a:r>
              <a:rPr lang="zh-CN" altLang="en-US" dirty="0" smtClean="0">
                <a:hlinkClick r:id="rId2" action="ppaction://hlinksldjump"/>
              </a:rPr>
              <a:t>图 </a:t>
            </a:r>
            <a:r>
              <a:rPr lang="en-US" dirty="0" smtClean="0">
                <a:hlinkClick r:id="rId2" action="ppaction://hlinksldjump"/>
              </a:rPr>
              <a:t>５ － ７ </a:t>
            </a:r>
            <a:r>
              <a:rPr lang="zh-CN" altLang="en-US" dirty="0" smtClean="0"/>
              <a:t>所示</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20483" name="Rectangle 3"/>
          <p:cNvSpPr>
            <a:spLocks noGrp="1" noChangeArrowheads="1"/>
          </p:cNvSpPr>
          <p:nvPr>
            <p:ph type="body" idx="1"/>
          </p:nvPr>
        </p:nvSpPr>
        <p:spPr/>
        <p:txBody>
          <a:bodyPr/>
          <a:lstStyle/>
          <a:p>
            <a:r>
              <a:rPr lang="en-US" dirty="0" smtClean="0"/>
              <a:t>２  </a:t>
            </a:r>
            <a:r>
              <a:rPr lang="zh-CN" altLang="en-US" dirty="0" smtClean="0"/>
              <a:t>多方协同</a:t>
            </a:r>
          </a:p>
          <a:p>
            <a:r>
              <a:rPr lang="en-US" dirty="0" err="1" smtClean="0"/>
              <a:t>Ｓｕｐｐｌｙ</a:t>
            </a:r>
            <a:r>
              <a:rPr lang="en-US" dirty="0" smtClean="0"/>
              <a:t> </a:t>
            </a:r>
            <a:r>
              <a:rPr lang="en-US" dirty="0" err="1" smtClean="0"/>
              <a:t>Ｈｕｂ</a:t>
            </a:r>
            <a:r>
              <a:rPr lang="en-US" dirty="0" smtClean="0"/>
              <a:t> </a:t>
            </a:r>
            <a:r>
              <a:rPr lang="zh-CN" altLang="en-US" dirty="0" smtClean="0"/>
              <a:t>模式协同运作中往往涉及零部件供应商</a:t>
            </a:r>
            <a:r>
              <a:rPr lang="en-US" dirty="0" smtClean="0"/>
              <a:t>、  </a:t>
            </a:r>
            <a:r>
              <a:rPr lang="en-US" dirty="0" err="1" smtClean="0"/>
              <a:t>Ｓｕｐｐｌｙ</a:t>
            </a:r>
            <a:r>
              <a:rPr lang="en-US" dirty="0" smtClean="0"/>
              <a:t>  </a:t>
            </a:r>
            <a:r>
              <a:rPr lang="en-US" dirty="0" err="1" smtClean="0"/>
              <a:t>Ｈｕｂ</a:t>
            </a:r>
            <a:r>
              <a:rPr lang="en-US" dirty="0" smtClean="0"/>
              <a:t> </a:t>
            </a:r>
            <a:r>
              <a:rPr lang="zh-CN" altLang="en-US" dirty="0" smtClean="0"/>
              <a:t>集成供应商和核心制造 商的多方计划协同</a:t>
            </a:r>
            <a:r>
              <a:rPr lang="en-US" dirty="0" smtClean="0"/>
              <a:t>、  </a:t>
            </a:r>
            <a:r>
              <a:rPr lang="zh-CN" altLang="en-US" dirty="0" smtClean="0"/>
              <a:t>物流协同</a:t>
            </a:r>
            <a:r>
              <a:rPr lang="en-US" dirty="0" smtClean="0"/>
              <a:t>、  </a:t>
            </a:r>
            <a:r>
              <a:rPr lang="zh-CN" altLang="en-US" dirty="0" smtClean="0"/>
              <a:t>业务协同等</a:t>
            </a:r>
            <a:r>
              <a:rPr lang="en-US" dirty="0" smtClean="0"/>
              <a:t>，  </a:t>
            </a:r>
            <a:r>
              <a:rPr lang="zh-CN" altLang="en-US" dirty="0" smtClean="0"/>
              <a:t>这种协同运作是供应商能够快速</a:t>
            </a:r>
            <a:r>
              <a:rPr lang="en-US" dirty="0" smtClean="0"/>
              <a:t>、 </a:t>
            </a:r>
            <a:r>
              <a:rPr lang="zh-CN" altLang="en-US" dirty="0" smtClean="0"/>
              <a:t>准时</a:t>
            </a:r>
            <a:r>
              <a:rPr lang="en-US" dirty="0" smtClean="0"/>
              <a:t>、 </a:t>
            </a:r>
            <a:r>
              <a:rPr lang="zh-CN" altLang="en-US" dirty="0" smtClean="0"/>
              <a:t>可靠 以及低成本地满足制造商乃至最终客户的重要手段</a:t>
            </a:r>
            <a:r>
              <a:rPr lang="en-US" dirty="0" smtClean="0"/>
              <a:t>。</a:t>
            </a:r>
            <a:endParaRPr lang="zh-CN" altLang="en-US" dirty="0" smtClean="0"/>
          </a:p>
          <a:p>
            <a:r>
              <a:rPr lang="en-US" dirty="0" smtClean="0"/>
              <a:t>３  </a:t>
            </a:r>
            <a:r>
              <a:rPr lang="zh-CN" altLang="en-US" dirty="0" smtClean="0"/>
              <a:t>匹配供应</a:t>
            </a:r>
          </a:p>
          <a:p>
            <a:r>
              <a:rPr lang="en-US" dirty="0" err="1" smtClean="0"/>
              <a:t>Ｓｕｐｐｌｙ</a:t>
            </a:r>
            <a:r>
              <a:rPr lang="en-US" dirty="0" smtClean="0"/>
              <a:t>  </a:t>
            </a:r>
            <a:r>
              <a:rPr lang="en-US" dirty="0" err="1" smtClean="0"/>
              <a:t>Ｈｕｂ</a:t>
            </a:r>
            <a:r>
              <a:rPr lang="en-US" dirty="0" smtClean="0"/>
              <a:t> </a:t>
            </a:r>
            <a:r>
              <a:rPr lang="zh-CN" altLang="en-US" dirty="0" smtClean="0"/>
              <a:t>模式的运作可以很好地保证零部件供应的匹配性</a:t>
            </a:r>
            <a:r>
              <a:rPr lang="en-US" dirty="0" smtClean="0"/>
              <a:t>，  </a:t>
            </a:r>
            <a:r>
              <a:rPr lang="zh-CN" altLang="en-US" dirty="0" smtClean="0"/>
              <a:t>降低由于零部件缺料所带 来的供应链不确定性</a:t>
            </a:r>
            <a:r>
              <a:rPr lang="en-US" dirty="0" smtClean="0"/>
              <a:t>，  </a:t>
            </a:r>
            <a:r>
              <a:rPr lang="zh-CN" altLang="en-US" dirty="0" smtClean="0"/>
              <a:t>促进供应链协同</a:t>
            </a:r>
            <a:r>
              <a:rPr lang="en-US" dirty="0" smtClean="0"/>
              <a:t>，  </a:t>
            </a:r>
            <a:r>
              <a:rPr lang="zh-CN" altLang="en-US" dirty="0" smtClean="0"/>
              <a:t>满足客户需求</a:t>
            </a:r>
            <a:r>
              <a:rPr lang="en-US" dirty="0" smtClean="0"/>
              <a:t>。</a:t>
            </a:r>
            <a:endParaRPr lang="zh-CN" altLang="en-US" dirty="0" smtClean="0"/>
          </a:p>
          <a:p>
            <a:r>
              <a:rPr lang="en-US" dirty="0" smtClean="0"/>
              <a:t>４  </a:t>
            </a:r>
            <a:r>
              <a:rPr lang="zh-CN" altLang="en-US" dirty="0" smtClean="0"/>
              <a:t>直送工位</a:t>
            </a:r>
          </a:p>
          <a:p>
            <a:r>
              <a:rPr lang="en-US" dirty="0" err="1" smtClean="0"/>
              <a:t>Ｓｕｐｐｌｙ</a:t>
            </a:r>
            <a:r>
              <a:rPr lang="en-US" dirty="0" smtClean="0"/>
              <a:t>  </a:t>
            </a:r>
            <a:r>
              <a:rPr lang="en-US" dirty="0" err="1" smtClean="0"/>
              <a:t>Ｈｕｂ</a:t>
            </a:r>
            <a:r>
              <a:rPr lang="en-US" dirty="0" smtClean="0"/>
              <a:t> </a:t>
            </a:r>
            <a:r>
              <a:rPr lang="zh-CN" altLang="en-US" dirty="0" smtClean="0"/>
              <a:t>模式的运作还具有直送工位的特点</a:t>
            </a:r>
            <a:r>
              <a:rPr lang="en-US" dirty="0" smtClean="0"/>
              <a:t>，  </a:t>
            </a:r>
            <a:r>
              <a:rPr lang="zh-CN" altLang="en-US" dirty="0" smtClean="0"/>
              <a:t>这种活动可以快速响应制造商的需求</a:t>
            </a:r>
            <a:r>
              <a:rPr lang="en-US" dirty="0" smtClean="0"/>
              <a:t>，</a:t>
            </a:r>
            <a:r>
              <a:rPr lang="zh-CN" altLang="en-US" dirty="0" smtClean="0"/>
              <a:t>减少中间环节</a:t>
            </a:r>
            <a:r>
              <a:rPr lang="en-US" dirty="0" smtClean="0"/>
              <a:t>，  </a:t>
            </a:r>
            <a:r>
              <a:rPr lang="zh-CN" altLang="en-US" dirty="0" smtClean="0"/>
              <a:t>促进供应链物流协同</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21507" name="Rectangle 3"/>
          <p:cNvSpPr>
            <a:spLocks noGrp="1" noChangeArrowheads="1"/>
          </p:cNvSpPr>
          <p:nvPr>
            <p:ph type="body" idx="1"/>
          </p:nvPr>
        </p:nvSpPr>
        <p:spPr/>
        <p:txBody>
          <a:bodyPr/>
          <a:lstStyle/>
          <a:p>
            <a:pPr eaLnBrk="1" hangingPunct="1"/>
            <a:r>
              <a:rPr lang="en-US" dirty="0" smtClean="0"/>
              <a:t>（ </a:t>
            </a:r>
            <a:r>
              <a:rPr lang="zh-CN" altLang="en-US" dirty="0" smtClean="0"/>
              <a:t>二</a:t>
            </a:r>
            <a:r>
              <a:rPr lang="en-US" dirty="0" smtClean="0"/>
              <a:t>）  </a:t>
            </a:r>
            <a:r>
              <a:rPr lang="zh-CN" altLang="en-US" dirty="0" smtClean="0"/>
              <a:t>管理主体</a:t>
            </a:r>
          </a:p>
          <a:p>
            <a:r>
              <a:rPr lang="en-US" dirty="0" smtClean="0"/>
              <a:t>１  </a:t>
            </a:r>
            <a:r>
              <a:rPr lang="zh-CN" altLang="en-US" dirty="0" smtClean="0"/>
              <a:t>第三方物流企业作为运营主体</a:t>
            </a:r>
          </a:p>
          <a:p>
            <a:r>
              <a:rPr lang="zh-CN" altLang="en-US" dirty="0" smtClean="0"/>
              <a:t>在实践中</a:t>
            </a:r>
            <a:r>
              <a:rPr lang="en-US" dirty="0" smtClean="0"/>
              <a:t>，  </a:t>
            </a:r>
            <a:r>
              <a:rPr lang="zh-CN" altLang="en-US" dirty="0" smtClean="0"/>
              <a:t>第三方物流服务提供商运营管理  </a:t>
            </a:r>
            <a:r>
              <a:rPr lang="en-US" dirty="0" err="1" smtClean="0"/>
              <a:t>Ｓｕｐｐｌｙ</a:t>
            </a:r>
            <a:r>
              <a:rPr lang="en-US" dirty="0" smtClean="0"/>
              <a:t>  </a:t>
            </a:r>
            <a:r>
              <a:rPr lang="en-US" dirty="0" err="1" smtClean="0"/>
              <a:t>Ｈｕｂ</a:t>
            </a:r>
            <a:r>
              <a:rPr lang="en-US" dirty="0" smtClean="0"/>
              <a:t> </a:t>
            </a:r>
            <a:r>
              <a:rPr lang="zh-CN" altLang="en-US" dirty="0" smtClean="0"/>
              <a:t>最常见</a:t>
            </a:r>
            <a:r>
              <a:rPr lang="en-US" dirty="0" smtClean="0"/>
              <a:t>，  </a:t>
            </a:r>
            <a:r>
              <a:rPr lang="zh-CN" altLang="en-US" dirty="0" smtClean="0"/>
              <a:t>如康柏与 </a:t>
            </a:r>
            <a:r>
              <a:rPr lang="en-US" dirty="0" smtClean="0"/>
              <a:t>ＣＩＴ </a:t>
            </a:r>
            <a:r>
              <a:rPr lang="zh-CN" altLang="en-US" dirty="0" smtClean="0"/>
              <a:t>的合作</a:t>
            </a:r>
            <a:r>
              <a:rPr lang="en-US" dirty="0" smtClean="0"/>
              <a:t>，</a:t>
            </a:r>
            <a:r>
              <a:rPr lang="zh-CN" altLang="en-US" dirty="0" smtClean="0"/>
              <a:t>形成 </a:t>
            </a:r>
            <a:r>
              <a:rPr lang="en-US" dirty="0" err="1" smtClean="0"/>
              <a:t>Ｓｕｐｐｌｙ</a:t>
            </a:r>
            <a:r>
              <a:rPr lang="en-US" dirty="0" smtClean="0"/>
              <a:t>  </a:t>
            </a:r>
            <a:r>
              <a:rPr lang="en-US" dirty="0" err="1" smtClean="0"/>
              <a:t>Ｈｕｂ</a:t>
            </a:r>
            <a:r>
              <a:rPr lang="en-US" dirty="0" smtClean="0"/>
              <a:t> </a:t>
            </a:r>
            <a:r>
              <a:rPr lang="zh-CN" altLang="en-US" dirty="0" smtClean="0"/>
              <a:t>的协同运作形式</a:t>
            </a:r>
            <a:r>
              <a:rPr lang="en-US" dirty="0" smtClean="0"/>
              <a:t>，  </a:t>
            </a:r>
            <a:r>
              <a:rPr lang="zh-CN" altLang="en-US" dirty="0" smtClean="0"/>
              <a:t>如</a:t>
            </a:r>
            <a:r>
              <a:rPr lang="zh-CN" altLang="en-US" dirty="0" smtClean="0">
                <a:hlinkClick r:id="rId2" action="ppaction://hlinksldjump"/>
              </a:rPr>
              <a:t>图 </a:t>
            </a:r>
            <a:r>
              <a:rPr lang="en-US" dirty="0" smtClean="0">
                <a:hlinkClick r:id="rId2" action="ppaction://hlinksldjump"/>
              </a:rPr>
              <a:t>５ － ８ </a:t>
            </a:r>
            <a:r>
              <a:rPr lang="zh-CN" altLang="en-US" dirty="0" smtClean="0"/>
              <a:t>所示</a:t>
            </a:r>
            <a:r>
              <a:rPr lang="en-US" dirty="0" smtClean="0"/>
              <a:t>。</a:t>
            </a:r>
            <a:endParaRPr lang="zh-CN" altLang="en-US" dirty="0" smtClean="0"/>
          </a:p>
          <a:p>
            <a:pPr eaLnBrk="1" hangingPunct="1"/>
            <a:r>
              <a:rPr lang="en-US" altLang="zh-CN" dirty="0" smtClean="0"/>
              <a:t>2.</a:t>
            </a:r>
            <a:r>
              <a:rPr lang="zh-CN" altLang="en-US" dirty="0" smtClean="0"/>
              <a:t>第四方物流作为运营主体</a:t>
            </a:r>
            <a:endParaRPr lang="en-US" altLang="zh-CN" dirty="0" smtClean="0"/>
          </a:p>
          <a:p>
            <a:pPr eaLnBrk="1" hangingPunct="1"/>
            <a:r>
              <a:rPr lang="zh-CN" altLang="en-US" dirty="0" smtClean="0"/>
              <a:t>第四方物流作为实施主导者的运作方式也可称为</a:t>
            </a:r>
            <a:r>
              <a:rPr lang="en-US" altLang="zh-CN" dirty="0" smtClean="0"/>
              <a:t>4PL-Hub</a:t>
            </a:r>
            <a:r>
              <a:rPr lang="zh-CN" altLang="en-US" dirty="0" smtClean="0"/>
              <a:t>形式，如</a:t>
            </a:r>
            <a:r>
              <a:rPr lang="zh-CN" altLang="en-US" dirty="0" smtClean="0">
                <a:hlinkClick r:id="rId3" action="ppaction://hlinksldjump"/>
              </a:rPr>
              <a:t>图</a:t>
            </a:r>
            <a:r>
              <a:rPr lang="en-US" altLang="zh-CN" dirty="0" smtClean="0">
                <a:hlinkClick r:id="rId3" action="ppaction://hlinksldjump"/>
              </a:rPr>
              <a:t>5-9</a:t>
            </a:r>
            <a:r>
              <a:rPr lang="zh-CN" altLang="en-US" dirty="0" smtClean="0"/>
              <a:t>所示。第四方物流作为实施主导者的主要优势在于对供应物流资源的整合，它提供信息技术、管理技术，制定战略规划方案和供应物流策略，而具体物流业务则由一家或多家在不同的物流服务领域各有专业服务优势的第三方物流企业在其指导下完成，从而为一个或多个客户提供全面物流服务。</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zh-CN" altLang="en-US" dirty="0" smtClean="0"/>
              <a:t>第一节  供应链物流协同管理概念</a:t>
            </a:r>
            <a:endParaRPr lang="zh-CN" altLang="zh-CN" dirty="0" smtClean="0"/>
          </a:p>
        </p:txBody>
      </p:sp>
      <p:sp>
        <p:nvSpPr>
          <p:cNvPr id="4099" name="Rectangle 3"/>
          <p:cNvSpPr>
            <a:spLocks noGrp="1" noChangeArrowheads="1"/>
          </p:cNvSpPr>
          <p:nvPr>
            <p:ph type="body" idx="1"/>
          </p:nvPr>
        </p:nvSpPr>
        <p:spPr/>
        <p:txBody>
          <a:bodyPr/>
          <a:lstStyle/>
          <a:p>
            <a:pPr>
              <a:lnSpc>
                <a:spcPct val="200000"/>
              </a:lnSpc>
            </a:pPr>
            <a:r>
              <a:rPr lang="zh-CN" altLang="en-US" sz="2900" dirty="0" smtClean="0"/>
              <a:t>一</a:t>
            </a:r>
            <a:r>
              <a:rPr lang="en-US" sz="2900" dirty="0" smtClean="0"/>
              <a:t>、  </a:t>
            </a:r>
            <a:r>
              <a:rPr lang="zh-CN" altLang="en-US" sz="2900" dirty="0" smtClean="0"/>
              <a:t>供应链协同</a:t>
            </a:r>
            <a:r>
              <a:rPr lang="en-US" altLang="zh-CN" sz="2900" dirty="0" smtClean="0"/>
              <a:t> </a:t>
            </a:r>
            <a:endParaRPr lang="zh-CN" altLang="en-US" sz="2900" dirty="0" smtClean="0"/>
          </a:p>
          <a:p>
            <a:pPr>
              <a:lnSpc>
                <a:spcPct val="200000"/>
              </a:lnSpc>
            </a:pPr>
            <a:r>
              <a:rPr lang="en-US" dirty="0" smtClean="0"/>
              <a:t>（ </a:t>
            </a:r>
            <a:r>
              <a:rPr lang="zh-CN" altLang="en-US" dirty="0" smtClean="0"/>
              <a:t>一</a:t>
            </a:r>
            <a:r>
              <a:rPr lang="en-US" dirty="0" smtClean="0"/>
              <a:t>）  </a:t>
            </a:r>
            <a:r>
              <a:rPr lang="zh-CN" altLang="en-US" dirty="0" smtClean="0"/>
              <a:t>协同内涵</a:t>
            </a:r>
          </a:p>
          <a:p>
            <a:pPr eaLnBrk="1" hangingPunct="1">
              <a:lnSpc>
                <a:spcPct val="200000"/>
              </a:lnSpc>
            </a:pPr>
            <a:r>
              <a:rPr lang="zh-CN" altLang="en-US" dirty="0" smtClean="0"/>
              <a:t>协同管理思想就是以协同技术为支持</a:t>
            </a:r>
            <a:r>
              <a:rPr lang="en-US" dirty="0" smtClean="0"/>
              <a:t>，  </a:t>
            </a:r>
            <a:r>
              <a:rPr lang="zh-CN" altLang="en-US" dirty="0" smtClean="0"/>
              <a:t>以信息共享为基础</a:t>
            </a:r>
            <a:r>
              <a:rPr lang="en-US" dirty="0" smtClean="0"/>
              <a:t>，  </a:t>
            </a:r>
            <a:r>
              <a:rPr lang="zh-CN" altLang="en-US" dirty="0" smtClean="0"/>
              <a:t>始终从全局观点出发</a:t>
            </a:r>
            <a:r>
              <a:rPr lang="en-US" dirty="0" smtClean="0"/>
              <a:t>，  </a:t>
            </a:r>
            <a:r>
              <a:rPr lang="zh-CN" altLang="en-US" dirty="0" smtClean="0"/>
              <a:t>采取 一种  </a:t>
            </a:r>
            <a:r>
              <a:rPr lang="en-US" dirty="0" smtClean="0"/>
              <a:t>“ </a:t>
            </a:r>
            <a:r>
              <a:rPr lang="zh-CN" altLang="en-US" dirty="0" smtClean="0"/>
              <a:t>共赢</a:t>
            </a:r>
            <a:r>
              <a:rPr lang="en-US" dirty="0" smtClean="0"/>
              <a:t>”  </a:t>
            </a:r>
            <a:r>
              <a:rPr lang="zh-CN" altLang="en-US" dirty="0" smtClean="0"/>
              <a:t>的原则</a:t>
            </a:r>
            <a:r>
              <a:rPr lang="en-US" dirty="0" smtClean="0"/>
              <a:t>，  </a:t>
            </a:r>
            <a:r>
              <a:rPr lang="zh-CN" altLang="en-US" dirty="0" smtClean="0"/>
              <a:t>使整个供应链中的个体更加亲密</a:t>
            </a:r>
            <a:r>
              <a:rPr lang="en-US" dirty="0" smtClean="0"/>
              <a:t>、   </a:t>
            </a:r>
            <a:r>
              <a:rPr lang="zh-CN" altLang="en-US" dirty="0" smtClean="0"/>
              <a:t>相互信任</a:t>
            </a:r>
            <a:r>
              <a:rPr lang="en-US" dirty="0" smtClean="0"/>
              <a:t>、  </a:t>
            </a:r>
            <a:r>
              <a:rPr lang="zh-CN" altLang="en-US" dirty="0" smtClean="0"/>
              <a:t>同步和团结</a:t>
            </a:r>
            <a:r>
              <a:rPr lang="en-US" dirty="0" smtClean="0"/>
              <a:t>，  </a:t>
            </a:r>
            <a:r>
              <a:rPr lang="zh-CN" altLang="en-US" dirty="0" smtClean="0"/>
              <a:t>来提高 整个供应链的柔性和体现整个供应链价值的最优</a:t>
            </a:r>
            <a:r>
              <a:rPr lang="en-US" dirty="0" smtClean="0"/>
              <a:t>。</a:t>
            </a:r>
            <a:endParaRPr lang="zh-CN" altLang="en-US" dirty="0" smtClean="0"/>
          </a:p>
          <a:p>
            <a:pPr eaLnBrk="1" hangingPunct="1">
              <a:lnSpc>
                <a:spcPct val="200000"/>
              </a:lnSpc>
            </a:pP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22531" name="Rectangle 3"/>
          <p:cNvSpPr>
            <a:spLocks noGrp="1" noChangeArrowheads="1"/>
          </p:cNvSpPr>
          <p:nvPr>
            <p:ph type="body" idx="1"/>
          </p:nvPr>
        </p:nvSpPr>
        <p:spPr/>
        <p:txBody>
          <a:bodyPr/>
          <a:lstStyle/>
          <a:p>
            <a:pPr eaLnBrk="1" hangingPunct="1">
              <a:lnSpc>
                <a:spcPct val="150000"/>
              </a:lnSpc>
            </a:pPr>
            <a:r>
              <a:rPr lang="en-US" altLang="zh-CN" dirty="0" smtClean="0"/>
              <a:t>3.</a:t>
            </a:r>
            <a:r>
              <a:rPr lang="zh-CN" altLang="en-US" dirty="0" smtClean="0"/>
              <a:t>核心制造商作为运营主体</a:t>
            </a:r>
            <a:endParaRPr lang="en-US" altLang="zh-CN" dirty="0" smtClean="0"/>
          </a:p>
          <a:p>
            <a:pPr eaLnBrk="1" hangingPunct="1">
              <a:lnSpc>
                <a:spcPct val="150000"/>
              </a:lnSpc>
            </a:pPr>
            <a:r>
              <a:rPr lang="zh-CN" altLang="en-US" dirty="0" smtClean="0"/>
              <a:t>核心制造商运营管理</a:t>
            </a:r>
            <a:r>
              <a:rPr lang="en-US" altLang="zh-CN" dirty="0" smtClean="0"/>
              <a:t>Supply Hub</a:t>
            </a:r>
            <a:r>
              <a:rPr lang="zh-CN" altLang="en-US" dirty="0" smtClean="0"/>
              <a:t>可以更加有力地控制原材料、零部件的进向物流，降低采购活动的不确定性，这种运作方式实际上是制造企业采购部分的前置，如</a:t>
            </a:r>
            <a:r>
              <a:rPr lang="zh-CN" altLang="en-US" dirty="0" smtClean="0">
                <a:hlinkClick r:id="rId2" action="ppaction://hlinksldjump"/>
              </a:rPr>
              <a:t>图</a:t>
            </a:r>
            <a:r>
              <a:rPr lang="en-US" altLang="zh-CN" dirty="0" smtClean="0">
                <a:hlinkClick r:id="rId2" action="ppaction://hlinksldjump"/>
              </a:rPr>
              <a:t>5-10</a:t>
            </a:r>
            <a:r>
              <a:rPr lang="zh-CN" altLang="en-US" dirty="0" smtClean="0"/>
              <a:t>所示。</a:t>
            </a:r>
            <a:endParaRPr lang="en-US" altLang="zh-CN" dirty="0" smtClean="0"/>
          </a:p>
          <a:p>
            <a:pPr eaLnBrk="1" hangingPunct="1">
              <a:lnSpc>
                <a:spcPct val="150000"/>
              </a:lnSpc>
            </a:pPr>
            <a:r>
              <a:rPr lang="en-US" altLang="zh-CN" dirty="0" smtClean="0"/>
              <a:t>4.</a:t>
            </a:r>
            <a:r>
              <a:rPr lang="zh-CN" altLang="en-US" dirty="0" smtClean="0"/>
              <a:t>由某大型供应商或者几个供应商联合体作为运营主体</a:t>
            </a:r>
            <a:endParaRPr lang="en-US" altLang="zh-CN" dirty="0" smtClean="0"/>
          </a:p>
          <a:p>
            <a:pPr eaLnBrk="1" hangingPunct="1">
              <a:lnSpc>
                <a:spcPct val="150000"/>
              </a:lnSpc>
            </a:pPr>
            <a:r>
              <a:rPr lang="zh-CN" altLang="en-US" dirty="0" smtClean="0"/>
              <a:t>在众多的供应商中，一些规模较大、实例交强的供应商也可以作为</a:t>
            </a:r>
            <a:r>
              <a:rPr lang="en-US" altLang="zh-CN" dirty="0" smtClean="0"/>
              <a:t>Supply Hub</a:t>
            </a:r>
            <a:r>
              <a:rPr lang="zh-CN" altLang="en-US" dirty="0" smtClean="0"/>
              <a:t>的运营主体。这种方式运作的主要障碍在于，其他供应商担心供应信息的暴露，以及在库存管理和实施</a:t>
            </a:r>
            <a:r>
              <a:rPr lang="en-US" altLang="zh-CN" dirty="0" smtClean="0"/>
              <a:t>JIT</a:t>
            </a:r>
            <a:r>
              <a:rPr lang="zh-CN" altLang="en-US" dirty="0" smtClean="0"/>
              <a:t>配送等方面会收到歧视。另外，多家供应商如关键的零部件供应商采用一定的联合方式组成联合体，对</a:t>
            </a:r>
            <a:r>
              <a:rPr lang="en-US" altLang="zh-CN" dirty="0" smtClean="0"/>
              <a:t>Supply Hub</a:t>
            </a:r>
            <a:r>
              <a:rPr lang="zh-CN" altLang="en-US" dirty="0" smtClean="0"/>
              <a:t>进行运营管理，具体如</a:t>
            </a:r>
            <a:r>
              <a:rPr lang="zh-CN" altLang="en-US" dirty="0" smtClean="0">
                <a:hlinkClick r:id="rId3" action="ppaction://hlinksldjump"/>
              </a:rPr>
              <a:t>图</a:t>
            </a:r>
            <a:r>
              <a:rPr lang="en-US" altLang="zh-CN" dirty="0" smtClean="0">
                <a:hlinkClick r:id="rId3" action="ppaction://hlinksldjump"/>
              </a:rPr>
              <a:t>5-11</a:t>
            </a:r>
            <a:r>
              <a:rPr lang="zh-CN" altLang="en-US" dirty="0" smtClean="0"/>
              <a:t>所示。</a:t>
            </a:r>
            <a:endParaRPr lang="en-US"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23555" name="Rectangle 3"/>
          <p:cNvSpPr>
            <a:spLocks noGrp="1" noChangeArrowheads="1"/>
          </p:cNvSpPr>
          <p:nvPr>
            <p:ph type="body" idx="1"/>
          </p:nvPr>
        </p:nvSpPr>
        <p:spPr/>
        <p:txBody>
          <a:bodyPr/>
          <a:lstStyle/>
          <a:p>
            <a:pPr eaLnBrk="1" hangingPunct="1"/>
            <a:r>
              <a:rPr lang="zh-CN" altLang="en-US" sz="2900" dirty="0" smtClean="0"/>
              <a:t>三、基于</a:t>
            </a:r>
            <a:r>
              <a:rPr lang="en-US" altLang="zh-CN" sz="2900" dirty="0" smtClean="0"/>
              <a:t>Supply Hub</a:t>
            </a:r>
            <a:r>
              <a:rPr lang="zh-CN" altLang="en-US" sz="2900" dirty="0" smtClean="0"/>
              <a:t>的第三方物流直送模式</a:t>
            </a:r>
            <a:endParaRPr lang="en-US" altLang="zh-CN" sz="2900" dirty="0" smtClean="0"/>
          </a:p>
          <a:p>
            <a:pPr eaLnBrk="1" hangingPunct="1"/>
            <a:r>
              <a:rPr lang="zh-CN" altLang="en-US" dirty="0" smtClean="0"/>
              <a:t>（一）</a:t>
            </a:r>
            <a:r>
              <a:rPr lang="en-US" altLang="zh-CN" dirty="0" smtClean="0"/>
              <a:t>3PL-Hub</a:t>
            </a:r>
            <a:r>
              <a:rPr lang="zh-CN" altLang="en-US" dirty="0" smtClean="0"/>
              <a:t>模式前提条件</a:t>
            </a:r>
            <a:endParaRPr lang="en-US" altLang="zh-CN" dirty="0" smtClean="0"/>
          </a:p>
          <a:p>
            <a:pPr eaLnBrk="1" hangingPunct="1"/>
            <a:r>
              <a:rPr lang="zh-CN" altLang="en-US" dirty="0" smtClean="0"/>
              <a:t>（</a:t>
            </a:r>
            <a:r>
              <a:rPr lang="en-US" altLang="zh-CN" dirty="0" smtClean="0"/>
              <a:t>1</a:t>
            </a:r>
            <a:r>
              <a:rPr lang="zh-CN" altLang="en-US" dirty="0" smtClean="0"/>
              <a:t>）生产或者供应的规模经济。</a:t>
            </a:r>
            <a:endParaRPr lang="en-US" altLang="zh-CN" dirty="0" smtClean="0"/>
          </a:p>
          <a:p>
            <a:pPr eaLnBrk="1" hangingPunct="1"/>
            <a:r>
              <a:rPr lang="en-US" dirty="0" smtClean="0"/>
              <a:t>（２）  </a:t>
            </a:r>
            <a:r>
              <a:rPr lang="zh-CN" altLang="en-US" dirty="0" smtClean="0"/>
              <a:t>至少一定数量的供应商在地理上远离制造厂商</a:t>
            </a:r>
            <a:r>
              <a:rPr lang="en-US" dirty="0" smtClean="0"/>
              <a:t>。</a:t>
            </a:r>
          </a:p>
          <a:p>
            <a:pPr eaLnBrk="1" hangingPunct="1"/>
            <a:r>
              <a:rPr lang="en-US" dirty="0" smtClean="0"/>
              <a:t>（３）  </a:t>
            </a:r>
            <a:r>
              <a:rPr lang="zh-CN" altLang="en-US" dirty="0" smtClean="0"/>
              <a:t>需要先进的信息技术支持</a:t>
            </a:r>
            <a:r>
              <a:rPr lang="en-US" dirty="0" smtClean="0"/>
              <a:t>。 </a:t>
            </a:r>
          </a:p>
          <a:p>
            <a:pPr eaLnBrk="1" hangingPunct="1"/>
            <a:r>
              <a:rPr lang="en-US" dirty="0" smtClean="0"/>
              <a:t>（４） </a:t>
            </a:r>
            <a:r>
              <a:rPr lang="zh-CN" altLang="en-US" dirty="0" smtClean="0"/>
              <a:t>第三方物流具有较强的物流运作能力</a:t>
            </a:r>
            <a:r>
              <a:rPr lang="en-US" dirty="0" smtClean="0"/>
              <a:t>，</a:t>
            </a:r>
            <a:r>
              <a:rPr lang="zh-CN" altLang="en-US" dirty="0" smtClean="0"/>
              <a:t>因为从需求计划的发布到原材料的入库管 理</a:t>
            </a:r>
            <a:r>
              <a:rPr lang="en-US" dirty="0" smtClean="0"/>
              <a:t>，  </a:t>
            </a:r>
            <a:r>
              <a:rPr lang="zh-CN" altLang="en-US" dirty="0" smtClean="0"/>
              <a:t>第三方物流需要全程跟踪</a:t>
            </a:r>
            <a:r>
              <a:rPr lang="en-US" dirty="0" smtClean="0"/>
              <a:t>，  </a:t>
            </a:r>
            <a:r>
              <a:rPr lang="zh-CN" altLang="en-US" dirty="0" smtClean="0"/>
              <a:t>确保零部件及时入库</a:t>
            </a:r>
            <a:r>
              <a:rPr lang="en-US" dirty="0" smtClean="0"/>
              <a:t>， </a:t>
            </a:r>
            <a:r>
              <a:rPr lang="zh-CN" altLang="en-US" dirty="0" smtClean="0"/>
              <a:t>维持低库存的运作</a:t>
            </a:r>
            <a:r>
              <a:rPr lang="en-US" dirty="0" smtClean="0"/>
              <a:t>， </a:t>
            </a:r>
            <a:r>
              <a:rPr lang="zh-CN" altLang="en-US" dirty="0" smtClean="0"/>
              <a:t>保证不缺货</a:t>
            </a:r>
            <a:r>
              <a:rPr lang="en-US" dirty="0" smtClean="0"/>
              <a:t>， </a:t>
            </a:r>
            <a:r>
              <a:rPr lang="zh-CN" altLang="en-US" dirty="0" smtClean="0"/>
              <a:t>同 时根据生产企业的日需求计划将品类繁杂的零部件适时送达生产工位</a:t>
            </a:r>
            <a:r>
              <a:rPr lang="en-US" dirty="0" smtClean="0"/>
              <a:t>。</a:t>
            </a:r>
          </a:p>
          <a:p>
            <a:pPr eaLnBrk="1" hangingPunct="1"/>
            <a:r>
              <a:rPr lang="en-US" dirty="0" smtClean="0"/>
              <a:t>（５）  </a:t>
            </a:r>
            <a:r>
              <a:rPr lang="zh-CN" altLang="en-US" dirty="0" smtClean="0"/>
              <a:t>就行业环境而言</a:t>
            </a:r>
            <a:r>
              <a:rPr lang="en-US" dirty="0" smtClean="0"/>
              <a:t>，  </a:t>
            </a:r>
            <a:r>
              <a:rPr lang="zh-CN" altLang="en-US" dirty="0" smtClean="0"/>
              <a:t>采用此方式的行业主要包括汽车制造业和 </a:t>
            </a:r>
            <a:r>
              <a:rPr lang="en-US" dirty="0" smtClean="0"/>
              <a:t>ＩＴ </a:t>
            </a:r>
            <a:r>
              <a:rPr lang="zh-CN" altLang="en-US" dirty="0" smtClean="0"/>
              <a:t>业</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24579" name="Rectangle 3"/>
          <p:cNvSpPr>
            <a:spLocks noGrp="1" noChangeArrowheads="1"/>
          </p:cNvSpPr>
          <p:nvPr>
            <p:ph type="body" idx="1"/>
          </p:nvPr>
        </p:nvSpPr>
        <p:spPr/>
        <p:txBody>
          <a:bodyPr/>
          <a:lstStyle/>
          <a:p>
            <a:pPr>
              <a:lnSpc>
                <a:spcPct val="150000"/>
              </a:lnSpc>
            </a:pPr>
            <a:r>
              <a:rPr lang="en-US" dirty="0" smtClean="0"/>
              <a:t>（ </a:t>
            </a:r>
            <a:r>
              <a:rPr lang="zh-CN" altLang="en-US" dirty="0" smtClean="0"/>
              <a:t>二</a:t>
            </a:r>
            <a:r>
              <a:rPr lang="en-US" dirty="0" smtClean="0"/>
              <a:t>）  </a:t>
            </a:r>
            <a:r>
              <a:rPr lang="zh-CN" altLang="en-US" dirty="0" smtClean="0"/>
              <a:t>直送方式</a:t>
            </a:r>
          </a:p>
          <a:p>
            <a:pPr>
              <a:lnSpc>
                <a:spcPct val="150000"/>
              </a:lnSpc>
            </a:pPr>
            <a:r>
              <a:rPr lang="zh-CN" altLang="en-US" dirty="0" smtClean="0"/>
              <a:t>第三方物流直送工位运作方式主要是基于高度的信息共享</a:t>
            </a:r>
            <a:r>
              <a:rPr lang="en-US" dirty="0" smtClean="0"/>
              <a:t>，  </a:t>
            </a:r>
            <a:r>
              <a:rPr lang="zh-CN" altLang="en-US" dirty="0" smtClean="0"/>
              <a:t>以核心制造企业的 </a:t>
            </a:r>
            <a:r>
              <a:rPr lang="en-US" dirty="0" smtClean="0"/>
              <a:t>ＪＩＴ </a:t>
            </a:r>
            <a:r>
              <a:rPr lang="zh-CN" altLang="en-US" dirty="0" smtClean="0"/>
              <a:t>生产 拉动第三方物流集配商的 </a:t>
            </a:r>
            <a:r>
              <a:rPr lang="en-US" dirty="0" smtClean="0"/>
              <a:t>ＦＴ </a:t>
            </a:r>
            <a:r>
              <a:rPr lang="zh-CN" altLang="en-US" dirty="0" smtClean="0"/>
              <a:t>供应或同步物流活动</a:t>
            </a:r>
            <a:r>
              <a:rPr lang="en-US" dirty="0" smtClean="0"/>
              <a:t>，   </a:t>
            </a:r>
            <a:r>
              <a:rPr lang="zh-CN" altLang="en-US" dirty="0" smtClean="0"/>
              <a:t>以 </a:t>
            </a:r>
            <a:r>
              <a:rPr lang="en-US" dirty="0" smtClean="0"/>
              <a:t>３ＰＬ － </a:t>
            </a:r>
            <a:r>
              <a:rPr lang="en-US" dirty="0" err="1" smtClean="0"/>
              <a:t>Ｈｕｂ</a:t>
            </a:r>
            <a:r>
              <a:rPr lang="en-US" dirty="0" smtClean="0"/>
              <a:t> </a:t>
            </a:r>
            <a:r>
              <a:rPr lang="zh-CN" altLang="en-US" dirty="0" smtClean="0"/>
              <a:t>关于各供应商的库存状态 和补货信息拉动供应商的生产</a:t>
            </a:r>
            <a:r>
              <a:rPr lang="en-US" dirty="0" smtClean="0"/>
              <a:t>。   </a:t>
            </a:r>
            <a:r>
              <a:rPr lang="zh-CN" altLang="en-US" dirty="0" smtClean="0"/>
              <a:t>具体运作可以采用不同的方式</a:t>
            </a:r>
            <a:r>
              <a:rPr lang="en-US" dirty="0" smtClean="0"/>
              <a:t>，  </a:t>
            </a:r>
            <a:r>
              <a:rPr lang="zh-CN" altLang="en-US" dirty="0" smtClean="0"/>
              <a:t>核心制造企业可以根据具体 情况采用相应的方式</a:t>
            </a:r>
            <a:r>
              <a:rPr lang="en-US" dirty="0" smtClean="0"/>
              <a:t>，  </a:t>
            </a:r>
            <a:r>
              <a:rPr lang="zh-CN" altLang="en-US" dirty="0" smtClean="0"/>
              <a:t>常见的两种运作方式如</a:t>
            </a:r>
            <a:r>
              <a:rPr lang="zh-CN" altLang="en-US" dirty="0" smtClean="0">
                <a:hlinkClick r:id="rId2" action="ppaction://hlinksldjump"/>
              </a:rPr>
              <a:t>图 </a:t>
            </a:r>
            <a:r>
              <a:rPr lang="en-US" dirty="0" smtClean="0">
                <a:hlinkClick r:id="rId2" action="ppaction://hlinksldjump"/>
              </a:rPr>
              <a:t>５ － １２ </a:t>
            </a:r>
            <a:r>
              <a:rPr lang="zh-CN" altLang="en-US" dirty="0" smtClean="0"/>
              <a:t>和</a:t>
            </a:r>
            <a:r>
              <a:rPr lang="zh-CN" altLang="en-US" dirty="0" smtClean="0">
                <a:hlinkClick r:id="rId3" action="ppaction://hlinksldjump"/>
              </a:rPr>
              <a:t>图 </a:t>
            </a:r>
            <a:r>
              <a:rPr lang="en-US" dirty="0" smtClean="0">
                <a:hlinkClick r:id="rId3" action="ppaction://hlinksldjump"/>
              </a:rPr>
              <a:t>５ － １３ </a:t>
            </a:r>
            <a:r>
              <a:rPr lang="zh-CN" altLang="en-US" dirty="0" smtClean="0"/>
              <a:t>所示</a:t>
            </a:r>
            <a:r>
              <a:rPr lang="en-US" dirty="0" smtClean="0"/>
              <a:t>。</a:t>
            </a: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25603" name="Rectangle 3"/>
          <p:cNvSpPr>
            <a:spLocks noGrp="1" noChangeArrowheads="1"/>
          </p:cNvSpPr>
          <p:nvPr>
            <p:ph type="body" idx="1"/>
          </p:nvPr>
        </p:nvSpPr>
        <p:spPr/>
        <p:txBody>
          <a:bodyPr/>
          <a:lstStyle/>
          <a:p>
            <a:pPr eaLnBrk="1" hangingPunct="1"/>
            <a:r>
              <a:rPr lang="en-US" dirty="0" smtClean="0"/>
              <a:t>（ </a:t>
            </a:r>
            <a:r>
              <a:rPr lang="zh-CN" altLang="en-US" dirty="0" smtClean="0"/>
              <a:t>三</a:t>
            </a:r>
            <a:r>
              <a:rPr lang="en-US" dirty="0" smtClean="0"/>
              <a:t>）  ３ＰＬ － </a:t>
            </a:r>
            <a:r>
              <a:rPr lang="en-US" dirty="0" err="1" smtClean="0"/>
              <a:t>Ｈｕｂ</a:t>
            </a:r>
            <a:r>
              <a:rPr lang="en-US" dirty="0" smtClean="0"/>
              <a:t> </a:t>
            </a:r>
            <a:r>
              <a:rPr lang="zh-CN" altLang="en-US" dirty="0" smtClean="0"/>
              <a:t>协同运作组织</a:t>
            </a:r>
          </a:p>
          <a:p>
            <a:r>
              <a:rPr lang="zh-CN" altLang="en-US" dirty="0" smtClean="0"/>
              <a:t>基于 </a:t>
            </a:r>
            <a:r>
              <a:rPr lang="en-US" dirty="0" err="1" smtClean="0"/>
              <a:t>Ｓｕｐｐｌｙ</a:t>
            </a:r>
            <a:r>
              <a:rPr lang="en-US" dirty="0" smtClean="0"/>
              <a:t>  </a:t>
            </a:r>
            <a:r>
              <a:rPr lang="en-US" dirty="0" err="1" smtClean="0"/>
              <a:t>Ｈｕｂ</a:t>
            </a:r>
            <a:r>
              <a:rPr lang="en-US" dirty="0" smtClean="0"/>
              <a:t> </a:t>
            </a:r>
            <a:r>
              <a:rPr lang="zh-CN" altLang="en-US" dirty="0" smtClean="0"/>
              <a:t>的第三方物流直送工位模式在协同运作中涉及供应商</a:t>
            </a:r>
            <a:r>
              <a:rPr lang="en-US" dirty="0" smtClean="0"/>
              <a:t>、  </a:t>
            </a:r>
            <a:r>
              <a:rPr lang="zh-CN" altLang="en-US" dirty="0" smtClean="0"/>
              <a:t>物流企业以及制造企业等</a:t>
            </a:r>
            <a:r>
              <a:rPr lang="en-US" dirty="0" smtClean="0"/>
              <a:t>，  </a:t>
            </a:r>
            <a:r>
              <a:rPr lang="zh-CN" altLang="en-US" dirty="0" smtClean="0"/>
              <a:t>要实现多方协同运作</a:t>
            </a:r>
            <a:r>
              <a:rPr lang="en-US" dirty="0" smtClean="0"/>
              <a:t>，   </a:t>
            </a:r>
            <a:r>
              <a:rPr lang="zh-CN" altLang="en-US" dirty="0" smtClean="0"/>
              <a:t>更好地满足需求方的快速</a:t>
            </a:r>
            <a:r>
              <a:rPr lang="en-US" dirty="0" smtClean="0"/>
              <a:t>、   </a:t>
            </a:r>
            <a:r>
              <a:rPr lang="zh-CN" altLang="en-US" dirty="0" smtClean="0"/>
              <a:t>准 时</a:t>
            </a:r>
            <a:r>
              <a:rPr lang="en-US" dirty="0" smtClean="0"/>
              <a:t>、  </a:t>
            </a:r>
            <a:r>
              <a:rPr lang="zh-CN" altLang="en-US" dirty="0" smtClean="0"/>
              <a:t>可 靠 以 及 低 成 本 要求</a:t>
            </a:r>
            <a:r>
              <a:rPr lang="en-US" dirty="0" smtClean="0"/>
              <a:t>，  </a:t>
            </a:r>
            <a:r>
              <a:rPr lang="zh-CN" altLang="en-US" dirty="0" smtClean="0"/>
              <a:t>就要解决好 </a:t>
            </a:r>
            <a:r>
              <a:rPr lang="en-US" dirty="0" smtClean="0"/>
              <a:t>３ＰＬ － </a:t>
            </a:r>
            <a:r>
              <a:rPr lang="en-US" dirty="0" err="1" smtClean="0"/>
              <a:t>Ｈｕｂ</a:t>
            </a:r>
            <a:r>
              <a:rPr lang="en-US" dirty="0" smtClean="0"/>
              <a:t> </a:t>
            </a:r>
            <a:r>
              <a:rPr lang="zh-CN" altLang="en-US" dirty="0" smtClean="0"/>
              <a:t>的运作管理方面的问题</a:t>
            </a:r>
            <a:r>
              <a:rPr lang="en-US" dirty="0" smtClean="0"/>
              <a:t>，   </a:t>
            </a:r>
            <a:r>
              <a:rPr lang="zh-CN" altLang="en-US" dirty="0" smtClean="0"/>
              <a:t>如构建合理的组织结构</a:t>
            </a:r>
            <a:r>
              <a:rPr lang="en-US" dirty="0" smtClean="0"/>
              <a:t>、  </a:t>
            </a:r>
            <a:r>
              <a:rPr lang="zh-CN" altLang="en-US" dirty="0" smtClean="0"/>
              <a:t>业务流程以及 相应的供应链协同平台</a:t>
            </a:r>
            <a:r>
              <a:rPr lang="en-US" dirty="0" smtClean="0"/>
              <a:t>。   </a:t>
            </a:r>
            <a:r>
              <a:rPr lang="zh-CN" altLang="en-US" dirty="0" smtClean="0"/>
              <a:t>在明确 </a:t>
            </a:r>
            <a:r>
              <a:rPr lang="en-US" dirty="0" smtClean="0"/>
              <a:t>３ＰＬ － </a:t>
            </a:r>
            <a:r>
              <a:rPr lang="en-US" dirty="0" err="1" smtClean="0"/>
              <a:t>Ｈｕｂ</a:t>
            </a:r>
            <a:r>
              <a:rPr lang="en-US" dirty="0" smtClean="0"/>
              <a:t> </a:t>
            </a:r>
            <a:r>
              <a:rPr lang="zh-CN" altLang="en-US" dirty="0" smtClean="0"/>
              <a:t>的功能定位后</a:t>
            </a:r>
            <a:r>
              <a:rPr lang="en-US" dirty="0" smtClean="0"/>
              <a:t>，  </a:t>
            </a:r>
            <a:r>
              <a:rPr lang="zh-CN" altLang="en-US" dirty="0" smtClean="0"/>
              <a:t>通过组织重构</a:t>
            </a:r>
            <a:r>
              <a:rPr lang="en-US" dirty="0" smtClean="0"/>
              <a:t>、  </a:t>
            </a:r>
            <a:r>
              <a:rPr lang="zh-CN" altLang="en-US" dirty="0" smtClean="0"/>
              <a:t>业务流程再设计 和物流信息协同分析与设计等技术</a:t>
            </a:r>
            <a:r>
              <a:rPr lang="en-US" dirty="0" smtClean="0"/>
              <a:t>，  </a:t>
            </a:r>
            <a:r>
              <a:rPr lang="zh-CN" altLang="en-US" dirty="0" smtClean="0"/>
              <a:t>对供应链上游进行资源整合与优化</a:t>
            </a:r>
            <a:r>
              <a:rPr lang="en-US" dirty="0" smtClean="0"/>
              <a:t>， </a:t>
            </a:r>
            <a:r>
              <a:rPr lang="zh-CN" altLang="en-US" dirty="0" smtClean="0"/>
              <a:t>构建基于供应驱动 的物流协同组织结构及物流信息协同平台</a:t>
            </a:r>
            <a:r>
              <a:rPr lang="en-US" dirty="0" smtClean="0"/>
              <a:t>，  </a:t>
            </a:r>
            <a:r>
              <a:rPr lang="zh-CN" altLang="en-US" dirty="0" smtClean="0"/>
              <a:t>为多方协同运作提供运作载体及信息支持</a:t>
            </a:r>
            <a:r>
              <a:rPr lang="en-US" dirty="0" smtClean="0"/>
              <a:t>。</a:t>
            </a:r>
            <a:endParaRPr lang="zh-CN" altLang="en-US" dirty="0" smtClean="0"/>
          </a:p>
          <a:p>
            <a:pPr eaLnBrk="1" hangingPunct="1"/>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26627" name="Rectangle 3"/>
          <p:cNvSpPr>
            <a:spLocks noGrp="1" noChangeArrowheads="1"/>
          </p:cNvSpPr>
          <p:nvPr>
            <p:ph type="body" idx="1"/>
          </p:nvPr>
        </p:nvSpPr>
        <p:spPr/>
        <p:txBody>
          <a:bodyPr/>
          <a:lstStyle/>
          <a:p>
            <a:r>
              <a:rPr lang="zh-CN" altLang="en-US" sz="2900" dirty="0" smtClean="0"/>
              <a:t>四</a:t>
            </a:r>
            <a:r>
              <a:rPr lang="en-US" sz="2900" dirty="0" smtClean="0"/>
              <a:t>、  </a:t>
            </a:r>
            <a:r>
              <a:rPr lang="zh-CN" altLang="en-US" sz="2900" dirty="0" smtClean="0"/>
              <a:t>基于 </a:t>
            </a:r>
            <a:r>
              <a:rPr lang="en-US" sz="2900" dirty="0" err="1" smtClean="0"/>
              <a:t>Ｓｕｐｐｌｙ</a:t>
            </a:r>
            <a:r>
              <a:rPr lang="en-US" sz="2900" dirty="0" smtClean="0"/>
              <a:t> </a:t>
            </a:r>
            <a:r>
              <a:rPr lang="en-US" sz="2900" dirty="0" err="1" smtClean="0"/>
              <a:t>Ｈｕｂ</a:t>
            </a:r>
            <a:r>
              <a:rPr lang="en-US" sz="2900" dirty="0" smtClean="0"/>
              <a:t> </a:t>
            </a:r>
            <a:r>
              <a:rPr lang="zh-CN" altLang="en-US" sz="2900" dirty="0" smtClean="0"/>
              <a:t>的第三方物流协同组织设计</a:t>
            </a:r>
            <a:r>
              <a:rPr lang="en-US" altLang="zh-CN" sz="2900" dirty="0" smtClean="0"/>
              <a:t> </a:t>
            </a:r>
            <a:endParaRPr lang="zh-CN" altLang="en-US" sz="2900" dirty="0" smtClean="0"/>
          </a:p>
          <a:p>
            <a:r>
              <a:rPr lang="en-US" dirty="0" smtClean="0"/>
              <a:t>（ </a:t>
            </a:r>
            <a:r>
              <a:rPr lang="zh-CN" altLang="en-US" dirty="0" smtClean="0"/>
              <a:t>一</a:t>
            </a:r>
            <a:r>
              <a:rPr lang="en-US" dirty="0" smtClean="0"/>
              <a:t>）  </a:t>
            </a:r>
            <a:r>
              <a:rPr lang="zh-CN" altLang="en-US" dirty="0" smtClean="0"/>
              <a:t>功能定位</a:t>
            </a:r>
          </a:p>
          <a:p>
            <a:r>
              <a:rPr lang="zh-CN" altLang="en-US" dirty="0" smtClean="0"/>
              <a:t>在不同的供应链生产环境下</a:t>
            </a:r>
            <a:r>
              <a:rPr lang="en-US" dirty="0" smtClean="0"/>
              <a:t>，  ３ＰＬ － </a:t>
            </a:r>
            <a:r>
              <a:rPr lang="en-US" dirty="0" err="1" smtClean="0"/>
              <a:t>Ｈｕｂ</a:t>
            </a:r>
            <a:r>
              <a:rPr lang="en-US" dirty="0" smtClean="0"/>
              <a:t> </a:t>
            </a:r>
            <a:r>
              <a:rPr lang="zh-CN" altLang="en-US" dirty="0" smtClean="0"/>
              <a:t>具有不同的功能范围</a:t>
            </a:r>
            <a:r>
              <a:rPr lang="en-US" dirty="0" smtClean="0"/>
              <a:t>，  </a:t>
            </a:r>
            <a:r>
              <a:rPr lang="zh-CN" altLang="en-US" dirty="0" smtClean="0"/>
              <a:t>而这些功能的成功实施 也对 </a:t>
            </a:r>
            <a:r>
              <a:rPr lang="en-US" dirty="0" smtClean="0"/>
              <a:t>３ＰＬ － </a:t>
            </a:r>
            <a:r>
              <a:rPr lang="en-US" dirty="0" err="1" smtClean="0"/>
              <a:t>Ｈｕｂ</a:t>
            </a:r>
            <a:r>
              <a:rPr lang="en-US" dirty="0" smtClean="0"/>
              <a:t> </a:t>
            </a:r>
            <a:r>
              <a:rPr lang="zh-CN" altLang="en-US" dirty="0" smtClean="0"/>
              <a:t>运营商的物流运作能力提出了不同的要求</a:t>
            </a:r>
            <a:r>
              <a:rPr lang="en-US" dirty="0" smtClean="0"/>
              <a:t>。  </a:t>
            </a:r>
            <a:r>
              <a:rPr lang="zh-CN" altLang="en-US" dirty="0" smtClean="0"/>
              <a:t>核心制造商在采用 </a:t>
            </a:r>
            <a:r>
              <a:rPr lang="en-US" dirty="0" smtClean="0"/>
              <a:t>３ＰＬ － </a:t>
            </a:r>
            <a:r>
              <a:rPr lang="en-US" dirty="0" err="1" smtClean="0"/>
              <a:t>Ｈｕｂ</a:t>
            </a:r>
            <a:r>
              <a:rPr lang="en-US" dirty="0" smtClean="0"/>
              <a:t> </a:t>
            </a:r>
            <a:r>
              <a:rPr lang="zh-CN" altLang="en-US" dirty="0" smtClean="0"/>
              <a:t>整 合供应资源时</a:t>
            </a:r>
            <a:r>
              <a:rPr lang="en-US" dirty="0" smtClean="0"/>
              <a:t>，  </a:t>
            </a:r>
            <a:r>
              <a:rPr lang="zh-CN" altLang="en-US" dirty="0" smtClean="0"/>
              <a:t>要明确 </a:t>
            </a:r>
            <a:r>
              <a:rPr lang="en-US" dirty="0" smtClean="0"/>
              <a:t>３ＰＬ － </a:t>
            </a:r>
            <a:r>
              <a:rPr lang="en-US" dirty="0" err="1" smtClean="0"/>
              <a:t>Ｈｕｂ</a:t>
            </a:r>
            <a:r>
              <a:rPr lang="en-US" dirty="0" smtClean="0"/>
              <a:t> </a:t>
            </a:r>
            <a:r>
              <a:rPr lang="zh-CN" altLang="en-US" dirty="0" smtClean="0"/>
              <a:t>的主要功能</a:t>
            </a:r>
            <a:r>
              <a:rPr lang="en-US" dirty="0" smtClean="0"/>
              <a:t>，  </a:t>
            </a:r>
            <a:r>
              <a:rPr lang="zh-CN" altLang="en-US" dirty="0" smtClean="0"/>
              <a:t>选择合适的物流服务供应商</a:t>
            </a:r>
            <a:r>
              <a:rPr lang="en-US" dirty="0" smtClean="0"/>
              <a:t>，   </a:t>
            </a:r>
            <a:r>
              <a:rPr lang="zh-CN" altLang="en-US" dirty="0" smtClean="0"/>
              <a:t>同时也可指导 组织重构和流程重组</a:t>
            </a:r>
            <a:r>
              <a:rPr lang="en-US" dirty="0" smtClean="0"/>
              <a:t>。  ３ＰＬ － </a:t>
            </a:r>
            <a:r>
              <a:rPr lang="en-US" dirty="0" err="1" smtClean="0"/>
              <a:t>Ｈｕｂ</a:t>
            </a:r>
            <a:r>
              <a:rPr lang="en-US" dirty="0" smtClean="0"/>
              <a:t> </a:t>
            </a:r>
            <a:r>
              <a:rPr lang="zh-CN" altLang="en-US" dirty="0" smtClean="0"/>
              <a:t>的功能范围如</a:t>
            </a:r>
            <a:r>
              <a:rPr lang="zh-CN" altLang="en-US" dirty="0" smtClean="0">
                <a:hlinkClick r:id="rId2" action="ppaction://hlinksldjump"/>
              </a:rPr>
              <a:t>表 </a:t>
            </a:r>
            <a:r>
              <a:rPr lang="en-US" dirty="0" smtClean="0">
                <a:hlinkClick r:id="rId2" action="ppaction://hlinksldjump"/>
              </a:rPr>
              <a:t>５ － １ </a:t>
            </a:r>
            <a:r>
              <a:rPr lang="zh-CN" altLang="en-US" dirty="0" smtClean="0"/>
              <a:t>所示</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27651" name="Rectangle 3"/>
          <p:cNvSpPr>
            <a:spLocks noGrp="1" noChangeArrowheads="1"/>
          </p:cNvSpPr>
          <p:nvPr>
            <p:ph type="body" idx="1"/>
          </p:nvPr>
        </p:nvSpPr>
        <p:spPr/>
        <p:txBody>
          <a:bodyPr/>
          <a:lstStyle/>
          <a:p>
            <a:pPr>
              <a:lnSpc>
                <a:spcPct val="200000"/>
              </a:lnSpc>
            </a:pPr>
            <a:r>
              <a:rPr lang="en-US" dirty="0" smtClean="0"/>
              <a:t>（ </a:t>
            </a:r>
            <a:r>
              <a:rPr lang="zh-CN" altLang="en-US" dirty="0" smtClean="0"/>
              <a:t>二</a:t>
            </a:r>
            <a:r>
              <a:rPr lang="en-US" dirty="0" smtClean="0"/>
              <a:t>）  </a:t>
            </a:r>
            <a:r>
              <a:rPr lang="zh-CN" altLang="en-US" dirty="0" smtClean="0"/>
              <a:t>组织重构</a:t>
            </a:r>
          </a:p>
          <a:p>
            <a:pPr>
              <a:lnSpc>
                <a:spcPct val="200000"/>
              </a:lnSpc>
            </a:pPr>
            <a:r>
              <a:rPr lang="zh-CN" altLang="en-US" dirty="0" smtClean="0"/>
              <a:t>组织重构包含职能分析和管理过程分析与重组两项基本内容</a:t>
            </a:r>
            <a:r>
              <a:rPr lang="en-US" dirty="0" smtClean="0"/>
              <a:t>。   </a:t>
            </a:r>
            <a:r>
              <a:rPr lang="zh-CN" altLang="en-US" dirty="0" smtClean="0"/>
              <a:t>通过职能分析</a:t>
            </a:r>
            <a:r>
              <a:rPr lang="en-US" dirty="0" smtClean="0"/>
              <a:t>，  </a:t>
            </a:r>
            <a:r>
              <a:rPr lang="zh-CN" altLang="en-US" dirty="0" smtClean="0"/>
              <a:t>可以确定 企业所应具有的基本职能和为实现基本职能需执行的工作内容</a:t>
            </a:r>
            <a:r>
              <a:rPr lang="en-US" dirty="0" smtClean="0"/>
              <a:t>；  </a:t>
            </a:r>
            <a:r>
              <a:rPr lang="zh-CN" altLang="en-US" dirty="0" smtClean="0"/>
              <a:t>通过管理过程分析与重组</a:t>
            </a:r>
            <a:r>
              <a:rPr lang="en-US" dirty="0" smtClean="0"/>
              <a:t>， </a:t>
            </a:r>
            <a:r>
              <a:rPr lang="zh-CN" altLang="en-US" dirty="0" smtClean="0"/>
              <a:t>即对为实现基本职能所进行的活动顺序进行分析</a:t>
            </a:r>
            <a:r>
              <a:rPr lang="en-US" dirty="0" smtClean="0"/>
              <a:t>，  </a:t>
            </a:r>
            <a:r>
              <a:rPr lang="zh-CN" altLang="en-US" dirty="0" smtClean="0"/>
              <a:t>找出不合理部分</a:t>
            </a:r>
            <a:r>
              <a:rPr lang="en-US" dirty="0" smtClean="0"/>
              <a:t>，  </a:t>
            </a:r>
            <a:r>
              <a:rPr lang="zh-CN" altLang="en-US" dirty="0" smtClean="0"/>
              <a:t>进行重新安排</a:t>
            </a:r>
            <a:r>
              <a:rPr lang="en-US" dirty="0" smtClean="0"/>
              <a:t>，  </a:t>
            </a:r>
            <a:r>
              <a:rPr lang="zh-CN" altLang="en-US" dirty="0" smtClean="0"/>
              <a:t>可以使 活动更加有效</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28675" name="Rectangle 3"/>
          <p:cNvSpPr>
            <a:spLocks noGrp="1" noChangeArrowheads="1"/>
          </p:cNvSpPr>
          <p:nvPr>
            <p:ph type="body" idx="1"/>
          </p:nvPr>
        </p:nvSpPr>
        <p:spPr/>
        <p:txBody>
          <a:bodyPr/>
          <a:lstStyle/>
          <a:p>
            <a:pPr>
              <a:lnSpc>
                <a:spcPct val="200000"/>
              </a:lnSpc>
            </a:pPr>
            <a:r>
              <a:rPr lang="en-US" dirty="0" smtClean="0"/>
              <a:t>（ </a:t>
            </a:r>
            <a:r>
              <a:rPr lang="zh-CN" altLang="en-US" dirty="0" smtClean="0"/>
              <a:t>三</a:t>
            </a:r>
            <a:r>
              <a:rPr lang="en-US" dirty="0" smtClean="0"/>
              <a:t>）  </a:t>
            </a:r>
            <a:r>
              <a:rPr lang="zh-CN" altLang="en-US" dirty="0" smtClean="0"/>
              <a:t>业务流程再设计</a:t>
            </a:r>
          </a:p>
          <a:p>
            <a:pPr>
              <a:lnSpc>
                <a:spcPct val="200000"/>
              </a:lnSpc>
            </a:pPr>
            <a:r>
              <a:rPr lang="zh-CN" altLang="en-US" dirty="0" smtClean="0"/>
              <a:t>从物流协同运作管理过程重构出发</a:t>
            </a:r>
            <a:r>
              <a:rPr lang="en-US" dirty="0" smtClean="0"/>
              <a:t>，  </a:t>
            </a:r>
            <a:r>
              <a:rPr lang="zh-CN" altLang="en-US" dirty="0" smtClean="0"/>
              <a:t>还需对核心制造厂商的采购</a:t>
            </a:r>
            <a:r>
              <a:rPr lang="en-US" dirty="0" smtClean="0"/>
              <a:t>、   </a:t>
            </a:r>
            <a:r>
              <a:rPr lang="zh-CN" altLang="en-US" dirty="0" smtClean="0"/>
              <a:t>生产</a:t>
            </a:r>
            <a:r>
              <a:rPr lang="en-US" dirty="0" smtClean="0"/>
              <a:t>、  </a:t>
            </a:r>
            <a:r>
              <a:rPr lang="zh-CN" altLang="en-US" dirty="0" smtClean="0"/>
              <a:t>财务</a:t>
            </a:r>
            <a:r>
              <a:rPr lang="en-US" dirty="0" smtClean="0"/>
              <a:t>、  </a:t>
            </a:r>
            <a:r>
              <a:rPr lang="zh-CN" altLang="en-US" dirty="0" smtClean="0"/>
              <a:t>研发</a:t>
            </a:r>
            <a:r>
              <a:rPr lang="en-US" dirty="0" smtClean="0"/>
              <a:t>、 </a:t>
            </a:r>
            <a:r>
              <a:rPr lang="zh-CN" altLang="en-US" dirty="0" smtClean="0"/>
              <a:t>质量管理等部门以及第三方物流企业在物流</a:t>
            </a:r>
            <a:r>
              <a:rPr lang="en-US" dirty="0" smtClean="0"/>
              <a:t>、  </a:t>
            </a:r>
            <a:r>
              <a:rPr lang="zh-CN" altLang="en-US" dirty="0" smtClean="0"/>
              <a:t>信息流和资金流等方面的业务流程进行重构</a:t>
            </a:r>
            <a:r>
              <a:rPr lang="en-US" dirty="0" smtClean="0"/>
              <a:t>。 </a:t>
            </a:r>
            <a:r>
              <a:rPr lang="zh-CN" altLang="en-US" dirty="0" smtClean="0"/>
              <a:t>通过流程的设计和重构</a:t>
            </a:r>
            <a:r>
              <a:rPr lang="en-US" dirty="0" smtClean="0"/>
              <a:t>，   </a:t>
            </a:r>
            <a:r>
              <a:rPr lang="zh-CN" altLang="en-US" dirty="0" smtClean="0"/>
              <a:t>明确供应商</a:t>
            </a:r>
            <a:r>
              <a:rPr lang="en-US" dirty="0" smtClean="0"/>
              <a:t>、  </a:t>
            </a:r>
            <a:r>
              <a:rPr lang="zh-CN" altLang="en-US" dirty="0" smtClean="0"/>
              <a:t>第三方物流企业以及核心制造商在开展各种业务时的 职责</a:t>
            </a:r>
            <a:r>
              <a:rPr lang="en-US" dirty="0" smtClean="0"/>
              <a:t>，  </a:t>
            </a:r>
            <a:r>
              <a:rPr lang="zh-CN" altLang="en-US" dirty="0" smtClean="0"/>
              <a:t>促进各项业务的无缝衔接和协同</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29699" name="Rectangle 3"/>
          <p:cNvSpPr>
            <a:spLocks noGrp="1" noChangeArrowheads="1"/>
          </p:cNvSpPr>
          <p:nvPr>
            <p:ph type="body" idx="1"/>
          </p:nvPr>
        </p:nvSpPr>
        <p:spPr/>
        <p:txBody>
          <a:bodyPr/>
          <a:lstStyle/>
          <a:p>
            <a:r>
              <a:rPr lang="en-US" sz="2900" dirty="0" smtClean="0"/>
              <a:t> </a:t>
            </a:r>
            <a:r>
              <a:rPr lang="zh-CN" altLang="en-US" sz="2900" dirty="0" smtClean="0"/>
              <a:t>五</a:t>
            </a:r>
            <a:r>
              <a:rPr lang="en-US" sz="2900" dirty="0" smtClean="0"/>
              <a:t>、  </a:t>
            </a:r>
            <a:r>
              <a:rPr lang="zh-CN" altLang="en-US" sz="2900" dirty="0" smtClean="0"/>
              <a:t>物流信息协同方式的设计与构建</a:t>
            </a:r>
            <a:r>
              <a:rPr lang="en-US" altLang="zh-CN" sz="2900" dirty="0" smtClean="0"/>
              <a:t> </a:t>
            </a:r>
            <a:endParaRPr lang="zh-CN" altLang="en-US" sz="2900" dirty="0" smtClean="0"/>
          </a:p>
          <a:p>
            <a:r>
              <a:rPr lang="en-US" dirty="0" smtClean="0"/>
              <a:t>（ </a:t>
            </a:r>
            <a:r>
              <a:rPr lang="zh-CN" altLang="en-US" dirty="0" smtClean="0"/>
              <a:t>一</a:t>
            </a:r>
            <a:r>
              <a:rPr lang="en-US" dirty="0" smtClean="0"/>
              <a:t>）  </a:t>
            </a:r>
            <a:r>
              <a:rPr lang="zh-CN" altLang="en-US" dirty="0" smtClean="0"/>
              <a:t>物流信息协同能力的重要性</a:t>
            </a:r>
          </a:p>
          <a:p>
            <a:pPr eaLnBrk="1" hangingPunct="1"/>
            <a:r>
              <a:rPr lang="zh-CN" altLang="en-US" dirty="0" smtClean="0"/>
              <a:t>第三方物流直送工位不仅是一种库存管理方法</a:t>
            </a:r>
            <a:r>
              <a:rPr lang="en-US" dirty="0" smtClean="0"/>
              <a:t>， </a:t>
            </a:r>
            <a:r>
              <a:rPr lang="zh-CN" altLang="en-US" dirty="0" smtClean="0"/>
              <a:t>更重要的是它对于整个供应链 </a:t>
            </a:r>
            <a:r>
              <a:rPr lang="en-US" dirty="0" smtClean="0"/>
              <a:t>ＪＩＴ </a:t>
            </a:r>
            <a:r>
              <a:rPr lang="zh-CN" altLang="en-US" dirty="0" smtClean="0"/>
              <a:t>生产 模式的实施和快速响应顾客需求的运作具有重要的意义</a:t>
            </a:r>
            <a:r>
              <a:rPr lang="en-US" dirty="0" smtClean="0"/>
              <a:t>，  </a:t>
            </a:r>
            <a:r>
              <a:rPr lang="zh-CN" altLang="en-US" dirty="0" smtClean="0"/>
              <a:t>因此成为近年来快速发展的一种供  应链物流协同运作方式</a:t>
            </a:r>
            <a:r>
              <a:rPr lang="en-US" dirty="0" smtClean="0"/>
              <a:t>。   </a:t>
            </a:r>
            <a:r>
              <a:rPr lang="zh-CN" altLang="en-US" dirty="0" smtClean="0"/>
              <a:t>在基于 </a:t>
            </a:r>
            <a:r>
              <a:rPr lang="en-US" dirty="0" err="1" smtClean="0"/>
              <a:t>Ｓｕｐｐｌｙ</a:t>
            </a:r>
            <a:r>
              <a:rPr lang="en-US" dirty="0" smtClean="0"/>
              <a:t>  </a:t>
            </a:r>
            <a:r>
              <a:rPr lang="en-US" dirty="0" err="1" smtClean="0"/>
              <a:t>Ｈｕｂ</a:t>
            </a:r>
            <a:r>
              <a:rPr lang="en-US" dirty="0" smtClean="0"/>
              <a:t> </a:t>
            </a:r>
            <a:r>
              <a:rPr lang="zh-CN" altLang="en-US" dirty="0" smtClean="0"/>
              <a:t>的第三方物流直送工位的协同运作中</a:t>
            </a:r>
            <a:r>
              <a:rPr lang="en-US" dirty="0" smtClean="0"/>
              <a:t>，  </a:t>
            </a:r>
            <a:r>
              <a:rPr lang="zh-CN" altLang="en-US" dirty="0" smtClean="0"/>
              <a:t>物流信 息协同对整个模式的运作具有重要影响</a:t>
            </a:r>
            <a:r>
              <a:rPr lang="en-US" dirty="0" smtClean="0"/>
              <a:t>，  </a:t>
            </a:r>
            <a:r>
              <a:rPr lang="zh-CN" altLang="en-US" dirty="0" smtClean="0"/>
              <a:t>而且实证研究也表明</a:t>
            </a:r>
            <a:r>
              <a:rPr lang="en-US" dirty="0" smtClean="0"/>
              <a:t>， </a:t>
            </a:r>
            <a:r>
              <a:rPr lang="zh-CN" altLang="en-US" dirty="0" smtClean="0"/>
              <a:t>物流信息协同能力</a:t>
            </a:r>
            <a:r>
              <a:rPr lang="en-US" dirty="0" smtClean="0"/>
              <a:t>， </a:t>
            </a:r>
            <a:r>
              <a:rPr lang="zh-CN" altLang="en-US" dirty="0" smtClean="0"/>
              <a:t>包括信 息技术的采用和供应链合作伙伴之间信息共享的实现</a:t>
            </a:r>
            <a:r>
              <a:rPr lang="en-US" dirty="0" smtClean="0"/>
              <a:t>，   </a:t>
            </a:r>
            <a:r>
              <a:rPr lang="zh-CN" altLang="en-US" dirty="0" smtClean="0"/>
              <a:t>是供应链成功的重要因素</a:t>
            </a:r>
            <a:r>
              <a:rPr lang="en-US" dirty="0" smtClean="0"/>
              <a:t>，  </a:t>
            </a:r>
            <a:r>
              <a:rPr lang="zh-CN" altLang="en-US" dirty="0" smtClean="0"/>
              <a:t>对供应链 绩效具有重要影响</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30723" name="Rectangle 3"/>
          <p:cNvSpPr>
            <a:spLocks noGrp="1" noChangeArrowheads="1"/>
          </p:cNvSpPr>
          <p:nvPr>
            <p:ph type="body" idx="1"/>
          </p:nvPr>
        </p:nvSpPr>
        <p:spPr/>
        <p:txBody>
          <a:bodyPr/>
          <a:lstStyle/>
          <a:p>
            <a:r>
              <a:rPr lang="en-US" dirty="0" smtClean="0"/>
              <a:t>（ </a:t>
            </a:r>
            <a:r>
              <a:rPr lang="zh-CN" altLang="en-US" dirty="0" smtClean="0"/>
              <a:t>二</a:t>
            </a:r>
            <a:r>
              <a:rPr lang="en-US" dirty="0" smtClean="0"/>
              <a:t>）  </a:t>
            </a:r>
            <a:r>
              <a:rPr lang="zh-CN" altLang="en-US" dirty="0" smtClean="0"/>
              <a:t>物流信息协同平台的设计与构建</a:t>
            </a:r>
          </a:p>
          <a:p>
            <a:r>
              <a:rPr lang="zh-CN" altLang="en-US" dirty="0" smtClean="0"/>
              <a:t>在 </a:t>
            </a:r>
            <a:r>
              <a:rPr lang="en-US" dirty="0" smtClean="0"/>
              <a:t>３ＰＬ － </a:t>
            </a:r>
            <a:r>
              <a:rPr lang="en-US" dirty="0" err="1" smtClean="0"/>
              <a:t>Ｈｕｂ</a:t>
            </a:r>
            <a:r>
              <a:rPr lang="en-US" dirty="0" smtClean="0"/>
              <a:t> </a:t>
            </a:r>
            <a:r>
              <a:rPr lang="zh-CN" altLang="en-US" dirty="0" smtClean="0"/>
              <a:t>模式的协同运作实践中</a:t>
            </a:r>
            <a:r>
              <a:rPr lang="en-US" dirty="0" smtClean="0"/>
              <a:t>，   </a:t>
            </a:r>
            <a:r>
              <a:rPr lang="zh-CN" altLang="en-US" dirty="0" smtClean="0"/>
              <a:t>信息协同的实现涉及制造商</a:t>
            </a:r>
            <a:r>
              <a:rPr lang="en-US" dirty="0" smtClean="0"/>
              <a:t>、   </a:t>
            </a:r>
            <a:r>
              <a:rPr lang="zh-CN" altLang="en-US" dirty="0" smtClean="0"/>
              <a:t>第三方物流企业</a:t>
            </a:r>
            <a:r>
              <a:rPr lang="en-US" dirty="0" smtClean="0"/>
              <a:t>、</a:t>
            </a:r>
            <a:r>
              <a:rPr lang="zh-CN" altLang="en-US" dirty="0" smtClean="0"/>
              <a:t>供应商之间的协同</a:t>
            </a:r>
            <a:r>
              <a:rPr lang="en-US" dirty="0" smtClean="0"/>
              <a:t>，  </a:t>
            </a:r>
            <a:r>
              <a:rPr lang="zh-CN" altLang="en-US" dirty="0" smtClean="0"/>
              <a:t>必须设计和构建适当的信息协同方式来促进多方协同运作</a:t>
            </a:r>
            <a:r>
              <a:rPr lang="en-US" dirty="0" smtClean="0"/>
              <a:t>。</a:t>
            </a:r>
            <a:endParaRPr lang="zh-CN" altLang="en-US" dirty="0" smtClean="0"/>
          </a:p>
          <a:p>
            <a:r>
              <a:rPr lang="en-US" dirty="0" smtClean="0"/>
              <a:t>３ＰＬ － </a:t>
            </a:r>
            <a:r>
              <a:rPr lang="en-US" dirty="0" err="1" smtClean="0"/>
              <a:t>Ｈｕｂ</a:t>
            </a:r>
            <a:r>
              <a:rPr lang="en-US" dirty="0" smtClean="0"/>
              <a:t> </a:t>
            </a:r>
            <a:r>
              <a:rPr lang="zh-CN" altLang="en-US" dirty="0" smtClean="0"/>
              <a:t>模式的多方协同主要通过信息协同平台来进行</a:t>
            </a:r>
            <a:r>
              <a:rPr lang="en-US" dirty="0" smtClean="0"/>
              <a:t>，  </a:t>
            </a:r>
            <a:r>
              <a:rPr lang="zh-CN" altLang="en-US" dirty="0" smtClean="0"/>
              <a:t>信息平台的设立和管理可以 采取不同的方式</a:t>
            </a:r>
            <a:r>
              <a:rPr lang="en-US" dirty="0" smtClean="0"/>
              <a:t>。  </a:t>
            </a:r>
            <a:r>
              <a:rPr lang="zh-CN" altLang="en-US" dirty="0" smtClean="0"/>
              <a:t>从构建的主体来看</a:t>
            </a:r>
            <a:r>
              <a:rPr lang="en-US" dirty="0" smtClean="0"/>
              <a:t>，  </a:t>
            </a:r>
            <a:r>
              <a:rPr lang="zh-CN" altLang="en-US" dirty="0" smtClean="0"/>
              <a:t>一种方式是信息协同平台的构建主要由第三方物流企 业承担</a:t>
            </a:r>
            <a:r>
              <a:rPr lang="en-US" dirty="0" smtClean="0"/>
              <a:t>，  </a:t>
            </a:r>
            <a:r>
              <a:rPr lang="zh-CN" altLang="en-US" dirty="0" smtClean="0"/>
              <a:t>包括仓储管理和供应链管理功能模块</a:t>
            </a:r>
            <a:r>
              <a:rPr lang="en-US" dirty="0" smtClean="0"/>
              <a:t>， </a:t>
            </a:r>
            <a:r>
              <a:rPr lang="zh-CN" altLang="en-US" dirty="0" smtClean="0"/>
              <a:t>可以进行采购订单发布和订单跟踪</a:t>
            </a:r>
            <a:r>
              <a:rPr lang="en-US" dirty="0" smtClean="0"/>
              <a:t>、 </a:t>
            </a:r>
            <a:r>
              <a:rPr lang="zh-CN" altLang="en-US" dirty="0" smtClean="0"/>
              <a:t>供应商 到货计划确认</a:t>
            </a:r>
            <a:r>
              <a:rPr lang="en-US" dirty="0" smtClean="0"/>
              <a:t>、  </a:t>
            </a:r>
            <a:r>
              <a:rPr lang="zh-CN" altLang="en-US" dirty="0" smtClean="0"/>
              <a:t>供应商交货评价</a:t>
            </a:r>
            <a:r>
              <a:rPr lang="en-US" dirty="0" smtClean="0"/>
              <a:t>，  </a:t>
            </a:r>
            <a:r>
              <a:rPr lang="zh-CN" altLang="en-US" dirty="0" smtClean="0"/>
              <a:t>支持供应商适时查询库存</a:t>
            </a:r>
            <a:r>
              <a:rPr lang="en-US" dirty="0" smtClean="0"/>
              <a:t>，   </a:t>
            </a:r>
            <a:r>
              <a:rPr lang="zh-CN" altLang="en-US" dirty="0" smtClean="0"/>
              <a:t>为制造商提供 可 视 化 库 存 服 务</a:t>
            </a:r>
            <a:r>
              <a:rPr lang="en-US" dirty="0" smtClean="0"/>
              <a:t>，  </a:t>
            </a:r>
            <a:r>
              <a:rPr lang="zh-CN" altLang="en-US" dirty="0" smtClean="0"/>
              <a:t>发布直送丁位的供货计划和供货排程等活动</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31747" name="Rectangle 3"/>
          <p:cNvSpPr>
            <a:spLocks noGrp="1" noChangeArrowheads="1"/>
          </p:cNvSpPr>
          <p:nvPr>
            <p:ph type="body" idx="1"/>
          </p:nvPr>
        </p:nvSpPr>
        <p:spPr/>
        <p:txBody>
          <a:bodyPr/>
          <a:lstStyle/>
          <a:p>
            <a:pPr eaLnBrk="1" hangingPunct="1">
              <a:lnSpc>
                <a:spcPct val="150000"/>
              </a:lnSpc>
            </a:pPr>
            <a:r>
              <a:rPr lang="zh-CN" altLang="en-US" dirty="0" smtClean="0"/>
              <a:t>另一种方式是由核心制造企业构建和管理信息协同平台</a:t>
            </a:r>
            <a:r>
              <a:rPr lang="en-US" dirty="0" smtClean="0"/>
              <a:t>。 </a:t>
            </a:r>
            <a:r>
              <a:rPr lang="zh-CN" altLang="en-US" dirty="0" smtClean="0"/>
              <a:t>制造企业可以从供应链的角度 将其功能拓展为供应链管理平台</a:t>
            </a:r>
            <a:r>
              <a:rPr lang="en-US" dirty="0" smtClean="0"/>
              <a:t>，   </a:t>
            </a:r>
            <a:r>
              <a:rPr lang="zh-CN" altLang="en-US" dirty="0" smtClean="0"/>
              <a:t>具有采购订单发布</a:t>
            </a:r>
            <a:r>
              <a:rPr lang="en-US" dirty="0" smtClean="0"/>
              <a:t>、  </a:t>
            </a:r>
            <a:r>
              <a:rPr lang="zh-CN" altLang="en-US" dirty="0" smtClean="0"/>
              <a:t>供应商评价和结算信息查询</a:t>
            </a:r>
            <a:r>
              <a:rPr lang="en-US" dirty="0" smtClean="0"/>
              <a:t>，  </a:t>
            </a:r>
            <a:r>
              <a:rPr lang="zh-CN" altLang="en-US" dirty="0" smtClean="0"/>
              <a:t>以及监 管供应商的生产</a:t>
            </a:r>
            <a:r>
              <a:rPr lang="en-US" dirty="0" smtClean="0"/>
              <a:t>、  </a:t>
            </a:r>
            <a:r>
              <a:rPr lang="zh-CN" altLang="en-US" dirty="0" smtClean="0"/>
              <a:t>质量</a:t>
            </a:r>
            <a:r>
              <a:rPr lang="en-US" dirty="0" smtClean="0"/>
              <a:t>、  </a:t>
            </a:r>
            <a:r>
              <a:rPr lang="zh-CN" altLang="en-US" dirty="0" smtClean="0"/>
              <a:t>人员及库存等功能</a:t>
            </a:r>
            <a:r>
              <a:rPr lang="en-US" dirty="0" smtClean="0"/>
              <a:t>。</a:t>
            </a:r>
          </a:p>
          <a:p>
            <a:pPr eaLnBrk="1" hangingPunct="1">
              <a:lnSpc>
                <a:spcPct val="150000"/>
              </a:lnSpc>
            </a:pPr>
            <a:r>
              <a:rPr lang="zh-CN" altLang="en-US" dirty="0" smtClean="0"/>
              <a:t>无论采用哪种形式</a:t>
            </a:r>
            <a:r>
              <a:rPr lang="en-US" dirty="0" smtClean="0"/>
              <a:t>，  </a:t>
            </a:r>
            <a:r>
              <a:rPr lang="zh-CN" altLang="en-US" dirty="0" smtClean="0"/>
              <a:t>从功能运作上讲</a:t>
            </a:r>
            <a:r>
              <a:rPr lang="en-US" dirty="0" smtClean="0"/>
              <a:t>，  </a:t>
            </a:r>
            <a:r>
              <a:rPr lang="zh-CN" altLang="en-US" dirty="0" smtClean="0"/>
              <a:t>主要是实现供应商</a:t>
            </a:r>
            <a:r>
              <a:rPr lang="en-US" dirty="0" smtClean="0"/>
              <a:t>、  </a:t>
            </a:r>
            <a:r>
              <a:rPr lang="zh-CN" altLang="en-US" dirty="0" smtClean="0"/>
              <a:t>第三方物流企业以及核心制 造企业的物流和信息流协同运作</a:t>
            </a:r>
            <a:r>
              <a:rPr lang="en-US" dirty="0" smtClean="0"/>
              <a:t>。   </a:t>
            </a:r>
            <a:r>
              <a:rPr lang="zh-CN" altLang="en-US" dirty="0" smtClean="0"/>
              <a:t>一般而言</a:t>
            </a:r>
            <a:r>
              <a:rPr lang="en-US" dirty="0" smtClean="0"/>
              <a:t>，  </a:t>
            </a:r>
            <a:r>
              <a:rPr lang="zh-CN" altLang="en-US" dirty="0" smtClean="0"/>
              <a:t>其运作过程如</a:t>
            </a:r>
            <a:r>
              <a:rPr lang="zh-CN" altLang="en-US" dirty="0" smtClean="0">
                <a:hlinkClick r:id="rId2" action="ppaction://hlinksldjump"/>
              </a:rPr>
              <a:t>图 </a:t>
            </a:r>
            <a:r>
              <a:rPr lang="en-US" dirty="0" smtClean="0">
                <a:hlinkClick r:id="rId2" action="ppaction://hlinksldjump"/>
              </a:rPr>
              <a:t>５ － １４ </a:t>
            </a:r>
            <a:r>
              <a:rPr lang="zh-CN" altLang="en-US" dirty="0" smtClean="0"/>
              <a:t>所示</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zh-CN" altLang="en-US" dirty="0" smtClean="0"/>
              <a:t>第一节  供应链物流协同管理概念</a:t>
            </a:r>
            <a:endParaRPr lang="zh-CN" altLang="zh-CN" dirty="0" smtClean="0"/>
          </a:p>
        </p:txBody>
      </p:sp>
      <p:sp>
        <p:nvSpPr>
          <p:cNvPr id="5123" name="Rectangle 3"/>
          <p:cNvSpPr>
            <a:spLocks noGrp="1" noChangeArrowheads="1"/>
          </p:cNvSpPr>
          <p:nvPr>
            <p:ph type="body" idx="1"/>
          </p:nvPr>
        </p:nvSpPr>
        <p:spPr/>
        <p:txBody>
          <a:bodyPr/>
          <a:lstStyle/>
          <a:p>
            <a:pPr>
              <a:lnSpc>
                <a:spcPct val="150000"/>
              </a:lnSpc>
            </a:pPr>
            <a:r>
              <a:rPr lang="en-US" dirty="0" smtClean="0"/>
              <a:t>（ </a:t>
            </a:r>
            <a:r>
              <a:rPr lang="zh-CN" altLang="en-US" dirty="0" smtClean="0"/>
              <a:t>二</a:t>
            </a:r>
            <a:r>
              <a:rPr lang="en-US" dirty="0" smtClean="0"/>
              <a:t>）  </a:t>
            </a:r>
            <a:r>
              <a:rPr lang="zh-CN" altLang="en-US" dirty="0" smtClean="0"/>
              <a:t>供应链协同概念与特征</a:t>
            </a:r>
          </a:p>
          <a:p>
            <a:pPr>
              <a:lnSpc>
                <a:spcPct val="150000"/>
              </a:lnSpc>
            </a:pPr>
            <a:r>
              <a:rPr lang="en-US" dirty="0" smtClean="0"/>
              <a:t>１  </a:t>
            </a:r>
            <a:r>
              <a:rPr lang="zh-CN" altLang="en-US" dirty="0" smtClean="0"/>
              <a:t>概念</a:t>
            </a:r>
          </a:p>
          <a:p>
            <a:pPr>
              <a:lnSpc>
                <a:spcPct val="150000"/>
              </a:lnSpc>
            </a:pPr>
            <a:r>
              <a:rPr lang="zh-CN" altLang="en-US" dirty="0" smtClean="0"/>
              <a:t>供应链协同是指供应链中各节点企业为了提高供应链的整体竞争力而进行的彼此协调和 相互努力</a:t>
            </a:r>
            <a:r>
              <a:rPr lang="en-US" dirty="0" smtClean="0"/>
              <a:t>。</a:t>
            </a:r>
          </a:p>
          <a:p>
            <a:pPr>
              <a:lnSpc>
                <a:spcPct val="150000"/>
              </a:lnSpc>
            </a:pPr>
            <a:r>
              <a:rPr lang="zh-CN" altLang="en-US" dirty="0" smtClean="0"/>
              <a:t>一般而言</a:t>
            </a:r>
            <a:r>
              <a:rPr lang="en-US" dirty="0" smtClean="0"/>
              <a:t>，  </a:t>
            </a:r>
            <a:r>
              <a:rPr lang="zh-CN" altLang="en-US" dirty="0" smtClean="0"/>
              <a:t>可以把供应链协同管理分为企业层和政府层</a:t>
            </a:r>
            <a:r>
              <a:rPr lang="en-US" dirty="0" smtClean="0"/>
              <a:t>。  </a:t>
            </a:r>
            <a:r>
              <a:rPr lang="zh-CN" altLang="en-US" dirty="0" smtClean="0"/>
              <a:t>其中</a:t>
            </a:r>
            <a:r>
              <a:rPr lang="en-US" dirty="0" smtClean="0"/>
              <a:t>，  </a:t>
            </a:r>
            <a:r>
              <a:rPr lang="zh-CN" altLang="en-US" dirty="0" smtClean="0"/>
              <a:t>企业层供应链协同管理 研究的是基于个体供应链的微观协同管理</a:t>
            </a:r>
            <a:r>
              <a:rPr lang="en-US" dirty="0" smtClean="0"/>
              <a:t>，  </a:t>
            </a:r>
            <a:r>
              <a:rPr lang="zh-CN" altLang="en-US" dirty="0" smtClean="0"/>
              <a:t>而政府层供应链协同管理研究的是基于系统供应 链的宏观协同管理</a:t>
            </a:r>
            <a:r>
              <a:rPr lang="en-US" dirty="0" smtClean="0"/>
              <a:t>，  </a:t>
            </a:r>
            <a:r>
              <a:rPr lang="zh-CN" altLang="en-US" dirty="0" smtClean="0"/>
              <a:t>如</a:t>
            </a:r>
            <a:r>
              <a:rPr lang="zh-CN" altLang="en-US" dirty="0" smtClean="0">
                <a:hlinkClick r:id="rId2" action="ppaction://hlinksldjump"/>
              </a:rPr>
              <a:t>图 </a:t>
            </a:r>
            <a:r>
              <a:rPr lang="en-US" dirty="0" smtClean="0">
                <a:hlinkClick r:id="rId2" action="ppaction://hlinksldjump"/>
              </a:rPr>
              <a:t>５ － １ </a:t>
            </a:r>
            <a:r>
              <a:rPr lang="zh-CN" altLang="en-US" dirty="0" smtClean="0"/>
              <a:t>所示</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32771" name="Rectangle 3"/>
          <p:cNvSpPr>
            <a:spLocks noGrp="1" noChangeArrowheads="1"/>
          </p:cNvSpPr>
          <p:nvPr>
            <p:ph type="body" idx="1"/>
          </p:nvPr>
        </p:nvSpPr>
        <p:spPr/>
        <p:txBody>
          <a:bodyPr/>
          <a:lstStyle/>
          <a:p>
            <a:pPr eaLnBrk="1" hangingPunct="1"/>
            <a:r>
              <a:rPr lang="zh-CN" altLang="en-US" sz="2900" dirty="0" smtClean="0"/>
              <a:t>六</a:t>
            </a:r>
            <a:r>
              <a:rPr lang="en-US" sz="2900" dirty="0" smtClean="0"/>
              <a:t>、  </a:t>
            </a:r>
            <a:r>
              <a:rPr lang="zh-CN" altLang="en-US" sz="2900" dirty="0" smtClean="0"/>
              <a:t>基于 </a:t>
            </a:r>
            <a:r>
              <a:rPr lang="en-US" sz="2900" dirty="0" err="1" smtClean="0"/>
              <a:t>Ｓｕｐｐｌｙ</a:t>
            </a:r>
            <a:r>
              <a:rPr lang="en-US" sz="2900" dirty="0" smtClean="0"/>
              <a:t> </a:t>
            </a:r>
            <a:r>
              <a:rPr lang="en-US" sz="2900" dirty="0" err="1" smtClean="0"/>
              <a:t>Ｈｕｂ</a:t>
            </a:r>
            <a:r>
              <a:rPr lang="en-US" sz="2900" dirty="0" smtClean="0"/>
              <a:t> </a:t>
            </a:r>
            <a:r>
              <a:rPr lang="zh-CN" altLang="en-US" sz="2900" dirty="0" smtClean="0"/>
              <a:t>的第三方物流协同组织运作管理</a:t>
            </a:r>
          </a:p>
          <a:p>
            <a:r>
              <a:rPr lang="en-US" dirty="0" smtClean="0"/>
              <a:t>（ </a:t>
            </a:r>
            <a:r>
              <a:rPr lang="zh-CN" altLang="en-US" dirty="0" smtClean="0"/>
              <a:t>一</a:t>
            </a:r>
            <a:r>
              <a:rPr lang="en-US" dirty="0" smtClean="0"/>
              <a:t>）  </a:t>
            </a:r>
            <a:r>
              <a:rPr lang="zh-CN" altLang="en-US" dirty="0" smtClean="0"/>
              <a:t>基于 </a:t>
            </a:r>
            <a:r>
              <a:rPr lang="en-US" dirty="0" smtClean="0"/>
              <a:t>３ＰＬ － </a:t>
            </a:r>
            <a:r>
              <a:rPr lang="en-US" dirty="0" err="1" smtClean="0"/>
              <a:t>Ｈｕｂ</a:t>
            </a:r>
            <a:r>
              <a:rPr lang="en-US" dirty="0" smtClean="0"/>
              <a:t> </a:t>
            </a:r>
            <a:r>
              <a:rPr lang="zh-CN" altLang="en-US" dirty="0" smtClean="0"/>
              <a:t>的供货方法与技术</a:t>
            </a:r>
          </a:p>
          <a:p>
            <a:r>
              <a:rPr lang="en-US" dirty="0" smtClean="0"/>
              <a:t>１  </a:t>
            </a:r>
            <a:r>
              <a:rPr lang="zh-CN" altLang="en-US" dirty="0" smtClean="0"/>
              <a:t>取货制与送货制集成的供应方式</a:t>
            </a:r>
          </a:p>
          <a:p>
            <a:r>
              <a:rPr lang="zh-CN" altLang="en-US" dirty="0" smtClean="0"/>
              <a:t>送货制是普遍采用的一种零部件供应商供货方式</a:t>
            </a:r>
            <a:r>
              <a:rPr lang="en-US" dirty="0" smtClean="0"/>
              <a:t>，  </a:t>
            </a:r>
            <a:r>
              <a:rPr lang="zh-CN" altLang="en-US" dirty="0" smtClean="0"/>
              <a:t>其物流协同流程一般是</a:t>
            </a:r>
            <a:r>
              <a:rPr lang="en-US" dirty="0" smtClean="0"/>
              <a:t>：  </a:t>
            </a:r>
            <a:r>
              <a:rPr lang="zh-CN" altLang="en-US" dirty="0" smtClean="0"/>
              <a:t>零部件</a:t>
            </a:r>
            <a:r>
              <a:rPr lang="zh-CN" altLang="en-US" dirty="0" smtClean="0"/>
              <a:t>供应商</a:t>
            </a:r>
            <a:r>
              <a:rPr lang="zh-CN" altLang="en-US" dirty="0" smtClean="0"/>
              <a:t>根据制造商的采购订单和物料需求滚动计划</a:t>
            </a:r>
            <a:r>
              <a:rPr lang="en-US" dirty="0" smtClean="0"/>
              <a:t>，  </a:t>
            </a:r>
            <a:r>
              <a:rPr lang="zh-CN" altLang="en-US" dirty="0" smtClean="0"/>
              <a:t>以及相关零部件在集配中心的库存状况</a:t>
            </a:r>
            <a:r>
              <a:rPr lang="en-US" dirty="0" smtClean="0"/>
              <a:t>，  </a:t>
            </a:r>
            <a:r>
              <a:rPr lang="zh-CN" altLang="en-US" dirty="0" smtClean="0"/>
              <a:t>制 订送货计划</a:t>
            </a:r>
            <a:r>
              <a:rPr lang="en-US" dirty="0" smtClean="0"/>
              <a:t>，  </a:t>
            </a:r>
            <a:r>
              <a:rPr lang="zh-CN" altLang="en-US" dirty="0" smtClean="0"/>
              <a:t>并将之传递给第三方物流企业</a:t>
            </a:r>
            <a:r>
              <a:rPr lang="en-US" dirty="0" smtClean="0"/>
              <a:t>，  </a:t>
            </a:r>
            <a:r>
              <a:rPr lang="zh-CN" altLang="en-US" dirty="0" smtClean="0"/>
              <a:t>同时按照计划的送货时间和批量进行补货</a:t>
            </a:r>
            <a:r>
              <a:rPr lang="en-US" dirty="0" smtClean="0"/>
              <a:t>； </a:t>
            </a:r>
            <a:r>
              <a:rPr lang="zh-CN" altLang="en-US" dirty="0" smtClean="0"/>
              <a:t>也 可由制造商或第三方物流企业事先确定该零部件的补货批量和补货间隔计划</a:t>
            </a:r>
            <a:r>
              <a:rPr lang="en-US" dirty="0" smtClean="0"/>
              <a:t>，  </a:t>
            </a:r>
            <a:r>
              <a:rPr lang="zh-CN" altLang="en-US" dirty="0" smtClean="0"/>
              <a:t>然后由供应</a:t>
            </a:r>
            <a:r>
              <a:rPr lang="zh-CN" altLang="en-US" dirty="0" smtClean="0"/>
              <a:t>商按计划</a:t>
            </a:r>
            <a:r>
              <a:rPr lang="zh-CN" altLang="en-US" dirty="0" smtClean="0"/>
              <a:t>供货</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33795" name="Rectangle 3"/>
          <p:cNvSpPr>
            <a:spLocks noGrp="1" noChangeArrowheads="1"/>
          </p:cNvSpPr>
          <p:nvPr>
            <p:ph type="body" idx="1"/>
          </p:nvPr>
        </p:nvSpPr>
        <p:spPr/>
        <p:txBody>
          <a:bodyPr/>
          <a:lstStyle/>
          <a:p>
            <a:pPr>
              <a:lnSpc>
                <a:spcPct val="200000"/>
              </a:lnSpc>
            </a:pPr>
            <a:r>
              <a:rPr lang="zh-CN" altLang="en-US" dirty="0" smtClean="0"/>
              <a:t>取货制是由制造商或与其合作的第三方物流企业</a:t>
            </a:r>
            <a:r>
              <a:rPr lang="en-US" dirty="0" smtClean="0"/>
              <a:t>，   </a:t>
            </a:r>
            <a:r>
              <a:rPr lang="zh-CN" altLang="en-US" dirty="0" smtClean="0"/>
              <a:t>到一家或多家供应 商 处 取 货</a:t>
            </a:r>
            <a:r>
              <a:rPr lang="en-US" dirty="0" smtClean="0"/>
              <a:t>，  </a:t>
            </a:r>
            <a:r>
              <a:rPr lang="zh-CN" altLang="en-US" dirty="0" smtClean="0"/>
              <a:t>其中一次到多家供应商处取货的循环取货制  </a:t>
            </a:r>
            <a:r>
              <a:rPr lang="en-US" dirty="0" smtClean="0"/>
              <a:t>（ </a:t>
            </a:r>
            <a:r>
              <a:rPr lang="en-US" dirty="0" err="1" smtClean="0"/>
              <a:t>Ｍｉｌｋ</a:t>
            </a:r>
            <a:r>
              <a:rPr lang="en-US" dirty="0" smtClean="0"/>
              <a:t> </a:t>
            </a:r>
            <a:r>
              <a:rPr lang="en-US" dirty="0" err="1" smtClean="0"/>
              <a:t>Ｒｕｎ</a:t>
            </a:r>
            <a:r>
              <a:rPr lang="en-US" dirty="0" smtClean="0"/>
              <a:t>）  </a:t>
            </a:r>
            <a:r>
              <a:rPr lang="zh-CN" altLang="en-US" dirty="0" smtClean="0"/>
              <a:t>应用较广</a:t>
            </a:r>
            <a:r>
              <a:rPr lang="en-US" dirty="0" smtClean="0"/>
              <a:t>，  </a:t>
            </a:r>
            <a:r>
              <a:rPr lang="zh-CN" altLang="en-US" dirty="0" smtClean="0"/>
              <a:t>它是一种多频次</a:t>
            </a:r>
            <a:r>
              <a:rPr lang="en-US" dirty="0" smtClean="0"/>
              <a:t>、 </a:t>
            </a:r>
            <a:r>
              <a:rPr lang="zh-CN" altLang="en-US" dirty="0" smtClean="0"/>
              <a:t>小批量</a:t>
            </a:r>
            <a:r>
              <a:rPr lang="en-US" dirty="0" smtClean="0"/>
              <a:t>、  </a:t>
            </a:r>
            <a:r>
              <a:rPr lang="zh-CN" altLang="en-US" dirty="0" smtClean="0"/>
              <a:t>即时拉动的取货方式</a:t>
            </a:r>
            <a:r>
              <a:rPr lang="en-US" dirty="0" smtClean="0"/>
              <a:t>。  </a:t>
            </a:r>
            <a:r>
              <a:rPr lang="zh-CN" altLang="en-US" dirty="0" smtClean="0"/>
              <a:t>在循环取货方式下</a:t>
            </a:r>
            <a:r>
              <a:rPr lang="en-US" dirty="0" smtClean="0"/>
              <a:t>，  </a:t>
            </a:r>
            <a:r>
              <a:rPr lang="zh-CN" altLang="en-US" dirty="0" smtClean="0"/>
              <a:t>要考虑物料需求的月 </a:t>
            </a:r>
            <a:r>
              <a:rPr lang="en-US" dirty="0" smtClean="0"/>
              <a:t>／ </a:t>
            </a:r>
            <a:r>
              <a:rPr lang="zh-CN" altLang="en-US" dirty="0" smtClean="0"/>
              <a:t>周 </a:t>
            </a:r>
            <a:r>
              <a:rPr lang="en-US" dirty="0" smtClean="0"/>
              <a:t>／ </a:t>
            </a:r>
            <a:r>
              <a:rPr lang="zh-CN" altLang="en-US" dirty="0" smtClean="0"/>
              <a:t>日多级滚动计 划的多方共享</a:t>
            </a:r>
            <a:r>
              <a:rPr lang="en-US" dirty="0" smtClean="0"/>
              <a:t>、  </a:t>
            </a:r>
            <a:r>
              <a:rPr lang="zh-CN" altLang="en-US" dirty="0" smtClean="0"/>
              <a:t>循环取货路线及取货时间窗的合理规划</a:t>
            </a:r>
            <a:r>
              <a:rPr lang="en-US" dirty="0" smtClean="0"/>
              <a:t>、  </a:t>
            </a:r>
            <a:r>
              <a:rPr lang="zh-CN" altLang="en-US" dirty="0" smtClean="0"/>
              <a:t>运输车辆参数</a:t>
            </a:r>
            <a:r>
              <a:rPr lang="en-US" dirty="0" smtClean="0"/>
              <a:t>、  </a:t>
            </a:r>
            <a:r>
              <a:rPr lang="zh-CN" altLang="en-US" dirty="0" smtClean="0"/>
              <a:t>循环取货提前期</a:t>
            </a:r>
            <a:r>
              <a:rPr lang="zh-CN" altLang="en-US" dirty="0" smtClean="0"/>
              <a:t>的确定</a:t>
            </a:r>
            <a:r>
              <a:rPr lang="zh-CN" altLang="en-US" dirty="0" smtClean="0"/>
              <a:t>等问题</a:t>
            </a:r>
            <a:r>
              <a:rPr lang="en-US" dirty="0" smtClean="0"/>
              <a:t>。</a:t>
            </a: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34819"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计划供货</a:t>
            </a:r>
            <a:r>
              <a:rPr lang="en-US" dirty="0" smtClean="0"/>
              <a:t>、  </a:t>
            </a:r>
            <a:r>
              <a:rPr lang="zh-CN" altLang="en-US" dirty="0" smtClean="0"/>
              <a:t>看板供货</a:t>
            </a:r>
            <a:r>
              <a:rPr lang="en-US" dirty="0" smtClean="0"/>
              <a:t>、  </a:t>
            </a:r>
            <a:r>
              <a:rPr lang="zh-CN" altLang="en-US" dirty="0" smtClean="0"/>
              <a:t>同步供应集成的供货方法</a:t>
            </a:r>
          </a:p>
          <a:p>
            <a:pPr>
              <a:lnSpc>
                <a:spcPct val="150000"/>
              </a:lnSpc>
            </a:pPr>
            <a:r>
              <a:rPr lang="zh-CN" altLang="en-US" dirty="0" smtClean="0"/>
              <a:t>基于 </a:t>
            </a:r>
            <a:r>
              <a:rPr lang="en-US" dirty="0" smtClean="0"/>
              <a:t>３ＰＬ － </a:t>
            </a:r>
            <a:r>
              <a:rPr lang="en-US" dirty="0" err="1" smtClean="0"/>
              <a:t>Ｈｕｂ</a:t>
            </a:r>
            <a:r>
              <a:rPr lang="en-US" dirty="0" smtClean="0"/>
              <a:t> </a:t>
            </a:r>
            <a:r>
              <a:rPr lang="zh-CN" altLang="en-US" dirty="0" smtClean="0"/>
              <a:t>的物判供应的具体方法是将计划供货</a:t>
            </a:r>
            <a:r>
              <a:rPr lang="en-US" dirty="0" smtClean="0"/>
              <a:t>、  </a:t>
            </a:r>
            <a:r>
              <a:rPr lang="zh-CN" altLang="en-US" dirty="0" smtClean="0"/>
              <a:t>看板供货</a:t>
            </a:r>
            <a:r>
              <a:rPr lang="en-US" dirty="0" smtClean="0"/>
              <a:t>、  </a:t>
            </a:r>
            <a:r>
              <a:rPr lang="zh-CN" altLang="en-US" dirty="0" smtClean="0"/>
              <a:t>同步供应等多种供货 方法进行集成</a:t>
            </a:r>
            <a:r>
              <a:rPr lang="en-US" dirty="0" smtClean="0"/>
              <a:t>。  </a:t>
            </a:r>
            <a:r>
              <a:rPr lang="zh-CN" altLang="en-US" dirty="0" smtClean="0"/>
              <a:t>对于数量众多</a:t>
            </a:r>
            <a:r>
              <a:rPr lang="en-US" dirty="0" smtClean="0"/>
              <a:t>、  </a:t>
            </a:r>
            <a:r>
              <a:rPr lang="zh-CN" altLang="en-US" dirty="0" smtClean="0"/>
              <a:t>价值较小</a:t>
            </a:r>
            <a:r>
              <a:rPr lang="en-US" dirty="0" smtClean="0"/>
              <a:t>、  </a:t>
            </a:r>
            <a:r>
              <a:rPr lang="zh-CN" altLang="en-US" dirty="0" smtClean="0"/>
              <a:t>重要性较低的零部件</a:t>
            </a:r>
            <a:r>
              <a:rPr lang="en-US" dirty="0" smtClean="0"/>
              <a:t>，  </a:t>
            </a:r>
            <a:r>
              <a:rPr lang="zh-CN" altLang="en-US" dirty="0" smtClean="0"/>
              <a:t>采用计划供货方式</a:t>
            </a:r>
            <a:r>
              <a:rPr lang="en-US" dirty="0" smtClean="0"/>
              <a:t>，  </a:t>
            </a:r>
            <a:r>
              <a:rPr lang="zh-CN" altLang="en-US" dirty="0" smtClean="0"/>
              <a:t>供应商</a:t>
            </a:r>
            <a:r>
              <a:rPr lang="zh-CN" altLang="en-US" dirty="0" smtClean="0"/>
              <a:t>按照采购计划将零部件按计划送至 </a:t>
            </a:r>
            <a:r>
              <a:rPr lang="en-US" dirty="0" smtClean="0"/>
              <a:t>３ＰＬ － </a:t>
            </a:r>
            <a:r>
              <a:rPr lang="en-US" dirty="0" err="1" smtClean="0"/>
              <a:t>Ｈｕｂ</a:t>
            </a:r>
            <a:r>
              <a:rPr lang="en-US" dirty="0" smtClean="0"/>
              <a:t>，  </a:t>
            </a:r>
            <a:r>
              <a:rPr lang="zh-CN" altLang="en-US" dirty="0" smtClean="0"/>
              <a:t>由第三方物流集配商按照制造商实际生产 需要</a:t>
            </a:r>
            <a:r>
              <a:rPr lang="en-US" dirty="0" smtClean="0"/>
              <a:t>，  </a:t>
            </a:r>
            <a:r>
              <a:rPr lang="zh-CN" altLang="en-US" dirty="0" smtClean="0"/>
              <a:t>实施 </a:t>
            </a:r>
            <a:r>
              <a:rPr lang="en-US" dirty="0" smtClean="0"/>
              <a:t>ＪＩＴ </a:t>
            </a:r>
            <a:r>
              <a:rPr lang="zh-CN" altLang="en-US" dirty="0" smtClean="0"/>
              <a:t>直送工位配送</a:t>
            </a:r>
            <a:r>
              <a:rPr lang="en-US" dirty="0" smtClean="0"/>
              <a:t>。  </a:t>
            </a:r>
            <a:r>
              <a:rPr lang="zh-CN" altLang="en-US" dirty="0" smtClean="0"/>
              <a:t>对于体积大</a:t>
            </a:r>
            <a:r>
              <a:rPr lang="en-US" dirty="0" smtClean="0"/>
              <a:t>、  </a:t>
            </a:r>
            <a:r>
              <a:rPr lang="zh-CN" altLang="en-US" dirty="0" smtClean="0"/>
              <a:t>价值高</a:t>
            </a:r>
            <a:r>
              <a:rPr lang="en-US" dirty="0" smtClean="0"/>
              <a:t>、  </a:t>
            </a:r>
            <a:r>
              <a:rPr lang="zh-CN" altLang="en-US" dirty="0" smtClean="0"/>
              <a:t>重要性高的部分零部件</a:t>
            </a:r>
            <a:r>
              <a:rPr lang="en-US" dirty="0" smtClean="0"/>
              <a:t>，   </a:t>
            </a:r>
            <a:r>
              <a:rPr lang="zh-CN" altLang="en-US" dirty="0" smtClean="0"/>
              <a:t>可采取同步 供应方式</a:t>
            </a:r>
            <a:r>
              <a:rPr lang="en-US" dirty="0" smtClean="0"/>
              <a:t>，  </a:t>
            </a:r>
            <a:r>
              <a:rPr lang="zh-CN" altLang="en-US" dirty="0" smtClean="0"/>
              <a:t>由供应商在规定的时间点直接配送至具体的工位</a:t>
            </a:r>
            <a:r>
              <a:rPr lang="en-US" dirty="0" smtClean="0"/>
              <a:t>， </a:t>
            </a:r>
            <a:r>
              <a:rPr lang="zh-CN" altLang="en-US" dirty="0" smtClean="0"/>
              <a:t>该方式对供应商的产品质量</a:t>
            </a:r>
            <a:r>
              <a:rPr lang="en-US" dirty="0" smtClean="0"/>
              <a:t>、 </a:t>
            </a:r>
            <a:r>
              <a:rPr lang="zh-CN" altLang="en-US" dirty="0" smtClean="0"/>
              <a:t>交货可靠性等方面的要求最高</a:t>
            </a:r>
            <a:r>
              <a:rPr lang="en-US" dirty="0" smtClean="0"/>
              <a:t>。   </a:t>
            </a:r>
            <a:r>
              <a:rPr lang="zh-CN" altLang="en-US" dirty="0" smtClean="0"/>
              <a:t>对于介于两者之间的零部件</a:t>
            </a:r>
            <a:r>
              <a:rPr lang="en-US" dirty="0" smtClean="0"/>
              <a:t>，   </a:t>
            </a:r>
            <a:r>
              <a:rPr lang="zh-CN" altLang="en-US" dirty="0" smtClean="0"/>
              <a:t>采取看板供货方式</a:t>
            </a:r>
            <a:r>
              <a:rPr lang="en-US" dirty="0" smtClean="0"/>
              <a:t>，  </a:t>
            </a:r>
            <a:r>
              <a:rPr lang="zh-CN" altLang="en-US" dirty="0" smtClean="0"/>
              <a:t>如</a:t>
            </a:r>
            <a:r>
              <a:rPr lang="zh-CN" altLang="en-US" dirty="0" smtClean="0">
                <a:hlinkClick r:id="rId2" action="ppaction://hlinksldjump"/>
              </a:rPr>
              <a:t>图 </a:t>
            </a:r>
            <a:r>
              <a:rPr lang="en-US" dirty="0" smtClean="0">
                <a:hlinkClick r:id="rId2" action="ppaction://hlinksldjump"/>
              </a:rPr>
              <a:t>５ </a:t>
            </a:r>
            <a:r>
              <a:rPr lang="en-US" dirty="0" smtClean="0">
                <a:hlinkClick r:id="rId2" action="ppaction://hlinksldjump"/>
              </a:rPr>
              <a:t>－１５ </a:t>
            </a:r>
            <a:r>
              <a:rPr lang="zh-CN" altLang="en-US" dirty="0" smtClean="0"/>
              <a:t>所示</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35843" name="Rectangle 3"/>
          <p:cNvSpPr>
            <a:spLocks noGrp="1" noChangeArrowheads="1"/>
          </p:cNvSpPr>
          <p:nvPr>
            <p:ph type="body" idx="1"/>
          </p:nvPr>
        </p:nvSpPr>
        <p:spPr/>
        <p:txBody>
          <a:bodyPr/>
          <a:lstStyle/>
          <a:p>
            <a:pPr>
              <a:lnSpc>
                <a:spcPct val="150000"/>
              </a:lnSpc>
            </a:pPr>
            <a:r>
              <a:rPr lang="en-US" dirty="0" smtClean="0"/>
              <a:t>（ </a:t>
            </a:r>
            <a:r>
              <a:rPr lang="zh-CN" altLang="en-US" dirty="0" smtClean="0"/>
              <a:t>二</a:t>
            </a:r>
            <a:r>
              <a:rPr lang="en-US" dirty="0" smtClean="0"/>
              <a:t>）  </a:t>
            </a:r>
            <a:r>
              <a:rPr lang="zh-CN" altLang="en-US" dirty="0" smtClean="0"/>
              <a:t>推动与拉动结合的双向补货信息协同方法</a:t>
            </a:r>
          </a:p>
          <a:p>
            <a:pPr>
              <a:lnSpc>
                <a:spcPct val="150000"/>
              </a:lnSpc>
            </a:pPr>
            <a:r>
              <a:rPr lang="zh-CN" altLang="en-US" dirty="0" smtClean="0"/>
              <a:t>推动与拉动  </a:t>
            </a:r>
            <a:r>
              <a:rPr lang="en-US" dirty="0" smtClean="0"/>
              <a:t>（ </a:t>
            </a:r>
            <a:r>
              <a:rPr lang="en-US" dirty="0" err="1" smtClean="0"/>
              <a:t>Ｐｕｓｈ</a:t>
            </a:r>
            <a:r>
              <a:rPr lang="en-US" dirty="0" smtClean="0"/>
              <a:t> ／ </a:t>
            </a:r>
            <a:r>
              <a:rPr lang="en-US" dirty="0" err="1" smtClean="0"/>
              <a:t>Ｐｕｌｌ</a:t>
            </a:r>
            <a:r>
              <a:rPr lang="en-US" dirty="0" smtClean="0"/>
              <a:t>）  </a:t>
            </a:r>
            <a:r>
              <a:rPr lang="zh-CN" altLang="en-US" dirty="0" smtClean="0"/>
              <a:t>相结合的双向补货信息协同方法是  </a:t>
            </a:r>
            <a:r>
              <a:rPr lang="en-US" dirty="0" smtClean="0"/>
              <a:t>３ＰＬ － </a:t>
            </a:r>
            <a:r>
              <a:rPr lang="en-US" dirty="0" err="1" smtClean="0"/>
              <a:t>Ｈｕｂ</a:t>
            </a:r>
            <a:r>
              <a:rPr lang="en-US" dirty="0" smtClean="0"/>
              <a:t> </a:t>
            </a:r>
            <a:r>
              <a:rPr lang="zh-CN" altLang="en-US" dirty="0" smtClean="0"/>
              <a:t>运行中的一个特 色</a:t>
            </a:r>
            <a:r>
              <a:rPr lang="en-US" dirty="0" smtClean="0"/>
              <a:t>，  </a:t>
            </a:r>
            <a:r>
              <a:rPr lang="zh-CN" altLang="en-US" dirty="0" smtClean="0"/>
              <a:t>具体如</a:t>
            </a:r>
            <a:r>
              <a:rPr lang="zh-CN" altLang="en-US" dirty="0" smtClean="0">
                <a:hlinkClick r:id="rId2" action="ppaction://hlinksldjump"/>
              </a:rPr>
              <a:t>图 </a:t>
            </a:r>
            <a:r>
              <a:rPr lang="en-US" dirty="0" smtClean="0">
                <a:hlinkClick r:id="rId2" action="ppaction://hlinksldjump"/>
              </a:rPr>
              <a:t>５ － １６ </a:t>
            </a:r>
            <a:r>
              <a:rPr lang="zh-CN" altLang="en-US" dirty="0" smtClean="0"/>
              <a:t>所示</a:t>
            </a:r>
            <a:r>
              <a:rPr lang="en-US" dirty="0" smtClean="0"/>
              <a:t>。  </a:t>
            </a:r>
            <a:r>
              <a:rPr lang="zh-CN" altLang="en-US" dirty="0" smtClean="0"/>
              <a:t>一方面</a:t>
            </a:r>
            <a:r>
              <a:rPr lang="en-US" dirty="0" smtClean="0"/>
              <a:t>，  </a:t>
            </a:r>
            <a:r>
              <a:rPr lang="zh-CN" altLang="en-US" dirty="0" smtClean="0"/>
              <a:t>供应商可以根据物流需求和中心库存状况自主制订送货 计划</a:t>
            </a:r>
            <a:r>
              <a:rPr lang="en-US" dirty="0" smtClean="0"/>
              <a:t>，  </a:t>
            </a:r>
            <a:r>
              <a:rPr lang="zh-CN" altLang="en-US" dirty="0" smtClean="0"/>
              <a:t>决定补货批量和补货间隔等内容</a:t>
            </a:r>
            <a:r>
              <a:rPr lang="en-US" dirty="0" smtClean="0"/>
              <a:t>， </a:t>
            </a:r>
            <a:r>
              <a:rPr lang="zh-CN" altLang="en-US" dirty="0" smtClean="0"/>
              <a:t>并将这些补货信息传递给第三方物流企业</a:t>
            </a:r>
            <a:r>
              <a:rPr lang="en-US" dirty="0" smtClean="0"/>
              <a:t>， </a:t>
            </a:r>
            <a:r>
              <a:rPr lang="zh-CN" altLang="en-US" dirty="0" smtClean="0"/>
              <a:t>然后供 应商按送货计划进行补货</a:t>
            </a:r>
            <a:r>
              <a:rPr lang="en-US" dirty="0" smtClean="0"/>
              <a:t>，   </a:t>
            </a:r>
            <a:r>
              <a:rPr lang="zh-CN" altLang="en-US" dirty="0" smtClean="0"/>
              <a:t>补货信息呈推动式</a:t>
            </a:r>
            <a:r>
              <a:rPr lang="en-US" dirty="0" smtClean="0"/>
              <a:t>；  </a:t>
            </a:r>
            <a:r>
              <a:rPr lang="zh-CN" altLang="en-US" dirty="0" smtClean="0"/>
              <a:t>另一方面</a:t>
            </a:r>
            <a:r>
              <a:rPr lang="en-US" dirty="0" smtClean="0"/>
              <a:t>，  </a:t>
            </a:r>
            <a:r>
              <a:rPr lang="zh-CN" altLang="en-US" dirty="0" smtClean="0"/>
              <a:t>当采用取货制如循环取货制时</a:t>
            </a:r>
            <a:r>
              <a:rPr lang="en-US" dirty="0" smtClean="0"/>
              <a:t>， </a:t>
            </a:r>
            <a:r>
              <a:rPr lang="zh-CN" altLang="en-US" dirty="0" smtClean="0"/>
              <a:t>第三方物流企业与供应商共享物料需求多级滚动计划</a:t>
            </a:r>
            <a:r>
              <a:rPr lang="en-US" dirty="0" smtClean="0"/>
              <a:t>，  </a:t>
            </a:r>
            <a:r>
              <a:rPr lang="zh-CN" altLang="en-US" dirty="0" smtClean="0"/>
              <a:t>并将所制订的取货计划告知供应商</a:t>
            </a:r>
            <a:r>
              <a:rPr lang="en-US" dirty="0" smtClean="0"/>
              <a:t>， </a:t>
            </a:r>
            <a:r>
              <a:rPr lang="zh-CN" altLang="en-US" dirty="0" smtClean="0"/>
              <a:t>让其了解具体的取货时间窗和补货批量</a:t>
            </a:r>
            <a:r>
              <a:rPr lang="en-US" dirty="0" smtClean="0"/>
              <a:t>，  </a:t>
            </a:r>
            <a:r>
              <a:rPr lang="zh-CN" altLang="en-US" dirty="0" smtClean="0"/>
              <a:t>然后安排车辆进行取货</a:t>
            </a:r>
            <a:r>
              <a:rPr lang="en-US" dirty="0" smtClean="0"/>
              <a:t>，   </a:t>
            </a:r>
            <a:r>
              <a:rPr lang="zh-CN" altLang="en-US" dirty="0" smtClean="0"/>
              <a:t>补货信息呈拉动式</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36867" name="Rectangle 3"/>
          <p:cNvSpPr>
            <a:spLocks noGrp="1" noChangeArrowheads="1"/>
          </p:cNvSpPr>
          <p:nvPr>
            <p:ph type="body" idx="1"/>
          </p:nvPr>
        </p:nvSpPr>
        <p:spPr/>
        <p:txBody>
          <a:bodyPr/>
          <a:lstStyle/>
          <a:p>
            <a:pPr>
              <a:lnSpc>
                <a:spcPct val="200000"/>
              </a:lnSpc>
            </a:pPr>
            <a:r>
              <a:rPr lang="en-US" dirty="0" smtClean="0"/>
              <a:t>（ </a:t>
            </a:r>
            <a:r>
              <a:rPr lang="zh-CN" altLang="en-US" dirty="0" smtClean="0"/>
              <a:t>三</a:t>
            </a:r>
            <a:r>
              <a:rPr lang="en-US" dirty="0" smtClean="0"/>
              <a:t>）  </a:t>
            </a:r>
            <a:r>
              <a:rPr lang="zh-CN" altLang="en-US" dirty="0" smtClean="0"/>
              <a:t>基于 </a:t>
            </a:r>
            <a:r>
              <a:rPr lang="en-US" dirty="0" smtClean="0"/>
              <a:t>３ＰＬ － </a:t>
            </a:r>
            <a:r>
              <a:rPr lang="en-US" dirty="0" err="1" smtClean="0"/>
              <a:t>Ｈｕｂ</a:t>
            </a:r>
            <a:r>
              <a:rPr lang="en-US" dirty="0" smtClean="0"/>
              <a:t> </a:t>
            </a:r>
            <a:r>
              <a:rPr lang="zh-CN" altLang="en-US" dirty="0" smtClean="0"/>
              <a:t>的库存控制与管理技术</a:t>
            </a:r>
          </a:p>
          <a:p>
            <a:pPr>
              <a:lnSpc>
                <a:spcPct val="200000"/>
              </a:lnSpc>
            </a:pPr>
            <a:r>
              <a:rPr lang="zh-CN" altLang="en-US" dirty="0" smtClean="0"/>
              <a:t>在 </a:t>
            </a:r>
            <a:r>
              <a:rPr lang="en-US" dirty="0" smtClean="0"/>
              <a:t>３ＰＬ － </a:t>
            </a:r>
            <a:r>
              <a:rPr lang="en-US" dirty="0" err="1" smtClean="0"/>
              <a:t>Ｈｕｂ</a:t>
            </a:r>
            <a:r>
              <a:rPr lang="en-US" dirty="0" smtClean="0"/>
              <a:t> </a:t>
            </a:r>
            <a:r>
              <a:rPr lang="zh-CN" altLang="en-US" dirty="0" smtClean="0"/>
              <a:t>物流协同组织方式下</a:t>
            </a:r>
            <a:r>
              <a:rPr lang="en-US" dirty="0" smtClean="0"/>
              <a:t>，  </a:t>
            </a:r>
            <a:r>
              <a:rPr lang="zh-CN" altLang="en-US" dirty="0" smtClean="0"/>
              <a:t>整合库存模式对于降低供应链库存成本和供应链总 成本具有重要作用</a:t>
            </a:r>
            <a:r>
              <a:rPr lang="en-US" dirty="0" smtClean="0"/>
              <a:t>，  </a:t>
            </a:r>
            <a:r>
              <a:rPr lang="zh-CN" altLang="en-US" dirty="0" smtClean="0"/>
              <a:t>制定合理的库存控制政策和库存管理方法是物流协同组织运作的核心问 题之一</a:t>
            </a:r>
            <a:r>
              <a:rPr lang="en-US" dirty="0" smtClean="0"/>
              <a:t>。</a:t>
            </a:r>
            <a:endParaRPr lang="zh-CN" altLang="en-US" dirty="0" smtClean="0"/>
          </a:p>
          <a:p>
            <a:pPr>
              <a:lnSpc>
                <a:spcPct val="200000"/>
              </a:lnSpc>
            </a:pPr>
            <a:r>
              <a:rPr lang="zh-CN" altLang="en-US" dirty="0" smtClean="0"/>
              <a:t>目前 </a:t>
            </a:r>
            <a:r>
              <a:rPr lang="en-US" dirty="0" smtClean="0"/>
              <a:t>３ＰＬ － </a:t>
            </a:r>
            <a:r>
              <a:rPr lang="en-US" dirty="0" err="1" smtClean="0"/>
              <a:t>Ｈｕｂ</a:t>
            </a:r>
            <a:r>
              <a:rPr lang="en-US" dirty="0" smtClean="0"/>
              <a:t> </a:t>
            </a:r>
            <a:r>
              <a:rPr lang="zh-CN" altLang="en-US" dirty="0" smtClean="0"/>
              <a:t>一般采用最大最小  </a:t>
            </a:r>
            <a:r>
              <a:rPr lang="en-US" dirty="0" smtClean="0"/>
              <a:t>（ Ｓ，  ｓ）  </a:t>
            </a:r>
            <a:r>
              <a:rPr lang="zh-CN" altLang="en-US" dirty="0" smtClean="0"/>
              <a:t>库存控制策略</a:t>
            </a:r>
            <a:r>
              <a:rPr lang="en-US" dirty="0" smtClean="0"/>
              <a:t>，  </a:t>
            </a:r>
            <a:r>
              <a:rPr lang="zh-CN" altLang="en-US" dirty="0" smtClean="0"/>
              <a:t>并对超储和欠储设置一定的 惩罚成本</a:t>
            </a:r>
            <a:r>
              <a:rPr lang="en-US" dirty="0" smtClean="0"/>
              <a:t>，  </a:t>
            </a:r>
            <a:r>
              <a:rPr lang="zh-CN" altLang="en-US" dirty="0" smtClean="0"/>
              <a:t>以约束供应商的补货行为</a:t>
            </a:r>
            <a:r>
              <a:rPr lang="en-US" dirty="0" smtClean="0"/>
              <a:t>，  </a:t>
            </a:r>
            <a:r>
              <a:rPr lang="zh-CN" altLang="en-US" dirty="0" smtClean="0"/>
              <a:t>同时以尽可能低的库存成本来保障对制造商的服务水 平</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37891" name="Rectangle 3"/>
          <p:cNvSpPr>
            <a:spLocks noGrp="1" noChangeArrowheads="1"/>
          </p:cNvSpPr>
          <p:nvPr>
            <p:ph type="body" idx="1"/>
          </p:nvPr>
        </p:nvSpPr>
        <p:spPr/>
        <p:txBody>
          <a:bodyPr/>
          <a:lstStyle/>
          <a:p>
            <a:pPr>
              <a:lnSpc>
                <a:spcPct val="150000"/>
              </a:lnSpc>
            </a:pPr>
            <a:r>
              <a:rPr lang="zh-CN" altLang="en-US" dirty="0" smtClean="0"/>
              <a:t>其中几个关键问题是</a:t>
            </a:r>
            <a:r>
              <a:rPr lang="en-US" dirty="0" smtClean="0"/>
              <a:t>：  </a:t>
            </a:r>
            <a:r>
              <a:rPr lang="zh-CN" altLang="en-US" dirty="0" smtClean="0"/>
              <a:t>各种库存控制参数如何设置</a:t>
            </a:r>
            <a:r>
              <a:rPr lang="en-US" dirty="0" smtClean="0"/>
              <a:t>，   </a:t>
            </a:r>
            <a:r>
              <a:rPr lang="zh-CN" altLang="en-US" dirty="0" smtClean="0"/>
              <a:t>如怎样合理设置不同零部件的</a:t>
            </a:r>
            <a:r>
              <a:rPr lang="zh-CN" altLang="en-US" dirty="0" smtClean="0"/>
              <a:t>最大最小</a:t>
            </a:r>
            <a:r>
              <a:rPr lang="zh-CN" altLang="en-US" dirty="0" smtClean="0"/>
              <a:t>库存量</a:t>
            </a:r>
            <a:r>
              <a:rPr lang="en-US" dirty="0" smtClean="0"/>
              <a:t>，  </a:t>
            </a:r>
            <a:r>
              <a:rPr lang="zh-CN" altLang="en-US" dirty="0" smtClean="0"/>
              <a:t>尤其最小库存量更需关注和监控</a:t>
            </a:r>
            <a:r>
              <a:rPr lang="en-US" dirty="0" smtClean="0"/>
              <a:t>；   </a:t>
            </a:r>
            <a:r>
              <a:rPr lang="zh-CN" altLang="en-US" dirty="0" smtClean="0"/>
              <a:t>某些行业采用 </a:t>
            </a:r>
            <a:r>
              <a:rPr lang="en-US" dirty="0" smtClean="0"/>
              <a:t>１ </a:t>
            </a:r>
            <a:r>
              <a:rPr lang="zh-CN" altLang="en-US" dirty="0" smtClean="0"/>
              <a:t>周或 </a:t>
            </a:r>
            <a:r>
              <a:rPr lang="en-US" dirty="0" smtClean="0"/>
              <a:t>２ </a:t>
            </a:r>
            <a:r>
              <a:rPr lang="zh-CN" altLang="en-US" dirty="0" smtClean="0"/>
              <a:t>周的需求作为最小库 存量</a:t>
            </a:r>
            <a:r>
              <a:rPr lang="en-US" dirty="0" smtClean="0"/>
              <a:t>，  </a:t>
            </a:r>
            <a:r>
              <a:rPr lang="zh-CN" altLang="en-US" dirty="0" smtClean="0"/>
              <a:t>这对供应商而言是否合理</a:t>
            </a:r>
            <a:r>
              <a:rPr lang="en-US" dirty="0" smtClean="0"/>
              <a:t>，   </a:t>
            </a:r>
            <a:r>
              <a:rPr lang="zh-CN" altLang="en-US" dirty="0" smtClean="0"/>
              <a:t>是否适用于所有的供应商</a:t>
            </a:r>
            <a:r>
              <a:rPr lang="en-US" dirty="0" smtClean="0"/>
              <a:t>。  </a:t>
            </a:r>
            <a:r>
              <a:rPr lang="zh-CN" altLang="en-US" dirty="0" smtClean="0"/>
              <a:t>另外</a:t>
            </a:r>
            <a:r>
              <a:rPr lang="en-US" dirty="0" smtClean="0"/>
              <a:t>，  </a:t>
            </a:r>
            <a:r>
              <a:rPr lang="zh-CN" altLang="en-US" dirty="0" smtClean="0"/>
              <a:t>超储和欠储成本参数设 置的高低会直接影响供应商的利益及其补货行为</a:t>
            </a:r>
            <a:r>
              <a:rPr lang="en-US" dirty="0" smtClean="0"/>
              <a:t>，  </a:t>
            </a:r>
            <a:r>
              <a:rPr lang="zh-CN" altLang="en-US" dirty="0" smtClean="0"/>
              <a:t>对惩罚成本参数对供应系统的库存成本的 影响需要进行敏感性分析等</a:t>
            </a:r>
            <a:r>
              <a:rPr lang="en-US" dirty="0" smtClean="0"/>
              <a:t>。</a:t>
            </a: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38915" name="Rectangle 3"/>
          <p:cNvSpPr>
            <a:spLocks noGrp="1" noChangeArrowheads="1"/>
          </p:cNvSpPr>
          <p:nvPr>
            <p:ph type="body" idx="1"/>
          </p:nvPr>
        </p:nvSpPr>
        <p:spPr/>
        <p:txBody>
          <a:bodyPr/>
          <a:lstStyle/>
          <a:p>
            <a:pPr eaLnBrk="1" hangingPunct="1"/>
            <a:r>
              <a:rPr lang="zh-CN" altLang="en-US" sz="2900" dirty="0" smtClean="0"/>
              <a:t>七</a:t>
            </a:r>
            <a:r>
              <a:rPr lang="en-US" sz="2900" dirty="0" smtClean="0"/>
              <a:t>、  </a:t>
            </a:r>
            <a:r>
              <a:rPr lang="zh-CN" altLang="en-US" sz="2900" dirty="0" smtClean="0"/>
              <a:t>基于 </a:t>
            </a:r>
            <a:r>
              <a:rPr lang="en-US" sz="2900" dirty="0" err="1" smtClean="0"/>
              <a:t>Ｓｕｐｐｌｙ</a:t>
            </a:r>
            <a:r>
              <a:rPr lang="en-US" sz="2900" dirty="0" smtClean="0"/>
              <a:t> </a:t>
            </a:r>
            <a:r>
              <a:rPr lang="en-US" sz="2900" dirty="0" err="1" smtClean="0"/>
              <a:t>Ｈｕｂ</a:t>
            </a:r>
            <a:r>
              <a:rPr lang="en-US" sz="2900" dirty="0" smtClean="0"/>
              <a:t> </a:t>
            </a:r>
            <a:r>
              <a:rPr lang="zh-CN" altLang="en-US" sz="2900" dirty="0" smtClean="0"/>
              <a:t>的第三方物流协同运作关系维护</a:t>
            </a:r>
          </a:p>
          <a:p>
            <a:r>
              <a:rPr lang="en-US" dirty="0" smtClean="0"/>
              <a:t>（ </a:t>
            </a:r>
            <a:r>
              <a:rPr lang="zh-CN" altLang="en-US" dirty="0" smtClean="0"/>
              <a:t>一</a:t>
            </a:r>
            <a:r>
              <a:rPr lang="en-US" dirty="0" smtClean="0"/>
              <a:t>）  </a:t>
            </a:r>
            <a:r>
              <a:rPr lang="zh-CN" altLang="en-US" dirty="0" smtClean="0"/>
              <a:t>设置合理有效的三方合作框架协议</a:t>
            </a:r>
          </a:p>
          <a:p>
            <a:r>
              <a:rPr lang="zh-CN" altLang="en-US" dirty="0" smtClean="0"/>
              <a:t>设置合理有效的三方物流合作框架协议</a:t>
            </a:r>
            <a:r>
              <a:rPr lang="en-US" dirty="0" smtClean="0"/>
              <a:t>，  </a:t>
            </a:r>
            <a:r>
              <a:rPr lang="zh-CN" altLang="en-US" dirty="0" smtClean="0"/>
              <a:t>明 确 规 定 物 流 组 织 协 同 运 作 规 则</a:t>
            </a:r>
            <a:r>
              <a:rPr lang="en-US" dirty="0" smtClean="0"/>
              <a:t>、  </a:t>
            </a:r>
            <a:r>
              <a:rPr lang="zh-CN" altLang="en-US" dirty="0" smtClean="0"/>
              <a:t>各 方 的 责 任和义务范围及各种业务的衔接等</a:t>
            </a:r>
            <a:r>
              <a:rPr lang="en-US" dirty="0" smtClean="0"/>
              <a:t>，  </a:t>
            </a:r>
            <a:r>
              <a:rPr lang="zh-CN" altLang="en-US" dirty="0" smtClean="0"/>
              <a:t>是保证 </a:t>
            </a:r>
            <a:r>
              <a:rPr lang="en-US" dirty="0" smtClean="0"/>
              <a:t>３ ＰＬ － </a:t>
            </a:r>
            <a:r>
              <a:rPr lang="en-US" dirty="0" err="1" smtClean="0"/>
              <a:t>Ｈｕｂ</a:t>
            </a:r>
            <a:r>
              <a:rPr lang="en-US" dirty="0" smtClean="0"/>
              <a:t> </a:t>
            </a:r>
            <a:r>
              <a:rPr lang="zh-CN" altLang="en-US" dirty="0" smtClean="0"/>
              <a:t>组织模 式 的 安 全 和 正 常 实 施</a:t>
            </a:r>
            <a:r>
              <a:rPr lang="en-US" dirty="0" smtClean="0"/>
              <a:t>、  </a:t>
            </a:r>
            <a:r>
              <a:rPr lang="zh-CN" altLang="en-US" dirty="0" smtClean="0"/>
              <a:t>维 </a:t>
            </a:r>
            <a:r>
              <a:rPr lang="zh-CN" altLang="en-US" dirty="0" smtClean="0"/>
              <a:t>持</a:t>
            </a:r>
            <a:r>
              <a:rPr lang="en-US" dirty="0" smtClean="0"/>
              <a:t>３</a:t>
            </a:r>
            <a:r>
              <a:rPr lang="en-US" dirty="0" smtClean="0"/>
              <a:t>ＰＬ － </a:t>
            </a:r>
            <a:r>
              <a:rPr lang="en-US" dirty="0" err="1" smtClean="0"/>
              <a:t>Ｈｕｂ</a:t>
            </a:r>
            <a:r>
              <a:rPr lang="en-US" dirty="0" smtClean="0"/>
              <a:t> </a:t>
            </a:r>
            <a:r>
              <a:rPr lang="zh-CN" altLang="en-US" dirty="0" smtClean="0"/>
              <a:t>组织模式长期有效运行的一种重要手段</a:t>
            </a:r>
            <a:r>
              <a:rPr lang="en-US" dirty="0" smtClean="0"/>
              <a:t>。</a:t>
            </a:r>
            <a:endParaRPr lang="zh-CN" altLang="en-US" dirty="0" smtClean="0"/>
          </a:p>
          <a:p>
            <a:r>
              <a:rPr lang="zh-CN" altLang="en-US" dirty="0" smtClean="0"/>
              <a:t>在核心制造商与供应商的合作框架协议中</a:t>
            </a:r>
            <a:r>
              <a:rPr lang="en-US" dirty="0" smtClean="0"/>
              <a:t>，  </a:t>
            </a:r>
            <a:r>
              <a:rPr lang="zh-CN" altLang="en-US" dirty="0" smtClean="0"/>
              <a:t>除一般供应商合同中的订货量</a:t>
            </a:r>
            <a:r>
              <a:rPr lang="en-US" dirty="0" smtClean="0"/>
              <a:t>、   </a:t>
            </a:r>
            <a:r>
              <a:rPr lang="zh-CN" altLang="en-US" dirty="0" smtClean="0"/>
              <a:t>价格</a:t>
            </a:r>
            <a:r>
              <a:rPr lang="en-US" dirty="0" smtClean="0"/>
              <a:t>、  </a:t>
            </a:r>
            <a:r>
              <a:rPr lang="zh-CN" altLang="en-US" dirty="0" smtClean="0"/>
              <a:t>交付 期等内容外</a:t>
            </a:r>
            <a:r>
              <a:rPr lang="en-US" dirty="0" smtClean="0"/>
              <a:t>，  </a:t>
            </a:r>
            <a:r>
              <a:rPr lang="zh-CN" altLang="en-US" dirty="0" smtClean="0"/>
              <a:t>还要明确 </a:t>
            </a:r>
            <a:r>
              <a:rPr lang="en-US" dirty="0" smtClean="0"/>
              <a:t>３ＰＬ － </a:t>
            </a:r>
            <a:r>
              <a:rPr lang="en-US" dirty="0" err="1" smtClean="0"/>
              <a:t>Ｈｕｂ</a:t>
            </a:r>
            <a:r>
              <a:rPr lang="en-US" dirty="0" smtClean="0"/>
              <a:t> </a:t>
            </a:r>
            <a:r>
              <a:rPr lang="zh-CN" altLang="en-US" dirty="0" smtClean="0"/>
              <a:t>模式下制造商与供应商采购和供应等信息的传递和共享方</a:t>
            </a:r>
            <a:r>
              <a:rPr lang="en-US" dirty="0" smtClean="0"/>
              <a:t> </a:t>
            </a:r>
            <a:r>
              <a:rPr lang="zh-CN" altLang="en-US" dirty="0" smtClean="0"/>
              <a:t>式</a:t>
            </a:r>
            <a:r>
              <a:rPr lang="en-US" dirty="0" smtClean="0"/>
              <a:t>、  </a:t>
            </a:r>
            <a:r>
              <a:rPr lang="zh-CN" altLang="en-US" dirty="0" smtClean="0"/>
              <a:t>库存控制政策</a:t>
            </a:r>
            <a:r>
              <a:rPr lang="en-US" dirty="0" smtClean="0"/>
              <a:t>、  </a:t>
            </a:r>
            <a:r>
              <a:rPr lang="zh-CN" altLang="en-US" dirty="0" smtClean="0"/>
              <a:t>供应商补货方式和补货批量等合作内容</a:t>
            </a:r>
            <a:r>
              <a:rPr lang="en-US" dirty="0" smtClean="0"/>
              <a:t>。</a:t>
            </a:r>
            <a:r>
              <a:rPr lang="en-US" altLang="zh-CN"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39939" name="Rectangle 3"/>
          <p:cNvSpPr>
            <a:spLocks noGrp="1" noChangeArrowheads="1"/>
          </p:cNvSpPr>
          <p:nvPr>
            <p:ph type="body" idx="1"/>
          </p:nvPr>
        </p:nvSpPr>
        <p:spPr/>
        <p:txBody>
          <a:bodyPr/>
          <a:lstStyle/>
          <a:p>
            <a:pPr>
              <a:lnSpc>
                <a:spcPct val="150000"/>
              </a:lnSpc>
            </a:pPr>
            <a:r>
              <a:rPr lang="en-US" dirty="0" smtClean="0"/>
              <a:t>（ </a:t>
            </a:r>
            <a:r>
              <a:rPr lang="zh-CN" altLang="en-US" dirty="0" smtClean="0"/>
              <a:t>二</a:t>
            </a:r>
            <a:r>
              <a:rPr lang="en-US" dirty="0" smtClean="0"/>
              <a:t>）  </a:t>
            </a:r>
            <a:r>
              <a:rPr lang="zh-CN" altLang="en-US" dirty="0" smtClean="0"/>
              <a:t>全面评价和动态管理 </a:t>
            </a:r>
            <a:r>
              <a:rPr lang="en-US" dirty="0" smtClean="0"/>
              <a:t>３ＰＬ － </a:t>
            </a:r>
            <a:r>
              <a:rPr lang="en-US" dirty="0" err="1" smtClean="0"/>
              <a:t>Ｈｕｂ</a:t>
            </a:r>
            <a:r>
              <a:rPr lang="en-US" dirty="0" smtClean="0"/>
              <a:t> </a:t>
            </a:r>
            <a:r>
              <a:rPr lang="zh-CN" altLang="en-US" dirty="0" smtClean="0"/>
              <a:t>的协同运作</a:t>
            </a:r>
          </a:p>
          <a:p>
            <a:pPr>
              <a:lnSpc>
                <a:spcPct val="150000"/>
              </a:lnSpc>
            </a:pPr>
            <a:r>
              <a:rPr lang="zh-CN" altLang="en-US" dirty="0" smtClean="0"/>
              <a:t>在 </a:t>
            </a:r>
            <a:r>
              <a:rPr lang="en-US" dirty="0" smtClean="0"/>
              <a:t>３ＰＬ － </a:t>
            </a:r>
            <a:r>
              <a:rPr lang="en-US" dirty="0" err="1" smtClean="0"/>
              <a:t>Ｈｕｂ</a:t>
            </a:r>
            <a:r>
              <a:rPr lang="en-US" dirty="0" smtClean="0"/>
              <a:t> </a:t>
            </a:r>
            <a:r>
              <a:rPr lang="zh-CN" altLang="en-US" dirty="0" smtClean="0"/>
              <a:t>物流组织模式协同运作中</a:t>
            </a:r>
            <a:r>
              <a:rPr lang="en-US" dirty="0" smtClean="0"/>
              <a:t>，  </a:t>
            </a:r>
            <a:r>
              <a:rPr lang="zh-CN" altLang="en-US" dirty="0" smtClean="0"/>
              <a:t>第三方物流服务供应商是实际的物流运作管理 者</a:t>
            </a:r>
            <a:r>
              <a:rPr lang="en-US" dirty="0" smtClean="0"/>
              <a:t>，  </a:t>
            </a:r>
            <a:r>
              <a:rPr lang="zh-CN" altLang="en-US" dirty="0" smtClean="0"/>
              <a:t>其物流运作能力及物流服务水平的高低很大程度上决定了整个供应物流系统的绩效</a:t>
            </a:r>
            <a:r>
              <a:rPr lang="en-US" dirty="0" smtClean="0"/>
              <a:t>， </a:t>
            </a:r>
            <a:r>
              <a:rPr lang="zh-CN" altLang="en-US" dirty="0" smtClean="0"/>
              <a:t>因 此核心制造商必须从第三方物流服务商的选择和引入开始</a:t>
            </a:r>
            <a:r>
              <a:rPr lang="en-US" dirty="0" smtClean="0"/>
              <a:t>，   </a:t>
            </a:r>
            <a:r>
              <a:rPr lang="zh-CN" altLang="en-US" dirty="0" smtClean="0"/>
              <a:t>进行全面评价</a:t>
            </a:r>
            <a:r>
              <a:rPr lang="en-US" dirty="0" smtClean="0"/>
              <a:t>，  </a:t>
            </a:r>
            <a:r>
              <a:rPr lang="zh-CN" altLang="en-US" dirty="0" smtClean="0"/>
              <a:t>选择合适的供应 商</a:t>
            </a:r>
            <a:r>
              <a:rPr lang="en-US" dirty="0" smtClean="0"/>
              <a:t>。  </a:t>
            </a:r>
            <a:r>
              <a:rPr lang="zh-CN" altLang="en-US" dirty="0" smtClean="0"/>
              <a:t>首先建立全面评价指标体系作为第三方物流服务商选择的标准</a:t>
            </a:r>
            <a:r>
              <a:rPr lang="en-US" dirty="0" smtClean="0"/>
              <a:t>，  </a:t>
            </a:r>
            <a:r>
              <a:rPr lang="zh-CN" altLang="en-US" dirty="0" smtClean="0"/>
              <a:t>通过招投标</a:t>
            </a:r>
            <a:r>
              <a:rPr lang="en-US" dirty="0" smtClean="0"/>
              <a:t>，  </a:t>
            </a:r>
            <a:r>
              <a:rPr lang="zh-CN" altLang="en-US" dirty="0" smtClean="0"/>
              <a:t>结合实地 考察方式</a:t>
            </a:r>
            <a:r>
              <a:rPr lang="en-US" dirty="0" smtClean="0"/>
              <a:t>，  </a:t>
            </a:r>
            <a:r>
              <a:rPr lang="zh-CN" altLang="en-US" dirty="0" smtClean="0"/>
              <a:t>了解 备 选 的 物 流 服 务 供 应 商</a:t>
            </a:r>
            <a:r>
              <a:rPr lang="en-US" dirty="0" smtClean="0"/>
              <a:t>；  </a:t>
            </a:r>
            <a:r>
              <a:rPr lang="zh-CN" altLang="en-US" dirty="0" smtClean="0"/>
              <a:t>然 后 综 合 利 用 层 次 分 析 法  </a:t>
            </a:r>
            <a:r>
              <a:rPr lang="en-US" dirty="0" smtClean="0"/>
              <a:t>（ ＡＨＰ） 、  </a:t>
            </a:r>
            <a:r>
              <a:rPr lang="zh-CN" altLang="en-US" dirty="0" smtClean="0"/>
              <a:t>模 糊 综 合 评 价</a:t>
            </a:r>
            <a:r>
              <a:rPr lang="en-US" dirty="0" smtClean="0"/>
              <a:t>、  </a:t>
            </a:r>
            <a:r>
              <a:rPr lang="zh-CN" altLang="en-US" dirty="0" smtClean="0"/>
              <a:t>数据包络分析  </a:t>
            </a:r>
            <a:r>
              <a:rPr lang="en-US" dirty="0" smtClean="0"/>
              <a:t>（ ＤＥＡ）  </a:t>
            </a:r>
            <a:r>
              <a:rPr lang="zh-CN" altLang="en-US" dirty="0" smtClean="0"/>
              <a:t>等方法进行分析和决策</a:t>
            </a:r>
            <a:r>
              <a:rPr lang="en-US" dirty="0" smtClean="0"/>
              <a:t>，  </a:t>
            </a:r>
            <a:r>
              <a:rPr lang="zh-CN" altLang="en-US" dirty="0" smtClean="0"/>
              <a:t>选择合适的第三方物流服务供应商</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40963" name="Rectangle 3"/>
          <p:cNvSpPr>
            <a:spLocks noGrp="1" noChangeArrowheads="1"/>
          </p:cNvSpPr>
          <p:nvPr>
            <p:ph type="body" idx="1"/>
          </p:nvPr>
        </p:nvSpPr>
        <p:spPr/>
        <p:txBody>
          <a:bodyPr/>
          <a:lstStyle/>
          <a:p>
            <a:r>
              <a:rPr lang="en-US" sz="2900" dirty="0" smtClean="0"/>
              <a:t>八、  </a:t>
            </a:r>
            <a:r>
              <a:rPr lang="en-US" sz="2900" dirty="0" err="1" smtClean="0"/>
              <a:t>基于</a:t>
            </a:r>
            <a:r>
              <a:rPr lang="en-US" sz="2900" dirty="0" smtClean="0"/>
              <a:t> </a:t>
            </a:r>
            <a:r>
              <a:rPr lang="en-US" sz="2900" dirty="0" err="1" smtClean="0"/>
              <a:t>Ｓｕｐｐｌｙ</a:t>
            </a:r>
            <a:r>
              <a:rPr lang="en-US" sz="2900" dirty="0" smtClean="0"/>
              <a:t> </a:t>
            </a:r>
            <a:r>
              <a:rPr lang="en-US" sz="2900" dirty="0" err="1" smtClean="0"/>
              <a:t>Ｈｕｂ</a:t>
            </a:r>
            <a:r>
              <a:rPr lang="en-US" sz="2900" dirty="0" smtClean="0"/>
              <a:t> </a:t>
            </a:r>
            <a:r>
              <a:rPr lang="en-US" sz="2900" dirty="0" err="1" smtClean="0"/>
              <a:t>的第四方物流模式</a:t>
            </a:r>
            <a:r>
              <a:rPr lang="en-US" altLang="zh-CN" sz="2900" dirty="0" smtClean="0"/>
              <a:t> </a:t>
            </a:r>
            <a:endParaRPr lang="zh-CN" altLang="en-US" sz="2900" dirty="0" smtClean="0"/>
          </a:p>
          <a:p>
            <a:r>
              <a:rPr lang="en-US" dirty="0" smtClean="0"/>
              <a:t>（ </a:t>
            </a:r>
            <a:r>
              <a:rPr lang="zh-CN" altLang="en-US" dirty="0" smtClean="0"/>
              <a:t>一</a:t>
            </a:r>
            <a:r>
              <a:rPr lang="en-US" dirty="0" smtClean="0"/>
              <a:t>）  </a:t>
            </a:r>
            <a:r>
              <a:rPr lang="zh-CN" altLang="en-US" dirty="0" smtClean="0"/>
              <a:t>基于 </a:t>
            </a:r>
            <a:r>
              <a:rPr lang="en-US" dirty="0" smtClean="0"/>
              <a:t>４ＰＬ </a:t>
            </a:r>
            <a:r>
              <a:rPr lang="zh-CN" altLang="en-US" dirty="0" smtClean="0"/>
              <a:t>的供应链协同模式</a:t>
            </a:r>
          </a:p>
          <a:p>
            <a:r>
              <a:rPr lang="zh-CN" altLang="en-US" dirty="0" smtClean="0"/>
              <a:t>与企业内部协同不同的是</a:t>
            </a:r>
            <a:r>
              <a:rPr lang="en-US" dirty="0" smtClean="0"/>
              <a:t>，  </a:t>
            </a:r>
            <a:r>
              <a:rPr lang="zh-CN" altLang="en-US" dirty="0" smtClean="0"/>
              <a:t>供应链的协同运作要求各节点的企业间建立一种信息共享</a:t>
            </a:r>
            <a:r>
              <a:rPr lang="en-US" dirty="0" smtClean="0"/>
              <a:t>、 </a:t>
            </a:r>
            <a:r>
              <a:rPr lang="zh-CN" altLang="en-US" dirty="0" smtClean="0"/>
              <a:t>运作协同的关系</a:t>
            </a:r>
            <a:r>
              <a:rPr lang="en-US" dirty="0" smtClean="0"/>
              <a:t>。  </a:t>
            </a:r>
            <a:r>
              <a:rPr lang="zh-CN" altLang="en-US" dirty="0" smtClean="0"/>
              <a:t>因而</a:t>
            </a:r>
            <a:r>
              <a:rPr lang="en-US" dirty="0" smtClean="0"/>
              <a:t>，  </a:t>
            </a:r>
            <a:r>
              <a:rPr lang="zh-CN" altLang="en-US" dirty="0" smtClean="0"/>
              <a:t>引入了第四方物流的概念</a:t>
            </a:r>
            <a:r>
              <a:rPr lang="en-US" dirty="0" smtClean="0"/>
              <a:t>，   </a:t>
            </a:r>
            <a:r>
              <a:rPr lang="zh-CN" altLang="en-US" dirty="0" smtClean="0"/>
              <a:t>建立一种集成的供应链联盟关系</a:t>
            </a:r>
            <a:r>
              <a:rPr lang="en-US" dirty="0" smtClean="0"/>
              <a:t>，   </a:t>
            </a:r>
            <a:r>
              <a:rPr lang="zh-CN" altLang="en-US" dirty="0" smtClean="0"/>
              <a:t>在这 种集成的联盟组织中</a:t>
            </a:r>
            <a:r>
              <a:rPr lang="en-US" dirty="0" smtClean="0"/>
              <a:t>，  </a:t>
            </a:r>
            <a:r>
              <a:rPr lang="zh-CN" altLang="en-US" dirty="0" smtClean="0"/>
              <a:t>主体身份一般是由第四方物流服务提供商和供应链的核心企业群大型 制造企业</a:t>
            </a:r>
            <a:r>
              <a:rPr lang="en-US" dirty="0" smtClean="0"/>
              <a:t>、  </a:t>
            </a:r>
            <a:r>
              <a:rPr lang="zh-CN" altLang="en-US" dirty="0" smtClean="0"/>
              <a:t>大型零售企业等来扮演</a:t>
            </a:r>
            <a:r>
              <a:rPr lang="en-US" dirty="0" smtClean="0"/>
              <a:t>。   </a:t>
            </a:r>
            <a:r>
              <a:rPr lang="zh-CN" altLang="en-US" dirty="0" smtClean="0"/>
              <a:t>其中</a:t>
            </a:r>
            <a:r>
              <a:rPr lang="en-US" dirty="0" smtClean="0"/>
              <a:t>，  </a:t>
            </a:r>
            <a:r>
              <a:rPr lang="zh-CN" altLang="en-US" dirty="0" smtClean="0"/>
              <a:t>核心企业群在整个供应链中的主体地位是自始至 终的</a:t>
            </a:r>
            <a:r>
              <a:rPr lang="en-US" dirty="0" smtClean="0"/>
              <a:t>，  </a:t>
            </a:r>
            <a:r>
              <a:rPr lang="zh-CN" altLang="en-US" dirty="0" smtClean="0"/>
              <a:t>这主要是从供应链建立伊始的核心企业群就占据了主导地位</a:t>
            </a:r>
            <a:r>
              <a:rPr lang="en-US" dirty="0" smtClean="0"/>
              <a:t>， </a:t>
            </a:r>
            <a:r>
              <a:rPr lang="zh-CN" altLang="en-US" dirty="0" smtClean="0"/>
              <a:t>以及其一直作为供应链 管理产生的费用支出的主要承担者和对整个供应链的急切的整合需求上来体现的</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41987" name="Rectangle 3"/>
          <p:cNvSpPr>
            <a:spLocks noGrp="1" noChangeArrowheads="1"/>
          </p:cNvSpPr>
          <p:nvPr>
            <p:ph type="body" idx="1"/>
          </p:nvPr>
        </p:nvSpPr>
        <p:spPr/>
        <p:txBody>
          <a:bodyPr/>
          <a:lstStyle/>
          <a:p>
            <a:r>
              <a:rPr lang="zh-CN" altLang="en-US" dirty="0" smtClean="0"/>
              <a:t>此外</a:t>
            </a:r>
            <a:r>
              <a:rPr lang="en-US" dirty="0" smtClean="0"/>
              <a:t>，  </a:t>
            </a:r>
            <a:r>
              <a:rPr lang="zh-CN" altLang="en-US" dirty="0" smtClean="0"/>
              <a:t>基于 </a:t>
            </a:r>
            <a:r>
              <a:rPr lang="en-US" dirty="0" smtClean="0"/>
              <a:t>４ＰＬ </a:t>
            </a:r>
            <a:r>
              <a:rPr lang="zh-CN" altLang="en-US" dirty="0" smtClean="0"/>
              <a:t>的供应链联盟组织的另一主体第四方物流提供商则是依靠业内最优秀 的供应商</a:t>
            </a:r>
            <a:r>
              <a:rPr lang="en-US" dirty="0" smtClean="0"/>
              <a:t>、  </a:t>
            </a:r>
            <a:r>
              <a:rPr lang="zh-CN" altLang="en-US" dirty="0" smtClean="0"/>
              <a:t>技术供应商</a:t>
            </a:r>
            <a:r>
              <a:rPr lang="en-US" dirty="0" smtClean="0"/>
              <a:t>、  </a:t>
            </a:r>
            <a:r>
              <a:rPr lang="zh-CN" altLang="en-US" dirty="0" smtClean="0"/>
              <a:t>管理咨询顾问和其他增值服务</a:t>
            </a:r>
            <a:r>
              <a:rPr lang="en-US" dirty="0" smtClean="0"/>
              <a:t>，   </a:t>
            </a:r>
            <a:r>
              <a:rPr lang="zh-CN" altLang="en-US" dirty="0" smtClean="0"/>
              <a:t>为客户提供独特的和广泛的供应链 解决方案</a:t>
            </a:r>
            <a:r>
              <a:rPr lang="en-US" dirty="0" smtClean="0"/>
              <a:t>，  </a:t>
            </a:r>
            <a:r>
              <a:rPr lang="zh-CN" altLang="en-US" dirty="0" smtClean="0"/>
              <a:t>并参与集成化供应链管理的协同运作</a:t>
            </a:r>
            <a:r>
              <a:rPr lang="en-US" dirty="0" smtClean="0"/>
              <a:t>，  </a:t>
            </a:r>
            <a:r>
              <a:rPr lang="zh-CN" altLang="en-US" dirty="0" smtClean="0"/>
              <a:t>为供应链联盟提供技术支持和信 息 化 平 台</a:t>
            </a:r>
            <a:r>
              <a:rPr lang="en-US" dirty="0" smtClean="0"/>
              <a:t>，  </a:t>
            </a:r>
            <a:r>
              <a:rPr lang="zh-CN" altLang="en-US" dirty="0" smtClean="0"/>
              <a:t>以优化供应链的各种资源特别是物流资源配置</a:t>
            </a:r>
            <a:r>
              <a:rPr lang="en-US" dirty="0" smtClean="0"/>
              <a:t>。  </a:t>
            </a:r>
            <a:r>
              <a:rPr lang="zh-CN" altLang="en-US" dirty="0" smtClean="0"/>
              <a:t>其中</a:t>
            </a:r>
            <a:r>
              <a:rPr lang="en-US" dirty="0" smtClean="0"/>
              <a:t>，  </a:t>
            </a:r>
            <a:r>
              <a:rPr lang="zh-CN" altLang="en-US" dirty="0" smtClean="0"/>
              <a:t>第四方物流提供商必须有足够的  供应链管理能力</a:t>
            </a:r>
            <a:r>
              <a:rPr lang="en-US" dirty="0" smtClean="0"/>
              <a:t>，  </a:t>
            </a:r>
            <a:r>
              <a:rPr lang="zh-CN" altLang="en-US" dirty="0" smtClean="0"/>
              <a:t>以整合所有物流资源</a:t>
            </a:r>
            <a:r>
              <a:rPr lang="en-US" dirty="0" smtClean="0"/>
              <a:t>，  </a:t>
            </a:r>
            <a:r>
              <a:rPr lang="zh-CN" altLang="en-US" dirty="0" smtClean="0"/>
              <a:t>也就是要有集成供应链技术</a:t>
            </a:r>
            <a:r>
              <a:rPr lang="en-US" dirty="0" smtClean="0"/>
              <a:t>、   </a:t>
            </a:r>
            <a:r>
              <a:rPr lang="zh-CN" altLang="en-US" dirty="0" smtClean="0"/>
              <a:t>外包能力</a:t>
            </a:r>
            <a:r>
              <a:rPr lang="en-US" dirty="0" smtClean="0"/>
              <a:t>、  </a:t>
            </a:r>
            <a:r>
              <a:rPr lang="zh-CN" altLang="en-US" dirty="0" smtClean="0"/>
              <a:t>多供应商 管理能力</a:t>
            </a:r>
            <a:r>
              <a:rPr lang="en-US" dirty="0" smtClean="0"/>
              <a:t>、  </a:t>
            </a:r>
            <a:r>
              <a:rPr lang="zh-CN" altLang="en-US" dirty="0" smtClean="0"/>
              <a:t>多客户管理能力</a:t>
            </a:r>
            <a:r>
              <a:rPr lang="en-US" dirty="0" smtClean="0"/>
              <a:t>。  </a:t>
            </a:r>
            <a:r>
              <a:rPr lang="zh-CN" altLang="en-US" dirty="0" smtClean="0"/>
              <a:t>有区域化</a:t>
            </a:r>
            <a:r>
              <a:rPr lang="en-US" dirty="0" smtClean="0"/>
              <a:t>， </a:t>
            </a:r>
            <a:r>
              <a:rPr lang="zh-CN" altLang="en-US" dirty="0" smtClean="0"/>
              <a:t>甚至全球化的地域覆盖能力和支持能力</a:t>
            </a:r>
            <a:r>
              <a:rPr lang="en-US" dirty="0" smtClean="0"/>
              <a:t>。 </a:t>
            </a:r>
            <a:r>
              <a:rPr lang="zh-CN" altLang="en-US" dirty="0" smtClean="0"/>
              <a:t>地域覆盖 和支持是体现第四方物流主体核心竞争力的重要方面</a:t>
            </a:r>
            <a:r>
              <a:rPr lang="en-US" dirty="0" smtClean="0"/>
              <a:t>， </a:t>
            </a:r>
            <a:r>
              <a:rPr lang="zh-CN" altLang="en-US" dirty="0" smtClean="0"/>
              <a:t>物流的竞争很大程度上体现在覆盖的 网点及其支持力度上</a:t>
            </a:r>
            <a:r>
              <a:rPr lang="en-US" dirty="0" smtClean="0"/>
              <a:t>。  </a:t>
            </a:r>
            <a:r>
              <a:rPr lang="zh-CN" altLang="en-US" dirty="0" smtClean="0"/>
              <a:t>而基于 </a:t>
            </a:r>
            <a:r>
              <a:rPr lang="en-US" dirty="0" smtClean="0"/>
              <a:t>４ＰＬ </a:t>
            </a:r>
            <a:r>
              <a:rPr lang="zh-CN" altLang="en-US" dirty="0" smtClean="0"/>
              <a:t>的联盟组织的核心能力就在于其强大的信息平台和</a:t>
            </a:r>
            <a:r>
              <a:rPr lang="zh-CN" altLang="en-US" dirty="0" smtClean="0"/>
              <a:t>优秀的</a:t>
            </a:r>
            <a:r>
              <a:rPr lang="zh-CN" altLang="en-US" dirty="0" smtClean="0"/>
              <a:t>供应链全局管理能力上</a:t>
            </a:r>
            <a:r>
              <a:rPr lang="en-US" dirty="0" smtClean="0"/>
              <a:t>。   </a:t>
            </a:r>
            <a:r>
              <a:rPr lang="zh-CN" altLang="en-US" dirty="0" smtClean="0">
                <a:hlinkClick r:id="rId2" action="ppaction://hlinksldjump"/>
              </a:rPr>
              <a:t>图 </a:t>
            </a:r>
            <a:r>
              <a:rPr lang="en-US" dirty="0" smtClean="0">
                <a:hlinkClick r:id="rId2" action="ppaction://hlinksldjump"/>
              </a:rPr>
              <a:t>５ － １７ </a:t>
            </a:r>
            <a:r>
              <a:rPr lang="zh-CN" altLang="en-US" dirty="0" smtClean="0"/>
              <a:t>所示为 </a:t>
            </a:r>
            <a:r>
              <a:rPr lang="en-US" dirty="0" smtClean="0"/>
              <a:t>４ＰＬ </a:t>
            </a:r>
            <a:r>
              <a:rPr lang="zh-CN" altLang="en-US" dirty="0" smtClean="0"/>
              <a:t>组织联盟</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zh-CN" altLang="en-US" dirty="0" smtClean="0"/>
              <a:t>第一节  供应链物流协同管理概念</a:t>
            </a:r>
            <a:endParaRPr lang="zh-CN" altLang="zh-CN" dirty="0" smtClean="0"/>
          </a:p>
        </p:txBody>
      </p:sp>
      <p:sp>
        <p:nvSpPr>
          <p:cNvPr id="6147" name="Rectangle 3"/>
          <p:cNvSpPr>
            <a:spLocks noGrp="1" noChangeArrowheads="1"/>
          </p:cNvSpPr>
          <p:nvPr>
            <p:ph type="body" idx="1"/>
          </p:nvPr>
        </p:nvSpPr>
        <p:spPr/>
        <p:txBody>
          <a:bodyPr/>
          <a:lstStyle/>
          <a:p>
            <a:r>
              <a:rPr lang="en-US" dirty="0" smtClean="0"/>
              <a:t>２  </a:t>
            </a:r>
            <a:r>
              <a:rPr lang="zh-CN" altLang="en-US" dirty="0" smtClean="0"/>
              <a:t>特征</a:t>
            </a:r>
          </a:p>
          <a:p>
            <a:r>
              <a:rPr lang="en-US" dirty="0" smtClean="0"/>
              <a:t>（１）  </a:t>
            </a:r>
            <a:r>
              <a:rPr lang="zh-CN" altLang="en-US" dirty="0" smtClean="0"/>
              <a:t>不再孤立地看待各个企业及部门</a:t>
            </a:r>
            <a:r>
              <a:rPr lang="en-US" dirty="0" smtClean="0"/>
              <a:t>，   </a:t>
            </a:r>
            <a:r>
              <a:rPr lang="zh-CN" altLang="en-US" dirty="0" smtClean="0"/>
              <a:t>而是考虑所有相关的内外联系</a:t>
            </a:r>
            <a:r>
              <a:rPr lang="en-US" dirty="0" smtClean="0"/>
              <a:t>，   </a:t>
            </a:r>
            <a:r>
              <a:rPr lang="zh-CN" altLang="en-US" dirty="0" smtClean="0"/>
              <a:t>实现  </a:t>
            </a:r>
            <a:r>
              <a:rPr lang="en-US" dirty="0" smtClean="0"/>
              <a:t>“ </a:t>
            </a:r>
            <a:r>
              <a:rPr lang="zh-CN" altLang="en-US" dirty="0" smtClean="0"/>
              <a:t>你中有 我</a:t>
            </a:r>
            <a:r>
              <a:rPr lang="en-US" dirty="0" smtClean="0"/>
              <a:t>，  </a:t>
            </a:r>
            <a:r>
              <a:rPr lang="zh-CN" altLang="en-US" dirty="0" smtClean="0"/>
              <a:t>我中有你</a:t>
            </a:r>
            <a:r>
              <a:rPr lang="en-US" dirty="0" smtClean="0"/>
              <a:t>” ，  </a:t>
            </a:r>
            <a:r>
              <a:rPr lang="zh-CN" altLang="en-US" dirty="0" smtClean="0"/>
              <a:t>并把整个供应链看成一个有机的整体</a:t>
            </a:r>
            <a:r>
              <a:rPr lang="en-US" dirty="0" smtClean="0"/>
              <a:t>。</a:t>
            </a:r>
            <a:endParaRPr lang="zh-CN" altLang="en-US" dirty="0" smtClean="0"/>
          </a:p>
          <a:p>
            <a:r>
              <a:rPr lang="en-US" dirty="0" smtClean="0"/>
              <a:t>（２）  </a:t>
            </a:r>
            <a:r>
              <a:rPr lang="zh-CN" altLang="en-US" dirty="0" smtClean="0"/>
              <a:t>各节点企业在信息共享的基础上</a:t>
            </a:r>
            <a:r>
              <a:rPr lang="en-US" dirty="0" smtClean="0"/>
              <a:t>，   </a:t>
            </a:r>
            <a:r>
              <a:rPr lang="zh-CN" altLang="en-US" dirty="0" smtClean="0"/>
              <a:t>以提高整体供应链最优为目标</a:t>
            </a:r>
            <a:r>
              <a:rPr lang="en-US" dirty="0" smtClean="0"/>
              <a:t>，  </a:t>
            </a:r>
            <a:r>
              <a:rPr lang="zh-CN" altLang="en-US" dirty="0" smtClean="0"/>
              <a:t>进行相互沟通后协同决策</a:t>
            </a:r>
            <a:r>
              <a:rPr lang="en-US" dirty="0" smtClean="0"/>
              <a:t>。 </a:t>
            </a:r>
          </a:p>
          <a:p>
            <a:r>
              <a:rPr lang="en-US" dirty="0" smtClean="0"/>
              <a:t>（３）  </a:t>
            </a:r>
            <a:r>
              <a:rPr lang="zh-CN" altLang="en-US" dirty="0" smtClean="0"/>
              <a:t>各节点企业的构成框架及其运行规则主要是基于最终客户的需求和整个价值链的增值</a:t>
            </a:r>
            <a:r>
              <a:rPr lang="en-US" dirty="0" smtClean="0"/>
              <a:t>。</a:t>
            </a:r>
            <a:endParaRPr lang="zh-CN" altLang="en-US" dirty="0" smtClean="0"/>
          </a:p>
          <a:p>
            <a:r>
              <a:rPr lang="en-US" dirty="0" smtClean="0"/>
              <a:t>（４）  </a:t>
            </a:r>
            <a:r>
              <a:rPr lang="zh-CN" altLang="en-US" dirty="0" smtClean="0"/>
              <a:t>各合作伙伴建立新型的合作关系</a:t>
            </a:r>
            <a:r>
              <a:rPr lang="en-US" dirty="0" smtClean="0"/>
              <a:t>，   </a:t>
            </a:r>
            <a:r>
              <a:rPr lang="zh-CN" altLang="en-US" dirty="0" smtClean="0"/>
              <a:t>即树立  </a:t>
            </a:r>
            <a:r>
              <a:rPr lang="en-US" dirty="0" smtClean="0"/>
              <a:t>“ </a:t>
            </a:r>
            <a:r>
              <a:rPr lang="zh-CN" altLang="en-US" dirty="0" smtClean="0"/>
              <a:t>共赢</a:t>
            </a:r>
            <a:r>
              <a:rPr lang="en-US" dirty="0" smtClean="0"/>
              <a:t>”   </a:t>
            </a:r>
            <a:r>
              <a:rPr lang="zh-CN" altLang="en-US" dirty="0" smtClean="0"/>
              <a:t>意识</a:t>
            </a:r>
            <a:r>
              <a:rPr lang="en-US" dirty="0" smtClean="0"/>
              <a:t>，  </a:t>
            </a:r>
            <a:r>
              <a:rPr lang="zh-CN" altLang="en-US" dirty="0" smtClean="0"/>
              <a:t>变敌对关系为紧密合作 关系</a:t>
            </a:r>
            <a:r>
              <a:rPr lang="en-US" dirty="0" smtClean="0"/>
              <a:t>。</a:t>
            </a:r>
            <a:endParaRPr lang="zh-CN" altLang="en-US" dirty="0" smtClean="0"/>
          </a:p>
          <a:p>
            <a:r>
              <a:rPr lang="en-US" dirty="0" smtClean="0"/>
              <a:t>（５） </a:t>
            </a:r>
            <a:r>
              <a:rPr lang="zh-CN" altLang="en-US" dirty="0" smtClean="0"/>
              <a:t>供应链协同关系的形成不仅可以使企业借助其他企业的核心竞争力来形成</a:t>
            </a:r>
            <a:r>
              <a:rPr lang="en-US" dirty="0" smtClean="0"/>
              <a:t>、  </a:t>
            </a:r>
            <a:r>
              <a:rPr lang="zh-CN" altLang="en-US" dirty="0" smtClean="0"/>
              <a:t>维持 甚至强化自己的核心竞争力</a:t>
            </a:r>
            <a:r>
              <a:rPr lang="en-US" dirty="0" smtClean="0"/>
              <a:t>，  </a:t>
            </a:r>
            <a:r>
              <a:rPr lang="zh-CN" altLang="en-US" dirty="0" smtClean="0"/>
              <a:t>同时企业也将帮助自己的供应商和客户最大限度地提升其客户  满意度</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43011" name="Rectangle 3"/>
          <p:cNvSpPr>
            <a:spLocks noGrp="1" noChangeArrowheads="1"/>
          </p:cNvSpPr>
          <p:nvPr>
            <p:ph type="body" idx="1"/>
          </p:nvPr>
        </p:nvSpPr>
        <p:spPr/>
        <p:txBody>
          <a:bodyPr/>
          <a:lstStyle/>
          <a:p>
            <a:pPr eaLnBrk="1" hangingPunct="1">
              <a:lnSpc>
                <a:spcPct val="200000"/>
              </a:lnSpc>
            </a:pPr>
            <a:r>
              <a:rPr lang="zh-CN" altLang="en-US" dirty="0" smtClean="0"/>
              <a:t>（二）基于</a:t>
            </a:r>
            <a:r>
              <a:rPr lang="en-US" altLang="zh-CN" dirty="0" smtClean="0"/>
              <a:t>4PL</a:t>
            </a:r>
            <a:r>
              <a:rPr lang="zh-CN" altLang="en-US" dirty="0" smtClean="0"/>
              <a:t>的供应链协同管理中的信息技术</a:t>
            </a:r>
            <a:endParaRPr lang="en-US" altLang="zh-CN" dirty="0" smtClean="0"/>
          </a:p>
          <a:p>
            <a:pPr eaLnBrk="1" hangingPunct="1">
              <a:lnSpc>
                <a:spcPct val="200000"/>
              </a:lnSpc>
            </a:pPr>
            <a:r>
              <a:rPr lang="en-US" altLang="zh-CN" dirty="0" smtClean="0"/>
              <a:t>1.</a:t>
            </a:r>
            <a:r>
              <a:rPr lang="zh-CN" altLang="en-US" dirty="0" smtClean="0"/>
              <a:t>数据仓库技术</a:t>
            </a:r>
            <a:endParaRPr lang="en-US" altLang="zh-CN" dirty="0" smtClean="0"/>
          </a:p>
          <a:p>
            <a:pPr eaLnBrk="1" hangingPunct="1">
              <a:lnSpc>
                <a:spcPct val="200000"/>
              </a:lnSpc>
            </a:pPr>
            <a:r>
              <a:rPr lang="zh-CN" altLang="en-US" dirty="0" smtClean="0"/>
              <a:t>数据仓库技术，简单地说，就是讲企业内外部的数据进行全面的集成、清洗和处理，去除一些无关的不重要的数据，而将重要的有用的企业数据按照一定的排列方式或者主题放置在一个“仓库”中，然后在此基础上建立各种用于决策支持的数据为企业未来的运营服务。</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44035" name="Rectangle 3"/>
          <p:cNvSpPr>
            <a:spLocks noGrp="1" noChangeArrowheads="1"/>
          </p:cNvSpPr>
          <p:nvPr>
            <p:ph type="body" idx="1"/>
          </p:nvPr>
        </p:nvSpPr>
        <p:spPr/>
        <p:txBody>
          <a:bodyPr/>
          <a:lstStyle/>
          <a:p>
            <a:r>
              <a:rPr lang="zh-CN" altLang="en-US" dirty="0" smtClean="0"/>
              <a:t>建立基于 </a:t>
            </a:r>
            <a:r>
              <a:rPr lang="en-US" dirty="0" smtClean="0"/>
              <a:t>４ＰＬ </a:t>
            </a:r>
            <a:r>
              <a:rPr lang="zh-CN" altLang="en-US" dirty="0" smtClean="0"/>
              <a:t>的供应链协同管理数据仓库一般需要遵循以下几点规则</a:t>
            </a:r>
            <a:r>
              <a:rPr lang="en-US" dirty="0" smtClean="0"/>
              <a:t>：</a:t>
            </a:r>
            <a:endParaRPr lang="zh-CN" altLang="en-US" dirty="0" smtClean="0"/>
          </a:p>
          <a:p>
            <a:r>
              <a:rPr lang="en-US" dirty="0" smtClean="0"/>
              <a:t>（１）  </a:t>
            </a:r>
            <a:r>
              <a:rPr lang="zh-CN" altLang="en-US" dirty="0" smtClean="0"/>
              <a:t>建立数据仓库的目标要与企业的经营目标一致</a:t>
            </a:r>
            <a:r>
              <a:rPr lang="en-US" dirty="0" smtClean="0"/>
              <a:t>，  </a:t>
            </a:r>
            <a:r>
              <a:rPr lang="zh-CN" altLang="en-US" dirty="0" smtClean="0"/>
              <a:t>建立需求驱动型的数据仓库</a:t>
            </a:r>
            <a:r>
              <a:rPr lang="en-US" dirty="0" smtClean="0"/>
              <a:t>，  </a:t>
            </a:r>
            <a:r>
              <a:rPr lang="zh-CN" altLang="en-US" dirty="0" smtClean="0"/>
              <a:t>让 它为企业目标的实现服务</a:t>
            </a:r>
            <a:r>
              <a:rPr lang="en-US" dirty="0" smtClean="0"/>
              <a:t>。</a:t>
            </a:r>
            <a:endParaRPr lang="zh-CN" altLang="en-US" dirty="0" smtClean="0"/>
          </a:p>
          <a:p>
            <a:r>
              <a:rPr lang="en-US" dirty="0" smtClean="0"/>
              <a:t>（２）  </a:t>
            </a:r>
            <a:r>
              <a:rPr lang="zh-CN" altLang="en-US" dirty="0" smtClean="0"/>
              <a:t>建立业务驱动型的信息结构</a:t>
            </a:r>
            <a:r>
              <a:rPr lang="en-US" dirty="0" smtClean="0"/>
              <a:t>，   </a:t>
            </a:r>
            <a:r>
              <a:rPr lang="zh-CN" altLang="en-US" dirty="0" smtClean="0"/>
              <a:t>使得数据仓库中的数据与企业的目标需求保持一致</a:t>
            </a:r>
            <a:r>
              <a:rPr lang="en-US" dirty="0" smtClean="0"/>
              <a:t>。</a:t>
            </a:r>
            <a:endParaRPr lang="zh-CN" altLang="en-US" dirty="0" smtClean="0"/>
          </a:p>
          <a:p>
            <a:r>
              <a:rPr lang="en-US" dirty="0" smtClean="0"/>
              <a:t>（</a:t>
            </a:r>
            <a:r>
              <a:rPr lang="en-US" dirty="0" smtClean="0"/>
              <a:t>３） </a:t>
            </a:r>
            <a:r>
              <a:rPr lang="zh-CN" altLang="en-US" dirty="0" smtClean="0"/>
              <a:t>设计数据仓库的总体框架</a:t>
            </a:r>
            <a:r>
              <a:rPr lang="en-US" dirty="0" smtClean="0"/>
              <a:t>， </a:t>
            </a:r>
            <a:r>
              <a:rPr lang="zh-CN" altLang="en-US" dirty="0" smtClean="0"/>
              <a:t>将信息以表格形式按照主题分类存放</a:t>
            </a:r>
            <a:r>
              <a:rPr lang="en-US" dirty="0" smtClean="0"/>
              <a:t>，  </a:t>
            </a:r>
            <a:r>
              <a:rPr lang="zh-CN" altLang="en-US" dirty="0" smtClean="0"/>
              <a:t>根据</a:t>
            </a:r>
            <a:r>
              <a:rPr lang="zh-CN" altLang="en-US" dirty="0" smtClean="0"/>
              <a:t>这些</a:t>
            </a:r>
            <a:r>
              <a:rPr lang="zh-CN" altLang="en-US" dirty="0" smtClean="0"/>
              <a:t>数据 信息可以轻松地进行不同主题的决策分析</a:t>
            </a:r>
            <a:r>
              <a:rPr lang="en-US" dirty="0" smtClean="0"/>
              <a:t>。</a:t>
            </a:r>
          </a:p>
          <a:p>
            <a:pPr eaLnBrk="1" hangingPunct="1"/>
            <a:r>
              <a:rPr lang="en-US" dirty="0" smtClean="0"/>
              <a:t>（４） </a:t>
            </a:r>
            <a:r>
              <a:rPr lang="zh-CN" altLang="en-US" dirty="0" smtClean="0"/>
              <a:t>建立动态的数据中心</a:t>
            </a:r>
            <a:r>
              <a:rPr lang="en-US" dirty="0" smtClean="0"/>
              <a:t>， </a:t>
            </a:r>
            <a:r>
              <a:rPr lang="zh-CN" altLang="en-US" dirty="0" smtClean="0"/>
              <a:t>引入商业规则用于数据分析过程中的规范指导</a:t>
            </a:r>
            <a:r>
              <a:rPr lang="en-US" dirty="0" smtClean="0"/>
              <a:t>，  </a:t>
            </a:r>
            <a:r>
              <a:rPr lang="zh-CN" altLang="en-US" dirty="0" smtClean="0"/>
              <a:t>从而产生 一个目标分析结果的处理中心</a:t>
            </a:r>
            <a:r>
              <a:rPr lang="en-US" dirty="0" smtClean="0"/>
              <a:t>。 </a:t>
            </a:r>
          </a:p>
          <a:p>
            <a:pPr eaLnBrk="1" hangingPunct="1"/>
            <a:r>
              <a:rPr lang="en-US" dirty="0" smtClean="0"/>
              <a:t>（５）  </a:t>
            </a:r>
            <a:r>
              <a:rPr lang="zh-CN" altLang="en-US" dirty="0" smtClean="0"/>
              <a:t>建立数据仓库原始模型</a:t>
            </a:r>
            <a:r>
              <a:rPr lang="en-US" dirty="0" smtClean="0"/>
              <a:t>，   </a:t>
            </a:r>
            <a:r>
              <a:rPr lang="zh-CN" altLang="en-US" dirty="0" smtClean="0"/>
              <a:t>用以提高数据的质量和有效性</a:t>
            </a:r>
            <a:r>
              <a:rPr lang="en-US" dirty="0" smtClean="0"/>
              <a:t>。 </a:t>
            </a:r>
            <a:endParaRPr lang="zh-CN" altLang="zh-CN" dirty="0" smtClean="0"/>
          </a:p>
          <a:p>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45059" name="Rectangle 3"/>
          <p:cNvSpPr>
            <a:spLocks noGrp="1" noChangeArrowheads="1"/>
          </p:cNvSpPr>
          <p:nvPr>
            <p:ph type="body" idx="1"/>
          </p:nvPr>
        </p:nvSpPr>
        <p:spPr/>
        <p:txBody>
          <a:bodyPr/>
          <a:lstStyle/>
          <a:p>
            <a:r>
              <a:rPr lang="en-US" dirty="0" smtClean="0"/>
              <a:t>２  </a:t>
            </a:r>
            <a:r>
              <a:rPr lang="zh-CN" altLang="en-US" dirty="0" smtClean="0"/>
              <a:t>数据挖掘技术</a:t>
            </a:r>
          </a:p>
          <a:p>
            <a:r>
              <a:rPr lang="zh-CN" altLang="en-US" dirty="0" smtClean="0"/>
              <a:t>数据挖掘</a:t>
            </a:r>
            <a:r>
              <a:rPr lang="en-US" dirty="0" smtClean="0"/>
              <a:t>，  </a:t>
            </a:r>
            <a:r>
              <a:rPr lang="zh-CN" altLang="en-US" dirty="0" smtClean="0"/>
              <a:t>一般来说</a:t>
            </a:r>
            <a:r>
              <a:rPr lang="en-US" dirty="0" smtClean="0"/>
              <a:t>，  </a:t>
            </a:r>
            <a:r>
              <a:rPr lang="zh-CN" altLang="en-US" dirty="0" smtClean="0"/>
              <a:t>就是指一种在数据库或数据仓库中进行信息的价值提取的过程</a:t>
            </a:r>
            <a:r>
              <a:rPr lang="en-US" dirty="0" smtClean="0"/>
              <a:t>，  </a:t>
            </a:r>
            <a:r>
              <a:rPr lang="zh-CN" altLang="en-US" dirty="0" smtClean="0"/>
              <a:t>它是知识发现型数据库  </a:t>
            </a:r>
            <a:r>
              <a:rPr lang="en-US" dirty="0" smtClean="0"/>
              <a:t>（ </a:t>
            </a:r>
            <a:r>
              <a:rPr lang="en-US" dirty="0" err="1" smtClean="0"/>
              <a:t>Ｋｎｏｗｌｅｄｇｅ</a:t>
            </a:r>
            <a:r>
              <a:rPr lang="en-US" dirty="0" smtClean="0"/>
              <a:t>  </a:t>
            </a:r>
            <a:r>
              <a:rPr lang="en-US" dirty="0" err="1" smtClean="0"/>
              <a:t>Ｄｉｓｃｏｖｅｒ</a:t>
            </a:r>
            <a:r>
              <a:rPr lang="en-US" dirty="0" smtClean="0"/>
              <a:t>  </a:t>
            </a:r>
            <a:r>
              <a:rPr lang="en-US" dirty="0" err="1" smtClean="0"/>
              <a:t>Ｄａｔａｂａｓｅ</a:t>
            </a:r>
            <a:r>
              <a:rPr lang="en-US" dirty="0" smtClean="0"/>
              <a:t>，  ＫＤＤ）  </a:t>
            </a:r>
            <a:r>
              <a:rPr lang="zh-CN" altLang="en-US" dirty="0" smtClean="0"/>
              <a:t>中的核心技术</a:t>
            </a:r>
            <a:r>
              <a:rPr lang="en-US" dirty="0" smtClean="0"/>
              <a:t>。 </a:t>
            </a:r>
            <a:endParaRPr lang="en-US" dirty="0" smtClean="0"/>
          </a:p>
          <a:p>
            <a:r>
              <a:rPr lang="zh-CN" altLang="en-US" dirty="0" smtClean="0"/>
              <a:t>数据挖掘的一般过程是</a:t>
            </a:r>
            <a:r>
              <a:rPr lang="en-US" dirty="0" smtClean="0"/>
              <a:t>，   </a:t>
            </a:r>
            <a:r>
              <a:rPr lang="zh-CN" altLang="en-US" dirty="0" smtClean="0"/>
              <a:t>首先提取海量的数据</a:t>
            </a:r>
            <a:r>
              <a:rPr lang="en-US" dirty="0" smtClean="0"/>
              <a:t>，  </a:t>
            </a:r>
            <a:r>
              <a:rPr lang="zh-CN" altLang="en-US" dirty="0" smtClean="0"/>
              <a:t>然后进行精加工</a:t>
            </a:r>
            <a:r>
              <a:rPr lang="en-US" dirty="0" smtClean="0"/>
              <a:t>，  </a:t>
            </a:r>
            <a:r>
              <a:rPr lang="zh-CN" altLang="en-US" dirty="0" smtClean="0"/>
              <a:t>从中抽取潜在的</a:t>
            </a:r>
            <a:r>
              <a:rPr lang="en-US" dirty="0" smtClean="0"/>
              <a:t>、  </a:t>
            </a:r>
            <a:r>
              <a:rPr lang="zh-CN" altLang="en-US" dirty="0" smtClean="0"/>
              <a:t>有 价值的信息</a:t>
            </a:r>
            <a:r>
              <a:rPr lang="en-US" dirty="0" smtClean="0"/>
              <a:t>、  </a:t>
            </a:r>
            <a:r>
              <a:rPr lang="zh-CN" altLang="en-US" dirty="0" smtClean="0"/>
              <a:t>模式或趋势</a:t>
            </a:r>
            <a:r>
              <a:rPr lang="en-US" dirty="0" smtClean="0"/>
              <a:t>，  </a:t>
            </a:r>
            <a:r>
              <a:rPr lang="zh-CN" altLang="en-US" dirty="0" smtClean="0"/>
              <a:t>将其以可视化的形式和易于理解的方式表达出来</a:t>
            </a:r>
            <a:r>
              <a:rPr lang="en-US" dirty="0" smtClean="0"/>
              <a:t>，  </a:t>
            </a:r>
            <a:r>
              <a:rPr lang="zh-CN" altLang="en-US" dirty="0" smtClean="0"/>
              <a:t>为企业决策</a:t>
            </a:r>
            <a:r>
              <a:rPr lang="zh-CN" altLang="en-US" dirty="0" smtClean="0"/>
              <a:t>提供</a:t>
            </a:r>
            <a:r>
              <a:rPr lang="zh-CN" altLang="en-US" dirty="0" smtClean="0"/>
              <a:t>依据或者结论</a:t>
            </a:r>
            <a:r>
              <a:rPr lang="en-US" dirty="0" smtClean="0"/>
              <a:t>。  </a:t>
            </a:r>
            <a:r>
              <a:rPr lang="zh-CN" altLang="en-US" dirty="0" smtClean="0"/>
              <a:t>在目前的 </a:t>
            </a:r>
            <a:r>
              <a:rPr lang="en-US" dirty="0" smtClean="0"/>
              <a:t>４ＰＬ </a:t>
            </a:r>
            <a:r>
              <a:rPr lang="zh-CN" altLang="en-US" dirty="0" smtClean="0"/>
              <a:t>管理系统中几乎都集成了对计划</a:t>
            </a:r>
            <a:r>
              <a:rPr lang="en-US" dirty="0" smtClean="0"/>
              <a:t>、   </a:t>
            </a:r>
            <a:r>
              <a:rPr lang="zh-CN" altLang="en-US" dirty="0" smtClean="0"/>
              <a:t>生产</a:t>
            </a:r>
            <a:r>
              <a:rPr lang="en-US" dirty="0" smtClean="0"/>
              <a:t>、  </a:t>
            </a:r>
            <a:r>
              <a:rPr lang="zh-CN" altLang="en-US" dirty="0" smtClean="0"/>
              <a:t>运输</a:t>
            </a:r>
            <a:r>
              <a:rPr lang="en-US" dirty="0" smtClean="0"/>
              <a:t>、  </a:t>
            </a:r>
            <a:r>
              <a:rPr lang="zh-CN" altLang="en-US" dirty="0" smtClean="0"/>
              <a:t>产品 销 </a:t>
            </a:r>
            <a:r>
              <a:rPr lang="zh-CN" altLang="en-US" dirty="0" smtClean="0"/>
              <a:t>售和</a:t>
            </a:r>
            <a:r>
              <a:rPr lang="zh-CN" altLang="en-US" dirty="0" smtClean="0"/>
              <a:t>客户服务等主题进行数据挖掘的信息技术</a:t>
            </a:r>
            <a:r>
              <a:rPr lang="en-US" dirty="0" smtClean="0"/>
              <a:t>，  </a:t>
            </a:r>
            <a:r>
              <a:rPr lang="zh-CN" altLang="en-US" dirty="0" smtClean="0"/>
              <a:t>它能提供商业智能的分析结果</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46083"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协同产品商务技术</a:t>
            </a:r>
          </a:p>
          <a:p>
            <a:pPr>
              <a:lnSpc>
                <a:spcPct val="150000"/>
              </a:lnSpc>
            </a:pPr>
            <a:r>
              <a:rPr lang="zh-CN" altLang="en-US" dirty="0" smtClean="0"/>
              <a:t>协同产品商务  </a:t>
            </a:r>
            <a:r>
              <a:rPr lang="en-US" dirty="0" smtClean="0"/>
              <a:t>（ </a:t>
            </a:r>
            <a:r>
              <a:rPr lang="en-US" dirty="0" err="1" smtClean="0"/>
              <a:t>Ｃｏｌｌａｂｏｒａｔｉｖｅ</a:t>
            </a:r>
            <a:r>
              <a:rPr lang="en-US" dirty="0" smtClean="0"/>
              <a:t>  </a:t>
            </a:r>
            <a:r>
              <a:rPr lang="en-US" dirty="0" err="1" smtClean="0"/>
              <a:t>Ｐｒｏｄｕｃｔ</a:t>
            </a:r>
            <a:r>
              <a:rPr lang="en-US" dirty="0" smtClean="0"/>
              <a:t>  </a:t>
            </a:r>
            <a:r>
              <a:rPr lang="en-US" dirty="0" err="1" smtClean="0"/>
              <a:t>Ｃｏｍｍｅｒｃｅ</a:t>
            </a:r>
            <a:r>
              <a:rPr lang="en-US" dirty="0" smtClean="0"/>
              <a:t>，  ＣＰＣ）  </a:t>
            </a:r>
            <a:r>
              <a:rPr lang="zh-CN" altLang="en-US" dirty="0" smtClean="0"/>
              <a:t>是 </a:t>
            </a:r>
            <a:r>
              <a:rPr lang="en-US" dirty="0" smtClean="0"/>
              <a:t>２０ </a:t>
            </a:r>
            <a:r>
              <a:rPr lang="zh-CN" altLang="en-US" dirty="0" smtClean="0"/>
              <a:t>世纪末的美国兴起的 一 种 技术概念</a:t>
            </a:r>
            <a:r>
              <a:rPr lang="en-US" dirty="0" smtClean="0"/>
              <a:t>，  </a:t>
            </a:r>
            <a:r>
              <a:rPr lang="zh-CN" altLang="en-US" dirty="0" smtClean="0"/>
              <a:t>它被定义为一类软件和服务</a:t>
            </a:r>
            <a:r>
              <a:rPr lang="en-US" dirty="0" smtClean="0"/>
              <a:t>，  </a:t>
            </a:r>
            <a:r>
              <a:rPr lang="zh-CN" altLang="en-US" dirty="0" smtClean="0"/>
              <a:t>它使用 </a:t>
            </a:r>
            <a:r>
              <a:rPr lang="en-US" dirty="0" err="1" smtClean="0"/>
              <a:t>Ｉｎｔｅｒｎｅｔ</a:t>
            </a:r>
            <a:r>
              <a:rPr lang="en-US" dirty="0" smtClean="0"/>
              <a:t> </a:t>
            </a:r>
            <a:r>
              <a:rPr lang="zh-CN" altLang="en-US" dirty="0" smtClean="0"/>
              <a:t>技术使每个相关人员在产品的全</a:t>
            </a:r>
            <a:r>
              <a:rPr lang="zh-CN" altLang="en-US" dirty="0" smtClean="0"/>
              <a:t>生命周期</a:t>
            </a:r>
            <a:r>
              <a:rPr lang="zh-CN" altLang="en-US" dirty="0" smtClean="0"/>
              <a:t>内互相协同地对产品进行开发</a:t>
            </a:r>
            <a:r>
              <a:rPr lang="en-US" dirty="0" smtClean="0"/>
              <a:t>、  </a:t>
            </a:r>
            <a:r>
              <a:rPr lang="zh-CN" altLang="en-US" dirty="0" smtClean="0"/>
              <a:t>制造和管理</a:t>
            </a:r>
            <a:r>
              <a:rPr lang="en-US" dirty="0" smtClean="0"/>
              <a:t>，  </a:t>
            </a:r>
            <a:r>
              <a:rPr lang="zh-CN" altLang="en-US" dirty="0" smtClean="0"/>
              <a:t>不管这些人员在产品的商业化过程中担 任什么样的角色</a:t>
            </a:r>
            <a:r>
              <a:rPr lang="en-US" dirty="0" smtClean="0"/>
              <a:t>，  </a:t>
            </a:r>
            <a:r>
              <a:rPr lang="zh-CN" altLang="en-US" dirty="0" smtClean="0"/>
              <a:t>使用什么样的计算机工具</a:t>
            </a:r>
            <a:r>
              <a:rPr lang="en-US" dirty="0" smtClean="0"/>
              <a:t>，  </a:t>
            </a:r>
            <a:r>
              <a:rPr lang="zh-CN" altLang="en-US" dirty="0" smtClean="0"/>
              <a:t>以及身处的地理位置或在体系的什么环节</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47107" name="Rectangle 3"/>
          <p:cNvSpPr>
            <a:spLocks noGrp="1" noChangeArrowheads="1"/>
          </p:cNvSpPr>
          <p:nvPr>
            <p:ph type="body" idx="1"/>
          </p:nvPr>
        </p:nvSpPr>
        <p:spPr/>
        <p:txBody>
          <a:bodyPr/>
          <a:lstStyle/>
          <a:p>
            <a:pPr>
              <a:lnSpc>
                <a:spcPct val="150000"/>
              </a:lnSpc>
            </a:pPr>
            <a:r>
              <a:rPr lang="en-US" dirty="0" smtClean="0"/>
              <a:t>ＣＰＣ </a:t>
            </a:r>
            <a:r>
              <a:rPr lang="zh-CN" altLang="en-US" dirty="0" smtClean="0"/>
              <a:t>是企业产品和流程的战略性信息源</a:t>
            </a:r>
            <a:r>
              <a:rPr lang="en-US" dirty="0" smtClean="0"/>
              <a:t>，  </a:t>
            </a:r>
            <a:r>
              <a:rPr lang="zh-CN" altLang="en-US" dirty="0" smtClean="0"/>
              <a:t>是企业间关于产品管理的动态交互协作环境</a:t>
            </a:r>
            <a:r>
              <a:rPr lang="en-US" dirty="0" smtClean="0"/>
              <a:t>，</a:t>
            </a:r>
            <a:endParaRPr lang="zh-CN" altLang="en-US" dirty="0" smtClean="0"/>
          </a:p>
          <a:p>
            <a:pPr>
              <a:lnSpc>
                <a:spcPct val="150000"/>
              </a:lnSpc>
            </a:pPr>
            <a:r>
              <a:rPr lang="zh-CN" altLang="en-US" dirty="0" smtClean="0"/>
              <a:t>也是数据和系统集成的框架</a:t>
            </a:r>
            <a:r>
              <a:rPr lang="en-US" dirty="0" smtClean="0"/>
              <a:t>。   </a:t>
            </a:r>
            <a:r>
              <a:rPr lang="zh-CN" altLang="en-US" dirty="0" smtClean="0"/>
              <a:t>一般而言</a:t>
            </a:r>
            <a:r>
              <a:rPr lang="en-US" dirty="0" smtClean="0"/>
              <a:t>，  ＣＰＣ </a:t>
            </a:r>
            <a:r>
              <a:rPr lang="zh-CN" altLang="en-US" dirty="0" smtClean="0"/>
              <a:t>主要包括以下几种核心理念</a:t>
            </a:r>
            <a:r>
              <a:rPr lang="en-US" dirty="0" smtClean="0"/>
              <a:t>：</a:t>
            </a:r>
            <a:endParaRPr lang="zh-CN" altLang="en-US" dirty="0" smtClean="0"/>
          </a:p>
          <a:p>
            <a:pPr>
              <a:lnSpc>
                <a:spcPct val="150000"/>
              </a:lnSpc>
            </a:pPr>
            <a:r>
              <a:rPr lang="en-US" dirty="0" smtClean="0"/>
              <a:t>（１）  </a:t>
            </a:r>
            <a:r>
              <a:rPr lang="zh-CN" altLang="en-US" dirty="0" smtClean="0"/>
              <a:t>对产品价值链进行整体优化</a:t>
            </a:r>
            <a:r>
              <a:rPr lang="en-US" dirty="0" smtClean="0"/>
              <a:t>。</a:t>
            </a:r>
          </a:p>
          <a:p>
            <a:pPr>
              <a:lnSpc>
                <a:spcPct val="150000"/>
              </a:lnSpc>
            </a:pPr>
            <a:r>
              <a:rPr lang="en-US" dirty="0" smtClean="0"/>
              <a:t>（２）  </a:t>
            </a:r>
            <a:r>
              <a:rPr lang="zh-CN" altLang="en-US" dirty="0" smtClean="0"/>
              <a:t>以敏捷的产品创新为目的</a:t>
            </a:r>
            <a:r>
              <a:rPr lang="en-US" dirty="0" smtClean="0"/>
              <a:t>。</a:t>
            </a:r>
          </a:p>
          <a:p>
            <a:pPr>
              <a:lnSpc>
                <a:spcPct val="150000"/>
              </a:lnSpc>
            </a:pPr>
            <a:r>
              <a:rPr lang="en-US" dirty="0" smtClean="0"/>
              <a:t>（３）  </a:t>
            </a:r>
            <a:r>
              <a:rPr lang="zh-CN" altLang="en-US" dirty="0" smtClean="0"/>
              <a:t>以协同 为 基 础</a:t>
            </a:r>
            <a:r>
              <a:rPr lang="en-US" dirty="0" smtClean="0"/>
              <a:t>。</a:t>
            </a:r>
          </a:p>
          <a:p>
            <a:pPr>
              <a:lnSpc>
                <a:spcPct val="150000"/>
              </a:lnSpc>
            </a:pPr>
            <a:r>
              <a:rPr lang="en-US" dirty="0" smtClean="0"/>
              <a:t>（４）  </a:t>
            </a:r>
            <a:r>
              <a:rPr lang="zh-CN" altLang="en-US" dirty="0" smtClean="0"/>
              <a:t>以产品设计为中心</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48131" name="Rectangle 3"/>
          <p:cNvSpPr>
            <a:spLocks noGrp="1" noChangeArrowheads="1"/>
          </p:cNvSpPr>
          <p:nvPr>
            <p:ph type="body" idx="1"/>
          </p:nvPr>
        </p:nvSpPr>
        <p:spPr/>
        <p:txBody>
          <a:bodyPr/>
          <a:lstStyle/>
          <a:p>
            <a:pPr>
              <a:lnSpc>
                <a:spcPct val="200000"/>
              </a:lnSpc>
            </a:pPr>
            <a:r>
              <a:rPr lang="en-US" dirty="0" smtClean="0"/>
              <a:t>４  </a:t>
            </a:r>
            <a:r>
              <a:rPr lang="zh-CN" altLang="en-US" dirty="0" smtClean="0"/>
              <a:t>商务智能技术</a:t>
            </a:r>
          </a:p>
          <a:p>
            <a:pPr>
              <a:lnSpc>
                <a:spcPct val="200000"/>
              </a:lnSpc>
            </a:pPr>
            <a:r>
              <a:rPr lang="zh-CN" altLang="en-US" dirty="0" smtClean="0"/>
              <a:t>商务智能  </a:t>
            </a:r>
            <a:r>
              <a:rPr lang="en-US" dirty="0" smtClean="0"/>
              <a:t>（ </a:t>
            </a:r>
            <a:r>
              <a:rPr lang="en-US" dirty="0" err="1" smtClean="0"/>
              <a:t>Ｂｕｓｉｎｅｓｓ</a:t>
            </a:r>
            <a:r>
              <a:rPr lang="en-US" dirty="0" smtClean="0"/>
              <a:t>  </a:t>
            </a:r>
            <a:r>
              <a:rPr lang="en-US" dirty="0" err="1" smtClean="0"/>
              <a:t>Ｉｎｔｅｌｌｉｇｅｎｃｅ</a:t>
            </a:r>
            <a:r>
              <a:rPr lang="en-US" dirty="0" smtClean="0"/>
              <a:t>，   ＢＩ）  </a:t>
            </a:r>
            <a:r>
              <a:rPr lang="zh-CN" altLang="en-US" dirty="0" smtClean="0"/>
              <a:t>是 把 企 业 普 通 的</a:t>
            </a:r>
            <a:r>
              <a:rPr lang="en-US" dirty="0" smtClean="0"/>
              <a:t>、  </a:t>
            </a:r>
            <a:r>
              <a:rPr lang="zh-CN" altLang="en-US" dirty="0" smtClean="0"/>
              <a:t>分 散 的 各 种 数 据 集 中 到 一 起</a:t>
            </a:r>
            <a:r>
              <a:rPr lang="en-US" dirty="0" smtClean="0"/>
              <a:t>，</a:t>
            </a:r>
            <a:r>
              <a:rPr lang="zh-CN" altLang="en-US" dirty="0" smtClean="0"/>
              <a:t>通过</a:t>
            </a:r>
            <a:r>
              <a:rPr lang="zh-CN" altLang="en-US" dirty="0" smtClean="0"/>
              <a:t>特定的方法进行研究分析</a:t>
            </a:r>
            <a:r>
              <a:rPr lang="en-US" dirty="0" smtClean="0"/>
              <a:t>，   </a:t>
            </a:r>
            <a:r>
              <a:rPr lang="zh-CN" altLang="en-US" dirty="0" smtClean="0"/>
              <a:t>及时地转换为企业管理者感兴趣的信息</a:t>
            </a:r>
            <a:r>
              <a:rPr lang="en-US" dirty="0" smtClean="0"/>
              <a:t>，  </a:t>
            </a:r>
            <a:r>
              <a:rPr lang="zh-CN" altLang="en-US" dirty="0" smtClean="0"/>
              <a:t>并以各种有效的方 式给出分析结果</a:t>
            </a:r>
            <a:r>
              <a:rPr lang="en-US" dirty="0" smtClean="0"/>
              <a:t>，  </a:t>
            </a:r>
            <a:r>
              <a:rPr lang="zh-CN" altLang="en-US" dirty="0" smtClean="0"/>
              <a:t>从而对现存业务提出新的见解或指出新的商机</a:t>
            </a:r>
            <a:r>
              <a:rPr lang="en-US" dirty="0" smtClean="0"/>
              <a:t>，  </a:t>
            </a:r>
            <a:r>
              <a:rPr lang="zh-CN" altLang="en-US" dirty="0" smtClean="0"/>
              <a:t>其最终的目标是帮助管理 者做出科学决策和帮助企业获取高利润</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49155" name="Rectangle 3"/>
          <p:cNvSpPr>
            <a:spLocks noGrp="1" noChangeArrowheads="1"/>
          </p:cNvSpPr>
          <p:nvPr>
            <p:ph type="body" idx="1"/>
          </p:nvPr>
        </p:nvSpPr>
        <p:spPr/>
        <p:txBody>
          <a:bodyPr/>
          <a:lstStyle/>
          <a:p>
            <a:pPr>
              <a:lnSpc>
                <a:spcPct val="200000"/>
              </a:lnSpc>
            </a:pPr>
            <a:r>
              <a:rPr lang="en-US" dirty="0" smtClean="0"/>
              <a:t>５  </a:t>
            </a:r>
            <a:r>
              <a:rPr lang="zh-CN" altLang="en-US" dirty="0" smtClean="0"/>
              <a:t>企业应用</a:t>
            </a:r>
            <a:r>
              <a:rPr lang="zh-CN" altLang="en-US" dirty="0" smtClean="0"/>
              <a:t>集成</a:t>
            </a:r>
            <a:endParaRPr lang="en-US" altLang="zh-CN" dirty="0" smtClean="0"/>
          </a:p>
          <a:p>
            <a:pPr>
              <a:lnSpc>
                <a:spcPct val="200000"/>
              </a:lnSpc>
            </a:pPr>
            <a:r>
              <a:rPr lang="zh-CN" altLang="en-US" dirty="0" smtClean="0"/>
              <a:t>企业应用集成能够将业务流程</a:t>
            </a:r>
            <a:r>
              <a:rPr lang="en-US" dirty="0" smtClean="0"/>
              <a:t>、   </a:t>
            </a:r>
            <a:r>
              <a:rPr lang="zh-CN" altLang="en-US" dirty="0" smtClean="0"/>
              <a:t>应用软件</a:t>
            </a:r>
            <a:r>
              <a:rPr lang="en-US" dirty="0" smtClean="0"/>
              <a:t>、  </a:t>
            </a:r>
            <a:r>
              <a:rPr lang="zh-CN" altLang="en-US" dirty="0" smtClean="0"/>
              <a:t>硬件和标准等连接起来</a:t>
            </a:r>
            <a:r>
              <a:rPr lang="en-US" dirty="0" smtClean="0"/>
              <a:t>，  </a:t>
            </a:r>
            <a:r>
              <a:rPr lang="zh-CN" altLang="en-US" dirty="0" smtClean="0"/>
              <a:t>在一个企业内或更 多的企业系统之间实现无缝集成</a:t>
            </a:r>
            <a:r>
              <a:rPr lang="en-US" dirty="0" smtClean="0"/>
              <a:t>，  </a:t>
            </a:r>
            <a:r>
              <a:rPr lang="zh-CN" altLang="en-US" dirty="0" smtClean="0"/>
              <a:t>使它们实现整体化的业务处理和信息共享</a:t>
            </a:r>
            <a:r>
              <a:rPr lang="en-US" dirty="0" smtClean="0"/>
              <a:t>。  </a:t>
            </a:r>
            <a:r>
              <a:rPr lang="zh-CN" altLang="en-US" dirty="0" smtClean="0"/>
              <a:t>同时</a:t>
            </a:r>
            <a:r>
              <a:rPr lang="en-US" dirty="0" smtClean="0"/>
              <a:t>，  </a:t>
            </a:r>
            <a:r>
              <a:rPr lang="zh-CN" altLang="en-US" dirty="0" smtClean="0"/>
              <a:t>它</a:t>
            </a:r>
            <a:r>
              <a:rPr lang="zh-CN" altLang="en-US" dirty="0" smtClean="0"/>
              <a:t>不仅能够</a:t>
            </a:r>
            <a:r>
              <a:rPr lang="zh-CN" altLang="en-US" dirty="0" smtClean="0"/>
              <a:t>集成企业内部的信息系统</a:t>
            </a:r>
            <a:r>
              <a:rPr lang="en-US" dirty="0" smtClean="0"/>
              <a:t>，   </a:t>
            </a:r>
            <a:r>
              <a:rPr lang="zh-CN" altLang="en-US" dirty="0" smtClean="0"/>
              <a:t>而且能够集成基于 </a:t>
            </a:r>
            <a:r>
              <a:rPr lang="en-US" dirty="0" smtClean="0"/>
              <a:t>４ＰＬ </a:t>
            </a:r>
            <a:r>
              <a:rPr lang="zh-CN" altLang="en-US" dirty="0" smtClean="0"/>
              <a:t>的供应链上企业间的信息系统</a:t>
            </a:r>
            <a:r>
              <a:rPr lang="en-US" dirty="0" smtClean="0"/>
              <a:t>。  </a:t>
            </a:r>
            <a:r>
              <a:rPr lang="zh-CN" altLang="en-US" dirty="0" smtClean="0"/>
              <a:t>可</a:t>
            </a:r>
            <a:r>
              <a:rPr lang="zh-CN" altLang="en-US" dirty="0" smtClean="0"/>
              <a:t>以简单地说</a:t>
            </a:r>
            <a:r>
              <a:rPr lang="en-US" dirty="0" smtClean="0"/>
              <a:t>，  ＥＡＩ </a:t>
            </a:r>
            <a:r>
              <a:rPr lang="zh-CN" altLang="en-US" dirty="0" smtClean="0"/>
              <a:t>就是将企业间及企业内部的应用彼此连接起来</a:t>
            </a:r>
            <a:r>
              <a:rPr lang="en-US" dirty="0" smtClean="0"/>
              <a:t>，  </a:t>
            </a:r>
            <a:r>
              <a:rPr lang="zh-CN" altLang="en-US" dirty="0" smtClean="0"/>
              <a:t>协同运作的系统集成</a:t>
            </a:r>
            <a:r>
              <a:rPr lang="zh-CN" altLang="en-US" dirty="0" smtClean="0"/>
              <a:t>方法和</a:t>
            </a:r>
            <a:r>
              <a:rPr lang="zh-CN" altLang="en-US" dirty="0" smtClean="0"/>
              <a:t>技术</a:t>
            </a:r>
            <a:r>
              <a:rPr lang="en-US" dirty="0" smtClean="0"/>
              <a:t>。</a:t>
            </a:r>
            <a:endParaRPr lang="zh-CN" altLang="en-US" dirty="0" smtClean="0"/>
          </a:p>
          <a:p>
            <a:pPr>
              <a:lnSpc>
                <a:spcPct val="200000"/>
              </a:lnSpc>
            </a:pP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50179" name="Rectangle 3"/>
          <p:cNvSpPr>
            <a:spLocks noGrp="1" noChangeArrowheads="1"/>
          </p:cNvSpPr>
          <p:nvPr>
            <p:ph type="body" idx="1"/>
          </p:nvPr>
        </p:nvSpPr>
        <p:spPr/>
        <p:txBody>
          <a:bodyPr/>
          <a:lstStyle/>
          <a:p>
            <a:r>
              <a:rPr lang="en-US" dirty="0" smtClean="0"/>
              <a:t>（ </a:t>
            </a:r>
            <a:r>
              <a:rPr lang="zh-CN" altLang="en-US" dirty="0" smtClean="0"/>
              <a:t>三</a:t>
            </a:r>
            <a:r>
              <a:rPr lang="en-US" dirty="0" smtClean="0"/>
              <a:t>）  ４ＰＬ </a:t>
            </a:r>
            <a:r>
              <a:rPr lang="zh-CN" altLang="en-US" dirty="0" smtClean="0"/>
              <a:t>相比 </a:t>
            </a:r>
            <a:r>
              <a:rPr lang="en-US" dirty="0" smtClean="0"/>
              <a:t>３ＰＬ </a:t>
            </a:r>
            <a:r>
              <a:rPr lang="zh-CN" altLang="en-US" dirty="0" smtClean="0"/>
              <a:t>的优势分析</a:t>
            </a:r>
          </a:p>
          <a:p>
            <a:r>
              <a:rPr lang="zh-CN" altLang="en-US" dirty="0" smtClean="0"/>
              <a:t>第四方物流基于客户动态需求而产生</a:t>
            </a:r>
            <a:r>
              <a:rPr lang="en-US" dirty="0" smtClean="0"/>
              <a:t>，  </a:t>
            </a:r>
            <a:r>
              <a:rPr lang="zh-CN" altLang="en-US" dirty="0" smtClean="0"/>
              <a:t>相比基于组织结构的第三方物流</a:t>
            </a:r>
            <a:r>
              <a:rPr lang="en-US" dirty="0" smtClean="0"/>
              <a:t>，  </a:t>
            </a:r>
            <a:r>
              <a:rPr lang="zh-CN" altLang="en-US" dirty="0" smtClean="0"/>
              <a:t>具有更加广阔 的市场前景和更广泛的收入来源</a:t>
            </a:r>
            <a:r>
              <a:rPr lang="en-US" dirty="0" smtClean="0"/>
              <a:t>，  </a:t>
            </a:r>
            <a:r>
              <a:rPr lang="zh-CN" altLang="en-US" dirty="0" smtClean="0"/>
              <a:t>第四方物流存在的现实意义可以简要地总结为整合与便 捷</a:t>
            </a:r>
            <a:r>
              <a:rPr lang="en-US" dirty="0" smtClean="0"/>
              <a:t>。  </a:t>
            </a:r>
            <a:r>
              <a:rPr lang="zh-CN" altLang="en-US" dirty="0" smtClean="0"/>
              <a:t>第四方物流的角色注定了其是一个更为中立的解决方案和外包服务提供商</a:t>
            </a:r>
            <a:r>
              <a:rPr lang="en-US" dirty="0" smtClean="0"/>
              <a:t>， </a:t>
            </a:r>
            <a:r>
              <a:rPr lang="zh-CN" altLang="en-US" dirty="0" smtClean="0"/>
              <a:t>并能够在战 略高度对供应链运作进行协调</a:t>
            </a:r>
            <a:r>
              <a:rPr lang="en-US" dirty="0" smtClean="0"/>
              <a:t>，   </a:t>
            </a:r>
            <a:r>
              <a:rPr lang="zh-CN" altLang="en-US" dirty="0" smtClean="0"/>
              <a:t>拥有相对独立的解决思路</a:t>
            </a:r>
            <a:r>
              <a:rPr lang="en-US" dirty="0" smtClean="0"/>
              <a:t>。 </a:t>
            </a:r>
            <a:endParaRPr lang="en-US" dirty="0" smtClean="0"/>
          </a:p>
          <a:p>
            <a:r>
              <a:rPr lang="zh-CN" altLang="en-US" dirty="0" smtClean="0"/>
              <a:t>第四方物流同第三方物流相比</a:t>
            </a:r>
            <a:r>
              <a:rPr lang="en-US" dirty="0" smtClean="0"/>
              <a:t>，   </a:t>
            </a:r>
            <a:r>
              <a:rPr lang="zh-CN" altLang="en-US" dirty="0" smtClean="0"/>
              <a:t>其服务的内容更多</a:t>
            </a:r>
            <a:r>
              <a:rPr lang="en-US" dirty="0" smtClean="0"/>
              <a:t>，  </a:t>
            </a:r>
            <a:r>
              <a:rPr lang="zh-CN" altLang="en-US" dirty="0" smtClean="0"/>
              <a:t>覆盖的地区更广</a:t>
            </a:r>
            <a:r>
              <a:rPr lang="en-US" dirty="0" smtClean="0"/>
              <a:t>，  </a:t>
            </a:r>
            <a:r>
              <a:rPr lang="zh-CN" altLang="en-US" dirty="0" smtClean="0"/>
              <a:t>对从事货运物流 服务的公司要求更高</a:t>
            </a:r>
            <a:r>
              <a:rPr lang="en-US" dirty="0" smtClean="0"/>
              <a:t>，  </a:t>
            </a:r>
            <a:r>
              <a:rPr lang="zh-CN" altLang="en-US" dirty="0" smtClean="0"/>
              <a:t>要求它们必须开拓新的服务领域</a:t>
            </a:r>
            <a:r>
              <a:rPr lang="en-US" dirty="0" smtClean="0"/>
              <a:t>，  </a:t>
            </a:r>
            <a:r>
              <a:rPr lang="zh-CN" altLang="en-US" dirty="0" smtClean="0"/>
              <a:t>提供更多的增值服务</a:t>
            </a:r>
            <a:r>
              <a:rPr lang="en-US" dirty="0" smtClean="0"/>
              <a:t>。   “ </a:t>
            </a:r>
            <a:r>
              <a:rPr lang="zh-CN" altLang="en-US" dirty="0" smtClean="0"/>
              <a:t>第四方物 流</a:t>
            </a:r>
            <a:r>
              <a:rPr lang="en-US" dirty="0" smtClean="0"/>
              <a:t>”  </a:t>
            </a:r>
            <a:r>
              <a:rPr lang="zh-CN" altLang="en-US" dirty="0" smtClean="0"/>
              <a:t>最大的优越性</a:t>
            </a:r>
            <a:r>
              <a:rPr lang="en-US" dirty="0" smtClean="0"/>
              <a:t>，  </a:t>
            </a:r>
            <a:r>
              <a:rPr lang="zh-CN" altLang="en-US" dirty="0" smtClean="0"/>
              <a:t>是它能保证产品得以  </a:t>
            </a:r>
            <a:r>
              <a:rPr lang="en-US" dirty="0" smtClean="0"/>
              <a:t>“ </a:t>
            </a:r>
            <a:r>
              <a:rPr lang="zh-CN" altLang="en-US" dirty="0" smtClean="0"/>
              <a:t>更快</a:t>
            </a:r>
            <a:r>
              <a:rPr lang="en-US" dirty="0" smtClean="0"/>
              <a:t>、  </a:t>
            </a:r>
            <a:r>
              <a:rPr lang="zh-CN" altLang="en-US" dirty="0" smtClean="0"/>
              <a:t>更好</a:t>
            </a:r>
            <a:r>
              <a:rPr lang="en-US" dirty="0" smtClean="0"/>
              <a:t>、  </a:t>
            </a:r>
            <a:r>
              <a:rPr lang="zh-CN" altLang="en-US" dirty="0" smtClean="0"/>
              <a:t>更廉</a:t>
            </a:r>
            <a:r>
              <a:rPr lang="en-US" dirty="0" smtClean="0"/>
              <a:t>”   </a:t>
            </a:r>
            <a:r>
              <a:rPr lang="zh-CN" altLang="en-US" dirty="0" smtClean="0"/>
              <a:t>地送到需求者手中</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51203" name="Rectangle 3"/>
          <p:cNvSpPr>
            <a:spLocks noGrp="1" noChangeArrowheads="1"/>
          </p:cNvSpPr>
          <p:nvPr>
            <p:ph type="body" idx="1"/>
          </p:nvPr>
        </p:nvSpPr>
        <p:spPr/>
        <p:txBody>
          <a:bodyPr/>
          <a:lstStyle/>
          <a:p>
            <a:pPr eaLnBrk="1" hangingPunct="1">
              <a:lnSpc>
                <a:spcPct val="250000"/>
              </a:lnSpc>
            </a:pPr>
            <a:r>
              <a:rPr lang="zh-CN" altLang="en-US" dirty="0" smtClean="0"/>
              <a:t>总而言之</a:t>
            </a:r>
            <a:r>
              <a:rPr lang="en-US" dirty="0" smtClean="0"/>
              <a:t>，  </a:t>
            </a:r>
            <a:r>
              <a:rPr lang="zh-CN" altLang="en-US" dirty="0" smtClean="0"/>
              <a:t>由于角色和能力的双重优势</a:t>
            </a:r>
            <a:r>
              <a:rPr lang="en-US" dirty="0" smtClean="0"/>
              <a:t>，  </a:t>
            </a:r>
            <a:r>
              <a:rPr lang="zh-CN" altLang="en-US" dirty="0" smtClean="0"/>
              <a:t>第四方物流比第三方物流拥有更多的技术与经 验</a:t>
            </a:r>
            <a:r>
              <a:rPr lang="en-US" dirty="0" smtClean="0"/>
              <a:t>、  </a:t>
            </a:r>
            <a:r>
              <a:rPr lang="zh-CN" altLang="en-US" dirty="0" smtClean="0"/>
              <a:t>更大的业务范围</a:t>
            </a:r>
            <a:r>
              <a:rPr lang="en-US" dirty="0" smtClean="0"/>
              <a:t>、  </a:t>
            </a:r>
            <a:r>
              <a:rPr lang="zh-CN" altLang="en-US" dirty="0" smtClean="0"/>
              <a:t>更专业与更便捷的服务产品</a:t>
            </a:r>
            <a:r>
              <a:rPr lang="en-US" dirty="0" smtClean="0"/>
              <a:t>。   </a:t>
            </a:r>
            <a:r>
              <a:rPr lang="zh-CN" altLang="en-US" dirty="0" smtClean="0"/>
              <a:t>最重要的是</a:t>
            </a:r>
            <a:r>
              <a:rPr lang="en-US" dirty="0" smtClean="0"/>
              <a:t>，  </a:t>
            </a:r>
            <a:r>
              <a:rPr lang="zh-CN" altLang="en-US" dirty="0" smtClean="0"/>
              <a:t>第四方物流可以提供满足 客户需录的解决方案</a:t>
            </a:r>
            <a:r>
              <a:rPr lang="en-US" dirty="0" smtClean="0"/>
              <a:t>，  </a:t>
            </a:r>
            <a:r>
              <a:rPr lang="zh-CN" altLang="en-US" dirty="0" smtClean="0"/>
              <a:t>为客户创造价值</a:t>
            </a:r>
            <a:r>
              <a:rPr lang="en-US" dirty="0" smtClean="0"/>
              <a:t>。   “ </a:t>
            </a:r>
            <a:r>
              <a:rPr lang="zh-CN" altLang="en-US" dirty="0" smtClean="0"/>
              <a:t>第三方物流</a:t>
            </a:r>
            <a:r>
              <a:rPr lang="en-US" dirty="0" smtClean="0"/>
              <a:t>”   </a:t>
            </a:r>
            <a:r>
              <a:rPr lang="zh-CN" altLang="en-US" dirty="0" smtClean="0"/>
              <a:t>要么独自提供服务</a:t>
            </a:r>
            <a:r>
              <a:rPr lang="en-US" dirty="0" smtClean="0"/>
              <a:t>，  </a:t>
            </a:r>
            <a:r>
              <a:rPr lang="zh-CN" altLang="en-US" dirty="0" smtClean="0"/>
              <a:t>要么通过与自 己有密切关系的转包商来为客户提供服务</a:t>
            </a:r>
            <a:r>
              <a:rPr lang="en-US" dirty="0" smtClean="0"/>
              <a:t>，  </a:t>
            </a:r>
            <a:r>
              <a:rPr lang="zh-CN" altLang="en-US" dirty="0" smtClean="0"/>
              <a:t>它不大可能提供技术</a:t>
            </a:r>
            <a:r>
              <a:rPr lang="en-US" dirty="0" smtClean="0"/>
              <a:t>、  </a:t>
            </a:r>
            <a:r>
              <a:rPr lang="zh-CN" altLang="en-US" dirty="0" smtClean="0"/>
              <a:t>仓储和运输服务 的 最 佳 整合</a:t>
            </a:r>
            <a:r>
              <a:rPr lang="en-US" dirty="0" smtClean="0"/>
              <a:t>。</a:t>
            </a:r>
            <a:endParaRPr lang="zh-CN" altLang="en-US" dirty="0" smtClean="0"/>
          </a:p>
          <a:p>
            <a:pPr eaLnBrk="1" hangingPunct="1">
              <a:lnSpc>
                <a:spcPct val="2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52227" name="Rectangle 3"/>
          <p:cNvSpPr>
            <a:spLocks noGrp="1" noChangeArrowheads="1"/>
          </p:cNvSpPr>
          <p:nvPr>
            <p:ph type="body" idx="1"/>
          </p:nvPr>
        </p:nvSpPr>
        <p:spPr/>
        <p:txBody>
          <a:bodyPr/>
          <a:lstStyle/>
          <a:p>
            <a:pPr eaLnBrk="1" hangingPunct="1">
              <a:lnSpc>
                <a:spcPct val="150000"/>
              </a:lnSpc>
            </a:pPr>
            <a:r>
              <a:rPr lang="zh-CN" altLang="en-US" sz="2900" dirty="0" smtClean="0"/>
              <a:t>九</a:t>
            </a:r>
            <a:r>
              <a:rPr lang="en-US" sz="2900" dirty="0" smtClean="0"/>
              <a:t>、  </a:t>
            </a:r>
            <a:r>
              <a:rPr lang="zh-CN" altLang="en-US" sz="2900" dirty="0" smtClean="0"/>
              <a:t>基于 </a:t>
            </a:r>
            <a:r>
              <a:rPr lang="en-US" sz="2900" dirty="0" err="1" smtClean="0"/>
              <a:t>Ｓａａｓ</a:t>
            </a:r>
            <a:r>
              <a:rPr lang="en-US" sz="2900" dirty="0" smtClean="0"/>
              <a:t> </a:t>
            </a:r>
            <a:r>
              <a:rPr lang="zh-CN" altLang="en-US" sz="2900" dirty="0" smtClean="0"/>
              <a:t>的供应链协同平台</a:t>
            </a:r>
          </a:p>
          <a:p>
            <a:pPr eaLnBrk="1" hangingPunct="1">
              <a:lnSpc>
                <a:spcPct val="150000"/>
              </a:lnSpc>
            </a:pPr>
            <a:r>
              <a:rPr lang="en-US" dirty="0" smtClean="0"/>
              <a:t>（ </a:t>
            </a:r>
            <a:r>
              <a:rPr lang="zh-CN" altLang="en-US" dirty="0" smtClean="0"/>
              <a:t>一</a:t>
            </a:r>
            <a:r>
              <a:rPr lang="en-US" dirty="0" smtClean="0"/>
              <a:t>）  </a:t>
            </a:r>
            <a:r>
              <a:rPr lang="zh-CN" altLang="en-US" dirty="0" smtClean="0"/>
              <a:t>需求分析</a:t>
            </a:r>
          </a:p>
          <a:p>
            <a:pPr eaLnBrk="1" hangingPunct="1">
              <a:lnSpc>
                <a:spcPct val="150000"/>
              </a:lnSpc>
            </a:pPr>
            <a:r>
              <a:rPr lang="zh-CN" altLang="en-US" dirty="0" smtClean="0"/>
              <a:t>采购管理</a:t>
            </a:r>
            <a:r>
              <a:rPr lang="en-US" dirty="0" smtClean="0"/>
              <a:t>、  </a:t>
            </a:r>
            <a:r>
              <a:rPr lang="zh-CN" altLang="en-US" dirty="0" smtClean="0"/>
              <a:t>销售管理</a:t>
            </a:r>
            <a:r>
              <a:rPr lang="en-US" dirty="0" smtClean="0"/>
              <a:t>、  </a:t>
            </a:r>
            <a:r>
              <a:rPr lang="zh-CN" altLang="en-US" dirty="0" smtClean="0"/>
              <a:t>库存管理和财务管理是商业企业经营管理中的核心环节也是一个 企业能否取得效益的关键</a:t>
            </a:r>
            <a:r>
              <a:rPr lang="en-US" dirty="0" smtClean="0"/>
              <a:t>。  </a:t>
            </a:r>
            <a:r>
              <a:rPr lang="zh-CN" altLang="en-US" dirty="0" smtClean="0"/>
              <a:t>如果能做到合理生产</a:t>
            </a:r>
            <a:r>
              <a:rPr lang="en-US" dirty="0" smtClean="0"/>
              <a:t>、  </a:t>
            </a:r>
            <a:r>
              <a:rPr lang="zh-CN" altLang="en-US" dirty="0" smtClean="0"/>
              <a:t>及时销售</a:t>
            </a:r>
            <a:r>
              <a:rPr lang="en-US" dirty="0" smtClean="0"/>
              <a:t>、  </a:t>
            </a:r>
            <a:r>
              <a:rPr lang="zh-CN" altLang="en-US" dirty="0" smtClean="0"/>
              <a:t>库存量最小</a:t>
            </a:r>
            <a:r>
              <a:rPr lang="en-US" dirty="0" smtClean="0"/>
              <a:t>、  </a:t>
            </a:r>
            <a:r>
              <a:rPr lang="zh-CN" altLang="en-US" dirty="0" smtClean="0"/>
              <a:t>减少积压</a:t>
            </a:r>
            <a:r>
              <a:rPr lang="en-US" dirty="0" smtClean="0"/>
              <a:t>，  </a:t>
            </a:r>
            <a:r>
              <a:rPr lang="zh-CN" altLang="en-US" dirty="0" smtClean="0"/>
              <a:t>那么 企业就能取得最佳的效益</a:t>
            </a:r>
            <a:r>
              <a:rPr lang="en-US" dirty="0" smtClean="0"/>
              <a:t>。   </a:t>
            </a:r>
            <a:r>
              <a:rPr lang="zh-CN" altLang="en-US" dirty="0" smtClean="0"/>
              <a:t>对于面向中小企业的产业集群协同商务平台</a:t>
            </a:r>
            <a:r>
              <a:rPr lang="en-US" dirty="0" smtClean="0"/>
              <a:t>，  </a:t>
            </a:r>
            <a:r>
              <a:rPr lang="zh-CN" altLang="en-US" dirty="0" smtClean="0"/>
              <a:t>首先要满足这几个 方面的管理要求</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zh-CN" altLang="en-US" dirty="0" smtClean="0"/>
              <a:t>第一节  供应链物流协同管理概念</a:t>
            </a:r>
            <a:endParaRPr lang="zh-CN" altLang="zh-CN" dirty="0" smtClean="0"/>
          </a:p>
        </p:txBody>
      </p:sp>
      <p:sp>
        <p:nvSpPr>
          <p:cNvPr id="7171" name="Rectangle 3"/>
          <p:cNvSpPr>
            <a:spLocks noGrp="1" noChangeArrowheads="1"/>
          </p:cNvSpPr>
          <p:nvPr>
            <p:ph type="body" idx="1"/>
          </p:nvPr>
        </p:nvSpPr>
        <p:spPr/>
        <p:txBody>
          <a:bodyPr/>
          <a:lstStyle/>
          <a:p>
            <a:pPr>
              <a:lnSpc>
                <a:spcPct val="150000"/>
              </a:lnSpc>
            </a:pPr>
            <a:r>
              <a:rPr lang="zh-CN" altLang="en-US" sz="2900" dirty="0" smtClean="0"/>
              <a:t>二</a:t>
            </a:r>
            <a:r>
              <a:rPr lang="en-US" sz="2900" dirty="0" smtClean="0"/>
              <a:t>、  </a:t>
            </a:r>
            <a:r>
              <a:rPr lang="zh-CN" altLang="en-US" sz="2900" dirty="0" smtClean="0"/>
              <a:t>供应链协同的主要内容</a:t>
            </a:r>
            <a:r>
              <a:rPr lang="en-US" altLang="zh-CN" sz="2900" dirty="0" smtClean="0"/>
              <a:t> </a:t>
            </a:r>
            <a:endParaRPr lang="zh-CN" altLang="en-US" sz="2900" dirty="0" smtClean="0"/>
          </a:p>
          <a:p>
            <a:pPr>
              <a:lnSpc>
                <a:spcPct val="150000"/>
              </a:lnSpc>
            </a:pPr>
            <a:r>
              <a:rPr lang="en-US" dirty="0" smtClean="0"/>
              <a:t>（ </a:t>
            </a:r>
            <a:r>
              <a:rPr lang="zh-CN" altLang="en-US" dirty="0" smtClean="0"/>
              <a:t>一</a:t>
            </a:r>
            <a:r>
              <a:rPr lang="en-US" dirty="0" smtClean="0"/>
              <a:t>）  </a:t>
            </a:r>
            <a:r>
              <a:rPr lang="zh-CN" altLang="en-US" dirty="0" smtClean="0"/>
              <a:t>协同的层次</a:t>
            </a:r>
          </a:p>
          <a:p>
            <a:pPr>
              <a:lnSpc>
                <a:spcPct val="150000"/>
              </a:lnSpc>
            </a:pPr>
            <a:r>
              <a:rPr lang="zh-CN" altLang="en-US" dirty="0" smtClean="0"/>
              <a:t>对供应链协同运作管理的层次划分</a:t>
            </a:r>
            <a:r>
              <a:rPr lang="en-US" dirty="0" smtClean="0"/>
              <a:t>，  </a:t>
            </a:r>
            <a:r>
              <a:rPr lang="zh-CN" altLang="en-US" dirty="0" smtClean="0"/>
              <a:t>通常有三种不同的角度</a:t>
            </a:r>
            <a:r>
              <a:rPr lang="en-US" dirty="0" smtClean="0"/>
              <a:t>：</a:t>
            </a:r>
            <a:endParaRPr lang="zh-CN" altLang="en-US" dirty="0" smtClean="0"/>
          </a:p>
          <a:p>
            <a:pPr>
              <a:lnSpc>
                <a:spcPct val="150000"/>
              </a:lnSpc>
            </a:pPr>
            <a:r>
              <a:rPr lang="zh-CN" altLang="en-US" dirty="0" smtClean="0"/>
              <a:t>其一</a:t>
            </a:r>
            <a:r>
              <a:rPr lang="en-US" dirty="0" smtClean="0"/>
              <a:t>，  </a:t>
            </a:r>
            <a:r>
              <a:rPr lang="zh-CN" altLang="en-US" dirty="0" smtClean="0"/>
              <a:t>从组织关系层次来划分</a:t>
            </a:r>
            <a:r>
              <a:rPr lang="en-US" dirty="0" smtClean="0"/>
              <a:t>。   </a:t>
            </a:r>
            <a:r>
              <a:rPr lang="zh-CN" altLang="en-US" dirty="0" smtClean="0"/>
              <a:t>供应链协同强调通过了协同实现 供 应 链 绩 效 的 逐 步 改 善</a:t>
            </a:r>
            <a:r>
              <a:rPr lang="en-US" dirty="0" smtClean="0"/>
              <a:t>，  </a:t>
            </a:r>
            <a:r>
              <a:rPr lang="zh-CN" altLang="en-US" dirty="0" smtClean="0"/>
              <a:t>通过对供应链协同设计的范围从组织关系的角度进行了界定</a:t>
            </a:r>
            <a:r>
              <a:rPr lang="en-US" dirty="0" smtClean="0"/>
              <a:t>，  </a:t>
            </a:r>
            <a:r>
              <a:rPr lang="zh-CN" altLang="en-US" dirty="0" smtClean="0"/>
              <a:t>将供应链协同的层次或水 平划分为四类</a:t>
            </a:r>
            <a:r>
              <a:rPr lang="en-US" dirty="0" smtClean="0"/>
              <a:t>：  </a:t>
            </a:r>
            <a:r>
              <a:rPr lang="zh-CN" altLang="en-US" dirty="0" smtClean="0"/>
              <a:t>沟通层次</a:t>
            </a:r>
            <a:r>
              <a:rPr lang="en-US" dirty="0" smtClean="0"/>
              <a:t>、  </a:t>
            </a:r>
            <a:r>
              <a:rPr lang="zh-CN" altLang="en-US" dirty="0" smtClean="0"/>
              <a:t>协调协作层次</a:t>
            </a:r>
            <a:r>
              <a:rPr lang="en-US" dirty="0" smtClean="0"/>
              <a:t>、  </a:t>
            </a:r>
            <a:r>
              <a:rPr lang="zh-CN" altLang="en-US" dirty="0" smtClean="0"/>
              <a:t>深入协同层次和战略伙伴关系层次</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53251" name="Rectangle 3"/>
          <p:cNvSpPr>
            <a:spLocks noGrp="1" noChangeArrowheads="1"/>
          </p:cNvSpPr>
          <p:nvPr>
            <p:ph type="body" idx="1"/>
          </p:nvPr>
        </p:nvSpPr>
        <p:spPr/>
        <p:txBody>
          <a:bodyPr/>
          <a:lstStyle/>
          <a:p>
            <a:pPr eaLnBrk="1" hangingPunct="1">
              <a:lnSpc>
                <a:spcPct val="150000"/>
              </a:lnSpc>
            </a:pPr>
            <a:r>
              <a:rPr lang="zh-CN" altLang="en-US" dirty="0" smtClean="0"/>
              <a:t>对部分生产型和贸易型中小企业的调查研究表明</a:t>
            </a:r>
            <a:r>
              <a:rPr lang="en-US" dirty="0" smtClean="0"/>
              <a:t>，  </a:t>
            </a:r>
            <a:r>
              <a:rPr lang="zh-CN" altLang="en-US" dirty="0" smtClean="0"/>
              <a:t>一般中小企业都会设有</a:t>
            </a:r>
            <a:r>
              <a:rPr lang="en-US" dirty="0" smtClean="0"/>
              <a:t>：   </a:t>
            </a:r>
            <a:r>
              <a:rPr lang="zh-CN" altLang="en-US" dirty="0" smtClean="0"/>
              <a:t>综合部</a:t>
            </a:r>
            <a:r>
              <a:rPr lang="en-US" dirty="0" smtClean="0"/>
              <a:t>、  </a:t>
            </a:r>
            <a:r>
              <a:rPr lang="zh-CN" altLang="en-US" dirty="0" smtClean="0"/>
              <a:t>财 务部</a:t>
            </a:r>
            <a:r>
              <a:rPr lang="en-US" dirty="0" smtClean="0"/>
              <a:t>、  </a:t>
            </a:r>
            <a:r>
              <a:rPr lang="zh-CN" altLang="en-US" dirty="0" smtClean="0"/>
              <a:t>采购部</a:t>
            </a:r>
            <a:r>
              <a:rPr lang="en-US" dirty="0" smtClean="0"/>
              <a:t>、  </a:t>
            </a:r>
            <a:r>
              <a:rPr lang="zh-CN" altLang="en-US" dirty="0" smtClean="0"/>
              <a:t>销售部</a:t>
            </a:r>
            <a:r>
              <a:rPr lang="en-US" dirty="0" smtClean="0"/>
              <a:t>、  </a:t>
            </a:r>
            <a:r>
              <a:rPr lang="zh-CN" altLang="en-US" dirty="0" smtClean="0"/>
              <a:t>仓库</a:t>
            </a:r>
            <a:r>
              <a:rPr lang="en-US" dirty="0" smtClean="0"/>
              <a:t>、  </a:t>
            </a:r>
            <a:r>
              <a:rPr lang="zh-CN" altLang="en-US" dirty="0" smtClean="0"/>
              <a:t>生产部等部门</a:t>
            </a:r>
            <a:r>
              <a:rPr lang="en-US" dirty="0" smtClean="0"/>
              <a:t>。  </a:t>
            </a:r>
            <a:r>
              <a:rPr lang="zh-CN" altLang="en-US" dirty="0" smtClean="0">
                <a:hlinkClick r:id="rId2" action="ppaction://hlinksldjump"/>
              </a:rPr>
              <a:t>图 </a:t>
            </a:r>
            <a:r>
              <a:rPr lang="en-US" dirty="0" smtClean="0">
                <a:hlinkClick r:id="rId2" action="ppaction://hlinksldjump"/>
              </a:rPr>
              <a:t>５ － １８ </a:t>
            </a:r>
            <a:r>
              <a:rPr lang="zh-CN" altLang="en-US" dirty="0" smtClean="0"/>
              <a:t>是精密化工行业的某中小企业的组  织结构图</a:t>
            </a:r>
            <a:r>
              <a:rPr lang="en-US" dirty="0" smtClean="0"/>
              <a:t>，  </a:t>
            </a:r>
            <a:r>
              <a:rPr lang="zh-CN" altLang="en-US" dirty="0" smtClean="0"/>
              <a:t>该企业有一个总经理和三个副总</a:t>
            </a:r>
            <a:r>
              <a:rPr lang="en-US" dirty="0" smtClean="0"/>
              <a:t>，  </a:t>
            </a:r>
            <a:r>
              <a:rPr lang="zh-CN" altLang="en-US" dirty="0" smtClean="0"/>
              <a:t>其中一个副总负责生产</a:t>
            </a:r>
            <a:r>
              <a:rPr lang="en-US" dirty="0" smtClean="0"/>
              <a:t>，   </a:t>
            </a:r>
            <a:r>
              <a:rPr lang="zh-CN" altLang="en-US" dirty="0" smtClean="0"/>
              <a:t>另一个负责采购和仓 储</a:t>
            </a:r>
            <a:r>
              <a:rPr lang="en-US" dirty="0" smtClean="0"/>
              <a:t>，  </a:t>
            </a:r>
            <a:r>
              <a:rPr lang="zh-CN" altLang="en-US" dirty="0" smtClean="0"/>
              <a:t>人力资源和办公室则由第三名副总负责</a:t>
            </a:r>
            <a:r>
              <a:rPr lang="en-US" dirty="0" smtClean="0"/>
              <a:t>， </a:t>
            </a:r>
            <a:r>
              <a:rPr lang="zh-CN" altLang="en-US" dirty="0" smtClean="0"/>
              <a:t>总经理直接管理财务和销售部</a:t>
            </a:r>
            <a:r>
              <a:rPr lang="en-US" dirty="0" smtClean="0"/>
              <a:t>。  </a:t>
            </a:r>
            <a:r>
              <a:rPr lang="zh-CN" altLang="en-US" dirty="0" smtClean="0"/>
              <a:t>在进行平台设 计时</a:t>
            </a:r>
            <a:r>
              <a:rPr lang="en-US" dirty="0" smtClean="0"/>
              <a:t>，  </a:t>
            </a:r>
            <a:r>
              <a:rPr lang="zh-CN" altLang="en-US" dirty="0" smtClean="0"/>
              <a:t>要充分考虑到每个部门的需要</a:t>
            </a:r>
            <a:r>
              <a:rPr lang="en-US" dirty="0" smtClean="0"/>
              <a:t>，   </a:t>
            </a:r>
            <a:r>
              <a:rPr lang="zh-CN" altLang="en-US" dirty="0" smtClean="0"/>
              <a:t>不仅要考虑企业的实际流程</a:t>
            </a:r>
            <a:r>
              <a:rPr lang="en-US" dirty="0" smtClean="0"/>
              <a:t>，  </a:t>
            </a:r>
            <a:r>
              <a:rPr lang="zh-CN" altLang="en-US" dirty="0" smtClean="0"/>
              <a:t>还要考虑今后企业的业 务扩展和个性化服务的需要</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54275" name="Rectangle 3"/>
          <p:cNvSpPr>
            <a:spLocks noGrp="1" noChangeArrowheads="1"/>
          </p:cNvSpPr>
          <p:nvPr>
            <p:ph type="body" idx="1"/>
          </p:nvPr>
        </p:nvSpPr>
        <p:spPr/>
        <p:txBody>
          <a:bodyPr/>
          <a:lstStyle/>
          <a:p>
            <a:pPr>
              <a:lnSpc>
                <a:spcPct val="150000"/>
              </a:lnSpc>
            </a:pPr>
            <a:r>
              <a:rPr lang="zh-CN" altLang="en-US" dirty="0" smtClean="0"/>
              <a:t>当前产业集群中的中小企业对于信息系统的应用一般可分为三类</a:t>
            </a:r>
            <a:r>
              <a:rPr lang="en-US" dirty="0" smtClean="0"/>
              <a:t>：</a:t>
            </a:r>
            <a:endParaRPr lang="zh-CN" altLang="en-US" dirty="0" smtClean="0"/>
          </a:p>
          <a:p>
            <a:pPr>
              <a:lnSpc>
                <a:spcPct val="150000"/>
              </a:lnSpc>
            </a:pPr>
            <a:r>
              <a:rPr lang="en-US" dirty="0" smtClean="0"/>
              <a:t>（１） </a:t>
            </a:r>
            <a:r>
              <a:rPr lang="zh-CN" altLang="en-US" dirty="0" smtClean="0"/>
              <a:t>初级中小企业主要将信息系统应用在财务管理和办公管理领域</a:t>
            </a:r>
            <a:r>
              <a:rPr lang="en-US" dirty="0" smtClean="0"/>
              <a:t>，  </a:t>
            </a:r>
            <a:r>
              <a:rPr lang="zh-CN" altLang="en-US" dirty="0" smtClean="0"/>
              <a:t>典型的应用场景 包括月度年度财务报表的准备</a:t>
            </a:r>
            <a:r>
              <a:rPr lang="en-US" dirty="0" smtClean="0"/>
              <a:t>、   </a:t>
            </a:r>
            <a:r>
              <a:rPr lang="zh-CN" altLang="en-US" dirty="0" smtClean="0"/>
              <a:t>员工基本信息的管理等</a:t>
            </a:r>
            <a:r>
              <a:rPr lang="en-US" dirty="0" smtClean="0"/>
              <a:t>。</a:t>
            </a:r>
            <a:endParaRPr lang="zh-CN" altLang="en-US" dirty="0" smtClean="0"/>
          </a:p>
          <a:p>
            <a:pPr>
              <a:lnSpc>
                <a:spcPct val="150000"/>
              </a:lnSpc>
            </a:pPr>
            <a:r>
              <a:rPr lang="en-US" dirty="0" smtClean="0"/>
              <a:t>（２） </a:t>
            </a:r>
            <a:r>
              <a:rPr lang="zh-CN" altLang="en-US" dirty="0" smtClean="0"/>
              <a:t>中级的中小企业主要需求为专业的财务</a:t>
            </a:r>
            <a:r>
              <a:rPr lang="en-US" dirty="0" smtClean="0"/>
              <a:t>、 </a:t>
            </a:r>
            <a:r>
              <a:rPr lang="zh-CN" altLang="en-US" dirty="0" smtClean="0"/>
              <a:t>进销存软件</a:t>
            </a:r>
            <a:r>
              <a:rPr lang="en-US" dirty="0" smtClean="0"/>
              <a:t>，  </a:t>
            </a:r>
            <a:r>
              <a:rPr lang="zh-CN" altLang="en-US" dirty="0" smtClean="0"/>
              <a:t>更为关注产品的功能和易 用性</a:t>
            </a:r>
            <a:r>
              <a:rPr lang="en-US" dirty="0" smtClean="0"/>
              <a:t>，  </a:t>
            </a:r>
            <a:r>
              <a:rPr lang="zh-CN" altLang="en-US" dirty="0" smtClean="0"/>
              <a:t>能够支持大部分企业业务的信息化操作</a:t>
            </a:r>
            <a:r>
              <a:rPr lang="en-US" dirty="0" smtClean="0"/>
              <a:t>。</a:t>
            </a:r>
            <a:endParaRPr lang="zh-CN" altLang="en-US" dirty="0" smtClean="0"/>
          </a:p>
          <a:p>
            <a:pPr>
              <a:lnSpc>
                <a:spcPct val="150000"/>
              </a:lnSpc>
            </a:pPr>
            <a:r>
              <a:rPr lang="en-US" dirty="0" smtClean="0"/>
              <a:t>（３） </a:t>
            </a:r>
            <a:r>
              <a:rPr lang="zh-CN" altLang="en-US" dirty="0" smtClean="0"/>
              <a:t>而高级中小企业则需要标准化的企业级集成管理软件来提高企业管理水平</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55299" name="Rectangle 3"/>
          <p:cNvSpPr>
            <a:spLocks noGrp="1" noChangeArrowheads="1"/>
          </p:cNvSpPr>
          <p:nvPr>
            <p:ph type="body" idx="1"/>
          </p:nvPr>
        </p:nvSpPr>
        <p:spPr/>
        <p:txBody>
          <a:bodyPr/>
          <a:lstStyle/>
          <a:p>
            <a:r>
              <a:rPr lang="zh-CN" altLang="en-US" dirty="0" smtClean="0"/>
              <a:t>面向中小企业的产业集群协同商务平台必须实现以下</a:t>
            </a:r>
            <a:r>
              <a:rPr lang="zh-CN" altLang="en-US" dirty="0" smtClean="0"/>
              <a:t>几个</a:t>
            </a:r>
            <a:r>
              <a:rPr lang="zh-CN" altLang="en-US" dirty="0" smtClean="0"/>
              <a:t>方面的业务功能</a:t>
            </a:r>
            <a:r>
              <a:rPr lang="en-US" dirty="0" smtClean="0"/>
              <a:t>：</a:t>
            </a:r>
            <a:endParaRPr lang="zh-CN" altLang="en-US" dirty="0" smtClean="0"/>
          </a:p>
          <a:p>
            <a:r>
              <a:rPr lang="en-US" dirty="0" smtClean="0"/>
              <a:t>（１）  </a:t>
            </a:r>
            <a:r>
              <a:rPr lang="zh-CN" altLang="en-US" dirty="0" smtClean="0"/>
              <a:t>提供供应商</a:t>
            </a:r>
            <a:r>
              <a:rPr lang="en-US" dirty="0" smtClean="0"/>
              <a:t>、  </a:t>
            </a:r>
            <a:r>
              <a:rPr lang="zh-CN" altLang="en-US" dirty="0" smtClean="0"/>
              <a:t>客户</a:t>
            </a:r>
            <a:r>
              <a:rPr lang="en-US" dirty="0" smtClean="0"/>
              <a:t>、  </a:t>
            </a:r>
            <a:r>
              <a:rPr lang="zh-CN" altLang="en-US" dirty="0" smtClean="0"/>
              <a:t>存货  </a:t>
            </a:r>
            <a:r>
              <a:rPr lang="en-US" dirty="0" smtClean="0"/>
              <a:t>（ </a:t>
            </a:r>
            <a:r>
              <a:rPr lang="zh-CN" altLang="en-US" dirty="0" smtClean="0"/>
              <a:t>存货类目</a:t>
            </a:r>
            <a:r>
              <a:rPr lang="en-US" dirty="0" smtClean="0"/>
              <a:t>、  </a:t>
            </a:r>
            <a:r>
              <a:rPr lang="zh-CN" altLang="en-US" dirty="0" smtClean="0"/>
              <a:t>余额</a:t>
            </a:r>
            <a:r>
              <a:rPr lang="en-US" dirty="0" smtClean="0"/>
              <a:t>、  </a:t>
            </a:r>
            <a:r>
              <a:rPr lang="zh-CN" altLang="en-US" dirty="0" smtClean="0"/>
              <a:t>价格</a:t>
            </a:r>
            <a:r>
              <a:rPr lang="en-US" dirty="0" smtClean="0"/>
              <a:t>）  </a:t>
            </a:r>
            <a:r>
              <a:rPr lang="zh-CN" altLang="en-US" dirty="0" smtClean="0"/>
              <a:t>等的基本信息</a:t>
            </a:r>
            <a:r>
              <a:rPr lang="en-US" dirty="0" smtClean="0"/>
              <a:t>，  </a:t>
            </a:r>
            <a:r>
              <a:rPr lang="zh-CN" altLang="en-US" dirty="0" smtClean="0"/>
              <a:t>并建立相应 的索引信息</a:t>
            </a:r>
            <a:r>
              <a:rPr lang="en-US" dirty="0" smtClean="0"/>
              <a:t>，  </a:t>
            </a:r>
            <a:r>
              <a:rPr lang="zh-CN" altLang="en-US" dirty="0" smtClean="0"/>
              <a:t>以便查询</a:t>
            </a:r>
            <a:r>
              <a:rPr lang="en-US" dirty="0" smtClean="0"/>
              <a:t>；</a:t>
            </a:r>
            <a:endParaRPr lang="zh-CN" altLang="en-US" dirty="0" smtClean="0"/>
          </a:p>
          <a:p>
            <a:r>
              <a:rPr lang="en-US" dirty="0" smtClean="0"/>
              <a:t>（２）  </a:t>
            </a:r>
            <a:r>
              <a:rPr lang="zh-CN" altLang="en-US" dirty="0" smtClean="0"/>
              <a:t>实现商品采购</a:t>
            </a:r>
            <a:r>
              <a:rPr lang="en-US" dirty="0" smtClean="0"/>
              <a:t>、  </a:t>
            </a:r>
            <a:r>
              <a:rPr lang="zh-CN" altLang="en-US" dirty="0" smtClean="0"/>
              <a:t>采购单生成</a:t>
            </a:r>
            <a:r>
              <a:rPr lang="en-US" dirty="0" smtClean="0"/>
              <a:t>、  </a:t>
            </a:r>
            <a:r>
              <a:rPr lang="zh-CN" altLang="en-US" dirty="0" smtClean="0"/>
              <a:t>采购入库</a:t>
            </a:r>
            <a:r>
              <a:rPr lang="en-US" dirty="0" smtClean="0"/>
              <a:t>、  </a:t>
            </a:r>
            <a:r>
              <a:rPr lang="zh-CN" altLang="en-US" dirty="0" smtClean="0"/>
              <a:t>付款和退货处理等功能</a:t>
            </a:r>
            <a:r>
              <a:rPr lang="en-US" dirty="0" smtClean="0"/>
              <a:t>；</a:t>
            </a:r>
            <a:endParaRPr lang="zh-CN" altLang="en-US" dirty="0" smtClean="0"/>
          </a:p>
          <a:p>
            <a:r>
              <a:rPr lang="en-US" dirty="0" smtClean="0"/>
              <a:t>（３）  </a:t>
            </a:r>
            <a:r>
              <a:rPr lang="zh-CN" altLang="en-US" dirty="0" smtClean="0"/>
              <a:t>实现商品销售</a:t>
            </a:r>
            <a:r>
              <a:rPr lang="en-US" dirty="0" smtClean="0"/>
              <a:t>、  </a:t>
            </a:r>
            <a:r>
              <a:rPr lang="zh-CN" altLang="en-US" dirty="0" smtClean="0"/>
              <a:t>销售单生成</a:t>
            </a:r>
            <a:r>
              <a:rPr lang="en-US" dirty="0" smtClean="0"/>
              <a:t>、  </a:t>
            </a:r>
            <a:r>
              <a:rPr lang="zh-CN" altLang="en-US" dirty="0" smtClean="0"/>
              <a:t>销售出库</a:t>
            </a:r>
            <a:r>
              <a:rPr lang="en-US" dirty="0" smtClean="0"/>
              <a:t>、  </a:t>
            </a:r>
            <a:r>
              <a:rPr lang="zh-CN" altLang="en-US" dirty="0" smtClean="0"/>
              <a:t>收款和退货处理等功能</a:t>
            </a:r>
            <a:r>
              <a:rPr lang="en-US" dirty="0" smtClean="0"/>
              <a:t>；</a:t>
            </a:r>
            <a:endParaRPr lang="zh-CN" altLang="en-US" dirty="0" smtClean="0"/>
          </a:p>
          <a:p>
            <a:r>
              <a:rPr lang="en-US" dirty="0" smtClean="0"/>
              <a:t>（４）  </a:t>
            </a:r>
            <a:r>
              <a:rPr lang="zh-CN" altLang="en-US" dirty="0" smtClean="0"/>
              <a:t>实现库存管理</a:t>
            </a:r>
            <a:r>
              <a:rPr lang="en-US" dirty="0" smtClean="0"/>
              <a:t>、  </a:t>
            </a:r>
            <a:r>
              <a:rPr lang="zh-CN" altLang="en-US" dirty="0" smtClean="0"/>
              <a:t>存货转换</a:t>
            </a:r>
            <a:r>
              <a:rPr lang="en-US" dirty="0" smtClean="0"/>
              <a:t>、  </a:t>
            </a:r>
            <a:r>
              <a:rPr lang="zh-CN" altLang="en-US" dirty="0" smtClean="0"/>
              <a:t>存货调拨</a:t>
            </a:r>
            <a:r>
              <a:rPr lang="en-US" dirty="0" smtClean="0"/>
              <a:t>、  </a:t>
            </a:r>
            <a:r>
              <a:rPr lang="zh-CN" altLang="en-US" dirty="0" smtClean="0"/>
              <a:t>存货盘点等功能</a:t>
            </a:r>
            <a:r>
              <a:rPr lang="en-US" dirty="0" smtClean="0"/>
              <a:t>；</a:t>
            </a:r>
            <a:endParaRPr lang="zh-CN" altLang="en-US" dirty="0" smtClean="0"/>
          </a:p>
          <a:p>
            <a:r>
              <a:rPr lang="en-US" dirty="0" smtClean="0"/>
              <a:t>（５） </a:t>
            </a:r>
            <a:r>
              <a:rPr lang="zh-CN" altLang="en-US" dirty="0" smtClean="0"/>
              <a:t>能及时地方便地对采购</a:t>
            </a:r>
            <a:r>
              <a:rPr lang="en-US" dirty="0" smtClean="0"/>
              <a:t>、 </a:t>
            </a:r>
            <a:r>
              <a:rPr lang="zh-CN" altLang="en-US" dirty="0" smtClean="0"/>
              <a:t>销售和库存进行跟踪</a:t>
            </a:r>
            <a:r>
              <a:rPr lang="en-US" dirty="0" smtClean="0"/>
              <a:t>、 </a:t>
            </a:r>
            <a:r>
              <a:rPr lang="zh-CN" altLang="en-US" dirty="0" smtClean="0"/>
              <a:t>汇总和统计</a:t>
            </a:r>
            <a:r>
              <a:rPr lang="en-US" dirty="0" smtClean="0"/>
              <a:t>，  </a:t>
            </a:r>
            <a:r>
              <a:rPr lang="zh-CN" altLang="en-US" dirty="0" smtClean="0"/>
              <a:t>并能及时反馈回给 相应部门</a:t>
            </a:r>
            <a:r>
              <a:rPr lang="en-US" dirty="0" smtClean="0"/>
              <a:t>；</a:t>
            </a:r>
            <a:endParaRPr lang="zh-CN" altLang="en-US" dirty="0" smtClean="0"/>
          </a:p>
          <a:p>
            <a:r>
              <a:rPr lang="en-US" dirty="0" smtClean="0"/>
              <a:t>（６）  </a:t>
            </a:r>
            <a:r>
              <a:rPr lang="zh-CN" altLang="en-US" dirty="0" smtClean="0"/>
              <a:t>在完善信息共享奖励与惩罚机制的基础上</a:t>
            </a:r>
            <a:r>
              <a:rPr lang="en-US" dirty="0" smtClean="0"/>
              <a:t>，  </a:t>
            </a:r>
            <a:r>
              <a:rPr lang="zh-CN" altLang="en-US" dirty="0" smtClean="0"/>
              <a:t>利用统一的信息发布与审核平台</a:t>
            </a:r>
            <a:r>
              <a:rPr lang="en-US" dirty="0" smtClean="0"/>
              <a:t>，  </a:t>
            </a:r>
            <a:r>
              <a:rPr lang="zh-CN" altLang="en-US" dirty="0" smtClean="0"/>
              <a:t>企 业能够方便地共享和查询各类信息资源</a:t>
            </a:r>
            <a:r>
              <a:rPr lang="en-US" dirty="0" smtClean="0"/>
              <a:t>。</a:t>
            </a: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56323" name="Rectangle 3"/>
          <p:cNvSpPr>
            <a:spLocks noGrp="1" noChangeArrowheads="1"/>
          </p:cNvSpPr>
          <p:nvPr>
            <p:ph type="body" idx="1"/>
          </p:nvPr>
        </p:nvSpPr>
        <p:spPr/>
        <p:txBody>
          <a:bodyPr/>
          <a:lstStyle/>
          <a:p>
            <a:r>
              <a:rPr lang="en-US" dirty="0" smtClean="0"/>
              <a:t>（ </a:t>
            </a:r>
            <a:r>
              <a:rPr lang="zh-CN" altLang="en-US" dirty="0" smtClean="0"/>
              <a:t>二</a:t>
            </a:r>
            <a:r>
              <a:rPr lang="en-US" dirty="0" smtClean="0"/>
              <a:t>）  </a:t>
            </a:r>
            <a:r>
              <a:rPr lang="zh-CN" altLang="en-US" dirty="0" smtClean="0"/>
              <a:t>基本框架</a:t>
            </a:r>
          </a:p>
          <a:p>
            <a:r>
              <a:rPr lang="zh-CN" altLang="en-US" dirty="0" smtClean="0"/>
              <a:t>根据上面的需求分析和 </a:t>
            </a:r>
            <a:r>
              <a:rPr lang="en-US" dirty="0" err="1" smtClean="0"/>
              <a:t>Ｓａａｓ</a:t>
            </a:r>
            <a:r>
              <a:rPr lang="en-US" dirty="0" smtClean="0"/>
              <a:t> </a:t>
            </a:r>
            <a:r>
              <a:rPr lang="zh-CN" altLang="en-US" dirty="0" smtClean="0"/>
              <a:t>架构成熟度模型的选择</a:t>
            </a:r>
            <a:r>
              <a:rPr lang="en-US" dirty="0" smtClean="0"/>
              <a:t>，   </a:t>
            </a:r>
            <a:r>
              <a:rPr lang="zh-CN" altLang="en-US" dirty="0" smtClean="0"/>
              <a:t>本文建立的基于 </a:t>
            </a:r>
            <a:r>
              <a:rPr lang="en-US" dirty="0" err="1" smtClean="0"/>
              <a:t>Ｓａａｓ</a:t>
            </a:r>
            <a:r>
              <a:rPr lang="en-US" dirty="0" smtClean="0"/>
              <a:t> </a:t>
            </a:r>
            <a:r>
              <a:rPr lang="zh-CN" altLang="en-US" dirty="0" smtClean="0"/>
              <a:t>模式的产业 集群协同商务平台的基本框架如</a:t>
            </a:r>
            <a:r>
              <a:rPr lang="zh-CN" altLang="en-US" dirty="0" smtClean="0">
                <a:hlinkClick r:id="rId2" action="ppaction://hlinksldjump"/>
              </a:rPr>
              <a:t>图  </a:t>
            </a:r>
            <a:r>
              <a:rPr lang="en-US" dirty="0" smtClean="0">
                <a:hlinkClick r:id="rId2" action="ppaction://hlinksldjump"/>
              </a:rPr>
              <a:t>５ － １９ </a:t>
            </a:r>
            <a:r>
              <a:rPr lang="zh-CN" altLang="en-US" dirty="0" smtClean="0"/>
              <a:t>所示</a:t>
            </a:r>
            <a:r>
              <a:rPr lang="en-US" dirty="0" smtClean="0"/>
              <a:t>。</a:t>
            </a:r>
            <a:endParaRPr lang="zh-CN" altLang="en-US" dirty="0" smtClean="0"/>
          </a:p>
          <a:p>
            <a:r>
              <a:rPr lang="en-US" dirty="0" smtClean="0"/>
              <a:t>（１） </a:t>
            </a:r>
            <a:r>
              <a:rPr lang="zh-CN" altLang="en-US" dirty="0" smtClean="0"/>
              <a:t>表现层</a:t>
            </a:r>
            <a:r>
              <a:rPr lang="en-US" dirty="0" smtClean="0"/>
              <a:t>： </a:t>
            </a:r>
            <a:r>
              <a:rPr lang="zh-CN" altLang="en-US" dirty="0" smtClean="0"/>
              <a:t>负责前端数据显示样式及页面布局</a:t>
            </a:r>
            <a:r>
              <a:rPr lang="en-US" dirty="0" smtClean="0"/>
              <a:t>， </a:t>
            </a:r>
            <a:r>
              <a:rPr lang="zh-CN" altLang="en-US" dirty="0" smtClean="0"/>
              <a:t>并提供输入输出结构</a:t>
            </a:r>
            <a:r>
              <a:rPr lang="en-US" dirty="0" smtClean="0"/>
              <a:t>，  </a:t>
            </a:r>
            <a:r>
              <a:rPr lang="zh-CN" altLang="en-US" dirty="0" smtClean="0"/>
              <a:t>供控制层调 用</a:t>
            </a:r>
            <a:r>
              <a:rPr lang="en-US" dirty="0" smtClean="0"/>
              <a:t>。</a:t>
            </a:r>
          </a:p>
          <a:p>
            <a:r>
              <a:rPr lang="en-US" dirty="0" smtClean="0"/>
              <a:t>（２）  </a:t>
            </a:r>
            <a:r>
              <a:rPr lang="zh-CN" altLang="en-US" dirty="0" smtClean="0"/>
              <a:t>控制层</a:t>
            </a:r>
            <a:r>
              <a:rPr lang="en-US" dirty="0" smtClean="0"/>
              <a:t>：  </a:t>
            </a:r>
            <a:r>
              <a:rPr lang="zh-CN" altLang="en-US" dirty="0" smtClean="0"/>
              <a:t>实现对数据的简单逻辑控制</a:t>
            </a:r>
            <a:r>
              <a:rPr lang="en-US" dirty="0" smtClean="0"/>
              <a:t>，   </a:t>
            </a:r>
            <a:r>
              <a:rPr lang="zh-CN" altLang="en-US" dirty="0" smtClean="0"/>
              <a:t>并根据用户请求调用相应业务逻辑层</a:t>
            </a:r>
            <a:r>
              <a:rPr lang="zh-CN" altLang="en-US" dirty="0" smtClean="0"/>
              <a:t>相应组件</a:t>
            </a:r>
            <a:r>
              <a:rPr lang="zh-CN" altLang="en-US" dirty="0" smtClean="0"/>
              <a:t>解决问题</a:t>
            </a:r>
            <a:r>
              <a:rPr lang="en-US" dirty="0" smtClean="0"/>
              <a:t>，  </a:t>
            </a:r>
            <a:r>
              <a:rPr lang="zh-CN" altLang="en-US" dirty="0" smtClean="0"/>
              <a:t>同时根据业务逻辑层组件返回信息调用相应页面</a:t>
            </a:r>
            <a:r>
              <a:rPr lang="en-US" dirty="0" smtClean="0"/>
              <a:t>，  </a:t>
            </a:r>
            <a:r>
              <a:rPr lang="zh-CN" altLang="en-US" dirty="0" smtClean="0"/>
              <a:t>显示业务处理信息</a:t>
            </a:r>
            <a:r>
              <a:rPr lang="en-US" dirty="0" smtClean="0"/>
              <a:t>，  </a:t>
            </a:r>
            <a:r>
              <a:rPr lang="zh-CN" altLang="en-US" dirty="0" smtClean="0"/>
              <a:t>响应 用户请求</a:t>
            </a:r>
            <a:r>
              <a:rPr lang="en-US" dirty="0" smtClean="0"/>
              <a:t>。</a:t>
            </a:r>
          </a:p>
          <a:p>
            <a:pPr eaLnBrk="1" hangingPunct="1"/>
            <a:r>
              <a:rPr lang="en-US" dirty="0" smtClean="0"/>
              <a:t>（３） </a:t>
            </a:r>
            <a:r>
              <a:rPr lang="zh-CN" altLang="en-US" dirty="0" smtClean="0"/>
              <a:t>业务逻辑层</a:t>
            </a:r>
            <a:r>
              <a:rPr lang="en-US" dirty="0" smtClean="0"/>
              <a:t>： </a:t>
            </a:r>
            <a:r>
              <a:rPr lang="zh-CN" altLang="en-US" dirty="0" smtClean="0"/>
              <a:t>业务逻辑层封装了系统的核心运算逻辑</a:t>
            </a:r>
            <a:r>
              <a:rPr lang="en-US" dirty="0" smtClean="0"/>
              <a:t>， </a:t>
            </a:r>
            <a:r>
              <a:rPr lang="zh-CN" altLang="en-US" dirty="0" smtClean="0"/>
              <a:t>即业务流程</a:t>
            </a:r>
            <a:r>
              <a:rPr lang="en-US" dirty="0" smtClean="0"/>
              <a:t>，  </a:t>
            </a:r>
            <a:r>
              <a:rPr lang="zh-CN" altLang="en-US" dirty="0" smtClean="0"/>
              <a:t>比如订单状 态的改变</a:t>
            </a:r>
            <a:r>
              <a:rPr lang="en-US" dirty="0" smtClean="0"/>
              <a:t>、  </a:t>
            </a:r>
            <a:r>
              <a:rPr lang="zh-CN" altLang="en-US" dirty="0" smtClean="0"/>
              <a:t>财务数据的计算等</a:t>
            </a:r>
            <a:r>
              <a:rPr lang="en-US" dirty="0" smtClean="0"/>
              <a:t>。 </a:t>
            </a:r>
          </a:p>
          <a:p>
            <a:pPr eaLnBrk="1" hangingPunct="1"/>
            <a:r>
              <a:rPr lang="en-US" dirty="0" smtClean="0"/>
              <a:t>（４） </a:t>
            </a:r>
            <a:r>
              <a:rPr lang="zh-CN" altLang="en-US" dirty="0" smtClean="0"/>
              <a:t>数据访问层</a:t>
            </a:r>
            <a:r>
              <a:rPr lang="en-US" dirty="0" smtClean="0"/>
              <a:t>： </a:t>
            </a:r>
            <a:r>
              <a:rPr lang="zh-CN" altLang="en-US" dirty="0" smtClean="0"/>
              <a:t>存储平台的所有数据信息</a:t>
            </a:r>
            <a:r>
              <a:rPr lang="en-US" dirty="0" smtClean="0"/>
              <a:t>。 </a:t>
            </a:r>
            <a:endParaRPr lang="zh-CN" altLang="zh-CN"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57347" name="Rectangle 3"/>
          <p:cNvSpPr>
            <a:spLocks noGrp="1" noChangeArrowheads="1"/>
          </p:cNvSpPr>
          <p:nvPr>
            <p:ph type="body" idx="1"/>
          </p:nvPr>
        </p:nvSpPr>
        <p:spPr/>
        <p:txBody>
          <a:bodyPr/>
          <a:lstStyle/>
          <a:p>
            <a:pPr eaLnBrk="1" hangingPunct="1"/>
            <a:r>
              <a:rPr lang="en-US" dirty="0" smtClean="0"/>
              <a:t>（ </a:t>
            </a:r>
            <a:r>
              <a:rPr lang="zh-CN" altLang="en-US" dirty="0" smtClean="0"/>
              <a:t>三</a:t>
            </a:r>
            <a:r>
              <a:rPr lang="en-US" dirty="0" smtClean="0"/>
              <a:t>）  </a:t>
            </a:r>
            <a:r>
              <a:rPr lang="zh-CN" altLang="en-US" dirty="0" smtClean="0"/>
              <a:t>成熟度模型</a:t>
            </a:r>
          </a:p>
          <a:p>
            <a:r>
              <a:rPr lang="zh-CN" altLang="en-US" dirty="0" smtClean="0"/>
              <a:t>第一级</a:t>
            </a:r>
            <a:r>
              <a:rPr lang="en-US" dirty="0" smtClean="0"/>
              <a:t>：  </a:t>
            </a:r>
            <a:r>
              <a:rPr lang="zh-CN" altLang="en-US" dirty="0" smtClean="0"/>
              <a:t>定制开发</a:t>
            </a:r>
            <a:r>
              <a:rPr lang="en-US" dirty="0" smtClean="0"/>
              <a:t>。</a:t>
            </a:r>
            <a:endParaRPr lang="zh-CN" altLang="en-US" dirty="0" smtClean="0"/>
          </a:p>
          <a:p>
            <a:r>
              <a:rPr lang="zh-CN" altLang="en-US" dirty="0" smtClean="0"/>
              <a:t>成熟度的第一级类似于 </a:t>
            </a:r>
            <a:r>
              <a:rPr lang="en-US" dirty="0" smtClean="0"/>
              <a:t>２０ </a:t>
            </a:r>
            <a:r>
              <a:rPr lang="zh-CN" altLang="en-US" dirty="0" smtClean="0"/>
              <a:t>世 纪 </a:t>
            </a:r>
            <a:r>
              <a:rPr lang="en-US" dirty="0" smtClean="0"/>
              <a:t>９０ </a:t>
            </a:r>
            <a:r>
              <a:rPr lang="zh-CN" altLang="en-US" dirty="0" smtClean="0"/>
              <a:t>年 代 传 统 的 应 用 服 务 供 应 商  </a:t>
            </a:r>
            <a:r>
              <a:rPr lang="en-US" dirty="0" smtClean="0"/>
              <a:t>（ ＡＳＰ）   </a:t>
            </a:r>
            <a:r>
              <a:rPr lang="zh-CN" altLang="en-US" dirty="0" smtClean="0"/>
              <a:t>提 供 软 件 的 模 式</a:t>
            </a:r>
            <a:r>
              <a:rPr lang="en-US" dirty="0" smtClean="0"/>
              <a:t>。  </a:t>
            </a:r>
            <a:r>
              <a:rPr lang="zh-CN" altLang="en-US" dirty="0" smtClean="0"/>
              <a:t>在这种情况下</a:t>
            </a:r>
            <a:r>
              <a:rPr lang="en-US" dirty="0" smtClean="0"/>
              <a:t>，  </a:t>
            </a:r>
            <a:r>
              <a:rPr lang="zh-CN" altLang="en-US" dirty="0" smtClean="0"/>
              <a:t>不同的客户拥有各自主机应用的定制版本</a:t>
            </a:r>
            <a:r>
              <a:rPr lang="en-US" dirty="0" smtClean="0"/>
              <a:t>，  </a:t>
            </a:r>
            <a:r>
              <a:rPr lang="zh-CN" altLang="en-US" dirty="0" smtClean="0"/>
              <a:t>在主机服务器上运行自己的 应用实例</a:t>
            </a:r>
            <a:r>
              <a:rPr lang="en-US" dirty="0" smtClean="0"/>
              <a:t>。  </a:t>
            </a:r>
            <a:r>
              <a:rPr lang="zh-CN" altLang="en-US" dirty="0" smtClean="0"/>
              <a:t>从架构上说</a:t>
            </a:r>
            <a:r>
              <a:rPr lang="en-US" dirty="0" smtClean="0"/>
              <a:t>，  </a:t>
            </a:r>
            <a:r>
              <a:rPr lang="zh-CN" altLang="en-US" dirty="0" smtClean="0"/>
              <a:t>这种成熟级别的软件与传统销售的企业系列软件很相似</a:t>
            </a:r>
            <a:r>
              <a:rPr lang="en-US" dirty="0" smtClean="0"/>
              <a:t>， </a:t>
            </a:r>
            <a:r>
              <a:rPr lang="zh-CN" altLang="en-US" dirty="0" smtClean="0"/>
              <a:t>即公司中 的不同客户连接到服务器上运行的相同实例</a:t>
            </a:r>
            <a:r>
              <a:rPr lang="en-US" dirty="0" smtClean="0"/>
              <a:t>， </a:t>
            </a:r>
            <a:r>
              <a:rPr lang="zh-CN" altLang="en-US" dirty="0" smtClean="0"/>
              <a:t>但该实例完全独立于主机上其他客户运行的其 他实例或进程</a:t>
            </a:r>
            <a:r>
              <a:rPr lang="en-US" dirty="0" smtClean="0"/>
              <a:t>。  </a:t>
            </a:r>
            <a:r>
              <a:rPr lang="zh-CN" altLang="en-US" dirty="0" smtClean="0"/>
              <a:t>一般来说</a:t>
            </a:r>
            <a:r>
              <a:rPr lang="en-US" dirty="0" smtClean="0"/>
              <a:t>，  </a:t>
            </a:r>
            <a:r>
              <a:rPr lang="zh-CN" altLang="en-US" dirty="0" smtClean="0"/>
              <a:t>传统的客户端</a:t>
            </a:r>
            <a:r>
              <a:rPr lang="en-US" dirty="0" smtClean="0"/>
              <a:t>—</a:t>
            </a:r>
            <a:r>
              <a:rPr lang="zh-CN" altLang="en-US" dirty="0" smtClean="0"/>
              <a:t>服务器应用无须太多开发工作</a:t>
            </a:r>
            <a:r>
              <a:rPr lang="en-US" dirty="0" smtClean="0"/>
              <a:t>，  </a:t>
            </a:r>
            <a:r>
              <a:rPr lang="zh-CN" altLang="en-US" dirty="0" smtClean="0"/>
              <a:t>也不必从头重新 设计整个系统</a:t>
            </a:r>
            <a:r>
              <a:rPr lang="en-US" dirty="0" smtClean="0"/>
              <a:t>，  </a:t>
            </a:r>
            <a:r>
              <a:rPr lang="zh-CN" altLang="en-US" dirty="0" smtClean="0"/>
              <a:t>就能转变为第一级成熟度的  </a:t>
            </a:r>
            <a:r>
              <a:rPr lang="en-US" dirty="0" err="1" smtClean="0"/>
              <a:t>Ｓａａｓ</a:t>
            </a:r>
            <a:r>
              <a:rPr lang="en-US" dirty="0" smtClean="0"/>
              <a:t> </a:t>
            </a:r>
            <a:r>
              <a:rPr lang="zh-CN" altLang="en-US" dirty="0" smtClean="0"/>
              <a:t>模型</a:t>
            </a:r>
            <a:r>
              <a:rPr lang="en-US" dirty="0" smtClean="0"/>
              <a:t>。  </a:t>
            </a:r>
            <a:r>
              <a:rPr lang="zh-CN" altLang="en-US" dirty="0" smtClean="0"/>
              <a:t>尽管这一级别的成熟性难以提供全 面成熟型 </a:t>
            </a:r>
            <a:r>
              <a:rPr lang="en-US" dirty="0" err="1" smtClean="0"/>
              <a:t>Ｓａａｓ</a:t>
            </a:r>
            <a:r>
              <a:rPr lang="en-US" dirty="0" smtClean="0"/>
              <a:t> </a:t>
            </a:r>
            <a:r>
              <a:rPr lang="zh-CN" altLang="en-US" dirty="0" smtClean="0"/>
              <a:t>解决方案的很多优势</a:t>
            </a:r>
            <a:r>
              <a:rPr lang="en-US" dirty="0" smtClean="0"/>
              <a:t>，  </a:t>
            </a:r>
            <a:r>
              <a:rPr lang="zh-CN" altLang="en-US" dirty="0" smtClean="0"/>
              <a:t>但仍能帮助供应商整合服务器硬件和管理</a:t>
            </a:r>
            <a:r>
              <a:rPr lang="en-US" dirty="0" smtClean="0"/>
              <a:t>，  </a:t>
            </a:r>
            <a:r>
              <a:rPr lang="zh-CN" altLang="en-US" dirty="0" smtClean="0"/>
              <a:t>从而降低 成本  </a:t>
            </a:r>
            <a:r>
              <a:rPr lang="en-US" dirty="0" smtClean="0"/>
              <a:t>（ </a:t>
            </a:r>
            <a:r>
              <a:rPr lang="zh-CN" altLang="en-US" dirty="0" smtClean="0">
                <a:hlinkClick r:id="rId2" action="ppaction://hlinksldjump"/>
              </a:rPr>
              <a:t>图 </a:t>
            </a:r>
            <a:r>
              <a:rPr lang="en-US" dirty="0" smtClean="0">
                <a:hlinkClick r:id="rId2" action="ppaction://hlinksldjump"/>
              </a:rPr>
              <a:t>５ － ２０</a:t>
            </a:r>
            <a:r>
              <a:rPr lang="en-US" dirty="0" smtClean="0"/>
              <a:t>） 。</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58371" name="Rectangle 3"/>
          <p:cNvSpPr>
            <a:spLocks noGrp="1" noChangeArrowheads="1"/>
          </p:cNvSpPr>
          <p:nvPr>
            <p:ph type="body" idx="1"/>
          </p:nvPr>
        </p:nvSpPr>
        <p:spPr/>
        <p:txBody>
          <a:bodyPr/>
          <a:lstStyle/>
          <a:p>
            <a:pPr>
              <a:lnSpc>
                <a:spcPct val="150000"/>
              </a:lnSpc>
            </a:pPr>
            <a:r>
              <a:rPr lang="zh-CN" altLang="en-US" dirty="0" smtClean="0"/>
              <a:t>第二级</a:t>
            </a:r>
            <a:r>
              <a:rPr lang="en-US" dirty="0" smtClean="0"/>
              <a:t>：  </a:t>
            </a:r>
            <a:r>
              <a:rPr lang="zh-CN" altLang="en-US" dirty="0" smtClean="0"/>
              <a:t>可配置</a:t>
            </a:r>
            <a:r>
              <a:rPr lang="en-US" dirty="0" smtClean="0"/>
              <a:t>。</a:t>
            </a:r>
            <a:endParaRPr lang="zh-CN" altLang="en-US" dirty="0" smtClean="0"/>
          </a:p>
          <a:p>
            <a:pPr>
              <a:lnSpc>
                <a:spcPct val="150000"/>
              </a:lnSpc>
            </a:pPr>
            <a:r>
              <a:rPr lang="zh-CN" altLang="en-US" dirty="0" smtClean="0"/>
              <a:t>对于第二级成熟度而言</a:t>
            </a:r>
            <a:r>
              <a:rPr lang="en-US" dirty="0" smtClean="0"/>
              <a:t>，   </a:t>
            </a:r>
            <a:r>
              <a:rPr lang="zh-CN" altLang="en-US" dirty="0" smtClean="0"/>
              <a:t>软件提供商为不同的客户分别提供应用实例主机服务</a:t>
            </a:r>
            <a:r>
              <a:rPr lang="en-US" dirty="0" smtClean="0"/>
              <a:t>。  </a:t>
            </a:r>
            <a:r>
              <a:rPr lang="zh-CN" altLang="en-US" dirty="0" smtClean="0"/>
              <a:t>就第一 级成熟度而言</a:t>
            </a:r>
            <a:r>
              <a:rPr lang="en-US" dirty="0" smtClean="0"/>
              <a:t>，  </a:t>
            </a:r>
            <a:r>
              <a:rPr lang="zh-CN" altLang="en-US" dirty="0" smtClean="0"/>
              <a:t>每个实例都是对用户分别定制的</a:t>
            </a:r>
            <a:r>
              <a:rPr lang="en-US" dirty="0" smtClean="0"/>
              <a:t>，   </a:t>
            </a:r>
            <a:r>
              <a:rPr lang="zh-CN" altLang="en-US" dirty="0" smtClean="0"/>
              <a:t>而在第二级成熟度上</a:t>
            </a:r>
            <a:r>
              <a:rPr lang="en-US" dirty="0" smtClean="0"/>
              <a:t>，  </a:t>
            </a:r>
            <a:r>
              <a:rPr lang="zh-CN" altLang="en-US" dirty="0" smtClean="0"/>
              <a:t>所有实例都使用相 同的代码实施</a:t>
            </a:r>
            <a:r>
              <a:rPr lang="en-US" dirty="0" smtClean="0"/>
              <a:t>，  </a:t>
            </a:r>
            <a:r>
              <a:rPr lang="zh-CN" altLang="en-US" dirty="0" smtClean="0"/>
              <a:t>软件提供商提供详细的配置选择</a:t>
            </a:r>
            <a:r>
              <a:rPr lang="en-US" dirty="0" smtClean="0"/>
              <a:t>，  </a:t>
            </a:r>
            <a:r>
              <a:rPr lang="zh-CN" altLang="en-US" dirty="0" smtClean="0"/>
              <a:t>让客户能改变应用的外观和流程</a:t>
            </a:r>
            <a:r>
              <a:rPr lang="en-US" dirty="0" smtClean="0"/>
              <a:t>，   </a:t>
            </a:r>
            <a:r>
              <a:rPr lang="zh-CN" altLang="en-US" dirty="0" smtClean="0"/>
              <a:t>从而满 足其需求</a:t>
            </a:r>
            <a:r>
              <a:rPr lang="en-US" dirty="0" smtClean="0"/>
              <a:t>。  </a:t>
            </a:r>
            <a:r>
              <a:rPr lang="zh-CN" altLang="en-US" dirty="0" smtClean="0"/>
              <a:t>尽管不同实例在代码层面上彼此相同</a:t>
            </a:r>
            <a:r>
              <a:rPr lang="en-US" dirty="0" smtClean="0"/>
              <a:t>，  </a:t>
            </a:r>
            <a:r>
              <a:rPr lang="zh-CN" altLang="en-US" dirty="0" smtClean="0"/>
              <a:t>但彼此之间仍完全隔离</a:t>
            </a:r>
            <a:r>
              <a:rPr lang="en-US" dirty="0" smtClean="0"/>
              <a:t>。</a:t>
            </a:r>
            <a:endParaRPr lang="zh-CN" altLang="en-US" dirty="0" smtClean="0"/>
          </a:p>
          <a:p>
            <a:pPr eaLnBrk="1" hangingPunct="1">
              <a:lnSpc>
                <a:spcPct val="150000"/>
              </a:lnSpc>
            </a:pPr>
            <a:r>
              <a:rPr lang="zh-CN" altLang="en-US" dirty="0" smtClean="0"/>
              <a:t>目前</a:t>
            </a:r>
            <a:r>
              <a:rPr lang="en-US" dirty="0" smtClean="0"/>
              <a:t>，  </a:t>
            </a:r>
            <a:r>
              <a:rPr lang="zh-CN" altLang="en-US" dirty="0" smtClean="0"/>
              <a:t>互联网上很多 </a:t>
            </a:r>
            <a:r>
              <a:rPr lang="en-US" dirty="0" smtClean="0"/>
              <a:t>Ｂ２Ｃ </a:t>
            </a:r>
            <a:r>
              <a:rPr lang="zh-CN" altLang="en-US" dirty="0" smtClean="0"/>
              <a:t>网上商城 系统</a:t>
            </a:r>
            <a:r>
              <a:rPr lang="en-US" dirty="0" smtClean="0"/>
              <a:t>、  </a:t>
            </a:r>
            <a:r>
              <a:rPr lang="zh-CN" altLang="en-US" dirty="0" smtClean="0"/>
              <a:t>论坛系统都提供类似的服务</a:t>
            </a:r>
            <a:r>
              <a:rPr lang="en-US" dirty="0" smtClean="0"/>
              <a:t>。   </a:t>
            </a:r>
            <a:r>
              <a:rPr lang="zh-CN" altLang="en-US" dirty="0" smtClean="0"/>
              <a:t>客户购买相应的软件</a:t>
            </a:r>
            <a:r>
              <a:rPr lang="en-US" dirty="0" smtClean="0"/>
              <a:t>，  </a:t>
            </a:r>
            <a:r>
              <a:rPr lang="zh-CN" altLang="en-US" dirty="0" smtClean="0"/>
              <a:t>软件提供商就会负责其软件的部  署</a:t>
            </a:r>
            <a:r>
              <a:rPr lang="en-US" dirty="0" smtClean="0"/>
              <a:t>、  </a:t>
            </a:r>
            <a:r>
              <a:rPr lang="zh-CN" altLang="en-US" dirty="0" smtClean="0"/>
              <a:t>网络环境以及后续的维护</a:t>
            </a:r>
            <a:r>
              <a:rPr lang="en-US" dirty="0" smtClean="0"/>
              <a:t>   （ </a:t>
            </a:r>
            <a:r>
              <a:rPr lang="zh-CN" altLang="en-US" dirty="0" smtClean="0">
                <a:hlinkClick r:id="rId2" action="ppaction://hlinksldjump"/>
              </a:rPr>
              <a:t>图 </a:t>
            </a:r>
            <a:r>
              <a:rPr lang="en-US" dirty="0" smtClean="0">
                <a:hlinkClick r:id="rId2" action="ppaction://hlinksldjump"/>
              </a:rPr>
              <a:t>５ － ２１</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59395" name="Rectangle 3"/>
          <p:cNvSpPr>
            <a:spLocks noGrp="1" noChangeArrowheads="1"/>
          </p:cNvSpPr>
          <p:nvPr>
            <p:ph type="body" idx="1"/>
          </p:nvPr>
        </p:nvSpPr>
        <p:spPr/>
        <p:txBody>
          <a:bodyPr/>
          <a:lstStyle/>
          <a:p>
            <a:pPr>
              <a:lnSpc>
                <a:spcPct val="150000"/>
              </a:lnSpc>
            </a:pPr>
            <a:r>
              <a:rPr lang="zh-CN" altLang="en-US" dirty="0" smtClean="0"/>
              <a:t>第三级</a:t>
            </a:r>
            <a:r>
              <a:rPr lang="en-US" dirty="0" smtClean="0"/>
              <a:t>：  </a:t>
            </a:r>
            <a:r>
              <a:rPr lang="zh-CN" altLang="en-US" dirty="0" smtClean="0"/>
              <a:t>单实例架构</a:t>
            </a:r>
            <a:r>
              <a:rPr lang="en-US" dirty="0" smtClean="0"/>
              <a:t>。</a:t>
            </a:r>
            <a:endParaRPr lang="zh-CN" altLang="en-US" dirty="0" smtClean="0"/>
          </a:p>
          <a:p>
            <a:pPr>
              <a:lnSpc>
                <a:spcPct val="150000"/>
              </a:lnSpc>
            </a:pPr>
            <a:r>
              <a:rPr lang="zh-CN" altLang="en-US" dirty="0" smtClean="0"/>
              <a:t>对于第三级成熟度</a:t>
            </a:r>
            <a:r>
              <a:rPr lang="en-US" dirty="0" smtClean="0"/>
              <a:t>，  </a:t>
            </a:r>
            <a:r>
              <a:rPr lang="zh-CN" altLang="en-US" dirty="0" smtClean="0"/>
              <a:t>软件提供商借助单个实例来满足不同客户的需求</a:t>
            </a:r>
            <a:r>
              <a:rPr lang="en-US" dirty="0" smtClean="0"/>
              <a:t>，  </a:t>
            </a:r>
            <a:r>
              <a:rPr lang="zh-CN" altLang="en-US" dirty="0" smtClean="0"/>
              <a:t>并采用可配置的元 数据为不同的用户提供独特的用户使用体验和特性集</a:t>
            </a:r>
            <a:r>
              <a:rPr lang="en-US" dirty="0" smtClean="0"/>
              <a:t>。  </a:t>
            </a:r>
            <a:r>
              <a:rPr lang="zh-CN" altLang="en-US" dirty="0" smtClean="0"/>
              <a:t>授权与安全性策略可确保不同客户的数 据彼此区分开来</a:t>
            </a:r>
            <a:r>
              <a:rPr lang="en-US" dirty="0" smtClean="0"/>
              <a:t>。  </a:t>
            </a:r>
            <a:r>
              <a:rPr lang="zh-CN" altLang="en-US" dirty="0" smtClean="0"/>
              <a:t>从最终用户的角度来看</a:t>
            </a:r>
            <a:r>
              <a:rPr lang="en-US" dirty="0" smtClean="0"/>
              <a:t>，  </a:t>
            </a:r>
            <a:r>
              <a:rPr lang="zh-CN" altLang="en-US" dirty="0" smtClean="0"/>
              <a:t>不会察觉到应用是与多个用户共享的</a:t>
            </a:r>
            <a:r>
              <a:rPr lang="en-US" dirty="0" smtClean="0"/>
              <a:t>。 </a:t>
            </a:r>
            <a:r>
              <a:rPr lang="zh-CN" altLang="en-US" dirty="0" smtClean="0"/>
              <a:t>这使我们就 不再需要为不同客户的不同实例提供大量服务器空间</a:t>
            </a:r>
            <a:r>
              <a:rPr lang="en-US" dirty="0" smtClean="0"/>
              <a:t>， </a:t>
            </a:r>
            <a:r>
              <a:rPr lang="zh-CN" altLang="en-US" dirty="0" smtClean="0"/>
              <a:t>因此使用计算资源的效率将大大超过第 二级成熟度</a:t>
            </a:r>
            <a:r>
              <a:rPr lang="en-US" dirty="0" smtClean="0"/>
              <a:t>，  </a:t>
            </a:r>
            <a:r>
              <a:rPr lang="zh-CN" altLang="en-US" dirty="0" smtClean="0"/>
              <a:t>从而直接降低了成本</a:t>
            </a:r>
            <a:r>
              <a:rPr lang="en-US" dirty="0" smtClean="0"/>
              <a:t>。  </a:t>
            </a:r>
            <a:r>
              <a:rPr lang="zh-CN" altLang="en-US" dirty="0" smtClean="0"/>
              <a:t>但是</a:t>
            </a:r>
            <a:r>
              <a:rPr lang="en-US" dirty="0" smtClean="0"/>
              <a:t>，  </a:t>
            </a:r>
            <a:r>
              <a:rPr lang="zh-CN" altLang="en-US" dirty="0" smtClean="0"/>
              <a:t>与传统单实例的企业应用相比</a:t>
            </a:r>
            <a:r>
              <a:rPr lang="en-US" dirty="0" smtClean="0"/>
              <a:t>，  </a:t>
            </a:r>
            <a:r>
              <a:rPr lang="zh-CN" altLang="en-US" dirty="0" smtClean="0"/>
              <a:t>第三级成熟度下的 </a:t>
            </a:r>
            <a:r>
              <a:rPr lang="en-US" dirty="0" err="1" smtClean="0"/>
              <a:t>Ｓａａｓ</a:t>
            </a:r>
            <a:r>
              <a:rPr lang="en-US" dirty="0" smtClean="0"/>
              <a:t> </a:t>
            </a:r>
            <a:r>
              <a:rPr lang="zh-CN" altLang="en-US" dirty="0" smtClean="0"/>
              <a:t>应用在数据量和并发量都会有显著的增加</a:t>
            </a:r>
            <a:r>
              <a:rPr lang="en-US" dirty="0" smtClean="0"/>
              <a:t>，  </a:t>
            </a:r>
            <a:r>
              <a:rPr lang="zh-CN" altLang="en-US" dirty="0" smtClean="0"/>
              <a:t>面临着性能方面的巨大挑战</a:t>
            </a:r>
            <a:r>
              <a:rPr lang="en-US" dirty="0" smtClean="0"/>
              <a:t>   （ </a:t>
            </a:r>
            <a:r>
              <a:rPr lang="zh-CN" altLang="en-US" dirty="0" smtClean="0">
                <a:hlinkClick r:id="rId2" action="ppaction://hlinksldjump"/>
              </a:rPr>
              <a:t>图 </a:t>
            </a:r>
            <a:r>
              <a:rPr lang="en-US" dirty="0" smtClean="0">
                <a:hlinkClick r:id="rId2" action="ppaction://hlinksldjump"/>
              </a:rPr>
              <a:t>５ － ２２</a:t>
            </a:r>
            <a:r>
              <a:rPr lang="en-US" dirty="0" smtClean="0"/>
              <a:t>） 。</a:t>
            </a: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zh-CN" altLang="en-US" dirty="0" smtClean="0"/>
              <a:t>第二节　国际物流协同运作模式与组织方式</a:t>
            </a:r>
            <a:endParaRPr lang="zh-CN" altLang="zh-CN" dirty="0" smtClean="0"/>
          </a:p>
        </p:txBody>
      </p:sp>
      <p:sp>
        <p:nvSpPr>
          <p:cNvPr id="60419" name="Rectangle 3"/>
          <p:cNvSpPr>
            <a:spLocks noGrp="1" noChangeArrowheads="1"/>
          </p:cNvSpPr>
          <p:nvPr>
            <p:ph type="body" idx="1"/>
          </p:nvPr>
        </p:nvSpPr>
        <p:spPr/>
        <p:txBody>
          <a:bodyPr/>
          <a:lstStyle/>
          <a:p>
            <a:r>
              <a:rPr lang="zh-CN" altLang="en-US" dirty="0" smtClean="0"/>
              <a:t>第四级</a:t>
            </a:r>
            <a:r>
              <a:rPr lang="en-US" dirty="0" smtClean="0"/>
              <a:t>：  </a:t>
            </a:r>
            <a:r>
              <a:rPr lang="zh-CN" altLang="en-US" dirty="0" smtClean="0"/>
              <a:t>高性能的多用户架构</a:t>
            </a:r>
            <a:r>
              <a:rPr lang="en-US" dirty="0" smtClean="0"/>
              <a:t>。</a:t>
            </a:r>
            <a:endParaRPr lang="zh-CN" altLang="en-US" dirty="0" smtClean="0"/>
          </a:p>
          <a:p>
            <a:r>
              <a:rPr lang="zh-CN" altLang="en-US" dirty="0" smtClean="0"/>
              <a:t>在实现了多用户单实例的应用架构之后</a:t>
            </a:r>
            <a:r>
              <a:rPr lang="en-US" dirty="0" smtClean="0"/>
              <a:t>，  </a:t>
            </a:r>
            <a:r>
              <a:rPr lang="zh-CN" altLang="en-US" dirty="0" smtClean="0"/>
              <a:t>随着用户数量的逐渐增加</a:t>
            </a:r>
            <a:r>
              <a:rPr lang="en-US" dirty="0" smtClean="0"/>
              <a:t>，  </a:t>
            </a:r>
            <a:r>
              <a:rPr lang="zh-CN" altLang="en-US" dirty="0" smtClean="0"/>
              <a:t>集中式的数据库性 能就将成为整个 </a:t>
            </a:r>
            <a:r>
              <a:rPr lang="en-US" dirty="0" err="1" smtClean="0"/>
              <a:t>Ｓａａｓ</a:t>
            </a:r>
            <a:r>
              <a:rPr lang="en-US" dirty="0" smtClean="0"/>
              <a:t> </a:t>
            </a:r>
            <a:r>
              <a:rPr lang="zh-CN" altLang="en-US" dirty="0" smtClean="0"/>
              <a:t>应用的性能瓶颈</a:t>
            </a:r>
            <a:r>
              <a:rPr lang="en-US" dirty="0" smtClean="0"/>
              <a:t>。  </a:t>
            </a:r>
            <a:r>
              <a:rPr lang="zh-CN" altLang="en-US" dirty="0" smtClean="0"/>
              <a:t>因此</a:t>
            </a:r>
            <a:r>
              <a:rPr lang="en-US" dirty="0" smtClean="0"/>
              <a:t>，  </a:t>
            </a:r>
            <a:r>
              <a:rPr lang="zh-CN" altLang="en-US" dirty="0" smtClean="0"/>
              <a:t>如何通过一定的策略来满足  </a:t>
            </a:r>
            <a:r>
              <a:rPr lang="en-US" dirty="0" err="1" smtClean="0"/>
              <a:t>Ｓａｓｓ</a:t>
            </a:r>
            <a:r>
              <a:rPr lang="en-US" dirty="0" smtClean="0"/>
              <a:t> </a:t>
            </a:r>
            <a:r>
              <a:rPr lang="zh-CN" altLang="en-US" dirty="0" smtClean="0"/>
              <a:t>应用的</a:t>
            </a:r>
            <a:r>
              <a:rPr lang="zh-CN" altLang="en-US" dirty="0" smtClean="0"/>
              <a:t>水平扩展</a:t>
            </a:r>
            <a:r>
              <a:rPr lang="en-US" dirty="0" smtClean="0"/>
              <a:t>，  </a:t>
            </a:r>
            <a:r>
              <a:rPr lang="zh-CN" altLang="en-US" dirty="0" smtClean="0"/>
              <a:t>成为 </a:t>
            </a:r>
            <a:r>
              <a:rPr lang="en-US" dirty="0" err="1" smtClean="0"/>
              <a:t>Ｓａａｓ</a:t>
            </a:r>
            <a:r>
              <a:rPr lang="en-US" dirty="0" smtClean="0"/>
              <a:t> </a:t>
            </a:r>
            <a:r>
              <a:rPr lang="zh-CN" altLang="en-US" dirty="0" smtClean="0"/>
              <a:t>应用架构设计需要解决的问题</a:t>
            </a:r>
            <a:r>
              <a:rPr lang="en-US" dirty="0" smtClean="0"/>
              <a:t>。   </a:t>
            </a:r>
            <a:r>
              <a:rPr lang="zh-CN" altLang="en-US" dirty="0" smtClean="0"/>
              <a:t>在第四级成熟度模型中</a:t>
            </a:r>
            <a:r>
              <a:rPr lang="en-US" dirty="0" smtClean="0"/>
              <a:t>，  </a:t>
            </a:r>
            <a:r>
              <a:rPr lang="zh-CN" altLang="en-US" dirty="0" smtClean="0"/>
              <a:t>软件提供商在</a:t>
            </a:r>
            <a:r>
              <a:rPr lang="zh-CN" altLang="en-US" dirty="0" smtClean="0"/>
              <a:t>负载平衡的服务器群为不同客户提供主机服务，运行相同的实例，不同客户的数据彼此分开，可配置和的元数据可以提供独特的用户体验与特性集。</a:t>
            </a:r>
            <a:r>
              <a:rPr lang="en-US" altLang="zh-CN" dirty="0" err="1" smtClean="0"/>
              <a:t>Sssa</a:t>
            </a:r>
            <a:r>
              <a:rPr lang="zh-CN" altLang="en-US" dirty="0" smtClean="0"/>
              <a:t>系统具备可扩展性，可轻松适应大规模客户的需要，可在无须对应用进行额外架构设计的情况下根据需求下根据需求灵活地增减后端服务器的数量，不管有多少用户，都能像对单个用户一样方便地实施应用修改（</a:t>
            </a:r>
            <a:r>
              <a:rPr lang="zh-CN" altLang="en-US" dirty="0" smtClean="0">
                <a:hlinkClick r:id="rId2" action="ppaction://hlinksldjump"/>
              </a:rPr>
              <a:t>图</a:t>
            </a:r>
            <a:r>
              <a:rPr lang="en-US" altLang="zh-CN" dirty="0" smtClean="0">
                <a:hlinkClick r:id="rId2" action="ppaction://hlinksldjump"/>
              </a:rPr>
              <a:t>5-23</a:t>
            </a:r>
            <a:r>
              <a:rPr lang="zh-CN" alt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304800" y="2819400"/>
            <a:ext cx="8229600" cy="1143000"/>
          </a:xfrm>
        </p:spPr>
        <p:txBody>
          <a:bodyPr/>
          <a:lstStyle/>
          <a:p>
            <a:pPr eaLnBrk="1" hangingPunct="1"/>
            <a:r>
              <a:rPr lang="zh-CN" altLang="en-US" sz="7200" dirty="0" smtClean="0">
                <a:ea typeface="时尚中黑简体" pitchFamily="2" charset="-122"/>
              </a:rPr>
              <a:t>谢谢观赏</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5-1  </a:t>
            </a:r>
            <a:r>
              <a:rPr lang="zh-CN" altLang="en-US" dirty="0" smtClean="0"/>
              <a:t>供应链协同的概念结构</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026" name="Picture 2"/>
          <p:cNvPicPr>
            <a:picLocks noChangeAspect="1" noChangeArrowheads="1"/>
          </p:cNvPicPr>
          <p:nvPr/>
        </p:nvPicPr>
        <p:blipFill>
          <a:blip r:embed="rId2"/>
          <a:srcRect/>
          <a:stretch>
            <a:fillRect/>
          </a:stretch>
        </p:blipFill>
        <p:spPr bwMode="auto">
          <a:xfrm>
            <a:off x="1757363" y="1852613"/>
            <a:ext cx="5629275" cy="3152775"/>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zh-CN" altLang="en-US" dirty="0" smtClean="0"/>
              <a:t>第一节  供应链物流协同管理概念</a:t>
            </a:r>
            <a:endParaRPr lang="zh-CN" altLang="zh-CN" dirty="0" smtClean="0"/>
          </a:p>
        </p:txBody>
      </p:sp>
      <p:sp>
        <p:nvSpPr>
          <p:cNvPr id="8195" name="Rectangle 3"/>
          <p:cNvSpPr>
            <a:spLocks noGrp="1" noChangeArrowheads="1"/>
          </p:cNvSpPr>
          <p:nvPr>
            <p:ph type="body" idx="1"/>
          </p:nvPr>
        </p:nvSpPr>
        <p:spPr/>
        <p:txBody>
          <a:bodyPr/>
          <a:lstStyle/>
          <a:p>
            <a:r>
              <a:rPr lang="zh-CN" altLang="en-US" dirty="0" smtClean="0"/>
              <a:t>其二</a:t>
            </a:r>
            <a:r>
              <a:rPr lang="en-US" dirty="0" smtClean="0"/>
              <a:t>，  </a:t>
            </a:r>
            <a:r>
              <a:rPr lang="zh-CN" altLang="en-US" dirty="0" smtClean="0"/>
              <a:t>从协同的范围和实施方向来划分</a:t>
            </a:r>
            <a:r>
              <a:rPr lang="en-US" dirty="0" smtClean="0"/>
              <a:t>。   </a:t>
            </a:r>
            <a:r>
              <a:rPr lang="zh-CN" altLang="en-US" dirty="0" smtClean="0"/>
              <a:t>以核心制造商为中心</a:t>
            </a:r>
            <a:r>
              <a:rPr lang="en-US" dirty="0" smtClean="0"/>
              <a:t>，  </a:t>
            </a:r>
            <a:r>
              <a:rPr lang="zh-CN" altLang="en-US" dirty="0" smtClean="0"/>
              <a:t>供应链协同范围可以分 为横向协同 和 纵 向 协 同 两 个 层 面</a:t>
            </a:r>
            <a:r>
              <a:rPr lang="en-US" dirty="0" smtClean="0"/>
              <a:t>。</a:t>
            </a:r>
            <a:r>
              <a:rPr lang="zh-CN" altLang="en-US" dirty="0" smtClean="0"/>
              <a:t>纵 向 协 同 主 要包括与客户的外部协同</a:t>
            </a:r>
            <a:r>
              <a:rPr lang="en-US" dirty="0" smtClean="0"/>
              <a:t>、   </a:t>
            </a:r>
            <a:r>
              <a:rPr lang="zh-CN" altLang="en-US" dirty="0" smtClean="0"/>
              <a:t>跨单元 </a:t>
            </a:r>
            <a:r>
              <a:rPr lang="en-US" dirty="0" smtClean="0"/>
              <a:t>／ </a:t>
            </a:r>
            <a:r>
              <a:rPr lang="zh-CN" altLang="en-US" dirty="0" smtClean="0"/>
              <a:t>职能内部协同和 与供应商的外部 协 同</a:t>
            </a:r>
            <a:r>
              <a:rPr lang="en-US" dirty="0" smtClean="0"/>
              <a:t>；  </a:t>
            </a:r>
            <a:r>
              <a:rPr lang="zh-CN" altLang="en-US" dirty="0" smtClean="0"/>
              <a:t>横 向 协 同 主 要 包 括 企 业 内部各单元 </a:t>
            </a:r>
            <a:r>
              <a:rPr lang="en-US" dirty="0" smtClean="0"/>
              <a:t>／ </a:t>
            </a:r>
            <a:r>
              <a:rPr lang="zh-CN" altLang="en-US" dirty="0" smtClean="0"/>
              <a:t>职能之间的协同</a:t>
            </a:r>
            <a:r>
              <a:rPr lang="en-US" dirty="0" smtClean="0"/>
              <a:t>、  </a:t>
            </a:r>
            <a:r>
              <a:rPr lang="zh-CN" altLang="en-US" dirty="0" smtClean="0"/>
              <a:t>外部的与竞争者或其 他非竞争 者 之 间 的 协 同</a:t>
            </a:r>
            <a:r>
              <a:rPr lang="en-US" dirty="0" smtClean="0"/>
              <a:t>，  </a:t>
            </a:r>
            <a:r>
              <a:rPr lang="zh-CN" altLang="en-US" dirty="0" smtClean="0"/>
              <a:t>如 生 产 能 力 的 共 享</a:t>
            </a:r>
            <a:r>
              <a:rPr lang="en-US" dirty="0" smtClean="0"/>
              <a:t>，  </a:t>
            </a:r>
            <a:r>
              <a:rPr lang="zh-CN" altLang="en-US" dirty="0" smtClean="0"/>
              <a:t>如</a:t>
            </a:r>
            <a:r>
              <a:rPr lang="zh-CN" altLang="en-US" dirty="0" smtClean="0">
                <a:hlinkClick r:id="rId2" action="ppaction://hlinksldjump"/>
              </a:rPr>
              <a:t>图 </a:t>
            </a:r>
            <a:r>
              <a:rPr lang="en-US" dirty="0" smtClean="0">
                <a:hlinkClick r:id="rId2" action="ppaction://hlinksldjump"/>
              </a:rPr>
              <a:t>５ － ２ </a:t>
            </a:r>
            <a:r>
              <a:rPr lang="zh-CN" altLang="en-US" dirty="0" smtClean="0"/>
              <a:t>所示</a:t>
            </a:r>
            <a:r>
              <a:rPr lang="en-US" dirty="0" smtClean="0"/>
              <a:t>。</a:t>
            </a:r>
          </a:p>
          <a:p>
            <a:r>
              <a:rPr lang="zh-CN" altLang="en-US" dirty="0" smtClean="0"/>
              <a:t>其三</a:t>
            </a:r>
            <a:r>
              <a:rPr lang="en-US" dirty="0" smtClean="0"/>
              <a:t>，  </a:t>
            </a:r>
            <a:r>
              <a:rPr lang="zh-CN" altLang="en-US" dirty="0" smtClean="0"/>
              <a:t>从具 体 内 容 及 其 性 质 来 划 分</a:t>
            </a:r>
            <a:r>
              <a:rPr lang="en-US" dirty="0" smtClean="0"/>
              <a:t>。  </a:t>
            </a:r>
            <a:r>
              <a:rPr lang="zh-CN" altLang="en-US" dirty="0" smtClean="0"/>
              <a:t>协 同 不 仅是在业务活动运作层面的基于关系的信息交换</a:t>
            </a:r>
            <a:r>
              <a:rPr lang="en-US" dirty="0" smtClean="0"/>
              <a:t>，</a:t>
            </a:r>
            <a:r>
              <a:rPr lang="zh-CN" altLang="en-US" dirty="0" smtClean="0"/>
              <a:t>还需要在供应链企业的战术和战略层面开展实施</a:t>
            </a:r>
            <a:r>
              <a:rPr lang="en-US" dirty="0" smtClean="0"/>
              <a:t>。   </a:t>
            </a:r>
            <a:r>
              <a:rPr lang="zh-CN" altLang="en-US" dirty="0" smtClean="0"/>
              <a:t>同时</a:t>
            </a:r>
            <a:r>
              <a:rPr lang="en-US" dirty="0" smtClean="0"/>
              <a:t>，  </a:t>
            </a:r>
            <a:r>
              <a:rPr lang="zh-CN" altLang="en-US" dirty="0" smtClean="0"/>
              <a:t>从供应链纵向组织之间的 整 合 角 度</a:t>
            </a:r>
            <a:r>
              <a:rPr lang="en-US" dirty="0" smtClean="0"/>
              <a:t>，  </a:t>
            </a:r>
            <a:r>
              <a:rPr lang="zh-CN" altLang="en-US" dirty="0" smtClean="0"/>
              <a:t>将供应链协同划分为战略层协同</a:t>
            </a:r>
            <a:r>
              <a:rPr lang="en-US" dirty="0" smtClean="0"/>
              <a:t>、   </a:t>
            </a:r>
            <a:r>
              <a:rPr lang="zh-CN" altLang="en-US" dirty="0" smtClean="0"/>
              <a:t>战术层协同和运作层协同三个层次</a:t>
            </a:r>
            <a:r>
              <a:rPr lang="en-US" dirty="0" smtClean="0"/>
              <a:t>，  </a:t>
            </a:r>
            <a:r>
              <a:rPr lang="zh-CN" altLang="en-US" dirty="0" smtClean="0"/>
              <a:t>如</a:t>
            </a:r>
            <a:r>
              <a:rPr lang="zh-CN" altLang="en-US" dirty="0" smtClean="0">
                <a:hlinkClick r:id="rId3" action="ppaction://hlinksldjump"/>
              </a:rPr>
              <a:t>图 </a:t>
            </a:r>
            <a:r>
              <a:rPr lang="en-US" dirty="0" smtClean="0">
                <a:hlinkClick r:id="rId3" action="ppaction://hlinksldjump"/>
              </a:rPr>
              <a:t>５ － ３ </a:t>
            </a:r>
            <a:r>
              <a:rPr lang="zh-CN" altLang="en-US" dirty="0" smtClean="0"/>
              <a:t>所示</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５ － ２　   </a:t>
            </a:r>
            <a:r>
              <a:rPr lang="zh-CN" altLang="en-US" dirty="0" smtClean="0"/>
              <a:t>链协同的范围</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050" name="Picture 2"/>
          <p:cNvPicPr>
            <a:picLocks noChangeAspect="1" noChangeArrowheads="1"/>
          </p:cNvPicPr>
          <p:nvPr/>
        </p:nvPicPr>
        <p:blipFill>
          <a:blip r:embed="rId2"/>
          <a:srcRect/>
          <a:stretch>
            <a:fillRect/>
          </a:stretch>
        </p:blipFill>
        <p:spPr bwMode="auto">
          <a:xfrm>
            <a:off x="2743200" y="2357438"/>
            <a:ext cx="3657600" cy="2143125"/>
          </a:xfrm>
          <a:prstGeom prst="rect">
            <a:avLst/>
          </a:prstGeom>
          <a:noFill/>
          <a:ln w="9525">
            <a:noFill/>
            <a:miter lim="800000"/>
            <a:headEnd/>
            <a:tailEnd/>
          </a:ln>
          <a:effec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５ － ３　 </a:t>
            </a:r>
            <a:r>
              <a:rPr lang="zh-CN" altLang="en-US" dirty="0" smtClean="0"/>
              <a:t>供应链协同运作管理层次</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3074" name="Picture 2"/>
          <p:cNvPicPr>
            <a:picLocks noChangeAspect="1" noChangeArrowheads="1"/>
          </p:cNvPicPr>
          <p:nvPr/>
        </p:nvPicPr>
        <p:blipFill>
          <a:blip r:embed="rId2"/>
          <a:srcRect/>
          <a:stretch>
            <a:fillRect/>
          </a:stretch>
        </p:blipFill>
        <p:spPr bwMode="auto">
          <a:xfrm>
            <a:off x="2095500" y="2281238"/>
            <a:ext cx="4953000" cy="2295525"/>
          </a:xfrm>
          <a:prstGeom prst="rect">
            <a:avLst/>
          </a:prstGeom>
          <a:noFill/>
          <a:ln w="9525">
            <a:noFill/>
            <a:miter lim="800000"/>
            <a:headEnd/>
            <a:tailEnd/>
          </a:ln>
          <a:effec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５ － ４   </a:t>
            </a:r>
            <a:r>
              <a:rPr lang="zh-CN" altLang="en-US" dirty="0" smtClean="0"/>
              <a:t>供应链纵向协同运作的范围与内容</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4099" name="Picture 3"/>
          <p:cNvPicPr>
            <a:picLocks noChangeAspect="1" noChangeArrowheads="1"/>
          </p:cNvPicPr>
          <p:nvPr/>
        </p:nvPicPr>
        <p:blipFill>
          <a:blip r:embed="rId2"/>
          <a:srcRect/>
          <a:stretch>
            <a:fillRect/>
          </a:stretch>
        </p:blipFill>
        <p:spPr bwMode="auto">
          <a:xfrm>
            <a:off x="1752600" y="1828800"/>
            <a:ext cx="5753100" cy="4419600"/>
          </a:xfrm>
          <a:prstGeom prst="rect">
            <a:avLst/>
          </a:prstGeom>
          <a:noFill/>
          <a:ln w="9525">
            <a:noFill/>
            <a:miter lim="800000"/>
            <a:headEnd/>
            <a:tailEnd/>
          </a:ln>
          <a:effec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５ － ５ </a:t>
            </a:r>
            <a:r>
              <a:rPr lang="zh-CN" altLang="en-US" dirty="0" smtClean="0"/>
              <a:t>供应链横向协同运作的范围和内容</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5122" name="Picture 2"/>
          <p:cNvPicPr>
            <a:picLocks noChangeAspect="1" noChangeArrowheads="1"/>
          </p:cNvPicPr>
          <p:nvPr/>
        </p:nvPicPr>
        <p:blipFill>
          <a:blip r:embed="rId2"/>
          <a:srcRect/>
          <a:stretch>
            <a:fillRect/>
          </a:stretch>
        </p:blipFill>
        <p:spPr bwMode="auto">
          <a:xfrm>
            <a:off x="838200" y="2133600"/>
            <a:ext cx="7361237" cy="3495675"/>
          </a:xfrm>
          <a:prstGeom prst="rect">
            <a:avLst/>
          </a:prstGeom>
          <a:noFill/>
          <a:ln w="9525">
            <a:noFill/>
            <a:miter lim="800000"/>
            <a:headEnd/>
            <a:tailEnd/>
          </a:ln>
          <a:effec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５ － ６　</a:t>
            </a:r>
            <a:r>
              <a:rPr lang="zh-CN" altLang="en-US" dirty="0" smtClean="0"/>
              <a:t>基于分布式 </a:t>
            </a:r>
            <a:r>
              <a:rPr lang="en-US" dirty="0" smtClean="0"/>
              <a:t>ＶＭＩ </a:t>
            </a:r>
            <a:r>
              <a:rPr lang="zh-CN" altLang="en-US" dirty="0" smtClean="0"/>
              <a:t>的供应链协同运作模式</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6146" name="Picture 2"/>
          <p:cNvPicPr>
            <a:picLocks noChangeAspect="1" noChangeArrowheads="1"/>
          </p:cNvPicPr>
          <p:nvPr/>
        </p:nvPicPr>
        <p:blipFill>
          <a:blip r:embed="rId2"/>
          <a:srcRect/>
          <a:stretch>
            <a:fillRect/>
          </a:stretch>
        </p:blipFill>
        <p:spPr bwMode="auto">
          <a:xfrm>
            <a:off x="2119313" y="1876425"/>
            <a:ext cx="4905375" cy="3105150"/>
          </a:xfrm>
          <a:prstGeom prst="rect">
            <a:avLst/>
          </a:prstGeom>
          <a:noFill/>
          <a:ln w="9525">
            <a:noFill/>
            <a:miter lim="800000"/>
            <a:headEnd/>
            <a:tailEnd/>
          </a:ln>
          <a:effec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５ － ７  </a:t>
            </a:r>
            <a:r>
              <a:rPr lang="en-US" dirty="0" err="1" smtClean="0"/>
              <a:t>Ｓｕｐｐｌｙ</a:t>
            </a:r>
            <a:r>
              <a:rPr lang="en-US" dirty="0" smtClean="0"/>
              <a:t>  </a:t>
            </a:r>
            <a:r>
              <a:rPr lang="en-US" dirty="0" err="1" smtClean="0"/>
              <a:t>Ｈｕｂ</a:t>
            </a:r>
            <a:r>
              <a:rPr lang="en-US" dirty="0" smtClean="0"/>
              <a:t> </a:t>
            </a:r>
            <a:r>
              <a:rPr lang="zh-CN" altLang="en-US" dirty="0" smtClean="0"/>
              <a:t>的库存整合方式</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7170" name="Picture 2"/>
          <p:cNvPicPr>
            <a:picLocks noChangeAspect="1" noChangeArrowheads="1"/>
          </p:cNvPicPr>
          <p:nvPr/>
        </p:nvPicPr>
        <p:blipFill>
          <a:blip r:embed="rId2"/>
          <a:srcRect/>
          <a:stretch>
            <a:fillRect/>
          </a:stretch>
        </p:blipFill>
        <p:spPr bwMode="auto">
          <a:xfrm>
            <a:off x="1747838" y="1814513"/>
            <a:ext cx="5648325" cy="3228975"/>
          </a:xfrm>
          <a:prstGeom prst="rect">
            <a:avLst/>
          </a:prstGeom>
          <a:noFill/>
          <a:ln w="9525">
            <a:noFill/>
            <a:miter lim="800000"/>
            <a:headEnd/>
            <a:tailEnd/>
          </a:ln>
          <a:effec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5-8  </a:t>
            </a:r>
            <a:r>
              <a:rPr lang="zh-CN" altLang="en-US" dirty="0" smtClean="0"/>
              <a:t>以第三方物流作为运营主体的</a:t>
            </a:r>
            <a:r>
              <a:rPr lang="en-US" altLang="zh-CN" dirty="0" smtClean="0"/>
              <a:t>Supply Hub</a:t>
            </a:r>
            <a:r>
              <a:rPr lang="zh-CN" altLang="en-US" dirty="0" smtClean="0"/>
              <a:t>运作方式</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8194" name="Picture 2"/>
          <p:cNvPicPr>
            <a:picLocks noChangeAspect="1" noChangeArrowheads="1"/>
          </p:cNvPicPr>
          <p:nvPr/>
        </p:nvPicPr>
        <p:blipFill>
          <a:blip r:embed="rId2"/>
          <a:srcRect/>
          <a:stretch>
            <a:fillRect/>
          </a:stretch>
        </p:blipFill>
        <p:spPr bwMode="auto">
          <a:xfrm>
            <a:off x="1809750" y="1914525"/>
            <a:ext cx="5524500" cy="3028950"/>
          </a:xfrm>
          <a:prstGeom prst="rect">
            <a:avLst/>
          </a:prstGeom>
          <a:noFill/>
          <a:ln w="9525">
            <a:noFill/>
            <a:miter lim="800000"/>
            <a:headEnd/>
            <a:tailEnd/>
          </a:ln>
          <a:effec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5-9  </a:t>
            </a:r>
            <a:r>
              <a:rPr lang="zh-CN" altLang="en-US" dirty="0" smtClean="0"/>
              <a:t>以第四方物流作为运营主体的</a:t>
            </a:r>
            <a:r>
              <a:rPr lang="en-US" altLang="zh-CN" dirty="0" smtClean="0"/>
              <a:t>Supply Hub</a:t>
            </a:r>
            <a:r>
              <a:rPr lang="zh-CN" altLang="en-US" dirty="0" smtClean="0"/>
              <a:t>运作方式</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9218" name="Picture 2"/>
          <p:cNvPicPr>
            <a:picLocks noChangeAspect="1" noChangeArrowheads="1"/>
          </p:cNvPicPr>
          <p:nvPr/>
        </p:nvPicPr>
        <p:blipFill>
          <a:blip r:embed="rId2"/>
          <a:srcRect/>
          <a:stretch>
            <a:fillRect/>
          </a:stretch>
        </p:blipFill>
        <p:spPr bwMode="auto">
          <a:xfrm>
            <a:off x="1776413" y="1890713"/>
            <a:ext cx="5591175" cy="3076575"/>
          </a:xfrm>
          <a:prstGeom prst="rect">
            <a:avLst/>
          </a:prstGeom>
          <a:noFill/>
          <a:ln w="9525">
            <a:noFill/>
            <a:miter lim="800000"/>
            <a:headEnd/>
            <a:tailEnd/>
          </a:ln>
          <a:effec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5-10  </a:t>
            </a:r>
            <a:r>
              <a:rPr lang="zh-CN" altLang="en-US" dirty="0" smtClean="0"/>
              <a:t>以核心制造商作为运营主体的</a:t>
            </a:r>
            <a:r>
              <a:rPr lang="en-US" altLang="zh-CN" dirty="0" smtClean="0"/>
              <a:t>Supply Hub</a:t>
            </a:r>
            <a:r>
              <a:rPr lang="zh-CN" altLang="en-US" dirty="0" smtClean="0"/>
              <a:t>运作方式</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0242" name="Picture 2"/>
          <p:cNvPicPr>
            <a:picLocks noChangeAspect="1" noChangeArrowheads="1"/>
          </p:cNvPicPr>
          <p:nvPr/>
        </p:nvPicPr>
        <p:blipFill>
          <a:blip r:embed="rId2"/>
          <a:srcRect/>
          <a:stretch>
            <a:fillRect/>
          </a:stretch>
        </p:blipFill>
        <p:spPr bwMode="auto">
          <a:xfrm>
            <a:off x="1781175" y="1914525"/>
            <a:ext cx="5581650" cy="3028950"/>
          </a:xfrm>
          <a:prstGeom prst="rect">
            <a:avLst/>
          </a:prstGeom>
          <a:noFill/>
          <a:ln w="9525">
            <a:noFill/>
            <a:miter lim="800000"/>
            <a:headEnd/>
            <a:tailEnd/>
          </a:ln>
          <a:effec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5-11 </a:t>
            </a:r>
            <a:r>
              <a:rPr lang="zh-CN" altLang="en-US" dirty="0" smtClean="0"/>
              <a:t>以供应商或供应商联合体作为运营商主体的</a:t>
            </a:r>
            <a:r>
              <a:rPr lang="en-US" altLang="zh-CN" dirty="0" smtClean="0"/>
              <a:t>Supply Hub</a:t>
            </a:r>
            <a:r>
              <a:rPr lang="zh-CN" altLang="en-US" dirty="0" smtClean="0"/>
              <a:t>运作方式</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1266" name="Picture 2"/>
          <p:cNvPicPr>
            <a:picLocks noChangeAspect="1" noChangeArrowheads="1"/>
          </p:cNvPicPr>
          <p:nvPr/>
        </p:nvPicPr>
        <p:blipFill>
          <a:blip r:embed="rId2"/>
          <a:srcRect/>
          <a:stretch>
            <a:fillRect/>
          </a:stretch>
        </p:blipFill>
        <p:spPr bwMode="auto">
          <a:xfrm>
            <a:off x="1828800" y="1938338"/>
            <a:ext cx="5486400" cy="2981325"/>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zh-CN" altLang="en-US" dirty="0" smtClean="0"/>
              <a:t>第一节  供应链物流协同管理概念</a:t>
            </a:r>
            <a:endParaRPr lang="zh-CN" altLang="zh-CN" dirty="0" smtClean="0"/>
          </a:p>
        </p:txBody>
      </p:sp>
      <p:sp>
        <p:nvSpPr>
          <p:cNvPr id="9219" name="Rectangle 3"/>
          <p:cNvSpPr>
            <a:spLocks noGrp="1" noChangeArrowheads="1"/>
          </p:cNvSpPr>
          <p:nvPr>
            <p:ph type="body" idx="1"/>
          </p:nvPr>
        </p:nvSpPr>
        <p:spPr/>
        <p:txBody>
          <a:bodyPr/>
          <a:lstStyle/>
          <a:p>
            <a:pPr>
              <a:lnSpc>
                <a:spcPct val="200000"/>
              </a:lnSpc>
            </a:pPr>
            <a:r>
              <a:rPr lang="en-US" dirty="0" smtClean="0"/>
              <a:t>（ </a:t>
            </a:r>
            <a:r>
              <a:rPr lang="zh-CN" altLang="en-US" dirty="0" smtClean="0"/>
              <a:t>二</a:t>
            </a:r>
            <a:r>
              <a:rPr lang="en-US" dirty="0" smtClean="0"/>
              <a:t>）  </a:t>
            </a:r>
            <a:r>
              <a:rPr lang="zh-CN" altLang="en-US" dirty="0" smtClean="0"/>
              <a:t>协同运作的基本内容</a:t>
            </a:r>
          </a:p>
          <a:p>
            <a:pPr>
              <a:lnSpc>
                <a:spcPct val="200000"/>
              </a:lnSpc>
            </a:pPr>
            <a:r>
              <a:rPr lang="zh-CN" altLang="en-US" dirty="0" smtClean="0"/>
              <a:t>从供应链采购商</a:t>
            </a:r>
            <a:r>
              <a:rPr lang="en-US" dirty="0" smtClean="0"/>
              <a:t>、  </a:t>
            </a:r>
            <a:r>
              <a:rPr lang="zh-CN" altLang="en-US" dirty="0" smtClean="0"/>
              <a:t>制造商和下游客户之间的组织界面</a:t>
            </a:r>
            <a:r>
              <a:rPr lang="en-US" dirty="0" smtClean="0"/>
              <a:t>，  </a:t>
            </a:r>
            <a:r>
              <a:rPr lang="zh-CN" altLang="en-US" dirty="0" smtClean="0"/>
              <a:t>以及采购</a:t>
            </a:r>
            <a:r>
              <a:rPr lang="en-US" dirty="0" smtClean="0"/>
              <a:t>、  </a:t>
            </a:r>
            <a:r>
              <a:rPr lang="zh-CN" altLang="en-US" dirty="0" smtClean="0"/>
              <a:t>制造</a:t>
            </a:r>
            <a:r>
              <a:rPr lang="en-US" dirty="0" smtClean="0"/>
              <a:t>、  </a:t>
            </a:r>
            <a:r>
              <a:rPr lang="zh-CN" altLang="en-US" dirty="0" smtClean="0"/>
              <a:t>物流和销售之 间的业务过程界面来看</a:t>
            </a:r>
            <a:r>
              <a:rPr lang="en-US" dirty="0" smtClean="0"/>
              <a:t>，   </a:t>
            </a:r>
            <a:r>
              <a:rPr lang="zh-CN" altLang="en-US" dirty="0" smtClean="0"/>
              <a:t>供应链纵向协同的范围和涉及的内容</a:t>
            </a:r>
            <a:r>
              <a:rPr lang="en-US" dirty="0" smtClean="0"/>
              <a:t>，  </a:t>
            </a:r>
            <a:r>
              <a:rPr lang="zh-CN" altLang="en-US" dirty="0" smtClean="0"/>
              <a:t>包括协同生产调度</a:t>
            </a:r>
            <a:r>
              <a:rPr lang="en-US" dirty="0" smtClean="0"/>
              <a:t>、  </a:t>
            </a:r>
            <a:r>
              <a:rPr lang="zh-CN" altLang="en-US" dirty="0" smtClean="0"/>
              <a:t>协同供 应计划</a:t>
            </a:r>
            <a:r>
              <a:rPr lang="en-US" dirty="0" smtClean="0"/>
              <a:t>、  </a:t>
            </a:r>
            <a:r>
              <a:rPr lang="zh-CN" altLang="en-US" dirty="0" smtClean="0"/>
              <a:t>协同新产品导入</a:t>
            </a:r>
            <a:r>
              <a:rPr lang="en-US" dirty="0" smtClean="0"/>
              <a:t>、  </a:t>
            </a:r>
            <a:r>
              <a:rPr lang="zh-CN" altLang="en-US" dirty="0" smtClean="0"/>
              <a:t>协同需求补货</a:t>
            </a:r>
            <a:r>
              <a:rPr lang="en-US" dirty="0" smtClean="0"/>
              <a:t>、  </a:t>
            </a:r>
            <a:r>
              <a:rPr lang="zh-CN" altLang="en-US" dirty="0" smtClean="0"/>
              <a:t>协同计划和共同配送等问题</a:t>
            </a:r>
            <a:r>
              <a:rPr lang="en-US" dirty="0" smtClean="0"/>
              <a:t>，   </a:t>
            </a:r>
            <a:r>
              <a:rPr lang="zh-CN" altLang="en-US" dirty="0" smtClean="0"/>
              <a:t>如</a:t>
            </a:r>
            <a:r>
              <a:rPr lang="zh-CN" altLang="en-US" dirty="0" smtClean="0">
                <a:hlinkClick r:id="rId2" action="ppaction://hlinksldjump"/>
              </a:rPr>
              <a:t>图 </a:t>
            </a:r>
            <a:r>
              <a:rPr lang="en-US" dirty="0" smtClean="0">
                <a:hlinkClick r:id="rId2" action="ppaction://hlinksldjump"/>
              </a:rPr>
              <a:t>５ － ４ </a:t>
            </a:r>
            <a:r>
              <a:rPr lang="zh-CN" altLang="en-US" dirty="0" smtClean="0"/>
              <a:t>所示</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５ － １２　   </a:t>
            </a:r>
            <a:r>
              <a:rPr lang="zh-CN" altLang="en-US" dirty="0" smtClean="0"/>
              <a:t>供应商全部采用第三方 物流直送工位方式</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2290" name="Picture 2"/>
          <p:cNvPicPr>
            <a:picLocks noChangeAspect="1" noChangeArrowheads="1"/>
          </p:cNvPicPr>
          <p:nvPr/>
        </p:nvPicPr>
        <p:blipFill>
          <a:blip r:embed="rId2"/>
          <a:srcRect/>
          <a:stretch>
            <a:fillRect/>
          </a:stretch>
        </p:blipFill>
        <p:spPr bwMode="auto">
          <a:xfrm>
            <a:off x="2638425" y="2371725"/>
            <a:ext cx="3867150" cy="2114550"/>
          </a:xfrm>
          <a:prstGeom prst="rect">
            <a:avLst/>
          </a:prstGeom>
          <a:noFill/>
          <a:ln w="9525">
            <a:noFill/>
            <a:miter lim="800000"/>
            <a:headEnd/>
            <a:tailEnd/>
          </a:ln>
          <a:effec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５ － １３　   </a:t>
            </a:r>
            <a:r>
              <a:rPr lang="zh-CN" altLang="en-US" dirty="0" smtClean="0"/>
              <a:t>第三方物流直送工位与供应商 直送工位相结合方式</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3314" name="Picture 2"/>
          <p:cNvPicPr>
            <a:picLocks noChangeAspect="1" noChangeArrowheads="1"/>
          </p:cNvPicPr>
          <p:nvPr/>
        </p:nvPicPr>
        <p:blipFill>
          <a:blip r:embed="rId2"/>
          <a:srcRect/>
          <a:stretch>
            <a:fillRect/>
          </a:stretch>
        </p:blipFill>
        <p:spPr bwMode="auto">
          <a:xfrm>
            <a:off x="2414588" y="2324100"/>
            <a:ext cx="4314825" cy="2209800"/>
          </a:xfrm>
          <a:prstGeom prst="rect">
            <a:avLst/>
          </a:prstGeom>
          <a:noFill/>
          <a:ln w="9525">
            <a:noFill/>
            <a:miter lim="800000"/>
            <a:headEnd/>
            <a:tailEnd/>
          </a:ln>
          <a:effec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 </a:t>
            </a:r>
            <a:r>
              <a:rPr lang="en-US" dirty="0" smtClean="0"/>
              <a:t>５ － １　   ３ＰＬ － </a:t>
            </a:r>
            <a:r>
              <a:rPr lang="en-US" dirty="0" err="1" smtClean="0"/>
              <a:t>Ｈｕｂ</a:t>
            </a:r>
            <a:r>
              <a:rPr lang="en-US" dirty="0" smtClean="0"/>
              <a:t> </a:t>
            </a:r>
            <a:r>
              <a:rPr lang="zh-CN" altLang="en-US" dirty="0" smtClean="0"/>
              <a:t>的功能范围及对运营主体的要求</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4338" name="Picture 2"/>
          <p:cNvPicPr>
            <a:picLocks noChangeAspect="1" noChangeArrowheads="1"/>
          </p:cNvPicPr>
          <p:nvPr/>
        </p:nvPicPr>
        <p:blipFill>
          <a:blip r:embed="rId2"/>
          <a:srcRect/>
          <a:stretch>
            <a:fillRect/>
          </a:stretch>
        </p:blipFill>
        <p:spPr bwMode="auto">
          <a:xfrm>
            <a:off x="452438" y="1876425"/>
            <a:ext cx="8237537" cy="3105150"/>
          </a:xfrm>
          <a:prstGeom prst="rect">
            <a:avLst/>
          </a:prstGeom>
          <a:noFill/>
          <a:ln w="9525">
            <a:noFill/>
            <a:miter lim="800000"/>
            <a:headEnd/>
            <a:tailEnd/>
          </a:ln>
          <a:effec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５ － １４　   </a:t>
            </a:r>
            <a:r>
              <a:rPr lang="zh-CN" altLang="en-US" dirty="0" smtClean="0"/>
              <a:t>第三方物流直送工位常见物流和信息流协同运作</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5362" name="Picture 2"/>
          <p:cNvPicPr>
            <a:picLocks noChangeAspect="1" noChangeArrowheads="1"/>
          </p:cNvPicPr>
          <p:nvPr/>
        </p:nvPicPr>
        <p:blipFill>
          <a:blip r:embed="rId2"/>
          <a:srcRect/>
          <a:stretch>
            <a:fillRect/>
          </a:stretch>
        </p:blipFill>
        <p:spPr bwMode="auto">
          <a:xfrm>
            <a:off x="528638" y="1438275"/>
            <a:ext cx="8085137" cy="3981450"/>
          </a:xfrm>
          <a:prstGeom prst="rect">
            <a:avLst/>
          </a:prstGeom>
          <a:noFill/>
          <a:ln w="9525">
            <a:noFill/>
            <a:miter lim="800000"/>
            <a:headEnd/>
            <a:tailEnd/>
          </a:ln>
          <a:effec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５ － １５    ３ＰＬ － </a:t>
            </a:r>
            <a:r>
              <a:rPr lang="en-US" dirty="0" err="1" smtClean="0"/>
              <a:t>Ｈｕｂ</a:t>
            </a:r>
            <a:r>
              <a:rPr lang="en-US" dirty="0" smtClean="0"/>
              <a:t> </a:t>
            </a:r>
            <a:r>
              <a:rPr lang="zh-CN" altLang="en-US" dirty="0" smtClean="0"/>
              <a:t>的计划供货</a:t>
            </a:r>
            <a:r>
              <a:rPr lang="en-US" dirty="0" smtClean="0"/>
              <a:t>、  </a:t>
            </a:r>
            <a:r>
              <a:rPr lang="zh-CN" altLang="en-US" dirty="0" smtClean="0"/>
              <a:t>看板供货</a:t>
            </a:r>
            <a:r>
              <a:rPr lang="en-US" dirty="0" smtClean="0"/>
              <a:t>、  </a:t>
            </a:r>
            <a:r>
              <a:rPr lang="zh-CN" altLang="en-US" dirty="0" smtClean="0"/>
              <a:t>同步供应集成的供货方法</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6386" name="Picture 2"/>
          <p:cNvPicPr>
            <a:picLocks noChangeAspect="1" noChangeArrowheads="1"/>
          </p:cNvPicPr>
          <p:nvPr/>
        </p:nvPicPr>
        <p:blipFill>
          <a:blip r:embed="rId2"/>
          <a:srcRect/>
          <a:stretch>
            <a:fillRect/>
          </a:stretch>
        </p:blipFill>
        <p:spPr bwMode="auto">
          <a:xfrm>
            <a:off x="1295400" y="2133600"/>
            <a:ext cx="6551613" cy="2590800"/>
          </a:xfrm>
          <a:prstGeom prst="rect">
            <a:avLst/>
          </a:prstGeom>
          <a:noFill/>
          <a:ln w="9525">
            <a:noFill/>
            <a:miter lim="800000"/>
            <a:headEnd/>
            <a:tailEnd/>
          </a:ln>
          <a:effec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５ － １６　   </a:t>
            </a:r>
            <a:r>
              <a:rPr lang="zh-CN" altLang="en-US" dirty="0" smtClean="0"/>
              <a:t>推动与拉动结合的双向补货信息协同方法</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7410" name="Picture 2"/>
          <p:cNvPicPr>
            <a:picLocks noChangeAspect="1" noChangeArrowheads="1"/>
          </p:cNvPicPr>
          <p:nvPr/>
        </p:nvPicPr>
        <p:blipFill>
          <a:blip r:embed="rId2"/>
          <a:srcRect/>
          <a:stretch>
            <a:fillRect/>
          </a:stretch>
        </p:blipFill>
        <p:spPr bwMode="auto">
          <a:xfrm>
            <a:off x="1862138" y="1714500"/>
            <a:ext cx="5419725" cy="3429000"/>
          </a:xfrm>
          <a:prstGeom prst="rect">
            <a:avLst/>
          </a:prstGeom>
          <a:noFill/>
          <a:ln w="9525">
            <a:noFill/>
            <a:miter lim="800000"/>
            <a:headEnd/>
            <a:tailEnd/>
          </a:ln>
          <a:effec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5-17 4PL</a:t>
            </a:r>
            <a:r>
              <a:rPr lang="zh-CN" altLang="en-US" dirty="0" smtClean="0"/>
              <a:t>组织联盟</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8434" name="Picture 2"/>
          <p:cNvPicPr>
            <a:picLocks noChangeAspect="1" noChangeArrowheads="1"/>
          </p:cNvPicPr>
          <p:nvPr/>
        </p:nvPicPr>
        <p:blipFill>
          <a:blip r:embed="rId2"/>
          <a:srcRect/>
          <a:stretch>
            <a:fillRect/>
          </a:stretch>
        </p:blipFill>
        <p:spPr bwMode="auto">
          <a:xfrm>
            <a:off x="1762125" y="1814513"/>
            <a:ext cx="5619750" cy="3228975"/>
          </a:xfrm>
          <a:prstGeom prst="rect">
            <a:avLst/>
          </a:prstGeom>
          <a:noFill/>
          <a:ln w="9525">
            <a:noFill/>
            <a:miter lim="800000"/>
            <a:headEnd/>
            <a:tailEnd/>
          </a:ln>
          <a:effec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５ － １８　   </a:t>
            </a:r>
            <a:r>
              <a:rPr lang="zh-CN" altLang="en-US" dirty="0" smtClean="0"/>
              <a:t>某精密化工企业组织结构图</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9458" name="Picture 2"/>
          <p:cNvPicPr>
            <a:picLocks noChangeAspect="1" noChangeArrowheads="1"/>
          </p:cNvPicPr>
          <p:nvPr/>
        </p:nvPicPr>
        <p:blipFill>
          <a:blip r:embed="rId2"/>
          <a:srcRect/>
          <a:stretch>
            <a:fillRect/>
          </a:stretch>
        </p:blipFill>
        <p:spPr bwMode="auto">
          <a:xfrm>
            <a:off x="1919288" y="1762125"/>
            <a:ext cx="5305425" cy="3333750"/>
          </a:xfrm>
          <a:prstGeom prst="rect">
            <a:avLst/>
          </a:prstGeom>
          <a:noFill/>
          <a:ln w="9525">
            <a:noFill/>
            <a:miter lim="800000"/>
            <a:headEnd/>
            <a:tailEnd/>
          </a:ln>
          <a:effec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5-19 </a:t>
            </a:r>
            <a:r>
              <a:rPr lang="zh-CN" altLang="en-US" dirty="0" smtClean="0"/>
              <a:t>基于</a:t>
            </a:r>
            <a:r>
              <a:rPr lang="en-US" altLang="zh-CN" dirty="0" err="1" smtClean="0"/>
              <a:t>Saas</a:t>
            </a:r>
            <a:r>
              <a:rPr lang="zh-CN" altLang="en-US" dirty="0" smtClean="0"/>
              <a:t>模式的产业集群协同商务平台的基本框架</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0482" name="Picture 2"/>
          <p:cNvPicPr>
            <a:picLocks noChangeAspect="1" noChangeArrowheads="1"/>
          </p:cNvPicPr>
          <p:nvPr/>
        </p:nvPicPr>
        <p:blipFill>
          <a:blip r:embed="rId2"/>
          <a:srcRect/>
          <a:stretch>
            <a:fillRect/>
          </a:stretch>
        </p:blipFill>
        <p:spPr bwMode="auto">
          <a:xfrm>
            <a:off x="2362200" y="1609725"/>
            <a:ext cx="4391025" cy="5248275"/>
          </a:xfrm>
          <a:prstGeom prst="rect">
            <a:avLst/>
          </a:prstGeom>
          <a:noFill/>
          <a:ln w="9525">
            <a:noFill/>
            <a:miter lim="800000"/>
            <a:headEnd/>
            <a:tailEnd/>
          </a:ln>
          <a:effec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５ － ２０　   </a:t>
            </a:r>
            <a:r>
              <a:rPr lang="zh-CN" altLang="en-US" dirty="0" smtClean="0"/>
              <a:t>第一级成熟度模型</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1506" name="Picture 2"/>
          <p:cNvPicPr>
            <a:picLocks noChangeAspect="1" noChangeArrowheads="1"/>
          </p:cNvPicPr>
          <p:nvPr/>
        </p:nvPicPr>
        <p:blipFill>
          <a:blip r:embed="rId2"/>
          <a:srcRect/>
          <a:stretch>
            <a:fillRect/>
          </a:stretch>
        </p:blipFill>
        <p:spPr bwMode="auto">
          <a:xfrm>
            <a:off x="1714500" y="2419350"/>
            <a:ext cx="5715000" cy="20193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zh-CN" altLang="en-US" dirty="0" smtClean="0"/>
              <a:t>第一节  供应链物流协同管理概念</a:t>
            </a:r>
            <a:endParaRPr lang="zh-CN" altLang="zh-CN" dirty="0" smtClean="0"/>
          </a:p>
        </p:txBody>
      </p:sp>
      <p:sp>
        <p:nvSpPr>
          <p:cNvPr id="10243" name="Rectangle 3"/>
          <p:cNvSpPr>
            <a:spLocks noGrp="1" noChangeArrowheads="1"/>
          </p:cNvSpPr>
          <p:nvPr>
            <p:ph type="body" idx="1"/>
          </p:nvPr>
        </p:nvSpPr>
        <p:spPr/>
        <p:txBody>
          <a:bodyPr/>
          <a:lstStyle/>
          <a:p>
            <a:r>
              <a:rPr lang="en-US" dirty="0" smtClean="0"/>
              <a:t>（ </a:t>
            </a:r>
            <a:r>
              <a:rPr lang="zh-CN" altLang="en-US" dirty="0" smtClean="0"/>
              <a:t>三</a:t>
            </a:r>
            <a:r>
              <a:rPr lang="en-US" dirty="0" smtClean="0"/>
              <a:t>）  </a:t>
            </a:r>
            <a:r>
              <a:rPr lang="zh-CN" altLang="en-US" dirty="0" smtClean="0"/>
              <a:t>供应链协同优势</a:t>
            </a:r>
          </a:p>
          <a:p>
            <a:r>
              <a:rPr lang="zh-CN" altLang="en-US" dirty="0" smtClean="0"/>
              <a:t>成功的供应链应该能够协调并整合供应链中的所有活动</a:t>
            </a:r>
            <a:r>
              <a:rPr lang="en-US" dirty="0" smtClean="0"/>
              <a:t>， </a:t>
            </a:r>
            <a:r>
              <a:rPr lang="zh-CN" altLang="en-US" dirty="0" smtClean="0"/>
              <a:t>最终成为无缝连接的一体化过 程</a:t>
            </a:r>
            <a:r>
              <a:rPr lang="en-US" dirty="0" smtClean="0"/>
              <a:t>。  </a:t>
            </a:r>
            <a:r>
              <a:rPr lang="zh-CN" altLang="en-US" dirty="0" smtClean="0"/>
              <a:t>供应链协同管理与传统的供应链管理相比具有以下优势</a:t>
            </a:r>
            <a:r>
              <a:rPr lang="en-US" dirty="0" smtClean="0"/>
              <a:t>：</a:t>
            </a:r>
            <a:endParaRPr lang="zh-CN" altLang="en-US" dirty="0" smtClean="0"/>
          </a:p>
          <a:p>
            <a:r>
              <a:rPr lang="en-US" dirty="0" smtClean="0"/>
              <a:t>（１） </a:t>
            </a:r>
            <a:r>
              <a:rPr lang="zh-CN" altLang="en-US" dirty="0" smtClean="0"/>
              <a:t>供应链协同管理中广泛利用信息技术</a:t>
            </a:r>
            <a:r>
              <a:rPr lang="en-US" dirty="0" smtClean="0"/>
              <a:t>， </a:t>
            </a:r>
            <a:r>
              <a:rPr lang="zh-CN" altLang="en-US" dirty="0" smtClean="0"/>
              <a:t>采用科学的管理方法</a:t>
            </a:r>
            <a:r>
              <a:rPr lang="en-US" dirty="0" smtClean="0"/>
              <a:t>，</a:t>
            </a:r>
            <a:r>
              <a:rPr lang="zh-CN" altLang="en-US" dirty="0" smtClean="0"/>
              <a:t> 可以有效地消除重 复</a:t>
            </a:r>
            <a:r>
              <a:rPr lang="en-US" dirty="0" smtClean="0"/>
              <a:t>、  </a:t>
            </a:r>
            <a:r>
              <a:rPr lang="zh-CN" altLang="en-US" dirty="0" smtClean="0"/>
              <a:t>不必要的浪费与不确定性</a:t>
            </a:r>
            <a:r>
              <a:rPr lang="en-US" dirty="0" smtClean="0"/>
              <a:t>，   </a:t>
            </a:r>
            <a:r>
              <a:rPr lang="zh-CN" altLang="en-US" dirty="0" smtClean="0"/>
              <a:t>从而降低库存量</a:t>
            </a:r>
            <a:r>
              <a:rPr lang="en-US" dirty="0" smtClean="0"/>
              <a:t>，  </a:t>
            </a:r>
            <a:r>
              <a:rPr lang="zh-CN" altLang="en-US" dirty="0" smtClean="0"/>
              <a:t>创造竞争的成本优势</a:t>
            </a:r>
            <a:r>
              <a:rPr lang="en-US" dirty="0" smtClean="0"/>
              <a:t>。</a:t>
            </a:r>
            <a:endParaRPr lang="zh-CN" altLang="en-US" dirty="0" smtClean="0"/>
          </a:p>
          <a:p>
            <a:r>
              <a:rPr lang="en-US" dirty="0" smtClean="0"/>
              <a:t>（２） </a:t>
            </a:r>
            <a:r>
              <a:rPr lang="zh-CN" altLang="en-US" dirty="0" smtClean="0"/>
              <a:t>供应链协同管理不再孤立地看待链上成员</a:t>
            </a:r>
            <a:r>
              <a:rPr lang="en-US" dirty="0" smtClean="0"/>
              <a:t>，  </a:t>
            </a:r>
            <a:r>
              <a:rPr lang="zh-CN" altLang="en-US" dirty="0" smtClean="0"/>
              <a:t>而是把整个供应链看成是一个有机的 整体</a:t>
            </a:r>
            <a:r>
              <a:rPr lang="en-US" dirty="0" smtClean="0"/>
              <a:t>，  </a:t>
            </a:r>
            <a:r>
              <a:rPr lang="zh-CN" altLang="en-US" dirty="0" smtClean="0"/>
              <a:t>对其进行优化</a:t>
            </a:r>
            <a:r>
              <a:rPr lang="en-US" dirty="0" smtClean="0"/>
              <a:t>，  </a:t>
            </a:r>
            <a:r>
              <a:rPr lang="zh-CN" altLang="en-US" dirty="0" smtClean="0"/>
              <a:t>保持对客户的快速反应</a:t>
            </a:r>
            <a:r>
              <a:rPr lang="en-US" dirty="0" smtClean="0"/>
              <a:t>，  </a:t>
            </a:r>
            <a:r>
              <a:rPr lang="zh-CN" altLang="en-US" dirty="0" smtClean="0"/>
              <a:t>实现供需的良好互配</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５ － ２１　   </a:t>
            </a:r>
            <a:r>
              <a:rPr lang="zh-CN" altLang="en-US" dirty="0" smtClean="0"/>
              <a:t>第二级成熟度模型</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2530" name="Picture 2"/>
          <p:cNvPicPr>
            <a:picLocks noChangeAspect="1" noChangeArrowheads="1"/>
          </p:cNvPicPr>
          <p:nvPr/>
        </p:nvPicPr>
        <p:blipFill>
          <a:blip r:embed="rId2"/>
          <a:srcRect/>
          <a:stretch>
            <a:fillRect/>
          </a:stretch>
        </p:blipFill>
        <p:spPr bwMode="auto">
          <a:xfrm>
            <a:off x="1400175" y="2381250"/>
            <a:ext cx="6343650" cy="2095500"/>
          </a:xfrm>
          <a:prstGeom prst="rect">
            <a:avLst/>
          </a:prstGeom>
          <a:noFill/>
          <a:ln w="9525">
            <a:noFill/>
            <a:miter lim="800000"/>
            <a:headEnd/>
            <a:tailEnd/>
          </a:ln>
          <a:effec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５ － ２２　   </a:t>
            </a:r>
            <a:r>
              <a:rPr lang="zh-CN" altLang="en-US" dirty="0" smtClean="0"/>
              <a:t>第三级成熟度模型</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3554" name="Picture 2"/>
          <p:cNvPicPr>
            <a:picLocks noChangeAspect="1" noChangeArrowheads="1"/>
          </p:cNvPicPr>
          <p:nvPr/>
        </p:nvPicPr>
        <p:blipFill>
          <a:blip r:embed="rId2"/>
          <a:srcRect/>
          <a:stretch>
            <a:fillRect/>
          </a:stretch>
        </p:blipFill>
        <p:spPr bwMode="auto">
          <a:xfrm>
            <a:off x="2043113" y="2395538"/>
            <a:ext cx="5057775" cy="2066925"/>
          </a:xfrm>
          <a:prstGeom prst="rect">
            <a:avLst/>
          </a:prstGeom>
          <a:noFill/>
          <a:ln w="9525">
            <a:noFill/>
            <a:miter lim="800000"/>
            <a:headEnd/>
            <a:tailEnd/>
          </a:ln>
          <a:effectLst/>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5-23 </a:t>
            </a:r>
            <a:r>
              <a:rPr lang="zh-CN" altLang="en-US" dirty="0" smtClean="0"/>
              <a:t>第四级成熟度模型</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4578" name="Picture 2"/>
          <p:cNvPicPr>
            <a:picLocks noChangeAspect="1" noChangeArrowheads="1"/>
          </p:cNvPicPr>
          <p:nvPr/>
        </p:nvPicPr>
        <p:blipFill>
          <a:blip r:embed="rId2"/>
          <a:srcRect/>
          <a:stretch>
            <a:fillRect/>
          </a:stretch>
        </p:blipFill>
        <p:spPr bwMode="auto">
          <a:xfrm>
            <a:off x="1981200" y="1905000"/>
            <a:ext cx="5400675" cy="2181225"/>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zh-CN" altLang="en-US" dirty="0" smtClean="0"/>
              <a:t>第一节  供应链物流协同管理概念</a:t>
            </a:r>
            <a:endParaRPr lang="zh-CN" altLang="zh-CN" dirty="0" smtClean="0"/>
          </a:p>
        </p:txBody>
      </p:sp>
      <p:sp>
        <p:nvSpPr>
          <p:cNvPr id="11267" name="Rectangle 3"/>
          <p:cNvSpPr>
            <a:spLocks noGrp="1" noChangeArrowheads="1"/>
          </p:cNvSpPr>
          <p:nvPr>
            <p:ph type="body" idx="1"/>
          </p:nvPr>
        </p:nvSpPr>
        <p:spPr/>
        <p:txBody>
          <a:bodyPr/>
          <a:lstStyle/>
          <a:p>
            <a:pPr eaLnBrk="1" hangingPunct="1">
              <a:lnSpc>
                <a:spcPct val="200000"/>
              </a:lnSpc>
            </a:pPr>
            <a:r>
              <a:rPr lang="en-US" dirty="0" smtClean="0"/>
              <a:t>（３） </a:t>
            </a:r>
            <a:r>
              <a:rPr lang="zh-CN" altLang="en-US" dirty="0" smtClean="0"/>
              <a:t>各成员企业在信息共享的基础上</a:t>
            </a:r>
            <a:r>
              <a:rPr lang="en-US" dirty="0" smtClean="0"/>
              <a:t>， </a:t>
            </a:r>
            <a:r>
              <a:rPr lang="zh-CN" altLang="en-US" dirty="0" smtClean="0"/>
              <a:t>以提高整体供应链最优为目标</a:t>
            </a:r>
            <a:r>
              <a:rPr lang="en-US" dirty="0" smtClean="0"/>
              <a:t>，  </a:t>
            </a:r>
            <a:r>
              <a:rPr lang="zh-CN" altLang="en-US" dirty="0" smtClean="0"/>
              <a:t>进行相互沟通 后协同决策</a:t>
            </a:r>
            <a:r>
              <a:rPr lang="en-US" dirty="0" smtClean="0"/>
              <a:t>。</a:t>
            </a:r>
          </a:p>
          <a:p>
            <a:pPr eaLnBrk="1" hangingPunct="1">
              <a:lnSpc>
                <a:spcPct val="200000"/>
              </a:lnSpc>
            </a:pPr>
            <a:r>
              <a:rPr lang="en-US" dirty="0" smtClean="0"/>
              <a:t>（４） </a:t>
            </a:r>
            <a:r>
              <a:rPr lang="zh-CN" altLang="en-US" dirty="0" smtClean="0"/>
              <a:t>供应链协同关系的形成不仅可以使企业借助其他企业的核心竞争力来形成</a:t>
            </a:r>
            <a:r>
              <a:rPr lang="en-US" dirty="0" smtClean="0"/>
              <a:t>、  </a:t>
            </a:r>
            <a:r>
              <a:rPr lang="zh-CN" altLang="en-US" dirty="0" smtClean="0"/>
              <a:t>维持</a:t>
            </a:r>
            <a:r>
              <a:rPr lang="en-US" dirty="0" smtClean="0"/>
              <a:t>， </a:t>
            </a:r>
            <a:r>
              <a:rPr lang="zh-CN" altLang="en-US" dirty="0" smtClean="0"/>
              <a:t>甚至强化自己的核心竞争力</a:t>
            </a:r>
            <a:r>
              <a:rPr lang="en-US" dirty="0" smtClean="0"/>
              <a:t>，  </a:t>
            </a:r>
            <a:r>
              <a:rPr lang="zh-CN" altLang="en-US" dirty="0" smtClean="0"/>
              <a:t>同时企业也将帮助自己的供应商和客户最大限度地提升他们的 客户满意度</a:t>
            </a:r>
            <a:r>
              <a:rPr lang="en-US" dirty="0" smtClean="0"/>
              <a:t>，  </a:t>
            </a:r>
            <a:r>
              <a:rPr lang="zh-CN" altLang="en-US" dirty="0" smtClean="0"/>
              <a:t>使整个供应链创造的价值最大化</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260</TotalTime>
  <Words>8272</Words>
  <Application>Microsoft Office PowerPoint</Application>
  <PresentationFormat>全屏显示(4:3)</PresentationFormat>
  <Paragraphs>447</Paragraphs>
  <Slides>82</Slides>
  <Notes>0</Notes>
  <HiddenSlides>0</HiddenSlides>
  <MMClips>0</MMClips>
  <ScaleCrop>false</ScaleCrop>
  <HeadingPairs>
    <vt:vector size="4" baseType="variant">
      <vt:variant>
        <vt:lpstr>主题</vt:lpstr>
      </vt:variant>
      <vt:variant>
        <vt:i4>1</vt:i4>
      </vt:variant>
      <vt:variant>
        <vt:lpstr>幻灯片标题</vt:lpstr>
      </vt:variant>
      <vt:variant>
        <vt:i4>82</vt:i4>
      </vt:variant>
    </vt:vector>
  </HeadingPairs>
  <TitlesOfParts>
    <vt:vector size="83" baseType="lpstr">
      <vt:lpstr>默认设计模板</vt:lpstr>
      <vt:lpstr>第五章  面向供应链的国际物流协同管理</vt:lpstr>
      <vt:lpstr>第一节  供应链物流协同管理概念</vt:lpstr>
      <vt:lpstr>第一节  供应链物流协同管理概念</vt:lpstr>
      <vt:lpstr>第一节  供应链物流协同管理概念</vt:lpstr>
      <vt:lpstr>第一节  供应链物流协同管理概念</vt:lpstr>
      <vt:lpstr>第一节  供应链物流协同管理概念</vt:lpstr>
      <vt:lpstr>第一节  供应链物流协同管理概念</vt:lpstr>
      <vt:lpstr>第一节  供应链物流协同管理概念</vt:lpstr>
      <vt:lpstr>第一节  供应链物流协同管理概念</vt:lpstr>
      <vt:lpstr>第一节  供应链物流协同管理概念</vt:lpstr>
      <vt:lpstr>第一节  供应链物流协同管理概念</vt:lpstr>
      <vt:lpstr>第一节  供应链物流协同管理概念</vt:lpstr>
      <vt:lpstr>第一节  供应链物流协同管理概念</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第二节　国际物流协同运作模式与组织方式</vt:lpstr>
      <vt:lpstr>谢谢观赏</vt:lpstr>
      <vt:lpstr>图5-1  供应链协同的概念结构</vt:lpstr>
      <vt:lpstr>图 ５ － ２　   链协同的范围</vt:lpstr>
      <vt:lpstr>图 ５ － ３　 供应链协同运作管理层次</vt:lpstr>
      <vt:lpstr>图 ５ － ４   供应链纵向协同运作的范围与内容</vt:lpstr>
      <vt:lpstr>图 ５ － ５ 供应链横向协同运作的范围和内容</vt:lpstr>
      <vt:lpstr>图 ５ － ６　基于分布式 ＶＭＩ 的供应链协同运作模式</vt:lpstr>
      <vt:lpstr>图 ５ － ７  Ｓｕｐｐｌｙ  Ｈｕｂ 的库存整合方式</vt:lpstr>
      <vt:lpstr>图5-8  以第三方物流作为运营主体的Supply Hub运作方式</vt:lpstr>
      <vt:lpstr>图5-9  以第四方物流作为运营主体的Supply Hub运作方式</vt:lpstr>
      <vt:lpstr>图5-10  以核心制造商作为运营主体的Supply Hub运作方式</vt:lpstr>
      <vt:lpstr>图5-11 以供应商或供应商联合体作为运营商主体的Supply Hub运作方式</vt:lpstr>
      <vt:lpstr>图 ５ － １２　   供应商全部采用第三方 物流直送工位方式</vt:lpstr>
      <vt:lpstr>图 ５ － １３　   第三方物流直送工位与供应商 直送工位相结合方式</vt:lpstr>
      <vt:lpstr>表 ５ － １　   ３ＰＬ － Ｈｕｂ 的功能范围及对运营主体的要求</vt:lpstr>
      <vt:lpstr>图 ５ － １４　   第三方物流直送工位常见物流和信息流协同运作</vt:lpstr>
      <vt:lpstr>图 ５ － １５    ３ＰＬ － Ｈｕｂ 的计划供货、  看板供货、  同步供应集成的供货方法</vt:lpstr>
      <vt:lpstr>图 ５ － １６　   推动与拉动结合的双向补货信息协同方法</vt:lpstr>
      <vt:lpstr>图5-17 4PL组织联盟</vt:lpstr>
      <vt:lpstr>图 ５ － １８　   某精密化工企业组织结构图</vt:lpstr>
      <vt:lpstr>图5-19 基于Saas模式的产业集群协同商务平台的基本框架</vt:lpstr>
      <vt:lpstr>图 ５ － ２０　   第一级成熟度模型</vt:lpstr>
      <vt:lpstr>图 ５ － ２１　   第二级成熟度模型</vt:lpstr>
      <vt:lpstr>图 ５ － ２２　   第三级成熟度模型</vt:lpstr>
      <vt:lpstr>图5-23 第四级成熟度模型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dc:creator>
  <cp:lastModifiedBy>深度联盟</cp:lastModifiedBy>
  <cp:revision>90</cp:revision>
  <cp:lastPrinted>1601-01-01T00:00:00Z</cp:lastPrinted>
  <dcterms:created xsi:type="dcterms:W3CDTF">1601-01-01T00:00:00Z</dcterms:created>
  <dcterms:modified xsi:type="dcterms:W3CDTF">2017-08-06T01:58:15Z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