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97" r:id="rId45"/>
    <p:sldId id="349" r:id="rId46"/>
    <p:sldId id="350" r:id="rId47"/>
    <p:sldId id="351" r:id="rId48"/>
    <p:sldId id="352" r:id="rId49"/>
    <p:sldId id="353" r:id="rId50"/>
    <p:sldId id="354" r:id="rId51"/>
    <p:sldId id="355" r:id="rId52"/>
    <p:sldId id="356" r:id="rId53"/>
    <p:sldId id="357" r:id="rId54"/>
    <p:sldId id="358" r:id="rId55"/>
    <p:sldId id="359" r:id="rId56"/>
    <p:sldId id="360" r:id="rId57"/>
    <p:sldId id="361" r:id="rId5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60" d="100"/>
          <a:sy n="60" d="100"/>
        </p:scale>
        <p:origin x="-30" y="-26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11282FF-3DDC-4C3D-9BB3-8742411B01C6}"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8B53DBAB-640F-4E2E-954E-684C8E44E9FD}"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A6D52982-719C-41FF-B90E-0B810A952A9B}"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600" b="1" i="0" baseline="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000" b="1" i="0" baseline="0"/>
            </a:lvl1pPr>
            <a:lvl2pPr>
              <a:defRPr sz="2000" b="1" i="0" baseline="0"/>
            </a:lvl2pPr>
          </a:lstStyle>
          <a:p>
            <a:pPr lvl="0"/>
            <a:r>
              <a:rPr lang="zh-CN" altLang="en-US" dirty="0"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F6F4751-39C4-4FEA-BD56-93EEBBEBFA82}"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E7EF6C8-4533-4526-875A-F6E665A66DCE}"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C3F4091-FE5C-4611-9C65-FF0DF329D187}"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1FA30016-E197-45CD-8A10-AE50AB860CEA}"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B0A012D9-25D8-46AB-A169-46FA891F9E2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3D316C5E-61EF-4779-A563-972958D1474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3BC8A925-1660-46C9-9E81-FE90FEF96EBF}"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D8D9483D-D23A-4F5C-A106-607A5D0C4099}"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宋体" pitchFamily="2" charset="-122"/>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宋体" pitchFamily="2"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ea typeface="宋体" pitchFamily="2" charset="-122"/>
              </a:defRPr>
            </a:lvl1pPr>
          </a:lstStyle>
          <a:p>
            <a:pPr>
              <a:defRPr/>
            </a:pPr>
            <a:fld id="{7A3A308C-0061-4437-B380-FAB647653A8F}"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3600" b="1">
          <a:solidFill>
            <a:schemeClr val="tx2"/>
          </a:solidFill>
          <a:latin typeface="+mj-lt"/>
          <a:ea typeface="+mj-ea"/>
          <a:cs typeface="+mj-cs"/>
        </a:defRPr>
      </a:lvl1pPr>
      <a:lvl2pPr algn="ctr" rtl="0" eaLnBrk="0" fontAlgn="base" hangingPunct="0">
        <a:spcBef>
          <a:spcPct val="0"/>
        </a:spcBef>
        <a:spcAft>
          <a:spcPct val="0"/>
        </a:spcAft>
        <a:defRPr sz="3600" b="1">
          <a:solidFill>
            <a:schemeClr val="tx2"/>
          </a:solidFill>
          <a:latin typeface="Arial" charset="0"/>
          <a:ea typeface="宋体" pitchFamily="2" charset="-122"/>
        </a:defRPr>
      </a:lvl2pPr>
      <a:lvl3pPr algn="ctr" rtl="0" eaLnBrk="0" fontAlgn="base" hangingPunct="0">
        <a:spcBef>
          <a:spcPct val="0"/>
        </a:spcBef>
        <a:spcAft>
          <a:spcPct val="0"/>
        </a:spcAft>
        <a:defRPr sz="3600" b="1">
          <a:solidFill>
            <a:schemeClr val="tx2"/>
          </a:solidFill>
          <a:latin typeface="Arial" charset="0"/>
          <a:ea typeface="宋体" pitchFamily="2" charset="-122"/>
        </a:defRPr>
      </a:lvl3pPr>
      <a:lvl4pPr algn="ctr" rtl="0" eaLnBrk="0" fontAlgn="base" hangingPunct="0">
        <a:spcBef>
          <a:spcPct val="0"/>
        </a:spcBef>
        <a:spcAft>
          <a:spcPct val="0"/>
        </a:spcAft>
        <a:defRPr sz="3600" b="1">
          <a:solidFill>
            <a:schemeClr val="tx2"/>
          </a:solidFill>
          <a:latin typeface="Arial" charset="0"/>
          <a:ea typeface="宋体" pitchFamily="2" charset="-122"/>
        </a:defRPr>
      </a:lvl4pPr>
      <a:lvl5pPr algn="ctr" rtl="0" eaLnBrk="0" fontAlgn="base" hangingPunct="0">
        <a:spcBef>
          <a:spcPct val="0"/>
        </a:spcBef>
        <a:spcAft>
          <a:spcPct val="0"/>
        </a:spcAft>
        <a:defRPr sz="3600" b="1">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2.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22.xml"/></Relationships>
</file>

<file path=ppt/slides/_rels/slide1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slide" Target="slide5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slide" Target="slide45.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zh-CN" altLang="en-US" dirty="0" smtClean="0"/>
              <a:t>第二章  国际供应链管理概论</a:t>
            </a:r>
            <a:endParaRPr lang="zh-CN" altLang="zh-CN" dirty="0" smtClean="0"/>
          </a:p>
        </p:txBody>
      </p:sp>
      <p:sp>
        <p:nvSpPr>
          <p:cNvPr id="3075" name="Rectangle 3"/>
          <p:cNvSpPr>
            <a:spLocks noGrp="1" noChangeArrowheads="1"/>
          </p:cNvSpPr>
          <p:nvPr>
            <p:ph type="body" idx="1"/>
          </p:nvPr>
        </p:nvSpPr>
        <p:spPr/>
        <p:txBody>
          <a:bodyPr/>
          <a:lstStyle/>
          <a:p>
            <a:pPr eaLnBrk="1" hangingPunct="1">
              <a:lnSpc>
                <a:spcPct val="200000"/>
              </a:lnSpc>
            </a:pPr>
            <a:r>
              <a:rPr lang="zh-CN" altLang="en-US" sz="2900" dirty="0" smtClean="0">
                <a:hlinkClick r:id="rId2" action="ppaction://hlinksldjump"/>
              </a:rPr>
              <a:t>第一节  供应链与供应链管理概述</a:t>
            </a:r>
            <a:endParaRPr lang="en-US" altLang="zh-CN" sz="2900" dirty="0" smtClean="0"/>
          </a:p>
          <a:p>
            <a:pPr eaLnBrk="1" hangingPunct="1">
              <a:lnSpc>
                <a:spcPct val="200000"/>
              </a:lnSpc>
            </a:pPr>
            <a:r>
              <a:rPr lang="zh-CN" altLang="en-US" sz="2900" dirty="0" smtClean="0">
                <a:hlinkClick r:id="rId3" action="ppaction://hlinksldjump"/>
              </a:rPr>
              <a:t>第二节  国际供应链产生背景</a:t>
            </a:r>
            <a:endParaRPr lang="en-US" altLang="zh-CN" sz="2900" dirty="0" smtClean="0"/>
          </a:p>
          <a:p>
            <a:pPr eaLnBrk="1" hangingPunct="1">
              <a:lnSpc>
                <a:spcPct val="200000"/>
              </a:lnSpc>
            </a:pPr>
            <a:r>
              <a:rPr lang="zh-CN" altLang="en-US" sz="2900" dirty="0" smtClean="0">
                <a:hlinkClick r:id="rId4" action="ppaction://hlinksldjump"/>
              </a:rPr>
              <a:t>第三节  国际供应链</a:t>
            </a:r>
            <a:endParaRPr lang="en-US" altLang="zh-CN" sz="2900" dirty="0" smtClean="0"/>
          </a:p>
          <a:p>
            <a:pPr eaLnBrk="1" hangingPunct="1">
              <a:lnSpc>
                <a:spcPct val="200000"/>
              </a:lnSpc>
            </a:pPr>
            <a:r>
              <a:rPr lang="zh-CN" altLang="en-US" sz="2900" dirty="0" smtClean="0">
                <a:hlinkClick r:id="rId5" action="ppaction://hlinksldjump"/>
              </a:rPr>
              <a:t>第四节  国际供应链构建</a:t>
            </a:r>
            <a:endParaRPr lang="en-US" altLang="zh-CN" sz="2900" dirty="0"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2291" name="Rectangle 3"/>
          <p:cNvSpPr>
            <a:spLocks noGrp="1" noChangeArrowheads="1"/>
          </p:cNvSpPr>
          <p:nvPr>
            <p:ph type="body" idx="1"/>
          </p:nvPr>
        </p:nvSpPr>
        <p:spPr/>
        <p:txBody>
          <a:bodyPr/>
          <a:lstStyle/>
          <a:p>
            <a:pPr>
              <a:lnSpc>
                <a:spcPct val="150000"/>
              </a:lnSpc>
            </a:pPr>
            <a:r>
              <a:rPr lang="zh-CN" altLang="en-US" dirty="0" smtClean="0"/>
              <a:t>在实施供应链管理的时候</a:t>
            </a:r>
            <a:r>
              <a:rPr lang="en-US" dirty="0" smtClean="0"/>
              <a:t>，   </a:t>
            </a:r>
            <a:r>
              <a:rPr lang="zh-CN" altLang="en-US" dirty="0" smtClean="0"/>
              <a:t>应该根据不同的产品特点</a:t>
            </a:r>
            <a:r>
              <a:rPr lang="en-US" dirty="0" smtClean="0"/>
              <a:t>，  </a:t>
            </a:r>
            <a:r>
              <a:rPr lang="zh-CN" altLang="en-US" dirty="0" smtClean="0"/>
              <a:t>选择和设计不同类型的供应链</a:t>
            </a:r>
            <a:r>
              <a:rPr lang="zh-CN" altLang="en-US" dirty="0" smtClean="0"/>
              <a:t>系统</a:t>
            </a:r>
            <a:r>
              <a:rPr lang="en-US" dirty="0" smtClean="0"/>
              <a:t>。  </a:t>
            </a:r>
            <a:r>
              <a:rPr lang="zh-CN" altLang="en-US" dirty="0" smtClean="0"/>
              <a:t>根据支持功能性产品和创新性产品的不同</a:t>
            </a:r>
            <a:r>
              <a:rPr lang="en-US" dirty="0" smtClean="0"/>
              <a:t>，  </a:t>
            </a:r>
            <a:r>
              <a:rPr lang="zh-CN" altLang="en-US" dirty="0" smtClean="0"/>
              <a:t>有两种类型的供应链可以与之匹配</a:t>
            </a:r>
            <a:r>
              <a:rPr lang="en-US" dirty="0" smtClean="0"/>
              <a:t>：  </a:t>
            </a:r>
            <a:r>
              <a:rPr lang="zh-CN" altLang="en-US" dirty="0" smtClean="0"/>
              <a:t>效率型 供应链  </a:t>
            </a:r>
            <a:r>
              <a:rPr lang="en-US" dirty="0" smtClean="0"/>
              <a:t>（ </a:t>
            </a:r>
            <a:r>
              <a:rPr lang="en-US" dirty="0" err="1" smtClean="0"/>
              <a:t>Ｅｆｆｉｃｉｅｎｔ</a:t>
            </a:r>
            <a:r>
              <a:rPr lang="en-US" dirty="0" smtClean="0"/>
              <a:t>  </a:t>
            </a:r>
            <a:r>
              <a:rPr lang="en-US" dirty="0" err="1" smtClean="0"/>
              <a:t>Ｓｕｐｐｌｙ</a:t>
            </a:r>
            <a:r>
              <a:rPr lang="en-US" dirty="0" smtClean="0"/>
              <a:t>  </a:t>
            </a:r>
            <a:r>
              <a:rPr lang="en-US" dirty="0" err="1" smtClean="0"/>
              <a:t>Ｃｈａｉｎ</a:t>
            </a:r>
            <a:r>
              <a:rPr lang="en-US" dirty="0" smtClean="0"/>
              <a:t>）   </a:t>
            </a:r>
            <a:r>
              <a:rPr lang="zh-CN" altLang="en-US" dirty="0" smtClean="0"/>
              <a:t>和响应型供应链  </a:t>
            </a:r>
            <a:r>
              <a:rPr lang="en-US" dirty="0" smtClean="0"/>
              <a:t>（ </a:t>
            </a:r>
            <a:r>
              <a:rPr lang="en-US" dirty="0" err="1" smtClean="0"/>
              <a:t>Ｒｅｓｐｏｎｓｉｖｅ</a:t>
            </a:r>
            <a:r>
              <a:rPr lang="en-US" dirty="0" smtClean="0"/>
              <a:t>  </a:t>
            </a:r>
            <a:r>
              <a:rPr lang="en-US" dirty="0" err="1" smtClean="0"/>
              <a:t>Ｓｕｐｐｌｙ</a:t>
            </a:r>
            <a:r>
              <a:rPr lang="en-US" dirty="0" smtClean="0"/>
              <a:t>  </a:t>
            </a:r>
            <a:r>
              <a:rPr lang="en-US" dirty="0" err="1" smtClean="0"/>
              <a:t>Ｃｈａｉｎ</a:t>
            </a:r>
            <a:r>
              <a:rPr lang="en-US" dirty="0" smtClean="0"/>
              <a:t>） 。  </a:t>
            </a:r>
            <a:r>
              <a:rPr lang="zh-CN" altLang="en-US" dirty="0" smtClean="0"/>
              <a:t>效率性型供应 链主要体现供应链的物料转换功能</a:t>
            </a:r>
            <a:r>
              <a:rPr lang="en-US" dirty="0" smtClean="0"/>
              <a:t>，  </a:t>
            </a:r>
            <a:r>
              <a:rPr lang="zh-CN" altLang="en-US" dirty="0" smtClean="0"/>
              <a:t>即以最低的成本将原材料转化成零 部 件</a:t>
            </a:r>
            <a:r>
              <a:rPr lang="en-US" dirty="0" smtClean="0"/>
              <a:t>、  </a:t>
            </a:r>
            <a:r>
              <a:rPr lang="zh-CN" altLang="en-US" dirty="0" smtClean="0"/>
              <a:t>半 成 品</a:t>
            </a:r>
            <a:r>
              <a:rPr lang="en-US" dirty="0" smtClean="0"/>
              <a:t>、  </a:t>
            </a:r>
            <a:r>
              <a:rPr lang="zh-CN" altLang="en-US" dirty="0" smtClean="0"/>
              <a:t>产品</a:t>
            </a:r>
            <a:r>
              <a:rPr lang="en-US" dirty="0" smtClean="0"/>
              <a:t>，  </a:t>
            </a:r>
            <a:r>
              <a:rPr lang="zh-CN" altLang="en-US" dirty="0" smtClean="0"/>
              <a:t>以及在供应链中的运输等</a:t>
            </a:r>
            <a:r>
              <a:rPr lang="en-US" dirty="0" smtClean="0"/>
              <a:t>；   </a:t>
            </a:r>
            <a:r>
              <a:rPr lang="zh-CN" altLang="en-US" dirty="0" smtClean="0"/>
              <a:t>响应型供应链主要体现供应链对市场需求的响应功能</a:t>
            </a:r>
            <a:r>
              <a:rPr lang="en-US" dirty="0" smtClean="0"/>
              <a:t>，  </a:t>
            </a:r>
            <a:r>
              <a:rPr lang="zh-CN" altLang="en-US" dirty="0" smtClean="0"/>
              <a:t>即把 产品分配到满足用户需求的市场</a:t>
            </a:r>
            <a:r>
              <a:rPr lang="en-US" dirty="0" smtClean="0"/>
              <a:t>，   </a:t>
            </a:r>
            <a:r>
              <a:rPr lang="zh-CN" altLang="en-US" dirty="0" smtClean="0"/>
              <a:t>对未预知的需求做出快速反应等</a:t>
            </a:r>
            <a:r>
              <a:rPr lang="en-US" dirty="0" smtClean="0"/>
              <a:t>。  </a:t>
            </a:r>
            <a:r>
              <a:rPr lang="zh-CN" altLang="en-US" dirty="0" smtClean="0"/>
              <a:t>两种类型的供应链的比较</a:t>
            </a:r>
            <a:r>
              <a:rPr lang="zh-CN" altLang="en-US" dirty="0" smtClean="0"/>
              <a:t>见</a:t>
            </a:r>
            <a:r>
              <a:rPr lang="zh-CN" altLang="en-US" dirty="0" smtClean="0">
                <a:hlinkClick r:id="rId2" action="ppaction://hlinksldjump"/>
              </a:rPr>
              <a:t>表 </a:t>
            </a:r>
            <a:r>
              <a:rPr lang="en-US" dirty="0" smtClean="0">
                <a:hlinkClick r:id="rId2" action="ppaction://hlinksldjump"/>
              </a:rPr>
              <a:t>２ － ２</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3315" name="Rectangle 3"/>
          <p:cNvSpPr>
            <a:spLocks noGrp="1" noChangeArrowheads="1"/>
          </p:cNvSpPr>
          <p:nvPr>
            <p:ph type="body" idx="1"/>
          </p:nvPr>
        </p:nvSpPr>
        <p:spPr/>
        <p:txBody>
          <a:bodyPr/>
          <a:lstStyle/>
          <a:p>
            <a:pPr>
              <a:lnSpc>
                <a:spcPct val="150000"/>
              </a:lnSpc>
            </a:pPr>
            <a:r>
              <a:rPr lang="zh-CN" altLang="en-US" dirty="0" smtClean="0"/>
              <a:t>效率型供应链和响应型供应链的划分主要是从市场需求变化的角度出发的</a:t>
            </a:r>
            <a:r>
              <a:rPr lang="en-US" dirty="0" smtClean="0"/>
              <a:t>，  </a:t>
            </a:r>
            <a:r>
              <a:rPr lang="zh-CN" altLang="en-US" dirty="0" smtClean="0"/>
              <a:t>重点是</a:t>
            </a:r>
            <a:r>
              <a:rPr lang="zh-CN" altLang="en-US" dirty="0" smtClean="0"/>
              <a:t>供应链</a:t>
            </a:r>
            <a:r>
              <a:rPr lang="zh-CN" altLang="en-US" dirty="0" smtClean="0"/>
              <a:t>如何处理市场需求不确定的运作问题</a:t>
            </a:r>
            <a:r>
              <a:rPr lang="en-US" dirty="0" smtClean="0"/>
              <a:t>。  </a:t>
            </a:r>
            <a:r>
              <a:rPr lang="zh-CN" altLang="en-US" dirty="0" smtClean="0"/>
              <a:t>在实际供应链管理过程中</a:t>
            </a:r>
            <a:r>
              <a:rPr lang="en-US" dirty="0" smtClean="0"/>
              <a:t>，  </a:t>
            </a:r>
            <a:r>
              <a:rPr lang="zh-CN" altLang="en-US" dirty="0" smtClean="0"/>
              <a:t>不仅要处理来自需求端 的不确定性问题</a:t>
            </a:r>
            <a:r>
              <a:rPr lang="en-US" dirty="0" smtClean="0"/>
              <a:t>，  </a:t>
            </a:r>
            <a:r>
              <a:rPr lang="zh-CN" altLang="en-US" dirty="0" smtClean="0"/>
              <a:t>而且要考虑来自供应端的不确定性问题</a:t>
            </a:r>
            <a:r>
              <a:rPr lang="en-US" dirty="0" smtClean="0"/>
              <a:t>。  </a:t>
            </a:r>
            <a:r>
              <a:rPr lang="zh-CN" altLang="en-US" dirty="0" smtClean="0">
                <a:hlinkClick r:id="rId2" action="ppaction://hlinksldjump"/>
              </a:rPr>
              <a:t>图 </a:t>
            </a:r>
            <a:r>
              <a:rPr lang="en-US" dirty="0" smtClean="0">
                <a:hlinkClick r:id="rId2" action="ppaction://hlinksldjump"/>
              </a:rPr>
              <a:t>２ － ４ </a:t>
            </a:r>
            <a:r>
              <a:rPr lang="zh-CN" altLang="en-US" dirty="0" smtClean="0"/>
              <a:t>是来自需求不确定性</a:t>
            </a:r>
            <a:r>
              <a:rPr lang="zh-CN" altLang="en-US" dirty="0" smtClean="0"/>
              <a:t>和供应</a:t>
            </a:r>
            <a:r>
              <a:rPr lang="zh-CN" altLang="en-US" dirty="0" smtClean="0"/>
              <a:t>不确定性示例</a:t>
            </a:r>
            <a:r>
              <a:rPr lang="en-US" dirty="0" smtClean="0"/>
              <a:t>。</a:t>
            </a:r>
            <a:endParaRPr lang="zh-CN" altLang="en-US" dirty="0" smtClean="0"/>
          </a:p>
          <a:p>
            <a:pPr>
              <a:lnSpc>
                <a:spcPct val="150000"/>
              </a:lnSpc>
            </a:pPr>
            <a:r>
              <a:rPr lang="zh-CN" altLang="en-US" dirty="0" smtClean="0"/>
              <a:t>从供应和需求两个方向的不确定性对供应链运作的影响出发</a:t>
            </a:r>
            <a:r>
              <a:rPr lang="en-US" dirty="0" smtClean="0"/>
              <a:t>，   </a:t>
            </a:r>
            <a:r>
              <a:rPr lang="zh-CN" altLang="en-US" dirty="0" smtClean="0"/>
              <a:t>人们进一步细分了供应链 的类型  </a:t>
            </a:r>
            <a:r>
              <a:rPr lang="en-US" dirty="0" smtClean="0"/>
              <a:t>（ </a:t>
            </a:r>
            <a:r>
              <a:rPr lang="zh-CN" altLang="en-US" dirty="0" smtClean="0">
                <a:hlinkClick r:id="rId3" action="ppaction://hlinksldjump"/>
              </a:rPr>
              <a:t>图 </a:t>
            </a:r>
            <a:r>
              <a:rPr lang="en-US" dirty="0" smtClean="0">
                <a:hlinkClick r:id="rId3" action="ppaction://hlinksldjump"/>
              </a:rPr>
              <a:t>２ － ５</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4339" name="Rectangle 3"/>
          <p:cNvSpPr>
            <a:spLocks noGrp="1" noChangeArrowheads="1"/>
          </p:cNvSpPr>
          <p:nvPr>
            <p:ph type="body" idx="1"/>
          </p:nvPr>
        </p:nvSpPr>
        <p:spPr/>
        <p:txBody>
          <a:bodyPr/>
          <a:lstStyle/>
          <a:p>
            <a:pPr eaLnBrk="1" hangingPunct="1">
              <a:lnSpc>
                <a:spcPct val="150000"/>
              </a:lnSpc>
            </a:pPr>
            <a:r>
              <a:rPr lang="zh-CN" altLang="en-US" dirty="0" smtClean="0"/>
              <a:t>（</a:t>
            </a:r>
            <a:r>
              <a:rPr lang="en-US" altLang="zh-CN" dirty="0" smtClean="0"/>
              <a:t>4</a:t>
            </a:r>
            <a:r>
              <a:rPr lang="zh-CN" altLang="en-US" dirty="0" smtClean="0"/>
              <a:t>）根据供应链存在的稳定性划分。</a:t>
            </a:r>
            <a:endParaRPr lang="en-US" altLang="zh-CN" dirty="0" smtClean="0"/>
          </a:p>
          <a:p>
            <a:pPr eaLnBrk="1" hangingPunct="1">
              <a:lnSpc>
                <a:spcPct val="150000"/>
              </a:lnSpc>
            </a:pPr>
            <a:r>
              <a:rPr lang="zh-CN" altLang="en-US" dirty="0" smtClean="0"/>
              <a:t>根据供应链存在的稳定性划分，可以将供应链分为稳定的和动态的供应链。</a:t>
            </a:r>
            <a:endParaRPr lang="en-US" altLang="zh-CN" dirty="0" smtClean="0"/>
          </a:p>
          <a:p>
            <a:pPr eaLnBrk="1" hangingPunct="1">
              <a:lnSpc>
                <a:spcPct val="150000"/>
              </a:lnSpc>
            </a:pPr>
            <a:r>
              <a:rPr lang="zh-CN" altLang="en-US" dirty="0" smtClean="0"/>
              <a:t>（</a:t>
            </a:r>
            <a:r>
              <a:rPr lang="en-US" altLang="zh-CN" dirty="0" smtClean="0"/>
              <a:t>5</a:t>
            </a:r>
            <a:r>
              <a:rPr lang="zh-CN" altLang="en-US" dirty="0" smtClean="0"/>
              <a:t>）根据供应链容量和用户需求的关系划分。</a:t>
            </a:r>
            <a:endParaRPr lang="en-US" altLang="zh-CN" dirty="0" smtClean="0"/>
          </a:p>
          <a:p>
            <a:pPr eaLnBrk="1" hangingPunct="1">
              <a:lnSpc>
                <a:spcPct val="150000"/>
              </a:lnSpc>
            </a:pPr>
            <a:r>
              <a:rPr lang="zh-CN" altLang="en-US" dirty="0" smtClean="0"/>
              <a:t>根据供应链容量与用户需求的关系可以将供应链划分为平衡的供应链和倾斜的供应链，如</a:t>
            </a:r>
            <a:r>
              <a:rPr lang="zh-CN" altLang="en-US" dirty="0" smtClean="0">
                <a:hlinkClick r:id="rId2" action="ppaction://hlinksldjump"/>
              </a:rPr>
              <a:t>图</a:t>
            </a:r>
            <a:r>
              <a:rPr lang="en-US" altLang="zh-CN" dirty="0" smtClean="0">
                <a:hlinkClick r:id="rId2" action="ppaction://hlinksldjump"/>
              </a:rPr>
              <a:t>2-6</a:t>
            </a:r>
            <a:r>
              <a:rPr lang="zh-CN" altLang="en-US" dirty="0" smtClean="0"/>
              <a:t>所示。</a:t>
            </a:r>
            <a:endParaRPr lang="en-US" altLang="zh-CN" dirty="0" smtClean="0"/>
          </a:p>
          <a:p>
            <a:pPr>
              <a:lnSpc>
                <a:spcPct val="150000"/>
              </a:lnSpc>
            </a:pPr>
            <a:r>
              <a:rPr lang="en-US" dirty="0" smtClean="0"/>
              <a:t>（６）  </a:t>
            </a:r>
            <a:r>
              <a:rPr lang="zh-CN" altLang="en-US" dirty="0" smtClean="0"/>
              <a:t>根据供应链中的主体企业来划分</a:t>
            </a:r>
            <a:r>
              <a:rPr lang="en-US" dirty="0" smtClean="0"/>
              <a:t>。</a:t>
            </a:r>
            <a:endParaRPr lang="zh-CN" altLang="en-US" dirty="0" smtClean="0"/>
          </a:p>
          <a:p>
            <a:pPr>
              <a:lnSpc>
                <a:spcPct val="150000"/>
              </a:lnSpc>
            </a:pPr>
            <a:r>
              <a:rPr lang="zh-CN" altLang="en-US" dirty="0" smtClean="0"/>
              <a:t>在上面所提到的供应链拓扑结构中</a:t>
            </a:r>
            <a:r>
              <a:rPr lang="en-US" dirty="0" smtClean="0"/>
              <a:t>，  </a:t>
            </a:r>
            <a:r>
              <a:rPr lang="zh-CN" altLang="en-US" dirty="0" smtClean="0"/>
              <a:t>根据节点企业在供应链中的地位</a:t>
            </a:r>
            <a:r>
              <a:rPr lang="en-US" dirty="0" smtClean="0"/>
              <a:t>、   </a:t>
            </a:r>
            <a:r>
              <a:rPr lang="zh-CN" altLang="en-US" dirty="0" smtClean="0"/>
              <a:t>重要程度</a:t>
            </a:r>
            <a:r>
              <a:rPr lang="en-US" dirty="0" smtClean="0"/>
              <a:t>，  </a:t>
            </a:r>
            <a:r>
              <a:rPr lang="zh-CN" altLang="en-US" dirty="0" smtClean="0"/>
              <a:t>可将 企业分为供应链中的主体企业和客体企业</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5363" name="Rectangle 3"/>
          <p:cNvSpPr>
            <a:spLocks noGrp="1" noChangeArrowheads="1"/>
          </p:cNvSpPr>
          <p:nvPr>
            <p:ph type="body" idx="1"/>
          </p:nvPr>
        </p:nvSpPr>
        <p:spPr/>
        <p:txBody>
          <a:bodyPr/>
          <a:lstStyle/>
          <a:p>
            <a:pPr>
              <a:lnSpc>
                <a:spcPct val="150000"/>
              </a:lnSpc>
            </a:pPr>
            <a:r>
              <a:rPr lang="zh-CN" altLang="en-US" dirty="0" smtClean="0"/>
              <a:t>根据供应链中主体企业的特定性可以将供应链分为生产型供应链</a:t>
            </a:r>
            <a:r>
              <a:rPr lang="en-US" dirty="0" smtClean="0"/>
              <a:t>、 </a:t>
            </a:r>
            <a:r>
              <a:rPr lang="zh-CN" altLang="en-US" dirty="0" smtClean="0"/>
              <a:t>批发型供应链和零售 型供应链</a:t>
            </a:r>
            <a:r>
              <a:rPr lang="en-US" dirty="0" smtClean="0"/>
              <a:t>。</a:t>
            </a:r>
            <a:endParaRPr lang="zh-CN" altLang="en-US" dirty="0" smtClean="0"/>
          </a:p>
          <a:p>
            <a:pPr>
              <a:lnSpc>
                <a:spcPct val="150000"/>
              </a:lnSpc>
            </a:pPr>
            <a:r>
              <a:rPr lang="en-US" dirty="0" smtClean="0"/>
              <a:t>①</a:t>
            </a:r>
            <a:r>
              <a:rPr lang="zh-CN" altLang="en-US" dirty="0" smtClean="0"/>
              <a:t>以生产商为主体企业的供应链</a:t>
            </a:r>
            <a:r>
              <a:rPr lang="en-US" dirty="0" smtClean="0"/>
              <a:t>———</a:t>
            </a:r>
            <a:r>
              <a:rPr lang="zh-CN" altLang="en-US" dirty="0" smtClean="0"/>
              <a:t>生产型供应链</a:t>
            </a:r>
            <a:r>
              <a:rPr lang="en-US" dirty="0" smtClean="0"/>
              <a:t>。</a:t>
            </a:r>
            <a:endParaRPr lang="zh-CN" altLang="en-US" dirty="0" smtClean="0"/>
          </a:p>
          <a:p>
            <a:pPr>
              <a:lnSpc>
                <a:spcPct val="150000"/>
              </a:lnSpc>
            </a:pPr>
            <a:r>
              <a:rPr lang="zh-CN" altLang="en-US" dirty="0" smtClean="0"/>
              <a:t>生产商的供应链最为复杂</a:t>
            </a:r>
            <a:r>
              <a:rPr lang="en-US" dirty="0" smtClean="0"/>
              <a:t>，   </a:t>
            </a:r>
            <a:r>
              <a:rPr lang="zh-CN" altLang="en-US" dirty="0" smtClean="0"/>
              <a:t>其供应链的结构形式多种多样</a:t>
            </a:r>
            <a:r>
              <a:rPr lang="en-US" dirty="0" smtClean="0"/>
              <a:t>，  </a:t>
            </a:r>
            <a:r>
              <a:rPr lang="zh-CN" altLang="en-US" dirty="0" smtClean="0"/>
              <a:t>整个供应链以生产为核心</a:t>
            </a:r>
            <a:r>
              <a:rPr lang="en-US" dirty="0" smtClean="0"/>
              <a:t>。</a:t>
            </a:r>
            <a:endParaRPr lang="zh-CN" altLang="en-US" dirty="0" smtClean="0"/>
          </a:p>
          <a:p>
            <a:pPr>
              <a:lnSpc>
                <a:spcPct val="150000"/>
              </a:lnSpc>
            </a:pPr>
            <a:r>
              <a:rPr lang="zh-CN" altLang="en-US" dirty="0" smtClean="0">
                <a:hlinkClick r:id="rId2" action="ppaction://hlinksldjump"/>
              </a:rPr>
              <a:t>图 </a:t>
            </a:r>
            <a:r>
              <a:rPr lang="en-US" dirty="0" smtClean="0">
                <a:hlinkClick r:id="rId2" action="ppaction://hlinksldjump"/>
              </a:rPr>
              <a:t>２ － ７ </a:t>
            </a:r>
            <a:r>
              <a:rPr lang="zh-CN" altLang="en-US" dirty="0" smtClean="0"/>
              <a:t>是某食品公司主要产品的供应链结构</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6387" name="Rectangle 3"/>
          <p:cNvSpPr>
            <a:spLocks noGrp="1" noChangeArrowheads="1"/>
          </p:cNvSpPr>
          <p:nvPr>
            <p:ph type="body" idx="1"/>
          </p:nvPr>
        </p:nvSpPr>
        <p:spPr/>
        <p:txBody>
          <a:bodyPr/>
          <a:lstStyle/>
          <a:p>
            <a:pPr>
              <a:lnSpc>
                <a:spcPct val="150000"/>
              </a:lnSpc>
            </a:pPr>
            <a:r>
              <a:rPr lang="en-US" dirty="0" smtClean="0"/>
              <a:t>②</a:t>
            </a:r>
            <a:r>
              <a:rPr lang="zh-CN" altLang="en-US" dirty="0" smtClean="0"/>
              <a:t>以批发商为主体的供应链</a:t>
            </a:r>
            <a:r>
              <a:rPr lang="en-US" dirty="0" smtClean="0"/>
              <a:t>———</a:t>
            </a:r>
            <a:r>
              <a:rPr lang="zh-CN" altLang="en-US" dirty="0" smtClean="0"/>
              <a:t>批发型供应链</a:t>
            </a:r>
            <a:r>
              <a:rPr lang="en-US" dirty="0" smtClean="0"/>
              <a:t>。</a:t>
            </a:r>
            <a:r>
              <a:rPr lang="en-US" altLang="zh-CN" dirty="0" smtClean="0"/>
              <a:t> </a:t>
            </a:r>
            <a:endParaRPr lang="zh-CN" altLang="en-US" dirty="0" smtClean="0"/>
          </a:p>
          <a:p>
            <a:pPr>
              <a:lnSpc>
                <a:spcPct val="150000"/>
              </a:lnSpc>
            </a:pPr>
            <a:r>
              <a:rPr lang="zh-CN" altLang="en-US" dirty="0" smtClean="0"/>
              <a:t>批发商在供应链结构中一般是执行配送功能的</a:t>
            </a:r>
            <a:r>
              <a:rPr lang="en-US" dirty="0" smtClean="0"/>
              <a:t>，   </a:t>
            </a:r>
            <a:r>
              <a:rPr lang="zh-CN" altLang="en-US" dirty="0" smtClean="0"/>
              <a:t>其供应链结构一般取决于产品的特征</a:t>
            </a:r>
            <a:r>
              <a:rPr lang="en-US" dirty="0" smtClean="0"/>
              <a:t>、</a:t>
            </a:r>
            <a:r>
              <a:rPr lang="zh-CN" altLang="en-US" dirty="0" smtClean="0"/>
              <a:t>生产商</a:t>
            </a:r>
            <a:r>
              <a:rPr lang="zh-CN" altLang="en-US" dirty="0" smtClean="0"/>
              <a:t>所选择的渠道</a:t>
            </a:r>
            <a:r>
              <a:rPr lang="en-US" dirty="0" smtClean="0"/>
              <a:t>、  </a:t>
            </a:r>
            <a:r>
              <a:rPr lang="zh-CN" altLang="en-US" dirty="0" smtClean="0"/>
              <a:t>消费者的购买渠道以及批发商的营销策略</a:t>
            </a:r>
            <a:r>
              <a:rPr lang="en-US" dirty="0" smtClean="0"/>
              <a:t>。  </a:t>
            </a:r>
            <a:r>
              <a:rPr lang="zh-CN" altLang="en-US" dirty="0" smtClean="0"/>
              <a:t>下面分别按消费品和工业 品来说明批发型供应链的结构</a:t>
            </a:r>
            <a:r>
              <a:rPr lang="en-US" dirty="0" smtClean="0"/>
              <a:t>。</a:t>
            </a:r>
            <a:endParaRPr lang="zh-CN" altLang="en-US" dirty="0" smtClean="0"/>
          </a:p>
          <a:p>
            <a:pPr>
              <a:lnSpc>
                <a:spcPct val="150000"/>
              </a:lnSpc>
            </a:pPr>
            <a:r>
              <a:rPr lang="zh-CN" altLang="en-US" dirty="0" smtClean="0">
                <a:hlinkClick r:id="rId2" action="ppaction://hlinksldjump"/>
              </a:rPr>
              <a:t>图 </a:t>
            </a:r>
            <a:r>
              <a:rPr lang="en-US" dirty="0" smtClean="0">
                <a:hlinkClick r:id="rId2" action="ppaction://hlinksldjump"/>
              </a:rPr>
              <a:t>２ － ８ </a:t>
            </a:r>
            <a:r>
              <a:rPr lang="zh-CN" altLang="en-US" dirty="0" smtClean="0"/>
              <a:t>为消费品批发供应链结构</a:t>
            </a:r>
            <a:r>
              <a:rPr lang="en-US" dirty="0" smtClean="0"/>
              <a:t>。   </a:t>
            </a:r>
            <a:r>
              <a:rPr lang="zh-CN" altLang="en-US" dirty="0" smtClean="0"/>
              <a:t>在所显示的 </a:t>
            </a:r>
            <a:r>
              <a:rPr lang="en-US" dirty="0" smtClean="0"/>
              <a:t>４ </a:t>
            </a:r>
            <a:r>
              <a:rPr lang="zh-CN" altLang="en-US" dirty="0" smtClean="0"/>
              <a:t>种结构中</a:t>
            </a:r>
            <a:r>
              <a:rPr lang="en-US" dirty="0" smtClean="0"/>
              <a:t>，  </a:t>
            </a:r>
            <a:r>
              <a:rPr lang="zh-CN" altLang="en-US" dirty="0" smtClean="0"/>
              <a:t>对消费者来说最典型的是 批发商</a:t>
            </a:r>
            <a:r>
              <a:rPr lang="en-US" dirty="0" smtClean="0"/>
              <a:t>—</a:t>
            </a:r>
            <a:r>
              <a:rPr lang="zh-CN" altLang="en-US" dirty="0" smtClean="0"/>
              <a:t>零售商</a:t>
            </a:r>
            <a:r>
              <a:rPr lang="en-US" dirty="0" smtClean="0"/>
              <a:t>—</a:t>
            </a:r>
            <a:r>
              <a:rPr lang="zh-CN" altLang="en-US" dirty="0" smtClean="0"/>
              <a:t>消费者结构</a:t>
            </a:r>
            <a:r>
              <a:rPr lang="en-US" dirty="0" smtClean="0"/>
              <a:t>。   </a:t>
            </a:r>
            <a:r>
              <a:rPr lang="zh-CN" altLang="en-US" dirty="0" smtClean="0"/>
              <a:t>绝大多数批量生产的消费品是 通 过 批 发 商 或 零 售 商 达 到 市 场的</a:t>
            </a:r>
            <a:r>
              <a:rPr lang="en-US" dirty="0" smtClean="0"/>
              <a:t>。</a:t>
            </a:r>
            <a:endParaRPr lang="zh-CN" altLang="en-US"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7411" name="Rectangle 3"/>
          <p:cNvSpPr>
            <a:spLocks noGrp="1" noChangeArrowheads="1"/>
          </p:cNvSpPr>
          <p:nvPr>
            <p:ph type="body" idx="1"/>
          </p:nvPr>
        </p:nvSpPr>
        <p:spPr/>
        <p:txBody>
          <a:bodyPr/>
          <a:lstStyle/>
          <a:p>
            <a:pPr>
              <a:lnSpc>
                <a:spcPct val="150000"/>
              </a:lnSpc>
            </a:pPr>
            <a:r>
              <a:rPr lang="zh-CN" altLang="en-US" dirty="0" smtClean="0">
                <a:hlinkClick r:id="rId2" action="ppaction://hlinksldjump"/>
              </a:rPr>
              <a:t>图 </a:t>
            </a:r>
            <a:r>
              <a:rPr lang="en-US" dirty="0" smtClean="0">
                <a:hlinkClick r:id="rId2" action="ppaction://hlinksldjump"/>
              </a:rPr>
              <a:t>２ － ９ </a:t>
            </a:r>
            <a:r>
              <a:rPr lang="zh-CN" altLang="en-US" dirty="0" smtClean="0"/>
              <a:t>是工业品批发供应链结构</a:t>
            </a:r>
            <a:r>
              <a:rPr lang="en-US" dirty="0" smtClean="0"/>
              <a:t>。   </a:t>
            </a:r>
            <a:r>
              <a:rPr lang="zh-CN" altLang="en-US" dirty="0" smtClean="0"/>
              <a:t>在工业品市场中</a:t>
            </a:r>
            <a:r>
              <a:rPr lang="en-US" dirty="0" smtClean="0"/>
              <a:t>，  </a:t>
            </a:r>
            <a:r>
              <a:rPr lang="zh-CN" altLang="en-US" dirty="0" smtClean="0"/>
              <a:t>绝大多数产品都是直接从生产者 手中转移到消费者手中去的</a:t>
            </a:r>
            <a:r>
              <a:rPr lang="en-US" dirty="0" smtClean="0"/>
              <a:t>，   </a:t>
            </a:r>
            <a:r>
              <a:rPr lang="zh-CN" altLang="en-US" dirty="0" smtClean="0"/>
              <a:t>批发商往往处理供应品</a:t>
            </a:r>
            <a:r>
              <a:rPr lang="en-US" dirty="0" smtClean="0"/>
              <a:t>、  </a:t>
            </a:r>
            <a:r>
              <a:rPr lang="zh-CN" altLang="en-US" dirty="0" smtClean="0"/>
              <a:t>替换零件以及小批量项目的订货</a:t>
            </a:r>
            <a:r>
              <a:rPr lang="en-US" dirty="0" smtClean="0"/>
              <a:t>。</a:t>
            </a:r>
            <a:endParaRPr lang="zh-CN" altLang="en-US" dirty="0" smtClean="0"/>
          </a:p>
          <a:p>
            <a:pPr>
              <a:lnSpc>
                <a:spcPct val="150000"/>
              </a:lnSpc>
            </a:pPr>
            <a:r>
              <a:rPr lang="en-US" dirty="0" smtClean="0"/>
              <a:t>③</a:t>
            </a:r>
            <a:r>
              <a:rPr lang="zh-CN" altLang="en-US" dirty="0" smtClean="0"/>
              <a:t>以零售商为主体的供应链</a:t>
            </a:r>
            <a:r>
              <a:rPr lang="en-US" dirty="0" smtClean="0"/>
              <a:t>———</a:t>
            </a:r>
            <a:r>
              <a:rPr lang="zh-CN" altLang="en-US" dirty="0" smtClean="0"/>
              <a:t>零售型供应链</a:t>
            </a:r>
            <a:r>
              <a:rPr lang="en-US" dirty="0" smtClean="0"/>
              <a:t>。</a:t>
            </a:r>
            <a:endParaRPr lang="zh-CN" altLang="en-US" dirty="0" smtClean="0"/>
          </a:p>
          <a:p>
            <a:pPr>
              <a:lnSpc>
                <a:spcPct val="150000"/>
              </a:lnSpc>
            </a:pPr>
            <a:r>
              <a:rPr lang="zh-CN" altLang="en-US" dirty="0" smtClean="0"/>
              <a:t>零售型供应链管理的目标是增加销售量</a:t>
            </a:r>
            <a:r>
              <a:rPr lang="en-US" dirty="0" smtClean="0"/>
              <a:t>、  </a:t>
            </a:r>
            <a:r>
              <a:rPr lang="zh-CN" altLang="en-US" dirty="0" smtClean="0"/>
              <a:t>降低库存</a:t>
            </a:r>
            <a:r>
              <a:rPr lang="en-US" dirty="0" smtClean="0"/>
              <a:t>、  </a:t>
            </a:r>
            <a:r>
              <a:rPr lang="zh-CN" altLang="en-US" dirty="0" smtClean="0"/>
              <a:t>提高效率</a:t>
            </a:r>
            <a:r>
              <a:rPr lang="en-US" dirty="0" smtClean="0"/>
              <a:t>、  </a:t>
            </a:r>
            <a:r>
              <a:rPr lang="zh-CN" altLang="en-US" dirty="0" smtClean="0"/>
              <a:t>提高利润与最大限度的 利用空间</a:t>
            </a:r>
            <a:r>
              <a:rPr lang="en-US" dirty="0" smtClean="0"/>
              <a:t>。  </a:t>
            </a:r>
            <a:r>
              <a:rPr lang="zh-CN" altLang="en-US" dirty="0" smtClean="0"/>
              <a:t>因此供应链的形式应是尽量简化</a:t>
            </a:r>
            <a:r>
              <a:rPr lang="en-US" dirty="0" smtClean="0"/>
              <a:t>，  </a:t>
            </a:r>
            <a:r>
              <a:rPr lang="zh-CN" altLang="en-US" dirty="0" smtClean="0"/>
              <a:t>更好地与制造商结成一体</a:t>
            </a:r>
            <a:r>
              <a:rPr lang="en-US" dirty="0" smtClean="0"/>
              <a:t>。</a:t>
            </a:r>
            <a:endParaRPr lang="zh-CN" altLang="zh-CN"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8435" name="Rectangle 3"/>
          <p:cNvSpPr>
            <a:spLocks noGrp="1" noChangeArrowheads="1"/>
          </p:cNvSpPr>
          <p:nvPr>
            <p:ph type="body" idx="1"/>
          </p:nvPr>
        </p:nvSpPr>
        <p:spPr/>
        <p:txBody>
          <a:bodyPr/>
          <a:lstStyle/>
          <a:p>
            <a:pPr>
              <a:lnSpc>
                <a:spcPct val="150000"/>
              </a:lnSpc>
            </a:pPr>
            <a:r>
              <a:rPr lang="zh-CN" altLang="en-US" sz="2900" dirty="0" smtClean="0"/>
              <a:t>二</a:t>
            </a:r>
            <a:r>
              <a:rPr lang="en-US" sz="2900" dirty="0" smtClean="0"/>
              <a:t>、  </a:t>
            </a:r>
            <a:r>
              <a:rPr lang="zh-CN" altLang="en-US" sz="2900" dirty="0" smtClean="0"/>
              <a:t>供应链管理及</a:t>
            </a:r>
            <a:r>
              <a:rPr lang="zh-CN" altLang="en-US" sz="2900" dirty="0" smtClean="0"/>
              <a:t>目标</a:t>
            </a:r>
            <a:r>
              <a:rPr lang="en-US" altLang="zh-CN" sz="2900" dirty="0" smtClean="0"/>
              <a:t> </a:t>
            </a:r>
            <a:endParaRPr lang="zh-CN" altLang="en-US" sz="2900" dirty="0" smtClean="0"/>
          </a:p>
          <a:p>
            <a:pPr>
              <a:lnSpc>
                <a:spcPct val="150000"/>
              </a:lnSpc>
            </a:pPr>
            <a:r>
              <a:rPr lang="en-US" dirty="0" smtClean="0"/>
              <a:t>１  </a:t>
            </a:r>
            <a:r>
              <a:rPr lang="zh-CN" altLang="en-US" dirty="0" smtClean="0"/>
              <a:t>供应链管理含义</a:t>
            </a:r>
          </a:p>
          <a:p>
            <a:pPr eaLnBrk="1" hangingPunct="1">
              <a:lnSpc>
                <a:spcPct val="150000"/>
              </a:lnSpc>
            </a:pPr>
            <a:r>
              <a:rPr lang="zh-CN" altLang="en-US" dirty="0" smtClean="0"/>
              <a:t>供应链管理作为一种新的管理哲学理念</a:t>
            </a:r>
            <a:r>
              <a:rPr lang="en-US" dirty="0" smtClean="0"/>
              <a:t>，  </a:t>
            </a:r>
            <a:r>
              <a:rPr lang="zh-CN" altLang="en-US" dirty="0" smtClean="0"/>
              <a:t>成为理论界关注的热点话题</a:t>
            </a:r>
            <a:r>
              <a:rPr lang="en-US" dirty="0" smtClean="0"/>
              <a:t>，  </a:t>
            </a:r>
            <a:r>
              <a:rPr lang="zh-CN" altLang="en-US" dirty="0" smtClean="0"/>
              <a:t>人们从不同的层 面和视角给出了不同的定义</a:t>
            </a:r>
            <a:r>
              <a:rPr lang="en-US" dirty="0" smtClean="0"/>
              <a:t>，   </a:t>
            </a:r>
            <a:r>
              <a:rPr lang="zh-CN" altLang="en-US" dirty="0" smtClean="0"/>
              <a:t>关于供应链管理的各种比较典型的定义如</a:t>
            </a:r>
            <a:r>
              <a:rPr lang="zh-CN" altLang="en-US" dirty="0" smtClean="0">
                <a:hlinkClick r:id="rId2" action="ppaction://hlinksldjump"/>
              </a:rPr>
              <a:t>表 </a:t>
            </a:r>
            <a:r>
              <a:rPr lang="en-US" dirty="0" smtClean="0">
                <a:hlinkClick r:id="rId2" action="ppaction://hlinksldjump"/>
              </a:rPr>
              <a:t>２ － ３ </a:t>
            </a:r>
            <a:r>
              <a:rPr lang="zh-CN" altLang="en-US" dirty="0" smtClean="0"/>
              <a:t>所示</a:t>
            </a:r>
            <a:r>
              <a:rPr lang="en-US" dirty="0" smtClean="0"/>
              <a:t>。</a:t>
            </a:r>
            <a:endParaRPr lang="zh-CN" altLang="en-US" dirty="0" smtClean="0"/>
          </a:p>
          <a:p>
            <a:pPr>
              <a:lnSpc>
                <a:spcPct val="150000"/>
              </a:lnSpc>
            </a:pPr>
            <a:r>
              <a:rPr lang="zh-CN" altLang="en-US" dirty="0" smtClean="0"/>
              <a:t>本书将供应链管理定义为</a:t>
            </a:r>
            <a:r>
              <a:rPr lang="en-US" dirty="0" smtClean="0"/>
              <a:t>：   </a:t>
            </a:r>
            <a:r>
              <a:rPr lang="zh-CN" altLang="en-US" dirty="0" smtClean="0"/>
              <a:t>供应链管理是一种集成的管理思想</a:t>
            </a:r>
            <a:r>
              <a:rPr lang="zh-CN" altLang="en-US" dirty="0" smtClean="0"/>
              <a:t>和方法</a:t>
            </a:r>
            <a:r>
              <a:rPr lang="en-US" dirty="0" smtClean="0"/>
              <a:t>，  </a:t>
            </a:r>
            <a:r>
              <a:rPr lang="zh-CN" altLang="en-US" dirty="0" smtClean="0"/>
              <a:t>它执行供应链中从供应商到最终用户的物流计划和控制等职能</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9459" name="Rectangle 3"/>
          <p:cNvSpPr>
            <a:spLocks noGrp="1" noChangeArrowheads="1"/>
          </p:cNvSpPr>
          <p:nvPr>
            <p:ph type="body" idx="1"/>
          </p:nvPr>
        </p:nvSpPr>
        <p:spPr/>
        <p:txBody>
          <a:bodyPr/>
          <a:lstStyle/>
          <a:p>
            <a:pPr eaLnBrk="1" hangingPunct="1">
              <a:lnSpc>
                <a:spcPct val="150000"/>
              </a:lnSpc>
            </a:pPr>
            <a:r>
              <a:rPr lang="en-US" dirty="0" smtClean="0"/>
              <a:t>２  </a:t>
            </a:r>
            <a:r>
              <a:rPr lang="zh-CN" altLang="en-US" dirty="0" smtClean="0"/>
              <a:t>供应链管理目标</a:t>
            </a:r>
          </a:p>
          <a:p>
            <a:pPr>
              <a:lnSpc>
                <a:spcPct val="150000"/>
              </a:lnSpc>
            </a:pPr>
            <a:r>
              <a:rPr lang="zh-CN" altLang="en-US" dirty="0" smtClean="0"/>
              <a:t>供应链管理的目标是通过协调总成本最小化</a:t>
            </a:r>
            <a:r>
              <a:rPr lang="en-US" dirty="0" smtClean="0"/>
              <a:t>、  </a:t>
            </a:r>
            <a:r>
              <a:rPr lang="zh-CN" altLang="en-US" dirty="0" smtClean="0"/>
              <a:t>客户服务最优化</a:t>
            </a:r>
            <a:r>
              <a:rPr lang="en-US" dirty="0" smtClean="0"/>
              <a:t>、  </a:t>
            </a:r>
            <a:r>
              <a:rPr lang="zh-CN" altLang="en-US" dirty="0" smtClean="0"/>
              <a:t>总库存最少化</a:t>
            </a:r>
            <a:r>
              <a:rPr lang="en-US" dirty="0" smtClean="0"/>
              <a:t>、  </a:t>
            </a:r>
            <a:r>
              <a:rPr lang="zh-CN" altLang="en-US" dirty="0" smtClean="0"/>
              <a:t>总周期 时间最短化和物流质量最优化等目标之间的冲突</a:t>
            </a:r>
            <a:r>
              <a:rPr lang="en-US" dirty="0" smtClean="0"/>
              <a:t>，  </a:t>
            </a:r>
            <a:r>
              <a:rPr lang="zh-CN" altLang="en-US" dirty="0" smtClean="0"/>
              <a:t>实现供应链绩效最大化</a:t>
            </a:r>
            <a:r>
              <a:rPr lang="en-US" dirty="0" smtClean="0"/>
              <a:t>。</a:t>
            </a:r>
            <a:r>
              <a:rPr lang="zh-CN" altLang="en-US" dirty="0" smtClean="0"/>
              <a:t>供应链管理目标可以细化为</a:t>
            </a:r>
            <a:r>
              <a:rPr lang="en-US" dirty="0" smtClean="0"/>
              <a:t>：</a:t>
            </a:r>
            <a:endParaRPr lang="zh-CN" altLang="en-US" dirty="0" smtClean="0"/>
          </a:p>
          <a:p>
            <a:pPr>
              <a:lnSpc>
                <a:spcPct val="150000"/>
              </a:lnSpc>
            </a:pPr>
            <a:r>
              <a:rPr lang="en-US" dirty="0" smtClean="0"/>
              <a:t>①</a:t>
            </a:r>
            <a:r>
              <a:rPr lang="zh-CN" altLang="en-US" dirty="0" smtClean="0"/>
              <a:t>满足客户需求</a:t>
            </a:r>
            <a:r>
              <a:rPr lang="en-US" dirty="0" smtClean="0"/>
              <a:t>。 </a:t>
            </a:r>
            <a:endParaRPr lang="en-US" dirty="0" smtClean="0"/>
          </a:p>
          <a:p>
            <a:pPr>
              <a:lnSpc>
                <a:spcPct val="150000"/>
              </a:lnSpc>
            </a:pPr>
            <a:r>
              <a:rPr lang="en-US" dirty="0" smtClean="0"/>
              <a:t>②</a:t>
            </a:r>
            <a:r>
              <a:rPr lang="zh-CN" altLang="en-US" dirty="0" smtClean="0"/>
              <a:t>敏捷供应  </a:t>
            </a:r>
            <a:r>
              <a:rPr lang="en-US" dirty="0" smtClean="0"/>
              <a:t>（ </a:t>
            </a:r>
            <a:r>
              <a:rPr lang="en-US" dirty="0" err="1" smtClean="0"/>
              <a:t>Ｊｕｓｔ</a:t>
            </a:r>
            <a:r>
              <a:rPr lang="en-US" dirty="0" smtClean="0"/>
              <a:t> </a:t>
            </a:r>
            <a:r>
              <a:rPr lang="en-US" dirty="0" err="1" smtClean="0"/>
              <a:t>ｉｎ</a:t>
            </a:r>
            <a:r>
              <a:rPr lang="en-US" dirty="0" smtClean="0"/>
              <a:t> </a:t>
            </a:r>
            <a:r>
              <a:rPr lang="en-US" dirty="0" err="1" smtClean="0"/>
              <a:t>Ｔｉｍｅ</a:t>
            </a:r>
            <a:r>
              <a:rPr lang="en-US" dirty="0" smtClean="0"/>
              <a:t>，  ＪＩＴ） 。  </a:t>
            </a:r>
            <a:r>
              <a:rPr lang="en-US" altLang="zh-CN" dirty="0" smtClean="0"/>
              <a:t> </a:t>
            </a:r>
            <a:endParaRPr lang="zh-CN" altLang="en-US" dirty="0" smtClean="0"/>
          </a:p>
          <a:p>
            <a:pPr>
              <a:lnSpc>
                <a:spcPct val="150000"/>
              </a:lnSpc>
            </a:pPr>
            <a:r>
              <a:rPr lang="en-US" dirty="0" smtClean="0"/>
              <a:t>③</a:t>
            </a:r>
            <a:r>
              <a:rPr lang="zh-CN" altLang="en-US" dirty="0" smtClean="0"/>
              <a:t>提高可靠性</a:t>
            </a:r>
            <a:r>
              <a:rPr lang="en-US" dirty="0" smtClean="0"/>
              <a:t>。  </a:t>
            </a:r>
            <a:r>
              <a:rPr lang="en-US" altLang="zh-CN" dirty="0" smtClean="0"/>
              <a:t> </a:t>
            </a:r>
            <a:endParaRPr lang="zh-CN" altLang="en-US" dirty="0" smtClean="0"/>
          </a:p>
          <a:p>
            <a:pPr>
              <a:lnSpc>
                <a:spcPct val="150000"/>
              </a:lnSpc>
            </a:pPr>
            <a:r>
              <a:rPr lang="en-US" dirty="0" smtClean="0"/>
              <a:t>④</a:t>
            </a:r>
            <a:r>
              <a:rPr lang="zh-CN" altLang="en-US" dirty="0" smtClean="0"/>
              <a:t>降低费用水平</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20483" name="Rectangle 3"/>
          <p:cNvSpPr>
            <a:spLocks noGrp="1" noChangeArrowheads="1"/>
          </p:cNvSpPr>
          <p:nvPr>
            <p:ph type="body" idx="1"/>
          </p:nvPr>
        </p:nvSpPr>
        <p:spPr/>
        <p:txBody>
          <a:bodyPr/>
          <a:lstStyle/>
          <a:p>
            <a:pPr>
              <a:lnSpc>
                <a:spcPct val="150000"/>
              </a:lnSpc>
            </a:pPr>
            <a:r>
              <a:rPr lang="en-US" dirty="0" smtClean="0"/>
              <a:t>３  </a:t>
            </a:r>
            <a:r>
              <a:rPr lang="zh-CN" altLang="en-US" dirty="0" smtClean="0"/>
              <a:t>供应链管理的意义</a:t>
            </a:r>
          </a:p>
          <a:p>
            <a:pPr>
              <a:lnSpc>
                <a:spcPct val="150000"/>
              </a:lnSpc>
            </a:pPr>
            <a:r>
              <a:rPr lang="en-US" dirty="0" smtClean="0"/>
              <a:t>（１） </a:t>
            </a:r>
            <a:r>
              <a:rPr lang="zh-CN" altLang="en-US" dirty="0" smtClean="0"/>
              <a:t>供应链管理能有效地消除重复浪费与不确定性</a:t>
            </a:r>
            <a:r>
              <a:rPr lang="en-US" dirty="0" smtClean="0"/>
              <a:t>， </a:t>
            </a:r>
            <a:r>
              <a:rPr lang="zh-CN" altLang="en-US" dirty="0" smtClean="0"/>
              <a:t>减少库存总量</a:t>
            </a:r>
            <a:r>
              <a:rPr lang="en-US" dirty="0" smtClean="0"/>
              <a:t>，  </a:t>
            </a:r>
            <a:r>
              <a:rPr lang="zh-CN" altLang="en-US" dirty="0" smtClean="0"/>
              <a:t>创造竞争的成本 优势</a:t>
            </a:r>
            <a:r>
              <a:rPr lang="en-US" dirty="0" smtClean="0"/>
              <a:t>。</a:t>
            </a:r>
            <a:endParaRPr lang="zh-CN" altLang="en-US" dirty="0" smtClean="0"/>
          </a:p>
          <a:p>
            <a:pPr eaLnBrk="1" hangingPunct="1">
              <a:lnSpc>
                <a:spcPct val="150000"/>
              </a:lnSpc>
            </a:pPr>
            <a:r>
              <a:rPr lang="en-US" dirty="0" smtClean="0"/>
              <a:t>（２）  </a:t>
            </a:r>
            <a:r>
              <a:rPr lang="zh-CN" altLang="en-US" dirty="0" smtClean="0"/>
              <a:t>供应链管理能优化供应链成员组合</a:t>
            </a:r>
            <a:r>
              <a:rPr lang="en-US" dirty="0" smtClean="0"/>
              <a:t>，  </a:t>
            </a:r>
            <a:r>
              <a:rPr lang="zh-CN" altLang="en-US" dirty="0" smtClean="0"/>
              <a:t>快速响应客户</a:t>
            </a:r>
            <a:r>
              <a:rPr lang="en-US" dirty="0" smtClean="0"/>
              <a:t>，  </a:t>
            </a:r>
            <a:r>
              <a:rPr lang="zh-CN" altLang="en-US" dirty="0" smtClean="0"/>
              <a:t>创造竞争的时间和空间优势</a:t>
            </a:r>
            <a:r>
              <a:rPr lang="en-US" dirty="0" smtClean="0"/>
              <a:t>。</a:t>
            </a:r>
          </a:p>
          <a:p>
            <a:pPr eaLnBrk="1" hangingPunct="1">
              <a:lnSpc>
                <a:spcPct val="150000"/>
              </a:lnSpc>
            </a:pPr>
            <a:r>
              <a:rPr lang="en-US" dirty="0" smtClean="0"/>
              <a:t>（３）   </a:t>
            </a:r>
            <a:r>
              <a:rPr lang="zh-CN" altLang="en-US" dirty="0" smtClean="0"/>
              <a:t>供应链管理通过建立成员企业之间的战略合作伙伴关系充分发挥链上企业的核心 能力</a:t>
            </a:r>
            <a:r>
              <a:rPr lang="en-US" dirty="0" smtClean="0"/>
              <a:t>，  </a:t>
            </a:r>
            <a:r>
              <a:rPr lang="zh-CN" altLang="en-US" dirty="0" smtClean="0"/>
              <a:t>创造竞争的整体优势</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smtClean="0"/>
              <a:t>第二节</a:t>
            </a:r>
            <a:r>
              <a:rPr lang="en-US" dirty="0" smtClean="0"/>
              <a:t>　</a:t>
            </a:r>
            <a:r>
              <a:rPr lang="zh-CN" altLang="en-US" dirty="0" smtClean="0"/>
              <a:t>国际</a:t>
            </a:r>
            <a:r>
              <a:rPr lang="zh-CN" altLang="en-US" dirty="0" smtClean="0"/>
              <a:t>供应链产生背景</a:t>
            </a:r>
            <a:endParaRPr lang="zh-CN" altLang="zh-CN" dirty="0" smtClean="0"/>
          </a:p>
        </p:txBody>
      </p:sp>
      <p:sp>
        <p:nvSpPr>
          <p:cNvPr id="21507"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市场竞争特征变化及传统企业管理模式</a:t>
            </a:r>
            <a:r>
              <a:rPr lang="zh-CN" altLang="en-US" sz="2900" dirty="0" smtClean="0"/>
              <a:t>弊端</a:t>
            </a:r>
            <a:r>
              <a:rPr lang="en-US" altLang="zh-CN" sz="2900" dirty="0" smtClean="0"/>
              <a:t> </a:t>
            </a:r>
            <a:endParaRPr lang="zh-CN" altLang="en-US" sz="2900" dirty="0" smtClean="0"/>
          </a:p>
          <a:p>
            <a:r>
              <a:rPr lang="en-US" dirty="0" smtClean="0"/>
              <a:t>１  </a:t>
            </a:r>
            <a:r>
              <a:rPr lang="zh-CN" altLang="en-US" dirty="0" smtClean="0"/>
              <a:t>现代市场竞争的基本特征</a:t>
            </a:r>
          </a:p>
          <a:p>
            <a:pPr eaLnBrk="1" hangingPunct="1"/>
            <a:r>
              <a:rPr lang="en-US" dirty="0" smtClean="0"/>
              <a:t>（１）  </a:t>
            </a:r>
            <a:r>
              <a:rPr lang="zh-CN" altLang="en-US" dirty="0" smtClean="0"/>
              <a:t>消费者对产品和服务的期望越来越高</a:t>
            </a:r>
            <a:r>
              <a:rPr lang="en-US" dirty="0" smtClean="0"/>
              <a:t>。</a:t>
            </a:r>
            <a:endParaRPr lang="zh-CN" altLang="en-US" dirty="0" smtClean="0"/>
          </a:p>
          <a:p>
            <a:pPr eaLnBrk="1" hangingPunct="1"/>
            <a:r>
              <a:rPr lang="en-US" dirty="0" smtClean="0"/>
              <a:t>（２）  </a:t>
            </a:r>
            <a:r>
              <a:rPr lang="zh-CN" altLang="en-US" dirty="0" smtClean="0"/>
              <a:t>对订单响应速度越来越快</a:t>
            </a:r>
            <a:r>
              <a:rPr lang="en-US" dirty="0" smtClean="0"/>
              <a:t>。</a:t>
            </a:r>
            <a:endParaRPr lang="zh-CN" altLang="en-US" dirty="0" smtClean="0"/>
          </a:p>
          <a:p>
            <a:pPr eaLnBrk="1" hangingPunct="1"/>
            <a:r>
              <a:rPr lang="en-US" dirty="0" smtClean="0"/>
              <a:t>（３）  </a:t>
            </a:r>
            <a:r>
              <a:rPr lang="zh-CN" altLang="en-US" dirty="0" smtClean="0"/>
              <a:t>产品生命周期越来越短</a:t>
            </a:r>
            <a:r>
              <a:rPr lang="en-US" dirty="0" smtClean="0"/>
              <a:t>。</a:t>
            </a:r>
            <a:endParaRPr lang="zh-CN" altLang="en-US" dirty="0" smtClean="0"/>
          </a:p>
          <a:p>
            <a:pPr eaLnBrk="1" hangingPunct="1"/>
            <a:r>
              <a:rPr lang="en-US" dirty="0" smtClean="0"/>
              <a:t>（４）  </a:t>
            </a:r>
            <a:r>
              <a:rPr lang="zh-CN" altLang="en-US" dirty="0" smtClean="0"/>
              <a:t>竞争全球化</a:t>
            </a:r>
            <a:r>
              <a:rPr lang="en-US" dirty="0" smtClean="0"/>
              <a:t>，  </a:t>
            </a:r>
            <a:r>
              <a:rPr lang="zh-CN" altLang="en-US" dirty="0" smtClean="0"/>
              <a:t>全球经济一体化</a:t>
            </a:r>
            <a:r>
              <a:rPr lang="en-US" dirty="0" smtClean="0"/>
              <a:t>。</a:t>
            </a:r>
            <a:endParaRPr lang="zh-CN" altLang="en-US" dirty="0" smtClean="0"/>
          </a:p>
          <a:p>
            <a:pPr eaLnBrk="1" hangingPunct="1"/>
            <a:r>
              <a:rPr lang="en-US" dirty="0" smtClean="0"/>
              <a:t>（５）  </a:t>
            </a:r>
            <a:r>
              <a:rPr lang="zh-CN" altLang="en-US" dirty="0" smtClean="0"/>
              <a:t>信息技术的发展</a:t>
            </a:r>
            <a:r>
              <a:rPr lang="en-US" dirty="0" smtClean="0"/>
              <a:t>。</a:t>
            </a:r>
            <a:endParaRPr lang="zh-CN" altLang="en-US" dirty="0" smtClean="0"/>
          </a:p>
          <a:p>
            <a:pPr eaLnBrk="1" hangingPunct="1"/>
            <a:r>
              <a:rPr lang="en-US" dirty="0" smtClean="0"/>
              <a:t>（６）  </a:t>
            </a:r>
            <a:r>
              <a:rPr lang="zh-CN" altLang="en-US" dirty="0" smtClean="0"/>
              <a:t>全球资源有限</a:t>
            </a:r>
            <a:r>
              <a:rPr lang="en-US" dirty="0" smtClean="0"/>
              <a:t>。</a:t>
            </a:r>
            <a:endParaRPr lang="zh-CN" altLang="en-US" dirty="0" smtClean="0"/>
          </a:p>
          <a:p>
            <a:pPr eaLnBrk="1" hangingPunct="1">
              <a:lnSpc>
                <a:spcPct val="150000"/>
              </a:lnSpc>
            </a:pPr>
            <a:r>
              <a:rPr lang="en-US" dirty="0" smtClean="0"/>
              <a:t>２  </a:t>
            </a:r>
            <a:r>
              <a:rPr lang="zh-CN" altLang="en-US" dirty="0" smtClean="0"/>
              <a:t>传统企业管理模式弊端</a:t>
            </a:r>
          </a:p>
          <a:p>
            <a:pPr eaLnBrk="1" hangingPunct="1">
              <a:lnSpc>
                <a:spcPct val="150000"/>
              </a:lnSpc>
            </a:pPr>
            <a:r>
              <a:rPr lang="en-US" dirty="0" smtClean="0"/>
              <a:t>（１） </a:t>
            </a:r>
            <a:r>
              <a:rPr lang="zh-CN" altLang="en-US" dirty="0" smtClean="0"/>
              <a:t>企业承受的风险越来越大</a:t>
            </a:r>
            <a:r>
              <a:rPr lang="en-US" dirty="0" smtClean="0"/>
              <a:t>。</a:t>
            </a:r>
          </a:p>
          <a:p>
            <a:pPr eaLnBrk="1" hangingPunct="1">
              <a:lnSpc>
                <a:spcPct val="150000"/>
              </a:lnSpc>
            </a:pPr>
            <a:r>
              <a:rPr lang="en-US" dirty="0" smtClean="0"/>
              <a:t>（２） </a:t>
            </a:r>
            <a:r>
              <a:rPr lang="zh-CN" altLang="en-US" dirty="0" smtClean="0"/>
              <a:t>企业生产成本越来越难以降低</a:t>
            </a:r>
            <a:r>
              <a:rPr lang="en-US" dirty="0" smtClean="0"/>
              <a:t>。</a:t>
            </a:r>
          </a:p>
          <a:p>
            <a:pPr eaLnBrk="1" hangingPunct="1"/>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r>
              <a:rPr lang="zh-CN" altLang="en-US" dirty="0" smtClean="0"/>
              <a:t>第一节  供应链与供应链管理</a:t>
            </a:r>
            <a:r>
              <a:rPr lang="zh-CN" altLang="en-US" dirty="0" smtClean="0"/>
              <a:t>概述</a:t>
            </a:r>
            <a:endParaRPr lang="zh-CN" altLang="zh-CN" dirty="0" smtClean="0"/>
          </a:p>
        </p:txBody>
      </p:sp>
      <p:sp>
        <p:nvSpPr>
          <p:cNvPr id="4099" name="Rectangle 3"/>
          <p:cNvSpPr>
            <a:spLocks noGrp="1" noChangeArrowheads="1"/>
          </p:cNvSpPr>
          <p:nvPr>
            <p:ph type="body" idx="1"/>
          </p:nvPr>
        </p:nvSpPr>
        <p:spPr/>
        <p:txBody>
          <a:bodyPr/>
          <a:lstStyle/>
          <a:p>
            <a:r>
              <a:rPr lang="zh-CN" altLang="en-US" sz="2900" dirty="0" smtClean="0"/>
              <a:t>一</a:t>
            </a:r>
            <a:r>
              <a:rPr lang="en-US" sz="2900" dirty="0" smtClean="0"/>
              <a:t>、  </a:t>
            </a:r>
            <a:r>
              <a:rPr lang="zh-CN" altLang="en-US" sz="2900" dirty="0" smtClean="0"/>
              <a:t>供应</a:t>
            </a:r>
            <a:r>
              <a:rPr lang="zh-CN" altLang="en-US" sz="2900" dirty="0" smtClean="0"/>
              <a:t>链</a:t>
            </a:r>
            <a:r>
              <a:rPr lang="en-US" altLang="zh-CN" sz="2900" dirty="0" smtClean="0"/>
              <a:t> </a:t>
            </a:r>
            <a:endParaRPr lang="zh-CN" altLang="en-US" sz="2900" dirty="0" smtClean="0"/>
          </a:p>
          <a:p>
            <a:r>
              <a:rPr lang="en-US" dirty="0" smtClean="0"/>
              <a:t>１  </a:t>
            </a:r>
            <a:r>
              <a:rPr lang="zh-CN" altLang="en-US" dirty="0" smtClean="0"/>
              <a:t>供应链的内涵</a:t>
            </a:r>
          </a:p>
          <a:p>
            <a:pPr eaLnBrk="1" hangingPunct="1"/>
            <a:r>
              <a:rPr lang="zh-CN" altLang="en-US" dirty="0" smtClean="0"/>
              <a:t>供应链就是围绕核心企 业</a:t>
            </a:r>
            <a:r>
              <a:rPr lang="en-US" dirty="0" smtClean="0"/>
              <a:t>，  </a:t>
            </a:r>
            <a:r>
              <a:rPr lang="zh-CN" altLang="en-US" dirty="0" smtClean="0"/>
              <a:t>以 核 心 竞 争 理 论  </a:t>
            </a:r>
            <a:r>
              <a:rPr lang="en-US" dirty="0" smtClean="0"/>
              <a:t>（ </a:t>
            </a:r>
            <a:r>
              <a:rPr lang="zh-CN" altLang="en-US" dirty="0" smtClean="0"/>
              <a:t>核 心 能 力 理 论</a:t>
            </a:r>
            <a:r>
              <a:rPr lang="en-US" dirty="0" smtClean="0"/>
              <a:t>）  </a:t>
            </a:r>
            <a:r>
              <a:rPr lang="zh-CN" altLang="en-US" dirty="0" smtClean="0"/>
              <a:t>为 基 础</a:t>
            </a:r>
            <a:r>
              <a:rPr lang="en-US" dirty="0" smtClean="0"/>
              <a:t>，  </a:t>
            </a:r>
            <a:r>
              <a:rPr lang="zh-CN" altLang="en-US" dirty="0" smtClean="0"/>
              <a:t>通 过信息流</a:t>
            </a:r>
            <a:r>
              <a:rPr lang="en-US" dirty="0" smtClean="0"/>
              <a:t>、  </a:t>
            </a:r>
            <a:r>
              <a:rPr lang="zh-CN" altLang="en-US" dirty="0" smtClean="0"/>
              <a:t>物流 </a:t>
            </a:r>
            <a:r>
              <a:rPr lang="en-US" dirty="0" smtClean="0"/>
              <a:t>／ </a:t>
            </a:r>
            <a:r>
              <a:rPr lang="zh-CN" altLang="en-US" dirty="0" smtClean="0"/>
              <a:t>服务流</a:t>
            </a:r>
            <a:r>
              <a:rPr lang="en-US" dirty="0" smtClean="0"/>
              <a:t>、  </a:t>
            </a:r>
            <a:r>
              <a:rPr lang="zh-CN" altLang="en-US" dirty="0" smtClean="0"/>
              <a:t>资金流</a:t>
            </a:r>
            <a:r>
              <a:rPr lang="en-US" dirty="0" smtClean="0"/>
              <a:t>，  </a:t>
            </a:r>
            <a:r>
              <a:rPr lang="zh-CN" altLang="en-US" dirty="0" smtClean="0"/>
              <a:t>从采购原材料开始</a:t>
            </a:r>
            <a:r>
              <a:rPr lang="en-US" dirty="0" smtClean="0"/>
              <a:t>，  </a:t>
            </a:r>
            <a:r>
              <a:rPr lang="zh-CN" altLang="en-US" dirty="0" smtClean="0"/>
              <a:t>到制成中间产品以及最终产品</a:t>
            </a:r>
            <a:r>
              <a:rPr lang="en-US" dirty="0" smtClean="0"/>
              <a:t>，   </a:t>
            </a:r>
            <a:r>
              <a:rPr lang="zh-CN" altLang="en-US" dirty="0" smtClean="0"/>
              <a:t>最 后由销售网络把产品送到消费者手中的将供应商</a:t>
            </a:r>
            <a:r>
              <a:rPr lang="en-US" dirty="0" smtClean="0"/>
              <a:t>、  </a:t>
            </a:r>
            <a:r>
              <a:rPr lang="zh-CN" altLang="en-US" dirty="0" smtClean="0"/>
              <a:t>制造商</a:t>
            </a:r>
            <a:r>
              <a:rPr lang="en-US" dirty="0" smtClean="0"/>
              <a:t>、  </a:t>
            </a:r>
            <a:r>
              <a:rPr lang="zh-CN" altLang="en-US" dirty="0" smtClean="0"/>
              <a:t>分销商</a:t>
            </a:r>
            <a:r>
              <a:rPr lang="en-US" dirty="0" smtClean="0"/>
              <a:t>、  </a:t>
            </a:r>
            <a:r>
              <a:rPr lang="zh-CN" altLang="en-US" dirty="0" smtClean="0"/>
              <a:t>零售商直到最终用户连 成一个整体的功能网链</a:t>
            </a:r>
            <a:r>
              <a:rPr lang="en-US" dirty="0" smtClean="0"/>
              <a:t>。  </a:t>
            </a:r>
            <a:r>
              <a:rPr lang="zh-CN" altLang="en-US" dirty="0" smtClean="0"/>
              <a:t>它是在多个存在关联交易的企业基础上形成的范围更广的虚拟企业 结构模式</a:t>
            </a:r>
            <a:r>
              <a:rPr lang="en-US" dirty="0" smtClean="0"/>
              <a:t>。  </a:t>
            </a:r>
            <a:r>
              <a:rPr lang="zh-CN" altLang="en-US" dirty="0" smtClean="0"/>
              <a:t>供应链不仅是一条联结供应商到客户的物流 </a:t>
            </a:r>
            <a:r>
              <a:rPr lang="en-US" dirty="0" smtClean="0"/>
              <a:t>／ </a:t>
            </a:r>
            <a:r>
              <a:rPr lang="zh-CN" altLang="en-US" dirty="0" smtClean="0"/>
              <a:t>服务链流</a:t>
            </a:r>
            <a:r>
              <a:rPr lang="en-US" dirty="0" smtClean="0"/>
              <a:t>、  </a:t>
            </a:r>
            <a:r>
              <a:rPr lang="zh-CN" altLang="en-US" dirty="0" smtClean="0"/>
              <a:t>信息链</a:t>
            </a:r>
            <a:r>
              <a:rPr lang="en-US" dirty="0" smtClean="0"/>
              <a:t>、  </a:t>
            </a:r>
            <a:r>
              <a:rPr lang="zh-CN" altLang="en-US" dirty="0" smtClean="0"/>
              <a:t>资金链</a:t>
            </a:r>
            <a:r>
              <a:rPr lang="en-US" dirty="0" smtClean="0"/>
              <a:t>，  </a:t>
            </a:r>
            <a:r>
              <a:rPr lang="zh-CN" altLang="en-US" dirty="0" smtClean="0"/>
              <a:t>而且 是一条增值链</a:t>
            </a:r>
            <a:r>
              <a:rPr lang="en-US" dirty="0" smtClean="0"/>
              <a:t>。 </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smtClean="0"/>
              <a:t>第二节</a:t>
            </a:r>
            <a:r>
              <a:rPr lang="en-US" dirty="0" smtClean="0"/>
              <a:t>　</a:t>
            </a:r>
            <a:r>
              <a:rPr lang="zh-CN" altLang="en-US" dirty="0" smtClean="0"/>
              <a:t>国际供应链产生背景</a:t>
            </a:r>
            <a:endParaRPr lang="zh-CN" altLang="zh-CN" dirty="0" smtClean="0"/>
          </a:p>
        </p:txBody>
      </p:sp>
      <p:sp>
        <p:nvSpPr>
          <p:cNvPr id="22531" name="Rectangle 3"/>
          <p:cNvSpPr>
            <a:spLocks noGrp="1" noChangeArrowheads="1"/>
          </p:cNvSpPr>
          <p:nvPr>
            <p:ph type="body" idx="1"/>
          </p:nvPr>
        </p:nvSpPr>
        <p:spPr/>
        <p:txBody>
          <a:bodyPr/>
          <a:lstStyle/>
          <a:p>
            <a:pPr eaLnBrk="1" hangingPunct="1"/>
            <a:r>
              <a:rPr lang="zh-CN" altLang="en-US" sz="2900" dirty="0" smtClean="0"/>
              <a:t>二</a:t>
            </a:r>
            <a:r>
              <a:rPr lang="en-US" sz="2900" dirty="0" smtClean="0"/>
              <a:t>、  </a:t>
            </a:r>
            <a:r>
              <a:rPr lang="zh-CN" altLang="en-US" sz="2900" dirty="0" smtClean="0"/>
              <a:t>经济全球化</a:t>
            </a:r>
          </a:p>
          <a:p>
            <a:pPr eaLnBrk="1" hangingPunct="1"/>
            <a:r>
              <a:rPr lang="zh-CN" altLang="en-US" dirty="0" smtClean="0"/>
              <a:t>按照国内外 学 者 已 达 成 共 识 的 解 释</a:t>
            </a:r>
            <a:r>
              <a:rPr lang="en-US" dirty="0" smtClean="0"/>
              <a:t>，  </a:t>
            </a:r>
            <a:r>
              <a:rPr lang="zh-CN" altLang="en-US" dirty="0" smtClean="0"/>
              <a:t>所 谓 经 济 全 球 化  </a:t>
            </a:r>
            <a:r>
              <a:rPr lang="en-US" dirty="0" smtClean="0"/>
              <a:t>（ </a:t>
            </a:r>
            <a:r>
              <a:rPr lang="en-US" dirty="0" err="1" smtClean="0"/>
              <a:t>Ｇｌｏｂａｌｉｚａｔｉｏｎ</a:t>
            </a:r>
            <a:r>
              <a:rPr lang="en-US" dirty="0" smtClean="0"/>
              <a:t> ） ，  </a:t>
            </a:r>
            <a:r>
              <a:rPr lang="zh-CN" altLang="en-US" dirty="0" smtClean="0"/>
              <a:t>是 指 商 品</a:t>
            </a:r>
            <a:r>
              <a:rPr lang="en-US" dirty="0" smtClean="0"/>
              <a:t>、  </a:t>
            </a:r>
            <a:r>
              <a:rPr lang="zh-CN" altLang="en-US" dirty="0" smtClean="0"/>
              <a:t>服 务</a:t>
            </a:r>
            <a:r>
              <a:rPr lang="en-US" dirty="0" smtClean="0"/>
              <a:t>、  </a:t>
            </a:r>
            <a:r>
              <a:rPr lang="zh-CN" altLang="en-US" dirty="0" smtClean="0"/>
              <a:t>信息</a:t>
            </a:r>
            <a:r>
              <a:rPr lang="en-US" dirty="0" smtClean="0"/>
              <a:t>、  </a:t>
            </a:r>
            <a:r>
              <a:rPr lang="zh-CN" altLang="en-US" dirty="0" smtClean="0"/>
              <a:t>生产要素等的跨国界流动的规模与形式不断增加</a:t>
            </a:r>
            <a:r>
              <a:rPr lang="en-US" dirty="0" smtClean="0"/>
              <a:t>， </a:t>
            </a:r>
            <a:r>
              <a:rPr lang="zh-CN" altLang="en-US" dirty="0" smtClean="0"/>
              <a:t>通过国际分工</a:t>
            </a:r>
            <a:r>
              <a:rPr lang="en-US" dirty="0" smtClean="0"/>
              <a:t>， </a:t>
            </a:r>
            <a:r>
              <a:rPr lang="zh-CN" altLang="en-US" dirty="0" smtClean="0"/>
              <a:t>在世界范围内 提高资源配置的效率</a:t>
            </a:r>
            <a:r>
              <a:rPr lang="en-US" dirty="0" smtClean="0"/>
              <a:t>，  </a:t>
            </a:r>
            <a:r>
              <a:rPr lang="zh-CN" altLang="en-US" dirty="0" smtClean="0"/>
              <a:t>从而使各国间经济相互依赖程度日益加深的趋势</a:t>
            </a:r>
            <a:r>
              <a:rPr lang="en-US" dirty="0" smtClean="0"/>
              <a:t>。</a:t>
            </a:r>
            <a:r>
              <a:rPr lang="zh-CN" altLang="en-US" dirty="0" smtClean="0"/>
              <a:t> </a:t>
            </a:r>
            <a:endParaRPr lang="en-US" altLang="zh-CN" dirty="0" smtClean="0"/>
          </a:p>
          <a:p>
            <a:pPr eaLnBrk="1" hangingPunct="1"/>
            <a:r>
              <a:rPr lang="en-US" dirty="0" smtClean="0"/>
              <a:t>１  </a:t>
            </a:r>
            <a:r>
              <a:rPr lang="zh-CN" altLang="en-US" dirty="0" smtClean="0"/>
              <a:t>关税的降低</a:t>
            </a:r>
          </a:p>
          <a:p>
            <a:pPr eaLnBrk="1" hangingPunct="1"/>
            <a:r>
              <a:rPr lang="en-US" dirty="0" smtClean="0"/>
              <a:t>２  </a:t>
            </a:r>
            <a:r>
              <a:rPr lang="zh-CN" altLang="en-US" dirty="0" smtClean="0"/>
              <a:t>非关税壁垒消除</a:t>
            </a:r>
          </a:p>
          <a:p>
            <a:pPr eaLnBrk="1" hangingPunct="1"/>
            <a:r>
              <a:rPr lang="en-US" dirty="0" smtClean="0"/>
              <a:t>３  </a:t>
            </a:r>
            <a:r>
              <a:rPr lang="zh-CN" altLang="en-US" dirty="0" smtClean="0"/>
              <a:t>区域贸易自由化和多边自由贸易同时发展</a:t>
            </a:r>
          </a:p>
          <a:p>
            <a:pPr eaLnBrk="1" hangingPunct="1"/>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dirty="0" smtClean="0"/>
              <a:t>第二节</a:t>
            </a:r>
            <a:r>
              <a:rPr lang="en-US" dirty="0" smtClean="0"/>
              <a:t>　</a:t>
            </a:r>
            <a:r>
              <a:rPr lang="zh-CN" altLang="en-US" dirty="0" smtClean="0"/>
              <a:t>国际供应链产生背景</a:t>
            </a:r>
            <a:endParaRPr lang="zh-CN" altLang="zh-CN" dirty="0" smtClean="0"/>
          </a:p>
        </p:txBody>
      </p:sp>
      <p:sp>
        <p:nvSpPr>
          <p:cNvPr id="23555" name="Rectangle 3"/>
          <p:cNvSpPr>
            <a:spLocks noGrp="1" noChangeArrowheads="1"/>
          </p:cNvSpPr>
          <p:nvPr>
            <p:ph type="body" idx="1"/>
          </p:nvPr>
        </p:nvSpPr>
        <p:spPr/>
        <p:txBody>
          <a:bodyPr/>
          <a:lstStyle/>
          <a:p>
            <a:pPr eaLnBrk="1" hangingPunct="1">
              <a:lnSpc>
                <a:spcPct val="200000"/>
              </a:lnSpc>
            </a:pPr>
            <a:r>
              <a:rPr lang="zh-CN" altLang="en-US" sz="2900" dirty="0" smtClean="0"/>
              <a:t>三</a:t>
            </a:r>
            <a:r>
              <a:rPr lang="en-US" sz="2900" dirty="0" smtClean="0"/>
              <a:t>、  </a:t>
            </a:r>
            <a:r>
              <a:rPr lang="zh-CN" altLang="en-US" sz="2900" dirty="0" smtClean="0"/>
              <a:t>发达国家与发展中国家对加工贸易的鼓励政策</a:t>
            </a:r>
          </a:p>
          <a:p>
            <a:pPr eaLnBrk="1" hangingPunct="1">
              <a:lnSpc>
                <a:spcPct val="200000"/>
              </a:lnSpc>
            </a:pPr>
            <a:r>
              <a:rPr lang="en-US" dirty="0" smtClean="0"/>
              <a:t>１  </a:t>
            </a:r>
            <a:r>
              <a:rPr lang="zh-CN" altLang="en-US" dirty="0" smtClean="0"/>
              <a:t>发达国家鼓励加工贸易政策</a:t>
            </a:r>
          </a:p>
          <a:p>
            <a:pPr eaLnBrk="1" hangingPunct="1">
              <a:lnSpc>
                <a:spcPct val="200000"/>
              </a:lnSpc>
            </a:pPr>
            <a:r>
              <a:rPr lang="en-US" dirty="0" smtClean="0"/>
              <a:t>２  </a:t>
            </a:r>
            <a:r>
              <a:rPr lang="zh-CN" altLang="en-US" dirty="0" smtClean="0"/>
              <a:t>发展中国家鼓励出口加工政策</a:t>
            </a:r>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zh-CN" altLang="en-US" dirty="0" smtClean="0"/>
              <a:t>第三节　</a:t>
            </a:r>
            <a:r>
              <a:rPr lang="zh-CN" altLang="en-US" dirty="0" smtClean="0"/>
              <a:t>国际</a:t>
            </a:r>
            <a:r>
              <a:rPr lang="zh-CN" altLang="en-US" dirty="0" smtClean="0"/>
              <a:t>供应</a:t>
            </a:r>
            <a:r>
              <a:rPr lang="zh-CN" altLang="en-US" dirty="0" smtClean="0"/>
              <a:t>链</a:t>
            </a:r>
            <a:endParaRPr lang="zh-CN" altLang="zh-CN" dirty="0" smtClean="0"/>
          </a:p>
        </p:txBody>
      </p:sp>
      <p:sp>
        <p:nvSpPr>
          <p:cNvPr id="24579" name="Rectangle 3"/>
          <p:cNvSpPr>
            <a:spLocks noGrp="1" noChangeArrowheads="1"/>
          </p:cNvSpPr>
          <p:nvPr>
            <p:ph type="body" idx="1"/>
          </p:nvPr>
        </p:nvSpPr>
        <p:spPr/>
        <p:txBody>
          <a:bodyPr/>
          <a:lstStyle/>
          <a:p>
            <a:pPr>
              <a:lnSpc>
                <a:spcPct val="150000"/>
              </a:lnSpc>
            </a:pPr>
            <a:r>
              <a:rPr lang="zh-CN" altLang="en-US" sz="2900" dirty="0" smtClean="0"/>
              <a:t>一</a:t>
            </a:r>
            <a:r>
              <a:rPr lang="en-US" sz="2900" dirty="0" smtClean="0"/>
              <a:t>、  </a:t>
            </a:r>
            <a:r>
              <a:rPr lang="zh-CN" altLang="en-US" sz="2900" dirty="0" smtClean="0"/>
              <a:t>国际供应链的概念</a:t>
            </a:r>
            <a:r>
              <a:rPr lang="en-US" sz="2900" dirty="0" smtClean="0"/>
              <a:t>、  </a:t>
            </a:r>
            <a:r>
              <a:rPr lang="zh-CN" altLang="en-US" sz="2900" dirty="0" smtClean="0"/>
              <a:t>类型</a:t>
            </a:r>
            <a:r>
              <a:rPr lang="en-US" altLang="zh-CN" sz="2900" dirty="0" smtClean="0"/>
              <a:t> </a:t>
            </a:r>
            <a:endParaRPr lang="zh-CN" altLang="en-US" sz="2900" dirty="0" smtClean="0"/>
          </a:p>
          <a:p>
            <a:pPr>
              <a:lnSpc>
                <a:spcPct val="150000"/>
              </a:lnSpc>
            </a:pPr>
            <a:r>
              <a:rPr lang="en-US" dirty="0" smtClean="0"/>
              <a:t>１  </a:t>
            </a:r>
            <a:r>
              <a:rPr lang="zh-CN" altLang="en-US" dirty="0" smtClean="0"/>
              <a:t>国际供应链概念</a:t>
            </a:r>
          </a:p>
          <a:p>
            <a:pPr>
              <a:lnSpc>
                <a:spcPct val="150000"/>
              </a:lnSpc>
            </a:pPr>
            <a:r>
              <a:rPr lang="zh-CN" altLang="en-US" dirty="0" smtClean="0"/>
              <a:t>国际供应链</a:t>
            </a:r>
            <a:r>
              <a:rPr lang="en-US" dirty="0" smtClean="0"/>
              <a:t>，  </a:t>
            </a:r>
            <a:r>
              <a:rPr lang="zh-CN" altLang="en-US" dirty="0" smtClean="0"/>
              <a:t>顾名思义</a:t>
            </a:r>
            <a:r>
              <a:rPr lang="en-US" dirty="0" smtClean="0"/>
              <a:t>，  </a:t>
            </a:r>
            <a:r>
              <a:rPr lang="zh-CN" altLang="en-US" dirty="0" smtClean="0"/>
              <a:t>是在全球范围内组合供应链</a:t>
            </a:r>
            <a:r>
              <a:rPr lang="en-US" dirty="0" smtClean="0"/>
              <a:t>。  </a:t>
            </a:r>
            <a:r>
              <a:rPr lang="zh-CN" altLang="en-US" dirty="0" smtClean="0"/>
              <a:t>国际供应链概念是随着企业需要  在世界各地选取最有竞争力的合作伙伴</a:t>
            </a:r>
            <a:r>
              <a:rPr lang="en-US" dirty="0" smtClean="0"/>
              <a:t>，  </a:t>
            </a:r>
            <a:r>
              <a:rPr lang="zh-CN" altLang="en-US" dirty="0" smtClean="0"/>
              <a:t>结成国际供应链网络</a:t>
            </a:r>
            <a:r>
              <a:rPr lang="en-US" dirty="0" smtClean="0"/>
              <a:t>，  </a:t>
            </a:r>
            <a:r>
              <a:rPr lang="zh-CN" altLang="en-US" dirty="0" smtClean="0"/>
              <a:t>以实现该段供应链的</a:t>
            </a:r>
            <a:r>
              <a:rPr lang="zh-CN" altLang="en-US" dirty="0" smtClean="0"/>
              <a:t>最优化而</a:t>
            </a:r>
            <a:r>
              <a:rPr lang="zh-CN" altLang="en-US" dirty="0" smtClean="0"/>
              <a:t>形成的</a:t>
            </a:r>
            <a:r>
              <a:rPr lang="en-US" dirty="0" smtClean="0"/>
              <a:t>。 </a:t>
            </a:r>
            <a:endParaRPr lang="en-US" dirty="0" smtClean="0"/>
          </a:p>
          <a:p>
            <a:pPr>
              <a:lnSpc>
                <a:spcPct val="150000"/>
              </a:lnSpc>
            </a:pPr>
            <a:r>
              <a:rPr lang="en-US" dirty="0" smtClean="0"/>
              <a:t>２  </a:t>
            </a:r>
            <a:r>
              <a:rPr lang="zh-CN" altLang="en-US" dirty="0" smtClean="0"/>
              <a:t>国际供应链的类型</a:t>
            </a:r>
          </a:p>
          <a:p>
            <a:pPr>
              <a:lnSpc>
                <a:spcPct val="150000"/>
              </a:lnSpc>
            </a:pPr>
            <a:r>
              <a:rPr lang="zh-CN" altLang="en-US" dirty="0" smtClean="0"/>
              <a:t>国际供应链包括国际配送系统</a:t>
            </a:r>
            <a:r>
              <a:rPr lang="en-US" dirty="0" smtClean="0"/>
              <a:t>、   </a:t>
            </a:r>
            <a:r>
              <a:rPr lang="zh-CN" altLang="en-US" dirty="0" smtClean="0"/>
              <a:t>国际供应商</a:t>
            </a:r>
            <a:r>
              <a:rPr lang="en-US" dirty="0" smtClean="0"/>
              <a:t>、  </a:t>
            </a:r>
            <a:r>
              <a:rPr lang="zh-CN" altLang="en-US" dirty="0" smtClean="0"/>
              <a:t>离岸加工</a:t>
            </a:r>
            <a:r>
              <a:rPr lang="en-US" dirty="0" smtClean="0"/>
              <a:t>、  </a:t>
            </a:r>
            <a:r>
              <a:rPr lang="zh-CN" altLang="en-US" dirty="0" smtClean="0"/>
              <a:t>全球性供应链</a:t>
            </a:r>
            <a:r>
              <a:rPr lang="zh-CN" altLang="en-US" dirty="0" smtClean="0"/>
              <a:t>四种</a:t>
            </a:r>
            <a:r>
              <a:rPr lang="zh-CN" altLang="en-US" dirty="0" smtClean="0"/>
              <a:t>类型</a:t>
            </a:r>
            <a:r>
              <a:rPr lang="en-US" dirty="0" smtClean="0"/>
              <a:t>。 </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25603" name="Rectangle 3"/>
          <p:cNvSpPr>
            <a:spLocks noGrp="1" noChangeArrowheads="1"/>
          </p:cNvSpPr>
          <p:nvPr>
            <p:ph type="body" idx="1"/>
          </p:nvPr>
        </p:nvSpPr>
        <p:spPr/>
        <p:txBody>
          <a:bodyPr/>
          <a:lstStyle/>
          <a:p>
            <a:pPr eaLnBrk="1" hangingPunct="1">
              <a:lnSpc>
                <a:spcPct val="150000"/>
              </a:lnSpc>
            </a:pPr>
            <a:r>
              <a:rPr lang="zh-CN" altLang="en-US" sz="2900" dirty="0" smtClean="0"/>
              <a:t>二</a:t>
            </a:r>
            <a:r>
              <a:rPr lang="en-US" sz="2900" dirty="0" smtClean="0"/>
              <a:t>、  </a:t>
            </a:r>
            <a:r>
              <a:rPr lang="zh-CN" altLang="en-US" sz="2900" dirty="0" smtClean="0"/>
              <a:t>国际供应链的特征</a:t>
            </a:r>
          </a:p>
          <a:p>
            <a:pPr>
              <a:lnSpc>
                <a:spcPct val="150000"/>
              </a:lnSpc>
            </a:pPr>
            <a:r>
              <a:rPr lang="en-US" dirty="0" smtClean="0"/>
              <a:t>１  </a:t>
            </a:r>
            <a:r>
              <a:rPr lang="zh-CN" altLang="en-US" dirty="0" smtClean="0"/>
              <a:t>一般供应链的特征</a:t>
            </a:r>
          </a:p>
          <a:p>
            <a:pPr>
              <a:lnSpc>
                <a:spcPct val="150000"/>
              </a:lnSpc>
            </a:pPr>
            <a:r>
              <a:rPr lang="en-US" dirty="0" smtClean="0"/>
              <a:t>（１）  </a:t>
            </a:r>
            <a:r>
              <a:rPr lang="zh-CN" altLang="en-US" dirty="0" smtClean="0"/>
              <a:t>整体性</a:t>
            </a:r>
            <a:r>
              <a:rPr lang="en-US" dirty="0" smtClean="0"/>
              <a:t>。 </a:t>
            </a:r>
            <a:endParaRPr lang="en-US" dirty="0" smtClean="0"/>
          </a:p>
          <a:p>
            <a:pPr>
              <a:lnSpc>
                <a:spcPct val="150000"/>
              </a:lnSpc>
            </a:pPr>
            <a:r>
              <a:rPr lang="en-US" dirty="0" smtClean="0"/>
              <a:t>（２）  </a:t>
            </a:r>
            <a:r>
              <a:rPr lang="zh-CN" altLang="en-US" dirty="0" smtClean="0"/>
              <a:t>复杂性</a:t>
            </a:r>
            <a:r>
              <a:rPr lang="en-US" dirty="0" smtClean="0"/>
              <a:t>。</a:t>
            </a:r>
          </a:p>
          <a:p>
            <a:pPr>
              <a:lnSpc>
                <a:spcPct val="150000"/>
              </a:lnSpc>
            </a:pPr>
            <a:r>
              <a:rPr lang="en-US" dirty="0" smtClean="0"/>
              <a:t>（３）  </a:t>
            </a:r>
            <a:r>
              <a:rPr lang="zh-CN" altLang="en-US" dirty="0" smtClean="0"/>
              <a:t>动态性</a:t>
            </a:r>
            <a:r>
              <a:rPr lang="en-US" dirty="0" smtClean="0"/>
              <a:t>。 </a:t>
            </a:r>
            <a:endParaRPr lang="en-US" dirty="0" smtClean="0"/>
          </a:p>
          <a:p>
            <a:pPr>
              <a:lnSpc>
                <a:spcPct val="150000"/>
              </a:lnSpc>
            </a:pPr>
            <a:r>
              <a:rPr lang="en-US" dirty="0" smtClean="0"/>
              <a:t>（４）  </a:t>
            </a:r>
            <a:r>
              <a:rPr lang="zh-CN" altLang="en-US" dirty="0" smtClean="0"/>
              <a:t>面向用户需求</a:t>
            </a:r>
            <a:r>
              <a:rPr lang="en-US" dirty="0" smtClean="0"/>
              <a:t>。</a:t>
            </a:r>
          </a:p>
          <a:p>
            <a:pPr>
              <a:lnSpc>
                <a:spcPct val="150000"/>
              </a:lnSpc>
            </a:pPr>
            <a:r>
              <a:rPr lang="en-US" dirty="0" smtClean="0"/>
              <a:t>（５）  </a:t>
            </a:r>
            <a:r>
              <a:rPr lang="zh-CN" altLang="en-US" dirty="0" smtClean="0"/>
              <a:t>交叉性</a:t>
            </a:r>
            <a:r>
              <a:rPr lang="en-US" dirty="0" smtClean="0"/>
              <a:t>。</a:t>
            </a:r>
          </a:p>
          <a:p>
            <a:pPr>
              <a:lnSpc>
                <a:spcPct val="150000"/>
              </a:lnSpc>
            </a:pPr>
            <a:r>
              <a:rPr lang="en-US" dirty="0" smtClean="0"/>
              <a:t>（６） </a:t>
            </a:r>
            <a:r>
              <a:rPr lang="zh-CN" altLang="en-US" dirty="0" smtClean="0"/>
              <a:t>环境适应性</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26627"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国际供应链独有特征</a:t>
            </a:r>
          </a:p>
          <a:p>
            <a:pPr>
              <a:lnSpc>
                <a:spcPct val="200000"/>
              </a:lnSpc>
            </a:pPr>
            <a:r>
              <a:rPr lang="en-US" dirty="0" smtClean="0"/>
              <a:t>（１）  </a:t>
            </a:r>
            <a:r>
              <a:rPr lang="zh-CN" altLang="en-US" dirty="0" smtClean="0"/>
              <a:t>国际性</a:t>
            </a:r>
            <a:r>
              <a:rPr lang="en-US" dirty="0" smtClean="0"/>
              <a:t>。 </a:t>
            </a:r>
            <a:endParaRPr lang="en-US" dirty="0" smtClean="0"/>
          </a:p>
          <a:p>
            <a:pPr>
              <a:lnSpc>
                <a:spcPct val="200000"/>
              </a:lnSpc>
            </a:pPr>
            <a:r>
              <a:rPr lang="en-US" dirty="0" smtClean="0"/>
              <a:t>（２）  </a:t>
            </a:r>
            <a:r>
              <a:rPr lang="zh-CN" altLang="en-US" dirty="0" smtClean="0"/>
              <a:t>复杂性</a:t>
            </a:r>
            <a:r>
              <a:rPr lang="en-US" dirty="0" smtClean="0"/>
              <a:t>。</a:t>
            </a:r>
          </a:p>
          <a:p>
            <a:pPr>
              <a:lnSpc>
                <a:spcPct val="200000"/>
              </a:lnSpc>
            </a:pPr>
            <a:r>
              <a:rPr lang="en-US" dirty="0" smtClean="0"/>
              <a:t>（３） </a:t>
            </a:r>
            <a:r>
              <a:rPr lang="zh-CN" altLang="en-US" dirty="0" smtClean="0"/>
              <a:t>风险性</a:t>
            </a:r>
            <a:r>
              <a:rPr lang="en-US" dirty="0" smtClean="0"/>
              <a:t>。 </a:t>
            </a:r>
            <a:endParaRPr lang="en-US" dirty="0" smtClean="0"/>
          </a:p>
          <a:p>
            <a:pPr>
              <a:lnSpc>
                <a:spcPct val="200000"/>
              </a:lnSpc>
            </a:pPr>
            <a:r>
              <a:rPr lang="en-US" dirty="0" smtClean="0"/>
              <a:t>（４）  </a:t>
            </a:r>
            <a:r>
              <a:rPr lang="zh-CN" altLang="en-US" dirty="0" smtClean="0"/>
              <a:t>技术含量高</a:t>
            </a:r>
            <a:r>
              <a:rPr lang="en-US" dirty="0" smtClean="0"/>
              <a:t>，  </a:t>
            </a:r>
            <a:r>
              <a:rPr lang="zh-CN" altLang="en-US" dirty="0" smtClean="0"/>
              <a:t>标准化要求较高</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27651" name="Rectangle 3"/>
          <p:cNvSpPr>
            <a:spLocks noGrp="1" noChangeArrowheads="1"/>
          </p:cNvSpPr>
          <p:nvPr>
            <p:ph type="body" idx="1"/>
          </p:nvPr>
        </p:nvSpPr>
        <p:spPr/>
        <p:txBody>
          <a:bodyPr/>
          <a:lstStyle/>
          <a:p>
            <a:pPr eaLnBrk="1" hangingPunct="1">
              <a:lnSpc>
                <a:spcPct val="150000"/>
              </a:lnSpc>
            </a:pPr>
            <a:r>
              <a:rPr lang="zh-CN" altLang="en-US" sz="2900" dirty="0" smtClean="0"/>
              <a:t>三</a:t>
            </a:r>
            <a:r>
              <a:rPr lang="en-US" sz="2900" dirty="0" smtClean="0"/>
              <a:t>、  </a:t>
            </a:r>
            <a:r>
              <a:rPr lang="zh-CN" altLang="en-US" sz="2900" dirty="0" smtClean="0"/>
              <a:t>国际供应链管理的基本职能</a:t>
            </a:r>
          </a:p>
          <a:p>
            <a:pPr eaLnBrk="1" hangingPunct="1">
              <a:lnSpc>
                <a:spcPct val="150000"/>
              </a:lnSpc>
            </a:pPr>
            <a:r>
              <a:rPr lang="en-US" dirty="0" smtClean="0"/>
              <a:t>１  </a:t>
            </a:r>
            <a:r>
              <a:rPr lang="zh-CN" altLang="en-US" dirty="0" smtClean="0"/>
              <a:t>需求和供给管理</a:t>
            </a:r>
          </a:p>
          <a:p>
            <a:pPr eaLnBrk="1" hangingPunct="1">
              <a:lnSpc>
                <a:spcPct val="150000"/>
              </a:lnSpc>
            </a:pPr>
            <a:r>
              <a:rPr lang="en-US" dirty="0" smtClean="0"/>
              <a:t>２  </a:t>
            </a:r>
            <a:r>
              <a:rPr lang="zh-CN" altLang="en-US" dirty="0" smtClean="0"/>
              <a:t>新产品研发</a:t>
            </a:r>
          </a:p>
          <a:p>
            <a:pPr eaLnBrk="1" hangingPunct="1">
              <a:lnSpc>
                <a:spcPct val="150000"/>
              </a:lnSpc>
            </a:pPr>
            <a:r>
              <a:rPr lang="en-US" dirty="0" smtClean="0"/>
              <a:t>３  </a:t>
            </a:r>
            <a:r>
              <a:rPr lang="zh-CN" altLang="en-US" dirty="0" smtClean="0"/>
              <a:t>采购</a:t>
            </a:r>
          </a:p>
          <a:p>
            <a:pPr eaLnBrk="1" hangingPunct="1">
              <a:lnSpc>
                <a:spcPct val="150000"/>
              </a:lnSpc>
            </a:pPr>
            <a:r>
              <a:rPr lang="en-US" dirty="0" smtClean="0"/>
              <a:t>４  </a:t>
            </a:r>
            <a:r>
              <a:rPr lang="zh-CN" altLang="en-US" dirty="0" smtClean="0"/>
              <a:t>生产</a:t>
            </a:r>
          </a:p>
          <a:p>
            <a:pPr eaLnBrk="1" hangingPunct="1">
              <a:lnSpc>
                <a:spcPct val="150000"/>
              </a:lnSpc>
            </a:pPr>
            <a:r>
              <a:rPr lang="en-US" dirty="0" smtClean="0"/>
              <a:t>５  </a:t>
            </a:r>
            <a:r>
              <a:rPr lang="zh-CN" altLang="en-US" dirty="0" smtClean="0"/>
              <a:t>订单履行</a:t>
            </a:r>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28675" name="Rectangle 3"/>
          <p:cNvSpPr>
            <a:spLocks noGrp="1" noChangeArrowheads="1"/>
          </p:cNvSpPr>
          <p:nvPr>
            <p:ph type="body" idx="1"/>
          </p:nvPr>
        </p:nvSpPr>
        <p:spPr/>
        <p:txBody>
          <a:bodyPr/>
          <a:lstStyle/>
          <a:p>
            <a:r>
              <a:rPr lang="zh-CN" altLang="en-US" sz="2900" dirty="0" smtClean="0"/>
              <a:t>四</a:t>
            </a:r>
            <a:r>
              <a:rPr lang="en-US" sz="2900" dirty="0" smtClean="0"/>
              <a:t>、  </a:t>
            </a:r>
            <a:r>
              <a:rPr lang="zh-CN" altLang="en-US" sz="2900" dirty="0" smtClean="0"/>
              <a:t>跨文化的全球新型合作竞争经营</a:t>
            </a:r>
            <a:r>
              <a:rPr lang="zh-CN" altLang="en-US" sz="2900" dirty="0" smtClean="0"/>
              <a:t>理念</a:t>
            </a:r>
            <a:r>
              <a:rPr lang="en-US" altLang="zh-CN" sz="2900" dirty="0" smtClean="0"/>
              <a:t> </a:t>
            </a:r>
            <a:endParaRPr lang="zh-CN" altLang="en-US" sz="2900" dirty="0" smtClean="0"/>
          </a:p>
          <a:p>
            <a:r>
              <a:rPr lang="zh-CN" altLang="en-US" dirty="0" smtClean="0"/>
              <a:t>为了降低成本</a:t>
            </a:r>
            <a:r>
              <a:rPr lang="en-US" dirty="0" smtClean="0"/>
              <a:t>、  </a:t>
            </a:r>
            <a:r>
              <a:rPr lang="zh-CN" altLang="en-US" dirty="0" smtClean="0"/>
              <a:t>提高效率和增强企业核心竞争力</a:t>
            </a:r>
            <a:r>
              <a:rPr lang="en-US" dirty="0" smtClean="0"/>
              <a:t>，   </a:t>
            </a:r>
            <a:r>
              <a:rPr lang="zh-CN" altLang="en-US" dirty="0" smtClean="0"/>
              <a:t>许多公司都采 用 了 全 球 化 的 经 营 模 式</a:t>
            </a:r>
            <a:r>
              <a:rPr lang="en-US" dirty="0" smtClean="0"/>
              <a:t>，  </a:t>
            </a:r>
            <a:r>
              <a:rPr lang="zh-CN" altLang="en-US" dirty="0" smtClean="0"/>
              <a:t>从而出现了跨国家</a:t>
            </a:r>
            <a:r>
              <a:rPr lang="en-US" dirty="0" smtClean="0"/>
              <a:t>、  </a:t>
            </a:r>
            <a:r>
              <a:rPr lang="zh-CN" altLang="en-US" dirty="0" smtClean="0"/>
              <a:t>跨地域和跨文化的国际供应链系统</a:t>
            </a:r>
            <a:r>
              <a:rPr lang="en-US" dirty="0" smtClean="0"/>
              <a:t>。</a:t>
            </a:r>
          </a:p>
          <a:p>
            <a:r>
              <a:rPr lang="zh-CN" altLang="en-US" dirty="0" smtClean="0"/>
              <a:t>国际供应链管理的核心思想</a:t>
            </a:r>
            <a:r>
              <a:rPr lang="en-US" dirty="0" smtClean="0"/>
              <a:t>：   </a:t>
            </a:r>
            <a:r>
              <a:rPr lang="zh-CN" altLang="en-US" dirty="0" smtClean="0"/>
              <a:t>充分利用全球范围的各种优势资源和组织管理优势</a:t>
            </a:r>
            <a:r>
              <a:rPr lang="en-US" dirty="0" smtClean="0"/>
              <a:t>，  </a:t>
            </a:r>
            <a:r>
              <a:rPr lang="zh-CN" altLang="en-US" dirty="0" smtClean="0"/>
              <a:t>借助 先进的运作组织手段和方法</a:t>
            </a:r>
            <a:r>
              <a:rPr lang="en-US" dirty="0" smtClean="0"/>
              <a:t>，   </a:t>
            </a:r>
            <a:r>
              <a:rPr lang="zh-CN" altLang="en-US" dirty="0" smtClean="0"/>
              <a:t>如现代物流技术和网络信息技术</a:t>
            </a:r>
            <a:r>
              <a:rPr lang="en-US" dirty="0" smtClean="0"/>
              <a:t>   （ </a:t>
            </a:r>
            <a:r>
              <a:rPr lang="zh-CN" altLang="en-US" dirty="0" smtClean="0"/>
              <a:t>计算机集成制造系统 </a:t>
            </a:r>
            <a:r>
              <a:rPr lang="en-US" dirty="0" smtClean="0"/>
              <a:t>ＣＩＭＳ、 </a:t>
            </a:r>
            <a:r>
              <a:rPr lang="zh-CN" altLang="en-US" dirty="0" smtClean="0"/>
              <a:t>柔性生产系统 </a:t>
            </a:r>
            <a:r>
              <a:rPr lang="en-US" dirty="0" smtClean="0"/>
              <a:t>ＦＭＳ、  </a:t>
            </a:r>
            <a:r>
              <a:rPr lang="zh-CN" altLang="en-US" dirty="0" smtClean="0"/>
              <a:t>并行工程</a:t>
            </a:r>
            <a:r>
              <a:rPr lang="en-US" dirty="0" smtClean="0"/>
              <a:t>、  </a:t>
            </a:r>
            <a:r>
              <a:rPr lang="zh-CN" altLang="en-US" dirty="0" smtClean="0"/>
              <a:t>敏捷制造</a:t>
            </a:r>
            <a:r>
              <a:rPr lang="en-US" dirty="0" smtClean="0"/>
              <a:t>、  </a:t>
            </a:r>
            <a:r>
              <a:rPr lang="zh-CN" altLang="en-US" dirty="0" smtClean="0"/>
              <a:t>准时制 </a:t>
            </a:r>
            <a:r>
              <a:rPr lang="en-US" dirty="0" smtClean="0"/>
              <a:t>ＪＩＴ、  </a:t>
            </a:r>
            <a:r>
              <a:rPr lang="zh-CN" altLang="en-US" dirty="0" smtClean="0"/>
              <a:t>最优生产技术 </a:t>
            </a:r>
            <a:r>
              <a:rPr lang="en-US" dirty="0" smtClean="0"/>
              <a:t>ＯＰＴ、  </a:t>
            </a:r>
            <a:r>
              <a:rPr lang="zh-CN" altLang="en-US" dirty="0" smtClean="0"/>
              <a:t>制造资源计划 </a:t>
            </a:r>
            <a:r>
              <a:rPr lang="en-US" dirty="0" err="1" smtClean="0"/>
              <a:t>ＭＲＰⅡ</a:t>
            </a:r>
            <a:r>
              <a:rPr lang="en-US" dirty="0" smtClean="0"/>
              <a:t>、  </a:t>
            </a:r>
            <a:r>
              <a:rPr lang="zh-CN" altLang="en-US" dirty="0" smtClean="0"/>
              <a:t>企业资源规划 </a:t>
            </a:r>
            <a:r>
              <a:rPr lang="en-US" dirty="0" smtClean="0"/>
              <a:t>ＥＲＰ </a:t>
            </a:r>
            <a:r>
              <a:rPr lang="zh-CN" altLang="en-US" dirty="0" smtClean="0"/>
              <a:t>等</a:t>
            </a:r>
            <a:r>
              <a:rPr lang="en-US" dirty="0" smtClean="0"/>
              <a:t>） ，  </a:t>
            </a:r>
            <a:r>
              <a:rPr lang="zh-CN" altLang="en-US" dirty="0" smtClean="0"/>
              <a:t>组成全球范围内的具有独特优势的生产基地和销售网络</a:t>
            </a:r>
            <a:r>
              <a:rPr lang="en-US" dirty="0" smtClean="0"/>
              <a:t>，</a:t>
            </a:r>
            <a:r>
              <a:rPr lang="zh-CN" altLang="en-US" dirty="0" smtClean="0"/>
              <a:t>其</a:t>
            </a:r>
            <a:r>
              <a:rPr lang="zh-CN" altLang="en-US" dirty="0" smtClean="0"/>
              <a:t>目的是提高运营效率</a:t>
            </a:r>
            <a:r>
              <a:rPr lang="en-US" dirty="0" smtClean="0"/>
              <a:t>，   </a:t>
            </a:r>
            <a:r>
              <a:rPr lang="zh-CN" altLang="en-US" dirty="0" smtClean="0"/>
              <a:t>降低运营成本</a:t>
            </a:r>
            <a:r>
              <a:rPr lang="en-US" dirty="0" smtClean="0"/>
              <a:t>，  </a:t>
            </a:r>
            <a:r>
              <a:rPr lang="zh-CN" altLang="en-US" dirty="0" smtClean="0"/>
              <a:t>提升整体系统的竞争力</a:t>
            </a:r>
            <a:r>
              <a:rPr lang="en-US" dirty="0" smtClean="0"/>
              <a:t>。</a:t>
            </a:r>
            <a:r>
              <a:rPr lang="en-US" altLang="zh-CN"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29699" name="Rectangle 3"/>
          <p:cNvSpPr>
            <a:spLocks noGrp="1" noChangeArrowheads="1"/>
          </p:cNvSpPr>
          <p:nvPr>
            <p:ph type="body" idx="1"/>
          </p:nvPr>
        </p:nvSpPr>
        <p:spPr/>
        <p:txBody>
          <a:bodyPr/>
          <a:lstStyle/>
          <a:p>
            <a:pPr>
              <a:lnSpc>
                <a:spcPct val="150000"/>
              </a:lnSpc>
            </a:pPr>
            <a:r>
              <a:rPr lang="zh-CN" altLang="en-US" dirty="0" smtClean="0"/>
              <a:t>国际供应链管理强调在全面</a:t>
            </a:r>
            <a:r>
              <a:rPr lang="en-US" dirty="0" smtClean="0"/>
              <a:t>、   </a:t>
            </a:r>
            <a:r>
              <a:rPr lang="zh-CN" altLang="en-US" dirty="0" smtClean="0"/>
              <a:t>迅速地了解世界各地消费者需求的同时</a:t>
            </a:r>
            <a:r>
              <a:rPr lang="en-US" dirty="0" smtClean="0"/>
              <a:t>，  </a:t>
            </a:r>
            <a:r>
              <a:rPr lang="zh-CN" altLang="en-US" dirty="0" smtClean="0"/>
              <a:t>对其进行计划</a:t>
            </a:r>
            <a:r>
              <a:rPr lang="en-US" dirty="0" smtClean="0"/>
              <a:t>、 </a:t>
            </a:r>
            <a:r>
              <a:rPr lang="zh-CN" altLang="en-US" dirty="0" smtClean="0"/>
              <a:t>协调</a:t>
            </a:r>
            <a:r>
              <a:rPr lang="en-US" dirty="0" smtClean="0"/>
              <a:t>、  </a:t>
            </a:r>
            <a:r>
              <a:rPr lang="zh-CN" altLang="en-US" dirty="0" smtClean="0"/>
              <a:t>操作</a:t>
            </a:r>
            <a:r>
              <a:rPr lang="en-US" dirty="0" smtClean="0"/>
              <a:t>、  </a:t>
            </a:r>
            <a:r>
              <a:rPr lang="zh-CN" altLang="en-US" dirty="0" smtClean="0"/>
              <a:t>控制和优化</a:t>
            </a:r>
            <a:r>
              <a:rPr lang="en-US" dirty="0" smtClean="0"/>
              <a:t>。  </a:t>
            </a:r>
            <a:r>
              <a:rPr lang="zh-CN" altLang="en-US" dirty="0" smtClean="0"/>
              <a:t>在供应链中的核心企业与其供应商以及供应商的供应商</a:t>
            </a:r>
            <a:r>
              <a:rPr lang="en-US" dirty="0" smtClean="0"/>
              <a:t>、 </a:t>
            </a:r>
            <a:r>
              <a:rPr lang="zh-CN" altLang="en-US" dirty="0" smtClean="0"/>
              <a:t>核心企 业与其销售商乃至最终消费者之间</a:t>
            </a:r>
            <a:r>
              <a:rPr lang="en-US" dirty="0" smtClean="0"/>
              <a:t>，  </a:t>
            </a:r>
            <a:r>
              <a:rPr lang="zh-CN" altLang="en-US" dirty="0" smtClean="0"/>
              <a:t>依靠现代网络信息技术支撑</a:t>
            </a:r>
            <a:r>
              <a:rPr lang="en-US" dirty="0" smtClean="0"/>
              <a:t>，  </a:t>
            </a:r>
            <a:r>
              <a:rPr lang="zh-CN" altLang="en-US" dirty="0" smtClean="0"/>
              <a:t>实现供应链的一体化和快 速反应</a:t>
            </a:r>
            <a:r>
              <a:rPr lang="en-US" dirty="0" smtClean="0"/>
              <a:t>，  </a:t>
            </a:r>
            <a:r>
              <a:rPr lang="zh-CN" altLang="en-US" dirty="0" smtClean="0"/>
              <a:t>达到商流</a:t>
            </a:r>
            <a:r>
              <a:rPr lang="en-US" dirty="0" smtClean="0"/>
              <a:t>、  </a:t>
            </a:r>
            <a:r>
              <a:rPr lang="zh-CN" altLang="en-US" dirty="0" smtClean="0"/>
              <a:t>物流</a:t>
            </a:r>
            <a:r>
              <a:rPr lang="en-US" dirty="0" smtClean="0"/>
              <a:t>、  </a:t>
            </a:r>
            <a:r>
              <a:rPr lang="zh-CN" altLang="en-US" dirty="0" smtClean="0"/>
              <a:t>资金流和信息流的协调通畅</a:t>
            </a:r>
            <a:r>
              <a:rPr lang="en-US" dirty="0" smtClean="0"/>
              <a:t>，  </a:t>
            </a:r>
            <a:r>
              <a:rPr lang="zh-CN" altLang="en-US" dirty="0" smtClean="0"/>
              <a:t>以满足全球消费者需求</a:t>
            </a:r>
            <a:r>
              <a:rPr lang="en-US" dirty="0" smtClean="0"/>
              <a:t>。   </a:t>
            </a:r>
            <a:r>
              <a:rPr lang="zh-CN" altLang="en-US" dirty="0" smtClean="0"/>
              <a:t>国际</a:t>
            </a:r>
            <a:r>
              <a:rPr lang="zh-CN" altLang="en-US" dirty="0" smtClean="0"/>
              <a:t>供应链</a:t>
            </a:r>
            <a:r>
              <a:rPr lang="zh-CN" altLang="en-US" dirty="0" smtClean="0"/>
              <a:t>管理的实现把供应商</a:t>
            </a:r>
            <a:r>
              <a:rPr lang="en-US" dirty="0" smtClean="0"/>
              <a:t>、   </a:t>
            </a:r>
            <a:r>
              <a:rPr lang="zh-CN" altLang="en-US" dirty="0" smtClean="0"/>
              <a:t>制造商</a:t>
            </a:r>
            <a:r>
              <a:rPr lang="en-US" dirty="0" smtClean="0"/>
              <a:t>、  </a:t>
            </a:r>
            <a:r>
              <a:rPr lang="zh-CN" altLang="en-US" dirty="0" smtClean="0"/>
              <a:t>分销商等所有环节联系起来</a:t>
            </a:r>
            <a:r>
              <a:rPr lang="en-US" dirty="0" smtClean="0"/>
              <a:t>，  </a:t>
            </a:r>
            <a:r>
              <a:rPr lang="zh-CN" altLang="en-US" dirty="0" smtClean="0"/>
              <a:t>通过信息网络尽快把握</a:t>
            </a:r>
            <a:r>
              <a:rPr lang="zh-CN" altLang="en-US" dirty="0" smtClean="0"/>
              <a:t>真实的</a:t>
            </a:r>
            <a:r>
              <a:rPr lang="zh-CN" altLang="en-US" dirty="0" smtClean="0"/>
              <a:t>需求与准确的需求量</a:t>
            </a:r>
            <a:r>
              <a:rPr lang="en-US" dirty="0" smtClean="0"/>
              <a:t>，   </a:t>
            </a:r>
            <a:r>
              <a:rPr lang="zh-CN" altLang="en-US" dirty="0" smtClean="0"/>
              <a:t>并把不断变化的市场需求情况及时反馈到企业的中央管理系统</a:t>
            </a:r>
            <a:r>
              <a:rPr lang="en-US" dirty="0" smtClean="0"/>
              <a:t>，  </a:t>
            </a:r>
            <a:r>
              <a:rPr lang="zh-CN" altLang="en-US" dirty="0" smtClean="0"/>
              <a:t>并 通过信息的实时共享</a:t>
            </a:r>
            <a:r>
              <a:rPr lang="en-US" dirty="0" smtClean="0"/>
              <a:t>，  </a:t>
            </a:r>
            <a:r>
              <a:rPr lang="zh-CN" altLang="en-US" dirty="0" smtClean="0"/>
              <a:t>组织快速供应</a:t>
            </a:r>
            <a:r>
              <a:rPr lang="en-US" dirty="0" smtClean="0"/>
              <a:t>，  </a:t>
            </a:r>
            <a:r>
              <a:rPr lang="zh-CN" altLang="en-US" dirty="0" smtClean="0"/>
              <a:t>使物流以最快的速度通过生产</a:t>
            </a:r>
            <a:r>
              <a:rPr lang="en-US" dirty="0" smtClean="0"/>
              <a:t>、  </a:t>
            </a:r>
            <a:r>
              <a:rPr lang="zh-CN" altLang="en-US" dirty="0" smtClean="0"/>
              <a:t>分销环节变成增值的 品牌产品</a:t>
            </a:r>
            <a:r>
              <a:rPr lang="en-US" dirty="0" smtClean="0"/>
              <a:t>，  </a:t>
            </a:r>
            <a:r>
              <a:rPr lang="zh-CN" altLang="en-US" dirty="0" smtClean="0"/>
              <a:t>满足消费者需求</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30723" name="Rectangle 3"/>
          <p:cNvSpPr>
            <a:spLocks noGrp="1" noChangeArrowheads="1"/>
          </p:cNvSpPr>
          <p:nvPr>
            <p:ph type="body" idx="1"/>
          </p:nvPr>
        </p:nvSpPr>
        <p:spPr/>
        <p:txBody>
          <a:bodyPr/>
          <a:lstStyle/>
          <a:p>
            <a:r>
              <a:rPr lang="zh-CN" altLang="en-US" dirty="0" smtClean="0"/>
              <a:t>与传统供应链管理理念不同</a:t>
            </a:r>
            <a:r>
              <a:rPr lang="en-US" dirty="0" smtClean="0"/>
              <a:t>，   </a:t>
            </a:r>
            <a:r>
              <a:rPr lang="zh-CN" altLang="en-US" dirty="0" smtClean="0"/>
              <a:t>全球化供应链管理是通过整合全球供应链 资 源 和 用 户 资 源</a:t>
            </a:r>
            <a:r>
              <a:rPr lang="en-US" dirty="0" smtClean="0"/>
              <a:t>，  </a:t>
            </a:r>
            <a:r>
              <a:rPr lang="zh-CN" altLang="en-US" dirty="0" smtClean="0"/>
              <a:t>逐步向  </a:t>
            </a:r>
            <a:r>
              <a:rPr lang="en-US" dirty="0" smtClean="0"/>
              <a:t>“ </a:t>
            </a:r>
            <a:r>
              <a:rPr lang="zh-CN" altLang="en-US" dirty="0" smtClean="0"/>
              <a:t>零库存和零距离</a:t>
            </a:r>
            <a:r>
              <a:rPr lang="en-US" dirty="0" smtClean="0"/>
              <a:t>”   </a:t>
            </a:r>
            <a:r>
              <a:rPr lang="zh-CN" altLang="en-US" dirty="0" smtClean="0"/>
              <a:t>的终极目标迈进</a:t>
            </a:r>
            <a:r>
              <a:rPr lang="en-US" dirty="0" smtClean="0"/>
              <a:t>。</a:t>
            </a:r>
            <a:endParaRPr lang="zh-CN" altLang="en-US" dirty="0" smtClean="0"/>
          </a:p>
          <a:p>
            <a:r>
              <a:rPr lang="en-US" dirty="0" smtClean="0"/>
              <a:t>（１）  </a:t>
            </a:r>
            <a:r>
              <a:rPr lang="zh-CN" altLang="en-US" dirty="0" smtClean="0"/>
              <a:t>零距离合作</a:t>
            </a:r>
            <a:r>
              <a:rPr lang="en-US" dirty="0" smtClean="0"/>
              <a:t>。 </a:t>
            </a:r>
            <a:r>
              <a:rPr lang="zh-CN" altLang="en-US" dirty="0" smtClean="0"/>
              <a:t> 传统企业物流系统难以实现快速响应市场需求而进行准确交货</a:t>
            </a:r>
            <a:r>
              <a:rPr lang="en-US" dirty="0" smtClean="0"/>
              <a:t>。 </a:t>
            </a:r>
            <a:r>
              <a:rPr lang="zh-CN" altLang="en-US" dirty="0" smtClean="0"/>
              <a:t>按 需快速准确交货体现了全球化供应链管理中的  </a:t>
            </a:r>
            <a:r>
              <a:rPr lang="en-US" dirty="0" smtClean="0"/>
              <a:t>“ </a:t>
            </a:r>
            <a:r>
              <a:rPr lang="zh-CN" altLang="en-US" dirty="0" smtClean="0"/>
              <a:t>零距离</a:t>
            </a:r>
            <a:r>
              <a:rPr lang="en-US" dirty="0" smtClean="0"/>
              <a:t>” </a:t>
            </a:r>
            <a:r>
              <a:rPr lang="en-US" dirty="0" smtClean="0"/>
              <a:t>。</a:t>
            </a:r>
            <a:r>
              <a:rPr lang="zh-CN" altLang="en-US" dirty="0" smtClean="0"/>
              <a:t>在全球供应链管理中</a:t>
            </a:r>
            <a:r>
              <a:rPr lang="en-US" dirty="0" smtClean="0"/>
              <a:t>，  </a:t>
            </a:r>
            <a:r>
              <a:rPr lang="zh-CN" altLang="en-US" dirty="0" smtClean="0"/>
              <a:t>与全球用 户之间的  </a:t>
            </a:r>
            <a:r>
              <a:rPr lang="en-US" dirty="0" smtClean="0"/>
              <a:t>“ </a:t>
            </a:r>
            <a:r>
              <a:rPr lang="zh-CN" altLang="en-US" dirty="0" smtClean="0"/>
              <a:t>零距 离</a:t>
            </a:r>
            <a:r>
              <a:rPr lang="en-US" dirty="0" smtClean="0"/>
              <a:t>” ，  </a:t>
            </a:r>
            <a:r>
              <a:rPr lang="zh-CN" altLang="en-US" dirty="0" smtClean="0"/>
              <a:t>就 要 从 全 球 市 场 的 角 度 对 供 应 链 进 行 全 面 协 调 性 的 合 作 管 理</a:t>
            </a:r>
            <a:r>
              <a:rPr lang="en-US" dirty="0" smtClean="0"/>
              <a:t>，  </a:t>
            </a:r>
            <a:r>
              <a:rPr lang="zh-CN" altLang="en-US" dirty="0" smtClean="0"/>
              <a:t>通 过 </a:t>
            </a:r>
            <a:r>
              <a:rPr lang="en-US" dirty="0" smtClean="0"/>
              <a:t>“ ＥＲＰ ＋ ＣＲＭ”   </a:t>
            </a:r>
            <a:r>
              <a:rPr lang="zh-CN" altLang="en-US" dirty="0" smtClean="0"/>
              <a:t>模式快速响应全球客户需求</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3174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零库存运作</a:t>
            </a:r>
            <a:r>
              <a:rPr lang="en-US" dirty="0" smtClean="0"/>
              <a:t>。 </a:t>
            </a:r>
            <a:r>
              <a:rPr lang="zh-CN" altLang="en-US" dirty="0" smtClean="0"/>
              <a:t>任何一条供应链都要关注低成本和高运营效率</a:t>
            </a:r>
            <a:r>
              <a:rPr lang="en-US" dirty="0" smtClean="0"/>
              <a:t>。  </a:t>
            </a:r>
            <a:r>
              <a:rPr lang="zh-CN" altLang="en-US" dirty="0" smtClean="0"/>
              <a:t>传统企业物流系统 难以保证物资采购供应的低成本和准时率</a:t>
            </a:r>
            <a:r>
              <a:rPr lang="en-US" dirty="0" smtClean="0"/>
              <a:t>，  </a:t>
            </a:r>
            <a:r>
              <a:rPr lang="zh-CN" altLang="en-US" dirty="0" smtClean="0"/>
              <a:t>而全球化供应链管理既要获得国际运输的</a:t>
            </a:r>
            <a:r>
              <a:rPr lang="zh-CN" altLang="en-US" dirty="0" smtClean="0"/>
              <a:t>规模经济</a:t>
            </a:r>
            <a:r>
              <a:rPr lang="zh-CN" altLang="en-US" dirty="0" smtClean="0"/>
              <a:t>性</a:t>
            </a:r>
            <a:r>
              <a:rPr lang="en-US" dirty="0" smtClean="0"/>
              <a:t>，  </a:t>
            </a:r>
            <a:r>
              <a:rPr lang="zh-CN" altLang="en-US" dirty="0" smtClean="0"/>
              <a:t>又要保持库存数量尽可能低</a:t>
            </a:r>
            <a:r>
              <a:rPr lang="en-US" dirty="0" smtClean="0"/>
              <a:t>，   </a:t>
            </a:r>
            <a:r>
              <a:rPr lang="zh-CN" altLang="en-US" dirty="0" smtClean="0"/>
              <a:t>从而实现全球供应链的财务绩效指标</a:t>
            </a:r>
            <a:r>
              <a:rPr lang="en-US" dirty="0" smtClean="0"/>
              <a:t>。  </a:t>
            </a:r>
            <a:r>
              <a:rPr lang="zh-CN" altLang="en-US" dirty="0" smtClean="0"/>
              <a:t>全球化供应链</a:t>
            </a:r>
            <a:r>
              <a:rPr lang="zh-CN" altLang="en-US" dirty="0" smtClean="0"/>
              <a:t>管理</a:t>
            </a:r>
            <a:r>
              <a:rPr lang="zh-CN" altLang="en-US" dirty="0" smtClean="0"/>
              <a:t>通过  </a:t>
            </a:r>
            <a:r>
              <a:rPr lang="en-US" dirty="0" smtClean="0"/>
              <a:t>“ ＣＩＭＳ ＋ ＪＩＴ”   </a:t>
            </a:r>
            <a:r>
              <a:rPr lang="zh-CN" altLang="en-US" dirty="0" smtClean="0"/>
              <a:t>的电子制造模式</a:t>
            </a:r>
            <a:r>
              <a:rPr lang="en-US" dirty="0" smtClean="0"/>
              <a:t>，  </a:t>
            </a:r>
            <a:r>
              <a:rPr lang="zh-CN" altLang="en-US" dirty="0" smtClean="0"/>
              <a:t>即节点企业采用计算机集成制造</a:t>
            </a:r>
            <a:r>
              <a:rPr lang="en-US" dirty="0" smtClean="0"/>
              <a:t>，  </a:t>
            </a:r>
            <a:r>
              <a:rPr lang="zh-CN" altLang="en-US" dirty="0" smtClean="0"/>
              <a:t>以实现其供货柔 性</a:t>
            </a:r>
            <a:r>
              <a:rPr lang="en-US" dirty="0" smtClean="0"/>
              <a:t>；  </a:t>
            </a:r>
            <a:r>
              <a:rPr lang="zh-CN" altLang="en-US" dirty="0" smtClean="0"/>
              <a:t>企业之间的分销和采购推行准时化物流</a:t>
            </a:r>
            <a:r>
              <a:rPr lang="en-US" dirty="0" smtClean="0"/>
              <a:t>，  </a:t>
            </a:r>
            <a:r>
              <a:rPr lang="zh-CN" altLang="en-US" dirty="0" smtClean="0"/>
              <a:t>通过同步并行工程和一体化职能物流的运作方 式</a:t>
            </a:r>
            <a:r>
              <a:rPr lang="en-US" dirty="0" smtClean="0"/>
              <a:t>，  </a:t>
            </a:r>
            <a:r>
              <a:rPr lang="zh-CN" altLang="en-US" dirty="0" smtClean="0"/>
              <a:t>以需求订 单 信 息 流 驱 动 供 应 链 企 业 的 生 产 和 采 购</a:t>
            </a:r>
            <a:r>
              <a:rPr lang="en-US" dirty="0" smtClean="0"/>
              <a:t>，  </a:t>
            </a:r>
            <a:r>
              <a:rPr lang="zh-CN" altLang="en-US" dirty="0" smtClean="0"/>
              <a:t>实 现 准 时 供 应 和 准 时 采 购</a:t>
            </a:r>
            <a:r>
              <a:rPr lang="en-US" dirty="0" smtClean="0"/>
              <a:t>，  </a:t>
            </a:r>
            <a:r>
              <a:rPr lang="zh-CN" altLang="en-US" dirty="0" smtClean="0"/>
              <a:t>达 </a:t>
            </a:r>
            <a:r>
              <a:rPr lang="zh-CN" altLang="en-US" dirty="0" smtClean="0"/>
              <a:t>到</a:t>
            </a:r>
            <a:r>
              <a:rPr lang="en-US" dirty="0" smtClean="0"/>
              <a:t>“ </a:t>
            </a:r>
            <a:r>
              <a:rPr lang="zh-CN" altLang="en-US" dirty="0" smtClean="0"/>
              <a:t>零库存</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5123"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供应链的结构模型</a:t>
            </a:r>
          </a:p>
          <a:p>
            <a:pPr>
              <a:lnSpc>
                <a:spcPct val="150000"/>
              </a:lnSpc>
            </a:pPr>
            <a:r>
              <a:rPr lang="zh-CN" altLang="en-US" dirty="0" smtClean="0">
                <a:hlinkClick r:id="rId2" action="ppaction://hlinksldjump"/>
              </a:rPr>
              <a:t>图 </a:t>
            </a:r>
            <a:r>
              <a:rPr lang="en-US" dirty="0" smtClean="0">
                <a:hlinkClick r:id="rId2" action="ppaction://hlinksldjump"/>
              </a:rPr>
              <a:t>２ － １ </a:t>
            </a:r>
            <a:r>
              <a:rPr lang="zh-CN" altLang="en-US" dirty="0" smtClean="0"/>
              <a:t>揭示了供应链中产品从生产到消费的全过程</a:t>
            </a:r>
            <a:r>
              <a:rPr lang="en-US" dirty="0" smtClean="0"/>
              <a:t>，  </a:t>
            </a:r>
            <a:r>
              <a:rPr lang="zh-CN" altLang="en-US" dirty="0" smtClean="0"/>
              <a:t>按照供应链的定义</a:t>
            </a:r>
            <a:r>
              <a:rPr lang="en-US" dirty="0" smtClean="0"/>
              <a:t>，  </a:t>
            </a:r>
            <a:r>
              <a:rPr lang="zh-CN" altLang="en-US" dirty="0" smtClean="0"/>
              <a:t>这个过程是 一个非常复杂的网链模式</a:t>
            </a:r>
            <a:r>
              <a:rPr lang="en-US" dirty="0" smtClean="0"/>
              <a:t>，   </a:t>
            </a:r>
            <a:r>
              <a:rPr lang="zh-CN" altLang="en-US" dirty="0" smtClean="0"/>
              <a:t>覆盖了供应</a:t>
            </a:r>
            <a:r>
              <a:rPr lang="en-US" dirty="0" smtClean="0"/>
              <a:t>、  </a:t>
            </a:r>
            <a:r>
              <a:rPr lang="zh-CN" altLang="en-US" dirty="0" smtClean="0"/>
              <a:t>生产</a:t>
            </a:r>
            <a:r>
              <a:rPr lang="en-US" dirty="0" smtClean="0"/>
              <a:t>、  </a:t>
            </a:r>
            <a:r>
              <a:rPr lang="zh-CN" altLang="en-US" dirty="0" smtClean="0"/>
              <a:t>运输</a:t>
            </a:r>
            <a:r>
              <a:rPr lang="en-US" dirty="0" smtClean="0"/>
              <a:t>、  </a:t>
            </a:r>
            <a:r>
              <a:rPr lang="zh-CN" altLang="en-US" dirty="0" smtClean="0"/>
              <a:t>储运和销售等所有环节</a:t>
            </a:r>
            <a:r>
              <a:rPr lang="en-US" dirty="0" smtClean="0"/>
              <a:t>。</a:t>
            </a:r>
            <a:endParaRPr lang="zh-CN" altLang="en-US" dirty="0" smtClean="0"/>
          </a:p>
          <a:p>
            <a:pPr eaLnBrk="1" hangingPunct="1">
              <a:lnSpc>
                <a:spcPct val="150000"/>
              </a:lnSpc>
            </a:pPr>
            <a:r>
              <a:rPr lang="zh-CN" altLang="en-US" dirty="0" smtClean="0"/>
              <a:t>供 应 链 的 结 构 模 型 又 可 以 分 为 以 下 两种</a:t>
            </a:r>
            <a:r>
              <a:rPr lang="en-US" dirty="0" smtClean="0"/>
              <a:t>：</a:t>
            </a:r>
            <a:endParaRPr lang="zh-CN" altLang="en-US" dirty="0" smtClean="0"/>
          </a:p>
          <a:p>
            <a:pPr>
              <a:lnSpc>
                <a:spcPct val="150000"/>
              </a:lnSpc>
            </a:pPr>
            <a:r>
              <a:rPr lang="en-US" dirty="0" smtClean="0"/>
              <a:t>（１）  </a:t>
            </a:r>
            <a:r>
              <a:rPr lang="zh-CN" altLang="en-US" dirty="0" smtClean="0"/>
              <a:t>供应链链状模型</a:t>
            </a:r>
            <a:r>
              <a:rPr lang="en-US" dirty="0" smtClean="0"/>
              <a:t>。</a:t>
            </a:r>
            <a:endParaRPr lang="zh-CN" altLang="en-US" dirty="0" smtClean="0"/>
          </a:p>
          <a:p>
            <a:pPr>
              <a:lnSpc>
                <a:spcPct val="150000"/>
              </a:lnSpc>
            </a:pPr>
            <a:r>
              <a:rPr lang="zh-CN" altLang="en-US" dirty="0" smtClean="0"/>
              <a:t>作为供应链最简单模型</a:t>
            </a:r>
            <a:r>
              <a:rPr lang="en-US" dirty="0" smtClean="0"/>
              <a:t>———</a:t>
            </a:r>
            <a:r>
              <a:rPr lang="zh-CN" altLang="en-US" dirty="0" smtClean="0"/>
              <a:t>链状模型  </a:t>
            </a:r>
            <a:r>
              <a:rPr lang="en-US" dirty="0" smtClean="0"/>
              <a:t>（ </a:t>
            </a:r>
            <a:r>
              <a:rPr lang="zh-CN" altLang="en-US" dirty="0" smtClean="0">
                <a:hlinkClick r:id="rId3" action="ppaction://hlinksldjump"/>
              </a:rPr>
              <a:t>图 </a:t>
            </a:r>
            <a:r>
              <a:rPr lang="en-US" dirty="0" smtClean="0">
                <a:hlinkClick r:id="rId3" action="ppaction://hlinksldjump"/>
              </a:rPr>
              <a:t>２ － ２</a:t>
            </a:r>
            <a:r>
              <a:rPr lang="en-US" dirty="0" smtClean="0"/>
              <a:t>） ，  </a:t>
            </a:r>
            <a:r>
              <a:rPr lang="zh-CN" altLang="en-US" dirty="0" smtClean="0"/>
              <a:t>清楚表明供应链系统的源头是供应商 所面对的供应源  </a:t>
            </a:r>
            <a:r>
              <a:rPr lang="en-US" dirty="0" smtClean="0"/>
              <a:t>（ </a:t>
            </a:r>
            <a:r>
              <a:rPr lang="zh-CN" altLang="en-US" dirty="0" smtClean="0"/>
              <a:t>一般情况下是自然界</a:t>
            </a:r>
            <a:r>
              <a:rPr lang="en-US" dirty="0" smtClean="0"/>
              <a:t>） ，  </a:t>
            </a:r>
            <a:r>
              <a:rPr lang="zh-CN" altLang="en-US" dirty="0" smtClean="0"/>
              <a:t>而供应链的末端是供应链需求源</a:t>
            </a:r>
            <a:r>
              <a:rPr lang="en-US" dirty="0" smtClean="0"/>
              <a:t>   （ </a:t>
            </a:r>
            <a:r>
              <a:rPr lang="zh-CN" altLang="en-US" dirty="0" smtClean="0"/>
              <a:t>一般指最终用 户</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32771"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敏捷性物流</a:t>
            </a:r>
            <a:r>
              <a:rPr lang="en-US" dirty="0" smtClean="0"/>
              <a:t>。 </a:t>
            </a:r>
            <a:r>
              <a:rPr lang="zh-CN" altLang="en-US" dirty="0" smtClean="0"/>
              <a:t>传统物流系统的敏捷性和灵活性不足</a:t>
            </a:r>
            <a:r>
              <a:rPr lang="en-US" dirty="0" smtClean="0"/>
              <a:t>，  </a:t>
            </a:r>
            <a:r>
              <a:rPr lang="zh-CN" altLang="en-US" dirty="0" smtClean="0"/>
              <a:t>而在全球化供应链管理环境 下</a:t>
            </a:r>
            <a:r>
              <a:rPr lang="en-US" dirty="0" smtClean="0"/>
              <a:t>，  </a:t>
            </a:r>
            <a:r>
              <a:rPr lang="zh-CN" altLang="en-US" dirty="0" smtClean="0"/>
              <a:t>物流系统的敏捷性和柔性就显得特别重要</a:t>
            </a:r>
            <a:r>
              <a:rPr lang="en-US" dirty="0" smtClean="0"/>
              <a:t>。  </a:t>
            </a:r>
            <a:r>
              <a:rPr lang="zh-CN" altLang="en-US" dirty="0" smtClean="0"/>
              <a:t>全球市场竞争日益白热化</a:t>
            </a:r>
            <a:r>
              <a:rPr lang="en-US" dirty="0" smtClean="0"/>
              <a:t>，   </a:t>
            </a:r>
            <a:r>
              <a:rPr lang="zh-CN" altLang="en-US" dirty="0" smtClean="0"/>
              <a:t>用户需求日益多 样化和个性化</a:t>
            </a:r>
            <a:r>
              <a:rPr lang="en-US" dirty="0" smtClean="0"/>
              <a:t>，  </a:t>
            </a:r>
            <a:r>
              <a:rPr lang="zh-CN" altLang="en-US" dirty="0" smtClean="0"/>
              <a:t>这些都要求供应链物流系统能够实现基于互联网络的供货信息和订单需求</a:t>
            </a:r>
            <a:r>
              <a:rPr lang="zh-CN" altLang="en-US" dirty="0" smtClean="0"/>
              <a:t>信息</a:t>
            </a:r>
            <a:r>
              <a:rPr lang="zh-CN" altLang="en-US" dirty="0" smtClean="0"/>
              <a:t>的集成与 共 享</a:t>
            </a:r>
            <a:r>
              <a:rPr lang="en-US" dirty="0" smtClean="0"/>
              <a:t>，  </a:t>
            </a:r>
            <a:r>
              <a:rPr lang="zh-CN" altLang="en-US" dirty="0" smtClean="0"/>
              <a:t>节 点 企 业 同 步 化 作 业</a:t>
            </a:r>
            <a:r>
              <a:rPr lang="en-US" dirty="0" smtClean="0"/>
              <a:t>，  </a:t>
            </a:r>
            <a:r>
              <a:rPr lang="zh-CN" altLang="en-US" dirty="0" smtClean="0"/>
              <a:t>快 速 响 应 市 场 变 化</a:t>
            </a:r>
            <a:r>
              <a:rPr lang="en-US" dirty="0" smtClean="0"/>
              <a:t>，  </a:t>
            </a:r>
            <a:r>
              <a:rPr lang="zh-CN" altLang="en-US" dirty="0" smtClean="0"/>
              <a:t>提 供 个 性 化 的 产 品 和 物 </a:t>
            </a:r>
            <a:r>
              <a:rPr lang="zh-CN" altLang="en-US" dirty="0" smtClean="0"/>
              <a:t>流服务</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33795" name="Rectangle 3"/>
          <p:cNvSpPr>
            <a:spLocks noGrp="1" noChangeArrowheads="1"/>
          </p:cNvSpPr>
          <p:nvPr>
            <p:ph type="body" idx="1"/>
          </p:nvPr>
        </p:nvSpPr>
        <p:spPr/>
        <p:txBody>
          <a:bodyPr/>
          <a:lstStyle/>
          <a:p>
            <a:pPr>
              <a:lnSpc>
                <a:spcPct val="150000"/>
              </a:lnSpc>
            </a:pPr>
            <a:r>
              <a:rPr lang="en-US" dirty="0" smtClean="0"/>
              <a:t>（４） </a:t>
            </a:r>
            <a:r>
              <a:rPr lang="zh-CN" altLang="en-US" dirty="0" smtClean="0"/>
              <a:t>跨文化联盟</a:t>
            </a:r>
            <a:r>
              <a:rPr lang="en-US" dirty="0" smtClean="0"/>
              <a:t>。 </a:t>
            </a:r>
            <a:r>
              <a:rPr lang="zh-CN" altLang="en-US" dirty="0" smtClean="0"/>
              <a:t>战略联盟是企业争取规模经济以降低生产成本的有效手段</a:t>
            </a:r>
            <a:r>
              <a:rPr lang="en-US" dirty="0" smtClean="0"/>
              <a:t>。  </a:t>
            </a:r>
            <a:r>
              <a:rPr lang="zh-CN" altLang="en-US" dirty="0" smtClean="0"/>
              <a:t>在不同 产地的同类产品存在成本差异的前提下</a:t>
            </a:r>
            <a:r>
              <a:rPr lang="en-US" dirty="0" smtClean="0"/>
              <a:t>，  </a:t>
            </a:r>
            <a:r>
              <a:rPr lang="zh-CN" altLang="en-US" dirty="0" smtClean="0"/>
              <a:t>企业纷纷调整全球生产区位布局</a:t>
            </a:r>
            <a:r>
              <a:rPr lang="en-US" dirty="0" smtClean="0"/>
              <a:t>，  </a:t>
            </a:r>
            <a:r>
              <a:rPr lang="zh-CN" altLang="en-US" dirty="0" smtClean="0"/>
              <a:t>使生产向</a:t>
            </a:r>
            <a:r>
              <a:rPr lang="zh-CN" altLang="en-US" dirty="0" smtClean="0"/>
              <a:t>低成本区域</a:t>
            </a:r>
            <a:r>
              <a:rPr lang="zh-CN" altLang="en-US" dirty="0" smtClean="0"/>
              <a:t>转移</a:t>
            </a:r>
            <a:r>
              <a:rPr lang="en-US" dirty="0" smtClean="0"/>
              <a:t>。  </a:t>
            </a:r>
            <a:r>
              <a:rPr lang="zh-CN" altLang="en-US" dirty="0" smtClean="0"/>
              <a:t>在以生产合理化为目的的调整中</a:t>
            </a:r>
            <a:r>
              <a:rPr lang="en-US" dirty="0" smtClean="0"/>
              <a:t>，  </a:t>
            </a:r>
            <a:r>
              <a:rPr lang="zh-CN" altLang="en-US" dirty="0" smtClean="0"/>
              <a:t>全球化供应链管理的合作竞争理念把跨文化</a:t>
            </a:r>
            <a:r>
              <a:rPr lang="zh-CN" altLang="en-US" dirty="0" smtClean="0"/>
              <a:t>企业</a:t>
            </a:r>
            <a:r>
              <a:rPr lang="zh-CN" altLang="en-US" dirty="0" smtClean="0"/>
              <a:t>组成的供应链视为一个完整的系统</a:t>
            </a:r>
            <a:r>
              <a:rPr lang="en-US" dirty="0" smtClean="0"/>
              <a:t>，  </a:t>
            </a:r>
            <a:r>
              <a:rPr lang="zh-CN" altLang="en-US" dirty="0" smtClean="0"/>
              <a:t>组成动态跨国联盟</a:t>
            </a:r>
            <a:r>
              <a:rPr lang="en-US" dirty="0" smtClean="0"/>
              <a:t>，  </a:t>
            </a:r>
            <a:r>
              <a:rPr lang="zh-CN" altLang="en-US" dirty="0" smtClean="0"/>
              <a:t>实现规模经济</a:t>
            </a:r>
            <a:r>
              <a:rPr lang="en-US" dirty="0" smtClean="0"/>
              <a:t>。  </a:t>
            </a:r>
            <a:r>
              <a:rPr lang="zh-CN" altLang="en-US" dirty="0" smtClean="0"/>
              <a:t>跨文化联盟企业 在生产</a:t>
            </a:r>
            <a:r>
              <a:rPr lang="en-US" dirty="0" smtClean="0"/>
              <a:t>、  </a:t>
            </a:r>
            <a:r>
              <a:rPr lang="zh-CN" altLang="en-US" dirty="0" smtClean="0"/>
              <a:t>加工</a:t>
            </a:r>
            <a:r>
              <a:rPr lang="en-US" dirty="0" smtClean="0"/>
              <a:t>、  </a:t>
            </a:r>
            <a:r>
              <a:rPr lang="zh-CN" altLang="en-US" dirty="0" smtClean="0"/>
              <a:t>销售</a:t>
            </a:r>
            <a:r>
              <a:rPr lang="en-US" dirty="0" smtClean="0"/>
              <a:t>、  </a:t>
            </a:r>
            <a:r>
              <a:rPr lang="zh-CN" altLang="en-US" dirty="0" smtClean="0"/>
              <a:t>采购</a:t>
            </a:r>
            <a:r>
              <a:rPr lang="en-US" dirty="0" smtClean="0"/>
              <a:t>、  </a:t>
            </a:r>
            <a:r>
              <a:rPr lang="zh-CN" altLang="en-US" dirty="0" smtClean="0"/>
              <a:t>运输</a:t>
            </a:r>
            <a:r>
              <a:rPr lang="en-US" dirty="0" smtClean="0"/>
              <a:t>、  </a:t>
            </a:r>
            <a:r>
              <a:rPr lang="zh-CN" altLang="en-US" dirty="0" smtClean="0"/>
              <a:t>金融</a:t>
            </a:r>
            <a:r>
              <a:rPr lang="en-US" dirty="0" smtClean="0"/>
              <a:t>、  </a:t>
            </a:r>
            <a:r>
              <a:rPr lang="zh-CN" altLang="en-US" dirty="0" smtClean="0"/>
              <a:t>服务及后勤等方面进行联合</a:t>
            </a:r>
            <a:r>
              <a:rPr lang="en-US" dirty="0" smtClean="0"/>
              <a:t>，   </a:t>
            </a:r>
            <a:r>
              <a:rPr lang="zh-CN" altLang="en-US" dirty="0" smtClean="0"/>
              <a:t>彼此之间需要</a:t>
            </a:r>
            <a:r>
              <a:rPr lang="zh-CN" altLang="en-US" dirty="0" smtClean="0"/>
              <a:t>解决文化</a:t>
            </a:r>
            <a:r>
              <a:rPr lang="zh-CN" altLang="en-US" dirty="0" smtClean="0"/>
              <a:t>冲突</a:t>
            </a:r>
            <a:r>
              <a:rPr lang="en-US" dirty="0" smtClean="0"/>
              <a:t>，  </a:t>
            </a:r>
            <a:r>
              <a:rPr lang="zh-CN" altLang="en-US" dirty="0" smtClean="0"/>
              <a:t>进行有效沟通</a:t>
            </a:r>
            <a:r>
              <a:rPr lang="en-US" dirty="0" smtClean="0"/>
              <a:t>，  </a:t>
            </a:r>
            <a:r>
              <a:rPr lang="zh-CN" altLang="en-US" dirty="0" smtClean="0"/>
              <a:t>建立信任合作关系</a:t>
            </a:r>
            <a:r>
              <a:rPr lang="en-US" dirty="0" smtClean="0"/>
              <a:t>，  </a:t>
            </a:r>
            <a:r>
              <a:rPr lang="zh-CN" altLang="en-US" dirty="0" smtClean="0"/>
              <a:t>共同开拓国际消费市场</a:t>
            </a:r>
            <a:r>
              <a:rPr lang="en-US" dirty="0" smtClean="0"/>
              <a:t>。  </a:t>
            </a:r>
            <a:r>
              <a:rPr lang="zh-CN" altLang="en-US" dirty="0" smtClean="0"/>
              <a:t>联盟合作追求</a:t>
            </a:r>
            <a:r>
              <a:rPr lang="zh-CN" altLang="en-US" dirty="0" smtClean="0"/>
              <a:t>供应系统</a:t>
            </a:r>
            <a:r>
              <a:rPr lang="zh-CN" altLang="en-US" dirty="0" smtClean="0"/>
              <a:t>的稳定性</a:t>
            </a:r>
            <a:r>
              <a:rPr lang="en-US" dirty="0" smtClean="0"/>
              <a:t>，  </a:t>
            </a:r>
            <a:r>
              <a:rPr lang="zh-CN" altLang="en-US" dirty="0" smtClean="0"/>
              <a:t>实现供应链整体效益的最大化</a:t>
            </a:r>
            <a:r>
              <a:rPr lang="en-US" dirty="0" smtClean="0"/>
              <a:t>，  </a:t>
            </a:r>
            <a:r>
              <a:rPr lang="zh-CN" altLang="en-US" dirty="0" smtClean="0"/>
              <a:t>跨国联盟企业共同分享节约的物流成本和创 造的收益</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34819" name="Rectangle 3"/>
          <p:cNvSpPr>
            <a:spLocks noGrp="1" noChangeArrowheads="1"/>
          </p:cNvSpPr>
          <p:nvPr>
            <p:ph type="body" idx="1"/>
          </p:nvPr>
        </p:nvSpPr>
        <p:spPr/>
        <p:txBody>
          <a:bodyPr/>
          <a:lstStyle/>
          <a:p>
            <a:pPr eaLnBrk="1" hangingPunct="1">
              <a:lnSpc>
                <a:spcPct val="150000"/>
              </a:lnSpc>
            </a:pPr>
            <a:r>
              <a:rPr lang="zh-CN" altLang="en-US" sz="2900" dirty="0" smtClean="0"/>
              <a:t>五</a:t>
            </a:r>
            <a:r>
              <a:rPr lang="en-US" sz="2900" dirty="0" smtClean="0"/>
              <a:t>、  </a:t>
            </a:r>
            <a:r>
              <a:rPr lang="zh-CN" altLang="en-US" sz="2900" dirty="0" smtClean="0"/>
              <a:t>国际供应链管理的影响因素</a:t>
            </a:r>
          </a:p>
          <a:p>
            <a:pPr eaLnBrk="1" hangingPunct="1">
              <a:lnSpc>
                <a:spcPct val="150000"/>
              </a:lnSpc>
            </a:pPr>
            <a:r>
              <a:rPr lang="en-US" dirty="0" smtClean="0"/>
              <a:t>１  </a:t>
            </a:r>
            <a:r>
              <a:rPr lang="zh-CN" altLang="en-US" dirty="0" smtClean="0"/>
              <a:t>文化因素</a:t>
            </a:r>
          </a:p>
          <a:p>
            <a:pPr eaLnBrk="1" hangingPunct="1">
              <a:lnSpc>
                <a:spcPct val="150000"/>
              </a:lnSpc>
            </a:pPr>
            <a:r>
              <a:rPr lang="en-US" dirty="0" smtClean="0"/>
              <a:t>２  </a:t>
            </a:r>
            <a:r>
              <a:rPr lang="zh-CN" altLang="en-US" dirty="0" smtClean="0"/>
              <a:t>政治和法律因素</a:t>
            </a:r>
          </a:p>
          <a:p>
            <a:pPr eaLnBrk="1" hangingPunct="1">
              <a:lnSpc>
                <a:spcPct val="150000"/>
              </a:lnSpc>
            </a:pPr>
            <a:r>
              <a:rPr lang="en-US" dirty="0" smtClean="0"/>
              <a:t>３  </a:t>
            </a:r>
            <a:r>
              <a:rPr lang="zh-CN" altLang="en-US" dirty="0" smtClean="0"/>
              <a:t>经济因素</a:t>
            </a:r>
          </a:p>
          <a:p>
            <a:pPr eaLnBrk="1" hangingPunct="1">
              <a:lnSpc>
                <a:spcPct val="150000"/>
              </a:lnSpc>
            </a:pPr>
            <a:r>
              <a:rPr lang="en-US" dirty="0" smtClean="0"/>
              <a:t>４  </a:t>
            </a:r>
            <a:r>
              <a:rPr lang="zh-CN" altLang="en-US" dirty="0" smtClean="0"/>
              <a:t>市场因素</a:t>
            </a:r>
          </a:p>
          <a:p>
            <a:pPr eaLnBrk="1" hangingPunct="1">
              <a:lnSpc>
                <a:spcPct val="150000"/>
              </a:lnSpc>
            </a:pPr>
            <a:r>
              <a:rPr lang="en-US" dirty="0" smtClean="0"/>
              <a:t>５  </a:t>
            </a:r>
            <a:r>
              <a:rPr lang="zh-CN" altLang="en-US" dirty="0" smtClean="0"/>
              <a:t>基础设施因素</a:t>
            </a:r>
          </a:p>
          <a:p>
            <a:pPr eaLnBrk="1" hangingPunct="1">
              <a:lnSpc>
                <a:spcPct val="150000"/>
              </a:lnSpc>
            </a:pPr>
            <a:r>
              <a:rPr lang="en-US" dirty="0" smtClean="0"/>
              <a:t>６  </a:t>
            </a:r>
            <a:r>
              <a:rPr lang="zh-CN" altLang="en-US" dirty="0" smtClean="0"/>
              <a:t>人力资源因素</a:t>
            </a:r>
          </a:p>
          <a:p>
            <a:pPr eaLnBrk="1" hangingPunct="1">
              <a:lnSpc>
                <a:spcPct val="150000"/>
              </a:lnSpc>
            </a:pPr>
            <a:r>
              <a:rPr lang="en-US" dirty="0" smtClean="0"/>
              <a:t>７  </a:t>
            </a:r>
            <a:r>
              <a:rPr lang="zh-CN" altLang="en-US" dirty="0" smtClean="0"/>
              <a:t>信息资源因素</a:t>
            </a:r>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35843" name="Rectangle 3"/>
          <p:cNvSpPr>
            <a:spLocks noGrp="1" noChangeArrowheads="1"/>
          </p:cNvSpPr>
          <p:nvPr>
            <p:ph type="body" idx="1"/>
          </p:nvPr>
        </p:nvSpPr>
        <p:spPr/>
        <p:txBody>
          <a:bodyPr/>
          <a:lstStyle/>
          <a:p>
            <a:pPr>
              <a:lnSpc>
                <a:spcPct val="200000"/>
              </a:lnSpc>
            </a:pPr>
            <a:r>
              <a:rPr lang="zh-CN" altLang="en-US" sz="2900" dirty="0" smtClean="0"/>
              <a:t>六</a:t>
            </a:r>
            <a:r>
              <a:rPr lang="en-US" sz="2900" dirty="0" smtClean="0"/>
              <a:t>、  </a:t>
            </a:r>
            <a:r>
              <a:rPr lang="zh-CN" altLang="en-US" sz="2900" dirty="0" smtClean="0"/>
              <a:t>国际供应链的作用和</a:t>
            </a:r>
            <a:r>
              <a:rPr lang="zh-CN" altLang="en-US" sz="2900" dirty="0" smtClean="0"/>
              <a:t>意义</a:t>
            </a:r>
            <a:r>
              <a:rPr lang="en-US" altLang="zh-CN" sz="2900" dirty="0" smtClean="0"/>
              <a:t> </a:t>
            </a:r>
            <a:endParaRPr lang="zh-CN" altLang="en-US" sz="2900" dirty="0" smtClean="0"/>
          </a:p>
          <a:p>
            <a:pPr>
              <a:lnSpc>
                <a:spcPct val="200000"/>
              </a:lnSpc>
            </a:pPr>
            <a:r>
              <a:rPr lang="en-US" dirty="0" smtClean="0"/>
              <a:t>１  </a:t>
            </a:r>
            <a:r>
              <a:rPr lang="zh-CN" altLang="en-US" dirty="0" smtClean="0"/>
              <a:t>国际供应链可增强企业的国际竞争力</a:t>
            </a:r>
          </a:p>
          <a:p>
            <a:pPr eaLnBrk="1" hangingPunct="1">
              <a:lnSpc>
                <a:spcPct val="200000"/>
              </a:lnSpc>
            </a:pPr>
            <a:r>
              <a:rPr lang="en-US" dirty="0" smtClean="0"/>
              <a:t>２  </a:t>
            </a:r>
            <a:r>
              <a:rPr lang="zh-CN" altLang="en-US" dirty="0" smtClean="0"/>
              <a:t>国际供应链可缩短物流时间</a:t>
            </a:r>
          </a:p>
          <a:p>
            <a:pPr eaLnBrk="1" hangingPunct="1">
              <a:lnSpc>
                <a:spcPct val="200000"/>
              </a:lnSpc>
            </a:pPr>
            <a:r>
              <a:rPr lang="en-US" dirty="0" smtClean="0"/>
              <a:t>３  </a:t>
            </a:r>
            <a:r>
              <a:rPr lang="zh-CN" altLang="en-US" dirty="0" smtClean="0"/>
              <a:t>国际供应链可降低库存和成本</a:t>
            </a:r>
          </a:p>
          <a:p>
            <a:pPr eaLnBrk="1" hangingPunct="1">
              <a:lnSpc>
                <a:spcPct val="200000"/>
              </a:lnSpc>
            </a:pPr>
            <a:r>
              <a:rPr lang="en-US" dirty="0" smtClean="0"/>
              <a:t>４  </a:t>
            </a:r>
            <a:r>
              <a:rPr lang="zh-CN" altLang="en-US" dirty="0" smtClean="0"/>
              <a:t>国际供应链可提高产品质量和改进服务质量</a:t>
            </a:r>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36867" name="Rectangle 3"/>
          <p:cNvSpPr>
            <a:spLocks noGrp="1" noChangeArrowheads="1"/>
          </p:cNvSpPr>
          <p:nvPr>
            <p:ph type="body" idx="1"/>
          </p:nvPr>
        </p:nvSpPr>
        <p:spPr/>
        <p:txBody>
          <a:bodyPr/>
          <a:lstStyle/>
          <a:p>
            <a:pPr>
              <a:lnSpc>
                <a:spcPct val="150000"/>
              </a:lnSpc>
            </a:pPr>
            <a:r>
              <a:rPr lang="zh-CN" altLang="en-US" sz="2900" dirty="0" smtClean="0"/>
              <a:t>七</a:t>
            </a:r>
            <a:r>
              <a:rPr lang="en-US" sz="2900" dirty="0" smtClean="0"/>
              <a:t>、  </a:t>
            </a:r>
            <a:r>
              <a:rPr lang="zh-CN" altLang="en-US" sz="2900" dirty="0" smtClean="0"/>
              <a:t>国际物流与国际供应链管理的联系和</a:t>
            </a:r>
            <a:r>
              <a:rPr lang="zh-CN" altLang="en-US" sz="2900" dirty="0" smtClean="0"/>
              <a:t>区别</a:t>
            </a:r>
            <a:r>
              <a:rPr lang="en-US" altLang="zh-CN" sz="2900" dirty="0" smtClean="0"/>
              <a:t> </a:t>
            </a:r>
            <a:endParaRPr lang="zh-CN" altLang="en-US" sz="2900" dirty="0" smtClean="0"/>
          </a:p>
          <a:p>
            <a:pPr>
              <a:lnSpc>
                <a:spcPct val="150000"/>
              </a:lnSpc>
            </a:pPr>
            <a:r>
              <a:rPr lang="en-US" dirty="0" smtClean="0"/>
              <a:t>１  </a:t>
            </a:r>
            <a:r>
              <a:rPr lang="zh-CN" altLang="en-US" dirty="0" smtClean="0"/>
              <a:t>国际物流与国际供应链的联系</a:t>
            </a:r>
          </a:p>
          <a:p>
            <a:pPr>
              <a:lnSpc>
                <a:spcPct val="150000"/>
              </a:lnSpc>
            </a:pPr>
            <a:r>
              <a:rPr lang="en-US" dirty="0" smtClean="0"/>
              <a:t>（１） </a:t>
            </a:r>
            <a:r>
              <a:rPr lang="zh-CN" altLang="en-US" dirty="0" smtClean="0"/>
              <a:t>从美国的物流概念的演变过程来看</a:t>
            </a:r>
            <a:r>
              <a:rPr lang="en-US" dirty="0" smtClean="0"/>
              <a:t>， </a:t>
            </a:r>
            <a:r>
              <a:rPr lang="zh-CN" altLang="en-US" dirty="0" smtClean="0"/>
              <a:t>伴随着市场环境的变化</a:t>
            </a:r>
            <a:r>
              <a:rPr lang="en-US" dirty="0" smtClean="0"/>
              <a:t>，  </a:t>
            </a:r>
            <a:r>
              <a:rPr lang="zh-CN" altLang="en-US" dirty="0" smtClean="0"/>
              <a:t>物流与供应链管理 呈现出融合的趋势</a:t>
            </a:r>
            <a:r>
              <a:rPr lang="en-US" dirty="0" smtClean="0"/>
              <a:t>。  </a:t>
            </a:r>
            <a:r>
              <a:rPr lang="en-US" altLang="zh-CN" dirty="0" smtClean="0"/>
              <a:t> </a:t>
            </a:r>
            <a:endParaRPr lang="zh-CN" altLang="en-US" dirty="0" smtClean="0"/>
          </a:p>
          <a:p>
            <a:pPr eaLnBrk="1" hangingPunct="1">
              <a:lnSpc>
                <a:spcPct val="150000"/>
              </a:lnSpc>
            </a:pPr>
            <a:r>
              <a:rPr lang="en-US" dirty="0" smtClean="0"/>
              <a:t>（２）  </a:t>
            </a:r>
            <a:r>
              <a:rPr lang="zh-CN" altLang="en-US" dirty="0" smtClean="0"/>
              <a:t>国际物流是国际供应链的基本组成和条件</a:t>
            </a:r>
            <a:r>
              <a:rPr lang="en-US" dirty="0" smtClean="0"/>
              <a:t>。 </a:t>
            </a:r>
            <a:endParaRPr lang="en-US" dirty="0" smtClean="0"/>
          </a:p>
          <a:p>
            <a:pPr eaLnBrk="1" hangingPunct="1">
              <a:lnSpc>
                <a:spcPct val="150000"/>
              </a:lnSpc>
            </a:pPr>
            <a:r>
              <a:rPr lang="en-US" dirty="0" smtClean="0"/>
              <a:t>（３） </a:t>
            </a:r>
            <a:r>
              <a:rPr lang="zh-CN" altLang="en-US" dirty="0" smtClean="0"/>
              <a:t>国际供应链促进了国际物流的发展</a:t>
            </a:r>
            <a:r>
              <a:rPr lang="en-US" dirty="0" smtClean="0"/>
              <a:t>。 </a:t>
            </a:r>
            <a:endParaRPr lang="en-US" dirty="0" smtClean="0"/>
          </a:p>
          <a:p>
            <a:pPr eaLnBrk="1" hangingPunct="1">
              <a:lnSpc>
                <a:spcPct val="150000"/>
              </a:lnSpc>
            </a:pPr>
            <a:r>
              <a:rPr lang="en-US" dirty="0" smtClean="0"/>
              <a:t>（４）  </a:t>
            </a:r>
            <a:r>
              <a:rPr lang="zh-CN" altLang="en-US" dirty="0" smtClean="0"/>
              <a:t>国际供应链对国际物流提出了更高更新的要求</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dirty="0" smtClean="0"/>
              <a:t>第三节　国际供应链</a:t>
            </a:r>
            <a:endParaRPr lang="zh-CN" altLang="zh-CN" dirty="0" smtClean="0"/>
          </a:p>
        </p:txBody>
      </p:sp>
      <p:sp>
        <p:nvSpPr>
          <p:cNvPr id="37891" name="Rectangle 3"/>
          <p:cNvSpPr>
            <a:spLocks noGrp="1" noChangeArrowheads="1"/>
          </p:cNvSpPr>
          <p:nvPr>
            <p:ph type="body" idx="1"/>
          </p:nvPr>
        </p:nvSpPr>
        <p:spPr/>
        <p:txBody>
          <a:bodyPr/>
          <a:lstStyle/>
          <a:p>
            <a:pPr eaLnBrk="1" hangingPunct="1">
              <a:lnSpc>
                <a:spcPct val="200000"/>
              </a:lnSpc>
            </a:pPr>
            <a:r>
              <a:rPr lang="en-US" dirty="0" smtClean="0"/>
              <a:t>２  </a:t>
            </a:r>
            <a:r>
              <a:rPr lang="zh-CN" altLang="en-US" dirty="0" smtClean="0"/>
              <a:t>国际物流与国际供应链的区别</a:t>
            </a:r>
          </a:p>
          <a:p>
            <a:pPr eaLnBrk="1" hangingPunct="1">
              <a:lnSpc>
                <a:spcPct val="200000"/>
              </a:lnSpc>
            </a:pPr>
            <a:r>
              <a:rPr lang="en-US" dirty="0" smtClean="0"/>
              <a:t>（１）  </a:t>
            </a:r>
            <a:r>
              <a:rPr lang="zh-CN" altLang="en-US" dirty="0" smtClean="0"/>
              <a:t>降低成本</a:t>
            </a:r>
            <a:r>
              <a:rPr lang="en-US" dirty="0" smtClean="0"/>
              <a:t>。 </a:t>
            </a:r>
            <a:endParaRPr lang="en-US" dirty="0" smtClean="0"/>
          </a:p>
          <a:p>
            <a:pPr eaLnBrk="1" hangingPunct="1">
              <a:lnSpc>
                <a:spcPct val="200000"/>
              </a:lnSpc>
            </a:pPr>
            <a:r>
              <a:rPr lang="en-US" dirty="0" smtClean="0"/>
              <a:t>（２） </a:t>
            </a:r>
            <a:r>
              <a:rPr lang="zh-CN" altLang="en-US" dirty="0" smtClean="0"/>
              <a:t>节省投资</a:t>
            </a:r>
            <a:r>
              <a:rPr lang="en-US" dirty="0" smtClean="0"/>
              <a:t>。</a:t>
            </a:r>
          </a:p>
          <a:p>
            <a:pPr eaLnBrk="1" hangingPunct="1">
              <a:lnSpc>
                <a:spcPct val="200000"/>
              </a:lnSpc>
            </a:pPr>
            <a:r>
              <a:rPr lang="en-US" dirty="0" smtClean="0"/>
              <a:t>（３） </a:t>
            </a:r>
            <a:r>
              <a:rPr lang="zh-CN" altLang="en-US" dirty="0" smtClean="0"/>
              <a:t>改进服务</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dirty="0" smtClean="0"/>
              <a:t>第四节　</a:t>
            </a:r>
            <a:r>
              <a:rPr lang="zh-CN" altLang="en-US" dirty="0" smtClean="0"/>
              <a:t>国际</a:t>
            </a:r>
            <a:r>
              <a:rPr lang="zh-CN" altLang="en-US" dirty="0" smtClean="0"/>
              <a:t>供应链构建</a:t>
            </a:r>
            <a:endParaRPr lang="zh-CN" altLang="zh-CN" dirty="0" smtClean="0"/>
          </a:p>
        </p:txBody>
      </p:sp>
      <p:sp>
        <p:nvSpPr>
          <p:cNvPr id="38915" name="Rectangle 3"/>
          <p:cNvSpPr>
            <a:spLocks noGrp="1" noChangeArrowheads="1"/>
          </p:cNvSpPr>
          <p:nvPr>
            <p:ph type="body" idx="1"/>
          </p:nvPr>
        </p:nvSpPr>
        <p:spPr/>
        <p:txBody>
          <a:bodyPr/>
          <a:lstStyle/>
          <a:p>
            <a:pPr eaLnBrk="1" hangingPunct="1">
              <a:lnSpc>
                <a:spcPct val="200000"/>
              </a:lnSpc>
            </a:pPr>
            <a:r>
              <a:rPr lang="zh-CN" altLang="en-US" sz="2900" dirty="0" smtClean="0"/>
              <a:t>一</a:t>
            </a:r>
            <a:r>
              <a:rPr lang="en-US" sz="2900" dirty="0" smtClean="0"/>
              <a:t>、  </a:t>
            </a:r>
            <a:r>
              <a:rPr lang="zh-CN" altLang="en-US" sz="2900" dirty="0" smtClean="0"/>
              <a:t>国际供应链构建应考虑的问题</a:t>
            </a:r>
          </a:p>
          <a:p>
            <a:pPr>
              <a:lnSpc>
                <a:spcPct val="200000"/>
              </a:lnSpc>
            </a:pPr>
            <a:r>
              <a:rPr lang="en-US" dirty="0" smtClean="0"/>
              <a:t>１  </a:t>
            </a:r>
            <a:r>
              <a:rPr lang="zh-CN" altLang="en-US" dirty="0" smtClean="0"/>
              <a:t>供应链构建所要考虑的问题</a:t>
            </a:r>
          </a:p>
          <a:p>
            <a:pPr>
              <a:lnSpc>
                <a:spcPct val="200000"/>
              </a:lnSpc>
            </a:pPr>
            <a:r>
              <a:rPr lang="en-US" dirty="0" smtClean="0"/>
              <a:t>（１） </a:t>
            </a:r>
            <a:r>
              <a:rPr lang="zh-CN" altLang="en-US" dirty="0" smtClean="0"/>
              <a:t>客户优先</a:t>
            </a:r>
            <a:r>
              <a:rPr lang="en-US" dirty="0" smtClean="0"/>
              <a:t>。 </a:t>
            </a:r>
            <a:endParaRPr lang="en-US" dirty="0" smtClean="0"/>
          </a:p>
          <a:p>
            <a:pPr>
              <a:lnSpc>
                <a:spcPct val="200000"/>
              </a:lnSpc>
            </a:pPr>
            <a:r>
              <a:rPr lang="en-US" dirty="0" smtClean="0"/>
              <a:t>（２）  </a:t>
            </a:r>
            <a:r>
              <a:rPr lang="zh-CN" altLang="en-US" dirty="0" smtClean="0"/>
              <a:t>定位明确</a:t>
            </a:r>
            <a:r>
              <a:rPr lang="en-US" dirty="0" smtClean="0"/>
              <a:t>。 </a:t>
            </a:r>
            <a:endParaRPr lang="en-US" dirty="0" smtClean="0"/>
          </a:p>
          <a:p>
            <a:pPr>
              <a:lnSpc>
                <a:spcPct val="200000"/>
              </a:lnSpc>
            </a:pPr>
            <a:r>
              <a:rPr lang="en-US" dirty="0" smtClean="0"/>
              <a:t>（３）  </a:t>
            </a:r>
            <a:r>
              <a:rPr lang="zh-CN" altLang="en-US" dirty="0" smtClean="0"/>
              <a:t>防范风险</a:t>
            </a:r>
            <a:r>
              <a:rPr lang="en-US" dirty="0" smtClean="0"/>
              <a:t>。</a:t>
            </a:r>
            <a:endParaRPr lang="zh-CN" altLang="zh-CN" dirty="0" smtClean="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smtClean="0"/>
              <a:t>第四节　国际供应链构建</a:t>
            </a:r>
            <a:endParaRPr lang="zh-CN" altLang="zh-CN" dirty="0" smtClean="0"/>
          </a:p>
        </p:txBody>
      </p:sp>
      <p:sp>
        <p:nvSpPr>
          <p:cNvPr id="39939"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跨国所产生的关键问题</a:t>
            </a:r>
          </a:p>
          <a:p>
            <a:pPr>
              <a:lnSpc>
                <a:spcPct val="200000"/>
              </a:lnSpc>
            </a:pPr>
            <a:r>
              <a:rPr lang="zh-CN" altLang="en-US" dirty="0" smtClean="0"/>
              <a:t>国际供应链管理系统还应主要考虑如下几个方面的问题</a:t>
            </a:r>
            <a:r>
              <a:rPr lang="en-US" dirty="0" smtClean="0"/>
              <a:t>。</a:t>
            </a:r>
            <a:endParaRPr lang="zh-CN" altLang="en-US" dirty="0" smtClean="0"/>
          </a:p>
          <a:p>
            <a:pPr eaLnBrk="1" hangingPunct="1">
              <a:lnSpc>
                <a:spcPct val="200000"/>
              </a:lnSpc>
            </a:pPr>
            <a:r>
              <a:rPr lang="en-US" dirty="0" smtClean="0"/>
              <a:t>（１）  </a:t>
            </a:r>
            <a:r>
              <a:rPr lang="zh-CN" altLang="en-US" dirty="0" smtClean="0"/>
              <a:t>建立全球的售后服务体系</a:t>
            </a:r>
            <a:r>
              <a:rPr lang="en-US" dirty="0" smtClean="0"/>
              <a:t>。 </a:t>
            </a:r>
            <a:endParaRPr lang="en-US" dirty="0" smtClean="0"/>
          </a:p>
          <a:p>
            <a:pPr eaLnBrk="1" hangingPunct="1">
              <a:lnSpc>
                <a:spcPct val="200000"/>
              </a:lnSpc>
            </a:pPr>
            <a:r>
              <a:rPr lang="en-US" dirty="0" smtClean="0"/>
              <a:t>（２） </a:t>
            </a:r>
            <a:r>
              <a:rPr lang="zh-CN" altLang="en-US" dirty="0" smtClean="0"/>
              <a:t>建立国际供应链需求信息网络</a:t>
            </a:r>
            <a:r>
              <a:rPr lang="en-US" dirty="0" smtClean="0"/>
              <a:t>。</a:t>
            </a:r>
          </a:p>
          <a:p>
            <a:pPr eaLnBrk="1" hangingPunct="1">
              <a:lnSpc>
                <a:spcPct val="200000"/>
              </a:lnSpc>
            </a:pPr>
            <a:r>
              <a:rPr lang="en-US" dirty="0" smtClean="0"/>
              <a:t>（３）  </a:t>
            </a:r>
            <a:r>
              <a:rPr lang="zh-CN" altLang="en-US" dirty="0" smtClean="0"/>
              <a:t>建立全球化合作关系网</a:t>
            </a:r>
            <a:r>
              <a:rPr lang="en-US" dirty="0" smtClean="0"/>
              <a:t>，   </a:t>
            </a:r>
            <a:r>
              <a:rPr lang="zh-CN" altLang="en-US" dirty="0" smtClean="0"/>
              <a:t>提高物流效率</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smtClean="0"/>
              <a:t>第四节　国际供应链构建</a:t>
            </a:r>
            <a:endParaRPr lang="zh-CN" altLang="zh-CN" dirty="0" smtClean="0"/>
          </a:p>
        </p:txBody>
      </p:sp>
      <p:sp>
        <p:nvSpPr>
          <p:cNvPr id="40963" name="Rectangle 3"/>
          <p:cNvSpPr>
            <a:spLocks noGrp="1" noChangeArrowheads="1"/>
          </p:cNvSpPr>
          <p:nvPr>
            <p:ph type="body" idx="1"/>
          </p:nvPr>
        </p:nvSpPr>
        <p:spPr/>
        <p:txBody>
          <a:bodyPr/>
          <a:lstStyle/>
          <a:p>
            <a:pPr eaLnBrk="1" hangingPunct="1">
              <a:lnSpc>
                <a:spcPct val="200000"/>
              </a:lnSpc>
            </a:pPr>
            <a:r>
              <a:rPr lang="zh-CN" altLang="en-US" sz="2900" dirty="0" smtClean="0"/>
              <a:t>二</a:t>
            </a:r>
            <a:r>
              <a:rPr lang="en-US" sz="2900" dirty="0" smtClean="0"/>
              <a:t>、  </a:t>
            </a:r>
            <a:r>
              <a:rPr lang="zh-CN" altLang="en-US" sz="2900" dirty="0" smtClean="0"/>
              <a:t>国际供应链构建应遵循的基本原理</a:t>
            </a:r>
          </a:p>
          <a:p>
            <a:pPr eaLnBrk="1" hangingPunct="1">
              <a:lnSpc>
                <a:spcPct val="200000"/>
              </a:lnSpc>
            </a:pPr>
            <a:r>
              <a:rPr lang="en-US" dirty="0" smtClean="0"/>
              <a:t>（１） </a:t>
            </a:r>
            <a:r>
              <a:rPr lang="zh-CN" altLang="en-US" dirty="0" smtClean="0"/>
              <a:t>资源横向集成原理</a:t>
            </a:r>
            <a:r>
              <a:rPr lang="en-US" dirty="0" smtClean="0"/>
              <a:t>。 </a:t>
            </a:r>
            <a:r>
              <a:rPr lang="zh-CN" altLang="en-US" dirty="0" smtClean="0"/>
              <a:t>在经济全球化迅速发展的今天</a:t>
            </a:r>
            <a:r>
              <a:rPr lang="en-US" dirty="0" smtClean="0"/>
              <a:t>，  </a:t>
            </a:r>
            <a:r>
              <a:rPr lang="zh-CN" altLang="en-US" dirty="0" smtClean="0"/>
              <a:t>企业仅靠原有的管理模式和 自己有限的资源</a:t>
            </a:r>
            <a:r>
              <a:rPr lang="en-US" dirty="0" smtClean="0"/>
              <a:t>，  </a:t>
            </a:r>
            <a:r>
              <a:rPr lang="zh-CN" altLang="en-US" dirty="0" smtClean="0"/>
              <a:t>已经不能满足快速变化的市场对企业提出的要求</a:t>
            </a:r>
            <a:r>
              <a:rPr lang="en-US" dirty="0" smtClean="0"/>
              <a:t>。  </a:t>
            </a:r>
            <a:r>
              <a:rPr lang="zh-CN" altLang="en-US" dirty="0" smtClean="0"/>
              <a:t>在国际供应链的构建过 程中</a:t>
            </a:r>
            <a:r>
              <a:rPr lang="en-US" dirty="0" smtClean="0"/>
              <a:t>，  </a:t>
            </a:r>
            <a:r>
              <a:rPr lang="zh-CN" altLang="en-US" dirty="0" smtClean="0"/>
              <a:t>各节点企业均以其能够产生竞争优势的资源来参与国际供应链的资源集成</a:t>
            </a:r>
            <a:r>
              <a:rPr lang="en-US" dirty="0" smtClean="0"/>
              <a:t>， </a:t>
            </a:r>
            <a:r>
              <a:rPr lang="zh-CN" altLang="en-US" dirty="0" smtClean="0"/>
              <a:t>在国际供 应链中以其优势业务来参与国际供应链的整体运作</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smtClean="0"/>
              <a:t>第四节　国际供应链构建</a:t>
            </a:r>
            <a:endParaRPr lang="zh-CN" altLang="zh-CN" dirty="0" smtClean="0"/>
          </a:p>
        </p:txBody>
      </p:sp>
      <p:sp>
        <p:nvSpPr>
          <p:cNvPr id="41987"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系统原理</a:t>
            </a:r>
            <a:r>
              <a:rPr lang="en-US" dirty="0" smtClean="0"/>
              <a:t>。  </a:t>
            </a:r>
            <a:r>
              <a:rPr lang="zh-CN" altLang="en-US" dirty="0" smtClean="0"/>
              <a:t>系统原理认为</a:t>
            </a:r>
            <a:r>
              <a:rPr lang="en-US" dirty="0" smtClean="0"/>
              <a:t>，  </a:t>
            </a:r>
            <a:r>
              <a:rPr lang="zh-CN" altLang="en-US" dirty="0" smtClean="0"/>
              <a:t>国际 供 应 链 是 一 个 系 统</a:t>
            </a:r>
            <a:r>
              <a:rPr lang="en-US" dirty="0" smtClean="0"/>
              <a:t>，  </a:t>
            </a:r>
            <a:r>
              <a:rPr lang="zh-CN" altLang="en-US" dirty="0" smtClean="0"/>
              <a:t>是 由 相 互 作 用</a:t>
            </a:r>
            <a:r>
              <a:rPr lang="en-US" dirty="0" smtClean="0"/>
              <a:t>、  </a:t>
            </a:r>
            <a:r>
              <a:rPr lang="zh-CN" altLang="en-US" dirty="0" smtClean="0"/>
              <a:t>相 互 依 赖 </a:t>
            </a:r>
            <a:r>
              <a:rPr lang="zh-CN" altLang="en-US" dirty="0" smtClean="0"/>
              <a:t>的若干</a:t>
            </a:r>
            <a:r>
              <a:rPr lang="zh-CN" altLang="en-US" dirty="0" smtClean="0"/>
              <a:t>个节点企业结合而成的具有特定功能的有机整体</a:t>
            </a:r>
            <a:r>
              <a:rPr lang="en-US" dirty="0" smtClean="0"/>
              <a:t>。   </a:t>
            </a:r>
            <a:r>
              <a:rPr lang="zh-CN" altLang="en-US" dirty="0" smtClean="0"/>
              <a:t>国际供应链的系统特征</a:t>
            </a:r>
            <a:r>
              <a:rPr lang="en-US" dirty="0" smtClean="0"/>
              <a:t>：  </a:t>
            </a:r>
            <a:r>
              <a:rPr lang="zh-CN" altLang="en-US" dirty="0" smtClean="0"/>
              <a:t>一是体现在 其整体功能上</a:t>
            </a:r>
            <a:r>
              <a:rPr lang="en-US" dirty="0" smtClean="0"/>
              <a:t>，  </a:t>
            </a:r>
            <a:r>
              <a:rPr lang="zh-CN" altLang="en-US" dirty="0" smtClean="0"/>
              <a:t>这一整体功能是组成国际供应链的任一成员企业都不具有的特点功能</a:t>
            </a:r>
            <a:r>
              <a:rPr lang="en-US" dirty="0" smtClean="0"/>
              <a:t>， </a:t>
            </a:r>
            <a:r>
              <a:rPr lang="zh-CN" altLang="en-US" dirty="0" smtClean="0"/>
              <a:t>是国 际供应链合作伙伴间的功能集成</a:t>
            </a:r>
            <a:r>
              <a:rPr lang="en-US" dirty="0" smtClean="0"/>
              <a:t>，   </a:t>
            </a:r>
            <a:r>
              <a:rPr lang="zh-CN" altLang="en-US" dirty="0" smtClean="0"/>
              <a:t>而不是简单叠加</a:t>
            </a:r>
            <a:r>
              <a:rPr lang="en-US" dirty="0" smtClean="0"/>
              <a:t>。</a:t>
            </a:r>
            <a:r>
              <a:rPr lang="zh-CN" altLang="en-US" dirty="0" smtClean="0"/>
              <a:t> 二是体现在国际供应链系统的目的性上</a:t>
            </a:r>
            <a:r>
              <a:rPr lang="en-US" dirty="0" smtClean="0"/>
              <a:t>。</a:t>
            </a:r>
            <a:r>
              <a:rPr lang="zh-CN" altLang="en-US" dirty="0" smtClean="0"/>
              <a:t> 三是体现在国际供应链合作伙伴的密切关系上</a:t>
            </a:r>
            <a:r>
              <a:rPr lang="en-US" dirty="0" smtClean="0"/>
              <a:t>，  </a:t>
            </a:r>
            <a:r>
              <a:rPr lang="zh-CN" altLang="en-US" dirty="0" smtClean="0"/>
              <a:t>这种关系是基于共同利益的合 作伙伴关系</a:t>
            </a:r>
            <a:r>
              <a:rPr lang="en-US" dirty="0" smtClean="0"/>
              <a:t>，  </a:t>
            </a:r>
            <a:r>
              <a:rPr lang="zh-CN" altLang="en-US" dirty="0" smtClean="0"/>
              <a:t>国际供应链系统目的的实现</a:t>
            </a:r>
            <a:r>
              <a:rPr lang="en-US" dirty="0" smtClean="0"/>
              <a:t>，   </a:t>
            </a:r>
            <a:r>
              <a:rPr lang="zh-CN" altLang="en-US" dirty="0" smtClean="0"/>
              <a:t>受益的不只是一家企业</a:t>
            </a:r>
            <a:r>
              <a:rPr lang="en-US" dirty="0" smtClean="0"/>
              <a:t>，  </a:t>
            </a:r>
            <a:r>
              <a:rPr lang="zh-CN" altLang="en-US" dirty="0" smtClean="0"/>
              <a:t>而不是一个企业群体</a:t>
            </a:r>
            <a:r>
              <a:rPr lang="en-US" dirty="0" smtClean="0"/>
              <a:t>。</a:t>
            </a:r>
            <a:r>
              <a:rPr lang="zh-CN" altLang="en-US" dirty="0" smtClean="0"/>
              <a:t>四</a:t>
            </a:r>
            <a:r>
              <a:rPr lang="zh-CN" altLang="en-US" dirty="0" smtClean="0"/>
              <a:t>是体现在国际供应链系统的环境适应性上</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6147" name="Rectangle 3"/>
          <p:cNvSpPr>
            <a:spLocks noGrp="1" noChangeArrowheads="1"/>
          </p:cNvSpPr>
          <p:nvPr>
            <p:ph type="body" idx="1"/>
          </p:nvPr>
        </p:nvSpPr>
        <p:spPr/>
        <p:txBody>
          <a:bodyPr/>
          <a:lstStyle/>
          <a:p>
            <a:pPr>
              <a:lnSpc>
                <a:spcPct val="200000"/>
              </a:lnSpc>
            </a:pPr>
            <a:r>
              <a:rPr lang="en-US" dirty="0" smtClean="0"/>
              <a:t>（２）  </a:t>
            </a:r>
            <a:r>
              <a:rPr lang="zh-CN" altLang="en-US" dirty="0" smtClean="0"/>
              <a:t>供应链网状模型</a:t>
            </a:r>
            <a:r>
              <a:rPr lang="en-US" dirty="0" smtClean="0"/>
              <a:t>。</a:t>
            </a:r>
            <a:endParaRPr lang="zh-CN" altLang="en-US" dirty="0" smtClean="0"/>
          </a:p>
          <a:p>
            <a:pPr>
              <a:lnSpc>
                <a:spcPct val="200000"/>
              </a:lnSpc>
            </a:pPr>
            <a:r>
              <a:rPr lang="zh-CN" altLang="en-US" dirty="0" smtClean="0"/>
              <a:t>供应链网状模型  </a:t>
            </a:r>
            <a:r>
              <a:rPr lang="en-US" dirty="0" smtClean="0"/>
              <a:t>（ </a:t>
            </a:r>
            <a:r>
              <a:rPr lang="zh-CN" altLang="en-US" dirty="0" smtClean="0">
                <a:hlinkClick r:id="rId2" action="ppaction://hlinksldjump"/>
              </a:rPr>
              <a:t>图 </a:t>
            </a:r>
            <a:r>
              <a:rPr lang="en-US" dirty="0" smtClean="0">
                <a:hlinkClick r:id="rId2" action="ppaction://hlinksldjump"/>
              </a:rPr>
              <a:t>２ － ３</a:t>
            </a:r>
            <a:r>
              <a:rPr lang="en-US" dirty="0" smtClean="0"/>
              <a:t>）  </a:t>
            </a:r>
            <a:r>
              <a:rPr lang="zh-CN" altLang="en-US" dirty="0" smtClean="0"/>
              <a:t>表示的不再是一个核心企业主导的供应链结构</a:t>
            </a:r>
            <a:r>
              <a:rPr lang="en-US" dirty="0" smtClean="0"/>
              <a:t>，  </a:t>
            </a:r>
            <a:r>
              <a:rPr lang="zh-CN" altLang="en-US" dirty="0" smtClean="0"/>
              <a:t>此时的竞 争已由企业之间转变为各个核心企业所主导的供应链之间的竞争</a:t>
            </a:r>
            <a:r>
              <a:rPr lang="en-US" dirty="0" smtClean="0"/>
              <a:t>。  </a:t>
            </a:r>
            <a:r>
              <a:rPr lang="zh-CN" altLang="en-US" dirty="0" smtClean="0"/>
              <a:t>各个核心企业所主导的供 应链需要利用核心企业的影响力来争夺有限的供应商与分销商</a:t>
            </a:r>
            <a:r>
              <a:rPr lang="en-US" dirty="0" smtClean="0"/>
              <a:t>，  </a:t>
            </a:r>
            <a:r>
              <a:rPr lang="zh-CN" altLang="en-US" dirty="0" smtClean="0"/>
              <a:t>以此来扩大自身的经济规 模</a:t>
            </a:r>
            <a:r>
              <a:rPr lang="en-US" dirty="0" smtClean="0"/>
              <a:t>，  </a:t>
            </a:r>
            <a:r>
              <a:rPr lang="zh-CN" altLang="en-US" dirty="0" smtClean="0"/>
              <a:t>增强其所在供应链的竞争能力</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smtClean="0"/>
              <a:t>第四节　国际供应链构建</a:t>
            </a:r>
            <a:endParaRPr lang="zh-CN" altLang="zh-CN" dirty="0" smtClean="0"/>
          </a:p>
        </p:txBody>
      </p:sp>
      <p:sp>
        <p:nvSpPr>
          <p:cNvPr id="43011" name="Rectangle 3"/>
          <p:cNvSpPr>
            <a:spLocks noGrp="1" noChangeArrowheads="1"/>
          </p:cNvSpPr>
          <p:nvPr>
            <p:ph type="body" idx="1"/>
          </p:nvPr>
        </p:nvSpPr>
        <p:spPr/>
        <p:txBody>
          <a:bodyPr/>
          <a:lstStyle/>
          <a:p>
            <a:pPr eaLnBrk="1" hangingPunct="1"/>
            <a:r>
              <a:rPr lang="en-US" dirty="0" smtClean="0"/>
              <a:t>（３） </a:t>
            </a:r>
            <a:r>
              <a:rPr lang="zh-CN" altLang="en-US" dirty="0" smtClean="0"/>
              <a:t>多赢互惠原理</a:t>
            </a:r>
            <a:r>
              <a:rPr lang="en-US" dirty="0" smtClean="0"/>
              <a:t>。 </a:t>
            </a:r>
            <a:r>
              <a:rPr lang="zh-CN" altLang="en-US" dirty="0" smtClean="0"/>
              <a:t>多赢互惠原理认为</a:t>
            </a:r>
            <a:r>
              <a:rPr lang="en-US" dirty="0" smtClean="0"/>
              <a:t>，  </a:t>
            </a:r>
            <a:r>
              <a:rPr lang="zh-CN" altLang="en-US" dirty="0" smtClean="0"/>
              <a:t>国际供应链是相关企业为了适应新的竞争环 境而组成的一个利益共同体</a:t>
            </a:r>
            <a:r>
              <a:rPr lang="en-US" dirty="0" smtClean="0"/>
              <a:t>，  </a:t>
            </a:r>
            <a:r>
              <a:rPr lang="zh-CN" altLang="en-US" dirty="0" smtClean="0"/>
              <a:t>其密切合作是建立在共同利益的基础之上</a:t>
            </a:r>
            <a:r>
              <a:rPr lang="en-US" dirty="0" smtClean="0"/>
              <a:t>， </a:t>
            </a:r>
            <a:r>
              <a:rPr lang="zh-CN" altLang="en-US" dirty="0" smtClean="0"/>
              <a:t>国际供应链各成员 企业之间是通过一种协商机制</a:t>
            </a:r>
            <a:r>
              <a:rPr lang="en-US" dirty="0" smtClean="0"/>
              <a:t>，   </a:t>
            </a:r>
            <a:r>
              <a:rPr lang="zh-CN" altLang="en-US" dirty="0" smtClean="0"/>
              <a:t>来谋求一种多赢互惠的目标</a:t>
            </a:r>
            <a:r>
              <a:rPr lang="en-US" dirty="0" smtClean="0"/>
              <a:t>。 </a:t>
            </a:r>
            <a:endParaRPr lang="en-US" dirty="0" smtClean="0"/>
          </a:p>
          <a:p>
            <a:pPr eaLnBrk="1" hangingPunct="1"/>
            <a:r>
              <a:rPr lang="en-US" dirty="0" smtClean="0"/>
              <a:t>（４） </a:t>
            </a:r>
            <a:r>
              <a:rPr lang="zh-CN" altLang="en-US" dirty="0" smtClean="0"/>
              <a:t>合作共享原理</a:t>
            </a:r>
            <a:r>
              <a:rPr lang="en-US" dirty="0" smtClean="0"/>
              <a:t>。 </a:t>
            </a:r>
            <a:r>
              <a:rPr lang="zh-CN" altLang="en-US" dirty="0" smtClean="0"/>
              <a:t>合作共享原理有两层含义</a:t>
            </a:r>
            <a:r>
              <a:rPr lang="en-US" dirty="0" smtClean="0"/>
              <a:t>， </a:t>
            </a:r>
            <a:r>
              <a:rPr lang="zh-CN" altLang="en-US" dirty="0" smtClean="0"/>
              <a:t>一是合作</a:t>
            </a:r>
            <a:r>
              <a:rPr lang="en-US" dirty="0" smtClean="0"/>
              <a:t>， </a:t>
            </a:r>
            <a:r>
              <a:rPr lang="zh-CN" altLang="en-US" dirty="0" smtClean="0"/>
              <a:t>二是共享</a:t>
            </a:r>
            <a:r>
              <a:rPr lang="en-US" dirty="0" smtClean="0"/>
              <a:t>。  </a:t>
            </a:r>
            <a:r>
              <a:rPr lang="zh-CN" altLang="en-US" dirty="0" smtClean="0"/>
              <a:t>合作原理认为</a:t>
            </a:r>
            <a:r>
              <a:rPr lang="en-US" dirty="0" smtClean="0"/>
              <a:t>， </a:t>
            </a:r>
            <a:r>
              <a:rPr lang="zh-CN" altLang="en-US" dirty="0" smtClean="0"/>
              <a:t>由于任何企业所拥有的资源都是有限的</a:t>
            </a:r>
            <a:r>
              <a:rPr lang="en-US" dirty="0" smtClean="0"/>
              <a:t>，  </a:t>
            </a:r>
            <a:r>
              <a:rPr lang="zh-CN" altLang="en-US" dirty="0" smtClean="0"/>
              <a:t>它不能在所有的业务领域都获得竞争优势</a:t>
            </a:r>
            <a:r>
              <a:rPr lang="en-US" dirty="0" smtClean="0"/>
              <a:t>，  </a:t>
            </a:r>
            <a:r>
              <a:rPr lang="zh-CN" altLang="en-US" dirty="0" smtClean="0"/>
              <a:t>因而企 业要想在竞争中获胜</a:t>
            </a:r>
            <a:r>
              <a:rPr lang="en-US" dirty="0" smtClean="0"/>
              <a:t>，  </a:t>
            </a:r>
            <a:r>
              <a:rPr lang="zh-CN" altLang="en-US" dirty="0" smtClean="0"/>
              <a:t>就必须将有限的资源集中在核心业务上</a:t>
            </a:r>
            <a:r>
              <a:rPr lang="en-US" dirty="0" smtClean="0"/>
              <a:t>。</a:t>
            </a:r>
            <a:r>
              <a:rPr lang="zh-CN" altLang="en-US" dirty="0" smtClean="0"/>
              <a:t> 共享原理认为</a:t>
            </a:r>
            <a:r>
              <a:rPr lang="en-US" dirty="0" smtClean="0"/>
              <a:t>，  </a:t>
            </a:r>
            <a:r>
              <a:rPr lang="zh-CN" altLang="en-US" dirty="0" smtClean="0"/>
              <a:t>实施国际供应链合作关系意味着管理思想与方法的共享</a:t>
            </a:r>
            <a:r>
              <a:rPr lang="en-US" dirty="0" smtClean="0"/>
              <a:t>、   </a:t>
            </a:r>
            <a:r>
              <a:rPr lang="zh-CN" altLang="en-US" dirty="0" smtClean="0"/>
              <a:t>资源的 共享</a:t>
            </a:r>
            <a:r>
              <a:rPr lang="en-US" dirty="0" smtClean="0"/>
              <a:t>、  </a:t>
            </a:r>
            <a:r>
              <a:rPr lang="zh-CN" altLang="en-US" dirty="0" smtClean="0"/>
              <a:t>市场机会的共享</a:t>
            </a:r>
            <a:r>
              <a:rPr lang="en-US" dirty="0" smtClean="0"/>
              <a:t>、  </a:t>
            </a:r>
            <a:r>
              <a:rPr lang="zh-CN" altLang="en-US" dirty="0" smtClean="0"/>
              <a:t>信息的共享</a:t>
            </a:r>
            <a:r>
              <a:rPr lang="en-US" dirty="0" smtClean="0"/>
              <a:t>、  </a:t>
            </a:r>
            <a:r>
              <a:rPr lang="zh-CN" altLang="en-US" dirty="0" smtClean="0"/>
              <a:t>先进技术的共享以及风险的共担</a:t>
            </a:r>
            <a:r>
              <a:rPr lang="en-US" dirty="0" smtClean="0"/>
              <a:t>。   </a:t>
            </a:r>
            <a:r>
              <a:rPr lang="zh-CN" altLang="en-US" dirty="0" smtClean="0"/>
              <a:t>信息共享是实现国 际供应链管理的基础</a:t>
            </a:r>
            <a:r>
              <a:rPr lang="en-US" dirty="0" smtClean="0"/>
              <a:t>，  </a:t>
            </a:r>
            <a:r>
              <a:rPr lang="zh-CN" altLang="en-US" dirty="0" smtClean="0"/>
              <a:t>准确可靠的信息可以帮助企业做出正确的决策</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dirty="0" smtClean="0"/>
              <a:t>第四节　国际供应链构建</a:t>
            </a:r>
            <a:endParaRPr lang="zh-CN" altLang="zh-CN" dirty="0" smtClean="0"/>
          </a:p>
        </p:txBody>
      </p:sp>
      <p:sp>
        <p:nvSpPr>
          <p:cNvPr id="44035" name="Rectangle 3"/>
          <p:cNvSpPr>
            <a:spLocks noGrp="1" noChangeArrowheads="1"/>
          </p:cNvSpPr>
          <p:nvPr>
            <p:ph type="body" idx="1"/>
          </p:nvPr>
        </p:nvSpPr>
        <p:spPr/>
        <p:txBody>
          <a:bodyPr/>
          <a:lstStyle/>
          <a:p>
            <a:pPr>
              <a:lnSpc>
                <a:spcPct val="150000"/>
              </a:lnSpc>
            </a:pPr>
            <a:r>
              <a:rPr lang="en-US" dirty="0" smtClean="0"/>
              <a:t>（５） </a:t>
            </a:r>
            <a:r>
              <a:rPr lang="zh-CN" altLang="en-US" dirty="0" smtClean="0"/>
              <a:t>需求驱动原理</a:t>
            </a:r>
            <a:r>
              <a:rPr lang="en-US" dirty="0" smtClean="0"/>
              <a:t>。 </a:t>
            </a:r>
            <a:r>
              <a:rPr lang="zh-CN" altLang="en-US" dirty="0" smtClean="0"/>
              <a:t>需求驱动原理认为</a:t>
            </a:r>
            <a:r>
              <a:rPr lang="en-US" dirty="0" smtClean="0"/>
              <a:t>，  </a:t>
            </a:r>
            <a:r>
              <a:rPr lang="zh-CN" altLang="en-US" dirty="0" smtClean="0"/>
              <a:t>国际供应链的构建是基于一定的市场需求而 发生的</a:t>
            </a:r>
            <a:r>
              <a:rPr lang="en-US" dirty="0" smtClean="0"/>
              <a:t>，  </a:t>
            </a:r>
            <a:r>
              <a:rPr lang="zh-CN" altLang="en-US" dirty="0" smtClean="0"/>
              <a:t>并且在国际供应链的运行过程中</a:t>
            </a:r>
            <a:r>
              <a:rPr lang="en-US" dirty="0" smtClean="0"/>
              <a:t>，  </a:t>
            </a:r>
            <a:r>
              <a:rPr lang="zh-CN" altLang="en-US" dirty="0" smtClean="0"/>
              <a:t>用户的需求是国际供应链中信息流</a:t>
            </a:r>
            <a:r>
              <a:rPr lang="en-US" dirty="0" smtClean="0"/>
              <a:t>、  </a:t>
            </a:r>
            <a:r>
              <a:rPr lang="zh-CN" altLang="en-US" dirty="0" smtClean="0"/>
              <a:t>产品 </a:t>
            </a:r>
            <a:r>
              <a:rPr lang="en-US" dirty="0" smtClean="0"/>
              <a:t>／ </a:t>
            </a:r>
            <a:r>
              <a:rPr lang="zh-CN" altLang="en-US" dirty="0" smtClean="0"/>
              <a:t>服务流</a:t>
            </a:r>
            <a:r>
              <a:rPr lang="en-US" dirty="0" smtClean="0"/>
              <a:t>、  </a:t>
            </a:r>
            <a:r>
              <a:rPr lang="zh-CN" altLang="en-US" dirty="0" smtClean="0"/>
              <a:t>资金流运作的驱动源</a:t>
            </a:r>
            <a:r>
              <a:rPr lang="en-US" dirty="0" smtClean="0"/>
              <a:t>。  </a:t>
            </a:r>
            <a:r>
              <a:rPr lang="zh-CN" altLang="en-US" dirty="0" smtClean="0"/>
              <a:t>在国际供应链管理模式下</a:t>
            </a:r>
            <a:r>
              <a:rPr lang="en-US" dirty="0" smtClean="0"/>
              <a:t>，  </a:t>
            </a:r>
            <a:r>
              <a:rPr lang="zh-CN" altLang="en-US" dirty="0" smtClean="0"/>
              <a:t>国际供应链的运作是以订单驱动方式 进行的</a:t>
            </a:r>
            <a:r>
              <a:rPr lang="en-US" dirty="0" smtClean="0"/>
              <a:t>，  </a:t>
            </a:r>
            <a:r>
              <a:rPr lang="zh-CN" altLang="en-US" dirty="0" smtClean="0"/>
              <a:t>商品采购订单是在用户需求订单的驱动下产生的</a:t>
            </a:r>
            <a:r>
              <a:rPr lang="en-US" dirty="0" smtClean="0"/>
              <a:t>，  </a:t>
            </a:r>
            <a:r>
              <a:rPr lang="zh-CN" altLang="en-US" dirty="0" smtClean="0"/>
              <a:t>然后商品采购订单驱动产品制造  订单</a:t>
            </a:r>
            <a:r>
              <a:rPr lang="en-US" dirty="0" smtClean="0"/>
              <a:t>，  </a:t>
            </a:r>
            <a:r>
              <a:rPr lang="zh-CN" altLang="en-US" dirty="0" smtClean="0"/>
              <a:t>产品制造订单又驱动原材料</a:t>
            </a:r>
            <a:r>
              <a:rPr lang="en-US" dirty="0" smtClean="0"/>
              <a:t>   （ </a:t>
            </a:r>
            <a:r>
              <a:rPr lang="zh-CN" altLang="en-US" dirty="0" smtClean="0"/>
              <a:t>零部件</a:t>
            </a:r>
            <a:r>
              <a:rPr lang="en-US" dirty="0" smtClean="0"/>
              <a:t>）  </a:t>
            </a:r>
            <a:r>
              <a:rPr lang="zh-CN" altLang="en-US" dirty="0" smtClean="0"/>
              <a:t>采购订单</a:t>
            </a:r>
            <a:r>
              <a:rPr lang="en-US" dirty="0" smtClean="0"/>
              <a:t>，  </a:t>
            </a:r>
            <a:r>
              <a:rPr lang="zh-CN" altLang="en-US" dirty="0" smtClean="0"/>
              <a:t>原材料  </a:t>
            </a:r>
            <a:r>
              <a:rPr lang="en-US" dirty="0" smtClean="0"/>
              <a:t>（ </a:t>
            </a:r>
            <a:r>
              <a:rPr lang="zh-CN" altLang="en-US" dirty="0" smtClean="0"/>
              <a:t>零部件</a:t>
            </a:r>
            <a:r>
              <a:rPr lang="en-US" dirty="0" smtClean="0"/>
              <a:t>）  </a:t>
            </a:r>
            <a:r>
              <a:rPr lang="zh-CN" altLang="en-US" dirty="0" smtClean="0"/>
              <a:t>采购订单再驱 动供应商</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dirty="0" smtClean="0"/>
              <a:t>第四节　国际供应链构建</a:t>
            </a:r>
            <a:endParaRPr lang="zh-CN" altLang="zh-CN" dirty="0" smtClean="0"/>
          </a:p>
        </p:txBody>
      </p:sp>
      <p:sp>
        <p:nvSpPr>
          <p:cNvPr id="45059" name="Rectangle 3"/>
          <p:cNvSpPr>
            <a:spLocks noGrp="1" noChangeArrowheads="1"/>
          </p:cNvSpPr>
          <p:nvPr>
            <p:ph type="body" idx="1"/>
          </p:nvPr>
        </p:nvSpPr>
        <p:spPr/>
        <p:txBody>
          <a:bodyPr/>
          <a:lstStyle/>
          <a:p>
            <a:pPr>
              <a:lnSpc>
                <a:spcPct val="150000"/>
              </a:lnSpc>
            </a:pPr>
            <a:r>
              <a:rPr lang="en-US" dirty="0" smtClean="0"/>
              <a:t>（６） </a:t>
            </a:r>
            <a:r>
              <a:rPr lang="zh-CN" altLang="en-US" dirty="0" smtClean="0"/>
              <a:t>快速响应原理</a:t>
            </a:r>
            <a:r>
              <a:rPr lang="en-US" dirty="0" smtClean="0"/>
              <a:t>。 </a:t>
            </a:r>
            <a:r>
              <a:rPr lang="zh-CN" altLang="en-US" dirty="0" smtClean="0"/>
              <a:t>快速响应原理认为</a:t>
            </a:r>
            <a:r>
              <a:rPr lang="en-US" dirty="0" smtClean="0"/>
              <a:t>， </a:t>
            </a:r>
            <a:r>
              <a:rPr lang="zh-CN" altLang="en-US" dirty="0" smtClean="0"/>
              <a:t>在当前的市场环境里</a:t>
            </a:r>
            <a:r>
              <a:rPr lang="en-US" dirty="0" smtClean="0"/>
              <a:t>，  </a:t>
            </a:r>
            <a:r>
              <a:rPr lang="zh-CN" altLang="en-US" dirty="0" smtClean="0"/>
              <a:t>一切都要求能够快速 响应用户需求</a:t>
            </a:r>
            <a:r>
              <a:rPr lang="en-US" dirty="0" smtClean="0"/>
              <a:t>，  </a:t>
            </a:r>
            <a:r>
              <a:rPr lang="zh-CN" altLang="en-US" dirty="0" smtClean="0"/>
              <a:t>而要达到这一目的</a:t>
            </a:r>
            <a:r>
              <a:rPr lang="en-US" dirty="0" smtClean="0"/>
              <a:t>，  </a:t>
            </a:r>
            <a:r>
              <a:rPr lang="zh-CN" altLang="en-US" dirty="0" smtClean="0"/>
              <a:t>仅靠一个企业的努力是不够的</a:t>
            </a:r>
            <a:r>
              <a:rPr lang="en-US" dirty="0" smtClean="0"/>
              <a:t>。  </a:t>
            </a:r>
            <a:r>
              <a:rPr lang="zh-CN" altLang="en-US" dirty="0" smtClean="0"/>
              <a:t>国际供应链具有灵活快 速响应市场的能力</a:t>
            </a:r>
            <a:r>
              <a:rPr lang="en-US" dirty="0" smtClean="0"/>
              <a:t>，  </a:t>
            </a:r>
            <a:r>
              <a:rPr lang="zh-CN" altLang="en-US" dirty="0" smtClean="0"/>
              <a:t>通过各节点企业流程的快速组合</a:t>
            </a:r>
            <a:r>
              <a:rPr lang="en-US" dirty="0" smtClean="0"/>
              <a:t>，  </a:t>
            </a:r>
            <a:r>
              <a:rPr lang="zh-CN" altLang="en-US" dirty="0" smtClean="0"/>
              <a:t>加快了对用户需求变化的反应速度</a:t>
            </a:r>
            <a:r>
              <a:rPr lang="en-US" dirty="0" smtClean="0"/>
              <a:t>。</a:t>
            </a:r>
            <a:endParaRPr lang="zh-CN" altLang="en-US" dirty="0" smtClean="0"/>
          </a:p>
          <a:p>
            <a:pPr>
              <a:lnSpc>
                <a:spcPct val="150000"/>
              </a:lnSpc>
            </a:pPr>
            <a:r>
              <a:rPr lang="en-US" dirty="0" smtClean="0"/>
              <a:t>（</a:t>
            </a:r>
            <a:r>
              <a:rPr lang="en-US" dirty="0" smtClean="0"/>
              <a:t>７）  </a:t>
            </a:r>
            <a:r>
              <a:rPr lang="zh-CN" altLang="en-US" dirty="0" smtClean="0"/>
              <a:t>同步运作 原 理</a:t>
            </a:r>
            <a:r>
              <a:rPr lang="en-US" dirty="0" smtClean="0"/>
              <a:t>。  </a:t>
            </a:r>
            <a:r>
              <a:rPr lang="zh-CN" altLang="en-US" dirty="0" smtClean="0"/>
              <a:t>同 步 运 作 原 理 认 为</a:t>
            </a:r>
            <a:r>
              <a:rPr lang="en-US" dirty="0" smtClean="0"/>
              <a:t>，  </a:t>
            </a:r>
            <a:r>
              <a:rPr lang="zh-CN" altLang="en-US" dirty="0" smtClean="0"/>
              <a:t>国 际 供 应 链 是 由 不 同 企 业 组 成 的 功 能 网 络</a:t>
            </a:r>
            <a:r>
              <a:rPr lang="en-US" dirty="0" smtClean="0"/>
              <a:t>，</a:t>
            </a:r>
            <a:r>
              <a:rPr lang="zh-CN" altLang="en-US" dirty="0" smtClean="0"/>
              <a:t>其成员企业之间的合作关系存在着多种类型</a:t>
            </a:r>
            <a:r>
              <a:rPr lang="en-US" dirty="0" smtClean="0"/>
              <a:t>，  </a:t>
            </a:r>
            <a:r>
              <a:rPr lang="zh-CN" altLang="en-US" dirty="0" smtClean="0"/>
              <a:t>国际供应链系统运行业绩的好坏取决于国际</a:t>
            </a:r>
            <a:r>
              <a:rPr lang="zh-CN" altLang="en-US" dirty="0" smtClean="0"/>
              <a:t>供应</a:t>
            </a:r>
            <a:r>
              <a:rPr lang="zh-CN" altLang="en-US" dirty="0" smtClean="0"/>
              <a:t>链合作伙伴关系是否和谐</a:t>
            </a:r>
            <a:r>
              <a:rPr lang="en-US" dirty="0" smtClean="0"/>
              <a:t>，   </a:t>
            </a:r>
            <a:r>
              <a:rPr lang="zh-CN" altLang="en-US" dirty="0" smtClean="0"/>
              <a:t>只有和谐而协调的关系才能发挥最佳的效用</a:t>
            </a:r>
            <a:r>
              <a:rPr lang="en-US" dirty="0" smtClean="0"/>
              <a:t>。 </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zh-CN" altLang="en-US" dirty="0" smtClean="0"/>
              <a:t>第四节　国际供应链构建</a:t>
            </a:r>
            <a:endParaRPr lang="zh-CN" altLang="zh-CN" dirty="0" smtClean="0"/>
          </a:p>
        </p:txBody>
      </p:sp>
      <p:sp>
        <p:nvSpPr>
          <p:cNvPr id="46083" name="Rectangle 3"/>
          <p:cNvSpPr>
            <a:spLocks noGrp="1" noChangeArrowheads="1"/>
          </p:cNvSpPr>
          <p:nvPr>
            <p:ph type="body" idx="1"/>
          </p:nvPr>
        </p:nvSpPr>
        <p:spPr/>
        <p:txBody>
          <a:bodyPr/>
          <a:lstStyle/>
          <a:p>
            <a:pPr>
              <a:lnSpc>
                <a:spcPct val="200000"/>
              </a:lnSpc>
            </a:pPr>
            <a:r>
              <a:rPr lang="en-US" dirty="0" smtClean="0"/>
              <a:t>（８） </a:t>
            </a:r>
            <a:r>
              <a:rPr lang="zh-CN" altLang="en-US" dirty="0" smtClean="0"/>
              <a:t>动态重构原理</a:t>
            </a:r>
            <a:r>
              <a:rPr lang="en-US" dirty="0" smtClean="0"/>
              <a:t>。 </a:t>
            </a:r>
            <a:r>
              <a:rPr lang="zh-CN" altLang="en-US" dirty="0" smtClean="0"/>
              <a:t>国际供应链是在一定时期内</a:t>
            </a:r>
            <a:r>
              <a:rPr lang="en-US" dirty="0" smtClean="0"/>
              <a:t>、 </a:t>
            </a:r>
            <a:r>
              <a:rPr lang="zh-CN" altLang="en-US" dirty="0" smtClean="0"/>
              <a:t>针对某一市场机会</a:t>
            </a:r>
            <a:r>
              <a:rPr lang="en-US" dirty="0" smtClean="0"/>
              <a:t>、  </a:t>
            </a:r>
            <a:r>
              <a:rPr lang="zh-CN" altLang="en-US" dirty="0" smtClean="0"/>
              <a:t>为了适应某一 市场需求而形成的</a:t>
            </a:r>
            <a:r>
              <a:rPr lang="en-US" dirty="0" smtClean="0"/>
              <a:t>，  </a:t>
            </a:r>
            <a:r>
              <a:rPr lang="zh-CN" altLang="en-US" dirty="0" smtClean="0"/>
              <a:t>具有一定的生命周期</a:t>
            </a:r>
            <a:r>
              <a:rPr lang="en-US" dirty="0" smtClean="0"/>
              <a:t>。  </a:t>
            </a:r>
            <a:r>
              <a:rPr lang="zh-CN" altLang="en-US" dirty="0" smtClean="0"/>
              <a:t>当市场环境发生较大的变化时</a:t>
            </a:r>
            <a:r>
              <a:rPr lang="en-US" dirty="0" smtClean="0"/>
              <a:t>，  </a:t>
            </a:r>
            <a:r>
              <a:rPr lang="zh-CN" altLang="en-US" dirty="0" smtClean="0"/>
              <a:t>围绕着核心企业 的国际供应链必须能够快速响应</a:t>
            </a:r>
            <a:r>
              <a:rPr lang="en-US" dirty="0" smtClean="0"/>
              <a:t>，   </a:t>
            </a:r>
            <a:r>
              <a:rPr lang="zh-CN" altLang="en-US" dirty="0" smtClean="0"/>
              <a:t>能够进行动态快速重构</a:t>
            </a:r>
            <a:r>
              <a:rPr lang="en-US" dirty="0" smtClean="0"/>
              <a:t>。   </a:t>
            </a:r>
            <a:r>
              <a:rPr lang="zh-CN" altLang="en-US" dirty="0" smtClean="0"/>
              <a:t>市场机遇</a:t>
            </a:r>
            <a:r>
              <a:rPr lang="en-US" dirty="0" smtClean="0"/>
              <a:t>、  </a:t>
            </a:r>
            <a:r>
              <a:rPr lang="zh-CN" altLang="en-US" dirty="0" smtClean="0"/>
              <a:t>合作伙伴选择</a:t>
            </a:r>
            <a:r>
              <a:rPr lang="en-US" dirty="0" smtClean="0"/>
              <a:t>、  </a:t>
            </a:r>
            <a:r>
              <a:rPr lang="zh-CN" altLang="en-US" dirty="0" smtClean="0"/>
              <a:t>核心资源</a:t>
            </a:r>
            <a:r>
              <a:rPr lang="zh-CN" altLang="en-US" dirty="0" smtClean="0"/>
              <a:t>集成</a:t>
            </a:r>
            <a:r>
              <a:rPr lang="en-US" dirty="0" smtClean="0"/>
              <a:t>、  </a:t>
            </a:r>
            <a:r>
              <a:rPr lang="zh-CN" altLang="en-US" dirty="0" smtClean="0"/>
              <a:t>业务流程重组以及敏捷性是国际供应链构建过程中必须关注的主要因素</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304800" y="2819400"/>
            <a:ext cx="8229600" cy="1143000"/>
          </a:xfrm>
        </p:spPr>
        <p:txBody>
          <a:bodyPr/>
          <a:lstStyle/>
          <a:p>
            <a:pPr eaLnBrk="1" hangingPunct="1"/>
            <a:r>
              <a:rPr lang="zh-CN" altLang="en-US" sz="7200" dirty="0" smtClean="0">
                <a:ea typeface="时尚中黑简体" pitchFamily="2" charset="-122"/>
              </a:rPr>
              <a:t>谢谢观赏</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2-1  </a:t>
            </a:r>
            <a:r>
              <a:rPr lang="zh-CN" altLang="en-US" dirty="0" smtClean="0"/>
              <a:t>供应链结构模型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285750" y="2076450"/>
            <a:ext cx="8570913" cy="2705100"/>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2-2  </a:t>
            </a:r>
            <a:r>
              <a:rPr lang="zh-CN" altLang="en-US" dirty="0" smtClean="0"/>
              <a:t>供应链链状模型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2050" name="Picture 2"/>
          <p:cNvPicPr>
            <a:picLocks noChangeAspect="1" noChangeArrowheads="1"/>
          </p:cNvPicPr>
          <p:nvPr/>
        </p:nvPicPr>
        <p:blipFill>
          <a:blip r:embed="rId2"/>
          <a:srcRect/>
          <a:stretch>
            <a:fillRect/>
          </a:stretch>
        </p:blipFill>
        <p:spPr bwMode="auto">
          <a:xfrm>
            <a:off x="233363" y="2295525"/>
            <a:ext cx="8675687" cy="2266950"/>
          </a:xfrm>
          <a:prstGeom prst="rect">
            <a:avLst/>
          </a:prstGeom>
          <a:noFill/>
          <a:ln w="9525">
            <a:noFill/>
            <a:miter lim="800000"/>
            <a:headEnd/>
            <a:tailEnd/>
          </a:ln>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2-3  </a:t>
            </a:r>
            <a:r>
              <a:rPr lang="zh-CN" altLang="en-US" dirty="0" smtClean="0"/>
              <a:t>供应链网状模型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3074" name="Picture 2"/>
          <p:cNvPicPr>
            <a:picLocks noChangeAspect="1" noChangeArrowheads="1"/>
          </p:cNvPicPr>
          <p:nvPr/>
        </p:nvPicPr>
        <p:blipFill>
          <a:blip r:embed="rId2"/>
          <a:srcRect/>
          <a:stretch>
            <a:fillRect/>
          </a:stretch>
        </p:blipFill>
        <p:spPr bwMode="auto">
          <a:xfrm>
            <a:off x="333375" y="2114550"/>
            <a:ext cx="8475663" cy="2628900"/>
          </a:xfrm>
          <a:prstGeom prst="rect">
            <a:avLst/>
          </a:prstGeom>
          <a:noFill/>
          <a:ln w="9525">
            <a:noFill/>
            <a:miter lim="800000"/>
            <a:headEnd/>
            <a:tailEnd/>
          </a:ln>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2-1  </a:t>
            </a:r>
            <a:r>
              <a:rPr lang="zh-CN" altLang="en-US" dirty="0" smtClean="0"/>
              <a:t>产品分类及其相关特性</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4098" name="Picture 2"/>
          <p:cNvPicPr>
            <a:picLocks noChangeAspect="1" noChangeArrowheads="1"/>
          </p:cNvPicPr>
          <p:nvPr/>
        </p:nvPicPr>
        <p:blipFill>
          <a:blip r:embed="rId2"/>
          <a:srcRect/>
          <a:stretch>
            <a:fillRect/>
          </a:stretch>
        </p:blipFill>
        <p:spPr bwMode="auto">
          <a:xfrm>
            <a:off x="228600" y="1828800"/>
            <a:ext cx="8648700" cy="3424179"/>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2-2  </a:t>
            </a:r>
            <a:r>
              <a:rPr lang="zh-CN" altLang="en-US" dirty="0" smtClean="0"/>
              <a:t>效率型供应链与响应型供应链的比较</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5122" name="Picture 2"/>
          <p:cNvPicPr>
            <a:picLocks noChangeAspect="1" noChangeArrowheads="1"/>
          </p:cNvPicPr>
          <p:nvPr/>
        </p:nvPicPr>
        <p:blipFill>
          <a:blip r:embed="rId2"/>
          <a:srcRect/>
          <a:stretch>
            <a:fillRect/>
          </a:stretch>
        </p:blipFill>
        <p:spPr bwMode="auto">
          <a:xfrm>
            <a:off x="381000" y="1828800"/>
            <a:ext cx="8305800" cy="356204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7171" name="Rectangle 3"/>
          <p:cNvSpPr>
            <a:spLocks noGrp="1" noChangeArrowheads="1"/>
          </p:cNvSpPr>
          <p:nvPr>
            <p:ph type="body" idx="1"/>
          </p:nvPr>
        </p:nvSpPr>
        <p:spPr/>
        <p:txBody>
          <a:bodyPr/>
          <a:lstStyle/>
          <a:p>
            <a:r>
              <a:rPr lang="en-US" dirty="0" smtClean="0"/>
              <a:t>３  </a:t>
            </a:r>
            <a:r>
              <a:rPr lang="zh-CN" altLang="en-US" dirty="0" smtClean="0"/>
              <a:t>供应链类型</a:t>
            </a:r>
          </a:p>
          <a:p>
            <a:r>
              <a:rPr lang="zh-CN" altLang="en-US" dirty="0" smtClean="0"/>
              <a:t>不同的划分标准</a:t>
            </a:r>
            <a:r>
              <a:rPr lang="en-US" dirty="0" smtClean="0"/>
              <a:t>，  </a:t>
            </a:r>
            <a:r>
              <a:rPr lang="zh-CN" altLang="en-US" dirty="0" smtClean="0"/>
              <a:t>可以将供应链分为不同的类别</a:t>
            </a:r>
            <a:r>
              <a:rPr lang="en-US" dirty="0" smtClean="0"/>
              <a:t>。</a:t>
            </a:r>
            <a:endParaRPr lang="zh-CN" altLang="en-US" dirty="0" smtClean="0"/>
          </a:p>
          <a:p>
            <a:r>
              <a:rPr lang="en-US" dirty="0" smtClean="0"/>
              <a:t>（１）  </a:t>
            </a:r>
            <a:r>
              <a:rPr lang="zh-CN" altLang="en-US" dirty="0" smtClean="0"/>
              <a:t>根据研究对象划分</a:t>
            </a:r>
            <a:r>
              <a:rPr lang="en-US" dirty="0" smtClean="0"/>
              <a:t>。</a:t>
            </a:r>
            <a:endParaRPr lang="zh-CN" altLang="en-US" dirty="0" smtClean="0"/>
          </a:p>
          <a:p>
            <a:r>
              <a:rPr lang="zh-CN" altLang="en-US" dirty="0" smtClean="0"/>
              <a:t>史蒂芬</a:t>
            </a:r>
            <a:r>
              <a:rPr lang="en-US" dirty="0" smtClean="0"/>
              <a:t>·</a:t>
            </a:r>
            <a:r>
              <a:rPr lang="zh-CN" altLang="en-US" dirty="0" smtClean="0"/>
              <a:t>纽将供应链管理的研究对象分为企业供应链</a:t>
            </a:r>
            <a:r>
              <a:rPr lang="en-US" dirty="0" smtClean="0"/>
              <a:t>、  </a:t>
            </a:r>
            <a:r>
              <a:rPr lang="zh-CN" altLang="en-US" dirty="0" smtClean="0"/>
              <a:t>产品供应链和基于供应链合作</a:t>
            </a:r>
            <a:r>
              <a:rPr lang="zh-CN" altLang="en-US" dirty="0" smtClean="0"/>
              <a:t>伙伴</a:t>
            </a:r>
            <a:r>
              <a:rPr lang="zh-CN" altLang="en-US" dirty="0" smtClean="0"/>
              <a:t>关系的供应链三种类型</a:t>
            </a:r>
            <a:r>
              <a:rPr lang="en-US" dirty="0" smtClean="0"/>
              <a:t>，  </a:t>
            </a:r>
            <a:r>
              <a:rPr lang="zh-CN" altLang="en-US" dirty="0" smtClean="0"/>
              <a:t>这三种类型分别对应供应链管理的三种研究方法</a:t>
            </a:r>
            <a:r>
              <a:rPr lang="en-US" dirty="0" smtClean="0"/>
              <a:t>。</a:t>
            </a:r>
            <a:endParaRPr lang="zh-CN" altLang="en-US" dirty="0" smtClean="0"/>
          </a:p>
          <a:p>
            <a:r>
              <a:rPr lang="en-US" dirty="0" smtClean="0"/>
              <a:t>①</a:t>
            </a:r>
            <a:r>
              <a:rPr lang="zh-CN" altLang="en-US" dirty="0" smtClean="0"/>
              <a:t>企业供应链</a:t>
            </a:r>
            <a:r>
              <a:rPr lang="en-US" dirty="0" smtClean="0"/>
              <a:t>。</a:t>
            </a:r>
            <a:endParaRPr lang="zh-CN" altLang="en-US" dirty="0" smtClean="0"/>
          </a:p>
          <a:p>
            <a:r>
              <a:rPr lang="zh-CN" altLang="en-US" dirty="0" smtClean="0"/>
              <a:t>企业供应链就是单个企业所提出的含有多个产品的供应链</a:t>
            </a:r>
            <a:r>
              <a:rPr lang="en-US" dirty="0" smtClean="0"/>
              <a:t>， </a:t>
            </a:r>
            <a:r>
              <a:rPr lang="zh-CN" altLang="en-US" dirty="0" smtClean="0"/>
              <a:t>该企业在整个供应链中处于 主导地位</a:t>
            </a:r>
            <a:r>
              <a:rPr lang="en-US" dirty="0" smtClean="0"/>
              <a:t>，  </a:t>
            </a:r>
            <a:r>
              <a:rPr lang="zh-CN" altLang="en-US" dirty="0" smtClean="0"/>
              <a:t>不仅考虑与供应链上其他成员的合作</a:t>
            </a:r>
            <a:r>
              <a:rPr lang="en-US" dirty="0" smtClean="0"/>
              <a:t>，  </a:t>
            </a:r>
            <a:r>
              <a:rPr lang="zh-CN" altLang="en-US" dirty="0" smtClean="0"/>
              <a:t>也较多地关注企业多种产品在原 材 料 采 购</a:t>
            </a:r>
            <a:r>
              <a:rPr lang="en-US" dirty="0" smtClean="0"/>
              <a:t>、  </a:t>
            </a:r>
            <a:r>
              <a:rPr lang="zh-CN" altLang="en-US" dirty="0" smtClean="0"/>
              <a:t>生产</a:t>
            </a:r>
            <a:r>
              <a:rPr lang="en-US" dirty="0" smtClean="0"/>
              <a:t>、  </a:t>
            </a:r>
            <a:r>
              <a:rPr lang="zh-CN" altLang="en-US" dirty="0" smtClean="0"/>
              <a:t>分销</a:t>
            </a:r>
            <a:r>
              <a:rPr lang="en-US" dirty="0" smtClean="0"/>
              <a:t>、  </a:t>
            </a:r>
            <a:r>
              <a:rPr lang="zh-CN" altLang="en-US" dirty="0" smtClean="0"/>
              <a:t>运输等技术资源的优化配置问题</a:t>
            </a:r>
            <a:r>
              <a:rPr lang="en-US" dirty="0" smtClean="0"/>
              <a:t>，   </a:t>
            </a:r>
            <a:r>
              <a:rPr lang="zh-CN" altLang="en-US" dirty="0" smtClean="0"/>
              <a:t>并且拥有主导权</a:t>
            </a:r>
            <a:r>
              <a:rPr lang="en-US" dirty="0" smtClean="0"/>
              <a:t>。  </a:t>
            </a:r>
            <a:r>
              <a:rPr lang="zh-CN" altLang="en-US" dirty="0" smtClean="0"/>
              <a:t>主导供应链的企业</a:t>
            </a:r>
            <a:r>
              <a:rPr lang="zh-CN" altLang="en-US" dirty="0" smtClean="0"/>
              <a:t>类型不同</a:t>
            </a:r>
            <a:r>
              <a:rPr lang="en-US" dirty="0" smtClean="0"/>
              <a:t>，  </a:t>
            </a:r>
            <a:r>
              <a:rPr lang="zh-CN" altLang="en-US" dirty="0" smtClean="0"/>
              <a:t>就会出现不同的企业供应 链</a:t>
            </a:r>
            <a:r>
              <a:rPr lang="en-US" dirty="0" smtClean="0"/>
              <a:t>。</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2-4  </a:t>
            </a:r>
            <a:r>
              <a:rPr lang="zh-CN" altLang="en-US" dirty="0" smtClean="0"/>
              <a:t>需求不确定性和供应不确定性示例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6146" name="Picture 2"/>
          <p:cNvPicPr>
            <a:picLocks noChangeAspect="1" noChangeArrowheads="1"/>
          </p:cNvPicPr>
          <p:nvPr/>
        </p:nvPicPr>
        <p:blipFill>
          <a:blip r:embed="rId2"/>
          <a:srcRect/>
          <a:stretch>
            <a:fillRect/>
          </a:stretch>
        </p:blipFill>
        <p:spPr bwMode="auto">
          <a:xfrm>
            <a:off x="1709738" y="2095500"/>
            <a:ext cx="5724525" cy="2667000"/>
          </a:xfrm>
          <a:prstGeom prst="rect">
            <a:avLst/>
          </a:prstGeom>
          <a:noFill/>
          <a:ln w="9525">
            <a:no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2-5  </a:t>
            </a:r>
            <a:r>
              <a:rPr lang="zh-CN" altLang="en-US" dirty="0" smtClean="0"/>
              <a:t>考虑需求不确定性和供应不确定性的供应链类型</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7170" name="Picture 2"/>
          <p:cNvPicPr>
            <a:picLocks noChangeAspect="1" noChangeArrowheads="1"/>
          </p:cNvPicPr>
          <p:nvPr/>
        </p:nvPicPr>
        <p:blipFill>
          <a:blip r:embed="rId2"/>
          <a:srcRect/>
          <a:stretch>
            <a:fillRect/>
          </a:stretch>
        </p:blipFill>
        <p:spPr bwMode="auto">
          <a:xfrm>
            <a:off x="2052638" y="2328863"/>
            <a:ext cx="5038725" cy="2200275"/>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2-6  </a:t>
            </a:r>
            <a:r>
              <a:rPr lang="zh-CN" altLang="en-US" dirty="0" smtClean="0"/>
              <a:t>平衡的供应链和倾斜的供应链</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8194" name="Picture 2"/>
          <p:cNvPicPr>
            <a:picLocks noChangeAspect="1" noChangeArrowheads="1"/>
          </p:cNvPicPr>
          <p:nvPr/>
        </p:nvPicPr>
        <p:blipFill>
          <a:blip r:embed="rId2"/>
          <a:srcRect/>
          <a:stretch>
            <a:fillRect/>
          </a:stretch>
        </p:blipFill>
        <p:spPr bwMode="auto">
          <a:xfrm>
            <a:off x="900113" y="2490788"/>
            <a:ext cx="7342187" cy="1876425"/>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2-7  </a:t>
            </a:r>
            <a:r>
              <a:rPr lang="zh-CN" altLang="en-US" dirty="0" smtClean="0"/>
              <a:t>某食品公司主要产品的供应链结构</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9218" name="Picture 2"/>
          <p:cNvPicPr>
            <a:picLocks noChangeAspect="1" noChangeArrowheads="1"/>
          </p:cNvPicPr>
          <p:nvPr/>
        </p:nvPicPr>
        <p:blipFill>
          <a:blip r:embed="rId2"/>
          <a:srcRect/>
          <a:stretch>
            <a:fillRect/>
          </a:stretch>
        </p:blipFill>
        <p:spPr bwMode="auto">
          <a:xfrm>
            <a:off x="228600" y="1600200"/>
            <a:ext cx="8656637" cy="4076700"/>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2-8  </a:t>
            </a:r>
            <a:r>
              <a:rPr lang="zh-CN" altLang="en-US" dirty="0" smtClean="0"/>
              <a:t>消费品批发供应链结构</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0242" name="Picture 2"/>
          <p:cNvPicPr>
            <a:picLocks noChangeAspect="1" noChangeArrowheads="1"/>
          </p:cNvPicPr>
          <p:nvPr/>
        </p:nvPicPr>
        <p:blipFill>
          <a:blip r:embed="rId2"/>
          <a:srcRect/>
          <a:stretch>
            <a:fillRect/>
          </a:stretch>
        </p:blipFill>
        <p:spPr bwMode="auto">
          <a:xfrm>
            <a:off x="2362200" y="1828800"/>
            <a:ext cx="4333875" cy="4105275"/>
          </a:xfrm>
          <a:prstGeom prst="rect">
            <a:avLst/>
          </a:prstGeom>
          <a:noFill/>
          <a:ln w="9525">
            <a:noFill/>
            <a:miter lim="800000"/>
            <a:headEnd/>
            <a:tailEnd/>
          </a:ln>
          <a:effec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图</a:t>
            </a:r>
            <a:r>
              <a:rPr lang="en-US" altLang="zh-CN" dirty="0" smtClean="0"/>
              <a:t>2-9  </a:t>
            </a:r>
            <a:r>
              <a:rPr lang="zh-CN" altLang="en-US" dirty="0" smtClean="0"/>
              <a:t>工业品批发供应链结构</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lastslideviewed"/>
              </a:rPr>
              <a:t>返回</a:t>
            </a:r>
            <a:endParaRPr lang="zh-CN" altLang="en-US" dirty="0"/>
          </a:p>
        </p:txBody>
      </p:sp>
      <p:pic>
        <p:nvPicPr>
          <p:cNvPr id="11266" name="Picture 2"/>
          <p:cNvPicPr>
            <a:picLocks noChangeAspect="1" noChangeArrowheads="1"/>
          </p:cNvPicPr>
          <p:nvPr/>
        </p:nvPicPr>
        <p:blipFill>
          <a:blip r:embed="rId2"/>
          <a:srcRect/>
          <a:stretch>
            <a:fillRect/>
          </a:stretch>
        </p:blipFill>
        <p:spPr bwMode="auto">
          <a:xfrm>
            <a:off x="2514600" y="1600200"/>
            <a:ext cx="4029075" cy="4038600"/>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2-3  </a:t>
            </a:r>
            <a:r>
              <a:rPr lang="zh-CN" altLang="en-US" dirty="0" smtClean="0"/>
              <a:t>供应链管理的定义</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smtClean="0">
                <a:hlinkClick r:id="" action="ppaction://hlinkshowjump?jump=nextslide"/>
              </a:rPr>
              <a:t>下一页</a:t>
            </a:r>
            <a:endParaRPr lang="zh-CN" altLang="en-US" dirty="0"/>
          </a:p>
        </p:txBody>
      </p:sp>
      <p:pic>
        <p:nvPicPr>
          <p:cNvPr id="12290" name="Picture 2"/>
          <p:cNvPicPr>
            <a:picLocks noChangeAspect="1" noChangeArrowheads="1"/>
          </p:cNvPicPr>
          <p:nvPr/>
        </p:nvPicPr>
        <p:blipFill>
          <a:blip r:embed="rId2"/>
          <a:srcRect/>
          <a:stretch>
            <a:fillRect/>
          </a:stretch>
        </p:blipFill>
        <p:spPr bwMode="auto">
          <a:xfrm>
            <a:off x="700088" y="1643063"/>
            <a:ext cx="7742237" cy="3571875"/>
          </a:xfrm>
          <a:prstGeom prst="rect">
            <a:avLst/>
          </a:prstGeom>
          <a:no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zh-CN" altLang="en-US" dirty="0" smtClean="0"/>
              <a:t>表</a:t>
            </a:r>
            <a:r>
              <a:rPr lang="en-US" altLang="zh-CN" dirty="0" smtClean="0"/>
              <a:t>2-3  </a:t>
            </a:r>
            <a:r>
              <a:rPr lang="zh-CN" altLang="en-US" dirty="0" smtClean="0"/>
              <a:t>供应链管理的定义</a:t>
            </a:r>
            <a:endParaRPr lang="zh-CN" altLang="zh-CN" dirty="0" smtClean="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rId2" action="ppaction://hlinksldjump"/>
              </a:rPr>
              <a:t>返回</a:t>
            </a:r>
            <a:endParaRPr lang="zh-CN" altLang="en-US" dirty="0"/>
          </a:p>
        </p:txBody>
      </p:sp>
      <p:pic>
        <p:nvPicPr>
          <p:cNvPr id="13314" name="Picture 2"/>
          <p:cNvPicPr>
            <a:picLocks noChangeAspect="1" noChangeArrowheads="1"/>
          </p:cNvPicPr>
          <p:nvPr/>
        </p:nvPicPr>
        <p:blipFill>
          <a:blip r:embed="rId3"/>
          <a:srcRect/>
          <a:stretch>
            <a:fillRect/>
          </a:stretch>
        </p:blipFill>
        <p:spPr bwMode="auto">
          <a:xfrm>
            <a:off x="671513" y="1771650"/>
            <a:ext cx="7799387" cy="33147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8195" name="Rectangle 3"/>
          <p:cNvSpPr>
            <a:spLocks noGrp="1" noChangeArrowheads="1"/>
          </p:cNvSpPr>
          <p:nvPr>
            <p:ph type="body" idx="1"/>
          </p:nvPr>
        </p:nvSpPr>
        <p:spPr/>
        <p:txBody>
          <a:bodyPr/>
          <a:lstStyle/>
          <a:p>
            <a:r>
              <a:rPr lang="en-US" dirty="0" smtClean="0"/>
              <a:t>②</a:t>
            </a:r>
            <a:r>
              <a:rPr lang="zh-CN" altLang="en-US" dirty="0" smtClean="0"/>
              <a:t>产品供应链</a:t>
            </a:r>
            <a:r>
              <a:rPr lang="en-US" dirty="0" smtClean="0"/>
              <a:t>。</a:t>
            </a:r>
            <a:endParaRPr lang="zh-CN" altLang="en-US" dirty="0" smtClean="0"/>
          </a:p>
          <a:p>
            <a:r>
              <a:rPr lang="zh-CN" altLang="en-US" dirty="0" smtClean="0"/>
              <a:t>产品供应链是与某一特定产品或项目有关的供应链</a:t>
            </a:r>
            <a:r>
              <a:rPr lang="en-US" dirty="0" smtClean="0"/>
              <a:t>，   </a:t>
            </a:r>
            <a:r>
              <a:rPr lang="zh-CN" altLang="en-US" dirty="0" smtClean="0"/>
              <a:t>如某种品牌汽车的供应链网络</a:t>
            </a:r>
            <a:r>
              <a:rPr lang="en-US" dirty="0" smtClean="0"/>
              <a:t>，  </a:t>
            </a:r>
            <a:r>
              <a:rPr lang="zh-CN" altLang="en-US" dirty="0" smtClean="0"/>
              <a:t>既 有与该品牌汽车有关的钢材</a:t>
            </a:r>
            <a:r>
              <a:rPr lang="en-US" dirty="0" smtClean="0"/>
              <a:t>、   </a:t>
            </a:r>
            <a:r>
              <a:rPr lang="zh-CN" altLang="en-US" dirty="0" smtClean="0"/>
              <a:t>塑料等原材料的供应商</a:t>
            </a:r>
            <a:r>
              <a:rPr lang="en-US" dirty="0" smtClean="0"/>
              <a:t>，  </a:t>
            </a:r>
            <a:r>
              <a:rPr lang="zh-CN" altLang="en-US" dirty="0" smtClean="0"/>
              <a:t>也有与该品牌汽车有关的分销商</a:t>
            </a:r>
            <a:r>
              <a:rPr lang="en-US" dirty="0" smtClean="0"/>
              <a:t>、  </a:t>
            </a:r>
            <a:r>
              <a:rPr lang="zh-CN" altLang="en-US" dirty="0" smtClean="0"/>
              <a:t>零 售商等</a:t>
            </a:r>
            <a:r>
              <a:rPr lang="en-US" dirty="0" smtClean="0"/>
              <a:t>，  </a:t>
            </a:r>
            <a:r>
              <a:rPr lang="zh-CN" altLang="en-US" dirty="0" smtClean="0"/>
              <a:t>通常会涉及若干家企业</a:t>
            </a:r>
            <a:r>
              <a:rPr lang="en-US" dirty="0" smtClean="0"/>
              <a:t>。 </a:t>
            </a:r>
            <a:endParaRPr lang="en-US" dirty="0" smtClean="0"/>
          </a:p>
          <a:p>
            <a:r>
              <a:rPr lang="en-US" dirty="0" smtClean="0"/>
              <a:t>③</a:t>
            </a:r>
            <a:r>
              <a:rPr lang="zh-CN" altLang="en-US" dirty="0" smtClean="0"/>
              <a:t>基于供应链合作伙伴关系</a:t>
            </a:r>
            <a:r>
              <a:rPr lang="en-US" dirty="0" smtClean="0"/>
              <a:t>   （ </a:t>
            </a:r>
            <a:r>
              <a:rPr lang="zh-CN" altLang="en-US" dirty="0" smtClean="0"/>
              <a:t>供应链契约</a:t>
            </a:r>
            <a:r>
              <a:rPr lang="en-US" dirty="0" smtClean="0"/>
              <a:t>）   </a:t>
            </a:r>
            <a:r>
              <a:rPr lang="zh-CN" altLang="en-US" dirty="0" smtClean="0"/>
              <a:t>的供应链</a:t>
            </a:r>
            <a:r>
              <a:rPr lang="en-US" dirty="0" smtClean="0"/>
              <a:t>。</a:t>
            </a:r>
            <a:endParaRPr lang="zh-CN" altLang="en-US" dirty="0" smtClean="0"/>
          </a:p>
          <a:p>
            <a:r>
              <a:rPr lang="zh-CN" altLang="en-US" dirty="0" smtClean="0"/>
              <a:t>供应链合作伙伴关系主要是针对采购</a:t>
            </a:r>
            <a:r>
              <a:rPr lang="en-US" dirty="0" smtClean="0"/>
              <a:t>、  </a:t>
            </a:r>
            <a:r>
              <a:rPr lang="zh-CN" altLang="en-US" dirty="0" smtClean="0"/>
              <a:t>运输</a:t>
            </a:r>
            <a:r>
              <a:rPr lang="en-US" dirty="0" smtClean="0"/>
              <a:t>、  </a:t>
            </a:r>
            <a:r>
              <a:rPr lang="zh-CN" altLang="en-US" dirty="0" smtClean="0"/>
              <a:t>流通加工</a:t>
            </a:r>
            <a:r>
              <a:rPr lang="en-US" dirty="0" smtClean="0"/>
              <a:t>、  </a:t>
            </a:r>
            <a:r>
              <a:rPr lang="zh-CN" altLang="en-US" dirty="0" smtClean="0"/>
              <a:t>库存</a:t>
            </a:r>
            <a:r>
              <a:rPr lang="en-US" dirty="0" smtClean="0"/>
              <a:t>、  </a:t>
            </a:r>
            <a:r>
              <a:rPr lang="zh-CN" altLang="en-US" dirty="0" smtClean="0"/>
              <a:t>信息管理等职能所开展 的成员之间的供应</a:t>
            </a:r>
            <a:r>
              <a:rPr lang="en-US" dirty="0" smtClean="0"/>
              <a:t>———</a:t>
            </a:r>
            <a:r>
              <a:rPr lang="zh-CN" altLang="en-US" dirty="0" smtClean="0"/>
              <a:t>需求关系</a:t>
            </a:r>
            <a:r>
              <a:rPr lang="en-US" dirty="0" smtClean="0"/>
              <a:t>，  </a:t>
            </a:r>
            <a:r>
              <a:rPr lang="zh-CN" altLang="en-US" dirty="0" smtClean="0"/>
              <a:t>这种战略合作关系形成于集成化供应链管理环境下</a:t>
            </a:r>
            <a:r>
              <a:rPr lang="en-US" dirty="0" smtClean="0"/>
              <a:t>， </a:t>
            </a:r>
            <a:r>
              <a:rPr lang="zh-CN" altLang="en-US" dirty="0" smtClean="0"/>
              <a:t>存在 于供应链中有特定目标和利益的节点企业之间</a:t>
            </a:r>
            <a:r>
              <a:rPr lang="en-US" dirty="0" smtClean="0"/>
              <a:t>。 </a:t>
            </a: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9219" name="Rectangle 3"/>
          <p:cNvSpPr>
            <a:spLocks noGrp="1" noChangeArrowheads="1"/>
          </p:cNvSpPr>
          <p:nvPr>
            <p:ph type="body" idx="1"/>
          </p:nvPr>
        </p:nvSpPr>
        <p:spPr/>
        <p:txBody>
          <a:bodyPr/>
          <a:lstStyle/>
          <a:p>
            <a:pPr>
              <a:lnSpc>
                <a:spcPct val="150000"/>
              </a:lnSpc>
            </a:pPr>
            <a:r>
              <a:rPr lang="en-US" dirty="0" smtClean="0"/>
              <a:t>（２）  </a:t>
            </a:r>
            <a:r>
              <a:rPr lang="zh-CN" altLang="en-US" dirty="0" smtClean="0"/>
              <a:t>根据供应链的拓扑结构划分</a:t>
            </a:r>
            <a:r>
              <a:rPr lang="en-US" dirty="0" smtClean="0"/>
              <a:t>。</a:t>
            </a:r>
            <a:endParaRPr lang="zh-CN" altLang="en-US" dirty="0" smtClean="0"/>
          </a:p>
          <a:p>
            <a:pPr>
              <a:lnSpc>
                <a:spcPct val="150000"/>
              </a:lnSpc>
            </a:pPr>
            <a:r>
              <a:rPr lang="zh-CN" altLang="en-US" dirty="0" smtClean="0"/>
              <a:t>根据供应链网络的拓扑结构可以将供应链分为发散型的供应链网</a:t>
            </a:r>
            <a:r>
              <a:rPr lang="en-US" dirty="0" smtClean="0"/>
              <a:t>   （  “ Ｖ”  </a:t>
            </a:r>
            <a:r>
              <a:rPr lang="zh-CN" altLang="en-US" dirty="0" smtClean="0"/>
              <a:t>形供应链</a:t>
            </a:r>
            <a:r>
              <a:rPr lang="en-US" dirty="0" smtClean="0"/>
              <a:t>） </a:t>
            </a:r>
            <a:r>
              <a:rPr lang="en-US" dirty="0" smtClean="0"/>
              <a:t>、</a:t>
            </a:r>
            <a:r>
              <a:rPr lang="zh-CN" altLang="en-US" dirty="0" smtClean="0"/>
              <a:t>汇聚</a:t>
            </a:r>
            <a:r>
              <a:rPr lang="zh-CN" altLang="en-US" dirty="0" smtClean="0"/>
              <a:t>型的供应链网  </a:t>
            </a:r>
            <a:r>
              <a:rPr lang="en-US" dirty="0" smtClean="0"/>
              <a:t>（  “ Ａ”  </a:t>
            </a:r>
            <a:r>
              <a:rPr lang="zh-CN" altLang="en-US" dirty="0" smtClean="0"/>
              <a:t>形供应链</a:t>
            </a:r>
            <a:r>
              <a:rPr lang="en-US" dirty="0" smtClean="0"/>
              <a:t>）  </a:t>
            </a:r>
            <a:r>
              <a:rPr lang="zh-CN" altLang="en-US" dirty="0" smtClean="0"/>
              <a:t>和介于上述两者模式之间的供应链网  </a:t>
            </a:r>
            <a:r>
              <a:rPr lang="en-US" dirty="0" smtClean="0"/>
              <a:t>（  “ Ｔ”   </a:t>
            </a:r>
            <a:r>
              <a:rPr lang="zh-CN" altLang="en-US" dirty="0" smtClean="0"/>
              <a:t>形</a:t>
            </a:r>
            <a:r>
              <a:rPr lang="zh-CN" altLang="en-US" dirty="0" smtClean="0"/>
              <a:t>供应</a:t>
            </a:r>
            <a:r>
              <a:rPr lang="zh-CN" altLang="en-US" dirty="0" smtClean="0"/>
              <a:t>链</a:t>
            </a:r>
            <a:r>
              <a:rPr lang="en-US" dirty="0" smtClean="0"/>
              <a:t>）   </a:t>
            </a:r>
            <a:r>
              <a:rPr lang="zh-CN" altLang="en-US" dirty="0" smtClean="0"/>
              <a:t>三种类型</a:t>
            </a:r>
            <a:r>
              <a:rPr lang="en-US" dirty="0" smtClean="0"/>
              <a:t>。</a:t>
            </a:r>
            <a:endParaRPr lang="zh-CN" altLang="en-US" dirty="0" smtClean="0"/>
          </a:p>
          <a:p>
            <a:pPr>
              <a:lnSpc>
                <a:spcPct val="150000"/>
              </a:lnSpc>
            </a:pPr>
            <a:r>
              <a:rPr lang="en-US" dirty="0" smtClean="0"/>
              <a:t>①  “ Ｖ”  </a:t>
            </a:r>
            <a:r>
              <a:rPr lang="zh-CN" altLang="en-US" dirty="0" smtClean="0"/>
              <a:t>形供应链</a:t>
            </a:r>
            <a:r>
              <a:rPr lang="en-US" dirty="0" smtClean="0"/>
              <a:t>。</a:t>
            </a:r>
            <a:endParaRPr lang="zh-CN" altLang="en-US" dirty="0" smtClean="0"/>
          </a:p>
          <a:p>
            <a:pPr>
              <a:lnSpc>
                <a:spcPct val="150000"/>
              </a:lnSpc>
            </a:pPr>
            <a:r>
              <a:rPr lang="en-US" dirty="0" smtClean="0"/>
              <a:t>“ Ｖ”  </a:t>
            </a:r>
            <a:r>
              <a:rPr lang="zh-CN" altLang="en-US" dirty="0" smtClean="0"/>
              <a:t>形供应链是供应链网状结构中最基础的结构</a:t>
            </a:r>
            <a:r>
              <a:rPr lang="en-US" dirty="0" smtClean="0"/>
              <a:t>。  </a:t>
            </a:r>
            <a:r>
              <a:rPr lang="zh-CN" altLang="en-US" dirty="0" smtClean="0"/>
              <a:t>物料是以大批量的方式存在</a:t>
            </a:r>
            <a:r>
              <a:rPr lang="en-US" dirty="0" smtClean="0"/>
              <a:t>，  </a:t>
            </a:r>
            <a:r>
              <a:rPr lang="zh-CN" altLang="en-US" dirty="0" smtClean="0"/>
              <a:t>经过 企业加工转换为中间产品</a:t>
            </a:r>
            <a:r>
              <a:rPr lang="en-US" dirty="0" smtClean="0"/>
              <a:t>，   </a:t>
            </a:r>
            <a:r>
              <a:rPr lang="zh-CN" altLang="en-US" dirty="0" smtClean="0"/>
              <a:t>如石油</a:t>
            </a:r>
            <a:r>
              <a:rPr lang="en-US" dirty="0" smtClean="0"/>
              <a:t>、  </a:t>
            </a:r>
            <a:r>
              <a:rPr lang="zh-CN" altLang="en-US" dirty="0" smtClean="0"/>
              <a:t>化工</a:t>
            </a:r>
            <a:r>
              <a:rPr lang="en-US" dirty="0" smtClean="0"/>
              <a:t>、  </a:t>
            </a:r>
            <a:r>
              <a:rPr lang="zh-CN" altLang="en-US" dirty="0" smtClean="0"/>
              <a:t>造纸和纺织企业</a:t>
            </a:r>
            <a:r>
              <a:rPr lang="en-US" dirty="0" smtClean="0"/>
              <a:t>，  </a:t>
            </a:r>
            <a:r>
              <a:rPr lang="zh-CN" altLang="en-US" dirty="0" smtClean="0"/>
              <a:t>提供给其他企业作为它们的原 材料</a:t>
            </a:r>
            <a:r>
              <a:rPr lang="en-US" dirty="0" smtClean="0"/>
              <a:t>。  </a:t>
            </a:r>
            <a:r>
              <a:rPr lang="zh-CN" altLang="en-US" dirty="0" smtClean="0"/>
              <a:t>生产中间产品的企业往往客户要多于供应商</a:t>
            </a:r>
            <a:r>
              <a:rPr lang="en-US" dirty="0" smtClean="0"/>
              <a:t>，  </a:t>
            </a:r>
            <a:r>
              <a:rPr lang="zh-CN" altLang="en-US" dirty="0" smtClean="0"/>
              <a:t>呈发散状</a:t>
            </a:r>
            <a:r>
              <a:rPr lang="en-US" dirty="0" smtClean="0"/>
              <a:t>。</a:t>
            </a:r>
            <a:endParaRPr lang="zh-CN" altLang="en-US" dirty="0" smtClean="0"/>
          </a:p>
          <a:p>
            <a:pPr eaLnBrk="1" hangingPunct="1">
              <a:lnSpc>
                <a:spcPct val="15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0243" name="Rectangle 3"/>
          <p:cNvSpPr>
            <a:spLocks noGrp="1" noChangeArrowheads="1"/>
          </p:cNvSpPr>
          <p:nvPr>
            <p:ph type="body" idx="1"/>
          </p:nvPr>
        </p:nvSpPr>
        <p:spPr/>
        <p:txBody>
          <a:bodyPr/>
          <a:lstStyle/>
          <a:p>
            <a:r>
              <a:rPr lang="en-US" dirty="0" smtClean="0"/>
              <a:t>②  “ Ａ”  </a:t>
            </a:r>
            <a:r>
              <a:rPr lang="zh-CN" altLang="en-US" dirty="0" smtClean="0"/>
              <a:t>形供应链</a:t>
            </a:r>
            <a:r>
              <a:rPr lang="en-US" dirty="0" smtClean="0"/>
              <a:t>。</a:t>
            </a:r>
            <a:endParaRPr lang="zh-CN" altLang="en-US" dirty="0" smtClean="0"/>
          </a:p>
          <a:p>
            <a:r>
              <a:rPr lang="zh-CN" altLang="en-US" dirty="0" smtClean="0"/>
              <a:t>当核心企业为供应链网络上最终用户服务时</a:t>
            </a:r>
            <a:r>
              <a:rPr lang="en-US" dirty="0" smtClean="0"/>
              <a:t>，  </a:t>
            </a:r>
            <a:r>
              <a:rPr lang="zh-CN" altLang="en-US" dirty="0" smtClean="0"/>
              <a:t>它的业务本质上是由订单和客户驱动的</a:t>
            </a:r>
            <a:r>
              <a:rPr lang="en-US" dirty="0" smtClean="0"/>
              <a:t>。 </a:t>
            </a:r>
            <a:r>
              <a:rPr lang="zh-CN" altLang="en-US" dirty="0" smtClean="0"/>
              <a:t>在制造</a:t>
            </a:r>
            <a:r>
              <a:rPr lang="en-US" dirty="0" smtClean="0"/>
              <a:t>、  </a:t>
            </a:r>
            <a:r>
              <a:rPr lang="zh-CN" altLang="en-US" dirty="0" smtClean="0"/>
              <a:t>组装和总装时</a:t>
            </a:r>
            <a:r>
              <a:rPr lang="en-US" dirty="0" smtClean="0"/>
              <a:t>，  </a:t>
            </a:r>
            <a:r>
              <a:rPr lang="zh-CN" altLang="en-US" dirty="0" smtClean="0"/>
              <a:t>会遇到一个与  </a:t>
            </a:r>
            <a:r>
              <a:rPr lang="en-US" dirty="0" smtClean="0"/>
              <a:t>“ Ｖ”   </a:t>
            </a:r>
            <a:r>
              <a:rPr lang="zh-CN" altLang="en-US" dirty="0" smtClean="0"/>
              <a:t>形结构供应链相反的问题</a:t>
            </a:r>
            <a:r>
              <a:rPr lang="en-US" dirty="0" smtClean="0"/>
              <a:t>，   </a:t>
            </a:r>
            <a:r>
              <a:rPr lang="zh-CN" altLang="en-US" dirty="0" smtClean="0"/>
              <a:t>即为了满足相对少 数的客户需求</a:t>
            </a:r>
            <a:r>
              <a:rPr lang="en-US" dirty="0" smtClean="0"/>
              <a:t>，  </a:t>
            </a:r>
            <a:r>
              <a:rPr lang="zh-CN" altLang="en-US" dirty="0" smtClean="0"/>
              <a:t>需要从大量的供应商手中采购大量的物料</a:t>
            </a:r>
            <a:r>
              <a:rPr lang="en-US" dirty="0" smtClean="0"/>
              <a:t>。  </a:t>
            </a:r>
            <a:r>
              <a:rPr lang="zh-CN" altLang="en-US" dirty="0" smtClean="0"/>
              <a:t>这是一种典型的会聚型的供应链  网</a:t>
            </a:r>
            <a:r>
              <a:rPr lang="en-US" dirty="0" smtClean="0"/>
              <a:t>，  </a:t>
            </a:r>
            <a:r>
              <a:rPr lang="zh-CN" altLang="en-US" dirty="0" smtClean="0"/>
              <a:t>即形成  </a:t>
            </a:r>
            <a:r>
              <a:rPr lang="en-US" dirty="0" smtClean="0"/>
              <a:t>“ Ａ”  </a:t>
            </a:r>
            <a:r>
              <a:rPr lang="zh-CN" altLang="en-US" dirty="0" smtClean="0"/>
              <a:t>字形状</a:t>
            </a:r>
            <a:r>
              <a:rPr lang="en-US" dirty="0" smtClean="0"/>
              <a:t>。 </a:t>
            </a:r>
            <a:endParaRPr lang="en-US" dirty="0" smtClean="0"/>
          </a:p>
          <a:p>
            <a:r>
              <a:rPr lang="en-US" dirty="0" smtClean="0"/>
              <a:t>③  “ Ｔ”  </a:t>
            </a:r>
            <a:r>
              <a:rPr lang="zh-CN" altLang="en-US" dirty="0" smtClean="0"/>
              <a:t>形供应链</a:t>
            </a:r>
            <a:r>
              <a:rPr lang="en-US" dirty="0" smtClean="0"/>
              <a:t>。</a:t>
            </a:r>
            <a:endParaRPr lang="zh-CN" altLang="en-US" dirty="0" smtClean="0"/>
          </a:p>
          <a:p>
            <a:r>
              <a:rPr lang="zh-CN" altLang="en-US" dirty="0" smtClean="0"/>
              <a:t>介于上述两种模式之间的许多企业通常结成的是</a:t>
            </a:r>
            <a:r>
              <a:rPr lang="en-US" dirty="0" smtClean="0"/>
              <a:t>   “ Ｔ”   </a:t>
            </a:r>
            <a:r>
              <a:rPr lang="zh-CN" altLang="en-US" dirty="0" smtClean="0"/>
              <a:t>形 供 应 链</a:t>
            </a:r>
            <a:r>
              <a:rPr lang="en-US" dirty="0" smtClean="0"/>
              <a:t>。  </a:t>
            </a:r>
            <a:r>
              <a:rPr lang="zh-CN" altLang="en-US" dirty="0" smtClean="0"/>
              <a:t>这 种 情 形 在 接 近 最 终用户的行业中 普 遍 存 在</a:t>
            </a:r>
            <a:r>
              <a:rPr lang="en-US" dirty="0" smtClean="0"/>
              <a:t>，  </a:t>
            </a:r>
            <a:r>
              <a:rPr lang="zh-CN" altLang="en-US" dirty="0" smtClean="0"/>
              <a:t>如 医 药 保 健 品</a:t>
            </a:r>
            <a:r>
              <a:rPr lang="en-US" dirty="0" smtClean="0"/>
              <a:t>、  </a:t>
            </a:r>
            <a:r>
              <a:rPr lang="zh-CN" altLang="en-US" dirty="0" smtClean="0"/>
              <a:t>汽 车 配 件</a:t>
            </a:r>
            <a:r>
              <a:rPr lang="en-US" dirty="0" smtClean="0"/>
              <a:t>、  </a:t>
            </a:r>
            <a:r>
              <a:rPr lang="zh-CN" altLang="en-US" dirty="0" smtClean="0"/>
              <a:t>电 子 产 品 等</a:t>
            </a:r>
            <a:r>
              <a:rPr lang="en-US" dirty="0" smtClean="0"/>
              <a:t>；  </a:t>
            </a:r>
            <a:r>
              <a:rPr lang="zh-CN" altLang="en-US" dirty="0" smtClean="0"/>
              <a:t>在 那 些 为 总 装 配 </a:t>
            </a:r>
            <a:r>
              <a:rPr lang="zh-CN" altLang="en-US" dirty="0" smtClean="0"/>
              <a:t>提供</a:t>
            </a:r>
            <a:r>
              <a:rPr lang="zh-CN" altLang="en-US" dirty="0" smtClean="0"/>
              <a:t>零部件的公司 也 同 样 存 在</a:t>
            </a:r>
            <a:r>
              <a:rPr lang="en-US" dirty="0" smtClean="0"/>
              <a:t>，  </a:t>
            </a:r>
            <a:r>
              <a:rPr lang="zh-CN" altLang="en-US" dirty="0" smtClean="0"/>
              <a:t>如 为 汽 车</a:t>
            </a:r>
            <a:r>
              <a:rPr lang="en-US" dirty="0" smtClean="0"/>
              <a:t>、  </a:t>
            </a:r>
            <a:r>
              <a:rPr lang="zh-CN" altLang="en-US" dirty="0" smtClean="0"/>
              <a:t>电 子 器 械 和 飞 机 主 机 厂 商 提 供 零 部 件 的 企 业</a:t>
            </a:r>
            <a:r>
              <a:rPr lang="en-US" dirty="0" smtClean="0"/>
              <a:t>。</a:t>
            </a:r>
            <a:endParaRPr lang="zh-CN" altLang="en-US" dirty="0" smtClean="0"/>
          </a:p>
          <a:p>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第一节  供应链与供应链管理概述</a:t>
            </a:r>
            <a:endParaRPr lang="zh-CN" altLang="zh-CN" dirty="0" smtClean="0"/>
          </a:p>
        </p:txBody>
      </p:sp>
      <p:sp>
        <p:nvSpPr>
          <p:cNvPr id="11267" name="Rectangle 3"/>
          <p:cNvSpPr>
            <a:spLocks noGrp="1" noChangeArrowheads="1"/>
          </p:cNvSpPr>
          <p:nvPr>
            <p:ph type="body" idx="1"/>
          </p:nvPr>
        </p:nvSpPr>
        <p:spPr/>
        <p:txBody>
          <a:bodyPr/>
          <a:lstStyle/>
          <a:p>
            <a:pPr>
              <a:lnSpc>
                <a:spcPct val="200000"/>
              </a:lnSpc>
            </a:pPr>
            <a:r>
              <a:rPr lang="en-US" dirty="0" smtClean="0"/>
              <a:t>（３）  </a:t>
            </a:r>
            <a:r>
              <a:rPr lang="zh-CN" altLang="en-US" dirty="0" smtClean="0"/>
              <a:t>根据产品种类划分</a:t>
            </a:r>
            <a:r>
              <a:rPr lang="en-US" dirty="0" smtClean="0"/>
              <a:t>。</a:t>
            </a:r>
            <a:endParaRPr lang="zh-CN" altLang="en-US" dirty="0" smtClean="0"/>
          </a:p>
          <a:p>
            <a:pPr>
              <a:lnSpc>
                <a:spcPct val="200000"/>
              </a:lnSpc>
            </a:pPr>
            <a:r>
              <a:rPr lang="zh-CN" altLang="en-US" dirty="0" smtClean="0"/>
              <a:t>根据产品生命周期</a:t>
            </a:r>
            <a:r>
              <a:rPr lang="en-US" dirty="0" smtClean="0"/>
              <a:t>、  </a:t>
            </a:r>
            <a:r>
              <a:rPr lang="zh-CN" altLang="en-US" dirty="0" smtClean="0"/>
              <a:t>需求稳定程度及可预测程度 等 可 以 将 产 品 分 为 两 大 类</a:t>
            </a:r>
            <a:r>
              <a:rPr lang="en-US" dirty="0" smtClean="0"/>
              <a:t>，  </a:t>
            </a:r>
            <a:r>
              <a:rPr lang="zh-CN" altLang="en-US" dirty="0" smtClean="0"/>
              <a:t>即 功 能 型 产品  </a:t>
            </a:r>
            <a:r>
              <a:rPr lang="en-US" dirty="0" smtClean="0"/>
              <a:t>（ </a:t>
            </a:r>
            <a:r>
              <a:rPr lang="en-US" dirty="0" err="1" smtClean="0"/>
              <a:t>Ｆｕｎｃｔｉｏｎａｌ</a:t>
            </a:r>
            <a:r>
              <a:rPr lang="en-US" dirty="0" smtClean="0"/>
              <a:t>  </a:t>
            </a:r>
            <a:r>
              <a:rPr lang="en-US" dirty="0" err="1" smtClean="0"/>
              <a:t>Ｐｒｏｄｕｃｔｓ</a:t>
            </a:r>
            <a:r>
              <a:rPr lang="en-US" dirty="0" smtClean="0"/>
              <a:t>）   </a:t>
            </a:r>
            <a:r>
              <a:rPr lang="zh-CN" altLang="en-US" dirty="0" smtClean="0"/>
              <a:t>和创新型产 品  </a:t>
            </a:r>
            <a:r>
              <a:rPr lang="en-US" dirty="0" smtClean="0"/>
              <a:t>（ </a:t>
            </a:r>
            <a:r>
              <a:rPr lang="en-US" dirty="0" err="1" smtClean="0"/>
              <a:t>Ｉｎｎｏｖａｔｉｖｅ</a:t>
            </a:r>
            <a:r>
              <a:rPr lang="en-US" dirty="0" smtClean="0"/>
              <a:t>  </a:t>
            </a:r>
            <a:r>
              <a:rPr lang="en-US" dirty="0" err="1" smtClean="0"/>
              <a:t>Ｐｒｏｄｕｃｔｓ</a:t>
            </a:r>
            <a:r>
              <a:rPr lang="en-US" dirty="0" smtClean="0"/>
              <a:t>） 。  </a:t>
            </a:r>
            <a:r>
              <a:rPr lang="zh-CN" altLang="en-US" dirty="0" smtClean="0"/>
              <a:t>这 两 类 产 品 的 特 点 对 </a:t>
            </a:r>
            <a:r>
              <a:rPr lang="zh-CN" altLang="en-US" dirty="0" smtClean="0"/>
              <a:t>比如</a:t>
            </a:r>
            <a:r>
              <a:rPr lang="zh-CN" altLang="en-US" dirty="0" smtClean="0">
                <a:hlinkClick r:id="rId2" action="ppaction://hlinksldjump"/>
              </a:rPr>
              <a:t>表 </a:t>
            </a:r>
            <a:r>
              <a:rPr lang="en-US" dirty="0" smtClean="0">
                <a:hlinkClick r:id="rId2" action="ppaction://hlinksldjump"/>
              </a:rPr>
              <a:t>２ － １ </a:t>
            </a:r>
            <a:r>
              <a:rPr lang="zh-CN" altLang="en-US" dirty="0" smtClean="0"/>
              <a:t>所示</a:t>
            </a:r>
            <a:r>
              <a:rPr lang="en-US" dirty="0" smtClean="0"/>
              <a:t>。</a:t>
            </a:r>
            <a:endParaRPr lang="zh-CN" altLang="en-US" dirty="0" smtClean="0"/>
          </a:p>
          <a:p>
            <a:pPr eaLnBrk="1" hangingPunct="1">
              <a:lnSpc>
                <a:spcPct val="200000"/>
              </a:lnSpc>
            </a:pPr>
            <a:endParaRPr lang="zh-CN" altLang="zh-CN" dirty="0" smtClean="0"/>
          </a:p>
        </p:txBody>
      </p:sp>
      <p:sp>
        <p:nvSpPr>
          <p:cNvPr id="4" name="矩形 3"/>
          <p:cNvSpPr/>
          <p:nvPr/>
        </p:nvSpPr>
        <p:spPr>
          <a:xfrm>
            <a:off x="55626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previousslide"/>
              </a:rPr>
              <a:t>上一页</a:t>
            </a:r>
            <a:endParaRPr lang="zh-CN" altLang="en-US" dirty="0"/>
          </a:p>
        </p:txBody>
      </p:sp>
      <p:sp>
        <p:nvSpPr>
          <p:cNvPr id="5" name="矩形 4"/>
          <p:cNvSpPr/>
          <p:nvPr/>
        </p:nvSpPr>
        <p:spPr>
          <a:xfrm>
            <a:off x="6781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nextslide"/>
              </a:rPr>
              <a:t>下一页</a:t>
            </a:r>
            <a:endParaRPr lang="zh-CN" altLang="en-US" dirty="0"/>
          </a:p>
        </p:txBody>
      </p:sp>
      <p:sp>
        <p:nvSpPr>
          <p:cNvPr id="6" name="矩形 5"/>
          <p:cNvSpPr/>
          <p:nvPr/>
        </p:nvSpPr>
        <p:spPr>
          <a:xfrm>
            <a:off x="7924800" y="6400800"/>
            <a:ext cx="1143000"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hlinkClick r:id="" action="ppaction://hlinkshowjump?jump=firstslide"/>
              </a:rPr>
              <a:t>返回</a:t>
            </a:r>
            <a:endParaRPr lang="zh-CN" altLang="en-US" dirty="0"/>
          </a:p>
        </p:txBody>
      </p:sp>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135</TotalTime>
  <Words>5181</Words>
  <Application>Microsoft Office PowerPoint</Application>
  <PresentationFormat>全屏显示(4:3)</PresentationFormat>
  <Paragraphs>349</Paragraphs>
  <Slides>57</Slides>
  <Notes>0</Notes>
  <HiddenSlides>0</HiddenSlides>
  <MMClips>0</MMClips>
  <ScaleCrop>false</ScaleCrop>
  <HeadingPairs>
    <vt:vector size="4" baseType="variant">
      <vt:variant>
        <vt:lpstr>主题</vt:lpstr>
      </vt:variant>
      <vt:variant>
        <vt:i4>1</vt:i4>
      </vt:variant>
      <vt:variant>
        <vt:lpstr>幻灯片标题</vt:lpstr>
      </vt:variant>
      <vt:variant>
        <vt:i4>57</vt:i4>
      </vt:variant>
    </vt:vector>
  </HeadingPairs>
  <TitlesOfParts>
    <vt:vector size="58" baseType="lpstr">
      <vt:lpstr>默认设计模板</vt:lpstr>
      <vt:lpstr>第二章  国际供应链管理概论</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第一节  供应链与供应链管理概述</vt:lpstr>
      <vt:lpstr>第二节　国际供应链产生背景</vt:lpstr>
      <vt:lpstr>第二节　国际供应链产生背景</vt:lpstr>
      <vt:lpstr>第二节　国际供应链产生背景</vt:lpstr>
      <vt:lpstr>第三节　国际供应链</vt:lpstr>
      <vt:lpstr>第三节　国际供应链</vt:lpstr>
      <vt:lpstr>第三节　国际供应链</vt:lpstr>
      <vt:lpstr>第三节　国际供应链</vt:lpstr>
      <vt:lpstr>第三节　国际供应链</vt:lpstr>
      <vt:lpstr>第三节　国际供应链</vt:lpstr>
      <vt:lpstr>第三节　国际供应链</vt:lpstr>
      <vt:lpstr>第三节　国际供应链</vt:lpstr>
      <vt:lpstr>第三节　国际供应链</vt:lpstr>
      <vt:lpstr>第三节　国际供应链</vt:lpstr>
      <vt:lpstr>第三节　国际供应链</vt:lpstr>
      <vt:lpstr>第三节　国际供应链</vt:lpstr>
      <vt:lpstr>第三节　国际供应链</vt:lpstr>
      <vt:lpstr>第三节　国际供应链</vt:lpstr>
      <vt:lpstr>第四节　国际供应链构建</vt:lpstr>
      <vt:lpstr>第四节　国际供应链构建</vt:lpstr>
      <vt:lpstr>第四节　国际供应链构建</vt:lpstr>
      <vt:lpstr>第四节　国际供应链构建</vt:lpstr>
      <vt:lpstr>第四节　国际供应链构建</vt:lpstr>
      <vt:lpstr>第四节　国际供应链构建</vt:lpstr>
      <vt:lpstr>第四节　国际供应链构建</vt:lpstr>
      <vt:lpstr>第四节　国际供应链构建</vt:lpstr>
      <vt:lpstr>谢谢观赏</vt:lpstr>
      <vt:lpstr>图2-1  供应链结构模型</vt:lpstr>
      <vt:lpstr>图2-2  供应链链状模型</vt:lpstr>
      <vt:lpstr>图2-3  供应链网状模型</vt:lpstr>
      <vt:lpstr>表2-1  产品分类及其相关特性</vt:lpstr>
      <vt:lpstr>表2-2  效率型供应链与响应型供应链的比较</vt:lpstr>
      <vt:lpstr>图2-4  需求不确定性和供应不确定性示例</vt:lpstr>
      <vt:lpstr>图2-5  考虑需求不确定性和供应不确定性的供应链类型</vt:lpstr>
      <vt:lpstr>图2-6  平衡的供应链和倾斜的供应链</vt:lpstr>
      <vt:lpstr>图2-7  某食品公司主要产品的供应链结构</vt:lpstr>
      <vt:lpstr>图2-8  消费品批发供应链结构</vt:lpstr>
      <vt:lpstr>图2-9  工业品批发供应链结构</vt:lpstr>
      <vt:lpstr>表2-3  供应链管理的定义</vt:lpstr>
      <vt:lpstr>表2-3  供应链管理的定义</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dc:creator>
  <cp:lastModifiedBy>深度联盟</cp:lastModifiedBy>
  <cp:revision>46</cp:revision>
  <cp:lastPrinted>1601-01-01T00:00:00Z</cp:lastPrinted>
  <dcterms:created xsi:type="dcterms:W3CDTF">1601-01-01T00:00:00Z</dcterms:created>
  <dcterms:modified xsi:type="dcterms:W3CDTF">2017-07-31T13:27:38Z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