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97" r:id="rId79"/>
    <p:sldId id="349" r:id="rId80"/>
    <p:sldId id="350" r:id="rId81"/>
    <p:sldId id="351" r:id="rId82"/>
    <p:sldId id="352" r:id="rId83"/>
    <p:sldId id="353" r:id="rId84"/>
    <p:sldId id="354" r:id="rId85"/>
    <p:sldId id="355" r:id="rId86"/>
    <p:sldId id="356" r:id="rId87"/>
    <p:sldId id="357" r:id="rId88"/>
    <p:sldId id="358" r:id="rId89"/>
    <p:sldId id="359" r:id="rId90"/>
    <p:sldId id="360" r:id="rId91"/>
    <p:sldId id="361" r:id="rId92"/>
    <p:sldId id="362" r:id="rId93"/>
    <p:sldId id="363" r:id="rId94"/>
    <p:sldId id="364" r:id="rId95"/>
    <p:sldId id="365" r:id="rId96"/>
    <p:sldId id="366" r:id="rId97"/>
    <p:sldId id="367" r:id="rId98"/>
    <p:sldId id="368" r:id="rId99"/>
    <p:sldId id="369" r:id="rId100"/>
    <p:sldId id="370" r:id="rId10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8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8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79.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8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8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slide" Target="slide8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80.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slide" Target="slide88.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9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9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slide" Target="slide9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slide" Target="slide10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 Target="slide6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dirty="0" smtClean="0"/>
              <a:t>第四章  国际物流网络规划设计</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300000"/>
              </a:lnSpc>
            </a:pPr>
            <a:r>
              <a:rPr lang="zh-CN" altLang="en-US" sz="2900" dirty="0" smtClean="0">
                <a:hlinkClick r:id="rId2" action="ppaction://hlinksldjump"/>
              </a:rPr>
              <a:t>第一节  国际物流网络规划</a:t>
            </a:r>
            <a:endParaRPr lang="en-US" altLang="zh-CN" sz="2900" dirty="0" smtClean="0"/>
          </a:p>
          <a:p>
            <a:pPr eaLnBrk="1" hangingPunct="1">
              <a:lnSpc>
                <a:spcPct val="300000"/>
              </a:lnSpc>
            </a:pPr>
            <a:r>
              <a:rPr lang="zh-CN" altLang="en-US" sz="2900" dirty="0" smtClean="0">
                <a:hlinkClick r:id="rId3" action="ppaction://hlinksldjump"/>
              </a:rPr>
              <a:t>第二节  国际物流设施选址与布局</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229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国际航空线</a:t>
            </a:r>
            <a:r>
              <a:rPr lang="en-US" dirty="0" smtClean="0"/>
              <a:t>。</a:t>
            </a:r>
            <a:endParaRPr lang="zh-CN" altLang="en-US" dirty="0" smtClean="0"/>
          </a:p>
          <a:p>
            <a:pPr>
              <a:lnSpc>
                <a:spcPct val="150000"/>
              </a:lnSpc>
            </a:pPr>
            <a:r>
              <a:rPr lang="zh-CN" altLang="en-US" dirty="0" smtClean="0"/>
              <a:t>不少国家的首都和重要城市都建有国际航空站</a:t>
            </a:r>
            <a:r>
              <a:rPr lang="en-US" dirty="0" smtClean="0"/>
              <a:t>，  </a:t>
            </a:r>
            <a:r>
              <a:rPr lang="zh-CN" altLang="en-US" dirty="0" smtClean="0"/>
              <a:t>目前国际航空线是以北美</a:t>
            </a:r>
            <a:r>
              <a:rPr lang="en-US" dirty="0" smtClean="0"/>
              <a:t>、   </a:t>
            </a:r>
            <a:r>
              <a:rPr lang="zh-CN" altLang="en-US" dirty="0" smtClean="0"/>
              <a:t>西欧</a:t>
            </a:r>
            <a:r>
              <a:rPr lang="en-US" dirty="0" smtClean="0"/>
              <a:t>、  </a:t>
            </a:r>
            <a:r>
              <a:rPr lang="zh-CN" altLang="en-US" dirty="0" smtClean="0"/>
              <a:t>东亚为节点</a:t>
            </a:r>
            <a:r>
              <a:rPr lang="en-US" dirty="0" smtClean="0"/>
              <a:t>，  </a:t>
            </a:r>
            <a:r>
              <a:rPr lang="zh-CN" altLang="en-US" dirty="0" smtClean="0"/>
              <a:t>在北半球中纬度地区</a:t>
            </a:r>
            <a:r>
              <a:rPr lang="en-US" dirty="0" smtClean="0"/>
              <a:t>，   </a:t>
            </a:r>
            <a:r>
              <a:rPr lang="zh-CN" altLang="en-US" dirty="0" smtClean="0"/>
              <a:t>绕地球组成一个环</a:t>
            </a:r>
            <a:r>
              <a:rPr lang="en-US" dirty="0" smtClean="0"/>
              <a:t>，  </a:t>
            </a:r>
            <a:r>
              <a:rPr lang="zh-CN" altLang="en-US" dirty="0" smtClean="0"/>
              <a:t>然后延伸到 南 部 </a:t>
            </a:r>
            <a:r>
              <a:rPr lang="en-US" dirty="0" smtClean="0"/>
              <a:t>３ </a:t>
            </a:r>
            <a:r>
              <a:rPr lang="zh-CN" altLang="en-US" dirty="0" smtClean="0"/>
              <a:t>洲</a:t>
            </a:r>
            <a:r>
              <a:rPr lang="en-US" dirty="0" smtClean="0"/>
              <a:t>。  </a:t>
            </a:r>
            <a:r>
              <a:rPr lang="zh-CN" altLang="en-US" dirty="0" smtClean="0"/>
              <a:t>从 航 线 的 分 布看</a:t>
            </a:r>
            <a:r>
              <a:rPr lang="en-US" dirty="0" smtClean="0"/>
              <a:t>，  </a:t>
            </a:r>
            <a:r>
              <a:rPr lang="zh-CN" altLang="en-US" dirty="0" smtClean="0"/>
              <a:t>欧洲西部</a:t>
            </a:r>
            <a:r>
              <a:rPr lang="en-US" dirty="0" smtClean="0"/>
              <a:t>、  </a:t>
            </a:r>
            <a:r>
              <a:rPr lang="zh-CN" altLang="en-US" dirty="0" smtClean="0"/>
              <a:t>美国东部</a:t>
            </a:r>
            <a:r>
              <a:rPr lang="en-US" dirty="0" smtClean="0"/>
              <a:t>、  </a:t>
            </a:r>
            <a:r>
              <a:rPr lang="zh-CN" altLang="en-US" dirty="0" smtClean="0"/>
              <a:t>东南亚和加勒比海等地区最集</a:t>
            </a:r>
            <a:r>
              <a:rPr lang="en-US" dirty="0" smtClean="0"/>
              <a:t>，   </a:t>
            </a:r>
            <a:r>
              <a:rPr lang="zh-CN" altLang="en-US" dirty="0" smtClean="0"/>
              <a:t>非洲</a:t>
            </a:r>
            <a:r>
              <a:rPr lang="en-US" dirty="0" smtClean="0"/>
              <a:t>、  </a:t>
            </a:r>
            <a:r>
              <a:rPr lang="zh-CN" altLang="en-US" dirty="0" smtClean="0"/>
              <a:t>拉丁美洲和亚洲一些地区 较稀疏</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１１　  </a:t>
            </a:r>
            <a:r>
              <a:rPr lang="zh-CN" altLang="en-US" dirty="0" smtClean="0"/>
              <a:t>设施 </a:t>
            </a:r>
            <a:r>
              <a:rPr lang="en-US" dirty="0" smtClean="0"/>
              <a:t>１ </a:t>
            </a:r>
            <a:r>
              <a:rPr lang="zh-CN" altLang="en-US" dirty="0" smtClean="0"/>
              <a:t>可选择的位置</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1506" name="Picture 2"/>
          <p:cNvPicPr>
            <a:picLocks noChangeAspect="1" noChangeArrowheads="1"/>
          </p:cNvPicPr>
          <p:nvPr/>
        </p:nvPicPr>
        <p:blipFill>
          <a:blip r:embed="rId2"/>
          <a:srcRect/>
          <a:stretch>
            <a:fillRect/>
          </a:stretch>
        </p:blipFill>
        <p:spPr bwMode="auto">
          <a:xfrm>
            <a:off x="3167063" y="2667000"/>
            <a:ext cx="2809875" cy="15240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国际铁路运输线与大陆桥</a:t>
            </a:r>
            <a:r>
              <a:rPr lang="en-US" dirty="0" smtClean="0"/>
              <a:t>。</a:t>
            </a:r>
            <a:endParaRPr lang="zh-CN" altLang="en-US" dirty="0" smtClean="0"/>
          </a:p>
          <a:p>
            <a:pPr>
              <a:lnSpc>
                <a:spcPct val="150000"/>
              </a:lnSpc>
            </a:pPr>
            <a:r>
              <a:rPr lang="zh-CN" altLang="en-US" dirty="0" smtClean="0"/>
              <a:t>铁路运输是现代化的运输方式之一</a:t>
            </a:r>
            <a:r>
              <a:rPr lang="en-US" dirty="0" smtClean="0"/>
              <a:t>，  </a:t>
            </a:r>
            <a:r>
              <a:rPr lang="zh-CN" altLang="en-US" dirty="0" smtClean="0"/>
              <a:t>具有运输速度快</a:t>
            </a:r>
            <a:r>
              <a:rPr lang="en-US" dirty="0" smtClean="0"/>
              <a:t>、  </a:t>
            </a:r>
            <a:r>
              <a:rPr lang="zh-CN" altLang="en-US" dirty="0" smtClean="0"/>
              <a:t>载重量大</a:t>
            </a:r>
            <a:r>
              <a:rPr lang="en-US" dirty="0" smtClean="0"/>
              <a:t>、  </a:t>
            </a:r>
            <a:r>
              <a:rPr lang="zh-CN" altLang="en-US" dirty="0" smtClean="0"/>
              <a:t>连续性强</a:t>
            </a:r>
            <a:r>
              <a:rPr lang="en-US" dirty="0" smtClean="0"/>
              <a:t>、  </a:t>
            </a:r>
            <a:r>
              <a:rPr lang="zh-CN" altLang="en-US" dirty="0" smtClean="0"/>
              <a:t>不受气候 条件影响以及安全性高</a:t>
            </a:r>
            <a:r>
              <a:rPr lang="en-US" dirty="0" smtClean="0"/>
              <a:t>、   </a:t>
            </a:r>
            <a:r>
              <a:rPr lang="zh-CN" altLang="en-US" dirty="0" smtClean="0"/>
              <a:t>运价较低等优点</a:t>
            </a:r>
            <a:r>
              <a:rPr lang="en-US" dirty="0" smtClean="0"/>
              <a:t>，  </a:t>
            </a:r>
            <a:r>
              <a:rPr lang="zh-CN" altLang="en-US" dirty="0" smtClean="0"/>
              <a:t>因而对于陆地毗邻的国家来说</a:t>
            </a:r>
            <a:r>
              <a:rPr lang="en-US" dirty="0" smtClean="0"/>
              <a:t>，  </a:t>
            </a:r>
            <a:r>
              <a:rPr lang="zh-CN" altLang="en-US" dirty="0" smtClean="0"/>
              <a:t>铁路运输是国际货物运输的理想方式</a:t>
            </a:r>
            <a:r>
              <a:rPr lang="en-US" dirty="0" smtClean="0"/>
              <a:t>。  </a:t>
            </a:r>
            <a:r>
              <a:rPr lang="zh-CN" altLang="en-US" dirty="0" smtClean="0"/>
              <a:t>如今</a:t>
            </a:r>
            <a:r>
              <a:rPr lang="en-US" dirty="0" smtClean="0"/>
              <a:t>，  </a:t>
            </a:r>
            <a:r>
              <a:rPr lang="zh-CN" altLang="en-US" dirty="0" smtClean="0"/>
              <a:t>我国与地域相邻的俄罗斯</a:t>
            </a:r>
            <a:r>
              <a:rPr lang="en-US" dirty="0" smtClean="0"/>
              <a:t>、   </a:t>
            </a:r>
            <a:r>
              <a:rPr lang="zh-CN" altLang="en-US" dirty="0" smtClean="0"/>
              <a:t>中亚各国</a:t>
            </a:r>
            <a:r>
              <a:rPr lang="en-US" dirty="0" smtClean="0"/>
              <a:t>、  </a:t>
            </a:r>
            <a:r>
              <a:rPr lang="zh-CN" altLang="en-US" dirty="0" smtClean="0"/>
              <a:t>蒙古</a:t>
            </a:r>
            <a:r>
              <a:rPr lang="en-US" dirty="0" smtClean="0"/>
              <a:t>、  </a:t>
            </a:r>
            <a:r>
              <a:rPr lang="zh-CN" altLang="en-US" dirty="0" smtClean="0"/>
              <a:t>朝鲜</a:t>
            </a:r>
            <a:r>
              <a:rPr lang="en-US" dirty="0" smtClean="0"/>
              <a:t>、  </a:t>
            </a:r>
            <a:r>
              <a:rPr lang="zh-CN" altLang="en-US" dirty="0" smtClean="0"/>
              <a:t>越南等十 几个国家均有铁路相通</a:t>
            </a:r>
            <a:r>
              <a:rPr lang="en-US" dirty="0" smtClean="0"/>
              <a:t>，   </a:t>
            </a:r>
            <a:r>
              <a:rPr lang="zh-CN" altLang="en-US" dirty="0" smtClean="0"/>
              <a:t>特别是东起我国连云港</a:t>
            </a:r>
            <a:r>
              <a:rPr lang="en-US" dirty="0" smtClean="0"/>
              <a:t>，   </a:t>
            </a:r>
            <a:r>
              <a:rPr lang="zh-CN" altLang="en-US" dirty="0" smtClean="0"/>
              <a:t>西至新疆阿拉山口</a:t>
            </a:r>
            <a:r>
              <a:rPr lang="en-US" dirty="0" smtClean="0"/>
              <a:t>，  </a:t>
            </a:r>
            <a:r>
              <a:rPr lang="zh-CN" altLang="en-US" dirty="0" smtClean="0"/>
              <a:t>穿越中亚各国</a:t>
            </a:r>
            <a:r>
              <a:rPr lang="en-US" dirty="0" smtClean="0"/>
              <a:t>，  </a:t>
            </a:r>
            <a:r>
              <a:rPr lang="zh-CN" altLang="en-US" dirty="0" smtClean="0"/>
              <a:t>直达 荷兰港口鹿特丹的国际铁路运输线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4339"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管道运输线</a:t>
            </a:r>
            <a:r>
              <a:rPr lang="en-US" dirty="0" smtClean="0"/>
              <a:t>。</a:t>
            </a:r>
            <a:endParaRPr lang="zh-CN" altLang="en-US" dirty="0" smtClean="0"/>
          </a:p>
          <a:p>
            <a:pPr>
              <a:lnSpc>
                <a:spcPct val="150000"/>
              </a:lnSpc>
            </a:pPr>
            <a:r>
              <a:rPr lang="zh-CN" altLang="en-US" dirty="0" smtClean="0"/>
              <a:t>管道运输  </a:t>
            </a:r>
            <a:r>
              <a:rPr lang="en-US" dirty="0" smtClean="0"/>
              <a:t>（ </a:t>
            </a:r>
            <a:r>
              <a:rPr lang="en-US" dirty="0" err="1" smtClean="0"/>
              <a:t>Ｐｉｐｅｌｉｎｅ</a:t>
            </a:r>
            <a:r>
              <a:rPr lang="en-US" dirty="0" smtClean="0"/>
              <a:t>  </a:t>
            </a:r>
            <a:r>
              <a:rPr lang="en-US" dirty="0" err="1" smtClean="0"/>
              <a:t>Ｔｒａｎｓｐｏｒｔ</a:t>
            </a:r>
            <a:r>
              <a:rPr lang="en-US" dirty="0" smtClean="0"/>
              <a:t>）   </a:t>
            </a:r>
            <a:r>
              <a:rPr lang="zh-CN" altLang="en-US" dirty="0" smtClean="0"/>
              <a:t>是用管道作为运输工具的一种长距离输送液体</a:t>
            </a:r>
            <a:r>
              <a:rPr lang="en-US" dirty="0" smtClean="0"/>
              <a:t>、   </a:t>
            </a:r>
            <a:r>
              <a:rPr lang="zh-CN" altLang="en-US" dirty="0" smtClean="0"/>
              <a:t>气体和 固体物资的运输方式</a:t>
            </a:r>
            <a:r>
              <a:rPr lang="en-US" dirty="0" smtClean="0"/>
              <a:t>，  </a:t>
            </a:r>
            <a:r>
              <a:rPr lang="zh-CN" altLang="en-US" dirty="0" smtClean="0"/>
              <a:t>除广泛用于石油</a:t>
            </a:r>
            <a:r>
              <a:rPr lang="en-US" dirty="0" smtClean="0"/>
              <a:t>、  </a:t>
            </a:r>
            <a:r>
              <a:rPr lang="zh-CN" altLang="en-US" dirty="0" smtClean="0"/>
              <a:t>天然气的长距离运输外</a:t>
            </a:r>
            <a:r>
              <a:rPr lang="en-US" dirty="0" smtClean="0"/>
              <a:t>，   </a:t>
            </a:r>
            <a:r>
              <a:rPr lang="zh-CN" altLang="en-US" dirty="0" smtClean="0"/>
              <a:t>还可运输矿石</a:t>
            </a:r>
            <a:r>
              <a:rPr lang="en-US" dirty="0" smtClean="0"/>
              <a:t>、  </a:t>
            </a:r>
            <a:r>
              <a:rPr lang="zh-CN" altLang="en-US" dirty="0" smtClean="0"/>
              <a:t>煤炭</a:t>
            </a:r>
            <a:r>
              <a:rPr lang="en-US" dirty="0" smtClean="0"/>
              <a:t>、  </a:t>
            </a:r>
            <a:r>
              <a:rPr lang="zh-CN" altLang="en-US" dirty="0" smtClean="0"/>
              <a:t>建材</a:t>
            </a:r>
            <a:r>
              <a:rPr lang="en-US" dirty="0" smtClean="0"/>
              <a:t>、  </a:t>
            </a:r>
            <a:r>
              <a:rPr lang="zh-CN" altLang="en-US" dirty="0" smtClean="0"/>
              <a:t>化学品和粮食等</a:t>
            </a:r>
            <a:r>
              <a:rPr lang="en-US" dirty="0" smtClean="0"/>
              <a:t>。  </a:t>
            </a:r>
            <a:r>
              <a:rPr lang="zh-CN" altLang="en-US" dirty="0" smtClean="0"/>
              <a:t>管道运输可省去水运或陆运的中转环节</a:t>
            </a:r>
            <a:r>
              <a:rPr lang="en-US" dirty="0" smtClean="0"/>
              <a:t>，  </a:t>
            </a:r>
            <a:r>
              <a:rPr lang="zh-CN" altLang="en-US" dirty="0" smtClean="0"/>
              <a:t>缩短运输周期</a:t>
            </a:r>
            <a:r>
              <a:rPr lang="en-US" dirty="0" smtClean="0"/>
              <a:t>，  </a:t>
            </a:r>
            <a:r>
              <a:rPr lang="zh-CN" altLang="en-US" dirty="0" smtClean="0"/>
              <a:t>降低运输成本</a:t>
            </a:r>
            <a:r>
              <a:rPr lang="en-US" dirty="0" smtClean="0"/>
              <a:t>，  </a:t>
            </a:r>
            <a:r>
              <a:rPr lang="zh-CN" altLang="en-US" dirty="0" smtClean="0"/>
              <a:t>提高运输效率</a:t>
            </a:r>
            <a:r>
              <a:rPr lang="en-US" dirty="0" smtClean="0"/>
              <a:t>。  </a:t>
            </a:r>
            <a:r>
              <a:rPr lang="en-US" altLang="zh-CN"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5363" name="Rectangle 3"/>
          <p:cNvSpPr>
            <a:spLocks noGrp="1" noChangeArrowheads="1"/>
          </p:cNvSpPr>
          <p:nvPr>
            <p:ph type="body" idx="1"/>
          </p:nvPr>
        </p:nvSpPr>
        <p:spPr/>
        <p:txBody>
          <a:bodyPr/>
          <a:lstStyle/>
          <a:p>
            <a:pPr eaLnBrk="1" hangingPunct="1">
              <a:lnSpc>
                <a:spcPct val="150000"/>
              </a:lnSpc>
            </a:pPr>
            <a:r>
              <a:rPr lang="zh-CN" altLang="en-US" sz="2900" dirty="0" smtClean="0"/>
              <a:t>三</a:t>
            </a:r>
            <a:r>
              <a:rPr lang="en-US" sz="2900" dirty="0" smtClean="0"/>
              <a:t>、  </a:t>
            </a:r>
            <a:r>
              <a:rPr lang="zh-CN" altLang="en-US" sz="2900" dirty="0" smtClean="0"/>
              <a:t>国际物流网络</a:t>
            </a:r>
          </a:p>
          <a:p>
            <a:pPr>
              <a:lnSpc>
                <a:spcPct val="150000"/>
              </a:lnSpc>
            </a:pPr>
            <a:r>
              <a:rPr lang="en-US" dirty="0" smtClean="0"/>
              <a:t>１  </a:t>
            </a:r>
            <a:r>
              <a:rPr lang="zh-CN" altLang="en-US" dirty="0" smtClean="0"/>
              <a:t>国际物流网络概念</a:t>
            </a:r>
          </a:p>
          <a:p>
            <a:pPr>
              <a:lnSpc>
                <a:spcPct val="150000"/>
              </a:lnSpc>
            </a:pPr>
            <a:r>
              <a:rPr lang="zh-CN" altLang="en-US" dirty="0" smtClean="0"/>
              <a:t>所谓国际物流网络系统</a:t>
            </a:r>
            <a:r>
              <a:rPr lang="en-US" dirty="0" smtClean="0"/>
              <a:t>，   </a:t>
            </a:r>
            <a:r>
              <a:rPr lang="zh-CN" altLang="en-US" dirty="0" smtClean="0"/>
              <a:t>是由多个收发货的  </a:t>
            </a:r>
            <a:r>
              <a:rPr lang="en-US" dirty="0" smtClean="0"/>
              <a:t>“ </a:t>
            </a:r>
            <a:r>
              <a:rPr lang="zh-CN" altLang="en-US" dirty="0" smtClean="0"/>
              <a:t>节点</a:t>
            </a:r>
            <a:r>
              <a:rPr lang="en-US" dirty="0" smtClean="0"/>
              <a:t>”   </a:t>
            </a:r>
            <a:r>
              <a:rPr lang="zh-CN" altLang="en-US" dirty="0" smtClean="0"/>
              <a:t>和它们之间的  </a:t>
            </a:r>
            <a:r>
              <a:rPr lang="en-US" dirty="0" smtClean="0"/>
              <a:t>“ </a:t>
            </a:r>
            <a:r>
              <a:rPr lang="zh-CN" altLang="en-US" dirty="0" smtClean="0"/>
              <a:t>连线</a:t>
            </a:r>
            <a:r>
              <a:rPr lang="en-US" dirty="0" smtClean="0"/>
              <a:t>”   </a:t>
            </a:r>
            <a:r>
              <a:rPr lang="zh-CN" altLang="en-US" dirty="0" smtClean="0"/>
              <a:t>所构成的 物流抽象网络以及与之相伴随的信息流动网络的集合</a:t>
            </a:r>
            <a:r>
              <a:rPr lang="en-US" dirty="0" smtClean="0"/>
              <a:t>。</a:t>
            </a:r>
            <a:endParaRPr lang="zh-CN" altLang="en-US" dirty="0" smtClean="0"/>
          </a:p>
          <a:p>
            <a:pPr eaLnBrk="1" hangingPunct="1">
              <a:lnSpc>
                <a:spcPct val="150000"/>
              </a:lnSpc>
            </a:pPr>
            <a:r>
              <a:rPr lang="en-US" dirty="0" smtClean="0"/>
              <a:t>２  </a:t>
            </a:r>
            <a:r>
              <a:rPr lang="zh-CN" altLang="en-US" dirty="0" smtClean="0"/>
              <a:t>国际物流网络构成要素</a:t>
            </a:r>
          </a:p>
          <a:p>
            <a:pPr>
              <a:lnSpc>
                <a:spcPct val="150000"/>
              </a:lnSpc>
            </a:pPr>
            <a:r>
              <a:rPr lang="zh-CN" altLang="en-US" dirty="0" smtClean="0"/>
              <a:t>国际物流系统网络结构是由点和线两个基本要素组成的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点</a:t>
            </a:r>
            <a:r>
              <a:rPr lang="en-US" dirty="0" smtClean="0"/>
              <a:t>。</a:t>
            </a:r>
            <a:endParaRPr lang="zh-CN" altLang="en-US" dirty="0" smtClean="0"/>
          </a:p>
          <a:p>
            <a:pPr>
              <a:lnSpc>
                <a:spcPct val="150000"/>
              </a:lnSpc>
            </a:pPr>
            <a:r>
              <a:rPr lang="zh-CN" altLang="en-US" dirty="0" smtClean="0"/>
              <a:t>在国际物流系统中供流动的商品储存</a:t>
            </a:r>
            <a:r>
              <a:rPr lang="en-US" dirty="0" smtClean="0"/>
              <a:t>、  </a:t>
            </a:r>
            <a:r>
              <a:rPr lang="zh-CN" altLang="en-US" dirty="0" smtClean="0"/>
              <a:t>停留</a:t>
            </a:r>
            <a:r>
              <a:rPr lang="en-US" dirty="0" smtClean="0"/>
              <a:t>，  </a:t>
            </a:r>
            <a:r>
              <a:rPr lang="zh-CN" altLang="en-US" dirty="0" smtClean="0"/>
              <a:t>以进行相关后续作业的场所称为点</a:t>
            </a:r>
            <a:r>
              <a:rPr lang="en-US" dirty="0" smtClean="0"/>
              <a:t>，  </a:t>
            </a:r>
            <a:r>
              <a:rPr lang="zh-CN" altLang="en-US" dirty="0" smtClean="0"/>
              <a:t>如工 厂</a:t>
            </a:r>
            <a:r>
              <a:rPr lang="en-US" dirty="0" smtClean="0"/>
              <a:t>、  </a:t>
            </a:r>
            <a:r>
              <a:rPr lang="zh-CN" altLang="en-US" dirty="0" smtClean="0"/>
              <a:t>商店</a:t>
            </a:r>
            <a:r>
              <a:rPr lang="en-US" dirty="0" smtClean="0"/>
              <a:t>、  </a:t>
            </a:r>
            <a:r>
              <a:rPr lang="zh-CN" altLang="en-US" dirty="0" smtClean="0"/>
              <a:t>仓库</a:t>
            </a:r>
            <a:r>
              <a:rPr lang="en-US" dirty="0" smtClean="0"/>
              <a:t>、  </a:t>
            </a:r>
            <a:r>
              <a:rPr lang="zh-CN" altLang="en-US" dirty="0" smtClean="0"/>
              <a:t>配送中心</a:t>
            </a:r>
            <a:r>
              <a:rPr lang="en-US" dirty="0" smtClean="0"/>
              <a:t>、  </a:t>
            </a:r>
            <a:r>
              <a:rPr lang="zh-CN" altLang="en-US" dirty="0" smtClean="0"/>
              <a:t>车站</a:t>
            </a:r>
            <a:r>
              <a:rPr lang="en-US" dirty="0" smtClean="0"/>
              <a:t>、  </a:t>
            </a:r>
            <a:r>
              <a:rPr lang="zh-CN" altLang="en-US" dirty="0" smtClean="0"/>
              <a:t>码头等</a:t>
            </a:r>
            <a:r>
              <a:rPr lang="en-US" dirty="0" smtClean="0"/>
              <a:t>，  </a:t>
            </a:r>
            <a:r>
              <a:rPr lang="zh-CN" altLang="en-US" dirty="0" smtClean="0"/>
              <a:t>也 称 节 点</a:t>
            </a:r>
            <a:r>
              <a:rPr lang="en-US" dirty="0" smtClean="0"/>
              <a:t>。  </a:t>
            </a:r>
            <a:r>
              <a:rPr lang="zh-CN" altLang="en-US" dirty="0" smtClean="0"/>
              <a:t>点 是 物 流 基 础 设 施 比 较 集 中 的 地方</a:t>
            </a:r>
            <a:r>
              <a:rPr lang="en-US" dirty="0" smtClean="0"/>
              <a:t>，  </a:t>
            </a:r>
            <a:r>
              <a:rPr lang="zh-CN" altLang="en-US" dirty="0" smtClean="0"/>
              <a:t>依据点所具备的功能可以将点分为以下 </a:t>
            </a:r>
            <a:r>
              <a:rPr lang="en-US" dirty="0" smtClean="0"/>
              <a:t>３ </a:t>
            </a:r>
            <a:r>
              <a:rPr lang="zh-CN" altLang="en-US" dirty="0" smtClean="0"/>
              <a:t>类</a:t>
            </a:r>
            <a:r>
              <a:rPr lang="en-US" dirty="0" smtClean="0"/>
              <a:t>：</a:t>
            </a:r>
            <a:endParaRPr lang="zh-CN" altLang="en-US" dirty="0" smtClean="0"/>
          </a:p>
          <a:p>
            <a:pPr>
              <a:lnSpc>
                <a:spcPct val="150000"/>
              </a:lnSpc>
            </a:pPr>
            <a:r>
              <a:rPr lang="en-US" dirty="0" smtClean="0"/>
              <a:t>（１）  </a:t>
            </a:r>
            <a:r>
              <a:rPr lang="zh-CN" altLang="en-US" dirty="0" smtClean="0"/>
              <a:t>单一功能 点</a:t>
            </a:r>
            <a:r>
              <a:rPr lang="en-US" dirty="0" smtClean="0"/>
              <a:t>。</a:t>
            </a:r>
          </a:p>
          <a:p>
            <a:pPr>
              <a:lnSpc>
                <a:spcPct val="150000"/>
              </a:lnSpc>
            </a:pPr>
            <a:r>
              <a:rPr lang="en-US" dirty="0" smtClean="0"/>
              <a:t>（２）  </a:t>
            </a:r>
            <a:r>
              <a:rPr lang="zh-CN" altLang="en-US" dirty="0" smtClean="0"/>
              <a:t>复合功能点</a:t>
            </a:r>
            <a:r>
              <a:rPr lang="en-US" dirty="0" smtClean="0"/>
              <a:t>。</a:t>
            </a:r>
          </a:p>
          <a:p>
            <a:pPr>
              <a:lnSpc>
                <a:spcPct val="150000"/>
              </a:lnSpc>
            </a:pPr>
            <a:r>
              <a:rPr lang="en-US" dirty="0" smtClean="0"/>
              <a:t>（３）  </a:t>
            </a:r>
            <a:r>
              <a:rPr lang="zh-CN" altLang="en-US" dirty="0" smtClean="0"/>
              <a:t>枢纽点</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7411" name="Rectangle 3"/>
          <p:cNvSpPr>
            <a:spLocks noGrp="1" noChangeArrowheads="1"/>
          </p:cNvSpPr>
          <p:nvPr>
            <p:ph type="body" idx="1"/>
          </p:nvPr>
        </p:nvSpPr>
        <p:spPr/>
        <p:txBody>
          <a:bodyPr/>
          <a:lstStyle/>
          <a:p>
            <a:r>
              <a:rPr lang="en-US" dirty="0" smtClean="0"/>
              <a:t>２）  </a:t>
            </a:r>
            <a:r>
              <a:rPr lang="zh-CN" altLang="en-US" dirty="0" smtClean="0"/>
              <a:t>线</a:t>
            </a:r>
            <a:r>
              <a:rPr lang="en-US" dirty="0" smtClean="0"/>
              <a:t>。</a:t>
            </a:r>
            <a:endParaRPr lang="zh-CN" altLang="en-US" dirty="0" smtClean="0"/>
          </a:p>
          <a:p>
            <a:r>
              <a:rPr lang="zh-CN" altLang="en-US" dirty="0" smtClean="0"/>
              <a:t>连接国际物流网络中节点的路线称为线</a:t>
            </a:r>
            <a:r>
              <a:rPr lang="en-US" dirty="0" smtClean="0"/>
              <a:t>，  </a:t>
            </a:r>
            <a:r>
              <a:rPr lang="zh-CN" altLang="en-US" dirty="0" smtClean="0"/>
              <a:t>或者称为连线</a:t>
            </a:r>
            <a:r>
              <a:rPr lang="en-US" dirty="0" smtClean="0"/>
              <a:t>。  </a:t>
            </a:r>
            <a:r>
              <a:rPr lang="zh-CN" altLang="en-US" dirty="0" smtClean="0"/>
              <a:t>国际物流网络中的线是通过一 定的资源投入而形成的</a:t>
            </a:r>
            <a:r>
              <a:rPr lang="en-US" dirty="0" smtClean="0"/>
              <a:t>。  </a:t>
            </a:r>
            <a:r>
              <a:rPr lang="zh-CN" altLang="en-US" dirty="0" smtClean="0"/>
              <a:t>国际物流网络中的线具有以下特点</a:t>
            </a:r>
            <a:r>
              <a:rPr lang="en-US" dirty="0" smtClean="0"/>
              <a:t>：</a:t>
            </a:r>
            <a:endParaRPr lang="zh-CN" altLang="en-US" dirty="0" smtClean="0"/>
          </a:p>
          <a:p>
            <a:r>
              <a:rPr lang="en-US" dirty="0" smtClean="0"/>
              <a:t>（１）  </a:t>
            </a:r>
            <a:r>
              <a:rPr lang="zh-CN" altLang="en-US" dirty="0" smtClean="0"/>
              <a:t>方向性</a:t>
            </a:r>
            <a:r>
              <a:rPr lang="en-US" dirty="0" smtClean="0"/>
              <a:t>。  </a:t>
            </a:r>
            <a:r>
              <a:rPr lang="en-US" altLang="zh-CN" dirty="0" smtClean="0"/>
              <a:t> </a:t>
            </a:r>
            <a:endParaRPr lang="zh-CN" altLang="en-US" dirty="0" smtClean="0"/>
          </a:p>
          <a:p>
            <a:r>
              <a:rPr lang="en-US" dirty="0" smtClean="0"/>
              <a:t>（２）  </a:t>
            </a:r>
            <a:r>
              <a:rPr lang="zh-CN" altLang="en-US" dirty="0" smtClean="0"/>
              <a:t>有限性</a:t>
            </a:r>
            <a:r>
              <a:rPr lang="en-US" dirty="0" smtClean="0"/>
              <a:t>。  </a:t>
            </a:r>
            <a:r>
              <a:rPr lang="en-US" altLang="zh-CN" dirty="0" smtClean="0"/>
              <a:t> </a:t>
            </a:r>
            <a:endParaRPr lang="zh-CN" altLang="en-US" dirty="0" smtClean="0"/>
          </a:p>
          <a:p>
            <a:r>
              <a:rPr lang="en-US" dirty="0" smtClean="0"/>
              <a:t>（３）  </a:t>
            </a:r>
            <a:r>
              <a:rPr lang="zh-CN" altLang="en-US" dirty="0" smtClean="0"/>
              <a:t>多样性</a:t>
            </a:r>
            <a:r>
              <a:rPr lang="en-US" dirty="0" smtClean="0"/>
              <a:t>。  </a:t>
            </a:r>
            <a:r>
              <a:rPr lang="en-US" altLang="zh-CN" dirty="0" smtClean="0"/>
              <a:t> </a:t>
            </a:r>
            <a:endParaRPr lang="zh-CN" altLang="en-US" dirty="0" smtClean="0"/>
          </a:p>
          <a:p>
            <a:r>
              <a:rPr lang="en-US" dirty="0" smtClean="0"/>
              <a:t>（４） </a:t>
            </a:r>
            <a:r>
              <a:rPr lang="zh-CN" altLang="en-US" dirty="0" smtClean="0"/>
              <a:t>连通性</a:t>
            </a:r>
            <a:r>
              <a:rPr lang="en-US" dirty="0" smtClean="0"/>
              <a:t>。 </a:t>
            </a:r>
            <a:r>
              <a:rPr lang="en-US" altLang="zh-CN" dirty="0" smtClean="0"/>
              <a:t> </a:t>
            </a:r>
            <a:endParaRPr lang="zh-CN" altLang="en-US" dirty="0" smtClean="0"/>
          </a:p>
          <a:p>
            <a:r>
              <a:rPr lang="en-US" dirty="0" smtClean="0"/>
              <a:t>（５）  </a:t>
            </a:r>
            <a:r>
              <a:rPr lang="zh-CN" altLang="en-US" dirty="0" smtClean="0"/>
              <a:t>选择性</a:t>
            </a:r>
            <a:r>
              <a:rPr lang="en-US" dirty="0" smtClean="0"/>
              <a:t>。  </a:t>
            </a:r>
            <a:r>
              <a:rPr lang="en-US" altLang="zh-CN" dirty="0" smtClean="0"/>
              <a:t> </a:t>
            </a:r>
            <a:endParaRPr lang="zh-CN" altLang="en-US" dirty="0" smtClean="0"/>
          </a:p>
          <a:p>
            <a:r>
              <a:rPr lang="en-US" dirty="0" smtClean="0"/>
              <a:t>（６）  </a:t>
            </a:r>
            <a:r>
              <a:rPr lang="zh-CN" altLang="en-US" dirty="0" smtClean="0"/>
              <a:t>层次性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8435"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国际物流网络结构</a:t>
            </a:r>
          </a:p>
          <a:p>
            <a:pPr>
              <a:lnSpc>
                <a:spcPct val="200000"/>
              </a:lnSpc>
            </a:pPr>
            <a:r>
              <a:rPr lang="zh-CN" altLang="en-US" dirty="0" smtClean="0"/>
              <a:t>通过对国际物流系统的抽象</a:t>
            </a:r>
            <a:r>
              <a:rPr lang="en-US" dirty="0" smtClean="0"/>
              <a:t>，   </a:t>
            </a:r>
            <a:r>
              <a:rPr lang="zh-CN" altLang="en-US" dirty="0" smtClean="0"/>
              <a:t>形成了节点与链构成的网络</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４ － ３ </a:t>
            </a:r>
            <a:r>
              <a:rPr lang="zh-CN" altLang="en-US" dirty="0" smtClean="0"/>
              <a:t>所示</a:t>
            </a:r>
            <a:r>
              <a:rPr lang="en-US" dirty="0" smtClean="0"/>
              <a:t>。  </a:t>
            </a:r>
            <a:r>
              <a:rPr lang="zh-CN" altLang="en-US" dirty="0" smtClean="0"/>
              <a:t>网络中的 链代表不同库存储存点之间货物的移动</a:t>
            </a:r>
            <a:r>
              <a:rPr lang="en-US" dirty="0" smtClean="0"/>
              <a:t>。  </a:t>
            </a:r>
            <a:r>
              <a:rPr lang="zh-CN" altLang="en-US" dirty="0" smtClean="0"/>
              <a:t>这些储存点</a:t>
            </a:r>
            <a:r>
              <a:rPr lang="en-US" dirty="0" smtClean="0"/>
              <a:t>———</a:t>
            </a:r>
            <a:r>
              <a:rPr lang="zh-CN" altLang="en-US" dirty="0" smtClean="0"/>
              <a:t>零售店</a:t>
            </a:r>
            <a:r>
              <a:rPr lang="en-US" dirty="0" smtClean="0"/>
              <a:t>、   </a:t>
            </a:r>
            <a:r>
              <a:rPr lang="zh-CN" altLang="en-US" dirty="0" smtClean="0"/>
              <a:t>仓库</a:t>
            </a:r>
            <a:r>
              <a:rPr lang="en-US" dirty="0" smtClean="0"/>
              <a:t>、  </a:t>
            </a:r>
            <a:r>
              <a:rPr lang="zh-CN" altLang="en-US" dirty="0" smtClean="0"/>
              <a:t>工厂或者供应商就 是节点</a:t>
            </a:r>
            <a:r>
              <a:rPr lang="en-US" dirty="0" smtClean="0"/>
              <a:t>。  </a:t>
            </a:r>
            <a:r>
              <a:rPr lang="en-US" dirty="0" err="1" smtClean="0"/>
              <a:t>规划的重点是物流网络</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9459" name="Rectangle 3"/>
          <p:cNvSpPr>
            <a:spLocks noGrp="1" noChangeArrowheads="1"/>
          </p:cNvSpPr>
          <p:nvPr>
            <p:ph type="body" idx="1"/>
          </p:nvPr>
        </p:nvSpPr>
        <p:spPr/>
        <p:txBody>
          <a:bodyPr/>
          <a:lstStyle/>
          <a:p>
            <a:pPr>
              <a:lnSpc>
                <a:spcPct val="200000"/>
              </a:lnSpc>
            </a:pPr>
            <a:r>
              <a:rPr lang="zh-CN" altLang="en-US" sz="2900" dirty="0" smtClean="0"/>
              <a:t>四</a:t>
            </a:r>
            <a:r>
              <a:rPr lang="en-US" sz="2900" dirty="0" smtClean="0"/>
              <a:t>、  </a:t>
            </a:r>
            <a:r>
              <a:rPr lang="zh-CN" altLang="en-US" sz="2900" dirty="0" smtClean="0"/>
              <a:t>国际物流网络规划</a:t>
            </a:r>
            <a:r>
              <a:rPr lang="en-US" altLang="zh-CN" sz="2900" dirty="0" smtClean="0"/>
              <a:t> </a:t>
            </a:r>
            <a:endParaRPr lang="zh-CN" altLang="en-US" sz="2900" dirty="0" smtClean="0"/>
          </a:p>
          <a:p>
            <a:pPr>
              <a:lnSpc>
                <a:spcPct val="200000"/>
              </a:lnSpc>
            </a:pPr>
            <a:r>
              <a:rPr lang="zh-CN" altLang="en-US" dirty="0" smtClean="0"/>
              <a:t>物流网络规划是指对物流网络系统发展进行的能动有序的计划和设计</a:t>
            </a:r>
            <a:r>
              <a:rPr lang="en-US" dirty="0" smtClean="0"/>
              <a:t>， </a:t>
            </a:r>
            <a:r>
              <a:rPr lang="zh-CN" altLang="en-US" dirty="0" smtClean="0"/>
              <a:t>其主要任务是确 定产品从原材料起点到市场需求终点的整个流通渠道的结构</a:t>
            </a:r>
            <a:r>
              <a:rPr lang="en-US" dirty="0" smtClean="0"/>
              <a:t>，   </a:t>
            </a:r>
            <a:r>
              <a:rPr lang="zh-CN" altLang="en-US" dirty="0" smtClean="0"/>
              <a:t>主要包括物流设施的类型</a:t>
            </a:r>
            <a:r>
              <a:rPr lang="en-US" dirty="0" smtClean="0"/>
              <a:t>、  </a:t>
            </a:r>
            <a:r>
              <a:rPr lang="zh-CN" altLang="en-US" dirty="0" smtClean="0"/>
              <a:t>数 量与位置</a:t>
            </a:r>
            <a:r>
              <a:rPr lang="en-US" dirty="0" smtClean="0"/>
              <a:t>，  </a:t>
            </a:r>
            <a:r>
              <a:rPr lang="zh-CN" altLang="en-US" dirty="0" smtClean="0"/>
              <a:t>设施所服务的顾客群体与产品类别以及产品在设施之间的运输方式</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0483" name="Rectangle 3"/>
          <p:cNvSpPr>
            <a:spLocks noGrp="1" noChangeArrowheads="1"/>
          </p:cNvSpPr>
          <p:nvPr>
            <p:ph type="body" idx="1"/>
          </p:nvPr>
        </p:nvSpPr>
        <p:spPr/>
        <p:txBody>
          <a:bodyPr/>
          <a:lstStyle/>
          <a:p>
            <a:pPr eaLnBrk="1" hangingPunct="1">
              <a:lnSpc>
                <a:spcPct val="150000"/>
              </a:lnSpc>
            </a:pPr>
            <a:r>
              <a:rPr lang="en-US" dirty="0" smtClean="0"/>
              <a:t>１  </a:t>
            </a:r>
            <a:r>
              <a:rPr lang="zh-CN" altLang="en-US" dirty="0" smtClean="0"/>
              <a:t>国际物流网络规划关键问题</a:t>
            </a:r>
          </a:p>
          <a:p>
            <a:pPr>
              <a:lnSpc>
                <a:spcPct val="150000"/>
              </a:lnSpc>
            </a:pPr>
            <a:r>
              <a:rPr lang="zh-CN" altLang="en-US" dirty="0" smtClean="0"/>
              <a:t>在国际物流网络规划设计中</a:t>
            </a:r>
            <a:r>
              <a:rPr lang="en-US" dirty="0" smtClean="0"/>
              <a:t>，   </a:t>
            </a:r>
            <a:r>
              <a:rPr lang="zh-CN" altLang="en-US" dirty="0" smtClean="0"/>
              <a:t>应明确的中心问题是</a:t>
            </a:r>
            <a:r>
              <a:rPr lang="en-US" dirty="0" smtClean="0"/>
              <a:t>：</a:t>
            </a:r>
            <a:endParaRPr lang="zh-CN" altLang="en-US" dirty="0" smtClean="0"/>
          </a:p>
          <a:p>
            <a:pPr>
              <a:lnSpc>
                <a:spcPct val="150000"/>
              </a:lnSpc>
            </a:pPr>
            <a:r>
              <a:rPr lang="en-US" dirty="0" smtClean="0"/>
              <a:t>（１）  </a:t>
            </a:r>
            <a:r>
              <a:rPr lang="zh-CN" altLang="en-US" dirty="0" smtClean="0"/>
              <a:t>确定进出口货源点  </a:t>
            </a:r>
            <a:r>
              <a:rPr lang="en-US" dirty="0" smtClean="0"/>
              <a:t>（ </a:t>
            </a:r>
            <a:r>
              <a:rPr lang="zh-CN" altLang="en-US" dirty="0" smtClean="0"/>
              <a:t>或货源基地</a:t>
            </a:r>
            <a:r>
              <a:rPr lang="en-US" dirty="0" smtClean="0"/>
              <a:t>）   </a:t>
            </a:r>
            <a:r>
              <a:rPr lang="zh-CN" altLang="en-US" dirty="0" smtClean="0"/>
              <a:t>和消费者的位置</a:t>
            </a:r>
            <a:r>
              <a:rPr lang="en-US" dirty="0" smtClean="0"/>
              <a:t>、  </a:t>
            </a:r>
            <a:r>
              <a:rPr lang="zh-CN" altLang="en-US" dirty="0" smtClean="0"/>
              <a:t>各层级仓库及中间商批发点 和零售点的位置</a:t>
            </a:r>
            <a:r>
              <a:rPr lang="en-US" dirty="0" smtClean="0"/>
              <a:t>、  </a:t>
            </a:r>
            <a:r>
              <a:rPr lang="zh-CN" altLang="en-US" dirty="0" smtClean="0"/>
              <a:t>规模和数量</a:t>
            </a:r>
            <a:r>
              <a:rPr lang="en-US" dirty="0" smtClean="0"/>
              <a:t>，  </a:t>
            </a:r>
            <a:r>
              <a:rPr lang="zh-CN" altLang="en-US" dirty="0" smtClean="0"/>
              <a:t>从而确定国际物流网络系统的合理布局</a:t>
            </a:r>
            <a:r>
              <a:rPr lang="en-US" dirty="0" smtClean="0"/>
              <a:t>。</a:t>
            </a:r>
            <a:endParaRPr lang="zh-CN" altLang="en-US" dirty="0" smtClean="0"/>
          </a:p>
          <a:p>
            <a:pPr>
              <a:lnSpc>
                <a:spcPct val="150000"/>
              </a:lnSpc>
            </a:pPr>
            <a:r>
              <a:rPr lang="en-US" dirty="0" smtClean="0"/>
              <a:t>（２） </a:t>
            </a:r>
            <a:r>
              <a:rPr lang="zh-CN" altLang="en-US" dirty="0" smtClean="0"/>
              <a:t>在合理布局国际物流网络的前提下</a:t>
            </a:r>
            <a:r>
              <a:rPr lang="en-US" dirty="0" smtClean="0"/>
              <a:t>， </a:t>
            </a:r>
            <a:r>
              <a:rPr lang="zh-CN" altLang="en-US" dirty="0" smtClean="0"/>
              <a:t>确定国际商品由买方实体流动的方向</a:t>
            </a:r>
            <a:r>
              <a:rPr lang="en-US" dirty="0" smtClean="0"/>
              <a:t>、  </a:t>
            </a:r>
            <a:r>
              <a:rPr lang="zh-CN" altLang="en-US" dirty="0" smtClean="0"/>
              <a:t>规模</a:t>
            </a:r>
            <a:r>
              <a:rPr lang="en-US" dirty="0" smtClean="0"/>
              <a:t>、 </a:t>
            </a:r>
            <a:r>
              <a:rPr lang="zh-CN" altLang="en-US" dirty="0" smtClean="0"/>
              <a:t>数量</a:t>
            </a:r>
            <a:r>
              <a:rPr lang="en-US" dirty="0" smtClean="0"/>
              <a:t>，  </a:t>
            </a:r>
            <a:r>
              <a:rPr lang="zh-CN" altLang="en-US" dirty="0" smtClean="0"/>
              <a:t>确定国际贸易的贸易量</a:t>
            </a:r>
            <a:r>
              <a:rPr lang="en-US" dirty="0" smtClean="0"/>
              <a:t>、   </a:t>
            </a:r>
            <a:r>
              <a:rPr lang="zh-CN" altLang="en-US" dirty="0" smtClean="0"/>
              <a:t>贸易过程  </a:t>
            </a:r>
            <a:r>
              <a:rPr lang="en-US" dirty="0" smtClean="0"/>
              <a:t>（ </a:t>
            </a:r>
            <a:r>
              <a:rPr lang="zh-CN" altLang="en-US" dirty="0" smtClean="0"/>
              <a:t>流程</a:t>
            </a:r>
            <a:r>
              <a:rPr lang="en-US" dirty="0" smtClean="0"/>
              <a:t>）  </a:t>
            </a:r>
            <a:r>
              <a:rPr lang="zh-CN" altLang="en-US" dirty="0" smtClean="0"/>
              <a:t>的重大战略</a:t>
            </a:r>
            <a:r>
              <a:rPr lang="en-US" dirty="0" smtClean="0"/>
              <a:t>，  </a:t>
            </a:r>
            <a:r>
              <a:rPr lang="zh-CN" altLang="en-US" dirty="0" smtClean="0"/>
              <a:t>确定进出口货物卖出和买 进的流程</a:t>
            </a:r>
            <a:r>
              <a:rPr lang="en-US" dirty="0" smtClean="0"/>
              <a:t>、  </a:t>
            </a:r>
            <a:r>
              <a:rPr lang="zh-CN" altLang="en-US" dirty="0" smtClean="0"/>
              <a:t>流向</a:t>
            </a:r>
            <a:r>
              <a:rPr lang="en-US" dirty="0" smtClean="0"/>
              <a:t>、  </a:t>
            </a:r>
            <a:r>
              <a:rPr lang="zh-CN" altLang="en-US" dirty="0" smtClean="0"/>
              <a:t>物流费用及国际贸易经营效益等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150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国际物流网络规划步骤</a:t>
            </a:r>
          </a:p>
          <a:p>
            <a:pPr>
              <a:lnSpc>
                <a:spcPct val="150000"/>
              </a:lnSpc>
            </a:pPr>
            <a:r>
              <a:rPr lang="en-US" dirty="0" smtClean="0"/>
              <a:t>１）  </a:t>
            </a:r>
            <a:r>
              <a:rPr lang="zh-CN" altLang="en-US" dirty="0" smtClean="0"/>
              <a:t>确定物流网络规划的目标</a:t>
            </a:r>
            <a:r>
              <a:rPr lang="en-US" dirty="0" smtClean="0"/>
              <a:t>。</a:t>
            </a:r>
            <a:endParaRPr lang="zh-CN" altLang="en-US" dirty="0" smtClean="0"/>
          </a:p>
          <a:p>
            <a:pPr>
              <a:lnSpc>
                <a:spcPct val="150000"/>
              </a:lnSpc>
            </a:pPr>
            <a:r>
              <a:rPr lang="zh-CN" altLang="en-US" dirty="0" smtClean="0"/>
              <a:t> 在进行物流网络规划之前</a:t>
            </a:r>
            <a:r>
              <a:rPr lang="en-US" dirty="0" smtClean="0"/>
              <a:t>，   </a:t>
            </a:r>
            <a:r>
              <a:rPr lang="zh-CN" altLang="en-US" dirty="0" smtClean="0"/>
              <a:t>要确定两个问题</a:t>
            </a:r>
            <a:r>
              <a:rPr lang="en-US" dirty="0" smtClean="0"/>
              <a:t>：  </a:t>
            </a:r>
            <a:r>
              <a:rPr lang="zh-CN" altLang="en-US" dirty="0" smtClean="0"/>
              <a:t>一是对未来需求的预测</a:t>
            </a:r>
            <a:r>
              <a:rPr lang="en-US" dirty="0" smtClean="0"/>
              <a:t>，   </a:t>
            </a:r>
            <a:r>
              <a:rPr lang="zh-CN" altLang="en-US" dirty="0" smtClean="0"/>
              <a:t>由于规划中的一些固定设施  </a:t>
            </a:r>
            <a:r>
              <a:rPr lang="en-US" dirty="0" smtClean="0"/>
              <a:t>（ </a:t>
            </a:r>
            <a:r>
              <a:rPr lang="zh-CN" altLang="en-US" dirty="0" smtClean="0"/>
              <a:t>如仓库</a:t>
            </a:r>
            <a:r>
              <a:rPr lang="en-US" dirty="0" smtClean="0"/>
              <a:t>、  </a:t>
            </a:r>
            <a:r>
              <a:rPr lang="zh-CN" altLang="en-US" dirty="0" smtClean="0"/>
              <a:t>工厂</a:t>
            </a:r>
            <a:r>
              <a:rPr lang="en-US" dirty="0" smtClean="0"/>
              <a:t>、  </a:t>
            </a:r>
            <a:r>
              <a:rPr lang="zh-CN" altLang="en-US" dirty="0" smtClean="0"/>
              <a:t>配送中心</a:t>
            </a:r>
            <a:r>
              <a:rPr lang="en-US" dirty="0" smtClean="0"/>
              <a:t>）  </a:t>
            </a:r>
            <a:r>
              <a:rPr lang="zh-CN" altLang="en-US" dirty="0" smtClean="0"/>
              <a:t>需要前期大量投资</a:t>
            </a:r>
            <a:r>
              <a:rPr lang="en-US" dirty="0" smtClean="0"/>
              <a:t>，  </a:t>
            </a:r>
            <a:r>
              <a:rPr lang="zh-CN" altLang="en-US" dirty="0" smtClean="0"/>
              <a:t>并将在 </a:t>
            </a:r>
            <a:r>
              <a:rPr lang="en-US" dirty="0" smtClean="0"/>
              <a:t>３ ～ ５ </a:t>
            </a:r>
            <a:r>
              <a:rPr lang="zh-CN" altLang="en-US" dirty="0" smtClean="0"/>
              <a:t>年的较长时间才 能达到一定回报率</a:t>
            </a:r>
            <a:r>
              <a:rPr lang="en-US" dirty="0" smtClean="0"/>
              <a:t>，  </a:t>
            </a:r>
            <a:r>
              <a:rPr lang="zh-CN" altLang="en-US" dirty="0" smtClean="0"/>
              <a:t>因此</a:t>
            </a:r>
            <a:r>
              <a:rPr lang="en-US" dirty="0" smtClean="0"/>
              <a:t>，  </a:t>
            </a:r>
            <a:r>
              <a:rPr lang="zh-CN" altLang="en-US" dirty="0" smtClean="0"/>
              <a:t>在规划物流网络时需要预测未来的需求情况</a:t>
            </a:r>
            <a:r>
              <a:rPr lang="en-US" dirty="0" smtClean="0"/>
              <a:t>；  </a:t>
            </a:r>
            <a:r>
              <a:rPr lang="zh-CN" altLang="en-US" dirty="0" smtClean="0"/>
              <a:t>二 是 服 务 水 平 需 求</a:t>
            </a:r>
            <a:r>
              <a:rPr lang="en-US" dirty="0" smtClean="0"/>
              <a:t>，  </a:t>
            </a:r>
            <a:r>
              <a:rPr lang="zh-CN" altLang="en-US" dirty="0" smtClean="0"/>
              <a:t>要根据客户对其上游企业的服务水平的需要</a:t>
            </a:r>
            <a:r>
              <a:rPr lang="en-US" dirty="0" smtClean="0"/>
              <a:t>， </a:t>
            </a:r>
            <a:r>
              <a:rPr lang="zh-CN" altLang="en-US" dirty="0" smtClean="0"/>
              <a:t>制定合理的服务水平标准</a:t>
            </a:r>
            <a:r>
              <a:rPr lang="en-US" dirty="0" smtClean="0"/>
              <a:t>， </a:t>
            </a:r>
            <a:r>
              <a:rPr lang="zh-CN" altLang="en-US" dirty="0" smtClean="0"/>
              <a:t>比如</a:t>
            </a:r>
            <a:r>
              <a:rPr lang="en-US" dirty="0" smtClean="0"/>
              <a:t>， </a:t>
            </a:r>
            <a:r>
              <a:rPr lang="zh-CN" altLang="en-US" dirty="0" smtClean="0"/>
              <a:t>配送中 心可以通过设定配送中心服务的半径来保证目标客户的服务水平</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099"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国际物流设施及节点</a:t>
            </a:r>
          </a:p>
          <a:p>
            <a:r>
              <a:rPr lang="en-US" dirty="0" smtClean="0"/>
              <a:t>１  </a:t>
            </a:r>
            <a:r>
              <a:rPr lang="zh-CN" altLang="en-US" dirty="0" smtClean="0"/>
              <a:t>国际物流设施</a:t>
            </a:r>
          </a:p>
          <a:p>
            <a:r>
              <a:rPr lang="zh-CN" altLang="en-US" dirty="0" smtClean="0"/>
              <a:t>国际物流系统的建立和运行</a:t>
            </a:r>
            <a:r>
              <a:rPr lang="en-US" dirty="0" smtClean="0"/>
              <a:t>，   </a:t>
            </a:r>
            <a:r>
              <a:rPr lang="zh-CN" altLang="en-US" dirty="0" smtClean="0"/>
              <a:t>需要有大量的技术装备手段</a:t>
            </a:r>
            <a:r>
              <a:rPr lang="en-US" dirty="0" smtClean="0"/>
              <a:t>，  </a:t>
            </a:r>
            <a:r>
              <a:rPr lang="zh-CN" altLang="en-US" dirty="0" smtClean="0"/>
              <a:t>这些手段的有机联系对国际 物流系统的运行具有决定意义</a:t>
            </a:r>
            <a:r>
              <a:rPr lang="en-US" dirty="0" smtClean="0"/>
              <a:t>。  </a:t>
            </a:r>
            <a:r>
              <a:rPr lang="zh-CN" altLang="en-US" dirty="0" smtClean="0"/>
              <a:t>这些要素对实现国际物流和物流的某些功能也是必不可少 的</a:t>
            </a:r>
            <a:r>
              <a:rPr lang="en-US" dirty="0" smtClean="0"/>
              <a:t>。  </a:t>
            </a:r>
            <a:r>
              <a:rPr lang="zh-CN" altLang="en-US" dirty="0" smtClean="0"/>
              <a:t>具体而言</a:t>
            </a:r>
            <a:r>
              <a:rPr lang="en-US" dirty="0" smtClean="0"/>
              <a:t>，  </a:t>
            </a:r>
            <a:r>
              <a:rPr lang="zh-CN" altLang="en-US" dirty="0" smtClean="0"/>
              <a:t>物质基础要素主要有</a:t>
            </a:r>
            <a:r>
              <a:rPr lang="en-US" dirty="0" smtClean="0"/>
              <a:t>：</a:t>
            </a:r>
            <a:endParaRPr lang="zh-CN" altLang="en-US" dirty="0" smtClean="0"/>
          </a:p>
          <a:p>
            <a:r>
              <a:rPr lang="en-US" dirty="0" smtClean="0"/>
              <a:t>（１）  </a:t>
            </a:r>
            <a:r>
              <a:rPr lang="zh-CN" altLang="en-US" dirty="0" smtClean="0"/>
              <a:t>物流节点</a:t>
            </a:r>
            <a:r>
              <a:rPr lang="en-US" dirty="0" smtClean="0"/>
              <a:t>。 </a:t>
            </a:r>
          </a:p>
          <a:p>
            <a:r>
              <a:rPr lang="en-US" dirty="0" smtClean="0"/>
              <a:t>（２）  </a:t>
            </a:r>
            <a:r>
              <a:rPr lang="zh-CN" altLang="en-US" dirty="0" smtClean="0"/>
              <a:t>物流设备</a:t>
            </a:r>
            <a:r>
              <a:rPr lang="en-US" dirty="0" smtClean="0"/>
              <a:t>。</a:t>
            </a:r>
          </a:p>
          <a:p>
            <a:r>
              <a:rPr lang="en-US" dirty="0" smtClean="0"/>
              <a:t>（３） </a:t>
            </a:r>
            <a:r>
              <a:rPr lang="zh-CN" altLang="en-US" dirty="0" smtClean="0"/>
              <a:t>物流工具</a:t>
            </a:r>
            <a:r>
              <a:rPr lang="en-US" dirty="0" smtClean="0"/>
              <a:t>。 </a:t>
            </a:r>
          </a:p>
          <a:p>
            <a:r>
              <a:rPr lang="en-US" dirty="0" smtClean="0"/>
              <a:t>（４）  </a:t>
            </a:r>
            <a:r>
              <a:rPr lang="zh-CN" altLang="en-US" dirty="0" smtClean="0"/>
              <a:t>信息技术及网络</a:t>
            </a:r>
            <a:r>
              <a:rPr lang="en-US" dirty="0" smtClean="0"/>
              <a:t>。 </a:t>
            </a:r>
          </a:p>
          <a:p>
            <a:r>
              <a:rPr lang="en-US" dirty="0" smtClean="0"/>
              <a:t>（５）  </a:t>
            </a:r>
            <a:r>
              <a:rPr lang="zh-CN" altLang="en-US" dirty="0" smtClean="0"/>
              <a:t>组织及管理</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253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收集并整理数据阶段</a:t>
            </a:r>
            <a:r>
              <a:rPr lang="en-US" dirty="0" smtClean="0"/>
              <a:t>。</a:t>
            </a:r>
            <a:endParaRPr lang="zh-CN" altLang="en-US" dirty="0" smtClean="0"/>
          </a:p>
          <a:p>
            <a:pPr>
              <a:lnSpc>
                <a:spcPct val="150000"/>
              </a:lnSpc>
            </a:pPr>
            <a:r>
              <a:rPr lang="en-US" dirty="0" smtClean="0"/>
              <a:t>（１）  </a:t>
            </a:r>
            <a:r>
              <a:rPr lang="zh-CN" altLang="en-US" dirty="0" smtClean="0"/>
              <a:t>数据的收集</a:t>
            </a:r>
            <a:r>
              <a:rPr lang="en-US" dirty="0" smtClean="0"/>
              <a:t>。</a:t>
            </a:r>
            <a:endParaRPr lang="zh-CN" altLang="en-US" dirty="0" smtClean="0"/>
          </a:p>
          <a:p>
            <a:pPr>
              <a:lnSpc>
                <a:spcPct val="150000"/>
              </a:lnSpc>
            </a:pPr>
            <a:r>
              <a:rPr lang="zh-CN" altLang="en-US" dirty="0" smtClean="0"/>
              <a:t> 具体来说</a:t>
            </a:r>
            <a:r>
              <a:rPr lang="en-US" dirty="0" smtClean="0"/>
              <a:t>，  </a:t>
            </a:r>
            <a:r>
              <a:rPr lang="zh-CN" altLang="en-US" dirty="0" smtClean="0"/>
              <a:t>需要的信息包括 以下内容</a:t>
            </a:r>
            <a:r>
              <a:rPr lang="en-US" dirty="0" smtClean="0"/>
              <a:t>：  </a:t>
            </a:r>
            <a:r>
              <a:rPr lang="zh-CN" altLang="en-US" dirty="0" smtClean="0"/>
              <a:t>所有产品的有关性质特征</a:t>
            </a:r>
            <a:r>
              <a:rPr lang="en-US" dirty="0" smtClean="0"/>
              <a:t>，   </a:t>
            </a:r>
            <a:r>
              <a:rPr lang="zh-CN" altLang="en-US" dirty="0" smtClean="0"/>
              <a:t>包括数量</a:t>
            </a:r>
            <a:r>
              <a:rPr lang="en-US" dirty="0" smtClean="0"/>
              <a:t>、  </a:t>
            </a:r>
            <a:r>
              <a:rPr lang="zh-CN" altLang="en-US" dirty="0" smtClean="0"/>
              <a:t>种类</a:t>
            </a:r>
            <a:r>
              <a:rPr lang="en-US" dirty="0" smtClean="0"/>
              <a:t>、  </a:t>
            </a:r>
            <a:r>
              <a:rPr lang="zh-CN" altLang="en-US" dirty="0" smtClean="0"/>
              <a:t>是否需要特殊运输和储存条件等</a:t>
            </a:r>
            <a:r>
              <a:rPr lang="en-US" dirty="0" smtClean="0"/>
              <a:t>；</a:t>
            </a:r>
            <a:r>
              <a:rPr lang="zh-CN" altLang="en-US" dirty="0" smtClean="0"/>
              <a:t>顾客</a:t>
            </a:r>
            <a:r>
              <a:rPr lang="en-US" dirty="0" smtClean="0"/>
              <a:t>、  </a:t>
            </a:r>
            <a:r>
              <a:rPr lang="zh-CN" altLang="en-US" dirty="0" smtClean="0"/>
              <a:t>零售商</a:t>
            </a:r>
            <a:r>
              <a:rPr lang="en-US" dirty="0" smtClean="0"/>
              <a:t>、  </a:t>
            </a:r>
            <a:r>
              <a:rPr lang="zh-CN" altLang="en-US" dirty="0" smtClean="0"/>
              <a:t>现有和潜在的仓库</a:t>
            </a:r>
            <a:r>
              <a:rPr lang="en-US" dirty="0" smtClean="0"/>
              <a:t>、  </a:t>
            </a:r>
            <a:r>
              <a:rPr lang="zh-CN" altLang="en-US" dirty="0" smtClean="0"/>
              <a:t>配送中心</a:t>
            </a:r>
            <a:r>
              <a:rPr lang="en-US" dirty="0" smtClean="0"/>
              <a:t>、  </a:t>
            </a:r>
            <a:r>
              <a:rPr lang="zh-CN" altLang="en-US" dirty="0" smtClean="0"/>
              <a:t>制造机构和供应商的地理位置</a:t>
            </a:r>
            <a:r>
              <a:rPr lang="en-US" dirty="0" smtClean="0"/>
              <a:t>；  </a:t>
            </a:r>
            <a:r>
              <a:rPr lang="zh-CN" altLang="en-US" dirty="0" smtClean="0"/>
              <a:t>每种运输方 式的运输费率</a:t>
            </a:r>
            <a:r>
              <a:rPr lang="en-US" dirty="0" smtClean="0"/>
              <a:t>；  </a:t>
            </a:r>
            <a:r>
              <a:rPr lang="zh-CN" altLang="en-US" dirty="0" smtClean="0"/>
              <a:t>运输规模和配送频率</a:t>
            </a:r>
            <a:r>
              <a:rPr lang="en-US" dirty="0" smtClean="0"/>
              <a:t>；  </a:t>
            </a:r>
            <a:r>
              <a:rPr lang="zh-CN" altLang="en-US" dirty="0" smtClean="0"/>
              <a:t>某区域范围内的顾客对于每一种商品的年需求量</a:t>
            </a:r>
            <a:r>
              <a:rPr lang="en-US" dirty="0" smtClean="0"/>
              <a:t>；   </a:t>
            </a:r>
            <a:r>
              <a:rPr lang="zh-CN" altLang="en-US" dirty="0" smtClean="0"/>
              <a:t>各 候选配送中心的相关成本</a:t>
            </a:r>
            <a:r>
              <a:rPr lang="en-US" dirty="0" smtClean="0"/>
              <a:t>；  </a:t>
            </a:r>
            <a:r>
              <a:rPr lang="zh-CN" altLang="en-US" dirty="0" smtClean="0"/>
              <a:t>订单处理成本</a:t>
            </a:r>
            <a:r>
              <a:rPr lang="en-US" dirty="0" smtClean="0"/>
              <a:t>、  </a:t>
            </a:r>
            <a:r>
              <a:rPr lang="zh-CN" altLang="en-US" dirty="0" smtClean="0"/>
              <a:t>订单的频率和批量等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355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数据的整合</a:t>
            </a:r>
            <a:r>
              <a:rPr lang="en-US" dirty="0" smtClean="0"/>
              <a:t>。</a:t>
            </a:r>
            <a:endParaRPr lang="zh-CN" altLang="en-US" dirty="0" smtClean="0"/>
          </a:p>
          <a:p>
            <a:pPr>
              <a:lnSpc>
                <a:spcPct val="150000"/>
              </a:lnSpc>
            </a:pPr>
            <a:r>
              <a:rPr lang="zh-CN" altLang="en-US" dirty="0" smtClean="0"/>
              <a:t>按消费者整合数据</a:t>
            </a:r>
            <a:r>
              <a:rPr lang="en-US" dirty="0" smtClean="0"/>
              <a:t>。  </a:t>
            </a:r>
            <a:r>
              <a:rPr lang="zh-CN" altLang="en-US" dirty="0" smtClean="0"/>
              <a:t>由于企业在物流网络规划时需要收集大量的数据</a:t>
            </a:r>
            <a:r>
              <a:rPr lang="en-US" dirty="0" smtClean="0"/>
              <a:t>，  </a:t>
            </a:r>
            <a:r>
              <a:rPr lang="zh-CN" altLang="en-US" dirty="0" smtClean="0"/>
              <a:t>为了方便使用</a:t>
            </a:r>
            <a:r>
              <a:rPr lang="en-US" dirty="0" smtClean="0"/>
              <a:t>， </a:t>
            </a:r>
            <a:r>
              <a:rPr lang="zh-CN" altLang="en-US" dirty="0" smtClean="0"/>
              <a:t>通常会采用网格或者其他聚类技术将距离较近的顾客集合起来</a:t>
            </a:r>
            <a:r>
              <a:rPr lang="en-US" dirty="0" smtClean="0"/>
              <a:t>，  </a:t>
            </a:r>
            <a:r>
              <a:rPr lang="zh-CN" altLang="en-US" dirty="0" smtClean="0"/>
              <a:t>被称为顾客区</a:t>
            </a:r>
            <a:r>
              <a:rPr lang="en-US" dirty="0" smtClean="0"/>
              <a:t>。  </a:t>
            </a:r>
            <a:r>
              <a:rPr lang="zh-CN" altLang="en-US" dirty="0" smtClean="0"/>
              <a:t>也就是把一 个消费圈里的所有消费者替换成以一个消费者为中心的圈</a:t>
            </a:r>
            <a:r>
              <a:rPr lang="en-US" dirty="0" smtClean="0"/>
              <a:t>，  </a:t>
            </a:r>
            <a:r>
              <a:rPr lang="zh-CN" altLang="en-US" dirty="0" smtClean="0"/>
              <a:t>把消费者的范围缩小</a:t>
            </a:r>
            <a:r>
              <a:rPr lang="en-US" dirty="0" smtClean="0"/>
              <a:t>，   </a:t>
            </a:r>
            <a:r>
              <a:rPr lang="zh-CN" altLang="en-US" dirty="0" smtClean="0"/>
              <a:t>以 点 盖 面</a:t>
            </a:r>
            <a:r>
              <a:rPr lang="en-US" dirty="0" smtClean="0"/>
              <a:t>。 </a:t>
            </a:r>
          </a:p>
          <a:p>
            <a:pPr>
              <a:lnSpc>
                <a:spcPct val="150000"/>
              </a:lnSpc>
            </a:pPr>
            <a:r>
              <a:rPr lang="zh-CN" altLang="en-US" dirty="0" smtClean="0"/>
              <a:t>按项目整合数据</a:t>
            </a:r>
            <a:r>
              <a:rPr lang="en-US" dirty="0" smtClean="0"/>
              <a:t>。  </a:t>
            </a:r>
            <a:r>
              <a:rPr lang="zh-CN" altLang="en-US" dirty="0" smtClean="0"/>
              <a:t>如果要把众多的产品整合成一定数量产品的小组</a:t>
            </a:r>
            <a:r>
              <a:rPr lang="en-US" dirty="0" smtClean="0"/>
              <a:t>，  </a:t>
            </a:r>
            <a:r>
              <a:rPr lang="zh-CN" altLang="en-US" dirty="0" smtClean="0"/>
              <a:t>那么要按照一定的项目或者关键词来进行</a:t>
            </a:r>
            <a:r>
              <a:rPr lang="en-US" dirty="0" smtClean="0"/>
              <a:t>， </a:t>
            </a:r>
            <a:r>
              <a:rPr lang="zh-CN" altLang="en-US" dirty="0" smtClean="0"/>
              <a:t>那么这个项目或是关键词是要在配送的形式和产品的形式上来进行 划分的</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4579" name="Rectangle 3"/>
          <p:cNvSpPr>
            <a:spLocks noGrp="1" noChangeArrowheads="1"/>
          </p:cNvSpPr>
          <p:nvPr>
            <p:ph type="body" idx="1"/>
          </p:nvPr>
        </p:nvSpPr>
        <p:spPr/>
        <p:txBody>
          <a:bodyPr/>
          <a:lstStyle/>
          <a:p>
            <a:pPr>
              <a:lnSpc>
                <a:spcPct val="250000"/>
              </a:lnSpc>
            </a:pPr>
            <a:r>
              <a:rPr lang="en-US" dirty="0" smtClean="0"/>
              <a:t>３）  </a:t>
            </a:r>
            <a:r>
              <a:rPr lang="zh-CN" altLang="en-US" dirty="0" smtClean="0"/>
              <a:t>建立物流网络规划模型</a:t>
            </a:r>
            <a:r>
              <a:rPr lang="en-US" dirty="0" smtClean="0"/>
              <a:t>，   </a:t>
            </a:r>
            <a:r>
              <a:rPr lang="zh-CN" altLang="en-US" dirty="0" smtClean="0"/>
              <a:t>得出优化解决方案</a:t>
            </a:r>
            <a:r>
              <a:rPr lang="en-US" dirty="0" smtClean="0"/>
              <a:t>。</a:t>
            </a:r>
            <a:endParaRPr lang="zh-CN" altLang="en-US" dirty="0" smtClean="0"/>
          </a:p>
          <a:p>
            <a:pPr>
              <a:lnSpc>
                <a:spcPct val="250000"/>
              </a:lnSpc>
            </a:pPr>
            <a:r>
              <a:rPr lang="en-US" dirty="0" smtClean="0"/>
              <a:t>（１）  </a:t>
            </a:r>
            <a:r>
              <a:rPr lang="zh-CN" altLang="en-US" dirty="0" smtClean="0"/>
              <a:t>图表技术</a:t>
            </a:r>
            <a:r>
              <a:rPr lang="en-US" dirty="0" smtClean="0"/>
              <a:t>。  </a:t>
            </a:r>
            <a:r>
              <a:rPr lang="zh-CN" altLang="en-US" dirty="0" smtClean="0"/>
              <a:t>图表技术泛指大量的直观方法</a:t>
            </a:r>
            <a:r>
              <a:rPr lang="en-US" dirty="0" smtClean="0"/>
              <a:t>。   </a:t>
            </a:r>
            <a:r>
              <a:rPr lang="zh-CN" altLang="en-US" dirty="0" smtClean="0"/>
              <a:t>虽然这类技术不需要深奥的数学分析</a:t>
            </a:r>
            <a:r>
              <a:rPr lang="en-US" dirty="0" smtClean="0"/>
              <a:t>，</a:t>
            </a:r>
            <a:r>
              <a:rPr lang="zh-CN" altLang="en-US" dirty="0" smtClean="0"/>
              <a:t>但能够综合反映各种实际的约束条件</a:t>
            </a:r>
            <a:r>
              <a:rPr lang="en-US" dirty="0" smtClean="0"/>
              <a:t>，  </a:t>
            </a:r>
            <a:r>
              <a:rPr lang="zh-CN" altLang="en-US" dirty="0" smtClean="0"/>
              <a:t>如统计图表</a:t>
            </a:r>
            <a:r>
              <a:rPr lang="en-US" dirty="0" smtClean="0"/>
              <a:t>、  </a:t>
            </a:r>
            <a:r>
              <a:rPr lang="zh-CN" altLang="en-US" dirty="0" smtClean="0"/>
              <a:t>加权评分法</a:t>
            </a:r>
            <a:r>
              <a:rPr lang="en-US" dirty="0" smtClean="0"/>
              <a:t>、  </a:t>
            </a:r>
            <a:r>
              <a:rPr lang="zh-CN" altLang="en-US" dirty="0" smtClean="0"/>
              <a:t>电子表格等</a:t>
            </a:r>
            <a:r>
              <a:rPr lang="en-US" dirty="0" smtClean="0"/>
              <a:t>。  </a:t>
            </a:r>
            <a:r>
              <a:rPr lang="zh-CN" altLang="en-US" dirty="0" smtClean="0"/>
              <a:t>借助这些方 法</a:t>
            </a:r>
            <a:r>
              <a:rPr lang="en-US" dirty="0" smtClean="0"/>
              <a:t>，  </a:t>
            </a:r>
            <a:r>
              <a:rPr lang="zh-CN" altLang="en-US" dirty="0" smtClean="0"/>
              <a:t>加上分析人员的经验和洞察力</a:t>
            </a:r>
            <a:r>
              <a:rPr lang="en-US" dirty="0" smtClean="0"/>
              <a:t>，   </a:t>
            </a:r>
            <a:r>
              <a:rPr lang="zh-CN" altLang="en-US" dirty="0" smtClean="0"/>
              <a:t>往往能够得到满意的设计方案</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5603" name="Rectangle 3"/>
          <p:cNvSpPr>
            <a:spLocks noGrp="1" noChangeArrowheads="1"/>
          </p:cNvSpPr>
          <p:nvPr>
            <p:ph type="body" idx="1"/>
          </p:nvPr>
        </p:nvSpPr>
        <p:spPr/>
        <p:txBody>
          <a:bodyPr/>
          <a:lstStyle/>
          <a:p>
            <a:pPr eaLnBrk="1" hangingPunct="1"/>
            <a:r>
              <a:rPr lang="en-US" dirty="0" smtClean="0"/>
              <a:t>（２） </a:t>
            </a:r>
            <a:r>
              <a:rPr lang="zh-CN" altLang="en-US" dirty="0" smtClean="0"/>
              <a:t>仿真模型</a:t>
            </a:r>
            <a:r>
              <a:rPr lang="en-US" dirty="0" smtClean="0"/>
              <a:t>。 </a:t>
            </a:r>
            <a:r>
              <a:rPr lang="zh-CN" altLang="en-US" dirty="0" smtClean="0"/>
              <a:t>仿真模型在物流网络规划中有着广泛的应用</a:t>
            </a:r>
            <a:r>
              <a:rPr lang="en-US" dirty="0" smtClean="0"/>
              <a:t>，  </a:t>
            </a:r>
            <a:r>
              <a:rPr lang="zh-CN" altLang="en-US" dirty="0" smtClean="0"/>
              <a:t>其优点在于能方便地处理 随机性的变量要素</a:t>
            </a:r>
            <a:r>
              <a:rPr lang="en-US" dirty="0" smtClean="0"/>
              <a:t>，  </a:t>
            </a:r>
            <a:r>
              <a:rPr lang="zh-CN" altLang="en-US" dirty="0" smtClean="0"/>
              <a:t>并能对实际问题进行比较全面的描述</a:t>
            </a:r>
            <a:r>
              <a:rPr lang="en-US" dirty="0" smtClean="0"/>
              <a:t>。  </a:t>
            </a:r>
            <a:r>
              <a:rPr lang="zh-CN" altLang="en-US" dirty="0" smtClean="0"/>
              <a:t>物流网络的仿真将成本</a:t>
            </a:r>
            <a:r>
              <a:rPr lang="en-US" dirty="0" smtClean="0"/>
              <a:t>、  </a:t>
            </a:r>
            <a:r>
              <a:rPr lang="zh-CN" altLang="en-US" dirty="0" smtClean="0"/>
              <a:t>运输方式 与运输批量</a:t>
            </a:r>
            <a:r>
              <a:rPr lang="en-US" dirty="0" smtClean="0"/>
              <a:t>、  </a:t>
            </a:r>
            <a:r>
              <a:rPr lang="zh-CN" altLang="en-US" dirty="0" smtClean="0"/>
              <a:t>库存容量与库存周转等要素以合理的数量关系加以描述</a:t>
            </a:r>
            <a:r>
              <a:rPr lang="en-US" dirty="0" smtClean="0"/>
              <a:t>， </a:t>
            </a:r>
            <a:r>
              <a:rPr lang="zh-CN" altLang="en-US" dirty="0" smtClean="0"/>
              <a:t>并通过编制计算机程序 进行物流网络的模拟运行</a:t>
            </a:r>
            <a:r>
              <a:rPr lang="en-US" dirty="0" smtClean="0"/>
              <a:t>。  </a:t>
            </a:r>
            <a:r>
              <a:rPr lang="zh-CN" altLang="en-US" dirty="0" smtClean="0"/>
              <a:t>通过对模拟结果的评估分析</a:t>
            </a:r>
            <a:r>
              <a:rPr lang="en-US" dirty="0" smtClean="0"/>
              <a:t>，   </a:t>
            </a:r>
            <a:r>
              <a:rPr lang="zh-CN" altLang="en-US" dirty="0" smtClean="0"/>
              <a:t>可以选出比较优的网络设计方案</a:t>
            </a:r>
            <a:r>
              <a:rPr lang="en-US" dirty="0" smtClean="0"/>
              <a:t>。</a:t>
            </a:r>
            <a:endParaRPr lang="zh-CN" altLang="en-US" dirty="0" smtClean="0"/>
          </a:p>
          <a:p>
            <a:pPr eaLnBrk="1" hangingPunct="1"/>
            <a:r>
              <a:rPr lang="en-US" dirty="0" smtClean="0"/>
              <a:t>（３）  </a:t>
            </a:r>
            <a:r>
              <a:rPr lang="zh-CN" altLang="en-US" dirty="0" smtClean="0"/>
              <a:t>启发式模型</a:t>
            </a:r>
            <a:r>
              <a:rPr lang="en-US" dirty="0" smtClean="0"/>
              <a:t>。  </a:t>
            </a:r>
            <a:r>
              <a:rPr lang="zh-CN" altLang="en-US" dirty="0" smtClean="0"/>
              <a:t>启发式模型在建模上处于仿真性与优化模型之间</a:t>
            </a:r>
            <a:r>
              <a:rPr lang="en-US" dirty="0" smtClean="0"/>
              <a:t>，   </a:t>
            </a:r>
            <a:r>
              <a:rPr lang="zh-CN" altLang="en-US" dirty="0" smtClean="0"/>
              <a:t>它能对实际问题进行较为全面的描述</a:t>
            </a:r>
            <a:r>
              <a:rPr lang="en-US" dirty="0" smtClean="0"/>
              <a:t>，  </a:t>
            </a:r>
            <a:r>
              <a:rPr lang="zh-CN" altLang="en-US" dirty="0" smtClean="0"/>
              <a:t>但并不能保证得到最优解</a:t>
            </a:r>
            <a:r>
              <a:rPr lang="en-US" dirty="0" smtClean="0"/>
              <a:t>。   </a:t>
            </a:r>
            <a:r>
              <a:rPr lang="zh-CN" altLang="en-US" dirty="0" smtClean="0"/>
              <a:t>启发式模型追求的是满意解</a:t>
            </a:r>
            <a:r>
              <a:rPr lang="en-US" dirty="0" smtClean="0"/>
              <a:t>，  </a:t>
            </a:r>
            <a:r>
              <a:rPr lang="zh-CN" altLang="en-US" dirty="0" smtClean="0"/>
              <a:t>而不是最优 解</a:t>
            </a:r>
            <a:r>
              <a:rPr lang="en-US" dirty="0" smtClean="0"/>
              <a:t>，  </a:t>
            </a:r>
            <a:r>
              <a:rPr lang="zh-CN" altLang="en-US" dirty="0" smtClean="0"/>
              <a:t>在解决物流网络中的一些最困难的决策问题时</a:t>
            </a:r>
            <a:r>
              <a:rPr lang="en-US" dirty="0" smtClean="0"/>
              <a:t>，  </a:t>
            </a:r>
            <a:r>
              <a:rPr lang="zh-CN" altLang="en-US" dirty="0" smtClean="0"/>
              <a:t>该方法具有很好的可操作性</a:t>
            </a:r>
            <a:r>
              <a:rPr lang="en-US" dirty="0" smtClean="0"/>
              <a:t>。 </a:t>
            </a:r>
            <a:endParaRPr lang="zh-CN" altLang="zh-CN"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6627"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优化模型</a:t>
            </a:r>
            <a:r>
              <a:rPr lang="en-US" dirty="0" smtClean="0"/>
              <a:t>。 </a:t>
            </a:r>
            <a:r>
              <a:rPr lang="zh-CN" altLang="en-US" dirty="0" smtClean="0"/>
              <a:t>优化模型通过精确的运筹学方法求出决策问题的最优解</a:t>
            </a:r>
            <a:r>
              <a:rPr lang="en-US" dirty="0" smtClean="0"/>
              <a:t>。  </a:t>
            </a:r>
            <a:r>
              <a:rPr lang="zh-CN" altLang="en-US" dirty="0" smtClean="0"/>
              <a:t>优化模型的 主要缺点在于</a:t>
            </a:r>
            <a:r>
              <a:rPr lang="en-US" dirty="0" smtClean="0"/>
              <a:t>，  </a:t>
            </a:r>
            <a:r>
              <a:rPr lang="zh-CN" altLang="en-US" dirty="0" smtClean="0"/>
              <a:t>一个数学模型往往无法包括实际问题所有的约束条件和影响因素</a:t>
            </a:r>
            <a:r>
              <a:rPr lang="en-US" dirty="0" smtClean="0"/>
              <a:t>， </a:t>
            </a:r>
            <a:r>
              <a:rPr lang="zh-CN" altLang="en-US" dirty="0" smtClean="0"/>
              <a:t>因此</a:t>
            </a:r>
            <a:r>
              <a:rPr lang="en-US" dirty="0" smtClean="0"/>
              <a:t>， </a:t>
            </a:r>
            <a:r>
              <a:rPr lang="zh-CN" altLang="en-US" dirty="0" smtClean="0"/>
              <a:t>在 采用优化模型时</a:t>
            </a:r>
            <a:r>
              <a:rPr lang="en-US" dirty="0" smtClean="0"/>
              <a:t>，  </a:t>
            </a:r>
            <a:r>
              <a:rPr lang="zh-CN" altLang="en-US" dirty="0" smtClean="0"/>
              <a:t>需要在运算能力限制与假设条件个数之间做出权衡</a:t>
            </a:r>
            <a:r>
              <a:rPr lang="en-US" dirty="0" smtClean="0"/>
              <a:t>。  </a:t>
            </a:r>
            <a:r>
              <a:rPr lang="zh-CN" altLang="en-US" dirty="0" smtClean="0"/>
              <a:t>在给定假设前提和足 够的数据后</a:t>
            </a:r>
            <a:r>
              <a:rPr lang="en-US" dirty="0" smtClean="0"/>
              <a:t>，  </a:t>
            </a:r>
            <a:r>
              <a:rPr lang="zh-CN" altLang="en-US" dirty="0" smtClean="0"/>
              <a:t>优化模型能够保证求出最优解</a:t>
            </a:r>
            <a:r>
              <a:rPr lang="en-US" dirty="0" smtClean="0"/>
              <a:t>。  </a:t>
            </a:r>
            <a:r>
              <a:rPr lang="zh-CN" altLang="en-US" dirty="0" smtClean="0"/>
              <a:t>许多复杂的模型现在借助计算机程序已经可以方便地求解</a:t>
            </a:r>
            <a:r>
              <a:rPr lang="en-US" dirty="0" smtClean="0"/>
              <a:t>。</a:t>
            </a:r>
            <a:endParaRPr lang="zh-CN" altLang="en-US" dirty="0" smtClean="0"/>
          </a:p>
          <a:p>
            <a:pPr>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7651" name="Rectangle 3"/>
          <p:cNvSpPr>
            <a:spLocks noGrp="1" noChangeArrowheads="1"/>
          </p:cNvSpPr>
          <p:nvPr>
            <p:ph type="body" idx="1"/>
          </p:nvPr>
        </p:nvSpPr>
        <p:spPr/>
        <p:txBody>
          <a:bodyPr/>
          <a:lstStyle/>
          <a:p>
            <a:pPr>
              <a:lnSpc>
                <a:spcPct val="200000"/>
              </a:lnSpc>
            </a:pPr>
            <a:r>
              <a:rPr lang="en-US" dirty="0" smtClean="0"/>
              <a:t>（５）  </a:t>
            </a:r>
            <a:r>
              <a:rPr lang="zh-CN" altLang="en-US" dirty="0" smtClean="0"/>
              <a:t>专家系统模型</a:t>
            </a:r>
            <a:r>
              <a:rPr lang="en-US" dirty="0" smtClean="0"/>
              <a:t>。  </a:t>
            </a:r>
            <a:r>
              <a:rPr lang="zh-CN" altLang="en-US" dirty="0" smtClean="0"/>
              <a:t>专家系统也称为人工智能系统</a:t>
            </a:r>
            <a:r>
              <a:rPr lang="en-US" dirty="0" smtClean="0"/>
              <a:t>，   </a:t>
            </a:r>
            <a:r>
              <a:rPr lang="zh-CN" altLang="en-US" dirty="0" smtClean="0"/>
              <a:t>是将人们以往在解决问题中积累的经验</a:t>
            </a:r>
            <a:r>
              <a:rPr lang="en-US" dirty="0" smtClean="0"/>
              <a:t>、  </a:t>
            </a:r>
            <a:r>
              <a:rPr lang="zh-CN" altLang="en-US" dirty="0" smtClean="0"/>
              <a:t>方法与专长转化为计算机程序</a:t>
            </a:r>
            <a:r>
              <a:rPr lang="en-US" dirty="0" smtClean="0"/>
              <a:t>，  </a:t>
            </a:r>
            <a:r>
              <a:rPr lang="zh-CN" altLang="en-US" dirty="0" smtClean="0"/>
              <a:t>把专家的知识与解决问题的逻辑思维以程序的方式</a:t>
            </a:r>
            <a:r>
              <a:rPr lang="en-US" dirty="0" smtClean="0"/>
              <a:t>“ </a:t>
            </a:r>
            <a:r>
              <a:rPr lang="zh-CN" altLang="en-US" dirty="0" smtClean="0"/>
              <a:t>传授</a:t>
            </a:r>
            <a:r>
              <a:rPr lang="en-US" dirty="0" smtClean="0"/>
              <a:t>”  </a:t>
            </a:r>
            <a:r>
              <a:rPr lang="zh-CN" altLang="en-US" dirty="0" smtClean="0"/>
              <a:t>给计算机</a:t>
            </a:r>
            <a:r>
              <a:rPr lang="en-US" dirty="0" smtClean="0"/>
              <a:t>，  </a:t>
            </a:r>
            <a:r>
              <a:rPr lang="zh-CN" altLang="en-US" dirty="0" smtClean="0"/>
              <a:t>借助计算机抢答的计算能力来解决实际问题</a:t>
            </a:r>
            <a:r>
              <a:rPr lang="en-US" dirty="0" smtClean="0"/>
              <a:t>。  </a:t>
            </a:r>
            <a:r>
              <a:rPr lang="zh-CN" altLang="en-US" dirty="0" smtClean="0"/>
              <a:t>开发专家系统的最大阻碍 在于如何识别</a:t>
            </a:r>
            <a:r>
              <a:rPr lang="en-US" dirty="0" smtClean="0"/>
              <a:t>、  </a:t>
            </a:r>
            <a:r>
              <a:rPr lang="zh-CN" altLang="en-US" dirty="0" smtClean="0"/>
              <a:t>获取专家的智慧与知识</a:t>
            </a:r>
            <a:r>
              <a:rPr lang="en-US" dirty="0" smtClean="0"/>
              <a:t>，  </a:t>
            </a:r>
            <a:r>
              <a:rPr lang="zh-CN" altLang="en-US" dirty="0" smtClean="0"/>
              <a:t>并将之转化成计算机程序</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8675"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国际物流网络规划工具</a:t>
            </a:r>
          </a:p>
          <a:p>
            <a:pPr>
              <a:lnSpc>
                <a:spcPct val="150000"/>
              </a:lnSpc>
            </a:pPr>
            <a:r>
              <a:rPr lang="en-US" dirty="0" smtClean="0"/>
              <a:t>１）  </a:t>
            </a:r>
            <a:r>
              <a:rPr lang="zh-CN" altLang="en-US" dirty="0" smtClean="0"/>
              <a:t>绘制地图</a:t>
            </a:r>
            <a:r>
              <a:rPr lang="en-US" dirty="0" smtClean="0"/>
              <a:t>。  </a:t>
            </a:r>
            <a:r>
              <a:rPr lang="zh-CN" altLang="en-US" dirty="0" smtClean="0"/>
              <a:t>通过绘制地图能够让你明显地看出你的供应链的设计和方案的效果通过 绘制你所提出的解决方案的地图</a:t>
            </a:r>
            <a:r>
              <a:rPr lang="en-US" dirty="0" smtClean="0"/>
              <a:t>，   </a:t>
            </a:r>
            <a:r>
              <a:rPr lang="zh-CN" altLang="en-US" dirty="0" smtClean="0"/>
              <a:t>可以让你更好地明白不同的实施情况带颜色的译码</a:t>
            </a:r>
            <a:r>
              <a:rPr lang="en-US" dirty="0" smtClean="0"/>
              <a:t>，  </a:t>
            </a:r>
            <a:r>
              <a:rPr lang="zh-CN" altLang="en-US" dirty="0" smtClean="0"/>
              <a:t>按比 例分配的大小和被利用的指示将有助于你进行更深一层级的分析</a:t>
            </a:r>
            <a:r>
              <a:rPr lang="en-US" dirty="0" smtClean="0"/>
              <a:t>。</a:t>
            </a:r>
            <a:endParaRPr lang="zh-CN" altLang="en-US" dirty="0" smtClean="0"/>
          </a:p>
          <a:p>
            <a:pPr>
              <a:lnSpc>
                <a:spcPct val="150000"/>
              </a:lnSpc>
            </a:pPr>
            <a:r>
              <a:rPr lang="en-US" dirty="0" smtClean="0"/>
              <a:t>２）  </a:t>
            </a:r>
            <a:r>
              <a:rPr lang="zh-CN" altLang="en-US" dirty="0" smtClean="0"/>
              <a:t>机械工具</a:t>
            </a:r>
            <a:r>
              <a:rPr lang="en-US" dirty="0" smtClean="0"/>
              <a:t>。  </a:t>
            </a:r>
            <a:r>
              <a:rPr lang="zh-CN" altLang="en-US" dirty="0" smtClean="0"/>
              <a:t>机械设备是构成物流网络节点的重要组成部分</a:t>
            </a:r>
            <a:r>
              <a:rPr lang="en-US" dirty="0" smtClean="0"/>
              <a:t>，  </a:t>
            </a:r>
            <a:r>
              <a:rPr lang="zh-CN" altLang="en-US" dirty="0" smtClean="0"/>
              <a:t>也是完成日常运营控制 的主要工具</a:t>
            </a:r>
            <a:r>
              <a:rPr lang="en-US" dirty="0" smtClean="0"/>
              <a:t>，  </a:t>
            </a:r>
            <a:r>
              <a:rPr lang="zh-CN" altLang="en-US" dirty="0" smtClean="0"/>
              <a:t>包括生产的机器设备</a:t>
            </a:r>
            <a:r>
              <a:rPr lang="en-US" dirty="0" smtClean="0"/>
              <a:t>、   </a:t>
            </a:r>
            <a:r>
              <a:rPr lang="zh-CN" altLang="en-US" dirty="0" smtClean="0"/>
              <a:t>仓库的设施设备</a:t>
            </a:r>
            <a:r>
              <a:rPr lang="en-US" dirty="0" smtClean="0"/>
              <a:t>、  </a:t>
            </a:r>
            <a:r>
              <a:rPr lang="zh-CN" altLang="en-US" dirty="0" smtClean="0"/>
              <a:t>运 输 车 辆</a:t>
            </a:r>
            <a:r>
              <a:rPr lang="en-US" dirty="0" smtClean="0"/>
              <a:t>、  </a:t>
            </a:r>
            <a:r>
              <a:rPr lang="zh-CN" altLang="en-US" dirty="0" smtClean="0"/>
              <a:t>装 卸 搬 运 设 备</a:t>
            </a:r>
            <a:r>
              <a:rPr lang="en-US" dirty="0" smtClean="0"/>
              <a:t>、  </a:t>
            </a:r>
            <a:r>
              <a:rPr lang="zh-CN" altLang="en-US" dirty="0" smtClean="0"/>
              <a:t>通 信 设备</a:t>
            </a:r>
            <a:r>
              <a:rPr lang="en-US" dirty="0" smtClean="0"/>
              <a:t>、  </a:t>
            </a:r>
            <a:r>
              <a:rPr lang="zh-CN" altLang="en-US" dirty="0" smtClean="0"/>
              <a:t>计算机网络设备等</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29699" name="Rectangle 3"/>
          <p:cNvSpPr>
            <a:spLocks noGrp="1" noChangeArrowheads="1"/>
          </p:cNvSpPr>
          <p:nvPr>
            <p:ph type="body" idx="1"/>
          </p:nvPr>
        </p:nvSpPr>
        <p:spPr/>
        <p:txBody>
          <a:bodyPr/>
          <a:lstStyle/>
          <a:p>
            <a:r>
              <a:rPr lang="en-US" dirty="0" smtClean="0"/>
              <a:t>３）  </a:t>
            </a:r>
            <a:r>
              <a:rPr lang="zh-CN" altLang="en-US" dirty="0" smtClean="0"/>
              <a:t>数据</a:t>
            </a:r>
            <a:r>
              <a:rPr lang="en-US" dirty="0" smtClean="0"/>
              <a:t>。  </a:t>
            </a:r>
            <a:r>
              <a:rPr lang="zh-CN" altLang="en-US" dirty="0" smtClean="0"/>
              <a:t>一个物流网络的规划会涉及大量的数据</a:t>
            </a:r>
            <a:r>
              <a:rPr lang="en-US" dirty="0" smtClean="0"/>
              <a:t>，  </a:t>
            </a:r>
            <a:r>
              <a:rPr lang="zh-CN" altLang="en-US" dirty="0" smtClean="0"/>
              <a:t>这些数据包括</a:t>
            </a:r>
            <a:r>
              <a:rPr lang="en-US" dirty="0" smtClean="0"/>
              <a:t>：</a:t>
            </a:r>
            <a:endParaRPr lang="zh-CN" altLang="en-US" dirty="0" smtClean="0"/>
          </a:p>
          <a:p>
            <a:r>
              <a:rPr lang="en-US" dirty="0" smtClean="0"/>
              <a:t>（１）  </a:t>
            </a:r>
            <a:r>
              <a:rPr lang="zh-CN" altLang="en-US" dirty="0" smtClean="0"/>
              <a:t>顾客</a:t>
            </a:r>
            <a:r>
              <a:rPr lang="en-US" dirty="0" smtClean="0"/>
              <a:t>、  </a:t>
            </a:r>
            <a:r>
              <a:rPr lang="zh-CN" altLang="en-US" dirty="0" smtClean="0"/>
              <a:t>零售商</a:t>
            </a:r>
            <a:r>
              <a:rPr lang="en-US" dirty="0" smtClean="0"/>
              <a:t>、  </a:t>
            </a:r>
            <a:r>
              <a:rPr lang="zh-CN" altLang="en-US" dirty="0" smtClean="0"/>
              <a:t>仓库</a:t>
            </a:r>
            <a:r>
              <a:rPr lang="en-US" dirty="0" smtClean="0"/>
              <a:t>、  </a:t>
            </a:r>
            <a:r>
              <a:rPr lang="zh-CN" altLang="en-US" dirty="0" smtClean="0"/>
              <a:t>配送中心</a:t>
            </a:r>
            <a:r>
              <a:rPr lang="en-US" dirty="0" smtClean="0"/>
              <a:t>、  </a:t>
            </a:r>
            <a:r>
              <a:rPr lang="zh-CN" altLang="en-US" dirty="0" smtClean="0"/>
              <a:t>生产商和供应商的位置</a:t>
            </a:r>
            <a:r>
              <a:rPr lang="en-US" dirty="0" smtClean="0"/>
              <a:t>。</a:t>
            </a:r>
            <a:endParaRPr lang="zh-CN" altLang="en-US" dirty="0" smtClean="0"/>
          </a:p>
          <a:p>
            <a:r>
              <a:rPr lang="en-US" dirty="0" smtClean="0"/>
              <a:t>（２）  </a:t>
            </a:r>
            <a:r>
              <a:rPr lang="zh-CN" altLang="en-US" dirty="0" smtClean="0"/>
              <a:t>所有产品的数量和特殊的运输方式</a:t>
            </a:r>
            <a:r>
              <a:rPr lang="en-US" dirty="0" smtClean="0"/>
              <a:t>   （ </a:t>
            </a:r>
            <a:r>
              <a:rPr lang="zh-CN" altLang="en-US" dirty="0" smtClean="0"/>
              <a:t>比如冷冻运输</a:t>
            </a:r>
            <a:r>
              <a:rPr lang="en-US" dirty="0" smtClean="0"/>
              <a:t>） 。</a:t>
            </a:r>
            <a:endParaRPr lang="zh-CN" altLang="en-US" dirty="0" smtClean="0"/>
          </a:p>
          <a:p>
            <a:r>
              <a:rPr lang="en-US" dirty="0" smtClean="0"/>
              <a:t>（３）  </a:t>
            </a:r>
            <a:r>
              <a:rPr lang="zh-CN" altLang="en-US" dirty="0" smtClean="0"/>
              <a:t>目标消费者的位置</a:t>
            </a:r>
            <a:r>
              <a:rPr lang="en-US" dirty="0" smtClean="0"/>
              <a:t>，  </a:t>
            </a:r>
            <a:r>
              <a:rPr lang="zh-CN" altLang="en-US" dirty="0" smtClean="0"/>
              <a:t>储存商品的储存点和资源</a:t>
            </a:r>
            <a:r>
              <a:rPr lang="en-US" dirty="0" smtClean="0"/>
              <a:t>。</a:t>
            </a:r>
            <a:endParaRPr lang="zh-CN" altLang="en-US" dirty="0" smtClean="0"/>
          </a:p>
          <a:p>
            <a:r>
              <a:rPr lang="en-US" dirty="0" smtClean="0"/>
              <a:t>（４）  </a:t>
            </a:r>
            <a:r>
              <a:rPr lang="zh-CN" altLang="en-US" dirty="0" smtClean="0"/>
              <a:t>每一个目标消费市场对每一个产品的需求量</a:t>
            </a:r>
            <a:r>
              <a:rPr lang="en-US" dirty="0" smtClean="0"/>
              <a:t>。</a:t>
            </a:r>
            <a:endParaRPr lang="zh-CN" altLang="en-US" dirty="0" smtClean="0"/>
          </a:p>
          <a:p>
            <a:r>
              <a:rPr lang="en-US" dirty="0" smtClean="0"/>
              <a:t>（５）  </a:t>
            </a:r>
            <a:r>
              <a:rPr lang="zh-CN" altLang="en-US" dirty="0" smtClean="0"/>
              <a:t>每种运输模式的运输费率</a:t>
            </a:r>
            <a:r>
              <a:rPr lang="en-US" dirty="0" smtClean="0"/>
              <a:t>。</a:t>
            </a:r>
            <a:endParaRPr lang="zh-CN" altLang="en-US" dirty="0" smtClean="0"/>
          </a:p>
          <a:p>
            <a:r>
              <a:rPr lang="en-US" dirty="0" smtClean="0"/>
              <a:t>（６）  </a:t>
            </a:r>
            <a:r>
              <a:rPr lang="zh-CN" altLang="en-US" dirty="0" smtClean="0"/>
              <a:t>仓储的成本</a:t>
            </a:r>
            <a:r>
              <a:rPr lang="en-US" dirty="0" smtClean="0"/>
              <a:t>。</a:t>
            </a:r>
            <a:endParaRPr lang="zh-CN" altLang="en-US" dirty="0" smtClean="0"/>
          </a:p>
          <a:p>
            <a:r>
              <a:rPr lang="en-US" dirty="0" smtClean="0"/>
              <a:t>（７）  </a:t>
            </a:r>
            <a:r>
              <a:rPr lang="zh-CN" altLang="en-US" dirty="0" smtClean="0"/>
              <a:t>向顾客发货的频率和运量</a:t>
            </a:r>
            <a:r>
              <a:rPr lang="en-US" dirty="0" smtClean="0"/>
              <a:t>。</a:t>
            </a:r>
            <a:endParaRPr lang="zh-CN" altLang="en-US" dirty="0" smtClean="0"/>
          </a:p>
          <a:p>
            <a:r>
              <a:rPr lang="en-US" dirty="0" smtClean="0"/>
              <a:t>（８） </a:t>
            </a:r>
            <a:r>
              <a:rPr lang="zh-CN" altLang="en-US" dirty="0" smtClean="0"/>
              <a:t>订单的形式和内容</a:t>
            </a:r>
            <a:r>
              <a:rPr lang="en-US" dirty="0" smtClean="0"/>
              <a:t>， </a:t>
            </a:r>
            <a:r>
              <a:rPr lang="zh-CN" altLang="en-US" dirty="0" smtClean="0"/>
              <a:t>包括订单的频率</a:t>
            </a:r>
            <a:r>
              <a:rPr lang="en-US" dirty="0" smtClean="0"/>
              <a:t>、 </a:t>
            </a:r>
            <a:r>
              <a:rPr lang="zh-CN" altLang="en-US" dirty="0" smtClean="0"/>
              <a:t>大小</a:t>
            </a:r>
            <a:r>
              <a:rPr lang="en-US" dirty="0" smtClean="0"/>
              <a:t>、  </a:t>
            </a:r>
            <a:r>
              <a:rPr lang="zh-CN" altLang="en-US" dirty="0" smtClean="0"/>
              <a:t>季节性订单处理的过程所产生的成  本消费者服务的目标</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0723" name="Rectangle 3"/>
          <p:cNvSpPr>
            <a:spLocks noGrp="1" noChangeArrowheads="1"/>
          </p:cNvSpPr>
          <p:nvPr>
            <p:ph type="body" idx="1"/>
          </p:nvPr>
        </p:nvSpPr>
        <p:spPr/>
        <p:txBody>
          <a:bodyPr/>
          <a:lstStyle/>
          <a:p>
            <a:pPr eaLnBrk="1" hangingPunct="1">
              <a:lnSpc>
                <a:spcPct val="150000"/>
              </a:lnSpc>
            </a:pPr>
            <a:r>
              <a:rPr lang="zh-CN" altLang="en-US" sz="2900" dirty="0" smtClean="0"/>
              <a:t>五</a:t>
            </a:r>
            <a:r>
              <a:rPr lang="en-US" sz="2900" dirty="0" smtClean="0"/>
              <a:t>、  </a:t>
            </a:r>
            <a:r>
              <a:rPr lang="zh-CN" altLang="en-US" sz="2900" dirty="0" smtClean="0"/>
              <a:t>物流园区规划设计</a:t>
            </a:r>
          </a:p>
          <a:p>
            <a:pPr>
              <a:lnSpc>
                <a:spcPct val="150000"/>
              </a:lnSpc>
            </a:pPr>
            <a:r>
              <a:rPr lang="en-US" dirty="0" smtClean="0"/>
              <a:t>１  </a:t>
            </a:r>
            <a:r>
              <a:rPr lang="zh-CN" altLang="en-US" dirty="0" smtClean="0"/>
              <a:t>物流园区规划基本原则</a:t>
            </a:r>
          </a:p>
          <a:p>
            <a:pPr>
              <a:lnSpc>
                <a:spcPct val="150000"/>
              </a:lnSpc>
            </a:pPr>
            <a:r>
              <a:rPr lang="en-US" dirty="0" smtClean="0"/>
              <a:t>（１）  </a:t>
            </a:r>
            <a:r>
              <a:rPr lang="zh-CN" altLang="en-US" dirty="0" smtClean="0"/>
              <a:t>坚持科学选址的原则</a:t>
            </a:r>
            <a:r>
              <a:rPr lang="en-US" dirty="0" smtClean="0"/>
              <a:t>。 </a:t>
            </a:r>
          </a:p>
          <a:p>
            <a:pPr>
              <a:lnSpc>
                <a:spcPct val="150000"/>
              </a:lnSpc>
            </a:pPr>
            <a:r>
              <a:rPr lang="en-US" dirty="0" smtClean="0"/>
              <a:t>（２） </a:t>
            </a:r>
            <a:r>
              <a:rPr lang="zh-CN" altLang="en-US" dirty="0" smtClean="0"/>
              <a:t>协调统一规划原则</a:t>
            </a:r>
            <a:r>
              <a:rPr lang="en-US" dirty="0" smtClean="0"/>
              <a:t>。</a:t>
            </a:r>
          </a:p>
          <a:p>
            <a:pPr>
              <a:lnSpc>
                <a:spcPct val="150000"/>
              </a:lnSpc>
            </a:pPr>
            <a:r>
              <a:rPr lang="en-US" dirty="0" smtClean="0"/>
              <a:t>（３）  </a:t>
            </a:r>
            <a:r>
              <a:rPr lang="zh-CN" altLang="en-US" dirty="0" smtClean="0"/>
              <a:t>坚持市场运作原则</a:t>
            </a:r>
            <a:r>
              <a:rPr lang="en-US" dirty="0" smtClean="0"/>
              <a:t>。 </a:t>
            </a:r>
          </a:p>
          <a:p>
            <a:pPr>
              <a:lnSpc>
                <a:spcPct val="150000"/>
              </a:lnSpc>
            </a:pPr>
            <a:r>
              <a:rPr lang="en-US" dirty="0" smtClean="0"/>
              <a:t>（４）  </a:t>
            </a:r>
            <a:r>
              <a:rPr lang="zh-CN" altLang="en-US" dirty="0" smtClean="0"/>
              <a:t>坚持高起点现代化原则</a:t>
            </a:r>
            <a:r>
              <a:rPr lang="en-US" dirty="0" smtClean="0"/>
              <a:t>。 </a:t>
            </a:r>
          </a:p>
          <a:p>
            <a:pPr>
              <a:lnSpc>
                <a:spcPct val="150000"/>
              </a:lnSpc>
            </a:pPr>
            <a:r>
              <a:rPr lang="en-US" dirty="0" smtClean="0"/>
              <a:t>（５） </a:t>
            </a:r>
            <a:r>
              <a:rPr lang="zh-CN" altLang="en-US" dirty="0" smtClean="0"/>
              <a:t>坚持环境合理化原则</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1747" name="Rectangle 3"/>
          <p:cNvSpPr>
            <a:spLocks noGrp="1" noChangeArrowheads="1"/>
          </p:cNvSpPr>
          <p:nvPr>
            <p:ph type="body" idx="1"/>
          </p:nvPr>
        </p:nvSpPr>
        <p:spPr/>
        <p:txBody>
          <a:bodyPr/>
          <a:lstStyle/>
          <a:p>
            <a:pPr eaLnBrk="1" hangingPunct="1"/>
            <a:r>
              <a:rPr lang="en-US" dirty="0" smtClean="0"/>
              <a:t>２  </a:t>
            </a:r>
            <a:r>
              <a:rPr lang="zh-CN" altLang="en-US" dirty="0" smtClean="0"/>
              <a:t>物流园区规划主要内容</a:t>
            </a:r>
          </a:p>
          <a:p>
            <a:pPr eaLnBrk="1" hangingPunct="1"/>
            <a:r>
              <a:rPr lang="en-US" dirty="0" smtClean="0"/>
              <a:t>（１） </a:t>
            </a:r>
            <a:r>
              <a:rPr lang="zh-CN" altLang="en-US" dirty="0" smtClean="0"/>
              <a:t>基础设施规划设计</a:t>
            </a:r>
            <a:r>
              <a:rPr lang="en-US" dirty="0" smtClean="0"/>
              <a:t>。</a:t>
            </a:r>
          </a:p>
          <a:p>
            <a:r>
              <a:rPr lang="zh-CN" altLang="en-US" dirty="0" smtClean="0"/>
              <a:t>基础设施建设是物流园区规划建设的一个重要组成部分</a:t>
            </a:r>
            <a:r>
              <a:rPr lang="en-US" dirty="0" smtClean="0"/>
              <a:t>， </a:t>
            </a:r>
            <a:r>
              <a:rPr lang="zh-CN" altLang="en-US" dirty="0" smtClean="0"/>
              <a:t>是物流企业开展业务的实体依 托</a:t>
            </a:r>
            <a:r>
              <a:rPr lang="en-US" dirty="0" smtClean="0"/>
              <a:t>，  </a:t>
            </a:r>
            <a:r>
              <a:rPr lang="zh-CN" altLang="en-US" dirty="0" smtClean="0"/>
              <a:t>是物流园区发展的必要基础</a:t>
            </a:r>
            <a:r>
              <a:rPr lang="en-US" dirty="0" smtClean="0"/>
              <a:t>。   </a:t>
            </a:r>
            <a:r>
              <a:rPr lang="zh-CN" altLang="en-US" dirty="0" smtClean="0"/>
              <a:t>它不仅包括物流相关设施的建设部分</a:t>
            </a:r>
            <a:r>
              <a:rPr lang="en-US" dirty="0" smtClean="0"/>
              <a:t>，  </a:t>
            </a:r>
            <a:r>
              <a:rPr lang="zh-CN" altLang="en-US" dirty="0" smtClean="0"/>
              <a:t>还包括对既有基础设施的改造部分</a:t>
            </a:r>
            <a:r>
              <a:rPr lang="en-US" dirty="0" smtClean="0"/>
              <a:t>。</a:t>
            </a:r>
            <a:endParaRPr lang="zh-CN" altLang="en-US" dirty="0" smtClean="0"/>
          </a:p>
          <a:p>
            <a:pPr eaLnBrk="1" hangingPunct="1"/>
            <a:r>
              <a:rPr lang="en-US" dirty="0" smtClean="0"/>
              <a:t>①</a:t>
            </a:r>
            <a:r>
              <a:rPr lang="zh-CN" altLang="en-US" dirty="0" smtClean="0"/>
              <a:t>交通基础设施规划</a:t>
            </a:r>
            <a:r>
              <a:rPr lang="en-US" dirty="0" smtClean="0"/>
              <a:t>。  </a:t>
            </a:r>
            <a:r>
              <a:rPr lang="zh-CN" altLang="en-US" dirty="0" smtClean="0"/>
              <a:t>物流园区集中较多的物流企业</a:t>
            </a:r>
            <a:r>
              <a:rPr lang="en-US" dirty="0" smtClean="0"/>
              <a:t>，   </a:t>
            </a:r>
            <a:r>
              <a:rPr lang="zh-CN" altLang="en-US" dirty="0" smtClean="0"/>
              <a:t>每日的运输量十分庞大</a:t>
            </a:r>
            <a:r>
              <a:rPr lang="en-US" dirty="0" smtClean="0"/>
              <a:t>，  </a:t>
            </a:r>
            <a:r>
              <a:rPr lang="zh-CN" altLang="en-US" dirty="0" smtClean="0"/>
              <a:t>这对交 通基础设施提出了很高的要求</a:t>
            </a:r>
            <a:r>
              <a:rPr lang="en-US" dirty="0" smtClean="0"/>
              <a:t>。  </a:t>
            </a:r>
            <a:r>
              <a:rPr lang="zh-CN" altLang="en-US" dirty="0" smtClean="0"/>
              <a:t>规划需要结合所处位置的交通运输网络进行资源配置</a:t>
            </a:r>
            <a:r>
              <a:rPr lang="en-US" dirty="0" smtClean="0"/>
              <a:t>，   </a:t>
            </a:r>
            <a:r>
              <a:rPr lang="zh-CN" altLang="en-US" dirty="0" smtClean="0"/>
              <a:t>积极 发展各种运输方式多式联运</a:t>
            </a:r>
            <a:r>
              <a:rPr lang="en-US" dirty="0" smtClean="0"/>
              <a:t>、  </a:t>
            </a:r>
            <a:r>
              <a:rPr lang="zh-CN" altLang="en-US" dirty="0" smtClean="0"/>
              <a:t>集装箱运输</a:t>
            </a:r>
            <a:r>
              <a:rPr lang="en-US" dirty="0" smtClean="0"/>
              <a:t>、 </a:t>
            </a:r>
            <a:r>
              <a:rPr lang="zh-CN" altLang="en-US" dirty="0" smtClean="0"/>
              <a:t>城市配送等</a:t>
            </a:r>
            <a:r>
              <a:rPr lang="en-US" dirty="0" smtClean="0"/>
              <a:t>， </a:t>
            </a:r>
            <a:r>
              <a:rPr lang="zh-CN" altLang="en-US" dirty="0" smtClean="0"/>
              <a:t>以实现货畅其流</a:t>
            </a:r>
            <a:r>
              <a:rPr lang="en-US" dirty="0" smtClean="0"/>
              <a:t>。 </a:t>
            </a:r>
            <a:r>
              <a:rPr lang="zh-CN" altLang="en-US" dirty="0" smtClean="0"/>
              <a:t>交通基础设施还 应该结合园区的服务功能和范围逐步加以改善</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12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国际物流节点功能及类型</a:t>
            </a:r>
          </a:p>
          <a:p>
            <a:pPr>
              <a:lnSpc>
                <a:spcPct val="150000"/>
              </a:lnSpc>
            </a:pPr>
            <a:r>
              <a:rPr lang="en-US" dirty="0" smtClean="0"/>
              <a:t>１）  </a:t>
            </a:r>
            <a:r>
              <a:rPr lang="zh-CN" altLang="en-US" dirty="0" smtClean="0"/>
              <a:t>国际物流节点功能</a:t>
            </a:r>
            <a:r>
              <a:rPr lang="en-US" dirty="0" smtClean="0"/>
              <a:t>。</a:t>
            </a:r>
            <a:endParaRPr lang="zh-CN" altLang="en-US" dirty="0" smtClean="0"/>
          </a:p>
          <a:p>
            <a:pPr eaLnBrk="1" hangingPunct="1">
              <a:lnSpc>
                <a:spcPct val="150000"/>
              </a:lnSpc>
            </a:pPr>
            <a:r>
              <a:rPr lang="en-US" dirty="0" smtClean="0"/>
              <a:t>（１）  </a:t>
            </a:r>
            <a:r>
              <a:rPr lang="zh-CN" altLang="en-US" dirty="0" smtClean="0"/>
              <a:t>联结功能</a:t>
            </a:r>
            <a:r>
              <a:rPr lang="en-US" dirty="0" smtClean="0"/>
              <a:t>。</a:t>
            </a:r>
            <a:endParaRPr lang="zh-CN" altLang="en-US" dirty="0" smtClean="0"/>
          </a:p>
          <a:p>
            <a:pPr eaLnBrk="1" hangingPunct="1">
              <a:lnSpc>
                <a:spcPct val="150000"/>
              </a:lnSpc>
            </a:pPr>
            <a:r>
              <a:rPr lang="en-US" dirty="0" smtClean="0"/>
              <a:t>（２）  </a:t>
            </a:r>
            <a:r>
              <a:rPr lang="zh-CN" altLang="en-US" dirty="0" smtClean="0"/>
              <a:t>信息功能</a:t>
            </a:r>
            <a:r>
              <a:rPr lang="en-US" dirty="0" smtClean="0"/>
              <a:t>。</a:t>
            </a:r>
            <a:endParaRPr lang="zh-CN" altLang="en-US" dirty="0" smtClean="0"/>
          </a:p>
          <a:p>
            <a:pPr eaLnBrk="1" hangingPunct="1">
              <a:lnSpc>
                <a:spcPct val="150000"/>
              </a:lnSpc>
            </a:pPr>
            <a:r>
              <a:rPr lang="en-US" dirty="0" smtClean="0"/>
              <a:t>（３）  </a:t>
            </a:r>
            <a:r>
              <a:rPr lang="zh-CN" altLang="en-US" dirty="0" smtClean="0"/>
              <a:t>管理功能</a:t>
            </a:r>
            <a:r>
              <a:rPr lang="en-US" dirty="0" smtClean="0"/>
              <a:t>。</a:t>
            </a:r>
            <a:endParaRPr lang="zh-CN" altLang="en-US" dirty="0" smtClean="0"/>
          </a:p>
          <a:p>
            <a:pPr eaLnBrk="1" hangingPunct="1">
              <a:lnSpc>
                <a:spcPct val="150000"/>
              </a:lnSpc>
            </a:pPr>
            <a:r>
              <a:rPr lang="en-US" dirty="0" smtClean="0"/>
              <a:t>（４）  </a:t>
            </a:r>
            <a:r>
              <a:rPr lang="zh-CN" altLang="en-US" dirty="0" smtClean="0"/>
              <a:t>配套功能</a:t>
            </a:r>
            <a:r>
              <a:rPr lang="en-US" dirty="0" smtClean="0"/>
              <a:t>。</a:t>
            </a:r>
            <a:endParaRPr lang="zh-CN" altLang="en-US" dirty="0" smtClean="0"/>
          </a:p>
          <a:p>
            <a:pPr eaLnBrk="1" hangingPunct="1">
              <a:lnSpc>
                <a:spcPct val="150000"/>
              </a:lnSpc>
            </a:pPr>
            <a:r>
              <a:rPr lang="en-US" dirty="0" smtClean="0"/>
              <a:t>（５）  </a:t>
            </a:r>
            <a:r>
              <a:rPr lang="zh-CN" altLang="en-US" dirty="0" smtClean="0"/>
              <a:t>延伸功能</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2771" name="Rectangle 3"/>
          <p:cNvSpPr>
            <a:spLocks noGrp="1" noChangeArrowheads="1"/>
          </p:cNvSpPr>
          <p:nvPr>
            <p:ph type="body" idx="1"/>
          </p:nvPr>
        </p:nvSpPr>
        <p:spPr/>
        <p:txBody>
          <a:bodyPr/>
          <a:lstStyle/>
          <a:p>
            <a:r>
              <a:rPr lang="en-US" dirty="0" smtClean="0"/>
              <a:t>②</a:t>
            </a:r>
            <a:r>
              <a:rPr lang="zh-CN" altLang="en-US" dirty="0" smtClean="0"/>
              <a:t>通信网络规划</a:t>
            </a:r>
            <a:r>
              <a:rPr lang="en-US" dirty="0" smtClean="0"/>
              <a:t>。  </a:t>
            </a:r>
            <a:r>
              <a:rPr lang="zh-CN" altLang="en-US" dirty="0" smtClean="0"/>
              <a:t>通信网络建设是物流园区进行信息沟通的重要保证</a:t>
            </a:r>
            <a:r>
              <a:rPr lang="en-US" dirty="0" smtClean="0"/>
              <a:t>，  </a:t>
            </a:r>
            <a:r>
              <a:rPr lang="zh-CN" altLang="en-US" dirty="0" smtClean="0"/>
              <a:t>在对园区信息量进行预计的基础上</a:t>
            </a:r>
            <a:r>
              <a:rPr lang="en-US" dirty="0" smtClean="0"/>
              <a:t>，  </a:t>
            </a:r>
            <a:r>
              <a:rPr lang="zh-CN" altLang="en-US" dirty="0" smtClean="0"/>
              <a:t>合理铺设光纤线缆</a:t>
            </a:r>
            <a:r>
              <a:rPr lang="en-US" dirty="0" smtClean="0"/>
              <a:t>、  </a:t>
            </a:r>
            <a:r>
              <a:rPr lang="zh-CN" altLang="en-US" dirty="0" smtClean="0"/>
              <a:t>电网等通信物理基础设施</a:t>
            </a:r>
            <a:r>
              <a:rPr lang="en-US" dirty="0" smtClean="0"/>
              <a:t>，  </a:t>
            </a:r>
            <a:r>
              <a:rPr lang="zh-CN" altLang="en-US" dirty="0" smtClean="0"/>
              <a:t>从而实现园区内外企业 资源</a:t>
            </a:r>
            <a:r>
              <a:rPr lang="en-US" dirty="0" smtClean="0"/>
              <a:t>、  </a:t>
            </a:r>
            <a:r>
              <a:rPr lang="zh-CN" altLang="en-US" dirty="0" smtClean="0"/>
              <a:t>信息的快速高效交流与共享</a:t>
            </a:r>
            <a:r>
              <a:rPr lang="en-US" dirty="0" smtClean="0"/>
              <a:t>。</a:t>
            </a:r>
            <a:endParaRPr lang="zh-CN" altLang="en-US" dirty="0" smtClean="0"/>
          </a:p>
          <a:p>
            <a:r>
              <a:rPr lang="en-US" dirty="0" smtClean="0"/>
              <a:t>③</a:t>
            </a:r>
            <a:r>
              <a:rPr lang="zh-CN" altLang="en-US" dirty="0" smtClean="0"/>
              <a:t>市政基础设施规划</a:t>
            </a:r>
            <a:r>
              <a:rPr lang="en-US" dirty="0" smtClean="0"/>
              <a:t>。   </a:t>
            </a:r>
            <a:r>
              <a:rPr lang="zh-CN" altLang="en-US" dirty="0" smtClean="0"/>
              <a:t>市 政 基 础 设 施 规 划 主 要 由 给 水</a:t>
            </a:r>
            <a:r>
              <a:rPr lang="en-US" dirty="0" smtClean="0"/>
              <a:t>、  </a:t>
            </a:r>
            <a:r>
              <a:rPr lang="zh-CN" altLang="en-US" dirty="0" smtClean="0"/>
              <a:t>排 水</a:t>
            </a:r>
            <a:r>
              <a:rPr lang="en-US" dirty="0" smtClean="0"/>
              <a:t>、  </a:t>
            </a:r>
            <a:r>
              <a:rPr lang="zh-CN" altLang="en-US" dirty="0" smtClean="0"/>
              <a:t>燃 气</a:t>
            </a:r>
            <a:r>
              <a:rPr lang="en-US" dirty="0" smtClean="0"/>
              <a:t>、  </a:t>
            </a:r>
            <a:r>
              <a:rPr lang="zh-CN" altLang="en-US" dirty="0" smtClean="0"/>
              <a:t>环 卫</a:t>
            </a:r>
            <a:r>
              <a:rPr lang="en-US" dirty="0" smtClean="0"/>
              <a:t>、  </a:t>
            </a:r>
            <a:r>
              <a:rPr lang="zh-CN" altLang="en-US" dirty="0" smtClean="0"/>
              <a:t>供 电</a:t>
            </a:r>
            <a:r>
              <a:rPr lang="en-US" dirty="0" smtClean="0"/>
              <a:t>、  </a:t>
            </a:r>
            <a:r>
              <a:rPr lang="zh-CN" altLang="en-US" dirty="0" smtClean="0"/>
              <a:t>通 信</a:t>
            </a:r>
            <a:r>
              <a:rPr lang="en-US" dirty="0" smtClean="0"/>
              <a:t>、  </a:t>
            </a:r>
            <a:r>
              <a:rPr lang="zh-CN" altLang="en-US" dirty="0" smtClean="0"/>
              <a:t>防灾等各 项 工 程 系 统 构 成</a:t>
            </a:r>
            <a:r>
              <a:rPr lang="en-US" dirty="0" smtClean="0"/>
              <a:t>，  </a:t>
            </a:r>
            <a:r>
              <a:rPr lang="zh-CN" altLang="en-US" dirty="0" smtClean="0"/>
              <a:t>是 物 流 园 区 正 常 运 作 的 基 础</a:t>
            </a:r>
            <a:r>
              <a:rPr lang="en-US" dirty="0" smtClean="0"/>
              <a:t>，  </a:t>
            </a:r>
            <a:r>
              <a:rPr lang="zh-CN" altLang="en-US" dirty="0" smtClean="0"/>
              <a:t>能 够 保 证 园 区 的 正 常 生 产生活</a:t>
            </a:r>
            <a:r>
              <a:rPr lang="en-US" dirty="0" smtClean="0"/>
              <a:t>。</a:t>
            </a:r>
            <a:endParaRPr lang="zh-CN" altLang="en-US" dirty="0" smtClean="0"/>
          </a:p>
          <a:p>
            <a:r>
              <a:rPr lang="en-US" dirty="0" smtClean="0"/>
              <a:t>④</a:t>
            </a:r>
            <a:r>
              <a:rPr lang="zh-CN" altLang="en-US" dirty="0" smtClean="0"/>
              <a:t>环境设施规划</a:t>
            </a:r>
            <a:r>
              <a:rPr lang="en-US" dirty="0" smtClean="0"/>
              <a:t>。  </a:t>
            </a:r>
            <a:r>
              <a:rPr lang="zh-CN" altLang="en-US" dirty="0" smtClean="0"/>
              <a:t>物流园区集中大量物流企业</a:t>
            </a:r>
            <a:r>
              <a:rPr lang="en-US" dirty="0" smtClean="0"/>
              <a:t>，   </a:t>
            </a:r>
            <a:r>
              <a:rPr lang="zh-CN" altLang="en-US" dirty="0" smtClean="0"/>
              <a:t>一方面集中了大量的车辆</a:t>
            </a:r>
            <a:r>
              <a:rPr lang="en-US" dirty="0" smtClean="0"/>
              <a:t>，  </a:t>
            </a:r>
            <a:r>
              <a:rPr lang="zh-CN" altLang="en-US" dirty="0" smtClean="0"/>
              <a:t>另一方面由 于其开展的是物流经营业务</a:t>
            </a:r>
            <a:r>
              <a:rPr lang="en-US" dirty="0" smtClean="0"/>
              <a:t>   （ </a:t>
            </a:r>
            <a:r>
              <a:rPr lang="zh-CN" altLang="en-US" dirty="0" smtClean="0"/>
              <a:t>如流通加工</a:t>
            </a:r>
            <a:r>
              <a:rPr lang="en-US" dirty="0" smtClean="0"/>
              <a:t>） ，  </a:t>
            </a:r>
            <a:r>
              <a:rPr lang="zh-CN" altLang="en-US" dirty="0" smtClean="0"/>
              <a:t>所以这势必给园区环境造成不利影响</a:t>
            </a:r>
            <a:r>
              <a:rPr lang="en-US" dirty="0" smtClean="0"/>
              <a:t>。  </a:t>
            </a:r>
            <a:r>
              <a:rPr lang="zh-CN" altLang="en-US" dirty="0" smtClean="0"/>
              <a:t>园区规 划应注意合理设置排污设施和环境监测仪器</a:t>
            </a:r>
            <a:r>
              <a:rPr lang="en-US" dirty="0" smtClean="0"/>
              <a:t>、  </a:t>
            </a:r>
            <a:r>
              <a:rPr lang="zh-CN" altLang="en-US" dirty="0" smtClean="0"/>
              <a:t>预留绿化带用地等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3795"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功能布局</a:t>
            </a:r>
            <a:r>
              <a:rPr lang="en-US" dirty="0" smtClean="0"/>
              <a:t>。</a:t>
            </a:r>
          </a:p>
          <a:p>
            <a:pPr>
              <a:lnSpc>
                <a:spcPct val="150000"/>
              </a:lnSpc>
            </a:pPr>
            <a:r>
              <a:rPr lang="zh-CN" altLang="en-US" dirty="0" smtClean="0"/>
              <a:t>国标  </a:t>
            </a:r>
            <a:r>
              <a:rPr lang="en-US" dirty="0" smtClean="0"/>
              <a:t>《 </a:t>
            </a:r>
            <a:r>
              <a:rPr lang="zh-CN" altLang="en-US" dirty="0" smtClean="0"/>
              <a:t>物流园区分类与基本要求</a:t>
            </a:r>
            <a:r>
              <a:rPr lang="en-US" dirty="0" smtClean="0"/>
              <a:t>》   </a:t>
            </a:r>
            <a:r>
              <a:rPr lang="zh-CN" altLang="en-US" dirty="0" smtClean="0"/>
              <a:t>将物流园区分为货运服务型</a:t>
            </a:r>
            <a:r>
              <a:rPr lang="en-US" dirty="0" smtClean="0"/>
              <a:t>、   </a:t>
            </a:r>
            <a:r>
              <a:rPr lang="zh-CN" altLang="en-US" dirty="0" smtClean="0"/>
              <a:t>生产服务型</a:t>
            </a:r>
            <a:r>
              <a:rPr lang="en-US" dirty="0" smtClean="0"/>
              <a:t>、  </a:t>
            </a:r>
            <a:r>
              <a:rPr lang="zh-CN" altLang="en-US" dirty="0" smtClean="0"/>
              <a:t>商贸服 务型和综合服务型几种类型</a:t>
            </a:r>
            <a:r>
              <a:rPr lang="en-US" dirty="0" smtClean="0"/>
              <a:t>。   </a:t>
            </a:r>
            <a:r>
              <a:rPr lang="zh-CN" altLang="en-US" dirty="0" smtClean="0"/>
              <a:t>物流园区的功能依据定位的要求确定</a:t>
            </a:r>
            <a:r>
              <a:rPr lang="en-US" dirty="0" smtClean="0"/>
              <a:t>，  </a:t>
            </a:r>
            <a:r>
              <a:rPr lang="zh-CN" altLang="en-US" dirty="0" smtClean="0"/>
              <a:t>是实现园区主要用途及 发展目标的基础</a:t>
            </a:r>
            <a:r>
              <a:rPr lang="en-US" dirty="0" smtClean="0"/>
              <a:t>，  </a:t>
            </a:r>
            <a:r>
              <a:rPr lang="zh-CN" altLang="en-US" dirty="0" smtClean="0"/>
              <a:t>物流园区主要功能如下</a:t>
            </a:r>
            <a:r>
              <a:rPr lang="en-US" dirty="0" smtClean="0"/>
              <a:t>。</a:t>
            </a:r>
            <a:endParaRPr lang="zh-CN" altLang="en-US" dirty="0" smtClean="0"/>
          </a:p>
          <a:p>
            <a:pPr>
              <a:lnSpc>
                <a:spcPct val="150000"/>
              </a:lnSpc>
            </a:pPr>
            <a:r>
              <a:rPr lang="en-US" dirty="0" smtClean="0"/>
              <a:t>①</a:t>
            </a:r>
            <a:r>
              <a:rPr lang="zh-CN" altLang="en-US" dirty="0" smtClean="0"/>
              <a:t>物流分拨区</a:t>
            </a:r>
            <a:r>
              <a:rPr lang="en-US" dirty="0" smtClean="0"/>
              <a:t>。  </a:t>
            </a:r>
            <a:r>
              <a:rPr lang="zh-CN" altLang="en-US" dirty="0" smtClean="0"/>
              <a:t>物流分拨区着眼于货物集散</a:t>
            </a:r>
            <a:r>
              <a:rPr lang="en-US" dirty="0" smtClean="0"/>
              <a:t>，   </a:t>
            </a:r>
            <a:r>
              <a:rPr lang="zh-CN" altLang="en-US" dirty="0" smtClean="0"/>
              <a:t>吸引企业开展国际</a:t>
            </a:r>
            <a:r>
              <a:rPr lang="en-US" dirty="0" smtClean="0"/>
              <a:t>、  </a:t>
            </a:r>
            <a:r>
              <a:rPr lang="zh-CN" altLang="en-US" dirty="0" smtClean="0"/>
              <a:t>国内货物的分拨</a:t>
            </a:r>
            <a:r>
              <a:rPr lang="en-US" dirty="0" smtClean="0"/>
              <a:t>、  </a:t>
            </a:r>
            <a:r>
              <a:rPr lang="zh-CN" altLang="en-US" dirty="0" smtClean="0"/>
              <a:t>整 理</a:t>
            </a:r>
            <a:r>
              <a:rPr lang="en-US" dirty="0" smtClean="0"/>
              <a:t>、  </a:t>
            </a:r>
            <a:r>
              <a:rPr lang="zh-CN" altLang="en-US" dirty="0" smtClean="0"/>
              <a:t>配送</a:t>
            </a:r>
            <a:r>
              <a:rPr lang="en-US" dirty="0" smtClean="0"/>
              <a:t>、  </a:t>
            </a:r>
            <a:r>
              <a:rPr lang="zh-CN" altLang="en-US" dirty="0" smtClean="0"/>
              <a:t>运输</a:t>
            </a:r>
            <a:r>
              <a:rPr lang="en-US" dirty="0" smtClean="0"/>
              <a:t>、  </a:t>
            </a:r>
            <a:r>
              <a:rPr lang="zh-CN" altLang="en-US" dirty="0" smtClean="0"/>
              <a:t>报关等业务</a:t>
            </a:r>
            <a:r>
              <a:rPr lang="en-US" dirty="0" smtClean="0"/>
              <a:t>。  </a:t>
            </a:r>
            <a:r>
              <a:rPr lang="zh-CN" altLang="en-US" dirty="0" smtClean="0"/>
              <a:t>满足周边城市企业货物的运输</a:t>
            </a:r>
            <a:r>
              <a:rPr lang="en-US" dirty="0" smtClean="0"/>
              <a:t>、   </a:t>
            </a:r>
            <a:r>
              <a:rPr lang="zh-CN" altLang="en-US" dirty="0" smtClean="0"/>
              <a:t>仓储</a:t>
            </a:r>
            <a:r>
              <a:rPr lang="en-US" dirty="0" smtClean="0"/>
              <a:t>、  </a:t>
            </a:r>
            <a:r>
              <a:rPr lang="zh-CN" altLang="en-US" dirty="0" smtClean="0"/>
              <a:t>中转</a:t>
            </a:r>
            <a:r>
              <a:rPr lang="en-US" dirty="0" smtClean="0"/>
              <a:t>、  </a:t>
            </a:r>
            <a:r>
              <a:rPr lang="zh-CN" altLang="en-US" dirty="0" smtClean="0"/>
              <a:t>信息发布等需求</a:t>
            </a:r>
            <a:r>
              <a:rPr lang="en-US" dirty="0" smtClean="0"/>
              <a:t>，  </a:t>
            </a:r>
            <a:r>
              <a:rPr lang="zh-CN" altLang="en-US" dirty="0" smtClean="0"/>
              <a:t>把物流园区打造为区域物流枢纽</a:t>
            </a:r>
            <a:r>
              <a:rPr lang="en-US" dirty="0" smtClean="0"/>
              <a:t>，   </a:t>
            </a:r>
            <a:r>
              <a:rPr lang="zh-CN" altLang="en-US" dirty="0" smtClean="0"/>
              <a:t>结合航空</a:t>
            </a:r>
            <a:r>
              <a:rPr lang="en-US" dirty="0" smtClean="0"/>
              <a:t>、  </a:t>
            </a:r>
            <a:r>
              <a:rPr lang="zh-CN" altLang="en-US" dirty="0" smtClean="0"/>
              <a:t>铁路</a:t>
            </a:r>
            <a:r>
              <a:rPr lang="en-US" dirty="0" smtClean="0"/>
              <a:t>、  </a:t>
            </a:r>
            <a:r>
              <a:rPr lang="zh-CN" altLang="en-US" dirty="0" smtClean="0"/>
              <a:t>公 路 等 交 通 网 络 资 源</a:t>
            </a:r>
            <a:r>
              <a:rPr lang="en-US" dirty="0" smtClean="0"/>
              <a:t>，  </a:t>
            </a:r>
            <a:r>
              <a:rPr lang="zh-CN" altLang="en-US" dirty="0" smtClean="0"/>
              <a:t>开 展 多 式 联运</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4819" name="Rectangle 3"/>
          <p:cNvSpPr>
            <a:spLocks noGrp="1" noChangeArrowheads="1"/>
          </p:cNvSpPr>
          <p:nvPr>
            <p:ph type="body" idx="1"/>
          </p:nvPr>
        </p:nvSpPr>
        <p:spPr/>
        <p:txBody>
          <a:bodyPr/>
          <a:lstStyle/>
          <a:p>
            <a:pPr eaLnBrk="1" hangingPunct="1">
              <a:lnSpc>
                <a:spcPct val="150000"/>
              </a:lnSpc>
            </a:pPr>
            <a:r>
              <a:rPr lang="en-US" dirty="0" smtClean="0"/>
              <a:t>②</a:t>
            </a:r>
            <a:r>
              <a:rPr lang="zh-CN" altLang="en-US" dirty="0" smtClean="0"/>
              <a:t>仓储服务区</a:t>
            </a:r>
            <a:r>
              <a:rPr lang="en-US" dirty="0" smtClean="0"/>
              <a:t>。  </a:t>
            </a:r>
            <a:r>
              <a:rPr lang="zh-CN" altLang="en-US" dirty="0" smtClean="0"/>
              <a:t>仓储服务区运用现代技术对 物 流 园 区 内 物 品 的 进 出</a:t>
            </a:r>
            <a:r>
              <a:rPr lang="en-US" dirty="0" smtClean="0"/>
              <a:t>、  </a:t>
            </a:r>
            <a:r>
              <a:rPr lang="zh-CN" altLang="en-US" dirty="0" smtClean="0"/>
              <a:t>库 存</a:t>
            </a:r>
            <a:r>
              <a:rPr lang="en-US" dirty="0" smtClean="0"/>
              <a:t>、  </a:t>
            </a:r>
            <a:r>
              <a:rPr lang="zh-CN" altLang="en-US" dirty="0" smtClean="0"/>
              <a:t>分 拣</a:t>
            </a:r>
            <a:r>
              <a:rPr lang="en-US" dirty="0" smtClean="0"/>
              <a:t>、  </a:t>
            </a:r>
            <a:r>
              <a:rPr lang="zh-CN" altLang="en-US" dirty="0" smtClean="0"/>
              <a:t>包 装</a:t>
            </a:r>
            <a:r>
              <a:rPr lang="en-US" dirty="0" smtClean="0"/>
              <a:t>、  </a:t>
            </a:r>
            <a:r>
              <a:rPr lang="zh-CN" altLang="en-US" dirty="0" smtClean="0"/>
              <a:t>配送及其信息进行有效的计划</a:t>
            </a:r>
            <a:r>
              <a:rPr lang="en-US" dirty="0" smtClean="0"/>
              <a:t>、   </a:t>
            </a:r>
            <a:r>
              <a:rPr lang="zh-CN" altLang="en-US" dirty="0" smtClean="0"/>
              <a:t>执行和控制</a:t>
            </a:r>
            <a:r>
              <a:rPr lang="en-US" dirty="0" smtClean="0"/>
              <a:t>。 </a:t>
            </a:r>
          </a:p>
          <a:p>
            <a:pPr eaLnBrk="1" hangingPunct="1">
              <a:lnSpc>
                <a:spcPct val="150000"/>
              </a:lnSpc>
            </a:pPr>
            <a:r>
              <a:rPr lang="en-US" dirty="0" smtClean="0"/>
              <a:t>③</a:t>
            </a:r>
            <a:r>
              <a:rPr lang="zh-CN" altLang="en-US" dirty="0" smtClean="0"/>
              <a:t>加工增值区</a:t>
            </a:r>
            <a:r>
              <a:rPr lang="en-US" dirty="0" smtClean="0"/>
              <a:t>。  </a:t>
            </a:r>
            <a:r>
              <a:rPr lang="zh-CN" altLang="en-US" dirty="0" smtClean="0"/>
              <a:t>加工增值区借助优越的交通优势</a:t>
            </a:r>
            <a:r>
              <a:rPr lang="en-US" dirty="0" smtClean="0"/>
              <a:t>，   </a:t>
            </a:r>
            <a:r>
              <a:rPr lang="zh-CN" altLang="en-US" dirty="0" smtClean="0"/>
              <a:t>吸引产品的加工</a:t>
            </a:r>
            <a:r>
              <a:rPr lang="en-US" dirty="0" smtClean="0"/>
              <a:t>。 </a:t>
            </a:r>
          </a:p>
          <a:p>
            <a:pPr>
              <a:lnSpc>
                <a:spcPct val="150000"/>
              </a:lnSpc>
            </a:pPr>
            <a:r>
              <a:rPr lang="en-US" dirty="0" smtClean="0"/>
              <a:t>④</a:t>
            </a:r>
            <a:r>
              <a:rPr lang="zh-CN" altLang="en-US" dirty="0" smtClean="0"/>
              <a:t>展览展销区</a:t>
            </a:r>
            <a:r>
              <a:rPr lang="en-US" dirty="0" smtClean="0"/>
              <a:t>。  </a:t>
            </a:r>
            <a:r>
              <a:rPr lang="zh-CN" altLang="en-US" dirty="0" smtClean="0"/>
              <a:t>作为一个综合服务型物流园区</a:t>
            </a:r>
            <a:r>
              <a:rPr lang="en-US" dirty="0" smtClean="0"/>
              <a:t>，   </a:t>
            </a:r>
            <a:r>
              <a:rPr lang="zh-CN" altLang="en-US" dirty="0" smtClean="0"/>
              <a:t>展览展销区是必备的功能区</a:t>
            </a:r>
            <a:r>
              <a:rPr lang="en-US" dirty="0" smtClean="0"/>
              <a:t>，  </a:t>
            </a:r>
            <a:r>
              <a:rPr lang="zh-CN" altLang="en-US" dirty="0" smtClean="0"/>
              <a:t>它能为企 业提供产品或服务的展示场所</a:t>
            </a:r>
            <a:r>
              <a:rPr lang="en-US" dirty="0" smtClean="0"/>
              <a:t>，   </a:t>
            </a:r>
            <a:r>
              <a:rPr lang="zh-CN" altLang="en-US" dirty="0" smtClean="0"/>
              <a:t>同时负责展览前后的运输</a:t>
            </a:r>
            <a:r>
              <a:rPr lang="en-US" dirty="0" smtClean="0"/>
              <a:t>、   </a:t>
            </a:r>
            <a:r>
              <a:rPr lang="zh-CN" altLang="en-US" dirty="0" smtClean="0"/>
              <a:t>仓储</a:t>
            </a:r>
            <a:r>
              <a:rPr lang="en-US" dirty="0" smtClean="0"/>
              <a:t>、  </a:t>
            </a:r>
            <a:r>
              <a:rPr lang="zh-CN" altLang="en-US" dirty="0" smtClean="0"/>
              <a:t>包装</a:t>
            </a:r>
            <a:r>
              <a:rPr lang="en-US" dirty="0" smtClean="0"/>
              <a:t>、  </a:t>
            </a:r>
            <a:r>
              <a:rPr lang="zh-CN" altLang="en-US" dirty="0" smtClean="0"/>
              <a:t>报关和展览中的装 卸</a:t>
            </a:r>
            <a:r>
              <a:rPr lang="en-US" dirty="0" smtClean="0"/>
              <a:t>、  </a:t>
            </a:r>
            <a:r>
              <a:rPr lang="zh-CN" altLang="en-US" dirty="0" smtClean="0"/>
              <a:t>搬运</a:t>
            </a:r>
            <a:r>
              <a:rPr lang="en-US" dirty="0" smtClean="0"/>
              <a:t>、  </a:t>
            </a:r>
            <a:r>
              <a:rPr lang="zh-CN" altLang="en-US" dirty="0" smtClean="0"/>
              <a:t>保管</a:t>
            </a:r>
            <a:r>
              <a:rPr lang="en-US" dirty="0" smtClean="0"/>
              <a:t>，  </a:t>
            </a:r>
            <a:r>
              <a:rPr lang="zh-CN" altLang="en-US" dirty="0" smtClean="0"/>
              <a:t>以及在此过程中所需要的信息交流与沟通</a:t>
            </a:r>
            <a:r>
              <a:rPr lang="en-US" dirty="0" smtClean="0"/>
              <a:t>。  </a:t>
            </a:r>
            <a:r>
              <a:rPr lang="en-US" altLang="zh-CN"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5843" name="Rectangle 3"/>
          <p:cNvSpPr>
            <a:spLocks noGrp="1" noChangeArrowheads="1"/>
          </p:cNvSpPr>
          <p:nvPr>
            <p:ph type="body" idx="1"/>
          </p:nvPr>
        </p:nvSpPr>
        <p:spPr/>
        <p:txBody>
          <a:bodyPr/>
          <a:lstStyle/>
          <a:p>
            <a:pPr eaLnBrk="1" hangingPunct="1">
              <a:lnSpc>
                <a:spcPct val="150000"/>
              </a:lnSpc>
            </a:pPr>
            <a:r>
              <a:rPr lang="en-US" dirty="0" smtClean="0"/>
              <a:t>⑤</a:t>
            </a:r>
            <a:r>
              <a:rPr lang="zh-CN" altLang="en-US" dirty="0" smtClean="0"/>
              <a:t>管理办公区</a:t>
            </a:r>
            <a:r>
              <a:rPr lang="en-US" dirty="0" smtClean="0"/>
              <a:t>。  </a:t>
            </a:r>
            <a:r>
              <a:rPr lang="zh-CN" altLang="en-US" dirty="0" smtClean="0"/>
              <a:t>管理办公区应位于物流园区入口处</a:t>
            </a:r>
            <a:r>
              <a:rPr lang="en-US" dirty="0" smtClean="0"/>
              <a:t>，  </a:t>
            </a:r>
            <a:r>
              <a:rPr lang="zh-CN" altLang="en-US" dirty="0" smtClean="0"/>
              <a:t>沿主干道设置</a:t>
            </a:r>
            <a:r>
              <a:rPr lang="en-US" dirty="0" smtClean="0"/>
              <a:t>，  </a:t>
            </a:r>
            <a:r>
              <a:rPr lang="zh-CN" altLang="en-US" dirty="0" smtClean="0"/>
              <a:t>主要设置政府职能 部门</a:t>
            </a:r>
            <a:r>
              <a:rPr lang="en-US" dirty="0" smtClean="0"/>
              <a:t>、  </a:t>
            </a:r>
            <a:r>
              <a:rPr lang="zh-CN" altLang="en-US" dirty="0" smtClean="0"/>
              <a:t>海关</a:t>
            </a:r>
            <a:r>
              <a:rPr lang="en-US" dirty="0" smtClean="0"/>
              <a:t>、  “ </a:t>
            </a:r>
            <a:r>
              <a:rPr lang="zh-CN" altLang="en-US" dirty="0" smtClean="0"/>
              <a:t>三检</a:t>
            </a:r>
            <a:r>
              <a:rPr lang="en-US" dirty="0" smtClean="0"/>
              <a:t>”  </a:t>
            </a:r>
            <a:r>
              <a:rPr lang="zh-CN" altLang="en-US" dirty="0" smtClean="0"/>
              <a:t>等管理机构</a:t>
            </a:r>
            <a:r>
              <a:rPr lang="en-US" dirty="0" smtClean="0"/>
              <a:t>，  </a:t>
            </a:r>
            <a:r>
              <a:rPr lang="zh-CN" altLang="en-US" dirty="0" smtClean="0"/>
              <a:t>以及负责园区建设</a:t>
            </a:r>
            <a:r>
              <a:rPr lang="en-US" dirty="0" smtClean="0"/>
              <a:t>、  </a:t>
            </a:r>
            <a:r>
              <a:rPr lang="zh-CN" altLang="en-US" dirty="0" smtClean="0"/>
              <a:t>管理</a:t>
            </a:r>
            <a:r>
              <a:rPr lang="en-US" dirty="0" smtClean="0"/>
              <a:t>、  </a:t>
            </a:r>
            <a:r>
              <a:rPr lang="zh-CN" altLang="en-US" dirty="0" smtClean="0"/>
              <a:t>招商全面工作的联合办公机 构</a:t>
            </a:r>
            <a:r>
              <a:rPr lang="en-US" dirty="0" smtClean="0"/>
              <a:t>。 </a:t>
            </a:r>
          </a:p>
          <a:p>
            <a:pPr>
              <a:lnSpc>
                <a:spcPct val="150000"/>
              </a:lnSpc>
            </a:pPr>
            <a:r>
              <a:rPr lang="en-US" dirty="0" smtClean="0"/>
              <a:t>⑥</a:t>
            </a:r>
            <a:r>
              <a:rPr lang="zh-CN" altLang="en-US" dirty="0" smtClean="0"/>
              <a:t>配套服务区</a:t>
            </a:r>
            <a:r>
              <a:rPr lang="en-US" dirty="0" smtClean="0"/>
              <a:t>。  </a:t>
            </a:r>
            <a:r>
              <a:rPr lang="zh-CN" altLang="en-US" dirty="0" smtClean="0"/>
              <a:t>配套服务区应与管理办公区相邻</a:t>
            </a:r>
            <a:r>
              <a:rPr lang="en-US" dirty="0" smtClean="0"/>
              <a:t>，   </a:t>
            </a:r>
            <a:r>
              <a:rPr lang="zh-CN" altLang="en-US" dirty="0" smtClean="0"/>
              <a:t>主要设置金融</a:t>
            </a:r>
            <a:r>
              <a:rPr lang="en-US" dirty="0" smtClean="0"/>
              <a:t>、  </a:t>
            </a:r>
            <a:r>
              <a:rPr lang="zh-CN" altLang="en-US" dirty="0" smtClean="0"/>
              <a:t>保险</a:t>
            </a:r>
            <a:r>
              <a:rPr lang="en-US" dirty="0" smtClean="0"/>
              <a:t>、  </a:t>
            </a:r>
            <a:r>
              <a:rPr lang="zh-CN" altLang="en-US" dirty="0" smtClean="0"/>
              <a:t>银行</a:t>
            </a:r>
            <a:r>
              <a:rPr lang="en-US" dirty="0" smtClean="0"/>
              <a:t>、  </a:t>
            </a:r>
            <a:r>
              <a:rPr lang="zh-CN" altLang="en-US" dirty="0" smtClean="0"/>
              <a:t>代理</a:t>
            </a:r>
            <a:r>
              <a:rPr lang="en-US" dirty="0" smtClean="0"/>
              <a:t>、</a:t>
            </a:r>
            <a:r>
              <a:rPr lang="zh-CN" altLang="en-US" dirty="0" smtClean="0"/>
              <a:t>会计</a:t>
            </a:r>
            <a:r>
              <a:rPr lang="en-US" dirty="0" smtClean="0"/>
              <a:t>、  </a:t>
            </a:r>
            <a:r>
              <a:rPr lang="zh-CN" altLang="en-US" dirty="0" smtClean="0"/>
              <a:t>邮电通信等为企业和货主提供服务的机构</a:t>
            </a:r>
            <a:r>
              <a:rPr lang="en-US" dirty="0" smtClean="0"/>
              <a:t>，  </a:t>
            </a:r>
            <a:r>
              <a:rPr lang="zh-CN" altLang="en-US" dirty="0" smtClean="0"/>
              <a:t>以及为园区内的人员提供日常生活所需要 的餐饮</a:t>
            </a:r>
            <a:r>
              <a:rPr lang="en-US" dirty="0" smtClean="0"/>
              <a:t>、  </a:t>
            </a:r>
            <a:r>
              <a:rPr lang="zh-CN" altLang="en-US" dirty="0" smtClean="0"/>
              <a:t>就医</a:t>
            </a:r>
            <a:r>
              <a:rPr lang="en-US" dirty="0" smtClean="0"/>
              <a:t>、  </a:t>
            </a:r>
            <a:r>
              <a:rPr lang="zh-CN" altLang="en-US" dirty="0" smtClean="0"/>
              <a:t>交通等服务设施</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6867" name="Rectangle 3"/>
          <p:cNvSpPr>
            <a:spLocks noGrp="1" noChangeArrowheads="1"/>
          </p:cNvSpPr>
          <p:nvPr>
            <p:ph type="body" idx="1"/>
          </p:nvPr>
        </p:nvSpPr>
        <p:spPr/>
        <p:txBody>
          <a:bodyPr/>
          <a:lstStyle/>
          <a:p>
            <a:r>
              <a:rPr lang="en-US" dirty="0" smtClean="0"/>
              <a:t>（３） </a:t>
            </a:r>
            <a:r>
              <a:rPr lang="zh-CN" altLang="en-US" dirty="0" smtClean="0"/>
              <a:t>设施配置与规模计算</a:t>
            </a:r>
            <a:r>
              <a:rPr lang="en-US" dirty="0" smtClean="0"/>
              <a:t>。 </a:t>
            </a:r>
            <a:r>
              <a:rPr lang="zh-CN" altLang="en-US" dirty="0" smtClean="0"/>
              <a:t>不少物流园区不切实际地规划建设先进</a:t>
            </a:r>
            <a:r>
              <a:rPr lang="en-US" dirty="0" smtClean="0"/>
              <a:t>、  </a:t>
            </a:r>
            <a:r>
              <a:rPr lang="zh-CN" altLang="en-US" dirty="0" smtClean="0"/>
              <a:t>超前的物流设施 与设备</a:t>
            </a:r>
            <a:r>
              <a:rPr lang="en-US" dirty="0" smtClean="0"/>
              <a:t>，  </a:t>
            </a:r>
            <a:r>
              <a:rPr lang="zh-CN" altLang="en-US" dirty="0" smtClean="0"/>
              <a:t>没有采取分阶段</a:t>
            </a:r>
            <a:r>
              <a:rPr lang="en-US" dirty="0" smtClean="0"/>
              <a:t>、  </a:t>
            </a:r>
            <a:r>
              <a:rPr lang="zh-CN" altLang="en-US" dirty="0" smtClean="0"/>
              <a:t>分步骤地根据物流需求状况建设</a:t>
            </a:r>
            <a:r>
              <a:rPr lang="en-US" dirty="0" smtClean="0"/>
              <a:t>、  </a:t>
            </a:r>
            <a:r>
              <a:rPr lang="zh-CN" altLang="en-US" dirty="0" smtClean="0"/>
              <a:t>完善物流园区的方法</a:t>
            </a:r>
            <a:r>
              <a:rPr lang="en-US" dirty="0" smtClean="0"/>
              <a:t>，  </a:t>
            </a:r>
            <a:r>
              <a:rPr lang="zh-CN" altLang="en-US" dirty="0" smtClean="0"/>
              <a:t>一味追求大</a:t>
            </a:r>
            <a:r>
              <a:rPr lang="en-US" dirty="0" smtClean="0"/>
              <a:t>、  </a:t>
            </a:r>
            <a:r>
              <a:rPr lang="zh-CN" altLang="en-US" dirty="0" smtClean="0"/>
              <a:t>全</a:t>
            </a:r>
            <a:r>
              <a:rPr lang="en-US" dirty="0" smtClean="0"/>
              <a:t>、  </a:t>
            </a:r>
            <a:r>
              <a:rPr lang="zh-CN" altLang="en-US" dirty="0" smtClean="0"/>
              <a:t>新</a:t>
            </a:r>
            <a:r>
              <a:rPr lang="en-US" dirty="0" smtClean="0"/>
              <a:t>，  </a:t>
            </a:r>
            <a:r>
              <a:rPr lang="zh-CN" altLang="en-US" dirty="0" smtClean="0"/>
              <a:t>从而陷入了高空置率的窘境</a:t>
            </a:r>
            <a:r>
              <a:rPr lang="en-US" dirty="0" smtClean="0"/>
              <a:t>。 </a:t>
            </a:r>
          </a:p>
          <a:p>
            <a:r>
              <a:rPr lang="en-US" dirty="0" smtClean="0"/>
              <a:t>（４）  </a:t>
            </a:r>
            <a:r>
              <a:rPr lang="zh-CN" altLang="en-US" dirty="0" smtClean="0"/>
              <a:t>信息平台建设</a:t>
            </a:r>
            <a:r>
              <a:rPr lang="en-US" dirty="0" smtClean="0"/>
              <a:t>。  </a:t>
            </a:r>
            <a:r>
              <a:rPr lang="zh-CN" altLang="en-US" dirty="0" smtClean="0"/>
              <a:t>我国物流园区急需构筑物流信息平台</a:t>
            </a:r>
            <a:r>
              <a:rPr lang="en-US" dirty="0" smtClean="0"/>
              <a:t>、  </a:t>
            </a:r>
            <a:r>
              <a:rPr lang="zh-CN" altLang="en-US" dirty="0" smtClean="0"/>
              <a:t>应用物流标准化软件</a:t>
            </a:r>
            <a:r>
              <a:rPr lang="en-US" dirty="0" smtClean="0"/>
              <a:t>。   </a:t>
            </a:r>
            <a:r>
              <a:rPr lang="zh-CN" altLang="en-US" dirty="0" smtClean="0"/>
              <a:t>全 国物流标准化技术委员会早在 </a:t>
            </a:r>
            <a:r>
              <a:rPr lang="en-US" dirty="0" smtClean="0"/>
              <a:t>２００３ </a:t>
            </a:r>
            <a:r>
              <a:rPr lang="zh-CN" altLang="en-US" dirty="0" smtClean="0"/>
              <a:t>年就启动了有关研究项目</a:t>
            </a:r>
            <a:r>
              <a:rPr lang="en-US" dirty="0" smtClean="0"/>
              <a:t>，   </a:t>
            </a:r>
            <a:r>
              <a:rPr lang="zh-CN" altLang="en-US" dirty="0" smtClean="0"/>
              <a:t>但从我国信息化程度较高的 物流园区来看</a:t>
            </a:r>
            <a:r>
              <a:rPr lang="en-US" dirty="0" smtClean="0"/>
              <a:t>，  </a:t>
            </a:r>
            <a:r>
              <a:rPr lang="zh-CN" altLang="en-US" dirty="0" smtClean="0"/>
              <a:t>有时数据交换仍然要面向七八种不同的模式</a:t>
            </a:r>
            <a:r>
              <a:rPr lang="en-US" dirty="0" smtClean="0"/>
              <a:t>。 </a:t>
            </a:r>
            <a:r>
              <a:rPr lang="zh-CN" altLang="en-US" dirty="0" smtClean="0"/>
              <a:t>同时</a:t>
            </a:r>
            <a:r>
              <a:rPr lang="en-US" dirty="0" smtClean="0"/>
              <a:t>， </a:t>
            </a:r>
            <a:r>
              <a:rPr lang="zh-CN" altLang="en-US" dirty="0" smtClean="0"/>
              <a:t>标准化的数据交换还要 受到许多条块分割体制的制约</a:t>
            </a:r>
            <a:r>
              <a:rPr lang="en-US" dirty="0" smtClean="0"/>
              <a:t>，   </a:t>
            </a:r>
            <a:r>
              <a:rPr lang="zh-CN" altLang="en-US" dirty="0" smtClean="0"/>
              <a:t>阻碍了物流园区内企业的信息交流与共享</a:t>
            </a:r>
            <a:r>
              <a:rPr lang="en-US" dirty="0" smtClean="0"/>
              <a:t>，  </a:t>
            </a:r>
            <a:r>
              <a:rPr lang="zh-CN" altLang="en-US" dirty="0" smtClean="0"/>
              <a:t>不利于企业间的 合作与园区内业务效率的提高</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7891" name="Rectangle 3"/>
          <p:cNvSpPr>
            <a:spLocks noGrp="1" noChangeArrowheads="1"/>
          </p:cNvSpPr>
          <p:nvPr>
            <p:ph type="body" idx="1"/>
          </p:nvPr>
        </p:nvSpPr>
        <p:spPr/>
        <p:txBody>
          <a:bodyPr/>
          <a:lstStyle/>
          <a:p>
            <a:pPr eaLnBrk="1" hangingPunct="1"/>
            <a:r>
              <a:rPr lang="en-US" dirty="0" smtClean="0"/>
              <a:t>３  </a:t>
            </a:r>
            <a:r>
              <a:rPr lang="zh-CN" altLang="en-US" dirty="0" smtClean="0"/>
              <a:t>物流园区规划详细设计</a:t>
            </a:r>
          </a:p>
          <a:p>
            <a:r>
              <a:rPr lang="zh-CN" altLang="en-US" dirty="0" smtClean="0"/>
              <a:t>物流园区规划包括对城市区域物流用地进行空间布局</a:t>
            </a:r>
            <a:r>
              <a:rPr lang="en-US" dirty="0" smtClean="0"/>
              <a:t>，  </a:t>
            </a:r>
            <a:r>
              <a:rPr lang="zh-CN" altLang="en-US" dirty="0" smtClean="0"/>
              <a:t>对区内功能 进行设计和定位</a:t>
            </a:r>
            <a:r>
              <a:rPr lang="en-US" dirty="0" smtClean="0"/>
              <a:t>，  </a:t>
            </a:r>
            <a:r>
              <a:rPr lang="zh-CN" altLang="en-US" dirty="0" smtClean="0"/>
              <a:t>对设备与设施进行配置</a:t>
            </a:r>
            <a:r>
              <a:rPr lang="en-US" dirty="0" smtClean="0"/>
              <a:t>，  </a:t>
            </a:r>
            <a:r>
              <a:rPr lang="zh-CN" altLang="en-US" dirty="0" smtClean="0"/>
              <a:t>对物流园区经营方针和管理政策进行规划</a:t>
            </a:r>
            <a:r>
              <a:rPr lang="en-US" dirty="0" smtClean="0"/>
              <a:t>。  </a:t>
            </a:r>
            <a:r>
              <a:rPr lang="zh-CN" altLang="en-US" dirty="0" smtClean="0"/>
              <a:t>通过合理规划和建设物流园区</a:t>
            </a:r>
            <a:r>
              <a:rPr lang="en-US" dirty="0" smtClean="0"/>
              <a:t>，   </a:t>
            </a:r>
            <a:r>
              <a:rPr lang="zh-CN" altLang="en-US" dirty="0" smtClean="0"/>
              <a:t>可以实现对货物</a:t>
            </a:r>
            <a:r>
              <a:rPr lang="en-US" dirty="0" smtClean="0"/>
              <a:t>、  </a:t>
            </a:r>
            <a:r>
              <a:rPr lang="zh-CN" altLang="en-US" dirty="0" smtClean="0"/>
              <a:t>货场</a:t>
            </a:r>
            <a:r>
              <a:rPr lang="en-US" dirty="0" smtClean="0"/>
              <a:t>、  </a:t>
            </a:r>
            <a:r>
              <a:rPr lang="zh-CN" altLang="en-US" dirty="0" smtClean="0"/>
              <a:t>物流技术和物流管理甚至对物流企业的 集约化管理</a:t>
            </a:r>
            <a:r>
              <a:rPr lang="en-US" dirty="0" smtClean="0"/>
              <a:t>，  </a:t>
            </a:r>
            <a:r>
              <a:rPr lang="zh-CN" altLang="en-US" dirty="0" smtClean="0"/>
              <a:t>最大限度地发挥现有物流资源的效益</a:t>
            </a:r>
            <a:r>
              <a:rPr lang="en-US" dirty="0" smtClean="0"/>
              <a:t>，  </a:t>
            </a:r>
            <a:r>
              <a:rPr lang="zh-CN" altLang="en-US" dirty="0" smtClean="0"/>
              <a:t>从而增强物流园区的竞争力</a:t>
            </a:r>
            <a:r>
              <a:rPr lang="en-US" dirty="0" smtClean="0"/>
              <a:t>。   </a:t>
            </a:r>
            <a:r>
              <a:rPr lang="zh-CN" altLang="en-US" dirty="0" smtClean="0">
                <a:hlinkClick r:id="rId2" action="ppaction://hlinksldjump"/>
              </a:rPr>
              <a:t>图 </a:t>
            </a:r>
            <a:r>
              <a:rPr lang="en-US" dirty="0" smtClean="0">
                <a:hlinkClick r:id="rId2" action="ppaction://hlinksldjump"/>
              </a:rPr>
              <a:t>４ － ４ </a:t>
            </a:r>
            <a:r>
              <a:rPr lang="zh-CN" altLang="en-US" dirty="0" smtClean="0"/>
              <a:t>所示为物流园区规划设计内容</a:t>
            </a:r>
            <a:r>
              <a:rPr lang="en-US" dirty="0" smtClean="0"/>
              <a:t>，   </a:t>
            </a:r>
            <a:r>
              <a:rPr lang="zh-CN" altLang="en-US" dirty="0" smtClean="0"/>
              <a:t>其主要包括物流园功能预测</a:t>
            </a:r>
            <a:r>
              <a:rPr lang="en-US" dirty="0" smtClean="0"/>
              <a:t>、   </a:t>
            </a:r>
            <a:r>
              <a:rPr lang="zh-CN" altLang="en-US" dirty="0" smtClean="0"/>
              <a:t>设施设备选 择</a:t>
            </a:r>
            <a:r>
              <a:rPr lang="en-US" dirty="0" smtClean="0"/>
              <a:t>、  </a:t>
            </a:r>
            <a:r>
              <a:rPr lang="zh-CN" altLang="en-US" dirty="0" smtClean="0"/>
              <a:t>作 业 空 间 预 估</a:t>
            </a:r>
            <a:r>
              <a:rPr lang="en-US" dirty="0" smtClean="0"/>
              <a:t>、  </a:t>
            </a:r>
            <a:r>
              <a:rPr lang="zh-CN" altLang="en-US" dirty="0" smtClean="0"/>
              <a:t>物流园用地规划</a:t>
            </a:r>
            <a:r>
              <a:rPr lang="en-US" dirty="0" smtClean="0"/>
              <a:t>、  </a:t>
            </a:r>
            <a:r>
              <a:rPr lang="zh-CN" altLang="en-US" dirty="0" smtClean="0"/>
              <a:t>物流园交通影响分析和微观仿真评价</a:t>
            </a:r>
            <a:r>
              <a:rPr lang="en-US" dirty="0" smtClean="0"/>
              <a:t>。  </a:t>
            </a:r>
            <a:r>
              <a:rPr lang="zh-CN" altLang="en-US" dirty="0" smtClean="0"/>
              <a:t>通过这些子模块</a:t>
            </a:r>
            <a:r>
              <a:rPr lang="en-US" dirty="0" smtClean="0"/>
              <a:t>，  </a:t>
            </a:r>
            <a:r>
              <a:rPr lang="zh-CN" altLang="en-US" dirty="0" smtClean="0"/>
              <a:t>可以得到物流园的初步规划方案</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8915" name="Rectangle 3"/>
          <p:cNvSpPr>
            <a:spLocks noGrp="1" noChangeArrowheads="1"/>
          </p:cNvSpPr>
          <p:nvPr>
            <p:ph type="body" idx="1"/>
          </p:nvPr>
        </p:nvSpPr>
        <p:spPr/>
        <p:txBody>
          <a:bodyPr/>
          <a:lstStyle/>
          <a:p>
            <a:pPr eaLnBrk="1" hangingPunct="1">
              <a:lnSpc>
                <a:spcPct val="150000"/>
              </a:lnSpc>
            </a:pPr>
            <a:r>
              <a:rPr lang="en-US" altLang="zh-CN" dirty="0" smtClean="0"/>
              <a:t>1</a:t>
            </a:r>
            <a:r>
              <a:rPr lang="zh-CN" altLang="en-US" dirty="0" smtClean="0"/>
              <a:t>）物流园功能规划设计。</a:t>
            </a:r>
            <a:endParaRPr lang="en-US" altLang="zh-CN" dirty="0" smtClean="0"/>
          </a:p>
          <a:p>
            <a:pPr eaLnBrk="1" hangingPunct="1">
              <a:lnSpc>
                <a:spcPct val="150000"/>
              </a:lnSpc>
            </a:pPr>
            <a:r>
              <a:rPr lang="zh-CN" altLang="en-US" dirty="0" smtClean="0"/>
              <a:t>所谓物流园功能规划设计，即确定物流园应该具备的功能之后，根据设备、设施选型、运作流程和停车场规划的理论和原则，确定功能中各个要素的数量、容量等特征，定出物流设施规划方案和辅助设施规划方案两部分。</a:t>
            </a:r>
            <a:endParaRPr lang="en-US" altLang="zh-CN" dirty="0" smtClean="0"/>
          </a:p>
          <a:p>
            <a:pPr eaLnBrk="1" hangingPunct="1">
              <a:lnSpc>
                <a:spcPct val="150000"/>
              </a:lnSpc>
            </a:pPr>
            <a:r>
              <a:rPr lang="zh-CN" altLang="en-US" dirty="0" smtClean="0"/>
              <a:t>（</a:t>
            </a:r>
            <a:r>
              <a:rPr lang="en-US" altLang="zh-CN" dirty="0" smtClean="0"/>
              <a:t>1</a:t>
            </a:r>
            <a:r>
              <a:rPr lang="zh-CN" altLang="en-US" dirty="0" smtClean="0"/>
              <a:t>）功能预测物流园功能预测就是采用货运规划理论、城市交通理论和经济理论确定物流园的规模和容量，主要包含物流设施规划和辅助设施规划两部分。</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39939" name="Rectangle 3"/>
          <p:cNvSpPr>
            <a:spLocks noGrp="1" noChangeArrowheads="1"/>
          </p:cNvSpPr>
          <p:nvPr>
            <p:ph type="body" idx="1"/>
          </p:nvPr>
        </p:nvSpPr>
        <p:spPr/>
        <p:txBody>
          <a:bodyPr/>
          <a:lstStyle/>
          <a:p>
            <a:pPr eaLnBrk="1" hangingPunct="1"/>
            <a:r>
              <a:rPr lang="zh-CN" altLang="en-US" dirty="0" smtClean="0"/>
              <a:t>（</a:t>
            </a:r>
            <a:r>
              <a:rPr lang="en-US" altLang="zh-CN" dirty="0" smtClean="0"/>
              <a:t>2</a:t>
            </a:r>
            <a:r>
              <a:rPr lang="zh-CN" altLang="en-US" dirty="0" smtClean="0"/>
              <a:t>）辅助设施根据物流园的功能不同而有所区别，比如作为综合性节点的物流园，一般包括停车场、加油站、修理厂、结算中心、商务区、信息中心、生活区及其附属设施（比如水电设施等），需对这些功能所需设备及活动空间做出详细分析。</a:t>
            </a:r>
            <a:endParaRPr lang="en-US" altLang="zh-CN" dirty="0" smtClean="0"/>
          </a:p>
          <a:p>
            <a:pPr eaLnBrk="1" hangingPunct="1"/>
            <a:r>
              <a:rPr lang="en-US" altLang="zh-CN" dirty="0" smtClean="0"/>
              <a:t>2</a:t>
            </a:r>
            <a:r>
              <a:rPr lang="zh-CN" altLang="en-US" dirty="0" smtClean="0"/>
              <a:t>）物流园用地规划。</a:t>
            </a:r>
            <a:endParaRPr lang="en-US" altLang="zh-CN" dirty="0" smtClean="0"/>
          </a:p>
          <a:p>
            <a:pPr eaLnBrk="1" hangingPunct="1"/>
            <a:r>
              <a:rPr lang="zh-CN" altLang="en-US" dirty="0" smtClean="0"/>
              <a:t>物流园用地规划主要包括用地布置规划和用地容量设计两部分。</a:t>
            </a:r>
            <a:endParaRPr lang="en-US" altLang="zh-CN" dirty="0" smtClean="0"/>
          </a:p>
          <a:p>
            <a:pPr eaLnBrk="1" hangingPunct="1"/>
            <a:r>
              <a:rPr lang="en-US" altLang="zh-CN" dirty="0" smtClean="0"/>
              <a:t>3</a:t>
            </a:r>
            <a:r>
              <a:rPr lang="zh-CN" altLang="en-US" dirty="0" smtClean="0"/>
              <a:t>）物流园交通影响分析。</a:t>
            </a:r>
            <a:endParaRPr lang="en-US" altLang="zh-CN" dirty="0" smtClean="0"/>
          </a:p>
          <a:p>
            <a:r>
              <a:rPr lang="zh-CN" altLang="en-US" dirty="0" smtClean="0"/>
              <a:t>用 地 规 划 之后</a:t>
            </a:r>
            <a:r>
              <a:rPr lang="en-US" dirty="0" smtClean="0"/>
              <a:t>，  </a:t>
            </a:r>
            <a:r>
              <a:rPr lang="zh-CN" altLang="en-US" dirty="0" smtClean="0"/>
              <a:t>要进行物流园的交通组织</a:t>
            </a:r>
            <a:r>
              <a:rPr lang="en-US" dirty="0" smtClean="0"/>
              <a:t>，   </a:t>
            </a:r>
            <a:r>
              <a:rPr lang="zh-CN" altLang="en-US" dirty="0" smtClean="0"/>
              <a:t>包括机动车交通组织  </a:t>
            </a:r>
            <a:r>
              <a:rPr lang="en-US" dirty="0" smtClean="0"/>
              <a:t>（ </a:t>
            </a:r>
            <a:r>
              <a:rPr lang="zh-CN" altLang="en-US" dirty="0" smtClean="0"/>
              <a:t>包括货运车辆和客运车辆</a:t>
            </a:r>
            <a:r>
              <a:rPr lang="en-US" dirty="0" smtClean="0"/>
              <a:t>） ，  </a:t>
            </a:r>
            <a:r>
              <a:rPr lang="zh-CN" altLang="en-US" dirty="0" smtClean="0"/>
              <a:t>自行车 交通组织</a:t>
            </a:r>
            <a:r>
              <a:rPr lang="en-US" dirty="0" smtClean="0"/>
              <a:t>，  </a:t>
            </a:r>
            <a:r>
              <a:rPr lang="zh-CN" altLang="en-US" dirty="0" smtClean="0"/>
              <a:t>步行交通组织以及标志</a:t>
            </a:r>
            <a:r>
              <a:rPr lang="en-US" dirty="0" smtClean="0"/>
              <a:t>、   </a:t>
            </a:r>
            <a:r>
              <a:rPr lang="zh-CN" altLang="en-US" dirty="0" smtClean="0"/>
              <a:t>标线</a:t>
            </a:r>
            <a:r>
              <a:rPr lang="en-US" dirty="0" smtClean="0"/>
              <a:t>、  </a:t>
            </a:r>
            <a:r>
              <a:rPr lang="zh-CN" altLang="en-US" dirty="0" smtClean="0"/>
              <a:t>信号灯等</a:t>
            </a:r>
            <a:r>
              <a:rPr lang="en-US" dirty="0" smtClean="0"/>
              <a:t>。  </a:t>
            </a:r>
            <a:r>
              <a:rPr lang="en-US" altLang="zh-CN" dirty="0" smtClean="0"/>
              <a:t> </a:t>
            </a:r>
            <a:endParaRPr lang="zh-CN" altLang="zh-CN"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0963"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物流园区规划仿真及评价</a:t>
            </a:r>
            <a:r>
              <a:rPr lang="en-US" dirty="0" smtClean="0"/>
              <a:t>。</a:t>
            </a:r>
            <a:endParaRPr lang="zh-CN" altLang="en-US" dirty="0" smtClean="0"/>
          </a:p>
          <a:p>
            <a:pPr>
              <a:lnSpc>
                <a:spcPct val="150000"/>
              </a:lnSpc>
            </a:pPr>
            <a:r>
              <a:rPr lang="en-US" dirty="0" smtClean="0"/>
              <a:t>（１） </a:t>
            </a:r>
            <a:r>
              <a:rPr lang="zh-CN" altLang="en-US" dirty="0" smtClean="0"/>
              <a:t>物流园区微观仿真评价</a:t>
            </a:r>
            <a:r>
              <a:rPr lang="en-US" dirty="0" smtClean="0"/>
              <a:t>。 </a:t>
            </a:r>
            <a:r>
              <a:rPr lang="zh-CN" altLang="en-US" dirty="0" smtClean="0"/>
              <a:t>通过对物流园区企业的物流流程进行调查</a:t>
            </a:r>
            <a:r>
              <a:rPr lang="en-US" dirty="0" smtClean="0"/>
              <a:t>，  </a:t>
            </a:r>
            <a:r>
              <a:rPr lang="zh-CN" altLang="en-US" dirty="0" smtClean="0"/>
              <a:t>得到与物流 操作相关的数据</a:t>
            </a:r>
            <a:r>
              <a:rPr lang="en-US" dirty="0" smtClean="0"/>
              <a:t>，  </a:t>
            </a:r>
            <a:r>
              <a:rPr lang="zh-CN" altLang="en-US" dirty="0" smtClean="0"/>
              <a:t>进行统计分析获得相关参数</a:t>
            </a:r>
            <a:r>
              <a:rPr lang="en-US" dirty="0" smtClean="0"/>
              <a:t>，   </a:t>
            </a:r>
            <a:r>
              <a:rPr lang="zh-CN" altLang="en-US" dirty="0" smtClean="0"/>
              <a:t>结合交通流理论</a:t>
            </a:r>
            <a:r>
              <a:rPr lang="en-US" dirty="0" smtClean="0"/>
              <a:t>，  </a:t>
            </a:r>
            <a:r>
              <a:rPr lang="zh-CN" altLang="en-US" dirty="0" smtClean="0"/>
              <a:t>利用微观仿真技术对物流园内部的物流行为和交通行为进行仿真</a:t>
            </a:r>
            <a:r>
              <a:rPr lang="en-US" dirty="0" smtClean="0"/>
              <a:t>，  </a:t>
            </a:r>
            <a:r>
              <a:rPr lang="zh-CN" altLang="en-US" dirty="0" smtClean="0"/>
              <a:t>并对仿真结果进行评价</a:t>
            </a:r>
            <a:r>
              <a:rPr lang="en-US" dirty="0" smtClean="0"/>
              <a:t>，  </a:t>
            </a:r>
            <a:r>
              <a:rPr lang="zh-CN" altLang="en-US" dirty="0" smtClean="0"/>
              <a:t>以确定物流园区的服务水 平</a:t>
            </a:r>
            <a:r>
              <a:rPr lang="en-US" dirty="0" smtClean="0"/>
              <a:t>。  </a:t>
            </a:r>
            <a:r>
              <a:rPr lang="zh-CN" altLang="en-US" dirty="0" smtClean="0"/>
              <a:t>该模块的评价体系主要包括</a:t>
            </a:r>
            <a:r>
              <a:rPr lang="en-US" dirty="0" smtClean="0"/>
              <a:t>：   </a:t>
            </a:r>
            <a:r>
              <a:rPr lang="zh-CN" altLang="en-US" dirty="0" smtClean="0"/>
              <a:t>装卸平台服务水平评价</a:t>
            </a:r>
            <a:r>
              <a:rPr lang="en-US" dirty="0" smtClean="0"/>
              <a:t>；  </a:t>
            </a:r>
            <a:r>
              <a:rPr lang="zh-CN" altLang="en-US" dirty="0" smtClean="0"/>
              <a:t>停车服务水平评价</a:t>
            </a:r>
            <a:r>
              <a:rPr lang="en-US" dirty="0" smtClean="0"/>
              <a:t>；  </a:t>
            </a:r>
            <a:r>
              <a:rPr lang="zh-CN" altLang="en-US" dirty="0" smtClean="0"/>
              <a:t>交通服务水 平评价等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198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物流园区经济分析评价</a:t>
            </a:r>
            <a:r>
              <a:rPr lang="en-US" dirty="0" smtClean="0"/>
              <a:t>。 </a:t>
            </a:r>
            <a:r>
              <a:rPr lang="zh-CN" altLang="en-US" dirty="0" smtClean="0"/>
              <a:t>利用经济分析评价方法</a:t>
            </a:r>
            <a:r>
              <a:rPr lang="en-US" dirty="0" smtClean="0"/>
              <a:t>， </a:t>
            </a:r>
            <a:r>
              <a:rPr lang="zh-CN" altLang="en-US" dirty="0" smtClean="0"/>
              <a:t>比如费用效益分析法</a:t>
            </a:r>
            <a:r>
              <a:rPr lang="en-US" dirty="0" smtClean="0"/>
              <a:t>、  </a:t>
            </a:r>
            <a:r>
              <a:rPr lang="zh-CN" altLang="en-US" dirty="0" smtClean="0"/>
              <a:t>费用效 益分析与环境评价结合的分析方法等</a:t>
            </a:r>
            <a:r>
              <a:rPr lang="en-US" dirty="0" smtClean="0"/>
              <a:t>，  </a:t>
            </a:r>
            <a:r>
              <a:rPr lang="zh-CN" altLang="en-US" dirty="0" smtClean="0"/>
              <a:t>对物流园规划方案进行评价</a:t>
            </a:r>
            <a:r>
              <a:rPr lang="en-US" dirty="0" smtClean="0"/>
              <a:t>，  </a:t>
            </a:r>
            <a:r>
              <a:rPr lang="zh-CN" altLang="en-US" dirty="0" smtClean="0"/>
              <a:t>主要包括成本分析</a:t>
            </a:r>
            <a:r>
              <a:rPr lang="en-US" dirty="0" smtClean="0"/>
              <a:t>、  </a:t>
            </a:r>
            <a:r>
              <a:rPr lang="zh-CN" altLang="en-US" dirty="0" smtClean="0"/>
              <a:t>效益分析和服务水平分析  </a:t>
            </a:r>
            <a:r>
              <a:rPr lang="en-US" dirty="0" smtClean="0"/>
              <a:t>（ </a:t>
            </a:r>
            <a:r>
              <a:rPr lang="zh-CN" altLang="en-US" dirty="0" smtClean="0"/>
              <a:t>物流设施的空间利用率和高峰率等</a:t>
            </a:r>
            <a:r>
              <a:rPr lang="en-US" dirty="0" smtClean="0"/>
              <a:t>） 。</a:t>
            </a:r>
            <a:endParaRPr lang="zh-CN" altLang="en-US" dirty="0" smtClean="0"/>
          </a:p>
          <a:p>
            <a:pPr>
              <a:lnSpc>
                <a:spcPct val="200000"/>
              </a:lnSpc>
            </a:pPr>
            <a:r>
              <a:rPr lang="en-US" dirty="0" smtClean="0"/>
              <a:t>５）  </a:t>
            </a:r>
            <a:r>
              <a:rPr lang="zh-CN" altLang="en-US" dirty="0" smtClean="0"/>
              <a:t>物流园区规划设计 </a:t>
            </a:r>
            <a:r>
              <a:rPr lang="en-US" dirty="0" smtClean="0"/>
              <a:t>ＣＡＤ。</a:t>
            </a:r>
            <a:endParaRPr lang="zh-CN" altLang="en-US" dirty="0" smtClean="0"/>
          </a:p>
          <a:p>
            <a:pPr>
              <a:lnSpc>
                <a:spcPct val="200000"/>
              </a:lnSpc>
            </a:pPr>
            <a:r>
              <a:rPr lang="zh-CN" altLang="en-US" dirty="0" smtClean="0"/>
              <a:t>物流园区规划设计 </a:t>
            </a:r>
            <a:r>
              <a:rPr lang="en-US" dirty="0" smtClean="0"/>
              <a:t>ＣＡＤ </a:t>
            </a:r>
            <a:r>
              <a:rPr lang="zh-CN" altLang="en-US" dirty="0" smtClean="0"/>
              <a:t>的开发有着重要的意义</a:t>
            </a:r>
            <a:r>
              <a:rPr lang="en-US" dirty="0" smtClean="0"/>
              <a:t>，  </a:t>
            </a:r>
            <a:r>
              <a:rPr lang="zh-CN" altLang="en-US" dirty="0" smtClean="0"/>
              <a:t>它使得我国的物流系统和物流园区规 划设计实现计算机化</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614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按照节点的功能</a:t>
            </a:r>
            <a:r>
              <a:rPr lang="en-US" dirty="0" smtClean="0"/>
              <a:t>，  </a:t>
            </a:r>
            <a:r>
              <a:rPr lang="zh-CN" altLang="en-US" dirty="0" smtClean="0"/>
              <a:t>可以将物流节点分为以下几种类型</a:t>
            </a:r>
            <a:r>
              <a:rPr lang="en-US" dirty="0" smtClean="0"/>
              <a:t>：</a:t>
            </a:r>
            <a:endParaRPr lang="zh-CN" altLang="en-US" dirty="0" smtClean="0"/>
          </a:p>
          <a:p>
            <a:pPr>
              <a:lnSpc>
                <a:spcPct val="150000"/>
              </a:lnSpc>
            </a:pPr>
            <a:r>
              <a:rPr lang="en-US" dirty="0" smtClean="0"/>
              <a:t>（１）  </a:t>
            </a:r>
            <a:r>
              <a:rPr lang="zh-CN" altLang="en-US" dirty="0" smtClean="0"/>
              <a:t>转运型节点</a:t>
            </a:r>
            <a:r>
              <a:rPr lang="en-US" dirty="0" smtClean="0"/>
              <a:t>。</a:t>
            </a:r>
            <a:endParaRPr lang="zh-CN" altLang="en-US" dirty="0" smtClean="0"/>
          </a:p>
          <a:p>
            <a:pPr eaLnBrk="1" hangingPunct="1">
              <a:lnSpc>
                <a:spcPct val="150000"/>
              </a:lnSpc>
            </a:pPr>
            <a:r>
              <a:rPr lang="en-US" dirty="0" smtClean="0"/>
              <a:t>（２）  </a:t>
            </a:r>
            <a:r>
              <a:rPr lang="zh-CN" altLang="en-US" dirty="0" smtClean="0"/>
              <a:t>储运型节点</a:t>
            </a:r>
            <a:r>
              <a:rPr lang="en-US" dirty="0" smtClean="0"/>
              <a:t>。</a:t>
            </a:r>
            <a:endParaRPr lang="zh-CN" altLang="en-US" dirty="0" smtClean="0"/>
          </a:p>
          <a:p>
            <a:pPr eaLnBrk="1" hangingPunct="1">
              <a:lnSpc>
                <a:spcPct val="150000"/>
              </a:lnSpc>
            </a:pPr>
            <a:r>
              <a:rPr lang="en-US" dirty="0" smtClean="0"/>
              <a:t>（３）  </a:t>
            </a:r>
            <a:r>
              <a:rPr lang="zh-CN" altLang="en-US" dirty="0" smtClean="0"/>
              <a:t>集散型节点</a:t>
            </a:r>
            <a:r>
              <a:rPr lang="en-US" dirty="0" smtClean="0"/>
              <a:t>。</a:t>
            </a:r>
            <a:endParaRPr lang="zh-CN" altLang="en-US" dirty="0" smtClean="0"/>
          </a:p>
          <a:p>
            <a:pPr eaLnBrk="1" hangingPunct="1">
              <a:lnSpc>
                <a:spcPct val="150000"/>
              </a:lnSpc>
            </a:pPr>
            <a:r>
              <a:rPr lang="en-US" dirty="0" smtClean="0"/>
              <a:t>（４）  </a:t>
            </a:r>
            <a:r>
              <a:rPr lang="zh-CN" altLang="en-US" dirty="0" smtClean="0"/>
              <a:t>配送型节点</a:t>
            </a:r>
            <a:r>
              <a:rPr lang="en-US" dirty="0" smtClean="0"/>
              <a:t>。</a:t>
            </a:r>
            <a:endParaRPr lang="zh-CN" altLang="en-US" dirty="0" smtClean="0"/>
          </a:p>
          <a:p>
            <a:pPr eaLnBrk="1" hangingPunct="1">
              <a:lnSpc>
                <a:spcPct val="150000"/>
              </a:lnSpc>
            </a:pPr>
            <a:r>
              <a:rPr lang="en-US" dirty="0" smtClean="0"/>
              <a:t>（５）  </a:t>
            </a:r>
            <a:r>
              <a:rPr lang="zh-CN" altLang="en-US" dirty="0" smtClean="0"/>
              <a:t>综合性节点</a:t>
            </a:r>
            <a:r>
              <a:rPr lang="en-US" dirty="0" smtClean="0"/>
              <a:t>。</a:t>
            </a:r>
            <a:endParaRPr lang="zh-CN" altLang="en-US" dirty="0" smtClean="0"/>
          </a:p>
          <a:p>
            <a:pPr eaLnBrk="1" hangingPunct="1">
              <a:lnSpc>
                <a:spcPct val="150000"/>
              </a:lnSpc>
            </a:pPr>
            <a:r>
              <a:rPr lang="zh-CN" altLang="en-US" dirty="0" smtClean="0"/>
              <a:t>物流节点从 结构层次可以分为一级物流节点</a:t>
            </a:r>
            <a:r>
              <a:rPr lang="en-US" dirty="0" smtClean="0"/>
              <a:t>、  </a:t>
            </a:r>
            <a:r>
              <a:rPr lang="zh-CN" altLang="en-US" dirty="0" smtClean="0"/>
              <a:t>二级物流节点和三级物流节点</a:t>
            </a:r>
            <a:r>
              <a:rPr lang="en-US" dirty="0" smtClean="0"/>
              <a:t>，   </a:t>
            </a:r>
            <a:r>
              <a:rPr lang="zh-CN" altLang="en-US" dirty="0" smtClean="0"/>
              <a:t>包括物 流 园 区</a:t>
            </a:r>
            <a:r>
              <a:rPr lang="en-US" dirty="0" smtClean="0"/>
              <a:t>、  </a:t>
            </a:r>
            <a:r>
              <a:rPr lang="zh-CN" altLang="en-US" dirty="0" smtClean="0"/>
              <a:t>物 流 中 心</a:t>
            </a:r>
            <a:r>
              <a:rPr lang="en-US" dirty="0" smtClean="0"/>
              <a:t>、  </a:t>
            </a:r>
            <a:r>
              <a:rPr lang="zh-CN" altLang="en-US" dirty="0" smtClean="0"/>
              <a:t>配送中心和货运站等 </a:t>
            </a:r>
            <a:r>
              <a:rPr lang="en-US" dirty="0" smtClean="0"/>
              <a:t>３ </a:t>
            </a:r>
            <a:r>
              <a:rPr lang="zh-CN" altLang="en-US" dirty="0" smtClean="0"/>
              <a:t>类</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４ － １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3011" name="Rectangle 3"/>
          <p:cNvSpPr>
            <a:spLocks noGrp="1" noChangeArrowheads="1"/>
          </p:cNvSpPr>
          <p:nvPr>
            <p:ph type="body" idx="1"/>
          </p:nvPr>
        </p:nvSpPr>
        <p:spPr/>
        <p:txBody>
          <a:bodyPr/>
          <a:lstStyle/>
          <a:p>
            <a:r>
              <a:rPr lang="zh-CN" altLang="en-US" sz="2900" dirty="0" smtClean="0"/>
              <a:t>六</a:t>
            </a:r>
            <a:r>
              <a:rPr lang="en-US" sz="2900" dirty="0" smtClean="0"/>
              <a:t>、  </a:t>
            </a:r>
            <a:r>
              <a:rPr lang="zh-CN" altLang="en-US" sz="2900" dirty="0" smtClean="0"/>
              <a:t>区域物流网络规划设计</a:t>
            </a:r>
            <a:r>
              <a:rPr lang="en-US" altLang="zh-CN" sz="2900" dirty="0" smtClean="0"/>
              <a:t> </a:t>
            </a:r>
            <a:endParaRPr lang="zh-CN" altLang="en-US" sz="2900" dirty="0" smtClean="0"/>
          </a:p>
          <a:p>
            <a:r>
              <a:rPr lang="zh-CN" altLang="en-US" dirty="0" smtClean="0"/>
              <a:t>在研究国外物流规划理论最新发展的基础上</a:t>
            </a:r>
            <a:r>
              <a:rPr lang="en-US" dirty="0" smtClean="0"/>
              <a:t>，  </a:t>
            </a:r>
            <a:r>
              <a:rPr lang="zh-CN" altLang="en-US" dirty="0" smtClean="0"/>
              <a:t>根据我国物流发展的现状</a:t>
            </a:r>
            <a:r>
              <a:rPr lang="en-US" dirty="0" smtClean="0"/>
              <a:t>，  </a:t>
            </a:r>
            <a:r>
              <a:rPr lang="zh-CN" altLang="en-US" dirty="0" smtClean="0"/>
              <a:t>将区域物流系 统规划理论规划为两大部分</a:t>
            </a:r>
            <a:r>
              <a:rPr lang="en-US" dirty="0" smtClean="0"/>
              <a:t>：   </a:t>
            </a:r>
            <a:r>
              <a:rPr lang="zh-CN" altLang="en-US" dirty="0" smtClean="0"/>
              <a:t>区域物流网络规划和物流园规划</a:t>
            </a:r>
            <a:r>
              <a:rPr lang="en-US" dirty="0" smtClean="0"/>
              <a:t>。   </a:t>
            </a:r>
            <a:r>
              <a:rPr lang="zh-CN" altLang="en-US" dirty="0" smtClean="0">
                <a:hlinkClick r:id="rId2" action="ppaction://hlinksldjump"/>
              </a:rPr>
              <a:t>图 </a:t>
            </a:r>
            <a:r>
              <a:rPr lang="en-US" dirty="0" smtClean="0">
                <a:hlinkClick r:id="rId2" action="ppaction://hlinksldjump"/>
              </a:rPr>
              <a:t>４ － ５ </a:t>
            </a:r>
            <a:r>
              <a:rPr lang="zh-CN" altLang="en-US" dirty="0" smtClean="0"/>
              <a:t>所示为物流规划理 论研究的内容和方法构成</a:t>
            </a:r>
            <a:r>
              <a:rPr lang="en-US" dirty="0" smtClean="0"/>
              <a:t>。</a:t>
            </a:r>
            <a:endParaRPr lang="zh-CN" altLang="en-US" dirty="0" smtClean="0"/>
          </a:p>
          <a:p>
            <a:r>
              <a:rPr lang="zh-CN" altLang="en-US" dirty="0" smtClean="0"/>
              <a:t>从图 </a:t>
            </a:r>
            <a:r>
              <a:rPr lang="en-US" dirty="0" smtClean="0"/>
              <a:t>４ － ５ </a:t>
            </a:r>
            <a:r>
              <a:rPr lang="zh-CN" altLang="en-US" dirty="0" smtClean="0"/>
              <a:t>可看出</a:t>
            </a:r>
            <a:r>
              <a:rPr lang="en-US" dirty="0" smtClean="0"/>
              <a:t>，  </a:t>
            </a:r>
            <a:r>
              <a:rPr lang="zh-CN" altLang="en-US" dirty="0" smtClean="0"/>
              <a:t>区域物流系统规划分为网络规划和节点规划两部分</a:t>
            </a:r>
            <a:r>
              <a:rPr lang="en-US" dirty="0" smtClean="0"/>
              <a:t>，  </a:t>
            </a:r>
            <a:r>
              <a:rPr lang="zh-CN" altLang="en-US" dirty="0" smtClean="0"/>
              <a:t>其中网络规划 使用传统的运输规划程序</a:t>
            </a:r>
            <a:r>
              <a:rPr lang="en-US" dirty="0" smtClean="0"/>
              <a:t>   （ </a:t>
            </a:r>
            <a:r>
              <a:rPr lang="zh-CN" altLang="en-US" dirty="0" smtClean="0"/>
              <a:t>即  </a:t>
            </a:r>
            <a:r>
              <a:rPr lang="en-US" dirty="0" smtClean="0"/>
              <a:t>“ </a:t>
            </a:r>
            <a:r>
              <a:rPr lang="zh-CN" altLang="en-US" dirty="0" smtClean="0"/>
              <a:t>交通四阶段法</a:t>
            </a:r>
            <a:r>
              <a:rPr lang="en-US" dirty="0" smtClean="0"/>
              <a:t>” ，  </a:t>
            </a:r>
            <a:r>
              <a:rPr lang="zh-CN" altLang="en-US" dirty="0" smtClean="0"/>
              <a:t>所谓的交通四阶段法是以 </a:t>
            </a:r>
            <a:r>
              <a:rPr lang="en-US" dirty="0" smtClean="0"/>
              <a:t>１９６２ </a:t>
            </a:r>
            <a:r>
              <a:rPr lang="zh-CN" altLang="en-US" dirty="0" smtClean="0"/>
              <a:t>年美国芝 加哥市发表的  </a:t>
            </a:r>
            <a:r>
              <a:rPr lang="en-US" dirty="0" smtClean="0"/>
              <a:t>《 </a:t>
            </a:r>
            <a:r>
              <a:rPr lang="en-US" dirty="0" err="1" smtClean="0"/>
              <a:t>Ｃｈｉｃａｇｏ</a:t>
            </a:r>
            <a:r>
              <a:rPr lang="en-US" dirty="0" smtClean="0"/>
              <a:t>  </a:t>
            </a:r>
            <a:r>
              <a:rPr lang="en-US" dirty="0" err="1" smtClean="0"/>
              <a:t>Ａｒｅａ</a:t>
            </a:r>
            <a:r>
              <a:rPr lang="en-US" dirty="0" smtClean="0"/>
              <a:t>  </a:t>
            </a:r>
            <a:r>
              <a:rPr lang="en-US" dirty="0" err="1" smtClean="0"/>
              <a:t>Ｔｒａｎｓｐｏｒｔａｔｉｏｎ</a:t>
            </a:r>
            <a:r>
              <a:rPr lang="en-US" dirty="0" smtClean="0"/>
              <a:t> </a:t>
            </a:r>
            <a:r>
              <a:rPr lang="en-US" dirty="0" err="1" smtClean="0"/>
              <a:t>Ｓｔｕｄｙ</a:t>
            </a:r>
            <a:r>
              <a:rPr lang="en-US" dirty="0" smtClean="0"/>
              <a:t>》 </a:t>
            </a:r>
            <a:r>
              <a:rPr lang="zh-CN" altLang="en-US" dirty="0" smtClean="0"/>
              <a:t>为标志</a:t>
            </a:r>
            <a:r>
              <a:rPr lang="en-US" dirty="0" smtClean="0"/>
              <a:t>， </a:t>
            </a:r>
            <a:r>
              <a:rPr lang="zh-CN" altLang="en-US" dirty="0" smtClean="0"/>
              <a:t>交通规划划分为交通发生</a:t>
            </a:r>
            <a:r>
              <a:rPr lang="en-US" dirty="0" smtClean="0"/>
              <a:t>、 </a:t>
            </a:r>
            <a:r>
              <a:rPr lang="zh-CN" altLang="en-US" dirty="0" smtClean="0"/>
              <a:t>交通 分布</a:t>
            </a:r>
            <a:r>
              <a:rPr lang="en-US" dirty="0" smtClean="0"/>
              <a:t>、  </a:t>
            </a:r>
            <a:r>
              <a:rPr lang="zh-CN" altLang="en-US" dirty="0" smtClean="0"/>
              <a:t>交通方式划分 和 交 通 分 配 四 个 步 骤</a:t>
            </a:r>
            <a:r>
              <a:rPr lang="en-US" dirty="0" smtClean="0"/>
              <a:t>。</a:t>
            </a:r>
            <a:r>
              <a:rPr lang="zh-CN" altLang="en-US" dirty="0" smtClean="0"/>
              <a:t> 物流园区规划主要包括物流 园区功能预测</a:t>
            </a:r>
            <a:r>
              <a:rPr lang="en-US" dirty="0" smtClean="0"/>
              <a:t>、  </a:t>
            </a:r>
            <a:r>
              <a:rPr lang="zh-CN" altLang="en-US" dirty="0" smtClean="0"/>
              <a:t>物流园区用地规划</a:t>
            </a:r>
            <a:r>
              <a:rPr lang="en-US" dirty="0" smtClean="0"/>
              <a:t>、  </a:t>
            </a:r>
            <a:r>
              <a:rPr lang="zh-CN" altLang="en-US" dirty="0" smtClean="0"/>
              <a:t>物流园区交通影响分析和物流园区微观仿真评价四个部 分</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4035" name="Rectangle 3"/>
          <p:cNvSpPr>
            <a:spLocks noGrp="1" noChangeArrowheads="1"/>
          </p:cNvSpPr>
          <p:nvPr>
            <p:ph type="body" idx="1"/>
          </p:nvPr>
        </p:nvSpPr>
        <p:spPr/>
        <p:txBody>
          <a:bodyPr/>
          <a:lstStyle/>
          <a:p>
            <a:pPr eaLnBrk="1" hangingPunct="1">
              <a:lnSpc>
                <a:spcPct val="200000"/>
              </a:lnSpc>
            </a:pPr>
            <a:r>
              <a:rPr lang="zh-CN" altLang="en-US" dirty="0" smtClean="0"/>
              <a:t> 图 </a:t>
            </a:r>
            <a:r>
              <a:rPr lang="en-US" dirty="0" smtClean="0"/>
              <a:t>４ － ５ </a:t>
            </a:r>
            <a:r>
              <a:rPr lang="zh-CN" altLang="en-US" dirty="0" smtClean="0"/>
              <a:t>中椭圆表示将区域物流系统及物流园区规划的理论方法用软件工理论进行设计</a:t>
            </a:r>
            <a:r>
              <a:rPr lang="en-US" dirty="0" smtClean="0"/>
              <a:t>， </a:t>
            </a:r>
            <a:r>
              <a:rPr lang="zh-CN" altLang="en-US" dirty="0" smtClean="0"/>
              <a:t>用计算机语言实现</a:t>
            </a:r>
            <a:r>
              <a:rPr lang="en-US" dirty="0" smtClean="0"/>
              <a:t>，  </a:t>
            </a:r>
            <a:r>
              <a:rPr lang="zh-CN" altLang="en-US" dirty="0" smtClean="0"/>
              <a:t>形成实用的物流规划设计软件</a:t>
            </a:r>
            <a:r>
              <a:rPr lang="en-US" dirty="0" smtClean="0"/>
              <a:t>。  </a:t>
            </a:r>
            <a:r>
              <a:rPr lang="zh-CN" altLang="en-US" dirty="0" smtClean="0"/>
              <a:t>所以物流规划理论应该囊括区域物流网 络</a:t>
            </a:r>
            <a:r>
              <a:rPr lang="en-US" dirty="0" smtClean="0"/>
              <a:t>、  </a:t>
            </a:r>
            <a:r>
              <a:rPr lang="zh-CN" altLang="en-US" dirty="0" smtClean="0"/>
              <a:t>物流节点和物流园区内部规划设计的方法的研究</a:t>
            </a:r>
            <a:r>
              <a:rPr lang="en-US" dirty="0" smtClean="0"/>
              <a:t>， </a:t>
            </a:r>
            <a:r>
              <a:rPr lang="zh-CN" altLang="en-US" dirty="0" smtClean="0"/>
              <a:t>从宏观层面到微观层面对构成区域物 流系统要素及其之间的关系进行深入</a:t>
            </a:r>
            <a:r>
              <a:rPr lang="en-US" dirty="0" smtClean="0"/>
              <a:t>、  </a:t>
            </a:r>
            <a:r>
              <a:rPr lang="zh-CN" altLang="en-US" dirty="0" smtClean="0"/>
              <a:t>细致的论述和研究</a:t>
            </a:r>
            <a:r>
              <a:rPr lang="en-US" dirty="0" smtClean="0"/>
              <a:t>，  </a:t>
            </a:r>
            <a:r>
              <a:rPr lang="zh-CN" altLang="en-US" dirty="0" smtClean="0"/>
              <a:t>才能使物流规划理论的研究朝着 正确的方向发展</a:t>
            </a:r>
            <a:r>
              <a:rPr lang="en-US" dirty="0" smtClean="0"/>
              <a:t>，  </a:t>
            </a:r>
            <a:r>
              <a:rPr lang="zh-CN" altLang="en-US" dirty="0" smtClean="0"/>
              <a:t>并为物流建设提供科学的理论依据</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区域物流网络规划的内容与方法</a:t>
            </a:r>
          </a:p>
          <a:p>
            <a:pPr>
              <a:lnSpc>
                <a:spcPct val="150000"/>
              </a:lnSpc>
            </a:pPr>
            <a:r>
              <a:rPr lang="zh-CN" altLang="en-US" dirty="0" smtClean="0"/>
              <a:t>区域物流网络规划是指在一定系统范围内对整个物流体系建设进行总体战略部署</a:t>
            </a:r>
            <a:r>
              <a:rPr lang="en-US" dirty="0" smtClean="0"/>
              <a:t>，  </a:t>
            </a:r>
            <a:r>
              <a:rPr lang="zh-CN" altLang="en-US" dirty="0" smtClean="0"/>
              <a:t>它以 国家</a:t>
            </a:r>
            <a:r>
              <a:rPr lang="en-US" dirty="0" smtClean="0"/>
              <a:t>、  </a:t>
            </a:r>
            <a:r>
              <a:rPr lang="zh-CN" altLang="en-US" dirty="0" smtClean="0"/>
              <a:t>地区的经济和社会发展计划为指导</a:t>
            </a:r>
            <a:r>
              <a:rPr lang="en-US" dirty="0" smtClean="0"/>
              <a:t>，  </a:t>
            </a:r>
            <a:r>
              <a:rPr lang="zh-CN" altLang="en-US" dirty="0" smtClean="0"/>
              <a:t>或以企业的发展战略为指导</a:t>
            </a:r>
            <a:r>
              <a:rPr lang="en-US" dirty="0" smtClean="0"/>
              <a:t>，  </a:t>
            </a:r>
            <a:r>
              <a:rPr lang="zh-CN" altLang="en-US" dirty="0" smtClean="0"/>
              <a:t>以物流系统内的自然资源</a:t>
            </a:r>
            <a:r>
              <a:rPr lang="en-US" dirty="0" smtClean="0"/>
              <a:t>、  </a:t>
            </a:r>
            <a:r>
              <a:rPr lang="zh-CN" altLang="en-US" dirty="0" smtClean="0"/>
              <a:t>社会资源和现有的技术经济构成为依据</a:t>
            </a:r>
            <a:r>
              <a:rPr lang="en-US" dirty="0" smtClean="0"/>
              <a:t>，  </a:t>
            </a:r>
            <a:r>
              <a:rPr lang="zh-CN" altLang="en-US" dirty="0" smtClean="0"/>
              <a:t>考虑物流系统发展的潜力和优势</a:t>
            </a:r>
            <a:r>
              <a:rPr lang="en-US" dirty="0" smtClean="0"/>
              <a:t>，  </a:t>
            </a:r>
            <a:r>
              <a:rPr lang="zh-CN" altLang="en-US" dirty="0" smtClean="0"/>
              <a:t>在掌握交通</a:t>
            </a:r>
            <a:r>
              <a:rPr lang="en-US" dirty="0" smtClean="0"/>
              <a:t>、  </a:t>
            </a:r>
            <a:r>
              <a:rPr lang="zh-CN" altLang="en-US" dirty="0" smtClean="0"/>
              <a:t>仓储等物质要素的基础上</a:t>
            </a:r>
            <a:r>
              <a:rPr lang="en-US" dirty="0" smtClean="0"/>
              <a:t>，   </a:t>
            </a:r>
            <a:r>
              <a:rPr lang="zh-CN" altLang="en-US" dirty="0" smtClean="0"/>
              <a:t>研究确定物流系统的发展方向</a:t>
            </a:r>
            <a:r>
              <a:rPr lang="en-US" dirty="0" smtClean="0"/>
              <a:t>、   </a:t>
            </a:r>
            <a:r>
              <a:rPr lang="zh-CN" altLang="en-US" dirty="0" smtClean="0"/>
              <a:t>规模和结构</a:t>
            </a:r>
            <a:r>
              <a:rPr lang="en-US" dirty="0" smtClean="0"/>
              <a:t>，  </a:t>
            </a:r>
            <a:r>
              <a:rPr lang="zh-CN" altLang="en-US" dirty="0" smtClean="0"/>
              <a:t>合理配置资 源</a:t>
            </a:r>
            <a:r>
              <a:rPr lang="en-US" dirty="0" smtClean="0"/>
              <a:t>，  </a:t>
            </a:r>
            <a:r>
              <a:rPr lang="zh-CN" altLang="en-US" dirty="0" smtClean="0"/>
              <a:t>统一安排交通运输</a:t>
            </a:r>
            <a:r>
              <a:rPr lang="en-US" dirty="0" smtClean="0"/>
              <a:t>、  </a:t>
            </a:r>
            <a:r>
              <a:rPr lang="zh-CN" altLang="en-US" dirty="0" smtClean="0"/>
              <a:t>仓储等设施</a:t>
            </a:r>
            <a:r>
              <a:rPr lang="en-US" dirty="0" smtClean="0"/>
              <a:t>，  </a:t>
            </a:r>
            <a:r>
              <a:rPr lang="zh-CN" altLang="en-US" dirty="0" smtClean="0"/>
              <a:t>使之各得其所</a:t>
            </a:r>
            <a:r>
              <a:rPr lang="en-US" dirty="0" smtClean="0"/>
              <a:t>，  </a:t>
            </a:r>
            <a:r>
              <a:rPr lang="zh-CN" altLang="en-US" dirty="0" smtClean="0"/>
              <a:t>协调发展</a:t>
            </a:r>
            <a:r>
              <a:rPr lang="en-US" dirty="0" smtClean="0"/>
              <a:t>，  </a:t>
            </a:r>
            <a:r>
              <a:rPr lang="zh-CN" altLang="en-US" dirty="0" smtClean="0"/>
              <a:t>获得最佳的经济效益</a:t>
            </a:r>
            <a:r>
              <a:rPr lang="en-US" dirty="0" smtClean="0"/>
              <a:t>、   </a:t>
            </a:r>
            <a:r>
              <a:rPr lang="zh-CN" altLang="en-US" dirty="0" smtClean="0"/>
              <a:t>社会效益和生态效益</a:t>
            </a:r>
            <a:r>
              <a:rPr lang="en-US" dirty="0" smtClean="0"/>
              <a:t>，  </a:t>
            </a:r>
            <a:r>
              <a:rPr lang="zh-CN" altLang="en-US" dirty="0" smtClean="0"/>
              <a:t>为物流运作创造最佳有利的环境</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6083" name="Rectangle 3"/>
          <p:cNvSpPr>
            <a:spLocks noGrp="1" noChangeArrowheads="1"/>
          </p:cNvSpPr>
          <p:nvPr>
            <p:ph type="body" idx="1"/>
          </p:nvPr>
        </p:nvSpPr>
        <p:spPr/>
        <p:txBody>
          <a:bodyPr/>
          <a:lstStyle/>
          <a:p>
            <a:r>
              <a:rPr lang="zh-CN" altLang="en-US" dirty="0" smtClean="0"/>
              <a:t>如</a:t>
            </a:r>
            <a:r>
              <a:rPr lang="zh-CN" altLang="en-US" dirty="0" smtClean="0">
                <a:hlinkClick r:id="rId2" action="ppaction://hlinksldjump"/>
              </a:rPr>
              <a:t>图 </a:t>
            </a:r>
            <a:r>
              <a:rPr lang="en-US" dirty="0" smtClean="0">
                <a:hlinkClick r:id="rId2" action="ppaction://hlinksldjump"/>
              </a:rPr>
              <a:t>４ － ６ </a:t>
            </a:r>
            <a:r>
              <a:rPr lang="zh-CN" altLang="en-US" dirty="0" smtClean="0"/>
              <a:t>所示为区域物流网络战略规划的流程示意</a:t>
            </a:r>
            <a:r>
              <a:rPr lang="en-US" dirty="0" smtClean="0"/>
              <a:t>，  </a:t>
            </a:r>
            <a:r>
              <a:rPr lang="zh-CN" altLang="en-US" dirty="0" smtClean="0"/>
              <a:t>其中右边是模型</a:t>
            </a:r>
            <a:r>
              <a:rPr lang="en-US" dirty="0" smtClean="0"/>
              <a:t>，  </a:t>
            </a:r>
            <a:r>
              <a:rPr lang="zh-CN" altLang="en-US" dirty="0" smtClean="0"/>
              <a:t>左边是由模型 输出的数据及数据流向</a:t>
            </a:r>
            <a:r>
              <a:rPr lang="en-US" dirty="0" smtClean="0"/>
              <a:t>。   </a:t>
            </a:r>
            <a:r>
              <a:rPr lang="zh-CN" altLang="en-US" dirty="0" smtClean="0"/>
              <a:t>基本思想 是</a:t>
            </a:r>
            <a:r>
              <a:rPr lang="en-US" dirty="0" smtClean="0"/>
              <a:t>：  </a:t>
            </a:r>
            <a:r>
              <a:rPr lang="zh-CN" altLang="en-US" dirty="0" smtClean="0"/>
              <a:t>首 先 预 测 区 域 产 生</a:t>
            </a:r>
            <a:r>
              <a:rPr lang="en-US" dirty="0" smtClean="0"/>
              <a:t>、  </a:t>
            </a:r>
            <a:r>
              <a:rPr lang="zh-CN" altLang="en-US" dirty="0" smtClean="0"/>
              <a:t>吸 引 的 货 运 量  </a:t>
            </a:r>
            <a:r>
              <a:rPr lang="en-US" dirty="0" smtClean="0"/>
              <a:t>（ </a:t>
            </a:r>
            <a:r>
              <a:rPr lang="zh-CN" altLang="en-US" dirty="0" smtClean="0"/>
              <a:t>包 括 进 出 货 运量</a:t>
            </a:r>
            <a:r>
              <a:rPr lang="en-US" dirty="0" smtClean="0"/>
              <a:t>、  </a:t>
            </a:r>
            <a:r>
              <a:rPr lang="zh-CN" altLang="en-US" dirty="0" smtClean="0"/>
              <a:t>区域内部的货运量</a:t>
            </a:r>
            <a:r>
              <a:rPr lang="en-US" dirty="0" smtClean="0"/>
              <a:t>） ，  </a:t>
            </a:r>
            <a:r>
              <a:rPr lang="zh-CN" altLang="en-US" dirty="0" smtClean="0"/>
              <a:t>再对不同运输模型所承担货运量</a:t>
            </a:r>
            <a:r>
              <a:rPr lang="en-US" dirty="0" smtClean="0"/>
              <a:t>，   </a:t>
            </a:r>
            <a:r>
              <a:rPr lang="zh-CN" altLang="en-US" dirty="0" smtClean="0"/>
              <a:t>进行预测</a:t>
            </a:r>
            <a:r>
              <a:rPr lang="en-US" dirty="0" smtClean="0"/>
              <a:t>，  </a:t>
            </a:r>
            <a:r>
              <a:rPr lang="zh-CN" altLang="en-US" dirty="0" smtClean="0"/>
              <a:t>得到分货种分模式的货运量 </a:t>
            </a:r>
            <a:r>
              <a:rPr lang="en-US" dirty="0" smtClean="0"/>
              <a:t>ＯＤ，  </a:t>
            </a:r>
            <a:r>
              <a:rPr lang="zh-CN" altLang="en-US" dirty="0" smtClean="0"/>
              <a:t>进而转换为不同种类货车的</a:t>
            </a:r>
            <a:r>
              <a:rPr lang="en-US" dirty="0" smtClean="0"/>
              <a:t>  ＯＤ，  </a:t>
            </a:r>
            <a:r>
              <a:rPr lang="zh-CN" altLang="en-US" dirty="0" smtClean="0"/>
              <a:t>最后分配到不同的运输网络上</a:t>
            </a:r>
            <a:r>
              <a:rPr lang="en-US" dirty="0" smtClean="0"/>
              <a:t>，  </a:t>
            </a:r>
            <a:r>
              <a:rPr lang="zh-CN" altLang="en-US" dirty="0" smtClean="0"/>
              <a:t>以达到优 化区域物流网络的目的</a:t>
            </a:r>
            <a:r>
              <a:rPr lang="en-US" dirty="0" smtClean="0"/>
              <a:t>。   </a:t>
            </a:r>
            <a:r>
              <a:rPr lang="zh-CN" altLang="en-US" dirty="0" smtClean="0"/>
              <a:t>从图 </a:t>
            </a:r>
            <a:r>
              <a:rPr lang="en-US" dirty="0" smtClean="0"/>
              <a:t>４ － ６ </a:t>
            </a:r>
            <a:r>
              <a:rPr lang="zh-CN" altLang="en-US" dirty="0" smtClean="0"/>
              <a:t>中可以看出</a:t>
            </a:r>
            <a:r>
              <a:rPr lang="en-US" dirty="0" smtClean="0"/>
              <a:t>，  </a:t>
            </a:r>
            <a:r>
              <a:rPr lang="zh-CN" altLang="en-US" dirty="0" smtClean="0"/>
              <a:t>其基本思想沿用了传统的运 输 规 划 程 序</a:t>
            </a:r>
            <a:r>
              <a:rPr lang="en-US" dirty="0" smtClean="0"/>
              <a:t>， </a:t>
            </a:r>
            <a:r>
              <a:rPr lang="zh-CN" altLang="en-US" dirty="0" smtClean="0"/>
              <a:t>但是由于物流概念的引入和货运本身的复杂性</a:t>
            </a:r>
            <a:r>
              <a:rPr lang="en-US" dirty="0" smtClean="0"/>
              <a:t>，  </a:t>
            </a:r>
            <a:r>
              <a:rPr lang="zh-CN" altLang="en-US" dirty="0" smtClean="0"/>
              <a:t>所以除了传统的  </a:t>
            </a:r>
            <a:r>
              <a:rPr lang="en-US" dirty="0" smtClean="0"/>
              <a:t>“ </a:t>
            </a:r>
            <a:r>
              <a:rPr lang="zh-CN" altLang="en-US" dirty="0" smtClean="0"/>
              <a:t>交通四阶段法</a:t>
            </a:r>
            <a:r>
              <a:rPr lang="en-US" dirty="0" smtClean="0"/>
              <a:t>”   </a:t>
            </a:r>
            <a:r>
              <a:rPr lang="zh-CN" altLang="en-US" dirty="0" smtClean="0"/>
              <a:t>采用的 模型之外</a:t>
            </a:r>
            <a:r>
              <a:rPr lang="en-US" dirty="0" smtClean="0"/>
              <a:t>，  </a:t>
            </a:r>
            <a:r>
              <a:rPr lang="zh-CN" altLang="en-US" dirty="0" smtClean="0"/>
              <a:t>规划框架中引入了一些客运规划所没有的转换模型</a:t>
            </a:r>
            <a:r>
              <a:rPr lang="en-US" dirty="0" smtClean="0"/>
              <a:t>，   </a:t>
            </a:r>
            <a:r>
              <a:rPr lang="zh-CN" altLang="en-US" dirty="0" smtClean="0"/>
              <a:t>比如价值</a:t>
            </a:r>
            <a:r>
              <a:rPr lang="en-US" dirty="0" smtClean="0"/>
              <a:t>—</a:t>
            </a:r>
            <a:r>
              <a:rPr lang="zh-CN" altLang="en-US" dirty="0" smtClean="0"/>
              <a:t>重量模型</a:t>
            </a:r>
            <a:r>
              <a:rPr lang="en-US" dirty="0" smtClean="0"/>
              <a:t>、   </a:t>
            </a:r>
            <a:r>
              <a:rPr lang="zh-CN" altLang="en-US" dirty="0" smtClean="0"/>
              <a:t>时间分布模型和货物</a:t>
            </a:r>
            <a:r>
              <a:rPr lang="en-US" dirty="0" smtClean="0"/>
              <a:t>—</a:t>
            </a:r>
            <a:r>
              <a:rPr lang="zh-CN" altLang="en-US" dirty="0" smtClean="0"/>
              <a:t>车辆模型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7107"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区域货运模型</a:t>
            </a:r>
            <a:r>
              <a:rPr lang="en-US" dirty="0" smtClean="0"/>
              <a:t>。</a:t>
            </a:r>
            <a:endParaRPr lang="zh-CN" altLang="en-US" dirty="0" smtClean="0"/>
          </a:p>
          <a:p>
            <a:pPr>
              <a:lnSpc>
                <a:spcPct val="150000"/>
              </a:lnSpc>
            </a:pPr>
            <a:r>
              <a:rPr lang="en-US" dirty="0" smtClean="0"/>
              <a:t> </a:t>
            </a:r>
            <a:r>
              <a:rPr lang="zh-CN" altLang="en-US" dirty="0" smtClean="0"/>
              <a:t>区域货运模型用于预测区域内各小区发生、吸引的货运量及在各小区之间的分布，即包括“交通四阶段法”中的产生、吸引和分布两个步骤的模型。</a:t>
            </a:r>
            <a:endParaRPr lang="en-US" altLang="zh-CN" dirty="0" smtClean="0"/>
          </a:p>
          <a:p>
            <a:pPr>
              <a:lnSpc>
                <a:spcPct val="150000"/>
              </a:lnSpc>
            </a:pPr>
            <a:r>
              <a:rPr lang="zh-CN" altLang="en-US" dirty="0" smtClean="0"/>
              <a:t>（</a:t>
            </a:r>
            <a:r>
              <a:rPr lang="en-US" altLang="zh-CN" dirty="0" smtClean="0"/>
              <a:t>2</a:t>
            </a:r>
            <a:r>
              <a:rPr lang="zh-CN" altLang="en-US" dirty="0" smtClean="0"/>
              <a:t>）时间分布模型。</a:t>
            </a:r>
            <a:endParaRPr lang="en-US" altLang="zh-CN" dirty="0" smtClean="0"/>
          </a:p>
          <a:p>
            <a:pPr>
              <a:lnSpc>
                <a:spcPct val="150000"/>
              </a:lnSpc>
            </a:pPr>
            <a:r>
              <a:rPr lang="zh-CN" altLang="en-US" dirty="0" smtClean="0"/>
              <a:t>时间分布模型就是预测不同货种不同时段的产生和吸引量，输出分货种分时段的货运</a:t>
            </a:r>
            <a:r>
              <a:rPr lang="en-US" altLang="zh-CN" dirty="0" smtClean="0"/>
              <a:t>OD</a:t>
            </a:r>
            <a:r>
              <a:rPr lang="zh-CN" altLang="en-US" dirty="0" smtClean="0"/>
              <a:t>量。</a:t>
            </a:r>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813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货物</a:t>
            </a:r>
            <a:r>
              <a:rPr lang="en-US" dirty="0" smtClean="0"/>
              <a:t>—</a:t>
            </a:r>
            <a:r>
              <a:rPr lang="zh-CN" altLang="en-US" dirty="0" smtClean="0"/>
              <a:t>车辆模型</a:t>
            </a:r>
            <a:r>
              <a:rPr lang="en-US" dirty="0" smtClean="0"/>
              <a:t>。</a:t>
            </a:r>
            <a:endParaRPr lang="zh-CN" altLang="en-US" dirty="0" smtClean="0"/>
          </a:p>
          <a:p>
            <a:pPr>
              <a:lnSpc>
                <a:spcPct val="150000"/>
              </a:lnSpc>
            </a:pPr>
            <a:r>
              <a:rPr lang="zh-CN" altLang="en-US" dirty="0" smtClean="0"/>
              <a:t>货物</a:t>
            </a:r>
            <a:r>
              <a:rPr lang="en-US" dirty="0" smtClean="0"/>
              <a:t>—</a:t>
            </a:r>
            <a:r>
              <a:rPr lang="zh-CN" altLang="en-US" dirty="0" smtClean="0"/>
              <a:t>车辆模型是不同种类的货物量  </a:t>
            </a:r>
            <a:r>
              <a:rPr lang="en-US" dirty="0" smtClean="0"/>
              <a:t>（ </a:t>
            </a:r>
            <a:r>
              <a:rPr lang="zh-CN" altLang="en-US" dirty="0" smtClean="0"/>
              <a:t>吨或者吨 </a:t>
            </a:r>
            <a:r>
              <a:rPr lang="en-US" dirty="0" smtClean="0"/>
              <a:t>／ </a:t>
            </a:r>
            <a:r>
              <a:rPr lang="zh-CN" altLang="en-US" dirty="0" smtClean="0"/>
              <a:t>千米</a:t>
            </a:r>
            <a:r>
              <a:rPr lang="en-US" dirty="0" smtClean="0"/>
              <a:t>）  </a:t>
            </a:r>
            <a:r>
              <a:rPr lang="zh-CN" altLang="en-US" dirty="0" smtClean="0"/>
              <a:t>转换为不同车辆类型的货车量</a:t>
            </a:r>
            <a:r>
              <a:rPr lang="en-US" dirty="0" smtClean="0"/>
              <a:t>（ </a:t>
            </a:r>
            <a:r>
              <a:rPr lang="zh-CN" altLang="en-US" dirty="0" smtClean="0"/>
              <a:t>辆</a:t>
            </a:r>
            <a:r>
              <a:rPr lang="en-US" dirty="0" smtClean="0"/>
              <a:t>） ，  </a:t>
            </a:r>
            <a:r>
              <a:rPr lang="zh-CN" altLang="en-US" dirty="0" smtClean="0"/>
              <a:t>即运输 </a:t>
            </a:r>
            <a:r>
              <a:rPr lang="en-US" dirty="0" smtClean="0"/>
              <a:t>ＯＤ  （ </a:t>
            </a:r>
            <a:r>
              <a:rPr lang="zh-CN" altLang="en-US" dirty="0" smtClean="0"/>
              <a:t>单位为辆</a:t>
            </a:r>
            <a:r>
              <a:rPr lang="en-US" dirty="0" smtClean="0"/>
              <a:t>） 。</a:t>
            </a:r>
          </a:p>
          <a:p>
            <a:pPr>
              <a:lnSpc>
                <a:spcPct val="150000"/>
              </a:lnSpc>
            </a:pPr>
            <a:r>
              <a:rPr lang="en-US" dirty="0" smtClean="0"/>
              <a:t>（４）  </a:t>
            </a:r>
            <a:r>
              <a:rPr lang="zh-CN" altLang="en-US" dirty="0" smtClean="0"/>
              <a:t>模式分担模型</a:t>
            </a:r>
            <a:r>
              <a:rPr lang="en-US" dirty="0" smtClean="0"/>
              <a:t>。</a:t>
            </a:r>
            <a:endParaRPr lang="zh-CN" altLang="en-US" dirty="0" smtClean="0"/>
          </a:p>
          <a:p>
            <a:pPr>
              <a:lnSpc>
                <a:spcPct val="150000"/>
              </a:lnSpc>
            </a:pPr>
            <a:r>
              <a:rPr lang="zh-CN" altLang="en-US" dirty="0" smtClean="0"/>
              <a:t>模式分担模型是运输规划中的关键模型之一</a:t>
            </a:r>
            <a:r>
              <a:rPr lang="en-US" dirty="0" smtClean="0"/>
              <a:t>，  </a:t>
            </a:r>
            <a:r>
              <a:rPr lang="zh-CN" altLang="en-US" dirty="0" smtClean="0"/>
              <a:t>用于预测货运模式分担率</a:t>
            </a:r>
            <a:r>
              <a:rPr lang="en-US" dirty="0" smtClean="0"/>
              <a:t>，   </a:t>
            </a:r>
            <a:r>
              <a:rPr lang="zh-CN" altLang="en-US" dirty="0" smtClean="0"/>
              <a:t>包括公路</a:t>
            </a:r>
            <a:r>
              <a:rPr lang="en-US" dirty="0" smtClean="0"/>
              <a:t>、  </a:t>
            </a:r>
            <a:r>
              <a:rPr lang="zh-CN" altLang="en-US" dirty="0" smtClean="0"/>
              <a:t>铁 路</a:t>
            </a:r>
            <a:r>
              <a:rPr lang="en-US" dirty="0" smtClean="0"/>
              <a:t>、  </a:t>
            </a:r>
            <a:r>
              <a:rPr lang="zh-CN" altLang="en-US" dirty="0" smtClean="0"/>
              <a:t>航空</a:t>
            </a:r>
            <a:r>
              <a:rPr lang="en-US" dirty="0" smtClean="0"/>
              <a:t>、  </a:t>
            </a:r>
            <a:r>
              <a:rPr lang="zh-CN" altLang="en-US" dirty="0" smtClean="0"/>
              <a:t>海运</a:t>
            </a:r>
            <a:r>
              <a:rPr lang="en-US" dirty="0" smtClean="0"/>
              <a:t>、  </a:t>
            </a:r>
            <a:r>
              <a:rPr lang="zh-CN" altLang="en-US" dirty="0" smtClean="0"/>
              <a:t>管道和由不同运输方式组合而成的联运方式的分担率</a:t>
            </a:r>
            <a:r>
              <a:rPr lang="en-US" dirty="0" smtClean="0"/>
              <a:t>， </a:t>
            </a:r>
            <a:r>
              <a:rPr lang="zh-CN" altLang="en-US" dirty="0" smtClean="0"/>
              <a:t> 输出分货种分模式 的货运 </a:t>
            </a:r>
            <a:r>
              <a:rPr lang="en-US" dirty="0" smtClean="0"/>
              <a:t>ＯＤ </a:t>
            </a:r>
            <a:r>
              <a:rPr lang="zh-CN" altLang="en-US" dirty="0" smtClean="0"/>
              <a:t>量</a:t>
            </a:r>
            <a:r>
              <a:rPr lang="en-US" dirty="0" smtClean="0"/>
              <a:t>，  </a:t>
            </a:r>
            <a:r>
              <a:rPr lang="zh-CN" altLang="en-US" dirty="0" smtClean="0"/>
              <a:t>如果输入的是分货种</a:t>
            </a:r>
            <a:r>
              <a:rPr lang="en-US" dirty="0" smtClean="0"/>
              <a:t>、  </a:t>
            </a:r>
            <a:r>
              <a:rPr lang="zh-CN" altLang="en-US" dirty="0" smtClean="0"/>
              <a:t>分时段的货运 </a:t>
            </a:r>
            <a:r>
              <a:rPr lang="en-US" dirty="0" smtClean="0"/>
              <a:t>ＯＤ </a:t>
            </a:r>
            <a:r>
              <a:rPr lang="zh-CN" altLang="en-US" dirty="0" smtClean="0"/>
              <a:t>量</a:t>
            </a:r>
            <a:r>
              <a:rPr lang="en-US" dirty="0" smtClean="0"/>
              <a:t>，  </a:t>
            </a:r>
            <a:r>
              <a:rPr lang="zh-CN" altLang="en-US" dirty="0" smtClean="0"/>
              <a:t>则输出的是分货种分时段分模  式的货运 </a:t>
            </a:r>
            <a:r>
              <a:rPr lang="en-US" dirty="0" smtClean="0"/>
              <a:t>ＯＤ </a:t>
            </a:r>
            <a:r>
              <a:rPr lang="zh-CN" altLang="en-US" dirty="0" smtClean="0"/>
              <a:t>量</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49155" name="Rectangle 3"/>
          <p:cNvSpPr>
            <a:spLocks noGrp="1" noChangeArrowheads="1"/>
          </p:cNvSpPr>
          <p:nvPr>
            <p:ph type="body" idx="1"/>
          </p:nvPr>
        </p:nvSpPr>
        <p:spPr/>
        <p:txBody>
          <a:bodyPr/>
          <a:lstStyle/>
          <a:p>
            <a:r>
              <a:rPr lang="en-US" dirty="0" smtClean="0"/>
              <a:t>（５）  </a:t>
            </a:r>
            <a:r>
              <a:rPr lang="zh-CN" altLang="en-US" dirty="0" smtClean="0"/>
              <a:t>网络分配模型</a:t>
            </a:r>
            <a:r>
              <a:rPr lang="en-US" dirty="0" smtClean="0"/>
              <a:t>。</a:t>
            </a:r>
            <a:endParaRPr lang="zh-CN" altLang="en-US" dirty="0" smtClean="0"/>
          </a:p>
          <a:p>
            <a:r>
              <a:rPr lang="zh-CN" altLang="en-US" dirty="0" smtClean="0"/>
              <a:t>网络分配模型与货运模式分担模型一样</a:t>
            </a:r>
            <a:r>
              <a:rPr lang="en-US" dirty="0" smtClean="0"/>
              <a:t>，  </a:t>
            </a:r>
            <a:r>
              <a:rPr lang="zh-CN" altLang="en-US" dirty="0" smtClean="0"/>
              <a:t>是货运规划中最重要的模型之一</a:t>
            </a:r>
            <a:r>
              <a:rPr lang="en-US" dirty="0" smtClean="0"/>
              <a:t>，  </a:t>
            </a:r>
            <a:r>
              <a:rPr lang="zh-CN" altLang="en-US" dirty="0" smtClean="0"/>
              <a:t>但是在众多 的网络分配模型中很少有考虑货运分配的</a:t>
            </a:r>
            <a:r>
              <a:rPr lang="en-US" dirty="0" smtClean="0"/>
              <a:t>，  </a:t>
            </a:r>
            <a:r>
              <a:rPr lang="zh-CN" altLang="en-US" dirty="0" smtClean="0"/>
              <a:t>即使有也只是作为客运分配中的一小部分加以考 虑</a:t>
            </a:r>
            <a:r>
              <a:rPr lang="en-US" dirty="0" smtClean="0"/>
              <a:t>，  </a:t>
            </a:r>
            <a:r>
              <a:rPr lang="zh-CN" altLang="en-US" dirty="0" smtClean="0"/>
              <a:t>比如乘一个转换系数  </a:t>
            </a:r>
            <a:r>
              <a:rPr lang="en-US" dirty="0" smtClean="0"/>
              <a:t>（ </a:t>
            </a:r>
            <a:r>
              <a:rPr lang="en-US" dirty="0" err="1" smtClean="0"/>
              <a:t>ＰＣＥｓ</a:t>
            </a:r>
            <a:r>
              <a:rPr lang="en-US" dirty="0" smtClean="0"/>
              <a:t>） 。</a:t>
            </a:r>
          </a:p>
          <a:p>
            <a:r>
              <a:rPr lang="en-US" dirty="0" smtClean="0"/>
              <a:t>２  </a:t>
            </a:r>
            <a:r>
              <a:rPr lang="zh-CN" altLang="en-US" dirty="0" smtClean="0"/>
              <a:t>区域物流网络的空间结构形态</a:t>
            </a:r>
          </a:p>
          <a:p>
            <a:r>
              <a:rPr lang="en-US" dirty="0" smtClean="0"/>
              <a:t>１）  </a:t>
            </a:r>
            <a:r>
              <a:rPr lang="zh-CN" altLang="en-US" dirty="0" smtClean="0"/>
              <a:t>空间结构形态</a:t>
            </a:r>
            <a:r>
              <a:rPr lang="en-US" dirty="0" smtClean="0"/>
              <a:t>。</a:t>
            </a:r>
            <a:endParaRPr lang="zh-CN" altLang="en-US" dirty="0" smtClean="0"/>
          </a:p>
          <a:p>
            <a:r>
              <a:rPr lang="zh-CN" altLang="en-US" dirty="0" smtClean="0"/>
              <a:t>由于不同地区地理基础及经济发展特点的差异</a:t>
            </a:r>
            <a:r>
              <a:rPr lang="en-US" dirty="0" smtClean="0"/>
              <a:t>， </a:t>
            </a:r>
            <a:r>
              <a:rPr lang="zh-CN" altLang="en-US" dirty="0" smtClean="0"/>
              <a:t>区域物流网络在形成过程中具有不同的 内在动力</a:t>
            </a:r>
            <a:r>
              <a:rPr lang="en-US" dirty="0" smtClean="0"/>
              <a:t>、  </a:t>
            </a:r>
            <a:r>
              <a:rPr lang="zh-CN" altLang="en-US" dirty="0" smtClean="0"/>
              <a:t>形势及不同的等级和规模</a:t>
            </a:r>
            <a:r>
              <a:rPr lang="en-US" dirty="0" smtClean="0"/>
              <a:t>；   </a:t>
            </a:r>
            <a:r>
              <a:rPr lang="zh-CN" altLang="en-US" dirty="0" smtClean="0"/>
              <a:t>不同社会经济发展阶段下</a:t>
            </a:r>
            <a:r>
              <a:rPr lang="en-US" dirty="0" smtClean="0"/>
              <a:t>，  </a:t>
            </a:r>
            <a:r>
              <a:rPr lang="zh-CN" altLang="en-US" dirty="0" smtClean="0"/>
              <a:t>区域物流网络的空间结构 呈现出不同的形态</a:t>
            </a:r>
            <a:r>
              <a:rPr lang="en-US" dirty="0" smtClean="0"/>
              <a:t>。  </a:t>
            </a:r>
            <a:r>
              <a:rPr lang="zh-CN" altLang="en-US" dirty="0" smtClean="0"/>
              <a:t>根据东北师范大学陈才教授对区域经济地理学的研究</a:t>
            </a:r>
            <a:r>
              <a:rPr lang="en-US" dirty="0" smtClean="0"/>
              <a:t>， </a:t>
            </a:r>
            <a:r>
              <a:rPr lang="zh-CN" altLang="en-US" dirty="0" smtClean="0"/>
              <a:t>区域物流网络的 空间结构大致可以分为放射网络</a:t>
            </a:r>
            <a:r>
              <a:rPr lang="en-US" dirty="0" smtClean="0"/>
              <a:t>、   </a:t>
            </a:r>
            <a:r>
              <a:rPr lang="zh-CN" altLang="en-US" dirty="0" smtClean="0"/>
              <a:t>扇形网络</a:t>
            </a:r>
            <a:r>
              <a:rPr lang="en-US" dirty="0" smtClean="0"/>
              <a:t>、  </a:t>
            </a:r>
            <a:r>
              <a:rPr lang="zh-CN" altLang="en-US" dirty="0" smtClean="0"/>
              <a:t>轴带网络</a:t>
            </a:r>
            <a:r>
              <a:rPr lang="en-US" dirty="0" smtClean="0"/>
              <a:t>、  </a:t>
            </a:r>
            <a:r>
              <a:rPr lang="zh-CN" altLang="en-US" dirty="0" smtClean="0"/>
              <a:t>环状与一字形网络等形态</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４ －７</a:t>
            </a:r>
            <a:r>
              <a:rPr lang="en-US" dirty="0" smtClean="0"/>
              <a:t>、  </a:t>
            </a:r>
            <a:r>
              <a:rPr lang="en-US" dirty="0" smtClean="0">
                <a:hlinkClick r:id="rId3" action="ppaction://hlinksldjump"/>
              </a:rPr>
              <a:t>表 ４ － １ </a:t>
            </a:r>
            <a:r>
              <a:rPr lang="en-US" dirty="0" err="1" smtClean="0"/>
              <a:t>所示</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017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节点要素</a:t>
            </a:r>
            <a:r>
              <a:rPr lang="en-US" dirty="0" smtClean="0"/>
              <a:t>。</a:t>
            </a:r>
            <a:endParaRPr lang="zh-CN" altLang="en-US" dirty="0" smtClean="0"/>
          </a:p>
          <a:p>
            <a:pPr>
              <a:lnSpc>
                <a:spcPct val="150000"/>
              </a:lnSpc>
            </a:pPr>
            <a:r>
              <a:rPr lang="en-US" dirty="0" smtClean="0"/>
              <a:t>（１） </a:t>
            </a:r>
            <a:r>
              <a:rPr lang="zh-CN" altLang="en-US" dirty="0" smtClean="0"/>
              <a:t>网络节点概述</a:t>
            </a:r>
            <a:r>
              <a:rPr lang="en-US" dirty="0" smtClean="0"/>
              <a:t>。</a:t>
            </a:r>
            <a:r>
              <a:rPr lang="zh-CN" altLang="en-US" dirty="0" smtClean="0"/>
              <a:t>区域物流经济分析过程中</a:t>
            </a:r>
            <a:r>
              <a:rPr lang="en-US" dirty="0" smtClean="0"/>
              <a:t>，  </a:t>
            </a:r>
            <a:r>
              <a:rPr lang="zh-CN" altLang="en-US" dirty="0" smtClean="0"/>
              <a:t>我们可以将经济活动所形成的事物或 现象</a:t>
            </a:r>
            <a:r>
              <a:rPr lang="en-US" dirty="0" smtClean="0"/>
              <a:t>，  </a:t>
            </a:r>
            <a:r>
              <a:rPr lang="zh-CN" altLang="en-US" dirty="0" smtClean="0"/>
              <a:t>如物流设施</a:t>
            </a:r>
            <a:r>
              <a:rPr lang="en-US" dirty="0" smtClean="0"/>
              <a:t>、  </a:t>
            </a:r>
            <a:r>
              <a:rPr lang="zh-CN" altLang="en-US" dirty="0" smtClean="0"/>
              <a:t>物流企业</a:t>
            </a:r>
            <a:r>
              <a:rPr lang="en-US" dirty="0" smtClean="0"/>
              <a:t>、  </a:t>
            </a:r>
            <a:r>
              <a:rPr lang="zh-CN" altLang="en-US" dirty="0" smtClean="0"/>
              <a:t>配送中 心 甚 至 一 个 城 市</a:t>
            </a:r>
            <a:r>
              <a:rPr lang="en-US" dirty="0" smtClean="0"/>
              <a:t>，  </a:t>
            </a:r>
            <a:r>
              <a:rPr lang="zh-CN" altLang="en-US" dirty="0" smtClean="0"/>
              <a:t>在 地 图 上 用 一 个 点  </a:t>
            </a:r>
            <a:r>
              <a:rPr lang="en-US" dirty="0" smtClean="0"/>
              <a:t>（ </a:t>
            </a:r>
            <a:r>
              <a:rPr lang="zh-CN" altLang="en-US" dirty="0" smtClean="0"/>
              <a:t>当 要 素 本 身 的大小与其存在 的 空 间 相 比 可 以 不 予 考 虑 时</a:t>
            </a:r>
            <a:r>
              <a:rPr lang="en-US" dirty="0" smtClean="0"/>
              <a:t>，  </a:t>
            </a:r>
            <a:r>
              <a:rPr lang="zh-CN" altLang="en-US" dirty="0" smtClean="0"/>
              <a:t>即 可 抽 象 一 些</a:t>
            </a:r>
            <a:r>
              <a:rPr lang="en-US" dirty="0" smtClean="0"/>
              <a:t>）  </a:t>
            </a:r>
            <a:r>
              <a:rPr lang="zh-CN" altLang="en-US" dirty="0" smtClean="0"/>
              <a:t>来 描 述</a:t>
            </a:r>
            <a:r>
              <a:rPr lang="en-US" dirty="0" smtClean="0"/>
              <a:t>。  </a:t>
            </a:r>
            <a:r>
              <a:rPr lang="zh-CN" altLang="en-US" dirty="0" smtClean="0"/>
              <a:t>区 域 物 流 网 络 中</a:t>
            </a:r>
            <a:r>
              <a:rPr lang="en-US" dirty="0" smtClean="0"/>
              <a:t>，</a:t>
            </a:r>
            <a:r>
              <a:rPr lang="zh-CN" altLang="en-US" dirty="0" smtClean="0"/>
              <a:t>节点要素一般是区 域 经 济 活 动 中 最 密 集</a:t>
            </a:r>
            <a:r>
              <a:rPr lang="en-US" dirty="0" smtClean="0"/>
              <a:t>、  </a:t>
            </a:r>
            <a:r>
              <a:rPr lang="zh-CN" altLang="en-US" dirty="0" smtClean="0"/>
              <a:t>最 活 跃 的 地 方</a:t>
            </a:r>
            <a:r>
              <a:rPr lang="en-US" dirty="0" smtClean="0"/>
              <a:t>，  </a:t>
            </a:r>
            <a:r>
              <a:rPr lang="zh-CN" altLang="en-US" dirty="0" smtClean="0"/>
              <a:t>是 物 流 经 济 活 动 的 区 域  </a:t>
            </a:r>
            <a:r>
              <a:rPr lang="en-US" dirty="0" smtClean="0"/>
              <a:t>“ </a:t>
            </a:r>
            <a:r>
              <a:rPr lang="zh-CN" altLang="en-US" dirty="0" smtClean="0"/>
              <a:t>集 聚 点</a:t>
            </a:r>
            <a:r>
              <a:rPr lang="en-US" dirty="0" smtClean="0"/>
              <a:t>” 。  </a:t>
            </a:r>
            <a:r>
              <a:rPr lang="zh-CN" altLang="en-US" dirty="0" smtClean="0"/>
              <a:t>节点以城镇为载体</a:t>
            </a:r>
            <a:r>
              <a:rPr lang="en-US" dirty="0" smtClean="0"/>
              <a:t>，  </a:t>
            </a:r>
            <a:r>
              <a:rPr lang="zh-CN" altLang="en-US" dirty="0" smtClean="0"/>
              <a:t>其形态反映在</a:t>
            </a:r>
            <a:r>
              <a:rPr lang="zh-CN" altLang="en-US" dirty="0" smtClean="0">
                <a:hlinkClick r:id="rId2" action="ppaction://hlinksldjump"/>
              </a:rPr>
              <a:t>图 </a:t>
            </a:r>
            <a:r>
              <a:rPr lang="en-US" dirty="0" smtClean="0">
                <a:hlinkClick r:id="rId2" action="ppaction://hlinksldjump"/>
              </a:rPr>
              <a:t>４ － ８ </a:t>
            </a:r>
            <a:r>
              <a:rPr lang="zh-CN" altLang="en-US" dirty="0" smtClean="0"/>
              <a:t>上即为点状模式</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120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网络节点等级划分</a:t>
            </a:r>
            <a:r>
              <a:rPr lang="en-US" dirty="0" smtClean="0"/>
              <a:t>。 </a:t>
            </a:r>
            <a:r>
              <a:rPr lang="zh-CN" altLang="en-US" dirty="0" smtClean="0"/>
              <a:t>在区域物流网络中</a:t>
            </a:r>
            <a:r>
              <a:rPr lang="en-US" dirty="0" smtClean="0"/>
              <a:t>，  </a:t>
            </a:r>
            <a:r>
              <a:rPr lang="zh-CN" altLang="en-US" dirty="0" smtClean="0"/>
              <a:t>根据物流节点的物流活动范围及其对区 域内外物流经济贡献率的大小</a:t>
            </a:r>
            <a:r>
              <a:rPr lang="en-US" dirty="0" smtClean="0"/>
              <a:t>，  </a:t>
            </a:r>
            <a:r>
              <a:rPr lang="zh-CN" altLang="en-US" dirty="0" smtClean="0"/>
              <a:t>可将物流节点划分为核心节点</a:t>
            </a:r>
            <a:r>
              <a:rPr lang="en-US" dirty="0" smtClean="0"/>
              <a:t>、   </a:t>
            </a:r>
            <a:r>
              <a:rPr lang="zh-CN" altLang="en-US" dirty="0" smtClean="0"/>
              <a:t>中心节点</a:t>
            </a:r>
            <a:r>
              <a:rPr lang="en-US" dirty="0" smtClean="0"/>
              <a:t>、  </a:t>
            </a:r>
            <a:r>
              <a:rPr lang="zh-CN" altLang="en-US" dirty="0" smtClean="0"/>
              <a:t>重要节点和普通节点四类</a:t>
            </a:r>
            <a:r>
              <a:rPr lang="en-US" dirty="0" smtClean="0"/>
              <a:t>。  </a:t>
            </a:r>
            <a:r>
              <a:rPr lang="zh-CN" altLang="en-US" dirty="0" smtClean="0"/>
              <a:t>由此四类节点构成了区域物流网络的空间等级体系</a:t>
            </a:r>
            <a:r>
              <a:rPr lang="en-US" dirty="0" smtClean="0"/>
              <a:t>。</a:t>
            </a:r>
            <a:endParaRPr lang="zh-CN" altLang="en-US" dirty="0" smtClean="0"/>
          </a:p>
          <a:p>
            <a:pPr>
              <a:lnSpc>
                <a:spcPct val="150000"/>
              </a:lnSpc>
            </a:pPr>
            <a:r>
              <a:rPr lang="en-US" dirty="0" smtClean="0"/>
              <a:t>３）  </a:t>
            </a:r>
            <a:r>
              <a:rPr lang="zh-CN" altLang="en-US" dirty="0" smtClean="0"/>
              <a:t>区位线要素</a:t>
            </a:r>
            <a:r>
              <a:rPr lang="en-US" dirty="0" smtClean="0"/>
              <a:t>。</a:t>
            </a:r>
            <a:endParaRPr lang="zh-CN" altLang="en-US" dirty="0" smtClean="0"/>
          </a:p>
          <a:p>
            <a:pPr>
              <a:lnSpc>
                <a:spcPct val="150000"/>
              </a:lnSpc>
            </a:pPr>
            <a:r>
              <a:rPr lang="zh-CN" altLang="en-US" dirty="0" smtClean="0"/>
              <a:t>区域物流网络的区位线要素</a:t>
            </a:r>
            <a:r>
              <a:rPr lang="en-US" dirty="0" smtClean="0"/>
              <a:t>，   </a:t>
            </a:r>
            <a:r>
              <a:rPr lang="zh-CN" altLang="en-US" dirty="0" smtClean="0"/>
              <a:t>是指在地域空间上具有确定线段的交通通信线路</a:t>
            </a:r>
            <a:r>
              <a:rPr lang="en-US" dirty="0" smtClean="0"/>
              <a:t>、  </a:t>
            </a:r>
            <a:r>
              <a:rPr lang="zh-CN" altLang="en-US" dirty="0" smtClean="0"/>
              <a:t>动力和 水源供应线</a:t>
            </a:r>
            <a:r>
              <a:rPr lang="en-US" dirty="0" smtClean="0"/>
              <a:t>，  </a:t>
            </a:r>
            <a:r>
              <a:rPr lang="zh-CN" altLang="en-US" dirty="0" smtClean="0"/>
              <a:t>如铁路</a:t>
            </a:r>
            <a:r>
              <a:rPr lang="en-US" dirty="0" smtClean="0"/>
              <a:t>、  </a:t>
            </a:r>
            <a:r>
              <a:rPr lang="zh-CN" altLang="en-US" dirty="0" smtClean="0"/>
              <a:t>高速公路和航道等</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222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区域物流网络的特征</a:t>
            </a:r>
          </a:p>
          <a:p>
            <a:pPr>
              <a:lnSpc>
                <a:spcPct val="200000"/>
              </a:lnSpc>
            </a:pPr>
            <a:r>
              <a:rPr lang="zh-CN" altLang="en-US" dirty="0" smtClean="0"/>
              <a:t>区域物流网络系统除了具有一般系统共有的动态性</a:t>
            </a:r>
            <a:r>
              <a:rPr lang="en-US" dirty="0" smtClean="0"/>
              <a:t>、   </a:t>
            </a:r>
            <a:r>
              <a:rPr lang="zh-CN" altLang="en-US" dirty="0" smtClean="0"/>
              <a:t>生态性和开放性等特点外</a:t>
            </a:r>
            <a:r>
              <a:rPr lang="en-US" dirty="0" smtClean="0"/>
              <a:t>，  </a:t>
            </a:r>
            <a:r>
              <a:rPr lang="zh-CN" altLang="en-US" dirty="0" smtClean="0"/>
              <a:t>还具有 以下特征</a:t>
            </a:r>
            <a:r>
              <a:rPr lang="en-US" dirty="0" smtClean="0"/>
              <a:t>：</a:t>
            </a:r>
            <a:endParaRPr lang="zh-CN" altLang="en-US" dirty="0" smtClean="0"/>
          </a:p>
          <a:p>
            <a:pPr>
              <a:lnSpc>
                <a:spcPct val="200000"/>
              </a:lnSpc>
            </a:pPr>
            <a:r>
              <a:rPr lang="en-US" dirty="0" smtClean="0"/>
              <a:t>（１）  </a:t>
            </a:r>
            <a:r>
              <a:rPr lang="zh-CN" altLang="en-US" dirty="0" smtClean="0"/>
              <a:t>城市物流网络是区域物流网络的核心</a:t>
            </a:r>
            <a:r>
              <a:rPr lang="en-US" dirty="0" smtClean="0"/>
              <a:t>。</a:t>
            </a:r>
            <a:endParaRPr lang="zh-CN" altLang="en-US" dirty="0" smtClean="0"/>
          </a:p>
          <a:p>
            <a:pPr eaLnBrk="1" hangingPunct="1">
              <a:lnSpc>
                <a:spcPct val="200000"/>
              </a:lnSpc>
            </a:pPr>
            <a:r>
              <a:rPr lang="en-US" dirty="0" smtClean="0"/>
              <a:t>（２）  </a:t>
            </a:r>
            <a:r>
              <a:rPr lang="zh-CN" altLang="en-US" dirty="0" smtClean="0"/>
              <a:t>区域物流网络是一个多层次的循环网络</a:t>
            </a:r>
            <a:r>
              <a:rPr lang="en-US" dirty="0" smtClean="0"/>
              <a:t>。</a:t>
            </a:r>
            <a:endParaRPr lang="zh-CN" altLang="en-US" dirty="0" smtClean="0"/>
          </a:p>
          <a:p>
            <a:pPr eaLnBrk="1" hangingPunct="1">
              <a:lnSpc>
                <a:spcPct val="200000"/>
              </a:lnSpc>
            </a:pPr>
            <a:r>
              <a:rPr lang="en-US" dirty="0" smtClean="0"/>
              <a:t>（３）  </a:t>
            </a:r>
            <a:r>
              <a:rPr lang="zh-CN" altLang="en-US" dirty="0" smtClean="0"/>
              <a:t>区域物流网络是一个跨度大的系统</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7171"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常见国际物流节点</a:t>
            </a:r>
          </a:p>
          <a:p>
            <a:pPr eaLnBrk="1" hangingPunct="1">
              <a:lnSpc>
                <a:spcPct val="150000"/>
              </a:lnSpc>
            </a:pPr>
            <a:r>
              <a:rPr lang="en-US" dirty="0" smtClean="0"/>
              <a:t>１）  </a:t>
            </a:r>
            <a:r>
              <a:rPr lang="zh-CN" altLang="en-US" dirty="0" smtClean="0"/>
              <a:t>口岸</a:t>
            </a:r>
            <a:r>
              <a:rPr lang="en-US" dirty="0" smtClean="0"/>
              <a:t>。</a:t>
            </a:r>
            <a:endParaRPr lang="zh-CN" altLang="en-US" dirty="0" smtClean="0"/>
          </a:p>
          <a:p>
            <a:pPr>
              <a:lnSpc>
                <a:spcPct val="150000"/>
              </a:lnSpc>
            </a:pPr>
            <a:r>
              <a:rPr lang="zh-CN" altLang="en-US" dirty="0" smtClean="0"/>
              <a:t>口岸是由国家指定的对外经贸</a:t>
            </a:r>
            <a:r>
              <a:rPr lang="en-US" dirty="0" smtClean="0"/>
              <a:t>、   </a:t>
            </a:r>
            <a:r>
              <a:rPr lang="zh-CN" altLang="en-US" dirty="0" smtClean="0"/>
              <a:t>政治</a:t>
            </a:r>
            <a:r>
              <a:rPr lang="en-US" dirty="0" smtClean="0"/>
              <a:t>、  </a:t>
            </a:r>
            <a:r>
              <a:rPr lang="zh-CN" altLang="en-US" dirty="0" smtClean="0"/>
              <a:t>外交</a:t>
            </a:r>
            <a:r>
              <a:rPr lang="en-US" dirty="0" smtClean="0"/>
              <a:t>、  </a:t>
            </a:r>
            <a:r>
              <a:rPr lang="zh-CN" altLang="en-US" dirty="0" smtClean="0"/>
              <a:t>科技</a:t>
            </a:r>
            <a:r>
              <a:rPr lang="en-US" dirty="0" smtClean="0"/>
              <a:t>、  </a:t>
            </a:r>
            <a:r>
              <a:rPr lang="zh-CN" altLang="en-US" dirty="0" smtClean="0"/>
              <a:t>文化</a:t>
            </a:r>
            <a:r>
              <a:rPr lang="en-US" dirty="0" smtClean="0"/>
              <a:t>、  </a:t>
            </a:r>
            <a:r>
              <a:rPr lang="zh-CN" altLang="en-US" dirty="0" smtClean="0"/>
              <a:t>旅游和移民往来的</a:t>
            </a:r>
            <a:r>
              <a:rPr lang="en-US" dirty="0" smtClean="0"/>
              <a:t>，  </a:t>
            </a:r>
            <a:r>
              <a:rPr lang="zh-CN" altLang="en-US" dirty="0" smtClean="0"/>
              <a:t>并供往来人员</a:t>
            </a:r>
            <a:r>
              <a:rPr lang="en-US" dirty="0" smtClean="0"/>
              <a:t>、  </a:t>
            </a:r>
            <a:r>
              <a:rPr lang="zh-CN" altLang="en-US" dirty="0" smtClean="0"/>
              <a:t>货物和交通工具出入国</a:t>
            </a:r>
            <a:r>
              <a:rPr lang="en-US" dirty="0" smtClean="0"/>
              <a:t>   （ </a:t>
            </a:r>
            <a:r>
              <a:rPr lang="zh-CN" altLang="en-US" dirty="0" smtClean="0"/>
              <a:t>边</a:t>
            </a:r>
            <a:r>
              <a:rPr lang="en-US" dirty="0" smtClean="0"/>
              <a:t>）  </a:t>
            </a:r>
            <a:r>
              <a:rPr lang="zh-CN" altLang="en-US" dirty="0" smtClean="0"/>
              <a:t>境 的 港 口</a:t>
            </a:r>
            <a:r>
              <a:rPr lang="en-US" dirty="0" smtClean="0"/>
              <a:t>、  </a:t>
            </a:r>
            <a:r>
              <a:rPr lang="zh-CN" altLang="en-US" dirty="0" smtClean="0"/>
              <a:t>机 场</a:t>
            </a:r>
            <a:r>
              <a:rPr lang="en-US" dirty="0" smtClean="0"/>
              <a:t>、  </a:t>
            </a:r>
            <a:r>
              <a:rPr lang="zh-CN" altLang="en-US" dirty="0" smtClean="0"/>
              <a:t>车 站 和 通 道</a:t>
            </a:r>
            <a:r>
              <a:rPr lang="en-US" dirty="0" smtClean="0"/>
              <a:t>。  </a:t>
            </a:r>
            <a:r>
              <a:rPr lang="zh-CN" altLang="en-US" dirty="0" smtClean="0"/>
              <a:t>简 单 地 说</a:t>
            </a:r>
            <a:r>
              <a:rPr lang="en-US" dirty="0" smtClean="0"/>
              <a:t>，  </a:t>
            </a:r>
            <a:r>
              <a:rPr lang="zh-CN" altLang="en-US" dirty="0" smtClean="0"/>
              <a:t>口 岸 是 由国家指定对外往来的门户</a:t>
            </a:r>
            <a:r>
              <a:rPr lang="en-US" dirty="0" smtClean="0"/>
              <a:t>，   </a:t>
            </a:r>
            <a:r>
              <a:rPr lang="zh-CN" altLang="en-US" dirty="0" smtClean="0"/>
              <a:t>是国际货物运输的枢纽</a:t>
            </a:r>
            <a:r>
              <a:rPr lang="en-US" dirty="0" smtClean="0"/>
              <a:t>。</a:t>
            </a:r>
          </a:p>
          <a:p>
            <a:pPr>
              <a:lnSpc>
                <a:spcPct val="150000"/>
              </a:lnSpc>
            </a:pPr>
            <a:r>
              <a:rPr lang="zh-CN" altLang="en-US" dirty="0" smtClean="0"/>
              <a:t>口岸可以从不同的角度进行分类</a:t>
            </a:r>
            <a:r>
              <a:rPr lang="en-US" dirty="0" smtClean="0"/>
              <a:t>，   </a:t>
            </a:r>
            <a:r>
              <a:rPr lang="zh-CN" altLang="en-US" dirty="0" smtClean="0"/>
              <a:t>常用的分类方法有以下两种</a:t>
            </a:r>
            <a:r>
              <a:rPr lang="en-US" dirty="0" smtClean="0"/>
              <a:t>：</a:t>
            </a:r>
            <a:endParaRPr lang="zh-CN" altLang="en-US" dirty="0" smtClean="0"/>
          </a:p>
          <a:p>
            <a:pPr>
              <a:lnSpc>
                <a:spcPct val="150000"/>
              </a:lnSpc>
            </a:pPr>
            <a:r>
              <a:rPr lang="en-US" dirty="0" smtClean="0"/>
              <a:t>（１） </a:t>
            </a:r>
            <a:r>
              <a:rPr lang="zh-CN" altLang="en-US" dirty="0" smtClean="0"/>
              <a:t>按批准开放的权限划分</a:t>
            </a:r>
            <a:r>
              <a:rPr lang="en-US" dirty="0" smtClean="0"/>
              <a:t>。</a:t>
            </a:r>
          </a:p>
          <a:p>
            <a:pPr>
              <a:lnSpc>
                <a:spcPct val="150000"/>
              </a:lnSpc>
            </a:pPr>
            <a:r>
              <a:rPr lang="en-US" dirty="0" smtClean="0"/>
              <a:t>（２） </a:t>
            </a:r>
            <a:r>
              <a:rPr lang="zh-CN" altLang="en-US" dirty="0" smtClean="0"/>
              <a:t>按照出入的国境的运输方式划分</a:t>
            </a:r>
            <a:r>
              <a:rPr lang="en-US" dirty="0" smtClean="0"/>
              <a:t>， </a:t>
            </a:r>
            <a:r>
              <a:rPr lang="zh-CN" altLang="en-US" dirty="0" smtClean="0"/>
              <a:t>可将口岸分为港口口岸</a:t>
            </a:r>
            <a:r>
              <a:rPr lang="en-US" dirty="0" smtClean="0"/>
              <a:t>、  </a:t>
            </a:r>
            <a:r>
              <a:rPr lang="zh-CN" altLang="en-US" dirty="0" smtClean="0"/>
              <a:t>陆地口岸和航空口岸 三种</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3251"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区域物流网络构建技术</a:t>
            </a:r>
          </a:p>
          <a:p>
            <a:pPr>
              <a:lnSpc>
                <a:spcPct val="150000"/>
              </a:lnSpc>
            </a:pPr>
            <a:r>
              <a:rPr lang="en-US" dirty="0" smtClean="0"/>
              <a:t>１）  </a:t>
            </a:r>
            <a:r>
              <a:rPr lang="zh-CN" altLang="en-US" dirty="0" smtClean="0"/>
              <a:t>构建的理论体系</a:t>
            </a:r>
            <a:r>
              <a:rPr lang="en-US" dirty="0" smtClean="0"/>
              <a:t>。</a:t>
            </a:r>
            <a:endParaRPr lang="zh-CN" altLang="en-US" dirty="0" smtClean="0"/>
          </a:p>
          <a:p>
            <a:pPr>
              <a:lnSpc>
                <a:spcPct val="150000"/>
              </a:lnSpc>
            </a:pPr>
            <a:r>
              <a:rPr lang="zh-CN" altLang="en-US" dirty="0" smtClean="0"/>
              <a:t>区域物流网络系统中的物流线路主要由货运线路及客运线路构成</a:t>
            </a:r>
            <a:r>
              <a:rPr lang="en-US" dirty="0" smtClean="0"/>
              <a:t>， </a:t>
            </a:r>
            <a:r>
              <a:rPr lang="zh-CN" altLang="en-US" dirty="0" smtClean="0"/>
              <a:t>物流系统的特点决定 了物流线路的结构和容量除了具有一般交通系统特点外</a:t>
            </a:r>
            <a:r>
              <a:rPr lang="en-US" dirty="0" smtClean="0"/>
              <a:t>，   </a:t>
            </a:r>
            <a:r>
              <a:rPr lang="zh-CN" altLang="en-US" dirty="0" smtClean="0"/>
              <a:t>还具有自身特点</a:t>
            </a:r>
            <a:r>
              <a:rPr lang="en-US" dirty="0" smtClean="0"/>
              <a:t>。  </a:t>
            </a:r>
            <a:r>
              <a:rPr lang="zh-CN" altLang="en-US" dirty="0" smtClean="0"/>
              <a:t>从政府宏观角度 看</a:t>
            </a:r>
            <a:r>
              <a:rPr lang="en-US" dirty="0" smtClean="0"/>
              <a:t>，  </a:t>
            </a:r>
            <a:r>
              <a:rPr lang="zh-CN" altLang="en-US" dirty="0" smtClean="0"/>
              <a:t>区域物流线路的结构和容量必须满足地区经济发展</a:t>
            </a:r>
            <a:r>
              <a:rPr lang="en-US" dirty="0" smtClean="0"/>
              <a:t>、   </a:t>
            </a:r>
            <a:r>
              <a:rPr lang="zh-CN" altLang="en-US" dirty="0" smtClean="0"/>
              <a:t>社会发展</a:t>
            </a:r>
            <a:r>
              <a:rPr lang="en-US" dirty="0" smtClean="0"/>
              <a:t>、  </a:t>
            </a:r>
            <a:r>
              <a:rPr lang="zh-CN" altLang="en-US" dirty="0" smtClean="0"/>
              <a:t>环境保护</a:t>
            </a:r>
            <a:r>
              <a:rPr lang="en-US" dirty="0" smtClean="0"/>
              <a:t>、  </a:t>
            </a:r>
            <a:r>
              <a:rPr lang="zh-CN" altLang="en-US" dirty="0" smtClean="0"/>
              <a:t>政治稳定的需要</a:t>
            </a:r>
            <a:r>
              <a:rPr lang="en-US" dirty="0" smtClean="0"/>
              <a:t>，  </a:t>
            </a:r>
            <a:r>
              <a:rPr lang="zh-CN" altLang="en-US" dirty="0" smtClean="0"/>
              <a:t>其中主要是满足地区经济和社会发展的需要</a:t>
            </a:r>
            <a:r>
              <a:rPr lang="en-US" dirty="0" smtClean="0"/>
              <a:t>，  </a:t>
            </a:r>
            <a:r>
              <a:rPr lang="zh-CN" altLang="en-US" dirty="0" smtClean="0"/>
              <a:t>其他各个目标可以在发展经济的同时通过附加约束予以实现</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427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基于优先权的物流网络的构建模型</a:t>
            </a:r>
            <a:r>
              <a:rPr lang="en-US" dirty="0" smtClean="0"/>
              <a:t>。</a:t>
            </a:r>
            <a:endParaRPr lang="zh-CN" altLang="en-US" dirty="0" smtClean="0"/>
          </a:p>
          <a:p>
            <a:pPr>
              <a:lnSpc>
                <a:spcPct val="150000"/>
              </a:lnSpc>
            </a:pPr>
            <a:r>
              <a:rPr lang="zh-CN" altLang="en-US" dirty="0" smtClean="0"/>
              <a:t>在实际的物流网络中</a:t>
            </a:r>
            <a:r>
              <a:rPr lang="en-US" dirty="0" smtClean="0"/>
              <a:t>，  ＯＤ </a:t>
            </a:r>
            <a:r>
              <a:rPr lang="zh-CN" altLang="en-US" dirty="0" smtClean="0"/>
              <a:t>点或节点一般是分层次的</a:t>
            </a:r>
            <a:r>
              <a:rPr lang="en-US" dirty="0" smtClean="0"/>
              <a:t>，   </a:t>
            </a:r>
            <a:r>
              <a:rPr lang="zh-CN" altLang="en-US" dirty="0" smtClean="0"/>
              <a:t>在网络实践中存在优先级</a:t>
            </a:r>
            <a:r>
              <a:rPr lang="en-US" dirty="0" smtClean="0"/>
              <a:t>。  </a:t>
            </a:r>
            <a:r>
              <a:rPr lang="zh-CN" altLang="en-US" dirty="0" smtClean="0"/>
              <a:t>目前 采用的模型普遍以系统运行总时间</a:t>
            </a:r>
            <a:r>
              <a:rPr lang="en-US" dirty="0" smtClean="0"/>
              <a:t>，  </a:t>
            </a:r>
            <a:r>
              <a:rPr lang="zh-CN" altLang="en-US" dirty="0" smtClean="0"/>
              <a:t>即路段时间的总和为目标函数</a:t>
            </a:r>
            <a:r>
              <a:rPr lang="en-US" dirty="0" smtClean="0"/>
              <a:t>，  </a:t>
            </a:r>
            <a:r>
              <a:rPr lang="zh-CN" altLang="en-US" dirty="0" smtClean="0"/>
              <a:t>该类模型实际上是假定 各个城市具有同等的 重 要 性</a:t>
            </a:r>
            <a:r>
              <a:rPr lang="en-US" dirty="0" smtClean="0"/>
              <a:t>，  </a:t>
            </a:r>
            <a:r>
              <a:rPr lang="zh-CN" altLang="en-US" dirty="0" smtClean="0"/>
              <a:t>没 有 考 虑 不 同 城 市 的 优 先 级</a:t>
            </a:r>
            <a:r>
              <a:rPr lang="en-US" dirty="0" smtClean="0"/>
              <a:t>。  </a:t>
            </a:r>
            <a:r>
              <a:rPr lang="zh-CN" altLang="en-US" dirty="0" smtClean="0"/>
              <a:t>因 此</a:t>
            </a:r>
            <a:r>
              <a:rPr lang="en-US" dirty="0" smtClean="0"/>
              <a:t>，  </a:t>
            </a:r>
            <a:r>
              <a:rPr lang="zh-CN" altLang="en-US" dirty="0" smtClean="0"/>
              <a:t>没 有 从 </a:t>
            </a:r>
            <a:r>
              <a:rPr lang="en-US" dirty="0" smtClean="0"/>
              <a:t>ＯＤ </a:t>
            </a:r>
            <a:r>
              <a:rPr lang="zh-CN" altLang="en-US" dirty="0" smtClean="0"/>
              <a:t>层 次 性 来 考虑</a:t>
            </a:r>
            <a:r>
              <a:rPr lang="en-US" dirty="0" smtClean="0"/>
              <a:t>，  </a:t>
            </a:r>
            <a:r>
              <a:rPr lang="zh-CN" altLang="en-US" dirty="0" smtClean="0"/>
              <a:t>实际上是将所有 </a:t>
            </a:r>
            <a:r>
              <a:rPr lang="en-US" dirty="0" smtClean="0"/>
              <a:t>ＯＤ </a:t>
            </a:r>
            <a:r>
              <a:rPr lang="zh-CN" altLang="en-US" dirty="0" smtClean="0"/>
              <a:t>平等对待</a:t>
            </a:r>
            <a:r>
              <a:rPr lang="en-US" dirty="0" smtClean="0"/>
              <a:t>。  </a:t>
            </a:r>
            <a:r>
              <a:rPr lang="zh-CN" altLang="en-US" dirty="0" smtClean="0"/>
              <a:t>本书在对物流城市节点等级划分的基础上</a:t>
            </a:r>
            <a:r>
              <a:rPr lang="en-US" dirty="0" smtClean="0"/>
              <a:t>，  </a:t>
            </a:r>
            <a:r>
              <a:rPr lang="zh-CN" altLang="en-US" dirty="0" smtClean="0"/>
              <a:t>考虑优先的</a:t>
            </a:r>
            <a:r>
              <a:rPr lang="en-US" dirty="0" smtClean="0"/>
              <a:t>ＯＤ </a:t>
            </a:r>
            <a:r>
              <a:rPr lang="zh-CN" altLang="en-US" dirty="0" smtClean="0"/>
              <a:t>对</a:t>
            </a:r>
            <a:r>
              <a:rPr lang="en-US" dirty="0" smtClean="0"/>
              <a:t>，  </a:t>
            </a:r>
            <a:r>
              <a:rPr lang="zh-CN" altLang="en-US" dirty="0" smtClean="0"/>
              <a:t>即不同层次的 </a:t>
            </a:r>
            <a:r>
              <a:rPr lang="en-US" dirty="0" smtClean="0"/>
              <a:t>ＯＤ </a:t>
            </a:r>
            <a:r>
              <a:rPr lang="zh-CN" altLang="en-US" dirty="0" smtClean="0"/>
              <a:t>需求应给予不同的考虑</a:t>
            </a:r>
            <a:r>
              <a:rPr lang="en-US" dirty="0" smtClean="0"/>
              <a:t>，   </a:t>
            </a:r>
            <a:r>
              <a:rPr lang="zh-CN" altLang="en-US" dirty="0" smtClean="0"/>
              <a:t>重要城市之间的需求应优先考虑</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55299"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决策变量</a:t>
            </a:r>
            <a:r>
              <a:rPr lang="en-US" dirty="0" smtClean="0"/>
              <a:t>。 </a:t>
            </a:r>
            <a:r>
              <a:rPr lang="zh-CN" altLang="en-US" dirty="0" smtClean="0"/>
              <a:t>在物流网络实践中</a:t>
            </a:r>
            <a:r>
              <a:rPr lang="en-US" dirty="0" smtClean="0"/>
              <a:t>，  </a:t>
            </a:r>
            <a:r>
              <a:rPr lang="zh-CN" altLang="en-US" dirty="0" smtClean="0"/>
              <a:t>需要解决在哪些节点间新建物流线路和在哪些节 点间的物流线路需要改建或扩建</a:t>
            </a:r>
            <a:r>
              <a:rPr lang="en-US" dirty="0" smtClean="0"/>
              <a:t>，  </a:t>
            </a:r>
            <a:r>
              <a:rPr lang="zh-CN" altLang="en-US" dirty="0" smtClean="0"/>
              <a:t>即线路容量是否需要扩容</a:t>
            </a:r>
            <a:r>
              <a:rPr lang="en-US" dirty="0" smtClean="0"/>
              <a:t>，   </a:t>
            </a:r>
            <a:r>
              <a:rPr lang="zh-CN" altLang="en-US" dirty="0" smtClean="0"/>
              <a:t>扩容多少两个问题</a:t>
            </a:r>
            <a:r>
              <a:rPr lang="en-US" dirty="0" smtClean="0"/>
              <a:t>。  </a:t>
            </a:r>
            <a:r>
              <a:rPr lang="zh-CN" altLang="en-US" dirty="0" smtClean="0"/>
              <a:t>实际上扩容量必须达到一定的标准</a:t>
            </a:r>
            <a:r>
              <a:rPr lang="en-US" dirty="0" smtClean="0"/>
              <a:t>，   </a:t>
            </a:r>
            <a:r>
              <a:rPr lang="zh-CN" altLang="en-US" dirty="0" smtClean="0"/>
              <a:t>才可能进行改扩建</a:t>
            </a:r>
            <a:r>
              <a:rPr lang="en-US" dirty="0" smtClean="0"/>
              <a:t>，  </a:t>
            </a:r>
            <a:r>
              <a:rPr lang="zh-CN" altLang="en-US" dirty="0" smtClean="0"/>
              <a:t>而且扩容量都有一定的上 下 限</a:t>
            </a:r>
            <a:r>
              <a:rPr lang="en-US" dirty="0" smtClean="0"/>
              <a:t>。  </a:t>
            </a:r>
            <a:r>
              <a:rPr lang="zh-CN" altLang="en-US" dirty="0" smtClean="0"/>
              <a:t>如 低 于 下 限</a:t>
            </a:r>
            <a:r>
              <a:rPr lang="en-US" dirty="0" smtClean="0"/>
              <a:t>，  </a:t>
            </a:r>
            <a:r>
              <a:rPr lang="zh-CN" altLang="en-US" dirty="0" smtClean="0"/>
              <a:t>表示该路线不需要进行改扩建</a:t>
            </a:r>
            <a:r>
              <a:rPr lang="en-US" dirty="0" smtClean="0"/>
              <a:t>；   </a:t>
            </a:r>
            <a:r>
              <a:rPr lang="zh-CN" altLang="en-US" dirty="0" smtClean="0"/>
              <a:t>超过上限</a:t>
            </a:r>
            <a:r>
              <a:rPr lang="en-US" dirty="0" smtClean="0"/>
              <a:t>，  </a:t>
            </a:r>
            <a:r>
              <a:rPr lang="zh-CN" altLang="en-US" dirty="0" smtClean="0"/>
              <a:t>只能按最高上限进行改扩建</a:t>
            </a:r>
            <a:r>
              <a:rPr lang="en-US" dirty="0" smtClean="0"/>
              <a:t>。</a:t>
            </a:r>
            <a:endParaRPr lang="zh-CN" altLang="en-US" dirty="0" smtClean="0"/>
          </a:p>
          <a:p>
            <a:pPr>
              <a:lnSpc>
                <a:spcPct val="150000"/>
              </a:lnSpc>
            </a:pPr>
            <a:r>
              <a:rPr lang="en-US" dirty="0" smtClean="0"/>
              <a:t>（２）  </a:t>
            </a:r>
            <a:r>
              <a:rPr lang="zh-CN" altLang="en-US" dirty="0" smtClean="0"/>
              <a:t>目标函数及约束条件</a:t>
            </a:r>
            <a:r>
              <a:rPr lang="en-US" dirty="0" smtClean="0"/>
              <a:t>。   </a:t>
            </a:r>
            <a:r>
              <a:rPr lang="zh-CN" altLang="en-US" dirty="0" smtClean="0"/>
              <a:t>根据对网络确定的理论体系分析</a:t>
            </a:r>
            <a:r>
              <a:rPr lang="en-US" dirty="0" smtClean="0"/>
              <a:t>，   </a:t>
            </a:r>
            <a:r>
              <a:rPr lang="zh-CN" altLang="en-US" dirty="0" smtClean="0"/>
              <a:t>首先建立上层模型</a:t>
            </a:r>
            <a:r>
              <a:rPr lang="en-US" dirty="0" smtClean="0"/>
              <a:t>。  </a:t>
            </a:r>
            <a:r>
              <a:rPr lang="zh-CN" altLang="en-US" dirty="0" smtClean="0"/>
              <a:t>上层为政府从宏观角度对物流线路容量和结构进行设置问题</a:t>
            </a:r>
            <a:r>
              <a:rPr lang="en-US" dirty="0" smtClean="0"/>
              <a:t>，   </a:t>
            </a:r>
            <a:r>
              <a:rPr lang="zh-CN" altLang="en-US" dirty="0" smtClean="0"/>
              <a:t>模型为以下数学规划问题</a:t>
            </a:r>
            <a:r>
              <a:rPr lang="en-US" dirty="0" smtClean="0"/>
              <a:t>。  </a:t>
            </a:r>
            <a:r>
              <a:rPr lang="zh-CN" altLang="en-US" dirty="0" smtClean="0"/>
              <a:t>具体 方法在后面章节中将详细阐述</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56323"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国际物流设施选址概述</a:t>
            </a:r>
            <a:r>
              <a:rPr lang="en-US" altLang="zh-CN" sz="2900" dirty="0" smtClean="0"/>
              <a:t> </a:t>
            </a:r>
            <a:endParaRPr lang="zh-CN" altLang="en-US" sz="2900" dirty="0" smtClean="0"/>
          </a:p>
          <a:p>
            <a:pPr>
              <a:lnSpc>
                <a:spcPct val="150000"/>
              </a:lnSpc>
            </a:pPr>
            <a:r>
              <a:rPr lang="zh-CN" altLang="en-US" dirty="0" smtClean="0"/>
              <a:t>国际物流设施是整个物流网络系统的关键节点</a:t>
            </a:r>
            <a:r>
              <a:rPr lang="en-US" dirty="0" smtClean="0"/>
              <a:t>，  </a:t>
            </a:r>
            <a:r>
              <a:rPr lang="zh-CN" altLang="en-US" dirty="0" smtClean="0"/>
              <a:t>是连接上游和下游的重要环节</a:t>
            </a:r>
            <a:r>
              <a:rPr lang="en-US" dirty="0" smtClean="0"/>
              <a:t>，  </a:t>
            </a:r>
            <a:r>
              <a:rPr lang="zh-CN" altLang="en-US" dirty="0" smtClean="0"/>
              <a:t>起着承 上启下的作用</a:t>
            </a:r>
            <a:r>
              <a:rPr lang="en-US" dirty="0" smtClean="0"/>
              <a:t>，  </a:t>
            </a:r>
            <a:r>
              <a:rPr lang="zh-CN" altLang="en-US" dirty="0" smtClean="0"/>
              <a:t>并且这些大型设施的建设与运营需要耗费大量的资源</a:t>
            </a:r>
            <a:r>
              <a:rPr lang="en-US" dirty="0" smtClean="0"/>
              <a:t>。   </a:t>
            </a:r>
            <a:r>
              <a:rPr lang="zh-CN" altLang="en-US" dirty="0" smtClean="0"/>
              <a:t>因此</a:t>
            </a:r>
            <a:r>
              <a:rPr lang="en-US" dirty="0" smtClean="0"/>
              <a:t>，  </a:t>
            </a:r>
            <a:r>
              <a:rPr lang="zh-CN" altLang="en-US" dirty="0" smtClean="0"/>
              <a:t>新建或者改建 物流设施</a:t>
            </a:r>
            <a:r>
              <a:rPr lang="en-US" dirty="0" smtClean="0"/>
              <a:t>，  </a:t>
            </a:r>
            <a:r>
              <a:rPr lang="zh-CN" altLang="en-US" dirty="0" smtClean="0"/>
              <a:t>必须选择恰当的场址</a:t>
            </a:r>
            <a:r>
              <a:rPr lang="en-US" dirty="0" smtClean="0"/>
              <a:t>。  </a:t>
            </a:r>
            <a:r>
              <a:rPr lang="zh-CN" altLang="en-US" dirty="0" smtClean="0"/>
              <a:t>物流设施选址是对可供选择的地区和地点因素进行分析和 评价</a:t>
            </a:r>
            <a:r>
              <a:rPr lang="en-US" dirty="0" smtClean="0"/>
              <a:t>，  </a:t>
            </a:r>
            <a:r>
              <a:rPr lang="zh-CN" altLang="en-US" dirty="0" smtClean="0"/>
              <a:t>力争达到最优化</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57347"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国际物流设施选址</a:t>
            </a:r>
            <a:r>
              <a:rPr lang="en-US" altLang="zh-CN" sz="2900" dirty="0" smtClean="0"/>
              <a:t> </a:t>
            </a:r>
            <a:endParaRPr lang="zh-CN" altLang="en-US" sz="2900" dirty="0" smtClean="0"/>
          </a:p>
          <a:p>
            <a:pPr>
              <a:lnSpc>
                <a:spcPct val="150000"/>
              </a:lnSpc>
            </a:pPr>
            <a:r>
              <a:rPr lang="en-US" dirty="0" smtClean="0"/>
              <a:t>１  </a:t>
            </a:r>
            <a:r>
              <a:rPr lang="zh-CN" altLang="en-US" dirty="0" smtClean="0"/>
              <a:t>选址目标</a:t>
            </a:r>
          </a:p>
          <a:p>
            <a:pPr>
              <a:lnSpc>
                <a:spcPct val="150000"/>
              </a:lnSpc>
            </a:pPr>
            <a:r>
              <a:rPr lang="en-US" dirty="0" smtClean="0"/>
              <a:t>（１）  </a:t>
            </a:r>
            <a:r>
              <a:rPr lang="zh-CN" altLang="en-US" dirty="0" smtClean="0"/>
              <a:t>成本最小化</a:t>
            </a:r>
            <a:r>
              <a:rPr lang="en-US" dirty="0" smtClean="0"/>
              <a:t>。</a:t>
            </a:r>
            <a:endParaRPr lang="zh-CN" altLang="en-US" dirty="0" smtClean="0"/>
          </a:p>
          <a:p>
            <a:pPr eaLnBrk="1" hangingPunct="1">
              <a:lnSpc>
                <a:spcPct val="150000"/>
              </a:lnSpc>
            </a:pPr>
            <a:r>
              <a:rPr lang="en-US" dirty="0" smtClean="0"/>
              <a:t>（２）  </a:t>
            </a:r>
            <a:r>
              <a:rPr lang="en-US" dirty="0" err="1" smtClean="0"/>
              <a:t>物流量最大化</a:t>
            </a:r>
            <a:r>
              <a:rPr lang="en-US" dirty="0" smtClean="0"/>
              <a:t>。</a:t>
            </a:r>
            <a:endParaRPr lang="zh-CN" altLang="en-US" dirty="0" smtClean="0"/>
          </a:p>
          <a:p>
            <a:pPr eaLnBrk="1" hangingPunct="1">
              <a:lnSpc>
                <a:spcPct val="150000"/>
              </a:lnSpc>
            </a:pPr>
            <a:r>
              <a:rPr lang="en-US" dirty="0" smtClean="0"/>
              <a:t>（３）  </a:t>
            </a:r>
            <a:r>
              <a:rPr lang="zh-CN" altLang="en-US" dirty="0" smtClean="0"/>
              <a:t>服务最优化</a:t>
            </a:r>
            <a:r>
              <a:rPr lang="en-US" dirty="0" smtClean="0"/>
              <a:t>。</a:t>
            </a:r>
            <a:endParaRPr lang="zh-CN" altLang="en-US" dirty="0" smtClean="0"/>
          </a:p>
          <a:p>
            <a:pPr eaLnBrk="1" hangingPunct="1">
              <a:lnSpc>
                <a:spcPct val="150000"/>
              </a:lnSpc>
            </a:pPr>
            <a:r>
              <a:rPr lang="en-US" dirty="0" smtClean="0"/>
              <a:t>（４）  </a:t>
            </a:r>
            <a:r>
              <a:rPr lang="zh-CN" altLang="en-US" dirty="0" smtClean="0"/>
              <a:t>发展潜力最大化</a:t>
            </a:r>
            <a:r>
              <a:rPr lang="en-US" dirty="0" smtClean="0"/>
              <a:t>。</a:t>
            </a:r>
            <a:endParaRPr lang="zh-CN" altLang="en-US" dirty="0" smtClean="0"/>
          </a:p>
          <a:p>
            <a:pPr eaLnBrk="1" hangingPunct="1">
              <a:lnSpc>
                <a:spcPct val="150000"/>
              </a:lnSpc>
            </a:pPr>
            <a:r>
              <a:rPr lang="en-US" dirty="0" smtClean="0"/>
              <a:t>（５）  </a:t>
            </a:r>
            <a:r>
              <a:rPr lang="zh-CN" altLang="en-US" dirty="0" smtClean="0"/>
              <a:t>综合评价目标</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58371" name="Rectangle 3"/>
          <p:cNvSpPr>
            <a:spLocks noGrp="1" noChangeArrowheads="1"/>
          </p:cNvSpPr>
          <p:nvPr>
            <p:ph type="body" idx="1"/>
          </p:nvPr>
        </p:nvSpPr>
        <p:spPr/>
        <p:txBody>
          <a:bodyPr/>
          <a:lstStyle/>
          <a:p>
            <a:pPr eaLnBrk="1" hangingPunct="1"/>
            <a:r>
              <a:rPr lang="en-US" dirty="0" smtClean="0"/>
              <a:t>２  </a:t>
            </a:r>
            <a:r>
              <a:rPr lang="zh-CN" altLang="en-US" dirty="0" smtClean="0"/>
              <a:t>选址原则</a:t>
            </a:r>
          </a:p>
          <a:p>
            <a:pPr eaLnBrk="1" hangingPunct="1"/>
            <a:r>
              <a:rPr lang="en-US" dirty="0" smtClean="0"/>
              <a:t>（１） </a:t>
            </a:r>
            <a:r>
              <a:rPr lang="zh-CN" altLang="en-US" dirty="0" smtClean="0"/>
              <a:t>适应性原则</a:t>
            </a:r>
            <a:r>
              <a:rPr lang="en-US" dirty="0" smtClean="0"/>
              <a:t>。</a:t>
            </a:r>
          </a:p>
          <a:p>
            <a:pPr eaLnBrk="1" hangingPunct="1"/>
            <a:r>
              <a:rPr lang="en-US" dirty="0" smtClean="0"/>
              <a:t>（２） </a:t>
            </a:r>
            <a:r>
              <a:rPr lang="zh-CN" altLang="en-US" dirty="0" smtClean="0"/>
              <a:t>协调性原则</a:t>
            </a:r>
            <a:r>
              <a:rPr lang="en-US" dirty="0" smtClean="0"/>
              <a:t>。 </a:t>
            </a:r>
          </a:p>
          <a:p>
            <a:pPr eaLnBrk="1" hangingPunct="1"/>
            <a:r>
              <a:rPr lang="en-US" dirty="0" smtClean="0"/>
              <a:t>（３） </a:t>
            </a:r>
            <a:r>
              <a:rPr lang="zh-CN" altLang="en-US" dirty="0" smtClean="0"/>
              <a:t>经济性原则</a:t>
            </a:r>
            <a:r>
              <a:rPr lang="en-US" dirty="0" smtClean="0"/>
              <a:t>。</a:t>
            </a:r>
          </a:p>
          <a:p>
            <a:pPr eaLnBrk="1" hangingPunct="1"/>
            <a:r>
              <a:rPr lang="en-US" dirty="0" smtClean="0"/>
              <a:t>（４）  </a:t>
            </a:r>
            <a:r>
              <a:rPr lang="zh-CN" altLang="en-US" dirty="0" smtClean="0"/>
              <a:t>战略性原则</a:t>
            </a:r>
            <a:r>
              <a:rPr lang="en-US" dirty="0" smtClean="0"/>
              <a:t>。</a:t>
            </a:r>
          </a:p>
          <a:p>
            <a:pPr eaLnBrk="1" hangingPunct="1"/>
            <a:r>
              <a:rPr lang="en-US" dirty="0" smtClean="0"/>
              <a:t>３  </a:t>
            </a:r>
            <a:r>
              <a:rPr lang="zh-CN" altLang="en-US" dirty="0" smtClean="0"/>
              <a:t>影响因素</a:t>
            </a:r>
          </a:p>
          <a:p>
            <a:r>
              <a:rPr lang="en-US" dirty="0" smtClean="0"/>
              <a:t>１）  </a:t>
            </a:r>
            <a:r>
              <a:rPr lang="zh-CN" altLang="en-US" dirty="0" smtClean="0"/>
              <a:t>外部因素</a:t>
            </a:r>
            <a:r>
              <a:rPr lang="en-US" dirty="0" smtClean="0"/>
              <a:t>。</a:t>
            </a:r>
            <a:endParaRPr lang="zh-CN" altLang="en-US" dirty="0" smtClean="0"/>
          </a:p>
          <a:p>
            <a:r>
              <a:rPr lang="en-US" dirty="0" smtClean="0"/>
              <a:t>（１） </a:t>
            </a:r>
            <a:r>
              <a:rPr lang="zh-CN" altLang="en-US" dirty="0" smtClean="0"/>
              <a:t>宏观政治及经济因素</a:t>
            </a:r>
            <a:r>
              <a:rPr lang="en-US" dirty="0" smtClean="0"/>
              <a:t>。 </a:t>
            </a:r>
          </a:p>
          <a:p>
            <a:r>
              <a:rPr lang="en-US" dirty="0" smtClean="0"/>
              <a:t>（２）  </a:t>
            </a:r>
            <a:r>
              <a:rPr lang="zh-CN" altLang="en-US" dirty="0" smtClean="0"/>
              <a:t>基础设施因素</a:t>
            </a:r>
            <a:r>
              <a:rPr lang="en-US" dirty="0" smtClean="0"/>
              <a:t>。</a:t>
            </a:r>
            <a:endParaRPr lang="zh-CN" altLang="en-US" dirty="0" smtClean="0"/>
          </a:p>
          <a:p>
            <a:r>
              <a:rPr lang="en-US" dirty="0" smtClean="0"/>
              <a:t>（３）  </a:t>
            </a:r>
            <a:r>
              <a:rPr lang="zh-CN" altLang="en-US" dirty="0" smtClean="0"/>
              <a:t>环境因素</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5939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内部因素</a:t>
            </a:r>
            <a:r>
              <a:rPr lang="en-US" dirty="0" smtClean="0"/>
              <a:t>。</a:t>
            </a:r>
            <a:endParaRPr lang="zh-CN" altLang="en-US" dirty="0" smtClean="0"/>
          </a:p>
          <a:p>
            <a:pPr>
              <a:lnSpc>
                <a:spcPct val="200000"/>
              </a:lnSpc>
            </a:pPr>
            <a:r>
              <a:rPr lang="en-US" dirty="0" smtClean="0"/>
              <a:t>（１） </a:t>
            </a:r>
            <a:r>
              <a:rPr lang="zh-CN" altLang="en-US" dirty="0" smtClean="0"/>
              <a:t>企业发展战略因素</a:t>
            </a:r>
            <a:r>
              <a:rPr lang="en-US" dirty="0" smtClean="0"/>
              <a:t>。</a:t>
            </a:r>
            <a:endParaRPr lang="zh-CN" altLang="zh-CN" dirty="0" smtClean="0"/>
          </a:p>
          <a:p>
            <a:pPr eaLnBrk="1" hangingPunct="1">
              <a:lnSpc>
                <a:spcPct val="200000"/>
              </a:lnSpc>
            </a:pPr>
            <a:r>
              <a:rPr lang="en-US" dirty="0" smtClean="0"/>
              <a:t>（２）  </a:t>
            </a:r>
            <a:r>
              <a:rPr lang="zh-CN" altLang="en-US" dirty="0" smtClean="0"/>
              <a:t>商品特性因素</a:t>
            </a:r>
            <a:r>
              <a:rPr lang="en-US" dirty="0" smtClean="0"/>
              <a:t>。</a:t>
            </a:r>
            <a:endParaRPr lang="en-US" altLang="zh-CN" dirty="0" smtClean="0"/>
          </a:p>
          <a:p>
            <a:pPr eaLnBrk="1" hangingPunct="1">
              <a:lnSpc>
                <a:spcPct val="200000"/>
              </a:lnSpc>
            </a:pPr>
            <a:r>
              <a:rPr lang="en-US" dirty="0" smtClean="0"/>
              <a:t>（３）  </a:t>
            </a:r>
            <a:r>
              <a:rPr lang="zh-CN" altLang="en-US" dirty="0" smtClean="0"/>
              <a:t>物流费用因素</a:t>
            </a:r>
            <a:r>
              <a:rPr lang="en-US" dirty="0" smtClean="0"/>
              <a:t>。</a:t>
            </a:r>
          </a:p>
          <a:p>
            <a:pPr eaLnBrk="1" hangingPunct="1">
              <a:lnSpc>
                <a:spcPct val="200000"/>
              </a:lnSpc>
            </a:pPr>
            <a:r>
              <a:rPr lang="en-US" dirty="0" smtClean="0"/>
              <a:t>（４）  </a:t>
            </a:r>
            <a:r>
              <a:rPr lang="zh-CN" altLang="en-US" dirty="0" smtClean="0"/>
              <a:t>服务水平 因 素</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0419" name="Rectangle 3"/>
          <p:cNvSpPr>
            <a:spLocks noGrp="1" noChangeArrowheads="1"/>
          </p:cNvSpPr>
          <p:nvPr>
            <p:ph type="body" idx="1"/>
          </p:nvPr>
        </p:nvSpPr>
        <p:spPr/>
        <p:txBody>
          <a:bodyPr/>
          <a:lstStyle/>
          <a:p>
            <a:pPr>
              <a:lnSpc>
                <a:spcPct val="200000"/>
              </a:lnSpc>
            </a:pPr>
            <a:r>
              <a:rPr lang="zh-CN" altLang="en-US" sz="2900" dirty="0" smtClean="0"/>
              <a:t>三</a:t>
            </a:r>
            <a:r>
              <a:rPr lang="en-US" sz="2900" dirty="0" smtClean="0"/>
              <a:t>、  </a:t>
            </a:r>
            <a:r>
              <a:rPr lang="zh-CN" altLang="en-US" sz="2900" dirty="0" smtClean="0"/>
              <a:t>国际物流设施选址</a:t>
            </a:r>
            <a:r>
              <a:rPr lang="zh-CN" altLang="en-US" sz="2900" dirty="0" smtClean="0"/>
              <a:t>方法</a:t>
            </a:r>
            <a:r>
              <a:rPr lang="en-US" altLang="zh-CN" sz="2900" dirty="0" smtClean="0"/>
              <a:t> </a:t>
            </a:r>
            <a:endParaRPr lang="zh-CN" altLang="en-US" sz="2900" dirty="0" smtClean="0"/>
          </a:p>
          <a:p>
            <a:pPr>
              <a:lnSpc>
                <a:spcPct val="200000"/>
              </a:lnSpc>
            </a:pPr>
            <a:r>
              <a:rPr lang="en-US" dirty="0" smtClean="0"/>
              <a:t>１  </a:t>
            </a:r>
            <a:r>
              <a:rPr lang="zh-CN" altLang="en-US" dirty="0" smtClean="0"/>
              <a:t>专家评估法</a:t>
            </a:r>
          </a:p>
          <a:p>
            <a:pPr>
              <a:lnSpc>
                <a:spcPct val="200000"/>
              </a:lnSpc>
            </a:pPr>
            <a:r>
              <a:rPr lang="zh-CN" altLang="en-US" dirty="0" smtClean="0"/>
              <a:t>利用专家的知识和经验</a:t>
            </a:r>
            <a:r>
              <a:rPr lang="en-US" dirty="0" smtClean="0"/>
              <a:t>，   </a:t>
            </a:r>
            <a:r>
              <a:rPr lang="zh-CN" altLang="en-US" dirty="0" smtClean="0"/>
              <a:t>对国际物流设施备选对象的经济</a:t>
            </a:r>
            <a:r>
              <a:rPr lang="en-US" dirty="0" smtClean="0"/>
              <a:t>、   </a:t>
            </a:r>
            <a:r>
              <a:rPr lang="zh-CN" altLang="en-US" dirty="0" smtClean="0"/>
              <a:t>社会</a:t>
            </a:r>
            <a:r>
              <a:rPr lang="en-US" dirty="0" smtClean="0"/>
              <a:t>、  </a:t>
            </a:r>
            <a:r>
              <a:rPr lang="zh-CN" altLang="en-US" dirty="0" smtClean="0"/>
              <a:t>交通</a:t>
            </a:r>
            <a:r>
              <a:rPr lang="en-US" dirty="0" smtClean="0"/>
              <a:t>、  </a:t>
            </a:r>
            <a:r>
              <a:rPr lang="zh-CN" altLang="en-US" dirty="0" smtClean="0"/>
              <a:t>环保等因素进 行考察</a:t>
            </a:r>
            <a:r>
              <a:rPr lang="en-US" dirty="0" smtClean="0"/>
              <a:t>，  </a:t>
            </a:r>
            <a:r>
              <a:rPr lang="zh-CN" altLang="en-US" dirty="0" smtClean="0"/>
              <a:t>综合分析研究备选对象可行性</a:t>
            </a:r>
            <a:r>
              <a:rPr lang="en-US" dirty="0" smtClean="0"/>
              <a:t>，   </a:t>
            </a:r>
            <a:r>
              <a:rPr lang="zh-CN" altLang="en-US" dirty="0" smtClean="0"/>
              <a:t>确定国际物流设施的选址</a:t>
            </a:r>
            <a:r>
              <a:rPr lang="en-US" dirty="0" smtClean="0"/>
              <a:t>。  </a:t>
            </a:r>
            <a:r>
              <a:rPr lang="zh-CN" altLang="en-US" dirty="0" smtClean="0"/>
              <a:t>有德尔菲法</a:t>
            </a:r>
            <a:r>
              <a:rPr lang="en-US" dirty="0" smtClean="0"/>
              <a:t>、  </a:t>
            </a:r>
            <a:r>
              <a:rPr lang="zh-CN" altLang="en-US" dirty="0" smtClean="0"/>
              <a:t>层次分析法</a:t>
            </a:r>
            <a:r>
              <a:rPr lang="en-US" dirty="0" smtClean="0"/>
              <a:t>、  </a:t>
            </a:r>
            <a:r>
              <a:rPr lang="zh-CN" altLang="en-US" dirty="0" smtClean="0"/>
              <a:t>模糊综合评价法等</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1443"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德尔菲法</a:t>
            </a:r>
            <a:r>
              <a:rPr lang="en-US" dirty="0" smtClean="0"/>
              <a:t>。</a:t>
            </a:r>
            <a:endParaRPr lang="zh-CN" altLang="en-US" dirty="0" smtClean="0"/>
          </a:p>
          <a:p>
            <a:pPr>
              <a:lnSpc>
                <a:spcPct val="150000"/>
              </a:lnSpc>
            </a:pPr>
            <a:r>
              <a:rPr lang="zh-CN" altLang="en-US" dirty="0" smtClean="0"/>
              <a:t>德尔菲法是在 </a:t>
            </a:r>
            <a:r>
              <a:rPr lang="en-US" dirty="0" smtClean="0"/>
              <a:t>２０ </a:t>
            </a:r>
            <a:r>
              <a:rPr lang="zh-CN" altLang="en-US" dirty="0" smtClean="0"/>
              <a:t>世纪 </a:t>
            </a:r>
            <a:r>
              <a:rPr lang="en-US" dirty="0" smtClean="0"/>
              <a:t>４０ </a:t>
            </a:r>
            <a:r>
              <a:rPr lang="zh-CN" altLang="en-US" dirty="0" smtClean="0"/>
              <a:t>年代由 </a:t>
            </a:r>
            <a:r>
              <a:rPr lang="en-US" dirty="0" smtClean="0"/>
              <a:t>Ｏ·</a:t>
            </a:r>
            <a:r>
              <a:rPr lang="zh-CN" altLang="en-US" dirty="0" smtClean="0"/>
              <a:t>赫尔姆和 </a:t>
            </a:r>
            <a:r>
              <a:rPr lang="en-US" dirty="0" smtClean="0"/>
              <a:t>Ｎ·</a:t>
            </a:r>
            <a:r>
              <a:rPr lang="zh-CN" altLang="en-US" dirty="0" smtClean="0"/>
              <a:t>达尔克首创</a:t>
            </a:r>
            <a:r>
              <a:rPr lang="en-US" dirty="0" smtClean="0"/>
              <a:t>，  </a:t>
            </a:r>
            <a:r>
              <a:rPr lang="zh-CN" altLang="en-US" dirty="0" smtClean="0"/>
              <a:t>经过 </a:t>
            </a:r>
            <a:r>
              <a:rPr lang="en-US" dirty="0" smtClean="0"/>
              <a:t>Ｔ·Ｊ·</a:t>
            </a:r>
            <a:r>
              <a:rPr lang="zh-CN" altLang="en-US" dirty="0" smtClean="0"/>
              <a:t>戈登和兰德 公司进一步发展而成的</a:t>
            </a:r>
            <a:r>
              <a:rPr lang="en-US" dirty="0" smtClean="0"/>
              <a:t>。   </a:t>
            </a:r>
            <a:r>
              <a:rPr lang="zh-CN" altLang="en-US" dirty="0" smtClean="0"/>
              <a:t>实施步骤如下</a:t>
            </a:r>
            <a:r>
              <a:rPr lang="en-US" dirty="0" smtClean="0"/>
              <a:t>：</a:t>
            </a:r>
            <a:endParaRPr lang="zh-CN" altLang="en-US" dirty="0" smtClean="0"/>
          </a:p>
          <a:p>
            <a:pPr>
              <a:lnSpc>
                <a:spcPct val="150000"/>
              </a:lnSpc>
            </a:pPr>
            <a:r>
              <a:rPr lang="en-US" dirty="0" smtClean="0"/>
              <a:t>（１）  </a:t>
            </a:r>
            <a:r>
              <a:rPr lang="zh-CN" altLang="en-US" dirty="0" smtClean="0"/>
              <a:t>组成专家小组</a:t>
            </a:r>
            <a:r>
              <a:rPr lang="en-US" dirty="0" smtClean="0"/>
              <a:t>。 </a:t>
            </a:r>
            <a:endParaRPr lang="en-US" dirty="0" smtClean="0"/>
          </a:p>
          <a:p>
            <a:pPr>
              <a:lnSpc>
                <a:spcPct val="150000"/>
              </a:lnSpc>
            </a:pPr>
            <a:r>
              <a:rPr lang="en-US" dirty="0" smtClean="0"/>
              <a:t>（２）  </a:t>
            </a:r>
            <a:r>
              <a:rPr lang="zh-CN" altLang="en-US" dirty="0" smtClean="0"/>
              <a:t>向所有专家提出所要物流设施选址的要求</a:t>
            </a:r>
            <a:r>
              <a:rPr lang="en-US" dirty="0" smtClean="0"/>
              <a:t>，  </a:t>
            </a:r>
            <a:r>
              <a:rPr lang="zh-CN" altLang="en-US" dirty="0" smtClean="0"/>
              <a:t>并附上有关这个问题的所有背景材料 和备选地点</a:t>
            </a:r>
            <a:r>
              <a:rPr lang="en-US" dirty="0" smtClean="0"/>
              <a:t>，  </a:t>
            </a:r>
            <a:r>
              <a:rPr lang="zh-CN" altLang="en-US" dirty="0" smtClean="0"/>
              <a:t>同时请专家提出还需要什么材料</a:t>
            </a:r>
            <a:r>
              <a:rPr lang="en-US" dirty="0" smtClean="0"/>
              <a:t>，  </a:t>
            </a:r>
            <a:r>
              <a:rPr lang="zh-CN" altLang="en-US" dirty="0" smtClean="0"/>
              <a:t>然后</a:t>
            </a:r>
            <a:r>
              <a:rPr lang="en-US" dirty="0" smtClean="0"/>
              <a:t>，  </a:t>
            </a:r>
            <a:r>
              <a:rPr lang="zh-CN" altLang="en-US" dirty="0" smtClean="0"/>
              <a:t>由这个专家做书面答复</a:t>
            </a:r>
            <a:r>
              <a:rPr lang="en-US" dirty="0" smtClean="0"/>
              <a:t>。</a:t>
            </a:r>
            <a:endParaRPr lang="zh-CN" altLang="en-US" dirty="0" smtClean="0"/>
          </a:p>
          <a:p>
            <a:pPr>
              <a:lnSpc>
                <a:spcPct val="150000"/>
              </a:lnSpc>
            </a:pPr>
            <a:r>
              <a:rPr lang="en-US" dirty="0" smtClean="0"/>
              <a:t>（３）  </a:t>
            </a:r>
            <a:r>
              <a:rPr lang="zh-CN" altLang="en-US" dirty="0" smtClean="0"/>
              <a:t>专家根据他们所收到的材料</a:t>
            </a:r>
            <a:r>
              <a:rPr lang="en-US" dirty="0" smtClean="0"/>
              <a:t>，   </a:t>
            </a:r>
            <a:r>
              <a:rPr lang="zh-CN" altLang="en-US" dirty="0" smtClean="0"/>
              <a:t>提出自己的选址意见</a:t>
            </a:r>
            <a:r>
              <a:rPr lang="en-US" dirty="0" smtClean="0"/>
              <a:t>，  </a:t>
            </a:r>
            <a:r>
              <a:rPr lang="zh-CN" altLang="en-US" dirty="0" smtClean="0"/>
              <a:t>并说明是怎样利用这些材料 进行选址的</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2467"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将各位专家第一次判断意 见 汇 总</a:t>
            </a:r>
            <a:r>
              <a:rPr lang="en-US" dirty="0" smtClean="0"/>
              <a:t>，  </a:t>
            </a:r>
            <a:r>
              <a:rPr lang="zh-CN" altLang="en-US" dirty="0" smtClean="0"/>
              <a:t>列 成 图 表</a:t>
            </a:r>
            <a:r>
              <a:rPr lang="en-US" dirty="0" smtClean="0"/>
              <a:t>，  </a:t>
            </a:r>
            <a:r>
              <a:rPr lang="zh-CN" altLang="en-US" dirty="0" smtClean="0"/>
              <a:t>进 行 对 比</a:t>
            </a:r>
            <a:r>
              <a:rPr lang="en-US" dirty="0" smtClean="0"/>
              <a:t>，  </a:t>
            </a:r>
            <a:r>
              <a:rPr lang="zh-CN" altLang="en-US" dirty="0" smtClean="0"/>
              <a:t>再 分 发 给 各 位 专 家</a:t>
            </a:r>
            <a:r>
              <a:rPr lang="en-US" dirty="0" smtClean="0"/>
              <a:t>，  </a:t>
            </a:r>
            <a:r>
              <a:rPr lang="zh-CN" altLang="en-US" dirty="0" smtClean="0"/>
              <a:t>让 专家比较自己同他人的不同意见</a:t>
            </a:r>
            <a:r>
              <a:rPr lang="en-US" dirty="0" smtClean="0"/>
              <a:t>，   </a:t>
            </a:r>
            <a:r>
              <a:rPr lang="zh-CN" altLang="en-US" dirty="0" smtClean="0"/>
              <a:t>并修改自己的意见和判断</a:t>
            </a:r>
            <a:r>
              <a:rPr lang="en-US" dirty="0" smtClean="0"/>
              <a:t>。  </a:t>
            </a:r>
            <a:r>
              <a:rPr lang="en-US" altLang="zh-CN" dirty="0" smtClean="0"/>
              <a:t> </a:t>
            </a:r>
            <a:endParaRPr lang="zh-CN" altLang="en-US" dirty="0" smtClean="0"/>
          </a:p>
          <a:p>
            <a:pPr>
              <a:lnSpc>
                <a:spcPct val="200000"/>
              </a:lnSpc>
            </a:pPr>
            <a:r>
              <a:rPr lang="en-US" dirty="0" smtClean="0"/>
              <a:t>（５）  </a:t>
            </a:r>
            <a:r>
              <a:rPr lang="zh-CN" altLang="en-US" dirty="0" smtClean="0"/>
              <a:t>将所有专家的修改意见收集起来</a:t>
            </a:r>
            <a:r>
              <a:rPr lang="en-US" dirty="0" smtClean="0"/>
              <a:t>，   </a:t>
            </a:r>
            <a:r>
              <a:rPr lang="zh-CN" altLang="en-US" dirty="0" smtClean="0"/>
              <a:t>汇总整理</a:t>
            </a:r>
            <a:r>
              <a:rPr lang="en-US" dirty="0" smtClean="0"/>
              <a:t>。  </a:t>
            </a:r>
            <a:r>
              <a:rPr lang="zh-CN" altLang="en-US" dirty="0" smtClean="0"/>
              <a:t>将不同意见</a:t>
            </a:r>
            <a:r>
              <a:rPr lang="en-US" dirty="0" smtClean="0"/>
              <a:t>，  </a:t>
            </a:r>
            <a:r>
              <a:rPr lang="zh-CN" altLang="en-US" dirty="0" smtClean="0"/>
              <a:t>再次分发给各位专家</a:t>
            </a:r>
            <a:r>
              <a:rPr lang="en-US" dirty="0" smtClean="0"/>
              <a:t>，</a:t>
            </a:r>
            <a:r>
              <a:rPr lang="zh-CN" altLang="en-US" dirty="0" smtClean="0"/>
              <a:t>以便</a:t>
            </a:r>
            <a:r>
              <a:rPr lang="zh-CN" altLang="en-US" dirty="0" smtClean="0"/>
              <a:t>做第二次修改</a:t>
            </a:r>
            <a:r>
              <a:rPr lang="en-US" dirty="0" smtClean="0"/>
              <a:t>。 </a:t>
            </a:r>
            <a:endParaRPr lang="en-US" dirty="0" smtClean="0"/>
          </a:p>
          <a:p>
            <a:pPr>
              <a:lnSpc>
                <a:spcPct val="200000"/>
              </a:lnSpc>
            </a:pPr>
            <a:r>
              <a:rPr lang="en-US" dirty="0" smtClean="0"/>
              <a:t>（６）  </a:t>
            </a:r>
            <a:r>
              <a:rPr lang="zh-CN" altLang="en-US" dirty="0" smtClean="0"/>
              <a:t>对专家的最终意见进行汇总处理</a:t>
            </a:r>
            <a:r>
              <a:rPr lang="en-US" dirty="0" smtClean="0"/>
              <a:t>，   </a:t>
            </a:r>
            <a:r>
              <a:rPr lang="zh-CN" altLang="en-US" dirty="0" smtClean="0"/>
              <a:t>得出结论</a:t>
            </a:r>
            <a:r>
              <a:rPr lang="en-US" dirty="0" smtClean="0"/>
              <a:t>。</a:t>
            </a:r>
            <a:endParaRPr lang="zh-CN" altLang="en-US" dirty="0" smtClean="0"/>
          </a:p>
          <a:p>
            <a:pPr>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8195" name="Rectangle 3"/>
          <p:cNvSpPr>
            <a:spLocks noGrp="1" noChangeArrowheads="1"/>
          </p:cNvSpPr>
          <p:nvPr>
            <p:ph type="body" idx="1"/>
          </p:nvPr>
        </p:nvSpPr>
        <p:spPr/>
        <p:txBody>
          <a:bodyPr/>
          <a:lstStyle/>
          <a:p>
            <a:r>
              <a:rPr lang="en-US" dirty="0" smtClean="0"/>
              <a:t>２）  </a:t>
            </a:r>
            <a:r>
              <a:rPr lang="zh-CN" altLang="en-US" dirty="0" smtClean="0"/>
              <a:t>港口</a:t>
            </a:r>
            <a:r>
              <a:rPr lang="en-US" dirty="0" smtClean="0"/>
              <a:t>。</a:t>
            </a:r>
            <a:endParaRPr lang="zh-CN" altLang="en-US" dirty="0" smtClean="0"/>
          </a:p>
          <a:p>
            <a:r>
              <a:rPr lang="zh-CN" altLang="en-US" dirty="0" smtClean="0"/>
              <a:t>港口是具有水陆联运设备和条件</a:t>
            </a:r>
            <a:r>
              <a:rPr lang="en-US" dirty="0" smtClean="0"/>
              <a:t>，   </a:t>
            </a:r>
            <a:r>
              <a:rPr lang="zh-CN" altLang="en-US" dirty="0" smtClean="0"/>
              <a:t>供船舶安全进出和停泊的运输枢纽</a:t>
            </a:r>
            <a:r>
              <a:rPr lang="en-US" dirty="0" smtClean="0"/>
              <a:t>，  </a:t>
            </a:r>
            <a:r>
              <a:rPr lang="zh-CN" altLang="en-US" dirty="0" smtClean="0"/>
              <a:t>是水陆交通的集 结点和枢纽</a:t>
            </a:r>
            <a:r>
              <a:rPr lang="en-US" dirty="0" smtClean="0"/>
              <a:t>，  </a:t>
            </a:r>
            <a:r>
              <a:rPr lang="zh-CN" altLang="en-US" dirty="0" smtClean="0"/>
              <a:t>工农业产品和外贸进出口物资的集散地</a:t>
            </a:r>
            <a:r>
              <a:rPr lang="en-US" dirty="0" smtClean="0"/>
              <a:t>，  </a:t>
            </a:r>
            <a:r>
              <a:rPr lang="zh-CN" altLang="en-US" dirty="0" smtClean="0"/>
              <a:t>船舶停泊</a:t>
            </a:r>
            <a:r>
              <a:rPr lang="en-US" dirty="0" smtClean="0"/>
              <a:t>、  </a:t>
            </a:r>
            <a:r>
              <a:rPr lang="zh-CN" altLang="en-US" dirty="0" smtClean="0"/>
              <a:t>装卸货物</a:t>
            </a:r>
            <a:r>
              <a:rPr lang="en-US" dirty="0" smtClean="0"/>
              <a:t>、  </a:t>
            </a:r>
            <a:r>
              <a:rPr lang="zh-CN" altLang="en-US" dirty="0" smtClean="0"/>
              <a:t>上下旅客</a:t>
            </a:r>
            <a:r>
              <a:rPr lang="en-US" dirty="0" smtClean="0"/>
              <a:t>、  </a:t>
            </a:r>
            <a:r>
              <a:rPr lang="zh-CN" altLang="en-US" dirty="0" smtClean="0"/>
              <a:t>补 充给养的场所</a:t>
            </a:r>
            <a:r>
              <a:rPr lang="en-US" dirty="0" smtClean="0"/>
              <a:t>。</a:t>
            </a:r>
            <a:r>
              <a:rPr lang="zh-CN" altLang="en-US" dirty="0" smtClean="0"/>
              <a:t>港口具有运输功能</a:t>
            </a:r>
            <a:r>
              <a:rPr lang="en-US" dirty="0" smtClean="0"/>
              <a:t>、  </a:t>
            </a:r>
            <a:r>
              <a:rPr lang="zh-CN" altLang="en-US" dirty="0" smtClean="0"/>
              <a:t>工业功能</a:t>
            </a:r>
            <a:r>
              <a:rPr lang="en-US" dirty="0" smtClean="0"/>
              <a:t>、  </a:t>
            </a:r>
            <a:r>
              <a:rPr lang="zh-CN" altLang="en-US" dirty="0" smtClean="0"/>
              <a:t>商业功能和物流功能</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４ － ２ </a:t>
            </a:r>
            <a:r>
              <a:rPr lang="zh-CN" altLang="en-US" dirty="0" smtClean="0"/>
              <a:t>所示</a:t>
            </a:r>
            <a:r>
              <a:rPr lang="en-US" dirty="0" smtClean="0"/>
              <a:t>。</a:t>
            </a:r>
            <a:endParaRPr lang="zh-CN" altLang="en-US" dirty="0" smtClean="0"/>
          </a:p>
          <a:p>
            <a:r>
              <a:rPr lang="en-US" dirty="0" smtClean="0"/>
              <a:t>３）  </a:t>
            </a:r>
            <a:r>
              <a:rPr lang="zh-CN" altLang="en-US" dirty="0" smtClean="0"/>
              <a:t>机场</a:t>
            </a:r>
            <a:r>
              <a:rPr lang="en-US" dirty="0" smtClean="0"/>
              <a:t>。</a:t>
            </a:r>
            <a:endParaRPr lang="zh-CN" altLang="en-US" dirty="0" smtClean="0"/>
          </a:p>
          <a:p>
            <a:r>
              <a:rPr lang="zh-CN" altLang="en-US" dirty="0" smtClean="0"/>
              <a:t>在国际物流中</a:t>
            </a:r>
            <a:r>
              <a:rPr lang="en-US" dirty="0" smtClean="0"/>
              <a:t>，  </a:t>
            </a:r>
            <a:r>
              <a:rPr lang="zh-CN" altLang="en-US" dirty="0" smtClean="0"/>
              <a:t>我们将机场这一节点称为航空港</a:t>
            </a:r>
            <a:r>
              <a:rPr lang="en-US" dirty="0" smtClean="0"/>
              <a:t>。  </a:t>
            </a:r>
            <a:r>
              <a:rPr lang="zh-CN" altLang="en-US" dirty="0" smtClean="0"/>
              <a:t>航空港是货物快速周转的重要节点</a:t>
            </a:r>
            <a:r>
              <a:rPr lang="en-US" dirty="0" smtClean="0"/>
              <a:t>，</a:t>
            </a:r>
            <a:r>
              <a:rPr lang="zh-CN" altLang="en-US" dirty="0" smtClean="0"/>
              <a:t>一般用于运输和转运需求迫切</a:t>
            </a:r>
            <a:r>
              <a:rPr lang="en-US" dirty="0" smtClean="0"/>
              <a:t>、   </a:t>
            </a:r>
            <a:r>
              <a:rPr lang="zh-CN" altLang="en-US" dirty="0" smtClean="0"/>
              <a:t>活体</a:t>
            </a:r>
            <a:r>
              <a:rPr lang="en-US" dirty="0" smtClean="0"/>
              <a:t>、  </a:t>
            </a:r>
            <a:r>
              <a:rPr lang="zh-CN" altLang="en-US" dirty="0" smtClean="0"/>
              <a:t>价值高昂</a:t>
            </a:r>
            <a:r>
              <a:rPr lang="en-US" dirty="0" smtClean="0"/>
              <a:t>、  </a:t>
            </a:r>
            <a:r>
              <a:rPr lang="zh-CN" altLang="en-US" dirty="0" smtClean="0"/>
              <a:t>对时间限制严格的物品</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349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层次分析法</a:t>
            </a:r>
          </a:p>
          <a:p>
            <a:pPr>
              <a:lnSpc>
                <a:spcPct val="150000"/>
              </a:lnSpc>
            </a:pPr>
            <a:r>
              <a:rPr lang="zh-CN" altLang="en-US" dirty="0" smtClean="0"/>
              <a:t>层次分析法  </a:t>
            </a:r>
            <a:r>
              <a:rPr lang="en-US" dirty="0" smtClean="0"/>
              <a:t>（ </a:t>
            </a:r>
            <a:r>
              <a:rPr lang="en-US" dirty="0" err="1" smtClean="0"/>
              <a:t>Ａｎａｌｙｔｉｃ</a:t>
            </a:r>
            <a:r>
              <a:rPr lang="en-US" dirty="0" smtClean="0"/>
              <a:t>  </a:t>
            </a:r>
            <a:r>
              <a:rPr lang="en-US" dirty="0" err="1" smtClean="0"/>
              <a:t>Ｈｉｅｒａｒｃｈｙ</a:t>
            </a:r>
            <a:r>
              <a:rPr lang="en-US" dirty="0" smtClean="0"/>
              <a:t>  </a:t>
            </a:r>
            <a:r>
              <a:rPr lang="en-US" dirty="0" err="1" smtClean="0"/>
              <a:t>Ｐｒｏｃｅｓｓ</a:t>
            </a:r>
            <a:r>
              <a:rPr lang="en-US" dirty="0" smtClean="0"/>
              <a:t>，  ＡＨＰ）   </a:t>
            </a:r>
            <a:r>
              <a:rPr lang="zh-CN" altLang="en-US" dirty="0" smtClean="0"/>
              <a:t>是萨迪等于 </a:t>
            </a:r>
            <a:r>
              <a:rPr lang="en-US" dirty="0" smtClean="0"/>
              <a:t>２０ </a:t>
            </a:r>
            <a:r>
              <a:rPr lang="zh-CN" altLang="en-US" dirty="0" smtClean="0"/>
              <a:t>世纪 </a:t>
            </a:r>
            <a:r>
              <a:rPr lang="en-US" dirty="0" smtClean="0"/>
              <a:t>７０ </a:t>
            </a:r>
            <a:r>
              <a:rPr lang="zh-CN" altLang="en-US" dirty="0" smtClean="0"/>
              <a:t>年代提出的一种 定性和定量相结合的</a:t>
            </a:r>
            <a:r>
              <a:rPr lang="en-US" dirty="0" smtClean="0"/>
              <a:t>、  </a:t>
            </a:r>
            <a:r>
              <a:rPr lang="zh-CN" altLang="en-US" dirty="0" smtClean="0"/>
              <a:t>系统化的</a:t>
            </a:r>
            <a:r>
              <a:rPr lang="en-US" dirty="0" smtClean="0"/>
              <a:t>、  </a:t>
            </a:r>
            <a:r>
              <a:rPr lang="zh-CN" altLang="en-US" dirty="0" smtClean="0"/>
              <a:t>层次化的分析方法</a:t>
            </a:r>
            <a:r>
              <a:rPr lang="en-US" dirty="0" smtClean="0"/>
              <a:t>。  </a:t>
            </a:r>
            <a:r>
              <a:rPr lang="zh-CN" altLang="en-US" dirty="0" smtClean="0"/>
              <a:t>基本原理是通过将复杂问题分解为若 干个层次</a:t>
            </a:r>
            <a:r>
              <a:rPr lang="en-US" dirty="0" smtClean="0"/>
              <a:t>：  </a:t>
            </a:r>
            <a:r>
              <a:rPr lang="zh-CN" altLang="en-US" dirty="0" smtClean="0"/>
              <a:t>目标</a:t>
            </a:r>
            <a:r>
              <a:rPr lang="en-US" dirty="0" smtClean="0"/>
              <a:t>、  </a:t>
            </a:r>
            <a:r>
              <a:rPr lang="zh-CN" altLang="en-US" dirty="0" smtClean="0"/>
              <a:t>准则</a:t>
            </a:r>
            <a:r>
              <a:rPr lang="en-US" dirty="0" smtClean="0"/>
              <a:t>、  </a:t>
            </a:r>
            <a:r>
              <a:rPr lang="zh-CN" altLang="en-US" dirty="0" smtClean="0"/>
              <a:t>方案等层次</a:t>
            </a:r>
            <a:r>
              <a:rPr lang="en-US" dirty="0" smtClean="0"/>
              <a:t>，  </a:t>
            </a:r>
            <a:r>
              <a:rPr lang="zh-CN" altLang="en-US" dirty="0" smtClean="0"/>
              <a:t>通过逐层分析计算确定下一层次对于上一层次中的权 重</a:t>
            </a:r>
            <a:r>
              <a:rPr lang="en-US" dirty="0" smtClean="0"/>
              <a:t>，  </a:t>
            </a:r>
            <a:r>
              <a:rPr lang="zh-CN" altLang="en-US" dirty="0" smtClean="0"/>
              <a:t>将决策者的主观判断用量化的形式予以表达</a:t>
            </a:r>
            <a:r>
              <a:rPr lang="en-US" dirty="0" smtClean="0"/>
              <a:t>， </a:t>
            </a:r>
            <a:r>
              <a:rPr lang="zh-CN" altLang="en-US" dirty="0" smtClean="0"/>
              <a:t>从而确定最下层元素的权重</a:t>
            </a:r>
            <a:r>
              <a:rPr lang="en-US" dirty="0" smtClean="0"/>
              <a:t>， </a:t>
            </a:r>
            <a:r>
              <a:rPr lang="zh-CN" altLang="en-US" dirty="0" smtClean="0"/>
              <a:t>并以此进行 决策分析</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4515" name="Rectangle 3"/>
          <p:cNvSpPr>
            <a:spLocks noGrp="1" noChangeArrowheads="1"/>
          </p:cNvSpPr>
          <p:nvPr>
            <p:ph type="body" idx="1"/>
          </p:nvPr>
        </p:nvSpPr>
        <p:spPr/>
        <p:txBody>
          <a:bodyPr/>
          <a:lstStyle/>
          <a:p>
            <a:pPr>
              <a:lnSpc>
                <a:spcPct val="150000"/>
              </a:lnSpc>
            </a:pPr>
            <a:r>
              <a:rPr lang="en-US" dirty="0" smtClean="0"/>
              <a:t>【 </a:t>
            </a:r>
            <a:r>
              <a:rPr lang="zh-CN" altLang="en-US" dirty="0" smtClean="0"/>
              <a:t>例 </a:t>
            </a:r>
            <a:r>
              <a:rPr lang="en-US" dirty="0" smtClean="0"/>
              <a:t>４ － １】    </a:t>
            </a:r>
            <a:r>
              <a:rPr lang="zh-CN" altLang="en-US" dirty="0" smtClean="0"/>
              <a:t>一物流中心选址中心中考虑了经济</a:t>
            </a:r>
            <a:r>
              <a:rPr lang="en-US" dirty="0" smtClean="0"/>
              <a:t>、  </a:t>
            </a:r>
            <a:r>
              <a:rPr lang="zh-CN" altLang="en-US" dirty="0" smtClean="0"/>
              <a:t>政策</a:t>
            </a:r>
            <a:r>
              <a:rPr lang="en-US" dirty="0" smtClean="0"/>
              <a:t>、  </a:t>
            </a:r>
            <a:r>
              <a:rPr lang="zh-CN" altLang="en-US" dirty="0" smtClean="0"/>
              <a:t>物流基础设施</a:t>
            </a:r>
            <a:r>
              <a:rPr lang="en-US" dirty="0" smtClean="0"/>
              <a:t>、  </a:t>
            </a:r>
            <a:r>
              <a:rPr lang="zh-CN" altLang="en-US" dirty="0" smtClean="0"/>
              <a:t>环境</a:t>
            </a:r>
            <a:r>
              <a:rPr lang="en-US" dirty="0" smtClean="0"/>
              <a:t>、  </a:t>
            </a:r>
            <a:r>
              <a:rPr lang="zh-CN" altLang="en-US" dirty="0" smtClean="0"/>
              <a:t>用地等 方面因素</a:t>
            </a:r>
            <a:r>
              <a:rPr lang="en-US" dirty="0" smtClean="0"/>
              <a:t>，  </a:t>
            </a:r>
            <a:r>
              <a:rPr lang="zh-CN" altLang="en-US" dirty="0" smtClean="0"/>
              <a:t>备选地点为甲</a:t>
            </a:r>
            <a:r>
              <a:rPr lang="en-US" dirty="0" smtClean="0"/>
              <a:t>、  </a:t>
            </a:r>
            <a:r>
              <a:rPr lang="zh-CN" altLang="en-US" dirty="0" smtClean="0"/>
              <a:t>乙</a:t>
            </a:r>
            <a:r>
              <a:rPr lang="en-US" dirty="0" smtClean="0"/>
              <a:t>、  </a:t>
            </a:r>
            <a:r>
              <a:rPr lang="zh-CN" altLang="en-US" dirty="0" smtClean="0"/>
              <a:t>丙</a:t>
            </a:r>
            <a:r>
              <a:rPr lang="en-US" dirty="0" smtClean="0"/>
              <a:t>。</a:t>
            </a:r>
            <a:endParaRPr lang="zh-CN" altLang="en-US" dirty="0" smtClean="0"/>
          </a:p>
          <a:p>
            <a:pPr>
              <a:lnSpc>
                <a:spcPct val="150000"/>
              </a:lnSpc>
            </a:pPr>
            <a:r>
              <a:rPr lang="en-US" dirty="0" smtClean="0"/>
              <a:t>（１）  </a:t>
            </a:r>
            <a:r>
              <a:rPr lang="zh-CN" altLang="en-US" dirty="0" smtClean="0"/>
              <a:t>建立层次结构模型</a:t>
            </a:r>
            <a:r>
              <a:rPr lang="en-US" dirty="0" smtClean="0"/>
              <a:t>。  </a:t>
            </a:r>
            <a:r>
              <a:rPr lang="zh-CN" altLang="en-US" dirty="0" smtClean="0"/>
              <a:t>首先建立层次结构模型如</a:t>
            </a:r>
            <a:r>
              <a:rPr lang="zh-CN" altLang="en-US" dirty="0" smtClean="0">
                <a:hlinkClick r:id="rId2" action="ppaction://hlinksldjump"/>
              </a:rPr>
              <a:t>图 </a:t>
            </a:r>
            <a:r>
              <a:rPr lang="en-US" dirty="0" smtClean="0">
                <a:hlinkClick r:id="rId2" action="ppaction://hlinksldjump"/>
              </a:rPr>
              <a:t>４ － ９ </a:t>
            </a:r>
            <a:r>
              <a:rPr lang="zh-CN" altLang="en-US" dirty="0" smtClean="0"/>
              <a:t>所示</a:t>
            </a:r>
            <a:r>
              <a:rPr lang="en-US" dirty="0" smtClean="0"/>
              <a:t>。</a:t>
            </a:r>
            <a:endParaRPr lang="zh-CN" altLang="en-US" dirty="0" smtClean="0"/>
          </a:p>
          <a:p>
            <a:pPr>
              <a:lnSpc>
                <a:spcPct val="150000"/>
              </a:lnSpc>
            </a:pPr>
            <a:r>
              <a:rPr lang="en-US" dirty="0" smtClean="0"/>
              <a:t>（２）  </a:t>
            </a:r>
            <a:r>
              <a:rPr lang="zh-CN" altLang="en-US" dirty="0" smtClean="0"/>
              <a:t>构造判断矩阵</a:t>
            </a:r>
            <a:r>
              <a:rPr lang="en-US" dirty="0" smtClean="0"/>
              <a:t>。  </a:t>
            </a:r>
            <a:r>
              <a:rPr lang="zh-CN" altLang="en-US" dirty="0" smtClean="0"/>
              <a:t>分别对准则层和方案层中各元素做两两比较的判断矩阵</a:t>
            </a:r>
            <a:r>
              <a:rPr lang="en-US" dirty="0" smtClean="0"/>
              <a:t>，   </a:t>
            </a:r>
            <a:r>
              <a:rPr lang="zh-CN" altLang="en-US" dirty="0" smtClean="0"/>
              <a:t>如</a:t>
            </a:r>
            <a:r>
              <a:rPr lang="zh-CN" altLang="en-US" dirty="0" smtClean="0">
                <a:hlinkClick r:id="rId3" action="ppaction://hlinksldjump"/>
              </a:rPr>
              <a:t>表 </a:t>
            </a:r>
            <a:r>
              <a:rPr lang="en-US" dirty="0" smtClean="0">
                <a:hlinkClick r:id="rId3" action="ppaction://hlinksldjump"/>
              </a:rPr>
              <a:t>４ </a:t>
            </a:r>
            <a:r>
              <a:rPr lang="en-US" dirty="0" smtClean="0">
                <a:hlinkClick r:id="rId3" action="ppaction://hlinksldjump"/>
              </a:rPr>
              <a:t>－２ </a:t>
            </a:r>
            <a:r>
              <a:rPr lang="en-US" dirty="0" smtClean="0">
                <a:hlinkClick r:id="rId3" action="ppaction://hlinksldjump"/>
              </a:rPr>
              <a:t>～ </a:t>
            </a:r>
            <a:r>
              <a:rPr lang="zh-CN" altLang="en-US" dirty="0" smtClean="0">
                <a:hlinkClick r:id="rId3" action="ppaction://hlinksldjump"/>
              </a:rPr>
              <a:t>表 </a:t>
            </a:r>
            <a:r>
              <a:rPr lang="en-US" dirty="0" smtClean="0">
                <a:hlinkClick r:id="rId3" action="ppaction://hlinksldjump"/>
              </a:rPr>
              <a:t>４ － ７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5539" name="Rectangle 3"/>
          <p:cNvSpPr>
            <a:spLocks noGrp="1" noChangeArrowheads="1"/>
          </p:cNvSpPr>
          <p:nvPr>
            <p:ph type="body" idx="1"/>
          </p:nvPr>
        </p:nvSpPr>
        <p:spPr/>
        <p:txBody>
          <a:bodyPr/>
          <a:lstStyle/>
          <a:p>
            <a:pPr>
              <a:lnSpc>
                <a:spcPct val="150000"/>
              </a:lnSpc>
            </a:pPr>
            <a:r>
              <a:rPr lang="zh-CN" altLang="en-US" dirty="0" smtClean="0"/>
              <a:t>表 </a:t>
            </a:r>
            <a:r>
              <a:rPr lang="en-US" dirty="0" smtClean="0"/>
              <a:t>４ － ２ </a:t>
            </a:r>
            <a:r>
              <a:rPr lang="zh-CN" altLang="en-US" dirty="0" smtClean="0"/>
              <a:t>是以物流中心选址为目标的准则层五个因素重要性的两两比较</a:t>
            </a:r>
            <a:r>
              <a:rPr lang="en-US" dirty="0" smtClean="0"/>
              <a:t>，  </a:t>
            </a:r>
            <a:r>
              <a:rPr lang="zh-CN" altLang="en-US" dirty="0" smtClean="0"/>
              <a:t>表 </a:t>
            </a:r>
            <a:r>
              <a:rPr lang="en-US" dirty="0" smtClean="0"/>
              <a:t>４ － ３ ～ </a:t>
            </a:r>
            <a:r>
              <a:rPr lang="zh-CN" altLang="en-US" dirty="0" smtClean="0"/>
              <a:t>表 </a:t>
            </a:r>
            <a:r>
              <a:rPr lang="en-US" dirty="0" smtClean="0"/>
              <a:t>４ － </a:t>
            </a:r>
            <a:r>
              <a:rPr lang="en-US" dirty="0" smtClean="0"/>
              <a:t>７</a:t>
            </a:r>
            <a:r>
              <a:rPr lang="zh-CN" altLang="en-US" dirty="0" smtClean="0"/>
              <a:t>是</a:t>
            </a:r>
            <a:r>
              <a:rPr lang="zh-CN" altLang="en-US" dirty="0" smtClean="0"/>
              <a:t>甲</a:t>
            </a:r>
            <a:r>
              <a:rPr lang="en-US" dirty="0" smtClean="0"/>
              <a:t>、  </a:t>
            </a:r>
            <a:r>
              <a:rPr lang="zh-CN" altLang="en-US" dirty="0" smtClean="0"/>
              <a:t>乙</a:t>
            </a:r>
            <a:r>
              <a:rPr lang="en-US" dirty="0" smtClean="0"/>
              <a:t>、  </a:t>
            </a:r>
            <a:r>
              <a:rPr lang="zh-CN" altLang="en-US" dirty="0" smtClean="0"/>
              <a:t>丙三个备选地分别对准则层的经济</a:t>
            </a:r>
            <a:r>
              <a:rPr lang="en-US" dirty="0" smtClean="0"/>
              <a:t>、  </a:t>
            </a:r>
            <a:r>
              <a:rPr lang="zh-CN" altLang="en-US" dirty="0" smtClean="0"/>
              <a:t>政策</a:t>
            </a:r>
            <a:r>
              <a:rPr lang="en-US" dirty="0" smtClean="0"/>
              <a:t>、  </a:t>
            </a:r>
            <a:r>
              <a:rPr lang="zh-CN" altLang="en-US" dirty="0" smtClean="0"/>
              <a:t>物流基础设施</a:t>
            </a:r>
            <a:r>
              <a:rPr lang="en-US" dirty="0" smtClean="0"/>
              <a:t>、  </a:t>
            </a:r>
            <a:r>
              <a:rPr lang="zh-CN" altLang="en-US" dirty="0" smtClean="0"/>
              <a:t>环境和用地等因素考 察时</a:t>
            </a:r>
            <a:r>
              <a:rPr lang="en-US" dirty="0" smtClean="0"/>
              <a:t>，  </a:t>
            </a:r>
            <a:r>
              <a:rPr lang="zh-CN" altLang="en-US" dirty="0" smtClean="0"/>
              <a:t>对其重要性的两两比较</a:t>
            </a:r>
            <a:r>
              <a:rPr lang="en-US" dirty="0" smtClean="0"/>
              <a:t>。</a:t>
            </a:r>
            <a:endParaRPr lang="zh-CN" altLang="en-US" dirty="0" smtClean="0"/>
          </a:p>
          <a:p>
            <a:pPr>
              <a:lnSpc>
                <a:spcPct val="150000"/>
              </a:lnSpc>
            </a:pPr>
            <a:r>
              <a:rPr lang="zh-CN" altLang="en-US" dirty="0" smtClean="0"/>
              <a:t>其中比较数值采用 </a:t>
            </a:r>
            <a:r>
              <a:rPr lang="en-US" dirty="0" smtClean="0"/>
              <a:t>１ ～ ９ </a:t>
            </a:r>
            <a:r>
              <a:rPr lang="zh-CN" altLang="en-US" dirty="0" smtClean="0"/>
              <a:t>标度法</a:t>
            </a:r>
            <a:r>
              <a:rPr lang="en-US" dirty="0" smtClean="0"/>
              <a:t>，  １、  ３、  ５、  ７、  ９ </a:t>
            </a:r>
            <a:r>
              <a:rPr lang="zh-CN" altLang="en-US" dirty="0" smtClean="0"/>
              <a:t>分别表示矩阵中元素 ｉ</a:t>
            </a:r>
            <a:r>
              <a:rPr lang="en-US" dirty="0" smtClean="0"/>
              <a:t>   </a:t>
            </a:r>
            <a:r>
              <a:rPr lang="zh-CN" altLang="en-US" dirty="0" smtClean="0"/>
              <a:t>和 ｊ 同等重要</a:t>
            </a:r>
            <a:r>
              <a:rPr lang="en-US" dirty="0" smtClean="0"/>
              <a:t>、  </a:t>
            </a:r>
            <a:r>
              <a:rPr lang="zh-CN" altLang="en-US" dirty="0" smtClean="0"/>
              <a:t>ｉ比 </a:t>
            </a:r>
            <a:r>
              <a:rPr lang="zh-CN" altLang="en-US" dirty="0" smtClean="0"/>
              <a:t>ｊ</a:t>
            </a:r>
            <a:r>
              <a:rPr lang="en-US" dirty="0" smtClean="0"/>
              <a:t>   </a:t>
            </a:r>
            <a:r>
              <a:rPr lang="zh-CN" altLang="en-US" dirty="0" smtClean="0"/>
              <a:t>稍微重要</a:t>
            </a:r>
            <a:r>
              <a:rPr lang="en-US" dirty="0" smtClean="0"/>
              <a:t>、  </a:t>
            </a:r>
            <a:r>
              <a:rPr lang="zh-CN" altLang="en-US" dirty="0" smtClean="0"/>
              <a:t>ｉ</a:t>
            </a:r>
            <a:r>
              <a:rPr lang="en-US" dirty="0" smtClean="0"/>
              <a:t>   </a:t>
            </a:r>
            <a:r>
              <a:rPr lang="zh-CN" altLang="en-US" dirty="0" smtClean="0"/>
              <a:t>比 ｊ</a:t>
            </a:r>
            <a:r>
              <a:rPr lang="en-US" dirty="0" smtClean="0"/>
              <a:t>   </a:t>
            </a:r>
            <a:r>
              <a:rPr lang="zh-CN" altLang="en-US" dirty="0" smtClean="0"/>
              <a:t>重要</a:t>
            </a:r>
            <a:r>
              <a:rPr lang="en-US" dirty="0" smtClean="0"/>
              <a:t>、  </a:t>
            </a:r>
            <a:r>
              <a:rPr lang="zh-CN" altLang="en-US" dirty="0" smtClean="0"/>
              <a:t>ｉ</a:t>
            </a:r>
            <a:r>
              <a:rPr lang="en-US" dirty="0" smtClean="0"/>
              <a:t>   </a:t>
            </a:r>
            <a:r>
              <a:rPr lang="zh-CN" altLang="en-US" dirty="0" smtClean="0"/>
              <a:t>比 ｊ</a:t>
            </a:r>
            <a:r>
              <a:rPr lang="en-US" dirty="0" smtClean="0"/>
              <a:t>   </a:t>
            </a:r>
            <a:r>
              <a:rPr lang="zh-CN" altLang="en-US" dirty="0" smtClean="0"/>
              <a:t>明显重要</a:t>
            </a:r>
            <a:r>
              <a:rPr lang="en-US" dirty="0" smtClean="0"/>
              <a:t>、  </a:t>
            </a:r>
            <a:r>
              <a:rPr lang="zh-CN" altLang="en-US" dirty="0" smtClean="0"/>
              <a:t>ｉ</a:t>
            </a:r>
            <a:r>
              <a:rPr lang="en-US" dirty="0" smtClean="0"/>
              <a:t>   </a:t>
            </a:r>
            <a:r>
              <a:rPr lang="zh-CN" altLang="en-US" dirty="0" smtClean="0"/>
              <a:t>比 ｊ</a:t>
            </a:r>
            <a:r>
              <a:rPr lang="en-US" dirty="0" smtClean="0"/>
              <a:t>   </a:t>
            </a:r>
            <a:r>
              <a:rPr lang="zh-CN" altLang="en-US" dirty="0" smtClean="0"/>
              <a:t>绝对重要</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6563"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一致性检验</a:t>
            </a:r>
            <a:r>
              <a:rPr lang="en-US" dirty="0" smtClean="0"/>
              <a:t>。  </a:t>
            </a:r>
            <a:r>
              <a:rPr lang="zh-CN" altLang="en-US" dirty="0" smtClean="0"/>
              <a:t>一致性是指专家在对指标重要性进行判断时</a:t>
            </a:r>
            <a:r>
              <a:rPr lang="en-US" dirty="0" smtClean="0"/>
              <a:t>，  </a:t>
            </a:r>
            <a:r>
              <a:rPr lang="zh-CN" altLang="en-US" dirty="0" smtClean="0"/>
              <a:t>如果各判断之间不能 协调一致</a:t>
            </a:r>
            <a:r>
              <a:rPr lang="en-US" dirty="0" smtClean="0"/>
              <a:t>，  </a:t>
            </a:r>
            <a:r>
              <a:rPr lang="zh-CN" altLang="en-US" dirty="0" smtClean="0"/>
              <a:t>则可能导致相互矛盾的结果</a:t>
            </a:r>
            <a:r>
              <a:rPr lang="en-US" dirty="0" smtClean="0"/>
              <a:t>。   </a:t>
            </a:r>
            <a:r>
              <a:rPr lang="zh-CN" altLang="en-US" dirty="0" smtClean="0"/>
              <a:t>因此在实际问题求解时</a:t>
            </a:r>
            <a:r>
              <a:rPr lang="en-US" dirty="0" smtClean="0"/>
              <a:t>，  </a:t>
            </a:r>
            <a:r>
              <a:rPr lang="zh-CN" altLang="en-US" dirty="0" smtClean="0"/>
              <a:t>常常需要对判断矩阵</a:t>
            </a:r>
            <a:r>
              <a:rPr lang="zh-CN" altLang="en-US" dirty="0" smtClean="0"/>
              <a:t>进行一致性</a:t>
            </a:r>
            <a:r>
              <a:rPr lang="zh-CN" altLang="en-US" dirty="0" smtClean="0"/>
              <a:t>检验</a:t>
            </a:r>
            <a:r>
              <a:rPr lang="en-US" dirty="0" smtClean="0"/>
              <a:t>。</a:t>
            </a:r>
            <a:endParaRPr lang="zh-CN" altLang="en-US" dirty="0" smtClean="0"/>
          </a:p>
          <a:p>
            <a:pPr>
              <a:lnSpc>
                <a:spcPct val="200000"/>
              </a:lnSpc>
            </a:pPr>
            <a:r>
              <a:rPr lang="en-US" dirty="0" smtClean="0"/>
              <a:t>（４）  </a:t>
            </a:r>
            <a:r>
              <a:rPr lang="zh-CN" altLang="en-US" dirty="0" smtClean="0"/>
              <a:t>根据表 </a:t>
            </a:r>
            <a:r>
              <a:rPr lang="en-US" dirty="0" smtClean="0"/>
              <a:t>４ － ２ </a:t>
            </a:r>
            <a:r>
              <a:rPr lang="zh-CN" altLang="en-US" dirty="0" smtClean="0"/>
              <a:t>准则层对目标层的权重</a:t>
            </a:r>
            <a:r>
              <a:rPr lang="en-US" dirty="0" smtClean="0"/>
              <a:t>，   </a:t>
            </a:r>
            <a:r>
              <a:rPr lang="zh-CN" altLang="en-US" dirty="0" smtClean="0"/>
              <a:t>即准则层中 </a:t>
            </a:r>
            <a:r>
              <a:rPr lang="en-US" dirty="0" smtClean="0"/>
              <a:t>５ </a:t>
            </a:r>
            <a:r>
              <a:rPr lang="zh-CN" altLang="en-US" dirty="0" smtClean="0"/>
              <a:t>个因素进行物流中心选时的重  要性权重的计算方法如下</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7587" name="Rectangle 3"/>
          <p:cNvSpPr>
            <a:spLocks noGrp="1" noChangeArrowheads="1"/>
          </p:cNvSpPr>
          <p:nvPr>
            <p:ph type="body" idx="1"/>
          </p:nvPr>
        </p:nvSpPr>
        <p:spPr/>
        <p:txBody>
          <a:bodyPr/>
          <a:lstStyle/>
          <a:p>
            <a:pPr eaLnBrk="1" hangingPunct="1"/>
            <a:r>
              <a:rPr lang="en-US" dirty="0" smtClean="0"/>
              <a:t>①</a:t>
            </a:r>
            <a:r>
              <a:rPr lang="zh-CN" altLang="en-US" dirty="0" smtClean="0"/>
              <a:t>将矩阵 </a:t>
            </a:r>
            <a:r>
              <a:rPr lang="en-US" dirty="0" smtClean="0"/>
              <a:t>Ａ </a:t>
            </a:r>
            <a:r>
              <a:rPr lang="zh-CN" altLang="en-US" dirty="0" smtClean="0"/>
              <a:t>的每一行元素相乘并开 </a:t>
            </a:r>
            <a:r>
              <a:rPr lang="en-US" dirty="0" smtClean="0"/>
              <a:t>５ </a:t>
            </a:r>
            <a:r>
              <a:rPr lang="zh-CN" altLang="en-US" dirty="0" smtClean="0"/>
              <a:t>次方根</a:t>
            </a:r>
            <a:r>
              <a:rPr lang="en-US" dirty="0" smtClean="0"/>
              <a:t>，  </a:t>
            </a:r>
            <a:r>
              <a:rPr lang="zh-CN" altLang="en-US" dirty="0" smtClean="0"/>
              <a:t>即</a:t>
            </a:r>
            <a:r>
              <a:rPr lang="en-US" dirty="0" smtClean="0"/>
              <a:t>：</a:t>
            </a:r>
          </a:p>
          <a:p>
            <a:pPr eaLnBrk="1" hangingPunct="1"/>
            <a:endParaRPr lang="en-US" altLang="zh-CN" dirty="0" smtClean="0"/>
          </a:p>
          <a:p>
            <a:pPr eaLnBrk="1" hangingPunct="1"/>
            <a:endParaRPr lang="en-US" altLang="zh-CN" dirty="0" smtClean="0"/>
          </a:p>
          <a:p>
            <a:pPr eaLnBrk="1" hangingPunct="1"/>
            <a:endParaRPr lang="en-US" altLang="zh-CN" dirty="0" smtClean="0"/>
          </a:p>
          <a:p>
            <a:pPr eaLnBrk="1" hangingPunct="1"/>
            <a:r>
              <a:rPr lang="en-US" dirty="0" smtClean="0"/>
              <a:t>②</a:t>
            </a:r>
            <a:r>
              <a:rPr lang="zh-CN" altLang="en-US" dirty="0" smtClean="0"/>
              <a:t>将权重向量 </a:t>
            </a:r>
            <a:r>
              <a:rPr lang="en-US" dirty="0" smtClean="0"/>
              <a:t>ω </a:t>
            </a:r>
            <a:r>
              <a:rPr lang="zh-CN" altLang="en-US" dirty="0" smtClean="0"/>
              <a:t>归一化</a:t>
            </a:r>
            <a:r>
              <a:rPr lang="en-US" dirty="0" smtClean="0"/>
              <a:t>，  </a:t>
            </a:r>
            <a:r>
              <a:rPr lang="zh-CN" altLang="en-US" dirty="0" smtClean="0"/>
              <a:t>得到矩阵近似特征向量</a:t>
            </a:r>
            <a:r>
              <a:rPr lang="en-US" dirty="0" smtClean="0"/>
              <a:t>：</a:t>
            </a:r>
            <a:endParaRPr lang="zh-CN" altLang="en-US" dirty="0" smtClean="0"/>
          </a:p>
          <a:p>
            <a:pPr eaLnBrk="1" hangingPunct="1"/>
            <a:endParaRPr lang="en-US" altLang="zh-CN" dirty="0" smtClean="0"/>
          </a:p>
          <a:p>
            <a:pPr eaLnBrk="1" hangingPunct="1"/>
            <a:endParaRPr lang="en-US" altLang="zh-CN" dirty="0" smtClean="0"/>
          </a:p>
          <a:p>
            <a:pPr eaLnBrk="1" hangingPunct="1"/>
            <a:endParaRPr lang="en-US" altLang="zh-CN" dirty="0" smtClean="0"/>
          </a:p>
          <a:p>
            <a:pPr eaLnBrk="1" hangingPunct="1"/>
            <a:endParaRPr lang="en-US" altLang="zh-CN" dirty="0" smtClean="0"/>
          </a:p>
          <a:p>
            <a:pPr eaLnBrk="1" hangingPunct="1"/>
            <a:r>
              <a:rPr lang="zh-CN" altLang="en-US" dirty="0" smtClean="0"/>
              <a:t>其中 </a:t>
            </a:r>
            <a:r>
              <a:rPr lang="zh-CN" altLang="en-US" dirty="0" smtClean="0"/>
              <a:t>ｎ </a:t>
            </a:r>
            <a:r>
              <a:rPr lang="en-US" dirty="0" smtClean="0"/>
              <a:t>＝ ５。  </a:t>
            </a:r>
            <a:r>
              <a:rPr lang="zh-CN" altLang="en-US" dirty="0" smtClean="0"/>
              <a:t>根据表 </a:t>
            </a:r>
            <a:r>
              <a:rPr lang="en-US" dirty="0" smtClean="0"/>
              <a:t>４ － ２ </a:t>
            </a:r>
            <a:r>
              <a:rPr lang="zh-CN" altLang="en-US" dirty="0" smtClean="0"/>
              <a:t>的矩阵 </a:t>
            </a:r>
            <a:r>
              <a:rPr lang="en-US" dirty="0" smtClean="0"/>
              <a:t>Ａ，  </a:t>
            </a:r>
            <a:r>
              <a:rPr lang="zh-CN" altLang="en-US" dirty="0" smtClean="0"/>
              <a:t>可得 </a:t>
            </a:r>
            <a:r>
              <a:rPr lang="en-US" dirty="0" smtClean="0"/>
              <a:t>ω（２）    </a:t>
            </a:r>
            <a:r>
              <a:rPr lang="zh-CN" altLang="en-US" dirty="0" smtClean="0"/>
              <a:t>＝</a:t>
            </a:r>
            <a:r>
              <a:rPr lang="en-US" dirty="0" smtClean="0"/>
              <a:t>（０ </a:t>
            </a:r>
            <a:r>
              <a:rPr lang="en-US" dirty="0" smtClean="0"/>
              <a:t>.２６３，０ .４７５，０ .０５５，０ .０９９，０ .１１） </a:t>
            </a:r>
            <a:r>
              <a:rPr lang="en-US" baseline="30000" dirty="0" smtClean="0"/>
              <a:t>T</a:t>
            </a:r>
            <a:r>
              <a:rPr lang="en-US" dirty="0" smtClean="0"/>
              <a:t> </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752600" y="2057400"/>
            <a:ext cx="2181225" cy="9429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1295400" y="3657600"/>
            <a:ext cx="4429125" cy="1123950"/>
          </a:xfrm>
          <a:prstGeom prst="rect">
            <a:avLst/>
          </a:prstGeom>
          <a:noFill/>
          <a:ln w="9525">
            <a:noFill/>
            <a:miter lim="800000"/>
            <a:headEnd/>
            <a:tailEnd/>
          </a:ln>
          <a:effec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8611" name="Rectangle 3"/>
          <p:cNvSpPr>
            <a:spLocks noGrp="1" noChangeArrowheads="1"/>
          </p:cNvSpPr>
          <p:nvPr>
            <p:ph type="body" idx="1"/>
          </p:nvPr>
        </p:nvSpPr>
        <p:spPr/>
        <p:txBody>
          <a:bodyPr/>
          <a:lstStyle/>
          <a:p>
            <a:r>
              <a:rPr lang="en-US" dirty="0" smtClean="0"/>
              <a:t>③</a:t>
            </a:r>
            <a:r>
              <a:rPr lang="zh-CN" altLang="en-US" dirty="0" smtClean="0"/>
              <a:t>计算最大特征根近似值</a:t>
            </a:r>
            <a:r>
              <a:rPr lang="en-US" dirty="0" smtClean="0"/>
              <a:t>：  </a:t>
            </a:r>
            <a:endParaRPr lang="en-US" dirty="0" smtClean="0"/>
          </a:p>
          <a:p>
            <a:endParaRPr lang="en-US" altLang="zh-CN" dirty="0" smtClean="0"/>
          </a:p>
          <a:p>
            <a:endParaRPr lang="en-US" altLang="zh-CN" dirty="0" smtClean="0"/>
          </a:p>
          <a:p>
            <a:endParaRPr lang="en-US" altLang="zh-CN" dirty="0" smtClean="0"/>
          </a:p>
          <a:p>
            <a:r>
              <a:rPr lang="en-US" dirty="0" smtClean="0"/>
              <a:t>④</a:t>
            </a:r>
            <a:r>
              <a:rPr lang="zh-CN" altLang="en-US" dirty="0" smtClean="0"/>
              <a:t>一致性检验指标</a:t>
            </a:r>
            <a:r>
              <a:rPr lang="en-US" dirty="0" smtClean="0"/>
              <a:t>： </a:t>
            </a:r>
            <a:endParaRPr lang="en-US" dirty="0" smtClean="0"/>
          </a:p>
          <a:p>
            <a:endParaRPr lang="en-US" altLang="zh-CN" dirty="0" smtClean="0"/>
          </a:p>
          <a:p>
            <a:endParaRPr lang="en-US" altLang="zh-CN" dirty="0" smtClean="0"/>
          </a:p>
          <a:p>
            <a:endParaRPr lang="en-US" altLang="zh-CN" dirty="0" smtClean="0"/>
          </a:p>
          <a:p>
            <a:r>
              <a:rPr lang="en-US" dirty="0" smtClean="0"/>
              <a:t>⑤</a:t>
            </a:r>
            <a:r>
              <a:rPr lang="zh-CN" altLang="en-US" dirty="0" smtClean="0"/>
              <a:t>平均随机一致性指标 ＲＩ 值随着矩阵阶数的增加而增加</a:t>
            </a:r>
            <a:r>
              <a:rPr lang="en-US" dirty="0" smtClean="0"/>
              <a:t>，   </a:t>
            </a:r>
            <a:r>
              <a:rPr lang="zh-CN" altLang="en-US" dirty="0" smtClean="0"/>
              <a:t>如</a:t>
            </a:r>
            <a:r>
              <a:rPr lang="zh-CN" altLang="en-US" dirty="0" smtClean="0">
                <a:hlinkClick r:id="rId2" action="ppaction://hlinksldjump"/>
              </a:rPr>
              <a:t>表 </a:t>
            </a:r>
            <a:r>
              <a:rPr lang="en-US" dirty="0" smtClean="0">
                <a:hlinkClick r:id="rId2" action="ppaction://hlinksldjump"/>
              </a:rPr>
              <a:t>４ － ８ </a:t>
            </a:r>
            <a:r>
              <a:rPr lang="zh-CN" altLang="en-US" dirty="0" smtClean="0"/>
              <a:t>所示</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2050" name="Picture 2"/>
          <p:cNvPicPr>
            <a:picLocks noChangeAspect="1" noChangeArrowheads="1"/>
          </p:cNvPicPr>
          <p:nvPr/>
        </p:nvPicPr>
        <p:blipFill>
          <a:blip r:embed="rId3"/>
          <a:srcRect/>
          <a:stretch>
            <a:fillRect/>
          </a:stretch>
        </p:blipFill>
        <p:spPr bwMode="auto">
          <a:xfrm>
            <a:off x="1066800" y="2286000"/>
            <a:ext cx="4991100" cy="704850"/>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1143000" y="3505200"/>
            <a:ext cx="4686300" cy="866775"/>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69635" name="Rectangle 3"/>
          <p:cNvSpPr>
            <a:spLocks noGrp="1" noChangeArrowheads="1"/>
          </p:cNvSpPr>
          <p:nvPr>
            <p:ph type="body" idx="1"/>
          </p:nvPr>
        </p:nvSpPr>
        <p:spPr/>
        <p:txBody>
          <a:bodyPr/>
          <a:lstStyle/>
          <a:p>
            <a:pPr>
              <a:lnSpc>
                <a:spcPct val="150000"/>
              </a:lnSpc>
            </a:pPr>
            <a:r>
              <a:rPr lang="en-US" dirty="0" err="1" smtClean="0"/>
              <a:t>一致性比率</a:t>
            </a:r>
            <a:r>
              <a:rPr lang="en-US" dirty="0" smtClean="0"/>
              <a:t>    </a:t>
            </a:r>
            <a:endParaRPr lang="en-US" dirty="0" smtClean="0"/>
          </a:p>
          <a:p>
            <a:pPr>
              <a:lnSpc>
                <a:spcPct val="150000"/>
              </a:lnSpc>
            </a:pPr>
            <a:endParaRPr lang="en-US" altLang="zh-CN" dirty="0" smtClean="0"/>
          </a:p>
          <a:p>
            <a:pPr>
              <a:lnSpc>
                <a:spcPct val="150000"/>
              </a:lnSpc>
            </a:pPr>
            <a:endParaRPr lang="en-US" altLang="zh-CN" dirty="0" smtClean="0"/>
          </a:p>
          <a:p>
            <a:pPr>
              <a:lnSpc>
                <a:spcPct val="150000"/>
              </a:lnSpc>
            </a:pPr>
            <a:r>
              <a:rPr lang="zh-CN" altLang="en-US" dirty="0" smtClean="0"/>
              <a:t>一般</a:t>
            </a:r>
            <a:r>
              <a:rPr lang="zh-CN" altLang="en-US" dirty="0" smtClean="0"/>
              <a:t>认为</a:t>
            </a:r>
            <a:r>
              <a:rPr lang="en-US" dirty="0" smtClean="0"/>
              <a:t>，  ＣＲ </a:t>
            </a:r>
            <a:r>
              <a:rPr lang="zh-CN" altLang="en-US" dirty="0" smtClean="0"/>
              <a:t>值在 </a:t>
            </a:r>
            <a:r>
              <a:rPr lang="en-US" dirty="0" smtClean="0"/>
              <a:t>０ １ </a:t>
            </a:r>
            <a:r>
              <a:rPr lang="zh-CN" altLang="en-US" dirty="0" smtClean="0"/>
              <a:t>左右时</a:t>
            </a:r>
            <a:r>
              <a:rPr lang="en-US" dirty="0" smtClean="0"/>
              <a:t>，  </a:t>
            </a:r>
            <a:r>
              <a:rPr lang="zh-CN" altLang="en-US" dirty="0" smtClean="0"/>
              <a:t>矩阵具有满意一致性</a:t>
            </a:r>
            <a:r>
              <a:rPr lang="en-US" dirty="0" smtClean="0"/>
              <a:t>。  </a:t>
            </a:r>
            <a:r>
              <a:rPr lang="zh-CN" altLang="en-US" dirty="0" smtClean="0"/>
              <a:t>因此</a:t>
            </a:r>
            <a:r>
              <a:rPr lang="en-US" dirty="0" smtClean="0"/>
              <a:t>，  </a:t>
            </a:r>
            <a:r>
              <a:rPr lang="zh-CN" altLang="en-US" dirty="0" smtClean="0"/>
              <a:t>矩阵 </a:t>
            </a:r>
            <a:r>
              <a:rPr lang="en-US" dirty="0" smtClean="0"/>
              <a:t>Ａ </a:t>
            </a:r>
            <a:r>
              <a:rPr lang="zh-CN" altLang="en-US" dirty="0" smtClean="0"/>
              <a:t>通过一致性检验</a:t>
            </a:r>
            <a:r>
              <a:rPr lang="en-US" dirty="0" smtClean="0"/>
              <a:t>。</a:t>
            </a:r>
            <a:endParaRPr lang="zh-CN" altLang="en-US" dirty="0" smtClean="0"/>
          </a:p>
          <a:p>
            <a:pPr>
              <a:lnSpc>
                <a:spcPct val="150000"/>
              </a:lnSpc>
            </a:pPr>
            <a:r>
              <a:rPr lang="zh-CN" altLang="en-US" dirty="0" smtClean="0"/>
              <a:t>同理</a:t>
            </a:r>
            <a:r>
              <a:rPr lang="en-US" dirty="0" smtClean="0"/>
              <a:t>，  </a:t>
            </a:r>
            <a:r>
              <a:rPr lang="zh-CN" altLang="en-US" dirty="0" smtClean="0"/>
              <a:t>分别对表 </a:t>
            </a:r>
            <a:r>
              <a:rPr lang="en-US" dirty="0" smtClean="0"/>
              <a:t>４ － ３ ～ </a:t>
            </a:r>
            <a:r>
              <a:rPr lang="zh-CN" altLang="en-US" dirty="0" smtClean="0"/>
              <a:t>表 </a:t>
            </a:r>
            <a:r>
              <a:rPr lang="en-US" dirty="0" smtClean="0"/>
              <a:t>４ － ７ </a:t>
            </a:r>
            <a:r>
              <a:rPr lang="zh-CN" altLang="en-US" dirty="0" smtClean="0"/>
              <a:t>的矩阵 </a:t>
            </a:r>
            <a:r>
              <a:rPr lang="en-US" dirty="0" smtClean="0"/>
              <a:t>Ｂ１、  Ｂ２、  Ｂ３、  Ｂ４、  Ｂ５ </a:t>
            </a:r>
            <a:r>
              <a:rPr lang="zh-CN" altLang="en-US" dirty="0" smtClean="0"/>
              <a:t>进行一致性检验</a:t>
            </a:r>
            <a:r>
              <a:rPr lang="en-US" dirty="0" smtClean="0"/>
              <a:t>，  </a:t>
            </a:r>
            <a:r>
              <a:rPr lang="zh-CN" altLang="en-US" dirty="0" smtClean="0"/>
              <a:t>如</a:t>
            </a:r>
            <a:r>
              <a:rPr lang="zh-CN" altLang="en-US" dirty="0" smtClean="0">
                <a:hlinkClick r:id="rId2" action="ppaction://hlinksldjump"/>
              </a:rPr>
              <a:t>表 </a:t>
            </a:r>
            <a:r>
              <a:rPr lang="en-US" dirty="0" smtClean="0">
                <a:hlinkClick r:id="rId2" action="ppaction://hlinksldjump"/>
              </a:rPr>
              <a:t>４ － </a:t>
            </a:r>
            <a:r>
              <a:rPr lang="en-US" dirty="0" smtClean="0">
                <a:hlinkClick r:id="rId2" action="ppaction://hlinksldjump"/>
              </a:rPr>
              <a:t>９</a:t>
            </a:r>
            <a:r>
              <a:rPr lang="zh-CN" altLang="en-US" dirty="0" smtClean="0"/>
              <a:t>所</a:t>
            </a:r>
            <a:r>
              <a:rPr lang="zh-CN" altLang="en-US" dirty="0" smtClean="0"/>
              <a:t>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3074" name="Picture 2"/>
          <p:cNvPicPr>
            <a:picLocks noChangeAspect="1" noChangeArrowheads="1"/>
          </p:cNvPicPr>
          <p:nvPr/>
        </p:nvPicPr>
        <p:blipFill>
          <a:blip r:embed="rId3"/>
          <a:srcRect/>
          <a:stretch>
            <a:fillRect/>
          </a:stretch>
        </p:blipFill>
        <p:spPr bwMode="auto">
          <a:xfrm>
            <a:off x="1447800" y="2133600"/>
            <a:ext cx="3581400" cy="847725"/>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0659" name="Rectangle 3"/>
          <p:cNvSpPr>
            <a:spLocks noGrp="1" noChangeArrowheads="1"/>
          </p:cNvSpPr>
          <p:nvPr>
            <p:ph type="body" idx="1"/>
          </p:nvPr>
        </p:nvSpPr>
        <p:spPr/>
        <p:txBody>
          <a:bodyPr/>
          <a:lstStyle/>
          <a:p>
            <a:r>
              <a:rPr lang="en-US" dirty="0" smtClean="0"/>
              <a:t>（５）  </a:t>
            </a:r>
            <a:r>
              <a:rPr lang="zh-CN" altLang="en-US" dirty="0" smtClean="0"/>
              <a:t>层次总权重和总体一致性检验</a:t>
            </a:r>
            <a:r>
              <a:rPr lang="en-US" dirty="0" smtClean="0"/>
              <a:t>。   </a:t>
            </a:r>
            <a:r>
              <a:rPr lang="zh-CN" altLang="en-US" dirty="0" smtClean="0"/>
              <a:t>根据表 </a:t>
            </a:r>
            <a:r>
              <a:rPr lang="en-US" dirty="0" smtClean="0"/>
              <a:t>４ － ９ </a:t>
            </a:r>
            <a:r>
              <a:rPr lang="zh-CN" altLang="en-US" dirty="0" smtClean="0"/>
              <a:t>中 </a:t>
            </a:r>
            <a:r>
              <a:rPr lang="en-US" dirty="0" smtClean="0"/>
              <a:t>ω </a:t>
            </a:r>
            <a:r>
              <a:rPr lang="en-US" baseline="30000" dirty="0" smtClean="0"/>
              <a:t>（３）  </a:t>
            </a:r>
            <a:r>
              <a:rPr lang="zh-CN" altLang="en-US" dirty="0" smtClean="0"/>
              <a:t>和 </a:t>
            </a:r>
            <a:r>
              <a:rPr lang="en-US" dirty="0" smtClean="0"/>
              <a:t>ω </a:t>
            </a:r>
            <a:r>
              <a:rPr lang="en-US" baseline="30000" dirty="0" smtClean="0"/>
              <a:t>（２）</a:t>
            </a:r>
            <a:r>
              <a:rPr lang="en-US" dirty="0" smtClean="0"/>
              <a:t>  </a:t>
            </a:r>
            <a:r>
              <a:rPr lang="zh-CN" altLang="en-US" dirty="0" smtClean="0"/>
              <a:t>可计算出方案层的备选地点对目标层的层次总权重  </a:t>
            </a:r>
            <a:r>
              <a:rPr lang="en-US" dirty="0" smtClean="0"/>
              <a:t>ω </a:t>
            </a:r>
            <a:r>
              <a:rPr lang="en-US" baseline="30000" dirty="0" smtClean="0"/>
              <a:t>（１）  </a:t>
            </a:r>
            <a:r>
              <a:rPr lang="en-US" dirty="0" smtClean="0"/>
              <a:t>，  </a:t>
            </a:r>
            <a:r>
              <a:rPr lang="zh-CN" altLang="en-US" dirty="0" smtClean="0"/>
              <a:t>即不同</a:t>
            </a:r>
            <a:r>
              <a:rPr lang="zh-CN" altLang="en-US" dirty="0" smtClean="0"/>
              <a:t>备选地点的重要性</a:t>
            </a:r>
            <a:r>
              <a:rPr lang="en-US" dirty="0" smtClean="0"/>
              <a:t>：  </a:t>
            </a:r>
            <a:r>
              <a:rPr lang="en-US" dirty="0" smtClean="0"/>
              <a:t>ω </a:t>
            </a:r>
            <a:r>
              <a:rPr lang="en-US" baseline="30000" dirty="0" smtClean="0"/>
              <a:t>（１） </a:t>
            </a:r>
            <a:r>
              <a:rPr lang="zh-CN" altLang="en-US" dirty="0" smtClean="0"/>
              <a:t>＝  </a:t>
            </a:r>
            <a:r>
              <a:rPr lang="en-US" dirty="0" smtClean="0"/>
              <a:t>ω </a:t>
            </a:r>
            <a:r>
              <a:rPr lang="en-US" baseline="30000" dirty="0" smtClean="0"/>
              <a:t>（３） </a:t>
            </a:r>
            <a:r>
              <a:rPr lang="en-US" dirty="0" smtClean="0"/>
              <a:t>·ω </a:t>
            </a:r>
            <a:r>
              <a:rPr lang="en-US" baseline="30000" dirty="0" smtClean="0"/>
              <a:t>（２）</a:t>
            </a:r>
            <a:r>
              <a:rPr lang="en-US" dirty="0" smtClean="0"/>
              <a:t>    </a:t>
            </a:r>
            <a:r>
              <a:rPr lang="zh-CN" altLang="en-US" dirty="0" smtClean="0"/>
              <a:t>＝  </a:t>
            </a:r>
            <a:r>
              <a:rPr lang="en-US" dirty="0" smtClean="0"/>
              <a:t>（０ </a:t>
            </a:r>
            <a:r>
              <a:rPr lang="en-US" dirty="0" smtClean="0"/>
              <a:t>３００，０ </a:t>
            </a:r>
            <a:r>
              <a:rPr lang="en-US" dirty="0" smtClean="0"/>
              <a:t>２４６，０ ４５６</a:t>
            </a:r>
            <a:r>
              <a:rPr lang="en-US" dirty="0" smtClean="0"/>
              <a:t>）</a:t>
            </a:r>
            <a:r>
              <a:rPr lang="zh-CN" altLang="en-US" baseline="30000" dirty="0" smtClean="0"/>
              <a:t>Ｔ</a:t>
            </a:r>
            <a:r>
              <a:rPr lang="en-US" dirty="0" smtClean="0"/>
              <a:t>，  </a:t>
            </a:r>
            <a:r>
              <a:rPr lang="zh-CN" altLang="en-US" dirty="0" smtClean="0"/>
              <a:t>即物流中心应选址在备选地</a:t>
            </a:r>
            <a:r>
              <a:rPr lang="en-US" dirty="0" smtClean="0"/>
              <a:t>   “ </a:t>
            </a:r>
            <a:r>
              <a:rPr lang="zh-CN" altLang="en-US" dirty="0" smtClean="0"/>
              <a:t>丙</a:t>
            </a:r>
            <a:r>
              <a:rPr lang="en-US" dirty="0" smtClean="0"/>
              <a:t>” 。</a:t>
            </a:r>
            <a:endParaRPr lang="zh-CN" altLang="en-US" dirty="0" smtClean="0"/>
          </a:p>
          <a:p>
            <a:pPr eaLnBrk="1" hangingPunct="1"/>
            <a:r>
              <a:rPr lang="zh-CN" altLang="en-US" dirty="0" smtClean="0"/>
              <a:t>总体一致性检验如下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990600" y="3810000"/>
            <a:ext cx="6713537" cy="504825"/>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1143000" y="4419600"/>
            <a:ext cx="6334125" cy="7334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1683" name="Rectangle 3"/>
          <p:cNvSpPr>
            <a:spLocks noGrp="1" noChangeArrowheads="1"/>
          </p:cNvSpPr>
          <p:nvPr>
            <p:ph type="body" idx="1"/>
          </p:nvPr>
        </p:nvSpPr>
        <p:spPr/>
        <p:txBody>
          <a:bodyPr/>
          <a:lstStyle/>
          <a:p>
            <a:pPr eaLnBrk="1" hangingPunct="1">
              <a:lnSpc>
                <a:spcPct val="200000"/>
              </a:lnSpc>
            </a:pPr>
            <a:r>
              <a:rPr lang="en-US" dirty="0" smtClean="0"/>
              <a:t>３  </a:t>
            </a:r>
            <a:r>
              <a:rPr lang="zh-CN" altLang="en-US" dirty="0" smtClean="0"/>
              <a:t>重心法</a:t>
            </a:r>
          </a:p>
          <a:p>
            <a:pPr eaLnBrk="1" hangingPunct="1">
              <a:lnSpc>
                <a:spcPct val="200000"/>
              </a:lnSpc>
            </a:pPr>
            <a:r>
              <a:rPr lang="zh-CN" altLang="en-US" dirty="0" smtClean="0"/>
              <a:t>重心法是一种国际物流设施选址的常用方法</a:t>
            </a:r>
            <a:r>
              <a:rPr lang="en-US" dirty="0" smtClean="0"/>
              <a:t>。 </a:t>
            </a:r>
            <a:r>
              <a:rPr lang="zh-CN" altLang="en-US" dirty="0" smtClean="0"/>
              <a:t>它把物流系统中的需求点和资源点放在同 一平面范围里看</a:t>
            </a:r>
            <a:r>
              <a:rPr lang="en-US" dirty="0" smtClean="0"/>
              <a:t>，  </a:t>
            </a:r>
            <a:r>
              <a:rPr lang="zh-CN" altLang="en-US" dirty="0" smtClean="0"/>
              <a:t>把各点的需求量  </a:t>
            </a:r>
            <a:r>
              <a:rPr lang="en-US" dirty="0" smtClean="0"/>
              <a:t>（ </a:t>
            </a:r>
            <a:r>
              <a:rPr lang="zh-CN" altLang="en-US" dirty="0" smtClean="0"/>
              <a:t>或资源量</a:t>
            </a:r>
            <a:r>
              <a:rPr lang="en-US" dirty="0" smtClean="0"/>
              <a:t>）   </a:t>
            </a:r>
            <a:r>
              <a:rPr lang="zh-CN" altLang="en-US" dirty="0" smtClean="0"/>
              <a:t>看成是某一物体的各部分重量</a:t>
            </a:r>
            <a:r>
              <a:rPr lang="en-US" dirty="0" smtClean="0"/>
              <a:t>，  </a:t>
            </a:r>
            <a:r>
              <a:rPr lang="zh-CN" altLang="en-US" dirty="0" smtClean="0"/>
              <a:t>然后求出 整个物体的重心</a:t>
            </a:r>
            <a:r>
              <a:rPr lang="en-US" dirty="0" smtClean="0"/>
              <a:t>，  </a:t>
            </a:r>
            <a:r>
              <a:rPr lang="zh-CN" altLang="en-US" dirty="0" smtClean="0"/>
              <a:t>将求得的物体重心位置作为物流设施的最佳设置点</a:t>
            </a:r>
            <a:r>
              <a:rPr lang="en-US" dirty="0" smtClean="0"/>
              <a:t>。  </a:t>
            </a:r>
            <a:r>
              <a:rPr lang="zh-CN" altLang="en-US" dirty="0" smtClean="0"/>
              <a:t>重心法主要适用于单 个服务设施选址问题和连续选址问题</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2707"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其他选址方法</a:t>
            </a:r>
          </a:p>
          <a:p>
            <a:pPr>
              <a:lnSpc>
                <a:spcPct val="200000"/>
              </a:lnSpc>
            </a:pPr>
            <a:r>
              <a:rPr lang="en-US" dirty="0" smtClean="0"/>
              <a:t>（１） </a:t>
            </a:r>
            <a:r>
              <a:rPr lang="zh-CN" altLang="en-US" dirty="0" smtClean="0"/>
              <a:t>盈亏平衡法</a:t>
            </a:r>
            <a:r>
              <a:rPr lang="en-US" dirty="0" smtClean="0"/>
              <a:t>。 </a:t>
            </a:r>
            <a:r>
              <a:rPr lang="zh-CN" altLang="en-US" dirty="0" smtClean="0"/>
              <a:t>该方法属于经济学范畴</a:t>
            </a:r>
            <a:r>
              <a:rPr lang="en-US" dirty="0" smtClean="0"/>
              <a:t>， </a:t>
            </a:r>
            <a:r>
              <a:rPr lang="zh-CN" altLang="en-US" dirty="0" smtClean="0"/>
              <a:t>在选址中通过确定产量规模</a:t>
            </a:r>
            <a:r>
              <a:rPr lang="en-US" dirty="0" smtClean="0"/>
              <a:t>，  </a:t>
            </a:r>
            <a:r>
              <a:rPr lang="zh-CN" altLang="en-US" dirty="0" smtClean="0"/>
              <a:t>来寻求成本 为最低的设施选址方案</a:t>
            </a:r>
            <a:r>
              <a:rPr lang="en-US" dirty="0" smtClean="0"/>
              <a:t>。   </a:t>
            </a:r>
            <a:r>
              <a:rPr lang="zh-CN" altLang="en-US" dirty="0" smtClean="0"/>
              <a:t>它建立在产量</a:t>
            </a:r>
            <a:r>
              <a:rPr lang="en-US" dirty="0" smtClean="0"/>
              <a:t>、  </a:t>
            </a:r>
            <a:r>
              <a:rPr lang="zh-CN" altLang="en-US" dirty="0" smtClean="0"/>
              <a:t>成本</a:t>
            </a:r>
            <a:r>
              <a:rPr lang="en-US" dirty="0" smtClean="0"/>
              <a:t>、  </a:t>
            </a:r>
            <a:r>
              <a:rPr lang="zh-CN" altLang="en-US" dirty="0" smtClean="0"/>
              <a:t>预测销售收入的基础之上</a:t>
            </a:r>
            <a:r>
              <a:rPr lang="en-US" dirty="0" smtClean="0"/>
              <a:t>。</a:t>
            </a:r>
            <a:endParaRPr lang="zh-CN" altLang="en-US" dirty="0" smtClean="0"/>
          </a:p>
          <a:p>
            <a:pPr>
              <a:lnSpc>
                <a:spcPct val="200000"/>
              </a:lnSpc>
            </a:pPr>
            <a:r>
              <a:rPr lang="en-US" dirty="0" smtClean="0"/>
              <a:t>（２）  </a:t>
            </a:r>
            <a:r>
              <a:rPr lang="zh-CN" altLang="en-US" dirty="0" smtClean="0"/>
              <a:t>线性规划法</a:t>
            </a:r>
            <a:r>
              <a:rPr lang="en-US" dirty="0" smtClean="0"/>
              <a:t>———</a:t>
            </a:r>
            <a:r>
              <a:rPr lang="zh-CN" altLang="en-US" dirty="0" smtClean="0"/>
              <a:t>运输问题</a:t>
            </a:r>
            <a:r>
              <a:rPr lang="en-US" dirty="0" smtClean="0"/>
              <a:t>。   </a:t>
            </a:r>
            <a:r>
              <a:rPr lang="zh-CN" altLang="en-US" dirty="0" smtClean="0"/>
              <a:t>对于多 个 工 厂 供 应 多 个 需 求 点 的 问 题</a:t>
            </a:r>
            <a:r>
              <a:rPr lang="en-US" dirty="0" smtClean="0"/>
              <a:t>，  </a:t>
            </a:r>
            <a:r>
              <a:rPr lang="zh-CN" altLang="en-US" dirty="0" smtClean="0"/>
              <a:t>通 常 线 性 规 划 法求解更为方便</a:t>
            </a:r>
            <a:r>
              <a:rPr lang="en-US" dirty="0" smtClean="0"/>
              <a:t>，  </a:t>
            </a:r>
            <a:r>
              <a:rPr lang="zh-CN" altLang="en-US" dirty="0" smtClean="0"/>
              <a:t>此问题转化为运筹学问题中的经典问题</a:t>
            </a:r>
            <a:r>
              <a:rPr lang="en-US" dirty="0" smtClean="0"/>
              <a:t>———</a:t>
            </a:r>
            <a:r>
              <a:rPr lang="zh-CN" altLang="en-US" dirty="0" smtClean="0"/>
              <a:t>运输问题</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仓库</a:t>
            </a:r>
            <a:r>
              <a:rPr lang="en-US" dirty="0" smtClean="0"/>
              <a:t>。</a:t>
            </a:r>
            <a:endParaRPr lang="zh-CN" altLang="en-US" dirty="0" smtClean="0"/>
          </a:p>
          <a:p>
            <a:pPr>
              <a:lnSpc>
                <a:spcPct val="150000"/>
              </a:lnSpc>
            </a:pPr>
            <a:r>
              <a:rPr lang="zh-CN" altLang="en-US" dirty="0" smtClean="0"/>
              <a:t>仓库</a:t>
            </a:r>
            <a:r>
              <a:rPr lang="en-US" dirty="0" smtClean="0"/>
              <a:t>，  </a:t>
            </a:r>
            <a:r>
              <a:rPr lang="zh-CN" altLang="en-US" dirty="0" smtClean="0"/>
              <a:t>即供贮存物品之用的建筑</a:t>
            </a:r>
            <a:r>
              <a:rPr lang="en-US" dirty="0" smtClean="0"/>
              <a:t>。 </a:t>
            </a:r>
          </a:p>
          <a:p>
            <a:pPr>
              <a:lnSpc>
                <a:spcPct val="150000"/>
              </a:lnSpc>
            </a:pPr>
            <a:r>
              <a:rPr lang="zh-CN" altLang="en-US" dirty="0" smtClean="0"/>
              <a:t>仓库由储存物品的库房</a:t>
            </a:r>
            <a:r>
              <a:rPr lang="en-US" dirty="0" smtClean="0"/>
              <a:t>、   </a:t>
            </a:r>
            <a:r>
              <a:rPr lang="zh-CN" altLang="en-US" dirty="0" smtClean="0"/>
              <a:t>运输传送设施  </a:t>
            </a:r>
            <a:r>
              <a:rPr lang="en-US" dirty="0" smtClean="0"/>
              <a:t>（ </a:t>
            </a:r>
            <a:r>
              <a:rPr lang="zh-CN" altLang="en-US" dirty="0" smtClean="0"/>
              <a:t>如吊车</a:t>
            </a:r>
            <a:r>
              <a:rPr lang="en-US" dirty="0" smtClean="0"/>
              <a:t>、  </a:t>
            </a:r>
            <a:r>
              <a:rPr lang="zh-CN" altLang="en-US" dirty="0" smtClean="0"/>
              <a:t>电梯</a:t>
            </a:r>
            <a:r>
              <a:rPr lang="en-US" dirty="0" smtClean="0"/>
              <a:t>、  </a:t>
            </a:r>
            <a:r>
              <a:rPr lang="zh-CN" altLang="en-US" dirty="0" smtClean="0"/>
              <a:t>滑梯等</a:t>
            </a:r>
            <a:r>
              <a:rPr lang="en-US" dirty="0" smtClean="0"/>
              <a:t>） 、  </a:t>
            </a:r>
            <a:r>
              <a:rPr lang="zh-CN" altLang="en-US" dirty="0" smtClean="0"/>
              <a:t>出入库房的输送管 道和设备以及消防设施</a:t>
            </a:r>
            <a:r>
              <a:rPr lang="en-US" dirty="0" smtClean="0"/>
              <a:t>、   </a:t>
            </a:r>
            <a:r>
              <a:rPr lang="zh-CN" altLang="en-US" dirty="0" smtClean="0"/>
              <a:t>管理用房等组成</a:t>
            </a:r>
            <a:r>
              <a:rPr lang="en-US" dirty="0" smtClean="0"/>
              <a:t>。</a:t>
            </a:r>
          </a:p>
          <a:p>
            <a:pPr>
              <a:lnSpc>
                <a:spcPct val="150000"/>
              </a:lnSpc>
            </a:pPr>
            <a:r>
              <a:rPr lang="en-US" dirty="0" smtClean="0"/>
              <a:t>５）  </a:t>
            </a:r>
            <a:r>
              <a:rPr lang="zh-CN" altLang="en-US" dirty="0" smtClean="0"/>
              <a:t>国际物流中心</a:t>
            </a:r>
            <a:r>
              <a:rPr lang="en-US" dirty="0" smtClean="0"/>
              <a:t>。</a:t>
            </a:r>
            <a:endParaRPr lang="zh-CN" altLang="en-US" dirty="0" smtClean="0"/>
          </a:p>
          <a:p>
            <a:pPr>
              <a:lnSpc>
                <a:spcPct val="150000"/>
              </a:lnSpc>
            </a:pPr>
            <a:r>
              <a:rPr lang="zh-CN" altLang="en-US" dirty="0" smtClean="0"/>
              <a:t>国际物流中心是物流系统的基础设施和管理中心</a:t>
            </a:r>
            <a:r>
              <a:rPr lang="en-US" dirty="0" smtClean="0"/>
              <a:t>，  </a:t>
            </a:r>
            <a:r>
              <a:rPr lang="zh-CN" altLang="en-US" dirty="0" smtClean="0"/>
              <a:t>是基础设施集中</a:t>
            </a:r>
            <a:r>
              <a:rPr lang="en-US" dirty="0" smtClean="0"/>
              <a:t>、  </a:t>
            </a:r>
            <a:r>
              <a:rPr lang="zh-CN" altLang="en-US" dirty="0" smtClean="0"/>
              <a:t>货物配送</a:t>
            </a:r>
            <a:r>
              <a:rPr lang="en-US" dirty="0" smtClean="0"/>
              <a:t>、  </a:t>
            </a:r>
            <a:r>
              <a:rPr lang="zh-CN" altLang="en-US" dirty="0" smtClean="0"/>
              <a:t>运输调 度</a:t>
            </a:r>
            <a:r>
              <a:rPr lang="en-US" dirty="0" smtClean="0"/>
              <a:t>、  </a:t>
            </a:r>
            <a:r>
              <a:rPr lang="zh-CN" altLang="en-US" dirty="0" smtClean="0"/>
              <a:t>交通枢纽的中心</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3731" name="Rectangle 3"/>
          <p:cNvSpPr>
            <a:spLocks noGrp="1" noChangeArrowheads="1"/>
          </p:cNvSpPr>
          <p:nvPr>
            <p:ph type="body" idx="1"/>
          </p:nvPr>
        </p:nvSpPr>
        <p:spPr/>
        <p:txBody>
          <a:bodyPr/>
          <a:lstStyle/>
          <a:p>
            <a:pPr>
              <a:lnSpc>
                <a:spcPct val="150000"/>
              </a:lnSpc>
            </a:pPr>
            <a:r>
              <a:rPr lang="zh-CN" altLang="en-US" sz="2900" dirty="0" smtClean="0"/>
              <a:t>四</a:t>
            </a:r>
            <a:r>
              <a:rPr lang="en-US" sz="2900" dirty="0" smtClean="0"/>
              <a:t>、  </a:t>
            </a:r>
            <a:r>
              <a:rPr lang="zh-CN" altLang="en-US" sz="2900" dirty="0" smtClean="0"/>
              <a:t>国际物流设施</a:t>
            </a:r>
            <a:r>
              <a:rPr lang="zh-CN" altLang="en-US" sz="2900" dirty="0" smtClean="0"/>
              <a:t>布局</a:t>
            </a:r>
            <a:r>
              <a:rPr lang="en-US" altLang="zh-CN" sz="2900" dirty="0" smtClean="0"/>
              <a:t> </a:t>
            </a:r>
            <a:endParaRPr lang="zh-CN" altLang="en-US" sz="2900" dirty="0" smtClean="0"/>
          </a:p>
          <a:p>
            <a:pPr>
              <a:lnSpc>
                <a:spcPct val="150000"/>
              </a:lnSpc>
            </a:pPr>
            <a:r>
              <a:rPr lang="en-US" dirty="0" smtClean="0"/>
              <a:t>１ ＳＬＰ </a:t>
            </a:r>
            <a:r>
              <a:rPr lang="zh-CN" altLang="en-US" dirty="0" smtClean="0"/>
              <a:t>方法</a:t>
            </a:r>
          </a:p>
          <a:p>
            <a:pPr>
              <a:lnSpc>
                <a:spcPct val="150000"/>
              </a:lnSpc>
            </a:pPr>
            <a:r>
              <a:rPr lang="zh-CN" altLang="en-US" dirty="0" smtClean="0"/>
              <a:t>系统化布置</a:t>
            </a:r>
            <a:r>
              <a:rPr lang="zh-CN" altLang="en-US" dirty="0" smtClean="0"/>
              <a:t>设计</a:t>
            </a:r>
            <a:r>
              <a:rPr lang="en-US" dirty="0" smtClean="0"/>
              <a:t>（ </a:t>
            </a:r>
            <a:r>
              <a:rPr lang="en-US" dirty="0" smtClean="0"/>
              <a:t>ＳＬＰ）  </a:t>
            </a:r>
            <a:r>
              <a:rPr lang="zh-CN" altLang="en-US" dirty="0" smtClean="0"/>
              <a:t>是对设计项目进行布置 的 一 套 有 条 理 的</a:t>
            </a:r>
            <a:r>
              <a:rPr lang="en-US" dirty="0" smtClean="0"/>
              <a:t>、  </a:t>
            </a:r>
            <a:r>
              <a:rPr lang="zh-CN" altLang="en-US" dirty="0" smtClean="0"/>
              <a:t>循 序 渐 进 的</a:t>
            </a:r>
            <a:r>
              <a:rPr lang="en-US" dirty="0" smtClean="0"/>
              <a:t>、  </a:t>
            </a:r>
            <a:r>
              <a:rPr lang="zh-CN" altLang="en-US" dirty="0" smtClean="0"/>
              <a:t>对 各 种 布 置 都 适 用 的 方 法</a:t>
            </a:r>
            <a:r>
              <a:rPr lang="en-US" dirty="0" smtClean="0"/>
              <a:t>， </a:t>
            </a:r>
            <a:r>
              <a:rPr lang="zh-CN" altLang="en-US" dirty="0" smtClean="0"/>
              <a:t>这是一种基本的程序模式</a:t>
            </a:r>
            <a:r>
              <a:rPr lang="en-US" dirty="0" smtClean="0"/>
              <a:t>，   </a:t>
            </a:r>
            <a:r>
              <a:rPr lang="zh-CN" altLang="en-US" dirty="0" smtClean="0"/>
              <a:t>不仅适合于各种规模或种类的工厂的新建</a:t>
            </a:r>
            <a:r>
              <a:rPr lang="en-US" dirty="0" smtClean="0"/>
              <a:t>、  </a:t>
            </a:r>
            <a:r>
              <a:rPr lang="zh-CN" altLang="en-US" dirty="0" smtClean="0"/>
              <a:t>扩建或改建中对设施 或设备的布置或调整</a:t>
            </a:r>
            <a:r>
              <a:rPr lang="en-US" dirty="0" smtClean="0"/>
              <a:t>，  </a:t>
            </a:r>
            <a:r>
              <a:rPr lang="zh-CN" altLang="en-US" dirty="0" smtClean="0"/>
              <a:t>也适合制造业中对办公室</a:t>
            </a:r>
            <a:r>
              <a:rPr lang="en-US" dirty="0" smtClean="0"/>
              <a:t>、   </a:t>
            </a:r>
            <a:r>
              <a:rPr lang="zh-CN" altLang="en-US" dirty="0" smtClean="0"/>
              <a:t>实验室</a:t>
            </a:r>
            <a:r>
              <a:rPr lang="en-US" dirty="0" smtClean="0"/>
              <a:t>、  </a:t>
            </a:r>
            <a:r>
              <a:rPr lang="zh-CN" altLang="en-US" dirty="0" smtClean="0"/>
              <a:t>仓库等的布置设计</a:t>
            </a:r>
            <a:r>
              <a:rPr lang="en-US" dirty="0" smtClean="0"/>
              <a:t>，  </a:t>
            </a:r>
            <a:r>
              <a:rPr lang="zh-CN" altLang="en-US" dirty="0" smtClean="0"/>
              <a:t>同时也可用 于医院</a:t>
            </a:r>
            <a:r>
              <a:rPr lang="en-US" dirty="0" smtClean="0"/>
              <a:t>、  </a:t>
            </a:r>
            <a:r>
              <a:rPr lang="zh-CN" altLang="en-US" dirty="0" smtClean="0"/>
              <a:t>商店等服务业的布置设计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4755" name="Rectangle 3"/>
          <p:cNvSpPr>
            <a:spLocks noGrp="1" noChangeArrowheads="1"/>
          </p:cNvSpPr>
          <p:nvPr>
            <p:ph type="body" idx="1"/>
          </p:nvPr>
        </p:nvSpPr>
        <p:spPr/>
        <p:txBody>
          <a:bodyPr/>
          <a:lstStyle/>
          <a:p>
            <a:pPr>
              <a:lnSpc>
                <a:spcPct val="150000"/>
              </a:lnSpc>
            </a:pPr>
            <a:r>
              <a:rPr lang="en-US" dirty="0" smtClean="0"/>
              <a:t>ＳＬＰ </a:t>
            </a:r>
            <a:r>
              <a:rPr lang="zh-CN" altLang="en-US" dirty="0" smtClean="0"/>
              <a:t>的 输 入 数 据 是 </a:t>
            </a:r>
            <a:r>
              <a:rPr lang="en-US" dirty="0" smtClean="0"/>
              <a:t>Ｐ、  Ｑ、  Ｒ、  Ｓ、  Ｔ，  </a:t>
            </a:r>
            <a:r>
              <a:rPr lang="zh-CN" altLang="en-US" dirty="0" smtClean="0"/>
              <a:t>即</a:t>
            </a:r>
            <a:r>
              <a:rPr lang="en-US" dirty="0" smtClean="0"/>
              <a:t>：  Ｐ———</a:t>
            </a:r>
            <a:r>
              <a:rPr lang="zh-CN" altLang="en-US" dirty="0" smtClean="0"/>
              <a:t>产 品 和 物 料</a:t>
            </a:r>
            <a:r>
              <a:rPr lang="en-US" dirty="0" smtClean="0"/>
              <a:t>，  </a:t>
            </a:r>
            <a:r>
              <a:rPr lang="zh-CN" altLang="en-US" dirty="0" smtClean="0"/>
              <a:t>包 括 其 变 化 和 特 性</a:t>
            </a:r>
            <a:r>
              <a:rPr lang="en-US" dirty="0" smtClean="0"/>
              <a:t>； Ｑ———</a:t>
            </a:r>
            <a:r>
              <a:rPr lang="zh-CN" altLang="en-US" dirty="0" smtClean="0"/>
              <a:t>每种物品的数量</a:t>
            </a:r>
            <a:r>
              <a:rPr lang="en-US" dirty="0" smtClean="0"/>
              <a:t>；   Ｒ———</a:t>
            </a:r>
            <a:r>
              <a:rPr lang="zh-CN" altLang="en-US" dirty="0" smtClean="0"/>
              <a:t>加工流程或搬运路线</a:t>
            </a:r>
            <a:r>
              <a:rPr lang="en-US" dirty="0" smtClean="0"/>
              <a:t>，  </a:t>
            </a:r>
            <a:r>
              <a:rPr lang="zh-CN" altLang="en-US" dirty="0" smtClean="0"/>
              <a:t>即工艺操作过程加工顺序或加工方法</a:t>
            </a:r>
            <a:r>
              <a:rPr lang="en-US" dirty="0" smtClean="0"/>
              <a:t>；Ｓ</a:t>
            </a:r>
            <a:r>
              <a:rPr lang="en-US" dirty="0" smtClean="0"/>
              <a:t>———</a:t>
            </a:r>
            <a:r>
              <a:rPr lang="zh-CN" altLang="en-US" dirty="0" smtClean="0"/>
              <a:t>支持生产过程的服务部门或辅助部门</a:t>
            </a:r>
            <a:r>
              <a:rPr lang="en-US" dirty="0" smtClean="0"/>
              <a:t>；  Ｔ———</a:t>
            </a:r>
            <a:r>
              <a:rPr lang="zh-CN" altLang="en-US" dirty="0" smtClean="0"/>
              <a:t>与上述四项有关 的 时 间 因 素</a:t>
            </a:r>
            <a:r>
              <a:rPr lang="en-US" dirty="0" smtClean="0"/>
              <a:t>，  </a:t>
            </a:r>
            <a:r>
              <a:rPr lang="zh-CN" altLang="en-US" dirty="0" smtClean="0"/>
              <a:t>以 及 与 设 计本身进度有关的时间因素</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5779" name="Rectangle 3"/>
          <p:cNvSpPr>
            <a:spLocks noGrp="1" noChangeArrowheads="1"/>
          </p:cNvSpPr>
          <p:nvPr>
            <p:ph type="body" idx="1"/>
          </p:nvPr>
        </p:nvSpPr>
        <p:spPr/>
        <p:txBody>
          <a:bodyPr/>
          <a:lstStyle/>
          <a:p>
            <a:r>
              <a:rPr lang="zh-CN" altLang="en-US" dirty="0" smtClean="0"/>
              <a:t>每项布置设计通常都要经过四个阶段</a:t>
            </a:r>
            <a:r>
              <a:rPr lang="en-US" dirty="0" smtClean="0"/>
              <a:t>：  </a:t>
            </a:r>
            <a:r>
              <a:rPr lang="zh-CN" altLang="en-US" dirty="0" smtClean="0"/>
              <a:t>第</a:t>
            </a:r>
            <a:r>
              <a:rPr lang="en-US" dirty="0" smtClean="0"/>
              <a:t>Ⅰ</a:t>
            </a:r>
            <a:r>
              <a:rPr lang="zh-CN" altLang="en-US" dirty="0" smtClean="0"/>
              <a:t>阶段是确定位置</a:t>
            </a:r>
            <a:r>
              <a:rPr lang="en-US" dirty="0" smtClean="0"/>
              <a:t>。  </a:t>
            </a:r>
            <a:r>
              <a:rPr lang="zh-CN" altLang="en-US" dirty="0" smtClean="0"/>
              <a:t>位置可以是一个新址</a:t>
            </a:r>
            <a:r>
              <a:rPr lang="en-US" dirty="0" smtClean="0"/>
              <a:t>，  </a:t>
            </a:r>
            <a:r>
              <a:rPr lang="zh-CN" altLang="en-US" dirty="0" smtClean="0"/>
              <a:t>也 可以是原址</a:t>
            </a:r>
            <a:r>
              <a:rPr lang="en-US" dirty="0" smtClean="0"/>
              <a:t>，  </a:t>
            </a:r>
            <a:r>
              <a:rPr lang="zh-CN" altLang="en-US" dirty="0" smtClean="0"/>
              <a:t>或者是一个厂房</a:t>
            </a:r>
            <a:r>
              <a:rPr lang="en-US" dirty="0" smtClean="0"/>
              <a:t>，  </a:t>
            </a:r>
            <a:r>
              <a:rPr lang="zh-CN" altLang="en-US" dirty="0" smtClean="0"/>
              <a:t>或一个仓库等</a:t>
            </a:r>
            <a:r>
              <a:rPr lang="en-US" dirty="0" smtClean="0"/>
              <a:t>；  </a:t>
            </a:r>
            <a:r>
              <a:rPr lang="zh-CN" altLang="en-US" dirty="0" smtClean="0"/>
              <a:t>第</a:t>
            </a:r>
            <a:r>
              <a:rPr lang="en-US" dirty="0" smtClean="0"/>
              <a:t>Ⅱ</a:t>
            </a:r>
            <a:r>
              <a:rPr lang="zh-CN" altLang="en-US" dirty="0" smtClean="0"/>
              <a:t>阶段是总体区划</a:t>
            </a:r>
            <a:r>
              <a:rPr lang="en-US" dirty="0" smtClean="0"/>
              <a:t>。  </a:t>
            </a:r>
            <a:r>
              <a:rPr lang="zh-CN" altLang="en-US" dirty="0" smtClean="0"/>
              <a:t>要决定布置范围内的 基本物流模式</a:t>
            </a:r>
            <a:r>
              <a:rPr lang="en-US" dirty="0" smtClean="0"/>
              <a:t>，  </a:t>
            </a:r>
            <a:r>
              <a:rPr lang="zh-CN" altLang="en-US" dirty="0" smtClean="0"/>
              <a:t>要标明每个主要作业区</a:t>
            </a:r>
            <a:r>
              <a:rPr lang="en-US" dirty="0" smtClean="0"/>
              <a:t>、   </a:t>
            </a:r>
            <a:r>
              <a:rPr lang="zh-CN" altLang="en-US" dirty="0" smtClean="0"/>
              <a:t>作业单位</a:t>
            </a:r>
            <a:r>
              <a:rPr lang="en-US" dirty="0" smtClean="0"/>
              <a:t>、  </a:t>
            </a:r>
            <a:r>
              <a:rPr lang="zh-CN" altLang="en-US" dirty="0" smtClean="0"/>
              <a:t>车间或工场的大小和相互关系</a:t>
            </a:r>
            <a:r>
              <a:rPr lang="en-US" dirty="0" smtClean="0"/>
              <a:t>；   </a:t>
            </a:r>
            <a:r>
              <a:rPr lang="zh-CN" altLang="en-US" dirty="0" smtClean="0"/>
              <a:t>第</a:t>
            </a:r>
            <a:r>
              <a:rPr lang="en-US" dirty="0" smtClean="0"/>
              <a:t>Ⅲ</a:t>
            </a:r>
            <a:r>
              <a:rPr lang="zh-CN" altLang="en-US" dirty="0" smtClean="0"/>
              <a:t>阶段</a:t>
            </a:r>
            <a:r>
              <a:rPr lang="zh-CN" altLang="en-US" dirty="0" smtClean="0"/>
              <a:t>是详细布置</a:t>
            </a:r>
            <a:r>
              <a:rPr lang="en-US" dirty="0" smtClean="0"/>
              <a:t>，  </a:t>
            </a:r>
            <a:r>
              <a:rPr lang="zh-CN" altLang="en-US" dirty="0" smtClean="0"/>
              <a:t>包括每台设备或每项设施的位置</a:t>
            </a:r>
            <a:r>
              <a:rPr lang="en-US" dirty="0" smtClean="0"/>
              <a:t>；  </a:t>
            </a:r>
            <a:r>
              <a:rPr lang="zh-CN" altLang="en-US" dirty="0" smtClean="0"/>
              <a:t>第</a:t>
            </a:r>
            <a:r>
              <a:rPr lang="en-US" dirty="0" smtClean="0"/>
              <a:t>Ⅳ</a:t>
            </a:r>
            <a:r>
              <a:rPr lang="zh-CN" altLang="en-US" dirty="0" smtClean="0"/>
              <a:t>阶段是实施</a:t>
            </a:r>
            <a:r>
              <a:rPr lang="en-US" dirty="0" smtClean="0"/>
              <a:t>。</a:t>
            </a:r>
            <a:endParaRPr lang="zh-CN" altLang="en-US" dirty="0" smtClean="0"/>
          </a:p>
          <a:p>
            <a:r>
              <a:rPr lang="zh-CN" altLang="en-US" dirty="0" smtClean="0"/>
              <a:t>四个阶段均按顺序进行</a:t>
            </a:r>
            <a:r>
              <a:rPr lang="en-US" dirty="0" smtClean="0"/>
              <a:t>，   </a:t>
            </a:r>
            <a:r>
              <a:rPr lang="zh-CN" altLang="en-US" dirty="0" smtClean="0"/>
              <a:t>其中第</a:t>
            </a:r>
            <a:r>
              <a:rPr lang="en-US" dirty="0" smtClean="0"/>
              <a:t>Ⅰ</a:t>
            </a:r>
            <a:r>
              <a:rPr lang="zh-CN" altLang="en-US" dirty="0" smtClean="0"/>
              <a:t>和第</a:t>
            </a:r>
            <a:r>
              <a:rPr lang="en-US" dirty="0" smtClean="0"/>
              <a:t>Ⅳ</a:t>
            </a:r>
            <a:r>
              <a:rPr lang="zh-CN" altLang="en-US" dirty="0" smtClean="0"/>
              <a:t>阶段不属于真实的布置设计工作</a:t>
            </a:r>
            <a:r>
              <a:rPr lang="en-US" dirty="0" smtClean="0"/>
              <a:t>，  </a:t>
            </a:r>
            <a:r>
              <a:rPr lang="zh-CN" altLang="en-US" dirty="0" smtClean="0"/>
              <a:t>而第</a:t>
            </a:r>
            <a:r>
              <a:rPr lang="en-US" dirty="0" smtClean="0"/>
              <a:t>Ⅱ</a:t>
            </a:r>
            <a:r>
              <a:rPr lang="zh-CN" altLang="en-US" dirty="0" smtClean="0"/>
              <a:t>和第 </a:t>
            </a:r>
            <a:r>
              <a:rPr lang="en-US" dirty="0" smtClean="0"/>
              <a:t>Ⅲ</a:t>
            </a:r>
            <a:r>
              <a:rPr lang="zh-CN" altLang="en-US" dirty="0" smtClean="0"/>
              <a:t>阶段即总体区划和详细布置则是布置设计的主要内容</a:t>
            </a:r>
            <a:r>
              <a:rPr lang="en-US" dirty="0" smtClean="0"/>
              <a:t>。   </a:t>
            </a:r>
            <a:r>
              <a:rPr lang="zh-CN" altLang="en-US" dirty="0" smtClean="0"/>
              <a:t>以上四个阶段和 </a:t>
            </a:r>
            <a:r>
              <a:rPr lang="en-US" dirty="0" smtClean="0"/>
              <a:t>ＳＬＰ </a:t>
            </a:r>
            <a:r>
              <a:rPr lang="zh-CN" altLang="en-US" dirty="0" smtClean="0"/>
              <a:t>的主要内容 和先后顺序如</a:t>
            </a:r>
            <a:r>
              <a:rPr lang="zh-CN" altLang="en-US" dirty="0" smtClean="0">
                <a:hlinkClick r:id="rId2" action="ppaction://hlinksldjump"/>
              </a:rPr>
              <a:t>图 </a:t>
            </a:r>
            <a:r>
              <a:rPr lang="en-US" dirty="0" smtClean="0">
                <a:hlinkClick r:id="rId2" action="ppaction://hlinksldjump"/>
              </a:rPr>
              <a:t>４ － １０</a:t>
            </a:r>
            <a:r>
              <a:rPr lang="en-US" dirty="0" smtClean="0"/>
              <a:t> </a:t>
            </a:r>
            <a:r>
              <a:rPr lang="zh-CN" altLang="en-US" dirty="0" smtClean="0"/>
              <a:t>所示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6803" name="Rectangle 3"/>
          <p:cNvSpPr>
            <a:spLocks noGrp="1" noChangeArrowheads="1"/>
          </p:cNvSpPr>
          <p:nvPr>
            <p:ph type="body" idx="1"/>
          </p:nvPr>
        </p:nvSpPr>
        <p:spPr/>
        <p:txBody>
          <a:bodyPr/>
          <a:lstStyle/>
          <a:p>
            <a:pPr eaLnBrk="1" hangingPunct="1">
              <a:lnSpc>
                <a:spcPct val="150000"/>
              </a:lnSpc>
            </a:pPr>
            <a:r>
              <a:rPr lang="en-US" dirty="0" smtClean="0"/>
              <a:t>２ ＣＯＲＥＬＡＰ </a:t>
            </a:r>
            <a:r>
              <a:rPr lang="zh-CN" altLang="en-US" dirty="0" smtClean="0"/>
              <a:t>布局法</a:t>
            </a:r>
          </a:p>
          <a:p>
            <a:pPr eaLnBrk="1" hangingPunct="1">
              <a:lnSpc>
                <a:spcPct val="150000"/>
              </a:lnSpc>
            </a:pPr>
            <a:r>
              <a:rPr lang="zh-CN" altLang="en-US" dirty="0" smtClean="0"/>
              <a:t>其算法思路与关系表布局法类似</a:t>
            </a:r>
            <a:r>
              <a:rPr lang="en-US" dirty="0" smtClean="0"/>
              <a:t>，  ＣＯＲＥＬＡＰ </a:t>
            </a:r>
            <a:r>
              <a:rPr lang="zh-CN" altLang="en-US" dirty="0" smtClean="0"/>
              <a:t>布局法也是一种构造型方法</a:t>
            </a:r>
            <a:r>
              <a:rPr lang="en-US" dirty="0" smtClean="0"/>
              <a:t>。  </a:t>
            </a:r>
            <a:r>
              <a:rPr lang="zh-CN" altLang="en-US" dirty="0" smtClean="0"/>
              <a:t>算法首先按 一定规则生成一个设施顺序矢量</a:t>
            </a:r>
            <a:r>
              <a:rPr lang="en-US" dirty="0" smtClean="0"/>
              <a:t>，  </a:t>
            </a:r>
            <a:r>
              <a:rPr lang="zh-CN" altLang="en-US" dirty="0" smtClean="0"/>
              <a:t>依照这个矢量的顺序逐个将设施加入区域中去</a:t>
            </a:r>
            <a:r>
              <a:rPr lang="en-US" dirty="0" smtClean="0"/>
              <a:t>， </a:t>
            </a:r>
            <a:r>
              <a:rPr lang="zh-CN" altLang="en-US" dirty="0" smtClean="0"/>
              <a:t>并尽量使 新加入的设施与已有的设施在相对位置上保证关系最密切</a:t>
            </a:r>
            <a:r>
              <a:rPr lang="en-US" dirty="0" smtClean="0"/>
              <a:t>。   </a:t>
            </a:r>
            <a:r>
              <a:rPr lang="zh-CN" altLang="en-US" dirty="0" smtClean="0"/>
              <a:t>布置方案完成后</a:t>
            </a:r>
            <a:r>
              <a:rPr lang="en-US" dirty="0" smtClean="0"/>
              <a:t>，  </a:t>
            </a:r>
            <a:r>
              <a:rPr lang="zh-CN" altLang="en-US" dirty="0" smtClean="0"/>
              <a:t>对其质量指标 进行评估</a:t>
            </a:r>
            <a:r>
              <a:rPr lang="en-US" dirty="0" smtClean="0"/>
              <a:t>。  ＣＯＲＥＬＡＰ </a:t>
            </a:r>
            <a:r>
              <a:rPr lang="zh-CN" altLang="en-US" dirty="0" smtClean="0"/>
              <a:t>算法无论是设施顺序矢量的确定</a:t>
            </a:r>
            <a:r>
              <a:rPr lang="en-US" dirty="0" smtClean="0"/>
              <a:t>、  </a:t>
            </a:r>
            <a:r>
              <a:rPr lang="zh-CN" altLang="en-US" dirty="0" smtClean="0"/>
              <a:t>相对位置的选择以及质量指标的计  算</a:t>
            </a:r>
            <a:r>
              <a:rPr lang="en-US" dirty="0" smtClean="0"/>
              <a:t>，  </a:t>
            </a:r>
            <a:r>
              <a:rPr lang="zh-CN" altLang="en-US" dirty="0" smtClean="0"/>
              <a:t>都是针对设施间的关系程度</a:t>
            </a:r>
            <a:r>
              <a:rPr lang="en-US" dirty="0" smtClean="0"/>
              <a:t>，   </a:t>
            </a:r>
            <a:r>
              <a:rPr lang="zh-CN" altLang="en-US" dirty="0" smtClean="0"/>
              <a:t>即 </a:t>
            </a:r>
            <a:r>
              <a:rPr lang="en-US" dirty="0" smtClean="0"/>
              <a:t>ＣＯＲＥＬＡＰ </a:t>
            </a:r>
            <a:r>
              <a:rPr lang="zh-CN" altLang="en-US" dirty="0" smtClean="0"/>
              <a:t>算 法 的 出 发 点 是 设 施 之 间 的 关 系 图  </a:t>
            </a:r>
            <a:r>
              <a:rPr lang="en-US" dirty="0" smtClean="0"/>
              <a:t>（ </a:t>
            </a:r>
            <a:r>
              <a:rPr lang="en-US" dirty="0" err="1" smtClean="0"/>
              <a:t>Ｒｅｌａ</a:t>
            </a:r>
            <a:r>
              <a:rPr lang="en-US" dirty="0" smtClean="0"/>
              <a:t>⁃ </a:t>
            </a:r>
            <a:r>
              <a:rPr lang="en-US" dirty="0" err="1" smtClean="0"/>
              <a:t>ｔｉｏｎ</a:t>
            </a:r>
            <a:r>
              <a:rPr lang="en-US" dirty="0" smtClean="0"/>
              <a:t> </a:t>
            </a:r>
            <a:r>
              <a:rPr lang="en-US" dirty="0" err="1" smtClean="0"/>
              <a:t>Ｃｈａｒｔ</a:t>
            </a:r>
            <a:r>
              <a:rPr lang="en-US" dirty="0" smtClean="0"/>
              <a:t>） ，  </a:t>
            </a:r>
            <a:r>
              <a:rPr lang="zh-CN" altLang="en-US" dirty="0" smtClean="0"/>
              <a:t>布置的目标是实现设施之间最大的密切度</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7827" name="Rectangle 3"/>
          <p:cNvSpPr>
            <a:spLocks noGrp="1" noChangeArrowheads="1"/>
          </p:cNvSpPr>
          <p:nvPr>
            <p:ph type="body" idx="1"/>
          </p:nvPr>
        </p:nvSpPr>
        <p:spPr/>
        <p:txBody>
          <a:bodyPr/>
          <a:lstStyle/>
          <a:p>
            <a:pPr eaLnBrk="1" hangingPunct="1"/>
            <a:r>
              <a:rPr lang="zh-CN" altLang="en-US" dirty="0" smtClean="0"/>
              <a:t>为对布局方案进行优化</a:t>
            </a:r>
            <a:r>
              <a:rPr lang="en-US" dirty="0" smtClean="0"/>
              <a:t>，   </a:t>
            </a:r>
            <a:r>
              <a:rPr lang="zh-CN" altLang="en-US" dirty="0" smtClean="0"/>
              <a:t>需定义一个反映关于设施之间密切度的数量指标</a:t>
            </a:r>
            <a:r>
              <a:rPr lang="en-US" dirty="0" smtClean="0"/>
              <a:t>。  </a:t>
            </a:r>
            <a:r>
              <a:rPr lang="zh-CN" altLang="en-US" dirty="0" smtClean="0"/>
              <a:t>首先需量化 两个设施间的关系程度</a:t>
            </a:r>
            <a:r>
              <a:rPr lang="en-US" dirty="0" smtClean="0"/>
              <a:t>，   </a:t>
            </a:r>
            <a:r>
              <a:rPr lang="zh-CN" altLang="en-US" dirty="0" smtClean="0"/>
              <a:t>可将不同的关系等级转换成不同的关系值</a:t>
            </a:r>
            <a:r>
              <a:rPr lang="en-US" dirty="0" smtClean="0"/>
              <a:t>，  </a:t>
            </a:r>
            <a:r>
              <a:rPr lang="zh-CN" altLang="en-US" dirty="0" smtClean="0"/>
              <a:t>关系等级越高</a:t>
            </a:r>
            <a:r>
              <a:rPr lang="en-US" dirty="0" smtClean="0"/>
              <a:t>，  </a:t>
            </a:r>
            <a:r>
              <a:rPr lang="zh-CN" altLang="en-US" dirty="0" smtClean="0"/>
              <a:t>所对应 的关系值就应该越大</a:t>
            </a:r>
            <a:r>
              <a:rPr lang="en-US" dirty="0" smtClean="0"/>
              <a:t>。  </a:t>
            </a:r>
            <a:r>
              <a:rPr lang="zh-CN" altLang="en-US" dirty="0" smtClean="0"/>
              <a:t>为方便起见</a:t>
            </a:r>
            <a:r>
              <a:rPr lang="en-US" dirty="0" smtClean="0"/>
              <a:t>，  </a:t>
            </a:r>
            <a:r>
              <a:rPr lang="zh-CN" altLang="en-US" dirty="0" smtClean="0"/>
              <a:t>一般可通过表 </a:t>
            </a:r>
            <a:r>
              <a:rPr lang="en-US" dirty="0" smtClean="0"/>
              <a:t>４ － １０ </a:t>
            </a:r>
            <a:r>
              <a:rPr lang="zh-CN" altLang="en-US" dirty="0" smtClean="0"/>
              <a:t>给的对应规则进行转换</a:t>
            </a:r>
            <a:r>
              <a:rPr lang="en-US" dirty="0" smtClean="0"/>
              <a:t>。</a:t>
            </a:r>
            <a:endParaRPr lang="zh-CN" altLang="en-US" dirty="0" smtClean="0"/>
          </a:p>
          <a:p>
            <a:r>
              <a:rPr lang="zh-CN" altLang="en-US" dirty="0" smtClean="0"/>
              <a:t>优化的目标函数值可通过计算任意两设施间的关系值乘以该两设施间的最短距离的</a:t>
            </a:r>
            <a:r>
              <a:rPr lang="zh-CN" altLang="en-US" dirty="0" smtClean="0"/>
              <a:t>总和来</a:t>
            </a:r>
            <a:r>
              <a:rPr lang="zh-CN" altLang="en-US" dirty="0" smtClean="0"/>
              <a:t>求得</a:t>
            </a:r>
            <a:r>
              <a:rPr lang="en-US" dirty="0" smtClean="0"/>
              <a:t>，  </a:t>
            </a:r>
            <a:r>
              <a:rPr lang="zh-CN" altLang="en-US" dirty="0" smtClean="0"/>
              <a:t>即</a:t>
            </a:r>
            <a:endParaRPr lang="en-US" altLang="zh-CN" dirty="0" smtClean="0"/>
          </a:p>
          <a:p>
            <a:endParaRPr lang="en-US" altLang="zh-CN" dirty="0" smtClean="0"/>
          </a:p>
          <a:p>
            <a:endParaRPr lang="en-US" altLang="zh-CN" dirty="0" smtClean="0"/>
          </a:p>
          <a:p>
            <a:r>
              <a:rPr lang="zh-CN" altLang="en-US" dirty="0" smtClean="0"/>
              <a:t>目标函数值越小</a:t>
            </a:r>
            <a:r>
              <a:rPr lang="en-US" dirty="0" smtClean="0"/>
              <a:t>，  </a:t>
            </a:r>
            <a:r>
              <a:rPr lang="zh-CN" altLang="en-US" dirty="0" smtClean="0"/>
              <a:t>布局方案越优</a:t>
            </a:r>
            <a:r>
              <a:rPr lang="en-US" dirty="0" smtClean="0"/>
              <a:t>，  </a:t>
            </a:r>
            <a:r>
              <a:rPr lang="zh-CN" altLang="en-US" dirty="0" smtClean="0"/>
              <a:t>因此</a:t>
            </a:r>
            <a:r>
              <a:rPr lang="en-US" dirty="0" smtClean="0"/>
              <a:t>，  </a:t>
            </a:r>
            <a:r>
              <a:rPr lang="zh-CN" altLang="en-US" dirty="0" smtClean="0"/>
              <a:t>根据该值可以比较不同方案的优劣</a:t>
            </a:r>
            <a:r>
              <a:rPr lang="en-US" dirty="0" smtClean="0"/>
              <a:t>。</a:t>
            </a:r>
            <a:endParaRPr lang="zh-CN" altLang="en-US" dirty="0" smtClean="0"/>
          </a:p>
          <a:p>
            <a:endParaRPr lang="zh-CN" altLang="en-US" dirty="0" smtClean="0"/>
          </a:p>
          <a:p>
            <a:pPr eaLnBrk="1" hangingPunct="1"/>
            <a:endParaRPr lang="zh-CN" altLang="zh-CN"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1828800" y="3810000"/>
            <a:ext cx="2038350" cy="771525"/>
          </a:xfrm>
          <a:prstGeom prst="rect">
            <a:avLst/>
          </a:prstGeom>
          <a:noFill/>
          <a:ln w="9525">
            <a:noFill/>
            <a:miter lim="800000"/>
            <a:headEnd/>
            <a:tailEnd/>
          </a:ln>
          <a:effec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8851" name="Rectangle 3"/>
          <p:cNvSpPr>
            <a:spLocks noGrp="1" noChangeArrowheads="1"/>
          </p:cNvSpPr>
          <p:nvPr>
            <p:ph type="body" idx="1"/>
          </p:nvPr>
        </p:nvSpPr>
        <p:spPr/>
        <p:txBody>
          <a:bodyPr/>
          <a:lstStyle/>
          <a:p>
            <a:pPr>
              <a:lnSpc>
                <a:spcPct val="200000"/>
              </a:lnSpc>
            </a:pPr>
            <a:r>
              <a:rPr lang="en-US" dirty="0" smtClean="0"/>
              <a:t>ＣＯＲＥＬＡＰ </a:t>
            </a:r>
            <a:r>
              <a:rPr lang="zh-CN" altLang="en-US" dirty="0" smtClean="0"/>
              <a:t>的选择方法</a:t>
            </a:r>
            <a:r>
              <a:rPr lang="en-US" dirty="0" smtClean="0"/>
              <a:t>，  </a:t>
            </a:r>
            <a:r>
              <a:rPr lang="zh-CN" altLang="en-US" dirty="0" smtClean="0"/>
              <a:t>即 布 置 顺 序 矢 量 的 产 生 方 法</a:t>
            </a:r>
            <a:r>
              <a:rPr lang="en-US" dirty="0" smtClean="0"/>
              <a:t>，  </a:t>
            </a:r>
            <a:r>
              <a:rPr lang="zh-CN" altLang="en-US" dirty="0" smtClean="0"/>
              <a:t>是 根 据 各 设 施 所 有 关 系 的 总 </a:t>
            </a:r>
            <a:r>
              <a:rPr lang="zh-CN" altLang="en-US" dirty="0" smtClean="0"/>
              <a:t>和</a:t>
            </a:r>
            <a:r>
              <a:rPr lang="en-US" dirty="0" smtClean="0"/>
              <a:t>ＴＣＲ  </a:t>
            </a:r>
            <a:r>
              <a:rPr lang="en-US" dirty="0" smtClean="0"/>
              <a:t>（ </a:t>
            </a:r>
            <a:r>
              <a:rPr lang="en-US" dirty="0" err="1" smtClean="0"/>
              <a:t>Ｔｏｔａｌ</a:t>
            </a:r>
            <a:r>
              <a:rPr lang="en-US" dirty="0" smtClean="0"/>
              <a:t> </a:t>
            </a:r>
            <a:r>
              <a:rPr lang="en-US" dirty="0" err="1" smtClean="0"/>
              <a:t>Ｃｌｏｓｅｎｅｓｓ</a:t>
            </a:r>
            <a:r>
              <a:rPr lang="en-US" dirty="0" smtClean="0"/>
              <a:t> </a:t>
            </a:r>
            <a:r>
              <a:rPr lang="en-US" dirty="0" err="1" smtClean="0"/>
              <a:t>Ｒａｔｉｎｇ</a:t>
            </a:r>
            <a:r>
              <a:rPr lang="en-US" dirty="0" smtClean="0"/>
              <a:t>）   </a:t>
            </a:r>
            <a:r>
              <a:rPr lang="zh-CN" altLang="en-US" dirty="0" smtClean="0"/>
              <a:t>的值来确定的</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2057400" y="3505200"/>
            <a:ext cx="4314825" cy="723900"/>
          </a:xfrm>
          <a:prstGeom prst="rect">
            <a:avLst/>
          </a:prstGeom>
          <a:noFill/>
          <a:ln w="9525">
            <a:noFill/>
            <a:miter lim="800000"/>
            <a:headEnd/>
            <a:tailEnd/>
          </a:ln>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79875" name="Rectangle 3"/>
          <p:cNvSpPr>
            <a:spLocks noGrp="1" noChangeArrowheads="1"/>
          </p:cNvSpPr>
          <p:nvPr>
            <p:ph type="body" idx="1"/>
          </p:nvPr>
        </p:nvSpPr>
        <p:spPr/>
        <p:txBody>
          <a:bodyPr/>
          <a:lstStyle/>
          <a:p>
            <a:pPr>
              <a:lnSpc>
                <a:spcPct val="150000"/>
              </a:lnSpc>
            </a:pPr>
            <a:r>
              <a:rPr lang="en-US" dirty="0" smtClean="0"/>
              <a:t>ＴＣＲ  （ </a:t>
            </a:r>
            <a:r>
              <a:rPr lang="zh-CN" altLang="en-US" dirty="0" smtClean="0"/>
              <a:t>ｉ</a:t>
            </a:r>
            <a:r>
              <a:rPr lang="en-US" dirty="0" smtClean="0"/>
              <a:t>）   </a:t>
            </a:r>
            <a:r>
              <a:rPr lang="zh-CN" altLang="en-US" dirty="0" smtClean="0"/>
              <a:t>为设施 ｉ</a:t>
            </a:r>
            <a:r>
              <a:rPr lang="en-US" dirty="0" smtClean="0"/>
              <a:t>   </a:t>
            </a:r>
            <a:r>
              <a:rPr lang="zh-CN" altLang="en-US" dirty="0" smtClean="0"/>
              <a:t>的关系总和</a:t>
            </a:r>
            <a:r>
              <a:rPr lang="en-US" dirty="0" smtClean="0"/>
              <a:t>。  </a:t>
            </a:r>
            <a:r>
              <a:rPr lang="zh-CN" altLang="en-US" dirty="0" smtClean="0"/>
              <a:t>选 择 </a:t>
            </a:r>
            <a:r>
              <a:rPr lang="en-US" dirty="0" smtClean="0"/>
              <a:t>ＴＣＲ  （ </a:t>
            </a:r>
            <a:r>
              <a:rPr lang="zh-CN" altLang="en-US" dirty="0" smtClean="0"/>
              <a:t>ｉ</a:t>
            </a:r>
            <a:r>
              <a:rPr lang="en-US" dirty="0" smtClean="0"/>
              <a:t>）   </a:t>
            </a:r>
            <a:r>
              <a:rPr lang="zh-CN" altLang="en-US" dirty="0" smtClean="0"/>
              <a:t>最 大 的 设 施 作 为 最 先 进 入 布 置 的 设 施</a:t>
            </a:r>
            <a:r>
              <a:rPr lang="en-US" dirty="0" smtClean="0"/>
              <a:t>。</a:t>
            </a:r>
            <a:r>
              <a:rPr lang="zh-CN" altLang="en-US" dirty="0" smtClean="0"/>
              <a:t>如果</a:t>
            </a:r>
            <a:r>
              <a:rPr lang="zh-CN" altLang="en-US" dirty="0" smtClean="0"/>
              <a:t>最大的 </a:t>
            </a:r>
            <a:r>
              <a:rPr lang="en-US" dirty="0" smtClean="0"/>
              <a:t>ＴＣＲ </a:t>
            </a:r>
            <a:r>
              <a:rPr lang="zh-CN" altLang="en-US" dirty="0" smtClean="0"/>
              <a:t>有多个设施</a:t>
            </a:r>
            <a:r>
              <a:rPr lang="en-US" dirty="0" smtClean="0"/>
              <a:t>，  </a:t>
            </a:r>
            <a:r>
              <a:rPr lang="zh-CN" altLang="en-US" dirty="0" smtClean="0"/>
              <a:t>即出现  </a:t>
            </a:r>
            <a:r>
              <a:rPr lang="en-US" dirty="0" smtClean="0"/>
              <a:t>“ </a:t>
            </a:r>
            <a:r>
              <a:rPr lang="zh-CN" altLang="en-US" dirty="0" smtClean="0"/>
              <a:t>结</a:t>
            </a:r>
            <a:r>
              <a:rPr lang="en-US" dirty="0" smtClean="0"/>
              <a:t>” ，  </a:t>
            </a:r>
            <a:r>
              <a:rPr lang="zh-CN" altLang="en-US" dirty="0" smtClean="0"/>
              <a:t>则选择面积最大的设施解</a:t>
            </a:r>
            <a:r>
              <a:rPr lang="en-US" dirty="0" smtClean="0"/>
              <a:t>   “ </a:t>
            </a:r>
            <a:r>
              <a:rPr lang="zh-CN" altLang="en-US" dirty="0" smtClean="0"/>
              <a:t>结</a:t>
            </a:r>
            <a:r>
              <a:rPr lang="en-US" dirty="0" smtClean="0"/>
              <a:t>” ；  </a:t>
            </a:r>
            <a:r>
              <a:rPr lang="zh-CN" altLang="en-US" dirty="0" smtClean="0"/>
              <a:t>若依然解不 开</a:t>
            </a:r>
            <a:r>
              <a:rPr lang="en-US" dirty="0" smtClean="0"/>
              <a:t>，  </a:t>
            </a:r>
            <a:r>
              <a:rPr lang="zh-CN" altLang="en-US" dirty="0" smtClean="0"/>
              <a:t>则随机选取</a:t>
            </a:r>
            <a:r>
              <a:rPr lang="en-US" dirty="0" smtClean="0"/>
              <a:t>。  </a:t>
            </a:r>
            <a:r>
              <a:rPr lang="zh-CN" altLang="en-US" dirty="0" smtClean="0"/>
              <a:t>第二个设施选择 与 第 一 个 设 施 具 有 最 高 级 别 关 系  </a:t>
            </a:r>
            <a:r>
              <a:rPr lang="en-US" dirty="0" smtClean="0"/>
              <a:t>（ Ａ </a:t>
            </a:r>
            <a:r>
              <a:rPr lang="zh-CN" altLang="en-US" dirty="0" smtClean="0"/>
              <a:t>级 </a:t>
            </a:r>
            <a:r>
              <a:rPr lang="en-US" dirty="0" smtClean="0"/>
              <a:t>）  </a:t>
            </a:r>
            <a:r>
              <a:rPr lang="zh-CN" altLang="en-US" dirty="0" smtClean="0"/>
              <a:t>的 设 施</a:t>
            </a:r>
            <a:r>
              <a:rPr lang="en-US" dirty="0" smtClean="0"/>
              <a:t>，  </a:t>
            </a:r>
            <a:r>
              <a:rPr lang="zh-CN" altLang="en-US" dirty="0" smtClean="0"/>
              <a:t>依 次选择 </a:t>
            </a:r>
            <a:r>
              <a:rPr lang="en-US" dirty="0" smtClean="0"/>
              <a:t>Ｂ </a:t>
            </a:r>
            <a:r>
              <a:rPr lang="zh-CN" altLang="en-US" dirty="0" smtClean="0"/>
              <a:t>级</a:t>
            </a:r>
            <a:r>
              <a:rPr lang="en-US" dirty="0" smtClean="0"/>
              <a:t>、  Ｃ </a:t>
            </a:r>
            <a:r>
              <a:rPr lang="zh-CN" altLang="en-US" dirty="0" smtClean="0"/>
              <a:t>级</a:t>
            </a:r>
            <a:r>
              <a:rPr lang="en-US" dirty="0" smtClean="0"/>
              <a:t>、  ……</a:t>
            </a:r>
            <a:r>
              <a:rPr lang="zh-CN" altLang="en-US" dirty="0" smtClean="0"/>
              <a:t>如果在同一关系级别中出现多个设施  </a:t>
            </a:r>
            <a:r>
              <a:rPr lang="en-US" dirty="0" smtClean="0"/>
              <a:t>（ “ </a:t>
            </a:r>
            <a:r>
              <a:rPr lang="zh-CN" altLang="en-US" dirty="0" smtClean="0"/>
              <a:t>结</a:t>
            </a:r>
            <a:r>
              <a:rPr lang="en-US" dirty="0" smtClean="0"/>
              <a:t>” ） ，  </a:t>
            </a:r>
            <a:r>
              <a:rPr lang="zh-CN" altLang="en-US" dirty="0" smtClean="0"/>
              <a:t>选择这些设施中 最大的 设 施 先 布 置  </a:t>
            </a:r>
            <a:r>
              <a:rPr lang="en-US" dirty="0" smtClean="0"/>
              <a:t>（ </a:t>
            </a:r>
            <a:r>
              <a:rPr lang="zh-CN" altLang="en-US" dirty="0" smtClean="0"/>
              <a:t>解  </a:t>
            </a:r>
            <a:r>
              <a:rPr lang="en-US" dirty="0" smtClean="0"/>
              <a:t>“ </a:t>
            </a:r>
            <a:r>
              <a:rPr lang="zh-CN" altLang="en-US" dirty="0" smtClean="0"/>
              <a:t>结 </a:t>
            </a:r>
            <a:r>
              <a:rPr lang="en-US" dirty="0" smtClean="0"/>
              <a:t>” ） 。  </a:t>
            </a:r>
            <a:r>
              <a:rPr lang="zh-CN" altLang="en-US" dirty="0" smtClean="0"/>
              <a:t>在 布 置 中</a:t>
            </a:r>
            <a:r>
              <a:rPr lang="en-US" dirty="0" smtClean="0"/>
              <a:t>，  </a:t>
            </a:r>
            <a:r>
              <a:rPr lang="zh-CN" altLang="en-US" dirty="0" smtClean="0"/>
              <a:t>设 施 的 形 状 尽 可 能 设 计 成 由 若 干 个 正 方 形 组成</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第二节　国际物流设施选址与布局</a:t>
            </a:r>
            <a:endParaRPr lang="zh-CN" altLang="zh-CN" dirty="0" smtClean="0"/>
          </a:p>
        </p:txBody>
      </p:sp>
      <p:sp>
        <p:nvSpPr>
          <p:cNvPr id="80899" name="Rectangle 3"/>
          <p:cNvSpPr>
            <a:spLocks noGrp="1" noChangeArrowheads="1"/>
          </p:cNvSpPr>
          <p:nvPr>
            <p:ph type="body" idx="1"/>
          </p:nvPr>
        </p:nvSpPr>
        <p:spPr/>
        <p:txBody>
          <a:bodyPr/>
          <a:lstStyle/>
          <a:p>
            <a:pPr>
              <a:lnSpc>
                <a:spcPct val="200000"/>
              </a:lnSpc>
            </a:pPr>
            <a:r>
              <a:rPr lang="zh-CN" altLang="en-US" dirty="0" smtClean="0"/>
              <a:t>布置</a:t>
            </a:r>
            <a:r>
              <a:rPr lang="zh-CN" altLang="en-US" dirty="0" smtClean="0"/>
              <a:t>矢量后</a:t>
            </a:r>
            <a:r>
              <a:rPr lang="en-US" dirty="0" smtClean="0"/>
              <a:t>，  </a:t>
            </a:r>
            <a:r>
              <a:rPr lang="zh-CN" altLang="en-US" dirty="0" smtClean="0"/>
              <a:t>依照这个矢量的 顺 序 逐 个 将 设 施 向布置图中放置</a:t>
            </a:r>
            <a:r>
              <a:rPr lang="en-US" dirty="0" smtClean="0"/>
              <a:t>。  </a:t>
            </a:r>
            <a:r>
              <a:rPr lang="zh-CN" altLang="en-US" dirty="0" smtClean="0"/>
              <a:t>放置原则是在所有可布置的位置中选 择 使进入布置图的设施与前面进入的相邻设施的关系值最大 的那个位置</a:t>
            </a:r>
            <a:r>
              <a:rPr lang="en-US" dirty="0" smtClean="0"/>
              <a:t>。  </a:t>
            </a:r>
            <a:r>
              <a:rPr lang="zh-CN" altLang="en-US" dirty="0" smtClean="0"/>
              <a:t>如图 </a:t>
            </a:r>
            <a:r>
              <a:rPr lang="en-US" dirty="0" smtClean="0"/>
              <a:t>４ － １１ </a:t>
            </a:r>
            <a:r>
              <a:rPr lang="zh-CN" altLang="en-US" dirty="0" smtClean="0"/>
              <a:t>所示</a:t>
            </a:r>
            <a:r>
              <a:rPr lang="en-US" dirty="0" smtClean="0"/>
              <a:t>，  </a:t>
            </a:r>
            <a:r>
              <a:rPr lang="zh-CN" altLang="en-US" dirty="0" smtClean="0"/>
              <a:t>设施 </a:t>
            </a:r>
            <a:r>
              <a:rPr lang="en-US" dirty="0" smtClean="0"/>
              <a:t>１ </a:t>
            </a:r>
            <a:r>
              <a:rPr lang="zh-CN" altLang="en-US" dirty="0" smtClean="0"/>
              <a:t>有 三 个 可 放 置 的 位 置 </a:t>
            </a:r>
            <a:r>
              <a:rPr lang="en-US" dirty="0" smtClean="0"/>
              <a:t>１ </a:t>
            </a:r>
            <a:r>
              <a:rPr lang="zh-CN" altLang="en-US" baseline="-25000" dirty="0" smtClean="0"/>
              <a:t>ａ</a:t>
            </a:r>
            <a:r>
              <a:rPr lang="zh-CN" altLang="en-US" dirty="0" smtClean="0"/>
              <a:t> </a:t>
            </a:r>
            <a:r>
              <a:rPr lang="en-US" dirty="0" smtClean="0"/>
              <a:t>、 １ </a:t>
            </a:r>
            <a:r>
              <a:rPr lang="zh-CN" altLang="en-US" baseline="-25000" dirty="0" smtClean="0"/>
              <a:t>ｂ</a:t>
            </a:r>
            <a:r>
              <a:rPr lang="zh-CN" altLang="en-US" dirty="0" smtClean="0"/>
              <a:t> </a:t>
            </a:r>
            <a:r>
              <a:rPr lang="en-US" dirty="0" smtClean="0"/>
              <a:t>、 １ </a:t>
            </a:r>
            <a:r>
              <a:rPr lang="zh-CN" altLang="en-US" baseline="-25000" dirty="0" smtClean="0"/>
              <a:t>ｃ</a:t>
            </a:r>
            <a:r>
              <a:rPr lang="zh-CN" altLang="en-US" dirty="0" smtClean="0"/>
              <a:t> </a:t>
            </a:r>
            <a:r>
              <a:rPr lang="en-US" dirty="0" smtClean="0"/>
              <a:t>，  </a:t>
            </a:r>
            <a:r>
              <a:rPr lang="zh-CN" altLang="en-US" dirty="0" smtClean="0"/>
              <a:t>由于 ＮＣＲ</a:t>
            </a:r>
            <a:r>
              <a:rPr lang="en-US" baseline="-25000" dirty="0" smtClean="0"/>
              <a:t>１</a:t>
            </a:r>
            <a:r>
              <a:rPr lang="zh-CN" altLang="en-US" baseline="-25000" dirty="0" smtClean="0"/>
              <a:t>ａ</a:t>
            </a:r>
            <a:r>
              <a:rPr lang="zh-CN" altLang="en-US" dirty="0" smtClean="0"/>
              <a:t>  </a:t>
            </a:r>
            <a:r>
              <a:rPr lang="en-US" dirty="0" smtClean="0"/>
              <a:t>＝ </a:t>
            </a:r>
            <a:r>
              <a:rPr lang="zh-CN" altLang="en-US" dirty="0" smtClean="0"/>
              <a:t>ｒ</a:t>
            </a:r>
            <a:r>
              <a:rPr lang="en-US" baseline="-25000" dirty="0" smtClean="0"/>
              <a:t>１３</a:t>
            </a:r>
            <a:r>
              <a:rPr lang="en-US" dirty="0" smtClean="0"/>
              <a:t>  ＋ </a:t>
            </a:r>
            <a:r>
              <a:rPr lang="zh-CN" altLang="en-US" dirty="0" smtClean="0"/>
              <a:t>ｒ</a:t>
            </a:r>
            <a:r>
              <a:rPr lang="en-US" baseline="-25000" dirty="0" smtClean="0"/>
              <a:t>１４</a:t>
            </a:r>
            <a:r>
              <a:rPr lang="en-US" dirty="0" smtClean="0"/>
              <a:t> ，  </a:t>
            </a:r>
            <a:r>
              <a:rPr lang="zh-CN" altLang="en-US" dirty="0" smtClean="0"/>
              <a:t>ＮＣＲ</a:t>
            </a:r>
            <a:r>
              <a:rPr lang="en-US" baseline="-25000" dirty="0" smtClean="0"/>
              <a:t>１</a:t>
            </a:r>
            <a:r>
              <a:rPr lang="zh-CN" altLang="en-US" baseline="-25000" dirty="0" smtClean="0"/>
              <a:t>ｂ</a:t>
            </a:r>
            <a:r>
              <a:rPr lang="zh-CN" altLang="en-US" dirty="0" smtClean="0"/>
              <a:t>  </a:t>
            </a:r>
            <a:r>
              <a:rPr lang="en-US" dirty="0" smtClean="0"/>
              <a:t>＝ </a:t>
            </a:r>
            <a:r>
              <a:rPr lang="zh-CN" altLang="en-US" dirty="0" smtClean="0"/>
              <a:t>ｒ</a:t>
            </a:r>
            <a:r>
              <a:rPr lang="en-US" baseline="-25000" dirty="0" smtClean="0"/>
              <a:t>１４</a:t>
            </a:r>
            <a:r>
              <a:rPr lang="en-US" dirty="0" smtClean="0"/>
              <a:t> ，  </a:t>
            </a:r>
            <a:r>
              <a:rPr lang="zh-CN" altLang="en-US" dirty="0" smtClean="0"/>
              <a:t>ＮＣＲ</a:t>
            </a:r>
            <a:r>
              <a:rPr lang="en-US" baseline="-25000" dirty="0" smtClean="0"/>
              <a:t>１</a:t>
            </a:r>
            <a:r>
              <a:rPr lang="zh-CN" altLang="en-US" baseline="-25000" dirty="0" smtClean="0"/>
              <a:t>ｃ</a:t>
            </a:r>
            <a:r>
              <a:rPr lang="zh-CN" altLang="en-US" dirty="0" smtClean="0"/>
              <a:t>  </a:t>
            </a:r>
            <a:r>
              <a:rPr lang="en-US" dirty="0" smtClean="0"/>
              <a:t>＝</a:t>
            </a:r>
            <a:r>
              <a:rPr lang="zh-CN" altLang="en-US" dirty="0" smtClean="0"/>
              <a:t> </a:t>
            </a:r>
            <a:r>
              <a:rPr lang="en-US" dirty="0" smtClean="0"/>
              <a:t>ｒ</a:t>
            </a:r>
            <a:r>
              <a:rPr lang="en-US" baseline="-25000" dirty="0" smtClean="0"/>
              <a:t>１３ </a:t>
            </a:r>
            <a:r>
              <a:rPr lang="en-US" dirty="0" smtClean="0"/>
              <a:t>，  </a:t>
            </a:r>
            <a:r>
              <a:rPr lang="zh-CN" altLang="en-US" dirty="0" smtClean="0"/>
              <a:t>所以应选择从位置 </a:t>
            </a:r>
            <a:r>
              <a:rPr lang="en-US" dirty="0" smtClean="0"/>
              <a:t>１</a:t>
            </a:r>
            <a:r>
              <a:rPr lang="en-US" baseline="-25000" dirty="0" smtClean="0"/>
              <a:t>ａ</a:t>
            </a:r>
            <a:r>
              <a:rPr lang="en-US" dirty="0" smtClean="0"/>
              <a:t> </a:t>
            </a:r>
            <a:r>
              <a:rPr lang="zh-CN" altLang="en-US" dirty="0" smtClean="0"/>
              <a:t>进入如</a:t>
            </a:r>
            <a:r>
              <a:rPr lang="zh-CN" altLang="en-US" dirty="0" smtClean="0">
                <a:hlinkClick r:id="rId2" action="ppaction://hlinksldjump"/>
              </a:rPr>
              <a:t>图 </a:t>
            </a:r>
            <a:r>
              <a:rPr lang="en-US" dirty="0" smtClean="0">
                <a:hlinkClick r:id="rId2" action="ppaction://hlinksldjump"/>
              </a:rPr>
              <a:t>４ － １１ </a:t>
            </a:r>
            <a:r>
              <a:rPr lang="zh-CN" altLang="en-US" dirty="0" smtClean="0"/>
              <a:t>所示的布局图</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4-1  </a:t>
            </a:r>
            <a:r>
              <a:rPr lang="zh-CN" altLang="en-US" dirty="0" smtClean="0"/>
              <a:t>三级物流网络结构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338263" y="1885950"/>
            <a:ext cx="6465887" cy="30861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0243"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国际物流连线</a:t>
            </a:r>
            <a:r>
              <a:rPr lang="en-US" altLang="zh-CN" sz="2900" dirty="0" smtClean="0"/>
              <a:t> </a:t>
            </a:r>
            <a:endParaRPr lang="zh-CN" altLang="en-US" sz="2900" dirty="0" smtClean="0"/>
          </a:p>
          <a:p>
            <a:pPr>
              <a:lnSpc>
                <a:spcPct val="150000"/>
              </a:lnSpc>
            </a:pPr>
            <a:r>
              <a:rPr lang="en-US" dirty="0" smtClean="0"/>
              <a:t>１  </a:t>
            </a:r>
            <a:r>
              <a:rPr lang="zh-CN" altLang="en-US" dirty="0" smtClean="0"/>
              <a:t>国际物流连线概念</a:t>
            </a:r>
          </a:p>
          <a:p>
            <a:pPr>
              <a:lnSpc>
                <a:spcPct val="150000"/>
              </a:lnSpc>
            </a:pPr>
            <a:r>
              <a:rPr lang="zh-CN" altLang="en-US" dirty="0" smtClean="0"/>
              <a:t>国际物流连线是指连接国内外众多收发货节点间的运输线</a:t>
            </a:r>
            <a:r>
              <a:rPr lang="en-US" dirty="0" smtClean="0"/>
              <a:t>，   </a:t>
            </a:r>
            <a:r>
              <a:rPr lang="zh-CN" altLang="en-US" dirty="0" smtClean="0"/>
              <a:t>如各种海运航线</a:t>
            </a:r>
            <a:r>
              <a:rPr lang="en-US" dirty="0" smtClean="0"/>
              <a:t>、  </a:t>
            </a:r>
            <a:r>
              <a:rPr lang="zh-CN" altLang="en-US" dirty="0" smtClean="0"/>
              <a:t>铁路线</a:t>
            </a:r>
            <a:r>
              <a:rPr lang="en-US" dirty="0" smtClean="0"/>
              <a:t>、</a:t>
            </a:r>
            <a:r>
              <a:rPr lang="zh-CN" altLang="en-US" dirty="0" smtClean="0"/>
              <a:t>飞机航线以及海</a:t>
            </a:r>
            <a:r>
              <a:rPr lang="en-US" dirty="0" smtClean="0"/>
              <a:t>、  </a:t>
            </a:r>
            <a:r>
              <a:rPr lang="zh-CN" altLang="en-US" dirty="0" smtClean="0"/>
              <a:t>陆</a:t>
            </a:r>
            <a:r>
              <a:rPr lang="en-US" dirty="0" smtClean="0"/>
              <a:t>、  </a:t>
            </a:r>
            <a:r>
              <a:rPr lang="zh-CN" altLang="en-US" dirty="0" smtClean="0"/>
              <a:t>空联合运航线</a:t>
            </a:r>
            <a:r>
              <a:rPr lang="en-US" dirty="0" smtClean="0"/>
              <a:t>。 </a:t>
            </a:r>
          </a:p>
          <a:p>
            <a:pPr>
              <a:lnSpc>
                <a:spcPct val="150000"/>
              </a:lnSpc>
            </a:pPr>
            <a:r>
              <a:rPr lang="en-US" dirty="0" smtClean="0"/>
              <a:t>２  </a:t>
            </a:r>
            <a:r>
              <a:rPr lang="zh-CN" altLang="en-US" dirty="0" smtClean="0"/>
              <a:t>常见国际物流连线</a:t>
            </a:r>
          </a:p>
          <a:p>
            <a:pPr>
              <a:lnSpc>
                <a:spcPct val="150000"/>
              </a:lnSpc>
            </a:pPr>
            <a:r>
              <a:rPr lang="zh-CN" altLang="en-US" dirty="0" smtClean="0"/>
              <a:t>国际物流连线实际上也是国际物流流动的路径</a:t>
            </a:r>
            <a:r>
              <a:rPr lang="en-US" dirty="0" smtClean="0"/>
              <a:t>。   </a:t>
            </a:r>
            <a:r>
              <a:rPr lang="zh-CN" altLang="en-US" dirty="0" smtClean="0"/>
              <a:t>它主要包括国际远洋航线及海上通道</a:t>
            </a:r>
            <a:r>
              <a:rPr lang="en-US" dirty="0" smtClean="0"/>
              <a:t>、</a:t>
            </a:r>
            <a:r>
              <a:rPr lang="zh-CN" altLang="en-US" dirty="0" smtClean="0"/>
              <a:t>国际航空线</a:t>
            </a:r>
            <a:r>
              <a:rPr lang="en-US" dirty="0" smtClean="0"/>
              <a:t>、  </a:t>
            </a:r>
            <a:r>
              <a:rPr lang="zh-CN" altLang="en-US" dirty="0" smtClean="0"/>
              <a:t>国际铁路运输线与大陆桥</a:t>
            </a:r>
            <a:r>
              <a:rPr lang="en-US" dirty="0" smtClean="0"/>
              <a:t>、  </a:t>
            </a:r>
            <a:r>
              <a:rPr lang="zh-CN" altLang="en-US" dirty="0" smtClean="0"/>
              <a:t>国际主要输油管道等</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２　 </a:t>
            </a:r>
            <a:r>
              <a:rPr lang="zh-CN" altLang="en-US" dirty="0" smtClean="0"/>
              <a:t>港口在国际物流系统中的组织功能</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357438" y="2252663"/>
            <a:ext cx="4429125" cy="2352675"/>
          </a:xfrm>
          <a:prstGeom prst="rect">
            <a:avLst/>
          </a:prstGeom>
          <a:noFill/>
          <a:ln w="9525">
            <a:noFill/>
            <a:miter lim="800000"/>
            <a:headEnd/>
            <a:tailEnd/>
          </a:ln>
          <a:effec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３  </a:t>
            </a:r>
            <a:r>
              <a:rPr lang="zh-CN" altLang="en-US" dirty="0" smtClean="0"/>
              <a:t>物流网络结构图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481138" y="2085975"/>
            <a:ext cx="6181725" cy="2686050"/>
          </a:xfrm>
          <a:prstGeom prst="rect">
            <a:avLst/>
          </a:prstGeom>
          <a:noFill/>
          <a:ln w="9525">
            <a:noFill/>
            <a:miter lim="800000"/>
            <a:headEnd/>
            <a:tailEnd/>
          </a:ln>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4-4  </a:t>
            </a:r>
            <a:r>
              <a:rPr lang="zh-CN" altLang="en-US" dirty="0" smtClean="0"/>
              <a:t>物流园规划设计内容</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2638425" y="1643063"/>
            <a:ext cx="3867150" cy="3571875"/>
          </a:xfrm>
          <a:prstGeom prst="rect">
            <a:avLst/>
          </a:prstGeom>
          <a:noFill/>
          <a:ln w="9525">
            <a:noFill/>
            <a:miter lim="800000"/>
            <a:headEnd/>
            <a:tailEnd/>
          </a:ln>
          <a:effec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５　   </a:t>
            </a:r>
            <a:r>
              <a:rPr lang="zh-CN" altLang="en-US" dirty="0" smtClean="0"/>
              <a:t>物流规划理论研究的内容和方法构成</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838200" y="1828800"/>
            <a:ext cx="7532687" cy="4105275"/>
          </a:xfrm>
          <a:prstGeom prst="rect">
            <a:avLst/>
          </a:prstGeom>
          <a:noFill/>
          <a:ln w="9525">
            <a:noFill/>
            <a:miter lim="800000"/>
            <a:headEnd/>
            <a:tailEnd/>
          </a:ln>
          <a:effec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4-6  </a:t>
            </a:r>
            <a:r>
              <a:rPr lang="zh-CN" altLang="en-US" dirty="0" smtClean="0"/>
              <a:t>区域物流网络战略规划的流程示意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2133600" y="1752600"/>
            <a:ext cx="5095875" cy="4143375"/>
          </a:xfrm>
          <a:prstGeom prst="rect">
            <a:avLst/>
          </a:prstGeom>
          <a:noFill/>
          <a:ln w="9525">
            <a:noFill/>
            <a:miter lim="800000"/>
            <a:headEnd/>
            <a:tailEnd/>
          </a:ln>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７</a:t>
            </a:r>
            <a:r>
              <a:rPr lang="zh-CN" altLang="en-US" dirty="0" smtClean="0"/>
              <a:t>区域物流网络空间结构示意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1171575" y="1804988"/>
            <a:ext cx="6799263" cy="3248025"/>
          </a:xfrm>
          <a:prstGeom prst="rect">
            <a:avLst/>
          </a:prstGeom>
          <a:noFill/>
          <a:ln w="9525">
            <a:noFill/>
            <a:miter lim="800000"/>
            <a:headEnd/>
            <a:tailEnd/>
          </a:ln>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１</a:t>
            </a:r>
            <a:r>
              <a:rPr lang="zh-CN" altLang="en-US" dirty="0" smtClean="0"/>
              <a:t>区域网络空间结构形态分析</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504825" y="1971675"/>
            <a:ext cx="8132763" cy="2914650"/>
          </a:xfrm>
          <a:prstGeom prst="rect">
            <a:avLst/>
          </a:prstGeom>
          <a:noFill/>
          <a:ln w="9525">
            <a:noFill/>
            <a:miter lim="800000"/>
            <a:headEnd/>
            <a:tailEnd/>
          </a:ln>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4-8  </a:t>
            </a:r>
            <a:r>
              <a:rPr lang="zh-CN" altLang="en-US" dirty="0" smtClean="0"/>
              <a:t>区域节点等级集聚示意</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8194" name="Picture 2"/>
          <p:cNvPicPr>
            <a:picLocks noChangeAspect="1" noChangeArrowheads="1"/>
          </p:cNvPicPr>
          <p:nvPr/>
        </p:nvPicPr>
        <p:blipFill>
          <a:blip r:embed="rId2"/>
          <a:srcRect/>
          <a:stretch>
            <a:fillRect/>
          </a:stretch>
        </p:blipFill>
        <p:spPr bwMode="auto">
          <a:xfrm>
            <a:off x="1671638" y="1985963"/>
            <a:ext cx="5800725" cy="2886075"/>
          </a:xfrm>
          <a:prstGeom prst="rect">
            <a:avLst/>
          </a:prstGeom>
          <a:noFill/>
          <a:ln w="9525">
            <a:noFill/>
            <a:miter lim="800000"/>
            <a:headEnd/>
            <a:tailEnd/>
          </a:ln>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４ － ９</a:t>
            </a:r>
            <a:r>
              <a:rPr lang="zh-CN" altLang="en-US" dirty="0" smtClean="0"/>
              <a:t>层次分析法选址的层次结构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9218" name="Picture 2"/>
          <p:cNvPicPr>
            <a:picLocks noChangeAspect="1" noChangeArrowheads="1"/>
          </p:cNvPicPr>
          <p:nvPr/>
        </p:nvPicPr>
        <p:blipFill>
          <a:blip r:embed="rId2"/>
          <a:srcRect/>
          <a:stretch>
            <a:fillRect/>
          </a:stretch>
        </p:blipFill>
        <p:spPr bwMode="auto">
          <a:xfrm>
            <a:off x="1319213" y="1938338"/>
            <a:ext cx="6503987" cy="2981325"/>
          </a:xfrm>
          <a:prstGeom prst="rect">
            <a:avLst/>
          </a:prstGeom>
          <a:noFill/>
          <a:ln w="9525">
            <a:noFill/>
            <a:miter lim="800000"/>
            <a:headEnd/>
            <a:tailEnd/>
          </a:ln>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２　 </a:t>
            </a:r>
            <a:r>
              <a:rPr lang="zh-CN" altLang="en-US" dirty="0" smtClean="0"/>
              <a:t>准则层判断矩阵 </a:t>
            </a:r>
            <a:r>
              <a:rPr lang="en-US" dirty="0" smtClean="0"/>
              <a:t>Ａ</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pic>
        <p:nvPicPr>
          <p:cNvPr id="10242" name="Picture 2"/>
          <p:cNvPicPr>
            <a:picLocks noChangeAspect="1" noChangeArrowheads="1"/>
          </p:cNvPicPr>
          <p:nvPr/>
        </p:nvPicPr>
        <p:blipFill>
          <a:blip r:embed="rId2"/>
          <a:srcRect/>
          <a:stretch>
            <a:fillRect/>
          </a:stretch>
        </p:blipFill>
        <p:spPr bwMode="auto">
          <a:xfrm>
            <a:off x="509588" y="2243138"/>
            <a:ext cx="8123237" cy="2371725"/>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国际物流网络规划</a:t>
            </a:r>
            <a:endParaRPr lang="zh-CN" altLang="zh-CN" dirty="0" smtClean="0"/>
          </a:p>
        </p:txBody>
      </p:sp>
      <p:sp>
        <p:nvSpPr>
          <p:cNvPr id="11267"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国际远洋航线及海上通道</a:t>
            </a:r>
            <a:r>
              <a:rPr lang="en-US" dirty="0" smtClean="0"/>
              <a:t>。</a:t>
            </a:r>
            <a:endParaRPr lang="zh-CN" altLang="en-US" dirty="0" smtClean="0"/>
          </a:p>
          <a:p>
            <a:pPr>
              <a:lnSpc>
                <a:spcPct val="150000"/>
              </a:lnSpc>
            </a:pPr>
            <a:r>
              <a:rPr lang="zh-CN" altLang="en-US" dirty="0" smtClean="0"/>
              <a:t>世界各地水域</a:t>
            </a:r>
            <a:r>
              <a:rPr lang="en-US" dirty="0" smtClean="0"/>
              <a:t>，  </a:t>
            </a:r>
            <a:r>
              <a:rPr lang="zh-CN" altLang="en-US" dirty="0" smtClean="0"/>
              <a:t>在港湾</a:t>
            </a:r>
            <a:r>
              <a:rPr lang="en-US" dirty="0" smtClean="0"/>
              <a:t>、  </a:t>
            </a:r>
            <a:r>
              <a:rPr lang="zh-CN" altLang="en-US" dirty="0" smtClean="0"/>
              <a:t>潮流</a:t>
            </a:r>
            <a:r>
              <a:rPr lang="en-US" dirty="0" smtClean="0"/>
              <a:t>、  </a:t>
            </a:r>
            <a:r>
              <a:rPr lang="zh-CN" altLang="en-US" dirty="0" smtClean="0"/>
              <a:t>风向</a:t>
            </a:r>
            <a:r>
              <a:rPr lang="en-US" dirty="0" smtClean="0"/>
              <a:t>、  </a:t>
            </a:r>
            <a:r>
              <a:rPr lang="zh-CN" altLang="en-US" dirty="0" smtClean="0"/>
              <a:t>水深及地球球面距离等自然条件的限制下</a:t>
            </a:r>
            <a:r>
              <a:rPr lang="en-US" dirty="0" smtClean="0"/>
              <a:t>，  </a:t>
            </a:r>
            <a:r>
              <a:rPr lang="zh-CN" altLang="en-US" dirty="0" smtClean="0"/>
              <a:t>可供 船舶航行的一定路径</a:t>
            </a:r>
            <a:r>
              <a:rPr lang="en-US" dirty="0" smtClean="0"/>
              <a:t>，   </a:t>
            </a:r>
            <a:r>
              <a:rPr lang="zh-CN" altLang="en-US" dirty="0" smtClean="0"/>
              <a:t>称为航路</a:t>
            </a:r>
            <a:r>
              <a:rPr lang="en-US" dirty="0" smtClean="0"/>
              <a:t>。  </a:t>
            </a:r>
            <a:r>
              <a:rPr lang="zh-CN" altLang="en-US" dirty="0" smtClean="0"/>
              <a:t>海上运输承运人在许多不同的航路中</a:t>
            </a:r>
            <a:r>
              <a:rPr lang="en-US" dirty="0" smtClean="0"/>
              <a:t>，  </a:t>
            </a:r>
            <a:r>
              <a:rPr lang="zh-CN" altLang="en-US" dirty="0" smtClean="0"/>
              <a:t>根 据 主 客 观 的 条 件</a:t>
            </a:r>
            <a:r>
              <a:rPr lang="en-US" dirty="0" smtClean="0"/>
              <a:t>，  </a:t>
            </a:r>
            <a:r>
              <a:rPr lang="zh-CN" altLang="en-US" dirty="0" smtClean="0"/>
              <a:t>为达到最大的经 济 效 益 所 选 定 的 营 运 航 路 被 统 称 为 航 线</a:t>
            </a:r>
            <a:r>
              <a:rPr lang="en-US" dirty="0" smtClean="0"/>
              <a:t>，  </a:t>
            </a:r>
            <a:r>
              <a:rPr lang="zh-CN" altLang="en-US" dirty="0" smtClean="0"/>
              <a:t>远 洋 航 线  </a:t>
            </a:r>
            <a:r>
              <a:rPr lang="en-US" dirty="0" smtClean="0"/>
              <a:t>（ </a:t>
            </a:r>
            <a:r>
              <a:rPr lang="en-US" dirty="0" err="1" smtClean="0"/>
              <a:t>Ｏｃｅａｎ</a:t>
            </a:r>
            <a:r>
              <a:rPr lang="en-US" dirty="0" smtClean="0"/>
              <a:t>  </a:t>
            </a:r>
            <a:r>
              <a:rPr lang="en-US" dirty="0" err="1" smtClean="0"/>
              <a:t>Ｓｈｉｐｐｉｎｇ</a:t>
            </a:r>
            <a:r>
              <a:rPr lang="en-US" dirty="0" smtClean="0"/>
              <a:t> </a:t>
            </a:r>
            <a:r>
              <a:rPr lang="en-US" dirty="0" err="1" smtClean="0"/>
              <a:t>Ｌｉｎｅ</a:t>
            </a:r>
            <a:r>
              <a:rPr lang="en-US" dirty="0" smtClean="0"/>
              <a:t>）   </a:t>
            </a:r>
            <a:r>
              <a:rPr lang="zh-CN" altLang="en-US" dirty="0" smtClean="0"/>
              <a:t>是指使用船舶或其他水运工具跨越大洋的运输航线</a:t>
            </a:r>
            <a:r>
              <a:rPr lang="en-US" dirty="0" smtClean="0"/>
              <a:t>。   </a:t>
            </a:r>
            <a:r>
              <a:rPr lang="zh-CN" altLang="en-US" dirty="0" smtClean="0"/>
              <a:t>如我国各港口跨越大洋航行至欧洲</a:t>
            </a:r>
            <a:r>
              <a:rPr lang="en-US" dirty="0" smtClean="0"/>
              <a:t>、  </a:t>
            </a:r>
            <a:r>
              <a:rPr lang="zh-CN" altLang="en-US" dirty="0" smtClean="0"/>
              <a:t>非洲</a:t>
            </a:r>
            <a:r>
              <a:rPr lang="en-US" dirty="0" smtClean="0"/>
              <a:t>、  </a:t>
            </a:r>
            <a:r>
              <a:rPr lang="zh-CN" altLang="en-US" dirty="0" smtClean="0"/>
              <a:t>美洲和大洋洲等处所进行的航运路线</a:t>
            </a:r>
            <a:r>
              <a:rPr lang="en-US" dirty="0" smtClean="0"/>
              <a:t>。  </a:t>
            </a:r>
            <a:r>
              <a:rPr lang="zh-CN" altLang="en-US" dirty="0" smtClean="0"/>
              <a:t>国际贸易货物运输主要是通过远洋运输来完成的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３　</a:t>
            </a:r>
            <a:r>
              <a:rPr lang="zh-CN" altLang="en-US" dirty="0" smtClean="0"/>
              <a:t>经济因素的判断矩阵  </a:t>
            </a:r>
            <a:r>
              <a:rPr lang="en-US" dirty="0" smtClean="0"/>
              <a:t>Ｂ１</a:t>
            </a:r>
            <a:endParaRPr lang="zh-CN" altLang="zh-CN" dirty="0" smtClean="0"/>
          </a:p>
        </p:txBody>
      </p:sp>
      <p:pic>
        <p:nvPicPr>
          <p:cNvPr id="11266" name="Picture 2"/>
          <p:cNvPicPr>
            <a:picLocks noChangeAspect="1" noChangeArrowheads="1"/>
          </p:cNvPicPr>
          <p:nvPr/>
        </p:nvPicPr>
        <p:blipFill>
          <a:blip r:embed="rId2"/>
          <a:srcRect/>
          <a:stretch>
            <a:fillRect/>
          </a:stretch>
        </p:blipFill>
        <p:spPr bwMode="auto">
          <a:xfrm>
            <a:off x="442913" y="2690813"/>
            <a:ext cx="8256587" cy="1476375"/>
          </a:xfrm>
          <a:prstGeom prst="rect">
            <a:avLst/>
          </a:prstGeom>
          <a:noFill/>
          <a:ln w="9525">
            <a:noFill/>
            <a:miter lim="800000"/>
            <a:headEnd/>
            <a:tailEnd/>
          </a:ln>
          <a:effectLst/>
        </p:spPr>
      </p:pic>
      <p:sp>
        <p:nvSpPr>
          <p:cNvPr id="5" name="矩形 4"/>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zh-CN" altLang="en-US" dirty="0" smtClean="0"/>
              <a:t>表 </a:t>
            </a:r>
            <a:r>
              <a:rPr lang="en-US" dirty="0" smtClean="0"/>
              <a:t>４ － ４　</a:t>
            </a:r>
            <a:r>
              <a:rPr lang="zh-CN" altLang="en-US" dirty="0" smtClean="0"/>
              <a:t>政策因素的判断矩阵  </a:t>
            </a:r>
            <a:r>
              <a:rPr lang="en-US" dirty="0" smtClean="0"/>
              <a:t>Ｂ２</a:t>
            </a:r>
            <a:endParaRPr lang="zh-CN" altLang="zh-CN" dirty="0" smtClean="0"/>
          </a:p>
        </p:txBody>
      </p:sp>
      <p:pic>
        <p:nvPicPr>
          <p:cNvPr id="12290" name="Picture 2"/>
          <p:cNvPicPr>
            <a:picLocks noChangeAspect="1" noChangeArrowheads="1"/>
          </p:cNvPicPr>
          <p:nvPr/>
        </p:nvPicPr>
        <p:blipFill>
          <a:blip r:embed="rId2"/>
          <a:srcRect/>
          <a:stretch>
            <a:fillRect/>
          </a:stretch>
        </p:blipFill>
        <p:spPr bwMode="auto">
          <a:xfrm>
            <a:off x="504825" y="2562225"/>
            <a:ext cx="8132763" cy="1733550"/>
          </a:xfrm>
          <a:prstGeom prst="rect">
            <a:avLst/>
          </a:prstGeom>
          <a:noFill/>
          <a:ln w="9525">
            <a:noFill/>
            <a:miter lim="800000"/>
            <a:headEnd/>
            <a:tailEnd/>
          </a:ln>
          <a:effectLst/>
        </p:spPr>
      </p:pic>
      <p:sp>
        <p:nvSpPr>
          <p:cNvPr id="5" name="矩形 4"/>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５</a:t>
            </a:r>
            <a:r>
              <a:rPr lang="zh-CN" altLang="en-US" dirty="0" smtClean="0"/>
              <a:t>物流基础设施判断矩阵  </a:t>
            </a:r>
            <a:r>
              <a:rPr lang="en-US" dirty="0" smtClean="0"/>
              <a:t>Ｂ３</a:t>
            </a:r>
            <a:endParaRPr lang="zh-CN" altLang="zh-CN" dirty="0" smtClean="0"/>
          </a:p>
        </p:txBody>
      </p:sp>
      <p:pic>
        <p:nvPicPr>
          <p:cNvPr id="13314" name="Picture 2"/>
          <p:cNvPicPr>
            <a:picLocks noChangeAspect="1" noChangeArrowheads="1"/>
          </p:cNvPicPr>
          <p:nvPr/>
        </p:nvPicPr>
        <p:blipFill>
          <a:blip r:embed="rId2"/>
          <a:srcRect/>
          <a:stretch>
            <a:fillRect/>
          </a:stretch>
        </p:blipFill>
        <p:spPr bwMode="auto">
          <a:xfrm>
            <a:off x="500063" y="2557463"/>
            <a:ext cx="8142287" cy="1743075"/>
          </a:xfrm>
          <a:prstGeom prst="rect">
            <a:avLst/>
          </a:prstGeom>
          <a:noFill/>
          <a:ln w="9525">
            <a:noFill/>
            <a:miter lim="800000"/>
            <a:headEnd/>
            <a:tailEnd/>
          </a:ln>
          <a:effectLst/>
        </p:spPr>
      </p:pic>
      <p:sp>
        <p:nvSpPr>
          <p:cNvPr id="5" name="矩形 4"/>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zh-CN" altLang="en-US" dirty="0" smtClean="0"/>
              <a:t>表 </a:t>
            </a:r>
            <a:r>
              <a:rPr lang="en-US" dirty="0" smtClean="0"/>
              <a:t>４ － ６　</a:t>
            </a:r>
            <a:r>
              <a:rPr lang="zh-CN" altLang="en-US" dirty="0" smtClean="0"/>
              <a:t>环境因素的判断矩阵  </a:t>
            </a:r>
            <a:r>
              <a:rPr lang="en-US" dirty="0" smtClean="0"/>
              <a:t>Ｂ４</a:t>
            </a:r>
            <a:endParaRPr lang="zh-CN" altLang="en-US" dirty="0"/>
          </a:p>
        </p:txBody>
      </p:sp>
      <p:pic>
        <p:nvPicPr>
          <p:cNvPr id="14338" name="Picture 2"/>
          <p:cNvPicPr>
            <a:picLocks noChangeAspect="1" noChangeArrowheads="1"/>
          </p:cNvPicPr>
          <p:nvPr/>
        </p:nvPicPr>
        <p:blipFill>
          <a:blip r:embed="rId2"/>
          <a:srcRect/>
          <a:stretch>
            <a:fillRect/>
          </a:stretch>
        </p:blipFill>
        <p:spPr bwMode="auto">
          <a:xfrm>
            <a:off x="476250" y="2700338"/>
            <a:ext cx="8189913" cy="1457325"/>
          </a:xfrm>
          <a:prstGeom prst="rect">
            <a:avLst/>
          </a:prstGeom>
          <a:noFill/>
          <a:ln w="9525">
            <a:noFill/>
            <a:miter lim="800000"/>
            <a:headEnd/>
            <a:tailEnd/>
          </a:ln>
          <a:effectLst/>
        </p:spPr>
      </p:pic>
      <p:sp>
        <p:nvSpPr>
          <p:cNvPr id="5" name="矩形 4"/>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７　</a:t>
            </a:r>
            <a:r>
              <a:rPr lang="zh-CN" altLang="en-US" dirty="0" smtClean="0"/>
              <a:t>用地因素的判断矩阵  </a:t>
            </a:r>
            <a:r>
              <a:rPr lang="en-US" dirty="0" smtClean="0"/>
              <a:t>Ｂ５</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rId2" action="ppaction://hlinksldjump"/>
              </a:rPr>
              <a:t>返回</a:t>
            </a:r>
            <a:endParaRPr lang="zh-CN" altLang="en-US" dirty="0"/>
          </a:p>
        </p:txBody>
      </p:sp>
      <p:pic>
        <p:nvPicPr>
          <p:cNvPr id="15362" name="Picture 2"/>
          <p:cNvPicPr>
            <a:picLocks noChangeAspect="1" noChangeArrowheads="1"/>
          </p:cNvPicPr>
          <p:nvPr/>
        </p:nvPicPr>
        <p:blipFill>
          <a:blip r:embed="rId3"/>
          <a:srcRect/>
          <a:stretch>
            <a:fillRect/>
          </a:stretch>
        </p:blipFill>
        <p:spPr bwMode="auto">
          <a:xfrm>
            <a:off x="433388" y="2686050"/>
            <a:ext cx="8275637" cy="1485900"/>
          </a:xfrm>
          <a:prstGeom prst="rect">
            <a:avLst/>
          </a:prstGeom>
          <a:noFill/>
          <a:ln w="9525">
            <a:noFill/>
            <a:miter lim="800000"/>
            <a:headEnd/>
            <a:tailEnd/>
          </a:ln>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８　   </a:t>
            </a:r>
            <a:r>
              <a:rPr lang="zh-CN" altLang="en-US" dirty="0" smtClean="0"/>
              <a:t>平均随机一致性指标值</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6386" name="Picture 2"/>
          <p:cNvPicPr>
            <a:picLocks noChangeAspect="1" noChangeArrowheads="1"/>
          </p:cNvPicPr>
          <p:nvPr/>
        </p:nvPicPr>
        <p:blipFill>
          <a:blip r:embed="rId2"/>
          <a:srcRect/>
          <a:stretch>
            <a:fillRect/>
          </a:stretch>
        </p:blipFill>
        <p:spPr bwMode="auto">
          <a:xfrm>
            <a:off x="485775" y="2981325"/>
            <a:ext cx="8170863" cy="895350"/>
          </a:xfrm>
          <a:prstGeom prst="rect">
            <a:avLst/>
          </a:prstGeom>
          <a:noFill/>
          <a:ln w="9525">
            <a:noFill/>
            <a:miter lim="800000"/>
            <a:headEnd/>
            <a:tailEnd/>
          </a:ln>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９　   </a:t>
            </a:r>
            <a:r>
              <a:rPr lang="zh-CN" altLang="en-US" dirty="0" smtClean="0"/>
              <a:t>矩阵 </a:t>
            </a:r>
            <a:r>
              <a:rPr lang="en-US" dirty="0" smtClean="0"/>
              <a:t>Ｂ１、  Ｂ２、  Ｂ３、  Ｂ４、  Ｂ５ </a:t>
            </a:r>
            <a:r>
              <a:rPr lang="zh-CN" altLang="en-US" dirty="0" smtClean="0"/>
              <a:t>的一致性检验结果</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7410" name="Picture 2"/>
          <p:cNvPicPr>
            <a:picLocks noChangeAspect="1" noChangeArrowheads="1"/>
          </p:cNvPicPr>
          <p:nvPr/>
        </p:nvPicPr>
        <p:blipFill>
          <a:blip r:embed="rId2"/>
          <a:srcRect/>
          <a:stretch>
            <a:fillRect/>
          </a:stretch>
        </p:blipFill>
        <p:spPr bwMode="auto">
          <a:xfrm>
            <a:off x="495300" y="2133600"/>
            <a:ext cx="8151813" cy="2590800"/>
          </a:xfrm>
          <a:prstGeom prst="rect">
            <a:avLst/>
          </a:prstGeom>
          <a:noFill/>
          <a:ln w="9525">
            <a:noFill/>
            <a:miter lim="800000"/>
            <a:headEnd/>
            <a:tailEnd/>
          </a:ln>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4-10  SLP</a:t>
            </a:r>
            <a:r>
              <a:rPr lang="zh-CN" altLang="en-US" dirty="0" smtClean="0"/>
              <a:t>的四个阶段和内容</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pic>
        <p:nvPicPr>
          <p:cNvPr id="18435" name="Picture 3"/>
          <p:cNvPicPr>
            <a:picLocks noChangeAspect="1" noChangeArrowheads="1"/>
          </p:cNvPicPr>
          <p:nvPr/>
        </p:nvPicPr>
        <p:blipFill>
          <a:blip r:embed="rId2"/>
          <a:srcRect/>
          <a:stretch>
            <a:fillRect/>
          </a:stretch>
        </p:blipFill>
        <p:spPr bwMode="auto">
          <a:xfrm>
            <a:off x="1752600" y="1524000"/>
            <a:ext cx="5772150" cy="47148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4-10  SLP</a:t>
            </a:r>
            <a:r>
              <a:rPr lang="zh-CN" altLang="en-US" dirty="0" smtClean="0"/>
              <a:t>的四个阶段和内容</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rId2" action="ppaction://hlinksldjump"/>
              </a:rPr>
              <a:t>返回</a:t>
            </a:r>
            <a:endParaRPr lang="zh-CN" altLang="en-US" dirty="0"/>
          </a:p>
        </p:txBody>
      </p:sp>
      <p:pic>
        <p:nvPicPr>
          <p:cNvPr id="19458" name="Picture 2"/>
          <p:cNvPicPr>
            <a:picLocks noChangeAspect="1" noChangeArrowheads="1"/>
          </p:cNvPicPr>
          <p:nvPr/>
        </p:nvPicPr>
        <p:blipFill>
          <a:blip r:embed="rId3"/>
          <a:srcRect/>
          <a:stretch>
            <a:fillRect/>
          </a:stretch>
        </p:blipFill>
        <p:spPr bwMode="auto">
          <a:xfrm>
            <a:off x="1752600" y="1438275"/>
            <a:ext cx="5648325" cy="54197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４ － １０　   ＣＯＲＥＬＡＰ </a:t>
            </a:r>
            <a:r>
              <a:rPr lang="zh-CN" altLang="en-US" dirty="0" smtClean="0"/>
              <a:t>关系值转换表</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482" name="Picture 2"/>
          <p:cNvPicPr>
            <a:picLocks noChangeAspect="1" noChangeArrowheads="1"/>
          </p:cNvPicPr>
          <p:nvPr/>
        </p:nvPicPr>
        <p:blipFill>
          <a:blip r:embed="rId2"/>
          <a:srcRect/>
          <a:stretch>
            <a:fillRect/>
          </a:stretch>
        </p:blipFill>
        <p:spPr bwMode="auto">
          <a:xfrm>
            <a:off x="452438" y="3005138"/>
            <a:ext cx="8237537" cy="847725"/>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214</TotalTime>
  <Words>9216</Words>
  <Application>Microsoft Office PowerPoint</Application>
  <PresentationFormat>全屏显示(4:3)</PresentationFormat>
  <Paragraphs>619</Paragraphs>
  <Slides>100</Slides>
  <Notes>0</Notes>
  <HiddenSlides>0</HiddenSlides>
  <MMClips>0</MMClips>
  <ScaleCrop>false</ScaleCrop>
  <HeadingPairs>
    <vt:vector size="4" baseType="variant">
      <vt:variant>
        <vt:lpstr>主题</vt:lpstr>
      </vt:variant>
      <vt:variant>
        <vt:i4>1</vt:i4>
      </vt:variant>
      <vt:variant>
        <vt:lpstr>幻灯片标题</vt:lpstr>
      </vt:variant>
      <vt:variant>
        <vt:i4>100</vt:i4>
      </vt:variant>
    </vt:vector>
  </HeadingPairs>
  <TitlesOfParts>
    <vt:vector size="101" baseType="lpstr">
      <vt:lpstr>默认设计模板</vt:lpstr>
      <vt:lpstr>第四章  国际物流网络规划设计</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第一节  国际物流网络规划</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第二节　国际物流设施选址与布局</vt:lpstr>
      <vt:lpstr>谢谢观赏</vt:lpstr>
      <vt:lpstr>图4-1  三级物流网络结构</vt:lpstr>
      <vt:lpstr>图 ４ － ２　 港口在国际物流系统中的组织功能</vt:lpstr>
      <vt:lpstr>图 ４ － ３  物流网络结构图</vt:lpstr>
      <vt:lpstr>图4-4  物流园规划设计内容</vt:lpstr>
      <vt:lpstr>图 ４ － ５　   物流规划理论研究的内容和方法构成</vt:lpstr>
      <vt:lpstr>图4-6  区域物流网络战略规划的流程示意</vt:lpstr>
      <vt:lpstr>图 ４ － ７区域物流网络空间结构示意</vt:lpstr>
      <vt:lpstr>表 ４ － １区域网络空间结构形态分析</vt:lpstr>
      <vt:lpstr>图4-8  区域节点等级集聚示意</vt:lpstr>
      <vt:lpstr>图 ４ － ９层次分析法选址的层次结构</vt:lpstr>
      <vt:lpstr>表 ４ － ２　 准则层判断矩阵 Ａ</vt:lpstr>
      <vt:lpstr>表 ４ － ３　经济因素的判断矩阵  Ｂ１</vt:lpstr>
      <vt:lpstr>表 ４ － ４　政策因素的判断矩阵  Ｂ２</vt:lpstr>
      <vt:lpstr>表 ４ － ５物流基础设施判断矩阵  Ｂ３</vt:lpstr>
      <vt:lpstr>表 ４ － ６　环境因素的判断矩阵  Ｂ４</vt:lpstr>
      <vt:lpstr>表 ４ － ７　用地因素的判断矩阵  Ｂ５</vt:lpstr>
      <vt:lpstr>表 ４ － ８　   平均随机一致性指标值</vt:lpstr>
      <vt:lpstr>表 ４ － ９　   矩阵 Ｂ１、  Ｂ２、  Ｂ３、  Ｂ４、  Ｂ５ 的一致性检验结果</vt:lpstr>
      <vt:lpstr>图4-10  SLP的四个阶段和内容</vt:lpstr>
      <vt:lpstr>图4-10  SLP的四个阶段和内容</vt:lpstr>
      <vt:lpstr>表 ４ － １０　   ＣＯＲＥＬＡＰ 关系值转换表</vt:lpstr>
      <vt:lpstr>图 ４ － １１　  设施 １ 可选择的位置</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97</cp:revision>
  <cp:lastPrinted>1601-01-01T00:00:00Z</cp:lastPrinted>
  <dcterms:created xsi:type="dcterms:W3CDTF">1601-01-01T00:00:00Z</dcterms:created>
  <dcterms:modified xsi:type="dcterms:W3CDTF">2017-08-05T12:29:51Z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