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97" r:id="rId86"/>
    <p:sldId id="349" r:id="rId87"/>
    <p:sldId id="350" r:id="rId88"/>
    <p:sldId id="351" r:id="rId89"/>
    <p:sldId id="352" r:id="rId90"/>
    <p:sldId id="353" r:id="rId91"/>
    <p:sldId id="354" r:id="rId92"/>
    <p:sldId id="355" r:id="rId93"/>
    <p:sldId id="356" r:id="rId94"/>
    <p:sldId id="357" r:id="rId95"/>
    <p:sldId id="358" r:id="rId96"/>
    <p:sldId id="359" r:id="rId97"/>
    <p:sldId id="360" r:id="rId98"/>
    <p:sldId id="361" r:id="rId99"/>
    <p:sldId id="362" r:id="rId100"/>
    <p:sldId id="363" r:id="rId101"/>
    <p:sldId id="364" r:id="rId102"/>
    <p:sldId id="365" r:id="rId103"/>
    <p:sldId id="366" r:id="rId104"/>
    <p:sldId id="367" r:id="rId105"/>
    <p:sldId id="368" r:id="rId106"/>
    <p:sldId id="369" r:id="rId107"/>
    <p:sldId id="370" r:id="rId108"/>
    <p:sldId id="371" r:id="rId109"/>
    <p:sldId id="372" r:id="rId110"/>
    <p:sldId id="373" r:id="rId111"/>
    <p:sldId id="374" r:id="rId112"/>
    <p:sldId id="375" r:id="rId1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65.xml"/><Relationship Id="rId5" Type="http://schemas.openxmlformats.org/officeDocument/2006/relationships/slide" Target="slide52.xml"/><Relationship Id="rId4" Type="http://schemas.openxmlformats.org/officeDocument/2006/relationships/slide" Target="slide2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8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9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slide" Target="slide9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9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9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9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 Target="slide9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9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10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10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102.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 Target="slide104.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 Target="slide105.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106.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107.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 Target="slide10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slide" Target="slide10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 Target="slide11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slide" Target="slide11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8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dirty="0" smtClean="0"/>
              <a:t>第三章  国际物流管理战略与规划</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150000"/>
              </a:lnSpc>
            </a:pPr>
            <a:r>
              <a:rPr lang="zh-CN" altLang="en-US" sz="2900" dirty="0" smtClean="0">
                <a:hlinkClick r:id="rId2" action="ppaction://hlinksldjump"/>
              </a:rPr>
              <a:t>第一节  国际物流管理战略</a:t>
            </a:r>
            <a:endParaRPr lang="en-US" altLang="zh-CN" sz="2900" dirty="0" smtClean="0"/>
          </a:p>
          <a:p>
            <a:pPr eaLnBrk="1" hangingPunct="1">
              <a:lnSpc>
                <a:spcPct val="150000"/>
              </a:lnSpc>
            </a:pPr>
            <a:r>
              <a:rPr lang="zh-CN" altLang="en-US" sz="2900" dirty="0" smtClean="0">
                <a:hlinkClick r:id="rId3" action="ppaction://hlinksldjump"/>
              </a:rPr>
              <a:t>第二节  供应链环境下的物流系统规划与设计</a:t>
            </a:r>
            <a:endParaRPr lang="en-US" altLang="zh-CN" sz="2900" dirty="0" smtClean="0"/>
          </a:p>
          <a:p>
            <a:pPr eaLnBrk="1" hangingPunct="1">
              <a:lnSpc>
                <a:spcPct val="150000"/>
              </a:lnSpc>
            </a:pPr>
            <a:r>
              <a:rPr lang="zh-CN" altLang="en-US" sz="2900" dirty="0" smtClean="0">
                <a:hlinkClick r:id="rId4" action="ppaction://hlinksldjump"/>
              </a:rPr>
              <a:t>第三节  国际物流系统规划与设计的基本方法</a:t>
            </a:r>
            <a:endParaRPr lang="en-US" altLang="zh-CN" sz="2900" dirty="0" smtClean="0"/>
          </a:p>
          <a:p>
            <a:pPr eaLnBrk="1" hangingPunct="1">
              <a:lnSpc>
                <a:spcPct val="150000"/>
              </a:lnSpc>
            </a:pPr>
            <a:r>
              <a:rPr lang="zh-CN" altLang="en-US" sz="2900" dirty="0" smtClean="0">
                <a:hlinkClick r:id="rId5" action="ppaction://hlinksldjump"/>
              </a:rPr>
              <a:t>第四节  供应链战略开发模型与国际物流战略规划模型</a:t>
            </a:r>
            <a:endParaRPr lang="en-US" altLang="zh-CN" sz="2900" dirty="0" smtClean="0"/>
          </a:p>
          <a:p>
            <a:pPr eaLnBrk="1" hangingPunct="1">
              <a:lnSpc>
                <a:spcPct val="150000"/>
              </a:lnSpc>
            </a:pPr>
            <a:r>
              <a:rPr lang="zh-CN" altLang="en-US" sz="2900" dirty="0" smtClean="0">
                <a:hlinkClick r:id="rId6" action="ppaction://hlinksldjump"/>
              </a:rPr>
              <a:t>第五节   国际物流战略规划的基本策略</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229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结构性战略</a:t>
            </a:r>
          </a:p>
          <a:p>
            <a:pPr>
              <a:lnSpc>
                <a:spcPct val="150000"/>
              </a:lnSpc>
            </a:pPr>
            <a:r>
              <a:rPr lang="zh-CN" altLang="en-US" dirty="0" smtClean="0"/>
              <a:t>结构性战略包括渠道设计与网络分析两方面内容</a:t>
            </a:r>
            <a:r>
              <a:rPr lang="en-US" dirty="0" smtClean="0"/>
              <a:t>。</a:t>
            </a:r>
            <a:endParaRPr lang="zh-CN" altLang="en-US" dirty="0" smtClean="0"/>
          </a:p>
          <a:p>
            <a:pPr>
              <a:lnSpc>
                <a:spcPct val="150000"/>
              </a:lnSpc>
            </a:pPr>
            <a:r>
              <a:rPr lang="en-US" dirty="0" smtClean="0"/>
              <a:t>（１） </a:t>
            </a:r>
            <a:r>
              <a:rPr lang="zh-CN" altLang="en-US" dirty="0" smtClean="0"/>
              <a:t>渠道设计</a:t>
            </a:r>
            <a:r>
              <a:rPr lang="en-US" dirty="0" smtClean="0"/>
              <a:t>。 </a:t>
            </a:r>
            <a:r>
              <a:rPr lang="zh-CN" altLang="en-US" dirty="0" smtClean="0"/>
              <a:t>通过优化物流渠道</a:t>
            </a:r>
            <a:r>
              <a:rPr lang="en-US" dirty="0" smtClean="0"/>
              <a:t>、 </a:t>
            </a:r>
            <a:r>
              <a:rPr lang="zh-CN" altLang="en-US" dirty="0" smtClean="0"/>
              <a:t>重构物流系统</a:t>
            </a:r>
            <a:r>
              <a:rPr lang="en-US" dirty="0" smtClean="0"/>
              <a:t>，  </a:t>
            </a:r>
            <a:r>
              <a:rPr lang="zh-CN" altLang="en-US" dirty="0" smtClean="0"/>
              <a:t>可提高物流系统的敏捷性和适应 性</a:t>
            </a:r>
            <a:r>
              <a:rPr lang="en-US" dirty="0" smtClean="0"/>
              <a:t>，  </a:t>
            </a:r>
            <a:r>
              <a:rPr lang="zh-CN" altLang="en-US" dirty="0" smtClean="0"/>
              <a:t>使供应链物流企业降低成本</a:t>
            </a:r>
            <a:r>
              <a:rPr lang="en-US" dirty="0" smtClean="0"/>
              <a:t>。  </a:t>
            </a:r>
            <a:r>
              <a:rPr lang="zh-CN" altLang="en-US" dirty="0" smtClean="0"/>
              <a:t>随着客户需求变化和竞争者的自我调整</a:t>
            </a:r>
            <a:r>
              <a:rPr lang="en-US" dirty="0" smtClean="0"/>
              <a:t>，  </a:t>
            </a:r>
            <a:r>
              <a:rPr lang="zh-CN" altLang="en-US" dirty="0" smtClean="0"/>
              <a:t>渠道战略必须再 评价以维持或增强市场地位</a:t>
            </a:r>
            <a:r>
              <a:rPr lang="en-US" dirty="0" smtClean="0"/>
              <a:t>。</a:t>
            </a:r>
            <a:endParaRPr lang="zh-CN" altLang="en-US" dirty="0" smtClean="0"/>
          </a:p>
          <a:p>
            <a:pPr>
              <a:lnSpc>
                <a:spcPct val="150000"/>
              </a:lnSpc>
            </a:pPr>
            <a:r>
              <a:rPr lang="en-US" dirty="0" smtClean="0"/>
              <a:t>（２）  </a:t>
            </a:r>
            <a:r>
              <a:rPr lang="zh-CN" altLang="en-US" dirty="0" smtClean="0"/>
              <a:t>网络分析</a:t>
            </a:r>
            <a:r>
              <a:rPr lang="en-US" dirty="0" smtClean="0"/>
              <a:t>。  </a:t>
            </a:r>
            <a:r>
              <a:rPr lang="zh-CN" altLang="en-US" dirty="0" smtClean="0"/>
              <a:t>网络分析主要通过 库 存 分 析</a:t>
            </a:r>
            <a:r>
              <a:rPr lang="en-US" dirty="0" smtClean="0"/>
              <a:t>、  </a:t>
            </a:r>
            <a:r>
              <a:rPr lang="zh-CN" altLang="en-US" dirty="0" smtClean="0"/>
              <a:t>用 户 调 查</a:t>
            </a:r>
            <a:r>
              <a:rPr lang="en-US" dirty="0" smtClean="0"/>
              <a:t>、  </a:t>
            </a:r>
            <a:r>
              <a:rPr lang="zh-CN" altLang="en-US" dirty="0" smtClean="0"/>
              <a:t>运 输 方 式 分 析</a:t>
            </a:r>
            <a:r>
              <a:rPr lang="en-US" dirty="0" smtClean="0"/>
              <a:t>、  </a:t>
            </a:r>
            <a:r>
              <a:rPr lang="zh-CN" altLang="en-US" dirty="0" smtClean="0"/>
              <a:t>信 息 及 其 系统状况分析</a:t>
            </a:r>
            <a:r>
              <a:rPr lang="en-US" dirty="0" smtClean="0"/>
              <a:t>、  </a:t>
            </a:r>
            <a:r>
              <a:rPr lang="zh-CN" altLang="en-US" dirty="0" smtClean="0"/>
              <a:t>合作伙伴绩效评价等为优化物流系统提供参考</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3-13 </a:t>
            </a:r>
            <a:r>
              <a:rPr lang="zh-CN" altLang="en-US" dirty="0" smtClean="0"/>
              <a:t>供应链运作参考模型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5362" name="Picture 2"/>
          <p:cNvPicPr>
            <a:picLocks noChangeAspect="1" noChangeArrowheads="1"/>
          </p:cNvPicPr>
          <p:nvPr/>
        </p:nvPicPr>
        <p:blipFill>
          <a:blip r:embed="rId2"/>
          <a:srcRect/>
          <a:stretch>
            <a:fillRect/>
          </a:stretch>
        </p:blipFill>
        <p:spPr bwMode="auto">
          <a:xfrm>
            <a:off x="457200" y="1676400"/>
            <a:ext cx="8304213" cy="3895725"/>
          </a:xfrm>
          <a:prstGeom prst="rect">
            <a:avLst/>
          </a:prstGeom>
          <a:noFill/>
          <a:ln w="9525">
            <a:noFill/>
            <a:miter lim="800000"/>
            <a:headEnd/>
            <a:tailEnd/>
          </a:ln>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3-14  SCOR</a:t>
            </a:r>
            <a:r>
              <a:rPr lang="zh-CN" altLang="en-US" dirty="0" smtClean="0"/>
              <a:t>模型的五个基本工作流程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6386" name="Picture 2"/>
          <p:cNvPicPr>
            <a:picLocks noChangeAspect="1" noChangeArrowheads="1"/>
          </p:cNvPicPr>
          <p:nvPr/>
        </p:nvPicPr>
        <p:blipFill>
          <a:blip r:embed="rId2"/>
          <a:srcRect/>
          <a:stretch>
            <a:fillRect/>
          </a:stretch>
        </p:blipFill>
        <p:spPr bwMode="auto">
          <a:xfrm>
            <a:off x="976313" y="1976438"/>
            <a:ext cx="7189787" cy="2905125"/>
          </a:xfrm>
          <a:prstGeom prst="rect">
            <a:avLst/>
          </a:prstGeom>
          <a:noFill/>
          <a:ln w="9525">
            <a:noFill/>
            <a:miter lim="800000"/>
            <a:headEnd/>
            <a:tailEnd/>
          </a:ln>
          <a:effectLst/>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3-3  SCOR</a:t>
            </a:r>
            <a:r>
              <a:rPr lang="zh-CN" altLang="en-US" dirty="0" smtClean="0"/>
              <a:t>模型流程类似的流程细目包</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7410" name="Picture 2"/>
          <p:cNvPicPr>
            <a:picLocks noChangeAspect="1" noChangeArrowheads="1"/>
          </p:cNvPicPr>
          <p:nvPr/>
        </p:nvPicPr>
        <p:blipFill>
          <a:blip r:embed="rId2"/>
          <a:srcRect/>
          <a:stretch>
            <a:fillRect/>
          </a:stretch>
        </p:blipFill>
        <p:spPr bwMode="auto">
          <a:xfrm>
            <a:off x="690563" y="2514600"/>
            <a:ext cx="7761287" cy="1828800"/>
          </a:xfrm>
          <a:prstGeom prst="rect">
            <a:avLst/>
          </a:prstGeom>
          <a:noFill/>
          <a:ln w="9525">
            <a:noFill/>
            <a:miter lim="800000"/>
            <a:headEnd/>
            <a:tailEnd/>
          </a:ln>
          <a:effectLst/>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3-15  </a:t>
            </a:r>
            <a:r>
              <a:rPr lang="zh-CN" altLang="en-US" dirty="0" smtClean="0"/>
              <a:t>物流系统战略规划模型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8434" name="Picture 2"/>
          <p:cNvPicPr>
            <a:picLocks noChangeAspect="1" noChangeArrowheads="1"/>
          </p:cNvPicPr>
          <p:nvPr/>
        </p:nvPicPr>
        <p:blipFill>
          <a:blip r:embed="rId2"/>
          <a:srcRect/>
          <a:stretch>
            <a:fillRect/>
          </a:stretch>
        </p:blipFill>
        <p:spPr bwMode="auto">
          <a:xfrm>
            <a:off x="1443038" y="2443163"/>
            <a:ext cx="6257925" cy="1971675"/>
          </a:xfrm>
          <a:prstGeom prst="rect">
            <a:avLst/>
          </a:prstGeom>
          <a:noFill/>
          <a:ln w="9525">
            <a:noFill/>
            <a:miter lim="800000"/>
            <a:headEnd/>
            <a:tailEnd/>
          </a:ln>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3-16  </a:t>
            </a:r>
            <a:r>
              <a:rPr lang="zh-CN" altLang="en-US" dirty="0" smtClean="0"/>
              <a:t>系统诊断与分析阶段的工作步骤</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9458" name="Picture 2"/>
          <p:cNvPicPr>
            <a:picLocks noChangeAspect="1" noChangeArrowheads="1"/>
          </p:cNvPicPr>
          <p:nvPr/>
        </p:nvPicPr>
        <p:blipFill>
          <a:blip r:embed="rId2"/>
          <a:srcRect/>
          <a:stretch>
            <a:fillRect/>
          </a:stretch>
        </p:blipFill>
        <p:spPr bwMode="auto">
          <a:xfrm>
            <a:off x="1524000" y="1752600"/>
            <a:ext cx="6096000" cy="3676650"/>
          </a:xfrm>
          <a:prstGeom prst="rect">
            <a:avLst/>
          </a:prstGeom>
          <a:noFill/>
          <a:ln w="9525">
            <a:noFill/>
            <a:miter lim="800000"/>
            <a:headEnd/>
            <a:tailEnd/>
          </a:ln>
          <a:effectLst/>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3-17  </a:t>
            </a:r>
            <a:r>
              <a:rPr lang="zh-CN" altLang="en-US" dirty="0" smtClean="0"/>
              <a:t>战略研究与设计阶段的工作步骤</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482" name="Picture 2"/>
          <p:cNvPicPr>
            <a:picLocks noChangeAspect="1" noChangeArrowheads="1"/>
          </p:cNvPicPr>
          <p:nvPr/>
        </p:nvPicPr>
        <p:blipFill>
          <a:blip r:embed="rId2"/>
          <a:srcRect/>
          <a:stretch>
            <a:fillRect/>
          </a:stretch>
        </p:blipFill>
        <p:spPr bwMode="auto">
          <a:xfrm>
            <a:off x="1676400" y="2081213"/>
            <a:ext cx="5791200" cy="2695575"/>
          </a:xfrm>
          <a:prstGeom prst="rect">
            <a:avLst/>
          </a:prstGeom>
          <a:noFill/>
          <a:ln w="9525">
            <a:noFill/>
            <a:miter lim="800000"/>
            <a:headEnd/>
            <a:tailEnd/>
          </a:ln>
          <a:effectLst/>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3-18  </a:t>
            </a:r>
            <a:r>
              <a:rPr lang="zh-CN" altLang="en-US" dirty="0" smtClean="0"/>
              <a:t>总体规划与优化阶段的工作步骤</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1506" name="Picture 2"/>
          <p:cNvPicPr>
            <a:picLocks noChangeAspect="1" noChangeArrowheads="1"/>
          </p:cNvPicPr>
          <p:nvPr/>
        </p:nvPicPr>
        <p:blipFill>
          <a:blip r:embed="rId2"/>
          <a:srcRect/>
          <a:stretch>
            <a:fillRect/>
          </a:stretch>
        </p:blipFill>
        <p:spPr bwMode="auto">
          <a:xfrm>
            <a:off x="1538288" y="2628900"/>
            <a:ext cx="6067425" cy="1600200"/>
          </a:xfrm>
          <a:prstGeom prst="rect">
            <a:avLst/>
          </a:prstGeom>
          <a:noFill/>
          <a:ln w="9525">
            <a:noFill/>
            <a:miter lim="800000"/>
            <a:headEnd/>
            <a:tailEnd/>
          </a:ln>
          <a:effec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3-19 </a:t>
            </a:r>
            <a:r>
              <a:rPr lang="zh-CN" altLang="en-US" dirty="0" smtClean="0"/>
              <a:t>决策制定与实施阶段的工作步骤</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2530" name="Picture 2"/>
          <p:cNvPicPr>
            <a:picLocks noChangeAspect="1" noChangeArrowheads="1"/>
          </p:cNvPicPr>
          <p:nvPr/>
        </p:nvPicPr>
        <p:blipFill>
          <a:blip r:embed="rId2"/>
          <a:srcRect/>
          <a:stretch>
            <a:fillRect/>
          </a:stretch>
        </p:blipFill>
        <p:spPr bwMode="auto">
          <a:xfrm>
            <a:off x="1657350" y="2676525"/>
            <a:ext cx="5829300" cy="1504950"/>
          </a:xfrm>
          <a:prstGeom prst="rect">
            <a:avLst/>
          </a:prstGeom>
          <a:noFill/>
          <a:ln w="9525">
            <a:noFill/>
            <a:miter lim="800000"/>
            <a:headEnd/>
            <a:tailEnd/>
          </a:ln>
          <a:effectLst/>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3-20 </a:t>
            </a:r>
            <a:r>
              <a:rPr lang="zh-CN" altLang="en-US" dirty="0" smtClean="0"/>
              <a:t>全球物流中选择运输商应考虑的因素</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3554" name="Picture 2"/>
          <p:cNvPicPr>
            <a:picLocks noChangeAspect="1" noChangeArrowheads="1"/>
          </p:cNvPicPr>
          <p:nvPr/>
        </p:nvPicPr>
        <p:blipFill>
          <a:blip r:embed="rId2"/>
          <a:srcRect/>
          <a:stretch>
            <a:fillRect/>
          </a:stretch>
        </p:blipFill>
        <p:spPr bwMode="auto">
          <a:xfrm>
            <a:off x="1690688" y="1685925"/>
            <a:ext cx="5762625" cy="3486150"/>
          </a:xfrm>
          <a:prstGeom prst="rect">
            <a:avLst/>
          </a:prstGeom>
          <a:noFill/>
          <a:ln w="9525">
            <a:noFill/>
            <a:miter lim="800000"/>
            <a:headEnd/>
            <a:tailEnd/>
          </a:ln>
          <a:effectLst/>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3-4 </a:t>
            </a:r>
            <a:r>
              <a:rPr lang="zh-CN" altLang="en-US" dirty="0" smtClean="0"/>
              <a:t>全球物流中选择</a:t>
            </a:r>
            <a:r>
              <a:rPr lang="en-US" altLang="zh-CN" dirty="0" smtClean="0"/>
              <a:t>3PL</a:t>
            </a:r>
            <a:r>
              <a:rPr lang="zh-CN" altLang="en-US" dirty="0" smtClean="0"/>
              <a:t>的基本准则</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4578" name="Picture 2"/>
          <p:cNvPicPr>
            <a:picLocks noChangeAspect="1" noChangeArrowheads="1"/>
          </p:cNvPicPr>
          <p:nvPr/>
        </p:nvPicPr>
        <p:blipFill>
          <a:blip r:embed="rId2"/>
          <a:srcRect/>
          <a:stretch>
            <a:fillRect/>
          </a:stretch>
        </p:blipFill>
        <p:spPr bwMode="auto">
          <a:xfrm>
            <a:off x="714375" y="2876550"/>
            <a:ext cx="7713663" cy="11049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功能性战略</a:t>
            </a:r>
          </a:p>
          <a:p>
            <a:pPr>
              <a:lnSpc>
                <a:spcPct val="150000"/>
              </a:lnSpc>
            </a:pPr>
            <a:r>
              <a:rPr lang="zh-CN" altLang="en-US" dirty="0" smtClean="0"/>
              <a:t>功能性战略主要是指加强物料管理</a:t>
            </a:r>
            <a:r>
              <a:rPr lang="en-US" dirty="0" smtClean="0"/>
              <a:t>、  </a:t>
            </a:r>
            <a:r>
              <a:rPr lang="zh-CN" altLang="en-US" dirty="0" smtClean="0"/>
              <a:t>运输管理</a:t>
            </a:r>
            <a:r>
              <a:rPr lang="en-US" dirty="0" smtClean="0"/>
              <a:t>、  </a:t>
            </a:r>
            <a:r>
              <a:rPr lang="zh-CN" altLang="en-US" dirty="0" smtClean="0"/>
              <a:t>仓储管理等物流功能环节</a:t>
            </a:r>
            <a:r>
              <a:rPr lang="en-US" dirty="0" smtClean="0"/>
              <a:t>，  </a:t>
            </a:r>
            <a:r>
              <a:rPr lang="zh-CN" altLang="en-US" dirty="0" smtClean="0"/>
              <a:t>实现物流过 程的适时</a:t>
            </a:r>
            <a:r>
              <a:rPr lang="en-US" dirty="0" smtClean="0"/>
              <a:t>、  </a:t>
            </a:r>
            <a:r>
              <a:rPr lang="zh-CN" altLang="en-US" dirty="0" smtClean="0"/>
              <a:t>适量</a:t>
            </a:r>
            <a:r>
              <a:rPr lang="en-US" dirty="0" smtClean="0"/>
              <a:t>、  </a:t>
            </a:r>
            <a:r>
              <a:rPr lang="zh-CN" altLang="en-US" dirty="0" smtClean="0"/>
              <a:t>适地的高效运作</a:t>
            </a:r>
            <a:r>
              <a:rPr lang="en-US" dirty="0" smtClean="0"/>
              <a:t>。  </a:t>
            </a:r>
            <a:r>
              <a:rPr lang="zh-CN" altLang="en-US" dirty="0" smtClean="0"/>
              <a:t>其主要内容有运输工具的使用与调度优化</a:t>
            </a:r>
            <a:r>
              <a:rPr lang="en-US" dirty="0" smtClean="0"/>
              <a:t>、  </a:t>
            </a:r>
            <a:r>
              <a:rPr lang="zh-CN" altLang="en-US" dirty="0" smtClean="0"/>
              <a:t>采购与供应方法策略的采用</a:t>
            </a:r>
            <a:r>
              <a:rPr lang="en-US" dirty="0" smtClean="0"/>
              <a:t>、  </a:t>
            </a:r>
            <a:r>
              <a:rPr lang="zh-CN" altLang="en-US" dirty="0" smtClean="0"/>
              <a:t>库存控制及其仓储管理</a:t>
            </a:r>
            <a:r>
              <a:rPr lang="en-US" dirty="0" smtClean="0"/>
              <a:t>。</a:t>
            </a:r>
            <a:endParaRPr lang="zh-CN" altLang="en-US" dirty="0" smtClean="0"/>
          </a:p>
          <a:p>
            <a:pPr>
              <a:lnSpc>
                <a:spcPct val="150000"/>
              </a:lnSpc>
            </a:pPr>
            <a:r>
              <a:rPr lang="en-US" dirty="0" smtClean="0"/>
              <a:t>４  </a:t>
            </a:r>
            <a:r>
              <a:rPr lang="zh-CN" altLang="en-US" dirty="0" smtClean="0"/>
              <a:t>基础性战略</a:t>
            </a:r>
          </a:p>
          <a:p>
            <a:pPr>
              <a:lnSpc>
                <a:spcPct val="150000"/>
              </a:lnSpc>
            </a:pPr>
            <a:r>
              <a:rPr lang="zh-CN" altLang="en-US" dirty="0" smtClean="0"/>
              <a:t>基础性战略主要是为保证物流系统的正常运行而提供的基础性保障</a:t>
            </a:r>
            <a:r>
              <a:rPr lang="en-US" dirty="0" smtClean="0"/>
              <a:t>， </a:t>
            </a:r>
            <a:r>
              <a:rPr lang="zh-CN" altLang="en-US" dirty="0" smtClean="0"/>
              <a:t>其内容包括组织系 统管理</a:t>
            </a:r>
            <a:r>
              <a:rPr lang="en-US" dirty="0" smtClean="0"/>
              <a:t>、  </a:t>
            </a:r>
            <a:r>
              <a:rPr lang="zh-CN" altLang="en-US" dirty="0" smtClean="0"/>
              <a:t>信息系统管理</a:t>
            </a:r>
            <a:r>
              <a:rPr lang="en-US" dirty="0" smtClean="0"/>
              <a:t>、  </a:t>
            </a:r>
            <a:r>
              <a:rPr lang="zh-CN" altLang="en-US" dirty="0" smtClean="0"/>
              <a:t>政策与策略管理</a:t>
            </a:r>
            <a:r>
              <a:rPr lang="en-US" dirty="0" smtClean="0"/>
              <a:t>、  </a:t>
            </a:r>
            <a:r>
              <a:rPr lang="zh-CN" altLang="en-US" dirty="0" smtClean="0"/>
              <a:t>基础设施管理等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3-5  </a:t>
            </a:r>
            <a:r>
              <a:rPr lang="zh-CN" altLang="en-US" dirty="0" smtClean="0"/>
              <a:t>全球物流中最普遍的外包服务</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5602" name="Picture 2"/>
          <p:cNvPicPr>
            <a:picLocks noChangeAspect="1" noChangeArrowheads="1"/>
          </p:cNvPicPr>
          <p:nvPr/>
        </p:nvPicPr>
        <p:blipFill>
          <a:blip r:embed="rId2"/>
          <a:srcRect/>
          <a:stretch>
            <a:fillRect/>
          </a:stretch>
        </p:blipFill>
        <p:spPr bwMode="auto">
          <a:xfrm>
            <a:off x="690563" y="2624138"/>
            <a:ext cx="7761287" cy="1609725"/>
          </a:xfrm>
          <a:prstGeom prst="rect">
            <a:avLst/>
          </a:prstGeom>
          <a:noFill/>
          <a:ln w="9525">
            <a:noFill/>
            <a:miter lim="800000"/>
            <a:headEnd/>
            <a:tailEnd/>
          </a:ln>
          <a:effec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3-21  </a:t>
            </a:r>
            <a:r>
              <a:rPr lang="zh-CN" altLang="en-US" dirty="0" smtClean="0"/>
              <a:t>采用无国际战略企业如何演进</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6626" name="Picture 2"/>
          <p:cNvPicPr>
            <a:picLocks noChangeAspect="1" noChangeArrowheads="1"/>
          </p:cNvPicPr>
          <p:nvPr/>
        </p:nvPicPr>
        <p:blipFill>
          <a:blip r:embed="rId2"/>
          <a:srcRect/>
          <a:stretch>
            <a:fillRect/>
          </a:stretch>
        </p:blipFill>
        <p:spPr bwMode="auto">
          <a:xfrm>
            <a:off x="2619375" y="1762125"/>
            <a:ext cx="3905250" cy="3333750"/>
          </a:xfrm>
          <a:prstGeom prst="rect">
            <a:avLst/>
          </a:prstGeom>
          <a:noFill/>
          <a:ln w="9525">
            <a:noFill/>
            <a:miter lim="800000"/>
            <a:headEnd/>
            <a:tailEnd/>
          </a:ln>
          <a:effec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3-6 </a:t>
            </a:r>
            <a:r>
              <a:rPr lang="zh-CN" altLang="en-US" dirty="0" smtClean="0"/>
              <a:t>全球服务的差异化特征</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7650" name="Picture 2"/>
          <p:cNvPicPr>
            <a:picLocks noChangeAspect="1" noChangeArrowheads="1"/>
          </p:cNvPicPr>
          <p:nvPr/>
        </p:nvPicPr>
        <p:blipFill>
          <a:blip r:embed="rId2"/>
          <a:srcRect/>
          <a:stretch>
            <a:fillRect/>
          </a:stretch>
        </p:blipFill>
        <p:spPr bwMode="auto">
          <a:xfrm>
            <a:off x="533400" y="1524000"/>
            <a:ext cx="7742237" cy="1800225"/>
          </a:xfrm>
          <a:prstGeom prst="rect">
            <a:avLst/>
          </a:prstGeom>
          <a:noFill/>
          <a:ln w="9525">
            <a:noFill/>
            <a:miter lim="800000"/>
            <a:headEnd/>
            <a:tailEnd/>
          </a:ln>
          <a:effectLst/>
        </p:spPr>
      </p:pic>
      <p:pic>
        <p:nvPicPr>
          <p:cNvPr id="27651" name="Picture 3"/>
          <p:cNvPicPr>
            <a:picLocks noChangeAspect="1" noChangeArrowheads="1"/>
          </p:cNvPicPr>
          <p:nvPr/>
        </p:nvPicPr>
        <p:blipFill>
          <a:blip r:embed="rId3"/>
          <a:srcRect/>
          <a:stretch>
            <a:fillRect/>
          </a:stretch>
        </p:blipFill>
        <p:spPr bwMode="auto">
          <a:xfrm>
            <a:off x="533400" y="3352800"/>
            <a:ext cx="7742237" cy="1857375"/>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4339"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物流系统战略规划的框架</a:t>
            </a:r>
          </a:p>
          <a:p>
            <a:r>
              <a:rPr lang="en-US" dirty="0" smtClean="0"/>
              <a:t>（１） </a:t>
            </a:r>
            <a:r>
              <a:rPr lang="zh-CN" altLang="en-US" dirty="0" smtClean="0"/>
              <a:t>物流战略层</a:t>
            </a:r>
            <a:r>
              <a:rPr lang="en-US" dirty="0" smtClean="0"/>
              <a:t>： </a:t>
            </a:r>
            <a:r>
              <a:rPr lang="zh-CN" altLang="en-US" dirty="0" smtClean="0"/>
              <a:t>确定物流对企业战略的协助作用</a:t>
            </a:r>
            <a:r>
              <a:rPr lang="en-US" dirty="0" smtClean="0"/>
              <a:t>， </a:t>
            </a:r>
            <a:r>
              <a:rPr lang="zh-CN" altLang="en-US" dirty="0" smtClean="0"/>
              <a:t>建设两大平台和两大系统</a:t>
            </a:r>
            <a:r>
              <a:rPr lang="en-US" dirty="0" smtClean="0"/>
              <a:t>。  </a:t>
            </a:r>
            <a:r>
              <a:rPr lang="zh-CN" altLang="en-US" dirty="0" smtClean="0"/>
              <a:t>物流 首先是一种服务</a:t>
            </a:r>
            <a:r>
              <a:rPr lang="en-US" dirty="0" smtClean="0"/>
              <a:t>，  </a:t>
            </a:r>
            <a:r>
              <a:rPr lang="zh-CN" altLang="en-US" dirty="0" smtClean="0"/>
              <a:t>企业建设物流系统的目的首先是实现企业的战略</a:t>
            </a:r>
            <a:r>
              <a:rPr lang="en-US" dirty="0" smtClean="0"/>
              <a:t>，  </a:t>
            </a:r>
            <a:r>
              <a:rPr lang="zh-CN" altLang="en-US" dirty="0" smtClean="0"/>
              <a:t>所以企业发展物流必须 首先确立物流规划与管理对企业总体战略的协助作用</a:t>
            </a:r>
            <a:r>
              <a:rPr lang="en-US" dirty="0" smtClean="0"/>
              <a:t>。   </a:t>
            </a:r>
            <a:r>
              <a:rPr lang="zh-CN" altLang="en-US" dirty="0" smtClean="0"/>
              <a:t>同时</a:t>
            </a:r>
            <a:r>
              <a:rPr lang="en-US" dirty="0" smtClean="0"/>
              <a:t>，  </a:t>
            </a:r>
            <a:r>
              <a:rPr lang="zh-CN" altLang="en-US" dirty="0" smtClean="0"/>
              <a:t>企业现代物流的发展必须建设  两大平台和两大系统</a:t>
            </a:r>
            <a:r>
              <a:rPr lang="en-US" dirty="0" smtClean="0"/>
              <a:t>，  </a:t>
            </a:r>
            <a:r>
              <a:rPr lang="zh-CN" altLang="en-US" dirty="0" smtClean="0"/>
              <a:t>即基础设施平台和信息平台</a:t>
            </a:r>
            <a:r>
              <a:rPr lang="en-US" dirty="0" smtClean="0"/>
              <a:t>，  </a:t>
            </a:r>
            <a:r>
              <a:rPr lang="zh-CN" altLang="en-US" dirty="0" smtClean="0"/>
              <a:t>信息网络系统和物流配送系统</a:t>
            </a:r>
            <a:r>
              <a:rPr lang="en-US" dirty="0" smtClean="0"/>
              <a:t>。  </a:t>
            </a:r>
            <a:endParaRPr lang="zh-CN" altLang="en-US" dirty="0" smtClean="0"/>
          </a:p>
          <a:p>
            <a:pPr eaLnBrk="1" hangingPunct="1"/>
            <a:r>
              <a:rPr lang="en-US" dirty="0" smtClean="0"/>
              <a:t>（２） </a:t>
            </a:r>
            <a:r>
              <a:rPr lang="zh-CN" altLang="en-US" dirty="0" smtClean="0"/>
              <a:t>物流经营层</a:t>
            </a:r>
            <a:r>
              <a:rPr lang="en-US" dirty="0" smtClean="0"/>
              <a:t>： </a:t>
            </a:r>
            <a:r>
              <a:rPr lang="zh-CN" altLang="en-US" dirty="0" smtClean="0"/>
              <a:t>通过顾客服务建立战略方向</a:t>
            </a:r>
            <a:r>
              <a:rPr lang="en-US" dirty="0" smtClean="0"/>
              <a:t>。  </a:t>
            </a:r>
            <a:r>
              <a:rPr lang="zh-CN" altLang="en-US" dirty="0" smtClean="0"/>
              <a:t>物流活动存在的唯一目的是要向内部 和外部顾客提供及时准确的交货</a:t>
            </a:r>
            <a:r>
              <a:rPr lang="en-US" dirty="0" smtClean="0"/>
              <a:t>，  </a:t>
            </a:r>
            <a:r>
              <a:rPr lang="zh-CN" altLang="en-US" dirty="0" smtClean="0"/>
              <a:t>无论出于何种动机和目的</a:t>
            </a:r>
            <a:r>
              <a:rPr lang="en-US" dirty="0" smtClean="0"/>
              <a:t>，   </a:t>
            </a:r>
            <a:r>
              <a:rPr lang="zh-CN" altLang="en-US" dirty="0" smtClean="0"/>
              <a:t>接受服务的顾客始终是形成物流需求的核心与动力</a:t>
            </a:r>
            <a:r>
              <a:rPr lang="en-US" dirty="0" smtClean="0"/>
              <a:t>。   </a:t>
            </a:r>
            <a:r>
              <a:rPr lang="zh-CN" altLang="en-US" dirty="0" smtClean="0"/>
              <a:t>所以</a:t>
            </a:r>
            <a:r>
              <a:rPr lang="en-US" dirty="0" smtClean="0"/>
              <a:t>，  </a:t>
            </a:r>
            <a:r>
              <a:rPr lang="zh-CN" altLang="en-US" dirty="0" smtClean="0"/>
              <a:t>顾客服务是制定物流战略的关键</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5363" name="Rectangle 3"/>
          <p:cNvSpPr>
            <a:spLocks noGrp="1" noChangeArrowheads="1"/>
          </p:cNvSpPr>
          <p:nvPr>
            <p:ph type="body" idx="1"/>
          </p:nvPr>
        </p:nvSpPr>
        <p:spPr/>
        <p:txBody>
          <a:bodyPr/>
          <a:lstStyle/>
          <a:p>
            <a:r>
              <a:rPr lang="en-US" dirty="0" smtClean="0"/>
              <a:t>（３） </a:t>
            </a:r>
            <a:r>
              <a:rPr lang="zh-CN" altLang="en-US" dirty="0" smtClean="0"/>
              <a:t>物流结构层</a:t>
            </a:r>
            <a:r>
              <a:rPr lang="en-US" dirty="0" smtClean="0"/>
              <a:t>： </a:t>
            </a:r>
            <a:r>
              <a:rPr lang="zh-CN" altLang="en-US" dirty="0" smtClean="0"/>
              <a:t>确定物流系统的结构部分</a:t>
            </a:r>
            <a:r>
              <a:rPr lang="en-US" dirty="0" smtClean="0"/>
              <a:t>， </a:t>
            </a:r>
            <a:r>
              <a:rPr lang="zh-CN" altLang="en-US" dirty="0" smtClean="0"/>
              <a:t>包括渠道设计的设施的网络战略</a:t>
            </a:r>
            <a:r>
              <a:rPr lang="en-US" dirty="0" smtClean="0"/>
              <a:t>。  </a:t>
            </a:r>
            <a:r>
              <a:rPr lang="zh-CN" altLang="en-US" dirty="0" smtClean="0"/>
              <a:t>企业 的物流协同首先应该满足顾客的服务需求</a:t>
            </a:r>
            <a:r>
              <a:rPr lang="en-US" dirty="0" smtClean="0"/>
              <a:t>，  </a:t>
            </a:r>
            <a:r>
              <a:rPr lang="zh-CN" altLang="en-US" dirty="0" smtClean="0"/>
              <a:t>而物流系统的渠道结构和设施网络结构满足了这些需求</a:t>
            </a:r>
            <a:r>
              <a:rPr lang="en-US" dirty="0" smtClean="0"/>
              <a:t>。</a:t>
            </a:r>
          </a:p>
          <a:p>
            <a:r>
              <a:rPr lang="en-US" dirty="0" smtClean="0"/>
              <a:t>（４）  </a:t>
            </a:r>
            <a:r>
              <a:rPr lang="zh-CN" altLang="en-US" dirty="0" smtClean="0"/>
              <a:t>物流职能层</a:t>
            </a:r>
            <a:r>
              <a:rPr lang="en-US" dirty="0" smtClean="0"/>
              <a:t>：  </a:t>
            </a:r>
            <a:r>
              <a:rPr lang="zh-CN" altLang="en-US" dirty="0" smtClean="0"/>
              <a:t>对物流战略职能 部 门</a:t>
            </a:r>
            <a:r>
              <a:rPr lang="en-US" dirty="0" smtClean="0"/>
              <a:t>，  </a:t>
            </a:r>
            <a:r>
              <a:rPr lang="zh-CN" altLang="en-US" dirty="0" smtClean="0"/>
              <a:t>尤 其 是 运 输</a:t>
            </a:r>
            <a:r>
              <a:rPr lang="en-US" dirty="0" smtClean="0"/>
              <a:t>、  </a:t>
            </a:r>
            <a:r>
              <a:rPr lang="zh-CN" altLang="en-US" dirty="0" smtClean="0"/>
              <a:t>仓 储 和 物 料 部 门 进 行 管 理</a:t>
            </a:r>
            <a:r>
              <a:rPr lang="en-US" dirty="0" smtClean="0"/>
              <a:t>。  </a:t>
            </a:r>
            <a:r>
              <a:rPr lang="zh-CN" altLang="en-US" dirty="0" smtClean="0"/>
              <a:t>物 流战略规划职能部门主要是对企业物流作业管理的分析与优化</a:t>
            </a:r>
            <a:r>
              <a:rPr lang="en-US" dirty="0" smtClean="0"/>
              <a:t>。 </a:t>
            </a:r>
          </a:p>
          <a:p>
            <a:r>
              <a:rPr lang="en-US" dirty="0" smtClean="0"/>
              <a:t>（５） </a:t>
            </a:r>
            <a:r>
              <a:rPr lang="zh-CN" altLang="en-US" dirty="0" smtClean="0"/>
              <a:t>物流执行层</a:t>
            </a:r>
            <a:r>
              <a:rPr lang="en-US" dirty="0" smtClean="0"/>
              <a:t>： </a:t>
            </a:r>
            <a:r>
              <a:rPr lang="zh-CN" altLang="en-US" dirty="0" smtClean="0"/>
              <a:t>负责日常的物流管理问题</a:t>
            </a:r>
            <a:r>
              <a:rPr lang="en-US" dirty="0" smtClean="0"/>
              <a:t>。  </a:t>
            </a:r>
            <a:r>
              <a:rPr lang="zh-CN" altLang="en-US" dirty="0" smtClean="0"/>
              <a:t>企业物流战略规划与管理的最后一层为 执行层</a:t>
            </a:r>
            <a:r>
              <a:rPr lang="en-US" dirty="0" smtClean="0"/>
              <a:t>，  </a:t>
            </a:r>
            <a:r>
              <a:rPr lang="zh-CN" altLang="en-US" dirty="0" smtClean="0"/>
              <a:t>包括支持物流的信息系统</a:t>
            </a:r>
            <a:r>
              <a:rPr lang="en-US" dirty="0" smtClean="0"/>
              <a:t>、  </a:t>
            </a:r>
            <a:r>
              <a:rPr lang="zh-CN" altLang="en-US" dirty="0" smtClean="0"/>
              <a:t>指导日常物流运作的方针和程序</a:t>
            </a:r>
            <a:r>
              <a:rPr lang="en-US" dirty="0" smtClean="0"/>
              <a:t>、   </a:t>
            </a:r>
            <a:r>
              <a:rPr lang="zh-CN" altLang="en-US" dirty="0" smtClean="0"/>
              <a:t>设施设备的配置及维护以及组织与人员问题</a:t>
            </a:r>
            <a:r>
              <a:rPr lang="en-US" dirty="0" smtClean="0"/>
              <a:t>。   </a:t>
            </a:r>
            <a:r>
              <a:rPr lang="zh-CN" altLang="en-US" dirty="0" smtClean="0"/>
              <a:t>其中</a:t>
            </a:r>
            <a:r>
              <a:rPr lang="en-US" dirty="0" smtClean="0"/>
              <a:t>，  </a:t>
            </a:r>
            <a:r>
              <a:rPr lang="zh-CN" altLang="en-US" dirty="0" smtClean="0"/>
              <a:t>物流信息系统和组织结构设计是其中最为重要的内容</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6387" name="Rectangle 3"/>
          <p:cNvSpPr>
            <a:spLocks noGrp="1" noChangeArrowheads="1"/>
          </p:cNvSpPr>
          <p:nvPr>
            <p:ph type="body" idx="1"/>
          </p:nvPr>
        </p:nvSpPr>
        <p:spPr/>
        <p:txBody>
          <a:bodyPr/>
          <a:lstStyle/>
          <a:p>
            <a:pPr eaLnBrk="1" hangingPunct="1">
              <a:lnSpc>
                <a:spcPct val="150000"/>
              </a:lnSpc>
            </a:pPr>
            <a:r>
              <a:rPr lang="zh-CN" altLang="en-US" sz="2900" dirty="0" smtClean="0"/>
              <a:t>四</a:t>
            </a:r>
            <a:r>
              <a:rPr lang="en-US" sz="2900" dirty="0" smtClean="0"/>
              <a:t>、  </a:t>
            </a:r>
            <a:r>
              <a:rPr lang="zh-CN" altLang="en-US" sz="2900" dirty="0" smtClean="0"/>
              <a:t>物流战略方案制定</a:t>
            </a:r>
          </a:p>
          <a:p>
            <a:pPr>
              <a:lnSpc>
                <a:spcPct val="150000"/>
              </a:lnSpc>
            </a:pPr>
            <a:r>
              <a:rPr lang="en-US" dirty="0" smtClean="0"/>
              <a:t>１  </a:t>
            </a:r>
            <a:r>
              <a:rPr lang="zh-CN" altLang="en-US" dirty="0" smtClean="0"/>
              <a:t>基于行业竞争的三种基本物流战略方案</a:t>
            </a:r>
          </a:p>
          <a:p>
            <a:pPr>
              <a:lnSpc>
                <a:spcPct val="150000"/>
              </a:lnSpc>
            </a:pPr>
            <a:r>
              <a:rPr lang="zh-CN" altLang="en-US" dirty="0" smtClean="0"/>
              <a:t>著名的管理学家杜拉克认为</a:t>
            </a:r>
            <a:r>
              <a:rPr lang="en-US" dirty="0" smtClean="0"/>
              <a:t>，   </a:t>
            </a:r>
            <a:r>
              <a:rPr lang="zh-CN" altLang="en-US" dirty="0" smtClean="0"/>
              <a:t>企业管理与企业战略有三个核心问题</a:t>
            </a:r>
            <a:r>
              <a:rPr lang="en-US" dirty="0" smtClean="0"/>
              <a:t>，  </a:t>
            </a:r>
            <a:r>
              <a:rPr lang="zh-CN" altLang="en-US" dirty="0" smtClean="0"/>
              <a:t>这三个问题是</a:t>
            </a:r>
            <a:r>
              <a:rPr lang="en-US" dirty="0" smtClean="0"/>
              <a:t>：  </a:t>
            </a:r>
            <a:r>
              <a:rPr lang="zh-CN" altLang="en-US" dirty="0" smtClean="0"/>
              <a:t>你 的业务  </a:t>
            </a:r>
            <a:r>
              <a:rPr lang="en-US" dirty="0" smtClean="0"/>
              <a:t>（ </a:t>
            </a:r>
            <a:r>
              <a:rPr lang="zh-CN" altLang="en-US" dirty="0" smtClean="0"/>
              <a:t>产品或服务</a:t>
            </a:r>
            <a:r>
              <a:rPr lang="en-US" dirty="0" smtClean="0"/>
              <a:t>）   </a:t>
            </a:r>
            <a:r>
              <a:rPr lang="zh-CN" altLang="en-US" dirty="0" smtClean="0"/>
              <a:t>是什么</a:t>
            </a:r>
            <a:r>
              <a:rPr lang="en-US" dirty="0" smtClean="0"/>
              <a:t>———</a:t>
            </a:r>
            <a:r>
              <a:rPr lang="zh-CN" altLang="en-US" dirty="0" smtClean="0"/>
              <a:t>产品或服务定位</a:t>
            </a:r>
            <a:r>
              <a:rPr lang="en-US" dirty="0" smtClean="0"/>
              <a:t>；   </a:t>
            </a:r>
            <a:r>
              <a:rPr lang="zh-CN" altLang="en-US" dirty="0" smtClean="0"/>
              <a:t>谁是你的客户</a:t>
            </a:r>
            <a:r>
              <a:rPr lang="en-US" dirty="0" smtClean="0"/>
              <a:t>———</a:t>
            </a:r>
            <a:r>
              <a:rPr lang="zh-CN" altLang="en-US" dirty="0" smtClean="0"/>
              <a:t>市场定位</a:t>
            </a:r>
            <a:r>
              <a:rPr lang="en-US" dirty="0" smtClean="0"/>
              <a:t>；  </a:t>
            </a:r>
            <a:r>
              <a:rPr lang="zh-CN" altLang="en-US" dirty="0" smtClean="0"/>
              <a:t>客户 认 知的价值到底是什么</a:t>
            </a:r>
            <a:r>
              <a:rPr lang="en-US" dirty="0" smtClean="0"/>
              <a:t>———</a:t>
            </a:r>
            <a:r>
              <a:rPr lang="zh-CN" altLang="en-US" dirty="0" smtClean="0"/>
              <a:t>价值定位  </a:t>
            </a:r>
            <a:r>
              <a:rPr lang="en-US" dirty="0" smtClean="0"/>
              <a:t>（ </a:t>
            </a:r>
            <a:r>
              <a:rPr lang="zh-CN" altLang="en-US" dirty="0" smtClean="0"/>
              <a:t>功能</a:t>
            </a:r>
            <a:r>
              <a:rPr lang="en-US" dirty="0" smtClean="0"/>
              <a:t>———</a:t>
            </a:r>
            <a:r>
              <a:rPr lang="zh-CN" altLang="en-US" dirty="0" smtClean="0"/>
              <a:t>成本优势</a:t>
            </a:r>
            <a:r>
              <a:rPr lang="en-US" dirty="0" smtClean="0"/>
              <a:t>） ，  </a:t>
            </a:r>
            <a:r>
              <a:rPr lang="zh-CN" altLang="en-US" dirty="0" smtClean="0"/>
              <a:t>如</a:t>
            </a:r>
            <a:r>
              <a:rPr lang="zh-CN" altLang="en-US" dirty="0" smtClean="0">
                <a:hlinkClick r:id="rId2" action="ppaction://hlinksldjump"/>
              </a:rPr>
              <a:t>图 </a:t>
            </a:r>
            <a:r>
              <a:rPr lang="en-US" dirty="0" smtClean="0">
                <a:hlinkClick r:id="rId2" action="ppaction://hlinksldjump"/>
              </a:rPr>
              <a:t>３ － ４ </a:t>
            </a:r>
            <a:r>
              <a:rPr lang="zh-CN" altLang="en-US" dirty="0" smtClean="0"/>
              <a:t>所示</a:t>
            </a:r>
            <a:r>
              <a:rPr lang="en-US" dirty="0" smtClean="0"/>
              <a:t>。  </a:t>
            </a:r>
            <a:r>
              <a:rPr lang="zh-CN" altLang="en-US" dirty="0" smtClean="0"/>
              <a:t>这是企业战略 必须解决的问题</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7411" name="Rectangle 3"/>
          <p:cNvSpPr>
            <a:spLocks noGrp="1" noChangeArrowheads="1"/>
          </p:cNvSpPr>
          <p:nvPr>
            <p:ph type="body" idx="1"/>
          </p:nvPr>
        </p:nvSpPr>
        <p:spPr/>
        <p:txBody>
          <a:bodyPr/>
          <a:lstStyle/>
          <a:p>
            <a:r>
              <a:rPr lang="zh-CN" altLang="en-US" dirty="0" smtClean="0"/>
              <a:t>物流战略根据其战略目的的不同可以划分为以下几种基本类型</a:t>
            </a:r>
            <a:r>
              <a:rPr lang="en-US" dirty="0" smtClean="0"/>
              <a:t>。</a:t>
            </a:r>
            <a:endParaRPr lang="zh-CN" altLang="en-US" dirty="0" smtClean="0"/>
          </a:p>
          <a:p>
            <a:r>
              <a:rPr lang="en-US" dirty="0" smtClean="0"/>
              <a:t>（１）  </a:t>
            </a:r>
            <a:r>
              <a:rPr lang="zh-CN" altLang="en-US" dirty="0" smtClean="0"/>
              <a:t>总成本领先战略</a:t>
            </a:r>
            <a:r>
              <a:rPr lang="en-US" dirty="0" smtClean="0"/>
              <a:t>。</a:t>
            </a:r>
            <a:endParaRPr lang="zh-CN" altLang="en-US" dirty="0" smtClean="0"/>
          </a:p>
          <a:p>
            <a:r>
              <a:rPr lang="zh-CN" altLang="en-US" dirty="0" smtClean="0"/>
              <a:t>总成本领先战略的核心是采用一系列针对本战略的具体政策在产业中赢得总成本优势</a:t>
            </a:r>
            <a:r>
              <a:rPr lang="en-US" dirty="0" smtClean="0"/>
              <a:t>， </a:t>
            </a:r>
            <a:r>
              <a:rPr lang="zh-CN" altLang="en-US" dirty="0" smtClean="0"/>
              <a:t>并贯穿于整个战略过程的基本指导思想</a:t>
            </a:r>
            <a:r>
              <a:rPr lang="en-US" dirty="0" smtClean="0"/>
              <a:t>，  </a:t>
            </a:r>
            <a:r>
              <a:rPr lang="zh-CN" altLang="en-US" dirty="0" smtClean="0"/>
              <a:t>即战略方针是物流成本低于竞争对手</a:t>
            </a:r>
            <a:r>
              <a:rPr lang="en-US" dirty="0" smtClean="0"/>
              <a:t>。</a:t>
            </a:r>
          </a:p>
          <a:p>
            <a:r>
              <a:rPr lang="en-US" dirty="0" smtClean="0"/>
              <a:t>（２）  </a:t>
            </a:r>
            <a:r>
              <a:rPr lang="zh-CN" altLang="en-US" dirty="0" smtClean="0"/>
              <a:t>标新立异战略  </a:t>
            </a:r>
            <a:r>
              <a:rPr lang="en-US" dirty="0" smtClean="0"/>
              <a:t>（ </a:t>
            </a:r>
            <a:r>
              <a:rPr lang="zh-CN" altLang="en-US" dirty="0" smtClean="0"/>
              <a:t>差别化战略</a:t>
            </a:r>
            <a:r>
              <a:rPr lang="en-US" dirty="0" smtClean="0"/>
              <a:t>） 。</a:t>
            </a:r>
            <a:endParaRPr lang="zh-CN" altLang="en-US" dirty="0" smtClean="0"/>
          </a:p>
          <a:p>
            <a:r>
              <a:rPr lang="zh-CN" altLang="en-US" dirty="0" smtClean="0"/>
              <a:t>标新立异战略就是将企业提供的产品或服务标新立异</a:t>
            </a:r>
            <a:r>
              <a:rPr lang="en-US" dirty="0" smtClean="0"/>
              <a:t>， </a:t>
            </a:r>
            <a:r>
              <a:rPr lang="zh-CN" altLang="en-US" dirty="0" smtClean="0"/>
              <a:t>形成行业范围中具有独特性的东 西</a:t>
            </a:r>
            <a:r>
              <a:rPr lang="en-US" dirty="0" smtClean="0"/>
              <a:t>。</a:t>
            </a:r>
          </a:p>
          <a:p>
            <a:r>
              <a:rPr lang="en-US" dirty="0" smtClean="0"/>
              <a:t>（３）  </a:t>
            </a:r>
            <a:r>
              <a:rPr lang="zh-CN" altLang="en-US" dirty="0" smtClean="0"/>
              <a:t>目标聚集战略</a:t>
            </a:r>
            <a:r>
              <a:rPr lang="en-US" dirty="0" smtClean="0"/>
              <a:t>。</a:t>
            </a:r>
            <a:endParaRPr lang="zh-CN" altLang="en-US" dirty="0" smtClean="0"/>
          </a:p>
          <a:p>
            <a:r>
              <a:rPr lang="zh-CN" altLang="en-US" dirty="0" smtClean="0"/>
              <a:t>目标聚集战略是企业市场定位助攻某个特定客户群</a:t>
            </a:r>
            <a:r>
              <a:rPr lang="en-US" dirty="0" smtClean="0"/>
              <a:t>、   </a:t>
            </a:r>
            <a:r>
              <a:rPr lang="zh-CN" altLang="en-US" dirty="0" smtClean="0"/>
              <a:t>某产品系列的一个细分区段获益的 地区市场</a:t>
            </a:r>
            <a:r>
              <a:rPr lang="en-US" dirty="0" smtClean="0"/>
              <a:t>。</a:t>
            </a:r>
          </a:p>
          <a:p>
            <a:r>
              <a:rPr lang="zh-CN" altLang="en-US" dirty="0" smtClean="0"/>
              <a:t>三种基本战略的比较如</a:t>
            </a:r>
            <a:r>
              <a:rPr lang="zh-CN" altLang="en-US" dirty="0" smtClean="0">
                <a:hlinkClick r:id="rId2" action="ppaction://hlinksldjump"/>
              </a:rPr>
              <a:t>表 </a:t>
            </a:r>
            <a:r>
              <a:rPr lang="en-US" dirty="0" smtClean="0">
                <a:hlinkClick r:id="rId2" action="ppaction://hlinksldjump"/>
              </a:rPr>
              <a:t>３ － １ </a:t>
            </a:r>
            <a:r>
              <a:rPr lang="zh-CN" altLang="en-US" dirty="0" smtClean="0"/>
              <a:t>所示</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843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目标服务水平的确定</a:t>
            </a:r>
          </a:p>
          <a:p>
            <a:pPr>
              <a:lnSpc>
                <a:spcPct val="200000"/>
              </a:lnSpc>
            </a:pPr>
            <a:r>
              <a:rPr lang="zh-CN" altLang="en-US" dirty="0" smtClean="0"/>
              <a:t>顺利出售服务与产品是企业实现利润的前提</a:t>
            </a:r>
            <a:r>
              <a:rPr lang="en-US" dirty="0" smtClean="0"/>
              <a:t>。  </a:t>
            </a:r>
            <a:r>
              <a:rPr lang="zh-CN" altLang="en-US" dirty="0" smtClean="0"/>
              <a:t>随着我国生产力 的 发 展</a:t>
            </a:r>
            <a:r>
              <a:rPr lang="en-US" dirty="0" smtClean="0"/>
              <a:t>，  </a:t>
            </a:r>
            <a:r>
              <a:rPr lang="zh-CN" altLang="en-US" dirty="0" smtClean="0"/>
              <a:t>供 求 关 系 的 转 变</a:t>
            </a:r>
            <a:r>
              <a:rPr lang="en-US" dirty="0" smtClean="0"/>
              <a:t>，  </a:t>
            </a:r>
            <a:r>
              <a:rPr lang="zh-CN" altLang="en-US" dirty="0" smtClean="0"/>
              <a:t>企业必然将重点由生产转向营销</a:t>
            </a:r>
            <a:r>
              <a:rPr lang="en-US" dirty="0" smtClean="0"/>
              <a:t>。   </a:t>
            </a:r>
            <a:r>
              <a:rPr lang="zh-CN" altLang="en-US" dirty="0" smtClean="0"/>
              <a:t>在这样的市场环境下</a:t>
            </a:r>
            <a:r>
              <a:rPr lang="en-US" dirty="0" smtClean="0"/>
              <a:t>，  </a:t>
            </a:r>
            <a:r>
              <a:rPr lang="zh-CN" altLang="en-US" dirty="0" smtClean="0"/>
              <a:t>物流从业者必然关心如何调整  物流管理经营策略以帮助企业实现利润</a:t>
            </a:r>
            <a:r>
              <a:rPr lang="en-US" dirty="0" smtClean="0"/>
              <a:t>，  </a:t>
            </a:r>
            <a:r>
              <a:rPr lang="zh-CN" altLang="en-US" dirty="0" smtClean="0"/>
              <a:t>增强竞争力</a:t>
            </a:r>
            <a:r>
              <a:rPr lang="en-US" dirty="0" smtClean="0"/>
              <a:t>。  </a:t>
            </a:r>
            <a:r>
              <a:rPr lang="zh-CN" altLang="en-US" dirty="0" smtClean="0"/>
              <a:t>而物流行业中与营销关系最密切的就是客户服务水平</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9459" name="Rectangle 3"/>
          <p:cNvSpPr>
            <a:spLocks noGrp="1" noChangeArrowheads="1"/>
          </p:cNvSpPr>
          <p:nvPr>
            <p:ph type="body" idx="1"/>
          </p:nvPr>
        </p:nvSpPr>
        <p:spPr/>
        <p:txBody>
          <a:bodyPr/>
          <a:lstStyle/>
          <a:p>
            <a:r>
              <a:rPr lang="zh-CN" altLang="en-US" dirty="0" smtClean="0"/>
              <a:t>物流服务水准的确定</a:t>
            </a:r>
            <a:r>
              <a:rPr lang="en-US" dirty="0" smtClean="0"/>
              <a:t>，  </a:t>
            </a:r>
            <a:r>
              <a:rPr lang="zh-CN" altLang="en-US" dirty="0" smtClean="0"/>
              <a:t>关键是确定恰当的衡量客户服务水平的指标</a:t>
            </a:r>
            <a:r>
              <a:rPr lang="en-US" dirty="0" smtClean="0"/>
              <a:t>。  </a:t>
            </a:r>
            <a:r>
              <a:rPr lang="zh-CN" altLang="en-US" dirty="0" smtClean="0"/>
              <a:t>下面提出五种方案 供物流从业者参考</a:t>
            </a:r>
            <a:r>
              <a:rPr lang="en-US" dirty="0" smtClean="0"/>
              <a:t>：</a:t>
            </a:r>
            <a:endParaRPr lang="zh-CN" altLang="en-US" dirty="0" smtClean="0"/>
          </a:p>
          <a:p>
            <a:r>
              <a:rPr lang="en-US" dirty="0" smtClean="0"/>
              <a:t>（１）  </a:t>
            </a:r>
            <a:r>
              <a:rPr lang="zh-CN" altLang="en-US" dirty="0" smtClean="0"/>
              <a:t>选择用户最关心的指标</a:t>
            </a:r>
            <a:r>
              <a:rPr lang="en-US" dirty="0" smtClean="0"/>
              <a:t>。</a:t>
            </a:r>
            <a:endParaRPr lang="zh-CN" altLang="en-US" dirty="0" smtClean="0"/>
          </a:p>
          <a:p>
            <a:r>
              <a:rPr lang="en-US" dirty="0" smtClean="0"/>
              <a:t>（２）  </a:t>
            </a:r>
            <a:r>
              <a:rPr lang="zh-CN" altLang="en-US" dirty="0" smtClean="0"/>
              <a:t>以满意度表示客户服务水平</a:t>
            </a:r>
            <a:r>
              <a:rPr lang="en-US" dirty="0" smtClean="0"/>
              <a:t>。</a:t>
            </a:r>
            <a:endParaRPr lang="zh-CN" altLang="en-US" dirty="0" smtClean="0"/>
          </a:p>
          <a:p>
            <a:r>
              <a:rPr lang="en-US" dirty="0" smtClean="0"/>
              <a:t>（３）  </a:t>
            </a:r>
            <a:r>
              <a:rPr lang="zh-CN" altLang="en-US" dirty="0" smtClean="0"/>
              <a:t>以客户满足率表示客户服务水平</a:t>
            </a:r>
            <a:r>
              <a:rPr lang="en-US" dirty="0" smtClean="0"/>
              <a:t>，   </a:t>
            </a:r>
            <a:r>
              <a:rPr lang="zh-CN" altLang="en-US" dirty="0" smtClean="0"/>
              <a:t>比如</a:t>
            </a:r>
            <a:r>
              <a:rPr lang="en-US" dirty="0" smtClean="0"/>
              <a:t>：   “ </a:t>
            </a:r>
            <a:r>
              <a:rPr lang="zh-CN" altLang="en-US" dirty="0" smtClean="0"/>
              <a:t>在 </a:t>
            </a:r>
            <a:r>
              <a:rPr lang="en-US" dirty="0" smtClean="0"/>
              <a:t>５ </a:t>
            </a:r>
            <a:r>
              <a:rPr lang="zh-CN" altLang="en-US" dirty="0" smtClean="0"/>
              <a:t>天期限内</a:t>
            </a:r>
            <a:r>
              <a:rPr lang="en-US" dirty="0" smtClean="0"/>
              <a:t>，  ９０％ </a:t>
            </a:r>
            <a:r>
              <a:rPr lang="zh-CN" altLang="en-US" dirty="0" smtClean="0"/>
              <a:t>的 订 单 能 得 到 满 足</a:t>
            </a:r>
            <a:r>
              <a:rPr lang="en-US" dirty="0" smtClean="0"/>
              <a:t>”  </a:t>
            </a:r>
            <a:r>
              <a:rPr lang="zh-CN" altLang="en-US" dirty="0" smtClean="0"/>
              <a:t>是客户可接受的</a:t>
            </a:r>
            <a:r>
              <a:rPr lang="en-US" dirty="0" smtClean="0"/>
              <a:t>，  </a:t>
            </a:r>
            <a:r>
              <a:rPr lang="zh-CN" altLang="en-US" dirty="0" smtClean="0"/>
              <a:t>就是客户期待能服务水平</a:t>
            </a:r>
            <a:r>
              <a:rPr lang="en-US" dirty="0" smtClean="0"/>
              <a:t>。</a:t>
            </a:r>
            <a:endParaRPr lang="zh-CN" altLang="en-US" dirty="0" smtClean="0"/>
          </a:p>
          <a:p>
            <a:r>
              <a:rPr lang="en-US" dirty="0" smtClean="0"/>
              <a:t>（４）  </a:t>
            </a:r>
            <a:r>
              <a:rPr lang="zh-CN" altLang="en-US" dirty="0" smtClean="0"/>
              <a:t>以销售收入来衡量</a:t>
            </a:r>
            <a:r>
              <a:rPr lang="en-US" dirty="0" smtClean="0"/>
              <a:t>。</a:t>
            </a:r>
            <a:endParaRPr lang="zh-CN" altLang="en-US" dirty="0" smtClean="0"/>
          </a:p>
          <a:p>
            <a:r>
              <a:rPr lang="en-US" dirty="0" smtClean="0"/>
              <a:t>（５）  </a:t>
            </a:r>
            <a:r>
              <a:rPr lang="zh-CN" altLang="en-US" dirty="0" smtClean="0"/>
              <a:t>根据市场占有率上升速率和利润下降速率指标分析客户服务水平</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2048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确定目标服务水准要处理好的几个关系</a:t>
            </a:r>
          </a:p>
          <a:p>
            <a:pPr>
              <a:lnSpc>
                <a:spcPct val="150000"/>
              </a:lnSpc>
            </a:pPr>
            <a:r>
              <a:rPr lang="en-US" dirty="0" smtClean="0"/>
              <a:t>（１）  </a:t>
            </a:r>
            <a:r>
              <a:rPr lang="zh-CN" altLang="en-US" dirty="0" smtClean="0"/>
              <a:t>客户服务要求与企业成本支出的关系</a:t>
            </a:r>
            <a:r>
              <a:rPr lang="en-US" dirty="0" smtClean="0"/>
              <a:t>。</a:t>
            </a:r>
            <a:endParaRPr lang="zh-CN" altLang="en-US" dirty="0" smtClean="0"/>
          </a:p>
          <a:p>
            <a:pPr>
              <a:lnSpc>
                <a:spcPct val="150000"/>
              </a:lnSpc>
            </a:pPr>
            <a:r>
              <a:rPr lang="zh-CN" altLang="en-US" dirty="0" smtClean="0"/>
              <a:t>在物流运 作 过 程 中</a:t>
            </a:r>
            <a:r>
              <a:rPr lang="en-US" dirty="0" smtClean="0"/>
              <a:t>，  </a:t>
            </a:r>
            <a:r>
              <a:rPr lang="zh-CN" altLang="en-US" dirty="0" smtClean="0"/>
              <a:t>物 流 成 本 与 服 务 存 在 强 烈 的  </a:t>
            </a:r>
            <a:r>
              <a:rPr lang="en-US" dirty="0" smtClean="0"/>
              <a:t>“ </a:t>
            </a:r>
            <a:r>
              <a:rPr lang="zh-CN" altLang="en-US" dirty="0" smtClean="0"/>
              <a:t>效 益 背 反 </a:t>
            </a:r>
            <a:r>
              <a:rPr lang="en-US" dirty="0" smtClean="0"/>
              <a:t>”   </a:t>
            </a:r>
            <a:r>
              <a:rPr lang="zh-CN" altLang="en-US" dirty="0" smtClean="0"/>
              <a:t>的 现 象</a:t>
            </a:r>
            <a:r>
              <a:rPr lang="en-US" dirty="0" smtClean="0"/>
              <a:t>，  </a:t>
            </a:r>
            <a:r>
              <a:rPr lang="zh-CN" altLang="en-US" dirty="0" smtClean="0"/>
              <a:t>如 </a:t>
            </a:r>
            <a:r>
              <a:rPr lang="zh-CN" altLang="en-US" dirty="0" smtClean="0">
                <a:hlinkClick r:id="rId2" action="ppaction://hlinksldjump"/>
              </a:rPr>
              <a:t>图 </a:t>
            </a:r>
            <a:r>
              <a:rPr lang="en-US" dirty="0" smtClean="0">
                <a:hlinkClick r:id="rId2" action="ppaction://hlinksldjump"/>
              </a:rPr>
              <a:t>３ － ５</a:t>
            </a:r>
            <a:r>
              <a:rPr lang="en-US" dirty="0" smtClean="0"/>
              <a:t>所示。</a:t>
            </a:r>
            <a:endParaRPr lang="zh-CN" altLang="en-US" dirty="0" smtClean="0"/>
          </a:p>
          <a:p>
            <a:pPr eaLnBrk="1" hangingPunct="1">
              <a:lnSpc>
                <a:spcPct val="150000"/>
              </a:lnSpc>
            </a:pPr>
            <a:r>
              <a:rPr lang="en-US" dirty="0" smtClean="0"/>
              <a:t>（２）  </a:t>
            </a:r>
            <a:r>
              <a:rPr lang="zh-CN" altLang="en-US" dirty="0" smtClean="0"/>
              <a:t>处理好目标市场网点设施数量与成本的关系</a:t>
            </a:r>
            <a:r>
              <a:rPr lang="en-US" dirty="0" smtClean="0"/>
              <a:t>。</a:t>
            </a:r>
            <a:endParaRPr lang="zh-CN" altLang="en-US" dirty="0" smtClean="0"/>
          </a:p>
          <a:p>
            <a:pPr>
              <a:lnSpc>
                <a:spcPct val="150000"/>
              </a:lnSpc>
            </a:pPr>
            <a:r>
              <a:rPr lang="zh-CN" altLang="en-US" dirty="0" smtClean="0"/>
              <a:t> 在确定客户服务水平时</a:t>
            </a:r>
            <a:r>
              <a:rPr lang="en-US" dirty="0" smtClean="0"/>
              <a:t>，  </a:t>
            </a:r>
            <a:r>
              <a:rPr lang="zh-CN" altLang="en-US" dirty="0" smtClean="0"/>
              <a:t>必须妥善处理与物流网络设施布置关系</a:t>
            </a:r>
            <a:r>
              <a:rPr lang="en-US" dirty="0" smtClean="0"/>
              <a:t>。  </a:t>
            </a:r>
            <a:r>
              <a:rPr lang="zh-CN" altLang="en-US" dirty="0" smtClean="0"/>
              <a:t>服务水平与坐落设施位置数及其产生物 流成本关系如</a:t>
            </a:r>
            <a:r>
              <a:rPr lang="zh-CN" altLang="en-US" dirty="0" smtClean="0">
                <a:hlinkClick r:id="rId3" action="ppaction://hlinksldjump"/>
              </a:rPr>
              <a:t>图 </a:t>
            </a:r>
            <a:r>
              <a:rPr lang="en-US" dirty="0" smtClean="0">
                <a:hlinkClick r:id="rId3" action="ppaction://hlinksldjump"/>
              </a:rPr>
              <a:t>３ － ６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21507" name="Rectangle 3"/>
          <p:cNvSpPr>
            <a:spLocks noGrp="1" noChangeArrowheads="1"/>
          </p:cNvSpPr>
          <p:nvPr>
            <p:ph type="body" idx="1"/>
          </p:nvPr>
        </p:nvSpPr>
        <p:spPr/>
        <p:txBody>
          <a:bodyPr/>
          <a:lstStyle/>
          <a:p>
            <a:pPr eaLnBrk="1" hangingPunct="1"/>
            <a:r>
              <a:rPr lang="en-US" dirty="0" smtClean="0"/>
              <a:t>４  </a:t>
            </a:r>
            <a:r>
              <a:rPr lang="zh-CN" altLang="en-US" dirty="0" smtClean="0"/>
              <a:t>服务水平持续改进的分析方法</a:t>
            </a:r>
            <a:r>
              <a:rPr lang="en-US" dirty="0" smtClean="0"/>
              <a:t>———</a:t>
            </a:r>
            <a:r>
              <a:rPr lang="zh-CN" altLang="en-US" dirty="0" smtClean="0"/>
              <a:t>敏感度分析</a:t>
            </a:r>
          </a:p>
          <a:p>
            <a:r>
              <a:rPr lang="zh-CN" altLang="en-US" dirty="0" smtClean="0"/>
              <a:t>作为物流服务持续改进的有效分析方法</a:t>
            </a:r>
            <a:r>
              <a:rPr lang="en-US" dirty="0" smtClean="0"/>
              <a:t>， </a:t>
            </a:r>
            <a:r>
              <a:rPr lang="zh-CN" altLang="en-US" dirty="0" smtClean="0"/>
              <a:t>敏感度分析是指在最小总成本物流设计而导出 的起点服务基础上</a:t>
            </a:r>
            <a:r>
              <a:rPr lang="en-US" dirty="0" smtClean="0"/>
              <a:t>，  </a:t>
            </a:r>
            <a:r>
              <a:rPr lang="zh-CN" altLang="en-US" dirty="0" smtClean="0"/>
              <a:t>通过物流设施数量的变化</a:t>
            </a:r>
            <a:r>
              <a:rPr lang="en-US" dirty="0" smtClean="0"/>
              <a:t>，  </a:t>
            </a:r>
            <a:r>
              <a:rPr lang="zh-CN" altLang="en-US" dirty="0" smtClean="0"/>
              <a:t>改变一个或多个工作周期以及改变安全存货政策等方法对物流系统的基本服务能力进行修正</a:t>
            </a:r>
            <a:r>
              <a:rPr lang="en-US" dirty="0" smtClean="0"/>
              <a:t>，  </a:t>
            </a:r>
            <a:r>
              <a:rPr lang="zh-CN" altLang="en-US" dirty="0" smtClean="0"/>
              <a:t>从而分析对可获服务需求的满足程度</a:t>
            </a:r>
            <a:r>
              <a:rPr lang="en-US" dirty="0" smtClean="0"/>
              <a:t>，  </a:t>
            </a:r>
            <a:r>
              <a:rPr lang="zh-CN" altLang="en-US" dirty="0" smtClean="0"/>
              <a:t>最终确定公司物流服务水平，其关键是服务改善的制定、确认与分析最小成本系统设计。从物流服务网络角度来看，客户服务水平是由企业网店安全存货政策、与客户地理邻近的仓库位置决定的。因此，企业的物流服务水平（原理如</a:t>
            </a:r>
            <a:r>
              <a:rPr lang="zh-CN" altLang="en-US" dirty="0" smtClean="0">
                <a:hlinkClick r:id="rId2" action="ppaction://hlinksldjump"/>
              </a:rPr>
              <a:t>表</a:t>
            </a:r>
            <a:r>
              <a:rPr lang="en-US" altLang="zh-CN" dirty="0" smtClean="0">
                <a:hlinkClick r:id="rId2" action="ppaction://hlinksldjump"/>
              </a:rPr>
              <a:t>3-2</a:t>
            </a:r>
            <a:r>
              <a:rPr lang="zh-CN" altLang="en-US" dirty="0" smtClean="0"/>
              <a:t>所示）可以通过以下三种方法改进：设施数量的修正；工作周期的修正；改变安全存货政策。</a:t>
            </a:r>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国际物流管理战略</a:t>
            </a:r>
            <a:endParaRPr lang="zh-CN" altLang="zh-CN" dirty="0" smtClean="0"/>
          </a:p>
        </p:txBody>
      </p:sp>
      <p:sp>
        <p:nvSpPr>
          <p:cNvPr id="4099" name="Rectangle 3"/>
          <p:cNvSpPr>
            <a:spLocks noGrp="1" noChangeArrowheads="1"/>
          </p:cNvSpPr>
          <p:nvPr>
            <p:ph type="body" idx="1"/>
          </p:nvPr>
        </p:nvSpPr>
        <p:spPr/>
        <p:txBody>
          <a:bodyPr/>
          <a:lstStyle/>
          <a:p>
            <a:pPr eaLnBrk="1" hangingPunct="1">
              <a:lnSpc>
                <a:spcPct val="200000"/>
              </a:lnSpc>
            </a:pPr>
            <a:r>
              <a:rPr lang="zh-CN" altLang="en-US" sz="2900" dirty="0" smtClean="0"/>
              <a:t>一</a:t>
            </a:r>
            <a:r>
              <a:rPr lang="en-US" sz="2900" dirty="0" smtClean="0"/>
              <a:t>、  </a:t>
            </a:r>
            <a:r>
              <a:rPr lang="zh-CN" altLang="en-US" sz="2900" dirty="0" smtClean="0"/>
              <a:t>国际物流管理战略</a:t>
            </a:r>
          </a:p>
          <a:p>
            <a:pPr eaLnBrk="1" hangingPunct="1">
              <a:lnSpc>
                <a:spcPct val="200000"/>
              </a:lnSpc>
            </a:pPr>
            <a:r>
              <a:rPr lang="en-US" dirty="0" smtClean="0"/>
              <a:t>１  </a:t>
            </a:r>
            <a:r>
              <a:rPr lang="zh-CN" altLang="en-US" dirty="0" smtClean="0"/>
              <a:t>物流管理战略</a:t>
            </a:r>
          </a:p>
          <a:p>
            <a:pPr>
              <a:lnSpc>
                <a:spcPct val="200000"/>
              </a:lnSpc>
            </a:pPr>
            <a:r>
              <a:rPr lang="zh-CN" altLang="en-US" dirty="0" smtClean="0"/>
              <a:t>物流战略管理是指通过物流战略设计</a:t>
            </a:r>
            <a:r>
              <a:rPr lang="en-US" dirty="0" smtClean="0"/>
              <a:t>、  </a:t>
            </a:r>
            <a:r>
              <a:rPr lang="zh-CN" altLang="en-US" dirty="0" smtClean="0"/>
              <a:t>战略实施</a:t>
            </a:r>
            <a:r>
              <a:rPr lang="en-US" dirty="0" smtClean="0"/>
              <a:t>、  </a:t>
            </a:r>
            <a:r>
              <a:rPr lang="zh-CN" altLang="en-US" dirty="0" smtClean="0"/>
              <a:t>战略评价与控制等环节</a:t>
            </a:r>
            <a:r>
              <a:rPr lang="en-US" dirty="0" smtClean="0"/>
              <a:t>，  </a:t>
            </a:r>
            <a:r>
              <a:rPr lang="zh-CN" altLang="en-US" dirty="0" smtClean="0"/>
              <a:t>调节物流资 源</a:t>
            </a:r>
            <a:r>
              <a:rPr lang="en-US" dirty="0" smtClean="0"/>
              <a:t>、  </a:t>
            </a:r>
            <a:r>
              <a:rPr lang="zh-CN" altLang="en-US" dirty="0" smtClean="0"/>
              <a:t>组织结构等最终实现物流系统宗旨和战略目标的一系列动态过程的总和</a:t>
            </a:r>
            <a:r>
              <a:rPr lang="en-US" dirty="0" smtClean="0"/>
              <a:t>。  </a:t>
            </a:r>
            <a:r>
              <a:rPr lang="zh-CN" altLang="en-US" dirty="0" smtClean="0"/>
              <a:t>一般来讲</a:t>
            </a:r>
            <a:r>
              <a:rPr lang="en-US" dirty="0" smtClean="0"/>
              <a:t>，  </a:t>
            </a:r>
            <a:r>
              <a:rPr lang="zh-CN" altLang="en-US" dirty="0" smtClean="0"/>
              <a:t>供 应链视角下物流管理战略的目标有三个</a:t>
            </a:r>
            <a:r>
              <a:rPr lang="en-US" dirty="0" smtClean="0"/>
              <a:t>，  </a:t>
            </a:r>
            <a:r>
              <a:rPr lang="zh-CN" altLang="en-US" dirty="0" smtClean="0"/>
              <a:t>即降低成本</a:t>
            </a:r>
            <a:r>
              <a:rPr lang="en-US" dirty="0" smtClean="0"/>
              <a:t>、  </a:t>
            </a:r>
            <a:r>
              <a:rPr lang="zh-CN" altLang="en-US" dirty="0" smtClean="0"/>
              <a:t>节省投资和改进服务</a:t>
            </a:r>
            <a:r>
              <a:rPr lang="en-US" dirty="0" smtClean="0"/>
              <a:t>。</a:t>
            </a:r>
            <a:endParaRPr lang="zh-CN" altLang="en-US" dirty="0" smtClean="0"/>
          </a:p>
          <a:p>
            <a:pPr eaLnBrk="1" hangingPunct="1">
              <a:lnSpc>
                <a:spcPct val="20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22531" name="Rectangle 3"/>
          <p:cNvSpPr>
            <a:spLocks noGrp="1" noChangeArrowheads="1"/>
          </p:cNvSpPr>
          <p:nvPr>
            <p:ph type="body" idx="1"/>
          </p:nvPr>
        </p:nvSpPr>
        <p:spPr/>
        <p:txBody>
          <a:bodyPr/>
          <a:lstStyle/>
          <a:p>
            <a:pPr eaLnBrk="1" hangingPunct="1">
              <a:lnSpc>
                <a:spcPct val="150000"/>
              </a:lnSpc>
            </a:pPr>
            <a:r>
              <a:rPr lang="en-US" altLang="zh-CN" dirty="0" smtClean="0"/>
              <a:t>5.</a:t>
            </a:r>
            <a:r>
              <a:rPr lang="zh-CN" altLang="en-US" dirty="0" smtClean="0"/>
              <a:t>物流战略计划的实施</a:t>
            </a:r>
            <a:endParaRPr lang="en-US" altLang="zh-CN" dirty="0" smtClean="0"/>
          </a:p>
          <a:p>
            <a:pPr eaLnBrk="1" hangingPunct="1">
              <a:lnSpc>
                <a:spcPct val="150000"/>
              </a:lnSpc>
            </a:pPr>
            <a:r>
              <a:rPr lang="zh-CN" altLang="en-US" dirty="0" smtClean="0"/>
              <a:t>物流战略计划主要是解决三个方面的决策问题，即围绕顾客服务水平核心目标对物流设施分布、库存和运输进行决策，如图</a:t>
            </a:r>
            <a:r>
              <a:rPr lang="en-US" altLang="zh-CN" dirty="0" smtClean="0"/>
              <a:t>3-7</a:t>
            </a:r>
            <a:r>
              <a:rPr lang="zh-CN" altLang="en-US" dirty="0" smtClean="0"/>
              <a:t>所示。因此设施选址决策、库存决策、运输决策是物流系统战略计划的主要内容。</a:t>
            </a:r>
            <a:endParaRPr lang="en-US" altLang="zh-CN" dirty="0" smtClean="0"/>
          </a:p>
          <a:p>
            <a:pPr eaLnBrk="1" hangingPunct="1">
              <a:lnSpc>
                <a:spcPct val="150000"/>
              </a:lnSpc>
            </a:pPr>
            <a:r>
              <a:rPr lang="en-US" dirty="0" smtClean="0"/>
              <a:t>６  </a:t>
            </a:r>
            <a:r>
              <a:rPr lang="zh-CN" altLang="en-US" dirty="0" smtClean="0"/>
              <a:t>物流战略控制</a:t>
            </a:r>
          </a:p>
          <a:p>
            <a:pPr>
              <a:lnSpc>
                <a:spcPct val="150000"/>
              </a:lnSpc>
            </a:pPr>
            <a:r>
              <a:rPr lang="zh-CN" altLang="en-US" dirty="0" smtClean="0"/>
              <a:t>控制过程就是将实际履行的 情况和计划实施情况相比较的过程</a:t>
            </a:r>
            <a:r>
              <a:rPr lang="en-US" dirty="0" smtClean="0"/>
              <a:t>。  </a:t>
            </a:r>
            <a:r>
              <a:rPr lang="zh-CN" altLang="en-US" dirty="0" smtClean="0"/>
              <a:t>在物流系统中</a:t>
            </a:r>
            <a:r>
              <a:rPr lang="en-US" dirty="0" smtClean="0"/>
              <a:t>，  </a:t>
            </a:r>
            <a:r>
              <a:rPr lang="zh-CN" altLang="en-US" dirty="0" smtClean="0"/>
              <a:t>管理者应根据服务目标和成本支出对计 划中的物流活动  </a:t>
            </a:r>
            <a:r>
              <a:rPr lang="en-US" dirty="0" smtClean="0"/>
              <a:t>（ </a:t>
            </a:r>
            <a:r>
              <a:rPr lang="zh-CN" altLang="en-US" dirty="0" smtClean="0"/>
              <a:t>运输</a:t>
            </a:r>
            <a:r>
              <a:rPr lang="en-US" dirty="0" smtClean="0"/>
              <a:t>、  </a:t>
            </a:r>
            <a:r>
              <a:rPr lang="zh-CN" altLang="en-US" dirty="0" smtClean="0"/>
              <a:t>仓储</a:t>
            </a:r>
            <a:r>
              <a:rPr lang="en-US" dirty="0" smtClean="0"/>
              <a:t>、  </a:t>
            </a:r>
            <a:r>
              <a:rPr lang="zh-CN" altLang="en-US" dirty="0" smtClean="0"/>
              <a:t>库存</a:t>
            </a:r>
            <a:r>
              <a:rPr lang="en-US" dirty="0" smtClean="0"/>
              <a:t>、  </a:t>
            </a:r>
            <a:r>
              <a:rPr lang="zh-CN" altLang="en-US" dirty="0" smtClean="0"/>
              <a:t>物料搬运和订单处理</a:t>
            </a:r>
            <a:r>
              <a:rPr lang="en-US" dirty="0" smtClean="0"/>
              <a:t>）   </a:t>
            </a:r>
            <a:r>
              <a:rPr lang="zh-CN" altLang="en-US" dirty="0" smtClean="0"/>
              <a:t>进行控制</a:t>
            </a:r>
            <a:r>
              <a:rPr lang="en-US" dirty="0" smtClean="0"/>
              <a:t>，  </a:t>
            </a:r>
            <a:r>
              <a:rPr lang="zh-CN" altLang="en-US" dirty="0" smtClean="0"/>
              <a:t>物流控制过程如 </a:t>
            </a:r>
            <a:r>
              <a:rPr lang="zh-CN" altLang="en-US" dirty="0" smtClean="0">
                <a:hlinkClick r:id="rId2" action="ppaction://hlinksldjump"/>
              </a:rPr>
              <a:t>图 </a:t>
            </a:r>
            <a:r>
              <a:rPr lang="en-US" dirty="0" smtClean="0">
                <a:hlinkClick r:id="rId2" action="ppaction://hlinksldjump"/>
              </a:rPr>
              <a:t>３ － ８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3555" name="Rectangle 3"/>
          <p:cNvSpPr>
            <a:spLocks noGrp="1" noChangeArrowheads="1"/>
          </p:cNvSpPr>
          <p:nvPr>
            <p:ph type="body" idx="1"/>
          </p:nvPr>
        </p:nvSpPr>
        <p:spPr/>
        <p:txBody>
          <a:bodyPr/>
          <a:lstStyle/>
          <a:p>
            <a:pPr eaLnBrk="1" hangingPunct="1"/>
            <a:r>
              <a:rPr lang="zh-CN" altLang="en-US" sz="2900" dirty="0" smtClean="0"/>
              <a:t>一</a:t>
            </a:r>
            <a:r>
              <a:rPr lang="en-US" sz="2900" dirty="0" smtClean="0"/>
              <a:t>、  </a:t>
            </a:r>
            <a:r>
              <a:rPr lang="zh-CN" altLang="en-US" sz="2900" dirty="0" smtClean="0"/>
              <a:t>国际物流系统的功能要素</a:t>
            </a:r>
          </a:p>
          <a:p>
            <a:pPr eaLnBrk="1" hangingPunct="1"/>
            <a:r>
              <a:rPr lang="zh-CN" altLang="en-US" dirty="0" smtClean="0"/>
              <a:t>国际物流系统的功能要素一般认为有商品的包装</a:t>
            </a:r>
            <a:r>
              <a:rPr lang="en-US" dirty="0" smtClean="0"/>
              <a:t>、  </a:t>
            </a:r>
            <a:r>
              <a:rPr lang="zh-CN" altLang="en-US" dirty="0" smtClean="0"/>
              <a:t>储存</a:t>
            </a:r>
            <a:r>
              <a:rPr lang="en-US" dirty="0" smtClean="0"/>
              <a:t>、  </a:t>
            </a:r>
            <a:r>
              <a:rPr lang="zh-CN" altLang="en-US" dirty="0" smtClean="0"/>
              <a:t>运输</a:t>
            </a:r>
            <a:r>
              <a:rPr lang="en-US" dirty="0" smtClean="0"/>
              <a:t>、  </a:t>
            </a:r>
            <a:r>
              <a:rPr lang="zh-CN" altLang="en-US" dirty="0" smtClean="0"/>
              <a:t>检验</a:t>
            </a:r>
            <a:r>
              <a:rPr lang="en-US" dirty="0" smtClean="0"/>
              <a:t>、  </a:t>
            </a:r>
            <a:r>
              <a:rPr lang="zh-CN" altLang="en-US" dirty="0" smtClean="0"/>
              <a:t>外贸加工和其前 后的整理</a:t>
            </a:r>
            <a:r>
              <a:rPr lang="en-US" dirty="0" smtClean="0"/>
              <a:t>、  </a:t>
            </a:r>
            <a:r>
              <a:rPr lang="zh-CN" altLang="en-US" dirty="0" smtClean="0"/>
              <a:t>再包装以及国际配送</a:t>
            </a:r>
            <a:r>
              <a:rPr lang="en-US" dirty="0" smtClean="0"/>
              <a:t>、  </a:t>
            </a:r>
            <a:r>
              <a:rPr lang="zh-CN" altLang="en-US" dirty="0" smtClean="0"/>
              <a:t>物流信息处理等</a:t>
            </a:r>
            <a:r>
              <a:rPr lang="en-US" dirty="0" smtClean="0"/>
              <a:t>。  </a:t>
            </a:r>
            <a:r>
              <a:rPr lang="zh-CN" altLang="en-US" dirty="0" smtClean="0"/>
              <a:t>其中</a:t>
            </a:r>
            <a:r>
              <a:rPr lang="en-US" dirty="0" smtClean="0"/>
              <a:t>，  </a:t>
            </a:r>
            <a:r>
              <a:rPr lang="zh-CN" altLang="en-US" dirty="0" smtClean="0"/>
              <a:t>储存和运输子系统是物流的两大 支柱</a:t>
            </a:r>
            <a:r>
              <a:rPr lang="en-US" dirty="0" smtClean="0"/>
              <a:t>。 </a:t>
            </a:r>
          </a:p>
          <a:p>
            <a:pPr eaLnBrk="1" hangingPunct="1"/>
            <a:r>
              <a:rPr lang="en-US" dirty="0" smtClean="0"/>
              <a:t>１  </a:t>
            </a:r>
            <a:r>
              <a:rPr lang="zh-CN" altLang="en-US" dirty="0" smtClean="0"/>
              <a:t>国际货物运输子系统</a:t>
            </a:r>
          </a:p>
          <a:p>
            <a:r>
              <a:rPr lang="zh-CN" altLang="en-US" dirty="0" smtClean="0"/>
              <a:t>国际货物运输是国际物流系统的核心</a:t>
            </a:r>
            <a:r>
              <a:rPr lang="en-US" dirty="0" smtClean="0"/>
              <a:t>，  </a:t>
            </a:r>
            <a:r>
              <a:rPr lang="zh-CN" altLang="en-US" dirty="0" smtClean="0"/>
              <a:t>有时 就用运输代表物流全体</a:t>
            </a:r>
            <a:r>
              <a:rPr lang="en-US" dirty="0" smtClean="0"/>
              <a:t>。   </a:t>
            </a:r>
            <a:r>
              <a:rPr lang="zh-CN" altLang="en-US" dirty="0" smtClean="0"/>
              <a:t>通过国际货物运输作业使商品在交易前提下</a:t>
            </a:r>
            <a:r>
              <a:rPr lang="en-US" dirty="0" smtClean="0"/>
              <a:t>，  </a:t>
            </a:r>
            <a:r>
              <a:rPr lang="zh-CN" altLang="en-US" dirty="0" smtClean="0"/>
              <a:t>由卖方转移给买方</a:t>
            </a:r>
            <a:r>
              <a:rPr lang="en-US" dirty="0" smtClean="0"/>
              <a:t>。</a:t>
            </a:r>
            <a:r>
              <a:rPr lang="zh-CN" altLang="en-US" dirty="0" smtClean="0"/>
              <a:t>在非贸易物流过程中</a:t>
            </a:r>
            <a:r>
              <a:rPr lang="en-US" dirty="0" smtClean="0"/>
              <a:t>，  </a:t>
            </a:r>
            <a:r>
              <a:rPr lang="zh-CN" altLang="en-US" dirty="0" smtClean="0"/>
              <a:t>通过运输作业将物品由发货人转移到收货人</a:t>
            </a:r>
            <a:r>
              <a:rPr lang="en-US" dirty="0" smtClean="0"/>
              <a:t>。  </a:t>
            </a:r>
            <a:r>
              <a:rPr lang="zh-CN" altLang="en-US" dirty="0" smtClean="0"/>
              <a:t>这种国际货物运输具有 路线长</a:t>
            </a:r>
            <a:r>
              <a:rPr lang="en-US" dirty="0" smtClean="0"/>
              <a:t>、  </a:t>
            </a:r>
            <a:r>
              <a:rPr lang="zh-CN" altLang="en-US" dirty="0" smtClean="0"/>
              <a:t>环节多</a:t>
            </a:r>
            <a:r>
              <a:rPr lang="en-US" dirty="0" smtClean="0"/>
              <a:t>、  </a:t>
            </a:r>
            <a:r>
              <a:rPr lang="zh-CN" altLang="en-US" dirty="0" smtClean="0"/>
              <a:t>涉及面广</a:t>
            </a:r>
            <a:r>
              <a:rPr lang="en-US" dirty="0" smtClean="0"/>
              <a:t>、  </a:t>
            </a:r>
            <a:r>
              <a:rPr lang="zh-CN" altLang="en-US" dirty="0" smtClean="0"/>
              <a:t>手续繁杂</a:t>
            </a:r>
            <a:r>
              <a:rPr lang="en-US" dirty="0" smtClean="0"/>
              <a:t>、  </a:t>
            </a:r>
            <a:r>
              <a:rPr lang="zh-CN" altLang="en-US" dirty="0" smtClean="0"/>
              <a:t>风险性大</a:t>
            </a:r>
            <a:r>
              <a:rPr lang="en-US" dirty="0" smtClean="0"/>
              <a:t>、  </a:t>
            </a:r>
            <a:r>
              <a:rPr lang="zh-CN" altLang="en-US" dirty="0" smtClean="0"/>
              <a:t>时间性强</a:t>
            </a:r>
            <a:r>
              <a:rPr lang="en-US" dirty="0" smtClean="0"/>
              <a:t>、  </a:t>
            </a:r>
            <a:r>
              <a:rPr lang="zh-CN" altLang="en-US" dirty="0" smtClean="0"/>
              <a:t>内外运两段性和联合运输等 特点</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4579" name="Rectangle 3"/>
          <p:cNvSpPr>
            <a:spLocks noGrp="1" noChangeArrowheads="1"/>
          </p:cNvSpPr>
          <p:nvPr>
            <p:ph type="body" idx="1"/>
          </p:nvPr>
        </p:nvSpPr>
        <p:spPr/>
        <p:txBody>
          <a:bodyPr/>
          <a:lstStyle/>
          <a:p>
            <a:r>
              <a:rPr lang="zh-CN" altLang="en-US" dirty="0" smtClean="0"/>
              <a:t>所谓外贸运输的两段性</a:t>
            </a:r>
            <a:r>
              <a:rPr lang="en-US" dirty="0" smtClean="0"/>
              <a:t>，   </a:t>
            </a:r>
            <a:r>
              <a:rPr lang="zh-CN" altLang="en-US" dirty="0" smtClean="0"/>
              <a:t>是指外贸运输包含国内运输段</a:t>
            </a:r>
            <a:r>
              <a:rPr lang="en-US" dirty="0" smtClean="0"/>
              <a:t>   （ </a:t>
            </a:r>
            <a:r>
              <a:rPr lang="zh-CN" altLang="en-US" dirty="0" smtClean="0"/>
              <a:t>包括进口国</a:t>
            </a:r>
            <a:r>
              <a:rPr lang="en-US" dirty="0" smtClean="0"/>
              <a:t>、  </a:t>
            </a:r>
            <a:r>
              <a:rPr lang="zh-CN" altLang="en-US" dirty="0" smtClean="0"/>
              <a:t>出口国</a:t>
            </a:r>
            <a:r>
              <a:rPr lang="en-US" dirty="0" smtClean="0"/>
              <a:t>）  </a:t>
            </a:r>
            <a:r>
              <a:rPr lang="zh-CN" altLang="en-US" dirty="0" smtClean="0"/>
              <a:t>和国际运输段</a:t>
            </a:r>
            <a:r>
              <a:rPr lang="en-US" dirty="0" smtClean="0"/>
              <a:t>：</a:t>
            </a:r>
            <a:endParaRPr lang="zh-CN" altLang="en-US" dirty="0" smtClean="0"/>
          </a:p>
          <a:p>
            <a:r>
              <a:rPr lang="en-US" dirty="0" smtClean="0"/>
              <a:t>（１） </a:t>
            </a:r>
            <a:r>
              <a:rPr lang="zh-CN" altLang="en-US" dirty="0" smtClean="0"/>
              <a:t>出口货物的国内运输段</a:t>
            </a:r>
            <a:r>
              <a:rPr lang="en-US" dirty="0" smtClean="0"/>
              <a:t>。 </a:t>
            </a:r>
            <a:r>
              <a:rPr lang="zh-CN" altLang="en-US" dirty="0" smtClean="0"/>
              <a:t>出口货物的国内运输段</a:t>
            </a:r>
            <a:r>
              <a:rPr lang="en-US" dirty="0" smtClean="0"/>
              <a:t>，  </a:t>
            </a:r>
            <a:r>
              <a:rPr lang="zh-CN" altLang="en-US" dirty="0" smtClean="0"/>
              <a:t>是指出口商品由生产地或供货  地运送到出运港  </a:t>
            </a:r>
            <a:r>
              <a:rPr lang="en-US" dirty="0" smtClean="0"/>
              <a:t>（ </a:t>
            </a:r>
            <a:r>
              <a:rPr lang="zh-CN" altLang="en-US" dirty="0" smtClean="0"/>
              <a:t>站</a:t>
            </a:r>
            <a:r>
              <a:rPr lang="en-US" dirty="0" smtClean="0"/>
              <a:t>、  </a:t>
            </a:r>
            <a:r>
              <a:rPr lang="zh-CN" altLang="en-US" dirty="0" smtClean="0"/>
              <a:t>机场</a:t>
            </a:r>
            <a:r>
              <a:rPr lang="en-US" dirty="0" smtClean="0"/>
              <a:t>）  </a:t>
            </a:r>
            <a:r>
              <a:rPr lang="zh-CN" altLang="en-US" dirty="0" smtClean="0"/>
              <a:t>的国内运输</a:t>
            </a:r>
            <a:r>
              <a:rPr lang="en-US" dirty="0" smtClean="0"/>
              <a:t>，  </a:t>
            </a:r>
            <a:r>
              <a:rPr lang="zh-CN" altLang="en-US" dirty="0" smtClean="0"/>
              <a:t>是国际物流中不可缺少的重要环节</a:t>
            </a:r>
            <a:r>
              <a:rPr lang="en-US" dirty="0" smtClean="0"/>
              <a:t>。 </a:t>
            </a:r>
          </a:p>
          <a:p>
            <a:r>
              <a:rPr lang="en-US" dirty="0" smtClean="0"/>
              <a:t>（２）  </a:t>
            </a:r>
            <a:r>
              <a:rPr lang="zh-CN" altLang="en-US" dirty="0" smtClean="0"/>
              <a:t>国际货物运输段</a:t>
            </a:r>
            <a:r>
              <a:rPr lang="en-US" dirty="0" smtClean="0"/>
              <a:t>。  </a:t>
            </a:r>
            <a:r>
              <a:rPr lang="zh-CN" altLang="en-US" dirty="0" smtClean="0"/>
              <a:t>国际  </a:t>
            </a:r>
            <a:r>
              <a:rPr lang="en-US" dirty="0" smtClean="0"/>
              <a:t>（ </a:t>
            </a:r>
            <a:r>
              <a:rPr lang="zh-CN" altLang="en-US" dirty="0" smtClean="0"/>
              <a:t>国外</a:t>
            </a:r>
            <a:r>
              <a:rPr lang="en-US" dirty="0" smtClean="0"/>
              <a:t>）  </a:t>
            </a:r>
            <a:r>
              <a:rPr lang="zh-CN" altLang="en-US" dirty="0" smtClean="0"/>
              <a:t>货物运输段是国内运输的延伸和扩展</a:t>
            </a:r>
            <a:r>
              <a:rPr lang="en-US" dirty="0" smtClean="0"/>
              <a:t>，  </a:t>
            </a:r>
            <a:r>
              <a:rPr lang="zh-CN" altLang="en-US" dirty="0" smtClean="0"/>
              <a:t>同时又是 衔接出口国运输和进口国货物运输的桥梁与纽带</a:t>
            </a:r>
            <a:r>
              <a:rPr lang="en-US" dirty="0" smtClean="0"/>
              <a:t>，  </a:t>
            </a:r>
            <a:r>
              <a:rPr lang="zh-CN" altLang="en-US" dirty="0" smtClean="0"/>
              <a:t>是国际物流畅通的重要环节</a:t>
            </a:r>
            <a:r>
              <a:rPr lang="en-US" dirty="0" smtClean="0"/>
              <a:t>。 </a:t>
            </a:r>
          </a:p>
          <a:p>
            <a:r>
              <a:rPr lang="en-US" dirty="0" smtClean="0"/>
              <a:t>（３） </a:t>
            </a:r>
            <a:r>
              <a:rPr lang="zh-CN" altLang="en-US" dirty="0" smtClean="0"/>
              <a:t>国际货物运输业发展的条件</a:t>
            </a:r>
            <a:r>
              <a:rPr lang="en-US" dirty="0" smtClean="0"/>
              <a:t>。  </a:t>
            </a:r>
            <a:r>
              <a:rPr lang="zh-CN" altLang="en-US" dirty="0" smtClean="0"/>
              <a:t>国际货物运输业的发展将伴随着科技革命的浪潮迅 速发展</a:t>
            </a:r>
            <a:r>
              <a:rPr lang="en-US" dirty="0" smtClean="0"/>
              <a:t>。  </a:t>
            </a:r>
            <a:r>
              <a:rPr lang="zh-CN" altLang="en-US" dirty="0" smtClean="0"/>
              <a:t>大宗货物散装化</a:t>
            </a:r>
            <a:r>
              <a:rPr lang="en-US" dirty="0" smtClean="0"/>
              <a:t>、  </a:t>
            </a:r>
            <a:r>
              <a:rPr lang="zh-CN" altLang="en-US" dirty="0" smtClean="0"/>
              <a:t>杂件货物集装箱化已成为运输业技术革命的重要标志</a:t>
            </a:r>
            <a:r>
              <a:rPr lang="en-US" dirty="0" smtClean="0"/>
              <a:t>。 </a:t>
            </a:r>
            <a:r>
              <a:rPr lang="zh-CN" altLang="en-US" dirty="0" smtClean="0"/>
              <a:t>现代物流 业的迅速发展无不与运输业的技术革命相关联</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5603"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外贸商品储存子系统</a:t>
            </a:r>
          </a:p>
          <a:p>
            <a:pPr>
              <a:lnSpc>
                <a:spcPct val="150000"/>
              </a:lnSpc>
            </a:pPr>
            <a:r>
              <a:rPr lang="zh-CN" altLang="en-US" dirty="0" smtClean="0"/>
              <a:t>外贸商品的储存</a:t>
            </a:r>
            <a:r>
              <a:rPr lang="en-US" dirty="0" smtClean="0"/>
              <a:t>、  </a:t>
            </a:r>
            <a:r>
              <a:rPr lang="zh-CN" altLang="en-US" dirty="0" smtClean="0"/>
              <a:t>保管使商品在其流通过程中处于一种或长或短的相对停滞状态</a:t>
            </a:r>
            <a:r>
              <a:rPr lang="en-US" dirty="0" smtClean="0"/>
              <a:t>，  </a:t>
            </a:r>
            <a:r>
              <a:rPr lang="zh-CN" altLang="en-US" dirty="0" smtClean="0"/>
              <a:t>这种 停滞是完全必要的</a:t>
            </a:r>
            <a:r>
              <a:rPr lang="en-US" dirty="0" smtClean="0"/>
              <a:t>。  </a:t>
            </a:r>
            <a:r>
              <a:rPr lang="zh-CN" altLang="en-US" dirty="0" smtClean="0"/>
              <a:t>因为</a:t>
            </a:r>
            <a:r>
              <a:rPr lang="en-US" dirty="0" smtClean="0"/>
              <a:t>，  </a:t>
            </a:r>
            <a:r>
              <a:rPr lang="zh-CN" altLang="en-US" dirty="0" smtClean="0"/>
              <a:t>外贸商品流通是一个由分散到集中</a:t>
            </a:r>
            <a:r>
              <a:rPr lang="en-US" dirty="0" smtClean="0"/>
              <a:t>，  </a:t>
            </a:r>
            <a:r>
              <a:rPr lang="zh-CN" altLang="en-US" dirty="0" smtClean="0"/>
              <a:t>再由集中到分散的源源不断的流通过程</a:t>
            </a:r>
            <a:r>
              <a:rPr lang="en-US" dirty="0" smtClean="0"/>
              <a:t>。</a:t>
            </a:r>
          </a:p>
          <a:p>
            <a:pPr>
              <a:lnSpc>
                <a:spcPct val="150000"/>
              </a:lnSpc>
            </a:pPr>
            <a:r>
              <a:rPr lang="en-US" dirty="0" smtClean="0"/>
              <a:t>３  </a:t>
            </a:r>
            <a:r>
              <a:rPr lang="zh-CN" altLang="en-US" dirty="0" smtClean="0"/>
              <a:t>商品包装子系统</a:t>
            </a:r>
          </a:p>
          <a:p>
            <a:pPr>
              <a:lnSpc>
                <a:spcPct val="150000"/>
              </a:lnSpc>
            </a:pPr>
            <a:r>
              <a:rPr lang="zh-CN" altLang="en-US" dirty="0" smtClean="0"/>
              <a:t>由于国际物流运输距离长</a:t>
            </a:r>
            <a:r>
              <a:rPr lang="en-US" dirty="0" smtClean="0"/>
              <a:t>、   </a:t>
            </a:r>
            <a:r>
              <a:rPr lang="zh-CN" altLang="en-US" dirty="0" smtClean="0"/>
              <a:t>运量大</a:t>
            </a:r>
            <a:r>
              <a:rPr lang="en-US" dirty="0" smtClean="0"/>
              <a:t>、  </a:t>
            </a:r>
            <a:r>
              <a:rPr lang="zh-CN" altLang="en-US" dirty="0" smtClean="0"/>
              <a:t>运输过程中货物堆积存放</a:t>
            </a:r>
            <a:r>
              <a:rPr lang="en-US" dirty="0" smtClean="0"/>
              <a:t>、   </a:t>
            </a:r>
            <a:r>
              <a:rPr lang="zh-CN" altLang="en-US" dirty="0" smtClean="0"/>
              <a:t>多次装卸</a:t>
            </a:r>
            <a:r>
              <a:rPr lang="en-US" dirty="0" smtClean="0"/>
              <a:t>，  </a:t>
            </a:r>
            <a:r>
              <a:rPr lang="zh-CN" altLang="en-US" dirty="0" smtClean="0"/>
              <a:t>在运输过程 中货物损伤的可能性大</a:t>
            </a:r>
            <a:r>
              <a:rPr lang="en-US" dirty="0" smtClean="0"/>
              <a:t>，   </a:t>
            </a:r>
            <a:r>
              <a:rPr lang="zh-CN" altLang="en-US" dirty="0" smtClean="0"/>
              <a:t>因此在国际物流活动中包装活动非常重要</a:t>
            </a:r>
            <a:r>
              <a:rPr lang="en-US" dirty="0" smtClean="0"/>
              <a:t>。  </a:t>
            </a:r>
            <a:r>
              <a:rPr lang="zh-CN" altLang="en-US" dirty="0" smtClean="0"/>
              <a:t>集装箱的出现为国际物流活动提供了安全便利的包装方式</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zh-CN" altLang="en-US" dirty="0" smtClean="0"/>
              <a:t>美国杜邦化学公司提出的</a:t>
            </a:r>
            <a:r>
              <a:rPr lang="en-US" dirty="0" smtClean="0"/>
              <a:t>   “ </a:t>
            </a:r>
            <a:r>
              <a:rPr lang="zh-CN" altLang="en-US" dirty="0" smtClean="0"/>
              <a:t>杜邦定律</a:t>
            </a:r>
            <a:r>
              <a:rPr lang="en-US" dirty="0" smtClean="0"/>
              <a:t>”   </a:t>
            </a:r>
            <a:r>
              <a:rPr lang="zh-CN" altLang="en-US" dirty="0" smtClean="0"/>
              <a:t>认为</a:t>
            </a:r>
            <a:r>
              <a:rPr lang="en-US" dirty="0" smtClean="0"/>
              <a:t>：  ６３％ </a:t>
            </a:r>
            <a:r>
              <a:rPr lang="zh-CN" altLang="en-US" dirty="0" smtClean="0"/>
              <a:t>的消费者是根据商品的包装装潢进  行购买的</a:t>
            </a:r>
            <a:r>
              <a:rPr lang="en-US" dirty="0" smtClean="0"/>
              <a:t>，  </a:t>
            </a:r>
            <a:r>
              <a:rPr lang="zh-CN" altLang="en-US" dirty="0" smtClean="0"/>
              <a:t>国际市场和消费者是通过商品来认识企业的</a:t>
            </a:r>
            <a:r>
              <a:rPr lang="en-US" dirty="0" smtClean="0"/>
              <a:t>，  </a:t>
            </a:r>
            <a:r>
              <a:rPr lang="zh-CN" altLang="en-US" dirty="0" smtClean="0"/>
              <a:t>而商品的商标和包装就是企业的面 孔</a:t>
            </a:r>
            <a:r>
              <a:rPr lang="en-US" dirty="0" smtClean="0"/>
              <a:t>，  </a:t>
            </a:r>
            <a:r>
              <a:rPr lang="zh-CN" altLang="en-US" dirty="0" smtClean="0"/>
              <a:t>它反映了一个国家的综合科技文化水平</a:t>
            </a:r>
            <a:r>
              <a:rPr lang="en-US" dirty="0" smtClean="0"/>
              <a:t>。</a:t>
            </a:r>
            <a:endParaRPr lang="zh-CN" altLang="en-US" dirty="0" smtClean="0"/>
          </a:p>
          <a:p>
            <a:pPr>
              <a:lnSpc>
                <a:spcPct val="150000"/>
              </a:lnSpc>
            </a:pPr>
            <a:r>
              <a:rPr lang="zh-CN" altLang="en-US" dirty="0" smtClean="0"/>
              <a:t>商标就是商品的标志</a:t>
            </a:r>
            <a:r>
              <a:rPr lang="en-US" dirty="0" smtClean="0"/>
              <a:t>。  </a:t>
            </a:r>
            <a:r>
              <a:rPr lang="zh-CN" altLang="en-US" dirty="0" smtClean="0"/>
              <a:t>商标一般都需经过国家有关部门登记注册</a:t>
            </a:r>
            <a:r>
              <a:rPr lang="en-US" dirty="0" smtClean="0"/>
              <a:t>，  </a:t>
            </a:r>
            <a:r>
              <a:rPr lang="zh-CN" altLang="en-US" dirty="0" smtClean="0"/>
              <a:t>并接受法律保护</a:t>
            </a:r>
            <a:r>
              <a:rPr lang="en-US" dirty="0" smtClean="0"/>
              <a:t>，  </a:t>
            </a:r>
            <a:r>
              <a:rPr lang="zh-CN" altLang="en-US" dirty="0" smtClean="0"/>
              <a:t>以防假冒</a:t>
            </a:r>
            <a:r>
              <a:rPr lang="en-US" dirty="0" smtClean="0"/>
              <a:t>，  </a:t>
            </a:r>
            <a:r>
              <a:rPr lang="zh-CN" altLang="en-US" dirty="0" smtClean="0"/>
              <a:t>保护企业和消费者的利益</a:t>
            </a:r>
            <a:r>
              <a:rPr lang="en-US" dirty="0" smtClean="0"/>
              <a:t>。   </a:t>
            </a:r>
            <a:r>
              <a:rPr lang="zh-CN" altLang="en-US" dirty="0" smtClean="0"/>
              <a:t>顾客买商品往往十分看重商标</a:t>
            </a:r>
            <a:r>
              <a:rPr lang="en-US" dirty="0" smtClean="0"/>
              <a:t>，   </a:t>
            </a:r>
            <a:r>
              <a:rPr lang="zh-CN" altLang="en-US" dirty="0" smtClean="0"/>
              <a:t>因此</a:t>
            </a:r>
            <a:r>
              <a:rPr lang="en-US" dirty="0" smtClean="0"/>
              <a:t>，  </a:t>
            </a:r>
            <a:r>
              <a:rPr lang="zh-CN" altLang="en-US" dirty="0" smtClean="0"/>
              <a:t>商标关系着一个 企业乃至一个国家的信誉和命运</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7651" name="Rectangle 3"/>
          <p:cNvSpPr>
            <a:spLocks noGrp="1" noChangeArrowheads="1"/>
          </p:cNvSpPr>
          <p:nvPr>
            <p:ph type="body" idx="1"/>
          </p:nvPr>
        </p:nvSpPr>
        <p:spPr/>
        <p:txBody>
          <a:bodyPr/>
          <a:lstStyle/>
          <a:p>
            <a:r>
              <a:rPr lang="en-US" dirty="0" smtClean="0"/>
              <a:t>４  </a:t>
            </a:r>
            <a:r>
              <a:rPr lang="zh-CN" altLang="en-US" dirty="0" smtClean="0"/>
              <a:t>商品检验子系统</a:t>
            </a:r>
          </a:p>
          <a:p>
            <a:r>
              <a:rPr lang="zh-CN" altLang="en-US" dirty="0" smtClean="0"/>
              <a:t>由于国际贸易和跨国经营具有投资大</a:t>
            </a:r>
            <a:r>
              <a:rPr lang="en-US" dirty="0" smtClean="0"/>
              <a:t>、  </a:t>
            </a:r>
            <a:r>
              <a:rPr lang="zh-CN" altLang="en-US" dirty="0" smtClean="0"/>
              <a:t>风险高</a:t>
            </a:r>
            <a:r>
              <a:rPr lang="en-US" dirty="0" smtClean="0"/>
              <a:t>、  </a:t>
            </a:r>
            <a:r>
              <a:rPr lang="zh-CN" altLang="en-US" dirty="0" smtClean="0"/>
              <a:t>周期长等特点</a:t>
            </a:r>
            <a:r>
              <a:rPr lang="en-US" dirty="0" smtClean="0"/>
              <a:t>，  </a:t>
            </a:r>
            <a:r>
              <a:rPr lang="zh-CN" altLang="en-US" dirty="0" smtClean="0"/>
              <a:t>商品检验成为国际物流 系统中重要的子系统</a:t>
            </a:r>
            <a:r>
              <a:rPr lang="en-US" dirty="0" smtClean="0"/>
              <a:t>。  </a:t>
            </a:r>
            <a:r>
              <a:rPr lang="zh-CN" altLang="en-US" dirty="0" smtClean="0"/>
              <a:t>通过商品检验</a:t>
            </a:r>
            <a:r>
              <a:rPr lang="en-US" dirty="0" smtClean="0"/>
              <a:t>，  </a:t>
            </a:r>
            <a:r>
              <a:rPr lang="zh-CN" altLang="en-US" dirty="0" smtClean="0"/>
              <a:t>确定交货品质</a:t>
            </a:r>
            <a:r>
              <a:rPr lang="en-US" dirty="0" smtClean="0"/>
              <a:t>、  </a:t>
            </a:r>
            <a:r>
              <a:rPr lang="zh-CN" altLang="en-US" dirty="0" smtClean="0"/>
              <a:t>数量和包装条件是否符合合同规定</a:t>
            </a:r>
            <a:r>
              <a:rPr lang="en-US" dirty="0" smtClean="0"/>
              <a:t>。</a:t>
            </a:r>
            <a:endParaRPr lang="zh-CN" altLang="en-US" dirty="0" smtClean="0"/>
          </a:p>
          <a:p>
            <a:r>
              <a:rPr lang="zh-CN" altLang="en-US" dirty="0" smtClean="0"/>
              <a:t>根据国际贸易惯例</a:t>
            </a:r>
            <a:r>
              <a:rPr lang="en-US" dirty="0" smtClean="0"/>
              <a:t>，  </a:t>
            </a:r>
            <a:r>
              <a:rPr lang="zh-CN" altLang="en-US" dirty="0" smtClean="0"/>
              <a:t>商品检验时间与地点的规定可概括为三种做法</a:t>
            </a:r>
            <a:r>
              <a:rPr lang="en-US" dirty="0" smtClean="0"/>
              <a:t>：</a:t>
            </a:r>
            <a:endParaRPr lang="zh-CN" altLang="en-US" dirty="0" smtClean="0"/>
          </a:p>
          <a:p>
            <a:r>
              <a:rPr lang="zh-CN" altLang="en-US" dirty="0" smtClean="0"/>
              <a:t>第一</a:t>
            </a:r>
            <a:r>
              <a:rPr lang="en-US" dirty="0" smtClean="0"/>
              <a:t>，  </a:t>
            </a:r>
            <a:r>
              <a:rPr lang="zh-CN" altLang="en-US" dirty="0" smtClean="0"/>
              <a:t>在出口国检验</a:t>
            </a:r>
            <a:r>
              <a:rPr lang="en-US" dirty="0" smtClean="0"/>
              <a:t>。 </a:t>
            </a:r>
          </a:p>
          <a:p>
            <a:r>
              <a:rPr lang="zh-CN" altLang="en-US" dirty="0" smtClean="0"/>
              <a:t>第二</a:t>
            </a:r>
            <a:r>
              <a:rPr lang="en-US" dirty="0" smtClean="0"/>
              <a:t>，  </a:t>
            </a:r>
            <a:r>
              <a:rPr lang="zh-CN" altLang="en-US" dirty="0" smtClean="0"/>
              <a:t>在进口国检验</a:t>
            </a:r>
            <a:r>
              <a:rPr lang="en-US" dirty="0" smtClean="0"/>
              <a:t>。</a:t>
            </a:r>
          </a:p>
          <a:p>
            <a:r>
              <a:rPr lang="zh-CN" altLang="en-US" dirty="0" smtClean="0"/>
              <a:t>第三</a:t>
            </a:r>
            <a:r>
              <a:rPr lang="en-US" dirty="0" smtClean="0"/>
              <a:t>，  </a:t>
            </a:r>
            <a:r>
              <a:rPr lang="zh-CN" altLang="en-US" dirty="0" smtClean="0"/>
              <a:t>在出口国检验</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国际配送子系统</a:t>
            </a:r>
          </a:p>
          <a:p>
            <a:pPr>
              <a:lnSpc>
                <a:spcPct val="150000"/>
              </a:lnSpc>
            </a:pPr>
            <a:r>
              <a:rPr lang="zh-CN" altLang="en-US" dirty="0" smtClean="0"/>
              <a:t>配送是指在经济合理区域内</a:t>
            </a:r>
            <a:r>
              <a:rPr lang="en-US" dirty="0" smtClean="0"/>
              <a:t>，   </a:t>
            </a:r>
            <a:r>
              <a:rPr lang="zh-CN" altLang="en-US" dirty="0" smtClean="0"/>
              <a:t>根据用户要求</a:t>
            </a:r>
            <a:r>
              <a:rPr lang="en-US" dirty="0" smtClean="0"/>
              <a:t>，  </a:t>
            </a:r>
            <a:r>
              <a:rPr lang="zh-CN" altLang="en-US" dirty="0" smtClean="0"/>
              <a:t>对物品进行拣选</a:t>
            </a:r>
            <a:r>
              <a:rPr lang="en-US" dirty="0" smtClean="0"/>
              <a:t>、  </a:t>
            </a:r>
            <a:r>
              <a:rPr lang="zh-CN" altLang="en-US" dirty="0" smtClean="0"/>
              <a:t>加工</a:t>
            </a:r>
            <a:r>
              <a:rPr lang="en-US" dirty="0" smtClean="0"/>
              <a:t>、  </a:t>
            </a:r>
            <a:r>
              <a:rPr lang="zh-CN" altLang="en-US" dirty="0" smtClean="0"/>
              <a:t>包装</a:t>
            </a:r>
            <a:r>
              <a:rPr lang="en-US" dirty="0" smtClean="0"/>
              <a:t>、  </a:t>
            </a:r>
            <a:r>
              <a:rPr lang="zh-CN" altLang="en-US" dirty="0" smtClean="0"/>
              <a:t>分割及组 配等作业</a:t>
            </a:r>
            <a:r>
              <a:rPr lang="en-US" dirty="0" smtClean="0"/>
              <a:t>，  </a:t>
            </a:r>
            <a:r>
              <a:rPr lang="zh-CN" altLang="en-US" dirty="0" smtClean="0"/>
              <a:t>并按时送达指定地点的物流活动</a:t>
            </a:r>
            <a:r>
              <a:rPr lang="en-US" dirty="0" smtClean="0"/>
              <a:t>。</a:t>
            </a:r>
            <a:endParaRPr lang="zh-CN" altLang="en-US" dirty="0" smtClean="0"/>
          </a:p>
          <a:p>
            <a:pPr>
              <a:lnSpc>
                <a:spcPct val="150000"/>
              </a:lnSpc>
            </a:pPr>
            <a:r>
              <a:rPr lang="en-US" dirty="0" smtClean="0"/>
              <a:t>（１）  </a:t>
            </a:r>
            <a:r>
              <a:rPr lang="zh-CN" altLang="en-US" dirty="0" smtClean="0"/>
              <a:t>配送在国际物流中的地位</a:t>
            </a:r>
            <a:r>
              <a:rPr lang="en-US" dirty="0" smtClean="0"/>
              <a:t>。</a:t>
            </a:r>
            <a:endParaRPr lang="zh-CN" altLang="en-US" dirty="0" smtClean="0"/>
          </a:p>
          <a:p>
            <a:pPr eaLnBrk="1" hangingPunct="1">
              <a:lnSpc>
                <a:spcPct val="150000"/>
              </a:lnSpc>
            </a:pPr>
            <a:r>
              <a:rPr lang="zh-CN" altLang="en-US" dirty="0" smtClean="0"/>
              <a:t> 配送功能完成的质量及其达到的服务水平</a:t>
            </a:r>
            <a:r>
              <a:rPr lang="en-US" dirty="0" smtClean="0"/>
              <a:t>， </a:t>
            </a:r>
            <a:r>
              <a:rPr lang="zh-CN" altLang="en-US" dirty="0" smtClean="0"/>
              <a:t>直观而具体地体 现了顾客对物流服务的满意程度</a:t>
            </a:r>
            <a:r>
              <a:rPr lang="en-US" dirty="0" smtClean="0"/>
              <a:t>。   </a:t>
            </a:r>
            <a:r>
              <a:rPr lang="zh-CN" altLang="en-US" dirty="0" smtClean="0"/>
              <a:t>整个物流系统的意义和价值的体现</a:t>
            </a:r>
            <a:r>
              <a:rPr lang="en-US" dirty="0" smtClean="0"/>
              <a:t>，  </a:t>
            </a:r>
            <a:r>
              <a:rPr lang="zh-CN" altLang="en-US" dirty="0" smtClean="0"/>
              <a:t>最终完全依赖于其终 端</a:t>
            </a:r>
            <a:r>
              <a:rPr lang="en-US" dirty="0" smtClean="0"/>
              <a:t>———</a:t>
            </a:r>
            <a:r>
              <a:rPr lang="zh-CN" altLang="en-US" dirty="0" smtClean="0"/>
              <a:t>配送功能的价值实现程度</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2969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配送的现代化趋势</a:t>
            </a:r>
            <a:r>
              <a:rPr lang="en-US" dirty="0" smtClean="0"/>
              <a:t>。</a:t>
            </a:r>
            <a:endParaRPr lang="zh-CN" altLang="en-US" dirty="0" smtClean="0"/>
          </a:p>
          <a:p>
            <a:pPr>
              <a:lnSpc>
                <a:spcPct val="200000"/>
              </a:lnSpc>
            </a:pPr>
            <a:r>
              <a:rPr lang="zh-CN" altLang="en-US" dirty="0" smtClean="0"/>
              <a:t>配送由一般送货形式发展而来</a:t>
            </a:r>
            <a:r>
              <a:rPr lang="en-US" dirty="0" smtClean="0"/>
              <a:t>，   </a:t>
            </a:r>
            <a:r>
              <a:rPr lang="zh-CN" altLang="en-US" dirty="0" smtClean="0"/>
              <a:t>通过现代物流技术的应用来实现商品的集中</a:t>
            </a:r>
            <a:r>
              <a:rPr lang="en-US" dirty="0" smtClean="0"/>
              <a:t>、  </a:t>
            </a:r>
            <a:r>
              <a:rPr lang="zh-CN" altLang="en-US" dirty="0" smtClean="0"/>
              <a:t>储存</a:t>
            </a:r>
            <a:r>
              <a:rPr lang="en-US" dirty="0" smtClean="0"/>
              <a:t>、  </a:t>
            </a:r>
            <a:r>
              <a:rPr lang="zh-CN" altLang="en-US" dirty="0" smtClean="0"/>
              <a:t>分 拣和运送</a:t>
            </a:r>
            <a:r>
              <a:rPr lang="en-US" dirty="0" smtClean="0"/>
              <a:t>，  </a:t>
            </a:r>
            <a:r>
              <a:rPr lang="zh-CN" altLang="en-US" dirty="0" smtClean="0"/>
              <a:t>因此</a:t>
            </a:r>
            <a:r>
              <a:rPr lang="en-US" dirty="0" smtClean="0"/>
              <a:t>，  </a:t>
            </a:r>
            <a:r>
              <a:rPr lang="zh-CN" altLang="en-US" dirty="0" smtClean="0"/>
              <a:t>配送过程集中了多种现代物流技术</a:t>
            </a:r>
            <a:r>
              <a:rPr lang="en-US" dirty="0" smtClean="0"/>
              <a:t>。  </a:t>
            </a:r>
            <a:r>
              <a:rPr lang="zh-CN" altLang="en-US" dirty="0" smtClean="0"/>
              <a:t>建立高效的配送系统</a:t>
            </a:r>
            <a:r>
              <a:rPr lang="en-US" dirty="0" smtClean="0"/>
              <a:t>，  </a:t>
            </a:r>
            <a:r>
              <a:rPr lang="zh-CN" altLang="en-US" dirty="0" smtClean="0"/>
              <a:t>必须以信息技 术和自动化技术为手段</a:t>
            </a:r>
            <a:r>
              <a:rPr lang="en-US" dirty="0" smtClean="0"/>
              <a:t>，   </a:t>
            </a:r>
            <a:r>
              <a:rPr lang="zh-CN" altLang="en-US" dirty="0" smtClean="0"/>
              <a:t>以良好的交通设施为基础</a:t>
            </a:r>
            <a:r>
              <a:rPr lang="en-US" dirty="0" smtClean="0"/>
              <a:t>，   </a:t>
            </a:r>
            <a:r>
              <a:rPr lang="zh-CN" altLang="en-US" dirty="0" smtClean="0"/>
              <a:t>不断优化配送方式</a:t>
            </a:r>
            <a:r>
              <a:rPr lang="en-US" dirty="0" smtClean="0"/>
              <a:t>，  </a:t>
            </a:r>
            <a:r>
              <a:rPr lang="zh-CN" altLang="en-US" dirty="0" smtClean="0"/>
              <a:t>而这又必然会推动 物流新技术的应用和开发</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0723" name="Rectangle 3"/>
          <p:cNvSpPr>
            <a:spLocks noGrp="1" noChangeArrowheads="1"/>
          </p:cNvSpPr>
          <p:nvPr>
            <p:ph type="body" idx="1"/>
          </p:nvPr>
        </p:nvSpPr>
        <p:spPr/>
        <p:txBody>
          <a:bodyPr/>
          <a:lstStyle/>
          <a:p>
            <a:pPr>
              <a:lnSpc>
                <a:spcPct val="200000"/>
              </a:lnSpc>
            </a:pPr>
            <a:r>
              <a:rPr lang="en-US" dirty="0" smtClean="0"/>
              <a:t>６  </a:t>
            </a:r>
            <a:r>
              <a:rPr lang="zh-CN" altLang="en-US" dirty="0" smtClean="0"/>
              <a:t>国际物流信息子系统</a:t>
            </a:r>
          </a:p>
          <a:p>
            <a:pPr>
              <a:lnSpc>
                <a:spcPct val="200000"/>
              </a:lnSpc>
            </a:pPr>
            <a:r>
              <a:rPr lang="zh-CN" altLang="en-US" dirty="0" smtClean="0"/>
              <a:t>信息子系统的主要功能是采集</a:t>
            </a:r>
            <a:r>
              <a:rPr lang="en-US" dirty="0" smtClean="0"/>
              <a:t>、   </a:t>
            </a:r>
            <a:r>
              <a:rPr lang="zh-CN" altLang="en-US" dirty="0" smtClean="0"/>
              <a:t>处理及传递国际物流和商流的信息情报</a:t>
            </a:r>
            <a:r>
              <a:rPr lang="en-US" dirty="0" smtClean="0"/>
              <a:t>。  </a:t>
            </a:r>
            <a:r>
              <a:rPr lang="zh-CN" altLang="en-US" dirty="0" smtClean="0"/>
              <a:t>没有功能完善 的信息系统</a:t>
            </a:r>
            <a:r>
              <a:rPr lang="en-US" dirty="0" smtClean="0"/>
              <a:t>，  </a:t>
            </a:r>
            <a:r>
              <a:rPr lang="zh-CN" altLang="en-US" dirty="0" smtClean="0"/>
              <a:t>国际贸易和跨国经营将寸步难行</a:t>
            </a:r>
            <a:r>
              <a:rPr lang="en-US" dirty="0" smtClean="0"/>
              <a:t>。  </a:t>
            </a:r>
            <a:r>
              <a:rPr lang="zh-CN" altLang="en-US" dirty="0" smtClean="0"/>
              <a:t>国际物流信息主要包括进出口单证的作业过 程信息</a:t>
            </a:r>
            <a:r>
              <a:rPr lang="en-US" dirty="0" smtClean="0"/>
              <a:t>、  </a:t>
            </a:r>
            <a:r>
              <a:rPr lang="zh-CN" altLang="en-US" dirty="0" smtClean="0"/>
              <a:t>支付方式信息</a:t>
            </a:r>
            <a:r>
              <a:rPr lang="en-US" dirty="0" smtClean="0"/>
              <a:t>、  </a:t>
            </a:r>
            <a:r>
              <a:rPr lang="zh-CN" altLang="en-US" dirty="0" smtClean="0"/>
              <a:t>客户资料信息</a:t>
            </a:r>
            <a:r>
              <a:rPr lang="en-US" dirty="0" smtClean="0"/>
              <a:t>、  </a:t>
            </a:r>
            <a:r>
              <a:rPr lang="zh-CN" altLang="en-US" dirty="0" smtClean="0"/>
              <a:t>市场行情信息和供求信息等</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1747"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基于成本核算的供应链设计策略</a:t>
            </a:r>
          </a:p>
          <a:p>
            <a:r>
              <a:rPr lang="zh-CN" altLang="en-US" dirty="0" smtClean="0"/>
              <a:t>下面提出基于成本核算的供应链设计策 略</a:t>
            </a:r>
            <a:r>
              <a:rPr lang="en-US" dirty="0" smtClean="0"/>
              <a:t>。  </a:t>
            </a:r>
            <a:r>
              <a:rPr lang="zh-CN" altLang="en-US" dirty="0" smtClean="0"/>
              <a:t>为了使分析相对简化</a:t>
            </a:r>
            <a:r>
              <a:rPr lang="en-US" dirty="0" smtClean="0"/>
              <a:t>，  </a:t>
            </a:r>
            <a:r>
              <a:rPr lang="zh-CN" altLang="en-US" dirty="0" smtClean="0"/>
              <a:t>对有关供应链的成本核算作如下的假设</a:t>
            </a:r>
            <a:r>
              <a:rPr lang="en-US" dirty="0" smtClean="0"/>
              <a:t>：</a:t>
            </a:r>
            <a:endParaRPr lang="zh-CN" altLang="en-US" dirty="0" smtClean="0"/>
          </a:p>
          <a:p>
            <a:r>
              <a:rPr lang="en-US" dirty="0" smtClean="0"/>
              <a:t>（１）  </a:t>
            </a:r>
            <a:r>
              <a:rPr lang="zh-CN" altLang="en-US" dirty="0" smtClean="0"/>
              <a:t>节点企业以 ｉ</a:t>
            </a:r>
            <a:r>
              <a:rPr lang="en-US" dirty="0" smtClean="0"/>
              <a:t>     </a:t>
            </a:r>
            <a:r>
              <a:rPr lang="zh-CN" altLang="en-US" dirty="0" smtClean="0"/>
              <a:t>＝  </a:t>
            </a:r>
            <a:r>
              <a:rPr lang="en-US" dirty="0" smtClean="0"/>
              <a:t>１，２，…，</a:t>
            </a:r>
            <a:r>
              <a:rPr lang="zh-CN" altLang="en-US" dirty="0" smtClean="0"/>
              <a:t>ｎ 表示  </a:t>
            </a:r>
            <a:r>
              <a:rPr lang="en-US" dirty="0" smtClean="0"/>
              <a:t>（ </a:t>
            </a:r>
            <a:r>
              <a:rPr lang="zh-CN" altLang="en-US" dirty="0" smtClean="0"/>
              <a:t>其中供应链层次以 ａ  ＝  </a:t>
            </a:r>
            <a:r>
              <a:rPr lang="en-US" dirty="0" smtClean="0"/>
              <a:t>１，２，…，</a:t>
            </a:r>
            <a:r>
              <a:rPr lang="zh-CN" altLang="en-US" dirty="0" smtClean="0"/>
              <a:t>Ａ 表示</a:t>
            </a:r>
            <a:r>
              <a:rPr lang="en-US" dirty="0" smtClean="0"/>
              <a:t>，  </a:t>
            </a:r>
            <a:r>
              <a:rPr lang="zh-CN" altLang="en-US" dirty="0" smtClean="0"/>
              <a:t>一个层次 上节点企业的序号以 ｂ</a:t>
            </a:r>
            <a:r>
              <a:rPr lang="en-US" dirty="0" smtClean="0"/>
              <a:t>   </a:t>
            </a:r>
            <a:r>
              <a:rPr lang="zh-CN" altLang="en-US" dirty="0" smtClean="0"/>
              <a:t>＝  </a:t>
            </a:r>
            <a:r>
              <a:rPr lang="en-US" dirty="0" smtClean="0"/>
              <a:t>１，２，…，</a:t>
            </a:r>
            <a:r>
              <a:rPr lang="zh-CN" altLang="en-US" dirty="0" smtClean="0"/>
              <a:t>Ｂ 表示</a:t>
            </a:r>
            <a:r>
              <a:rPr lang="en-US" dirty="0" smtClean="0"/>
              <a:t>，  </a:t>
            </a:r>
            <a:r>
              <a:rPr lang="zh-CN" altLang="en-US" dirty="0" smtClean="0"/>
              <a:t>所以一个节点 ｉ 可以表示为 Ａ </a:t>
            </a:r>
            <a:r>
              <a:rPr lang="en-US" dirty="0" smtClean="0"/>
              <a:t>×  </a:t>
            </a:r>
            <a:r>
              <a:rPr lang="zh-CN" altLang="en-US" dirty="0" smtClean="0"/>
              <a:t>Ｂ </a:t>
            </a:r>
            <a:r>
              <a:rPr lang="en-US" dirty="0" smtClean="0"/>
              <a:t>） 。</a:t>
            </a:r>
            <a:endParaRPr lang="zh-CN" altLang="en-US" dirty="0" smtClean="0"/>
          </a:p>
          <a:p>
            <a:r>
              <a:rPr lang="en-US" dirty="0" smtClean="0"/>
              <a:t>（２）  </a:t>
            </a:r>
            <a:r>
              <a:rPr lang="zh-CN" altLang="en-US" dirty="0" smtClean="0"/>
              <a:t>物料单位成本随着累积单 位 产 量 的 增 加 而 降 低</a:t>
            </a:r>
            <a:r>
              <a:rPr lang="en-US" dirty="0" smtClean="0"/>
              <a:t>。  </a:t>
            </a:r>
            <a:r>
              <a:rPr lang="zh-CN" altLang="en-US" dirty="0" smtClean="0"/>
              <a:t>成 品</a:t>
            </a:r>
            <a:r>
              <a:rPr lang="en-US" dirty="0" smtClean="0"/>
              <a:t>、  </a:t>
            </a:r>
            <a:r>
              <a:rPr lang="zh-CN" altLang="en-US" dirty="0" smtClean="0"/>
              <a:t>零 部 件</a:t>
            </a:r>
            <a:r>
              <a:rPr lang="en-US" dirty="0" smtClean="0"/>
              <a:t>、  </a:t>
            </a:r>
            <a:r>
              <a:rPr lang="zh-CN" altLang="en-US" dirty="0" smtClean="0"/>
              <a:t>产 品 设 计</a:t>
            </a:r>
            <a:r>
              <a:rPr lang="en-US" dirty="0" smtClean="0"/>
              <a:t>、  </a:t>
            </a:r>
            <a:r>
              <a:rPr lang="zh-CN" altLang="en-US" dirty="0" smtClean="0"/>
              <a:t>质 量工程的改善都可能导致单位物料成本的降低</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国际物流管理战略</a:t>
            </a:r>
            <a:endParaRPr lang="zh-CN" altLang="zh-CN" dirty="0" smtClean="0"/>
          </a:p>
        </p:txBody>
      </p:sp>
      <p:sp>
        <p:nvSpPr>
          <p:cNvPr id="512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国际物流管理战略基本流程</a:t>
            </a:r>
          </a:p>
          <a:p>
            <a:pPr>
              <a:lnSpc>
                <a:spcPct val="200000"/>
              </a:lnSpc>
            </a:pPr>
            <a:r>
              <a:rPr lang="zh-CN" altLang="en-US" dirty="0" smtClean="0"/>
              <a:t>国际供应链管理要比国内物流网络管理复杂得多</a:t>
            </a:r>
            <a:r>
              <a:rPr lang="en-US" dirty="0" smtClean="0"/>
              <a:t>，  </a:t>
            </a:r>
            <a:r>
              <a:rPr lang="zh-CN" altLang="en-US" dirty="0" smtClean="0"/>
              <a:t>要组织国际物流活动</a:t>
            </a:r>
            <a:r>
              <a:rPr lang="en-US" dirty="0" smtClean="0"/>
              <a:t>、  </a:t>
            </a:r>
            <a:r>
              <a:rPr lang="zh-CN" altLang="en-US" dirty="0" smtClean="0"/>
              <a:t>规划企业国际 化的物流系统</a:t>
            </a:r>
            <a:r>
              <a:rPr lang="en-US" dirty="0" smtClean="0"/>
              <a:t>，  </a:t>
            </a:r>
            <a:r>
              <a:rPr lang="zh-CN" altLang="en-US" dirty="0" smtClean="0"/>
              <a:t>并开发合适的监管与控制流程</a:t>
            </a:r>
            <a:r>
              <a:rPr lang="en-US" dirty="0" smtClean="0"/>
              <a:t>，  </a:t>
            </a:r>
            <a:r>
              <a:rPr lang="zh-CN" altLang="en-US" dirty="0" smtClean="0"/>
              <a:t>需要明确国际供应链管理的环境</a:t>
            </a:r>
            <a:r>
              <a:rPr lang="en-US" dirty="0" smtClean="0"/>
              <a:t>、   </a:t>
            </a:r>
            <a:r>
              <a:rPr lang="zh-CN" altLang="en-US" dirty="0" smtClean="0"/>
              <a:t>目标和计 划</a:t>
            </a:r>
            <a:r>
              <a:rPr lang="en-US" dirty="0" smtClean="0"/>
              <a:t>、  </a:t>
            </a:r>
            <a:r>
              <a:rPr lang="zh-CN" altLang="en-US" dirty="0" smtClean="0"/>
              <a:t>组织结构</a:t>
            </a:r>
            <a:r>
              <a:rPr lang="en-US" dirty="0" smtClean="0"/>
              <a:t>、  </a:t>
            </a:r>
            <a:r>
              <a:rPr lang="zh-CN" altLang="en-US" dirty="0" smtClean="0"/>
              <a:t>计划实施</a:t>
            </a:r>
            <a:r>
              <a:rPr lang="en-US" dirty="0" smtClean="0"/>
              <a:t>、  </a:t>
            </a:r>
            <a:r>
              <a:rPr lang="zh-CN" altLang="en-US" dirty="0" smtClean="0"/>
              <a:t>绩效控制及衡量等问题</a:t>
            </a:r>
            <a:r>
              <a:rPr lang="en-US" dirty="0" smtClean="0"/>
              <a:t>，   </a:t>
            </a:r>
            <a:r>
              <a:rPr lang="zh-CN" altLang="en-US" dirty="0" smtClean="0"/>
              <a:t>具体流程如</a:t>
            </a:r>
            <a:r>
              <a:rPr lang="zh-CN" altLang="en-US" dirty="0" smtClean="0">
                <a:hlinkClick r:id="rId2" action="ppaction://hlinksldjump"/>
              </a:rPr>
              <a:t>图 </a:t>
            </a:r>
            <a:r>
              <a:rPr lang="en-US" dirty="0" smtClean="0">
                <a:hlinkClick r:id="rId2" action="ppaction://hlinksldjump"/>
              </a:rPr>
              <a:t>３ － ２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2771"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假定从一个节点企业到另一个节点企业的生产转化时间在下一个节点企业的年初</a:t>
            </a:r>
            <a:r>
              <a:rPr lang="en-US" dirty="0" smtClean="0"/>
              <a:t>。</a:t>
            </a:r>
            <a:endParaRPr lang="zh-CN" altLang="en-US" dirty="0" smtClean="0"/>
          </a:p>
          <a:p>
            <a:pPr>
              <a:lnSpc>
                <a:spcPct val="200000"/>
              </a:lnSpc>
            </a:pPr>
            <a:r>
              <a:rPr lang="en-US" dirty="0" smtClean="0"/>
              <a:t>（４） </a:t>
            </a:r>
            <a:r>
              <a:rPr lang="zh-CN" altLang="en-US" dirty="0" smtClean="0"/>
              <a:t>当一个节点企业在年初开始生产时</a:t>
            </a:r>
            <a:r>
              <a:rPr lang="en-US" dirty="0" smtClean="0"/>
              <a:t>，  </a:t>
            </a:r>
            <a:r>
              <a:rPr lang="zh-CN" altLang="en-US" dirty="0" smtClean="0"/>
              <a:t>上一节点企业的工时和原材料成本根据一定 的技术指数转化为此节点企业的初值</a:t>
            </a:r>
            <a:r>
              <a:rPr lang="en-US" dirty="0" smtClean="0"/>
              <a:t>。</a:t>
            </a:r>
            <a:endParaRPr lang="zh-CN" altLang="en-US" dirty="0" smtClean="0"/>
          </a:p>
          <a:p>
            <a:pPr>
              <a:lnSpc>
                <a:spcPct val="200000"/>
              </a:lnSpc>
            </a:pPr>
            <a:r>
              <a:rPr lang="en-US" dirty="0" smtClean="0"/>
              <a:t>（５） </a:t>
            </a:r>
            <a:r>
              <a:rPr lang="zh-CN" altLang="en-US" dirty="0" smtClean="0"/>
              <a:t>全球供应链管理中</a:t>
            </a:r>
            <a:r>
              <a:rPr lang="en-US" dirty="0" smtClean="0"/>
              <a:t>， </a:t>
            </a:r>
            <a:r>
              <a:rPr lang="zh-CN" altLang="en-US" dirty="0" smtClean="0"/>
              <a:t>围绕核心企业核算成本</a:t>
            </a:r>
            <a:r>
              <a:rPr lang="en-US" dirty="0" smtClean="0"/>
              <a:t>， </a:t>
            </a:r>
            <a:r>
              <a:rPr lang="zh-CN" altLang="en-US" dirty="0" smtClean="0"/>
              <a:t>汇率</a:t>
            </a:r>
            <a:r>
              <a:rPr lang="en-US" dirty="0" smtClean="0"/>
              <a:t>、  </a:t>
            </a:r>
            <a:r>
              <a:rPr lang="zh-CN" altLang="en-US" dirty="0" smtClean="0"/>
              <a:t>通货膨胀率等转换为核心企 业所在国家的标准</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3795" name="Rectangle 3"/>
          <p:cNvSpPr>
            <a:spLocks noGrp="1" noChangeArrowheads="1"/>
          </p:cNvSpPr>
          <p:nvPr>
            <p:ph type="body" idx="1"/>
          </p:nvPr>
        </p:nvSpPr>
        <p:spPr/>
        <p:txBody>
          <a:bodyPr/>
          <a:lstStyle/>
          <a:p>
            <a:r>
              <a:rPr lang="en-US" dirty="0" smtClean="0"/>
              <a:t>１  </a:t>
            </a:r>
            <a:r>
              <a:rPr lang="zh-CN" altLang="en-US" dirty="0" smtClean="0"/>
              <a:t>供应链成本构成及其函数</a:t>
            </a:r>
          </a:p>
          <a:p>
            <a:r>
              <a:rPr lang="zh-CN" altLang="en-US" dirty="0" smtClean="0"/>
              <a:t>供应链是一个复杂的系统</a:t>
            </a:r>
            <a:r>
              <a:rPr lang="en-US" dirty="0" smtClean="0"/>
              <a:t>，   </a:t>
            </a:r>
            <a:r>
              <a:rPr lang="zh-CN" altLang="en-US" dirty="0" smtClean="0"/>
              <a:t>它的成本核算包括很多方面的内容</a:t>
            </a:r>
            <a:r>
              <a:rPr lang="en-US" dirty="0" smtClean="0"/>
              <a:t>，  </a:t>
            </a:r>
            <a:r>
              <a:rPr lang="zh-CN" altLang="en-US" dirty="0" smtClean="0"/>
              <a:t>主要有</a:t>
            </a:r>
            <a:r>
              <a:rPr lang="en-US" dirty="0" smtClean="0"/>
              <a:t>：  </a:t>
            </a:r>
            <a:r>
              <a:rPr lang="zh-CN" altLang="en-US" dirty="0" smtClean="0"/>
              <a:t>物料成本</a:t>
            </a:r>
            <a:r>
              <a:rPr lang="en-US" dirty="0" smtClean="0"/>
              <a:t>、  </a:t>
            </a:r>
            <a:r>
              <a:rPr lang="zh-CN" altLang="en-US" dirty="0" smtClean="0"/>
              <a:t>劳 动成本</a:t>
            </a:r>
            <a:r>
              <a:rPr lang="en-US" dirty="0" smtClean="0"/>
              <a:t>、  </a:t>
            </a:r>
            <a:r>
              <a:rPr lang="zh-CN" altLang="en-US" dirty="0" smtClean="0"/>
              <a:t>运输成本</a:t>
            </a:r>
            <a:r>
              <a:rPr lang="en-US" dirty="0" smtClean="0"/>
              <a:t>、  </a:t>
            </a:r>
            <a:r>
              <a:rPr lang="zh-CN" altLang="en-US" dirty="0" smtClean="0"/>
              <a:t>设备成本和其他变动成本等</a:t>
            </a:r>
            <a:r>
              <a:rPr lang="en-US" dirty="0" smtClean="0"/>
              <a:t>。   </a:t>
            </a:r>
            <a:r>
              <a:rPr lang="zh-CN" altLang="en-US" dirty="0" smtClean="0"/>
              <a:t>其成本函数分别构造如下</a:t>
            </a:r>
            <a:r>
              <a:rPr lang="en-US" dirty="0" smtClean="0"/>
              <a:t>：</a:t>
            </a:r>
            <a:endParaRPr lang="zh-CN" altLang="en-US" dirty="0" smtClean="0"/>
          </a:p>
          <a:p>
            <a:r>
              <a:rPr lang="en-US" dirty="0" smtClean="0"/>
              <a:t>（１）  </a:t>
            </a:r>
            <a:r>
              <a:rPr lang="zh-CN" altLang="en-US" dirty="0" smtClean="0"/>
              <a:t>物料成本函数  </a:t>
            </a:r>
            <a:r>
              <a:rPr lang="en-US" dirty="0" smtClean="0"/>
              <a:t>（ </a:t>
            </a:r>
            <a:r>
              <a:rPr lang="en-US" dirty="0" err="1" smtClean="0"/>
              <a:t>Ｍａｔｅｒｉａｌｓ</a:t>
            </a:r>
            <a:r>
              <a:rPr lang="en-US" dirty="0" smtClean="0"/>
              <a:t>  </a:t>
            </a:r>
            <a:r>
              <a:rPr lang="en-US" dirty="0" err="1" smtClean="0"/>
              <a:t>Ｃｏｓｔ</a:t>
            </a:r>
            <a:r>
              <a:rPr lang="en-US" dirty="0" smtClean="0"/>
              <a:t> </a:t>
            </a:r>
            <a:r>
              <a:rPr lang="en-US" dirty="0" err="1" smtClean="0"/>
              <a:t>Ｆｕｎｃｔｉｏｎ</a:t>
            </a:r>
            <a:r>
              <a:rPr lang="en-US" dirty="0" smtClean="0"/>
              <a:t>） 。</a:t>
            </a:r>
            <a:endParaRPr lang="zh-CN" altLang="en-US" dirty="0" smtClean="0"/>
          </a:p>
          <a:p>
            <a:r>
              <a:rPr lang="zh-CN" altLang="en-US" dirty="0" smtClean="0"/>
              <a:t>从假设  </a:t>
            </a:r>
            <a:r>
              <a:rPr lang="en-US" dirty="0" smtClean="0"/>
              <a:t>（２）  </a:t>
            </a:r>
            <a:r>
              <a:rPr lang="zh-CN" altLang="en-US" dirty="0" smtClean="0"/>
              <a:t>可知</a:t>
            </a:r>
            <a:r>
              <a:rPr lang="en-US" dirty="0" smtClean="0"/>
              <a:t>，  </a:t>
            </a:r>
            <a:r>
              <a:rPr lang="zh-CN" altLang="en-US" dirty="0" smtClean="0"/>
              <a:t>物料成本随累积产量的增加而降低</a:t>
            </a:r>
            <a:r>
              <a:rPr lang="en-US" dirty="0" smtClean="0"/>
              <a:t>，  </a:t>
            </a:r>
            <a:r>
              <a:rPr lang="zh-CN" altLang="en-US" dirty="0" smtClean="0"/>
              <a:t>供应链的总物料成本函数为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667000" y="4419600"/>
            <a:ext cx="3181350" cy="742950"/>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4819" name="Rectangle 3"/>
          <p:cNvSpPr>
            <a:spLocks noGrp="1" noChangeArrowheads="1"/>
          </p:cNvSpPr>
          <p:nvPr>
            <p:ph type="body" idx="1"/>
          </p:nvPr>
        </p:nvSpPr>
        <p:spPr/>
        <p:txBody>
          <a:bodyPr/>
          <a:lstStyle/>
          <a:p>
            <a:r>
              <a:rPr lang="en-US" dirty="0" smtClean="0"/>
              <a:t>（２）  </a:t>
            </a:r>
            <a:r>
              <a:rPr lang="zh-CN" altLang="en-US" dirty="0" smtClean="0"/>
              <a:t>劳动力成本函数  </a:t>
            </a:r>
            <a:r>
              <a:rPr lang="en-US" dirty="0" smtClean="0"/>
              <a:t>（ </a:t>
            </a:r>
            <a:r>
              <a:rPr lang="en-US" dirty="0" err="1" smtClean="0"/>
              <a:t>Ｌａｂｏｒ</a:t>
            </a:r>
            <a:r>
              <a:rPr lang="en-US" dirty="0" smtClean="0"/>
              <a:t>  </a:t>
            </a:r>
            <a:r>
              <a:rPr lang="en-US" dirty="0" err="1" smtClean="0"/>
              <a:t>Ｃｏｓｔ</a:t>
            </a:r>
            <a:r>
              <a:rPr lang="en-US" dirty="0" smtClean="0"/>
              <a:t> </a:t>
            </a:r>
            <a:r>
              <a:rPr lang="en-US" dirty="0" err="1" smtClean="0"/>
              <a:t>Ｆｕｎｃｔｉｏｎ</a:t>
            </a:r>
            <a:r>
              <a:rPr lang="en-US" dirty="0" smtClean="0"/>
              <a:t>） 。</a:t>
            </a:r>
            <a:endParaRPr lang="zh-CN" altLang="en-US" dirty="0" smtClean="0"/>
          </a:p>
          <a:p>
            <a:r>
              <a:rPr lang="zh-CN" altLang="en-US" dirty="0" smtClean="0"/>
              <a:t>供应链的节点企业可能分布在全球不同的区域</a:t>
            </a:r>
            <a:r>
              <a:rPr lang="en-US" dirty="0" smtClean="0"/>
              <a:t>，   </a:t>
            </a:r>
            <a:r>
              <a:rPr lang="zh-CN" altLang="en-US" dirty="0" smtClean="0"/>
              <a:t>各地的劳动力 价 值</a:t>
            </a:r>
            <a:r>
              <a:rPr lang="en-US" dirty="0" smtClean="0"/>
              <a:t>、  </a:t>
            </a:r>
            <a:r>
              <a:rPr lang="zh-CN" altLang="en-US" dirty="0" smtClean="0"/>
              <a:t>成 本 无 法 统 一 衡 量</a:t>
            </a:r>
            <a:r>
              <a:rPr lang="en-US" dirty="0" smtClean="0"/>
              <a:t>，  </a:t>
            </a:r>
            <a:r>
              <a:rPr lang="zh-CN" altLang="en-US" dirty="0" smtClean="0"/>
              <a:t>这里直接以工时为基础计算供应链的劳动力成本</a:t>
            </a:r>
            <a:r>
              <a:rPr lang="en-US" dirty="0" smtClean="0"/>
              <a:t>。</a:t>
            </a:r>
            <a:endParaRPr lang="zh-CN" altLang="en-US" dirty="0" smtClean="0"/>
          </a:p>
          <a:p>
            <a:pPr eaLnBrk="1" hangingPunct="1"/>
            <a:endParaRPr lang="en-US" altLang="zh-CN" dirty="0" smtClean="0"/>
          </a:p>
          <a:p>
            <a:pPr eaLnBrk="1" hangingPunct="1"/>
            <a:endParaRPr lang="en-US" altLang="zh-CN" dirty="0" smtClean="0"/>
          </a:p>
          <a:p>
            <a:r>
              <a:rPr lang="en-US" dirty="0" smtClean="0"/>
              <a:t>（３）  </a:t>
            </a:r>
            <a:r>
              <a:rPr lang="zh-CN" altLang="en-US" dirty="0" smtClean="0"/>
              <a:t>运输成本函数  </a:t>
            </a:r>
            <a:r>
              <a:rPr lang="en-US" dirty="0" smtClean="0"/>
              <a:t>（ </a:t>
            </a:r>
            <a:r>
              <a:rPr lang="en-US" dirty="0" err="1" smtClean="0"/>
              <a:t>Ｔｒａｎｓｐｏｒｔａｔｉｏｎ</a:t>
            </a:r>
            <a:r>
              <a:rPr lang="en-US" dirty="0" smtClean="0"/>
              <a:t>  </a:t>
            </a:r>
            <a:r>
              <a:rPr lang="en-US" dirty="0" err="1" smtClean="0"/>
              <a:t>Ｃｏｓｔ</a:t>
            </a:r>
            <a:r>
              <a:rPr lang="en-US" dirty="0" smtClean="0"/>
              <a:t> </a:t>
            </a:r>
            <a:r>
              <a:rPr lang="en-US" dirty="0" err="1" smtClean="0"/>
              <a:t>Ｆｕｎｃｔｉｏｎ</a:t>
            </a:r>
            <a:r>
              <a:rPr lang="en-US" dirty="0" smtClean="0"/>
              <a:t>） 。</a:t>
            </a:r>
            <a:endParaRPr lang="zh-CN" altLang="en-US" dirty="0" smtClean="0"/>
          </a:p>
          <a:p>
            <a:r>
              <a:rPr lang="zh-CN" altLang="en-US" dirty="0" smtClean="0"/>
              <a:t>运输成本是影响供应链总成本的重要因素之一</a:t>
            </a:r>
            <a:r>
              <a:rPr lang="en-US" dirty="0" smtClean="0"/>
              <a:t>，  </a:t>
            </a:r>
            <a:r>
              <a:rPr lang="zh-CN" altLang="en-US" dirty="0" smtClean="0"/>
              <a:t>交货频率和经济运输批量都决定着运输 成本的大小</a:t>
            </a:r>
            <a:r>
              <a:rPr lang="en-US" dirty="0" smtClean="0"/>
              <a:t>。  </a:t>
            </a:r>
            <a:r>
              <a:rPr lang="zh-CN" altLang="en-US" dirty="0" smtClean="0"/>
              <a:t>供应链的总运输成本函数为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3095625" y="3057525"/>
            <a:ext cx="2952750" cy="74295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971800" y="5410200"/>
            <a:ext cx="2647950" cy="838200"/>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5843" name="Rectangle 3"/>
          <p:cNvSpPr>
            <a:spLocks noGrp="1" noChangeArrowheads="1"/>
          </p:cNvSpPr>
          <p:nvPr>
            <p:ph type="body" idx="1"/>
          </p:nvPr>
        </p:nvSpPr>
        <p:spPr/>
        <p:txBody>
          <a:bodyPr/>
          <a:lstStyle/>
          <a:p>
            <a:r>
              <a:rPr lang="en-US" dirty="0" smtClean="0"/>
              <a:t>（４）  </a:t>
            </a:r>
            <a:r>
              <a:rPr lang="zh-CN" altLang="en-US" dirty="0" smtClean="0"/>
              <a:t>设备成本和其他变动成本函数</a:t>
            </a:r>
            <a:r>
              <a:rPr lang="en-US" dirty="0" smtClean="0"/>
              <a:t>   （ </a:t>
            </a:r>
            <a:r>
              <a:rPr lang="en-US" dirty="0" err="1" smtClean="0"/>
              <a:t>Ｕｔｉｌｉｔｉｅｓ</a:t>
            </a:r>
            <a:r>
              <a:rPr lang="en-US" dirty="0" smtClean="0"/>
              <a:t>  </a:t>
            </a:r>
            <a:r>
              <a:rPr lang="en-US" dirty="0" err="1" smtClean="0"/>
              <a:t>ａｎｄ</a:t>
            </a:r>
            <a:r>
              <a:rPr lang="en-US" dirty="0" smtClean="0"/>
              <a:t>  </a:t>
            </a:r>
            <a:r>
              <a:rPr lang="en-US" dirty="0" err="1" smtClean="0"/>
              <a:t>Ｏｔｈｅｒ</a:t>
            </a:r>
            <a:r>
              <a:rPr lang="en-US" dirty="0" smtClean="0"/>
              <a:t> </a:t>
            </a:r>
            <a:r>
              <a:rPr lang="en-US" dirty="0" err="1" smtClean="0"/>
              <a:t>Ｖａｒｉａｂｌｅ</a:t>
            </a:r>
            <a:r>
              <a:rPr lang="en-US" dirty="0" smtClean="0"/>
              <a:t>  </a:t>
            </a:r>
            <a:r>
              <a:rPr lang="en-US" dirty="0" err="1" smtClean="0"/>
              <a:t>Ｃｏｓｔ</a:t>
            </a:r>
            <a:r>
              <a:rPr lang="en-US" dirty="0" smtClean="0"/>
              <a:t> </a:t>
            </a:r>
            <a:r>
              <a:rPr lang="en-US" dirty="0" err="1" smtClean="0"/>
              <a:t>Ｆｕｎｃｔｉｏｎ</a:t>
            </a:r>
            <a:r>
              <a:rPr lang="en-US" dirty="0" smtClean="0"/>
              <a:t>） 。</a:t>
            </a:r>
            <a:endParaRPr lang="zh-CN" altLang="en-US" dirty="0" smtClean="0"/>
          </a:p>
          <a:p>
            <a:r>
              <a:rPr lang="zh-CN" altLang="en-US" dirty="0" smtClean="0"/>
              <a:t>供应链的设备和其他变动成本的函数为</a:t>
            </a:r>
            <a:r>
              <a:rPr lang="en-US" dirty="0" smtClean="0"/>
              <a:t>：</a:t>
            </a:r>
          </a:p>
          <a:p>
            <a:endParaRPr lang="en-US" altLang="zh-CN" dirty="0" smtClean="0"/>
          </a:p>
          <a:p>
            <a:endParaRPr lang="en-US" altLang="zh-CN" dirty="0" smtClean="0"/>
          </a:p>
          <a:p>
            <a:endParaRPr lang="en-US" altLang="zh-CN"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2686050" y="3162300"/>
            <a:ext cx="3771900" cy="53340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6867" name="Rectangle 3"/>
          <p:cNvSpPr>
            <a:spLocks noGrp="1" noChangeArrowheads="1"/>
          </p:cNvSpPr>
          <p:nvPr>
            <p:ph type="body" idx="1"/>
          </p:nvPr>
        </p:nvSpPr>
        <p:spPr/>
        <p:txBody>
          <a:bodyPr/>
          <a:lstStyle/>
          <a:p>
            <a:pPr eaLnBrk="1" hangingPunct="1"/>
            <a:r>
              <a:rPr lang="en-US" dirty="0" smtClean="0"/>
              <a:t>（５）  </a:t>
            </a:r>
            <a:r>
              <a:rPr lang="zh-CN" altLang="en-US" dirty="0" smtClean="0"/>
              <a:t>供应链的总成本函数  </a:t>
            </a:r>
            <a:r>
              <a:rPr lang="en-US" dirty="0" smtClean="0"/>
              <a:t>（ </a:t>
            </a:r>
            <a:r>
              <a:rPr lang="en-US" dirty="0" err="1" smtClean="0"/>
              <a:t>Ｔｏｔａｌ</a:t>
            </a:r>
            <a:r>
              <a:rPr lang="en-US" dirty="0" smtClean="0"/>
              <a:t> </a:t>
            </a:r>
            <a:r>
              <a:rPr lang="en-US" dirty="0" err="1" smtClean="0"/>
              <a:t>Ｃｏｓｔ</a:t>
            </a:r>
            <a:r>
              <a:rPr lang="en-US" dirty="0" smtClean="0"/>
              <a:t> </a:t>
            </a:r>
            <a:r>
              <a:rPr lang="en-US" dirty="0" err="1" smtClean="0"/>
              <a:t>Ｆｕｎｃｔｉｏｎ</a:t>
            </a:r>
            <a:r>
              <a:rPr lang="en-US" dirty="0" smtClean="0"/>
              <a:t>） 。</a:t>
            </a:r>
            <a:endParaRPr lang="zh-CN" altLang="en-US" dirty="0" smtClean="0"/>
          </a:p>
          <a:p>
            <a:r>
              <a:rPr lang="zh-CN" altLang="en-US" dirty="0" smtClean="0"/>
              <a:t>以上成本都是针对一定时间轴上可能的 ｉ</a:t>
            </a:r>
            <a:r>
              <a:rPr lang="en-US" dirty="0" smtClean="0"/>
              <a:t>   </a:t>
            </a:r>
            <a:r>
              <a:rPr lang="zh-CN" altLang="en-US" dirty="0" smtClean="0"/>
              <a:t>节点企业的组合</a:t>
            </a:r>
            <a:r>
              <a:rPr lang="en-US" dirty="0" smtClean="0"/>
              <a:t>。  </a:t>
            </a:r>
            <a:r>
              <a:rPr lang="zh-CN" altLang="en-US" dirty="0" smtClean="0"/>
              <a:t>在时间 Ｔ 内相关的节点 ｉ</a:t>
            </a:r>
            <a:r>
              <a:rPr lang="en-US" dirty="0" smtClean="0"/>
              <a:t>   </a:t>
            </a:r>
            <a:r>
              <a:rPr lang="zh-CN" altLang="en-US" dirty="0" smtClean="0"/>
              <a:t>组 成一个节点企业组合序列</a:t>
            </a:r>
            <a:r>
              <a:rPr lang="en-US" dirty="0" smtClean="0"/>
              <a:t>，   </a:t>
            </a:r>
            <a:r>
              <a:rPr lang="zh-CN" altLang="en-US" dirty="0" smtClean="0"/>
              <a:t>用 ｋ 表示</a:t>
            </a:r>
            <a:r>
              <a:rPr lang="en-US" dirty="0" smtClean="0"/>
              <a:t>，  </a:t>
            </a:r>
            <a:r>
              <a:rPr lang="zh-CN" altLang="en-US" dirty="0" smtClean="0"/>
              <a:t>所有可能的节点企业组合序列用  Ｋ 表示  </a:t>
            </a:r>
            <a:r>
              <a:rPr lang="en-US" dirty="0" smtClean="0"/>
              <a:t>（ </a:t>
            </a:r>
            <a:r>
              <a:rPr lang="zh-CN" altLang="en-US" dirty="0" smtClean="0"/>
              <a:t>Ｋ 为所有可 能的节点企业组合</a:t>
            </a:r>
            <a:r>
              <a:rPr lang="en-US" dirty="0" smtClean="0"/>
              <a:t>，  </a:t>
            </a:r>
            <a:r>
              <a:rPr lang="zh-CN" altLang="en-US" dirty="0" smtClean="0"/>
              <a:t>是全部可能情况</a:t>
            </a:r>
            <a:r>
              <a:rPr lang="en-US" dirty="0" smtClean="0"/>
              <a:t>，  </a:t>
            </a:r>
            <a:r>
              <a:rPr lang="zh-CN" altLang="en-US" dirty="0" smtClean="0"/>
              <a:t>是全域的概念</a:t>
            </a:r>
            <a:r>
              <a:rPr lang="en-US" dirty="0" smtClean="0"/>
              <a:t>。  </a:t>
            </a:r>
            <a:r>
              <a:rPr lang="zh-CN" altLang="en-US" dirty="0" smtClean="0"/>
              <a:t>ｋ  则为第 ｉ 个节点的可能组合</a:t>
            </a:r>
            <a:r>
              <a:rPr lang="en-US" dirty="0" smtClean="0"/>
              <a:t>，  </a:t>
            </a:r>
            <a:r>
              <a:rPr lang="zh-CN" altLang="en-US" dirty="0" smtClean="0"/>
              <a:t>应为Ｋ 的子集</a:t>
            </a:r>
            <a:r>
              <a:rPr lang="en-US" dirty="0" smtClean="0"/>
              <a:t>） 。  </a:t>
            </a:r>
            <a:r>
              <a:rPr lang="zh-CN" altLang="en-US" dirty="0" smtClean="0"/>
              <a:t>对于每一个节点企业组合序列  ｋ </a:t>
            </a:r>
            <a:r>
              <a:rPr lang="en-US" dirty="0" smtClean="0"/>
              <a:t>，  </a:t>
            </a:r>
            <a:r>
              <a:rPr lang="zh-CN" altLang="en-US" dirty="0" smtClean="0"/>
              <a:t>供应链的总成本 ＴＣ</a:t>
            </a:r>
            <a:r>
              <a:rPr lang="en-US" dirty="0" smtClean="0"/>
              <a:t>（ </a:t>
            </a:r>
            <a:r>
              <a:rPr lang="zh-CN" altLang="en-US" dirty="0" smtClean="0"/>
              <a:t>ｋ</a:t>
            </a:r>
            <a:r>
              <a:rPr lang="en-US" dirty="0" smtClean="0"/>
              <a:t>） </a:t>
            </a:r>
            <a:r>
              <a:rPr lang="zh-CN" altLang="en-US" dirty="0" smtClean="0"/>
              <a:t>表示为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1676400" y="4343400"/>
            <a:ext cx="5600700" cy="904875"/>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789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供应链设计的优化成本算法</a:t>
            </a:r>
          </a:p>
          <a:p>
            <a:pPr>
              <a:lnSpc>
                <a:spcPct val="200000"/>
              </a:lnSpc>
            </a:pPr>
            <a:r>
              <a:rPr lang="zh-CN" altLang="en-US" dirty="0" smtClean="0"/>
              <a:t>从节点组合序列中可以选出多个节点企业组合</a:t>
            </a:r>
            <a:r>
              <a:rPr lang="en-US" dirty="0" smtClean="0"/>
              <a:t>，  </a:t>
            </a:r>
            <a:r>
              <a:rPr lang="zh-CN" altLang="en-US" dirty="0" smtClean="0"/>
              <a:t>比如</a:t>
            </a:r>
            <a:r>
              <a:rPr lang="en-US" dirty="0" smtClean="0"/>
              <a:t>：  </a:t>
            </a:r>
            <a:r>
              <a:rPr lang="zh-CN" altLang="en-US" dirty="0" smtClean="0"/>
              <a:t>分布在 </a:t>
            </a:r>
            <a:r>
              <a:rPr lang="en-US" dirty="0" smtClean="0"/>
              <a:t>４ </a:t>
            </a:r>
            <a:r>
              <a:rPr lang="zh-CN" altLang="en-US" dirty="0" smtClean="0"/>
              <a:t>个层次  </a:t>
            </a:r>
            <a:r>
              <a:rPr lang="en-US" dirty="0" smtClean="0"/>
              <a:t>（ </a:t>
            </a:r>
            <a:r>
              <a:rPr lang="zh-CN" altLang="en-US" dirty="0" smtClean="0"/>
              <a:t>Ａ</a:t>
            </a:r>
            <a:r>
              <a:rPr lang="en-US" dirty="0" smtClean="0"/>
              <a:t>   ＝ ４）  </a:t>
            </a:r>
            <a:r>
              <a:rPr lang="zh-CN" altLang="en-US" dirty="0" smtClean="0"/>
              <a:t>的各 </a:t>
            </a:r>
            <a:r>
              <a:rPr lang="en-US" dirty="0" smtClean="0"/>
              <a:t>２</a:t>
            </a:r>
            <a:r>
              <a:rPr lang="zh-CN" altLang="en-US" dirty="0" smtClean="0"/>
              <a:t>个  </a:t>
            </a:r>
            <a:r>
              <a:rPr lang="en-US" dirty="0" smtClean="0"/>
              <a:t>（ </a:t>
            </a:r>
            <a:r>
              <a:rPr lang="zh-CN" altLang="en-US" dirty="0" smtClean="0"/>
              <a:t>Ｂ  </a:t>
            </a:r>
            <a:r>
              <a:rPr lang="en-US" dirty="0" smtClean="0"/>
              <a:t>＝ ２）  </a:t>
            </a:r>
            <a:r>
              <a:rPr lang="zh-CN" altLang="en-US" dirty="0" smtClean="0"/>
              <a:t>工厂</a:t>
            </a:r>
            <a:r>
              <a:rPr lang="en-US" dirty="0" smtClean="0"/>
              <a:t>，  </a:t>
            </a:r>
            <a:r>
              <a:rPr lang="zh-CN" altLang="en-US" dirty="0" smtClean="0"/>
              <a:t>在 </a:t>
            </a:r>
            <a:r>
              <a:rPr lang="en-US" dirty="0" smtClean="0"/>
              <a:t>５ </a:t>
            </a:r>
            <a:r>
              <a:rPr lang="zh-CN" altLang="en-US" dirty="0" smtClean="0"/>
              <a:t>年  </a:t>
            </a:r>
            <a:r>
              <a:rPr lang="en-US" dirty="0" smtClean="0"/>
              <a:t>（ </a:t>
            </a:r>
            <a:r>
              <a:rPr lang="zh-CN" altLang="en-US" dirty="0" smtClean="0"/>
              <a:t>Ｔ  </a:t>
            </a:r>
            <a:r>
              <a:rPr lang="en-US" dirty="0" smtClean="0"/>
              <a:t>＝ ５）  </a:t>
            </a:r>
            <a:r>
              <a:rPr lang="zh-CN" altLang="en-US" dirty="0" smtClean="0"/>
              <a:t>的时间轴上</a:t>
            </a:r>
            <a:r>
              <a:rPr lang="en-US" dirty="0" smtClean="0"/>
              <a:t>，  </a:t>
            </a:r>
            <a:r>
              <a:rPr lang="zh-CN" altLang="en-US" dirty="0" smtClean="0"/>
              <a:t>总共有 ｋ  ＝  </a:t>
            </a:r>
            <a:r>
              <a:rPr lang="en-US" dirty="0" smtClean="0"/>
              <a:t>（２ × ４） ５  </a:t>
            </a:r>
            <a:r>
              <a:rPr lang="zh-CN" altLang="en-US" dirty="0" smtClean="0"/>
              <a:t>个节点组合序列</a:t>
            </a:r>
            <a:r>
              <a:rPr lang="en-US" dirty="0" smtClean="0"/>
              <a:t>。  </a:t>
            </a:r>
            <a:r>
              <a:rPr lang="zh-CN" altLang="en-US" dirty="0" smtClean="0"/>
              <a:t>我们 可以通过对供应链总成本的优化核算来找出最优的节点企业组合</a:t>
            </a:r>
            <a:r>
              <a:rPr lang="en-US" dirty="0" smtClean="0"/>
              <a:t>，  </a:t>
            </a:r>
            <a:r>
              <a:rPr lang="zh-CN" altLang="en-US" dirty="0" smtClean="0"/>
              <a:t>设计出最低成本的供应链</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8915" name="Rectangle 3"/>
          <p:cNvSpPr>
            <a:spLocks noGrp="1" noChangeArrowheads="1"/>
          </p:cNvSpPr>
          <p:nvPr>
            <p:ph type="body" idx="1"/>
          </p:nvPr>
        </p:nvSpPr>
        <p:spPr/>
        <p:txBody>
          <a:bodyPr/>
          <a:lstStyle/>
          <a:p>
            <a:r>
              <a:rPr lang="zh-CN" altLang="en-US" dirty="0" smtClean="0"/>
              <a:t>基于成本核算的供应链的设计策略就是通过评估所有可能组合序列的成本</a:t>
            </a:r>
            <a:r>
              <a:rPr lang="en-US" dirty="0" smtClean="0"/>
              <a:t>，  </a:t>
            </a:r>
            <a:r>
              <a:rPr lang="zh-CN" altLang="en-US" dirty="0" smtClean="0"/>
              <a:t>选择最优化的供应链设计方案的过程</a:t>
            </a:r>
            <a:r>
              <a:rPr lang="en-US" dirty="0" smtClean="0"/>
              <a:t>。   </a:t>
            </a:r>
            <a:r>
              <a:rPr lang="zh-CN" altLang="en-US" dirty="0" smtClean="0"/>
              <a:t>其具体设计方法是</a:t>
            </a:r>
            <a:r>
              <a:rPr lang="en-US" dirty="0" smtClean="0"/>
              <a:t>：  </a:t>
            </a:r>
            <a:r>
              <a:rPr lang="zh-CN" altLang="en-US" dirty="0" smtClean="0"/>
              <a:t>将多时段问题转化为网络设计</a:t>
            </a:r>
            <a:r>
              <a:rPr lang="en-US" dirty="0" smtClean="0"/>
              <a:t>，  </a:t>
            </a:r>
            <a:r>
              <a:rPr lang="zh-CN" altLang="en-US" dirty="0" smtClean="0"/>
              <a:t>网络设计层 次定义为 ｔ</a:t>
            </a:r>
            <a:r>
              <a:rPr lang="en-US" dirty="0" smtClean="0"/>
              <a:t>    </a:t>
            </a:r>
            <a:r>
              <a:rPr lang="zh-CN" altLang="en-US" dirty="0" smtClean="0"/>
              <a:t>＝ </a:t>
            </a:r>
            <a:r>
              <a:rPr lang="en-US" dirty="0" smtClean="0"/>
              <a:t>１，２，３，…，</a:t>
            </a:r>
            <a:r>
              <a:rPr lang="zh-CN" altLang="en-US" dirty="0" smtClean="0"/>
              <a:t>Ｔ </a:t>
            </a:r>
            <a:r>
              <a:rPr lang="en-US" dirty="0" smtClean="0"/>
              <a:t>，  </a:t>
            </a:r>
            <a:r>
              <a:rPr lang="zh-CN" altLang="en-US" dirty="0" smtClean="0"/>
              <a:t>在第 ｔ  层次</a:t>
            </a:r>
            <a:r>
              <a:rPr lang="en-US" dirty="0" smtClean="0"/>
              <a:t>，  </a:t>
            </a:r>
            <a:r>
              <a:rPr lang="zh-CN" altLang="en-US" dirty="0" smtClean="0"/>
              <a:t>可能的组合序列是 ｉ</a:t>
            </a:r>
            <a:r>
              <a:rPr lang="en-US" dirty="0" smtClean="0"/>
              <a:t>    </a:t>
            </a:r>
            <a:r>
              <a:rPr lang="zh-CN" altLang="en-US" dirty="0" smtClean="0"/>
              <a:t>＝  </a:t>
            </a:r>
            <a:r>
              <a:rPr lang="en-US" dirty="0" smtClean="0"/>
              <a:t>（ </a:t>
            </a:r>
            <a:r>
              <a:rPr lang="zh-CN" altLang="en-US" dirty="0" smtClean="0"/>
              <a:t>Ａ  </a:t>
            </a:r>
            <a:r>
              <a:rPr lang="en-US" dirty="0" smtClean="0"/>
              <a:t>× </a:t>
            </a:r>
            <a:r>
              <a:rPr lang="zh-CN" altLang="en-US" dirty="0" smtClean="0"/>
              <a:t>Ｂ</a:t>
            </a:r>
            <a:r>
              <a:rPr lang="en-US" dirty="0" smtClean="0"/>
              <a:t>） </a:t>
            </a:r>
            <a:r>
              <a:rPr lang="zh-CN" altLang="en-US" baseline="30000" dirty="0" smtClean="0"/>
              <a:t>ｔ</a:t>
            </a:r>
            <a:r>
              <a:rPr lang="en-US" dirty="0" smtClean="0"/>
              <a:t>      ，  </a:t>
            </a:r>
            <a:r>
              <a:rPr lang="zh-CN" altLang="en-US" dirty="0" smtClean="0"/>
              <a:t>在每一个层次 ｔ</a:t>
            </a:r>
            <a:r>
              <a:rPr lang="en-US" dirty="0" smtClean="0"/>
              <a:t>   ， </a:t>
            </a:r>
            <a:r>
              <a:rPr lang="zh-CN" altLang="en-US" dirty="0" smtClean="0"/>
              <a:t>每个节点企业的总累积成本表示为</a:t>
            </a:r>
            <a:r>
              <a:rPr lang="en-US" dirty="0" smtClean="0"/>
              <a:t>：</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r>
              <a:rPr lang="zh-CN" altLang="en-US" dirty="0" smtClean="0"/>
              <a:t>此公式表示了从第 </a:t>
            </a:r>
            <a:r>
              <a:rPr lang="en-US" dirty="0" smtClean="0"/>
              <a:t>１ </a:t>
            </a:r>
            <a:r>
              <a:rPr lang="zh-CN" altLang="en-US" dirty="0" smtClean="0"/>
              <a:t>年到第 ｔ</a:t>
            </a:r>
            <a:r>
              <a:rPr lang="en-US" dirty="0" smtClean="0"/>
              <a:t>   </a:t>
            </a:r>
            <a:r>
              <a:rPr lang="zh-CN" altLang="en-US" dirty="0" smtClean="0"/>
              <a:t>年  </a:t>
            </a:r>
            <a:r>
              <a:rPr lang="en-US" dirty="0" smtClean="0"/>
              <a:t>（ </a:t>
            </a:r>
            <a:r>
              <a:rPr lang="zh-CN" altLang="en-US" dirty="0" smtClean="0"/>
              <a:t>包括第 ｔ</a:t>
            </a:r>
            <a:r>
              <a:rPr lang="en-US" dirty="0" smtClean="0"/>
              <a:t>   </a:t>
            </a:r>
            <a:r>
              <a:rPr lang="zh-CN" altLang="en-US" dirty="0" smtClean="0"/>
              <a:t>年</a:t>
            </a:r>
            <a:r>
              <a:rPr lang="en-US" dirty="0" smtClean="0"/>
              <a:t>）  </a:t>
            </a:r>
            <a:r>
              <a:rPr lang="zh-CN" altLang="en-US" dirty="0" smtClean="0"/>
              <a:t>的节点 ｉ</a:t>
            </a:r>
            <a:r>
              <a:rPr lang="en-US" dirty="0" smtClean="0"/>
              <a:t>   </a:t>
            </a:r>
            <a:r>
              <a:rPr lang="zh-CN" altLang="en-US" dirty="0" smtClean="0"/>
              <a:t>的总累积成本</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1066800" y="3581400"/>
            <a:ext cx="6884987" cy="1704975"/>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39939" name="Rectangle 3"/>
          <p:cNvSpPr>
            <a:spLocks noGrp="1" noChangeArrowheads="1"/>
          </p:cNvSpPr>
          <p:nvPr>
            <p:ph type="body" idx="1"/>
          </p:nvPr>
        </p:nvSpPr>
        <p:spPr/>
        <p:txBody>
          <a:bodyPr/>
          <a:lstStyle/>
          <a:p>
            <a:pPr>
              <a:lnSpc>
                <a:spcPct val="150000"/>
              </a:lnSpc>
            </a:pPr>
            <a:r>
              <a:rPr lang="zh-CN" altLang="en-US" dirty="0" smtClean="0"/>
              <a:t>可以编制程序对于供应链总成本进行计算</a:t>
            </a:r>
            <a:r>
              <a:rPr lang="en-US" dirty="0" smtClean="0"/>
              <a:t>。  </a:t>
            </a:r>
            <a:r>
              <a:rPr lang="zh-CN" altLang="en-US" dirty="0" smtClean="0"/>
              <a:t>在输入初始数据以后</a:t>
            </a:r>
            <a:r>
              <a:rPr lang="en-US" dirty="0" smtClean="0"/>
              <a:t>，   </a:t>
            </a:r>
            <a:r>
              <a:rPr lang="zh-CN" altLang="en-US" dirty="0" smtClean="0"/>
              <a:t>计算第 </a:t>
            </a:r>
            <a:r>
              <a:rPr lang="en-US" dirty="0" smtClean="0"/>
              <a:t>１ </a:t>
            </a:r>
            <a:r>
              <a:rPr lang="zh-CN" altLang="en-US" dirty="0" smtClean="0"/>
              <a:t>年第 ｉ 个节 点的成本</a:t>
            </a:r>
            <a:r>
              <a:rPr lang="en-US" dirty="0" smtClean="0"/>
              <a:t>，  </a:t>
            </a:r>
            <a:r>
              <a:rPr lang="zh-CN" altLang="en-US" dirty="0" smtClean="0"/>
              <a:t>当累加成本的节点数不超过  </a:t>
            </a:r>
            <a:r>
              <a:rPr lang="en-US" dirty="0" smtClean="0"/>
              <a:t>（ </a:t>
            </a:r>
            <a:r>
              <a:rPr lang="zh-CN" altLang="en-US" dirty="0" smtClean="0"/>
              <a:t>Ａ </a:t>
            </a:r>
            <a:r>
              <a:rPr lang="en-US" dirty="0" smtClean="0"/>
              <a:t>× </a:t>
            </a:r>
            <a:r>
              <a:rPr lang="zh-CN" altLang="en-US" dirty="0" smtClean="0"/>
              <a:t>Ｂ</a:t>
            </a:r>
            <a:r>
              <a:rPr lang="en-US" dirty="0" smtClean="0"/>
              <a:t>） </a:t>
            </a:r>
            <a:r>
              <a:rPr lang="zh-CN" altLang="en-US" dirty="0" smtClean="0"/>
              <a:t>Ｔ</a:t>
            </a:r>
            <a:r>
              <a:rPr lang="en-US" dirty="0" smtClean="0"/>
              <a:t>   ，  </a:t>
            </a:r>
            <a:r>
              <a:rPr lang="zh-CN" altLang="en-US" dirty="0" smtClean="0"/>
              <a:t>程序要判断是否达到时间段的末年</a:t>
            </a:r>
            <a:r>
              <a:rPr lang="en-US" dirty="0" smtClean="0"/>
              <a:t>，  </a:t>
            </a:r>
            <a:r>
              <a:rPr lang="zh-CN" altLang="en-US" dirty="0" smtClean="0"/>
              <a:t>如 果 ｔ</a:t>
            </a:r>
            <a:r>
              <a:rPr lang="en-US" dirty="0" smtClean="0"/>
              <a:t>     </a:t>
            </a:r>
            <a:r>
              <a:rPr lang="zh-CN" altLang="en-US" dirty="0" smtClean="0"/>
              <a:t>＜  Ｔ </a:t>
            </a:r>
            <a:r>
              <a:rPr lang="en-US" dirty="0" smtClean="0"/>
              <a:t>， </a:t>
            </a:r>
            <a:r>
              <a:rPr lang="zh-CN" altLang="en-US" dirty="0" smtClean="0"/>
              <a:t>ｊ</a:t>
            </a:r>
            <a:r>
              <a:rPr lang="en-US" dirty="0" smtClean="0"/>
              <a:t>   </a:t>
            </a:r>
            <a:r>
              <a:rPr lang="zh-CN" altLang="en-US" dirty="0" smtClean="0"/>
              <a:t>节点第 ｔ</a:t>
            </a:r>
            <a:r>
              <a:rPr lang="en-US" dirty="0" smtClean="0"/>
              <a:t>    </a:t>
            </a:r>
            <a:r>
              <a:rPr lang="zh-CN" altLang="en-US" dirty="0" smtClean="0"/>
              <a:t>＋ </a:t>
            </a:r>
            <a:r>
              <a:rPr lang="en-US" dirty="0" smtClean="0"/>
              <a:t>１ </a:t>
            </a:r>
            <a:r>
              <a:rPr lang="zh-CN" altLang="en-US" dirty="0" smtClean="0"/>
              <a:t>年的第一个单位的物料成本和劳动工时取决于从第 ｉ  节点到第 ｊ</a:t>
            </a:r>
            <a:r>
              <a:rPr lang="en-US" dirty="0" smtClean="0"/>
              <a:t>   </a:t>
            </a:r>
            <a:r>
              <a:rPr lang="zh-CN" altLang="en-US" dirty="0" smtClean="0"/>
              <a:t>节点的所有可能的生产转换</a:t>
            </a:r>
            <a:r>
              <a:rPr lang="en-US" dirty="0" smtClean="0"/>
              <a:t>。   </a:t>
            </a:r>
            <a:r>
              <a:rPr lang="zh-CN" altLang="en-US" dirty="0" smtClean="0"/>
              <a:t>如果 ｔ</a:t>
            </a:r>
            <a:r>
              <a:rPr lang="en-US" dirty="0" smtClean="0"/>
              <a:t>     </a:t>
            </a:r>
            <a:r>
              <a:rPr lang="zh-CN" altLang="en-US" dirty="0" smtClean="0"/>
              <a:t>＝  Ｔ </a:t>
            </a:r>
            <a:r>
              <a:rPr lang="en-US" dirty="0" smtClean="0"/>
              <a:t>，  </a:t>
            </a:r>
            <a:r>
              <a:rPr lang="zh-CN" altLang="en-US" dirty="0" smtClean="0"/>
              <a:t>那只有最后一个节点的成本要计算</a:t>
            </a:r>
            <a:r>
              <a:rPr lang="en-US" dirty="0" smtClean="0"/>
              <a:t>。  </a:t>
            </a:r>
            <a:r>
              <a:rPr lang="zh-CN" altLang="en-US" dirty="0" smtClean="0"/>
              <a:t>当所有节点第 ｔ年的累计额成本计算完以后</a:t>
            </a:r>
            <a:r>
              <a:rPr lang="en-US" dirty="0" smtClean="0"/>
              <a:t>，   </a:t>
            </a:r>
            <a:r>
              <a:rPr lang="zh-CN" altLang="en-US" dirty="0" smtClean="0"/>
              <a:t>程序需要重新设置 ｉ  和计算第 ｔ</a:t>
            </a:r>
            <a:r>
              <a:rPr lang="en-US" dirty="0" smtClean="0"/>
              <a:t>   </a:t>
            </a:r>
            <a:r>
              <a:rPr lang="zh-CN" altLang="en-US" dirty="0" smtClean="0"/>
              <a:t>＋ </a:t>
            </a:r>
            <a:r>
              <a:rPr lang="en-US" dirty="0" smtClean="0"/>
              <a:t>１ </a:t>
            </a:r>
            <a:r>
              <a:rPr lang="zh-CN" altLang="en-US" dirty="0" smtClean="0"/>
              <a:t>年的累计成本</a:t>
            </a:r>
            <a:r>
              <a:rPr lang="en-US" dirty="0" smtClean="0"/>
              <a:t>。  </a:t>
            </a:r>
            <a:r>
              <a:rPr lang="zh-CN" altLang="en-US" dirty="0" smtClean="0"/>
              <a:t>当 ｔ</a:t>
            </a:r>
            <a:r>
              <a:rPr lang="en-US" dirty="0" smtClean="0"/>
              <a:t>    </a:t>
            </a:r>
            <a:r>
              <a:rPr lang="zh-CN" altLang="en-US" dirty="0" smtClean="0"/>
              <a:t>＝ Ｔ 时</a:t>
            </a:r>
            <a:r>
              <a:rPr lang="en-US" dirty="0" smtClean="0"/>
              <a:t>， </a:t>
            </a:r>
            <a:r>
              <a:rPr lang="zh-CN" altLang="en-US" dirty="0" smtClean="0"/>
              <a:t>最后对节点组合的累计成本进行排序</a:t>
            </a:r>
            <a:r>
              <a:rPr lang="en-US" dirty="0" smtClean="0"/>
              <a:t>，  </a:t>
            </a:r>
            <a:r>
              <a:rPr lang="zh-CN" altLang="en-US" dirty="0" smtClean="0"/>
              <a:t>优化的供应链节点组合序列就是排序后的选择</a:t>
            </a:r>
            <a:r>
              <a:rPr lang="en-US" dirty="0" smtClean="0"/>
              <a:t>。  </a:t>
            </a:r>
            <a:r>
              <a:rPr lang="zh-CN" altLang="en-US" dirty="0" smtClean="0"/>
              <a:t>其选 择决策过程如</a:t>
            </a:r>
            <a:r>
              <a:rPr lang="zh-CN" altLang="en-US" dirty="0" smtClean="0">
                <a:hlinkClick r:id="rId2" action="ppaction://hlinksldjump"/>
              </a:rPr>
              <a:t>图 </a:t>
            </a:r>
            <a:r>
              <a:rPr lang="en-US" dirty="0" smtClean="0">
                <a:hlinkClick r:id="rId2" action="ppaction://hlinksldjump"/>
              </a:rPr>
              <a:t>３ － ９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0963" name="Rectangle 3"/>
          <p:cNvSpPr>
            <a:spLocks noGrp="1" noChangeArrowheads="1"/>
          </p:cNvSpPr>
          <p:nvPr>
            <p:ph type="body" idx="1"/>
          </p:nvPr>
        </p:nvSpPr>
        <p:spPr/>
        <p:txBody>
          <a:bodyPr/>
          <a:lstStyle/>
          <a:p>
            <a:pPr eaLnBrk="1" hangingPunct="1">
              <a:lnSpc>
                <a:spcPct val="150000"/>
              </a:lnSpc>
            </a:pPr>
            <a:r>
              <a:rPr lang="zh-CN" altLang="en-US" sz="2900" dirty="0" smtClean="0"/>
              <a:t>三</a:t>
            </a:r>
            <a:r>
              <a:rPr lang="en-US" sz="2900" dirty="0" smtClean="0"/>
              <a:t>、  </a:t>
            </a:r>
            <a:r>
              <a:rPr lang="zh-CN" altLang="en-US" sz="2900" dirty="0" smtClean="0"/>
              <a:t>物流系统规划与设计的基本方法</a:t>
            </a:r>
          </a:p>
          <a:p>
            <a:pPr>
              <a:lnSpc>
                <a:spcPct val="150000"/>
              </a:lnSpc>
            </a:pPr>
            <a:r>
              <a:rPr lang="zh-CN" altLang="en-US" dirty="0" smtClean="0"/>
              <a:t> 所谓物流系统建模就是把物流系统的各个 组成部分的特征和变化规律数量化</a:t>
            </a:r>
            <a:r>
              <a:rPr lang="en-US" dirty="0" smtClean="0"/>
              <a:t>、  </a:t>
            </a:r>
            <a:r>
              <a:rPr lang="zh-CN" altLang="en-US" dirty="0" smtClean="0"/>
              <a:t>组成部分之间的关系程式化的过程</a:t>
            </a:r>
            <a:r>
              <a:rPr lang="en-US" dirty="0" smtClean="0"/>
              <a:t>。</a:t>
            </a:r>
            <a:endParaRPr lang="zh-CN" altLang="en-US" dirty="0" smtClean="0"/>
          </a:p>
          <a:p>
            <a:pPr>
              <a:lnSpc>
                <a:spcPct val="150000"/>
              </a:lnSpc>
            </a:pPr>
            <a:r>
              <a:rPr lang="zh-CN" altLang="en-US" dirty="0" smtClean="0"/>
              <a:t>其主要方法有运筹学方法</a:t>
            </a:r>
            <a:r>
              <a:rPr lang="en-US" dirty="0" smtClean="0"/>
              <a:t>、   </a:t>
            </a:r>
            <a:r>
              <a:rPr lang="zh-CN" altLang="en-US" dirty="0" smtClean="0"/>
              <a:t>启发式方法和计算机仿真方法等</a:t>
            </a:r>
            <a:r>
              <a:rPr lang="en-US" dirty="0" smtClean="0"/>
              <a:t>。</a:t>
            </a:r>
            <a:endParaRPr lang="zh-CN" altLang="en-US" dirty="0" smtClean="0"/>
          </a:p>
          <a:p>
            <a:pPr>
              <a:lnSpc>
                <a:spcPct val="150000"/>
              </a:lnSpc>
            </a:pPr>
            <a:r>
              <a:rPr lang="en-US" dirty="0" smtClean="0"/>
              <a:t>１  </a:t>
            </a:r>
            <a:r>
              <a:rPr lang="zh-CN" altLang="en-US" dirty="0" smtClean="0"/>
              <a:t>运筹学方法</a:t>
            </a:r>
          </a:p>
          <a:p>
            <a:pPr>
              <a:lnSpc>
                <a:spcPct val="150000"/>
              </a:lnSpc>
            </a:pPr>
            <a:r>
              <a:rPr lang="zh-CN" altLang="en-US" dirty="0" smtClean="0"/>
              <a:t>运筹学方法又称传统优化方法</a:t>
            </a:r>
            <a:r>
              <a:rPr lang="en-US" dirty="0" smtClean="0"/>
              <a:t>，   </a:t>
            </a:r>
            <a:r>
              <a:rPr lang="zh-CN" altLang="en-US" dirty="0" smtClean="0"/>
              <a:t>是指运用线性规划</a:t>
            </a:r>
            <a:r>
              <a:rPr lang="en-US" dirty="0" smtClean="0"/>
              <a:t>、  </a:t>
            </a:r>
            <a:r>
              <a:rPr lang="zh-CN" altLang="en-US" dirty="0" smtClean="0"/>
              <a:t>网络与图论</a:t>
            </a:r>
            <a:r>
              <a:rPr lang="en-US" dirty="0" smtClean="0"/>
              <a:t>、  </a:t>
            </a:r>
            <a:r>
              <a:rPr lang="zh-CN" altLang="en-US" dirty="0" smtClean="0"/>
              <a:t>存贮论</a:t>
            </a:r>
            <a:r>
              <a:rPr lang="en-US" dirty="0" smtClean="0"/>
              <a:t>、  </a:t>
            </a:r>
            <a:r>
              <a:rPr lang="zh-CN" altLang="en-US" dirty="0" smtClean="0"/>
              <a:t>排队论</a:t>
            </a:r>
            <a:r>
              <a:rPr lang="en-US" dirty="0" smtClean="0"/>
              <a:t>、  </a:t>
            </a:r>
            <a:r>
              <a:rPr lang="zh-CN" altLang="en-US" dirty="0" smtClean="0"/>
              <a:t>动 态规划</a:t>
            </a:r>
            <a:r>
              <a:rPr lang="en-US" dirty="0" smtClean="0"/>
              <a:t>、  </a:t>
            </a:r>
            <a:r>
              <a:rPr lang="zh-CN" altLang="en-US" dirty="0" smtClean="0"/>
              <a:t>决策论等规划技术</a:t>
            </a:r>
            <a:r>
              <a:rPr lang="en-US" dirty="0" smtClean="0"/>
              <a:t>，  </a:t>
            </a:r>
            <a:r>
              <a:rPr lang="zh-CN" altLang="en-US" dirty="0" smtClean="0"/>
              <a:t>描述物流系统的数量关系以便求得最优决策结果</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1987" name="Rectangle 3"/>
          <p:cNvSpPr>
            <a:spLocks noGrp="1" noChangeArrowheads="1"/>
          </p:cNvSpPr>
          <p:nvPr>
            <p:ph type="body" idx="1"/>
          </p:nvPr>
        </p:nvSpPr>
        <p:spPr/>
        <p:txBody>
          <a:bodyPr/>
          <a:lstStyle/>
          <a:p>
            <a:r>
              <a:rPr lang="en-US" dirty="0" smtClean="0"/>
              <a:t>（１）  </a:t>
            </a:r>
            <a:r>
              <a:rPr lang="zh-CN" altLang="en-US" dirty="0" smtClean="0"/>
              <a:t>线性规划</a:t>
            </a:r>
            <a:r>
              <a:rPr lang="en-US" dirty="0" smtClean="0"/>
              <a:t>。</a:t>
            </a:r>
            <a:endParaRPr lang="zh-CN" altLang="en-US" dirty="0" smtClean="0"/>
          </a:p>
          <a:p>
            <a:r>
              <a:rPr lang="zh-CN" altLang="en-US" dirty="0" smtClean="0"/>
              <a:t>线性规划可以表达为在给定的约束条件下</a:t>
            </a:r>
            <a:r>
              <a:rPr lang="en-US" dirty="0" smtClean="0"/>
              <a:t>，  </a:t>
            </a:r>
            <a:r>
              <a:rPr lang="zh-CN" altLang="en-US" dirty="0" smtClean="0"/>
              <a:t>求目标函数的极值  </a:t>
            </a:r>
            <a:r>
              <a:rPr lang="en-US" dirty="0" smtClean="0"/>
              <a:t>（ </a:t>
            </a:r>
            <a:r>
              <a:rPr lang="zh-CN" altLang="en-US" dirty="0" smtClean="0"/>
              <a:t>最大值或最小值</a:t>
            </a:r>
            <a:r>
              <a:rPr lang="en-US" dirty="0" smtClean="0"/>
              <a:t>）   </a:t>
            </a:r>
            <a:r>
              <a:rPr lang="zh-CN" altLang="en-US" dirty="0" smtClean="0"/>
              <a:t>问 题</a:t>
            </a:r>
            <a:r>
              <a:rPr lang="en-US" dirty="0" smtClean="0"/>
              <a:t>，  </a:t>
            </a:r>
            <a:r>
              <a:rPr lang="zh-CN" altLang="en-US" dirty="0" smtClean="0"/>
              <a:t>其数学表达如下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1600200" y="2667000"/>
            <a:ext cx="3571875" cy="302895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国际物流管理战略</a:t>
            </a:r>
            <a:endParaRPr lang="zh-CN" altLang="zh-CN" dirty="0" smtClean="0"/>
          </a:p>
        </p:txBody>
      </p:sp>
      <p:sp>
        <p:nvSpPr>
          <p:cNvPr id="6147"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制定国际化物流战略的基本原则</a:t>
            </a:r>
          </a:p>
          <a:p>
            <a:pPr eaLnBrk="1" hangingPunct="1">
              <a:lnSpc>
                <a:spcPct val="150000"/>
              </a:lnSpc>
            </a:pPr>
            <a:r>
              <a:rPr lang="en-US" dirty="0" smtClean="0"/>
              <a:t>（１）  </a:t>
            </a:r>
            <a:r>
              <a:rPr lang="zh-CN" altLang="en-US" dirty="0" smtClean="0"/>
              <a:t>国际物流规划的制定必须结合到公司的战略规划过程中</a:t>
            </a:r>
            <a:r>
              <a:rPr lang="en-US" dirty="0" smtClean="0"/>
              <a:t>。 </a:t>
            </a:r>
          </a:p>
          <a:p>
            <a:pPr eaLnBrk="1" hangingPunct="1">
              <a:lnSpc>
                <a:spcPct val="150000"/>
              </a:lnSpc>
            </a:pPr>
            <a:r>
              <a:rPr lang="en-US" dirty="0" smtClean="0"/>
              <a:t>（２） </a:t>
            </a:r>
            <a:r>
              <a:rPr lang="zh-CN" altLang="en-US" dirty="0" smtClean="0"/>
              <a:t>物流部门必须有一个远景目标作为指导</a:t>
            </a:r>
            <a:r>
              <a:rPr lang="en-US" dirty="0" smtClean="0"/>
              <a:t>， </a:t>
            </a:r>
            <a:r>
              <a:rPr lang="zh-CN" altLang="en-US" dirty="0" smtClean="0"/>
              <a:t>必须定期衡量运作产出</a:t>
            </a:r>
            <a:r>
              <a:rPr lang="en-US" dirty="0" smtClean="0"/>
              <a:t>。</a:t>
            </a:r>
          </a:p>
          <a:p>
            <a:pPr eaLnBrk="1" hangingPunct="1">
              <a:lnSpc>
                <a:spcPct val="150000"/>
              </a:lnSpc>
            </a:pPr>
            <a:r>
              <a:rPr lang="en-US" dirty="0" smtClean="0"/>
              <a:t>（３） </a:t>
            </a:r>
            <a:r>
              <a:rPr lang="zh-CN" altLang="en-US" dirty="0" smtClean="0"/>
              <a:t>进出口管理必须有物流供应链从开始到结束对各个环节进行集成管理的保证</a:t>
            </a:r>
            <a:r>
              <a:rPr lang="en-US" dirty="0" smtClean="0"/>
              <a:t>。 </a:t>
            </a:r>
          </a:p>
          <a:p>
            <a:pPr>
              <a:lnSpc>
                <a:spcPct val="150000"/>
              </a:lnSpc>
            </a:pPr>
            <a:r>
              <a:rPr lang="en-US" dirty="0" smtClean="0"/>
              <a:t>（４）  </a:t>
            </a:r>
            <a:r>
              <a:rPr lang="zh-CN" altLang="en-US" dirty="0" smtClean="0"/>
              <a:t>必须抓住整个国内和国际物流运作的机会</a:t>
            </a:r>
            <a:r>
              <a:rPr lang="en-US" dirty="0" smtClean="0"/>
              <a:t>，  </a:t>
            </a:r>
            <a:r>
              <a:rPr lang="zh-CN" altLang="en-US" dirty="0" smtClean="0"/>
              <a:t>使公司可以通过运量获得国际承运商的服务</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301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网络与图论</a:t>
            </a:r>
            <a:r>
              <a:rPr lang="en-US" dirty="0" smtClean="0"/>
              <a:t>。</a:t>
            </a:r>
            <a:endParaRPr lang="zh-CN" altLang="en-US" dirty="0" smtClean="0"/>
          </a:p>
          <a:p>
            <a:pPr>
              <a:lnSpc>
                <a:spcPct val="200000"/>
              </a:lnSpc>
            </a:pPr>
            <a:r>
              <a:rPr lang="zh-CN" altLang="en-US" dirty="0" smtClean="0"/>
              <a:t>如果用点表示研究的对象</a:t>
            </a:r>
            <a:r>
              <a:rPr lang="en-US" dirty="0" smtClean="0"/>
              <a:t>，   </a:t>
            </a:r>
            <a:r>
              <a:rPr lang="zh-CN" altLang="en-US" dirty="0" smtClean="0"/>
              <a:t>用边表示各点之间的联系</a:t>
            </a:r>
            <a:r>
              <a:rPr lang="en-US" dirty="0" smtClean="0"/>
              <a:t>，   </a:t>
            </a:r>
            <a:r>
              <a:rPr lang="zh-CN" altLang="en-US" dirty="0" smtClean="0"/>
              <a:t>则这些点和边的集合就是图</a:t>
            </a:r>
            <a:r>
              <a:rPr lang="en-US" dirty="0" smtClean="0"/>
              <a:t>，   </a:t>
            </a:r>
            <a:r>
              <a:rPr lang="zh-CN" altLang="en-US" dirty="0" smtClean="0"/>
              <a:t>即Ｇ </a:t>
            </a:r>
            <a:r>
              <a:rPr lang="en-US" dirty="0" smtClean="0"/>
              <a:t>＝ ｛ </a:t>
            </a:r>
            <a:r>
              <a:rPr lang="zh-CN" altLang="en-US" dirty="0" smtClean="0"/>
              <a:t>Ｖ</a:t>
            </a:r>
            <a:r>
              <a:rPr lang="en-US" dirty="0" smtClean="0"/>
              <a:t>，  </a:t>
            </a:r>
            <a:r>
              <a:rPr lang="zh-CN" altLang="en-US" dirty="0" smtClean="0"/>
              <a:t>Ｅ</a:t>
            </a:r>
            <a:r>
              <a:rPr lang="en-US" dirty="0" smtClean="0"/>
              <a:t>｝ ，  </a:t>
            </a:r>
            <a:r>
              <a:rPr lang="zh-CN" altLang="en-US" dirty="0" smtClean="0"/>
              <a:t>式中 Ｇ 表示图</a:t>
            </a:r>
            <a:r>
              <a:rPr lang="en-US" dirty="0" smtClean="0"/>
              <a:t>、  </a:t>
            </a:r>
            <a:r>
              <a:rPr lang="zh-CN" altLang="en-US" dirty="0" smtClean="0"/>
              <a:t>Ｖ 表示边的集合</a:t>
            </a:r>
            <a:r>
              <a:rPr lang="en-US" dirty="0" smtClean="0"/>
              <a:t>、  </a:t>
            </a:r>
            <a:r>
              <a:rPr lang="zh-CN" altLang="en-US" dirty="0" smtClean="0"/>
              <a:t>Ｅ 表示点的集合</a:t>
            </a:r>
            <a:r>
              <a:rPr lang="en-US" dirty="0" smtClean="0"/>
              <a:t>。  </a:t>
            </a:r>
            <a:r>
              <a:rPr lang="zh-CN" altLang="en-US" dirty="0" smtClean="0"/>
              <a:t>如果给图中的点和边赋予 具体的含义和权数</a:t>
            </a:r>
            <a:r>
              <a:rPr lang="en-US" dirty="0" smtClean="0"/>
              <a:t>，  </a:t>
            </a:r>
            <a:r>
              <a:rPr lang="zh-CN" altLang="en-US" dirty="0" smtClean="0"/>
              <a:t>并规定了起点和终点</a:t>
            </a:r>
            <a:r>
              <a:rPr lang="en-US" dirty="0" smtClean="0"/>
              <a:t>，  </a:t>
            </a:r>
            <a:r>
              <a:rPr lang="zh-CN" altLang="en-US" dirty="0" smtClean="0"/>
              <a:t>这样的图就称为网络图</a:t>
            </a:r>
            <a:r>
              <a:rPr lang="en-US" dirty="0" smtClean="0"/>
              <a:t>。   </a:t>
            </a:r>
            <a:r>
              <a:rPr lang="zh-CN" altLang="en-US" dirty="0" smtClean="0"/>
              <a:t>网络模型的求解方法有最短路法</a:t>
            </a:r>
            <a:r>
              <a:rPr lang="en-US" dirty="0" smtClean="0"/>
              <a:t>、  </a:t>
            </a:r>
            <a:r>
              <a:rPr lang="zh-CN" altLang="en-US" dirty="0" smtClean="0"/>
              <a:t>决策树模型</a:t>
            </a:r>
            <a:r>
              <a:rPr lang="en-US" dirty="0" smtClean="0"/>
              <a:t>、  </a:t>
            </a:r>
            <a:r>
              <a:rPr lang="zh-CN" altLang="en-US" dirty="0" smtClean="0"/>
              <a:t>运输问题的图上作业法等</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403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存贮论</a:t>
            </a:r>
            <a:r>
              <a:rPr lang="en-US" dirty="0" smtClean="0"/>
              <a:t>。</a:t>
            </a:r>
            <a:endParaRPr lang="zh-CN" altLang="en-US" dirty="0" smtClean="0"/>
          </a:p>
          <a:p>
            <a:pPr>
              <a:lnSpc>
                <a:spcPct val="150000"/>
              </a:lnSpc>
            </a:pPr>
            <a:r>
              <a:rPr lang="zh-CN" altLang="en-US" dirty="0" smtClean="0"/>
              <a:t>库存是保证生产或经营活动能够持续不断地正常进行而取的一种保障性措施</a:t>
            </a:r>
            <a:r>
              <a:rPr lang="en-US" dirty="0" smtClean="0"/>
              <a:t>。  </a:t>
            </a:r>
            <a:r>
              <a:rPr lang="zh-CN" altLang="en-US" dirty="0" smtClean="0"/>
              <a:t>通过库存 调节</a:t>
            </a:r>
            <a:r>
              <a:rPr lang="en-US" dirty="0" smtClean="0"/>
              <a:t>，  </a:t>
            </a:r>
            <a:r>
              <a:rPr lang="zh-CN" altLang="en-US" dirty="0" smtClean="0"/>
              <a:t>生产或经营单位就不会因为短缺而损失收益</a:t>
            </a:r>
            <a:r>
              <a:rPr lang="en-US" dirty="0" smtClean="0"/>
              <a:t>。  </a:t>
            </a:r>
            <a:r>
              <a:rPr lang="zh-CN" altLang="en-US" dirty="0" smtClean="0"/>
              <a:t>但库存需要成本</a:t>
            </a:r>
            <a:r>
              <a:rPr lang="en-US" dirty="0" smtClean="0"/>
              <a:t>，  </a:t>
            </a:r>
            <a:r>
              <a:rPr lang="zh-CN" altLang="en-US" dirty="0" smtClean="0"/>
              <a:t>也是一种投资</a:t>
            </a:r>
            <a:r>
              <a:rPr lang="en-US" dirty="0" smtClean="0"/>
              <a:t>，  </a:t>
            </a:r>
            <a:r>
              <a:rPr lang="zh-CN" altLang="en-US" dirty="0" smtClean="0"/>
              <a:t>当然也就存在风险</a:t>
            </a:r>
            <a:r>
              <a:rPr lang="en-US" dirty="0" smtClean="0"/>
              <a:t>。  </a:t>
            </a:r>
            <a:r>
              <a:rPr lang="zh-CN" altLang="en-US" dirty="0" smtClean="0"/>
              <a:t>为了最大化地减少或规避这种风险</a:t>
            </a:r>
            <a:r>
              <a:rPr lang="en-US" dirty="0" smtClean="0"/>
              <a:t>，  </a:t>
            </a:r>
            <a:r>
              <a:rPr lang="zh-CN" altLang="en-US" dirty="0" smtClean="0"/>
              <a:t>就必须对库存的规模加以控制</a:t>
            </a:r>
            <a:r>
              <a:rPr lang="en-US" dirty="0" smtClean="0"/>
              <a:t>，   </a:t>
            </a:r>
            <a:r>
              <a:rPr lang="zh-CN" altLang="en-US" dirty="0" smtClean="0"/>
              <a:t>寻求合理库存的策略和方法</a:t>
            </a:r>
            <a:r>
              <a:rPr lang="en-US" dirty="0" smtClean="0"/>
              <a:t>，  </a:t>
            </a:r>
            <a:r>
              <a:rPr lang="zh-CN" altLang="en-US" dirty="0" smtClean="0"/>
              <a:t>而存贮论为这一研究提供了理论基础</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排队论</a:t>
            </a:r>
            <a:r>
              <a:rPr lang="en-US" dirty="0" smtClean="0"/>
              <a:t>。</a:t>
            </a:r>
            <a:endParaRPr lang="zh-CN" altLang="en-US" dirty="0" smtClean="0"/>
          </a:p>
          <a:p>
            <a:pPr>
              <a:lnSpc>
                <a:spcPct val="150000"/>
              </a:lnSpc>
            </a:pPr>
            <a:r>
              <a:rPr lang="zh-CN" altLang="en-US" dirty="0" smtClean="0"/>
              <a:t>排队论又称为随机服务理论</a:t>
            </a:r>
            <a:r>
              <a:rPr lang="en-US" dirty="0" smtClean="0"/>
              <a:t>，   </a:t>
            </a:r>
            <a:r>
              <a:rPr lang="zh-CN" altLang="en-US" dirty="0" smtClean="0"/>
              <a:t>是一种用于解决服务过程的随机问题的理论方法</a:t>
            </a:r>
            <a:r>
              <a:rPr lang="en-US" dirty="0" smtClean="0"/>
              <a:t>。  </a:t>
            </a:r>
            <a:r>
              <a:rPr lang="zh-CN" altLang="en-US" dirty="0" smtClean="0"/>
              <a:t>在社会 经济活动中广泛应用</a:t>
            </a:r>
            <a:r>
              <a:rPr lang="en-US" dirty="0" smtClean="0"/>
              <a:t>，  </a:t>
            </a:r>
            <a:r>
              <a:rPr lang="zh-CN" altLang="en-US" dirty="0" smtClean="0"/>
              <a:t>它能够协调和解决请求服务和提供服务的双方之间所存在的相互制约 的关系</a:t>
            </a:r>
            <a:r>
              <a:rPr lang="en-US" dirty="0" smtClean="0"/>
              <a:t>。  </a:t>
            </a:r>
            <a:r>
              <a:rPr lang="zh-CN" altLang="en-US" dirty="0" smtClean="0"/>
              <a:t>前者希望能够尽快得到比较满意的服务</a:t>
            </a:r>
            <a:r>
              <a:rPr lang="en-US" dirty="0" smtClean="0"/>
              <a:t>， </a:t>
            </a:r>
            <a:r>
              <a:rPr lang="zh-CN" altLang="en-US" dirty="0" smtClean="0"/>
              <a:t>后者则希望在提供服务的过程中能够使服 务机构得到最大化的效益</a:t>
            </a:r>
            <a:r>
              <a:rPr lang="en-US" dirty="0" smtClean="0"/>
              <a:t>。   </a:t>
            </a:r>
            <a:r>
              <a:rPr lang="zh-CN" altLang="en-US" dirty="0" smtClean="0"/>
              <a:t>双方的利益目标存在一定程度的冲突</a:t>
            </a:r>
            <a:r>
              <a:rPr lang="en-US" dirty="0" smtClean="0"/>
              <a:t>，  </a:t>
            </a:r>
            <a:r>
              <a:rPr lang="zh-CN" altLang="en-US" dirty="0" smtClean="0"/>
              <a:t>而排队论为协调二者之间的利益冲突提供了方法</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608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动态规划</a:t>
            </a:r>
            <a:r>
              <a:rPr lang="en-US" dirty="0" smtClean="0"/>
              <a:t>。</a:t>
            </a:r>
            <a:endParaRPr lang="zh-CN" altLang="en-US" dirty="0" smtClean="0"/>
          </a:p>
          <a:p>
            <a:pPr>
              <a:lnSpc>
                <a:spcPct val="150000"/>
              </a:lnSpc>
            </a:pPr>
            <a:r>
              <a:rPr lang="zh-CN" altLang="en-US" dirty="0" smtClean="0"/>
              <a:t>动态规划是一种研究多阶段决策问题的理论与方法</a:t>
            </a:r>
            <a:r>
              <a:rPr lang="en-US" dirty="0" smtClean="0"/>
              <a:t>。 </a:t>
            </a:r>
            <a:r>
              <a:rPr lang="zh-CN" altLang="en-US" dirty="0" smtClean="0"/>
              <a:t>所谓多阶段决策问题是指这样一类 活动</a:t>
            </a:r>
            <a:r>
              <a:rPr lang="en-US" dirty="0" smtClean="0"/>
              <a:t>：  </a:t>
            </a:r>
            <a:r>
              <a:rPr lang="zh-CN" altLang="en-US" dirty="0" smtClean="0"/>
              <a:t>它可以分成若干个相互联系的阶段</a:t>
            </a:r>
            <a:r>
              <a:rPr lang="en-US" dirty="0" smtClean="0"/>
              <a:t>，  </a:t>
            </a:r>
            <a:r>
              <a:rPr lang="zh-CN" altLang="en-US" dirty="0" smtClean="0"/>
              <a:t>在每一个阶段对应一组可以选取的决策</a:t>
            </a:r>
            <a:r>
              <a:rPr lang="en-US" dirty="0" smtClean="0"/>
              <a:t>，  </a:t>
            </a:r>
            <a:r>
              <a:rPr lang="zh-CN" altLang="en-US" dirty="0" smtClean="0"/>
              <a:t>当每个阶段的决策选定以后</a:t>
            </a:r>
            <a:r>
              <a:rPr lang="en-US" dirty="0" smtClean="0"/>
              <a:t>，  </a:t>
            </a:r>
            <a:r>
              <a:rPr lang="zh-CN" altLang="en-US" dirty="0" smtClean="0"/>
              <a:t>决策过程也就随之确定</a:t>
            </a:r>
            <a:r>
              <a:rPr lang="en-US" dirty="0" smtClean="0"/>
              <a:t>。   </a:t>
            </a:r>
            <a:r>
              <a:rPr lang="zh-CN" altLang="en-US" dirty="0" smtClean="0"/>
              <a:t>把各个阶段的决策综合起来</a:t>
            </a:r>
            <a:r>
              <a:rPr lang="en-US" dirty="0" smtClean="0"/>
              <a:t>，  </a:t>
            </a:r>
            <a:r>
              <a:rPr lang="zh-CN" altLang="en-US" dirty="0" smtClean="0"/>
              <a:t>构成一个决策序列</a:t>
            </a:r>
            <a:r>
              <a:rPr lang="en-US" dirty="0" smtClean="0"/>
              <a:t>，  </a:t>
            </a:r>
            <a:r>
              <a:rPr lang="zh-CN" altLang="en-US" dirty="0" smtClean="0"/>
              <a:t>称为一个策略</a:t>
            </a:r>
            <a:r>
              <a:rPr lang="en-US" dirty="0" smtClean="0"/>
              <a:t>。  </a:t>
            </a:r>
            <a:r>
              <a:rPr lang="zh-CN" altLang="en-US" dirty="0" smtClean="0"/>
              <a:t>当对过程采取某一策略时</a:t>
            </a:r>
            <a:r>
              <a:rPr lang="en-US" dirty="0" smtClean="0"/>
              <a:t>，   </a:t>
            </a:r>
            <a:r>
              <a:rPr lang="zh-CN" altLang="en-US" dirty="0" smtClean="0"/>
              <a:t>可以得到一个确定的效果</a:t>
            </a:r>
            <a:r>
              <a:rPr lang="en-US" dirty="0" smtClean="0"/>
              <a:t>，  </a:t>
            </a:r>
            <a:r>
              <a:rPr lang="zh-CN" altLang="en-US" dirty="0" smtClean="0"/>
              <a:t>采取不同的策 略就会得到不同的效果</a:t>
            </a:r>
            <a:r>
              <a:rPr lang="en-US" dirty="0" smtClean="0"/>
              <a:t>。  </a:t>
            </a:r>
            <a:r>
              <a:rPr lang="zh-CN" altLang="en-US" dirty="0" smtClean="0"/>
              <a:t>多阶段的决策问题就是要在所有可能采取的策略中选取一个最优的  策略</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7107" name="Rectangle 3"/>
          <p:cNvSpPr>
            <a:spLocks noGrp="1" noChangeArrowheads="1"/>
          </p:cNvSpPr>
          <p:nvPr>
            <p:ph type="body" idx="1"/>
          </p:nvPr>
        </p:nvSpPr>
        <p:spPr/>
        <p:txBody>
          <a:bodyPr/>
          <a:lstStyle/>
          <a:p>
            <a:r>
              <a:rPr lang="en-US" dirty="0" smtClean="0"/>
              <a:t>２  </a:t>
            </a:r>
            <a:r>
              <a:rPr lang="zh-CN" altLang="en-US" dirty="0" smtClean="0"/>
              <a:t>启发式方法</a:t>
            </a:r>
          </a:p>
          <a:p>
            <a:r>
              <a:rPr lang="zh-CN" altLang="en-US" dirty="0" smtClean="0"/>
              <a:t>启发式方法又称现代优化方法或智能优化方法</a:t>
            </a:r>
            <a:r>
              <a:rPr lang="en-US" dirty="0" smtClean="0"/>
              <a:t>，  </a:t>
            </a:r>
            <a:r>
              <a:rPr lang="zh-CN" altLang="en-US" dirty="0" smtClean="0"/>
              <a:t>是针对传统优化方法的不足</a:t>
            </a:r>
            <a:r>
              <a:rPr lang="en-US" dirty="0" smtClean="0"/>
              <a:t>，  </a:t>
            </a:r>
            <a:r>
              <a:rPr lang="zh-CN" altLang="en-US" dirty="0" smtClean="0"/>
              <a:t>运用一些 经验法则来降低优化模型的数学精确程度</a:t>
            </a:r>
            <a:r>
              <a:rPr lang="en-US" dirty="0" smtClean="0"/>
              <a:t>，  </a:t>
            </a:r>
            <a:r>
              <a:rPr lang="zh-CN" altLang="en-US" dirty="0" smtClean="0"/>
              <a:t>并通过程仿人的跟踪校对过程求取物流系统模型 的满意解</a:t>
            </a:r>
            <a:r>
              <a:rPr lang="en-US" dirty="0" smtClean="0"/>
              <a:t>。 </a:t>
            </a:r>
          </a:p>
          <a:p>
            <a:r>
              <a:rPr lang="en-US" dirty="0" smtClean="0"/>
              <a:t>（１）  </a:t>
            </a:r>
            <a:r>
              <a:rPr lang="zh-CN" altLang="en-US" dirty="0" smtClean="0"/>
              <a:t>模拟退火法  </a:t>
            </a:r>
            <a:r>
              <a:rPr lang="en-US" dirty="0" smtClean="0"/>
              <a:t>（ </a:t>
            </a:r>
            <a:r>
              <a:rPr lang="en-US" dirty="0" err="1" smtClean="0"/>
              <a:t>Ｓｉｍｕｌａｔｅｄ</a:t>
            </a:r>
            <a:r>
              <a:rPr lang="en-US" dirty="0" smtClean="0"/>
              <a:t>  </a:t>
            </a:r>
            <a:r>
              <a:rPr lang="en-US" dirty="0" err="1" smtClean="0"/>
              <a:t>Ａｎｎｅａｌｉｎｇ</a:t>
            </a:r>
            <a:r>
              <a:rPr lang="en-US" dirty="0" smtClean="0"/>
              <a:t>，  ＳＡ） 。</a:t>
            </a:r>
            <a:endParaRPr lang="zh-CN" altLang="en-US" dirty="0" smtClean="0"/>
          </a:p>
          <a:p>
            <a:r>
              <a:rPr lang="zh-CN" altLang="en-US" dirty="0" smtClean="0"/>
              <a:t>模拟退火方法是模拟固体退火原理</a:t>
            </a:r>
            <a:r>
              <a:rPr lang="en-US" dirty="0" smtClean="0"/>
              <a:t>，  </a:t>
            </a:r>
            <a:r>
              <a:rPr lang="zh-CN" altLang="en-US" dirty="0" smtClean="0"/>
              <a:t>将固体加热至充分高</a:t>
            </a:r>
            <a:r>
              <a:rPr lang="en-US" dirty="0" smtClean="0"/>
              <a:t>，  </a:t>
            </a:r>
            <a:r>
              <a:rPr lang="zh-CN" altLang="en-US" dirty="0" smtClean="0"/>
              <a:t>然后让其冷却</a:t>
            </a:r>
            <a:r>
              <a:rPr lang="en-US" dirty="0" smtClean="0"/>
              <a:t>，  </a:t>
            </a:r>
            <a:r>
              <a:rPr lang="zh-CN" altLang="en-US" dirty="0" smtClean="0"/>
              <a:t>加热时</a:t>
            </a:r>
            <a:r>
              <a:rPr lang="en-US" dirty="0" smtClean="0"/>
              <a:t>，  </a:t>
            </a:r>
            <a:r>
              <a:rPr lang="zh-CN" altLang="en-US" dirty="0" smtClean="0"/>
              <a:t>固 体内部粒子随温度升高变为无序状</a:t>
            </a:r>
            <a:r>
              <a:rPr lang="en-US" dirty="0" smtClean="0"/>
              <a:t>，  </a:t>
            </a:r>
            <a:r>
              <a:rPr lang="zh-CN" altLang="en-US" dirty="0" smtClean="0"/>
              <a:t>内能增大</a:t>
            </a:r>
            <a:r>
              <a:rPr lang="en-US" dirty="0" smtClean="0"/>
              <a:t>；  </a:t>
            </a:r>
            <a:r>
              <a:rPr lang="zh-CN" altLang="en-US" dirty="0" smtClean="0"/>
              <a:t>而冷却时</a:t>
            </a:r>
            <a:r>
              <a:rPr lang="en-US" dirty="0" smtClean="0"/>
              <a:t>，  </a:t>
            </a:r>
            <a:r>
              <a:rPr lang="zh-CN" altLang="en-US" dirty="0" smtClean="0"/>
              <a:t>粒子渐趋有序</a:t>
            </a:r>
            <a:r>
              <a:rPr lang="en-US" dirty="0" smtClean="0"/>
              <a:t>，  </a:t>
            </a:r>
            <a:r>
              <a:rPr lang="zh-CN" altLang="en-US" dirty="0" smtClean="0"/>
              <a:t>在每个温度都达 到平衡态</a:t>
            </a:r>
            <a:r>
              <a:rPr lang="en-US" dirty="0" smtClean="0"/>
              <a:t>，  </a:t>
            </a:r>
            <a:r>
              <a:rPr lang="zh-CN" altLang="en-US" dirty="0" smtClean="0"/>
              <a:t>最后在常温时达到基态</a:t>
            </a:r>
            <a:r>
              <a:rPr lang="en-US" dirty="0" smtClean="0"/>
              <a:t>、   </a:t>
            </a:r>
            <a:r>
              <a:rPr lang="zh-CN" altLang="en-US" dirty="0" smtClean="0"/>
              <a:t>内能减为最小</a:t>
            </a:r>
            <a:r>
              <a:rPr lang="en-US" dirty="0" smtClean="0"/>
              <a:t>。  </a:t>
            </a:r>
            <a:r>
              <a:rPr lang="zh-CN" altLang="en-US" dirty="0" smtClean="0"/>
              <a:t>用固体退火模拟组合优化问题</a:t>
            </a:r>
            <a:r>
              <a:rPr lang="en-US" dirty="0" smtClean="0"/>
              <a:t>，   </a:t>
            </a:r>
            <a:r>
              <a:rPr lang="zh-CN" altLang="en-US" dirty="0" smtClean="0"/>
              <a:t>将内能Ｅ 模拟为目标函数值</a:t>
            </a:r>
            <a:r>
              <a:rPr lang="en-US" dirty="0" smtClean="0"/>
              <a:t>，  </a:t>
            </a:r>
            <a:r>
              <a:rPr lang="zh-CN" altLang="en-US" dirty="0" smtClean="0"/>
              <a:t>温度 Ｔ 演化成控制参数 ｔ</a:t>
            </a:r>
            <a:r>
              <a:rPr lang="en-US" dirty="0" smtClean="0"/>
              <a:t>，  </a:t>
            </a:r>
            <a:r>
              <a:rPr lang="zh-CN" altLang="en-US" dirty="0" smtClean="0"/>
              <a:t>即得到优化组合问题的模拟退火算法</a:t>
            </a:r>
            <a:r>
              <a:rPr lang="en-US" dirty="0" smtClean="0"/>
              <a:t>：  </a:t>
            </a:r>
            <a:r>
              <a:rPr lang="zh-CN" altLang="en-US" dirty="0" smtClean="0"/>
              <a:t>由初始解 ｉ</a:t>
            </a:r>
            <a:r>
              <a:rPr lang="en-US" dirty="0" smtClean="0"/>
              <a:t>   </a:t>
            </a:r>
            <a:r>
              <a:rPr lang="zh-CN" altLang="en-US" dirty="0" smtClean="0"/>
              <a:t>和控制 参 数 初 值 ｔ</a:t>
            </a:r>
            <a:r>
              <a:rPr lang="en-US" dirty="0" smtClean="0"/>
              <a:t>   </a:t>
            </a:r>
            <a:r>
              <a:rPr lang="zh-CN" altLang="en-US" dirty="0" smtClean="0"/>
              <a:t>开 始</a:t>
            </a:r>
            <a:r>
              <a:rPr lang="en-US" dirty="0" smtClean="0"/>
              <a:t>、  </a:t>
            </a:r>
            <a:r>
              <a:rPr lang="zh-CN" altLang="en-US" dirty="0" smtClean="0"/>
              <a:t>对 当 前 解 重 复  </a:t>
            </a:r>
            <a:r>
              <a:rPr lang="en-US" dirty="0" smtClean="0"/>
              <a:t>“ </a:t>
            </a:r>
            <a:r>
              <a:rPr lang="zh-CN" altLang="en-US" dirty="0" smtClean="0"/>
              <a:t>产 生 新 解</a:t>
            </a:r>
            <a:r>
              <a:rPr lang="en-US" dirty="0" smtClean="0"/>
              <a:t>—</a:t>
            </a:r>
            <a:r>
              <a:rPr lang="zh-CN" altLang="en-US" dirty="0" smtClean="0"/>
              <a:t>计 算 目 标 函 数 差</a:t>
            </a:r>
            <a:r>
              <a:rPr lang="en-US" dirty="0" smtClean="0"/>
              <a:t>—</a:t>
            </a:r>
            <a:r>
              <a:rPr lang="zh-CN" altLang="en-US" dirty="0" smtClean="0"/>
              <a:t>接 收 成 舍 弃</a:t>
            </a:r>
            <a:r>
              <a:rPr lang="en-US" dirty="0" smtClean="0"/>
              <a:t>”  </a:t>
            </a:r>
            <a:r>
              <a:rPr lang="zh-CN" altLang="en-US" dirty="0" smtClean="0"/>
              <a:t>的迭代</a:t>
            </a:r>
            <a:r>
              <a:rPr lang="en-US" dirty="0" smtClean="0"/>
              <a:t>，  </a:t>
            </a:r>
            <a:r>
              <a:rPr lang="zh-CN" altLang="en-US" dirty="0" smtClean="0"/>
              <a:t>并逐步衰减 ｔ</a:t>
            </a:r>
            <a:r>
              <a:rPr lang="en-US" dirty="0" smtClean="0"/>
              <a:t>   </a:t>
            </a:r>
            <a:r>
              <a:rPr lang="zh-CN" altLang="en-US" dirty="0" smtClean="0"/>
              <a:t>值</a:t>
            </a:r>
            <a:r>
              <a:rPr lang="en-US" dirty="0" smtClean="0"/>
              <a:t>，  </a:t>
            </a:r>
            <a:r>
              <a:rPr lang="zh-CN" altLang="en-US" dirty="0" smtClean="0"/>
              <a:t>算法终止时的当前解即为所得最优近似解</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8131" name="Rectangle 3"/>
          <p:cNvSpPr>
            <a:spLocks noGrp="1" noChangeArrowheads="1"/>
          </p:cNvSpPr>
          <p:nvPr>
            <p:ph type="body" idx="1"/>
          </p:nvPr>
        </p:nvSpPr>
        <p:spPr/>
        <p:txBody>
          <a:bodyPr/>
          <a:lstStyle/>
          <a:p>
            <a:pPr>
              <a:lnSpc>
                <a:spcPct val="150000"/>
              </a:lnSpc>
            </a:pPr>
            <a:r>
              <a:rPr lang="en-US" dirty="0" smtClean="0"/>
              <a:t>（２）  </a:t>
            </a:r>
            <a:r>
              <a:rPr lang="en-US" dirty="0" err="1" smtClean="0"/>
              <a:t>禁忌搜索法</a:t>
            </a:r>
            <a:r>
              <a:rPr lang="en-US" dirty="0" smtClean="0"/>
              <a:t>  （ </a:t>
            </a:r>
            <a:r>
              <a:rPr lang="en-US" dirty="0" err="1" smtClean="0"/>
              <a:t>Ｔａｂｏｏ</a:t>
            </a:r>
            <a:r>
              <a:rPr lang="en-US" dirty="0" smtClean="0"/>
              <a:t> </a:t>
            </a:r>
            <a:r>
              <a:rPr lang="en-US" dirty="0" err="1" smtClean="0"/>
              <a:t>Ｓｅａｒｃｈ</a:t>
            </a:r>
            <a:r>
              <a:rPr lang="en-US" dirty="0" smtClean="0"/>
              <a:t>  </a:t>
            </a:r>
            <a:r>
              <a:rPr lang="en-US" dirty="0" err="1" smtClean="0"/>
              <a:t>ｏｒ</a:t>
            </a:r>
            <a:r>
              <a:rPr lang="en-US" dirty="0" smtClean="0"/>
              <a:t> </a:t>
            </a:r>
            <a:r>
              <a:rPr lang="en-US" dirty="0" err="1" smtClean="0"/>
              <a:t>Ｔａｂｕ</a:t>
            </a:r>
            <a:r>
              <a:rPr lang="en-US" dirty="0" smtClean="0"/>
              <a:t>，  ＴＳ） 。</a:t>
            </a:r>
            <a:endParaRPr lang="zh-CN" altLang="en-US" dirty="0" smtClean="0"/>
          </a:p>
          <a:p>
            <a:pPr>
              <a:lnSpc>
                <a:spcPct val="150000"/>
              </a:lnSpc>
            </a:pPr>
            <a:r>
              <a:rPr lang="zh-CN" altLang="en-US" dirty="0" smtClean="0"/>
              <a:t>禁忌搜索是对局部领域搜索的一种扩展</a:t>
            </a:r>
            <a:r>
              <a:rPr lang="en-US" dirty="0" smtClean="0"/>
              <a:t>，  </a:t>
            </a:r>
            <a:r>
              <a:rPr lang="zh-CN" altLang="en-US" dirty="0" smtClean="0"/>
              <a:t>是一种全局逐步寻优算法</a:t>
            </a:r>
            <a:r>
              <a:rPr lang="en-US" dirty="0" smtClean="0"/>
              <a:t>，  </a:t>
            </a:r>
            <a:r>
              <a:rPr lang="zh-CN" altLang="en-US" dirty="0" smtClean="0"/>
              <a:t>是对人类智力过程 的一种模拟</a:t>
            </a:r>
            <a:r>
              <a:rPr lang="en-US" dirty="0" smtClean="0"/>
              <a:t>。  </a:t>
            </a:r>
            <a:r>
              <a:rPr lang="zh-CN" altLang="en-US" dirty="0" smtClean="0"/>
              <a:t>禁忌搜索算法通过引入一个灵活的存储结构和相应的禁忌准则来避免迂回搜索</a:t>
            </a:r>
            <a:r>
              <a:rPr lang="en-US" dirty="0" smtClean="0"/>
              <a:t>，  </a:t>
            </a:r>
            <a:r>
              <a:rPr lang="zh-CN" altLang="en-US" dirty="0" smtClean="0"/>
              <a:t>并通过藐视准则来赦免一些被禁忌的优良状态</a:t>
            </a:r>
            <a:r>
              <a:rPr lang="en-US" dirty="0" smtClean="0"/>
              <a:t>，  </a:t>
            </a:r>
            <a:r>
              <a:rPr lang="zh-CN" altLang="en-US" dirty="0" smtClean="0"/>
              <a:t>进而保证多样的有效搜索以最终实现全 局优化</a:t>
            </a:r>
            <a:r>
              <a:rPr lang="en-US" dirty="0" smtClean="0"/>
              <a:t>。  </a:t>
            </a:r>
            <a:r>
              <a:rPr lang="zh-CN" altLang="en-US" dirty="0" smtClean="0"/>
              <a:t>禁忌搜索员重要的思想是标记对应已搜索的局部最优解的一些对象</a:t>
            </a:r>
            <a:r>
              <a:rPr lang="en-US" dirty="0" smtClean="0"/>
              <a:t>， </a:t>
            </a:r>
            <a:r>
              <a:rPr lang="zh-CN" altLang="en-US" dirty="0" smtClean="0"/>
              <a:t>并在进一步的 这代搜索中尽量避开这些对象</a:t>
            </a:r>
            <a:r>
              <a:rPr lang="en-US" dirty="0" smtClean="0"/>
              <a:t>   （ </a:t>
            </a:r>
            <a:r>
              <a:rPr lang="zh-CN" altLang="en-US" dirty="0" smtClean="0"/>
              <a:t>而 不 是 绝 对 禁 止 循 环</a:t>
            </a:r>
            <a:r>
              <a:rPr lang="en-US" dirty="0" smtClean="0"/>
              <a:t>） ，  </a:t>
            </a:r>
            <a:r>
              <a:rPr lang="zh-CN" altLang="en-US" dirty="0" smtClean="0"/>
              <a:t>从 而 保 证 对 不 同 有 效 搜 索 途 径 的探索</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49155" name="Rectangle 3"/>
          <p:cNvSpPr>
            <a:spLocks noGrp="1" noChangeArrowheads="1"/>
          </p:cNvSpPr>
          <p:nvPr>
            <p:ph type="body" idx="1"/>
          </p:nvPr>
        </p:nvSpPr>
        <p:spPr/>
        <p:txBody>
          <a:bodyPr/>
          <a:lstStyle/>
          <a:p>
            <a:r>
              <a:rPr lang="en-US" dirty="0" smtClean="0"/>
              <a:t>（３）  </a:t>
            </a:r>
            <a:r>
              <a:rPr lang="zh-CN" altLang="en-US" dirty="0" smtClean="0"/>
              <a:t>遗传算法  </a:t>
            </a:r>
            <a:r>
              <a:rPr lang="en-US" dirty="0" smtClean="0"/>
              <a:t>（ </a:t>
            </a:r>
            <a:r>
              <a:rPr lang="en-US" dirty="0" err="1" smtClean="0"/>
              <a:t>Ｇｅｎｅｔｉｃ</a:t>
            </a:r>
            <a:r>
              <a:rPr lang="en-US" dirty="0" smtClean="0"/>
              <a:t>  </a:t>
            </a:r>
            <a:r>
              <a:rPr lang="en-US" dirty="0" err="1" smtClean="0"/>
              <a:t>Ａｌｇｏｒｉｔｈｍ</a:t>
            </a:r>
            <a:r>
              <a:rPr lang="en-US" dirty="0" smtClean="0"/>
              <a:t>，  ＧＡ） 。</a:t>
            </a:r>
            <a:endParaRPr lang="zh-CN" altLang="en-US" dirty="0" smtClean="0"/>
          </a:p>
          <a:p>
            <a:r>
              <a:rPr lang="zh-CN" altLang="en-US" dirty="0" smtClean="0"/>
              <a:t>遗传算法是一种通过模拟自然进化过程搜索最优解的方法</a:t>
            </a:r>
            <a:r>
              <a:rPr lang="en-US" dirty="0" smtClean="0"/>
              <a:t>。 </a:t>
            </a:r>
            <a:r>
              <a:rPr lang="zh-CN" altLang="en-US" dirty="0" smtClean="0"/>
              <a:t>它是从代表问题可能潜在的 解集的一个种群开始的</a:t>
            </a:r>
            <a:r>
              <a:rPr lang="en-US" dirty="0" smtClean="0"/>
              <a:t>，   </a:t>
            </a:r>
            <a:r>
              <a:rPr lang="zh-CN" altLang="en-US" dirty="0" smtClean="0"/>
              <a:t>而一个种群则由经过基因编码的一定数目的个体组成</a:t>
            </a:r>
            <a:r>
              <a:rPr lang="en-US" dirty="0" smtClean="0"/>
              <a:t>。  </a:t>
            </a:r>
            <a:r>
              <a:rPr lang="zh-CN" altLang="en-US" dirty="0" smtClean="0"/>
              <a:t>每个个体实 际上是染色体带有特征的实体</a:t>
            </a:r>
            <a:r>
              <a:rPr lang="en-US" dirty="0" smtClean="0"/>
              <a:t>，   </a:t>
            </a:r>
            <a:r>
              <a:rPr lang="zh-CN" altLang="en-US" dirty="0" smtClean="0"/>
              <a:t>染色体作为遗传物质的主要载体</a:t>
            </a:r>
            <a:r>
              <a:rPr lang="en-US" dirty="0" smtClean="0"/>
              <a:t>，  </a:t>
            </a:r>
            <a:r>
              <a:rPr lang="zh-CN" altLang="en-US" dirty="0" smtClean="0"/>
              <a:t>即多个基因的集合</a:t>
            </a:r>
            <a:r>
              <a:rPr lang="en-US" dirty="0" smtClean="0"/>
              <a:t>。  </a:t>
            </a:r>
            <a:r>
              <a:rPr lang="zh-CN" altLang="en-US" dirty="0" smtClean="0"/>
              <a:t>其内部表现是某种基因组合</a:t>
            </a:r>
            <a:r>
              <a:rPr lang="en-US" dirty="0" smtClean="0"/>
              <a:t>，   </a:t>
            </a:r>
            <a:r>
              <a:rPr lang="zh-CN" altLang="en-US" dirty="0" smtClean="0"/>
              <a:t>它决定了个体的形状的外部表现</a:t>
            </a:r>
            <a:r>
              <a:rPr lang="en-US" dirty="0" smtClean="0"/>
              <a:t>。   </a:t>
            </a:r>
            <a:r>
              <a:rPr lang="zh-CN" altLang="en-US" dirty="0" smtClean="0"/>
              <a:t>因此</a:t>
            </a:r>
            <a:r>
              <a:rPr lang="en-US" dirty="0" smtClean="0"/>
              <a:t>，  </a:t>
            </a:r>
            <a:r>
              <a:rPr lang="zh-CN" altLang="en-US" dirty="0" smtClean="0"/>
              <a:t>在一开始需要实现从表现型到基因型的映射即编码工作</a:t>
            </a:r>
            <a:r>
              <a:rPr lang="en-US" dirty="0" smtClean="0"/>
              <a:t>。   </a:t>
            </a:r>
            <a:r>
              <a:rPr lang="zh-CN" altLang="en-US" dirty="0" smtClean="0"/>
              <a:t>初代种群产生之后</a:t>
            </a:r>
            <a:r>
              <a:rPr lang="en-US" dirty="0" smtClean="0"/>
              <a:t>，  </a:t>
            </a:r>
            <a:r>
              <a:rPr lang="zh-CN" altLang="en-US" dirty="0" smtClean="0"/>
              <a:t>按照适者生存</a:t>
            </a:r>
            <a:r>
              <a:rPr lang="en-US" dirty="0" smtClean="0"/>
              <a:t>、  </a:t>
            </a:r>
            <a:r>
              <a:rPr lang="zh-CN" altLang="en-US" dirty="0" smtClean="0"/>
              <a:t>优胜劣汰的原则</a:t>
            </a:r>
            <a:r>
              <a:rPr lang="en-US" dirty="0" smtClean="0"/>
              <a:t>，  </a:t>
            </a:r>
            <a:r>
              <a:rPr lang="zh-CN" altLang="en-US" dirty="0" smtClean="0"/>
              <a:t>逐代演化产生出越来越好的近似解</a:t>
            </a:r>
            <a:r>
              <a:rPr lang="en-US" dirty="0" smtClean="0"/>
              <a:t>，   </a:t>
            </a:r>
            <a:r>
              <a:rPr lang="zh-CN" altLang="en-US" dirty="0" smtClean="0"/>
              <a:t>在挑选个体时</a:t>
            </a:r>
            <a:r>
              <a:rPr lang="en-US" dirty="0" smtClean="0"/>
              <a:t>，  </a:t>
            </a:r>
            <a:r>
              <a:rPr lang="zh-CN" altLang="en-US" dirty="0" smtClean="0"/>
              <a:t>要根据问题城中个体的适应度强弱来进行</a:t>
            </a:r>
            <a:r>
              <a:rPr lang="en-US" dirty="0" smtClean="0"/>
              <a:t>， </a:t>
            </a:r>
            <a:r>
              <a:rPr lang="zh-CN" altLang="en-US" dirty="0" smtClean="0"/>
              <a:t>并借助于自然遗传学的遗传算子进行组合交叉和变异</a:t>
            </a:r>
            <a:r>
              <a:rPr lang="en-US" dirty="0" smtClean="0"/>
              <a:t>，   </a:t>
            </a:r>
            <a:r>
              <a:rPr lang="zh-CN" altLang="en-US" dirty="0" smtClean="0"/>
              <a:t>产生出代表新的解集的种群</a:t>
            </a:r>
            <a:r>
              <a:rPr lang="en-US" dirty="0" smtClean="0"/>
              <a:t>。 </a:t>
            </a:r>
            <a:r>
              <a:rPr lang="zh-CN" altLang="en-US" dirty="0" smtClean="0"/>
              <a:t> 这个过 程导致种群像自然进化一样的后生代种群比前代更加适应环境</a:t>
            </a:r>
            <a:r>
              <a:rPr lang="en-US" dirty="0" smtClean="0"/>
              <a:t>，  </a:t>
            </a:r>
            <a:r>
              <a:rPr lang="zh-CN" altLang="en-US" dirty="0" smtClean="0"/>
              <a:t>末代种群中的最优个体经过 解码</a:t>
            </a:r>
            <a:r>
              <a:rPr lang="en-US" dirty="0" smtClean="0"/>
              <a:t>，  </a:t>
            </a:r>
            <a:r>
              <a:rPr lang="zh-CN" altLang="en-US" dirty="0" smtClean="0"/>
              <a:t>可以作为问题近似最优解</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50179"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人工神经网络  </a:t>
            </a:r>
            <a:r>
              <a:rPr lang="en-US" dirty="0" smtClean="0"/>
              <a:t>（ </a:t>
            </a:r>
            <a:r>
              <a:rPr lang="en-US" dirty="0" err="1" smtClean="0"/>
              <a:t>Ａｒｔｉｆｉｃｉａｌ</a:t>
            </a:r>
            <a:r>
              <a:rPr lang="en-US" dirty="0" smtClean="0"/>
              <a:t>  </a:t>
            </a:r>
            <a:r>
              <a:rPr lang="en-US" dirty="0" err="1" smtClean="0"/>
              <a:t>Ｎｅｕｒａｌ</a:t>
            </a:r>
            <a:r>
              <a:rPr lang="en-US" dirty="0" smtClean="0"/>
              <a:t> </a:t>
            </a:r>
            <a:r>
              <a:rPr lang="en-US" dirty="0" err="1" smtClean="0"/>
              <a:t>Ｎｅｔｗｏｒｋ</a:t>
            </a:r>
            <a:r>
              <a:rPr lang="en-US" dirty="0" smtClean="0"/>
              <a:t>，  ＡＮＮ） 。</a:t>
            </a:r>
            <a:endParaRPr lang="zh-CN" altLang="en-US" dirty="0" smtClean="0"/>
          </a:p>
          <a:p>
            <a:pPr>
              <a:lnSpc>
                <a:spcPct val="200000"/>
              </a:lnSpc>
            </a:pPr>
            <a:r>
              <a:rPr lang="zh-CN" altLang="en-US" dirty="0" smtClean="0"/>
              <a:t>人工神经网络是模仿生物神经网络功能的一种经验模型</a:t>
            </a:r>
            <a:r>
              <a:rPr lang="en-US" dirty="0" smtClean="0"/>
              <a:t>。   </a:t>
            </a:r>
            <a:r>
              <a:rPr lang="zh-CN" altLang="en-US" dirty="0" smtClean="0"/>
              <a:t>生物神经元受到传入刺激</a:t>
            </a:r>
            <a:r>
              <a:rPr lang="en-US" dirty="0" smtClean="0"/>
              <a:t>，  </a:t>
            </a:r>
            <a:r>
              <a:rPr lang="zh-CN" altLang="en-US" dirty="0" smtClean="0"/>
              <a:t>其 反应又从输出端传到相连的其他神经元</a:t>
            </a:r>
            <a:r>
              <a:rPr lang="en-US" dirty="0" smtClean="0"/>
              <a:t>，  </a:t>
            </a:r>
            <a:r>
              <a:rPr lang="zh-CN" altLang="en-US" dirty="0" smtClean="0"/>
              <a:t>输入和输出之间的变换关系一般是非线性的</a:t>
            </a:r>
            <a:r>
              <a:rPr lang="en-US" dirty="0" smtClean="0"/>
              <a:t>。  </a:t>
            </a:r>
            <a:r>
              <a:rPr lang="zh-CN" altLang="en-US" dirty="0" smtClean="0"/>
              <a:t>神经 网络是由若干简单  </a:t>
            </a:r>
            <a:r>
              <a:rPr lang="en-US" dirty="0" smtClean="0"/>
              <a:t>（ </a:t>
            </a:r>
            <a:r>
              <a:rPr lang="zh-CN" altLang="en-US" dirty="0" smtClean="0"/>
              <a:t>通常是自适应的</a:t>
            </a:r>
            <a:r>
              <a:rPr lang="en-US" dirty="0" smtClean="0"/>
              <a:t>）   </a:t>
            </a:r>
            <a:r>
              <a:rPr lang="zh-CN" altLang="en-US" dirty="0" smtClean="0"/>
              <a:t>神经元及其层次组织</a:t>
            </a:r>
            <a:r>
              <a:rPr lang="en-US" dirty="0" smtClean="0"/>
              <a:t>，  </a:t>
            </a:r>
            <a:r>
              <a:rPr lang="zh-CN" altLang="en-US" dirty="0" smtClean="0"/>
              <a:t>以大规模并行连接方式构造而成的网络</a:t>
            </a:r>
            <a:r>
              <a:rPr lang="en-US" dirty="0" smtClean="0"/>
              <a:t>，  </a:t>
            </a:r>
            <a:r>
              <a:rPr lang="zh-CN" altLang="en-US" dirty="0" smtClean="0"/>
              <a:t>按照生物神经网络类似的方式处理输入信息</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51203" name="Rectangle 3"/>
          <p:cNvSpPr>
            <a:spLocks noGrp="1" noChangeArrowheads="1"/>
          </p:cNvSpPr>
          <p:nvPr>
            <p:ph type="body" idx="1"/>
          </p:nvPr>
        </p:nvSpPr>
        <p:spPr/>
        <p:txBody>
          <a:bodyPr/>
          <a:lstStyle/>
          <a:p>
            <a:r>
              <a:rPr lang="en-US" dirty="0" smtClean="0"/>
              <a:t>３  </a:t>
            </a:r>
            <a:r>
              <a:rPr lang="zh-CN" altLang="en-US" dirty="0" smtClean="0"/>
              <a:t>计算机仿真方法</a:t>
            </a:r>
          </a:p>
          <a:p>
            <a:r>
              <a:rPr lang="zh-CN" altLang="en-US" dirty="0" smtClean="0"/>
              <a:t>计算机仿真方法是利用数学公式</a:t>
            </a:r>
            <a:r>
              <a:rPr lang="en-US" dirty="0" smtClean="0"/>
              <a:t>、   </a:t>
            </a:r>
            <a:r>
              <a:rPr lang="zh-CN" altLang="en-US" dirty="0" smtClean="0"/>
              <a:t>逻辑表达式</a:t>
            </a:r>
            <a:r>
              <a:rPr lang="en-US" dirty="0" smtClean="0"/>
              <a:t>、  </a:t>
            </a:r>
            <a:r>
              <a:rPr lang="zh-CN" altLang="en-US" dirty="0" smtClean="0"/>
              <a:t>图表等抽象概念来表示实际物流系统的 内部状态和输入</a:t>
            </a:r>
            <a:r>
              <a:rPr lang="en-US" dirty="0" smtClean="0"/>
              <a:t>、  </a:t>
            </a:r>
            <a:r>
              <a:rPr lang="zh-CN" altLang="en-US" dirty="0" smtClean="0"/>
              <a:t>输出关系</a:t>
            </a:r>
            <a:r>
              <a:rPr lang="en-US" dirty="0" smtClean="0"/>
              <a:t>，  </a:t>
            </a:r>
            <a:r>
              <a:rPr lang="zh-CN" altLang="en-US" dirty="0" smtClean="0"/>
              <a:t>以便利用计算机对模型进行仿真</a:t>
            </a:r>
            <a:r>
              <a:rPr lang="en-US" dirty="0" smtClean="0"/>
              <a:t>，   </a:t>
            </a:r>
            <a:r>
              <a:rPr lang="zh-CN" altLang="en-US" dirty="0" smtClean="0"/>
              <a:t>通过仿真取得物流系统规划 与设计所需要的信息或数据</a:t>
            </a:r>
            <a:r>
              <a:rPr lang="en-US" dirty="0" smtClean="0"/>
              <a:t>。 </a:t>
            </a:r>
          </a:p>
          <a:p>
            <a:r>
              <a:rPr lang="en-US" dirty="0" smtClean="0"/>
              <a:t>（１）  </a:t>
            </a:r>
            <a:r>
              <a:rPr lang="zh-CN" altLang="en-US" dirty="0" smtClean="0"/>
              <a:t>系统动力学法</a:t>
            </a:r>
            <a:r>
              <a:rPr lang="en-US" dirty="0" smtClean="0"/>
              <a:t>。</a:t>
            </a:r>
            <a:endParaRPr lang="zh-CN" altLang="en-US" dirty="0" smtClean="0"/>
          </a:p>
          <a:p>
            <a:r>
              <a:rPr lang="zh-CN" altLang="en-US" dirty="0" smtClean="0"/>
              <a:t>系统动力学是基于系统论</a:t>
            </a:r>
            <a:r>
              <a:rPr lang="en-US" dirty="0" smtClean="0"/>
              <a:t>、   </a:t>
            </a:r>
            <a:r>
              <a:rPr lang="zh-CN" altLang="en-US" dirty="0" smtClean="0"/>
              <a:t>吸取反馈理论与信息论的精髓</a:t>
            </a:r>
            <a:r>
              <a:rPr lang="en-US" dirty="0" smtClean="0"/>
              <a:t>，  </a:t>
            </a:r>
            <a:r>
              <a:rPr lang="zh-CN" altLang="en-US" dirty="0" smtClean="0"/>
              <a:t>并借助计算机仿真技术的一 门交叉学科</a:t>
            </a:r>
            <a:r>
              <a:rPr lang="en-US" dirty="0" smtClean="0"/>
              <a:t>。  </a:t>
            </a:r>
            <a:r>
              <a:rPr lang="zh-CN" altLang="en-US" dirty="0" smtClean="0"/>
              <a:t>按照系统动力学的观点</a:t>
            </a:r>
            <a:r>
              <a:rPr lang="en-US" dirty="0" smtClean="0"/>
              <a:t>，  </a:t>
            </a:r>
            <a:r>
              <a:rPr lang="zh-CN" altLang="en-US" dirty="0" smtClean="0"/>
              <a:t>系统结构的含义包括两个方面</a:t>
            </a:r>
            <a:r>
              <a:rPr lang="en-US" dirty="0" smtClean="0"/>
              <a:t>：   </a:t>
            </a:r>
            <a:r>
              <a:rPr lang="zh-CN" altLang="en-US" dirty="0" smtClean="0"/>
              <a:t>一是指组成部分的子 结构及其相互间的关系</a:t>
            </a:r>
            <a:r>
              <a:rPr lang="en-US" dirty="0" smtClean="0"/>
              <a:t>；  </a:t>
            </a:r>
            <a:r>
              <a:rPr lang="zh-CN" altLang="en-US" dirty="0" smtClean="0"/>
              <a:t>二是指系统内部的反馈回路结构及其相互作用</a:t>
            </a:r>
            <a:r>
              <a:rPr lang="en-US" dirty="0" smtClean="0"/>
              <a:t>。 </a:t>
            </a:r>
            <a:r>
              <a:rPr lang="zh-CN" altLang="en-US" dirty="0" smtClean="0"/>
              <a:t>系统的结构与功能 分别表示系统的构成与行为的特征</a:t>
            </a:r>
            <a:r>
              <a:rPr lang="en-US" dirty="0" smtClean="0"/>
              <a:t>，  </a:t>
            </a:r>
            <a:r>
              <a:rPr lang="zh-CN" altLang="en-US" dirty="0" smtClean="0"/>
              <a:t>结构与功能有对立统一的关系</a:t>
            </a:r>
            <a:r>
              <a:rPr lang="en-US" dirty="0" smtClean="0"/>
              <a:t>，  </a:t>
            </a:r>
            <a:r>
              <a:rPr lang="zh-CN" altLang="en-US" dirty="0" smtClean="0"/>
              <a:t>在一定条件下可以相互转化</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52227" name="Rectangle 3"/>
          <p:cNvSpPr>
            <a:spLocks noGrp="1" noChangeArrowheads="1"/>
          </p:cNvSpPr>
          <p:nvPr>
            <p:ph type="body" idx="1"/>
          </p:nvPr>
        </p:nvSpPr>
        <p:spPr/>
        <p:txBody>
          <a:bodyPr/>
          <a:lstStyle/>
          <a:p>
            <a:pPr>
              <a:lnSpc>
                <a:spcPct val="150000"/>
              </a:lnSpc>
            </a:pPr>
            <a:r>
              <a:rPr lang="en-US" dirty="0" smtClean="0"/>
              <a:t>（２）  </a:t>
            </a:r>
            <a:r>
              <a:rPr lang="en-US" dirty="0" err="1" smtClean="0"/>
              <a:t>Ｐｅｔｒｉ</a:t>
            </a:r>
            <a:r>
              <a:rPr lang="en-US" dirty="0" smtClean="0"/>
              <a:t> </a:t>
            </a:r>
            <a:r>
              <a:rPr lang="zh-CN" altLang="en-US" dirty="0" smtClean="0"/>
              <a:t>网法</a:t>
            </a:r>
            <a:r>
              <a:rPr lang="en-US" dirty="0" smtClean="0"/>
              <a:t>。</a:t>
            </a:r>
            <a:endParaRPr lang="zh-CN" altLang="en-US" dirty="0" smtClean="0"/>
          </a:p>
          <a:p>
            <a:pPr>
              <a:lnSpc>
                <a:spcPct val="150000"/>
              </a:lnSpc>
            </a:pPr>
            <a:r>
              <a:rPr lang="en-US" dirty="0" err="1" smtClean="0"/>
              <a:t>Ｐｅｔｒｉ</a:t>
            </a:r>
            <a:r>
              <a:rPr lang="en-US" dirty="0" smtClean="0"/>
              <a:t> </a:t>
            </a:r>
            <a:r>
              <a:rPr lang="zh-CN" altLang="en-US" dirty="0" smtClean="0"/>
              <a:t>网是一种系统的数学和图形描述与分析工具</a:t>
            </a:r>
            <a:r>
              <a:rPr lang="en-US" dirty="0" smtClean="0"/>
              <a:t>。  </a:t>
            </a:r>
            <a:r>
              <a:rPr lang="zh-CN" altLang="en-US" dirty="0" smtClean="0"/>
              <a:t>对于具有并发</a:t>
            </a:r>
            <a:r>
              <a:rPr lang="en-US" dirty="0" smtClean="0"/>
              <a:t>、  </a:t>
            </a:r>
            <a:r>
              <a:rPr lang="zh-CN" altLang="en-US" dirty="0" smtClean="0"/>
              <a:t>异步</a:t>
            </a:r>
            <a:r>
              <a:rPr lang="en-US" dirty="0" smtClean="0"/>
              <a:t>、  </a:t>
            </a:r>
            <a:r>
              <a:rPr lang="zh-CN" altLang="en-US" dirty="0" smtClean="0"/>
              <a:t>分布</a:t>
            </a:r>
            <a:r>
              <a:rPr lang="en-US" dirty="0" smtClean="0"/>
              <a:t>、  </a:t>
            </a:r>
            <a:r>
              <a:rPr lang="zh-CN" altLang="en-US" dirty="0" smtClean="0"/>
              <a:t>并行</a:t>
            </a:r>
            <a:r>
              <a:rPr lang="en-US" dirty="0" smtClean="0"/>
              <a:t>、 </a:t>
            </a:r>
            <a:r>
              <a:rPr lang="zh-CN" altLang="en-US" dirty="0" smtClean="0"/>
              <a:t>不确定性或随机性的信息处理系统</a:t>
            </a:r>
            <a:r>
              <a:rPr lang="en-US" dirty="0" smtClean="0"/>
              <a:t>，  </a:t>
            </a:r>
            <a:r>
              <a:rPr lang="zh-CN" altLang="en-US" dirty="0" smtClean="0"/>
              <a:t>都可以利用这种工具构造出相应的 </a:t>
            </a:r>
            <a:r>
              <a:rPr lang="en-US" dirty="0" err="1" smtClean="0"/>
              <a:t>Ｐｅｔｒｉ</a:t>
            </a:r>
            <a:r>
              <a:rPr lang="en-US" dirty="0" smtClean="0"/>
              <a:t> </a:t>
            </a:r>
            <a:r>
              <a:rPr lang="zh-CN" altLang="en-US" dirty="0" smtClean="0"/>
              <a:t>网模型</a:t>
            </a:r>
            <a:r>
              <a:rPr lang="en-US" dirty="0" smtClean="0"/>
              <a:t>，  </a:t>
            </a:r>
            <a:r>
              <a:rPr lang="zh-CN" altLang="en-US" dirty="0" smtClean="0"/>
              <a:t>然后 对其进行分析</a:t>
            </a:r>
            <a:r>
              <a:rPr lang="en-US" dirty="0" smtClean="0"/>
              <a:t>，  </a:t>
            </a:r>
            <a:r>
              <a:rPr lang="zh-CN" altLang="en-US" dirty="0" smtClean="0"/>
              <a:t>即可得到有关系统结构和动态行为方面的信息</a:t>
            </a:r>
            <a:r>
              <a:rPr lang="en-US" dirty="0" smtClean="0"/>
              <a:t>，  </a:t>
            </a:r>
            <a:r>
              <a:rPr lang="zh-CN" altLang="en-US" dirty="0" smtClean="0"/>
              <a:t>根据这些信息可以对所研究 的系统进行设计和评价</a:t>
            </a:r>
            <a:r>
              <a:rPr lang="en-US" dirty="0" smtClean="0"/>
              <a:t>。</a:t>
            </a:r>
          </a:p>
          <a:p>
            <a:pPr>
              <a:lnSpc>
                <a:spcPct val="150000"/>
              </a:lnSpc>
            </a:pPr>
            <a:r>
              <a:rPr lang="zh-CN" altLang="en-US" dirty="0" smtClean="0"/>
              <a:t>除了上面两种主要方法外</a:t>
            </a:r>
            <a:r>
              <a:rPr lang="en-US" dirty="0" smtClean="0"/>
              <a:t>，   </a:t>
            </a:r>
            <a:r>
              <a:rPr lang="zh-CN" altLang="en-US" dirty="0" smtClean="0"/>
              <a:t>还有用于预测的统计分析法</a:t>
            </a:r>
            <a:r>
              <a:rPr lang="en-US" dirty="0" smtClean="0"/>
              <a:t>，   </a:t>
            </a:r>
            <a:r>
              <a:rPr lang="zh-CN" altLang="en-US" dirty="0" smtClean="0"/>
              <a:t>用于评价的加权函数法</a:t>
            </a:r>
            <a:r>
              <a:rPr lang="en-US" dirty="0" smtClean="0"/>
              <a:t>、  </a:t>
            </a:r>
            <a:r>
              <a:rPr lang="zh-CN" altLang="en-US" dirty="0" smtClean="0"/>
              <a:t>功效 系统法以及模糊数学方法等其他方法</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国际物流管理战略</a:t>
            </a:r>
            <a:endParaRPr lang="zh-CN" altLang="zh-CN" dirty="0" smtClean="0"/>
          </a:p>
        </p:txBody>
      </p:sp>
      <p:sp>
        <p:nvSpPr>
          <p:cNvPr id="7171"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国际物流管理应考虑的因素</a:t>
            </a:r>
          </a:p>
          <a:p>
            <a:pPr eaLnBrk="1" hangingPunct="1">
              <a:lnSpc>
                <a:spcPct val="150000"/>
              </a:lnSpc>
            </a:pPr>
            <a:r>
              <a:rPr lang="en-US" dirty="0" smtClean="0"/>
              <a:t>（１）  </a:t>
            </a:r>
            <a:r>
              <a:rPr lang="zh-CN" altLang="en-US" dirty="0" smtClean="0"/>
              <a:t>成本 </a:t>
            </a:r>
            <a:r>
              <a:rPr lang="en-US" dirty="0" smtClean="0"/>
              <a:t>／ </a:t>
            </a:r>
            <a:r>
              <a:rPr lang="zh-CN" altLang="en-US" dirty="0" smtClean="0"/>
              <a:t>服务组合因素</a:t>
            </a:r>
            <a:r>
              <a:rPr lang="en-US" dirty="0" smtClean="0"/>
              <a:t>。 </a:t>
            </a:r>
          </a:p>
          <a:p>
            <a:pPr eaLnBrk="1" hangingPunct="1">
              <a:lnSpc>
                <a:spcPct val="150000"/>
              </a:lnSpc>
            </a:pPr>
            <a:r>
              <a:rPr lang="en-US" dirty="0" smtClean="0"/>
              <a:t>（２） </a:t>
            </a:r>
            <a:r>
              <a:rPr lang="zh-CN" altLang="en-US" dirty="0" smtClean="0"/>
              <a:t>客户服务因素</a:t>
            </a:r>
            <a:r>
              <a:rPr lang="en-US" dirty="0" smtClean="0"/>
              <a:t>。</a:t>
            </a:r>
          </a:p>
          <a:p>
            <a:pPr eaLnBrk="1" hangingPunct="1">
              <a:lnSpc>
                <a:spcPct val="150000"/>
              </a:lnSpc>
            </a:pPr>
            <a:r>
              <a:rPr lang="en-US" dirty="0" smtClean="0"/>
              <a:t>（３） </a:t>
            </a:r>
            <a:r>
              <a:rPr lang="zh-CN" altLang="en-US" dirty="0" smtClean="0"/>
              <a:t>运输因素</a:t>
            </a:r>
            <a:r>
              <a:rPr lang="en-US" dirty="0" smtClean="0"/>
              <a:t>。</a:t>
            </a:r>
          </a:p>
          <a:p>
            <a:pPr eaLnBrk="1" hangingPunct="1">
              <a:lnSpc>
                <a:spcPct val="150000"/>
              </a:lnSpc>
            </a:pPr>
            <a:r>
              <a:rPr lang="en-US" dirty="0" smtClean="0"/>
              <a:t>（４）  </a:t>
            </a:r>
            <a:r>
              <a:rPr lang="zh-CN" altLang="en-US" dirty="0" smtClean="0"/>
              <a:t>仓储因素</a:t>
            </a:r>
            <a:r>
              <a:rPr lang="en-US" dirty="0" smtClean="0"/>
              <a:t>。</a:t>
            </a:r>
          </a:p>
          <a:p>
            <a:pPr eaLnBrk="1" hangingPunct="1">
              <a:lnSpc>
                <a:spcPct val="150000"/>
              </a:lnSpc>
            </a:pPr>
            <a:r>
              <a:rPr lang="en-US" dirty="0" smtClean="0"/>
              <a:t>（５） </a:t>
            </a:r>
            <a:r>
              <a:rPr lang="zh-CN" altLang="en-US" dirty="0" smtClean="0"/>
              <a:t>其他活动因素</a:t>
            </a:r>
            <a:r>
              <a:rPr lang="en-US" dirty="0" smtClean="0"/>
              <a:t>， </a:t>
            </a:r>
            <a:r>
              <a:rPr lang="zh-CN" altLang="en-US" dirty="0" smtClean="0"/>
              <a:t>如包装</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53251" name="Rectangle 3"/>
          <p:cNvSpPr>
            <a:spLocks noGrp="1" noChangeArrowheads="1"/>
          </p:cNvSpPr>
          <p:nvPr>
            <p:ph type="body" idx="1"/>
          </p:nvPr>
        </p:nvSpPr>
        <p:spPr/>
        <p:txBody>
          <a:bodyPr/>
          <a:lstStyle/>
          <a:p>
            <a:pPr>
              <a:lnSpc>
                <a:spcPct val="150000"/>
              </a:lnSpc>
            </a:pPr>
            <a:r>
              <a:rPr lang="zh-CN" altLang="en-US" sz="2900" dirty="0" smtClean="0"/>
              <a:t>四</a:t>
            </a:r>
            <a:r>
              <a:rPr lang="en-US" sz="2900" dirty="0" smtClean="0"/>
              <a:t>、  </a:t>
            </a:r>
            <a:r>
              <a:rPr lang="zh-CN" altLang="en-US" sz="2900" dirty="0" smtClean="0"/>
              <a:t>基于多代理机制的集成供应链设计</a:t>
            </a:r>
            <a:r>
              <a:rPr lang="en-US" altLang="zh-CN" sz="2900" dirty="0" smtClean="0"/>
              <a:t> </a:t>
            </a:r>
            <a:endParaRPr lang="zh-CN" altLang="en-US" sz="2900" dirty="0" smtClean="0"/>
          </a:p>
          <a:p>
            <a:pPr>
              <a:lnSpc>
                <a:spcPct val="150000"/>
              </a:lnSpc>
            </a:pPr>
            <a:r>
              <a:rPr lang="en-US" dirty="0" smtClean="0"/>
              <a:t>１  </a:t>
            </a:r>
            <a:r>
              <a:rPr lang="zh-CN" altLang="en-US" dirty="0" smtClean="0"/>
              <a:t>基于多代理机制的集成供应链模式</a:t>
            </a:r>
          </a:p>
          <a:p>
            <a:pPr>
              <a:lnSpc>
                <a:spcPct val="150000"/>
              </a:lnSpc>
            </a:pPr>
            <a:r>
              <a:rPr lang="zh-CN" altLang="en-US" dirty="0" smtClean="0"/>
              <a:t>信息技术是实施供应链管理的重要支撑平台</a:t>
            </a:r>
            <a:r>
              <a:rPr lang="en-US" dirty="0" smtClean="0"/>
              <a:t>。  </a:t>
            </a:r>
            <a:r>
              <a:rPr lang="zh-CN" altLang="en-US" dirty="0" smtClean="0"/>
              <a:t>随着信息技术的 发 展</a:t>
            </a:r>
            <a:r>
              <a:rPr lang="en-US" dirty="0" smtClean="0"/>
              <a:t>，  </a:t>
            </a:r>
            <a:r>
              <a:rPr lang="zh-CN" altLang="en-US" dirty="0" smtClean="0"/>
              <a:t>供 应 链 不 再 是 由 人</a:t>
            </a:r>
            <a:r>
              <a:rPr lang="en-US" dirty="0" smtClean="0"/>
              <a:t>、  </a:t>
            </a:r>
            <a:r>
              <a:rPr lang="zh-CN" altLang="en-US" dirty="0" smtClean="0"/>
              <a:t>组织简单组成的实体</a:t>
            </a:r>
            <a:r>
              <a:rPr lang="en-US" dirty="0" smtClean="0"/>
              <a:t>，  </a:t>
            </a:r>
            <a:r>
              <a:rPr lang="zh-CN" altLang="en-US" dirty="0" smtClean="0"/>
              <a:t>而是以信息处理为核心</a:t>
            </a:r>
            <a:r>
              <a:rPr lang="en-US" dirty="0" smtClean="0"/>
              <a:t>，  </a:t>
            </a:r>
            <a:r>
              <a:rPr lang="zh-CN" altLang="en-US" dirty="0" smtClean="0"/>
              <a:t>以计算机网络为工具的人</a:t>
            </a:r>
            <a:r>
              <a:rPr lang="en-US" dirty="0" smtClean="0"/>
              <a:t>—</a:t>
            </a:r>
            <a:r>
              <a:rPr lang="zh-CN" altLang="en-US" dirty="0" smtClean="0"/>
              <a:t>信息</a:t>
            </a:r>
            <a:r>
              <a:rPr lang="en-US" dirty="0" smtClean="0"/>
              <a:t>—</a:t>
            </a:r>
            <a:r>
              <a:rPr lang="zh-CN" altLang="en-US" dirty="0" smtClean="0"/>
              <a:t>组织 集成的超智能体</a:t>
            </a:r>
            <a:r>
              <a:rPr lang="en-US" dirty="0" smtClean="0"/>
              <a:t>。  </a:t>
            </a:r>
            <a:r>
              <a:rPr lang="zh-CN" altLang="en-US" dirty="0" smtClean="0"/>
              <a:t>基于多代理机制的集成供应链模式  </a:t>
            </a:r>
            <a:r>
              <a:rPr lang="en-US" dirty="0" smtClean="0"/>
              <a:t>（ </a:t>
            </a:r>
            <a:r>
              <a:rPr lang="zh-CN" altLang="en-US" dirty="0" smtClean="0">
                <a:hlinkClick r:id="rId2" action="ppaction://hlinksldjump"/>
              </a:rPr>
              <a:t>图 </a:t>
            </a:r>
            <a:r>
              <a:rPr lang="en-US" dirty="0" smtClean="0">
                <a:hlinkClick r:id="rId2" action="ppaction://hlinksldjump"/>
              </a:rPr>
              <a:t>３ － １０</a:t>
            </a:r>
            <a:r>
              <a:rPr lang="en-US" dirty="0" smtClean="0"/>
              <a:t>）  </a:t>
            </a:r>
            <a:r>
              <a:rPr lang="zh-CN" altLang="en-US" dirty="0" smtClean="0"/>
              <a:t>是涵盖两个世界的三维集 成模式</a:t>
            </a:r>
            <a:r>
              <a:rPr lang="en-US" dirty="0" smtClean="0"/>
              <a:t>，  </a:t>
            </a:r>
            <a:r>
              <a:rPr lang="zh-CN" altLang="en-US" dirty="0" smtClean="0"/>
              <a:t>即实体世界的人</a:t>
            </a:r>
            <a:r>
              <a:rPr lang="en-US" dirty="0" smtClean="0"/>
              <a:t>—</a:t>
            </a:r>
            <a:r>
              <a:rPr lang="zh-CN" altLang="en-US" dirty="0" smtClean="0"/>
              <a:t>人</a:t>
            </a:r>
            <a:r>
              <a:rPr lang="en-US" dirty="0" smtClean="0"/>
              <a:t>、  </a:t>
            </a:r>
            <a:r>
              <a:rPr lang="zh-CN" altLang="en-US" dirty="0" smtClean="0"/>
              <a:t>组织</a:t>
            </a:r>
            <a:r>
              <a:rPr lang="en-US" dirty="0" smtClean="0"/>
              <a:t>—</a:t>
            </a:r>
            <a:r>
              <a:rPr lang="zh-CN" altLang="en-US" dirty="0" smtClean="0"/>
              <a:t>组织集成和软体世界的信息集成  </a:t>
            </a:r>
            <a:r>
              <a:rPr lang="en-US" dirty="0" smtClean="0"/>
              <a:t>（ </a:t>
            </a:r>
            <a:r>
              <a:rPr lang="zh-CN" altLang="en-US" dirty="0" smtClean="0"/>
              <a:t>横向集成</a:t>
            </a:r>
            <a:r>
              <a:rPr lang="en-US" dirty="0" smtClean="0"/>
              <a:t>） ，  </a:t>
            </a:r>
            <a:r>
              <a:rPr lang="zh-CN" altLang="en-US" dirty="0" smtClean="0"/>
              <a:t>以及 实体与软体世界的人</a:t>
            </a:r>
            <a:r>
              <a:rPr lang="en-US" dirty="0" smtClean="0"/>
              <a:t>—</a:t>
            </a:r>
            <a:r>
              <a:rPr lang="zh-CN" altLang="en-US" dirty="0" smtClean="0"/>
              <a:t>机集成</a:t>
            </a:r>
            <a:r>
              <a:rPr lang="en-US" dirty="0" smtClean="0"/>
              <a:t>   （ </a:t>
            </a:r>
            <a:r>
              <a:rPr lang="zh-CN" altLang="en-US" dirty="0" smtClean="0"/>
              <a:t>纵向集成</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第三节　国际物流系统规划与设计的基本方法</a:t>
            </a:r>
            <a:endParaRPr lang="zh-CN" altLang="zh-CN" dirty="0" smtClean="0"/>
          </a:p>
        </p:txBody>
      </p:sp>
      <p:sp>
        <p:nvSpPr>
          <p:cNvPr id="5427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基于多代理机制的集成供应链设计的基本思想</a:t>
            </a:r>
          </a:p>
          <a:p>
            <a:pPr>
              <a:lnSpc>
                <a:spcPct val="200000"/>
              </a:lnSpc>
            </a:pPr>
            <a:r>
              <a:rPr lang="zh-CN" altLang="en-US" dirty="0" smtClean="0"/>
              <a:t>基于多代理机制的集成供应链设计思想如</a:t>
            </a:r>
            <a:r>
              <a:rPr lang="zh-CN" altLang="en-US" dirty="0" smtClean="0">
                <a:hlinkClick r:id="rId2" action="ppaction://hlinksldjump"/>
              </a:rPr>
              <a:t>图 </a:t>
            </a:r>
            <a:r>
              <a:rPr lang="en-US" dirty="0" smtClean="0">
                <a:hlinkClick r:id="rId2" action="ppaction://hlinksldjump"/>
              </a:rPr>
              <a:t>３ － １１ </a:t>
            </a:r>
            <a:r>
              <a:rPr lang="zh-CN" altLang="en-US" dirty="0" smtClean="0"/>
              <a:t>所示</a:t>
            </a:r>
            <a:r>
              <a:rPr lang="en-US" dirty="0" smtClean="0"/>
              <a:t>。  </a:t>
            </a:r>
            <a:r>
              <a:rPr lang="zh-CN" altLang="en-US" dirty="0" smtClean="0"/>
              <a:t>动态建模需要多种理论方法的  支持</a:t>
            </a:r>
            <a:r>
              <a:rPr lang="en-US" dirty="0" smtClean="0"/>
              <a:t>，  </a:t>
            </a:r>
            <a:r>
              <a:rPr lang="zh-CN" altLang="en-US" dirty="0" smtClean="0"/>
              <a:t>其基本流程为多维系统分析</a:t>
            </a:r>
            <a:r>
              <a:rPr lang="en-US" dirty="0" smtClean="0"/>
              <a:t>—</a:t>
            </a:r>
            <a:r>
              <a:rPr lang="zh-CN" altLang="en-US" dirty="0" smtClean="0"/>
              <a:t>业务流程重构</a:t>
            </a:r>
            <a:r>
              <a:rPr lang="en-US" dirty="0" smtClean="0"/>
              <a:t>—</a:t>
            </a:r>
            <a:r>
              <a:rPr lang="zh-CN" altLang="en-US" dirty="0" smtClean="0"/>
              <a:t>建模</a:t>
            </a:r>
            <a:r>
              <a:rPr lang="en-US" dirty="0" smtClean="0"/>
              <a:t>—</a:t>
            </a:r>
            <a:r>
              <a:rPr lang="zh-CN" altLang="en-US" dirty="0" smtClean="0"/>
              <a:t>精简 </a:t>
            </a:r>
            <a:r>
              <a:rPr lang="en-US" dirty="0" smtClean="0"/>
              <a:t>／ </a:t>
            </a:r>
            <a:r>
              <a:rPr lang="zh-CN" altLang="en-US" dirty="0" smtClean="0"/>
              <a:t>集成</a:t>
            </a:r>
            <a:r>
              <a:rPr lang="en-US" dirty="0" smtClean="0"/>
              <a:t>—</a:t>
            </a:r>
            <a:r>
              <a:rPr lang="zh-CN" altLang="en-US" dirty="0" smtClean="0"/>
              <a:t>协调 </a:t>
            </a:r>
            <a:r>
              <a:rPr lang="en-US" dirty="0" smtClean="0"/>
              <a:t>／ </a:t>
            </a:r>
            <a:r>
              <a:rPr lang="zh-CN" altLang="en-US" dirty="0" smtClean="0"/>
              <a:t>控制</a:t>
            </a:r>
            <a:r>
              <a:rPr lang="en-US" dirty="0" smtClean="0"/>
              <a:t>，  </a:t>
            </a:r>
            <a:r>
              <a:rPr lang="zh-CN" altLang="en-US" dirty="0" smtClean="0"/>
              <a:t>在建模 中并行工程思想贯穿于整个过程</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55299" name="Rectangle 3"/>
          <p:cNvSpPr>
            <a:spLocks noGrp="1" noChangeArrowheads="1"/>
          </p:cNvSpPr>
          <p:nvPr>
            <p:ph type="body" idx="1"/>
          </p:nvPr>
        </p:nvSpPr>
        <p:spPr/>
        <p:txBody>
          <a:bodyPr/>
          <a:lstStyle/>
          <a:p>
            <a:pPr eaLnBrk="1" hangingPunct="1">
              <a:lnSpc>
                <a:spcPct val="150000"/>
              </a:lnSpc>
            </a:pPr>
            <a:r>
              <a:rPr lang="zh-CN" altLang="en-US" sz="2900" dirty="0" smtClean="0"/>
              <a:t>一</a:t>
            </a:r>
            <a:r>
              <a:rPr lang="en-US" sz="2900" dirty="0" smtClean="0"/>
              <a:t>、  </a:t>
            </a:r>
            <a:r>
              <a:rPr lang="zh-CN" altLang="en-US" sz="2900" dirty="0" smtClean="0"/>
              <a:t>常见的供应链战略开发模型与物流战略规划模型</a:t>
            </a:r>
          </a:p>
          <a:p>
            <a:pPr>
              <a:lnSpc>
                <a:spcPct val="150000"/>
              </a:lnSpc>
            </a:pPr>
            <a:r>
              <a:rPr lang="zh-CN" altLang="en-US" dirty="0" smtClean="0"/>
              <a:t>国际上常见的供应链战略开发模型主要有两种</a:t>
            </a:r>
            <a:r>
              <a:rPr lang="en-US" dirty="0" smtClean="0"/>
              <a:t>，  </a:t>
            </a:r>
            <a:r>
              <a:rPr lang="zh-CN" altLang="en-US" dirty="0" smtClean="0"/>
              <a:t>分别是基于战略集成的供应链开发模型</a:t>
            </a:r>
            <a:r>
              <a:rPr lang="en-US" dirty="0" smtClean="0"/>
              <a:t>（ </a:t>
            </a:r>
            <a:r>
              <a:rPr lang="en-US" dirty="0" err="1" smtClean="0"/>
              <a:t>Ｓｕｐｐｌｙ</a:t>
            </a:r>
            <a:r>
              <a:rPr lang="en-US" dirty="0" smtClean="0"/>
              <a:t> </a:t>
            </a:r>
            <a:r>
              <a:rPr lang="en-US" dirty="0" err="1" smtClean="0"/>
              <a:t>Ｃｈａｉｎ</a:t>
            </a:r>
            <a:r>
              <a:rPr lang="en-US" dirty="0" smtClean="0"/>
              <a:t> </a:t>
            </a:r>
            <a:r>
              <a:rPr lang="en-US" dirty="0" err="1" smtClean="0"/>
              <a:t>Ｄｅｖｅｌｏｐｍｅｎｔ</a:t>
            </a:r>
            <a:r>
              <a:rPr lang="en-US" dirty="0" smtClean="0"/>
              <a:t>  </a:t>
            </a:r>
            <a:r>
              <a:rPr lang="en-US" dirty="0" err="1" smtClean="0"/>
              <a:t>Ｍｏｄｅｌ</a:t>
            </a:r>
            <a:r>
              <a:rPr lang="en-US" dirty="0" smtClean="0"/>
              <a:t>，  ＳＣＤＭ）   </a:t>
            </a:r>
            <a:r>
              <a:rPr lang="zh-CN" altLang="en-US" dirty="0" smtClean="0"/>
              <a:t>和基于应用场景的供应链运作参考</a:t>
            </a:r>
            <a:r>
              <a:rPr lang="en-US" dirty="0" smtClean="0"/>
              <a:t>   （ </a:t>
            </a:r>
            <a:r>
              <a:rPr lang="en-US" dirty="0" err="1" smtClean="0"/>
              <a:t>Ｓｕｐｐｌｙ</a:t>
            </a:r>
            <a:r>
              <a:rPr lang="en-US" dirty="0" smtClean="0"/>
              <a:t> </a:t>
            </a:r>
            <a:r>
              <a:rPr lang="en-US" dirty="0" err="1" smtClean="0"/>
              <a:t>Ｃｈａｉｎ</a:t>
            </a:r>
            <a:r>
              <a:rPr lang="zh-CN" altLang="en-US" dirty="0" smtClean="0"/>
              <a:t> </a:t>
            </a:r>
            <a:r>
              <a:rPr lang="en-US" dirty="0" err="1" smtClean="0"/>
              <a:t>Ｏｐｅｒａｔｉｏｎｓ</a:t>
            </a:r>
            <a:r>
              <a:rPr lang="en-US" dirty="0" smtClean="0"/>
              <a:t>  </a:t>
            </a:r>
            <a:r>
              <a:rPr lang="en-US" dirty="0" err="1" smtClean="0"/>
              <a:t>Ｒｅｆｅｒｅｎｃｅｓ</a:t>
            </a:r>
            <a:r>
              <a:rPr lang="en-US" dirty="0" smtClean="0"/>
              <a:t>，   ＳＣＯＲ）  </a:t>
            </a:r>
            <a:r>
              <a:rPr lang="en-US" dirty="0" err="1" smtClean="0"/>
              <a:t>模型</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56323" name="Rectangle 3"/>
          <p:cNvSpPr>
            <a:spLocks noGrp="1" noChangeArrowheads="1"/>
          </p:cNvSpPr>
          <p:nvPr>
            <p:ph type="body" idx="1"/>
          </p:nvPr>
        </p:nvSpPr>
        <p:spPr/>
        <p:txBody>
          <a:bodyPr/>
          <a:lstStyle/>
          <a:p>
            <a:pPr>
              <a:lnSpc>
                <a:spcPct val="150000"/>
              </a:lnSpc>
            </a:pPr>
            <a:r>
              <a:rPr lang="en-US" dirty="0" smtClean="0"/>
              <a:t>１ </a:t>
            </a:r>
            <a:r>
              <a:rPr lang="en-US" dirty="0" err="1" smtClean="0"/>
              <a:t>Ｒｏｃｋｆｏｒｄ</a:t>
            </a:r>
            <a:r>
              <a:rPr lang="en-US" dirty="0" smtClean="0"/>
              <a:t> </a:t>
            </a:r>
            <a:r>
              <a:rPr lang="zh-CN" altLang="en-US" dirty="0" smtClean="0"/>
              <a:t>咨询公司供应链管理开发模型</a:t>
            </a:r>
            <a:r>
              <a:rPr lang="en-US" dirty="0" smtClean="0"/>
              <a:t>———ＳＣＤＭ</a:t>
            </a:r>
            <a:endParaRPr lang="zh-CN" altLang="en-US" dirty="0" smtClean="0"/>
          </a:p>
          <a:p>
            <a:pPr>
              <a:lnSpc>
                <a:spcPct val="150000"/>
              </a:lnSpc>
            </a:pPr>
            <a:r>
              <a:rPr lang="en-US" dirty="0" err="1" smtClean="0"/>
              <a:t>Ｒｏｃｋｆｏｒｄ</a:t>
            </a:r>
            <a:r>
              <a:rPr lang="en-US" dirty="0" smtClean="0"/>
              <a:t> </a:t>
            </a:r>
            <a:r>
              <a:rPr lang="zh-CN" altLang="en-US" dirty="0" smtClean="0"/>
              <a:t>咨询公司是美国一 家 有 名 的 企 业 管 理 咨 询 公 司</a:t>
            </a:r>
            <a:r>
              <a:rPr lang="en-US" dirty="0" smtClean="0"/>
              <a:t>。  </a:t>
            </a:r>
            <a:r>
              <a:rPr lang="zh-CN" altLang="en-US" dirty="0" smtClean="0"/>
              <a:t>该 公 司 于 </a:t>
            </a:r>
            <a:r>
              <a:rPr lang="en-US" dirty="0" smtClean="0"/>
              <a:t>１９９８  </a:t>
            </a:r>
            <a:r>
              <a:rPr lang="zh-CN" altLang="en-US" dirty="0" smtClean="0"/>
              <a:t>年 提 出 了 </a:t>
            </a:r>
            <a:r>
              <a:rPr lang="en-US" dirty="0" smtClean="0"/>
              <a:t>ＳＣ⁃ ＤＭ，  </a:t>
            </a:r>
            <a:r>
              <a:rPr lang="zh-CN" altLang="en-US" dirty="0" smtClean="0"/>
              <a:t>强调不断改善业务过程和提高供应链的敏捷性</a:t>
            </a:r>
            <a:r>
              <a:rPr lang="en-US" dirty="0" smtClean="0"/>
              <a:t>。  </a:t>
            </a:r>
            <a:r>
              <a:rPr lang="zh-CN" altLang="en-US" dirty="0" smtClean="0"/>
              <a:t>该集成模型是三维结构</a:t>
            </a:r>
            <a:r>
              <a:rPr lang="en-US" dirty="0" smtClean="0"/>
              <a:t>：   </a:t>
            </a:r>
            <a:r>
              <a:rPr lang="zh-CN" altLang="en-US" dirty="0" smtClean="0"/>
              <a:t>第一维是闭 环的业务管理过程</a:t>
            </a:r>
            <a:r>
              <a:rPr lang="en-US" dirty="0" smtClean="0"/>
              <a:t>，  </a:t>
            </a:r>
            <a:r>
              <a:rPr lang="zh-CN" altLang="en-US" dirty="0" smtClean="0"/>
              <a:t>包括四个阶段</a:t>
            </a:r>
            <a:r>
              <a:rPr lang="en-US" dirty="0" smtClean="0"/>
              <a:t>；  </a:t>
            </a:r>
            <a:r>
              <a:rPr lang="zh-CN" altLang="en-US" dirty="0" smtClean="0"/>
              <a:t>第二维是六个关键 的 决 策 因 素</a:t>
            </a:r>
            <a:r>
              <a:rPr lang="en-US" dirty="0" smtClean="0"/>
              <a:t>，  </a:t>
            </a:r>
            <a:r>
              <a:rPr lang="zh-CN" altLang="en-US" dirty="0" smtClean="0"/>
              <a:t>包 括 生 产</a:t>
            </a:r>
            <a:r>
              <a:rPr lang="en-US" dirty="0" smtClean="0"/>
              <a:t>、  </a:t>
            </a:r>
            <a:r>
              <a:rPr lang="zh-CN" altLang="en-US" dirty="0" smtClean="0"/>
              <a:t>供 应</a:t>
            </a:r>
            <a:r>
              <a:rPr lang="en-US" dirty="0" smtClean="0"/>
              <a:t>、  </a:t>
            </a:r>
            <a:r>
              <a:rPr lang="zh-CN" altLang="en-US" dirty="0" smtClean="0"/>
              <a:t>库 存</a:t>
            </a:r>
            <a:r>
              <a:rPr lang="en-US" dirty="0" smtClean="0"/>
              <a:t>、  </a:t>
            </a:r>
            <a:r>
              <a:rPr lang="zh-CN" altLang="en-US" dirty="0" smtClean="0"/>
              <a:t>位置</a:t>
            </a:r>
            <a:r>
              <a:rPr lang="en-US" dirty="0" smtClean="0"/>
              <a:t>、  </a:t>
            </a:r>
            <a:r>
              <a:rPr lang="zh-CN" altLang="en-US" dirty="0" smtClean="0"/>
              <a:t>运输</a:t>
            </a:r>
            <a:r>
              <a:rPr lang="en-US" dirty="0" smtClean="0"/>
              <a:t>、  </a:t>
            </a:r>
            <a:r>
              <a:rPr lang="zh-CN" altLang="en-US" dirty="0" smtClean="0"/>
              <a:t>信息</a:t>
            </a:r>
            <a:r>
              <a:rPr lang="en-US" dirty="0" smtClean="0"/>
              <a:t>；  </a:t>
            </a:r>
            <a:r>
              <a:rPr lang="zh-CN" altLang="en-US" dirty="0" smtClean="0"/>
              <a:t>第三维是通向成 功 的 五 个 重 要 的 性 能 指 标</a:t>
            </a:r>
            <a:r>
              <a:rPr lang="en-US" dirty="0" smtClean="0"/>
              <a:t>，  </a:t>
            </a:r>
            <a:r>
              <a:rPr lang="zh-CN" altLang="en-US" dirty="0" smtClean="0"/>
              <a:t>包 括 速 度</a:t>
            </a:r>
            <a:r>
              <a:rPr lang="en-US" dirty="0" smtClean="0"/>
              <a:t>、  </a:t>
            </a:r>
            <a:r>
              <a:rPr lang="zh-CN" altLang="en-US" dirty="0" smtClean="0"/>
              <a:t>柔 性</a:t>
            </a:r>
            <a:r>
              <a:rPr lang="en-US" dirty="0" smtClean="0"/>
              <a:t>、  </a:t>
            </a:r>
            <a:r>
              <a:rPr lang="zh-CN" altLang="en-US" dirty="0" smtClean="0"/>
              <a:t>质 量</a:t>
            </a:r>
            <a:r>
              <a:rPr lang="en-US" dirty="0" smtClean="0"/>
              <a:t>、  </a:t>
            </a:r>
            <a:r>
              <a:rPr lang="zh-CN" altLang="en-US" dirty="0" smtClean="0"/>
              <a:t>成本和服务</a:t>
            </a:r>
            <a:r>
              <a:rPr lang="en-US" dirty="0" smtClean="0"/>
              <a:t>。  </a:t>
            </a:r>
            <a:r>
              <a:rPr lang="zh-CN" altLang="en-US" dirty="0" smtClean="0">
                <a:hlinkClick r:id="rId2" action="ppaction://hlinksldjump"/>
              </a:rPr>
              <a:t>图 </a:t>
            </a:r>
            <a:r>
              <a:rPr lang="en-US" dirty="0" smtClean="0">
                <a:hlinkClick r:id="rId2" action="ppaction://hlinksldjump"/>
              </a:rPr>
              <a:t>３ － １２ </a:t>
            </a:r>
            <a:r>
              <a:rPr lang="zh-CN" altLang="en-US" dirty="0" smtClean="0"/>
              <a:t>是 </a:t>
            </a:r>
            <a:r>
              <a:rPr lang="en-US" dirty="0" err="1" smtClean="0"/>
              <a:t>Ｒｏｃｋｆｏｒｄ</a:t>
            </a:r>
            <a:r>
              <a:rPr lang="en-US" dirty="0" smtClean="0"/>
              <a:t> </a:t>
            </a:r>
            <a:r>
              <a:rPr lang="zh-CN" altLang="en-US" dirty="0" smtClean="0"/>
              <a:t>公司的供应链开发模型</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5734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基于应用场景的供应链运作参考模型</a:t>
            </a:r>
          </a:p>
          <a:p>
            <a:pPr>
              <a:lnSpc>
                <a:spcPct val="200000"/>
              </a:lnSpc>
            </a:pPr>
            <a:r>
              <a:rPr lang="en-US" dirty="0" smtClean="0"/>
              <a:t>ＳＣＯＲ </a:t>
            </a:r>
            <a:r>
              <a:rPr lang="zh-CN" altLang="en-US" dirty="0" smtClean="0"/>
              <a:t>是由国际供应链协会  </a:t>
            </a:r>
            <a:r>
              <a:rPr lang="en-US" dirty="0" smtClean="0"/>
              <a:t>（ </a:t>
            </a:r>
            <a:r>
              <a:rPr lang="en-US" dirty="0" err="1" smtClean="0"/>
              <a:t>Ｓｕｐｐｌｙ</a:t>
            </a:r>
            <a:r>
              <a:rPr lang="en-US" dirty="0" smtClean="0"/>
              <a:t>  </a:t>
            </a:r>
            <a:r>
              <a:rPr lang="en-US" dirty="0" err="1" smtClean="0"/>
              <a:t>Ｃｈａｉｎ</a:t>
            </a:r>
            <a:r>
              <a:rPr lang="en-US" dirty="0" smtClean="0"/>
              <a:t>  </a:t>
            </a:r>
            <a:r>
              <a:rPr lang="en-US" dirty="0" err="1" smtClean="0"/>
              <a:t>Ｃｏｕｎｃｉｌ</a:t>
            </a:r>
            <a:r>
              <a:rPr lang="en-US" dirty="0" smtClean="0"/>
              <a:t>）   </a:t>
            </a:r>
            <a:r>
              <a:rPr lang="zh-CN" altLang="en-US" dirty="0" smtClean="0"/>
              <a:t>开发支持</a:t>
            </a:r>
            <a:r>
              <a:rPr lang="en-US" dirty="0" smtClean="0"/>
              <a:t>，  </a:t>
            </a:r>
            <a:r>
              <a:rPr lang="zh-CN" altLang="en-US" dirty="0" smtClean="0"/>
              <a:t>适用于不同工业领域的 供应链运作参考模型</a:t>
            </a:r>
            <a:r>
              <a:rPr lang="en-US" dirty="0" smtClean="0"/>
              <a:t>。  ＳＣＯＲ </a:t>
            </a:r>
            <a:r>
              <a:rPr lang="zh-CN" altLang="en-US" dirty="0" smtClean="0"/>
              <a:t>模型把业务流程重组</a:t>
            </a:r>
            <a:r>
              <a:rPr lang="en-US" dirty="0" smtClean="0"/>
              <a:t>、  </a:t>
            </a:r>
            <a:r>
              <a:rPr lang="zh-CN" altLang="en-US" dirty="0" smtClean="0"/>
              <a:t>标杆比较和流程评测等主要的理念集成到一个跨功能的框架之中</a:t>
            </a:r>
            <a:r>
              <a:rPr lang="en-US" dirty="0" smtClean="0"/>
              <a:t>，   </a:t>
            </a:r>
            <a:r>
              <a:rPr lang="zh-CN" altLang="en-US" dirty="0" smtClean="0"/>
              <a:t>从而帮助企业更好地实施有效的供应链管理</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３ － １３ </a:t>
            </a:r>
            <a:r>
              <a:rPr lang="zh-CN" altLang="en-US" dirty="0" smtClean="0"/>
              <a:t>所示</a:t>
            </a:r>
            <a:r>
              <a:rPr lang="en-US" dirty="0" smtClean="0"/>
              <a:t>。</a:t>
            </a:r>
            <a:endParaRPr lang="zh-CN" altLang="en-US" dirty="0" smtClean="0"/>
          </a:p>
          <a:p>
            <a:pPr>
              <a:lnSpc>
                <a:spcPct val="200000"/>
              </a:lnSpc>
            </a:pP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58371" name="Rectangle 3"/>
          <p:cNvSpPr>
            <a:spLocks noGrp="1" noChangeArrowheads="1"/>
          </p:cNvSpPr>
          <p:nvPr>
            <p:ph type="body" idx="1"/>
          </p:nvPr>
        </p:nvSpPr>
        <p:spPr/>
        <p:txBody>
          <a:bodyPr/>
          <a:lstStyle/>
          <a:p>
            <a:pPr eaLnBrk="1" hangingPunct="1">
              <a:lnSpc>
                <a:spcPct val="150000"/>
              </a:lnSpc>
            </a:pPr>
            <a:r>
              <a:rPr lang="en-US" dirty="0" smtClean="0"/>
              <a:t>（１）  ＳＣＯＲ </a:t>
            </a:r>
            <a:r>
              <a:rPr lang="zh-CN" altLang="en-US" dirty="0" smtClean="0"/>
              <a:t>的基本工作流程</a:t>
            </a:r>
            <a:r>
              <a:rPr lang="en-US" dirty="0" smtClean="0"/>
              <a:t>。</a:t>
            </a:r>
            <a:endParaRPr lang="zh-CN" altLang="en-US" dirty="0" smtClean="0"/>
          </a:p>
          <a:p>
            <a:pPr eaLnBrk="1" hangingPunct="1">
              <a:lnSpc>
                <a:spcPct val="150000"/>
              </a:lnSpc>
            </a:pPr>
            <a:r>
              <a:rPr lang="zh-CN" altLang="en-US" dirty="0" smtClean="0"/>
              <a:t> </a:t>
            </a:r>
            <a:r>
              <a:rPr lang="en-US" dirty="0" smtClean="0"/>
              <a:t>ＳＣＯＲ </a:t>
            </a:r>
            <a:r>
              <a:rPr lang="zh-CN" altLang="en-US" dirty="0" smtClean="0"/>
              <a:t>界定了五个基本的 工作流程</a:t>
            </a:r>
            <a:r>
              <a:rPr lang="en-US" dirty="0" smtClean="0"/>
              <a:t>：  </a:t>
            </a:r>
            <a:r>
              <a:rPr lang="zh-CN" altLang="en-US" dirty="0" smtClean="0"/>
              <a:t>计划</a:t>
            </a:r>
            <a:r>
              <a:rPr lang="en-US" dirty="0" smtClean="0"/>
              <a:t>、  </a:t>
            </a:r>
            <a:r>
              <a:rPr lang="zh-CN" altLang="en-US" dirty="0" smtClean="0"/>
              <a:t>采购</a:t>
            </a:r>
            <a:r>
              <a:rPr lang="en-US" dirty="0" smtClean="0"/>
              <a:t>、  </a:t>
            </a:r>
            <a:r>
              <a:rPr lang="zh-CN" altLang="en-US" dirty="0" smtClean="0"/>
              <a:t>生产</a:t>
            </a:r>
            <a:r>
              <a:rPr lang="en-US" dirty="0" smtClean="0"/>
              <a:t>、  </a:t>
            </a:r>
            <a:r>
              <a:rPr lang="zh-CN" altLang="en-US" dirty="0" smtClean="0"/>
              <a:t>发运和退货</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３ － １４ </a:t>
            </a:r>
            <a:r>
              <a:rPr lang="zh-CN" altLang="en-US" dirty="0" smtClean="0"/>
              <a:t>所示</a:t>
            </a:r>
            <a:r>
              <a:rPr lang="en-US" dirty="0" smtClean="0"/>
              <a:t>。  </a:t>
            </a:r>
            <a:r>
              <a:rPr lang="zh-CN" altLang="en-US" dirty="0" smtClean="0"/>
              <a:t>其具体内容包括</a:t>
            </a:r>
            <a:r>
              <a:rPr lang="en-US" dirty="0" smtClean="0"/>
              <a:t>：  ①</a:t>
            </a:r>
            <a:r>
              <a:rPr lang="zh-CN" altLang="en-US" dirty="0" smtClean="0"/>
              <a:t>计划</a:t>
            </a:r>
            <a:r>
              <a:rPr lang="en-US" dirty="0" smtClean="0"/>
              <a:t>： </a:t>
            </a:r>
            <a:r>
              <a:rPr lang="zh-CN" altLang="en-US" dirty="0" smtClean="0"/>
              <a:t>需求或供应的规划和管理</a:t>
            </a:r>
            <a:r>
              <a:rPr lang="en-US" dirty="0" smtClean="0"/>
              <a:t>；   ②</a:t>
            </a:r>
            <a:r>
              <a:rPr lang="zh-CN" altLang="en-US" dirty="0" smtClean="0"/>
              <a:t>采购</a:t>
            </a:r>
            <a:r>
              <a:rPr lang="en-US" dirty="0" smtClean="0"/>
              <a:t>：  </a:t>
            </a:r>
            <a:r>
              <a:rPr lang="zh-CN" altLang="en-US" dirty="0" smtClean="0"/>
              <a:t>采购库存产品</a:t>
            </a:r>
            <a:r>
              <a:rPr lang="en-US" dirty="0" smtClean="0"/>
              <a:t>、  </a:t>
            </a:r>
            <a:r>
              <a:rPr lang="zh-CN" altLang="en-US" dirty="0" smtClean="0"/>
              <a:t>根据订单生产的产品和根据订单设计生 产的产品</a:t>
            </a:r>
            <a:r>
              <a:rPr lang="en-US" dirty="0" smtClean="0"/>
              <a:t>；  ③</a:t>
            </a:r>
            <a:r>
              <a:rPr lang="zh-CN" altLang="en-US" dirty="0" smtClean="0"/>
              <a:t>生产</a:t>
            </a:r>
            <a:r>
              <a:rPr lang="en-US" dirty="0" smtClean="0"/>
              <a:t>：  </a:t>
            </a:r>
            <a:r>
              <a:rPr lang="zh-CN" altLang="en-US" dirty="0" smtClean="0"/>
              <a:t>根据需要制造各类产品</a:t>
            </a:r>
            <a:r>
              <a:rPr lang="en-US" dirty="0" smtClean="0"/>
              <a:t>；  ④</a:t>
            </a:r>
            <a:r>
              <a:rPr lang="zh-CN" altLang="en-US" dirty="0" smtClean="0"/>
              <a:t>发运</a:t>
            </a:r>
            <a:r>
              <a:rPr lang="en-US" dirty="0" smtClean="0"/>
              <a:t>：  </a:t>
            </a:r>
            <a:r>
              <a:rPr lang="zh-CN" altLang="en-US" dirty="0" smtClean="0"/>
              <a:t>控制货物移动的一项具体工作</a:t>
            </a:r>
            <a:r>
              <a:rPr lang="en-US" dirty="0" smtClean="0"/>
              <a:t>，   </a:t>
            </a:r>
            <a:r>
              <a:rPr lang="zh-CN" altLang="en-US" dirty="0" smtClean="0"/>
              <a:t>包括 选择运输方式和运输路径</a:t>
            </a:r>
            <a:r>
              <a:rPr lang="en-US" dirty="0" smtClean="0"/>
              <a:t>、   </a:t>
            </a:r>
            <a:r>
              <a:rPr lang="zh-CN" altLang="en-US" dirty="0" smtClean="0"/>
              <a:t>安排装载量</a:t>
            </a:r>
            <a:r>
              <a:rPr lang="en-US" dirty="0" smtClean="0"/>
              <a:t>、  </a:t>
            </a:r>
            <a:r>
              <a:rPr lang="zh-CN" altLang="en-US" dirty="0" smtClean="0"/>
              <a:t>确定交付时间表</a:t>
            </a:r>
            <a:r>
              <a:rPr lang="en-US" dirty="0" smtClean="0"/>
              <a:t>、  </a:t>
            </a:r>
            <a:r>
              <a:rPr lang="zh-CN" altLang="en-US" dirty="0" smtClean="0"/>
              <a:t>跟踪并监督运输过程</a:t>
            </a:r>
            <a:r>
              <a:rPr lang="en-US" dirty="0" smtClean="0"/>
              <a:t>；   ⑤</a:t>
            </a:r>
            <a:r>
              <a:rPr lang="zh-CN" altLang="en-US" dirty="0" smtClean="0"/>
              <a:t>退货</a:t>
            </a:r>
            <a:r>
              <a:rPr lang="en-US" dirty="0" smtClean="0"/>
              <a:t>： </a:t>
            </a:r>
            <a:r>
              <a:rPr lang="zh-CN" altLang="en-US" dirty="0" smtClean="0"/>
              <a:t>退回原材料  </a:t>
            </a:r>
            <a:r>
              <a:rPr lang="en-US" dirty="0" smtClean="0"/>
              <a:t>（ </a:t>
            </a:r>
            <a:r>
              <a:rPr lang="zh-CN" altLang="en-US" dirty="0" smtClean="0"/>
              <a:t>给供应商</a:t>
            </a:r>
            <a:r>
              <a:rPr lang="en-US" dirty="0" smtClean="0"/>
              <a:t>） ，  </a:t>
            </a:r>
            <a:r>
              <a:rPr lang="zh-CN" altLang="en-US" dirty="0" smtClean="0"/>
              <a:t>接收产成品的退货  </a:t>
            </a:r>
            <a:r>
              <a:rPr lang="en-US" dirty="0" smtClean="0"/>
              <a:t>（ </a:t>
            </a:r>
            <a:r>
              <a:rPr lang="zh-CN" altLang="en-US" dirty="0" smtClean="0"/>
              <a:t>从消费者处</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59395" name="Rectangle 3"/>
          <p:cNvSpPr>
            <a:spLocks noGrp="1" noChangeArrowheads="1"/>
          </p:cNvSpPr>
          <p:nvPr>
            <p:ph type="body" idx="1"/>
          </p:nvPr>
        </p:nvSpPr>
        <p:spPr/>
        <p:txBody>
          <a:bodyPr/>
          <a:lstStyle/>
          <a:p>
            <a:r>
              <a:rPr lang="en-US" dirty="0" smtClean="0"/>
              <a:t>（２）  ＳＣＯＲ </a:t>
            </a:r>
            <a:r>
              <a:rPr lang="zh-CN" altLang="en-US" dirty="0" smtClean="0"/>
              <a:t>的层次划分</a:t>
            </a:r>
            <a:r>
              <a:rPr lang="en-US" dirty="0" smtClean="0"/>
              <a:t>。</a:t>
            </a:r>
            <a:endParaRPr lang="zh-CN" altLang="en-US" dirty="0" smtClean="0"/>
          </a:p>
          <a:p>
            <a:r>
              <a:rPr lang="en-US" dirty="0" smtClean="0"/>
              <a:t>ＳＣＯＲ </a:t>
            </a:r>
            <a:r>
              <a:rPr lang="zh-CN" altLang="en-US" dirty="0" smtClean="0"/>
              <a:t>模型按流程定义可以分为三个层次</a:t>
            </a:r>
            <a:r>
              <a:rPr lang="en-US" dirty="0" smtClean="0"/>
              <a:t>，  </a:t>
            </a:r>
            <a:r>
              <a:rPr lang="zh-CN" altLang="en-US" dirty="0" smtClean="0"/>
              <a:t>每一层都可用于分析企业供应链的运作</a:t>
            </a:r>
            <a:r>
              <a:rPr lang="en-US" dirty="0" smtClean="0"/>
              <a:t>。  </a:t>
            </a:r>
            <a:r>
              <a:rPr lang="zh-CN" altLang="en-US" dirty="0" smtClean="0"/>
              <a:t>在 第三层以下还有一个附加的实施层</a:t>
            </a:r>
            <a:r>
              <a:rPr lang="en-US" dirty="0" smtClean="0"/>
              <a:t>，  </a:t>
            </a:r>
            <a:r>
              <a:rPr lang="zh-CN" altLang="en-US" dirty="0" smtClean="0"/>
              <a:t>它属于各企业所特有的流程描述层次</a:t>
            </a:r>
            <a:r>
              <a:rPr lang="en-US" dirty="0" smtClean="0"/>
              <a:t>，  </a:t>
            </a:r>
            <a:r>
              <a:rPr lang="zh-CN" altLang="en-US" dirty="0" smtClean="0"/>
              <a:t>不包括在 </a:t>
            </a:r>
            <a:r>
              <a:rPr lang="en-US" dirty="0" smtClean="0"/>
              <a:t>ＳＣＯＲ</a:t>
            </a:r>
            <a:r>
              <a:rPr lang="zh-CN" altLang="en-US" dirty="0" smtClean="0"/>
              <a:t>模型中</a:t>
            </a:r>
            <a:r>
              <a:rPr lang="en-US" dirty="0" smtClean="0"/>
              <a:t>。</a:t>
            </a:r>
            <a:endParaRPr lang="zh-CN" altLang="en-US" dirty="0" smtClean="0"/>
          </a:p>
          <a:p>
            <a:r>
              <a:rPr lang="en-US" dirty="0" smtClean="0"/>
              <a:t>ＳＣＯＲ </a:t>
            </a:r>
            <a:r>
              <a:rPr lang="zh-CN" altLang="en-US" dirty="0" smtClean="0"/>
              <a:t>模型的第一层描述了五个基本流程</a:t>
            </a:r>
            <a:r>
              <a:rPr lang="en-US" dirty="0" smtClean="0"/>
              <a:t>：  </a:t>
            </a:r>
            <a:r>
              <a:rPr lang="zh-CN" altLang="en-US" dirty="0" smtClean="0"/>
              <a:t>计划</a:t>
            </a:r>
            <a:r>
              <a:rPr lang="en-US" dirty="0" smtClean="0"/>
              <a:t>、  </a:t>
            </a:r>
            <a:r>
              <a:rPr lang="zh-CN" altLang="en-US" dirty="0" smtClean="0"/>
              <a:t>采购</a:t>
            </a:r>
            <a:r>
              <a:rPr lang="en-US" dirty="0" smtClean="0"/>
              <a:t>、  </a:t>
            </a:r>
            <a:r>
              <a:rPr lang="zh-CN" altLang="en-US" dirty="0" smtClean="0"/>
              <a:t>生产</a:t>
            </a:r>
            <a:r>
              <a:rPr lang="en-US" dirty="0" smtClean="0"/>
              <a:t>、  </a:t>
            </a:r>
            <a:r>
              <a:rPr lang="zh-CN" altLang="en-US" dirty="0" smtClean="0"/>
              <a:t>发运和退货</a:t>
            </a:r>
            <a:r>
              <a:rPr lang="en-US" dirty="0" smtClean="0"/>
              <a:t>。  </a:t>
            </a:r>
            <a:r>
              <a:rPr lang="zh-CN" altLang="en-US" dirty="0" smtClean="0"/>
              <a:t>它定义了 供应链运作参考模型的范围和内容</a:t>
            </a:r>
            <a:r>
              <a:rPr lang="en-US" dirty="0" smtClean="0"/>
              <a:t>，  </a:t>
            </a:r>
            <a:r>
              <a:rPr lang="zh-CN" altLang="en-US" dirty="0" smtClean="0"/>
              <a:t>并确定了企业竞争性能目标的基础</a:t>
            </a:r>
            <a:r>
              <a:rPr lang="en-US" dirty="0" smtClean="0"/>
              <a:t>。</a:t>
            </a:r>
            <a:endParaRPr lang="zh-CN" altLang="en-US" dirty="0" smtClean="0"/>
          </a:p>
          <a:p>
            <a:r>
              <a:rPr lang="en-US" dirty="0" smtClean="0"/>
              <a:t>ＳＣＯＲ </a:t>
            </a:r>
            <a:r>
              <a:rPr lang="zh-CN" altLang="en-US" dirty="0" smtClean="0"/>
              <a:t>模型的第二层是配置层</a:t>
            </a:r>
            <a:r>
              <a:rPr lang="en-US" dirty="0" smtClean="0"/>
              <a:t>，   </a:t>
            </a:r>
            <a:r>
              <a:rPr lang="zh-CN" altLang="en-US" dirty="0" smtClean="0"/>
              <a:t>根据 </a:t>
            </a:r>
            <a:r>
              <a:rPr lang="en-US" dirty="0" smtClean="0"/>
              <a:t>ＳＣＯＲ </a:t>
            </a:r>
            <a:r>
              <a:rPr lang="zh-CN" altLang="en-US" dirty="0" smtClean="0"/>
              <a:t>基本工作流程和流程类型的关系</a:t>
            </a:r>
            <a:r>
              <a:rPr lang="en-US" dirty="0" smtClean="0"/>
              <a:t>，   </a:t>
            </a:r>
            <a:r>
              <a:rPr lang="zh-CN" altLang="en-US" dirty="0" smtClean="0"/>
              <a:t>可以给出</a:t>
            </a:r>
            <a:r>
              <a:rPr lang="en-US" dirty="0" smtClean="0"/>
              <a:t>ＳＣＯＲ </a:t>
            </a:r>
            <a:r>
              <a:rPr lang="zh-CN" altLang="en-US" dirty="0" smtClean="0"/>
              <a:t>配置工具包</a:t>
            </a:r>
            <a:r>
              <a:rPr lang="en-US" dirty="0" smtClean="0"/>
              <a:t>，  </a:t>
            </a:r>
            <a:r>
              <a:rPr lang="zh-CN" altLang="en-US" dirty="0" smtClean="0"/>
              <a:t>包含 </a:t>
            </a:r>
            <a:r>
              <a:rPr lang="en-US" dirty="0" smtClean="0"/>
              <a:t>３０ </a:t>
            </a:r>
            <a:r>
              <a:rPr lang="zh-CN" altLang="en-US" dirty="0" smtClean="0"/>
              <a:t>个核心的供应链管理流程</a:t>
            </a:r>
            <a:r>
              <a:rPr lang="en-US" dirty="0" smtClean="0"/>
              <a:t>。   </a:t>
            </a:r>
            <a:r>
              <a:rPr lang="zh-CN" altLang="en-US" dirty="0" smtClean="0"/>
              <a:t>企业可以从 </a:t>
            </a:r>
            <a:r>
              <a:rPr lang="en-US" dirty="0" smtClean="0"/>
              <a:t>ＳＣＯＲ </a:t>
            </a:r>
            <a:r>
              <a:rPr lang="zh-CN" altLang="en-US" dirty="0" smtClean="0"/>
              <a:t>模型流程类型与流 程细目包  </a:t>
            </a:r>
            <a:r>
              <a:rPr lang="en-US" dirty="0" smtClean="0"/>
              <a:t>（ </a:t>
            </a:r>
            <a:r>
              <a:rPr lang="zh-CN" altLang="en-US" dirty="0" smtClean="0">
                <a:hlinkClick r:id="rId2" action="ppaction://hlinksldjump"/>
              </a:rPr>
              <a:t>表 </a:t>
            </a:r>
            <a:r>
              <a:rPr lang="en-US" dirty="0" smtClean="0">
                <a:hlinkClick r:id="rId2" action="ppaction://hlinksldjump"/>
              </a:rPr>
              <a:t>３ － ３</a:t>
            </a:r>
            <a:r>
              <a:rPr lang="en-US" dirty="0" smtClean="0"/>
              <a:t>）  </a:t>
            </a:r>
            <a:r>
              <a:rPr lang="zh-CN" altLang="en-US" dirty="0" smtClean="0"/>
              <a:t>中</a:t>
            </a:r>
            <a:r>
              <a:rPr lang="en-US" dirty="0" smtClean="0"/>
              <a:t>，  </a:t>
            </a:r>
            <a:r>
              <a:rPr lang="zh-CN" altLang="en-US" dirty="0" smtClean="0"/>
              <a:t>选择合适的流程</a:t>
            </a:r>
            <a:r>
              <a:rPr lang="en-US" dirty="0" smtClean="0"/>
              <a:t>，  </a:t>
            </a:r>
            <a:r>
              <a:rPr lang="zh-CN" altLang="en-US" dirty="0" smtClean="0"/>
              <a:t>构建他们的供应链</a:t>
            </a:r>
            <a:r>
              <a:rPr lang="en-US" dirty="0" smtClean="0"/>
              <a:t>。  </a:t>
            </a:r>
            <a:r>
              <a:rPr lang="zh-CN" altLang="en-US" dirty="0" smtClean="0"/>
              <a:t>每一种产品或产品型号都 可以有它自己的供应链</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0419" name="Rectangle 3"/>
          <p:cNvSpPr>
            <a:spLocks noGrp="1" noChangeArrowheads="1"/>
          </p:cNvSpPr>
          <p:nvPr>
            <p:ph type="body" idx="1"/>
          </p:nvPr>
        </p:nvSpPr>
        <p:spPr/>
        <p:txBody>
          <a:bodyPr/>
          <a:lstStyle/>
          <a:p>
            <a:pPr>
              <a:lnSpc>
                <a:spcPct val="200000"/>
              </a:lnSpc>
            </a:pPr>
            <a:r>
              <a:rPr lang="en-US" dirty="0" smtClean="0"/>
              <a:t>ＳＣＯＲ </a:t>
            </a:r>
            <a:r>
              <a:rPr lang="zh-CN" altLang="en-US" dirty="0" smtClean="0"/>
              <a:t>模型第三层是流程元素层</a:t>
            </a:r>
            <a:r>
              <a:rPr lang="en-US" dirty="0" smtClean="0"/>
              <a:t>，   </a:t>
            </a:r>
            <a:r>
              <a:rPr lang="zh-CN" altLang="en-US" dirty="0" smtClean="0"/>
              <a:t>它定义了企业是否能在特定市场中取得成功的竞争实力</a:t>
            </a:r>
            <a:r>
              <a:rPr lang="en-US" dirty="0" smtClean="0"/>
              <a:t>。  </a:t>
            </a:r>
            <a:r>
              <a:rPr lang="zh-CN" altLang="en-US" dirty="0" smtClean="0"/>
              <a:t>该层给出第二层中每个流程类型的流程细目</a:t>
            </a:r>
            <a:r>
              <a:rPr lang="en-US" dirty="0" smtClean="0"/>
              <a:t>。  </a:t>
            </a:r>
            <a:r>
              <a:rPr lang="zh-CN" altLang="en-US" dirty="0" smtClean="0"/>
              <a:t>具体工作包括</a:t>
            </a:r>
            <a:r>
              <a:rPr lang="en-US" dirty="0" smtClean="0"/>
              <a:t>：  </a:t>
            </a:r>
            <a:r>
              <a:rPr lang="zh-CN" altLang="en-US" dirty="0" smtClean="0"/>
              <a:t>流程要素的定义</a:t>
            </a:r>
            <a:r>
              <a:rPr lang="en-US" dirty="0" smtClean="0"/>
              <a:t>、  </a:t>
            </a:r>
            <a:r>
              <a:rPr lang="zh-CN" altLang="en-US" dirty="0" smtClean="0"/>
              <a:t>各项要 素的输入信息和输出信息</a:t>
            </a:r>
            <a:r>
              <a:rPr lang="en-US" dirty="0" smtClean="0"/>
              <a:t>、   </a:t>
            </a:r>
            <a:r>
              <a:rPr lang="zh-CN" altLang="en-US" dirty="0" smtClean="0"/>
              <a:t>各项流程要素的业绩评价</a:t>
            </a:r>
            <a:r>
              <a:rPr lang="en-US" dirty="0" smtClean="0"/>
              <a:t>、   </a:t>
            </a:r>
            <a:r>
              <a:rPr lang="zh-CN" altLang="en-US" dirty="0" smtClean="0"/>
              <a:t>可行的最佳实践</a:t>
            </a:r>
            <a:r>
              <a:rPr lang="en-US" dirty="0" smtClean="0"/>
              <a:t>、  </a:t>
            </a:r>
            <a:r>
              <a:rPr lang="zh-CN" altLang="en-US" dirty="0" smtClean="0"/>
              <a:t>能支撑最佳实践的 系统容量等</a:t>
            </a:r>
            <a:r>
              <a:rPr lang="en-US" dirty="0" smtClean="0"/>
              <a:t>。</a:t>
            </a:r>
          </a:p>
          <a:p>
            <a:pPr>
              <a:lnSpc>
                <a:spcPct val="200000"/>
              </a:lnSpc>
            </a:pPr>
            <a:r>
              <a:rPr lang="zh-CN" altLang="en-US" dirty="0" smtClean="0"/>
              <a:t>第四层也被称为 </a:t>
            </a:r>
            <a:r>
              <a:rPr lang="en-US" dirty="0" smtClean="0"/>
              <a:t>ＳＣＯＲ </a:t>
            </a:r>
            <a:r>
              <a:rPr lang="zh-CN" altLang="en-US" dirty="0" smtClean="0"/>
              <a:t>模型的实施层</a:t>
            </a:r>
            <a:r>
              <a:rPr lang="en-US" dirty="0" smtClean="0"/>
              <a:t>，  </a:t>
            </a:r>
            <a:r>
              <a:rPr lang="zh-CN" altLang="en-US" dirty="0" smtClean="0"/>
              <a:t>它定义了在变化的商业条件下实现竞争优势的实 践行为</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1443" name="Rectangle 3"/>
          <p:cNvSpPr>
            <a:spLocks noGrp="1" noChangeArrowheads="1"/>
          </p:cNvSpPr>
          <p:nvPr>
            <p:ph type="body" idx="1"/>
          </p:nvPr>
        </p:nvSpPr>
        <p:spPr/>
        <p:txBody>
          <a:bodyPr/>
          <a:lstStyle/>
          <a:p>
            <a:pPr>
              <a:lnSpc>
                <a:spcPct val="150000"/>
              </a:lnSpc>
            </a:pPr>
            <a:r>
              <a:rPr lang="en-US" dirty="0" smtClean="0"/>
              <a:t>（３）  ＳＣＯＲ </a:t>
            </a:r>
            <a:r>
              <a:rPr lang="zh-CN" altLang="en-US" dirty="0" smtClean="0"/>
              <a:t>的供应链评价指标</a:t>
            </a:r>
            <a:r>
              <a:rPr lang="en-US" dirty="0" smtClean="0"/>
              <a:t>。</a:t>
            </a:r>
            <a:endParaRPr lang="zh-CN" altLang="en-US" dirty="0" smtClean="0"/>
          </a:p>
          <a:p>
            <a:pPr>
              <a:lnSpc>
                <a:spcPct val="150000"/>
              </a:lnSpc>
            </a:pPr>
            <a:r>
              <a:rPr lang="en-US" dirty="0" smtClean="0"/>
              <a:t>ＳＣＯＲ </a:t>
            </a:r>
            <a:r>
              <a:rPr lang="zh-CN" altLang="en-US" dirty="0" smtClean="0"/>
              <a:t>模型中规定了一些衡量供应链运作性能的关键指标</a:t>
            </a:r>
            <a:r>
              <a:rPr lang="en-US" dirty="0" smtClean="0"/>
              <a:t>：   </a:t>
            </a:r>
            <a:r>
              <a:rPr lang="zh-CN" altLang="en-US" dirty="0" smtClean="0"/>
              <a:t>交付性能</a:t>
            </a:r>
            <a:r>
              <a:rPr lang="en-US" dirty="0" smtClean="0"/>
              <a:t>、  </a:t>
            </a:r>
            <a:r>
              <a:rPr lang="zh-CN" altLang="en-US" dirty="0" smtClean="0"/>
              <a:t>发运速度</a:t>
            </a:r>
            <a:r>
              <a:rPr lang="en-US" dirty="0" smtClean="0"/>
              <a:t>、  </a:t>
            </a:r>
            <a:r>
              <a:rPr lang="zh-CN" altLang="en-US" dirty="0" smtClean="0"/>
              <a:t>完成 订单性能</a:t>
            </a:r>
            <a:r>
              <a:rPr lang="en-US" dirty="0" smtClean="0"/>
              <a:t>、  </a:t>
            </a:r>
            <a:r>
              <a:rPr lang="zh-CN" altLang="en-US" dirty="0" smtClean="0"/>
              <a:t>订单完成提前期</a:t>
            </a:r>
            <a:r>
              <a:rPr lang="en-US" dirty="0" smtClean="0"/>
              <a:t>、  </a:t>
            </a:r>
            <a:r>
              <a:rPr lang="zh-CN" altLang="en-US" dirty="0" smtClean="0"/>
              <a:t>全部订单完成率</a:t>
            </a:r>
            <a:r>
              <a:rPr lang="en-US" dirty="0" smtClean="0"/>
              <a:t>、  </a:t>
            </a:r>
            <a:r>
              <a:rPr lang="zh-CN" altLang="en-US" dirty="0" smtClean="0"/>
              <a:t>供应链响应时间</a:t>
            </a:r>
            <a:r>
              <a:rPr lang="en-US" dirty="0" smtClean="0"/>
              <a:t>、  </a:t>
            </a:r>
            <a:r>
              <a:rPr lang="zh-CN" altLang="en-US" dirty="0" smtClean="0"/>
              <a:t>生产的柔性</a:t>
            </a:r>
            <a:r>
              <a:rPr lang="en-US" dirty="0" smtClean="0"/>
              <a:t>、  </a:t>
            </a:r>
            <a:r>
              <a:rPr lang="zh-CN" altLang="en-US" dirty="0" smtClean="0"/>
              <a:t>供应链管理 总成本</a:t>
            </a:r>
            <a:r>
              <a:rPr lang="en-US" dirty="0" smtClean="0"/>
              <a:t>、  </a:t>
            </a:r>
            <a:r>
              <a:rPr lang="zh-CN" altLang="en-US" dirty="0" smtClean="0"/>
              <a:t>增值生产率</a:t>
            </a:r>
            <a:r>
              <a:rPr lang="en-US" dirty="0" smtClean="0"/>
              <a:t>、  </a:t>
            </a:r>
            <a:r>
              <a:rPr lang="zh-CN" altLang="en-US" dirty="0" smtClean="0"/>
              <a:t>保修返修成本</a:t>
            </a:r>
            <a:r>
              <a:rPr lang="en-US" dirty="0" smtClean="0"/>
              <a:t>、  </a:t>
            </a:r>
            <a:r>
              <a:rPr lang="zh-CN" altLang="en-US" dirty="0" smtClean="0"/>
              <a:t>资金周转时间</a:t>
            </a:r>
            <a:r>
              <a:rPr lang="en-US" dirty="0" smtClean="0"/>
              <a:t>、  </a:t>
            </a:r>
            <a:r>
              <a:rPr lang="zh-CN" altLang="en-US" dirty="0" smtClean="0"/>
              <a:t>存货供应天数</a:t>
            </a:r>
            <a:r>
              <a:rPr lang="en-US" dirty="0" smtClean="0"/>
              <a:t>、  </a:t>
            </a:r>
            <a:r>
              <a:rPr lang="zh-CN" altLang="en-US" dirty="0" smtClean="0"/>
              <a:t>资金周转次数</a:t>
            </a:r>
            <a:r>
              <a:rPr lang="en-US" dirty="0" smtClean="0"/>
              <a:t>。  </a:t>
            </a:r>
            <a:r>
              <a:rPr lang="zh-CN" altLang="en-US" dirty="0" smtClean="0"/>
              <a:t>企业不可能在上述所有供应链性能指标上达到最优</a:t>
            </a:r>
            <a:r>
              <a:rPr lang="en-US" dirty="0" smtClean="0"/>
              <a:t>，  </a:t>
            </a:r>
            <a:r>
              <a:rPr lang="zh-CN" altLang="en-US" dirty="0" smtClean="0"/>
              <a:t>因此</a:t>
            </a:r>
            <a:r>
              <a:rPr lang="en-US" dirty="0" smtClean="0"/>
              <a:t>，  </a:t>
            </a:r>
            <a:r>
              <a:rPr lang="zh-CN" altLang="en-US" dirty="0" smtClean="0"/>
              <a:t>合理地选择那些对企业的成功最为重要的指标来评测其供应链性能极为重要</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2467"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基于系统工程思想的物流战略规划模型</a:t>
            </a:r>
          </a:p>
          <a:p>
            <a:pPr>
              <a:lnSpc>
                <a:spcPct val="150000"/>
              </a:lnSpc>
            </a:pPr>
            <a:r>
              <a:rPr lang="zh-CN" altLang="en-US" dirty="0" smtClean="0"/>
              <a:t> 物流规划工作强调用系统的观点和思维方式分析和解决问题</a:t>
            </a:r>
            <a:r>
              <a:rPr lang="en-US" dirty="0" smtClean="0"/>
              <a:t>。 </a:t>
            </a:r>
            <a:r>
              <a:rPr lang="zh-CN" altLang="en-US" dirty="0" smtClean="0"/>
              <a:t>系统工程思想是物流规划 的重要思想基础</a:t>
            </a:r>
            <a:r>
              <a:rPr lang="en-US" dirty="0" smtClean="0"/>
              <a:t>。</a:t>
            </a:r>
            <a:endParaRPr lang="zh-CN" altLang="en-US" dirty="0" smtClean="0"/>
          </a:p>
          <a:p>
            <a:pPr>
              <a:lnSpc>
                <a:spcPct val="150000"/>
              </a:lnSpc>
            </a:pPr>
            <a:r>
              <a:rPr lang="zh-CN" altLang="en-US" dirty="0" smtClean="0"/>
              <a:t>在运用系统工程的方法论指导物流系统的规划设计工作时</a:t>
            </a:r>
            <a:r>
              <a:rPr lang="en-US" dirty="0" smtClean="0"/>
              <a:t>， </a:t>
            </a:r>
            <a:r>
              <a:rPr lang="zh-CN" altLang="en-US" dirty="0" smtClean="0"/>
              <a:t>应注意以下几个方面的问题</a:t>
            </a:r>
            <a:r>
              <a:rPr lang="en-US" dirty="0" smtClean="0"/>
              <a:t>：</a:t>
            </a:r>
            <a:endParaRPr lang="zh-CN" altLang="en-US" dirty="0" smtClean="0"/>
          </a:p>
          <a:p>
            <a:pPr>
              <a:lnSpc>
                <a:spcPct val="150000"/>
              </a:lnSpc>
            </a:pPr>
            <a:r>
              <a:rPr lang="en-US" dirty="0" smtClean="0"/>
              <a:t>（１） </a:t>
            </a:r>
            <a:r>
              <a:rPr lang="zh-CN" altLang="en-US" dirty="0" smtClean="0"/>
              <a:t>牢牢把握全局观</a:t>
            </a:r>
            <a:r>
              <a:rPr lang="en-US" dirty="0" smtClean="0"/>
              <a:t>。</a:t>
            </a:r>
          </a:p>
          <a:p>
            <a:pPr>
              <a:lnSpc>
                <a:spcPct val="150000"/>
              </a:lnSpc>
            </a:pPr>
            <a:r>
              <a:rPr lang="en-US" dirty="0" smtClean="0"/>
              <a:t>（２）  </a:t>
            </a:r>
            <a:r>
              <a:rPr lang="zh-CN" altLang="en-US" dirty="0" smtClean="0"/>
              <a:t>坚持系统动态性原则</a:t>
            </a:r>
            <a:r>
              <a:rPr lang="en-US" dirty="0" smtClean="0"/>
              <a:t>。 </a:t>
            </a:r>
          </a:p>
          <a:p>
            <a:pPr>
              <a:lnSpc>
                <a:spcPct val="150000"/>
              </a:lnSpc>
            </a:pPr>
            <a:r>
              <a:rPr lang="en-US" dirty="0" smtClean="0"/>
              <a:t>（３）  </a:t>
            </a:r>
            <a:r>
              <a:rPr lang="zh-CN" altLang="en-US" dirty="0" smtClean="0"/>
              <a:t>坚持系统创造性思维原则</a:t>
            </a:r>
            <a:r>
              <a:rPr lang="en-US" dirty="0" smtClean="0"/>
              <a:t>。 </a:t>
            </a:r>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物流系统战略规划的定义与内容</a:t>
            </a:r>
          </a:p>
          <a:p>
            <a:pPr eaLnBrk="1" hangingPunct="1">
              <a:lnSpc>
                <a:spcPct val="150000"/>
              </a:lnSpc>
            </a:pPr>
            <a:r>
              <a:rPr lang="zh-CN" altLang="en-US" dirty="0" smtClean="0"/>
              <a:t>物流系统战略规划是指确定区域或城市在物流发展发展的方向</a:t>
            </a:r>
            <a:r>
              <a:rPr lang="en-US" dirty="0" smtClean="0"/>
              <a:t>、 </a:t>
            </a:r>
            <a:r>
              <a:rPr lang="zh-CN" altLang="en-US" dirty="0" smtClean="0"/>
              <a:t>发展模式等方面制定的 长远性</a:t>
            </a:r>
            <a:r>
              <a:rPr lang="en-US" dirty="0" smtClean="0"/>
              <a:t>、  </a:t>
            </a:r>
            <a:r>
              <a:rPr lang="zh-CN" altLang="en-US" dirty="0" smtClean="0"/>
              <a:t>全局性的规划与保证</a:t>
            </a:r>
            <a:r>
              <a:rPr lang="en-US" dirty="0" smtClean="0"/>
              <a:t>。 </a:t>
            </a:r>
          </a:p>
          <a:p>
            <a:pPr eaLnBrk="1" hangingPunct="1">
              <a:lnSpc>
                <a:spcPct val="150000"/>
              </a:lnSpc>
            </a:pPr>
            <a:r>
              <a:rPr lang="zh-CN" altLang="en-US" dirty="0" smtClean="0"/>
              <a:t>物流系统战略规划的内容包括物流战略目标</a:t>
            </a:r>
            <a:r>
              <a:rPr lang="en-US" dirty="0" smtClean="0"/>
              <a:t>、  </a:t>
            </a:r>
            <a:r>
              <a:rPr lang="zh-CN" altLang="en-US" dirty="0" smtClean="0"/>
              <a:t>物流战略导向</a:t>
            </a:r>
            <a:r>
              <a:rPr lang="en-US" dirty="0" smtClean="0"/>
              <a:t>、  </a:t>
            </a:r>
            <a:r>
              <a:rPr lang="zh-CN" altLang="en-US" dirty="0" smtClean="0"/>
              <a:t>物流战略优势</a:t>
            </a:r>
            <a:r>
              <a:rPr lang="en-US" dirty="0" smtClean="0"/>
              <a:t>、  </a:t>
            </a:r>
            <a:r>
              <a:rPr lang="zh-CN" altLang="en-US" dirty="0" smtClean="0"/>
              <a:t>物流战略 态势</a:t>
            </a:r>
            <a:r>
              <a:rPr lang="en-US" dirty="0" smtClean="0"/>
              <a:t>、  </a:t>
            </a:r>
            <a:r>
              <a:rPr lang="zh-CN" altLang="en-US" dirty="0" smtClean="0"/>
              <a:t>物流战略措施和物流战略步骤等</a:t>
            </a:r>
            <a:r>
              <a:rPr lang="en-US" dirty="0" smtClean="0"/>
              <a:t>。   </a:t>
            </a:r>
            <a:r>
              <a:rPr lang="zh-CN" altLang="en-US" dirty="0" smtClean="0"/>
              <a:t>其中</a:t>
            </a:r>
            <a:r>
              <a:rPr lang="en-US" dirty="0" smtClean="0"/>
              <a:t>，  </a:t>
            </a:r>
            <a:r>
              <a:rPr lang="zh-CN" altLang="en-US" dirty="0" smtClean="0"/>
              <a:t>物流战略导向</a:t>
            </a:r>
            <a:r>
              <a:rPr lang="en-US" dirty="0" smtClean="0"/>
              <a:t>、  </a:t>
            </a:r>
            <a:r>
              <a:rPr lang="zh-CN" altLang="en-US" dirty="0" smtClean="0"/>
              <a:t>物流战略优势</a:t>
            </a:r>
            <a:r>
              <a:rPr lang="en-US" dirty="0" smtClean="0"/>
              <a:t>、  </a:t>
            </a:r>
            <a:r>
              <a:rPr lang="zh-CN" altLang="en-US" dirty="0" smtClean="0"/>
              <a:t>物流战略态 势是物流战略规划的基本要点</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3491" name="Rectangle 3"/>
          <p:cNvSpPr>
            <a:spLocks noGrp="1" noChangeArrowheads="1"/>
          </p:cNvSpPr>
          <p:nvPr>
            <p:ph type="body" idx="1"/>
          </p:nvPr>
        </p:nvSpPr>
        <p:spPr/>
        <p:txBody>
          <a:bodyPr/>
          <a:lstStyle/>
          <a:p>
            <a:pPr eaLnBrk="1" hangingPunct="1">
              <a:lnSpc>
                <a:spcPct val="150000"/>
              </a:lnSpc>
            </a:pPr>
            <a:r>
              <a:rPr lang="zh-CN" altLang="en-US" dirty="0" smtClean="0"/>
              <a:t>基于系统工程思想的物流战略规划模型（</a:t>
            </a:r>
            <a:r>
              <a:rPr lang="en-US" altLang="zh-CN" dirty="0" smtClean="0"/>
              <a:t>Systems Engineering Methodology based Logistics Planning </a:t>
            </a:r>
            <a:r>
              <a:rPr lang="en-US" altLang="zh-CN" dirty="0" err="1" smtClean="0"/>
              <a:t>Model,SEMLPM</a:t>
            </a:r>
            <a:r>
              <a:rPr lang="zh-CN" altLang="en-US" dirty="0" smtClean="0"/>
              <a:t>）是对物流系统战略规划工作过程的总体描述。以工作的时间维为主线，可把物流系统战略规划工作分为以下五个阶段（图</a:t>
            </a:r>
            <a:r>
              <a:rPr lang="en-US" altLang="zh-CN" dirty="0" smtClean="0"/>
              <a:t>3-15</a:t>
            </a:r>
            <a:r>
              <a:rPr lang="zh-CN" altLang="en-US" dirty="0" smtClean="0"/>
              <a:t>）。</a:t>
            </a:r>
            <a:endParaRPr lang="en-US" altLang="zh-CN" dirty="0" smtClean="0"/>
          </a:p>
          <a:p>
            <a:pPr eaLnBrk="1" hangingPunct="1">
              <a:lnSpc>
                <a:spcPct val="150000"/>
              </a:lnSpc>
            </a:pPr>
            <a:r>
              <a:rPr lang="en-US" altLang="zh-CN" dirty="0" smtClean="0"/>
              <a:t>1.</a:t>
            </a:r>
            <a:r>
              <a:rPr lang="zh-CN" altLang="en-US" dirty="0" smtClean="0"/>
              <a:t>筹备阶段</a:t>
            </a:r>
            <a:endParaRPr lang="en-US" altLang="zh-CN" dirty="0" smtClean="0"/>
          </a:p>
          <a:p>
            <a:pPr eaLnBrk="1" hangingPunct="1">
              <a:lnSpc>
                <a:spcPct val="150000"/>
              </a:lnSpc>
            </a:pPr>
            <a:r>
              <a:rPr lang="zh-CN" altLang="en-US" dirty="0" smtClean="0"/>
              <a:t>筹备阶段是整个系统规划与设计的起点，主要为规则做好准备工作，包括工程规划、理论与物资准备、设计组织领导机构、明确指导思想和基本原则、完成模型构思和系统状态描述、划分时空边界以及确立课题等。</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4515" name="Rectangle 3"/>
          <p:cNvSpPr>
            <a:spLocks noGrp="1" noChangeArrowheads="1"/>
          </p:cNvSpPr>
          <p:nvPr>
            <p:ph type="body" idx="1"/>
          </p:nvPr>
        </p:nvSpPr>
        <p:spPr/>
        <p:txBody>
          <a:bodyPr/>
          <a:lstStyle/>
          <a:p>
            <a:pPr eaLnBrk="1" hangingPunct="1">
              <a:lnSpc>
                <a:spcPct val="200000"/>
              </a:lnSpc>
            </a:pPr>
            <a:r>
              <a:rPr lang="en-US" altLang="zh-CN" dirty="0" smtClean="0"/>
              <a:t>2.</a:t>
            </a:r>
            <a:r>
              <a:rPr lang="zh-CN" altLang="en-US" dirty="0" smtClean="0"/>
              <a:t>系统诊断与分析阶段</a:t>
            </a:r>
            <a:endParaRPr lang="en-US" altLang="zh-CN" dirty="0" smtClean="0"/>
          </a:p>
          <a:p>
            <a:pPr eaLnBrk="1" hangingPunct="1">
              <a:lnSpc>
                <a:spcPct val="200000"/>
              </a:lnSpc>
            </a:pPr>
            <a:r>
              <a:rPr lang="zh-CN" altLang="en-US" dirty="0" smtClean="0"/>
              <a:t>通俗地讲，系统诊断与分析阶段的工作就是要找问题、找制约、找根源、找优势、找潜力，以便对系统进行整改和提高，为战略研究（目标选择）和规划创造条件。</a:t>
            </a:r>
            <a:endParaRPr lang="en-US" altLang="zh-CN" dirty="0" smtClean="0"/>
          </a:p>
          <a:p>
            <a:pPr eaLnBrk="1" hangingPunct="1">
              <a:lnSpc>
                <a:spcPct val="200000"/>
              </a:lnSpc>
            </a:pPr>
            <a:r>
              <a:rPr lang="zh-CN" altLang="en-US" dirty="0" smtClean="0"/>
              <a:t>此阶段的工作步骤如</a:t>
            </a:r>
            <a:r>
              <a:rPr lang="zh-CN" altLang="en-US" dirty="0" smtClean="0">
                <a:hlinkClick r:id="rId2" action="ppaction://hlinksldjump"/>
              </a:rPr>
              <a:t>图</a:t>
            </a:r>
            <a:r>
              <a:rPr lang="en-US" altLang="zh-CN" dirty="0" smtClean="0">
                <a:hlinkClick r:id="rId2" action="ppaction://hlinksldjump"/>
              </a:rPr>
              <a:t>3-16</a:t>
            </a:r>
            <a:r>
              <a:rPr lang="zh-CN" altLang="en-US" dirty="0" smtClean="0"/>
              <a:t>所示。</a:t>
            </a:r>
            <a:endParaRPr lang="en-US"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5539" name="Rectangle 3"/>
          <p:cNvSpPr>
            <a:spLocks noGrp="1" noChangeArrowheads="1"/>
          </p:cNvSpPr>
          <p:nvPr>
            <p:ph type="body" idx="1"/>
          </p:nvPr>
        </p:nvSpPr>
        <p:spPr/>
        <p:txBody>
          <a:bodyPr/>
          <a:lstStyle/>
          <a:p>
            <a:pPr eaLnBrk="1" hangingPunct="1"/>
            <a:r>
              <a:rPr lang="en-US" dirty="0" smtClean="0"/>
              <a:t>３  </a:t>
            </a:r>
            <a:r>
              <a:rPr lang="zh-CN" altLang="en-US" dirty="0" smtClean="0"/>
              <a:t>战略研究与设计阶段</a:t>
            </a:r>
          </a:p>
          <a:p>
            <a:pPr eaLnBrk="1" hangingPunct="1"/>
            <a:r>
              <a:rPr lang="zh-CN" altLang="en-US" dirty="0" smtClean="0"/>
              <a:t>战略研究要特别注意三个方面的工作</a:t>
            </a:r>
            <a:r>
              <a:rPr lang="en-US" dirty="0" smtClean="0"/>
              <a:t>。  </a:t>
            </a:r>
            <a:r>
              <a:rPr lang="zh-CN" altLang="en-US" dirty="0" smtClean="0"/>
              <a:t>一是系统预测工作</a:t>
            </a:r>
            <a:r>
              <a:rPr lang="en-US" dirty="0" smtClean="0"/>
              <a:t>。  </a:t>
            </a:r>
            <a:r>
              <a:rPr lang="zh-CN" altLang="en-US" dirty="0" smtClean="0"/>
              <a:t>由于预测结果直接指导目标 设计</a:t>
            </a:r>
            <a:r>
              <a:rPr lang="en-US" dirty="0" smtClean="0"/>
              <a:t>，  </a:t>
            </a:r>
            <a:r>
              <a:rPr lang="zh-CN" altLang="en-US" dirty="0" smtClean="0"/>
              <a:t>其科学性对物流系统设定的战略目标是否科学合理</a:t>
            </a:r>
            <a:r>
              <a:rPr lang="en-US" dirty="0" smtClean="0"/>
              <a:t>———</a:t>
            </a:r>
            <a:r>
              <a:rPr lang="zh-CN" altLang="en-US" dirty="0" smtClean="0"/>
              <a:t>既可实现又具有挑战性</a:t>
            </a:r>
            <a:r>
              <a:rPr lang="en-US" dirty="0" smtClean="0"/>
              <a:t>———</a:t>
            </a:r>
            <a:r>
              <a:rPr lang="zh-CN" altLang="en-US" dirty="0" smtClean="0"/>
              <a:t>有 直接影响</a:t>
            </a:r>
            <a:r>
              <a:rPr lang="en-US" dirty="0" smtClean="0"/>
              <a:t>，  </a:t>
            </a:r>
            <a:r>
              <a:rPr lang="zh-CN" altLang="en-US" dirty="0" smtClean="0"/>
              <a:t>因此预测工作应建立预测模型群</a:t>
            </a:r>
            <a:r>
              <a:rPr lang="en-US" dirty="0" smtClean="0"/>
              <a:t>，   </a:t>
            </a:r>
            <a:r>
              <a:rPr lang="zh-CN" altLang="en-US" dirty="0" smtClean="0"/>
              <a:t>尽可能做到以定量分析为主</a:t>
            </a:r>
            <a:r>
              <a:rPr lang="en-US" dirty="0" smtClean="0"/>
              <a:t>。  </a:t>
            </a:r>
            <a:r>
              <a:rPr lang="zh-CN" altLang="en-US" dirty="0" smtClean="0"/>
              <a:t>二是目标论证工 作</a:t>
            </a:r>
            <a:r>
              <a:rPr lang="en-US" dirty="0" smtClean="0"/>
              <a:t>。  </a:t>
            </a:r>
            <a:r>
              <a:rPr lang="zh-CN" altLang="en-US" dirty="0" smtClean="0"/>
              <a:t>确定目标比执行目标更重要</a:t>
            </a:r>
            <a:r>
              <a:rPr lang="en-US" dirty="0" smtClean="0"/>
              <a:t>，   </a:t>
            </a:r>
            <a:r>
              <a:rPr lang="zh-CN" altLang="en-US" dirty="0" smtClean="0"/>
              <a:t>确定战略目标是战略研究的核心</a:t>
            </a:r>
            <a:r>
              <a:rPr lang="en-US" dirty="0" smtClean="0"/>
              <a:t>。  </a:t>
            </a:r>
            <a:r>
              <a:rPr lang="zh-CN" altLang="en-US" dirty="0" smtClean="0"/>
              <a:t>战略目标不仅要体现发 展的需要</a:t>
            </a:r>
            <a:r>
              <a:rPr lang="en-US" dirty="0" smtClean="0"/>
              <a:t>，  </a:t>
            </a:r>
            <a:r>
              <a:rPr lang="zh-CN" altLang="en-US" dirty="0" smtClean="0"/>
              <a:t>还应考虑目标实现的可能性</a:t>
            </a:r>
            <a:r>
              <a:rPr lang="en-US" dirty="0" smtClean="0"/>
              <a:t>。  </a:t>
            </a:r>
            <a:r>
              <a:rPr lang="zh-CN" altLang="en-US" dirty="0" smtClean="0"/>
              <a:t>目标论证过程一般要充分考虑影响目标的 各 种 因 素</a:t>
            </a:r>
            <a:r>
              <a:rPr lang="en-US" dirty="0" smtClean="0"/>
              <a:t>，  </a:t>
            </a:r>
            <a:r>
              <a:rPr lang="zh-CN" altLang="en-US" dirty="0" smtClean="0"/>
              <a:t>确定几个关键因素设定指标</a:t>
            </a:r>
            <a:r>
              <a:rPr lang="en-US" dirty="0" smtClean="0"/>
              <a:t>   （ </a:t>
            </a:r>
            <a:r>
              <a:rPr lang="zh-CN" altLang="en-US" dirty="0" smtClean="0"/>
              <a:t>指标应具有一定的弹性</a:t>
            </a:r>
            <a:r>
              <a:rPr lang="en-US" dirty="0" smtClean="0"/>
              <a:t>） ，  </a:t>
            </a:r>
            <a:r>
              <a:rPr lang="zh-CN" altLang="en-US" dirty="0" smtClean="0"/>
              <a:t>形成几套方案</a:t>
            </a:r>
            <a:r>
              <a:rPr lang="en-US" dirty="0" smtClean="0"/>
              <a:t>，  </a:t>
            </a:r>
            <a:r>
              <a:rPr lang="zh-CN" altLang="en-US" dirty="0" smtClean="0"/>
              <a:t>供领导决策时 选择</a:t>
            </a:r>
            <a:r>
              <a:rPr lang="en-US" dirty="0" smtClean="0"/>
              <a:t>。  </a:t>
            </a:r>
            <a:r>
              <a:rPr lang="zh-CN" altLang="en-US" dirty="0" smtClean="0"/>
              <a:t>三是发展模型研究工作</a:t>
            </a:r>
            <a:r>
              <a:rPr lang="en-US" dirty="0" smtClean="0"/>
              <a:t>。  </a:t>
            </a:r>
            <a:r>
              <a:rPr lang="zh-CN" altLang="en-US" dirty="0" smtClean="0"/>
              <a:t>确定发展模型</a:t>
            </a:r>
            <a:r>
              <a:rPr lang="en-US" dirty="0" smtClean="0"/>
              <a:t>，  </a:t>
            </a:r>
            <a:r>
              <a:rPr lang="zh-CN" altLang="en-US" dirty="0" smtClean="0"/>
              <a:t>首先要深入研究物流系统的战略思想</a:t>
            </a:r>
            <a:r>
              <a:rPr lang="en-US" dirty="0" smtClean="0"/>
              <a:t>、  </a:t>
            </a:r>
            <a:r>
              <a:rPr lang="zh-CN" altLang="en-US" dirty="0" smtClean="0"/>
              <a:t>战略 目标</a:t>
            </a:r>
            <a:r>
              <a:rPr lang="en-US" dirty="0" smtClean="0"/>
              <a:t>、 </a:t>
            </a:r>
            <a:r>
              <a:rPr lang="zh-CN" altLang="en-US" dirty="0" smtClean="0"/>
              <a:t>战略重点和战略步骤</a:t>
            </a:r>
            <a:r>
              <a:rPr lang="en-US" dirty="0" smtClean="0"/>
              <a:t>， </a:t>
            </a:r>
            <a:r>
              <a:rPr lang="zh-CN" altLang="en-US" dirty="0" smtClean="0"/>
              <a:t>在此基础上</a:t>
            </a:r>
            <a:r>
              <a:rPr lang="en-US" dirty="0" smtClean="0"/>
              <a:t>， </a:t>
            </a:r>
            <a:r>
              <a:rPr lang="zh-CN" altLang="en-US" dirty="0" smtClean="0"/>
              <a:t>采用模型方法进行研究</a:t>
            </a:r>
            <a:r>
              <a:rPr lang="en-US" dirty="0" smtClean="0"/>
              <a:t>， </a:t>
            </a:r>
            <a:r>
              <a:rPr lang="zh-CN" altLang="en-US" dirty="0" smtClean="0"/>
              <a:t>把问题</a:t>
            </a:r>
            <a:r>
              <a:rPr lang="en-US" dirty="0" smtClean="0"/>
              <a:t>、  </a:t>
            </a:r>
            <a:r>
              <a:rPr lang="zh-CN" altLang="en-US" dirty="0" smtClean="0"/>
              <a:t>目标层次化</a:t>
            </a:r>
            <a:r>
              <a:rPr lang="en-US" dirty="0" smtClean="0"/>
              <a:t>， </a:t>
            </a:r>
            <a:r>
              <a:rPr lang="zh-CN" altLang="en-US" dirty="0" smtClean="0"/>
              <a:t>分析确定最佳发展模式</a:t>
            </a:r>
            <a:r>
              <a:rPr lang="en-US" dirty="0" smtClean="0"/>
              <a:t>。   </a:t>
            </a:r>
            <a:r>
              <a:rPr lang="zh-CN" altLang="en-US" dirty="0" smtClean="0"/>
              <a:t>此阶段的工作步骤如</a:t>
            </a:r>
            <a:r>
              <a:rPr lang="zh-CN" altLang="en-US" dirty="0" smtClean="0">
                <a:hlinkClick r:id="rId2" action="ppaction://hlinksldjump"/>
              </a:rPr>
              <a:t>图 </a:t>
            </a:r>
            <a:r>
              <a:rPr lang="en-US" dirty="0" smtClean="0">
                <a:hlinkClick r:id="rId2" action="ppaction://hlinksldjump"/>
              </a:rPr>
              <a:t>３ － １７ </a:t>
            </a:r>
            <a:r>
              <a:rPr lang="zh-CN" altLang="en-US" dirty="0" smtClean="0"/>
              <a:t>所示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6563"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总体规划与优化阶段</a:t>
            </a:r>
          </a:p>
          <a:p>
            <a:pPr eaLnBrk="1" hangingPunct="1">
              <a:lnSpc>
                <a:spcPct val="150000"/>
              </a:lnSpc>
            </a:pPr>
            <a:r>
              <a:rPr lang="zh-CN" altLang="en-US" dirty="0" smtClean="0"/>
              <a:t>总体规划应坚持总体性原则</a:t>
            </a:r>
            <a:r>
              <a:rPr lang="en-US" dirty="0" smtClean="0"/>
              <a:t>，   </a:t>
            </a:r>
            <a:r>
              <a:rPr lang="zh-CN" altLang="en-US" dirty="0" smtClean="0"/>
              <a:t>运用多目标</a:t>
            </a:r>
            <a:r>
              <a:rPr lang="en-US" dirty="0" smtClean="0"/>
              <a:t>、  </a:t>
            </a:r>
            <a:r>
              <a:rPr lang="zh-CN" altLang="en-US" dirty="0" smtClean="0"/>
              <a:t>多方案</a:t>
            </a:r>
            <a:r>
              <a:rPr lang="en-US" dirty="0" smtClean="0"/>
              <a:t>、  </a:t>
            </a:r>
            <a:r>
              <a:rPr lang="zh-CN" altLang="en-US" dirty="0" smtClean="0"/>
              <a:t>多途径的方法</a:t>
            </a:r>
            <a:r>
              <a:rPr lang="en-US" dirty="0" smtClean="0"/>
              <a:t>，  </a:t>
            </a:r>
            <a:r>
              <a:rPr lang="zh-CN" altLang="en-US" dirty="0" smtClean="0"/>
              <a:t>追求整体最优化</a:t>
            </a:r>
            <a:r>
              <a:rPr lang="en-US" dirty="0" smtClean="0"/>
              <a:t>， </a:t>
            </a:r>
            <a:r>
              <a:rPr lang="zh-CN" altLang="en-US" dirty="0" smtClean="0"/>
              <a:t>并注意各子系统的互相协调和综合平衡</a:t>
            </a:r>
            <a:r>
              <a:rPr lang="en-US" dirty="0" smtClean="0"/>
              <a:t>。</a:t>
            </a:r>
            <a:r>
              <a:rPr lang="zh-CN" altLang="en-US" dirty="0" smtClean="0"/>
              <a:t> 在总体的诊断与分析完成后</a:t>
            </a:r>
            <a:r>
              <a:rPr lang="en-US" dirty="0" smtClean="0"/>
              <a:t>，  </a:t>
            </a:r>
            <a:r>
              <a:rPr lang="zh-CN" altLang="en-US" dirty="0" smtClean="0"/>
              <a:t>部门应通过总体分析的结果</a:t>
            </a:r>
            <a:r>
              <a:rPr lang="en-US" dirty="0" smtClean="0"/>
              <a:t>，   </a:t>
            </a:r>
            <a:r>
              <a:rPr lang="zh-CN" altLang="en-US" dirty="0" smtClean="0"/>
              <a:t>修正部 门 的 诊 断 与 分 析</a:t>
            </a:r>
            <a:r>
              <a:rPr lang="en-US" dirty="0" smtClean="0"/>
              <a:t>。  </a:t>
            </a:r>
            <a:r>
              <a:rPr lang="zh-CN" altLang="en-US" dirty="0" smtClean="0"/>
              <a:t>在研究发展战略过程中</a:t>
            </a:r>
            <a:r>
              <a:rPr lang="en-US" dirty="0" smtClean="0"/>
              <a:t>， </a:t>
            </a:r>
            <a:r>
              <a:rPr lang="zh-CN" altLang="en-US" dirty="0" smtClean="0"/>
              <a:t>一般先提出总体发展战略</a:t>
            </a:r>
            <a:r>
              <a:rPr lang="en-US" dirty="0" smtClean="0"/>
              <a:t>， </a:t>
            </a:r>
            <a:r>
              <a:rPr lang="zh-CN" altLang="en-US" dirty="0" smtClean="0"/>
              <a:t>根据总体发展战略制定各部门的发 展战略</a:t>
            </a:r>
            <a:r>
              <a:rPr lang="en-US" dirty="0" smtClean="0"/>
              <a:t>。  </a:t>
            </a:r>
            <a:r>
              <a:rPr lang="zh-CN" altLang="en-US" dirty="0" smtClean="0"/>
              <a:t>在物流规划设计的过程中</a:t>
            </a:r>
            <a:r>
              <a:rPr lang="en-US" dirty="0" smtClean="0"/>
              <a:t>，   </a:t>
            </a:r>
            <a:r>
              <a:rPr lang="zh-CN" altLang="en-US" dirty="0" smtClean="0"/>
              <a:t>部门规划与总体规划几乎是同时进行的</a:t>
            </a:r>
            <a:r>
              <a:rPr lang="en-US" dirty="0" smtClean="0"/>
              <a:t>，  </a:t>
            </a:r>
            <a:r>
              <a:rPr lang="zh-CN" altLang="en-US" dirty="0" smtClean="0"/>
              <a:t>在不断反馈的 过程中形成总体优化</a:t>
            </a:r>
            <a:r>
              <a:rPr lang="en-US" dirty="0" smtClean="0"/>
              <a:t>、  </a:t>
            </a:r>
            <a:r>
              <a:rPr lang="zh-CN" altLang="en-US" dirty="0" smtClean="0"/>
              <a:t>部门协调的规划方案</a:t>
            </a:r>
            <a:r>
              <a:rPr lang="en-US" dirty="0" smtClean="0"/>
              <a:t>。  </a:t>
            </a:r>
            <a:r>
              <a:rPr lang="zh-CN" altLang="en-US" dirty="0" smtClean="0"/>
              <a:t>此阶段的工作步骤如</a:t>
            </a:r>
            <a:r>
              <a:rPr lang="zh-CN" altLang="en-US" dirty="0" smtClean="0">
                <a:hlinkClick r:id="rId2" action="ppaction://hlinksldjump"/>
              </a:rPr>
              <a:t>图 </a:t>
            </a:r>
            <a:r>
              <a:rPr lang="en-US" dirty="0" smtClean="0">
                <a:hlinkClick r:id="rId2" action="ppaction://hlinksldjump"/>
              </a:rPr>
              <a:t>３ － １８ </a:t>
            </a:r>
            <a:r>
              <a:rPr lang="zh-CN" altLang="en-US" dirty="0" smtClean="0"/>
              <a:t>所示</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第四节　供应链战略开发模型与国际物流战略规划模型</a:t>
            </a:r>
            <a:endParaRPr lang="zh-CN" altLang="zh-CN" dirty="0" smtClean="0"/>
          </a:p>
        </p:txBody>
      </p:sp>
      <p:sp>
        <p:nvSpPr>
          <p:cNvPr id="67587"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决策制定与实施阶段</a:t>
            </a:r>
          </a:p>
          <a:p>
            <a:pPr>
              <a:lnSpc>
                <a:spcPct val="150000"/>
              </a:lnSpc>
            </a:pPr>
            <a:r>
              <a:rPr lang="zh-CN" altLang="en-US" dirty="0" smtClean="0"/>
              <a:t>此阶段的主要工作是对上一阶段规划设计出的多个方案进行综合评价</a:t>
            </a:r>
            <a:r>
              <a:rPr lang="en-US" dirty="0" smtClean="0"/>
              <a:t>， </a:t>
            </a:r>
            <a:r>
              <a:rPr lang="zh-CN" altLang="en-US" dirty="0" smtClean="0"/>
              <a:t>通过设立多个评 价指标进行量化比较</a:t>
            </a:r>
            <a:r>
              <a:rPr lang="en-US" dirty="0" smtClean="0"/>
              <a:t>，  </a:t>
            </a:r>
            <a:r>
              <a:rPr lang="zh-CN" altLang="en-US" dirty="0" smtClean="0"/>
              <a:t>分析各方面的期望效能以及可能带来的不良后果</a:t>
            </a:r>
            <a:r>
              <a:rPr lang="en-US" dirty="0" smtClean="0"/>
              <a:t>，  </a:t>
            </a:r>
            <a:r>
              <a:rPr lang="zh-CN" altLang="en-US" dirty="0" smtClean="0"/>
              <a:t>从中选择较优方案 作为优选方案</a:t>
            </a:r>
            <a:r>
              <a:rPr lang="en-US" dirty="0" smtClean="0"/>
              <a:t>，  </a:t>
            </a:r>
            <a:r>
              <a:rPr lang="zh-CN" altLang="en-US" dirty="0" smtClean="0"/>
              <a:t>完成规划决策</a:t>
            </a:r>
            <a:r>
              <a:rPr lang="en-US" dirty="0" smtClean="0"/>
              <a:t>。</a:t>
            </a:r>
            <a:endParaRPr lang="zh-CN" altLang="en-US" dirty="0" smtClean="0"/>
          </a:p>
          <a:p>
            <a:pPr>
              <a:lnSpc>
                <a:spcPct val="150000"/>
              </a:lnSpc>
            </a:pPr>
            <a:r>
              <a:rPr lang="zh-CN" altLang="en-US" dirty="0" smtClean="0"/>
              <a:t>在方案确定后</a:t>
            </a:r>
            <a:r>
              <a:rPr lang="en-US" dirty="0" smtClean="0"/>
              <a:t>，  </a:t>
            </a:r>
            <a:r>
              <a:rPr lang="zh-CN" altLang="en-US" dirty="0" smtClean="0"/>
              <a:t>应做好方案的组织实施工作</a:t>
            </a:r>
            <a:r>
              <a:rPr lang="en-US" dirty="0" smtClean="0"/>
              <a:t>。   </a:t>
            </a:r>
            <a:r>
              <a:rPr lang="zh-CN" altLang="en-US" dirty="0" smtClean="0"/>
              <a:t>一般应形成较系统的规划文本</a:t>
            </a:r>
            <a:r>
              <a:rPr lang="en-US" dirty="0" smtClean="0"/>
              <a:t>，  </a:t>
            </a:r>
            <a:r>
              <a:rPr lang="zh-CN" altLang="en-US" dirty="0" smtClean="0"/>
              <a:t>制作相关 图表</a:t>
            </a:r>
            <a:r>
              <a:rPr lang="en-US" dirty="0" smtClean="0"/>
              <a:t>，  </a:t>
            </a:r>
            <a:r>
              <a:rPr lang="zh-CN" altLang="en-US" dirty="0" smtClean="0"/>
              <a:t>制订实施计划和保障措施</a:t>
            </a:r>
            <a:r>
              <a:rPr lang="en-US" dirty="0" smtClean="0"/>
              <a:t>。   </a:t>
            </a:r>
            <a:r>
              <a:rPr lang="zh-CN" altLang="en-US" dirty="0" smtClean="0"/>
              <a:t>在方案实施前</a:t>
            </a:r>
            <a:r>
              <a:rPr lang="en-US" dirty="0" smtClean="0"/>
              <a:t>，  </a:t>
            </a:r>
            <a:r>
              <a:rPr lang="zh-CN" altLang="en-US" dirty="0" smtClean="0"/>
              <a:t>应对方案的规划指标进行分解</a:t>
            </a:r>
            <a:r>
              <a:rPr lang="en-US" dirty="0" smtClean="0"/>
              <a:t>，   </a:t>
            </a:r>
            <a:r>
              <a:rPr lang="zh-CN" altLang="en-US" dirty="0" smtClean="0"/>
              <a:t>使之分解 成各部门的目标和各发展阶段的目标</a:t>
            </a:r>
            <a:r>
              <a:rPr lang="en-US" dirty="0" smtClean="0"/>
              <a:t>。  </a:t>
            </a:r>
            <a:r>
              <a:rPr lang="en-US" dirty="0" err="1" smtClean="0"/>
              <a:t>此阶段的工作步骤如</a:t>
            </a:r>
            <a:r>
              <a:rPr lang="en-US" dirty="0" smtClean="0"/>
              <a:t> </a:t>
            </a:r>
            <a:r>
              <a:rPr lang="en-US" dirty="0" smtClean="0">
                <a:hlinkClick r:id="rId2" action="ppaction://hlinksldjump"/>
              </a:rPr>
              <a:t>图 </a:t>
            </a:r>
            <a:r>
              <a:rPr lang="en-US" dirty="0" smtClean="0">
                <a:hlinkClick r:id="rId2" action="ppaction://hlinksldjump"/>
              </a:rPr>
              <a:t>３ － １９ </a:t>
            </a:r>
            <a:r>
              <a:rPr lang="en-US" dirty="0" err="1"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第五节　</a:t>
            </a:r>
            <a:r>
              <a:rPr lang="zh-CN" altLang="en-US" dirty="0" smtClean="0"/>
              <a:t>国际</a:t>
            </a:r>
            <a:r>
              <a:rPr lang="zh-CN" altLang="en-US" dirty="0" smtClean="0"/>
              <a:t>物流战略规划的基本策略</a:t>
            </a:r>
            <a:endParaRPr lang="zh-CN" altLang="zh-CN" dirty="0" smtClean="0"/>
          </a:p>
        </p:txBody>
      </p:sp>
      <p:sp>
        <p:nvSpPr>
          <p:cNvPr id="68611" name="Rectangle 3"/>
          <p:cNvSpPr>
            <a:spLocks noGrp="1" noChangeArrowheads="1"/>
          </p:cNvSpPr>
          <p:nvPr>
            <p:ph type="body" idx="1"/>
          </p:nvPr>
        </p:nvSpPr>
        <p:spPr/>
        <p:txBody>
          <a:bodyPr/>
          <a:lstStyle/>
          <a:p>
            <a:pPr eaLnBrk="1" hangingPunct="1">
              <a:lnSpc>
                <a:spcPct val="150000"/>
              </a:lnSpc>
            </a:pPr>
            <a:r>
              <a:rPr lang="zh-CN" altLang="en-US" sz="2900" dirty="0" smtClean="0"/>
              <a:t>一</a:t>
            </a:r>
            <a:r>
              <a:rPr lang="en-US" sz="2900" dirty="0" smtClean="0"/>
              <a:t>、  </a:t>
            </a:r>
            <a:r>
              <a:rPr lang="zh-CN" altLang="en-US" sz="2900" dirty="0" smtClean="0"/>
              <a:t>国际物流的联盟管理</a:t>
            </a:r>
          </a:p>
          <a:p>
            <a:pPr>
              <a:lnSpc>
                <a:spcPct val="150000"/>
              </a:lnSpc>
            </a:pPr>
            <a:r>
              <a:rPr lang="zh-CN" altLang="en-US" dirty="0" smtClean="0"/>
              <a:t>先进的跨国物流公司的实践表明</a:t>
            </a:r>
            <a:r>
              <a:rPr lang="en-US" dirty="0" smtClean="0"/>
              <a:t>，   </a:t>
            </a:r>
            <a:r>
              <a:rPr lang="zh-CN" altLang="en-US" dirty="0" smtClean="0"/>
              <a:t>通过发展联盟来提高效率的趋势越来越强烈</a:t>
            </a:r>
            <a:r>
              <a:rPr lang="en-US" dirty="0" smtClean="0"/>
              <a:t>。  </a:t>
            </a:r>
            <a:r>
              <a:rPr lang="zh-CN" altLang="en-US" dirty="0" smtClean="0"/>
              <a:t>现代</a:t>
            </a:r>
            <a:r>
              <a:rPr lang="zh-CN" altLang="en-US" dirty="0" smtClean="0"/>
              <a:t>物</a:t>
            </a:r>
            <a:r>
              <a:rPr lang="zh-CN" altLang="en-US" dirty="0" smtClean="0"/>
              <a:t>流本质上就是一个协同多个合作伙伴高效完成整个物流留作业流程的过程</a:t>
            </a:r>
            <a:r>
              <a:rPr lang="en-US" dirty="0" smtClean="0"/>
              <a:t>，  </a:t>
            </a:r>
            <a:r>
              <a:rPr lang="zh-CN" altLang="en-US" dirty="0" smtClean="0"/>
              <a:t>无论是全球</a:t>
            </a:r>
            <a:r>
              <a:rPr lang="zh-CN" altLang="en-US" dirty="0" smtClean="0"/>
              <a:t>物流还是</a:t>
            </a:r>
            <a:r>
              <a:rPr lang="zh-CN" altLang="en-US" dirty="0" smtClean="0"/>
              <a:t>国内物流都是如此</a:t>
            </a:r>
            <a:r>
              <a:rPr lang="en-US" dirty="0" smtClean="0"/>
              <a:t>。   </a:t>
            </a:r>
            <a:r>
              <a:rPr lang="zh-CN" altLang="en-US" dirty="0" smtClean="0"/>
              <a:t>然而</a:t>
            </a:r>
            <a:r>
              <a:rPr lang="en-US" dirty="0" smtClean="0"/>
              <a:t>，  </a:t>
            </a:r>
            <a:r>
              <a:rPr lang="zh-CN" altLang="en-US" dirty="0" smtClean="0"/>
              <a:t>建立联盟或者战略合作伙伴关系通常需要克服一系列障碍</a:t>
            </a:r>
            <a:r>
              <a:rPr lang="en-US" dirty="0" smtClean="0"/>
              <a:t>。 </a:t>
            </a:r>
            <a:r>
              <a:rPr lang="zh-CN" altLang="en-US" dirty="0" smtClean="0"/>
              <a:t>就联盟关系而言</a:t>
            </a:r>
            <a:r>
              <a:rPr lang="en-US" dirty="0" smtClean="0"/>
              <a:t>，  </a:t>
            </a:r>
            <a:r>
              <a:rPr lang="zh-CN" altLang="en-US" dirty="0" smtClean="0"/>
              <a:t>参与联盟的任何一方都有一种担心</a:t>
            </a:r>
            <a:r>
              <a:rPr lang="en-US" dirty="0" smtClean="0"/>
              <a:t>，  </a:t>
            </a:r>
            <a:r>
              <a:rPr lang="zh-CN" altLang="en-US" dirty="0" smtClean="0"/>
              <a:t>即受困于复杂的关系之中</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69635" name="Rectangle 3"/>
          <p:cNvSpPr>
            <a:spLocks noGrp="1" noChangeArrowheads="1"/>
          </p:cNvSpPr>
          <p:nvPr>
            <p:ph type="body" idx="1"/>
          </p:nvPr>
        </p:nvSpPr>
        <p:spPr/>
        <p:txBody>
          <a:bodyPr/>
          <a:lstStyle/>
          <a:p>
            <a:pPr>
              <a:lnSpc>
                <a:spcPts val="3000"/>
              </a:lnSpc>
            </a:pPr>
            <a:r>
              <a:rPr lang="zh-CN" altLang="en-US" dirty="0" smtClean="0"/>
              <a:t> 就协同运 作过程来看</a:t>
            </a:r>
            <a:r>
              <a:rPr lang="en-US" dirty="0" smtClean="0"/>
              <a:t>，  </a:t>
            </a:r>
            <a:r>
              <a:rPr lang="zh-CN" altLang="en-US" dirty="0" smtClean="0"/>
              <a:t>其最基本的前提是各方的关系协调得当</a:t>
            </a:r>
            <a:r>
              <a:rPr lang="en-US" dirty="0" smtClean="0"/>
              <a:t>， </a:t>
            </a:r>
            <a:r>
              <a:rPr lang="zh-CN" altLang="en-US" dirty="0" smtClean="0"/>
              <a:t>若协调不当</a:t>
            </a:r>
            <a:r>
              <a:rPr lang="en-US" dirty="0" smtClean="0"/>
              <a:t>， </a:t>
            </a:r>
            <a:r>
              <a:rPr lang="zh-CN" altLang="en-US" dirty="0" smtClean="0"/>
              <a:t>协同运作就是一句空话 或者管理者的梦想</a:t>
            </a:r>
            <a:r>
              <a:rPr lang="en-US" dirty="0" smtClean="0"/>
              <a:t>，  </a:t>
            </a:r>
            <a:r>
              <a:rPr lang="zh-CN" altLang="en-US" dirty="0" smtClean="0"/>
              <a:t>会使许多商业功能受到影响</a:t>
            </a:r>
            <a:r>
              <a:rPr lang="en-US" dirty="0" smtClean="0"/>
              <a:t>。   </a:t>
            </a:r>
            <a:r>
              <a:rPr lang="zh-CN" altLang="en-US" dirty="0" smtClean="0"/>
              <a:t>联盟是一种双方或多方之间的约定</a:t>
            </a:r>
            <a:r>
              <a:rPr lang="en-US" dirty="0" smtClean="0"/>
              <a:t>，  </a:t>
            </a:r>
            <a:r>
              <a:rPr lang="zh-CN" altLang="en-US" dirty="0" smtClean="0"/>
              <a:t>联盟体</a:t>
            </a:r>
            <a:r>
              <a:rPr lang="zh-CN" altLang="en-US" dirty="0" smtClean="0"/>
              <a:t>需要关注的是未来的共同发展</a:t>
            </a:r>
            <a:r>
              <a:rPr lang="en-US" dirty="0" smtClean="0"/>
              <a:t>，   </a:t>
            </a:r>
            <a:r>
              <a:rPr lang="zh-CN" altLang="en-US" dirty="0" smtClean="0"/>
              <a:t>需要解决的是协同竞争</a:t>
            </a:r>
            <a:r>
              <a:rPr lang="en-US" dirty="0" smtClean="0"/>
              <a:t>，  </a:t>
            </a:r>
            <a:r>
              <a:rPr lang="zh-CN" altLang="en-US" dirty="0" smtClean="0"/>
              <a:t>而不是仅从个人目标出发的</a:t>
            </a:r>
            <a:r>
              <a:rPr lang="zh-CN" altLang="en-US" dirty="0" smtClean="0"/>
              <a:t>明争</a:t>
            </a:r>
            <a:r>
              <a:rPr lang="en-US" dirty="0" err="1" smtClean="0"/>
              <a:t>暗斗或者</a:t>
            </a:r>
            <a:r>
              <a:rPr lang="en-US" dirty="0" smtClean="0"/>
              <a:t>  </a:t>
            </a:r>
            <a:r>
              <a:rPr lang="en-US" dirty="0" smtClean="0"/>
              <a:t>“ </a:t>
            </a:r>
            <a:r>
              <a:rPr lang="en-US" dirty="0" err="1" smtClean="0"/>
              <a:t>零和</a:t>
            </a:r>
            <a:r>
              <a:rPr lang="en-US" dirty="0" smtClean="0"/>
              <a:t> 博 弈” </a:t>
            </a:r>
            <a:r>
              <a:rPr lang="en-US" dirty="0" smtClean="0"/>
              <a:t>。</a:t>
            </a:r>
            <a:r>
              <a:rPr lang="zh-CN" altLang="en-US" dirty="0" smtClean="0"/>
              <a:t>再 就 是 联 盟 运 作 的 基 准 问 题</a:t>
            </a:r>
            <a:r>
              <a:rPr lang="en-US" dirty="0" smtClean="0"/>
              <a:t>，  </a:t>
            </a:r>
            <a:r>
              <a:rPr lang="zh-CN" altLang="en-US" dirty="0" smtClean="0"/>
              <a:t>因 为 每 个 公 司 对 成 功 的 定 义 是 不 同 的</a:t>
            </a:r>
            <a:r>
              <a:rPr lang="en-US" dirty="0" smtClean="0"/>
              <a:t>，  </a:t>
            </a:r>
            <a:r>
              <a:rPr lang="zh-CN" altLang="en-US" dirty="0" smtClean="0"/>
              <a:t>因此联盟的成员需要就如何评定合作者的表现达成一致</a:t>
            </a:r>
            <a:r>
              <a:rPr lang="en-US" dirty="0" smtClean="0"/>
              <a:t>。   </a:t>
            </a:r>
            <a:r>
              <a:rPr lang="zh-CN" altLang="en-US" dirty="0" smtClean="0"/>
              <a:t>最后就是信息共享问题</a:t>
            </a:r>
            <a:r>
              <a:rPr lang="en-US" dirty="0" smtClean="0"/>
              <a:t>，  </a:t>
            </a:r>
            <a:r>
              <a:rPr lang="zh-CN" altLang="en-US" dirty="0" smtClean="0"/>
              <a:t>这也 是联盟非常关注的问题</a:t>
            </a:r>
            <a:r>
              <a:rPr lang="en-US" dirty="0" smtClean="0"/>
              <a:t>。   </a:t>
            </a:r>
            <a:r>
              <a:rPr lang="zh-CN" altLang="en-US" dirty="0" smtClean="0"/>
              <a:t>任何公司都将保守商业秘密看成是最重要的事情之一</a:t>
            </a:r>
            <a:r>
              <a:rPr lang="en-US" dirty="0" smtClean="0"/>
              <a:t>，  </a:t>
            </a:r>
            <a:r>
              <a:rPr lang="zh-CN" altLang="en-US" dirty="0" smtClean="0"/>
              <a:t>这是无可厚 非的</a:t>
            </a:r>
            <a:r>
              <a:rPr lang="en-US" dirty="0" smtClean="0"/>
              <a:t>，  </a:t>
            </a:r>
            <a:r>
              <a:rPr lang="zh-CN" altLang="en-US" dirty="0" smtClean="0"/>
              <a:t>但就联盟运作过程而言</a:t>
            </a:r>
            <a:r>
              <a:rPr lang="en-US" dirty="0" smtClean="0"/>
              <a:t>，  </a:t>
            </a:r>
            <a:r>
              <a:rPr lang="zh-CN" altLang="en-US" dirty="0" smtClean="0"/>
              <a:t>双方或多方都必须相互共同了解方能有效配合</a:t>
            </a:r>
            <a:r>
              <a:rPr lang="en-US" dirty="0" smtClean="0"/>
              <a:t>，  </a:t>
            </a:r>
            <a:r>
              <a:rPr lang="zh-CN" altLang="en-US" dirty="0" smtClean="0"/>
              <a:t>协同运作</a:t>
            </a:r>
            <a:r>
              <a:rPr lang="zh-CN" altLang="en-US" dirty="0" smtClean="0"/>
              <a:t>的一些</a:t>
            </a:r>
            <a:r>
              <a:rPr lang="zh-CN" altLang="en-US" dirty="0" smtClean="0"/>
              <a:t>信息是必须共享的</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0659" name="Rectangle 3"/>
          <p:cNvSpPr>
            <a:spLocks noGrp="1" noChangeArrowheads="1"/>
          </p:cNvSpPr>
          <p:nvPr>
            <p:ph type="body" idx="1"/>
          </p:nvPr>
        </p:nvSpPr>
        <p:spPr/>
        <p:txBody>
          <a:bodyPr/>
          <a:lstStyle/>
          <a:p>
            <a:pPr>
              <a:lnSpc>
                <a:spcPct val="200000"/>
              </a:lnSpc>
            </a:pPr>
            <a:r>
              <a:rPr lang="zh-CN" altLang="en-US" dirty="0" smtClean="0"/>
              <a:t>全球物流的联盟管理问题还在进一步的实践探索和研究中</a:t>
            </a:r>
            <a:r>
              <a:rPr lang="en-US" dirty="0" smtClean="0"/>
              <a:t>，   </a:t>
            </a:r>
            <a:r>
              <a:rPr lang="zh-CN" altLang="en-US" dirty="0" smtClean="0"/>
              <a:t>上述的提到的一些障碍</a:t>
            </a:r>
            <a:r>
              <a:rPr lang="en-US" dirty="0" smtClean="0"/>
              <a:t>，  </a:t>
            </a:r>
            <a:r>
              <a:rPr lang="zh-CN" altLang="en-US" dirty="0" smtClean="0"/>
              <a:t>是 制定全球物流战略和实施去求物流联盟管理中值得高度注意的问题</a:t>
            </a:r>
            <a:r>
              <a:rPr lang="en-US" dirty="0" smtClean="0"/>
              <a:t>。  </a:t>
            </a:r>
            <a:r>
              <a:rPr lang="zh-CN" altLang="en-US" dirty="0" smtClean="0"/>
              <a:t>哈佛大学教授</a:t>
            </a:r>
            <a:r>
              <a:rPr lang="zh-CN" altLang="en-US" dirty="0" smtClean="0"/>
              <a:t>罗莎贝丝</a:t>
            </a:r>
            <a:r>
              <a:rPr lang="en-US" dirty="0" smtClean="0"/>
              <a:t>·</a:t>
            </a:r>
            <a:r>
              <a:rPr lang="zh-CN" altLang="en-US" dirty="0" smtClean="0"/>
              <a:t>摩丝</a:t>
            </a:r>
            <a:r>
              <a:rPr lang="en-US" dirty="0" smtClean="0"/>
              <a:t>·</a:t>
            </a:r>
            <a:r>
              <a:rPr lang="zh-CN" altLang="en-US" dirty="0" smtClean="0"/>
              <a:t>坎特在他的  </a:t>
            </a:r>
            <a:r>
              <a:rPr lang="en-US" dirty="0" smtClean="0"/>
              <a:t>《 </a:t>
            </a:r>
            <a:r>
              <a:rPr lang="zh-CN" altLang="en-US" dirty="0" smtClean="0"/>
              <a:t>联盟的艺术</a:t>
            </a:r>
            <a:r>
              <a:rPr lang="en-US" dirty="0" smtClean="0"/>
              <a:t>》   </a:t>
            </a:r>
            <a:r>
              <a:rPr lang="zh-CN" altLang="en-US" dirty="0" smtClean="0"/>
              <a:t>一书中提出了他对联盟的看法</a:t>
            </a:r>
            <a:r>
              <a:rPr lang="en-US" dirty="0" smtClean="0"/>
              <a:t>。  </a:t>
            </a:r>
            <a:r>
              <a:rPr lang="zh-CN" altLang="en-US" dirty="0" smtClean="0"/>
              <a:t>他认为公司建立有 效的联盟并不是完全合理和商业化的</a:t>
            </a:r>
            <a:r>
              <a:rPr lang="en-US" dirty="0" smtClean="0"/>
              <a:t>，  </a:t>
            </a:r>
            <a:r>
              <a:rPr lang="zh-CN" altLang="en-US" dirty="0" smtClean="0"/>
              <a:t>就像一个家庭的关系一样</a:t>
            </a:r>
            <a:r>
              <a:rPr lang="en-US" dirty="0" smtClean="0"/>
              <a:t>，  </a:t>
            </a:r>
            <a:r>
              <a:rPr lang="zh-CN" altLang="en-US" dirty="0" smtClean="0"/>
              <a:t>公司之间的关系也是相当 错综复杂并且是人性化的</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1683"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国际物流的外包</a:t>
            </a:r>
            <a:r>
              <a:rPr lang="zh-CN" altLang="en-US" sz="2900" dirty="0" smtClean="0"/>
              <a:t>管理</a:t>
            </a:r>
            <a:r>
              <a:rPr lang="en-US" altLang="zh-CN" sz="2900" dirty="0" smtClean="0"/>
              <a:t> </a:t>
            </a:r>
            <a:endParaRPr lang="zh-CN" altLang="en-US" sz="2900" dirty="0" smtClean="0"/>
          </a:p>
          <a:p>
            <a:pPr>
              <a:lnSpc>
                <a:spcPct val="150000"/>
              </a:lnSpc>
            </a:pPr>
            <a:r>
              <a:rPr lang="zh-CN" altLang="en-US" dirty="0" smtClean="0"/>
              <a:t>外包是全球中普遍存在的事情</a:t>
            </a:r>
            <a:r>
              <a:rPr lang="en-US" dirty="0" smtClean="0"/>
              <a:t>，   </a:t>
            </a:r>
            <a:r>
              <a:rPr lang="zh-CN" altLang="en-US" dirty="0" smtClean="0"/>
              <a:t>因为在全球物流中</a:t>
            </a:r>
            <a:r>
              <a:rPr lang="en-US" dirty="0" smtClean="0"/>
              <a:t>，  </a:t>
            </a:r>
            <a:r>
              <a:rPr lang="zh-CN" altLang="en-US" dirty="0" smtClean="0"/>
              <a:t>任何一个即 使 具 有 规 模 实 力 的 企 业</a:t>
            </a:r>
            <a:r>
              <a:rPr lang="en-US" dirty="0" smtClean="0"/>
              <a:t>，  </a:t>
            </a:r>
            <a:r>
              <a:rPr lang="zh-CN" altLang="en-US" dirty="0" smtClean="0"/>
              <a:t>也都不可能完成全部的物流作业活动</a:t>
            </a:r>
            <a:r>
              <a:rPr lang="en-US" dirty="0" smtClean="0"/>
              <a:t>，  </a:t>
            </a:r>
            <a:r>
              <a:rPr lang="zh-CN" altLang="en-US" dirty="0" smtClean="0"/>
              <a:t>而这其中设计最广泛的是 </a:t>
            </a:r>
            <a:r>
              <a:rPr lang="en-US" dirty="0" smtClean="0"/>
              <a:t>３ＰＬ。  </a:t>
            </a:r>
            <a:r>
              <a:rPr lang="zh-CN" altLang="en-US" dirty="0" smtClean="0"/>
              <a:t>有关资料显示</a:t>
            </a:r>
            <a:r>
              <a:rPr lang="en-US" dirty="0" smtClean="0"/>
              <a:t>， </a:t>
            </a:r>
            <a:r>
              <a:rPr lang="zh-CN" altLang="en-US" dirty="0" smtClean="0"/>
              <a:t>在全球物流中</a:t>
            </a:r>
            <a:r>
              <a:rPr lang="en-US" dirty="0" smtClean="0"/>
              <a:t>，  </a:t>
            </a:r>
            <a:r>
              <a:rPr lang="zh-CN" altLang="en-US" dirty="0" smtClean="0"/>
              <a:t>至少有 </a:t>
            </a:r>
            <a:r>
              <a:rPr lang="en-US" dirty="0" smtClean="0"/>
              <a:t>１ ／ ３ </a:t>
            </a:r>
            <a:r>
              <a:rPr lang="zh-CN" altLang="en-US" dirty="0" smtClean="0"/>
              <a:t>的 </a:t>
            </a:r>
            <a:r>
              <a:rPr lang="en-US" dirty="0" smtClean="0"/>
              <a:t>３ＰＬ </a:t>
            </a:r>
            <a:r>
              <a:rPr lang="zh-CN" altLang="en-US" dirty="0" smtClean="0"/>
              <a:t>服务使用者都终止过一份以上的合同</a:t>
            </a:r>
            <a:r>
              <a:rPr lang="en-US" dirty="0" smtClean="0"/>
              <a:t>，  </a:t>
            </a:r>
            <a:r>
              <a:rPr lang="zh-CN" altLang="en-US" dirty="0" smtClean="0"/>
              <a:t>甚至还有专门的仲 裁机构对外包合同 进 行 仲 裁 服 务</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2707" name="Rectangle 3"/>
          <p:cNvSpPr>
            <a:spLocks noGrp="1" noChangeArrowheads="1"/>
          </p:cNvSpPr>
          <p:nvPr>
            <p:ph type="body" idx="1"/>
          </p:nvPr>
        </p:nvSpPr>
        <p:spPr/>
        <p:txBody>
          <a:bodyPr/>
          <a:lstStyle/>
          <a:p>
            <a:pPr eaLnBrk="1" hangingPunct="1">
              <a:lnSpc>
                <a:spcPct val="150000"/>
              </a:lnSpc>
            </a:pPr>
            <a:r>
              <a:rPr lang="zh-CN" altLang="en-US" dirty="0" smtClean="0"/>
              <a:t>国际航空货运协会  </a:t>
            </a:r>
            <a:r>
              <a:rPr lang="en-US" dirty="0" smtClean="0"/>
              <a:t>（ ＴＩＡＣＡ）   </a:t>
            </a:r>
            <a:r>
              <a:rPr lang="zh-CN" altLang="en-US" dirty="0" smtClean="0"/>
              <a:t>指出</a:t>
            </a:r>
            <a:r>
              <a:rPr lang="en-US" dirty="0" smtClean="0"/>
              <a:t>，  </a:t>
            </a:r>
            <a:r>
              <a:rPr lang="zh-CN" altLang="en-US" dirty="0" smtClean="0"/>
              <a:t>专业化的内部交流因其可以提高整体效率</a:t>
            </a:r>
            <a:r>
              <a:rPr lang="en-US" dirty="0" smtClean="0"/>
              <a:t>，  </a:t>
            </a:r>
            <a:r>
              <a:rPr lang="zh-CN" altLang="en-US" dirty="0" smtClean="0"/>
              <a:t>而非常 值得关注</a:t>
            </a:r>
            <a:r>
              <a:rPr lang="en-US" dirty="0" smtClean="0"/>
              <a:t>。  </a:t>
            </a:r>
            <a:r>
              <a:rPr lang="zh-CN" altLang="en-US" dirty="0" smtClean="0"/>
              <a:t>每个产业以及产业内的专门领域都有不同的培训</a:t>
            </a:r>
            <a:r>
              <a:rPr lang="en-US" dirty="0" smtClean="0"/>
              <a:t>、 </a:t>
            </a:r>
            <a:r>
              <a:rPr lang="zh-CN" altLang="en-US" dirty="0" smtClean="0"/>
              <a:t>技术</a:t>
            </a:r>
            <a:r>
              <a:rPr lang="en-US" dirty="0" smtClean="0"/>
              <a:t>、 </a:t>
            </a:r>
            <a:r>
              <a:rPr lang="zh-CN" altLang="en-US" dirty="0" smtClean="0"/>
              <a:t>事物和优先权</a:t>
            </a:r>
            <a:r>
              <a:rPr lang="en-US" dirty="0" smtClean="0"/>
              <a:t>。 </a:t>
            </a:r>
            <a:r>
              <a:rPr lang="zh-CN" altLang="en-US" dirty="0" smtClean="0"/>
              <a:t>不同的 专业认识解决同样的问题可以达到不同的目标</a:t>
            </a:r>
            <a:r>
              <a:rPr lang="en-US" dirty="0" smtClean="0"/>
              <a:t>。  </a:t>
            </a:r>
            <a:r>
              <a:rPr lang="zh-CN" altLang="en-US" dirty="0" smtClean="0"/>
              <a:t>他们建议</a:t>
            </a:r>
            <a:r>
              <a:rPr lang="en-US" dirty="0" smtClean="0"/>
              <a:t>，  </a:t>
            </a:r>
            <a:r>
              <a:rPr lang="zh-CN" altLang="en-US" dirty="0" smtClean="0"/>
              <a:t>专业间的交互关系</a:t>
            </a:r>
            <a:r>
              <a:rPr lang="en-US" dirty="0" smtClean="0"/>
              <a:t>，  </a:t>
            </a:r>
            <a:r>
              <a:rPr lang="zh-CN" altLang="en-US" dirty="0" smtClean="0"/>
              <a:t>尤其是涉及 传统的货运服务</a:t>
            </a:r>
            <a:r>
              <a:rPr lang="en-US" dirty="0" smtClean="0"/>
              <a:t>，  </a:t>
            </a:r>
            <a:r>
              <a:rPr lang="zh-CN" altLang="en-US" dirty="0" smtClean="0"/>
              <a:t>需要重新定义以表明谁为谁做了什么以及做了多少</a:t>
            </a:r>
            <a:r>
              <a:rPr lang="en-US" dirty="0" smtClean="0"/>
              <a:t>。  </a:t>
            </a:r>
            <a:r>
              <a:rPr lang="zh-CN" altLang="en-US" dirty="0" smtClean="0"/>
              <a:t>美国的 </a:t>
            </a:r>
            <a:r>
              <a:rPr lang="en-US" dirty="0" smtClean="0"/>
              <a:t>ＢＤＰ </a:t>
            </a:r>
            <a:r>
              <a:rPr lang="zh-CN" altLang="en-US" dirty="0" smtClean="0"/>
              <a:t>国际公 司  </a:t>
            </a:r>
            <a:r>
              <a:rPr lang="en-US" dirty="0" smtClean="0"/>
              <a:t>（ </a:t>
            </a:r>
            <a:r>
              <a:rPr lang="zh-CN" altLang="en-US" dirty="0" smtClean="0"/>
              <a:t>主要从事货代业务</a:t>
            </a:r>
            <a:r>
              <a:rPr lang="en-US" dirty="0" smtClean="0"/>
              <a:t>）   </a:t>
            </a:r>
            <a:r>
              <a:rPr lang="zh-CN" altLang="en-US" dirty="0" smtClean="0"/>
              <a:t>在对全球近 </a:t>
            </a:r>
            <a:r>
              <a:rPr lang="en-US" dirty="0" smtClean="0"/>
              <a:t>２５０ </a:t>
            </a:r>
            <a:r>
              <a:rPr lang="zh-CN" altLang="en-US" dirty="0" smtClean="0"/>
              <a:t>家承运商调查的基础上</a:t>
            </a:r>
            <a:r>
              <a:rPr lang="en-US" dirty="0" smtClean="0"/>
              <a:t>，   </a:t>
            </a:r>
            <a:r>
              <a:rPr lang="zh-CN" altLang="en-US" dirty="0" smtClean="0"/>
              <a:t>提出了选择运输提供商 应考虑的因素  </a:t>
            </a:r>
            <a:r>
              <a:rPr lang="en-US" dirty="0" smtClean="0"/>
              <a:t>（ </a:t>
            </a:r>
            <a:r>
              <a:rPr lang="zh-CN" altLang="en-US" dirty="0" smtClean="0">
                <a:hlinkClick r:id="rId2" action="ppaction://hlinksldjump"/>
              </a:rPr>
              <a:t>图 </a:t>
            </a:r>
            <a:r>
              <a:rPr lang="en-US" dirty="0" smtClean="0">
                <a:hlinkClick r:id="rId2" action="ppaction://hlinksldjump"/>
              </a:rPr>
              <a:t>３ － ２０</a:t>
            </a:r>
            <a:r>
              <a:rPr lang="en-US" dirty="0" smtClean="0"/>
              <a:t>） ，  </a:t>
            </a:r>
            <a:r>
              <a:rPr lang="zh-CN" altLang="en-US" dirty="0" smtClean="0"/>
              <a:t>可为全球物流运输外包提供参考</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9219" name="Rectangle 3"/>
          <p:cNvSpPr>
            <a:spLocks noGrp="1" noChangeArrowheads="1"/>
          </p:cNvSpPr>
          <p:nvPr>
            <p:ph type="body" idx="1"/>
          </p:nvPr>
        </p:nvSpPr>
        <p:spPr/>
        <p:txBody>
          <a:bodyPr/>
          <a:lstStyle/>
          <a:p>
            <a:r>
              <a:rPr lang="en-US" dirty="0" smtClean="0"/>
              <a:t>１  </a:t>
            </a:r>
            <a:r>
              <a:rPr lang="zh-CN" altLang="en-US" dirty="0" smtClean="0"/>
              <a:t>战略目标</a:t>
            </a:r>
          </a:p>
          <a:p>
            <a:r>
              <a:rPr lang="zh-CN" altLang="en-US" dirty="0" smtClean="0"/>
              <a:t>物流战略目标</a:t>
            </a:r>
            <a:r>
              <a:rPr lang="en-US" dirty="0" smtClean="0"/>
              <a:t>，  </a:t>
            </a:r>
            <a:r>
              <a:rPr lang="zh-CN" altLang="en-US" dirty="0" smtClean="0"/>
              <a:t>是由整个物流系统的使命所引起的</a:t>
            </a:r>
            <a:r>
              <a:rPr lang="en-US" dirty="0" smtClean="0"/>
              <a:t>，  </a:t>
            </a:r>
            <a:r>
              <a:rPr lang="zh-CN" altLang="en-US" dirty="0" smtClean="0"/>
              <a:t>可在一定时期内实现的量化目标</a:t>
            </a:r>
            <a:r>
              <a:rPr lang="en-US" dirty="0" smtClean="0"/>
              <a:t>。 </a:t>
            </a:r>
            <a:r>
              <a:rPr lang="zh-CN" altLang="en-US" dirty="0" smtClean="0"/>
              <a:t>物流战略目标是物流战略的核心问题</a:t>
            </a:r>
            <a:r>
              <a:rPr lang="en-US" dirty="0" smtClean="0"/>
              <a:t>，  </a:t>
            </a:r>
            <a:r>
              <a:rPr lang="zh-CN" altLang="en-US" dirty="0" smtClean="0"/>
              <a:t>是战略方案制定的依据</a:t>
            </a:r>
            <a:r>
              <a:rPr lang="en-US" dirty="0" smtClean="0"/>
              <a:t>。 </a:t>
            </a:r>
            <a:r>
              <a:rPr lang="zh-CN" altLang="en-US" dirty="0" smtClean="0"/>
              <a:t> 一个完整的物流战略目标应该明确阐述以下三个问题</a:t>
            </a:r>
            <a:r>
              <a:rPr lang="en-US" dirty="0" smtClean="0"/>
              <a:t>。</a:t>
            </a:r>
            <a:endParaRPr lang="zh-CN" altLang="en-US" dirty="0" smtClean="0"/>
          </a:p>
          <a:p>
            <a:r>
              <a:rPr lang="zh-CN" altLang="en-US" dirty="0" smtClean="0"/>
              <a:t>企业物流目的</a:t>
            </a:r>
            <a:r>
              <a:rPr lang="en-US" dirty="0" smtClean="0"/>
              <a:t>———</a:t>
            </a:r>
            <a:r>
              <a:rPr lang="zh-CN" altLang="en-US" dirty="0" smtClean="0"/>
              <a:t>做什么</a:t>
            </a:r>
            <a:r>
              <a:rPr lang="en-US" dirty="0" smtClean="0"/>
              <a:t>？ </a:t>
            </a:r>
          </a:p>
          <a:p>
            <a:r>
              <a:rPr lang="zh-CN" altLang="en-US" dirty="0" smtClean="0"/>
              <a:t>发展标准</a:t>
            </a:r>
            <a:r>
              <a:rPr lang="en-US" dirty="0" smtClean="0"/>
              <a:t>———</a:t>
            </a:r>
            <a:r>
              <a:rPr lang="zh-CN" altLang="en-US" dirty="0" smtClean="0"/>
              <a:t>物流达到什么水准</a:t>
            </a:r>
            <a:r>
              <a:rPr lang="en-US" dirty="0" smtClean="0"/>
              <a:t>？ </a:t>
            </a:r>
          </a:p>
          <a:p>
            <a:r>
              <a:rPr lang="zh-CN" altLang="en-US" dirty="0" smtClean="0"/>
              <a:t>时间进程</a:t>
            </a:r>
            <a:r>
              <a:rPr lang="en-US" dirty="0" smtClean="0"/>
              <a:t>———</a:t>
            </a:r>
            <a:r>
              <a:rPr lang="zh-CN" altLang="en-US" dirty="0" smtClean="0"/>
              <a:t>什么时候完成</a:t>
            </a:r>
            <a:r>
              <a:rPr lang="en-US" dirty="0" smtClean="0"/>
              <a:t>？</a:t>
            </a:r>
            <a:endParaRPr lang="zh-CN" altLang="en-US" dirty="0" smtClean="0"/>
          </a:p>
          <a:p>
            <a:r>
              <a:rPr lang="zh-CN" altLang="en-US" dirty="0" smtClean="0"/>
              <a:t>根据物流管理的定义</a:t>
            </a:r>
            <a:r>
              <a:rPr lang="en-US" dirty="0" smtClean="0"/>
              <a:t>，  </a:t>
            </a:r>
            <a:r>
              <a:rPr lang="zh-CN" altLang="en-US" dirty="0" smtClean="0"/>
              <a:t>物流战略基本的目标概括如下</a:t>
            </a:r>
            <a:r>
              <a:rPr lang="en-US" dirty="0" smtClean="0"/>
              <a:t>：</a:t>
            </a:r>
            <a:endParaRPr lang="zh-CN" altLang="en-US" dirty="0" smtClean="0"/>
          </a:p>
          <a:p>
            <a:r>
              <a:rPr lang="en-US" dirty="0" smtClean="0"/>
              <a:t>（１）  </a:t>
            </a:r>
            <a:r>
              <a:rPr lang="zh-CN" altLang="en-US" dirty="0" smtClean="0"/>
              <a:t>降低营运成本</a:t>
            </a:r>
            <a:r>
              <a:rPr lang="en-US" dirty="0" smtClean="0"/>
              <a:t>。</a:t>
            </a:r>
          </a:p>
          <a:p>
            <a:r>
              <a:rPr lang="en-US" dirty="0" smtClean="0"/>
              <a:t>（２） </a:t>
            </a:r>
            <a:r>
              <a:rPr lang="zh-CN" altLang="en-US" dirty="0" smtClean="0"/>
              <a:t>提高投资效益</a:t>
            </a:r>
            <a:r>
              <a:rPr lang="en-US" dirty="0" smtClean="0"/>
              <a:t>。</a:t>
            </a:r>
          </a:p>
          <a:p>
            <a:r>
              <a:rPr lang="en-US" dirty="0" smtClean="0"/>
              <a:t>（３）  </a:t>
            </a:r>
            <a:r>
              <a:rPr lang="zh-CN" altLang="en-US" dirty="0" smtClean="0"/>
              <a:t>改进服务水平</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3731" name="Rectangle 3"/>
          <p:cNvSpPr>
            <a:spLocks noGrp="1" noChangeArrowheads="1"/>
          </p:cNvSpPr>
          <p:nvPr>
            <p:ph type="body" idx="1"/>
          </p:nvPr>
        </p:nvSpPr>
        <p:spPr/>
        <p:txBody>
          <a:bodyPr/>
          <a:lstStyle/>
          <a:p>
            <a:pPr eaLnBrk="1" hangingPunct="1">
              <a:lnSpc>
                <a:spcPct val="150000"/>
              </a:lnSpc>
            </a:pPr>
            <a:r>
              <a:rPr lang="zh-CN" altLang="en-US" dirty="0" smtClean="0"/>
              <a:t>将物流业务外包如同公司业务外包一样是要承担风险的</a:t>
            </a:r>
            <a:r>
              <a:rPr lang="en-US" dirty="0" smtClean="0"/>
              <a:t>。   </a:t>
            </a:r>
            <a:r>
              <a:rPr lang="zh-CN" altLang="en-US" dirty="0" smtClean="0"/>
              <a:t>所以</a:t>
            </a:r>
            <a:r>
              <a:rPr lang="en-US" dirty="0" smtClean="0"/>
              <a:t>，  </a:t>
            </a:r>
            <a:r>
              <a:rPr lang="zh-CN" altLang="en-US" dirty="0" smtClean="0"/>
              <a:t>当公司选择了 </a:t>
            </a:r>
            <a:r>
              <a:rPr lang="en-US" dirty="0" smtClean="0"/>
              <a:t>３ＰＬ </a:t>
            </a:r>
            <a:r>
              <a:rPr lang="zh-CN" altLang="en-US" dirty="0" smtClean="0"/>
              <a:t>公 司之后</a:t>
            </a:r>
            <a:r>
              <a:rPr lang="en-US" dirty="0" smtClean="0"/>
              <a:t>，  </a:t>
            </a:r>
            <a:r>
              <a:rPr lang="zh-CN" altLang="en-US" dirty="0" smtClean="0"/>
              <a:t>并不意味着公司内部的物流部门就可以完全撤销</a:t>
            </a:r>
            <a:r>
              <a:rPr lang="en-US" dirty="0" smtClean="0"/>
              <a:t>，  </a:t>
            </a:r>
            <a:r>
              <a:rPr lang="zh-CN" altLang="en-US" dirty="0" smtClean="0"/>
              <a:t>即使物流业务完全外包</a:t>
            </a:r>
            <a:r>
              <a:rPr lang="en-US" dirty="0" smtClean="0"/>
              <a:t>，   </a:t>
            </a:r>
            <a:r>
              <a:rPr lang="zh-CN" altLang="en-US" dirty="0" smtClean="0"/>
              <a:t>公司也 一样需要有一定的管理人员协调物流工作</a:t>
            </a:r>
            <a:r>
              <a:rPr lang="en-US" dirty="0" smtClean="0"/>
              <a:t>。  </a:t>
            </a:r>
            <a:r>
              <a:rPr lang="zh-CN" altLang="en-US" dirty="0" smtClean="0"/>
              <a:t>物流主管需要在选择潜在的  </a:t>
            </a:r>
            <a:r>
              <a:rPr lang="en-US" dirty="0" smtClean="0"/>
              <a:t>３ＰＬ </a:t>
            </a:r>
            <a:r>
              <a:rPr lang="zh-CN" altLang="en-US" dirty="0" smtClean="0"/>
              <a:t>公司之前</a:t>
            </a:r>
            <a:r>
              <a:rPr lang="en-US" dirty="0" smtClean="0"/>
              <a:t>，  </a:t>
            </a:r>
            <a:r>
              <a:rPr lang="zh-CN" altLang="en-US" dirty="0" smtClean="0"/>
              <a:t>就 将物流外包的可行性建议提给公司高层</a:t>
            </a:r>
            <a:r>
              <a:rPr lang="en-US" dirty="0" smtClean="0"/>
              <a:t>，  </a:t>
            </a:r>
            <a:r>
              <a:rPr lang="zh-CN" altLang="en-US" dirty="0" smtClean="0"/>
              <a:t>以便于高层进行相关决策</a:t>
            </a:r>
            <a:r>
              <a:rPr lang="en-US" dirty="0" smtClean="0"/>
              <a:t>。   </a:t>
            </a:r>
            <a:r>
              <a:rPr lang="zh-CN" altLang="en-US" dirty="0" smtClean="0">
                <a:hlinkClick r:id="rId2" action="ppaction://hlinksldjump"/>
              </a:rPr>
              <a:t>表 </a:t>
            </a:r>
            <a:r>
              <a:rPr lang="en-US" dirty="0" smtClean="0">
                <a:hlinkClick r:id="rId2" action="ppaction://hlinksldjump"/>
              </a:rPr>
              <a:t>３ － ４ </a:t>
            </a:r>
            <a:r>
              <a:rPr lang="zh-CN" altLang="en-US" dirty="0" smtClean="0"/>
              <a:t>勾勒了全球物 流中选择 </a:t>
            </a:r>
            <a:r>
              <a:rPr lang="en-US" dirty="0" smtClean="0"/>
              <a:t>３ＰＬ </a:t>
            </a:r>
            <a:r>
              <a:rPr lang="zh-CN" altLang="en-US" dirty="0" smtClean="0"/>
              <a:t>公司的基本准则</a:t>
            </a:r>
            <a:r>
              <a:rPr lang="en-US" dirty="0" smtClean="0"/>
              <a:t>，  </a:t>
            </a:r>
            <a:r>
              <a:rPr lang="zh-CN" altLang="en-US" dirty="0" smtClean="0"/>
              <a:t>而</a:t>
            </a:r>
            <a:r>
              <a:rPr lang="zh-CN" altLang="en-US" dirty="0" smtClean="0">
                <a:hlinkClick r:id="rId3" action="ppaction://hlinksldjump"/>
              </a:rPr>
              <a:t>表 </a:t>
            </a:r>
            <a:r>
              <a:rPr lang="en-US" dirty="0" smtClean="0">
                <a:hlinkClick r:id="rId3" action="ppaction://hlinksldjump"/>
              </a:rPr>
              <a:t>３ － ５ </a:t>
            </a:r>
            <a:r>
              <a:rPr lang="zh-CN" altLang="en-US" dirty="0" smtClean="0"/>
              <a:t>则归纳了一些最普遍的外包服务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4755" name="Rectangle 3"/>
          <p:cNvSpPr>
            <a:spLocks noGrp="1" noChangeArrowheads="1"/>
          </p:cNvSpPr>
          <p:nvPr>
            <p:ph type="body" idx="1"/>
          </p:nvPr>
        </p:nvSpPr>
        <p:spPr/>
        <p:txBody>
          <a:bodyPr/>
          <a:lstStyle/>
          <a:p>
            <a:pPr>
              <a:lnSpc>
                <a:spcPct val="200000"/>
              </a:lnSpc>
            </a:pPr>
            <a:r>
              <a:rPr lang="zh-CN" altLang="en-US" sz="2900" dirty="0" smtClean="0"/>
              <a:t>三</a:t>
            </a:r>
            <a:r>
              <a:rPr lang="en-US" sz="2900" dirty="0" smtClean="0"/>
              <a:t>、  </a:t>
            </a:r>
            <a:r>
              <a:rPr lang="zh-CN" altLang="en-US" sz="2900" dirty="0" smtClean="0"/>
              <a:t>全球化</a:t>
            </a:r>
            <a:r>
              <a:rPr lang="zh-CN" altLang="en-US" sz="2900" dirty="0" smtClean="0"/>
              <a:t>战略</a:t>
            </a:r>
            <a:r>
              <a:rPr lang="en-US" altLang="zh-CN" sz="2900" dirty="0" smtClean="0"/>
              <a:t> </a:t>
            </a:r>
            <a:endParaRPr lang="zh-CN" altLang="en-US" sz="2900" dirty="0" smtClean="0"/>
          </a:p>
          <a:p>
            <a:pPr>
              <a:lnSpc>
                <a:spcPct val="200000"/>
              </a:lnSpc>
            </a:pPr>
            <a:r>
              <a:rPr lang="zh-CN" altLang="en-US" dirty="0" smtClean="0"/>
              <a:t>供应链全球化以采用下述四个战略为特征</a:t>
            </a:r>
            <a:r>
              <a:rPr lang="en-US" dirty="0" smtClean="0"/>
              <a:t>：  ①</a:t>
            </a:r>
            <a:r>
              <a:rPr lang="zh-CN" altLang="en-US" dirty="0" smtClean="0"/>
              <a:t>无国际战略</a:t>
            </a:r>
            <a:r>
              <a:rPr lang="en-US" dirty="0" smtClean="0"/>
              <a:t>；  ②</a:t>
            </a:r>
            <a:r>
              <a:rPr lang="zh-CN" altLang="en-US" dirty="0" smtClean="0"/>
              <a:t>多国战略</a:t>
            </a:r>
            <a:r>
              <a:rPr lang="en-US" dirty="0" smtClean="0"/>
              <a:t>；  ③</a:t>
            </a:r>
            <a:r>
              <a:rPr lang="zh-CN" altLang="en-US" dirty="0" smtClean="0"/>
              <a:t>全球战略</a:t>
            </a:r>
            <a:r>
              <a:rPr lang="en-US" dirty="0" smtClean="0"/>
              <a:t>；④</a:t>
            </a:r>
            <a:r>
              <a:rPr lang="zh-CN" altLang="en-US" dirty="0" smtClean="0"/>
              <a:t>跨国战略</a:t>
            </a:r>
            <a:r>
              <a:rPr lang="en-US" dirty="0" smtClean="0"/>
              <a:t>。  </a:t>
            </a:r>
            <a:r>
              <a:rPr lang="zh-CN" altLang="en-US" dirty="0" smtClean="0"/>
              <a:t>下面将探讨每个战略阶段的特点及对供应链的意义</a:t>
            </a:r>
            <a:r>
              <a:rPr lang="en-US" dirty="0" smtClean="0"/>
              <a:t>。</a:t>
            </a:r>
            <a:endParaRPr lang="zh-CN" altLang="en-US" dirty="0" smtClean="0"/>
          </a:p>
          <a:p>
            <a:pPr>
              <a:lnSpc>
                <a:spcPct val="200000"/>
              </a:lnSpc>
            </a:pPr>
            <a:r>
              <a:rPr lang="zh-CN" altLang="en-US" dirty="0" smtClean="0"/>
              <a:t>第一个阶段为无国际战略</a:t>
            </a:r>
            <a:r>
              <a:rPr lang="en-US" dirty="0" smtClean="0"/>
              <a:t>，   </a:t>
            </a:r>
            <a:r>
              <a:rPr lang="zh-CN" altLang="en-US" dirty="0" smtClean="0"/>
              <a:t>描述的是那些只有国内运营的企业</a:t>
            </a:r>
            <a:r>
              <a:rPr lang="en-US" dirty="0" smtClean="0"/>
              <a:t>。  </a:t>
            </a:r>
            <a:r>
              <a:rPr lang="zh-CN" altLang="en-US" dirty="0" smtClean="0"/>
              <a:t>这些企业可能会有一些 以购入或交付形式存在的国际贸易</a:t>
            </a:r>
            <a:r>
              <a:rPr lang="en-US" dirty="0" smtClean="0"/>
              <a:t>，  </a:t>
            </a:r>
            <a:r>
              <a:rPr lang="zh-CN" altLang="en-US" dirty="0" smtClean="0"/>
              <a:t>但没有系统的战略或计划来组织</a:t>
            </a:r>
            <a:r>
              <a:rPr lang="en-US" dirty="0" smtClean="0"/>
              <a:t>、 </a:t>
            </a:r>
            <a:r>
              <a:rPr lang="zh-CN" altLang="en-US" dirty="0" smtClean="0"/>
              <a:t>推动国际运营</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5779" name="Rectangle 3"/>
          <p:cNvSpPr>
            <a:spLocks noGrp="1" noChangeArrowheads="1"/>
          </p:cNvSpPr>
          <p:nvPr>
            <p:ph type="body" idx="1"/>
          </p:nvPr>
        </p:nvSpPr>
        <p:spPr/>
        <p:txBody>
          <a:bodyPr/>
          <a:lstStyle/>
          <a:p>
            <a:pPr eaLnBrk="1" hangingPunct="1">
              <a:lnSpc>
                <a:spcPct val="150000"/>
              </a:lnSpc>
            </a:pPr>
            <a:r>
              <a:rPr lang="zh-CN" altLang="en-US" dirty="0" smtClean="0"/>
              <a:t>第二个阶段即多国战略</a:t>
            </a:r>
            <a:r>
              <a:rPr lang="en-US" dirty="0" smtClean="0"/>
              <a:t>，   </a:t>
            </a:r>
            <a:r>
              <a:rPr lang="zh-CN" altLang="en-US" dirty="0" smtClean="0"/>
              <a:t>企业在多个国家运营</a:t>
            </a:r>
            <a:r>
              <a:rPr lang="en-US" dirty="0" smtClean="0"/>
              <a:t>，  </a:t>
            </a:r>
            <a:r>
              <a:rPr lang="zh-CN" altLang="en-US" dirty="0" smtClean="0"/>
              <a:t>意味着它们的运营存在于多个国家</a:t>
            </a:r>
            <a:r>
              <a:rPr lang="en-US" dirty="0" smtClean="0"/>
              <a:t>，  </a:t>
            </a:r>
            <a:r>
              <a:rPr lang="zh-CN" altLang="en-US" dirty="0" smtClean="0"/>
              <a:t>但 是公司总部设在本国</a:t>
            </a:r>
            <a:r>
              <a:rPr lang="en-US" dirty="0" smtClean="0"/>
              <a:t>。  </a:t>
            </a:r>
            <a:r>
              <a:rPr lang="zh-CN" altLang="en-US" dirty="0" smtClean="0"/>
              <a:t>采用这种战略的企业通常在各个国际地区拥有独立的</a:t>
            </a:r>
            <a:r>
              <a:rPr lang="en-US" dirty="0" smtClean="0"/>
              <a:t>、  </a:t>
            </a:r>
            <a:r>
              <a:rPr lang="zh-CN" altLang="en-US" dirty="0" smtClean="0"/>
              <a:t>半自主性的供 应链</a:t>
            </a:r>
            <a:r>
              <a:rPr lang="en-US" dirty="0" smtClean="0"/>
              <a:t>。 </a:t>
            </a:r>
            <a:endParaRPr lang="en-US" dirty="0" smtClean="0"/>
          </a:p>
          <a:p>
            <a:pPr>
              <a:lnSpc>
                <a:spcPct val="150000"/>
              </a:lnSpc>
            </a:pPr>
            <a:r>
              <a:rPr lang="zh-CN" altLang="en-US" dirty="0" smtClean="0"/>
              <a:t>第三个阶段是全球战略</a:t>
            </a:r>
            <a:r>
              <a:rPr lang="en-US" dirty="0" smtClean="0"/>
              <a:t>，   </a:t>
            </a:r>
            <a:r>
              <a:rPr lang="zh-CN" altLang="en-US" dirty="0" smtClean="0"/>
              <a:t>意味着企业进行跨国界运营</a:t>
            </a:r>
            <a:r>
              <a:rPr lang="en-US" dirty="0" smtClean="0"/>
              <a:t>，   </a:t>
            </a:r>
            <a:r>
              <a:rPr lang="zh-CN" altLang="en-US" dirty="0" smtClean="0"/>
              <a:t>并且涉及一些本地市场定制</a:t>
            </a:r>
            <a:r>
              <a:rPr lang="en-US" dirty="0" smtClean="0"/>
              <a:t>。  </a:t>
            </a:r>
            <a:r>
              <a:rPr lang="zh-CN" altLang="en-US" dirty="0" smtClean="0"/>
              <a:t>尽 管通常会有一个协调全球运营的总部</a:t>
            </a:r>
            <a:r>
              <a:rPr lang="en-US" dirty="0" smtClean="0"/>
              <a:t>，  </a:t>
            </a:r>
            <a:r>
              <a:rPr lang="zh-CN" altLang="en-US" dirty="0" smtClean="0"/>
              <a:t>但物流和供应链活动是在全球各个地区进 行 的</a:t>
            </a:r>
            <a:r>
              <a:rPr lang="en-US" dirty="0" smtClean="0"/>
              <a:t>。  </a:t>
            </a:r>
            <a:r>
              <a:rPr lang="zh-CN" altLang="en-US" dirty="0" smtClean="0"/>
              <a:t>通 常</a:t>
            </a:r>
            <a:r>
              <a:rPr lang="en-US" dirty="0" smtClean="0"/>
              <a:t>，  </a:t>
            </a:r>
            <a:r>
              <a:rPr lang="zh-CN" altLang="en-US" dirty="0" smtClean="0"/>
              <a:t>每个地区或国家主要关注该地区的市场特征</a:t>
            </a:r>
            <a:r>
              <a:rPr lang="en-US" dirty="0" smtClean="0"/>
              <a:t>。  </a:t>
            </a:r>
            <a:r>
              <a:rPr lang="zh-CN" altLang="en-US" dirty="0" smtClean="0"/>
              <a:t>企业尽管要对供应链活动进行跨 地 区 </a:t>
            </a:r>
            <a:r>
              <a:rPr lang="zh-CN" altLang="en-US" dirty="0" smtClean="0"/>
              <a:t>协调</a:t>
            </a:r>
            <a:r>
              <a:rPr lang="en-US" dirty="0" smtClean="0"/>
              <a:t>，  </a:t>
            </a:r>
            <a:r>
              <a:rPr lang="zh-CN" altLang="en-US" dirty="0" smtClean="0"/>
              <a:t>但对降低品牌复杂度</a:t>
            </a:r>
            <a:r>
              <a:rPr lang="en-US" dirty="0" smtClean="0"/>
              <a:t>、  </a:t>
            </a:r>
            <a:r>
              <a:rPr lang="zh-CN" altLang="en-US" dirty="0" smtClean="0"/>
              <a:t>生产复杂度以及物流复杂度并不太重视</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6803" name="Rectangle 3"/>
          <p:cNvSpPr>
            <a:spLocks noGrp="1" noChangeArrowheads="1"/>
          </p:cNvSpPr>
          <p:nvPr>
            <p:ph type="body" idx="1"/>
          </p:nvPr>
        </p:nvSpPr>
        <p:spPr/>
        <p:txBody>
          <a:bodyPr/>
          <a:lstStyle/>
          <a:p>
            <a:pPr eaLnBrk="1" hangingPunct="1"/>
            <a:r>
              <a:rPr lang="zh-CN" altLang="en-US" dirty="0" smtClean="0"/>
              <a:t>第四个阶段是跨国战略</a:t>
            </a:r>
            <a:r>
              <a:rPr lang="en-US" dirty="0" smtClean="0"/>
              <a:t>，   </a:t>
            </a:r>
            <a:r>
              <a:rPr lang="zh-CN" altLang="en-US" dirty="0" smtClean="0"/>
              <a:t>处于该战略阶段的企业在全球保持地区性经营</a:t>
            </a:r>
            <a:r>
              <a:rPr lang="en-US" dirty="0" smtClean="0"/>
              <a:t>，  </a:t>
            </a:r>
            <a:r>
              <a:rPr lang="zh-CN" altLang="en-US" dirty="0" smtClean="0"/>
              <a:t>采用能够优化 企业活动和业绩效果的总部结构</a:t>
            </a:r>
            <a:r>
              <a:rPr lang="en-US" dirty="0" smtClean="0"/>
              <a:t>。   </a:t>
            </a:r>
            <a:r>
              <a:rPr lang="zh-CN" altLang="en-US" dirty="0" smtClean="0"/>
              <a:t>尽管地区运营普遍存在</a:t>
            </a:r>
            <a:r>
              <a:rPr lang="en-US" dirty="0" smtClean="0"/>
              <a:t>，  </a:t>
            </a:r>
            <a:r>
              <a:rPr lang="zh-CN" altLang="en-US" dirty="0" smtClean="0"/>
              <a:t>但没有单一的总部地区</a:t>
            </a:r>
            <a:r>
              <a:rPr lang="en-US" dirty="0" smtClean="0"/>
              <a:t>，   </a:t>
            </a:r>
            <a:r>
              <a:rPr lang="zh-CN" altLang="en-US" dirty="0" smtClean="0"/>
              <a:t>不同的 活动在不同的地区进行</a:t>
            </a:r>
            <a:r>
              <a:rPr lang="en-US" dirty="0" smtClean="0"/>
              <a:t>，   </a:t>
            </a:r>
            <a:r>
              <a:rPr lang="zh-CN" altLang="en-US" dirty="0" smtClean="0"/>
              <a:t>以保证广阔的全球视角</a:t>
            </a:r>
            <a:r>
              <a:rPr lang="en-US" dirty="0" smtClean="0"/>
              <a:t>。</a:t>
            </a:r>
          </a:p>
          <a:p>
            <a:pPr eaLnBrk="1" hangingPunct="1"/>
            <a:r>
              <a:rPr lang="zh-CN" altLang="en-US" dirty="0" smtClean="0">
                <a:hlinkClick r:id="rId2" action="ppaction://hlinksldjump"/>
              </a:rPr>
              <a:t>图 </a:t>
            </a:r>
            <a:r>
              <a:rPr lang="en-US" dirty="0" smtClean="0">
                <a:hlinkClick r:id="rId2" action="ppaction://hlinksldjump"/>
              </a:rPr>
              <a:t>３ － ２１ </a:t>
            </a:r>
            <a:r>
              <a:rPr lang="zh-CN" altLang="en-US" dirty="0" smtClean="0"/>
              <a:t>说明采用无国际战略的企业如何演进</a:t>
            </a:r>
            <a:r>
              <a:rPr lang="en-US" dirty="0" smtClean="0"/>
              <a:t>。  </a:t>
            </a:r>
            <a:r>
              <a:rPr lang="zh-CN" altLang="en-US" dirty="0" smtClean="0"/>
              <a:t>横轴代表企业的本地响应能力</a:t>
            </a:r>
            <a:r>
              <a:rPr lang="en-US" dirty="0" smtClean="0"/>
              <a:t>，  </a:t>
            </a:r>
            <a:r>
              <a:rPr lang="zh-CN" altLang="en-US" dirty="0" smtClean="0"/>
              <a:t>纵轴 代表企业的全球整合程度</a:t>
            </a:r>
            <a:r>
              <a:rPr lang="en-US" dirty="0" smtClean="0"/>
              <a:t>。   </a:t>
            </a:r>
            <a:r>
              <a:rPr lang="zh-CN" altLang="en-US" dirty="0" smtClean="0"/>
              <a:t>一 方 面  </a:t>
            </a:r>
            <a:r>
              <a:rPr lang="en-US" dirty="0" smtClean="0"/>
              <a:t>“ </a:t>
            </a:r>
            <a:r>
              <a:rPr lang="zh-CN" altLang="en-US" dirty="0" smtClean="0"/>
              <a:t>无 国 际 战 略 </a:t>
            </a:r>
            <a:r>
              <a:rPr lang="en-US" dirty="0" smtClean="0"/>
              <a:t>”   </a:t>
            </a:r>
            <a:r>
              <a:rPr lang="zh-CN" altLang="en-US" dirty="0" smtClean="0"/>
              <a:t>的 企 业 聚 焦 于 单 个 市 场</a:t>
            </a:r>
            <a:r>
              <a:rPr lang="en-US" dirty="0" smtClean="0"/>
              <a:t>，  </a:t>
            </a:r>
            <a:r>
              <a:rPr lang="zh-CN" altLang="en-US" dirty="0" smtClean="0"/>
              <a:t>但 是 没 有 通 过有逻辑的路径实现全 球 整 合</a:t>
            </a:r>
            <a:r>
              <a:rPr lang="en-US" dirty="0" smtClean="0"/>
              <a:t>。  </a:t>
            </a:r>
            <a:r>
              <a:rPr lang="zh-CN" altLang="en-US" dirty="0" smtClean="0"/>
              <a:t>由 于 每 个 地 区 分 布 进 行 决 策 时 趋 向 于 最 大 限 度 地 满 足 各 自的客户和所在地区的需求</a:t>
            </a:r>
            <a:r>
              <a:rPr lang="en-US" dirty="0" smtClean="0"/>
              <a:t>，   </a:t>
            </a:r>
            <a:r>
              <a:rPr lang="zh-CN" altLang="en-US" dirty="0" smtClean="0"/>
              <a:t>那么通过综合性 一 体 化 计 划 协 调 各 地 区 的 工 作 则 十 分 有 限</a:t>
            </a:r>
            <a:r>
              <a:rPr lang="en-US" dirty="0" smtClean="0"/>
              <a:t>。 </a:t>
            </a:r>
            <a:r>
              <a:rPr lang="zh-CN" altLang="en-US" dirty="0" smtClean="0"/>
              <a:t>事实上</a:t>
            </a:r>
            <a:r>
              <a:rPr lang="en-US" dirty="0" smtClean="0"/>
              <a:t>，  </a:t>
            </a:r>
            <a:r>
              <a:rPr lang="zh-CN" altLang="en-US" dirty="0" smtClean="0"/>
              <a:t>没有清晰的全 球 视 野 和 强 大 的 动 力</a:t>
            </a:r>
            <a:r>
              <a:rPr lang="en-US" dirty="0" smtClean="0"/>
              <a:t>，  </a:t>
            </a:r>
            <a:r>
              <a:rPr lang="zh-CN" altLang="en-US" dirty="0" smtClean="0"/>
              <a:t>采 用 多 国 战 略 的 企 业 发 展 的 自 然 趋 势 只 是 保持  </a:t>
            </a:r>
            <a:r>
              <a:rPr lang="en-US" dirty="0" smtClean="0"/>
              <a:t>“ </a:t>
            </a:r>
            <a:r>
              <a:rPr lang="zh-CN" altLang="en-US" dirty="0" smtClean="0"/>
              <a:t>多国化</a:t>
            </a:r>
            <a:r>
              <a:rPr lang="en-US" dirty="0" smtClean="0"/>
              <a:t>”   </a:t>
            </a:r>
            <a:r>
              <a:rPr lang="zh-CN" altLang="en-US" dirty="0" smtClean="0"/>
              <a:t>状态</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7827" name="Rectangle 3"/>
          <p:cNvSpPr>
            <a:spLocks noGrp="1" noChangeArrowheads="1"/>
          </p:cNvSpPr>
          <p:nvPr>
            <p:ph type="body" idx="1"/>
          </p:nvPr>
        </p:nvSpPr>
        <p:spPr/>
        <p:txBody>
          <a:bodyPr/>
          <a:lstStyle/>
          <a:p>
            <a:pPr eaLnBrk="1" hangingPunct="1">
              <a:lnSpc>
                <a:spcPct val="150000"/>
              </a:lnSpc>
            </a:pPr>
            <a:r>
              <a:rPr lang="zh-CN" altLang="en-US" dirty="0" smtClean="0"/>
              <a:t>采用全 球 战 略 的 企 业 具 有 较 广 范 围 的 全 球 运 营</a:t>
            </a:r>
            <a:r>
              <a:rPr lang="en-US" dirty="0" smtClean="0"/>
              <a:t>，  </a:t>
            </a:r>
            <a:r>
              <a:rPr lang="zh-CN" altLang="en-US" dirty="0" smtClean="0"/>
              <a:t>并 具 有 本 地 市 场 定制和运营的特征</a:t>
            </a:r>
            <a:r>
              <a:rPr lang="en-US" dirty="0" smtClean="0"/>
              <a:t>，  </a:t>
            </a:r>
            <a:r>
              <a:rPr lang="zh-CN" altLang="en-US" dirty="0" smtClean="0"/>
              <a:t>但 是 这 类 企 业 的 全 球 核 心 总 部 将 主 导 其 战 略 和 运 营</a:t>
            </a:r>
            <a:r>
              <a:rPr lang="en-US" dirty="0" smtClean="0"/>
              <a:t>，  </a:t>
            </a:r>
            <a:r>
              <a:rPr lang="zh-CN" altLang="en-US" dirty="0" smtClean="0"/>
              <a:t>并 具 有 本 地 市 场定制和运营的特征</a:t>
            </a:r>
            <a:r>
              <a:rPr lang="en-US" dirty="0" smtClean="0"/>
              <a:t>，  </a:t>
            </a:r>
            <a:r>
              <a:rPr lang="zh-CN" altLang="en-US" dirty="0" smtClean="0"/>
              <a:t>但是这类企业的全球核心总部将主导其战略和运营</a:t>
            </a:r>
            <a:r>
              <a:rPr lang="en-US" dirty="0" smtClean="0"/>
              <a:t>。   </a:t>
            </a:r>
            <a:r>
              <a:rPr lang="zh-CN" altLang="en-US" dirty="0" smtClean="0"/>
              <a:t>采用跨国战略 的企业实行全球运营</a:t>
            </a:r>
            <a:r>
              <a:rPr lang="en-US" dirty="0" smtClean="0"/>
              <a:t>，  </a:t>
            </a:r>
            <a:r>
              <a:rPr lang="zh-CN" altLang="en-US" dirty="0" smtClean="0"/>
              <a:t>很少考虑单一总部的因素</a:t>
            </a:r>
            <a:r>
              <a:rPr lang="en-US" dirty="0" smtClean="0"/>
              <a:t>，   </a:t>
            </a:r>
            <a:r>
              <a:rPr lang="zh-CN" altLang="en-US" dirty="0" smtClean="0"/>
              <a:t>努力的目标是要实现  </a:t>
            </a:r>
            <a:r>
              <a:rPr lang="en-US" dirty="0" smtClean="0"/>
              <a:t>“ </a:t>
            </a:r>
            <a:r>
              <a:rPr lang="zh-CN" altLang="en-US" dirty="0" smtClean="0"/>
              <a:t>世界产品和解决 方案</a:t>
            </a:r>
            <a:r>
              <a:rPr lang="en-US" dirty="0" smtClean="0"/>
              <a:t>”  </a:t>
            </a:r>
            <a:r>
              <a:rPr lang="zh-CN" altLang="en-US" dirty="0" smtClean="0"/>
              <a:t>的标 准 化</a:t>
            </a:r>
            <a:r>
              <a:rPr lang="en-US" dirty="0" smtClean="0"/>
              <a:t>，  </a:t>
            </a:r>
            <a:r>
              <a:rPr lang="zh-CN" altLang="en-US" dirty="0" smtClean="0"/>
              <a:t>通 常 是 从 全 球 角 度 出 发</a:t>
            </a:r>
            <a:r>
              <a:rPr lang="en-US" dirty="0" smtClean="0"/>
              <a:t>，  </a:t>
            </a:r>
            <a:r>
              <a:rPr lang="zh-CN" altLang="en-US" dirty="0" smtClean="0"/>
              <a:t>在 最 佳 选 址 完 成 各 项 活 动</a:t>
            </a:r>
            <a:r>
              <a:rPr lang="en-US" dirty="0" smtClean="0"/>
              <a:t>，  </a:t>
            </a:r>
            <a:r>
              <a:rPr lang="zh-CN" altLang="en-US" dirty="0" smtClean="0"/>
              <a:t>并 且 往 往 是 集 中 完成</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8851" name="Rectangle 3"/>
          <p:cNvSpPr>
            <a:spLocks noGrp="1" noChangeArrowheads="1"/>
          </p:cNvSpPr>
          <p:nvPr>
            <p:ph type="body" idx="1"/>
          </p:nvPr>
        </p:nvSpPr>
        <p:spPr/>
        <p:txBody>
          <a:bodyPr/>
          <a:lstStyle/>
          <a:p>
            <a:pPr eaLnBrk="1" hangingPunct="1">
              <a:lnSpc>
                <a:spcPct val="200000"/>
              </a:lnSpc>
            </a:pPr>
            <a:r>
              <a:rPr lang="zh-CN" altLang="en-US" dirty="0" smtClean="0">
                <a:hlinkClick r:id="rId2" action="ppaction://hlinksldjump"/>
              </a:rPr>
              <a:t>表 </a:t>
            </a:r>
            <a:r>
              <a:rPr lang="en-US" dirty="0" smtClean="0">
                <a:hlinkClick r:id="rId2" action="ppaction://hlinksldjump"/>
              </a:rPr>
              <a:t>３ － ６ </a:t>
            </a:r>
            <a:r>
              <a:rPr lang="zh-CN" altLang="en-US" dirty="0" smtClean="0"/>
              <a:t>从下述角度比较了不同发展阶段全球物流与供应链的不同特征</a:t>
            </a:r>
            <a:r>
              <a:rPr lang="en-US" dirty="0" smtClean="0"/>
              <a:t>：  </a:t>
            </a:r>
            <a:r>
              <a:rPr lang="zh-CN" altLang="en-US" dirty="0" smtClean="0"/>
              <a:t>服务焦点</a:t>
            </a:r>
            <a:r>
              <a:rPr lang="en-US" dirty="0" smtClean="0"/>
              <a:t>；  </a:t>
            </a:r>
            <a:r>
              <a:rPr lang="zh-CN" altLang="en-US" dirty="0" smtClean="0"/>
              <a:t>营 销策略</a:t>
            </a:r>
            <a:r>
              <a:rPr lang="en-US" dirty="0" smtClean="0"/>
              <a:t>；  </a:t>
            </a:r>
            <a:r>
              <a:rPr lang="zh-CN" altLang="en-US" dirty="0" smtClean="0"/>
              <a:t>交付战略</a:t>
            </a:r>
            <a:r>
              <a:rPr lang="en-US" dirty="0" smtClean="0"/>
              <a:t>；  </a:t>
            </a:r>
            <a:r>
              <a:rPr lang="zh-CN" altLang="en-US" dirty="0" smtClean="0"/>
              <a:t>管理战略</a:t>
            </a:r>
            <a:r>
              <a:rPr lang="en-US" dirty="0" smtClean="0"/>
              <a:t>；  </a:t>
            </a:r>
            <a:r>
              <a:rPr lang="zh-CN" altLang="en-US" dirty="0" smtClean="0"/>
              <a:t>人 力 资 源 战 略</a:t>
            </a:r>
            <a:r>
              <a:rPr lang="en-US" dirty="0" smtClean="0"/>
              <a:t>。  </a:t>
            </a:r>
            <a:r>
              <a:rPr lang="zh-CN" altLang="en-US" dirty="0" smtClean="0"/>
              <a:t>随 着 企 业 从 无 国 际 战 略 向 跨 国 战 略 演 进</a:t>
            </a:r>
            <a:r>
              <a:rPr lang="en-US" dirty="0" smtClean="0"/>
              <a:t>， </a:t>
            </a:r>
            <a:r>
              <a:rPr lang="zh-CN" altLang="en-US" dirty="0" smtClean="0"/>
              <a:t>尽管服务</a:t>
            </a:r>
            <a:r>
              <a:rPr lang="en-US" dirty="0" smtClean="0"/>
              <a:t>、  </a:t>
            </a:r>
            <a:r>
              <a:rPr lang="zh-CN" altLang="en-US" dirty="0" smtClean="0"/>
              <a:t>营销和运作 方 面 的 协 同 作 用 会 加 大</a:t>
            </a:r>
            <a:r>
              <a:rPr lang="en-US" dirty="0" smtClean="0"/>
              <a:t>，  </a:t>
            </a:r>
            <a:r>
              <a:rPr lang="zh-CN" altLang="en-US" dirty="0" smtClean="0"/>
              <a:t>但 管 理 和 人 力 资 源 开 发 方 面 的 挑 战 也 会 增大</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79875" name="Rectangle 3"/>
          <p:cNvSpPr>
            <a:spLocks noGrp="1" noChangeArrowheads="1"/>
          </p:cNvSpPr>
          <p:nvPr>
            <p:ph type="body" idx="1"/>
          </p:nvPr>
        </p:nvSpPr>
        <p:spPr/>
        <p:txBody>
          <a:bodyPr/>
          <a:lstStyle/>
          <a:p>
            <a:pPr>
              <a:lnSpc>
                <a:spcPct val="150000"/>
              </a:lnSpc>
            </a:pPr>
            <a:r>
              <a:rPr lang="zh-CN" altLang="en-US" dirty="0" smtClean="0"/>
              <a:t>多国战略</a:t>
            </a:r>
            <a:r>
              <a:rPr lang="en-US" dirty="0" smtClean="0"/>
              <a:t>、  </a:t>
            </a:r>
            <a:r>
              <a:rPr lang="zh-CN" altLang="en-US" dirty="0" smtClean="0"/>
              <a:t>全球战略和跨国战略可以从多个维度影响物流决策</a:t>
            </a:r>
            <a:r>
              <a:rPr lang="en-US" dirty="0" smtClean="0"/>
              <a:t>：</a:t>
            </a:r>
            <a:endParaRPr lang="zh-CN" altLang="en-US" dirty="0" smtClean="0"/>
          </a:p>
          <a:p>
            <a:pPr>
              <a:lnSpc>
                <a:spcPct val="150000"/>
              </a:lnSpc>
            </a:pPr>
            <a:r>
              <a:rPr lang="en-US" dirty="0" smtClean="0"/>
              <a:t>（１） </a:t>
            </a:r>
            <a:r>
              <a:rPr lang="zh-CN" altLang="en-US" dirty="0" smtClean="0"/>
              <a:t>采购和资源选择可能会受到人为因素的约束</a:t>
            </a:r>
            <a:r>
              <a:rPr lang="en-US" dirty="0" smtClean="0"/>
              <a:t>。 </a:t>
            </a:r>
            <a:r>
              <a:rPr lang="zh-CN" altLang="en-US" dirty="0" smtClean="0"/>
              <a:t>这些约束通常以使用限制</a:t>
            </a:r>
            <a:r>
              <a:rPr lang="en-US" dirty="0" smtClean="0"/>
              <a:t>、  </a:t>
            </a:r>
            <a:r>
              <a:rPr lang="zh-CN" altLang="en-US" dirty="0" smtClean="0"/>
              <a:t>当地含 量法规以及额外费用等形式存在</a:t>
            </a:r>
            <a:r>
              <a:rPr lang="en-US" dirty="0" smtClean="0"/>
              <a:t>。   </a:t>
            </a:r>
            <a:r>
              <a:rPr lang="zh-CN" altLang="en-US" dirty="0" smtClean="0"/>
              <a:t>使用限制常常由政府设定</a:t>
            </a:r>
            <a:r>
              <a:rPr lang="en-US" dirty="0" smtClean="0"/>
              <a:t>，  </a:t>
            </a:r>
            <a:r>
              <a:rPr lang="zh-CN" altLang="en-US" dirty="0" smtClean="0"/>
              <a:t>限制进口销售或购买的水平</a:t>
            </a:r>
            <a:r>
              <a:rPr lang="en-US" dirty="0" smtClean="0"/>
              <a:t>。 </a:t>
            </a:r>
            <a:endParaRPr lang="en-US" dirty="0" smtClean="0"/>
          </a:p>
          <a:p>
            <a:pPr>
              <a:lnSpc>
                <a:spcPct val="150000"/>
              </a:lnSpc>
            </a:pPr>
            <a:r>
              <a:rPr lang="en-US" dirty="0" smtClean="0"/>
              <a:t>（２）  </a:t>
            </a:r>
            <a:r>
              <a:rPr lang="zh-CN" altLang="en-US" dirty="0" smtClean="0"/>
              <a:t>支持全球运 营 的 物 流 会 增 加 计 划 的 复 杂 度</a:t>
            </a:r>
            <a:r>
              <a:rPr lang="en-US" dirty="0" smtClean="0"/>
              <a:t>。  </a:t>
            </a:r>
            <a:r>
              <a:rPr lang="zh-CN" altLang="en-US" dirty="0" smtClean="0"/>
              <a:t>基 本 物 流 目 标 是 使 产 品 流 变 得 顺 畅</a:t>
            </a:r>
            <a:r>
              <a:rPr lang="en-US" dirty="0" smtClean="0"/>
              <a:t>，</a:t>
            </a:r>
            <a:r>
              <a:rPr lang="zh-CN" altLang="en-US" dirty="0" smtClean="0"/>
              <a:t>从而</a:t>
            </a:r>
            <a:r>
              <a:rPr lang="zh-CN" altLang="en-US" dirty="0" smtClean="0"/>
              <a:t>提高运作企业能力的效率</a:t>
            </a:r>
            <a:r>
              <a:rPr lang="en-US" dirty="0" smtClean="0"/>
              <a:t>。   </a:t>
            </a:r>
            <a:r>
              <a:rPr lang="zh-CN" altLang="en-US" dirty="0" smtClean="0"/>
              <a:t>由于存在运输不确定性</a:t>
            </a:r>
            <a:r>
              <a:rPr lang="en-US" dirty="0" smtClean="0"/>
              <a:t>、   </a:t>
            </a:r>
            <a:r>
              <a:rPr lang="zh-CN" altLang="en-US" dirty="0" smtClean="0"/>
              <a:t>基础设施局限</a:t>
            </a:r>
            <a:r>
              <a:rPr lang="en-US" dirty="0" smtClean="0"/>
              <a:t>、  </a:t>
            </a:r>
            <a:r>
              <a:rPr lang="zh-CN" altLang="en-US" dirty="0" smtClean="0"/>
              <a:t>时差</a:t>
            </a:r>
            <a:r>
              <a:rPr lang="en-US" dirty="0" smtClean="0"/>
              <a:t>、  </a:t>
            </a:r>
            <a:r>
              <a:rPr lang="zh-CN" altLang="en-US" dirty="0" smtClean="0"/>
              <a:t>语言差异</a:t>
            </a:r>
            <a:r>
              <a:rPr lang="en-US" dirty="0" smtClean="0"/>
              <a:t>、</a:t>
            </a:r>
            <a:r>
              <a:rPr lang="zh-CN" altLang="en-US" dirty="0" smtClean="0"/>
              <a:t>政府</a:t>
            </a:r>
            <a:r>
              <a:rPr lang="zh-CN" altLang="en-US" dirty="0" smtClean="0"/>
              <a:t>限制等因素</a:t>
            </a:r>
            <a:r>
              <a:rPr lang="en-US" dirty="0" smtClean="0"/>
              <a:t>，  </a:t>
            </a:r>
            <a:r>
              <a:rPr lang="zh-CN" altLang="en-US" dirty="0" smtClean="0"/>
              <a:t>这一目标在国际环境中有时难以实现</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089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全球运营把本国物流系统和惯例拓展到更广泛的地区和运营环境</a:t>
            </a:r>
            <a:r>
              <a:rPr lang="en-US" dirty="0" smtClean="0"/>
              <a:t>。  </a:t>
            </a:r>
            <a:r>
              <a:rPr lang="zh-CN" altLang="en-US" dirty="0" smtClean="0"/>
              <a:t>尽管本国战略 在物流运营中引入一些地区差异</a:t>
            </a:r>
            <a:r>
              <a:rPr lang="en-US" dirty="0" smtClean="0"/>
              <a:t>，  </a:t>
            </a:r>
            <a:r>
              <a:rPr lang="zh-CN" altLang="en-US" dirty="0" smtClean="0"/>
              <a:t>但是全球运营具有很高的复杂度和多种例外处理流程</a:t>
            </a:r>
            <a:r>
              <a:rPr lang="en-US" dirty="0" smtClean="0"/>
              <a:t>。  </a:t>
            </a:r>
            <a:r>
              <a:rPr lang="zh-CN" altLang="en-US" dirty="0" smtClean="0"/>
              <a:t>本地</a:t>
            </a:r>
            <a:r>
              <a:rPr lang="zh-CN" altLang="en-US" dirty="0" smtClean="0"/>
              <a:t>管理者必须在维持企业政策和程序指南的同时对例外进行调节</a:t>
            </a:r>
            <a:r>
              <a:rPr lang="en-US" dirty="0" smtClean="0"/>
              <a:t>。   </a:t>
            </a:r>
            <a:r>
              <a:rPr lang="zh-CN" altLang="en-US" dirty="0" smtClean="0"/>
              <a:t>因此</a:t>
            </a:r>
            <a:r>
              <a:rPr lang="en-US" dirty="0" smtClean="0"/>
              <a:t>，  </a:t>
            </a:r>
            <a:r>
              <a:rPr lang="zh-CN" altLang="en-US" dirty="0" smtClean="0"/>
              <a:t>以国外为基地的物 流管理部门通常要在公司总部并非完全理解状况的情况下对当地的文化</a:t>
            </a:r>
            <a:r>
              <a:rPr lang="en-US" dirty="0" smtClean="0"/>
              <a:t>、  </a:t>
            </a:r>
            <a:r>
              <a:rPr lang="zh-CN" altLang="en-US" dirty="0" smtClean="0"/>
              <a:t>语言</a:t>
            </a:r>
            <a:r>
              <a:rPr lang="en-US" dirty="0" smtClean="0"/>
              <a:t>、  </a:t>
            </a:r>
            <a:r>
              <a:rPr lang="zh-CN" altLang="en-US" dirty="0" smtClean="0"/>
              <a:t>雇佣制度</a:t>
            </a:r>
            <a:r>
              <a:rPr lang="zh-CN" altLang="en-US" dirty="0" smtClean="0"/>
              <a:t>以及</a:t>
            </a:r>
            <a:r>
              <a:rPr lang="zh-CN" altLang="en-US" dirty="0" smtClean="0"/>
              <a:t>政治环境等问题进行调解</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1923" name="Rectangle 3"/>
          <p:cNvSpPr>
            <a:spLocks noGrp="1" noChangeArrowheads="1"/>
          </p:cNvSpPr>
          <p:nvPr>
            <p:ph type="body" idx="1"/>
          </p:nvPr>
        </p:nvSpPr>
        <p:spPr/>
        <p:txBody>
          <a:bodyPr/>
          <a:lstStyle/>
          <a:p>
            <a:pPr eaLnBrk="1" hangingPunct="1">
              <a:lnSpc>
                <a:spcPct val="150000"/>
              </a:lnSpc>
            </a:pPr>
            <a:r>
              <a:rPr lang="zh-CN" altLang="en-US" sz="2900" dirty="0" smtClean="0"/>
              <a:t>四</a:t>
            </a:r>
            <a:r>
              <a:rPr lang="en-US" sz="2900" dirty="0" smtClean="0"/>
              <a:t>、  </a:t>
            </a:r>
            <a:r>
              <a:rPr lang="zh-CN" altLang="en-US" sz="2900" dirty="0" smtClean="0"/>
              <a:t>管理全球供应链</a:t>
            </a:r>
          </a:p>
          <a:p>
            <a:pPr>
              <a:lnSpc>
                <a:spcPct val="150000"/>
              </a:lnSpc>
            </a:pPr>
            <a:r>
              <a:rPr lang="en-US" dirty="0" smtClean="0"/>
              <a:t>１  </a:t>
            </a:r>
            <a:r>
              <a:rPr lang="zh-CN" altLang="en-US" dirty="0" smtClean="0"/>
              <a:t>运行周期的构成</a:t>
            </a:r>
          </a:p>
          <a:p>
            <a:pPr>
              <a:lnSpc>
                <a:spcPct val="150000"/>
              </a:lnSpc>
            </a:pPr>
            <a:r>
              <a:rPr lang="zh-CN" altLang="en-US" dirty="0" smtClean="0"/>
              <a:t>运行周期的时间是国内和全球运作的一个主要区别</a:t>
            </a:r>
            <a:r>
              <a:rPr lang="en-US" dirty="0" smtClean="0"/>
              <a:t>。   </a:t>
            </a:r>
            <a:r>
              <a:rPr lang="zh-CN" altLang="en-US" dirty="0" smtClean="0"/>
              <a:t>全球运作中的运输时间不是  </a:t>
            </a:r>
            <a:r>
              <a:rPr lang="en-US" dirty="0" smtClean="0"/>
              <a:t>１ ～ ５ </a:t>
            </a:r>
            <a:r>
              <a:rPr lang="zh-CN" altLang="en-US" dirty="0" smtClean="0"/>
              <a:t>天</a:t>
            </a:r>
            <a:r>
              <a:rPr lang="en-US" dirty="0" smtClean="0"/>
              <a:t>，  </a:t>
            </a:r>
            <a:r>
              <a:rPr lang="zh-CN" altLang="en-US" dirty="0" smtClean="0"/>
              <a:t>总运行周期也不是 </a:t>
            </a:r>
            <a:r>
              <a:rPr lang="en-US" dirty="0" smtClean="0"/>
              <a:t>２ ～ １０ </a:t>
            </a:r>
            <a:r>
              <a:rPr lang="zh-CN" altLang="en-US" dirty="0" smtClean="0"/>
              <a:t>天</a:t>
            </a:r>
            <a:r>
              <a:rPr lang="en-US" dirty="0" smtClean="0"/>
              <a:t>，  </a:t>
            </a:r>
            <a:r>
              <a:rPr lang="zh-CN" altLang="en-US" dirty="0" smtClean="0"/>
              <a:t>它的周期通常需要几周或几个月</a:t>
            </a:r>
            <a:r>
              <a:rPr lang="en-US" dirty="0" smtClean="0"/>
              <a:t>。   </a:t>
            </a:r>
            <a:endParaRPr lang="en-US" altLang="zh-CN" dirty="0" smtClean="0"/>
          </a:p>
          <a:p>
            <a:pPr>
              <a:lnSpc>
                <a:spcPct val="150000"/>
              </a:lnSpc>
            </a:pPr>
            <a:r>
              <a:rPr lang="zh-CN" altLang="en-US" dirty="0" smtClean="0"/>
              <a:t>导致订单交货期如此长的原因有以下几点</a:t>
            </a:r>
            <a:r>
              <a:rPr lang="en-US" dirty="0" smtClean="0"/>
              <a:t>：  </a:t>
            </a:r>
            <a:r>
              <a:rPr lang="zh-CN" altLang="en-US" dirty="0" smtClean="0"/>
              <a:t>通信延迟</a:t>
            </a:r>
            <a:r>
              <a:rPr lang="en-US" dirty="0" smtClean="0"/>
              <a:t>、  </a:t>
            </a:r>
            <a:r>
              <a:rPr lang="zh-CN" altLang="en-US" dirty="0" smtClean="0"/>
              <a:t>资金延迟</a:t>
            </a:r>
            <a:r>
              <a:rPr lang="en-US" dirty="0" smtClean="0"/>
              <a:t>、  </a:t>
            </a:r>
            <a:r>
              <a:rPr lang="zh-CN" altLang="en-US" dirty="0" smtClean="0"/>
              <a:t>特殊的包装要求</a:t>
            </a:r>
            <a:r>
              <a:rPr lang="en-US" dirty="0" smtClean="0"/>
              <a:t>、  </a:t>
            </a:r>
            <a:r>
              <a:rPr lang="zh-CN" altLang="en-US" dirty="0" smtClean="0"/>
              <a:t>海 运安排</a:t>
            </a:r>
            <a:r>
              <a:rPr lang="en-US" dirty="0" smtClean="0"/>
              <a:t>、  </a:t>
            </a:r>
            <a:r>
              <a:rPr lang="zh-CN" altLang="en-US" dirty="0" smtClean="0"/>
              <a:t>运输时间缓慢和报关</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294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运输</a:t>
            </a:r>
          </a:p>
          <a:p>
            <a:pPr>
              <a:lnSpc>
                <a:spcPct val="200000"/>
              </a:lnSpc>
            </a:pPr>
            <a:r>
              <a:rPr lang="en-US" dirty="0" smtClean="0"/>
              <a:t>２０ </a:t>
            </a:r>
            <a:r>
              <a:rPr lang="zh-CN" altLang="en-US" dirty="0" smtClean="0"/>
              <a:t>世纪 </a:t>
            </a:r>
            <a:r>
              <a:rPr lang="en-US" dirty="0" smtClean="0"/>
              <a:t>８０ </a:t>
            </a:r>
            <a:r>
              <a:rPr lang="zh-CN" altLang="en-US" dirty="0" smtClean="0"/>
              <a:t>年代早期</a:t>
            </a:r>
            <a:r>
              <a:rPr lang="en-US" dirty="0" smtClean="0"/>
              <a:t>，  </a:t>
            </a:r>
            <a:r>
              <a:rPr lang="zh-CN" altLang="en-US" dirty="0" smtClean="0"/>
              <a:t>美国解除了运输管制</a:t>
            </a:r>
            <a:r>
              <a:rPr lang="en-US" dirty="0" smtClean="0"/>
              <a:t>，  </a:t>
            </a:r>
            <a:r>
              <a:rPr lang="zh-CN" altLang="en-US" dirty="0" smtClean="0"/>
              <a:t>使运输扩展到了全球</a:t>
            </a:r>
            <a:r>
              <a:rPr lang="en-US" dirty="0" smtClean="0"/>
              <a:t>。  </a:t>
            </a:r>
            <a:r>
              <a:rPr lang="zh-CN" altLang="en-US" dirty="0" smtClean="0"/>
              <a:t>目前</a:t>
            </a:r>
            <a:r>
              <a:rPr lang="en-US" dirty="0" smtClean="0"/>
              <a:t>，  </a:t>
            </a:r>
            <a:r>
              <a:rPr lang="zh-CN" altLang="en-US" dirty="0" smtClean="0"/>
              <a:t>全球运输已 经发生了四个重大变化</a:t>
            </a:r>
            <a:r>
              <a:rPr lang="en-US" dirty="0" smtClean="0"/>
              <a:t>：</a:t>
            </a:r>
            <a:endParaRPr lang="zh-CN" altLang="en-US" dirty="0" smtClean="0"/>
          </a:p>
          <a:p>
            <a:pPr>
              <a:lnSpc>
                <a:spcPct val="200000"/>
              </a:lnSpc>
            </a:pPr>
            <a:r>
              <a:rPr lang="en-US" dirty="0" smtClean="0"/>
              <a:t>（１）  </a:t>
            </a:r>
            <a:r>
              <a:rPr lang="zh-CN" altLang="en-US" dirty="0" smtClean="0"/>
              <a:t>多式联运的所有权和运作</a:t>
            </a:r>
            <a:r>
              <a:rPr lang="en-US" dirty="0" smtClean="0"/>
              <a:t>；</a:t>
            </a:r>
            <a:endParaRPr lang="zh-CN" altLang="en-US" dirty="0" smtClean="0"/>
          </a:p>
          <a:p>
            <a:pPr>
              <a:lnSpc>
                <a:spcPct val="200000"/>
              </a:lnSpc>
            </a:pPr>
            <a:r>
              <a:rPr lang="en-US" dirty="0" smtClean="0"/>
              <a:t>（２）  </a:t>
            </a:r>
            <a:r>
              <a:rPr lang="zh-CN" altLang="en-US" dirty="0" smtClean="0"/>
              <a:t>私有化</a:t>
            </a:r>
            <a:r>
              <a:rPr lang="en-US" dirty="0" smtClean="0"/>
              <a:t>；</a:t>
            </a:r>
            <a:endParaRPr lang="zh-CN" altLang="en-US" dirty="0" smtClean="0"/>
          </a:p>
          <a:p>
            <a:pPr>
              <a:lnSpc>
                <a:spcPct val="200000"/>
              </a:lnSpc>
            </a:pPr>
            <a:r>
              <a:rPr lang="en-US" dirty="0" smtClean="0"/>
              <a:t>（３）  </a:t>
            </a:r>
            <a:r>
              <a:rPr lang="zh-CN" altLang="en-US" dirty="0" smtClean="0"/>
              <a:t>沿海运输权和双边协议</a:t>
            </a:r>
            <a:r>
              <a:rPr lang="en-US" dirty="0" smtClean="0"/>
              <a:t>；</a:t>
            </a:r>
            <a:endParaRPr lang="zh-CN" altLang="en-US" dirty="0" smtClean="0"/>
          </a:p>
          <a:p>
            <a:pPr>
              <a:lnSpc>
                <a:spcPct val="200000"/>
              </a:lnSpc>
            </a:pPr>
            <a:r>
              <a:rPr lang="en-US" dirty="0" smtClean="0"/>
              <a:t>（４）  </a:t>
            </a:r>
            <a:r>
              <a:rPr lang="zh-CN" altLang="en-US" dirty="0" smtClean="0"/>
              <a:t>基础设施的限制</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0243" name="Rectangle 3"/>
          <p:cNvSpPr>
            <a:spLocks noGrp="1" noChangeArrowheads="1"/>
          </p:cNvSpPr>
          <p:nvPr>
            <p:ph type="body" idx="1"/>
          </p:nvPr>
        </p:nvSpPr>
        <p:spPr/>
        <p:txBody>
          <a:bodyPr/>
          <a:lstStyle/>
          <a:p>
            <a:r>
              <a:rPr lang="en-US" dirty="0" smtClean="0"/>
              <a:t>２  </a:t>
            </a:r>
            <a:r>
              <a:rPr lang="zh-CN" altLang="en-US" dirty="0" smtClean="0"/>
              <a:t>战略导向</a:t>
            </a:r>
          </a:p>
          <a:p>
            <a:r>
              <a:rPr lang="zh-CN" altLang="en-US" dirty="0" smtClean="0"/>
              <a:t>物流系统战略导向是物流系统生存</a:t>
            </a:r>
            <a:r>
              <a:rPr lang="en-US" dirty="0" smtClean="0"/>
              <a:t>、  </a:t>
            </a:r>
            <a:r>
              <a:rPr lang="zh-CN" altLang="en-US" dirty="0" smtClean="0"/>
              <a:t>成长与发展的主导方向</a:t>
            </a:r>
            <a:r>
              <a:rPr lang="en-US" dirty="0" smtClean="0"/>
              <a:t>。  </a:t>
            </a:r>
            <a:r>
              <a:rPr lang="zh-CN" altLang="en-US" dirty="0" smtClean="0"/>
              <a:t>物流系统战略活动领域中 的服务</a:t>
            </a:r>
            <a:r>
              <a:rPr lang="en-US" dirty="0" smtClean="0"/>
              <a:t>、  </a:t>
            </a:r>
            <a:r>
              <a:rPr lang="zh-CN" altLang="en-US" dirty="0" smtClean="0"/>
              <a:t>市场</a:t>
            </a:r>
            <a:r>
              <a:rPr lang="en-US" dirty="0" smtClean="0"/>
              <a:t>、  </a:t>
            </a:r>
            <a:r>
              <a:rPr lang="zh-CN" altLang="en-US" dirty="0" smtClean="0"/>
              <a:t>技术</a:t>
            </a:r>
            <a:r>
              <a:rPr lang="en-US" dirty="0" smtClean="0"/>
              <a:t>、  </a:t>
            </a:r>
            <a:r>
              <a:rPr lang="zh-CN" altLang="en-US" dirty="0" smtClean="0"/>
              <a:t>规模</a:t>
            </a:r>
            <a:r>
              <a:rPr lang="en-US" dirty="0" smtClean="0"/>
              <a:t>、  </a:t>
            </a:r>
            <a:r>
              <a:rPr lang="zh-CN" altLang="en-US" dirty="0" smtClean="0"/>
              <a:t>资源</a:t>
            </a:r>
            <a:r>
              <a:rPr lang="en-US" dirty="0" smtClean="0"/>
              <a:t>、  </a:t>
            </a:r>
            <a:r>
              <a:rPr lang="zh-CN" altLang="en-US" dirty="0" smtClean="0"/>
              <a:t>组织</a:t>
            </a:r>
            <a:r>
              <a:rPr lang="en-US" dirty="0" smtClean="0"/>
              <a:t>、  </a:t>
            </a:r>
            <a:r>
              <a:rPr lang="zh-CN" altLang="en-US" dirty="0" smtClean="0"/>
              <a:t>文化等方向都可能成为物流系统生存</a:t>
            </a:r>
            <a:r>
              <a:rPr lang="en-US" dirty="0" smtClean="0"/>
              <a:t>、  </a:t>
            </a:r>
            <a:r>
              <a:rPr lang="zh-CN" altLang="en-US" dirty="0" smtClean="0"/>
              <a:t>成长与发 展的某一主导方向</a:t>
            </a:r>
            <a:r>
              <a:rPr lang="en-US" dirty="0" smtClean="0"/>
              <a:t>。</a:t>
            </a:r>
          </a:p>
          <a:p>
            <a:r>
              <a:rPr lang="en-US" dirty="0" smtClean="0"/>
              <a:t>３  </a:t>
            </a:r>
            <a:r>
              <a:rPr lang="zh-CN" altLang="en-US" dirty="0" smtClean="0"/>
              <a:t>战略优势</a:t>
            </a:r>
          </a:p>
          <a:p>
            <a:r>
              <a:rPr lang="zh-CN" altLang="en-US" dirty="0" smtClean="0"/>
              <a:t>物流战略优势是指某个物流系统能够在战略上形成的有利形势和地位</a:t>
            </a:r>
            <a:r>
              <a:rPr lang="en-US" dirty="0" smtClean="0"/>
              <a:t>，  </a:t>
            </a:r>
            <a:r>
              <a:rPr lang="zh-CN" altLang="en-US" dirty="0" smtClean="0"/>
              <a:t>是其相对于其他物流系统的优势所在</a:t>
            </a:r>
            <a:r>
              <a:rPr lang="en-US" dirty="0" smtClean="0"/>
              <a:t>。 </a:t>
            </a:r>
            <a:endParaRPr lang="zh-CN" altLang="en-US" dirty="0" smtClean="0"/>
          </a:p>
          <a:p>
            <a:r>
              <a:rPr lang="en-US" dirty="0" smtClean="0"/>
              <a:t>４  </a:t>
            </a:r>
            <a:r>
              <a:rPr lang="zh-CN" altLang="en-US" dirty="0" smtClean="0"/>
              <a:t>战略态势</a:t>
            </a:r>
          </a:p>
          <a:p>
            <a:r>
              <a:rPr lang="zh-CN" altLang="en-US" dirty="0" smtClean="0"/>
              <a:t>物流战略态势是指物流系统的服务能力</a:t>
            </a:r>
            <a:r>
              <a:rPr lang="en-US" dirty="0" smtClean="0"/>
              <a:t>、 </a:t>
            </a:r>
            <a:r>
              <a:rPr lang="zh-CN" altLang="en-US" dirty="0" smtClean="0"/>
              <a:t>营运能力和市场规模在当前市场上的有效方 位及战略逻辑过程的 不 断 演 变 过 程 和 推 进 趋 势</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3971" name="Rectangle 3"/>
          <p:cNvSpPr>
            <a:spLocks noGrp="1" noChangeArrowheads="1"/>
          </p:cNvSpPr>
          <p:nvPr>
            <p:ph type="body" idx="1"/>
          </p:nvPr>
        </p:nvSpPr>
        <p:spPr/>
        <p:txBody>
          <a:bodyPr/>
          <a:lstStyle/>
          <a:p>
            <a:pPr>
              <a:lnSpc>
                <a:spcPct val="200000"/>
              </a:lnSpc>
            </a:pPr>
            <a:r>
              <a:rPr lang="zh-CN" altLang="en-US" dirty="0" smtClean="0"/>
              <a:t>历史上</a:t>
            </a:r>
            <a:r>
              <a:rPr lang="en-US" dirty="0" smtClean="0"/>
              <a:t>，  </a:t>
            </a:r>
            <a:r>
              <a:rPr lang="zh-CN" altLang="en-US" dirty="0" smtClean="0"/>
              <a:t>对于国际所有权和运作权有过很多规章约束</a:t>
            </a:r>
            <a:r>
              <a:rPr lang="en-US" dirty="0" smtClean="0"/>
              <a:t>。  </a:t>
            </a:r>
            <a:r>
              <a:rPr lang="zh-CN" altLang="en-US" dirty="0" smtClean="0"/>
              <a:t>运输承运人被限制只能进行一种 运输方式</a:t>
            </a:r>
            <a:r>
              <a:rPr lang="en-US" dirty="0" smtClean="0"/>
              <a:t>，  </a:t>
            </a:r>
            <a:r>
              <a:rPr lang="zh-CN" altLang="en-US" dirty="0" smtClean="0"/>
              <a:t>很少出现联合定价和作业协议</a:t>
            </a:r>
            <a:r>
              <a:rPr lang="en-US" dirty="0" smtClean="0"/>
              <a:t>。   </a:t>
            </a:r>
            <a:r>
              <a:rPr lang="zh-CN" altLang="en-US" dirty="0" smtClean="0"/>
              <a:t>传统上</a:t>
            </a:r>
            <a:r>
              <a:rPr lang="en-US" dirty="0" smtClean="0"/>
              <a:t>，  </a:t>
            </a:r>
            <a:r>
              <a:rPr lang="zh-CN" altLang="en-US" dirty="0" smtClean="0"/>
              <a:t>轮船路线就不能进行陆地运输</a:t>
            </a:r>
            <a:r>
              <a:rPr lang="en-US" dirty="0" smtClean="0"/>
              <a:t>，   </a:t>
            </a:r>
            <a:r>
              <a:rPr lang="zh-CN" altLang="en-US" dirty="0" smtClean="0"/>
              <a:t>如汽车 或铁路运输</a:t>
            </a:r>
            <a:r>
              <a:rPr lang="en-US" dirty="0" smtClean="0"/>
              <a:t>。  </a:t>
            </a:r>
            <a:r>
              <a:rPr lang="zh-CN" altLang="en-US" dirty="0" smtClean="0"/>
              <a:t>由于没有联合所有权</a:t>
            </a:r>
            <a:r>
              <a:rPr lang="en-US" dirty="0" smtClean="0"/>
              <a:t>、  </a:t>
            </a:r>
            <a:r>
              <a:rPr lang="zh-CN" altLang="en-US" dirty="0" smtClean="0"/>
              <a:t>运作和定价协议</a:t>
            </a:r>
            <a:r>
              <a:rPr lang="en-US" dirty="0" smtClean="0"/>
              <a:t>，  </a:t>
            </a:r>
            <a:r>
              <a:rPr lang="zh-CN" altLang="en-US" dirty="0" smtClean="0"/>
              <a:t>因此国际运输非常复杂</a:t>
            </a:r>
            <a:r>
              <a:rPr lang="en-US" dirty="0" smtClean="0"/>
              <a:t>，   </a:t>
            </a:r>
            <a:r>
              <a:rPr lang="zh-CN" altLang="en-US" dirty="0" smtClean="0"/>
              <a:t>为了完成</a:t>
            </a:r>
            <a:r>
              <a:rPr lang="zh-CN" altLang="en-US" dirty="0" smtClean="0"/>
              <a:t>一个</a:t>
            </a:r>
            <a:r>
              <a:rPr lang="zh-CN" altLang="en-US" dirty="0" smtClean="0"/>
              <a:t>货物的国际运输</a:t>
            </a:r>
            <a:r>
              <a:rPr lang="en-US" dirty="0" smtClean="0"/>
              <a:t>，  </a:t>
            </a:r>
            <a:r>
              <a:rPr lang="zh-CN" altLang="en-US" dirty="0" smtClean="0"/>
              <a:t>通常需要多个承运人</a:t>
            </a:r>
            <a:r>
              <a:rPr lang="en-US" dirty="0" smtClean="0"/>
              <a:t>。  </a:t>
            </a:r>
            <a:r>
              <a:rPr lang="zh-CN" altLang="en-US" dirty="0" smtClean="0"/>
              <a:t>明确地说</a:t>
            </a:r>
            <a:r>
              <a:rPr lang="en-US" dirty="0" smtClean="0"/>
              <a:t>，  </a:t>
            </a:r>
            <a:r>
              <a:rPr lang="zh-CN" altLang="en-US" dirty="0" smtClean="0"/>
              <a:t>是政府的力量而不是市场决定国外</a:t>
            </a:r>
            <a:r>
              <a:rPr lang="zh-CN" altLang="en-US" dirty="0" smtClean="0"/>
              <a:t>服务</a:t>
            </a:r>
            <a:r>
              <a:rPr lang="zh-CN" altLang="en-US" dirty="0" smtClean="0"/>
              <a:t>承运商的运作方式和运作范围</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4995" name="Rectangle 3"/>
          <p:cNvSpPr>
            <a:spLocks noGrp="1" noChangeArrowheads="1"/>
          </p:cNvSpPr>
          <p:nvPr>
            <p:ph type="body" idx="1"/>
          </p:nvPr>
        </p:nvSpPr>
        <p:spPr/>
        <p:txBody>
          <a:bodyPr/>
          <a:lstStyle/>
          <a:p>
            <a:pPr>
              <a:lnSpc>
                <a:spcPct val="150000"/>
              </a:lnSpc>
            </a:pPr>
            <a:r>
              <a:rPr lang="zh-CN" altLang="en-US" dirty="0" smtClean="0"/>
              <a:t>运输对全球运作的第二方面的影响是不断增加的运输工具的私有化</a:t>
            </a:r>
            <a:r>
              <a:rPr lang="en-US" dirty="0" smtClean="0"/>
              <a:t>。   </a:t>
            </a:r>
            <a:r>
              <a:rPr lang="zh-CN" altLang="en-US" dirty="0" smtClean="0"/>
              <a:t>历史上</a:t>
            </a:r>
            <a:r>
              <a:rPr lang="en-US" dirty="0" smtClean="0"/>
              <a:t>，  </a:t>
            </a:r>
            <a:r>
              <a:rPr lang="zh-CN" altLang="en-US" dirty="0" smtClean="0"/>
              <a:t>国家拥有 并使用国际运输工具</a:t>
            </a:r>
            <a:r>
              <a:rPr lang="en-US" dirty="0" smtClean="0"/>
              <a:t>，  </a:t>
            </a:r>
            <a:r>
              <a:rPr lang="zh-CN" altLang="en-US" dirty="0" smtClean="0"/>
              <a:t>目的是促进贸易和保证国家安全</a:t>
            </a:r>
            <a:r>
              <a:rPr lang="en-US" dirty="0" smtClean="0"/>
              <a:t>。  </a:t>
            </a:r>
            <a:r>
              <a:rPr lang="zh-CN" altLang="en-US" dirty="0" smtClean="0"/>
              <a:t>政府经常对拥有的运输工具进行补 贴</a:t>
            </a:r>
            <a:r>
              <a:rPr lang="en-US" dirty="0" smtClean="0"/>
              <a:t>，  </a:t>
            </a:r>
            <a:r>
              <a:rPr lang="zh-CN" altLang="en-US" dirty="0" smtClean="0"/>
              <a:t>并对使用这些工具的外国企业征收附加费</a:t>
            </a:r>
            <a:r>
              <a:rPr lang="en-US" dirty="0" smtClean="0"/>
              <a:t>。  </a:t>
            </a:r>
            <a:r>
              <a:rPr lang="zh-CN" altLang="en-US" dirty="0" smtClean="0"/>
              <a:t>由于人为地抬高价格并且服务水平很低</a:t>
            </a:r>
            <a:r>
              <a:rPr lang="en-US" dirty="0" smtClean="0"/>
              <a:t>， </a:t>
            </a:r>
            <a:r>
              <a:rPr lang="zh-CN" altLang="en-US" dirty="0" smtClean="0"/>
              <a:t>因 此使用这些国有运输工具进行运输的成本很高并且不可靠</a:t>
            </a:r>
            <a:r>
              <a:rPr lang="en-US" dirty="0" smtClean="0"/>
              <a:t>。</a:t>
            </a:r>
          </a:p>
          <a:p>
            <a:pPr>
              <a:lnSpc>
                <a:spcPct val="150000"/>
              </a:lnSpc>
            </a:pPr>
            <a:r>
              <a:rPr lang="zh-CN" altLang="en-US" dirty="0" smtClean="0"/>
              <a:t>沿海运输权和双边协议的变化是运输影响国际贸易的第三个方面</a:t>
            </a:r>
            <a:r>
              <a:rPr lang="en-US" dirty="0" smtClean="0"/>
              <a:t>。 </a:t>
            </a:r>
            <a:r>
              <a:rPr lang="zh-CN" altLang="en-US" dirty="0" smtClean="0"/>
              <a:t>沿海运输法规要求在 两个国内港口之间的乘客和货物运输只能使用国内的承运商</a:t>
            </a:r>
            <a:r>
              <a:rPr lang="en-US" dirty="0" smtClean="0"/>
              <a:t>。 </a:t>
            </a:r>
          </a:p>
          <a:p>
            <a:pPr>
              <a:lnSpc>
                <a:spcPct val="150000"/>
              </a:lnSpc>
            </a:pP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6019" name="Rectangle 3"/>
          <p:cNvSpPr>
            <a:spLocks noGrp="1" noChangeArrowheads="1"/>
          </p:cNvSpPr>
          <p:nvPr>
            <p:ph type="body" idx="1"/>
          </p:nvPr>
        </p:nvSpPr>
        <p:spPr/>
        <p:txBody>
          <a:bodyPr/>
          <a:lstStyle/>
          <a:p>
            <a:r>
              <a:rPr lang="en-US" dirty="0" smtClean="0"/>
              <a:t>３  </a:t>
            </a:r>
            <a:r>
              <a:rPr lang="zh-CN" altLang="en-US" dirty="0" smtClean="0"/>
              <a:t>运作上需要考虑的问题</a:t>
            </a:r>
          </a:p>
          <a:p>
            <a:r>
              <a:rPr lang="zh-CN" altLang="en-US" dirty="0" smtClean="0"/>
              <a:t>在全球环境中</a:t>
            </a:r>
            <a:r>
              <a:rPr lang="en-US" dirty="0" smtClean="0"/>
              <a:t>，  </a:t>
            </a:r>
            <a:r>
              <a:rPr lang="zh-CN" altLang="en-US" dirty="0" smtClean="0"/>
              <a:t>我们需要考虑许多独特的运作问题</a:t>
            </a:r>
            <a:r>
              <a:rPr lang="en-US" dirty="0" smtClean="0"/>
              <a:t>：</a:t>
            </a:r>
            <a:endParaRPr lang="zh-CN" altLang="en-US" dirty="0" smtClean="0"/>
          </a:p>
          <a:p>
            <a:r>
              <a:rPr lang="en-US" dirty="0" smtClean="0"/>
              <a:t>（１） </a:t>
            </a:r>
            <a:r>
              <a:rPr lang="zh-CN" altLang="en-US" dirty="0" smtClean="0"/>
              <a:t>国际作业中要求产品和单证必须使用多国语言</a:t>
            </a:r>
            <a:r>
              <a:rPr lang="en-US" dirty="0" smtClean="0"/>
              <a:t>。 </a:t>
            </a:r>
            <a:r>
              <a:rPr lang="zh-CN" altLang="en-US" dirty="0" smtClean="0"/>
              <a:t>一些科技产品</a:t>
            </a:r>
            <a:r>
              <a:rPr lang="en-US" dirty="0" smtClean="0"/>
              <a:t>， </a:t>
            </a:r>
            <a:r>
              <a:rPr lang="zh-CN" altLang="en-US" dirty="0" smtClean="0"/>
              <a:t>例如</a:t>
            </a:r>
            <a:r>
              <a:rPr lang="en-US" dirty="0" smtClean="0"/>
              <a:t>，  </a:t>
            </a:r>
            <a:r>
              <a:rPr lang="zh-CN" altLang="en-US" dirty="0" smtClean="0"/>
              <a:t>计算机或 计算器</a:t>
            </a:r>
            <a:r>
              <a:rPr lang="en-US" dirty="0" smtClean="0"/>
              <a:t>，  </a:t>
            </a:r>
            <a:r>
              <a:rPr lang="zh-CN" altLang="en-US" dirty="0" smtClean="0"/>
              <a:t>都必须具有当地特色</a:t>
            </a:r>
            <a:r>
              <a:rPr lang="en-US" dirty="0" smtClean="0"/>
              <a:t>，  </a:t>
            </a:r>
            <a:r>
              <a:rPr lang="zh-CN" altLang="en-US" dirty="0" smtClean="0"/>
              <a:t>键盘上的字符以及产品本身和相关的使用手册都必须使用本 地语音</a:t>
            </a:r>
            <a:r>
              <a:rPr lang="en-US" dirty="0" smtClean="0"/>
              <a:t>。 </a:t>
            </a:r>
            <a:endParaRPr lang="en-US" dirty="0" smtClean="0"/>
          </a:p>
          <a:p>
            <a:r>
              <a:rPr lang="en-US" dirty="0" smtClean="0"/>
              <a:t>（２）  </a:t>
            </a:r>
            <a:r>
              <a:rPr lang="zh-CN" altLang="en-US" dirty="0" smtClean="0"/>
              <a:t>不同的国家要求</a:t>
            </a:r>
            <a:r>
              <a:rPr lang="en-US" dirty="0" smtClean="0"/>
              <a:t>，  </a:t>
            </a:r>
            <a:r>
              <a:rPr lang="zh-CN" altLang="en-US" dirty="0" smtClean="0"/>
              <a:t>如性能特性</a:t>
            </a:r>
            <a:r>
              <a:rPr lang="en-US" dirty="0" smtClean="0"/>
              <a:t>、  </a:t>
            </a:r>
            <a:r>
              <a:rPr lang="zh-CN" altLang="en-US" dirty="0" smtClean="0"/>
              <a:t>技 术 特 性</a:t>
            </a:r>
            <a:r>
              <a:rPr lang="en-US" dirty="0" smtClean="0"/>
              <a:t>、  </a:t>
            </a:r>
            <a:r>
              <a:rPr lang="zh-CN" altLang="en-US" dirty="0" smtClean="0"/>
              <a:t>环 境 因 素 和 安 全 要 求</a:t>
            </a:r>
            <a:r>
              <a:rPr lang="en-US" dirty="0" smtClean="0"/>
              <a:t>。</a:t>
            </a:r>
          </a:p>
          <a:p>
            <a:r>
              <a:rPr lang="en-US" dirty="0" smtClean="0"/>
              <a:t>（３）  </a:t>
            </a:r>
            <a:r>
              <a:rPr lang="zh-CN" altLang="en-US" dirty="0" smtClean="0"/>
              <a:t>国际运作中要求单证的总量</a:t>
            </a:r>
            <a:r>
              <a:rPr lang="en-US" dirty="0" smtClean="0"/>
              <a:t>。  </a:t>
            </a:r>
            <a:r>
              <a:rPr lang="zh-CN" altLang="en-US" dirty="0" smtClean="0"/>
              <a:t>尽管国内作业一般可以只使用一种发票或提单</a:t>
            </a:r>
            <a:r>
              <a:rPr lang="en-US" dirty="0" smtClean="0"/>
              <a:t>，  </a:t>
            </a:r>
            <a:r>
              <a:rPr lang="zh-CN" altLang="en-US" dirty="0" smtClean="0"/>
              <a:t>但 是国际运作却要求使用大量的单证</a:t>
            </a:r>
            <a:r>
              <a:rPr lang="en-US" dirty="0" smtClean="0"/>
              <a:t>，  </a:t>
            </a:r>
            <a:r>
              <a:rPr lang="zh-CN" altLang="en-US" dirty="0" smtClean="0"/>
              <a:t>这些单证与订货内容</a:t>
            </a:r>
            <a:r>
              <a:rPr lang="en-US" dirty="0" smtClean="0"/>
              <a:t>、  </a:t>
            </a:r>
            <a:r>
              <a:rPr lang="zh-CN" altLang="en-US" dirty="0" smtClean="0"/>
              <a:t>运输</a:t>
            </a:r>
            <a:r>
              <a:rPr lang="en-US" dirty="0" smtClean="0"/>
              <a:t>、  </a:t>
            </a:r>
            <a:r>
              <a:rPr lang="zh-CN" altLang="en-US" dirty="0" smtClean="0"/>
              <a:t>资金和政府控制有关</a:t>
            </a:r>
            <a:r>
              <a:rPr lang="en-US" dirty="0" smtClean="0"/>
              <a:t>。 </a:t>
            </a:r>
            <a:endParaRPr lang="en-US" dirty="0" smtClean="0"/>
          </a:p>
          <a:p>
            <a:r>
              <a:rPr lang="en-US" dirty="0" smtClean="0"/>
              <a:t>（４） </a:t>
            </a:r>
            <a:r>
              <a:rPr lang="zh-CN" altLang="en-US" dirty="0" smtClean="0"/>
              <a:t>在某些国际交易中</a:t>
            </a:r>
            <a:r>
              <a:rPr lang="en-US" dirty="0" smtClean="0"/>
              <a:t>， </a:t>
            </a:r>
            <a:r>
              <a:rPr lang="zh-CN" altLang="en-US" dirty="0" smtClean="0"/>
              <a:t>对等贸易和退税的发生率很高</a:t>
            </a:r>
            <a:r>
              <a:rPr lang="en-US" dirty="0" smtClean="0"/>
              <a:t>。  </a:t>
            </a:r>
            <a:r>
              <a:rPr lang="zh-CN" altLang="en-US" dirty="0" smtClean="0"/>
              <a:t>尽管大多数公司喜欢用现金 交易</a:t>
            </a:r>
            <a:r>
              <a:rPr lang="en-US" dirty="0" smtClean="0"/>
              <a:t>，  </a:t>
            </a:r>
            <a:r>
              <a:rPr lang="zh-CN" altLang="en-US" dirty="0" smtClean="0"/>
              <a:t>但是对等贸易也很重要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7043" name="Rectangle 3"/>
          <p:cNvSpPr>
            <a:spLocks noGrp="1" noChangeArrowheads="1"/>
          </p:cNvSpPr>
          <p:nvPr>
            <p:ph type="body" idx="1"/>
          </p:nvPr>
        </p:nvSpPr>
        <p:spPr/>
        <p:txBody>
          <a:bodyPr/>
          <a:lstStyle/>
          <a:p>
            <a:r>
              <a:rPr lang="en-US" dirty="0" smtClean="0"/>
              <a:t>４  </a:t>
            </a:r>
            <a:r>
              <a:rPr lang="zh-CN" altLang="en-US" dirty="0" smtClean="0"/>
              <a:t>信息系统整合</a:t>
            </a:r>
          </a:p>
          <a:p>
            <a:r>
              <a:rPr lang="zh-CN" altLang="en-US" dirty="0" smtClean="0"/>
              <a:t>全球化面临的一个很大的挑战是信息系统整合</a:t>
            </a:r>
            <a:r>
              <a:rPr lang="en-US" dirty="0" smtClean="0"/>
              <a:t>。 </a:t>
            </a:r>
            <a:r>
              <a:rPr lang="zh-CN" altLang="en-US" dirty="0" smtClean="0"/>
              <a:t>公司一般通过收购和兼并的方式实施 全球化运作</a:t>
            </a:r>
            <a:r>
              <a:rPr lang="en-US" dirty="0" smtClean="0"/>
              <a:t>，  </a:t>
            </a:r>
            <a:r>
              <a:rPr lang="zh-CN" altLang="en-US" dirty="0" smtClean="0"/>
              <a:t>但是在 全 球 化 进 程 中</a:t>
            </a:r>
            <a:r>
              <a:rPr lang="en-US" dirty="0" smtClean="0"/>
              <a:t>，  </a:t>
            </a:r>
            <a:r>
              <a:rPr lang="zh-CN" altLang="en-US" dirty="0" smtClean="0"/>
              <a:t>系 统 整 合 通 常 相 对 滞 后</a:t>
            </a:r>
            <a:r>
              <a:rPr lang="en-US" dirty="0" smtClean="0"/>
              <a:t>。  </a:t>
            </a:r>
            <a:r>
              <a:rPr lang="zh-CN" altLang="en-US" dirty="0" smtClean="0"/>
              <a:t>运 作 整 合 要 求 在 全 世 界 范 围内能够通过电 子 手 段 发 送 订 单 并 管 理 库 存</a:t>
            </a:r>
            <a:r>
              <a:rPr lang="en-US" dirty="0" smtClean="0"/>
              <a:t>，  </a:t>
            </a:r>
            <a:r>
              <a:rPr lang="zh-CN" altLang="en-US" dirty="0" smtClean="0"/>
              <a:t>但 是 进 行 技 术 整 合 需 要 大 量 的 资 金 投 入</a:t>
            </a:r>
            <a:r>
              <a:rPr lang="en-US" dirty="0" smtClean="0"/>
              <a:t>。 </a:t>
            </a:r>
            <a:r>
              <a:rPr lang="zh-CN" altLang="en-US" dirty="0" smtClean="0"/>
              <a:t>全球运作大大推动了整合的整个进程</a:t>
            </a:r>
            <a:r>
              <a:rPr lang="en-US" dirty="0" smtClean="0"/>
              <a:t>，  </a:t>
            </a:r>
            <a:r>
              <a:rPr lang="zh-CN" altLang="en-US" dirty="0" smtClean="0"/>
              <a:t>这样 系 统 就 能 够 正 确 输 入</a:t>
            </a:r>
            <a:r>
              <a:rPr lang="en-US" dirty="0" smtClean="0"/>
              <a:t>、  </a:t>
            </a:r>
            <a:r>
              <a:rPr lang="zh-CN" altLang="en-US" dirty="0" smtClean="0"/>
              <a:t>处 理 和 输 出 </a:t>
            </a:r>
            <a:r>
              <a:rPr lang="en-US" dirty="0" smtClean="0"/>
              <a:t>２０  </a:t>
            </a:r>
            <a:r>
              <a:rPr lang="zh-CN" altLang="en-US" dirty="0" smtClean="0"/>
              <a:t>世 纪 </a:t>
            </a:r>
            <a:r>
              <a:rPr lang="zh-CN" altLang="en-US" dirty="0" smtClean="0"/>
              <a:t>和</a:t>
            </a:r>
            <a:r>
              <a:rPr lang="en-US" dirty="0" smtClean="0"/>
              <a:t>２１ </a:t>
            </a:r>
            <a:r>
              <a:rPr lang="zh-CN" altLang="en-US" dirty="0" smtClean="0"/>
              <a:t>世纪及其之间的日 期 数 据</a:t>
            </a:r>
            <a:r>
              <a:rPr lang="en-US" dirty="0" smtClean="0"/>
              <a:t>，  </a:t>
            </a:r>
            <a:r>
              <a:rPr lang="zh-CN" altLang="en-US" dirty="0" smtClean="0"/>
              <a:t>并 且 不 会 因 基 于 日 期 功 能 的 操 作 导 致 系 统 出 现 潜 在 故 障</a:t>
            </a:r>
            <a:r>
              <a:rPr lang="en-US" dirty="0" smtClean="0"/>
              <a:t>。 </a:t>
            </a:r>
            <a:r>
              <a:rPr lang="zh-CN" altLang="en-US" dirty="0" smtClean="0"/>
              <a:t>要支持全球运作</a:t>
            </a:r>
            <a:r>
              <a:rPr lang="en-US" dirty="0" smtClean="0"/>
              <a:t>，  </a:t>
            </a:r>
            <a:r>
              <a:rPr lang="zh-CN" altLang="en-US" dirty="0" smtClean="0"/>
              <a:t>必须 对 两 种 类 型 的 系 统 进 行 整 合</a:t>
            </a:r>
            <a:r>
              <a:rPr lang="en-US" dirty="0" smtClean="0"/>
              <a:t>。  </a:t>
            </a:r>
            <a:r>
              <a:rPr lang="zh-CN" altLang="en-US" dirty="0" smtClean="0"/>
              <a:t>第 一 种 类 型 的 系 统 是 全 球 交 易 或 者 </a:t>
            </a:r>
            <a:r>
              <a:rPr lang="en-US" dirty="0" smtClean="0"/>
              <a:t>ＥＲＰ </a:t>
            </a:r>
            <a:r>
              <a:rPr lang="zh-CN" altLang="en-US" dirty="0" smtClean="0"/>
              <a:t>系统</a:t>
            </a:r>
            <a:r>
              <a:rPr lang="en-US" dirty="0" smtClean="0"/>
              <a:t>。</a:t>
            </a:r>
            <a:r>
              <a:rPr lang="zh-CN" altLang="en-US" dirty="0" smtClean="0"/>
              <a:t> 第二种类型的系统是全球计划系统</a:t>
            </a:r>
            <a:r>
              <a:rPr lang="en-US" dirty="0" smtClean="0"/>
              <a:t>， </a:t>
            </a:r>
            <a:r>
              <a:rPr lang="zh-CN" altLang="en-US" dirty="0" smtClean="0"/>
              <a:t>要求能在满足消费者需求的同时实现 全球生产和配送设施的利用率最大</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zh-CN" altLang="en-US" dirty="0" smtClean="0"/>
              <a:t>第五节　国际物流战略规划的基本策略</a:t>
            </a:r>
            <a:endParaRPr lang="zh-CN" altLang="zh-CN" dirty="0" smtClean="0"/>
          </a:p>
        </p:txBody>
      </p:sp>
      <p:sp>
        <p:nvSpPr>
          <p:cNvPr id="88067"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联盟</a:t>
            </a:r>
          </a:p>
          <a:p>
            <a:pPr>
              <a:lnSpc>
                <a:spcPct val="150000"/>
              </a:lnSpc>
            </a:pPr>
            <a:r>
              <a:rPr lang="zh-CN" altLang="en-US" dirty="0" smtClean="0"/>
              <a:t>第三方联盟在国际作用中越来越重要</a:t>
            </a:r>
            <a:r>
              <a:rPr lang="en-US" dirty="0" smtClean="0"/>
              <a:t>。 </a:t>
            </a:r>
            <a:r>
              <a:rPr lang="zh-CN" altLang="en-US" dirty="0" smtClean="0"/>
              <a:t>企业与承运人和专门的第三方服务提供商的联盟 在国内运输中很重要</a:t>
            </a:r>
            <a:r>
              <a:rPr lang="en-US" dirty="0" smtClean="0"/>
              <a:t>，  </a:t>
            </a:r>
            <a:r>
              <a:rPr lang="zh-CN" altLang="en-US" dirty="0" smtClean="0"/>
              <a:t>但是在国际商业中是不可或缺的</a:t>
            </a:r>
            <a:r>
              <a:rPr lang="en-US" dirty="0" smtClean="0"/>
              <a:t>。   </a:t>
            </a:r>
            <a:r>
              <a:rPr lang="zh-CN" altLang="en-US" dirty="0" smtClean="0"/>
              <a:t>如果没有联盟的话</a:t>
            </a:r>
            <a:r>
              <a:rPr lang="en-US" dirty="0" smtClean="0"/>
              <a:t>，  </a:t>
            </a:r>
            <a:r>
              <a:rPr lang="zh-CN" altLang="en-US" dirty="0" smtClean="0"/>
              <a:t>国际运作的企 业就需要与分散在世界各地的零售商</a:t>
            </a:r>
            <a:r>
              <a:rPr lang="en-US" dirty="0" smtClean="0"/>
              <a:t>、  </a:t>
            </a:r>
            <a:r>
              <a:rPr lang="zh-CN" altLang="en-US" dirty="0" smtClean="0"/>
              <a:t>批发商</a:t>
            </a:r>
            <a:r>
              <a:rPr lang="en-US" dirty="0" smtClean="0"/>
              <a:t>、  </a:t>
            </a:r>
            <a:r>
              <a:rPr lang="zh-CN" altLang="en-US" dirty="0" smtClean="0"/>
              <a:t>制造商</a:t>
            </a:r>
            <a:r>
              <a:rPr lang="en-US" dirty="0" smtClean="0"/>
              <a:t>、  </a:t>
            </a:r>
            <a:r>
              <a:rPr lang="zh-CN" altLang="en-US" dirty="0" smtClean="0"/>
              <a:t>供应商和售后服务商保持联系</a:t>
            </a:r>
            <a:r>
              <a:rPr lang="en-US" dirty="0" smtClean="0"/>
              <a:t>。   </a:t>
            </a:r>
            <a:r>
              <a:rPr lang="zh-CN" altLang="en-US" dirty="0" smtClean="0"/>
              <a:t>国 际联盟提供了市场入口和专业知识</a:t>
            </a:r>
            <a:r>
              <a:rPr lang="en-US" dirty="0" smtClean="0"/>
              <a:t>，  </a:t>
            </a:r>
            <a:r>
              <a:rPr lang="zh-CN" altLang="en-US" dirty="0" smtClean="0"/>
              <a:t>并且降低了全球运作的内在风险</a:t>
            </a:r>
            <a:r>
              <a:rPr lang="en-US" dirty="0" smtClean="0"/>
              <a:t>。   </a:t>
            </a:r>
            <a:r>
              <a:rPr lang="zh-CN" altLang="en-US" dirty="0" smtClean="0"/>
              <a:t>由于市场中可供选择 的种类很多</a:t>
            </a:r>
            <a:r>
              <a:rPr lang="en-US" dirty="0" smtClean="0"/>
              <a:t>，  </a:t>
            </a:r>
            <a:r>
              <a:rPr lang="zh-CN" altLang="en-US" dirty="0" smtClean="0"/>
              <a:t>并且全球作业很复杂</a:t>
            </a:r>
            <a:r>
              <a:rPr lang="en-US" dirty="0" smtClean="0"/>
              <a:t>，  </a:t>
            </a:r>
            <a:r>
              <a:rPr lang="zh-CN" altLang="en-US" dirty="0" smtClean="0"/>
              <a:t>因此必须要求进行联盟</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  </a:t>
            </a:r>
            <a:r>
              <a:rPr lang="zh-CN" altLang="en-US" dirty="0" smtClean="0"/>
              <a:t>一般企业战略与物流管理战略的相互关系</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847850" y="2081213"/>
            <a:ext cx="5448300" cy="2695575"/>
          </a:xfrm>
          <a:prstGeom prst="rect">
            <a:avLst/>
          </a:prstGeom>
          <a:noFill/>
          <a:ln w="9525">
            <a:noFill/>
            <a:miter lim="800000"/>
            <a:headEnd/>
            <a:tailEnd/>
          </a:ln>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3-2  </a:t>
            </a:r>
            <a:r>
              <a:rPr lang="zh-CN" altLang="en-US" dirty="0" smtClean="0"/>
              <a:t>国际物流管理战略基本流程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609600" y="1371600"/>
            <a:ext cx="7839075" cy="4436779"/>
          </a:xfrm>
          <a:prstGeom prst="rect">
            <a:avLst/>
          </a:prstGeom>
          <a:noFill/>
          <a:ln w="9525">
            <a:noFill/>
            <a:miter lim="800000"/>
            <a:headEnd/>
            <a:tailEnd/>
          </a:ln>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3-3 </a:t>
            </a:r>
            <a:r>
              <a:rPr lang="zh-CN" altLang="en-US" dirty="0" smtClean="0"/>
              <a:t>物流企业战略层次</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1362075" y="1743075"/>
            <a:ext cx="6418263" cy="3371850"/>
          </a:xfrm>
          <a:prstGeom prst="rect">
            <a:avLst/>
          </a:prstGeom>
          <a:noFill/>
          <a:ln w="9525">
            <a:noFill/>
            <a:miter lim="800000"/>
            <a:headEnd/>
            <a:tailEnd/>
          </a:ln>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3-4  </a:t>
            </a:r>
            <a:r>
              <a:rPr lang="zh-CN" altLang="en-US" dirty="0" smtClean="0"/>
              <a:t>杜拉克的三核心理论</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1295400" y="1524000"/>
            <a:ext cx="6334125" cy="516255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第二节　供应链环境下的物流系统规划与设计</a:t>
            </a:r>
            <a:endParaRPr lang="zh-CN" altLang="zh-CN" dirty="0" smtClean="0"/>
          </a:p>
        </p:txBody>
      </p:sp>
      <p:sp>
        <p:nvSpPr>
          <p:cNvPr id="11267"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物流系统战略规划的层次</a:t>
            </a:r>
            <a:r>
              <a:rPr lang="en-US" altLang="zh-CN" sz="2900" dirty="0" smtClean="0"/>
              <a:t> </a:t>
            </a:r>
            <a:endParaRPr lang="zh-CN" altLang="en-US" sz="2900" dirty="0" smtClean="0"/>
          </a:p>
          <a:p>
            <a:pPr>
              <a:lnSpc>
                <a:spcPct val="150000"/>
              </a:lnSpc>
            </a:pPr>
            <a:r>
              <a:rPr lang="zh-CN" altLang="en-US" dirty="0" smtClean="0"/>
              <a:t>一个物流企业战略通常表现在 </a:t>
            </a:r>
            <a:r>
              <a:rPr lang="en-US" dirty="0" smtClean="0"/>
              <a:t>４ </a:t>
            </a:r>
            <a:r>
              <a:rPr lang="zh-CN" altLang="en-US" dirty="0" smtClean="0"/>
              <a:t>个战略层次上</a:t>
            </a:r>
            <a:r>
              <a:rPr lang="en-US" dirty="0" smtClean="0"/>
              <a:t>，  </a:t>
            </a:r>
            <a:r>
              <a:rPr lang="zh-CN" altLang="en-US" dirty="0" smtClean="0"/>
              <a:t>可分为全局性战略</a:t>
            </a:r>
            <a:r>
              <a:rPr lang="en-US" dirty="0" smtClean="0"/>
              <a:t>、  </a:t>
            </a:r>
            <a:r>
              <a:rPr lang="zh-CN" altLang="en-US" dirty="0" smtClean="0"/>
              <a:t>结构性战略</a:t>
            </a:r>
            <a:r>
              <a:rPr lang="en-US" dirty="0" smtClean="0"/>
              <a:t>、  </a:t>
            </a:r>
            <a:r>
              <a:rPr lang="zh-CN" altLang="en-US" dirty="0" smtClean="0"/>
              <a:t>功能 性战略和基础性战略四个层次</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３ － ３ </a:t>
            </a:r>
            <a:r>
              <a:rPr lang="zh-CN" altLang="en-US" dirty="0" smtClean="0"/>
              <a:t>所示</a:t>
            </a:r>
            <a:r>
              <a:rPr lang="en-US" dirty="0" smtClean="0"/>
              <a:t>。</a:t>
            </a:r>
            <a:endParaRPr lang="zh-CN" altLang="en-US" dirty="0" smtClean="0"/>
          </a:p>
          <a:p>
            <a:pPr>
              <a:lnSpc>
                <a:spcPct val="150000"/>
              </a:lnSpc>
            </a:pPr>
            <a:r>
              <a:rPr lang="en-US" dirty="0" smtClean="0"/>
              <a:t>１  </a:t>
            </a:r>
            <a:r>
              <a:rPr lang="zh-CN" altLang="en-US" dirty="0" smtClean="0"/>
              <a:t>全局性战略</a:t>
            </a:r>
          </a:p>
          <a:p>
            <a:pPr>
              <a:lnSpc>
                <a:spcPct val="150000"/>
              </a:lnSpc>
            </a:pPr>
            <a:r>
              <a:rPr lang="zh-CN" altLang="en-US" dirty="0" smtClean="0"/>
              <a:t>物流管理的最终目标是满足客户需求</a:t>
            </a:r>
            <a:r>
              <a:rPr lang="en-US" dirty="0" smtClean="0"/>
              <a:t>，  </a:t>
            </a:r>
            <a:r>
              <a:rPr lang="zh-CN" altLang="en-US" dirty="0" smtClean="0"/>
              <a:t>因此客户服务应该成为全局性战略目标</a:t>
            </a:r>
            <a:r>
              <a:rPr lang="en-US" dirty="0" smtClean="0"/>
              <a:t>。  </a:t>
            </a:r>
            <a:r>
              <a:rPr lang="zh-CN" altLang="en-US" dirty="0" smtClean="0"/>
              <a:t>对于全 局性战略</a:t>
            </a:r>
            <a:r>
              <a:rPr lang="en-US" dirty="0" smtClean="0"/>
              <a:t>，  </a:t>
            </a:r>
            <a:r>
              <a:rPr lang="zh-CN" altLang="en-US" dirty="0" smtClean="0"/>
              <a:t>建立用户服务的评价指标体系</a:t>
            </a:r>
            <a:r>
              <a:rPr lang="en-US" dirty="0" smtClean="0"/>
              <a:t>，  </a:t>
            </a:r>
            <a:r>
              <a:rPr lang="zh-CN" altLang="en-US" dirty="0" smtClean="0"/>
              <a:t>实施用户满意工程是战略实施的关键措施</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3-1  </a:t>
            </a:r>
            <a:r>
              <a:rPr lang="zh-CN" altLang="en-US" dirty="0" smtClean="0"/>
              <a:t>三种基本战略的比较</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685800" y="1852613"/>
            <a:ext cx="7770813" cy="3152775"/>
          </a:xfrm>
          <a:prstGeom prst="rect">
            <a:avLst/>
          </a:prstGeom>
          <a:noFill/>
          <a:ln w="9525">
            <a:noFill/>
            <a:miter lim="800000"/>
            <a:headEnd/>
            <a:tailEnd/>
          </a:ln>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3-5  </a:t>
            </a:r>
            <a:r>
              <a:rPr lang="zh-CN" altLang="en-US" dirty="0" smtClean="0"/>
              <a:t>客户服务要求与企业成本支出的关系</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1943100" y="1562100"/>
            <a:ext cx="5257800" cy="3733800"/>
          </a:xfrm>
          <a:prstGeom prst="rect">
            <a:avLst/>
          </a:prstGeom>
          <a:noFill/>
          <a:ln w="9525">
            <a:noFill/>
            <a:miter lim="800000"/>
            <a:headEnd/>
            <a:tailEnd/>
          </a:ln>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3-6  </a:t>
            </a:r>
            <a:r>
              <a:rPr lang="zh-CN" altLang="en-US" dirty="0" smtClean="0"/>
              <a:t>服务水平与坐落设施位置数及其产生物流成本关系</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2062163" y="1628775"/>
            <a:ext cx="5019675" cy="3600450"/>
          </a:xfrm>
          <a:prstGeom prst="rect">
            <a:avLst/>
          </a:prstGeom>
          <a:noFill/>
          <a:ln w="9525">
            <a:noFill/>
            <a:miter lim="800000"/>
            <a:headEnd/>
            <a:tailEnd/>
          </a:ln>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3-2  </a:t>
            </a:r>
            <a:r>
              <a:rPr lang="zh-CN" altLang="en-US" dirty="0" smtClean="0"/>
              <a:t>设施坐落位置数目</a:t>
            </a:r>
            <a:r>
              <a:rPr lang="en-US" altLang="zh-CN" dirty="0" smtClean="0"/>
              <a:t>\</a:t>
            </a:r>
            <a:r>
              <a:rPr lang="zh-CN" altLang="en-US" dirty="0" smtClean="0"/>
              <a:t>时间间隔内的服务能力的函数关系</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8194" name="Picture 2"/>
          <p:cNvPicPr>
            <a:picLocks noChangeAspect="1" noChangeArrowheads="1"/>
          </p:cNvPicPr>
          <p:nvPr/>
        </p:nvPicPr>
        <p:blipFill>
          <a:blip r:embed="rId2"/>
          <a:srcRect/>
          <a:stretch>
            <a:fillRect/>
          </a:stretch>
        </p:blipFill>
        <p:spPr bwMode="auto">
          <a:xfrm>
            <a:off x="762000" y="1447800"/>
            <a:ext cx="7742237" cy="5029200"/>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3-7  </a:t>
            </a:r>
            <a:r>
              <a:rPr lang="zh-CN" altLang="en-US" dirty="0" smtClean="0"/>
              <a:t>物流决策三角形</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9218" name="Picture 2"/>
          <p:cNvPicPr>
            <a:picLocks noChangeAspect="1" noChangeArrowheads="1"/>
          </p:cNvPicPr>
          <p:nvPr/>
        </p:nvPicPr>
        <p:blipFill>
          <a:blip r:embed="rId2"/>
          <a:srcRect/>
          <a:stretch>
            <a:fillRect/>
          </a:stretch>
        </p:blipFill>
        <p:spPr bwMode="auto">
          <a:xfrm>
            <a:off x="1638300" y="1690688"/>
            <a:ext cx="5867400" cy="3476625"/>
          </a:xfrm>
          <a:prstGeom prst="rect">
            <a:avLst/>
          </a:prstGeom>
          <a:noFill/>
          <a:ln w="9525">
            <a:noFill/>
            <a:miter lim="800000"/>
            <a:headEnd/>
            <a:tailEnd/>
          </a:ln>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3-8  </a:t>
            </a:r>
            <a:r>
              <a:rPr lang="zh-CN" altLang="en-US" dirty="0" smtClean="0"/>
              <a:t>物流控制过程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42" name="Picture 2"/>
          <p:cNvPicPr>
            <a:picLocks noChangeAspect="1" noChangeArrowheads="1"/>
          </p:cNvPicPr>
          <p:nvPr/>
        </p:nvPicPr>
        <p:blipFill>
          <a:blip r:embed="rId2"/>
          <a:srcRect/>
          <a:stretch>
            <a:fillRect/>
          </a:stretch>
        </p:blipFill>
        <p:spPr bwMode="auto">
          <a:xfrm>
            <a:off x="1500188" y="1781175"/>
            <a:ext cx="6143625" cy="3295650"/>
          </a:xfrm>
          <a:prstGeom prst="rect">
            <a:avLst/>
          </a:prstGeom>
          <a:noFill/>
          <a:ln w="9525">
            <a:noFill/>
            <a:miter lim="800000"/>
            <a:headEnd/>
            <a:tailEnd/>
          </a:ln>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3-9  </a:t>
            </a:r>
            <a:r>
              <a:rPr lang="zh-CN" altLang="en-US" dirty="0" smtClean="0"/>
              <a:t>成本优化算法流程图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1266" name="Picture 2"/>
          <p:cNvPicPr>
            <a:picLocks noChangeAspect="1" noChangeArrowheads="1"/>
          </p:cNvPicPr>
          <p:nvPr/>
        </p:nvPicPr>
        <p:blipFill>
          <a:blip r:embed="rId2"/>
          <a:srcRect/>
          <a:stretch>
            <a:fillRect/>
          </a:stretch>
        </p:blipFill>
        <p:spPr bwMode="auto">
          <a:xfrm>
            <a:off x="2286000" y="1828800"/>
            <a:ext cx="4724400" cy="4371975"/>
          </a:xfrm>
          <a:prstGeom prst="rect">
            <a:avLst/>
          </a:prstGeom>
          <a:noFill/>
          <a:ln w="9525">
            <a:noFill/>
            <a:miter lim="800000"/>
            <a:headEnd/>
            <a:tailEnd/>
          </a:ln>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3-10 </a:t>
            </a:r>
            <a:r>
              <a:rPr lang="zh-CN" altLang="en-US" dirty="0" smtClean="0"/>
              <a:t>基于多代理机制的集成供应链模式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2290" name="Picture 2"/>
          <p:cNvPicPr>
            <a:picLocks noChangeAspect="1" noChangeArrowheads="1"/>
          </p:cNvPicPr>
          <p:nvPr/>
        </p:nvPicPr>
        <p:blipFill>
          <a:blip r:embed="rId2"/>
          <a:srcRect/>
          <a:stretch>
            <a:fillRect/>
          </a:stretch>
        </p:blipFill>
        <p:spPr bwMode="auto">
          <a:xfrm>
            <a:off x="1390650" y="2028825"/>
            <a:ext cx="6361113" cy="2800350"/>
          </a:xfrm>
          <a:prstGeom prst="rect">
            <a:avLst/>
          </a:prstGeom>
          <a:noFill/>
          <a:ln w="9525">
            <a:noFill/>
            <a:miter lim="800000"/>
            <a:headEnd/>
            <a:tailEnd/>
          </a:ln>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3-11  </a:t>
            </a:r>
            <a:r>
              <a:rPr lang="zh-CN" altLang="en-US" dirty="0" smtClean="0"/>
              <a:t>基于多代理机制的集成供应链设计思想</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3314" name="Picture 2"/>
          <p:cNvPicPr>
            <a:picLocks noChangeAspect="1" noChangeArrowheads="1"/>
          </p:cNvPicPr>
          <p:nvPr/>
        </p:nvPicPr>
        <p:blipFill>
          <a:blip r:embed="rId2"/>
          <a:srcRect/>
          <a:stretch>
            <a:fillRect/>
          </a:stretch>
        </p:blipFill>
        <p:spPr bwMode="auto">
          <a:xfrm>
            <a:off x="1985963" y="2395538"/>
            <a:ext cx="5172075" cy="2066925"/>
          </a:xfrm>
          <a:prstGeom prst="rect">
            <a:avLst/>
          </a:prstGeom>
          <a:noFill/>
          <a:ln w="9525">
            <a:noFill/>
            <a:miter lim="800000"/>
            <a:headEnd/>
            <a:tailEnd/>
          </a:ln>
          <a:effectLst/>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3-12 Rockford</a:t>
            </a:r>
            <a:r>
              <a:rPr lang="zh-CN" altLang="en-US" dirty="0" smtClean="0"/>
              <a:t>公司的供应链开发模式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4338" name="Picture 2"/>
          <p:cNvPicPr>
            <a:picLocks noChangeAspect="1" noChangeArrowheads="1"/>
          </p:cNvPicPr>
          <p:nvPr/>
        </p:nvPicPr>
        <p:blipFill>
          <a:blip r:embed="rId2"/>
          <a:srcRect/>
          <a:stretch>
            <a:fillRect/>
          </a:stretch>
        </p:blipFill>
        <p:spPr bwMode="auto">
          <a:xfrm>
            <a:off x="457200" y="1524000"/>
            <a:ext cx="8294687" cy="396240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226</TotalTime>
  <Words>10941</Words>
  <Application>Microsoft Office PowerPoint</Application>
  <PresentationFormat>全屏显示(4:3)</PresentationFormat>
  <Paragraphs>643</Paragraphs>
  <Slides>112</Slides>
  <Notes>0</Notes>
  <HiddenSlides>0</HiddenSlides>
  <MMClips>0</MMClips>
  <ScaleCrop>false</ScaleCrop>
  <HeadingPairs>
    <vt:vector size="4" baseType="variant">
      <vt:variant>
        <vt:lpstr>主题</vt:lpstr>
      </vt:variant>
      <vt:variant>
        <vt:i4>1</vt:i4>
      </vt:variant>
      <vt:variant>
        <vt:lpstr>幻灯片标题</vt:lpstr>
      </vt:variant>
      <vt:variant>
        <vt:i4>112</vt:i4>
      </vt:variant>
    </vt:vector>
  </HeadingPairs>
  <TitlesOfParts>
    <vt:vector size="113" baseType="lpstr">
      <vt:lpstr>默认设计模板</vt:lpstr>
      <vt:lpstr>第三章  国际物流管理战略与规划</vt:lpstr>
      <vt:lpstr>第一节  国际物流管理战略</vt:lpstr>
      <vt:lpstr>第一节  国际物流管理战略</vt:lpstr>
      <vt:lpstr>第一节  国际物流管理战略</vt:lpstr>
      <vt:lpstr>第一节  国际物流管理战略</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第二节　供应链环境下的物流系统规划与设计</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第三节　国际物流系统规划与设计的基本方法</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第四节　供应链战略开发模型与国际物流战略规划模型</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第五节　国际物流战略规划的基本策略</vt:lpstr>
      <vt:lpstr>谢谢观赏</vt:lpstr>
      <vt:lpstr>图3-1  一般企业战略与物流管理战略的相互关系</vt:lpstr>
      <vt:lpstr>图3-2  国际物流管理战略基本流程</vt:lpstr>
      <vt:lpstr>图3-3 物流企业战略层次</vt:lpstr>
      <vt:lpstr>图3-4  杜拉克的三核心理论</vt:lpstr>
      <vt:lpstr>表3-1  三种基本战略的比较</vt:lpstr>
      <vt:lpstr>图3-5  客户服务要求与企业成本支出的关系</vt:lpstr>
      <vt:lpstr>图3-6  服务水平与坐落设施位置数及其产生物流成本关系</vt:lpstr>
      <vt:lpstr>表3-2  设施坐落位置数目\时间间隔内的服务能力的函数关系</vt:lpstr>
      <vt:lpstr>图3-7  物流决策三角形</vt:lpstr>
      <vt:lpstr>图3-8  物流控制过程</vt:lpstr>
      <vt:lpstr>图3-9  成本优化算法流程图</vt:lpstr>
      <vt:lpstr>图3-10 基于多代理机制的集成供应链模式</vt:lpstr>
      <vt:lpstr>图3-11  基于多代理机制的集成供应链设计思想</vt:lpstr>
      <vt:lpstr>图3-12 Rockford公司的供应链开发模式</vt:lpstr>
      <vt:lpstr>图3-13 供应链运作参考模型</vt:lpstr>
      <vt:lpstr>图3-14  SCOR模型的五个基本工作流程</vt:lpstr>
      <vt:lpstr>表3-3  SCOR模型流程类似的流程细目包</vt:lpstr>
      <vt:lpstr>图3-15  物流系统战略规划模型</vt:lpstr>
      <vt:lpstr>图3-16  系统诊断与分析阶段的工作步骤</vt:lpstr>
      <vt:lpstr>图3-17  战略研究与设计阶段的工作步骤</vt:lpstr>
      <vt:lpstr>图3-18  总体规划与优化阶段的工作步骤</vt:lpstr>
      <vt:lpstr>图3-19 决策制定与实施阶段的工作步骤</vt:lpstr>
      <vt:lpstr>图3-20 全球物流中选择运输商应考虑的因素</vt:lpstr>
      <vt:lpstr>表3-4 全球物流中选择3PL的基本准则</vt:lpstr>
      <vt:lpstr>表3-5  全球物流中最普遍的外包服务</vt:lpstr>
      <vt:lpstr>图3-21  采用无国际战略企业如何演进</vt:lpstr>
      <vt:lpstr>表3-6 全球服务的差异化特征</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100</cp:revision>
  <cp:lastPrinted>1601-01-01T00:00:00Z</cp:lastPrinted>
  <dcterms:created xsi:type="dcterms:W3CDTF">1601-01-01T00:00:00Z</dcterms:created>
  <dcterms:modified xsi:type="dcterms:W3CDTF">2017-08-02T12:55:50Z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