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69.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129.xml" ContentType="application/vnd.openxmlformats-officedocument.presentationml.slide+xml"/>
  <Override PartName="/ppt/slides/slide147.xml" ContentType="application/vnd.openxmlformats-officedocument.presentationml.slide+xml"/>
  <Override PartName="/ppt/slides/slide158.xml" ContentType="application/vnd.openxmlformats-officedocument.presentationml.slide+xml"/>
  <Override PartName="/ppt/slides/slide176.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72.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41" r:id="rId84"/>
    <p:sldId id="398" r:id="rId85"/>
    <p:sldId id="399" r:id="rId86"/>
    <p:sldId id="400" r:id="rId87"/>
    <p:sldId id="401" r:id="rId88"/>
    <p:sldId id="402" r:id="rId89"/>
    <p:sldId id="403" r:id="rId90"/>
    <p:sldId id="404" r:id="rId91"/>
    <p:sldId id="405" r:id="rId92"/>
    <p:sldId id="406" r:id="rId93"/>
    <p:sldId id="407" r:id="rId94"/>
    <p:sldId id="408" r:id="rId95"/>
    <p:sldId id="409" r:id="rId96"/>
    <p:sldId id="410" r:id="rId97"/>
    <p:sldId id="411" r:id="rId98"/>
    <p:sldId id="412" r:id="rId99"/>
    <p:sldId id="413" r:id="rId100"/>
    <p:sldId id="414" r:id="rId101"/>
    <p:sldId id="415" r:id="rId102"/>
    <p:sldId id="416" r:id="rId103"/>
    <p:sldId id="417" r:id="rId104"/>
    <p:sldId id="418" r:id="rId105"/>
    <p:sldId id="419" r:id="rId106"/>
    <p:sldId id="420" r:id="rId107"/>
    <p:sldId id="421" r:id="rId108"/>
    <p:sldId id="422" r:id="rId109"/>
    <p:sldId id="423" r:id="rId110"/>
    <p:sldId id="424" r:id="rId111"/>
    <p:sldId id="425" r:id="rId112"/>
    <p:sldId id="426" r:id="rId113"/>
    <p:sldId id="427" r:id="rId114"/>
    <p:sldId id="428" r:id="rId115"/>
    <p:sldId id="429" r:id="rId116"/>
    <p:sldId id="430" r:id="rId117"/>
    <p:sldId id="431" r:id="rId118"/>
    <p:sldId id="432" r:id="rId119"/>
    <p:sldId id="433" r:id="rId120"/>
    <p:sldId id="434" r:id="rId121"/>
    <p:sldId id="436" r:id="rId122"/>
    <p:sldId id="437" r:id="rId123"/>
    <p:sldId id="438" r:id="rId124"/>
    <p:sldId id="439" r:id="rId125"/>
    <p:sldId id="440" r:id="rId126"/>
    <p:sldId id="441" r:id="rId127"/>
    <p:sldId id="342" r:id="rId128"/>
    <p:sldId id="343" r:id="rId129"/>
    <p:sldId id="344" r:id="rId130"/>
    <p:sldId id="345" r:id="rId131"/>
    <p:sldId id="346" r:id="rId132"/>
    <p:sldId id="442" r:id="rId133"/>
    <p:sldId id="443" r:id="rId134"/>
    <p:sldId id="444" r:id="rId135"/>
    <p:sldId id="445" r:id="rId136"/>
    <p:sldId id="446" r:id="rId137"/>
    <p:sldId id="447" r:id="rId138"/>
    <p:sldId id="448" r:id="rId139"/>
    <p:sldId id="449" r:id="rId140"/>
    <p:sldId id="450" r:id="rId141"/>
    <p:sldId id="451" r:id="rId142"/>
    <p:sldId id="452" r:id="rId143"/>
    <p:sldId id="453" r:id="rId144"/>
    <p:sldId id="454" r:id="rId145"/>
    <p:sldId id="455" r:id="rId146"/>
    <p:sldId id="456" r:id="rId147"/>
    <p:sldId id="457" r:id="rId148"/>
    <p:sldId id="458" r:id="rId149"/>
    <p:sldId id="459" r:id="rId150"/>
    <p:sldId id="460" r:id="rId151"/>
    <p:sldId id="461" r:id="rId152"/>
    <p:sldId id="462" r:id="rId153"/>
    <p:sldId id="463" r:id="rId154"/>
    <p:sldId id="464" r:id="rId155"/>
    <p:sldId id="465" r:id="rId156"/>
    <p:sldId id="466" r:id="rId157"/>
    <p:sldId id="467" r:id="rId158"/>
    <p:sldId id="468" r:id="rId159"/>
    <p:sldId id="469" r:id="rId160"/>
    <p:sldId id="470" r:id="rId161"/>
    <p:sldId id="471" r:id="rId162"/>
    <p:sldId id="472" r:id="rId163"/>
    <p:sldId id="473" r:id="rId164"/>
    <p:sldId id="474" r:id="rId165"/>
    <p:sldId id="475" r:id="rId166"/>
    <p:sldId id="476" r:id="rId167"/>
    <p:sldId id="477" r:id="rId168"/>
    <p:sldId id="478" r:id="rId169"/>
    <p:sldId id="479" r:id="rId170"/>
    <p:sldId id="481" r:id="rId171"/>
    <p:sldId id="482" r:id="rId172"/>
    <p:sldId id="483" r:id="rId173"/>
    <p:sldId id="484" r:id="rId174"/>
    <p:sldId id="397" r:id="rId175"/>
    <p:sldId id="349" r:id="rId176"/>
    <p:sldId id="350" r:id="rId177"/>
    <p:sldId id="351" r:id="rId178"/>
    <p:sldId id="352" r:id="rId179"/>
    <p:sldId id="353" r:id="rId180"/>
    <p:sldId id="354" r:id="rId181"/>
    <p:sldId id="355" r:id="rId18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0" d="100"/>
          <a:sy n="60" d="100"/>
        </p:scale>
        <p:origin x="-30" y="-27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80" Type="http://schemas.openxmlformats.org/officeDocument/2006/relationships/slide" Target="slides/slide179.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1282FF-3DDC-4C3D-9BB3-8742411B01C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53DBAB-640F-4E2E-954E-684C8E44E9F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D52982-719C-41FF-B90E-0B810A952A9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1" i="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000" b="1" i="0" baseline="0"/>
            </a:lvl1pPr>
            <a:lvl2pPr>
              <a:defRPr sz="2000" b="1" i="0" baseline="0"/>
            </a:lvl2pPr>
          </a:lstStyle>
          <a:p>
            <a:pPr lvl="0"/>
            <a:r>
              <a:rPr lang="zh-CN" altLang="en-US" dirty="0"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6F4751-39C4-4FEA-BD56-93EEBBEBFA8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7EF6C8-4533-4526-875A-F6E665A66DC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3F4091-FE5C-4611-9C65-FF0DF329D187}"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A30016-E197-45CD-8A10-AE50AB860C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0A012D9-25D8-46AB-A169-46FA891F9E2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D316C5E-61EF-4779-A563-972958D1474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BC8A925-1660-46C9-9E81-FE90FEF96EB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8D9483D-D23A-4F5C-A106-607A5D0C409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7A3A308C-0061-4437-B380-FAB647653A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ea typeface="宋体" pitchFamily="2" charset="-122"/>
        </a:defRPr>
      </a:lvl2pPr>
      <a:lvl3pPr algn="ctr" rtl="0" eaLnBrk="0" fontAlgn="base" hangingPunct="0">
        <a:spcBef>
          <a:spcPct val="0"/>
        </a:spcBef>
        <a:spcAft>
          <a:spcPct val="0"/>
        </a:spcAft>
        <a:defRPr sz="3600" b="1">
          <a:solidFill>
            <a:schemeClr val="tx2"/>
          </a:solidFill>
          <a:latin typeface="Arial" charset="0"/>
          <a:ea typeface="宋体" pitchFamily="2" charset="-122"/>
        </a:defRPr>
      </a:lvl3pPr>
      <a:lvl4pPr algn="ctr" rtl="0" eaLnBrk="0" fontAlgn="base" hangingPunct="0">
        <a:spcBef>
          <a:spcPct val="0"/>
        </a:spcBef>
        <a:spcAft>
          <a:spcPct val="0"/>
        </a:spcAft>
        <a:defRPr sz="3600" b="1">
          <a:solidFill>
            <a:schemeClr val="tx2"/>
          </a:solidFill>
          <a:latin typeface="Arial" charset="0"/>
          <a:ea typeface="宋体" pitchFamily="2" charset="-122"/>
        </a:defRPr>
      </a:lvl4pPr>
      <a:lvl5pPr algn="ctr" rtl="0" eaLnBrk="0" fontAlgn="base" hangingPunct="0">
        <a:spcBef>
          <a:spcPct val="0"/>
        </a:spcBef>
        <a:spcAft>
          <a:spcPct val="0"/>
        </a:spcAft>
        <a:defRPr sz="3600" b="1">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slide" Target="slide116.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90.xml"/><Relationship Id="rId5" Type="http://schemas.openxmlformats.org/officeDocument/2006/relationships/slide" Target="slide64.xml"/><Relationship Id="rId4" Type="http://schemas.openxmlformats.org/officeDocument/2006/relationships/slide" Target="slide4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41.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 Target="slide176.xml"/><Relationship Id="rId2" Type="http://schemas.openxmlformats.org/officeDocument/2006/relationships/slide" Target="slide17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 Target="slide178.xml"/><Relationship Id="rId2" Type="http://schemas.openxmlformats.org/officeDocument/2006/relationships/slide" Target="slide17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 Target="slide17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 Target="slide18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04800" y="274638"/>
            <a:ext cx="8382000" cy="1143000"/>
          </a:xfrm>
        </p:spPr>
        <p:txBody>
          <a:bodyPr/>
          <a:lstStyle/>
          <a:p>
            <a:pPr eaLnBrk="1" hangingPunct="1"/>
            <a:r>
              <a:rPr lang="zh-CN" altLang="en-US" dirty="0" smtClean="0"/>
              <a:t>第九章  国际货运代理</a:t>
            </a:r>
            <a:endParaRPr lang="zh-CN" altLang="zh-CN" dirty="0" smtClean="0"/>
          </a:p>
        </p:txBody>
      </p:sp>
      <p:sp>
        <p:nvSpPr>
          <p:cNvPr id="3075" name="Rectangle 3"/>
          <p:cNvSpPr>
            <a:spLocks noGrp="1" noChangeArrowheads="1"/>
          </p:cNvSpPr>
          <p:nvPr>
            <p:ph type="body" idx="1"/>
          </p:nvPr>
        </p:nvSpPr>
        <p:spPr/>
        <p:txBody>
          <a:bodyPr/>
          <a:lstStyle/>
          <a:p>
            <a:pPr eaLnBrk="1" hangingPunct="1">
              <a:lnSpc>
                <a:spcPct val="150000"/>
              </a:lnSpc>
            </a:pPr>
            <a:r>
              <a:rPr lang="zh-CN" altLang="en-US" sz="2900" dirty="0" smtClean="0">
                <a:hlinkClick r:id="rId2" action="ppaction://hlinksldjump"/>
              </a:rPr>
              <a:t>第一节  国际货运代理</a:t>
            </a:r>
            <a:endParaRPr lang="en-US" altLang="zh-CN" sz="2900" dirty="0" smtClean="0"/>
          </a:p>
          <a:p>
            <a:pPr eaLnBrk="1" hangingPunct="1">
              <a:lnSpc>
                <a:spcPct val="150000"/>
              </a:lnSpc>
            </a:pPr>
            <a:r>
              <a:rPr lang="zh-CN" altLang="en-US" sz="2900" dirty="0" smtClean="0">
                <a:hlinkClick r:id="rId3" action="ppaction://hlinksldjump"/>
              </a:rPr>
              <a:t>第二节  国际海上货运代理业务</a:t>
            </a:r>
            <a:endParaRPr lang="en-US" altLang="zh-CN" sz="2900" dirty="0" smtClean="0"/>
          </a:p>
          <a:p>
            <a:pPr eaLnBrk="1" hangingPunct="1">
              <a:lnSpc>
                <a:spcPct val="150000"/>
              </a:lnSpc>
            </a:pPr>
            <a:r>
              <a:rPr lang="zh-CN" altLang="en-US" sz="2900" dirty="0" smtClean="0">
                <a:hlinkClick r:id="rId4" action="ppaction://hlinksldjump"/>
              </a:rPr>
              <a:t>第三节  国际航空货运代理实务</a:t>
            </a:r>
            <a:endParaRPr lang="en-US" altLang="zh-CN" sz="2900" dirty="0" smtClean="0"/>
          </a:p>
          <a:p>
            <a:pPr eaLnBrk="1" hangingPunct="1">
              <a:lnSpc>
                <a:spcPct val="150000"/>
              </a:lnSpc>
            </a:pPr>
            <a:r>
              <a:rPr lang="zh-CN" altLang="en-US" sz="2900" dirty="0" smtClean="0">
                <a:hlinkClick r:id="rId5" action="ppaction://hlinksldjump"/>
              </a:rPr>
              <a:t>第四节  国际陆上货物代理业务</a:t>
            </a:r>
            <a:endParaRPr lang="en-US" altLang="zh-CN" sz="2900" dirty="0" smtClean="0"/>
          </a:p>
          <a:p>
            <a:pPr eaLnBrk="1" hangingPunct="1">
              <a:lnSpc>
                <a:spcPct val="150000"/>
              </a:lnSpc>
            </a:pPr>
            <a:r>
              <a:rPr lang="zh-CN" altLang="en-US" sz="2900" dirty="0" smtClean="0">
                <a:hlinkClick r:id="rId6" action="ppaction://hlinksldjump"/>
              </a:rPr>
              <a:t>第五节  集装箱运输与国际多式联运代理业务</a:t>
            </a:r>
            <a:endParaRPr lang="en-US" altLang="zh-CN" sz="2900" dirty="0" smtClean="0"/>
          </a:p>
          <a:p>
            <a:pPr eaLnBrk="1" hangingPunct="1">
              <a:lnSpc>
                <a:spcPct val="150000"/>
              </a:lnSpc>
            </a:pPr>
            <a:r>
              <a:rPr lang="zh-CN" altLang="en-US" sz="2900" dirty="0" smtClean="0">
                <a:hlinkClick r:id="rId7" action="ppaction://hlinksldjump"/>
              </a:rPr>
              <a:t>第六节  国际货运事故处理</a:t>
            </a:r>
            <a:endParaRPr lang="en-US" altLang="zh-CN" sz="29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12291" name="Rectangle 3"/>
          <p:cNvSpPr>
            <a:spLocks noGrp="1" noChangeArrowheads="1"/>
          </p:cNvSpPr>
          <p:nvPr>
            <p:ph type="body" idx="1"/>
          </p:nvPr>
        </p:nvSpPr>
        <p:spPr/>
        <p:txBody>
          <a:bodyPr/>
          <a:lstStyle/>
          <a:p>
            <a:pPr eaLnBrk="1" hangingPunct="1">
              <a:lnSpc>
                <a:spcPct val="150000"/>
              </a:lnSpc>
            </a:pPr>
            <a:r>
              <a:rPr lang="en-US" dirty="0" smtClean="0"/>
              <a:t>２００４ </a:t>
            </a:r>
            <a:r>
              <a:rPr lang="zh-CN" altLang="en-US" dirty="0" smtClean="0"/>
              <a:t>年 </a:t>
            </a:r>
            <a:r>
              <a:rPr lang="en-US" dirty="0" smtClean="0"/>
              <a:t>７ </a:t>
            </a:r>
            <a:r>
              <a:rPr lang="zh-CN" altLang="en-US" dirty="0" smtClean="0"/>
              <a:t>月 </a:t>
            </a:r>
            <a:r>
              <a:rPr lang="en-US" dirty="0" smtClean="0"/>
              <a:t>１ </a:t>
            </a:r>
            <a:r>
              <a:rPr lang="zh-CN" altLang="en-US" dirty="0" smtClean="0"/>
              <a:t>日</a:t>
            </a:r>
            <a:r>
              <a:rPr lang="en-US" dirty="0" smtClean="0"/>
              <a:t>，  《 </a:t>
            </a:r>
            <a:r>
              <a:rPr lang="zh-CN" altLang="en-US" dirty="0" smtClean="0"/>
              <a:t>中华人民共和国行政许可法</a:t>
            </a:r>
            <a:r>
              <a:rPr lang="en-US" dirty="0" smtClean="0"/>
              <a:t>》    （ </a:t>
            </a:r>
            <a:r>
              <a:rPr lang="zh-CN" altLang="en-US" dirty="0" smtClean="0"/>
              <a:t>以下简称  </a:t>
            </a:r>
            <a:r>
              <a:rPr lang="en-US" dirty="0" smtClean="0"/>
              <a:t>《 </a:t>
            </a:r>
            <a:r>
              <a:rPr lang="zh-CN" altLang="en-US" dirty="0" smtClean="0"/>
              <a:t>行政许可法</a:t>
            </a:r>
            <a:r>
              <a:rPr lang="en-US" dirty="0" smtClean="0"/>
              <a:t>》 ）  </a:t>
            </a:r>
            <a:r>
              <a:rPr lang="zh-CN" altLang="en-US" dirty="0" smtClean="0"/>
              <a:t>正式实 施</a:t>
            </a:r>
            <a:r>
              <a:rPr lang="en-US" dirty="0" smtClean="0"/>
              <a:t>，  </a:t>
            </a:r>
            <a:r>
              <a:rPr lang="zh-CN" altLang="en-US" dirty="0" smtClean="0"/>
              <a:t>国务院在  </a:t>
            </a:r>
            <a:r>
              <a:rPr lang="en-US" dirty="0" smtClean="0"/>
              <a:t>《 </a:t>
            </a:r>
            <a:r>
              <a:rPr lang="zh-CN" altLang="en-US" dirty="0" smtClean="0"/>
              <a:t>关于第三批取消和调整行政审批项目的决定</a:t>
            </a:r>
            <a:r>
              <a:rPr lang="en-US" dirty="0" smtClean="0"/>
              <a:t>》   （ </a:t>
            </a:r>
            <a:r>
              <a:rPr lang="zh-CN" altLang="en-US" dirty="0" smtClean="0"/>
              <a:t>国发  </a:t>
            </a:r>
            <a:r>
              <a:rPr lang="en-US" dirty="0" smtClean="0"/>
              <a:t>〔 ２００４ 〕  １６ </a:t>
            </a:r>
            <a:r>
              <a:rPr lang="zh-CN" altLang="en-US" dirty="0" smtClean="0"/>
              <a:t>号</a:t>
            </a:r>
            <a:r>
              <a:rPr lang="en-US" dirty="0" smtClean="0"/>
              <a:t>）  </a:t>
            </a:r>
            <a:r>
              <a:rPr lang="zh-CN" altLang="en-US" dirty="0" smtClean="0"/>
              <a:t>文件 中就我国国际货运代理行业的审批等问题做出规定</a:t>
            </a:r>
            <a:r>
              <a:rPr lang="en-US" dirty="0" smtClean="0"/>
              <a:t>，  </a:t>
            </a:r>
            <a:r>
              <a:rPr lang="zh-CN" altLang="en-US" dirty="0" smtClean="0"/>
              <a:t>正式取消了国际货运代理行业原来的市 场准入行政审批制度</a:t>
            </a:r>
            <a:r>
              <a:rPr lang="en-US" dirty="0" smtClean="0"/>
              <a:t>，  </a:t>
            </a:r>
            <a:r>
              <a:rPr lang="zh-CN" altLang="en-US" dirty="0" smtClean="0"/>
              <a:t>即取消了政府主管部门对国际货运代理企业经营资格的前置审批</a:t>
            </a:r>
            <a:r>
              <a:rPr lang="en-US" dirty="0" smtClean="0"/>
              <a:t>。 </a:t>
            </a:r>
          </a:p>
          <a:p>
            <a:pPr eaLnBrk="1" hangingPunct="1">
              <a:lnSpc>
                <a:spcPct val="150000"/>
              </a:lnSpc>
            </a:pPr>
            <a:r>
              <a:rPr lang="zh-CN" altLang="en-US" dirty="0" smtClean="0"/>
              <a:t>今后</a:t>
            </a:r>
            <a:r>
              <a:rPr lang="en-US" dirty="0" smtClean="0"/>
              <a:t>，  </a:t>
            </a:r>
            <a:r>
              <a:rPr lang="zh-CN" altLang="en-US" dirty="0" smtClean="0"/>
              <a:t>作为国际货运代理行业主管部门的商务部</a:t>
            </a:r>
            <a:r>
              <a:rPr lang="en-US" dirty="0" smtClean="0"/>
              <a:t>，  </a:t>
            </a:r>
            <a:r>
              <a:rPr lang="zh-CN" altLang="en-US" dirty="0" smtClean="0"/>
              <a:t>主要工作应该是加强对货代行业市场 行为的规范化管理</a:t>
            </a:r>
            <a:r>
              <a:rPr lang="en-US" dirty="0" smtClean="0"/>
              <a:t>，  </a:t>
            </a:r>
            <a:r>
              <a:rPr lang="zh-CN" altLang="en-US" dirty="0" smtClean="0"/>
              <a:t>制定符合行业发展和市场状况的可操作性规则</a:t>
            </a:r>
            <a:r>
              <a:rPr lang="en-US" dirty="0" smtClean="0"/>
              <a:t>，  </a:t>
            </a:r>
            <a:r>
              <a:rPr lang="zh-CN" altLang="en-US" dirty="0" smtClean="0"/>
              <a:t>并加强对违规行为的调 查和处罚力度</a:t>
            </a:r>
            <a:r>
              <a:rPr lang="en-US" dirty="0" smtClean="0"/>
              <a:t>。  </a:t>
            </a:r>
            <a:r>
              <a:rPr lang="zh-CN" altLang="en-US" dirty="0" smtClean="0"/>
              <a:t>而货代行业协会在取消审批制度后</a:t>
            </a:r>
            <a:r>
              <a:rPr lang="en-US" dirty="0" smtClean="0"/>
              <a:t>， </a:t>
            </a:r>
            <a:r>
              <a:rPr lang="zh-CN" altLang="en-US" dirty="0" smtClean="0"/>
              <a:t>就成为实施行业自律的重要主体之一</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eaLnBrk="1" hangingPunct="1"/>
            <a:r>
              <a:rPr lang="en-US" dirty="0" smtClean="0"/>
              <a:t>２）  </a:t>
            </a:r>
            <a:r>
              <a:rPr lang="zh-CN" altLang="en-US" dirty="0" smtClean="0"/>
              <a:t>整箱出口漏装</a:t>
            </a:r>
            <a:r>
              <a:rPr lang="en-US" dirty="0" smtClean="0"/>
              <a:t>。</a:t>
            </a:r>
            <a:endParaRPr lang="zh-CN" altLang="en-US" dirty="0" smtClean="0"/>
          </a:p>
          <a:p>
            <a:pPr eaLnBrk="1" hangingPunct="1"/>
            <a:r>
              <a:rPr lang="zh-CN" altLang="en-US" dirty="0" smtClean="0"/>
              <a:t>整箱出口漏装是指整箱货物重箱进港报关成功后</a:t>
            </a:r>
            <a:r>
              <a:rPr lang="en-US" dirty="0" smtClean="0"/>
              <a:t>，  </a:t>
            </a:r>
            <a:r>
              <a:rPr lang="zh-CN" altLang="en-US" dirty="0" smtClean="0"/>
              <a:t>因船舶超载</a:t>
            </a:r>
            <a:r>
              <a:rPr lang="en-US" dirty="0" smtClean="0"/>
              <a:t>、  </a:t>
            </a:r>
            <a:r>
              <a:rPr lang="zh-CN" altLang="en-US" dirty="0" smtClean="0"/>
              <a:t>吃水</a:t>
            </a:r>
            <a:r>
              <a:rPr lang="en-US" dirty="0" smtClean="0"/>
              <a:t>、  </a:t>
            </a:r>
            <a:r>
              <a:rPr lang="zh-CN" altLang="en-US" dirty="0" smtClean="0"/>
              <a:t>码头作业等非托 运人原因造成货物未装上预先订舱配载船舶的货运事件</a:t>
            </a:r>
            <a:r>
              <a:rPr lang="en-US" dirty="0" smtClean="0"/>
              <a:t>。</a:t>
            </a:r>
          </a:p>
          <a:p>
            <a:r>
              <a:rPr lang="en-US" dirty="0" smtClean="0"/>
              <a:t>（１）  </a:t>
            </a:r>
            <a:r>
              <a:rPr lang="zh-CN" altLang="en-US" dirty="0" smtClean="0"/>
              <a:t>漏装操作</a:t>
            </a:r>
            <a:r>
              <a:rPr lang="en-US" dirty="0" smtClean="0"/>
              <a:t>。</a:t>
            </a:r>
            <a:endParaRPr lang="zh-CN" altLang="en-US" dirty="0" smtClean="0"/>
          </a:p>
          <a:p>
            <a:r>
              <a:rPr lang="zh-CN" altLang="en-US" dirty="0" smtClean="0"/>
              <a:t>托运人同意由原船公司或船代将漏装货物安排在同一港区</a:t>
            </a:r>
            <a:r>
              <a:rPr lang="en-US" dirty="0" smtClean="0"/>
              <a:t>，   </a:t>
            </a:r>
            <a:r>
              <a:rPr lang="zh-CN" altLang="en-US" dirty="0" smtClean="0"/>
              <a:t>由下一班船装船出运的</a:t>
            </a:r>
            <a:r>
              <a:rPr lang="en-US" dirty="0" smtClean="0"/>
              <a:t>，  </a:t>
            </a:r>
            <a:r>
              <a:rPr lang="zh-CN" altLang="en-US" dirty="0" smtClean="0"/>
              <a:t>货 代负责将盖有海关放行章的场站收据副本联统一交船公司或船代</a:t>
            </a:r>
            <a:r>
              <a:rPr lang="en-US" dirty="0" smtClean="0"/>
              <a:t>，  </a:t>
            </a:r>
            <a:r>
              <a:rPr lang="zh-CN" altLang="en-US" dirty="0" smtClean="0"/>
              <a:t>由其制作整船漏装清单</a:t>
            </a:r>
            <a:r>
              <a:rPr lang="en-US" dirty="0" smtClean="0"/>
              <a:t>，</a:t>
            </a:r>
            <a:r>
              <a:rPr lang="zh-CN" altLang="en-US" dirty="0" smtClean="0"/>
              <a:t>到</a:t>
            </a:r>
            <a:r>
              <a:rPr lang="zh-CN" altLang="en-US" dirty="0" smtClean="0"/>
              <a:t>海关办理相关货物放行手续</a:t>
            </a:r>
            <a:r>
              <a:rPr lang="en-US" dirty="0" smtClean="0"/>
              <a:t>。   </a:t>
            </a:r>
            <a:r>
              <a:rPr lang="zh-CN" altLang="en-US" dirty="0" smtClean="0"/>
              <a:t>托运人不必重新报关</a:t>
            </a:r>
            <a:r>
              <a:rPr lang="en-US" dirty="0" smtClean="0"/>
              <a:t>，  </a:t>
            </a:r>
            <a:r>
              <a:rPr lang="zh-CN" altLang="en-US" dirty="0" smtClean="0"/>
              <a:t>货物则留在港区等下一班船</a:t>
            </a:r>
            <a:r>
              <a:rPr lang="en-US" dirty="0" smtClean="0"/>
              <a:t>。  </a:t>
            </a:r>
            <a:r>
              <a:rPr lang="zh-CN" altLang="en-US" dirty="0" smtClean="0"/>
              <a:t>一般船 公司或船代负担漏装货物在港区的堆存费等相关费用</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r>
              <a:rPr lang="en-US" dirty="0" smtClean="0"/>
              <a:t>（２）  </a:t>
            </a:r>
            <a:r>
              <a:rPr lang="zh-CN" altLang="en-US" dirty="0" smtClean="0"/>
              <a:t>改配操作</a:t>
            </a:r>
            <a:r>
              <a:rPr lang="en-US" dirty="0" smtClean="0"/>
              <a:t>。</a:t>
            </a:r>
            <a:endParaRPr lang="zh-CN" altLang="en-US" dirty="0" smtClean="0"/>
          </a:p>
          <a:p>
            <a:r>
              <a:rPr lang="zh-CN" altLang="en-US" dirty="0" smtClean="0"/>
              <a:t>托运人决定换装其他船公司的船</a:t>
            </a:r>
            <a:r>
              <a:rPr lang="en-US" dirty="0" smtClean="0"/>
              <a:t>，   </a:t>
            </a:r>
            <a:r>
              <a:rPr lang="zh-CN" altLang="en-US" dirty="0" smtClean="0"/>
              <a:t>或原船公司在其他港区码头的另一班船出运的</a:t>
            </a:r>
            <a:r>
              <a:rPr lang="en-US" dirty="0" smtClean="0"/>
              <a:t>，  </a:t>
            </a:r>
            <a:r>
              <a:rPr lang="zh-CN" altLang="en-US" dirty="0" smtClean="0"/>
              <a:t>则 货代需及时向海 关 办 理 退 关 手 续</a:t>
            </a:r>
            <a:r>
              <a:rPr lang="en-US" dirty="0" smtClean="0"/>
              <a:t>，  </a:t>
            </a:r>
            <a:r>
              <a:rPr lang="zh-CN" altLang="en-US" dirty="0" smtClean="0"/>
              <a:t>将 注 销 的 报 关 单 及 相 关 单 证 尽 早 取 回 后 退 还 托 运 人</a:t>
            </a:r>
            <a:r>
              <a:rPr lang="en-US" dirty="0" smtClean="0"/>
              <a:t>。</a:t>
            </a:r>
            <a:endParaRPr lang="zh-CN" altLang="en-US" dirty="0" smtClean="0"/>
          </a:p>
          <a:p>
            <a:r>
              <a:rPr lang="zh-CN" altLang="en-US" dirty="0" smtClean="0"/>
              <a:t>在向港区办理申请手续并缴纳相关费用后</a:t>
            </a:r>
            <a:r>
              <a:rPr lang="en-US" dirty="0" smtClean="0"/>
              <a:t>，  </a:t>
            </a:r>
            <a:r>
              <a:rPr lang="zh-CN" altLang="en-US" dirty="0" smtClean="0"/>
              <a:t>安 排 将 重 箱 拉 出</a:t>
            </a:r>
            <a:r>
              <a:rPr lang="en-US" dirty="0" smtClean="0"/>
              <a:t>。  </a:t>
            </a:r>
            <a:r>
              <a:rPr lang="zh-CN" altLang="en-US" dirty="0" smtClean="0"/>
              <a:t>如 果 仍 装 原 船 公 司 船 出 运</a:t>
            </a:r>
            <a:r>
              <a:rPr lang="en-US" dirty="0" smtClean="0"/>
              <a:t>， </a:t>
            </a:r>
            <a:r>
              <a:rPr lang="zh-CN" altLang="en-US" dirty="0" smtClean="0"/>
              <a:t>则按照重新订舱的 程 序 安 排 货 运</a:t>
            </a:r>
            <a:r>
              <a:rPr lang="en-US" dirty="0" smtClean="0"/>
              <a:t>。  </a:t>
            </a:r>
            <a:r>
              <a:rPr lang="zh-CN" altLang="en-US" dirty="0" smtClean="0"/>
              <a:t>在 征 得 船 公 司 同 意 的 情 况 下</a:t>
            </a:r>
            <a:r>
              <a:rPr lang="en-US" dirty="0" smtClean="0"/>
              <a:t>，  </a:t>
            </a:r>
            <a:r>
              <a:rPr lang="zh-CN" altLang="en-US" dirty="0" smtClean="0"/>
              <a:t>可 以 使 用 原 集 装 箱</a:t>
            </a:r>
            <a:r>
              <a:rPr lang="en-US" dirty="0" smtClean="0"/>
              <a:t>，  </a:t>
            </a:r>
            <a:r>
              <a:rPr lang="zh-CN" altLang="en-US" dirty="0" smtClean="0"/>
              <a:t>不 必重新提取空箱进行 货 物 倒 箱 作 业</a:t>
            </a:r>
            <a:r>
              <a:rPr lang="en-US" dirty="0" smtClean="0"/>
              <a:t>，  </a:t>
            </a:r>
            <a:r>
              <a:rPr lang="zh-CN" altLang="en-US" dirty="0" smtClean="0"/>
              <a:t>但 集 装 箱 装 箱 单 仍 需 重 新 制 作</a:t>
            </a:r>
            <a:r>
              <a:rPr lang="en-US" dirty="0" smtClean="0"/>
              <a:t>。  </a:t>
            </a:r>
            <a:r>
              <a:rPr lang="zh-CN" altLang="en-US" dirty="0" smtClean="0"/>
              <a:t>若 托 运 人 准 备 另 行 安排货运委托事宜</a:t>
            </a:r>
            <a:r>
              <a:rPr lang="en-US" dirty="0" smtClean="0"/>
              <a:t>，  </a:t>
            </a:r>
            <a:r>
              <a:rPr lang="zh-CN" altLang="en-US" dirty="0" smtClean="0"/>
              <a:t>则 货 代 在 安 排 拆 箱 后 将 货 物 交 还 托 运 人</a:t>
            </a:r>
            <a:r>
              <a:rPr lang="en-US" dirty="0" smtClean="0"/>
              <a:t>，  </a:t>
            </a:r>
            <a:r>
              <a:rPr lang="zh-CN" altLang="en-US" dirty="0" smtClean="0"/>
              <a:t>并 将 空 箱 返 还 原 船 公 司 </a:t>
            </a:r>
            <a:r>
              <a:rPr lang="zh-CN" altLang="en-US" dirty="0" smtClean="0"/>
              <a:t>集装箱堆场</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eaLnBrk="1" hangingPunct="1">
              <a:lnSpc>
                <a:spcPct val="150000"/>
              </a:lnSpc>
            </a:pPr>
            <a:r>
              <a:rPr lang="zh-CN" altLang="en-US" sz="2900" dirty="0" smtClean="0"/>
              <a:t>二</a:t>
            </a:r>
            <a:r>
              <a:rPr lang="en-US" sz="2900" dirty="0" smtClean="0"/>
              <a:t>、  </a:t>
            </a:r>
            <a:r>
              <a:rPr lang="zh-CN" altLang="en-US" sz="2900" dirty="0" smtClean="0"/>
              <a:t>国际多式联运代理业务</a:t>
            </a:r>
          </a:p>
          <a:p>
            <a:pPr>
              <a:lnSpc>
                <a:spcPct val="150000"/>
              </a:lnSpc>
            </a:pPr>
            <a:r>
              <a:rPr lang="en-US" dirty="0" smtClean="0"/>
              <a:t>１  </a:t>
            </a:r>
            <a:r>
              <a:rPr lang="zh-CN" altLang="en-US" dirty="0" smtClean="0"/>
              <a:t>国际多式联运经营人</a:t>
            </a:r>
          </a:p>
          <a:p>
            <a:pPr>
              <a:lnSpc>
                <a:spcPct val="150000"/>
              </a:lnSpc>
            </a:pPr>
            <a:r>
              <a:rPr lang="en-US" dirty="0" smtClean="0"/>
              <a:t>１）  </a:t>
            </a:r>
            <a:r>
              <a:rPr lang="zh-CN" altLang="en-US" dirty="0" smtClean="0"/>
              <a:t>国际多式联运经营人的含义</a:t>
            </a:r>
            <a:r>
              <a:rPr lang="en-US" dirty="0" smtClean="0"/>
              <a:t>。</a:t>
            </a:r>
            <a:endParaRPr lang="zh-CN" altLang="en-US" dirty="0" smtClean="0"/>
          </a:p>
          <a:p>
            <a:pPr>
              <a:lnSpc>
                <a:spcPct val="150000"/>
              </a:lnSpc>
            </a:pPr>
            <a:r>
              <a:rPr lang="zh-CN" altLang="en-US" dirty="0" smtClean="0"/>
              <a:t>根据  </a:t>
            </a:r>
            <a:r>
              <a:rPr lang="en-US" dirty="0" smtClean="0"/>
              <a:t>《 </a:t>
            </a:r>
            <a:r>
              <a:rPr lang="zh-CN" altLang="en-US" dirty="0" smtClean="0"/>
              <a:t>联合国国际货物多式联运公约</a:t>
            </a:r>
            <a:r>
              <a:rPr lang="en-US" dirty="0" smtClean="0"/>
              <a:t>》 ，   “ </a:t>
            </a:r>
            <a:r>
              <a:rPr lang="zh-CN" altLang="en-US" dirty="0" smtClean="0"/>
              <a:t>多式联运经营人是指其本人或通过其代表订 立多式联运合同的任何人</a:t>
            </a:r>
            <a:r>
              <a:rPr lang="en-US" dirty="0" smtClean="0"/>
              <a:t>，   </a:t>
            </a:r>
            <a:r>
              <a:rPr lang="zh-CN" altLang="en-US" dirty="0" smtClean="0"/>
              <a:t>他是事主</a:t>
            </a:r>
            <a:r>
              <a:rPr lang="en-US" dirty="0" smtClean="0"/>
              <a:t>，  </a:t>
            </a:r>
            <a:r>
              <a:rPr lang="zh-CN" altLang="en-US" dirty="0" smtClean="0"/>
              <a:t>而不是托运人的代理人或代表或参加多式联运的承运 人的代理人或代表</a:t>
            </a:r>
            <a:r>
              <a:rPr lang="en-US" dirty="0" smtClean="0"/>
              <a:t>，  </a:t>
            </a:r>
            <a:r>
              <a:rPr lang="zh-CN" altLang="en-US" dirty="0" smtClean="0"/>
              <a:t>并且负有履行合同的责任</a:t>
            </a:r>
            <a:r>
              <a:rPr lang="en-US" dirty="0" smtClean="0"/>
              <a:t>” 。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国际多式联运经营人的性质</a:t>
            </a:r>
            <a:r>
              <a:rPr lang="en-US" dirty="0" smtClean="0"/>
              <a:t>。</a:t>
            </a:r>
            <a:endParaRPr lang="zh-CN" altLang="en-US" dirty="0" smtClean="0"/>
          </a:p>
          <a:p>
            <a:pPr>
              <a:lnSpc>
                <a:spcPct val="150000"/>
              </a:lnSpc>
            </a:pPr>
            <a:r>
              <a:rPr lang="zh-CN" altLang="en-US" dirty="0" smtClean="0"/>
              <a:t>办理国际多式联运离不开多式联运经营人</a:t>
            </a:r>
            <a:r>
              <a:rPr lang="en-US" dirty="0" smtClean="0"/>
              <a:t>，  </a:t>
            </a:r>
            <a:r>
              <a:rPr lang="zh-CN" altLang="en-US" dirty="0" smtClean="0"/>
              <a:t>多式联运经营人不是发货人 的 代 理 人 或 代 表</a:t>
            </a:r>
            <a:r>
              <a:rPr lang="en-US" dirty="0" smtClean="0"/>
              <a:t>，  </a:t>
            </a:r>
            <a:r>
              <a:rPr lang="zh-CN" altLang="en-US" dirty="0" smtClean="0"/>
              <a:t>也不是参加联运的承运人的代理人或代表</a:t>
            </a:r>
            <a:r>
              <a:rPr lang="en-US" dirty="0" smtClean="0"/>
              <a:t>，  </a:t>
            </a:r>
            <a:r>
              <a:rPr lang="zh-CN" altLang="en-US" dirty="0" smtClean="0"/>
              <a:t>而是多式联运的当事人</a:t>
            </a:r>
            <a:r>
              <a:rPr lang="en-US" dirty="0" smtClean="0"/>
              <a:t>，  </a:t>
            </a:r>
            <a:r>
              <a:rPr lang="zh-CN" altLang="en-US" dirty="0" smtClean="0"/>
              <a:t>是一个独立的法律 实体</a:t>
            </a:r>
            <a:r>
              <a:rPr lang="en-US" dirty="0" smtClean="0"/>
              <a:t>。  </a:t>
            </a:r>
            <a:r>
              <a:rPr lang="zh-CN" altLang="en-US" dirty="0" smtClean="0"/>
              <a:t>对于货主来说</a:t>
            </a:r>
            <a:r>
              <a:rPr lang="en-US" dirty="0" smtClean="0"/>
              <a:t>，  </a:t>
            </a:r>
            <a:r>
              <a:rPr lang="zh-CN" altLang="en-US" dirty="0" smtClean="0"/>
              <a:t>它是货物的承运人</a:t>
            </a:r>
            <a:r>
              <a:rPr lang="en-US" dirty="0" smtClean="0"/>
              <a:t>，  </a:t>
            </a:r>
            <a:r>
              <a:rPr lang="zh-CN" altLang="en-US" dirty="0" smtClean="0"/>
              <a:t>但对分承运人来说</a:t>
            </a:r>
            <a:r>
              <a:rPr lang="en-US" dirty="0" smtClean="0"/>
              <a:t>，  </a:t>
            </a:r>
            <a:r>
              <a:rPr lang="zh-CN" altLang="en-US" dirty="0" smtClean="0"/>
              <a:t>它又是货物的托运人</a:t>
            </a:r>
            <a:r>
              <a:rPr lang="en-US" dirty="0" smtClean="0"/>
              <a:t>。   </a:t>
            </a:r>
            <a:r>
              <a:rPr lang="zh-CN" altLang="en-US" dirty="0" smtClean="0"/>
              <a:t>它</a:t>
            </a:r>
            <a:r>
              <a:rPr lang="zh-CN" altLang="en-US" dirty="0" smtClean="0"/>
              <a:t>一方面</a:t>
            </a:r>
            <a:r>
              <a:rPr lang="zh-CN" altLang="en-US" dirty="0" smtClean="0"/>
              <a:t>同货主签订多式联运合同</a:t>
            </a:r>
            <a:r>
              <a:rPr lang="en-US" dirty="0" smtClean="0"/>
              <a:t>，  </a:t>
            </a:r>
            <a:r>
              <a:rPr lang="zh-CN" altLang="en-US" dirty="0" smtClean="0"/>
              <a:t>另一方面它又与分承运人以托运人身份签订各段运输合同</a:t>
            </a:r>
            <a:r>
              <a:rPr lang="en-US" dirty="0" smtClean="0"/>
              <a:t>，</a:t>
            </a:r>
            <a:r>
              <a:rPr lang="zh-CN" altLang="en-US" dirty="0" smtClean="0"/>
              <a:t>所以</a:t>
            </a:r>
            <a:r>
              <a:rPr lang="zh-CN" altLang="en-US" dirty="0" smtClean="0"/>
              <a:t>它具有双重身份</a:t>
            </a:r>
            <a:r>
              <a:rPr lang="en-US" dirty="0" smtClean="0"/>
              <a:t>。  </a:t>
            </a:r>
            <a:r>
              <a:rPr lang="zh-CN" altLang="en-US" dirty="0" smtClean="0"/>
              <a:t>在多式联运方式下</a:t>
            </a:r>
            <a:r>
              <a:rPr lang="en-US" dirty="0" smtClean="0"/>
              <a:t>，  </a:t>
            </a:r>
            <a:r>
              <a:rPr lang="zh-CN" altLang="en-US" dirty="0" smtClean="0"/>
              <a:t>根据合同规定</a:t>
            </a:r>
            <a:r>
              <a:rPr lang="en-US" dirty="0" smtClean="0"/>
              <a:t>，  </a:t>
            </a:r>
            <a:r>
              <a:rPr lang="zh-CN" altLang="en-US" dirty="0" smtClean="0"/>
              <a:t>多式联运经营人始终是货物运输  的总承运人</a:t>
            </a:r>
            <a:r>
              <a:rPr lang="en-US" dirty="0" smtClean="0"/>
              <a:t>，  </a:t>
            </a:r>
            <a:r>
              <a:rPr lang="zh-CN" altLang="en-US" dirty="0" smtClean="0"/>
              <a:t>对货物负有全程运输的责任</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多式联运经营人应具备的条件</a:t>
            </a:r>
            <a:r>
              <a:rPr lang="en-US" dirty="0" smtClean="0"/>
              <a:t>。</a:t>
            </a:r>
            <a:endParaRPr lang="zh-CN" altLang="en-US" dirty="0" smtClean="0"/>
          </a:p>
          <a:p>
            <a:pPr>
              <a:lnSpc>
                <a:spcPct val="150000"/>
              </a:lnSpc>
            </a:pPr>
            <a:r>
              <a:rPr lang="zh-CN" altLang="en-US" dirty="0" smtClean="0"/>
              <a:t>由于多式联运经营人同时具有承运人和托运人的双重身份</a:t>
            </a:r>
            <a:r>
              <a:rPr lang="en-US" dirty="0" smtClean="0"/>
              <a:t>， </a:t>
            </a:r>
            <a:r>
              <a:rPr lang="zh-CN" altLang="en-US" dirty="0" smtClean="0"/>
              <a:t>因此多式联运经营人应具备 以下基本条件</a:t>
            </a:r>
            <a:r>
              <a:rPr lang="en-US" dirty="0" smtClean="0"/>
              <a:t>：</a:t>
            </a:r>
            <a:endParaRPr lang="zh-CN" altLang="en-US" dirty="0" smtClean="0"/>
          </a:p>
          <a:p>
            <a:pPr>
              <a:lnSpc>
                <a:spcPct val="150000"/>
              </a:lnSpc>
            </a:pPr>
            <a:r>
              <a:rPr lang="en-US" dirty="0" smtClean="0"/>
              <a:t>（１）   </a:t>
            </a:r>
            <a:r>
              <a:rPr lang="zh-CN" altLang="en-US" dirty="0" smtClean="0"/>
              <a:t>多式联运经营人本人或其代理人就多式联运的货物必须与发货人本人或其代理人 订立多式联运合同</a:t>
            </a:r>
            <a:r>
              <a:rPr lang="en-US" dirty="0" smtClean="0"/>
              <a:t>。</a:t>
            </a:r>
            <a:endParaRPr lang="zh-CN" altLang="en-US" dirty="0" smtClean="0"/>
          </a:p>
          <a:p>
            <a:pPr>
              <a:lnSpc>
                <a:spcPct val="150000"/>
              </a:lnSpc>
            </a:pPr>
            <a:r>
              <a:rPr lang="en-US" dirty="0" smtClean="0"/>
              <a:t>（２）  </a:t>
            </a:r>
            <a:r>
              <a:rPr lang="zh-CN" altLang="en-US" dirty="0" smtClean="0"/>
              <a:t>从发货人本人或其代理人那里接管货物时起即签发多式联运单证</a:t>
            </a:r>
            <a:r>
              <a:rPr lang="en-US" dirty="0" smtClean="0"/>
              <a:t>，  </a:t>
            </a:r>
            <a:r>
              <a:rPr lang="zh-CN" altLang="en-US" dirty="0" smtClean="0"/>
              <a:t>并对接管的</a:t>
            </a:r>
            <a:r>
              <a:rPr lang="zh-CN" altLang="en-US" dirty="0" smtClean="0"/>
              <a:t>货物</a:t>
            </a:r>
            <a:r>
              <a:rPr lang="zh-CN" altLang="en-US" dirty="0" smtClean="0"/>
              <a:t>开始承担责任</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承担多式联运合同规定的运输和其他服务有关的责任</a:t>
            </a:r>
            <a:r>
              <a:rPr lang="en-US" dirty="0" smtClean="0"/>
              <a:t>，  </a:t>
            </a:r>
            <a:r>
              <a:rPr lang="zh-CN" altLang="en-US" dirty="0" smtClean="0"/>
              <a:t>并保证将货物交给多式联 运单证的持有人或单证指定的收货人</a:t>
            </a:r>
            <a:r>
              <a:rPr lang="en-US" dirty="0" smtClean="0"/>
              <a:t>。</a:t>
            </a:r>
            <a:endParaRPr lang="zh-CN" altLang="en-US" dirty="0" smtClean="0"/>
          </a:p>
          <a:p>
            <a:pPr>
              <a:lnSpc>
                <a:spcPct val="150000"/>
              </a:lnSpc>
            </a:pPr>
            <a:r>
              <a:rPr lang="en-US" dirty="0" smtClean="0"/>
              <a:t>（４） </a:t>
            </a:r>
            <a:r>
              <a:rPr lang="zh-CN" altLang="en-US" dirty="0" smtClean="0"/>
              <a:t>对运输全过程所发生的货物灭失或损害</a:t>
            </a:r>
            <a:r>
              <a:rPr lang="en-US" dirty="0" smtClean="0"/>
              <a:t>，  </a:t>
            </a:r>
            <a:r>
              <a:rPr lang="zh-CN" altLang="en-US" dirty="0" smtClean="0"/>
              <a:t>多式联运经营人应首先对货物受损人负 责</a:t>
            </a:r>
            <a:r>
              <a:rPr lang="en-US" dirty="0" smtClean="0"/>
              <a:t>，  </a:t>
            </a:r>
            <a:r>
              <a:rPr lang="zh-CN" altLang="en-US" dirty="0" smtClean="0"/>
              <a:t>并应具有足够的赔偿能力</a:t>
            </a:r>
            <a:r>
              <a:rPr lang="en-US" dirty="0" smtClean="0"/>
              <a:t>，   </a:t>
            </a:r>
            <a:r>
              <a:rPr lang="zh-CN" altLang="en-US" dirty="0" smtClean="0"/>
              <a:t>当然</a:t>
            </a:r>
            <a:r>
              <a:rPr lang="en-US" dirty="0" smtClean="0"/>
              <a:t>，  </a:t>
            </a:r>
            <a:r>
              <a:rPr lang="zh-CN" altLang="en-US" dirty="0" smtClean="0"/>
              <a:t>这种规定并不影响多式联运经营人向造成实际货损</a:t>
            </a:r>
            <a:r>
              <a:rPr lang="zh-CN" altLang="en-US" dirty="0" smtClean="0"/>
              <a:t>的承运人</a:t>
            </a:r>
            <a:r>
              <a:rPr lang="zh-CN" altLang="en-US" dirty="0" smtClean="0"/>
              <a:t>行使追偿的权利</a:t>
            </a:r>
            <a:r>
              <a:rPr lang="en-US" dirty="0" smtClean="0"/>
              <a:t>。</a:t>
            </a:r>
            <a:endParaRPr lang="zh-CN" altLang="en-US" dirty="0" smtClean="0"/>
          </a:p>
          <a:p>
            <a:pPr>
              <a:lnSpc>
                <a:spcPct val="150000"/>
              </a:lnSpc>
            </a:pPr>
            <a:r>
              <a:rPr lang="en-US" dirty="0" smtClean="0"/>
              <a:t>（５） </a:t>
            </a:r>
            <a:r>
              <a:rPr lang="zh-CN" altLang="en-US" dirty="0" smtClean="0"/>
              <a:t>多式联运经营人应具备多式联运所需要的</a:t>
            </a:r>
            <a:r>
              <a:rPr lang="en-US" dirty="0" smtClean="0"/>
              <a:t>、 </a:t>
            </a:r>
            <a:r>
              <a:rPr lang="zh-CN" altLang="en-US" dirty="0" smtClean="0"/>
              <a:t>相适应的技术能力</a:t>
            </a:r>
            <a:r>
              <a:rPr lang="en-US" dirty="0" smtClean="0"/>
              <a:t>，  </a:t>
            </a:r>
            <a:r>
              <a:rPr lang="zh-CN" altLang="en-US" dirty="0" smtClean="0"/>
              <a:t>以确保自己签发 的多式联运单证的流通性</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国际多式联运经营人的责任范围</a:t>
            </a:r>
            <a:r>
              <a:rPr lang="en-US" dirty="0" smtClean="0"/>
              <a:t>。</a:t>
            </a:r>
            <a:endParaRPr lang="zh-CN" altLang="en-US" dirty="0" smtClean="0"/>
          </a:p>
          <a:p>
            <a:pPr>
              <a:lnSpc>
                <a:spcPct val="150000"/>
              </a:lnSpc>
            </a:pPr>
            <a:r>
              <a:rPr lang="zh-CN" altLang="en-US" dirty="0" smtClean="0"/>
              <a:t>国际多式联运经营人的责任期间是从接收货物时起到交付货物时为止</a:t>
            </a:r>
            <a:r>
              <a:rPr lang="en-US" dirty="0" smtClean="0"/>
              <a:t>。  </a:t>
            </a:r>
            <a:r>
              <a:rPr lang="zh-CN" altLang="en-US" dirty="0" smtClean="0"/>
              <a:t>在此期间内</a:t>
            </a:r>
            <a:r>
              <a:rPr lang="en-US" dirty="0" smtClean="0"/>
              <a:t>，  </a:t>
            </a:r>
            <a:r>
              <a:rPr lang="zh-CN" altLang="en-US" dirty="0" smtClean="0"/>
              <a:t>对 货物负全程运输责任</a:t>
            </a:r>
            <a:r>
              <a:rPr lang="en-US" dirty="0" smtClean="0"/>
              <a:t>，  </a:t>
            </a:r>
            <a:r>
              <a:rPr lang="zh-CN" altLang="en-US" dirty="0" smtClean="0"/>
              <a:t>但在责任范围和赔偿限额方面</a:t>
            </a:r>
            <a:r>
              <a:rPr lang="en-US" dirty="0" smtClean="0"/>
              <a:t>，   </a:t>
            </a:r>
            <a:r>
              <a:rPr lang="zh-CN" altLang="en-US" dirty="0" smtClean="0"/>
              <a:t>根据目前国际上的做法</a:t>
            </a:r>
            <a:r>
              <a:rPr lang="en-US" dirty="0" smtClean="0"/>
              <a:t>，  </a:t>
            </a:r>
            <a:r>
              <a:rPr lang="zh-CN" altLang="en-US" dirty="0" smtClean="0"/>
              <a:t>可以分为以 下三种类型</a:t>
            </a:r>
            <a:r>
              <a:rPr lang="en-US" dirty="0" smtClean="0"/>
              <a:t>：</a:t>
            </a:r>
            <a:endParaRPr lang="zh-CN" altLang="en-US" dirty="0" smtClean="0"/>
          </a:p>
          <a:p>
            <a:pPr>
              <a:lnSpc>
                <a:spcPct val="150000"/>
              </a:lnSpc>
            </a:pPr>
            <a:r>
              <a:rPr lang="en-US" dirty="0" smtClean="0"/>
              <a:t>（１）  </a:t>
            </a:r>
            <a:r>
              <a:rPr lang="zh-CN" altLang="en-US" dirty="0" smtClean="0"/>
              <a:t>统一责任制</a:t>
            </a:r>
            <a:r>
              <a:rPr lang="en-US" dirty="0" smtClean="0"/>
              <a:t>。</a:t>
            </a:r>
            <a:endParaRPr lang="zh-CN" altLang="en-US" dirty="0" smtClean="0"/>
          </a:p>
          <a:p>
            <a:pPr>
              <a:lnSpc>
                <a:spcPct val="150000"/>
              </a:lnSpc>
            </a:pPr>
            <a:r>
              <a:rPr lang="zh-CN" altLang="en-US" dirty="0" smtClean="0"/>
              <a:t>在统一责任制下</a:t>
            </a:r>
            <a:r>
              <a:rPr lang="en-US" dirty="0" smtClean="0"/>
              <a:t>，  </a:t>
            </a:r>
            <a:r>
              <a:rPr lang="zh-CN" altLang="en-US" dirty="0" smtClean="0"/>
              <a:t>多式联运经营人对货主负不分区段运输的统一原则责任</a:t>
            </a:r>
            <a:r>
              <a:rPr lang="en-US" dirty="0" smtClean="0"/>
              <a:t>，  </a:t>
            </a:r>
            <a:r>
              <a:rPr lang="zh-CN" altLang="en-US" dirty="0" smtClean="0"/>
              <a:t>即货物的</a:t>
            </a:r>
            <a:r>
              <a:rPr lang="zh-CN" altLang="en-US" dirty="0" smtClean="0"/>
              <a:t>灭</a:t>
            </a:r>
            <a:r>
              <a:rPr lang="zh-CN" altLang="en-US" dirty="0" smtClean="0"/>
              <a:t>失或损失</a:t>
            </a:r>
            <a:r>
              <a:rPr lang="en-US" dirty="0" smtClean="0"/>
              <a:t>，  </a:t>
            </a:r>
            <a:r>
              <a:rPr lang="zh-CN" altLang="en-US" dirty="0" smtClean="0"/>
              <a:t>包括隐蔽损失  </a:t>
            </a:r>
            <a:r>
              <a:rPr lang="en-US" dirty="0" smtClean="0"/>
              <a:t>（ </a:t>
            </a:r>
            <a:r>
              <a:rPr lang="zh-CN" altLang="en-US" dirty="0" smtClean="0"/>
              <a:t>即损失发生的区段不明</a:t>
            </a:r>
            <a:r>
              <a:rPr lang="en-US" dirty="0" smtClean="0"/>
              <a:t>） ，  </a:t>
            </a:r>
            <a:r>
              <a:rPr lang="zh-CN" altLang="en-US" dirty="0" smtClean="0"/>
              <a:t>不论发生在哪个区段</a:t>
            </a:r>
            <a:r>
              <a:rPr lang="en-US" dirty="0" smtClean="0"/>
              <a:t>，  </a:t>
            </a:r>
            <a:r>
              <a:rPr lang="zh-CN" altLang="en-US" dirty="0" smtClean="0"/>
              <a:t>多式联运经营人</a:t>
            </a:r>
            <a:r>
              <a:rPr lang="zh-CN" altLang="en-US" dirty="0" smtClean="0"/>
              <a:t>按一个统一原则负责并一律按一个约定的限额赔偿</a:t>
            </a:r>
            <a:r>
              <a:rPr lang="en-US" dirty="0" smtClean="0"/>
              <a:t>。</a:t>
            </a:r>
            <a:endParaRPr lang="zh-CN" altLang="en-US" dirty="0" smtClean="0"/>
          </a:p>
          <a:p>
            <a:pPr>
              <a:lnSpc>
                <a:spcPct val="150000"/>
              </a:lnSpc>
            </a:pP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分段责任制</a:t>
            </a:r>
            <a:r>
              <a:rPr lang="en-US" dirty="0" smtClean="0"/>
              <a:t>。</a:t>
            </a:r>
            <a:endParaRPr lang="zh-CN" altLang="en-US" dirty="0" smtClean="0"/>
          </a:p>
          <a:p>
            <a:pPr>
              <a:lnSpc>
                <a:spcPct val="150000"/>
              </a:lnSpc>
            </a:pPr>
            <a:r>
              <a:rPr lang="zh-CN" altLang="en-US" dirty="0" smtClean="0"/>
              <a:t>分段责任制又称网状责任制</a:t>
            </a:r>
            <a:r>
              <a:rPr lang="en-US" dirty="0" smtClean="0"/>
              <a:t>，   </a:t>
            </a:r>
            <a:r>
              <a:rPr lang="zh-CN" altLang="en-US" dirty="0" smtClean="0"/>
              <a:t>多式联运经营人的责任范围以各区段运输原有责任为限</a:t>
            </a:r>
            <a:r>
              <a:rPr lang="en-US" dirty="0" smtClean="0"/>
              <a:t>，</a:t>
            </a:r>
            <a:r>
              <a:rPr lang="zh-CN" altLang="en-US" dirty="0" smtClean="0"/>
              <a:t>如</a:t>
            </a:r>
            <a:r>
              <a:rPr lang="zh-CN" altLang="en-US" dirty="0" smtClean="0"/>
              <a:t>海上区段按  </a:t>
            </a:r>
            <a:r>
              <a:rPr lang="en-US" dirty="0" smtClean="0"/>
              <a:t>《 </a:t>
            </a:r>
            <a:r>
              <a:rPr lang="zh-CN" altLang="en-US" dirty="0" smtClean="0"/>
              <a:t>海牙规则</a:t>
            </a:r>
            <a:r>
              <a:rPr lang="en-US" dirty="0" smtClean="0"/>
              <a:t>》 ，  </a:t>
            </a:r>
            <a:r>
              <a:rPr lang="zh-CN" altLang="en-US" dirty="0" smtClean="0"/>
              <a:t>航空区段按  </a:t>
            </a:r>
            <a:r>
              <a:rPr lang="en-US" dirty="0" smtClean="0"/>
              <a:t>《 </a:t>
            </a:r>
            <a:r>
              <a:rPr lang="zh-CN" altLang="en-US" dirty="0" smtClean="0"/>
              <a:t>华沙公约</a:t>
            </a:r>
            <a:r>
              <a:rPr lang="en-US" dirty="0" smtClean="0"/>
              <a:t>》  </a:t>
            </a:r>
            <a:r>
              <a:rPr lang="zh-CN" altLang="en-US" dirty="0" smtClean="0"/>
              <a:t>办理</a:t>
            </a:r>
            <a:r>
              <a:rPr lang="en-US" dirty="0" smtClean="0"/>
              <a:t>。</a:t>
            </a:r>
          </a:p>
          <a:p>
            <a:pPr>
              <a:lnSpc>
                <a:spcPct val="150000"/>
              </a:lnSpc>
            </a:pPr>
            <a:r>
              <a:rPr lang="en-US" dirty="0" smtClean="0"/>
              <a:t>（３）  </a:t>
            </a:r>
            <a:r>
              <a:rPr lang="zh-CN" altLang="en-US" dirty="0" smtClean="0"/>
              <a:t>修正统一责任制</a:t>
            </a:r>
            <a:r>
              <a:rPr lang="en-US" dirty="0" smtClean="0"/>
              <a:t>。</a:t>
            </a:r>
            <a:endParaRPr lang="zh-CN" altLang="en-US" dirty="0" smtClean="0"/>
          </a:p>
          <a:p>
            <a:pPr>
              <a:lnSpc>
                <a:spcPct val="150000"/>
              </a:lnSpc>
            </a:pPr>
            <a:r>
              <a:rPr lang="zh-CN" altLang="en-US" dirty="0" smtClean="0"/>
              <a:t>修正统一责任制</a:t>
            </a:r>
            <a:r>
              <a:rPr lang="en-US" dirty="0" smtClean="0"/>
              <a:t>，  </a:t>
            </a:r>
            <a:r>
              <a:rPr lang="zh-CN" altLang="en-US" dirty="0" smtClean="0"/>
              <a:t>是介于上述两种责任制之间的责任制</a:t>
            </a:r>
            <a:r>
              <a:rPr lang="en-US" dirty="0" smtClean="0"/>
              <a:t>，  </a:t>
            </a:r>
            <a:r>
              <a:rPr lang="zh-CN" altLang="en-US" dirty="0" smtClean="0"/>
              <a:t>故又称混合责任制</a:t>
            </a:r>
            <a:r>
              <a:rPr lang="en-US" dirty="0" smtClean="0"/>
              <a:t>。  </a:t>
            </a:r>
            <a:r>
              <a:rPr lang="zh-CN" altLang="en-US" dirty="0" smtClean="0"/>
              <a:t>它在责任 范围方面与统一责任制相同</a:t>
            </a:r>
            <a:r>
              <a:rPr lang="en-US" dirty="0" smtClean="0"/>
              <a:t>，   </a:t>
            </a:r>
            <a:r>
              <a:rPr lang="zh-CN" altLang="en-US" dirty="0" smtClean="0"/>
              <a:t>而在赔偿限额方面又与分段责任制相同</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r>
              <a:rPr lang="en-US" dirty="0" smtClean="0"/>
              <a:t>２  </a:t>
            </a:r>
            <a:r>
              <a:rPr lang="zh-CN" altLang="en-US" dirty="0" smtClean="0"/>
              <a:t>国际多式联运程序</a:t>
            </a:r>
          </a:p>
          <a:p>
            <a:r>
              <a:rPr lang="zh-CN" altLang="en-US" dirty="0" smtClean="0"/>
              <a:t>具体而言</a:t>
            </a:r>
            <a:r>
              <a:rPr lang="en-US" dirty="0" smtClean="0"/>
              <a:t>，  </a:t>
            </a:r>
            <a:r>
              <a:rPr lang="zh-CN" altLang="en-US" dirty="0" smtClean="0"/>
              <a:t>国际多式联运的操作</a:t>
            </a:r>
            <a:r>
              <a:rPr lang="en-US" dirty="0" smtClean="0"/>
              <a:t>，  </a:t>
            </a:r>
            <a:r>
              <a:rPr lang="zh-CN" altLang="en-US" dirty="0" smtClean="0"/>
              <a:t>一般可以分为以下几个环节</a:t>
            </a:r>
            <a:r>
              <a:rPr lang="en-US" dirty="0" smtClean="0"/>
              <a:t>：</a:t>
            </a:r>
            <a:endParaRPr lang="zh-CN" altLang="en-US" dirty="0" smtClean="0"/>
          </a:p>
          <a:p>
            <a:r>
              <a:rPr lang="en-US" dirty="0" smtClean="0"/>
              <a:t>（１）  </a:t>
            </a:r>
            <a:r>
              <a:rPr lang="zh-CN" altLang="en-US" dirty="0" smtClean="0"/>
              <a:t>接受委托</a:t>
            </a:r>
            <a:r>
              <a:rPr lang="en-US" dirty="0" smtClean="0"/>
              <a:t>。</a:t>
            </a:r>
            <a:endParaRPr lang="zh-CN" altLang="en-US" dirty="0" smtClean="0"/>
          </a:p>
          <a:p>
            <a:r>
              <a:rPr lang="zh-CN" altLang="en-US" dirty="0" smtClean="0"/>
              <a:t>根据货主提出的托运申请</a:t>
            </a:r>
            <a:r>
              <a:rPr lang="en-US" dirty="0" smtClean="0"/>
              <a:t>，   </a:t>
            </a:r>
            <a:r>
              <a:rPr lang="zh-CN" altLang="en-US" dirty="0" smtClean="0"/>
              <a:t>多式联运经营人如果认为自己的运力</a:t>
            </a:r>
            <a:r>
              <a:rPr lang="en-US" dirty="0" smtClean="0"/>
              <a:t>、  </a:t>
            </a:r>
            <a:r>
              <a:rPr lang="zh-CN" altLang="en-US" dirty="0" smtClean="0"/>
              <a:t>运输路线的情况能够 满足货主要求的运输服务</a:t>
            </a:r>
            <a:r>
              <a:rPr lang="en-US" dirty="0" smtClean="0"/>
              <a:t>，   </a:t>
            </a:r>
            <a:r>
              <a:rPr lang="zh-CN" altLang="en-US" dirty="0" smtClean="0"/>
              <a:t>则接受货主的委托</a:t>
            </a:r>
            <a:r>
              <a:rPr lang="en-US" dirty="0" smtClean="0"/>
              <a:t>，  </a:t>
            </a:r>
            <a:r>
              <a:rPr lang="zh-CN" altLang="en-US" dirty="0" smtClean="0"/>
              <a:t>在场站收据  </a:t>
            </a:r>
            <a:r>
              <a:rPr lang="en-US" dirty="0" smtClean="0"/>
              <a:t>（ </a:t>
            </a:r>
            <a:r>
              <a:rPr lang="zh-CN" altLang="en-US" dirty="0" smtClean="0"/>
              <a:t>副本</a:t>
            </a:r>
            <a:r>
              <a:rPr lang="en-US" dirty="0" smtClean="0"/>
              <a:t>）  </a:t>
            </a:r>
            <a:r>
              <a:rPr lang="zh-CN" altLang="en-US" dirty="0" smtClean="0"/>
              <a:t>上签章</a:t>
            </a:r>
            <a:r>
              <a:rPr lang="en-US" dirty="0" smtClean="0"/>
              <a:t>，  </a:t>
            </a:r>
            <a:r>
              <a:rPr lang="zh-CN" altLang="en-US" dirty="0" smtClean="0"/>
              <a:t>证明接受</a:t>
            </a:r>
            <a:r>
              <a:rPr lang="zh-CN" altLang="en-US" dirty="0" smtClean="0"/>
              <a:t>委托</a:t>
            </a:r>
            <a:r>
              <a:rPr lang="en-US" dirty="0" smtClean="0"/>
              <a:t>，  </a:t>
            </a:r>
            <a:r>
              <a:rPr lang="zh-CN" altLang="en-US" dirty="0" smtClean="0"/>
              <a:t>并确定托运人和多式联运经营人的合同关系</a:t>
            </a:r>
            <a:r>
              <a:rPr lang="en-US" dirty="0" smtClean="0"/>
              <a:t>。</a:t>
            </a:r>
            <a:endParaRPr lang="zh-CN" altLang="en-US" dirty="0" smtClean="0"/>
          </a:p>
          <a:p>
            <a:r>
              <a:rPr lang="en-US" dirty="0" smtClean="0"/>
              <a:t>（２）  </a:t>
            </a:r>
            <a:r>
              <a:rPr lang="zh-CN" altLang="en-US" dirty="0" smtClean="0"/>
              <a:t>集运</a:t>
            </a:r>
            <a:r>
              <a:rPr lang="en-US" dirty="0" smtClean="0"/>
              <a:t>。</a:t>
            </a:r>
            <a:endParaRPr lang="zh-CN" altLang="en-US" dirty="0" smtClean="0"/>
          </a:p>
          <a:p>
            <a:r>
              <a:rPr lang="zh-CN" altLang="en-US" dirty="0" smtClean="0"/>
              <a:t>采用多式联运的货物通常以一定的运输单元的形式进行运送</a:t>
            </a:r>
            <a:r>
              <a:rPr lang="en-US" dirty="0" smtClean="0"/>
              <a:t>，   </a:t>
            </a:r>
            <a:r>
              <a:rPr lang="zh-CN" altLang="en-US" dirty="0" smtClean="0"/>
              <a:t>尤以集装 箱 运 输 最 为 普 遍</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报关</a:t>
            </a:r>
            <a:r>
              <a:rPr lang="en-US" dirty="0" smtClean="0"/>
              <a:t>。</a:t>
            </a:r>
            <a:endParaRPr lang="zh-CN" altLang="en-US" dirty="0" smtClean="0"/>
          </a:p>
          <a:p>
            <a:pPr>
              <a:lnSpc>
                <a:spcPct val="150000"/>
              </a:lnSpc>
            </a:pPr>
            <a:r>
              <a:rPr lang="zh-CN" altLang="en-US" dirty="0" smtClean="0"/>
              <a:t>进口时</a:t>
            </a:r>
            <a:r>
              <a:rPr lang="en-US" dirty="0" smtClean="0"/>
              <a:t>，  </a:t>
            </a:r>
            <a:r>
              <a:rPr lang="zh-CN" altLang="en-US" dirty="0" smtClean="0"/>
              <a:t>如果在口岸交货</a:t>
            </a:r>
            <a:r>
              <a:rPr lang="en-US" dirty="0" smtClean="0"/>
              <a:t>，  </a:t>
            </a:r>
            <a:r>
              <a:rPr lang="zh-CN" altLang="en-US" dirty="0" smtClean="0"/>
              <a:t>则在口岸报关</a:t>
            </a:r>
            <a:r>
              <a:rPr lang="en-US" dirty="0" smtClean="0"/>
              <a:t>；  </a:t>
            </a:r>
            <a:r>
              <a:rPr lang="zh-CN" altLang="en-US" dirty="0" smtClean="0"/>
              <a:t>如果在内地交货</a:t>
            </a:r>
            <a:r>
              <a:rPr lang="en-US" dirty="0" smtClean="0"/>
              <a:t>，  </a:t>
            </a:r>
            <a:r>
              <a:rPr lang="zh-CN" altLang="en-US" dirty="0" smtClean="0"/>
              <a:t>则在口岸办理海关监管运 输  </a:t>
            </a:r>
            <a:r>
              <a:rPr lang="en-US" dirty="0" smtClean="0"/>
              <a:t>（ </a:t>
            </a:r>
            <a:r>
              <a:rPr lang="zh-CN" altLang="en-US" dirty="0" smtClean="0"/>
              <a:t>保税运输</a:t>
            </a:r>
            <a:r>
              <a:rPr lang="en-US" dirty="0" smtClean="0"/>
              <a:t>）  </a:t>
            </a:r>
            <a:r>
              <a:rPr lang="zh-CN" altLang="en-US" dirty="0" smtClean="0"/>
              <a:t>手续</a:t>
            </a:r>
            <a:r>
              <a:rPr lang="en-US" dirty="0" smtClean="0"/>
              <a:t>，  </a:t>
            </a:r>
            <a:r>
              <a:rPr lang="zh-CN" altLang="en-US" dirty="0" smtClean="0"/>
              <a:t>加封后运往内地</a:t>
            </a:r>
            <a:r>
              <a:rPr lang="en-US" dirty="0" smtClean="0"/>
              <a:t>，  </a:t>
            </a:r>
            <a:r>
              <a:rPr lang="zh-CN" altLang="en-US" dirty="0" smtClean="0"/>
              <a:t>然后正式办理报关放行手续</a:t>
            </a:r>
            <a:r>
              <a:rPr lang="en-US" dirty="0" smtClean="0"/>
              <a:t>。   </a:t>
            </a:r>
            <a:r>
              <a:rPr lang="zh-CN" altLang="en-US" dirty="0" smtClean="0"/>
              <a:t>出口时</a:t>
            </a:r>
            <a:r>
              <a:rPr lang="en-US" dirty="0" smtClean="0"/>
              <a:t>，  </a:t>
            </a:r>
            <a:r>
              <a:rPr lang="zh-CN" altLang="en-US" dirty="0" smtClean="0"/>
              <a:t>如果从口 岸开始联运</a:t>
            </a:r>
            <a:r>
              <a:rPr lang="en-US" dirty="0" smtClean="0"/>
              <a:t>，  </a:t>
            </a:r>
            <a:r>
              <a:rPr lang="zh-CN" altLang="en-US" dirty="0" smtClean="0"/>
              <a:t>则在口岸报关</a:t>
            </a:r>
            <a:r>
              <a:rPr lang="en-US" dirty="0" smtClean="0"/>
              <a:t>；  </a:t>
            </a:r>
            <a:r>
              <a:rPr lang="zh-CN" altLang="en-US" dirty="0" smtClean="0"/>
              <a:t>如果从内地开始</a:t>
            </a:r>
            <a:r>
              <a:rPr lang="en-US" dirty="0" smtClean="0"/>
              <a:t>，  </a:t>
            </a:r>
            <a:r>
              <a:rPr lang="zh-CN" altLang="en-US" dirty="0" smtClean="0"/>
              <a:t>则需要有海关官员在装箱地点监装并办理报 关手续</a:t>
            </a:r>
            <a:r>
              <a:rPr lang="en-US" dirty="0" smtClean="0"/>
              <a:t>。  </a:t>
            </a:r>
            <a:r>
              <a:rPr lang="zh-CN" altLang="en-US" dirty="0" smtClean="0"/>
              <a:t>报关时应提供装箱单</a:t>
            </a:r>
            <a:r>
              <a:rPr lang="en-US" dirty="0" smtClean="0"/>
              <a:t>、  </a:t>
            </a:r>
            <a:r>
              <a:rPr lang="zh-CN" altLang="en-US" dirty="0" smtClean="0"/>
              <a:t>场站收据</a:t>
            </a:r>
            <a:r>
              <a:rPr lang="en-US" dirty="0" smtClean="0"/>
              <a:t>、  </a:t>
            </a:r>
            <a:r>
              <a:rPr lang="zh-CN" altLang="en-US" dirty="0" smtClean="0"/>
              <a:t>出口许可证等有关单据和文件</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13315" name="Rectangle 3"/>
          <p:cNvSpPr>
            <a:spLocks noGrp="1" noChangeArrowheads="1"/>
          </p:cNvSpPr>
          <p:nvPr>
            <p:ph type="body" idx="1"/>
          </p:nvPr>
        </p:nvSpPr>
        <p:spPr/>
        <p:txBody>
          <a:bodyPr/>
          <a:lstStyle/>
          <a:p>
            <a:r>
              <a:rPr lang="zh-CN" altLang="en-US" sz="2900" dirty="0" smtClean="0"/>
              <a:t>四</a:t>
            </a:r>
            <a:r>
              <a:rPr lang="en-US" sz="2900" dirty="0" smtClean="0"/>
              <a:t>、  </a:t>
            </a:r>
            <a:r>
              <a:rPr lang="zh-CN" altLang="en-US" sz="2900" dirty="0" smtClean="0"/>
              <a:t>委托代理制</a:t>
            </a:r>
            <a:r>
              <a:rPr lang="en-US" altLang="zh-CN" sz="2900" dirty="0" smtClean="0"/>
              <a:t> </a:t>
            </a:r>
            <a:endParaRPr lang="zh-CN" altLang="en-US" sz="2900" dirty="0" smtClean="0"/>
          </a:p>
          <a:p>
            <a:r>
              <a:rPr lang="en-US" dirty="0" smtClean="0"/>
              <a:t>１  </a:t>
            </a:r>
            <a:r>
              <a:rPr lang="zh-CN" altLang="en-US" dirty="0" smtClean="0"/>
              <a:t>委托代理制概念及问题</a:t>
            </a:r>
          </a:p>
          <a:p>
            <a:r>
              <a:rPr lang="en-US" dirty="0" smtClean="0"/>
              <a:t>（１）  </a:t>
            </a:r>
            <a:r>
              <a:rPr lang="zh-CN" altLang="en-US" dirty="0" smtClean="0"/>
              <a:t>委托代理制的概念</a:t>
            </a:r>
            <a:r>
              <a:rPr lang="en-US" dirty="0" smtClean="0"/>
              <a:t>。</a:t>
            </a:r>
            <a:endParaRPr lang="zh-CN" altLang="en-US" dirty="0" smtClean="0"/>
          </a:p>
          <a:p>
            <a:r>
              <a:rPr lang="zh-CN" altLang="en-US" dirty="0" smtClean="0"/>
              <a:t>委托代理是一方委托另一方代理某种行为的有效社会分工</a:t>
            </a:r>
            <a:r>
              <a:rPr lang="en-US" dirty="0" smtClean="0"/>
              <a:t>，   </a:t>
            </a:r>
            <a:r>
              <a:rPr lang="zh-CN" altLang="en-US" dirty="0" smtClean="0"/>
              <a:t>是权利的重新配置</a:t>
            </a:r>
            <a:r>
              <a:rPr lang="en-US" dirty="0" smtClean="0"/>
              <a:t>。  </a:t>
            </a:r>
            <a:r>
              <a:rPr lang="zh-CN" altLang="en-US" dirty="0" smtClean="0"/>
              <a:t>口头或 成文的合约是对这种分工或权利配置的确认</a:t>
            </a:r>
            <a:r>
              <a:rPr lang="en-US" dirty="0" smtClean="0"/>
              <a:t>，  </a:t>
            </a:r>
            <a:r>
              <a:rPr lang="zh-CN" altLang="en-US" dirty="0" smtClean="0"/>
              <a:t>也是相关义务的承诺</a:t>
            </a:r>
            <a:r>
              <a:rPr lang="en-US" dirty="0" smtClean="0"/>
              <a:t>，  </a:t>
            </a:r>
            <a:r>
              <a:rPr lang="zh-CN" altLang="en-US" dirty="0" smtClean="0"/>
              <a:t>因而代理合约稳定地维 系着这种分工</a:t>
            </a:r>
            <a:r>
              <a:rPr lang="en-US" dirty="0" smtClean="0"/>
              <a:t>。  </a:t>
            </a:r>
            <a:r>
              <a:rPr lang="zh-CN" altLang="en-US" dirty="0" smtClean="0"/>
              <a:t>但是</a:t>
            </a:r>
            <a:r>
              <a:rPr lang="en-US" dirty="0" smtClean="0"/>
              <a:t>，  </a:t>
            </a:r>
            <a:r>
              <a:rPr lang="zh-CN" altLang="en-US" dirty="0" smtClean="0"/>
              <a:t>合约是不完全的</a:t>
            </a:r>
            <a:r>
              <a:rPr lang="en-US" dirty="0" smtClean="0"/>
              <a:t>，  </a:t>
            </a:r>
            <a:r>
              <a:rPr lang="zh-CN" altLang="en-US" dirty="0" smtClean="0"/>
              <a:t>它的有效性也是不完全的</a:t>
            </a:r>
            <a:r>
              <a:rPr lang="en-US" dirty="0" smtClean="0"/>
              <a:t>。   </a:t>
            </a:r>
            <a:r>
              <a:rPr lang="zh-CN" altLang="en-US" dirty="0" smtClean="0"/>
              <a:t>代理合约只能根据可以感觉和预计到的有限事实</a:t>
            </a:r>
            <a:r>
              <a:rPr lang="en-US" dirty="0" smtClean="0"/>
              <a:t>，   </a:t>
            </a:r>
            <a:r>
              <a:rPr lang="zh-CN" altLang="en-US" dirty="0" smtClean="0"/>
              <a:t>建立当事人行为与绩效补偿之间的对应关系</a:t>
            </a:r>
            <a:r>
              <a:rPr lang="en-US" dirty="0" smtClean="0"/>
              <a:t>，  </a:t>
            </a:r>
            <a:r>
              <a:rPr lang="zh-CN" altLang="en-US" dirty="0" smtClean="0"/>
              <a:t>并且只能在既定的 时限之内有效</a:t>
            </a:r>
            <a:r>
              <a:rPr lang="en-US" dirty="0" smtClean="0"/>
              <a:t>，  </a:t>
            </a:r>
            <a:r>
              <a:rPr lang="zh-CN" altLang="en-US" dirty="0" smtClean="0"/>
              <a:t>这就是委托代理机制的显性激励</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r>
              <a:rPr lang="en-US" dirty="0" smtClean="0"/>
              <a:t>（４）  </a:t>
            </a:r>
            <a:r>
              <a:rPr lang="zh-CN" altLang="en-US" dirty="0" smtClean="0"/>
              <a:t>保险与索赔</a:t>
            </a:r>
            <a:r>
              <a:rPr lang="en-US" dirty="0" smtClean="0"/>
              <a:t>。</a:t>
            </a:r>
            <a:endParaRPr lang="zh-CN" altLang="en-US" dirty="0" smtClean="0"/>
          </a:p>
          <a:p>
            <a:r>
              <a:rPr lang="zh-CN" altLang="en-US" dirty="0" smtClean="0"/>
              <a:t>对货方来说</a:t>
            </a:r>
            <a:r>
              <a:rPr lang="en-US" dirty="0" smtClean="0"/>
              <a:t>，  </a:t>
            </a:r>
            <a:r>
              <a:rPr lang="zh-CN" altLang="en-US" dirty="0" smtClean="0"/>
              <a:t>可办理货物运输险</a:t>
            </a:r>
            <a:r>
              <a:rPr lang="en-US" dirty="0" smtClean="0"/>
              <a:t>；  </a:t>
            </a:r>
            <a:r>
              <a:rPr lang="zh-CN" altLang="en-US" dirty="0" smtClean="0"/>
              <a:t>对多式联运经营人来说</a:t>
            </a:r>
            <a:r>
              <a:rPr lang="en-US" dirty="0" smtClean="0"/>
              <a:t>，  </a:t>
            </a:r>
            <a:r>
              <a:rPr lang="zh-CN" altLang="en-US" dirty="0" smtClean="0"/>
              <a:t>应就多式联运单据规定的责 任范围投保货物责任险  </a:t>
            </a:r>
            <a:r>
              <a:rPr lang="en-US" dirty="0" smtClean="0"/>
              <a:t>（ </a:t>
            </a:r>
            <a:r>
              <a:rPr lang="en-US" dirty="0" err="1" smtClean="0"/>
              <a:t>Ｃａｒｇｏ</a:t>
            </a:r>
            <a:r>
              <a:rPr lang="en-US" dirty="0" smtClean="0"/>
              <a:t> </a:t>
            </a:r>
            <a:r>
              <a:rPr lang="en-US" dirty="0" err="1" smtClean="0"/>
              <a:t>Ｉｎｄｅｍｎｉｔｙ</a:t>
            </a:r>
            <a:r>
              <a:rPr lang="en-US" dirty="0" smtClean="0"/>
              <a:t>） ，  </a:t>
            </a:r>
            <a:r>
              <a:rPr lang="zh-CN" altLang="en-US" dirty="0" smtClean="0"/>
              <a:t>以及视集装箱为货物投保集装箱保险  </a:t>
            </a:r>
            <a:r>
              <a:rPr lang="en-US" dirty="0" smtClean="0"/>
              <a:t>（ </a:t>
            </a:r>
            <a:r>
              <a:rPr lang="en-US" dirty="0" err="1" smtClean="0"/>
              <a:t>Ｃｏｎｔａｉｎｅｒ</a:t>
            </a:r>
            <a:r>
              <a:rPr lang="en-US" dirty="0" smtClean="0"/>
              <a:t> </a:t>
            </a:r>
            <a:r>
              <a:rPr lang="en-US" dirty="0" err="1" smtClean="0"/>
              <a:t>Ｉｔｓｅｌｆ</a:t>
            </a:r>
            <a:r>
              <a:rPr lang="en-US" dirty="0" smtClean="0"/>
              <a:t> </a:t>
            </a:r>
            <a:r>
              <a:rPr lang="en-US" dirty="0" err="1" smtClean="0"/>
              <a:t>Ｉｎｓｕｒａｎｃｅ</a:t>
            </a:r>
            <a:r>
              <a:rPr lang="en-US" dirty="0" smtClean="0"/>
              <a:t>） 。  </a:t>
            </a:r>
            <a:r>
              <a:rPr lang="zh-CN" altLang="en-US" dirty="0" smtClean="0"/>
              <a:t>一旦发生货物损坏</a:t>
            </a:r>
            <a:r>
              <a:rPr lang="en-US" dirty="0" smtClean="0"/>
              <a:t>、  </a:t>
            </a:r>
            <a:r>
              <a:rPr lang="zh-CN" altLang="en-US" dirty="0" smtClean="0"/>
              <a:t>灭失的损失</a:t>
            </a:r>
            <a:r>
              <a:rPr lang="en-US" dirty="0" smtClean="0"/>
              <a:t>，  </a:t>
            </a:r>
            <a:r>
              <a:rPr lang="zh-CN" altLang="en-US" dirty="0" smtClean="0"/>
              <a:t>货主应在规定的期限内向</a:t>
            </a:r>
            <a:r>
              <a:rPr lang="zh-CN" altLang="en-US" dirty="0" smtClean="0"/>
              <a:t>多式联运经营人</a:t>
            </a:r>
            <a:r>
              <a:rPr lang="zh-CN" altLang="en-US" dirty="0" smtClean="0"/>
              <a:t>索赔</a:t>
            </a:r>
            <a:r>
              <a:rPr lang="en-US" dirty="0" smtClean="0"/>
              <a:t>，  </a:t>
            </a:r>
            <a:r>
              <a:rPr lang="zh-CN" altLang="en-US" dirty="0" smtClean="0"/>
              <a:t>并备妥索赔通知书  </a:t>
            </a:r>
            <a:r>
              <a:rPr lang="en-US" dirty="0" smtClean="0"/>
              <a:t>（ </a:t>
            </a:r>
            <a:r>
              <a:rPr lang="en-US" dirty="0" err="1" smtClean="0"/>
              <a:t>Ｓｔａｔｅｍｅｎｔ</a:t>
            </a:r>
            <a:r>
              <a:rPr lang="en-US" dirty="0" smtClean="0"/>
              <a:t>  </a:t>
            </a:r>
            <a:r>
              <a:rPr lang="en-US" dirty="0" err="1" smtClean="0"/>
              <a:t>ｏｆ</a:t>
            </a:r>
            <a:r>
              <a:rPr lang="en-US" dirty="0" smtClean="0"/>
              <a:t> </a:t>
            </a:r>
            <a:r>
              <a:rPr lang="en-US" dirty="0" err="1" smtClean="0"/>
              <a:t>Ｃｌａｉｍ</a:t>
            </a:r>
            <a:r>
              <a:rPr lang="en-US" dirty="0" smtClean="0"/>
              <a:t>） 、  </a:t>
            </a:r>
            <a:r>
              <a:rPr lang="zh-CN" altLang="en-US" dirty="0" smtClean="0"/>
              <a:t>多式联运单据副本</a:t>
            </a:r>
            <a:r>
              <a:rPr lang="en-US" dirty="0" smtClean="0"/>
              <a:t>、  </a:t>
            </a:r>
            <a:r>
              <a:rPr lang="zh-CN" altLang="en-US" dirty="0" smtClean="0"/>
              <a:t>权益转让书  </a:t>
            </a:r>
            <a:r>
              <a:rPr lang="en-US" dirty="0" smtClean="0"/>
              <a:t>（ </a:t>
            </a:r>
            <a:r>
              <a:rPr lang="en-US" dirty="0" err="1" smtClean="0"/>
              <a:t>Ｓｕｂｒｏ</a:t>
            </a:r>
            <a:r>
              <a:rPr lang="en-US" dirty="0" err="1" smtClean="0"/>
              <a:t>⁃ｇａｔｉｏｎ</a:t>
            </a:r>
            <a:r>
              <a:rPr lang="en-US" dirty="0" smtClean="0"/>
              <a:t>  </a:t>
            </a:r>
            <a:r>
              <a:rPr lang="en-US" dirty="0" err="1" smtClean="0"/>
              <a:t>Ｌｅｔｔｅｒ</a:t>
            </a:r>
            <a:r>
              <a:rPr lang="en-US" dirty="0" smtClean="0"/>
              <a:t>） 、  </a:t>
            </a:r>
            <a:r>
              <a:rPr lang="zh-CN" altLang="en-US" dirty="0" smtClean="0"/>
              <a:t>检验证书  </a:t>
            </a:r>
            <a:r>
              <a:rPr lang="en-US" dirty="0" smtClean="0"/>
              <a:t>（ </a:t>
            </a:r>
            <a:r>
              <a:rPr lang="en-US" dirty="0" err="1" smtClean="0"/>
              <a:t>Ｓｕｒｖｅｙ</a:t>
            </a:r>
            <a:r>
              <a:rPr lang="en-US" dirty="0" smtClean="0"/>
              <a:t>  </a:t>
            </a:r>
            <a:r>
              <a:rPr lang="en-US" dirty="0" err="1" smtClean="0"/>
              <a:t>Ｒｅｐｏｒｔ</a:t>
            </a:r>
            <a:r>
              <a:rPr lang="en-US" dirty="0" smtClean="0"/>
              <a:t>）   </a:t>
            </a:r>
            <a:r>
              <a:rPr lang="zh-CN" altLang="en-US" dirty="0" smtClean="0"/>
              <a:t>等单证</a:t>
            </a:r>
            <a:r>
              <a:rPr lang="en-US" dirty="0" smtClean="0"/>
              <a:t>，  </a:t>
            </a:r>
            <a:r>
              <a:rPr lang="zh-CN" altLang="en-US" dirty="0" smtClean="0"/>
              <a:t>有时还要提供商业发票和装箱单等其他 单据</a:t>
            </a:r>
            <a:r>
              <a:rPr lang="en-US" dirty="0" smtClean="0"/>
              <a:t>。  </a:t>
            </a:r>
            <a:r>
              <a:rPr lang="zh-CN" altLang="en-US" dirty="0" smtClean="0"/>
              <a:t>多式联运经营人赔偿后</a:t>
            </a:r>
            <a:r>
              <a:rPr lang="en-US" dirty="0" smtClean="0"/>
              <a:t>，  </a:t>
            </a:r>
            <a:r>
              <a:rPr lang="zh-CN" altLang="en-US" dirty="0" smtClean="0"/>
              <a:t>如果损失发生在明确的运输区段</a:t>
            </a:r>
            <a:r>
              <a:rPr lang="en-US" dirty="0" smtClean="0"/>
              <a:t>，   </a:t>
            </a:r>
            <a:r>
              <a:rPr lang="zh-CN" altLang="en-US" dirty="0" smtClean="0"/>
              <a:t>则直接向分承运人索赔</a:t>
            </a:r>
            <a:r>
              <a:rPr lang="en-US" dirty="0" smtClean="0"/>
              <a:t>； </a:t>
            </a:r>
            <a:r>
              <a:rPr lang="zh-CN" altLang="en-US" dirty="0" smtClean="0"/>
              <a:t>如在保险责任范围内</a:t>
            </a:r>
            <a:r>
              <a:rPr lang="en-US" dirty="0" smtClean="0"/>
              <a:t>，  </a:t>
            </a:r>
            <a:r>
              <a:rPr lang="zh-CN" altLang="en-US" dirty="0" smtClean="0"/>
              <a:t>可向保险公司索赔</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订舱</a:t>
            </a:r>
            <a:r>
              <a:rPr lang="en-US" dirty="0" smtClean="0"/>
              <a:t>。</a:t>
            </a:r>
            <a:endParaRPr lang="zh-CN" altLang="en-US" dirty="0" smtClean="0"/>
          </a:p>
          <a:p>
            <a:pPr>
              <a:lnSpc>
                <a:spcPct val="150000"/>
              </a:lnSpc>
            </a:pPr>
            <a:r>
              <a:rPr lang="zh-CN" altLang="en-US" dirty="0" smtClean="0"/>
              <a:t>这里的订舱泛指多式联运经营人要按照运输计划安排洽定各区段的运输工具</a:t>
            </a:r>
            <a:r>
              <a:rPr lang="en-US" dirty="0" smtClean="0"/>
              <a:t>， </a:t>
            </a:r>
            <a:r>
              <a:rPr lang="zh-CN" altLang="en-US" dirty="0" smtClean="0"/>
              <a:t>与选定的 各分承运人订立各区段的分运合同</a:t>
            </a:r>
            <a:r>
              <a:rPr lang="en-US" dirty="0" smtClean="0"/>
              <a:t>。 </a:t>
            </a:r>
            <a:endParaRPr lang="en-US" dirty="0" smtClean="0"/>
          </a:p>
          <a:p>
            <a:pPr>
              <a:lnSpc>
                <a:spcPct val="150000"/>
              </a:lnSpc>
            </a:pPr>
            <a:r>
              <a:rPr lang="en-US" dirty="0" smtClean="0"/>
              <a:t>（６）  </a:t>
            </a:r>
            <a:r>
              <a:rPr lang="zh-CN" altLang="en-US" dirty="0" smtClean="0"/>
              <a:t>多式联运单据的签发</a:t>
            </a:r>
            <a:r>
              <a:rPr lang="en-US" dirty="0" smtClean="0"/>
              <a:t>。</a:t>
            </a:r>
            <a:endParaRPr lang="zh-CN" altLang="en-US" dirty="0" smtClean="0"/>
          </a:p>
          <a:p>
            <a:pPr>
              <a:lnSpc>
                <a:spcPct val="150000"/>
              </a:lnSpc>
            </a:pPr>
            <a:r>
              <a:rPr lang="zh-CN" altLang="en-US" dirty="0" smtClean="0"/>
              <a:t>多式联运经营人或其代理人或代表接管货物时</a:t>
            </a:r>
            <a:r>
              <a:rPr lang="en-US" dirty="0" smtClean="0"/>
              <a:t>， </a:t>
            </a:r>
            <a:r>
              <a:rPr lang="zh-CN" altLang="en-US" dirty="0" smtClean="0"/>
              <a:t>凭收到货物的收据向托运人签发多式联 运单据</a:t>
            </a:r>
            <a:r>
              <a:rPr lang="en-US" dirty="0" smtClean="0"/>
              <a:t>，  </a:t>
            </a:r>
            <a:r>
              <a:rPr lang="zh-CN" altLang="en-US" dirty="0" smtClean="0"/>
              <a:t>托运人即可据以结汇</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r>
              <a:rPr lang="en-US" dirty="0" smtClean="0"/>
              <a:t>（７）  </a:t>
            </a:r>
            <a:r>
              <a:rPr lang="zh-CN" altLang="en-US" dirty="0" smtClean="0"/>
              <a:t>单证寄送</a:t>
            </a:r>
            <a:r>
              <a:rPr lang="en-US" dirty="0" smtClean="0"/>
              <a:t>。</a:t>
            </a:r>
            <a:endParaRPr lang="zh-CN" altLang="en-US" dirty="0" smtClean="0"/>
          </a:p>
          <a:p>
            <a:r>
              <a:rPr lang="zh-CN" altLang="en-US" dirty="0" smtClean="0"/>
              <a:t>货物发运后</a:t>
            </a:r>
            <a:r>
              <a:rPr lang="en-US" dirty="0" smtClean="0"/>
              <a:t>，  </a:t>
            </a:r>
            <a:r>
              <a:rPr lang="zh-CN" altLang="en-US" dirty="0" smtClean="0"/>
              <a:t>多式联运经营人填制发运通知或指示  </a:t>
            </a:r>
            <a:r>
              <a:rPr lang="en-US" dirty="0" smtClean="0"/>
              <a:t>（ </a:t>
            </a:r>
            <a:r>
              <a:rPr lang="en-US" dirty="0" err="1" smtClean="0"/>
              <a:t>Ｓｈｉｐｐｉｎｇ</a:t>
            </a:r>
            <a:r>
              <a:rPr lang="en-US" dirty="0" smtClean="0"/>
              <a:t>  </a:t>
            </a:r>
            <a:r>
              <a:rPr lang="en-US" dirty="0" err="1" smtClean="0"/>
              <a:t>Ｎｏｔｉｆｉｃａｔｉｏｎ</a:t>
            </a:r>
            <a:r>
              <a:rPr lang="en-US" dirty="0" smtClean="0"/>
              <a:t>  </a:t>
            </a:r>
            <a:r>
              <a:rPr lang="en-US" dirty="0" err="1" smtClean="0"/>
              <a:t>ｏｒ</a:t>
            </a:r>
            <a:r>
              <a:rPr lang="en-US" dirty="0" smtClean="0"/>
              <a:t> </a:t>
            </a:r>
            <a:r>
              <a:rPr lang="en-US" dirty="0" err="1" smtClean="0"/>
              <a:t>Ｉｎｓｔｒｕｃｔｉｏｎ</a:t>
            </a:r>
            <a:r>
              <a:rPr lang="en-US" dirty="0" smtClean="0"/>
              <a:t>） </a:t>
            </a:r>
            <a:r>
              <a:rPr lang="zh-CN" altLang="en-US" dirty="0" smtClean="0"/>
              <a:t>给国外的代理</a:t>
            </a:r>
            <a:r>
              <a:rPr lang="en-US" dirty="0" smtClean="0"/>
              <a:t>，  </a:t>
            </a:r>
            <a:r>
              <a:rPr lang="zh-CN" altLang="en-US" dirty="0" smtClean="0"/>
              <a:t>内容包括发运货物的品名</a:t>
            </a:r>
            <a:r>
              <a:rPr lang="en-US" dirty="0" smtClean="0"/>
              <a:t>、   </a:t>
            </a:r>
            <a:r>
              <a:rPr lang="zh-CN" altLang="en-US" dirty="0" smtClean="0"/>
              <a:t>数量</a:t>
            </a:r>
            <a:r>
              <a:rPr lang="en-US" dirty="0" smtClean="0"/>
              <a:t>、  </a:t>
            </a:r>
            <a:r>
              <a:rPr lang="zh-CN" altLang="en-US" dirty="0" smtClean="0"/>
              <a:t>集装箱号</a:t>
            </a:r>
            <a:r>
              <a:rPr lang="en-US" dirty="0" smtClean="0"/>
              <a:t>、  </a:t>
            </a:r>
            <a:r>
              <a:rPr lang="zh-CN" altLang="en-US" dirty="0" smtClean="0"/>
              <a:t>运载工具名称</a:t>
            </a:r>
            <a:r>
              <a:rPr lang="en-US" dirty="0" smtClean="0"/>
              <a:t>、  </a:t>
            </a:r>
            <a:r>
              <a:rPr lang="zh-CN" altLang="en-US" dirty="0" smtClean="0"/>
              <a:t>装卸港</a:t>
            </a:r>
            <a:r>
              <a:rPr lang="en-US" dirty="0" smtClean="0"/>
              <a:t>、  </a:t>
            </a:r>
            <a:r>
              <a:rPr lang="zh-CN" altLang="en-US" dirty="0" smtClean="0"/>
              <a:t>中转 地</a:t>
            </a:r>
            <a:r>
              <a:rPr lang="en-US" dirty="0" smtClean="0"/>
              <a:t>、  </a:t>
            </a:r>
            <a:r>
              <a:rPr lang="zh-CN" altLang="en-US" dirty="0" smtClean="0"/>
              <a:t>交货地</a:t>
            </a:r>
            <a:r>
              <a:rPr lang="en-US" dirty="0" smtClean="0"/>
              <a:t>、 </a:t>
            </a:r>
            <a:r>
              <a:rPr lang="zh-CN" altLang="en-US" dirty="0" smtClean="0"/>
              <a:t>收货人名称</a:t>
            </a:r>
            <a:r>
              <a:rPr lang="en-US" dirty="0" smtClean="0"/>
              <a:t>、 </a:t>
            </a:r>
            <a:r>
              <a:rPr lang="zh-CN" altLang="en-US" dirty="0" smtClean="0"/>
              <a:t>还箱地等</a:t>
            </a:r>
            <a:r>
              <a:rPr lang="en-US" dirty="0" smtClean="0"/>
              <a:t>， </a:t>
            </a:r>
            <a:r>
              <a:rPr lang="zh-CN" altLang="en-US" dirty="0" smtClean="0"/>
              <a:t>连同多式联运单据副本</a:t>
            </a:r>
            <a:r>
              <a:rPr lang="en-US" dirty="0" smtClean="0"/>
              <a:t>、 </a:t>
            </a:r>
            <a:r>
              <a:rPr lang="zh-CN" altLang="en-US" dirty="0" smtClean="0"/>
              <a:t>有关的分承运单据</a:t>
            </a:r>
            <a:r>
              <a:rPr lang="en-US" dirty="0" smtClean="0"/>
              <a:t>、 </a:t>
            </a:r>
            <a:r>
              <a:rPr lang="zh-CN" altLang="en-US" dirty="0" smtClean="0"/>
              <a:t>装箱单 等有关发运单据寄给国外代理</a:t>
            </a:r>
            <a:r>
              <a:rPr lang="en-US" dirty="0" smtClean="0"/>
              <a:t>，   </a:t>
            </a:r>
            <a:r>
              <a:rPr lang="zh-CN" altLang="en-US" dirty="0" smtClean="0"/>
              <a:t>以办理接货</a:t>
            </a:r>
            <a:r>
              <a:rPr lang="en-US" dirty="0" smtClean="0"/>
              <a:t>、  </a:t>
            </a:r>
            <a:r>
              <a:rPr lang="zh-CN" altLang="en-US" dirty="0" smtClean="0"/>
              <a:t>交货和转运手续</a:t>
            </a:r>
            <a:r>
              <a:rPr lang="en-US" dirty="0" smtClean="0"/>
              <a:t>。</a:t>
            </a:r>
            <a:endParaRPr lang="zh-CN" altLang="en-US" dirty="0" smtClean="0"/>
          </a:p>
          <a:p>
            <a:r>
              <a:rPr lang="en-US" dirty="0" smtClean="0"/>
              <a:t>（８）  </a:t>
            </a:r>
            <a:r>
              <a:rPr lang="zh-CN" altLang="en-US" dirty="0" smtClean="0"/>
              <a:t>交付货物</a:t>
            </a:r>
            <a:r>
              <a:rPr lang="en-US" dirty="0" smtClean="0"/>
              <a:t>。</a:t>
            </a:r>
            <a:endParaRPr lang="zh-CN" altLang="en-US" dirty="0" smtClean="0"/>
          </a:p>
          <a:p>
            <a:r>
              <a:rPr lang="zh-CN" altLang="en-US" dirty="0" smtClean="0"/>
              <a:t>货物运抵目的地后</a:t>
            </a:r>
            <a:r>
              <a:rPr lang="en-US" dirty="0" smtClean="0"/>
              <a:t>，  </a:t>
            </a:r>
            <a:r>
              <a:rPr lang="zh-CN" altLang="en-US" dirty="0" smtClean="0"/>
              <a:t>由目的地的多式联运经营人的代理通知收货人凭多 式 联 运 单 据 提 货</a:t>
            </a:r>
            <a:r>
              <a:rPr lang="en-US" dirty="0" smtClean="0"/>
              <a:t>，  </a:t>
            </a:r>
            <a:r>
              <a:rPr lang="zh-CN" altLang="en-US" dirty="0" smtClean="0"/>
              <a:t>经营人或其代理人需按合同规定</a:t>
            </a:r>
            <a:r>
              <a:rPr lang="en-US" dirty="0" smtClean="0"/>
              <a:t>，   </a:t>
            </a:r>
            <a:r>
              <a:rPr lang="zh-CN" altLang="en-US" dirty="0" smtClean="0"/>
              <a:t>收取收货人应付的全部费用</a:t>
            </a:r>
            <a:r>
              <a:rPr lang="en-US" dirty="0" smtClean="0"/>
              <a:t>，  </a:t>
            </a:r>
            <a:r>
              <a:rPr lang="zh-CN" altLang="en-US" dirty="0" smtClean="0"/>
              <a:t>并且在货物交出后收回 多式联运单据</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国际多式联运合同</a:t>
            </a:r>
          </a:p>
          <a:p>
            <a:pPr>
              <a:lnSpc>
                <a:spcPct val="150000"/>
              </a:lnSpc>
            </a:pPr>
            <a:r>
              <a:rPr lang="zh-CN" altLang="en-US" dirty="0" smtClean="0"/>
              <a:t>国际多式联运合同</a:t>
            </a:r>
            <a:r>
              <a:rPr lang="en-US" dirty="0" smtClean="0"/>
              <a:t>，  </a:t>
            </a:r>
            <a:r>
              <a:rPr lang="zh-CN" altLang="en-US" dirty="0" smtClean="0"/>
              <a:t>又称混合运输合同</a:t>
            </a:r>
            <a:r>
              <a:rPr lang="en-US" dirty="0" smtClean="0"/>
              <a:t>，  </a:t>
            </a:r>
            <a:r>
              <a:rPr lang="zh-CN" altLang="en-US" dirty="0" smtClean="0"/>
              <a:t>是指用两种以上不同的运输方式将旅客或货物 运抵目的地</a:t>
            </a:r>
            <a:r>
              <a:rPr lang="en-US" dirty="0" smtClean="0"/>
              <a:t>，  </a:t>
            </a:r>
            <a:r>
              <a:rPr lang="zh-CN" altLang="en-US" dirty="0" smtClean="0"/>
              <a:t>旅客和托运人支付运输费用的合同</a:t>
            </a:r>
            <a:r>
              <a:rPr lang="en-US" dirty="0" smtClean="0"/>
              <a:t>。</a:t>
            </a:r>
            <a:r>
              <a:rPr lang="zh-CN" altLang="en-US" dirty="0" smtClean="0"/>
              <a:t> 多式联运合同与一般运输合同相比具有以 下特点</a:t>
            </a:r>
            <a:r>
              <a:rPr lang="en-US" dirty="0" smtClean="0"/>
              <a:t>：</a:t>
            </a:r>
            <a:endParaRPr lang="zh-CN" altLang="en-US" dirty="0" smtClean="0"/>
          </a:p>
          <a:p>
            <a:pPr>
              <a:lnSpc>
                <a:spcPct val="150000"/>
              </a:lnSpc>
            </a:pPr>
            <a:r>
              <a:rPr lang="en-US" dirty="0" smtClean="0"/>
              <a:t>（１）  </a:t>
            </a:r>
            <a:r>
              <a:rPr lang="zh-CN" altLang="en-US" dirty="0" smtClean="0"/>
              <a:t>多式联运合同的承运人一般为两人以上</a:t>
            </a:r>
            <a:r>
              <a:rPr lang="en-US" dirty="0" smtClean="0"/>
              <a:t>。 </a:t>
            </a:r>
            <a:endParaRPr lang="en-US" dirty="0" smtClean="0"/>
          </a:p>
          <a:p>
            <a:pPr>
              <a:lnSpc>
                <a:spcPct val="150000"/>
              </a:lnSpc>
            </a:pPr>
            <a:r>
              <a:rPr lang="en-US" dirty="0" smtClean="0"/>
              <a:t>（２）  </a:t>
            </a:r>
            <a:r>
              <a:rPr lang="zh-CN" altLang="en-US" dirty="0" smtClean="0"/>
              <a:t>多式联运合同的运输方式为两种以上</a:t>
            </a:r>
            <a:r>
              <a:rPr lang="en-US" dirty="0" smtClean="0"/>
              <a:t>。</a:t>
            </a:r>
            <a:endParaRPr lang="zh-CN" altLang="en-US" dirty="0" smtClean="0"/>
          </a:p>
          <a:p>
            <a:pPr>
              <a:lnSpc>
                <a:spcPct val="150000"/>
              </a:lnSpc>
            </a:pPr>
            <a:r>
              <a:rPr lang="en-US" dirty="0" smtClean="0"/>
              <a:t>（３） </a:t>
            </a:r>
            <a:r>
              <a:rPr lang="zh-CN" altLang="en-US" dirty="0" smtClean="0"/>
              <a:t>旅客或托运人一次性交费并使用同一凭证</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eaLnBrk="1" hangingPunct="1">
              <a:lnSpc>
                <a:spcPct val="200000"/>
              </a:lnSpc>
            </a:pPr>
            <a:r>
              <a:rPr lang="zh-CN" altLang="en-US" dirty="0" smtClean="0"/>
              <a:t>国际多式联运合同与单一方式下的运输合同有较大区别</a:t>
            </a:r>
            <a:r>
              <a:rPr lang="en-US" dirty="0" smtClean="0"/>
              <a:t>， </a:t>
            </a:r>
            <a:r>
              <a:rPr lang="zh-CN" altLang="en-US" dirty="0" smtClean="0"/>
              <a:t>不论是从合同涉及的运输方式 还是从合同的具体体现形式来看</a:t>
            </a:r>
            <a:r>
              <a:rPr lang="en-US" dirty="0" smtClean="0"/>
              <a:t>。   </a:t>
            </a:r>
            <a:r>
              <a:rPr lang="zh-CN" altLang="en-US" dirty="0" smtClean="0"/>
              <a:t>尽管运输全程被分为多个运输区段</a:t>
            </a:r>
            <a:r>
              <a:rPr lang="en-US" dirty="0" smtClean="0"/>
              <a:t>，  </a:t>
            </a:r>
            <a:r>
              <a:rPr lang="zh-CN" altLang="en-US" dirty="0" smtClean="0"/>
              <a:t>各区段又由不同的分 承运人来完成</a:t>
            </a:r>
            <a:r>
              <a:rPr lang="en-US" dirty="0" smtClean="0"/>
              <a:t>，  </a:t>
            </a:r>
            <a:r>
              <a:rPr lang="zh-CN" altLang="en-US" dirty="0" smtClean="0"/>
              <a:t>多式联运合同也不能被看作几个单一的运输合同</a:t>
            </a:r>
            <a:r>
              <a:rPr lang="en-US" dirty="0" smtClean="0"/>
              <a:t>，  </a:t>
            </a:r>
            <a:r>
              <a:rPr lang="zh-CN" altLang="en-US" dirty="0" smtClean="0"/>
              <a:t>必须与单一方式下的运输 合同区别对待</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eaLnBrk="1" hangingPunct="1">
              <a:lnSpc>
                <a:spcPct val="150000"/>
              </a:lnSpc>
            </a:pPr>
            <a:r>
              <a:rPr lang="zh-CN" altLang="en-US" dirty="0" smtClean="0"/>
              <a:t>多式联运合同是双务合同</a:t>
            </a:r>
            <a:r>
              <a:rPr lang="en-US" dirty="0" smtClean="0"/>
              <a:t>。   </a:t>
            </a:r>
            <a:r>
              <a:rPr lang="zh-CN" altLang="en-US" dirty="0" smtClean="0"/>
              <a:t>经营人有完成货物全程运输的义务</a:t>
            </a:r>
            <a:r>
              <a:rPr lang="en-US" dirty="0" smtClean="0"/>
              <a:t>，  </a:t>
            </a:r>
            <a:r>
              <a:rPr lang="zh-CN" altLang="en-US" dirty="0" smtClean="0"/>
              <a:t>并有收取运费的权利</a:t>
            </a:r>
            <a:r>
              <a:rPr lang="en-US" dirty="0" smtClean="0"/>
              <a:t>； </a:t>
            </a:r>
            <a:r>
              <a:rPr lang="zh-CN" altLang="en-US" dirty="0" smtClean="0"/>
              <a:t>而发货人有支付运费的义务</a:t>
            </a:r>
            <a:r>
              <a:rPr lang="en-US" dirty="0" smtClean="0"/>
              <a:t>，   </a:t>
            </a:r>
            <a:r>
              <a:rPr lang="zh-CN" altLang="en-US" dirty="0" smtClean="0"/>
              <a:t>也有完好收取货物  </a:t>
            </a:r>
            <a:r>
              <a:rPr lang="en-US" dirty="0" smtClean="0"/>
              <a:t>（ </a:t>
            </a:r>
            <a:r>
              <a:rPr lang="zh-CN" altLang="en-US" dirty="0" smtClean="0"/>
              <a:t>如出现货物损害有向经营人索赔</a:t>
            </a:r>
            <a:r>
              <a:rPr lang="en-US" dirty="0" smtClean="0"/>
              <a:t>）   </a:t>
            </a:r>
            <a:r>
              <a:rPr lang="zh-CN" altLang="en-US" dirty="0" smtClean="0"/>
              <a:t>的权 利</a:t>
            </a:r>
            <a:r>
              <a:rPr lang="en-US" dirty="0" smtClean="0"/>
              <a:t>。  </a:t>
            </a:r>
            <a:r>
              <a:rPr lang="zh-CN" altLang="en-US" dirty="0" smtClean="0"/>
              <a:t>双方的权利和义务是基于运费的支付</a:t>
            </a:r>
            <a:r>
              <a:rPr lang="en-US" dirty="0" smtClean="0"/>
              <a:t>，  </a:t>
            </a:r>
            <a:r>
              <a:rPr lang="zh-CN" altLang="en-US" dirty="0" smtClean="0"/>
              <a:t>因此它也是有偿的合同</a:t>
            </a:r>
            <a:r>
              <a:rPr lang="en-US" dirty="0" smtClean="0"/>
              <a:t>。   </a:t>
            </a:r>
            <a:r>
              <a:rPr lang="zh-CN" altLang="en-US" dirty="0" smtClean="0"/>
              <a:t>多式联运合同也是非要 式的合同</a:t>
            </a:r>
            <a:r>
              <a:rPr lang="en-US" dirty="0" smtClean="0"/>
              <a:t>。  </a:t>
            </a:r>
            <a:r>
              <a:rPr lang="zh-CN" altLang="en-US" dirty="0" smtClean="0"/>
              <a:t>尽管多式联运合同是以多式联运提单来证明的</a:t>
            </a:r>
            <a:r>
              <a:rPr lang="en-US" dirty="0" smtClean="0"/>
              <a:t>，  </a:t>
            </a:r>
            <a:r>
              <a:rPr lang="zh-CN" altLang="en-US" dirty="0" smtClean="0"/>
              <a:t>但提单本身不是运输合同</a:t>
            </a:r>
            <a:r>
              <a:rPr lang="en-US" dirty="0" smtClean="0"/>
              <a:t>，   </a:t>
            </a:r>
            <a:r>
              <a:rPr lang="zh-CN" altLang="en-US" dirty="0" smtClean="0"/>
              <a:t>这一 点与航空</a:t>
            </a:r>
            <a:r>
              <a:rPr lang="en-US" dirty="0" smtClean="0"/>
              <a:t>、  </a:t>
            </a:r>
            <a:r>
              <a:rPr lang="zh-CN" altLang="en-US" dirty="0" smtClean="0"/>
              <a:t>铁路</a:t>
            </a:r>
            <a:r>
              <a:rPr lang="en-US" dirty="0" smtClean="0"/>
              <a:t>、  </a:t>
            </a:r>
            <a:r>
              <a:rPr lang="zh-CN" altLang="en-US" dirty="0" smtClean="0"/>
              <a:t>公路运输合同是运输合同是根本不同的</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第六节　</a:t>
            </a:r>
            <a:r>
              <a:rPr lang="zh-CN" altLang="en-US" dirty="0" smtClean="0"/>
              <a:t>国际</a:t>
            </a:r>
            <a:r>
              <a:rPr lang="zh-CN" altLang="en-US" dirty="0" smtClean="0"/>
              <a:t>货运事故处理</a:t>
            </a:r>
            <a:endParaRPr lang="zh-CN" altLang="zh-CN" dirty="0" smtClean="0"/>
          </a:p>
        </p:txBody>
      </p:sp>
      <p:sp>
        <p:nvSpPr>
          <p:cNvPr id="87043" name="Rectangle 3"/>
          <p:cNvSpPr>
            <a:spLocks noGrp="1" noChangeArrowheads="1"/>
          </p:cNvSpPr>
          <p:nvPr>
            <p:ph type="body" idx="1"/>
          </p:nvPr>
        </p:nvSpPr>
        <p:spPr/>
        <p:txBody>
          <a:bodyPr/>
          <a:lstStyle/>
          <a:p>
            <a:pPr eaLnBrk="1" hangingPunct="1"/>
            <a:r>
              <a:rPr lang="zh-CN" altLang="en-US" sz="2900" dirty="0" smtClean="0"/>
              <a:t>一</a:t>
            </a:r>
            <a:r>
              <a:rPr lang="en-US" sz="2900" dirty="0" smtClean="0"/>
              <a:t>、  </a:t>
            </a:r>
            <a:r>
              <a:rPr lang="zh-CN" altLang="en-US" sz="2900" dirty="0" smtClean="0"/>
              <a:t>海运事故处理</a:t>
            </a:r>
          </a:p>
          <a:p>
            <a:r>
              <a:rPr lang="en-US" dirty="0" smtClean="0"/>
              <a:t>１  </a:t>
            </a:r>
            <a:r>
              <a:rPr lang="zh-CN" altLang="en-US" dirty="0" smtClean="0"/>
              <a:t>常见货损事故成因及认定</a:t>
            </a:r>
          </a:p>
          <a:p>
            <a:r>
              <a:rPr lang="zh-CN" altLang="en-US" dirty="0" smtClean="0"/>
              <a:t>海运货损事故主要是指海上货物运输过程中货物的灭失或损坏</a:t>
            </a:r>
            <a:r>
              <a:rPr lang="en-US" dirty="0" smtClean="0"/>
              <a:t>。 </a:t>
            </a:r>
            <a:r>
              <a:rPr lang="zh-CN" altLang="en-US" dirty="0" smtClean="0"/>
              <a:t>可能的货损事故成因归 纳起来有以下九种</a:t>
            </a:r>
            <a:r>
              <a:rPr lang="en-US" dirty="0" smtClean="0"/>
              <a:t>：</a:t>
            </a:r>
            <a:endParaRPr lang="zh-CN" altLang="en-US" dirty="0" smtClean="0"/>
          </a:p>
          <a:p>
            <a:r>
              <a:rPr lang="en-US" dirty="0" smtClean="0"/>
              <a:t>①</a:t>
            </a:r>
            <a:r>
              <a:rPr lang="zh-CN" altLang="en-US" dirty="0" smtClean="0"/>
              <a:t>未装船前已受损或已存在潜伏的致损因素</a:t>
            </a:r>
            <a:r>
              <a:rPr lang="en-US" dirty="0" smtClean="0"/>
              <a:t>；</a:t>
            </a:r>
            <a:endParaRPr lang="zh-CN" altLang="en-US" dirty="0" smtClean="0"/>
          </a:p>
          <a:p>
            <a:r>
              <a:rPr lang="en-US" dirty="0" smtClean="0"/>
              <a:t>②</a:t>
            </a:r>
            <a:r>
              <a:rPr lang="zh-CN" altLang="en-US" dirty="0" smtClean="0"/>
              <a:t>装卸作业中受损</a:t>
            </a:r>
            <a:r>
              <a:rPr lang="en-US" dirty="0" smtClean="0"/>
              <a:t>；</a:t>
            </a:r>
            <a:endParaRPr lang="zh-CN" altLang="en-US" dirty="0" smtClean="0"/>
          </a:p>
          <a:p>
            <a:r>
              <a:rPr lang="en-US" dirty="0" smtClean="0"/>
              <a:t>③</a:t>
            </a:r>
            <a:r>
              <a:rPr lang="zh-CN" altLang="en-US" dirty="0" smtClean="0"/>
              <a:t>受载场所条件不符合要求</a:t>
            </a:r>
            <a:r>
              <a:rPr lang="en-US" dirty="0" smtClean="0"/>
              <a:t>；</a:t>
            </a:r>
            <a:endParaRPr lang="zh-CN" altLang="en-US" dirty="0" smtClean="0"/>
          </a:p>
          <a:p>
            <a:r>
              <a:rPr lang="en-US" dirty="0" smtClean="0"/>
              <a:t>④</a:t>
            </a:r>
            <a:r>
              <a:rPr lang="zh-CN" altLang="en-US" dirty="0" smtClean="0"/>
              <a:t>船上积载不当</a:t>
            </a:r>
            <a:r>
              <a:rPr lang="en-US" dirty="0" smtClean="0"/>
              <a:t>；</a:t>
            </a:r>
            <a:endParaRPr lang="zh-CN" altLang="en-US" dirty="0" smtClean="0"/>
          </a:p>
          <a:p>
            <a:r>
              <a:rPr lang="en-US" dirty="0" smtClean="0"/>
              <a:t>⑤</a:t>
            </a:r>
            <a:r>
              <a:rPr lang="zh-CN" altLang="en-US" dirty="0" smtClean="0"/>
              <a:t>装船后与航途中及卸船前期间保管不当</a:t>
            </a:r>
            <a:r>
              <a:rPr lang="en-US" dirty="0" smtClean="0"/>
              <a:t>；</a:t>
            </a:r>
            <a:endParaRPr lang="zh-CN" altLang="en-US" dirty="0" smtClean="0"/>
          </a:p>
          <a:p>
            <a:r>
              <a:rPr lang="en-US" dirty="0" smtClean="0"/>
              <a:t>⑥</a:t>
            </a:r>
            <a:r>
              <a:rPr lang="zh-CN" altLang="en-US" dirty="0" smtClean="0"/>
              <a:t>自然灾害</a:t>
            </a:r>
            <a:r>
              <a:rPr lang="en-US" dirty="0" smtClean="0"/>
              <a:t>；</a:t>
            </a:r>
            <a:endParaRPr lang="zh-CN" altLang="en-US" dirty="0" smtClean="0"/>
          </a:p>
          <a:p>
            <a:r>
              <a:rPr lang="en-US" dirty="0" smtClean="0"/>
              <a:t>⑦</a:t>
            </a:r>
            <a:r>
              <a:rPr lang="zh-CN" altLang="en-US" dirty="0" smtClean="0"/>
              <a:t>其他事故殃及</a:t>
            </a:r>
            <a:r>
              <a:rPr lang="en-US" dirty="0" smtClean="0"/>
              <a:t>；</a:t>
            </a:r>
            <a:endParaRPr lang="zh-CN" altLang="en-US" dirty="0" smtClean="0"/>
          </a:p>
          <a:p>
            <a:r>
              <a:rPr lang="en-US" dirty="0" smtClean="0"/>
              <a:t>⑧</a:t>
            </a:r>
            <a:r>
              <a:rPr lang="zh-CN" altLang="en-US" dirty="0" smtClean="0"/>
              <a:t>盗窃</a:t>
            </a:r>
            <a:r>
              <a:rPr lang="en-US" dirty="0" smtClean="0"/>
              <a:t>；</a:t>
            </a:r>
            <a:endParaRPr lang="zh-CN" altLang="en-US" dirty="0" smtClean="0"/>
          </a:p>
          <a:p>
            <a:r>
              <a:rPr lang="en-US" dirty="0" smtClean="0"/>
              <a:t>⑨</a:t>
            </a:r>
            <a:r>
              <a:rPr lang="zh-CN" altLang="en-US" dirty="0" smtClean="0"/>
              <a:t>其他</a:t>
            </a:r>
            <a:r>
              <a:rPr lang="en-US" dirty="0" smtClean="0"/>
              <a:t>。</a:t>
            </a:r>
            <a:endParaRPr lang="zh-CN" altLang="en-US" dirty="0" smtClean="0"/>
          </a:p>
          <a:p>
            <a:pPr eaLnBrk="1" hangingPunct="1"/>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87043" name="Rectangle 3"/>
          <p:cNvSpPr>
            <a:spLocks noGrp="1" noChangeArrowheads="1"/>
          </p:cNvSpPr>
          <p:nvPr>
            <p:ph type="body" idx="1"/>
          </p:nvPr>
        </p:nvSpPr>
        <p:spPr/>
        <p:txBody>
          <a:bodyPr/>
          <a:lstStyle/>
          <a:p>
            <a:r>
              <a:rPr lang="en-US" dirty="0" smtClean="0"/>
              <a:t>２  </a:t>
            </a:r>
            <a:r>
              <a:rPr lang="zh-CN" altLang="en-US" dirty="0" smtClean="0"/>
              <a:t>海上货运事故索赔</a:t>
            </a:r>
          </a:p>
          <a:p>
            <a:r>
              <a:rPr lang="zh-CN" altLang="en-US" dirty="0" smtClean="0"/>
              <a:t>海上货运事故索赔主要是指就海运货损事故发生后</a:t>
            </a:r>
            <a:r>
              <a:rPr lang="en-US" dirty="0" smtClean="0"/>
              <a:t>， </a:t>
            </a:r>
            <a:r>
              <a:rPr lang="zh-CN" altLang="en-US" dirty="0" smtClean="0"/>
              <a:t>货物利益方对承运人提出索赔的行 为</a:t>
            </a:r>
            <a:r>
              <a:rPr lang="en-US" dirty="0" smtClean="0"/>
              <a:t>。  </a:t>
            </a:r>
            <a:r>
              <a:rPr lang="zh-CN" altLang="en-US" dirty="0" smtClean="0"/>
              <a:t>海上货运事故发生的原因是复杂的</a:t>
            </a:r>
            <a:r>
              <a:rPr lang="en-US" dirty="0" smtClean="0"/>
              <a:t>，  </a:t>
            </a:r>
            <a:r>
              <a:rPr lang="zh-CN" altLang="en-US" dirty="0" smtClean="0"/>
              <a:t>所以货运事故发生后</a:t>
            </a:r>
            <a:r>
              <a:rPr lang="en-US" dirty="0" smtClean="0"/>
              <a:t>，  </a:t>
            </a:r>
            <a:r>
              <a:rPr lang="zh-CN" altLang="en-US" dirty="0" smtClean="0"/>
              <a:t>首先需要找出事故发生的</a:t>
            </a:r>
            <a:r>
              <a:rPr lang="zh-CN" altLang="en-US" dirty="0" smtClean="0"/>
              <a:t>原因</a:t>
            </a:r>
            <a:r>
              <a:rPr lang="en-US" dirty="0" smtClean="0"/>
              <a:t>，  </a:t>
            </a:r>
            <a:r>
              <a:rPr lang="zh-CN" altLang="en-US" dirty="0" smtClean="0"/>
              <a:t>存在多个原因时</a:t>
            </a:r>
            <a:r>
              <a:rPr lang="en-US" dirty="0" smtClean="0"/>
              <a:t>，  </a:t>
            </a:r>
            <a:r>
              <a:rPr lang="zh-CN" altLang="en-US" dirty="0" smtClean="0"/>
              <a:t>则根据近因原则</a:t>
            </a:r>
            <a:r>
              <a:rPr lang="en-US" dirty="0" smtClean="0"/>
              <a:t>，  </a:t>
            </a:r>
            <a:r>
              <a:rPr lang="zh-CN" altLang="en-US" dirty="0" smtClean="0"/>
              <a:t>确定事故责任人</a:t>
            </a:r>
            <a:r>
              <a:rPr lang="en-US" dirty="0" smtClean="0"/>
              <a:t>。  </a:t>
            </a:r>
            <a:r>
              <a:rPr lang="zh-CN" altLang="en-US" dirty="0" smtClean="0"/>
              <a:t>对由承运人原因造成的事故</a:t>
            </a:r>
            <a:r>
              <a:rPr lang="en-US" dirty="0" smtClean="0"/>
              <a:t>，  </a:t>
            </a:r>
            <a:r>
              <a:rPr lang="zh-CN" altLang="en-US" dirty="0" smtClean="0"/>
              <a:t>还需要</a:t>
            </a:r>
            <a:r>
              <a:rPr lang="zh-CN" altLang="en-US" dirty="0" smtClean="0"/>
              <a:t>考虑哪些责任是它必须承担的</a:t>
            </a:r>
            <a:r>
              <a:rPr lang="en-US" dirty="0" smtClean="0"/>
              <a:t>，  </a:t>
            </a:r>
            <a:r>
              <a:rPr lang="zh-CN" altLang="en-US" dirty="0" smtClean="0"/>
              <a:t>哪些责任是它可以免责的</a:t>
            </a:r>
            <a:r>
              <a:rPr lang="en-US" dirty="0" smtClean="0"/>
              <a:t>。  </a:t>
            </a:r>
            <a:r>
              <a:rPr lang="zh-CN" altLang="en-US" dirty="0" smtClean="0"/>
              <a:t>对发生的货物灭失或损坏</a:t>
            </a:r>
            <a:r>
              <a:rPr lang="en-US" dirty="0" smtClean="0"/>
              <a:t>， </a:t>
            </a:r>
            <a:r>
              <a:rPr lang="zh-CN" altLang="en-US" dirty="0" smtClean="0"/>
              <a:t>还需要确定损坏程度</a:t>
            </a:r>
            <a:r>
              <a:rPr lang="en-US" dirty="0" smtClean="0"/>
              <a:t>，  </a:t>
            </a:r>
            <a:r>
              <a:rPr lang="zh-CN" altLang="en-US" dirty="0" smtClean="0"/>
              <a:t>对有争议的事故还需要委托公证人进行公正检验</a:t>
            </a:r>
            <a:r>
              <a:rPr lang="en-US" dirty="0" smtClean="0"/>
              <a:t>。 </a:t>
            </a:r>
            <a:r>
              <a:rPr lang="zh-CN" altLang="en-US" dirty="0" smtClean="0"/>
              <a:t>因此</a:t>
            </a:r>
            <a:r>
              <a:rPr lang="en-US" dirty="0" smtClean="0"/>
              <a:t>， </a:t>
            </a:r>
            <a:r>
              <a:rPr lang="zh-CN" altLang="en-US" dirty="0" smtClean="0"/>
              <a:t>索赔时</a:t>
            </a:r>
            <a:r>
              <a:rPr lang="en-US" dirty="0" smtClean="0"/>
              <a:t>， </a:t>
            </a:r>
            <a:r>
              <a:rPr lang="zh-CN" altLang="en-US" dirty="0" smtClean="0"/>
              <a:t>受 损害方应当根据有关法律规定</a:t>
            </a:r>
            <a:r>
              <a:rPr lang="en-US" dirty="0" smtClean="0"/>
              <a:t>，   </a:t>
            </a:r>
            <a:r>
              <a:rPr lang="zh-CN" altLang="en-US" dirty="0" smtClean="0"/>
              <a:t>按照一定的程序</a:t>
            </a:r>
            <a:r>
              <a:rPr lang="en-US" dirty="0" smtClean="0"/>
              <a:t>，  </a:t>
            </a:r>
            <a:r>
              <a:rPr lang="zh-CN" altLang="en-US" dirty="0" smtClean="0"/>
              <a:t>提供证据</a:t>
            </a:r>
            <a:r>
              <a:rPr lang="en-US" dirty="0" smtClean="0"/>
              <a:t>，  </a:t>
            </a:r>
            <a:r>
              <a:rPr lang="zh-CN" altLang="en-US" dirty="0" smtClean="0"/>
              <a:t>证明事故原因</a:t>
            </a:r>
            <a:r>
              <a:rPr lang="en-US" dirty="0" smtClean="0"/>
              <a:t>、  </a:t>
            </a:r>
            <a:r>
              <a:rPr lang="zh-CN" altLang="en-US" dirty="0" smtClean="0"/>
              <a:t>事故责任和损 失的数额</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zh-CN" altLang="en-US" dirty="0" smtClean="0"/>
              <a:t>索赔人应当是遭受损害的货物所有人</a:t>
            </a:r>
            <a:r>
              <a:rPr lang="en-US" dirty="0" smtClean="0"/>
              <a:t>。  </a:t>
            </a:r>
            <a:r>
              <a:rPr lang="zh-CN" altLang="en-US" dirty="0" smtClean="0"/>
              <a:t>由于国际贸易中货物流转程序的复杂性</a:t>
            </a:r>
            <a:r>
              <a:rPr lang="en-US" dirty="0" smtClean="0"/>
              <a:t>，  </a:t>
            </a:r>
            <a:r>
              <a:rPr lang="zh-CN" altLang="en-US" dirty="0" smtClean="0"/>
              <a:t>索赔</a:t>
            </a:r>
            <a:r>
              <a:rPr lang="zh-CN" altLang="en-US" dirty="0" smtClean="0"/>
              <a:t>人可能</a:t>
            </a:r>
            <a:r>
              <a:rPr lang="zh-CN" altLang="en-US" dirty="0" smtClean="0"/>
              <a:t>包括下列几种不同身份</a:t>
            </a:r>
            <a:r>
              <a:rPr lang="en-US" dirty="0" smtClean="0"/>
              <a:t>：</a:t>
            </a:r>
            <a:endParaRPr lang="zh-CN" altLang="en-US" dirty="0" smtClean="0"/>
          </a:p>
          <a:p>
            <a:pPr>
              <a:lnSpc>
                <a:spcPct val="150000"/>
              </a:lnSpc>
            </a:pPr>
            <a:r>
              <a:rPr lang="en-US" dirty="0" smtClean="0"/>
              <a:t>（１）  </a:t>
            </a:r>
            <a:r>
              <a:rPr lang="zh-CN" altLang="en-US" dirty="0" smtClean="0"/>
              <a:t>收货人</a:t>
            </a:r>
            <a:r>
              <a:rPr lang="en-US" dirty="0" smtClean="0"/>
              <a:t>。</a:t>
            </a:r>
          </a:p>
          <a:p>
            <a:pPr>
              <a:lnSpc>
                <a:spcPct val="150000"/>
              </a:lnSpc>
            </a:pPr>
            <a:r>
              <a:rPr lang="en-US" dirty="0" smtClean="0"/>
              <a:t>（２）  </a:t>
            </a:r>
            <a:r>
              <a:rPr lang="zh-CN" altLang="en-US" dirty="0" smtClean="0"/>
              <a:t>托运人</a:t>
            </a:r>
            <a:r>
              <a:rPr lang="en-US" dirty="0" smtClean="0"/>
              <a:t>。</a:t>
            </a:r>
            <a:endParaRPr lang="zh-CN" altLang="en-US" dirty="0" smtClean="0"/>
          </a:p>
          <a:p>
            <a:pPr>
              <a:lnSpc>
                <a:spcPct val="150000"/>
              </a:lnSpc>
            </a:pPr>
            <a:r>
              <a:rPr lang="en-US" dirty="0" smtClean="0"/>
              <a:t>（３）  </a:t>
            </a:r>
            <a:r>
              <a:rPr lang="zh-CN" altLang="en-US" dirty="0" smtClean="0"/>
              <a:t>其他提单持有人</a:t>
            </a:r>
            <a:r>
              <a:rPr lang="en-US" dirty="0" smtClean="0"/>
              <a:t>。</a:t>
            </a:r>
            <a:endParaRPr lang="zh-CN" altLang="en-US" dirty="0" smtClean="0"/>
          </a:p>
          <a:p>
            <a:pPr>
              <a:lnSpc>
                <a:spcPct val="150000"/>
              </a:lnSpc>
            </a:pPr>
            <a:r>
              <a:rPr lang="en-US" dirty="0" smtClean="0"/>
              <a:t>（４）  </a:t>
            </a:r>
            <a:r>
              <a:rPr lang="zh-CN" altLang="en-US" dirty="0" smtClean="0"/>
              <a:t>无船承运人</a:t>
            </a:r>
            <a:r>
              <a:rPr lang="en-US" dirty="0" smtClean="0"/>
              <a:t>。</a:t>
            </a:r>
            <a:endParaRPr lang="zh-CN" altLang="en-US" dirty="0" smtClean="0"/>
          </a:p>
          <a:p>
            <a:pPr>
              <a:lnSpc>
                <a:spcPct val="150000"/>
              </a:lnSpc>
            </a:pPr>
            <a:r>
              <a:rPr lang="en-US" dirty="0" smtClean="0"/>
              <a:t>（５）  </a:t>
            </a:r>
            <a:r>
              <a:rPr lang="zh-CN" altLang="en-US" dirty="0" smtClean="0"/>
              <a:t>货物保险人</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87043" name="Rectangle 3"/>
          <p:cNvSpPr>
            <a:spLocks noGrp="1" noChangeArrowheads="1"/>
          </p:cNvSpPr>
          <p:nvPr>
            <p:ph type="body" idx="1"/>
          </p:nvPr>
        </p:nvSpPr>
        <p:spPr/>
        <p:txBody>
          <a:bodyPr/>
          <a:lstStyle/>
          <a:p>
            <a:r>
              <a:rPr lang="en-US" dirty="0" smtClean="0"/>
              <a:t>３  </a:t>
            </a:r>
            <a:r>
              <a:rPr lang="zh-CN" altLang="en-US" dirty="0" smtClean="0"/>
              <a:t>索赔程序</a:t>
            </a:r>
          </a:p>
          <a:p>
            <a:r>
              <a:rPr lang="zh-CN" altLang="en-US" dirty="0" smtClean="0"/>
              <a:t>货运事故索赔应按照一定的程序进行</a:t>
            </a:r>
            <a:r>
              <a:rPr lang="en-US" dirty="0" smtClean="0"/>
              <a:t>，  </a:t>
            </a:r>
            <a:r>
              <a:rPr lang="zh-CN" altLang="en-US" dirty="0" smtClean="0"/>
              <a:t>具体来说主要包括以下几个环节</a:t>
            </a:r>
            <a:r>
              <a:rPr lang="en-US" dirty="0" smtClean="0"/>
              <a:t>：</a:t>
            </a:r>
            <a:endParaRPr lang="zh-CN" altLang="en-US" dirty="0" smtClean="0"/>
          </a:p>
          <a:p>
            <a:r>
              <a:rPr lang="en-US" dirty="0" smtClean="0"/>
              <a:t>１）  </a:t>
            </a:r>
            <a:r>
              <a:rPr lang="zh-CN" altLang="en-US" dirty="0" smtClean="0"/>
              <a:t>及时发出损坏通知</a:t>
            </a:r>
            <a:r>
              <a:rPr lang="en-US" dirty="0" smtClean="0"/>
              <a:t>。</a:t>
            </a:r>
            <a:endParaRPr lang="zh-CN" altLang="en-US" dirty="0" smtClean="0"/>
          </a:p>
          <a:p>
            <a:pPr eaLnBrk="1" hangingPunct="1"/>
            <a:r>
              <a:rPr lang="zh-CN" altLang="en-US" dirty="0" smtClean="0"/>
              <a:t>根据有关国际公约和各国法律或合同的规定</a:t>
            </a:r>
            <a:r>
              <a:rPr lang="en-US" dirty="0" smtClean="0"/>
              <a:t>，  </a:t>
            </a:r>
            <a:r>
              <a:rPr lang="zh-CN" altLang="en-US" dirty="0" smtClean="0"/>
              <a:t>在发生海上货物运输事故时</a:t>
            </a:r>
            <a:r>
              <a:rPr lang="en-US" dirty="0" smtClean="0"/>
              <a:t>，  </a:t>
            </a:r>
            <a:r>
              <a:rPr lang="zh-CN" altLang="en-US" dirty="0" smtClean="0"/>
              <a:t>收货人或其 他货物索赔人应在规定的时间内向承运人发出货运事故通知书</a:t>
            </a:r>
            <a:r>
              <a:rPr lang="en-US" dirty="0" smtClean="0"/>
              <a:t>，  </a:t>
            </a:r>
            <a:r>
              <a:rPr lang="zh-CN" altLang="en-US" dirty="0" smtClean="0"/>
              <a:t>声明保留货运事故索赔权</a:t>
            </a:r>
            <a:r>
              <a:rPr lang="en-US" dirty="0" smtClean="0"/>
              <a:t>。 </a:t>
            </a:r>
            <a:endParaRPr lang="en-US" dirty="0" smtClean="0"/>
          </a:p>
          <a:p>
            <a:r>
              <a:rPr lang="zh-CN" altLang="en-US" dirty="0" smtClean="0"/>
              <a:t>货物索赔人发出货运事故通知是有时间限制的</a:t>
            </a:r>
            <a:r>
              <a:rPr lang="en-US" dirty="0" smtClean="0"/>
              <a:t>。</a:t>
            </a:r>
            <a:r>
              <a:rPr lang="zh-CN" altLang="en-US" dirty="0" smtClean="0"/>
              <a:t>根据我国  </a:t>
            </a:r>
            <a:r>
              <a:rPr lang="en-US" dirty="0" smtClean="0"/>
              <a:t>《 </a:t>
            </a:r>
            <a:r>
              <a:rPr lang="zh-CN" altLang="en-US" dirty="0" smtClean="0"/>
              <a:t>海商法</a:t>
            </a:r>
            <a:r>
              <a:rPr lang="en-US" dirty="0" smtClean="0"/>
              <a:t>》  </a:t>
            </a:r>
            <a:r>
              <a:rPr lang="zh-CN" altLang="en-US" dirty="0" smtClean="0"/>
              <a:t>第 </a:t>
            </a:r>
            <a:r>
              <a:rPr lang="en-US" dirty="0" smtClean="0"/>
              <a:t>８１ </a:t>
            </a:r>
            <a:r>
              <a:rPr lang="zh-CN" altLang="en-US" dirty="0" smtClean="0"/>
              <a:t>条第 </a:t>
            </a:r>
            <a:r>
              <a:rPr lang="en-US" dirty="0" smtClean="0"/>
              <a:t>２ </a:t>
            </a:r>
            <a:r>
              <a:rPr lang="zh-CN" altLang="en-US" dirty="0" smtClean="0"/>
              <a:t>款规 定</a:t>
            </a:r>
            <a:r>
              <a:rPr lang="en-US" dirty="0" smtClean="0"/>
              <a:t>：  “ </a:t>
            </a:r>
            <a:r>
              <a:rPr lang="zh-CN" altLang="en-US" dirty="0" smtClean="0"/>
              <a:t>货物灭失或损坏情况非显而易见的</a:t>
            </a:r>
            <a:r>
              <a:rPr lang="en-US" dirty="0" smtClean="0"/>
              <a:t>，  </a:t>
            </a:r>
            <a:r>
              <a:rPr lang="zh-CN" altLang="en-US" dirty="0" smtClean="0"/>
              <a:t>在货物交付的次日起连续七日内</a:t>
            </a:r>
            <a:r>
              <a:rPr lang="en-US" dirty="0" smtClean="0"/>
              <a:t>，  </a:t>
            </a:r>
            <a:r>
              <a:rPr lang="zh-CN" altLang="en-US" dirty="0" smtClean="0"/>
              <a:t>集装箱</a:t>
            </a:r>
            <a:r>
              <a:rPr lang="zh-CN" altLang="en-US" dirty="0" smtClean="0"/>
              <a:t>货物交付</a:t>
            </a:r>
            <a:r>
              <a:rPr lang="zh-CN" altLang="en-US" dirty="0" smtClean="0"/>
              <a:t>的次日起连续十五日内</a:t>
            </a:r>
            <a:r>
              <a:rPr lang="en-US" dirty="0" smtClean="0"/>
              <a:t>，  </a:t>
            </a:r>
            <a:r>
              <a:rPr lang="zh-CN" altLang="en-US" dirty="0" smtClean="0"/>
              <a:t>收货人未提交书面通知的适用前款规定</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14339"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委托代理制的问题</a:t>
            </a:r>
            <a:r>
              <a:rPr lang="en-US" dirty="0" smtClean="0"/>
              <a:t>。</a:t>
            </a:r>
            <a:endParaRPr lang="zh-CN" altLang="en-US" dirty="0" smtClean="0"/>
          </a:p>
          <a:p>
            <a:pPr>
              <a:lnSpc>
                <a:spcPct val="150000"/>
              </a:lnSpc>
            </a:pPr>
            <a:r>
              <a:rPr lang="zh-CN" altLang="en-US" dirty="0" smtClean="0"/>
              <a:t>在供应链合作伙伴关系中</a:t>
            </a:r>
            <a:r>
              <a:rPr lang="en-US" dirty="0" smtClean="0"/>
              <a:t>，   </a:t>
            </a:r>
            <a:r>
              <a:rPr lang="zh-CN" altLang="en-US" dirty="0" smtClean="0"/>
              <a:t>委托代理双方面临着竞争与合作之间的妥协</a:t>
            </a:r>
            <a:r>
              <a:rPr lang="en-US" dirty="0" smtClean="0"/>
              <a:t>，  </a:t>
            </a:r>
            <a:r>
              <a:rPr lang="zh-CN" altLang="en-US" dirty="0" smtClean="0"/>
              <a:t>群体协商机制 成为解决问题的重要手段</a:t>
            </a:r>
            <a:r>
              <a:rPr lang="en-US" dirty="0" smtClean="0"/>
              <a:t>。   </a:t>
            </a:r>
            <a:r>
              <a:rPr lang="zh-CN" altLang="en-US" dirty="0" smtClean="0"/>
              <a:t>主要有如下几个问题</a:t>
            </a:r>
            <a:r>
              <a:rPr lang="en-US" dirty="0" smtClean="0"/>
              <a:t>：</a:t>
            </a:r>
            <a:endParaRPr lang="zh-CN" altLang="en-US" dirty="0" smtClean="0"/>
          </a:p>
          <a:p>
            <a:pPr>
              <a:lnSpc>
                <a:spcPct val="150000"/>
              </a:lnSpc>
            </a:pPr>
            <a:r>
              <a:rPr lang="en-US" dirty="0" smtClean="0"/>
              <a:t>①</a:t>
            </a:r>
            <a:r>
              <a:rPr lang="zh-CN" altLang="en-US" dirty="0" smtClean="0"/>
              <a:t>业联盟中信任问题</a:t>
            </a:r>
            <a:r>
              <a:rPr lang="en-US" dirty="0" smtClean="0"/>
              <a:t>。</a:t>
            </a:r>
            <a:endParaRPr lang="zh-CN" altLang="en-US" dirty="0" smtClean="0"/>
          </a:p>
          <a:p>
            <a:pPr eaLnBrk="1" hangingPunct="1">
              <a:lnSpc>
                <a:spcPct val="150000"/>
              </a:lnSpc>
            </a:pPr>
            <a:r>
              <a:rPr lang="en-US" dirty="0" smtClean="0"/>
              <a:t>②</a:t>
            </a:r>
            <a:r>
              <a:rPr lang="zh-CN" altLang="en-US" dirty="0" smtClean="0"/>
              <a:t>沟通问题</a:t>
            </a:r>
            <a:r>
              <a:rPr lang="en-US" dirty="0" smtClean="0"/>
              <a:t>。</a:t>
            </a:r>
            <a:endParaRPr lang="zh-CN" altLang="en-US" dirty="0" smtClean="0"/>
          </a:p>
          <a:p>
            <a:pPr eaLnBrk="1" hangingPunct="1">
              <a:lnSpc>
                <a:spcPct val="150000"/>
              </a:lnSpc>
            </a:pPr>
            <a:r>
              <a:rPr lang="en-US" dirty="0" smtClean="0"/>
              <a:t>③</a:t>
            </a:r>
            <a:r>
              <a:rPr lang="zh-CN" altLang="en-US" dirty="0" smtClean="0"/>
              <a:t>交易成本问题</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准备索赔文件</a:t>
            </a:r>
            <a:r>
              <a:rPr lang="en-US" dirty="0" smtClean="0"/>
              <a:t>。</a:t>
            </a:r>
            <a:endParaRPr lang="zh-CN" altLang="en-US" dirty="0" smtClean="0"/>
          </a:p>
          <a:p>
            <a:pPr>
              <a:lnSpc>
                <a:spcPct val="150000"/>
              </a:lnSpc>
            </a:pPr>
            <a:r>
              <a:rPr lang="zh-CN" altLang="en-US" dirty="0" smtClean="0"/>
              <a:t>通常</a:t>
            </a:r>
            <a:r>
              <a:rPr lang="en-US" dirty="0" smtClean="0"/>
              <a:t>，  </a:t>
            </a:r>
            <a:r>
              <a:rPr lang="zh-CN" altLang="en-US" dirty="0" smtClean="0"/>
              <a:t>收货人在提出索赔时应出具以下文件</a:t>
            </a:r>
            <a:r>
              <a:rPr lang="en-US" dirty="0" smtClean="0"/>
              <a:t>：</a:t>
            </a:r>
            <a:endParaRPr lang="zh-CN" altLang="en-US" dirty="0" smtClean="0"/>
          </a:p>
          <a:p>
            <a:pPr>
              <a:lnSpc>
                <a:spcPct val="150000"/>
              </a:lnSpc>
            </a:pPr>
            <a:r>
              <a:rPr lang="en-US" dirty="0" smtClean="0"/>
              <a:t>（１） </a:t>
            </a:r>
            <a:r>
              <a:rPr lang="zh-CN" altLang="en-US" dirty="0" smtClean="0"/>
              <a:t>索赔函</a:t>
            </a:r>
            <a:r>
              <a:rPr lang="en-US" dirty="0" smtClean="0"/>
              <a:t>。 </a:t>
            </a:r>
            <a:endParaRPr lang="en-US" altLang="zh-CN" dirty="0" smtClean="0"/>
          </a:p>
          <a:p>
            <a:pPr>
              <a:lnSpc>
                <a:spcPct val="150000"/>
              </a:lnSpc>
            </a:pPr>
            <a:r>
              <a:rPr lang="en-US" dirty="0" smtClean="0"/>
              <a:t>（２） </a:t>
            </a:r>
            <a:r>
              <a:rPr lang="zh-CN" altLang="en-US" dirty="0" smtClean="0"/>
              <a:t>提单</a:t>
            </a:r>
            <a:r>
              <a:rPr lang="en-US" dirty="0" smtClean="0"/>
              <a:t>。</a:t>
            </a:r>
            <a:endParaRPr lang="zh-CN" altLang="en-US" dirty="0" smtClean="0"/>
          </a:p>
          <a:p>
            <a:pPr eaLnBrk="1" hangingPunct="1">
              <a:lnSpc>
                <a:spcPct val="150000"/>
              </a:lnSpc>
            </a:pPr>
            <a:r>
              <a:rPr lang="en-US" dirty="0" smtClean="0"/>
              <a:t>（３）  </a:t>
            </a:r>
            <a:r>
              <a:rPr lang="zh-CN" altLang="en-US" dirty="0" smtClean="0"/>
              <a:t>卸货报告</a:t>
            </a:r>
            <a:r>
              <a:rPr lang="en-US" dirty="0" smtClean="0"/>
              <a:t>、  </a:t>
            </a:r>
            <a:r>
              <a:rPr lang="zh-CN" altLang="en-US" dirty="0" smtClean="0"/>
              <a:t>理货报告</a:t>
            </a:r>
            <a:r>
              <a:rPr lang="en-US" dirty="0" smtClean="0"/>
              <a:t>、  </a:t>
            </a:r>
            <a:r>
              <a:rPr lang="zh-CN" altLang="en-US" dirty="0" smtClean="0"/>
              <a:t>货物溢 卸</a:t>
            </a:r>
            <a:r>
              <a:rPr lang="en-US" dirty="0" smtClean="0"/>
              <a:t>、  </a:t>
            </a:r>
            <a:r>
              <a:rPr lang="zh-CN" altLang="en-US" dirty="0" smtClean="0"/>
              <a:t>短 卸 报 告</a:t>
            </a:r>
            <a:r>
              <a:rPr lang="en-US" dirty="0" smtClean="0"/>
              <a:t>、  </a:t>
            </a:r>
            <a:r>
              <a:rPr lang="zh-CN" altLang="en-US" dirty="0" smtClean="0"/>
              <a:t>货 物 残 损 单 等 卸 货 单 证</a:t>
            </a:r>
            <a:r>
              <a:rPr lang="en-US" dirty="0" smtClean="0"/>
              <a:t>。</a:t>
            </a:r>
          </a:p>
          <a:p>
            <a:pPr eaLnBrk="1" hangingPunct="1">
              <a:lnSpc>
                <a:spcPct val="150000"/>
              </a:lnSpc>
            </a:pPr>
            <a:r>
              <a:rPr lang="en-US" dirty="0" smtClean="0"/>
              <a:t>（４）  </a:t>
            </a:r>
            <a:r>
              <a:rPr lang="zh-CN" altLang="en-US" dirty="0" smtClean="0"/>
              <a:t>货物残损公证检验报告</a:t>
            </a:r>
            <a:r>
              <a:rPr lang="en-US" dirty="0" smtClean="0"/>
              <a:t>、   </a:t>
            </a:r>
            <a:r>
              <a:rPr lang="zh-CN" altLang="en-US" dirty="0" smtClean="0"/>
              <a:t>重理 单</a:t>
            </a:r>
            <a:r>
              <a:rPr lang="en-US" dirty="0" smtClean="0"/>
              <a:t>。</a:t>
            </a:r>
          </a:p>
          <a:p>
            <a:pPr eaLnBrk="1" hangingPunct="1">
              <a:lnSpc>
                <a:spcPct val="150000"/>
              </a:lnSpc>
            </a:pPr>
            <a:r>
              <a:rPr lang="en-US" dirty="0" smtClean="0"/>
              <a:t>（５）  </a:t>
            </a:r>
            <a:r>
              <a:rPr lang="zh-CN" altLang="en-US" dirty="0" smtClean="0"/>
              <a:t>商业发票</a:t>
            </a:r>
            <a:r>
              <a:rPr lang="en-US" dirty="0" smtClean="0"/>
              <a:t>、  </a:t>
            </a:r>
            <a:r>
              <a:rPr lang="zh-CN" altLang="en-US" dirty="0" smtClean="0"/>
              <a:t>装箱单</a:t>
            </a:r>
            <a:r>
              <a:rPr lang="en-US" dirty="0" smtClean="0"/>
              <a:t>、  </a:t>
            </a:r>
            <a:r>
              <a:rPr lang="zh-CN" altLang="en-US" dirty="0" smtClean="0"/>
              <a:t>重量单等</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87043"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索赔权利的保全</a:t>
            </a:r>
          </a:p>
          <a:p>
            <a:pPr>
              <a:lnSpc>
                <a:spcPct val="200000"/>
              </a:lnSpc>
            </a:pPr>
            <a:r>
              <a:rPr lang="en-US" dirty="0" smtClean="0"/>
              <a:t>１）  </a:t>
            </a:r>
            <a:r>
              <a:rPr lang="zh-CN" altLang="en-US" dirty="0" smtClean="0"/>
              <a:t>海事请求保全的概念及目的</a:t>
            </a:r>
            <a:r>
              <a:rPr lang="en-US" dirty="0" smtClean="0"/>
              <a:t>。</a:t>
            </a:r>
            <a:endParaRPr lang="zh-CN" altLang="en-US" dirty="0" smtClean="0"/>
          </a:p>
          <a:p>
            <a:pPr>
              <a:lnSpc>
                <a:spcPct val="200000"/>
              </a:lnSpc>
            </a:pPr>
            <a:r>
              <a:rPr lang="zh-CN" altLang="en-US" dirty="0" smtClean="0"/>
              <a:t>海事请求保全是指对海事请求具有管辖权的法院根据海事请求人的申请</a:t>
            </a:r>
            <a:r>
              <a:rPr lang="en-US" dirty="0" smtClean="0"/>
              <a:t>， </a:t>
            </a:r>
            <a:r>
              <a:rPr lang="zh-CN" altLang="en-US" dirty="0" smtClean="0"/>
              <a:t>为使其海事权 利得以保障</a:t>
            </a:r>
            <a:r>
              <a:rPr lang="en-US" dirty="0" smtClean="0"/>
              <a:t>，  </a:t>
            </a:r>
            <a:r>
              <a:rPr lang="zh-CN" altLang="en-US" dirty="0" smtClean="0"/>
              <a:t>对被申请人的财产或行为所采取的民事强制措施</a:t>
            </a:r>
            <a:r>
              <a:rPr lang="en-US" dirty="0" smtClean="0"/>
              <a:t>。 </a:t>
            </a:r>
            <a:endParaRPr lang="en-US" dirty="0" smtClean="0"/>
          </a:p>
          <a:p>
            <a:pPr>
              <a:lnSpc>
                <a:spcPct val="200000"/>
              </a:lnSpc>
            </a:pPr>
            <a:r>
              <a:rPr lang="zh-CN" altLang="en-US" dirty="0" smtClean="0"/>
              <a:t>采取保全措施的目的是保证海事请求人民事权利的顺利实现</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87043" name="Rectangle 3"/>
          <p:cNvSpPr>
            <a:spLocks noGrp="1" noChangeArrowheads="1"/>
          </p:cNvSpPr>
          <p:nvPr>
            <p:ph type="body" idx="1"/>
          </p:nvPr>
        </p:nvSpPr>
        <p:spPr/>
        <p:txBody>
          <a:bodyPr/>
          <a:lstStyle/>
          <a:p>
            <a:r>
              <a:rPr lang="en-US" dirty="0" smtClean="0"/>
              <a:t>２）  </a:t>
            </a:r>
            <a:r>
              <a:rPr lang="zh-CN" altLang="en-US" dirty="0" smtClean="0"/>
              <a:t>海上货物运输索赔权利保全的形式</a:t>
            </a:r>
            <a:r>
              <a:rPr lang="en-US" dirty="0" smtClean="0"/>
              <a:t>。</a:t>
            </a:r>
            <a:endParaRPr lang="zh-CN" altLang="en-US" dirty="0" smtClean="0"/>
          </a:p>
          <a:p>
            <a:r>
              <a:rPr lang="zh-CN" altLang="en-US" dirty="0" smtClean="0"/>
              <a:t>海上货物运输索赔权利保全是海事请求保全的重要内容之一</a:t>
            </a:r>
            <a:r>
              <a:rPr lang="en-US" dirty="0" smtClean="0"/>
              <a:t>。 </a:t>
            </a:r>
            <a:r>
              <a:rPr lang="zh-CN" altLang="en-US" dirty="0" smtClean="0"/>
              <a:t>根据相关法律和业内惯常 做法</a:t>
            </a:r>
            <a:r>
              <a:rPr lang="en-US" dirty="0" smtClean="0"/>
              <a:t>，  </a:t>
            </a:r>
            <a:r>
              <a:rPr lang="zh-CN" altLang="en-US" dirty="0" smtClean="0"/>
              <a:t>对海上运输货物索赔的权利保全可采取担保书和扣押船舶两种形式</a:t>
            </a:r>
            <a:r>
              <a:rPr lang="en-US" dirty="0" smtClean="0"/>
              <a:t>。</a:t>
            </a:r>
            <a:endParaRPr lang="zh-CN" altLang="en-US" dirty="0" smtClean="0"/>
          </a:p>
          <a:p>
            <a:r>
              <a:rPr lang="en-US" dirty="0" smtClean="0"/>
              <a:t>（１）  </a:t>
            </a:r>
            <a:r>
              <a:rPr lang="zh-CN" altLang="en-US" dirty="0" smtClean="0"/>
              <a:t>货物赔偿担保书  </a:t>
            </a:r>
            <a:r>
              <a:rPr lang="en-US" dirty="0" smtClean="0"/>
              <a:t>（ </a:t>
            </a:r>
            <a:r>
              <a:rPr lang="en-US" dirty="0" err="1" smtClean="0"/>
              <a:t>Ｌｅｔｔｅｒ</a:t>
            </a:r>
            <a:r>
              <a:rPr lang="en-US" dirty="0" smtClean="0"/>
              <a:t>  </a:t>
            </a:r>
            <a:r>
              <a:rPr lang="en-US" dirty="0" err="1" smtClean="0"/>
              <a:t>ｏｆ</a:t>
            </a:r>
            <a:r>
              <a:rPr lang="en-US" dirty="0" smtClean="0"/>
              <a:t> </a:t>
            </a:r>
            <a:r>
              <a:rPr lang="en-US" dirty="0" err="1" smtClean="0"/>
              <a:t>Ｇｕａｒａｎｔｅｅ</a:t>
            </a:r>
            <a:r>
              <a:rPr lang="en-US" dirty="0" smtClean="0"/>
              <a:t>，  </a:t>
            </a:r>
            <a:r>
              <a:rPr lang="en-US" dirty="0" err="1" smtClean="0"/>
              <a:t>Ｌｅｔｔｅｒ</a:t>
            </a:r>
            <a:r>
              <a:rPr lang="en-US" dirty="0" smtClean="0"/>
              <a:t>  </a:t>
            </a:r>
            <a:r>
              <a:rPr lang="en-US" dirty="0" err="1" smtClean="0"/>
              <a:t>ｏｆ</a:t>
            </a:r>
            <a:r>
              <a:rPr lang="en-US" dirty="0" smtClean="0"/>
              <a:t>  </a:t>
            </a:r>
            <a:r>
              <a:rPr lang="en-US" dirty="0" err="1" smtClean="0"/>
              <a:t>Ｕｎｄｅｒｔａｋｉｎｇ</a:t>
            </a:r>
            <a:r>
              <a:rPr lang="en-US" dirty="0" smtClean="0"/>
              <a:t>） ，  </a:t>
            </a:r>
            <a:r>
              <a:rPr lang="zh-CN" altLang="en-US" dirty="0" smtClean="0"/>
              <a:t>或赔偿担保函  </a:t>
            </a:r>
            <a:r>
              <a:rPr lang="en-US" dirty="0" smtClean="0"/>
              <a:t>（ </a:t>
            </a:r>
            <a:r>
              <a:rPr lang="en-US" dirty="0" err="1" smtClean="0"/>
              <a:t>Ｌｅｔ</a:t>
            </a:r>
            <a:r>
              <a:rPr lang="en-US" dirty="0" err="1" smtClean="0"/>
              <a:t>⁃ｔｅｒ</a:t>
            </a:r>
            <a:r>
              <a:rPr lang="en-US" dirty="0" smtClean="0"/>
              <a:t> </a:t>
            </a:r>
            <a:r>
              <a:rPr lang="en-US" dirty="0" err="1" smtClean="0"/>
              <a:t>ｏｆ</a:t>
            </a:r>
            <a:r>
              <a:rPr lang="en-US" dirty="0" smtClean="0"/>
              <a:t> </a:t>
            </a:r>
            <a:r>
              <a:rPr lang="en-US" dirty="0" err="1" smtClean="0"/>
              <a:t>Ｉｎｄｅｍｎｉｔｙ</a:t>
            </a:r>
            <a:r>
              <a:rPr lang="en-US" dirty="0" smtClean="0"/>
              <a:t>，  ＬＯＩ） ，  </a:t>
            </a:r>
            <a:r>
              <a:rPr lang="zh-CN" altLang="en-US" dirty="0" smtClean="0"/>
              <a:t>是指承运人就其承运货物的灭失或损坏</a:t>
            </a:r>
            <a:r>
              <a:rPr lang="en-US" dirty="0" smtClean="0"/>
              <a:t>，  </a:t>
            </a:r>
            <a:r>
              <a:rPr lang="zh-CN" altLang="en-US" dirty="0" smtClean="0"/>
              <a:t>向收货人提供保证的将按 照仲裁机构的裁决或法院的判决做出赔偿的书面文件</a:t>
            </a:r>
            <a:r>
              <a:rPr lang="en-US" dirty="0" smtClean="0"/>
              <a:t>，  </a:t>
            </a:r>
            <a:r>
              <a:rPr lang="zh-CN" altLang="en-US" dirty="0" smtClean="0"/>
              <a:t>担保人一般为银行</a:t>
            </a:r>
            <a:r>
              <a:rPr lang="en-US" dirty="0" smtClean="0"/>
              <a:t>、  </a:t>
            </a:r>
            <a:r>
              <a:rPr lang="zh-CN" altLang="en-US" dirty="0" smtClean="0"/>
              <a:t>船东互保协会</a:t>
            </a:r>
            <a:r>
              <a:rPr lang="en-US" dirty="0" smtClean="0"/>
              <a:t>、 </a:t>
            </a:r>
            <a:r>
              <a:rPr lang="zh-CN" altLang="en-US" dirty="0" smtClean="0"/>
              <a:t>船舶保险人等</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扣押船舶是海事请求保全的最主要</a:t>
            </a:r>
            <a:r>
              <a:rPr lang="en-US" dirty="0" smtClean="0"/>
              <a:t>、 </a:t>
            </a:r>
            <a:r>
              <a:rPr lang="zh-CN" altLang="en-US" dirty="0" smtClean="0"/>
              <a:t>最典型的形式</a:t>
            </a:r>
            <a:r>
              <a:rPr lang="en-US" dirty="0" smtClean="0"/>
              <a:t>。 </a:t>
            </a:r>
            <a:r>
              <a:rPr lang="zh-CN" altLang="en-US" dirty="0" smtClean="0"/>
              <a:t>船舶不同于一般财产</a:t>
            </a:r>
            <a:r>
              <a:rPr lang="en-US" dirty="0" smtClean="0"/>
              <a:t>，  </a:t>
            </a:r>
            <a:r>
              <a:rPr lang="zh-CN" altLang="en-US" dirty="0" smtClean="0"/>
              <a:t>作为 海上运输工具</a:t>
            </a:r>
            <a:r>
              <a:rPr lang="en-US" dirty="0" smtClean="0"/>
              <a:t>，  </a:t>
            </a:r>
            <a:r>
              <a:rPr lang="zh-CN" altLang="en-US" dirty="0" smtClean="0"/>
              <a:t>船舶具有名称</a:t>
            </a:r>
            <a:r>
              <a:rPr lang="en-US" dirty="0" smtClean="0"/>
              <a:t>、  </a:t>
            </a:r>
            <a:r>
              <a:rPr lang="zh-CN" altLang="en-US" dirty="0" smtClean="0"/>
              <a:t>国籍等拟人化的特征</a:t>
            </a:r>
            <a:r>
              <a:rPr lang="en-US" dirty="0" smtClean="0"/>
              <a:t>。  </a:t>
            </a:r>
            <a:r>
              <a:rPr lang="zh-CN" altLang="en-US" dirty="0" smtClean="0"/>
              <a:t>因此</a:t>
            </a:r>
            <a:r>
              <a:rPr lang="en-US" dirty="0" smtClean="0"/>
              <a:t>，  </a:t>
            </a:r>
            <a:r>
              <a:rPr lang="zh-CN" altLang="en-US" dirty="0" smtClean="0"/>
              <a:t>扣押船舶是民事诉讼中的</a:t>
            </a:r>
            <a:r>
              <a:rPr lang="zh-CN" altLang="en-US" dirty="0" smtClean="0"/>
              <a:t>特别海事诉讼</a:t>
            </a:r>
            <a:r>
              <a:rPr lang="zh-CN" altLang="en-US" dirty="0" smtClean="0"/>
              <a:t>制度</a:t>
            </a:r>
            <a:r>
              <a:rPr lang="en-US" dirty="0" smtClean="0"/>
              <a:t>。  </a:t>
            </a:r>
            <a:r>
              <a:rPr lang="zh-CN" altLang="en-US" dirty="0" smtClean="0"/>
              <a:t>国际海事委员会制定的  </a:t>
            </a:r>
            <a:r>
              <a:rPr lang="en-US" dirty="0" smtClean="0"/>
              <a:t>《５２ </a:t>
            </a:r>
            <a:r>
              <a:rPr lang="zh-CN" altLang="en-US" dirty="0" smtClean="0"/>
              <a:t>年扣船公约</a:t>
            </a:r>
            <a:r>
              <a:rPr lang="en-US" dirty="0" smtClean="0"/>
              <a:t>》  </a:t>
            </a:r>
            <a:r>
              <a:rPr lang="zh-CN" altLang="en-US" dirty="0" smtClean="0"/>
              <a:t>及 </a:t>
            </a:r>
            <a:r>
              <a:rPr lang="en-US" dirty="0" smtClean="0"/>
              <a:t>《 </a:t>
            </a:r>
            <a:r>
              <a:rPr lang="zh-CN" altLang="en-US" dirty="0" smtClean="0"/>
              <a:t>中华人民共和国海事诉讼</a:t>
            </a:r>
            <a:r>
              <a:rPr lang="zh-CN" altLang="en-US" dirty="0" smtClean="0"/>
              <a:t>特别</a:t>
            </a:r>
            <a:r>
              <a:rPr lang="zh-CN" altLang="en-US" dirty="0" smtClean="0"/>
              <a:t>程序法</a:t>
            </a:r>
            <a:r>
              <a:rPr lang="en-US" dirty="0" smtClean="0"/>
              <a:t>》  （ </a:t>
            </a:r>
            <a:r>
              <a:rPr lang="zh-CN" altLang="en-US" dirty="0" smtClean="0"/>
              <a:t>以下简称  </a:t>
            </a:r>
            <a:r>
              <a:rPr lang="en-US" dirty="0" smtClean="0"/>
              <a:t>《 </a:t>
            </a:r>
            <a:r>
              <a:rPr lang="zh-CN" altLang="en-US" dirty="0" smtClean="0"/>
              <a:t>海事诉讼特别程序法</a:t>
            </a:r>
            <a:r>
              <a:rPr lang="en-US" dirty="0" smtClean="0"/>
              <a:t>》 ）   </a:t>
            </a:r>
            <a:r>
              <a:rPr lang="zh-CN" altLang="en-US" dirty="0" smtClean="0"/>
              <a:t>都对扣船的有关问题做出了特别规定</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索赔权利的转让</a:t>
            </a:r>
          </a:p>
          <a:p>
            <a:pPr>
              <a:lnSpc>
                <a:spcPct val="150000"/>
              </a:lnSpc>
            </a:pPr>
            <a:r>
              <a:rPr lang="zh-CN" altLang="en-US" dirty="0" smtClean="0"/>
              <a:t>如果货物已由保险人承保</a:t>
            </a:r>
            <a:r>
              <a:rPr lang="en-US" dirty="0" smtClean="0"/>
              <a:t>， </a:t>
            </a:r>
            <a:r>
              <a:rPr lang="zh-CN" altLang="en-US" dirty="0" smtClean="0"/>
              <a:t>并且保险人根据保险合同已对出险货物向货物所有人做出了 赔偿</a:t>
            </a:r>
            <a:r>
              <a:rPr lang="en-US" dirty="0" smtClean="0"/>
              <a:t>，  </a:t>
            </a:r>
            <a:r>
              <a:rPr lang="zh-CN" altLang="en-US" dirty="0" smtClean="0"/>
              <a:t>则根据保险的法律原则</a:t>
            </a:r>
            <a:r>
              <a:rPr lang="en-US" dirty="0" smtClean="0"/>
              <a:t>，   </a:t>
            </a:r>
            <a:r>
              <a:rPr lang="zh-CN" altLang="en-US" dirty="0" smtClean="0"/>
              <a:t>货物所有人应当将其对承运人的索赔权利转让给保险人</a:t>
            </a:r>
            <a:r>
              <a:rPr lang="en-US" dirty="0" smtClean="0"/>
              <a:t>。  </a:t>
            </a:r>
            <a:r>
              <a:rPr lang="zh-CN" altLang="en-US" dirty="0" smtClean="0"/>
              <a:t>保险人</a:t>
            </a:r>
            <a:r>
              <a:rPr lang="zh-CN" altLang="en-US" dirty="0" smtClean="0"/>
              <a:t>在取得代位追偿权后</a:t>
            </a:r>
            <a:r>
              <a:rPr lang="en-US" dirty="0" smtClean="0"/>
              <a:t>，  </a:t>
            </a:r>
            <a:r>
              <a:rPr lang="zh-CN" altLang="en-US" dirty="0" smtClean="0"/>
              <a:t>可以直接向承运人进行索赔</a:t>
            </a:r>
            <a:r>
              <a:rPr lang="en-US" dirty="0" smtClean="0"/>
              <a:t>。</a:t>
            </a:r>
            <a:endParaRPr lang="zh-CN" altLang="en-US" dirty="0" smtClean="0"/>
          </a:p>
          <a:p>
            <a:pPr>
              <a:lnSpc>
                <a:spcPct val="150000"/>
              </a:lnSpc>
            </a:pPr>
            <a:r>
              <a:rPr lang="zh-CN" altLang="en-US" dirty="0" smtClean="0"/>
              <a:t>货物所有人在收到保险人赔偿后</a:t>
            </a:r>
            <a:r>
              <a:rPr lang="en-US" dirty="0" smtClean="0"/>
              <a:t>，   </a:t>
            </a:r>
            <a:r>
              <a:rPr lang="zh-CN" altLang="en-US" dirty="0" smtClean="0"/>
              <a:t>应当向保险人签署  </a:t>
            </a:r>
            <a:r>
              <a:rPr lang="en-US" dirty="0" smtClean="0"/>
              <a:t>“ </a:t>
            </a:r>
            <a:r>
              <a:rPr lang="zh-CN" altLang="en-US" dirty="0" smtClean="0"/>
              <a:t>收款及权益转让书</a:t>
            </a:r>
            <a:r>
              <a:rPr lang="en-US" dirty="0" smtClean="0"/>
              <a:t>”    （ </a:t>
            </a:r>
            <a:r>
              <a:rPr lang="en-US" dirty="0" err="1" smtClean="0"/>
              <a:t>Ｒｅｃｅｉｐｔ</a:t>
            </a:r>
            <a:r>
              <a:rPr lang="en-US" dirty="0" smtClean="0"/>
              <a:t> </a:t>
            </a:r>
            <a:r>
              <a:rPr lang="en-US" dirty="0" err="1" smtClean="0"/>
              <a:t>ａｎｄ</a:t>
            </a:r>
            <a:r>
              <a:rPr lang="en-US" dirty="0" smtClean="0"/>
              <a:t> </a:t>
            </a:r>
            <a:r>
              <a:rPr lang="en-US" dirty="0" err="1" smtClean="0"/>
              <a:t>Ｓｕｂｒｏｇａｔｉｏｎ</a:t>
            </a:r>
            <a:r>
              <a:rPr lang="en-US" dirty="0" smtClean="0"/>
              <a:t>  </a:t>
            </a:r>
            <a:r>
              <a:rPr lang="en-US" dirty="0" err="1" smtClean="0"/>
              <a:t>Ｆｏｒｍ</a:t>
            </a:r>
            <a:r>
              <a:rPr lang="en-US" dirty="0" smtClean="0"/>
              <a:t>） ，  </a:t>
            </a:r>
            <a:r>
              <a:rPr lang="zh-CN" altLang="en-US" dirty="0" smtClean="0"/>
              <a:t>供保险人凭此转让书向承运人索赔</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87043" name="Rectangle 3"/>
          <p:cNvSpPr>
            <a:spLocks noGrp="1" noChangeArrowheads="1"/>
          </p:cNvSpPr>
          <p:nvPr>
            <p:ph type="body" idx="1"/>
          </p:nvPr>
        </p:nvSpPr>
        <p:spPr/>
        <p:txBody>
          <a:bodyPr/>
          <a:lstStyle/>
          <a:p>
            <a:pPr eaLnBrk="1" hangingPunct="1">
              <a:lnSpc>
                <a:spcPct val="200000"/>
              </a:lnSpc>
            </a:pPr>
            <a:r>
              <a:rPr lang="en-US" dirty="0" smtClean="0"/>
              <a:t>６  </a:t>
            </a:r>
            <a:r>
              <a:rPr lang="zh-CN" altLang="en-US" dirty="0" smtClean="0"/>
              <a:t>索赔受理与审核</a:t>
            </a:r>
          </a:p>
          <a:p>
            <a:pPr>
              <a:lnSpc>
                <a:spcPct val="200000"/>
              </a:lnSpc>
            </a:pPr>
            <a:r>
              <a:rPr lang="en-US" dirty="0" smtClean="0"/>
              <a:t>１）  </a:t>
            </a:r>
            <a:r>
              <a:rPr lang="zh-CN" altLang="en-US" dirty="0" smtClean="0"/>
              <a:t>分清责任</a:t>
            </a:r>
            <a:r>
              <a:rPr lang="en-US" dirty="0" smtClean="0"/>
              <a:t>。</a:t>
            </a:r>
            <a:endParaRPr lang="zh-CN" altLang="en-US" dirty="0" smtClean="0"/>
          </a:p>
          <a:p>
            <a:pPr>
              <a:lnSpc>
                <a:spcPct val="200000"/>
              </a:lnSpc>
            </a:pPr>
            <a:r>
              <a:rPr lang="zh-CN" altLang="en-US" dirty="0" smtClean="0"/>
              <a:t>承运人在处理索赔时</a:t>
            </a:r>
            <a:r>
              <a:rPr lang="en-US" dirty="0" smtClean="0"/>
              <a:t>，  </a:t>
            </a:r>
            <a:r>
              <a:rPr lang="zh-CN" altLang="en-US" dirty="0" smtClean="0"/>
              <a:t>首先应分清发生货损的原因和应承担的责任范围</a:t>
            </a:r>
            <a:r>
              <a:rPr lang="en-US" dirty="0" smtClean="0"/>
              <a:t>。  </a:t>
            </a:r>
            <a:r>
              <a:rPr lang="zh-CN" altLang="en-US" dirty="0" smtClean="0"/>
              <a:t>当受损方承运 人提出某项具体索赔时</a:t>
            </a:r>
            <a:r>
              <a:rPr lang="en-US" dirty="0" smtClean="0"/>
              <a:t>，  </a:t>
            </a:r>
            <a:r>
              <a:rPr lang="zh-CN" altLang="en-US" dirty="0" smtClean="0"/>
              <a:t>承运人可根据提单中有关承运人的免责条款解除责任</a:t>
            </a:r>
            <a:r>
              <a:rPr lang="en-US" dirty="0" smtClean="0"/>
              <a:t>。   </a:t>
            </a:r>
            <a:r>
              <a:rPr lang="zh-CN" altLang="en-US" dirty="0" smtClean="0"/>
              <a:t>因此</a:t>
            </a:r>
            <a:r>
              <a:rPr lang="en-US" dirty="0" smtClean="0"/>
              <a:t>，  </a:t>
            </a:r>
            <a:r>
              <a:rPr lang="zh-CN" altLang="en-US" dirty="0" smtClean="0"/>
              <a:t>在索 赔和理赔过程中</a:t>
            </a:r>
            <a:r>
              <a:rPr lang="en-US" dirty="0" smtClean="0"/>
              <a:t>，  </a:t>
            </a:r>
            <a:r>
              <a:rPr lang="zh-CN" altLang="en-US" dirty="0" smtClean="0"/>
              <a:t>往往会发生举证和反举证</a:t>
            </a:r>
            <a:r>
              <a:rPr lang="en-US" dirty="0" smtClean="0"/>
              <a:t>。 </a:t>
            </a:r>
            <a:endParaRPr lang="en-US" dirty="0" smtClean="0"/>
          </a:p>
          <a:p>
            <a:pPr>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87043" name="Rectangle 3"/>
          <p:cNvSpPr>
            <a:spLocks noGrp="1" noChangeArrowheads="1"/>
          </p:cNvSpPr>
          <p:nvPr>
            <p:ph type="body" idx="1"/>
          </p:nvPr>
        </p:nvSpPr>
        <p:spPr/>
        <p:txBody>
          <a:bodyPr/>
          <a:lstStyle/>
          <a:p>
            <a:r>
              <a:rPr lang="en-US" dirty="0" smtClean="0"/>
              <a:t>２）  </a:t>
            </a:r>
            <a:r>
              <a:rPr lang="zh-CN" altLang="en-US" dirty="0" smtClean="0"/>
              <a:t>审核</a:t>
            </a:r>
            <a:r>
              <a:rPr lang="en-US" dirty="0" smtClean="0"/>
              <a:t>。</a:t>
            </a:r>
            <a:endParaRPr lang="zh-CN" altLang="en-US" dirty="0" smtClean="0"/>
          </a:p>
          <a:p>
            <a:r>
              <a:rPr lang="zh-CN" altLang="en-US" dirty="0" smtClean="0"/>
              <a:t>审核是处理货损事故仔细且重要的工作</a:t>
            </a:r>
            <a:r>
              <a:rPr lang="en-US" dirty="0" smtClean="0"/>
              <a:t>，  </a:t>
            </a:r>
            <a:r>
              <a:rPr lang="zh-CN" altLang="en-US" dirty="0" smtClean="0"/>
              <a:t>在从事理赔工作时主要审核的内容有</a:t>
            </a:r>
            <a:r>
              <a:rPr lang="en-US" dirty="0" smtClean="0"/>
              <a:t>：</a:t>
            </a:r>
            <a:endParaRPr lang="zh-CN" altLang="en-US" dirty="0" smtClean="0"/>
          </a:p>
          <a:p>
            <a:r>
              <a:rPr lang="en-US" dirty="0" smtClean="0"/>
              <a:t>（１）  </a:t>
            </a:r>
            <a:r>
              <a:rPr lang="zh-CN" altLang="en-US" dirty="0" smtClean="0"/>
              <a:t>索赔的提出是否在规定的期限内</a:t>
            </a:r>
            <a:r>
              <a:rPr lang="en-US" dirty="0" smtClean="0"/>
              <a:t>，   </a:t>
            </a:r>
            <a:r>
              <a:rPr lang="zh-CN" altLang="en-US" dirty="0" smtClean="0"/>
              <a:t>如果期限已过</a:t>
            </a:r>
            <a:r>
              <a:rPr lang="en-US" dirty="0" smtClean="0"/>
              <a:t>，  </a:t>
            </a:r>
            <a:r>
              <a:rPr lang="zh-CN" altLang="en-US" dirty="0" smtClean="0"/>
              <a:t>提赔人是否已要求延期</a:t>
            </a:r>
            <a:r>
              <a:rPr lang="en-US" dirty="0" smtClean="0"/>
              <a:t>；</a:t>
            </a:r>
            <a:endParaRPr lang="zh-CN" altLang="en-US" dirty="0" smtClean="0"/>
          </a:p>
          <a:p>
            <a:r>
              <a:rPr lang="en-US" dirty="0" smtClean="0"/>
              <a:t>（２）  </a:t>
            </a:r>
            <a:r>
              <a:rPr lang="zh-CN" altLang="en-US" dirty="0" smtClean="0"/>
              <a:t>提出索赔所出具的单证是否齐全</a:t>
            </a:r>
            <a:r>
              <a:rPr lang="en-US" dirty="0" smtClean="0"/>
              <a:t>；</a:t>
            </a:r>
            <a:endParaRPr lang="zh-CN" altLang="en-US" dirty="0" smtClean="0"/>
          </a:p>
          <a:p>
            <a:r>
              <a:rPr lang="en-US" dirty="0" smtClean="0"/>
              <a:t>（３）  </a:t>
            </a:r>
            <a:r>
              <a:rPr lang="zh-CN" altLang="en-US" dirty="0" smtClean="0"/>
              <a:t>单证之间有关内容是否相符</a:t>
            </a:r>
            <a:r>
              <a:rPr lang="en-US" dirty="0" smtClean="0"/>
              <a:t>，   </a:t>
            </a:r>
            <a:r>
              <a:rPr lang="zh-CN" altLang="en-US" dirty="0" smtClean="0"/>
              <a:t>如船名</a:t>
            </a:r>
            <a:r>
              <a:rPr lang="en-US" dirty="0" smtClean="0"/>
              <a:t>、  </a:t>
            </a:r>
            <a:r>
              <a:rPr lang="zh-CN" altLang="en-US" dirty="0" smtClean="0"/>
              <a:t>航次</a:t>
            </a:r>
            <a:r>
              <a:rPr lang="en-US" dirty="0" smtClean="0"/>
              <a:t>、  </a:t>
            </a:r>
            <a:r>
              <a:rPr lang="zh-CN" altLang="en-US" dirty="0" smtClean="0"/>
              <a:t>提单号</a:t>
            </a:r>
            <a:r>
              <a:rPr lang="en-US" dirty="0" smtClean="0"/>
              <a:t>、  </a:t>
            </a:r>
            <a:r>
              <a:rPr lang="zh-CN" altLang="en-US" dirty="0" smtClean="0"/>
              <a:t>货名</a:t>
            </a:r>
            <a:r>
              <a:rPr lang="en-US" dirty="0" smtClean="0"/>
              <a:t>、  </a:t>
            </a:r>
            <a:r>
              <a:rPr lang="zh-CN" altLang="en-US" dirty="0" smtClean="0"/>
              <a:t>品种</a:t>
            </a:r>
            <a:r>
              <a:rPr lang="en-US" dirty="0" smtClean="0"/>
              <a:t>、  </a:t>
            </a:r>
            <a:r>
              <a:rPr lang="zh-CN" altLang="en-US" dirty="0" smtClean="0"/>
              <a:t>检验日期等</a:t>
            </a:r>
            <a:r>
              <a:rPr lang="en-US" dirty="0" smtClean="0"/>
              <a:t>；</a:t>
            </a:r>
            <a:endParaRPr lang="zh-CN" altLang="en-US" dirty="0" smtClean="0"/>
          </a:p>
          <a:p>
            <a:r>
              <a:rPr lang="en-US" dirty="0" smtClean="0"/>
              <a:t>（４）  </a:t>
            </a:r>
            <a:r>
              <a:rPr lang="zh-CN" altLang="en-US" dirty="0" smtClean="0"/>
              <a:t>货损是否发生在承运人的责任期限内</a:t>
            </a:r>
            <a:r>
              <a:rPr lang="en-US" dirty="0" smtClean="0"/>
              <a:t>；</a:t>
            </a:r>
            <a:endParaRPr lang="zh-CN" altLang="en-US" dirty="0" smtClean="0"/>
          </a:p>
          <a:p>
            <a:r>
              <a:rPr lang="en-US" dirty="0" smtClean="0"/>
              <a:t>（５）  </a:t>
            </a:r>
            <a:r>
              <a:rPr lang="zh-CN" altLang="en-US" dirty="0" smtClean="0"/>
              <a:t>船方有无海事声明或海事报告</a:t>
            </a:r>
            <a:r>
              <a:rPr lang="en-US" dirty="0" smtClean="0"/>
              <a:t>；</a:t>
            </a:r>
            <a:endParaRPr lang="zh-CN" altLang="en-US" dirty="0" smtClean="0"/>
          </a:p>
          <a:p>
            <a:r>
              <a:rPr lang="en-US" dirty="0" smtClean="0"/>
              <a:t>（６）  </a:t>
            </a:r>
            <a:r>
              <a:rPr lang="zh-CN" altLang="en-US" dirty="0" smtClean="0"/>
              <a:t>船方是否已在有关单证上签字确认</a:t>
            </a:r>
            <a:r>
              <a:rPr lang="en-US" dirty="0" smtClean="0"/>
              <a:t>；</a:t>
            </a:r>
            <a:endParaRPr lang="zh-CN" altLang="en-US" dirty="0" smtClean="0"/>
          </a:p>
          <a:p>
            <a:r>
              <a:rPr lang="en-US" dirty="0" smtClean="0"/>
              <a:t>（７）  </a:t>
            </a:r>
            <a:r>
              <a:rPr lang="zh-CN" altLang="en-US" dirty="0" smtClean="0"/>
              <a:t>装卸港的理货计数量是否准确</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88067" name="Rectangle 3"/>
          <p:cNvSpPr>
            <a:spLocks noGrp="1" noChangeArrowheads="1"/>
          </p:cNvSpPr>
          <p:nvPr>
            <p:ph type="body" idx="1"/>
          </p:nvPr>
        </p:nvSpPr>
        <p:spPr/>
        <p:txBody>
          <a:bodyPr/>
          <a:lstStyle/>
          <a:p>
            <a:r>
              <a:rPr lang="en-US" dirty="0" smtClean="0"/>
              <a:t>３）  </a:t>
            </a:r>
            <a:r>
              <a:rPr lang="zh-CN" altLang="en-US" dirty="0" smtClean="0"/>
              <a:t>承运人免责或减少责任应出具的主要单证</a:t>
            </a:r>
            <a:r>
              <a:rPr lang="en-US" dirty="0" smtClean="0"/>
              <a:t>。</a:t>
            </a:r>
            <a:endParaRPr lang="zh-CN" altLang="en-US" dirty="0" smtClean="0"/>
          </a:p>
          <a:p>
            <a:r>
              <a:rPr lang="zh-CN" altLang="en-US" dirty="0" smtClean="0"/>
              <a:t>承运人对所发生的货损欲解除责任</a:t>
            </a:r>
            <a:r>
              <a:rPr lang="en-US" dirty="0" smtClean="0"/>
              <a:t>，  </a:t>
            </a:r>
            <a:r>
              <a:rPr lang="zh-CN" altLang="en-US" dirty="0" smtClean="0"/>
              <a:t>或意图证明自己并无过失行为</a:t>
            </a:r>
            <a:r>
              <a:rPr lang="en-US" dirty="0" smtClean="0"/>
              <a:t>，  </a:t>
            </a:r>
            <a:r>
              <a:rPr lang="zh-CN" altLang="en-US" dirty="0" smtClean="0"/>
              <a:t>则应出具有关单证 以证明对所发生的货损不承担或少承担责任</a:t>
            </a:r>
            <a:r>
              <a:rPr lang="en-US" dirty="0" smtClean="0"/>
              <a:t>。   </a:t>
            </a:r>
            <a:r>
              <a:rPr lang="zh-CN" altLang="en-US" dirty="0" smtClean="0"/>
              <a:t>除前述的收货单</a:t>
            </a:r>
            <a:r>
              <a:rPr lang="en-US" dirty="0" smtClean="0"/>
              <a:t>、  </a:t>
            </a:r>
            <a:r>
              <a:rPr lang="zh-CN" altLang="en-US" dirty="0" smtClean="0"/>
              <a:t>理货计数单</a:t>
            </a:r>
            <a:r>
              <a:rPr lang="en-US" dirty="0" smtClean="0"/>
              <a:t>、  </a:t>
            </a:r>
            <a:r>
              <a:rPr lang="zh-CN" altLang="en-US" dirty="0" smtClean="0"/>
              <a:t>货物溢短单</a:t>
            </a:r>
            <a:r>
              <a:rPr lang="en-US" dirty="0" smtClean="0"/>
              <a:t>、</a:t>
            </a:r>
            <a:endParaRPr lang="zh-CN" altLang="en-US" dirty="0" smtClean="0"/>
          </a:p>
          <a:p>
            <a:r>
              <a:rPr lang="zh-CN" altLang="en-US" dirty="0" smtClean="0"/>
              <a:t>货物残损单</a:t>
            </a:r>
            <a:r>
              <a:rPr lang="en-US" dirty="0" smtClean="0"/>
              <a:t>、  </a:t>
            </a:r>
            <a:r>
              <a:rPr lang="zh-CN" altLang="en-US" dirty="0" smtClean="0"/>
              <a:t>过驳清单</a:t>
            </a:r>
            <a:r>
              <a:rPr lang="en-US" dirty="0" smtClean="0"/>
              <a:t>、  </a:t>
            </a:r>
            <a:r>
              <a:rPr lang="zh-CN" altLang="en-US" dirty="0" smtClean="0"/>
              <a:t>卸货报告等货运单证外</a:t>
            </a:r>
            <a:r>
              <a:rPr lang="en-US" dirty="0" smtClean="0"/>
              <a:t>，   </a:t>
            </a:r>
            <a:r>
              <a:rPr lang="zh-CN" altLang="en-US" dirty="0" smtClean="0"/>
              <a:t>承运人还应提供</a:t>
            </a:r>
            <a:r>
              <a:rPr lang="en-US" dirty="0" smtClean="0"/>
              <a:t>：</a:t>
            </a:r>
            <a:endParaRPr lang="zh-CN" altLang="en-US" dirty="0" smtClean="0"/>
          </a:p>
          <a:p>
            <a:r>
              <a:rPr lang="en-US" dirty="0" smtClean="0"/>
              <a:t>（１）  </a:t>
            </a:r>
            <a:r>
              <a:rPr lang="zh-CN" altLang="en-US" dirty="0" smtClean="0"/>
              <a:t>积载检验报告</a:t>
            </a:r>
            <a:r>
              <a:rPr lang="en-US" dirty="0" smtClean="0"/>
              <a:t>；</a:t>
            </a:r>
            <a:endParaRPr lang="zh-CN" altLang="en-US" dirty="0" smtClean="0"/>
          </a:p>
          <a:p>
            <a:r>
              <a:rPr lang="en-US" dirty="0" smtClean="0"/>
              <a:t>（２）  </a:t>
            </a:r>
            <a:r>
              <a:rPr lang="zh-CN" altLang="en-US" dirty="0" smtClean="0"/>
              <a:t>舱口检验报告</a:t>
            </a:r>
            <a:r>
              <a:rPr lang="en-US" dirty="0" smtClean="0"/>
              <a:t>；</a:t>
            </a:r>
            <a:endParaRPr lang="zh-CN" altLang="en-US" dirty="0" smtClean="0"/>
          </a:p>
          <a:p>
            <a:r>
              <a:rPr lang="en-US" dirty="0" smtClean="0"/>
              <a:t>（３）  </a:t>
            </a:r>
            <a:r>
              <a:rPr lang="zh-CN" altLang="en-US" dirty="0" smtClean="0"/>
              <a:t>海事声明或海事报告</a:t>
            </a:r>
            <a:r>
              <a:rPr lang="en-US" dirty="0" smtClean="0"/>
              <a:t>；</a:t>
            </a:r>
            <a:endParaRPr lang="zh-CN" altLang="en-US" dirty="0" smtClean="0"/>
          </a:p>
          <a:p>
            <a:r>
              <a:rPr lang="en-US" dirty="0" smtClean="0"/>
              <a:t>（４）  </a:t>
            </a:r>
            <a:r>
              <a:rPr lang="zh-CN" altLang="en-US" dirty="0" smtClean="0"/>
              <a:t>卸货事故报告</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89091" name="Rectangle 3"/>
          <p:cNvSpPr>
            <a:spLocks noGrp="1" noChangeArrowheads="1"/>
          </p:cNvSpPr>
          <p:nvPr>
            <p:ph type="body" idx="1"/>
          </p:nvPr>
        </p:nvSpPr>
        <p:spPr/>
        <p:txBody>
          <a:bodyPr/>
          <a:lstStyle/>
          <a:p>
            <a:pPr>
              <a:lnSpc>
                <a:spcPct val="200000"/>
              </a:lnSpc>
            </a:pPr>
            <a:r>
              <a:rPr lang="en-US" dirty="0" smtClean="0"/>
              <a:t>４）  </a:t>
            </a:r>
            <a:r>
              <a:rPr lang="zh-CN" altLang="en-US" dirty="0" smtClean="0"/>
              <a:t>索赔金的支付</a:t>
            </a:r>
            <a:r>
              <a:rPr lang="en-US" dirty="0" smtClean="0"/>
              <a:t>。</a:t>
            </a:r>
            <a:endParaRPr lang="zh-CN" altLang="en-US" dirty="0" smtClean="0"/>
          </a:p>
          <a:p>
            <a:pPr>
              <a:lnSpc>
                <a:spcPct val="200000"/>
              </a:lnSpc>
            </a:pPr>
            <a:r>
              <a:rPr lang="zh-CN" altLang="en-US" dirty="0" smtClean="0"/>
              <a:t>通过举证与反举证</a:t>
            </a:r>
            <a:r>
              <a:rPr lang="en-US" dirty="0" smtClean="0"/>
              <a:t>，  </a:t>
            </a:r>
            <a:r>
              <a:rPr lang="zh-CN" altLang="en-US" dirty="0" smtClean="0"/>
              <a:t>虽然已明确了责任</a:t>
            </a:r>
            <a:r>
              <a:rPr lang="en-US" dirty="0" smtClean="0"/>
              <a:t>，  </a:t>
            </a:r>
            <a:r>
              <a:rPr lang="zh-CN" altLang="en-US" dirty="0" smtClean="0"/>
              <a:t>但在赔偿金额上未取得一致意见时</a:t>
            </a:r>
            <a:r>
              <a:rPr lang="en-US" dirty="0" smtClean="0"/>
              <a:t>，  </a:t>
            </a:r>
            <a:r>
              <a:rPr lang="zh-CN" altLang="en-US" dirty="0" smtClean="0"/>
              <a:t>则应根据 法院判决或协议支付一定的索赔金</a:t>
            </a:r>
            <a:r>
              <a:rPr lang="en-US" dirty="0" smtClean="0"/>
              <a:t>。  </a:t>
            </a:r>
            <a:r>
              <a:rPr lang="zh-CN" altLang="en-US" dirty="0" smtClean="0"/>
              <a:t>关于确定损失金额的标准</a:t>
            </a:r>
            <a:r>
              <a:rPr lang="en-US" dirty="0" smtClean="0"/>
              <a:t>，   《 </a:t>
            </a:r>
            <a:r>
              <a:rPr lang="zh-CN" altLang="en-US" dirty="0" smtClean="0"/>
              <a:t>海牙规则</a:t>
            </a:r>
            <a:r>
              <a:rPr lang="en-US" dirty="0" smtClean="0"/>
              <a:t>》   </a:t>
            </a:r>
            <a:r>
              <a:rPr lang="zh-CN" altLang="en-US" dirty="0" smtClean="0"/>
              <a:t>并没有做出规 定</a:t>
            </a:r>
            <a:r>
              <a:rPr lang="en-US" dirty="0" smtClean="0"/>
              <a:t>，  </a:t>
            </a:r>
            <a:r>
              <a:rPr lang="zh-CN" altLang="en-US" dirty="0" smtClean="0"/>
              <a:t>但在实际业务中大多以货物的  </a:t>
            </a:r>
            <a:r>
              <a:rPr lang="en-US" dirty="0" smtClean="0"/>
              <a:t>ＣＩＦ </a:t>
            </a:r>
            <a:r>
              <a:rPr lang="zh-CN" altLang="en-US" dirty="0" smtClean="0"/>
              <a:t>价作为确定赔偿金额的标准</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0115" name="Rectangle 3"/>
          <p:cNvSpPr>
            <a:spLocks noGrp="1" noChangeArrowheads="1"/>
          </p:cNvSpPr>
          <p:nvPr>
            <p:ph type="body" idx="1"/>
          </p:nvPr>
        </p:nvSpPr>
        <p:spPr/>
        <p:txBody>
          <a:bodyPr/>
          <a:lstStyle/>
          <a:p>
            <a:r>
              <a:rPr lang="en-US" dirty="0" smtClean="0"/>
              <a:t>７  </a:t>
            </a:r>
            <a:r>
              <a:rPr lang="zh-CN" altLang="en-US" dirty="0" smtClean="0"/>
              <a:t>注意事项</a:t>
            </a:r>
          </a:p>
          <a:p>
            <a:r>
              <a:rPr lang="en-US" dirty="0" smtClean="0"/>
              <a:t>１）  </a:t>
            </a:r>
            <a:r>
              <a:rPr lang="zh-CN" altLang="en-US" dirty="0" smtClean="0"/>
              <a:t>有关保函问题</a:t>
            </a:r>
            <a:r>
              <a:rPr lang="en-US" dirty="0" smtClean="0"/>
              <a:t>。</a:t>
            </a:r>
            <a:endParaRPr lang="zh-CN" altLang="en-US" dirty="0" smtClean="0"/>
          </a:p>
          <a:p>
            <a:pPr eaLnBrk="1" hangingPunct="1"/>
            <a:r>
              <a:rPr lang="en-US" dirty="0" smtClean="0"/>
              <a:t>２）  </a:t>
            </a:r>
            <a:r>
              <a:rPr lang="zh-CN" altLang="en-US" dirty="0" smtClean="0"/>
              <a:t>有关提单的问题</a:t>
            </a:r>
            <a:r>
              <a:rPr lang="en-US" dirty="0" smtClean="0"/>
              <a:t>。</a:t>
            </a:r>
          </a:p>
          <a:p>
            <a:pPr eaLnBrk="1" hangingPunct="1"/>
            <a:r>
              <a:rPr lang="en-US" dirty="0" smtClean="0"/>
              <a:t>３</a:t>
            </a:r>
            <a:r>
              <a:rPr lang="en-US" dirty="0" smtClean="0"/>
              <a:t>）  </a:t>
            </a:r>
            <a:r>
              <a:rPr lang="zh-CN" altLang="en-US" dirty="0" smtClean="0"/>
              <a:t>有关现场处理应注意的问题</a:t>
            </a:r>
            <a:r>
              <a:rPr lang="en-US" dirty="0" smtClean="0"/>
              <a:t>。</a:t>
            </a:r>
            <a:endParaRPr lang="zh-CN" altLang="en-US" dirty="0" smtClean="0"/>
          </a:p>
          <a:p>
            <a:r>
              <a:rPr lang="zh-CN" altLang="en-US" sz="2900" dirty="0" smtClean="0"/>
              <a:t>二</a:t>
            </a:r>
            <a:r>
              <a:rPr lang="en-US" sz="2900" dirty="0" smtClean="0"/>
              <a:t>、  </a:t>
            </a:r>
            <a:r>
              <a:rPr lang="zh-CN" altLang="en-US" sz="2900" dirty="0" smtClean="0"/>
              <a:t>空运</a:t>
            </a:r>
            <a:r>
              <a:rPr lang="zh-CN" altLang="en-US" sz="2900" dirty="0" smtClean="0"/>
              <a:t>事故处理</a:t>
            </a:r>
            <a:r>
              <a:rPr lang="en-US" altLang="zh-CN" sz="2900" dirty="0" smtClean="0"/>
              <a:t> </a:t>
            </a:r>
            <a:endParaRPr lang="zh-CN" altLang="en-US" sz="2900" dirty="0" smtClean="0"/>
          </a:p>
          <a:p>
            <a:r>
              <a:rPr lang="en-US" dirty="0" smtClean="0"/>
              <a:t>１  </a:t>
            </a:r>
            <a:r>
              <a:rPr lang="zh-CN" altLang="en-US" dirty="0" smtClean="0"/>
              <a:t>不正常运输</a:t>
            </a:r>
          </a:p>
          <a:p>
            <a:r>
              <a:rPr lang="zh-CN" altLang="en-US" dirty="0" smtClean="0"/>
              <a:t>货物的不正常运输</a:t>
            </a:r>
            <a:r>
              <a:rPr lang="en-US" dirty="0" smtClean="0"/>
              <a:t>，  </a:t>
            </a:r>
            <a:r>
              <a:rPr lang="zh-CN" altLang="en-US" dirty="0" smtClean="0"/>
              <a:t>是指货物在收运及运输过程中由于各方面工作的差错及不规范的操 作而造成的货物不正常状况</a:t>
            </a:r>
            <a:r>
              <a:rPr lang="en-US" dirty="0" smtClean="0"/>
              <a:t>，   </a:t>
            </a:r>
            <a:r>
              <a:rPr lang="zh-CN" altLang="en-US" dirty="0" smtClean="0"/>
              <a:t>如多装</a:t>
            </a:r>
            <a:r>
              <a:rPr lang="en-US" dirty="0" smtClean="0"/>
              <a:t>、  </a:t>
            </a:r>
            <a:r>
              <a:rPr lang="zh-CN" altLang="en-US" dirty="0" smtClean="0"/>
              <a:t>少装</a:t>
            </a:r>
            <a:r>
              <a:rPr lang="en-US" dirty="0" smtClean="0"/>
              <a:t>、  </a:t>
            </a:r>
            <a:r>
              <a:rPr lang="zh-CN" altLang="en-US" dirty="0" smtClean="0"/>
              <a:t>多收</a:t>
            </a:r>
            <a:r>
              <a:rPr lang="en-US" dirty="0" smtClean="0"/>
              <a:t>、  </a:t>
            </a:r>
            <a:r>
              <a:rPr lang="zh-CN" altLang="en-US" dirty="0" smtClean="0"/>
              <a:t>少收货物</a:t>
            </a:r>
            <a:r>
              <a:rPr lang="en-US" dirty="0" smtClean="0"/>
              <a:t>，  </a:t>
            </a:r>
            <a:r>
              <a:rPr lang="zh-CN" altLang="en-US" dirty="0" smtClean="0"/>
              <a:t>货物变质</a:t>
            </a:r>
            <a:r>
              <a:rPr lang="en-US" dirty="0" smtClean="0"/>
              <a:t>，  </a:t>
            </a:r>
            <a:r>
              <a:rPr lang="zh-CN" altLang="en-US" dirty="0" smtClean="0"/>
              <a:t>货物损坏等</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15363"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国际货物代理关系建立</a:t>
            </a:r>
          </a:p>
          <a:p>
            <a:pPr>
              <a:lnSpc>
                <a:spcPct val="150000"/>
              </a:lnSpc>
            </a:pPr>
            <a:r>
              <a:rPr lang="zh-CN" altLang="en-US" dirty="0" smtClean="0"/>
              <a:t>代理关系的建立必须由一方提出委托申请</a:t>
            </a:r>
            <a:r>
              <a:rPr lang="en-US" dirty="0" smtClean="0"/>
              <a:t>，  </a:t>
            </a:r>
            <a:r>
              <a:rPr lang="zh-CN" altLang="en-US" dirty="0" smtClean="0"/>
              <a:t>经另一方接受后才算正式成立</a:t>
            </a:r>
            <a:r>
              <a:rPr lang="en-US" dirty="0" smtClean="0"/>
              <a:t>。  </a:t>
            </a:r>
            <a:r>
              <a:rPr lang="zh-CN" altLang="en-US" dirty="0" smtClean="0"/>
              <a:t>这种关系确 定后</a:t>
            </a:r>
            <a:r>
              <a:rPr lang="en-US" dirty="0" smtClean="0"/>
              <a:t>，  </a:t>
            </a:r>
            <a:r>
              <a:rPr lang="zh-CN" altLang="en-US" dirty="0" smtClean="0"/>
              <a:t>委托方与货运代理人之间的关系则成为委托与被委托的关系</a:t>
            </a:r>
            <a:r>
              <a:rPr lang="en-US" dirty="0" smtClean="0"/>
              <a:t>，   </a:t>
            </a:r>
            <a:r>
              <a:rPr lang="zh-CN" altLang="en-US" dirty="0" smtClean="0"/>
              <a:t>有关 双 方 的 责 任</a:t>
            </a:r>
            <a:r>
              <a:rPr lang="en-US" dirty="0" smtClean="0"/>
              <a:t>、  </a:t>
            </a:r>
            <a:r>
              <a:rPr lang="zh-CN" altLang="en-US" dirty="0" smtClean="0"/>
              <a:t>义务</a:t>
            </a:r>
            <a:r>
              <a:rPr lang="en-US" dirty="0" smtClean="0"/>
              <a:t>，  </a:t>
            </a:r>
            <a:r>
              <a:rPr lang="zh-CN" altLang="en-US" dirty="0" smtClean="0"/>
              <a:t>则根据双方订立的代理协议或合同的规定办理</a:t>
            </a:r>
            <a:r>
              <a:rPr lang="en-US" dirty="0" smtClean="0"/>
              <a:t>。  </a:t>
            </a:r>
            <a:r>
              <a:rPr lang="zh-CN" altLang="en-US" dirty="0" smtClean="0"/>
              <a:t>在办理业务过程中</a:t>
            </a:r>
            <a:r>
              <a:rPr lang="en-US" dirty="0" smtClean="0"/>
              <a:t>，  </a:t>
            </a:r>
            <a:r>
              <a:rPr lang="zh-CN" altLang="en-US" dirty="0" smtClean="0"/>
              <a:t>货运代理人作为委托方的代表对委托方负责</a:t>
            </a:r>
            <a:r>
              <a:rPr lang="en-US" dirty="0" smtClean="0"/>
              <a:t>，   </a:t>
            </a:r>
            <a:r>
              <a:rPr lang="zh-CN" altLang="en-US" dirty="0" smtClean="0"/>
              <a:t>但是货运代理人所从事的业务活动仅限于授权范围内</a:t>
            </a:r>
            <a:r>
              <a:rPr lang="en-US" dirty="0" smtClean="0"/>
              <a:t>。  </a:t>
            </a:r>
            <a:r>
              <a:rPr lang="zh-CN" altLang="en-US" dirty="0" smtClean="0"/>
              <a:t>为了防止 越权行为</a:t>
            </a:r>
            <a:r>
              <a:rPr lang="en-US" dirty="0" smtClean="0"/>
              <a:t>，  </a:t>
            </a:r>
            <a:r>
              <a:rPr lang="zh-CN" altLang="en-US" dirty="0" smtClean="0"/>
              <a:t>在代理协议或合同中除明确规定委托事项范围外</a:t>
            </a:r>
            <a:r>
              <a:rPr lang="en-US" dirty="0" smtClean="0"/>
              <a:t>，   </a:t>
            </a:r>
            <a:r>
              <a:rPr lang="zh-CN" altLang="en-US" dirty="0" smtClean="0"/>
              <a:t>一般还规定</a:t>
            </a:r>
            <a:r>
              <a:rPr lang="en-US" dirty="0" smtClean="0"/>
              <a:t>：   “ </a:t>
            </a:r>
            <a:r>
              <a:rPr lang="zh-CN" altLang="en-US" dirty="0" smtClean="0"/>
              <a:t>未经委托人授 权</a:t>
            </a:r>
            <a:r>
              <a:rPr lang="en-US" dirty="0" smtClean="0"/>
              <a:t>，  </a:t>
            </a:r>
            <a:r>
              <a:rPr lang="zh-CN" altLang="en-US" dirty="0" smtClean="0"/>
              <a:t>代理人 不 得 以 任 何 方 式 代 表 委 托 人 与 第 三 人 签 订 合 同</a:t>
            </a:r>
            <a:r>
              <a:rPr lang="en-US" dirty="0" smtClean="0"/>
              <a:t>，  </a:t>
            </a:r>
            <a:r>
              <a:rPr lang="zh-CN" altLang="en-US" dirty="0" smtClean="0"/>
              <a:t>否 则 所 签 订 合 同 对 委 托 人无效</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货损</a:t>
            </a:r>
            <a:r>
              <a:rPr lang="en-US" dirty="0" smtClean="0"/>
              <a:t>、  </a:t>
            </a:r>
            <a:r>
              <a:rPr lang="zh-CN" altLang="en-US" dirty="0" smtClean="0"/>
              <a:t>货差及处理方式</a:t>
            </a:r>
          </a:p>
          <a:p>
            <a:pPr>
              <a:lnSpc>
                <a:spcPct val="150000"/>
              </a:lnSpc>
            </a:pPr>
            <a:r>
              <a:rPr lang="en-US" dirty="0" smtClean="0"/>
              <a:t>１）  </a:t>
            </a:r>
            <a:r>
              <a:rPr lang="zh-CN" altLang="en-US" dirty="0" smtClean="0"/>
              <a:t>货损</a:t>
            </a:r>
            <a:r>
              <a:rPr lang="en-US" dirty="0" smtClean="0"/>
              <a:t>。</a:t>
            </a:r>
            <a:endParaRPr lang="zh-CN" altLang="en-US" dirty="0" smtClean="0"/>
          </a:p>
          <a:p>
            <a:pPr>
              <a:lnSpc>
                <a:spcPct val="150000"/>
              </a:lnSpc>
            </a:pPr>
            <a:r>
              <a:rPr lang="en-US" dirty="0" smtClean="0"/>
              <a:t>（１）  </a:t>
            </a:r>
            <a:r>
              <a:rPr lang="zh-CN" altLang="en-US" dirty="0" smtClean="0"/>
              <a:t>货损的形式</a:t>
            </a:r>
            <a:r>
              <a:rPr lang="en-US" dirty="0" smtClean="0"/>
              <a:t>。</a:t>
            </a:r>
            <a:endParaRPr lang="zh-CN" altLang="en-US" dirty="0" smtClean="0"/>
          </a:p>
          <a:p>
            <a:pPr>
              <a:lnSpc>
                <a:spcPct val="150000"/>
              </a:lnSpc>
            </a:pPr>
            <a:r>
              <a:rPr lang="en-US" dirty="0" smtClean="0"/>
              <a:t>①</a:t>
            </a:r>
            <a:r>
              <a:rPr lang="zh-CN" altLang="en-US" dirty="0" smtClean="0"/>
              <a:t>破损</a:t>
            </a:r>
            <a:r>
              <a:rPr lang="en-US" dirty="0" smtClean="0"/>
              <a:t>。  </a:t>
            </a:r>
            <a:r>
              <a:rPr lang="zh-CN" altLang="en-US" dirty="0" smtClean="0"/>
              <a:t>货物的外部或内部已经变形</a:t>
            </a:r>
            <a:r>
              <a:rPr lang="en-US" dirty="0" smtClean="0"/>
              <a:t>，   </a:t>
            </a:r>
            <a:r>
              <a:rPr lang="zh-CN" altLang="en-US" dirty="0" smtClean="0"/>
              <a:t>具有明显的变形特点</a:t>
            </a:r>
            <a:r>
              <a:rPr lang="en-US" dirty="0" smtClean="0"/>
              <a:t>，  </a:t>
            </a:r>
            <a:r>
              <a:rPr lang="zh-CN" altLang="en-US" dirty="0" smtClean="0"/>
              <a:t>因而使货物的价值可能或 已经遭受了损失</a:t>
            </a:r>
            <a:r>
              <a:rPr lang="en-US" dirty="0" smtClean="0"/>
              <a:t>，  </a:t>
            </a:r>
            <a:r>
              <a:rPr lang="zh-CN" altLang="en-US" dirty="0" smtClean="0"/>
              <a:t>如破裂</a:t>
            </a:r>
            <a:r>
              <a:rPr lang="en-US" dirty="0" smtClean="0"/>
              <a:t>、  </a:t>
            </a:r>
            <a:r>
              <a:rPr lang="zh-CN" altLang="en-US" dirty="0" smtClean="0"/>
              <a:t>损坏</a:t>
            </a:r>
            <a:r>
              <a:rPr lang="en-US" dirty="0" smtClean="0"/>
              <a:t>。</a:t>
            </a:r>
            <a:endParaRPr lang="zh-CN" altLang="en-US" dirty="0" smtClean="0"/>
          </a:p>
          <a:p>
            <a:pPr>
              <a:lnSpc>
                <a:spcPct val="150000"/>
              </a:lnSpc>
            </a:pPr>
            <a:r>
              <a:rPr lang="en-US" dirty="0" smtClean="0"/>
              <a:t>②</a:t>
            </a:r>
            <a:r>
              <a:rPr lang="zh-CN" altLang="en-US" dirty="0" smtClean="0"/>
              <a:t>内损</a:t>
            </a:r>
            <a:r>
              <a:rPr lang="en-US" dirty="0" smtClean="0"/>
              <a:t>。  </a:t>
            </a:r>
            <a:r>
              <a:rPr lang="zh-CN" altLang="en-US" dirty="0" smtClean="0"/>
              <a:t>货物外部包装完好</a:t>
            </a:r>
            <a:r>
              <a:rPr lang="en-US" dirty="0" smtClean="0"/>
              <a:t>，  </a:t>
            </a:r>
            <a:r>
              <a:rPr lang="zh-CN" altLang="en-US" dirty="0" smtClean="0"/>
              <a:t>但是内装货物受损</a:t>
            </a:r>
            <a:r>
              <a:rPr lang="en-US" dirty="0" smtClean="0"/>
              <a:t>，  </a:t>
            </a:r>
            <a:r>
              <a:rPr lang="zh-CN" altLang="en-US" dirty="0" smtClean="0"/>
              <a:t>这种在 未 拆 开 外 部 包 装 时 不 容 易 </a:t>
            </a:r>
            <a:r>
              <a:rPr lang="zh-CN" altLang="en-US" dirty="0" smtClean="0"/>
              <a:t>发现</a:t>
            </a:r>
            <a:r>
              <a:rPr lang="en-US" dirty="0" smtClean="0"/>
              <a:t>，  </a:t>
            </a:r>
            <a:r>
              <a:rPr lang="zh-CN" altLang="en-US" dirty="0" smtClean="0"/>
              <a:t>只有在收货人提取货物后或交海关时才能发现</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2163" name="Rectangle 3"/>
          <p:cNvSpPr>
            <a:spLocks noGrp="1" noChangeArrowheads="1"/>
          </p:cNvSpPr>
          <p:nvPr>
            <p:ph type="body" idx="1"/>
          </p:nvPr>
        </p:nvSpPr>
        <p:spPr/>
        <p:txBody>
          <a:bodyPr/>
          <a:lstStyle/>
          <a:p>
            <a:r>
              <a:rPr lang="en-US" dirty="0" smtClean="0"/>
              <a:t>（２）  </a:t>
            </a:r>
            <a:r>
              <a:rPr lang="zh-CN" altLang="en-US" dirty="0" smtClean="0"/>
              <a:t>承运人对货损的处理方法</a:t>
            </a:r>
            <a:r>
              <a:rPr lang="en-US" dirty="0" smtClean="0"/>
              <a:t>。</a:t>
            </a:r>
            <a:endParaRPr lang="zh-CN" altLang="en-US" dirty="0" smtClean="0"/>
          </a:p>
          <a:p>
            <a:r>
              <a:rPr lang="zh-CN" altLang="en-US" dirty="0" smtClean="0"/>
              <a:t>承运人根据发现货物破损的时间分别对破损货物进行不同的处理方法</a:t>
            </a:r>
            <a:r>
              <a:rPr lang="en-US" dirty="0" smtClean="0"/>
              <a:t>，  </a:t>
            </a:r>
            <a:r>
              <a:rPr lang="zh-CN" altLang="en-US" dirty="0" smtClean="0"/>
              <a:t>具体处理办法有 以下几方面</a:t>
            </a:r>
            <a:r>
              <a:rPr lang="en-US" dirty="0" smtClean="0"/>
              <a:t>：</a:t>
            </a:r>
            <a:endParaRPr lang="zh-CN" altLang="en-US" dirty="0" smtClean="0"/>
          </a:p>
          <a:p>
            <a:r>
              <a:rPr lang="en-US" dirty="0" smtClean="0"/>
              <a:t>①</a:t>
            </a:r>
            <a:r>
              <a:rPr lang="zh-CN" altLang="en-US" dirty="0" smtClean="0"/>
              <a:t>若在收运货物时发现</a:t>
            </a:r>
            <a:r>
              <a:rPr lang="en-US" dirty="0" smtClean="0"/>
              <a:t>，   </a:t>
            </a:r>
            <a:r>
              <a:rPr lang="zh-CN" altLang="en-US" dirty="0" smtClean="0"/>
              <a:t>拒绝收运</a:t>
            </a:r>
            <a:r>
              <a:rPr lang="en-US" dirty="0" smtClean="0"/>
              <a:t>。</a:t>
            </a:r>
            <a:endParaRPr lang="zh-CN" altLang="en-US" dirty="0" smtClean="0"/>
          </a:p>
          <a:p>
            <a:r>
              <a:rPr lang="en-US" dirty="0" smtClean="0"/>
              <a:t>②</a:t>
            </a:r>
            <a:r>
              <a:rPr lang="zh-CN" altLang="en-US" dirty="0" smtClean="0"/>
              <a:t>若在出堆操作时发现</a:t>
            </a:r>
            <a:r>
              <a:rPr lang="en-US" dirty="0" smtClean="0"/>
              <a:t>，   </a:t>
            </a:r>
            <a:r>
              <a:rPr lang="zh-CN" altLang="en-US" dirty="0" smtClean="0"/>
              <a:t>如果轻微破损  </a:t>
            </a:r>
            <a:r>
              <a:rPr lang="en-US" dirty="0" smtClean="0"/>
              <a:t>（ </a:t>
            </a:r>
            <a:r>
              <a:rPr lang="zh-CN" altLang="en-US" dirty="0" smtClean="0"/>
              <a:t>内物未损坏</a:t>
            </a:r>
            <a:r>
              <a:rPr lang="en-US" dirty="0" smtClean="0"/>
              <a:t>） ，  </a:t>
            </a:r>
            <a:r>
              <a:rPr lang="zh-CN" altLang="en-US" dirty="0" smtClean="0"/>
              <a:t>则加固包装</a:t>
            </a:r>
            <a:r>
              <a:rPr lang="en-US" dirty="0" smtClean="0"/>
              <a:t>，  </a:t>
            </a:r>
            <a:r>
              <a:rPr lang="zh-CN" altLang="en-US" dirty="0" smtClean="0"/>
              <a:t>断续运输</a:t>
            </a:r>
            <a:r>
              <a:rPr lang="en-US" dirty="0" smtClean="0"/>
              <a:t>；  </a:t>
            </a:r>
            <a:r>
              <a:rPr lang="zh-CN" altLang="en-US" dirty="0" smtClean="0"/>
              <a:t>如果 严重破损  </a:t>
            </a:r>
            <a:r>
              <a:rPr lang="en-US" dirty="0" smtClean="0"/>
              <a:t>（ </a:t>
            </a:r>
            <a:r>
              <a:rPr lang="zh-CN" altLang="en-US" dirty="0" smtClean="0"/>
              <a:t>内物破坏</a:t>
            </a:r>
            <a:r>
              <a:rPr lang="en-US" dirty="0" smtClean="0"/>
              <a:t>）  </a:t>
            </a:r>
            <a:r>
              <a:rPr lang="zh-CN" altLang="en-US" dirty="0" smtClean="0"/>
              <a:t>则停止运输</a:t>
            </a:r>
            <a:r>
              <a:rPr lang="en-US" dirty="0" smtClean="0"/>
              <a:t>，  </a:t>
            </a:r>
            <a:r>
              <a:rPr lang="zh-CN" altLang="en-US" dirty="0" smtClean="0"/>
              <a:t>通知发货人或始发站征求处理意见</a:t>
            </a:r>
            <a:r>
              <a:rPr lang="en-US" dirty="0" smtClean="0"/>
              <a:t>。</a:t>
            </a:r>
            <a:endParaRPr lang="zh-CN" altLang="en-US" dirty="0" smtClean="0"/>
          </a:p>
          <a:p>
            <a:r>
              <a:rPr lang="en-US" dirty="0" smtClean="0"/>
              <a:t>③</a:t>
            </a:r>
            <a:r>
              <a:rPr lang="zh-CN" altLang="en-US" dirty="0" smtClean="0"/>
              <a:t>若在交接中转货物时发现</a:t>
            </a:r>
            <a:r>
              <a:rPr lang="en-US" dirty="0" smtClean="0"/>
              <a:t>，   </a:t>
            </a:r>
            <a:r>
              <a:rPr lang="zh-CN" altLang="en-US" dirty="0" smtClean="0"/>
              <a:t>如果轻微破损</a:t>
            </a:r>
            <a:r>
              <a:rPr lang="en-US" dirty="0" smtClean="0"/>
              <a:t>，  </a:t>
            </a:r>
            <a:r>
              <a:rPr lang="zh-CN" altLang="en-US" dirty="0" smtClean="0"/>
              <a:t>在 </a:t>
            </a:r>
            <a:r>
              <a:rPr lang="en-US" dirty="0" smtClean="0"/>
              <a:t>ＴＲＭ </a:t>
            </a:r>
            <a:r>
              <a:rPr lang="zh-CN" altLang="en-US" dirty="0" smtClean="0"/>
              <a:t>的备注栏内说明破损情况</a:t>
            </a:r>
            <a:r>
              <a:rPr lang="en-US" dirty="0" smtClean="0"/>
              <a:t>；  </a:t>
            </a:r>
            <a:r>
              <a:rPr lang="zh-CN" altLang="en-US" dirty="0" smtClean="0"/>
              <a:t>如果 严重破损</a:t>
            </a:r>
            <a:r>
              <a:rPr lang="en-US" dirty="0" smtClean="0"/>
              <a:t>，  </a:t>
            </a:r>
            <a:r>
              <a:rPr lang="zh-CN" altLang="en-US" dirty="0" smtClean="0"/>
              <a:t>拒绝转运</a:t>
            </a:r>
            <a:r>
              <a:rPr lang="en-US" dirty="0" smtClean="0"/>
              <a:t>。</a:t>
            </a:r>
            <a:endParaRPr lang="zh-CN" altLang="en-US" dirty="0" smtClean="0"/>
          </a:p>
          <a:p>
            <a:r>
              <a:rPr lang="en-US" dirty="0" smtClean="0"/>
              <a:t>④</a:t>
            </a:r>
            <a:r>
              <a:rPr lang="zh-CN" altLang="en-US" dirty="0" smtClean="0"/>
              <a:t>若在进港操作时发现</a:t>
            </a:r>
            <a:r>
              <a:rPr lang="en-US" dirty="0" smtClean="0"/>
              <a:t>，   </a:t>
            </a:r>
            <a:r>
              <a:rPr lang="zh-CN" altLang="en-US" dirty="0" smtClean="0"/>
              <a:t>则填开不正常运输记录</a:t>
            </a:r>
            <a:r>
              <a:rPr lang="en-US" dirty="0" smtClean="0"/>
              <a:t>，   </a:t>
            </a:r>
            <a:r>
              <a:rPr lang="zh-CN" altLang="en-US" dirty="0" smtClean="0"/>
              <a:t>并通知货物装运站和始发站</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货差</a:t>
            </a:r>
            <a:r>
              <a:rPr lang="en-US" dirty="0" smtClean="0"/>
              <a:t>。</a:t>
            </a:r>
            <a:endParaRPr lang="zh-CN" altLang="en-US" dirty="0" smtClean="0"/>
          </a:p>
          <a:p>
            <a:pPr>
              <a:lnSpc>
                <a:spcPct val="200000"/>
              </a:lnSpc>
            </a:pPr>
            <a:r>
              <a:rPr lang="en-US" dirty="0" smtClean="0"/>
              <a:t>（１）  </a:t>
            </a:r>
            <a:r>
              <a:rPr lang="zh-CN" altLang="en-US" dirty="0" smtClean="0"/>
              <a:t>造成货差的原因</a:t>
            </a:r>
            <a:r>
              <a:rPr lang="en-US" dirty="0" smtClean="0"/>
              <a:t>。</a:t>
            </a:r>
            <a:endParaRPr lang="zh-CN" altLang="en-US" dirty="0" smtClean="0"/>
          </a:p>
          <a:p>
            <a:pPr>
              <a:lnSpc>
                <a:spcPct val="200000"/>
              </a:lnSpc>
            </a:pPr>
            <a:r>
              <a:rPr lang="zh-CN" altLang="en-US" dirty="0" smtClean="0"/>
              <a:t>在国际货运中</a:t>
            </a:r>
            <a:r>
              <a:rPr lang="en-US" dirty="0" smtClean="0"/>
              <a:t>，  </a:t>
            </a:r>
            <a:r>
              <a:rPr lang="zh-CN" altLang="en-US" dirty="0" smtClean="0"/>
              <a:t>货差主要是指航空货物在运输过程中发生了货物短少等情况</a:t>
            </a:r>
            <a:r>
              <a:rPr lang="en-US" dirty="0" smtClean="0"/>
              <a:t>。  </a:t>
            </a:r>
            <a:r>
              <a:rPr lang="zh-CN" altLang="en-US" dirty="0" smtClean="0"/>
              <a:t>造成货差 的主要原因是在运输过程中</a:t>
            </a:r>
            <a:r>
              <a:rPr lang="en-US" dirty="0" smtClean="0"/>
              <a:t>，  </a:t>
            </a:r>
            <a:r>
              <a:rPr lang="zh-CN" altLang="en-US" dirty="0" smtClean="0"/>
              <a:t>由于承运人的疏忽发生了遗漏或在运输过程中遭遇了盗窃及</a:t>
            </a:r>
            <a:r>
              <a:rPr lang="zh-CN" altLang="en-US" dirty="0" smtClean="0"/>
              <a:t>发货人</a:t>
            </a:r>
            <a:r>
              <a:rPr lang="zh-CN" altLang="en-US" dirty="0" smtClean="0"/>
              <a:t>自身原因造成的货物差额</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r>
              <a:rPr lang="en-US" dirty="0" smtClean="0"/>
              <a:t>（２）  </a:t>
            </a:r>
            <a:r>
              <a:rPr lang="zh-CN" altLang="en-US" dirty="0" smtClean="0"/>
              <a:t>空运货损货差的处理</a:t>
            </a:r>
            <a:r>
              <a:rPr lang="en-US" dirty="0" smtClean="0"/>
              <a:t>。</a:t>
            </a:r>
            <a:endParaRPr lang="zh-CN" altLang="en-US" dirty="0" smtClean="0"/>
          </a:p>
          <a:p>
            <a:r>
              <a:rPr lang="en-US" dirty="0" smtClean="0"/>
              <a:t>①</a:t>
            </a:r>
            <a:r>
              <a:rPr lang="zh-CN" altLang="en-US" dirty="0" smtClean="0"/>
              <a:t>航空货物运输中</a:t>
            </a:r>
            <a:r>
              <a:rPr lang="en-US" dirty="0" smtClean="0"/>
              <a:t>，  </a:t>
            </a:r>
            <a:r>
              <a:rPr lang="zh-CN" altLang="en-US" dirty="0" smtClean="0"/>
              <a:t>如果发生货损货差</a:t>
            </a:r>
            <a:r>
              <a:rPr lang="en-US" dirty="0" smtClean="0"/>
              <a:t>，  </a:t>
            </a:r>
            <a:r>
              <a:rPr lang="zh-CN" altLang="en-US" dirty="0" smtClean="0"/>
              <a:t>首先追查责任方</a:t>
            </a:r>
            <a:r>
              <a:rPr lang="en-US" dirty="0" smtClean="0"/>
              <a:t>，  </a:t>
            </a:r>
            <a:r>
              <a:rPr lang="zh-CN" altLang="en-US" dirty="0" smtClean="0"/>
              <a:t>确定是代理责任还是</a:t>
            </a:r>
            <a:r>
              <a:rPr lang="zh-CN" altLang="en-US" dirty="0" smtClean="0"/>
              <a:t>承运人</a:t>
            </a:r>
            <a:r>
              <a:rPr lang="zh-CN" altLang="en-US" dirty="0" smtClean="0"/>
              <a:t>责任</a:t>
            </a:r>
            <a:r>
              <a:rPr lang="en-US" dirty="0" smtClean="0"/>
              <a:t>，  </a:t>
            </a:r>
            <a:r>
              <a:rPr lang="zh-CN" altLang="en-US" dirty="0" smtClean="0"/>
              <a:t>不论是哪 方 责 任</a:t>
            </a:r>
            <a:r>
              <a:rPr lang="en-US" dirty="0" smtClean="0"/>
              <a:t>，  </a:t>
            </a:r>
            <a:r>
              <a:rPr lang="zh-CN" altLang="en-US" dirty="0" smtClean="0"/>
              <a:t>一 般 均 按  </a:t>
            </a:r>
            <a:r>
              <a:rPr lang="en-US" dirty="0" smtClean="0"/>
              <a:t>《 </a:t>
            </a:r>
            <a:r>
              <a:rPr lang="zh-CN" altLang="en-US" dirty="0" smtClean="0"/>
              <a:t>华 沙 公 约</a:t>
            </a:r>
            <a:r>
              <a:rPr lang="en-US" dirty="0" smtClean="0"/>
              <a:t>》  </a:t>
            </a:r>
            <a:r>
              <a:rPr lang="zh-CN" altLang="en-US" dirty="0" smtClean="0"/>
              <a:t>中 国 际 空 运 的 相 关 条 款 进 行 处 理 和 赔 偿</a:t>
            </a:r>
            <a:r>
              <a:rPr lang="en-US" dirty="0" smtClean="0"/>
              <a:t>，</a:t>
            </a:r>
            <a:r>
              <a:rPr lang="zh-CN" altLang="en-US" dirty="0" smtClean="0"/>
              <a:t>也就是</a:t>
            </a:r>
            <a:r>
              <a:rPr lang="zh-CN" altLang="en-US" dirty="0" smtClean="0"/>
              <a:t>按航空主运单</a:t>
            </a:r>
            <a:r>
              <a:rPr lang="en-US" dirty="0" smtClean="0"/>
              <a:t>、  </a:t>
            </a:r>
            <a:r>
              <a:rPr lang="zh-CN" altLang="en-US" dirty="0" smtClean="0"/>
              <a:t>分运单背面条款进行赔偿</a:t>
            </a:r>
            <a:r>
              <a:rPr lang="en-US" dirty="0" smtClean="0"/>
              <a:t>，   </a:t>
            </a:r>
            <a:r>
              <a:rPr lang="zh-CN" altLang="en-US" dirty="0" smtClean="0"/>
              <a:t>一般根据货物计费重量</a:t>
            </a:r>
            <a:r>
              <a:rPr lang="en-US" dirty="0" smtClean="0"/>
              <a:t>，  </a:t>
            </a:r>
            <a:r>
              <a:rPr lang="zh-CN" altLang="en-US" dirty="0" smtClean="0"/>
              <a:t>最高赔偿额为每 千克 </a:t>
            </a:r>
            <a:r>
              <a:rPr lang="en-US" dirty="0" smtClean="0"/>
              <a:t>２０ </a:t>
            </a:r>
            <a:r>
              <a:rPr lang="zh-CN" altLang="en-US" dirty="0" smtClean="0"/>
              <a:t>美元</a:t>
            </a:r>
            <a:r>
              <a:rPr lang="en-US" dirty="0" smtClean="0"/>
              <a:t>，  </a:t>
            </a:r>
            <a:r>
              <a:rPr lang="zh-CN" altLang="en-US" dirty="0" smtClean="0"/>
              <a:t>其余部分运用货主向保险公司提赔</a:t>
            </a:r>
            <a:r>
              <a:rPr lang="en-US" dirty="0" smtClean="0"/>
              <a:t>   （ </a:t>
            </a:r>
            <a:r>
              <a:rPr lang="zh-CN" altLang="en-US" dirty="0" smtClean="0"/>
              <a:t>即货物在出运前办理了保险</a:t>
            </a:r>
            <a:r>
              <a:rPr lang="en-US" dirty="0" smtClean="0"/>
              <a:t>）   </a:t>
            </a:r>
            <a:r>
              <a:rPr lang="zh-CN" altLang="en-US" dirty="0" smtClean="0"/>
              <a:t>的方法进 行处理</a:t>
            </a:r>
            <a:r>
              <a:rPr lang="en-US" dirty="0" smtClean="0"/>
              <a:t>。</a:t>
            </a:r>
            <a:endParaRPr lang="zh-CN" altLang="en-US" dirty="0" smtClean="0"/>
          </a:p>
          <a:p>
            <a:r>
              <a:rPr lang="en-US" dirty="0" smtClean="0"/>
              <a:t>②</a:t>
            </a:r>
            <a:r>
              <a:rPr lang="zh-CN" altLang="en-US" dirty="0" smtClean="0"/>
              <a:t>在运输交接货物时</a:t>
            </a:r>
            <a:r>
              <a:rPr lang="en-US" dirty="0" smtClean="0"/>
              <a:t>，  </a:t>
            </a:r>
            <a:r>
              <a:rPr lang="zh-CN" altLang="en-US" dirty="0" smtClean="0"/>
              <a:t>发现货物外包装有破损或件数短少时</a:t>
            </a:r>
            <a:r>
              <a:rPr lang="en-US" dirty="0" smtClean="0"/>
              <a:t>，  </a:t>
            </a:r>
            <a:r>
              <a:rPr lang="zh-CN" altLang="en-US" dirty="0" smtClean="0"/>
              <a:t>应在接货同时</a:t>
            </a:r>
            <a:r>
              <a:rPr lang="en-US" dirty="0" smtClean="0"/>
              <a:t>，  </a:t>
            </a:r>
            <a:r>
              <a:rPr lang="zh-CN" altLang="en-US" dirty="0" smtClean="0"/>
              <a:t>取得</a:t>
            </a:r>
            <a:r>
              <a:rPr lang="zh-CN" altLang="en-US" dirty="0" smtClean="0"/>
              <a:t>民航货运</a:t>
            </a:r>
            <a:r>
              <a:rPr lang="zh-CN" altLang="en-US" dirty="0" smtClean="0"/>
              <a:t>的商务记录</a:t>
            </a:r>
            <a:r>
              <a:rPr lang="en-US" dirty="0" smtClean="0"/>
              <a:t>，  </a:t>
            </a:r>
            <a:r>
              <a:rPr lang="zh-CN" altLang="en-US" dirty="0" smtClean="0"/>
              <a:t>届时凭此向航空公司提出索赔</a:t>
            </a:r>
            <a:r>
              <a:rPr lang="en-US" dirty="0" smtClean="0"/>
              <a:t>。</a:t>
            </a:r>
            <a:endParaRPr lang="zh-CN" altLang="en-US" dirty="0" smtClean="0"/>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③</a:t>
            </a:r>
            <a:r>
              <a:rPr lang="zh-CN" altLang="en-US" dirty="0" smtClean="0"/>
              <a:t>空运货物在目的地卸离飞机后</a:t>
            </a:r>
            <a:r>
              <a:rPr lang="en-US" dirty="0" smtClean="0"/>
              <a:t>，   </a:t>
            </a:r>
            <a:r>
              <a:rPr lang="zh-CN" altLang="en-US" dirty="0" smtClean="0"/>
              <a:t>如有残损或短少</a:t>
            </a:r>
            <a:r>
              <a:rPr lang="en-US" dirty="0" smtClean="0"/>
              <a:t>，  </a:t>
            </a:r>
            <a:r>
              <a:rPr lang="zh-CN" altLang="en-US" dirty="0" smtClean="0"/>
              <a:t>收货人或其代理人必须在 </a:t>
            </a:r>
            <a:r>
              <a:rPr lang="en-US" dirty="0" smtClean="0"/>
              <a:t>４８ </a:t>
            </a:r>
            <a:r>
              <a:rPr lang="zh-CN" altLang="en-US" dirty="0" smtClean="0"/>
              <a:t>小时 内向飞机承运人提出异议</a:t>
            </a:r>
            <a:r>
              <a:rPr lang="en-US" dirty="0" smtClean="0"/>
              <a:t>，   </a:t>
            </a:r>
            <a:r>
              <a:rPr lang="zh-CN" altLang="en-US" dirty="0" smtClean="0"/>
              <a:t>否则承运人则视为已经按照合同履行完交货义务</a:t>
            </a:r>
            <a:r>
              <a:rPr lang="en-US" dirty="0" smtClean="0"/>
              <a:t>。</a:t>
            </a:r>
            <a:endParaRPr lang="zh-CN" altLang="en-US" dirty="0" smtClean="0"/>
          </a:p>
          <a:p>
            <a:pPr>
              <a:lnSpc>
                <a:spcPct val="150000"/>
              </a:lnSpc>
            </a:pPr>
            <a:r>
              <a:rPr lang="en-US" dirty="0" smtClean="0"/>
              <a:t>④</a:t>
            </a:r>
            <a:r>
              <a:rPr lang="zh-CN" altLang="en-US" dirty="0" smtClean="0"/>
              <a:t>索赔及诉讼都必须在其相应的时效以内</a:t>
            </a:r>
            <a:r>
              <a:rPr lang="en-US" dirty="0" smtClean="0"/>
              <a:t>，  </a:t>
            </a:r>
            <a:r>
              <a:rPr lang="zh-CN" altLang="en-US" dirty="0" smtClean="0"/>
              <a:t>如果超过索赔及诉讼时效后才提出</a:t>
            </a:r>
            <a:r>
              <a:rPr lang="en-US" dirty="0" smtClean="0"/>
              <a:t>，  </a:t>
            </a:r>
            <a:r>
              <a:rPr lang="zh-CN" altLang="en-US" dirty="0" smtClean="0"/>
              <a:t>则</a:t>
            </a:r>
            <a:r>
              <a:rPr lang="zh-CN" altLang="en-US" dirty="0" smtClean="0"/>
              <a:t>相关部门</a:t>
            </a:r>
            <a:r>
              <a:rPr lang="zh-CN" altLang="en-US" dirty="0" smtClean="0"/>
              <a:t>不予受理</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无人提取的货物处理方式</a:t>
            </a:r>
          </a:p>
          <a:p>
            <a:pPr>
              <a:lnSpc>
                <a:spcPct val="150000"/>
              </a:lnSpc>
            </a:pPr>
            <a:r>
              <a:rPr lang="en-US" dirty="0" smtClean="0"/>
              <a:t>１）  </a:t>
            </a:r>
            <a:r>
              <a:rPr lang="zh-CN" altLang="en-US" dirty="0" smtClean="0"/>
              <a:t>无人提取货物的定义</a:t>
            </a:r>
            <a:r>
              <a:rPr lang="en-US" dirty="0" smtClean="0"/>
              <a:t>。</a:t>
            </a:r>
            <a:endParaRPr lang="zh-CN" altLang="en-US" dirty="0" smtClean="0"/>
          </a:p>
          <a:p>
            <a:pPr>
              <a:lnSpc>
                <a:spcPct val="150000"/>
              </a:lnSpc>
            </a:pPr>
            <a:r>
              <a:rPr lang="zh-CN" altLang="en-US" dirty="0" smtClean="0"/>
              <a:t>当货物到达目的地 </a:t>
            </a:r>
            <a:r>
              <a:rPr lang="en-US" dirty="0" smtClean="0"/>
              <a:t>１４ </a:t>
            </a:r>
            <a:r>
              <a:rPr lang="zh-CN" altLang="en-US" dirty="0" smtClean="0"/>
              <a:t>天后</a:t>
            </a:r>
            <a:r>
              <a:rPr lang="en-US" dirty="0" smtClean="0"/>
              <a:t>，  </a:t>
            </a:r>
            <a:r>
              <a:rPr lang="zh-CN" altLang="en-US" dirty="0" smtClean="0"/>
              <a:t>由于下列原因造成的无人提取时</a:t>
            </a:r>
            <a:r>
              <a:rPr lang="en-US" dirty="0" smtClean="0"/>
              <a:t>，  </a:t>
            </a:r>
            <a:r>
              <a:rPr lang="zh-CN" altLang="en-US" dirty="0" smtClean="0"/>
              <a:t>称为无人提取的货物</a:t>
            </a:r>
            <a:r>
              <a:rPr lang="en-US" dirty="0" smtClean="0"/>
              <a:t>：</a:t>
            </a:r>
            <a:endParaRPr lang="zh-CN" altLang="en-US" dirty="0" smtClean="0"/>
          </a:p>
          <a:p>
            <a:pPr>
              <a:lnSpc>
                <a:spcPct val="150000"/>
              </a:lnSpc>
            </a:pPr>
            <a:r>
              <a:rPr lang="en-US" dirty="0" smtClean="0"/>
              <a:t>（１）  </a:t>
            </a:r>
            <a:r>
              <a:rPr lang="zh-CN" altLang="en-US" dirty="0" smtClean="0"/>
              <a:t>收货人对货物通知不予答复</a:t>
            </a:r>
            <a:r>
              <a:rPr lang="en-US" dirty="0" smtClean="0"/>
              <a:t>；</a:t>
            </a:r>
            <a:endParaRPr lang="zh-CN" altLang="en-US" dirty="0" smtClean="0"/>
          </a:p>
          <a:p>
            <a:pPr>
              <a:lnSpc>
                <a:spcPct val="150000"/>
              </a:lnSpc>
            </a:pPr>
            <a:r>
              <a:rPr lang="en-US" dirty="0" smtClean="0"/>
              <a:t>（２）  </a:t>
            </a:r>
            <a:r>
              <a:rPr lang="zh-CN" altLang="en-US" dirty="0" smtClean="0"/>
              <a:t>货运单所列地址无此收货人或收货人地址不详</a:t>
            </a:r>
            <a:r>
              <a:rPr lang="en-US" dirty="0" smtClean="0"/>
              <a:t>；</a:t>
            </a:r>
            <a:endParaRPr lang="zh-CN" altLang="en-US" dirty="0" smtClean="0"/>
          </a:p>
          <a:p>
            <a:pPr>
              <a:lnSpc>
                <a:spcPct val="150000"/>
              </a:lnSpc>
            </a:pPr>
            <a:r>
              <a:rPr lang="en-US" dirty="0" smtClean="0"/>
              <a:t>（３）  </a:t>
            </a:r>
            <a:r>
              <a:rPr lang="zh-CN" altLang="en-US" dirty="0" smtClean="0"/>
              <a:t>收货人拒绝支付有关款项</a:t>
            </a:r>
            <a:r>
              <a:rPr lang="en-US" dirty="0" smtClean="0"/>
              <a:t>；</a:t>
            </a:r>
            <a:endParaRPr lang="zh-CN" altLang="en-US" dirty="0" smtClean="0"/>
          </a:p>
          <a:p>
            <a:pPr>
              <a:lnSpc>
                <a:spcPct val="150000"/>
              </a:lnSpc>
            </a:pPr>
            <a:r>
              <a:rPr lang="en-US" dirty="0" smtClean="0"/>
              <a:t>（４）  </a:t>
            </a:r>
            <a:r>
              <a:rPr lang="zh-CN" altLang="en-US" dirty="0" smtClean="0"/>
              <a:t>收货人拒绝提货</a:t>
            </a:r>
            <a:r>
              <a:rPr lang="en-US" dirty="0" smtClean="0"/>
              <a:t>；</a:t>
            </a:r>
            <a:endParaRPr lang="zh-CN" altLang="en-US" dirty="0" smtClean="0"/>
          </a:p>
          <a:p>
            <a:pPr>
              <a:lnSpc>
                <a:spcPct val="150000"/>
              </a:lnSpc>
            </a:pPr>
            <a:r>
              <a:rPr lang="en-US" dirty="0" smtClean="0"/>
              <a:t>（５）  </a:t>
            </a:r>
            <a:r>
              <a:rPr lang="zh-CN" altLang="en-US" dirty="0" smtClean="0"/>
              <a:t>出现一些其他影响正常提货的问题</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无人提取货物的处理</a:t>
            </a:r>
            <a:r>
              <a:rPr lang="en-US" dirty="0" smtClean="0"/>
              <a:t>。</a:t>
            </a:r>
            <a:endParaRPr lang="zh-CN" altLang="en-US" dirty="0" smtClean="0"/>
          </a:p>
          <a:p>
            <a:pPr>
              <a:lnSpc>
                <a:spcPct val="150000"/>
              </a:lnSpc>
            </a:pPr>
            <a:r>
              <a:rPr lang="en-US" dirty="0" smtClean="0"/>
              <a:t>（１）  </a:t>
            </a:r>
            <a:r>
              <a:rPr lang="zh-CN" altLang="en-US" dirty="0" smtClean="0"/>
              <a:t>无人提取货物的通知</a:t>
            </a:r>
            <a:r>
              <a:rPr lang="en-US" dirty="0" smtClean="0"/>
              <a:t>。</a:t>
            </a:r>
            <a:endParaRPr lang="zh-CN" altLang="en-US" dirty="0" smtClean="0"/>
          </a:p>
          <a:p>
            <a:pPr>
              <a:lnSpc>
                <a:spcPct val="150000"/>
              </a:lnSpc>
            </a:pPr>
            <a:r>
              <a:rPr lang="zh-CN" altLang="en-US" dirty="0" smtClean="0"/>
              <a:t>对于无人提取的货物</a:t>
            </a:r>
            <a:r>
              <a:rPr lang="en-US" dirty="0" smtClean="0"/>
              <a:t>，  </a:t>
            </a:r>
            <a:r>
              <a:rPr lang="zh-CN" altLang="en-US" dirty="0" smtClean="0"/>
              <a:t>目的站通常发出无法交付货物通知单  </a:t>
            </a:r>
            <a:r>
              <a:rPr lang="en-US" dirty="0" smtClean="0"/>
              <a:t>（ </a:t>
            </a:r>
            <a:r>
              <a:rPr lang="en-US" dirty="0" err="1" smtClean="0"/>
              <a:t>Ｎｏｔｉｃｅ</a:t>
            </a:r>
            <a:r>
              <a:rPr lang="en-US" dirty="0" smtClean="0"/>
              <a:t>  </a:t>
            </a:r>
            <a:r>
              <a:rPr lang="en-US" dirty="0" err="1" smtClean="0"/>
              <a:t>ｏｆ</a:t>
            </a:r>
            <a:r>
              <a:rPr lang="en-US" dirty="0" smtClean="0"/>
              <a:t>  </a:t>
            </a:r>
            <a:r>
              <a:rPr lang="en-US" dirty="0" err="1" smtClean="0"/>
              <a:t>Ｎｏｎ</a:t>
            </a:r>
            <a:r>
              <a:rPr lang="en-US" dirty="0" smtClean="0"/>
              <a:t> － </a:t>
            </a:r>
            <a:r>
              <a:rPr lang="en-US" dirty="0" err="1" smtClean="0"/>
              <a:t>ｄｅｌｉｖｅｒｙ</a:t>
            </a:r>
            <a:r>
              <a:rPr lang="en-US" dirty="0" smtClean="0"/>
              <a:t>） 。</a:t>
            </a:r>
            <a:endParaRPr lang="zh-CN" altLang="en-US" dirty="0" smtClean="0"/>
          </a:p>
          <a:p>
            <a:pPr>
              <a:lnSpc>
                <a:spcPct val="150000"/>
              </a:lnSpc>
            </a:pPr>
            <a:r>
              <a:rPr lang="zh-CN" altLang="en-US" dirty="0" smtClean="0"/>
              <a:t>无法交付货物通知单应交给始发站的出票航空公司或当地的代理人</a:t>
            </a:r>
            <a:r>
              <a:rPr lang="en-US" dirty="0" smtClean="0"/>
              <a:t>，  </a:t>
            </a:r>
            <a:r>
              <a:rPr lang="zh-CN" altLang="en-US" dirty="0" smtClean="0"/>
              <a:t>由其通知货物托运人</a:t>
            </a:r>
            <a:r>
              <a:rPr lang="en-US" dirty="0" smtClean="0"/>
              <a:t>，</a:t>
            </a:r>
            <a:r>
              <a:rPr lang="zh-CN" altLang="en-US" dirty="0" smtClean="0"/>
              <a:t>出</a:t>
            </a:r>
            <a:r>
              <a:rPr lang="zh-CN" altLang="en-US" dirty="0" smtClean="0"/>
              <a:t>票承运人的财务部门应保留无法交货通知书的副本</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到付运费的收取</a:t>
            </a:r>
            <a:r>
              <a:rPr lang="en-US" dirty="0" smtClean="0"/>
              <a:t>。</a:t>
            </a:r>
            <a:endParaRPr lang="zh-CN" altLang="en-US" dirty="0" smtClean="0"/>
          </a:p>
          <a:p>
            <a:pPr>
              <a:lnSpc>
                <a:spcPct val="150000"/>
              </a:lnSpc>
            </a:pPr>
            <a:r>
              <a:rPr lang="en-US" dirty="0" smtClean="0"/>
              <a:t>①</a:t>
            </a:r>
            <a:r>
              <a:rPr lang="zh-CN" altLang="en-US" dirty="0" smtClean="0"/>
              <a:t>由货物运输的目的站填开货物运费变更通知单  </a:t>
            </a:r>
            <a:r>
              <a:rPr lang="en-US" dirty="0" smtClean="0"/>
              <a:t>（ </a:t>
            </a:r>
            <a:r>
              <a:rPr lang="en-US" dirty="0" err="1" smtClean="0"/>
              <a:t>Ｃｈａｒｇｅｓ</a:t>
            </a:r>
            <a:r>
              <a:rPr lang="en-US" dirty="0" smtClean="0"/>
              <a:t> </a:t>
            </a:r>
            <a:r>
              <a:rPr lang="en-US" dirty="0" err="1" smtClean="0"/>
              <a:t>Ｃｏｒｒｅｃｔｉｏｎ</a:t>
            </a:r>
            <a:r>
              <a:rPr lang="en-US" dirty="0" smtClean="0"/>
              <a:t>  </a:t>
            </a:r>
            <a:r>
              <a:rPr lang="en-US" dirty="0" err="1" smtClean="0"/>
              <a:t>Ａｄｖｉｃｅ</a:t>
            </a:r>
            <a:r>
              <a:rPr lang="en-US" dirty="0" smtClean="0"/>
              <a:t>，  ＣＣＡ） ，  </a:t>
            </a:r>
            <a:r>
              <a:rPr lang="zh-CN" altLang="en-US" dirty="0" smtClean="0"/>
              <a:t>并 向始发站结算此次运输产生的所有费用</a:t>
            </a:r>
            <a:r>
              <a:rPr lang="en-US" dirty="0" smtClean="0"/>
              <a:t>；</a:t>
            </a:r>
            <a:endParaRPr lang="zh-CN" altLang="en-US" dirty="0" smtClean="0"/>
          </a:p>
          <a:p>
            <a:pPr>
              <a:lnSpc>
                <a:spcPct val="150000"/>
              </a:lnSpc>
            </a:pPr>
            <a:r>
              <a:rPr lang="en-US" dirty="0" smtClean="0"/>
              <a:t>②</a:t>
            </a:r>
            <a:r>
              <a:rPr lang="zh-CN" altLang="en-US" dirty="0" smtClean="0"/>
              <a:t>始发站收到目的站填开的航空货物运费变更通知单后</a:t>
            </a:r>
            <a:r>
              <a:rPr lang="en-US" dirty="0" smtClean="0"/>
              <a:t>，   </a:t>
            </a:r>
            <a:r>
              <a:rPr lang="zh-CN" altLang="en-US" dirty="0" smtClean="0"/>
              <a:t>由始发站负责向货物托运人收 取到付运费和目的站产生的其他所有费用</a:t>
            </a:r>
            <a:r>
              <a:rPr lang="en-US" dirty="0" smtClean="0"/>
              <a:t>；</a:t>
            </a:r>
            <a:endParaRPr lang="zh-CN" altLang="en-US" dirty="0" smtClean="0"/>
          </a:p>
          <a:p>
            <a:pPr>
              <a:lnSpc>
                <a:spcPct val="150000"/>
              </a:lnSpc>
            </a:pPr>
            <a:r>
              <a:rPr lang="en-US" dirty="0" smtClean="0"/>
              <a:t>③</a:t>
            </a:r>
            <a:r>
              <a:rPr lang="zh-CN" altLang="en-US" dirty="0" smtClean="0"/>
              <a:t>目的站根据托运人的要求对货物进行变更运输的处理或其他交货处理</a:t>
            </a:r>
            <a:r>
              <a:rPr lang="en-US" dirty="0" smtClean="0"/>
              <a:t>，  </a:t>
            </a:r>
            <a:r>
              <a:rPr lang="zh-CN" altLang="en-US" dirty="0" smtClean="0"/>
              <a:t>但由其产生</a:t>
            </a:r>
            <a:r>
              <a:rPr lang="zh-CN" altLang="en-US" dirty="0" smtClean="0"/>
              <a:t>的费用</a:t>
            </a:r>
            <a:r>
              <a:rPr lang="zh-CN" altLang="en-US" dirty="0" smtClean="0"/>
              <a:t>由托运人承担</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r>
              <a:rPr lang="en-US" dirty="0" smtClean="0"/>
              <a:t>４  </a:t>
            </a:r>
            <a:r>
              <a:rPr lang="zh-CN" altLang="en-US" dirty="0" smtClean="0"/>
              <a:t>变更运输的处理方式</a:t>
            </a:r>
          </a:p>
          <a:p>
            <a:r>
              <a:rPr lang="en-US" dirty="0" smtClean="0"/>
              <a:t>１）  </a:t>
            </a:r>
            <a:r>
              <a:rPr lang="zh-CN" altLang="en-US" dirty="0" smtClean="0"/>
              <a:t>变更运输的范围</a:t>
            </a:r>
            <a:r>
              <a:rPr lang="en-US" dirty="0" smtClean="0"/>
              <a:t>。</a:t>
            </a:r>
            <a:endParaRPr lang="zh-CN" altLang="en-US" dirty="0" smtClean="0"/>
          </a:p>
          <a:p>
            <a:r>
              <a:rPr lang="en-US" dirty="0" smtClean="0"/>
              <a:t>（１）  </a:t>
            </a:r>
            <a:r>
              <a:rPr lang="zh-CN" altLang="en-US" dirty="0" smtClean="0"/>
              <a:t>运输方面</a:t>
            </a:r>
            <a:r>
              <a:rPr lang="en-US" dirty="0" smtClean="0"/>
              <a:t>。</a:t>
            </a:r>
            <a:endParaRPr lang="zh-CN" altLang="en-US" dirty="0" smtClean="0"/>
          </a:p>
          <a:p>
            <a:r>
              <a:rPr lang="en-US" dirty="0" smtClean="0"/>
              <a:t>①</a:t>
            </a:r>
            <a:r>
              <a:rPr lang="zh-CN" altLang="en-US" dirty="0" smtClean="0"/>
              <a:t>对收货人的更改</a:t>
            </a:r>
            <a:r>
              <a:rPr lang="en-US" dirty="0" smtClean="0"/>
              <a:t>；</a:t>
            </a:r>
            <a:endParaRPr lang="zh-CN" altLang="en-US" dirty="0" smtClean="0"/>
          </a:p>
          <a:p>
            <a:r>
              <a:rPr lang="en-US" dirty="0" smtClean="0"/>
              <a:t>②</a:t>
            </a:r>
            <a:r>
              <a:rPr lang="zh-CN" altLang="en-US" dirty="0" smtClean="0"/>
              <a:t>对目的站的更改</a:t>
            </a:r>
            <a:r>
              <a:rPr lang="en-US" dirty="0" smtClean="0"/>
              <a:t>；</a:t>
            </a:r>
            <a:endParaRPr lang="zh-CN" altLang="en-US" dirty="0" smtClean="0"/>
          </a:p>
          <a:p>
            <a:r>
              <a:rPr lang="en-US" dirty="0" smtClean="0"/>
              <a:t>③</a:t>
            </a:r>
            <a:r>
              <a:rPr lang="zh-CN" altLang="en-US" dirty="0" smtClean="0"/>
              <a:t>要求在运输途中的任何经停站停止货物运输</a:t>
            </a:r>
            <a:r>
              <a:rPr lang="en-US" dirty="0" smtClean="0"/>
              <a:t>；</a:t>
            </a:r>
            <a:endParaRPr lang="zh-CN" altLang="en-US" dirty="0" smtClean="0"/>
          </a:p>
          <a:p>
            <a:r>
              <a:rPr lang="en-US" dirty="0" smtClean="0"/>
              <a:t>④</a:t>
            </a:r>
            <a:r>
              <a:rPr lang="zh-CN" altLang="en-US" dirty="0" smtClean="0"/>
              <a:t>在货物起运前</a:t>
            </a:r>
            <a:r>
              <a:rPr lang="en-US" dirty="0" smtClean="0"/>
              <a:t>，  </a:t>
            </a:r>
            <a:r>
              <a:rPr lang="zh-CN" altLang="en-US" dirty="0" smtClean="0"/>
              <a:t>在运输的始发站将货物撤回</a:t>
            </a:r>
            <a:r>
              <a:rPr lang="en-US" dirty="0" smtClean="0"/>
              <a:t>；</a:t>
            </a:r>
            <a:endParaRPr lang="zh-CN" altLang="en-US" dirty="0" smtClean="0"/>
          </a:p>
          <a:p>
            <a:r>
              <a:rPr lang="en-US" dirty="0" smtClean="0"/>
              <a:t>⑤</a:t>
            </a:r>
            <a:r>
              <a:rPr lang="zh-CN" altLang="en-US" dirty="0" smtClean="0"/>
              <a:t>对于已经起运的货物</a:t>
            </a:r>
            <a:r>
              <a:rPr lang="en-US" dirty="0" smtClean="0"/>
              <a:t>，   </a:t>
            </a:r>
            <a:r>
              <a:rPr lang="zh-CN" altLang="en-US" dirty="0" smtClean="0"/>
              <a:t>要求承运人继续将货物运回始发机场</a:t>
            </a:r>
            <a:r>
              <a:rPr lang="en-US" dirty="0" smtClean="0"/>
              <a:t>；</a:t>
            </a:r>
            <a:endParaRPr lang="zh-CN" altLang="en-US" dirty="0" smtClean="0"/>
          </a:p>
          <a:p>
            <a:r>
              <a:rPr lang="en-US" dirty="0" smtClean="0"/>
              <a:t>⑥</a:t>
            </a:r>
            <a:r>
              <a:rPr lang="zh-CN" altLang="en-US" dirty="0" smtClean="0"/>
              <a:t>对于已经起运的货物</a:t>
            </a:r>
            <a:r>
              <a:rPr lang="en-US" dirty="0" smtClean="0"/>
              <a:t>，   </a:t>
            </a:r>
            <a:r>
              <a:rPr lang="zh-CN" altLang="en-US" dirty="0" smtClean="0"/>
              <a:t>要求从中途或目的站退运</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r>
              <a:rPr lang="en-US" dirty="0" smtClean="0"/>
              <a:t>（２）  </a:t>
            </a:r>
            <a:r>
              <a:rPr lang="zh-CN" altLang="en-US" dirty="0" smtClean="0"/>
              <a:t>费用方面</a:t>
            </a:r>
            <a:r>
              <a:rPr lang="en-US" dirty="0" smtClean="0"/>
              <a:t>。</a:t>
            </a:r>
            <a:endParaRPr lang="zh-CN" altLang="en-US" dirty="0" smtClean="0"/>
          </a:p>
          <a:p>
            <a:r>
              <a:rPr lang="en-US" dirty="0" smtClean="0"/>
              <a:t>①</a:t>
            </a:r>
            <a:r>
              <a:rPr lang="zh-CN" altLang="en-US" dirty="0" smtClean="0"/>
              <a:t>托运人对于垫付款金额的更改</a:t>
            </a:r>
            <a:r>
              <a:rPr lang="en-US" dirty="0" smtClean="0"/>
              <a:t>；</a:t>
            </a:r>
            <a:endParaRPr lang="zh-CN" altLang="en-US" dirty="0" smtClean="0"/>
          </a:p>
          <a:p>
            <a:r>
              <a:rPr lang="en-US" dirty="0" smtClean="0"/>
              <a:t>②</a:t>
            </a:r>
            <a:r>
              <a:rPr lang="zh-CN" altLang="en-US" dirty="0" smtClean="0"/>
              <a:t>更改运费的支付方式</a:t>
            </a:r>
            <a:r>
              <a:rPr lang="en-US" dirty="0" smtClean="0"/>
              <a:t>，   </a:t>
            </a:r>
            <a:r>
              <a:rPr lang="zh-CN" altLang="en-US" dirty="0" smtClean="0"/>
              <a:t>将运费预付改为运费到付</a:t>
            </a:r>
            <a:r>
              <a:rPr lang="en-US" dirty="0" smtClean="0"/>
              <a:t>，   </a:t>
            </a:r>
            <a:r>
              <a:rPr lang="zh-CN" altLang="en-US" dirty="0" smtClean="0"/>
              <a:t>或者是将运费到付改为运费预付</a:t>
            </a:r>
            <a:r>
              <a:rPr lang="en-US" dirty="0" smtClean="0"/>
              <a:t>。</a:t>
            </a:r>
            <a:endParaRPr lang="zh-CN" altLang="en-US" dirty="0" smtClean="0"/>
          </a:p>
          <a:p>
            <a:r>
              <a:rPr lang="en-US" dirty="0" smtClean="0"/>
              <a:t>２）  </a:t>
            </a:r>
            <a:r>
              <a:rPr lang="zh-CN" altLang="en-US" dirty="0" smtClean="0"/>
              <a:t>变更运输的处理方式</a:t>
            </a:r>
            <a:r>
              <a:rPr lang="en-US" dirty="0" smtClean="0"/>
              <a:t>。</a:t>
            </a:r>
            <a:endParaRPr lang="zh-CN" altLang="en-US" dirty="0" smtClean="0"/>
          </a:p>
          <a:p>
            <a:r>
              <a:rPr lang="en-US" dirty="0" smtClean="0"/>
              <a:t>（１）  </a:t>
            </a:r>
            <a:r>
              <a:rPr lang="zh-CN" altLang="en-US" dirty="0" smtClean="0"/>
              <a:t>货物发运前</a:t>
            </a:r>
            <a:r>
              <a:rPr lang="en-US" dirty="0" smtClean="0"/>
              <a:t>。</a:t>
            </a:r>
            <a:endParaRPr lang="zh-CN" altLang="en-US" dirty="0" smtClean="0"/>
          </a:p>
          <a:p>
            <a:r>
              <a:rPr lang="zh-CN" altLang="en-US" dirty="0" smtClean="0"/>
              <a:t>在货物发运前</a:t>
            </a:r>
            <a:r>
              <a:rPr lang="en-US" dirty="0" smtClean="0"/>
              <a:t>，  </a:t>
            </a:r>
            <a:r>
              <a:rPr lang="zh-CN" altLang="en-US" dirty="0" smtClean="0"/>
              <a:t>如果货物托运人要求始发站退货时</a:t>
            </a:r>
            <a:r>
              <a:rPr lang="en-US" dirty="0" smtClean="0"/>
              <a:t>，  </a:t>
            </a:r>
            <a:r>
              <a:rPr lang="zh-CN" altLang="en-US" dirty="0" smtClean="0"/>
              <a:t>承运人应向 托 运 人 收 回 货 运 单 正 本</a:t>
            </a:r>
            <a:r>
              <a:rPr lang="en-US" dirty="0" smtClean="0"/>
              <a:t>，  </a:t>
            </a:r>
            <a:r>
              <a:rPr lang="zh-CN" altLang="en-US" dirty="0" smtClean="0"/>
              <a:t>收取已发生的费 用  </a:t>
            </a:r>
            <a:r>
              <a:rPr lang="en-US" dirty="0" smtClean="0"/>
              <a:t>（ </a:t>
            </a:r>
            <a:r>
              <a:rPr lang="zh-CN" altLang="en-US" dirty="0" smtClean="0"/>
              <a:t>如 地 面 运 输 费</a:t>
            </a:r>
            <a:r>
              <a:rPr lang="en-US" dirty="0" smtClean="0"/>
              <a:t>、  </a:t>
            </a:r>
            <a:r>
              <a:rPr lang="zh-CN" altLang="en-US" dirty="0" smtClean="0"/>
              <a:t>托 运 手 续 费 等 </a:t>
            </a:r>
            <a:r>
              <a:rPr lang="en-US" dirty="0" smtClean="0"/>
              <a:t>）  </a:t>
            </a:r>
            <a:r>
              <a:rPr lang="zh-CN" altLang="en-US" dirty="0" smtClean="0"/>
              <a:t>后</a:t>
            </a:r>
            <a:r>
              <a:rPr lang="en-US" dirty="0" smtClean="0"/>
              <a:t>，  </a:t>
            </a:r>
            <a:r>
              <a:rPr lang="zh-CN" altLang="en-US" dirty="0" smtClean="0"/>
              <a:t>将 货 物 及 已 付 款 项 退 还 托 运人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16387"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国际货物代理关系变更与终止</a:t>
            </a:r>
          </a:p>
          <a:p>
            <a:pPr>
              <a:lnSpc>
                <a:spcPct val="150000"/>
              </a:lnSpc>
            </a:pPr>
            <a:r>
              <a:rPr lang="zh-CN" altLang="en-US" dirty="0" smtClean="0"/>
              <a:t>代理关系的变更主要是指代理人根据被代理人的授权或征得被代理人的同意</a:t>
            </a:r>
            <a:r>
              <a:rPr lang="en-US" dirty="0" smtClean="0"/>
              <a:t>， </a:t>
            </a:r>
            <a:r>
              <a:rPr lang="zh-CN" altLang="en-US" dirty="0" smtClean="0"/>
              <a:t>将原由代 理人完成的代理事项全部或部分再委托给其他人</a:t>
            </a:r>
            <a:r>
              <a:rPr lang="en-US" dirty="0" smtClean="0"/>
              <a:t>，  </a:t>
            </a:r>
            <a:r>
              <a:rPr lang="zh-CN" altLang="en-US" dirty="0" smtClean="0"/>
              <a:t>也称为转移委托</a:t>
            </a:r>
            <a:r>
              <a:rPr lang="en-US" dirty="0" smtClean="0"/>
              <a:t>。  </a:t>
            </a:r>
            <a:r>
              <a:rPr lang="zh-CN" altLang="en-US" dirty="0" smtClean="0"/>
              <a:t>代理关系变更后</a:t>
            </a:r>
            <a:r>
              <a:rPr lang="en-US" dirty="0" smtClean="0"/>
              <a:t>，  </a:t>
            </a:r>
            <a:r>
              <a:rPr lang="zh-CN" altLang="en-US" dirty="0" smtClean="0"/>
              <a:t>原代理人仍须对被代理人承担责任</a:t>
            </a:r>
            <a:r>
              <a:rPr lang="en-US" dirty="0" smtClean="0"/>
              <a:t>。</a:t>
            </a:r>
            <a:endParaRPr lang="zh-CN" altLang="en-US" dirty="0" smtClean="0"/>
          </a:p>
          <a:p>
            <a:pPr>
              <a:lnSpc>
                <a:spcPct val="150000"/>
              </a:lnSpc>
            </a:pPr>
            <a:r>
              <a:rPr lang="zh-CN" altLang="en-US" dirty="0" smtClean="0"/>
              <a:t>代理关系的终止是指作为经济法律关系主体的代理人与被代理人之间的经济权利和义务 的终止</a:t>
            </a:r>
            <a:r>
              <a:rPr lang="en-US" dirty="0" smtClean="0"/>
              <a:t>。  </a:t>
            </a:r>
            <a:r>
              <a:rPr lang="zh-CN" altLang="en-US" dirty="0" smtClean="0"/>
              <a:t>可以使代理关系终止的法律事项主要包括因代理期届满或代理事项完成而终止</a:t>
            </a:r>
            <a:r>
              <a:rPr lang="en-US" dirty="0" smtClean="0"/>
              <a:t>；  </a:t>
            </a:r>
            <a:r>
              <a:rPr lang="zh-CN" altLang="en-US" dirty="0" smtClean="0"/>
              <a:t>因 被代理人撤回代理授权或代理人辞去代理而终止</a:t>
            </a:r>
            <a:r>
              <a:rPr lang="en-US" dirty="0" smtClean="0"/>
              <a:t>；  </a:t>
            </a:r>
            <a:r>
              <a:rPr lang="zh-CN" altLang="en-US" dirty="0" smtClean="0"/>
              <a:t>因代理关系主体的变化而终止</a:t>
            </a:r>
            <a:r>
              <a:rPr lang="en-US" dirty="0" smtClean="0"/>
              <a:t>，  </a:t>
            </a:r>
            <a:r>
              <a:rPr lang="zh-CN" altLang="en-US" dirty="0" smtClean="0"/>
              <a:t>如代理人或被代理人死亡</a:t>
            </a:r>
            <a:r>
              <a:rPr lang="en-US" dirty="0" smtClean="0"/>
              <a:t>、  </a:t>
            </a:r>
            <a:r>
              <a:rPr lang="zh-CN" altLang="en-US" dirty="0" smtClean="0"/>
              <a:t>行为能力丧失</a:t>
            </a:r>
            <a:r>
              <a:rPr lang="en-US" dirty="0" smtClean="0"/>
              <a:t>，  </a:t>
            </a:r>
            <a:r>
              <a:rPr lang="zh-CN" altLang="en-US" dirty="0" smtClean="0"/>
              <a:t>或法人权利发生变更等</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货物发运后和提取前</a:t>
            </a:r>
            <a:r>
              <a:rPr lang="en-US" dirty="0" smtClean="0"/>
              <a:t>。</a:t>
            </a:r>
            <a:endParaRPr lang="zh-CN" altLang="en-US" dirty="0" smtClean="0"/>
          </a:p>
          <a:p>
            <a:pPr>
              <a:lnSpc>
                <a:spcPct val="150000"/>
              </a:lnSpc>
            </a:pPr>
            <a:r>
              <a:rPr lang="zh-CN" altLang="en-US" dirty="0" smtClean="0"/>
              <a:t>在货物发运后</a:t>
            </a:r>
            <a:r>
              <a:rPr lang="en-US" dirty="0" smtClean="0"/>
              <a:t>、  </a:t>
            </a:r>
            <a:r>
              <a:rPr lang="zh-CN" altLang="en-US" dirty="0" smtClean="0"/>
              <a:t>提取前</a:t>
            </a:r>
            <a:r>
              <a:rPr lang="en-US" dirty="0" smtClean="0"/>
              <a:t>，  </a:t>
            </a:r>
            <a:r>
              <a:rPr lang="zh-CN" altLang="en-US" dirty="0" smtClean="0"/>
              <a:t>如果托运人要求变更垫付款金额或付款方式时</a:t>
            </a:r>
            <a:r>
              <a:rPr lang="en-US" dirty="0" smtClean="0"/>
              <a:t>，  </a:t>
            </a:r>
            <a:r>
              <a:rPr lang="zh-CN" altLang="en-US" dirty="0" smtClean="0"/>
              <a:t>则应填写货物 运费更改通知单  </a:t>
            </a:r>
            <a:r>
              <a:rPr lang="en-US" dirty="0" smtClean="0"/>
              <a:t>（ </a:t>
            </a:r>
            <a:r>
              <a:rPr lang="en-US" dirty="0" err="1" smtClean="0"/>
              <a:t>Ｃａｒｇｏ</a:t>
            </a:r>
            <a:r>
              <a:rPr lang="en-US" dirty="0" smtClean="0"/>
              <a:t> </a:t>
            </a:r>
            <a:r>
              <a:rPr lang="en-US" dirty="0" err="1" smtClean="0"/>
              <a:t>Ｃｈａｒｇｅｓ</a:t>
            </a:r>
            <a:r>
              <a:rPr lang="en-US" dirty="0" smtClean="0"/>
              <a:t>  </a:t>
            </a:r>
            <a:r>
              <a:rPr lang="en-US" dirty="0" err="1" smtClean="0"/>
              <a:t>Ｃｏｒｒｅｃｔｉｏｎ</a:t>
            </a:r>
            <a:r>
              <a:rPr lang="en-US" dirty="0" smtClean="0"/>
              <a:t>  </a:t>
            </a:r>
            <a:r>
              <a:rPr lang="en-US" dirty="0" err="1" smtClean="0"/>
              <a:t>Ａｄｖｉｃｅ</a:t>
            </a:r>
            <a:r>
              <a:rPr lang="en-US" dirty="0" smtClean="0"/>
              <a:t>，  ＣＣＡ） ，  </a:t>
            </a:r>
            <a:r>
              <a:rPr lang="zh-CN" altLang="en-US" dirty="0" smtClean="0"/>
              <a:t>并根据托运人要求变更内容的</a:t>
            </a:r>
            <a:r>
              <a:rPr lang="zh-CN" altLang="en-US" dirty="0" smtClean="0"/>
              <a:t>不同</a:t>
            </a:r>
            <a:r>
              <a:rPr lang="zh-CN" altLang="en-US" dirty="0" smtClean="0"/>
              <a:t>情况对托运人进行补收或退回运费差额</a:t>
            </a:r>
            <a:r>
              <a:rPr lang="en-US" dirty="0" smtClean="0"/>
              <a:t>，  </a:t>
            </a:r>
            <a:r>
              <a:rPr lang="zh-CN" altLang="en-US" dirty="0" smtClean="0"/>
              <a:t>托运人必须按照航空公司有关计费标准向承运人 支付变更运输手续费</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r>
              <a:rPr lang="en-US" dirty="0" smtClean="0"/>
              <a:t>３）  </a:t>
            </a:r>
            <a:r>
              <a:rPr lang="zh-CN" altLang="en-US" dirty="0" smtClean="0"/>
              <a:t>更改货运单</a:t>
            </a:r>
            <a:r>
              <a:rPr lang="en-US" dirty="0" smtClean="0"/>
              <a:t>。</a:t>
            </a:r>
            <a:endParaRPr lang="zh-CN" altLang="en-US" dirty="0" smtClean="0"/>
          </a:p>
          <a:p>
            <a:r>
              <a:rPr lang="en-US" dirty="0" smtClean="0"/>
              <a:t>（１）  </a:t>
            </a:r>
            <a:r>
              <a:rPr lang="zh-CN" altLang="en-US" dirty="0" smtClean="0"/>
              <a:t>对现有货运单的修改</a:t>
            </a:r>
            <a:r>
              <a:rPr lang="en-US" dirty="0" smtClean="0"/>
              <a:t>。</a:t>
            </a:r>
            <a:endParaRPr lang="zh-CN" altLang="en-US" dirty="0" smtClean="0"/>
          </a:p>
          <a:p>
            <a:r>
              <a:rPr lang="zh-CN" altLang="en-US" dirty="0" smtClean="0"/>
              <a:t>货物运输的变更所引起的货运单上各项内容的更改</a:t>
            </a:r>
            <a:r>
              <a:rPr lang="en-US" dirty="0" smtClean="0"/>
              <a:t>，   </a:t>
            </a:r>
            <a:r>
              <a:rPr lang="zh-CN" altLang="en-US" dirty="0" smtClean="0"/>
              <a:t>应该在全部货运单中同时进行</a:t>
            </a:r>
            <a:r>
              <a:rPr lang="en-US" dirty="0" smtClean="0"/>
              <a:t>，  </a:t>
            </a:r>
            <a:r>
              <a:rPr lang="zh-CN" altLang="en-US" dirty="0" smtClean="0"/>
              <a:t>对 于货运单内容的修改</a:t>
            </a:r>
            <a:r>
              <a:rPr lang="en-US" dirty="0" smtClean="0"/>
              <a:t>，  </a:t>
            </a:r>
            <a:r>
              <a:rPr lang="zh-CN" altLang="en-US" dirty="0" smtClean="0"/>
              <a:t>应尽量与原内容相近</a:t>
            </a:r>
            <a:r>
              <a:rPr lang="en-US" dirty="0" smtClean="0"/>
              <a:t>，  </a:t>
            </a:r>
            <a:r>
              <a:rPr lang="zh-CN" altLang="en-US" dirty="0" smtClean="0"/>
              <a:t>同时</a:t>
            </a:r>
            <a:r>
              <a:rPr lang="en-US" dirty="0" smtClean="0"/>
              <a:t>，  </a:t>
            </a:r>
            <a:r>
              <a:rPr lang="zh-CN" altLang="en-US" dirty="0" smtClean="0"/>
              <a:t>还必须在货运单上注明修改企业的 </a:t>
            </a:r>
            <a:r>
              <a:rPr lang="en-US" dirty="0" smtClean="0"/>
              <a:t>ＩＡ⁃ ＴＡ </a:t>
            </a:r>
            <a:r>
              <a:rPr lang="zh-CN" altLang="en-US" dirty="0" smtClean="0"/>
              <a:t>代号及修改地代号</a:t>
            </a:r>
            <a:r>
              <a:rPr lang="en-US" dirty="0" smtClean="0"/>
              <a:t>。</a:t>
            </a:r>
            <a:endParaRPr lang="zh-CN" altLang="en-US" dirty="0" smtClean="0"/>
          </a:p>
          <a:p>
            <a:r>
              <a:rPr lang="en-US" dirty="0" smtClean="0"/>
              <a:t>（２）  </a:t>
            </a:r>
            <a:r>
              <a:rPr lang="zh-CN" altLang="en-US" dirty="0" smtClean="0"/>
              <a:t>填开新货运单</a:t>
            </a:r>
            <a:r>
              <a:rPr lang="en-US" dirty="0" smtClean="0"/>
              <a:t>。</a:t>
            </a:r>
            <a:endParaRPr lang="zh-CN" altLang="en-US" dirty="0" smtClean="0"/>
          </a:p>
          <a:p>
            <a:r>
              <a:rPr lang="zh-CN" altLang="en-US" dirty="0" smtClean="0"/>
              <a:t>当一票货物由于无人提取而退运货根据托运人要求进行转运时</a:t>
            </a:r>
            <a:r>
              <a:rPr lang="en-US" dirty="0" smtClean="0"/>
              <a:t>，   </a:t>
            </a:r>
            <a:r>
              <a:rPr lang="zh-CN" altLang="en-US" dirty="0" smtClean="0"/>
              <a:t>承运人 应 填 开 新 货 运 单</a:t>
            </a:r>
            <a:r>
              <a:rPr lang="en-US" dirty="0" smtClean="0"/>
              <a:t>， </a:t>
            </a:r>
            <a:r>
              <a:rPr lang="zh-CN" altLang="en-US" dirty="0" smtClean="0"/>
              <a:t>并且原货运单号在新货运单的 </a:t>
            </a:r>
            <a:r>
              <a:rPr lang="en-US" dirty="0" err="1" smtClean="0"/>
              <a:t>Ａｃｃｏｕｎｔｉｎｇ</a:t>
            </a:r>
            <a:r>
              <a:rPr lang="en-US" dirty="0" smtClean="0"/>
              <a:t> </a:t>
            </a:r>
            <a:r>
              <a:rPr lang="en-US" dirty="0" err="1" smtClean="0"/>
              <a:t>Ｉｎｆｏｒｍａｔｉｏｎ</a:t>
            </a:r>
            <a:r>
              <a:rPr lang="en-US" dirty="0" smtClean="0"/>
              <a:t> </a:t>
            </a:r>
            <a:r>
              <a:rPr lang="zh-CN" altLang="en-US" dirty="0" smtClean="0"/>
              <a:t>一栏中注明</a:t>
            </a:r>
            <a:r>
              <a:rPr lang="en-US" dirty="0" smtClean="0"/>
              <a:t>，  </a:t>
            </a:r>
            <a:r>
              <a:rPr lang="zh-CN" altLang="en-US" dirty="0" smtClean="0"/>
              <a:t>而所有本该向</a:t>
            </a:r>
            <a:r>
              <a:rPr lang="zh-CN" altLang="en-US" dirty="0" smtClean="0"/>
              <a:t>收货人收取</a:t>
            </a:r>
            <a:r>
              <a:rPr lang="zh-CN" altLang="en-US" dirty="0" smtClean="0"/>
              <a:t>而没有收取的费用</a:t>
            </a:r>
            <a:r>
              <a:rPr lang="en-US" dirty="0" smtClean="0"/>
              <a:t>，   </a:t>
            </a:r>
            <a:r>
              <a:rPr lang="zh-CN" altLang="en-US" dirty="0" smtClean="0"/>
              <a:t>按运费到付处理</a:t>
            </a:r>
            <a:r>
              <a:rPr lang="en-US" dirty="0" smtClean="0"/>
              <a:t>，  </a:t>
            </a:r>
            <a:r>
              <a:rPr lang="zh-CN" altLang="en-US" dirty="0" smtClean="0"/>
              <a:t>填在新开的货运单的 </a:t>
            </a:r>
            <a:r>
              <a:rPr lang="en-US" dirty="0" err="1" smtClean="0"/>
              <a:t>Ｏｔｈｅｒ</a:t>
            </a:r>
            <a:r>
              <a:rPr lang="en-US" dirty="0" smtClean="0"/>
              <a:t> </a:t>
            </a:r>
            <a:r>
              <a:rPr lang="en-US" dirty="0" err="1" smtClean="0"/>
              <a:t>Ｃｈａｒｇｅｓ</a:t>
            </a:r>
            <a:r>
              <a:rPr lang="en-US" dirty="0" smtClean="0"/>
              <a:t> </a:t>
            </a:r>
            <a:r>
              <a:rPr lang="zh-CN" altLang="en-US" dirty="0" smtClean="0"/>
              <a:t>一栏</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eaLnBrk="1" hangingPunct="1">
              <a:lnSpc>
                <a:spcPct val="150000"/>
              </a:lnSpc>
            </a:pPr>
            <a:r>
              <a:rPr lang="en-US" dirty="0" smtClean="0"/>
              <a:t>４）  </a:t>
            </a:r>
            <a:r>
              <a:rPr lang="zh-CN" altLang="en-US" dirty="0" smtClean="0"/>
              <a:t>运费更改通知书</a:t>
            </a:r>
            <a:r>
              <a:rPr lang="en-US" dirty="0" smtClean="0"/>
              <a:t>。</a:t>
            </a:r>
            <a:endParaRPr lang="zh-CN" altLang="en-US" dirty="0" smtClean="0"/>
          </a:p>
          <a:p>
            <a:pPr>
              <a:lnSpc>
                <a:spcPct val="150000"/>
              </a:lnSpc>
            </a:pPr>
            <a:r>
              <a:rPr lang="zh-CN" altLang="en-US" dirty="0" smtClean="0"/>
              <a:t>当货物运费发生变化时</a:t>
            </a:r>
            <a:r>
              <a:rPr lang="en-US" dirty="0" smtClean="0"/>
              <a:t>，   </a:t>
            </a:r>
            <a:r>
              <a:rPr lang="zh-CN" altLang="en-US" dirty="0" smtClean="0"/>
              <a:t>无论是由何种原因造成</a:t>
            </a:r>
            <a:r>
              <a:rPr lang="en-US" dirty="0" smtClean="0"/>
              <a:t>，   </a:t>
            </a:r>
            <a:r>
              <a:rPr lang="zh-CN" altLang="en-US" dirty="0" smtClean="0"/>
              <a:t>都应通知相关部门和有关承运人</a:t>
            </a:r>
            <a:r>
              <a:rPr lang="en-US" dirty="0" smtClean="0"/>
              <a:t>，  </a:t>
            </a:r>
            <a:r>
              <a:rPr lang="zh-CN" altLang="en-US" dirty="0" smtClean="0"/>
              <a:t>并 填制货物运费更改通知书</a:t>
            </a:r>
            <a:r>
              <a:rPr lang="en-US" dirty="0" smtClean="0"/>
              <a:t>。</a:t>
            </a:r>
            <a:endParaRPr lang="zh-CN" altLang="en-US" dirty="0" smtClean="0"/>
          </a:p>
          <a:p>
            <a:pPr>
              <a:lnSpc>
                <a:spcPct val="150000"/>
              </a:lnSpc>
            </a:pPr>
            <a:r>
              <a:rPr lang="en-US" dirty="0" smtClean="0"/>
              <a:t>（１）  </a:t>
            </a:r>
            <a:r>
              <a:rPr lang="zh-CN" altLang="en-US" dirty="0" smtClean="0"/>
              <a:t>当货物已经起运</a:t>
            </a:r>
            <a:r>
              <a:rPr lang="en-US" dirty="0" smtClean="0"/>
              <a:t>，  </a:t>
            </a:r>
            <a:r>
              <a:rPr lang="zh-CN" altLang="en-US" dirty="0" smtClean="0"/>
              <a:t>并远离始发站后</a:t>
            </a:r>
            <a:r>
              <a:rPr lang="en-US" dirty="0" smtClean="0"/>
              <a:t>，  </a:t>
            </a:r>
            <a:r>
              <a:rPr lang="zh-CN" altLang="en-US" dirty="0" smtClean="0"/>
              <a:t>如果需要更改运费的付款方式或具体数额时</a:t>
            </a:r>
            <a:r>
              <a:rPr lang="en-US" dirty="0" smtClean="0"/>
              <a:t>，</a:t>
            </a:r>
            <a:r>
              <a:rPr lang="zh-CN" altLang="en-US" dirty="0" smtClean="0"/>
              <a:t>由</a:t>
            </a:r>
            <a:r>
              <a:rPr lang="zh-CN" altLang="en-US" dirty="0" smtClean="0"/>
              <a:t>货物运输有关的承运人填开运费更改通知单</a:t>
            </a:r>
            <a:r>
              <a:rPr lang="en-US" dirty="0" smtClean="0"/>
              <a:t>，  </a:t>
            </a:r>
            <a:r>
              <a:rPr lang="zh-CN" altLang="en-US" dirty="0" smtClean="0"/>
              <a:t>任何与货物运输有关的承运人都可填开运费 更改通知单</a:t>
            </a:r>
            <a:r>
              <a:rPr lang="en-US" dirty="0" smtClean="0"/>
              <a:t>。</a:t>
            </a:r>
            <a:endParaRPr lang="zh-CN" altLang="en-US" dirty="0" smtClean="0"/>
          </a:p>
          <a:p>
            <a:pPr>
              <a:lnSpc>
                <a:spcPct val="150000"/>
              </a:lnSpc>
            </a:pPr>
            <a:r>
              <a:rPr lang="en-US" dirty="0" smtClean="0"/>
              <a:t>（２）  </a:t>
            </a:r>
            <a:r>
              <a:rPr lang="zh-CN" altLang="en-US" dirty="0" smtClean="0"/>
              <a:t>在填开运费更改通知单之前</a:t>
            </a:r>
            <a:r>
              <a:rPr lang="en-US" dirty="0" smtClean="0"/>
              <a:t>，  </a:t>
            </a:r>
            <a:r>
              <a:rPr lang="zh-CN" altLang="en-US" dirty="0" smtClean="0"/>
              <a:t>有关的承运人必须确认货物尚未交付给收货人</a:t>
            </a:r>
            <a:r>
              <a:rPr lang="en-US" dirty="0" smtClean="0"/>
              <a:t>，  </a:t>
            </a:r>
            <a:r>
              <a:rPr lang="zh-CN" altLang="en-US" dirty="0" smtClean="0"/>
              <a:t>才 能进行运费更改通知单的填制</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对于运费更改通知单的填制</a:t>
            </a:r>
            <a:r>
              <a:rPr lang="en-US" dirty="0" smtClean="0"/>
              <a:t>，   </a:t>
            </a:r>
            <a:r>
              <a:rPr lang="zh-CN" altLang="en-US" dirty="0" smtClean="0"/>
              <a:t>要求所要更改的运费必须超过  </a:t>
            </a:r>
            <a:r>
              <a:rPr lang="en-US" dirty="0" smtClean="0"/>
              <a:t>５ </a:t>
            </a:r>
            <a:r>
              <a:rPr lang="zh-CN" altLang="en-US" dirty="0" smtClean="0"/>
              <a:t>美元时</a:t>
            </a:r>
            <a:r>
              <a:rPr lang="en-US" dirty="0" smtClean="0"/>
              <a:t>，  </a:t>
            </a:r>
            <a:r>
              <a:rPr lang="zh-CN" altLang="en-US" dirty="0" smtClean="0"/>
              <a:t>才能填开</a:t>
            </a:r>
            <a:r>
              <a:rPr lang="en-US" dirty="0" smtClean="0"/>
              <a:t>，</a:t>
            </a:r>
            <a:r>
              <a:rPr lang="zh-CN" altLang="en-US" dirty="0" smtClean="0"/>
              <a:t>如果</a:t>
            </a:r>
            <a:r>
              <a:rPr lang="zh-CN" altLang="en-US" dirty="0" smtClean="0"/>
              <a:t>所更改的运费低于 </a:t>
            </a:r>
            <a:r>
              <a:rPr lang="en-US" dirty="0" smtClean="0"/>
              <a:t>５ </a:t>
            </a:r>
            <a:r>
              <a:rPr lang="zh-CN" altLang="en-US" dirty="0" smtClean="0"/>
              <a:t>美元</a:t>
            </a:r>
            <a:r>
              <a:rPr lang="en-US" dirty="0" smtClean="0"/>
              <a:t>，  </a:t>
            </a:r>
            <a:r>
              <a:rPr lang="zh-CN" altLang="en-US" dirty="0" smtClean="0"/>
              <a:t>则没有必要填开运费更改通知单</a:t>
            </a:r>
            <a:r>
              <a:rPr lang="en-US" dirty="0" smtClean="0"/>
              <a:t>。</a:t>
            </a:r>
            <a:endParaRPr lang="zh-CN" altLang="en-US" dirty="0" smtClean="0"/>
          </a:p>
          <a:p>
            <a:pPr>
              <a:lnSpc>
                <a:spcPct val="150000"/>
              </a:lnSpc>
            </a:pPr>
            <a:r>
              <a:rPr lang="en-US" dirty="0" smtClean="0"/>
              <a:t>（４） </a:t>
            </a:r>
            <a:r>
              <a:rPr lang="zh-CN" altLang="en-US" dirty="0" smtClean="0"/>
              <a:t>运费更改通知单由相关承运人填开以后</a:t>
            </a:r>
            <a:r>
              <a:rPr lang="en-US" dirty="0" smtClean="0"/>
              <a:t>，  </a:t>
            </a:r>
            <a:r>
              <a:rPr lang="zh-CN" altLang="en-US" dirty="0" smtClean="0"/>
              <a:t>必须及时将副本传送给始发站和目的站 及相关财务部门结算部门</a:t>
            </a:r>
            <a:r>
              <a:rPr lang="en-US" dirty="0" smtClean="0"/>
              <a:t>。   </a:t>
            </a:r>
            <a:r>
              <a:rPr lang="zh-CN" altLang="en-US" dirty="0" smtClean="0"/>
              <a:t>同时</a:t>
            </a:r>
            <a:r>
              <a:rPr lang="en-US" dirty="0" smtClean="0"/>
              <a:t>，  </a:t>
            </a:r>
            <a:r>
              <a:rPr lang="zh-CN" altLang="en-US" dirty="0" smtClean="0"/>
              <a:t>填开承运人还必须进行留存</a:t>
            </a:r>
            <a:r>
              <a:rPr lang="en-US" dirty="0" smtClean="0"/>
              <a:t>，   </a:t>
            </a:r>
            <a:r>
              <a:rPr lang="zh-CN" altLang="en-US" dirty="0" smtClean="0"/>
              <a:t>所以填开运费更改通知单至 少要一式四份</a:t>
            </a:r>
            <a:r>
              <a:rPr lang="en-US" dirty="0" smtClean="0"/>
              <a:t>。</a:t>
            </a:r>
            <a:endParaRPr lang="zh-CN" altLang="en-US" dirty="0" smtClean="0"/>
          </a:p>
          <a:p>
            <a:pPr>
              <a:lnSpc>
                <a:spcPct val="150000"/>
              </a:lnSpc>
            </a:pPr>
            <a:r>
              <a:rPr lang="en-US" dirty="0" smtClean="0"/>
              <a:t>（５） </a:t>
            </a:r>
            <a:r>
              <a:rPr lang="zh-CN" altLang="en-US" dirty="0" smtClean="0"/>
              <a:t>运费更改通知单由填制运费更改通知单的企业交第一承运人</a:t>
            </a:r>
            <a:r>
              <a:rPr lang="en-US" dirty="0" smtClean="0"/>
              <a:t>，  </a:t>
            </a:r>
            <a:r>
              <a:rPr lang="zh-CN" altLang="en-US" dirty="0" smtClean="0"/>
              <a:t>再由第一承运人转 交第二承运人</a:t>
            </a:r>
            <a:r>
              <a:rPr lang="en-US" dirty="0" smtClean="0"/>
              <a:t>，  </a:t>
            </a:r>
            <a:r>
              <a:rPr lang="zh-CN" altLang="en-US" dirty="0" smtClean="0"/>
              <a:t>并以此类推</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eaLnBrk="1" hangingPunct="1">
              <a:lnSpc>
                <a:spcPct val="200000"/>
              </a:lnSpc>
            </a:pPr>
            <a:r>
              <a:rPr lang="en-US" dirty="0" smtClean="0"/>
              <a:t>５  </a:t>
            </a:r>
            <a:r>
              <a:rPr lang="zh-CN" altLang="en-US" dirty="0" smtClean="0"/>
              <a:t>货物索赔</a:t>
            </a:r>
          </a:p>
          <a:p>
            <a:pPr>
              <a:lnSpc>
                <a:spcPct val="200000"/>
              </a:lnSpc>
            </a:pPr>
            <a:r>
              <a:rPr lang="en-US" dirty="0" smtClean="0"/>
              <a:t>１）  </a:t>
            </a:r>
            <a:r>
              <a:rPr lang="zh-CN" altLang="en-US" dirty="0" smtClean="0"/>
              <a:t>索赔人</a:t>
            </a:r>
            <a:r>
              <a:rPr lang="en-US" dirty="0" smtClean="0"/>
              <a:t>。</a:t>
            </a:r>
            <a:endParaRPr lang="zh-CN" altLang="en-US" dirty="0" smtClean="0"/>
          </a:p>
          <a:p>
            <a:pPr>
              <a:lnSpc>
                <a:spcPct val="200000"/>
              </a:lnSpc>
            </a:pPr>
            <a:r>
              <a:rPr lang="zh-CN" altLang="en-US" dirty="0" smtClean="0"/>
              <a:t>索赔人是指在国际货物索赔中</a:t>
            </a:r>
            <a:r>
              <a:rPr lang="en-US" dirty="0" smtClean="0"/>
              <a:t>，   </a:t>
            </a:r>
            <a:r>
              <a:rPr lang="zh-CN" altLang="en-US" dirty="0" smtClean="0"/>
              <a:t>具有索赔权利的合法索赔人</a:t>
            </a:r>
            <a:r>
              <a:rPr lang="en-US" dirty="0" smtClean="0"/>
              <a:t>。   </a:t>
            </a:r>
            <a:r>
              <a:rPr lang="zh-CN" altLang="en-US" dirty="0" smtClean="0"/>
              <a:t>在空运货运索赔中</a:t>
            </a:r>
            <a:r>
              <a:rPr lang="en-US" dirty="0" smtClean="0"/>
              <a:t>，  </a:t>
            </a:r>
            <a:r>
              <a:rPr lang="zh-CN" altLang="en-US" dirty="0" smtClean="0"/>
              <a:t>合法 索赔人包括</a:t>
            </a:r>
            <a:r>
              <a:rPr lang="en-US" dirty="0" smtClean="0"/>
              <a:t>：</a:t>
            </a:r>
            <a:endParaRPr lang="zh-CN" altLang="en-US" dirty="0" smtClean="0"/>
          </a:p>
          <a:p>
            <a:pPr>
              <a:lnSpc>
                <a:spcPct val="200000"/>
              </a:lnSpc>
            </a:pPr>
            <a:r>
              <a:rPr lang="en-US" dirty="0" smtClean="0"/>
              <a:t>（１）  </a:t>
            </a:r>
            <a:r>
              <a:rPr lang="zh-CN" altLang="en-US" dirty="0" smtClean="0"/>
              <a:t>在航空货运单上列明的收货人或托运人</a:t>
            </a:r>
            <a:r>
              <a:rPr lang="en-US" dirty="0" smtClean="0"/>
              <a:t>。</a:t>
            </a:r>
            <a:endParaRPr lang="zh-CN" altLang="en-US" dirty="0" smtClean="0"/>
          </a:p>
          <a:p>
            <a:pPr>
              <a:lnSpc>
                <a:spcPct val="200000"/>
              </a:lnSpc>
            </a:pPr>
            <a:r>
              <a:rPr lang="en-US" dirty="0" smtClean="0"/>
              <a:t>（２） </a:t>
            </a:r>
            <a:r>
              <a:rPr lang="zh-CN" altLang="en-US" dirty="0" smtClean="0"/>
              <a:t>持主货运单上托运人或收货人签署的权益转让书的人员</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具有向航空公司索赔权利的托运人</a:t>
            </a:r>
            <a:r>
              <a:rPr lang="en-US" dirty="0" smtClean="0"/>
              <a:t>、  </a:t>
            </a:r>
            <a:r>
              <a:rPr lang="zh-CN" altLang="en-US" dirty="0" smtClean="0"/>
              <a:t>收货人必须是航空货运主运单上的填写的托 运人或收货人</a:t>
            </a:r>
            <a:r>
              <a:rPr lang="en-US" dirty="0" smtClean="0"/>
              <a:t>，  </a:t>
            </a:r>
            <a:r>
              <a:rPr lang="zh-CN" altLang="en-US" dirty="0" smtClean="0"/>
              <a:t>而对于分运单上的托运人</a:t>
            </a:r>
            <a:r>
              <a:rPr lang="en-US" dirty="0" smtClean="0"/>
              <a:t>、  </a:t>
            </a:r>
            <a:r>
              <a:rPr lang="zh-CN" altLang="en-US" dirty="0" smtClean="0"/>
              <a:t>收货人或其他客户则没有向航空公司索 赔 的 </a:t>
            </a:r>
            <a:r>
              <a:rPr lang="zh-CN" altLang="en-US" dirty="0" smtClean="0"/>
              <a:t>权利</a:t>
            </a:r>
            <a:r>
              <a:rPr lang="en-US" dirty="0" smtClean="0"/>
              <a:t>，  </a:t>
            </a:r>
            <a:r>
              <a:rPr lang="zh-CN" altLang="en-US" dirty="0" smtClean="0"/>
              <a:t>其索赔对象应该是主运单上的托运人或收货人</a:t>
            </a:r>
            <a:r>
              <a:rPr lang="en-US" dirty="0" smtClean="0"/>
              <a:t>。</a:t>
            </a:r>
            <a:endParaRPr lang="zh-CN" altLang="en-US" dirty="0" smtClean="0"/>
          </a:p>
          <a:p>
            <a:pPr>
              <a:lnSpc>
                <a:spcPct val="150000"/>
              </a:lnSpc>
            </a:pPr>
            <a:r>
              <a:rPr lang="en-US" dirty="0" smtClean="0"/>
              <a:t>（４） </a:t>
            </a:r>
            <a:r>
              <a:rPr lang="zh-CN" altLang="en-US" dirty="0" smtClean="0"/>
              <a:t>对于已经到达目的站的货物</a:t>
            </a:r>
            <a:r>
              <a:rPr lang="en-US" dirty="0" smtClean="0"/>
              <a:t>， </a:t>
            </a:r>
            <a:r>
              <a:rPr lang="zh-CN" altLang="en-US" dirty="0" smtClean="0"/>
              <a:t>如果货物为被收货人提取</a:t>
            </a:r>
            <a:r>
              <a:rPr lang="en-US" dirty="0" smtClean="0"/>
              <a:t>，  </a:t>
            </a:r>
            <a:r>
              <a:rPr lang="zh-CN" altLang="en-US" dirty="0" smtClean="0"/>
              <a:t>则托运人还具有索赔的 权利</a:t>
            </a:r>
            <a:r>
              <a:rPr lang="en-US" dirty="0" smtClean="0"/>
              <a:t>，  </a:t>
            </a:r>
            <a:r>
              <a:rPr lang="zh-CN" altLang="en-US" dirty="0" smtClean="0"/>
              <a:t>一旦货物被收货人提取</a:t>
            </a:r>
            <a:r>
              <a:rPr lang="en-US" dirty="0" smtClean="0"/>
              <a:t>，   </a:t>
            </a:r>
            <a:r>
              <a:rPr lang="zh-CN" altLang="en-US" dirty="0" smtClean="0"/>
              <a:t>则托运人不能进行索赔</a:t>
            </a:r>
            <a:r>
              <a:rPr lang="en-US" dirty="0" smtClean="0"/>
              <a:t>，  </a:t>
            </a:r>
            <a:r>
              <a:rPr lang="zh-CN" altLang="en-US" dirty="0" smtClean="0"/>
              <a:t>除非托运人具有收 货 人 的 权 益 转 让书</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索赔的时间和地点</a:t>
            </a:r>
            <a:r>
              <a:rPr lang="en-US" dirty="0" smtClean="0"/>
              <a:t>。</a:t>
            </a:r>
            <a:endParaRPr lang="zh-CN" altLang="en-US" dirty="0" smtClean="0"/>
          </a:p>
          <a:p>
            <a:pPr>
              <a:lnSpc>
                <a:spcPct val="150000"/>
              </a:lnSpc>
            </a:pPr>
            <a:r>
              <a:rPr lang="en-US" dirty="0" smtClean="0"/>
              <a:t>（１）  </a:t>
            </a:r>
            <a:r>
              <a:rPr lang="zh-CN" altLang="en-US" dirty="0" smtClean="0"/>
              <a:t>索赔的时间</a:t>
            </a:r>
            <a:r>
              <a:rPr lang="en-US" dirty="0" smtClean="0"/>
              <a:t>。</a:t>
            </a:r>
            <a:endParaRPr lang="zh-CN" altLang="en-US" dirty="0" smtClean="0"/>
          </a:p>
          <a:p>
            <a:pPr>
              <a:lnSpc>
                <a:spcPct val="150000"/>
              </a:lnSpc>
            </a:pPr>
            <a:r>
              <a:rPr lang="en-US" dirty="0" smtClean="0"/>
              <a:t>①</a:t>
            </a:r>
            <a:r>
              <a:rPr lang="zh-CN" altLang="en-US" dirty="0" smtClean="0"/>
              <a:t>如果货物损坏或短缺是属于明显可见的</a:t>
            </a:r>
            <a:r>
              <a:rPr lang="en-US" dirty="0" smtClean="0"/>
              <a:t>，  </a:t>
            </a:r>
            <a:r>
              <a:rPr lang="zh-CN" altLang="en-US" dirty="0" smtClean="0"/>
              <a:t>则索赔人应从发现货损货差时起立即提出</a:t>
            </a:r>
            <a:r>
              <a:rPr lang="en-US" dirty="0" smtClean="0"/>
              <a:t>，</a:t>
            </a:r>
            <a:r>
              <a:rPr lang="zh-CN" altLang="en-US" dirty="0" smtClean="0"/>
              <a:t>最</a:t>
            </a:r>
            <a:r>
              <a:rPr lang="zh-CN" altLang="en-US" dirty="0" smtClean="0"/>
              <a:t>迟延迟到收到货物起 </a:t>
            </a:r>
            <a:r>
              <a:rPr lang="en-US" dirty="0" smtClean="0"/>
              <a:t>１４ </a:t>
            </a:r>
            <a:r>
              <a:rPr lang="zh-CN" altLang="en-US" dirty="0" smtClean="0"/>
              <a:t>天内提出</a:t>
            </a:r>
            <a:r>
              <a:rPr lang="en-US" dirty="0" smtClean="0"/>
              <a:t>；</a:t>
            </a:r>
            <a:endParaRPr lang="zh-CN" altLang="en-US" dirty="0" smtClean="0"/>
          </a:p>
          <a:p>
            <a:pPr>
              <a:lnSpc>
                <a:spcPct val="150000"/>
              </a:lnSpc>
            </a:pPr>
            <a:r>
              <a:rPr lang="en-US" dirty="0" smtClean="0"/>
              <a:t>②</a:t>
            </a:r>
            <a:r>
              <a:rPr lang="zh-CN" altLang="en-US" dirty="0" smtClean="0"/>
              <a:t>如果由于承运人的原因导致货物运输延误而造成货物损失</a:t>
            </a:r>
            <a:r>
              <a:rPr lang="en-US" dirty="0" smtClean="0"/>
              <a:t>，   </a:t>
            </a:r>
            <a:r>
              <a:rPr lang="zh-CN" altLang="en-US" dirty="0" smtClean="0"/>
              <a:t>则索赔人应在货物由</a:t>
            </a:r>
            <a:r>
              <a:rPr lang="zh-CN" altLang="en-US" dirty="0" smtClean="0"/>
              <a:t>收货人</a:t>
            </a:r>
            <a:r>
              <a:rPr lang="zh-CN" altLang="en-US" dirty="0" smtClean="0"/>
              <a:t>提取和支配货物起 </a:t>
            </a:r>
            <a:r>
              <a:rPr lang="en-US" dirty="0" smtClean="0"/>
              <a:t>２１ </a:t>
            </a:r>
            <a:r>
              <a:rPr lang="zh-CN" altLang="en-US" dirty="0" smtClean="0"/>
              <a:t>天内提出</a:t>
            </a:r>
            <a:r>
              <a:rPr lang="en-US" dirty="0" smtClean="0"/>
              <a:t>；</a:t>
            </a:r>
            <a:endParaRPr lang="zh-CN" altLang="en-US" dirty="0" smtClean="0"/>
          </a:p>
          <a:p>
            <a:pPr>
              <a:lnSpc>
                <a:spcPct val="150000"/>
              </a:lnSpc>
            </a:pPr>
            <a:r>
              <a:rPr lang="en-US" dirty="0" smtClean="0"/>
              <a:t>③</a:t>
            </a:r>
            <a:r>
              <a:rPr lang="zh-CN" altLang="en-US" dirty="0" smtClean="0"/>
              <a:t>如果是由于承运人原因而造成的货物毁灭或遗失</a:t>
            </a:r>
            <a:r>
              <a:rPr lang="en-US" dirty="0" smtClean="0"/>
              <a:t>， </a:t>
            </a:r>
            <a:r>
              <a:rPr lang="zh-CN" altLang="en-US" dirty="0" smtClean="0"/>
              <a:t>则索赔人提出索赔要求的时限为自 填开货运单之日起 </a:t>
            </a:r>
            <a:r>
              <a:rPr lang="en-US" dirty="0" smtClean="0"/>
              <a:t>１２０ </a:t>
            </a:r>
            <a:r>
              <a:rPr lang="zh-CN" altLang="en-US" dirty="0" smtClean="0"/>
              <a:t>天内</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④</a:t>
            </a:r>
            <a:r>
              <a:rPr lang="zh-CN" altLang="en-US" dirty="0" smtClean="0"/>
              <a:t>如果托运人和收货人对于运输货物有任何异议</a:t>
            </a:r>
            <a:r>
              <a:rPr lang="en-US" dirty="0" smtClean="0"/>
              <a:t>，  </a:t>
            </a:r>
            <a:r>
              <a:rPr lang="zh-CN" altLang="en-US" dirty="0" smtClean="0"/>
              <a:t>均按上述规定期限</a:t>
            </a:r>
            <a:r>
              <a:rPr lang="en-US" dirty="0" smtClean="0"/>
              <a:t>，  </a:t>
            </a:r>
            <a:r>
              <a:rPr lang="zh-CN" altLang="en-US" dirty="0" smtClean="0"/>
              <a:t>由索赔人向承运 人以书面形式提出</a:t>
            </a:r>
            <a:r>
              <a:rPr lang="en-US" dirty="0" smtClean="0"/>
              <a:t>，  </a:t>
            </a:r>
            <a:r>
              <a:rPr lang="zh-CN" altLang="en-US" dirty="0" smtClean="0"/>
              <a:t>除承运人有欺诈行为外</a:t>
            </a:r>
            <a:r>
              <a:rPr lang="en-US" dirty="0" smtClean="0"/>
              <a:t>，  </a:t>
            </a:r>
            <a:r>
              <a:rPr lang="zh-CN" altLang="en-US" dirty="0" smtClean="0"/>
              <a:t>有权提取货物的人如果在规定时限内没有</a:t>
            </a:r>
            <a:r>
              <a:rPr lang="zh-CN" altLang="en-US" dirty="0" smtClean="0"/>
              <a:t>提出异议</a:t>
            </a:r>
            <a:r>
              <a:rPr lang="en-US" dirty="0" smtClean="0"/>
              <a:t>，  </a:t>
            </a:r>
            <a:r>
              <a:rPr lang="zh-CN" altLang="en-US" dirty="0" smtClean="0"/>
              <a:t>将会丧失获得赔偿的权利</a:t>
            </a:r>
            <a:r>
              <a:rPr lang="en-US" dirty="0" smtClean="0"/>
              <a:t>；</a:t>
            </a:r>
            <a:endParaRPr lang="zh-CN" altLang="en-US" dirty="0" smtClean="0"/>
          </a:p>
          <a:p>
            <a:pPr>
              <a:lnSpc>
                <a:spcPct val="150000"/>
              </a:lnSpc>
            </a:pPr>
            <a:r>
              <a:rPr lang="en-US" dirty="0" smtClean="0"/>
              <a:t>⑤</a:t>
            </a:r>
            <a:r>
              <a:rPr lang="zh-CN" altLang="en-US" dirty="0" smtClean="0"/>
              <a:t>对于提出索赔的货物</a:t>
            </a:r>
            <a:r>
              <a:rPr lang="en-US" dirty="0" smtClean="0"/>
              <a:t>，   </a:t>
            </a:r>
            <a:r>
              <a:rPr lang="zh-CN" altLang="en-US" dirty="0" smtClean="0"/>
              <a:t>货运单的法律有效期为两年</a:t>
            </a:r>
            <a:r>
              <a:rPr lang="en-US" dirty="0" smtClean="0"/>
              <a:t>，  </a:t>
            </a:r>
            <a:r>
              <a:rPr lang="zh-CN" altLang="en-US" dirty="0" smtClean="0"/>
              <a:t>超过法定索赔期限收货人或托运 人未提出赔偿要求</a:t>
            </a:r>
            <a:r>
              <a:rPr lang="en-US" dirty="0" smtClean="0"/>
              <a:t>，  </a:t>
            </a:r>
            <a:r>
              <a:rPr lang="zh-CN" altLang="en-US" dirty="0" smtClean="0"/>
              <a:t>则视为自动放弃索赔权利</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索赔的地点</a:t>
            </a:r>
            <a:r>
              <a:rPr lang="en-US" dirty="0" smtClean="0"/>
              <a:t>。</a:t>
            </a:r>
            <a:endParaRPr lang="zh-CN" altLang="en-US" dirty="0" smtClean="0"/>
          </a:p>
          <a:p>
            <a:pPr>
              <a:lnSpc>
                <a:spcPct val="200000"/>
              </a:lnSpc>
            </a:pPr>
            <a:r>
              <a:rPr lang="zh-CN" altLang="en-US" dirty="0" smtClean="0"/>
              <a:t>在国际航空货运的索赔中</a:t>
            </a:r>
            <a:r>
              <a:rPr lang="en-US" dirty="0" smtClean="0"/>
              <a:t>， </a:t>
            </a:r>
            <a:r>
              <a:rPr lang="zh-CN" altLang="en-US" dirty="0" smtClean="0"/>
              <a:t>索赔人索赔的地点根据索赔人所在的位置或货差货损实际发 生的地点</a:t>
            </a:r>
            <a:r>
              <a:rPr lang="en-US" dirty="0" smtClean="0"/>
              <a:t>，  </a:t>
            </a:r>
            <a:r>
              <a:rPr lang="zh-CN" altLang="en-US" dirty="0" smtClean="0"/>
              <a:t>可以由索赔人在货物的始发站</a:t>
            </a:r>
            <a:r>
              <a:rPr lang="en-US" dirty="0" smtClean="0"/>
              <a:t>、   </a:t>
            </a:r>
            <a:r>
              <a:rPr lang="zh-CN" altLang="en-US" dirty="0" smtClean="0"/>
              <a:t>目的站或发生货差货损的中间站</a:t>
            </a:r>
            <a:r>
              <a:rPr lang="en-US" dirty="0" smtClean="0"/>
              <a:t>，  </a:t>
            </a:r>
            <a:r>
              <a:rPr lang="zh-CN" altLang="en-US" dirty="0" smtClean="0"/>
              <a:t>以书面形式向 承运人  </a:t>
            </a:r>
            <a:r>
              <a:rPr lang="en-US" dirty="0" smtClean="0"/>
              <a:t>（ </a:t>
            </a:r>
            <a:r>
              <a:rPr lang="zh-CN" altLang="en-US" dirty="0" smtClean="0"/>
              <a:t>可以是承运人中的第一承运人</a:t>
            </a:r>
            <a:r>
              <a:rPr lang="en-US" dirty="0" smtClean="0"/>
              <a:t>，   </a:t>
            </a:r>
            <a:r>
              <a:rPr lang="zh-CN" altLang="en-US" dirty="0" smtClean="0"/>
              <a:t>当事承运人或最后承运人</a:t>
            </a:r>
            <a:r>
              <a:rPr lang="en-US" dirty="0" smtClean="0"/>
              <a:t>）   </a:t>
            </a:r>
            <a:r>
              <a:rPr lang="zh-CN" altLang="en-US" dirty="0" smtClean="0"/>
              <a:t>或其代理人进行索赔</a:t>
            </a:r>
            <a:r>
              <a:rPr lang="en-US" dirty="0" smtClean="0"/>
              <a:t>。 </a:t>
            </a:r>
            <a:r>
              <a:rPr lang="zh-CN" altLang="en-US" dirty="0" smtClean="0"/>
              <a:t>而承运人对于索赔人的索赔要求</a:t>
            </a:r>
            <a:r>
              <a:rPr lang="en-US" dirty="0" smtClean="0"/>
              <a:t>，   </a:t>
            </a:r>
            <a:r>
              <a:rPr lang="zh-CN" altLang="en-US" dirty="0" smtClean="0"/>
              <a:t>应当在两个月内进行处理</a:t>
            </a:r>
            <a:r>
              <a:rPr lang="en-US" dirty="0" smtClean="0"/>
              <a:t>，  </a:t>
            </a:r>
            <a:r>
              <a:rPr lang="zh-CN" altLang="en-US" dirty="0" smtClean="0"/>
              <a:t>处理地点一般为货运到达站</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r>
              <a:rPr lang="en-US" dirty="0" smtClean="0"/>
              <a:t>３）  </a:t>
            </a:r>
            <a:r>
              <a:rPr lang="zh-CN" altLang="en-US" dirty="0" smtClean="0"/>
              <a:t>索赔需要的文件</a:t>
            </a:r>
            <a:r>
              <a:rPr lang="en-US" dirty="0" smtClean="0"/>
              <a:t>。</a:t>
            </a:r>
            <a:endParaRPr lang="zh-CN" altLang="en-US" dirty="0" smtClean="0"/>
          </a:p>
          <a:p>
            <a:r>
              <a:rPr lang="zh-CN" altLang="en-US" dirty="0" smtClean="0"/>
              <a:t>在货损的索赔中</a:t>
            </a:r>
            <a:r>
              <a:rPr lang="en-US" dirty="0" smtClean="0"/>
              <a:t>，  </a:t>
            </a:r>
            <a:r>
              <a:rPr lang="zh-CN" altLang="en-US" dirty="0" smtClean="0"/>
              <a:t>索赔人必须提供一系列相关的索赔单据</a:t>
            </a:r>
            <a:r>
              <a:rPr lang="en-US" dirty="0" smtClean="0"/>
              <a:t>，  </a:t>
            </a:r>
            <a:r>
              <a:rPr lang="zh-CN" altLang="en-US" dirty="0" smtClean="0"/>
              <a:t>其中主要包括的单据有</a:t>
            </a:r>
            <a:r>
              <a:rPr lang="en-US" dirty="0" smtClean="0"/>
              <a:t>：</a:t>
            </a:r>
            <a:endParaRPr lang="zh-CN" altLang="en-US" dirty="0" smtClean="0"/>
          </a:p>
          <a:p>
            <a:r>
              <a:rPr lang="en-US" dirty="0" smtClean="0"/>
              <a:t>（１）  </a:t>
            </a:r>
            <a:r>
              <a:rPr lang="zh-CN" altLang="en-US" dirty="0" smtClean="0"/>
              <a:t>索赔人的正式索赔函两份</a:t>
            </a:r>
            <a:r>
              <a:rPr lang="en-US" dirty="0" smtClean="0"/>
              <a:t>；</a:t>
            </a:r>
            <a:endParaRPr lang="zh-CN" altLang="en-US" dirty="0" smtClean="0"/>
          </a:p>
          <a:p>
            <a:r>
              <a:rPr lang="en-US" dirty="0" smtClean="0"/>
              <a:t>（２）  </a:t>
            </a:r>
            <a:r>
              <a:rPr lang="zh-CN" altLang="en-US" dirty="0" smtClean="0"/>
              <a:t>货物舱单  </a:t>
            </a:r>
            <a:r>
              <a:rPr lang="en-US" dirty="0" smtClean="0"/>
              <a:t>（ </a:t>
            </a:r>
            <a:r>
              <a:rPr lang="zh-CN" altLang="en-US" dirty="0" smtClean="0"/>
              <a:t>由航空公司提供的复印件</a:t>
            </a:r>
            <a:r>
              <a:rPr lang="en-US" dirty="0" smtClean="0"/>
              <a:t>） ；</a:t>
            </a:r>
            <a:endParaRPr lang="zh-CN" altLang="en-US" dirty="0" smtClean="0"/>
          </a:p>
          <a:p>
            <a:r>
              <a:rPr lang="en-US" dirty="0" smtClean="0"/>
              <a:t>（３）  </a:t>
            </a:r>
            <a:r>
              <a:rPr lang="zh-CN" altLang="en-US" dirty="0" smtClean="0"/>
              <a:t>货物托运时的货物商业发票</a:t>
            </a:r>
            <a:r>
              <a:rPr lang="en-US" dirty="0" smtClean="0"/>
              <a:t>、   </a:t>
            </a:r>
            <a:r>
              <a:rPr lang="zh-CN" altLang="en-US" dirty="0" smtClean="0"/>
              <a:t>装箱清单和其他必要资料</a:t>
            </a:r>
            <a:r>
              <a:rPr lang="en-US" dirty="0" smtClean="0"/>
              <a:t>；</a:t>
            </a:r>
            <a:endParaRPr lang="zh-CN" altLang="en-US" dirty="0" smtClean="0"/>
          </a:p>
          <a:p>
            <a:r>
              <a:rPr lang="en-US" dirty="0" smtClean="0"/>
              <a:t>（４）  </a:t>
            </a:r>
            <a:r>
              <a:rPr lang="zh-CN" altLang="en-US" dirty="0" smtClean="0"/>
              <a:t>商检证明  </a:t>
            </a:r>
            <a:r>
              <a:rPr lang="en-US" dirty="0" smtClean="0"/>
              <a:t>（ </a:t>
            </a:r>
            <a:r>
              <a:rPr lang="zh-CN" altLang="en-US" dirty="0" smtClean="0"/>
              <a:t>货物损害后由商检等中介机构所做的鉴定报告</a:t>
            </a:r>
            <a:r>
              <a:rPr lang="en-US" dirty="0" smtClean="0"/>
              <a:t>） ；</a:t>
            </a:r>
            <a:endParaRPr lang="zh-CN" altLang="en-US" dirty="0" smtClean="0"/>
          </a:p>
          <a:p>
            <a:r>
              <a:rPr lang="en-US" dirty="0" smtClean="0"/>
              <a:t>（５）  </a:t>
            </a:r>
            <a:r>
              <a:rPr lang="zh-CN" altLang="en-US" dirty="0" smtClean="0"/>
              <a:t>由航空承运人签发的货运单正本或副本</a:t>
            </a:r>
            <a:r>
              <a:rPr lang="en-US" dirty="0" smtClean="0"/>
              <a:t>；</a:t>
            </a:r>
            <a:endParaRPr lang="zh-CN" altLang="en-US" dirty="0" smtClean="0"/>
          </a:p>
          <a:p>
            <a:r>
              <a:rPr lang="en-US" dirty="0" smtClean="0"/>
              <a:t>（６）  </a:t>
            </a:r>
            <a:r>
              <a:rPr lang="zh-CN" altLang="en-US" dirty="0" smtClean="0"/>
              <a:t>货损发生后</a:t>
            </a:r>
            <a:r>
              <a:rPr lang="en-US" dirty="0" smtClean="0"/>
              <a:t>，  </a:t>
            </a:r>
            <a:r>
              <a:rPr lang="zh-CN" altLang="en-US" dirty="0" smtClean="0"/>
              <a:t>由相关的机构填制的货物运输事故鉴定</a:t>
            </a:r>
            <a:r>
              <a:rPr lang="en-US" dirty="0" smtClean="0"/>
              <a:t>，  </a:t>
            </a:r>
            <a:r>
              <a:rPr lang="zh-CN" altLang="en-US" dirty="0" smtClean="0"/>
              <a:t>详细客观地反映货损情况</a:t>
            </a:r>
            <a:r>
              <a:rPr lang="en-US" dirty="0" smtClean="0"/>
              <a:t>；</a:t>
            </a:r>
            <a:endParaRPr lang="zh-CN" altLang="en-US" dirty="0" smtClean="0"/>
          </a:p>
          <a:p>
            <a:r>
              <a:rPr lang="en-US" dirty="0" smtClean="0"/>
              <a:t>（７）  </a:t>
            </a:r>
            <a:r>
              <a:rPr lang="zh-CN" altLang="en-US" dirty="0" smtClean="0"/>
              <a:t>在整个运输过程中</a:t>
            </a:r>
            <a:r>
              <a:rPr lang="en-US" dirty="0" smtClean="0"/>
              <a:t>，  </a:t>
            </a:r>
            <a:r>
              <a:rPr lang="zh-CN" altLang="en-US" dirty="0" smtClean="0"/>
              <a:t>发生运输事故的记录</a:t>
            </a:r>
            <a:r>
              <a:rPr lang="en-US" dirty="0" smtClean="0"/>
              <a:t>；</a:t>
            </a:r>
            <a:endParaRPr lang="zh-CN" altLang="en-US" dirty="0" smtClean="0"/>
          </a:p>
          <a:p>
            <a:r>
              <a:rPr lang="en-US" dirty="0" smtClean="0"/>
              <a:t>（８）  </a:t>
            </a:r>
            <a:r>
              <a:rPr lang="zh-CN" altLang="en-US" dirty="0" smtClean="0"/>
              <a:t>来往电传等文件</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17411"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代理人责任和义务</a:t>
            </a:r>
          </a:p>
          <a:p>
            <a:pPr>
              <a:lnSpc>
                <a:spcPct val="150000"/>
              </a:lnSpc>
            </a:pPr>
            <a:r>
              <a:rPr lang="en-US" dirty="0" smtClean="0"/>
              <a:t>（１）  </a:t>
            </a:r>
            <a:r>
              <a:rPr lang="zh-CN" altLang="en-US" dirty="0" smtClean="0"/>
              <a:t>根据代理协议  </a:t>
            </a:r>
            <a:r>
              <a:rPr lang="en-US" dirty="0" smtClean="0"/>
              <a:t>（ </a:t>
            </a:r>
            <a:r>
              <a:rPr lang="zh-CN" altLang="en-US" dirty="0" smtClean="0"/>
              <a:t>或合同</a:t>
            </a:r>
            <a:r>
              <a:rPr lang="en-US" dirty="0" smtClean="0"/>
              <a:t>）   </a:t>
            </a:r>
            <a:r>
              <a:rPr lang="zh-CN" altLang="en-US" dirty="0" smtClean="0"/>
              <a:t>的规定或根据委托方指示办理委托事项代理人应以通常 应有的责任心履行代理职责</a:t>
            </a:r>
            <a:r>
              <a:rPr lang="en-US" dirty="0" smtClean="0"/>
              <a:t>，  </a:t>
            </a:r>
            <a:r>
              <a:rPr lang="zh-CN" altLang="en-US" dirty="0" smtClean="0"/>
              <a:t>尤其是必须在授权范围内行事</a:t>
            </a:r>
            <a:r>
              <a:rPr lang="en-US" dirty="0" smtClean="0"/>
              <a:t>。</a:t>
            </a:r>
          </a:p>
          <a:p>
            <a:pPr>
              <a:lnSpc>
                <a:spcPct val="150000"/>
              </a:lnSpc>
            </a:pPr>
            <a:r>
              <a:rPr lang="en-US" dirty="0" smtClean="0"/>
              <a:t>（２）  </a:t>
            </a:r>
            <a:r>
              <a:rPr lang="zh-CN" altLang="en-US" dirty="0" smtClean="0"/>
              <a:t>如实汇报一切重要事项</a:t>
            </a:r>
            <a:r>
              <a:rPr lang="en-US" dirty="0" smtClean="0"/>
              <a:t>。</a:t>
            </a:r>
            <a:endParaRPr lang="zh-CN" altLang="en-US" dirty="0" smtClean="0"/>
          </a:p>
          <a:p>
            <a:pPr>
              <a:lnSpc>
                <a:spcPct val="150000"/>
              </a:lnSpc>
            </a:pPr>
            <a:r>
              <a:rPr lang="en-US" dirty="0" smtClean="0"/>
              <a:t>（３）  </a:t>
            </a:r>
            <a:r>
              <a:rPr lang="zh-CN" altLang="en-US" dirty="0" smtClean="0"/>
              <a:t>负保密义务</a:t>
            </a:r>
            <a:r>
              <a:rPr lang="en-US" dirty="0" smtClean="0"/>
              <a:t>。</a:t>
            </a:r>
            <a:endParaRPr lang="zh-CN" altLang="en-US" dirty="0" smtClean="0"/>
          </a:p>
          <a:p>
            <a:pPr>
              <a:lnSpc>
                <a:spcPct val="150000"/>
              </a:lnSpc>
            </a:pPr>
            <a:r>
              <a:rPr lang="en-US" dirty="0" smtClean="0"/>
              <a:t>（４）  </a:t>
            </a:r>
            <a:r>
              <a:rPr lang="zh-CN" altLang="en-US" dirty="0" smtClean="0"/>
              <a:t>如实向委托人报账</a:t>
            </a:r>
            <a:r>
              <a:rPr lang="en-US" dirty="0" smtClean="0"/>
              <a:t>。</a:t>
            </a:r>
            <a:endParaRPr lang="zh-CN" altLang="en-US" dirty="0" smtClean="0"/>
          </a:p>
          <a:p>
            <a:pPr>
              <a:lnSpc>
                <a:spcPct val="150000"/>
              </a:lnSpc>
            </a:pPr>
            <a:r>
              <a:rPr lang="en-US" dirty="0" smtClean="0"/>
              <a:t>（５）  </a:t>
            </a:r>
            <a:r>
              <a:rPr lang="zh-CN" altLang="en-US" dirty="0" smtClean="0"/>
              <a:t>委托人权利和义务</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r>
              <a:rPr lang="en-US" dirty="0" smtClean="0"/>
              <a:t>６  </a:t>
            </a:r>
            <a:r>
              <a:rPr lang="zh-CN" altLang="en-US" dirty="0" smtClean="0"/>
              <a:t>理赔程序及相关规定</a:t>
            </a:r>
          </a:p>
          <a:p>
            <a:r>
              <a:rPr lang="en-US" dirty="0" smtClean="0"/>
              <a:t>１）  </a:t>
            </a:r>
            <a:r>
              <a:rPr lang="zh-CN" altLang="en-US" dirty="0" smtClean="0"/>
              <a:t>赔偿规定</a:t>
            </a:r>
            <a:r>
              <a:rPr lang="en-US" dirty="0" smtClean="0"/>
              <a:t>。</a:t>
            </a:r>
            <a:endParaRPr lang="zh-CN" altLang="en-US" dirty="0" smtClean="0"/>
          </a:p>
          <a:p>
            <a:r>
              <a:rPr lang="zh-CN" altLang="en-US" dirty="0" smtClean="0"/>
              <a:t>在国际航空货物运输中</a:t>
            </a:r>
            <a:r>
              <a:rPr lang="en-US" dirty="0" smtClean="0"/>
              <a:t>，   </a:t>
            </a:r>
            <a:r>
              <a:rPr lang="zh-CN" altLang="en-US" dirty="0" smtClean="0"/>
              <a:t>对于货运损失 的 赔 偿 主 要 根 据  </a:t>
            </a:r>
            <a:r>
              <a:rPr lang="en-US" dirty="0" smtClean="0"/>
              <a:t>《 </a:t>
            </a:r>
            <a:r>
              <a:rPr lang="zh-CN" altLang="en-US" dirty="0" smtClean="0"/>
              <a:t>华 沙 公 约</a:t>
            </a:r>
            <a:r>
              <a:rPr lang="en-US" dirty="0" smtClean="0"/>
              <a:t>》  </a:t>
            </a:r>
            <a:r>
              <a:rPr lang="zh-CN" altLang="en-US" dirty="0" smtClean="0"/>
              <a:t>和  </a:t>
            </a:r>
            <a:r>
              <a:rPr lang="en-US" dirty="0" smtClean="0"/>
              <a:t>《 </a:t>
            </a:r>
            <a:r>
              <a:rPr lang="zh-CN" altLang="en-US" dirty="0" smtClean="0"/>
              <a:t>海 牙 规 则</a:t>
            </a:r>
            <a:r>
              <a:rPr lang="en-US" dirty="0" smtClean="0"/>
              <a:t>》</a:t>
            </a:r>
            <a:r>
              <a:rPr lang="zh-CN" altLang="en-US" dirty="0" smtClean="0"/>
              <a:t>来</a:t>
            </a:r>
            <a:r>
              <a:rPr lang="zh-CN" altLang="en-US" dirty="0" smtClean="0"/>
              <a:t>确定其赔偿额度和限额</a:t>
            </a:r>
            <a:r>
              <a:rPr lang="en-US" dirty="0" smtClean="0"/>
              <a:t>，   </a:t>
            </a:r>
            <a:r>
              <a:rPr lang="zh-CN" altLang="en-US" dirty="0" smtClean="0"/>
              <a:t>其主要规定如下</a:t>
            </a:r>
            <a:r>
              <a:rPr lang="en-US" dirty="0" smtClean="0"/>
              <a:t>：</a:t>
            </a:r>
            <a:endParaRPr lang="zh-CN" altLang="en-US" dirty="0" smtClean="0"/>
          </a:p>
          <a:p>
            <a:r>
              <a:rPr lang="en-US" dirty="0" smtClean="0"/>
              <a:t>（１） </a:t>
            </a:r>
            <a:r>
              <a:rPr lang="zh-CN" altLang="en-US" dirty="0" smtClean="0"/>
              <a:t>如果货物在托运时没有办理声明价值的</a:t>
            </a:r>
            <a:r>
              <a:rPr lang="en-US" dirty="0" smtClean="0"/>
              <a:t>， </a:t>
            </a:r>
            <a:r>
              <a:rPr lang="zh-CN" altLang="en-US" dirty="0" smtClean="0"/>
              <a:t>则在发生货损后</a:t>
            </a:r>
            <a:r>
              <a:rPr lang="en-US" dirty="0" smtClean="0"/>
              <a:t>，  </a:t>
            </a:r>
            <a:r>
              <a:rPr lang="zh-CN" altLang="en-US" dirty="0" smtClean="0"/>
              <a:t>由承运人按照实际损 失的价值进行赔偿</a:t>
            </a:r>
            <a:r>
              <a:rPr lang="en-US" dirty="0" smtClean="0"/>
              <a:t>，  </a:t>
            </a:r>
            <a:r>
              <a:rPr lang="zh-CN" altLang="en-US" dirty="0" smtClean="0"/>
              <a:t>但赔偿最高限额为毛重每千克人民币 </a:t>
            </a:r>
            <a:r>
              <a:rPr lang="en-US" dirty="0" smtClean="0"/>
              <a:t>２０ </a:t>
            </a:r>
            <a:r>
              <a:rPr lang="zh-CN" altLang="en-US" dirty="0" smtClean="0"/>
              <a:t>元</a:t>
            </a:r>
            <a:r>
              <a:rPr lang="en-US" dirty="0" smtClean="0"/>
              <a:t>。</a:t>
            </a:r>
            <a:endParaRPr lang="zh-CN" altLang="en-US" dirty="0" smtClean="0"/>
          </a:p>
          <a:p>
            <a:r>
              <a:rPr lang="en-US" dirty="0" smtClean="0"/>
              <a:t>（２） </a:t>
            </a:r>
            <a:r>
              <a:rPr lang="zh-CN" altLang="en-US" dirty="0" smtClean="0"/>
              <a:t>如果货物在托运时</a:t>
            </a:r>
            <a:r>
              <a:rPr lang="en-US" dirty="0" smtClean="0"/>
              <a:t>， </a:t>
            </a:r>
            <a:r>
              <a:rPr lang="zh-CN" altLang="en-US" dirty="0" smtClean="0"/>
              <a:t>已向承运人办理货物声明价值的货物</a:t>
            </a:r>
            <a:r>
              <a:rPr lang="en-US" dirty="0" smtClean="0"/>
              <a:t>， </a:t>
            </a:r>
            <a:r>
              <a:rPr lang="zh-CN" altLang="en-US" dirty="0" smtClean="0"/>
              <a:t>则发生货损后</a:t>
            </a:r>
            <a:r>
              <a:rPr lang="en-US" dirty="0" smtClean="0"/>
              <a:t>，  </a:t>
            </a:r>
            <a:r>
              <a:rPr lang="zh-CN" altLang="en-US" dirty="0" smtClean="0"/>
              <a:t>承运 人按托运时声明的价值进行赔偿</a:t>
            </a:r>
            <a:r>
              <a:rPr lang="en-US" dirty="0" smtClean="0"/>
              <a:t>；   </a:t>
            </a:r>
            <a:r>
              <a:rPr lang="zh-CN" altLang="en-US" dirty="0" smtClean="0"/>
              <a:t>如承运人能够证明托运人的声明价值高于  </a:t>
            </a:r>
            <a:r>
              <a:rPr lang="en-US" dirty="0" smtClean="0"/>
              <a:t>《 </a:t>
            </a:r>
            <a:r>
              <a:rPr lang="zh-CN" altLang="en-US" dirty="0" smtClean="0"/>
              <a:t>民用航空</a:t>
            </a:r>
            <a:r>
              <a:rPr lang="zh-CN" altLang="en-US" dirty="0" smtClean="0"/>
              <a:t>规章</a:t>
            </a:r>
            <a:r>
              <a:rPr lang="zh-CN" altLang="en-US" dirty="0" smtClean="0"/>
              <a:t>货物</a:t>
            </a:r>
            <a:r>
              <a:rPr lang="en-US" dirty="0" smtClean="0"/>
              <a:t>》  </a:t>
            </a:r>
            <a:r>
              <a:rPr lang="zh-CN" altLang="en-US" dirty="0" smtClean="0"/>
              <a:t>中对货物价值的规定时</a:t>
            </a:r>
            <a:r>
              <a:rPr lang="en-US" dirty="0" smtClean="0"/>
              <a:t>，   </a:t>
            </a:r>
            <a:r>
              <a:rPr lang="zh-CN" altLang="en-US" dirty="0" smtClean="0"/>
              <a:t>则 发 生 了 货 损 后</a:t>
            </a:r>
            <a:r>
              <a:rPr lang="en-US" dirty="0" smtClean="0"/>
              <a:t>，  </a:t>
            </a:r>
            <a:r>
              <a:rPr lang="zh-CN" altLang="en-US" dirty="0" smtClean="0"/>
              <a:t>承 运 人 仍 按 照 实 际 损 失 进 行 赔 偿</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eaLnBrk="1" hangingPunct="1">
              <a:lnSpc>
                <a:spcPct val="200000"/>
              </a:lnSpc>
            </a:pPr>
            <a:r>
              <a:rPr lang="en-US" dirty="0" smtClean="0"/>
              <a:t>（３） </a:t>
            </a:r>
            <a:r>
              <a:rPr lang="zh-CN" altLang="en-US" dirty="0" smtClean="0"/>
              <a:t>如货物的一部分或者货物中任何物件发生遗失</a:t>
            </a:r>
            <a:r>
              <a:rPr lang="en-US" dirty="0" smtClean="0"/>
              <a:t>、 </a:t>
            </a:r>
            <a:r>
              <a:rPr lang="zh-CN" altLang="en-US" dirty="0" smtClean="0"/>
              <a:t>损坏或者延误</a:t>
            </a:r>
            <a:r>
              <a:rPr lang="en-US" dirty="0" smtClean="0"/>
              <a:t>，  </a:t>
            </a:r>
            <a:r>
              <a:rPr lang="zh-CN" altLang="en-US" dirty="0" smtClean="0"/>
              <a:t>用以决定承运人 责任限额的重量</a:t>
            </a:r>
            <a:r>
              <a:rPr lang="en-US" dirty="0" smtClean="0"/>
              <a:t>，  </a:t>
            </a:r>
            <a:r>
              <a:rPr lang="zh-CN" altLang="en-US" dirty="0" smtClean="0"/>
              <a:t>仅为该件或者数件的总重量</a:t>
            </a:r>
            <a:r>
              <a:rPr lang="en-US" dirty="0" smtClean="0"/>
              <a:t>。</a:t>
            </a:r>
          </a:p>
          <a:p>
            <a:pPr eaLnBrk="1" hangingPunct="1">
              <a:lnSpc>
                <a:spcPct val="200000"/>
              </a:lnSpc>
            </a:pPr>
            <a:r>
              <a:rPr lang="en-US" dirty="0" smtClean="0"/>
              <a:t>（４）  </a:t>
            </a:r>
            <a:r>
              <a:rPr lang="zh-CN" altLang="en-US" dirty="0" smtClean="0"/>
              <a:t>对于内损货物</a:t>
            </a:r>
            <a:r>
              <a:rPr lang="en-US" dirty="0" smtClean="0"/>
              <a:t>，  </a:t>
            </a:r>
            <a:r>
              <a:rPr lang="zh-CN" altLang="en-US" dirty="0" smtClean="0"/>
              <a:t>如无确实的证据证明货损是由于承运人的过错造成的</a:t>
            </a:r>
            <a:r>
              <a:rPr lang="en-US" dirty="0" smtClean="0"/>
              <a:t>，  </a:t>
            </a:r>
            <a:r>
              <a:rPr lang="zh-CN" altLang="en-US" dirty="0" smtClean="0"/>
              <a:t>则承运人 不承担责任</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理赔程序</a:t>
            </a:r>
            <a:r>
              <a:rPr lang="en-US" dirty="0" smtClean="0"/>
              <a:t>。</a:t>
            </a:r>
            <a:endParaRPr lang="zh-CN" altLang="en-US" dirty="0" smtClean="0"/>
          </a:p>
          <a:p>
            <a:pPr eaLnBrk="1" hangingPunct="1">
              <a:lnSpc>
                <a:spcPct val="150000"/>
              </a:lnSpc>
            </a:pPr>
            <a:r>
              <a:rPr lang="en-US" dirty="0" smtClean="0"/>
              <a:t>（１）  </a:t>
            </a:r>
            <a:r>
              <a:rPr lang="zh-CN" altLang="en-US" dirty="0" smtClean="0"/>
              <a:t>出具货物运输事故签证</a:t>
            </a:r>
            <a:r>
              <a:rPr lang="en-US" dirty="0" smtClean="0"/>
              <a:t>。</a:t>
            </a:r>
            <a:endParaRPr lang="zh-CN" altLang="en-US" dirty="0" smtClean="0"/>
          </a:p>
          <a:p>
            <a:pPr eaLnBrk="1" hangingPunct="1">
              <a:lnSpc>
                <a:spcPct val="150000"/>
              </a:lnSpc>
            </a:pPr>
            <a:r>
              <a:rPr lang="en-US" dirty="0" smtClean="0"/>
              <a:t>（２）  </a:t>
            </a:r>
            <a:r>
              <a:rPr lang="zh-CN" altLang="en-US" dirty="0" smtClean="0"/>
              <a:t>索赔人出具索赔申请书</a:t>
            </a:r>
            <a:r>
              <a:rPr lang="en-US" dirty="0" smtClean="0"/>
              <a:t>。</a:t>
            </a:r>
            <a:endParaRPr lang="zh-CN" altLang="en-US" dirty="0" smtClean="0"/>
          </a:p>
          <a:p>
            <a:pPr eaLnBrk="1" hangingPunct="1">
              <a:lnSpc>
                <a:spcPct val="150000"/>
              </a:lnSpc>
            </a:pPr>
            <a:r>
              <a:rPr lang="en-US" dirty="0" smtClean="0"/>
              <a:t>（３）  </a:t>
            </a:r>
            <a:r>
              <a:rPr lang="zh-CN" altLang="en-US" dirty="0" smtClean="0"/>
              <a:t>由航空公司审核所有的资料和文件</a:t>
            </a:r>
            <a:r>
              <a:rPr lang="en-US" dirty="0" smtClean="0"/>
              <a:t>。</a:t>
            </a:r>
            <a:endParaRPr lang="zh-CN" altLang="en-US" dirty="0" smtClean="0"/>
          </a:p>
          <a:p>
            <a:pPr eaLnBrk="1" hangingPunct="1">
              <a:lnSpc>
                <a:spcPct val="150000"/>
              </a:lnSpc>
            </a:pPr>
            <a:r>
              <a:rPr lang="en-US" dirty="0" smtClean="0"/>
              <a:t>（４）  </a:t>
            </a:r>
            <a:r>
              <a:rPr lang="zh-CN" altLang="en-US" dirty="0" smtClean="0"/>
              <a:t>填写国际货物索赔单</a:t>
            </a:r>
            <a:r>
              <a:rPr lang="en-US" dirty="0" smtClean="0"/>
              <a:t>。</a:t>
            </a:r>
            <a:endParaRPr lang="zh-CN" altLang="en-US" dirty="0" smtClean="0"/>
          </a:p>
          <a:p>
            <a:pPr eaLnBrk="1" hangingPunct="1">
              <a:lnSpc>
                <a:spcPct val="150000"/>
              </a:lnSpc>
            </a:pPr>
            <a:r>
              <a:rPr lang="en-US" dirty="0" smtClean="0"/>
              <a:t>（５）  </a:t>
            </a:r>
            <a:r>
              <a:rPr lang="zh-CN" altLang="en-US" dirty="0" smtClean="0"/>
              <a:t>货物索赔审批单</a:t>
            </a:r>
            <a:r>
              <a:rPr lang="en-US" dirty="0" smtClean="0"/>
              <a:t>。</a:t>
            </a:r>
            <a:endParaRPr lang="zh-CN" altLang="en-US" dirty="0" smtClean="0"/>
          </a:p>
          <a:p>
            <a:pPr eaLnBrk="1" hangingPunct="1">
              <a:lnSpc>
                <a:spcPct val="150000"/>
              </a:lnSpc>
            </a:pPr>
            <a:r>
              <a:rPr lang="en-US" dirty="0" smtClean="0"/>
              <a:t>（６）  </a:t>
            </a:r>
            <a:r>
              <a:rPr lang="zh-CN" altLang="en-US" dirty="0" smtClean="0"/>
              <a:t>责任解除协议书</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r>
              <a:rPr lang="zh-CN" altLang="en-US" sz="2900" dirty="0" smtClean="0"/>
              <a:t>三</a:t>
            </a:r>
            <a:r>
              <a:rPr lang="en-US" sz="2900" dirty="0" smtClean="0"/>
              <a:t>、  </a:t>
            </a:r>
            <a:r>
              <a:rPr lang="zh-CN" altLang="en-US" sz="2900" dirty="0" smtClean="0"/>
              <a:t>陆运</a:t>
            </a:r>
            <a:r>
              <a:rPr lang="zh-CN" altLang="en-US" sz="2900" dirty="0" smtClean="0"/>
              <a:t>事故处理</a:t>
            </a:r>
            <a:r>
              <a:rPr lang="en-US" altLang="zh-CN" sz="2900" dirty="0" smtClean="0"/>
              <a:t> </a:t>
            </a:r>
            <a:endParaRPr lang="zh-CN" altLang="en-US" sz="2900" dirty="0" smtClean="0"/>
          </a:p>
          <a:p>
            <a:r>
              <a:rPr lang="en-US" dirty="0" smtClean="0"/>
              <a:t>１  </a:t>
            </a:r>
            <a:r>
              <a:rPr lang="zh-CN" altLang="en-US" dirty="0" smtClean="0"/>
              <a:t>国际公路运输事故处理</a:t>
            </a:r>
          </a:p>
          <a:p>
            <a:r>
              <a:rPr lang="en-US" dirty="0" smtClean="0"/>
              <a:t>（１）  </a:t>
            </a:r>
            <a:r>
              <a:rPr lang="zh-CN" altLang="en-US" dirty="0" smtClean="0"/>
              <a:t>货损事故责任的确定</a:t>
            </a:r>
            <a:r>
              <a:rPr lang="en-US" dirty="0" smtClean="0"/>
              <a:t>。</a:t>
            </a:r>
            <a:endParaRPr lang="zh-CN" altLang="en-US" dirty="0" smtClean="0"/>
          </a:p>
          <a:p>
            <a:r>
              <a:rPr lang="zh-CN" altLang="en-US" dirty="0" smtClean="0"/>
              <a:t>公路承运人对自货物承运时起至交付货物期间内所发生的货物灭失</a:t>
            </a:r>
            <a:r>
              <a:rPr lang="en-US" dirty="0" smtClean="0"/>
              <a:t>、   </a:t>
            </a:r>
            <a:r>
              <a:rPr lang="zh-CN" altLang="en-US" dirty="0" smtClean="0"/>
              <a:t>损害是由于装卸</a:t>
            </a:r>
            <a:r>
              <a:rPr lang="en-US" dirty="0" smtClean="0"/>
              <a:t>、</a:t>
            </a:r>
            <a:r>
              <a:rPr lang="zh-CN" altLang="en-US" dirty="0" smtClean="0"/>
              <a:t>运输</a:t>
            </a:r>
            <a:r>
              <a:rPr lang="en-US" dirty="0" smtClean="0"/>
              <a:t>、  </a:t>
            </a:r>
            <a:r>
              <a:rPr lang="zh-CN" altLang="en-US" dirty="0" smtClean="0"/>
              <a:t>保管及交接过程中发生运输延误</a:t>
            </a:r>
            <a:r>
              <a:rPr lang="en-US" dirty="0" smtClean="0"/>
              <a:t>、   </a:t>
            </a:r>
            <a:r>
              <a:rPr lang="zh-CN" altLang="en-US" dirty="0" smtClean="0"/>
              <a:t>灭失</a:t>
            </a:r>
            <a:r>
              <a:rPr lang="en-US" dirty="0" smtClean="0"/>
              <a:t>、  </a:t>
            </a:r>
            <a:r>
              <a:rPr lang="zh-CN" altLang="en-US" dirty="0" smtClean="0"/>
              <a:t>损坏</a:t>
            </a:r>
            <a:r>
              <a:rPr lang="en-US" dirty="0" smtClean="0"/>
              <a:t>、  </a:t>
            </a:r>
            <a:r>
              <a:rPr lang="zh-CN" altLang="en-US" dirty="0" smtClean="0"/>
              <a:t>错运等负赔偿责任</a:t>
            </a:r>
            <a:r>
              <a:rPr lang="en-US" dirty="0" smtClean="0"/>
              <a:t>。</a:t>
            </a:r>
            <a:endParaRPr lang="zh-CN" altLang="en-US" dirty="0" smtClean="0"/>
          </a:p>
          <a:p>
            <a:r>
              <a:rPr lang="zh-CN" altLang="en-US" dirty="0" smtClean="0"/>
              <a:t>货损事故的责任范围</a:t>
            </a:r>
            <a:r>
              <a:rPr lang="en-US" dirty="0" smtClean="0"/>
              <a:t>：</a:t>
            </a:r>
            <a:endParaRPr lang="zh-CN" altLang="en-US" dirty="0" smtClean="0"/>
          </a:p>
          <a:p>
            <a:r>
              <a:rPr lang="en-US" dirty="0" smtClean="0"/>
              <a:t>①</a:t>
            </a:r>
            <a:r>
              <a:rPr lang="zh-CN" altLang="en-US" dirty="0" smtClean="0"/>
              <a:t>货损</a:t>
            </a:r>
            <a:r>
              <a:rPr lang="en-US" dirty="0" smtClean="0"/>
              <a:t>：  </a:t>
            </a:r>
            <a:r>
              <a:rPr lang="zh-CN" altLang="en-US" dirty="0" smtClean="0"/>
              <a:t>货物磨损</a:t>
            </a:r>
            <a:r>
              <a:rPr lang="en-US" dirty="0" smtClean="0"/>
              <a:t>、  </a:t>
            </a:r>
            <a:r>
              <a:rPr lang="zh-CN" altLang="en-US" dirty="0" smtClean="0"/>
              <a:t>破裂</a:t>
            </a:r>
            <a:r>
              <a:rPr lang="en-US" dirty="0" smtClean="0"/>
              <a:t>、  </a:t>
            </a:r>
            <a:r>
              <a:rPr lang="zh-CN" altLang="en-US" dirty="0" smtClean="0"/>
              <a:t>湿损</a:t>
            </a:r>
            <a:r>
              <a:rPr lang="en-US" dirty="0" smtClean="0"/>
              <a:t>、  </a:t>
            </a:r>
            <a:r>
              <a:rPr lang="zh-CN" altLang="en-US" dirty="0" smtClean="0"/>
              <a:t>变形</a:t>
            </a:r>
            <a:r>
              <a:rPr lang="en-US" dirty="0" smtClean="0"/>
              <a:t>、  </a:t>
            </a:r>
            <a:r>
              <a:rPr lang="zh-CN" altLang="en-US" dirty="0" smtClean="0"/>
              <a:t>污损</a:t>
            </a:r>
            <a:r>
              <a:rPr lang="en-US" dirty="0" smtClean="0"/>
              <a:t>、  </a:t>
            </a:r>
            <a:r>
              <a:rPr lang="zh-CN" altLang="en-US" dirty="0" smtClean="0"/>
              <a:t>腐烂等</a:t>
            </a:r>
            <a:r>
              <a:rPr lang="en-US" dirty="0" smtClean="0"/>
              <a:t>；</a:t>
            </a:r>
            <a:endParaRPr lang="zh-CN" altLang="en-US" dirty="0" smtClean="0"/>
          </a:p>
          <a:p>
            <a:r>
              <a:rPr lang="en-US" dirty="0" smtClean="0"/>
              <a:t>②</a:t>
            </a:r>
            <a:r>
              <a:rPr lang="zh-CN" altLang="en-US" dirty="0" smtClean="0"/>
              <a:t>货差</a:t>
            </a:r>
            <a:r>
              <a:rPr lang="en-US" dirty="0" smtClean="0"/>
              <a:t>：  </a:t>
            </a:r>
            <a:r>
              <a:rPr lang="zh-CN" altLang="en-US" dirty="0" smtClean="0"/>
              <a:t>货物发生短少</a:t>
            </a:r>
            <a:r>
              <a:rPr lang="en-US" dirty="0" smtClean="0"/>
              <a:t>、  </a:t>
            </a:r>
            <a:r>
              <a:rPr lang="zh-CN" altLang="en-US" dirty="0" smtClean="0"/>
              <a:t>失落</a:t>
            </a:r>
            <a:r>
              <a:rPr lang="en-US" dirty="0" smtClean="0"/>
              <a:t>、  </a:t>
            </a:r>
            <a:r>
              <a:rPr lang="zh-CN" altLang="en-US" dirty="0" smtClean="0"/>
              <a:t>错装</a:t>
            </a:r>
            <a:r>
              <a:rPr lang="en-US" dirty="0" smtClean="0"/>
              <a:t>、  </a:t>
            </a:r>
            <a:r>
              <a:rPr lang="zh-CN" altLang="en-US" dirty="0" smtClean="0"/>
              <a:t>错卸</a:t>
            </a:r>
            <a:r>
              <a:rPr lang="en-US" dirty="0" smtClean="0"/>
              <a:t>、  </a:t>
            </a:r>
            <a:r>
              <a:rPr lang="zh-CN" altLang="en-US" dirty="0" smtClean="0"/>
              <a:t>交接差错等</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③</a:t>
            </a:r>
            <a:r>
              <a:rPr lang="zh-CN" altLang="en-US" dirty="0" smtClean="0"/>
              <a:t>有货无票</a:t>
            </a:r>
            <a:r>
              <a:rPr lang="en-US" dirty="0" smtClean="0"/>
              <a:t>：  </a:t>
            </a:r>
            <a:r>
              <a:rPr lang="zh-CN" altLang="en-US" dirty="0" smtClean="0"/>
              <a:t>货物存在而运单及其他票据未能随货同行</a:t>
            </a:r>
            <a:r>
              <a:rPr lang="en-US" dirty="0" smtClean="0"/>
              <a:t>，  </a:t>
            </a:r>
            <a:r>
              <a:rPr lang="zh-CN" altLang="en-US" dirty="0" smtClean="0"/>
              <a:t>或已遗失</a:t>
            </a:r>
            <a:r>
              <a:rPr lang="en-US" dirty="0" smtClean="0"/>
              <a:t>；</a:t>
            </a:r>
            <a:endParaRPr lang="zh-CN" altLang="en-US" dirty="0" smtClean="0"/>
          </a:p>
          <a:p>
            <a:pPr>
              <a:lnSpc>
                <a:spcPct val="150000"/>
              </a:lnSpc>
            </a:pPr>
            <a:r>
              <a:rPr lang="en-US" dirty="0" smtClean="0"/>
              <a:t>④</a:t>
            </a:r>
            <a:r>
              <a:rPr lang="zh-CN" altLang="en-US" dirty="0" smtClean="0"/>
              <a:t>运输过失</a:t>
            </a:r>
            <a:r>
              <a:rPr lang="en-US" dirty="0" smtClean="0"/>
              <a:t>：  </a:t>
            </a:r>
            <a:r>
              <a:rPr lang="zh-CN" altLang="en-US" dirty="0" smtClean="0"/>
              <a:t>因误装</a:t>
            </a:r>
            <a:r>
              <a:rPr lang="en-US" dirty="0" smtClean="0"/>
              <a:t>、  </a:t>
            </a:r>
            <a:r>
              <a:rPr lang="zh-CN" altLang="en-US" dirty="0" smtClean="0"/>
              <a:t>误卸</a:t>
            </a:r>
            <a:r>
              <a:rPr lang="en-US" dirty="0" smtClean="0"/>
              <a:t>，  </a:t>
            </a:r>
            <a:r>
              <a:rPr lang="zh-CN" altLang="en-US" dirty="0" smtClean="0"/>
              <a:t>办理承运手续过程中的过失</a:t>
            </a:r>
            <a:r>
              <a:rPr lang="en-US" dirty="0" smtClean="0"/>
              <a:t>，   </a:t>
            </a:r>
            <a:r>
              <a:rPr lang="zh-CN" altLang="en-US" dirty="0" smtClean="0"/>
              <a:t>或漏装等</a:t>
            </a:r>
            <a:r>
              <a:rPr lang="en-US" dirty="0" smtClean="0"/>
              <a:t>；</a:t>
            </a:r>
            <a:endParaRPr lang="zh-CN" altLang="en-US" dirty="0" smtClean="0"/>
          </a:p>
          <a:p>
            <a:pPr>
              <a:lnSpc>
                <a:spcPct val="150000"/>
              </a:lnSpc>
            </a:pPr>
            <a:r>
              <a:rPr lang="en-US" dirty="0" smtClean="0"/>
              <a:t>⑤</a:t>
            </a:r>
            <a:r>
              <a:rPr lang="zh-CN" altLang="en-US" dirty="0" smtClean="0"/>
              <a:t>运输延误</a:t>
            </a:r>
            <a:r>
              <a:rPr lang="en-US" dirty="0" smtClean="0"/>
              <a:t>：  </a:t>
            </a:r>
            <a:r>
              <a:rPr lang="zh-CN" altLang="en-US" dirty="0" smtClean="0"/>
              <a:t>已接受承运的货物由于始发站未及时运出</a:t>
            </a:r>
            <a:r>
              <a:rPr lang="en-US" dirty="0" smtClean="0"/>
              <a:t>，  </a:t>
            </a:r>
            <a:r>
              <a:rPr lang="zh-CN" altLang="en-US" dirty="0" smtClean="0"/>
              <a:t>或中途发生变故等原因</a:t>
            </a:r>
            <a:r>
              <a:rPr lang="en-US" dirty="0" smtClean="0"/>
              <a:t>，  </a:t>
            </a:r>
            <a:r>
              <a:rPr lang="zh-CN" altLang="en-US" dirty="0" smtClean="0"/>
              <a:t>致使 货物未能如期到达</a:t>
            </a:r>
            <a:r>
              <a:rPr lang="en-US" dirty="0" smtClean="0"/>
              <a:t>。</a:t>
            </a:r>
            <a:endParaRPr lang="zh-CN" altLang="en-US" dirty="0" smtClean="0"/>
          </a:p>
          <a:p>
            <a:pPr>
              <a:lnSpc>
                <a:spcPct val="150000"/>
              </a:lnSpc>
            </a:pPr>
            <a:r>
              <a:rPr lang="zh-CN" altLang="en-US" dirty="0" smtClean="0"/>
              <a:t>造成货损货差的其他原因</a:t>
            </a:r>
            <a:r>
              <a:rPr lang="en-US" dirty="0" smtClean="0"/>
              <a:t>，   </a:t>
            </a:r>
            <a:r>
              <a:rPr lang="zh-CN" altLang="en-US" dirty="0" smtClean="0"/>
              <a:t>还有破包</a:t>
            </a:r>
            <a:r>
              <a:rPr lang="en-US" dirty="0" smtClean="0"/>
              <a:t>、  </a:t>
            </a:r>
            <a:r>
              <a:rPr lang="zh-CN" altLang="en-US" dirty="0" smtClean="0"/>
              <a:t>散捆</a:t>
            </a:r>
            <a:r>
              <a:rPr lang="en-US" dirty="0" smtClean="0"/>
              <a:t>、  </a:t>
            </a:r>
            <a:r>
              <a:rPr lang="zh-CN" altLang="en-US" dirty="0" smtClean="0"/>
              <a:t>票据编制过失等</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zh-CN" altLang="en-US" dirty="0" smtClean="0"/>
              <a:t>对下列原因造成的货损事故</a:t>
            </a:r>
            <a:r>
              <a:rPr lang="en-US" dirty="0" smtClean="0"/>
              <a:t>，   </a:t>
            </a:r>
            <a:r>
              <a:rPr lang="zh-CN" altLang="en-US" dirty="0" smtClean="0"/>
              <a:t>公路承运人不承担赔偿责任</a:t>
            </a:r>
            <a:r>
              <a:rPr lang="en-US" dirty="0" smtClean="0"/>
              <a:t>：</a:t>
            </a:r>
            <a:endParaRPr lang="zh-CN" altLang="en-US" dirty="0" smtClean="0"/>
          </a:p>
          <a:p>
            <a:pPr>
              <a:lnSpc>
                <a:spcPct val="150000"/>
              </a:lnSpc>
            </a:pPr>
            <a:r>
              <a:rPr lang="en-US" dirty="0" smtClean="0"/>
              <a:t>①</a:t>
            </a:r>
            <a:r>
              <a:rPr lang="zh-CN" altLang="en-US" dirty="0" smtClean="0"/>
              <a:t>由于自然灾害发生的货物遗失或损坏</a:t>
            </a:r>
            <a:r>
              <a:rPr lang="en-US" dirty="0" smtClean="0"/>
              <a:t>；</a:t>
            </a:r>
            <a:endParaRPr lang="zh-CN" altLang="en-US" dirty="0" smtClean="0"/>
          </a:p>
          <a:p>
            <a:pPr>
              <a:lnSpc>
                <a:spcPct val="150000"/>
              </a:lnSpc>
            </a:pPr>
            <a:r>
              <a:rPr lang="en-US" dirty="0" smtClean="0"/>
              <a:t>②</a:t>
            </a:r>
            <a:r>
              <a:rPr lang="zh-CN" altLang="en-US" dirty="0" smtClean="0"/>
              <a:t>包装完整</a:t>
            </a:r>
            <a:r>
              <a:rPr lang="en-US" dirty="0" smtClean="0"/>
              <a:t>，  </a:t>
            </a:r>
            <a:r>
              <a:rPr lang="zh-CN" altLang="en-US" dirty="0" smtClean="0"/>
              <a:t>但内容业已短少</a:t>
            </a:r>
            <a:r>
              <a:rPr lang="en-US" dirty="0" smtClean="0"/>
              <a:t>；</a:t>
            </a:r>
            <a:endParaRPr lang="zh-CN" altLang="en-US" dirty="0" smtClean="0"/>
          </a:p>
          <a:p>
            <a:pPr>
              <a:lnSpc>
                <a:spcPct val="150000"/>
              </a:lnSpc>
            </a:pPr>
            <a:r>
              <a:rPr lang="en-US" dirty="0" smtClean="0"/>
              <a:t>③</a:t>
            </a:r>
            <a:r>
              <a:rPr lang="zh-CN" altLang="en-US" dirty="0" smtClean="0"/>
              <a:t>由于货物的自然特性所致</a:t>
            </a:r>
            <a:r>
              <a:rPr lang="en-US" dirty="0" smtClean="0"/>
              <a:t>；</a:t>
            </a:r>
          </a:p>
          <a:p>
            <a:pPr>
              <a:lnSpc>
                <a:spcPct val="150000"/>
              </a:lnSpc>
            </a:pPr>
            <a:r>
              <a:rPr lang="en-US" dirty="0" smtClean="0"/>
              <a:t>④</a:t>
            </a:r>
            <a:r>
              <a:rPr lang="zh-CN" altLang="en-US" dirty="0" smtClean="0"/>
              <a:t>根据卫生机关</a:t>
            </a:r>
            <a:r>
              <a:rPr lang="en-US" dirty="0" smtClean="0"/>
              <a:t>、  </a:t>
            </a:r>
            <a:r>
              <a:rPr lang="zh-CN" altLang="en-US" dirty="0" smtClean="0"/>
              <a:t>公安</a:t>
            </a:r>
            <a:r>
              <a:rPr lang="en-US" dirty="0" smtClean="0"/>
              <a:t>、  </a:t>
            </a:r>
            <a:r>
              <a:rPr lang="zh-CN" altLang="en-US" dirty="0" smtClean="0"/>
              <a:t>税务机关有关规定处理的货物</a:t>
            </a:r>
            <a:r>
              <a:rPr lang="en-US" dirty="0" smtClean="0"/>
              <a:t>；</a:t>
            </a:r>
            <a:endParaRPr lang="zh-CN" altLang="en-US" dirty="0" smtClean="0"/>
          </a:p>
          <a:p>
            <a:pPr>
              <a:lnSpc>
                <a:spcPct val="150000"/>
              </a:lnSpc>
            </a:pPr>
            <a:r>
              <a:rPr lang="en-US" dirty="0" smtClean="0"/>
              <a:t>⑤</a:t>
            </a:r>
            <a:r>
              <a:rPr lang="zh-CN" altLang="en-US" dirty="0" smtClean="0"/>
              <a:t>由托运人自行保管</a:t>
            </a:r>
            <a:r>
              <a:rPr lang="en-US" dirty="0" smtClean="0"/>
              <a:t>、  </a:t>
            </a:r>
            <a:r>
              <a:rPr lang="zh-CN" altLang="en-US" dirty="0" smtClean="0"/>
              <a:t>照料所引起货物损害</a:t>
            </a:r>
            <a:r>
              <a:rPr lang="en-US" dirty="0" smtClean="0"/>
              <a:t>；</a:t>
            </a:r>
            <a:endParaRPr lang="zh-CN" altLang="en-US" dirty="0" smtClean="0"/>
          </a:p>
          <a:p>
            <a:pPr>
              <a:lnSpc>
                <a:spcPct val="150000"/>
              </a:lnSpc>
            </a:pPr>
            <a:r>
              <a:rPr lang="en-US" dirty="0" smtClean="0"/>
              <a:t>⑥</a:t>
            </a:r>
            <a:r>
              <a:rPr lang="zh-CN" altLang="en-US" dirty="0" smtClean="0"/>
              <a:t>货物未过磅发生数量短少</a:t>
            </a:r>
            <a:r>
              <a:rPr lang="en-US" dirty="0" smtClean="0"/>
              <a:t>；</a:t>
            </a:r>
            <a:endParaRPr lang="zh-CN" altLang="en-US" dirty="0" smtClean="0"/>
          </a:p>
          <a:p>
            <a:pPr>
              <a:lnSpc>
                <a:spcPct val="150000"/>
              </a:lnSpc>
            </a:pPr>
            <a:r>
              <a:rPr lang="en-US" dirty="0" smtClean="0"/>
              <a:t>⑦</a:t>
            </a:r>
            <a:r>
              <a:rPr lang="zh-CN" altLang="en-US" dirty="0" smtClean="0"/>
              <a:t>承托双方订有协议</a:t>
            </a:r>
            <a:r>
              <a:rPr lang="en-US" dirty="0" smtClean="0"/>
              <a:t>，  </a:t>
            </a:r>
            <a:r>
              <a:rPr lang="zh-CN" altLang="en-US" dirty="0" smtClean="0"/>
              <a:t>并对货损有特别规定者</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r>
              <a:rPr lang="en-US" dirty="0" smtClean="0"/>
              <a:t>２）  </a:t>
            </a:r>
            <a:r>
              <a:rPr lang="zh-CN" altLang="en-US" dirty="0" smtClean="0"/>
              <a:t>货损事故记录的编制</a:t>
            </a:r>
            <a:r>
              <a:rPr lang="en-US" dirty="0" smtClean="0"/>
              <a:t>。</a:t>
            </a:r>
            <a:endParaRPr lang="zh-CN" altLang="en-US" dirty="0" smtClean="0"/>
          </a:p>
          <a:p>
            <a:r>
              <a:rPr lang="en-US" dirty="0" smtClean="0"/>
              <a:t>（１）  </a:t>
            </a:r>
            <a:r>
              <a:rPr lang="zh-CN" altLang="en-US" dirty="0" smtClean="0"/>
              <a:t>事故发生后</a:t>
            </a:r>
            <a:r>
              <a:rPr lang="en-US" dirty="0" smtClean="0"/>
              <a:t>，  </a:t>
            </a:r>
            <a:r>
              <a:rPr lang="zh-CN" altLang="en-US" dirty="0" smtClean="0"/>
              <a:t>由发现事故的运送站或就近前往现场编制商务记录</a:t>
            </a:r>
            <a:r>
              <a:rPr lang="en-US" dirty="0" smtClean="0"/>
              <a:t>，  </a:t>
            </a:r>
            <a:r>
              <a:rPr lang="zh-CN" altLang="en-US" dirty="0" smtClean="0"/>
              <a:t>如是重大事故</a:t>
            </a:r>
            <a:r>
              <a:rPr lang="en-US" dirty="0" smtClean="0"/>
              <a:t>，</a:t>
            </a:r>
            <a:r>
              <a:rPr lang="zh-CN" altLang="en-US" dirty="0" smtClean="0"/>
              <a:t>在</a:t>
            </a:r>
            <a:r>
              <a:rPr lang="zh-CN" altLang="en-US" dirty="0" smtClean="0"/>
              <a:t>有条件时还应通知货主一起前往现场调查</a:t>
            </a:r>
            <a:r>
              <a:rPr lang="en-US" dirty="0" smtClean="0"/>
              <a:t>，  </a:t>
            </a:r>
            <a:r>
              <a:rPr lang="zh-CN" altLang="en-US" dirty="0" smtClean="0"/>
              <a:t>分析责任原因</a:t>
            </a:r>
            <a:r>
              <a:rPr lang="en-US" dirty="0" smtClean="0"/>
              <a:t>；</a:t>
            </a:r>
            <a:endParaRPr lang="zh-CN" altLang="en-US" dirty="0" smtClean="0"/>
          </a:p>
          <a:p>
            <a:r>
              <a:rPr lang="en-US" dirty="0" smtClean="0"/>
              <a:t>（２）  </a:t>
            </a:r>
            <a:r>
              <a:rPr lang="zh-CN" altLang="en-US" dirty="0" smtClean="0"/>
              <a:t>如发现货物被盗</a:t>
            </a:r>
            <a:r>
              <a:rPr lang="en-US" dirty="0" smtClean="0"/>
              <a:t>，  </a:t>
            </a:r>
            <a:r>
              <a:rPr lang="zh-CN" altLang="en-US" dirty="0" smtClean="0"/>
              <a:t>应尽可能保持现场</a:t>
            </a:r>
            <a:r>
              <a:rPr lang="en-US" dirty="0" smtClean="0"/>
              <a:t>，  </a:t>
            </a:r>
            <a:r>
              <a:rPr lang="zh-CN" altLang="en-US" dirty="0" smtClean="0"/>
              <a:t>并由负责记录的业务人员或司机根据发现 的情况会同有关人员做好现场记录</a:t>
            </a:r>
            <a:r>
              <a:rPr lang="en-US" dirty="0" smtClean="0"/>
              <a:t>；</a:t>
            </a:r>
            <a:endParaRPr lang="zh-CN" altLang="en-US" dirty="0" smtClean="0"/>
          </a:p>
          <a:p>
            <a:r>
              <a:rPr lang="en-US" dirty="0" smtClean="0"/>
              <a:t>（３）  </a:t>
            </a:r>
            <a:r>
              <a:rPr lang="zh-CN" altLang="en-US" dirty="0" smtClean="0"/>
              <a:t>对于在运输途中发生的货运事故</a:t>
            </a:r>
            <a:r>
              <a:rPr lang="en-US" dirty="0" smtClean="0"/>
              <a:t>，  </a:t>
            </a:r>
            <a:r>
              <a:rPr lang="zh-CN" altLang="en-US" dirty="0" smtClean="0"/>
              <a:t>司机或押运人应将事故发生的实际情况如实</a:t>
            </a:r>
            <a:r>
              <a:rPr lang="zh-CN" altLang="en-US" dirty="0" smtClean="0"/>
              <a:t>报告</a:t>
            </a:r>
            <a:r>
              <a:rPr lang="zh-CN" altLang="en-US" dirty="0" smtClean="0"/>
              <a:t>车站</a:t>
            </a:r>
            <a:r>
              <a:rPr lang="en-US" dirty="0" smtClean="0"/>
              <a:t>，  </a:t>
            </a:r>
            <a:r>
              <a:rPr lang="zh-CN" altLang="en-US" dirty="0" smtClean="0"/>
              <a:t>并会同当地有关人员提供足够的证明</a:t>
            </a:r>
            <a:r>
              <a:rPr lang="en-US" dirty="0" smtClean="0"/>
              <a:t>，  </a:t>
            </a:r>
            <a:r>
              <a:rPr lang="zh-CN" altLang="en-US" dirty="0" smtClean="0"/>
              <a:t>由车站编制一式三份的商务事故记录</a:t>
            </a:r>
            <a:r>
              <a:rPr lang="en-US" dirty="0" smtClean="0"/>
              <a:t>；</a:t>
            </a:r>
            <a:endParaRPr lang="zh-CN" altLang="en-US" dirty="0" smtClean="0"/>
          </a:p>
          <a:p>
            <a:r>
              <a:rPr lang="en-US" dirty="0" smtClean="0"/>
              <a:t>（４）  </a:t>
            </a:r>
            <a:r>
              <a:rPr lang="zh-CN" altLang="en-US" dirty="0" smtClean="0"/>
              <a:t>如货损事故发生于货物到 达 站</a:t>
            </a:r>
            <a:r>
              <a:rPr lang="en-US" dirty="0" smtClean="0"/>
              <a:t>，  </a:t>
            </a:r>
            <a:r>
              <a:rPr lang="zh-CN" altLang="en-US" dirty="0" smtClean="0"/>
              <a:t>则 应 根 据 当 时 情 况</a:t>
            </a:r>
            <a:r>
              <a:rPr lang="en-US" dirty="0" smtClean="0"/>
              <a:t>，  </a:t>
            </a:r>
            <a:r>
              <a:rPr lang="zh-CN" altLang="en-US" dirty="0" smtClean="0"/>
              <a:t>会 同 司 机</a:t>
            </a:r>
            <a:r>
              <a:rPr lang="en-US" dirty="0" smtClean="0"/>
              <a:t>、  </a:t>
            </a:r>
            <a:r>
              <a:rPr lang="zh-CN" altLang="en-US" dirty="0" smtClean="0"/>
              <a:t>业 务 人 员</a:t>
            </a:r>
            <a:r>
              <a:rPr lang="en-US" dirty="0" smtClean="0"/>
              <a:t>、  </a:t>
            </a:r>
            <a:r>
              <a:rPr lang="zh-CN" altLang="en-US" dirty="0" smtClean="0"/>
              <a:t>装 卸 人员编制商务记录</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货损事故的赔偿</a:t>
            </a:r>
            <a:r>
              <a:rPr lang="en-US" dirty="0" smtClean="0"/>
              <a:t>。</a:t>
            </a:r>
            <a:endParaRPr lang="zh-CN" altLang="en-US" dirty="0" smtClean="0"/>
          </a:p>
          <a:p>
            <a:pPr>
              <a:lnSpc>
                <a:spcPct val="150000"/>
              </a:lnSpc>
            </a:pPr>
            <a:r>
              <a:rPr lang="zh-CN" altLang="en-US" dirty="0" smtClean="0"/>
              <a:t>受损方在提出赔偿要求时</a:t>
            </a:r>
            <a:r>
              <a:rPr lang="en-US" dirty="0" smtClean="0"/>
              <a:t>，   </a:t>
            </a:r>
            <a:r>
              <a:rPr lang="zh-CN" altLang="en-US" dirty="0" smtClean="0"/>
              <a:t>首先应办妥赔偿处理手续</a:t>
            </a:r>
            <a:r>
              <a:rPr lang="en-US" dirty="0" smtClean="0"/>
              <a:t>，   </a:t>
            </a:r>
            <a:r>
              <a:rPr lang="zh-CN" altLang="en-US" dirty="0" smtClean="0"/>
              <a:t>具体做法如下</a:t>
            </a:r>
            <a:r>
              <a:rPr lang="en-US" dirty="0" smtClean="0"/>
              <a:t>：</a:t>
            </a:r>
            <a:endParaRPr lang="zh-CN" altLang="en-US" dirty="0" smtClean="0"/>
          </a:p>
          <a:p>
            <a:pPr>
              <a:lnSpc>
                <a:spcPct val="150000"/>
              </a:lnSpc>
            </a:pPr>
            <a:r>
              <a:rPr lang="en-US" dirty="0" smtClean="0"/>
              <a:t>①</a:t>
            </a:r>
            <a:r>
              <a:rPr lang="zh-CN" altLang="en-US" dirty="0" smtClean="0"/>
              <a:t>向货物的发站或到站提出赔偿申请书</a:t>
            </a:r>
            <a:r>
              <a:rPr lang="en-US" dirty="0" smtClean="0"/>
              <a:t>；</a:t>
            </a:r>
            <a:endParaRPr lang="zh-CN" altLang="en-US" dirty="0" smtClean="0"/>
          </a:p>
          <a:p>
            <a:pPr>
              <a:lnSpc>
                <a:spcPct val="150000"/>
              </a:lnSpc>
            </a:pPr>
            <a:r>
              <a:rPr lang="en-US" dirty="0" smtClean="0"/>
              <a:t>②</a:t>
            </a:r>
            <a:r>
              <a:rPr lang="zh-CN" altLang="en-US" dirty="0" smtClean="0"/>
              <a:t>提出赔偿的申请人必须持有有关票据</a:t>
            </a:r>
            <a:r>
              <a:rPr lang="en-US" dirty="0" smtClean="0"/>
              <a:t>，  </a:t>
            </a:r>
            <a:r>
              <a:rPr lang="zh-CN" altLang="en-US" dirty="0" smtClean="0"/>
              <a:t>如行李票</a:t>
            </a:r>
            <a:r>
              <a:rPr lang="en-US" dirty="0" smtClean="0"/>
              <a:t>、  </a:t>
            </a:r>
            <a:r>
              <a:rPr lang="zh-CN" altLang="en-US" dirty="0" smtClean="0"/>
              <a:t>运单</a:t>
            </a:r>
            <a:r>
              <a:rPr lang="en-US" dirty="0" smtClean="0"/>
              <a:t>、  </a:t>
            </a:r>
            <a:r>
              <a:rPr lang="zh-CN" altLang="en-US" dirty="0" smtClean="0"/>
              <a:t>货票</a:t>
            </a:r>
            <a:r>
              <a:rPr lang="en-US" dirty="0" smtClean="0"/>
              <a:t>、  </a:t>
            </a:r>
            <a:r>
              <a:rPr lang="zh-CN" altLang="en-US" dirty="0" smtClean="0"/>
              <a:t>提货联等</a:t>
            </a:r>
            <a:r>
              <a:rPr lang="en-US" dirty="0" smtClean="0"/>
              <a:t>；</a:t>
            </a:r>
            <a:endParaRPr lang="zh-CN" altLang="en-US" dirty="0" smtClean="0"/>
          </a:p>
          <a:p>
            <a:pPr>
              <a:lnSpc>
                <a:spcPct val="150000"/>
              </a:lnSpc>
            </a:pPr>
            <a:r>
              <a:rPr lang="en-US" dirty="0" smtClean="0"/>
              <a:t>③</a:t>
            </a:r>
            <a:r>
              <a:rPr lang="zh-CN" altLang="en-US" dirty="0" smtClean="0"/>
              <a:t>在得到责任方给予赔偿的签章后</a:t>
            </a:r>
            <a:r>
              <a:rPr lang="en-US" dirty="0" smtClean="0"/>
              <a:t>，  </a:t>
            </a:r>
            <a:r>
              <a:rPr lang="zh-CN" altLang="en-US" dirty="0" smtClean="0"/>
              <a:t>赔偿申请人还应填写  </a:t>
            </a:r>
            <a:r>
              <a:rPr lang="en-US" dirty="0" smtClean="0"/>
              <a:t>《 </a:t>
            </a:r>
            <a:r>
              <a:rPr lang="zh-CN" altLang="en-US" dirty="0" smtClean="0"/>
              <a:t>赔偿要求书</a:t>
            </a:r>
            <a:r>
              <a:rPr lang="en-US" dirty="0" smtClean="0"/>
              <a:t>》 ，  </a:t>
            </a:r>
            <a:r>
              <a:rPr lang="zh-CN" altLang="en-US" dirty="0" smtClean="0"/>
              <a:t>连同有关货 物的价格票证</a:t>
            </a:r>
            <a:r>
              <a:rPr lang="en-US" dirty="0" smtClean="0"/>
              <a:t>，  </a:t>
            </a:r>
            <a:r>
              <a:rPr lang="zh-CN" altLang="en-US" dirty="0" smtClean="0"/>
              <a:t>如发票</a:t>
            </a:r>
            <a:r>
              <a:rPr lang="en-US" dirty="0" smtClean="0"/>
              <a:t>、  </a:t>
            </a:r>
            <a:r>
              <a:rPr lang="zh-CN" altLang="en-US" dirty="0" smtClean="0"/>
              <a:t>保单</a:t>
            </a:r>
            <a:r>
              <a:rPr lang="en-US" dirty="0" smtClean="0"/>
              <a:t>、  </a:t>
            </a:r>
            <a:r>
              <a:rPr lang="zh-CN" altLang="en-US" dirty="0" smtClean="0"/>
              <a:t>货物清单等</a:t>
            </a:r>
            <a:r>
              <a:rPr lang="en-US" dirty="0" smtClean="0"/>
              <a:t>，  </a:t>
            </a:r>
            <a:r>
              <a:rPr lang="zh-CN" altLang="en-US" dirty="0" smtClean="0"/>
              <a:t>送交责任方</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200000"/>
              </a:lnSpc>
            </a:pPr>
            <a:r>
              <a:rPr lang="zh-CN" altLang="en-US" dirty="0" smtClean="0"/>
              <a:t>在计算货损事故的赔偿金额时</a:t>
            </a:r>
            <a:r>
              <a:rPr lang="en-US" dirty="0" smtClean="0"/>
              <a:t>，   </a:t>
            </a:r>
            <a:r>
              <a:rPr lang="zh-CN" altLang="en-US" dirty="0" smtClean="0"/>
              <a:t>主要有三种情况</a:t>
            </a:r>
            <a:r>
              <a:rPr lang="en-US" dirty="0" smtClean="0"/>
              <a:t>：</a:t>
            </a:r>
            <a:endParaRPr lang="zh-CN" altLang="en-US" dirty="0" smtClean="0"/>
          </a:p>
          <a:p>
            <a:pPr>
              <a:lnSpc>
                <a:spcPct val="200000"/>
              </a:lnSpc>
            </a:pPr>
            <a:r>
              <a:rPr lang="en-US" dirty="0" smtClean="0"/>
              <a:t>①</a:t>
            </a:r>
            <a:r>
              <a:rPr lang="zh-CN" altLang="en-US" dirty="0" smtClean="0"/>
              <a:t>发货前的损失</a:t>
            </a:r>
            <a:r>
              <a:rPr lang="en-US" dirty="0" smtClean="0"/>
              <a:t>，  </a:t>
            </a:r>
            <a:r>
              <a:rPr lang="zh-CN" altLang="en-US" dirty="0" smtClean="0"/>
              <a:t>应按到达地当天同一品类货物的计划价或出厂价计算赔偿</a:t>
            </a:r>
            <a:r>
              <a:rPr lang="en-US" dirty="0" smtClean="0"/>
              <a:t>，  </a:t>
            </a:r>
            <a:r>
              <a:rPr lang="zh-CN" altLang="en-US" dirty="0" smtClean="0"/>
              <a:t>已收取的 运费也应予以退还</a:t>
            </a:r>
            <a:r>
              <a:rPr lang="en-US" dirty="0" smtClean="0"/>
              <a:t>；</a:t>
            </a:r>
            <a:endParaRPr lang="zh-CN" altLang="en-US" dirty="0" smtClean="0"/>
          </a:p>
          <a:p>
            <a:pPr>
              <a:lnSpc>
                <a:spcPct val="200000"/>
              </a:lnSpc>
            </a:pPr>
            <a:r>
              <a:rPr lang="en-US" dirty="0" smtClean="0"/>
              <a:t>②</a:t>
            </a:r>
            <a:r>
              <a:rPr lang="zh-CN" altLang="en-US" dirty="0" smtClean="0"/>
              <a:t>到达后的损失</a:t>
            </a:r>
            <a:r>
              <a:rPr lang="en-US" dirty="0" smtClean="0"/>
              <a:t>，  </a:t>
            </a:r>
            <a:r>
              <a:rPr lang="zh-CN" altLang="en-US" dirty="0" smtClean="0"/>
              <a:t>应按货物运到当天同一品类货物的调拨价计算赔偿</a:t>
            </a:r>
            <a:r>
              <a:rPr lang="en-US" dirty="0" smtClean="0"/>
              <a:t>；</a:t>
            </a:r>
            <a:endParaRPr lang="zh-CN" altLang="en-US" dirty="0" smtClean="0"/>
          </a:p>
          <a:p>
            <a:pPr>
              <a:lnSpc>
                <a:spcPct val="200000"/>
              </a:lnSpc>
            </a:pPr>
            <a:r>
              <a:rPr lang="en-US" dirty="0" smtClean="0"/>
              <a:t>③</a:t>
            </a:r>
            <a:r>
              <a:rPr lang="zh-CN" altLang="en-US" dirty="0" smtClean="0"/>
              <a:t>对价值较高的货物</a:t>
            </a:r>
            <a:r>
              <a:rPr lang="en-US" dirty="0" smtClean="0"/>
              <a:t>，  </a:t>
            </a:r>
            <a:r>
              <a:rPr lang="zh-CN" altLang="en-US" dirty="0" smtClean="0"/>
              <a:t>则应按一般商品调拨价计算赔偿</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eaLnBrk="1" hangingPunct="1"/>
            <a:r>
              <a:rPr lang="en-US" dirty="0" smtClean="0"/>
              <a:t>２  </a:t>
            </a:r>
            <a:r>
              <a:rPr lang="zh-CN" altLang="en-US" dirty="0" smtClean="0"/>
              <a:t>国际铁路运输事故处理</a:t>
            </a:r>
          </a:p>
          <a:p>
            <a:r>
              <a:rPr lang="en-US" dirty="0" smtClean="0"/>
              <a:t>１）  </a:t>
            </a:r>
            <a:r>
              <a:rPr lang="zh-CN" altLang="en-US" dirty="0" smtClean="0"/>
              <a:t>货损事故记录的编制</a:t>
            </a:r>
            <a:r>
              <a:rPr lang="en-US" dirty="0" smtClean="0"/>
              <a:t>。</a:t>
            </a:r>
            <a:endParaRPr lang="zh-CN" altLang="en-US" dirty="0" smtClean="0"/>
          </a:p>
          <a:p>
            <a:r>
              <a:rPr lang="zh-CN" altLang="en-US" dirty="0" smtClean="0"/>
              <a:t>货运事故记录分为商务记录</a:t>
            </a:r>
            <a:r>
              <a:rPr lang="en-US" dirty="0" smtClean="0"/>
              <a:t>、   </a:t>
            </a:r>
            <a:r>
              <a:rPr lang="zh-CN" altLang="en-US" dirty="0" smtClean="0"/>
              <a:t>普通记录</a:t>
            </a:r>
            <a:r>
              <a:rPr lang="en-US" dirty="0" smtClean="0"/>
              <a:t>、  </a:t>
            </a:r>
            <a:r>
              <a:rPr lang="zh-CN" altLang="en-US" dirty="0" smtClean="0"/>
              <a:t>技术记录三种</a:t>
            </a:r>
            <a:r>
              <a:rPr lang="en-US" dirty="0" smtClean="0"/>
              <a:t>。</a:t>
            </a:r>
            <a:endParaRPr lang="zh-CN" altLang="en-US" dirty="0" smtClean="0"/>
          </a:p>
          <a:p>
            <a:r>
              <a:rPr lang="en-US" dirty="0" smtClean="0"/>
              <a:t>（１）  </a:t>
            </a:r>
            <a:r>
              <a:rPr lang="zh-CN" altLang="en-US" dirty="0" smtClean="0"/>
              <a:t>商务记录</a:t>
            </a:r>
            <a:r>
              <a:rPr lang="en-US" dirty="0" smtClean="0"/>
              <a:t>。</a:t>
            </a:r>
            <a:endParaRPr lang="zh-CN" altLang="en-US" dirty="0" smtClean="0"/>
          </a:p>
          <a:p>
            <a:r>
              <a:rPr lang="zh-CN" altLang="en-US" dirty="0" smtClean="0"/>
              <a:t>商务记录是指在货物运送过程中对发生的货损</a:t>
            </a:r>
            <a:r>
              <a:rPr lang="en-US" dirty="0" smtClean="0"/>
              <a:t>、  </a:t>
            </a:r>
            <a:r>
              <a:rPr lang="zh-CN" altLang="en-US" dirty="0" smtClean="0"/>
              <a:t>货差或其他不正常情况的如实记载</a:t>
            </a:r>
            <a:r>
              <a:rPr lang="en-US" dirty="0" smtClean="0"/>
              <a:t>，  </a:t>
            </a:r>
            <a:r>
              <a:rPr lang="zh-CN" altLang="en-US" dirty="0" smtClean="0"/>
              <a:t>是 具体分析事故原因</a:t>
            </a:r>
            <a:r>
              <a:rPr lang="en-US" dirty="0" smtClean="0"/>
              <a:t>、  </a:t>
            </a:r>
            <a:r>
              <a:rPr lang="zh-CN" altLang="en-US" dirty="0" smtClean="0"/>
              <a:t>责任和请求赔偿的基本文件</a:t>
            </a:r>
            <a:r>
              <a:rPr lang="en-US" dirty="0" smtClean="0"/>
              <a:t>。</a:t>
            </a:r>
          </a:p>
          <a:p>
            <a:r>
              <a:rPr lang="en-US" dirty="0" smtClean="0"/>
              <a:t>（２）  </a:t>
            </a:r>
            <a:r>
              <a:rPr lang="zh-CN" altLang="en-US" dirty="0" smtClean="0"/>
              <a:t>普通记录与技术记录</a:t>
            </a:r>
            <a:r>
              <a:rPr lang="en-US" dirty="0" smtClean="0"/>
              <a:t>。</a:t>
            </a:r>
            <a:endParaRPr lang="zh-CN" altLang="en-US" dirty="0" smtClean="0"/>
          </a:p>
          <a:p>
            <a:r>
              <a:rPr lang="zh-CN" altLang="en-US" dirty="0" smtClean="0"/>
              <a:t>货物运送过程中</a:t>
            </a:r>
            <a:r>
              <a:rPr lang="en-US" dirty="0" smtClean="0"/>
              <a:t>，  </a:t>
            </a:r>
            <a:r>
              <a:rPr lang="zh-CN" altLang="en-US" dirty="0" smtClean="0"/>
              <a:t>发现编制商务记录情况以外的情况时</a:t>
            </a:r>
            <a:r>
              <a:rPr lang="en-US" dirty="0" smtClean="0"/>
              <a:t>，  </a:t>
            </a:r>
            <a:r>
              <a:rPr lang="zh-CN" altLang="en-US" dirty="0" smtClean="0"/>
              <a:t>如有必要</a:t>
            </a:r>
            <a:r>
              <a:rPr lang="en-US" dirty="0" smtClean="0"/>
              <a:t>，  </a:t>
            </a:r>
            <a:r>
              <a:rPr lang="zh-CN" altLang="en-US" dirty="0" smtClean="0"/>
              <a:t>车站应编制普通记 录</a:t>
            </a:r>
            <a:r>
              <a:rPr lang="en-US" dirty="0" smtClean="0"/>
              <a:t>，  </a:t>
            </a:r>
            <a:r>
              <a:rPr lang="zh-CN" altLang="en-US" dirty="0" smtClean="0"/>
              <a:t>普通记录不作为赔偿的依据</a:t>
            </a:r>
            <a:r>
              <a:rPr lang="en-US" dirty="0" smtClean="0"/>
              <a:t>。  </a:t>
            </a:r>
            <a:r>
              <a:rPr lang="zh-CN" altLang="en-US" dirty="0" smtClean="0"/>
              <a:t>当查明货损原因系车辆状况不良所致时</a:t>
            </a:r>
            <a:r>
              <a:rPr lang="en-US" dirty="0" smtClean="0"/>
              <a:t>，  </a:t>
            </a:r>
            <a:r>
              <a:rPr lang="zh-CN" altLang="en-US" dirty="0" smtClean="0"/>
              <a:t>除编制商务记录 外</a:t>
            </a:r>
            <a:r>
              <a:rPr lang="en-US" dirty="0" smtClean="0"/>
              <a:t>，  </a:t>
            </a:r>
            <a:r>
              <a:rPr lang="zh-CN" altLang="en-US" dirty="0" smtClean="0"/>
              <a:t>还应按货损情况编制有关车辆状态的技术记录</a:t>
            </a:r>
            <a:r>
              <a:rPr lang="en-US" dirty="0" smtClean="0"/>
              <a:t>，  </a:t>
            </a:r>
            <a:r>
              <a:rPr lang="zh-CN" altLang="en-US" dirty="0" smtClean="0"/>
              <a:t>并随附于商务记录内</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18435"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班轮运输业务流程</a:t>
            </a:r>
            <a:r>
              <a:rPr lang="en-US" altLang="zh-CN" sz="2900" dirty="0" smtClean="0"/>
              <a:t> </a:t>
            </a:r>
            <a:endParaRPr lang="zh-CN" altLang="en-US" sz="2900" dirty="0" smtClean="0"/>
          </a:p>
          <a:p>
            <a:pPr>
              <a:lnSpc>
                <a:spcPct val="150000"/>
              </a:lnSpc>
            </a:pPr>
            <a:r>
              <a:rPr lang="en-US" dirty="0" smtClean="0"/>
              <a:t>１  </a:t>
            </a:r>
            <a:r>
              <a:rPr lang="zh-CN" altLang="en-US" dirty="0" smtClean="0"/>
              <a:t>班轮运输进口操作流程</a:t>
            </a:r>
          </a:p>
          <a:p>
            <a:pPr>
              <a:lnSpc>
                <a:spcPct val="150000"/>
              </a:lnSpc>
            </a:pPr>
            <a:r>
              <a:rPr lang="zh-CN" altLang="en-US" dirty="0" smtClean="0"/>
              <a:t>海运进口指将货物从国外经海路运输到国内的过程</a:t>
            </a:r>
            <a:r>
              <a:rPr lang="en-US" dirty="0" smtClean="0"/>
              <a:t>。   </a:t>
            </a:r>
            <a:r>
              <a:rPr lang="zh-CN" altLang="en-US" dirty="0" smtClean="0"/>
              <a:t>在进口环节</a:t>
            </a:r>
            <a:r>
              <a:rPr lang="en-US" dirty="0" smtClean="0"/>
              <a:t>，  </a:t>
            </a:r>
            <a:r>
              <a:rPr lang="zh-CN" altLang="en-US" dirty="0" smtClean="0"/>
              <a:t>海运货运代理人的业 务流程包括</a:t>
            </a:r>
            <a:r>
              <a:rPr lang="en-US" dirty="0" smtClean="0"/>
              <a:t>：  </a:t>
            </a:r>
            <a:r>
              <a:rPr lang="zh-CN" altLang="en-US" dirty="0" smtClean="0"/>
              <a:t>付款赎单</a:t>
            </a:r>
            <a:r>
              <a:rPr lang="en-US" dirty="0" smtClean="0"/>
              <a:t>、  </a:t>
            </a:r>
            <a:r>
              <a:rPr lang="zh-CN" altLang="en-US" dirty="0" smtClean="0"/>
              <a:t>换提货单</a:t>
            </a:r>
            <a:r>
              <a:rPr lang="en-US" dirty="0" smtClean="0"/>
              <a:t>、  </a:t>
            </a:r>
            <a:r>
              <a:rPr lang="zh-CN" altLang="en-US" dirty="0" smtClean="0"/>
              <a:t>报检报关</a:t>
            </a:r>
            <a:r>
              <a:rPr lang="en-US" dirty="0" smtClean="0"/>
              <a:t>、  </a:t>
            </a:r>
            <a:r>
              <a:rPr lang="zh-CN" altLang="en-US" dirty="0" smtClean="0"/>
              <a:t>提货</a:t>
            </a:r>
            <a:r>
              <a:rPr lang="en-US" dirty="0" smtClean="0"/>
              <a:t>、  </a:t>
            </a:r>
            <a:r>
              <a:rPr lang="zh-CN" altLang="en-US" dirty="0" smtClean="0"/>
              <a:t>空箱回运等环节</a:t>
            </a:r>
            <a:r>
              <a:rPr lang="en-US" dirty="0" smtClean="0"/>
              <a:t>。</a:t>
            </a:r>
            <a:endParaRPr lang="zh-CN" altLang="en-US" dirty="0" smtClean="0"/>
          </a:p>
          <a:p>
            <a:pPr>
              <a:lnSpc>
                <a:spcPct val="150000"/>
              </a:lnSpc>
            </a:pPr>
            <a:r>
              <a:rPr lang="en-US" dirty="0" smtClean="0"/>
              <a:t>１）  </a:t>
            </a:r>
            <a:r>
              <a:rPr lang="zh-CN" altLang="en-US" dirty="0" smtClean="0"/>
              <a:t>付款赎单</a:t>
            </a:r>
            <a:r>
              <a:rPr lang="en-US" dirty="0" smtClean="0"/>
              <a:t>。</a:t>
            </a:r>
            <a:endParaRPr lang="zh-CN" altLang="en-US" dirty="0" smtClean="0"/>
          </a:p>
          <a:p>
            <a:pPr>
              <a:lnSpc>
                <a:spcPct val="150000"/>
              </a:lnSpc>
            </a:pPr>
            <a:r>
              <a:rPr lang="zh-CN" altLang="en-US" dirty="0" smtClean="0"/>
              <a:t>在信用证结算方式下</a:t>
            </a:r>
            <a:r>
              <a:rPr lang="en-US" dirty="0" smtClean="0"/>
              <a:t>，  </a:t>
            </a:r>
            <a:r>
              <a:rPr lang="zh-CN" altLang="en-US" dirty="0" smtClean="0"/>
              <a:t>进口商向议付行付清货款或按规定从银行买入汇率付清货款</a:t>
            </a:r>
            <a:r>
              <a:rPr lang="en-US" dirty="0" smtClean="0"/>
              <a:t>、  </a:t>
            </a:r>
            <a:r>
              <a:rPr lang="zh-CN" altLang="en-US" dirty="0" smtClean="0"/>
              <a:t>领 取单据的过程俗称付款赎单</a:t>
            </a:r>
            <a:r>
              <a:rPr lang="en-US" dirty="0" smtClean="0"/>
              <a:t>，   </a:t>
            </a:r>
            <a:r>
              <a:rPr lang="zh-CN" altLang="en-US" dirty="0" smtClean="0"/>
              <a:t>即收货人交纳货款及其他费用</a:t>
            </a:r>
            <a:r>
              <a:rPr lang="en-US" dirty="0" smtClean="0"/>
              <a:t>，   </a:t>
            </a:r>
            <a:r>
              <a:rPr lang="zh-CN" altLang="en-US" dirty="0" smtClean="0"/>
              <a:t>获得相关单据</a:t>
            </a:r>
            <a:r>
              <a:rPr lang="en-US" dirty="0" smtClean="0"/>
              <a:t>，  </a:t>
            </a:r>
            <a:r>
              <a:rPr lang="zh-CN" altLang="en-US" dirty="0" smtClean="0"/>
              <a:t>方能凭单据提 取货物</a:t>
            </a:r>
            <a:r>
              <a:rPr lang="en-US" dirty="0" smtClean="0"/>
              <a:t>。</a:t>
            </a:r>
            <a:endParaRPr lang="zh-CN" altLang="en-US" dirty="0" smtClean="0"/>
          </a:p>
          <a:p>
            <a:pPr eaLnBrk="1" hangingPunct="1">
              <a:lnSpc>
                <a:spcPct val="15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货运事故的处理与赔偿</a:t>
            </a:r>
            <a:r>
              <a:rPr lang="en-US" dirty="0" smtClean="0"/>
              <a:t>。</a:t>
            </a:r>
            <a:endParaRPr lang="zh-CN" altLang="en-US" dirty="0" smtClean="0"/>
          </a:p>
          <a:p>
            <a:pPr>
              <a:lnSpc>
                <a:spcPct val="150000"/>
              </a:lnSpc>
            </a:pPr>
            <a:r>
              <a:rPr lang="en-US" dirty="0" smtClean="0"/>
              <a:t>（１）  </a:t>
            </a:r>
            <a:r>
              <a:rPr lang="zh-CN" altLang="en-US" dirty="0" smtClean="0"/>
              <a:t>赔偿请求的提出与受理</a:t>
            </a:r>
            <a:r>
              <a:rPr lang="en-US" dirty="0" smtClean="0"/>
              <a:t>。</a:t>
            </a:r>
            <a:endParaRPr lang="zh-CN" altLang="en-US" dirty="0" smtClean="0"/>
          </a:p>
          <a:p>
            <a:pPr>
              <a:lnSpc>
                <a:spcPct val="150000"/>
              </a:lnSpc>
            </a:pPr>
            <a:r>
              <a:rPr lang="zh-CN" altLang="en-US" dirty="0" smtClean="0"/>
              <a:t>发货人</a:t>
            </a:r>
            <a:r>
              <a:rPr lang="en-US" dirty="0" smtClean="0"/>
              <a:t>、  </a:t>
            </a:r>
            <a:r>
              <a:rPr lang="zh-CN" altLang="en-US" dirty="0" smtClean="0"/>
              <a:t>收货人均有权根据运输合同提出赔偿要求</a:t>
            </a:r>
            <a:r>
              <a:rPr lang="en-US" dirty="0" smtClean="0"/>
              <a:t>。  </a:t>
            </a:r>
            <a:r>
              <a:rPr lang="zh-CN" altLang="en-US" dirty="0" smtClean="0"/>
              <a:t>赔偿请求应附有相应根据并注明款 额</a:t>
            </a:r>
            <a:r>
              <a:rPr lang="en-US" dirty="0" smtClean="0"/>
              <a:t>，  </a:t>
            </a:r>
            <a:r>
              <a:rPr lang="zh-CN" altLang="en-US" dirty="0" smtClean="0"/>
              <a:t>按每批货物以书面形式由发货人向发送站</a:t>
            </a:r>
            <a:r>
              <a:rPr lang="en-US" dirty="0" smtClean="0"/>
              <a:t>、  </a:t>
            </a:r>
            <a:r>
              <a:rPr lang="zh-CN" altLang="en-US" dirty="0" smtClean="0"/>
              <a:t>收货人向到达站提出</a:t>
            </a:r>
            <a:r>
              <a:rPr lang="en-US" dirty="0" smtClean="0"/>
              <a:t>。  </a:t>
            </a:r>
            <a:r>
              <a:rPr lang="zh-CN" altLang="en-US" dirty="0" smtClean="0"/>
              <a:t>由全权代理代表发货 人或收货人提出赔偿请求时</a:t>
            </a:r>
            <a:r>
              <a:rPr lang="en-US" dirty="0" smtClean="0"/>
              <a:t>，  </a:t>
            </a:r>
            <a:r>
              <a:rPr lang="zh-CN" altLang="en-US" dirty="0" smtClean="0"/>
              <a:t>应有发货人或收货人的委托书证明这种赔偿请求权</a:t>
            </a:r>
            <a:r>
              <a:rPr lang="en-US" dirty="0" smtClean="0"/>
              <a:t>， </a:t>
            </a:r>
            <a:r>
              <a:rPr lang="zh-CN" altLang="en-US" dirty="0" smtClean="0"/>
              <a:t>委托书应 符合受理赔偿请求铁路所属国的法令和规章</a:t>
            </a:r>
            <a:r>
              <a:rPr lang="en-US" dirty="0" smtClean="0"/>
              <a:t>。  </a:t>
            </a:r>
            <a:r>
              <a:rPr lang="zh-CN" altLang="en-US" dirty="0" smtClean="0"/>
              <a:t>自赔偿请求提出之日起</a:t>
            </a:r>
            <a:r>
              <a:rPr lang="en-US" dirty="0" smtClean="0"/>
              <a:t>，   </a:t>
            </a:r>
            <a:r>
              <a:rPr lang="zh-CN" altLang="en-US" dirty="0" smtClean="0"/>
              <a:t>铁路必须在 </a:t>
            </a:r>
            <a:r>
              <a:rPr lang="en-US" dirty="0" smtClean="0"/>
              <a:t>１８０ </a:t>
            </a:r>
            <a:r>
              <a:rPr lang="zh-CN" altLang="en-US" dirty="0" smtClean="0"/>
              <a:t>天内 审查此项请求</a:t>
            </a:r>
            <a:r>
              <a:rPr lang="en-US" dirty="0" smtClean="0"/>
              <a:t>，  </a:t>
            </a:r>
            <a:r>
              <a:rPr lang="zh-CN" altLang="en-US" dirty="0" smtClean="0"/>
              <a:t>并对赔偿请求人给予答复</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r>
              <a:rPr lang="en-US" dirty="0" smtClean="0"/>
              <a:t>（２）  </a:t>
            </a:r>
            <a:r>
              <a:rPr lang="zh-CN" altLang="en-US" dirty="0" smtClean="0"/>
              <a:t>索赔的依据及随附文件</a:t>
            </a:r>
            <a:r>
              <a:rPr lang="en-US" dirty="0" smtClean="0"/>
              <a:t>。</a:t>
            </a:r>
            <a:endParaRPr lang="zh-CN" altLang="en-US" dirty="0" smtClean="0"/>
          </a:p>
          <a:p>
            <a:r>
              <a:rPr lang="en-US" dirty="0" smtClean="0"/>
              <a:t>①</a:t>
            </a:r>
            <a:r>
              <a:rPr lang="zh-CN" altLang="en-US" dirty="0" smtClean="0"/>
              <a:t>货物全部灭失</a:t>
            </a:r>
            <a:r>
              <a:rPr lang="en-US" dirty="0" smtClean="0"/>
              <a:t>，  </a:t>
            </a:r>
            <a:r>
              <a:rPr lang="zh-CN" altLang="en-US" dirty="0" smtClean="0"/>
              <a:t>由发货人提出赔偿时</a:t>
            </a:r>
            <a:r>
              <a:rPr lang="en-US" dirty="0" smtClean="0"/>
              <a:t>，  </a:t>
            </a:r>
            <a:r>
              <a:rPr lang="zh-CN" altLang="en-US" dirty="0" smtClean="0"/>
              <a:t>发货人应出具运单副本</a:t>
            </a:r>
            <a:r>
              <a:rPr lang="en-US" dirty="0" smtClean="0"/>
              <a:t>；   </a:t>
            </a:r>
            <a:r>
              <a:rPr lang="zh-CN" altLang="en-US" dirty="0" smtClean="0"/>
              <a:t>由收货人提出时</a:t>
            </a:r>
            <a:r>
              <a:rPr lang="en-US" dirty="0" smtClean="0"/>
              <a:t>，  </a:t>
            </a:r>
            <a:r>
              <a:rPr lang="zh-CN" altLang="en-US" dirty="0" smtClean="0"/>
              <a:t>应 同时出具运单副本或运单正本和货物到达通知单及铁路方在到站交给收货人的商务记录</a:t>
            </a:r>
            <a:r>
              <a:rPr lang="en-US" dirty="0" smtClean="0"/>
              <a:t>；</a:t>
            </a:r>
            <a:endParaRPr lang="zh-CN" altLang="en-US" dirty="0" smtClean="0"/>
          </a:p>
          <a:p>
            <a:r>
              <a:rPr lang="en-US" dirty="0" smtClean="0"/>
              <a:t>②</a:t>
            </a:r>
            <a:r>
              <a:rPr lang="zh-CN" altLang="en-US" dirty="0" smtClean="0"/>
              <a:t>货物部分灭失或质变</a:t>
            </a:r>
            <a:r>
              <a:rPr lang="en-US" dirty="0" smtClean="0"/>
              <a:t>、   </a:t>
            </a:r>
            <a:r>
              <a:rPr lang="zh-CN" altLang="en-US" dirty="0" smtClean="0"/>
              <a:t>毁损时</a:t>
            </a:r>
            <a:r>
              <a:rPr lang="en-US" dirty="0" smtClean="0"/>
              <a:t>，  </a:t>
            </a:r>
            <a:r>
              <a:rPr lang="zh-CN" altLang="en-US" dirty="0" smtClean="0"/>
              <a:t>收货人</a:t>
            </a:r>
            <a:r>
              <a:rPr lang="en-US" dirty="0" smtClean="0"/>
              <a:t>、  </a:t>
            </a:r>
            <a:r>
              <a:rPr lang="zh-CN" altLang="en-US" dirty="0" smtClean="0"/>
              <a:t>发货人均可提出索赔</a:t>
            </a:r>
            <a:r>
              <a:rPr lang="en-US" dirty="0" smtClean="0"/>
              <a:t>，  </a:t>
            </a:r>
            <a:r>
              <a:rPr lang="zh-CN" altLang="en-US" dirty="0" smtClean="0"/>
              <a:t>同时应出具运单正本 和货物到达通知单及铁路到达站交给收货人的商务记录</a:t>
            </a:r>
            <a:r>
              <a:rPr lang="en-US" dirty="0" smtClean="0"/>
              <a:t>；</a:t>
            </a:r>
            <a:endParaRPr lang="zh-CN" altLang="en-US" dirty="0" smtClean="0"/>
          </a:p>
          <a:p>
            <a:r>
              <a:rPr lang="en-US" dirty="0" smtClean="0"/>
              <a:t>③</a:t>
            </a:r>
            <a:r>
              <a:rPr lang="zh-CN" altLang="en-US" dirty="0" smtClean="0"/>
              <a:t>货物发生运输延误时</a:t>
            </a:r>
            <a:r>
              <a:rPr lang="en-US" dirty="0" smtClean="0"/>
              <a:t>，   </a:t>
            </a:r>
            <a:r>
              <a:rPr lang="zh-CN" altLang="en-US" dirty="0" smtClean="0"/>
              <a:t>应由收货人提出赔偿</a:t>
            </a:r>
            <a:r>
              <a:rPr lang="en-US" dirty="0" smtClean="0"/>
              <a:t>，  </a:t>
            </a:r>
            <a:r>
              <a:rPr lang="zh-CN" altLang="en-US" dirty="0" smtClean="0"/>
              <a:t>并提交运单正本和货物到达通知单</a:t>
            </a:r>
            <a:r>
              <a:rPr lang="en-US" dirty="0" smtClean="0"/>
              <a:t>；</a:t>
            </a:r>
            <a:endParaRPr lang="zh-CN" altLang="en-US" dirty="0" smtClean="0"/>
          </a:p>
          <a:p>
            <a:r>
              <a:rPr lang="en-US" dirty="0" smtClean="0"/>
              <a:t>④</a:t>
            </a:r>
            <a:r>
              <a:rPr lang="zh-CN" altLang="en-US" dirty="0" smtClean="0"/>
              <a:t>承运人多收运送费用</a:t>
            </a:r>
            <a:r>
              <a:rPr lang="en-US" dirty="0" smtClean="0"/>
              <a:t>，   </a:t>
            </a:r>
            <a:r>
              <a:rPr lang="zh-CN" altLang="en-US" dirty="0" smtClean="0"/>
              <a:t>发货人可按其已付的款额向承运人追回多收部分的费用</a:t>
            </a:r>
            <a:r>
              <a:rPr lang="en-US" dirty="0" smtClean="0"/>
              <a:t>，  </a:t>
            </a:r>
            <a:r>
              <a:rPr lang="zh-CN" altLang="en-US" dirty="0" smtClean="0"/>
              <a:t>但同 时应出具运单副本或发送路国内规定的其他文件</a:t>
            </a:r>
            <a:r>
              <a:rPr lang="en-US" dirty="0" smtClean="0"/>
              <a:t>；  </a:t>
            </a:r>
            <a:r>
              <a:rPr lang="zh-CN" altLang="en-US" dirty="0" smtClean="0"/>
              <a:t>如由收货人提出追回多收费用的要求</a:t>
            </a:r>
            <a:r>
              <a:rPr lang="en-US" dirty="0" smtClean="0"/>
              <a:t>，  </a:t>
            </a:r>
            <a:r>
              <a:rPr lang="zh-CN" altLang="en-US" dirty="0" smtClean="0"/>
              <a:t>则 应以其支付的运费为基础</a:t>
            </a:r>
            <a:r>
              <a:rPr lang="en-US" dirty="0" smtClean="0"/>
              <a:t>，  </a:t>
            </a:r>
            <a:r>
              <a:rPr lang="zh-CN" altLang="en-US" dirty="0" smtClean="0"/>
              <a:t>同时出具运单正本和货物到达通知单</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eaLnBrk="1" hangingPunct="1"/>
            <a:r>
              <a:rPr lang="en-US" dirty="0" smtClean="0"/>
              <a:t>（３）  </a:t>
            </a:r>
            <a:r>
              <a:rPr lang="zh-CN" altLang="en-US" dirty="0" smtClean="0"/>
              <a:t>索赔请求时效</a:t>
            </a:r>
            <a:r>
              <a:rPr lang="en-US" dirty="0" smtClean="0"/>
              <a:t>。</a:t>
            </a:r>
            <a:endParaRPr lang="zh-CN" altLang="en-US" dirty="0" smtClean="0"/>
          </a:p>
          <a:p>
            <a:r>
              <a:rPr lang="zh-CN" altLang="en-US" dirty="0" smtClean="0"/>
              <a:t>凡根据运输合同向铁路部门提出索赔</a:t>
            </a:r>
            <a:r>
              <a:rPr lang="en-US" dirty="0" smtClean="0"/>
              <a:t>，  </a:t>
            </a:r>
            <a:r>
              <a:rPr lang="zh-CN" altLang="en-US" dirty="0" smtClean="0"/>
              <a:t>以及铁路对发货人</a:t>
            </a:r>
            <a:r>
              <a:rPr lang="en-US" dirty="0" smtClean="0"/>
              <a:t>、  </a:t>
            </a:r>
            <a:r>
              <a:rPr lang="zh-CN" altLang="en-US" dirty="0" smtClean="0"/>
              <a:t>收货人关于支付运费</a:t>
            </a:r>
            <a:r>
              <a:rPr lang="en-US" dirty="0" smtClean="0"/>
              <a:t>、  </a:t>
            </a:r>
            <a:r>
              <a:rPr lang="zh-CN" altLang="en-US" dirty="0" smtClean="0"/>
              <a:t>罚款 的赔偿要求应在 </a:t>
            </a:r>
            <a:r>
              <a:rPr lang="en-US" dirty="0" smtClean="0"/>
              <a:t>９ </a:t>
            </a:r>
            <a:r>
              <a:rPr lang="zh-CN" altLang="en-US" dirty="0" smtClean="0"/>
              <a:t>个月内提出</a:t>
            </a:r>
            <a:r>
              <a:rPr lang="en-US" dirty="0" smtClean="0"/>
              <a:t>，  </a:t>
            </a:r>
            <a:r>
              <a:rPr lang="zh-CN" altLang="en-US" dirty="0" smtClean="0"/>
              <a:t>有关货物运输延误的赔偿</a:t>
            </a:r>
            <a:r>
              <a:rPr lang="en-US" dirty="0" smtClean="0"/>
              <a:t>，   </a:t>
            </a:r>
            <a:r>
              <a:rPr lang="zh-CN" altLang="en-US" dirty="0" smtClean="0"/>
              <a:t>则应在两个月内提出</a:t>
            </a:r>
            <a:r>
              <a:rPr lang="en-US" dirty="0" smtClean="0"/>
              <a:t>。  </a:t>
            </a:r>
            <a:r>
              <a:rPr lang="zh-CN" altLang="en-US" dirty="0" smtClean="0"/>
              <a:t>上述时效 的计算方法如下</a:t>
            </a:r>
            <a:r>
              <a:rPr lang="en-US" dirty="0" smtClean="0"/>
              <a:t>：</a:t>
            </a:r>
            <a:endParaRPr lang="zh-CN" altLang="en-US" dirty="0" smtClean="0"/>
          </a:p>
          <a:p>
            <a:r>
              <a:rPr lang="en-US" dirty="0" smtClean="0"/>
              <a:t>①</a:t>
            </a:r>
            <a:r>
              <a:rPr lang="zh-CN" altLang="en-US" dirty="0" smtClean="0"/>
              <a:t>关于货物损坏或部分灭失及运输延误的赔偿</a:t>
            </a:r>
            <a:r>
              <a:rPr lang="en-US" dirty="0" smtClean="0"/>
              <a:t>，  </a:t>
            </a:r>
            <a:r>
              <a:rPr lang="zh-CN" altLang="en-US" dirty="0" smtClean="0"/>
              <a:t>自货物交付之日或应付之日起计算</a:t>
            </a:r>
            <a:r>
              <a:rPr lang="en-US" dirty="0" smtClean="0"/>
              <a:t>；</a:t>
            </a:r>
            <a:endParaRPr lang="zh-CN" altLang="en-US" dirty="0" smtClean="0"/>
          </a:p>
          <a:p>
            <a:r>
              <a:rPr lang="en-US" dirty="0" smtClean="0"/>
              <a:t>②</a:t>
            </a:r>
            <a:r>
              <a:rPr lang="zh-CN" altLang="en-US" dirty="0" smtClean="0"/>
              <a:t>关于货物全部灭失的赔偿</a:t>
            </a:r>
            <a:r>
              <a:rPr lang="en-US" dirty="0" smtClean="0"/>
              <a:t>，   </a:t>
            </a:r>
            <a:r>
              <a:rPr lang="zh-CN" altLang="en-US" dirty="0" smtClean="0"/>
              <a:t>自货物按期运到后 </a:t>
            </a:r>
            <a:r>
              <a:rPr lang="en-US" dirty="0" smtClean="0"/>
              <a:t>６０ </a:t>
            </a:r>
            <a:r>
              <a:rPr lang="zh-CN" altLang="en-US" dirty="0" smtClean="0"/>
              <a:t>天内提出</a:t>
            </a:r>
            <a:r>
              <a:rPr lang="en-US" dirty="0" smtClean="0"/>
              <a:t>；</a:t>
            </a:r>
            <a:endParaRPr lang="zh-CN" altLang="en-US" dirty="0" smtClean="0"/>
          </a:p>
          <a:p>
            <a:r>
              <a:rPr lang="en-US" dirty="0" smtClean="0"/>
              <a:t>③</a:t>
            </a:r>
            <a:r>
              <a:rPr lang="zh-CN" altLang="en-US" dirty="0" smtClean="0"/>
              <a:t>关于补充支付运费</a:t>
            </a:r>
            <a:r>
              <a:rPr lang="en-US" dirty="0" smtClean="0"/>
              <a:t>、  </a:t>
            </a:r>
            <a:r>
              <a:rPr lang="zh-CN" altLang="en-US" dirty="0" smtClean="0"/>
              <a:t>杂费</a:t>
            </a:r>
            <a:r>
              <a:rPr lang="en-US" dirty="0" smtClean="0"/>
              <a:t>、  </a:t>
            </a:r>
            <a:r>
              <a:rPr lang="zh-CN" altLang="en-US" dirty="0" smtClean="0"/>
              <a:t>罚款的要求</a:t>
            </a:r>
            <a:r>
              <a:rPr lang="en-US" dirty="0" smtClean="0"/>
              <a:t>，  </a:t>
            </a:r>
            <a:r>
              <a:rPr lang="zh-CN" altLang="en-US" dirty="0" smtClean="0"/>
              <a:t>或关于退还此项款额的赔偿要求</a:t>
            </a:r>
            <a:r>
              <a:rPr lang="en-US" dirty="0" smtClean="0"/>
              <a:t>，  </a:t>
            </a:r>
            <a:r>
              <a:rPr lang="zh-CN" altLang="en-US" dirty="0" smtClean="0"/>
              <a:t>则应自付 款之日起计算</a:t>
            </a:r>
            <a:r>
              <a:rPr lang="en-US" dirty="0" smtClean="0"/>
              <a:t>；  </a:t>
            </a:r>
            <a:r>
              <a:rPr lang="zh-CN" altLang="en-US" dirty="0" smtClean="0"/>
              <a:t>如未付款</a:t>
            </a:r>
            <a:r>
              <a:rPr lang="en-US" dirty="0" smtClean="0"/>
              <a:t>，  </a:t>
            </a:r>
            <a:r>
              <a:rPr lang="zh-CN" altLang="en-US" dirty="0" smtClean="0"/>
              <a:t>自货物交付之日起计算</a:t>
            </a:r>
            <a:r>
              <a:rPr lang="en-US" dirty="0" smtClean="0"/>
              <a:t>；</a:t>
            </a:r>
            <a:endParaRPr lang="zh-CN" altLang="en-US" dirty="0" smtClean="0"/>
          </a:p>
          <a:p>
            <a:r>
              <a:rPr lang="en-US" dirty="0" smtClean="0"/>
              <a:t>④</a:t>
            </a:r>
            <a:r>
              <a:rPr lang="zh-CN" altLang="en-US" dirty="0" smtClean="0"/>
              <a:t>关于支付变卖货物的货款要求</a:t>
            </a:r>
            <a:r>
              <a:rPr lang="en-US" dirty="0" smtClean="0"/>
              <a:t>，   </a:t>
            </a:r>
            <a:r>
              <a:rPr lang="zh-CN" altLang="en-US" dirty="0" smtClean="0"/>
              <a:t>则自变卖货物之日起计算</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eaLnBrk="1" hangingPunct="1"/>
            <a:r>
              <a:rPr lang="zh-CN" altLang="en-US" sz="2900" dirty="0" smtClean="0"/>
              <a:t>四</a:t>
            </a:r>
            <a:r>
              <a:rPr lang="en-US" sz="2900" dirty="0" smtClean="0"/>
              <a:t>、  </a:t>
            </a:r>
            <a:r>
              <a:rPr lang="zh-CN" altLang="en-US" sz="2900" dirty="0" smtClean="0"/>
              <a:t>国际多式联运事故处理</a:t>
            </a:r>
          </a:p>
          <a:p>
            <a:r>
              <a:rPr lang="en-US" dirty="0" smtClean="0"/>
              <a:t>１  </a:t>
            </a:r>
            <a:r>
              <a:rPr lang="zh-CN" altLang="en-US" dirty="0" smtClean="0"/>
              <a:t>事故类型</a:t>
            </a:r>
          </a:p>
          <a:p>
            <a:r>
              <a:rPr lang="zh-CN" altLang="en-US" dirty="0" smtClean="0"/>
              <a:t>国际多式联运中的主要事故类型有</a:t>
            </a:r>
            <a:r>
              <a:rPr lang="en-US" dirty="0" smtClean="0"/>
              <a:t>：  </a:t>
            </a:r>
            <a:r>
              <a:rPr lang="zh-CN" altLang="en-US" dirty="0" smtClean="0"/>
              <a:t>货物破</a:t>
            </a:r>
            <a:r>
              <a:rPr lang="en-US" dirty="0" smtClean="0"/>
              <a:t>、  </a:t>
            </a:r>
            <a:r>
              <a:rPr lang="zh-CN" altLang="en-US" dirty="0" smtClean="0"/>
              <a:t>擦损</a:t>
            </a:r>
            <a:r>
              <a:rPr lang="en-US" dirty="0" smtClean="0"/>
              <a:t>，  </a:t>
            </a:r>
            <a:r>
              <a:rPr lang="zh-CN" altLang="en-US" dirty="0" smtClean="0"/>
              <a:t>水渍损</a:t>
            </a:r>
            <a:r>
              <a:rPr lang="en-US" dirty="0" smtClean="0"/>
              <a:t>，  </a:t>
            </a:r>
            <a:r>
              <a:rPr lang="zh-CN" altLang="en-US" dirty="0" smtClean="0"/>
              <a:t>汗渍损</a:t>
            </a:r>
            <a:r>
              <a:rPr lang="en-US" dirty="0" smtClean="0"/>
              <a:t>，  </a:t>
            </a:r>
            <a:r>
              <a:rPr lang="zh-CN" altLang="en-US" dirty="0" smtClean="0"/>
              <a:t>污损</a:t>
            </a:r>
            <a:r>
              <a:rPr lang="en-US" dirty="0" smtClean="0"/>
              <a:t>，  </a:t>
            </a:r>
            <a:r>
              <a:rPr lang="zh-CN" altLang="en-US" dirty="0" smtClean="0"/>
              <a:t>盗损</a:t>
            </a:r>
            <a:r>
              <a:rPr lang="en-US" dirty="0" smtClean="0"/>
              <a:t>，  </a:t>
            </a:r>
            <a:r>
              <a:rPr lang="zh-CN" altLang="en-US" dirty="0" smtClean="0"/>
              <a:t>气 温变化引起的腐烂变质</a:t>
            </a:r>
            <a:r>
              <a:rPr lang="en-US" dirty="0" smtClean="0"/>
              <a:t>，   </a:t>
            </a:r>
            <a:r>
              <a:rPr lang="zh-CN" altLang="en-US" dirty="0" smtClean="0"/>
              <a:t>冻结或解冻损及其他原因引起的货物全损和灭失</a:t>
            </a:r>
            <a:r>
              <a:rPr lang="en-US" dirty="0" smtClean="0"/>
              <a:t>。</a:t>
            </a:r>
            <a:endParaRPr lang="zh-CN" altLang="en-US" dirty="0" smtClean="0"/>
          </a:p>
          <a:p>
            <a:r>
              <a:rPr lang="en-US" dirty="0" smtClean="0"/>
              <a:t>２  </a:t>
            </a:r>
            <a:r>
              <a:rPr lang="zh-CN" altLang="en-US" dirty="0" smtClean="0"/>
              <a:t>多式联运货损事故处理特点</a:t>
            </a:r>
          </a:p>
          <a:p>
            <a:r>
              <a:rPr lang="en-US" dirty="0" smtClean="0"/>
              <a:t>（</a:t>
            </a:r>
            <a:r>
              <a:rPr lang="en-US" dirty="0" smtClean="0"/>
              <a:t>１）  </a:t>
            </a:r>
            <a:r>
              <a:rPr lang="zh-CN" altLang="en-US" dirty="0" smtClean="0"/>
              <a:t>索赔与理赔的多重性</a:t>
            </a:r>
            <a:r>
              <a:rPr lang="en-US" dirty="0" smtClean="0"/>
              <a:t>。</a:t>
            </a:r>
            <a:endParaRPr lang="zh-CN" altLang="en-US" dirty="0" smtClean="0"/>
          </a:p>
          <a:p>
            <a:pPr eaLnBrk="1" hangingPunct="1"/>
            <a:r>
              <a:rPr lang="en-US" dirty="0" smtClean="0"/>
              <a:t>（２）  </a:t>
            </a:r>
            <a:r>
              <a:rPr lang="zh-CN" altLang="en-US" dirty="0" smtClean="0"/>
              <a:t>多式联运经营人采用的责任形式对货损事故的影响</a:t>
            </a:r>
            <a:r>
              <a:rPr lang="en-US" dirty="0" smtClean="0"/>
              <a:t>。</a:t>
            </a:r>
            <a:endParaRPr lang="zh-CN" altLang="en-US" dirty="0" smtClean="0"/>
          </a:p>
          <a:p>
            <a:pPr eaLnBrk="1" hangingPunct="1"/>
            <a:r>
              <a:rPr lang="en-US" dirty="0" smtClean="0"/>
              <a:t>（３）  </a:t>
            </a:r>
            <a:r>
              <a:rPr lang="zh-CN" altLang="en-US" dirty="0" smtClean="0"/>
              <a:t>多式联运中对隐藏损害的处理</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国际多式联运事故索赔</a:t>
            </a:r>
          </a:p>
          <a:p>
            <a:pPr>
              <a:lnSpc>
                <a:spcPct val="150000"/>
              </a:lnSpc>
            </a:pPr>
            <a:r>
              <a:rPr lang="en-US" dirty="0" smtClean="0"/>
              <a:t>１）  </a:t>
            </a:r>
            <a:r>
              <a:rPr lang="zh-CN" altLang="en-US" dirty="0" smtClean="0"/>
              <a:t>根据货损原因确定索赔对象</a:t>
            </a:r>
            <a:r>
              <a:rPr lang="en-US" dirty="0" smtClean="0"/>
              <a:t>。</a:t>
            </a:r>
            <a:endParaRPr lang="zh-CN" altLang="en-US" dirty="0" smtClean="0"/>
          </a:p>
          <a:p>
            <a:pPr>
              <a:lnSpc>
                <a:spcPct val="150000"/>
              </a:lnSpc>
            </a:pPr>
            <a:r>
              <a:rPr lang="zh-CN" altLang="en-US" dirty="0" smtClean="0"/>
              <a:t>受损人在索赔时应首先根据货损造成的原因及有关合同情况确定实际责任人</a:t>
            </a:r>
            <a:r>
              <a:rPr lang="en-US" dirty="0" smtClean="0"/>
              <a:t>，  </a:t>
            </a:r>
            <a:r>
              <a:rPr lang="zh-CN" altLang="en-US" dirty="0" smtClean="0"/>
              <a:t>并向其提 出索赔</a:t>
            </a:r>
            <a:r>
              <a:rPr lang="en-US" dirty="0" smtClean="0"/>
              <a:t>。  </a:t>
            </a:r>
            <a:r>
              <a:rPr lang="zh-CN" altLang="en-US" dirty="0" smtClean="0"/>
              <a:t>如果货物在目的地交货后</a:t>
            </a:r>
            <a:r>
              <a:rPr lang="en-US" dirty="0" smtClean="0"/>
              <a:t>，   </a:t>
            </a:r>
            <a:r>
              <a:rPr lang="zh-CN" altLang="en-US" dirty="0" smtClean="0"/>
              <a:t>收货人发现箱内所装货物与贸易合同规定有差距</a:t>
            </a:r>
            <a:r>
              <a:rPr lang="en-US" dirty="0" smtClean="0"/>
              <a:t>，  </a:t>
            </a:r>
            <a:r>
              <a:rPr lang="zh-CN" altLang="en-US" dirty="0" smtClean="0"/>
              <a:t>如</a:t>
            </a:r>
            <a:r>
              <a:rPr lang="zh-CN" altLang="en-US" dirty="0" smtClean="0"/>
              <a:t>数量</a:t>
            </a:r>
            <a:r>
              <a:rPr lang="zh-CN" altLang="en-US" dirty="0" smtClean="0"/>
              <a:t>不足</a:t>
            </a:r>
            <a:r>
              <a:rPr lang="en-US" dirty="0" smtClean="0"/>
              <a:t>，  </a:t>
            </a:r>
            <a:r>
              <a:rPr lang="zh-CN" altLang="en-US" dirty="0" smtClean="0"/>
              <a:t>货物的品种</a:t>
            </a:r>
            <a:r>
              <a:rPr lang="en-US" dirty="0" smtClean="0"/>
              <a:t>、  </a:t>
            </a:r>
            <a:r>
              <a:rPr lang="zh-CN" altLang="en-US" dirty="0" smtClean="0"/>
              <a:t>质量</a:t>
            </a:r>
            <a:r>
              <a:rPr lang="en-US" dirty="0" smtClean="0"/>
              <a:t>、  </a:t>
            </a:r>
            <a:r>
              <a:rPr lang="zh-CN" altLang="en-US" dirty="0" smtClean="0"/>
              <a:t>规格与合同规定不符</a:t>
            </a:r>
            <a:r>
              <a:rPr lang="en-US" dirty="0" smtClean="0"/>
              <a:t>，  </a:t>
            </a:r>
            <a:r>
              <a:rPr lang="zh-CN" altLang="en-US" dirty="0" smtClean="0"/>
              <a:t>由于货物外包装不牢或装箱不当使货物 受损</a:t>
            </a:r>
            <a:r>
              <a:rPr lang="en-US" dirty="0" smtClean="0"/>
              <a:t>，  </a:t>
            </a:r>
            <a:r>
              <a:rPr lang="zh-CN" altLang="en-US" dirty="0" smtClean="0"/>
              <a:t>或未在合同规定的装运期内交货等情况</a:t>
            </a:r>
            <a:r>
              <a:rPr lang="en-US" dirty="0" smtClean="0"/>
              <a:t>，  </a:t>
            </a:r>
            <a:r>
              <a:rPr lang="zh-CN" altLang="en-US" dirty="0" smtClean="0"/>
              <a:t>则收货人可以凭有关部门</a:t>
            </a:r>
            <a:r>
              <a:rPr lang="en-US" dirty="0" smtClean="0"/>
              <a:t>、   </a:t>
            </a:r>
            <a:r>
              <a:rPr lang="zh-CN" altLang="en-US" dirty="0" smtClean="0"/>
              <a:t>机构出具的</a:t>
            </a:r>
            <a:r>
              <a:rPr lang="zh-CN" altLang="en-US" dirty="0" smtClean="0"/>
              <a:t>鉴定书</a:t>
            </a:r>
            <a:r>
              <a:rPr lang="zh-CN" altLang="en-US" dirty="0" smtClean="0"/>
              <a:t>向发货人提出索赔</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200000"/>
              </a:lnSpc>
            </a:pPr>
            <a:r>
              <a:rPr lang="zh-CN" altLang="en-US" dirty="0" smtClean="0"/>
              <a:t>如果在目的地交货时</a:t>
            </a:r>
            <a:r>
              <a:rPr lang="en-US" dirty="0" smtClean="0"/>
              <a:t>，  </a:t>
            </a:r>
            <a:r>
              <a:rPr lang="zh-CN" altLang="en-US" dirty="0" smtClean="0"/>
              <a:t>货物数量少于提单或装箱单上记载的数量</a:t>
            </a:r>
            <a:r>
              <a:rPr lang="en-US" dirty="0" smtClean="0"/>
              <a:t>；  </a:t>
            </a:r>
            <a:r>
              <a:rPr lang="zh-CN" altLang="en-US" dirty="0" smtClean="0"/>
              <a:t>或货物</a:t>
            </a:r>
            <a:r>
              <a:rPr lang="zh-CN" altLang="en-US" dirty="0" smtClean="0"/>
              <a:t>的灭失或损害是由于多式联运经营人免责范围以外的责任造成的</a:t>
            </a:r>
            <a:r>
              <a:rPr lang="en-US" dirty="0" smtClean="0"/>
              <a:t>，  </a:t>
            </a:r>
            <a:r>
              <a:rPr lang="zh-CN" altLang="en-US" dirty="0" smtClean="0"/>
              <a:t>收货人或其他人有权 提出索赔</a:t>
            </a:r>
            <a:r>
              <a:rPr lang="en-US" dirty="0" smtClean="0"/>
              <a:t>，  </a:t>
            </a:r>
            <a:r>
              <a:rPr lang="zh-CN" altLang="en-US" dirty="0" smtClean="0"/>
              <a:t>可以凭有关部门</a:t>
            </a:r>
            <a:r>
              <a:rPr lang="en-US" dirty="0" smtClean="0"/>
              <a:t>、  </a:t>
            </a:r>
            <a:r>
              <a:rPr lang="zh-CN" altLang="en-US" dirty="0" smtClean="0"/>
              <a:t>机构出具的证明</a:t>
            </a:r>
            <a:r>
              <a:rPr lang="en-US" dirty="0" smtClean="0"/>
              <a:t>，  </a:t>
            </a:r>
            <a:r>
              <a:rPr lang="zh-CN" altLang="en-US" dirty="0" smtClean="0"/>
              <a:t>向多式联运经营人或向实际承运人索赔</a:t>
            </a:r>
            <a:r>
              <a:rPr lang="en-US" dirty="0" smtClean="0"/>
              <a:t>。  </a:t>
            </a:r>
            <a:r>
              <a:rPr lang="zh-CN" altLang="en-US" dirty="0" smtClean="0"/>
              <a:t>对于</a:t>
            </a:r>
            <a:r>
              <a:rPr lang="zh-CN" altLang="en-US" dirty="0" smtClean="0"/>
              <a:t>投保的货物在保险人责任期间内发生并属于承保责任范围的</a:t>
            </a:r>
            <a:r>
              <a:rPr lang="en-US" dirty="0" smtClean="0"/>
              <a:t>，   </a:t>
            </a:r>
            <a:r>
              <a:rPr lang="zh-CN" altLang="en-US" dirty="0" smtClean="0"/>
              <a:t>保险人应予赔偿货物的一切 灭失</a:t>
            </a:r>
            <a:r>
              <a:rPr lang="en-US" dirty="0" smtClean="0"/>
              <a:t>、  </a:t>
            </a:r>
            <a:r>
              <a:rPr lang="zh-CN" altLang="en-US" dirty="0" smtClean="0"/>
              <a:t>损害</a:t>
            </a:r>
            <a:r>
              <a:rPr lang="en-US" dirty="0" smtClean="0"/>
              <a:t>，  </a:t>
            </a:r>
            <a:r>
              <a:rPr lang="zh-CN" altLang="en-US" dirty="0" smtClean="0"/>
              <a:t>受损方均可凭有关证明</a:t>
            </a:r>
            <a:r>
              <a:rPr lang="en-US" dirty="0" smtClean="0"/>
              <a:t>、   </a:t>
            </a:r>
            <a:r>
              <a:rPr lang="zh-CN" altLang="en-US" dirty="0" smtClean="0"/>
              <a:t>文件和保险合同向保险公司提出索赔</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索赔时应具备的单证</a:t>
            </a:r>
            <a:r>
              <a:rPr lang="en-US" dirty="0" smtClean="0"/>
              <a:t>。</a:t>
            </a:r>
            <a:endParaRPr lang="zh-CN" altLang="en-US" dirty="0" smtClean="0"/>
          </a:p>
          <a:p>
            <a:pPr>
              <a:lnSpc>
                <a:spcPct val="150000"/>
              </a:lnSpc>
            </a:pPr>
            <a:r>
              <a:rPr lang="zh-CN" altLang="en-US" dirty="0" smtClean="0"/>
              <a:t>索赔时</a:t>
            </a:r>
            <a:r>
              <a:rPr lang="en-US" dirty="0" smtClean="0"/>
              <a:t>，  </a:t>
            </a:r>
            <a:r>
              <a:rPr lang="zh-CN" altLang="en-US" dirty="0" smtClean="0"/>
              <a:t>索赔方必须具备索赔申请书</a:t>
            </a:r>
            <a:r>
              <a:rPr lang="en-US" dirty="0" smtClean="0"/>
              <a:t>、   </a:t>
            </a:r>
            <a:r>
              <a:rPr lang="zh-CN" altLang="en-US" dirty="0" smtClean="0"/>
              <a:t>运输合同及合同证明  </a:t>
            </a:r>
            <a:r>
              <a:rPr lang="en-US" dirty="0" smtClean="0"/>
              <a:t>（ </a:t>
            </a:r>
            <a:r>
              <a:rPr lang="zh-CN" altLang="en-US" dirty="0" smtClean="0"/>
              <a:t>运单或提单</a:t>
            </a:r>
            <a:r>
              <a:rPr lang="en-US" dirty="0" smtClean="0"/>
              <a:t>） 、  </a:t>
            </a:r>
            <a:r>
              <a:rPr lang="zh-CN" altLang="en-US" dirty="0" smtClean="0"/>
              <a:t>货物残损 单及货物溢短单  </a:t>
            </a:r>
            <a:r>
              <a:rPr lang="en-US" dirty="0" smtClean="0"/>
              <a:t>（ </a:t>
            </a:r>
            <a:r>
              <a:rPr lang="zh-CN" altLang="en-US" dirty="0" smtClean="0"/>
              <a:t>理货单</a:t>
            </a:r>
            <a:r>
              <a:rPr lang="en-US" dirty="0" smtClean="0"/>
              <a:t>、  </a:t>
            </a:r>
            <a:r>
              <a:rPr lang="zh-CN" altLang="en-US" dirty="0" smtClean="0"/>
              <a:t>重理单等</a:t>
            </a:r>
            <a:r>
              <a:rPr lang="en-US" dirty="0" smtClean="0"/>
              <a:t>） 、  </a:t>
            </a:r>
            <a:r>
              <a:rPr lang="zh-CN" altLang="en-US" dirty="0" smtClean="0"/>
              <a:t>货物残损检验证明书</a:t>
            </a:r>
            <a:r>
              <a:rPr lang="en-US" dirty="0" smtClean="0"/>
              <a:t>、  </a:t>
            </a:r>
            <a:r>
              <a:rPr lang="zh-CN" altLang="en-US" dirty="0" smtClean="0"/>
              <a:t>索赔清单等单证和文件</a:t>
            </a:r>
            <a:r>
              <a:rPr lang="en-US" dirty="0" smtClean="0"/>
              <a:t>。   </a:t>
            </a:r>
            <a:r>
              <a:rPr lang="zh-CN" altLang="en-US" dirty="0" smtClean="0"/>
              <a:t>另外</a:t>
            </a:r>
            <a:r>
              <a:rPr lang="en-US" dirty="0" smtClean="0"/>
              <a:t>，  </a:t>
            </a:r>
            <a:r>
              <a:rPr lang="zh-CN" altLang="en-US" dirty="0" smtClean="0"/>
              <a:t>还应出具商业发票</a:t>
            </a:r>
            <a:r>
              <a:rPr lang="en-US" dirty="0" smtClean="0"/>
              <a:t>、  </a:t>
            </a:r>
            <a:r>
              <a:rPr lang="zh-CN" altLang="en-US" dirty="0" smtClean="0"/>
              <a:t>损害修复用单</a:t>
            </a:r>
            <a:r>
              <a:rPr lang="en-US" dirty="0" smtClean="0"/>
              <a:t>、  </a:t>
            </a:r>
            <a:r>
              <a:rPr lang="zh-CN" altLang="en-US" dirty="0" smtClean="0"/>
              <a:t>装箱单</a:t>
            </a:r>
            <a:r>
              <a:rPr lang="en-US" dirty="0" smtClean="0"/>
              <a:t>、  </a:t>
            </a:r>
            <a:r>
              <a:rPr lang="zh-CN" altLang="en-US" dirty="0" smtClean="0"/>
              <a:t>拆箱单</a:t>
            </a:r>
            <a:r>
              <a:rPr lang="en-US" dirty="0" smtClean="0"/>
              <a:t>、  </a:t>
            </a:r>
            <a:r>
              <a:rPr lang="zh-CN" altLang="en-US" dirty="0" smtClean="0"/>
              <a:t>卸货报告等其他可作为破损事故  处理和明确责任方</a:t>
            </a:r>
            <a:r>
              <a:rPr lang="en-US" dirty="0" smtClean="0"/>
              <a:t>、  </a:t>
            </a:r>
            <a:r>
              <a:rPr lang="zh-CN" altLang="en-US" dirty="0" smtClean="0"/>
              <a:t>责任程度的一切商务</a:t>
            </a:r>
            <a:r>
              <a:rPr lang="en-US" dirty="0" smtClean="0"/>
              <a:t>、  </a:t>
            </a:r>
            <a:r>
              <a:rPr lang="zh-CN" altLang="en-US" dirty="0" smtClean="0"/>
              <a:t>运输单证</a:t>
            </a:r>
            <a:r>
              <a:rPr lang="en-US" dirty="0" smtClean="0"/>
              <a:t>，  </a:t>
            </a:r>
            <a:r>
              <a:rPr lang="zh-CN" altLang="en-US" dirty="0" smtClean="0"/>
              <a:t>受损方为保护自己的利益</a:t>
            </a:r>
            <a:r>
              <a:rPr lang="en-US" dirty="0" smtClean="0"/>
              <a:t>，   </a:t>
            </a:r>
            <a:r>
              <a:rPr lang="zh-CN" altLang="en-US" dirty="0" smtClean="0"/>
              <a:t>应妥善</a:t>
            </a:r>
            <a:r>
              <a:rPr lang="zh-CN" altLang="en-US" dirty="0" smtClean="0"/>
              <a:t>保管</a:t>
            </a:r>
            <a:r>
              <a:rPr lang="en-US" dirty="0" smtClean="0"/>
              <a:t>、  </a:t>
            </a:r>
            <a:r>
              <a:rPr lang="zh-CN" altLang="en-US" dirty="0" smtClean="0"/>
              <a:t>处理和使用这些单证</a:t>
            </a:r>
            <a:r>
              <a:rPr lang="en-US" dirty="0" smtClean="0"/>
              <a:t>、  </a:t>
            </a:r>
            <a:r>
              <a:rPr lang="zh-CN" altLang="en-US" dirty="0" smtClean="0"/>
              <a:t>文件</a:t>
            </a:r>
            <a:r>
              <a:rPr lang="en-US" dirty="0" smtClean="0"/>
              <a:t>。  </a:t>
            </a:r>
            <a:r>
              <a:rPr lang="zh-CN" altLang="en-US" dirty="0" smtClean="0"/>
              <a:t>在发生保险索赔时</a:t>
            </a:r>
            <a:r>
              <a:rPr lang="en-US" dirty="0" smtClean="0"/>
              <a:t>，  </a:t>
            </a:r>
            <a:r>
              <a:rPr lang="zh-CN" altLang="en-US" dirty="0" smtClean="0"/>
              <a:t>应出具保险合同等有关单据</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索赔金额必须合理</a:t>
            </a:r>
            <a:r>
              <a:rPr lang="en-US" dirty="0" smtClean="0"/>
              <a:t>。</a:t>
            </a:r>
            <a:endParaRPr lang="zh-CN" altLang="en-US" dirty="0" smtClean="0"/>
          </a:p>
          <a:p>
            <a:pPr>
              <a:lnSpc>
                <a:spcPct val="150000"/>
              </a:lnSpc>
            </a:pPr>
            <a:r>
              <a:rPr lang="en-US" dirty="0" smtClean="0"/>
              <a:t>（１）  </a:t>
            </a:r>
            <a:r>
              <a:rPr lang="zh-CN" altLang="en-US" dirty="0" smtClean="0"/>
              <a:t>索赔金额应以货损的实际程度</a:t>
            </a:r>
            <a:r>
              <a:rPr lang="en-US" dirty="0" smtClean="0"/>
              <a:t>、   </a:t>
            </a:r>
            <a:r>
              <a:rPr lang="zh-CN" altLang="en-US" dirty="0" smtClean="0"/>
              <a:t>数量及货物价格等因素为基础计算</a:t>
            </a:r>
            <a:r>
              <a:rPr lang="en-US" dirty="0" smtClean="0"/>
              <a:t>；</a:t>
            </a:r>
            <a:endParaRPr lang="zh-CN" altLang="en-US" dirty="0" smtClean="0"/>
          </a:p>
          <a:p>
            <a:pPr>
              <a:lnSpc>
                <a:spcPct val="150000"/>
              </a:lnSpc>
            </a:pPr>
            <a:r>
              <a:rPr lang="en-US" dirty="0" smtClean="0"/>
              <a:t>（２）  </a:t>
            </a:r>
            <a:r>
              <a:rPr lang="zh-CN" altLang="en-US" dirty="0" smtClean="0"/>
              <a:t>必须考虑责任方在合同及相关法规中规定的责任限额</a:t>
            </a:r>
            <a:r>
              <a:rPr lang="en-US" dirty="0" smtClean="0"/>
              <a:t>，  </a:t>
            </a:r>
            <a:r>
              <a:rPr lang="zh-CN" altLang="en-US" dirty="0" smtClean="0"/>
              <a:t>该限额是多式联运经营人 和实际承运人对货损赔偿的最高限额</a:t>
            </a:r>
            <a:r>
              <a:rPr lang="en-US" dirty="0" smtClean="0"/>
              <a:t>；</a:t>
            </a:r>
            <a:endParaRPr lang="zh-CN" altLang="en-US" dirty="0" smtClean="0"/>
          </a:p>
          <a:p>
            <a:pPr>
              <a:lnSpc>
                <a:spcPct val="150000"/>
              </a:lnSpc>
            </a:pPr>
            <a:r>
              <a:rPr lang="en-US" dirty="0" smtClean="0"/>
              <a:t>（３）  </a:t>
            </a:r>
            <a:r>
              <a:rPr lang="zh-CN" altLang="en-US" dirty="0" smtClean="0"/>
              <a:t>必须考虑责任方在双方合同及有关法规中的免责规定</a:t>
            </a:r>
            <a:r>
              <a:rPr lang="en-US" dirty="0" smtClean="0"/>
              <a:t>，   </a:t>
            </a:r>
            <a:r>
              <a:rPr lang="zh-CN" altLang="en-US" dirty="0" smtClean="0"/>
              <a:t>符合免责规定的损害</a:t>
            </a:r>
            <a:r>
              <a:rPr lang="zh-CN" altLang="en-US" dirty="0" smtClean="0"/>
              <a:t>一般不能</a:t>
            </a:r>
            <a:r>
              <a:rPr lang="zh-CN" altLang="en-US" dirty="0" smtClean="0"/>
              <a:t>得到赔偿</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eaLnBrk="1" hangingPunct="1">
              <a:lnSpc>
                <a:spcPct val="150000"/>
              </a:lnSpc>
            </a:pPr>
            <a:r>
              <a:rPr lang="en-US" dirty="0" smtClean="0"/>
              <a:t>４）  </a:t>
            </a:r>
            <a:r>
              <a:rPr lang="zh-CN" altLang="en-US" dirty="0" smtClean="0"/>
              <a:t>索赔与诉讼必须在规定的时限内提出</a:t>
            </a:r>
            <a:r>
              <a:rPr lang="en-US" dirty="0" smtClean="0"/>
              <a:t>。</a:t>
            </a:r>
            <a:endParaRPr lang="zh-CN" altLang="en-US" dirty="0" smtClean="0"/>
          </a:p>
          <a:p>
            <a:pPr>
              <a:lnSpc>
                <a:spcPct val="150000"/>
              </a:lnSpc>
            </a:pPr>
            <a:r>
              <a:rPr lang="zh-CN" altLang="en-US" dirty="0" smtClean="0"/>
              <a:t>根据  </a:t>
            </a:r>
            <a:r>
              <a:rPr lang="en-US" dirty="0" smtClean="0"/>
              <a:t>《 </a:t>
            </a:r>
            <a:r>
              <a:rPr lang="zh-CN" altLang="en-US" dirty="0" smtClean="0"/>
              <a:t>国际多式联运公约</a:t>
            </a:r>
            <a:r>
              <a:rPr lang="en-US" dirty="0" smtClean="0"/>
              <a:t>》 ，  </a:t>
            </a:r>
            <a:r>
              <a:rPr lang="zh-CN" altLang="en-US" dirty="0" smtClean="0"/>
              <a:t>有关多式联运的任何诉讼</a:t>
            </a:r>
            <a:r>
              <a:rPr lang="en-US" dirty="0" smtClean="0"/>
              <a:t>，  </a:t>
            </a:r>
            <a:r>
              <a:rPr lang="zh-CN" altLang="en-US" dirty="0" smtClean="0"/>
              <a:t>如果在两年期间没有提出</a:t>
            </a:r>
            <a:r>
              <a:rPr lang="en-US" dirty="0" smtClean="0"/>
              <a:t>，  </a:t>
            </a:r>
            <a:r>
              <a:rPr lang="zh-CN" altLang="en-US" dirty="0" smtClean="0"/>
              <a:t>则 失去时效</a:t>
            </a:r>
            <a:r>
              <a:rPr lang="en-US" dirty="0" smtClean="0"/>
              <a:t>。  </a:t>
            </a:r>
            <a:r>
              <a:rPr lang="zh-CN" altLang="en-US" dirty="0" smtClean="0"/>
              <a:t>时效时间自多式联运经营人交付货物之日起次日开始计算</a:t>
            </a:r>
            <a:r>
              <a:rPr lang="en-US" dirty="0" smtClean="0"/>
              <a:t>。   </a:t>
            </a:r>
            <a:r>
              <a:rPr lang="zh-CN" altLang="en-US" dirty="0" smtClean="0"/>
              <a:t>在货物交付之日后 </a:t>
            </a:r>
            <a:r>
              <a:rPr lang="en-US" dirty="0" smtClean="0"/>
              <a:t>６</a:t>
            </a:r>
            <a:r>
              <a:rPr lang="zh-CN" altLang="en-US" dirty="0" smtClean="0"/>
              <a:t>个</a:t>
            </a:r>
            <a:r>
              <a:rPr lang="zh-CN" altLang="en-US" dirty="0" smtClean="0"/>
              <a:t>月内</a:t>
            </a:r>
            <a:r>
              <a:rPr lang="en-US" dirty="0" smtClean="0"/>
              <a:t>，  </a:t>
            </a:r>
            <a:r>
              <a:rPr lang="zh-CN" altLang="en-US" dirty="0" smtClean="0"/>
              <a:t>或货物应交付之日后 </a:t>
            </a:r>
            <a:r>
              <a:rPr lang="en-US" dirty="0" smtClean="0"/>
              <a:t>６ </a:t>
            </a:r>
            <a:r>
              <a:rPr lang="zh-CN" altLang="en-US" dirty="0" smtClean="0"/>
              <a:t>个月</a:t>
            </a:r>
            <a:r>
              <a:rPr lang="en-US" dirty="0" smtClean="0"/>
              <a:t>，  </a:t>
            </a:r>
            <a:r>
              <a:rPr lang="zh-CN" altLang="en-US" dirty="0" smtClean="0"/>
              <a:t>仍未交付的情况下</a:t>
            </a:r>
            <a:r>
              <a:rPr lang="en-US" dirty="0" smtClean="0"/>
              <a:t>，  </a:t>
            </a:r>
            <a:r>
              <a:rPr lang="zh-CN" altLang="en-US" dirty="0" smtClean="0"/>
              <a:t>如果没有提出书面索赔通知</a:t>
            </a:r>
            <a:r>
              <a:rPr lang="en-US" dirty="0" smtClean="0"/>
              <a:t>，   </a:t>
            </a:r>
            <a:r>
              <a:rPr lang="zh-CN" altLang="en-US" dirty="0" smtClean="0"/>
              <a:t>则诉讼</a:t>
            </a:r>
            <a:r>
              <a:rPr lang="zh-CN" altLang="en-US" dirty="0" smtClean="0"/>
              <a:t>在此期限届满后即失去时效</a:t>
            </a:r>
            <a:r>
              <a:rPr lang="en-US" dirty="0" smtClean="0"/>
              <a:t>。   </a:t>
            </a:r>
            <a:r>
              <a:rPr lang="zh-CN" altLang="en-US" dirty="0" smtClean="0"/>
              <a:t>接到索赔要求的人可于以上的时效期内随时向索赔人提出 书面声明以延长时效期间</a:t>
            </a:r>
            <a:r>
              <a:rPr lang="en-US" dirty="0" smtClean="0"/>
              <a:t>，   </a:t>
            </a:r>
            <a:r>
              <a:rPr lang="zh-CN" altLang="en-US" dirty="0" smtClean="0"/>
              <a:t>此期间可用一次声明或多次声明再度延长</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诉讼与仲裁应在规定的地点提出</a:t>
            </a:r>
            <a:r>
              <a:rPr lang="en-US" dirty="0" smtClean="0"/>
              <a:t>。</a:t>
            </a:r>
            <a:endParaRPr lang="zh-CN" altLang="en-US" dirty="0" smtClean="0"/>
          </a:p>
          <a:p>
            <a:pPr>
              <a:lnSpc>
                <a:spcPct val="150000"/>
              </a:lnSpc>
            </a:pPr>
            <a:r>
              <a:rPr lang="zh-CN" altLang="en-US" dirty="0" smtClean="0"/>
              <a:t>各种方式运输公约对提出诉讼和仲裁的货方地点都有明确规定</a:t>
            </a:r>
            <a:r>
              <a:rPr lang="en-US" dirty="0" smtClean="0"/>
              <a:t>。   </a:t>
            </a:r>
            <a:r>
              <a:rPr lang="zh-CN" altLang="en-US" dirty="0" smtClean="0"/>
              <a:t>如果某法院根据所在国 家法律规定有权处理多式联运诉讼</a:t>
            </a:r>
            <a:r>
              <a:rPr lang="en-US" dirty="0" smtClean="0"/>
              <a:t>，  </a:t>
            </a:r>
            <a:r>
              <a:rPr lang="zh-CN" altLang="en-US" dirty="0" smtClean="0"/>
              <a:t>且下列地点之一是在其管辖范围</a:t>
            </a:r>
            <a:r>
              <a:rPr lang="en-US" dirty="0" smtClean="0"/>
              <a:t>，  </a:t>
            </a:r>
            <a:r>
              <a:rPr lang="zh-CN" altLang="en-US" dirty="0" smtClean="0"/>
              <a:t>则原告可选择这些</a:t>
            </a:r>
            <a:r>
              <a:rPr lang="zh-CN" altLang="en-US" dirty="0" smtClean="0"/>
              <a:t>地点</a:t>
            </a:r>
            <a:r>
              <a:rPr lang="zh-CN" altLang="en-US" dirty="0" smtClean="0"/>
              <a:t>的任一法院提起诉讼</a:t>
            </a:r>
            <a:r>
              <a:rPr lang="en-US" dirty="0" smtClean="0"/>
              <a:t>，   </a:t>
            </a:r>
            <a:r>
              <a:rPr lang="zh-CN" altLang="en-US" dirty="0" smtClean="0"/>
              <a:t>包括被告的重要营业所或经常居所所在地</a:t>
            </a:r>
            <a:r>
              <a:rPr lang="en-US" dirty="0" smtClean="0"/>
              <a:t>，  </a:t>
            </a:r>
            <a:r>
              <a:rPr lang="zh-CN" altLang="en-US" dirty="0" smtClean="0"/>
              <a:t>或订立多式联运合同的 地点</a:t>
            </a:r>
            <a:r>
              <a:rPr lang="en-US" dirty="0" smtClean="0"/>
              <a:t>，  </a:t>
            </a:r>
            <a:r>
              <a:rPr lang="zh-CN" altLang="en-US" dirty="0" smtClean="0"/>
              <a:t>或按合同规定接管多式联运货物的地点或交付货物的地点</a:t>
            </a:r>
            <a:r>
              <a:rPr lang="en-US" dirty="0" smtClean="0"/>
              <a:t>，  </a:t>
            </a:r>
            <a:r>
              <a:rPr lang="zh-CN" altLang="en-US" dirty="0" smtClean="0"/>
              <a:t>或多式联运合同中为此</a:t>
            </a:r>
            <a:r>
              <a:rPr lang="zh-CN" altLang="en-US" dirty="0" smtClean="0"/>
              <a:t>目的</a:t>
            </a:r>
            <a:r>
              <a:rPr lang="zh-CN" altLang="en-US" dirty="0" smtClean="0"/>
              <a:t>所指定并在多式联运单据中载明的任何其他地点</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19459" name="Rectangle 3"/>
          <p:cNvSpPr>
            <a:spLocks noGrp="1" noChangeArrowheads="1"/>
          </p:cNvSpPr>
          <p:nvPr>
            <p:ph type="body" idx="1"/>
          </p:nvPr>
        </p:nvSpPr>
        <p:spPr/>
        <p:txBody>
          <a:bodyPr/>
          <a:lstStyle/>
          <a:p>
            <a:r>
              <a:rPr lang="en-US" dirty="0" smtClean="0"/>
              <a:t>２）  </a:t>
            </a:r>
            <a:r>
              <a:rPr lang="zh-CN" altLang="en-US" dirty="0" smtClean="0"/>
              <a:t>换提货单</a:t>
            </a:r>
            <a:r>
              <a:rPr lang="en-US" dirty="0" smtClean="0"/>
              <a:t>。</a:t>
            </a:r>
            <a:endParaRPr lang="zh-CN" altLang="en-US" dirty="0" smtClean="0"/>
          </a:p>
          <a:p>
            <a:r>
              <a:rPr lang="zh-CN" altLang="en-US" dirty="0" smtClean="0"/>
              <a:t>货运代理人接受客户委托并取得其提供的全套进口单据后</a:t>
            </a:r>
            <a:r>
              <a:rPr lang="en-US" dirty="0" smtClean="0"/>
              <a:t>，   </a:t>
            </a:r>
            <a:r>
              <a:rPr lang="zh-CN" altLang="en-US" dirty="0" smtClean="0"/>
              <a:t>应及时查清货运信息</a:t>
            </a:r>
            <a:r>
              <a:rPr lang="en-US" dirty="0" smtClean="0"/>
              <a:t>，  </a:t>
            </a:r>
            <a:r>
              <a:rPr lang="zh-CN" altLang="en-US" dirty="0" smtClean="0"/>
              <a:t>提前 联系场站并确认好提箱费</a:t>
            </a:r>
            <a:r>
              <a:rPr lang="en-US" dirty="0" smtClean="0"/>
              <a:t>、   </a:t>
            </a:r>
            <a:r>
              <a:rPr lang="zh-CN" altLang="en-US" dirty="0" smtClean="0"/>
              <a:t>掏箱费</a:t>
            </a:r>
            <a:r>
              <a:rPr lang="en-US" dirty="0" smtClean="0"/>
              <a:t>、  </a:t>
            </a:r>
            <a:r>
              <a:rPr lang="zh-CN" altLang="en-US" dirty="0" smtClean="0"/>
              <a:t>装车费</a:t>
            </a:r>
            <a:r>
              <a:rPr lang="en-US" dirty="0" smtClean="0"/>
              <a:t>、  </a:t>
            </a:r>
            <a:r>
              <a:rPr lang="zh-CN" altLang="en-US" dirty="0" smtClean="0"/>
              <a:t>回空费</a:t>
            </a:r>
            <a:r>
              <a:rPr lang="en-US" dirty="0" smtClean="0"/>
              <a:t>。 </a:t>
            </a:r>
          </a:p>
          <a:p>
            <a:r>
              <a:rPr lang="en-US" dirty="0" smtClean="0"/>
              <a:t>３）  </a:t>
            </a:r>
            <a:r>
              <a:rPr lang="zh-CN" altLang="en-US" dirty="0" smtClean="0"/>
              <a:t>报关报检</a:t>
            </a:r>
            <a:r>
              <a:rPr lang="en-US" dirty="0" smtClean="0"/>
              <a:t>。</a:t>
            </a:r>
            <a:endParaRPr lang="zh-CN" altLang="en-US" dirty="0" smtClean="0"/>
          </a:p>
          <a:p>
            <a:r>
              <a:rPr lang="zh-CN" altLang="en-US" dirty="0" smtClean="0"/>
              <a:t>进口环节货物应先报检后报关</a:t>
            </a:r>
            <a:r>
              <a:rPr lang="en-US" dirty="0" smtClean="0"/>
              <a:t>。   </a:t>
            </a:r>
            <a:r>
              <a:rPr lang="zh-CN" altLang="en-US" dirty="0" smtClean="0"/>
              <a:t>报检的流程包括以下几个环节</a:t>
            </a:r>
            <a:r>
              <a:rPr lang="en-US" dirty="0" smtClean="0"/>
              <a:t>：</a:t>
            </a:r>
            <a:r>
              <a:rPr lang="en-US" altLang="zh-CN" dirty="0" smtClean="0"/>
              <a:t> </a:t>
            </a:r>
            <a:endParaRPr lang="zh-CN" altLang="en-US" dirty="0" smtClean="0"/>
          </a:p>
          <a:p>
            <a:r>
              <a:rPr lang="en-US" dirty="0" smtClean="0"/>
              <a:t>（１）  </a:t>
            </a:r>
            <a:r>
              <a:rPr lang="zh-CN" altLang="en-US" dirty="0" smtClean="0"/>
              <a:t>商检机构受理报验</a:t>
            </a:r>
            <a:r>
              <a:rPr lang="en-US" dirty="0" smtClean="0"/>
              <a:t>。</a:t>
            </a:r>
            <a:endParaRPr lang="zh-CN" altLang="en-US" dirty="0" smtClean="0"/>
          </a:p>
          <a:p>
            <a:r>
              <a:rPr lang="en-US" dirty="0" smtClean="0"/>
              <a:t>（２） </a:t>
            </a:r>
            <a:r>
              <a:rPr lang="zh-CN" altLang="en-US" dirty="0" smtClean="0"/>
              <a:t>抽样</a:t>
            </a:r>
            <a:r>
              <a:rPr lang="en-US" dirty="0" smtClean="0"/>
              <a:t>。 </a:t>
            </a:r>
            <a:r>
              <a:rPr lang="en-US" altLang="zh-CN" dirty="0" smtClean="0"/>
              <a:t> </a:t>
            </a:r>
            <a:endParaRPr lang="zh-CN" altLang="en-US" dirty="0" smtClean="0"/>
          </a:p>
          <a:p>
            <a:r>
              <a:rPr lang="en-US" dirty="0" smtClean="0"/>
              <a:t>（３） </a:t>
            </a:r>
            <a:r>
              <a:rPr lang="zh-CN" altLang="en-US" dirty="0" smtClean="0"/>
              <a:t>检验</a:t>
            </a:r>
            <a:r>
              <a:rPr lang="en-US" dirty="0" smtClean="0"/>
              <a:t>。 </a:t>
            </a:r>
            <a:r>
              <a:rPr lang="en-US" altLang="zh-CN" dirty="0" smtClean="0"/>
              <a:t> </a:t>
            </a:r>
            <a:endParaRPr lang="zh-CN" altLang="en-US" dirty="0" smtClean="0"/>
          </a:p>
          <a:p>
            <a:r>
              <a:rPr lang="en-US" dirty="0" smtClean="0"/>
              <a:t>（４）  </a:t>
            </a:r>
            <a:r>
              <a:rPr lang="zh-CN" altLang="en-US" dirty="0" smtClean="0"/>
              <a:t>签发证书</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r>
              <a:rPr lang="en-US" dirty="0" smtClean="0"/>
              <a:t>４  </a:t>
            </a:r>
            <a:r>
              <a:rPr lang="zh-CN" altLang="en-US" dirty="0" smtClean="0"/>
              <a:t>国际多式联运事故理赔</a:t>
            </a:r>
          </a:p>
          <a:p>
            <a:r>
              <a:rPr lang="zh-CN" altLang="en-US" dirty="0" smtClean="0"/>
              <a:t> 责任人进行理赔的一般程序如下所示</a:t>
            </a:r>
            <a:r>
              <a:rPr lang="en-US" dirty="0" smtClean="0"/>
              <a:t>：</a:t>
            </a:r>
            <a:endParaRPr lang="zh-CN" altLang="en-US" dirty="0" smtClean="0"/>
          </a:p>
          <a:p>
            <a:r>
              <a:rPr lang="en-US" dirty="0" smtClean="0"/>
              <a:t>（１）  </a:t>
            </a:r>
            <a:r>
              <a:rPr lang="zh-CN" altLang="en-US" dirty="0" smtClean="0"/>
              <a:t>确定货损发生的原因及造成的损失</a:t>
            </a:r>
            <a:r>
              <a:rPr lang="en-US" dirty="0" smtClean="0"/>
              <a:t>，  </a:t>
            </a:r>
            <a:r>
              <a:rPr lang="zh-CN" altLang="en-US" dirty="0" smtClean="0"/>
              <a:t>并确定需要承担责任的范围</a:t>
            </a:r>
            <a:r>
              <a:rPr lang="en-US" dirty="0" smtClean="0"/>
              <a:t>。</a:t>
            </a:r>
            <a:endParaRPr lang="zh-CN" altLang="en-US" dirty="0" smtClean="0"/>
          </a:p>
          <a:p>
            <a:r>
              <a:rPr lang="en-US" dirty="0" smtClean="0"/>
              <a:t>（２） </a:t>
            </a:r>
            <a:r>
              <a:rPr lang="zh-CN" altLang="en-US" dirty="0" smtClean="0"/>
              <a:t>进行审核</a:t>
            </a:r>
            <a:r>
              <a:rPr lang="en-US" dirty="0" smtClean="0"/>
              <a:t>， </a:t>
            </a:r>
            <a:r>
              <a:rPr lang="zh-CN" altLang="en-US" dirty="0" smtClean="0"/>
              <a:t>审核内容包括</a:t>
            </a:r>
            <a:r>
              <a:rPr lang="en-US" dirty="0" smtClean="0"/>
              <a:t>： </a:t>
            </a:r>
            <a:r>
              <a:rPr lang="zh-CN" altLang="en-US" dirty="0" smtClean="0"/>
              <a:t>货损是否发生在承运人应负责任的责任期间</a:t>
            </a:r>
            <a:r>
              <a:rPr lang="en-US" dirty="0" smtClean="0"/>
              <a:t>；  </a:t>
            </a:r>
            <a:r>
              <a:rPr lang="zh-CN" altLang="en-US" dirty="0" smtClean="0"/>
              <a:t>索赔是 否在合同与有关法律法规规定的期限内提出</a:t>
            </a:r>
            <a:r>
              <a:rPr lang="en-US" dirty="0" smtClean="0"/>
              <a:t>；  </a:t>
            </a:r>
            <a:r>
              <a:rPr lang="zh-CN" altLang="en-US" dirty="0" smtClean="0"/>
              <a:t>提出索赔所出具的单证是否齐全</a:t>
            </a:r>
            <a:r>
              <a:rPr lang="en-US" dirty="0" smtClean="0"/>
              <a:t>，  </a:t>
            </a:r>
            <a:r>
              <a:rPr lang="zh-CN" altLang="en-US" dirty="0" smtClean="0"/>
              <a:t>举证是否合 理</a:t>
            </a:r>
            <a:r>
              <a:rPr lang="en-US" dirty="0" smtClean="0"/>
              <a:t>；  </a:t>
            </a:r>
            <a:r>
              <a:rPr lang="zh-CN" altLang="en-US" dirty="0" smtClean="0"/>
              <a:t>单证间的关系是否一致</a:t>
            </a:r>
            <a:r>
              <a:rPr lang="en-US" dirty="0" smtClean="0"/>
              <a:t>；   </a:t>
            </a:r>
            <a:r>
              <a:rPr lang="zh-CN" altLang="en-US" dirty="0" smtClean="0"/>
              <a:t>各区段责任方是否在各单证上签字确认</a:t>
            </a:r>
            <a:r>
              <a:rPr lang="en-US" dirty="0" smtClean="0"/>
              <a:t>；  </a:t>
            </a:r>
            <a:r>
              <a:rPr lang="zh-CN" altLang="en-US" dirty="0" smtClean="0"/>
              <a:t>各区段</a:t>
            </a:r>
            <a:r>
              <a:rPr lang="en-US" dirty="0" smtClean="0"/>
              <a:t>、  </a:t>
            </a:r>
            <a:r>
              <a:rPr lang="zh-CN" altLang="en-US" dirty="0" smtClean="0"/>
              <a:t>各中转</a:t>
            </a:r>
            <a:r>
              <a:rPr lang="zh-CN" altLang="en-US" dirty="0" smtClean="0"/>
              <a:t>地点衔接</a:t>
            </a:r>
            <a:r>
              <a:rPr lang="zh-CN" altLang="en-US" dirty="0" smtClean="0"/>
              <a:t>过程中理货计数是否准确</a:t>
            </a:r>
            <a:r>
              <a:rPr lang="en-US" dirty="0" smtClean="0"/>
              <a:t>；   </a:t>
            </a:r>
            <a:r>
              <a:rPr lang="zh-CN" altLang="en-US" dirty="0" smtClean="0"/>
              <a:t>各实际承运人</a:t>
            </a:r>
            <a:r>
              <a:rPr lang="en-US" dirty="0" smtClean="0"/>
              <a:t>、  </a:t>
            </a:r>
            <a:r>
              <a:rPr lang="zh-CN" altLang="en-US" dirty="0" smtClean="0"/>
              <a:t>仓储人</a:t>
            </a:r>
            <a:r>
              <a:rPr lang="en-US" dirty="0" smtClean="0"/>
              <a:t>、  </a:t>
            </a:r>
            <a:r>
              <a:rPr lang="zh-CN" altLang="en-US" dirty="0" smtClean="0"/>
              <a:t>代理人</a:t>
            </a:r>
            <a:r>
              <a:rPr lang="en-US" dirty="0" smtClean="0"/>
              <a:t>、  </a:t>
            </a:r>
            <a:r>
              <a:rPr lang="zh-CN" altLang="en-US" dirty="0" smtClean="0"/>
              <a:t>装卸机构等是否有事故报 告</a:t>
            </a:r>
            <a:r>
              <a:rPr lang="en-US" dirty="0" smtClean="0"/>
              <a:t>、  </a:t>
            </a:r>
            <a:r>
              <a:rPr lang="zh-CN" altLang="en-US" dirty="0" smtClean="0"/>
              <a:t>海事声明等</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根据多式联运合同或分运合同和相应的法律法规及国际惯例等中的免责条款</a:t>
            </a:r>
            <a:r>
              <a:rPr lang="zh-CN" altLang="en-US" dirty="0" smtClean="0"/>
              <a:t>提出证明</a:t>
            </a:r>
            <a:r>
              <a:rPr lang="en-US" dirty="0" smtClean="0"/>
              <a:t>，  </a:t>
            </a:r>
            <a:r>
              <a:rPr lang="zh-CN" altLang="en-US" dirty="0" smtClean="0"/>
              <a:t>进行免责和减少责任</a:t>
            </a:r>
            <a:r>
              <a:rPr lang="en-US" dirty="0" smtClean="0"/>
              <a:t>。</a:t>
            </a:r>
            <a:endParaRPr lang="zh-CN" altLang="en-US" dirty="0" smtClean="0"/>
          </a:p>
          <a:p>
            <a:pPr>
              <a:lnSpc>
                <a:spcPct val="150000"/>
              </a:lnSpc>
            </a:pPr>
            <a:r>
              <a:rPr lang="en-US" dirty="0" smtClean="0"/>
              <a:t>（４） </a:t>
            </a:r>
            <a:r>
              <a:rPr lang="zh-CN" altLang="en-US" dirty="0" smtClean="0"/>
              <a:t>根据调查计算货损金额</a:t>
            </a:r>
            <a:r>
              <a:rPr lang="en-US" dirty="0" smtClean="0"/>
              <a:t>， </a:t>
            </a:r>
            <a:r>
              <a:rPr lang="zh-CN" altLang="en-US" dirty="0" smtClean="0"/>
              <a:t>并结合索赔人提出的索赔要求确定赔偿金额</a:t>
            </a:r>
            <a:r>
              <a:rPr lang="en-US" dirty="0" smtClean="0"/>
              <a:t>，  </a:t>
            </a:r>
            <a:r>
              <a:rPr lang="zh-CN" altLang="en-US" dirty="0" smtClean="0"/>
              <a:t>确定后由 责任方与索赔方取得一致并进行赔偿支付</a:t>
            </a:r>
            <a:r>
              <a:rPr lang="en-US" dirty="0" smtClean="0"/>
              <a:t>。</a:t>
            </a:r>
            <a:endParaRPr lang="zh-CN" altLang="en-US" dirty="0" smtClean="0"/>
          </a:p>
          <a:p>
            <a:pPr>
              <a:lnSpc>
                <a:spcPct val="150000"/>
              </a:lnSpc>
            </a:pPr>
            <a:r>
              <a:rPr lang="en-US" dirty="0" smtClean="0"/>
              <a:t>（５）  </a:t>
            </a:r>
            <a:r>
              <a:rPr lang="zh-CN" altLang="en-US" dirty="0" smtClean="0"/>
              <a:t>赔偿后根据具体造成货损的原因</a:t>
            </a:r>
            <a:r>
              <a:rPr lang="en-US" dirty="0" smtClean="0"/>
              <a:t>，  </a:t>
            </a:r>
            <a:r>
              <a:rPr lang="zh-CN" altLang="en-US" dirty="0" smtClean="0"/>
              <a:t>对直接造成货损的相关部门和承运人进行追索</a:t>
            </a:r>
            <a:r>
              <a:rPr lang="en-US" dirty="0" smtClean="0"/>
              <a:t>，</a:t>
            </a:r>
            <a:r>
              <a:rPr lang="zh-CN" altLang="en-US" dirty="0" smtClean="0"/>
              <a:t>如果</a:t>
            </a:r>
            <a:r>
              <a:rPr lang="zh-CN" altLang="en-US" dirty="0" smtClean="0"/>
              <a:t>进行了货物保险和多式联运责任保险的投保</a:t>
            </a:r>
            <a:r>
              <a:rPr lang="en-US" dirty="0" smtClean="0"/>
              <a:t>，  </a:t>
            </a:r>
            <a:r>
              <a:rPr lang="zh-CN" altLang="en-US" dirty="0" smtClean="0"/>
              <a:t>还可向保险公司要求赔偿</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eaLnBrk="1" hangingPunct="1"/>
            <a:r>
              <a:rPr lang="en-US" dirty="0" smtClean="0"/>
              <a:t>５  </a:t>
            </a:r>
            <a:r>
              <a:rPr lang="zh-CN" altLang="en-US" dirty="0" smtClean="0"/>
              <a:t>国际多式联运人赔偿</a:t>
            </a:r>
            <a:r>
              <a:rPr lang="zh-CN" altLang="en-US" dirty="0" smtClean="0"/>
              <a:t>责任限制</a:t>
            </a:r>
            <a:endParaRPr lang="en-US" altLang="zh-CN" dirty="0" smtClean="0"/>
          </a:p>
          <a:p>
            <a:r>
              <a:rPr lang="en-US" dirty="0" smtClean="0"/>
              <a:t>《 </a:t>
            </a:r>
            <a:r>
              <a:rPr lang="zh-CN" altLang="en-US" dirty="0" smtClean="0"/>
              <a:t>国际多式联运公约</a:t>
            </a:r>
            <a:r>
              <a:rPr lang="en-US" dirty="0" smtClean="0"/>
              <a:t>》   </a:t>
            </a:r>
            <a:r>
              <a:rPr lang="zh-CN" altLang="en-US" dirty="0" smtClean="0"/>
              <a:t>是以双重标准与单一赔偿 标准相结合的方式来规定多式联运经营人的赔偿限额</a:t>
            </a:r>
            <a:r>
              <a:rPr lang="en-US" dirty="0" smtClean="0"/>
              <a:t>，  </a:t>
            </a:r>
            <a:r>
              <a:rPr lang="zh-CN" altLang="en-US" dirty="0" smtClean="0"/>
              <a:t>其适用的情况和赔偿标准如下所示</a:t>
            </a:r>
            <a:r>
              <a:rPr lang="en-US" dirty="0" smtClean="0"/>
              <a:t>：</a:t>
            </a:r>
            <a:endParaRPr lang="zh-CN" altLang="en-US" dirty="0" smtClean="0"/>
          </a:p>
          <a:p>
            <a:r>
              <a:rPr lang="en-US" dirty="0" smtClean="0"/>
              <a:t>（１）  </a:t>
            </a:r>
            <a:r>
              <a:rPr lang="zh-CN" altLang="en-US" dirty="0" smtClean="0"/>
              <a:t>在国际多式联运中</a:t>
            </a:r>
            <a:r>
              <a:rPr lang="en-US" dirty="0" smtClean="0"/>
              <a:t>，  </a:t>
            </a:r>
            <a:r>
              <a:rPr lang="zh-CN" altLang="en-US" dirty="0" smtClean="0"/>
              <a:t>如果是采用了海  </a:t>
            </a:r>
            <a:r>
              <a:rPr lang="en-US" dirty="0" smtClean="0"/>
              <a:t>（ </a:t>
            </a:r>
            <a:r>
              <a:rPr lang="zh-CN" altLang="en-US" dirty="0" smtClean="0"/>
              <a:t>水</a:t>
            </a:r>
            <a:r>
              <a:rPr lang="en-US" dirty="0" smtClean="0"/>
              <a:t>）  —</a:t>
            </a:r>
            <a:r>
              <a:rPr lang="zh-CN" altLang="en-US" dirty="0" smtClean="0"/>
              <a:t>陆联运</a:t>
            </a:r>
            <a:r>
              <a:rPr lang="en-US" dirty="0" smtClean="0"/>
              <a:t>，  </a:t>
            </a:r>
            <a:r>
              <a:rPr lang="zh-CN" altLang="en-US" dirty="0" smtClean="0"/>
              <a:t>即包括海运或内河运输</a:t>
            </a:r>
            <a:r>
              <a:rPr lang="zh-CN" altLang="en-US" dirty="0" smtClean="0"/>
              <a:t>与陆运</a:t>
            </a:r>
            <a:r>
              <a:rPr lang="zh-CN" altLang="en-US" dirty="0" smtClean="0"/>
              <a:t>组成的多式联运</a:t>
            </a:r>
            <a:r>
              <a:rPr lang="en-US" dirty="0" smtClean="0"/>
              <a:t>，  </a:t>
            </a:r>
            <a:r>
              <a:rPr lang="zh-CN" altLang="en-US" dirty="0" smtClean="0"/>
              <a:t>多式联运经营人对每一货损单位的赔偿限额是毛重每千克 </a:t>
            </a:r>
            <a:r>
              <a:rPr lang="en-US" dirty="0" smtClean="0"/>
              <a:t>２ ７５ </a:t>
            </a:r>
            <a:r>
              <a:rPr lang="zh-CN" altLang="en-US" dirty="0" smtClean="0"/>
              <a:t>特别 提款权  </a:t>
            </a:r>
            <a:r>
              <a:rPr lang="en-US" dirty="0" smtClean="0"/>
              <a:t>（ ＳＤＲ） ；  </a:t>
            </a:r>
            <a:r>
              <a:rPr lang="zh-CN" altLang="en-US" dirty="0" smtClean="0"/>
              <a:t>对每一件货物的赔偿限额为 </a:t>
            </a:r>
            <a:r>
              <a:rPr lang="en-US" dirty="0" smtClean="0"/>
              <a:t>９２０ ＳＤＲ，  </a:t>
            </a:r>
            <a:r>
              <a:rPr lang="zh-CN" altLang="en-US" dirty="0" smtClean="0"/>
              <a:t>两者较高者为准</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zh-CN" altLang="en-US" dirty="0" smtClean="0"/>
              <a:t>第六节　国际货运事故处理</a:t>
            </a:r>
            <a:endParaRPr lang="zh-CN" altLang="zh-CN" dirty="0" smtClean="0"/>
          </a:p>
        </p:txBody>
      </p:sp>
      <p:sp>
        <p:nvSpPr>
          <p:cNvPr id="9113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在国际多式联运中</a:t>
            </a:r>
            <a:r>
              <a:rPr lang="en-US" dirty="0" smtClean="0"/>
              <a:t>， </a:t>
            </a:r>
            <a:r>
              <a:rPr lang="zh-CN" altLang="en-US" dirty="0" smtClean="0"/>
              <a:t>联运方式只要不包括海运或内河运输</a:t>
            </a:r>
            <a:r>
              <a:rPr lang="en-US" dirty="0" smtClean="0"/>
              <a:t>，  </a:t>
            </a:r>
            <a:r>
              <a:rPr lang="zh-CN" altLang="en-US" dirty="0" smtClean="0"/>
              <a:t>即采用的是公</a:t>
            </a:r>
            <a:r>
              <a:rPr lang="en-US" dirty="0" smtClean="0"/>
              <a:t>—</a:t>
            </a:r>
            <a:r>
              <a:rPr lang="zh-CN" altLang="en-US" dirty="0" smtClean="0"/>
              <a:t>铁联 运</a:t>
            </a:r>
            <a:r>
              <a:rPr lang="en-US" dirty="0" smtClean="0"/>
              <a:t>、  </a:t>
            </a:r>
            <a:r>
              <a:rPr lang="zh-CN" altLang="en-US" dirty="0" smtClean="0"/>
              <a:t>铁</a:t>
            </a:r>
            <a:r>
              <a:rPr lang="en-US" dirty="0" smtClean="0"/>
              <a:t>—</a:t>
            </a:r>
            <a:r>
              <a:rPr lang="zh-CN" altLang="en-US" dirty="0" smtClean="0"/>
              <a:t>公联运或公</a:t>
            </a:r>
            <a:r>
              <a:rPr lang="en-US" dirty="0" smtClean="0"/>
              <a:t>—</a:t>
            </a:r>
            <a:r>
              <a:rPr lang="zh-CN" altLang="en-US" dirty="0" smtClean="0"/>
              <a:t>空联运</a:t>
            </a:r>
            <a:r>
              <a:rPr lang="en-US" dirty="0" smtClean="0"/>
              <a:t>，  </a:t>
            </a:r>
            <a:r>
              <a:rPr lang="zh-CN" altLang="en-US" dirty="0" smtClean="0"/>
              <a:t>则多式联运经营人的赔偿限额按发生的货物损坏或灭失每千  克不超过 </a:t>
            </a:r>
            <a:r>
              <a:rPr lang="en-US" dirty="0" smtClean="0"/>
              <a:t>８ ３３ ＳＤＲ </a:t>
            </a:r>
            <a:r>
              <a:rPr lang="zh-CN" altLang="en-US" dirty="0" smtClean="0"/>
              <a:t>来计算</a:t>
            </a:r>
            <a:r>
              <a:rPr lang="en-US" dirty="0" smtClean="0"/>
              <a:t>。</a:t>
            </a:r>
            <a:endParaRPr lang="zh-CN" altLang="en-US" dirty="0" smtClean="0"/>
          </a:p>
          <a:p>
            <a:pPr>
              <a:lnSpc>
                <a:spcPct val="150000"/>
              </a:lnSpc>
            </a:pPr>
            <a:r>
              <a:rPr lang="en-US" dirty="0" smtClean="0"/>
              <a:t>（３） </a:t>
            </a:r>
            <a:r>
              <a:rPr lang="zh-CN" altLang="en-US" dirty="0" smtClean="0"/>
              <a:t>对于由于延迟交货所造成的损失</a:t>
            </a:r>
            <a:r>
              <a:rPr lang="en-US" dirty="0" smtClean="0"/>
              <a:t>，  </a:t>
            </a:r>
            <a:r>
              <a:rPr lang="zh-CN" altLang="en-US" dirty="0" smtClean="0"/>
              <a:t>多式联运经营人的责任限额为延迟交付货物运 费的 </a:t>
            </a:r>
            <a:r>
              <a:rPr lang="en-US" dirty="0" smtClean="0"/>
              <a:t>２ ５ </a:t>
            </a:r>
            <a:r>
              <a:rPr lang="zh-CN" altLang="en-US" dirty="0" smtClean="0"/>
              <a:t>倍</a:t>
            </a:r>
            <a:r>
              <a:rPr lang="en-US" dirty="0" smtClean="0"/>
              <a:t>，  </a:t>
            </a:r>
            <a:r>
              <a:rPr lang="zh-CN" altLang="en-US" dirty="0" smtClean="0"/>
              <a:t>但不超过多式联运合同所规定的全部应付运费的总额</a:t>
            </a:r>
            <a:r>
              <a:rPr lang="en-US" dirty="0" smtClean="0"/>
              <a:t>。</a:t>
            </a:r>
            <a:endParaRPr lang="zh-CN" altLang="en-US" dirty="0" smtClean="0"/>
          </a:p>
          <a:p>
            <a:pPr>
              <a:lnSpc>
                <a:spcPct val="150000"/>
              </a:lnSpc>
            </a:pPr>
            <a:r>
              <a:rPr lang="en-US" dirty="0" smtClean="0"/>
              <a:t>（４）  </a:t>
            </a:r>
            <a:r>
              <a:rPr lang="zh-CN" altLang="en-US" dirty="0" smtClean="0"/>
              <a:t>对于多式联运经营人而言</a:t>
            </a:r>
            <a:r>
              <a:rPr lang="en-US" dirty="0" smtClean="0"/>
              <a:t>，   </a:t>
            </a:r>
            <a:r>
              <a:rPr lang="zh-CN" altLang="en-US" dirty="0" smtClean="0"/>
              <a:t>当货物的灭失</a:t>
            </a:r>
            <a:r>
              <a:rPr lang="en-US" dirty="0" smtClean="0"/>
              <a:t>、  </a:t>
            </a:r>
            <a:r>
              <a:rPr lang="zh-CN" altLang="en-US" dirty="0" smtClean="0"/>
              <a:t>损坏和延迟交付等同时发生时</a:t>
            </a:r>
            <a:r>
              <a:rPr lang="en-US" dirty="0" smtClean="0"/>
              <a:t>，  </a:t>
            </a:r>
            <a:r>
              <a:rPr lang="zh-CN" altLang="en-US" dirty="0" smtClean="0"/>
              <a:t>其</a:t>
            </a:r>
            <a:r>
              <a:rPr lang="zh-CN" altLang="en-US" dirty="0" smtClean="0"/>
              <a:t>赔偿</a:t>
            </a:r>
            <a:r>
              <a:rPr lang="zh-CN" altLang="en-US" dirty="0" smtClean="0"/>
              <a:t>限额以货物全部灭失时应负的责任为限</a:t>
            </a:r>
            <a:r>
              <a:rPr lang="en-US" dirty="0" smtClean="0"/>
              <a:t>。</a:t>
            </a:r>
            <a:r>
              <a:rPr lang="en-US" altLang="zh-CN"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4800" y="2819400"/>
            <a:ext cx="8229600" cy="1143000"/>
          </a:xfrm>
        </p:spPr>
        <p:txBody>
          <a:bodyPr/>
          <a:lstStyle/>
          <a:p>
            <a:pPr eaLnBrk="1" hangingPunct="1"/>
            <a:r>
              <a:rPr lang="zh-CN" altLang="en-US" sz="7200" dirty="0" smtClean="0">
                <a:ea typeface="时尚中黑简体" pitchFamily="2" charset="-122"/>
              </a:rPr>
              <a:t>谢谢观赏</a:t>
            </a: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９ － １　   </a:t>
            </a:r>
            <a:r>
              <a:rPr lang="zh-CN" altLang="en-US" dirty="0" smtClean="0"/>
              <a:t>集装箱出口提箱流程图</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1143000" y="1371600"/>
            <a:ext cx="6694487" cy="5229225"/>
          </a:xfrm>
          <a:prstGeom prst="rect">
            <a:avLst/>
          </a:prstGeom>
          <a:noFill/>
          <a:ln w="9525">
            <a:noFill/>
            <a:miter lim="800000"/>
            <a:headEnd/>
            <a:tailEnd/>
          </a:ln>
          <a:effectLst/>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 </a:t>
            </a:r>
            <a:r>
              <a:rPr lang="en-US" dirty="0" smtClean="0"/>
              <a:t>９ － ２　   </a:t>
            </a:r>
            <a:r>
              <a:rPr lang="zh-CN" altLang="en-US" dirty="0" smtClean="0"/>
              <a:t>集装箱进口拆箱流程图</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1233488" y="1476375"/>
            <a:ext cx="6675437" cy="3905250"/>
          </a:xfrm>
          <a:prstGeom prst="rect">
            <a:avLst/>
          </a:prstGeom>
          <a:noFill/>
          <a:ln w="9525">
            <a:noFill/>
            <a:miter lim="800000"/>
            <a:headEnd/>
            <a:tailEnd/>
          </a:ln>
          <a:effectLst/>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９ － １　   </a:t>
            </a:r>
            <a:r>
              <a:rPr lang="zh-CN" altLang="en-US" dirty="0" smtClean="0"/>
              <a:t>提单签发示例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3074" name="Picture 2"/>
          <p:cNvPicPr>
            <a:picLocks noChangeAspect="1" noChangeArrowheads="1"/>
          </p:cNvPicPr>
          <p:nvPr/>
        </p:nvPicPr>
        <p:blipFill>
          <a:blip r:embed="rId2"/>
          <a:srcRect/>
          <a:stretch>
            <a:fillRect/>
          </a:stretch>
        </p:blipFill>
        <p:spPr bwMode="auto">
          <a:xfrm>
            <a:off x="1162050" y="2928938"/>
            <a:ext cx="6818313" cy="1000125"/>
          </a:xfrm>
          <a:prstGeom prst="rect">
            <a:avLst/>
          </a:prstGeom>
          <a:noFill/>
          <a:ln w="9525">
            <a:noFill/>
            <a:miter lim="800000"/>
            <a:headEnd/>
            <a:tailEnd/>
          </a:ln>
          <a:effectLst/>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 </a:t>
            </a:r>
            <a:r>
              <a:rPr lang="en-US" dirty="0" smtClean="0"/>
              <a:t>９ － ２　   </a:t>
            </a:r>
            <a:r>
              <a:rPr lang="zh-CN" altLang="en-US" dirty="0" smtClean="0"/>
              <a:t>提单签发示例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4098" name="Picture 2"/>
          <p:cNvPicPr>
            <a:picLocks noChangeAspect="1" noChangeArrowheads="1"/>
          </p:cNvPicPr>
          <p:nvPr/>
        </p:nvPicPr>
        <p:blipFill>
          <a:blip r:embed="rId2"/>
          <a:srcRect/>
          <a:stretch>
            <a:fillRect/>
          </a:stretch>
        </p:blipFill>
        <p:spPr bwMode="auto">
          <a:xfrm>
            <a:off x="1171575" y="2928938"/>
            <a:ext cx="6799263" cy="1000125"/>
          </a:xfrm>
          <a:prstGeom prst="rect">
            <a:avLst/>
          </a:prstGeom>
          <a:noFill/>
          <a:ln w="9525">
            <a:noFill/>
            <a:miter lim="800000"/>
            <a:headEnd/>
            <a:tailEnd/>
          </a:ln>
          <a:effectLst/>
        </p:spPr>
      </p:pic>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dirty="0" smtClean="0"/>
              <a:t>表 ９ － ３　   </a:t>
            </a:r>
            <a:r>
              <a:rPr lang="en-US" dirty="0" err="1" smtClean="0"/>
              <a:t>船盘实例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smtClean="0">
                <a:hlinkClick r:id="" action="ppaction://hlinkshowjump?jump=nextslide"/>
              </a:rPr>
              <a:t>下一页</a:t>
            </a:r>
            <a:endParaRPr lang="zh-CN" altLang="en-US" dirty="0"/>
          </a:p>
        </p:txBody>
      </p:sp>
      <p:pic>
        <p:nvPicPr>
          <p:cNvPr id="5122" name="Picture 2"/>
          <p:cNvPicPr>
            <a:picLocks noChangeAspect="1" noChangeArrowheads="1"/>
          </p:cNvPicPr>
          <p:nvPr/>
        </p:nvPicPr>
        <p:blipFill>
          <a:blip r:embed="rId2"/>
          <a:srcRect/>
          <a:stretch>
            <a:fillRect/>
          </a:stretch>
        </p:blipFill>
        <p:spPr bwMode="auto">
          <a:xfrm>
            <a:off x="1143000" y="2062163"/>
            <a:ext cx="6856413" cy="2733675"/>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20483"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提货</a:t>
            </a:r>
            <a:r>
              <a:rPr lang="en-US" dirty="0" smtClean="0"/>
              <a:t>、  </a:t>
            </a:r>
            <a:r>
              <a:rPr lang="zh-CN" altLang="en-US" dirty="0" smtClean="0"/>
              <a:t>空箱回运</a:t>
            </a:r>
            <a:r>
              <a:rPr lang="en-US" dirty="0" smtClean="0"/>
              <a:t>。</a:t>
            </a:r>
            <a:endParaRPr lang="zh-CN" altLang="en-US" dirty="0" smtClean="0"/>
          </a:p>
          <a:p>
            <a:pPr>
              <a:lnSpc>
                <a:spcPct val="150000"/>
              </a:lnSpc>
            </a:pPr>
            <a:r>
              <a:rPr lang="zh-CN" altLang="en-US" dirty="0" smtClean="0"/>
              <a:t>货运代理公司去船公司或船代的箱管部办理设备交接单</a:t>
            </a:r>
            <a:r>
              <a:rPr lang="en-US" dirty="0" smtClean="0"/>
              <a:t>。   </a:t>
            </a:r>
            <a:r>
              <a:rPr lang="zh-CN" altLang="en-US" dirty="0" smtClean="0"/>
              <a:t>设备交接单是 集 装 箱 进 出 港 区</a:t>
            </a:r>
            <a:r>
              <a:rPr lang="en-US" dirty="0" smtClean="0"/>
              <a:t>、  </a:t>
            </a:r>
            <a:r>
              <a:rPr lang="zh-CN" altLang="en-US" dirty="0" smtClean="0"/>
              <a:t>场站时</a:t>
            </a:r>
            <a:r>
              <a:rPr lang="en-US" dirty="0" smtClean="0"/>
              <a:t>，  </a:t>
            </a:r>
            <a:r>
              <a:rPr lang="zh-CN" altLang="en-US" dirty="0" smtClean="0"/>
              <a:t>回箱人</a:t>
            </a:r>
            <a:r>
              <a:rPr lang="en-US" dirty="0" smtClean="0"/>
              <a:t>、  </a:t>
            </a:r>
            <a:r>
              <a:rPr lang="zh-CN" altLang="en-US" dirty="0" smtClean="0"/>
              <a:t>运箱人与箱管人或其代理之间交换集装箱及其他机械设备的凭证</a:t>
            </a:r>
            <a:r>
              <a:rPr lang="en-US" dirty="0" smtClean="0"/>
              <a:t>，  </a:t>
            </a:r>
            <a:r>
              <a:rPr lang="zh-CN" altLang="en-US" dirty="0" smtClean="0"/>
              <a:t>并 有管箱人发放集装箱凭证的功能</a:t>
            </a:r>
            <a:r>
              <a:rPr lang="en-US" dirty="0" smtClean="0"/>
              <a:t>。   </a:t>
            </a:r>
            <a:r>
              <a:rPr lang="zh-CN" altLang="en-US" dirty="0" smtClean="0"/>
              <a:t>它分进场和出场两种</a:t>
            </a:r>
            <a:r>
              <a:rPr lang="en-US" dirty="0" smtClean="0"/>
              <a:t>，   </a:t>
            </a:r>
            <a:r>
              <a:rPr lang="zh-CN" altLang="en-US" dirty="0" smtClean="0"/>
              <a:t>交换手续均在码头堆场大 门 口 办 理</a:t>
            </a:r>
            <a:r>
              <a:rPr lang="en-US" dirty="0" smtClean="0"/>
              <a:t>。</a:t>
            </a:r>
            <a:r>
              <a:rPr lang="zh-CN" altLang="en-US" dirty="0" smtClean="0"/>
              <a:t>对于整箱货</a:t>
            </a:r>
            <a:r>
              <a:rPr lang="en-US" dirty="0" smtClean="0"/>
              <a:t>，  </a:t>
            </a:r>
            <a:r>
              <a:rPr lang="zh-CN" altLang="en-US" dirty="0" smtClean="0"/>
              <a:t>若约定由收货人负责安排内陆运输</a:t>
            </a:r>
            <a:r>
              <a:rPr lang="en-US" dirty="0" smtClean="0"/>
              <a:t>，  </a:t>
            </a:r>
            <a:r>
              <a:rPr lang="zh-CN" altLang="en-US" dirty="0" smtClean="0"/>
              <a:t>则将设备交接单转交给收货人</a:t>
            </a:r>
            <a:r>
              <a:rPr lang="en-US" dirty="0" smtClean="0"/>
              <a:t>，   </a:t>
            </a:r>
            <a:r>
              <a:rPr lang="zh-CN" altLang="en-US" dirty="0" smtClean="0"/>
              <a:t>收货 人自行提货</a:t>
            </a:r>
            <a:r>
              <a:rPr lang="en-US" dirty="0" smtClean="0"/>
              <a:t>。  </a:t>
            </a:r>
            <a:r>
              <a:rPr lang="zh-CN" altLang="en-US" dirty="0" smtClean="0"/>
              <a:t>若约定货运代理公司送货上门</a:t>
            </a:r>
            <a:r>
              <a:rPr lang="en-US" dirty="0" smtClean="0"/>
              <a:t>，  </a:t>
            </a:r>
            <a:r>
              <a:rPr lang="zh-CN" altLang="en-US" dirty="0" smtClean="0"/>
              <a:t>通常货运代理公司将设备交接单转交给集装箱 运输车队</a:t>
            </a:r>
            <a:r>
              <a:rPr lang="en-US" dirty="0" smtClean="0"/>
              <a:t>，  </a:t>
            </a:r>
            <a:r>
              <a:rPr lang="zh-CN" altLang="en-US" dirty="0" smtClean="0"/>
              <a:t>车队按照提箱计划提箱后送到收货人指定仓库</a:t>
            </a:r>
            <a:r>
              <a:rPr lang="en-US" dirty="0" smtClean="0"/>
              <a:t>。 </a:t>
            </a:r>
            <a:r>
              <a:rPr lang="zh-CN" altLang="en-US" dirty="0" smtClean="0"/>
              <a:t>收货人拆空进口货物后</a:t>
            </a:r>
            <a:r>
              <a:rPr lang="en-US" dirty="0" smtClean="0"/>
              <a:t>， </a:t>
            </a:r>
            <a:r>
              <a:rPr lang="zh-CN" altLang="en-US" dirty="0" smtClean="0"/>
              <a:t>将空箱 返往指定的回箱地点</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dirty="0" smtClean="0"/>
              <a:t>表 ９ － ３　   </a:t>
            </a:r>
            <a:r>
              <a:rPr lang="en-US" dirty="0" err="1" smtClean="0"/>
              <a:t>船盘实例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rId2" action="ppaction://hlinksldjump"/>
              </a:rPr>
              <a:t>返回</a:t>
            </a:r>
            <a:endParaRPr lang="zh-CN" altLang="en-US" dirty="0"/>
          </a:p>
        </p:txBody>
      </p:sp>
      <p:pic>
        <p:nvPicPr>
          <p:cNvPr id="6146" name="Picture 2"/>
          <p:cNvPicPr>
            <a:picLocks noChangeAspect="1" noChangeArrowheads="1"/>
          </p:cNvPicPr>
          <p:nvPr/>
        </p:nvPicPr>
        <p:blipFill>
          <a:blip r:embed="rId3"/>
          <a:srcRect/>
          <a:stretch>
            <a:fillRect/>
          </a:stretch>
        </p:blipFill>
        <p:spPr bwMode="auto">
          <a:xfrm>
            <a:off x="1143000" y="1752600"/>
            <a:ext cx="6837363" cy="3848100"/>
          </a:xfrm>
          <a:prstGeom prst="rect">
            <a:avLst/>
          </a:prstGeom>
          <a:noFill/>
          <a:ln w="9525">
            <a:noFill/>
            <a:miter lim="800000"/>
            <a:headEnd/>
            <a:tailEnd/>
          </a:ln>
          <a:effectLst/>
        </p:spPr>
      </p:pic>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dirty="0" smtClean="0"/>
              <a:t>表 ９ － ４　   </a:t>
            </a:r>
            <a:r>
              <a:rPr lang="en-US" dirty="0" err="1" smtClean="0"/>
              <a:t>货盘实例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7170" name="Picture 2"/>
          <p:cNvPicPr>
            <a:picLocks noChangeAspect="1" noChangeArrowheads="1"/>
          </p:cNvPicPr>
          <p:nvPr/>
        </p:nvPicPr>
        <p:blipFill>
          <a:blip r:embed="rId2"/>
          <a:srcRect/>
          <a:stretch>
            <a:fillRect/>
          </a:stretch>
        </p:blipFill>
        <p:spPr bwMode="auto">
          <a:xfrm>
            <a:off x="1181100" y="1738313"/>
            <a:ext cx="6780213" cy="3381375"/>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21507" name="Rectangle 3"/>
          <p:cNvSpPr>
            <a:spLocks noGrp="1" noChangeArrowheads="1"/>
          </p:cNvSpPr>
          <p:nvPr>
            <p:ph type="body" idx="1"/>
          </p:nvPr>
        </p:nvSpPr>
        <p:spPr/>
        <p:txBody>
          <a:bodyPr/>
          <a:lstStyle/>
          <a:p>
            <a:pPr eaLnBrk="1" hangingPunct="1">
              <a:lnSpc>
                <a:spcPct val="200000"/>
              </a:lnSpc>
            </a:pPr>
            <a:r>
              <a:rPr lang="zh-CN" altLang="en-US" dirty="0" smtClean="0"/>
              <a:t> 对于拼箱货</a:t>
            </a:r>
            <a:r>
              <a:rPr lang="en-US" dirty="0" smtClean="0"/>
              <a:t>，  </a:t>
            </a:r>
            <a:r>
              <a:rPr lang="zh-CN" altLang="en-US" dirty="0" smtClean="0"/>
              <a:t>货运代理公司将设备交接单转交给集装箱运输车队</a:t>
            </a:r>
            <a:r>
              <a:rPr lang="en-US" dirty="0" smtClean="0"/>
              <a:t>，  </a:t>
            </a:r>
            <a:r>
              <a:rPr lang="zh-CN" altLang="en-US" dirty="0" smtClean="0"/>
              <a:t>车 队按照提箱计划提箱后送到货运代理公司指定的集装箱货运站</a:t>
            </a:r>
            <a:r>
              <a:rPr lang="en-US" dirty="0" smtClean="0"/>
              <a:t>。   </a:t>
            </a:r>
            <a:r>
              <a:rPr lang="zh-CN" altLang="en-US" dirty="0" smtClean="0"/>
              <a:t>在货运站查验</a:t>
            </a:r>
            <a:r>
              <a:rPr lang="en-US" dirty="0" smtClean="0"/>
              <a:t>、  </a:t>
            </a:r>
            <a:r>
              <a:rPr lang="zh-CN" altLang="en-US" dirty="0" smtClean="0"/>
              <a:t>分拨</a:t>
            </a:r>
            <a:r>
              <a:rPr lang="en-US" dirty="0" smtClean="0"/>
              <a:t>、  </a:t>
            </a:r>
            <a:r>
              <a:rPr lang="zh-CN" altLang="en-US" dirty="0" smtClean="0"/>
              <a:t>仓储 货物</a:t>
            </a:r>
            <a:r>
              <a:rPr lang="en-US" dirty="0" smtClean="0"/>
              <a:t>，  </a:t>
            </a:r>
            <a:r>
              <a:rPr lang="zh-CN" altLang="en-US" dirty="0" smtClean="0"/>
              <a:t>掏箱完毕后及时将空箱回运至集装箱码头堆场</a:t>
            </a:r>
            <a:r>
              <a:rPr lang="en-US" dirty="0" smtClean="0"/>
              <a:t>。 </a:t>
            </a:r>
            <a:r>
              <a:rPr lang="zh-CN" altLang="en-US" dirty="0" smtClean="0"/>
              <a:t>再根据与收货人的约定</a:t>
            </a:r>
            <a:r>
              <a:rPr lang="en-US" dirty="0" smtClean="0"/>
              <a:t>，  </a:t>
            </a:r>
            <a:r>
              <a:rPr lang="zh-CN" altLang="en-US" dirty="0" smtClean="0"/>
              <a:t>通知收货人提 货或者送货上门</a:t>
            </a:r>
            <a:r>
              <a:rPr lang="en-US" dirty="0" smtClean="0"/>
              <a:t>。  </a:t>
            </a:r>
            <a:r>
              <a:rPr lang="zh-CN" altLang="en-US" dirty="0" smtClean="0"/>
              <a:t>集装箱出口提箱流程图和进口拆箱流程图分别如</a:t>
            </a:r>
            <a:r>
              <a:rPr lang="zh-CN" altLang="en-US" dirty="0" smtClean="0">
                <a:hlinkClick r:id="rId2" action="ppaction://hlinksldjump"/>
              </a:rPr>
              <a:t>图 </a:t>
            </a:r>
            <a:r>
              <a:rPr lang="en-US" dirty="0" smtClean="0">
                <a:hlinkClick r:id="rId2" action="ppaction://hlinksldjump"/>
              </a:rPr>
              <a:t>９ － １</a:t>
            </a:r>
            <a:r>
              <a:rPr lang="en-US" dirty="0" smtClean="0"/>
              <a:t>、  </a:t>
            </a:r>
            <a:r>
              <a:rPr lang="zh-CN" altLang="en-US" dirty="0" smtClean="0">
                <a:hlinkClick r:id="rId3" action="ppaction://hlinksldjump"/>
              </a:rPr>
              <a:t>图 </a:t>
            </a:r>
            <a:r>
              <a:rPr lang="en-US" dirty="0" smtClean="0">
                <a:hlinkClick r:id="rId3" action="ppaction://hlinksldjump"/>
              </a:rPr>
              <a:t>９ － ２ </a:t>
            </a:r>
            <a:r>
              <a:rPr lang="zh-CN" altLang="en-US" dirty="0" smtClean="0"/>
              <a:t>所示</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4099"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国际货运代理的概念和性质</a:t>
            </a:r>
          </a:p>
          <a:p>
            <a:pPr>
              <a:lnSpc>
                <a:spcPct val="150000"/>
              </a:lnSpc>
            </a:pPr>
            <a:r>
              <a:rPr lang="en-US" dirty="0" smtClean="0"/>
              <a:t>１  </a:t>
            </a:r>
            <a:r>
              <a:rPr lang="zh-CN" altLang="en-US" dirty="0" smtClean="0"/>
              <a:t>国际货运代理的基本概念</a:t>
            </a:r>
          </a:p>
          <a:p>
            <a:pPr>
              <a:lnSpc>
                <a:spcPct val="150000"/>
              </a:lnSpc>
            </a:pPr>
            <a:r>
              <a:rPr lang="zh-CN" altLang="en-US" dirty="0" smtClean="0"/>
              <a:t>国际货运代理人的称谓来自于英文</a:t>
            </a:r>
            <a:r>
              <a:rPr lang="en-US" dirty="0" smtClean="0"/>
              <a:t>   “ </a:t>
            </a:r>
            <a:r>
              <a:rPr lang="en-US" dirty="0" err="1" smtClean="0"/>
              <a:t>Ｔｈｅ</a:t>
            </a:r>
            <a:r>
              <a:rPr lang="en-US" dirty="0" smtClean="0"/>
              <a:t> </a:t>
            </a:r>
            <a:r>
              <a:rPr lang="en-US" dirty="0" err="1" smtClean="0"/>
              <a:t>Ｆｒｅｉｇｈｔ</a:t>
            </a:r>
            <a:r>
              <a:rPr lang="en-US" dirty="0" smtClean="0"/>
              <a:t>  </a:t>
            </a:r>
            <a:r>
              <a:rPr lang="en-US" dirty="0" err="1" smtClean="0"/>
              <a:t>Ｆｏｒｗａｒｄｅｒ</a:t>
            </a:r>
            <a:r>
              <a:rPr lang="en-US" dirty="0" smtClean="0"/>
              <a:t>” ，  </a:t>
            </a:r>
            <a:r>
              <a:rPr lang="zh-CN" altLang="en-US" dirty="0" smtClean="0"/>
              <a:t>本意就是为他人安排运输的人</a:t>
            </a:r>
            <a:r>
              <a:rPr lang="en-US" dirty="0" smtClean="0"/>
              <a:t>。  </a:t>
            </a:r>
            <a:r>
              <a:rPr lang="zh-CN" altLang="en-US" dirty="0" smtClean="0"/>
              <a:t>目前</a:t>
            </a:r>
            <a:r>
              <a:rPr lang="en-US" dirty="0" smtClean="0"/>
              <a:t>，  </a:t>
            </a:r>
            <a:r>
              <a:rPr lang="zh-CN" altLang="en-US" dirty="0" smtClean="0"/>
              <a:t>国际上 对 于 货 运 代 理 人 没 有 一 个 统 一 的 称 谓</a:t>
            </a:r>
            <a:r>
              <a:rPr lang="en-US" dirty="0" smtClean="0"/>
              <a:t>，  </a:t>
            </a:r>
            <a:r>
              <a:rPr lang="zh-CN" altLang="en-US" dirty="0" smtClean="0"/>
              <a:t>有 的 国 家 称 为  </a:t>
            </a:r>
            <a:r>
              <a:rPr lang="en-US" dirty="0" smtClean="0"/>
              <a:t>“ </a:t>
            </a:r>
            <a:r>
              <a:rPr lang="zh-CN" altLang="en-US" dirty="0" smtClean="0"/>
              <a:t>通 关 代 理 人</a:t>
            </a:r>
            <a:r>
              <a:rPr lang="en-US" dirty="0" smtClean="0"/>
              <a:t>”</a:t>
            </a:r>
            <a:r>
              <a:rPr lang="zh-CN" altLang="en-US" dirty="0" smtClean="0"/>
              <a:t>或  </a:t>
            </a:r>
            <a:r>
              <a:rPr lang="en-US" dirty="0" smtClean="0"/>
              <a:t>“ </a:t>
            </a:r>
            <a:r>
              <a:rPr lang="zh-CN" altLang="en-US" dirty="0" smtClean="0"/>
              <a:t>清关代理人</a:t>
            </a:r>
            <a:r>
              <a:rPr lang="en-US" dirty="0" smtClean="0"/>
              <a:t>” 。  ＦＩＡＴＡ </a:t>
            </a:r>
            <a:r>
              <a:rPr lang="zh-CN" altLang="en-US" dirty="0" smtClean="0"/>
              <a:t>的有关文件将其定义为  </a:t>
            </a:r>
            <a:r>
              <a:rPr lang="en-US" dirty="0" smtClean="0"/>
              <a:t>“ </a:t>
            </a:r>
            <a:r>
              <a:rPr lang="zh-CN" altLang="en-US" dirty="0" smtClean="0"/>
              <a:t>根据客户的指示并为客户的利益而揽取 货物运输的人</a:t>
            </a:r>
            <a:r>
              <a:rPr lang="en-US" dirty="0" smtClean="0"/>
              <a:t>，  </a:t>
            </a:r>
            <a:r>
              <a:rPr lang="zh-CN" altLang="en-US" dirty="0" smtClean="0"/>
              <a:t>其本身不是承运人</a:t>
            </a:r>
            <a:r>
              <a:rPr lang="en-US" dirty="0" smtClean="0"/>
              <a:t>” 。</a:t>
            </a:r>
            <a:endParaRPr lang="zh-CN" altLang="en-US" dirty="0" smtClean="0"/>
          </a:p>
          <a:p>
            <a:pPr eaLnBrk="1" hangingPunct="1">
              <a:lnSpc>
                <a:spcPct val="150000"/>
              </a:lnSpc>
            </a:pP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22531" name="Rectangle 3"/>
          <p:cNvSpPr>
            <a:spLocks noGrp="1" noChangeArrowheads="1"/>
          </p:cNvSpPr>
          <p:nvPr>
            <p:ph type="body" idx="1"/>
          </p:nvPr>
        </p:nvSpPr>
        <p:spPr/>
        <p:txBody>
          <a:bodyPr/>
          <a:lstStyle/>
          <a:p>
            <a:r>
              <a:rPr lang="en-US" dirty="0" smtClean="0"/>
              <a:t>２  </a:t>
            </a:r>
            <a:r>
              <a:rPr lang="zh-CN" altLang="en-US" dirty="0" smtClean="0"/>
              <a:t>班轮运输出口操作流程</a:t>
            </a:r>
          </a:p>
          <a:p>
            <a:r>
              <a:rPr lang="zh-CN" altLang="en-US" dirty="0" smtClean="0"/>
              <a:t>海运班轮运输货运代理人的业务流程通常分为揽货</a:t>
            </a:r>
            <a:r>
              <a:rPr lang="en-US" dirty="0" smtClean="0"/>
              <a:t>、   </a:t>
            </a:r>
            <a:r>
              <a:rPr lang="zh-CN" altLang="en-US" dirty="0" smtClean="0"/>
              <a:t>订舱</a:t>
            </a:r>
            <a:r>
              <a:rPr lang="en-US" dirty="0" smtClean="0"/>
              <a:t>、  </a:t>
            </a:r>
            <a:r>
              <a:rPr lang="zh-CN" altLang="en-US" dirty="0" smtClean="0"/>
              <a:t>做箱</a:t>
            </a:r>
            <a:r>
              <a:rPr lang="en-US" dirty="0" smtClean="0"/>
              <a:t>、  </a:t>
            </a:r>
            <a:r>
              <a:rPr lang="zh-CN" altLang="en-US" dirty="0" smtClean="0"/>
              <a:t>报检报关</a:t>
            </a:r>
            <a:r>
              <a:rPr lang="en-US" dirty="0" smtClean="0"/>
              <a:t>、  </a:t>
            </a:r>
            <a:r>
              <a:rPr lang="zh-CN" altLang="en-US" dirty="0" smtClean="0"/>
              <a:t>配载装船 等步骤</a:t>
            </a:r>
            <a:r>
              <a:rPr lang="en-US" dirty="0" smtClean="0"/>
              <a:t>。</a:t>
            </a:r>
            <a:endParaRPr lang="zh-CN" altLang="en-US" dirty="0" smtClean="0"/>
          </a:p>
          <a:p>
            <a:r>
              <a:rPr lang="en-US" dirty="0" smtClean="0"/>
              <a:t>１）  </a:t>
            </a:r>
            <a:r>
              <a:rPr lang="zh-CN" altLang="en-US" dirty="0" smtClean="0"/>
              <a:t>揽货</a:t>
            </a:r>
            <a:r>
              <a:rPr lang="en-US" dirty="0" smtClean="0"/>
              <a:t>。</a:t>
            </a:r>
            <a:endParaRPr lang="zh-CN" altLang="en-US" dirty="0" smtClean="0"/>
          </a:p>
          <a:p>
            <a:r>
              <a:rPr lang="en-US" dirty="0" smtClean="0"/>
              <a:t>（１）  </a:t>
            </a:r>
            <a:r>
              <a:rPr lang="zh-CN" altLang="en-US" dirty="0" smtClean="0"/>
              <a:t>揽货的重要性</a:t>
            </a:r>
            <a:r>
              <a:rPr lang="en-US" dirty="0" smtClean="0"/>
              <a:t>。</a:t>
            </a:r>
            <a:endParaRPr lang="zh-CN" altLang="en-US" dirty="0" smtClean="0"/>
          </a:p>
          <a:p>
            <a:r>
              <a:rPr lang="zh-CN" altLang="en-US" dirty="0" smtClean="0"/>
              <a:t>揽货是指货运代理公司向货主争取货源</a:t>
            </a:r>
            <a:r>
              <a:rPr lang="en-US" dirty="0" smtClean="0"/>
              <a:t>、  </a:t>
            </a:r>
            <a:r>
              <a:rPr lang="zh-CN" altLang="en-US" dirty="0" smtClean="0"/>
              <a:t>揽集货载</a:t>
            </a:r>
            <a:r>
              <a:rPr lang="en-US" dirty="0" smtClean="0"/>
              <a:t>，  </a:t>
            </a:r>
            <a:r>
              <a:rPr lang="zh-CN" altLang="en-US" dirty="0" smtClean="0"/>
              <a:t>达成货物运输服务合同</a:t>
            </a:r>
            <a:r>
              <a:rPr lang="en-US" dirty="0" smtClean="0"/>
              <a:t>。  </a:t>
            </a:r>
            <a:r>
              <a:rPr lang="zh-CN" altLang="en-US" dirty="0" smtClean="0"/>
              <a:t>揽货员应 根据客户对航线</a:t>
            </a:r>
            <a:r>
              <a:rPr lang="en-US" dirty="0" smtClean="0"/>
              <a:t>、  </a:t>
            </a:r>
            <a:r>
              <a:rPr lang="zh-CN" altLang="en-US" dirty="0" smtClean="0"/>
              <a:t>船期</a:t>
            </a:r>
            <a:r>
              <a:rPr lang="en-US" dirty="0" smtClean="0"/>
              <a:t>、  </a:t>
            </a:r>
            <a:r>
              <a:rPr lang="zh-CN" altLang="en-US" dirty="0" smtClean="0"/>
              <a:t>运输服务质量的要求综合考虑货物种类 和 运 价</a:t>
            </a:r>
            <a:r>
              <a:rPr lang="en-US" dirty="0" smtClean="0"/>
              <a:t>，  </a:t>
            </a:r>
            <a:r>
              <a:rPr lang="zh-CN" altLang="en-US" dirty="0" smtClean="0"/>
              <a:t>向 客 户 报 价</a:t>
            </a:r>
            <a:r>
              <a:rPr lang="en-US" dirty="0" smtClean="0"/>
              <a:t>。 </a:t>
            </a:r>
            <a:r>
              <a:rPr lang="zh-CN" altLang="en-US" dirty="0" smtClean="0"/>
              <a:t> 因 此</a:t>
            </a:r>
            <a:r>
              <a:rPr lang="en-US" dirty="0" smtClean="0"/>
              <a:t>，  </a:t>
            </a:r>
            <a:r>
              <a:rPr lang="zh-CN" altLang="en-US" dirty="0" smtClean="0"/>
              <a:t>要求揽货员熟悉发货港至各大洲</a:t>
            </a:r>
            <a:r>
              <a:rPr lang="en-US" dirty="0" smtClean="0"/>
              <a:t>、  </a:t>
            </a:r>
            <a:r>
              <a:rPr lang="zh-CN" altLang="en-US" dirty="0" smtClean="0"/>
              <a:t>各大航线常用的及货主常需服务的港口和价格</a:t>
            </a:r>
            <a:r>
              <a:rPr lang="en-US" dirty="0" smtClean="0"/>
              <a:t>， </a:t>
            </a:r>
            <a:r>
              <a:rPr lang="zh-CN" altLang="en-US" dirty="0" smtClean="0"/>
              <a:t>熟悉 主要船公司的船期信息和整个货运流程</a:t>
            </a:r>
            <a:r>
              <a:rPr lang="en-US" dirty="0" smtClean="0"/>
              <a:t>。  </a:t>
            </a:r>
            <a:r>
              <a:rPr lang="zh-CN" altLang="en-US" dirty="0" smtClean="0"/>
              <a:t>揽货成功即与客户达成委托代理协议</a:t>
            </a:r>
            <a:r>
              <a:rPr lang="en-US" dirty="0" smtClean="0"/>
              <a:t>，  </a:t>
            </a:r>
            <a:r>
              <a:rPr lang="zh-CN" altLang="en-US" dirty="0" smtClean="0"/>
              <a:t>为其办理有 关的货运业务</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23555"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货代的揽货技巧</a:t>
            </a:r>
            <a:r>
              <a:rPr lang="en-US" dirty="0" smtClean="0"/>
              <a:t>。</a:t>
            </a:r>
            <a:endParaRPr lang="zh-CN" altLang="en-US" dirty="0" smtClean="0"/>
          </a:p>
          <a:p>
            <a:pPr>
              <a:lnSpc>
                <a:spcPct val="200000"/>
              </a:lnSpc>
            </a:pPr>
            <a:r>
              <a:rPr lang="en-US" dirty="0" smtClean="0"/>
              <a:t>①</a:t>
            </a:r>
            <a:r>
              <a:rPr lang="zh-CN" altLang="en-US" dirty="0" smtClean="0"/>
              <a:t>营销</a:t>
            </a:r>
            <a:r>
              <a:rPr lang="en-US" dirty="0" smtClean="0"/>
              <a:t>———</a:t>
            </a:r>
            <a:r>
              <a:rPr lang="zh-CN" altLang="en-US" dirty="0" smtClean="0"/>
              <a:t>投石问路</a:t>
            </a:r>
            <a:r>
              <a:rPr lang="en-US" dirty="0" smtClean="0"/>
              <a:t>。</a:t>
            </a:r>
            <a:endParaRPr lang="zh-CN" altLang="en-US" dirty="0" smtClean="0"/>
          </a:p>
          <a:p>
            <a:pPr>
              <a:lnSpc>
                <a:spcPct val="200000"/>
              </a:lnSpc>
            </a:pPr>
            <a:r>
              <a:rPr lang="zh-CN" altLang="en-US" dirty="0" smtClean="0"/>
              <a:t>货代通过电话寻找目标客户</a:t>
            </a:r>
            <a:r>
              <a:rPr lang="en-US" dirty="0" smtClean="0"/>
              <a:t>，   </a:t>
            </a:r>
            <a:r>
              <a:rPr lang="zh-CN" altLang="en-US" dirty="0" smtClean="0"/>
              <a:t>通过不见面的沟通熟悉</a:t>
            </a:r>
            <a:r>
              <a:rPr lang="en-US" dirty="0" smtClean="0"/>
              <a:t>，   </a:t>
            </a:r>
            <a:r>
              <a:rPr lang="zh-CN" altLang="en-US" dirty="0" smtClean="0"/>
              <a:t>再慢慢介绍自己的产品</a:t>
            </a:r>
            <a:r>
              <a:rPr lang="en-US" dirty="0" smtClean="0"/>
              <a:t>，  </a:t>
            </a:r>
            <a:r>
              <a:rPr lang="zh-CN" altLang="en-US" dirty="0" smtClean="0"/>
              <a:t>达到销 售的最终目的</a:t>
            </a:r>
            <a:r>
              <a:rPr lang="en-US" dirty="0" smtClean="0"/>
              <a:t>。  </a:t>
            </a:r>
            <a:r>
              <a:rPr lang="zh-CN" altLang="en-US" dirty="0" smtClean="0"/>
              <a:t>货代公司的目标客户包括</a:t>
            </a:r>
            <a:r>
              <a:rPr lang="en-US" dirty="0" smtClean="0"/>
              <a:t>：   </a:t>
            </a:r>
            <a:r>
              <a:rPr lang="zh-CN" altLang="en-US" dirty="0" smtClean="0"/>
              <a:t>外贸业务员</a:t>
            </a:r>
            <a:r>
              <a:rPr lang="en-US" dirty="0" smtClean="0"/>
              <a:t>、  </a:t>
            </a:r>
            <a:r>
              <a:rPr lang="zh-CN" altLang="en-US" dirty="0" smtClean="0"/>
              <a:t>外贸单证 员</a:t>
            </a:r>
            <a:r>
              <a:rPr lang="en-US" dirty="0" smtClean="0"/>
              <a:t>、  </a:t>
            </a:r>
            <a:r>
              <a:rPr lang="zh-CN" altLang="en-US" dirty="0" smtClean="0"/>
              <a:t>工 厂 的 关 务 与 船 务等</a:t>
            </a:r>
            <a:r>
              <a:rPr lang="en-US" dirty="0" smtClean="0"/>
              <a:t>。  </a:t>
            </a:r>
            <a:r>
              <a:rPr lang="zh-CN" altLang="en-US" dirty="0" smtClean="0"/>
              <a:t>电话营销是货代人接受的第一重考验</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24579" name="Rectangle 3"/>
          <p:cNvSpPr>
            <a:spLocks noGrp="1" noChangeArrowheads="1"/>
          </p:cNvSpPr>
          <p:nvPr>
            <p:ph type="body" idx="1"/>
          </p:nvPr>
        </p:nvSpPr>
        <p:spPr/>
        <p:txBody>
          <a:bodyPr/>
          <a:lstStyle/>
          <a:p>
            <a:pPr>
              <a:lnSpc>
                <a:spcPct val="150000"/>
              </a:lnSpc>
            </a:pPr>
            <a:r>
              <a:rPr lang="en-US" dirty="0" smtClean="0"/>
              <a:t>②</a:t>
            </a:r>
            <a:r>
              <a:rPr lang="zh-CN" altLang="en-US" dirty="0" smtClean="0"/>
              <a:t>陌生拜访</a:t>
            </a:r>
            <a:r>
              <a:rPr lang="en-US" dirty="0" smtClean="0"/>
              <a:t>———</a:t>
            </a:r>
            <a:r>
              <a:rPr lang="zh-CN" altLang="en-US" dirty="0" smtClean="0"/>
              <a:t>无头苍蝇</a:t>
            </a:r>
            <a:r>
              <a:rPr lang="en-US" dirty="0" smtClean="0"/>
              <a:t>。</a:t>
            </a:r>
            <a:endParaRPr lang="zh-CN" altLang="en-US" dirty="0" smtClean="0"/>
          </a:p>
          <a:p>
            <a:pPr>
              <a:lnSpc>
                <a:spcPct val="150000"/>
              </a:lnSpc>
            </a:pPr>
            <a:r>
              <a:rPr lang="zh-CN" altLang="en-US" dirty="0" smtClean="0"/>
              <a:t>阶段一</a:t>
            </a:r>
            <a:r>
              <a:rPr lang="en-US" dirty="0" smtClean="0"/>
              <a:t>：  </a:t>
            </a:r>
            <a:r>
              <a:rPr lang="zh-CN" altLang="en-US" dirty="0" smtClean="0"/>
              <a:t>扫楼</a:t>
            </a:r>
            <a:r>
              <a:rPr lang="en-US" dirty="0" smtClean="0"/>
              <a:t>———</a:t>
            </a:r>
            <a:r>
              <a:rPr lang="zh-CN" altLang="en-US" dirty="0" smtClean="0"/>
              <a:t>漫无目的</a:t>
            </a:r>
            <a:r>
              <a:rPr lang="en-US" dirty="0" smtClean="0"/>
              <a:t>。  </a:t>
            </a:r>
            <a:r>
              <a:rPr lang="zh-CN" altLang="en-US" dirty="0" smtClean="0"/>
              <a:t>扫楼是货代人接受的第二重考验</a:t>
            </a:r>
            <a:r>
              <a:rPr lang="en-US" dirty="0" smtClean="0"/>
              <a:t>！   </a:t>
            </a:r>
            <a:r>
              <a:rPr lang="zh-CN" altLang="en-US" dirty="0" smtClean="0"/>
              <a:t>成功的扫楼</a:t>
            </a:r>
            <a:r>
              <a:rPr lang="en-US" dirty="0" smtClean="0"/>
              <a:t>：  </a:t>
            </a:r>
            <a:r>
              <a:rPr lang="zh-CN" altLang="en-US" dirty="0" smtClean="0"/>
              <a:t>和前台</a:t>
            </a:r>
            <a:r>
              <a:rPr lang="en-US" dirty="0" smtClean="0"/>
              <a:t>、 </a:t>
            </a:r>
            <a:r>
              <a:rPr lang="zh-CN" altLang="en-US" dirty="0" smtClean="0"/>
              <a:t>保安周旋后</a:t>
            </a:r>
            <a:r>
              <a:rPr lang="en-US" dirty="0" smtClean="0"/>
              <a:t>，  </a:t>
            </a:r>
            <a:r>
              <a:rPr lang="zh-CN" altLang="en-US" dirty="0" smtClean="0"/>
              <a:t>找到自己想找的人</a:t>
            </a:r>
            <a:r>
              <a:rPr lang="en-US" dirty="0" smtClean="0"/>
              <a:t>，  </a:t>
            </a:r>
            <a:r>
              <a:rPr lang="zh-CN" altLang="en-US" dirty="0" smtClean="0"/>
              <a:t>交换到名片</a:t>
            </a:r>
            <a:r>
              <a:rPr lang="en-US" dirty="0" smtClean="0"/>
              <a:t>；  </a:t>
            </a:r>
            <a:r>
              <a:rPr lang="zh-CN" altLang="en-US" dirty="0" smtClean="0"/>
              <a:t>阶段二</a:t>
            </a:r>
            <a:r>
              <a:rPr lang="en-US" dirty="0" smtClean="0"/>
              <a:t>：  </a:t>
            </a:r>
            <a:r>
              <a:rPr lang="zh-CN" altLang="en-US" dirty="0" smtClean="0"/>
              <a:t>顺便陌生拜访</a:t>
            </a:r>
            <a:r>
              <a:rPr lang="en-US" dirty="0" smtClean="0"/>
              <a:t>———</a:t>
            </a:r>
            <a:r>
              <a:rPr lang="zh-CN" altLang="en-US" dirty="0" smtClean="0"/>
              <a:t>成熟以后</a:t>
            </a:r>
            <a:r>
              <a:rPr lang="en-US" dirty="0" smtClean="0"/>
              <a:t>。   </a:t>
            </a:r>
            <a:r>
              <a:rPr lang="zh-CN" altLang="en-US" dirty="0" smtClean="0"/>
              <a:t>在去 写字楼的过程中</a:t>
            </a:r>
            <a:r>
              <a:rPr lang="en-US" dirty="0" smtClean="0"/>
              <a:t>，  </a:t>
            </a:r>
            <a:r>
              <a:rPr lang="zh-CN" altLang="en-US" dirty="0" smtClean="0"/>
              <a:t>一栋楼里可能还有潜在的客户</a:t>
            </a:r>
            <a:r>
              <a:rPr lang="en-US" dirty="0" smtClean="0"/>
              <a:t>，  </a:t>
            </a:r>
            <a:r>
              <a:rPr lang="zh-CN" altLang="en-US" dirty="0" smtClean="0"/>
              <a:t>这时可以进行陌生拜访</a:t>
            </a:r>
            <a:r>
              <a:rPr lang="en-US" dirty="0" smtClean="0"/>
              <a:t>。   </a:t>
            </a:r>
            <a:r>
              <a:rPr lang="zh-CN" altLang="en-US" dirty="0" smtClean="0"/>
              <a:t>陌生拜访是指我们要像一只隔着玻璃的无头苍蝇到处乱撞</a:t>
            </a:r>
            <a:r>
              <a:rPr lang="en-US" dirty="0" smtClean="0"/>
              <a:t>，  </a:t>
            </a:r>
            <a:r>
              <a:rPr lang="zh-CN" altLang="en-US" dirty="0" smtClean="0"/>
              <a:t>如果能够找到出口</a:t>
            </a:r>
            <a:r>
              <a:rPr lang="en-US" dirty="0" smtClean="0"/>
              <a:t>，  </a:t>
            </a:r>
            <a:r>
              <a:rPr lang="zh-CN" altLang="en-US" dirty="0" smtClean="0"/>
              <a:t>外面就是广阔天地</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25603" name="Rectangle 3"/>
          <p:cNvSpPr>
            <a:spLocks noGrp="1" noChangeArrowheads="1"/>
          </p:cNvSpPr>
          <p:nvPr>
            <p:ph type="body" idx="1"/>
          </p:nvPr>
        </p:nvSpPr>
        <p:spPr/>
        <p:txBody>
          <a:bodyPr/>
          <a:lstStyle/>
          <a:p>
            <a:pPr>
              <a:lnSpc>
                <a:spcPct val="150000"/>
              </a:lnSpc>
            </a:pPr>
            <a:r>
              <a:rPr lang="en-US" dirty="0" smtClean="0"/>
              <a:t>③</a:t>
            </a:r>
            <a:r>
              <a:rPr lang="zh-CN" altLang="en-US" dirty="0" smtClean="0"/>
              <a:t>网络营销</a:t>
            </a:r>
            <a:r>
              <a:rPr lang="en-US" dirty="0" smtClean="0"/>
              <a:t>———</a:t>
            </a:r>
            <a:r>
              <a:rPr lang="zh-CN" altLang="en-US" dirty="0" smtClean="0"/>
              <a:t>大海捞针</a:t>
            </a:r>
            <a:r>
              <a:rPr lang="en-US" dirty="0" smtClean="0"/>
              <a:t>。</a:t>
            </a:r>
            <a:endParaRPr lang="zh-CN" altLang="en-US" dirty="0" smtClean="0"/>
          </a:p>
          <a:p>
            <a:pPr>
              <a:lnSpc>
                <a:spcPct val="150000"/>
              </a:lnSpc>
            </a:pPr>
            <a:r>
              <a:rPr lang="zh-CN" altLang="en-US" dirty="0" smtClean="0"/>
              <a:t>搜寻客户信息</a:t>
            </a:r>
            <a:r>
              <a:rPr lang="en-US" dirty="0" smtClean="0"/>
              <a:t>：  </a:t>
            </a:r>
            <a:r>
              <a:rPr lang="zh-CN" altLang="en-US" dirty="0" smtClean="0"/>
              <a:t>通过当地的人才网搜寻招聘关务</a:t>
            </a:r>
            <a:r>
              <a:rPr lang="en-US" dirty="0" smtClean="0"/>
              <a:t>、   </a:t>
            </a:r>
            <a:r>
              <a:rPr lang="zh-CN" altLang="en-US" dirty="0" smtClean="0"/>
              <a:t>船务</a:t>
            </a:r>
            <a:r>
              <a:rPr lang="en-US" dirty="0" smtClean="0"/>
              <a:t>、  </a:t>
            </a:r>
            <a:r>
              <a:rPr lang="zh-CN" altLang="en-US" dirty="0" smtClean="0"/>
              <a:t>外贸业务员</a:t>
            </a:r>
            <a:r>
              <a:rPr lang="en-US" dirty="0" smtClean="0"/>
              <a:t>、  </a:t>
            </a:r>
            <a:r>
              <a:rPr lang="zh-CN" altLang="en-US" dirty="0" smtClean="0"/>
              <a:t>外贸跟单员的公 司</a:t>
            </a:r>
            <a:r>
              <a:rPr lang="en-US" dirty="0" smtClean="0"/>
              <a:t>，  </a:t>
            </a:r>
            <a:r>
              <a:rPr lang="zh-CN" altLang="en-US" dirty="0" smtClean="0"/>
              <a:t>肯定有进出口业务</a:t>
            </a:r>
            <a:r>
              <a:rPr lang="en-US" dirty="0" smtClean="0"/>
              <a:t>；  </a:t>
            </a:r>
            <a:r>
              <a:rPr lang="zh-CN" altLang="en-US" dirty="0" smtClean="0"/>
              <a:t>找到人事部的联系方式</a:t>
            </a:r>
            <a:r>
              <a:rPr lang="en-US" dirty="0" smtClean="0"/>
              <a:t>，   </a:t>
            </a:r>
            <a:r>
              <a:rPr lang="zh-CN" altLang="en-US" dirty="0" smtClean="0"/>
              <a:t>请其转给相关的人</a:t>
            </a:r>
            <a:r>
              <a:rPr lang="en-US" dirty="0" smtClean="0"/>
              <a:t>。  </a:t>
            </a:r>
            <a:r>
              <a:rPr lang="zh-CN" altLang="en-US" dirty="0" smtClean="0"/>
              <a:t>人事部比门卫更愿意帮货代业务员转电话</a:t>
            </a:r>
            <a:r>
              <a:rPr lang="en-US" dirty="0" smtClean="0"/>
              <a:t>。  </a:t>
            </a:r>
            <a:r>
              <a:rPr lang="zh-CN" altLang="en-US" dirty="0" smtClean="0"/>
              <a:t>还可以通过网站进行营销</a:t>
            </a:r>
            <a:r>
              <a:rPr lang="en-US" dirty="0" smtClean="0"/>
              <a:t>。 </a:t>
            </a:r>
          </a:p>
          <a:p>
            <a:pPr>
              <a:lnSpc>
                <a:spcPct val="150000"/>
              </a:lnSpc>
            </a:pPr>
            <a:r>
              <a:rPr lang="en-US" dirty="0" smtClean="0"/>
              <a:t>④</a:t>
            </a:r>
            <a:r>
              <a:rPr lang="zh-CN" altLang="en-US" dirty="0" smtClean="0"/>
              <a:t>关系营销</a:t>
            </a:r>
            <a:r>
              <a:rPr lang="en-US" dirty="0" smtClean="0"/>
              <a:t>———</a:t>
            </a:r>
            <a:r>
              <a:rPr lang="zh-CN" altLang="en-US" dirty="0" smtClean="0"/>
              <a:t>目标明确</a:t>
            </a:r>
            <a:r>
              <a:rPr lang="en-US" dirty="0" smtClean="0"/>
              <a:t>。</a:t>
            </a:r>
            <a:endParaRPr lang="zh-CN" altLang="en-US" dirty="0" smtClean="0"/>
          </a:p>
          <a:p>
            <a:pPr>
              <a:lnSpc>
                <a:spcPct val="150000"/>
              </a:lnSpc>
            </a:pPr>
            <a:r>
              <a:rPr lang="zh-CN" altLang="en-US" dirty="0" smtClean="0"/>
              <a:t>关系营销是营销的一个深层次</a:t>
            </a:r>
            <a:r>
              <a:rPr lang="en-US" dirty="0" smtClean="0"/>
              <a:t>，   </a:t>
            </a:r>
            <a:r>
              <a:rPr lang="zh-CN" altLang="en-US" dirty="0" smtClean="0"/>
              <a:t>不能完全理解为靠关系开发市场</a:t>
            </a:r>
            <a:r>
              <a:rPr lang="en-US" dirty="0" smtClean="0"/>
              <a:t>。   </a:t>
            </a:r>
            <a:r>
              <a:rPr lang="zh-CN" altLang="en-US" dirty="0" smtClean="0"/>
              <a:t>其方法是客户介绍客户</a:t>
            </a:r>
            <a:r>
              <a:rPr lang="en-US" dirty="0" smtClean="0"/>
              <a:t>， </a:t>
            </a:r>
            <a:r>
              <a:rPr lang="zh-CN" altLang="en-US" dirty="0" smtClean="0"/>
              <a:t>朋友介绍客户</a:t>
            </a:r>
            <a:r>
              <a:rPr lang="en-US" dirty="0" smtClean="0"/>
              <a:t>，  </a:t>
            </a:r>
            <a:r>
              <a:rPr lang="zh-CN" altLang="en-US" dirty="0" smtClean="0"/>
              <a:t>同行介绍客户</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26627" name="Rectangle 3"/>
          <p:cNvSpPr>
            <a:spLocks noGrp="1" noChangeArrowheads="1"/>
          </p:cNvSpPr>
          <p:nvPr>
            <p:ph type="body" idx="1"/>
          </p:nvPr>
        </p:nvSpPr>
        <p:spPr/>
        <p:txBody>
          <a:bodyPr/>
          <a:lstStyle/>
          <a:p>
            <a:pPr>
              <a:lnSpc>
                <a:spcPct val="150000"/>
              </a:lnSpc>
            </a:pPr>
            <a:r>
              <a:rPr lang="en-US" dirty="0" smtClean="0"/>
              <a:t>⑤</a:t>
            </a:r>
            <a:r>
              <a:rPr lang="zh-CN" altLang="en-US" dirty="0" smtClean="0"/>
              <a:t>报价技巧</a:t>
            </a:r>
            <a:r>
              <a:rPr lang="en-US" dirty="0" smtClean="0"/>
              <a:t>———</a:t>
            </a:r>
            <a:r>
              <a:rPr lang="zh-CN" altLang="en-US" dirty="0" smtClean="0"/>
              <a:t>胆大心细</a:t>
            </a:r>
            <a:r>
              <a:rPr lang="en-US" dirty="0" smtClean="0"/>
              <a:t>。</a:t>
            </a:r>
            <a:endParaRPr lang="zh-CN" altLang="en-US" dirty="0" smtClean="0"/>
          </a:p>
          <a:p>
            <a:pPr>
              <a:lnSpc>
                <a:spcPct val="150000"/>
              </a:lnSpc>
            </a:pPr>
            <a:r>
              <a:rPr lang="zh-CN" altLang="en-US" dirty="0" smtClean="0"/>
              <a:t>需要报价的客户有两种</a:t>
            </a:r>
            <a:r>
              <a:rPr lang="en-US" dirty="0" smtClean="0"/>
              <a:t>：   </a:t>
            </a:r>
            <a:r>
              <a:rPr lang="zh-CN" altLang="en-US" dirty="0" smtClean="0"/>
              <a:t>一是报价给国外客户的</a:t>
            </a:r>
            <a:r>
              <a:rPr lang="en-US" dirty="0" smtClean="0"/>
              <a:t>，   </a:t>
            </a:r>
            <a:r>
              <a:rPr lang="zh-CN" altLang="en-US" dirty="0" smtClean="0"/>
              <a:t>货代要提前了解清楚</a:t>
            </a:r>
            <a:r>
              <a:rPr lang="en-US" dirty="0" smtClean="0"/>
              <a:t>，  </a:t>
            </a:r>
            <a:r>
              <a:rPr lang="zh-CN" altLang="en-US" dirty="0" smtClean="0"/>
              <a:t>报几个不一样 的船公司</a:t>
            </a:r>
            <a:r>
              <a:rPr lang="en-US" dirty="0" smtClean="0"/>
              <a:t>，  </a:t>
            </a:r>
            <a:r>
              <a:rPr lang="zh-CN" altLang="en-US" dirty="0" smtClean="0"/>
              <a:t>一般报中低价格</a:t>
            </a:r>
            <a:r>
              <a:rPr lang="en-US" dirty="0" smtClean="0"/>
              <a:t>，  </a:t>
            </a:r>
            <a:r>
              <a:rPr lang="zh-CN" altLang="en-US" dirty="0" smtClean="0"/>
              <a:t>并且把由于时间影响价格的变动因素告知客户</a:t>
            </a:r>
            <a:r>
              <a:rPr lang="en-US" dirty="0" smtClean="0"/>
              <a:t>，  </a:t>
            </a:r>
            <a:r>
              <a:rPr lang="zh-CN" altLang="en-US" dirty="0" smtClean="0"/>
              <a:t>以便让其正确 估算成本</a:t>
            </a:r>
            <a:r>
              <a:rPr lang="en-US" dirty="0" smtClean="0"/>
              <a:t>。  </a:t>
            </a:r>
            <a:r>
              <a:rPr lang="zh-CN" altLang="en-US" dirty="0" smtClean="0"/>
              <a:t>二是货物已经准备好</a:t>
            </a:r>
            <a:r>
              <a:rPr lang="en-US" dirty="0" smtClean="0"/>
              <a:t>，  </a:t>
            </a:r>
            <a:r>
              <a:rPr lang="zh-CN" altLang="en-US" dirty="0" smtClean="0"/>
              <a:t>待出运的</a:t>
            </a:r>
            <a:r>
              <a:rPr lang="en-US" dirty="0" smtClean="0"/>
              <a:t>，  </a:t>
            </a:r>
            <a:r>
              <a:rPr lang="zh-CN" altLang="en-US" dirty="0" smtClean="0"/>
              <a:t>货代要了解客户对船的要求</a:t>
            </a:r>
            <a:r>
              <a:rPr lang="en-US" dirty="0" smtClean="0"/>
              <a:t>、   </a:t>
            </a:r>
            <a:r>
              <a:rPr lang="zh-CN" altLang="en-US" dirty="0" smtClean="0"/>
              <a:t>货物的情况</a:t>
            </a:r>
            <a:r>
              <a:rPr lang="en-US" dirty="0" smtClean="0"/>
              <a:t>、  </a:t>
            </a:r>
            <a:r>
              <a:rPr lang="zh-CN" altLang="en-US" dirty="0" smtClean="0"/>
              <a:t>对运输有无限制等</a:t>
            </a:r>
            <a:r>
              <a:rPr lang="en-US" dirty="0" smtClean="0"/>
              <a:t>，  </a:t>
            </a:r>
            <a:r>
              <a:rPr lang="zh-CN" altLang="en-US" dirty="0" smtClean="0"/>
              <a:t>最后推荐一个合适的价格给客户</a:t>
            </a:r>
            <a:r>
              <a:rPr lang="en-US" dirty="0" smtClean="0"/>
              <a:t>。</a:t>
            </a:r>
            <a:endParaRPr lang="zh-CN" altLang="en-US" dirty="0" smtClean="0"/>
          </a:p>
          <a:p>
            <a:pPr>
              <a:lnSpc>
                <a:spcPct val="150000"/>
              </a:lnSpc>
            </a:pPr>
            <a:r>
              <a:rPr lang="en-US" dirty="0" smtClean="0"/>
              <a:t>⑥</a:t>
            </a:r>
            <a:r>
              <a:rPr lang="zh-CN" altLang="en-US" dirty="0" smtClean="0"/>
              <a:t>营销失败</a:t>
            </a:r>
            <a:r>
              <a:rPr lang="en-US" dirty="0" smtClean="0"/>
              <a:t>———</a:t>
            </a:r>
            <a:r>
              <a:rPr lang="zh-CN" altLang="en-US" dirty="0" smtClean="0"/>
              <a:t>月有残缺</a:t>
            </a:r>
            <a:r>
              <a:rPr lang="en-US" dirty="0" smtClean="0"/>
              <a:t>。</a:t>
            </a:r>
            <a:endParaRPr lang="zh-CN" altLang="en-US" dirty="0" smtClean="0"/>
          </a:p>
          <a:p>
            <a:pPr>
              <a:lnSpc>
                <a:spcPct val="150000"/>
              </a:lnSpc>
            </a:pPr>
            <a:r>
              <a:rPr lang="zh-CN" altLang="en-US" dirty="0" smtClean="0"/>
              <a:t>货代业务员不 可 能 做 到 十 全 十 美</a:t>
            </a:r>
            <a:r>
              <a:rPr lang="en-US" dirty="0" smtClean="0"/>
              <a:t>，  </a:t>
            </a:r>
            <a:r>
              <a:rPr lang="zh-CN" altLang="en-US" dirty="0" smtClean="0"/>
              <a:t>人 是 最 不 可 控 的 因 素</a:t>
            </a:r>
            <a:r>
              <a:rPr lang="en-US" dirty="0" smtClean="0"/>
              <a:t>，  </a:t>
            </a:r>
            <a:r>
              <a:rPr lang="zh-CN" altLang="en-US" dirty="0" smtClean="0"/>
              <a:t>货 代 业 务 员 要 保 持 平 常 心</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27651" name="Rectangle 3"/>
          <p:cNvSpPr>
            <a:spLocks noGrp="1" noChangeArrowheads="1"/>
          </p:cNvSpPr>
          <p:nvPr>
            <p:ph type="body" idx="1"/>
          </p:nvPr>
        </p:nvSpPr>
        <p:spPr/>
        <p:txBody>
          <a:bodyPr/>
          <a:lstStyle/>
          <a:p>
            <a:r>
              <a:rPr lang="en-US" dirty="0" smtClean="0"/>
              <a:t>⑦</a:t>
            </a:r>
            <a:r>
              <a:rPr lang="zh-CN" altLang="en-US" dirty="0" smtClean="0"/>
              <a:t>从业道德</a:t>
            </a:r>
            <a:r>
              <a:rPr lang="en-US" dirty="0" smtClean="0"/>
              <a:t>———</a:t>
            </a:r>
            <a:r>
              <a:rPr lang="zh-CN" altLang="en-US" dirty="0" smtClean="0"/>
              <a:t>业之根本</a:t>
            </a:r>
            <a:r>
              <a:rPr lang="en-US" dirty="0" smtClean="0"/>
              <a:t>。</a:t>
            </a:r>
            <a:endParaRPr lang="zh-CN" altLang="en-US" dirty="0" smtClean="0"/>
          </a:p>
          <a:p>
            <a:r>
              <a:rPr lang="zh-CN" altLang="en-US" dirty="0" smtClean="0"/>
              <a:t>忌恶性竞争</a:t>
            </a:r>
            <a:r>
              <a:rPr lang="en-US" dirty="0" smtClean="0"/>
              <a:t>。  </a:t>
            </a:r>
            <a:r>
              <a:rPr lang="zh-CN" altLang="en-US" dirty="0" smtClean="0"/>
              <a:t>如拼箱的潜规则</a:t>
            </a:r>
            <a:r>
              <a:rPr lang="en-US" dirty="0" smtClean="0"/>
              <a:t>：  </a:t>
            </a:r>
            <a:r>
              <a:rPr lang="zh-CN" altLang="en-US" dirty="0" smtClean="0"/>
              <a:t>有些拼箱线路成本低</a:t>
            </a:r>
            <a:r>
              <a:rPr lang="en-US" dirty="0" smtClean="0"/>
              <a:t>，  </a:t>
            </a:r>
            <a:r>
              <a:rPr lang="zh-CN" altLang="en-US" dirty="0" smtClean="0"/>
              <a:t>国外代理会与代理分享目的港收  取费用的利润</a:t>
            </a:r>
            <a:r>
              <a:rPr lang="en-US" dirty="0" smtClean="0"/>
              <a:t>。  </a:t>
            </a:r>
            <a:r>
              <a:rPr lang="zh-CN" altLang="en-US" dirty="0" smtClean="0"/>
              <a:t>但有些货代业务员为了抢客户</a:t>
            </a:r>
            <a:r>
              <a:rPr lang="en-US" dirty="0" smtClean="0"/>
              <a:t>，  </a:t>
            </a:r>
            <a:r>
              <a:rPr lang="zh-CN" altLang="en-US" dirty="0" smtClean="0"/>
              <a:t>会告知这些线路  </a:t>
            </a:r>
            <a:r>
              <a:rPr lang="en-US" dirty="0" smtClean="0"/>
              <a:t>“ </a:t>
            </a:r>
            <a:r>
              <a:rPr lang="zh-CN" altLang="en-US" dirty="0" smtClean="0"/>
              <a:t>零运费</a:t>
            </a:r>
            <a:r>
              <a:rPr lang="en-US" dirty="0" smtClean="0"/>
              <a:t>” ，  </a:t>
            </a:r>
            <a:r>
              <a:rPr lang="zh-CN" altLang="en-US" dirty="0" smtClean="0"/>
              <a:t>还可退佣</a:t>
            </a:r>
            <a:r>
              <a:rPr lang="en-US" dirty="0" smtClean="0"/>
              <a:t>；  </a:t>
            </a:r>
            <a:r>
              <a:rPr lang="zh-CN" altLang="en-US" dirty="0" smtClean="0"/>
              <a:t>忌暗抢客户</a:t>
            </a:r>
            <a:r>
              <a:rPr lang="en-US" dirty="0" smtClean="0"/>
              <a:t>。  </a:t>
            </a:r>
            <a:r>
              <a:rPr lang="zh-CN" altLang="en-US" dirty="0" smtClean="0"/>
              <a:t>主要发生在货代做同行的时候</a:t>
            </a:r>
            <a:r>
              <a:rPr lang="en-US" dirty="0" smtClean="0"/>
              <a:t>，   </a:t>
            </a:r>
            <a:r>
              <a:rPr lang="zh-CN" altLang="en-US" dirty="0" smtClean="0"/>
              <a:t>抢直客的货</a:t>
            </a:r>
            <a:r>
              <a:rPr lang="en-US" dirty="0" smtClean="0"/>
              <a:t>；  </a:t>
            </a:r>
            <a:r>
              <a:rPr lang="zh-CN" altLang="en-US" dirty="0" smtClean="0"/>
              <a:t>忌隐含报价</a:t>
            </a:r>
            <a:r>
              <a:rPr lang="en-US" dirty="0" smtClean="0"/>
              <a:t>。  </a:t>
            </a:r>
            <a:r>
              <a:rPr lang="zh-CN" altLang="en-US" dirty="0" smtClean="0"/>
              <a:t>主要针对的是拼箱</a:t>
            </a:r>
            <a:r>
              <a:rPr lang="en-US" dirty="0" smtClean="0"/>
              <a:t>。</a:t>
            </a:r>
            <a:r>
              <a:rPr lang="zh-CN" altLang="en-US" dirty="0" smtClean="0"/>
              <a:t>很多货代为了节约卖方的成本</a:t>
            </a:r>
            <a:r>
              <a:rPr lang="en-US" dirty="0" smtClean="0"/>
              <a:t>，   </a:t>
            </a:r>
            <a:r>
              <a:rPr lang="zh-CN" altLang="en-US" dirty="0" smtClean="0"/>
              <a:t>会把 </a:t>
            </a:r>
            <a:r>
              <a:rPr lang="en-US" dirty="0" smtClean="0"/>
              <a:t>ＢＡＦ </a:t>
            </a:r>
            <a:r>
              <a:rPr lang="zh-CN" altLang="en-US" dirty="0" smtClean="0"/>
              <a:t>等杂费与实际运费拆开报给客户</a:t>
            </a:r>
            <a:r>
              <a:rPr lang="en-US" dirty="0" smtClean="0"/>
              <a:t>，  </a:t>
            </a:r>
            <a:r>
              <a:rPr lang="zh-CN" altLang="en-US" dirty="0" smtClean="0"/>
              <a:t>甚至根本不告 诉卖方还有这个费用</a:t>
            </a:r>
            <a:r>
              <a:rPr lang="en-US" dirty="0" smtClean="0"/>
              <a:t>，  </a:t>
            </a:r>
            <a:r>
              <a:rPr lang="zh-CN" altLang="en-US" dirty="0" smtClean="0"/>
              <a:t>最后向国外收货人高收</a:t>
            </a:r>
            <a:r>
              <a:rPr lang="en-US" dirty="0" smtClean="0"/>
              <a:t>；   </a:t>
            </a:r>
            <a:r>
              <a:rPr lang="zh-CN" altLang="en-US" dirty="0" smtClean="0"/>
              <a:t>忌急功近利</a:t>
            </a:r>
            <a:r>
              <a:rPr lang="en-US" dirty="0" smtClean="0"/>
              <a:t>。  </a:t>
            </a:r>
            <a:r>
              <a:rPr lang="zh-CN" altLang="en-US" dirty="0" smtClean="0"/>
              <a:t>这是货代新人常出的问题</a:t>
            </a:r>
            <a:r>
              <a:rPr lang="en-US" dirty="0" smtClean="0"/>
              <a:t>。   </a:t>
            </a:r>
            <a:r>
              <a:rPr lang="zh-CN" altLang="en-US" dirty="0" smtClean="0"/>
              <a:t>为 了完成公司的指标</a:t>
            </a:r>
            <a:r>
              <a:rPr lang="en-US" dirty="0" smtClean="0"/>
              <a:t>，  </a:t>
            </a:r>
            <a:r>
              <a:rPr lang="zh-CN" altLang="en-US" dirty="0" smtClean="0"/>
              <a:t>会想办法得到客户</a:t>
            </a:r>
            <a:r>
              <a:rPr lang="en-US" dirty="0" smtClean="0"/>
              <a:t>。  </a:t>
            </a:r>
            <a:r>
              <a:rPr lang="zh-CN" altLang="en-US" dirty="0" smtClean="0"/>
              <a:t>拿到单子</a:t>
            </a:r>
            <a:r>
              <a:rPr lang="en-US" dirty="0" smtClean="0"/>
              <a:t>，  </a:t>
            </a:r>
            <a:r>
              <a:rPr lang="zh-CN" altLang="en-US" dirty="0" smtClean="0"/>
              <a:t>就想着如何获得最大的利润</a:t>
            </a:r>
            <a:r>
              <a:rPr lang="en-US" dirty="0" smtClean="0"/>
              <a:t>，   </a:t>
            </a:r>
            <a:r>
              <a:rPr lang="zh-CN" altLang="en-US" dirty="0" smtClean="0"/>
              <a:t>而忽略了 如何为客户安排最合理的运输</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28675" name="Rectangle 3"/>
          <p:cNvSpPr>
            <a:spLocks noGrp="1" noChangeArrowheads="1"/>
          </p:cNvSpPr>
          <p:nvPr>
            <p:ph type="body" idx="1"/>
          </p:nvPr>
        </p:nvSpPr>
        <p:spPr/>
        <p:txBody>
          <a:bodyPr/>
          <a:lstStyle/>
          <a:p>
            <a:r>
              <a:rPr lang="en-US" dirty="0" smtClean="0"/>
              <a:t>２）  </a:t>
            </a:r>
            <a:r>
              <a:rPr lang="zh-CN" altLang="en-US" dirty="0" smtClean="0"/>
              <a:t>订舱</a:t>
            </a:r>
            <a:r>
              <a:rPr lang="en-US" dirty="0" smtClean="0"/>
              <a:t>。</a:t>
            </a:r>
            <a:endParaRPr lang="zh-CN" altLang="en-US" dirty="0" smtClean="0"/>
          </a:p>
          <a:p>
            <a:r>
              <a:rPr lang="zh-CN" altLang="en-US" dirty="0" smtClean="0"/>
              <a:t>根据我国  </a:t>
            </a:r>
            <a:r>
              <a:rPr lang="en-US" dirty="0" smtClean="0"/>
              <a:t>《 </a:t>
            </a:r>
            <a:r>
              <a:rPr lang="zh-CN" altLang="en-US" dirty="0" smtClean="0"/>
              <a:t>国际货运代理作业规范</a:t>
            </a:r>
            <a:r>
              <a:rPr lang="en-US" dirty="0" smtClean="0"/>
              <a:t>》    （ ＧＢ ／ Ｔ ２２１５１—２００８ ）   </a:t>
            </a:r>
            <a:r>
              <a:rPr lang="zh-CN" altLang="en-US" dirty="0" smtClean="0"/>
              <a:t>的规定</a:t>
            </a:r>
            <a:r>
              <a:rPr lang="en-US" dirty="0" smtClean="0"/>
              <a:t>，  </a:t>
            </a:r>
            <a:r>
              <a:rPr lang="zh-CN" altLang="en-US" dirty="0" smtClean="0"/>
              <a:t>订舱包含 </a:t>
            </a:r>
            <a:r>
              <a:rPr lang="en-US" dirty="0" smtClean="0"/>
              <a:t>１１ </a:t>
            </a:r>
            <a:r>
              <a:rPr lang="zh-CN" altLang="en-US" dirty="0" smtClean="0"/>
              <a:t>个注 意事项</a:t>
            </a:r>
            <a:r>
              <a:rPr lang="en-US" dirty="0" smtClean="0"/>
              <a:t>，  </a:t>
            </a:r>
            <a:r>
              <a:rPr lang="zh-CN" altLang="en-US" dirty="0" smtClean="0"/>
              <a:t>货代必须  </a:t>
            </a:r>
            <a:r>
              <a:rPr lang="en-US" dirty="0" smtClean="0"/>
              <a:t>“ </a:t>
            </a:r>
            <a:r>
              <a:rPr lang="zh-CN" altLang="en-US" dirty="0" smtClean="0"/>
              <a:t>提请</a:t>
            </a:r>
            <a:r>
              <a:rPr lang="en-US" dirty="0" smtClean="0"/>
              <a:t>”  </a:t>
            </a:r>
            <a:r>
              <a:rPr lang="zh-CN" altLang="en-US" dirty="0" smtClean="0"/>
              <a:t>或  </a:t>
            </a:r>
            <a:r>
              <a:rPr lang="en-US" dirty="0" smtClean="0"/>
              <a:t>“ </a:t>
            </a:r>
            <a:r>
              <a:rPr lang="zh-CN" altLang="en-US" dirty="0" smtClean="0"/>
              <a:t>提示</a:t>
            </a:r>
            <a:r>
              <a:rPr lang="en-US" dirty="0" smtClean="0"/>
              <a:t>”   </a:t>
            </a:r>
            <a:r>
              <a:rPr lang="zh-CN" altLang="en-US" dirty="0" smtClean="0"/>
              <a:t>货主注意或事前约定清楚</a:t>
            </a:r>
            <a:r>
              <a:rPr lang="en-US" dirty="0" smtClean="0"/>
              <a:t>：</a:t>
            </a:r>
            <a:endParaRPr lang="zh-CN" altLang="en-US" dirty="0" smtClean="0"/>
          </a:p>
          <a:p>
            <a:r>
              <a:rPr lang="en-US" dirty="0" smtClean="0"/>
              <a:t>①</a:t>
            </a:r>
            <a:r>
              <a:rPr lang="zh-CN" altLang="en-US" dirty="0" smtClean="0"/>
              <a:t>根据合同或信用证</a:t>
            </a:r>
            <a:r>
              <a:rPr lang="en-US" dirty="0" smtClean="0"/>
              <a:t>，  </a:t>
            </a:r>
            <a:r>
              <a:rPr lang="zh-CN" altLang="en-US" dirty="0" smtClean="0"/>
              <a:t>填制订舱单申请订舱</a:t>
            </a:r>
            <a:r>
              <a:rPr lang="en-US" dirty="0" smtClean="0"/>
              <a:t>；</a:t>
            </a:r>
            <a:endParaRPr lang="zh-CN" altLang="en-US" dirty="0" smtClean="0"/>
          </a:p>
          <a:p>
            <a:r>
              <a:rPr lang="en-US" dirty="0" smtClean="0"/>
              <a:t>②</a:t>
            </a:r>
            <a:r>
              <a:rPr lang="zh-CN" altLang="en-US" dirty="0" smtClean="0"/>
              <a:t>要满足航线 </a:t>
            </a:r>
            <a:r>
              <a:rPr lang="en-US" dirty="0" smtClean="0"/>
              <a:t>／ </a:t>
            </a:r>
            <a:r>
              <a:rPr lang="zh-CN" altLang="en-US" dirty="0" smtClean="0"/>
              <a:t>运输工具 </a:t>
            </a:r>
            <a:r>
              <a:rPr lang="en-US" dirty="0" smtClean="0"/>
              <a:t>／ </a:t>
            </a:r>
            <a:r>
              <a:rPr lang="zh-CN" altLang="en-US" dirty="0" smtClean="0"/>
              <a:t>港口 </a:t>
            </a:r>
            <a:r>
              <a:rPr lang="en-US" dirty="0" smtClean="0"/>
              <a:t>／ </a:t>
            </a:r>
            <a:r>
              <a:rPr lang="zh-CN" altLang="en-US" dirty="0" smtClean="0"/>
              <a:t>贸易上的要求</a:t>
            </a:r>
            <a:r>
              <a:rPr lang="en-US" dirty="0" smtClean="0"/>
              <a:t>，  </a:t>
            </a:r>
            <a:r>
              <a:rPr lang="zh-CN" altLang="en-US" dirty="0" smtClean="0"/>
              <a:t>单证的要求  </a:t>
            </a:r>
            <a:r>
              <a:rPr lang="en-US" dirty="0" smtClean="0"/>
              <a:t>（ </a:t>
            </a:r>
            <a:r>
              <a:rPr lang="zh-CN" altLang="en-US" dirty="0" smtClean="0"/>
              <a:t>比如需要何种提单</a:t>
            </a:r>
            <a:r>
              <a:rPr lang="en-US" dirty="0" smtClean="0"/>
              <a:t>，  </a:t>
            </a:r>
            <a:r>
              <a:rPr lang="zh-CN" altLang="en-US" dirty="0" smtClean="0"/>
              <a:t>出何 种船证</a:t>
            </a:r>
            <a:r>
              <a:rPr lang="en-US" dirty="0" smtClean="0"/>
              <a:t>） ；</a:t>
            </a:r>
            <a:endParaRPr lang="zh-CN" altLang="en-US" dirty="0" smtClean="0"/>
          </a:p>
          <a:p>
            <a:r>
              <a:rPr lang="en-US" dirty="0" smtClean="0"/>
              <a:t>③</a:t>
            </a:r>
            <a:r>
              <a:rPr lang="zh-CN" altLang="en-US" dirty="0" smtClean="0"/>
              <a:t>根据货物情况  </a:t>
            </a:r>
            <a:r>
              <a:rPr lang="en-US" dirty="0" smtClean="0"/>
              <a:t>（ </a:t>
            </a:r>
            <a:r>
              <a:rPr lang="zh-CN" altLang="en-US" dirty="0" smtClean="0"/>
              <a:t>货名</a:t>
            </a:r>
            <a:r>
              <a:rPr lang="en-US" dirty="0" smtClean="0"/>
              <a:t>、  </a:t>
            </a:r>
            <a:r>
              <a:rPr lang="zh-CN" altLang="en-US" dirty="0" smtClean="0"/>
              <a:t>数量</a:t>
            </a:r>
            <a:r>
              <a:rPr lang="en-US" dirty="0" smtClean="0"/>
              <a:t>、  </a:t>
            </a:r>
            <a:r>
              <a:rPr lang="zh-CN" altLang="en-US" dirty="0" smtClean="0"/>
              <a:t>备妥时间</a:t>
            </a:r>
            <a:r>
              <a:rPr lang="en-US" dirty="0" smtClean="0"/>
              <a:t>）  </a:t>
            </a:r>
            <a:r>
              <a:rPr lang="zh-CN" altLang="en-US" dirty="0" smtClean="0"/>
              <a:t>和是否指定承运人进行报运价</a:t>
            </a:r>
            <a:r>
              <a:rPr lang="en-US" dirty="0" smtClean="0"/>
              <a:t>；</a:t>
            </a:r>
            <a:endParaRPr lang="zh-CN" altLang="en-US" dirty="0" smtClean="0"/>
          </a:p>
          <a:p>
            <a:r>
              <a:rPr lang="en-US" dirty="0" smtClean="0"/>
              <a:t>④</a:t>
            </a:r>
            <a:r>
              <a:rPr lang="zh-CN" altLang="en-US" dirty="0" smtClean="0"/>
              <a:t>选择合理的运输方式和运输路线</a:t>
            </a:r>
            <a:r>
              <a:rPr lang="en-US" dirty="0" smtClean="0"/>
              <a:t>   （ </a:t>
            </a:r>
            <a:r>
              <a:rPr lang="zh-CN" altLang="en-US" dirty="0" smtClean="0"/>
              <a:t>快速</a:t>
            </a:r>
            <a:r>
              <a:rPr lang="en-US" dirty="0" smtClean="0"/>
              <a:t>、  </a:t>
            </a:r>
            <a:r>
              <a:rPr lang="zh-CN" altLang="en-US" dirty="0" smtClean="0"/>
              <a:t>安全</a:t>
            </a:r>
            <a:r>
              <a:rPr lang="en-US" dirty="0" smtClean="0"/>
              <a:t>、  </a:t>
            </a:r>
            <a:r>
              <a:rPr lang="zh-CN" altLang="en-US" dirty="0" smtClean="0"/>
              <a:t>经济</a:t>
            </a:r>
            <a:r>
              <a:rPr lang="en-US" dirty="0" smtClean="0"/>
              <a:t>）  </a:t>
            </a:r>
            <a:r>
              <a:rPr lang="zh-CN" altLang="en-US" dirty="0" smtClean="0"/>
              <a:t>按照客户的要求安排运输</a:t>
            </a:r>
            <a:r>
              <a:rPr lang="en-US" dirty="0" smtClean="0"/>
              <a:t>；</a:t>
            </a:r>
            <a:endParaRPr lang="zh-CN" altLang="en-US" dirty="0" smtClean="0"/>
          </a:p>
          <a:p>
            <a:r>
              <a:rPr lang="en-US" dirty="0" smtClean="0"/>
              <a:t>⑤</a:t>
            </a:r>
            <a:r>
              <a:rPr lang="zh-CN" altLang="en-US" dirty="0" smtClean="0"/>
              <a:t>订舱联系单内容必须完整</a:t>
            </a:r>
            <a:r>
              <a:rPr lang="en-US" dirty="0" smtClean="0"/>
              <a:t>、   </a:t>
            </a:r>
            <a:r>
              <a:rPr lang="zh-CN" altLang="en-US" dirty="0" smtClean="0"/>
              <a:t>正确</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29699" name="Rectangle 3"/>
          <p:cNvSpPr>
            <a:spLocks noGrp="1" noChangeArrowheads="1"/>
          </p:cNvSpPr>
          <p:nvPr>
            <p:ph type="body" idx="1"/>
          </p:nvPr>
        </p:nvSpPr>
        <p:spPr/>
        <p:txBody>
          <a:bodyPr/>
          <a:lstStyle/>
          <a:p>
            <a:r>
              <a:rPr lang="en-US" dirty="0" smtClean="0"/>
              <a:t>⑥</a:t>
            </a:r>
            <a:r>
              <a:rPr lang="zh-CN" altLang="en-US" dirty="0" smtClean="0"/>
              <a:t>危险品订舱必须注明危险品等级</a:t>
            </a:r>
            <a:r>
              <a:rPr lang="en-US" dirty="0" smtClean="0"/>
              <a:t>   （ </a:t>
            </a:r>
            <a:r>
              <a:rPr lang="zh-CN" altLang="en-US" dirty="0" smtClean="0"/>
              <a:t>性质</a:t>
            </a:r>
            <a:r>
              <a:rPr lang="en-US" dirty="0" smtClean="0"/>
              <a:t>）  </a:t>
            </a:r>
            <a:r>
              <a:rPr lang="zh-CN" altLang="en-US" dirty="0" smtClean="0"/>
              <a:t>编号</a:t>
            </a:r>
            <a:r>
              <a:rPr lang="en-US" dirty="0" smtClean="0"/>
              <a:t>；</a:t>
            </a:r>
            <a:endParaRPr lang="zh-CN" altLang="en-US" dirty="0" smtClean="0"/>
          </a:p>
          <a:p>
            <a:r>
              <a:rPr lang="en-US" dirty="0" smtClean="0"/>
              <a:t>⑦</a:t>
            </a:r>
            <a:r>
              <a:rPr lang="zh-CN" altLang="en-US" dirty="0" smtClean="0"/>
              <a:t>贵重物品加注货价</a:t>
            </a:r>
            <a:r>
              <a:rPr lang="en-US" dirty="0" smtClean="0"/>
              <a:t>，   </a:t>
            </a:r>
            <a:r>
              <a:rPr lang="zh-CN" altLang="en-US" dirty="0" smtClean="0"/>
              <a:t>选配适当的运输工具</a:t>
            </a:r>
            <a:r>
              <a:rPr lang="en-US" dirty="0" smtClean="0"/>
              <a:t>，   </a:t>
            </a:r>
            <a:r>
              <a:rPr lang="zh-CN" altLang="en-US" dirty="0" smtClean="0"/>
              <a:t>对按货价区分等级 的 五 金 类 商 品 要 列 明</a:t>
            </a:r>
          </a:p>
          <a:p>
            <a:r>
              <a:rPr lang="en-US" dirty="0" smtClean="0"/>
              <a:t>ＦＯＢ </a:t>
            </a:r>
            <a:r>
              <a:rPr lang="zh-CN" altLang="en-US" dirty="0" smtClean="0"/>
              <a:t>价格以便有依据审核运费</a:t>
            </a:r>
            <a:r>
              <a:rPr lang="en-US" dirty="0" smtClean="0"/>
              <a:t>；</a:t>
            </a:r>
            <a:endParaRPr lang="zh-CN" altLang="en-US" dirty="0" smtClean="0"/>
          </a:p>
          <a:p>
            <a:r>
              <a:rPr lang="en-US" dirty="0" smtClean="0"/>
              <a:t>⑧</a:t>
            </a:r>
            <a:r>
              <a:rPr lang="zh-CN" altLang="en-US" dirty="0" smtClean="0"/>
              <a:t>超限货物</a:t>
            </a:r>
            <a:r>
              <a:rPr lang="en-US" dirty="0" smtClean="0"/>
              <a:t>、  </a:t>
            </a:r>
            <a:r>
              <a:rPr lang="zh-CN" altLang="en-US" dirty="0" smtClean="0"/>
              <a:t>设备</a:t>
            </a:r>
            <a:r>
              <a:rPr lang="en-US" dirty="0" smtClean="0"/>
              <a:t>、  </a:t>
            </a:r>
            <a:r>
              <a:rPr lang="zh-CN" altLang="en-US" dirty="0" smtClean="0"/>
              <a:t>车辆要注明详细尺码</a:t>
            </a:r>
            <a:r>
              <a:rPr lang="en-US" dirty="0" smtClean="0"/>
              <a:t>；</a:t>
            </a:r>
            <a:endParaRPr lang="zh-CN" altLang="en-US" dirty="0" smtClean="0"/>
          </a:p>
          <a:p>
            <a:r>
              <a:rPr lang="en-US" dirty="0" smtClean="0"/>
              <a:t>⑨</a:t>
            </a:r>
            <a:r>
              <a:rPr lang="zh-CN" altLang="en-US" dirty="0" smtClean="0"/>
              <a:t>特殊货物</a:t>
            </a:r>
            <a:r>
              <a:rPr lang="en-US" dirty="0" smtClean="0"/>
              <a:t>：  </a:t>
            </a:r>
            <a:r>
              <a:rPr lang="zh-CN" altLang="en-US" dirty="0" smtClean="0"/>
              <a:t>散油</a:t>
            </a:r>
            <a:r>
              <a:rPr lang="en-US" dirty="0" smtClean="0"/>
              <a:t>、  </a:t>
            </a:r>
            <a:r>
              <a:rPr lang="zh-CN" altLang="en-US" dirty="0" smtClean="0"/>
              <a:t>冷藏 </a:t>
            </a:r>
            <a:r>
              <a:rPr lang="en-US" dirty="0" smtClean="0"/>
              <a:t>／ </a:t>
            </a:r>
            <a:r>
              <a:rPr lang="zh-CN" altLang="en-US" dirty="0" smtClean="0"/>
              <a:t>鲜活应在订舱单上注明</a:t>
            </a:r>
            <a:r>
              <a:rPr lang="en-US" dirty="0" smtClean="0"/>
              <a:t>；</a:t>
            </a:r>
            <a:endParaRPr lang="zh-CN" altLang="en-US" dirty="0" smtClean="0"/>
          </a:p>
          <a:p>
            <a:r>
              <a:rPr lang="en-US" dirty="0" smtClean="0"/>
              <a:t>⑩</a:t>
            </a:r>
            <a:r>
              <a:rPr lang="zh-CN" altLang="en-US" dirty="0" smtClean="0"/>
              <a:t>超限的特殊箱应得到中转地</a:t>
            </a:r>
            <a:r>
              <a:rPr lang="en-US" dirty="0" smtClean="0"/>
              <a:t>、   </a:t>
            </a:r>
            <a:r>
              <a:rPr lang="zh-CN" altLang="en-US" dirty="0" smtClean="0"/>
              <a:t>过境地的同意</a:t>
            </a:r>
            <a:r>
              <a:rPr lang="en-US" dirty="0" smtClean="0"/>
              <a:t>，  </a:t>
            </a:r>
            <a:r>
              <a:rPr lang="zh-CN" altLang="en-US" dirty="0" smtClean="0"/>
              <a:t>有委托人书面确认的费用标准</a:t>
            </a:r>
            <a:r>
              <a:rPr lang="en-US" dirty="0" smtClean="0"/>
              <a:t>；</a:t>
            </a:r>
            <a:endParaRPr lang="zh-CN" altLang="en-US" dirty="0" smtClean="0"/>
          </a:p>
          <a:p>
            <a:r>
              <a:rPr lang="en-US" dirty="0" smtClean="0"/>
              <a:t>(11)</a:t>
            </a:r>
            <a:r>
              <a:rPr lang="zh-CN" altLang="en-US" dirty="0" smtClean="0"/>
              <a:t>求托运人提供货物总长 </a:t>
            </a:r>
            <a:r>
              <a:rPr lang="en-US" dirty="0" smtClean="0"/>
              <a:t>／ </a:t>
            </a:r>
            <a:r>
              <a:rPr lang="zh-CN" altLang="en-US" dirty="0" smtClean="0"/>
              <a:t>宽 </a:t>
            </a:r>
            <a:r>
              <a:rPr lang="en-US" dirty="0" smtClean="0"/>
              <a:t>／ </a:t>
            </a:r>
            <a:r>
              <a:rPr lang="zh-CN" altLang="en-US" dirty="0" smtClean="0"/>
              <a:t>高 </a:t>
            </a:r>
            <a:r>
              <a:rPr lang="en-US" dirty="0" smtClean="0"/>
              <a:t>／ </a:t>
            </a:r>
            <a:r>
              <a:rPr lang="zh-CN" altLang="en-US" dirty="0" smtClean="0"/>
              <a:t>重</a:t>
            </a:r>
            <a:r>
              <a:rPr lang="en-US" dirty="0" smtClean="0"/>
              <a:t>，  </a:t>
            </a:r>
            <a:r>
              <a:rPr lang="zh-CN" altLang="en-US" dirty="0" smtClean="0"/>
              <a:t>特种箱超长 </a:t>
            </a:r>
            <a:r>
              <a:rPr lang="en-US" dirty="0" smtClean="0"/>
              <a:t>／ </a:t>
            </a:r>
            <a:r>
              <a:rPr lang="zh-CN" altLang="en-US" dirty="0" smtClean="0"/>
              <a:t>超宽 </a:t>
            </a:r>
            <a:r>
              <a:rPr lang="en-US" dirty="0" smtClean="0"/>
              <a:t>／ </a:t>
            </a:r>
            <a:r>
              <a:rPr lang="zh-CN" altLang="en-US" dirty="0" smtClean="0"/>
              <a:t>超高的具体数字</a:t>
            </a:r>
            <a:r>
              <a:rPr lang="en-US" dirty="0" smtClean="0"/>
              <a:t>。  </a:t>
            </a:r>
            <a:r>
              <a:rPr lang="zh-CN" altLang="en-US" dirty="0" smtClean="0"/>
              <a:t>特殊商品还 要注明特殊事项</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30723" name="Rectangle 3"/>
          <p:cNvSpPr>
            <a:spLocks noGrp="1" noChangeArrowheads="1"/>
          </p:cNvSpPr>
          <p:nvPr>
            <p:ph type="body" idx="1"/>
          </p:nvPr>
        </p:nvSpPr>
        <p:spPr/>
        <p:txBody>
          <a:bodyPr/>
          <a:lstStyle/>
          <a:p>
            <a:pPr eaLnBrk="1" hangingPunct="1">
              <a:lnSpc>
                <a:spcPct val="150000"/>
              </a:lnSpc>
            </a:pPr>
            <a:r>
              <a:rPr lang="en-US" dirty="0" smtClean="0"/>
              <a:t>３）  </a:t>
            </a:r>
            <a:r>
              <a:rPr lang="zh-CN" altLang="en-US" dirty="0" smtClean="0"/>
              <a:t>做箱</a:t>
            </a:r>
            <a:r>
              <a:rPr lang="en-US" dirty="0" smtClean="0"/>
              <a:t>。</a:t>
            </a:r>
            <a:endParaRPr lang="zh-CN" altLang="en-US" dirty="0" smtClean="0"/>
          </a:p>
          <a:p>
            <a:pPr>
              <a:lnSpc>
                <a:spcPct val="150000"/>
              </a:lnSpc>
            </a:pPr>
            <a:r>
              <a:rPr lang="en-US" dirty="0" smtClean="0"/>
              <a:t>（１）  </a:t>
            </a:r>
            <a:r>
              <a:rPr lang="zh-CN" altLang="en-US" dirty="0" smtClean="0"/>
              <a:t>集装箱货物的交接地点与方式</a:t>
            </a:r>
            <a:r>
              <a:rPr lang="en-US" dirty="0" smtClean="0"/>
              <a:t>。</a:t>
            </a:r>
            <a:endParaRPr lang="zh-CN" altLang="en-US" dirty="0" smtClean="0"/>
          </a:p>
          <a:p>
            <a:pPr>
              <a:lnSpc>
                <a:spcPct val="150000"/>
              </a:lnSpc>
            </a:pPr>
            <a:r>
              <a:rPr lang="zh-CN" altLang="en-US" dirty="0" smtClean="0"/>
              <a:t>集装箱货物的交接地点有</a:t>
            </a:r>
            <a:r>
              <a:rPr lang="en-US" dirty="0" smtClean="0"/>
              <a:t>：   </a:t>
            </a:r>
            <a:r>
              <a:rPr lang="zh-CN" altLang="en-US" dirty="0" smtClean="0"/>
              <a:t>集装箱堆场  </a:t>
            </a:r>
            <a:r>
              <a:rPr lang="en-US" dirty="0" smtClean="0"/>
              <a:t>（ ＣＹ） 、  </a:t>
            </a:r>
            <a:r>
              <a:rPr lang="zh-CN" altLang="en-US" dirty="0" smtClean="0"/>
              <a:t>集装箱货运站  </a:t>
            </a:r>
            <a:r>
              <a:rPr lang="en-US" dirty="0" smtClean="0"/>
              <a:t>（ ＣＦＳ） 、  </a:t>
            </a:r>
            <a:r>
              <a:rPr lang="zh-CN" altLang="en-US" dirty="0" smtClean="0"/>
              <a:t>双方约定的地 点  </a:t>
            </a:r>
            <a:r>
              <a:rPr lang="en-US" dirty="0" smtClean="0"/>
              <a:t>（ </a:t>
            </a:r>
            <a:r>
              <a:rPr lang="zh-CN" altLang="en-US" dirty="0" smtClean="0"/>
              <a:t>门</a:t>
            </a:r>
            <a:r>
              <a:rPr lang="en-US" dirty="0" smtClean="0"/>
              <a:t>，  ＤＯＯＲ） ；  </a:t>
            </a:r>
            <a:r>
              <a:rPr lang="zh-CN" altLang="en-US" dirty="0" smtClean="0"/>
              <a:t>集装箱堆场  </a:t>
            </a:r>
            <a:r>
              <a:rPr lang="en-US" dirty="0" smtClean="0"/>
              <a:t>（ ＣＹ）  </a:t>
            </a:r>
            <a:r>
              <a:rPr lang="zh-CN" altLang="en-US" dirty="0" smtClean="0"/>
              <a:t>是交接和保管空箱</a:t>
            </a:r>
            <a:r>
              <a:rPr lang="en-US" dirty="0" smtClean="0"/>
              <a:t>、  </a:t>
            </a:r>
            <a:r>
              <a:rPr lang="zh-CN" altLang="en-US" dirty="0" smtClean="0"/>
              <a:t>重箱的场所</a:t>
            </a:r>
            <a:r>
              <a:rPr lang="en-US" dirty="0" smtClean="0"/>
              <a:t>，  </a:t>
            </a:r>
            <a:r>
              <a:rPr lang="zh-CN" altLang="en-US" dirty="0" smtClean="0"/>
              <a:t>也是集装箱换装运输 </a:t>
            </a:r>
            <a:r>
              <a:rPr lang="en-US" dirty="0" smtClean="0"/>
              <a:t>Ｔ </a:t>
            </a:r>
            <a:r>
              <a:rPr lang="zh-CN" altLang="en-US" dirty="0" smtClean="0"/>
              <a:t>具的场所</a:t>
            </a:r>
            <a:r>
              <a:rPr lang="en-US" dirty="0" smtClean="0"/>
              <a:t>；  </a:t>
            </a:r>
            <a:r>
              <a:rPr lang="zh-CN" altLang="en-US" dirty="0" smtClean="0"/>
              <a:t>集装 箱 货 运 站  </a:t>
            </a:r>
            <a:r>
              <a:rPr lang="en-US" dirty="0" smtClean="0"/>
              <a:t>（ ＣＦＳ ）  </a:t>
            </a:r>
            <a:r>
              <a:rPr lang="zh-CN" altLang="en-US" dirty="0" smtClean="0"/>
              <a:t>是 拼 箱 货 装 箱 和 拆 箱 的 场 所</a:t>
            </a:r>
            <a:r>
              <a:rPr lang="en-US" dirty="0" smtClean="0"/>
              <a:t>；  </a:t>
            </a:r>
            <a:r>
              <a:rPr lang="zh-CN" altLang="en-US" dirty="0" smtClean="0"/>
              <a:t>其 他 地 点 以 整 箱 货 交接</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31747" name="Rectangle 3"/>
          <p:cNvSpPr>
            <a:spLocks noGrp="1" noChangeArrowheads="1"/>
          </p:cNvSpPr>
          <p:nvPr>
            <p:ph type="body" idx="1"/>
          </p:nvPr>
        </p:nvSpPr>
        <p:spPr/>
        <p:txBody>
          <a:bodyPr/>
          <a:lstStyle/>
          <a:p>
            <a:r>
              <a:rPr lang="zh-CN" altLang="en-US" dirty="0" smtClean="0"/>
              <a:t>集装箱货物的交接方式包括</a:t>
            </a:r>
            <a:r>
              <a:rPr lang="en-US" dirty="0" smtClean="0"/>
              <a:t>：</a:t>
            </a:r>
            <a:endParaRPr lang="zh-CN" altLang="en-US" dirty="0" smtClean="0"/>
          </a:p>
          <a:p>
            <a:r>
              <a:rPr lang="en-US" dirty="0" smtClean="0"/>
              <a:t>①</a:t>
            </a:r>
            <a:r>
              <a:rPr lang="zh-CN" altLang="en-US" dirty="0" smtClean="0"/>
              <a:t>门到门交接方式  </a:t>
            </a:r>
            <a:r>
              <a:rPr lang="en-US" dirty="0" smtClean="0"/>
              <a:t>（ ＤＯＯＲ </a:t>
            </a:r>
            <a:r>
              <a:rPr lang="en-US" dirty="0" err="1" smtClean="0"/>
              <a:t>ｔｏ</a:t>
            </a:r>
            <a:r>
              <a:rPr lang="en-US" dirty="0" smtClean="0"/>
              <a:t> ＤＯＯＲ） ，  </a:t>
            </a:r>
            <a:r>
              <a:rPr lang="zh-CN" altLang="en-US" dirty="0" smtClean="0"/>
              <a:t>整箱</a:t>
            </a:r>
            <a:r>
              <a:rPr lang="en-US" dirty="0" smtClean="0"/>
              <a:t>—</a:t>
            </a:r>
            <a:r>
              <a:rPr lang="zh-CN" altLang="en-US" dirty="0" smtClean="0"/>
              <a:t>整箱</a:t>
            </a:r>
            <a:r>
              <a:rPr lang="en-US" dirty="0" smtClean="0"/>
              <a:t>；</a:t>
            </a:r>
            <a:endParaRPr lang="zh-CN" altLang="en-US" dirty="0" smtClean="0"/>
          </a:p>
          <a:p>
            <a:r>
              <a:rPr lang="en-US" dirty="0" smtClean="0"/>
              <a:t>②</a:t>
            </a:r>
            <a:r>
              <a:rPr lang="zh-CN" altLang="en-US" dirty="0" smtClean="0"/>
              <a:t>门到场交接方式  </a:t>
            </a:r>
            <a:r>
              <a:rPr lang="en-US" dirty="0" smtClean="0"/>
              <a:t>（ ＤＯＯＲ </a:t>
            </a:r>
            <a:r>
              <a:rPr lang="en-US" dirty="0" err="1" smtClean="0"/>
              <a:t>ｔｏ</a:t>
            </a:r>
            <a:r>
              <a:rPr lang="en-US" dirty="0" smtClean="0"/>
              <a:t> ＣＹ） ，  </a:t>
            </a:r>
            <a:r>
              <a:rPr lang="zh-CN" altLang="en-US" dirty="0" smtClean="0"/>
              <a:t>整箱</a:t>
            </a:r>
            <a:r>
              <a:rPr lang="en-US" dirty="0" smtClean="0"/>
              <a:t>—</a:t>
            </a:r>
            <a:r>
              <a:rPr lang="zh-CN" altLang="en-US" dirty="0" smtClean="0"/>
              <a:t>整箱</a:t>
            </a:r>
            <a:r>
              <a:rPr lang="en-US" dirty="0" smtClean="0"/>
              <a:t>；</a:t>
            </a:r>
            <a:endParaRPr lang="zh-CN" altLang="en-US" dirty="0" smtClean="0"/>
          </a:p>
          <a:p>
            <a:r>
              <a:rPr lang="en-US" dirty="0" smtClean="0"/>
              <a:t>③</a:t>
            </a:r>
            <a:r>
              <a:rPr lang="zh-CN" altLang="en-US" dirty="0" smtClean="0"/>
              <a:t>门到站交接方式  </a:t>
            </a:r>
            <a:r>
              <a:rPr lang="en-US" dirty="0" smtClean="0"/>
              <a:t>（ ＤＯＯＲ </a:t>
            </a:r>
            <a:r>
              <a:rPr lang="en-US" dirty="0" err="1" smtClean="0"/>
              <a:t>ｔｏ</a:t>
            </a:r>
            <a:r>
              <a:rPr lang="en-US" dirty="0" smtClean="0"/>
              <a:t> ＣＦＳ） ，  </a:t>
            </a:r>
            <a:r>
              <a:rPr lang="zh-CN" altLang="en-US" dirty="0" smtClean="0"/>
              <a:t>整箱</a:t>
            </a:r>
            <a:r>
              <a:rPr lang="en-US" dirty="0" smtClean="0"/>
              <a:t>—</a:t>
            </a:r>
            <a:r>
              <a:rPr lang="zh-CN" altLang="en-US" dirty="0" smtClean="0"/>
              <a:t>拼箱</a:t>
            </a:r>
            <a:r>
              <a:rPr lang="en-US" dirty="0" smtClean="0"/>
              <a:t>；</a:t>
            </a:r>
            <a:endParaRPr lang="zh-CN" altLang="en-US" dirty="0" smtClean="0"/>
          </a:p>
          <a:p>
            <a:r>
              <a:rPr lang="en-US" dirty="0" smtClean="0"/>
              <a:t>④</a:t>
            </a:r>
            <a:r>
              <a:rPr lang="zh-CN" altLang="en-US" dirty="0" smtClean="0"/>
              <a:t>场到门交接方式  </a:t>
            </a:r>
            <a:r>
              <a:rPr lang="en-US" dirty="0" smtClean="0"/>
              <a:t>（ ＣＹ </a:t>
            </a:r>
            <a:r>
              <a:rPr lang="en-US" dirty="0" err="1" smtClean="0"/>
              <a:t>ｔｏ</a:t>
            </a:r>
            <a:r>
              <a:rPr lang="en-US" dirty="0" smtClean="0"/>
              <a:t> ＤＯＯＲ） ，  </a:t>
            </a:r>
            <a:r>
              <a:rPr lang="zh-CN" altLang="en-US" dirty="0" smtClean="0"/>
              <a:t>整箱</a:t>
            </a:r>
            <a:r>
              <a:rPr lang="en-US" dirty="0" smtClean="0"/>
              <a:t>—</a:t>
            </a:r>
            <a:r>
              <a:rPr lang="zh-CN" altLang="en-US" dirty="0" smtClean="0"/>
              <a:t>整箱</a:t>
            </a:r>
            <a:r>
              <a:rPr lang="en-US" dirty="0" smtClean="0"/>
              <a:t>；</a:t>
            </a:r>
            <a:endParaRPr lang="zh-CN" altLang="en-US" dirty="0" smtClean="0"/>
          </a:p>
          <a:p>
            <a:r>
              <a:rPr lang="en-US" dirty="0" smtClean="0"/>
              <a:t>⑤</a:t>
            </a:r>
            <a:r>
              <a:rPr lang="zh-CN" altLang="en-US" dirty="0" smtClean="0"/>
              <a:t>场到场交接方式  </a:t>
            </a:r>
            <a:r>
              <a:rPr lang="en-US" dirty="0" smtClean="0"/>
              <a:t>（ ＣＹ </a:t>
            </a:r>
            <a:r>
              <a:rPr lang="en-US" dirty="0" err="1" smtClean="0"/>
              <a:t>ｔｏ</a:t>
            </a:r>
            <a:r>
              <a:rPr lang="en-US" dirty="0" smtClean="0"/>
              <a:t> ＣＹ） ，  </a:t>
            </a:r>
            <a:r>
              <a:rPr lang="zh-CN" altLang="en-US" dirty="0" smtClean="0"/>
              <a:t>整箱</a:t>
            </a:r>
            <a:r>
              <a:rPr lang="en-US" dirty="0" smtClean="0"/>
              <a:t>—</a:t>
            </a:r>
            <a:r>
              <a:rPr lang="zh-CN" altLang="en-US" dirty="0" smtClean="0"/>
              <a:t>整箱</a:t>
            </a:r>
            <a:r>
              <a:rPr lang="en-US" dirty="0" smtClean="0"/>
              <a:t>；</a:t>
            </a:r>
            <a:endParaRPr lang="zh-CN" altLang="en-US" dirty="0" smtClean="0"/>
          </a:p>
          <a:p>
            <a:r>
              <a:rPr lang="en-US" dirty="0" smtClean="0"/>
              <a:t>⑥</a:t>
            </a:r>
            <a:r>
              <a:rPr lang="zh-CN" altLang="en-US" dirty="0" smtClean="0"/>
              <a:t>场到站交接方式  </a:t>
            </a:r>
            <a:r>
              <a:rPr lang="en-US" dirty="0" smtClean="0"/>
              <a:t>（ ＣＹ </a:t>
            </a:r>
            <a:r>
              <a:rPr lang="en-US" dirty="0" err="1" smtClean="0"/>
              <a:t>ｔｏ</a:t>
            </a:r>
            <a:r>
              <a:rPr lang="en-US" dirty="0" smtClean="0"/>
              <a:t> ＣＦＳ） ，  </a:t>
            </a:r>
            <a:r>
              <a:rPr lang="zh-CN" altLang="en-US" dirty="0" smtClean="0"/>
              <a:t>整箱</a:t>
            </a:r>
            <a:r>
              <a:rPr lang="en-US" dirty="0" smtClean="0"/>
              <a:t>—</a:t>
            </a:r>
            <a:r>
              <a:rPr lang="zh-CN" altLang="en-US" dirty="0" smtClean="0"/>
              <a:t>拼箱</a:t>
            </a:r>
            <a:r>
              <a:rPr lang="en-US" dirty="0" smtClean="0"/>
              <a:t>；</a:t>
            </a:r>
            <a:endParaRPr lang="zh-CN" altLang="en-US" dirty="0" smtClean="0"/>
          </a:p>
          <a:p>
            <a:r>
              <a:rPr lang="en-US" dirty="0" smtClean="0"/>
              <a:t>⑦</a:t>
            </a:r>
            <a:r>
              <a:rPr lang="zh-CN" altLang="en-US" dirty="0" smtClean="0"/>
              <a:t>站到门交接方式  </a:t>
            </a:r>
            <a:r>
              <a:rPr lang="en-US" dirty="0" smtClean="0"/>
              <a:t>（ ＣＦＳ </a:t>
            </a:r>
            <a:r>
              <a:rPr lang="en-US" dirty="0" err="1" smtClean="0"/>
              <a:t>ｔｏ</a:t>
            </a:r>
            <a:r>
              <a:rPr lang="en-US" dirty="0" smtClean="0"/>
              <a:t> ＤＯＯＲ） ，  </a:t>
            </a:r>
            <a:r>
              <a:rPr lang="zh-CN" altLang="en-US" dirty="0" smtClean="0"/>
              <a:t>拼箱</a:t>
            </a:r>
            <a:r>
              <a:rPr lang="en-US" dirty="0" smtClean="0"/>
              <a:t>—</a:t>
            </a:r>
            <a:r>
              <a:rPr lang="zh-CN" altLang="en-US" dirty="0" smtClean="0"/>
              <a:t>整箱</a:t>
            </a:r>
            <a:r>
              <a:rPr lang="en-US" dirty="0" smtClean="0"/>
              <a:t>；</a:t>
            </a:r>
            <a:endParaRPr lang="zh-CN" altLang="en-US" dirty="0" smtClean="0"/>
          </a:p>
          <a:p>
            <a:r>
              <a:rPr lang="en-US" dirty="0" smtClean="0"/>
              <a:t>⑧</a:t>
            </a:r>
            <a:r>
              <a:rPr lang="zh-CN" altLang="en-US" dirty="0" smtClean="0"/>
              <a:t>站到场交接方式  </a:t>
            </a:r>
            <a:r>
              <a:rPr lang="en-US" dirty="0" smtClean="0"/>
              <a:t>（ ＣＦＳ </a:t>
            </a:r>
            <a:r>
              <a:rPr lang="en-US" dirty="0" err="1" smtClean="0"/>
              <a:t>ｔｏ</a:t>
            </a:r>
            <a:r>
              <a:rPr lang="en-US" dirty="0" smtClean="0"/>
              <a:t> ＣＹ） ，  </a:t>
            </a:r>
            <a:r>
              <a:rPr lang="zh-CN" altLang="en-US" dirty="0" smtClean="0"/>
              <a:t>拼箱</a:t>
            </a:r>
            <a:r>
              <a:rPr lang="en-US" dirty="0" smtClean="0"/>
              <a:t>—</a:t>
            </a:r>
            <a:r>
              <a:rPr lang="zh-CN" altLang="en-US" dirty="0" smtClean="0"/>
              <a:t>整箱</a:t>
            </a:r>
            <a:r>
              <a:rPr lang="en-US" dirty="0" smtClean="0"/>
              <a:t>；</a:t>
            </a:r>
            <a:endParaRPr lang="zh-CN" altLang="en-US" dirty="0" smtClean="0"/>
          </a:p>
          <a:p>
            <a:r>
              <a:rPr lang="en-US" dirty="0" smtClean="0"/>
              <a:t>⑨</a:t>
            </a:r>
            <a:r>
              <a:rPr lang="en-US" dirty="0" err="1" smtClean="0"/>
              <a:t>站到站交接方式</a:t>
            </a:r>
            <a:r>
              <a:rPr lang="en-US" dirty="0" smtClean="0"/>
              <a:t>  （ ＣＦＳ </a:t>
            </a:r>
            <a:r>
              <a:rPr lang="en-US" dirty="0" err="1" smtClean="0"/>
              <a:t>ｔｏ</a:t>
            </a:r>
            <a:r>
              <a:rPr lang="en-US" dirty="0" smtClean="0"/>
              <a:t> ＣＦＳ） ，  </a:t>
            </a:r>
            <a:r>
              <a:rPr lang="en-US" dirty="0" err="1" smtClean="0"/>
              <a:t>拼箱—拼箱</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5123" name="Rectangle 3"/>
          <p:cNvSpPr>
            <a:spLocks noGrp="1" noChangeArrowheads="1"/>
          </p:cNvSpPr>
          <p:nvPr>
            <p:ph type="body" idx="1"/>
          </p:nvPr>
        </p:nvSpPr>
        <p:spPr/>
        <p:txBody>
          <a:bodyPr/>
          <a:lstStyle/>
          <a:p>
            <a:pPr eaLnBrk="1" hangingPunct="1"/>
            <a:r>
              <a:rPr lang="en-US" dirty="0" smtClean="0"/>
              <a:t>２  </a:t>
            </a:r>
            <a:r>
              <a:rPr lang="zh-CN" altLang="en-US" dirty="0" smtClean="0"/>
              <a:t>国际货运代理的性质及类型</a:t>
            </a:r>
          </a:p>
          <a:p>
            <a:r>
              <a:rPr lang="zh-CN" altLang="en-US" dirty="0" smtClean="0"/>
              <a:t>国际货运代理本质上属于货物运输关系人的代理</a:t>
            </a:r>
            <a:r>
              <a:rPr lang="en-US" dirty="0" smtClean="0"/>
              <a:t>，  </a:t>
            </a:r>
            <a:r>
              <a:rPr lang="zh-CN" altLang="en-US" dirty="0" smtClean="0"/>
              <a:t>是联系发货人</a:t>
            </a:r>
            <a:r>
              <a:rPr lang="en-US" dirty="0" smtClean="0"/>
              <a:t>、  </a:t>
            </a:r>
            <a:r>
              <a:rPr lang="zh-CN" altLang="en-US" dirty="0" smtClean="0"/>
              <a:t>收货人和承运人的货 物运输中介人</a:t>
            </a:r>
            <a:r>
              <a:rPr lang="en-US" dirty="0" smtClean="0"/>
              <a:t>，  </a:t>
            </a:r>
            <a:r>
              <a:rPr lang="zh-CN" altLang="en-US" dirty="0" smtClean="0"/>
              <a:t>既代表货方</a:t>
            </a:r>
            <a:r>
              <a:rPr lang="en-US" dirty="0" smtClean="0"/>
              <a:t>、  </a:t>
            </a:r>
            <a:r>
              <a:rPr lang="zh-CN" altLang="en-US" dirty="0" smtClean="0"/>
              <a:t>保护货方的利益</a:t>
            </a:r>
            <a:r>
              <a:rPr lang="en-US" dirty="0" smtClean="0"/>
              <a:t>，  </a:t>
            </a:r>
            <a:r>
              <a:rPr lang="zh-CN" altLang="en-US" dirty="0" smtClean="0"/>
              <a:t>又协调承运人进行承运工作</a:t>
            </a:r>
            <a:r>
              <a:rPr lang="en-US" dirty="0" smtClean="0"/>
              <a:t>。   </a:t>
            </a:r>
            <a:r>
              <a:rPr lang="zh-CN" altLang="en-US" dirty="0" smtClean="0"/>
              <a:t>也就是说</a:t>
            </a:r>
            <a:r>
              <a:rPr lang="en-US" dirty="0" smtClean="0"/>
              <a:t>，  </a:t>
            </a:r>
            <a:r>
              <a:rPr lang="zh-CN" altLang="en-US" dirty="0" smtClean="0"/>
              <a:t>国际货运代理在以发货人和收货人为一方</a:t>
            </a:r>
            <a:r>
              <a:rPr lang="en-US" dirty="0" smtClean="0"/>
              <a:t>、  </a:t>
            </a:r>
            <a:r>
              <a:rPr lang="zh-CN" altLang="en-US" dirty="0" smtClean="0"/>
              <a:t>承运人为另一方的两者之间起着桥梁作用</a:t>
            </a:r>
            <a:r>
              <a:rPr lang="en-US" dirty="0" smtClean="0"/>
              <a:t>。</a:t>
            </a:r>
            <a:endParaRPr lang="zh-CN" altLang="en-US" dirty="0" smtClean="0"/>
          </a:p>
          <a:p>
            <a:r>
              <a:rPr lang="zh-CN" altLang="en-US" dirty="0" smtClean="0"/>
              <a:t>基于不同的角度</a:t>
            </a:r>
            <a:r>
              <a:rPr lang="en-US" dirty="0" smtClean="0"/>
              <a:t>，  </a:t>
            </a:r>
            <a:r>
              <a:rPr lang="zh-CN" altLang="en-US" dirty="0" smtClean="0"/>
              <a:t>国际货运代理可划分为不同的类型</a:t>
            </a:r>
            <a:r>
              <a:rPr lang="en-US" dirty="0" smtClean="0"/>
              <a:t>，  </a:t>
            </a:r>
            <a:r>
              <a:rPr lang="zh-CN" altLang="en-US" dirty="0" smtClean="0"/>
              <a:t>按法律特征的不同</a:t>
            </a:r>
            <a:r>
              <a:rPr lang="en-US" dirty="0" smtClean="0"/>
              <a:t>，  </a:t>
            </a:r>
            <a:r>
              <a:rPr lang="zh-CN" altLang="en-US" dirty="0" smtClean="0"/>
              <a:t>国际货运代 理可以分为以下三种类型</a:t>
            </a:r>
            <a:r>
              <a:rPr lang="en-US" dirty="0" smtClean="0"/>
              <a:t>：</a:t>
            </a:r>
            <a:endParaRPr lang="zh-CN" altLang="en-US" dirty="0" smtClean="0"/>
          </a:p>
          <a:p>
            <a:r>
              <a:rPr lang="en-US" dirty="0" smtClean="0"/>
              <a:t>（１）  </a:t>
            </a:r>
            <a:r>
              <a:rPr lang="zh-CN" altLang="en-US" dirty="0" smtClean="0"/>
              <a:t>中间人型</a:t>
            </a:r>
            <a:r>
              <a:rPr lang="en-US" dirty="0" smtClean="0"/>
              <a:t>。</a:t>
            </a:r>
            <a:endParaRPr lang="zh-CN" altLang="en-US" dirty="0" smtClean="0"/>
          </a:p>
          <a:p>
            <a:pPr eaLnBrk="1" hangingPunct="1"/>
            <a:r>
              <a:rPr lang="en-US" dirty="0" smtClean="0"/>
              <a:t>（２）  </a:t>
            </a:r>
            <a:r>
              <a:rPr lang="zh-CN" altLang="en-US" dirty="0" smtClean="0"/>
              <a:t>代理人型</a:t>
            </a:r>
            <a:r>
              <a:rPr lang="en-US" dirty="0" smtClean="0"/>
              <a:t>。</a:t>
            </a:r>
            <a:endParaRPr lang="zh-CN" altLang="en-US" dirty="0" smtClean="0"/>
          </a:p>
          <a:p>
            <a:pPr eaLnBrk="1" hangingPunct="1"/>
            <a:r>
              <a:rPr lang="en-US" dirty="0" smtClean="0"/>
              <a:t>（３）  </a:t>
            </a:r>
            <a:r>
              <a:rPr lang="zh-CN" altLang="en-US" dirty="0" smtClean="0"/>
              <a:t>当事人型</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32771"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拼箱货</a:t>
            </a:r>
            <a:r>
              <a:rPr lang="en-US" dirty="0" smtClean="0"/>
              <a:t>。</a:t>
            </a:r>
            <a:endParaRPr lang="zh-CN" altLang="en-US" dirty="0" smtClean="0"/>
          </a:p>
          <a:p>
            <a:pPr>
              <a:lnSpc>
                <a:spcPct val="150000"/>
              </a:lnSpc>
            </a:pPr>
            <a:r>
              <a:rPr lang="zh-CN" altLang="en-US" dirty="0" smtClean="0"/>
              <a:t>拼箱货  </a:t>
            </a:r>
            <a:r>
              <a:rPr lang="en-US" dirty="0" smtClean="0"/>
              <a:t>（ </a:t>
            </a:r>
            <a:r>
              <a:rPr lang="en-US" dirty="0" err="1" smtClean="0"/>
              <a:t>Ｌｅｓｓ</a:t>
            </a:r>
            <a:r>
              <a:rPr lang="en-US" dirty="0" smtClean="0"/>
              <a:t> </a:t>
            </a:r>
            <a:r>
              <a:rPr lang="en-US" dirty="0" err="1" smtClean="0"/>
              <a:t>ｔｈａｎ</a:t>
            </a:r>
            <a:r>
              <a:rPr lang="en-US" dirty="0" smtClean="0"/>
              <a:t> </a:t>
            </a:r>
            <a:r>
              <a:rPr lang="en-US" dirty="0" err="1" smtClean="0"/>
              <a:t>Ｃｏｎｔａｉｎｅｒ</a:t>
            </a:r>
            <a:r>
              <a:rPr lang="en-US" dirty="0" smtClean="0"/>
              <a:t>  </a:t>
            </a:r>
            <a:r>
              <a:rPr lang="en-US" dirty="0" err="1" smtClean="0"/>
              <a:t>Ｌｏａｄ</a:t>
            </a:r>
            <a:r>
              <a:rPr lang="en-US" dirty="0" smtClean="0"/>
              <a:t>，  ＬＣＬ）   </a:t>
            </a:r>
            <a:r>
              <a:rPr lang="zh-CN" altLang="en-US" dirty="0" smtClean="0"/>
              <a:t>是指货主托运的货物不足装满整个集装箱时</a:t>
            </a:r>
            <a:r>
              <a:rPr lang="en-US" dirty="0" smtClean="0"/>
              <a:t>，</a:t>
            </a:r>
            <a:r>
              <a:rPr lang="zh-CN" altLang="en-US" dirty="0" smtClean="0"/>
              <a:t>由集拼经营人根据货物流向</a:t>
            </a:r>
            <a:r>
              <a:rPr lang="en-US" dirty="0" smtClean="0"/>
              <a:t>、   </a:t>
            </a:r>
            <a:r>
              <a:rPr lang="zh-CN" altLang="en-US" dirty="0" smtClean="0"/>
              <a:t>性质和重量等把不同货主的货物拼装成箱后运输的货物</a:t>
            </a:r>
            <a:r>
              <a:rPr lang="en-US" dirty="0" smtClean="0"/>
              <a:t>。</a:t>
            </a:r>
            <a:endParaRPr lang="zh-CN" altLang="en-US" dirty="0" smtClean="0"/>
          </a:p>
          <a:p>
            <a:pPr>
              <a:lnSpc>
                <a:spcPct val="150000"/>
              </a:lnSpc>
            </a:pPr>
            <a:r>
              <a:rPr lang="zh-CN" altLang="en-US" dirty="0" smtClean="0"/>
              <a:t>拼箱货一般不能接受指定某具体船公司</a:t>
            </a:r>
            <a:r>
              <a:rPr lang="en-US" dirty="0" smtClean="0"/>
              <a:t>，  </a:t>
            </a:r>
            <a:r>
              <a:rPr lang="zh-CN" altLang="en-US" dirty="0" smtClean="0"/>
              <a:t>船公司只接受整箱货的订舱</a:t>
            </a:r>
            <a:r>
              <a:rPr lang="en-US" dirty="0" smtClean="0"/>
              <a:t>。   </a:t>
            </a:r>
            <a:r>
              <a:rPr lang="zh-CN" altLang="en-US" dirty="0" smtClean="0"/>
              <a:t>因此只有通过货运代理  </a:t>
            </a:r>
            <a:r>
              <a:rPr lang="en-US" dirty="0" smtClean="0"/>
              <a:t>（ </a:t>
            </a:r>
            <a:r>
              <a:rPr lang="zh-CN" altLang="en-US" dirty="0" smtClean="0"/>
              <a:t>个别实力雄厚的船公司通过其物流公司</a:t>
            </a:r>
            <a:r>
              <a:rPr lang="en-US" dirty="0" smtClean="0"/>
              <a:t>）   </a:t>
            </a:r>
            <a:r>
              <a:rPr lang="zh-CN" altLang="en-US" dirty="0" smtClean="0"/>
              <a:t>将拼箱货拼整后才能向船公司订舱</a:t>
            </a:r>
            <a:r>
              <a:rPr lang="en-US" dirty="0" smtClean="0"/>
              <a:t>，  </a:t>
            </a:r>
            <a:r>
              <a:rPr lang="zh-CN" altLang="en-US" dirty="0" smtClean="0"/>
              <a:t>几 乎所有的拼箱货都是通过货代公司</a:t>
            </a:r>
            <a:r>
              <a:rPr lang="en-US" dirty="0" smtClean="0"/>
              <a:t>   “ </a:t>
            </a:r>
            <a:r>
              <a:rPr lang="zh-CN" altLang="en-US" dirty="0" smtClean="0"/>
              <a:t>集中办托</a:t>
            </a:r>
            <a:r>
              <a:rPr lang="en-US" dirty="0" smtClean="0"/>
              <a:t>、  </a:t>
            </a:r>
            <a:r>
              <a:rPr lang="zh-CN" altLang="en-US" dirty="0" smtClean="0"/>
              <a:t>集中分拨</a:t>
            </a:r>
            <a:r>
              <a:rPr lang="en-US" dirty="0" smtClean="0"/>
              <a:t>”   </a:t>
            </a:r>
            <a:r>
              <a:rPr lang="zh-CN" altLang="en-US" dirty="0" smtClean="0"/>
              <a:t>来实现运输的</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33795" name="Rectangle 3"/>
          <p:cNvSpPr>
            <a:spLocks noGrp="1" noChangeArrowheads="1"/>
          </p:cNvSpPr>
          <p:nvPr>
            <p:ph type="body" idx="1"/>
          </p:nvPr>
        </p:nvSpPr>
        <p:spPr/>
        <p:txBody>
          <a:bodyPr/>
          <a:lstStyle/>
          <a:p>
            <a:r>
              <a:rPr lang="en-US" dirty="0" smtClean="0"/>
              <a:t>（３）  </a:t>
            </a:r>
            <a:r>
              <a:rPr lang="zh-CN" altLang="en-US" dirty="0" smtClean="0"/>
              <a:t>整箱货</a:t>
            </a:r>
            <a:r>
              <a:rPr lang="en-US" dirty="0" smtClean="0"/>
              <a:t>。</a:t>
            </a:r>
            <a:endParaRPr lang="zh-CN" altLang="en-US" dirty="0" smtClean="0"/>
          </a:p>
          <a:p>
            <a:r>
              <a:rPr lang="zh-CN" altLang="en-US" dirty="0" smtClean="0"/>
              <a:t>整箱货  </a:t>
            </a:r>
            <a:r>
              <a:rPr lang="en-US" dirty="0" smtClean="0"/>
              <a:t>（ </a:t>
            </a:r>
            <a:r>
              <a:rPr lang="en-US" dirty="0" err="1" smtClean="0"/>
              <a:t>Ｆｕｌｌ</a:t>
            </a:r>
            <a:r>
              <a:rPr lang="en-US" dirty="0" smtClean="0"/>
              <a:t> </a:t>
            </a:r>
            <a:r>
              <a:rPr lang="en-US" dirty="0" err="1" smtClean="0"/>
              <a:t>Ｃｏｎｔａｉｎｅｒ</a:t>
            </a:r>
            <a:r>
              <a:rPr lang="en-US" dirty="0" smtClean="0"/>
              <a:t>  </a:t>
            </a:r>
            <a:r>
              <a:rPr lang="en-US" dirty="0" err="1" smtClean="0"/>
              <a:t>Ｌｏａｄ</a:t>
            </a:r>
            <a:r>
              <a:rPr lang="en-US" dirty="0" smtClean="0"/>
              <a:t>，  ＦＣＬ）   </a:t>
            </a:r>
            <a:r>
              <a:rPr lang="zh-CN" altLang="en-US" dirty="0" smtClean="0"/>
              <a:t>是指货主自行将货物装满整个集装箱后以箱为单位 交付承运人运输的货物</a:t>
            </a:r>
            <a:r>
              <a:rPr lang="en-US" dirty="0" smtClean="0"/>
              <a:t>。</a:t>
            </a:r>
            <a:endParaRPr lang="zh-CN" altLang="en-US" dirty="0" smtClean="0"/>
          </a:p>
          <a:p>
            <a:r>
              <a:rPr lang="zh-CN" altLang="en-US" dirty="0" smtClean="0"/>
              <a:t>整箱货的货主可以在海关的监管下</a:t>
            </a:r>
            <a:r>
              <a:rPr lang="en-US" dirty="0" smtClean="0"/>
              <a:t>，  </a:t>
            </a:r>
            <a:r>
              <a:rPr lang="zh-CN" altLang="en-US" dirty="0" smtClean="0"/>
              <a:t>在自己的工厂或转运站内 自 行 装 箱</a:t>
            </a:r>
            <a:r>
              <a:rPr lang="en-US" dirty="0" smtClean="0"/>
              <a:t>，  </a:t>
            </a:r>
            <a:r>
              <a:rPr lang="zh-CN" altLang="en-US" dirty="0" smtClean="0"/>
              <a:t>装 妥 并 铅 封 后</a:t>
            </a:r>
            <a:r>
              <a:rPr lang="en-US" dirty="0" smtClean="0"/>
              <a:t>，  </a:t>
            </a:r>
            <a:r>
              <a:rPr lang="zh-CN" altLang="en-US" dirty="0" smtClean="0"/>
              <a:t>经海关在装箱单上签署</a:t>
            </a:r>
            <a:r>
              <a:rPr lang="en-US" dirty="0" smtClean="0"/>
              <a:t>，   </a:t>
            </a:r>
            <a:r>
              <a:rPr lang="zh-CN" altLang="en-US" dirty="0" smtClean="0"/>
              <a:t>即可发往码头堆场准备装船</a:t>
            </a:r>
            <a:r>
              <a:rPr lang="en-US" dirty="0" smtClean="0"/>
              <a:t>。</a:t>
            </a:r>
            <a:endParaRPr lang="zh-CN" altLang="en-US" dirty="0" smtClean="0"/>
          </a:p>
          <a:p>
            <a:r>
              <a:rPr lang="zh-CN" altLang="en-US" dirty="0" smtClean="0"/>
              <a:t>货代向船公司或船代领取集装箱设备交接单</a:t>
            </a:r>
            <a:r>
              <a:rPr lang="en-US" dirty="0" smtClean="0"/>
              <a:t>，  </a:t>
            </a:r>
            <a:r>
              <a:rPr lang="zh-CN" altLang="en-US" dirty="0" smtClean="0"/>
              <a:t>派集装箱运输车队到指定堆场领取空箱</a:t>
            </a:r>
            <a:r>
              <a:rPr lang="en-US" dirty="0" smtClean="0"/>
              <a:t>， </a:t>
            </a:r>
            <a:r>
              <a:rPr lang="zh-CN" altLang="en-US" dirty="0" smtClean="0"/>
              <a:t>送到客户指定地点</a:t>
            </a:r>
            <a:r>
              <a:rPr lang="en-US" dirty="0" smtClean="0"/>
              <a:t>，  </a:t>
            </a:r>
            <a:r>
              <a:rPr lang="zh-CN" altLang="en-US" dirty="0" smtClean="0"/>
              <a:t>客户负责装箱</a:t>
            </a:r>
            <a:r>
              <a:rPr lang="en-US" dirty="0" smtClean="0"/>
              <a:t>、  </a:t>
            </a:r>
            <a:r>
              <a:rPr lang="zh-CN" altLang="en-US" dirty="0" smtClean="0"/>
              <a:t>计数</a:t>
            </a:r>
            <a:r>
              <a:rPr lang="en-US" dirty="0" smtClean="0"/>
              <a:t>、  </a:t>
            </a:r>
            <a:r>
              <a:rPr lang="zh-CN" altLang="en-US" dirty="0" smtClean="0"/>
              <a:t>铅封</a:t>
            </a:r>
            <a:r>
              <a:rPr lang="en-US" dirty="0" smtClean="0"/>
              <a:t>。  </a:t>
            </a:r>
            <a:r>
              <a:rPr lang="zh-CN" altLang="en-US" dirty="0" smtClean="0"/>
              <a:t>车队将集装箱货物连同集装箱装箱单</a:t>
            </a:r>
            <a:r>
              <a:rPr lang="en-US" dirty="0" smtClean="0"/>
              <a:t>、  </a:t>
            </a:r>
            <a:r>
              <a:rPr lang="zh-CN" altLang="en-US" dirty="0" smtClean="0"/>
              <a:t>设 备交接单送到港区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34819" name="Rectangle 3"/>
          <p:cNvSpPr>
            <a:spLocks noGrp="1" noChangeArrowheads="1"/>
          </p:cNvSpPr>
          <p:nvPr>
            <p:ph type="body" idx="1"/>
          </p:nvPr>
        </p:nvSpPr>
        <p:spPr/>
        <p:txBody>
          <a:bodyPr/>
          <a:lstStyle/>
          <a:p>
            <a:r>
              <a:rPr lang="en-US" dirty="0" smtClean="0"/>
              <a:t>４）  </a:t>
            </a:r>
            <a:r>
              <a:rPr lang="zh-CN" altLang="en-US" dirty="0" smtClean="0"/>
              <a:t>报检报关</a:t>
            </a:r>
            <a:r>
              <a:rPr lang="en-US" dirty="0" smtClean="0"/>
              <a:t>。</a:t>
            </a:r>
            <a:endParaRPr lang="zh-CN" altLang="en-US" dirty="0" smtClean="0"/>
          </a:p>
          <a:p>
            <a:r>
              <a:rPr lang="zh-CN" altLang="en-US" dirty="0" smtClean="0"/>
              <a:t>该环节有时与做箱同时</a:t>
            </a:r>
            <a:r>
              <a:rPr lang="en-US" dirty="0" smtClean="0"/>
              <a:t>，   </a:t>
            </a:r>
            <a:r>
              <a:rPr lang="zh-CN" altLang="en-US" dirty="0" smtClean="0"/>
              <a:t>有时先于做箱</a:t>
            </a:r>
            <a:r>
              <a:rPr lang="en-US" dirty="0" smtClean="0"/>
              <a:t>。  </a:t>
            </a:r>
            <a:r>
              <a:rPr lang="zh-CN" altLang="en-US" dirty="0" smtClean="0"/>
              <a:t>报检报关要点如下</a:t>
            </a:r>
            <a:r>
              <a:rPr lang="en-US" dirty="0" smtClean="0"/>
              <a:t>：</a:t>
            </a:r>
            <a:endParaRPr lang="zh-CN" altLang="en-US" dirty="0" smtClean="0"/>
          </a:p>
          <a:p>
            <a:r>
              <a:rPr lang="en-US" dirty="0" smtClean="0"/>
              <a:t>①</a:t>
            </a:r>
            <a:r>
              <a:rPr lang="zh-CN" altLang="en-US" dirty="0" smtClean="0"/>
              <a:t>了解常出口货物报检报关所需资料</a:t>
            </a:r>
            <a:r>
              <a:rPr lang="en-US" dirty="0" smtClean="0"/>
              <a:t>；</a:t>
            </a:r>
            <a:endParaRPr lang="zh-CN" altLang="en-US" dirty="0" smtClean="0"/>
          </a:p>
          <a:p>
            <a:r>
              <a:rPr lang="en-US" dirty="0" smtClean="0"/>
              <a:t>②</a:t>
            </a:r>
            <a:r>
              <a:rPr lang="zh-CN" altLang="en-US" dirty="0" smtClean="0"/>
              <a:t>填妥船名航次</a:t>
            </a:r>
            <a:r>
              <a:rPr lang="en-US" dirty="0" smtClean="0"/>
              <a:t>、  </a:t>
            </a:r>
            <a:r>
              <a:rPr lang="zh-CN" altLang="en-US" dirty="0" smtClean="0"/>
              <a:t>提单号</a:t>
            </a:r>
            <a:r>
              <a:rPr lang="en-US" dirty="0" smtClean="0"/>
              <a:t>，  </a:t>
            </a:r>
            <a:r>
              <a:rPr lang="zh-CN" altLang="en-US" dirty="0" smtClean="0"/>
              <a:t>对 应 发 票 箱 单 所 显 示 的 毛 重</a:t>
            </a:r>
            <a:r>
              <a:rPr lang="en-US" dirty="0" smtClean="0"/>
              <a:t>、  </a:t>
            </a:r>
            <a:r>
              <a:rPr lang="zh-CN" altLang="en-US" dirty="0" smtClean="0"/>
              <a:t>净 重</a:t>
            </a:r>
            <a:r>
              <a:rPr lang="en-US" dirty="0" smtClean="0"/>
              <a:t>、  </a:t>
            </a:r>
            <a:r>
              <a:rPr lang="zh-CN" altLang="en-US" dirty="0" smtClean="0"/>
              <a:t>件 数</a:t>
            </a:r>
            <a:r>
              <a:rPr lang="en-US" dirty="0" smtClean="0"/>
              <a:t>、  </a:t>
            </a:r>
            <a:r>
              <a:rPr lang="zh-CN" altLang="en-US" dirty="0" smtClean="0"/>
              <a:t>包 装 种 类</a:t>
            </a:r>
            <a:r>
              <a:rPr lang="en-US" dirty="0" smtClean="0"/>
              <a:t>、  </a:t>
            </a:r>
            <a:r>
              <a:rPr lang="zh-CN" altLang="en-US" dirty="0" smtClean="0"/>
              <a:t>金 额</a:t>
            </a:r>
            <a:r>
              <a:rPr lang="en-US" dirty="0" smtClean="0"/>
              <a:t>、  </a:t>
            </a:r>
            <a:r>
              <a:rPr lang="zh-CN" altLang="en-US" dirty="0" smtClean="0"/>
              <a:t>体积</a:t>
            </a:r>
            <a:r>
              <a:rPr lang="en-US" dirty="0" smtClean="0"/>
              <a:t>，  </a:t>
            </a:r>
            <a:r>
              <a:rPr lang="zh-CN" altLang="en-US" dirty="0" smtClean="0"/>
              <a:t>核报关单的正确性  </a:t>
            </a:r>
            <a:r>
              <a:rPr lang="en-US" dirty="0" smtClean="0"/>
              <a:t>（ </a:t>
            </a:r>
            <a:r>
              <a:rPr lang="zh-CN" altLang="en-US" dirty="0" smtClean="0"/>
              <a:t>单证一致</a:t>
            </a:r>
            <a:r>
              <a:rPr lang="en-US" dirty="0" smtClean="0"/>
              <a:t>） ；</a:t>
            </a:r>
            <a:endParaRPr lang="zh-CN" altLang="en-US" dirty="0" smtClean="0"/>
          </a:p>
          <a:p>
            <a:r>
              <a:rPr lang="en-US" dirty="0" smtClean="0"/>
              <a:t>③</a:t>
            </a:r>
            <a:r>
              <a:rPr lang="zh-CN" altLang="en-US" dirty="0" smtClean="0"/>
              <a:t>根据货物的  </a:t>
            </a:r>
            <a:r>
              <a:rPr lang="en-US" dirty="0" smtClean="0"/>
              <a:t>“ </a:t>
            </a:r>
            <a:r>
              <a:rPr lang="zh-CN" altLang="en-US" dirty="0" smtClean="0"/>
              <a:t>中文品名</a:t>
            </a:r>
            <a:r>
              <a:rPr lang="en-US" dirty="0" smtClean="0"/>
              <a:t>” ，  </a:t>
            </a:r>
            <a:r>
              <a:rPr lang="zh-CN" altLang="en-US" dirty="0" smtClean="0"/>
              <a:t>对照海关编码大全</a:t>
            </a:r>
            <a:r>
              <a:rPr lang="en-US" dirty="0" smtClean="0"/>
              <a:t>，  </a:t>
            </a:r>
            <a:r>
              <a:rPr lang="zh-CN" altLang="en-US" dirty="0" smtClean="0"/>
              <a:t>查阅商品编码</a:t>
            </a:r>
            <a:r>
              <a:rPr lang="en-US" dirty="0" smtClean="0"/>
              <a:t>，  </a:t>
            </a:r>
            <a:r>
              <a:rPr lang="zh-CN" altLang="en-US" dirty="0" smtClean="0"/>
              <a:t>审核两者是否相符</a:t>
            </a:r>
            <a:r>
              <a:rPr lang="en-US" dirty="0" smtClean="0"/>
              <a:t>，</a:t>
            </a:r>
            <a:r>
              <a:rPr lang="zh-CN" altLang="en-US" dirty="0" smtClean="0"/>
              <a:t>按编确定计量单位</a:t>
            </a:r>
            <a:r>
              <a:rPr lang="en-US" dirty="0" smtClean="0"/>
              <a:t>，  </a:t>
            </a:r>
            <a:r>
              <a:rPr lang="zh-CN" altLang="en-US" dirty="0" smtClean="0"/>
              <a:t>并根据海关监管条件确定所缺报关文件</a:t>
            </a:r>
            <a:r>
              <a:rPr lang="en-US" dirty="0" smtClean="0"/>
              <a:t>；</a:t>
            </a:r>
            <a:endParaRPr lang="zh-CN" altLang="en-US" dirty="0" smtClean="0"/>
          </a:p>
          <a:p>
            <a:r>
              <a:rPr lang="en-US" dirty="0" smtClean="0"/>
              <a:t>④</a:t>
            </a:r>
            <a:r>
              <a:rPr lang="zh-CN" altLang="en-US" dirty="0" smtClean="0"/>
              <a:t>备妥报关委托书</a:t>
            </a:r>
            <a:r>
              <a:rPr lang="en-US" dirty="0" smtClean="0"/>
              <a:t>、  </a:t>
            </a:r>
            <a:r>
              <a:rPr lang="zh-CN" altLang="en-US" dirty="0" smtClean="0"/>
              <a:t>报关单</a:t>
            </a:r>
            <a:r>
              <a:rPr lang="en-US" dirty="0" smtClean="0"/>
              <a:t>、  </a:t>
            </a:r>
            <a:r>
              <a:rPr lang="zh-CN" altLang="en-US" dirty="0" smtClean="0"/>
              <a:t>手册</a:t>
            </a:r>
            <a:r>
              <a:rPr lang="en-US" dirty="0" smtClean="0"/>
              <a:t>、  </a:t>
            </a:r>
            <a:r>
              <a:rPr lang="zh-CN" altLang="en-US" dirty="0" smtClean="0"/>
              <a:t>发票</a:t>
            </a:r>
            <a:r>
              <a:rPr lang="en-US" dirty="0" smtClean="0"/>
              <a:t>、  </a:t>
            </a:r>
            <a:r>
              <a:rPr lang="zh-CN" altLang="en-US" dirty="0" smtClean="0"/>
              <a:t>装箱单</a:t>
            </a:r>
            <a:r>
              <a:rPr lang="en-US" dirty="0" smtClean="0"/>
              <a:t>、  </a:t>
            </a:r>
            <a:r>
              <a:rPr lang="zh-CN" altLang="en-US" dirty="0" smtClean="0"/>
              <a:t>核销 单</a:t>
            </a:r>
            <a:r>
              <a:rPr lang="en-US" dirty="0" smtClean="0"/>
              <a:t>、  </a:t>
            </a:r>
            <a:r>
              <a:rPr lang="zh-CN" altLang="en-US" dirty="0" smtClean="0"/>
              <a:t>配 舱 回 单  </a:t>
            </a:r>
            <a:r>
              <a:rPr lang="en-US" dirty="0" smtClean="0"/>
              <a:t>（ </a:t>
            </a:r>
            <a:r>
              <a:rPr lang="zh-CN" altLang="en-US" dirty="0" smtClean="0"/>
              <a:t>十 联 单 第 五 联以后</a:t>
            </a:r>
            <a:r>
              <a:rPr lang="en-US" dirty="0" smtClean="0"/>
              <a:t>） 、  </a:t>
            </a:r>
            <a:r>
              <a:rPr lang="zh-CN" altLang="en-US" dirty="0" smtClean="0"/>
              <a:t>更改单  </a:t>
            </a:r>
            <a:r>
              <a:rPr lang="en-US" dirty="0" smtClean="0"/>
              <a:t>（ </a:t>
            </a:r>
            <a:r>
              <a:rPr lang="zh-CN" altLang="en-US" dirty="0" smtClean="0"/>
              <a:t>需要的话</a:t>
            </a:r>
            <a:r>
              <a:rPr lang="en-US" dirty="0" smtClean="0"/>
              <a:t>）  </a:t>
            </a:r>
            <a:r>
              <a:rPr lang="zh-CN" altLang="en-US" dirty="0" smtClean="0"/>
              <a:t>和其他所需资料</a:t>
            </a:r>
            <a:r>
              <a:rPr lang="en-US" dirty="0" smtClean="0"/>
              <a:t>，  </a:t>
            </a:r>
            <a:r>
              <a:rPr lang="zh-CN" altLang="en-US" dirty="0" smtClean="0"/>
              <a:t>于截关前一天报关</a:t>
            </a:r>
            <a:r>
              <a:rPr lang="en-US" dirty="0" smtClean="0"/>
              <a:t>；</a:t>
            </a:r>
            <a:endParaRPr lang="zh-CN" altLang="en-US" dirty="0" smtClean="0"/>
          </a:p>
          <a:p>
            <a:r>
              <a:rPr lang="en-US" dirty="0" smtClean="0"/>
              <a:t>⑤</a:t>
            </a:r>
            <a:r>
              <a:rPr lang="zh-CN" altLang="en-US" dirty="0" smtClean="0"/>
              <a:t>口岸海关根据货物的情况视需要进行查验</a:t>
            </a:r>
            <a:r>
              <a:rPr lang="en-US" dirty="0" smtClean="0"/>
              <a:t>，  </a:t>
            </a:r>
            <a:r>
              <a:rPr lang="zh-CN" altLang="en-US" dirty="0" smtClean="0"/>
              <a:t>查验通过后放行</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35843"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配载装船</a:t>
            </a:r>
            <a:r>
              <a:rPr lang="en-US" dirty="0" smtClean="0"/>
              <a:t>。</a:t>
            </a:r>
            <a:endParaRPr lang="zh-CN" altLang="en-US" dirty="0" smtClean="0"/>
          </a:p>
          <a:p>
            <a:pPr>
              <a:lnSpc>
                <a:spcPct val="150000"/>
              </a:lnSpc>
            </a:pPr>
            <a:r>
              <a:rPr lang="zh-CN" altLang="en-US" dirty="0" smtClean="0"/>
              <a:t>集装箱码头堆场在验收货物和集装箱后</a:t>
            </a:r>
            <a:r>
              <a:rPr lang="en-US" dirty="0" smtClean="0"/>
              <a:t>，  </a:t>
            </a:r>
            <a:r>
              <a:rPr lang="zh-CN" altLang="en-US" dirty="0" smtClean="0"/>
              <a:t>凭装货单接载并签署场站收据交货运代理人</a:t>
            </a:r>
            <a:r>
              <a:rPr lang="en-US" dirty="0" smtClean="0"/>
              <a:t>， </a:t>
            </a:r>
            <a:r>
              <a:rPr lang="zh-CN" altLang="en-US" dirty="0" smtClean="0"/>
              <a:t>货运代理人据此到船公司或船代处换取提单</a:t>
            </a:r>
            <a:r>
              <a:rPr lang="en-US" dirty="0" smtClean="0"/>
              <a:t>。 </a:t>
            </a:r>
            <a:r>
              <a:rPr lang="zh-CN" altLang="en-US" dirty="0" smtClean="0"/>
              <a:t>集装箱码头堆场或集装箱装卸区根据接受待装 货箱情况</a:t>
            </a:r>
            <a:r>
              <a:rPr lang="en-US" dirty="0" smtClean="0"/>
              <a:t>、  </a:t>
            </a:r>
            <a:r>
              <a:rPr lang="zh-CN" altLang="en-US" dirty="0" smtClean="0"/>
              <a:t>预配船图和预配清单配定载位</a:t>
            </a:r>
            <a:r>
              <a:rPr lang="en-US" dirty="0" smtClean="0"/>
              <a:t>，   </a:t>
            </a:r>
            <a:r>
              <a:rPr lang="zh-CN" altLang="en-US" dirty="0" smtClean="0"/>
              <a:t>缮制装船计划</a:t>
            </a:r>
            <a:r>
              <a:rPr lang="en-US" dirty="0" smtClean="0"/>
              <a:t>，  </a:t>
            </a:r>
            <a:r>
              <a:rPr lang="zh-CN" altLang="en-US" dirty="0" smtClean="0"/>
              <a:t>等船靠泊后装船</a:t>
            </a:r>
            <a:r>
              <a:rPr lang="en-US" dirty="0" smtClean="0"/>
              <a:t>。</a:t>
            </a:r>
            <a:endParaRPr lang="zh-CN" altLang="en-US" dirty="0" smtClean="0"/>
          </a:p>
          <a:p>
            <a:pPr eaLnBrk="1" hangingPunct="1">
              <a:lnSpc>
                <a:spcPct val="150000"/>
              </a:lnSpc>
            </a:pPr>
            <a:r>
              <a:rPr lang="en-US" dirty="0" smtClean="0"/>
              <a:t>６）  </a:t>
            </a:r>
            <a:r>
              <a:rPr lang="zh-CN" altLang="en-US" dirty="0" smtClean="0"/>
              <a:t>提单确认和签发</a:t>
            </a:r>
            <a:r>
              <a:rPr lang="en-US" dirty="0" smtClean="0"/>
              <a:t>。</a:t>
            </a:r>
            <a:endParaRPr lang="zh-CN" altLang="en-US" dirty="0" smtClean="0"/>
          </a:p>
          <a:p>
            <a:pPr>
              <a:lnSpc>
                <a:spcPct val="150000"/>
              </a:lnSpc>
            </a:pPr>
            <a:r>
              <a:rPr lang="zh-CN" altLang="en-US" dirty="0" smtClean="0"/>
              <a:t>发货人凭经签署的场站收据到货运代理公司处交付运费</a:t>
            </a:r>
            <a:r>
              <a:rPr lang="en-US" dirty="0" smtClean="0"/>
              <a:t>   （ </a:t>
            </a:r>
            <a:r>
              <a:rPr lang="zh-CN" altLang="en-US" dirty="0" smtClean="0"/>
              <a:t>在预付运费的情况下</a:t>
            </a:r>
            <a:r>
              <a:rPr lang="en-US" dirty="0" smtClean="0"/>
              <a:t>） ，  </a:t>
            </a:r>
            <a:r>
              <a:rPr lang="zh-CN" altLang="en-US" dirty="0" smtClean="0"/>
              <a:t>或提出一定的书面凭证  </a:t>
            </a:r>
            <a:r>
              <a:rPr lang="en-US" dirty="0" smtClean="0"/>
              <a:t>（ </a:t>
            </a:r>
            <a:r>
              <a:rPr lang="zh-CN" altLang="en-US" dirty="0" smtClean="0"/>
              <a:t>在到付运费的情况下</a:t>
            </a:r>
            <a:r>
              <a:rPr lang="en-US" dirty="0" smtClean="0"/>
              <a:t>）   </a:t>
            </a:r>
            <a:r>
              <a:rPr lang="zh-CN" altLang="en-US" dirty="0" smtClean="0"/>
              <a:t>后</a:t>
            </a:r>
            <a:r>
              <a:rPr lang="en-US" dirty="0" smtClean="0"/>
              <a:t>，  </a:t>
            </a:r>
            <a:r>
              <a:rPr lang="zh-CN" altLang="en-US" dirty="0" smtClean="0"/>
              <a:t>换取提单</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36867" name="Rectangle 3"/>
          <p:cNvSpPr>
            <a:spLocks noGrp="1" noChangeArrowheads="1"/>
          </p:cNvSpPr>
          <p:nvPr>
            <p:ph type="body" idx="1"/>
          </p:nvPr>
        </p:nvSpPr>
        <p:spPr/>
        <p:txBody>
          <a:bodyPr/>
          <a:lstStyle/>
          <a:p>
            <a:pPr>
              <a:lnSpc>
                <a:spcPct val="150000"/>
              </a:lnSpc>
            </a:pPr>
            <a:r>
              <a:rPr lang="zh-CN" altLang="en-US" dirty="0" smtClean="0"/>
              <a:t>货代需要向发货人确认是签发船公司提单还是货代公司提单</a:t>
            </a:r>
            <a:r>
              <a:rPr lang="en-US" dirty="0" smtClean="0"/>
              <a:t>。   </a:t>
            </a:r>
            <a:r>
              <a:rPr lang="zh-CN" altLang="en-US" dirty="0" smtClean="0"/>
              <a:t>若签发船公司提单</a:t>
            </a:r>
            <a:r>
              <a:rPr lang="en-US" dirty="0" smtClean="0"/>
              <a:t>，  </a:t>
            </a:r>
            <a:r>
              <a:rPr lang="zh-CN" altLang="en-US" dirty="0" smtClean="0"/>
              <a:t>则在 得到客户书面确认后由货代通知船公司签发</a:t>
            </a:r>
            <a:r>
              <a:rPr lang="en-US" dirty="0" smtClean="0"/>
              <a:t>。  </a:t>
            </a:r>
            <a:r>
              <a:rPr lang="zh-CN" altLang="en-US" dirty="0" smtClean="0"/>
              <a:t>船公司或其代理收到提单确认书后</a:t>
            </a:r>
            <a:r>
              <a:rPr lang="en-US" dirty="0" smtClean="0"/>
              <a:t>，  </a:t>
            </a:r>
            <a:r>
              <a:rPr lang="zh-CN" altLang="en-US" dirty="0" smtClean="0"/>
              <a:t>在开船后两个工作日内 签 发 提 单</a:t>
            </a:r>
            <a:r>
              <a:rPr lang="en-US" dirty="0" smtClean="0"/>
              <a:t>。  </a:t>
            </a:r>
            <a:r>
              <a:rPr lang="zh-CN" altLang="en-US" dirty="0" smtClean="0"/>
              <a:t>货 运 代 理 公 司 要 及 时 去 船 公 司 或 其 代 理 处 领 取 提 单 或 安 排 提 单</a:t>
            </a:r>
            <a:r>
              <a:rPr lang="en-US" dirty="0" smtClean="0"/>
              <a:t>“ </a:t>
            </a:r>
            <a:r>
              <a:rPr lang="zh-CN" altLang="en-US" dirty="0" smtClean="0"/>
              <a:t>电放</a:t>
            </a:r>
            <a:r>
              <a:rPr lang="en-US" dirty="0" smtClean="0"/>
              <a:t>” ，  </a:t>
            </a:r>
            <a:r>
              <a:rPr lang="zh-CN" altLang="en-US" dirty="0" smtClean="0"/>
              <a:t>再转交给客户</a:t>
            </a:r>
            <a:r>
              <a:rPr lang="en-US" dirty="0" smtClean="0"/>
              <a:t>。  </a:t>
            </a:r>
            <a:r>
              <a:rPr lang="zh-CN" altLang="en-US" dirty="0" smtClean="0"/>
              <a:t>若签发货代公司提单</a:t>
            </a:r>
            <a:r>
              <a:rPr lang="en-US" dirty="0" smtClean="0"/>
              <a:t>，  </a:t>
            </a:r>
            <a:r>
              <a:rPr lang="zh-CN" altLang="en-US" dirty="0" smtClean="0"/>
              <a:t>货运代理公司在收到客户分单的书面确认 件后</a:t>
            </a:r>
            <a:r>
              <a:rPr lang="en-US" dirty="0" smtClean="0"/>
              <a:t>，  </a:t>
            </a:r>
            <a:r>
              <a:rPr lang="zh-CN" altLang="en-US" dirty="0" smtClean="0"/>
              <a:t>直接签发分单</a:t>
            </a:r>
            <a:r>
              <a:rPr lang="en-US" dirty="0" smtClean="0"/>
              <a:t>。  </a:t>
            </a:r>
            <a:r>
              <a:rPr lang="zh-CN" altLang="en-US" dirty="0" smtClean="0"/>
              <a:t>再根据客户分单确认的货物内容和货运代理公司订舱委托书同船公司或其代理确认船公司主单</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37891" name="Rectangle 3"/>
          <p:cNvSpPr>
            <a:spLocks noGrp="1" noChangeArrowheads="1"/>
          </p:cNvSpPr>
          <p:nvPr>
            <p:ph type="body" idx="1"/>
          </p:nvPr>
        </p:nvSpPr>
        <p:spPr/>
        <p:txBody>
          <a:bodyPr/>
          <a:lstStyle/>
          <a:p>
            <a:pPr>
              <a:lnSpc>
                <a:spcPct val="150000"/>
              </a:lnSpc>
            </a:pPr>
            <a:r>
              <a:rPr lang="zh-CN" altLang="en-US" dirty="0" smtClean="0"/>
              <a:t>提单签发可分为正常签发和非正常签发</a:t>
            </a:r>
            <a:r>
              <a:rPr lang="en-US" dirty="0" smtClean="0"/>
              <a:t>。  </a:t>
            </a:r>
            <a:r>
              <a:rPr lang="zh-CN" altLang="en-US" dirty="0" smtClean="0"/>
              <a:t>正常签发要注意签发人</a:t>
            </a:r>
            <a:r>
              <a:rPr lang="en-US" dirty="0" smtClean="0"/>
              <a:t>、   </a:t>
            </a:r>
            <a:r>
              <a:rPr lang="zh-CN" altLang="en-US" dirty="0" smtClean="0"/>
              <a:t>签发日期</a:t>
            </a:r>
            <a:r>
              <a:rPr lang="en-US" dirty="0" smtClean="0"/>
              <a:t>、  </a:t>
            </a:r>
            <a:r>
              <a:rPr lang="zh-CN" altLang="en-US" dirty="0" smtClean="0"/>
              <a:t>签单地点 及签发正本提单份数等项目</a:t>
            </a:r>
            <a:r>
              <a:rPr lang="en-US" dirty="0" smtClean="0"/>
              <a:t>。   </a:t>
            </a:r>
            <a:r>
              <a:rPr lang="zh-CN" altLang="en-US" dirty="0" smtClean="0"/>
              <a:t>非正常签发包括</a:t>
            </a:r>
            <a:r>
              <a:rPr lang="en-US" dirty="0" smtClean="0"/>
              <a:t>：  ① </a:t>
            </a:r>
            <a:r>
              <a:rPr lang="zh-CN" altLang="en-US" dirty="0" smtClean="0"/>
              <a:t>凭保函签发清洁提单</a:t>
            </a:r>
            <a:r>
              <a:rPr lang="en-US" dirty="0" smtClean="0"/>
              <a:t>；   ② </a:t>
            </a:r>
            <a:r>
              <a:rPr lang="zh-CN" altLang="en-US" dirty="0" smtClean="0"/>
              <a:t>凭 保 函 倒 签 提单</a:t>
            </a:r>
            <a:r>
              <a:rPr lang="en-US" dirty="0" smtClean="0"/>
              <a:t>；  ③</a:t>
            </a:r>
            <a:r>
              <a:rPr lang="zh-CN" altLang="en-US" dirty="0" smtClean="0"/>
              <a:t>凭保函异地签单</a:t>
            </a:r>
            <a:r>
              <a:rPr lang="en-US" dirty="0" smtClean="0"/>
              <a:t>；  ④</a:t>
            </a:r>
            <a:r>
              <a:rPr lang="zh-CN" altLang="en-US" dirty="0" smtClean="0"/>
              <a:t>不显示中转港</a:t>
            </a:r>
            <a:r>
              <a:rPr lang="en-US" dirty="0" smtClean="0"/>
              <a:t>；  ⑤</a:t>
            </a:r>
            <a:r>
              <a:rPr lang="zh-CN" altLang="en-US" dirty="0" smtClean="0"/>
              <a:t>出口并单与拆单等</a:t>
            </a:r>
            <a:r>
              <a:rPr lang="en-US" dirty="0" smtClean="0"/>
              <a:t>。</a:t>
            </a:r>
            <a:endParaRPr lang="zh-CN" altLang="en-US" dirty="0" smtClean="0"/>
          </a:p>
          <a:p>
            <a:pPr>
              <a:lnSpc>
                <a:spcPct val="150000"/>
              </a:lnSpc>
            </a:pPr>
            <a:r>
              <a:rPr lang="en-US" dirty="0" smtClean="0"/>
              <a:t>（１）  </a:t>
            </a:r>
            <a:r>
              <a:rPr lang="zh-CN" altLang="en-US" dirty="0" smtClean="0"/>
              <a:t>提单的正常签发</a:t>
            </a:r>
            <a:r>
              <a:rPr lang="en-US" dirty="0" smtClean="0"/>
              <a:t>。</a:t>
            </a:r>
            <a:endParaRPr lang="zh-CN" altLang="en-US" dirty="0" smtClean="0"/>
          </a:p>
          <a:p>
            <a:pPr>
              <a:lnSpc>
                <a:spcPct val="150000"/>
              </a:lnSpc>
            </a:pPr>
            <a:r>
              <a:rPr lang="en-US" dirty="0" smtClean="0"/>
              <a:t>①</a:t>
            </a:r>
            <a:r>
              <a:rPr lang="zh-CN" altLang="en-US" dirty="0" smtClean="0"/>
              <a:t>签发人  </a:t>
            </a:r>
            <a:r>
              <a:rPr lang="en-US" dirty="0" smtClean="0"/>
              <a:t>（ </a:t>
            </a:r>
            <a:r>
              <a:rPr lang="en-US" dirty="0" err="1" smtClean="0"/>
              <a:t>Ｉｓｓｕｅｒ</a:t>
            </a:r>
            <a:r>
              <a:rPr lang="en-US" dirty="0" smtClean="0"/>
              <a:t>） 。  </a:t>
            </a:r>
            <a:r>
              <a:rPr lang="zh-CN" altLang="en-US" dirty="0" smtClean="0"/>
              <a:t>签发人一定要确保  </a:t>
            </a:r>
            <a:r>
              <a:rPr lang="en-US" dirty="0" smtClean="0"/>
              <a:t>“ </a:t>
            </a:r>
            <a:r>
              <a:rPr lang="zh-CN" altLang="en-US" dirty="0" smtClean="0"/>
              <a:t>身份的可识别性</a:t>
            </a:r>
            <a:r>
              <a:rPr lang="en-US" dirty="0" smtClean="0"/>
              <a:t>” 。</a:t>
            </a:r>
            <a:r>
              <a:rPr lang="zh-CN" altLang="en-US" dirty="0" smtClean="0"/>
              <a:t> 提单签发示例如</a:t>
            </a:r>
            <a:r>
              <a:rPr lang="zh-CN" altLang="en-US" dirty="0" smtClean="0">
                <a:hlinkClick r:id="rId2" action="ppaction://hlinksldjump"/>
              </a:rPr>
              <a:t>表 </a:t>
            </a:r>
            <a:r>
              <a:rPr lang="en-US" dirty="0" smtClean="0">
                <a:hlinkClick r:id="rId2" action="ppaction://hlinksldjump"/>
              </a:rPr>
              <a:t>９ － １</a:t>
            </a:r>
            <a:r>
              <a:rPr lang="en-US" dirty="0" smtClean="0"/>
              <a:t>、  </a:t>
            </a:r>
            <a:r>
              <a:rPr lang="zh-CN" altLang="en-US" dirty="0" smtClean="0">
                <a:hlinkClick r:id="rId3" action="ppaction://hlinksldjump"/>
              </a:rPr>
              <a:t>表 </a:t>
            </a:r>
            <a:r>
              <a:rPr lang="en-US" dirty="0" smtClean="0">
                <a:hlinkClick r:id="rId3" action="ppaction://hlinksldjump"/>
              </a:rPr>
              <a:t>９ － ２</a:t>
            </a:r>
            <a:r>
              <a:rPr lang="en-US" dirty="0" smtClean="0"/>
              <a:t> </a:t>
            </a:r>
            <a:r>
              <a:rPr lang="zh-CN" altLang="en-US" dirty="0" smtClean="0"/>
              <a:t>所示</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38915" name="Rectangle 3"/>
          <p:cNvSpPr>
            <a:spLocks noGrp="1" noChangeArrowheads="1"/>
          </p:cNvSpPr>
          <p:nvPr>
            <p:ph type="body" idx="1"/>
          </p:nvPr>
        </p:nvSpPr>
        <p:spPr/>
        <p:txBody>
          <a:bodyPr/>
          <a:lstStyle/>
          <a:p>
            <a:r>
              <a:rPr lang="en-US" dirty="0" smtClean="0"/>
              <a:t>②</a:t>
            </a:r>
            <a:r>
              <a:rPr lang="zh-CN" altLang="en-US" dirty="0" smtClean="0"/>
              <a:t>签发日期  </a:t>
            </a:r>
            <a:r>
              <a:rPr lang="en-US" dirty="0" smtClean="0"/>
              <a:t>（ </a:t>
            </a:r>
            <a:r>
              <a:rPr lang="en-US" dirty="0" err="1" smtClean="0"/>
              <a:t>Ｄａｔｅ</a:t>
            </a:r>
            <a:r>
              <a:rPr lang="en-US" dirty="0" smtClean="0"/>
              <a:t> </a:t>
            </a:r>
            <a:r>
              <a:rPr lang="en-US" dirty="0" err="1" smtClean="0"/>
              <a:t>ｏｆ</a:t>
            </a:r>
            <a:r>
              <a:rPr lang="en-US" dirty="0" smtClean="0"/>
              <a:t> </a:t>
            </a:r>
            <a:r>
              <a:rPr lang="en-US" dirty="0" err="1" smtClean="0"/>
              <a:t>Ｉｓｓｕｅ</a:t>
            </a:r>
            <a:r>
              <a:rPr lang="en-US" dirty="0" smtClean="0"/>
              <a:t>） 。  《 ＵＣＰ６００ 》  </a:t>
            </a:r>
            <a:r>
              <a:rPr lang="zh-CN" altLang="en-US" dirty="0" smtClean="0"/>
              <a:t>第 </a:t>
            </a:r>
            <a:r>
              <a:rPr lang="en-US" dirty="0" smtClean="0"/>
              <a:t>２０ </a:t>
            </a:r>
            <a:r>
              <a:rPr lang="zh-CN" altLang="en-US" dirty="0" smtClean="0"/>
              <a:t>条规定</a:t>
            </a:r>
            <a:r>
              <a:rPr lang="en-US" dirty="0" smtClean="0"/>
              <a:t>，  </a:t>
            </a:r>
            <a:r>
              <a:rPr lang="zh-CN" altLang="en-US" dirty="0" smtClean="0"/>
              <a:t>通过以下方式表明货物已在信用证规定的装货港装上具名船只</a:t>
            </a:r>
            <a:r>
              <a:rPr lang="en-US" dirty="0" smtClean="0"/>
              <a:t>：   </a:t>
            </a:r>
            <a:r>
              <a:rPr lang="zh-CN" altLang="en-US" dirty="0" smtClean="0"/>
              <a:t>预先印就的文字</a:t>
            </a:r>
            <a:r>
              <a:rPr lang="en-US" dirty="0" smtClean="0"/>
              <a:t>，  </a:t>
            </a:r>
            <a:r>
              <a:rPr lang="zh-CN" altLang="en-US" dirty="0" smtClean="0"/>
              <a:t>或已装船批注注明货物的装运日期</a:t>
            </a:r>
            <a:r>
              <a:rPr lang="en-US" dirty="0" smtClean="0"/>
              <a:t>。</a:t>
            </a:r>
            <a:endParaRPr lang="zh-CN" altLang="en-US" dirty="0" smtClean="0"/>
          </a:p>
          <a:p>
            <a:r>
              <a:rPr lang="en-US" dirty="0" smtClean="0"/>
              <a:t>③</a:t>
            </a:r>
            <a:r>
              <a:rPr lang="zh-CN" altLang="en-US" dirty="0" smtClean="0"/>
              <a:t>签单地点  </a:t>
            </a:r>
            <a:r>
              <a:rPr lang="en-US" dirty="0" smtClean="0"/>
              <a:t>（ </a:t>
            </a:r>
            <a:r>
              <a:rPr lang="en-US" dirty="0" err="1" smtClean="0"/>
              <a:t>Ｐｌａｃｅ</a:t>
            </a:r>
            <a:r>
              <a:rPr lang="en-US" dirty="0" smtClean="0"/>
              <a:t> </a:t>
            </a:r>
            <a:r>
              <a:rPr lang="en-US" dirty="0" err="1" smtClean="0"/>
              <a:t>ｏｆ</a:t>
            </a:r>
            <a:r>
              <a:rPr lang="en-US" dirty="0" smtClean="0"/>
              <a:t> </a:t>
            </a:r>
            <a:r>
              <a:rPr lang="en-US" dirty="0" err="1" smtClean="0"/>
              <a:t>Ｉｓｓｕｅ</a:t>
            </a:r>
            <a:r>
              <a:rPr lang="en-US" dirty="0" smtClean="0"/>
              <a:t>） ：  </a:t>
            </a:r>
            <a:r>
              <a:rPr lang="zh-CN" altLang="en-US" dirty="0" smtClean="0"/>
              <a:t>一般在装运港签发提单</a:t>
            </a:r>
            <a:r>
              <a:rPr lang="en-US" dirty="0" smtClean="0"/>
              <a:t>。</a:t>
            </a:r>
            <a:endParaRPr lang="zh-CN" altLang="en-US" dirty="0" smtClean="0"/>
          </a:p>
          <a:p>
            <a:r>
              <a:rPr lang="en-US" dirty="0" smtClean="0"/>
              <a:t>④</a:t>
            </a:r>
            <a:r>
              <a:rPr lang="zh-CN" altLang="en-US" dirty="0" smtClean="0"/>
              <a:t>签发正本提单份数  </a:t>
            </a:r>
            <a:r>
              <a:rPr lang="en-US" dirty="0" smtClean="0"/>
              <a:t>（ </a:t>
            </a:r>
            <a:r>
              <a:rPr lang="en-US" dirty="0" err="1" smtClean="0"/>
              <a:t>Ｎｕｍｂｅｒ</a:t>
            </a:r>
            <a:r>
              <a:rPr lang="en-US" dirty="0" smtClean="0"/>
              <a:t>  </a:t>
            </a:r>
            <a:r>
              <a:rPr lang="en-US" dirty="0" err="1" smtClean="0"/>
              <a:t>ｏｆ</a:t>
            </a:r>
            <a:r>
              <a:rPr lang="en-US" dirty="0" smtClean="0"/>
              <a:t> </a:t>
            </a:r>
            <a:r>
              <a:rPr lang="en-US" dirty="0" err="1" smtClean="0"/>
              <a:t>Ｏｒｉｇｉｎａｌ</a:t>
            </a:r>
            <a:r>
              <a:rPr lang="en-US" dirty="0" smtClean="0"/>
              <a:t>  Ｂ ／ Ｌ） 。  </a:t>
            </a:r>
            <a:r>
              <a:rPr lang="zh-CN" altLang="en-US" dirty="0" smtClean="0"/>
              <a:t>常见的签发正本提单份数是一式三份 如 </a:t>
            </a:r>
            <a:r>
              <a:rPr lang="en-US" dirty="0" smtClean="0"/>
              <a:t>Ｌ ／ Ｃ４６ Ａ </a:t>
            </a:r>
            <a:r>
              <a:rPr lang="zh-CN" altLang="en-US" dirty="0" smtClean="0"/>
              <a:t>一般规定</a:t>
            </a:r>
            <a:r>
              <a:rPr lang="en-US" dirty="0" smtClean="0"/>
              <a:t>：  </a:t>
            </a:r>
            <a:r>
              <a:rPr lang="en-US" dirty="0" err="1" smtClean="0"/>
              <a:t>Ｆｕｌｌ</a:t>
            </a:r>
            <a:r>
              <a:rPr lang="en-US" dirty="0" smtClean="0"/>
              <a:t> </a:t>
            </a:r>
            <a:r>
              <a:rPr lang="en-US" dirty="0" err="1" smtClean="0"/>
              <a:t>Ｓｅｔ</a:t>
            </a:r>
            <a:r>
              <a:rPr lang="en-US" dirty="0" smtClean="0"/>
              <a:t> </a:t>
            </a:r>
            <a:r>
              <a:rPr lang="en-US" dirty="0" err="1" smtClean="0"/>
              <a:t>ｏｆ</a:t>
            </a:r>
            <a:r>
              <a:rPr lang="en-US" dirty="0" smtClean="0"/>
              <a:t> </a:t>
            </a:r>
            <a:r>
              <a:rPr lang="en-US" dirty="0" err="1" smtClean="0"/>
              <a:t>Ｃｌｅａｎ</a:t>
            </a:r>
            <a:r>
              <a:rPr lang="en-US" dirty="0" smtClean="0"/>
              <a:t> </a:t>
            </a:r>
            <a:r>
              <a:rPr lang="en-US" dirty="0" err="1" smtClean="0"/>
              <a:t>ｏｎ</a:t>
            </a:r>
            <a:r>
              <a:rPr lang="en-US" dirty="0" smtClean="0"/>
              <a:t> </a:t>
            </a:r>
            <a:r>
              <a:rPr lang="en-US" dirty="0" err="1" smtClean="0"/>
              <a:t>Ｂｏａｒｄ</a:t>
            </a:r>
            <a:r>
              <a:rPr lang="en-US" dirty="0" smtClean="0"/>
              <a:t> </a:t>
            </a:r>
            <a:r>
              <a:rPr lang="en-US" dirty="0" err="1" smtClean="0"/>
              <a:t>Ｏｃｅａｎ</a:t>
            </a:r>
            <a:r>
              <a:rPr lang="en-US" dirty="0" smtClean="0"/>
              <a:t> </a:t>
            </a:r>
            <a:r>
              <a:rPr lang="en-US" dirty="0" err="1" smtClean="0"/>
              <a:t>Ｂｉｌｌ</a:t>
            </a:r>
            <a:r>
              <a:rPr lang="en-US" dirty="0" smtClean="0"/>
              <a:t> </a:t>
            </a:r>
            <a:r>
              <a:rPr lang="en-US" dirty="0" err="1" smtClean="0"/>
              <a:t>ｏｆ</a:t>
            </a:r>
            <a:r>
              <a:rPr lang="en-US" dirty="0" smtClean="0"/>
              <a:t> </a:t>
            </a:r>
            <a:r>
              <a:rPr lang="en-US" dirty="0" err="1" smtClean="0"/>
              <a:t>Ｌａｄｉｎｇ</a:t>
            </a:r>
            <a:r>
              <a:rPr lang="en-US" dirty="0" smtClean="0"/>
              <a:t>，  </a:t>
            </a:r>
            <a:r>
              <a:rPr lang="zh-CN" altLang="en-US" dirty="0" smtClean="0"/>
              <a:t>即全套清洁已装船提单</a:t>
            </a:r>
            <a:r>
              <a:rPr lang="en-US" dirty="0" smtClean="0"/>
              <a:t>“ </a:t>
            </a:r>
            <a:r>
              <a:rPr lang="zh-CN" altLang="en-US" dirty="0" smtClean="0"/>
              <a:t>全套</a:t>
            </a:r>
            <a:r>
              <a:rPr lang="en-US" dirty="0" smtClean="0"/>
              <a:t>”  </a:t>
            </a:r>
            <a:r>
              <a:rPr lang="zh-CN" altLang="en-US" dirty="0" smtClean="0"/>
              <a:t>一般为三份</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39939" name="Rectangle 3"/>
          <p:cNvSpPr>
            <a:spLocks noGrp="1" noChangeArrowheads="1"/>
          </p:cNvSpPr>
          <p:nvPr>
            <p:ph type="body" idx="1"/>
          </p:nvPr>
        </p:nvSpPr>
        <p:spPr/>
        <p:txBody>
          <a:bodyPr/>
          <a:lstStyle/>
          <a:p>
            <a:r>
              <a:rPr lang="en-US" dirty="0" smtClean="0"/>
              <a:t>（２）  </a:t>
            </a:r>
            <a:r>
              <a:rPr lang="zh-CN" altLang="en-US" dirty="0" smtClean="0"/>
              <a:t>提单的非正常签发</a:t>
            </a:r>
            <a:r>
              <a:rPr lang="en-US" dirty="0" smtClean="0"/>
              <a:t>。</a:t>
            </a:r>
            <a:endParaRPr lang="zh-CN" altLang="en-US" dirty="0" smtClean="0"/>
          </a:p>
          <a:p>
            <a:r>
              <a:rPr lang="en-US" dirty="0" smtClean="0"/>
              <a:t>①</a:t>
            </a:r>
            <a:r>
              <a:rPr lang="zh-CN" altLang="en-US" dirty="0" smtClean="0"/>
              <a:t>凭保函签发清洁提单</a:t>
            </a:r>
            <a:r>
              <a:rPr lang="en-US" dirty="0" smtClean="0"/>
              <a:t>。</a:t>
            </a:r>
            <a:endParaRPr lang="zh-CN" altLang="en-US" dirty="0" smtClean="0"/>
          </a:p>
          <a:p>
            <a:r>
              <a:rPr lang="zh-CN" altLang="en-US" dirty="0" smtClean="0"/>
              <a:t>保函  </a:t>
            </a:r>
            <a:r>
              <a:rPr lang="en-US" dirty="0" smtClean="0"/>
              <a:t>（ </a:t>
            </a:r>
            <a:r>
              <a:rPr lang="en-US" dirty="0" err="1" smtClean="0"/>
              <a:t>Ｌｅｔｔｅｒ</a:t>
            </a:r>
            <a:r>
              <a:rPr lang="en-US" dirty="0" smtClean="0"/>
              <a:t> </a:t>
            </a:r>
            <a:r>
              <a:rPr lang="en-US" dirty="0" err="1" smtClean="0"/>
              <a:t>ｏｆ</a:t>
            </a:r>
            <a:r>
              <a:rPr lang="en-US" dirty="0" smtClean="0"/>
              <a:t> </a:t>
            </a:r>
            <a:r>
              <a:rPr lang="en-US" dirty="0" err="1" smtClean="0"/>
              <a:t>Ｉｎｄｅｍｎｉｔｙ</a:t>
            </a:r>
            <a:r>
              <a:rPr lang="en-US" dirty="0" smtClean="0"/>
              <a:t>）   </a:t>
            </a:r>
            <a:r>
              <a:rPr lang="zh-CN" altLang="en-US" dirty="0" smtClean="0"/>
              <a:t>是由托运人出具的用以担保承运人签发清洁提单而产生一切  法律后果的一种担保文件</a:t>
            </a:r>
            <a:r>
              <a:rPr lang="en-US" dirty="0" smtClean="0"/>
              <a:t>。</a:t>
            </a:r>
            <a:endParaRPr lang="zh-CN" altLang="en-US" dirty="0" smtClean="0"/>
          </a:p>
          <a:p>
            <a:r>
              <a:rPr lang="en-US" dirty="0" smtClean="0"/>
              <a:t>②</a:t>
            </a:r>
            <a:r>
              <a:rPr lang="zh-CN" altLang="en-US" dirty="0" smtClean="0"/>
              <a:t>凭保函倒签提单</a:t>
            </a:r>
            <a:r>
              <a:rPr lang="en-US" dirty="0" smtClean="0"/>
              <a:t>。</a:t>
            </a:r>
            <a:endParaRPr lang="zh-CN" altLang="en-US" dirty="0" smtClean="0"/>
          </a:p>
          <a:p>
            <a:r>
              <a:rPr lang="zh-CN" altLang="en-US" dirty="0" smtClean="0"/>
              <a:t>倒签提单是指承运人应托运人的要求</a:t>
            </a:r>
            <a:r>
              <a:rPr lang="en-US" dirty="0" smtClean="0"/>
              <a:t>， </a:t>
            </a:r>
            <a:r>
              <a:rPr lang="zh-CN" altLang="en-US" dirty="0" smtClean="0"/>
              <a:t>在货物装船后签发的提单日期早于实际装船完毕 日期的提单</a:t>
            </a:r>
            <a:r>
              <a:rPr lang="en-US" dirty="0" smtClean="0"/>
              <a:t>。</a:t>
            </a:r>
            <a:endParaRPr lang="zh-CN" altLang="en-US" dirty="0" smtClean="0"/>
          </a:p>
          <a:p>
            <a:r>
              <a:rPr lang="en-US" dirty="0" smtClean="0"/>
              <a:t>③</a:t>
            </a:r>
            <a:r>
              <a:rPr lang="zh-CN" altLang="en-US" dirty="0" smtClean="0"/>
              <a:t>出口并单与拆单</a:t>
            </a:r>
            <a:r>
              <a:rPr lang="en-US" dirty="0" smtClean="0"/>
              <a:t>。</a:t>
            </a:r>
            <a:endParaRPr lang="zh-CN" altLang="en-US" dirty="0" smtClean="0"/>
          </a:p>
          <a:p>
            <a:r>
              <a:rPr lang="zh-CN" altLang="en-US" dirty="0" smtClean="0"/>
              <a:t>出口并单与拆单包括并提单和分提单两种</a:t>
            </a:r>
            <a:r>
              <a:rPr lang="en-US" dirty="0" smtClean="0"/>
              <a:t>。</a:t>
            </a:r>
            <a:endParaRPr lang="zh-CN" altLang="en-US" dirty="0" smtClean="0"/>
          </a:p>
          <a:p>
            <a:r>
              <a:rPr lang="zh-CN" altLang="en-US" dirty="0" smtClean="0"/>
              <a:t>并提单  </a:t>
            </a:r>
            <a:r>
              <a:rPr lang="en-US" dirty="0" smtClean="0"/>
              <a:t>（ </a:t>
            </a:r>
            <a:r>
              <a:rPr lang="en-US" dirty="0" err="1" smtClean="0"/>
              <a:t>Ｏｍｎｉｂｕｓ</a:t>
            </a:r>
            <a:r>
              <a:rPr lang="en-US" dirty="0" smtClean="0"/>
              <a:t>  Ｂ ／ Ｌ）   </a:t>
            </a:r>
            <a:r>
              <a:rPr lang="zh-CN" altLang="en-US" dirty="0" smtClean="0"/>
              <a:t>是指承运人应货主要求将两个或以上的订舱合并</a:t>
            </a:r>
            <a:r>
              <a:rPr lang="en-US" dirty="0" smtClean="0"/>
              <a:t>，  </a:t>
            </a:r>
            <a:r>
              <a:rPr lang="zh-CN" altLang="en-US" dirty="0" smtClean="0"/>
              <a:t>出具一份提 单</a:t>
            </a:r>
            <a:r>
              <a:rPr lang="en-US" dirty="0" smtClean="0"/>
              <a:t>。  </a:t>
            </a:r>
            <a:r>
              <a:rPr lang="zh-CN" altLang="en-US" dirty="0" smtClean="0"/>
              <a:t>分提单  </a:t>
            </a:r>
            <a:r>
              <a:rPr lang="en-US" dirty="0" smtClean="0"/>
              <a:t>（ </a:t>
            </a:r>
            <a:r>
              <a:rPr lang="en-US" dirty="0" err="1" smtClean="0"/>
              <a:t>Ｓｅｐａｒａｔｅ</a:t>
            </a:r>
            <a:r>
              <a:rPr lang="en-US" dirty="0" smtClean="0"/>
              <a:t>  Ｂ ／ Ｉ。）  </a:t>
            </a:r>
            <a:r>
              <a:rPr lang="zh-CN" altLang="en-US" dirty="0" smtClean="0"/>
              <a:t>是指承运人应货主要求将一个订舱拆分</a:t>
            </a:r>
            <a:r>
              <a:rPr lang="en-US" dirty="0" smtClean="0"/>
              <a:t>，  </a:t>
            </a:r>
            <a:r>
              <a:rPr lang="zh-CN" altLang="en-US" dirty="0" smtClean="0"/>
              <a:t>出具两份或以上数量 的提单</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40963" name="Rectangle 3"/>
          <p:cNvSpPr>
            <a:spLocks noGrp="1" noChangeArrowheads="1"/>
          </p:cNvSpPr>
          <p:nvPr>
            <p:ph type="body" idx="1"/>
          </p:nvPr>
        </p:nvSpPr>
        <p:spPr/>
        <p:txBody>
          <a:bodyPr/>
          <a:lstStyle/>
          <a:p>
            <a:pPr>
              <a:lnSpc>
                <a:spcPct val="150000"/>
              </a:lnSpc>
            </a:pPr>
            <a:r>
              <a:rPr lang="en-US" dirty="0" smtClean="0"/>
              <a:t>７）  </a:t>
            </a:r>
            <a:r>
              <a:rPr lang="zh-CN" altLang="en-US" dirty="0" smtClean="0"/>
              <a:t>费用结算</a:t>
            </a:r>
            <a:r>
              <a:rPr lang="en-US" dirty="0" smtClean="0"/>
              <a:t>。</a:t>
            </a:r>
            <a:endParaRPr lang="zh-CN" altLang="en-US" dirty="0" smtClean="0"/>
          </a:p>
          <a:p>
            <a:pPr>
              <a:lnSpc>
                <a:spcPct val="150000"/>
              </a:lnSpc>
            </a:pPr>
            <a:r>
              <a:rPr lang="zh-CN" altLang="en-US" dirty="0" smtClean="0"/>
              <a:t>货运代理公司通常在货物装船后制作账单与客户核对并结算海运出口费用</a:t>
            </a:r>
            <a:r>
              <a:rPr lang="en-US" dirty="0" smtClean="0"/>
              <a:t>，  </a:t>
            </a:r>
            <a:r>
              <a:rPr lang="zh-CN" altLang="en-US" dirty="0" smtClean="0"/>
              <a:t>一般包括如下项目</a:t>
            </a:r>
            <a:r>
              <a:rPr lang="en-US" dirty="0" smtClean="0"/>
              <a:t>。</a:t>
            </a:r>
            <a:endParaRPr lang="zh-CN" altLang="en-US" dirty="0" smtClean="0"/>
          </a:p>
          <a:p>
            <a:pPr>
              <a:lnSpc>
                <a:spcPct val="150000"/>
              </a:lnSpc>
            </a:pPr>
            <a:r>
              <a:rPr lang="en-US" dirty="0" smtClean="0"/>
              <a:t>①</a:t>
            </a:r>
            <a:r>
              <a:rPr lang="zh-CN" altLang="en-US" dirty="0" smtClean="0"/>
              <a:t>海运费</a:t>
            </a:r>
            <a:r>
              <a:rPr lang="en-US" dirty="0" smtClean="0"/>
              <a:t>，  </a:t>
            </a:r>
            <a:r>
              <a:rPr lang="zh-CN" altLang="en-US" dirty="0" smtClean="0"/>
              <a:t>需明确是预付  </a:t>
            </a:r>
            <a:r>
              <a:rPr lang="en-US" dirty="0" smtClean="0"/>
              <a:t>（ </a:t>
            </a:r>
            <a:r>
              <a:rPr lang="en-US" dirty="0" err="1" smtClean="0"/>
              <a:t>Ｆｒｅｉｇｈｔ</a:t>
            </a:r>
            <a:r>
              <a:rPr lang="en-US" dirty="0" smtClean="0"/>
              <a:t>  </a:t>
            </a:r>
            <a:r>
              <a:rPr lang="en-US" dirty="0" err="1" smtClean="0"/>
              <a:t>Ｐｒｅｐａｉｄ</a:t>
            </a:r>
            <a:r>
              <a:rPr lang="en-US" dirty="0" smtClean="0"/>
              <a:t>）   </a:t>
            </a:r>
            <a:r>
              <a:rPr lang="zh-CN" altLang="en-US" dirty="0" smtClean="0"/>
              <a:t>还是到付  </a:t>
            </a:r>
            <a:r>
              <a:rPr lang="en-US" dirty="0" smtClean="0"/>
              <a:t>（ </a:t>
            </a:r>
            <a:r>
              <a:rPr lang="en-US" dirty="0" err="1" smtClean="0"/>
              <a:t>Ｆｒｅｉｇｈｔ</a:t>
            </a:r>
            <a:r>
              <a:rPr lang="en-US" dirty="0" smtClean="0"/>
              <a:t>  </a:t>
            </a:r>
            <a:r>
              <a:rPr lang="en-US" dirty="0" err="1" smtClean="0"/>
              <a:t>Ｃｏｌｌｅｃｔ</a:t>
            </a:r>
            <a:r>
              <a:rPr lang="en-US" dirty="0" smtClean="0"/>
              <a:t>） 。</a:t>
            </a:r>
            <a:endParaRPr lang="zh-CN" altLang="en-US" dirty="0" smtClean="0"/>
          </a:p>
          <a:p>
            <a:pPr>
              <a:lnSpc>
                <a:spcPct val="150000"/>
              </a:lnSpc>
            </a:pPr>
            <a:r>
              <a:rPr lang="en-US" dirty="0" smtClean="0"/>
              <a:t>②</a:t>
            </a:r>
            <a:r>
              <a:rPr lang="zh-CN" altLang="en-US" dirty="0" smtClean="0"/>
              <a:t>陆运费</a:t>
            </a:r>
            <a:r>
              <a:rPr lang="en-US" dirty="0" smtClean="0"/>
              <a:t>，  </a:t>
            </a:r>
            <a:r>
              <a:rPr lang="zh-CN" altLang="en-US" dirty="0" smtClean="0"/>
              <a:t>包括订舱费</a:t>
            </a:r>
            <a:r>
              <a:rPr lang="en-US" dirty="0" smtClean="0"/>
              <a:t>、  </a:t>
            </a:r>
            <a:r>
              <a:rPr lang="zh-CN" altLang="en-US" dirty="0" smtClean="0"/>
              <a:t>报关费</a:t>
            </a:r>
            <a:r>
              <a:rPr lang="en-US" dirty="0" smtClean="0"/>
              <a:t>、  </a:t>
            </a:r>
            <a:r>
              <a:rPr lang="zh-CN" altLang="en-US" dirty="0" smtClean="0"/>
              <a:t>做箱费  </a:t>
            </a:r>
            <a:r>
              <a:rPr lang="en-US" dirty="0" smtClean="0"/>
              <a:t>（ </a:t>
            </a:r>
            <a:r>
              <a:rPr lang="zh-CN" altLang="en-US" dirty="0" smtClean="0"/>
              <a:t>内装 </a:t>
            </a:r>
            <a:r>
              <a:rPr lang="en-US" dirty="0" smtClean="0"/>
              <a:t>／ </a:t>
            </a:r>
            <a:r>
              <a:rPr lang="zh-CN" altLang="en-US" dirty="0" smtClean="0"/>
              <a:t>门到门</a:t>
            </a:r>
            <a:r>
              <a:rPr lang="en-US" dirty="0" smtClean="0"/>
              <a:t>）   </a:t>
            </a:r>
            <a:r>
              <a:rPr lang="zh-CN" altLang="en-US" dirty="0" smtClean="0"/>
              <a:t>及其他应考虑的费用</a:t>
            </a:r>
            <a:r>
              <a:rPr lang="en-US" dirty="0" smtClean="0"/>
              <a:t>，  </a:t>
            </a:r>
            <a:r>
              <a:rPr lang="zh-CN" altLang="en-US" dirty="0" smtClean="0"/>
              <a:t>包括 报关报检费</a:t>
            </a:r>
            <a:r>
              <a:rPr lang="en-US" dirty="0" smtClean="0"/>
              <a:t>、  </a:t>
            </a:r>
            <a:r>
              <a:rPr lang="zh-CN" altLang="en-US" dirty="0" smtClean="0"/>
              <a:t>提货费</a:t>
            </a:r>
            <a:r>
              <a:rPr lang="en-US" dirty="0" smtClean="0"/>
              <a:t>、  </a:t>
            </a:r>
            <a:r>
              <a:rPr lang="zh-CN" altLang="en-US" dirty="0" smtClean="0"/>
              <a:t>快递费</a:t>
            </a:r>
            <a:r>
              <a:rPr lang="en-US" dirty="0" smtClean="0"/>
              <a:t>、  </a:t>
            </a:r>
            <a:r>
              <a:rPr lang="zh-CN" altLang="en-US" dirty="0" smtClean="0"/>
              <a:t>电放费</a:t>
            </a:r>
            <a:r>
              <a:rPr lang="en-US" dirty="0" smtClean="0"/>
              <a:t>、  </a:t>
            </a:r>
            <a:r>
              <a:rPr lang="zh-CN" altLang="en-US" dirty="0" smtClean="0"/>
              <a:t>更改提单费等</a:t>
            </a:r>
            <a:r>
              <a:rPr lang="en-US" dirty="0" smtClean="0"/>
              <a:t>。  </a:t>
            </a:r>
            <a:r>
              <a:rPr lang="zh-CN" altLang="en-US" dirty="0" smtClean="0"/>
              <a:t>应在一个月内督促客户结清费用并及时返还客户出口货物报关单的收汇核销联和出口退税联</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41987" name="Rectangle 3"/>
          <p:cNvSpPr>
            <a:spLocks noGrp="1" noChangeArrowheads="1"/>
          </p:cNvSpPr>
          <p:nvPr>
            <p:ph type="body" idx="1"/>
          </p:nvPr>
        </p:nvSpPr>
        <p:spPr/>
        <p:txBody>
          <a:bodyPr/>
          <a:lstStyle/>
          <a:p>
            <a:r>
              <a:rPr lang="en-US" dirty="0" smtClean="0"/>
              <a:t>３  </a:t>
            </a:r>
            <a:r>
              <a:rPr lang="zh-CN" altLang="en-US" dirty="0" smtClean="0"/>
              <a:t>技能训练</a:t>
            </a:r>
          </a:p>
          <a:p>
            <a:r>
              <a:rPr lang="zh-CN" altLang="en-US" dirty="0" smtClean="0"/>
              <a:t>例 </a:t>
            </a:r>
            <a:r>
              <a:rPr lang="en-US" dirty="0" smtClean="0"/>
              <a:t>１：  </a:t>
            </a:r>
            <a:r>
              <a:rPr lang="zh-CN" altLang="en-US" dirty="0" smtClean="0"/>
              <a:t>以 </a:t>
            </a:r>
            <a:r>
              <a:rPr lang="en-US" dirty="0" smtClean="0"/>
              <a:t>ＣＩＦ </a:t>
            </a:r>
            <a:r>
              <a:rPr lang="zh-CN" altLang="en-US" dirty="0" smtClean="0"/>
              <a:t>价格从上海出口到伦敦的一批服装</a:t>
            </a:r>
            <a:r>
              <a:rPr lang="en-US" dirty="0" smtClean="0"/>
              <a:t>，  </a:t>
            </a:r>
            <a:r>
              <a:rPr lang="zh-CN" altLang="en-US" dirty="0" smtClean="0"/>
              <a:t>毛重为 </a:t>
            </a:r>
            <a:r>
              <a:rPr lang="en-US" dirty="0" smtClean="0"/>
              <a:t>１３ </a:t>
            </a:r>
            <a:r>
              <a:rPr lang="zh-CN" altLang="en-US" dirty="0" smtClean="0"/>
              <a:t>吨</a:t>
            </a:r>
            <a:r>
              <a:rPr lang="en-US" dirty="0" smtClean="0"/>
              <a:t>，  </a:t>
            </a:r>
            <a:r>
              <a:rPr lang="zh-CN" altLang="en-US" dirty="0" smtClean="0"/>
              <a:t>体积为 </a:t>
            </a:r>
            <a:r>
              <a:rPr lang="en-US" dirty="0" smtClean="0"/>
              <a:t>１６ｍ</a:t>
            </a:r>
            <a:r>
              <a:rPr lang="en-US" baseline="30000" dirty="0" smtClean="0"/>
              <a:t>３</a:t>
            </a:r>
            <a:r>
              <a:rPr lang="en-US" dirty="0" smtClean="0"/>
              <a:t> 。  </a:t>
            </a:r>
            <a:r>
              <a:rPr lang="zh-CN" altLang="en-US" dirty="0" smtClean="0"/>
              <a:t>运费计 算标准为 </a:t>
            </a:r>
            <a:r>
              <a:rPr lang="en-US" dirty="0" smtClean="0"/>
              <a:t>Ｗ ／ Ｍ，  </a:t>
            </a:r>
            <a:r>
              <a:rPr lang="zh-CN" altLang="en-US" dirty="0" smtClean="0"/>
              <a:t>航线为上海</a:t>
            </a:r>
            <a:r>
              <a:rPr lang="en-US" dirty="0" smtClean="0"/>
              <a:t>—</a:t>
            </a:r>
            <a:r>
              <a:rPr lang="zh-CN" altLang="en-US" dirty="0" smtClean="0"/>
              <a:t>中国香港</a:t>
            </a:r>
            <a:r>
              <a:rPr lang="en-US" dirty="0" smtClean="0"/>
              <a:t>—</a:t>
            </a:r>
            <a:r>
              <a:rPr lang="zh-CN" altLang="en-US" dirty="0" smtClean="0"/>
              <a:t>新加坡</a:t>
            </a:r>
            <a:r>
              <a:rPr lang="en-US" dirty="0" smtClean="0"/>
              <a:t>—</a:t>
            </a:r>
            <a:r>
              <a:rPr lang="zh-CN" altLang="en-US" dirty="0" smtClean="0"/>
              <a:t>伦敦</a:t>
            </a:r>
            <a:r>
              <a:rPr lang="en-US" dirty="0" smtClean="0"/>
              <a:t>，  </a:t>
            </a:r>
            <a:r>
              <a:rPr lang="zh-CN" altLang="en-US" dirty="0" smtClean="0"/>
              <a:t>在新加坡转船</a:t>
            </a:r>
            <a:r>
              <a:rPr lang="en-US" dirty="0" smtClean="0"/>
              <a:t>。  </a:t>
            </a:r>
            <a:r>
              <a:rPr lang="zh-CN" altLang="en-US" dirty="0" smtClean="0"/>
              <a:t>在运价表中查得 该类货物的基本运费率为每吨 </a:t>
            </a:r>
            <a:r>
              <a:rPr lang="en-US" dirty="0" smtClean="0"/>
              <a:t>２５０ </a:t>
            </a:r>
            <a:r>
              <a:rPr lang="zh-CN" altLang="en-US" dirty="0" smtClean="0"/>
              <a:t>元</a:t>
            </a:r>
            <a:r>
              <a:rPr lang="en-US" dirty="0" smtClean="0"/>
              <a:t>，  </a:t>
            </a:r>
            <a:r>
              <a:rPr lang="zh-CN" altLang="en-US" dirty="0" smtClean="0"/>
              <a:t>燃油附加费为 </a:t>
            </a:r>
            <a:r>
              <a:rPr lang="en-US" dirty="0" smtClean="0"/>
              <a:t>２０％ ，  </a:t>
            </a:r>
            <a:r>
              <a:rPr lang="zh-CN" altLang="en-US" dirty="0" smtClean="0"/>
              <a:t>转船附加费为 </a:t>
            </a:r>
            <a:r>
              <a:rPr lang="en-US" dirty="0" smtClean="0"/>
              <a:t>５００ </a:t>
            </a:r>
            <a:r>
              <a:rPr lang="zh-CN" altLang="en-US" dirty="0" smtClean="0"/>
              <a:t>元 </a:t>
            </a:r>
            <a:r>
              <a:rPr lang="en-US" dirty="0" smtClean="0"/>
              <a:t>／ </a:t>
            </a:r>
            <a:r>
              <a:rPr lang="zh-CN" altLang="en-US" dirty="0" smtClean="0"/>
              <a:t>吨</a:t>
            </a:r>
            <a:r>
              <a:rPr lang="en-US" dirty="0" smtClean="0"/>
              <a:t>，  </a:t>
            </a:r>
            <a:r>
              <a:rPr lang="zh-CN" altLang="en-US" dirty="0" smtClean="0"/>
              <a:t>港口 附加费为 </a:t>
            </a:r>
            <a:r>
              <a:rPr lang="en-US" dirty="0" smtClean="0"/>
              <a:t>１５％ ，  </a:t>
            </a:r>
            <a:r>
              <a:rPr lang="zh-CN" altLang="en-US" dirty="0" smtClean="0"/>
              <a:t>计算该批货物的总运费</a:t>
            </a:r>
            <a:r>
              <a:rPr lang="en-US" dirty="0" smtClean="0"/>
              <a:t>。</a:t>
            </a:r>
            <a:endParaRPr lang="zh-CN" altLang="en-US" dirty="0" smtClean="0"/>
          </a:p>
          <a:p>
            <a:r>
              <a:rPr lang="zh-CN" altLang="en-US" dirty="0" smtClean="0"/>
              <a:t>解</a:t>
            </a:r>
            <a:r>
              <a:rPr lang="en-US" dirty="0" smtClean="0"/>
              <a:t>：  </a:t>
            </a:r>
            <a:r>
              <a:rPr lang="zh-CN" altLang="en-US" dirty="0" smtClean="0"/>
              <a:t>毛重为 </a:t>
            </a:r>
            <a:r>
              <a:rPr lang="en-US" dirty="0" smtClean="0"/>
              <a:t>１３ </a:t>
            </a:r>
            <a:r>
              <a:rPr lang="zh-CN" altLang="en-US" dirty="0" smtClean="0"/>
              <a:t>吨</a:t>
            </a:r>
            <a:r>
              <a:rPr lang="en-US" dirty="0" smtClean="0"/>
              <a:t>，  </a:t>
            </a:r>
            <a:r>
              <a:rPr lang="zh-CN" altLang="en-US" dirty="0" smtClean="0"/>
              <a:t>体积为 </a:t>
            </a:r>
            <a:r>
              <a:rPr lang="en-US" dirty="0" smtClean="0"/>
              <a:t>１６ </a:t>
            </a:r>
            <a:r>
              <a:rPr lang="zh-CN" altLang="en-US" dirty="0" smtClean="0"/>
              <a:t>立方米</a:t>
            </a:r>
            <a:r>
              <a:rPr lang="en-US" dirty="0" smtClean="0"/>
              <a:t>，  </a:t>
            </a:r>
            <a:r>
              <a:rPr lang="zh-CN" altLang="en-US" dirty="0" smtClean="0"/>
              <a:t>体积 </a:t>
            </a:r>
            <a:r>
              <a:rPr lang="en-US" dirty="0" smtClean="0"/>
              <a:t>＞ </a:t>
            </a:r>
            <a:r>
              <a:rPr lang="zh-CN" altLang="en-US" dirty="0" smtClean="0"/>
              <a:t>毛重</a:t>
            </a:r>
            <a:r>
              <a:rPr lang="en-US" dirty="0" smtClean="0"/>
              <a:t>，  </a:t>
            </a:r>
            <a:r>
              <a:rPr lang="zh-CN" altLang="en-US" dirty="0" smtClean="0"/>
              <a:t>取体积为计费吨</a:t>
            </a:r>
            <a:r>
              <a:rPr lang="en-US" dirty="0" smtClean="0"/>
              <a:t>。</a:t>
            </a:r>
            <a:endParaRPr lang="zh-CN" altLang="en-US" dirty="0" smtClean="0"/>
          </a:p>
          <a:p>
            <a:r>
              <a:rPr lang="zh-CN" altLang="en-US" dirty="0" smtClean="0"/>
              <a:t>总运费 </a:t>
            </a:r>
            <a:r>
              <a:rPr lang="en-US" dirty="0" smtClean="0"/>
              <a:t>＝ １６ × ２５０ × （１ ＋ ２０％  ＋ １５％ ） ＋ １６ × ５００ ＝ １ ３４０ ０００（ </a:t>
            </a:r>
            <a:r>
              <a:rPr lang="zh-CN" altLang="en-US" dirty="0" smtClean="0"/>
              <a:t>元</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6147" name="Rectangle 3"/>
          <p:cNvSpPr>
            <a:spLocks noGrp="1" noChangeArrowheads="1"/>
          </p:cNvSpPr>
          <p:nvPr>
            <p:ph type="body" idx="1"/>
          </p:nvPr>
        </p:nvSpPr>
        <p:spPr/>
        <p:txBody>
          <a:bodyPr/>
          <a:lstStyle/>
          <a:p>
            <a:r>
              <a:rPr lang="zh-CN" altLang="en-US" sz="2900" dirty="0" smtClean="0"/>
              <a:t>二</a:t>
            </a:r>
            <a:r>
              <a:rPr lang="en-US" sz="2900" dirty="0" smtClean="0"/>
              <a:t>、  </a:t>
            </a:r>
            <a:r>
              <a:rPr lang="zh-CN" altLang="en-US" sz="2900" dirty="0" smtClean="0"/>
              <a:t>国际货运代理的服务内容和作用</a:t>
            </a:r>
            <a:r>
              <a:rPr lang="en-US" altLang="zh-CN" sz="2900" dirty="0" smtClean="0"/>
              <a:t> </a:t>
            </a:r>
            <a:endParaRPr lang="zh-CN" altLang="en-US" sz="2900" dirty="0" smtClean="0"/>
          </a:p>
          <a:p>
            <a:r>
              <a:rPr lang="en-US" dirty="0" smtClean="0"/>
              <a:t>１  </a:t>
            </a:r>
            <a:r>
              <a:rPr lang="zh-CN" altLang="en-US" dirty="0" smtClean="0"/>
              <a:t>国际货运代理的服务内容</a:t>
            </a:r>
          </a:p>
          <a:p>
            <a:r>
              <a:rPr lang="zh-CN" altLang="en-US" dirty="0" smtClean="0"/>
              <a:t>从各国国际货运代理人业务经营来看</a:t>
            </a:r>
            <a:r>
              <a:rPr lang="en-US" dirty="0" smtClean="0"/>
              <a:t>，  </a:t>
            </a:r>
            <a:r>
              <a:rPr lang="zh-CN" altLang="en-US" dirty="0" smtClean="0"/>
              <a:t>国际货运代理业务范围主要包括以下几个方面</a:t>
            </a:r>
            <a:r>
              <a:rPr lang="en-US" dirty="0" smtClean="0"/>
              <a:t>：</a:t>
            </a:r>
            <a:endParaRPr lang="zh-CN" altLang="en-US" dirty="0" smtClean="0"/>
          </a:p>
          <a:p>
            <a:r>
              <a:rPr lang="en-US" dirty="0" smtClean="0"/>
              <a:t>（１） </a:t>
            </a:r>
            <a:r>
              <a:rPr lang="zh-CN" altLang="en-US" dirty="0" smtClean="0"/>
              <a:t>以中间人</a:t>
            </a:r>
            <a:r>
              <a:rPr lang="en-US" dirty="0" smtClean="0"/>
              <a:t>、 </a:t>
            </a:r>
            <a:r>
              <a:rPr lang="zh-CN" altLang="en-US" dirty="0" smtClean="0"/>
              <a:t>代理人或当事人身份从事海陆空货物的租船</a:t>
            </a:r>
            <a:r>
              <a:rPr lang="en-US" dirty="0" smtClean="0"/>
              <a:t>、  </a:t>
            </a:r>
            <a:r>
              <a:rPr lang="zh-CN" altLang="en-US" dirty="0" smtClean="0"/>
              <a:t>订舱代理及运输组织等 业务</a:t>
            </a:r>
            <a:r>
              <a:rPr lang="en-US" dirty="0" smtClean="0"/>
              <a:t>；</a:t>
            </a:r>
            <a:endParaRPr lang="zh-CN" altLang="en-US" dirty="0" smtClean="0"/>
          </a:p>
          <a:p>
            <a:r>
              <a:rPr lang="en-US" dirty="0" smtClean="0"/>
              <a:t>（２）  </a:t>
            </a:r>
            <a:r>
              <a:rPr lang="zh-CN" altLang="en-US" dirty="0" smtClean="0"/>
              <a:t>以代理人身份从事海陆空进出口货物的报关报检代理及保险等业务</a:t>
            </a:r>
            <a:r>
              <a:rPr lang="en-US" dirty="0" smtClean="0"/>
              <a:t>；</a:t>
            </a:r>
            <a:endParaRPr lang="zh-CN" altLang="en-US" dirty="0" smtClean="0"/>
          </a:p>
          <a:p>
            <a:r>
              <a:rPr lang="en-US" dirty="0" smtClean="0"/>
              <a:t>（３） </a:t>
            </a:r>
            <a:r>
              <a:rPr lang="zh-CN" altLang="en-US" dirty="0" smtClean="0"/>
              <a:t>以多式联运经营人或无船承运人身份与货主签订多式联运合同</a:t>
            </a:r>
            <a:r>
              <a:rPr lang="en-US" dirty="0" smtClean="0"/>
              <a:t>，  </a:t>
            </a:r>
            <a:r>
              <a:rPr lang="zh-CN" altLang="en-US" dirty="0" smtClean="0"/>
              <a:t>作为当事人必须 对全程运输负总的责任</a:t>
            </a:r>
            <a:r>
              <a:rPr lang="en-US" dirty="0" smtClean="0"/>
              <a:t>，   </a:t>
            </a:r>
            <a:r>
              <a:rPr lang="zh-CN" altLang="en-US" dirty="0" smtClean="0"/>
              <a:t>有权签发自己的提单或其他运输单证</a:t>
            </a:r>
            <a:r>
              <a:rPr lang="en-US" dirty="0" smtClean="0"/>
              <a:t>，  </a:t>
            </a:r>
            <a:r>
              <a:rPr lang="zh-CN" altLang="en-US" dirty="0" smtClean="0"/>
              <a:t>向托运人收取运费</a:t>
            </a:r>
            <a:r>
              <a:rPr lang="en-US" dirty="0" smtClean="0"/>
              <a:t>，  </a:t>
            </a:r>
            <a:r>
              <a:rPr lang="zh-CN" altLang="en-US" dirty="0" smtClean="0"/>
              <a:t>通过国 际船舶运输经营者来完成国际海上货物运输</a:t>
            </a:r>
            <a:r>
              <a:rPr lang="en-US" dirty="0" smtClean="0"/>
              <a:t>；</a:t>
            </a:r>
            <a:endParaRPr lang="zh-CN" altLang="en-US" dirty="0" smtClean="0"/>
          </a:p>
          <a:p>
            <a:r>
              <a:rPr lang="en-US" dirty="0" smtClean="0"/>
              <a:t>（４）  </a:t>
            </a:r>
            <a:r>
              <a:rPr lang="zh-CN" altLang="en-US" dirty="0" smtClean="0"/>
              <a:t>以第三方物流经营人身份从事物流服务业务</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43011" name="Rectangle 3"/>
          <p:cNvSpPr>
            <a:spLocks noGrp="1" noChangeArrowheads="1"/>
          </p:cNvSpPr>
          <p:nvPr>
            <p:ph type="body" idx="1"/>
          </p:nvPr>
        </p:nvSpPr>
        <p:spPr/>
        <p:txBody>
          <a:bodyPr/>
          <a:lstStyle/>
          <a:p>
            <a:pPr>
              <a:lnSpc>
                <a:spcPct val="150000"/>
              </a:lnSpc>
            </a:pPr>
            <a:r>
              <a:rPr lang="zh-CN" altLang="en-US" dirty="0" smtClean="0"/>
              <a:t>例 </a:t>
            </a:r>
            <a:r>
              <a:rPr lang="en-US" dirty="0" smtClean="0"/>
              <a:t>２：  </a:t>
            </a:r>
            <a:r>
              <a:rPr lang="zh-CN" altLang="en-US" dirty="0" smtClean="0"/>
              <a:t>某丝织品</a:t>
            </a:r>
            <a:r>
              <a:rPr lang="en-US" dirty="0" smtClean="0"/>
              <a:t>，  </a:t>
            </a:r>
            <a:r>
              <a:rPr lang="zh-CN" altLang="en-US" dirty="0" smtClean="0"/>
              <a:t>按规定依 </a:t>
            </a:r>
            <a:r>
              <a:rPr lang="en-US" dirty="0" smtClean="0"/>
              <a:t>Ｍ ＆ </a:t>
            </a:r>
            <a:r>
              <a:rPr lang="en-US" dirty="0" err="1" smtClean="0"/>
              <a:t>Ａｄ</a:t>
            </a:r>
            <a:r>
              <a:rPr lang="en-US" dirty="0" smtClean="0"/>
              <a:t> </a:t>
            </a:r>
            <a:r>
              <a:rPr lang="en-US" dirty="0" err="1" smtClean="0"/>
              <a:t>Ｖａｌ</a:t>
            </a:r>
            <a:r>
              <a:rPr lang="en-US" dirty="0" smtClean="0"/>
              <a:t> </a:t>
            </a:r>
            <a:r>
              <a:rPr lang="zh-CN" altLang="en-US" dirty="0" smtClean="0"/>
              <a:t>综合法计费</a:t>
            </a:r>
            <a:r>
              <a:rPr lang="en-US" dirty="0" smtClean="0"/>
              <a:t>，  </a:t>
            </a:r>
            <a:r>
              <a:rPr lang="zh-CN" altLang="en-US" dirty="0" smtClean="0"/>
              <a:t>以 </a:t>
            </a:r>
            <a:r>
              <a:rPr lang="en-US" dirty="0" smtClean="0"/>
              <a:t>１ </a:t>
            </a:r>
            <a:r>
              <a:rPr lang="zh-CN" altLang="en-US" dirty="0" smtClean="0"/>
              <a:t>立方米体积或 </a:t>
            </a:r>
            <a:r>
              <a:rPr lang="en-US" dirty="0" smtClean="0"/>
              <a:t>１ </a:t>
            </a:r>
            <a:r>
              <a:rPr lang="zh-CN" altLang="en-US" dirty="0" smtClean="0"/>
              <a:t>吨重量为 </a:t>
            </a:r>
            <a:r>
              <a:rPr lang="en-US" dirty="0" smtClean="0"/>
              <a:t>１</a:t>
            </a:r>
            <a:r>
              <a:rPr lang="zh-CN" altLang="en-US" dirty="0" smtClean="0"/>
              <a:t>运费吨</a:t>
            </a:r>
            <a:r>
              <a:rPr lang="en-US" dirty="0" smtClean="0"/>
              <a:t>，  </a:t>
            </a:r>
            <a:r>
              <a:rPr lang="zh-CN" altLang="en-US" dirty="0" smtClean="0"/>
              <a:t>由甲地至乙地的运价为  </a:t>
            </a:r>
            <a:r>
              <a:rPr lang="en-US" dirty="0" smtClean="0"/>
              <a:t>“ </a:t>
            </a:r>
            <a:r>
              <a:rPr lang="zh-CN" altLang="en-US" dirty="0" smtClean="0"/>
              <a:t>每运费吨 </a:t>
            </a:r>
            <a:r>
              <a:rPr lang="en-US" dirty="0" smtClean="0"/>
              <a:t>５０ </a:t>
            </a:r>
            <a:r>
              <a:rPr lang="zh-CN" altLang="en-US" dirty="0" smtClean="0"/>
              <a:t>港元加 </a:t>
            </a:r>
            <a:r>
              <a:rPr lang="en-US" dirty="0" smtClean="0"/>
              <a:t>１％ ” 。  </a:t>
            </a:r>
            <a:r>
              <a:rPr lang="zh-CN" altLang="en-US" dirty="0" smtClean="0"/>
              <a:t>现有货物一批</a:t>
            </a:r>
            <a:r>
              <a:rPr lang="en-US" dirty="0" smtClean="0"/>
              <a:t>，  </a:t>
            </a:r>
            <a:r>
              <a:rPr lang="zh-CN" altLang="en-US" dirty="0" smtClean="0"/>
              <a:t>体积为 </a:t>
            </a:r>
            <a:r>
              <a:rPr lang="en-US" dirty="0" smtClean="0"/>
              <a:t>８ ４６５</a:t>
            </a:r>
            <a:r>
              <a:rPr lang="zh-CN" altLang="en-US" dirty="0" smtClean="0"/>
              <a:t>立方米</a:t>
            </a:r>
            <a:r>
              <a:rPr lang="en-US" dirty="0" smtClean="0"/>
              <a:t>，  ＦＯＢ </a:t>
            </a:r>
            <a:r>
              <a:rPr lang="zh-CN" altLang="en-US" dirty="0" smtClean="0"/>
              <a:t>价为 </a:t>
            </a:r>
            <a:r>
              <a:rPr lang="en-US" dirty="0" smtClean="0"/>
              <a:t>５０ ０００ </a:t>
            </a:r>
            <a:r>
              <a:rPr lang="zh-CN" altLang="en-US" dirty="0" smtClean="0"/>
              <a:t>港元</a:t>
            </a:r>
            <a:r>
              <a:rPr lang="en-US" dirty="0" smtClean="0"/>
              <a:t>，  </a:t>
            </a:r>
            <a:r>
              <a:rPr lang="zh-CN" altLang="en-US" dirty="0" smtClean="0"/>
              <a:t>求运费是多少</a:t>
            </a:r>
            <a:r>
              <a:rPr lang="en-US" dirty="0" smtClean="0"/>
              <a:t>？</a:t>
            </a:r>
            <a:endParaRPr lang="zh-CN" altLang="en-US" dirty="0" smtClean="0"/>
          </a:p>
          <a:p>
            <a:pPr>
              <a:lnSpc>
                <a:spcPct val="150000"/>
              </a:lnSpc>
            </a:pPr>
            <a:r>
              <a:rPr lang="en-US" dirty="0" smtClean="0"/>
              <a:t>解：  Ｍ：  ５０ × ８ ４６５ ＝ ４２３ ２５  （ </a:t>
            </a:r>
            <a:r>
              <a:rPr lang="en-US" dirty="0" err="1" smtClean="0"/>
              <a:t>港元</a:t>
            </a:r>
            <a:r>
              <a:rPr lang="en-US" dirty="0" smtClean="0"/>
              <a:t>） </a:t>
            </a:r>
            <a:r>
              <a:rPr lang="en-US" dirty="0" err="1" smtClean="0"/>
              <a:t>Ａｄ</a:t>
            </a:r>
            <a:r>
              <a:rPr lang="en-US" dirty="0" smtClean="0"/>
              <a:t> </a:t>
            </a:r>
            <a:r>
              <a:rPr lang="en-US" dirty="0" err="1" smtClean="0"/>
              <a:t>Ｖａｌ</a:t>
            </a:r>
            <a:r>
              <a:rPr lang="en-US" dirty="0" smtClean="0"/>
              <a:t>：  ５０ ０００ × １％ ＝ ５００  （ </a:t>
            </a:r>
            <a:r>
              <a:rPr lang="en-US" dirty="0" err="1" smtClean="0"/>
              <a:t>港元</a:t>
            </a:r>
            <a:r>
              <a:rPr lang="en-US" dirty="0" smtClean="0"/>
              <a:t>）</a:t>
            </a:r>
            <a:endParaRPr lang="zh-CN" altLang="en-US" dirty="0" smtClean="0"/>
          </a:p>
          <a:p>
            <a:pPr>
              <a:lnSpc>
                <a:spcPct val="150000"/>
              </a:lnSpc>
            </a:pPr>
            <a:r>
              <a:rPr lang="en-US" dirty="0" smtClean="0"/>
              <a:t>Ｍ ＆ </a:t>
            </a:r>
            <a:r>
              <a:rPr lang="en-US" dirty="0" err="1" smtClean="0"/>
              <a:t>Ａｄ</a:t>
            </a:r>
            <a:r>
              <a:rPr lang="en-US" dirty="0" smtClean="0"/>
              <a:t> </a:t>
            </a:r>
            <a:r>
              <a:rPr lang="en-US" dirty="0" err="1" smtClean="0"/>
              <a:t>Ｖａｌ</a:t>
            </a:r>
            <a:r>
              <a:rPr lang="en-US" dirty="0" smtClean="0"/>
              <a:t>：  ４２３ ２５ ＋ ５００ ＝ ９２３ ２５  （ </a:t>
            </a:r>
            <a:r>
              <a:rPr lang="en-US" dirty="0" err="1" smtClean="0"/>
              <a:t>港元</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44035" name="Rectangle 3"/>
          <p:cNvSpPr>
            <a:spLocks noGrp="1" noChangeArrowheads="1"/>
          </p:cNvSpPr>
          <p:nvPr>
            <p:ph type="body" idx="1"/>
          </p:nvPr>
        </p:nvSpPr>
        <p:spPr/>
        <p:txBody>
          <a:bodyPr/>
          <a:lstStyle/>
          <a:p>
            <a:pPr eaLnBrk="1" hangingPunct="1">
              <a:lnSpc>
                <a:spcPct val="150000"/>
              </a:lnSpc>
            </a:pPr>
            <a:r>
              <a:rPr lang="zh-CN" altLang="en-US" sz="2900" dirty="0" smtClean="0"/>
              <a:t>二</a:t>
            </a:r>
            <a:r>
              <a:rPr lang="en-US" sz="2900" dirty="0" smtClean="0"/>
              <a:t>、  </a:t>
            </a:r>
            <a:r>
              <a:rPr lang="zh-CN" altLang="en-US" sz="2900" dirty="0" smtClean="0"/>
              <a:t>租船运输业务流程</a:t>
            </a:r>
          </a:p>
          <a:p>
            <a:pPr>
              <a:lnSpc>
                <a:spcPct val="150000"/>
              </a:lnSpc>
            </a:pPr>
            <a:r>
              <a:rPr lang="en-US" dirty="0" smtClean="0"/>
              <a:t>１  </a:t>
            </a:r>
            <a:r>
              <a:rPr lang="zh-CN" altLang="en-US" dirty="0" smtClean="0"/>
              <a:t>询盘  </a:t>
            </a:r>
            <a:r>
              <a:rPr lang="en-US" dirty="0" smtClean="0"/>
              <a:t>（ </a:t>
            </a:r>
            <a:r>
              <a:rPr lang="en-US" dirty="0" err="1" smtClean="0"/>
              <a:t>Ｉｎｑｕｉｒｙ</a:t>
            </a:r>
            <a:r>
              <a:rPr lang="en-US" dirty="0" smtClean="0"/>
              <a:t>）</a:t>
            </a:r>
            <a:endParaRPr lang="zh-CN" altLang="en-US" dirty="0" smtClean="0"/>
          </a:p>
          <a:p>
            <a:pPr>
              <a:lnSpc>
                <a:spcPct val="150000"/>
              </a:lnSpc>
            </a:pPr>
            <a:r>
              <a:rPr lang="zh-CN" altLang="en-US" dirty="0" smtClean="0"/>
              <a:t>询盘是让对方知道发盘人的意向和需求的概况</a:t>
            </a:r>
            <a:r>
              <a:rPr lang="en-US" dirty="0" smtClean="0"/>
              <a:t>。  </a:t>
            </a:r>
            <a:r>
              <a:rPr lang="zh-CN" altLang="en-US" dirty="0" smtClean="0"/>
              <a:t>船舶所有人发出询盘  </a:t>
            </a:r>
            <a:r>
              <a:rPr lang="en-US" dirty="0" smtClean="0"/>
              <a:t>（ </a:t>
            </a:r>
            <a:r>
              <a:rPr lang="zh-CN" altLang="en-US" dirty="0" smtClean="0"/>
              <a:t>船盘</a:t>
            </a:r>
            <a:r>
              <a:rPr lang="en-US" dirty="0" smtClean="0"/>
              <a:t>） ，  </a:t>
            </a:r>
            <a:r>
              <a:rPr lang="zh-CN" altLang="en-US" dirty="0" smtClean="0"/>
              <a:t>是为了 承揽货物运输业务</a:t>
            </a:r>
            <a:r>
              <a:rPr lang="en-US" dirty="0" smtClean="0"/>
              <a:t>。  </a:t>
            </a:r>
            <a:r>
              <a:rPr lang="zh-CN" altLang="en-US" dirty="0" smtClean="0"/>
              <a:t>询盘的主要内容包括</a:t>
            </a:r>
            <a:r>
              <a:rPr lang="en-US" dirty="0" smtClean="0"/>
              <a:t>：   </a:t>
            </a:r>
            <a:r>
              <a:rPr lang="zh-CN" altLang="en-US" dirty="0" smtClean="0"/>
              <a:t>出 租 船 舶 的 类 型</a:t>
            </a:r>
            <a:r>
              <a:rPr lang="en-US" dirty="0" smtClean="0"/>
              <a:t>、  </a:t>
            </a:r>
            <a:r>
              <a:rPr lang="zh-CN" altLang="en-US" dirty="0" smtClean="0"/>
              <a:t>船 名</a:t>
            </a:r>
            <a:r>
              <a:rPr lang="en-US" dirty="0" smtClean="0"/>
              <a:t>、  </a:t>
            </a:r>
            <a:r>
              <a:rPr lang="zh-CN" altLang="en-US" dirty="0" smtClean="0"/>
              <a:t>船 籍</a:t>
            </a:r>
            <a:r>
              <a:rPr lang="en-US" dirty="0" smtClean="0"/>
              <a:t>、  </a:t>
            </a:r>
            <a:r>
              <a:rPr lang="zh-CN" altLang="en-US" dirty="0" smtClean="0"/>
              <a:t>吨 位</a:t>
            </a:r>
            <a:r>
              <a:rPr lang="en-US" dirty="0" smtClean="0"/>
              <a:t>、  </a:t>
            </a:r>
            <a:r>
              <a:rPr lang="zh-CN" altLang="en-US" dirty="0" smtClean="0"/>
              <a:t>航 行 范 围</a:t>
            </a:r>
            <a:r>
              <a:rPr lang="en-US" dirty="0" smtClean="0"/>
              <a:t>、  </a:t>
            </a:r>
            <a:r>
              <a:rPr lang="zh-CN" altLang="en-US" dirty="0" smtClean="0"/>
              <a:t>受载日期</a:t>
            </a:r>
            <a:r>
              <a:rPr lang="en-US" dirty="0" smtClean="0"/>
              <a:t>、  </a:t>
            </a:r>
            <a:r>
              <a:rPr lang="zh-CN" altLang="en-US" dirty="0" smtClean="0"/>
              <a:t>船舶供租方式</a:t>
            </a:r>
            <a:r>
              <a:rPr lang="en-US" dirty="0" smtClean="0"/>
              <a:t>、  </a:t>
            </a:r>
            <a:r>
              <a:rPr lang="zh-CN" altLang="en-US" dirty="0" smtClean="0"/>
              <a:t>供租期限</a:t>
            </a:r>
            <a:r>
              <a:rPr lang="en-US" dirty="0" smtClean="0"/>
              <a:t>、  </a:t>
            </a:r>
            <a:r>
              <a:rPr lang="zh-CN" altLang="en-US" dirty="0" smtClean="0"/>
              <a:t>适载货物等</a:t>
            </a:r>
            <a:r>
              <a:rPr lang="en-US" dirty="0" smtClean="0"/>
              <a:t>，  </a:t>
            </a:r>
            <a:r>
              <a:rPr lang="zh-CN" altLang="en-US" dirty="0" smtClean="0"/>
              <a:t>船盘实例如</a:t>
            </a:r>
            <a:r>
              <a:rPr lang="zh-CN" altLang="en-US" dirty="0" smtClean="0">
                <a:hlinkClick r:id="rId2" action="ppaction://hlinksldjump"/>
              </a:rPr>
              <a:t>表 </a:t>
            </a:r>
            <a:r>
              <a:rPr lang="en-US" dirty="0" smtClean="0">
                <a:hlinkClick r:id="rId2" action="ppaction://hlinksldjump"/>
              </a:rPr>
              <a:t>９ － ３</a:t>
            </a:r>
            <a:r>
              <a:rPr lang="en-US" dirty="0" smtClean="0"/>
              <a:t> </a:t>
            </a:r>
            <a:r>
              <a:rPr lang="zh-CN" altLang="en-US" dirty="0" smtClean="0"/>
              <a:t>所示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45059" name="Rectangle 3"/>
          <p:cNvSpPr>
            <a:spLocks noGrp="1" noChangeArrowheads="1"/>
          </p:cNvSpPr>
          <p:nvPr>
            <p:ph type="body" idx="1"/>
          </p:nvPr>
        </p:nvSpPr>
        <p:spPr/>
        <p:txBody>
          <a:bodyPr/>
          <a:lstStyle/>
          <a:p>
            <a:r>
              <a:rPr lang="zh-CN" altLang="en-US" dirty="0" smtClean="0"/>
              <a:t>承租人发出询盘  </a:t>
            </a:r>
            <a:r>
              <a:rPr lang="en-US" dirty="0" smtClean="0"/>
              <a:t>（ </a:t>
            </a:r>
            <a:r>
              <a:rPr lang="zh-CN" altLang="en-US" dirty="0" smtClean="0"/>
              <a:t>货盘</a:t>
            </a:r>
            <a:r>
              <a:rPr lang="en-US" dirty="0" smtClean="0"/>
              <a:t>） ，  </a:t>
            </a:r>
            <a:r>
              <a:rPr lang="zh-CN" altLang="en-US" dirty="0" smtClean="0"/>
              <a:t>是为了寻求合适的船舶来运输货物</a:t>
            </a:r>
            <a:r>
              <a:rPr lang="en-US" dirty="0" smtClean="0"/>
              <a:t>。  </a:t>
            </a:r>
            <a:r>
              <a:rPr lang="zh-CN" altLang="en-US" dirty="0" smtClean="0"/>
              <a:t>主要内容为</a:t>
            </a:r>
            <a:r>
              <a:rPr lang="en-US" dirty="0" smtClean="0"/>
              <a:t>：  </a:t>
            </a:r>
            <a:r>
              <a:rPr lang="zh-CN" altLang="en-US" dirty="0" smtClean="0"/>
              <a:t>承租人的名称和营业地点</a:t>
            </a:r>
            <a:r>
              <a:rPr lang="en-US" dirty="0" smtClean="0"/>
              <a:t>， </a:t>
            </a:r>
            <a:r>
              <a:rPr lang="zh-CN" altLang="en-US" dirty="0" smtClean="0"/>
              <a:t>货物种类</a:t>
            </a:r>
            <a:r>
              <a:rPr lang="en-US" dirty="0" smtClean="0"/>
              <a:t>、 </a:t>
            </a:r>
            <a:r>
              <a:rPr lang="zh-CN" altLang="en-US" dirty="0" smtClean="0"/>
              <a:t>名称</a:t>
            </a:r>
            <a:r>
              <a:rPr lang="en-US" dirty="0" smtClean="0"/>
              <a:t>、 </a:t>
            </a:r>
            <a:r>
              <a:rPr lang="zh-CN" altLang="en-US" dirty="0" smtClean="0"/>
              <a:t>数量</a:t>
            </a:r>
            <a:r>
              <a:rPr lang="en-US" dirty="0" smtClean="0"/>
              <a:t>、 </a:t>
            </a:r>
            <a:r>
              <a:rPr lang="zh-CN" altLang="en-US" dirty="0" smtClean="0"/>
              <a:t>包装形式</a:t>
            </a:r>
            <a:r>
              <a:rPr lang="en-US" dirty="0" smtClean="0"/>
              <a:t>， </a:t>
            </a:r>
            <a:r>
              <a:rPr lang="zh-CN" altLang="en-US" dirty="0" smtClean="0"/>
              <a:t>装卸港口或地点</a:t>
            </a:r>
            <a:r>
              <a:rPr lang="en-US" dirty="0" smtClean="0"/>
              <a:t>，  </a:t>
            </a:r>
            <a:r>
              <a:rPr lang="zh-CN" altLang="en-US" dirty="0" smtClean="0"/>
              <a:t>受载期及解约日</a:t>
            </a:r>
            <a:r>
              <a:rPr lang="en-US" dirty="0" smtClean="0"/>
              <a:t>， </a:t>
            </a:r>
            <a:r>
              <a:rPr lang="zh-CN" altLang="en-US" dirty="0" smtClean="0"/>
              <a:t>租船方式和期限</a:t>
            </a:r>
            <a:r>
              <a:rPr lang="en-US" dirty="0" smtClean="0"/>
              <a:t>，  </a:t>
            </a:r>
            <a:r>
              <a:rPr lang="zh-CN" altLang="en-US" dirty="0" smtClean="0"/>
              <a:t>船舶类型</a:t>
            </a:r>
            <a:r>
              <a:rPr lang="en-US" dirty="0" smtClean="0"/>
              <a:t>，  </a:t>
            </a:r>
            <a:r>
              <a:rPr lang="zh-CN" altLang="en-US" dirty="0" smtClean="0"/>
              <a:t>载重量</a:t>
            </a:r>
            <a:r>
              <a:rPr lang="en-US" dirty="0" smtClean="0"/>
              <a:t>，  </a:t>
            </a:r>
            <a:r>
              <a:rPr lang="zh-CN" altLang="en-US" dirty="0" smtClean="0"/>
              <a:t>船龄</a:t>
            </a:r>
            <a:r>
              <a:rPr lang="en-US" dirty="0" smtClean="0"/>
              <a:t>，  </a:t>
            </a:r>
            <a:r>
              <a:rPr lang="zh-CN" altLang="en-US" dirty="0" smtClean="0"/>
              <a:t>船级</a:t>
            </a:r>
            <a:r>
              <a:rPr lang="en-US" dirty="0" smtClean="0"/>
              <a:t>，  </a:t>
            </a:r>
            <a:r>
              <a:rPr lang="zh-CN" altLang="en-US" dirty="0" smtClean="0"/>
              <a:t>交船和还船地点</a:t>
            </a:r>
            <a:r>
              <a:rPr lang="en-US" dirty="0" smtClean="0"/>
              <a:t>，  </a:t>
            </a:r>
            <a:r>
              <a:rPr lang="zh-CN" altLang="en-US" dirty="0" smtClean="0"/>
              <a:t>航行范围</a:t>
            </a:r>
            <a:r>
              <a:rPr lang="en-US" dirty="0" smtClean="0"/>
              <a:t>，  </a:t>
            </a:r>
            <a:r>
              <a:rPr lang="zh-CN" altLang="en-US" dirty="0" smtClean="0"/>
              <a:t>租船合同 范本等</a:t>
            </a:r>
            <a:r>
              <a:rPr lang="en-US" dirty="0" smtClean="0"/>
              <a:t>，  </a:t>
            </a:r>
            <a:r>
              <a:rPr lang="zh-CN" altLang="en-US" dirty="0" smtClean="0"/>
              <a:t>货盘实例如</a:t>
            </a:r>
            <a:r>
              <a:rPr lang="zh-CN" altLang="en-US" dirty="0" smtClean="0">
                <a:hlinkClick r:id="rId2" action="ppaction://hlinksldjump"/>
              </a:rPr>
              <a:t>表 </a:t>
            </a:r>
            <a:r>
              <a:rPr lang="en-US" dirty="0" smtClean="0">
                <a:hlinkClick r:id="rId2" action="ppaction://hlinksldjump"/>
              </a:rPr>
              <a:t>９ － ４ </a:t>
            </a:r>
            <a:r>
              <a:rPr lang="zh-CN" altLang="en-US" dirty="0" smtClean="0"/>
              <a:t>所示</a:t>
            </a:r>
            <a:r>
              <a:rPr lang="en-US" dirty="0" smtClean="0"/>
              <a:t>。</a:t>
            </a:r>
            <a:endParaRPr lang="zh-CN" altLang="en-US" dirty="0" smtClean="0"/>
          </a:p>
          <a:p>
            <a:r>
              <a:rPr lang="en-US" dirty="0" smtClean="0"/>
              <a:t>２  </a:t>
            </a:r>
            <a:r>
              <a:rPr lang="zh-CN" altLang="en-US" dirty="0" smtClean="0"/>
              <a:t>发盘  </a:t>
            </a:r>
            <a:r>
              <a:rPr lang="en-US" dirty="0" smtClean="0"/>
              <a:t>（ </a:t>
            </a:r>
            <a:r>
              <a:rPr lang="en-US" dirty="0" err="1" smtClean="0"/>
              <a:t>Ｏｆｆｅｒ</a:t>
            </a:r>
            <a:r>
              <a:rPr lang="en-US" dirty="0" smtClean="0"/>
              <a:t>）</a:t>
            </a:r>
            <a:endParaRPr lang="zh-CN" altLang="en-US" dirty="0" smtClean="0"/>
          </a:p>
          <a:p>
            <a:r>
              <a:rPr lang="zh-CN" altLang="en-US" dirty="0" smtClean="0"/>
              <a:t>发盘又称报价</a:t>
            </a:r>
            <a:r>
              <a:rPr lang="en-US" dirty="0" smtClean="0"/>
              <a:t>。  </a:t>
            </a:r>
            <a:r>
              <a:rPr lang="zh-CN" altLang="en-US" dirty="0" smtClean="0"/>
              <a:t>承租人或船舶所有人围绕询盘中的内容</a:t>
            </a:r>
            <a:r>
              <a:rPr lang="en-US" dirty="0" smtClean="0"/>
              <a:t>，  </a:t>
            </a:r>
            <a:r>
              <a:rPr lang="zh-CN" altLang="en-US" dirty="0" smtClean="0"/>
              <a:t>就租船涉及的主要条件答复询 盘方即为发盘</a:t>
            </a:r>
            <a:r>
              <a:rPr lang="en-US" dirty="0" smtClean="0"/>
              <a:t>。  </a:t>
            </a:r>
            <a:r>
              <a:rPr lang="zh-CN" altLang="en-US" dirty="0" smtClean="0"/>
              <a:t>按不同的约 束 力 分 为 绝 对 发 盘  </a:t>
            </a:r>
            <a:r>
              <a:rPr lang="en-US" dirty="0" smtClean="0"/>
              <a:t>（ </a:t>
            </a:r>
            <a:r>
              <a:rPr lang="en-US" dirty="0" err="1" smtClean="0"/>
              <a:t>Ａｂｓｏｌｕｔｅ</a:t>
            </a:r>
            <a:r>
              <a:rPr lang="en-US" dirty="0" smtClean="0"/>
              <a:t>  </a:t>
            </a:r>
            <a:r>
              <a:rPr lang="en-US" dirty="0" err="1" smtClean="0"/>
              <a:t>Ｏｆｆｅｒ</a:t>
            </a:r>
            <a:r>
              <a:rPr lang="en-US" dirty="0" smtClean="0"/>
              <a:t>）   —</a:t>
            </a:r>
            <a:r>
              <a:rPr lang="zh-CN" altLang="en-US" dirty="0" smtClean="0"/>
              <a:t>实 盘  </a:t>
            </a:r>
            <a:r>
              <a:rPr lang="en-US" dirty="0" smtClean="0"/>
              <a:t>（ </a:t>
            </a:r>
            <a:r>
              <a:rPr lang="en-US" dirty="0" err="1" smtClean="0"/>
              <a:t>Ｆｉｒｍ</a:t>
            </a:r>
            <a:r>
              <a:rPr lang="en-US" dirty="0" smtClean="0"/>
              <a:t>  </a:t>
            </a:r>
            <a:r>
              <a:rPr lang="en-US" dirty="0" err="1" smtClean="0"/>
              <a:t>Ｏｆｆｅｒ</a:t>
            </a:r>
            <a:r>
              <a:rPr lang="en-US" dirty="0" smtClean="0"/>
              <a:t>）   </a:t>
            </a:r>
            <a:r>
              <a:rPr lang="zh-CN" altLang="en-US" dirty="0" smtClean="0"/>
              <a:t>和 条件发盘  </a:t>
            </a:r>
            <a:r>
              <a:rPr lang="en-US" dirty="0" smtClean="0"/>
              <a:t>（ </a:t>
            </a:r>
            <a:r>
              <a:rPr lang="en-US" dirty="0" err="1" smtClean="0"/>
              <a:t>Ｃｏｎｄｉｔｉｏｎａｌ</a:t>
            </a:r>
            <a:r>
              <a:rPr lang="en-US" dirty="0" smtClean="0"/>
              <a:t>  </a:t>
            </a:r>
            <a:r>
              <a:rPr lang="en-US" dirty="0" err="1" smtClean="0"/>
              <a:t>Ｆｉｒｍ</a:t>
            </a:r>
            <a:r>
              <a:rPr lang="en-US" dirty="0" smtClean="0"/>
              <a:t> </a:t>
            </a:r>
            <a:r>
              <a:rPr lang="en-US" dirty="0" err="1" smtClean="0"/>
              <a:t>Ｏｆｆｅｒ</a:t>
            </a:r>
            <a:r>
              <a:rPr lang="en-US" dirty="0" smtClean="0"/>
              <a:t>）   —</a:t>
            </a:r>
            <a:r>
              <a:rPr lang="zh-CN" altLang="en-US" dirty="0" smtClean="0"/>
              <a:t>虚盘  </a:t>
            </a:r>
            <a:r>
              <a:rPr lang="en-US" dirty="0" smtClean="0"/>
              <a:t>（ </a:t>
            </a:r>
            <a:r>
              <a:rPr lang="en-US" dirty="0" err="1" smtClean="0"/>
              <a:t>Ｏｆｆｅｒ</a:t>
            </a:r>
            <a:r>
              <a:rPr lang="en-US" dirty="0" smtClean="0"/>
              <a:t> </a:t>
            </a:r>
            <a:r>
              <a:rPr lang="en-US" dirty="0" err="1" smtClean="0"/>
              <a:t>Ｗｉｔｈｏｕｔ</a:t>
            </a:r>
            <a:r>
              <a:rPr lang="en-US" dirty="0" smtClean="0"/>
              <a:t> </a:t>
            </a:r>
            <a:r>
              <a:rPr lang="en-US" dirty="0" err="1" smtClean="0"/>
              <a:t>Ｅｎｇａｇｅｍｅｎｔ</a:t>
            </a:r>
            <a:r>
              <a:rPr lang="en-US" dirty="0" smtClean="0"/>
              <a:t>）   </a:t>
            </a:r>
            <a:r>
              <a:rPr lang="zh-CN" altLang="en-US" dirty="0" smtClean="0"/>
              <a:t>两种</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46083" name="Rectangle 3"/>
          <p:cNvSpPr>
            <a:spLocks noGrp="1" noChangeArrowheads="1"/>
          </p:cNvSpPr>
          <p:nvPr>
            <p:ph type="body" idx="1"/>
          </p:nvPr>
        </p:nvSpPr>
        <p:spPr/>
        <p:txBody>
          <a:bodyPr/>
          <a:lstStyle/>
          <a:p>
            <a:r>
              <a:rPr lang="en-US" dirty="0" smtClean="0"/>
              <a:t>３  </a:t>
            </a:r>
            <a:r>
              <a:rPr lang="zh-CN" altLang="en-US" dirty="0" smtClean="0"/>
              <a:t>还盘  </a:t>
            </a:r>
            <a:r>
              <a:rPr lang="en-US" dirty="0" smtClean="0"/>
              <a:t>（ </a:t>
            </a:r>
            <a:r>
              <a:rPr lang="en-US" dirty="0" err="1" smtClean="0"/>
              <a:t>Ｃｏｕｎｔｅｒ</a:t>
            </a:r>
            <a:r>
              <a:rPr lang="en-US" dirty="0" smtClean="0"/>
              <a:t>  </a:t>
            </a:r>
            <a:r>
              <a:rPr lang="en-US" dirty="0" err="1" smtClean="0"/>
              <a:t>Ｏｆｆｅｒ</a:t>
            </a:r>
            <a:r>
              <a:rPr lang="en-US" dirty="0" smtClean="0"/>
              <a:t>）</a:t>
            </a:r>
            <a:endParaRPr lang="zh-CN" altLang="en-US" dirty="0" smtClean="0"/>
          </a:p>
          <a:p>
            <a:r>
              <a:rPr lang="zh-CN" altLang="en-US" dirty="0" smtClean="0"/>
              <a:t>还盘又称还价</a:t>
            </a:r>
            <a:r>
              <a:rPr lang="en-US" dirty="0" smtClean="0"/>
              <a:t>，  </a:t>
            </a:r>
            <a:r>
              <a:rPr lang="zh-CN" altLang="en-US" dirty="0" smtClean="0"/>
              <a:t>是指接受发盘的一方对发盘中的一些条件提出修改</a:t>
            </a:r>
            <a:r>
              <a:rPr lang="en-US" dirty="0" smtClean="0"/>
              <a:t>，  </a:t>
            </a:r>
            <a:r>
              <a:rPr lang="zh-CN" altLang="en-US" dirty="0" smtClean="0"/>
              <a:t>并向发盘提出的工 作对还盘条件做出答复或再次做出新的报价称为返还盘  </a:t>
            </a:r>
            <a:r>
              <a:rPr lang="en-US" dirty="0" smtClean="0"/>
              <a:t>（ </a:t>
            </a:r>
            <a:r>
              <a:rPr lang="en-US" dirty="0" err="1" smtClean="0"/>
              <a:t>Ｒｅｃｏｕｎｔｅｒ</a:t>
            </a:r>
            <a:r>
              <a:rPr lang="en-US" dirty="0" smtClean="0"/>
              <a:t>  </a:t>
            </a:r>
            <a:r>
              <a:rPr lang="en-US" dirty="0" err="1" smtClean="0"/>
              <a:t>Ｏｆｆｅｒ</a:t>
            </a:r>
            <a:r>
              <a:rPr lang="en-US" dirty="0" smtClean="0"/>
              <a:t>） 。</a:t>
            </a:r>
            <a:endParaRPr lang="zh-CN" altLang="en-US" dirty="0" smtClean="0"/>
          </a:p>
          <a:p>
            <a:r>
              <a:rPr lang="en-US" dirty="0" smtClean="0"/>
              <a:t>４  </a:t>
            </a:r>
            <a:r>
              <a:rPr lang="zh-CN" altLang="en-US" dirty="0" smtClean="0"/>
              <a:t>报实盘  </a:t>
            </a:r>
            <a:r>
              <a:rPr lang="en-US" dirty="0" smtClean="0"/>
              <a:t>（ </a:t>
            </a:r>
            <a:r>
              <a:rPr lang="en-US" dirty="0" err="1" smtClean="0"/>
              <a:t>Ｆｉｒｍ</a:t>
            </a:r>
            <a:r>
              <a:rPr lang="en-US" dirty="0" smtClean="0"/>
              <a:t> </a:t>
            </a:r>
            <a:r>
              <a:rPr lang="en-US" dirty="0" err="1" smtClean="0"/>
              <a:t>Ｏｆｆｅｒ</a:t>
            </a:r>
            <a:r>
              <a:rPr lang="en-US" dirty="0" smtClean="0"/>
              <a:t>）</a:t>
            </a:r>
            <a:endParaRPr lang="zh-CN" altLang="en-US" dirty="0" smtClean="0"/>
          </a:p>
          <a:p>
            <a:r>
              <a:rPr lang="zh-CN" altLang="en-US" dirty="0" smtClean="0"/>
              <a:t>在经过多次还盘与再还盘之后</a:t>
            </a:r>
            <a:r>
              <a:rPr lang="en-US" dirty="0" smtClean="0"/>
              <a:t>，   </a:t>
            </a:r>
            <a:r>
              <a:rPr lang="zh-CN" altLang="en-US" dirty="0" smtClean="0"/>
              <a:t>如果双方对租船合同条款的意见趋向一致</a:t>
            </a:r>
            <a:r>
              <a:rPr lang="en-US" dirty="0" smtClean="0"/>
              <a:t>，  </a:t>
            </a:r>
            <a:r>
              <a:rPr lang="zh-CN" altLang="en-US" dirty="0" smtClean="0"/>
              <a:t>一方可以以 报实盘的方式要求对方做出是否成交的决定</a:t>
            </a:r>
            <a:r>
              <a:rPr lang="en-US" dirty="0" smtClean="0"/>
              <a:t>。</a:t>
            </a:r>
            <a:endParaRPr lang="zh-CN" altLang="en-US" dirty="0" smtClean="0"/>
          </a:p>
          <a:p>
            <a:r>
              <a:rPr lang="en-US" dirty="0" smtClean="0"/>
              <a:t>５  </a:t>
            </a:r>
            <a:r>
              <a:rPr lang="zh-CN" altLang="en-US" dirty="0" smtClean="0"/>
              <a:t>受盘  </a:t>
            </a:r>
            <a:r>
              <a:rPr lang="en-US" dirty="0" smtClean="0"/>
              <a:t>（ </a:t>
            </a:r>
            <a:r>
              <a:rPr lang="en-US" dirty="0" err="1" smtClean="0"/>
              <a:t>Ａｃｃｅｐｔａｎｃｅ</a:t>
            </a:r>
            <a:r>
              <a:rPr lang="en-US" dirty="0" smtClean="0"/>
              <a:t>）</a:t>
            </a:r>
            <a:endParaRPr lang="zh-CN" altLang="en-US" dirty="0" smtClean="0"/>
          </a:p>
          <a:p>
            <a:r>
              <a:rPr lang="zh-CN" altLang="en-US" dirty="0" smtClean="0"/>
              <a:t>受盘又称接受订租</a:t>
            </a:r>
            <a:r>
              <a:rPr lang="en-US" dirty="0" smtClean="0"/>
              <a:t>，  </a:t>
            </a:r>
            <a:r>
              <a:rPr lang="zh-CN" altLang="en-US" dirty="0" smtClean="0"/>
              <a:t>即一方对实盘所列条件在有效期内明确表示承诺的意见</a:t>
            </a:r>
            <a:r>
              <a:rPr lang="en-US" dirty="0" smtClean="0"/>
              <a:t>，  </a:t>
            </a:r>
            <a:r>
              <a:rPr lang="zh-CN" altLang="en-US" dirty="0" smtClean="0"/>
              <a:t>至此租船 合同即告成立</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zh-CN" altLang="en-US" dirty="0" smtClean="0"/>
              <a:t>第二节　国际海上货运代理业务</a:t>
            </a:r>
            <a:endParaRPr lang="zh-CN" altLang="zh-CN" dirty="0" smtClean="0"/>
          </a:p>
        </p:txBody>
      </p:sp>
      <p:sp>
        <p:nvSpPr>
          <p:cNvPr id="47107" name="Rectangle 3"/>
          <p:cNvSpPr>
            <a:spLocks noGrp="1" noChangeArrowheads="1"/>
          </p:cNvSpPr>
          <p:nvPr>
            <p:ph type="body" idx="1"/>
          </p:nvPr>
        </p:nvSpPr>
        <p:spPr/>
        <p:txBody>
          <a:bodyPr/>
          <a:lstStyle/>
          <a:p>
            <a:r>
              <a:rPr lang="en-US" dirty="0" smtClean="0"/>
              <a:t>６  </a:t>
            </a:r>
            <a:r>
              <a:rPr lang="zh-CN" altLang="en-US" dirty="0" smtClean="0"/>
              <a:t>签订租确认书  </a:t>
            </a:r>
            <a:r>
              <a:rPr lang="en-US" dirty="0" smtClean="0"/>
              <a:t>（ </a:t>
            </a:r>
            <a:r>
              <a:rPr lang="en-US" dirty="0" err="1" smtClean="0"/>
              <a:t>Ｆｉｘｔｕｒｅ</a:t>
            </a:r>
            <a:r>
              <a:rPr lang="en-US" dirty="0" smtClean="0"/>
              <a:t>  </a:t>
            </a:r>
            <a:r>
              <a:rPr lang="en-US" dirty="0" err="1" smtClean="0"/>
              <a:t>Ｎｏｔｅ</a:t>
            </a:r>
            <a:r>
              <a:rPr lang="en-US" dirty="0" smtClean="0"/>
              <a:t>）</a:t>
            </a:r>
            <a:endParaRPr lang="zh-CN" altLang="en-US" dirty="0" smtClean="0"/>
          </a:p>
          <a:p>
            <a:r>
              <a:rPr lang="zh-CN" altLang="en-US" dirty="0" smtClean="0"/>
              <a:t>订租确认书应详细列出船舶所有人和承租人在洽租过程中双方承诺的主要条款</a:t>
            </a:r>
            <a:r>
              <a:rPr lang="en-US" dirty="0" smtClean="0"/>
              <a:t>， </a:t>
            </a:r>
            <a:r>
              <a:rPr lang="zh-CN" altLang="en-US" dirty="0" smtClean="0"/>
              <a:t>一般包 括确认书日期</a:t>
            </a:r>
            <a:r>
              <a:rPr lang="en-US" dirty="0" smtClean="0"/>
              <a:t>、  </a:t>
            </a:r>
            <a:r>
              <a:rPr lang="zh-CN" altLang="en-US" dirty="0" smtClean="0"/>
              <a:t>船名或可替代船舶</a:t>
            </a:r>
            <a:r>
              <a:rPr lang="en-US" dirty="0" smtClean="0"/>
              <a:t>、  </a:t>
            </a:r>
            <a:r>
              <a:rPr lang="zh-CN" altLang="en-US" dirty="0" smtClean="0"/>
              <a:t>双方当事人的名称和地址</a:t>
            </a:r>
            <a:r>
              <a:rPr lang="en-US" dirty="0" smtClean="0"/>
              <a:t>、   </a:t>
            </a:r>
            <a:r>
              <a:rPr lang="zh-CN" altLang="en-US" dirty="0" smtClean="0"/>
              <a:t>货名和数量</a:t>
            </a:r>
            <a:r>
              <a:rPr lang="en-US" dirty="0" smtClean="0"/>
              <a:t>、  </a:t>
            </a:r>
            <a:r>
              <a:rPr lang="zh-CN" altLang="en-US" dirty="0" smtClean="0"/>
              <a:t>装卸货港和装 卸船期</a:t>
            </a:r>
            <a:r>
              <a:rPr lang="en-US" dirty="0" smtClean="0"/>
              <a:t>、  </a:t>
            </a:r>
            <a:r>
              <a:rPr lang="zh-CN" altLang="en-US" dirty="0" smtClean="0"/>
              <a:t>装卸费用负担责任</a:t>
            </a:r>
            <a:r>
              <a:rPr lang="en-US" dirty="0" smtClean="0"/>
              <a:t>、  </a:t>
            </a:r>
            <a:r>
              <a:rPr lang="zh-CN" altLang="en-US" dirty="0" smtClean="0"/>
              <a:t>运费 或 租 金 及 支 付 方 法</a:t>
            </a:r>
            <a:r>
              <a:rPr lang="en-US" dirty="0" smtClean="0"/>
              <a:t>、  </a:t>
            </a:r>
            <a:r>
              <a:rPr lang="zh-CN" altLang="en-US" dirty="0" smtClean="0"/>
              <a:t>有 关 费 用 的 分 担  </a:t>
            </a:r>
            <a:r>
              <a:rPr lang="en-US" dirty="0" smtClean="0"/>
              <a:t>（ </a:t>
            </a:r>
            <a:r>
              <a:rPr lang="zh-CN" altLang="en-US" dirty="0" smtClean="0"/>
              <a:t>港 口 使 用 费</a:t>
            </a:r>
            <a:r>
              <a:rPr lang="en-US" dirty="0" smtClean="0"/>
              <a:t>、  </a:t>
            </a:r>
            <a:r>
              <a:rPr lang="zh-CN" altLang="en-US" dirty="0" smtClean="0"/>
              <a:t>税收等</a:t>
            </a:r>
            <a:r>
              <a:rPr lang="en-US" dirty="0" smtClean="0"/>
              <a:t>） 、  </a:t>
            </a:r>
            <a:r>
              <a:rPr lang="zh-CN" altLang="en-US" dirty="0" smtClean="0"/>
              <a:t>亏舱费计算</a:t>
            </a:r>
            <a:r>
              <a:rPr lang="en-US" dirty="0" smtClean="0"/>
              <a:t>、  </a:t>
            </a:r>
            <a:r>
              <a:rPr lang="zh-CN" altLang="en-US" dirty="0" smtClean="0"/>
              <a:t>所采用标准租船合同</a:t>
            </a:r>
            <a:r>
              <a:rPr lang="en-US" dirty="0" smtClean="0"/>
              <a:t>、  </a:t>
            </a:r>
            <a:r>
              <a:rPr lang="zh-CN" altLang="en-US" dirty="0" smtClean="0"/>
              <a:t>其他特殊约定</a:t>
            </a:r>
            <a:r>
              <a:rPr lang="en-US" dirty="0" smtClean="0"/>
              <a:t>、  </a:t>
            </a:r>
            <a:r>
              <a:rPr lang="zh-CN" altLang="en-US" dirty="0" smtClean="0"/>
              <a:t>双方当事人签字等</a:t>
            </a:r>
            <a:r>
              <a:rPr lang="en-US" dirty="0" smtClean="0"/>
              <a:t>。</a:t>
            </a:r>
            <a:endParaRPr lang="zh-CN" altLang="en-US" dirty="0" smtClean="0"/>
          </a:p>
          <a:p>
            <a:r>
              <a:rPr lang="en-US" dirty="0" smtClean="0"/>
              <a:t>７  </a:t>
            </a:r>
            <a:r>
              <a:rPr lang="zh-CN" altLang="en-US" dirty="0" smtClean="0"/>
              <a:t>编制</a:t>
            </a:r>
            <a:r>
              <a:rPr lang="en-US" dirty="0" smtClean="0"/>
              <a:t>、  </a:t>
            </a:r>
            <a:r>
              <a:rPr lang="zh-CN" altLang="en-US" dirty="0" smtClean="0"/>
              <a:t>审核</a:t>
            </a:r>
            <a:r>
              <a:rPr lang="en-US" dirty="0" smtClean="0"/>
              <a:t>、  </a:t>
            </a:r>
            <a:r>
              <a:rPr lang="zh-CN" altLang="en-US" dirty="0" smtClean="0"/>
              <a:t>签订正式租船合同  </a:t>
            </a:r>
            <a:r>
              <a:rPr lang="en-US" dirty="0" smtClean="0"/>
              <a:t>（ </a:t>
            </a:r>
            <a:r>
              <a:rPr lang="en-US" dirty="0" err="1" smtClean="0"/>
              <a:t>Ｃｈａｒｔｅｒ</a:t>
            </a:r>
            <a:r>
              <a:rPr lang="en-US" dirty="0" smtClean="0"/>
              <a:t>  </a:t>
            </a:r>
            <a:r>
              <a:rPr lang="en-US" dirty="0" err="1" smtClean="0"/>
              <a:t>Ｐａｒｔｙ</a:t>
            </a:r>
            <a:r>
              <a:rPr lang="en-US" dirty="0" smtClean="0"/>
              <a:t>）</a:t>
            </a:r>
            <a:endParaRPr lang="zh-CN" altLang="en-US" dirty="0" smtClean="0"/>
          </a:p>
          <a:p>
            <a:r>
              <a:rPr lang="zh-CN" altLang="en-US" dirty="0" smtClean="0"/>
              <a:t>订租确认书是一份供双方履行的简式合同</a:t>
            </a:r>
            <a:r>
              <a:rPr lang="en-US" dirty="0" smtClean="0"/>
              <a:t>，  </a:t>
            </a:r>
            <a:r>
              <a:rPr lang="zh-CN" altLang="en-US" dirty="0" smtClean="0"/>
              <a:t>双方可按照已达成的协议编制</a:t>
            </a:r>
            <a:r>
              <a:rPr lang="en-US" dirty="0" smtClean="0"/>
              <a:t>、  </a:t>
            </a:r>
            <a:r>
              <a:rPr lang="zh-CN" altLang="en-US" dirty="0" smtClean="0"/>
              <a:t>审核并签署 正式的租船合同</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48131" name="Rectangle 3"/>
          <p:cNvSpPr>
            <a:spLocks noGrp="1" noChangeArrowheads="1"/>
          </p:cNvSpPr>
          <p:nvPr>
            <p:ph type="body" idx="1"/>
          </p:nvPr>
        </p:nvSpPr>
        <p:spPr/>
        <p:txBody>
          <a:bodyPr/>
          <a:lstStyle/>
          <a:p>
            <a:pPr eaLnBrk="1" hangingPunct="1">
              <a:lnSpc>
                <a:spcPct val="150000"/>
              </a:lnSpc>
            </a:pPr>
            <a:r>
              <a:rPr lang="zh-CN" altLang="en-US" sz="2900" dirty="0" smtClean="0"/>
              <a:t>一</a:t>
            </a:r>
            <a:r>
              <a:rPr lang="en-US" sz="2900" dirty="0" smtClean="0"/>
              <a:t>、  </a:t>
            </a:r>
            <a:r>
              <a:rPr lang="zh-CN" altLang="en-US" sz="2900" dirty="0" smtClean="0"/>
              <a:t>国际航空货物出口运输代理业务流程</a:t>
            </a:r>
          </a:p>
          <a:p>
            <a:pPr>
              <a:lnSpc>
                <a:spcPct val="150000"/>
              </a:lnSpc>
            </a:pPr>
            <a:r>
              <a:rPr lang="en-US" dirty="0" smtClean="0"/>
              <a:t>１  </a:t>
            </a:r>
            <a:r>
              <a:rPr lang="zh-CN" altLang="en-US" dirty="0" smtClean="0"/>
              <a:t>揽货</a:t>
            </a:r>
          </a:p>
          <a:p>
            <a:pPr>
              <a:lnSpc>
                <a:spcPct val="150000"/>
              </a:lnSpc>
            </a:pPr>
            <a:r>
              <a:rPr lang="zh-CN" altLang="en-US" dirty="0" smtClean="0"/>
              <a:t>揽货</a:t>
            </a:r>
            <a:r>
              <a:rPr lang="en-US" dirty="0" smtClean="0"/>
              <a:t>，  </a:t>
            </a:r>
            <a:r>
              <a:rPr lang="zh-CN" altLang="en-US" dirty="0" smtClean="0"/>
              <a:t>是指航空货运代理公司为争取更多的出口货源</a:t>
            </a:r>
            <a:r>
              <a:rPr lang="en-US" dirty="0" smtClean="0"/>
              <a:t>，  </a:t>
            </a:r>
            <a:r>
              <a:rPr lang="zh-CN" altLang="en-US" dirty="0" smtClean="0"/>
              <a:t>而到各进出口公司和有出口经营 权的企业进行推销的活动</a:t>
            </a:r>
            <a:r>
              <a:rPr lang="en-US" dirty="0" smtClean="0"/>
              <a:t>。  </a:t>
            </a:r>
            <a:r>
              <a:rPr lang="zh-CN" altLang="en-US" dirty="0" smtClean="0"/>
              <a:t>揽货时一般需向出口单位介绍本公司的代理业务范围</a:t>
            </a:r>
            <a:r>
              <a:rPr lang="en-US" dirty="0" smtClean="0"/>
              <a:t>、   </a:t>
            </a:r>
            <a:r>
              <a:rPr lang="zh-CN" altLang="en-US" dirty="0" smtClean="0"/>
              <a:t>服务项目 以及各项收费标准</a:t>
            </a:r>
            <a:r>
              <a:rPr lang="en-US" dirty="0" smtClean="0"/>
              <a:t>。</a:t>
            </a:r>
          </a:p>
          <a:p>
            <a:pPr>
              <a:lnSpc>
                <a:spcPct val="150000"/>
              </a:lnSpc>
            </a:pPr>
            <a:r>
              <a:rPr lang="en-US" dirty="0" smtClean="0"/>
              <a:t>２  </a:t>
            </a:r>
            <a:r>
              <a:rPr lang="zh-CN" altLang="en-US" dirty="0" smtClean="0"/>
              <a:t>委托代理</a:t>
            </a:r>
          </a:p>
          <a:p>
            <a:pPr>
              <a:lnSpc>
                <a:spcPct val="150000"/>
              </a:lnSpc>
            </a:pPr>
            <a:r>
              <a:rPr lang="zh-CN" altLang="en-US" dirty="0" smtClean="0"/>
              <a:t>委托代理是指托运人委托航空代理人办理出口货物航空运输事宜的行为</a:t>
            </a:r>
            <a:r>
              <a:rPr lang="en-US" dirty="0" smtClean="0"/>
              <a:t>，  </a:t>
            </a:r>
            <a:r>
              <a:rPr lang="zh-CN" altLang="en-US" dirty="0" smtClean="0"/>
              <a:t>委托代理时</a:t>
            </a:r>
            <a:r>
              <a:rPr lang="en-US" dirty="0" smtClean="0"/>
              <a:t>， </a:t>
            </a:r>
            <a:r>
              <a:rPr lang="zh-CN" altLang="en-US" dirty="0" smtClean="0"/>
              <a:t>托运人必须填写  </a:t>
            </a:r>
            <a:r>
              <a:rPr lang="en-US" dirty="0" smtClean="0"/>
              <a:t>“ </a:t>
            </a:r>
            <a:r>
              <a:rPr lang="zh-CN" altLang="en-US" dirty="0" smtClean="0"/>
              <a:t>国际货物托运书</a:t>
            </a:r>
            <a:r>
              <a:rPr lang="en-US" dirty="0" smtClean="0"/>
              <a:t>” 。  </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49155" name="Rectangle 3"/>
          <p:cNvSpPr>
            <a:spLocks noGrp="1" noChangeArrowheads="1"/>
          </p:cNvSpPr>
          <p:nvPr>
            <p:ph type="body" idx="1"/>
          </p:nvPr>
        </p:nvSpPr>
        <p:spPr/>
        <p:txBody>
          <a:bodyPr/>
          <a:lstStyle/>
          <a:p>
            <a:r>
              <a:rPr lang="en-US" dirty="0" smtClean="0"/>
              <a:t>３  </a:t>
            </a:r>
            <a:r>
              <a:rPr lang="zh-CN" altLang="en-US" dirty="0" smtClean="0"/>
              <a:t>审核单证</a:t>
            </a:r>
          </a:p>
          <a:p>
            <a:r>
              <a:rPr lang="zh-CN" altLang="en-US" dirty="0" smtClean="0"/>
              <a:t>单证应包括</a:t>
            </a:r>
            <a:r>
              <a:rPr lang="en-US" dirty="0" smtClean="0"/>
              <a:t>：</a:t>
            </a:r>
            <a:endParaRPr lang="zh-CN" altLang="en-US" dirty="0" smtClean="0"/>
          </a:p>
          <a:p>
            <a:r>
              <a:rPr lang="en-US" dirty="0" smtClean="0"/>
              <a:t>（１）  </a:t>
            </a:r>
            <a:r>
              <a:rPr lang="zh-CN" altLang="en-US" dirty="0" smtClean="0"/>
              <a:t>发票</a:t>
            </a:r>
            <a:r>
              <a:rPr lang="en-US" dirty="0" smtClean="0"/>
              <a:t>、  </a:t>
            </a:r>
            <a:r>
              <a:rPr lang="zh-CN" altLang="en-US" dirty="0" smtClean="0"/>
              <a:t>装箱单</a:t>
            </a:r>
            <a:r>
              <a:rPr lang="en-US" dirty="0" smtClean="0"/>
              <a:t>。  </a:t>
            </a:r>
            <a:r>
              <a:rPr lang="en-US" altLang="zh-CN" dirty="0" smtClean="0"/>
              <a:t> </a:t>
            </a:r>
            <a:endParaRPr lang="zh-CN" altLang="en-US" dirty="0" smtClean="0"/>
          </a:p>
          <a:p>
            <a:r>
              <a:rPr lang="en-US" dirty="0" smtClean="0"/>
              <a:t>（２）  </a:t>
            </a:r>
            <a:r>
              <a:rPr lang="zh-CN" altLang="en-US" dirty="0" smtClean="0"/>
              <a:t>托运书</a:t>
            </a:r>
            <a:r>
              <a:rPr lang="en-US" dirty="0" smtClean="0"/>
              <a:t>。  </a:t>
            </a:r>
            <a:r>
              <a:rPr lang="en-US" altLang="zh-CN" dirty="0" smtClean="0"/>
              <a:t> </a:t>
            </a:r>
            <a:endParaRPr lang="zh-CN" altLang="en-US" dirty="0" smtClean="0"/>
          </a:p>
          <a:p>
            <a:r>
              <a:rPr lang="en-US" dirty="0" smtClean="0"/>
              <a:t>（３）  </a:t>
            </a:r>
            <a:r>
              <a:rPr lang="zh-CN" altLang="en-US" dirty="0" smtClean="0"/>
              <a:t>报关单</a:t>
            </a:r>
            <a:r>
              <a:rPr lang="en-US" dirty="0" smtClean="0"/>
              <a:t>。  </a:t>
            </a:r>
            <a:r>
              <a:rPr lang="en-US" altLang="zh-CN" dirty="0" smtClean="0"/>
              <a:t> </a:t>
            </a:r>
            <a:endParaRPr lang="zh-CN" altLang="en-US" dirty="0" smtClean="0"/>
          </a:p>
          <a:p>
            <a:r>
              <a:rPr lang="en-US" dirty="0" smtClean="0"/>
              <a:t>（４）  </a:t>
            </a:r>
            <a:r>
              <a:rPr lang="zh-CN" altLang="en-US" dirty="0" smtClean="0"/>
              <a:t>外汇核销单</a:t>
            </a:r>
            <a:r>
              <a:rPr lang="en-US" dirty="0" smtClean="0"/>
              <a:t>。  </a:t>
            </a:r>
            <a:r>
              <a:rPr lang="en-US" altLang="zh-CN" dirty="0" smtClean="0"/>
              <a:t> </a:t>
            </a:r>
            <a:endParaRPr lang="zh-CN" altLang="en-US" dirty="0" smtClean="0"/>
          </a:p>
          <a:p>
            <a:r>
              <a:rPr lang="en-US" dirty="0" smtClean="0"/>
              <a:t>（５）  </a:t>
            </a:r>
            <a:r>
              <a:rPr lang="zh-CN" altLang="en-US" dirty="0" smtClean="0"/>
              <a:t>许可证</a:t>
            </a:r>
            <a:r>
              <a:rPr lang="en-US" dirty="0" smtClean="0"/>
              <a:t>。  </a:t>
            </a:r>
            <a:r>
              <a:rPr lang="en-US" altLang="zh-CN" dirty="0" smtClean="0"/>
              <a:t> </a:t>
            </a:r>
            <a:endParaRPr lang="zh-CN" altLang="en-US" dirty="0" smtClean="0"/>
          </a:p>
          <a:p>
            <a:r>
              <a:rPr lang="en-US" dirty="0" smtClean="0"/>
              <a:t>（６）  </a:t>
            </a:r>
            <a:r>
              <a:rPr lang="zh-CN" altLang="en-US" dirty="0" smtClean="0"/>
              <a:t>商检 证</a:t>
            </a:r>
            <a:r>
              <a:rPr lang="en-US" dirty="0" smtClean="0"/>
              <a:t>。  </a:t>
            </a:r>
            <a:r>
              <a:rPr lang="en-US" altLang="zh-CN" dirty="0" smtClean="0"/>
              <a:t> </a:t>
            </a:r>
            <a:endParaRPr lang="zh-CN" altLang="en-US" dirty="0" smtClean="0"/>
          </a:p>
          <a:p>
            <a:r>
              <a:rPr lang="en-US" dirty="0" smtClean="0"/>
              <a:t>（７）  </a:t>
            </a:r>
            <a:r>
              <a:rPr lang="zh-CN" altLang="en-US" dirty="0" smtClean="0"/>
              <a:t>进料 </a:t>
            </a:r>
            <a:r>
              <a:rPr lang="en-US" dirty="0" smtClean="0"/>
              <a:t>／ </a:t>
            </a:r>
            <a:r>
              <a:rPr lang="zh-CN" altLang="en-US" dirty="0" smtClean="0"/>
              <a:t>来料加工核销本</a:t>
            </a:r>
            <a:r>
              <a:rPr lang="en-US" dirty="0" smtClean="0"/>
              <a:t>。  </a:t>
            </a:r>
            <a:r>
              <a:rPr lang="en-US" altLang="zh-CN" dirty="0" smtClean="0"/>
              <a:t> </a:t>
            </a:r>
            <a:endParaRPr lang="zh-CN" altLang="en-US" dirty="0" smtClean="0"/>
          </a:p>
          <a:p>
            <a:r>
              <a:rPr lang="en-US" dirty="0" smtClean="0"/>
              <a:t>（８）  </a:t>
            </a:r>
            <a:r>
              <a:rPr lang="zh-CN" altLang="en-US" dirty="0" smtClean="0"/>
              <a:t>索赔 </a:t>
            </a:r>
            <a:r>
              <a:rPr lang="en-US" dirty="0" smtClean="0"/>
              <a:t>／ </a:t>
            </a:r>
            <a:r>
              <a:rPr lang="zh-CN" altLang="en-US" dirty="0" smtClean="0"/>
              <a:t>返 修 协 议</a:t>
            </a:r>
            <a:r>
              <a:rPr lang="en-US" dirty="0" smtClean="0"/>
              <a:t>。  </a:t>
            </a:r>
            <a:r>
              <a:rPr lang="en-US" altLang="zh-CN" dirty="0" smtClean="0"/>
              <a:t> </a:t>
            </a:r>
            <a:endParaRPr lang="zh-CN" altLang="en-US" dirty="0" smtClean="0"/>
          </a:p>
          <a:p>
            <a:r>
              <a:rPr lang="en-US" dirty="0" smtClean="0"/>
              <a:t>（９）  </a:t>
            </a:r>
            <a:r>
              <a:rPr lang="zh-CN" altLang="en-US" dirty="0" smtClean="0"/>
              <a:t>到付保函</a:t>
            </a:r>
            <a:r>
              <a:rPr lang="en-US" dirty="0" smtClean="0"/>
              <a:t>。  </a:t>
            </a:r>
            <a:r>
              <a:rPr lang="en-US" altLang="zh-CN" dirty="0" smtClean="0"/>
              <a:t> </a:t>
            </a:r>
            <a:endParaRPr lang="zh-CN" altLang="en-US" dirty="0" smtClean="0"/>
          </a:p>
          <a:p>
            <a:r>
              <a:rPr lang="en-US" dirty="0" smtClean="0"/>
              <a:t>（１０）  </a:t>
            </a:r>
            <a:r>
              <a:rPr lang="zh-CN" altLang="en-US" dirty="0" smtClean="0"/>
              <a:t>关封</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50179"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预配舱</a:t>
            </a:r>
            <a:r>
              <a:rPr lang="en-US" dirty="0" smtClean="0"/>
              <a:t>、  </a:t>
            </a:r>
            <a:r>
              <a:rPr lang="zh-CN" altLang="en-US" dirty="0" smtClean="0"/>
              <a:t>预订舱</a:t>
            </a:r>
          </a:p>
          <a:p>
            <a:pPr>
              <a:lnSpc>
                <a:spcPct val="150000"/>
              </a:lnSpc>
            </a:pPr>
            <a:r>
              <a:rPr lang="zh-CN" altLang="en-US" dirty="0" smtClean="0"/>
              <a:t>代理人汇总所接受的委托和客户的预报</a:t>
            </a:r>
            <a:r>
              <a:rPr lang="en-US" dirty="0" smtClean="0"/>
              <a:t>，  </a:t>
            </a:r>
            <a:r>
              <a:rPr lang="zh-CN" altLang="en-US" dirty="0" smtClean="0"/>
              <a:t>计算出各航线的件数</a:t>
            </a:r>
            <a:r>
              <a:rPr lang="en-US" dirty="0" smtClean="0"/>
              <a:t>、  </a:t>
            </a:r>
            <a:r>
              <a:rPr lang="zh-CN" altLang="en-US" dirty="0" smtClean="0"/>
              <a:t>重量</a:t>
            </a:r>
            <a:r>
              <a:rPr lang="en-US" dirty="0" smtClean="0"/>
              <a:t>、  </a:t>
            </a:r>
            <a:r>
              <a:rPr lang="zh-CN" altLang="en-US" dirty="0" smtClean="0"/>
              <a:t>体积</a:t>
            </a:r>
            <a:r>
              <a:rPr lang="en-US" dirty="0" smtClean="0"/>
              <a:t>，  </a:t>
            </a:r>
            <a:r>
              <a:rPr lang="zh-CN" altLang="en-US" dirty="0" smtClean="0"/>
              <a:t>按照客户 的要求和货物的情况</a:t>
            </a:r>
            <a:r>
              <a:rPr lang="en-US" dirty="0" smtClean="0"/>
              <a:t>，  </a:t>
            </a:r>
            <a:r>
              <a:rPr lang="zh-CN" altLang="en-US" dirty="0" smtClean="0"/>
              <a:t>根据航空公司不同机型对板箱的要求</a:t>
            </a:r>
            <a:r>
              <a:rPr lang="en-US" dirty="0" smtClean="0"/>
              <a:t>，  </a:t>
            </a:r>
            <a:r>
              <a:rPr lang="zh-CN" altLang="en-US" dirty="0" smtClean="0"/>
              <a:t>制定预配舱方案</a:t>
            </a:r>
            <a:r>
              <a:rPr lang="en-US" dirty="0" smtClean="0"/>
              <a:t>，  </a:t>
            </a:r>
            <a:r>
              <a:rPr lang="zh-CN" altLang="en-US" dirty="0" smtClean="0"/>
              <a:t>并对每票货 配上运单号</a:t>
            </a:r>
            <a:r>
              <a:rPr lang="en-US" dirty="0" smtClean="0"/>
              <a:t>。</a:t>
            </a:r>
            <a:endParaRPr lang="zh-CN" altLang="en-US" dirty="0" smtClean="0"/>
          </a:p>
          <a:p>
            <a:pPr>
              <a:lnSpc>
                <a:spcPct val="150000"/>
              </a:lnSpc>
            </a:pPr>
            <a:r>
              <a:rPr lang="zh-CN" altLang="en-US" dirty="0" smtClean="0"/>
              <a:t>代理人根据预配舱方案按照航班</a:t>
            </a:r>
            <a:r>
              <a:rPr lang="en-US" dirty="0" smtClean="0"/>
              <a:t>、   </a:t>
            </a:r>
            <a:r>
              <a:rPr lang="zh-CN" altLang="en-US" dirty="0" smtClean="0"/>
              <a:t>日期打印出主运单号</a:t>
            </a:r>
            <a:r>
              <a:rPr lang="en-US" dirty="0" smtClean="0"/>
              <a:t>、  </a:t>
            </a:r>
            <a:r>
              <a:rPr lang="zh-CN" altLang="en-US" dirty="0" smtClean="0"/>
              <a:t>件数</a:t>
            </a:r>
            <a:r>
              <a:rPr lang="en-US" dirty="0" smtClean="0"/>
              <a:t>、  </a:t>
            </a:r>
            <a:r>
              <a:rPr lang="zh-CN" altLang="en-US" dirty="0" smtClean="0"/>
              <a:t>重量</a:t>
            </a:r>
            <a:r>
              <a:rPr lang="en-US" dirty="0" smtClean="0"/>
              <a:t>、  </a:t>
            </a:r>
            <a:r>
              <a:rPr lang="zh-CN" altLang="en-US" dirty="0" smtClean="0"/>
              <a:t>体积</a:t>
            </a:r>
            <a:r>
              <a:rPr lang="en-US" dirty="0" smtClean="0"/>
              <a:t>，  </a:t>
            </a:r>
            <a:r>
              <a:rPr lang="zh-CN" altLang="en-US" dirty="0" smtClean="0"/>
              <a:t>向航空公 司预订舱</a:t>
            </a:r>
            <a:r>
              <a:rPr lang="en-US" dirty="0" smtClean="0"/>
              <a:t>。  </a:t>
            </a:r>
            <a:r>
              <a:rPr lang="zh-CN" altLang="en-US" dirty="0" smtClean="0"/>
              <a:t>此时由于货物还未入库</a:t>
            </a:r>
            <a:r>
              <a:rPr lang="en-US" dirty="0" smtClean="0"/>
              <a:t>，   </a:t>
            </a:r>
            <a:r>
              <a:rPr lang="zh-CN" altLang="en-US" dirty="0" smtClean="0"/>
              <a:t>预报的和实际的会有差别</a:t>
            </a:r>
            <a:r>
              <a:rPr lang="en-US" dirty="0" smtClean="0"/>
              <a:t>，  </a:t>
            </a:r>
            <a:r>
              <a:rPr lang="zh-CN" altLang="en-US" dirty="0" smtClean="0"/>
              <a:t>这些需在配舱时进行调整</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51203"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接单</a:t>
            </a:r>
            <a:r>
              <a:rPr lang="en-US" dirty="0" smtClean="0"/>
              <a:t>、  </a:t>
            </a:r>
            <a:r>
              <a:rPr lang="zh-CN" altLang="en-US" dirty="0" smtClean="0"/>
              <a:t>制单</a:t>
            </a:r>
          </a:p>
          <a:p>
            <a:pPr>
              <a:lnSpc>
                <a:spcPct val="150000"/>
              </a:lnSpc>
            </a:pPr>
            <a:r>
              <a:rPr lang="zh-CN" altLang="en-US" dirty="0" smtClean="0"/>
              <a:t>接受托运人或其代理人送交的已经审核确认的托运书及报关单证和收货凭证</a:t>
            </a:r>
            <a:r>
              <a:rPr lang="en-US" dirty="0" smtClean="0"/>
              <a:t>。 </a:t>
            </a:r>
            <a:r>
              <a:rPr lang="zh-CN" altLang="en-US" dirty="0" smtClean="0"/>
              <a:t>将电脑中 的收货记录与收货凭证核对</a:t>
            </a:r>
            <a:r>
              <a:rPr lang="en-US" dirty="0" smtClean="0"/>
              <a:t>。   </a:t>
            </a:r>
            <a:r>
              <a:rPr lang="zh-CN" altLang="en-US" dirty="0" smtClean="0"/>
              <a:t>制作操作交接单</a:t>
            </a:r>
            <a:r>
              <a:rPr lang="en-US" dirty="0" smtClean="0"/>
              <a:t>，  </a:t>
            </a:r>
            <a:r>
              <a:rPr lang="zh-CN" altLang="en-US" dirty="0" smtClean="0"/>
              <a:t>填上所收到的各种报关单证份数</a:t>
            </a:r>
            <a:r>
              <a:rPr lang="en-US" dirty="0" smtClean="0"/>
              <a:t>，  </a:t>
            </a:r>
            <a:r>
              <a:rPr lang="zh-CN" altLang="en-US" dirty="0" smtClean="0"/>
              <a:t>给每份交接单配一份主运单或分运单</a:t>
            </a:r>
            <a:r>
              <a:rPr lang="en-US" dirty="0" smtClean="0"/>
              <a:t>。   </a:t>
            </a:r>
            <a:r>
              <a:rPr lang="zh-CN" altLang="en-US" dirty="0" smtClean="0"/>
              <a:t>根据交接单</a:t>
            </a:r>
            <a:r>
              <a:rPr lang="en-US" dirty="0" smtClean="0"/>
              <a:t>、  </a:t>
            </a:r>
            <a:r>
              <a:rPr lang="zh-CN" altLang="en-US" dirty="0" smtClean="0"/>
              <a:t>主运单或分运单</a:t>
            </a:r>
            <a:r>
              <a:rPr lang="en-US" dirty="0" smtClean="0"/>
              <a:t>、  </a:t>
            </a:r>
            <a:r>
              <a:rPr lang="zh-CN" altLang="en-US" dirty="0" smtClean="0"/>
              <a:t>报关单证制单</a:t>
            </a:r>
            <a:r>
              <a:rPr lang="en-US" dirty="0" smtClean="0"/>
              <a:t>。  </a:t>
            </a:r>
            <a:r>
              <a:rPr lang="zh-CN" altLang="en-US" dirty="0" smtClean="0"/>
              <a:t>如此时货未到或未全到</a:t>
            </a:r>
            <a:r>
              <a:rPr lang="en-US" dirty="0" smtClean="0"/>
              <a:t>，  </a:t>
            </a:r>
            <a:r>
              <a:rPr lang="zh-CN" altLang="en-US" dirty="0" smtClean="0"/>
              <a:t>则可以按照托运书上的数据填入交接单并注明</a:t>
            </a:r>
            <a:r>
              <a:rPr lang="en-US" dirty="0" smtClean="0"/>
              <a:t>，  </a:t>
            </a:r>
            <a:r>
              <a:rPr lang="zh-CN" altLang="en-US" dirty="0" smtClean="0"/>
              <a:t>等货物到齐后再进行修改</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52227" name="Rectangle 3"/>
          <p:cNvSpPr>
            <a:spLocks noGrp="1" noChangeArrowheads="1"/>
          </p:cNvSpPr>
          <p:nvPr>
            <p:ph type="body" idx="1"/>
          </p:nvPr>
        </p:nvSpPr>
        <p:spPr/>
        <p:txBody>
          <a:bodyPr/>
          <a:lstStyle/>
          <a:p>
            <a:pPr>
              <a:lnSpc>
                <a:spcPct val="150000"/>
              </a:lnSpc>
            </a:pPr>
            <a:r>
              <a:rPr lang="en-US" dirty="0" smtClean="0"/>
              <a:t>６  </a:t>
            </a:r>
            <a:r>
              <a:rPr lang="zh-CN" altLang="en-US" dirty="0" smtClean="0"/>
              <a:t>接受货物</a:t>
            </a:r>
          </a:p>
          <a:p>
            <a:pPr>
              <a:lnSpc>
                <a:spcPct val="150000"/>
              </a:lnSpc>
            </a:pPr>
            <a:r>
              <a:rPr lang="zh-CN" altLang="en-US" dirty="0" smtClean="0"/>
              <a:t>它是指航空货运代理公司把即将发运的货物从发货人手里接过来运送到自己的仓库</a:t>
            </a:r>
            <a:r>
              <a:rPr lang="en-US" dirty="0" smtClean="0"/>
              <a:t>。 </a:t>
            </a:r>
            <a:r>
              <a:rPr lang="zh-CN" altLang="en-US" dirty="0" smtClean="0"/>
              <a:t>接 货一般与接单同时进行</a:t>
            </a:r>
            <a:r>
              <a:rPr lang="en-US" dirty="0" smtClean="0"/>
              <a:t>。   </a:t>
            </a:r>
            <a:r>
              <a:rPr lang="zh-CN" altLang="en-US" dirty="0" smtClean="0"/>
              <a:t>接货时应对货物进行过磅和丈量</a:t>
            </a:r>
            <a:r>
              <a:rPr lang="en-US" dirty="0" smtClean="0"/>
              <a:t>，   </a:t>
            </a:r>
            <a:r>
              <a:rPr lang="zh-CN" altLang="en-US" dirty="0" smtClean="0"/>
              <a:t>根据发票</a:t>
            </a:r>
            <a:r>
              <a:rPr lang="en-US" dirty="0" smtClean="0"/>
              <a:t>、  </a:t>
            </a:r>
            <a:r>
              <a:rPr lang="zh-CN" altLang="en-US" dirty="0" smtClean="0"/>
              <a:t>装箱单或送货单清点货物</a:t>
            </a:r>
            <a:r>
              <a:rPr lang="en-US" dirty="0" smtClean="0"/>
              <a:t>，  </a:t>
            </a:r>
            <a:r>
              <a:rPr lang="zh-CN" altLang="en-US" dirty="0" smtClean="0"/>
              <a:t>并核对货物的数量</a:t>
            </a:r>
            <a:r>
              <a:rPr lang="en-US" dirty="0" smtClean="0"/>
              <a:t>、  </a:t>
            </a:r>
            <a:r>
              <a:rPr lang="zh-CN" altLang="en-US" dirty="0" smtClean="0"/>
              <a:t>品名</a:t>
            </a:r>
            <a:r>
              <a:rPr lang="en-US" dirty="0" smtClean="0"/>
              <a:t>、  </a:t>
            </a:r>
            <a:r>
              <a:rPr lang="zh-CN" altLang="en-US" dirty="0" smtClean="0"/>
              <a:t>合同号或唛头等是否与货运单上所列一致</a:t>
            </a:r>
            <a:r>
              <a:rPr lang="en-US" dirty="0" smtClean="0"/>
              <a:t>。</a:t>
            </a:r>
            <a:endParaRPr lang="zh-CN" altLang="en-US" dirty="0" smtClean="0"/>
          </a:p>
          <a:p>
            <a:pPr>
              <a:lnSpc>
                <a:spcPct val="150000"/>
              </a:lnSpc>
            </a:pPr>
            <a:r>
              <a:rPr lang="en-US" dirty="0" smtClean="0"/>
              <a:t>７  </a:t>
            </a:r>
            <a:r>
              <a:rPr lang="zh-CN" altLang="en-US" dirty="0" smtClean="0"/>
              <a:t>标记和标签</a:t>
            </a:r>
          </a:p>
          <a:p>
            <a:pPr>
              <a:lnSpc>
                <a:spcPct val="150000"/>
              </a:lnSpc>
            </a:pPr>
            <a:r>
              <a:rPr lang="zh-CN" altLang="en-US" dirty="0" smtClean="0"/>
              <a:t>标记是在货物外包装上有托运人书写的有关事项和记号</a:t>
            </a:r>
            <a:r>
              <a:rPr lang="en-US" dirty="0" smtClean="0"/>
              <a:t>。   </a:t>
            </a:r>
            <a:r>
              <a:rPr lang="zh-CN" altLang="en-US" dirty="0" smtClean="0"/>
              <a:t>标签按作用可 以 分 为 识 别 标 签</a:t>
            </a:r>
            <a:r>
              <a:rPr lang="en-US" dirty="0" smtClean="0"/>
              <a:t>、  </a:t>
            </a:r>
            <a:r>
              <a:rPr lang="zh-CN" altLang="en-US" dirty="0" smtClean="0"/>
              <a:t>特种货物标签和操作标签等</a:t>
            </a:r>
            <a:r>
              <a:rPr lang="en-US" dirty="0" smtClean="0"/>
              <a:t>；   </a:t>
            </a:r>
            <a:r>
              <a:rPr lang="zh-CN" altLang="en-US" dirty="0" smtClean="0"/>
              <a:t>按类别可以分为航空公司标签和分标签两种</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7171"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国际货运代理的具体业务</a:t>
            </a:r>
          </a:p>
          <a:p>
            <a:pPr>
              <a:lnSpc>
                <a:spcPct val="150000"/>
              </a:lnSpc>
            </a:pPr>
            <a:r>
              <a:rPr lang="zh-CN" altLang="en-US" dirty="0" smtClean="0"/>
              <a:t>货运代理人接受委托后可以代办下列部分或者全部业务</a:t>
            </a:r>
            <a:r>
              <a:rPr lang="en-US" dirty="0" smtClean="0"/>
              <a:t>：   </a:t>
            </a:r>
            <a:r>
              <a:rPr lang="zh-CN" altLang="en-US" dirty="0" smtClean="0"/>
              <a:t>货物的监装</a:t>
            </a:r>
            <a:r>
              <a:rPr lang="en-US" dirty="0" smtClean="0"/>
              <a:t>、  </a:t>
            </a:r>
            <a:r>
              <a:rPr lang="zh-CN" altLang="en-US" dirty="0" smtClean="0"/>
              <a:t>监卸</a:t>
            </a:r>
            <a:r>
              <a:rPr lang="en-US" dirty="0" smtClean="0"/>
              <a:t>；  </a:t>
            </a:r>
            <a:r>
              <a:rPr lang="zh-CN" altLang="en-US" dirty="0" smtClean="0"/>
              <a:t>集装箱拼 装拆箱</a:t>
            </a:r>
            <a:r>
              <a:rPr lang="en-US" dirty="0" smtClean="0"/>
              <a:t>；  </a:t>
            </a:r>
            <a:r>
              <a:rPr lang="zh-CN" altLang="en-US" dirty="0" smtClean="0"/>
              <a:t>货物的交接</a:t>
            </a:r>
            <a:r>
              <a:rPr lang="en-US" dirty="0" smtClean="0"/>
              <a:t>、  </a:t>
            </a:r>
            <a:r>
              <a:rPr lang="zh-CN" altLang="en-US" dirty="0" smtClean="0"/>
              <a:t>调拨</a:t>
            </a:r>
            <a:r>
              <a:rPr lang="en-US" dirty="0" smtClean="0"/>
              <a:t>、  </a:t>
            </a:r>
            <a:r>
              <a:rPr lang="zh-CN" altLang="en-US" dirty="0" smtClean="0"/>
              <a:t>转 运</a:t>
            </a:r>
            <a:r>
              <a:rPr lang="en-US" dirty="0" smtClean="0"/>
              <a:t>；  </a:t>
            </a:r>
            <a:r>
              <a:rPr lang="zh-CN" altLang="en-US" dirty="0" smtClean="0"/>
              <a:t>货 物 的 包 装</a:t>
            </a:r>
            <a:r>
              <a:rPr lang="en-US" dirty="0" smtClean="0"/>
              <a:t>；  </a:t>
            </a:r>
            <a:r>
              <a:rPr lang="zh-CN" altLang="en-US" dirty="0" smtClean="0"/>
              <a:t>订 舱</a:t>
            </a:r>
            <a:r>
              <a:rPr lang="en-US" dirty="0" smtClean="0"/>
              <a:t>、  </a:t>
            </a:r>
            <a:r>
              <a:rPr lang="zh-CN" altLang="en-US" dirty="0" smtClean="0"/>
              <a:t>仓 储</a:t>
            </a:r>
            <a:r>
              <a:rPr lang="en-US" dirty="0" smtClean="0"/>
              <a:t>；  </a:t>
            </a:r>
            <a:r>
              <a:rPr lang="zh-CN" altLang="en-US" dirty="0" smtClean="0"/>
              <a:t>国 际 多 式 联 运</a:t>
            </a:r>
            <a:r>
              <a:rPr lang="en-US" dirty="0" smtClean="0"/>
              <a:t>；  </a:t>
            </a:r>
            <a:r>
              <a:rPr lang="zh-CN" altLang="en-US" dirty="0" smtClean="0"/>
              <a:t>国 际 快 递</a:t>
            </a:r>
            <a:r>
              <a:rPr lang="en-US" dirty="0" smtClean="0"/>
              <a:t>（ </a:t>
            </a:r>
            <a:r>
              <a:rPr lang="zh-CN" altLang="en-US" dirty="0" smtClean="0"/>
              <a:t>私人信函除外</a:t>
            </a:r>
            <a:r>
              <a:rPr lang="en-US" dirty="0" smtClean="0"/>
              <a:t>） ；  </a:t>
            </a:r>
            <a:r>
              <a:rPr lang="zh-CN" altLang="en-US" dirty="0" smtClean="0"/>
              <a:t>报关</a:t>
            </a:r>
            <a:r>
              <a:rPr lang="en-US" dirty="0" smtClean="0"/>
              <a:t>、  </a:t>
            </a:r>
            <a:r>
              <a:rPr lang="zh-CN" altLang="en-US" dirty="0" smtClean="0"/>
              <a:t>报检</a:t>
            </a:r>
            <a:r>
              <a:rPr lang="en-US" dirty="0" smtClean="0"/>
              <a:t>、  </a:t>
            </a:r>
            <a:r>
              <a:rPr lang="zh-CN" altLang="en-US" dirty="0" smtClean="0"/>
              <a:t>报验</a:t>
            </a:r>
            <a:r>
              <a:rPr lang="en-US" dirty="0" smtClean="0"/>
              <a:t>、  </a:t>
            </a:r>
            <a:r>
              <a:rPr lang="zh-CN" altLang="en-US" dirty="0" smtClean="0"/>
              <a:t>保险</a:t>
            </a:r>
            <a:r>
              <a:rPr lang="en-US" dirty="0" smtClean="0"/>
              <a:t>；  </a:t>
            </a:r>
            <a:r>
              <a:rPr lang="zh-CN" altLang="en-US" dirty="0" smtClean="0"/>
              <a:t>缮制有关单证</a:t>
            </a:r>
            <a:r>
              <a:rPr lang="en-US" dirty="0" smtClean="0"/>
              <a:t>，  </a:t>
            </a:r>
            <a:r>
              <a:rPr lang="zh-CN" altLang="en-US" dirty="0" smtClean="0"/>
              <a:t>并付运费</a:t>
            </a:r>
            <a:r>
              <a:rPr lang="en-US" dirty="0" smtClean="0"/>
              <a:t>，  </a:t>
            </a:r>
            <a:r>
              <a:rPr lang="zh-CN" altLang="en-US" dirty="0" smtClean="0"/>
              <a:t>结算</a:t>
            </a:r>
            <a:r>
              <a:rPr lang="en-US" dirty="0" smtClean="0"/>
              <a:t>、  </a:t>
            </a:r>
            <a:r>
              <a:rPr lang="zh-CN" altLang="en-US" dirty="0" smtClean="0"/>
              <a:t>交付杂费</a:t>
            </a:r>
            <a:r>
              <a:rPr lang="en-US" dirty="0" smtClean="0"/>
              <a:t>；</a:t>
            </a:r>
            <a:r>
              <a:rPr lang="zh-CN" altLang="en-US" dirty="0" smtClean="0"/>
              <a:t>代办揽货</a:t>
            </a:r>
            <a:r>
              <a:rPr lang="en-US" dirty="0" smtClean="0"/>
              <a:t>、  </a:t>
            </a:r>
            <a:r>
              <a:rPr lang="zh-CN" altLang="en-US" dirty="0" smtClean="0"/>
              <a:t>燃料物供应等与运输相关的业务</a:t>
            </a:r>
            <a:r>
              <a:rPr lang="en-US" dirty="0" smtClean="0"/>
              <a:t>；  </a:t>
            </a:r>
            <a:r>
              <a:rPr lang="zh-CN" altLang="en-US" dirty="0" smtClean="0"/>
              <a:t>咨询及其他国际货运代理业务</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53251" name="Rectangle 3"/>
          <p:cNvSpPr>
            <a:spLocks noGrp="1" noChangeArrowheads="1"/>
          </p:cNvSpPr>
          <p:nvPr>
            <p:ph type="body" idx="1"/>
          </p:nvPr>
        </p:nvSpPr>
        <p:spPr/>
        <p:txBody>
          <a:bodyPr/>
          <a:lstStyle/>
          <a:p>
            <a:r>
              <a:rPr lang="en-US" dirty="0" smtClean="0"/>
              <a:t>８  </a:t>
            </a:r>
            <a:r>
              <a:rPr lang="zh-CN" altLang="en-US" dirty="0" smtClean="0"/>
              <a:t>配舱</a:t>
            </a:r>
          </a:p>
          <a:p>
            <a:r>
              <a:rPr lang="zh-CN" altLang="en-US" dirty="0" smtClean="0"/>
              <a:t>配舱时</a:t>
            </a:r>
            <a:r>
              <a:rPr lang="en-US" dirty="0" smtClean="0"/>
              <a:t>，  </a:t>
            </a:r>
            <a:r>
              <a:rPr lang="zh-CN" altLang="en-US" dirty="0" smtClean="0"/>
              <a:t>需运出的货物都已经入库</a:t>
            </a:r>
            <a:r>
              <a:rPr lang="en-US" dirty="0" smtClean="0"/>
              <a:t>，   </a:t>
            </a:r>
            <a:r>
              <a:rPr lang="zh-CN" altLang="en-US" dirty="0" smtClean="0"/>
              <a:t>这时需要核对货物的实际件数</a:t>
            </a:r>
            <a:r>
              <a:rPr lang="en-US" dirty="0" smtClean="0"/>
              <a:t>、   </a:t>
            </a:r>
            <a:r>
              <a:rPr lang="zh-CN" altLang="en-US" dirty="0" smtClean="0"/>
              <a:t>重量</a:t>
            </a:r>
            <a:r>
              <a:rPr lang="en-US" dirty="0" smtClean="0"/>
              <a:t>、  </a:t>
            </a:r>
            <a:r>
              <a:rPr lang="zh-CN" altLang="en-US" dirty="0" smtClean="0"/>
              <a:t>体积与托运 书上预报的数量是否一致</a:t>
            </a:r>
            <a:r>
              <a:rPr lang="en-US" dirty="0" smtClean="0"/>
              <a:t>；   </a:t>
            </a:r>
            <a:r>
              <a:rPr lang="zh-CN" altLang="en-US" dirty="0" smtClean="0"/>
              <a:t>应注意对预订舱位</a:t>
            </a:r>
            <a:r>
              <a:rPr lang="en-US" dirty="0" smtClean="0"/>
              <a:t>、  </a:t>
            </a:r>
            <a:r>
              <a:rPr lang="zh-CN" altLang="en-US" dirty="0" smtClean="0"/>
              <a:t>板箱的有效利用</a:t>
            </a:r>
            <a:r>
              <a:rPr lang="en-US" dirty="0" smtClean="0"/>
              <a:t>、  </a:t>
            </a:r>
            <a:r>
              <a:rPr lang="zh-CN" altLang="en-US" dirty="0" smtClean="0"/>
              <a:t>合理搭配</a:t>
            </a:r>
            <a:r>
              <a:rPr lang="en-US" dirty="0" smtClean="0"/>
              <a:t>，  </a:t>
            </a:r>
            <a:r>
              <a:rPr lang="zh-CN" altLang="en-US" dirty="0" smtClean="0"/>
              <a:t>按照各航班机型</a:t>
            </a:r>
            <a:r>
              <a:rPr lang="en-US" dirty="0" smtClean="0"/>
              <a:t>、  </a:t>
            </a:r>
            <a:r>
              <a:rPr lang="zh-CN" altLang="en-US" dirty="0" smtClean="0"/>
              <a:t>板箱型号</a:t>
            </a:r>
            <a:r>
              <a:rPr lang="en-US" dirty="0" smtClean="0"/>
              <a:t>、  </a:t>
            </a:r>
            <a:r>
              <a:rPr lang="zh-CN" altLang="en-US" dirty="0" smtClean="0"/>
              <a:t>高度</a:t>
            </a:r>
            <a:r>
              <a:rPr lang="en-US" dirty="0" smtClean="0"/>
              <a:t>、  </a:t>
            </a:r>
            <a:r>
              <a:rPr lang="zh-CN" altLang="en-US" dirty="0" smtClean="0"/>
              <a:t>数量进行配载</a:t>
            </a:r>
            <a:r>
              <a:rPr lang="en-US" dirty="0" smtClean="0"/>
              <a:t>。  </a:t>
            </a:r>
            <a:r>
              <a:rPr lang="zh-CN" altLang="en-US" dirty="0" smtClean="0"/>
              <a:t>同时对于晚到</a:t>
            </a:r>
            <a:r>
              <a:rPr lang="en-US" dirty="0" smtClean="0"/>
              <a:t>、  </a:t>
            </a:r>
            <a:r>
              <a:rPr lang="zh-CN" altLang="en-US" dirty="0" smtClean="0"/>
              <a:t>未到情况以及未能顺利通关放行的货物做出调整</a:t>
            </a:r>
            <a:r>
              <a:rPr lang="en-US" dirty="0" smtClean="0"/>
              <a:t>，  </a:t>
            </a:r>
            <a:r>
              <a:rPr lang="zh-CN" altLang="en-US" dirty="0" smtClean="0"/>
              <a:t>为制作配舱单做准备</a:t>
            </a:r>
            <a:r>
              <a:rPr lang="en-US" dirty="0" smtClean="0"/>
              <a:t>。  </a:t>
            </a:r>
            <a:r>
              <a:rPr lang="zh-CN" altLang="en-US" dirty="0" smtClean="0"/>
              <a:t>实际上</a:t>
            </a:r>
            <a:r>
              <a:rPr lang="en-US" dirty="0" smtClean="0"/>
              <a:t>，  </a:t>
            </a:r>
            <a:r>
              <a:rPr lang="zh-CN" altLang="en-US" dirty="0" smtClean="0"/>
              <a:t>这一过程一直延续到单</a:t>
            </a:r>
            <a:r>
              <a:rPr lang="en-US" dirty="0" smtClean="0"/>
              <a:t>、  </a:t>
            </a:r>
            <a:r>
              <a:rPr lang="zh-CN" altLang="en-US" dirty="0" smtClean="0"/>
              <a:t>货交接给航空公司后 才完毕</a:t>
            </a:r>
            <a:r>
              <a:rPr lang="en-US" dirty="0" smtClean="0"/>
              <a:t>。</a:t>
            </a:r>
            <a:endParaRPr lang="zh-CN" altLang="en-US" dirty="0" smtClean="0"/>
          </a:p>
          <a:p>
            <a:r>
              <a:rPr lang="en-US" dirty="0" smtClean="0"/>
              <a:t>９  </a:t>
            </a:r>
            <a:r>
              <a:rPr lang="zh-CN" altLang="en-US" dirty="0" smtClean="0"/>
              <a:t>订舱</a:t>
            </a:r>
          </a:p>
          <a:p>
            <a:r>
              <a:rPr lang="zh-CN" altLang="en-US" dirty="0" smtClean="0"/>
              <a:t>订舱</a:t>
            </a:r>
            <a:r>
              <a:rPr lang="en-US" dirty="0" smtClean="0"/>
              <a:t>，  </a:t>
            </a:r>
            <a:r>
              <a:rPr lang="zh-CN" altLang="en-US" dirty="0" smtClean="0"/>
              <a:t>就是向航空公司申请运输并预订舱位的行为</a:t>
            </a:r>
            <a:r>
              <a:rPr lang="en-US" dirty="0" smtClean="0"/>
              <a:t>。  </a:t>
            </a:r>
            <a:r>
              <a:rPr lang="zh-CN" altLang="en-US" dirty="0" smtClean="0"/>
              <a:t>货物订舱需要根据发货人的要求和 货物本身的特点而定</a:t>
            </a:r>
            <a:r>
              <a:rPr lang="en-US" dirty="0" smtClean="0"/>
              <a:t>。  </a:t>
            </a:r>
            <a:r>
              <a:rPr lang="zh-CN" altLang="en-US" dirty="0" smtClean="0"/>
              <a:t>一般来说</a:t>
            </a:r>
            <a:r>
              <a:rPr lang="en-US" dirty="0" smtClean="0"/>
              <a:t>，  </a:t>
            </a:r>
            <a:r>
              <a:rPr lang="zh-CN" altLang="en-US" dirty="0" smtClean="0"/>
              <a:t>大宗货物</a:t>
            </a:r>
            <a:r>
              <a:rPr lang="en-US" dirty="0" smtClean="0"/>
              <a:t>、  </a:t>
            </a:r>
            <a:r>
              <a:rPr lang="zh-CN" altLang="en-US" dirty="0" smtClean="0"/>
              <a:t>紧急物资</a:t>
            </a:r>
            <a:r>
              <a:rPr lang="en-US" dirty="0" smtClean="0"/>
              <a:t>、  </a:t>
            </a:r>
            <a:r>
              <a:rPr lang="zh-CN" altLang="en-US" dirty="0" smtClean="0"/>
              <a:t>鲜活易腐物品</a:t>
            </a:r>
            <a:r>
              <a:rPr lang="en-US" dirty="0" smtClean="0"/>
              <a:t>、  </a:t>
            </a:r>
            <a:r>
              <a:rPr lang="zh-CN" altLang="en-US" dirty="0" smtClean="0"/>
              <a:t>危险物品</a:t>
            </a:r>
            <a:r>
              <a:rPr lang="en-US" dirty="0" smtClean="0"/>
              <a:t>、  </a:t>
            </a:r>
            <a:r>
              <a:rPr lang="zh-CN" altLang="en-US" dirty="0" smtClean="0"/>
              <a:t>贵重物品等</a:t>
            </a:r>
            <a:r>
              <a:rPr lang="en-US" dirty="0" smtClean="0"/>
              <a:t>，  </a:t>
            </a:r>
            <a:r>
              <a:rPr lang="zh-CN" altLang="en-US" dirty="0" smtClean="0"/>
              <a:t>必须预订舱位</a:t>
            </a:r>
            <a:r>
              <a:rPr lang="en-US" dirty="0" smtClean="0"/>
              <a:t>。  </a:t>
            </a:r>
            <a:r>
              <a:rPr lang="zh-CN" altLang="en-US" dirty="0" smtClean="0"/>
              <a:t>非紧急的零散货物</a:t>
            </a:r>
            <a:r>
              <a:rPr lang="en-US" dirty="0" smtClean="0"/>
              <a:t>，  </a:t>
            </a:r>
            <a:r>
              <a:rPr lang="zh-CN" altLang="en-US" dirty="0" smtClean="0"/>
              <a:t>可以不预订舱位</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54275" name="Rectangle 3"/>
          <p:cNvSpPr>
            <a:spLocks noGrp="1" noChangeArrowheads="1"/>
          </p:cNvSpPr>
          <p:nvPr>
            <p:ph type="body" idx="1"/>
          </p:nvPr>
        </p:nvSpPr>
        <p:spPr/>
        <p:txBody>
          <a:bodyPr/>
          <a:lstStyle/>
          <a:p>
            <a:r>
              <a:rPr lang="en-US" dirty="0" smtClean="0"/>
              <a:t>１０  </a:t>
            </a:r>
            <a:r>
              <a:rPr lang="zh-CN" altLang="en-US" dirty="0" smtClean="0"/>
              <a:t>出口报关</a:t>
            </a:r>
          </a:p>
          <a:p>
            <a:r>
              <a:rPr lang="zh-CN" altLang="en-US" dirty="0" smtClean="0"/>
              <a:t>出口报关</a:t>
            </a:r>
            <a:r>
              <a:rPr lang="en-US" dirty="0" smtClean="0"/>
              <a:t>，  </a:t>
            </a:r>
            <a:r>
              <a:rPr lang="zh-CN" altLang="en-US" dirty="0" smtClean="0"/>
              <a:t>是指发货人或其代理人在发运货物之前</a:t>
            </a:r>
            <a:r>
              <a:rPr lang="en-US" dirty="0" smtClean="0"/>
              <a:t>，  </a:t>
            </a:r>
            <a:r>
              <a:rPr lang="zh-CN" altLang="en-US" dirty="0" smtClean="0"/>
              <a:t>向出境地海关提出办理出口手续的 过程</a:t>
            </a:r>
            <a:r>
              <a:rPr lang="en-US" dirty="0" smtClean="0"/>
              <a:t>。  </a:t>
            </a:r>
            <a:r>
              <a:rPr lang="zh-CN" altLang="en-US" dirty="0" smtClean="0"/>
              <a:t>它的基本程序</a:t>
            </a:r>
            <a:r>
              <a:rPr lang="en-US" dirty="0" smtClean="0"/>
              <a:t>，  </a:t>
            </a:r>
            <a:r>
              <a:rPr lang="zh-CN" altLang="en-US" dirty="0" smtClean="0"/>
              <a:t>一是将发货人提供的出口货物报关单的各项内容输入电脑</a:t>
            </a:r>
            <a:r>
              <a:rPr lang="en-US" dirty="0" smtClean="0"/>
              <a:t>；   </a:t>
            </a:r>
            <a:r>
              <a:rPr lang="zh-CN" altLang="en-US" dirty="0" smtClean="0"/>
              <a:t>二是在通过电脑缮制出的报关单上加盖报关单位的报关专用章</a:t>
            </a:r>
            <a:r>
              <a:rPr lang="en-US" dirty="0" smtClean="0"/>
              <a:t>；   </a:t>
            </a:r>
            <a:r>
              <a:rPr lang="zh-CN" altLang="en-US" dirty="0" smtClean="0"/>
              <a:t>再次</a:t>
            </a:r>
            <a:r>
              <a:rPr lang="en-US" dirty="0" smtClean="0"/>
              <a:t>，  </a:t>
            </a:r>
            <a:r>
              <a:rPr lang="zh-CN" altLang="en-US" dirty="0" smtClean="0"/>
              <a:t>将报关单与有关的发票</a:t>
            </a:r>
            <a:r>
              <a:rPr lang="en-US" dirty="0" smtClean="0"/>
              <a:t>、   </a:t>
            </a:r>
            <a:r>
              <a:rPr lang="zh-CN" altLang="en-US" dirty="0" smtClean="0"/>
              <a:t>装箱单和航空货运单合在一起</a:t>
            </a:r>
            <a:r>
              <a:rPr lang="en-US" dirty="0" smtClean="0"/>
              <a:t>，   </a:t>
            </a:r>
            <a:r>
              <a:rPr lang="zh-CN" altLang="en-US" dirty="0" smtClean="0"/>
              <a:t>并根据需要随附有关的证明文件</a:t>
            </a:r>
            <a:r>
              <a:rPr lang="en-US" dirty="0" smtClean="0"/>
              <a:t>；   </a:t>
            </a:r>
            <a:r>
              <a:rPr lang="zh-CN" altLang="en-US" dirty="0" smtClean="0"/>
              <a:t>最后</a:t>
            </a:r>
            <a:r>
              <a:rPr lang="en-US" dirty="0" smtClean="0"/>
              <a:t>，  </a:t>
            </a:r>
            <a:r>
              <a:rPr lang="zh-CN" altLang="en-US" dirty="0" smtClean="0"/>
              <a:t>报关单证准备齐全后</a:t>
            </a:r>
            <a:r>
              <a:rPr lang="en-US" dirty="0" smtClean="0"/>
              <a:t>，</a:t>
            </a:r>
            <a:r>
              <a:rPr lang="zh-CN" altLang="en-US" dirty="0" smtClean="0"/>
              <a:t>由持有报关员证的报关员正式向海关申报</a:t>
            </a:r>
            <a:r>
              <a:rPr lang="en-US" dirty="0" smtClean="0"/>
              <a:t>，  </a:t>
            </a:r>
            <a:r>
              <a:rPr lang="zh-CN" altLang="en-US" dirty="0" smtClean="0"/>
              <a:t>海关审核无误后</a:t>
            </a:r>
            <a:r>
              <a:rPr lang="en-US" dirty="0" smtClean="0"/>
              <a:t>，  </a:t>
            </a:r>
            <a:r>
              <a:rPr lang="zh-CN" altLang="en-US" dirty="0" smtClean="0"/>
              <a:t>海关关员即在发运单正本上加 盖放行章</a:t>
            </a:r>
            <a:r>
              <a:rPr lang="en-US" dirty="0" smtClean="0"/>
              <a:t>，  </a:t>
            </a:r>
            <a:r>
              <a:rPr lang="zh-CN" altLang="en-US" dirty="0" smtClean="0"/>
              <a:t>同时在出口收汇核销单和出口报关单上加盖放行章</a:t>
            </a:r>
            <a:r>
              <a:rPr lang="en-US" dirty="0" smtClean="0"/>
              <a:t>，   </a:t>
            </a:r>
            <a:r>
              <a:rPr lang="zh-CN" altLang="en-US" dirty="0" smtClean="0"/>
              <a:t>在发货人用于产品退税的单证上加盖验讫章</a:t>
            </a:r>
            <a:r>
              <a:rPr lang="en-US" dirty="0" smtClean="0"/>
              <a:t>，  </a:t>
            </a:r>
            <a:r>
              <a:rPr lang="zh-CN" altLang="en-US" dirty="0" smtClean="0"/>
              <a:t>粘贴防伪标志</a:t>
            </a:r>
            <a:r>
              <a:rPr lang="en-US" dirty="0" smtClean="0"/>
              <a:t>。</a:t>
            </a:r>
            <a:endParaRPr lang="zh-CN" altLang="en-US" dirty="0" smtClean="0"/>
          </a:p>
          <a:p>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55299" name="Rectangle 3"/>
          <p:cNvSpPr>
            <a:spLocks noGrp="1" noChangeArrowheads="1"/>
          </p:cNvSpPr>
          <p:nvPr>
            <p:ph type="body" idx="1"/>
          </p:nvPr>
        </p:nvSpPr>
        <p:spPr/>
        <p:txBody>
          <a:bodyPr/>
          <a:lstStyle/>
          <a:p>
            <a:pPr>
              <a:lnSpc>
                <a:spcPct val="150000"/>
              </a:lnSpc>
            </a:pPr>
            <a:r>
              <a:rPr lang="en-US" dirty="0" smtClean="0"/>
              <a:t>１１  </a:t>
            </a:r>
            <a:r>
              <a:rPr lang="zh-CN" altLang="en-US" dirty="0" smtClean="0"/>
              <a:t>出仓单</a:t>
            </a:r>
          </a:p>
          <a:p>
            <a:pPr>
              <a:lnSpc>
                <a:spcPct val="150000"/>
              </a:lnSpc>
            </a:pPr>
            <a:r>
              <a:rPr lang="zh-CN" altLang="en-US" dirty="0" smtClean="0"/>
              <a:t>配舱方案制订后就可着手编制出仓单</a:t>
            </a:r>
            <a:r>
              <a:rPr lang="en-US" dirty="0" smtClean="0"/>
              <a:t>。  </a:t>
            </a:r>
            <a:r>
              <a:rPr lang="zh-CN" altLang="en-US" dirty="0" smtClean="0"/>
              <a:t>出仓单的主要内容有制 单 日 期</a:t>
            </a:r>
            <a:r>
              <a:rPr lang="en-US" dirty="0" smtClean="0"/>
              <a:t>、  </a:t>
            </a:r>
            <a:r>
              <a:rPr lang="zh-CN" altLang="en-US" dirty="0" smtClean="0"/>
              <a:t>承 运 航 班 的 日 期</a:t>
            </a:r>
            <a:r>
              <a:rPr lang="en-US" dirty="0" smtClean="0"/>
              <a:t>、  </a:t>
            </a:r>
            <a:r>
              <a:rPr lang="zh-CN" altLang="en-US" dirty="0" smtClean="0"/>
              <a:t>装载板箱形式及数量</a:t>
            </a:r>
            <a:r>
              <a:rPr lang="en-US" dirty="0" smtClean="0"/>
              <a:t>、  </a:t>
            </a:r>
            <a:r>
              <a:rPr lang="zh-CN" altLang="en-US" dirty="0" smtClean="0"/>
              <a:t>货物进仓顺序编号</a:t>
            </a:r>
            <a:r>
              <a:rPr lang="en-US" dirty="0" smtClean="0"/>
              <a:t>、  </a:t>
            </a:r>
            <a:r>
              <a:rPr lang="zh-CN" altLang="en-US" dirty="0" smtClean="0"/>
              <a:t>主运单号</a:t>
            </a:r>
            <a:r>
              <a:rPr lang="en-US" dirty="0" smtClean="0"/>
              <a:t>、  </a:t>
            </a:r>
            <a:r>
              <a:rPr lang="zh-CN" altLang="en-US" dirty="0" smtClean="0"/>
              <a:t>件数</a:t>
            </a:r>
            <a:r>
              <a:rPr lang="en-US" dirty="0" smtClean="0"/>
              <a:t>、  </a:t>
            </a:r>
            <a:r>
              <a:rPr lang="zh-CN" altLang="en-US" dirty="0" smtClean="0"/>
              <a:t>重量</a:t>
            </a:r>
            <a:r>
              <a:rPr lang="en-US" dirty="0" smtClean="0"/>
              <a:t>、  </a:t>
            </a:r>
            <a:r>
              <a:rPr lang="zh-CN" altLang="en-US" dirty="0" smtClean="0"/>
              <a:t>体积</a:t>
            </a:r>
            <a:r>
              <a:rPr lang="en-US" dirty="0" smtClean="0"/>
              <a:t>、  </a:t>
            </a:r>
            <a:r>
              <a:rPr lang="zh-CN" altLang="en-US" dirty="0" smtClean="0"/>
              <a:t>目的地三字 代码和备注等</a:t>
            </a:r>
            <a:r>
              <a:rPr lang="en-US" dirty="0" smtClean="0"/>
              <a:t>。</a:t>
            </a:r>
            <a:endParaRPr lang="zh-CN" altLang="en-US" dirty="0" smtClean="0"/>
          </a:p>
          <a:p>
            <a:pPr>
              <a:lnSpc>
                <a:spcPct val="150000"/>
              </a:lnSpc>
            </a:pPr>
            <a:r>
              <a:rPr lang="zh-CN" altLang="en-US" dirty="0" smtClean="0"/>
              <a:t>出口仓库方将出仓单用于出库计划</a:t>
            </a:r>
            <a:r>
              <a:rPr lang="en-US" dirty="0" smtClean="0"/>
              <a:t>，  </a:t>
            </a:r>
            <a:r>
              <a:rPr lang="zh-CN" altLang="en-US" dirty="0" smtClean="0"/>
              <a:t>出库时点数并与装板箱环节交接</a:t>
            </a:r>
            <a:r>
              <a:rPr lang="en-US" dirty="0" smtClean="0"/>
              <a:t>。  </a:t>
            </a:r>
            <a:r>
              <a:rPr lang="zh-CN" altLang="en-US" dirty="0" smtClean="0"/>
              <a:t>装板箱环节将出仓单用于向出口仓库提货</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56323" name="Rectangle 3"/>
          <p:cNvSpPr>
            <a:spLocks noGrp="1" noChangeArrowheads="1"/>
          </p:cNvSpPr>
          <p:nvPr>
            <p:ph type="body" idx="1"/>
          </p:nvPr>
        </p:nvSpPr>
        <p:spPr/>
        <p:txBody>
          <a:bodyPr/>
          <a:lstStyle/>
          <a:p>
            <a:pPr>
              <a:lnSpc>
                <a:spcPct val="150000"/>
              </a:lnSpc>
            </a:pPr>
            <a:r>
              <a:rPr lang="en-US" dirty="0" smtClean="0"/>
              <a:t>１２  </a:t>
            </a:r>
            <a:r>
              <a:rPr lang="zh-CN" altLang="en-US" dirty="0" smtClean="0"/>
              <a:t>提</a:t>
            </a:r>
            <a:r>
              <a:rPr lang="en-US" dirty="0" smtClean="0"/>
              <a:t>、  </a:t>
            </a:r>
            <a:r>
              <a:rPr lang="zh-CN" altLang="en-US" dirty="0" smtClean="0"/>
              <a:t>装板箱</a:t>
            </a:r>
          </a:p>
          <a:p>
            <a:pPr>
              <a:lnSpc>
                <a:spcPct val="150000"/>
              </a:lnSpc>
            </a:pPr>
            <a:r>
              <a:rPr lang="zh-CN" altLang="en-US" dirty="0" smtClean="0"/>
              <a:t>除特殊情况外</a:t>
            </a:r>
            <a:r>
              <a:rPr lang="en-US" dirty="0" smtClean="0"/>
              <a:t>，  </a:t>
            </a:r>
            <a:r>
              <a:rPr lang="zh-CN" altLang="en-US" dirty="0" smtClean="0"/>
              <a:t>目前航空货运大多以  </a:t>
            </a:r>
            <a:r>
              <a:rPr lang="en-US" dirty="0" smtClean="0"/>
              <a:t>“ </a:t>
            </a:r>
            <a:r>
              <a:rPr lang="zh-CN" altLang="en-US" dirty="0" smtClean="0"/>
              <a:t>集装箱</a:t>
            </a:r>
            <a:r>
              <a:rPr lang="en-US" dirty="0" smtClean="0"/>
              <a:t>”   “ </a:t>
            </a:r>
            <a:r>
              <a:rPr lang="zh-CN" altLang="en-US" dirty="0" smtClean="0"/>
              <a:t>集装板</a:t>
            </a:r>
            <a:r>
              <a:rPr lang="en-US" dirty="0" smtClean="0"/>
              <a:t>”   </a:t>
            </a:r>
            <a:r>
              <a:rPr lang="zh-CN" altLang="en-US" dirty="0" smtClean="0"/>
              <a:t>形式装运</a:t>
            </a:r>
            <a:r>
              <a:rPr lang="en-US" dirty="0" smtClean="0"/>
              <a:t>。  </a:t>
            </a:r>
            <a:r>
              <a:rPr lang="zh-CN" altLang="en-US" dirty="0" smtClean="0"/>
              <a:t>订妥舱位后</a:t>
            </a:r>
            <a:r>
              <a:rPr lang="en-US" dirty="0" smtClean="0"/>
              <a:t>，  </a:t>
            </a:r>
            <a:r>
              <a:rPr lang="zh-CN" altLang="en-US" dirty="0" smtClean="0"/>
              <a:t>航 空公司吨控部门将根据货量发放</a:t>
            </a:r>
            <a:r>
              <a:rPr lang="en-US" dirty="0" smtClean="0"/>
              <a:t>   “ </a:t>
            </a:r>
            <a:r>
              <a:rPr lang="zh-CN" altLang="en-US" dirty="0" smtClean="0"/>
              <a:t>航空集装箱</a:t>
            </a:r>
            <a:r>
              <a:rPr lang="en-US" dirty="0" smtClean="0"/>
              <a:t>、  </a:t>
            </a:r>
            <a:r>
              <a:rPr lang="zh-CN" altLang="en-US" dirty="0" smtClean="0"/>
              <a:t>板</a:t>
            </a:r>
            <a:r>
              <a:rPr lang="en-US" dirty="0" smtClean="0"/>
              <a:t>”  </a:t>
            </a:r>
            <a:r>
              <a:rPr lang="zh-CN" altLang="en-US" dirty="0" smtClean="0"/>
              <a:t>凭证</a:t>
            </a:r>
            <a:r>
              <a:rPr lang="en-US" dirty="0" smtClean="0"/>
              <a:t>，  </a:t>
            </a:r>
            <a:r>
              <a:rPr lang="zh-CN" altLang="en-US" dirty="0" smtClean="0"/>
              <a:t>用板箱人凭此向航空公司箱板 管理部门领取与订舱货量相应的集装板</a:t>
            </a:r>
            <a:r>
              <a:rPr lang="en-US" dirty="0" smtClean="0"/>
              <a:t>、  </a:t>
            </a:r>
            <a:r>
              <a:rPr lang="zh-CN" altLang="en-US" dirty="0" smtClean="0"/>
              <a:t>集装箱并办理相应的手续</a:t>
            </a:r>
            <a:r>
              <a:rPr lang="en-US" dirty="0" smtClean="0"/>
              <a:t>。   </a:t>
            </a:r>
            <a:r>
              <a:rPr lang="zh-CN" altLang="en-US" dirty="0" smtClean="0"/>
              <a:t>提板</a:t>
            </a:r>
            <a:r>
              <a:rPr lang="en-US" dirty="0" smtClean="0"/>
              <a:t>、  </a:t>
            </a:r>
            <a:r>
              <a:rPr lang="zh-CN" altLang="en-US" dirty="0" smtClean="0"/>
              <a:t>箱时</a:t>
            </a:r>
            <a:r>
              <a:rPr lang="en-US" dirty="0" smtClean="0"/>
              <a:t>，  </a:t>
            </a:r>
            <a:r>
              <a:rPr lang="zh-CN" altLang="en-US" dirty="0" smtClean="0"/>
              <a:t>应领取相应的塑料薄膜和网</a:t>
            </a:r>
            <a:r>
              <a:rPr lang="en-US" dirty="0" smtClean="0"/>
              <a:t>。  </a:t>
            </a:r>
            <a:r>
              <a:rPr lang="zh-CN" altLang="en-US" dirty="0" smtClean="0"/>
              <a:t>对所使用的板</a:t>
            </a:r>
            <a:r>
              <a:rPr lang="en-US" dirty="0" smtClean="0"/>
              <a:t>、  </a:t>
            </a:r>
            <a:r>
              <a:rPr lang="zh-CN" altLang="en-US" dirty="0" smtClean="0"/>
              <a:t>箱要登记</a:t>
            </a:r>
            <a:r>
              <a:rPr lang="en-US" dirty="0" smtClean="0"/>
              <a:t>、  </a:t>
            </a:r>
            <a:r>
              <a:rPr lang="zh-CN" altLang="en-US" dirty="0" smtClean="0"/>
              <a:t>销号</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57347" name="Rectangle 3"/>
          <p:cNvSpPr>
            <a:spLocks noGrp="1" noChangeArrowheads="1"/>
          </p:cNvSpPr>
          <p:nvPr>
            <p:ph type="body" idx="1"/>
          </p:nvPr>
        </p:nvSpPr>
        <p:spPr/>
        <p:txBody>
          <a:bodyPr/>
          <a:lstStyle/>
          <a:p>
            <a:r>
              <a:rPr lang="en-US" dirty="0" smtClean="0"/>
              <a:t>１３  </a:t>
            </a:r>
            <a:r>
              <a:rPr lang="zh-CN" altLang="en-US" dirty="0" smtClean="0"/>
              <a:t>签货运单</a:t>
            </a:r>
          </a:p>
          <a:p>
            <a:r>
              <a:rPr lang="zh-CN" altLang="en-US" dirty="0" smtClean="0"/>
              <a:t>货运单在盖好海关放行章后还需到航空公司签单</a:t>
            </a:r>
            <a:r>
              <a:rPr lang="en-US" dirty="0" smtClean="0"/>
              <a:t>， </a:t>
            </a:r>
            <a:r>
              <a:rPr lang="zh-CN" altLang="en-US" dirty="0" smtClean="0"/>
              <a:t>主要是审核运价使用是否正确以及货 物的性质是否符合空运</a:t>
            </a:r>
            <a:r>
              <a:rPr lang="en-US" dirty="0" smtClean="0"/>
              <a:t>，   </a:t>
            </a:r>
            <a:r>
              <a:rPr lang="zh-CN" altLang="en-US" dirty="0" smtClean="0"/>
              <a:t>危险品等是否已经办理相应的证明和手续</a:t>
            </a:r>
            <a:r>
              <a:rPr lang="en-US" dirty="0" smtClean="0"/>
              <a:t>。  </a:t>
            </a:r>
            <a:r>
              <a:rPr lang="zh-CN" altLang="en-US" dirty="0" smtClean="0"/>
              <a:t>航空公司的地面代理规定</a:t>
            </a:r>
            <a:r>
              <a:rPr lang="en-US" dirty="0" smtClean="0"/>
              <a:t>，  </a:t>
            </a:r>
            <a:r>
              <a:rPr lang="zh-CN" altLang="en-US" dirty="0" smtClean="0"/>
              <a:t>只有签单确认后才允许将单</a:t>
            </a:r>
            <a:r>
              <a:rPr lang="en-US" dirty="0" smtClean="0"/>
              <a:t>、   </a:t>
            </a:r>
            <a:r>
              <a:rPr lang="zh-CN" altLang="en-US" dirty="0" smtClean="0"/>
              <a:t>货交给航空公司</a:t>
            </a:r>
            <a:r>
              <a:rPr lang="en-US" dirty="0" smtClean="0"/>
              <a:t>。</a:t>
            </a:r>
            <a:endParaRPr lang="zh-CN" altLang="en-US" dirty="0" smtClean="0"/>
          </a:p>
          <a:p>
            <a:r>
              <a:rPr lang="en-US" dirty="0" smtClean="0"/>
              <a:t>１４  </a:t>
            </a:r>
            <a:r>
              <a:rPr lang="zh-CN" altLang="en-US" dirty="0" smtClean="0"/>
              <a:t>交接发运</a:t>
            </a:r>
          </a:p>
          <a:p>
            <a:r>
              <a:rPr lang="zh-CN" altLang="en-US" dirty="0" smtClean="0"/>
              <a:t>交接时向航空公司交单</a:t>
            </a:r>
            <a:r>
              <a:rPr lang="en-US" dirty="0" smtClean="0"/>
              <a:t>、   </a:t>
            </a:r>
            <a:r>
              <a:rPr lang="zh-CN" altLang="en-US" dirty="0" smtClean="0"/>
              <a:t>交货</a:t>
            </a:r>
            <a:r>
              <a:rPr lang="en-US" dirty="0" smtClean="0"/>
              <a:t>，  </a:t>
            </a:r>
            <a:r>
              <a:rPr lang="zh-CN" altLang="en-US" dirty="0" smtClean="0"/>
              <a:t>由航空公司安排航空运输</a:t>
            </a:r>
            <a:r>
              <a:rPr lang="en-US" dirty="0" smtClean="0"/>
              <a:t>，  </a:t>
            </a:r>
            <a:r>
              <a:rPr lang="zh-CN" altLang="en-US" dirty="0" smtClean="0"/>
              <a:t>交单就是将随机单据和应由 承运人留存的单据交给航空公司</a:t>
            </a:r>
            <a:r>
              <a:rPr lang="en-US" dirty="0" smtClean="0"/>
              <a:t>。  </a:t>
            </a:r>
            <a:r>
              <a:rPr lang="zh-CN" altLang="en-US" dirty="0" smtClean="0"/>
              <a:t>随机单据包括第二联航空货运单正本</a:t>
            </a:r>
            <a:r>
              <a:rPr lang="en-US" dirty="0" smtClean="0"/>
              <a:t>、  </a:t>
            </a:r>
            <a:r>
              <a:rPr lang="zh-CN" altLang="en-US" dirty="0" smtClean="0"/>
              <a:t>发票</a:t>
            </a:r>
            <a:r>
              <a:rPr lang="en-US" dirty="0" smtClean="0"/>
              <a:t>、  </a:t>
            </a:r>
            <a:r>
              <a:rPr lang="zh-CN" altLang="en-US" dirty="0" smtClean="0"/>
              <a:t>装箱单</a:t>
            </a:r>
            <a:r>
              <a:rPr lang="en-US" dirty="0" smtClean="0"/>
              <a:t>、  </a:t>
            </a:r>
            <a:r>
              <a:rPr lang="zh-CN" altLang="en-US" dirty="0" smtClean="0"/>
              <a:t>原 产地证明</a:t>
            </a:r>
            <a:r>
              <a:rPr lang="en-US" dirty="0" smtClean="0"/>
              <a:t>、  </a:t>
            </a:r>
            <a:r>
              <a:rPr lang="zh-CN" altLang="en-US" dirty="0" smtClean="0"/>
              <a:t>品质鉴定书等</a:t>
            </a:r>
            <a:r>
              <a:rPr lang="en-US" dirty="0" smtClean="0"/>
              <a:t>。  </a:t>
            </a:r>
            <a:r>
              <a:rPr lang="zh-CN" altLang="en-US" dirty="0" smtClean="0"/>
              <a:t>交货是把与单据相符的货物交给航空公司</a:t>
            </a:r>
            <a:r>
              <a:rPr lang="en-US" dirty="0" smtClean="0"/>
              <a:t>。  </a:t>
            </a:r>
            <a:r>
              <a:rPr lang="zh-CN" altLang="en-US" dirty="0" smtClean="0"/>
              <a:t>航空公司验收后</a:t>
            </a:r>
            <a:r>
              <a:rPr lang="en-US" dirty="0" smtClean="0"/>
              <a:t>，  </a:t>
            </a:r>
            <a:r>
              <a:rPr lang="zh-CN" altLang="en-US" dirty="0" smtClean="0"/>
              <a:t>在交货签单上确认验收</a:t>
            </a:r>
            <a:r>
              <a:rPr lang="en-US" dirty="0" smtClean="0"/>
              <a:t>，  </a:t>
            </a:r>
            <a:r>
              <a:rPr lang="zh-CN" altLang="en-US" dirty="0" smtClean="0"/>
              <a:t>并将货物存入出口仓库</a:t>
            </a:r>
            <a:r>
              <a:rPr lang="en-US" dirty="0" smtClean="0"/>
              <a:t>，   </a:t>
            </a:r>
            <a:r>
              <a:rPr lang="zh-CN" altLang="en-US" dirty="0" smtClean="0"/>
              <a:t>以备配舱</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58371" name="Rectangle 3"/>
          <p:cNvSpPr>
            <a:spLocks noGrp="1" noChangeArrowheads="1"/>
          </p:cNvSpPr>
          <p:nvPr>
            <p:ph type="body" idx="1"/>
          </p:nvPr>
        </p:nvSpPr>
        <p:spPr/>
        <p:txBody>
          <a:bodyPr/>
          <a:lstStyle/>
          <a:p>
            <a:pPr>
              <a:lnSpc>
                <a:spcPct val="150000"/>
              </a:lnSpc>
            </a:pPr>
            <a:r>
              <a:rPr lang="en-US" dirty="0" smtClean="0"/>
              <a:t>１５  </a:t>
            </a:r>
            <a:r>
              <a:rPr lang="zh-CN" altLang="en-US" dirty="0" smtClean="0"/>
              <a:t>航班跟踪</a:t>
            </a:r>
          </a:p>
          <a:p>
            <a:pPr>
              <a:lnSpc>
                <a:spcPct val="150000"/>
              </a:lnSpc>
            </a:pPr>
            <a:r>
              <a:rPr lang="zh-CN" altLang="en-US" dirty="0" smtClean="0"/>
              <a:t>单</a:t>
            </a:r>
            <a:r>
              <a:rPr lang="en-US" dirty="0" smtClean="0"/>
              <a:t>、  </a:t>
            </a:r>
            <a:r>
              <a:rPr lang="zh-CN" altLang="en-US" dirty="0" smtClean="0"/>
              <a:t>货交给航空公司后</a:t>
            </a:r>
            <a:r>
              <a:rPr lang="en-US" dirty="0" smtClean="0"/>
              <a:t>，  </a:t>
            </a:r>
            <a:r>
              <a:rPr lang="zh-CN" altLang="en-US" dirty="0" smtClean="0"/>
              <a:t>航空公司会因种种原因</a:t>
            </a:r>
            <a:r>
              <a:rPr lang="en-US" dirty="0" smtClean="0"/>
              <a:t>，   </a:t>
            </a:r>
            <a:r>
              <a:rPr lang="zh-CN" altLang="en-US" dirty="0" smtClean="0"/>
              <a:t>如航班取消</a:t>
            </a:r>
            <a:r>
              <a:rPr lang="en-US" dirty="0" smtClean="0"/>
              <a:t>、  </a:t>
            </a:r>
            <a:r>
              <a:rPr lang="zh-CN" altLang="en-US" dirty="0" smtClean="0"/>
              <a:t>延误</a:t>
            </a:r>
            <a:r>
              <a:rPr lang="en-US" dirty="0" smtClean="0"/>
              <a:t>、  </a:t>
            </a:r>
            <a:r>
              <a:rPr lang="zh-CN" altLang="en-US" dirty="0" smtClean="0"/>
              <a:t>故障等</a:t>
            </a:r>
            <a:r>
              <a:rPr lang="en-US" dirty="0" smtClean="0"/>
              <a:t>，  </a:t>
            </a:r>
            <a:r>
              <a:rPr lang="zh-CN" altLang="en-US" dirty="0" smtClean="0"/>
              <a:t>未能按 预定时间运出</a:t>
            </a:r>
            <a:r>
              <a:rPr lang="en-US" dirty="0" smtClean="0"/>
              <a:t>，  </a:t>
            </a:r>
            <a:r>
              <a:rPr lang="zh-CN" altLang="en-US" dirty="0" smtClean="0"/>
              <a:t>所以货运代理公司从单</a:t>
            </a:r>
            <a:r>
              <a:rPr lang="en-US" dirty="0" smtClean="0"/>
              <a:t>、  </a:t>
            </a:r>
            <a:r>
              <a:rPr lang="zh-CN" altLang="en-US" dirty="0" smtClean="0"/>
              <a:t>货交给航空公司后就需要对航班及货物进行跟踪</a:t>
            </a:r>
            <a:r>
              <a:rPr lang="en-US" dirty="0" smtClean="0"/>
              <a:t>。</a:t>
            </a:r>
            <a:endParaRPr lang="zh-CN" altLang="en-US" dirty="0" smtClean="0"/>
          </a:p>
          <a:p>
            <a:pPr>
              <a:lnSpc>
                <a:spcPct val="150000"/>
              </a:lnSpc>
            </a:pPr>
            <a:r>
              <a:rPr lang="en-US" dirty="0" smtClean="0"/>
              <a:t>１６  </a:t>
            </a:r>
            <a:r>
              <a:rPr lang="zh-CN" altLang="en-US" dirty="0" smtClean="0"/>
              <a:t>信息反馈</a:t>
            </a:r>
          </a:p>
          <a:p>
            <a:pPr>
              <a:lnSpc>
                <a:spcPct val="150000"/>
              </a:lnSpc>
            </a:pPr>
            <a:r>
              <a:rPr lang="zh-CN" altLang="en-US" dirty="0" smtClean="0"/>
              <a:t>货运代理公司在整个代理过程中需要将订舱信息</a:t>
            </a:r>
            <a:r>
              <a:rPr lang="en-US" dirty="0" smtClean="0"/>
              <a:t>、  </a:t>
            </a:r>
            <a:r>
              <a:rPr lang="zh-CN" altLang="en-US" dirty="0" smtClean="0"/>
              <a:t>审单及报关信息</a:t>
            </a:r>
            <a:r>
              <a:rPr lang="en-US" dirty="0" smtClean="0"/>
              <a:t>、  </a:t>
            </a:r>
            <a:r>
              <a:rPr lang="zh-CN" altLang="en-US" dirty="0" smtClean="0"/>
              <a:t>仓库收获信息</a:t>
            </a:r>
            <a:r>
              <a:rPr lang="en-US" dirty="0" smtClean="0"/>
              <a:t>、  </a:t>
            </a:r>
            <a:r>
              <a:rPr lang="zh-CN" altLang="en-US" dirty="0" smtClean="0"/>
              <a:t>交 运秤重信息</a:t>
            </a:r>
            <a:r>
              <a:rPr lang="en-US" dirty="0" smtClean="0"/>
              <a:t>、  </a:t>
            </a:r>
            <a:r>
              <a:rPr lang="zh-CN" altLang="en-US" dirty="0" smtClean="0"/>
              <a:t>航班信息</a:t>
            </a:r>
            <a:r>
              <a:rPr lang="en-US" dirty="0" smtClean="0"/>
              <a:t>、  </a:t>
            </a:r>
            <a:r>
              <a:rPr lang="zh-CN" altLang="en-US" dirty="0" smtClean="0"/>
              <a:t>集中托运及单证信息等及时反馈给客户</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59395" name="Rectangle 3"/>
          <p:cNvSpPr>
            <a:spLocks noGrp="1" noChangeArrowheads="1"/>
          </p:cNvSpPr>
          <p:nvPr>
            <p:ph type="body" idx="1"/>
          </p:nvPr>
        </p:nvSpPr>
        <p:spPr/>
        <p:txBody>
          <a:bodyPr/>
          <a:lstStyle/>
          <a:p>
            <a:pPr>
              <a:lnSpc>
                <a:spcPct val="150000"/>
              </a:lnSpc>
            </a:pPr>
            <a:r>
              <a:rPr lang="en-US" dirty="0" smtClean="0"/>
              <a:t>１７  </a:t>
            </a:r>
            <a:r>
              <a:rPr lang="zh-CN" altLang="en-US" dirty="0" smtClean="0"/>
              <a:t>费用结算</a:t>
            </a:r>
          </a:p>
          <a:p>
            <a:pPr>
              <a:lnSpc>
                <a:spcPct val="150000"/>
              </a:lnSpc>
            </a:pPr>
            <a:r>
              <a:rPr lang="zh-CN" altLang="en-US" dirty="0" smtClean="0"/>
              <a:t>费用结算主要涉及同发货人</a:t>
            </a:r>
            <a:r>
              <a:rPr lang="en-US" dirty="0" smtClean="0"/>
              <a:t>、   </a:t>
            </a:r>
            <a:r>
              <a:rPr lang="zh-CN" altLang="en-US" dirty="0" smtClean="0"/>
              <a:t>承运人和国外代理人三方的结算</a:t>
            </a:r>
            <a:r>
              <a:rPr lang="en-US" dirty="0" smtClean="0"/>
              <a:t>。   </a:t>
            </a:r>
            <a:r>
              <a:rPr lang="zh-CN" altLang="en-US" dirty="0" smtClean="0"/>
              <a:t>与发货人结算费用</a:t>
            </a:r>
            <a:r>
              <a:rPr lang="en-US" dirty="0" smtClean="0"/>
              <a:t>，  </a:t>
            </a:r>
            <a:r>
              <a:rPr lang="zh-CN" altLang="en-US" dirty="0" smtClean="0"/>
              <a:t>即 向发货人收取航空运费  </a:t>
            </a:r>
            <a:r>
              <a:rPr lang="en-US" dirty="0" smtClean="0"/>
              <a:t>（ </a:t>
            </a:r>
            <a:r>
              <a:rPr lang="zh-CN" altLang="en-US" dirty="0" smtClean="0"/>
              <a:t>在运费预付的情况下</a:t>
            </a:r>
            <a:r>
              <a:rPr lang="en-US" dirty="0" smtClean="0"/>
              <a:t>） ，  </a:t>
            </a:r>
            <a:r>
              <a:rPr lang="zh-CN" altLang="en-US" dirty="0" smtClean="0"/>
              <a:t>同时收取地面运费以及各种服务费和手续费</a:t>
            </a:r>
            <a:r>
              <a:rPr lang="en-US" dirty="0" smtClean="0"/>
              <a:t>，  </a:t>
            </a:r>
            <a:r>
              <a:rPr lang="zh-CN" altLang="en-US" dirty="0" smtClean="0"/>
              <a:t>或根据发货人提供的账号办理托收</a:t>
            </a:r>
            <a:r>
              <a:rPr lang="en-US" dirty="0" smtClean="0"/>
              <a:t>。  </a:t>
            </a:r>
            <a:r>
              <a:rPr lang="zh-CN" altLang="en-US" dirty="0" smtClean="0"/>
              <a:t>与承运人结算费用</a:t>
            </a:r>
            <a:r>
              <a:rPr lang="en-US" dirty="0" smtClean="0"/>
              <a:t>，  </a:t>
            </a:r>
            <a:r>
              <a:rPr lang="zh-CN" altLang="en-US" dirty="0" smtClean="0"/>
              <a:t>就是向承运人支付航空运费</a:t>
            </a:r>
            <a:r>
              <a:rPr lang="en-US" dirty="0" smtClean="0"/>
              <a:t>，</a:t>
            </a:r>
            <a:r>
              <a:rPr lang="zh-CN" altLang="en-US" dirty="0" smtClean="0"/>
              <a:t>同时向其收取代理佣金</a:t>
            </a:r>
            <a:r>
              <a:rPr lang="en-US" dirty="0" smtClean="0"/>
              <a:t>。</a:t>
            </a:r>
            <a:r>
              <a:rPr lang="zh-CN" altLang="en-US" dirty="0" smtClean="0"/>
              <a:t>与国外代理人结算主要涉及付运费和利润分成</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60419" name="Rectangle 3"/>
          <p:cNvSpPr>
            <a:spLocks noGrp="1" noChangeArrowheads="1"/>
          </p:cNvSpPr>
          <p:nvPr>
            <p:ph type="body" idx="1"/>
          </p:nvPr>
        </p:nvSpPr>
        <p:spPr/>
        <p:txBody>
          <a:bodyPr/>
          <a:lstStyle/>
          <a:p>
            <a:pPr eaLnBrk="1" hangingPunct="1">
              <a:lnSpc>
                <a:spcPct val="150000"/>
              </a:lnSpc>
            </a:pPr>
            <a:r>
              <a:rPr lang="zh-CN" altLang="en-US" sz="2900" dirty="0" smtClean="0"/>
              <a:t>二</a:t>
            </a:r>
            <a:r>
              <a:rPr lang="en-US" sz="2900" dirty="0" smtClean="0"/>
              <a:t>、  </a:t>
            </a:r>
            <a:r>
              <a:rPr lang="zh-CN" altLang="en-US" sz="2900" dirty="0" smtClean="0"/>
              <a:t>国际航空货物进口运输代理业务流程</a:t>
            </a:r>
          </a:p>
          <a:p>
            <a:pPr>
              <a:lnSpc>
                <a:spcPct val="150000"/>
              </a:lnSpc>
            </a:pPr>
            <a:r>
              <a:rPr lang="en-US" dirty="0" smtClean="0"/>
              <a:t>１  </a:t>
            </a:r>
            <a:r>
              <a:rPr lang="zh-CN" altLang="en-US" dirty="0" smtClean="0"/>
              <a:t>代理预报</a:t>
            </a:r>
          </a:p>
          <a:p>
            <a:pPr>
              <a:lnSpc>
                <a:spcPct val="150000"/>
              </a:lnSpc>
            </a:pPr>
            <a:r>
              <a:rPr lang="zh-CN" altLang="en-US" dirty="0" smtClean="0"/>
              <a:t>在航班到达之前</a:t>
            </a:r>
            <a:r>
              <a:rPr lang="en-US" dirty="0" smtClean="0"/>
              <a:t>，  </a:t>
            </a:r>
            <a:r>
              <a:rPr lang="zh-CN" altLang="en-US" dirty="0" smtClean="0"/>
              <a:t>由国外发货人代理公司将运单</a:t>
            </a:r>
            <a:r>
              <a:rPr lang="en-US" dirty="0" smtClean="0"/>
              <a:t>、   </a:t>
            </a:r>
            <a:r>
              <a:rPr lang="zh-CN" altLang="en-US" dirty="0" smtClean="0"/>
              <a:t>航班</a:t>
            </a:r>
            <a:r>
              <a:rPr lang="en-US" dirty="0" smtClean="0"/>
              <a:t>、  </a:t>
            </a:r>
            <a:r>
              <a:rPr lang="zh-CN" altLang="en-US" dirty="0" smtClean="0"/>
              <a:t>品名</a:t>
            </a:r>
            <a:r>
              <a:rPr lang="en-US" dirty="0" smtClean="0"/>
              <a:t>、  </a:t>
            </a:r>
            <a:r>
              <a:rPr lang="zh-CN" altLang="en-US" dirty="0" smtClean="0"/>
              <a:t>重量</a:t>
            </a:r>
            <a:r>
              <a:rPr lang="en-US" dirty="0" smtClean="0"/>
              <a:t>、  </a:t>
            </a:r>
            <a:r>
              <a:rPr lang="zh-CN" altLang="en-US" dirty="0" smtClean="0"/>
              <a:t>件数</a:t>
            </a:r>
            <a:r>
              <a:rPr lang="en-US" dirty="0" smtClean="0"/>
              <a:t>、  </a:t>
            </a:r>
            <a:r>
              <a:rPr lang="zh-CN" altLang="en-US" dirty="0" smtClean="0"/>
              <a:t>实际收货 人及其地址</a:t>
            </a:r>
            <a:r>
              <a:rPr lang="en-US" dirty="0" smtClean="0"/>
              <a:t>、  </a:t>
            </a:r>
            <a:r>
              <a:rPr lang="zh-CN" altLang="en-US" dirty="0" smtClean="0"/>
              <a:t>联系电话等内容通过传真或  </a:t>
            </a:r>
            <a:r>
              <a:rPr lang="en-US" dirty="0" smtClean="0"/>
              <a:t>Ｅ － </a:t>
            </a:r>
            <a:r>
              <a:rPr lang="en-US" dirty="0" err="1" smtClean="0"/>
              <a:t>ｍａｉｌ</a:t>
            </a:r>
            <a:r>
              <a:rPr lang="en-US" dirty="0" smtClean="0"/>
              <a:t> </a:t>
            </a:r>
            <a:r>
              <a:rPr lang="zh-CN" altLang="en-US" dirty="0" smtClean="0"/>
              <a:t>形式发给目的地代理公司</a:t>
            </a:r>
            <a:r>
              <a:rPr lang="en-US" dirty="0" smtClean="0"/>
              <a:t>，   </a:t>
            </a:r>
            <a:r>
              <a:rPr lang="zh-CN" altLang="en-US" dirty="0" smtClean="0"/>
              <a:t>这一过程称为 代理预报</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6144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交接单</a:t>
            </a:r>
            <a:r>
              <a:rPr lang="en-US" dirty="0" smtClean="0"/>
              <a:t>、  </a:t>
            </a:r>
            <a:r>
              <a:rPr lang="zh-CN" altLang="en-US" dirty="0" smtClean="0"/>
              <a:t>货</a:t>
            </a:r>
          </a:p>
          <a:p>
            <a:pPr>
              <a:lnSpc>
                <a:spcPct val="150000"/>
              </a:lnSpc>
            </a:pPr>
            <a:r>
              <a:rPr lang="zh-CN" altLang="en-US" dirty="0" smtClean="0"/>
              <a:t>航空货物入境时</a:t>
            </a:r>
            <a:r>
              <a:rPr lang="en-US" dirty="0" smtClean="0"/>
              <a:t>，  </a:t>
            </a:r>
            <a:r>
              <a:rPr lang="zh-CN" altLang="en-US" dirty="0" smtClean="0"/>
              <a:t>与货物相关的单 据  </a:t>
            </a:r>
            <a:r>
              <a:rPr lang="en-US" dirty="0" smtClean="0"/>
              <a:t>（ </a:t>
            </a:r>
            <a:r>
              <a:rPr lang="zh-CN" altLang="en-US" dirty="0" smtClean="0"/>
              <a:t>运 单</a:t>
            </a:r>
            <a:r>
              <a:rPr lang="en-US" dirty="0" smtClean="0"/>
              <a:t>、  </a:t>
            </a:r>
            <a:r>
              <a:rPr lang="zh-CN" altLang="en-US" dirty="0" smtClean="0"/>
              <a:t>发 票 和 装 箱 单 等</a:t>
            </a:r>
            <a:r>
              <a:rPr lang="en-US" dirty="0" smtClean="0"/>
              <a:t>）  </a:t>
            </a:r>
            <a:r>
              <a:rPr lang="zh-CN" altLang="en-US" dirty="0" smtClean="0"/>
              <a:t>也 随 机 到 达</a:t>
            </a:r>
            <a:r>
              <a:rPr lang="en-US" dirty="0" smtClean="0"/>
              <a:t>。  </a:t>
            </a:r>
            <a:r>
              <a:rPr lang="zh-CN" altLang="en-US" dirty="0" smtClean="0"/>
              <a:t>运 输 工 具及货物处于海关监管之下</a:t>
            </a:r>
            <a:r>
              <a:rPr lang="en-US" dirty="0" smtClean="0"/>
              <a:t>。   </a:t>
            </a:r>
            <a:r>
              <a:rPr lang="zh-CN" altLang="en-US" dirty="0" smtClean="0"/>
              <a:t>货物卸机后</a:t>
            </a:r>
            <a:r>
              <a:rPr lang="en-US" dirty="0" smtClean="0"/>
              <a:t>，  </a:t>
            </a:r>
            <a:r>
              <a:rPr lang="zh-CN" altLang="en-US" dirty="0" smtClean="0"/>
              <a:t>将货物存人海关监管库内</a:t>
            </a:r>
            <a:r>
              <a:rPr lang="en-US" dirty="0" smtClean="0"/>
              <a:t>，  </a:t>
            </a:r>
            <a:r>
              <a:rPr lang="zh-CN" altLang="en-US" dirty="0" smtClean="0"/>
              <a:t>同时根据运单上的收 货人地址寄发取货通知</a:t>
            </a:r>
            <a:r>
              <a:rPr lang="en-US" dirty="0" smtClean="0"/>
              <a:t>。  </a:t>
            </a:r>
            <a:r>
              <a:rPr lang="zh-CN" altLang="en-US" dirty="0" smtClean="0"/>
              <a:t>若运单上的第一收货人为航空货运代理公司</a:t>
            </a:r>
            <a:r>
              <a:rPr lang="en-US" dirty="0" smtClean="0"/>
              <a:t>，  </a:t>
            </a:r>
            <a:r>
              <a:rPr lang="zh-CN" altLang="en-US" dirty="0" smtClean="0"/>
              <a:t>则把运输单据及与之相关的货物 交 给 航 空 货 运 代 理 公 司</a:t>
            </a:r>
            <a:r>
              <a:rPr lang="en-US" dirty="0" smtClean="0"/>
              <a:t>。  </a:t>
            </a:r>
            <a:r>
              <a:rPr lang="zh-CN" altLang="en-US" dirty="0" smtClean="0"/>
              <a:t>交 接 时 要 做 到 单 单 核 对</a:t>
            </a:r>
            <a:r>
              <a:rPr lang="en-US" dirty="0" smtClean="0"/>
              <a:t>、  </a:t>
            </a:r>
            <a:r>
              <a:rPr lang="zh-CN" altLang="en-US" dirty="0" smtClean="0"/>
              <a:t>单 货 核 对</a:t>
            </a:r>
            <a:r>
              <a:rPr lang="en-US" dirty="0" smtClean="0"/>
              <a:t>，  </a:t>
            </a:r>
            <a:r>
              <a:rPr lang="zh-CN" altLang="en-US" dirty="0" smtClean="0"/>
              <a:t>出 现 问 题 及 时处理</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62467" name="Rectangle 3"/>
          <p:cNvSpPr>
            <a:spLocks noGrp="1" noChangeArrowheads="1"/>
          </p:cNvSpPr>
          <p:nvPr>
            <p:ph type="body" idx="1"/>
          </p:nvPr>
        </p:nvSpPr>
        <p:spPr/>
        <p:txBody>
          <a:bodyPr/>
          <a:lstStyle/>
          <a:p>
            <a:r>
              <a:rPr lang="en-US" dirty="0" smtClean="0"/>
              <a:t>３  </a:t>
            </a:r>
            <a:r>
              <a:rPr lang="zh-CN" altLang="en-US" dirty="0" smtClean="0"/>
              <a:t>理货与仓储</a:t>
            </a:r>
          </a:p>
          <a:p>
            <a:r>
              <a:rPr lang="zh-CN" altLang="en-US" dirty="0" smtClean="0"/>
              <a:t>代理公司从航空公司接货后</a:t>
            </a:r>
            <a:r>
              <a:rPr lang="en-US" dirty="0" smtClean="0"/>
              <a:t>，   </a:t>
            </a:r>
            <a:r>
              <a:rPr lang="zh-CN" altLang="en-US" dirty="0" smtClean="0"/>
              <a:t>即将货物运进自己的仓库</a:t>
            </a:r>
            <a:r>
              <a:rPr lang="en-US" dirty="0" smtClean="0"/>
              <a:t>，   </a:t>
            </a:r>
            <a:r>
              <a:rPr lang="zh-CN" altLang="en-US" dirty="0" smtClean="0"/>
              <a:t>组织理货及仓储</a:t>
            </a:r>
            <a:r>
              <a:rPr lang="en-US" dirty="0" smtClean="0"/>
              <a:t>。  </a:t>
            </a:r>
            <a:r>
              <a:rPr lang="zh-CN" altLang="en-US" dirty="0" smtClean="0"/>
              <a:t>理货时</a:t>
            </a:r>
            <a:r>
              <a:rPr lang="en-US" dirty="0" smtClean="0"/>
              <a:t>，  </a:t>
            </a:r>
            <a:r>
              <a:rPr lang="zh-CN" altLang="en-US" dirty="0" smtClean="0"/>
              <a:t>要 注意核对每票件数</a:t>
            </a:r>
            <a:r>
              <a:rPr lang="en-US" dirty="0" smtClean="0"/>
              <a:t>，  </a:t>
            </a:r>
            <a:r>
              <a:rPr lang="zh-CN" altLang="en-US" dirty="0" smtClean="0"/>
              <a:t>检查货物破损情况</a:t>
            </a:r>
            <a:r>
              <a:rPr lang="en-US" dirty="0" smtClean="0"/>
              <a:t>，  </a:t>
            </a:r>
            <a:r>
              <a:rPr lang="zh-CN" altLang="en-US" dirty="0" smtClean="0"/>
              <a:t>如有异常</a:t>
            </a:r>
            <a:r>
              <a:rPr lang="en-US" dirty="0" smtClean="0"/>
              <a:t>，  </a:t>
            </a:r>
            <a:r>
              <a:rPr lang="zh-CN" altLang="en-US" dirty="0" smtClean="0"/>
              <a:t>确属接货时未发现的问题</a:t>
            </a:r>
            <a:r>
              <a:rPr lang="en-US" dirty="0" smtClean="0"/>
              <a:t>，  </a:t>
            </a:r>
            <a:r>
              <a:rPr lang="zh-CN" altLang="en-US" dirty="0" smtClean="0"/>
              <a:t>可向航空公 司提出交涉</a:t>
            </a:r>
            <a:r>
              <a:rPr lang="en-US" dirty="0" smtClean="0"/>
              <a:t>。  </a:t>
            </a:r>
            <a:r>
              <a:rPr lang="zh-CN" altLang="en-US" dirty="0" smtClean="0"/>
              <a:t>仓储时</a:t>
            </a:r>
            <a:r>
              <a:rPr lang="en-US" dirty="0" smtClean="0"/>
              <a:t>，  </a:t>
            </a:r>
            <a:r>
              <a:rPr lang="zh-CN" altLang="en-US" dirty="0" smtClean="0"/>
              <a:t>要根据货物的属性和特殊要求进行存储</a:t>
            </a:r>
            <a:r>
              <a:rPr lang="en-US" dirty="0" smtClean="0"/>
              <a:t>，  </a:t>
            </a:r>
            <a:r>
              <a:rPr lang="zh-CN" altLang="en-US" dirty="0" smtClean="0"/>
              <a:t>保证货物安全</a:t>
            </a:r>
            <a:r>
              <a:rPr lang="en-US" dirty="0" smtClean="0"/>
              <a:t>、  </a:t>
            </a:r>
            <a:r>
              <a:rPr lang="zh-CN" altLang="en-US" dirty="0" smtClean="0"/>
              <a:t>不受损</a:t>
            </a:r>
            <a:r>
              <a:rPr lang="en-US" dirty="0" smtClean="0"/>
              <a:t>。</a:t>
            </a:r>
            <a:endParaRPr lang="zh-CN" altLang="en-US" dirty="0" smtClean="0"/>
          </a:p>
          <a:p>
            <a:r>
              <a:rPr lang="en-US" dirty="0" smtClean="0"/>
              <a:t>４  </a:t>
            </a:r>
            <a:r>
              <a:rPr lang="zh-CN" altLang="en-US" dirty="0" smtClean="0"/>
              <a:t>理单与到货通知</a:t>
            </a:r>
          </a:p>
          <a:p>
            <a:r>
              <a:rPr lang="en-US" dirty="0" smtClean="0"/>
              <a:t>（１） </a:t>
            </a:r>
            <a:r>
              <a:rPr lang="zh-CN" altLang="en-US" dirty="0" smtClean="0"/>
              <a:t>航空货运代理公司在取得航空货运单后即进行分类整理</a:t>
            </a:r>
            <a:r>
              <a:rPr lang="en-US" dirty="0" smtClean="0"/>
              <a:t>。</a:t>
            </a:r>
            <a:r>
              <a:rPr lang="zh-CN" altLang="en-US" dirty="0" smtClean="0"/>
              <a:t>集中托运的货物要在主 运单项下拆单</a:t>
            </a:r>
            <a:r>
              <a:rPr lang="en-US" dirty="0" smtClean="0"/>
              <a:t>。</a:t>
            </a:r>
          </a:p>
          <a:p>
            <a:r>
              <a:rPr lang="en-US" dirty="0" smtClean="0"/>
              <a:t>（２）  </a:t>
            </a:r>
            <a:r>
              <a:rPr lang="zh-CN" altLang="en-US" dirty="0" smtClean="0"/>
              <a:t>到货通知</a:t>
            </a:r>
            <a:r>
              <a:rPr lang="en-US" dirty="0" smtClean="0"/>
              <a:t>。</a:t>
            </a:r>
            <a:r>
              <a:rPr lang="zh-CN" altLang="en-US" dirty="0" smtClean="0"/>
              <a:t>货物到达目的 港 后</a:t>
            </a:r>
            <a:r>
              <a:rPr lang="en-US" dirty="0" smtClean="0"/>
              <a:t>，  </a:t>
            </a:r>
            <a:r>
              <a:rPr lang="zh-CN" altLang="en-US" dirty="0" smtClean="0"/>
              <a:t>提 醒 货 主 配 备 好 有 关 单 证</a:t>
            </a:r>
            <a:r>
              <a:rPr lang="en-US" dirty="0" smtClean="0"/>
              <a:t>，  </a:t>
            </a:r>
            <a:r>
              <a:rPr lang="zh-CN" altLang="en-US" dirty="0" smtClean="0"/>
              <a:t>尽 快 报 关</a:t>
            </a:r>
            <a:r>
              <a:rPr lang="en-US" dirty="0" smtClean="0"/>
              <a:t>，  </a:t>
            </a:r>
            <a:r>
              <a:rPr lang="zh-CN" altLang="en-US" dirty="0" smtClean="0"/>
              <a:t>报 金</a:t>
            </a:r>
            <a:r>
              <a:rPr lang="en-US" dirty="0" smtClean="0"/>
              <a:t>。  </a:t>
            </a:r>
            <a:r>
              <a:rPr lang="zh-CN" altLang="en-US" dirty="0" smtClean="0"/>
              <a:t>货 运代理人应及早通知货主到货情况</a:t>
            </a:r>
            <a:r>
              <a:rPr lang="en-US" dirty="0" smtClean="0"/>
              <a:t>，  </a:t>
            </a:r>
            <a:r>
              <a:rPr lang="zh-CN" altLang="en-US" dirty="0" smtClean="0"/>
              <a:t>以减少货主仓储费</a:t>
            </a:r>
            <a:r>
              <a:rPr lang="en-US" dirty="0" smtClean="0"/>
              <a:t>，  </a:t>
            </a:r>
            <a:r>
              <a:rPr lang="zh-CN" altLang="en-US" dirty="0" smtClean="0"/>
              <a:t>避免产生海关滞报金</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8195" name="Rectangle 3"/>
          <p:cNvSpPr>
            <a:spLocks noGrp="1" noChangeArrowheads="1"/>
          </p:cNvSpPr>
          <p:nvPr>
            <p:ph type="body" idx="1"/>
          </p:nvPr>
        </p:nvSpPr>
        <p:spPr/>
        <p:txBody>
          <a:bodyPr/>
          <a:lstStyle/>
          <a:p>
            <a:pPr eaLnBrk="1" hangingPunct="1">
              <a:lnSpc>
                <a:spcPct val="150000"/>
              </a:lnSpc>
            </a:pPr>
            <a:r>
              <a:rPr lang="en-US" dirty="0" smtClean="0"/>
              <a:t>３  </a:t>
            </a:r>
            <a:r>
              <a:rPr lang="zh-CN" altLang="en-US" dirty="0" smtClean="0"/>
              <a:t>国际货运代理的作用</a:t>
            </a:r>
          </a:p>
          <a:p>
            <a:pPr eaLnBrk="1" hangingPunct="1">
              <a:lnSpc>
                <a:spcPct val="150000"/>
              </a:lnSpc>
            </a:pPr>
            <a:r>
              <a:rPr lang="en-US" dirty="0" smtClean="0"/>
              <a:t>（１）  </a:t>
            </a:r>
            <a:r>
              <a:rPr lang="zh-CN" altLang="en-US" dirty="0" smtClean="0"/>
              <a:t>组织协调作用</a:t>
            </a:r>
            <a:r>
              <a:rPr lang="en-US" dirty="0" smtClean="0"/>
              <a:t>。</a:t>
            </a:r>
            <a:endParaRPr lang="zh-CN" altLang="en-US" dirty="0" smtClean="0"/>
          </a:p>
          <a:p>
            <a:pPr eaLnBrk="1" hangingPunct="1">
              <a:lnSpc>
                <a:spcPct val="150000"/>
              </a:lnSpc>
            </a:pPr>
            <a:r>
              <a:rPr lang="en-US" dirty="0" smtClean="0"/>
              <a:t>（２）  </a:t>
            </a:r>
            <a:r>
              <a:rPr lang="zh-CN" altLang="en-US" dirty="0" smtClean="0"/>
              <a:t>专业服务作用</a:t>
            </a:r>
            <a:r>
              <a:rPr lang="en-US" dirty="0" smtClean="0"/>
              <a:t>。</a:t>
            </a:r>
            <a:endParaRPr lang="zh-CN" altLang="en-US" dirty="0" smtClean="0"/>
          </a:p>
          <a:p>
            <a:pPr eaLnBrk="1" hangingPunct="1">
              <a:lnSpc>
                <a:spcPct val="150000"/>
              </a:lnSpc>
            </a:pPr>
            <a:r>
              <a:rPr lang="en-US" dirty="0" smtClean="0"/>
              <a:t>（３）  </a:t>
            </a:r>
            <a:r>
              <a:rPr lang="zh-CN" altLang="en-US" dirty="0" smtClean="0"/>
              <a:t>沟通控制作用</a:t>
            </a:r>
            <a:r>
              <a:rPr lang="en-US" dirty="0" smtClean="0"/>
              <a:t>。</a:t>
            </a:r>
            <a:endParaRPr lang="zh-CN" altLang="en-US" dirty="0" smtClean="0"/>
          </a:p>
          <a:p>
            <a:pPr eaLnBrk="1" hangingPunct="1">
              <a:lnSpc>
                <a:spcPct val="150000"/>
              </a:lnSpc>
            </a:pPr>
            <a:r>
              <a:rPr lang="en-US" dirty="0" smtClean="0"/>
              <a:t>（４）  </a:t>
            </a:r>
            <a:r>
              <a:rPr lang="zh-CN" altLang="en-US" dirty="0" smtClean="0"/>
              <a:t>咨询顾问作用</a:t>
            </a:r>
            <a:r>
              <a:rPr lang="en-US" dirty="0" smtClean="0"/>
              <a:t>。</a:t>
            </a:r>
            <a:endParaRPr lang="zh-CN" altLang="en-US" dirty="0" smtClean="0"/>
          </a:p>
          <a:p>
            <a:pPr eaLnBrk="1" hangingPunct="1">
              <a:lnSpc>
                <a:spcPct val="150000"/>
              </a:lnSpc>
            </a:pPr>
            <a:r>
              <a:rPr lang="en-US" dirty="0" smtClean="0"/>
              <a:t>（５）  </a:t>
            </a:r>
            <a:r>
              <a:rPr lang="zh-CN" altLang="en-US" dirty="0" smtClean="0"/>
              <a:t>降低成本作用</a:t>
            </a:r>
            <a:r>
              <a:rPr lang="en-US" dirty="0" smtClean="0"/>
              <a:t>。</a:t>
            </a:r>
            <a:endParaRPr lang="zh-CN" altLang="en-US" dirty="0" smtClean="0"/>
          </a:p>
          <a:p>
            <a:pPr eaLnBrk="1" hangingPunct="1">
              <a:lnSpc>
                <a:spcPct val="150000"/>
              </a:lnSpc>
            </a:pPr>
            <a:r>
              <a:rPr lang="en-US" dirty="0" smtClean="0"/>
              <a:t>（６）  </a:t>
            </a:r>
            <a:r>
              <a:rPr lang="zh-CN" altLang="en-US" dirty="0" smtClean="0"/>
              <a:t>资金融通作用</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63491"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制单</a:t>
            </a:r>
          </a:p>
          <a:p>
            <a:pPr>
              <a:lnSpc>
                <a:spcPct val="150000"/>
              </a:lnSpc>
            </a:pPr>
            <a:r>
              <a:rPr lang="zh-CN" altLang="en-US" dirty="0" smtClean="0"/>
              <a:t>制单就是制作  </a:t>
            </a:r>
            <a:r>
              <a:rPr lang="en-US" dirty="0" smtClean="0"/>
              <a:t>“ </a:t>
            </a:r>
            <a:r>
              <a:rPr lang="zh-CN" altLang="en-US" dirty="0" smtClean="0"/>
              <a:t>进口货物报关单</a:t>
            </a:r>
            <a:r>
              <a:rPr lang="en-US" dirty="0" smtClean="0"/>
              <a:t>” 。  </a:t>
            </a:r>
            <a:r>
              <a:rPr lang="zh-CN" altLang="en-US" dirty="0" smtClean="0"/>
              <a:t>制单的依据是运单</a:t>
            </a:r>
            <a:r>
              <a:rPr lang="en-US" dirty="0" smtClean="0"/>
              <a:t>、  </a:t>
            </a:r>
            <a:r>
              <a:rPr lang="zh-CN" altLang="en-US" dirty="0" smtClean="0"/>
              <a:t>发票及证明货物合法进口的有 关批准文件</a:t>
            </a:r>
            <a:r>
              <a:rPr lang="en-US" dirty="0" smtClean="0"/>
              <a:t>。 </a:t>
            </a:r>
          </a:p>
          <a:p>
            <a:pPr>
              <a:lnSpc>
                <a:spcPct val="150000"/>
              </a:lnSpc>
            </a:pPr>
            <a:r>
              <a:rPr lang="zh-CN" altLang="en-US" dirty="0" smtClean="0"/>
              <a:t>完成制单后</a:t>
            </a:r>
            <a:r>
              <a:rPr lang="en-US" dirty="0" smtClean="0"/>
              <a:t>，  </a:t>
            </a:r>
            <a:r>
              <a:rPr lang="zh-CN" altLang="en-US" dirty="0" smtClean="0"/>
              <a:t>将报关单的各项内容输入电脑</a:t>
            </a:r>
            <a:r>
              <a:rPr lang="en-US" dirty="0" smtClean="0"/>
              <a:t>，   </a:t>
            </a:r>
            <a:r>
              <a:rPr lang="zh-CN" altLang="en-US" dirty="0" smtClean="0"/>
              <a:t>打印出报关单一式三份</a:t>
            </a:r>
            <a:r>
              <a:rPr lang="en-US" dirty="0" smtClean="0"/>
              <a:t>。  </a:t>
            </a:r>
            <a:r>
              <a:rPr lang="zh-CN" altLang="en-US" dirty="0" smtClean="0"/>
              <a:t>在报关单右下角 加盖报关单位的  </a:t>
            </a:r>
            <a:r>
              <a:rPr lang="en-US" dirty="0" smtClean="0"/>
              <a:t>“ </a:t>
            </a:r>
            <a:r>
              <a:rPr lang="zh-CN" altLang="en-US" dirty="0" smtClean="0"/>
              <a:t>报关专用章</a:t>
            </a:r>
            <a:r>
              <a:rPr lang="en-US" dirty="0" smtClean="0"/>
              <a:t>” 。  </a:t>
            </a:r>
            <a:r>
              <a:rPr lang="zh-CN" altLang="en-US" dirty="0" smtClean="0"/>
              <a:t>然后将报关单连同有关的运单</a:t>
            </a:r>
            <a:r>
              <a:rPr lang="en-US" dirty="0" smtClean="0"/>
              <a:t>、  </a:t>
            </a:r>
            <a:r>
              <a:rPr lang="zh-CN" altLang="en-US" dirty="0" smtClean="0"/>
              <a:t>发票订成一式两份</a:t>
            </a:r>
            <a:r>
              <a:rPr lang="en-US" dirty="0" smtClean="0"/>
              <a:t>，  </a:t>
            </a:r>
            <a:r>
              <a:rPr lang="zh-CN" altLang="en-US" dirty="0" smtClean="0"/>
              <a:t>并随附批准货物进口的证明和文件</a:t>
            </a:r>
            <a:r>
              <a:rPr lang="en-US" dirty="0" smtClean="0"/>
              <a:t>，   </a:t>
            </a:r>
            <a:r>
              <a:rPr lang="zh-CN" altLang="en-US" dirty="0" smtClean="0"/>
              <a:t>由经海关认可的报关员正式报关</a:t>
            </a:r>
            <a:r>
              <a:rPr lang="en-US" dirty="0" smtClean="0"/>
              <a:t>。</a:t>
            </a:r>
            <a:endParaRPr lang="zh-CN" altLang="en-US" dirty="0" smtClean="0"/>
          </a:p>
          <a:p>
            <a:pPr>
              <a:lnSpc>
                <a:spcPct val="150000"/>
              </a:lnSpc>
            </a:pP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64515" name="Rectangle 3"/>
          <p:cNvSpPr>
            <a:spLocks noGrp="1" noChangeArrowheads="1"/>
          </p:cNvSpPr>
          <p:nvPr>
            <p:ph type="body" idx="1"/>
          </p:nvPr>
        </p:nvSpPr>
        <p:spPr/>
        <p:txBody>
          <a:bodyPr/>
          <a:lstStyle/>
          <a:p>
            <a:r>
              <a:rPr lang="en-US" dirty="0" smtClean="0"/>
              <a:t>６  </a:t>
            </a:r>
            <a:r>
              <a:rPr lang="zh-CN" altLang="en-US" dirty="0" smtClean="0"/>
              <a:t>进口报关</a:t>
            </a:r>
          </a:p>
          <a:p>
            <a:r>
              <a:rPr lang="zh-CN" altLang="en-US" dirty="0" smtClean="0"/>
              <a:t>经海关放行后才能进口报关</a:t>
            </a:r>
            <a:r>
              <a:rPr lang="en-US" dirty="0" smtClean="0"/>
              <a:t>。   </a:t>
            </a:r>
            <a:r>
              <a:rPr lang="zh-CN" altLang="en-US" dirty="0" smtClean="0"/>
              <a:t>进口报关是向海关提出办理进口货物手续的过程</a:t>
            </a:r>
            <a:r>
              <a:rPr lang="en-US" dirty="0" smtClean="0"/>
              <a:t>。  </a:t>
            </a:r>
            <a:r>
              <a:rPr lang="zh-CN" altLang="en-US" dirty="0" smtClean="0"/>
              <a:t>报关是 进口程序最关键的环节</a:t>
            </a:r>
            <a:r>
              <a:rPr lang="en-US" dirty="0" smtClean="0"/>
              <a:t>，   </a:t>
            </a:r>
            <a:r>
              <a:rPr lang="zh-CN" altLang="en-US" dirty="0" smtClean="0"/>
              <a:t>任何货物都必须在向海关申报出海关监管场所</a:t>
            </a:r>
            <a:r>
              <a:rPr lang="en-US" dirty="0" smtClean="0"/>
              <a:t>。  </a:t>
            </a:r>
            <a:r>
              <a:rPr lang="zh-CN" altLang="en-US" dirty="0" smtClean="0"/>
              <a:t>报关一般 包 括 初 审</a:t>
            </a:r>
            <a:r>
              <a:rPr lang="en-US" dirty="0" smtClean="0"/>
              <a:t>、  </a:t>
            </a:r>
            <a:r>
              <a:rPr lang="zh-CN" altLang="en-US" dirty="0" smtClean="0"/>
              <a:t>审单</a:t>
            </a:r>
            <a:r>
              <a:rPr lang="en-US" dirty="0" smtClean="0"/>
              <a:t>、  </a:t>
            </a:r>
            <a:r>
              <a:rPr lang="zh-CN" altLang="en-US" dirty="0" smtClean="0"/>
              <a:t>征税</a:t>
            </a:r>
            <a:r>
              <a:rPr lang="en-US" dirty="0" smtClean="0"/>
              <a:t>、  </a:t>
            </a:r>
            <a:r>
              <a:rPr lang="zh-CN" altLang="en-US" dirty="0" smtClean="0"/>
              <a:t>验放四个阶段</a:t>
            </a:r>
            <a:r>
              <a:rPr lang="en-US" dirty="0" smtClean="0"/>
              <a:t>。</a:t>
            </a:r>
            <a:endParaRPr lang="zh-CN" altLang="en-US" dirty="0" smtClean="0"/>
          </a:p>
          <a:p>
            <a:r>
              <a:rPr lang="en-US" dirty="0" smtClean="0"/>
              <a:t>７  </a:t>
            </a:r>
            <a:r>
              <a:rPr lang="zh-CN" altLang="en-US" dirty="0" smtClean="0"/>
              <a:t>收费与发货</a:t>
            </a:r>
          </a:p>
          <a:p>
            <a:r>
              <a:rPr lang="zh-CN" altLang="en-US" dirty="0" smtClean="0"/>
              <a:t>办完报关</a:t>
            </a:r>
            <a:r>
              <a:rPr lang="en-US" dirty="0" smtClean="0"/>
              <a:t>、  </a:t>
            </a:r>
            <a:r>
              <a:rPr lang="zh-CN" altLang="en-US" dirty="0" smtClean="0"/>
              <a:t>报检等进口手续后</a:t>
            </a:r>
            <a:r>
              <a:rPr lang="en-US" dirty="0" smtClean="0"/>
              <a:t>，  </a:t>
            </a:r>
            <a:r>
              <a:rPr lang="zh-CN" altLang="en-US" dirty="0" smtClean="0"/>
              <a:t>货主须凭借有海关放行章</a:t>
            </a:r>
            <a:r>
              <a:rPr lang="en-US" dirty="0" smtClean="0"/>
              <a:t>、  </a:t>
            </a:r>
            <a:r>
              <a:rPr lang="zh-CN" altLang="en-US" dirty="0" smtClean="0"/>
              <a:t>检验检疫章的进口提货单到 所属监管仓库付费提货</a:t>
            </a:r>
            <a:r>
              <a:rPr lang="en-US" dirty="0" smtClean="0"/>
              <a:t>。  </a:t>
            </a:r>
            <a:r>
              <a:rPr lang="zh-CN" altLang="en-US" dirty="0" smtClean="0"/>
              <a:t>代理公司在发放货物前一般先要收妥费用</a:t>
            </a:r>
            <a:r>
              <a:rPr lang="en-US" dirty="0" smtClean="0"/>
              <a:t>，  </a:t>
            </a:r>
            <a:r>
              <a:rPr lang="zh-CN" altLang="en-US" dirty="0" smtClean="0"/>
              <a:t>费用包括到付运费及垫付佣金  </a:t>
            </a:r>
            <a:r>
              <a:rPr lang="en-US" dirty="0" smtClean="0"/>
              <a:t>（ </a:t>
            </a:r>
            <a:r>
              <a:rPr lang="zh-CN" altLang="en-US" dirty="0" smtClean="0"/>
              <a:t>如果 采 用 的 是 到 付 方 式</a:t>
            </a:r>
            <a:r>
              <a:rPr lang="en-US" dirty="0" smtClean="0"/>
              <a:t>） 、  </a:t>
            </a:r>
            <a:r>
              <a:rPr lang="zh-CN" altLang="en-US" dirty="0" smtClean="0"/>
              <a:t>单 证</a:t>
            </a:r>
            <a:r>
              <a:rPr lang="en-US" dirty="0" smtClean="0"/>
              <a:t>、  </a:t>
            </a:r>
            <a:r>
              <a:rPr lang="zh-CN" altLang="en-US" dirty="0" smtClean="0"/>
              <a:t>报 关 费</a:t>
            </a:r>
            <a:r>
              <a:rPr lang="en-US" dirty="0" smtClean="0"/>
              <a:t>、  </a:t>
            </a:r>
            <a:r>
              <a:rPr lang="zh-CN" altLang="en-US" dirty="0" smtClean="0"/>
              <a:t>仓 储 费</a:t>
            </a:r>
            <a:r>
              <a:rPr lang="en-US" dirty="0" smtClean="0"/>
              <a:t>、  </a:t>
            </a:r>
            <a:r>
              <a:rPr lang="zh-CN" altLang="en-US" dirty="0" smtClean="0"/>
              <a:t>装 卸 费</a:t>
            </a:r>
            <a:r>
              <a:rPr lang="en-US" dirty="0" smtClean="0"/>
              <a:t>、  </a:t>
            </a:r>
            <a:r>
              <a:rPr lang="zh-CN" altLang="en-US" dirty="0" smtClean="0"/>
              <a:t>航 空 公 司 到 港 仓 储费</a:t>
            </a:r>
            <a:r>
              <a:rPr lang="en-US" dirty="0" smtClean="0"/>
              <a:t>、  </a:t>
            </a:r>
            <a:r>
              <a:rPr lang="zh-CN" altLang="en-US" dirty="0" smtClean="0"/>
              <a:t>动植物检验检疫费等</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65539" name="Rectangle 3"/>
          <p:cNvSpPr>
            <a:spLocks noGrp="1" noChangeArrowheads="1"/>
          </p:cNvSpPr>
          <p:nvPr>
            <p:ph type="body" idx="1"/>
          </p:nvPr>
        </p:nvSpPr>
        <p:spPr/>
        <p:txBody>
          <a:bodyPr/>
          <a:lstStyle/>
          <a:p>
            <a:pPr>
              <a:lnSpc>
                <a:spcPct val="150000"/>
              </a:lnSpc>
            </a:pPr>
            <a:r>
              <a:rPr lang="en-US" dirty="0" smtClean="0"/>
              <a:t>８  </a:t>
            </a:r>
            <a:r>
              <a:rPr lang="zh-CN" altLang="en-US" dirty="0" smtClean="0"/>
              <a:t>送货或转运</a:t>
            </a:r>
          </a:p>
          <a:p>
            <a:pPr>
              <a:lnSpc>
                <a:spcPct val="150000"/>
              </a:lnSpc>
            </a:pPr>
            <a:r>
              <a:rPr lang="zh-CN" altLang="en-US" dirty="0" smtClean="0"/>
              <a:t>处于便捷性的考虑</a:t>
            </a:r>
            <a:r>
              <a:rPr lang="en-US" dirty="0" smtClean="0"/>
              <a:t>，  </a:t>
            </a:r>
            <a:r>
              <a:rPr lang="zh-CN" altLang="en-US" dirty="0" smtClean="0"/>
              <a:t>许多货主或国外发货人要求将进口到达货物由货运代理人报关</a:t>
            </a:r>
            <a:r>
              <a:rPr lang="en-US" dirty="0" smtClean="0"/>
              <a:t>、  </a:t>
            </a:r>
            <a:r>
              <a:rPr lang="zh-CN" altLang="en-US" dirty="0" smtClean="0"/>
              <a:t>垫 税</a:t>
            </a:r>
            <a:r>
              <a:rPr lang="en-US" dirty="0" smtClean="0"/>
              <a:t>、  </a:t>
            </a:r>
            <a:r>
              <a:rPr lang="zh-CN" altLang="en-US" dirty="0" smtClean="0"/>
              <a:t>提货后运输到收货人手中</a:t>
            </a:r>
            <a:r>
              <a:rPr lang="en-US" dirty="0" smtClean="0"/>
              <a:t>。   </a:t>
            </a:r>
            <a:r>
              <a:rPr lang="zh-CN" altLang="en-US" dirty="0" smtClean="0"/>
              <a:t>货物无论送到当地还是转运到入境地以外的地区</a:t>
            </a:r>
            <a:r>
              <a:rPr lang="en-US" dirty="0" smtClean="0"/>
              <a:t>，  </a:t>
            </a:r>
            <a:r>
              <a:rPr lang="zh-CN" altLang="en-US" dirty="0" smtClean="0"/>
              <a:t>都得先将货物从海关监管仓库或场所提取出来</a:t>
            </a:r>
            <a:r>
              <a:rPr lang="en-US" dirty="0" smtClean="0"/>
              <a:t>。  </a:t>
            </a:r>
            <a:r>
              <a:rPr lang="zh-CN" altLang="en-US" dirty="0" smtClean="0"/>
              <a:t>提取货物的凭证是海关加盖放行章的正本运单</a:t>
            </a:r>
            <a:r>
              <a:rPr lang="en-US" dirty="0" smtClean="0"/>
              <a:t>。  </a:t>
            </a:r>
            <a:r>
              <a:rPr lang="zh-CN" altLang="en-US" dirty="0" smtClean="0"/>
              <a:t>未经海关放行的货物处于海关监管之下</a:t>
            </a:r>
            <a:r>
              <a:rPr lang="en-US" dirty="0" smtClean="0"/>
              <a:t>，  </a:t>
            </a:r>
            <a:r>
              <a:rPr lang="zh-CN" altLang="en-US" dirty="0" smtClean="0"/>
              <a:t>不能擅自提出监管场所</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zh-CN" altLang="en-US" dirty="0" smtClean="0"/>
              <a:t>第三节　国际航空货运代理业务</a:t>
            </a:r>
            <a:endParaRPr lang="zh-CN" altLang="zh-CN" dirty="0" smtClean="0"/>
          </a:p>
        </p:txBody>
      </p:sp>
      <p:sp>
        <p:nvSpPr>
          <p:cNvPr id="66563" name="Rectangle 3"/>
          <p:cNvSpPr>
            <a:spLocks noGrp="1" noChangeArrowheads="1"/>
          </p:cNvSpPr>
          <p:nvPr>
            <p:ph type="body" idx="1"/>
          </p:nvPr>
        </p:nvSpPr>
        <p:spPr/>
        <p:txBody>
          <a:bodyPr/>
          <a:lstStyle/>
          <a:p>
            <a:pPr>
              <a:lnSpc>
                <a:spcPct val="150000"/>
              </a:lnSpc>
            </a:pPr>
            <a:r>
              <a:rPr lang="zh-CN" altLang="en-US" dirty="0" smtClean="0"/>
              <a:t>货主或其委托人在提取货物时还须结清各种费用</a:t>
            </a:r>
            <a:r>
              <a:rPr lang="en-US" dirty="0" smtClean="0"/>
              <a:t>，   </a:t>
            </a:r>
            <a:r>
              <a:rPr lang="zh-CN" altLang="en-US" dirty="0" smtClean="0"/>
              <a:t>如 国 际 段 到 付 运 费</a:t>
            </a:r>
            <a:r>
              <a:rPr lang="en-US" dirty="0" smtClean="0"/>
              <a:t>、  </a:t>
            </a:r>
            <a:r>
              <a:rPr lang="zh-CN" altLang="en-US" dirty="0" smtClean="0"/>
              <a:t>报 关 费</a:t>
            </a:r>
            <a:r>
              <a:rPr lang="en-US" dirty="0" smtClean="0"/>
              <a:t>、  </a:t>
            </a:r>
            <a:r>
              <a:rPr lang="zh-CN" altLang="en-US" dirty="0" smtClean="0"/>
              <a:t>仓 储 费</a:t>
            </a:r>
            <a:r>
              <a:rPr lang="en-US" dirty="0" smtClean="0"/>
              <a:t>、  </a:t>
            </a:r>
            <a:r>
              <a:rPr lang="zh-CN" altLang="en-US" dirty="0" smtClean="0"/>
              <a:t>劳务费等</a:t>
            </a:r>
            <a:r>
              <a:rPr lang="en-US" dirty="0" smtClean="0"/>
              <a:t>。  </a:t>
            </a:r>
            <a:r>
              <a:rPr lang="zh-CN" altLang="en-US" dirty="0" smtClean="0"/>
              <a:t>货物出库时</a:t>
            </a:r>
            <a:r>
              <a:rPr lang="en-US" dirty="0" smtClean="0"/>
              <a:t>，  </a:t>
            </a:r>
            <a:r>
              <a:rPr lang="zh-CN" altLang="en-US" dirty="0" smtClean="0"/>
              <a:t>提货人应与仓库保管员仔细检查和核对货物外 包 装 上 的 合 同号</a:t>
            </a:r>
            <a:r>
              <a:rPr lang="en-US" dirty="0" smtClean="0"/>
              <a:t>、  </a:t>
            </a:r>
            <a:r>
              <a:rPr lang="zh-CN" altLang="en-US" dirty="0" smtClean="0"/>
              <a:t>运单号</a:t>
            </a:r>
            <a:r>
              <a:rPr lang="en-US" dirty="0" smtClean="0"/>
              <a:t>、  </a:t>
            </a:r>
            <a:r>
              <a:rPr lang="zh-CN" altLang="en-US" dirty="0" smtClean="0"/>
              <a:t>件数</a:t>
            </a:r>
            <a:r>
              <a:rPr lang="en-US" dirty="0" smtClean="0"/>
              <a:t>、  </a:t>
            </a:r>
            <a:r>
              <a:rPr lang="zh-CN" altLang="en-US" dirty="0" smtClean="0"/>
              <a:t>重量等与运输单据所列是否一致</a:t>
            </a:r>
            <a:r>
              <a:rPr lang="en-US" dirty="0" smtClean="0"/>
              <a:t>。 </a:t>
            </a:r>
          </a:p>
          <a:p>
            <a:pPr>
              <a:lnSpc>
                <a:spcPct val="150000"/>
              </a:lnSpc>
            </a:pPr>
            <a:r>
              <a:rPr lang="zh-CN" altLang="en-US" dirty="0" smtClean="0"/>
              <a:t>航空货运代理公司可以接受货主的委托送货上门或办理转运</a:t>
            </a:r>
            <a:r>
              <a:rPr lang="en-US" dirty="0" smtClean="0"/>
              <a:t>。 </a:t>
            </a:r>
            <a:r>
              <a:rPr lang="zh-CN" altLang="en-US" dirty="0" smtClean="0"/>
              <a:t>航空货运代理公司在将货 物移交货主时一并向其收取货物进口过程中所发生的一切费用</a:t>
            </a:r>
            <a:r>
              <a:rPr lang="en-US" dirty="0" smtClean="0"/>
              <a:t>。</a:t>
            </a:r>
            <a:endParaRPr lang="zh-CN" altLang="en-US" dirty="0" smtClean="0"/>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67587"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国际铁路联运出口货物运输流程</a:t>
            </a:r>
            <a:r>
              <a:rPr lang="en-US" altLang="zh-CN" sz="2900" dirty="0" smtClean="0"/>
              <a:t> </a:t>
            </a:r>
            <a:endParaRPr lang="zh-CN" altLang="en-US" sz="2900" dirty="0" smtClean="0"/>
          </a:p>
          <a:p>
            <a:r>
              <a:rPr lang="en-US" dirty="0" smtClean="0"/>
              <a:t>１  </a:t>
            </a:r>
            <a:r>
              <a:rPr lang="zh-CN" altLang="en-US" dirty="0" smtClean="0"/>
              <a:t>国际铁路联运出口货物运输组织工作</a:t>
            </a:r>
          </a:p>
          <a:p>
            <a:r>
              <a:rPr lang="zh-CN" altLang="en-US" dirty="0" smtClean="0"/>
              <a:t>国际铁路货物联运月度要车</a:t>
            </a:r>
          </a:p>
          <a:p>
            <a:r>
              <a:rPr lang="zh-CN" altLang="en-US" dirty="0" smtClean="0"/>
              <a:t>计划采用  </a:t>
            </a:r>
            <a:r>
              <a:rPr lang="en-US" dirty="0" smtClean="0"/>
              <a:t>“ </a:t>
            </a:r>
            <a:r>
              <a:rPr lang="zh-CN" altLang="en-US" dirty="0" smtClean="0"/>
              <a:t>双轨  </a:t>
            </a:r>
            <a:r>
              <a:rPr lang="en-US" dirty="0" smtClean="0"/>
              <a:t>（ </a:t>
            </a:r>
            <a:r>
              <a:rPr lang="zh-CN" altLang="en-US" dirty="0" smtClean="0"/>
              <a:t>铁路</a:t>
            </a:r>
            <a:r>
              <a:rPr lang="en-US" dirty="0" smtClean="0"/>
              <a:t>、  </a:t>
            </a:r>
            <a:r>
              <a:rPr lang="zh-CN" altLang="en-US" dirty="0" smtClean="0"/>
              <a:t>外贸</a:t>
            </a:r>
            <a:r>
              <a:rPr lang="en-US" dirty="0" smtClean="0"/>
              <a:t>）  </a:t>
            </a:r>
            <a:r>
              <a:rPr lang="zh-CN" altLang="en-US" dirty="0" smtClean="0"/>
              <a:t>上报</a:t>
            </a:r>
            <a:r>
              <a:rPr lang="en-US" dirty="0" smtClean="0"/>
              <a:t>、  </a:t>
            </a:r>
            <a:r>
              <a:rPr lang="zh-CN" altLang="en-US" dirty="0" smtClean="0"/>
              <a:t>双轨下达</a:t>
            </a:r>
            <a:r>
              <a:rPr lang="en-US" dirty="0" smtClean="0"/>
              <a:t>”   </a:t>
            </a:r>
            <a:r>
              <a:rPr lang="zh-CN" altLang="en-US" dirty="0" smtClean="0"/>
              <a:t>的方法</a:t>
            </a:r>
            <a:r>
              <a:rPr lang="en-US" dirty="0" smtClean="0"/>
              <a:t>，  </a:t>
            </a:r>
            <a:r>
              <a:rPr lang="zh-CN" altLang="en-US" dirty="0" smtClean="0"/>
              <a:t>其编制程序如下</a:t>
            </a:r>
            <a:r>
              <a:rPr lang="en-US" dirty="0" smtClean="0"/>
              <a:t>：</a:t>
            </a:r>
            <a:endParaRPr lang="zh-CN" altLang="en-US" dirty="0" smtClean="0"/>
          </a:p>
          <a:p>
            <a:r>
              <a:rPr lang="en-US" dirty="0" smtClean="0"/>
              <a:t>（１）  </a:t>
            </a:r>
            <a:r>
              <a:rPr lang="zh-CN" altLang="en-US" dirty="0" smtClean="0"/>
              <a:t>各省</a:t>
            </a:r>
            <a:r>
              <a:rPr lang="en-US" dirty="0" smtClean="0"/>
              <a:t>、  </a:t>
            </a:r>
            <a:r>
              <a:rPr lang="zh-CN" altLang="en-US" dirty="0" smtClean="0"/>
              <a:t>自治区</a:t>
            </a:r>
            <a:r>
              <a:rPr lang="en-US" dirty="0" smtClean="0"/>
              <a:t>、  </a:t>
            </a:r>
            <a:r>
              <a:rPr lang="zh-CN" altLang="en-US" dirty="0" smtClean="0"/>
              <a:t>直辖市发货单位应按当地铁路部门的规定</a:t>
            </a:r>
            <a:r>
              <a:rPr lang="en-US" dirty="0" smtClean="0"/>
              <a:t>，  </a:t>
            </a:r>
            <a:r>
              <a:rPr lang="zh-CN" altLang="en-US" dirty="0" smtClean="0"/>
              <a:t>填制  </a:t>
            </a:r>
            <a:r>
              <a:rPr lang="en-US" dirty="0" smtClean="0"/>
              <a:t>“ </a:t>
            </a:r>
            <a:r>
              <a:rPr lang="zh-CN" altLang="en-US" dirty="0" smtClean="0"/>
              <a:t>国际铁路联运</a:t>
            </a:r>
            <a:r>
              <a:rPr lang="en-US" dirty="0" smtClean="0"/>
              <a:t>”</a:t>
            </a:r>
            <a:r>
              <a:rPr lang="zh-CN" altLang="en-US" dirty="0" smtClean="0"/>
              <a:t>月度要车计划表</a:t>
            </a:r>
            <a:r>
              <a:rPr lang="en-US" dirty="0" smtClean="0"/>
              <a:t>，  </a:t>
            </a:r>
            <a:r>
              <a:rPr lang="zh-CN" altLang="en-US" dirty="0" smtClean="0"/>
              <a:t>向铁路局  </a:t>
            </a:r>
            <a:r>
              <a:rPr lang="en-US" dirty="0" smtClean="0"/>
              <a:t>（ </a:t>
            </a:r>
            <a:r>
              <a:rPr lang="zh-CN" altLang="en-US" dirty="0" smtClean="0"/>
              <a:t>分局</a:t>
            </a:r>
            <a:r>
              <a:rPr lang="en-US" dirty="0" smtClean="0"/>
              <a:t>、  </a:t>
            </a:r>
            <a:r>
              <a:rPr lang="zh-CN" altLang="en-US" dirty="0" smtClean="0"/>
              <a:t>车站</a:t>
            </a:r>
            <a:r>
              <a:rPr lang="en-US" dirty="0" smtClean="0"/>
              <a:t>）  </a:t>
            </a:r>
            <a:r>
              <a:rPr lang="zh-CN" altLang="en-US" dirty="0" smtClean="0"/>
              <a:t>提出下月的要车计划</a:t>
            </a:r>
            <a:r>
              <a:rPr lang="en-US" dirty="0" smtClean="0"/>
              <a:t>，  </a:t>
            </a:r>
            <a:r>
              <a:rPr lang="zh-CN" altLang="en-US" dirty="0" smtClean="0"/>
              <a:t>并在规定的时间内</a:t>
            </a:r>
            <a:r>
              <a:rPr lang="en-US" dirty="0" smtClean="0"/>
              <a:t>，  </a:t>
            </a:r>
            <a:r>
              <a:rPr lang="zh-CN" altLang="en-US" dirty="0" smtClean="0"/>
              <a:t>分别报送当地经贸厅  </a:t>
            </a:r>
            <a:r>
              <a:rPr lang="en-US" dirty="0" smtClean="0"/>
              <a:t>（ </a:t>
            </a:r>
            <a:r>
              <a:rPr lang="zh-CN" altLang="en-US" dirty="0" smtClean="0"/>
              <a:t>局</a:t>
            </a:r>
            <a:r>
              <a:rPr lang="en-US" dirty="0" smtClean="0"/>
              <a:t>）   </a:t>
            </a:r>
            <a:r>
              <a:rPr lang="zh-CN" altLang="en-US" dirty="0" smtClean="0"/>
              <a:t>和各主管总公司</a:t>
            </a:r>
            <a:r>
              <a:rPr lang="en-US" dirty="0" smtClean="0"/>
              <a:t>；</a:t>
            </a:r>
            <a:endParaRPr lang="zh-CN" altLang="en-US" dirty="0" smtClean="0"/>
          </a:p>
          <a:p>
            <a:pPr eaLnBrk="1" hangingPunct="1"/>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68611"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各铁路局汇总发货单位的 要 车 计 划 后</a:t>
            </a:r>
            <a:r>
              <a:rPr lang="en-US" dirty="0" smtClean="0"/>
              <a:t>，  </a:t>
            </a:r>
            <a:r>
              <a:rPr lang="zh-CN" altLang="en-US" dirty="0" smtClean="0"/>
              <a:t>上 报 铁 道 部</a:t>
            </a:r>
            <a:r>
              <a:rPr lang="en-US" dirty="0" smtClean="0"/>
              <a:t>；  </a:t>
            </a:r>
            <a:r>
              <a:rPr lang="zh-CN" altLang="en-US" dirty="0" smtClean="0"/>
              <a:t>各 省</a:t>
            </a:r>
            <a:r>
              <a:rPr lang="en-US" dirty="0" smtClean="0"/>
              <a:t>、  </a:t>
            </a:r>
            <a:r>
              <a:rPr lang="zh-CN" altLang="en-US" dirty="0" smtClean="0"/>
              <a:t>自 治 区</a:t>
            </a:r>
            <a:r>
              <a:rPr lang="en-US" dirty="0" smtClean="0"/>
              <a:t>、  </a:t>
            </a:r>
            <a:r>
              <a:rPr lang="zh-CN" altLang="en-US" dirty="0" smtClean="0"/>
              <a:t>直 辖 市 经 贸 厅  </a:t>
            </a:r>
            <a:r>
              <a:rPr lang="en-US" dirty="0" smtClean="0"/>
              <a:t>（ </a:t>
            </a:r>
            <a:r>
              <a:rPr lang="zh-CN" altLang="en-US" dirty="0" smtClean="0"/>
              <a:t>局</a:t>
            </a:r>
            <a:r>
              <a:rPr lang="en-US" dirty="0" smtClean="0"/>
              <a:t>）  </a:t>
            </a:r>
            <a:r>
              <a:rPr lang="zh-CN" altLang="en-US" dirty="0" smtClean="0"/>
              <a:t>和各进出口总公司在审核汇总所属单位的计划后</a:t>
            </a:r>
            <a:r>
              <a:rPr lang="en-US" dirty="0" smtClean="0"/>
              <a:t>，  </a:t>
            </a:r>
            <a:r>
              <a:rPr lang="zh-CN" altLang="en-US" dirty="0" smtClean="0"/>
              <a:t>报送商务部</a:t>
            </a:r>
            <a:r>
              <a:rPr lang="en-US" dirty="0" smtClean="0"/>
              <a:t>；</a:t>
            </a:r>
            <a:endParaRPr lang="zh-CN" altLang="en-US" dirty="0" smtClean="0"/>
          </a:p>
          <a:p>
            <a:pPr>
              <a:lnSpc>
                <a:spcPct val="150000"/>
              </a:lnSpc>
            </a:pPr>
            <a:r>
              <a:rPr lang="en-US" dirty="0" smtClean="0"/>
              <a:t>（３）  </a:t>
            </a:r>
            <a:r>
              <a:rPr lang="zh-CN" altLang="en-US" dirty="0" smtClean="0"/>
              <a:t>商务部汇总审核计划后</a:t>
            </a:r>
            <a:r>
              <a:rPr lang="en-US" dirty="0" smtClean="0"/>
              <a:t>，   </a:t>
            </a:r>
            <a:r>
              <a:rPr lang="zh-CN" altLang="en-US" dirty="0" smtClean="0"/>
              <a:t>与铁道部平衡核定</a:t>
            </a:r>
            <a:r>
              <a:rPr lang="en-US" dirty="0" smtClean="0"/>
              <a:t>；</a:t>
            </a:r>
            <a:endParaRPr lang="zh-CN" altLang="en-US" dirty="0" smtClean="0"/>
          </a:p>
          <a:p>
            <a:pPr>
              <a:lnSpc>
                <a:spcPct val="150000"/>
              </a:lnSpc>
            </a:pPr>
            <a:r>
              <a:rPr lang="en-US" dirty="0" smtClean="0"/>
              <a:t>（４） </a:t>
            </a:r>
            <a:r>
              <a:rPr lang="zh-CN" altLang="en-US" dirty="0" smtClean="0"/>
              <a:t>月度要车计划经两部平衡核定</a:t>
            </a:r>
            <a:r>
              <a:rPr lang="en-US" dirty="0" smtClean="0"/>
              <a:t>， </a:t>
            </a:r>
            <a:r>
              <a:rPr lang="zh-CN" altLang="en-US" dirty="0" smtClean="0"/>
              <a:t>并经有关国家的铁道部门确认后</a:t>
            </a:r>
            <a:r>
              <a:rPr lang="en-US" dirty="0" smtClean="0"/>
              <a:t>，  </a:t>
            </a:r>
            <a:r>
              <a:rPr lang="zh-CN" altLang="en-US" dirty="0" smtClean="0"/>
              <a:t>由商务部将核 准的结果通知各地经贸厅</a:t>
            </a:r>
            <a:r>
              <a:rPr lang="en-US" dirty="0" smtClean="0"/>
              <a:t>   （ </a:t>
            </a:r>
            <a:r>
              <a:rPr lang="zh-CN" altLang="en-US" dirty="0" smtClean="0"/>
              <a:t>局</a:t>
            </a:r>
            <a:r>
              <a:rPr lang="en-US" dirty="0" smtClean="0"/>
              <a:t>）  </a:t>
            </a:r>
            <a:r>
              <a:rPr lang="zh-CN" altLang="en-US" dirty="0" smtClean="0"/>
              <a:t>和各进出口总公司</a:t>
            </a:r>
            <a:r>
              <a:rPr lang="en-US" dirty="0" smtClean="0"/>
              <a:t>，  </a:t>
            </a:r>
            <a:r>
              <a:rPr lang="zh-CN" altLang="en-US" dirty="0" smtClean="0"/>
              <a:t>各地经贸厅  </a:t>
            </a:r>
            <a:r>
              <a:rPr lang="en-US" dirty="0" smtClean="0"/>
              <a:t>（ </a:t>
            </a:r>
            <a:r>
              <a:rPr lang="zh-CN" altLang="en-US" dirty="0" smtClean="0"/>
              <a:t>局</a:t>
            </a:r>
            <a:r>
              <a:rPr lang="en-US" dirty="0" smtClean="0"/>
              <a:t>）   </a:t>
            </a:r>
            <a:r>
              <a:rPr lang="zh-CN" altLang="en-US" dirty="0" smtClean="0"/>
              <a:t>和各进出口总公司 再分别转告所属发货单位</a:t>
            </a:r>
            <a:r>
              <a:rPr lang="en-US" dirty="0" smtClean="0"/>
              <a:t>；   </a:t>
            </a:r>
            <a:r>
              <a:rPr lang="zh-CN" altLang="en-US" dirty="0" smtClean="0"/>
              <a:t>各铁路局  </a:t>
            </a:r>
            <a:r>
              <a:rPr lang="en-US" dirty="0" smtClean="0"/>
              <a:t>（ </a:t>
            </a:r>
            <a:r>
              <a:rPr lang="zh-CN" altLang="en-US" dirty="0" smtClean="0"/>
              <a:t>分局</a:t>
            </a:r>
            <a:r>
              <a:rPr lang="en-US" dirty="0" smtClean="0"/>
              <a:t>、  </a:t>
            </a:r>
            <a:r>
              <a:rPr lang="zh-CN" altLang="en-US" dirty="0" smtClean="0"/>
              <a:t>车站</a:t>
            </a:r>
            <a:r>
              <a:rPr lang="en-US" dirty="0" smtClean="0"/>
              <a:t>）   </a:t>
            </a:r>
            <a:r>
              <a:rPr lang="zh-CN" altLang="en-US" dirty="0" smtClean="0"/>
              <a:t>将铁道部批准的月度要车计划分别通 知发货单位</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69635" name="Rectangle 3"/>
          <p:cNvSpPr>
            <a:spLocks noGrp="1" noChangeArrowheads="1"/>
          </p:cNvSpPr>
          <p:nvPr>
            <p:ph type="body" idx="1"/>
          </p:nvPr>
        </p:nvSpPr>
        <p:spPr/>
        <p:txBody>
          <a:bodyPr/>
          <a:lstStyle/>
          <a:p>
            <a:r>
              <a:rPr lang="en-US" dirty="0" smtClean="0"/>
              <a:t>２  </a:t>
            </a:r>
            <a:r>
              <a:rPr lang="zh-CN" altLang="en-US" dirty="0" smtClean="0"/>
              <a:t>托运和承运 托运与承运的过程实际就是铁路与发货人之间签订运输合同的过程</a:t>
            </a:r>
            <a:r>
              <a:rPr lang="en-US" dirty="0" smtClean="0"/>
              <a:t>。 </a:t>
            </a:r>
            <a:r>
              <a:rPr lang="zh-CN" altLang="en-US" dirty="0" smtClean="0"/>
              <a:t>发货人在托运货物时</a:t>
            </a:r>
            <a:r>
              <a:rPr lang="en-US" dirty="0" smtClean="0"/>
              <a:t>，  </a:t>
            </a:r>
            <a:r>
              <a:rPr lang="zh-CN" altLang="en-US" dirty="0" smtClean="0"/>
              <a:t>应向车站提出货物运单</a:t>
            </a:r>
            <a:r>
              <a:rPr lang="en-US" dirty="0" smtClean="0"/>
              <a:t>，   </a:t>
            </a:r>
            <a:r>
              <a:rPr lang="zh-CN" altLang="en-US" dirty="0" smtClean="0"/>
              <a:t>以此作为货物托运的书面申请</a:t>
            </a:r>
            <a:r>
              <a:rPr lang="en-US" dirty="0" smtClean="0"/>
              <a:t>。  </a:t>
            </a:r>
            <a:r>
              <a:rPr lang="zh-CN" altLang="en-US" dirty="0" smtClean="0"/>
              <a:t>车站接到运单后</a:t>
            </a:r>
            <a:r>
              <a:rPr lang="en-US" dirty="0" smtClean="0"/>
              <a:t>，  </a:t>
            </a:r>
            <a:r>
              <a:rPr lang="zh-CN" altLang="en-US" dirty="0" smtClean="0"/>
              <a:t>应进行认真审核</a:t>
            </a:r>
            <a:r>
              <a:rPr lang="en-US" dirty="0" smtClean="0"/>
              <a:t>。  </a:t>
            </a:r>
            <a:r>
              <a:rPr lang="zh-CN" altLang="en-US" dirty="0" smtClean="0"/>
              <a:t>整车货物办理托运</a:t>
            </a:r>
            <a:r>
              <a:rPr lang="en-US" dirty="0" smtClean="0"/>
              <a:t>，  </a:t>
            </a:r>
            <a:r>
              <a:rPr lang="zh-CN" altLang="en-US" dirty="0" smtClean="0"/>
              <a:t>车站应检查是否有批准的月度</a:t>
            </a:r>
            <a:r>
              <a:rPr lang="en-US" dirty="0" smtClean="0"/>
              <a:t>、  </a:t>
            </a:r>
            <a:r>
              <a:rPr lang="zh-CN" altLang="en-US" dirty="0" smtClean="0"/>
              <a:t>旬度货物 运输计划和要车计划</a:t>
            </a:r>
            <a:r>
              <a:rPr lang="en-US" dirty="0" smtClean="0"/>
              <a:t>，  </a:t>
            </a:r>
            <a:r>
              <a:rPr lang="zh-CN" altLang="en-US" dirty="0" smtClean="0"/>
              <a:t>检查运单上的各项内容是否正确</a:t>
            </a:r>
            <a:r>
              <a:rPr lang="en-US" dirty="0" smtClean="0"/>
              <a:t>。   </a:t>
            </a:r>
            <a:r>
              <a:rPr lang="zh-CN" altLang="en-US" dirty="0" smtClean="0"/>
              <a:t>如确认可以承运</a:t>
            </a:r>
            <a:r>
              <a:rPr lang="en-US" dirty="0" smtClean="0"/>
              <a:t>，  </a:t>
            </a:r>
            <a:r>
              <a:rPr lang="zh-CN" altLang="en-US" dirty="0" smtClean="0"/>
              <a:t>应予签证</a:t>
            </a:r>
            <a:r>
              <a:rPr lang="en-US" dirty="0" smtClean="0"/>
              <a:t>。  </a:t>
            </a:r>
            <a:r>
              <a:rPr lang="zh-CN" altLang="en-US" dirty="0" smtClean="0"/>
              <a:t>运单 上的签证</a:t>
            </a:r>
            <a:r>
              <a:rPr lang="en-US" dirty="0" smtClean="0"/>
              <a:t>，  </a:t>
            </a:r>
            <a:r>
              <a:rPr lang="zh-CN" altLang="en-US" dirty="0" smtClean="0"/>
              <a:t>表示货物应进入车站的日期或装车日期</a:t>
            </a:r>
            <a:r>
              <a:rPr lang="en-US" dirty="0" smtClean="0"/>
              <a:t>，  </a:t>
            </a:r>
            <a:r>
              <a:rPr lang="zh-CN" altLang="en-US" dirty="0" smtClean="0"/>
              <a:t>表示铁路已受理托运</a:t>
            </a:r>
            <a:r>
              <a:rPr lang="en-US" dirty="0" smtClean="0"/>
              <a:t>。  </a:t>
            </a:r>
            <a:r>
              <a:rPr lang="zh-CN" altLang="en-US" dirty="0" smtClean="0"/>
              <a:t>发货人应按签证 指定的日期 将 货 物 搬 入 车 站 或 指 定 的 货 位</a:t>
            </a:r>
            <a:r>
              <a:rPr lang="en-US" dirty="0" smtClean="0"/>
              <a:t>，  </a:t>
            </a:r>
            <a:r>
              <a:rPr lang="zh-CN" altLang="en-US" dirty="0" smtClean="0"/>
              <a:t>铁 路 根 据 运 单 上 的 记 载 查 对 实 货</a:t>
            </a:r>
            <a:r>
              <a:rPr lang="en-US" dirty="0" smtClean="0"/>
              <a:t>，  </a:t>
            </a:r>
            <a:r>
              <a:rPr lang="zh-CN" altLang="en-US" dirty="0" smtClean="0"/>
              <a:t>认 为 符 合</a:t>
            </a:r>
            <a:r>
              <a:rPr lang="en-US" dirty="0" smtClean="0"/>
              <a:t>《 </a:t>
            </a:r>
            <a:r>
              <a:rPr lang="zh-CN" altLang="en-US" dirty="0" smtClean="0"/>
              <a:t>国际货协</a:t>
            </a:r>
            <a:r>
              <a:rPr lang="en-US" dirty="0" smtClean="0"/>
              <a:t>》  </a:t>
            </a:r>
            <a:r>
              <a:rPr lang="zh-CN" altLang="en-US" dirty="0" smtClean="0"/>
              <a:t>和有关规章制度的规定</a:t>
            </a:r>
            <a:r>
              <a:rPr lang="en-US" dirty="0" smtClean="0"/>
              <a:t>，   </a:t>
            </a:r>
            <a:r>
              <a:rPr lang="zh-CN" altLang="en-US" dirty="0" smtClean="0"/>
              <a:t>车站方可接受货物</a:t>
            </a:r>
            <a:r>
              <a:rPr lang="en-US" dirty="0" smtClean="0"/>
              <a:t>，  </a:t>
            </a:r>
            <a:r>
              <a:rPr lang="zh-CN" altLang="en-US" dirty="0" smtClean="0"/>
              <a:t>并开始负保管责任</a:t>
            </a:r>
            <a:r>
              <a:rPr lang="en-US" dirty="0" smtClean="0"/>
              <a:t>。  </a:t>
            </a:r>
            <a:r>
              <a:rPr lang="zh-CN" altLang="en-US" dirty="0" smtClean="0"/>
              <a:t>整车货物一 般在装车完毕后</a:t>
            </a:r>
            <a:r>
              <a:rPr lang="en-US" dirty="0" smtClean="0"/>
              <a:t>，  </a:t>
            </a:r>
            <a:r>
              <a:rPr lang="zh-CN" altLang="en-US" dirty="0" smtClean="0"/>
              <a:t>始发站应在运单上加盖承运日期戳</a:t>
            </a:r>
            <a:r>
              <a:rPr lang="en-US" dirty="0" smtClean="0"/>
              <a:t>，  </a:t>
            </a:r>
            <a:r>
              <a:rPr lang="zh-CN" altLang="en-US" dirty="0" smtClean="0"/>
              <a:t>即为承运</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70659" name="Rectangle 3"/>
          <p:cNvSpPr>
            <a:spLocks noGrp="1" noChangeArrowheads="1"/>
          </p:cNvSpPr>
          <p:nvPr>
            <p:ph type="body" idx="1"/>
          </p:nvPr>
        </p:nvSpPr>
        <p:spPr/>
        <p:txBody>
          <a:bodyPr/>
          <a:lstStyle/>
          <a:p>
            <a:pPr>
              <a:lnSpc>
                <a:spcPct val="150000"/>
              </a:lnSpc>
            </a:pPr>
            <a:r>
              <a:rPr lang="zh-CN" altLang="en-US" dirty="0" smtClean="0"/>
              <a:t>车站受理托运后</a:t>
            </a:r>
            <a:r>
              <a:rPr lang="en-US" dirty="0" smtClean="0"/>
              <a:t>，  </a:t>
            </a:r>
            <a:r>
              <a:rPr lang="zh-CN" altLang="en-US" dirty="0" smtClean="0"/>
              <a:t>发货人应按签证指定的日期将货物搬进货场</a:t>
            </a:r>
            <a:r>
              <a:rPr lang="en-US" dirty="0" smtClean="0"/>
              <a:t>，  </a:t>
            </a:r>
            <a:r>
              <a:rPr lang="zh-CN" altLang="en-US" dirty="0" smtClean="0"/>
              <a:t>送到指定的货位上</a:t>
            </a:r>
            <a:r>
              <a:rPr lang="en-US" dirty="0" smtClean="0"/>
              <a:t>，  </a:t>
            </a:r>
            <a:r>
              <a:rPr lang="zh-CN" altLang="en-US" dirty="0" smtClean="0"/>
              <a:t>经查验</a:t>
            </a:r>
            <a:r>
              <a:rPr lang="en-US" dirty="0" smtClean="0"/>
              <a:t>、  </a:t>
            </a:r>
            <a:r>
              <a:rPr lang="zh-CN" altLang="en-US" dirty="0" smtClean="0"/>
              <a:t>过磅后</a:t>
            </a:r>
            <a:r>
              <a:rPr lang="en-US" dirty="0" smtClean="0"/>
              <a:t>，  </a:t>
            </a:r>
            <a:r>
              <a:rPr lang="zh-CN" altLang="en-US" dirty="0" smtClean="0"/>
              <a:t>即交由铁路保管</a:t>
            </a:r>
            <a:r>
              <a:rPr lang="en-US" dirty="0" smtClean="0"/>
              <a:t>。  </a:t>
            </a:r>
            <a:r>
              <a:rPr lang="zh-CN" altLang="en-US" dirty="0" smtClean="0"/>
              <a:t>当车站将发货人托运的货物</a:t>
            </a:r>
            <a:r>
              <a:rPr lang="en-US" dirty="0" smtClean="0"/>
              <a:t>，   </a:t>
            </a:r>
            <a:r>
              <a:rPr lang="zh-CN" altLang="en-US" dirty="0" smtClean="0"/>
              <a:t>连同 货 物 运 单 一 同 接 受 完 毕</a:t>
            </a:r>
            <a:r>
              <a:rPr lang="en-US" dirty="0" smtClean="0"/>
              <a:t>，  </a:t>
            </a:r>
            <a:r>
              <a:rPr lang="zh-CN" altLang="en-US" dirty="0" smtClean="0"/>
              <a:t>在货物运单上加盖承运日期戳时</a:t>
            </a:r>
            <a:r>
              <a:rPr lang="en-US" dirty="0" smtClean="0"/>
              <a:t>，   </a:t>
            </a:r>
            <a:r>
              <a:rPr lang="zh-CN" altLang="en-US" dirty="0" smtClean="0"/>
              <a:t>即表示货物已承运</a:t>
            </a:r>
            <a:r>
              <a:rPr lang="en-US" dirty="0" smtClean="0"/>
              <a:t>。  </a:t>
            </a:r>
            <a:r>
              <a:rPr lang="zh-CN" altLang="en-US" dirty="0" smtClean="0"/>
              <a:t>铁路对承运后的 零 担 货 物 负 保管</a:t>
            </a:r>
            <a:r>
              <a:rPr lang="en-US" dirty="0" smtClean="0"/>
              <a:t>、  </a:t>
            </a:r>
            <a:r>
              <a:rPr lang="zh-CN" altLang="en-US" dirty="0" smtClean="0"/>
              <a:t>装车和发运的责任</a:t>
            </a:r>
            <a:r>
              <a:rPr lang="en-US" dirty="0" smtClean="0"/>
              <a:t>。</a:t>
            </a:r>
            <a:endParaRPr lang="zh-CN" altLang="en-US" dirty="0" smtClean="0"/>
          </a:p>
          <a:p>
            <a:pPr>
              <a:lnSpc>
                <a:spcPct val="150000"/>
              </a:lnSpc>
            </a:pPr>
            <a:r>
              <a:rPr lang="zh-CN" altLang="en-US" dirty="0" smtClean="0"/>
              <a:t>托运</a:t>
            </a:r>
            <a:r>
              <a:rPr lang="en-US" dirty="0" smtClean="0"/>
              <a:t>、  </a:t>
            </a:r>
            <a:r>
              <a:rPr lang="zh-CN" altLang="en-US" dirty="0" smtClean="0"/>
              <a:t>承运完毕</a:t>
            </a:r>
            <a:r>
              <a:rPr lang="en-US" dirty="0" smtClean="0"/>
              <a:t>，  </a:t>
            </a:r>
            <a:r>
              <a:rPr lang="zh-CN" altLang="en-US" dirty="0" smtClean="0"/>
              <a:t>铁路运单作为运输 合 同 即 开 始 生 效</a:t>
            </a:r>
            <a:r>
              <a:rPr lang="en-US" dirty="0" smtClean="0"/>
              <a:t>。  </a:t>
            </a:r>
            <a:r>
              <a:rPr lang="zh-CN" altLang="en-US" dirty="0" smtClean="0"/>
              <a:t>铁 路 按  </a:t>
            </a:r>
            <a:r>
              <a:rPr lang="en-US" dirty="0" smtClean="0"/>
              <a:t>《 </a:t>
            </a:r>
            <a:r>
              <a:rPr lang="zh-CN" altLang="en-US" dirty="0" smtClean="0"/>
              <a:t>国 际 货 协</a:t>
            </a:r>
            <a:r>
              <a:rPr lang="en-US" dirty="0" smtClean="0"/>
              <a:t>》  </a:t>
            </a:r>
            <a:r>
              <a:rPr lang="zh-CN" altLang="en-US" dirty="0" smtClean="0"/>
              <a:t>的 规 定 对 货物负保管</a:t>
            </a:r>
            <a:r>
              <a:rPr lang="en-US" dirty="0" smtClean="0"/>
              <a:t>、  </a:t>
            </a:r>
            <a:r>
              <a:rPr lang="zh-CN" altLang="en-US" dirty="0" smtClean="0"/>
              <a:t>装车并运送到指定目的地的一切责任</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7168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货物装车发运</a:t>
            </a:r>
          </a:p>
          <a:p>
            <a:pPr>
              <a:lnSpc>
                <a:spcPct val="150000"/>
              </a:lnSpc>
            </a:pPr>
            <a:r>
              <a:rPr lang="zh-CN" altLang="en-US" dirty="0" smtClean="0"/>
              <a:t>货物办理完托运和承运手续后</a:t>
            </a:r>
            <a:r>
              <a:rPr lang="en-US" dirty="0" smtClean="0"/>
              <a:t>，   </a:t>
            </a:r>
            <a:r>
              <a:rPr lang="zh-CN" altLang="en-US" dirty="0" smtClean="0"/>
              <a:t>接下来是装车发运</a:t>
            </a:r>
            <a:r>
              <a:rPr lang="en-US" dirty="0" smtClean="0"/>
              <a:t>。  </a:t>
            </a:r>
            <a:r>
              <a:rPr lang="zh-CN" altLang="en-US" dirty="0" smtClean="0"/>
              <a:t>货物的装车</a:t>
            </a:r>
            <a:r>
              <a:rPr lang="en-US" dirty="0" smtClean="0"/>
              <a:t>，  </a:t>
            </a:r>
            <a:r>
              <a:rPr lang="zh-CN" altLang="en-US" dirty="0" smtClean="0"/>
              <a:t>应在保证货物和人身 安全的前提下</a:t>
            </a:r>
            <a:r>
              <a:rPr lang="en-US" dirty="0" smtClean="0"/>
              <a:t>，  </a:t>
            </a:r>
            <a:r>
              <a:rPr lang="zh-CN" altLang="en-US" dirty="0" smtClean="0"/>
              <a:t>做到快速进行</a:t>
            </a:r>
            <a:r>
              <a:rPr lang="en-US" dirty="0" smtClean="0"/>
              <a:t>，  </a:t>
            </a:r>
            <a:r>
              <a:rPr lang="zh-CN" altLang="en-US" dirty="0" smtClean="0"/>
              <a:t>以缩短装车作业时间</a:t>
            </a:r>
            <a:r>
              <a:rPr lang="en-US" dirty="0" smtClean="0"/>
              <a:t>，  </a:t>
            </a:r>
            <a:r>
              <a:rPr lang="zh-CN" altLang="en-US" dirty="0" smtClean="0"/>
              <a:t>加速周转和货物运送数量</a:t>
            </a:r>
            <a:r>
              <a:rPr lang="en-US" dirty="0" smtClean="0"/>
              <a:t>、   </a:t>
            </a:r>
            <a:r>
              <a:rPr lang="zh-CN" altLang="en-US" dirty="0" smtClean="0"/>
              <a:t>要件数</a:t>
            </a:r>
            <a:r>
              <a:rPr lang="en-US" dirty="0" smtClean="0"/>
              <a:t>、</a:t>
            </a:r>
            <a:r>
              <a:rPr lang="zh-CN" altLang="en-US" dirty="0" smtClean="0"/>
              <a:t>毛重</a:t>
            </a:r>
            <a:r>
              <a:rPr lang="en-US" dirty="0" smtClean="0"/>
              <a:t>、  </a:t>
            </a:r>
            <a:r>
              <a:rPr lang="zh-CN" altLang="en-US" dirty="0" smtClean="0"/>
              <a:t>净重</a:t>
            </a:r>
            <a:r>
              <a:rPr lang="en-US" dirty="0" smtClean="0"/>
              <a:t>、  </a:t>
            </a:r>
            <a:r>
              <a:rPr lang="zh-CN" altLang="en-US" dirty="0" smtClean="0"/>
              <a:t>始发站</a:t>
            </a:r>
            <a:r>
              <a:rPr lang="en-US" dirty="0" smtClean="0"/>
              <a:t>、  </a:t>
            </a:r>
            <a:r>
              <a:rPr lang="zh-CN" altLang="en-US" dirty="0" smtClean="0"/>
              <a:t>到站</a:t>
            </a:r>
            <a:r>
              <a:rPr lang="en-US" dirty="0" smtClean="0"/>
              <a:t>、  </a:t>
            </a:r>
            <a:r>
              <a:rPr lang="zh-CN" altLang="en-US" dirty="0" smtClean="0"/>
              <a:t>经由口岸</a:t>
            </a:r>
            <a:r>
              <a:rPr lang="en-US" dirty="0" smtClean="0"/>
              <a:t>、  </a:t>
            </a:r>
            <a:r>
              <a:rPr lang="zh-CN" altLang="en-US" dirty="0" smtClean="0"/>
              <a:t>运输方式</a:t>
            </a:r>
            <a:r>
              <a:rPr lang="en-US" dirty="0" smtClean="0"/>
              <a:t>、  </a:t>
            </a:r>
            <a:r>
              <a:rPr lang="zh-CN" altLang="en-US" dirty="0" smtClean="0"/>
              <a:t>发货日期</a:t>
            </a:r>
            <a:r>
              <a:rPr lang="en-US" dirty="0" smtClean="0"/>
              <a:t>、  </a:t>
            </a:r>
            <a:r>
              <a:rPr lang="zh-CN" altLang="en-US" dirty="0" smtClean="0"/>
              <a:t>运单号</a:t>
            </a:r>
            <a:r>
              <a:rPr lang="en-US" dirty="0" smtClean="0"/>
              <a:t>、  </a:t>
            </a:r>
            <a:r>
              <a:rPr lang="zh-CN" altLang="en-US" dirty="0" smtClean="0"/>
              <a:t>车号</a:t>
            </a:r>
            <a:r>
              <a:rPr lang="en-US" dirty="0" smtClean="0"/>
              <a:t>。</a:t>
            </a:r>
            <a:endParaRPr lang="zh-CN" altLang="en-US" dirty="0" smtClean="0"/>
          </a:p>
          <a:p>
            <a:pPr>
              <a:lnSpc>
                <a:spcPct val="150000"/>
              </a:lnSpc>
            </a:pPr>
            <a:r>
              <a:rPr lang="zh-CN" altLang="en-US" dirty="0" smtClean="0"/>
              <a:t>货物发出后运输人员在发货后</a:t>
            </a:r>
            <a:r>
              <a:rPr lang="en-US" dirty="0" smtClean="0"/>
              <a:t>，   </a:t>
            </a:r>
            <a:r>
              <a:rPr lang="zh-CN" altLang="en-US" dirty="0" smtClean="0"/>
              <a:t>要将发货经办人员的姓名</a:t>
            </a:r>
            <a:r>
              <a:rPr lang="en-US" dirty="0" smtClean="0"/>
              <a:t>、   </a:t>
            </a:r>
            <a:r>
              <a:rPr lang="zh-CN" altLang="en-US" dirty="0" smtClean="0"/>
              <a:t>货物名称及运费等项目</a:t>
            </a:r>
            <a:r>
              <a:rPr lang="en-US" dirty="0" smtClean="0"/>
              <a:t>，  </a:t>
            </a:r>
            <a:r>
              <a:rPr lang="zh-CN" altLang="en-US" dirty="0" smtClean="0"/>
              <a:t>详 细登记在发运货物登记表内</a:t>
            </a:r>
            <a:r>
              <a:rPr lang="en-US" dirty="0" smtClean="0"/>
              <a:t>，   </a:t>
            </a:r>
            <a:r>
              <a:rPr lang="zh-CN" altLang="en-US" dirty="0" smtClean="0"/>
              <a:t>作为原始资料</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72707" name="Rectangle 3"/>
          <p:cNvSpPr>
            <a:spLocks noGrp="1" noChangeArrowheads="1"/>
          </p:cNvSpPr>
          <p:nvPr>
            <p:ph type="body" idx="1"/>
          </p:nvPr>
        </p:nvSpPr>
        <p:spPr/>
        <p:txBody>
          <a:bodyPr/>
          <a:lstStyle/>
          <a:p>
            <a:r>
              <a:rPr lang="en-US" dirty="0" smtClean="0"/>
              <a:t>４  </a:t>
            </a:r>
            <a:r>
              <a:rPr lang="zh-CN" altLang="en-US" dirty="0" smtClean="0"/>
              <a:t>出口货物在国境站的交接</a:t>
            </a:r>
          </a:p>
          <a:p>
            <a:r>
              <a:rPr lang="zh-CN" altLang="en-US" dirty="0" smtClean="0"/>
              <a:t>联运货物在装车发运后</a:t>
            </a:r>
            <a:r>
              <a:rPr lang="en-US" dirty="0" smtClean="0"/>
              <a:t>，   </a:t>
            </a:r>
            <a:r>
              <a:rPr lang="zh-CN" altLang="en-US" dirty="0" smtClean="0"/>
              <a:t>紧接着就要考虑在国境站的交接问题</a:t>
            </a:r>
            <a:r>
              <a:rPr lang="en-US" dirty="0" smtClean="0"/>
              <a:t>。</a:t>
            </a:r>
            <a:endParaRPr lang="zh-CN" altLang="en-US" dirty="0" smtClean="0"/>
          </a:p>
          <a:p>
            <a:r>
              <a:rPr lang="en-US" dirty="0" smtClean="0"/>
              <a:t>１）  </a:t>
            </a:r>
            <a:r>
              <a:rPr lang="zh-CN" altLang="en-US" dirty="0" smtClean="0"/>
              <a:t>国境站有关机构</a:t>
            </a:r>
            <a:r>
              <a:rPr lang="en-US" dirty="0" smtClean="0"/>
              <a:t>。</a:t>
            </a:r>
          </a:p>
          <a:p>
            <a:r>
              <a:rPr lang="en-US" dirty="0" smtClean="0"/>
              <a:t>（１）  </a:t>
            </a:r>
            <a:r>
              <a:rPr lang="zh-CN" altLang="en-US" dirty="0" smtClean="0"/>
              <a:t>国际联运交接所</a:t>
            </a:r>
            <a:r>
              <a:rPr lang="en-US" dirty="0" smtClean="0"/>
              <a:t>。</a:t>
            </a:r>
            <a:endParaRPr lang="zh-CN" altLang="en-US" dirty="0" smtClean="0"/>
          </a:p>
          <a:p>
            <a:r>
              <a:rPr lang="zh-CN" altLang="en-US" dirty="0" smtClean="0"/>
              <a:t>国际联运交接所简称交接所</a:t>
            </a:r>
            <a:r>
              <a:rPr lang="en-US" dirty="0" smtClean="0"/>
              <a:t>，   </a:t>
            </a:r>
            <a:r>
              <a:rPr lang="zh-CN" altLang="en-US" dirty="0" smtClean="0"/>
              <a:t>它是国境站的下属机构</a:t>
            </a:r>
            <a:r>
              <a:rPr lang="en-US" dirty="0" smtClean="0"/>
              <a:t>。   </a:t>
            </a:r>
            <a:r>
              <a:rPr lang="zh-CN" altLang="en-US" dirty="0" smtClean="0"/>
              <a:t>交 接 所 执 行 下 列 任 务</a:t>
            </a:r>
            <a:r>
              <a:rPr lang="en-US" dirty="0" smtClean="0"/>
              <a:t>：  </a:t>
            </a:r>
            <a:r>
              <a:rPr lang="zh-CN" altLang="en-US" dirty="0" smtClean="0"/>
              <a:t>办 理 货 物</a:t>
            </a:r>
            <a:r>
              <a:rPr lang="en-US" dirty="0" smtClean="0"/>
              <a:t>、  </a:t>
            </a:r>
            <a:r>
              <a:rPr lang="zh-CN" altLang="en-US" dirty="0" smtClean="0"/>
              <a:t>车辆</a:t>
            </a:r>
            <a:r>
              <a:rPr lang="en-US" dirty="0" smtClean="0"/>
              <a:t>、  </a:t>
            </a:r>
            <a:r>
              <a:rPr lang="zh-CN" altLang="en-US" dirty="0" smtClean="0"/>
              <a:t>运送用具的交接和换装</a:t>
            </a:r>
            <a:r>
              <a:rPr lang="en-US" dirty="0" smtClean="0"/>
              <a:t>；   </a:t>
            </a:r>
            <a:r>
              <a:rPr lang="zh-CN" altLang="en-US" dirty="0" smtClean="0"/>
              <a:t>办理各种单据的交接</a:t>
            </a:r>
            <a:r>
              <a:rPr lang="en-US" dirty="0" smtClean="0"/>
              <a:t>，   </a:t>
            </a:r>
            <a:r>
              <a:rPr lang="zh-CN" altLang="en-US" dirty="0" smtClean="0"/>
              <a:t>负 责 运 送 票 据</a:t>
            </a:r>
            <a:r>
              <a:rPr lang="en-US" dirty="0" smtClean="0"/>
              <a:t>、  </a:t>
            </a:r>
            <a:r>
              <a:rPr lang="zh-CN" altLang="en-US" dirty="0" smtClean="0"/>
              <a:t>商 务 记 录 的 编制</a:t>
            </a:r>
            <a:r>
              <a:rPr lang="en-US" dirty="0" smtClean="0"/>
              <a:t>、  </a:t>
            </a:r>
            <a:r>
              <a:rPr lang="zh-CN" altLang="en-US" dirty="0" smtClean="0"/>
              <a:t>翻译和交接工作</a:t>
            </a:r>
            <a:r>
              <a:rPr lang="en-US" dirty="0" smtClean="0"/>
              <a:t>；  </a:t>
            </a:r>
            <a:r>
              <a:rPr lang="zh-CN" altLang="en-US" dirty="0" smtClean="0"/>
              <a:t>计算国际铁路联运进口货物运到期限</a:t>
            </a:r>
            <a:r>
              <a:rPr lang="en-US" dirty="0" smtClean="0"/>
              <a:t>、  </a:t>
            </a:r>
            <a:r>
              <a:rPr lang="zh-CN" altLang="en-US" dirty="0" smtClean="0"/>
              <a:t>过境铁路运费和国内各项运杂  费用</a:t>
            </a:r>
            <a:r>
              <a:rPr lang="en-US" dirty="0" smtClean="0"/>
              <a:t>；  </a:t>
            </a:r>
            <a:r>
              <a:rPr lang="zh-CN" altLang="en-US" dirty="0" smtClean="0"/>
              <a:t>对货物和票 据 进 行 检 查</a:t>
            </a:r>
            <a:r>
              <a:rPr lang="en-US" dirty="0" smtClean="0"/>
              <a:t>，  </a:t>
            </a:r>
            <a:r>
              <a:rPr lang="zh-CN" altLang="en-US" dirty="0" smtClean="0"/>
              <a:t>处 理 和 解 决 货 物 交 接 以 及 车</a:t>
            </a:r>
            <a:r>
              <a:rPr lang="en-US" dirty="0" smtClean="0"/>
              <a:t>、  </a:t>
            </a:r>
            <a:r>
              <a:rPr lang="zh-CN" altLang="en-US" dirty="0" smtClean="0"/>
              <a:t>货</a:t>
            </a:r>
            <a:r>
              <a:rPr lang="en-US" dirty="0" smtClean="0"/>
              <a:t>、  </a:t>
            </a:r>
            <a:r>
              <a:rPr lang="zh-CN" altLang="en-US" dirty="0" smtClean="0"/>
              <a:t>票</a:t>
            </a:r>
            <a:r>
              <a:rPr lang="en-US" dirty="0" smtClean="0"/>
              <a:t>、  </a:t>
            </a:r>
            <a:r>
              <a:rPr lang="zh-CN" altLang="en-US" dirty="0" smtClean="0"/>
              <a:t>证 等 方 面 存 在 的 问题</a:t>
            </a:r>
            <a:r>
              <a:rPr lang="en-US" dirty="0" smtClean="0"/>
              <a:t>。</a:t>
            </a:r>
            <a:endParaRPr lang="zh-CN" altLang="en-US" dirty="0" smtClean="0"/>
          </a:p>
          <a:p>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9219" name="Rectangle 3"/>
          <p:cNvSpPr>
            <a:spLocks noGrp="1" noChangeArrowheads="1"/>
          </p:cNvSpPr>
          <p:nvPr>
            <p:ph type="body" idx="1"/>
          </p:nvPr>
        </p:nvSpPr>
        <p:spPr/>
        <p:txBody>
          <a:bodyPr/>
          <a:lstStyle/>
          <a:p>
            <a:pPr>
              <a:lnSpc>
                <a:spcPct val="150000"/>
              </a:lnSpc>
            </a:pPr>
            <a:r>
              <a:rPr lang="zh-CN" altLang="en-US" sz="2900" dirty="0" smtClean="0"/>
              <a:t>三</a:t>
            </a:r>
            <a:r>
              <a:rPr lang="en-US" sz="2900" dirty="0" smtClean="0"/>
              <a:t>、  </a:t>
            </a:r>
            <a:r>
              <a:rPr lang="zh-CN" altLang="en-US" sz="2900" dirty="0" smtClean="0"/>
              <a:t>国际货运代理的行业组织及行业管理</a:t>
            </a:r>
            <a:r>
              <a:rPr lang="en-US" altLang="zh-CN" sz="2900" dirty="0" smtClean="0"/>
              <a:t> </a:t>
            </a:r>
            <a:endParaRPr lang="zh-CN" altLang="en-US" sz="2900" dirty="0" smtClean="0"/>
          </a:p>
          <a:p>
            <a:pPr>
              <a:lnSpc>
                <a:spcPct val="150000"/>
              </a:lnSpc>
            </a:pPr>
            <a:r>
              <a:rPr lang="en-US" dirty="0" smtClean="0"/>
              <a:t>１  </a:t>
            </a:r>
            <a:r>
              <a:rPr lang="zh-CN" altLang="en-US" dirty="0" smtClean="0"/>
              <a:t>国际货运代理相关的行业组织</a:t>
            </a:r>
          </a:p>
          <a:p>
            <a:pPr>
              <a:lnSpc>
                <a:spcPct val="150000"/>
              </a:lnSpc>
            </a:pPr>
            <a:r>
              <a:rPr lang="en-US" dirty="0" smtClean="0"/>
              <a:t>（１）  </a:t>
            </a:r>
            <a:r>
              <a:rPr lang="zh-CN" altLang="en-US" dirty="0" smtClean="0"/>
              <a:t>国际货运代理协会联合会</a:t>
            </a:r>
            <a:r>
              <a:rPr lang="en-US" dirty="0" smtClean="0"/>
              <a:t>。</a:t>
            </a:r>
            <a:endParaRPr lang="zh-CN" altLang="en-US" dirty="0" smtClean="0"/>
          </a:p>
          <a:p>
            <a:pPr eaLnBrk="1" hangingPunct="1">
              <a:lnSpc>
                <a:spcPct val="150000"/>
              </a:lnSpc>
            </a:pPr>
            <a:r>
              <a:rPr lang="en-US" dirty="0" smtClean="0"/>
              <a:t>ＦＩＡＴＡ </a:t>
            </a:r>
            <a:r>
              <a:rPr lang="zh-CN" altLang="en-US" dirty="0" smtClean="0"/>
              <a:t>的宗旨是保障和提高国际货运代理在全球的利益</a:t>
            </a:r>
            <a:r>
              <a:rPr lang="en-US" dirty="0" smtClean="0"/>
              <a:t>。  </a:t>
            </a:r>
            <a:r>
              <a:rPr lang="zh-CN" altLang="en-US" dirty="0" smtClean="0"/>
              <a:t>主要任务包括</a:t>
            </a:r>
            <a:r>
              <a:rPr lang="en-US" dirty="0" smtClean="0"/>
              <a:t>：  </a:t>
            </a:r>
            <a:r>
              <a:rPr lang="zh-CN" altLang="en-US" dirty="0" smtClean="0"/>
              <a:t>提供各国立法 参考的  </a:t>
            </a:r>
            <a:r>
              <a:rPr lang="en-US" dirty="0" smtClean="0"/>
              <a:t>《 </a:t>
            </a:r>
            <a:r>
              <a:rPr lang="zh-CN" altLang="en-US" dirty="0" smtClean="0"/>
              <a:t>国际货运代理示范法</a:t>
            </a:r>
            <a:r>
              <a:rPr lang="en-US" dirty="0" smtClean="0"/>
              <a:t>》 ；  </a:t>
            </a:r>
            <a:r>
              <a:rPr lang="zh-CN" altLang="en-US" dirty="0" smtClean="0"/>
              <a:t>推荐各国国际代理企业采用的</a:t>
            </a:r>
            <a:r>
              <a:rPr lang="en-US" dirty="0" smtClean="0"/>
              <a:t>   《 </a:t>
            </a:r>
            <a:r>
              <a:rPr lang="zh-CN" altLang="en-US" dirty="0" smtClean="0"/>
              <a:t>国际货运代理标准交易条 件</a:t>
            </a:r>
            <a:r>
              <a:rPr lang="en-US" dirty="0" smtClean="0"/>
              <a:t>》 ；  </a:t>
            </a:r>
            <a:r>
              <a:rPr lang="zh-CN" altLang="en-US" dirty="0" smtClean="0"/>
              <a:t>制定各种单证格式范本</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73731" name="Rectangle 3"/>
          <p:cNvSpPr>
            <a:spLocks noGrp="1" noChangeArrowheads="1"/>
          </p:cNvSpPr>
          <p:nvPr>
            <p:ph type="body" idx="1"/>
          </p:nvPr>
        </p:nvSpPr>
        <p:spPr/>
        <p:txBody>
          <a:bodyPr/>
          <a:lstStyle/>
          <a:p>
            <a:r>
              <a:rPr lang="en-US" dirty="0" smtClean="0"/>
              <a:t>（２）  </a:t>
            </a:r>
            <a:r>
              <a:rPr lang="zh-CN" altLang="en-US" dirty="0" smtClean="0"/>
              <a:t>海关</a:t>
            </a:r>
            <a:r>
              <a:rPr lang="en-US" dirty="0" smtClean="0"/>
              <a:t>。</a:t>
            </a:r>
            <a:endParaRPr lang="zh-CN" altLang="en-US" dirty="0" smtClean="0"/>
          </a:p>
          <a:p>
            <a:r>
              <a:rPr lang="zh-CN" altLang="en-US" dirty="0" smtClean="0"/>
              <a:t>海关代表国家贯彻执行进出口政策</a:t>
            </a:r>
            <a:r>
              <a:rPr lang="en-US" dirty="0" smtClean="0"/>
              <a:t>、  </a:t>
            </a:r>
            <a:r>
              <a:rPr lang="zh-CN" altLang="en-US" dirty="0" smtClean="0"/>
              <a:t>法律</a:t>
            </a:r>
            <a:r>
              <a:rPr lang="en-US" dirty="0" smtClean="0"/>
              <a:t>、  </a:t>
            </a:r>
            <a:r>
              <a:rPr lang="zh-CN" altLang="en-US" dirty="0" smtClean="0"/>
              <a:t>法令</a:t>
            </a:r>
            <a:r>
              <a:rPr lang="en-US" dirty="0" smtClean="0"/>
              <a:t>，  </a:t>
            </a:r>
            <a:r>
              <a:rPr lang="zh-CN" altLang="en-US" dirty="0" smtClean="0"/>
              <a:t>是口岸行使监督管理职权的机关</a:t>
            </a:r>
            <a:r>
              <a:rPr lang="en-US" dirty="0" smtClean="0"/>
              <a:t>，  </a:t>
            </a:r>
            <a:r>
              <a:rPr lang="zh-CN" altLang="en-US" dirty="0" smtClean="0"/>
              <a:t>海 关对进出口货物履行报关手续</a:t>
            </a:r>
            <a:r>
              <a:rPr lang="en-US" dirty="0" smtClean="0"/>
              <a:t>。   </a:t>
            </a:r>
            <a:r>
              <a:rPr lang="zh-CN" altLang="en-US" dirty="0" smtClean="0"/>
              <a:t>只有在按规定交验有关单据和证件后</a:t>
            </a:r>
            <a:r>
              <a:rPr lang="en-US" dirty="0" smtClean="0"/>
              <a:t>，  </a:t>
            </a:r>
            <a:r>
              <a:rPr lang="zh-CN" altLang="en-US" dirty="0" smtClean="0"/>
              <a:t>海关才予以放行</a:t>
            </a:r>
            <a:r>
              <a:rPr lang="en-US" dirty="0" smtClean="0"/>
              <a:t>。</a:t>
            </a:r>
            <a:endParaRPr lang="zh-CN" altLang="en-US" dirty="0" smtClean="0"/>
          </a:p>
          <a:p>
            <a:r>
              <a:rPr lang="en-US" dirty="0" smtClean="0"/>
              <a:t>（３）  </a:t>
            </a:r>
            <a:r>
              <a:rPr lang="zh-CN" altLang="en-US" dirty="0" smtClean="0"/>
              <a:t>国家出入境检验检疫所</a:t>
            </a:r>
            <a:r>
              <a:rPr lang="en-US" dirty="0" smtClean="0"/>
              <a:t>。</a:t>
            </a:r>
            <a:endParaRPr lang="zh-CN" altLang="en-US" dirty="0" smtClean="0"/>
          </a:p>
          <a:p>
            <a:r>
              <a:rPr lang="zh-CN" altLang="en-US" dirty="0" smtClean="0"/>
              <a:t>国家出入境检验检疫所是负责进出口商品检验检疫工作的国家行政管理机关</a:t>
            </a:r>
            <a:r>
              <a:rPr lang="en-US" dirty="0" smtClean="0"/>
              <a:t>。</a:t>
            </a:r>
            <a:endParaRPr lang="zh-CN" altLang="en-US" dirty="0" smtClean="0"/>
          </a:p>
          <a:p>
            <a:r>
              <a:rPr lang="en-US" dirty="0" smtClean="0"/>
              <a:t>（４）  </a:t>
            </a:r>
            <a:r>
              <a:rPr lang="zh-CN" altLang="en-US" dirty="0" smtClean="0"/>
              <a:t>边防检查站</a:t>
            </a:r>
            <a:r>
              <a:rPr lang="en-US" dirty="0" smtClean="0"/>
              <a:t>。</a:t>
            </a:r>
            <a:endParaRPr lang="zh-CN" altLang="en-US" dirty="0" smtClean="0"/>
          </a:p>
          <a:p>
            <a:r>
              <a:rPr lang="zh-CN" altLang="en-US" dirty="0" smtClean="0"/>
              <a:t>边防检查站是公安部下属的国家公安部队</a:t>
            </a:r>
            <a:r>
              <a:rPr lang="en-US" dirty="0" smtClean="0"/>
              <a:t>，  </a:t>
            </a:r>
            <a:r>
              <a:rPr lang="zh-CN" altLang="en-US" dirty="0" smtClean="0"/>
              <a:t>其职责是执行安全保卫</a:t>
            </a:r>
            <a:r>
              <a:rPr lang="en-US" dirty="0" smtClean="0"/>
              <a:t>，  </a:t>
            </a:r>
            <a:r>
              <a:rPr lang="zh-CN" altLang="en-US" dirty="0" smtClean="0"/>
              <a:t>负责查验出入国境 的列车</a:t>
            </a:r>
            <a:r>
              <a:rPr lang="en-US" dirty="0" smtClean="0"/>
              <a:t>、  </a:t>
            </a:r>
            <a:r>
              <a:rPr lang="zh-CN" altLang="en-US" dirty="0" smtClean="0"/>
              <a:t>机车及列车服务人员和随乘人员的进出境证件</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74755"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国际联运出口货物交接的一般程序</a:t>
            </a:r>
            <a:r>
              <a:rPr lang="en-US" dirty="0" smtClean="0"/>
              <a:t>。</a:t>
            </a:r>
            <a:endParaRPr lang="zh-CN" altLang="en-US" dirty="0" smtClean="0"/>
          </a:p>
          <a:p>
            <a:pPr>
              <a:lnSpc>
                <a:spcPct val="150000"/>
              </a:lnSpc>
            </a:pPr>
            <a:r>
              <a:rPr lang="zh-CN" altLang="en-US" dirty="0" smtClean="0"/>
              <a:t>出口货物在国境站交接的一般程序如下</a:t>
            </a:r>
            <a:r>
              <a:rPr lang="en-US" dirty="0" smtClean="0"/>
              <a:t>：</a:t>
            </a:r>
            <a:endParaRPr lang="zh-CN" altLang="en-US" dirty="0" smtClean="0"/>
          </a:p>
          <a:p>
            <a:pPr>
              <a:lnSpc>
                <a:spcPct val="150000"/>
              </a:lnSpc>
            </a:pPr>
            <a:r>
              <a:rPr lang="en-US" dirty="0" smtClean="0"/>
              <a:t>（１） </a:t>
            </a:r>
            <a:r>
              <a:rPr lang="zh-CN" altLang="en-US" dirty="0" smtClean="0"/>
              <a:t>出口国境站货运调度根据国内前方站列车到达预报</a:t>
            </a:r>
            <a:r>
              <a:rPr lang="en-US" dirty="0" smtClean="0"/>
              <a:t>，  </a:t>
            </a:r>
            <a:r>
              <a:rPr lang="zh-CN" altLang="en-US" dirty="0" smtClean="0"/>
              <a:t>通知交接所和海关做好接车 准备</a:t>
            </a:r>
            <a:r>
              <a:rPr lang="en-US" dirty="0" smtClean="0"/>
              <a:t>；</a:t>
            </a:r>
            <a:endParaRPr lang="zh-CN" altLang="en-US" dirty="0" smtClean="0"/>
          </a:p>
          <a:p>
            <a:pPr>
              <a:lnSpc>
                <a:spcPct val="150000"/>
              </a:lnSpc>
            </a:pPr>
            <a:r>
              <a:rPr lang="en-US" dirty="0" smtClean="0"/>
              <a:t>（２） </a:t>
            </a:r>
            <a:r>
              <a:rPr lang="zh-CN" altLang="en-US" dirty="0" smtClean="0"/>
              <a:t>出口货物列车进站后</a:t>
            </a:r>
            <a:r>
              <a:rPr lang="en-US" dirty="0" smtClean="0"/>
              <a:t>， </a:t>
            </a:r>
            <a:r>
              <a:rPr lang="zh-CN" altLang="en-US" dirty="0" smtClean="0"/>
              <a:t>铁路会同海关接车</a:t>
            </a:r>
            <a:r>
              <a:rPr lang="en-US" dirty="0" smtClean="0"/>
              <a:t>，  </a:t>
            </a:r>
            <a:r>
              <a:rPr lang="zh-CN" altLang="en-US" dirty="0" smtClean="0"/>
              <a:t>并将列车随带的运送票据送交接所处 理</a:t>
            </a:r>
            <a:r>
              <a:rPr lang="en-US" dirty="0" smtClean="0"/>
              <a:t>，  </a:t>
            </a:r>
            <a:r>
              <a:rPr lang="zh-CN" altLang="en-US" dirty="0" smtClean="0"/>
              <a:t>货物及列车接受海关的监管和检查</a:t>
            </a:r>
            <a:r>
              <a:rPr lang="en-US" dirty="0" smtClean="0"/>
              <a:t>；</a:t>
            </a:r>
            <a:endParaRPr lang="zh-CN" altLang="en-US" dirty="0" smtClean="0"/>
          </a:p>
          <a:p>
            <a:pPr>
              <a:lnSpc>
                <a:spcPct val="150000"/>
              </a:lnSpc>
            </a:pPr>
            <a:r>
              <a:rPr lang="en-US" dirty="0" smtClean="0"/>
              <a:t>（３）  </a:t>
            </a:r>
            <a:r>
              <a:rPr lang="zh-CN" altLang="en-US" dirty="0" smtClean="0"/>
              <a:t>交接所实行联合办公</a:t>
            </a:r>
            <a:r>
              <a:rPr lang="en-US" dirty="0" smtClean="0"/>
              <a:t>，  </a:t>
            </a:r>
            <a:r>
              <a:rPr lang="zh-CN" altLang="en-US" dirty="0" smtClean="0"/>
              <a:t>由铁路</a:t>
            </a:r>
            <a:r>
              <a:rPr lang="en-US" dirty="0" smtClean="0"/>
              <a:t>、  </a:t>
            </a:r>
            <a:r>
              <a:rPr lang="zh-CN" altLang="en-US" dirty="0" smtClean="0"/>
              <a:t>外 运</a:t>
            </a:r>
            <a:r>
              <a:rPr lang="en-US" dirty="0" smtClean="0"/>
              <a:t>、  </a:t>
            </a:r>
            <a:r>
              <a:rPr lang="zh-CN" altLang="en-US" dirty="0" smtClean="0"/>
              <a:t>海 关 等 单 位 参 加</a:t>
            </a:r>
            <a:r>
              <a:rPr lang="en-US" dirty="0" smtClean="0"/>
              <a:t>，  </a:t>
            </a:r>
            <a:r>
              <a:rPr lang="zh-CN" altLang="en-US" dirty="0" smtClean="0"/>
              <a:t>并 按 照 业 务 分 工 开 展 流水作业</a:t>
            </a:r>
            <a:r>
              <a:rPr lang="en-US" dirty="0" smtClean="0"/>
              <a:t>，  </a:t>
            </a:r>
            <a:r>
              <a:rPr lang="zh-CN" altLang="en-US" dirty="0" smtClean="0"/>
              <a:t>协同工作</a:t>
            </a:r>
            <a:r>
              <a:rPr lang="en-US" dirty="0" smtClean="0"/>
              <a:t>。 </a:t>
            </a:r>
          </a:p>
          <a:p>
            <a:pPr>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75779"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联运出口货物的交接方式</a:t>
            </a:r>
            <a:r>
              <a:rPr lang="en-US" dirty="0" smtClean="0"/>
              <a:t>。</a:t>
            </a:r>
            <a:endParaRPr lang="zh-CN" altLang="en-US" dirty="0" smtClean="0"/>
          </a:p>
          <a:p>
            <a:pPr>
              <a:lnSpc>
                <a:spcPct val="200000"/>
              </a:lnSpc>
            </a:pPr>
            <a:r>
              <a:rPr lang="zh-CN" altLang="en-US" dirty="0" smtClean="0"/>
              <a:t>货物交接可分为凭铅封交接和按实物交接两种情况</a:t>
            </a:r>
            <a:r>
              <a:rPr lang="en-US" dirty="0" smtClean="0"/>
              <a:t>。</a:t>
            </a:r>
            <a:endParaRPr lang="zh-CN" altLang="en-US" dirty="0" smtClean="0"/>
          </a:p>
          <a:p>
            <a:pPr>
              <a:lnSpc>
                <a:spcPct val="200000"/>
              </a:lnSpc>
            </a:pPr>
            <a:r>
              <a:rPr lang="en-US" dirty="0" smtClean="0"/>
              <a:t>（１） </a:t>
            </a:r>
            <a:r>
              <a:rPr lang="zh-CN" altLang="en-US" dirty="0" smtClean="0"/>
              <a:t>凭铅封交接的货物</a:t>
            </a:r>
            <a:r>
              <a:rPr lang="en-US" dirty="0" smtClean="0"/>
              <a:t>， </a:t>
            </a:r>
            <a:r>
              <a:rPr lang="zh-CN" altLang="en-US" dirty="0" smtClean="0"/>
              <a:t>根据铅封的站名</a:t>
            </a:r>
            <a:r>
              <a:rPr lang="en-US" dirty="0" smtClean="0"/>
              <a:t>、 </a:t>
            </a:r>
            <a:r>
              <a:rPr lang="zh-CN" altLang="en-US" dirty="0" smtClean="0"/>
              <a:t>号码或发货人简称进行交接</a:t>
            </a:r>
            <a:r>
              <a:rPr lang="en-US" dirty="0" smtClean="0"/>
              <a:t>。  </a:t>
            </a:r>
            <a:r>
              <a:rPr lang="en-US" altLang="zh-CN" dirty="0" smtClean="0"/>
              <a:t> </a:t>
            </a:r>
            <a:endParaRPr lang="zh-CN" altLang="en-US" dirty="0" smtClean="0"/>
          </a:p>
          <a:p>
            <a:pPr>
              <a:lnSpc>
                <a:spcPct val="200000"/>
              </a:lnSpc>
            </a:pPr>
            <a:r>
              <a:rPr lang="en-US" dirty="0" smtClean="0"/>
              <a:t>（ ２ ）  </a:t>
            </a:r>
            <a:r>
              <a:rPr lang="zh-CN" altLang="en-US" dirty="0" smtClean="0"/>
              <a:t>按实物交 接 可 分 为 只 按 货 物 重 量</a:t>
            </a:r>
            <a:r>
              <a:rPr lang="en-US" dirty="0" smtClean="0"/>
              <a:t>、  </a:t>
            </a:r>
            <a:r>
              <a:rPr lang="zh-CN" altLang="en-US" dirty="0" smtClean="0"/>
              <a:t>只 按 货 物 件 数 和 按 货 物 现 状 交 接 三 种 方 式</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76803"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出口货物的交付</a:t>
            </a:r>
          </a:p>
          <a:p>
            <a:pPr>
              <a:lnSpc>
                <a:spcPct val="150000"/>
              </a:lnSpc>
            </a:pPr>
            <a:r>
              <a:rPr lang="zh-CN" altLang="en-US" dirty="0" smtClean="0"/>
              <a:t>国际联运出口货物抵达到站后</a:t>
            </a:r>
            <a:r>
              <a:rPr lang="en-US" dirty="0" smtClean="0"/>
              <a:t>，   </a:t>
            </a:r>
            <a:r>
              <a:rPr lang="zh-CN" altLang="en-US" dirty="0" smtClean="0"/>
              <a:t>铁路应通知运单中所记载的收货人领取货物</a:t>
            </a:r>
            <a:r>
              <a:rPr lang="en-US" dirty="0" smtClean="0"/>
              <a:t>。  </a:t>
            </a:r>
            <a:r>
              <a:rPr lang="zh-CN" altLang="en-US" dirty="0" smtClean="0"/>
              <a:t>在收货人 付清运单中所记载的一切应付运送费用后</a:t>
            </a:r>
            <a:r>
              <a:rPr lang="en-US" dirty="0" smtClean="0"/>
              <a:t>，  </a:t>
            </a:r>
            <a:r>
              <a:rPr lang="zh-CN" altLang="en-US" dirty="0" smtClean="0"/>
              <a:t>铁路必须将货物连同运单交付给收货人</a:t>
            </a:r>
            <a:r>
              <a:rPr lang="en-US" dirty="0" smtClean="0"/>
              <a:t>。</a:t>
            </a:r>
            <a:endParaRPr lang="zh-CN" altLang="en-US" dirty="0" smtClean="0"/>
          </a:p>
          <a:p>
            <a:pPr>
              <a:lnSpc>
                <a:spcPct val="150000"/>
              </a:lnSpc>
            </a:pPr>
            <a:r>
              <a:rPr lang="zh-CN" altLang="en-US" dirty="0" smtClean="0"/>
              <a:t>收货人必须支付运送费用并领取货物</a:t>
            </a:r>
            <a:r>
              <a:rPr lang="en-US" dirty="0" smtClean="0"/>
              <a:t>。  </a:t>
            </a:r>
            <a:r>
              <a:rPr lang="zh-CN" altLang="en-US" dirty="0" smtClean="0"/>
              <a:t>收货人只有在货物因毁损或腐坏而使质量发生变化</a:t>
            </a:r>
            <a:r>
              <a:rPr lang="en-US" dirty="0" smtClean="0"/>
              <a:t>，  </a:t>
            </a:r>
            <a:r>
              <a:rPr lang="zh-CN" altLang="en-US" dirty="0" smtClean="0"/>
              <a:t>以致部分货物或全部货物不能按原用途使用时</a:t>
            </a:r>
            <a:r>
              <a:rPr lang="en-US" dirty="0" smtClean="0"/>
              <a:t>，  </a:t>
            </a:r>
            <a:r>
              <a:rPr lang="zh-CN" altLang="en-US" dirty="0" smtClean="0"/>
              <a:t>才可以拒绝领取货物</a:t>
            </a:r>
            <a:r>
              <a:rPr lang="en-US" dirty="0" smtClean="0"/>
              <a:t>。  </a:t>
            </a:r>
            <a:r>
              <a:rPr lang="zh-CN" altLang="en-US" dirty="0" smtClean="0"/>
              <a:t>收货人领取货物 时</a:t>
            </a:r>
            <a:r>
              <a:rPr lang="en-US" dirty="0" smtClean="0"/>
              <a:t>，  </a:t>
            </a:r>
            <a:r>
              <a:rPr lang="zh-CN" altLang="en-US" dirty="0" smtClean="0"/>
              <a:t>应在运行报单上填记货物领取日期</a:t>
            </a:r>
            <a:r>
              <a:rPr lang="en-US" dirty="0" smtClean="0"/>
              <a:t>，  </a:t>
            </a:r>
            <a:r>
              <a:rPr lang="zh-CN" altLang="en-US" dirty="0" smtClean="0"/>
              <a:t>并加盖收货戳记</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77827" name="Rectangle 3"/>
          <p:cNvSpPr>
            <a:spLocks noGrp="1" noChangeArrowheads="1"/>
          </p:cNvSpPr>
          <p:nvPr>
            <p:ph type="body" idx="1"/>
          </p:nvPr>
        </p:nvSpPr>
        <p:spPr/>
        <p:txBody>
          <a:bodyPr/>
          <a:lstStyle/>
          <a:p>
            <a:pPr eaLnBrk="1" hangingPunct="1"/>
            <a:r>
              <a:rPr lang="zh-CN" altLang="en-US" sz="2900" dirty="0" smtClean="0"/>
              <a:t>二</a:t>
            </a:r>
            <a:r>
              <a:rPr lang="en-US" sz="2900" dirty="0" smtClean="0"/>
              <a:t>、  </a:t>
            </a:r>
            <a:r>
              <a:rPr lang="zh-CN" altLang="en-US" sz="2900" dirty="0" smtClean="0"/>
              <a:t>国际铁路联运进口货物运输流程</a:t>
            </a:r>
          </a:p>
          <a:p>
            <a:r>
              <a:rPr lang="en-US" dirty="0" smtClean="0"/>
              <a:t>１  </a:t>
            </a:r>
            <a:r>
              <a:rPr lang="zh-CN" altLang="en-US" dirty="0" smtClean="0"/>
              <a:t>编制联运进口货物的运输标志</a:t>
            </a:r>
          </a:p>
          <a:p>
            <a:r>
              <a:rPr lang="zh-CN" altLang="en-US" dirty="0" smtClean="0"/>
              <a:t>运输标志</a:t>
            </a:r>
            <a:r>
              <a:rPr lang="en-US" dirty="0" smtClean="0"/>
              <a:t>，  </a:t>
            </a:r>
            <a:r>
              <a:rPr lang="zh-CN" altLang="en-US" dirty="0" smtClean="0"/>
              <a:t>即唛头</a:t>
            </a:r>
            <a:r>
              <a:rPr lang="en-US" dirty="0" smtClean="0"/>
              <a:t>，  </a:t>
            </a:r>
            <a:r>
              <a:rPr lang="zh-CN" altLang="en-US" dirty="0" smtClean="0"/>
              <a:t>一般印制在货物外包装上</a:t>
            </a:r>
            <a:r>
              <a:rPr lang="en-US" dirty="0" smtClean="0"/>
              <a:t>，   </a:t>
            </a:r>
            <a:r>
              <a:rPr lang="zh-CN" altLang="en-US" dirty="0" smtClean="0"/>
              <a:t>它的作用 是 为 承 运 人 运 送 货 物 提 供 方 便</a:t>
            </a:r>
            <a:r>
              <a:rPr lang="en-US" dirty="0" smtClean="0"/>
              <a:t>，  </a:t>
            </a:r>
            <a:r>
              <a:rPr lang="zh-CN" altLang="en-US" dirty="0" smtClean="0"/>
              <a:t>便于识别货物</a:t>
            </a:r>
            <a:r>
              <a:rPr lang="en-US" dirty="0" smtClean="0"/>
              <a:t>、  </a:t>
            </a:r>
            <a:r>
              <a:rPr lang="zh-CN" altLang="en-US" dirty="0" smtClean="0"/>
              <a:t>装卸以及收货人提货</a:t>
            </a:r>
            <a:r>
              <a:rPr lang="en-US" dirty="0" smtClean="0"/>
              <a:t>。   </a:t>
            </a:r>
            <a:r>
              <a:rPr lang="zh-CN" altLang="en-US" dirty="0" smtClean="0"/>
              <a:t>唛头必须绘制清楚醒目</a:t>
            </a:r>
            <a:r>
              <a:rPr lang="en-US" dirty="0" smtClean="0"/>
              <a:t>，   </a:t>
            </a:r>
            <a:r>
              <a:rPr lang="zh-CN" altLang="en-US" dirty="0" smtClean="0"/>
              <a:t>色泽鲜艳</a:t>
            </a:r>
            <a:r>
              <a:rPr lang="en-US" dirty="0" smtClean="0"/>
              <a:t>，  </a:t>
            </a:r>
            <a:r>
              <a:rPr lang="zh-CN" altLang="en-US" dirty="0" smtClean="0"/>
              <a:t>大小适中</a:t>
            </a:r>
            <a:r>
              <a:rPr lang="en-US" dirty="0" smtClean="0"/>
              <a:t>， </a:t>
            </a:r>
            <a:r>
              <a:rPr lang="zh-CN" altLang="en-US" dirty="0" smtClean="0"/>
              <a:t>印制在货物外包装显著位置</a:t>
            </a:r>
            <a:r>
              <a:rPr lang="en-US" dirty="0" smtClean="0"/>
              <a:t>。</a:t>
            </a:r>
          </a:p>
          <a:p>
            <a:r>
              <a:rPr lang="zh-CN" altLang="en-US" dirty="0" smtClean="0"/>
              <a:t>国际联运进口货物使用标准的收货人唛头后</a:t>
            </a:r>
            <a:r>
              <a:rPr lang="en-US" dirty="0" smtClean="0"/>
              <a:t>，  </a:t>
            </a:r>
            <a:r>
              <a:rPr lang="zh-CN" altLang="en-US" dirty="0" smtClean="0"/>
              <a:t>就可以在订货卡片</a:t>
            </a:r>
            <a:r>
              <a:rPr lang="en-US" dirty="0" smtClean="0"/>
              <a:t>、  </a:t>
            </a:r>
            <a:r>
              <a:rPr lang="zh-CN" altLang="en-US" dirty="0" smtClean="0"/>
              <a:t>合同</a:t>
            </a:r>
            <a:r>
              <a:rPr lang="en-US" dirty="0" smtClean="0"/>
              <a:t>、  </a:t>
            </a:r>
            <a:r>
              <a:rPr lang="zh-CN" altLang="en-US" dirty="0" smtClean="0"/>
              <a:t>运单的  </a:t>
            </a:r>
            <a:r>
              <a:rPr lang="en-US" dirty="0" smtClean="0"/>
              <a:t>“ </a:t>
            </a:r>
            <a:r>
              <a:rPr lang="zh-CN" altLang="en-US" dirty="0" smtClean="0"/>
              <a:t>收货人</a:t>
            </a:r>
            <a:r>
              <a:rPr lang="en-US" dirty="0" smtClean="0"/>
              <a:t>”  </a:t>
            </a:r>
            <a:r>
              <a:rPr lang="zh-CN" altLang="en-US" dirty="0" smtClean="0"/>
              <a:t>栏内</a:t>
            </a:r>
            <a:r>
              <a:rPr lang="en-US" dirty="0" smtClean="0"/>
              <a:t>，  </a:t>
            </a:r>
            <a:r>
              <a:rPr lang="zh-CN" altLang="en-US" dirty="0" smtClean="0"/>
              <a:t>用收货人唛头代替收货人实际名称</a:t>
            </a:r>
            <a:r>
              <a:rPr lang="en-US" dirty="0" smtClean="0"/>
              <a:t>，  </a:t>
            </a:r>
            <a:r>
              <a:rPr lang="zh-CN" altLang="en-US" dirty="0" smtClean="0"/>
              <a:t>而不再用文字填写收货人全称及其通信 地址</a:t>
            </a:r>
            <a:r>
              <a:rPr lang="en-US" dirty="0" smtClean="0"/>
              <a:t>，  </a:t>
            </a:r>
            <a:r>
              <a:rPr lang="zh-CN" altLang="en-US" dirty="0" smtClean="0"/>
              <a:t>从而既加强了保密性</a:t>
            </a:r>
            <a:r>
              <a:rPr lang="en-US" dirty="0" smtClean="0"/>
              <a:t>，  </a:t>
            </a:r>
            <a:r>
              <a:rPr lang="zh-CN" altLang="en-US" dirty="0" smtClean="0"/>
              <a:t>减少了订货合同和运输过程中的翻译工作</a:t>
            </a:r>
            <a:r>
              <a:rPr lang="en-US" dirty="0" smtClean="0"/>
              <a:t>，  </a:t>
            </a:r>
            <a:r>
              <a:rPr lang="zh-CN" altLang="en-US" dirty="0" smtClean="0"/>
              <a:t>也在很大程度上方 便了运输</a:t>
            </a:r>
            <a:r>
              <a:rPr lang="en-US" dirty="0" smtClean="0"/>
              <a:t>，  </a:t>
            </a:r>
            <a:r>
              <a:rPr lang="zh-CN" altLang="en-US" dirty="0" smtClean="0"/>
              <a:t>可防止错运事故</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78851"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审核联运进口货物的运输条件</a:t>
            </a:r>
          </a:p>
          <a:p>
            <a:pPr>
              <a:lnSpc>
                <a:spcPct val="200000"/>
              </a:lnSpc>
            </a:pPr>
            <a:r>
              <a:rPr lang="zh-CN" altLang="en-US" dirty="0" smtClean="0"/>
              <a:t>联运进口货物的运输条件是合同不可缺少的重要内容</a:t>
            </a:r>
            <a:r>
              <a:rPr lang="en-US" dirty="0" smtClean="0"/>
              <a:t>，   </a:t>
            </a:r>
            <a:r>
              <a:rPr lang="zh-CN" altLang="en-US" dirty="0" smtClean="0"/>
              <a:t>因此必须认真审核</a:t>
            </a:r>
            <a:r>
              <a:rPr lang="en-US" dirty="0" smtClean="0"/>
              <a:t>，  </a:t>
            </a:r>
            <a:r>
              <a:rPr lang="zh-CN" altLang="en-US" dirty="0" smtClean="0"/>
              <a:t>使之符合国 际联运和国内的有关规章</a:t>
            </a:r>
            <a:r>
              <a:rPr lang="en-US" dirty="0" smtClean="0"/>
              <a:t>。  </a:t>
            </a:r>
            <a:r>
              <a:rPr lang="zh-CN" altLang="en-US" dirty="0" smtClean="0"/>
              <a:t>审核联运进口货物运输条件的内容主要包括收货人唛头是否正 确</a:t>
            </a:r>
            <a:r>
              <a:rPr lang="en-US" dirty="0" smtClean="0"/>
              <a:t>，  </a:t>
            </a:r>
            <a:r>
              <a:rPr lang="zh-CN" altLang="en-US" dirty="0" smtClean="0"/>
              <a:t>商品品名是否准确具体</a:t>
            </a:r>
            <a:r>
              <a:rPr lang="en-US" dirty="0" smtClean="0"/>
              <a:t>， </a:t>
            </a:r>
            <a:r>
              <a:rPr lang="zh-CN" altLang="en-US" dirty="0" smtClean="0"/>
              <a:t>货物的性质和数量是否符合到站的办理种别</a:t>
            </a:r>
            <a:r>
              <a:rPr lang="en-US" dirty="0" smtClean="0"/>
              <a:t>， </a:t>
            </a:r>
            <a:r>
              <a:rPr lang="zh-CN" altLang="en-US" dirty="0" smtClean="0"/>
              <a:t>包装是否符合有 关规定等</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79875"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向国境站寄送合同资料</a:t>
            </a:r>
          </a:p>
          <a:p>
            <a:pPr>
              <a:lnSpc>
                <a:spcPct val="200000"/>
              </a:lnSpc>
            </a:pPr>
            <a:r>
              <a:rPr lang="zh-CN" altLang="en-US" dirty="0" smtClean="0"/>
              <a:t>合同资料是国境站核放货物的重要依据</a:t>
            </a:r>
            <a:r>
              <a:rPr lang="en-US" dirty="0" smtClean="0"/>
              <a:t>，  </a:t>
            </a:r>
            <a:r>
              <a:rPr lang="zh-CN" altLang="en-US" dirty="0" smtClean="0"/>
              <a:t>各进出口公司在贸易合同签字以后</a:t>
            </a:r>
            <a:r>
              <a:rPr lang="en-US" dirty="0" smtClean="0"/>
              <a:t>，  </a:t>
            </a:r>
            <a:r>
              <a:rPr lang="zh-CN" altLang="en-US" dirty="0" smtClean="0"/>
              <a:t>要及时将 一份合同中文抄本寄给货物进口口岸的外运分公司</a:t>
            </a:r>
            <a:r>
              <a:rPr lang="en-US" dirty="0" smtClean="0"/>
              <a:t>。  </a:t>
            </a:r>
            <a:r>
              <a:rPr lang="zh-CN" altLang="en-US" dirty="0" smtClean="0"/>
              <a:t>合同资料包括合同的中文抄本和它的附件</a:t>
            </a:r>
            <a:r>
              <a:rPr lang="en-US" dirty="0" smtClean="0"/>
              <a:t>、  </a:t>
            </a:r>
            <a:r>
              <a:rPr lang="zh-CN" altLang="en-US" dirty="0" smtClean="0"/>
              <a:t>补充书</a:t>
            </a:r>
            <a:r>
              <a:rPr lang="en-US" dirty="0" smtClean="0"/>
              <a:t>、  </a:t>
            </a:r>
            <a:r>
              <a:rPr lang="zh-CN" altLang="en-US" dirty="0" smtClean="0"/>
              <a:t>协议书</a:t>
            </a:r>
            <a:r>
              <a:rPr lang="en-US" dirty="0" smtClean="0"/>
              <a:t>、  </a:t>
            </a:r>
            <a:r>
              <a:rPr lang="zh-CN" altLang="en-US" dirty="0" smtClean="0"/>
              <a:t>变更申请书</a:t>
            </a:r>
            <a:r>
              <a:rPr lang="en-US" dirty="0" smtClean="0"/>
              <a:t>、  </a:t>
            </a:r>
            <a:r>
              <a:rPr lang="zh-CN" altLang="en-US" dirty="0" smtClean="0"/>
              <a:t>更改书和有关确认函电等</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0899"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国境站的交接</a:t>
            </a:r>
            <a:r>
              <a:rPr lang="en-US" dirty="0" smtClean="0"/>
              <a:t>、  </a:t>
            </a:r>
            <a:r>
              <a:rPr lang="zh-CN" altLang="en-US" dirty="0" smtClean="0"/>
              <a:t>分拨</a:t>
            </a:r>
          </a:p>
          <a:p>
            <a:pPr>
              <a:lnSpc>
                <a:spcPct val="150000"/>
              </a:lnSpc>
            </a:pPr>
            <a:r>
              <a:rPr lang="zh-CN" altLang="en-US" dirty="0" smtClean="0"/>
              <a:t>联运进口货物的交接程序与出口货物的交接程序基本相同</a:t>
            </a:r>
            <a:r>
              <a:rPr lang="en-US" dirty="0" smtClean="0"/>
              <a:t>。   </a:t>
            </a:r>
            <a:r>
              <a:rPr lang="zh-CN" altLang="en-US" dirty="0" smtClean="0"/>
              <a:t>其做法是</a:t>
            </a:r>
            <a:r>
              <a:rPr lang="en-US" dirty="0" smtClean="0"/>
              <a:t>：  </a:t>
            </a:r>
            <a:r>
              <a:rPr lang="zh-CN" altLang="en-US" dirty="0" smtClean="0"/>
              <a:t>进口国境站根据 邻国国境站货物列车的预报和确报</a:t>
            </a:r>
            <a:r>
              <a:rPr lang="en-US" dirty="0" smtClean="0"/>
              <a:t>，  </a:t>
            </a:r>
            <a:r>
              <a:rPr lang="zh-CN" altLang="en-US" dirty="0" smtClean="0"/>
              <a:t>通知交接所及海关做好到达列车的检查准备工作</a:t>
            </a:r>
            <a:r>
              <a:rPr lang="en-US" dirty="0" smtClean="0"/>
              <a:t>。   </a:t>
            </a:r>
            <a:r>
              <a:rPr lang="zh-CN" altLang="en-US" dirty="0" smtClean="0"/>
              <a:t>进口货物列车到达后</a:t>
            </a:r>
            <a:r>
              <a:rPr lang="en-US" dirty="0" smtClean="0"/>
              <a:t>，  </a:t>
            </a:r>
            <a:r>
              <a:rPr lang="zh-CN" altLang="en-US" dirty="0" smtClean="0"/>
              <a:t>铁路会同海关接车</a:t>
            </a:r>
            <a:r>
              <a:rPr lang="en-US" dirty="0" smtClean="0"/>
              <a:t>，  </a:t>
            </a:r>
            <a:r>
              <a:rPr lang="zh-CN" altLang="en-US" dirty="0" smtClean="0"/>
              <a:t>由双方铁路进行票据交接</a:t>
            </a:r>
            <a:r>
              <a:rPr lang="en-US" dirty="0" smtClean="0"/>
              <a:t>，  </a:t>
            </a:r>
            <a:r>
              <a:rPr lang="zh-CN" altLang="en-US" dirty="0" smtClean="0"/>
              <a:t>然后将车辆交接单及随车带交的货运票据呈交接所</a:t>
            </a:r>
            <a:r>
              <a:rPr lang="en-US" dirty="0" smtClean="0"/>
              <a:t>，   </a:t>
            </a:r>
            <a:r>
              <a:rPr lang="zh-CN" altLang="en-US" dirty="0" smtClean="0"/>
              <a:t>交接所根据交接单办理货物和车辆的现场交接</a:t>
            </a:r>
            <a:r>
              <a:rPr lang="en-US" dirty="0" smtClean="0"/>
              <a:t>。  </a:t>
            </a:r>
            <a:r>
              <a:rPr lang="zh-CN" altLang="en-US" dirty="0" smtClean="0"/>
              <a:t>海关则对货物列 车执行实际监管</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1923" name="Rectangle 3"/>
          <p:cNvSpPr>
            <a:spLocks noGrp="1" noChangeArrowheads="1"/>
          </p:cNvSpPr>
          <p:nvPr>
            <p:ph type="body" idx="1"/>
          </p:nvPr>
        </p:nvSpPr>
        <p:spPr/>
        <p:txBody>
          <a:bodyPr/>
          <a:lstStyle/>
          <a:p>
            <a:r>
              <a:rPr lang="en-US" dirty="0" smtClean="0"/>
              <a:t>５  </a:t>
            </a:r>
            <a:r>
              <a:rPr lang="zh-CN" altLang="en-US" dirty="0" smtClean="0"/>
              <a:t>运到逾期</a:t>
            </a:r>
          </a:p>
          <a:p>
            <a:r>
              <a:rPr lang="en-US" dirty="0" smtClean="0"/>
              <a:t>（１）  </a:t>
            </a:r>
            <a:r>
              <a:rPr lang="zh-CN" altLang="en-US" dirty="0" smtClean="0"/>
              <a:t>运到期限</a:t>
            </a:r>
            <a:r>
              <a:rPr lang="en-US" dirty="0" smtClean="0"/>
              <a:t>。</a:t>
            </a:r>
            <a:endParaRPr lang="zh-CN" altLang="en-US" dirty="0" smtClean="0"/>
          </a:p>
          <a:p>
            <a:r>
              <a:rPr lang="zh-CN" altLang="en-US" dirty="0" smtClean="0"/>
              <a:t>铁路承运货物后</a:t>
            </a:r>
            <a:r>
              <a:rPr lang="en-US" dirty="0" smtClean="0"/>
              <a:t>，  </a:t>
            </a:r>
            <a:r>
              <a:rPr lang="zh-CN" altLang="en-US" dirty="0" smtClean="0"/>
              <a:t>应在最短期限内将货物运至最终到站</a:t>
            </a:r>
            <a:r>
              <a:rPr lang="en-US" dirty="0" smtClean="0"/>
              <a:t>，  </a:t>
            </a:r>
            <a:r>
              <a:rPr lang="zh-CN" altLang="en-US" dirty="0" smtClean="0"/>
              <a:t>货物从发站至到站所允许的最 大限度的运送时间</a:t>
            </a:r>
            <a:r>
              <a:rPr lang="en-US" dirty="0" smtClean="0"/>
              <a:t>，  </a:t>
            </a:r>
            <a:r>
              <a:rPr lang="zh-CN" altLang="en-US" dirty="0" smtClean="0"/>
              <a:t>即为货物运到期限</a:t>
            </a:r>
            <a:r>
              <a:rPr lang="en-US" dirty="0" smtClean="0"/>
              <a:t>。</a:t>
            </a:r>
            <a:endParaRPr lang="zh-CN" altLang="en-US" dirty="0" smtClean="0"/>
          </a:p>
          <a:p>
            <a:r>
              <a:rPr lang="zh-CN" altLang="en-US" dirty="0" smtClean="0"/>
              <a:t>货物的运到期限由发送时间</a:t>
            </a:r>
            <a:r>
              <a:rPr lang="en-US" dirty="0" smtClean="0"/>
              <a:t>、   </a:t>
            </a:r>
            <a:r>
              <a:rPr lang="zh-CN" altLang="en-US" dirty="0" smtClean="0"/>
              <a:t>运送期间以及特殊作业时间三部分组成</a:t>
            </a:r>
            <a:r>
              <a:rPr lang="en-US" dirty="0" smtClean="0"/>
              <a:t>。</a:t>
            </a:r>
            <a:endParaRPr lang="zh-CN" altLang="en-US" dirty="0" smtClean="0"/>
          </a:p>
          <a:p>
            <a:r>
              <a:rPr lang="en-US" dirty="0" smtClean="0"/>
              <a:t>（２）  </a:t>
            </a:r>
            <a:r>
              <a:rPr lang="zh-CN" altLang="en-US" dirty="0" smtClean="0"/>
              <a:t>运到逾期</a:t>
            </a:r>
            <a:r>
              <a:rPr lang="en-US" dirty="0" smtClean="0"/>
              <a:t>。</a:t>
            </a:r>
            <a:endParaRPr lang="zh-CN" altLang="en-US" dirty="0" smtClean="0"/>
          </a:p>
          <a:p>
            <a:r>
              <a:rPr lang="zh-CN" altLang="en-US" dirty="0" smtClean="0"/>
              <a:t>货物实际运到天数超过规定的运到期限天数</a:t>
            </a:r>
            <a:r>
              <a:rPr lang="en-US" dirty="0" smtClean="0"/>
              <a:t>，  </a:t>
            </a:r>
            <a:r>
              <a:rPr lang="zh-CN" altLang="en-US" dirty="0" smtClean="0"/>
              <a:t>则该批货物运到 逾 期</a:t>
            </a:r>
            <a:r>
              <a:rPr lang="en-US" dirty="0" smtClean="0"/>
              <a:t>。  </a:t>
            </a:r>
            <a:r>
              <a:rPr lang="zh-CN" altLang="en-US" dirty="0" smtClean="0"/>
              <a:t>如 果 货 物 运 到 逾 期</a:t>
            </a:r>
            <a:r>
              <a:rPr lang="en-US" dirty="0" smtClean="0"/>
              <a:t>，  </a:t>
            </a:r>
            <a:r>
              <a:rPr lang="zh-CN" altLang="en-US" dirty="0" smtClean="0"/>
              <a:t>造成逾期的铁路应按该路收取的运费的一定比例</a:t>
            </a:r>
            <a:r>
              <a:rPr lang="en-US" dirty="0" smtClean="0"/>
              <a:t>，  </a:t>
            </a:r>
            <a:r>
              <a:rPr lang="zh-CN" altLang="en-US" dirty="0" smtClean="0"/>
              <a:t>向收货人支付逾期罚款</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2947" name="Rectangle 3"/>
          <p:cNvSpPr>
            <a:spLocks noGrp="1" noChangeArrowheads="1"/>
          </p:cNvSpPr>
          <p:nvPr>
            <p:ph type="body" idx="1"/>
          </p:nvPr>
        </p:nvSpPr>
        <p:spPr/>
        <p:txBody>
          <a:bodyPr/>
          <a:lstStyle/>
          <a:p>
            <a:r>
              <a:rPr lang="zh-CN" altLang="en-US" sz="2900" dirty="0" smtClean="0"/>
              <a:t>三</a:t>
            </a:r>
            <a:r>
              <a:rPr lang="en-US" sz="2900" dirty="0" smtClean="0"/>
              <a:t>、  </a:t>
            </a:r>
            <a:r>
              <a:rPr lang="zh-CN" altLang="en-US" sz="2900" dirty="0" smtClean="0"/>
              <a:t>国际公路联运代理业务</a:t>
            </a:r>
            <a:r>
              <a:rPr lang="en-US" altLang="zh-CN" sz="2900" dirty="0" smtClean="0"/>
              <a:t> </a:t>
            </a:r>
            <a:endParaRPr lang="zh-CN" altLang="en-US" sz="2900" dirty="0" smtClean="0"/>
          </a:p>
          <a:p>
            <a:r>
              <a:rPr lang="en-US" dirty="0" smtClean="0"/>
              <a:t>１  </a:t>
            </a:r>
            <a:r>
              <a:rPr lang="zh-CN" altLang="en-US" dirty="0" smtClean="0"/>
              <a:t>合同签订</a:t>
            </a:r>
          </a:p>
          <a:p>
            <a:r>
              <a:rPr lang="zh-CN" altLang="en-US" dirty="0" smtClean="0"/>
              <a:t>在公路国际货 运 业 务 中</a:t>
            </a:r>
            <a:r>
              <a:rPr lang="en-US" dirty="0" smtClean="0"/>
              <a:t>，  </a:t>
            </a:r>
            <a:r>
              <a:rPr lang="zh-CN" altLang="en-US" dirty="0" smtClean="0"/>
              <a:t>运 单 即 是 运 输 合 同</a:t>
            </a:r>
            <a:r>
              <a:rPr lang="en-US" dirty="0" smtClean="0"/>
              <a:t>，  </a:t>
            </a:r>
            <a:r>
              <a:rPr lang="zh-CN" altLang="en-US" dirty="0" smtClean="0"/>
              <a:t>运 单 的 签 发 则 是 运 输 合 同 成 立 的 体 现</a:t>
            </a:r>
            <a:r>
              <a:rPr lang="en-US" dirty="0" smtClean="0"/>
              <a:t>。</a:t>
            </a:r>
            <a:endParaRPr lang="zh-CN" altLang="en-US" dirty="0" smtClean="0"/>
          </a:p>
          <a:p>
            <a:r>
              <a:rPr lang="en-US" dirty="0" smtClean="0"/>
              <a:t>《 </a:t>
            </a:r>
            <a:r>
              <a:rPr lang="zh-CN" altLang="en-US" dirty="0" smtClean="0"/>
              <a:t>国际公路货物运输合同公约</a:t>
            </a:r>
            <a:r>
              <a:rPr lang="en-US" dirty="0" smtClean="0"/>
              <a:t>》   </a:t>
            </a:r>
            <a:r>
              <a:rPr lang="zh-CN" altLang="en-US" dirty="0" smtClean="0"/>
              <a:t>中对运单所下的定义如下</a:t>
            </a:r>
            <a:r>
              <a:rPr lang="en-US" dirty="0" smtClean="0"/>
              <a:t>：   </a:t>
            </a:r>
            <a:r>
              <a:rPr lang="zh-CN" altLang="en-US" dirty="0" smtClean="0"/>
              <a:t>运单是运输合同</a:t>
            </a:r>
            <a:r>
              <a:rPr lang="en-US" dirty="0" smtClean="0"/>
              <a:t>，  </a:t>
            </a:r>
            <a:r>
              <a:rPr lang="zh-CN" altLang="en-US" dirty="0" smtClean="0"/>
              <a:t>是承运人收到 货物的初步证据和交货凭证</a:t>
            </a:r>
            <a:r>
              <a:rPr lang="en-US" dirty="0" smtClean="0"/>
              <a:t>。</a:t>
            </a:r>
            <a:endParaRPr lang="zh-CN" altLang="en-US" dirty="0" smtClean="0"/>
          </a:p>
          <a:p>
            <a:r>
              <a:rPr lang="en-US" dirty="0" smtClean="0"/>
              <a:t>（１） </a:t>
            </a:r>
            <a:r>
              <a:rPr lang="zh-CN" altLang="en-US" dirty="0" smtClean="0"/>
              <a:t>公路货物运输合同以签发运单来确认</a:t>
            </a:r>
            <a:r>
              <a:rPr lang="en-US" dirty="0" smtClean="0"/>
              <a:t>。</a:t>
            </a:r>
          </a:p>
          <a:p>
            <a:r>
              <a:rPr lang="en-US" dirty="0" smtClean="0"/>
              <a:t>（２）  </a:t>
            </a:r>
            <a:r>
              <a:rPr lang="zh-CN" altLang="en-US" dirty="0" smtClean="0"/>
              <a:t>发货人根据货物运输的需要与承运人签订定期或一次性运输合同运单均视为运输合同成立的凭证</a:t>
            </a:r>
            <a:r>
              <a:rPr lang="en-US" dirty="0" smtClean="0"/>
              <a:t>。</a:t>
            </a:r>
          </a:p>
          <a:p>
            <a:r>
              <a:rPr lang="en-US" dirty="0" smtClean="0"/>
              <a:t>（３）  </a:t>
            </a:r>
            <a:r>
              <a:rPr lang="zh-CN" altLang="en-US" dirty="0" smtClean="0"/>
              <a:t>公路货物运输合同自双方当事人签字或盖章时成立</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10243" name="Rectangle 3"/>
          <p:cNvSpPr>
            <a:spLocks noGrp="1" noChangeArrowheads="1"/>
          </p:cNvSpPr>
          <p:nvPr>
            <p:ph type="body" idx="1"/>
          </p:nvPr>
        </p:nvSpPr>
        <p:spPr/>
        <p:txBody>
          <a:bodyPr/>
          <a:lstStyle/>
          <a:p>
            <a:pPr eaLnBrk="1" hangingPunct="1"/>
            <a:r>
              <a:rPr lang="en-US" dirty="0" smtClean="0"/>
              <a:t>（２）  </a:t>
            </a:r>
            <a:r>
              <a:rPr lang="zh-CN" altLang="en-US" dirty="0" smtClean="0"/>
              <a:t>国际航空运输协会</a:t>
            </a:r>
            <a:r>
              <a:rPr lang="en-US" dirty="0" smtClean="0"/>
              <a:t>。</a:t>
            </a:r>
            <a:endParaRPr lang="zh-CN" altLang="en-US" dirty="0" smtClean="0"/>
          </a:p>
          <a:p>
            <a:r>
              <a:rPr lang="zh-CN" altLang="en-US" dirty="0" smtClean="0"/>
              <a:t> 协会的主 要 任 务 包 括</a:t>
            </a:r>
            <a:r>
              <a:rPr lang="en-US" dirty="0" smtClean="0"/>
              <a:t>：  </a:t>
            </a:r>
            <a:r>
              <a:rPr lang="zh-CN" altLang="en-US" dirty="0" smtClean="0"/>
              <a:t>协 商 议 定 运 段</a:t>
            </a:r>
            <a:r>
              <a:rPr lang="en-US" dirty="0" smtClean="0"/>
              <a:t>；  </a:t>
            </a:r>
            <a:r>
              <a:rPr lang="zh-CN" altLang="en-US" dirty="0" smtClean="0"/>
              <a:t>协 商 制 定 国 际 航 空 客 货 运 价</a:t>
            </a:r>
            <a:r>
              <a:rPr lang="en-US" dirty="0" smtClean="0"/>
              <a:t>；  </a:t>
            </a:r>
            <a:r>
              <a:rPr lang="zh-CN" altLang="en-US" dirty="0" smtClean="0"/>
              <a:t>协 议 规 定承运人的责任和义 务</a:t>
            </a:r>
            <a:r>
              <a:rPr lang="en-US" dirty="0" smtClean="0"/>
              <a:t>；  </a:t>
            </a:r>
            <a:r>
              <a:rPr lang="zh-CN" altLang="en-US" dirty="0" smtClean="0"/>
              <a:t>统 一 结 算 各 会 员 间 及 会 员 与 非 会 员 间 联 运 业 务 账 目</a:t>
            </a:r>
            <a:r>
              <a:rPr lang="en-US" dirty="0" smtClean="0"/>
              <a:t>；  </a:t>
            </a:r>
            <a:r>
              <a:rPr lang="zh-CN" altLang="en-US" dirty="0" smtClean="0"/>
              <a:t>开 展 业 务代理等</a:t>
            </a:r>
            <a:r>
              <a:rPr lang="en-US" dirty="0" smtClean="0"/>
              <a:t>。</a:t>
            </a:r>
            <a:endParaRPr lang="zh-CN" altLang="en-US" dirty="0" smtClean="0"/>
          </a:p>
          <a:p>
            <a:pPr eaLnBrk="1" hangingPunct="1"/>
            <a:r>
              <a:rPr lang="en-US" dirty="0" smtClean="0"/>
              <a:t>（３）  </a:t>
            </a:r>
            <a:r>
              <a:rPr lang="zh-CN" altLang="en-US" dirty="0" smtClean="0"/>
              <a:t>中国国际货运代理协会</a:t>
            </a:r>
            <a:r>
              <a:rPr lang="en-US" dirty="0" smtClean="0"/>
              <a:t>。</a:t>
            </a:r>
            <a:endParaRPr lang="zh-CN" altLang="en-US" dirty="0" smtClean="0"/>
          </a:p>
          <a:p>
            <a:r>
              <a:rPr lang="zh-CN" altLang="en-US" dirty="0" smtClean="0"/>
              <a:t> 它 的主要任务有</a:t>
            </a:r>
            <a:r>
              <a:rPr lang="en-US" dirty="0" smtClean="0"/>
              <a:t>：  </a:t>
            </a:r>
            <a:r>
              <a:rPr lang="zh-CN" altLang="en-US" dirty="0" smtClean="0"/>
              <a:t>协助政府部门加强对我国国际货运代理行业的管理</a:t>
            </a:r>
            <a:r>
              <a:rPr lang="en-US" dirty="0" smtClean="0"/>
              <a:t>；   </a:t>
            </a:r>
            <a:r>
              <a:rPr lang="zh-CN" altLang="en-US" dirty="0" smtClean="0"/>
              <a:t>维护国际货运代理业的经营秩序</a:t>
            </a:r>
            <a:r>
              <a:rPr lang="en-US" dirty="0" smtClean="0"/>
              <a:t>；  </a:t>
            </a:r>
            <a:r>
              <a:rPr lang="zh-CN" altLang="en-US" dirty="0" smtClean="0"/>
              <a:t>推动会员企业间的横向交流与合作</a:t>
            </a:r>
            <a:r>
              <a:rPr lang="en-US" dirty="0" smtClean="0"/>
              <a:t>；  </a:t>
            </a:r>
            <a:r>
              <a:rPr lang="zh-CN" altLang="en-US" dirty="0" smtClean="0"/>
              <a:t>依法维护本行业利益</a:t>
            </a:r>
            <a:r>
              <a:rPr lang="en-US" dirty="0" smtClean="0"/>
              <a:t>；  </a:t>
            </a:r>
            <a:r>
              <a:rPr lang="zh-CN" altLang="en-US" dirty="0" smtClean="0"/>
              <a:t>保护会员企业的合法权益</a:t>
            </a:r>
            <a:r>
              <a:rPr lang="en-US" dirty="0" smtClean="0"/>
              <a:t>；  </a:t>
            </a:r>
            <a:r>
              <a:rPr lang="zh-CN" altLang="en-US" dirty="0" smtClean="0"/>
              <a:t>开展行业市场调研编制行业统计</a:t>
            </a:r>
            <a:r>
              <a:rPr lang="en-US" dirty="0" smtClean="0"/>
              <a:t>；   </a:t>
            </a:r>
            <a:r>
              <a:rPr lang="zh-CN" altLang="en-US" dirty="0" smtClean="0"/>
              <a:t>组织行业培训及行业发展研究</a:t>
            </a:r>
            <a:r>
              <a:rPr lang="en-US" dirty="0" smtClean="0"/>
              <a:t>；  </a:t>
            </a:r>
            <a:r>
              <a:rPr lang="zh-CN" altLang="en-US" dirty="0" smtClean="0"/>
              <a:t>为会员企业提供信息咨询服务</a:t>
            </a:r>
            <a:r>
              <a:rPr lang="en-US" dirty="0" smtClean="0"/>
              <a:t>； </a:t>
            </a:r>
            <a:r>
              <a:rPr lang="zh-CN" altLang="en-US" dirty="0" smtClean="0"/>
              <a:t>代表全行业加入 </a:t>
            </a:r>
            <a:r>
              <a:rPr lang="en-US" dirty="0" smtClean="0"/>
              <a:t>ＦＩＡＴＡ， </a:t>
            </a:r>
            <a:r>
              <a:rPr lang="zh-CN" altLang="en-US" dirty="0" smtClean="0"/>
              <a:t>开展同业国际交流</a:t>
            </a:r>
            <a:r>
              <a:rPr lang="en-US" dirty="0" smtClean="0"/>
              <a:t>；  </a:t>
            </a:r>
            <a:r>
              <a:rPr lang="zh-CN" altLang="en-US" dirty="0" smtClean="0"/>
              <a:t>促进对外贸易和国际货运代理业  的发展</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3971" name="Rectangle 3"/>
          <p:cNvSpPr>
            <a:spLocks noGrp="1" noChangeArrowheads="1"/>
          </p:cNvSpPr>
          <p:nvPr>
            <p:ph type="body" idx="1"/>
          </p:nvPr>
        </p:nvSpPr>
        <p:spPr/>
        <p:txBody>
          <a:bodyPr/>
          <a:lstStyle/>
          <a:p>
            <a:r>
              <a:rPr lang="en-US" dirty="0" smtClean="0"/>
              <a:t>２  </a:t>
            </a:r>
            <a:r>
              <a:rPr lang="zh-CN" altLang="en-US" dirty="0" smtClean="0"/>
              <a:t>国际汽车联运货物运单的组成与内容</a:t>
            </a:r>
          </a:p>
          <a:p>
            <a:r>
              <a:rPr lang="zh-CN" altLang="en-US" dirty="0" smtClean="0"/>
              <a:t>国际汽车联运货物运单为一式三份</a:t>
            </a:r>
            <a:r>
              <a:rPr lang="en-US" dirty="0" smtClean="0"/>
              <a:t>，  </a:t>
            </a:r>
            <a:r>
              <a:rPr lang="zh-CN" altLang="en-US" dirty="0" smtClean="0"/>
              <a:t>都需要发货人和承运人签字或盖章</a:t>
            </a:r>
            <a:r>
              <a:rPr lang="en-US" dirty="0" smtClean="0"/>
              <a:t>。  </a:t>
            </a:r>
            <a:r>
              <a:rPr lang="zh-CN" altLang="en-US" dirty="0" smtClean="0"/>
              <a:t>一份交给发货 人</a:t>
            </a:r>
            <a:r>
              <a:rPr lang="en-US" dirty="0" smtClean="0"/>
              <a:t>；  </a:t>
            </a:r>
            <a:r>
              <a:rPr lang="zh-CN" altLang="en-US" dirty="0" smtClean="0"/>
              <a:t>一份随货物同行</a:t>
            </a:r>
            <a:r>
              <a:rPr lang="en-US" dirty="0" smtClean="0"/>
              <a:t>，  </a:t>
            </a:r>
            <a:r>
              <a:rPr lang="zh-CN" altLang="en-US" dirty="0" smtClean="0"/>
              <a:t>作为通关以及交接的凭证</a:t>
            </a:r>
            <a:r>
              <a:rPr lang="en-US" dirty="0" smtClean="0"/>
              <a:t>；   </a:t>
            </a:r>
            <a:r>
              <a:rPr lang="zh-CN" altLang="en-US" dirty="0" smtClean="0"/>
              <a:t>一份由承运人留底</a:t>
            </a:r>
            <a:r>
              <a:rPr lang="en-US" dirty="0" smtClean="0"/>
              <a:t>。</a:t>
            </a:r>
            <a:endParaRPr lang="zh-CN" altLang="en-US" dirty="0" smtClean="0"/>
          </a:p>
          <a:p>
            <a:r>
              <a:rPr lang="zh-CN" altLang="en-US" dirty="0" smtClean="0"/>
              <a:t>运单应至少包括下列 </a:t>
            </a:r>
            <a:r>
              <a:rPr lang="en-US" dirty="0" smtClean="0"/>
              <a:t>１６ </a:t>
            </a:r>
            <a:r>
              <a:rPr lang="zh-CN" altLang="en-US" dirty="0" smtClean="0"/>
              <a:t>项内容</a:t>
            </a:r>
            <a:r>
              <a:rPr lang="en-US" dirty="0" smtClean="0"/>
              <a:t>：</a:t>
            </a:r>
            <a:endParaRPr lang="zh-CN" altLang="en-US" dirty="0" smtClean="0"/>
          </a:p>
          <a:p>
            <a:r>
              <a:rPr lang="en-US" dirty="0" smtClean="0"/>
              <a:t>（１）  </a:t>
            </a:r>
            <a:r>
              <a:rPr lang="zh-CN" altLang="en-US" dirty="0" smtClean="0"/>
              <a:t>运单的签发日期和地点</a:t>
            </a:r>
            <a:r>
              <a:rPr lang="en-US" dirty="0" smtClean="0"/>
              <a:t>；</a:t>
            </a:r>
            <a:endParaRPr lang="zh-CN" altLang="en-US" dirty="0" smtClean="0"/>
          </a:p>
          <a:p>
            <a:r>
              <a:rPr lang="en-US" dirty="0" smtClean="0"/>
              <a:t>（２）  </a:t>
            </a:r>
            <a:r>
              <a:rPr lang="zh-CN" altLang="en-US" dirty="0" smtClean="0"/>
              <a:t>发货人的名称和地址</a:t>
            </a:r>
            <a:r>
              <a:rPr lang="en-US" dirty="0" smtClean="0"/>
              <a:t>；</a:t>
            </a:r>
            <a:endParaRPr lang="zh-CN" altLang="en-US" dirty="0" smtClean="0"/>
          </a:p>
          <a:p>
            <a:r>
              <a:rPr lang="en-US" dirty="0" smtClean="0"/>
              <a:t>（３）  </a:t>
            </a:r>
            <a:r>
              <a:rPr lang="zh-CN" altLang="en-US" dirty="0" smtClean="0"/>
              <a:t>承运人的名称和地址</a:t>
            </a:r>
            <a:r>
              <a:rPr lang="en-US" dirty="0" smtClean="0"/>
              <a:t>；</a:t>
            </a:r>
            <a:endParaRPr lang="zh-CN" altLang="en-US" dirty="0" smtClean="0"/>
          </a:p>
          <a:p>
            <a:r>
              <a:rPr lang="en-US" dirty="0" smtClean="0"/>
              <a:t>（４）  </a:t>
            </a:r>
            <a:r>
              <a:rPr lang="zh-CN" altLang="en-US" dirty="0" smtClean="0"/>
              <a:t>货物接管地点</a:t>
            </a:r>
            <a:r>
              <a:rPr lang="en-US" dirty="0" smtClean="0"/>
              <a:t>、  </a:t>
            </a:r>
            <a:r>
              <a:rPr lang="zh-CN" altLang="en-US" dirty="0" smtClean="0"/>
              <a:t>日期以及指定的交货地点</a:t>
            </a:r>
            <a:r>
              <a:rPr lang="en-US" dirty="0" smtClean="0"/>
              <a:t>；</a:t>
            </a:r>
            <a:endParaRPr lang="zh-CN" altLang="en-US" dirty="0" smtClean="0"/>
          </a:p>
          <a:p>
            <a:r>
              <a:rPr lang="en-US" dirty="0" smtClean="0"/>
              <a:t>（５）  </a:t>
            </a:r>
            <a:r>
              <a:rPr lang="zh-CN" altLang="en-US" dirty="0" smtClean="0"/>
              <a:t>收货人的名称和地址</a:t>
            </a:r>
            <a:r>
              <a:rPr lang="en-US" dirty="0" smtClean="0"/>
              <a:t>；</a:t>
            </a:r>
            <a:endParaRPr lang="zh-CN" altLang="en-US" dirty="0" smtClean="0"/>
          </a:p>
          <a:p>
            <a:r>
              <a:rPr lang="en-US" dirty="0" smtClean="0"/>
              <a:t>（６）  </a:t>
            </a:r>
            <a:r>
              <a:rPr lang="zh-CN" altLang="en-US" dirty="0" smtClean="0"/>
              <a:t>货物品名和包装方法</a:t>
            </a:r>
            <a:r>
              <a:rPr lang="en-US" dirty="0" smtClean="0"/>
              <a:t>，  </a:t>
            </a:r>
            <a:r>
              <a:rPr lang="zh-CN" altLang="en-US" dirty="0" smtClean="0"/>
              <a:t>如属危险货物</a:t>
            </a:r>
            <a:r>
              <a:rPr lang="en-US" dirty="0" smtClean="0"/>
              <a:t>，  </a:t>
            </a:r>
            <a:r>
              <a:rPr lang="zh-CN" altLang="en-US" dirty="0" smtClean="0"/>
              <a:t>应说明其基本性质</a:t>
            </a:r>
            <a:r>
              <a:rPr lang="en-US" dirty="0" smtClean="0"/>
              <a:t>；</a:t>
            </a:r>
            <a:endParaRPr lang="zh-CN" altLang="en-US" dirty="0" smtClean="0"/>
          </a:p>
          <a:p>
            <a:r>
              <a:rPr lang="en-US" dirty="0" smtClean="0"/>
              <a:t>（７）  </a:t>
            </a:r>
            <a:r>
              <a:rPr lang="zh-CN" altLang="en-US" dirty="0" smtClean="0"/>
              <a:t>货物件数</a:t>
            </a:r>
            <a:r>
              <a:rPr lang="en-US" dirty="0" smtClean="0"/>
              <a:t>、  </a:t>
            </a:r>
            <a:r>
              <a:rPr lang="zh-CN" altLang="en-US" dirty="0" smtClean="0"/>
              <a:t>特征标志和号码</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4995" name="Rectangle 3"/>
          <p:cNvSpPr>
            <a:spLocks noGrp="1" noChangeArrowheads="1"/>
          </p:cNvSpPr>
          <p:nvPr>
            <p:ph type="body" idx="1"/>
          </p:nvPr>
        </p:nvSpPr>
        <p:spPr/>
        <p:txBody>
          <a:bodyPr/>
          <a:lstStyle/>
          <a:p>
            <a:pPr eaLnBrk="1" hangingPunct="1"/>
            <a:r>
              <a:rPr lang="en-US" dirty="0" smtClean="0"/>
              <a:t>（８）  </a:t>
            </a:r>
            <a:r>
              <a:rPr lang="zh-CN" altLang="en-US" dirty="0" smtClean="0"/>
              <a:t>货物毛重或以其他方式表示的量化指标</a:t>
            </a:r>
            <a:r>
              <a:rPr lang="en-US" dirty="0" smtClean="0"/>
              <a:t>；</a:t>
            </a:r>
            <a:endParaRPr lang="zh-CN" altLang="en-US" dirty="0" smtClean="0"/>
          </a:p>
          <a:p>
            <a:r>
              <a:rPr lang="en-US" dirty="0" smtClean="0"/>
              <a:t>（９）  </a:t>
            </a:r>
            <a:r>
              <a:rPr lang="zh-CN" altLang="en-US" dirty="0" smtClean="0"/>
              <a:t>与运输有关的费用  </a:t>
            </a:r>
            <a:r>
              <a:rPr lang="en-US" dirty="0" smtClean="0"/>
              <a:t>（ </a:t>
            </a:r>
            <a:r>
              <a:rPr lang="zh-CN" altLang="en-US" dirty="0" smtClean="0"/>
              <a:t>运费</a:t>
            </a:r>
            <a:r>
              <a:rPr lang="en-US" dirty="0" smtClean="0"/>
              <a:t>、  </a:t>
            </a:r>
            <a:r>
              <a:rPr lang="zh-CN" altLang="en-US" dirty="0" smtClean="0"/>
              <a:t>附加费</a:t>
            </a:r>
            <a:r>
              <a:rPr lang="en-US" dirty="0" smtClean="0"/>
              <a:t>、  </a:t>
            </a:r>
            <a:r>
              <a:rPr lang="zh-CN" altLang="en-US" dirty="0" smtClean="0"/>
              <a:t>关税和从签订合同到交货期间发生的费用</a:t>
            </a:r>
            <a:r>
              <a:rPr lang="en-US" dirty="0" smtClean="0"/>
              <a:t>） ；</a:t>
            </a:r>
            <a:endParaRPr lang="zh-CN" altLang="en-US" dirty="0" smtClean="0"/>
          </a:p>
          <a:p>
            <a:r>
              <a:rPr lang="en-US" dirty="0" smtClean="0"/>
              <a:t>（１０）  </a:t>
            </a:r>
            <a:r>
              <a:rPr lang="zh-CN" altLang="en-US" dirty="0" smtClean="0"/>
              <a:t>办理海关手续和其他手续所必需的托运人的通知</a:t>
            </a:r>
            <a:r>
              <a:rPr lang="en-US" dirty="0" smtClean="0"/>
              <a:t>；</a:t>
            </a:r>
            <a:endParaRPr lang="zh-CN" altLang="en-US" dirty="0" smtClean="0"/>
          </a:p>
          <a:p>
            <a:r>
              <a:rPr lang="en-US" dirty="0" smtClean="0"/>
              <a:t>（１１）  </a:t>
            </a:r>
            <a:r>
              <a:rPr lang="zh-CN" altLang="en-US" dirty="0" smtClean="0"/>
              <a:t>是否允许转运的说明</a:t>
            </a:r>
            <a:r>
              <a:rPr lang="en-US" dirty="0" smtClean="0"/>
              <a:t>；</a:t>
            </a:r>
            <a:endParaRPr lang="zh-CN" altLang="en-US" dirty="0" smtClean="0"/>
          </a:p>
          <a:p>
            <a:r>
              <a:rPr lang="en-US" dirty="0" smtClean="0"/>
              <a:t>（１２）  </a:t>
            </a:r>
            <a:r>
              <a:rPr lang="zh-CN" altLang="en-US" dirty="0" smtClean="0"/>
              <a:t>发货人负责支付的费用</a:t>
            </a:r>
            <a:r>
              <a:rPr lang="en-US" dirty="0" smtClean="0"/>
              <a:t>；</a:t>
            </a:r>
            <a:endParaRPr lang="zh-CN" altLang="en-US" dirty="0" smtClean="0"/>
          </a:p>
          <a:p>
            <a:r>
              <a:rPr lang="en-US" dirty="0" smtClean="0"/>
              <a:t>（１３）  </a:t>
            </a:r>
            <a:r>
              <a:rPr lang="zh-CN" altLang="en-US" dirty="0" smtClean="0"/>
              <a:t>货物价值</a:t>
            </a:r>
            <a:r>
              <a:rPr lang="en-US" dirty="0" smtClean="0"/>
              <a:t>；</a:t>
            </a:r>
            <a:endParaRPr lang="zh-CN" altLang="en-US" dirty="0" smtClean="0"/>
          </a:p>
          <a:p>
            <a:r>
              <a:rPr lang="en-US" dirty="0" smtClean="0"/>
              <a:t>（１４）  </a:t>
            </a:r>
            <a:r>
              <a:rPr lang="zh-CN" altLang="en-US" dirty="0" smtClean="0"/>
              <a:t>发货人关于货物保险给予承运人的指示</a:t>
            </a:r>
            <a:r>
              <a:rPr lang="en-US" dirty="0" smtClean="0"/>
              <a:t>；</a:t>
            </a:r>
            <a:endParaRPr lang="zh-CN" altLang="en-US" dirty="0" smtClean="0"/>
          </a:p>
          <a:p>
            <a:r>
              <a:rPr lang="en-US" dirty="0" smtClean="0"/>
              <a:t>（１５）  </a:t>
            </a:r>
            <a:r>
              <a:rPr lang="zh-CN" altLang="en-US" dirty="0" smtClean="0"/>
              <a:t>交付承运人的单据清单</a:t>
            </a:r>
            <a:r>
              <a:rPr lang="en-US" dirty="0" smtClean="0"/>
              <a:t>；</a:t>
            </a:r>
            <a:endParaRPr lang="zh-CN" altLang="en-US" dirty="0" smtClean="0"/>
          </a:p>
          <a:p>
            <a:r>
              <a:rPr lang="en-US" dirty="0" smtClean="0"/>
              <a:t>（１６）  </a:t>
            </a:r>
            <a:r>
              <a:rPr lang="zh-CN" altLang="en-US" dirty="0" smtClean="0"/>
              <a:t>运输起止期限等</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6019"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注意事项</a:t>
            </a:r>
          </a:p>
          <a:p>
            <a:pPr>
              <a:lnSpc>
                <a:spcPct val="150000"/>
              </a:lnSpc>
            </a:pPr>
            <a:r>
              <a:rPr lang="zh-CN" altLang="en-US" dirty="0" smtClean="0"/>
              <a:t>首先</a:t>
            </a:r>
            <a:r>
              <a:rPr lang="en-US" dirty="0" smtClean="0"/>
              <a:t>，  </a:t>
            </a:r>
            <a:r>
              <a:rPr lang="zh-CN" altLang="en-US" dirty="0" smtClean="0"/>
              <a:t>发运的货物要和运单记载的内容一致</a:t>
            </a:r>
            <a:r>
              <a:rPr lang="en-US" dirty="0" smtClean="0"/>
              <a:t>，  </a:t>
            </a:r>
            <a:r>
              <a:rPr lang="zh-CN" altLang="en-US" dirty="0" smtClean="0"/>
              <a:t>不得夹带</a:t>
            </a:r>
            <a:r>
              <a:rPr lang="en-US" dirty="0" smtClean="0"/>
              <a:t>、  </a:t>
            </a:r>
            <a:r>
              <a:rPr lang="zh-CN" altLang="en-US" dirty="0" smtClean="0"/>
              <a:t>隐 瞒 与 运 单 记 载 不 相 符 的 货 物</a:t>
            </a:r>
            <a:r>
              <a:rPr lang="en-US" dirty="0" smtClean="0"/>
              <a:t>。</a:t>
            </a:r>
          </a:p>
          <a:p>
            <a:pPr>
              <a:lnSpc>
                <a:spcPct val="150000"/>
              </a:lnSpc>
            </a:pPr>
            <a:r>
              <a:rPr lang="zh-CN" altLang="en-US" dirty="0" smtClean="0"/>
              <a:t>其次</a:t>
            </a:r>
            <a:r>
              <a:rPr lang="en-US" dirty="0" smtClean="0"/>
              <a:t>，  </a:t>
            </a:r>
            <a:r>
              <a:rPr lang="zh-CN" altLang="en-US" dirty="0" smtClean="0"/>
              <a:t>货物的包装要符合运输要求</a:t>
            </a:r>
            <a:r>
              <a:rPr lang="en-US" dirty="0" smtClean="0"/>
              <a:t>，   </a:t>
            </a:r>
            <a:r>
              <a:rPr lang="zh-CN" altLang="en-US" dirty="0" smtClean="0"/>
              <a:t>没有约定或者约定不明确的</a:t>
            </a:r>
            <a:r>
              <a:rPr lang="en-US" dirty="0" smtClean="0"/>
              <a:t>，   </a:t>
            </a:r>
            <a:r>
              <a:rPr lang="zh-CN" altLang="en-US" dirty="0" smtClean="0"/>
              <a:t>可以协议补充</a:t>
            </a:r>
            <a:r>
              <a:rPr lang="en-US" dirty="0" smtClean="0"/>
              <a:t>。</a:t>
            </a:r>
          </a:p>
          <a:p>
            <a:pPr>
              <a:lnSpc>
                <a:spcPct val="150000"/>
              </a:lnSpc>
            </a:pPr>
            <a:r>
              <a:rPr lang="zh-CN" altLang="en-US" dirty="0" smtClean="0"/>
              <a:t>再次</a:t>
            </a:r>
            <a:r>
              <a:rPr lang="en-US" dirty="0" smtClean="0"/>
              <a:t>，  </a:t>
            </a:r>
            <a:r>
              <a:rPr lang="zh-CN" altLang="en-US" dirty="0" smtClean="0"/>
              <a:t>运输过程中需要饲养</a:t>
            </a:r>
            <a:r>
              <a:rPr lang="en-US" dirty="0" smtClean="0"/>
              <a:t>、  </a:t>
            </a:r>
            <a:r>
              <a:rPr lang="zh-CN" altLang="en-US" dirty="0" smtClean="0"/>
              <a:t>照料的动植物</a:t>
            </a:r>
            <a:r>
              <a:rPr lang="en-US" dirty="0" smtClean="0"/>
              <a:t>、  </a:t>
            </a:r>
            <a:r>
              <a:rPr lang="zh-CN" altLang="en-US" dirty="0" smtClean="0"/>
              <a:t>尖端精密产品</a:t>
            </a:r>
            <a:r>
              <a:rPr lang="en-US" dirty="0" smtClean="0"/>
              <a:t>、  </a:t>
            </a:r>
            <a:r>
              <a:rPr lang="zh-CN" altLang="en-US" dirty="0" smtClean="0"/>
              <a:t>稀有珍贵物品</a:t>
            </a:r>
            <a:r>
              <a:rPr lang="en-US" dirty="0" smtClean="0"/>
              <a:t>、  </a:t>
            </a:r>
            <a:r>
              <a:rPr lang="zh-CN" altLang="en-US" dirty="0" smtClean="0"/>
              <a:t>文物等</a:t>
            </a:r>
            <a:r>
              <a:rPr lang="en-US" dirty="0" smtClean="0"/>
              <a:t>，</a:t>
            </a:r>
            <a:r>
              <a:rPr lang="zh-CN" altLang="en-US" dirty="0" smtClean="0"/>
              <a:t>发货人</a:t>
            </a:r>
            <a:r>
              <a:rPr lang="zh-CN" altLang="en-US" dirty="0" smtClean="0"/>
              <a:t>要派人随车押运</a:t>
            </a:r>
            <a:r>
              <a:rPr lang="en-US" dirty="0" smtClean="0"/>
              <a:t>。</a:t>
            </a:r>
          </a:p>
          <a:p>
            <a:pPr>
              <a:lnSpc>
                <a:spcPct val="150000"/>
              </a:lnSpc>
            </a:pPr>
            <a:r>
              <a:rPr lang="zh-CN" altLang="en-US" dirty="0" smtClean="0"/>
              <a:t>最后</a:t>
            </a:r>
            <a:r>
              <a:rPr lang="en-US" dirty="0" smtClean="0"/>
              <a:t>，  </a:t>
            </a:r>
            <a:r>
              <a:rPr lang="zh-CN" altLang="en-US" dirty="0" smtClean="0"/>
              <a:t>押运人员的姓名以及其他必要的情况应填写在运单上</a:t>
            </a:r>
            <a:r>
              <a:rPr lang="en-US" dirty="0" smtClean="0"/>
              <a:t>，   </a:t>
            </a:r>
            <a:r>
              <a:rPr lang="zh-CN" altLang="en-US" dirty="0" smtClean="0"/>
              <a:t>不能随意换人顶替</a:t>
            </a:r>
            <a:r>
              <a:rPr lang="en-US" dirty="0" smtClean="0"/>
              <a:t>，  </a:t>
            </a:r>
            <a:r>
              <a:rPr lang="zh-CN" altLang="en-US" dirty="0" smtClean="0"/>
              <a:t>押运 人员每车一人</a:t>
            </a:r>
            <a:r>
              <a:rPr lang="en-US" dirty="0" smtClean="0"/>
              <a:t>，  </a:t>
            </a:r>
            <a:r>
              <a:rPr lang="zh-CN" altLang="en-US" dirty="0" smtClean="0"/>
              <a:t>免费乘车</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货物承运与交接</a:t>
            </a:r>
          </a:p>
          <a:p>
            <a:pPr>
              <a:lnSpc>
                <a:spcPct val="150000"/>
              </a:lnSpc>
            </a:pPr>
            <a:r>
              <a:rPr lang="en-US" dirty="0" smtClean="0"/>
              <a:t>（１）  </a:t>
            </a:r>
            <a:r>
              <a:rPr lang="zh-CN" altLang="en-US" dirty="0" smtClean="0"/>
              <a:t>承运</a:t>
            </a:r>
            <a:r>
              <a:rPr lang="en-US" dirty="0" smtClean="0"/>
              <a:t>。</a:t>
            </a:r>
            <a:endParaRPr lang="zh-CN" altLang="en-US" dirty="0" smtClean="0"/>
          </a:p>
          <a:p>
            <a:pPr>
              <a:lnSpc>
                <a:spcPct val="150000"/>
              </a:lnSpc>
            </a:pPr>
            <a:r>
              <a:rPr lang="en-US" dirty="0" smtClean="0"/>
              <a:t>①</a:t>
            </a:r>
            <a:r>
              <a:rPr lang="zh-CN" altLang="en-US" dirty="0" smtClean="0"/>
              <a:t>承运人不得超限超载</a:t>
            </a:r>
            <a:r>
              <a:rPr lang="en-US" dirty="0" smtClean="0"/>
              <a:t>   （ </a:t>
            </a:r>
            <a:r>
              <a:rPr lang="zh-CN" altLang="en-US" dirty="0" smtClean="0"/>
              <a:t>重货不得超过车辆的额定载重吨位</a:t>
            </a:r>
            <a:r>
              <a:rPr lang="en-US" dirty="0" smtClean="0"/>
              <a:t>，  </a:t>
            </a:r>
            <a:r>
              <a:rPr lang="zh-CN" altLang="en-US" dirty="0" smtClean="0"/>
              <a:t>轻货不得超过车辆额定 的有关长</a:t>
            </a:r>
            <a:r>
              <a:rPr lang="en-US" dirty="0" smtClean="0"/>
              <a:t>、  </a:t>
            </a:r>
            <a:r>
              <a:rPr lang="zh-CN" altLang="en-US" dirty="0" smtClean="0"/>
              <a:t>宽</a:t>
            </a:r>
            <a:r>
              <a:rPr lang="en-US" dirty="0" smtClean="0"/>
              <a:t>、  </a:t>
            </a:r>
            <a:r>
              <a:rPr lang="zh-CN" altLang="en-US" dirty="0" smtClean="0"/>
              <a:t>高的装载规定</a:t>
            </a:r>
            <a:r>
              <a:rPr lang="en-US" dirty="0" smtClean="0"/>
              <a:t>） ；</a:t>
            </a:r>
            <a:endParaRPr lang="zh-CN" altLang="en-US" dirty="0" smtClean="0"/>
          </a:p>
          <a:p>
            <a:pPr>
              <a:lnSpc>
                <a:spcPct val="150000"/>
              </a:lnSpc>
            </a:pPr>
            <a:r>
              <a:rPr lang="en-US" dirty="0" smtClean="0"/>
              <a:t>②</a:t>
            </a:r>
            <a:r>
              <a:rPr lang="zh-CN" altLang="en-US" dirty="0" smtClean="0"/>
              <a:t>运输线路由承运人与发货人共同确定</a:t>
            </a:r>
            <a:r>
              <a:rPr lang="en-US" dirty="0" smtClean="0"/>
              <a:t>，  </a:t>
            </a:r>
            <a:r>
              <a:rPr lang="zh-CN" altLang="en-US" dirty="0" smtClean="0"/>
              <a:t>一旦确认</a:t>
            </a:r>
            <a:r>
              <a:rPr lang="en-US" dirty="0" smtClean="0"/>
              <a:t>，  </a:t>
            </a:r>
            <a:r>
              <a:rPr lang="zh-CN" altLang="en-US" dirty="0" smtClean="0"/>
              <a:t>不得随意更改</a:t>
            </a:r>
            <a:r>
              <a:rPr lang="en-US" dirty="0" smtClean="0"/>
              <a:t>。  </a:t>
            </a:r>
            <a:r>
              <a:rPr lang="zh-CN" altLang="en-US" dirty="0" smtClean="0"/>
              <a:t>如果承运人不按约 定路线运输</a:t>
            </a:r>
            <a:r>
              <a:rPr lang="en-US" dirty="0" smtClean="0"/>
              <a:t>，  </a:t>
            </a:r>
            <a:r>
              <a:rPr lang="zh-CN" altLang="en-US" dirty="0" smtClean="0"/>
              <a:t>额外费用由承运人自己承担</a:t>
            </a:r>
            <a:r>
              <a:rPr lang="en-US" dirty="0" smtClean="0"/>
              <a:t>；</a:t>
            </a:r>
            <a:endParaRPr lang="zh-CN" altLang="en-US" dirty="0" smtClean="0"/>
          </a:p>
          <a:p>
            <a:pPr>
              <a:lnSpc>
                <a:spcPct val="150000"/>
              </a:lnSpc>
            </a:pPr>
            <a:r>
              <a:rPr lang="en-US" dirty="0" smtClean="0"/>
              <a:t>③</a:t>
            </a:r>
            <a:r>
              <a:rPr lang="zh-CN" altLang="en-US" dirty="0" smtClean="0"/>
              <a:t>运输期限由 承 运 和 发 货 双 方 共 同 约 定 并 在 运 单 上 注 明</a:t>
            </a:r>
            <a:r>
              <a:rPr lang="en-US" dirty="0" smtClean="0"/>
              <a:t>，  </a:t>
            </a:r>
            <a:r>
              <a:rPr lang="zh-CN" altLang="en-US" dirty="0" smtClean="0"/>
              <a:t>承 运 人 必 须 在 规 定 时 限 </a:t>
            </a:r>
            <a:r>
              <a:rPr lang="zh-CN" altLang="en-US" dirty="0" smtClean="0"/>
              <a:t>内运</a:t>
            </a:r>
            <a:r>
              <a:rPr lang="zh-CN" altLang="en-US" dirty="0" smtClean="0"/>
              <a:t>达</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货物的交接</a:t>
            </a:r>
            <a:r>
              <a:rPr lang="en-US" dirty="0" smtClean="0"/>
              <a:t>。</a:t>
            </a:r>
            <a:endParaRPr lang="zh-CN" altLang="en-US" dirty="0" smtClean="0"/>
          </a:p>
          <a:p>
            <a:pPr>
              <a:lnSpc>
                <a:spcPct val="150000"/>
              </a:lnSpc>
            </a:pPr>
            <a:r>
              <a:rPr lang="en-US" dirty="0" smtClean="0"/>
              <a:t>①</a:t>
            </a:r>
            <a:r>
              <a:rPr lang="zh-CN" altLang="en-US" dirty="0" smtClean="0"/>
              <a:t>承运人在运输约定货物之前要对货物核对</a:t>
            </a:r>
            <a:r>
              <a:rPr lang="en-US" dirty="0" smtClean="0"/>
              <a:t>，  </a:t>
            </a:r>
            <a:r>
              <a:rPr lang="zh-CN" altLang="en-US" dirty="0" smtClean="0"/>
              <a:t>如果发现货物和运单不符或者可能会给运 输带来危险的</a:t>
            </a:r>
            <a:r>
              <a:rPr lang="en-US" dirty="0" smtClean="0"/>
              <a:t>，  </a:t>
            </a:r>
            <a:r>
              <a:rPr lang="zh-CN" altLang="en-US" dirty="0" smtClean="0"/>
              <a:t>不得办理交接手续</a:t>
            </a:r>
            <a:r>
              <a:rPr lang="en-US" dirty="0" smtClean="0"/>
              <a:t>；</a:t>
            </a:r>
            <a:endParaRPr lang="zh-CN" altLang="en-US" dirty="0" smtClean="0"/>
          </a:p>
          <a:p>
            <a:pPr>
              <a:lnSpc>
                <a:spcPct val="150000"/>
              </a:lnSpc>
            </a:pPr>
            <a:r>
              <a:rPr lang="en-US" dirty="0" smtClean="0"/>
              <a:t>②</a:t>
            </a:r>
            <a:r>
              <a:rPr lang="zh-CN" altLang="en-US" dirty="0" smtClean="0"/>
              <a:t>货物运达目的地前</a:t>
            </a:r>
            <a:r>
              <a:rPr lang="en-US" dirty="0" smtClean="0"/>
              <a:t>，  </a:t>
            </a:r>
            <a:r>
              <a:rPr lang="zh-CN" altLang="en-US" dirty="0" smtClean="0"/>
              <a:t>承运人要及时通知收货人做好交接准备</a:t>
            </a:r>
            <a:r>
              <a:rPr lang="en-US" dirty="0" smtClean="0"/>
              <a:t>。  </a:t>
            </a:r>
            <a:r>
              <a:rPr lang="zh-CN" altLang="en-US" dirty="0" smtClean="0"/>
              <a:t>如果是运输到国外</a:t>
            </a:r>
            <a:r>
              <a:rPr lang="en-US" dirty="0" smtClean="0"/>
              <a:t>，  </a:t>
            </a:r>
            <a:r>
              <a:rPr lang="zh-CN" altLang="en-US" dirty="0" smtClean="0"/>
              <a:t>则由</a:t>
            </a:r>
            <a:r>
              <a:rPr lang="zh-CN" altLang="en-US" dirty="0" smtClean="0"/>
              <a:t>发货人通知</a:t>
            </a:r>
            <a:r>
              <a:rPr lang="en-US" dirty="0" smtClean="0"/>
              <a:t>；  </a:t>
            </a:r>
            <a:r>
              <a:rPr lang="zh-CN" altLang="en-US" dirty="0" smtClean="0"/>
              <a:t>如果是零担货物</a:t>
            </a:r>
            <a:r>
              <a:rPr lang="en-US" dirty="0" smtClean="0"/>
              <a:t>，  </a:t>
            </a:r>
            <a:r>
              <a:rPr lang="zh-CN" altLang="en-US" dirty="0" smtClean="0"/>
              <a:t>在货到 </a:t>
            </a:r>
            <a:r>
              <a:rPr lang="en-US" dirty="0" smtClean="0"/>
              <a:t>２４ </a:t>
            </a:r>
            <a:r>
              <a:rPr lang="zh-CN" altLang="en-US" dirty="0" smtClean="0"/>
              <a:t>小时内通知</a:t>
            </a:r>
            <a:r>
              <a:rPr lang="en-US" dirty="0" smtClean="0"/>
              <a:t>；</a:t>
            </a:r>
            <a:endParaRPr lang="zh-CN" altLang="en-US" dirty="0" smtClean="0"/>
          </a:p>
          <a:p>
            <a:pPr>
              <a:lnSpc>
                <a:spcPct val="150000"/>
              </a:lnSpc>
            </a:pPr>
            <a:r>
              <a:rPr lang="en-US" dirty="0" smtClean="0"/>
              <a:t>③</a:t>
            </a:r>
            <a:r>
              <a:rPr lang="zh-CN" altLang="en-US" dirty="0" smtClean="0"/>
              <a:t>承运人与发货人之间的交接</a:t>
            </a:r>
            <a:r>
              <a:rPr lang="en-US" dirty="0" smtClean="0"/>
              <a:t>，   </a:t>
            </a:r>
            <a:r>
              <a:rPr lang="zh-CN" altLang="en-US" dirty="0" smtClean="0"/>
              <a:t>如果货物单件包装</a:t>
            </a:r>
            <a:r>
              <a:rPr lang="en-US" dirty="0" smtClean="0"/>
              <a:t>，  </a:t>
            </a:r>
            <a:r>
              <a:rPr lang="zh-CN" altLang="en-US" dirty="0" smtClean="0"/>
              <a:t>则按件交接</a:t>
            </a:r>
            <a:r>
              <a:rPr lang="en-US" dirty="0" smtClean="0"/>
              <a:t>；  </a:t>
            </a:r>
            <a:r>
              <a:rPr lang="zh-CN" altLang="en-US" dirty="0" smtClean="0"/>
              <a:t>如果采用集装箱以及 其他有封志 的 运 输 方 式</a:t>
            </a:r>
            <a:r>
              <a:rPr lang="en-US" dirty="0" smtClean="0"/>
              <a:t>，  </a:t>
            </a:r>
            <a:r>
              <a:rPr lang="zh-CN" altLang="en-US" dirty="0" smtClean="0"/>
              <a:t>则 按 封 志 交 接</a:t>
            </a:r>
            <a:r>
              <a:rPr lang="en-US" dirty="0" smtClean="0"/>
              <a:t>；  </a:t>
            </a:r>
            <a:r>
              <a:rPr lang="zh-CN" altLang="en-US" dirty="0" smtClean="0"/>
              <a:t>如 果 是 散 装 货</a:t>
            </a:r>
            <a:r>
              <a:rPr lang="en-US" dirty="0" smtClean="0"/>
              <a:t>，  </a:t>
            </a:r>
            <a:r>
              <a:rPr lang="zh-CN" altLang="en-US" dirty="0" smtClean="0"/>
              <a:t>则 按 磅 交 接 或 双 方 协 商 的 方 式 交接</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7043" name="Rectangle 3"/>
          <p:cNvSpPr>
            <a:spLocks noGrp="1" noChangeArrowheads="1"/>
          </p:cNvSpPr>
          <p:nvPr>
            <p:ph type="body" idx="1"/>
          </p:nvPr>
        </p:nvSpPr>
        <p:spPr/>
        <p:txBody>
          <a:bodyPr/>
          <a:lstStyle/>
          <a:p>
            <a:pPr>
              <a:lnSpc>
                <a:spcPct val="200000"/>
              </a:lnSpc>
            </a:pPr>
            <a:r>
              <a:rPr lang="en-US" dirty="0" smtClean="0"/>
              <a:t> ④</a:t>
            </a:r>
            <a:r>
              <a:rPr lang="zh-CN" altLang="en-US" dirty="0" smtClean="0"/>
              <a:t>货物运达目的地以后</a:t>
            </a:r>
            <a:r>
              <a:rPr lang="en-US" dirty="0" smtClean="0"/>
              <a:t>，   </a:t>
            </a:r>
            <a:r>
              <a:rPr lang="zh-CN" altLang="en-US" dirty="0" smtClean="0"/>
              <a:t>收货人应凭借有效单证接收货物</a:t>
            </a:r>
            <a:r>
              <a:rPr lang="en-US" dirty="0" smtClean="0"/>
              <a:t>，   </a:t>
            </a:r>
            <a:r>
              <a:rPr lang="zh-CN" altLang="en-US" dirty="0" smtClean="0"/>
              <a:t>不得无故拒绝接收</a:t>
            </a:r>
            <a:r>
              <a:rPr lang="en-US" dirty="0" smtClean="0"/>
              <a:t>，  </a:t>
            </a:r>
            <a:r>
              <a:rPr lang="zh-CN" altLang="en-US" dirty="0" smtClean="0"/>
              <a:t>否则承 担一切损失</a:t>
            </a:r>
            <a:r>
              <a:rPr lang="en-US" dirty="0" smtClean="0"/>
              <a:t>。  </a:t>
            </a:r>
            <a:r>
              <a:rPr lang="zh-CN" altLang="en-US" dirty="0" smtClean="0"/>
              <a:t>涉外运输如发生上述情况</a:t>
            </a:r>
            <a:r>
              <a:rPr lang="en-US" dirty="0" smtClean="0"/>
              <a:t>，   </a:t>
            </a:r>
            <a:r>
              <a:rPr lang="zh-CN" altLang="en-US" dirty="0" smtClean="0"/>
              <a:t>应由发货人解决并赔偿承运人的损失</a:t>
            </a:r>
            <a:r>
              <a:rPr lang="en-US" dirty="0" smtClean="0"/>
              <a:t>；</a:t>
            </a:r>
            <a:endParaRPr lang="zh-CN" altLang="en-US" dirty="0" smtClean="0"/>
          </a:p>
          <a:p>
            <a:pPr>
              <a:lnSpc>
                <a:spcPct val="200000"/>
              </a:lnSpc>
            </a:pPr>
            <a:r>
              <a:rPr lang="en-US" dirty="0" smtClean="0"/>
              <a:t>⑤</a:t>
            </a:r>
            <a:r>
              <a:rPr lang="zh-CN" altLang="en-US" dirty="0" smtClean="0"/>
              <a:t>货物在交给收货人时</a:t>
            </a:r>
            <a:r>
              <a:rPr lang="en-US" dirty="0" smtClean="0"/>
              <a:t>，   </a:t>
            </a:r>
            <a:r>
              <a:rPr lang="zh-CN" altLang="en-US" dirty="0" smtClean="0"/>
              <a:t>双方对货物的重量或者内容有疑义</a:t>
            </a:r>
            <a:r>
              <a:rPr lang="en-US" dirty="0" smtClean="0"/>
              <a:t>，  </a:t>
            </a:r>
            <a:r>
              <a:rPr lang="zh-CN" altLang="en-US" dirty="0" smtClean="0"/>
              <a:t>均 可 以 提 出 查 验 或 者 复 核</a:t>
            </a:r>
            <a:r>
              <a:rPr lang="en-US" dirty="0" smtClean="0"/>
              <a:t>，  </a:t>
            </a:r>
            <a:r>
              <a:rPr lang="zh-CN" altLang="en-US" dirty="0" smtClean="0"/>
              <a:t>费用由责任方承担</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货物保险与保价运输</a:t>
            </a:r>
            <a:r>
              <a:rPr lang="en-US" dirty="0" smtClean="0"/>
              <a:t>。</a:t>
            </a:r>
            <a:endParaRPr lang="zh-CN" altLang="en-US" dirty="0" smtClean="0"/>
          </a:p>
          <a:p>
            <a:pPr>
              <a:lnSpc>
                <a:spcPct val="150000"/>
              </a:lnSpc>
            </a:pPr>
            <a:r>
              <a:rPr lang="zh-CN" altLang="en-US" dirty="0" smtClean="0"/>
              <a:t>货物运输有两种投保方式</a:t>
            </a:r>
            <a:r>
              <a:rPr lang="en-US" dirty="0" smtClean="0"/>
              <a:t>：   </a:t>
            </a:r>
            <a:r>
              <a:rPr lang="zh-CN" altLang="en-US" dirty="0" smtClean="0"/>
              <a:t>货物保险和货物保价运输</a:t>
            </a:r>
            <a:r>
              <a:rPr lang="en-US" dirty="0" smtClean="0"/>
              <a:t>。   </a:t>
            </a:r>
            <a:r>
              <a:rPr lang="zh-CN" altLang="en-US" dirty="0" smtClean="0"/>
              <a:t>采取自愿投保的原则</a:t>
            </a:r>
            <a:r>
              <a:rPr lang="en-US" dirty="0" smtClean="0"/>
              <a:t>，  </a:t>
            </a:r>
            <a:r>
              <a:rPr lang="zh-CN" altLang="en-US" dirty="0" smtClean="0"/>
              <a:t>由发货人 自行确定</a:t>
            </a:r>
            <a:r>
              <a:rPr lang="en-US" dirty="0" smtClean="0"/>
              <a:t>。  </a:t>
            </a:r>
            <a:r>
              <a:rPr lang="zh-CN" altLang="en-US" dirty="0" smtClean="0"/>
              <a:t>货物保险由发货人向保险公司投保</a:t>
            </a:r>
            <a:r>
              <a:rPr lang="en-US" dirty="0" smtClean="0"/>
              <a:t>，  </a:t>
            </a:r>
            <a:r>
              <a:rPr lang="zh-CN" altLang="en-US" dirty="0" smtClean="0"/>
              <a:t>也可委托承运人代办</a:t>
            </a:r>
            <a:r>
              <a:rPr lang="en-US" dirty="0" smtClean="0"/>
              <a:t>。  </a:t>
            </a:r>
            <a:r>
              <a:rPr lang="zh-CN" altLang="en-US" dirty="0" smtClean="0"/>
              <a:t>货物保价运输是指按 保价货物办理承运手续</a:t>
            </a:r>
            <a:r>
              <a:rPr lang="en-US" dirty="0" smtClean="0"/>
              <a:t>，   </a:t>
            </a:r>
            <a:r>
              <a:rPr lang="zh-CN" altLang="en-US" dirty="0" smtClean="0"/>
              <a:t>在发生货物赔偿时</a:t>
            </a:r>
            <a:r>
              <a:rPr lang="en-US" dirty="0" smtClean="0"/>
              <a:t>，  </a:t>
            </a:r>
            <a:r>
              <a:rPr lang="zh-CN" altLang="en-US" dirty="0" smtClean="0"/>
              <a:t>按发货人声明价格及货物损坏程度予以赔偿的 货物运输</a:t>
            </a:r>
            <a:r>
              <a:rPr lang="en-US" dirty="0" smtClean="0"/>
              <a:t>。  </a:t>
            </a:r>
            <a:r>
              <a:rPr lang="zh-CN" altLang="en-US" dirty="0" smtClean="0"/>
              <a:t>发货人按一张运单发运的货物只能选择保价或不保价</a:t>
            </a:r>
            <a:r>
              <a:rPr lang="en-US" dirty="0" smtClean="0"/>
              <a:t>。   </a:t>
            </a:r>
            <a:r>
              <a:rPr lang="zh-CN" altLang="en-US" dirty="0" smtClean="0"/>
              <a:t>发货人选择货物保价运输 时</a:t>
            </a:r>
            <a:r>
              <a:rPr lang="en-US" dirty="0" smtClean="0"/>
              <a:t>，  </a:t>
            </a:r>
            <a:r>
              <a:rPr lang="zh-CN" altLang="en-US" dirty="0" smtClean="0"/>
              <a:t>申报的货物价值不得超过货物本身的实际价值</a:t>
            </a:r>
            <a:r>
              <a:rPr lang="en-US" dirty="0" smtClean="0"/>
              <a:t>， </a:t>
            </a:r>
            <a:r>
              <a:rPr lang="zh-CN" altLang="en-US" dirty="0" smtClean="0"/>
              <a:t>保价运输为全程保价</a:t>
            </a:r>
            <a:r>
              <a:rPr lang="en-US" dirty="0" smtClean="0"/>
              <a:t>， </a:t>
            </a:r>
            <a:r>
              <a:rPr lang="zh-CN" altLang="en-US" dirty="0" smtClean="0"/>
              <a:t>按一定比例收取 保价费</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合同变更与解除</a:t>
            </a:r>
          </a:p>
          <a:p>
            <a:pPr>
              <a:lnSpc>
                <a:spcPct val="150000"/>
              </a:lnSpc>
            </a:pPr>
            <a:r>
              <a:rPr lang="en-US" dirty="0" smtClean="0"/>
              <a:t>（１）  </a:t>
            </a:r>
            <a:r>
              <a:rPr lang="zh-CN" altLang="en-US" dirty="0" smtClean="0"/>
              <a:t>允许变更和解除的情况</a:t>
            </a:r>
            <a:r>
              <a:rPr lang="en-US" dirty="0" smtClean="0"/>
              <a:t>。</a:t>
            </a:r>
            <a:endParaRPr lang="zh-CN" altLang="en-US" dirty="0" smtClean="0"/>
          </a:p>
          <a:p>
            <a:pPr>
              <a:lnSpc>
                <a:spcPct val="150000"/>
              </a:lnSpc>
            </a:pPr>
            <a:r>
              <a:rPr lang="en-US" dirty="0" smtClean="0"/>
              <a:t>①</a:t>
            </a:r>
            <a:r>
              <a:rPr lang="zh-CN" altLang="en-US" dirty="0" smtClean="0"/>
              <a:t>不可抗力因素</a:t>
            </a:r>
            <a:r>
              <a:rPr lang="en-US" dirty="0" smtClean="0"/>
              <a:t>。</a:t>
            </a:r>
            <a:endParaRPr lang="zh-CN" altLang="en-US" dirty="0" smtClean="0"/>
          </a:p>
          <a:p>
            <a:pPr>
              <a:lnSpc>
                <a:spcPct val="150000"/>
              </a:lnSpc>
            </a:pPr>
            <a:r>
              <a:rPr lang="en-US" dirty="0" smtClean="0"/>
              <a:t>②</a:t>
            </a:r>
            <a:r>
              <a:rPr lang="zh-CN" altLang="en-US" dirty="0" smtClean="0"/>
              <a:t>因合同当事人一方原因</a:t>
            </a:r>
            <a:r>
              <a:rPr lang="en-US" dirty="0" smtClean="0"/>
              <a:t>，   </a:t>
            </a:r>
            <a:r>
              <a:rPr lang="zh-CN" altLang="en-US" dirty="0" smtClean="0"/>
              <a:t>在合同约定的期限内无法履行运输合同的</a:t>
            </a:r>
            <a:r>
              <a:rPr lang="en-US" dirty="0" smtClean="0"/>
              <a:t>。</a:t>
            </a:r>
            <a:endParaRPr lang="zh-CN" altLang="en-US" dirty="0" smtClean="0"/>
          </a:p>
          <a:p>
            <a:pPr>
              <a:lnSpc>
                <a:spcPct val="150000"/>
              </a:lnSpc>
            </a:pPr>
            <a:r>
              <a:rPr lang="en-US" dirty="0" smtClean="0"/>
              <a:t>③</a:t>
            </a:r>
            <a:r>
              <a:rPr lang="zh-CN" altLang="en-US" dirty="0" smtClean="0"/>
              <a:t>合同当事人一方违约</a:t>
            </a:r>
            <a:r>
              <a:rPr lang="en-US" dirty="0" smtClean="0"/>
              <a:t>，   </a:t>
            </a:r>
            <a:r>
              <a:rPr lang="zh-CN" altLang="en-US" dirty="0" smtClean="0"/>
              <a:t>导致合同不可能或者没有必要履行的</a:t>
            </a:r>
            <a:r>
              <a:rPr lang="en-US" dirty="0" smtClean="0"/>
              <a:t>。</a:t>
            </a:r>
            <a:endParaRPr lang="zh-CN" altLang="en-US" dirty="0" smtClean="0"/>
          </a:p>
          <a:p>
            <a:pPr>
              <a:lnSpc>
                <a:spcPct val="150000"/>
              </a:lnSpc>
            </a:pPr>
            <a:r>
              <a:rPr lang="en-US" dirty="0" smtClean="0"/>
              <a:t>④</a:t>
            </a:r>
            <a:r>
              <a:rPr lang="zh-CN" altLang="en-US" dirty="0" smtClean="0"/>
              <a:t>合同当事人协商同意解除或变更合同的</a:t>
            </a:r>
            <a:r>
              <a:rPr lang="en-US" dirty="0" smtClean="0"/>
              <a:t>，  </a:t>
            </a:r>
            <a:r>
              <a:rPr lang="zh-CN" altLang="en-US" dirty="0" smtClean="0"/>
              <a:t>可以变更或解除</a:t>
            </a:r>
            <a:r>
              <a:rPr lang="en-US" dirty="0" smtClean="0"/>
              <a:t>；  </a:t>
            </a:r>
            <a:r>
              <a:rPr lang="zh-CN" altLang="en-US" dirty="0" smtClean="0"/>
              <a:t>如果是承运人提出的</a:t>
            </a:r>
            <a:r>
              <a:rPr lang="en-US" dirty="0" smtClean="0"/>
              <a:t>，  </a:t>
            </a:r>
            <a:r>
              <a:rPr lang="zh-CN" altLang="en-US" dirty="0" smtClean="0"/>
              <a:t>承 运人要退还已经收取的费用</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7043" name="Rectangle 3"/>
          <p:cNvSpPr>
            <a:spLocks noGrp="1" noChangeArrowheads="1"/>
          </p:cNvSpPr>
          <p:nvPr>
            <p:ph type="body" idx="1"/>
          </p:nvPr>
        </p:nvSpPr>
        <p:spPr/>
        <p:txBody>
          <a:bodyPr/>
          <a:lstStyle/>
          <a:p>
            <a:r>
              <a:rPr lang="en-US" dirty="0" smtClean="0"/>
              <a:t>（２）  </a:t>
            </a:r>
            <a:r>
              <a:rPr lang="zh-CN" altLang="en-US" dirty="0" smtClean="0"/>
              <a:t>发货人提出变更或解除合同</a:t>
            </a:r>
            <a:r>
              <a:rPr lang="en-US" dirty="0" smtClean="0"/>
              <a:t>。</a:t>
            </a:r>
            <a:endParaRPr lang="zh-CN" altLang="en-US" dirty="0" smtClean="0"/>
          </a:p>
          <a:p>
            <a:r>
              <a:rPr lang="zh-CN" altLang="en-US" dirty="0" smtClean="0"/>
              <a:t>在货物没有交付收货人之前</a:t>
            </a:r>
            <a:r>
              <a:rPr lang="en-US" dirty="0" smtClean="0"/>
              <a:t>，   </a:t>
            </a:r>
            <a:r>
              <a:rPr lang="zh-CN" altLang="en-US" dirty="0" smtClean="0"/>
              <a:t>发货人可以要求终止运输</a:t>
            </a:r>
            <a:r>
              <a:rPr lang="en-US" dirty="0" smtClean="0"/>
              <a:t>，   </a:t>
            </a:r>
            <a:r>
              <a:rPr lang="zh-CN" altLang="en-US" dirty="0" smtClean="0"/>
              <a:t>返还货物</a:t>
            </a:r>
            <a:r>
              <a:rPr lang="en-US" dirty="0" smtClean="0"/>
              <a:t>，  </a:t>
            </a:r>
            <a:r>
              <a:rPr lang="zh-CN" altLang="en-US" dirty="0" smtClean="0"/>
              <a:t>变更目的地或者要 求把货物交给其他收货人</a:t>
            </a:r>
            <a:r>
              <a:rPr lang="en-US" dirty="0" smtClean="0"/>
              <a:t>，   </a:t>
            </a:r>
            <a:r>
              <a:rPr lang="zh-CN" altLang="en-US" dirty="0" smtClean="0"/>
              <a:t>但应当赔偿承运人因此受到的损失</a:t>
            </a:r>
            <a:r>
              <a:rPr lang="en-US" dirty="0" smtClean="0"/>
              <a:t>。</a:t>
            </a:r>
            <a:endParaRPr lang="zh-CN" altLang="en-US" dirty="0" smtClean="0"/>
          </a:p>
          <a:p>
            <a:r>
              <a:rPr lang="en-US" dirty="0" smtClean="0"/>
              <a:t>（３）  </a:t>
            </a:r>
            <a:r>
              <a:rPr lang="zh-CN" altLang="en-US" dirty="0" smtClean="0"/>
              <a:t>不可抗力因素下的变更和解除</a:t>
            </a:r>
            <a:r>
              <a:rPr lang="en-US" dirty="0" smtClean="0"/>
              <a:t>。</a:t>
            </a:r>
            <a:endParaRPr lang="zh-CN" altLang="en-US" dirty="0" smtClean="0"/>
          </a:p>
          <a:p>
            <a:r>
              <a:rPr lang="zh-CN" altLang="en-US" dirty="0" smtClean="0"/>
              <a:t>如果因 不 可 抗 力 因 素 导 致 货 物 在 运 输 过 程 中 受 阻</a:t>
            </a:r>
            <a:r>
              <a:rPr lang="en-US" dirty="0" smtClean="0"/>
              <a:t>，  </a:t>
            </a:r>
            <a:r>
              <a:rPr lang="zh-CN" altLang="en-US" dirty="0" smtClean="0"/>
              <a:t>发 生 了 装 卸</a:t>
            </a:r>
            <a:r>
              <a:rPr lang="en-US" dirty="0" smtClean="0"/>
              <a:t>、  </a:t>
            </a:r>
            <a:r>
              <a:rPr lang="zh-CN" altLang="en-US" dirty="0" smtClean="0"/>
              <a:t>接 运</a:t>
            </a:r>
            <a:r>
              <a:rPr lang="en-US" dirty="0" smtClean="0"/>
              <a:t>、  </a:t>
            </a:r>
            <a:r>
              <a:rPr lang="zh-CN" altLang="en-US" dirty="0" smtClean="0"/>
              <a:t>保 管 等 费 用</a:t>
            </a:r>
            <a:r>
              <a:rPr lang="en-US" dirty="0" smtClean="0"/>
              <a:t>，  </a:t>
            </a:r>
            <a:r>
              <a:rPr lang="zh-CN" altLang="en-US" dirty="0" smtClean="0"/>
              <a:t>则</a:t>
            </a:r>
            <a:r>
              <a:rPr lang="en-US" dirty="0" smtClean="0"/>
              <a:t>：</a:t>
            </a:r>
            <a:endParaRPr lang="zh-CN" altLang="en-US" dirty="0" smtClean="0"/>
          </a:p>
          <a:p>
            <a:r>
              <a:rPr lang="en-US" dirty="0" smtClean="0"/>
              <a:t>①</a:t>
            </a:r>
            <a:r>
              <a:rPr lang="zh-CN" altLang="en-US" dirty="0" smtClean="0"/>
              <a:t>所有费用由发货人承担</a:t>
            </a:r>
            <a:r>
              <a:rPr lang="en-US" dirty="0" smtClean="0"/>
              <a:t>，   </a:t>
            </a:r>
            <a:r>
              <a:rPr lang="zh-CN" altLang="en-US" dirty="0" smtClean="0"/>
              <a:t>承运人要退回未完成的运输费用</a:t>
            </a:r>
            <a:r>
              <a:rPr lang="en-US" dirty="0" smtClean="0"/>
              <a:t>；</a:t>
            </a:r>
            <a:endParaRPr lang="zh-CN" altLang="en-US" dirty="0" smtClean="0"/>
          </a:p>
          <a:p>
            <a:r>
              <a:rPr lang="en-US" dirty="0" smtClean="0"/>
              <a:t>②</a:t>
            </a:r>
            <a:r>
              <a:rPr lang="zh-CN" altLang="en-US" dirty="0" smtClean="0"/>
              <a:t>回运时</a:t>
            </a:r>
            <a:r>
              <a:rPr lang="en-US" dirty="0" smtClean="0"/>
              <a:t>，  </a:t>
            </a:r>
            <a:r>
              <a:rPr lang="zh-CN" altLang="en-US" dirty="0" smtClean="0"/>
              <a:t>回程运费免收</a:t>
            </a:r>
            <a:r>
              <a:rPr lang="en-US" dirty="0" smtClean="0"/>
              <a:t>；</a:t>
            </a:r>
            <a:endParaRPr lang="zh-CN" altLang="en-US" dirty="0" smtClean="0"/>
          </a:p>
          <a:p>
            <a:r>
              <a:rPr lang="en-US" dirty="0" smtClean="0"/>
              <a:t>③</a:t>
            </a:r>
            <a:r>
              <a:rPr lang="zh-CN" altLang="en-US" dirty="0" smtClean="0"/>
              <a:t>发货人要求绕道运输</a:t>
            </a:r>
            <a:r>
              <a:rPr lang="en-US" dirty="0" smtClean="0"/>
              <a:t>，   </a:t>
            </a:r>
            <a:r>
              <a:rPr lang="zh-CN" altLang="en-US" dirty="0" smtClean="0"/>
              <a:t>额外费用按实际收取</a:t>
            </a:r>
            <a:r>
              <a:rPr lang="en-US" dirty="0" smtClean="0"/>
              <a:t>；</a:t>
            </a:r>
            <a:endParaRPr lang="zh-CN" altLang="en-US" dirty="0" smtClean="0"/>
          </a:p>
          <a:p>
            <a:r>
              <a:rPr lang="en-US" dirty="0" smtClean="0"/>
              <a:t>④</a:t>
            </a:r>
            <a:r>
              <a:rPr lang="zh-CN" altLang="en-US" dirty="0" smtClean="0"/>
              <a:t>货物在受阻地需要存放</a:t>
            </a:r>
            <a:r>
              <a:rPr lang="en-US" dirty="0" smtClean="0"/>
              <a:t>，   </a:t>
            </a:r>
            <a:r>
              <a:rPr lang="zh-CN" altLang="en-US" dirty="0" smtClean="0"/>
              <a:t>保管费用由发货人负担</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第四节　国际陆上货物代理业务</a:t>
            </a:r>
            <a:endParaRPr lang="zh-CN" altLang="zh-CN" dirty="0" smtClean="0"/>
          </a:p>
        </p:txBody>
      </p:sp>
      <p:sp>
        <p:nvSpPr>
          <p:cNvPr id="87043" name="Rectangle 3"/>
          <p:cNvSpPr>
            <a:spLocks noGrp="1" noChangeArrowheads="1"/>
          </p:cNvSpPr>
          <p:nvPr>
            <p:ph type="body" idx="1"/>
          </p:nvPr>
        </p:nvSpPr>
        <p:spPr/>
        <p:txBody>
          <a:bodyPr/>
          <a:lstStyle/>
          <a:p>
            <a:pPr>
              <a:lnSpc>
                <a:spcPct val="250000"/>
              </a:lnSpc>
            </a:pPr>
            <a:r>
              <a:rPr lang="en-US" dirty="0" smtClean="0"/>
              <a:t>６  </a:t>
            </a:r>
            <a:r>
              <a:rPr lang="zh-CN" altLang="en-US" dirty="0" smtClean="0"/>
              <a:t>逾期提货</a:t>
            </a:r>
          </a:p>
          <a:p>
            <a:pPr>
              <a:lnSpc>
                <a:spcPct val="250000"/>
              </a:lnSpc>
            </a:pPr>
            <a:r>
              <a:rPr lang="zh-CN" altLang="en-US" dirty="0" smtClean="0"/>
              <a:t>货物到达目的地后</a:t>
            </a:r>
            <a:r>
              <a:rPr lang="en-US" dirty="0" smtClean="0"/>
              <a:t>，  </a:t>
            </a:r>
            <a:r>
              <a:rPr lang="zh-CN" altLang="en-US" dirty="0" smtClean="0"/>
              <a:t>承运人知道收货人的</a:t>
            </a:r>
            <a:r>
              <a:rPr lang="en-US" dirty="0" smtClean="0"/>
              <a:t>，  </a:t>
            </a:r>
            <a:r>
              <a:rPr lang="zh-CN" altLang="en-US" dirty="0" smtClean="0"/>
              <a:t>应及时通知收货人</a:t>
            </a:r>
            <a:r>
              <a:rPr lang="en-US" dirty="0" smtClean="0"/>
              <a:t>，  </a:t>
            </a:r>
            <a:r>
              <a:rPr lang="zh-CN" altLang="en-US" dirty="0" smtClean="0"/>
              <a:t>收货人逾期提货的</a:t>
            </a:r>
            <a:r>
              <a:rPr lang="en-US" dirty="0" smtClean="0"/>
              <a:t>，  </a:t>
            </a:r>
            <a:r>
              <a:rPr lang="zh-CN" altLang="en-US" dirty="0" smtClean="0"/>
              <a:t>应 当支付承运人保管费用</a:t>
            </a:r>
            <a:r>
              <a:rPr lang="en-US" dirty="0" smtClean="0"/>
              <a:t>。   </a:t>
            </a:r>
            <a:r>
              <a:rPr lang="zh-CN" altLang="en-US" dirty="0" smtClean="0"/>
              <a:t>收货人不明或收货人无正当理由拒绝受领货物的</a:t>
            </a:r>
            <a:r>
              <a:rPr lang="en-US" dirty="0" smtClean="0"/>
              <a:t>，   </a:t>
            </a:r>
            <a:r>
              <a:rPr lang="zh-CN" altLang="en-US" dirty="0" smtClean="0"/>
              <a:t>依照我国  </a:t>
            </a:r>
            <a:r>
              <a:rPr lang="en-US" dirty="0" smtClean="0"/>
              <a:t>《 </a:t>
            </a:r>
            <a:r>
              <a:rPr lang="zh-CN" altLang="en-US" dirty="0" smtClean="0"/>
              <a:t>中 华人民共和国合同法</a:t>
            </a:r>
            <a:r>
              <a:rPr lang="en-US" dirty="0" smtClean="0"/>
              <a:t>》   </a:t>
            </a:r>
            <a:r>
              <a:rPr lang="zh-CN" altLang="en-US" dirty="0" smtClean="0"/>
              <a:t>规定</a:t>
            </a:r>
            <a:r>
              <a:rPr lang="en-US" dirty="0" smtClean="0"/>
              <a:t>，  </a:t>
            </a:r>
            <a:r>
              <a:rPr lang="zh-CN" altLang="en-US" dirty="0" smtClean="0"/>
              <a:t>承运人可以提存货物</a:t>
            </a:r>
            <a:r>
              <a:rPr lang="en-US" dirty="0" smtClean="0"/>
              <a:t>。</a:t>
            </a:r>
            <a:endParaRPr lang="zh-CN" altLang="en-US" dirty="0" smtClean="0"/>
          </a:p>
          <a:p>
            <a:pPr eaLnBrk="1" hangingPunct="1">
              <a:lnSpc>
                <a:spcPct val="2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第一节  国际货运代理</a:t>
            </a:r>
            <a:endParaRPr lang="zh-CN" altLang="zh-CN" dirty="0" smtClean="0"/>
          </a:p>
        </p:txBody>
      </p:sp>
      <p:sp>
        <p:nvSpPr>
          <p:cNvPr id="11267"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我国对货运代理的行业管理</a:t>
            </a:r>
          </a:p>
          <a:p>
            <a:pPr>
              <a:lnSpc>
                <a:spcPct val="150000"/>
              </a:lnSpc>
            </a:pPr>
            <a:r>
              <a:rPr lang="zh-CN" altLang="en-US" dirty="0" smtClean="0"/>
              <a:t>根据 </a:t>
            </a:r>
            <a:r>
              <a:rPr lang="en-US" dirty="0" smtClean="0"/>
              <a:t>１９９５ </a:t>
            </a:r>
            <a:r>
              <a:rPr lang="zh-CN" altLang="en-US" dirty="0" smtClean="0"/>
              <a:t>年颁布的  </a:t>
            </a:r>
            <a:r>
              <a:rPr lang="en-US" dirty="0" smtClean="0"/>
              <a:t>《 </a:t>
            </a:r>
            <a:r>
              <a:rPr lang="zh-CN" altLang="en-US" dirty="0" smtClean="0"/>
              <a:t>货代管理规定</a:t>
            </a:r>
            <a:r>
              <a:rPr lang="en-US" dirty="0" smtClean="0"/>
              <a:t>》   </a:t>
            </a:r>
            <a:r>
              <a:rPr lang="zh-CN" altLang="en-US" dirty="0" smtClean="0"/>
              <a:t>及其实施细则的有关规定</a:t>
            </a:r>
            <a:r>
              <a:rPr lang="en-US" dirty="0" smtClean="0"/>
              <a:t>，   </a:t>
            </a:r>
            <a:r>
              <a:rPr lang="zh-CN" altLang="en-US" dirty="0" smtClean="0"/>
              <a:t>国务院商务主管部门</a:t>
            </a:r>
            <a:r>
              <a:rPr lang="en-US" dirty="0" smtClean="0"/>
              <a:t>（ </a:t>
            </a:r>
            <a:r>
              <a:rPr lang="zh-CN" altLang="en-US" dirty="0" smtClean="0"/>
              <a:t>商务部</a:t>
            </a:r>
            <a:r>
              <a:rPr lang="en-US" dirty="0" smtClean="0"/>
              <a:t>）  </a:t>
            </a:r>
            <a:r>
              <a:rPr lang="zh-CN" altLang="en-US" dirty="0" smtClean="0"/>
              <a:t>是我国国际货运代理业的主管部门</a:t>
            </a:r>
            <a:r>
              <a:rPr lang="en-US" dirty="0" smtClean="0"/>
              <a:t>，  </a:t>
            </a:r>
            <a:r>
              <a:rPr lang="zh-CN" altLang="en-US" dirty="0" smtClean="0"/>
              <a:t>负责对全国国际货运代理业实施监督管理</a:t>
            </a:r>
            <a:r>
              <a:rPr lang="en-US" dirty="0" smtClean="0"/>
              <a:t>。 </a:t>
            </a:r>
            <a:r>
              <a:rPr lang="zh-CN" altLang="en-US" dirty="0" smtClean="0"/>
              <a:t>省</a:t>
            </a:r>
            <a:r>
              <a:rPr lang="en-US" dirty="0" smtClean="0"/>
              <a:t>、  </a:t>
            </a:r>
            <a:r>
              <a:rPr lang="zh-CN" altLang="en-US" dirty="0" smtClean="0"/>
              <a:t>自治区</a:t>
            </a:r>
            <a:r>
              <a:rPr lang="en-US" dirty="0" smtClean="0"/>
              <a:t>、  </a:t>
            </a:r>
            <a:r>
              <a:rPr lang="zh-CN" altLang="en-US" dirty="0" smtClean="0"/>
              <a:t>直辖市</a:t>
            </a:r>
            <a:r>
              <a:rPr lang="en-US" dirty="0" smtClean="0"/>
              <a:t>、  </a:t>
            </a:r>
            <a:r>
              <a:rPr lang="zh-CN" altLang="en-US" dirty="0" smtClean="0"/>
              <a:t>经济特区</a:t>
            </a:r>
            <a:r>
              <a:rPr lang="en-US" dirty="0" smtClean="0"/>
              <a:t>、  </a:t>
            </a:r>
            <a:r>
              <a:rPr lang="zh-CN" altLang="en-US" dirty="0" smtClean="0"/>
              <a:t>计划单列市人民政府商务主管部门在商务部的授权下</a:t>
            </a:r>
            <a:r>
              <a:rPr lang="en-US" dirty="0" smtClean="0"/>
              <a:t>， </a:t>
            </a:r>
            <a:r>
              <a:rPr lang="zh-CN" altLang="en-US" dirty="0" smtClean="0"/>
              <a:t>负 责对本行政区域内的国际货运代理业实施监督管理</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a:t>
            </a:r>
            <a:r>
              <a:rPr lang="zh-CN" altLang="en-US" dirty="0" smtClean="0"/>
              <a:t>集装箱运输</a:t>
            </a:r>
            <a:r>
              <a:rPr lang="zh-CN" altLang="en-US" dirty="0" smtClean="0"/>
              <a:t>与国际多式联运代理</a:t>
            </a:r>
            <a:r>
              <a:rPr lang="zh-CN" altLang="en-US" dirty="0" smtClean="0"/>
              <a:t>业务</a:t>
            </a:r>
            <a:endParaRPr lang="zh-CN" altLang="zh-CN" dirty="0" smtClean="0"/>
          </a:p>
        </p:txBody>
      </p:sp>
      <p:sp>
        <p:nvSpPr>
          <p:cNvPr id="87043"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集装箱运输代理</a:t>
            </a:r>
            <a:r>
              <a:rPr lang="zh-CN" altLang="en-US" sz="2900" dirty="0" smtClean="0"/>
              <a:t>业务</a:t>
            </a:r>
            <a:r>
              <a:rPr lang="en-US" altLang="zh-CN" sz="2900" dirty="0" smtClean="0"/>
              <a:t> </a:t>
            </a:r>
            <a:endParaRPr lang="zh-CN" altLang="en-US" sz="2900" dirty="0" smtClean="0"/>
          </a:p>
          <a:p>
            <a:r>
              <a:rPr lang="en-US" dirty="0" smtClean="0"/>
              <a:t>１  </a:t>
            </a:r>
            <a:r>
              <a:rPr lang="zh-CN" altLang="en-US" dirty="0" smtClean="0"/>
              <a:t>集装箱运输代理出口流程</a:t>
            </a:r>
          </a:p>
          <a:p>
            <a:r>
              <a:rPr lang="en-US" dirty="0" smtClean="0"/>
              <a:t>（１）  </a:t>
            </a:r>
            <a:r>
              <a:rPr lang="zh-CN" altLang="en-US" dirty="0" smtClean="0"/>
              <a:t>委托代理</a:t>
            </a:r>
            <a:r>
              <a:rPr lang="en-US" dirty="0" smtClean="0"/>
              <a:t>。</a:t>
            </a:r>
            <a:endParaRPr lang="zh-CN" altLang="en-US" dirty="0" smtClean="0"/>
          </a:p>
          <a:p>
            <a:r>
              <a:rPr lang="zh-CN" altLang="en-US" dirty="0" smtClean="0"/>
              <a:t>在集装箱运输业务中</a:t>
            </a:r>
            <a:r>
              <a:rPr lang="en-US" dirty="0" smtClean="0"/>
              <a:t>，  </a:t>
            </a:r>
            <a:r>
              <a:rPr lang="zh-CN" altLang="en-US" dirty="0" smtClean="0"/>
              <a:t>发货人一般都委托货运代理人为其办理有关的货运业务</a:t>
            </a:r>
            <a:r>
              <a:rPr lang="en-US" dirty="0" smtClean="0"/>
              <a:t>。  </a:t>
            </a:r>
            <a:r>
              <a:rPr lang="zh-CN" altLang="en-US" dirty="0" smtClean="0"/>
              <a:t>通常由 作为委托人的货主提出委托</a:t>
            </a:r>
            <a:r>
              <a:rPr lang="en-US" dirty="0" smtClean="0"/>
              <a:t>，   </a:t>
            </a:r>
            <a:r>
              <a:rPr lang="zh-CN" altLang="en-US" dirty="0" smtClean="0"/>
              <a:t>货运代理人接受委托后双方代理关系建立</a:t>
            </a:r>
            <a:r>
              <a:rPr lang="en-US" dirty="0" smtClean="0"/>
              <a:t>。</a:t>
            </a:r>
            <a:endParaRPr lang="zh-CN" altLang="en-US" dirty="0" smtClean="0"/>
          </a:p>
          <a:p>
            <a:r>
              <a:rPr lang="en-US" dirty="0" smtClean="0"/>
              <a:t>（２）  </a:t>
            </a:r>
            <a:r>
              <a:rPr lang="zh-CN" altLang="en-US" dirty="0" smtClean="0"/>
              <a:t>订舱</a:t>
            </a:r>
            <a:r>
              <a:rPr lang="en-US" dirty="0" smtClean="0"/>
              <a:t>。</a:t>
            </a:r>
            <a:endParaRPr lang="zh-CN" altLang="en-US" dirty="0" smtClean="0"/>
          </a:p>
          <a:p>
            <a:r>
              <a:rPr lang="zh-CN" altLang="en-US" dirty="0" smtClean="0"/>
              <a:t>发货人  </a:t>
            </a:r>
            <a:r>
              <a:rPr lang="en-US" dirty="0" smtClean="0"/>
              <a:t>（ </a:t>
            </a:r>
            <a:r>
              <a:rPr lang="zh-CN" altLang="en-US" dirty="0" smtClean="0"/>
              <a:t>或其代理人</a:t>
            </a:r>
            <a:r>
              <a:rPr lang="en-US" dirty="0" smtClean="0"/>
              <a:t>）   </a:t>
            </a:r>
            <a:r>
              <a:rPr lang="zh-CN" altLang="en-US" dirty="0" smtClean="0"/>
              <a:t>应根据贸易合同或信用证条款规定</a:t>
            </a:r>
            <a:r>
              <a:rPr lang="en-US" dirty="0" smtClean="0"/>
              <a:t>，  </a:t>
            </a:r>
            <a:r>
              <a:rPr lang="zh-CN" altLang="en-US" dirty="0" smtClean="0"/>
              <a:t>在货物托运前一定时间内 向船公司或其代理人</a:t>
            </a:r>
            <a:r>
              <a:rPr lang="en-US" dirty="0" smtClean="0"/>
              <a:t>，  </a:t>
            </a:r>
            <a:r>
              <a:rPr lang="zh-CN" altLang="en-US" dirty="0" smtClean="0"/>
              <a:t>或者多式联运经营人或其代理人申请订舱</a:t>
            </a:r>
            <a:r>
              <a:rPr lang="en-US" dirty="0" smtClean="0"/>
              <a:t>。</a:t>
            </a:r>
            <a:endParaRPr lang="zh-CN" altLang="en-US" dirty="0" smtClean="0"/>
          </a:p>
          <a:p>
            <a:pPr eaLnBrk="1" hangingPunct="1"/>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r>
              <a:rPr lang="en-US" dirty="0" smtClean="0"/>
              <a:t>（３）  </a:t>
            </a:r>
            <a:r>
              <a:rPr lang="zh-CN" altLang="en-US" dirty="0" smtClean="0"/>
              <a:t>发放空箱</a:t>
            </a:r>
            <a:r>
              <a:rPr lang="en-US" dirty="0" smtClean="0"/>
              <a:t>。</a:t>
            </a:r>
            <a:endParaRPr lang="zh-CN" altLang="en-US" dirty="0" smtClean="0"/>
          </a:p>
          <a:p>
            <a:r>
              <a:rPr lang="zh-CN" altLang="en-US" dirty="0" smtClean="0"/>
              <a:t>除货主使用自备箱外</a:t>
            </a:r>
            <a:r>
              <a:rPr lang="en-US" dirty="0" smtClean="0"/>
              <a:t>， </a:t>
            </a:r>
            <a:r>
              <a:rPr lang="zh-CN" altLang="en-US" dirty="0" smtClean="0"/>
              <a:t>通常整箱货使用的空箱由发货人或其代理人凭船方签署的提箱单 到指定的码头  </a:t>
            </a:r>
            <a:r>
              <a:rPr lang="en-US" dirty="0" smtClean="0"/>
              <a:t>（ </a:t>
            </a:r>
            <a:r>
              <a:rPr lang="zh-CN" altLang="en-US" dirty="0" smtClean="0"/>
              <a:t>或内陆港站</a:t>
            </a:r>
            <a:r>
              <a:rPr lang="en-US" dirty="0" smtClean="0"/>
              <a:t>）   </a:t>
            </a:r>
            <a:r>
              <a:rPr lang="zh-CN" altLang="en-US" dirty="0" smtClean="0"/>
              <a:t>的堆场领取空箱</a:t>
            </a:r>
            <a:r>
              <a:rPr lang="en-US" dirty="0" smtClean="0"/>
              <a:t>，  </a:t>
            </a:r>
            <a:r>
              <a:rPr lang="zh-CN" altLang="en-US" dirty="0" smtClean="0"/>
              <a:t>并办理设备交接单手续</a:t>
            </a:r>
            <a:r>
              <a:rPr lang="en-US" dirty="0" smtClean="0"/>
              <a:t>。  </a:t>
            </a:r>
            <a:r>
              <a:rPr lang="zh-CN" altLang="en-US" dirty="0" smtClean="0"/>
              <a:t>拼箱货使用的</a:t>
            </a:r>
            <a:r>
              <a:rPr lang="zh-CN" altLang="en-US" dirty="0" smtClean="0"/>
              <a:t>空箱</a:t>
            </a:r>
            <a:r>
              <a:rPr lang="zh-CN" altLang="en-US" dirty="0" smtClean="0"/>
              <a:t>由双方议定交接货物的集装箱货运站负责领取</a:t>
            </a:r>
            <a:r>
              <a:rPr lang="en-US" dirty="0" smtClean="0"/>
              <a:t>。</a:t>
            </a:r>
            <a:endParaRPr lang="zh-CN" altLang="en-US" dirty="0" smtClean="0"/>
          </a:p>
          <a:p>
            <a:r>
              <a:rPr lang="en-US" dirty="0" smtClean="0"/>
              <a:t>（４）  </a:t>
            </a:r>
            <a:r>
              <a:rPr lang="zh-CN" altLang="en-US" dirty="0" smtClean="0"/>
              <a:t>货物装箱</a:t>
            </a:r>
            <a:r>
              <a:rPr lang="en-US" dirty="0" smtClean="0"/>
              <a:t>。</a:t>
            </a:r>
            <a:endParaRPr lang="zh-CN" altLang="en-US" dirty="0" smtClean="0"/>
          </a:p>
          <a:p>
            <a:r>
              <a:rPr lang="zh-CN" altLang="en-US" dirty="0" smtClean="0"/>
              <a:t>整箱货通常由发货人或发货人代理在发货人的仓库完成装箱</a:t>
            </a:r>
            <a:r>
              <a:rPr lang="en-US" dirty="0" smtClean="0"/>
              <a:t>、   </a:t>
            </a:r>
            <a:r>
              <a:rPr lang="zh-CN" altLang="en-US" dirty="0" smtClean="0"/>
              <a:t>加封并制作箱单</a:t>
            </a:r>
            <a:r>
              <a:rPr lang="en-US" dirty="0" smtClean="0"/>
              <a:t>，  </a:t>
            </a:r>
            <a:r>
              <a:rPr lang="zh-CN" altLang="en-US" dirty="0" smtClean="0"/>
              <a:t>然后将 重箱运至码头堆场</a:t>
            </a:r>
            <a:r>
              <a:rPr lang="en-US" dirty="0" smtClean="0"/>
              <a:t>；  </a:t>
            </a:r>
            <a:r>
              <a:rPr lang="zh-CN" altLang="en-US" dirty="0" smtClean="0"/>
              <a:t>拼箱货发货人将货物交至集装箱货运站</a:t>
            </a:r>
            <a:r>
              <a:rPr lang="en-US" dirty="0" smtClean="0"/>
              <a:t>，  </a:t>
            </a:r>
            <a:r>
              <a:rPr lang="zh-CN" altLang="en-US" dirty="0" smtClean="0"/>
              <a:t>由货运站根据订舱清单</a:t>
            </a:r>
            <a:r>
              <a:rPr lang="en-US" dirty="0" smtClean="0"/>
              <a:t>、   </a:t>
            </a:r>
            <a:r>
              <a:rPr lang="zh-CN" altLang="en-US" dirty="0" smtClean="0"/>
              <a:t>场站收据</a:t>
            </a:r>
            <a:r>
              <a:rPr lang="zh-CN" altLang="en-US" dirty="0" smtClean="0"/>
              <a:t>和船方的其他指示负责装箱</a:t>
            </a:r>
            <a:r>
              <a:rPr lang="en-US" dirty="0" smtClean="0"/>
              <a:t>、   </a:t>
            </a:r>
            <a:r>
              <a:rPr lang="zh-CN" altLang="en-US" dirty="0" smtClean="0"/>
              <a:t>加封并制作箱单</a:t>
            </a:r>
            <a:r>
              <a:rPr lang="en-US" dirty="0" smtClean="0"/>
              <a:t>，  </a:t>
            </a:r>
            <a:r>
              <a:rPr lang="zh-CN" altLang="en-US" dirty="0" smtClean="0"/>
              <a:t>然后将重箱运至码头堆场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r>
              <a:rPr lang="en-US" dirty="0" smtClean="0"/>
              <a:t>（５）  </a:t>
            </a:r>
            <a:r>
              <a:rPr lang="zh-CN" altLang="en-US" dirty="0" smtClean="0"/>
              <a:t>货物交接</a:t>
            </a:r>
            <a:r>
              <a:rPr lang="en-US" dirty="0" smtClean="0"/>
              <a:t>。</a:t>
            </a:r>
            <a:endParaRPr lang="zh-CN" altLang="en-US" dirty="0" smtClean="0"/>
          </a:p>
          <a:p>
            <a:r>
              <a:rPr lang="zh-CN" altLang="en-US" dirty="0" smtClean="0"/>
              <a:t>整箱货运至码头  </a:t>
            </a:r>
            <a:r>
              <a:rPr lang="en-US" dirty="0" smtClean="0"/>
              <a:t>（ </a:t>
            </a:r>
            <a:r>
              <a:rPr lang="zh-CN" altLang="en-US" dirty="0" smtClean="0"/>
              <a:t>或内陆港站</a:t>
            </a:r>
            <a:r>
              <a:rPr lang="en-US" dirty="0" smtClean="0"/>
              <a:t>）   </a:t>
            </a:r>
            <a:r>
              <a:rPr lang="zh-CN" altLang="en-US" dirty="0" smtClean="0"/>
              <a:t>堆场</a:t>
            </a:r>
            <a:r>
              <a:rPr lang="en-US" dirty="0" smtClean="0"/>
              <a:t>，  </a:t>
            </a:r>
            <a:r>
              <a:rPr lang="zh-CN" altLang="en-US" dirty="0" smtClean="0"/>
              <a:t>堆场业务员根据订舱清单</a:t>
            </a:r>
            <a:r>
              <a:rPr lang="en-US" dirty="0" smtClean="0"/>
              <a:t>、  </a:t>
            </a:r>
            <a:r>
              <a:rPr lang="zh-CN" altLang="en-US" dirty="0" smtClean="0"/>
              <a:t>场站收据及装箱单 验收货物</a:t>
            </a:r>
            <a:r>
              <a:rPr lang="en-US" dirty="0" smtClean="0"/>
              <a:t>，  </a:t>
            </a:r>
            <a:r>
              <a:rPr lang="zh-CN" altLang="en-US" dirty="0" smtClean="0"/>
              <a:t>在场站收据上签字后退还给发货人</a:t>
            </a:r>
            <a:r>
              <a:rPr lang="en-US" dirty="0" smtClean="0"/>
              <a:t>。</a:t>
            </a:r>
            <a:endParaRPr lang="zh-CN" altLang="en-US" dirty="0" smtClean="0"/>
          </a:p>
          <a:p>
            <a:r>
              <a:rPr lang="en-US" dirty="0" smtClean="0"/>
              <a:t>（６）  </a:t>
            </a:r>
            <a:r>
              <a:rPr lang="zh-CN" altLang="en-US" dirty="0" smtClean="0"/>
              <a:t>换取提单</a:t>
            </a:r>
            <a:r>
              <a:rPr lang="en-US" dirty="0" smtClean="0"/>
              <a:t>。</a:t>
            </a:r>
            <a:endParaRPr lang="zh-CN" altLang="en-US" dirty="0" smtClean="0"/>
          </a:p>
          <a:p>
            <a:r>
              <a:rPr lang="zh-CN" altLang="en-US" dirty="0" smtClean="0"/>
              <a:t>发货人凭签署的场站收据向集装箱运输经营人或其代理人换取提单后</a:t>
            </a:r>
            <a:r>
              <a:rPr lang="en-US" dirty="0" smtClean="0"/>
              <a:t>，  </a:t>
            </a:r>
            <a:r>
              <a:rPr lang="zh-CN" altLang="en-US" dirty="0" smtClean="0"/>
              <a:t>到银行结汇</a:t>
            </a:r>
            <a:r>
              <a:rPr lang="en-US" dirty="0" smtClean="0"/>
              <a:t>。</a:t>
            </a:r>
            <a:endParaRPr lang="zh-CN" altLang="en-US" dirty="0" smtClean="0"/>
          </a:p>
          <a:p>
            <a:r>
              <a:rPr lang="en-US" dirty="0" smtClean="0"/>
              <a:t>（７）  </a:t>
            </a:r>
            <a:r>
              <a:rPr lang="zh-CN" altLang="en-US" dirty="0" smtClean="0"/>
              <a:t>装船运出</a:t>
            </a:r>
            <a:r>
              <a:rPr lang="en-US" dirty="0" smtClean="0"/>
              <a:t>。</a:t>
            </a:r>
            <a:endParaRPr lang="zh-CN" altLang="en-US" dirty="0" smtClean="0"/>
          </a:p>
          <a:p>
            <a:r>
              <a:rPr lang="zh-CN" altLang="en-US" dirty="0" smtClean="0"/>
              <a:t>码头装卸区根据装船计划</a:t>
            </a:r>
            <a:r>
              <a:rPr lang="en-US" dirty="0" smtClean="0"/>
              <a:t>，   </a:t>
            </a:r>
            <a:r>
              <a:rPr lang="zh-CN" altLang="en-US" dirty="0" smtClean="0"/>
              <a:t>将出运的集装箱调整到前方堆场</a:t>
            </a:r>
            <a:r>
              <a:rPr lang="en-US" dirty="0" smtClean="0"/>
              <a:t>，  </a:t>
            </a:r>
            <a:r>
              <a:rPr lang="zh-CN" altLang="en-US" dirty="0" smtClean="0"/>
              <a:t>待船舶到港后装运出口</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r>
              <a:rPr lang="en-US" dirty="0" smtClean="0"/>
              <a:t>２  </a:t>
            </a:r>
            <a:r>
              <a:rPr lang="zh-CN" altLang="en-US" dirty="0" smtClean="0"/>
              <a:t>集装箱运输代理进口流程</a:t>
            </a:r>
          </a:p>
          <a:p>
            <a:r>
              <a:rPr lang="en-US" dirty="0" smtClean="0"/>
              <a:t>（１）  </a:t>
            </a:r>
            <a:r>
              <a:rPr lang="zh-CN" altLang="en-US" dirty="0" smtClean="0"/>
              <a:t>委托代理</a:t>
            </a:r>
            <a:r>
              <a:rPr lang="en-US" dirty="0" smtClean="0"/>
              <a:t>。</a:t>
            </a:r>
            <a:r>
              <a:rPr lang="en-US" altLang="zh-CN" dirty="0" smtClean="0"/>
              <a:t> </a:t>
            </a:r>
            <a:endParaRPr lang="zh-CN" altLang="en-US" dirty="0" smtClean="0"/>
          </a:p>
          <a:p>
            <a:r>
              <a:rPr lang="zh-CN" altLang="en-US" dirty="0" smtClean="0"/>
              <a:t>同出口代理流 程 操 作 一 样</a:t>
            </a:r>
            <a:r>
              <a:rPr lang="en-US" dirty="0" smtClean="0"/>
              <a:t>，  </a:t>
            </a:r>
            <a:r>
              <a:rPr lang="zh-CN" altLang="en-US" dirty="0" smtClean="0"/>
              <a:t>收 货 人 与 货 运 代 理 人 通 过 订 立 代 理 协 议 明 确 双 方 的 代 </a:t>
            </a:r>
            <a:r>
              <a:rPr lang="zh-CN" altLang="en-US" dirty="0" smtClean="0"/>
              <a:t>理关系</a:t>
            </a:r>
            <a:r>
              <a:rPr lang="en-US" dirty="0" smtClean="0"/>
              <a:t>。</a:t>
            </a:r>
            <a:endParaRPr lang="zh-CN" altLang="en-US" dirty="0" smtClean="0"/>
          </a:p>
          <a:p>
            <a:r>
              <a:rPr lang="en-US" dirty="0" smtClean="0"/>
              <a:t>（２）  </a:t>
            </a:r>
            <a:r>
              <a:rPr lang="zh-CN" altLang="en-US" dirty="0" smtClean="0"/>
              <a:t>做好卸船准备</a:t>
            </a:r>
            <a:r>
              <a:rPr lang="en-US" dirty="0" smtClean="0"/>
              <a:t>。</a:t>
            </a:r>
            <a:endParaRPr lang="zh-CN" altLang="en-US" dirty="0" smtClean="0"/>
          </a:p>
          <a:p>
            <a:r>
              <a:rPr lang="zh-CN" altLang="en-US" dirty="0" smtClean="0"/>
              <a:t>在船舶抵达目的港前</a:t>
            </a:r>
            <a:r>
              <a:rPr lang="en-US" dirty="0" smtClean="0"/>
              <a:t>，  </a:t>
            </a:r>
            <a:r>
              <a:rPr lang="zh-CN" altLang="en-US" dirty="0" smtClean="0"/>
              <a:t>起运港船舶代理人要将有关单证</a:t>
            </a:r>
            <a:r>
              <a:rPr lang="en-US" dirty="0" smtClean="0"/>
              <a:t>、   </a:t>
            </a:r>
            <a:r>
              <a:rPr lang="zh-CN" altLang="en-US" dirty="0" smtClean="0"/>
              <a:t>资料寄  </a:t>
            </a:r>
            <a:r>
              <a:rPr lang="en-US" dirty="0" smtClean="0"/>
              <a:t>（ </a:t>
            </a:r>
            <a:r>
              <a:rPr lang="zh-CN" altLang="en-US" dirty="0" smtClean="0"/>
              <a:t>传</a:t>
            </a:r>
            <a:r>
              <a:rPr lang="en-US" dirty="0" smtClean="0"/>
              <a:t>）   </a:t>
            </a:r>
            <a:r>
              <a:rPr lang="zh-CN" altLang="en-US" dirty="0" smtClean="0"/>
              <a:t>给目的港船舶 代理人</a:t>
            </a:r>
            <a:r>
              <a:rPr lang="en-US" dirty="0" smtClean="0"/>
              <a:t>。 </a:t>
            </a:r>
            <a:endParaRPr lang="en-US" dirty="0" smtClean="0"/>
          </a:p>
          <a:p>
            <a:r>
              <a:rPr lang="en-US" dirty="0" smtClean="0"/>
              <a:t>（３）  </a:t>
            </a:r>
            <a:r>
              <a:rPr lang="zh-CN" altLang="en-US" dirty="0" smtClean="0"/>
              <a:t>卸船拆箱</a:t>
            </a:r>
            <a:r>
              <a:rPr lang="en-US" dirty="0" smtClean="0"/>
              <a:t>。</a:t>
            </a:r>
            <a:endParaRPr lang="zh-CN" altLang="en-US" dirty="0" smtClean="0"/>
          </a:p>
          <a:p>
            <a:r>
              <a:rPr lang="zh-CN" altLang="en-US" dirty="0" smtClean="0"/>
              <a:t>一般集装箱从船上卸下后</a:t>
            </a:r>
            <a:r>
              <a:rPr lang="en-US" dirty="0" smtClean="0"/>
              <a:t>，   </a:t>
            </a:r>
            <a:r>
              <a:rPr lang="zh-CN" altLang="en-US" dirty="0" smtClean="0"/>
              <a:t>要先放在码头  </a:t>
            </a:r>
            <a:r>
              <a:rPr lang="en-US" dirty="0" smtClean="0"/>
              <a:t>（ </a:t>
            </a:r>
            <a:r>
              <a:rPr lang="zh-CN" altLang="en-US" dirty="0" smtClean="0"/>
              <a:t>或由集装箱运输经营人办理保税手续后继 续运至内陆港站</a:t>
            </a:r>
            <a:r>
              <a:rPr lang="en-US" dirty="0" smtClean="0"/>
              <a:t>）   </a:t>
            </a:r>
            <a:r>
              <a:rPr lang="zh-CN" altLang="en-US" dirty="0" smtClean="0"/>
              <a:t>堆场</a:t>
            </a:r>
            <a:r>
              <a:rPr lang="en-US" dirty="0" smtClean="0"/>
              <a:t>。  </a:t>
            </a:r>
            <a:r>
              <a:rPr lang="zh-CN" altLang="en-US" dirty="0" smtClean="0"/>
              <a:t>整箱货可在此交付给收货人或其代理人</a:t>
            </a:r>
            <a:r>
              <a:rPr lang="en-US" dirty="0" smtClean="0"/>
              <a:t>，  </a:t>
            </a:r>
            <a:r>
              <a:rPr lang="zh-CN" altLang="en-US" dirty="0" smtClean="0"/>
              <a:t>拼箱货由堆场转到</a:t>
            </a:r>
            <a:r>
              <a:rPr lang="zh-CN" altLang="en-US" dirty="0" smtClean="0"/>
              <a:t>集装箱货运站</a:t>
            </a:r>
            <a:r>
              <a:rPr lang="en-US" dirty="0" smtClean="0"/>
              <a:t>，  </a:t>
            </a:r>
            <a:r>
              <a:rPr lang="zh-CN" altLang="en-US" dirty="0" smtClean="0"/>
              <a:t>拆箱分拨后准备交付</a:t>
            </a:r>
            <a:r>
              <a:rPr lang="en-US" dirty="0" smtClean="0"/>
              <a:t>。  </a:t>
            </a:r>
            <a:r>
              <a:rPr lang="en-US" altLang="zh-CN" dirty="0" smtClean="0"/>
              <a:t> </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r>
              <a:rPr lang="en-US" dirty="0" smtClean="0"/>
              <a:t>（４）  </a:t>
            </a:r>
            <a:r>
              <a:rPr lang="zh-CN" altLang="en-US" dirty="0" smtClean="0"/>
              <a:t>收货人付费换单</a:t>
            </a:r>
            <a:r>
              <a:rPr lang="en-US" dirty="0" smtClean="0"/>
              <a:t>。</a:t>
            </a:r>
            <a:endParaRPr lang="zh-CN" altLang="en-US" dirty="0" smtClean="0"/>
          </a:p>
          <a:p>
            <a:r>
              <a:rPr lang="zh-CN" altLang="en-US" dirty="0" smtClean="0"/>
              <a:t>收货人接到货运通知单后</a:t>
            </a:r>
            <a:r>
              <a:rPr lang="en-US" dirty="0" smtClean="0"/>
              <a:t>，   </a:t>
            </a:r>
            <a:r>
              <a:rPr lang="zh-CN" altLang="en-US" dirty="0" smtClean="0"/>
              <a:t>在信用证贸易下应及时向银行付清所有应付款项</a:t>
            </a:r>
            <a:r>
              <a:rPr lang="en-US" dirty="0" smtClean="0"/>
              <a:t>，  </a:t>
            </a:r>
            <a:r>
              <a:rPr lang="zh-CN" altLang="en-US" dirty="0" smtClean="0"/>
              <a:t>取得有关 单证  </a:t>
            </a:r>
            <a:r>
              <a:rPr lang="en-US" dirty="0" smtClean="0"/>
              <a:t>（ </a:t>
            </a:r>
            <a:r>
              <a:rPr lang="zh-CN" altLang="en-US" dirty="0" smtClean="0"/>
              <a:t>正本提单等</a:t>
            </a:r>
            <a:r>
              <a:rPr lang="en-US" dirty="0" smtClean="0"/>
              <a:t>） ，  </a:t>
            </a:r>
            <a:r>
              <a:rPr lang="zh-CN" altLang="en-US" dirty="0" smtClean="0"/>
              <a:t>然后凭提单和到货通知书向船舶代理人换取提货单等提货手续</a:t>
            </a:r>
            <a:r>
              <a:rPr lang="en-US" dirty="0" smtClean="0"/>
              <a:t>。</a:t>
            </a:r>
            <a:endParaRPr lang="zh-CN" altLang="en-US" dirty="0" smtClean="0"/>
          </a:p>
          <a:p>
            <a:r>
              <a:rPr lang="en-US" dirty="0" smtClean="0"/>
              <a:t>（５）  </a:t>
            </a:r>
            <a:r>
              <a:rPr lang="zh-CN" altLang="en-US" dirty="0" smtClean="0"/>
              <a:t>交付货物</a:t>
            </a:r>
            <a:r>
              <a:rPr lang="en-US" dirty="0" smtClean="0"/>
              <a:t>。</a:t>
            </a:r>
            <a:endParaRPr lang="zh-CN" altLang="en-US" dirty="0" smtClean="0"/>
          </a:p>
          <a:p>
            <a:r>
              <a:rPr lang="zh-CN" altLang="en-US" dirty="0" smtClean="0"/>
              <a:t>整箱货物交付在集装箱堆场进行</a:t>
            </a:r>
            <a:r>
              <a:rPr lang="en-US" dirty="0" smtClean="0"/>
              <a:t>，   </a:t>
            </a:r>
            <a:r>
              <a:rPr lang="zh-CN" altLang="en-US" dirty="0" smtClean="0"/>
              <a:t>拼箱货交付在集装箱货运站进行</a:t>
            </a:r>
            <a:r>
              <a:rPr lang="en-US" dirty="0" smtClean="0"/>
              <a:t>。  </a:t>
            </a:r>
            <a:r>
              <a:rPr lang="zh-CN" altLang="en-US" dirty="0" smtClean="0"/>
              <a:t>堆场和货运站应凭 海关放行的提货单</a:t>
            </a:r>
            <a:r>
              <a:rPr lang="en-US" dirty="0" smtClean="0"/>
              <a:t>，  </a:t>
            </a:r>
            <a:r>
              <a:rPr lang="zh-CN" altLang="en-US" dirty="0" smtClean="0"/>
              <a:t>与收货人或 其 代 理 结 清 有 关 费 用  </a:t>
            </a:r>
            <a:r>
              <a:rPr lang="en-US" dirty="0" smtClean="0"/>
              <a:t>（ </a:t>
            </a:r>
            <a:r>
              <a:rPr lang="zh-CN" altLang="en-US" dirty="0" smtClean="0"/>
              <a:t>保 管 费</a:t>
            </a:r>
            <a:r>
              <a:rPr lang="en-US" dirty="0" smtClean="0"/>
              <a:t>、  </a:t>
            </a:r>
            <a:r>
              <a:rPr lang="zh-CN" altLang="en-US" dirty="0" smtClean="0"/>
              <a:t>再 次 托 运 费</a:t>
            </a:r>
            <a:r>
              <a:rPr lang="en-US" dirty="0" smtClean="0"/>
              <a:t>、  </a:t>
            </a:r>
            <a:r>
              <a:rPr lang="zh-CN" altLang="en-US" dirty="0" smtClean="0"/>
              <a:t>滞 期 费</a:t>
            </a:r>
            <a:r>
              <a:rPr lang="en-US" dirty="0" smtClean="0"/>
              <a:t>、  </a:t>
            </a:r>
            <a:r>
              <a:rPr lang="zh-CN" altLang="en-US" dirty="0" smtClean="0"/>
              <a:t>拆 箱费</a:t>
            </a:r>
            <a:r>
              <a:rPr lang="en-US" dirty="0" smtClean="0"/>
              <a:t>）  </a:t>
            </a:r>
            <a:r>
              <a:rPr lang="zh-CN" altLang="en-US" dirty="0" smtClean="0"/>
              <a:t>后交付货物</a:t>
            </a:r>
            <a:r>
              <a:rPr lang="en-US" dirty="0" smtClean="0"/>
              <a:t>，  </a:t>
            </a:r>
            <a:r>
              <a:rPr lang="zh-CN" altLang="en-US" dirty="0" smtClean="0"/>
              <a:t>并由双方签署交 货 记 录</a:t>
            </a:r>
            <a:r>
              <a:rPr lang="en-US" dirty="0" smtClean="0"/>
              <a:t>。  </a:t>
            </a:r>
            <a:r>
              <a:rPr lang="zh-CN" altLang="en-US" dirty="0" smtClean="0"/>
              <a:t>由 于 整 箱 货 是 连 同 集 装 箱 一 起 提 取 的</a:t>
            </a:r>
            <a:r>
              <a:rPr lang="en-US" dirty="0" smtClean="0"/>
              <a:t>，  </a:t>
            </a:r>
            <a:r>
              <a:rPr lang="zh-CN" altLang="en-US" dirty="0" smtClean="0"/>
              <a:t>故 </a:t>
            </a:r>
            <a:r>
              <a:rPr lang="zh-CN" altLang="en-US" dirty="0" smtClean="0"/>
              <a:t>整箱货</a:t>
            </a:r>
            <a:r>
              <a:rPr lang="zh-CN" altLang="en-US" dirty="0" smtClean="0"/>
              <a:t>提货时应办理设备交接手续</a:t>
            </a:r>
            <a:r>
              <a:rPr lang="en-US" dirty="0" smtClean="0"/>
              <a:t>。</a:t>
            </a:r>
            <a:endParaRPr lang="zh-CN" altLang="en-US" dirty="0" smtClean="0"/>
          </a:p>
          <a:p>
            <a:r>
              <a:rPr lang="en-US" dirty="0" smtClean="0"/>
              <a:t>（６）  </a:t>
            </a:r>
            <a:r>
              <a:rPr lang="zh-CN" altLang="en-US" dirty="0" smtClean="0"/>
              <a:t>还箱</a:t>
            </a:r>
            <a:r>
              <a:rPr lang="en-US" dirty="0" smtClean="0"/>
              <a:t>。</a:t>
            </a:r>
            <a:endParaRPr lang="zh-CN" altLang="en-US" dirty="0" smtClean="0"/>
          </a:p>
          <a:p>
            <a:r>
              <a:rPr lang="zh-CN" altLang="en-US" dirty="0" smtClean="0"/>
              <a:t>收货人从堆场提取的重箱运到自己的仓库拆箱后</a:t>
            </a:r>
            <a:r>
              <a:rPr lang="en-US" dirty="0" smtClean="0"/>
              <a:t>，  </a:t>
            </a:r>
            <a:r>
              <a:rPr lang="zh-CN" altLang="en-US" dirty="0" smtClean="0"/>
              <a:t>应将空箱尽快运回堆场</a:t>
            </a:r>
            <a:r>
              <a:rPr lang="en-US" dirty="0" smtClean="0"/>
              <a:t>，  </a:t>
            </a:r>
            <a:r>
              <a:rPr lang="zh-CN" altLang="en-US" dirty="0" smtClean="0"/>
              <a:t>凭设备交接 单办理还箱手续</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拼箱货运代理流程</a:t>
            </a:r>
          </a:p>
          <a:p>
            <a:pPr>
              <a:lnSpc>
                <a:spcPct val="150000"/>
              </a:lnSpc>
            </a:pPr>
            <a:r>
              <a:rPr lang="en-US" dirty="0" smtClean="0"/>
              <a:t>（１）  Ａ、  Ｂ、  Ｃ </a:t>
            </a:r>
            <a:r>
              <a:rPr lang="zh-CN" altLang="en-US" dirty="0" smtClean="0"/>
              <a:t>等不同货主将不足一个集装箱的货物交集拼经营人</a:t>
            </a:r>
            <a:r>
              <a:rPr lang="en-US" dirty="0" smtClean="0"/>
              <a:t>；</a:t>
            </a:r>
            <a:endParaRPr lang="zh-CN" altLang="en-US" dirty="0" smtClean="0"/>
          </a:p>
          <a:p>
            <a:pPr>
              <a:lnSpc>
                <a:spcPct val="150000"/>
              </a:lnSpc>
            </a:pPr>
            <a:r>
              <a:rPr lang="en-US" dirty="0" smtClean="0"/>
              <a:t>（２）  </a:t>
            </a:r>
            <a:r>
              <a:rPr lang="zh-CN" altLang="en-US" dirty="0" smtClean="0"/>
              <a:t>集拼经营人将拼箱货拼装成整箱货后</a:t>
            </a:r>
            <a:r>
              <a:rPr lang="en-US" dirty="0" smtClean="0"/>
              <a:t>，  </a:t>
            </a:r>
            <a:r>
              <a:rPr lang="zh-CN" altLang="en-US" dirty="0" smtClean="0"/>
              <a:t>向班轮公司办理整箱货物运输</a:t>
            </a:r>
            <a:r>
              <a:rPr lang="en-US" dirty="0" smtClean="0"/>
              <a:t>；</a:t>
            </a:r>
            <a:endParaRPr lang="zh-CN" altLang="en-US" dirty="0" smtClean="0"/>
          </a:p>
          <a:p>
            <a:pPr>
              <a:lnSpc>
                <a:spcPct val="150000"/>
              </a:lnSpc>
            </a:pPr>
            <a:r>
              <a:rPr lang="en-US" dirty="0" smtClean="0"/>
              <a:t>（３）  </a:t>
            </a:r>
            <a:r>
              <a:rPr lang="zh-CN" altLang="en-US" dirty="0" smtClean="0"/>
              <a:t>整箱货装船后</a:t>
            </a:r>
            <a:r>
              <a:rPr lang="en-US" dirty="0" smtClean="0"/>
              <a:t>，  </a:t>
            </a:r>
            <a:r>
              <a:rPr lang="zh-CN" altLang="en-US" dirty="0" smtClean="0"/>
              <a:t>班轮公司签发主提单  </a:t>
            </a:r>
            <a:r>
              <a:rPr lang="en-US" dirty="0" smtClean="0"/>
              <a:t>（ </a:t>
            </a:r>
            <a:r>
              <a:rPr lang="en-US" dirty="0" err="1" smtClean="0"/>
              <a:t>Ｍａｓｔｅｒ</a:t>
            </a:r>
            <a:r>
              <a:rPr lang="en-US" dirty="0" smtClean="0"/>
              <a:t> Ｂ ／ Ｌ）   </a:t>
            </a:r>
            <a:r>
              <a:rPr lang="zh-CN" altLang="en-US" dirty="0" smtClean="0"/>
              <a:t>或其他单据给集拼经营人</a:t>
            </a:r>
            <a:r>
              <a:rPr lang="en-US" dirty="0" smtClean="0"/>
              <a:t>；</a:t>
            </a:r>
            <a:endParaRPr lang="zh-CN" altLang="en-US" dirty="0" smtClean="0"/>
          </a:p>
          <a:p>
            <a:pPr>
              <a:lnSpc>
                <a:spcPct val="150000"/>
              </a:lnSpc>
            </a:pPr>
            <a:r>
              <a:rPr lang="en-US" dirty="0" smtClean="0"/>
              <a:t>（４）  </a:t>
            </a:r>
            <a:r>
              <a:rPr lang="zh-CN" altLang="en-US" dirty="0" smtClean="0"/>
              <a:t>集拼经营人在货物装船后也签发自己的子提单  </a:t>
            </a:r>
            <a:r>
              <a:rPr lang="en-US" dirty="0" smtClean="0"/>
              <a:t>（ </a:t>
            </a:r>
            <a:r>
              <a:rPr lang="en-US" dirty="0" err="1" smtClean="0"/>
              <a:t>Ｈｏｕｓｅ</a:t>
            </a:r>
            <a:r>
              <a:rPr lang="en-US" dirty="0" smtClean="0"/>
              <a:t> Ｂ ／ Ｌ）  </a:t>
            </a:r>
            <a:r>
              <a:rPr lang="zh-CN" altLang="en-US" dirty="0" smtClean="0"/>
              <a:t>给每一个货主</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集拼经营人将货物装船及船舶预计抵达卸货港等信息告知其卸货港代理</a:t>
            </a:r>
            <a:r>
              <a:rPr lang="en-US" dirty="0" smtClean="0"/>
              <a:t>，  </a:t>
            </a:r>
            <a:r>
              <a:rPr lang="zh-CN" altLang="en-US" dirty="0" smtClean="0"/>
              <a:t>同时还 将班轮公司的子提单及子提单的副本等单据交卸货港代理</a:t>
            </a:r>
            <a:r>
              <a:rPr lang="en-US" dirty="0" smtClean="0"/>
              <a:t>，  </a:t>
            </a:r>
            <a:r>
              <a:rPr lang="zh-CN" altLang="en-US" dirty="0" smtClean="0"/>
              <a:t>以便向班轮公司提货和向</a:t>
            </a:r>
            <a:r>
              <a:rPr lang="zh-CN" altLang="en-US" dirty="0" smtClean="0"/>
              <a:t>收货人交付</a:t>
            </a:r>
            <a:r>
              <a:rPr lang="zh-CN" altLang="en-US" dirty="0" smtClean="0"/>
              <a:t>货物</a:t>
            </a:r>
            <a:r>
              <a:rPr lang="en-US" dirty="0" smtClean="0"/>
              <a:t>；</a:t>
            </a:r>
            <a:endParaRPr lang="zh-CN" altLang="en-US" dirty="0" smtClean="0"/>
          </a:p>
          <a:p>
            <a:pPr>
              <a:lnSpc>
                <a:spcPct val="150000"/>
              </a:lnSpc>
            </a:pPr>
            <a:r>
              <a:rPr lang="en-US" dirty="0" smtClean="0"/>
              <a:t>（６）  </a:t>
            </a:r>
            <a:r>
              <a:rPr lang="zh-CN" altLang="en-US" dirty="0" smtClean="0"/>
              <a:t>货主之间办理包括子提单在内的有关单证的交接</a:t>
            </a:r>
            <a:r>
              <a:rPr lang="en-US" dirty="0" smtClean="0"/>
              <a:t>；</a:t>
            </a:r>
            <a:endParaRPr lang="zh-CN" altLang="en-US" dirty="0" smtClean="0"/>
          </a:p>
          <a:p>
            <a:pPr>
              <a:lnSpc>
                <a:spcPct val="150000"/>
              </a:lnSpc>
            </a:pPr>
            <a:r>
              <a:rPr lang="en-US" dirty="0" smtClean="0"/>
              <a:t>（７）  </a:t>
            </a:r>
            <a:r>
              <a:rPr lang="zh-CN" altLang="en-US" dirty="0" smtClean="0"/>
              <a:t>集拼经营人在卸货港的代理凭班轮公司的提单等提取整箱货</a:t>
            </a:r>
            <a:r>
              <a:rPr lang="en-US" dirty="0" smtClean="0"/>
              <a:t>；</a:t>
            </a:r>
            <a:endParaRPr lang="zh-CN" altLang="en-US" dirty="0" smtClean="0"/>
          </a:p>
          <a:p>
            <a:pPr>
              <a:lnSpc>
                <a:spcPct val="150000"/>
              </a:lnSpc>
            </a:pPr>
            <a:r>
              <a:rPr lang="en-US" dirty="0" smtClean="0"/>
              <a:t>（８）  Ｄ、  Ｅ、  Ｆ </a:t>
            </a:r>
            <a:r>
              <a:rPr lang="zh-CN" altLang="en-US" dirty="0" smtClean="0"/>
              <a:t>等不同的收货人凭正本的子提单等在货运站提取拼箱货</a:t>
            </a:r>
            <a:r>
              <a:rPr lang="en-US" dirty="0" smtClean="0"/>
              <a:t>。</a:t>
            </a:r>
            <a:endParaRPr lang="zh-CN" altLang="en-US" dirty="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r>
              <a:rPr lang="en-US" dirty="0" smtClean="0"/>
              <a:t>４  </a:t>
            </a:r>
            <a:r>
              <a:rPr lang="zh-CN" altLang="en-US" dirty="0" smtClean="0"/>
              <a:t>整箱出口退关</a:t>
            </a:r>
            <a:r>
              <a:rPr lang="en-US" dirty="0" smtClean="0"/>
              <a:t>、  </a:t>
            </a:r>
            <a:r>
              <a:rPr lang="zh-CN" altLang="en-US" dirty="0" smtClean="0"/>
              <a:t>漏装处理</a:t>
            </a:r>
          </a:p>
          <a:p>
            <a:r>
              <a:rPr lang="en-US" dirty="0" smtClean="0"/>
              <a:t>１）  </a:t>
            </a:r>
            <a:r>
              <a:rPr lang="zh-CN" altLang="en-US" dirty="0" smtClean="0"/>
              <a:t>整箱出口退关</a:t>
            </a:r>
            <a:r>
              <a:rPr lang="en-US" dirty="0" smtClean="0"/>
              <a:t>。</a:t>
            </a:r>
            <a:endParaRPr lang="zh-CN" altLang="en-US" dirty="0" smtClean="0"/>
          </a:p>
          <a:p>
            <a:r>
              <a:rPr lang="zh-CN" altLang="en-US" dirty="0" smtClean="0"/>
              <a:t>整箱出口退关是指托运人委托货代办妥整箱出口货运订舱手续后</a:t>
            </a:r>
            <a:r>
              <a:rPr lang="en-US" dirty="0" smtClean="0"/>
              <a:t>， </a:t>
            </a:r>
            <a:r>
              <a:rPr lang="zh-CN" altLang="en-US" dirty="0" smtClean="0"/>
              <a:t>因种种原因在货物配 载装船前终止货物出口的事件</a:t>
            </a:r>
            <a:r>
              <a:rPr lang="en-US" dirty="0" smtClean="0"/>
              <a:t>。</a:t>
            </a:r>
            <a:endParaRPr lang="zh-CN" altLang="en-US" dirty="0" smtClean="0"/>
          </a:p>
          <a:p>
            <a:r>
              <a:rPr lang="en-US" dirty="0" smtClean="0"/>
              <a:t>（１）  </a:t>
            </a:r>
            <a:r>
              <a:rPr lang="zh-CN" altLang="en-US" dirty="0" smtClean="0"/>
              <a:t>退关货的单证处理</a:t>
            </a:r>
            <a:r>
              <a:rPr lang="en-US" dirty="0" smtClean="0"/>
              <a:t>。</a:t>
            </a:r>
            <a:endParaRPr lang="zh-CN" altLang="en-US" dirty="0" smtClean="0"/>
          </a:p>
          <a:p>
            <a:r>
              <a:rPr lang="zh-CN" altLang="en-US" dirty="0" smtClean="0"/>
              <a:t>属于托运人主动提出退关的</a:t>
            </a:r>
            <a:r>
              <a:rPr lang="en-US" dirty="0" smtClean="0"/>
              <a:t>，   </a:t>
            </a:r>
            <a:r>
              <a:rPr lang="zh-CN" altLang="en-US" dirty="0" smtClean="0"/>
              <a:t>货代在接到托运人通知后</a:t>
            </a:r>
            <a:r>
              <a:rPr lang="en-US" dirty="0" smtClean="0"/>
              <a:t>，   </a:t>
            </a:r>
            <a:r>
              <a:rPr lang="zh-CN" altLang="en-US" dirty="0" smtClean="0"/>
              <a:t>须尽快 通 知 船 公 司 或 其 代 理 人</a:t>
            </a:r>
            <a:r>
              <a:rPr lang="en-US" dirty="0" smtClean="0"/>
              <a:t>，  </a:t>
            </a:r>
            <a:r>
              <a:rPr lang="zh-CN" altLang="en-US" dirty="0" smtClean="0"/>
              <a:t>注销退关货物的订舱</a:t>
            </a:r>
            <a:r>
              <a:rPr lang="en-US" dirty="0" smtClean="0"/>
              <a:t>，  </a:t>
            </a:r>
            <a:r>
              <a:rPr lang="zh-CN" altLang="en-US" dirty="0" smtClean="0"/>
              <a:t>并通知港区现场理货人员注销场站收据或装货单</a:t>
            </a:r>
            <a:r>
              <a:rPr lang="en-US" dirty="0" smtClean="0"/>
              <a:t>。  </a:t>
            </a:r>
            <a:r>
              <a:rPr lang="zh-CN" altLang="en-US" dirty="0" smtClean="0"/>
              <a:t>在货物报关之 前退关的</a:t>
            </a:r>
            <a:r>
              <a:rPr lang="en-US" dirty="0" smtClean="0"/>
              <a:t>，  </a:t>
            </a:r>
            <a:r>
              <a:rPr lang="zh-CN" altLang="en-US" dirty="0" smtClean="0"/>
              <a:t>货代要及时持托运人的报关资料退还托运人</a:t>
            </a:r>
            <a:r>
              <a:rPr lang="en-US" dirty="0" smtClean="0"/>
              <a:t>；  </a:t>
            </a:r>
            <a:r>
              <a:rPr lang="zh-CN" altLang="en-US" dirty="0" smtClean="0"/>
              <a:t>在货物报关之后退关的</a:t>
            </a:r>
            <a:r>
              <a:rPr lang="en-US" dirty="0" smtClean="0"/>
              <a:t>，   </a:t>
            </a:r>
            <a:r>
              <a:rPr lang="zh-CN" altLang="en-US" dirty="0" smtClean="0"/>
              <a:t>货代要及 时向海关办理退关手续</a:t>
            </a:r>
            <a:r>
              <a:rPr lang="en-US" dirty="0" smtClean="0"/>
              <a:t>，   </a:t>
            </a:r>
            <a:r>
              <a:rPr lang="zh-CN" altLang="en-US" dirty="0" smtClean="0"/>
              <a:t>将注销的 报 关 单 及 相 关 单 证  </a:t>
            </a:r>
            <a:r>
              <a:rPr lang="en-US" dirty="0" smtClean="0"/>
              <a:t>（ </a:t>
            </a:r>
            <a:r>
              <a:rPr lang="zh-CN" altLang="en-US" dirty="0" smtClean="0"/>
              <a:t>外 汇 核 销 单</a:t>
            </a:r>
            <a:r>
              <a:rPr lang="en-US" dirty="0" smtClean="0"/>
              <a:t>、  </a:t>
            </a:r>
            <a:r>
              <a:rPr lang="zh-CN" altLang="en-US" dirty="0" smtClean="0"/>
              <a:t>出 口 许 可 证</a:t>
            </a:r>
            <a:r>
              <a:rPr lang="en-US" dirty="0" smtClean="0"/>
              <a:t>、  </a:t>
            </a:r>
            <a:r>
              <a:rPr lang="zh-CN" altLang="en-US" dirty="0" smtClean="0"/>
              <a:t>商 检 证 明</a:t>
            </a:r>
            <a:r>
              <a:rPr lang="en-US" dirty="0" smtClean="0"/>
              <a:t>、  </a:t>
            </a:r>
            <a:r>
              <a:rPr lang="zh-CN" altLang="en-US" dirty="0" smtClean="0"/>
              <a:t>来料或进料登记手册等</a:t>
            </a:r>
            <a:r>
              <a:rPr lang="en-US" dirty="0" smtClean="0"/>
              <a:t>）   </a:t>
            </a:r>
            <a:r>
              <a:rPr lang="zh-CN" altLang="en-US" dirty="0" smtClean="0"/>
              <a:t>尽早取回</a:t>
            </a:r>
            <a:r>
              <a:rPr lang="en-US" dirty="0" smtClean="0"/>
              <a:t>，  </a:t>
            </a:r>
            <a:r>
              <a:rPr lang="zh-CN" altLang="en-US" dirty="0" smtClean="0"/>
              <a:t>退还托运人</a:t>
            </a:r>
            <a:r>
              <a:rPr lang="en-US" dirty="0" smtClean="0"/>
              <a:t>。</a:t>
            </a:r>
            <a:endParaRPr lang="zh-CN" altLang="en-US" dirty="0" smtClean="0"/>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zh-CN" altLang="en-US" dirty="0" smtClean="0"/>
              <a:t>托运人提出退关时集装箱设备交接单尚未领取的</a:t>
            </a:r>
            <a:r>
              <a:rPr lang="en-US" dirty="0" smtClean="0"/>
              <a:t>，  </a:t>
            </a:r>
            <a:r>
              <a:rPr lang="zh-CN" altLang="en-US" dirty="0" smtClean="0"/>
              <a:t>则由船公司或其代理人的现场</a:t>
            </a:r>
            <a:r>
              <a:rPr lang="zh-CN" altLang="en-US" dirty="0" smtClean="0"/>
              <a:t>工作人</a:t>
            </a:r>
            <a:r>
              <a:rPr lang="zh-CN" altLang="en-US" dirty="0" smtClean="0"/>
              <a:t>员予以注销</a:t>
            </a:r>
            <a:r>
              <a:rPr lang="en-US" dirty="0" smtClean="0"/>
              <a:t>；  </a:t>
            </a:r>
            <a:r>
              <a:rPr lang="zh-CN" altLang="en-US" dirty="0" smtClean="0"/>
              <a:t>若已领取交接单但尚未提取空箱的</a:t>
            </a:r>
            <a:r>
              <a:rPr lang="en-US" dirty="0" smtClean="0"/>
              <a:t>，  </a:t>
            </a:r>
            <a:r>
              <a:rPr lang="zh-CN" altLang="en-US" dirty="0" smtClean="0"/>
              <a:t>则货代要及时通知托运人或空箱提箱人</a:t>
            </a:r>
            <a:r>
              <a:rPr lang="zh-CN" altLang="en-US" dirty="0" smtClean="0"/>
              <a:t>及时</a:t>
            </a:r>
            <a:r>
              <a:rPr lang="zh-CN" altLang="en-US" dirty="0" smtClean="0"/>
              <a:t>返还设备交接单</a:t>
            </a:r>
            <a:r>
              <a:rPr lang="en-US" dirty="0" smtClean="0"/>
              <a:t>。</a:t>
            </a:r>
            <a:endParaRPr lang="zh-CN" altLang="en-US" dirty="0" smtClean="0"/>
          </a:p>
          <a:p>
            <a:pPr>
              <a:lnSpc>
                <a:spcPct val="150000"/>
              </a:lnSpc>
            </a:pPr>
            <a:r>
              <a:rPr lang="en-US" dirty="0" smtClean="0"/>
              <a:t>（２）  </a:t>
            </a:r>
            <a:r>
              <a:rPr lang="zh-CN" altLang="en-US" dirty="0" smtClean="0"/>
              <a:t>退关货的货物处理</a:t>
            </a:r>
            <a:r>
              <a:rPr lang="en-US" dirty="0" smtClean="0"/>
              <a:t>。</a:t>
            </a:r>
            <a:endParaRPr lang="zh-CN" altLang="en-US" dirty="0" smtClean="0"/>
          </a:p>
          <a:p>
            <a:pPr>
              <a:lnSpc>
                <a:spcPct val="150000"/>
              </a:lnSpc>
            </a:pPr>
            <a:r>
              <a:rPr lang="en-US" dirty="0" smtClean="0"/>
              <a:t>①</a:t>
            </a:r>
            <a:r>
              <a:rPr lang="zh-CN" altLang="en-US" dirty="0" smtClean="0"/>
              <a:t>通关后</a:t>
            </a:r>
            <a:r>
              <a:rPr lang="en-US" dirty="0" smtClean="0"/>
              <a:t>，  </a:t>
            </a:r>
            <a:r>
              <a:rPr lang="zh-CN" altLang="en-US" dirty="0" smtClean="0"/>
              <a:t>如货物尚未进入港区</a:t>
            </a:r>
            <a:r>
              <a:rPr lang="en-US" dirty="0" smtClean="0"/>
              <a:t>，  </a:t>
            </a:r>
            <a:r>
              <a:rPr lang="zh-CN" altLang="en-US" dirty="0" smtClean="0"/>
              <a:t>货代需分别通知发货人</a:t>
            </a:r>
            <a:r>
              <a:rPr lang="en-US" dirty="0" smtClean="0"/>
              <a:t>、   </a:t>
            </a:r>
            <a:r>
              <a:rPr lang="zh-CN" altLang="en-US" dirty="0" smtClean="0"/>
              <a:t>卡车队</a:t>
            </a:r>
            <a:r>
              <a:rPr lang="en-US" dirty="0" smtClean="0"/>
              <a:t>、  </a:t>
            </a:r>
            <a:r>
              <a:rPr lang="zh-CN" altLang="en-US" dirty="0" smtClean="0"/>
              <a:t>装箱点停止发货</a:t>
            </a:r>
            <a:r>
              <a:rPr lang="en-US" dirty="0" smtClean="0"/>
              <a:t>、</a:t>
            </a:r>
            <a:r>
              <a:rPr lang="zh-CN" altLang="en-US" dirty="0" smtClean="0"/>
              <a:t>派</a:t>
            </a:r>
            <a:r>
              <a:rPr lang="zh-CN" altLang="en-US" dirty="0" smtClean="0"/>
              <a:t>车及装箱</a:t>
            </a:r>
            <a:r>
              <a:rPr lang="en-US" dirty="0" smtClean="0"/>
              <a:t>；</a:t>
            </a:r>
            <a:r>
              <a:rPr lang="zh-CN" alt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lang="zh-CN" altLang="en-US" dirty="0" smtClean="0"/>
              <a:t>第五节　集装箱运输与国际多式联运代理业务</a:t>
            </a:r>
            <a:endParaRPr lang="zh-CN" altLang="zh-CN" dirty="0" smtClean="0"/>
          </a:p>
        </p:txBody>
      </p:sp>
      <p:sp>
        <p:nvSpPr>
          <p:cNvPr id="87043" name="Rectangle 3"/>
          <p:cNvSpPr>
            <a:spLocks noGrp="1" noChangeArrowheads="1"/>
          </p:cNvSpPr>
          <p:nvPr>
            <p:ph type="body" idx="1"/>
          </p:nvPr>
        </p:nvSpPr>
        <p:spPr/>
        <p:txBody>
          <a:bodyPr/>
          <a:lstStyle/>
          <a:p>
            <a:pPr>
              <a:lnSpc>
                <a:spcPct val="150000"/>
              </a:lnSpc>
            </a:pPr>
            <a:r>
              <a:rPr lang="en-US" dirty="0" smtClean="0"/>
              <a:t>②</a:t>
            </a:r>
            <a:r>
              <a:rPr lang="zh-CN" altLang="en-US" dirty="0" smtClean="0"/>
              <a:t>货物已经进入港区</a:t>
            </a:r>
            <a:r>
              <a:rPr lang="en-US" dirty="0" smtClean="0"/>
              <a:t>，   </a:t>
            </a:r>
            <a:r>
              <a:rPr lang="zh-CN" altLang="en-US" dirty="0" smtClean="0"/>
              <a:t>如退关后不再出运</a:t>
            </a:r>
            <a:r>
              <a:rPr lang="en-US" dirty="0" smtClean="0"/>
              <a:t>，  </a:t>
            </a:r>
            <a:r>
              <a:rPr lang="zh-CN" altLang="en-US" dirty="0" smtClean="0"/>
              <a:t>需向港区申 请</a:t>
            </a:r>
            <a:r>
              <a:rPr lang="en-US" dirty="0" smtClean="0"/>
              <a:t>，  </a:t>
            </a:r>
            <a:r>
              <a:rPr lang="zh-CN" altLang="en-US" dirty="0" smtClean="0"/>
              <a:t>结 清 货 物 在 港 区 的 堆 存 费 用</a:t>
            </a:r>
            <a:r>
              <a:rPr lang="en-US" dirty="0" smtClean="0"/>
              <a:t>，  </a:t>
            </a:r>
            <a:r>
              <a:rPr lang="zh-CN" altLang="en-US" dirty="0" smtClean="0"/>
              <a:t>把货物拉出港区</a:t>
            </a:r>
            <a:r>
              <a:rPr lang="en-US" dirty="0" smtClean="0"/>
              <a:t>，  </a:t>
            </a:r>
            <a:r>
              <a:rPr lang="zh-CN" altLang="en-US" dirty="0" smtClean="0"/>
              <a:t>拆箱后送还发货人</a:t>
            </a:r>
            <a:r>
              <a:rPr lang="en-US" dirty="0" smtClean="0"/>
              <a:t>；</a:t>
            </a:r>
            <a:endParaRPr lang="zh-CN" altLang="en-US" dirty="0" smtClean="0"/>
          </a:p>
          <a:p>
            <a:pPr>
              <a:lnSpc>
                <a:spcPct val="150000"/>
              </a:lnSpc>
            </a:pPr>
            <a:r>
              <a:rPr lang="en-US" dirty="0" smtClean="0"/>
              <a:t>③</a:t>
            </a:r>
            <a:r>
              <a:rPr lang="zh-CN" altLang="en-US" dirty="0" smtClean="0"/>
              <a:t>退关后</a:t>
            </a:r>
            <a:r>
              <a:rPr lang="en-US" dirty="0" smtClean="0"/>
              <a:t>，  </a:t>
            </a:r>
            <a:r>
              <a:rPr lang="zh-CN" altLang="en-US" dirty="0" smtClean="0"/>
              <a:t>如准备该船下一航次或原船公司的其他航班随后出运</a:t>
            </a:r>
            <a:r>
              <a:rPr lang="en-US" dirty="0" smtClean="0"/>
              <a:t>，   </a:t>
            </a:r>
            <a:r>
              <a:rPr lang="zh-CN" altLang="en-US" dirty="0" smtClean="0"/>
              <a:t>则暂留港区</a:t>
            </a:r>
            <a:r>
              <a:rPr lang="en-US" dirty="0" smtClean="0"/>
              <a:t>，  </a:t>
            </a:r>
            <a:r>
              <a:rPr lang="zh-CN" altLang="en-US" dirty="0" smtClean="0"/>
              <a:t>待装下 一航次或其他航班的船</a:t>
            </a:r>
            <a:r>
              <a:rPr lang="en-US" dirty="0" smtClean="0"/>
              <a:t>；</a:t>
            </a:r>
            <a:endParaRPr lang="zh-CN" altLang="en-US" dirty="0" smtClean="0"/>
          </a:p>
          <a:p>
            <a:pPr>
              <a:lnSpc>
                <a:spcPct val="150000"/>
              </a:lnSpc>
            </a:pPr>
            <a:r>
              <a:rPr lang="en-US" dirty="0" smtClean="0"/>
              <a:t>④</a:t>
            </a:r>
            <a:r>
              <a:rPr lang="zh-CN" altLang="en-US" dirty="0" smtClean="0"/>
              <a:t>如换装另一家船公司的船只</a:t>
            </a:r>
            <a:r>
              <a:rPr lang="en-US" dirty="0" smtClean="0"/>
              <a:t>，   </a:t>
            </a:r>
            <a:r>
              <a:rPr lang="zh-CN" altLang="en-US" dirty="0" smtClean="0"/>
              <a:t>则因各船公司一般只接受本公 司 的 集 装 箱</a:t>
            </a:r>
            <a:r>
              <a:rPr lang="en-US" dirty="0" smtClean="0"/>
              <a:t>，  </a:t>
            </a:r>
            <a:r>
              <a:rPr lang="zh-CN" altLang="en-US" dirty="0" smtClean="0"/>
              <a:t>这 种 情 况 下</a:t>
            </a:r>
            <a:r>
              <a:rPr lang="en-US" dirty="0" smtClean="0"/>
              <a:t>，  </a:t>
            </a:r>
            <a:r>
              <a:rPr lang="zh-CN" altLang="en-US" dirty="0" smtClean="0"/>
              <a:t>需将货物拉出港区换装集装箱后再送作业港区</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575</TotalTime>
  <Words>21883</Words>
  <Application>Microsoft Office PowerPoint</Application>
  <PresentationFormat>全屏显示(4:3)</PresentationFormat>
  <Paragraphs>1424</Paragraphs>
  <Slides>181</Slides>
  <Notes>0</Notes>
  <HiddenSlides>0</HiddenSlides>
  <MMClips>0</MMClips>
  <ScaleCrop>false</ScaleCrop>
  <HeadingPairs>
    <vt:vector size="4" baseType="variant">
      <vt:variant>
        <vt:lpstr>主题</vt:lpstr>
      </vt:variant>
      <vt:variant>
        <vt:i4>1</vt:i4>
      </vt:variant>
      <vt:variant>
        <vt:lpstr>幻灯片标题</vt:lpstr>
      </vt:variant>
      <vt:variant>
        <vt:i4>181</vt:i4>
      </vt:variant>
    </vt:vector>
  </HeadingPairs>
  <TitlesOfParts>
    <vt:vector size="182" baseType="lpstr">
      <vt:lpstr>默认设计模板</vt:lpstr>
      <vt:lpstr>第九章  国际货运代理</vt:lpstr>
      <vt:lpstr>第一节  国际货运代理</vt:lpstr>
      <vt:lpstr>第一节  国际货运代理</vt:lpstr>
      <vt:lpstr>第一节  国际货运代理</vt:lpstr>
      <vt:lpstr>第一节  国际货运代理</vt:lpstr>
      <vt:lpstr>第一节  国际货运代理</vt:lpstr>
      <vt:lpstr>第一节  国际货运代理</vt:lpstr>
      <vt:lpstr>第一节  国际货运代理</vt:lpstr>
      <vt:lpstr>第一节  国际货运代理</vt:lpstr>
      <vt:lpstr>第一节  国际货运代理</vt:lpstr>
      <vt:lpstr>第一节  国际货运代理</vt:lpstr>
      <vt:lpstr>第一节  国际货运代理</vt:lpstr>
      <vt:lpstr>第一节  国际货运代理</vt:lpstr>
      <vt:lpstr>第一节  国际货运代理</vt:lpstr>
      <vt:lpstr>第一节  国际货运代理</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第二节　国际海上货运代理业务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第三节　国际航空货运代理业务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第四节　国际陆上货物代理业务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第五节　集装箱运输与国际多式联运代理业务</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第六节　国际货运事故处理</vt:lpstr>
      <vt:lpstr>谢谢观赏</vt:lpstr>
      <vt:lpstr>图 ９ － １　   集装箱出口提箱流程图</vt:lpstr>
      <vt:lpstr>图 ９ － ２　   集装箱进口拆箱流程图</vt:lpstr>
      <vt:lpstr>表 ９ － １　   提单签发示例</vt:lpstr>
      <vt:lpstr>表 ９ － ２　   提单签发示例</vt:lpstr>
      <vt:lpstr>表 ９ － ３　   船盘实例</vt:lpstr>
      <vt:lpstr>表 ９ － ３　   船盘实例</vt:lpstr>
      <vt:lpstr>表 ９ － ４　   货盘实例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dc:creator>
  <cp:lastModifiedBy>深度联盟</cp:lastModifiedBy>
  <cp:revision>167</cp:revision>
  <cp:lastPrinted>1601-01-01T00:00:00Z</cp:lastPrinted>
  <dcterms:created xsi:type="dcterms:W3CDTF">1601-01-01T00:00:00Z</dcterms:created>
  <dcterms:modified xsi:type="dcterms:W3CDTF">2017-08-15T12:53:20Z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