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397" r:id="rId30"/>
    <p:sldId id="349" r:id="rId31"/>
    <p:sldId id="350" r:id="rId32"/>
    <p:sldId id="351" r:id="rId33"/>
    <p:sldId id="352" r:id="rId34"/>
    <p:sldId id="354" r:id="rId35"/>
    <p:sldId id="355"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dirty="0" smtClean="0"/>
              <a:t>第一章  国际物流概论</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国际物流概念</a:t>
            </a:r>
            <a:endParaRPr lang="en-US" altLang="zh-CN" sz="2900" dirty="0" smtClean="0"/>
          </a:p>
          <a:p>
            <a:pPr eaLnBrk="1" hangingPunct="1">
              <a:lnSpc>
                <a:spcPct val="200000"/>
              </a:lnSpc>
            </a:pPr>
            <a:r>
              <a:rPr lang="zh-CN" altLang="en-US" sz="2900" dirty="0" smtClean="0">
                <a:hlinkClick r:id="rId3" action="ppaction://hlinksldjump"/>
              </a:rPr>
              <a:t>第二节  国际物流的发展</a:t>
            </a:r>
            <a:endParaRPr lang="en-US" altLang="zh-CN" sz="2900" dirty="0" smtClean="0"/>
          </a:p>
          <a:p>
            <a:pPr eaLnBrk="1" hangingPunct="1">
              <a:lnSpc>
                <a:spcPct val="200000"/>
              </a:lnSpc>
            </a:pPr>
            <a:r>
              <a:rPr lang="zh-CN" altLang="en-US" sz="2900" dirty="0" smtClean="0">
                <a:hlinkClick r:id="rId4" action="ppaction://hlinksldjump"/>
              </a:rPr>
              <a:t>第三节  国际贸易与国际物流</a:t>
            </a:r>
            <a:endParaRPr lang="zh-CN"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12291" name="Rectangle 3"/>
          <p:cNvSpPr>
            <a:spLocks noGrp="1" noChangeArrowheads="1"/>
          </p:cNvSpPr>
          <p:nvPr>
            <p:ph type="body" idx="1"/>
          </p:nvPr>
        </p:nvSpPr>
        <p:spPr/>
        <p:txBody>
          <a:bodyPr/>
          <a:lstStyle/>
          <a:p>
            <a:pPr>
              <a:lnSpc>
                <a:spcPct val="150000"/>
              </a:lnSpc>
            </a:pPr>
            <a:r>
              <a:rPr lang="zh-CN" altLang="en-US" dirty="0" smtClean="0"/>
              <a:t>狭义的国际物流是指当生产和消费分别在两个或两个以上的国家</a:t>
            </a:r>
            <a:r>
              <a:rPr lang="en-US" dirty="0" smtClean="0"/>
              <a:t>   （ </a:t>
            </a:r>
            <a:r>
              <a:rPr lang="zh-CN" altLang="en-US" dirty="0" smtClean="0"/>
              <a:t>或地区</a:t>
            </a:r>
            <a:r>
              <a:rPr lang="en-US" dirty="0" smtClean="0"/>
              <a:t>）   </a:t>
            </a:r>
            <a:r>
              <a:rPr lang="zh-CN" altLang="en-US" dirty="0" smtClean="0"/>
              <a:t>独立进行 时</a:t>
            </a:r>
            <a:r>
              <a:rPr lang="en-US" dirty="0" smtClean="0"/>
              <a:t>，  </a:t>
            </a:r>
            <a:r>
              <a:rPr lang="zh-CN" altLang="en-US" dirty="0" smtClean="0"/>
              <a:t>为了克服生产和消费之间的空间不匹配和时间不匹配</a:t>
            </a:r>
            <a:r>
              <a:rPr lang="en-US" dirty="0" smtClean="0"/>
              <a:t>，   </a:t>
            </a:r>
            <a:r>
              <a:rPr lang="zh-CN" altLang="en-US" dirty="0" smtClean="0"/>
              <a:t>对物资  </a:t>
            </a:r>
            <a:r>
              <a:rPr lang="en-US" dirty="0" smtClean="0"/>
              <a:t>（ </a:t>
            </a:r>
            <a:r>
              <a:rPr lang="zh-CN" altLang="en-US" dirty="0" smtClean="0"/>
              <a:t>商品</a:t>
            </a:r>
            <a:r>
              <a:rPr lang="en-US" dirty="0" smtClean="0"/>
              <a:t>）   </a:t>
            </a:r>
            <a:r>
              <a:rPr lang="zh-CN" altLang="en-US" dirty="0" smtClean="0"/>
              <a:t>进行物理性移 动的一项国际性商品贸易或交流活动</a:t>
            </a:r>
            <a:r>
              <a:rPr lang="en-US" dirty="0" smtClean="0"/>
              <a:t>，  </a:t>
            </a:r>
            <a:r>
              <a:rPr lang="zh-CN" altLang="en-US" dirty="0" smtClean="0"/>
              <a:t>最终实现国际商品交易的目的</a:t>
            </a:r>
            <a:r>
              <a:rPr lang="en-US" dirty="0" smtClean="0"/>
              <a:t>，  </a:t>
            </a:r>
            <a:r>
              <a:rPr lang="zh-CN" altLang="en-US" dirty="0" smtClean="0"/>
              <a:t>即实现卖方 交 付 </a:t>
            </a:r>
            <a:r>
              <a:rPr lang="zh-CN" altLang="en-US" dirty="0" smtClean="0"/>
              <a:t>单证</a:t>
            </a:r>
            <a:r>
              <a:rPr lang="en-US" dirty="0" smtClean="0"/>
              <a:t>、 </a:t>
            </a:r>
            <a:r>
              <a:rPr lang="zh-CN" altLang="en-US" dirty="0" smtClean="0"/>
              <a:t>货物和收取货款</a:t>
            </a:r>
            <a:r>
              <a:rPr lang="en-US" dirty="0" smtClean="0"/>
              <a:t>， </a:t>
            </a:r>
            <a:r>
              <a:rPr lang="zh-CN" altLang="en-US" dirty="0" smtClean="0"/>
              <a:t>而买方接受单证</a:t>
            </a:r>
            <a:r>
              <a:rPr lang="en-US" dirty="0" smtClean="0"/>
              <a:t>、  </a:t>
            </a:r>
            <a:r>
              <a:rPr lang="zh-CN" altLang="en-US" dirty="0" smtClean="0"/>
              <a:t>支付货款和收取货物的目的</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国际物流特点</a:t>
            </a:r>
          </a:p>
          <a:p>
            <a:pPr>
              <a:lnSpc>
                <a:spcPct val="150000"/>
              </a:lnSpc>
            </a:pPr>
            <a:r>
              <a:rPr lang="zh-CN" altLang="en-US" dirty="0" smtClean="0"/>
              <a:t>国际物流在物流环境</a:t>
            </a:r>
            <a:r>
              <a:rPr lang="en-US" dirty="0" smtClean="0"/>
              <a:t>、   </a:t>
            </a:r>
            <a:r>
              <a:rPr lang="zh-CN" altLang="en-US" dirty="0" smtClean="0"/>
              <a:t>系统范围</a:t>
            </a:r>
            <a:r>
              <a:rPr lang="en-US" dirty="0" smtClean="0"/>
              <a:t>、  </a:t>
            </a:r>
            <a:r>
              <a:rPr lang="zh-CN" altLang="en-US" dirty="0" smtClean="0"/>
              <a:t>信息系统及标准化等方面与国 内 物 流 存 在 着 明 显 差 别</a:t>
            </a:r>
            <a:r>
              <a:rPr lang="en-US" dirty="0" smtClean="0"/>
              <a:t>，  </a:t>
            </a:r>
            <a:r>
              <a:rPr lang="zh-CN" altLang="en-US" dirty="0" smtClean="0"/>
              <a:t>具有如下特点</a:t>
            </a:r>
            <a:r>
              <a:rPr lang="en-US" dirty="0" smtClean="0"/>
              <a:t>：</a:t>
            </a:r>
            <a:endParaRPr lang="zh-CN" altLang="en-US" dirty="0" smtClean="0"/>
          </a:p>
          <a:p>
            <a:pPr>
              <a:lnSpc>
                <a:spcPct val="150000"/>
              </a:lnSpc>
            </a:pPr>
            <a:r>
              <a:rPr lang="en-US" dirty="0" smtClean="0"/>
              <a:t>（１）  </a:t>
            </a:r>
            <a:r>
              <a:rPr lang="zh-CN" altLang="en-US" dirty="0" smtClean="0"/>
              <a:t>物流环境存在差异</a:t>
            </a:r>
            <a:r>
              <a:rPr lang="en-US" dirty="0" smtClean="0"/>
              <a:t>。</a:t>
            </a:r>
            <a:endParaRPr lang="zh-CN" altLang="en-US" dirty="0" smtClean="0"/>
          </a:p>
          <a:p>
            <a:pPr eaLnBrk="1" hangingPunct="1">
              <a:lnSpc>
                <a:spcPct val="150000"/>
              </a:lnSpc>
            </a:pPr>
            <a:r>
              <a:rPr lang="en-US" dirty="0" smtClean="0"/>
              <a:t>（２）  </a:t>
            </a:r>
            <a:r>
              <a:rPr lang="zh-CN" altLang="en-US" dirty="0" smtClean="0"/>
              <a:t>国际物流的参与者众多</a:t>
            </a:r>
            <a:r>
              <a:rPr lang="en-US" dirty="0" smtClean="0"/>
              <a:t>，   </a:t>
            </a:r>
            <a:r>
              <a:rPr lang="zh-CN" altLang="en-US" dirty="0" smtClean="0"/>
              <a:t>专业领域差异巨大</a:t>
            </a:r>
            <a:r>
              <a:rPr lang="en-US" dirty="0" smtClean="0"/>
              <a:t>。</a:t>
            </a:r>
            <a:endParaRPr lang="zh-CN" altLang="en-US" dirty="0" smtClean="0"/>
          </a:p>
          <a:p>
            <a:pPr eaLnBrk="1" hangingPunct="1">
              <a:lnSpc>
                <a:spcPct val="150000"/>
              </a:lnSpc>
            </a:pPr>
            <a:r>
              <a:rPr lang="en-US" dirty="0" smtClean="0"/>
              <a:t>（３）  </a:t>
            </a:r>
            <a:r>
              <a:rPr lang="zh-CN" altLang="en-US" dirty="0" smtClean="0"/>
              <a:t>物流系统范围广</a:t>
            </a:r>
            <a:r>
              <a:rPr lang="en-US" dirty="0" smtClean="0"/>
              <a:t>。</a:t>
            </a:r>
            <a:endParaRPr lang="zh-CN" altLang="en-US" dirty="0" smtClean="0"/>
          </a:p>
          <a:p>
            <a:pPr eaLnBrk="1" hangingPunct="1">
              <a:lnSpc>
                <a:spcPct val="150000"/>
              </a:lnSpc>
            </a:pPr>
            <a:r>
              <a:rPr lang="en-US" dirty="0" smtClean="0"/>
              <a:t>（４）  </a:t>
            </a:r>
            <a:r>
              <a:rPr lang="zh-CN" altLang="en-US" dirty="0" smtClean="0"/>
              <a:t>国际物流必须有国际化信息系统的支持</a:t>
            </a:r>
            <a:r>
              <a:rPr lang="en-US" dirty="0" smtClean="0"/>
              <a:t>。</a:t>
            </a:r>
            <a:endParaRPr lang="zh-CN" altLang="en-US" dirty="0" smtClean="0"/>
          </a:p>
          <a:p>
            <a:pPr eaLnBrk="1" hangingPunct="1">
              <a:lnSpc>
                <a:spcPct val="150000"/>
              </a:lnSpc>
            </a:pPr>
            <a:r>
              <a:rPr lang="en-US" dirty="0" smtClean="0"/>
              <a:t>（５）  </a:t>
            </a:r>
            <a:r>
              <a:rPr lang="zh-CN" altLang="en-US" dirty="0" smtClean="0"/>
              <a:t>国际物流的标准化要求较高</a:t>
            </a:r>
            <a:r>
              <a:rPr lang="en-US" dirty="0" smtClean="0"/>
              <a:t>。</a:t>
            </a:r>
            <a:endParaRPr lang="zh-CN" altLang="en-US" dirty="0" smtClean="0"/>
          </a:p>
          <a:p>
            <a:pPr eaLnBrk="1" hangingPunct="1">
              <a:lnSpc>
                <a:spcPct val="150000"/>
              </a:lnSpc>
            </a:pPr>
            <a:r>
              <a:rPr lang="en-US" dirty="0" smtClean="0"/>
              <a:t>（６）  </a:t>
            </a:r>
            <a:r>
              <a:rPr lang="zh-CN" altLang="en-US" dirty="0" smtClean="0"/>
              <a:t>运输形式多样化</a:t>
            </a:r>
            <a:r>
              <a:rPr lang="en-US" dirty="0" smtClean="0"/>
              <a:t>，  </a:t>
            </a:r>
            <a:r>
              <a:rPr lang="zh-CN" altLang="en-US" dirty="0" smtClean="0"/>
              <a:t>物流作业复杂</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第二节　</a:t>
            </a:r>
            <a:r>
              <a:rPr lang="zh-CN" altLang="en-US" dirty="0" smtClean="0"/>
              <a:t>国际</a:t>
            </a:r>
            <a:r>
              <a:rPr lang="zh-CN" altLang="en-US" dirty="0" smtClean="0"/>
              <a:t>物流的发展</a:t>
            </a:r>
            <a:endParaRPr lang="zh-CN" altLang="zh-CN" dirty="0" smtClean="0"/>
          </a:p>
        </p:txBody>
      </p:sp>
      <p:sp>
        <p:nvSpPr>
          <p:cNvPr id="1433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国际物流的发展</a:t>
            </a:r>
            <a:r>
              <a:rPr lang="zh-CN" altLang="en-US" sz="2900" dirty="0" smtClean="0"/>
              <a:t>过程</a:t>
            </a:r>
            <a:r>
              <a:rPr lang="en-US" altLang="zh-CN" sz="2900" dirty="0" smtClean="0"/>
              <a:t> </a:t>
            </a:r>
            <a:endParaRPr lang="zh-CN" altLang="en-US" sz="2900" dirty="0" smtClean="0"/>
          </a:p>
          <a:p>
            <a:pPr>
              <a:lnSpc>
                <a:spcPct val="150000"/>
              </a:lnSpc>
            </a:pPr>
            <a:r>
              <a:rPr lang="zh-CN" altLang="en-US" dirty="0" smtClean="0"/>
              <a:t>国际物流实际上自古以来就存在</a:t>
            </a:r>
            <a:r>
              <a:rPr lang="en-US" dirty="0" smtClean="0"/>
              <a:t>，   </a:t>
            </a:r>
            <a:r>
              <a:rPr lang="zh-CN" altLang="en-US" dirty="0" smtClean="0"/>
              <a:t>但伴随着国家间的经济往来规模的加大</a:t>
            </a:r>
            <a:r>
              <a:rPr lang="en-US" dirty="0" smtClean="0"/>
              <a:t>，  </a:t>
            </a:r>
            <a:r>
              <a:rPr lang="zh-CN" altLang="en-US" dirty="0" smtClean="0"/>
              <a:t>国际物流呈 现出加速发展的态势</a:t>
            </a:r>
            <a:r>
              <a:rPr lang="en-US" dirty="0" smtClean="0"/>
              <a:t>。  </a:t>
            </a:r>
            <a:r>
              <a:rPr lang="zh-CN" altLang="en-US" dirty="0" smtClean="0"/>
              <a:t>目前全球已基本形成了六大地区贸易圈</a:t>
            </a:r>
            <a:r>
              <a:rPr lang="en-US" dirty="0" smtClean="0"/>
              <a:t>：  </a:t>
            </a:r>
            <a:r>
              <a:rPr lang="zh-CN" altLang="en-US" dirty="0" smtClean="0"/>
              <a:t>地中海贸易圈</a:t>
            </a:r>
            <a:r>
              <a:rPr lang="en-US" dirty="0" smtClean="0"/>
              <a:t>、  </a:t>
            </a:r>
            <a:r>
              <a:rPr lang="zh-CN" altLang="en-US" dirty="0" smtClean="0"/>
              <a:t>印度洋贸易 圈  </a:t>
            </a:r>
            <a:r>
              <a:rPr lang="en-US" dirty="0" smtClean="0"/>
              <a:t>（ </a:t>
            </a:r>
            <a:r>
              <a:rPr lang="zh-CN" altLang="en-US" dirty="0" smtClean="0"/>
              <a:t>海上丝绸之路</a:t>
            </a:r>
            <a:r>
              <a:rPr lang="en-US" dirty="0" smtClean="0"/>
              <a:t>） 、  </a:t>
            </a:r>
            <a:r>
              <a:rPr lang="zh-CN" altLang="en-US" dirty="0" smtClean="0"/>
              <a:t>西太平洋贸易圈  </a:t>
            </a:r>
            <a:r>
              <a:rPr lang="en-US" dirty="0" smtClean="0"/>
              <a:t>（ </a:t>
            </a:r>
            <a:r>
              <a:rPr lang="zh-CN" altLang="en-US" dirty="0" smtClean="0"/>
              <a:t>东亚贸易圈</a:t>
            </a:r>
            <a:r>
              <a:rPr lang="en-US" dirty="0" smtClean="0"/>
              <a:t>） 、  </a:t>
            </a:r>
            <a:r>
              <a:rPr lang="zh-CN" altLang="en-US" dirty="0" smtClean="0"/>
              <a:t>欧亚内陆贸易圈  </a:t>
            </a:r>
            <a:r>
              <a:rPr lang="en-US" dirty="0" smtClean="0"/>
              <a:t>（ </a:t>
            </a:r>
            <a:r>
              <a:rPr lang="zh-CN" altLang="en-US" dirty="0" smtClean="0"/>
              <a:t>陆上丝绸之路</a:t>
            </a:r>
            <a:r>
              <a:rPr lang="en-US" dirty="0" smtClean="0"/>
              <a:t>） 、 </a:t>
            </a:r>
            <a:r>
              <a:rPr lang="zh-CN" altLang="en-US" dirty="0" smtClean="0"/>
              <a:t>撒哈拉贸易圈</a:t>
            </a:r>
            <a:r>
              <a:rPr lang="en-US" dirty="0" smtClean="0"/>
              <a:t>、  </a:t>
            </a:r>
            <a:r>
              <a:rPr lang="zh-CN" altLang="en-US" dirty="0" smtClean="0"/>
              <a:t>波罗的海和北海贸易圈</a:t>
            </a:r>
            <a:r>
              <a:rPr lang="en-US" dirty="0" smtClean="0"/>
              <a:t>，  </a:t>
            </a:r>
            <a:r>
              <a:rPr lang="zh-CN" altLang="en-US" dirty="0" smtClean="0"/>
              <a:t>伴随着六大贸易圈的发展</a:t>
            </a:r>
            <a:r>
              <a:rPr lang="en-US" dirty="0" smtClean="0"/>
              <a:t>，   </a:t>
            </a:r>
            <a:r>
              <a:rPr lang="zh-CN" altLang="en-US" dirty="0" smtClean="0"/>
              <a:t>国际物流也有了长足进 展</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第二节　国际物流的发展</a:t>
            </a:r>
            <a:endParaRPr lang="zh-CN" altLang="zh-CN" dirty="0" smtClean="0"/>
          </a:p>
        </p:txBody>
      </p:sp>
      <p:sp>
        <p:nvSpPr>
          <p:cNvPr id="15363" name="Rectangle 3"/>
          <p:cNvSpPr>
            <a:spLocks noGrp="1" noChangeArrowheads="1"/>
          </p:cNvSpPr>
          <p:nvPr>
            <p:ph type="body" idx="1"/>
          </p:nvPr>
        </p:nvSpPr>
        <p:spPr/>
        <p:txBody>
          <a:bodyPr/>
          <a:lstStyle/>
          <a:p>
            <a:pPr>
              <a:lnSpc>
                <a:spcPct val="150000"/>
              </a:lnSpc>
            </a:pPr>
            <a:r>
              <a:rPr lang="zh-CN" altLang="en-US" dirty="0" smtClean="0"/>
              <a:t>从促进国际物流发展的里程碑来看</a:t>
            </a:r>
            <a:r>
              <a:rPr lang="en-US" dirty="0" smtClean="0"/>
              <a:t>，  </a:t>
            </a:r>
            <a:r>
              <a:rPr lang="zh-CN" altLang="en-US" dirty="0" smtClean="0"/>
              <a:t>现代国际物流的发展过程大概经历了四个阶段</a:t>
            </a:r>
            <a:r>
              <a:rPr lang="en-US" dirty="0" smtClean="0"/>
              <a:t>：</a:t>
            </a:r>
            <a:endParaRPr lang="zh-CN" altLang="en-US" dirty="0" smtClean="0"/>
          </a:p>
          <a:p>
            <a:pPr>
              <a:lnSpc>
                <a:spcPct val="150000"/>
              </a:lnSpc>
            </a:pPr>
            <a:r>
              <a:rPr lang="zh-CN" altLang="en-US" dirty="0" smtClean="0"/>
              <a:t>第一阶段</a:t>
            </a:r>
            <a:r>
              <a:rPr lang="en-US" dirty="0" smtClean="0"/>
              <a:t>———２０ </a:t>
            </a:r>
            <a:r>
              <a:rPr lang="zh-CN" altLang="en-US" dirty="0" smtClean="0"/>
              <a:t>世纪 </a:t>
            </a:r>
            <a:r>
              <a:rPr lang="en-US" dirty="0" smtClean="0"/>
              <a:t>５０ </a:t>
            </a:r>
            <a:r>
              <a:rPr lang="zh-CN" altLang="en-US" dirty="0" smtClean="0"/>
              <a:t>年代前</a:t>
            </a:r>
            <a:r>
              <a:rPr lang="en-US" dirty="0" smtClean="0"/>
              <a:t>，  </a:t>
            </a:r>
            <a:r>
              <a:rPr lang="zh-CN" altLang="en-US" dirty="0" smtClean="0"/>
              <a:t>也就是第二次世界大战以前</a:t>
            </a:r>
            <a:r>
              <a:rPr lang="en-US" dirty="0" smtClean="0"/>
              <a:t>。</a:t>
            </a:r>
            <a:endParaRPr lang="zh-CN" altLang="zh-CN" dirty="0" smtClean="0"/>
          </a:p>
          <a:p>
            <a:pPr eaLnBrk="1" hangingPunct="1">
              <a:lnSpc>
                <a:spcPct val="150000"/>
              </a:lnSpc>
            </a:pPr>
            <a:r>
              <a:rPr lang="zh-CN" altLang="en-US" dirty="0" smtClean="0"/>
              <a:t>第二阶段</a:t>
            </a:r>
            <a:r>
              <a:rPr lang="en-US" dirty="0" smtClean="0"/>
              <a:t>———２０ </a:t>
            </a:r>
            <a:r>
              <a:rPr lang="zh-CN" altLang="en-US" dirty="0" smtClean="0"/>
              <a:t>世纪 </a:t>
            </a:r>
            <a:r>
              <a:rPr lang="en-US" dirty="0" smtClean="0"/>
              <a:t>５０ </a:t>
            </a:r>
            <a:r>
              <a:rPr lang="zh-CN" altLang="en-US" dirty="0" smtClean="0"/>
              <a:t>年代至 </a:t>
            </a:r>
            <a:r>
              <a:rPr lang="en-US" dirty="0" smtClean="0"/>
              <a:t>８０ </a:t>
            </a:r>
            <a:r>
              <a:rPr lang="zh-CN" altLang="en-US" dirty="0" smtClean="0"/>
              <a:t>年代初</a:t>
            </a:r>
            <a:r>
              <a:rPr lang="en-US" dirty="0" smtClean="0"/>
              <a:t>。</a:t>
            </a:r>
          </a:p>
          <a:p>
            <a:pPr eaLnBrk="1" hangingPunct="1">
              <a:lnSpc>
                <a:spcPct val="150000"/>
              </a:lnSpc>
            </a:pPr>
            <a:r>
              <a:rPr lang="zh-CN" altLang="en-US" dirty="0" smtClean="0"/>
              <a:t>第三阶段</a:t>
            </a:r>
            <a:r>
              <a:rPr lang="en-US" dirty="0" smtClean="0"/>
              <a:t>———２０  </a:t>
            </a:r>
            <a:r>
              <a:rPr lang="zh-CN" altLang="en-US" dirty="0" smtClean="0"/>
              <a:t>世纪 </a:t>
            </a:r>
            <a:r>
              <a:rPr lang="en-US" dirty="0" smtClean="0"/>
              <a:t>８０ </a:t>
            </a:r>
            <a:r>
              <a:rPr lang="zh-CN" altLang="en-US" dirty="0" smtClean="0"/>
              <a:t>年代初到 </a:t>
            </a:r>
            <a:r>
              <a:rPr lang="en-US" dirty="0" smtClean="0"/>
              <a:t>９０ </a:t>
            </a:r>
            <a:r>
              <a:rPr lang="zh-CN" altLang="en-US" dirty="0" smtClean="0"/>
              <a:t>年代初</a:t>
            </a:r>
            <a:r>
              <a:rPr lang="en-US" dirty="0" smtClean="0"/>
              <a:t>。 </a:t>
            </a:r>
            <a:endParaRPr lang="en-US" dirty="0" smtClean="0"/>
          </a:p>
          <a:p>
            <a:pPr eaLnBrk="1" hangingPunct="1">
              <a:lnSpc>
                <a:spcPct val="150000"/>
              </a:lnSpc>
            </a:pPr>
            <a:r>
              <a:rPr lang="zh-CN" altLang="en-US" dirty="0" smtClean="0"/>
              <a:t>第四阶段</a:t>
            </a:r>
            <a:r>
              <a:rPr lang="en-US" dirty="0" smtClean="0"/>
              <a:t>———２０ </a:t>
            </a:r>
            <a:r>
              <a:rPr lang="zh-CN" altLang="en-US" dirty="0" smtClean="0"/>
              <a:t>世纪 </a:t>
            </a:r>
            <a:r>
              <a:rPr lang="en-US" dirty="0" smtClean="0"/>
              <a:t>９０ </a:t>
            </a:r>
            <a:r>
              <a:rPr lang="zh-CN" altLang="en-US" dirty="0" smtClean="0"/>
              <a:t>年代初至今</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第二节　国际物流的发展</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国际物流兴起与</a:t>
            </a:r>
            <a:r>
              <a:rPr lang="zh-CN" altLang="en-US" sz="2900" dirty="0" smtClean="0"/>
              <a:t>机遇</a:t>
            </a:r>
            <a:r>
              <a:rPr lang="en-US" altLang="zh-CN" sz="2900" dirty="0" smtClean="0"/>
              <a:t> </a:t>
            </a:r>
            <a:endParaRPr lang="zh-CN" altLang="en-US" sz="2900" dirty="0" smtClean="0"/>
          </a:p>
          <a:p>
            <a:pPr>
              <a:lnSpc>
                <a:spcPct val="150000"/>
              </a:lnSpc>
            </a:pPr>
            <a:r>
              <a:rPr lang="zh-CN" altLang="en-US" dirty="0" smtClean="0"/>
              <a:t>国际物流的产生与兴起</a:t>
            </a:r>
            <a:r>
              <a:rPr lang="en-US" dirty="0" smtClean="0"/>
              <a:t>，   </a:t>
            </a:r>
            <a:r>
              <a:rPr lang="zh-CN" altLang="en-US" dirty="0" smtClean="0"/>
              <a:t>具有深刻的社会经济背景</a:t>
            </a:r>
            <a:r>
              <a:rPr lang="en-US" dirty="0" smtClean="0"/>
              <a:t>。  ２０ </a:t>
            </a:r>
            <a:r>
              <a:rPr lang="zh-CN" altLang="en-US" dirty="0" smtClean="0"/>
              <a:t>世纪 </a:t>
            </a:r>
            <a:r>
              <a:rPr lang="en-US" dirty="0" smtClean="0"/>
              <a:t>７０ </a:t>
            </a:r>
            <a:r>
              <a:rPr lang="zh-CN" altLang="en-US" dirty="0" smtClean="0"/>
              <a:t>年代后</a:t>
            </a:r>
            <a:r>
              <a:rPr lang="en-US" dirty="0" smtClean="0"/>
              <a:t>，  </a:t>
            </a:r>
            <a:r>
              <a:rPr lang="zh-CN" altLang="en-US" dirty="0" smtClean="0"/>
              <a:t>主要发达国家 和发展中国家的经济持续增长</a:t>
            </a:r>
            <a:r>
              <a:rPr lang="en-US" dirty="0" smtClean="0"/>
              <a:t>，   </a:t>
            </a:r>
            <a:r>
              <a:rPr lang="zh-CN" altLang="en-US" dirty="0" smtClean="0"/>
              <a:t>具体表现为生产效率的提高</a:t>
            </a:r>
            <a:r>
              <a:rPr lang="en-US" dirty="0" smtClean="0"/>
              <a:t>、  </a:t>
            </a:r>
            <a:r>
              <a:rPr lang="zh-CN" altLang="en-US" dirty="0" smtClean="0"/>
              <a:t>产品种类的发展</a:t>
            </a:r>
            <a:r>
              <a:rPr lang="en-US" dirty="0" smtClean="0"/>
              <a:t>、  </a:t>
            </a:r>
            <a:r>
              <a:rPr lang="zh-CN" altLang="en-US" dirty="0" smtClean="0"/>
              <a:t>市场准入的 改善</a:t>
            </a:r>
            <a:r>
              <a:rPr lang="en-US" dirty="0" smtClean="0"/>
              <a:t>，  </a:t>
            </a:r>
            <a:r>
              <a:rPr lang="zh-CN" altLang="en-US" dirty="0" smtClean="0"/>
              <a:t>而随之而来的是单纯依靠本国资源发展经济的难度越来越大</a:t>
            </a:r>
            <a:r>
              <a:rPr lang="en-US" dirty="0" smtClean="0"/>
              <a:t>， </a:t>
            </a:r>
            <a:r>
              <a:rPr lang="zh-CN" altLang="en-US" dirty="0" smtClean="0"/>
              <a:t>整合国际资源</a:t>
            </a:r>
            <a:r>
              <a:rPr lang="en-US" dirty="0" smtClean="0"/>
              <a:t>、 </a:t>
            </a:r>
            <a:r>
              <a:rPr lang="zh-CN" altLang="en-US" dirty="0" smtClean="0"/>
              <a:t>发展国 际的贸易逐渐成为经济发展的新动力</a:t>
            </a:r>
            <a:r>
              <a:rPr lang="en-US" dirty="0" smtClean="0"/>
              <a:t>。</a:t>
            </a:r>
            <a:r>
              <a:rPr lang="zh-CN" altLang="en-US" dirty="0" smtClean="0"/>
              <a:t>而</a:t>
            </a:r>
            <a:r>
              <a:rPr lang="zh-CN" altLang="en-US" dirty="0" smtClean="0"/>
              <a:t>在</a:t>
            </a:r>
            <a:r>
              <a:rPr lang="en-US" dirty="0" smtClean="0"/>
              <a:t>２０ </a:t>
            </a:r>
            <a:r>
              <a:rPr lang="zh-CN" altLang="en-US" dirty="0" smtClean="0"/>
              <a:t>世纪 </a:t>
            </a:r>
            <a:r>
              <a:rPr lang="en-US" dirty="0" smtClean="0"/>
              <a:t>９０ </a:t>
            </a:r>
            <a:r>
              <a:rPr lang="zh-CN" altLang="en-US" dirty="0" smtClean="0"/>
              <a:t>年代</a:t>
            </a:r>
            <a:r>
              <a:rPr lang="en-US" dirty="0" smtClean="0"/>
              <a:t>，  </a:t>
            </a:r>
            <a:r>
              <a:rPr lang="zh-CN" altLang="en-US" dirty="0" smtClean="0"/>
              <a:t>以国际互联网技术为代表的信息革命</a:t>
            </a:r>
            <a:r>
              <a:rPr lang="en-US" dirty="0" smtClean="0"/>
              <a:t>，  </a:t>
            </a:r>
            <a:r>
              <a:rPr lang="zh-CN" altLang="en-US" dirty="0" smtClean="0"/>
              <a:t>为全球市场的扩展提供了可靠的应  用手段</a:t>
            </a:r>
            <a:r>
              <a:rPr lang="en-US" dirty="0" smtClean="0"/>
              <a:t>，  </a:t>
            </a:r>
            <a:r>
              <a:rPr lang="zh-CN" altLang="en-US" dirty="0" smtClean="0"/>
              <a:t>使得全球化制造和全球化供应链的能力大大提高</a:t>
            </a:r>
            <a:r>
              <a:rPr lang="en-US" dirty="0" smtClean="0"/>
              <a:t>，  </a:t>
            </a:r>
            <a:r>
              <a:rPr lang="zh-CN" altLang="en-US" dirty="0" smtClean="0"/>
              <a:t>全球市场迅速扩张</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第二节　国际物流的发展</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zh-CN" altLang="en-US" dirty="0" smtClean="0"/>
              <a:t> 在经济全球化的条件 下</a:t>
            </a:r>
            <a:r>
              <a:rPr lang="en-US" dirty="0" smtClean="0"/>
              <a:t>，  </a:t>
            </a:r>
            <a:r>
              <a:rPr lang="zh-CN" altLang="en-US" dirty="0" smtClean="0"/>
              <a:t>当前国际物流的发展</a:t>
            </a:r>
            <a:r>
              <a:rPr lang="en-US" dirty="0" smtClean="0"/>
              <a:t>，  </a:t>
            </a:r>
            <a:r>
              <a:rPr lang="zh-CN" altLang="en-US" dirty="0" smtClean="0"/>
              <a:t>正面临着前所未有的机遇</a:t>
            </a:r>
            <a:r>
              <a:rPr lang="en-US" dirty="0" smtClean="0"/>
              <a:t>。</a:t>
            </a:r>
            <a:endParaRPr lang="zh-CN" altLang="en-US" dirty="0" smtClean="0"/>
          </a:p>
          <a:p>
            <a:pPr>
              <a:lnSpc>
                <a:spcPct val="150000"/>
              </a:lnSpc>
            </a:pPr>
            <a:r>
              <a:rPr lang="en-US" dirty="0" smtClean="0"/>
              <a:t>１  </a:t>
            </a:r>
            <a:r>
              <a:rPr lang="zh-CN" altLang="en-US" dirty="0" smtClean="0"/>
              <a:t>国际贸易的急剧扩大</a:t>
            </a:r>
            <a:r>
              <a:rPr lang="en-US" dirty="0" smtClean="0"/>
              <a:t>，  </a:t>
            </a:r>
            <a:r>
              <a:rPr lang="zh-CN" altLang="en-US" dirty="0" smtClean="0"/>
              <a:t>为国际物流提供了广阔的发展空间</a:t>
            </a:r>
          </a:p>
          <a:p>
            <a:pPr eaLnBrk="1" hangingPunct="1">
              <a:lnSpc>
                <a:spcPct val="150000"/>
              </a:lnSpc>
            </a:pPr>
            <a:r>
              <a:rPr lang="en-US" dirty="0" smtClean="0"/>
              <a:t>２  </a:t>
            </a:r>
            <a:r>
              <a:rPr lang="zh-CN" altLang="en-US" dirty="0" smtClean="0"/>
              <a:t>国际产业的重新分工布局</a:t>
            </a:r>
            <a:r>
              <a:rPr lang="en-US" dirty="0" smtClean="0"/>
              <a:t>，   </a:t>
            </a:r>
            <a:r>
              <a:rPr lang="zh-CN" altLang="en-US" dirty="0" smtClean="0"/>
              <a:t>为国际物流发展提供了广泛的服务</a:t>
            </a:r>
          </a:p>
          <a:p>
            <a:pPr eaLnBrk="1" hangingPunct="1">
              <a:lnSpc>
                <a:spcPct val="150000"/>
              </a:lnSpc>
            </a:pPr>
            <a:r>
              <a:rPr lang="en-US" dirty="0" smtClean="0"/>
              <a:t>３  </a:t>
            </a:r>
            <a:r>
              <a:rPr lang="zh-CN" altLang="en-US" dirty="0" smtClean="0"/>
              <a:t>国际贸易的内涵变化</a:t>
            </a:r>
            <a:r>
              <a:rPr lang="en-US" dirty="0" smtClean="0"/>
              <a:t>，  </a:t>
            </a:r>
            <a:r>
              <a:rPr lang="zh-CN" altLang="en-US" dirty="0" smtClean="0"/>
              <a:t>对国际物流提出了新的服务要求</a:t>
            </a:r>
          </a:p>
          <a:p>
            <a:pPr eaLnBrk="1" hangingPunct="1">
              <a:lnSpc>
                <a:spcPct val="150000"/>
              </a:lnSpc>
            </a:pPr>
            <a:r>
              <a:rPr lang="en-US" dirty="0" smtClean="0"/>
              <a:t>４  </a:t>
            </a:r>
            <a:r>
              <a:rPr lang="zh-CN" altLang="en-US" dirty="0" smtClean="0"/>
              <a:t>国际市场的进一步开放</a:t>
            </a:r>
            <a:r>
              <a:rPr lang="en-US" dirty="0" smtClean="0"/>
              <a:t>，   </a:t>
            </a:r>
            <a:r>
              <a:rPr lang="zh-CN" altLang="en-US" dirty="0" smtClean="0"/>
              <a:t>为国际物流发展提供了稳定的基础保障</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国际物流的发展</a:t>
            </a:r>
            <a:endParaRPr lang="zh-CN" altLang="zh-CN" dirty="0" smtClean="0"/>
          </a:p>
        </p:txBody>
      </p:sp>
      <p:sp>
        <p:nvSpPr>
          <p:cNvPr id="18435" name="Rectangle 3"/>
          <p:cNvSpPr>
            <a:spLocks noGrp="1" noChangeArrowheads="1"/>
          </p:cNvSpPr>
          <p:nvPr>
            <p:ph type="body" idx="1"/>
          </p:nvPr>
        </p:nvSpPr>
        <p:spPr/>
        <p:txBody>
          <a:bodyPr/>
          <a:lstStyle/>
          <a:p>
            <a:pPr>
              <a:lnSpc>
                <a:spcPct val="200000"/>
              </a:lnSpc>
            </a:pPr>
            <a:r>
              <a:rPr lang="zh-CN" altLang="en-US" sz="2900" dirty="0" smtClean="0"/>
              <a:t>三</a:t>
            </a:r>
            <a:r>
              <a:rPr lang="en-US" sz="2900" dirty="0" smtClean="0"/>
              <a:t>、  </a:t>
            </a:r>
            <a:r>
              <a:rPr lang="zh-CN" altLang="en-US" sz="2900" dirty="0" smtClean="0"/>
              <a:t>国际物流发展的</a:t>
            </a:r>
            <a:r>
              <a:rPr lang="zh-CN" altLang="en-US" sz="2900" dirty="0" smtClean="0"/>
              <a:t>障碍</a:t>
            </a:r>
            <a:r>
              <a:rPr lang="en-US" altLang="zh-CN" sz="2900" dirty="0" smtClean="0"/>
              <a:t> </a:t>
            </a:r>
            <a:endParaRPr lang="zh-CN" altLang="en-US" sz="2900" dirty="0" smtClean="0"/>
          </a:p>
          <a:p>
            <a:pPr>
              <a:lnSpc>
                <a:spcPct val="200000"/>
              </a:lnSpc>
            </a:pPr>
            <a:r>
              <a:rPr lang="zh-CN" altLang="en-US" dirty="0" smtClean="0"/>
              <a:t>经济全球化为国际物流的发展奠定了基础</a:t>
            </a:r>
            <a:r>
              <a:rPr lang="en-US" dirty="0" smtClean="0"/>
              <a:t>，  </a:t>
            </a:r>
            <a:r>
              <a:rPr lang="zh-CN" altLang="en-US" dirty="0" smtClean="0"/>
              <a:t>但也有一些不利因素妨碍国际物流的发展</a:t>
            </a:r>
            <a:r>
              <a:rPr lang="en-US" dirty="0" smtClean="0"/>
              <a:t>， </a:t>
            </a:r>
            <a:r>
              <a:rPr lang="zh-CN" altLang="en-US" dirty="0" smtClean="0"/>
              <a:t>存在着许多重大壁垒</a:t>
            </a:r>
            <a:r>
              <a:rPr lang="en-US" dirty="0" smtClean="0"/>
              <a:t>。  </a:t>
            </a:r>
            <a:r>
              <a:rPr lang="zh-CN" altLang="en-US" dirty="0" smtClean="0"/>
              <a:t>美国物流专家鲍尔索克斯和克劳斯指出</a:t>
            </a:r>
            <a:r>
              <a:rPr lang="en-US" dirty="0" smtClean="0"/>
              <a:t>，   “ </a:t>
            </a:r>
            <a:r>
              <a:rPr lang="zh-CN" altLang="en-US" dirty="0" smtClean="0"/>
              <a:t>国际物流主要面对三大壁 垒</a:t>
            </a:r>
            <a:r>
              <a:rPr lang="en-US" dirty="0" smtClean="0"/>
              <a:t>：  </a:t>
            </a:r>
            <a:r>
              <a:rPr lang="zh-CN" altLang="en-US" dirty="0" smtClean="0"/>
              <a:t>市场进入壁垒</a:t>
            </a:r>
            <a:r>
              <a:rPr lang="en-US" dirty="0" smtClean="0"/>
              <a:t>、  </a:t>
            </a:r>
            <a:r>
              <a:rPr lang="zh-CN" altLang="en-US" dirty="0" smtClean="0"/>
              <a:t>金融壁垒和配送渠道壁垒</a:t>
            </a:r>
            <a:r>
              <a:rPr lang="en-US" dirty="0" smtClean="0"/>
              <a:t>” ，  </a:t>
            </a:r>
            <a:r>
              <a:rPr lang="zh-CN" altLang="en-US" dirty="0" smtClean="0"/>
              <a:t>如</a:t>
            </a:r>
            <a:r>
              <a:rPr lang="zh-CN" altLang="en-US" dirty="0" smtClean="0">
                <a:hlinkClick r:id="rId2" action="ppaction://hlinksldjump"/>
              </a:rPr>
              <a:t>图 </a:t>
            </a:r>
            <a:r>
              <a:rPr lang="en-US" dirty="0" smtClean="0">
                <a:hlinkClick r:id="rId2" action="ppaction://hlinksldjump"/>
              </a:rPr>
              <a:t>１ － ４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第二节　国际物流的发展</a:t>
            </a:r>
            <a:endParaRPr lang="zh-CN" altLang="zh-CN" dirty="0" smtClean="0"/>
          </a:p>
        </p:txBody>
      </p:sp>
      <p:sp>
        <p:nvSpPr>
          <p:cNvPr id="19459" name="Rectangle 3"/>
          <p:cNvSpPr>
            <a:spLocks noGrp="1" noChangeArrowheads="1"/>
          </p:cNvSpPr>
          <p:nvPr>
            <p:ph type="body" idx="1"/>
          </p:nvPr>
        </p:nvSpPr>
        <p:spPr/>
        <p:txBody>
          <a:bodyPr/>
          <a:lstStyle/>
          <a:p>
            <a:pPr eaLnBrk="1" hangingPunct="1">
              <a:lnSpc>
                <a:spcPct val="150000"/>
              </a:lnSpc>
            </a:pPr>
            <a:r>
              <a:rPr lang="zh-CN" altLang="en-US" sz="2900" dirty="0" smtClean="0"/>
              <a:t>四</a:t>
            </a:r>
            <a:r>
              <a:rPr lang="en-US" sz="2900" dirty="0" smtClean="0"/>
              <a:t>、  </a:t>
            </a:r>
            <a:r>
              <a:rPr lang="zh-CN" altLang="en-US" sz="2900" dirty="0" smtClean="0"/>
              <a:t>国际物流发展的趋势</a:t>
            </a:r>
          </a:p>
          <a:p>
            <a:pPr eaLnBrk="1" hangingPunct="1">
              <a:lnSpc>
                <a:spcPct val="150000"/>
              </a:lnSpc>
            </a:pPr>
            <a:r>
              <a:rPr lang="en-US" dirty="0" smtClean="0"/>
              <a:t>１  </a:t>
            </a:r>
            <a:r>
              <a:rPr lang="zh-CN" altLang="en-US" dirty="0" smtClean="0"/>
              <a:t>物流企业向集约化与协同化发展</a:t>
            </a:r>
          </a:p>
          <a:p>
            <a:pPr eaLnBrk="1" hangingPunct="1">
              <a:lnSpc>
                <a:spcPct val="150000"/>
              </a:lnSpc>
            </a:pPr>
            <a:r>
              <a:rPr lang="en-US" dirty="0" smtClean="0"/>
              <a:t>２  </a:t>
            </a:r>
            <a:r>
              <a:rPr lang="zh-CN" altLang="en-US" dirty="0" smtClean="0"/>
              <a:t>物流服务的网络化与优质化</a:t>
            </a:r>
          </a:p>
          <a:p>
            <a:pPr eaLnBrk="1" hangingPunct="1">
              <a:lnSpc>
                <a:spcPct val="150000"/>
              </a:lnSpc>
            </a:pPr>
            <a:r>
              <a:rPr lang="en-US" dirty="0" smtClean="0"/>
              <a:t>３  </a:t>
            </a:r>
            <a:r>
              <a:rPr lang="zh-CN" altLang="en-US" dirty="0" smtClean="0"/>
              <a:t>物流产业由单一的业种向业态一体化</a:t>
            </a:r>
            <a:r>
              <a:rPr lang="en-US" dirty="0" smtClean="0"/>
              <a:t>、  </a:t>
            </a:r>
            <a:r>
              <a:rPr lang="zh-CN" altLang="en-US" dirty="0" smtClean="0"/>
              <a:t>多元化发展</a:t>
            </a:r>
          </a:p>
          <a:p>
            <a:pPr eaLnBrk="1" hangingPunct="1">
              <a:lnSpc>
                <a:spcPct val="150000"/>
              </a:lnSpc>
            </a:pPr>
            <a:r>
              <a:rPr lang="en-US" dirty="0" smtClean="0"/>
              <a:t>４  </a:t>
            </a:r>
            <a:r>
              <a:rPr lang="zh-CN" altLang="en-US" dirty="0" smtClean="0"/>
              <a:t>第三方物流占据主导地位</a:t>
            </a:r>
            <a:r>
              <a:rPr lang="en-US" dirty="0" smtClean="0"/>
              <a:t>，   </a:t>
            </a:r>
            <a:r>
              <a:rPr lang="zh-CN" altLang="en-US" dirty="0" smtClean="0"/>
              <a:t>第四方物流有待发展</a:t>
            </a:r>
          </a:p>
          <a:p>
            <a:pPr eaLnBrk="1" hangingPunct="1">
              <a:lnSpc>
                <a:spcPct val="150000"/>
              </a:lnSpc>
            </a:pPr>
            <a:r>
              <a:rPr lang="en-US" dirty="0" smtClean="0"/>
              <a:t>５  </a:t>
            </a:r>
            <a:r>
              <a:rPr lang="zh-CN" altLang="en-US" dirty="0" smtClean="0"/>
              <a:t>新型物流方式的兴起</a:t>
            </a:r>
            <a:r>
              <a:rPr lang="en-US" dirty="0" smtClean="0"/>
              <a:t>：  </a:t>
            </a:r>
            <a:r>
              <a:rPr lang="zh-CN" altLang="en-US" dirty="0" smtClean="0"/>
              <a:t>绿色物流与逆向物流</a:t>
            </a:r>
          </a:p>
          <a:p>
            <a:pPr eaLnBrk="1" hangingPunct="1">
              <a:lnSpc>
                <a:spcPct val="150000"/>
              </a:lnSpc>
            </a:pPr>
            <a:r>
              <a:rPr lang="en-US" dirty="0" smtClean="0"/>
              <a:t>６  </a:t>
            </a:r>
            <a:r>
              <a:rPr lang="zh-CN" altLang="en-US" dirty="0" smtClean="0"/>
              <a:t>物流新技术广泛应用</a:t>
            </a:r>
            <a:r>
              <a:rPr lang="en-US" dirty="0" smtClean="0"/>
              <a:t>，  </a:t>
            </a:r>
            <a:r>
              <a:rPr lang="zh-CN" altLang="en-US" dirty="0" smtClean="0"/>
              <a:t>电子物流蓬勃兴起</a:t>
            </a:r>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第三节　</a:t>
            </a:r>
            <a:r>
              <a:rPr lang="zh-CN" altLang="en-US" dirty="0" smtClean="0"/>
              <a:t>国际贸易</a:t>
            </a:r>
            <a:r>
              <a:rPr lang="zh-CN" altLang="en-US" dirty="0" smtClean="0"/>
              <a:t>与国际</a:t>
            </a:r>
            <a:r>
              <a:rPr lang="zh-CN" altLang="en-US" dirty="0" smtClean="0"/>
              <a:t>物流</a:t>
            </a:r>
            <a:endParaRPr lang="zh-CN" altLang="zh-CN" dirty="0" smtClean="0"/>
          </a:p>
        </p:txBody>
      </p:sp>
      <p:sp>
        <p:nvSpPr>
          <p:cNvPr id="20483"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国际贸易的</a:t>
            </a:r>
            <a:r>
              <a:rPr lang="zh-CN" altLang="en-US" sz="2900" dirty="0" smtClean="0"/>
              <a:t>含义</a:t>
            </a:r>
            <a:r>
              <a:rPr lang="en-US" altLang="zh-CN" sz="2900" dirty="0" smtClean="0"/>
              <a:t> </a:t>
            </a:r>
            <a:endParaRPr lang="zh-CN" altLang="en-US" sz="2900" dirty="0" smtClean="0"/>
          </a:p>
          <a:p>
            <a:r>
              <a:rPr lang="zh-CN" altLang="en-US" dirty="0" smtClean="0"/>
              <a:t>国际贸易亦称  </a:t>
            </a:r>
            <a:r>
              <a:rPr lang="en-US" dirty="0" smtClean="0"/>
              <a:t>“ </a:t>
            </a:r>
            <a:r>
              <a:rPr lang="zh-CN" altLang="en-US" dirty="0" smtClean="0"/>
              <a:t>世界贸易</a:t>
            </a:r>
            <a:r>
              <a:rPr lang="en-US" dirty="0" smtClean="0"/>
              <a:t>” ，  </a:t>
            </a:r>
            <a:r>
              <a:rPr lang="zh-CN" altLang="en-US" dirty="0" smtClean="0"/>
              <a:t>泛指国际的商品和劳务</a:t>
            </a:r>
            <a:r>
              <a:rPr lang="en-US" dirty="0" smtClean="0"/>
              <a:t>   （ </a:t>
            </a:r>
            <a:r>
              <a:rPr lang="zh-CN" altLang="en-US" dirty="0" smtClean="0"/>
              <a:t>或货物</a:t>
            </a:r>
            <a:r>
              <a:rPr lang="en-US" dirty="0" smtClean="0"/>
              <a:t>、  </a:t>
            </a:r>
            <a:r>
              <a:rPr lang="zh-CN" altLang="en-US" dirty="0" smtClean="0"/>
              <a:t>知识和服务</a:t>
            </a:r>
            <a:r>
              <a:rPr lang="en-US" dirty="0" smtClean="0"/>
              <a:t>）   </a:t>
            </a:r>
            <a:r>
              <a:rPr lang="zh-CN" altLang="en-US" dirty="0" smtClean="0"/>
              <a:t>的交换</a:t>
            </a:r>
            <a:r>
              <a:rPr lang="en-US" dirty="0" smtClean="0"/>
              <a:t>， </a:t>
            </a:r>
            <a:r>
              <a:rPr lang="zh-CN" altLang="en-US" dirty="0" smtClean="0"/>
              <a:t>由各国  </a:t>
            </a:r>
            <a:r>
              <a:rPr lang="en-US" dirty="0" smtClean="0"/>
              <a:t>（ </a:t>
            </a:r>
            <a:r>
              <a:rPr lang="zh-CN" altLang="en-US" dirty="0" smtClean="0"/>
              <a:t>地区</a:t>
            </a:r>
            <a:r>
              <a:rPr lang="en-US" dirty="0" smtClean="0"/>
              <a:t>）  </a:t>
            </a:r>
            <a:r>
              <a:rPr lang="zh-CN" altLang="en-US" dirty="0" smtClean="0"/>
              <a:t>的对外贸易 构 成</a:t>
            </a:r>
            <a:r>
              <a:rPr lang="en-US" dirty="0" smtClean="0"/>
              <a:t>，  </a:t>
            </a:r>
            <a:r>
              <a:rPr lang="zh-CN" altLang="en-US" dirty="0" smtClean="0"/>
              <a:t>是 世 界 各 国 对 外 贸 易 的 总 和</a:t>
            </a:r>
            <a:r>
              <a:rPr lang="en-US" dirty="0" smtClean="0"/>
              <a:t>。 </a:t>
            </a:r>
            <a:endParaRPr lang="en-US" dirty="0" smtClean="0"/>
          </a:p>
          <a:p>
            <a:r>
              <a:rPr lang="zh-CN" altLang="en-US" dirty="0" smtClean="0"/>
              <a:t>从不同的角度看国际贸易</a:t>
            </a:r>
            <a:r>
              <a:rPr lang="en-US" dirty="0" smtClean="0"/>
              <a:t>，   </a:t>
            </a:r>
            <a:r>
              <a:rPr lang="zh-CN" altLang="en-US" dirty="0" smtClean="0"/>
              <a:t>可以有不同的分类方式</a:t>
            </a:r>
            <a:r>
              <a:rPr lang="en-US" dirty="0" smtClean="0"/>
              <a:t>。</a:t>
            </a:r>
            <a:endParaRPr lang="zh-CN" altLang="en-US" dirty="0" smtClean="0"/>
          </a:p>
          <a:p>
            <a:r>
              <a:rPr lang="en-US" dirty="0" smtClean="0"/>
              <a:t>１  </a:t>
            </a:r>
            <a:r>
              <a:rPr lang="zh-CN" altLang="en-US" dirty="0" smtClean="0"/>
              <a:t>按商品移动的方向不同分类</a:t>
            </a:r>
          </a:p>
          <a:p>
            <a:r>
              <a:rPr lang="en-US" dirty="0" smtClean="0"/>
              <a:t>（１）  </a:t>
            </a:r>
            <a:r>
              <a:rPr lang="zh-CN" altLang="en-US" dirty="0" smtClean="0"/>
              <a:t>进口贸易  </a:t>
            </a:r>
            <a:r>
              <a:rPr lang="en-US" dirty="0" smtClean="0"/>
              <a:t>（ </a:t>
            </a:r>
            <a:r>
              <a:rPr lang="en-US" dirty="0" err="1" smtClean="0"/>
              <a:t>Ｉｍｐｏｒｔ</a:t>
            </a:r>
            <a:r>
              <a:rPr lang="en-US" dirty="0" smtClean="0"/>
              <a:t> </a:t>
            </a:r>
            <a:r>
              <a:rPr lang="en-US" dirty="0" err="1" smtClean="0"/>
              <a:t>Ｔｒａｄｅ</a:t>
            </a:r>
            <a:r>
              <a:rPr lang="en-US" dirty="0" smtClean="0"/>
              <a:t>） ：  </a:t>
            </a:r>
            <a:r>
              <a:rPr lang="zh-CN" altLang="en-US" dirty="0" smtClean="0"/>
              <a:t>将外国的商品或服务输入本国市场销售</a:t>
            </a:r>
            <a:r>
              <a:rPr lang="en-US" dirty="0" smtClean="0"/>
              <a:t>。</a:t>
            </a:r>
            <a:endParaRPr lang="zh-CN" altLang="en-US" dirty="0" smtClean="0"/>
          </a:p>
          <a:p>
            <a:r>
              <a:rPr lang="en-US" dirty="0" smtClean="0"/>
              <a:t>（２）  </a:t>
            </a:r>
            <a:r>
              <a:rPr lang="zh-CN" altLang="en-US" dirty="0" smtClean="0"/>
              <a:t>出口贸易  </a:t>
            </a:r>
            <a:r>
              <a:rPr lang="en-US" dirty="0" smtClean="0"/>
              <a:t>（ </a:t>
            </a:r>
            <a:r>
              <a:rPr lang="en-US" dirty="0" err="1" smtClean="0"/>
              <a:t>Ｅｘｐｏｒｔ</a:t>
            </a:r>
            <a:r>
              <a:rPr lang="en-US" dirty="0" smtClean="0"/>
              <a:t> </a:t>
            </a:r>
            <a:r>
              <a:rPr lang="en-US" dirty="0" err="1" smtClean="0"/>
              <a:t>Ｔｒａｄｅ</a:t>
            </a:r>
            <a:r>
              <a:rPr lang="en-US" dirty="0" smtClean="0"/>
              <a:t>） ：  </a:t>
            </a:r>
            <a:r>
              <a:rPr lang="zh-CN" altLang="en-US" dirty="0" smtClean="0"/>
              <a:t>将本国的商品或服务输出到外国市场销售</a:t>
            </a:r>
            <a:r>
              <a:rPr lang="en-US" dirty="0" smtClean="0"/>
              <a:t>。</a:t>
            </a:r>
            <a:endParaRPr lang="zh-CN" altLang="en-US" dirty="0" smtClean="0"/>
          </a:p>
          <a:p>
            <a:r>
              <a:rPr lang="en-US" dirty="0" smtClean="0"/>
              <a:t>（３）  </a:t>
            </a:r>
            <a:r>
              <a:rPr lang="zh-CN" altLang="en-US" dirty="0" smtClean="0"/>
              <a:t>过境贸易  </a:t>
            </a:r>
            <a:r>
              <a:rPr lang="en-US" dirty="0" smtClean="0"/>
              <a:t>（ </a:t>
            </a:r>
            <a:r>
              <a:rPr lang="en-US" dirty="0" err="1" smtClean="0"/>
              <a:t>Ｔｒａｎｓｉｔ</a:t>
            </a:r>
            <a:r>
              <a:rPr lang="en-US" dirty="0" smtClean="0"/>
              <a:t>  </a:t>
            </a:r>
            <a:r>
              <a:rPr lang="en-US" dirty="0" err="1" smtClean="0"/>
              <a:t>Ｔｒａｄｅ</a:t>
            </a:r>
            <a:r>
              <a:rPr lang="en-US" dirty="0" smtClean="0"/>
              <a:t>） ：  </a:t>
            </a:r>
            <a:r>
              <a:rPr lang="zh-CN" altLang="en-US" dirty="0" smtClean="0"/>
              <a:t>甲国的 商 品 经 过 丙 国 境 内 运 至 乙 国 市 场 销 售</a:t>
            </a:r>
            <a:r>
              <a:rPr lang="en-US" dirty="0" smtClean="0"/>
              <a:t>，  </a:t>
            </a:r>
            <a:r>
              <a:rPr lang="zh-CN" altLang="en-US" dirty="0" smtClean="0"/>
              <a:t>对 丙 国 而言就是过境贸易</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1507" name="Rectangle 3"/>
          <p:cNvSpPr>
            <a:spLocks noGrp="1" noChangeArrowheads="1"/>
          </p:cNvSpPr>
          <p:nvPr>
            <p:ph type="body" idx="1"/>
          </p:nvPr>
        </p:nvSpPr>
        <p:spPr/>
        <p:txBody>
          <a:bodyPr/>
          <a:lstStyle/>
          <a:p>
            <a:r>
              <a:rPr lang="en-US" dirty="0" smtClean="0"/>
              <a:t>２  </a:t>
            </a:r>
            <a:r>
              <a:rPr lang="zh-CN" altLang="en-US" dirty="0" smtClean="0"/>
              <a:t>按商品的形态不同分类</a:t>
            </a:r>
          </a:p>
          <a:p>
            <a:r>
              <a:rPr lang="en-US" dirty="0" smtClean="0"/>
              <a:t>（１）  </a:t>
            </a:r>
            <a:r>
              <a:rPr lang="zh-CN" altLang="en-US" dirty="0" smtClean="0"/>
              <a:t>有形贸易  </a:t>
            </a:r>
            <a:r>
              <a:rPr lang="en-US" dirty="0" smtClean="0"/>
              <a:t>（ </a:t>
            </a:r>
            <a:r>
              <a:rPr lang="en-US" dirty="0" err="1" smtClean="0"/>
              <a:t>Ｖｉｓｉｂｌｅ</a:t>
            </a:r>
            <a:r>
              <a:rPr lang="en-US" dirty="0" smtClean="0"/>
              <a:t>  </a:t>
            </a:r>
            <a:r>
              <a:rPr lang="en-US" dirty="0" err="1" smtClean="0"/>
              <a:t>Ｔｒａｄｅ</a:t>
            </a:r>
            <a:r>
              <a:rPr lang="en-US" dirty="0" smtClean="0"/>
              <a:t>） ：  </a:t>
            </a:r>
            <a:r>
              <a:rPr lang="zh-CN" altLang="en-US" dirty="0" smtClean="0"/>
              <a:t>有实物形态的商品的进出口</a:t>
            </a:r>
            <a:r>
              <a:rPr lang="en-US" dirty="0" smtClean="0"/>
              <a:t>。</a:t>
            </a:r>
            <a:endParaRPr lang="zh-CN" altLang="en-US" dirty="0" smtClean="0"/>
          </a:p>
          <a:p>
            <a:r>
              <a:rPr lang="en-US" dirty="0" smtClean="0"/>
              <a:t>（２）  </a:t>
            </a:r>
            <a:r>
              <a:rPr lang="zh-CN" altLang="en-US" dirty="0" smtClean="0"/>
              <a:t>无形贸易  </a:t>
            </a:r>
            <a:r>
              <a:rPr lang="en-US" dirty="0" smtClean="0"/>
              <a:t>（ </a:t>
            </a:r>
            <a:r>
              <a:rPr lang="en-US" dirty="0" err="1" smtClean="0"/>
              <a:t>Ｉｎｖｉｓｉｂｌｅ</a:t>
            </a:r>
            <a:r>
              <a:rPr lang="en-US" dirty="0" smtClean="0"/>
              <a:t>  </a:t>
            </a:r>
            <a:r>
              <a:rPr lang="en-US" dirty="0" err="1" smtClean="0"/>
              <a:t>Ｔｒａｄｅ</a:t>
            </a:r>
            <a:r>
              <a:rPr lang="en-US" dirty="0" smtClean="0"/>
              <a:t>） ：  </a:t>
            </a:r>
            <a:r>
              <a:rPr lang="zh-CN" altLang="en-US" dirty="0" smtClean="0"/>
              <a:t>没有实物形态的技术和服务的进出口</a:t>
            </a:r>
            <a:r>
              <a:rPr lang="en-US" dirty="0" smtClean="0"/>
              <a:t>。</a:t>
            </a:r>
          </a:p>
          <a:p>
            <a:r>
              <a:rPr lang="en-US" dirty="0" smtClean="0"/>
              <a:t>３  </a:t>
            </a:r>
            <a:r>
              <a:rPr lang="zh-CN" altLang="en-US" dirty="0" smtClean="0"/>
              <a:t>按生产国和消费国在贸易中的关系不同分类</a:t>
            </a:r>
          </a:p>
          <a:p>
            <a:r>
              <a:rPr lang="en-US" dirty="0" smtClean="0"/>
              <a:t>（１）  </a:t>
            </a:r>
            <a:r>
              <a:rPr lang="zh-CN" altLang="en-US" dirty="0" smtClean="0"/>
              <a:t>直接贸易  </a:t>
            </a:r>
            <a:r>
              <a:rPr lang="en-US" dirty="0" smtClean="0"/>
              <a:t>（ </a:t>
            </a:r>
            <a:r>
              <a:rPr lang="en-US" dirty="0" err="1" smtClean="0"/>
              <a:t>Ｄｉｒｅｃｔ</a:t>
            </a:r>
            <a:r>
              <a:rPr lang="en-US" dirty="0" smtClean="0"/>
              <a:t> </a:t>
            </a:r>
            <a:r>
              <a:rPr lang="en-US" dirty="0" err="1" smtClean="0"/>
              <a:t>Ｔｒａｄｅ</a:t>
            </a:r>
            <a:r>
              <a:rPr lang="en-US" dirty="0" smtClean="0"/>
              <a:t>） ：  </a:t>
            </a:r>
            <a:r>
              <a:rPr lang="zh-CN" altLang="en-US" dirty="0" smtClean="0"/>
              <a:t>指商品生产国与商品消费国不通过第三国进行买卖商品 的行为</a:t>
            </a:r>
            <a:r>
              <a:rPr lang="en-US" dirty="0" smtClean="0"/>
              <a:t>。  </a:t>
            </a:r>
            <a:r>
              <a:rPr lang="en-US" altLang="zh-CN" dirty="0" smtClean="0"/>
              <a:t> </a:t>
            </a:r>
            <a:endParaRPr lang="zh-CN" altLang="en-US" dirty="0" smtClean="0"/>
          </a:p>
          <a:p>
            <a:r>
              <a:rPr lang="en-US" dirty="0" smtClean="0"/>
              <a:t>（２）  </a:t>
            </a:r>
            <a:r>
              <a:rPr lang="zh-CN" altLang="en-US" dirty="0" smtClean="0"/>
              <a:t>间接贸易  </a:t>
            </a:r>
            <a:r>
              <a:rPr lang="en-US" dirty="0" smtClean="0"/>
              <a:t>（ </a:t>
            </a:r>
            <a:r>
              <a:rPr lang="en-US" dirty="0" err="1" smtClean="0"/>
              <a:t>Ｉｎｄｉｒｅｃｔ</a:t>
            </a:r>
            <a:r>
              <a:rPr lang="en-US" dirty="0" smtClean="0"/>
              <a:t>  </a:t>
            </a:r>
            <a:r>
              <a:rPr lang="en-US" dirty="0" err="1" smtClean="0"/>
              <a:t>Ｔｒａｄｅ</a:t>
            </a:r>
            <a:r>
              <a:rPr lang="en-US" dirty="0" smtClean="0"/>
              <a:t>）   </a:t>
            </a:r>
            <a:r>
              <a:rPr lang="zh-CN" altLang="en-US" dirty="0" smtClean="0"/>
              <a:t>和转口贸易  </a:t>
            </a:r>
            <a:r>
              <a:rPr lang="en-US" dirty="0" smtClean="0"/>
              <a:t>（ </a:t>
            </a:r>
            <a:r>
              <a:rPr lang="en-US" dirty="0" err="1" smtClean="0"/>
              <a:t>Ｔｒａｎｓｉｔ</a:t>
            </a:r>
            <a:r>
              <a:rPr lang="en-US" dirty="0" smtClean="0"/>
              <a:t>  </a:t>
            </a:r>
            <a:r>
              <a:rPr lang="en-US" dirty="0" err="1" smtClean="0"/>
              <a:t>Ｔｒａｄｅ</a:t>
            </a:r>
            <a:r>
              <a:rPr lang="en-US" dirty="0" smtClean="0"/>
              <a:t>） ：  </a:t>
            </a:r>
            <a:r>
              <a:rPr lang="zh-CN" altLang="en-US" dirty="0" smtClean="0"/>
              <a:t>指商品生产国与商品</a:t>
            </a:r>
            <a:r>
              <a:rPr lang="zh-CN" altLang="en-US" dirty="0" smtClean="0"/>
              <a:t>消费国</a:t>
            </a:r>
            <a:r>
              <a:rPr lang="zh-CN" altLang="en-US" dirty="0" smtClean="0"/>
              <a:t>通过第三国进行买卖商品的行为</a:t>
            </a:r>
            <a:r>
              <a:rPr lang="en-US" dirty="0" smtClean="0"/>
              <a:t>，  </a:t>
            </a:r>
            <a:r>
              <a:rPr lang="zh-CN" altLang="en-US" dirty="0" smtClean="0"/>
              <a:t>间接贸易中的生产国称为间接出口国</a:t>
            </a:r>
            <a:r>
              <a:rPr lang="en-US" dirty="0" smtClean="0"/>
              <a:t>，  </a:t>
            </a:r>
            <a:r>
              <a:rPr lang="zh-CN" altLang="en-US" dirty="0" smtClean="0"/>
              <a:t>消费国称为间接 进口国</a:t>
            </a:r>
            <a:r>
              <a:rPr lang="en-US" dirty="0" smtClean="0"/>
              <a:t>，  </a:t>
            </a:r>
            <a:r>
              <a:rPr lang="zh-CN" altLang="en-US" dirty="0" smtClean="0"/>
              <a:t>而第三国则是转口贸易国</a:t>
            </a:r>
            <a:r>
              <a:rPr lang="en-US" dirty="0" smtClean="0"/>
              <a:t>，   </a:t>
            </a:r>
            <a:r>
              <a:rPr lang="zh-CN" altLang="en-US" dirty="0" smtClean="0"/>
              <a:t>第三国所从事的就是转口贸易</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409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物流与物流管理</a:t>
            </a:r>
            <a:r>
              <a:rPr lang="en-US" altLang="zh-CN" sz="2900" dirty="0" smtClean="0"/>
              <a:t> </a:t>
            </a:r>
            <a:endParaRPr lang="zh-CN" altLang="en-US" sz="2900" dirty="0" smtClean="0"/>
          </a:p>
          <a:p>
            <a:pPr>
              <a:lnSpc>
                <a:spcPct val="150000"/>
              </a:lnSpc>
            </a:pPr>
            <a:r>
              <a:rPr lang="en-US" dirty="0" smtClean="0"/>
              <a:t>１  </a:t>
            </a:r>
            <a:r>
              <a:rPr lang="zh-CN" altLang="en-US" dirty="0" smtClean="0"/>
              <a:t>物流发展史</a:t>
            </a:r>
          </a:p>
          <a:p>
            <a:pPr>
              <a:lnSpc>
                <a:spcPct val="150000"/>
              </a:lnSpc>
            </a:pPr>
            <a:r>
              <a:rPr lang="zh-CN" altLang="en-US" dirty="0" smtClean="0"/>
              <a:t>人类从物</a:t>
            </a:r>
            <a:r>
              <a:rPr lang="en-US" dirty="0" smtClean="0"/>
              <a:t>—</a:t>
            </a:r>
            <a:r>
              <a:rPr lang="zh-CN" altLang="en-US" dirty="0" smtClean="0"/>
              <a:t>物交换时代就有物流的存在</a:t>
            </a:r>
            <a:r>
              <a:rPr lang="en-US" dirty="0" smtClean="0"/>
              <a:t>，  </a:t>
            </a:r>
            <a:r>
              <a:rPr lang="zh-CN" altLang="en-US" dirty="0" smtClean="0"/>
              <a:t>现代物流形成于商业领域的实物配送  </a:t>
            </a:r>
            <a:r>
              <a:rPr lang="en-US" dirty="0" smtClean="0"/>
              <a:t>（ </a:t>
            </a:r>
            <a:r>
              <a:rPr lang="en-US" dirty="0" err="1" smtClean="0"/>
              <a:t>Ｐｈｙｓｉ⁃ｃａｌ</a:t>
            </a:r>
            <a:r>
              <a:rPr lang="en-US" dirty="0" smtClean="0"/>
              <a:t> </a:t>
            </a:r>
            <a:r>
              <a:rPr lang="en-US" dirty="0" err="1" smtClean="0"/>
              <a:t>Ｄｉｓｔｒｉｂｕｔｉｏｎ</a:t>
            </a:r>
            <a:r>
              <a:rPr lang="en-US" dirty="0" smtClean="0"/>
              <a:t>，   ＰＤ）  </a:t>
            </a:r>
            <a:r>
              <a:rPr lang="zh-CN" altLang="en-US" dirty="0" smtClean="0"/>
              <a:t>与军事后勤的后勤学  </a:t>
            </a:r>
            <a:r>
              <a:rPr lang="en-US" dirty="0" smtClean="0"/>
              <a:t>（ </a:t>
            </a:r>
            <a:r>
              <a:rPr lang="en-US" dirty="0" err="1" smtClean="0"/>
              <a:t>Ｌｏｇｉｓｔｉｃｓ</a:t>
            </a:r>
            <a:r>
              <a:rPr lang="en-US" dirty="0" smtClean="0"/>
              <a:t>） ，  </a:t>
            </a:r>
            <a:r>
              <a:rPr lang="zh-CN" altLang="en-US" dirty="0" smtClean="0"/>
              <a:t>而我国使用的物流概念来自于日语</a:t>
            </a:r>
            <a:r>
              <a:rPr lang="en-US" dirty="0" smtClean="0"/>
              <a:t>“ </a:t>
            </a:r>
            <a:r>
              <a:rPr lang="zh-CN" altLang="en-US" dirty="0" smtClean="0"/>
              <a:t>物的流通</a:t>
            </a:r>
            <a:r>
              <a:rPr lang="en-US" dirty="0" smtClean="0"/>
              <a:t>” 。</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2531"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国际物流与国际贸易的</a:t>
            </a:r>
            <a:r>
              <a:rPr lang="zh-CN" altLang="en-US" sz="2900" dirty="0" smtClean="0"/>
              <a:t>关系</a:t>
            </a:r>
            <a:r>
              <a:rPr lang="en-US" altLang="zh-CN" sz="2900" dirty="0" smtClean="0"/>
              <a:t> </a:t>
            </a:r>
            <a:endParaRPr lang="zh-CN" altLang="en-US" sz="2900" dirty="0" smtClean="0"/>
          </a:p>
          <a:p>
            <a:pPr>
              <a:lnSpc>
                <a:spcPct val="150000"/>
              </a:lnSpc>
            </a:pPr>
            <a:r>
              <a:rPr lang="zh-CN" altLang="en-US" dirty="0" smtClean="0"/>
              <a:t>国际贸易使商品所有权发生了转换</a:t>
            </a:r>
            <a:r>
              <a:rPr lang="en-US" dirty="0" smtClean="0"/>
              <a:t>，  </a:t>
            </a:r>
            <a:r>
              <a:rPr lang="zh-CN" altLang="en-US" dirty="0" smtClean="0"/>
              <a:t>而国际物流则实现了商品在国际的时空转移</a:t>
            </a:r>
            <a:r>
              <a:rPr lang="en-US" dirty="0" smtClean="0"/>
              <a:t>，  </a:t>
            </a:r>
            <a:r>
              <a:rPr lang="zh-CN" altLang="en-US" dirty="0" smtClean="0"/>
              <a:t>国际 贸易与国际物流之间存在相辅相成</a:t>
            </a:r>
            <a:r>
              <a:rPr lang="en-US" dirty="0" smtClean="0"/>
              <a:t>、  </a:t>
            </a:r>
            <a:r>
              <a:rPr lang="zh-CN" altLang="en-US" dirty="0" smtClean="0"/>
              <a:t>互相促进的关系</a:t>
            </a:r>
            <a:r>
              <a:rPr lang="en-US" dirty="0" smtClean="0"/>
              <a:t>。</a:t>
            </a:r>
            <a:endParaRPr lang="zh-CN" altLang="en-US" dirty="0" smtClean="0"/>
          </a:p>
          <a:p>
            <a:pPr>
              <a:lnSpc>
                <a:spcPct val="150000"/>
              </a:lnSpc>
            </a:pPr>
            <a:r>
              <a:rPr lang="en-US" dirty="0" smtClean="0"/>
              <a:t>１  </a:t>
            </a:r>
            <a:r>
              <a:rPr lang="zh-CN" altLang="en-US" dirty="0" smtClean="0"/>
              <a:t>国际贸易是国际物流产生和发展的基础和条件</a:t>
            </a:r>
          </a:p>
          <a:p>
            <a:pPr eaLnBrk="1" hangingPunct="1">
              <a:lnSpc>
                <a:spcPct val="150000"/>
              </a:lnSpc>
            </a:pPr>
            <a:r>
              <a:rPr lang="en-US" dirty="0" smtClean="0"/>
              <a:t>２  </a:t>
            </a:r>
            <a:r>
              <a:rPr lang="zh-CN" altLang="en-US" dirty="0" smtClean="0"/>
              <a:t>国际物流促进国际贸易的顺利进行</a:t>
            </a:r>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3555"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国际贸易</a:t>
            </a:r>
            <a:r>
              <a:rPr lang="zh-CN" altLang="en-US" sz="2900" dirty="0" smtClean="0"/>
              <a:t>术语</a:t>
            </a:r>
            <a:r>
              <a:rPr lang="en-US" altLang="zh-CN" sz="2900" dirty="0" smtClean="0"/>
              <a:t> </a:t>
            </a:r>
            <a:endParaRPr lang="zh-CN" altLang="en-US" sz="2900" dirty="0" smtClean="0"/>
          </a:p>
          <a:p>
            <a:pPr>
              <a:lnSpc>
                <a:spcPct val="150000"/>
              </a:lnSpc>
            </a:pPr>
            <a:r>
              <a:rPr lang="zh-CN" altLang="en-US" dirty="0" smtClean="0"/>
              <a:t>国际贸易术语  </a:t>
            </a:r>
            <a:r>
              <a:rPr lang="en-US" dirty="0" smtClean="0"/>
              <a:t>（ </a:t>
            </a:r>
            <a:r>
              <a:rPr lang="en-US" dirty="0" err="1" smtClean="0"/>
              <a:t>Ｔｒａｄｅ</a:t>
            </a:r>
            <a:r>
              <a:rPr lang="en-US" dirty="0" smtClean="0"/>
              <a:t> </a:t>
            </a:r>
            <a:r>
              <a:rPr lang="en-US" dirty="0" err="1" smtClean="0"/>
              <a:t>Ｔｅｒｍｓ</a:t>
            </a:r>
            <a:r>
              <a:rPr lang="en-US" dirty="0" smtClean="0"/>
              <a:t> </a:t>
            </a:r>
            <a:r>
              <a:rPr lang="en-US" dirty="0" err="1" smtClean="0"/>
              <a:t>ｏｆ</a:t>
            </a:r>
            <a:r>
              <a:rPr lang="en-US" dirty="0" smtClean="0"/>
              <a:t> </a:t>
            </a:r>
            <a:r>
              <a:rPr lang="en-US" dirty="0" err="1" smtClean="0"/>
              <a:t>Ｉｎｔｅｒｎａｔｉｏｎａｌ</a:t>
            </a:r>
            <a:r>
              <a:rPr lang="en-US" dirty="0" smtClean="0"/>
              <a:t>  </a:t>
            </a:r>
            <a:r>
              <a:rPr lang="en-US" dirty="0" err="1" smtClean="0"/>
              <a:t>Ｔｒａｄｅ</a:t>
            </a:r>
            <a:r>
              <a:rPr lang="en-US" dirty="0" smtClean="0"/>
              <a:t>） ，  </a:t>
            </a:r>
            <a:r>
              <a:rPr lang="zh-CN" altLang="en-US" dirty="0" smtClean="0"/>
              <a:t>又称价格术语</a:t>
            </a:r>
            <a:r>
              <a:rPr lang="en-US" dirty="0" smtClean="0"/>
              <a:t>。  </a:t>
            </a:r>
            <a:r>
              <a:rPr lang="zh-CN" altLang="en-US" dirty="0" smtClean="0"/>
              <a:t>在国际贸易中</a:t>
            </a:r>
            <a:r>
              <a:rPr lang="en-US" dirty="0" smtClean="0"/>
              <a:t>，  </a:t>
            </a:r>
            <a:r>
              <a:rPr lang="zh-CN" altLang="en-US" dirty="0" smtClean="0"/>
              <a:t>买 卖双方所承担的义务</a:t>
            </a:r>
            <a:r>
              <a:rPr lang="en-US" dirty="0" smtClean="0"/>
              <a:t>，  </a:t>
            </a:r>
            <a:r>
              <a:rPr lang="zh-CN" altLang="en-US" dirty="0" smtClean="0"/>
              <a:t>会影响到商品的价格</a:t>
            </a:r>
            <a:r>
              <a:rPr lang="en-US" dirty="0" smtClean="0"/>
              <a:t>。 </a:t>
            </a:r>
            <a:r>
              <a:rPr lang="zh-CN" altLang="en-US" dirty="0" smtClean="0"/>
              <a:t>在长期的国际贸易实践中</a:t>
            </a:r>
            <a:r>
              <a:rPr lang="en-US" dirty="0" smtClean="0"/>
              <a:t>， </a:t>
            </a:r>
            <a:r>
              <a:rPr lang="zh-CN" altLang="en-US" dirty="0" smtClean="0"/>
              <a:t>逐渐形成了把某些 和价格密切相关的贸易条件与价格直接联系在一起</a:t>
            </a:r>
            <a:r>
              <a:rPr lang="en-US" dirty="0" smtClean="0"/>
              <a:t>，   </a:t>
            </a:r>
            <a:r>
              <a:rPr lang="zh-CN" altLang="en-US" dirty="0" smtClean="0"/>
              <a:t>形成了若干种报价的模式</a:t>
            </a:r>
            <a:r>
              <a:rPr lang="en-US" dirty="0" smtClean="0"/>
              <a:t>。  </a:t>
            </a:r>
            <a:r>
              <a:rPr lang="zh-CN" altLang="en-US" dirty="0" smtClean="0"/>
              <a:t>每一模式都 规定了买卖双方在某些贸易条件中所承担的义务</a:t>
            </a:r>
            <a:r>
              <a:rPr lang="en-US" dirty="0" smtClean="0"/>
              <a:t>，  </a:t>
            </a:r>
            <a:r>
              <a:rPr lang="zh-CN" altLang="en-US" dirty="0" smtClean="0"/>
              <a:t>用来说明这种义务的术语</a:t>
            </a:r>
            <a:r>
              <a:rPr lang="en-US" dirty="0" smtClean="0"/>
              <a:t>，  </a:t>
            </a:r>
            <a:r>
              <a:rPr lang="zh-CN" altLang="en-US" dirty="0" smtClean="0"/>
              <a:t>称为 贸 易 术 语</a:t>
            </a:r>
            <a:r>
              <a:rPr lang="en-US" dirty="0" smtClean="0"/>
              <a:t>，  </a:t>
            </a:r>
            <a:r>
              <a:rPr lang="zh-CN" altLang="en-US" dirty="0" smtClean="0"/>
              <a:t>如</a:t>
            </a:r>
            <a:r>
              <a:rPr lang="zh-CN" altLang="en-US" dirty="0" smtClean="0">
                <a:hlinkClick r:id="rId2" action="ppaction://hlinksldjump"/>
              </a:rPr>
              <a:t>表 </a:t>
            </a:r>
            <a:r>
              <a:rPr lang="en-US" dirty="0" smtClean="0">
                <a:hlinkClick r:id="rId2" action="ppaction://hlinksldjump"/>
              </a:rPr>
              <a:t>１ － ２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 </a:t>
            </a:r>
            <a:r>
              <a:rPr lang="zh-CN" altLang="en-US" dirty="0" smtClean="0"/>
              <a:t>国际贸易术语解释通则</a:t>
            </a:r>
            <a:r>
              <a:rPr lang="en-US" dirty="0" smtClean="0"/>
              <a:t>》   </a:t>
            </a:r>
            <a:r>
              <a:rPr lang="zh-CN" altLang="en-US" dirty="0" smtClean="0"/>
              <a:t>由国际商会于 </a:t>
            </a:r>
            <a:r>
              <a:rPr lang="en-US" dirty="0" smtClean="0"/>
              <a:t>１９３６ </a:t>
            </a:r>
            <a:r>
              <a:rPr lang="zh-CN" altLang="en-US" dirty="0" smtClean="0"/>
              <a:t>年在法国巴黎制定</a:t>
            </a:r>
            <a:r>
              <a:rPr lang="en-US" dirty="0" smtClean="0"/>
              <a:t>，  </a:t>
            </a:r>
            <a:r>
              <a:rPr lang="zh-CN" altLang="en-US" dirty="0" smtClean="0"/>
              <a:t>当时定名为  </a:t>
            </a:r>
            <a:r>
              <a:rPr lang="en-US" dirty="0" smtClean="0"/>
              <a:t>《 ＩＮＣＯ</a:t>
            </a:r>
            <a:r>
              <a:rPr lang="en-US" dirty="0" smtClean="0"/>
              <a:t>⁃ＴＥＲＭＳ </a:t>
            </a:r>
            <a:r>
              <a:rPr lang="en-US" dirty="0" smtClean="0"/>
              <a:t>１９３６ 》 ，  </a:t>
            </a:r>
            <a:r>
              <a:rPr lang="zh-CN" altLang="en-US" dirty="0" smtClean="0"/>
              <a:t>其 副 标 题 为  </a:t>
            </a:r>
            <a:r>
              <a:rPr lang="en-US" dirty="0" smtClean="0"/>
              <a:t>《 </a:t>
            </a:r>
            <a:r>
              <a:rPr lang="en-US" dirty="0" err="1" smtClean="0"/>
              <a:t>Ｉｎｔｅｒｎａｔｉｏｎａｌ</a:t>
            </a:r>
            <a:r>
              <a:rPr lang="en-US" dirty="0" smtClean="0"/>
              <a:t>   </a:t>
            </a:r>
            <a:r>
              <a:rPr lang="en-US" dirty="0" err="1" smtClean="0"/>
              <a:t>Ｒｕｌｅｓ</a:t>
            </a:r>
            <a:r>
              <a:rPr lang="en-US" dirty="0" smtClean="0"/>
              <a:t>  </a:t>
            </a:r>
            <a:r>
              <a:rPr lang="en-US" dirty="0" err="1" smtClean="0"/>
              <a:t>ｆｏｒ</a:t>
            </a:r>
            <a:r>
              <a:rPr lang="en-US" dirty="0" smtClean="0"/>
              <a:t>  </a:t>
            </a:r>
            <a:r>
              <a:rPr lang="en-US" dirty="0" err="1" smtClean="0"/>
              <a:t>ｔｈｅ</a:t>
            </a:r>
            <a:r>
              <a:rPr lang="en-US" dirty="0" smtClean="0"/>
              <a:t>  </a:t>
            </a:r>
            <a:r>
              <a:rPr lang="en-US" dirty="0" err="1" smtClean="0"/>
              <a:t>Ｉｎｔｅｒｐｒｅｔａｔｉｏｎ</a:t>
            </a:r>
            <a:r>
              <a:rPr lang="en-US" dirty="0" smtClean="0"/>
              <a:t>   </a:t>
            </a:r>
            <a:r>
              <a:rPr lang="en-US" dirty="0" err="1" smtClean="0"/>
              <a:t>ｏｆ</a:t>
            </a:r>
            <a:r>
              <a:rPr lang="en-US" dirty="0" smtClean="0"/>
              <a:t>  </a:t>
            </a:r>
            <a:r>
              <a:rPr lang="en-US" dirty="0" err="1" smtClean="0"/>
              <a:t>Ｔｒａｄｅ</a:t>
            </a:r>
            <a:r>
              <a:rPr lang="en-US" dirty="0" smtClean="0"/>
              <a:t>  </a:t>
            </a:r>
            <a:r>
              <a:rPr lang="en-US" dirty="0" err="1" smtClean="0"/>
              <a:t>Ｔｅｒｍｓ</a:t>
            </a:r>
            <a:r>
              <a:rPr lang="en-US" dirty="0" smtClean="0"/>
              <a:t> 》 ，  </a:t>
            </a:r>
            <a:r>
              <a:rPr lang="zh-CN" altLang="en-US" dirty="0" smtClean="0"/>
              <a:t>即</a:t>
            </a:r>
            <a:r>
              <a:rPr lang="en-US" dirty="0" smtClean="0"/>
              <a:t>《</a:t>
            </a:r>
            <a:r>
              <a:rPr lang="en-US" dirty="0" smtClean="0"/>
              <a:t>１９３６ </a:t>
            </a:r>
            <a:r>
              <a:rPr lang="zh-CN" altLang="en-US" dirty="0" smtClean="0"/>
              <a:t>年国际贸易术语解释通则</a:t>
            </a:r>
            <a:r>
              <a:rPr lang="en-US" dirty="0" smtClean="0"/>
              <a:t>》 。  </a:t>
            </a:r>
            <a:r>
              <a:rPr lang="zh-CN" altLang="en-US" dirty="0" smtClean="0"/>
              <a:t>后来</a:t>
            </a:r>
            <a:r>
              <a:rPr lang="en-US" dirty="0" smtClean="0"/>
              <a:t>，  </a:t>
            </a:r>
            <a:r>
              <a:rPr lang="zh-CN" altLang="en-US" dirty="0" smtClean="0"/>
              <a:t>为了使其内容进一步符合国际贸易业务中的一般 做法</a:t>
            </a:r>
            <a:r>
              <a:rPr lang="en-US" dirty="0" smtClean="0"/>
              <a:t>，  </a:t>
            </a:r>
            <a:r>
              <a:rPr lang="zh-CN" altLang="en-US" dirty="0" smtClean="0"/>
              <a:t>国际商会先后于 </a:t>
            </a:r>
            <a:r>
              <a:rPr lang="en-US" dirty="0" smtClean="0"/>
              <a:t>１９５３ </a:t>
            </a:r>
            <a:r>
              <a:rPr lang="zh-CN" altLang="en-US" dirty="0" smtClean="0"/>
              <a:t>年</a:t>
            </a:r>
            <a:r>
              <a:rPr lang="en-US" dirty="0" smtClean="0"/>
              <a:t>、  １９６７ </a:t>
            </a:r>
            <a:r>
              <a:rPr lang="zh-CN" altLang="en-US" dirty="0" smtClean="0"/>
              <a:t>年</a:t>
            </a:r>
            <a:r>
              <a:rPr lang="en-US" dirty="0" smtClean="0"/>
              <a:t>、  １９７６ </a:t>
            </a:r>
            <a:r>
              <a:rPr lang="zh-CN" altLang="en-US" dirty="0" smtClean="0"/>
              <a:t>年</a:t>
            </a:r>
            <a:r>
              <a:rPr lang="en-US" dirty="0" smtClean="0"/>
              <a:t>、  １９８０ </a:t>
            </a:r>
            <a:r>
              <a:rPr lang="zh-CN" altLang="en-US" dirty="0" smtClean="0"/>
              <a:t>年</a:t>
            </a:r>
            <a:r>
              <a:rPr lang="en-US" dirty="0" smtClean="0"/>
              <a:t>、  １９９０ </a:t>
            </a:r>
            <a:r>
              <a:rPr lang="zh-CN" altLang="en-US" dirty="0" smtClean="0"/>
              <a:t>年和 </a:t>
            </a:r>
            <a:r>
              <a:rPr lang="en-US" dirty="0" smtClean="0"/>
              <a:t>２０００ </a:t>
            </a:r>
            <a:r>
              <a:rPr lang="zh-CN" altLang="en-US" dirty="0" smtClean="0"/>
              <a:t>年对其进行了 六次修改和补充</a:t>
            </a:r>
            <a:r>
              <a:rPr lang="en-US" dirty="0" smtClean="0"/>
              <a:t>。 </a:t>
            </a:r>
            <a:r>
              <a:rPr lang="zh-CN" altLang="en-US" dirty="0" smtClean="0"/>
              <a:t>它将每种贸易术语项下卖方和买方各自应承担的责任义务排列成相互对应 的 </a:t>
            </a:r>
            <a:r>
              <a:rPr lang="en-US" dirty="0" smtClean="0"/>
              <a:t>１０ </a:t>
            </a:r>
            <a:r>
              <a:rPr lang="zh-CN" altLang="en-US" dirty="0" smtClean="0"/>
              <a:t>项</a:t>
            </a:r>
            <a:r>
              <a:rPr lang="en-US" dirty="0" smtClean="0"/>
              <a:t>，  </a:t>
            </a:r>
            <a:r>
              <a:rPr lang="zh-CN" altLang="en-US" dirty="0" smtClean="0"/>
              <a:t>如</a:t>
            </a:r>
            <a:r>
              <a:rPr lang="zh-CN" altLang="en-US" dirty="0" smtClean="0">
                <a:hlinkClick r:id="rId2" action="ppaction://hlinksldjump"/>
              </a:rPr>
              <a:t>表 </a:t>
            </a:r>
            <a:r>
              <a:rPr lang="en-US" dirty="0" smtClean="0">
                <a:hlinkClick r:id="rId2" action="ppaction://hlinksldjump"/>
              </a:rPr>
              <a:t>１ － ３ </a:t>
            </a:r>
            <a:r>
              <a:rPr lang="zh-CN" altLang="en-US" dirty="0" smtClean="0"/>
              <a:t>所列</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１  </a:t>
            </a:r>
            <a:r>
              <a:rPr lang="en-US" dirty="0" err="1" smtClean="0"/>
              <a:t>工厂交货</a:t>
            </a:r>
            <a:r>
              <a:rPr lang="en-US" dirty="0" smtClean="0"/>
              <a:t>———ＥＸＷ</a:t>
            </a:r>
            <a:endParaRPr lang="zh-CN" altLang="en-US" dirty="0" smtClean="0"/>
          </a:p>
          <a:p>
            <a:pPr>
              <a:lnSpc>
                <a:spcPct val="150000"/>
              </a:lnSpc>
            </a:pPr>
            <a:r>
              <a:rPr lang="en-US" dirty="0" smtClean="0"/>
              <a:t>ＥＸＷ  （ ＥＸ </a:t>
            </a:r>
            <a:r>
              <a:rPr lang="en-US" dirty="0" err="1" smtClean="0"/>
              <a:t>Ｗｏｒｋｓ</a:t>
            </a:r>
            <a:r>
              <a:rPr lang="en-US" dirty="0" smtClean="0"/>
              <a:t>）   </a:t>
            </a:r>
            <a:r>
              <a:rPr lang="zh-CN" altLang="en-US" dirty="0" smtClean="0"/>
              <a:t>为 工 厂 交 货</a:t>
            </a:r>
            <a:r>
              <a:rPr lang="en-US" dirty="0" smtClean="0"/>
              <a:t>，  </a:t>
            </a:r>
            <a:r>
              <a:rPr lang="zh-CN" altLang="en-US" dirty="0" smtClean="0"/>
              <a:t>术 语 后 跟 指 定 地 点</a:t>
            </a:r>
            <a:r>
              <a:rPr lang="en-US" dirty="0" smtClean="0"/>
              <a:t>，  </a:t>
            </a:r>
            <a:r>
              <a:rPr lang="zh-CN" altLang="en-US" dirty="0" smtClean="0"/>
              <a:t>是 指  </a:t>
            </a:r>
            <a:r>
              <a:rPr lang="en-US" dirty="0" smtClean="0"/>
              <a:t>“ </a:t>
            </a:r>
            <a:r>
              <a:rPr lang="zh-CN" altLang="en-US" dirty="0" smtClean="0"/>
              <a:t>卖 方 在 其 所 在 地  </a:t>
            </a:r>
            <a:r>
              <a:rPr lang="en-US" dirty="0" smtClean="0"/>
              <a:t>（ </a:t>
            </a:r>
            <a:r>
              <a:rPr lang="zh-CN" altLang="en-US" dirty="0" smtClean="0"/>
              <a:t>即 </a:t>
            </a:r>
            <a:r>
              <a:rPr lang="zh-CN" altLang="en-US" dirty="0" smtClean="0"/>
              <a:t>工</a:t>
            </a:r>
            <a:r>
              <a:rPr lang="zh-CN" altLang="en-US" dirty="0" smtClean="0"/>
              <a:t>厂</a:t>
            </a:r>
            <a:r>
              <a:rPr lang="en-US" dirty="0" smtClean="0"/>
              <a:t>、  </a:t>
            </a:r>
            <a:r>
              <a:rPr lang="zh-CN" altLang="en-US" dirty="0" smtClean="0"/>
              <a:t>农场</a:t>
            </a:r>
            <a:r>
              <a:rPr lang="en-US" dirty="0" smtClean="0"/>
              <a:t>、  </a:t>
            </a:r>
            <a:r>
              <a:rPr lang="zh-CN" altLang="en-US" dirty="0" smtClean="0"/>
              <a:t>仓库等</a:t>
            </a:r>
            <a:r>
              <a:rPr lang="en-US" dirty="0" smtClean="0"/>
              <a:t>）  </a:t>
            </a:r>
            <a:r>
              <a:rPr lang="zh-CN" altLang="en-US" dirty="0" smtClean="0"/>
              <a:t>将货物交给买方 时</a:t>
            </a:r>
            <a:r>
              <a:rPr lang="en-US" dirty="0" smtClean="0"/>
              <a:t>，  </a:t>
            </a:r>
            <a:r>
              <a:rPr lang="zh-CN" altLang="en-US" dirty="0" smtClean="0"/>
              <a:t>即 履 行 了 交 货 义 务</a:t>
            </a:r>
            <a:r>
              <a:rPr lang="en-US" dirty="0" smtClean="0"/>
              <a:t>；  </a:t>
            </a:r>
            <a:r>
              <a:rPr lang="zh-CN" altLang="en-US" dirty="0" smtClean="0"/>
              <a:t>买 方 则 承 担 自 卖 方 所 在 地 </a:t>
            </a:r>
            <a:r>
              <a:rPr lang="zh-CN" altLang="en-US" dirty="0" smtClean="0"/>
              <a:t>将货物</a:t>
            </a:r>
            <a:r>
              <a:rPr lang="zh-CN" altLang="en-US" dirty="0" smtClean="0"/>
              <a:t>采用任何方式运至目的地所需的全部费用和风险</a:t>
            </a:r>
            <a:r>
              <a:rPr lang="en-US" dirty="0" smtClean="0"/>
              <a:t>” 。</a:t>
            </a:r>
            <a:endParaRPr lang="zh-CN" altLang="en-US" dirty="0" smtClean="0"/>
          </a:p>
          <a:p>
            <a:pPr>
              <a:lnSpc>
                <a:spcPct val="150000"/>
              </a:lnSpc>
            </a:pPr>
            <a:r>
              <a:rPr lang="en-US" dirty="0" smtClean="0"/>
              <a:t>２  </a:t>
            </a:r>
            <a:r>
              <a:rPr lang="zh-CN" altLang="en-US" dirty="0" smtClean="0"/>
              <a:t>货交承运人</a:t>
            </a:r>
            <a:r>
              <a:rPr lang="en-US" dirty="0" smtClean="0"/>
              <a:t>———ＦＣＡ</a:t>
            </a:r>
            <a:endParaRPr lang="zh-CN" altLang="en-US" dirty="0" smtClean="0"/>
          </a:p>
          <a:p>
            <a:pPr>
              <a:lnSpc>
                <a:spcPct val="150000"/>
              </a:lnSpc>
            </a:pPr>
            <a:r>
              <a:rPr lang="en-US" dirty="0" smtClean="0"/>
              <a:t>ＦＣＡ  （ </a:t>
            </a:r>
            <a:r>
              <a:rPr lang="en-US" dirty="0" err="1" smtClean="0"/>
              <a:t>Ｆｒｅｅ</a:t>
            </a:r>
            <a:r>
              <a:rPr lang="en-US" dirty="0" smtClean="0"/>
              <a:t> </a:t>
            </a:r>
            <a:r>
              <a:rPr lang="en-US" dirty="0" err="1" smtClean="0"/>
              <a:t>Ｃａｒｒｉｅｒ</a:t>
            </a:r>
            <a:r>
              <a:rPr lang="en-US" dirty="0" smtClean="0"/>
              <a:t>）   </a:t>
            </a:r>
            <a:r>
              <a:rPr lang="zh-CN" altLang="en-US" dirty="0" smtClean="0"/>
              <a:t>为货交承运人</a:t>
            </a:r>
            <a:r>
              <a:rPr lang="en-US" dirty="0" smtClean="0"/>
              <a:t>，  </a:t>
            </a:r>
            <a:r>
              <a:rPr lang="zh-CN" altLang="en-US" dirty="0" smtClean="0"/>
              <a:t>术语后跟指定地点</a:t>
            </a:r>
            <a:r>
              <a:rPr lang="en-US" dirty="0" smtClean="0"/>
              <a:t>，  </a:t>
            </a:r>
            <a:r>
              <a:rPr lang="zh-CN" altLang="en-US" dirty="0" smtClean="0"/>
              <a:t>是指  </a:t>
            </a:r>
            <a:r>
              <a:rPr lang="en-US" dirty="0" smtClean="0"/>
              <a:t>“ </a:t>
            </a:r>
            <a:r>
              <a:rPr lang="zh-CN" altLang="en-US" dirty="0" smtClean="0"/>
              <a:t>卖方只要将货物在指定 地点交给由买方指定的承运人</a:t>
            </a:r>
            <a:r>
              <a:rPr lang="en-US" dirty="0" smtClean="0"/>
              <a:t>，   </a:t>
            </a:r>
            <a:r>
              <a:rPr lang="zh-CN" altLang="en-US" dirty="0" smtClean="0"/>
              <a:t>并办理了出口清关手续</a:t>
            </a:r>
            <a:r>
              <a:rPr lang="en-US" dirty="0" smtClean="0"/>
              <a:t>，  </a:t>
            </a:r>
            <a:r>
              <a:rPr lang="zh-CN" altLang="en-US" dirty="0" smtClean="0"/>
              <a:t>即完成交货</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6627" name="Rectangle 3"/>
          <p:cNvSpPr>
            <a:spLocks noGrp="1" noChangeArrowheads="1"/>
          </p:cNvSpPr>
          <p:nvPr>
            <p:ph type="body" idx="1"/>
          </p:nvPr>
        </p:nvSpPr>
        <p:spPr/>
        <p:txBody>
          <a:bodyPr/>
          <a:lstStyle/>
          <a:p>
            <a:r>
              <a:rPr lang="en-US" dirty="0" smtClean="0"/>
              <a:t>３  </a:t>
            </a:r>
            <a:r>
              <a:rPr lang="zh-CN" altLang="en-US" dirty="0" smtClean="0"/>
              <a:t>运费付至</a:t>
            </a:r>
            <a:r>
              <a:rPr lang="en-US" dirty="0" smtClean="0"/>
              <a:t>……———ＣＰＴ</a:t>
            </a:r>
            <a:endParaRPr lang="zh-CN" altLang="en-US" dirty="0" smtClean="0"/>
          </a:p>
          <a:p>
            <a:r>
              <a:rPr lang="en-US" dirty="0" smtClean="0"/>
              <a:t>ＣＰＴ  （ </a:t>
            </a:r>
            <a:r>
              <a:rPr lang="en-US" dirty="0" err="1" smtClean="0"/>
              <a:t>Ｃａｒｒｉａｇｅ</a:t>
            </a:r>
            <a:r>
              <a:rPr lang="en-US" dirty="0" smtClean="0"/>
              <a:t>  </a:t>
            </a:r>
            <a:r>
              <a:rPr lang="en-US" dirty="0" err="1" smtClean="0"/>
              <a:t>Ｐａｉｄ</a:t>
            </a:r>
            <a:r>
              <a:rPr lang="en-US" dirty="0" smtClean="0"/>
              <a:t> </a:t>
            </a:r>
            <a:r>
              <a:rPr lang="en-US" dirty="0" err="1" smtClean="0"/>
              <a:t>ｔｏ</a:t>
            </a:r>
            <a:r>
              <a:rPr lang="en-US" dirty="0" smtClean="0"/>
              <a:t>…）  </a:t>
            </a:r>
            <a:r>
              <a:rPr lang="zh-CN" altLang="en-US" dirty="0" smtClean="0"/>
              <a:t>为运费付至 </a:t>
            </a:r>
            <a:r>
              <a:rPr lang="en-US" dirty="0" smtClean="0"/>
              <a:t>……，  </a:t>
            </a:r>
            <a:r>
              <a:rPr lang="zh-CN" altLang="en-US" dirty="0" smtClean="0"/>
              <a:t>术语后跟指定目的地名称</a:t>
            </a:r>
            <a:r>
              <a:rPr lang="en-US" dirty="0" smtClean="0"/>
              <a:t>。   ＣＰＴ </a:t>
            </a:r>
            <a:r>
              <a:rPr lang="zh-CN" altLang="en-US" dirty="0" smtClean="0"/>
              <a:t>贸易术语 是指  </a:t>
            </a:r>
            <a:r>
              <a:rPr lang="en-US" dirty="0" smtClean="0"/>
              <a:t>“ </a:t>
            </a:r>
            <a:r>
              <a:rPr lang="zh-CN" altLang="en-US" dirty="0" smtClean="0"/>
              <a:t>卖方应支付货物运至指定目的地的运费</a:t>
            </a:r>
            <a:r>
              <a:rPr lang="en-US" dirty="0" smtClean="0"/>
              <a:t>。  </a:t>
            </a:r>
            <a:r>
              <a:rPr lang="zh-CN" altLang="en-US" dirty="0" smtClean="0"/>
              <a:t>这种术语也适用于各种运输方式</a:t>
            </a:r>
            <a:r>
              <a:rPr lang="en-US" dirty="0" smtClean="0"/>
              <a:t>” 。</a:t>
            </a:r>
            <a:endParaRPr lang="zh-CN" altLang="en-US" dirty="0" smtClean="0"/>
          </a:p>
          <a:p>
            <a:r>
              <a:rPr lang="en-US" dirty="0" smtClean="0"/>
              <a:t>４  </a:t>
            </a:r>
            <a:r>
              <a:rPr lang="zh-CN" altLang="en-US" dirty="0" smtClean="0"/>
              <a:t>运费</a:t>
            </a:r>
            <a:r>
              <a:rPr lang="en-US" dirty="0" smtClean="0"/>
              <a:t>、  </a:t>
            </a:r>
            <a:r>
              <a:rPr lang="zh-CN" altLang="en-US" dirty="0" smtClean="0"/>
              <a:t>保险费付至</a:t>
            </a:r>
            <a:r>
              <a:rPr lang="en-US" dirty="0" smtClean="0"/>
              <a:t>……———ＣＩＰ</a:t>
            </a:r>
            <a:endParaRPr lang="zh-CN" altLang="en-US" dirty="0" smtClean="0"/>
          </a:p>
          <a:p>
            <a:r>
              <a:rPr lang="en-US" dirty="0" smtClean="0"/>
              <a:t>ＣＩＰ  （ </a:t>
            </a:r>
            <a:r>
              <a:rPr lang="en-US" dirty="0" err="1" smtClean="0"/>
              <a:t>Ｃａｒｒｉａｇｅ</a:t>
            </a:r>
            <a:r>
              <a:rPr lang="en-US" dirty="0" smtClean="0"/>
              <a:t>  </a:t>
            </a:r>
            <a:r>
              <a:rPr lang="en-US" dirty="0" err="1" smtClean="0"/>
              <a:t>Ｉｎｓｕｒａｎｃｅ</a:t>
            </a:r>
            <a:r>
              <a:rPr lang="en-US" dirty="0" smtClean="0"/>
              <a:t>  </a:t>
            </a:r>
            <a:r>
              <a:rPr lang="en-US" dirty="0" err="1" smtClean="0"/>
              <a:t>Ｐａｉｄ</a:t>
            </a:r>
            <a:r>
              <a:rPr lang="en-US" dirty="0" smtClean="0"/>
              <a:t> </a:t>
            </a:r>
            <a:r>
              <a:rPr lang="en-US" dirty="0" err="1" smtClean="0"/>
              <a:t>ｔｏ</a:t>
            </a:r>
            <a:r>
              <a:rPr lang="en-US" dirty="0" smtClean="0"/>
              <a:t> …）  </a:t>
            </a:r>
            <a:r>
              <a:rPr lang="zh-CN" altLang="en-US" dirty="0" smtClean="0"/>
              <a:t>为运费</a:t>
            </a:r>
            <a:r>
              <a:rPr lang="en-US" dirty="0" smtClean="0"/>
              <a:t>、  </a:t>
            </a:r>
            <a:r>
              <a:rPr lang="zh-CN" altLang="en-US" dirty="0" smtClean="0"/>
              <a:t>保险费付至 </a:t>
            </a:r>
            <a:r>
              <a:rPr lang="en-US" dirty="0" smtClean="0"/>
              <a:t>……，  </a:t>
            </a:r>
            <a:r>
              <a:rPr lang="zh-CN" altLang="en-US" dirty="0" smtClean="0"/>
              <a:t>术语后跟指定目 的 地 名 称</a:t>
            </a:r>
            <a:r>
              <a:rPr lang="en-US" dirty="0" smtClean="0"/>
              <a:t>。  ＣＩＰ </a:t>
            </a:r>
            <a:r>
              <a:rPr lang="zh-CN" altLang="en-US" dirty="0" smtClean="0"/>
              <a:t>术语是指  </a:t>
            </a:r>
            <a:r>
              <a:rPr lang="en-US" dirty="0" smtClean="0"/>
              <a:t>“ </a:t>
            </a:r>
            <a:r>
              <a:rPr lang="zh-CN" altLang="en-US" dirty="0" smtClean="0"/>
              <a:t>卖方除具有与 </a:t>
            </a:r>
            <a:r>
              <a:rPr lang="en-US" dirty="0" smtClean="0"/>
              <a:t>ＣＰＴ </a:t>
            </a:r>
            <a:r>
              <a:rPr lang="zh-CN" altLang="en-US" dirty="0" smtClean="0"/>
              <a:t>术语相同的义务外</a:t>
            </a:r>
            <a:r>
              <a:rPr lang="en-US" dirty="0" smtClean="0"/>
              <a:t>，  </a:t>
            </a:r>
            <a:r>
              <a:rPr lang="zh-CN" altLang="en-US" dirty="0" smtClean="0"/>
              <a:t>还应为买方办理货运保险</a:t>
            </a:r>
            <a:r>
              <a:rPr lang="en-US" dirty="0" smtClean="0"/>
              <a:t>、   </a:t>
            </a:r>
            <a:r>
              <a:rPr lang="zh-CN" altLang="en-US" dirty="0" smtClean="0"/>
              <a:t>支付 保险费</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7651" name="Rectangle 3"/>
          <p:cNvSpPr>
            <a:spLocks noGrp="1" noChangeArrowheads="1"/>
          </p:cNvSpPr>
          <p:nvPr>
            <p:ph type="body" idx="1"/>
          </p:nvPr>
        </p:nvSpPr>
        <p:spPr/>
        <p:txBody>
          <a:bodyPr/>
          <a:lstStyle/>
          <a:p>
            <a:r>
              <a:rPr lang="en-US" dirty="0" smtClean="0"/>
              <a:t>５  </a:t>
            </a:r>
            <a:r>
              <a:rPr lang="zh-CN" altLang="en-US" dirty="0" smtClean="0"/>
              <a:t>完税后交货</a:t>
            </a:r>
            <a:r>
              <a:rPr lang="en-US" dirty="0" smtClean="0"/>
              <a:t>———ＤＤＰ</a:t>
            </a:r>
            <a:endParaRPr lang="zh-CN" altLang="en-US" dirty="0" smtClean="0"/>
          </a:p>
          <a:p>
            <a:r>
              <a:rPr lang="en-US" dirty="0" smtClean="0"/>
              <a:t>ＤＤＰ  （ </a:t>
            </a:r>
            <a:r>
              <a:rPr lang="en-US" dirty="0" err="1" smtClean="0"/>
              <a:t>Ｄｅｌｉｖｅｒｅｄ</a:t>
            </a:r>
            <a:r>
              <a:rPr lang="en-US" dirty="0" smtClean="0"/>
              <a:t>  </a:t>
            </a:r>
            <a:r>
              <a:rPr lang="en-US" dirty="0" err="1" smtClean="0"/>
              <a:t>Ｄｕｔｙ</a:t>
            </a:r>
            <a:r>
              <a:rPr lang="en-US" dirty="0" smtClean="0"/>
              <a:t> </a:t>
            </a:r>
            <a:r>
              <a:rPr lang="en-US" dirty="0" err="1" smtClean="0"/>
              <a:t>Ｐａｉｄ</a:t>
            </a:r>
            <a:r>
              <a:rPr lang="en-US" dirty="0" smtClean="0"/>
              <a:t>）  </a:t>
            </a:r>
            <a:r>
              <a:rPr lang="zh-CN" altLang="en-US" dirty="0" smtClean="0"/>
              <a:t>为完税后交货</a:t>
            </a:r>
            <a:r>
              <a:rPr lang="en-US" dirty="0" smtClean="0"/>
              <a:t>，  </a:t>
            </a:r>
            <a:r>
              <a:rPr lang="zh-CN" altLang="en-US" dirty="0" smtClean="0"/>
              <a:t>术语后跟指定目的地名称</a:t>
            </a:r>
            <a:r>
              <a:rPr lang="en-US" dirty="0" smtClean="0"/>
              <a:t>。   ＤＤＰ </a:t>
            </a:r>
            <a:r>
              <a:rPr lang="zh-CN" altLang="en-US" dirty="0" smtClean="0"/>
              <a:t>是  </a:t>
            </a:r>
            <a:r>
              <a:rPr lang="en-US" dirty="0" smtClean="0"/>
              <a:t>《 </a:t>
            </a:r>
            <a:r>
              <a:rPr lang="en-US" dirty="0" smtClean="0"/>
              <a:t>２０００</a:t>
            </a:r>
            <a:r>
              <a:rPr lang="zh-CN" altLang="en-US" dirty="0" smtClean="0"/>
              <a:t>通则</a:t>
            </a:r>
            <a:r>
              <a:rPr lang="en-US" dirty="0" smtClean="0"/>
              <a:t>》  </a:t>
            </a:r>
            <a:r>
              <a:rPr lang="zh-CN" altLang="en-US" dirty="0" smtClean="0"/>
              <a:t>中最后一个贸易术语</a:t>
            </a:r>
            <a:r>
              <a:rPr lang="en-US" dirty="0" smtClean="0"/>
              <a:t>，   </a:t>
            </a:r>
            <a:r>
              <a:rPr lang="zh-CN" altLang="en-US" dirty="0" smtClean="0"/>
              <a:t>也是卖方承担责任</a:t>
            </a:r>
            <a:r>
              <a:rPr lang="en-US" dirty="0" smtClean="0"/>
              <a:t>、  </a:t>
            </a:r>
            <a:r>
              <a:rPr lang="zh-CN" altLang="en-US" dirty="0" smtClean="0"/>
              <a:t>费用</a:t>
            </a:r>
            <a:r>
              <a:rPr lang="en-US" dirty="0" smtClean="0"/>
              <a:t>、  </a:t>
            </a:r>
            <a:r>
              <a:rPr lang="zh-CN" altLang="en-US" dirty="0" smtClean="0"/>
              <a:t>风险最大的术语</a:t>
            </a:r>
            <a:r>
              <a:rPr lang="en-US" dirty="0" smtClean="0"/>
              <a:t>，  </a:t>
            </a:r>
            <a:r>
              <a:rPr lang="zh-CN" altLang="en-US" dirty="0" smtClean="0"/>
              <a:t>是指  </a:t>
            </a:r>
            <a:r>
              <a:rPr lang="en-US" dirty="0" smtClean="0"/>
              <a:t>“ </a:t>
            </a:r>
            <a:r>
              <a:rPr lang="zh-CN" altLang="en-US" dirty="0" smtClean="0"/>
              <a:t>卖方在 指定的进口 国 目 的 地</a:t>
            </a:r>
            <a:r>
              <a:rPr lang="en-US" dirty="0" smtClean="0"/>
              <a:t>，  </a:t>
            </a:r>
            <a:r>
              <a:rPr lang="zh-CN" altLang="en-US" dirty="0" smtClean="0"/>
              <a:t>办 理 完 进 口 清 关 手 续</a:t>
            </a:r>
            <a:r>
              <a:rPr lang="en-US" dirty="0" smtClean="0"/>
              <a:t>，  </a:t>
            </a:r>
            <a:r>
              <a:rPr lang="zh-CN" altLang="en-US" dirty="0" smtClean="0"/>
              <a:t>把 货 实 际 交 给 买 方</a:t>
            </a:r>
            <a:r>
              <a:rPr lang="en-US" dirty="0" smtClean="0"/>
              <a:t>，  </a:t>
            </a:r>
            <a:r>
              <a:rPr lang="zh-CN" altLang="en-US" dirty="0" smtClean="0"/>
              <a:t>即 履 行 了 他 的 交 货 义 务</a:t>
            </a:r>
            <a:r>
              <a:rPr lang="en-US" dirty="0" smtClean="0"/>
              <a:t>” </a:t>
            </a:r>
            <a:r>
              <a:rPr lang="en-US" dirty="0" smtClean="0"/>
              <a:t>。</a:t>
            </a:r>
          </a:p>
          <a:p>
            <a:r>
              <a:rPr lang="en-US" dirty="0" smtClean="0"/>
              <a:t>６  </a:t>
            </a:r>
            <a:r>
              <a:rPr lang="zh-CN" altLang="en-US" dirty="0" smtClean="0"/>
              <a:t>货运站交货</a:t>
            </a:r>
            <a:r>
              <a:rPr lang="en-US" dirty="0" smtClean="0"/>
              <a:t>———ＤＡＴ</a:t>
            </a:r>
            <a:endParaRPr lang="zh-CN" altLang="en-US" dirty="0" smtClean="0"/>
          </a:p>
          <a:p>
            <a:r>
              <a:rPr lang="en-US" dirty="0" smtClean="0"/>
              <a:t>ＤＡＴ  （ </a:t>
            </a:r>
            <a:r>
              <a:rPr lang="en-US" dirty="0" err="1" smtClean="0"/>
              <a:t>Ｄｅｌｉｖｅｒｅｄ</a:t>
            </a:r>
            <a:r>
              <a:rPr lang="en-US" dirty="0" smtClean="0"/>
              <a:t>  </a:t>
            </a:r>
            <a:r>
              <a:rPr lang="en-US" dirty="0" err="1" smtClean="0"/>
              <a:t>ａｔ</a:t>
            </a:r>
            <a:r>
              <a:rPr lang="en-US" dirty="0" smtClean="0"/>
              <a:t> </a:t>
            </a:r>
            <a:r>
              <a:rPr lang="en-US" dirty="0" err="1" smtClean="0"/>
              <a:t>Ｔｅｒｍｉｎａｌ</a:t>
            </a:r>
            <a:r>
              <a:rPr lang="en-US" dirty="0" smtClean="0"/>
              <a:t>）   </a:t>
            </a:r>
            <a:r>
              <a:rPr lang="zh-CN" altLang="en-US" dirty="0" smtClean="0"/>
              <a:t>为货运站交货</a:t>
            </a:r>
            <a:r>
              <a:rPr lang="en-US" dirty="0" smtClean="0"/>
              <a:t>。  ＤＡＴ </a:t>
            </a:r>
            <a:r>
              <a:rPr lang="zh-CN" altLang="en-US" dirty="0" smtClean="0"/>
              <a:t>术语是指  </a:t>
            </a:r>
            <a:r>
              <a:rPr lang="en-US" dirty="0" smtClean="0"/>
              <a:t>“ </a:t>
            </a:r>
            <a:r>
              <a:rPr lang="zh-CN" altLang="en-US" dirty="0" smtClean="0"/>
              <a:t>卖方将货物运抵目的港或 目的地的指定终站</a:t>
            </a:r>
            <a:r>
              <a:rPr lang="en-US" dirty="0" smtClean="0"/>
              <a:t>，  </a:t>
            </a:r>
            <a:r>
              <a:rPr lang="zh-CN" altLang="en-US" dirty="0" smtClean="0"/>
              <a:t>并将货物从承运工具上卸载</a:t>
            </a:r>
            <a:r>
              <a:rPr lang="en-US" dirty="0" smtClean="0"/>
              <a:t>，  </a:t>
            </a:r>
            <a:r>
              <a:rPr lang="zh-CN" altLang="en-US" dirty="0" smtClean="0"/>
              <a:t>然后交付买方</a:t>
            </a:r>
            <a:r>
              <a:rPr lang="en-US" dirty="0" smtClean="0"/>
              <a:t>；  </a:t>
            </a:r>
            <a:r>
              <a:rPr lang="zh-CN" altLang="en-US" dirty="0" smtClean="0"/>
              <a:t>买方在接收货物后再办理 进口清关等手续</a:t>
            </a:r>
            <a:r>
              <a:rPr lang="en-US" dirty="0" smtClean="0"/>
              <a:t>” 。</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７  </a:t>
            </a:r>
            <a:r>
              <a:rPr lang="zh-CN" altLang="en-US" dirty="0" smtClean="0"/>
              <a:t>目的地交货</a:t>
            </a:r>
            <a:r>
              <a:rPr lang="en-US" dirty="0" smtClean="0"/>
              <a:t>———ＤＡＰ</a:t>
            </a:r>
            <a:endParaRPr lang="zh-CN" altLang="en-US" dirty="0" smtClean="0"/>
          </a:p>
          <a:p>
            <a:pPr>
              <a:lnSpc>
                <a:spcPct val="150000"/>
              </a:lnSpc>
            </a:pPr>
            <a:r>
              <a:rPr lang="en-US" dirty="0" smtClean="0"/>
              <a:t>ＤＡＰ  （ </a:t>
            </a:r>
            <a:r>
              <a:rPr lang="en-US" dirty="0" err="1" smtClean="0"/>
              <a:t>Ｄｅｌｉｖｅｒｅｄ</a:t>
            </a:r>
            <a:r>
              <a:rPr lang="en-US" dirty="0" smtClean="0"/>
              <a:t>  </a:t>
            </a:r>
            <a:r>
              <a:rPr lang="en-US" dirty="0" err="1" smtClean="0"/>
              <a:t>ａｔ</a:t>
            </a:r>
            <a:r>
              <a:rPr lang="en-US" dirty="0" smtClean="0"/>
              <a:t> </a:t>
            </a:r>
            <a:r>
              <a:rPr lang="en-US" dirty="0" err="1" smtClean="0"/>
              <a:t>Ｐｌａｃｅ</a:t>
            </a:r>
            <a:r>
              <a:rPr lang="en-US" dirty="0" smtClean="0"/>
              <a:t>）   </a:t>
            </a:r>
            <a:r>
              <a:rPr lang="zh-CN" altLang="en-US" dirty="0" smtClean="0"/>
              <a:t>为目的地交 货</a:t>
            </a:r>
            <a:r>
              <a:rPr lang="en-US" dirty="0" smtClean="0"/>
              <a:t>。  ＤＡＰ </a:t>
            </a:r>
            <a:r>
              <a:rPr lang="zh-CN" altLang="en-US" dirty="0" smtClean="0"/>
              <a:t>术 语 是 指  </a:t>
            </a:r>
            <a:r>
              <a:rPr lang="en-US" dirty="0" smtClean="0"/>
              <a:t>“ </a:t>
            </a:r>
            <a:r>
              <a:rPr lang="zh-CN" altLang="en-US" dirty="0" smtClean="0"/>
              <a:t>卖 方 将 货 物 运 抵 至 目 的 地</a:t>
            </a:r>
            <a:r>
              <a:rPr lang="en-US" dirty="0" smtClean="0"/>
              <a:t>， </a:t>
            </a:r>
            <a:r>
              <a:rPr lang="zh-CN" altLang="en-US" dirty="0" smtClean="0"/>
              <a:t>但未将货物从承运工具上卸载</a:t>
            </a:r>
            <a:r>
              <a:rPr lang="en-US" dirty="0" smtClean="0"/>
              <a:t>，   </a:t>
            </a:r>
            <a:r>
              <a:rPr lang="zh-CN" altLang="en-US" dirty="0" smtClean="0"/>
              <a:t>就交付买方</a:t>
            </a:r>
            <a:r>
              <a:rPr lang="en-US" dirty="0" smtClean="0"/>
              <a:t>；  </a:t>
            </a:r>
            <a:r>
              <a:rPr lang="zh-CN" altLang="en-US" dirty="0" smtClean="0"/>
              <a:t>买方在接收货物后再进行卸货</a:t>
            </a:r>
            <a:r>
              <a:rPr lang="en-US" dirty="0" smtClean="0"/>
              <a:t>、   </a:t>
            </a:r>
            <a:r>
              <a:rPr lang="zh-CN" altLang="en-US" dirty="0" smtClean="0"/>
              <a:t>办理进口清关 等手续</a:t>
            </a:r>
            <a:r>
              <a:rPr lang="en-US" dirty="0" smtClean="0"/>
              <a:t>” 。</a:t>
            </a:r>
            <a:endParaRPr lang="zh-CN" altLang="en-US" dirty="0" smtClean="0"/>
          </a:p>
          <a:p>
            <a:pPr>
              <a:lnSpc>
                <a:spcPct val="150000"/>
              </a:lnSpc>
            </a:pPr>
            <a:r>
              <a:rPr lang="en-US" dirty="0" smtClean="0"/>
              <a:t>８  </a:t>
            </a:r>
            <a:r>
              <a:rPr lang="zh-CN" altLang="en-US" dirty="0" smtClean="0"/>
              <a:t>装运港船边交货</a:t>
            </a:r>
            <a:r>
              <a:rPr lang="en-US" dirty="0" smtClean="0"/>
              <a:t>———ＦＡＳ</a:t>
            </a:r>
            <a:endParaRPr lang="zh-CN" altLang="en-US" dirty="0" smtClean="0"/>
          </a:p>
          <a:p>
            <a:pPr>
              <a:lnSpc>
                <a:spcPct val="150000"/>
              </a:lnSpc>
            </a:pPr>
            <a:r>
              <a:rPr lang="en-US" dirty="0" smtClean="0"/>
              <a:t>ＦＡＳ  （ </a:t>
            </a:r>
            <a:r>
              <a:rPr lang="en-US" dirty="0" err="1" smtClean="0"/>
              <a:t>Ｆｒｅｅ</a:t>
            </a:r>
            <a:r>
              <a:rPr lang="en-US" dirty="0" smtClean="0"/>
              <a:t> </a:t>
            </a:r>
            <a:r>
              <a:rPr lang="en-US" dirty="0" err="1" smtClean="0"/>
              <a:t>Ａｌｏｎｇｓｉｄｅ</a:t>
            </a:r>
            <a:r>
              <a:rPr lang="en-US" dirty="0" smtClean="0"/>
              <a:t>  </a:t>
            </a:r>
            <a:r>
              <a:rPr lang="en-US" dirty="0" err="1" smtClean="0"/>
              <a:t>Ｓｈｉｐ</a:t>
            </a:r>
            <a:r>
              <a:rPr lang="en-US" dirty="0" smtClean="0"/>
              <a:t>）  </a:t>
            </a:r>
            <a:r>
              <a:rPr lang="zh-CN" altLang="en-US" dirty="0" smtClean="0"/>
              <a:t>为装运港船边交货</a:t>
            </a:r>
            <a:r>
              <a:rPr lang="en-US" dirty="0" smtClean="0"/>
              <a:t>，  </a:t>
            </a:r>
            <a:r>
              <a:rPr lang="zh-CN" altLang="en-US" dirty="0" smtClean="0"/>
              <a:t>术语后跟指定装运港名称</a:t>
            </a:r>
            <a:r>
              <a:rPr lang="en-US" dirty="0" smtClean="0"/>
              <a:t>，   </a:t>
            </a:r>
            <a:r>
              <a:rPr lang="zh-CN" altLang="en-US" dirty="0" smtClean="0"/>
              <a:t>是指  </a:t>
            </a:r>
            <a:r>
              <a:rPr lang="en-US" dirty="0" smtClean="0"/>
              <a:t>“ </a:t>
            </a:r>
            <a:r>
              <a:rPr lang="zh-CN" altLang="en-US" dirty="0" smtClean="0"/>
              <a:t>卖方 将货物按合同 规 定 的 期 限 交 到 指 定 的 装 运 港 口 买 方 所 派 船 只 的 船 边</a:t>
            </a:r>
            <a:r>
              <a:rPr lang="en-US" dirty="0" smtClean="0"/>
              <a:t>，  </a:t>
            </a:r>
            <a:r>
              <a:rPr lang="zh-CN" altLang="en-US" dirty="0" smtClean="0"/>
              <a:t>即 履 行 了 其 交 货 </a:t>
            </a:r>
            <a:r>
              <a:rPr lang="zh-CN" altLang="en-US" dirty="0" smtClean="0"/>
              <a:t>义务</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29699" name="Rectangle 3"/>
          <p:cNvSpPr>
            <a:spLocks noGrp="1" noChangeArrowheads="1"/>
          </p:cNvSpPr>
          <p:nvPr>
            <p:ph type="body" idx="1"/>
          </p:nvPr>
        </p:nvSpPr>
        <p:spPr/>
        <p:txBody>
          <a:bodyPr/>
          <a:lstStyle/>
          <a:p>
            <a:r>
              <a:rPr lang="en-US" dirty="0" smtClean="0"/>
              <a:t>９  </a:t>
            </a:r>
            <a:r>
              <a:rPr lang="zh-CN" altLang="en-US" dirty="0" smtClean="0"/>
              <a:t>装运港船上交货</a:t>
            </a:r>
            <a:r>
              <a:rPr lang="en-US" dirty="0" smtClean="0"/>
              <a:t>———ＦＯＢ</a:t>
            </a:r>
            <a:endParaRPr lang="zh-CN" altLang="en-US" dirty="0" smtClean="0"/>
          </a:p>
          <a:p>
            <a:r>
              <a:rPr lang="en-US" dirty="0" smtClean="0"/>
              <a:t>ＦＯＢ  （ </a:t>
            </a:r>
            <a:r>
              <a:rPr lang="en-US" dirty="0" err="1" smtClean="0"/>
              <a:t>Ｆｒｅｅ</a:t>
            </a:r>
            <a:r>
              <a:rPr lang="en-US" dirty="0" smtClean="0"/>
              <a:t> </a:t>
            </a:r>
            <a:r>
              <a:rPr lang="en-US" dirty="0" err="1" smtClean="0"/>
              <a:t>Ｏｎ</a:t>
            </a:r>
            <a:r>
              <a:rPr lang="en-US" dirty="0" smtClean="0"/>
              <a:t> </a:t>
            </a:r>
            <a:r>
              <a:rPr lang="en-US" dirty="0" err="1" smtClean="0"/>
              <a:t>Ｂｏａｒｄ</a:t>
            </a:r>
            <a:r>
              <a:rPr lang="en-US" dirty="0" smtClean="0"/>
              <a:t>）   </a:t>
            </a:r>
            <a:r>
              <a:rPr lang="zh-CN" altLang="en-US" dirty="0" smtClean="0"/>
              <a:t>为船上交货</a:t>
            </a:r>
            <a:r>
              <a:rPr lang="en-US" dirty="0" smtClean="0"/>
              <a:t>，  </a:t>
            </a:r>
            <a:r>
              <a:rPr lang="zh-CN" altLang="en-US" dirty="0" smtClean="0"/>
              <a:t>又称  </a:t>
            </a:r>
            <a:r>
              <a:rPr lang="en-US" dirty="0" smtClean="0"/>
              <a:t>“ </a:t>
            </a:r>
            <a:r>
              <a:rPr lang="zh-CN" altLang="en-US" dirty="0" smtClean="0"/>
              <a:t>离岸价格</a:t>
            </a:r>
            <a:r>
              <a:rPr lang="en-US" dirty="0" smtClean="0"/>
              <a:t>” ，  </a:t>
            </a:r>
            <a:r>
              <a:rPr lang="zh-CN" altLang="en-US" dirty="0" smtClean="0"/>
              <a:t>术语后跟指定装运港</a:t>
            </a:r>
            <a:r>
              <a:rPr lang="en-US" dirty="0" smtClean="0"/>
              <a:t>。   </a:t>
            </a:r>
            <a:r>
              <a:rPr lang="zh-CN" altLang="en-US" dirty="0" smtClean="0"/>
              <a:t>使用这 种贸易术语时</a:t>
            </a:r>
            <a:r>
              <a:rPr lang="en-US" dirty="0" smtClean="0"/>
              <a:t>，  </a:t>
            </a:r>
            <a:r>
              <a:rPr lang="zh-CN" altLang="en-US" dirty="0" smtClean="0"/>
              <a:t>按  </a:t>
            </a:r>
            <a:r>
              <a:rPr lang="en-US" dirty="0" smtClean="0"/>
              <a:t>《２０００ </a:t>
            </a:r>
            <a:r>
              <a:rPr lang="zh-CN" altLang="en-US" dirty="0" smtClean="0"/>
              <a:t>通则</a:t>
            </a:r>
            <a:r>
              <a:rPr lang="en-US" dirty="0" smtClean="0"/>
              <a:t>》  </a:t>
            </a:r>
            <a:r>
              <a:rPr lang="zh-CN" altLang="en-US" dirty="0" smtClean="0"/>
              <a:t>的解释</a:t>
            </a:r>
            <a:r>
              <a:rPr lang="en-US" dirty="0" smtClean="0"/>
              <a:t>，  </a:t>
            </a:r>
            <a:r>
              <a:rPr lang="zh-CN" altLang="en-US" dirty="0" smtClean="0"/>
              <a:t>卖方应按合同规定的时间在指定的装运港口</a:t>
            </a:r>
            <a:r>
              <a:rPr lang="en-US" dirty="0" smtClean="0"/>
              <a:t>，  </a:t>
            </a:r>
            <a:r>
              <a:rPr lang="zh-CN" altLang="en-US" dirty="0" smtClean="0"/>
              <a:t>将 货物装上买方所指定的船上</a:t>
            </a:r>
            <a:r>
              <a:rPr lang="en-US" dirty="0" smtClean="0"/>
              <a:t>，  </a:t>
            </a:r>
            <a:r>
              <a:rPr lang="zh-CN" altLang="en-US" dirty="0" smtClean="0"/>
              <a:t>并及时通知买方</a:t>
            </a:r>
            <a:r>
              <a:rPr lang="en-US" dirty="0" smtClean="0"/>
              <a:t>；  </a:t>
            </a:r>
            <a:r>
              <a:rPr lang="zh-CN" altLang="en-US" dirty="0" smtClean="0"/>
              <a:t>卖方负责办理出口清关手续</a:t>
            </a:r>
            <a:r>
              <a:rPr lang="en-US" dirty="0" smtClean="0"/>
              <a:t>，   </a:t>
            </a:r>
            <a:r>
              <a:rPr lang="zh-CN" altLang="en-US" dirty="0" smtClean="0"/>
              <a:t>承担货物越过 船舷前的一切风险和费用</a:t>
            </a:r>
            <a:r>
              <a:rPr lang="en-US" dirty="0" smtClean="0"/>
              <a:t>；  </a:t>
            </a:r>
            <a:r>
              <a:rPr lang="zh-CN" altLang="en-US" dirty="0" smtClean="0"/>
              <a:t>货发后</a:t>
            </a:r>
            <a:r>
              <a:rPr lang="en-US" dirty="0" smtClean="0"/>
              <a:t>，  </a:t>
            </a:r>
            <a:r>
              <a:rPr lang="zh-CN" altLang="en-US" dirty="0" smtClean="0"/>
              <a:t>及时备单</a:t>
            </a:r>
            <a:r>
              <a:rPr lang="en-US" dirty="0" smtClean="0"/>
              <a:t>，  </a:t>
            </a:r>
            <a:r>
              <a:rPr lang="zh-CN" altLang="en-US" dirty="0" smtClean="0"/>
              <a:t>提供有关的出口单 证</a:t>
            </a:r>
            <a:r>
              <a:rPr lang="en-US" dirty="0" smtClean="0"/>
              <a:t>。  </a:t>
            </a:r>
            <a:r>
              <a:rPr lang="zh-CN" altLang="en-US" dirty="0" smtClean="0"/>
              <a:t>买 方 要 负 责 租 船 订 舱</a:t>
            </a:r>
            <a:r>
              <a:rPr lang="en-US" dirty="0" smtClean="0"/>
              <a:t>、  </a:t>
            </a:r>
            <a:r>
              <a:rPr lang="zh-CN" altLang="en-US" dirty="0" smtClean="0"/>
              <a:t>支付运费</a:t>
            </a:r>
            <a:r>
              <a:rPr lang="en-US" dirty="0" smtClean="0"/>
              <a:t>，  </a:t>
            </a:r>
            <a:r>
              <a:rPr lang="zh-CN" altLang="en-US" dirty="0" smtClean="0"/>
              <a:t>并及时将船期</a:t>
            </a:r>
            <a:r>
              <a:rPr lang="en-US" dirty="0" smtClean="0"/>
              <a:t>、 </a:t>
            </a:r>
            <a:r>
              <a:rPr lang="zh-CN" altLang="en-US" dirty="0" smtClean="0"/>
              <a:t>船名通知卖方</a:t>
            </a:r>
            <a:r>
              <a:rPr lang="en-US" dirty="0" smtClean="0"/>
              <a:t>； </a:t>
            </a:r>
            <a:r>
              <a:rPr lang="zh-CN" altLang="en-US" dirty="0" smtClean="0"/>
              <a:t>办理货物的投保手续</a:t>
            </a:r>
            <a:r>
              <a:rPr lang="en-US" dirty="0" smtClean="0"/>
              <a:t>， </a:t>
            </a:r>
            <a:r>
              <a:rPr lang="zh-CN" altLang="en-US" dirty="0" smtClean="0"/>
              <a:t>支付保险费</a:t>
            </a:r>
            <a:r>
              <a:rPr lang="en-US" dirty="0" smtClean="0"/>
              <a:t>， </a:t>
            </a:r>
            <a:r>
              <a:rPr lang="zh-CN" altLang="en-US" dirty="0" smtClean="0"/>
              <a:t>承担货 物越过船舷以后的责任</a:t>
            </a:r>
            <a:r>
              <a:rPr lang="en-US" dirty="0" smtClean="0"/>
              <a:t>、   </a:t>
            </a:r>
            <a:r>
              <a:rPr lang="zh-CN" altLang="en-US" dirty="0" smtClean="0"/>
              <a:t>风险和费用</a:t>
            </a:r>
            <a:r>
              <a:rPr lang="en-US" dirty="0" smtClean="0"/>
              <a:t>；  </a:t>
            </a:r>
            <a:r>
              <a:rPr lang="zh-CN" altLang="en-US" dirty="0" smtClean="0"/>
              <a:t>办理货物进口清关的一切手续</a:t>
            </a:r>
            <a:r>
              <a:rPr lang="en-US" dirty="0" smtClean="0"/>
              <a:t>，  </a:t>
            </a:r>
            <a:r>
              <a:rPr lang="zh-CN" altLang="en-US" dirty="0" smtClean="0"/>
              <a:t>包括取得进口许可证 及其他官方证件</a:t>
            </a:r>
            <a:r>
              <a:rPr lang="en-US" dirty="0" smtClean="0"/>
              <a:t>；  </a:t>
            </a:r>
            <a:r>
              <a:rPr lang="zh-CN" altLang="en-US" dirty="0" smtClean="0"/>
              <a:t>按受一切单据</a:t>
            </a:r>
            <a:r>
              <a:rPr lang="en-US" dirty="0" smtClean="0"/>
              <a:t>，  </a:t>
            </a:r>
            <a:r>
              <a:rPr lang="zh-CN" altLang="en-US" dirty="0" smtClean="0"/>
              <a:t>支付货款</a:t>
            </a:r>
            <a:r>
              <a:rPr lang="en-US" dirty="0" smtClean="0"/>
              <a:t>，  </a:t>
            </a:r>
            <a:r>
              <a:rPr lang="zh-CN" altLang="en-US" dirty="0" smtClean="0"/>
              <a:t>提取货物</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第三节　国际贸易与国际物流</a:t>
            </a:r>
            <a:endParaRPr lang="zh-CN" altLang="zh-CN" dirty="0" smtClean="0"/>
          </a:p>
        </p:txBody>
      </p:sp>
      <p:sp>
        <p:nvSpPr>
          <p:cNvPr id="30723" name="Rectangle 3"/>
          <p:cNvSpPr>
            <a:spLocks noGrp="1" noChangeArrowheads="1"/>
          </p:cNvSpPr>
          <p:nvPr>
            <p:ph type="body" idx="1"/>
          </p:nvPr>
        </p:nvSpPr>
        <p:spPr/>
        <p:txBody>
          <a:bodyPr/>
          <a:lstStyle/>
          <a:p>
            <a:r>
              <a:rPr lang="en-US" dirty="0" smtClean="0"/>
              <a:t>１０  </a:t>
            </a:r>
            <a:r>
              <a:rPr lang="zh-CN" altLang="en-US" dirty="0" smtClean="0"/>
              <a:t>成本加运费</a:t>
            </a:r>
            <a:r>
              <a:rPr lang="en-US" dirty="0" smtClean="0"/>
              <a:t>———ＣＦＲ</a:t>
            </a:r>
            <a:endParaRPr lang="zh-CN" altLang="en-US" dirty="0" smtClean="0"/>
          </a:p>
          <a:p>
            <a:r>
              <a:rPr lang="en-US" dirty="0" smtClean="0"/>
              <a:t>ＣＦＲ  （ </a:t>
            </a:r>
            <a:r>
              <a:rPr lang="en-US" dirty="0" err="1" smtClean="0"/>
              <a:t>Ｃｏｓｔ</a:t>
            </a:r>
            <a:r>
              <a:rPr lang="en-US" dirty="0" smtClean="0"/>
              <a:t> </a:t>
            </a:r>
            <a:r>
              <a:rPr lang="en-US" dirty="0" err="1" smtClean="0"/>
              <a:t>ａｎｄ</a:t>
            </a:r>
            <a:r>
              <a:rPr lang="en-US" dirty="0" smtClean="0"/>
              <a:t> </a:t>
            </a:r>
            <a:r>
              <a:rPr lang="en-US" dirty="0" err="1" smtClean="0"/>
              <a:t>Ｆｒｅｉｇｈｔ</a:t>
            </a:r>
            <a:r>
              <a:rPr lang="en-US" dirty="0" smtClean="0"/>
              <a:t>）   </a:t>
            </a:r>
            <a:r>
              <a:rPr lang="zh-CN" altLang="en-US" dirty="0" smtClean="0"/>
              <a:t>为成本加运费</a:t>
            </a:r>
            <a:r>
              <a:rPr lang="en-US" dirty="0" smtClean="0"/>
              <a:t>，  </a:t>
            </a:r>
            <a:r>
              <a:rPr lang="zh-CN" altLang="en-US" dirty="0" smtClean="0"/>
              <a:t>术语后跟指定目的港名称</a:t>
            </a:r>
            <a:r>
              <a:rPr lang="en-US" dirty="0" smtClean="0"/>
              <a:t>，   </a:t>
            </a:r>
            <a:r>
              <a:rPr lang="zh-CN" altLang="en-US" dirty="0" smtClean="0"/>
              <a:t>在 </a:t>
            </a:r>
            <a:r>
              <a:rPr lang="en-US" dirty="0" smtClean="0"/>
              <a:t>ＣＦＲ </a:t>
            </a:r>
            <a:r>
              <a:rPr lang="zh-CN" altLang="en-US" dirty="0" smtClean="0"/>
              <a:t>后一定要注 明目的港的名称</a:t>
            </a:r>
            <a:r>
              <a:rPr lang="en-US" dirty="0" smtClean="0"/>
              <a:t>。  </a:t>
            </a:r>
            <a:r>
              <a:rPr lang="zh-CN" altLang="en-US" dirty="0" smtClean="0"/>
              <a:t>这一贸易术语是  </a:t>
            </a:r>
            <a:r>
              <a:rPr lang="en-US" dirty="0" smtClean="0"/>
              <a:t>“ </a:t>
            </a:r>
            <a:r>
              <a:rPr lang="zh-CN" altLang="en-US" dirty="0" smtClean="0"/>
              <a:t>卖方必须负担货物运至目的港所需的成本和运费</a:t>
            </a:r>
            <a:r>
              <a:rPr lang="en-US" dirty="0" smtClean="0"/>
              <a:t>” ，  </a:t>
            </a:r>
            <a:r>
              <a:rPr lang="zh-CN" altLang="en-US" dirty="0" smtClean="0"/>
              <a:t>这 里所指的成本相当于 </a:t>
            </a:r>
            <a:r>
              <a:rPr lang="en-US" dirty="0" smtClean="0"/>
              <a:t>ＦＯＢ </a:t>
            </a:r>
            <a:r>
              <a:rPr lang="zh-CN" altLang="en-US" dirty="0" smtClean="0"/>
              <a:t>价</a:t>
            </a:r>
            <a:r>
              <a:rPr lang="en-US" dirty="0" smtClean="0"/>
              <a:t>，  </a:t>
            </a:r>
            <a:r>
              <a:rPr lang="zh-CN" altLang="en-US" dirty="0" smtClean="0"/>
              <a:t>故 </a:t>
            </a:r>
            <a:r>
              <a:rPr lang="en-US" dirty="0" smtClean="0"/>
              <a:t>ＣＦＲ </a:t>
            </a:r>
            <a:r>
              <a:rPr lang="zh-CN" altLang="en-US" dirty="0" smtClean="0"/>
              <a:t>的 基 本 含 义 就 是  </a:t>
            </a:r>
            <a:r>
              <a:rPr lang="en-US" dirty="0" smtClean="0"/>
              <a:t>“ ＦＯＢ </a:t>
            </a:r>
            <a:r>
              <a:rPr lang="zh-CN" altLang="en-US" dirty="0" smtClean="0"/>
              <a:t>加 装 运 港 至 目 的 港 的 运 费</a:t>
            </a:r>
            <a:r>
              <a:rPr lang="en-US" dirty="0" smtClean="0"/>
              <a:t>” 。 </a:t>
            </a:r>
            <a:endParaRPr lang="en-US" dirty="0" smtClean="0"/>
          </a:p>
          <a:p>
            <a:r>
              <a:rPr lang="en-US" dirty="0" smtClean="0"/>
              <a:t>１１  </a:t>
            </a:r>
            <a:r>
              <a:rPr lang="zh-CN" altLang="en-US" dirty="0" smtClean="0"/>
              <a:t>成本加保险费加运费</a:t>
            </a:r>
            <a:r>
              <a:rPr lang="en-US" dirty="0" smtClean="0"/>
              <a:t>———ＣＩＦ</a:t>
            </a:r>
            <a:endParaRPr lang="zh-CN" altLang="en-US" dirty="0" smtClean="0"/>
          </a:p>
          <a:p>
            <a:r>
              <a:rPr lang="en-US" dirty="0" smtClean="0"/>
              <a:t>ＣＩＦ  （ </a:t>
            </a:r>
            <a:r>
              <a:rPr lang="en-US" dirty="0" err="1" smtClean="0"/>
              <a:t>Ｃｏｓｔ</a:t>
            </a:r>
            <a:r>
              <a:rPr lang="en-US" dirty="0" smtClean="0"/>
              <a:t> </a:t>
            </a:r>
            <a:r>
              <a:rPr lang="en-US" dirty="0" err="1" smtClean="0"/>
              <a:t>Ｉｎｓｕｒａｎｃｅ</a:t>
            </a:r>
            <a:r>
              <a:rPr lang="en-US" dirty="0" smtClean="0"/>
              <a:t>  </a:t>
            </a:r>
            <a:r>
              <a:rPr lang="en-US" dirty="0" err="1" smtClean="0"/>
              <a:t>ａｎｄ</a:t>
            </a:r>
            <a:r>
              <a:rPr lang="en-US" dirty="0" smtClean="0"/>
              <a:t> </a:t>
            </a:r>
            <a:r>
              <a:rPr lang="en-US" dirty="0" err="1" smtClean="0"/>
              <a:t>Ｆｒｅｉｇｈｔ</a:t>
            </a:r>
            <a:r>
              <a:rPr lang="en-US" dirty="0" smtClean="0"/>
              <a:t>）   </a:t>
            </a:r>
            <a:r>
              <a:rPr lang="zh-CN" altLang="en-US" dirty="0" smtClean="0"/>
              <a:t>为成本加保险费加运费</a:t>
            </a:r>
            <a:r>
              <a:rPr lang="en-US" dirty="0" smtClean="0"/>
              <a:t>，   </a:t>
            </a:r>
            <a:r>
              <a:rPr lang="zh-CN" altLang="en-US" dirty="0" smtClean="0"/>
              <a:t>术语后跟指定目的港的名称</a:t>
            </a:r>
            <a:r>
              <a:rPr lang="en-US" dirty="0" smtClean="0"/>
              <a:t>。  ＣＩＦ </a:t>
            </a:r>
            <a:r>
              <a:rPr lang="zh-CN" altLang="en-US" dirty="0" smtClean="0"/>
              <a:t>价格中的 </a:t>
            </a:r>
            <a:r>
              <a:rPr lang="en-US" dirty="0" err="1" smtClean="0"/>
              <a:t>Ｃｏｓｔ</a:t>
            </a:r>
            <a:r>
              <a:rPr lang="en-US" dirty="0" smtClean="0"/>
              <a:t> </a:t>
            </a:r>
            <a:r>
              <a:rPr lang="zh-CN" altLang="en-US" dirty="0" smtClean="0"/>
              <a:t>指 的 是 </a:t>
            </a:r>
            <a:r>
              <a:rPr lang="en-US" dirty="0" smtClean="0"/>
              <a:t>ＦＯＢ </a:t>
            </a:r>
            <a:r>
              <a:rPr lang="zh-CN" altLang="en-US" dirty="0" smtClean="0"/>
              <a:t>价</a:t>
            </a:r>
            <a:r>
              <a:rPr lang="en-US" dirty="0" smtClean="0"/>
              <a:t>，  </a:t>
            </a:r>
            <a:r>
              <a:rPr lang="zh-CN" altLang="en-US" dirty="0" smtClean="0"/>
              <a:t>即 出 口 总 成 本 价</a:t>
            </a:r>
            <a:r>
              <a:rPr lang="en-US" dirty="0" smtClean="0"/>
              <a:t>。  </a:t>
            </a:r>
            <a:r>
              <a:rPr lang="zh-CN" altLang="en-US" dirty="0" smtClean="0"/>
              <a:t>该 贸 易 术 语 是 指 卖 方 负 责 租 船 订 舱</a:t>
            </a:r>
            <a:r>
              <a:rPr lang="en-US" dirty="0" smtClean="0"/>
              <a:t>， </a:t>
            </a:r>
            <a:r>
              <a:rPr lang="zh-CN" altLang="en-US" dirty="0" smtClean="0"/>
              <a:t>根据合同规定将货物由约定的装运港运至目的港</a:t>
            </a:r>
            <a:r>
              <a:rPr lang="en-US" dirty="0" smtClean="0"/>
              <a:t>，  </a:t>
            </a:r>
            <a:r>
              <a:rPr lang="zh-CN" altLang="en-US" dirty="0" smtClean="0"/>
              <a:t>并办理保险手续及负担运费和保险费</a:t>
            </a:r>
            <a:r>
              <a:rPr lang="en-US" dirty="0" smtClean="0"/>
              <a:t>。  </a:t>
            </a:r>
            <a:r>
              <a:rPr lang="zh-CN" altLang="en-US" dirty="0" smtClean="0"/>
              <a:t>双 方风险的划分同 </a:t>
            </a:r>
            <a:r>
              <a:rPr lang="en-US" dirty="0" smtClean="0"/>
              <a:t>ＦＯＢ、  ＣＦＲ </a:t>
            </a:r>
            <a:r>
              <a:rPr lang="zh-CN" altLang="en-US" dirty="0" smtClean="0"/>
              <a:t>一样</a:t>
            </a:r>
            <a:r>
              <a:rPr lang="en-US" dirty="0" smtClean="0"/>
              <a:t>，  </a:t>
            </a:r>
            <a:r>
              <a:rPr lang="zh-CN" altLang="en-US" dirty="0" smtClean="0"/>
              <a:t>即以装运港船舷为界</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5123" name="Rectangle 3"/>
          <p:cNvSpPr>
            <a:spLocks noGrp="1" noChangeArrowheads="1"/>
          </p:cNvSpPr>
          <p:nvPr>
            <p:ph type="body" idx="1"/>
          </p:nvPr>
        </p:nvSpPr>
        <p:spPr/>
        <p:txBody>
          <a:bodyPr/>
          <a:lstStyle/>
          <a:p>
            <a:r>
              <a:rPr lang="en-US" dirty="0" smtClean="0"/>
              <a:t>１９１５ </a:t>
            </a:r>
            <a:r>
              <a:rPr lang="zh-CN" altLang="en-US" dirty="0" smtClean="0"/>
              <a:t>年阿奇</a:t>
            </a:r>
            <a:r>
              <a:rPr lang="en-US" dirty="0" smtClean="0"/>
              <a:t>·</a:t>
            </a:r>
            <a:r>
              <a:rPr lang="zh-CN" altLang="en-US" dirty="0" smtClean="0"/>
              <a:t>萧在  </a:t>
            </a:r>
            <a:r>
              <a:rPr lang="en-US" dirty="0" smtClean="0"/>
              <a:t>《 </a:t>
            </a:r>
            <a:r>
              <a:rPr lang="zh-CN" altLang="en-US" dirty="0" smtClean="0"/>
              <a:t>市场流通中的若干问题</a:t>
            </a:r>
            <a:r>
              <a:rPr lang="en-US" dirty="0" smtClean="0"/>
              <a:t>》   </a:t>
            </a:r>
            <a:r>
              <a:rPr lang="zh-CN" altLang="en-US" dirty="0" smtClean="0"/>
              <a:t>一书中就提到  </a:t>
            </a:r>
            <a:r>
              <a:rPr lang="en-US" dirty="0" smtClean="0"/>
              <a:t>“ </a:t>
            </a:r>
            <a:r>
              <a:rPr lang="en-US" dirty="0" err="1" smtClean="0"/>
              <a:t>Ｐｈｙｓｉｃａｌ</a:t>
            </a:r>
            <a:r>
              <a:rPr lang="en-US" dirty="0" smtClean="0"/>
              <a:t>  </a:t>
            </a:r>
            <a:r>
              <a:rPr lang="en-US" dirty="0" err="1" smtClean="0"/>
              <a:t>Ｄｉｓｔｒｉｂｕｔｉｏｎ</a:t>
            </a:r>
            <a:r>
              <a:rPr lang="en-US" dirty="0" smtClean="0"/>
              <a:t>”  </a:t>
            </a:r>
            <a:r>
              <a:rPr lang="zh-CN" altLang="en-US" dirty="0" smtClean="0"/>
              <a:t>一 词</a:t>
            </a:r>
            <a:r>
              <a:rPr lang="en-US" dirty="0" smtClean="0"/>
              <a:t>。  １９１８ </a:t>
            </a:r>
            <a:r>
              <a:rPr lang="zh-CN" altLang="en-US" dirty="0" smtClean="0"/>
              <a:t>年</a:t>
            </a:r>
            <a:r>
              <a:rPr lang="en-US" dirty="0" smtClean="0"/>
              <a:t>，  </a:t>
            </a:r>
            <a:r>
              <a:rPr lang="zh-CN" altLang="en-US" dirty="0" smtClean="0"/>
              <a:t>英国犹尼利弗的哈姆勋爵成立了</a:t>
            </a:r>
            <a:r>
              <a:rPr lang="en-US" dirty="0" smtClean="0"/>
              <a:t>   “ </a:t>
            </a:r>
            <a:r>
              <a:rPr lang="zh-CN" altLang="en-US" dirty="0" smtClean="0"/>
              <a:t>即时送货股份有限公司</a:t>
            </a:r>
            <a:r>
              <a:rPr lang="en-US" dirty="0" smtClean="0"/>
              <a:t>” ，  </a:t>
            </a:r>
            <a:r>
              <a:rPr lang="zh-CN" altLang="en-US" dirty="0" smtClean="0"/>
              <a:t>目的是在全国范围内把商品及时送到批发商</a:t>
            </a:r>
            <a:r>
              <a:rPr lang="en-US" dirty="0" smtClean="0"/>
              <a:t>、   </a:t>
            </a:r>
            <a:r>
              <a:rPr lang="zh-CN" altLang="en-US" dirty="0" smtClean="0"/>
              <a:t>零售商和用户手中</a:t>
            </a:r>
            <a:r>
              <a:rPr lang="en-US" dirty="0" smtClean="0"/>
              <a:t>。  </a:t>
            </a:r>
            <a:r>
              <a:rPr lang="zh-CN" altLang="en-US" dirty="0" smtClean="0"/>
              <a:t>美国营销学者克拉克于 </a:t>
            </a:r>
            <a:r>
              <a:rPr lang="en-US" dirty="0" smtClean="0"/>
              <a:t>１９２４ </a:t>
            </a:r>
            <a:r>
              <a:rPr lang="zh-CN" altLang="en-US" dirty="0" smtClean="0"/>
              <a:t>年在其著作</a:t>
            </a:r>
            <a:r>
              <a:rPr lang="en-US" dirty="0" smtClean="0"/>
              <a:t>《 </a:t>
            </a:r>
            <a:r>
              <a:rPr lang="en-US" dirty="0" err="1" smtClean="0"/>
              <a:t>Ｐｒｉｎｃｉｐｌｅ</a:t>
            </a:r>
            <a:r>
              <a:rPr lang="en-US" dirty="0" smtClean="0"/>
              <a:t>  </a:t>
            </a:r>
            <a:r>
              <a:rPr lang="en-US" dirty="0" err="1" smtClean="0"/>
              <a:t>ｏｆ</a:t>
            </a:r>
            <a:r>
              <a:rPr lang="en-US" dirty="0" smtClean="0"/>
              <a:t> </a:t>
            </a:r>
            <a:r>
              <a:rPr lang="en-US" dirty="0" err="1" smtClean="0"/>
              <a:t>Ｍａｒｋｅｔｉｎｇ</a:t>
            </a:r>
            <a:r>
              <a:rPr lang="en-US" dirty="0" smtClean="0"/>
              <a:t>》   </a:t>
            </a:r>
            <a:r>
              <a:rPr lang="en-US" dirty="0" err="1" smtClean="0"/>
              <a:t>中也使用了物流概念</a:t>
            </a:r>
            <a:r>
              <a:rPr lang="en-US" dirty="0" smtClean="0"/>
              <a:t>。  １９３５ </a:t>
            </a:r>
            <a:r>
              <a:rPr lang="zh-CN" altLang="en-US" dirty="0" smtClean="0"/>
              <a:t>年</a:t>
            </a:r>
            <a:r>
              <a:rPr lang="en-US" dirty="0" smtClean="0"/>
              <a:t>，  </a:t>
            </a:r>
            <a:r>
              <a:rPr lang="zh-CN" altLang="en-US" dirty="0" smtClean="0"/>
              <a:t>美国销售协会阐述了实物分配的概  念</a:t>
            </a:r>
            <a:r>
              <a:rPr lang="en-US" dirty="0" smtClean="0"/>
              <a:t>，  </a:t>
            </a:r>
            <a:r>
              <a:rPr lang="zh-CN" altLang="en-US" dirty="0" smtClean="0"/>
              <a:t>即  </a:t>
            </a:r>
            <a:r>
              <a:rPr lang="en-US" dirty="0" smtClean="0"/>
              <a:t>“ </a:t>
            </a:r>
            <a:r>
              <a:rPr lang="zh-CN" altLang="en-US" dirty="0" smtClean="0"/>
              <a:t>实物分配是指在销售过程中物资资料和服务</a:t>
            </a:r>
            <a:r>
              <a:rPr lang="en-US" dirty="0" smtClean="0"/>
              <a:t>，  </a:t>
            </a:r>
            <a:r>
              <a:rPr lang="zh-CN" altLang="en-US" dirty="0" smtClean="0"/>
              <a:t>从生产场所到消费场所的流动过程中所伴随发生的种种经济活动</a:t>
            </a:r>
            <a:r>
              <a:rPr lang="en-US" dirty="0" smtClean="0"/>
              <a:t>” 。  </a:t>
            </a:r>
            <a:r>
              <a:rPr lang="zh-CN" altLang="en-US" dirty="0" smtClean="0"/>
              <a:t>到了  </a:t>
            </a:r>
            <a:r>
              <a:rPr lang="en-US" dirty="0" smtClean="0"/>
              <a:t>“ </a:t>
            </a:r>
            <a:r>
              <a:rPr lang="zh-CN" altLang="en-US" dirty="0" smtClean="0"/>
              <a:t>二战</a:t>
            </a:r>
            <a:r>
              <a:rPr lang="en-US" dirty="0" smtClean="0"/>
              <a:t>”  </a:t>
            </a:r>
            <a:r>
              <a:rPr lang="zh-CN" altLang="en-US" dirty="0" smtClean="0"/>
              <a:t>期间</a:t>
            </a:r>
            <a:r>
              <a:rPr lang="en-US" dirty="0" smtClean="0"/>
              <a:t>，  </a:t>
            </a:r>
            <a:r>
              <a:rPr lang="zh-CN" altLang="en-US" dirty="0" smtClean="0"/>
              <a:t>美国从军事需要出发</a:t>
            </a:r>
            <a:r>
              <a:rPr lang="en-US" dirty="0" smtClean="0"/>
              <a:t>，  </a:t>
            </a:r>
            <a:r>
              <a:rPr lang="zh-CN" altLang="en-US" dirty="0" smtClean="0"/>
              <a:t>在战时对军火 进行的供应中</a:t>
            </a:r>
            <a:r>
              <a:rPr lang="en-US" dirty="0" smtClean="0"/>
              <a:t>，  </a:t>
            </a:r>
            <a:r>
              <a:rPr lang="zh-CN" altLang="en-US" dirty="0" smtClean="0"/>
              <a:t>首先采用了  </a:t>
            </a:r>
            <a:r>
              <a:rPr lang="en-US" dirty="0" smtClean="0"/>
              <a:t>“ </a:t>
            </a:r>
            <a:r>
              <a:rPr lang="zh-CN" altLang="en-US" dirty="0" smtClean="0"/>
              <a:t>物流管理</a:t>
            </a:r>
            <a:r>
              <a:rPr lang="en-US" dirty="0" smtClean="0"/>
              <a:t>”   （ </a:t>
            </a:r>
            <a:r>
              <a:rPr lang="en-US" dirty="0" err="1" smtClean="0"/>
              <a:t>Ｌｏｇｉｓｔｉｃｓ</a:t>
            </a:r>
            <a:r>
              <a:rPr lang="en-US" dirty="0" smtClean="0"/>
              <a:t>  </a:t>
            </a:r>
            <a:r>
              <a:rPr lang="en-US" dirty="0" err="1" smtClean="0"/>
              <a:t>Ｍａｎａｇｅｍｅｎｔ</a:t>
            </a:r>
            <a:r>
              <a:rPr lang="en-US" dirty="0" smtClean="0"/>
              <a:t>）   </a:t>
            </a:r>
            <a:r>
              <a:rPr lang="zh-CN" altLang="en-US" dirty="0" smtClean="0"/>
              <a:t>这一词</a:t>
            </a:r>
            <a:r>
              <a:rPr lang="en-US" dirty="0" smtClean="0"/>
              <a:t>，  </a:t>
            </a:r>
            <a:r>
              <a:rPr lang="zh-CN" altLang="en-US" dirty="0" smtClean="0"/>
              <a:t>逐渐建立了军事</a:t>
            </a:r>
            <a:r>
              <a:rPr lang="en-US" dirty="0" smtClean="0"/>
              <a:t>“ </a:t>
            </a:r>
            <a:r>
              <a:rPr lang="zh-CN" altLang="en-US" dirty="0" smtClean="0"/>
              <a:t>后勤</a:t>
            </a:r>
            <a:r>
              <a:rPr lang="en-US" dirty="0" smtClean="0"/>
              <a:t>”  </a:t>
            </a:r>
            <a:r>
              <a:rPr lang="zh-CN" altLang="en-US" dirty="0" smtClean="0"/>
              <a:t>理论</a:t>
            </a:r>
            <a:r>
              <a:rPr lang="en-US" dirty="0" smtClean="0"/>
              <a:t>。  </a:t>
            </a:r>
            <a:r>
              <a:rPr lang="en-US" altLang="zh-CN" dirty="0" smtClean="0"/>
              <a:t> </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1-1 </a:t>
            </a:r>
            <a:r>
              <a:rPr lang="zh-CN" altLang="en-US" dirty="0" smtClean="0"/>
              <a:t>物流从流通领域扩展到供应、生产、流通全过程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0" y="1447800"/>
            <a:ext cx="8809037" cy="502920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1-2  </a:t>
            </a:r>
            <a:r>
              <a:rPr lang="zh-CN" altLang="en-US" dirty="0" smtClean="0"/>
              <a:t>物流的职能</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552575" y="2062163"/>
            <a:ext cx="6038850" cy="273367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1-1  </a:t>
            </a:r>
            <a:r>
              <a:rPr lang="zh-CN" altLang="en-US" dirty="0" smtClean="0"/>
              <a:t>国内物流与国际物流的差异</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1295400" y="1447800"/>
            <a:ext cx="6210300" cy="130492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1295400" y="2743200"/>
            <a:ext cx="6181725" cy="1838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1-4  </a:t>
            </a:r>
            <a:r>
              <a:rPr lang="zh-CN" altLang="en-US" dirty="0" smtClean="0"/>
              <a:t>国际物流壁垒</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1524000" y="1600200"/>
            <a:ext cx="6010275" cy="4038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1-2  </a:t>
            </a:r>
            <a:r>
              <a:rPr lang="zh-CN" altLang="en-US" dirty="0" smtClean="0"/>
              <a:t>国际贸易常用术语</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685800" y="1600200"/>
            <a:ext cx="7827963" cy="403860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1-3  《2000</a:t>
            </a:r>
            <a:r>
              <a:rPr lang="zh-CN" altLang="en-US" dirty="0" smtClean="0"/>
              <a:t>年国际贸易术语解释通则</a:t>
            </a:r>
            <a:r>
              <a:rPr lang="en-US" altLang="zh-CN" dirty="0" smtClean="0"/>
              <a:t>》</a:t>
            </a:r>
            <a:r>
              <a:rPr lang="zh-CN" altLang="en-US" dirty="0" smtClean="0"/>
              <a:t>所规定的买卖双方的义务</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685800" y="1828800"/>
            <a:ext cx="7780337" cy="372427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6147" name="Rectangle 3"/>
          <p:cNvSpPr>
            <a:spLocks noGrp="1" noChangeArrowheads="1"/>
          </p:cNvSpPr>
          <p:nvPr>
            <p:ph type="body" idx="1"/>
          </p:nvPr>
        </p:nvSpPr>
        <p:spPr/>
        <p:txBody>
          <a:bodyPr/>
          <a:lstStyle/>
          <a:p>
            <a:pPr>
              <a:lnSpc>
                <a:spcPct val="150000"/>
              </a:lnSpc>
            </a:pPr>
            <a:r>
              <a:rPr lang="zh-CN" altLang="en-US" dirty="0" smtClean="0"/>
              <a:t> </a:t>
            </a:r>
            <a:r>
              <a:rPr lang="en-US" dirty="0" smtClean="0"/>
              <a:t>“ </a:t>
            </a:r>
            <a:r>
              <a:rPr lang="zh-CN" altLang="en-US" dirty="0" smtClean="0"/>
              <a:t>二战</a:t>
            </a:r>
            <a:r>
              <a:rPr lang="en-US" dirty="0" smtClean="0"/>
              <a:t>”   </a:t>
            </a:r>
            <a:r>
              <a:rPr lang="zh-CN" altLang="en-US" dirty="0" smtClean="0"/>
              <a:t>后</a:t>
            </a:r>
            <a:r>
              <a:rPr lang="en-US" dirty="0" smtClean="0"/>
              <a:t>，   “ </a:t>
            </a:r>
            <a:r>
              <a:rPr lang="zh-CN" altLang="en-US" dirty="0" smtClean="0"/>
              <a:t>物流</a:t>
            </a:r>
            <a:r>
              <a:rPr lang="en-US" dirty="0" smtClean="0"/>
              <a:t>”</a:t>
            </a:r>
            <a:r>
              <a:rPr lang="zh-CN" altLang="en-US" dirty="0" smtClean="0"/>
              <a:t>一</a:t>
            </a:r>
            <a:r>
              <a:rPr lang="zh-CN" altLang="en-US" dirty="0" smtClean="0"/>
              <a:t>词被借用到企业管理中</a:t>
            </a:r>
            <a:r>
              <a:rPr lang="en-US" dirty="0" smtClean="0"/>
              <a:t>，   </a:t>
            </a:r>
            <a:r>
              <a:rPr lang="zh-CN" altLang="en-US" dirty="0" smtClean="0"/>
              <a:t>被称作  </a:t>
            </a:r>
            <a:r>
              <a:rPr lang="en-US" dirty="0" smtClean="0"/>
              <a:t>“ </a:t>
            </a:r>
            <a:r>
              <a:rPr lang="zh-CN" altLang="en-US" dirty="0" smtClean="0"/>
              <a:t>企业物流</a:t>
            </a:r>
            <a:r>
              <a:rPr lang="en-US" dirty="0" smtClean="0"/>
              <a:t>”   （ </a:t>
            </a:r>
            <a:r>
              <a:rPr lang="en-US" dirty="0" err="1" smtClean="0"/>
              <a:t>Ｂｕｓｉｎｅｓｓ</a:t>
            </a:r>
            <a:r>
              <a:rPr lang="en-US" dirty="0" smtClean="0"/>
              <a:t>  </a:t>
            </a:r>
            <a:r>
              <a:rPr lang="en-US" dirty="0" err="1" smtClean="0"/>
              <a:t>Ｌｏｇｉｓｔｉｃｓ</a:t>
            </a:r>
            <a:r>
              <a:rPr lang="en-US" dirty="0" smtClean="0"/>
              <a:t>） ，  </a:t>
            </a:r>
            <a:r>
              <a:rPr lang="zh-CN" altLang="en-US" dirty="0" smtClean="0"/>
              <a:t>包含了生产过程和流 通过程的物流</a:t>
            </a:r>
            <a:r>
              <a:rPr lang="en-US" dirty="0" smtClean="0"/>
              <a:t>，  </a:t>
            </a:r>
            <a:r>
              <a:rPr lang="zh-CN" altLang="en-US" dirty="0" smtClean="0"/>
              <a:t>是一个包含范围更广泛的物流概念</a:t>
            </a:r>
            <a:r>
              <a:rPr lang="en-US" dirty="0" smtClean="0"/>
              <a:t>。  </a:t>
            </a:r>
            <a:r>
              <a:rPr lang="zh-CN" altLang="en-US" dirty="0" smtClean="0"/>
              <a:t>近 </a:t>
            </a:r>
            <a:r>
              <a:rPr lang="en-US" dirty="0" smtClean="0"/>
              <a:t>２０ </a:t>
            </a:r>
            <a:r>
              <a:rPr lang="zh-CN" altLang="en-US" dirty="0" smtClean="0"/>
              <a:t>年来</a:t>
            </a:r>
            <a:r>
              <a:rPr lang="en-US" dirty="0" smtClean="0"/>
              <a:t>，  </a:t>
            </a:r>
            <a:r>
              <a:rPr lang="en-US" dirty="0" err="1" smtClean="0"/>
              <a:t>Ｌｏｇｉｓｔｉｃｓ</a:t>
            </a:r>
            <a:r>
              <a:rPr lang="en-US" dirty="0" smtClean="0"/>
              <a:t> </a:t>
            </a:r>
            <a:r>
              <a:rPr lang="zh-CN" altLang="en-US" dirty="0" smtClean="0"/>
              <a:t>逐渐取代 </a:t>
            </a:r>
            <a:r>
              <a:rPr lang="en-US" dirty="0" smtClean="0"/>
              <a:t>ＰＤ，  </a:t>
            </a:r>
            <a:r>
              <a:rPr lang="zh-CN" altLang="en-US" dirty="0" smtClean="0"/>
              <a:t>成 为物流的代名词</a:t>
            </a:r>
            <a:r>
              <a:rPr lang="en-US" dirty="0" smtClean="0"/>
              <a:t>，  </a:t>
            </a:r>
            <a:r>
              <a:rPr lang="zh-CN" altLang="en-US" dirty="0" smtClean="0"/>
              <a:t>包含生产领域的原材料采购</a:t>
            </a:r>
            <a:r>
              <a:rPr lang="en-US" dirty="0" smtClean="0"/>
              <a:t>、   </a:t>
            </a:r>
            <a:r>
              <a:rPr lang="zh-CN" altLang="en-US" dirty="0" smtClean="0"/>
              <a:t>生产过程中的物料搬运</a:t>
            </a:r>
            <a:r>
              <a:rPr lang="en-US" dirty="0" smtClean="0"/>
              <a:t>、   </a:t>
            </a:r>
            <a:r>
              <a:rPr lang="zh-CN" altLang="en-US" dirty="0" smtClean="0"/>
              <a:t>厂内物流</a:t>
            </a:r>
            <a:r>
              <a:rPr lang="en-US" dirty="0" smtClean="0"/>
              <a:t>、  </a:t>
            </a:r>
            <a:r>
              <a:rPr lang="zh-CN" altLang="en-US" dirty="0" smtClean="0"/>
              <a:t>流通过 程中的销售物流</a:t>
            </a:r>
            <a:r>
              <a:rPr lang="en-US" dirty="0" smtClean="0"/>
              <a:t>，  </a:t>
            </a:r>
            <a:r>
              <a:rPr lang="zh-CN" altLang="en-US" dirty="0" smtClean="0"/>
              <a:t>这 是 物 流 科 学 走 向 成 熟 的 标 志</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7171" name="Rectangle 3"/>
          <p:cNvSpPr>
            <a:spLocks noGrp="1" noChangeArrowheads="1"/>
          </p:cNvSpPr>
          <p:nvPr>
            <p:ph type="body" idx="1"/>
          </p:nvPr>
        </p:nvSpPr>
        <p:spPr/>
        <p:txBody>
          <a:bodyPr/>
          <a:lstStyle/>
          <a:p>
            <a:pPr eaLnBrk="1" hangingPunct="1">
              <a:lnSpc>
                <a:spcPct val="150000"/>
              </a:lnSpc>
            </a:pPr>
            <a:r>
              <a:rPr lang="zh-CN" altLang="en-US" dirty="0" smtClean="0"/>
              <a:t> 美 国 学 者 鲍 沃 京 克 斯 在 </a:t>
            </a:r>
            <a:r>
              <a:rPr lang="en-US" dirty="0" smtClean="0"/>
              <a:t>１９７４ </a:t>
            </a:r>
            <a:r>
              <a:rPr lang="zh-CN" altLang="en-US" dirty="0" smtClean="0"/>
              <a:t>年 出 版 的 Ｌｏｇｉｓｔｉｃｓ Ｍａｎａｇｅｍｅｎｔ 一书中</a:t>
            </a:r>
            <a:r>
              <a:rPr lang="en-US" dirty="0" smtClean="0"/>
              <a:t>，  </a:t>
            </a:r>
            <a:r>
              <a:rPr lang="zh-CN" altLang="en-US" dirty="0" smtClean="0"/>
              <a:t>将后勤管理定义为  </a:t>
            </a:r>
            <a:r>
              <a:rPr lang="en-US" dirty="0" smtClean="0"/>
              <a:t>“ </a:t>
            </a:r>
            <a:r>
              <a:rPr lang="zh-CN" altLang="en-US" dirty="0" smtClean="0"/>
              <a:t>以卖主为起点将原材料</a:t>
            </a:r>
            <a:r>
              <a:rPr lang="en-US" dirty="0" smtClean="0"/>
              <a:t>、   </a:t>
            </a:r>
            <a:r>
              <a:rPr lang="zh-CN" altLang="en-US" dirty="0" smtClean="0"/>
              <a:t>零部件与制成品 在各个企业间有策略地加以流转</a:t>
            </a:r>
            <a:r>
              <a:rPr lang="en-US" dirty="0" smtClean="0"/>
              <a:t>，  </a:t>
            </a:r>
            <a:r>
              <a:rPr lang="zh-CN" altLang="en-US" dirty="0" smtClean="0"/>
              <a:t>最后达到用户</a:t>
            </a:r>
            <a:r>
              <a:rPr lang="en-US" dirty="0" smtClean="0"/>
              <a:t>，  </a:t>
            </a:r>
            <a:r>
              <a:rPr lang="zh-CN" altLang="en-US" dirty="0" smtClean="0"/>
              <a:t>其间所需要的一切活动的管理过程</a:t>
            </a:r>
            <a:r>
              <a:rPr lang="en-US" dirty="0" smtClean="0"/>
              <a:t>” ，  </a:t>
            </a:r>
            <a:r>
              <a:rPr lang="zh-CN" altLang="en-US" dirty="0" smtClean="0"/>
              <a:t>这 一概念已接近现代物流管理的定义</a:t>
            </a:r>
            <a:r>
              <a:rPr lang="en-US" dirty="0" smtClean="0"/>
              <a:t>。 １９８５ </a:t>
            </a:r>
            <a:r>
              <a:rPr lang="zh-CN" altLang="en-US" dirty="0" smtClean="0"/>
              <a:t>年美国物流管理协会提出物流的新概念</a:t>
            </a:r>
            <a:r>
              <a:rPr lang="en-US" dirty="0" smtClean="0"/>
              <a:t>：  </a:t>
            </a:r>
            <a:r>
              <a:rPr lang="zh-CN" altLang="en-US" dirty="0" smtClean="0"/>
              <a:t>物流是 对货物</a:t>
            </a:r>
            <a:r>
              <a:rPr lang="en-US" dirty="0" smtClean="0"/>
              <a:t>、  </a:t>
            </a:r>
            <a:r>
              <a:rPr lang="zh-CN" altLang="en-US" dirty="0" smtClean="0"/>
              <a:t>服务以及相关信息从起源地到消费地的有效率</a:t>
            </a:r>
            <a:r>
              <a:rPr lang="en-US" dirty="0" smtClean="0"/>
              <a:t>、   </a:t>
            </a:r>
            <a:r>
              <a:rPr lang="zh-CN" altLang="en-US" dirty="0" smtClean="0"/>
              <a:t>有效益的流动和存储</a:t>
            </a:r>
            <a:r>
              <a:rPr lang="en-US" dirty="0" smtClean="0"/>
              <a:t>，  </a:t>
            </a:r>
            <a:r>
              <a:rPr lang="zh-CN" altLang="en-US" dirty="0" smtClean="0"/>
              <a:t>进行计划</a:t>
            </a:r>
            <a:r>
              <a:rPr lang="en-US" dirty="0" smtClean="0"/>
              <a:t>、 </a:t>
            </a:r>
            <a:r>
              <a:rPr lang="zh-CN" altLang="en-US" dirty="0" smtClean="0"/>
              <a:t>执行与控制及满足顾客要求的过程</a:t>
            </a:r>
            <a:r>
              <a:rPr lang="en-US" dirty="0" smtClean="0"/>
              <a:t>，  </a:t>
            </a:r>
            <a:r>
              <a:rPr lang="zh-CN" altLang="en-US" dirty="0" smtClean="0"/>
              <a:t>将顾客服务的理念引入物流概念中</a:t>
            </a:r>
            <a:r>
              <a:rPr lang="en-US" dirty="0" smtClean="0"/>
              <a:t>，  </a:t>
            </a:r>
            <a:r>
              <a:rPr lang="zh-CN" altLang="en-US" dirty="0" smtClean="0"/>
              <a:t>是传统物流与现代 物流的分界线</a:t>
            </a:r>
            <a:r>
              <a:rPr lang="en-US" dirty="0" smtClean="0"/>
              <a:t>，  </a:t>
            </a:r>
            <a:r>
              <a:rPr lang="zh-CN" altLang="en-US" dirty="0" smtClean="0"/>
              <a:t>标志着现代物流管理的形成</a:t>
            </a:r>
            <a:r>
              <a:rPr lang="en-US" dirty="0" smtClean="0"/>
              <a:t>。   </a:t>
            </a:r>
            <a:r>
              <a:rPr lang="zh-CN" altLang="en-US" dirty="0" smtClean="0">
                <a:hlinkClick r:id="rId2" action="ppaction://hlinksldjump"/>
              </a:rPr>
              <a:t>图 </a:t>
            </a:r>
            <a:r>
              <a:rPr lang="en-US" dirty="0" smtClean="0">
                <a:hlinkClick r:id="rId2" action="ppaction://hlinksldjump"/>
              </a:rPr>
              <a:t>１ － １ </a:t>
            </a:r>
            <a:r>
              <a:rPr lang="zh-CN" altLang="en-US" dirty="0" smtClean="0"/>
              <a:t>为物流从流通领域扩展到供应</a:t>
            </a:r>
            <a:r>
              <a:rPr lang="en-US" dirty="0" smtClean="0"/>
              <a:t>、   </a:t>
            </a:r>
            <a:r>
              <a:rPr lang="zh-CN" altLang="en-US" dirty="0" smtClean="0"/>
              <a:t>生产</a:t>
            </a:r>
            <a:r>
              <a:rPr lang="en-US" dirty="0" smtClean="0"/>
              <a:t>、 </a:t>
            </a:r>
            <a:r>
              <a:rPr lang="zh-CN" altLang="en-US" dirty="0" smtClean="0"/>
              <a:t>流通全过程</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8195"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物流与物流管理概念</a:t>
            </a:r>
          </a:p>
          <a:p>
            <a:pPr>
              <a:lnSpc>
                <a:spcPct val="150000"/>
              </a:lnSpc>
            </a:pPr>
            <a:r>
              <a:rPr lang="en-US" dirty="0" smtClean="0"/>
              <a:t>《 </a:t>
            </a:r>
            <a:r>
              <a:rPr lang="zh-CN" altLang="en-US" dirty="0" smtClean="0"/>
              <a:t>物流术语</a:t>
            </a:r>
            <a:r>
              <a:rPr lang="en-US" dirty="0" smtClean="0"/>
              <a:t>》  </a:t>
            </a:r>
            <a:r>
              <a:rPr lang="zh-CN" altLang="en-US" dirty="0" smtClean="0"/>
              <a:t>的国家标准  </a:t>
            </a:r>
            <a:r>
              <a:rPr lang="en-US" dirty="0" smtClean="0"/>
              <a:t>（ ＧＢ ／ Ｔ １８３５４—２００６ ）  </a:t>
            </a:r>
            <a:r>
              <a:rPr lang="zh-CN" altLang="en-US" dirty="0" smtClean="0"/>
              <a:t>将  </a:t>
            </a:r>
            <a:r>
              <a:rPr lang="en-US" dirty="0" smtClean="0"/>
              <a:t>“ </a:t>
            </a:r>
            <a:r>
              <a:rPr lang="zh-CN" altLang="en-US" dirty="0" smtClean="0"/>
              <a:t>物流</a:t>
            </a:r>
            <a:r>
              <a:rPr lang="en-US" dirty="0" smtClean="0"/>
              <a:t>”  </a:t>
            </a:r>
            <a:r>
              <a:rPr lang="zh-CN" altLang="en-US" dirty="0" smtClean="0"/>
              <a:t>定义为</a:t>
            </a:r>
            <a:r>
              <a:rPr lang="en-US" dirty="0" smtClean="0"/>
              <a:t>：   “ </a:t>
            </a:r>
            <a:r>
              <a:rPr lang="zh-CN" altLang="en-US" dirty="0" smtClean="0"/>
              <a:t>物流从供应地</a:t>
            </a:r>
            <a:r>
              <a:rPr lang="zh-CN" altLang="en-US" dirty="0" smtClean="0"/>
              <a:t>向</a:t>
            </a:r>
            <a:r>
              <a:rPr lang="zh-CN" altLang="en-US" dirty="0" smtClean="0"/>
              <a:t>接收地的实体流动过程</a:t>
            </a:r>
            <a:r>
              <a:rPr lang="en-US" dirty="0" smtClean="0"/>
              <a:t>。   </a:t>
            </a:r>
            <a:r>
              <a:rPr lang="zh-CN" altLang="en-US" dirty="0" smtClean="0"/>
              <a:t>根据实际 需 要</a:t>
            </a:r>
            <a:r>
              <a:rPr lang="en-US" dirty="0" smtClean="0"/>
              <a:t>，  </a:t>
            </a:r>
            <a:r>
              <a:rPr lang="zh-CN" altLang="en-US" dirty="0" smtClean="0"/>
              <a:t>将 运 输</a:t>
            </a:r>
            <a:r>
              <a:rPr lang="en-US" dirty="0" smtClean="0"/>
              <a:t>、  </a:t>
            </a:r>
            <a:r>
              <a:rPr lang="zh-CN" altLang="en-US" dirty="0" smtClean="0"/>
              <a:t>储 存</a:t>
            </a:r>
            <a:r>
              <a:rPr lang="en-US" dirty="0" smtClean="0"/>
              <a:t>、  </a:t>
            </a:r>
            <a:r>
              <a:rPr lang="zh-CN" altLang="en-US" dirty="0" smtClean="0"/>
              <a:t>采 购</a:t>
            </a:r>
            <a:r>
              <a:rPr lang="en-US" dirty="0" smtClean="0"/>
              <a:t>、  </a:t>
            </a:r>
            <a:r>
              <a:rPr lang="zh-CN" altLang="en-US" dirty="0" smtClean="0"/>
              <a:t>装 卸 搬 运</a:t>
            </a:r>
            <a:r>
              <a:rPr lang="en-US" dirty="0" smtClean="0"/>
              <a:t>、  </a:t>
            </a:r>
            <a:r>
              <a:rPr lang="zh-CN" altLang="en-US" dirty="0" smtClean="0"/>
              <a:t>包 装</a:t>
            </a:r>
            <a:r>
              <a:rPr lang="en-US" dirty="0" smtClean="0"/>
              <a:t>、  </a:t>
            </a:r>
            <a:r>
              <a:rPr lang="zh-CN" altLang="en-US" dirty="0" smtClean="0"/>
              <a:t>流 通 </a:t>
            </a:r>
            <a:r>
              <a:rPr lang="zh-CN" altLang="en-US" dirty="0" smtClean="0"/>
              <a:t>加工</a:t>
            </a:r>
            <a:r>
              <a:rPr lang="en-US" dirty="0" smtClean="0"/>
              <a:t>、  </a:t>
            </a:r>
            <a:r>
              <a:rPr lang="zh-CN" altLang="en-US" dirty="0" smtClean="0"/>
              <a:t>配送</a:t>
            </a:r>
            <a:r>
              <a:rPr lang="en-US" dirty="0" smtClean="0"/>
              <a:t>、  </a:t>
            </a:r>
            <a:r>
              <a:rPr lang="zh-CN" altLang="en-US" dirty="0" smtClean="0"/>
              <a:t>信息处理等基本功能实施的有机结合</a:t>
            </a:r>
            <a:r>
              <a:rPr lang="en-US" dirty="0" smtClean="0"/>
              <a:t>。”  </a:t>
            </a:r>
            <a:r>
              <a:rPr lang="zh-CN" altLang="en-US" dirty="0" smtClean="0"/>
              <a:t>并将物流管理定义为</a:t>
            </a:r>
            <a:r>
              <a:rPr lang="en-US" dirty="0" smtClean="0"/>
              <a:t>：   “ </a:t>
            </a:r>
            <a:r>
              <a:rPr lang="zh-CN" altLang="en-US" dirty="0" smtClean="0"/>
              <a:t>为了以最低的 物流成本达到用户所满意的服务水平</a:t>
            </a:r>
            <a:r>
              <a:rPr lang="en-US" dirty="0" smtClean="0"/>
              <a:t>，  </a:t>
            </a:r>
            <a:r>
              <a:rPr lang="zh-CN" altLang="en-US" dirty="0" smtClean="0"/>
              <a:t>对物流活动进行的计划</a:t>
            </a:r>
            <a:r>
              <a:rPr lang="en-US" dirty="0" smtClean="0"/>
              <a:t>、   </a:t>
            </a:r>
            <a:r>
              <a:rPr lang="zh-CN" altLang="en-US" dirty="0" smtClean="0"/>
              <a:t>组织</a:t>
            </a:r>
            <a:r>
              <a:rPr lang="en-US" dirty="0" smtClean="0"/>
              <a:t>、  </a:t>
            </a:r>
            <a:r>
              <a:rPr lang="zh-CN" altLang="en-US" dirty="0" smtClean="0"/>
              <a:t>协调与控制</a:t>
            </a:r>
            <a:r>
              <a:rPr lang="en-US" dirty="0" smtClean="0"/>
              <a:t>。”</a:t>
            </a:r>
            <a:endParaRPr lang="zh-CN" altLang="en-US" dirty="0" smtClean="0"/>
          </a:p>
          <a:p>
            <a:pPr eaLnBrk="1" hangingPunct="1">
              <a:lnSpc>
                <a:spcPct val="150000"/>
              </a:lnSpc>
            </a:pPr>
            <a:r>
              <a:rPr lang="zh-CN" altLang="en-US" dirty="0" smtClean="0"/>
              <a:t>物流管理实质上是对 物 流 系 统 的 管 理</a:t>
            </a:r>
            <a:r>
              <a:rPr lang="en-US" dirty="0" smtClean="0"/>
              <a:t>。  </a:t>
            </a:r>
            <a:r>
              <a:rPr lang="zh-CN" altLang="en-US" dirty="0" smtClean="0"/>
              <a:t>一个完整的物流系统是从供应商提供原材料或零部件开始</a:t>
            </a:r>
            <a:r>
              <a:rPr lang="en-US" dirty="0" smtClean="0"/>
              <a:t>， </a:t>
            </a:r>
            <a:r>
              <a:rPr lang="zh-CN" altLang="en-US" dirty="0" smtClean="0"/>
              <a:t>经由生产过程转变为成品后 再配送到顾客手里</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物流职能</a:t>
            </a:r>
          </a:p>
          <a:p>
            <a:pPr>
              <a:lnSpc>
                <a:spcPct val="150000"/>
              </a:lnSpc>
            </a:pPr>
            <a:r>
              <a:rPr lang="zh-CN" altLang="en-US" dirty="0" smtClean="0"/>
              <a:t>从</a:t>
            </a:r>
            <a:r>
              <a:rPr lang="zh-CN" altLang="en-US" dirty="0" smtClean="0"/>
              <a:t>对创造时间价值和空间价值贡献度而言</a:t>
            </a:r>
            <a:r>
              <a:rPr lang="en-US" dirty="0" smtClean="0"/>
              <a:t>，  </a:t>
            </a:r>
            <a:r>
              <a:rPr lang="zh-CN" altLang="en-US" dirty="0" smtClean="0"/>
              <a:t>可以将物流的职能 分为主体职能和辅助职能</a:t>
            </a:r>
            <a:r>
              <a:rPr lang="en-US" dirty="0" smtClean="0"/>
              <a:t>   （ </a:t>
            </a:r>
            <a:r>
              <a:rPr lang="zh-CN" altLang="en-US" dirty="0" smtClean="0">
                <a:hlinkClick r:id="rId2" action="ppaction://hlinksldjump"/>
              </a:rPr>
              <a:t>图 </a:t>
            </a:r>
            <a:r>
              <a:rPr lang="en-US" dirty="0" smtClean="0">
                <a:hlinkClick r:id="rId2" action="ppaction://hlinksldjump"/>
              </a:rPr>
              <a:t>１ － ２</a:t>
            </a:r>
            <a:r>
              <a:rPr lang="en-US" dirty="0" smtClean="0"/>
              <a:t>） 。</a:t>
            </a:r>
            <a:endParaRPr lang="zh-CN" altLang="en-US" dirty="0" smtClean="0"/>
          </a:p>
          <a:p>
            <a:pPr>
              <a:lnSpc>
                <a:spcPct val="150000"/>
              </a:lnSpc>
            </a:pPr>
            <a:r>
              <a:rPr lang="en-US" dirty="0" smtClean="0"/>
              <a:t>１）  </a:t>
            </a:r>
            <a:r>
              <a:rPr lang="zh-CN" altLang="en-US" dirty="0" smtClean="0"/>
              <a:t>主体职能</a:t>
            </a:r>
            <a:r>
              <a:rPr lang="en-US" dirty="0" smtClean="0"/>
              <a:t>。</a:t>
            </a:r>
            <a:endParaRPr lang="zh-CN" altLang="en-US" dirty="0" smtClean="0"/>
          </a:p>
          <a:p>
            <a:pPr>
              <a:lnSpc>
                <a:spcPct val="150000"/>
              </a:lnSpc>
            </a:pPr>
            <a:r>
              <a:rPr lang="zh-CN" altLang="en-US" dirty="0" smtClean="0"/>
              <a:t>物流的主体职能包括运输</a:t>
            </a:r>
            <a:r>
              <a:rPr lang="en-US" dirty="0" smtClean="0"/>
              <a:t>、   </a:t>
            </a:r>
            <a:r>
              <a:rPr lang="zh-CN" altLang="en-US" dirty="0" smtClean="0"/>
              <a:t>仓储和配送</a:t>
            </a:r>
            <a:r>
              <a:rPr lang="en-US" dirty="0" smtClean="0"/>
              <a:t>。</a:t>
            </a:r>
            <a:endParaRPr lang="zh-CN" altLang="en-US" dirty="0" smtClean="0"/>
          </a:p>
          <a:p>
            <a:pPr eaLnBrk="1" hangingPunct="1">
              <a:lnSpc>
                <a:spcPct val="150000"/>
              </a:lnSpc>
            </a:pPr>
            <a:r>
              <a:rPr lang="en-US" dirty="0" smtClean="0"/>
              <a:t>２）  </a:t>
            </a:r>
            <a:r>
              <a:rPr lang="zh-CN" altLang="en-US" dirty="0" smtClean="0"/>
              <a:t>辅助职能</a:t>
            </a:r>
            <a:r>
              <a:rPr lang="en-US" dirty="0" smtClean="0"/>
              <a:t>。</a:t>
            </a:r>
            <a:endParaRPr lang="zh-CN" altLang="en-US" dirty="0" smtClean="0"/>
          </a:p>
          <a:p>
            <a:pPr eaLnBrk="1" hangingPunct="1">
              <a:lnSpc>
                <a:spcPct val="150000"/>
              </a:lnSpc>
            </a:pPr>
            <a:r>
              <a:rPr lang="zh-CN" altLang="en-US" dirty="0" smtClean="0"/>
              <a:t> 辅助性职能主要有三个</a:t>
            </a:r>
            <a:r>
              <a:rPr lang="en-US" dirty="0" smtClean="0"/>
              <a:t>：   </a:t>
            </a:r>
            <a:r>
              <a:rPr lang="zh-CN" altLang="en-US" dirty="0" smtClean="0"/>
              <a:t>包装</a:t>
            </a:r>
            <a:r>
              <a:rPr lang="en-US" dirty="0" smtClean="0"/>
              <a:t>、  </a:t>
            </a:r>
            <a:r>
              <a:rPr lang="zh-CN" altLang="en-US" dirty="0" smtClean="0"/>
              <a:t>装卸搬运和流通加工</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10243"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物流合理化目标</a:t>
            </a:r>
          </a:p>
          <a:p>
            <a:pPr>
              <a:lnSpc>
                <a:spcPct val="150000"/>
              </a:lnSpc>
            </a:pPr>
            <a:r>
              <a:rPr lang="en-US" dirty="0" smtClean="0"/>
              <a:t>（１）  </a:t>
            </a:r>
            <a:r>
              <a:rPr lang="zh-CN" altLang="en-US" dirty="0" smtClean="0"/>
              <a:t>距离短</a:t>
            </a:r>
            <a:r>
              <a:rPr lang="en-US" dirty="0" smtClean="0"/>
              <a:t>。</a:t>
            </a:r>
            <a:endParaRPr lang="zh-CN" altLang="en-US" dirty="0" smtClean="0"/>
          </a:p>
          <a:p>
            <a:pPr eaLnBrk="1" hangingPunct="1">
              <a:lnSpc>
                <a:spcPct val="150000"/>
              </a:lnSpc>
            </a:pPr>
            <a:r>
              <a:rPr lang="en-US" dirty="0" smtClean="0"/>
              <a:t>（２）  </a:t>
            </a:r>
            <a:r>
              <a:rPr lang="zh-CN" altLang="en-US" dirty="0" smtClean="0"/>
              <a:t>时间少</a:t>
            </a:r>
            <a:r>
              <a:rPr lang="en-US" dirty="0" smtClean="0"/>
              <a:t>。</a:t>
            </a:r>
            <a:endParaRPr lang="zh-CN" altLang="en-US" dirty="0" smtClean="0"/>
          </a:p>
          <a:p>
            <a:pPr eaLnBrk="1" hangingPunct="1">
              <a:lnSpc>
                <a:spcPct val="150000"/>
              </a:lnSpc>
            </a:pPr>
            <a:r>
              <a:rPr lang="en-US" dirty="0" smtClean="0"/>
              <a:t>（３）  </a:t>
            </a:r>
            <a:r>
              <a:rPr lang="zh-CN" altLang="en-US" dirty="0" smtClean="0"/>
              <a:t>整体最优</a:t>
            </a:r>
            <a:r>
              <a:rPr lang="en-US" dirty="0" smtClean="0"/>
              <a:t>。</a:t>
            </a:r>
            <a:endParaRPr lang="zh-CN" altLang="en-US" dirty="0" smtClean="0"/>
          </a:p>
          <a:p>
            <a:pPr eaLnBrk="1" hangingPunct="1">
              <a:lnSpc>
                <a:spcPct val="150000"/>
              </a:lnSpc>
            </a:pPr>
            <a:r>
              <a:rPr lang="en-US" dirty="0" smtClean="0"/>
              <a:t>（４）  </a:t>
            </a:r>
            <a:r>
              <a:rPr lang="zh-CN" altLang="en-US" dirty="0" smtClean="0"/>
              <a:t>质量高</a:t>
            </a:r>
            <a:r>
              <a:rPr lang="en-US" dirty="0" smtClean="0"/>
              <a:t>。</a:t>
            </a:r>
            <a:endParaRPr lang="zh-CN" altLang="en-US" dirty="0" smtClean="0"/>
          </a:p>
          <a:p>
            <a:pPr eaLnBrk="1" hangingPunct="1">
              <a:lnSpc>
                <a:spcPct val="150000"/>
              </a:lnSpc>
            </a:pPr>
            <a:r>
              <a:rPr lang="en-US" dirty="0" smtClean="0"/>
              <a:t>（５）  </a:t>
            </a:r>
            <a:r>
              <a:rPr lang="zh-CN" altLang="en-US" dirty="0" smtClean="0"/>
              <a:t>费用省</a:t>
            </a:r>
            <a:r>
              <a:rPr lang="en-US" dirty="0" smtClean="0"/>
              <a:t>。</a:t>
            </a:r>
            <a:endParaRPr lang="zh-CN" altLang="en-US" dirty="0" smtClean="0"/>
          </a:p>
          <a:p>
            <a:pPr eaLnBrk="1" hangingPunct="1">
              <a:lnSpc>
                <a:spcPct val="150000"/>
              </a:lnSpc>
            </a:pPr>
            <a:r>
              <a:rPr lang="en-US" dirty="0" smtClean="0"/>
              <a:t>（６）  </a:t>
            </a:r>
            <a:r>
              <a:rPr lang="zh-CN" altLang="en-US" dirty="0" smtClean="0"/>
              <a:t>安全</a:t>
            </a:r>
            <a:r>
              <a:rPr lang="en-US" dirty="0" smtClean="0"/>
              <a:t>、  </a:t>
            </a:r>
            <a:r>
              <a:rPr lang="zh-CN" altLang="en-US" dirty="0" smtClean="0"/>
              <a:t>准确</a:t>
            </a:r>
            <a:r>
              <a:rPr lang="en-US" dirty="0" smtClean="0"/>
              <a:t>、  </a:t>
            </a:r>
            <a:r>
              <a:rPr lang="zh-CN" altLang="en-US" dirty="0" smtClean="0"/>
              <a:t>环保</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国际物流概念</a:t>
            </a:r>
            <a:endParaRPr lang="zh-CN" altLang="zh-CN" dirty="0" smtClean="0"/>
          </a:p>
        </p:txBody>
      </p:sp>
      <p:sp>
        <p:nvSpPr>
          <p:cNvPr id="11267"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国际</a:t>
            </a:r>
            <a:r>
              <a:rPr lang="zh-CN" altLang="en-US" sz="2900" dirty="0" smtClean="0"/>
              <a:t>物流</a:t>
            </a:r>
            <a:r>
              <a:rPr lang="en-US" altLang="zh-CN" sz="2900" dirty="0" smtClean="0"/>
              <a:t> </a:t>
            </a:r>
            <a:endParaRPr lang="zh-CN" altLang="en-US" sz="2900" dirty="0" smtClean="0"/>
          </a:p>
          <a:p>
            <a:r>
              <a:rPr lang="en-US" dirty="0" smtClean="0"/>
              <a:t>１  </a:t>
            </a:r>
            <a:r>
              <a:rPr lang="zh-CN" altLang="en-US" dirty="0" smtClean="0"/>
              <a:t>国际物流概念</a:t>
            </a:r>
          </a:p>
          <a:p>
            <a:r>
              <a:rPr lang="zh-CN" altLang="en-US" dirty="0" smtClean="0"/>
              <a:t>广义的国际物流包括国际贸易物流</a:t>
            </a:r>
            <a:r>
              <a:rPr lang="en-US" dirty="0" smtClean="0"/>
              <a:t>、  </a:t>
            </a:r>
            <a:r>
              <a:rPr lang="zh-CN" altLang="en-US" dirty="0" smtClean="0"/>
              <a:t>非贸易物流</a:t>
            </a:r>
            <a:r>
              <a:rPr lang="en-US" dirty="0" smtClean="0"/>
              <a:t>、  </a:t>
            </a:r>
            <a:r>
              <a:rPr lang="zh-CN" altLang="en-US" dirty="0" smtClean="0"/>
              <a:t>国际物流投资</a:t>
            </a:r>
            <a:r>
              <a:rPr lang="en-US" dirty="0" smtClean="0"/>
              <a:t>、  </a:t>
            </a:r>
            <a:r>
              <a:rPr lang="zh-CN" altLang="en-US" dirty="0" smtClean="0"/>
              <a:t>国际物流合作</a:t>
            </a:r>
            <a:r>
              <a:rPr lang="en-US" dirty="0" smtClean="0"/>
              <a:t>、  </a:t>
            </a:r>
            <a:r>
              <a:rPr lang="zh-CN" altLang="en-US" dirty="0" smtClean="0"/>
              <a:t>国际 物流交流等</a:t>
            </a:r>
            <a:r>
              <a:rPr lang="en-US" dirty="0" smtClean="0"/>
              <a:t>。  </a:t>
            </a:r>
            <a:r>
              <a:rPr lang="zh-CN" altLang="en-US" dirty="0" smtClean="0"/>
              <a:t>其中</a:t>
            </a:r>
            <a:r>
              <a:rPr lang="en-US" dirty="0" smtClean="0"/>
              <a:t>，  </a:t>
            </a:r>
            <a:r>
              <a:rPr lang="zh-CN" altLang="en-US" dirty="0" smtClean="0"/>
              <a:t>国际贸易物流是指国际贸易货物</a:t>
            </a:r>
            <a:r>
              <a:rPr lang="en-US" dirty="0" smtClean="0"/>
              <a:t>   （ </a:t>
            </a:r>
            <a:r>
              <a:rPr lang="zh-CN" altLang="en-US" dirty="0" smtClean="0"/>
              <a:t>进口</a:t>
            </a:r>
            <a:r>
              <a:rPr lang="en-US" dirty="0" smtClean="0"/>
              <a:t>、  </a:t>
            </a:r>
            <a:r>
              <a:rPr lang="zh-CN" altLang="en-US" dirty="0" smtClean="0"/>
              <a:t>出口货物</a:t>
            </a:r>
            <a:r>
              <a:rPr lang="en-US" dirty="0" smtClean="0"/>
              <a:t>）   </a:t>
            </a:r>
            <a:r>
              <a:rPr lang="zh-CN" altLang="en-US" dirty="0" smtClean="0"/>
              <a:t>在国际的合理</a:t>
            </a:r>
            <a:r>
              <a:rPr lang="zh-CN" altLang="en-US" dirty="0" smtClean="0"/>
              <a:t>流动</a:t>
            </a:r>
            <a:r>
              <a:rPr lang="en-US" dirty="0" smtClean="0"/>
              <a:t>；  </a:t>
            </a:r>
            <a:r>
              <a:rPr lang="zh-CN" altLang="en-US" dirty="0" smtClean="0"/>
              <a:t>非贸易性国际物流是指各种会展物品</a:t>
            </a:r>
            <a:r>
              <a:rPr lang="en-US" dirty="0" smtClean="0"/>
              <a:t>、  </a:t>
            </a:r>
            <a:r>
              <a:rPr lang="zh-CN" altLang="en-US" dirty="0" smtClean="0"/>
              <a:t>行李物品</a:t>
            </a:r>
            <a:r>
              <a:rPr lang="en-US" dirty="0" smtClean="0"/>
              <a:t>、  </a:t>
            </a:r>
            <a:r>
              <a:rPr lang="zh-CN" altLang="en-US" dirty="0" smtClean="0"/>
              <a:t>办公用品</a:t>
            </a:r>
            <a:r>
              <a:rPr lang="en-US" dirty="0" smtClean="0"/>
              <a:t>、  </a:t>
            </a:r>
            <a:r>
              <a:rPr lang="zh-CN" altLang="en-US" dirty="0" smtClean="0"/>
              <a:t>捐助</a:t>
            </a:r>
            <a:r>
              <a:rPr lang="en-US" dirty="0" smtClean="0"/>
              <a:t>、  </a:t>
            </a:r>
            <a:r>
              <a:rPr lang="zh-CN" altLang="en-US" dirty="0" smtClean="0"/>
              <a:t>援外物资等非贸易 货物在国际的流动</a:t>
            </a:r>
            <a:r>
              <a:rPr lang="en-US" dirty="0" smtClean="0"/>
              <a:t>；  </a:t>
            </a:r>
            <a:r>
              <a:rPr lang="zh-CN" altLang="en-US" dirty="0" smtClean="0"/>
              <a:t>国际物流合作是指不同国别的企业完成重大的国际经济技术项目的国际 物流</a:t>
            </a:r>
            <a:r>
              <a:rPr lang="en-US" dirty="0" smtClean="0"/>
              <a:t>；  </a:t>
            </a:r>
            <a:r>
              <a:rPr lang="zh-CN" altLang="en-US" dirty="0" smtClean="0"/>
              <a:t>国际物流投资是指不同国家物流企业共同投资建设国际物流企业</a:t>
            </a:r>
            <a:r>
              <a:rPr lang="en-US" dirty="0" smtClean="0"/>
              <a:t>；   </a:t>
            </a:r>
            <a:r>
              <a:rPr lang="zh-CN" altLang="en-US" dirty="0" smtClean="0"/>
              <a:t>国际物流交流则</a:t>
            </a:r>
            <a:r>
              <a:rPr lang="zh-CN" altLang="en-US" dirty="0" smtClean="0"/>
              <a:t>主要</a:t>
            </a:r>
            <a:r>
              <a:rPr lang="zh-CN" altLang="en-US" dirty="0" smtClean="0"/>
              <a:t>是指物流科学</a:t>
            </a:r>
            <a:r>
              <a:rPr lang="en-US" dirty="0" smtClean="0"/>
              <a:t>、 </a:t>
            </a:r>
            <a:r>
              <a:rPr lang="zh-CN" altLang="en-US" dirty="0" smtClean="0"/>
              <a:t>技术</a:t>
            </a:r>
            <a:r>
              <a:rPr lang="en-US" dirty="0" smtClean="0"/>
              <a:t>、 </a:t>
            </a:r>
            <a:r>
              <a:rPr lang="zh-CN" altLang="en-US" dirty="0" smtClean="0"/>
              <a:t>教育</a:t>
            </a:r>
            <a:r>
              <a:rPr lang="en-US" dirty="0" smtClean="0"/>
              <a:t>、  </a:t>
            </a:r>
            <a:r>
              <a:rPr lang="zh-CN" altLang="en-US" dirty="0" smtClean="0"/>
              <a:t>培训和管理方面的国际交流</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99</TotalTime>
  <Words>3501</Words>
  <Application>Microsoft Office PowerPoint</Application>
  <PresentationFormat>全屏显示(4:3)</PresentationFormat>
  <Paragraphs>218</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默认设计模板</vt:lpstr>
      <vt:lpstr>第一章  国际物流概论</vt:lpstr>
      <vt:lpstr>第一节  国际物流概念</vt:lpstr>
      <vt:lpstr>第一节  国际物流概念</vt:lpstr>
      <vt:lpstr>第一节  国际物流概念</vt:lpstr>
      <vt:lpstr>第一节  国际物流概念</vt:lpstr>
      <vt:lpstr>第一节  国际物流概念</vt:lpstr>
      <vt:lpstr>第一节  国际物流概念</vt:lpstr>
      <vt:lpstr>第一节  国际物流概念</vt:lpstr>
      <vt:lpstr>第一节  国际物流概念</vt:lpstr>
      <vt:lpstr>第一节  国际物流概念</vt:lpstr>
      <vt:lpstr>第一节  国际物流概念</vt:lpstr>
      <vt:lpstr>第二节　国际物流的发展</vt:lpstr>
      <vt:lpstr>第二节　国际物流的发展</vt:lpstr>
      <vt:lpstr>第二节　国际物流的发展</vt:lpstr>
      <vt:lpstr>第二节　国际物流的发展</vt:lpstr>
      <vt:lpstr>第二节　国际物流的发展</vt:lpstr>
      <vt:lpstr>第二节　国际物流的发展</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第三节　国际贸易与国际物流</vt:lpstr>
      <vt:lpstr>谢谢观赏</vt:lpstr>
      <vt:lpstr>图1-1 物流从流通领域扩展到供应、生产、流通全过程</vt:lpstr>
      <vt:lpstr>图1-2  物流的职能</vt:lpstr>
      <vt:lpstr>表1-1  国内物流与国际物流的差异</vt:lpstr>
      <vt:lpstr>图1-4  国际物流壁垒</vt:lpstr>
      <vt:lpstr>表1-2  国际贸易常用术语</vt:lpstr>
      <vt:lpstr>表1-3  《2000年国际贸易术语解释通则》所规定的买卖双方的义务</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27</cp:revision>
  <cp:lastPrinted>1601-01-01T00:00:00Z</cp:lastPrinted>
  <dcterms:created xsi:type="dcterms:W3CDTF">1601-01-01T00:00:00Z</dcterms:created>
  <dcterms:modified xsi:type="dcterms:W3CDTF">2017-07-31T12:02:10Z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