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97" r:id="rId71"/>
    <p:sldId id="349" r:id="rId7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60" d="100"/>
          <a:sy n="60" d="100"/>
        </p:scale>
        <p:origin x="-30" y="-2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11282FF-3DDC-4C3D-9BB3-8742411B01C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B53DBAB-640F-4E2E-954E-684C8E44E9F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D52982-719C-41FF-B90E-0B810A952A9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600" b="1" i="0" baseline="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000" b="1" i="0" baseline="0"/>
            </a:lvl1pPr>
            <a:lvl2pPr>
              <a:defRPr sz="2000" b="1" i="0" baseline="0"/>
            </a:lvl2pPr>
          </a:lstStyle>
          <a:p>
            <a:pPr lvl="0"/>
            <a:r>
              <a:rPr lang="zh-CN" altLang="en-US" dirty="0"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F6F4751-39C4-4FEA-BD56-93EEBBEBFA8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7EF6C8-4533-4526-875A-F6E665A66DC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C3F4091-FE5C-4611-9C65-FF0DF329D187}"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FA30016-E197-45CD-8A10-AE50AB860CE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0A012D9-25D8-46AB-A169-46FA891F9E2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D316C5E-61EF-4779-A563-972958D1474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BC8A925-1660-46C9-9E81-FE90FEF96EB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8D9483D-D23A-4F5C-A106-607A5D0C409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7A3A308C-0061-4437-B380-FAB647653A8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ea typeface="宋体" pitchFamily="2" charset="-122"/>
        </a:defRPr>
      </a:lvl2pPr>
      <a:lvl3pPr algn="ctr" rtl="0" eaLnBrk="0" fontAlgn="base" hangingPunct="0">
        <a:spcBef>
          <a:spcPct val="0"/>
        </a:spcBef>
        <a:spcAft>
          <a:spcPct val="0"/>
        </a:spcAft>
        <a:defRPr sz="3600" b="1">
          <a:solidFill>
            <a:schemeClr val="tx2"/>
          </a:solidFill>
          <a:latin typeface="Arial" charset="0"/>
          <a:ea typeface="宋体" pitchFamily="2" charset="-122"/>
        </a:defRPr>
      </a:lvl3pPr>
      <a:lvl4pPr algn="ctr" rtl="0" eaLnBrk="0" fontAlgn="base" hangingPunct="0">
        <a:spcBef>
          <a:spcPct val="0"/>
        </a:spcBef>
        <a:spcAft>
          <a:spcPct val="0"/>
        </a:spcAft>
        <a:defRPr sz="3600" b="1">
          <a:solidFill>
            <a:schemeClr val="tx2"/>
          </a:solidFill>
          <a:latin typeface="Arial" charset="0"/>
          <a:ea typeface="宋体" pitchFamily="2" charset="-122"/>
        </a:defRPr>
      </a:lvl4pPr>
      <a:lvl5pPr algn="ctr" rtl="0" eaLnBrk="0" fontAlgn="base" hangingPunct="0">
        <a:spcBef>
          <a:spcPct val="0"/>
        </a:spcBef>
        <a:spcAft>
          <a:spcPct val="0"/>
        </a:spcAft>
        <a:defRPr sz="3600" b="1">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5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04800" y="274638"/>
            <a:ext cx="8382000" cy="1143000"/>
          </a:xfrm>
        </p:spPr>
        <p:txBody>
          <a:bodyPr/>
          <a:lstStyle/>
          <a:p>
            <a:pPr eaLnBrk="1" hangingPunct="1"/>
            <a:r>
              <a:rPr lang="zh-CN" altLang="en-US" dirty="0" smtClean="0"/>
              <a:t>第七章  国际物流运输</a:t>
            </a:r>
            <a:endParaRPr lang="zh-CN" altLang="zh-CN" dirty="0" smtClean="0"/>
          </a:p>
        </p:txBody>
      </p:sp>
      <p:sp>
        <p:nvSpPr>
          <p:cNvPr id="3075" name="Rectangle 3"/>
          <p:cNvSpPr>
            <a:spLocks noGrp="1" noChangeArrowheads="1"/>
          </p:cNvSpPr>
          <p:nvPr>
            <p:ph type="body" idx="1"/>
          </p:nvPr>
        </p:nvSpPr>
        <p:spPr/>
        <p:txBody>
          <a:bodyPr/>
          <a:lstStyle/>
          <a:p>
            <a:pPr eaLnBrk="1" hangingPunct="1">
              <a:lnSpc>
                <a:spcPct val="200000"/>
              </a:lnSpc>
            </a:pPr>
            <a:r>
              <a:rPr lang="zh-CN" altLang="en-US" sz="2900" dirty="0" smtClean="0">
                <a:hlinkClick r:id="rId2" action="ppaction://hlinksldjump"/>
              </a:rPr>
              <a:t>第一节  国际物流运输概述</a:t>
            </a:r>
            <a:endParaRPr lang="en-US" altLang="zh-CN" sz="2900" dirty="0" smtClean="0"/>
          </a:p>
          <a:p>
            <a:pPr eaLnBrk="1" hangingPunct="1">
              <a:lnSpc>
                <a:spcPct val="200000"/>
              </a:lnSpc>
            </a:pPr>
            <a:r>
              <a:rPr lang="zh-CN" altLang="en-US" sz="2900" dirty="0" smtClean="0">
                <a:hlinkClick r:id="rId3" action="ppaction://hlinksldjump"/>
              </a:rPr>
              <a:t>第二节  国际物流运输方式</a:t>
            </a:r>
            <a:endParaRPr lang="en-US" altLang="zh-CN" sz="2900" dirty="0" smtClean="0"/>
          </a:p>
          <a:p>
            <a:pPr eaLnBrk="1" hangingPunct="1">
              <a:lnSpc>
                <a:spcPct val="200000"/>
              </a:lnSpc>
            </a:pPr>
            <a:r>
              <a:rPr lang="zh-CN" altLang="en-US" sz="2900" dirty="0" smtClean="0">
                <a:hlinkClick r:id="rId4" action="ppaction://hlinksldjump"/>
              </a:rPr>
              <a:t>第三节  国际多式联运</a:t>
            </a:r>
            <a:endParaRPr lang="en-US" altLang="zh-CN" sz="29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12291" name="Rectangle 3"/>
          <p:cNvSpPr>
            <a:spLocks noGrp="1" noChangeArrowheads="1"/>
          </p:cNvSpPr>
          <p:nvPr>
            <p:ph type="body" idx="1"/>
          </p:nvPr>
        </p:nvSpPr>
        <p:spPr/>
        <p:txBody>
          <a:bodyPr/>
          <a:lstStyle/>
          <a:p>
            <a:pPr eaLnBrk="1" hangingPunct="1">
              <a:lnSpc>
                <a:spcPct val="150000"/>
              </a:lnSpc>
            </a:pPr>
            <a:r>
              <a:rPr lang="en-US" dirty="0" smtClean="0"/>
              <a:t>（ </a:t>
            </a:r>
            <a:r>
              <a:rPr lang="zh-CN" altLang="en-US" dirty="0" smtClean="0"/>
              <a:t>二</a:t>
            </a:r>
            <a:r>
              <a:rPr lang="en-US" dirty="0" smtClean="0"/>
              <a:t>）  </a:t>
            </a:r>
            <a:r>
              <a:rPr lang="zh-CN" altLang="en-US" dirty="0" smtClean="0"/>
              <a:t>运输对象</a:t>
            </a:r>
          </a:p>
          <a:p>
            <a:pPr>
              <a:lnSpc>
                <a:spcPct val="150000"/>
              </a:lnSpc>
            </a:pPr>
            <a:r>
              <a:rPr lang="en-US" dirty="0" smtClean="0"/>
              <a:t>１  </a:t>
            </a:r>
            <a:r>
              <a:rPr lang="zh-CN" altLang="en-US" dirty="0" smtClean="0"/>
              <a:t>从货物形态的角度分类</a:t>
            </a:r>
          </a:p>
          <a:p>
            <a:pPr>
              <a:lnSpc>
                <a:spcPct val="150000"/>
              </a:lnSpc>
            </a:pPr>
            <a:r>
              <a:rPr lang="en-US" dirty="0" smtClean="0"/>
              <a:t>（１） </a:t>
            </a:r>
            <a:r>
              <a:rPr lang="zh-CN" altLang="en-US" dirty="0" smtClean="0"/>
              <a:t>包装货物</a:t>
            </a:r>
            <a:r>
              <a:rPr lang="en-US" dirty="0" smtClean="0"/>
              <a:t>： </a:t>
            </a:r>
            <a:r>
              <a:rPr lang="zh-CN" altLang="en-US" dirty="0" smtClean="0"/>
              <a:t>为了保证货物在装卸运输中的安全和便利</a:t>
            </a:r>
            <a:r>
              <a:rPr lang="en-US" dirty="0" smtClean="0"/>
              <a:t>，  </a:t>
            </a:r>
            <a:r>
              <a:rPr lang="zh-CN" altLang="en-US" dirty="0" smtClean="0"/>
              <a:t>必须使用一些材料对它们 进行适当的包装</a:t>
            </a:r>
            <a:r>
              <a:rPr lang="en-US" dirty="0" smtClean="0"/>
              <a:t>，  </a:t>
            </a:r>
            <a:r>
              <a:rPr lang="zh-CN" altLang="en-US" dirty="0" smtClean="0"/>
              <a:t>这种货物就叫作包装货物</a:t>
            </a:r>
            <a:r>
              <a:rPr lang="en-US" dirty="0" smtClean="0"/>
              <a:t>。 </a:t>
            </a:r>
            <a:endParaRPr lang="en-US" dirty="0" smtClean="0"/>
          </a:p>
          <a:p>
            <a:pPr>
              <a:lnSpc>
                <a:spcPct val="150000"/>
              </a:lnSpc>
            </a:pPr>
            <a:r>
              <a:rPr lang="en-US" dirty="0" smtClean="0"/>
              <a:t>（２）  </a:t>
            </a:r>
            <a:r>
              <a:rPr lang="zh-CN" altLang="en-US" dirty="0" smtClean="0"/>
              <a:t>裸装货物</a:t>
            </a:r>
            <a:r>
              <a:rPr lang="en-US" dirty="0" smtClean="0"/>
              <a:t>：  </a:t>
            </a:r>
            <a:r>
              <a:rPr lang="zh-CN" altLang="en-US" dirty="0" smtClean="0"/>
              <a:t>不加包装而成件的 货 物 称 为 裸 装 货 物</a:t>
            </a:r>
            <a:r>
              <a:rPr lang="en-US" dirty="0" smtClean="0"/>
              <a:t>。</a:t>
            </a:r>
          </a:p>
          <a:p>
            <a:pPr>
              <a:lnSpc>
                <a:spcPct val="150000"/>
              </a:lnSpc>
            </a:pPr>
            <a:r>
              <a:rPr lang="en-US" dirty="0" smtClean="0"/>
              <a:t>（３）  </a:t>
            </a:r>
            <a:r>
              <a:rPr lang="zh-CN" altLang="en-US" dirty="0" smtClean="0"/>
              <a:t>散装货物</a:t>
            </a:r>
            <a:r>
              <a:rPr lang="en-US" dirty="0" smtClean="0"/>
              <a:t>：  </a:t>
            </a:r>
            <a:r>
              <a:rPr lang="zh-CN" altLang="en-US" dirty="0" smtClean="0"/>
              <a:t>指某些大批量的低 值 货 物</a:t>
            </a:r>
            <a:r>
              <a:rPr lang="en-US" dirty="0" smtClean="0"/>
              <a:t>，  </a:t>
            </a:r>
            <a:r>
              <a:rPr lang="zh-CN" altLang="en-US" dirty="0" smtClean="0"/>
              <a:t>不 加 任 何 包 装</a:t>
            </a:r>
            <a:r>
              <a:rPr lang="en-US" dirty="0" smtClean="0"/>
              <a:t>，  </a:t>
            </a:r>
            <a:r>
              <a:rPr lang="zh-CN" altLang="en-US" dirty="0" smtClean="0"/>
              <a:t>采 取 散 装 方 式</a:t>
            </a:r>
            <a:r>
              <a:rPr lang="en-US" dirty="0" smtClean="0"/>
              <a:t>，  </a:t>
            </a:r>
            <a:r>
              <a:rPr lang="zh-CN" altLang="en-US" dirty="0" smtClean="0"/>
              <a:t>以 利 于 </a:t>
            </a:r>
            <a:r>
              <a:rPr lang="zh-CN" altLang="en-US" dirty="0" smtClean="0"/>
              <a:t>使用</a:t>
            </a:r>
            <a:r>
              <a:rPr lang="zh-CN" altLang="en-US" dirty="0" smtClean="0"/>
              <a:t>机械装卸作业进行大规模运输</a:t>
            </a:r>
            <a:r>
              <a:rPr lang="en-US" dirty="0" smtClean="0"/>
              <a:t>，   </a:t>
            </a:r>
            <a:r>
              <a:rPr lang="zh-CN" altLang="en-US" dirty="0" smtClean="0"/>
              <a:t>把运费降到最低限度</a:t>
            </a:r>
            <a:r>
              <a:rPr lang="en-US" dirty="0" smtClean="0"/>
              <a:t>，  </a:t>
            </a:r>
            <a:r>
              <a:rPr lang="zh-CN" altLang="en-US" dirty="0" smtClean="0"/>
              <a:t>这种货物称为散装货物</a:t>
            </a:r>
            <a:r>
              <a:rPr lang="en-US" dirty="0" smtClean="0"/>
              <a:t>，  </a:t>
            </a:r>
            <a:r>
              <a:rPr lang="zh-CN" altLang="en-US" dirty="0" smtClean="0"/>
              <a:t>包括干质 散装货物和液体散装货物</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13315"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从货物性质的角度分类</a:t>
            </a:r>
          </a:p>
          <a:p>
            <a:pPr>
              <a:lnSpc>
                <a:spcPct val="200000"/>
              </a:lnSpc>
            </a:pPr>
            <a:r>
              <a:rPr lang="en-US" dirty="0" smtClean="0"/>
              <a:t>（１）  </a:t>
            </a:r>
            <a:r>
              <a:rPr lang="zh-CN" altLang="en-US" dirty="0" smtClean="0"/>
              <a:t>普通货物</a:t>
            </a:r>
            <a:r>
              <a:rPr lang="en-US" dirty="0" smtClean="0"/>
              <a:t>。</a:t>
            </a:r>
            <a:endParaRPr lang="zh-CN" altLang="en-US" dirty="0" smtClean="0"/>
          </a:p>
          <a:p>
            <a:pPr>
              <a:lnSpc>
                <a:spcPct val="200000"/>
              </a:lnSpc>
            </a:pPr>
            <a:r>
              <a:rPr lang="en-US" dirty="0" smtClean="0"/>
              <a:t>①</a:t>
            </a:r>
            <a:r>
              <a:rPr lang="zh-CN" altLang="en-US" dirty="0" smtClean="0"/>
              <a:t>清洁货物</a:t>
            </a:r>
            <a:r>
              <a:rPr lang="en-US" dirty="0" smtClean="0"/>
              <a:t>：  </a:t>
            </a:r>
            <a:r>
              <a:rPr lang="zh-CN" altLang="en-US" dirty="0" smtClean="0"/>
              <a:t>指清洁</a:t>
            </a:r>
            <a:r>
              <a:rPr lang="en-US" dirty="0" smtClean="0"/>
              <a:t>、  </a:t>
            </a:r>
            <a:r>
              <a:rPr lang="zh-CN" altLang="en-US" dirty="0" smtClean="0"/>
              <a:t>干燥货物</a:t>
            </a:r>
            <a:r>
              <a:rPr lang="en-US" dirty="0" smtClean="0"/>
              <a:t>，  </a:t>
            </a:r>
            <a:r>
              <a:rPr lang="zh-CN" altLang="en-US" dirty="0" smtClean="0"/>
              <a:t>如茶叶</a:t>
            </a:r>
            <a:r>
              <a:rPr lang="en-US" dirty="0" smtClean="0"/>
              <a:t>、  </a:t>
            </a:r>
            <a:r>
              <a:rPr lang="zh-CN" altLang="en-US" dirty="0" smtClean="0"/>
              <a:t>纺织品</a:t>
            </a:r>
            <a:r>
              <a:rPr lang="en-US" dirty="0" smtClean="0"/>
              <a:t>、  </a:t>
            </a:r>
            <a:r>
              <a:rPr lang="zh-CN" altLang="en-US" dirty="0" smtClean="0"/>
              <a:t>粮食等</a:t>
            </a:r>
            <a:r>
              <a:rPr lang="en-US" dirty="0" smtClean="0"/>
              <a:t>；</a:t>
            </a:r>
            <a:endParaRPr lang="zh-CN" altLang="en-US" dirty="0" smtClean="0"/>
          </a:p>
          <a:p>
            <a:pPr>
              <a:lnSpc>
                <a:spcPct val="200000"/>
              </a:lnSpc>
            </a:pPr>
            <a:r>
              <a:rPr lang="en-US" dirty="0" smtClean="0"/>
              <a:t>②</a:t>
            </a:r>
            <a:r>
              <a:rPr lang="zh-CN" altLang="en-US" dirty="0" smtClean="0"/>
              <a:t>液体货物</a:t>
            </a:r>
            <a:r>
              <a:rPr lang="en-US" dirty="0" smtClean="0"/>
              <a:t>：  </a:t>
            </a:r>
            <a:r>
              <a:rPr lang="zh-CN" altLang="en-US" dirty="0" smtClean="0"/>
              <a:t>指 盛 装 于 桶</a:t>
            </a:r>
            <a:r>
              <a:rPr lang="en-US" dirty="0" smtClean="0"/>
              <a:t>、  </a:t>
            </a:r>
            <a:r>
              <a:rPr lang="zh-CN" altLang="en-US" dirty="0" smtClean="0"/>
              <a:t>瓶</a:t>
            </a:r>
            <a:r>
              <a:rPr lang="en-US" dirty="0" smtClean="0"/>
              <a:t>、  </a:t>
            </a:r>
            <a:r>
              <a:rPr lang="zh-CN" altLang="en-US" dirty="0" smtClean="0"/>
              <a:t>坛 内 的 流 质 或 半 流 质 货 物</a:t>
            </a:r>
            <a:r>
              <a:rPr lang="en-US" dirty="0" smtClean="0"/>
              <a:t>，  </a:t>
            </a:r>
            <a:r>
              <a:rPr lang="zh-CN" altLang="en-US" dirty="0" smtClean="0"/>
              <a:t>如 油 类</a:t>
            </a:r>
            <a:r>
              <a:rPr lang="en-US" dirty="0" smtClean="0"/>
              <a:t>、  </a:t>
            </a:r>
            <a:r>
              <a:rPr lang="zh-CN" altLang="en-US" dirty="0" smtClean="0"/>
              <a:t>酒 类</a:t>
            </a:r>
            <a:r>
              <a:rPr lang="en-US" dirty="0" smtClean="0"/>
              <a:t>、  </a:t>
            </a:r>
            <a:r>
              <a:rPr lang="zh-CN" altLang="en-US" dirty="0" smtClean="0"/>
              <a:t>普 通 </a:t>
            </a:r>
            <a:r>
              <a:rPr lang="zh-CN" altLang="en-US" dirty="0" smtClean="0"/>
              <a:t>饮</a:t>
            </a:r>
            <a:r>
              <a:rPr lang="zh-CN" altLang="en-US" dirty="0" smtClean="0"/>
              <a:t>料等</a:t>
            </a:r>
            <a:r>
              <a:rPr lang="en-US" dirty="0" smtClean="0"/>
              <a:t>；</a:t>
            </a:r>
            <a:endParaRPr lang="zh-CN" altLang="en-US" dirty="0" smtClean="0"/>
          </a:p>
          <a:p>
            <a:pPr>
              <a:lnSpc>
                <a:spcPct val="200000"/>
              </a:lnSpc>
            </a:pPr>
            <a:r>
              <a:rPr lang="en-US" dirty="0" smtClean="0"/>
              <a:t>③</a:t>
            </a:r>
            <a:r>
              <a:rPr lang="zh-CN" altLang="en-US" dirty="0" smtClean="0"/>
              <a:t>粗劣货物</a:t>
            </a:r>
            <a:r>
              <a:rPr lang="en-US" dirty="0" smtClean="0"/>
              <a:t>：  </a:t>
            </a:r>
            <a:r>
              <a:rPr lang="zh-CN" altLang="en-US" dirty="0" smtClean="0"/>
              <a:t>指具有油污</a:t>
            </a:r>
            <a:r>
              <a:rPr lang="en-US" dirty="0" smtClean="0"/>
              <a:t>、  </a:t>
            </a:r>
            <a:r>
              <a:rPr lang="zh-CN" altLang="en-US" dirty="0" smtClean="0"/>
              <a:t>水湿</a:t>
            </a:r>
            <a:r>
              <a:rPr lang="en-US" dirty="0" smtClean="0"/>
              <a:t>、  </a:t>
            </a:r>
            <a:r>
              <a:rPr lang="zh-CN" altLang="en-US" dirty="0" smtClean="0"/>
              <a:t>扬尘和散发异味等特性的货物</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14339"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特殊货物</a:t>
            </a:r>
            <a:r>
              <a:rPr lang="en-US" dirty="0" smtClean="0"/>
              <a:t>。</a:t>
            </a:r>
            <a:endParaRPr lang="zh-CN" altLang="en-US" dirty="0" smtClean="0"/>
          </a:p>
          <a:p>
            <a:pPr>
              <a:lnSpc>
                <a:spcPct val="200000"/>
              </a:lnSpc>
            </a:pPr>
            <a:r>
              <a:rPr lang="en-US" dirty="0" smtClean="0"/>
              <a:t>①</a:t>
            </a:r>
            <a:r>
              <a:rPr lang="zh-CN" altLang="en-US" dirty="0" smtClean="0"/>
              <a:t>危险货物</a:t>
            </a:r>
            <a:r>
              <a:rPr lang="en-US" dirty="0" smtClean="0"/>
              <a:t>：  </a:t>
            </a:r>
            <a:r>
              <a:rPr lang="zh-CN" altLang="en-US" dirty="0" smtClean="0"/>
              <a:t>指具有易燃</a:t>
            </a:r>
            <a:r>
              <a:rPr lang="en-US" dirty="0" smtClean="0"/>
              <a:t>、  </a:t>
            </a:r>
            <a:r>
              <a:rPr lang="zh-CN" altLang="en-US" dirty="0" smtClean="0"/>
              <a:t>爆炸</a:t>
            </a:r>
            <a:r>
              <a:rPr lang="en-US" dirty="0" smtClean="0"/>
              <a:t>、  </a:t>
            </a:r>
            <a:r>
              <a:rPr lang="zh-CN" altLang="en-US" dirty="0" smtClean="0"/>
              <a:t>毒害</a:t>
            </a:r>
            <a:r>
              <a:rPr lang="en-US" dirty="0" smtClean="0"/>
              <a:t>、  </a:t>
            </a:r>
            <a:r>
              <a:rPr lang="zh-CN" altLang="en-US" dirty="0" smtClean="0"/>
              <a:t>腐蚀和放射性危害的货物</a:t>
            </a:r>
            <a:r>
              <a:rPr lang="en-US" dirty="0" smtClean="0"/>
              <a:t>；</a:t>
            </a:r>
            <a:endParaRPr lang="zh-CN" altLang="en-US" dirty="0" smtClean="0"/>
          </a:p>
          <a:p>
            <a:pPr>
              <a:lnSpc>
                <a:spcPct val="200000"/>
              </a:lnSpc>
            </a:pPr>
            <a:r>
              <a:rPr lang="en-US" dirty="0" smtClean="0"/>
              <a:t>②</a:t>
            </a:r>
            <a:r>
              <a:rPr lang="zh-CN" altLang="en-US" dirty="0" smtClean="0"/>
              <a:t>易腐</a:t>
            </a:r>
            <a:r>
              <a:rPr lang="en-US" dirty="0" smtClean="0"/>
              <a:t>、  </a:t>
            </a:r>
            <a:r>
              <a:rPr lang="zh-CN" altLang="en-US" dirty="0" smtClean="0"/>
              <a:t>冷藏货物</a:t>
            </a:r>
            <a:r>
              <a:rPr lang="en-US" dirty="0" smtClean="0"/>
              <a:t>；</a:t>
            </a:r>
            <a:endParaRPr lang="zh-CN" altLang="en-US" dirty="0" smtClean="0"/>
          </a:p>
          <a:p>
            <a:pPr>
              <a:lnSpc>
                <a:spcPct val="200000"/>
              </a:lnSpc>
            </a:pPr>
            <a:r>
              <a:rPr lang="en-US" dirty="0" smtClean="0"/>
              <a:t>③</a:t>
            </a:r>
            <a:r>
              <a:rPr lang="zh-CN" altLang="en-US" dirty="0" smtClean="0"/>
              <a:t>贵重货物</a:t>
            </a:r>
            <a:r>
              <a:rPr lang="en-US" dirty="0" smtClean="0"/>
              <a:t>；</a:t>
            </a:r>
            <a:endParaRPr lang="zh-CN" altLang="en-US" dirty="0" smtClean="0"/>
          </a:p>
          <a:p>
            <a:pPr>
              <a:lnSpc>
                <a:spcPct val="200000"/>
              </a:lnSpc>
            </a:pPr>
            <a:r>
              <a:rPr lang="en-US" dirty="0" smtClean="0"/>
              <a:t>④</a:t>
            </a:r>
            <a:r>
              <a:rPr lang="zh-CN" altLang="en-US" dirty="0" smtClean="0"/>
              <a:t>活的动植物</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15363" name="Rectangle 3"/>
          <p:cNvSpPr>
            <a:spLocks noGrp="1" noChangeArrowheads="1"/>
          </p:cNvSpPr>
          <p:nvPr>
            <p:ph type="body" idx="1"/>
          </p:nvPr>
        </p:nvSpPr>
        <p:spPr/>
        <p:txBody>
          <a:bodyPr/>
          <a:lstStyle/>
          <a:p>
            <a:r>
              <a:rPr lang="en-US" dirty="0" smtClean="0"/>
              <a:t>３  </a:t>
            </a:r>
            <a:r>
              <a:rPr lang="zh-CN" altLang="en-US" dirty="0" smtClean="0"/>
              <a:t>从货物重量的角度分类</a:t>
            </a:r>
          </a:p>
          <a:p>
            <a:r>
              <a:rPr lang="zh-CN" altLang="en-US" dirty="0" smtClean="0"/>
              <a:t>按照货物的重量和体积比例的大小来划分</a:t>
            </a:r>
            <a:r>
              <a:rPr lang="en-US" dirty="0" smtClean="0"/>
              <a:t>，  </a:t>
            </a:r>
            <a:r>
              <a:rPr lang="zh-CN" altLang="en-US" dirty="0" smtClean="0"/>
              <a:t>可分为重量货物和体积货物两种</a:t>
            </a:r>
            <a:r>
              <a:rPr lang="en-US" dirty="0" smtClean="0"/>
              <a:t>。</a:t>
            </a:r>
          </a:p>
          <a:p>
            <a:r>
              <a:rPr lang="en-US" dirty="0" smtClean="0"/>
              <a:t>４  </a:t>
            </a:r>
            <a:r>
              <a:rPr lang="zh-CN" altLang="en-US" dirty="0" smtClean="0"/>
              <a:t>从货物运量大小的角度分类</a:t>
            </a:r>
          </a:p>
          <a:p>
            <a:r>
              <a:rPr lang="en-US" dirty="0" smtClean="0"/>
              <a:t>（１）  </a:t>
            </a:r>
            <a:r>
              <a:rPr lang="zh-CN" altLang="en-US" dirty="0" smtClean="0"/>
              <a:t>大宗货物</a:t>
            </a:r>
            <a:r>
              <a:rPr lang="en-US" dirty="0" smtClean="0"/>
              <a:t>：  </a:t>
            </a:r>
            <a:r>
              <a:rPr lang="zh-CN" altLang="en-US" dirty="0" smtClean="0"/>
              <a:t>指该批  </a:t>
            </a:r>
            <a:r>
              <a:rPr lang="en-US" dirty="0" smtClean="0"/>
              <a:t>（ </a:t>
            </a:r>
            <a:r>
              <a:rPr lang="zh-CN" altLang="en-US" dirty="0" smtClean="0"/>
              <a:t>票</a:t>
            </a:r>
            <a:r>
              <a:rPr lang="en-US" dirty="0" smtClean="0"/>
              <a:t>）  </a:t>
            </a:r>
            <a:r>
              <a:rPr lang="zh-CN" altLang="en-US" dirty="0" smtClean="0"/>
              <a:t>货物的运量很大者</a:t>
            </a:r>
            <a:r>
              <a:rPr lang="en-US" dirty="0" smtClean="0"/>
              <a:t>，  </a:t>
            </a:r>
            <a:r>
              <a:rPr lang="zh-CN" altLang="en-US" dirty="0" smtClean="0"/>
              <a:t>如化肥</a:t>
            </a:r>
            <a:r>
              <a:rPr lang="en-US" dirty="0" smtClean="0"/>
              <a:t>、  </a:t>
            </a:r>
            <a:r>
              <a:rPr lang="zh-CN" altLang="en-US" dirty="0" smtClean="0"/>
              <a:t>粮食</a:t>
            </a:r>
            <a:r>
              <a:rPr lang="en-US" dirty="0" smtClean="0"/>
              <a:t>、  </a:t>
            </a:r>
            <a:r>
              <a:rPr lang="zh-CN" altLang="en-US" dirty="0" smtClean="0"/>
              <a:t>煤炭等</a:t>
            </a:r>
            <a:r>
              <a:rPr lang="en-US" dirty="0" smtClean="0"/>
              <a:t>。</a:t>
            </a:r>
            <a:endParaRPr lang="zh-CN" altLang="en-US" dirty="0" smtClean="0"/>
          </a:p>
          <a:p>
            <a:r>
              <a:rPr lang="en-US" dirty="0" smtClean="0"/>
              <a:t>（２）  </a:t>
            </a:r>
            <a:r>
              <a:rPr lang="zh-CN" altLang="en-US" dirty="0" smtClean="0"/>
              <a:t>件杂货物</a:t>
            </a:r>
            <a:r>
              <a:rPr lang="en-US" dirty="0" smtClean="0"/>
              <a:t>：  </a:t>
            </a:r>
            <a:r>
              <a:rPr lang="zh-CN" altLang="en-US" dirty="0" smtClean="0"/>
              <a:t>指大宗货物之外的货物</a:t>
            </a:r>
            <a:r>
              <a:rPr lang="en-US" dirty="0" smtClean="0"/>
              <a:t>。</a:t>
            </a:r>
            <a:endParaRPr lang="zh-CN" altLang="en-US" dirty="0" smtClean="0"/>
          </a:p>
          <a:p>
            <a:r>
              <a:rPr lang="en-US" dirty="0" smtClean="0"/>
              <a:t>（３）  </a:t>
            </a:r>
            <a:r>
              <a:rPr lang="zh-CN" altLang="en-US" dirty="0" smtClean="0"/>
              <a:t>长大笨重货物</a:t>
            </a:r>
            <a:r>
              <a:rPr lang="en-US" dirty="0" smtClean="0"/>
              <a:t>：  </a:t>
            </a:r>
            <a:r>
              <a:rPr lang="zh-CN" altLang="en-US" dirty="0" smtClean="0"/>
              <a:t>指运输中凡单件重量超过限定数量的货物称为重件货物或超重货  物</a:t>
            </a:r>
            <a:r>
              <a:rPr lang="en-US" dirty="0" smtClean="0"/>
              <a:t>，  </a:t>
            </a:r>
            <a:r>
              <a:rPr lang="zh-CN" altLang="en-US" dirty="0" smtClean="0"/>
              <a:t>如火车头</a:t>
            </a:r>
            <a:r>
              <a:rPr lang="en-US" dirty="0" smtClean="0"/>
              <a:t>、  </a:t>
            </a:r>
            <a:r>
              <a:rPr lang="zh-CN" altLang="en-US" dirty="0" smtClean="0"/>
              <a:t>钢轨</a:t>
            </a:r>
            <a:r>
              <a:rPr lang="en-US" dirty="0" smtClean="0"/>
              <a:t>、  </a:t>
            </a:r>
            <a:r>
              <a:rPr lang="zh-CN" altLang="en-US" dirty="0" smtClean="0"/>
              <a:t>石油钻台等</a:t>
            </a:r>
            <a:r>
              <a:rPr lang="en-US" dirty="0" smtClean="0"/>
              <a:t>。  </a:t>
            </a:r>
            <a:r>
              <a:rPr lang="zh-CN" altLang="en-US" dirty="0" smtClean="0"/>
              <a:t>此外</a:t>
            </a:r>
            <a:r>
              <a:rPr lang="en-US" dirty="0" smtClean="0"/>
              <a:t>，  </a:t>
            </a:r>
            <a:r>
              <a:rPr lang="zh-CN" altLang="en-US" dirty="0" smtClean="0"/>
              <a:t>还有从货物价值的角度来分</a:t>
            </a:r>
            <a:r>
              <a:rPr lang="en-US" dirty="0" smtClean="0"/>
              <a:t>，   </a:t>
            </a:r>
            <a:r>
              <a:rPr lang="zh-CN" altLang="en-US" dirty="0" smtClean="0"/>
              <a:t>分为高值货物</a:t>
            </a:r>
            <a:r>
              <a:rPr lang="en-US" dirty="0" smtClean="0"/>
              <a:t>、  </a:t>
            </a:r>
            <a:r>
              <a:rPr lang="zh-CN" altLang="en-US" dirty="0" smtClean="0"/>
              <a:t>低值</a:t>
            </a:r>
            <a:r>
              <a:rPr lang="zh-CN" altLang="en-US" dirty="0" smtClean="0"/>
              <a:t>货物和贵重货物</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16387" name="Rectangle 3"/>
          <p:cNvSpPr>
            <a:spLocks noGrp="1" noChangeArrowheads="1"/>
          </p:cNvSpPr>
          <p:nvPr>
            <p:ph type="body" idx="1"/>
          </p:nvPr>
        </p:nvSpPr>
        <p:spPr/>
        <p:txBody>
          <a:bodyPr/>
          <a:lstStyle/>
          <a:p>
            <a:pPr>
              <a:lnSpc>
                <a:spcPct val="150000"/>
              </a:lnSpc>
            </a:pPr>
            <a:r>
              <a:rPr lang="zh-CN" altLang="en-US" sz="2900" dirty="0" smtClean="0"/>
              <a:t>四</a:t>
            </a:r>
            <a:r>
              <a:rPr lang="en-US" sz="2900" dirty="0" smtClean="0"/>
              <a:t>、  </a:t>
            </a:r>
            <a:r>
              <a:rPr lang="zh-CN" altLang="en-US" sz="2900" dirty="0" smtClean="0"/>
              <a:t>从货物运量大小角度</a:t>
            </a:r>
            <a:r>
              <a:rPr lang="zh-CN" altLang="en-US" sz="2900" dirty="0" smtClean="0"/>
              <a:t>分类</a:t>
            </a:r>
            <a:r>
              <a:rPr lang="en-US" altLang="zh-CN" sz="2900" dirty="0" smtClean="0"/>
              <a:t> </a:t>
            </a:r>
            <a:endParaRPr lang="zh-CN" altLang="en-US" sz="2900" dirty="0" smtClean="0"/>
          </a:p>
          <a:p>
            <a:pPr>
              <a:lnSpc>
                <a:spcPct val="150000"/>
              </a:lnSpc>
            </a:pPr>
            <a:r>
              <a:rPr lang="zh-CN" altLang="en-US" dirty="0" smtClean="0"/>
              <a:t>从运量大小角度</a:t>
            </a:r>
            <a:r>
              <a:rPr lang="en-US" dirty="0" smtClean="0"/>
              <a:t>，  </a:t>
            </a:r>
            <a:r>
              <a:rPr lang="zh-CN" altLang="en-US" dirty="0" smtClean="0"/>
              <a:t>国际货物可以分为以下三大类</a:t>
            </a:r>
            <a:r>
              <a:rPr lang="en-US" dirty="0" smtClean="0"/>
              <a:t>：</a:t>
            </a:r>
            <a:endParaRPr lang="zh-CN" altLang="en-US" dirty="0" smtClean="0"/>
          </a:p>
          <a:p>
            <a:pPr>
              <a:lnSpc>
                <a:spcPct val="150000"/>
              </a:lnSpc>
            </a:pPr>
            <a:r>
              <a:rPr lang="en-US" dirty="0" smtClean="0"/>
              <a:t>（１）  </a:t>
            </a:r>
            <a:r>
              <a:rPr lang="zh-CN" altLang="en-US" dirty="0" smtClean="0"/>
              <a:t>大宗货物</a:t>
            </a:r>
            <a:r>
              <a:rPr lang="en-US" dirty="0" smtClean="0"/>
              <a:t>。  </a:t>
            </a:r>
            <a:r>
              <a:rPr lang="en-US" altLang="zh-CN" dirty="0" smtClean="0"/>
              <a:t> </a:t>
            </a:r>
            <a:endParaRPr lang="zh-CN" altLang="en-US" dirty="0" smtClean="0"/>
          </a:p>
          <a:p>
            <a:pPr>
              <a:lnSpc>
                <a:spcPct val="150000"/>
              </a:lnSpc>
            </a:pPr>
            <a:r>
              <a:rPr lang="en-US" dirty="0" smtClean="0"/>
              <a:t>（２） </a:t>
            </a:r>
            <a:r>
              <a:rPr lang="zh-CN" altLang="en-US" dirty="0" smtClean="0"/>
              <a:t>件杂货物</a:t>
            </a:r>
            <a:r>
              <a:rPr lang="en-US" dirty="0" smtClean="0"/>
              <a:t>。 </a:t>
            </a:r>
            <a:r>
              <a:rPr lang="en-US" altLang="zh-CN" dirty="0" smtClean="0"/>
              <a:t> </a:t>
            </a:r>
            <a:endParaRPr lang="zh-CN" altLang="en-US" dirty="0" smtClean="0"/>
          </a:p>
          <a:p>
            <a:pPr>
              <a:lnSpc>
                <a:spcPct val="150000"/>
              </a:lnSpc>
            </a:pPr>
            <a:r>
              <a:rPr lang="en-US" dirty="0" smtClean="0"/>
              <a:t>（３）  </a:t>
            </a:r>
            <a:r>
              <a:rPr lang="zh-CN" altLang="en-US" dirty="0" smtClean="0"/>
              <a:t>长大笨重货物</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17411" name="Rectangle 3"/>
          <p:cNvSpPr>
            <a:spLocks noGrp="1" noChangeArrowheads="1"/>
          </p:cNvSpPr>
          <p:nvPr>
            <p:ph type="body" idx="1"/>
          </p:nvPr>
        </p:nvSpPr>
        <p:spPr/>
        <p:txBody>
          <a:bodyPr/>
          <a:lstStyle/>
          <a:p>
            <a:pPr eaLnBrk="1" hangingPunct="1"/>
            <a:r>
              <a:rPr lang="zh-CN" altLang="en-US" sz="2900" dirty="0" smtClean="0"/>
              <a:t>五</a:t>
            </a:r>
            <a:r>
              <a:rPr lang="en-US" sz="2900" dirty="0" smtClean="0"/>
              <a:t>、  </a:t>
            </a:r>
            <a:r>
              <a:rPr lang="zh-CN" altLang="en-US" sz="2900" dirty="0" smtClean="0"/>
              <a:t>国际货物运输组织</a:t>
            </a:r>
          </a:p>
          <a:p>
            <a:r>
              <a:rPr lang="en-US" dirty="0" smtClean="0"/>
              <a:t>（１）  </a:t>
            </a:r>
            <a:r>
              <a:rPr lang="zh-CN" altLang="en-US" dirty="0" smtClean="0"/>
              <a:t>承运人  </a:t>
            </a:r>
            <a:r>
              <a:rPr lang="en-US" dirty="0" smtClean="0"/>
              <a:t>（ </a:t>
            </a:r>
            <a:r>
              <a:rPr lang="en-US" dirty="0" err="1" smtClean="0"/>
              <a:t>Ｃａｒｒｉｅｒ</a:t>
            </a:r>
            <a:r>
              <a:rPr lang="en-US" dirty="0" smtClean="0"/>
              <a:t>） 。</a:t>
            </a:r>
            <a:endParaRPr lang="zh-CN" altLang="en-US" dirty="0" smtClean="0"/>
          </a:p>
          <a:p>
            <a:r>
              <a:rPr lang="zh-CN" altLang="en-US" dirty="0" smtClean="0"/>
              <a:t>承运人是指专门经营水上</a:t>
            </a:r>
            <a:r>
              <a:rPr lang="en-US" dirty="0" smtClean="0"/>
              <a:t>、   </a:t>
            </a:r>
            <a:r>
              <a:rPr lang="zh-CN" altLang="en-US" dirty="0" smtClean="0"/>
              <a:t>铁路</a:t>
            </a:r>
            <a:r>
              <a:rPr lang="en-US" dirty="0" smtClean="0"/>
              <a:t>、  </a:t>
            </a:r>
            <a:r>
              <a:rPr lang="zh-CN" altLang="en-US" dirty="0" smtClean="0"/>
              <a:t>公路</a:t>
            </a:r>
            <a:r>
              <a:rPr lang="en-US" dirty="0" smtClean="0"/>
              <a:t>、  </a:t>
            </a:r>
            <a:r>
              <a:rPr lang="zh-CN" altLang="en-US" dirty="0" smtClean="0"/>
              <a:t>航空等客货运输业务的交通运输部门</a:t>
            </a:r>
            <a:r>
              <a:rPr lang="en-US" dirty="0" smtClean="0"/>
              <a:t>，  </a:t>
            </a:r>
            <a:r>
              <a:rPr lang="zh-CN" altLang="en-US" dirty="0" smtClean="0"/>
              <a:t>如轮船 公司</a:t>
            </a:r>
            <a:r>
              <a:rPr lang="en-US" dirty="0" smtClean="0"/>
              <a:t>、  </a:t>
            </a:r>
            <a:r>
              <a:rPr lang="zh-CN" altLang="en-US" dirty="0" smtClean="0"/>
              <a:t>铁路或公路运输公司</a:t>
            </a:r>
            <a:r>
              <a:rPr lang="en-US" dirty="0" smtClean="0"/>
              <a:t>、  </a:t>
            </a:r>
            <a:r>
              <a:rPr lang="zh-CN" altLang="en-US" dirty="0" smtClean="0"/>
              <a:t>航空公司等</a:t>
            </a:r>
            <a:r>
              <a:rPr lang="en-US" dirty="0" smtClean="0"/>
              <a:t>。 </a:t>
            </a:r>
            <a:endParaRPr lang="en-US" dirty="0" smtClean="0"/>
          </a:p>
          <a:p>
            <a:r>
              <a:rPr lang="en-US" dirty="0" smtClean="0"/>
              <a:t>（２）  </a:t>
            </a:r>
            <a:r>
              <a:rPr lang="zh-CN" altLang="en-US" dirty="0" smtClean="0"/>
              <a:t>货主  </a:t>
            </a:r>
            <a:r>
              <a:rPr lang="en-US" dirty="0" smtClean="0"/>
              <a:t>（ </a:t>
            </a:r>
            <a:r>
              <a:rPr lang="en-US" dirty="0" err="1" smtClean="0"/>
              <a:t>Ｃａｒｇｏ</a:t>
            </a:r>
            <a:r>
              <a:rPr lang="en-US" dirty="0" smtClean="0"/>
              <a:t> </a:t>
            </a:r>
            <a:r>
              <a:rPr lang="en-US" dirty="0" err="1" smtClean="0"/>
              <a:t>Ｏｗｎｅｒ</a:t>
            </a:r>
            <a:r>
              <a:rPr lang="en-US" dirty="0" smtClean="0"/>
              <a:t>） 。</a:t>
            </a:r>
            <a:endParaRPr lang="zh-CN" altLang="en-US" dirty="0" smtClean="0"/>
          </a:p>
          <a:p>
            <a:r>
              <a:rPr lang="zh-CN" altLang="en-US" dirty="0" smtClean="0"/>
              <a:t>货主是指专门经营进出口商品业务的外贸部门或进出口商</a:t>
            </a:r>
            <a:r>
              <a:rPr lang="en-US" dirty="0" smtClean="0"/>
              <a:t>。 </a:t>
            </a:r>
            <a:endParaRPr lang="en-US" dirty="0" smtClean="0"/>
          </a:p>
          <a:p>
            <a:r>
              <a:rPr lang="en-US" dirty="0" smtClean="0"/>
              <a:t>（３）  </a:t>
            </a:r>
            <a:r>
              <a:rPr lang="zh-CN" altLang="en-US" dirty="0" smtClean="0"/>
              <a:t>货运代理人  </a:t>
            </a:r>
            <a:r>
              <a:rPr lang="en-US" dirty="0" smtClean="0"/>
              <a:t>（ </a:t>
            </a:r>
            <a:r>
              <a:rPr lang="en-US" dirty="0" err="1" smtClean="0"/>
              <a:t>Ｆｒｅｉｇｈｔ</a:t>
            </a:r>
            <a:r>
              <a:rPr lang="en-US" dirty="0" smtClean="0"/>
              <a:t>  </a:t>
            </a:r>
            <a:r>
              <a:rPr lang="en-US" dirty="0" err="1" smtClean="0"/>
              <a:t>Ｆｏｒｗａｒｄｅｒ</a:t>
            </a:r>
            <a:r>
              <a:rPr lang="en-US" dirty="0" smtClean="0"/>
              <a:t>） 。</a:t>
            </a:r>
            <a:endParaRPr lang="zh-CN" altLang="en-US" dirty="0" smtClean="0"/>
          </a:p>
          <a:p>
            <a:r>
              <a:rPr lang="zh-CN" altLang="en-US" dirty="0" smtClean="0"/>
              <a:t>货运代理人是指根据委托人的要求</a:t>
            </a:r>
            <a:r>
              <a:rPr lang="en-US" dirty="0" smtClean="0"/>
              <a:t>，  </a:t>
            </a:r>
            <a:r>
              <a:rPr lang="zh-CN" altLang="en-US" dirty="0" smtClean="0"/>
              <a:t>代办货物运输业务的机构</a:t>
            </a:r>
            <a:r>
              <a:rPr lang="en-US" dirty="0" smtClean="0"/>
              <a:t>。 </a:t>
            </a:r>
            <a:endParaRPr 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dirty="0" smtClean="0"/>
              <a:t>第二节　</a:t>
            </a:r>
            <a:r>
              <a:rPr lang="zh-CN" altLang="en-US" dirty="0" smtClean="0"/>
              <a:t>国际</a:t>
            </a:r>
            <a:r>
              <a:rPr lang="zh-CN" altLang="en-US" dirty="0" smtClean="0"/>
              <a:t>货物运输</a:t>
            </a:r>
            <a:r>
              <a:rPr lang="zh-CN" altLang="en-US" dirty="0" smtClean="0"/>
              <a:t>方式</a:t>
            </a:r>
            <a:endParaRPr lang="zh-CN" altLang="zh-CN" dirty="0" smtClean="0"/>
          </a:p>
        </p:txBody>
      </p:sp>
      <p:sp>
        <p:nvSpPr>
          <p:cNvPr id="18435"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国际海洋</a:t>
            </a:r>
            <a:r>
              <a:rPr lang="zh-CN" altLang="en-US" sz="2900" dirty="0" smtClean="0"/>
              <a:t>运输</a:t>
            </a:r>
            <a:r>
              <a:rPr lang="en-US" altLang="zh-CN" sz="2900" dirty="0" smtClean="0"/>
              <a:t> </a:t>
            </a:r>
            <a:endParaRPr lang="zh-CN" altLang="en-US" sz="2900" dirty="0" smtClean="0"/>
          </a:p>
          <a:p>
            <a:pPr>
              <a:lnSpc>
                <a:spcPct val="150000"/>
              </a:lnSpc>
            </a:pPr>
            <a:r>
              <a:rPr lang="zh-CN" altLang="en-US" dirty="0" smtClean="0"/>
              <a:t>国际海洋货物运输</a:t>
            </a:r>
            <a:r>
              <a:rPr lang="en-US" dirty="0" smtClean="0"/>
              <a:t>，  </a:t>
            </a:r>
            <a:r>
              <a:rPr lang="zh-CN" altLang="en-US" dirty="0" smtClean="0"/>
              <a:t>简称海洋运输  </a:t>
            </a:r>
            <a:r>
              <a:rPr lang="en-US" dirty="0" smtClean="0"/>
              <a:t>（ </a:t>
            </a:r>
            <a:r>
              <a:rPr lang="en-US" dirty="0" err="1" smtClean="0"/>
              <a:t>Ｏｃｅａｎ</a:t>
            </a:r>
            <a:r>
              <a:rPr lang="en-US" dirty="0" smtClean="0"/>
              <a:t>  </a:t>
            </a:r>
            <a:r>
              <a:rPr lang="en-US" dirty="0" err="1" smtClean="0"/>
              <a:t>Ｔｒａｎｓｐｏｒｔ</a:t>
            </a:r>
            <a:r>
              <a:rPr lang="en-US" dirty="0" smtClean="0"/>
              <a:t>） ，  </a:t>
            </a:r>
            <a:r>
              <a:rPr lang="zh-CN" altLang="en-US" dirty="0" smtClean="0"/>
              <a:t>是指使用船舶通过海洋航道在 不同的国家和地区的港口之间运送货物的一种运输方式</a:t>
            </a:r>
            <a:r>
              <a:rPr lang="en-US" dirty="0" smtClean="0"/>
              <a:t>。</a:t>
            </a:r>
          </a:p>
          <a:p>
            <a:pPr>
              <a:lnSpc>
                <a:spcPct val="150000"/>
              </a:lnSpc>
            </a:pPr>
            <a:r>
              <a:rPr lang="en-US" dirty="0" smtClean="0"/>
              <a:t>１  </a:t>
            </a:r>
            <a:r>
              <a:rPr lang="zh-CN" altLang="en-US" dirty="0" smtClean="0"/>
              <a:t>国际海洋运输的基本要素</a:t>
            </a:r>
          </a:p>
          <a:p>
            <a:pPr>
              <a:lnSpc>
                <a:spcPct val="150000"/>
              </a:lnSpc>
            </a:pPr>
            <a:r>
              <a:rPr lang="zh-CN" altLang="en-US" dirty="0" smtClean="0"/>
              <a:t>海上运输的基本要素包括船舶</a:t>
            </a:r>
            <a:r>
              <a:rPr lang="en-US" dirty="0" smtClean="0"/>
              <a:t>、   </a:t>
            </a:r>
            <a:r>
              <a:rPr lang="zh-CN" altLang="en-US" dirty="0" smtClean="0"/>
              <a:t>航线和港口</a:t>
            </a:r>
            <a:r>
              <a:rPr lang="en-US" dirty="0" smtClean="0"/>
              <a:t>。</a:t>
            </a:r>
            <a:endParaRPr lang="zh-CN" altLang="en-US" dirty="0" smtClean="0"/>
          </a:p>
          <a:p>
            <a:pPr>
              <a:lnSpc>
                <a:spcPct val="150000"/>
              </a:lnSpc>
            </a:pPr>
            <a:r>
              <a:rPr lang="en-US" dirty="0" smtClean="0"/>
              <a:t>（１）  </a:t>
            </a:r>
            <a:r>
              <a:rPr lang="zh-CN" altLang="en-US" dirty="0" smtClean="0"/>
              <a:t>船舶</a:t>
            </a:r>
            <a:r>
              <a:rPr lang="en-US" dirty="0" smtClean="0"/>
              <a:t>。  </a:t>
            </a:r>
            <a:r>
              <a:rPr lang="zh-CN" altLang="en-US" dirty="0" smtClean="0"/>
              <a:t>船舶 是 海 上 运 输 的 主 要 工 具</a:t>
            </a:r>
            <a:r>
              <a:rPr lang="en-US" dirty="0" smtClean="0"/>
              <a:t>，  </a:t>
            </a:r>
            <a:r>
              <a:rPr lang="zh-CN" altLang="en-US" dirty="0" smtClean="0"/>
              <a:t>其 主 要 分 为 三 大 类</a:t>
            </a:r>
            <a:r>
              <a:rPr lang="en-US" dirty="0" smtClean="0"/>
              <a:t>：  </a:t>
            </a:r>
            <a:r>
              <a:rPr lang="zh-CN" altLang="en-US" dirty="0" smtClean="0"/>
              <a:t>货 船</a:t>
            </a:r>
            <a:r>
              <a:rPr lang="en-US" dirty="0" smtClean="0"/>
              <a:t>、  </a:t>
            </a:r>
            <a:r>
              <a:rPr lang="zh-CN" altLang="en-US" dirty="0" smtClean="0"/>
              <a:t>客 船 和 客 货 船</a:t>
            </a:r>
            <a:r>
              <a:rPr lang="en-US" dirty="0" smtClean="0"/>
              <a:t>。</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1945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航线</a:t>
            </a:r>
            <a:r>
              <a:rPr lang="en-US" dirty="0" smtClean="0"/>
              <a:t>。 </a:t>
            </a:r>
            <a:r>
              <a:rPr lang="zh-CN" altLang="en-US" dirty="0" smtClean="0"/>
              <a:t>航线是指海上船舶航行的道路</a:t>
            </a:r>
            <a:r>
              <a:rPr lang="en-US" dirty="0" smtClean="0"/>
              <a:t>。  </a:t>
            </a:r>
            <a:r>
              <a:rPr lang="zh-CN" altLang="en-US" dirty="0" smtClean="0"/>
              <a:t>按航行的时间和港口是否固定分为定期航 线和不定期航线</a:t>
            </a:r>
            <a:r>
              <a:rPr lang="en-US" dirty="0" smtClean="0"/>
              <a:t>：  </a:t>
            </a:r>
            <a:r>
              <a:rPr lang="zh-CN" altLang="en-US" dirty="0" smtClean="0"/>
              <a:t>按航行的水域范围分为沿海航线</a:t>
            </a:r>
            <a:r>
              <a:rPr lang="en-US" dirty="0" smtClean="0"/>
              <a:t>、   </a:t>
            </a:r>
            <a:r>
              <a:rPr lang="zh-CN" altLang="en-US" dirty="0" smtClean="0"/>
              <a:t>近海航线和远洋航线</a:t>
            </a:r>
            <a:r>
              <a:rPr lang="en-US" dirty="0" smtClean="0"/>
              <a:t>。</a:t>
            </a:r>
            <a:endParaRPr lang="zh-CN" altLang="en-US" dirty="0" smtClean="0"/>
          </a:p>
          <a:p>
            <a:pPr>
              <a:lnSpc>
                <a:spcPct val="150000"/>
              </a:lnSpc>
            </a:pPr>
            <a:r>
              <a:rPr lang="en-US" dirty="0" smtClean="0"/>
              <a:t>（３）  </a:t>
            </a:r>
            <a:r>
              <a:rPr lang="zh-CN" altLang="en-US" dirty="0" smtClean="0"/>
              <a:t>港口</a:t>
            </a:r>
            <a:r>
              <a:rPr lang="en-US" dirty="0" smtClean="0"/>
              <a:t>。  </a:t>
            </a:r>
            <a:r>
              <a:rPr lang="zh-CN" altLang="en-US" dirty="0" smtClean="0"/>
              <a:t>港口是 指 具 有 水 陆 联 运 设 备 和 条 件</a:t>
            </a:r>
            <a:r>
              <a:rPr lang="en-US" dirty="0" smtClean="0"/>
              <a:t>，  </a:t>
            </a:r>
            <a:r>
              <a:rPr lang="zh-CN" altLang="en-US" dirty="0" smtClean="0"/>
              <a:t>供 船 舶 安 全 进 出 和 停 泊 的 运 输 枢 纽</a:t>
            </a:r>
            <a:r>
              <a:rPr lang="en-US" dirty="0" smtClean="0"/>
              <a:t>， </a:t>
            </a:r>
            <a:r>
              <a:rPr lang="zh-CN" altLang="en-US" dirty="0" smtClean="0"/>
              <a:t>是工农业产品和外貌进出口物资的集散地</a:t>
            </a:r>
            <a:r>
              <a:rPr lang="en-US" dirty="0" smtClean="0"/>
              <a:t>，  </a:t>
            </a:r>
            <a:r>
              <a:rPr lang="zh-CN" altLang="en-US" dirty="0" smtClean="0"/>
              <a:t>是供船舶停泊</a:t>
            </a:r>
            <a:r>
              <a:rPr lang="en-US" dirty="0" smtClean="0"/>
              <a:t>、  </a:t>
            </a:r>
            <a:r>
              <a:rPr lang="zh-CN" altLang="en-US" dirty="0" smtClean="0"/>
              <a:t>装卸货物</a:t>
            </a:r>
            <a:r>
              <a:rPr lang="en-US" dirty="0" smtClean="0"/>
              <a:t>、  </a:t>
            </a:r>
            <a:r>
              <a:rPr lang="zh-CN" altLang="en-US" dirty="0" smtClean="0"/>
              <a:t>上下旅客</a:t>
            </a:r>
            <a:r>
              <a:rPr lang="en-US" dirty="0" smtClean="0"/>
              <a:t>、  </a:t>
            </a:r>
            <a:r>
              <a:rPr lang="zh-CN" altLang="en-US" dirty="0" smtClean="0"/>
              <a:t>补充给养 的场所</a:t>
            </a:r>
            <a:r>
              <a:rPr lang="en-US" dirty="0" smtClean="0"/>
              <a:t>。</a:t>
            </a:r>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20483" name="Rectangle 3"/>
          <p:cNvSpPr>
            <a:spLocks noGrp="1" noChangeArrowheads="1"/>
          </p:cNvSpPr>
          <p:nvPr>
            <p:ph type="body" idx="1"/>
          </p:nvPr>
        </p:nvSpPr>
        <p:spPr/>
        <p:txBody>
          <a:bodyPr/>
          <a:lstStyle/>
          <a:p>
            <a:pPr>
              <a:lnSpc>
                <a:spcPct val="150000"/>
              </a:lnSpc>
            </a:pPr>
            <a:r>
              <a:rPr lang="en-US" dirty="0" smtClean="0"/>
              <a:t>２  </a:t>
            </a:r>
            <a:r>
              <a:rPr lang="en-US" dirty="0" err="1" smtClean="0"/>
              <a:t>国际海洋运输特点</a:t>
            </a:r>
            <a:endParaRPr lang="zh-CN" altLang="en-US" dirty="0" smtClean="0"/>
          </a:p>
          <a:p>
            <a:pPr>
              <a:lnSpc>
                <a:spcPct val="150000"/>
              </a:lnSpc>
            </a:pPr>
            <a:r>
              <a:rPr lang="zh-CN" altLang="en-US" dirty="0" smtClean="0"/>
              <a:t>相比较其他的运输方式</a:t>
            </a:r>
            <a:r>
              <a:rPr lang="en-US" dirty="0" smtClean="0"/>
              <a:t>，   </a:t>
            </a:r>
            <a:r>
              <a:rPr lang="zh-CN" altLang="en-US" dirty="0" smtClean="0"/>
              <a:t>海洋货物运输方式具有如下的优点</a:t>
            </a:r>
            <a:r>
              <a:rPr lang="en-US" dirty="0" smtClean="0"/>
              <a:t>：</a:t>
            </a:r>
            <a:endParaRPr lang="zh-CN" altLang="en-US" dirty="0" smtClean="0"/>
          </a:p>
          <a:p>
            <a:pPr>
              <a:lnSpc>
                <a:spcPct val="150000"/>
              </a:lnSpc>
            </a:pPr>
            <a:r>
              <a:rPr lang="en-US" dirty="0" smtClean="0"/>
              <a:t>（１）  </a:t>
            </a:r>
            <a:r>
              <a:rPr lang="zh-CN" altLang="en-US" dirty="0" smtClean="0"/>
              <a:t>运力强</a:t>
            </a:r>
            <a:r>
              <a:rPr lang="en-US" dirty="0" smtClean="0"/>
              <a:t>。  </a:t>
            </a:r>
            <a:r>
              <a:rPr lang="en-US" altLang="zh-CN" dirty="0" smtClean="0"/>
              <a:t> </a:t>
            </a:r>
            <a:endParaRPr lang="zh-CN" altLang="en-US" dirty="0" smtClean="0"/>
          </a:p>
          <a:p>
            <a:pPr>
              <a:lnSpc>
                <a:spcPct val="150000"/>
              </a:lnSpc>
            </a:pPr>
            <a:r>
              <a:rPr lang="en-US" dirty="0" smtClean="0"/>
              <a:t>（２）  </a:t>
            </a:r>
            <a:r>
              <a:rPr lang="zh-CN" altLang="en-US" dirty="0" smtClean="0"/>
              <a:t>运量大</a:t>
            </a:r>
            <a:r>
              <a:rPr lang="en-US" dirty="0" smtClean="0"/>
              <a:t>。  </a:t>
            </a:r>
            <a:r>
              <a:rPr lang="en-US" altLang="zh-CN" dirty="0" smtClean="0"/>
              <a:t> </a:t>
            </a:r>
            <a:endParaRPr lang="zh-CN" altLang="en-US" dirty="0" smtClean="0"/>
          </a:p>
          <a:p>
            <a:pPr>
              <a:lnSpc>
                <a:spcPct val="150000"/>
              </a:lnSpc>
            </a:pPr>
            <a:r>
              <a:rPr lang="en-US" dirty="0" smtClean="0"/>
              <a:t>（３）  </a:t>
            </a:r>
            <a:r>
              <a:rPr lang="zh-CN" altLang="en-US" dirty="0" smtClean="0"/>
              <a:t>运费低</a:t>
            </a:r>
            <a:r>
              <a:rPr lang="en-US" dirty="0" smtClean="0"/>
              <a:t>。 </a:t>
            </a:r>
            <a:endParaRPr lang="en-US" dirty="0" smtClean="0"/>
          </a:p>
          <a:p>
            <a:pPr>
              <a:lnSpc>
                <a:spcPct val="150000"/>
              </a:lnSpc>
            </a:pPr>
            <a:r>
              <a:rPr lang="en-US" dirty="0" smtClean="0"/>
              <a:t>３  </a:t>
            </a:r>
            <a:r>
              <a:rPr lang="zh-CN" altLang="en-US" dirty="0" smtClean="0"/>
              <a:t>海洋运输的优势虽明显</a:t>
            </a:r>
            <a:r>
              <a:rPr lang="en-US" dirty="0" smtClean="0"/>
              <a:t>，   </a:t>
            </a:r>
            <a:r>
              <a:rPr lang="zh-CN" altLang="en-US" dirty="0" smtClean="0"/>
              <a:t>但也存在着不足之处</a:t>
            </a:r>
          </a:p>
          <a:p>
            <a:pPr>
              <a:lnSpc>
                <a:spcPct val="150000"/>
              </a:lnSpc>
            </a:pPr>
            <a:r>
              <a:rPr lang="en-US" dirty="0" smtClean="0"/>
              <a:t>（１）  </a:t>
            </a:r>
            <a:r>
              <a:rPr lang="zh-CN" altLang="en-US" dirty="0" smtClean="0"/>
              <a:t>风险大</a:t>
            </a:r>
            <a:r>
              <a:rPr lang="en-US" dirty="0" smtClean="0"/>
              <a:t>。 </a:t>
            </a:r>
            <a:endParaRPr lang="zh-CN" altLang="en-US" dirty="0" smtClean="0"/>
          </a:p>
          <a:p>
            <a:pPr>
              <a:lnSpc>
                <a:spcPct val="150000"/>
              </a:lnSpc>
            </a:pPr>
            <a:r>
              <a:rPr lang="en-US" dirty="0" smtClean="0"/>
              <a:t>（２）  </a:t>
            </a:r>
            <a:r>
              <a:rPr lang="zh-CN" altLang="en-US" dirty="0" smtClean="0"/>
              <a:t>速度慢</a:t>
            </a:r>
            <a:r>
              <a:rPr lang="en-US" dirty="0" smtClean="0"/>
              <a:t>。  </a:t>
            </a:r>
            <a:r>
              <a:rPr lang="en-US" altLang="zh-CN" dirty="0" smtClean="0"/>
              <a:t> </a:t>
            </a:r>
            <a:endParaRPr lang="zh-CN" altLang="en-US" dirty="0" smtClean="0"/>
          </a:p>
          <a:p>
            <a:pPr>
              <a:lnSpc>
                <a:spcPct val="150000"/>
              </a:lnSpc>
            </a:pPr>
            <a:r>
              <a:rPr lang="en-US" dirty="0" smtClean="0"/>
              <a:t>（３）  </a:t>
            </a:r>
            <a:r>
              <a:rPr lang="zh-CN" altLang="en-US" dirty="0" smtClean="0"/>
              <a:t>日期不易准确</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21507"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国际海上货物运输</a:t>
            </a:r>
            <a:r>
              <a:rPr lang="en-US" dirty="0" smtClean="0"/>
              <a:t>，  </a:t>
            </a:r>
            <a:r>
              <a:rPr lang="zh-CN" altLang="en-US" dirty="0" smtClean="0"/>
              <a:t>按照船舶的经营方式可以分为班轮运输和租船运输两大类</a:t>
            </a:r>
          </a:p>
          <a:p>
            <a:pPr>
              <a:lnSpc>
                <a:spcPct val="150000"/>
              </a:lnSpc>
            </a:pPr>
            <a:r>
              <a:rPr lang="en-US" dirty="0" smtClean="0"/>
              <a:t>（１）  </a:t>
            </a:r>
            <a:r>
              <a:rPr lang="zh-CN" altLang="en-US" dirty="0" smtClean="0"/>
              <a:t>班轮运输</a:t>
            </a:r>
            <a:r>
              <a:rPr lang="en-US" dirty="0" smtClean="0"/>
              <a:t>。</a:t>
            </a:r>
            <a:endParaRPr lang="zh-CN" altLang="en-US" dirty="0" smtClean="0"/>
          </a:p>
          <a:p>
            <a:pPr>
              <a:lnSpc>
                <a:spcPct val="150000"/>
              </a:lnSpc>
            </a:pPr>
            <a:r>
              <a:rPr lang="zh-CN" altLang="en-US" dirty="0" smtClean="0"/>
              <a:t>班轮运输  </a:t>
            </a:r>
            <a:r>
              <a:rPr lang="en-US" dirty="0" smtClean="0"/>
              <a:t>（ </a:t>
            </a:r>
            <a:r>
              <a:rPr lang="en-US" dirty="0" err="1" smtClean="0"/>
              <a:t>Ｌｉｎｅｒ</a:t>
            </a:r>
            <a:r>
              <a:rPr lang="en-US" dirty="0" smtClean="0"/>
              <a:t>  </a:t>
            </a:r>
            <a:r>
              <a:rPr lang="en-US" dirty="0" err="1" smtClean="0"/>
              <a:t>Ｔｒａｎｓｐｏｒｔ</a:t>
            </a:r>
            <a:r>
              <a:rPr lang="en-US" dirty="0" smtClean="0"/>
              <a:t>）   </a:t>
            </a:r>
            <a:r>
              <a:rPr lang="zh-CN" altLang="en-US" dirty="0" smtClean="0"/>
              <a:t>也 叫 定 期 船 运 输</a:t>
            </a:r>
            <a:r>
              <a:rPr lang="en-US" dirty="0" smtClean="0"/>
              <a:t>，  </a:t>
            </a:r>
            <a:r>
              <a:rPr lang="zh-CN" altLang="en-US" dirty="0" smtClean="0"/>
              <a:t>是 指 按 照 规 定 的 时 间</a:t>
            </a:r>
            <a:r>
              <a:rPr lang="en-US" dirty="0" smtClean="0"/>
              <a:t>，  </a:t>
            </a:r>
            <a:r>
              <a:rPr lang="zh-CN" altLang="en-US" dirty="0" smtClean="0"/>
              <a:t>在 一 定 航 线 上</a:t>
            </a:r>
            <a:r>
              <a:rPr lang="en-US" dirty="0" smtClean="0"/>
              <a:t>， </a:t>
            </a:r>
            <a:r>
              <a:rPr lang="zh-CN" altLang="en-US" dirty="0" smtClean="0"/>
              <a:t>以既定的港口顺序</a:t>
            </a:r>
            <a:r>
              <a:rPr lang="en-US" dirty="0" smtClean="0"/>
              <a:t>，  </a:t>
            </a:r>
            <a:r>
              <a:rPr lang="zh-CN" altLang="en-US" dirty="0" smtClean="0"/>
              <a:t>从事客货运输业务</a:t>
            </a:r>
            <a:r>
              <a:rPr lang="en-US" dirty="0" smtClean="0"/>
              <a:t>，  </a:t>
            </a:r>
            <a:r>
              <a:rPr lang="zh-CN" altLang="en-US" dirty="0" smtClean="0"/>
              <a:t>并按事先公布的费率收取运费的运输方式</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4099" name="Rectangle 3"/>
          <p:cNvSpPr>
            <a:spLocks noGrp="1" noChangeArrowheads="1"/>
          </p:cNvSpPr>
          <p:nvPr>
            <p:ph type="body" idx="1"/>
          </p:nvPr>
        </p:nvSpPr>
        <p:spPr/>
        <p:txBody>
          <a:bodyPr/>
          <a:lstStyle/>
          <a:p>
            <a:pPr eaLnBrk="1" hangingPunct="1">
              <a:lnSpc>
                <a:spcPct val="150000"/>
              </a:lnSpc>
            </a:pPr>
            <a:r>
              <a:rPr lang="zh-CN" altLang="en-US" sz="2900" dirty="0" smtClean="0"/>
              <a:t>一</a:t>
            </a:r>
            <a:r>
              <a:rPr lang="en-US" sz="2900" dirty="0" smtClean="0"/>
              <a:t>、  </a:t>
            </a:r>
            <a:r>
              <a:rPr lang="zh-CN" altLang="en-US" sz="2900" dirty="0" smtClean="0"/>
              <a:t>国际货物运输特点</a:t>
            </a:r>
          </a:p>
          <a:p>
            <a:pPr eaLnBrk="1" hangingPunct="1">
              <a:lnSpc>
                <a:spcPct val="150000"/>
              </a:lnSpc>
            </a:pPr>
            <a:r>
              <a:rPr lang="en-US" dirty="0" smtClean="0"/>
              <a:t>１  </a:t>
            </a:r>
            <a:r>
              <a:rPr lang="zh-CN" altLang="en-US" dirty="0" smtClean="0"/>
              <a:t>线路长</a:t>
            </a:r>
            <a:r>
              <a:rPr lang="en-US" dirty="0" smtClean="0"/>
              <a:t>，  </a:t>
            </a:r>
            <a:r>
              <a:rPr lang="zh-CN" altLang="en-US" dirty="0" smtClean="0"/>
              <a:t>环节多</a:t>
            </a:r>
          </a:p>
          <a:p>
            <a:pPr eaLnBrk="1" hangingPunct="1">
              <a:lnSpc>
                <a:spcPct val="150000"/>
              </a:lnSpc>
            </a:pPr>
            <a:r>
              <a:rPr lang="en-US" dirty="0" smtClean="0"/>
              <a:t>２  </a:t>
            </a:r>
            <a:r>
              <a:rPr lang="zh-CN" altLang="en-US" dirty="0" smtClean="0"/>
              <a:t>国际货物运输涉及面广泛</a:t>
            </a:r>
            <a:r>
              <a:rPr lang="en-US" dirty="0" smtClean="0"/>
              <a:t>，   </a:t>
            </a:r>
            <a:r>
              <a:rPr lang="zh-CN" altLang="en-US" dirty="0" smtClean="0"/>
              <a:t>情况复杂</a:t>
            </a:r>
          </a:p>
          <a:p>
            <a:pPr eaLnBrk="1" hangingPunct="1">
              <a:lnSpc>
                <a:spcPct val="150000"/>
              </a:lnSpc>
            </a:pPr>
            <a:r>
              <a:rPr lang="en-US" dirty="0" smtClean="0"/>
              <a:t>３  </a:t>
            </a:r>
            <a:r>
              <a:rPr lang="zh-CN" altLang="en-US" dirty="0" smtClean="0"/>
              <a:t>国际贸易运输时效性强</a:t>
            </a:r>
          </a:p>
          <a:p>
            <a:pPr eaLnBrk="1" hangingPunct="1">
              <a:lnSpc>
                <a:spcPct val="150000"/>
              </a:lnSpc>
            </a:pPr>
            <a:r>
              <a:rPr lang="en-US" dirty="0" smtClean="0"/>
              <a:t>４  </a:t>
            </a:r>
            <a:r>
              <a:rPr lang="zh-CN" altLang="en-US" dirty="0" smtClean="0"/>
              <a:t>国际货物输运政策性强</a:t>
            </a:r>
          </a:p>
          <a:p>
            <a:pPr>
              <a:lnSpc>
                <a:spcPct val="150000"/>
              </a:lnSpc>
            </a:pPr>
            <a:r>
              <a:rPr lang="en-US" dirty="0" smtClean="0"/>
              <a:t>５  </a:t>
            </a:r>
            <a:r>
              <a:rPr lang="zh-CN" altLang="en-US" dirty="0" smtClean="0"/>
              <a:t>国际货物运输风险大</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22531" name="Rectangle 3"/>
          <p:cNvSpPr>
            <a:spLocks noGrp="1" noChangeArrowheads="1"/>
          </p:cNvSpPr>
          <p:nvPr>
            <p:ph type="body" idx="1"/>
          </p:nvPr>
        </p:nvSpPr>
        <p:spPr/>
        <p:txBody>
          <a:bodyPr/>
          <a:lstStyle/>
          <a:p>
            <a:r>
              <a:rPr lang="zh-CN" altLang="en-US" dirty="0" smtClean="0"/>
              <a:t>班轮运输具有以下五方面的特点</a:t>
            </a:r>
            <a:r>
              <a:rPr lang="en-US" dirty="0" smtClean="0"/>
              <a:t>：</a:t>
            </a:r>
            <a:endParaRPr lang="zh-CN" altLang="en-US" dirty="0" smtClean="0"/>
          </a:p>
          <a:p>
            <a:r>
              <a:rPr lang="en-US" dirty="0" smtClean="0"/>
              <a:t>①</a:t>
            </a:r>
            <a:r>
              <a:rPr lang="zh-CN" altLang="en-US" dirty="0" smtClean="0"/>
              <a:t>班轮运输有固定的船期</a:t>
            </a:r>
            <a:r>
              <a:rPr lang="en-US" dirty="0" smtClean="0"/>
              <a:t>、   </a:t>
            </a:r>
            <a:r>
              <a:rPr lang="zh-CN" altLang="en-US" dirty="0" smtClean="0"/>
              <a:t>航线</a:t>
            </a:r>
            <a:r>
              <a:rPr lang="en-US" dirty="0" smtClean="0"/>
              <a:t>、  </a:t>
            </a:r>
            <a:r>
              <a:rPr lang="zh-CN" altLang="en-US" dirty="0" smtClean="0"/>
              <a:t>停靠港口和相对固定的运费率</a:t>
            </a:r>
            <a:r>
              <a:rPr lang="en-US" dirty="0" smtClean="0"/>
              <a:t>。</a:t>
            </a:r>
            <a:endParaRPr lang="zh-CN" altLang="en-US" dirty="0" smtClean="0"/>
          </a:p>
          <a:p>
            <a:r>
              <a:rPr lang="en-US" dirty="0" smtClean="0"/>
              <a:t>②</a:t>
            </a:r>
            <a:r>
              <a:rPr lang="zh-CN" altLang="en-US" dirty="0" smtClean="0"/>
              <a:t>班轮运费中包括装卸费</a:t>
            </a:r>
            <a:r>
              <a:rPr lang="en-US" dirty="0" smtClean="0"/>
              <a:t>，   </a:t>
            </a:r>
            <a:r>
              <a:rPr lang="zh-CN" altLang="en-US" dirty="0" smtClean="0"/>
              <a:t>即货物由承运人负责配载装卸</a:t>
            </a:r>
            <a:r>
              <a:rPr lang="en-US" dirty="0" smtClean="0"/>
              <a:t>，   </a:t>
            </a:r>
            <a:r>
              <a:rPr lang="zh-CN" altLang="en-US" dirty="0" smtClean="0"/>
              <a:t>承托 双 方 不 计 滞 期 费 和 速 遣费</a:t>
            </a:r>
            <a:r>
              <a:rPr lang="en-US" dirty="0" smtClean="0"/>
              <a:t>。</a:t>
            </a:r>
            <a:endParaRPr lang="zh-CN" altLang="en-US" dirty="0" smtClean="0"/>
          </a:p>
          <a:p>
            <a:r>
              <a:rPr lang="en-US" dirty="0" smtClean="0"/>
              <a:t>③</a:t>
            </a:r>
            <a:r>
              <a:rPr lang="zh-CN" altLang="en-US" dirty="0" smtClean="0"/>
              <a:t>班轮承运货物的数量比较灵活</a:t>
            </a:r>
            <a:r>
              <a:rPr lang="en-US" dirty="0" smtClean="0"/>
              <a:t>，   </a:t>
            </a:r>
            <a:r>
              <a:rPr lang="zh-CN" altLang="en-US" dirty="0" smtClean="0"/>
              <a:t>货主按需订舱</a:t>
            </a:r>
            <a:r>
              <a:rPr lang="en-US" dirty="0" smtClean="0"/>
              <a:t>，  </a:t>
            </a:r>
            <a:r>
              <a:rPr lang="zh-CN" altLang="en-US" dirty="0" smtClean="0"/>
              <a:t>特别适合一般 杂 货 和 集 装 箱 货 物 的 运输</a:t>
            </a:r>
            <a:r>
              <a:rPr lang="en-US" dirty="0" smtClean="0"/>
              <a:t>。</a:t>
            </a:r>
            <a:endParaRPr lang="zh-CN" altLang="en-US" dirty="0" smtClean="0"/>
          </a:p>
          <a:p>
            <a:r>
              <a:rPr lang="en-US" dirty="0" smtClean="0"/>
              <a:t>④</a:t>
            </a:r>
            <a:r>
              <a:rPr lang="zh-CN" altLang="en-US" dirty="0" smtClean="0"/>
              <a:t>承运人对货物负责的起讫是从货物装上船到货物卸下船</a:t>
            </a:r>
            <a:r>
              <a:rPr lang="en-US" dirty="0" smtClean="0"/>
              <a:t>，   </a:t>
            </a:r>
            <a:r>
              <a:rPr lang="zh-CN" altLang="en-US" dirty="0" smtClean="0"/>
              <a:t>即  </a:t>
            </a:r>
            <a:r>
              <a:rPr lang="en-US" dirty="0" smtClean="0"/>
              <a:t>“ </a:t>
            </a:r>
            <a:r>
              <a:rPr lang="zh-CN" altLang="en-US" dirty="0" smtClean="0"/>
              <a:t>船舷至船舷</a:t>
            </a:r>
            <a:r>
              <a:rPr lang="en-US" dirty="0" smtClean="0"/>
              <a:t>”   </a:t>
            </a:r>
            <a:r>
              <a:rPr lang="zh-CN" altLang="en-US" dirty="0" smtClean="0"/>
              <a:t>或  </a:t>
            </a:r>
            <a:r>
              <a:rPr lang="en-US" dirty="0" smtClean="0"/>
              <a:t>“ </a:t>
            </a:r>
            <a:r>
              <a:rPr lang="zh-CN" altLang="en-US" dirty="0" smtClean="0"/>
              <a:t>钩至</a:t>
            </a:r>
            <a:r>
              <a:rPr lang="zh-CN" altLang="en-US" dirty="0" smtClean="0"/>
              <a:t>钩</a:t>
            </a:r>
            <a:r>
              <a:rPr lang="en-US" dirty="0" smtClean="0"/>
              <a:t>” 。</a:t>
            </a:r>
            <a:endParaRPr lang="zh-CN" altLang="en-US" dirty="0" smtClean="0"/>
          </a:p>
          <a:p>
            <a:r>
              <a:rPr lang="en-US" dirty="0" smtClean="0"/>
              <a:t>⑤</a:t>
            </a:r>
            <a:r>
              <a:rPr lang="zh-CN" altLang="en-US" dirty="0" smtClean="0"/>
              <a:t>承托双方的权利义务和豁免责任以签发的提单条款为依据并受统一的国际公约制约</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23555" name="Rectangle 3"/>
          <p:cNvSpPr>
            <a:spLocks noGrp="1" noChangeArrowheads="1"/>
          </p:cNvSpPr>
          <p:nvPr>
            <p:ph type="body" idx="1"/>
          </p:nvPr>
        </p:nvSpPr>
        <p:spPr/>
        <p:txBody>
          <a:bodyPr/>
          <a:lstStyle/>
          <a:p>
            <a:pPr>
              <a:lnSpc>
                <a:spcPct val="200000"/>
              </a:lnSpc>
            </a:pPr>
            <a:r>
              <a:rPr lang="zh-CN" altLang="en-US" dirty="0" smtClean="0"/>
              <a:t>班轮运输在国际海洋运输中有很大的作用</a:t>
            </a:r>
            <a:r>
              <a:rPr lang="en-US" dirty="0" smtClean="0"/>
              <a:t>：</a:t>
            </a:r>
            <a:endParaRPr lang="zh-CN" altLang="en-US" dirty="0" smtClean="0"/>
          </a:p>
          <a:p>
            <a:pPr>
              <a:lnSpc>
                <a:spcPct val="200000"/>
              </a:lnSpc>
            </a:pPr>
            <a:r>
              <a:rPr lang="en-US" dirty="0" smtClean="0"/>
              <a:t>①</a:t>
            </a:r>
            <a:r>
              <a:rPr lang="zh-CN" altLang="en-US" dirty="0" smtClean="0"/>
              <a:t>特别有利于一般杂货和小额贸易货物运输</a:t>
            </a:r>
            <a:r>
              <a:rPr lang="en-US" dirty="0" smtClean="0"/>
              <a:t>。  </a:t>
            </a:r>
            <a:r>
              <a:rPr lang="en-US" altLang="zh-CN" dirty="0" smtClean="0"/>
              <a:t> </a:t>
            </a:r>
            <a:endParaRPr lang="zh-CN" altLang="en-US" dirty="0" smtClean="0"/>
          </a:p>
          <a:p>
            <a:pPr>
              <a:lnSpc>
                <a:spcPct val="200000"/>
              </a:lnSpc>
            </a:pPr>
            <a:r>
              <a:rPr lang="en-US" dirty="0" smtClean="0"/>
              <a:t>②</a:t>
            </a:r>
            <a:r>
              <a:rPr lang="zh-CN" altLang="en-US" dirty="0" smtClean="0"/>
              <a:t>有利于国际贸易的发展</a:t>
            </a:r>
            <a:r>
              <a:rPr lang="en-US" dirty="0" smtClean="0"/>
              <a:t>。   </a:t>
            </a:r>
            <a:r>
              <a:rPr lang="en-US" altLang="zh-CN" dirty="0" smtClean="0"/>
              <a:t> </a:t>
            </a:r>
            <a:endParaRPr lang="zh-CN" altLang="en-US" dirty="0" smtClean="0"/>
          </a:p>
          <a:p>
            <a:pPr>
              <a:lnSpc>
                <a:spcPct val="200000"/>
              </a:lnSpc>
            </a:pPr>
            <a:r>
              <a:rPr lang="en-US" dirty="0" smtClean="0"/>
              <a:t>③</a:t>
            </a:r>
            <a:r>
              <a:rPr lang="zh-CN" altLang="en-US" dirty="0" smtClean="0"/>
              <a:t>提供较好的运输质量</a:t>
            </a:r>
            <a:r>
              <a:rPr lang="en-US" dirty="0" smtClean="0"/>
              <a:t>。   </a:t>
            </a:r>
            <a:r>
              <a:rPr lang="en-US" altLang="zh-CN" dirty="0" smtClean="0"/>
              <a:t> </a:t>
            </a:r>
            <a:endParaRPr lang="zh-CN" altLang="en-US" dirty="0" smtClean="0"/>
          </a:p>
          <a:p>
            <a:pPr>
              <a:lnSpc>
                <a:spcPct val="200000"/>
              </a:lnSpc>
            </a:pPr>
            <a:r>
              <a:rPr lang="en-US" dirty="0" smtClean="0"/>
              <a:t>④</a:t>
            </a:r>
            <a:r>
              <a:rPr lang="zh-CN" altLang="en-US" dirty="0" smtClean="0"/>
              <a:t>手续简便</a:t>
            </a:r>
            <a:r>
              <a:rPr lang="en-US" dirty="0" smtClean="0"/>
              <a:t>，  </a:t>
            </a:r>
            <a:r>
              <a:rPr lang="zh-CN" altLang="en-US" dirty="0" smtClean="0"/>
              <a:t>方便货方</a:t>
            </a:r>
            <a:r>
              <a:rPr lang="en-US" dirty="0" smtClean="0"/>
              <a:t>。 </a:t>
            </a:r>
            <a:endParaRPr lang="en-US" dirty="0" smtClean="0"/>
          </a:p>
          <a:p>
            <a:pPr>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2457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租船运输</a:t>
            </a:r>
            <a:r>
              <a:rPr lang="en-US" dirty="0" smtClean="0"/>
              <a:t>。</a:t>
            </a:r>
            <a:endParaRPr lang="zh-CN" altLang="en-US" dirty="0" smtClean="0"/>
          </a:p>
          <a:p>
            <a:pPr>
              <a:lnSpc>
                <a:spcPct val="150000"/>
              </a:lnSpc>
            </a:pPr>
            <a:r>
              <a:rPr lang="zh-CN" altLang="en-US" dirty="0" smtClean="0"/>
              <a:t>租船运输</a:t>
            </a:r>
            <a:r>
              <a:rPr lang="en-US" dirty="0" smtClean="0"/>
              <a:t>，  </a:t>
            </a:r>
            <a:r>
              <a:rPr lang="zh-CN" altLang="en-US" dirty="0" smtClean="0"/>
              <a:t>又称租船</a:t>
            </a:r>
            <a:r>
              <a:rPr lang="en-US" dirty="0" smtClean="0"/>
              <a:t>，  </a:t>
            </a:r>
            <a:r>
              <a:rPr lang="zh-CN" altLang="en-US" dirty="0" smtClean="0"/>
              <a:t>是海上运输的一种方式</a:t>
            </a:r>
            <a:r>
              <a:rPr lang="en-US" dirty="0" smtClean="0"/>
              <a:t>，  </a:t>
            </a:r>
            <a:r>
              <a:rPr lang="zh-CN" altLang="en-US" dirty="0" smtClean="0"/>
              <a:t>是指承租人向船东租赁船舶用于货物运 输的一种方式</a:t>
            </a:r>
            <a:r>
              <a:rPr lang="en-US" dirty="0" smtClean="0"/>
              <a:t>。 </a:t>
            </a:r>
            <a:endParaRPr lang="en-US" dirty="0" smtClean="0"/>
          </a:p>
          <a:p>
            <a:pPr>
              <a:lnSpc>
                <a:spcPct val="150000"/>
              </a:lnSpc>
            </a:pPr>
            <a:r>
              <a:rPr lang="zh-CN" altLang="en-US" dirty="0" smtClean="0"/>
              <a:t>租船运输具有以下六个方面的特点</a:t>
            </a:r>
            <a:r>
              <a:rPr lang="en-US" dirty="0" smtClean="0"/>
              <a:t>：</a:t>
            </a:r>
            <a:endParaRPr lang="zh-CN" altLang="en-US" dirty="0" smtClean="0"/>
          </a:p>
          <a:p>
            <a:pPr>
              <a:lnSpc>
                <a:spcPct val="150000"/>
              </a:lnSpc>
            </a:pPr>
            <a:r>
              <a:rPr lang="en-US" dirty="0" smtClean="0"/>
              <a:t>①</a:t>
            </a:r>
            <a:r>
              <a:rPr lang="zh-CN" altLang="en-US" dirty="0" smtClean="0"/>
              <a:t>租船运输是根据租船合同组织运输的</a:t>
            </a:r>
            <a:r>
              <a:rPr lang="en-US" dirty="0" smtClean="0"/>
              <a:t>，  </a:t>
            </a:r>
            <a:r>
              <a:rPr lang="zh-CN" altLang="en-US" dirty="0" smtClean="0"/>
              <a:t>租船合同条款由船东和租方双方共同商定</a:t>
            </a:r>
            <a:r>
              <a:rPr lang="en-US" dirty="0" smtClean="0"/>
              <a:t>；</a:t>
            </a:r>
            <a:endParaRPr lang="zh-CN" altLang="en-US" dirty="0" smtClean="0"/>
          </a:p>
          <a:p>
            <a:pPr>
              <a:lnSpc>
                <a:spcPct val="150000"/>
              </a:lnSpc>
            </a:pPr>
            <a:r>
              <a:rPr lang="en-US" dirty="0" smtClean="0"/>
              <a:t>②</a:t>
            </a:r>
            <a:r>
              <a:rPr lang="zh-CN" altLang="en-US" dirty="0" smtClean="0"/>
              <a:t>不定航线</a:t>
            </a:r>
            <a:r>
              <a:rPr lang="en-US" dirty="0" smtClean="0"/>
              <a:t>，  </a:t>
            </a:r>
            <a:r>
              <a:rPr lang="zh-CN" altLang="en-US" dirty="0" smtClean="0"/>
              <a:t>不定船期</a:t>
            </a:r>
            <a:r>
              <a:rPr lang="en-US" dirty="0" smtClean="0"/>
              <a:t>，  </a:t>
            </a:r>
            <a:r>
              <a:rPr lang="zh-CN" altLang="en-US" dirty="0" smtClean="0"/>
              <a:t>船东对于船舶的航线</a:t>
            </a:r>
            <a:r>
              <a:rPr lang="en-US" dirty="0" smtClean="0"/>
              <a:t>、  </a:t>
            </a:r>
            <a:r>
              <a:rPr lang="zh-CN" altLang="en-US" dirty="0" smtClean="0"/>
              <a:t>航行时间和货载种类等按照租船人的要 求来确定</a:t>
            </a:r>
            <a:r>
              <a:rPr lang="en-US" dirty="0" smtClean="0"/>
              <a:t>，  </a:t>
            </a:r>
            <a:r>
              <a:rPr lang="zh-CN" altLang="en-US" dirty="0" smtClean="0"/>
              <a:t>提供相应的船舶</a:t>
            </a:r>
            <a:r>
              <a:rPr lang="en-US" dirty="0" smtClean="0"/>
              <a:t>，  </a:t>
            </a:r>
            <a:r>
              <a:rPr lang="zh-CN" altLang="en-US" dirty="0" smtClean="0"/>
              <a:t>经租船人同意进行调度安排</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25603" name="Rectangle 3"/>
          <p:cNvSpPr>
            <a:spLocks noGrp="1" noChangeArrowheads="1"/>
          </p:cNvSpPr>
          <p:nvPr>
            <p:ph type="body" idx="1"/>
          </p:nvPr>
        </p:nvSpPr>
        <p:spPr/>
        <p:txBody>
          <a:bodyPr/>
          <a:lstStyle/>
          <a:p>
            <a:pPr>
              <a:lnSpc>
                <a:spcPct val="150000"/>
              </a:lnSpc>
            </a:pPr>
            <a:r>
              <a:rPr lang="en-US" dirty="0" smtClean="0"/>
              <a:t>③</a:t>
            </a:r>
            <a:r>
              <a:rPr lang="zh-CN" altLang="en-US" dirty="0" smtClean="0"/>
              <a:t>运价不固定</a:t>
            </a:r>
            <a:r>
              <a:rPr lang="en-US" dirty="0" smtClean="0"/>
              <a:t>，  </a:t>
            </a:r>
            <a:r>
              <a:rPr lang="zh-CN" altLang="en-US" dirty="0" smtClean="0"/>
              <a:t>租金率或运费率根据租船市场行情来决定</a:t>
            </a:r>
            <a:r>
              <a:rPr lang="en-US" dirty="0" smtClean="0"/>
              <a:t>；</a:t>
            </a:r>
            <a:endParaRPr lang="zh-CN" altLang="en-US" dirty="0" smtClean="0"/>
          </a:p>
          <a:p>
            <a:pPr>
              <a:lnSpc>
                <a:spcPct val="150000"/>
              </a:lnSpc>
            </a:pPr>
            <a:r>
              <a:rPr lang="en-US" dirty="0" smtClean="0"/>
              <a:t>④</a:t>
            </a:r>
            <a:r>
              <a:rPr lang="zh-CN" altLang="en-US" dirty="0" smtClean="0"/>
              <a:t>船舶营运中有关费用的支出</a:t>
            </a:r>
            <a:r>
              <a:rPr lang="en-US" dirty="0" smtClean="0"/>
              <a:t>，   </a:t>
            </a:r>
            <a:r>
              <a:rPr lang="zh-CN" altLang="en-US" dirty="0" smtClean="0"/>
              <a:t>如港口使用费</a:t>
            </a:r>
            <a:r>
              <a:rPr lang="en-US" dirty="0" smtClean="0"/>
              <a:t>、  </a:t>
            </a:r>
            <a:r>
              <a:rPr lang="zh-CN" altLang="en-US" dirty="0" smtClean="0"/>
              <a:t>装卸费及船期延误责任等费用</a:t>
            </a:r>
            <a:r>
              <a:rPr lang="en-US" dirty="0" smtClean="0"/>
              <a:t>，  </a:t>
            </a:r>
            <a:r>
              <a:rPr lang="zh-CN" altLang="en-US" dirty="0" smtClean="0"/>
              <a:t>取决于 不同的租船方式由船东和租方分担</a:t>
            </a:r>
            <a:r>
              <a:rPr lang="en-US" dirty="0" smtClean="0"/>
              <a:t>，  </a:t>
            </a:r>
            <a:r>
              <a:rPr lang="zh-CN" altLang="en-US" dirty="0" smtClean="0"/>
              <a:t>并在合同条款中订明</a:t>
            </a:r>
            <a:r>
              <a:rPr lang="en-US" dirty="0" smtClean="0"/>
              <a:t>；</a:t>
            </a:r>
            <a:endParaRPr lang="zh-CN" altLang="en-US" dirty="0" smtClean="0"/>
          </a:p>
          <a:p>
            <a:pPr>
              <a:lnSpc>
                <a:spcPct val="150000"/>
              </a:lnSpc>
            </a:pPr>
            <a:r>
              <a:rPr lang="en-US" dirty="0" smtClean="0"/>
              <a:t>⑤</a:t>
            </a:r>
            <a:r>
              <a:rPr lang="zh-CN" altLang="en-US" dirty="0" smtClean="0"/>
              <a:t>租船运输适宜大宗货物运输</a:t>
            </a:r>
            <a:r>
              <a:rPr lang="en-US" dirty="0" smtClean="0"/>
              <a:t>，   </a:t>
            </a:r>
            <a:r>
              <a:rPr lang="zh-CN" altLang="en-US" dirty="0" smtClean="0"/>
              <a:t>如粮食</a:t>
            </a:r>
            <a:r>
              <a:rPr lang="en-US" dirty="0" smtClean="0"/>
              <a:t>、  </a:t>
            </a:r>
            <a:r>
              <a:rPr lang="zh-CN" altLang="en-US" dirty="0" smtClean="0"/>
              <a:t>矿砂</a:t>
            </a:r>
            <a:r>
              <a:rPr lang="en-US" dirty="0" smtClean="0"/>
              <a:t>、  </a:t>
            </a:r>
            <a:r>
              <a:rPr lang="zh-CN" altLang="en-US" dirty="0" smtClean="0"/>
              <a:t>石油</a:t>
            </a:r>
            <a:r>
              <a:rPr lang="en-US" dirty="0" smtClean="0"/>
              <a:t>、  </a:t>
            </a:r>
            <a:r>
              <a:rPr lang="zh-CN" altLang="en-US" dirty="0" smtClean="0"/>
              <a:t>木材等</a:t>
            </a:r>
            <a:r>
              <a:rPr lang="en-US" dirty="0" smtClean="0"/>
              <a:t>；</a:t>
            </a:r>
            <a:endParaRPr lang="zh-CN" altLang="en-US" dirty="0" smtClean="0"/>
          </a:p>
          <a:p>
            <a:pPr>
              <a:lnSpc>
                <a:spcPct val="150000"/>
              </a:lnSpc>
            </a:pPr>
            <a:r>
              <a:rPr lang="en-US" dirty="0" smtClean="0"/>
              <a:t>⑥</a:t>
            </a:r>
            <a:r>
              <a:rPr lang="zh-CN" altLang="en-US" dirty="0" smtClean="0"/>
              <a:t>各种租船合同均有相应的标准合同格式</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26627" name="Rectangle 3"/>
          <p:cNvSpPr>
            <a:spLocks noGrp="1" noChangeArrowheads="1"/>
          </p:cNvSpPr>
          <p:nvPr>
            <p:ph type="body" idx="1"/>
          </p:nvPr>
        </p:nvSpPr>
        <p:spPr/>
        <p:txBody>
          <a:bodyPr/>
          <a:lstStyle/>
          <a:p>
            <a:pPr>
              <a:lnSpc>
                <a:spcPct val="150000"/>
              </a:lnSpc>
            </a:pPr>
            <a:r>
              <a:rPr lang="zh-CN" altLang="en-US" dirty="0" smtClean="0"/>
              <a:t>在国际租船业务中</a:t>
            </a:r>
            <a:r>
              <a:rPr lang="en-US" dirty="0" smtClean="0"/>
              <a:t>，  </a:t>
            </a:r>
            <a:r>
              <a:rPr lang="zh-CN" altLang="en-US" dirty="0" smtClean="0"/>
              <a:t>广泛使用的租船方式主要有定程租船和定期租船两种</a:t>
            </a:r>
            <a:r>
              <a:rPr lang="en-US" dirty="0" smtClean="0"/>
              <a:t>。   </a:t>
            </a:r>
            <a:r>
              <a:rPr lang="zh-CN" altLang="en-US" dirty="0" smtClean="0"/>
              <a:t>此外</a:t>
            </a:r>
            <a:r>
              <a:rPr lang="en-US" dirty="0" smtClean="0"/>
              <a:t>，  </a:t>
            </a:r>
            <a:r>
              <a:rPr lang="zh-CN" altLang="en-US" dirty="0" smtClean="0"/>
              <a:t>还有 光船租船</a:t>
            </a:r>
            <a:r>
              <a:rPr lang="en-US" dirty="0" smtClean="0"/>
              <a:t>、  </a:t>
            </a:r>
            <a:r>
              <a:rPr lang="zh-CN" altLang="en-US" dirty="0" smtClean="0"/>
              <a:t>包运租船和航次期租等形式</a:t>
            </a:r>
            <a:r>
              <a:rPr lang="en-US" dirty="0" smtClean="0"/>
              <a:t>。</a:t>
            </a:r>
            <a:endParaRPr lang="zh-CN" altLang="en-US" dirty="0" smtClean="0"/>
          </a:p>
          <a:p>
            <a:pPr>
              <a:lnSpc>
                <a:spcPct val="150000"/>
              </a:lnSpc>
            </a:pPr>
            <a:r>
              <a:rPr lang="en-US" dirty="0" smtClean="0"/>
              <a:t>①</a:t>
            </a:r>
            <a:r>
              <a:rPr lang="zh-CN" altLang="en-US" dirty="0" smtClean="0"/>
              <a:t>定程租船</a:t>
            </a:r>
            <a:r>
              <a:rPr lang="en-US" dirty="0" smtClean="0"/>
              <a:t>。  </a:t>
            </a:r>
            <a:r>
              <a:rPr lang="zh-CN" altLang="en-US" dirty="0" smtClean="0"/>
              <a:t>定程租船  </a:t>
            </a:r>
            <a:r>
              <a:rPr lang="en-US" dirty="0" smtClean="0"/>
              <a:t>（ </a:t>
            </a:r>
            <a:r>
              <a:rPr lang="en-US" dirty="0" err="1" smtClean="0"/>
              <a:t>Ｖｏｙａｇｅ</a:t>
            </a:r>
            <a:r>
              <a:rPr lang="en-US" dirty="0" smtClean="0"/>
              <a:t>  </a:t>
            </a:r>
            <a:r>
              <a:rPr lang="en-US" dirty="0" err="1" smtClean="0"/>
              <a:t>Ｃｈａｒｔｅｒ</a:t>
            </a:r>
            <a:r>
              <a:rPr lang="en-US" dirty="0" smtClean="0"/>
              <a:t>）   </a:t>
            </a:r>
            <a:r>
              <a:rPr lang="zh-CN" altLang="en-US" dirty="0" smtClean="0"/>
              <a:t>是以航程为基础的租船方式</a:t>
            </a:r>
            <a:r>
              <a:rPr lang="en-US" dirty="0" smtClean="0"/>
              <a:t>，  </a:t>
            </a:r>
            <a:r>
              <a:rPr lang="zh-CN" altLang="en-US" dirty="0" smtClean="0"/>
              <a:t>又称程租船</a:t>
            </a:r>
            <a:r>
              <a:rPr lang="zh-CN" altLang="en-US" dirty="0" smtClean="0"/>
              <a:t>或航次租船</a:t>
            </a:r>
            <a:r>
              <a:rPr lang="en-US" dirty="0" smtClean="0"/>
              <a:t>，  </a:t>
            </a:r>
            <a:r>
              <a:rPr lang="zh-CN" altLang="en-US" dirty="0" smtClean="0"/>
              <a:t>它是根据船舶完成一定航程</a:t>
            </a:r>
            <a:r>
              <a:rPr lang="en-US" dirty="0" smtClean="0"/>
              <a:t>   （ </a:t>
            </a:r>
            <a:r>
              <a:rPr lang="zh-CN" altLang="en-US" dirty="0" smtClean="0"/>
              <a:t>航次</a:t>
            </a:r>
            <a:r>
              <a:rPr lang="en-US" dirty="0" smtClean="0"/>
              <a:t>）  </a:t>
            </a:r>
            <a:r>
              <a:rPr lang="zh-CN" altLang="en-US" dirty="0" smtClean="0"/>
              <a:t>来租赁的</a:t>
            </a:r>
            <a:r>
              <a:rPr lang="en-US" dirty="0" smtClean="0"/>
              <a:t>，  </a:t>
            </a:r>
            <a:r>
              <a:rPr lang="zh-CN" altLang="en-US" dirty="0" smtClean="0"/>
              <a:t>是租船市场上最活跃</a:t>
            </a:r>
            <a:r>
              <a:rPr lang="en-US" dirty="0" smtClean="0"/>
              <a:t>，  </a:t>
            </a:r>
            <a:r>
              <a:rPr lang="zh-CN" altLang="en-US" dirty="0" smtClean="0"/>
              <a:t>且对运 费水平的波动最为敏感的一种租船方式</a:t>
            </a:r>
            <a:r>
              <a:rPr lang="en-US" dirty="0" smtClean="0"/>
              <a:t>。 </a:t>
            </a:r>
            <a:endParaRPr lang="en-US" dirty="0" smtClean="0"/>
          </a:p>
          <a:p>
            <a:pPr>
              <a:lnSpc>
                <a:spcPct val="150000"/>
              </a:lnSpc>
            </a:pPr>
            <a:r>
              <a:rPr lang="en-US" dirty="0" smtClean="0"/>
              <a:t>②</a:t>
            </a:r>
            <a:r>
              <a:rPr lang="zh-CN" altLang="en-US" dirty="0" smtClean="0"/>
              <a:t>定期租船</a:t>
            </a:r>
            <a:r>
              <a:rPr lang="en-US" dirty="0" smtClean="0"/>
              <a:t>。  </a:t>
            </a:r>
            <a:r>
              <a:rPr lang="zh-CN" altLang="en-US" dirty="0" smtClean="0"/>
              <a:t>定期租船  </a:t>
            </a:r>
            <a:r>
              <a:rPr lang="en-US" dirty="0" smtClean="0"/>
              <a:t>（ </a:t>
            </a:r>
            <a:r>
              <a:rPr lang="en-US" dirty="0" err="1" smtClean="0"/>
              <a:t>Ｔｉｍｅ</a:t>
            </a:r>
            <a:r>
              <a:rPr lang="en-US" dirty="0" smtClean="0"/>
              <a:t> </a:t>
            </a:r>
            <a:r>
              <a:rPr lang="en-US" dirty="0" err="1" smtClean="0"/>
              <a:t>Ｃｈａｒｔｅｒ</a:t>
            </a:r>
            <a:r>
              <a:rPr lang="en-US" dirty="0" smtClean="0"/>
              <a:t>） ，  </a:t>
            </a:r>
            <a:r>
              <a:rPr lang="zh-CN" altLang="en-US" dirty="0" smtClean="0"/>
              <a:t>又称  </a:t>
            </a:r>
            <a:r>
              <a:rPr lang="en-US" dirty="0" smtClean="0"/>
              <a:t>“ </a:t>
            </a:r>
            <a:r>
              <a:rPr lang="zh-CN" altLang="en-US" dirty="0" smtClean="0"/>
              <a:t>期租船</a:t>
            </a:r>
            <a:r>
              <a:rPr lang="en-US" dirty="0" smtClean="0"/>
              <a:t>”   </a:t>
            </a:r>
            <a:r>
              <a:rPr lang="zh-CN" altLang="en-US" dirty="0" smtClean="0"/>
              <a:t>或  </a:t>
            </a:r>
            <a:r>
              <a:rPr lang="en-US" dirty="0" smtClean="0"/>
              <a:t>“ </a:t>
            </a:r>
            <a:r>
              <a:rPr lang="zh-CN" altLang="en-US" dirty="0" smtClean="0"/>
              <a:t>期租</a:t>
            </a:r>
            <a:r>
              <a:rPr lang="en-US" dirty="0" smtClean="0"/>
              <a:t>” ，  </a:t>
            </a:r>
            <a:r>
              <a:rPr lang="zh-CN" altLang="en-US" dirty="0" smtClean="0"/>
              <a:t>是指由船舶所有 人将特定的船舶</a:t>
            </a:r>
            <a:r>
              <a:rPr lang="en-US" dirty="0" smtClean="0"/>
              <a:t>，  </a:t>
            </a:r>
            <a:r>
              <a:rPr lang="zh-CN" altLang="en-US" dirty="0" smtClean="0"/>
              <a:t>按照租船合同的约定</a:t>
            </a:r>
            <a:r>
              <a:rPr lang="en-US" dirty="0" smtClean="0"/>
              <a:t>，  </a:t>
            </a:r>
            <a:r>
              <a:rPr lang="zh-CN" altLang="en-US" dirty="0" smtClean="0"/>
              <a:t>在约定的期限内租给承租人使用的一种租船方式</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27651" name="Rectangle 3"/>
          <p:cNvSpPr>
            <a:spLocks noGrp="1" noChangeArrowheads="1"/>
          </p:cNvSpPr>
          <p:nvPr>
            <p:ph type="body" idx="1"/>
          </p:nvPr>
        </p:nvSpPr>
        <p:spPr/>
        <p:txBody>
          <a:bodyPr/>
          <a:lstStyle/>
          <a:p>
            <a:pPr>
              <a:lnSpc>
                <a:spcPct val="200000"/>
              </a:lnSpc>
            </a:pPr>
            <a:r>
              <a:rPr lang="en-US" dirty="0" smtClean="0"/>
              <a:t>５  </a:t>
            </a:r>
            <a:r>
              <a:rPr lang="zh-CN" altLang="en-US" dirty="0" smtClean="0"/>
              <a:t>国际海洋运输计费</a:t>
            </a:r>
          </a:p>
          <a:p>
            <a:pPr>
              <a:lnSpc>
                <a:spcPct val="200000"/>
              </a:lnSpc>
            </a:pPr>
            <a:r>
              <a:rPr lang="en-US" dirty="0" smtClean="0"/>
              <a:t>（１）  </a:t>
            </a:r>
            <a:r>
              <a:rPr lang="zh-CN" altLang="en-US" dirty="0" smtClean="0"/>
              <a:t>班轮运费构成</a:t>
            </a:r>
            <a:r>
              <a:rPr lang="en-US" dirty="0" smtClean="0"/>
              <a:t>。</a:t>
            </a:r>
            <a:endParaRPr lang="zh-CN" altLang="en-US" dirty="0" smtClean="0"/>
          </a:p>
          <a:p>
            <a:pPr>
              <a:lnSpc>
                <a:spcPct val="200000"/>
              </a:lnSpc>
            </a:pPr>
            <a:r>
              <a:rPr lang="zh-CN" altLang="en-US" dirty="0" smtClean="0"/>
              <a:t>班轮运费由基本运费和附加运费两部分组成</a:t>
            </a:r>
            <a:r>
              <a:rPr lang="en-US" dirty="0" smtClean="0"/>
              <a:t>。 </a:t>
            </a:r>
            <a:r>
              <a:rPr lang="zh-CN" altLang="en-US" dirty="0" smtClean="0"/>
              <a:t>基本运费是对任何一种托运的货物必须计 收的运费</a:t>
            </a:r>
            <a:r>
              <a:rPr lang="en-US" dirty="0" smtClean="0"/>
              <a:t>，  </a:t>
            </a:r>
            <a:r>
              <a:rPr lang="zh-CN" altLang="en-US" dirty="0" smtClean="0"/>
              <a:t>是货物在预定航线的各基本港口之间进行运输所规定的运价</a:t>
            </a:r>
            <a:r>
              <a:rPr lang="en-US" dirty="0" smtClean="0"/>
              <a:t>，  </a:t>
            </a:r>
            <a:r>
              <a:rPr lang="zh-CN" altLang="en-US" dirty="0" smtClean="0"/>
              <a:t>是构成全程运费中 应收取运费的主要部分</a:t>
            </a:r>
            <a:r>
              <a:rPr lang="en-US" dirty="0" smtClean="0"/>
              <a:t>。   </a:t>
            </a:r>
            <a:r>
              <a:rPr lang="zh-CN" altLang="en-US" dirty="0" smtClean="0"/>
              <a:t>附加运费是在收取基本运费的基础上</a:t>
            </a:r>
            <a:r>
              <a:rPr lang="en-US" dirty="0" smtClean="0"/>
              <a:t>，  </a:t>
            </a:r>
            <a:r>
              <a:rPr lang="zh-CN" altLang="en-US" dirty="0" smtClean="0"/>
              <a:t>根据运输中发生的</a:t>
            </a:r>
            <a:r>
              <a:rPr lang="zh-CN" altLang="en-US" dirty="0" smtClean="0"/>
              <a:t>特殊情况和</a:t>
            </a:r>
            <a:r>
              <a:rPr lang="zh-CN" altLang="en-US" dirty="0" smtClean="0"/>
              <a:t>需求而额外收取的部分费用</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28675" name="Rectangle 3"/>
          <p:cNvSpPr>
            <a:spLocks noGrp="1" noChangeArrowheads="1"/>
          </p:cNvSpPr>
          <p:nvPr>
            <p:ph type="body" idx="1"/>
          </p:nvPr>
        </p:nvSpPr>
        <p:spPr/>
        <p:txBody>
          <a:bodyPr/>
          <a:lstStyle/>
          <a:p>
            <a:r>
              <a:rPr lang="en-US" dirty="0" smtClean="0"/>
              <a:t>（２）  </a:t>
            </a:r>
            <a:r>
              <a:rPr lang="zh-CN" altLang="en-US" dirty="0" smtClean="0"/>
              <a:t>计费标准</a:t>
            </a:r>
            <a:r>
              <a:rPr lang="en-US" dirty="0" smtClean="0"/>
              <a:t>。</a:t>
            </a:r>
            <a:endParaRPr lang="zh-CN" altLang="en-US" dirty="0" smtClean="0"/>
          </a:p>
          <a:p>
            <a:r>
              <a:rPr lang="zh-CN" altLang="en-US" dirty="0" smtClean="0"/>
              <a:t>在班轮运输中</a:t>
            </a:r>
            <a:r>
              <a:rPr lang="en-US" dirty="0" smtClean="0"/>
              <a:t>，  </a:t>
            </a:r>
            <a:r>
              <a:rPr lang="zh-CN" altLang="en-US" dirty="0" smtClean="0"/>
              <a:t>主要使用的计费标准是按容积或重量计算运费</a:t>
            </a:r>
            <a:r>
              <a:rPr lang="en-US" dirty="0" smtClean="0"/>
              <a:t>。  </a:t>
            </a:r>
            <a:r>
              <a:rPr lang="zh-CN" altLang="en-US" dirty="0" smtClean="0"/>
              <a:t>但对于贵重商品</a:t>
            </a:r>
            <a:r>
              <a:rPr lang="en-US" dirty="0" smtClean="0"/>
              <a:t>，  </a:t>
            </a:r>
            <a:r>
              <a:rPr lang="zh-CN" altLang="en-US" dirty="0" smtClean="0"/>
              <a:t>则按 照货物价格的某一百分比计算运费</a:t>
            </a:r>
            <a:r>
              <a:rPr lang="en-US" dirty="0" smtClean="0"/>
              <a:t>；  </a:t>
            </a:r>
            <a:r>
              <a:rPr lang="zh-CN" altLang="en-US" dirty="0" smtClean="0"/>
              <a:t>而对于车辆等这类商品</a:t>
            </a:r>
            <a:r>
              <a:rPr lang="en-US" dirty="0" smtClean="0"/>
              <a:t>，   </a:t>
            </a:r>
            <a:r>
              <a:rPr lang="zh-CN" altLang="en-US" dirty="0" smtClean="0"/>
              <a:t>通常会按照个数或件 数 来 计</a:t>
            </a:r>
          </a:p>
          <a:p>
            <a:r>
              <a:rPr lang="zh-CN" altLang="en-US" dirty="0" smtClean="0"/>
              <a:t>费</a:t>
            </a:r>
            <a:r>
              <a:rPr lang="en-US" dirty="0" smtClean="0"/>
              <a:t>；  </a:t>
            </a:r>
            <a:r>
              <a:rPr lang="zh-CN" altLang="en-US" dirty="0" smtClean="0"/>
              <a:t>对于大宗低价的货物</a:t>
            </a:r>
            <a:r>
              <a:rPr lang="en-US" dirty="0" smtClean="0"/>
              <a:t>，  </a:t>
            </a:r>
            <a:r>
              <a:rPr lang="zh-CN" altLang="en-US" dirty="0" smtClean="0"/>
              <a:t>托运人和承运人会按照临时议定的费率来计收运费</a:t>
            </a:r>
            <a:r>
              <a:rPr lang="en-US" dirty="0" smtClean="0"/>
              <a:t>。  </a:t>
            </a:r>
            <a:r>
              <a:rPr lang="zh-CN" altLang="en-US" dirty="0" smtClean="0"/>
              <a:t>承运人制定 的价运表中具 体 规 定 了 不 同 商 品 的 计 费 标 准</a:t>
            </a:r>
            <a:r>
              <a:rPr lang="en-US" dirty="0" smtClean="0"/>
              <a:t>，  </a:t>
            </a:r>
            <a:r>
              <a:rPr lang="zh-CN" altLang="en-US" dirty="0" smtClean="0"/>
              <a:t>并 使 用 航 运 界 通 用 的 符 号 来 表 示 这 些 计 费 标准</a:t>
            </a:r>
            <a:r>
              <a:rPr lang="en-US" dirty="0" smtClean="0"/>
              <a:t>：</a:t>
            </a:r>
            <a:endParaRPr lang="zh-CN" altLang="en-US" dirty="0" smtClean="0"/>
          </a:p>
          <a:p>
            <a:r>
              <a:rPr lang="en-US" dirty="0" smtClean="0"/>
              <a:t>①</a:t>
            </a:r>
            <a:r>
              <a:rPr lang="zh-CN" altLang="en-US" dirty="0" smtClean="0"/>
              <a:t>按货物的毛重计收</a:t>
            </a:r>
            <a:r>
              <a:rPr lang="en-US" dirty="0" smtClean="0"/>
              <a:t>，  </a:t>
            </a:r>
            <a:r>
              <a:rPr lang="zh-CN" altLang="en-US" dirty="0" smtClean="0"/>
              <a:t>在运价表中用字母  </a:t>
            </a:r>
            <a:r>
              <a:rPr lang="en-US" dirty="0" smtClean="0"/>
              <a:t>“ Ｗ”  </a:t>
            </a:r>
            <a:r>
              <a:rPr lang="zh-CN" altLang="en-US" dirty="0" smtClean="0"/>
              <a:t>表示</a:t>
            </a:r>
            <a:r>
              <a:rPr lang="en-US" dirty="0" smtClean="0"/>
              <a:t>。</a:t>
            </a:r>
            <a:endParaRPr lang="zh-CN" altLang="en-US" dirty="0" smtClean="0"/>
          </a:p>
          <a:p>
            <a:r>
              <a:rPr lang="en-US" dirty="0" smtClean="0"/>
              <a:t>②</a:t>
            </a:r>
            <a:r>
              <a:rPr lang="zh-CN" altLang="en-US" dirty="0" smtClean="0"/>
              <a:t>按货物的体积  </a:t>
            </a:r>
            <a:r>
              <a:rPr lang="en-US" dirty="0" smtClean="0"/>
              <a:t>（ </a:t>
            </a:r>
            <a:r>
              <a:rPr lang="zh-CN" altLang="en-US" dirty="0" smtClean="0"/>
              <a:t>或尺码吨</a:t>
            </a:r>
            <a:r>
              <a:rPr lang="en-US" dirty="0" smtClean="0"/>
              <a:t>）  </a:t>
            </a:r>
            <a:r>
              <a:rPr lang="zh-CN" altLang="en-US" dirty="0" smtClean="0"/>
              <a:t>计收</a:t>
            </a:r>
            <a:r>
              <a:rPr lang="en-US" dirty="0" smtClean="0"/>
              <a:t>，  </a:t>
            </a:r>
            <a:r>
              <a:rPr lang="zh-CN" altLang="en-US" dirty="0" smtClean="0"/>
              <a:t>在运价表中用字母  </a:t>
            </a:r>
            <a:r>
              <a:rPr lang="en-US" dirty="0" smtClean="0"/>
              <a:t>“ Ｍ”  </a:t>
            </a:r>
            <a:r>
              <a:rPr lang="zh-CN" altLang="en-US" dirty="0" smtClean="0"/>
              <a:t>表示</a:t>
            </a:r>
            <a:r>
              <a:rPr lang="en-US" dirty="0" smtClean="0"/>
              <a:t>。</a:t>
            </a:r>
            <a:r>
              <a:rPr lang="en-US" dirty="0" smtClean="0"/>
              <a:t/>
            </a:r>
            <a:br>
              <a:rPr lang="en-US" dirty="0" smtClean="0"/>
            </a:b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29699" name="Rectangle 3"/>
          <p:cNvSpPr>
            <a:spLocks noGrp="1" noChangeArrowheads="1"/>
          </p:cNvSpPr>
          <p:nvPr>
            <p:ph type="body" idx="1"/>
          </p:nvPr>
        </p:nvSpPr>
        <p:spPr/>
        <p:txBody>
          <a:bodyPr/>
          <a:lstStyle/>
          <a:p>
            <a:r>
              <a:rPr lang="en-US" dirty="0" smtClean="0"/>
              <a:t>③</a:t>
            </a:r>
            <a:r>
              <a:rPr lang="zh-CN" altLang="en-US" dirty="0" smtClean="0"/>
              <a:t>按商品的价格计收</a:t>
            </a:r>
            <a:r>
              <a:rPr lang="en-US" dirty="0" smtClean="0"/>
              <a:t>，  </a:t>
            </a:r>
            <a:r>
              <a:rPr lang="zh-CN" altLang="en-US" dirty="0" smtClean="0"/>
              <a:t>在运价表中用  </a:t>
            </a:r>
            <a:r>
              <a:rPr lang="en-US" dirty="0" smtClean="0"/>
              <a:t>“ </a:t>
            </a:r>
            <a:r>
              <a:rPr lang="en-US" dirty="0" err="1" smtClean="0"/>
              <a:t>Ａｄ</a:t>
            </a:r>
            <a:r>
              <a:rPr lang="en-US" dirty="0" smtClean="0"/>
              <a:t> </a:t>
            </a:r>
            <a:r>
              <a:rPr lang="en-US" dirty="0" err="1" smtClean="0"/>
              <a:t>Ｖａｌ</a:t>
            </a:r>
            <a:r>
              <a:rPr lang="en-US" dirty="0" smtClean="0"/>
              <a:t> ”  </a:t>
            </a:r>
            <a:r>
              <a:rPr lang="zh-CN" altLang="en-US" dirty="0" smtClean="0"/>
              <a:t>表示</a:t>
            </a:r>
            <a:r>
              <a:rPr lang="en-US" dirty="0" smtClean="0"/>
              <a:t>。  </a:t>
            </a:r>
            <a:r>
              <a:rPr lang="zh-CN" altLang="en-US" dirty="0" smtClean="0"/>
              <a:t>即按该种商品 </a:t>
            </a:r>
            <a:r>
              <a:rPr lang="en-US" dirty="0" smtClean="0"/>
              <a:t>ＦＯＢ </a:t>
            </a:r>
            <a:r>
              <a:rPr lang="zh-CN" altLang="en-US" dirty="0" smtClean="0"/>
              <a:t>价的一定</a:t>
            </a:r>
            <a:r>
              <a:rPr lang="zh-CN" altLang="en-US" dirty="0" smtClean="0"/>
              <a:t>百分比</a:t>
            </a:r>
            <a:r>
              <a:rPr lang="zh-CN" altLang="en-US" dirty="0" smtClean="0"/>
              <a:t>计收运费</a:t>
            </a:r>
            <a:r>
              <a:rPr lang="en-US" dirty="0" smtClean="0"/>
              <a:t>。  </a:t>
            </a:r>
            <a:r>
              <a:rPr lang="zh-CN" altLang="en-US" dirty="0" smtClean="0"/>
              <a:t>由于运费是根据商品的价格确定的</a:t>
            </a:r>
            <a:r>
              <a:rPr lang="en-US" dirty="0" smtClean="0"/>
              <a:t>，  </a:t>
            </a:r>
            <a:r>
              <a:rPr lang="zh-CN" altLang="en-US" dirty="0" smtClean="0"/>
              <a:t>所以又称为从价运费</a:t>
            </a:r>
            <a:r>
              <a:rPr lang="en-US" dirty="0" smtClean="0"/>
              <a:t>。</a:t>
            </a:r>
            <a:endParaRPr lang="zh-CN" altLang="en-US" dirty="0" smtClean="0"/>
          </a:p>
          <a:p>
            <a:r>
              <a:rPr lang="en-US" dirty="0" smtClean="0"/>
              <a:t>④</a:t>
            </a:r>
            <a:r>
              <a:rPr lang="zh-CN" altLang="en-US" dirty="0" smtClean="0"/>
              <a:t>按货物的毛重</a:t>
            </a:r>
            <a:r>
              <a:rPr lang="en-US" dirty="0" smtClean="0"/>
              <a:t>、  </a:t>
            </a:r>
            <a:r>
              <a:rPr lang="zh-CN" altLang="en-US" dirty="0" smtClean="0"/>
              <a:t>体积或价格收费</a:t>
            </a:r>
            <a:r>
              <a:rPr lang="en-US" dirty="0" smtClean="0"/>
              <a:t>，  </a:t>
            </a:r>
            <a:r>
              <a:rPr lang="zh-CN" altLang="en-US" dirty="0" smtClean="0"/>
              <a:t>由船方选择其中收费最高的一种计收运费</a:t>
            </a:r>
            <a:r>
              <a:rPr lang="en-US" dirty="0" smtClean="0"/>
              <a:t>，  </a:t>
            </a:r>
            <a:r>
              <a:rPr lang="zh-CN" altLang="en-US" dirty="0" smtClean="0"/>
              <a:t>在运价 表中用  </a:t>
            </a:r>
            <a:r>
              <a:rPr lang="en-US" dirty="0" smtClean="0"/>
              <a:t>“ Ｗ ／ Ｍ”  </a:t>
            </a:r>
            <a:r>
              <a:rPr lang="zh-CN" altLang="en-US" dirty="0" smtClean="0"/>
              <a:t>或  </a:t>
            </a:r>
            <a:r>
              <a:rPr lang="en-US" dirty="0" smtClean="0"/>
              <a:t>“ Ｗ ／ Ｍ </a:t>
            </a:r>
            <a:r>
              <a:rPr lang="en-US" dirty="0" err="1" smtClean="0"/>
              <a:t>ｏｒ</a:t>
            </a:r>
            <a:r>
              <a:rPr lang="en-US" dirty="0" smtClean="0"/>
              <a:t> </a:t>
            </a:r>
            <a:r>
              <a:rPr lang="en-US" dirty="0" err="1" smtClean="0"/>
              <a:t>Ａｄ</a:t>
            </a:r>
            <a:r>
              <a:rPr lang="en-US" dirty="0" smtClean="0"/>
              <a:t> </a:t>
            </a:r>
            <a:r>
              <a:rPr lang="en-US" dirty="0" err="1" smtClean="0"/>
              <a:t>Ｖａｌ</a:t>
            </a:r>
            <a:r>
              <a:rPr lang="en-US" dirty="0" smtClean="0"/>
              <a:t> ”  </a:t>
            </a:r>
            <a:r>
              <a:rPr lang="zh-CN" altLang="en-US" dirty="0" smtClean="0"/>
              <a:t>表示</a:t>
            </a:r>
            <a:r>
              <a:rPr lang="en-US" dirty="0" smtClean="0"/>
              <a:t>。</a:t>
            </a:r>
            <a:endParaRPr lang="zh-CN" altLang="en-US" dirty="0" smtClean="0"/>
          </a:p>
          <a:p>
            <a:r>
              <a:rPr lang="en-US" dirty="0" smtClean="0"/>
              <a:t>⑤</a:t>
            </a:r>
            <a:r>
              <a:rPr lang="zh-CN" altLang="en-US" dirty="0" smtClean="0"/>
              <a:t>在货物的 重 量 和 体 积 中 选 择 计 收 较 高 运 费 外</a:t>
            </a:r>
            <a:r>
              <a:rPr lang="en-US" dirty="0" smtClean="0"/>
              <a:t>，  </a:t>
            </a:r>
            <a:r>
              <a:rPr lang="zh-CN" altLang="en-US" dirty="0" smtClean="0"/>
              <a:t>还 要 加 收 从 价 运 费</a:t>
            </a:r>
            <a:r>
              <a:rPr lang="en-US" dirty="0" smtClean="0"/>
              <a:t>，  </a:t>
            </a:r>
            <a:r>
              <a:rPr lang="zh-CN" altLang="en-US" dirty="0" smtClean="0"/>
              <a:t>在 运 价 表 中 </a:t>
            </a:r>
            <a:r>
              <a:rPr lang="zh-CN" altLang="en-US" dirty="0" smtClean="0"/>
              <a:t>用</a:t>
            </a:r>
            <a:r>
              <a:rPr lang="en-US" dirty="0" smtClean="0"/>
              <a:t>“ </a:t>
            </a:r>
            <a:r>
              <a:rPr lang="en-US" dirty="0" smtClean="0"/>
              <a:t>Ｗ ／ Ｍ </a:t>
            </a:r>
            <a:r>
              <a:rPr lang="en-US" dirty="0" err="1" smtClean="0"/>
              <a:t>ｐｌｕｓ</a:t>
            </a:r>
            <a:r>
              <a:rPr lang="en-US" dirty="0" smtClean="0"/>
              <a:t> </a:t>
            </a:r>
            <a:r>
              <a:rPr lang="en-US" dirty="0" err="1" smtClean="0"/>
              <a:t>Ａｄ</a:t>
            </a:r>
            <a:r>
              <a:rPr lang="en-US" dirty="0" smtClean="0"/>
              <a:t> </a:t>
            </a:r>
            <a:r>
              <a:rPr lang="en-US" dirty="0" err="1" smtClean="0"/>
              <a:t>Ｖａｌ</a:t>
            </a:r>
            <a:r>
              <a:rPr lang="en-US" dirty="0" smtClean="0"/>
              <a:t> ”  </a:t>
            </a:r>
            <a:r>
              <a:rPr lang="en-US" dirty="0" err="1" smtClean="0"/>
              <a:t>表示</a:t>
            </a:r>
            <a:r>
              <a:rPr lang="en-US" dirty="0" smtClean="0"/>
              <a:t>。</a:t>
            </a:r>
            <a:endParaRPr lang="zh-CN" altLang="en-US" dirty="0" smtClean="0"/>
          </a:p>
          <a:p>
            <a:r>
              <a:rPr lang="en-US" dirty="0" smtClean="0"/>
              <a:t>⑥</a:t>
            </a:r>
            <a:r>
              <a:rPr lang="zh-CN" altLang="en-US" dirty="0" smtClean="0"/>
              <a:t>按货物的件数计收运费</a:t>
            </a:r>
            <a:r>
              <a:rPr lang="en-US" dirty="0" smtClean="0"/>
              <a:t>。</a:t>
            </a:r>
            <a:endParaRPr lang="zh-CN" altLang="en-US" dirty="0" smtClean="0"/>
          </a:p>
          <a:p>
            <a:r>
              <a:rPr lang="en-US" dirty="0" smtClean="0"/>
              <a:t>⑦</a:t>
            </a:r>
            <a:r>
              <a:rPr lang="zh-CN" altLang="en-US" dirty="0" smtClean="0"/>
              <a:t>对于大宗低价值货物</a:t>
            </a:r>
            <a:r>
              <a:rPr lang="en-US" dirty="0" smtClean="0"/>
              <a:t>，   </a:t>
            </a:r>
            <a:r>
              <a:rPr lang="zh-CN" altLang="en-US" dirty="0" smtClean="0"/>
              <a:t>采取由船</a:t>
            </a:r>
            <a:r>
              <a:rPr lang="en-US" dirty="0" smtClean="0"/>
              <a:t>、  </a:t>
            </a:r>
            <a:r>
              <a:rPr lang="zh-CN" altLang="en-US" dirty="0" smtClean="0"/>
              <a:t>货双方临时协商议定运价的办法计收运费</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3072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班轮运费的计算</a:t>
            </a:r>
            <a:r>
              <a:rPr lang="en-US" dirty="0" smtClean="0"/>
              <a:t>。</a:t>
            </a:r>
            <a:endParaRPr lang="zh-CN" altLang="en-US" dirty="0" smtClean="0"/>
          </a:p>
          <a:p>
            <a:pPr>
              <a:lnSpc>
                <a:spcPct val="150000"/>
              </a:lnSpc>
            </a:pPr>
            <a:r>
              <a:rPr lang="en-US" dirty="0" smtClean="0"/>
              <a:t>①</a:t>
            </a:r>
            <a:r>
              <a:rPr lang="zh-CN" altLang="en-US" dirty="0" smtClean="0"/>
              <a:t>根据班轮运费的构成</a:t>
            </a:r>
            <a:r>
              <a:rPr lang="en-US" dirty="0" smtClean="0"/>
              <a:t>，   </a:t>
            </a:r>
            <a:r>
              <a:rPr lang="zh-CN" altLang="en-US" dirty="0" smtClean="0"/>
              <a:t>其计算公式为</a:t>
            </a:r>
            <a:r>
              <a:rPr lang="en-US" dirty="0" smtClean="0"/>
              <a:t>： </a:t>
            </a:r>
            <a:r>
              <a:rPr lang="zh-CN" altLang="en-US" dirty="0" smtClean="0"/>
              <a:t>Ｆ</a:t>
            </a:r>
            <a:r>
              <a:rPr lang="en-US" dirty="0" smtClean="0"/>
              <a:t>   </a:t>
            </a:r>
            <a:r>
              <a:rPr lang="zh-CN" altLang="en-US" dirty="0" smtClean="0"/>
              <a:t>＝  Ｆｂ  ＋  </a:t>
            </a:r>
            <a:r>
              <a:rPr lang="en-US" dirty="0" smtClean="0"/>
              <a:t>∑ </a:t>
            </a:r>
            <a:r>
              <a:rPr lang="zh-CN" altLang="en-US" dirty="0" smtClean="0"/>
              <a:t>Ｓｉ</a:t>
            </a:r>
            <a:r>
              <a:rPr lang="en-US" dirty="0" smtClean="0"/>
              <a:t>（ </a:t>
            </a:r>
            <a:r>
              <a:rPr lang="zh-CN" altLang="en-US" dirty="0" smtClean="0"/>
              <a:t>ｉ</a:t>
            </a:r>
            <a:r>
              <a:rPr lang="en-US" dirty="0" smtClean="0"/>
              <a:t>     </a:t>
            </a:r>
            <a:r>
              <a:rPr lang="zh-CN" altLang="en-US" dirty="0" smtClean="0"/>
              <a:t>＝  </a:t>
            </a:r>
            <a:r>
              <a:rPr lang="en-US" dirty="0" smtClean="0"/>
              <a:t>１，２，…，</a:t>
            </a:r>
            <a:r>
              <a:rPr lang="zh-CN" altLang="en-US" dirty="0" smtClean="0"/>
              <a:t>ｎ</a:t>
            </a:r>
            <a:r>
              <a:rPr lang="en-US" dirty="0" smtClean="0"/>
              <a:t>） </a:t>
            </a:r>
            <a:r>
              <a:rPr lang="zh-CN" altLang="en-US" dirty="0" smtClean="0"/>
              <a:t>ｉ</a:t>
            </a:r>
            <a:r>
              <a:rPr lang="en-US" dirty="0" smtClean="0"/>
              <a:t>     </a:t>
            </a:r>
            <a:r>
              <a:rPr lang="zh-CN" altLang="en-US" dirty="0" smtClean="0"/>
              <a:t>＝  </a:t>
            </a:r>
            <a:r>
              <a:rPr lang="en-US" dirty="0" smtClean="0"/>
              <a:t>１</a:t>
            </a:r>
            <a:r>
              <a:rPr lang="zh-CN" altLang="en-US" dirty="0" smtClean="0"/>
              <a:t>公式</a:t>
            </a:r>
            <a:r>
              <a:rPr lang="zh-CN" altLang="en-US" dirty="0" smtClean="0"/>
              <a:t>中</a:t>
            </a:r>
            <a:r>
              <a:rPr lang="en-US" dirty="0" smtClean="0"/>
              <a:t>：  </a:t>
            </a:r>
            <a:r>
              <a:rPr lang="zh-CN" altLang="en-US" dirty="0" smtClean="0"/>
              <a:t>Ｆ 为班轮总运费</a:t>
            </a:r>
            <a:r>
              <a:rPr lang="en-US" dirty="0" smtClean="0"/>
              <a:t>；  </a:t>
            </a:r>
            <a:r>
              <a:rPr lang="zh-CN" altLang="en-US" dirty="0" smtClean="0"/>
              <a:t>Ｆｂ 为班轮基本运费</a:t>
            </a:r>
            <a:r>
              <a:rPr lang="en-US" dirty="0" smtClean="0"/>
              <a:t>；  </a:t>
            </a:r>
            <a:r>
              <a:rPr lang="zh-CN" altLang="en-US" dirty="0" smtClean="0"/>
              <a:t>Ｓｉ 为第 ｉ</a:t>
            </a:r>
            <a:r>
              <a:rPr lang="en-US" dirty="0" smtClean="0"/>
              <a:t>   </a:t>
            </a:r>
            <a:r>
              <a:rPr lang="zh-CN" altLang="en-US" dirty="0" smtClean="0"/>
              <a:t>项运费附加费</a:t>
            </a:r>
            <a:r>
              <a:rPr lang="en-US" dirty="0" smtClean="0"/>
              <a:t>；  </a:t>
            </a:r>
            <a:r>
              <a:rPr lang="zh-CN" altLang="en-US" dirty="0" smtClean="0"/>
              <a:t>ｎ 为运费附加费的 项数</a:t>
            </a:r>
            <a:r>
              <a:rPr lang="en-US" dirty="0" smtClean="0"/>
              <a:t>。</a:t>
            </a:r>
            <a:endParaRPr lang="zh-CN" altLang="en-US" dirty="0" smtClean="0"/>
          </a:p>
          <a:p>
            <a:pPr>
              <a:lnSpc>
                <a:spcPct val="150000"/>
              </a:lnSpc>
            </a:pPr>
            <a:r>
              <a:rPr lang="en-US" dirty="0" smtClean="0"/>
              <a:t>②</a:t>
            </a:r>
            <a:r>
              <a:rPr lang="zh-CN" altLang="en-US" dirty="0" smtClean="0"/>
              <a:t>班轮运费的计算步骤</a:t>
            </a:r>
            <a:r>
              <a:rPr lang="en-US" dirty="0" smtClean="0"/>
              <a:t>。</a:t>
            </a:r>
            <a:endParaRPr lang="zh-CN" altLang="en-US" dirty="0" smtClean="0"/>
          </a:p>
          <a:p>
            <a:pPr>
              <a:lnSpc>
                <a:spcPct val="150000"/>
              </a:lnSpc>
            </a:pPr>
            <a:r>
              <a:rPr lang="zh-CN" altLang="en-US" dirty="0" smtClean="0"/>
              <a:t>运费计算主要有如下基本步骤</a:t>
            </a:r>
            <a:r>
              <a:rPr lang="en-US" dirty="0" smtClean="0"/>
              <a:t>：   </a:t>
            </a:r>
            <a:r>
              <a:rPr lang="zh-CN" altLang="en-US" dirty="0" smtClean="0"/>
              <a:t>第一步</a:t>
            </a:r>
            <a:r>
              <a:rPr lang="en-US" dirty="0" smtClean="0"/>
              <a:t>，  </a:t>
            </a:r>
            <a:r>
              <a:rPr lang="zh-CN" altLang="en-US" dirty="0" smtClean="0"/>
              <a:t>查明 货 物 所 属 的 航 线</a:t>
            </a:r>
            <a:r>
              <a:rPr lang="en-US" dirty="0" smtClean="0"/>
              <a:t>；  </a:t>
            </a:r>
            <a:r>
              <a:rPr lang="zh-CN" altLang="en-US" dirty="0" smtClean="0"/>
              <a:t>第 二 步</a:t>
            </a:r>
            <a:r>
              <a:rPr lang="en-US" dirty="0" smtClean="0"/>
              <a:t>，  </a:t>
            </a:r>
            <a:r>
              <a:rPr lang="zh-CN" altLang="en-US" dirty="0" smtClean="0"/>
              <a:t>了 解 货 物 名 称</a:t>
            </a:r>
            <a:r>
              <a:rPr lang="en-US" dirty="0" smtClean="0"/>
              <a:t>、  </a:t>
            </a:r>
            <a:r>
              <a:rPr lang="zh-CN" altLang="en-US" dirty="0" smtClean="0"/>
              <a:t>特性</a:t>
            </a:r>
            <a:r>
              <a:rPr lang="en-US" dirty="0" smtClean="0"/>
              <a:t>；  </a:t>
            </a:r>
            <a:r>
              <a:rPr lang="zh-CN" altLang="en-US" dirty="0" smtClean="0"/>
              <a:t>第三步</a:t>
            </a:r>
            <a:r>
              <a:rPr lang="en-US" dirty="0" smtClean="0"/>
              <a:t>，  </a:t>
            </a:r>
            <a:r>
              <a:rPr lang="zh-CN" altLang="en-US" dirty="0" smtClean="0"/>
              <a:t>根据货物查货物分级表</a:t>
            </a:r>
            <a:r>
              <a:rPr lang="en-US" dirty="0" smtClean="0"/>
              <a:t>，   </a:t>
            </a:r>
            <a:r>
              <a:rPr lang="zh-CN" altLang="en-US" dirty="0" smtClean="0"/>
              <a:t>确定计算标准</a:t>
            </a:r>
            <a:r>
              <a:rPr lang="en-US" dirty="0" smtClean="0"/>
              <a:t>；  </a:t>
            </a:r>
            <a:r>
              <a:rPr lang="zh-CN" altLang="en-US" dirty="0" smtClean="0"/>
              <a:t>第四步</a:t>
            </a:r>
            <a:r>
              <a:rPr lang="en-US" dirty="0" smtClean="0"/>
              <a:t>，  </a:t>
            </a:r>
            <a:r>
              <a:rPr lang="zh-CN" altLang="en-US" dirty="0" smtClean="0"/>
              <a:t>查所属航线等级费率 表</a:t>
            </a:r>
            <a:r>
              <a:rPr lang="en-US" dirty="0" smtClean="0"/>
              <a:t>；  </a:t>
            </a:r>
            <a:r>
              <a:rPr lang="zh-CN" altLang="en-US" dirty="0" smtClean="0"/>
              <a:t>第五步</a:t>
            </a:r>
            <a:r>
              <a:rPr lang="en-US" dirty="0" smtClean="0"/>
              <a:t>，  </a:t>
            </a:r>
            <a:r>
              <a:rPr lang="zh-CN" altLang="en-US" dirty="0" smtClean="0"/>
              <a:t>查附加费率表</a:t>
            </a:r>
            <a:r>
              <a:rPr lang="en-US" dirty="0" smtClean="0"/>
              <a:t>；  </a:t>
            </a:r>
            <a:r>
              <a:rPr lang="zh-CN" altLang="en-US" dirty="0" smtClean="0"/>
              <a:t>第六步</a:t>
            </a:r>
            <a:r>
              <a:rPr lang="en-US" dirty="0" smtClean="0"/>
              <a:t>，  </a:t>
            </a:r>
            <a:r>
              <a:rPr lang="zh-CN" altLang="en-US" dirty="0" smtClean="0"/>
              <a:t>计算运费查明货物</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31747" name="Rectangle 3"/>
          <p:cNvSpPr>
            <a:spLocks noGrp="1" noChangeArrowheads="1"/>
          </p:cNvSpPr>
          <p:nvPr>
            <p:ph type="body" idx="1"/>
          </p:nvPr>
        </p:nvSpPr>
        <p:spPr/>
        <p:txBody>
          <a:bodyPr/>
          <a:lstStyle/>
          <a:p>
            <a:pPr eaLnBrk="1" hangingPunct="1"/>
            <a:r>
              <a:rPr lang="zh-CN" altLang="en-US" sz="2900" dirty="0" smtClean="0"/>
              <a:t>二</a:t>
            </a:r>
            <a:r>
              <a:rPr lang="en-US" sz="2900" dirty="0" smtClean="0"/>
              <a:t>、  </a:t>
            </a:r>
            <a:r>
              <a:rPr lang="zh-CN" altLang="en-US" sz="2900" dirty="0" smtClean="0"/>
              <a:t>国际航空运输</a:t>
            </a:r>
          </a:p>
          <a:p>
            <a:r>
              <a:rPr lang="en-US" dirty="0" smtClean="0"/>
              <a:t>１  </a:t>
            </a:r>
            <a:r>
              <a:rPr lang="zh-CN" altLang="en-US" dirty="0" smtClean="0"/>
              <a:t>国际航空运输体系</a:t>
            </a:r>
          </a:p>
          <a:p>
            <a:r>
              <a:rPr lang="en-US" dirty="0" smtClean="0"/>
              <a:t>（１）  </a:t>
            </a:r>
            <a:r>
              <a:rPr lang="zh-CN" altLang="en-US" dirty="0" smtClean="0"/>
              <a:t>国际民用航空组织  </a:t>
            </a:r>
            <a:r>
              <a:rPr lang="en-US" dirty="0" smtClean="0"/>
              <a:t>（ </a:t>
            </a:r>
            <a:r>
              <a:rPr lang="en-US" dirty="0" err="1" smtClean="0"/>
              <a:t>Ｉｎｔｅｒｎａｔｉｏｎａｌ</a:t>
            </a:r>
            <a:r>
              <a:rPr lang="en-US" dirty="0" smtClean="0"/>
              <a:t>  </a:t>
            </a:r>
            <a:r>
              <a:rPr lang="en-US" dirty="0" err="1" smtClean="0"/>
              <a:t>Ｃｉｖｉｌ</a:t>
            </a:r>
            <a:r>
              <a:rPr lang="en-US" dirty="0" smtClean="0"/>
              <a:t> </a:t>
            </a:r>
            <a:r>
              <a:rPr lang="en-US" dirty="0" err="1" smtClean="0"/>
              <a:t>Ａｖｉａｔｉｏｎ</a:t>
            </a:r>
            <a:r>
              <a:rPr lang="en-US" dirty="0" smtClean="0"/>
              <a:t>  </a:t>
            </a:r>
            <a:r>
              <a:rPr lang="en-US" dirty="0" err="1" smtClean="0"/>
              <a:t>Ｏｒｇａｎｉｚａｔｉｏｎ</a:t>
            </a:r>
            <a:r>
              <a:rPr lang="en-US" dirty="0" smtClean="0"/>
              <a:t>，   ＩＣＡＯ） 。</a:t>
            </a:r>
            <a:endParaRPr lang="zh-CN" altLang="en-US" dirty="0" smtClean="0"/>
          </a:p>
          <a:p>
            <a:pPr eaLnBrk="1" hangingPunct="1"/>
            <a:r>
              <a:rPr lang="zh-CN" altLang="en-US" dirty="0" smtClean="0"/>
              <a:t>国际民用航空组织的宗旨在于发展国际航行的原则和技术</a:t>
            </a:r>
            <a:r>
              <a:rPr lang="en-US" dirty="0" smtClean="0"/>
              <a:t>， </a:t>
            </a:r>
            <a:r>
              <a:rPr lang="zh-CN" altLang="en-US" dirty="0" smtClean="0"/>
              <a:t>并促进国际航空运输的规划 和发展</a:t>
            </a:r>
            <a:r>
              <a:rPr lang="en-US" dirty="0" smtClean="0"/>
              <a:t>。  </a:t>
            </a:r>
            <a:r>
              <a:rPr lang="zh-CN" altLang="en-US" dirty="0" smtClean="0"/>
              <a:t>作为负责国际航空运输技术</a:t>
            </a:r>
            <a:r>
              <a:rPr lang="en-US" dirty="0" smtClean="0"/>
              <a:t>、   </a:t>
            </a:r>
            <a:r>
              <a:rPr lang="zh-CN" altLang="en-US" dirty="0" smtClean="0"/>
              <a:t>航行及法规方面的机构</a:t>
            </a:r>
            <a:r>
              <a:rPr lang="en-US" dirty="0" smtClean="0"/>
              <a:t>，  </a:t>
            </a:r>
            <a:r>
              <a:rPr lang="zh-CN" altLang="en-US" dirty="0" smtClean="0"/>
              <a:t>国际民用航空组织通过的文 件具有法律效力</a:t>
            </a:r>
            <a:r>
              <a:rPr lang="en-US" dirty="0" smtClean="0"/>
              <a:t>，  </a:t>
            </a:r>
            <a:r>
              <a:rPr lang="zh-CN" altLang="en-US" dirty="0" smtClean="0"/>
              <a:t>各成员国必须严格遵守</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5123" name="Rectangle 3"/>
          <p:cNvSpPr>
            <a:spLocks noGrp="1" noChangeArrowheads="1"/>
          </p:cNvSpPr>
          <p:nvPr>
            <p:ph type="body" idx="1"/>
          </p:nvPr>
        </p:nvSpPr>
        <p:spPr/>
        <p:txBody>
          <a:bodyPr/>
          <a:lstStyle/>
          <a:p>
            <a:pPr eaLnBrk="1" hangingPunct="1"/>
            <a:r>
              <a:rPr lang="zh-CN" altLang="en-US" sz="2900" dirty="0" smtClean="0"/>
              <a:t>二</a:t>
            </a:r>
            <a:r>
              <a:rPr lang="en-US" sz="2900" dirty="0" smtClean="0"/>
              <a:t>、  </a:t>
            </a:r>
            <a:r>
              <a:rPr lang="zh-CN" altLang="en-US" sz="2900" dirty="0" smtClean="0"/>
              <a:t>国际货物运输作用</a:t>
            </a:r>
          </a:p>
          <a:p>
            <a:pPr eaLnBrk="1" hangingPunct="1"/>
            <a:r>
              <a:rPr lang="en-US" dirty="0" smtClean="0"/>
              <a:t>１  </a:t>
            </a:r>
            <a:r>
              <a:rPr lang="zh-CN" altLang="en-US" dirty="0" smtClean="0"/>
              <a:t>国际货物运输是国际贸易不可缺少的环节</a:t>
            </a:r>
            <a:r>
              <a:rPr lang="en-US" dirty="0" smtClean="0"/>
              <a:t>，  </a:t>
            </a:r>
            <a:r>
              <a:rPr lang="zh-CN" altLang="en-US" dirty="0" smtClean="0"/>
              <a:t>并不断促进国际贸易的发展</a:t>
            </a:r>
          </a:p>
          <a:p>
            <a:pPr eaLnBrk="1" hangingPunct="1"/>
            <a:r>
              <a:rPr lang="en-US" dirty="0" smtClean="0"/>
              <a:t>２  </a:t>
            </a:r>
            <a:r>
              <a:rPr lang="zh-CN" altLang="en-US" dirty="0" smtClean="0"/>
              <a:t>国际货物运输促进了交通运输的发展</a:t>
            </a:r>
          </a:p>
          <a:p>
            <a:pPr eaLnBrk="1" hangingPunct="1"/>
            <a:r>
              <a:rPr lang="en-US" dirty="0" smtClean="0"/>
              <a:t>３  </a:t>
            </a:r>
            <a:r>
              <a:rPr lang="zh-CN" altLang="en-US" dirty="0" smtClean="0"/>
              <a:t>国际货物运输体系的形成和国际货物运输服务贸易的参与程度是决定一国在国际经 济中生存和竞争能力的因素之一</a:t>
            </a:r>
          </a:p>
          <a:p>
            <a:pPr eaLnBrk="1" hangingPunct="1"/>
            <a:r>
              <a:rPr lang="en-US" dirty="0" smtClean="0"/>
              <a:t>４  </a:t>
            </a:r>
            <a:r>
              <a:rPr lang="zh-CN" altLang="en-US" dirty="0" smtClean="0"/>
              <a:t>国际货物运输的发展将有力地推动建筑业</a:t>
            </a:r>
            <a:r>
              <a:rPr lang="en-US" dirty="0" smtClean="0"/>
              <a:t>、  </a:t>
            </a:r>
            <a:r>
              <a:rPr lang="zh-CN" altLang="en-US" dirty="0" smtClean="0"/>
              <a:t>能源工业</a:t>
            </a:r>
            <a:r>
              <a:rPr lang="en-US" dirty="0" smtClean="0"/>
              <a:t>、  </a:t>
            </a:r>
            <a:r>
              <a:rPr lang="zh-CN" altLang="en-US" dirty="0" smtClean="0"/>
              <a:t>冶金业等诸多行业的发展</a:t>
            </a:r>
          </a:p>
          <a:p>
            <a:pPr eaLnBrk="1" hangingPunct="1"/>
            <a:r>
              <a:rPr lang="en-US" dirty="0" smtClean="0"/>
              <a:t>５  </a:t>
            </a:r>
            <a:r>
              <a:rPr lang="zh-CN" altLang="en-US" dirty="0" smtClean="0"/>
              <a:t>国际货物运输能够改变资源分布不平衡的状况</a:t>
            </a:r>
          </a:p>
          <a:p>
            <a:pPr eaLnBrk="1" hangingPunct="1"/>
            <a:r>
              <a:rPr lang="en-US" dirty="0" smtClean="0"/>
              <a:t>６  </a:t>
            </a:r>
            <a:r>
              <a:rPr lang="zh-CN" altLang="en-US" dirty="0" smtClean="0"/>
              <a:t>国际货物运输是平衡一国外汇收入的重要手段</a:t>
            </a:r>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32771" name="Rectangle 3"/>
          <p:cNvSpPr>
            <a:spLocks noGrp="1" noChangeArrowheads="1"/>
          </p:cNvSpPr>
          <p:nvPr>
            <p:ph type="body" idx="1"/>
          </p:nvPr>
        </p:nvSpPr>
        <p:spPr/>
        <p:txBody>
          <a:bodyPr/>
          <a:lstStyle/>
          <a:p>
            <a:pPr eaLnBrk="1" hangingPunct="1">
              <a:lnSpc>
                <a:spcPct val="200000"/>
              </a:lnSpc>
            </a:pPr>
            <a:r>
              <a:rPr lang="en-US" dirty="0" smtClean="0"/>
              <a:t>（２）  </a:t>
            </a:r>
            <a:r>
              <a:rPr lang="zh-CN" altLang="en-US" dirty="0" smtClean="0"/>
              <a:t>国际航空运输协会  </a:t>
            </a:r>
            <a:r>
              <a:rPr lang="en-US" dirty="0" smtClean="0"/>
              <a:t>（ </a:t>
            </a:r>
            <a:r>
              <a:rPr lang="en-US" dirty="0" err="1" smtClean="0"/>
              <a:t>Ｉｎｔｅｒｎａｔｉｏｎａｌ</a:t>
            </a:r>
            <a:r>
              <a:rPr lang="en-US" dirty="0" smtClean="0"/>
              <a:t>  </a:t>
            </a:r>
            <a:r>
              <a:rPr lang="en-US" dirty="0" err="1" smtClean="0"/>
              <a:t>Ａｉｒ</a:t>
            </a:r>
            <a:r>
              <a:rPr lang="en-US" dirty="0" smtClean="0"/>
              <a:t> </a:t>
            </a:r>
            <a:r>
              <a:rPr lang="en-US" dirty="0" err="1" smtClean="0"/>
              <a:t>Ｔｒａｎｓｐｏｒｔ</a:t>
            </a:r>
            <a:r>
              <a:rPr lang="en-US" dirty="0" smtClean="0"/>
              <a:t> </a:t>
            </a:r>
            <a:r>
              <a:rPr lang="en-US" dirty="0" err="1" smtClean="0"/>
              <a:t>Ａｓｓｏｃｉａｔｉｏｎ</a:t>
            </a:r>
            <a:r>
              <a:rPr lang="en-US" dirty="0" smtClean="0"/>
              <a:t>，   ＩＡＴＡ） 。</a:t>
            </a:r>
            <a:endParaRPr lang="zh-CN" altLang="en-US" dirty="0" smtClean="0"/>
          </a:p>
          <a:p>
            <a:pPr>
              <a:lnSpc>
                <a:spcPct val="200000"/>
              </a:lnSpc>
            </a:pPr>
            <a:r>
              <a:rPr lang="zh-CN" altLang="en-US" dirty="0" smtClean="0"/>
              <a:t>国际航协的目标是调解有关商业飞行上的一些法律问题</a:t>
            </a:r>
            <a:r>
              <a:rPr lang="en-US" dirty="0" smtClean="0"/>
              <a:t>， </a:t>
            </a:r>
            <a:r>
              <a:rPr lang="zh-CN" altLang="en-US" dirty="0" smtClean="0"/>
              <a:t>简化和加速国际航线的客货运 输</a:t>
            </a:r>
            <a:r>
              <a:rPr lang="en-US" dirty="0" smtClean="0"/>
              <a:t>，  </a:t>
            </a:r>
            <a:r>
              <a:rPr lang="zh-CN" altLang="en-US" dirty="0" smtClean="0"/>
              <a:t>促进国际航空运输的安全和世界范围内航空运输事业的发展</a:t>
            </a:r>
            <a:r>
              <a:rPr lang="en-US" dirty="0" smtClean="0"/>
              <a:t>。  </a:t>
            </a:r>
            <a:r>
              <a:rPr lang="zh-CN" altLang="en-US" dirty="0" smtClean="0"/>
              <a:t>其主要活动是从事运价</a:t>
            </a:r>
            <a:r>
              <a:rPr lang="zh-CN" altLang="en-US" dirty="0" smtClean="0"/>
              <a:t>协调</a:t>
            </a:r>
            <a:r>
              <a:rPr lang="en-US" dirty="0" smtClean="0"/>
              <a:t>、  </a:t>
            </a:r>
            <a:r>
              <a:rPr lang="zh-CN" altLang="en-US" dirty="0" smtClean="0"/>
              <a:t>运输服务</a:t>
            </a:r>
            <a:r>
              <a:rPr lang="en-US" dirty="0" smtClean="0"/>
              <a:t>、  </a:t>
            </a:r>
            <a:r>
              <a:rPr lang="zh-CN" altLang="en-US" dirty="0" smtClean="0"/>
              <a:t>代理人事务</a:t>
            </a:r>
            <a:r>
              <a:rPr lang="en-US" dirty="0" smtClean="0"/>
              <a:t>、  </a:t>
            </a:r>
            <a:r>
              <a:rPr lang="zh-CN" altLang="en-US" dirty="0" smtClean="0"/>
              <a:t>法律和技术规范等方面的工作</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33795" name="Rectangle 3"/>
          <p:cNvSpPr>
            <a:spLocks noGrp="1" noChangeArrowheads="1"/>
          </p:cNvSpPr>
          <p:nvPr>
            <p:ph type="body" idx="1"/>
          </p:nvPr>
        </p:nvSpPr>
        <p:spPr/>
        <p:txBody>
          <a:bodyPr/>
          <a:lstStyle/>
          <a:p>
            <a:r>
              <a:rPr lang="en-US" dirty="0" smtClean="0"/>
              <a:t>（３）  </a:t>
            </a:r>
            <a:r>
              <a:rPr lang="zh-CN" altLang="en-US" dirty="0" smtClean="0"/>
              <a:t>国际货运代理人协会  </a:t>
            </a:r>
            <a:r>
              <a:rPr lang="en-US" dirty="0" smtClean="0"/>
              <a:t>（ </a:t>
            </a:r>
            <a:r>
              <a:rPr lang="en-US" dirty="0" err="1" smtClean="0"/>
              <a:t>Ｉｎｔｅｒｎａｔｉｏｎａｌ</a:t>
            </a:r>
            <a:r>
              <a:rPr lang="en-US" dirty="0" smtClean="0"/>
              <a:t>  </a:t>
            </a:r>
            <a:r>
              <a:rPr lang="en-US" dirty="0" err="1" smtClean="0"/>
              <a:t>Ｆｅｄｅｒａｔｉｏｎ</a:t>
            </a:r>
            <a:r>
              <a:rPr lang="en-US" dirty="0" smtClean="0"/>
              <a:t>  </a:t>
            </a:r>
            <a:r>
              <a:rPr lang="en-US" dirty="0" err="1" smtClean="0"/>
              <a:t>ｏｆ</a:t>
            </a:r>
            <a:r>
              <a:rPr lang="en-US" dirty="0" smtClean="0"/>
              <a:t> </a:t>
            </a:r>
            <a:r>
              <a:rPr lang="en-US" dirty="0" err="1" smtClean="0"/>
              <a:t>Ｆｒｅｉｇｈｔ</a:t>
            </a:r>
            <a:r>
              <a:rPr lang="en-US" dirty="0" smtClean="0"/>
              <a:t>  </a:t>
            </a:r>
            <a:r>
              <a:rPr lang="en-US" dirty="0" err="1" smtClean="0"/>
              <a:t>Ｆｏｒｗａｒｄｅｒｓ</a:t>
            </a:r>
            <a:r>
              <a:rPr lang="en-US" dirty="0" smtClean="0"/>
              <a:t>  </a:t>
            </a:r>
            <a:r>
              <a:rPr lang="en-US" dirty="0" err="1" smtClean="0"/>
              <a:t>Ａｓｓｏｃｉａｔｉｏｎ</a:t>
            </a:r>
            <a:r>
              <a:rPr lang="en-US" dirty="0" smtClean="0"/>
              <a:t>） </a:t>
            </a:r>
            <a:r>
              <a:rPr lang="en-US" dirty="0" smtClean="0"/>
              <a:t>。</a:t>
            </a:r>
          </a:p>
          <a:p>
            <a:r>
              <a:rPr lang="zh-CN" altLang="en-US" dirty="0" smtClean="0"/>
              <a:t> 该组织成立的目的是解决由于日益发展的国际货运代理业务所产生的</a:t>
            </a:r>
            <a:r>
              <a:rPr lang="zh-CN" altLang="en-US" dirty="0" smtClean="0"/>
              <a:t>问题</a:t>
            </a:r>
            <a:r>
              <a:rPr lang="en-US" dirty="0" smtClean="0"/>
              <a:t>，  </a:t>
            </a:r>
            <a:r>
              <a:rPr lang="zh-CN" altLang="en-US" dirty="0" smtClean="0"/>
              <a:t>保障和提高国际货物运输代理在全球的利益</a:t>
            </a:r>
            <a:r>
              <a:rPr lang="en-US" dirty="0" smtClean="0"/>
              <a:t>，  </a:t>
            </a:r>
            <a:r>
              <a:rPr lang="zh-CN" altLang="en-US" dirty="0" smtClean="0"/>
              <a:t>提高货运代理服务的质量</a:t>
            </a:r>
            <a:r>
              <a:rPr lang="en-US" dirty="0" smtClean="0"/>
              <a:t>。</a:t>
            </a:r>
            <a:endParaRPr lang="zh-CN" altLang="en-US" dirty="0" smtClean="0"/>
          </a:p>
          <a:p>
            <a:r>
              <a:rPr lang="zh-CN" altLang="en-US" dirty="0" smtClean="0"/>
              <a:t>国际货运代理协会的成员不仅局限于国际货运代理行业</a:t>
            </a:r>
            <a:r>
              <a:rPr lang="en-US" dirty="0" smtClean="0"/>
              <a:t>，   </a:t>
            </a:r>
            <a:r>
              <a:rPr lang="zh-CN" altLang="en-US" dirty="0" smtClean="0"/>
              <a:t>而且包括报关行</a:t>
            </a:r>
            <a:r>
              <a:rPr lang="en-US" dirty="0" smtClean="0"/>
              <a:t>、  </a:t>
            </a:r>
            <a:r>
              <a:rPr lang="zh-CN" altLang="en-US" dirty="0" smtClean="0"/>
              <a:t>船舶代理</a:t>
            </a:r>
            <a:r>
              <a:rPr lang="en-US" dirty="0" smtClean="0"/>
              <a:t>、</a:t>
            </a:r>
            <a:r>
              <a:rPr lang="zh-CN" altLang="en-US" dirty="0" smtClean="0"/>
              <a:t>仓储</a:t>
            </a:r>
            <a:r>
              <a:rPr lang="en-US" dirty="0" smtClean="0"/>
              <a:t>、  </a:t>
            </a:r>
            <a:r>
              <a:rPr lang="zh-CN" altLang="en-US" dirty="0" smtClean="0"/>
              <a:t>包装</a:t>
            </a:r>
            <a:r>
              <a:rPr lang="en-US" dirty="0" smtClean="0"/>
              <a:t>、  </a:t>
            </a:r>
            <a:r>
              <a:rPr lang="zh-CN" altLang="en-US" dirty="0" smtClean="0"/>
              <a:t>卡车集中托运等运输企业</a:t>
            </a:r>
            <a:r>
              <a:rPr lang="en-US" dirty="0" smtClean="0"/>
              <a:t>。   </a:t>
            </a:r>
            <a:r>
              <a:rPr lang="zh-CN" altLang="en-US" dirty="0" smtClean="0"/>
              <a:t>目前国际货运代理协会有来自  </a:t>
            </a:r>
            <a:r>
              <a:rPr lang="en-US" dirty="0" smtClean="0"/>
              <a:t>８６ </a:t>
            </a:r>
            <a:r>
              <a:rPr lang="zh-CN" altLang="en-US" dirty="0" smtClean="0"/>
              <a:t>个国家和地区</a:t>
            </a:r>
            <a:r>
              <a:rPr lang="zh-CN" altLang="en-US" dirty="0" smtClean="0"/>
              <a:t>的</a:t>
            </a:r>
            <a:r>
              <a:rPr lang="en-US" dirty="0" smtClean="0"/>
              <a:t>９６ </a:t>
            </a:r>
            <a:r>
              <a:rPr lang="zh-CN" altLang="en-US" dirty="0" smtClean="0"/>
              <a:t>个一般会员和分布于 </a:t>
            </a:r>
            <a:r>
              <a:rPr lang="en-US" dirty="0" smtClean="0"/>
              <a:t>１５０ </a:t>
            </a:r>
            <a:r>
              <a:rPr lang="zh-CN" altLang="en-US" dirty="0" smtClean="0"/>
              <a:t>个国家和地区的 </a:t>
            </a:r>
            <a:r>
              <a:rPr lang="en-US" dirty="0" smtClean="0"/>
              <a:t>２ ７００ </a:t>
            </a:r>
            <a:r>
              <a:rPr lang="zh-CN" altLang="en-US" dirty="0" smtClean="0"/>
              <a:t>多家联系会员</a:t>
            </a:r>
            <a:r>
              <a:rPr lang="en-US" dirty="0" smtClean="0"/>
              <a:t>。</a:t>
            </a:r>
            <a:endParaRPr lang="zh-CN" altLang="en-US" dirty="0" smtClean="0"/>
          </a:p>
          <a:p>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34819" name="Rectangle 3"/>
          <p:cNvSpPr>
            <a:spLocks noGrp="1" noChangeArrowheads="1"/>
          </p:cNvSpPr>
          <p:nvPr>
            <p:ph type="body" idx="1"/>
          </p:nvPr>
        </p:nvSpPr>
        <p:spPr/>
        <p:txBody>
          <a:bodyPr/>
          <a:lstStyle/>
          <a:p>
            <a:r>
              <a:rPr lang="en-US" dirty="0" smtClean="0"/>
              <a:t>２  </a:t>
            </a:r>
            <a:r>
              <a:rPr lang="zh-CN" altLang="en-US" dirty="0" smtClean="0"/>
              <a:t>国际航空运输的特点</a:t>
            </a:r>
          </a:p>
          <a:p>
            <a:r>
              <a:rPr lang="zh-CN" altLang="en-US" dirty="0" smtClean="0"/>
              <a:t>国际航空运输虽然起步较晚</a:t>
            </a:r>
            <a:r>
              <a:rPr lang="en-US" dirty="0" smtClean="0"/>
              <a:t>，   </a:t>
            </a:r>
            <a:r>
              <a:rPr lang="zh-CN" altLang="en-US" dirty="0" smtClean="0"/>
              <a:t>但发展极为迅速</a:t>
            </a:r>
            <a:r>
              <a:rPr lang="en-US" dirty="0" smtClean="0"/>
              <a:t>，  </a:t>
            </a:r>
            <a:r>
              <a:rPr lang="zh-CN" altLang="en-US" dirty="0" smtClean="0"/>
              <a:t>这是与它所具备的许多特点分不开的</a:t>
            </a:r>
            <a:r>
              <a:rPr lang="en-US" dirty="0" smtClean="0"/>
              <a:t>，</a:t>
            </a:r>
            <a:endParaRPr lang="zh-CN" altLang="en-US" dirty="0" smtClean="0"/>
          </a:p>
          <a:p>
            <a:r>
              <a:rPr lang="zh-CN" altLang="en-US" dirty="0" smtClean="0"/>
              <a:t>这种运输方式与其他运输方式相比</a:t>
            </a:r>
            <a:r>
              <a:rPr lang="en-US" dirty="0" smtClean="0"/>
              <a:t>，  </a:t>
            </a:r>
            <a:r>
              <a:rPr lang="zh-CN" altLang="en-US" dirty="0" smtClean="0"/>
              <a:t>具有以下特点</a:t>
            </a:r>
            <a:r>
              <a:rPr lang="en-US" dirty="0" smtClean="0"/>
              <a:t>：</a:t>
            </a:r>
            <a:endParaRPr lang="zh-CN" altLang="en-US" dirty="0" smtClean="0"/>
          </a:p>
          <a:p>
            <a:r>
              <a:rPr lang="en-US" dirty="0" smtClean="0"/>
              <a:t>（１）  </a:t>
            </a:r>
            <a:r>
              <a:rPr lang="zh-CN" altLang="en-US" dirty="0" smtClean="0"/>
              <a:t>运送速度快</a:t>
            </a:r>
            <a:r>
              <a:rPr lang="en-US" dirty="0" smtClean="0"/>
              <a:t>。 </a:t>
            </a:r>
            <a:r>
              <a:rPr lang="en-US" altLang="zh-CN" dirty="0" smtClean="0"/>
              <a:t> </a:t>
            </a:r>
            <a:endParaRPr lang="zh-CN" altLang="en-US" dirty="0" smtClean="0"/>
          </a:p>
          <a:p>
            <a:r>
              <a:rPr lang="en-US" dirty="0" smtClean="0"/>
              <a:t>（２）  </a:t>
            </a:r>
            <a:r>
              <a:rPr lang="zh-CN" altLang="en-US" dirty="0" smtClean="0"/>
              <a:t>安全准确</a:t>
            </a:r>
            <a:r>
              <a:rPr lang="en-US" dirty="0" smtClean="0"/>
              <a:t>。  </a:t>
            </a:r>
            <a:r>
              <a:rPr lang="en-US" altLang="zh-CN" dirty="0" smtClean="0"/>
              <a:t> </a:t>
            </a:r>
            <a:endParaRPr lang="zh-CN" altLang="en-US" dirty="0" smtClean="0"/>
          </a:p>
          <a:p>
            <a:r>
              <a:rPr lang="zh-CN" altLang="en-US" dirty="0" smtClean="0"/>
              <a:t>如果使用空运集装箱</a:t>
            </a:r>
            <a:r>
              <a:rPr lang="en-US" dirty="0" smtClean="0"/>
              <a:t>，  </a:t>
            </a:r>
            <a:r>
              <a:rPr lang="zh-CN" altLang="en-US" dirty="0" smtClean="0"/>
              <a:t>则更为安全</a:t>
            </a:r>
            <a:r>
              <a:rPr lang="en-US" dirty="0" smtClean="0"/>
              <a:t>。  </a:t>
            </a:r>
            <a:r>
              <a:rPr lang="en-US" altLang="zh-CN" dirty="0" smtClean="0"/>
              <a:t> </a:t>
            </a:r>
            <a:endParaRPr lang="zh-CN" altLang="en-US" dirty="0" smtClean="0"/>
          </a:p>
          <a:p>
            <a:r>
              <a:rPr lang="en-US" dirty="0" smtClean="0"/>
              <a:t>（３） </a:t>
            </a:r>
            <a:r>
              <a:rPr lang="zh-CN" altLang="en-US" dirty="0" smtClean="0"/>
              <a:t>手续简便</a:t>
            </a:r>
            <a:r>
              <a:rPr lang="en-US" dirty="0" smtClean="0"/>
              <a:t>。 </a:t>
            </a:r>
            <a:r>
              <a:rPr lang="en-US" altLang="zh-CN" dirty="0" smtClean="0"/>
              <a:t> </a:t>
            </a:r>
            <a:endParaRPr lang="zh-CN" altLang="en-US" dirty="0" smtClean="0"/>
          </a:p>
          <a:p>
            <a:r>
              <a:rPr lang="en-US" dirty="0" smtClean="0"/>
              <a:t>（４）  </a:t>
            </a:r>
            <a:r>
              <a:rPr lang="zh-CN" altLang="en-US" dirty="0" smtClean="0"/>
              <a:t>节省包 装</a:t>
            </a:r>
            <a:r>
              <a:rPr lang="en-US" dirty="0" smtClean="0"/>
              <a:t>、  </a:t>
            </a:r>
            <a:r>
              <a:rPr lang="zh-CN" altLang="en-US" dirty="0" smtClean="0"/>
              <a:t>保 险</a:t>
            </a:r>
            <a:r>
              <a:rPr lang="en-US" dirty="0" smtClean="0"/>
              <a:t>、  </a:t>
            </a:r>
            <a:r>
              <a:rPr lang="zh-CN" altLang="en-US" dirty="0" smtClean="0"/>
              <a:t>利 息 和 储 存 等 费 用</a:t>
            </a:r>
            <a:r>
              <a:rPr lang="en-US" dirty="0" smtClean="0"/>
              <a:t>。  </a:t>
            </a:r>
            <a:r>
              <a:rPr lang="en-US" altLang="zh-CN" dirty="0" smtClean="0"/>
              <a:t> </a:t>
            </a:r>
            <a:endParaRPr lang="zh-CN" altLang="en-US" dirty="0" smtClean="0"/>
          </a:p>
          <a:p>
            <a:r>
              <a:rPr lang="en-US" dirty="0" smtClean="0"/>
              <a:t>（５） </a:t>
            </a:r>
            <a:r>
              <a:rPr lang="zh-CN" altLang="en-US" dirty="0" smtClean="0"/>
              <a:t>航空运输的运量小</a:t>
            </a:r>
            <a:r>
              <a:rPr lang="en-US" dirty="0" smtClean="0"/>
              <a:t>， </a:t>
            </a:r>
            <a:r>
              <a:rPr lang="zh-CN" altLang="en-US" dirty="0" smtClean="0"/>
              <a:t>运价高</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35843" name="Rectangle 3"/>
          <p:cNvSpPr>
            <a:spLocks noGrp="1" noChangeArrowheads="1"/>
          </p:cNvSpPr>
          <p:nvPr>
            <p:ph type="body" idx="1"/>
          </p:nvPr>
        </p:nvSpPr>
        <p:spPr/>
        <p:txBody>
          <a:bodyPr/>
          <a:lstStyle/>
          <a:p>
            <a:r>
              <a:rPr lang="en-US" dirty="0" smtClean="0"/>
              <a:t>３  </a:t>
            </a:r>
            <a:r>
              <a:rPr lang="zh-CN" altLang="en-US" dirty="0" smtClean="0"/>
              <a:t>国际航空运输种类</a:t>
            </a:r>
          </a:p>
          <a:p>
            <a:r>
              <a:rPr lang="en-US" dirty="0" smtClean="0"/>
              <a:t>（１）  </a:t>
            </a:r>
            <a:r>
              <a:rPr lang="zh-CN" altLang="en-US" dirty="0" smtClean="0"/>
              <a:t>班机运输</a:t>
            </a:r>
            <a:r>
              <a:rPr lang="en-US" dirty="0" smtClean="0"/>
              <a:t>。</a:t>
            </a:r>
            <a:endParaRPr lang="zh-CN" altLang="en-US" dirty="0" smtClean="0"/>
          </a:p>
          <a:p>
            <a:pPr eaLnBrk="1" hangingPunct="1"/>
            <a:r>
              <a:rPr lang="zh-CN" altLang="en-US" dirty="0" smtClean="0"/>
              <a:t>班机运输可以分为客运航班和货运航班两种运输方式</a:t>
            </a:r>
            <a:r>
              <a:rPr lang="en-US" dirty="0" smtClean="0"/>
              <a:t>。 </a:t>
            </a:r>
            <a:endParaRPr lang="en-US" dirty="0" smtClean="0"/>
          </a:p>
          <a:p>
            <a:r>
              <a:rPr lang="en-US" dirty="0" smtClean="0"/>
              <a:t>（２）  </a:t>
            </a:r>
            <a:r>
              <a:rPr lang="zh-CN" altLang="en-US" dirty="0" smtClean="0"/>
              <a:t>包机运输</a:t>
            </a:r>
            <a:r>
              <a:rPr lang="en-US" dirty="0" smtClean="0"/>
              <a:t>。</a:t>
            </a:r>
            <a:endParaRPr lang="zh-CN" altLang="en-US" dirty="0" smtClean="0"/>
          </a:p>
          <a:p>
            <a:r>
              <a:rPr lang="zh-CN" altLang="en-US" dirty="0" smtClean="0"/>
              <a:t>当运输的货物批量较大时</a:t>
            </a:r>
            <a:r>
              <a:rPr lang="en-US" dirty="0" smtClean="0"/>
              <a:t>，   </a:t>
            </a:r>
            <a:r>
              <a:rPr lang="zh-CN" altLang="en-US" dirty="0" smtClean="0"/>
              <a:t>包机运输就成为重要的航空货物运输方式</a:t>
            </a:r>
            <a:r>
              <a:rPr lang="en-US" dirty="0" smtClean="0"/>
              <a:t>。  </a:t>
            </a:r>
            <a:r>
              <a:rPr lang="zh-CN" altLang="en-US" dirty="0" smtClean="0"/>
              <a:t>包机运输分为整 架包机和部分包机</a:t>
            </a:r>
            <a:r>
              <a:rPr lang="en-US" dirty="0" smtClean="0"/>
              <a:t>。</a:t>
            </a:r>
            <a:endParaRPr lang="zh-CN" altLang="en-US" dirty="0" smtClean="0"/>
          </a:p>
          <a:p>
            <a:r>
              <a:rPr lang="en-US" dirty="0" smtClean="0"/>
              <a:t>（３）  </a:t>
            </a:r>
            <a:r>
              <a:rPr lang="zh-CN" altLang="en-US" dirty="0" smtClean="0"/>
              <a:t>集中托运</a:t>
            </a:r>
            <a:r>
              <a:rPr lang="en-US" dirty="0" smtClean="0"/>
              <a:t>。</a:t>
            </a:r>
            <a:endParaRPr lang="zh-CN" altLang="en-US" dirty="0" smtClean="0"/>
          </a:p>
          <a:p>
            <a:r>
              <a:rPr lang="zh-CN" altLang="en-US" dirty="0" smtClean="0"/>
              <a:t>集中托运是指航空货运代理公司将若干批单独发运的货物组成一整批</a:t>
            </a:r>
            <a:r>
              <a:rPr lang="en-US" dirty="0" smtClean="0"/>
              <a:t>，  </a:t>
            </a:r>
            <a:r>
              <a:rPr lang="zh-CN" altLang="en-US" dirty="0" smtClean="0"/>
              <a:t>向航空公司办理 托运</a:t>
            </a:r>
            <a:r>
              <a:rPr lang="en-US" dirty="0" smtClean="0"/>
              <a:t>，  </a:t>
            </a:r>
            <a:r>
              <a:rPr lang="zh-CN" altLang="en-US" dirty="0" smtClean="0"/>
              <a:t>使用一份航空总运单集中发运到同一目的站</a:t>
            </a:r>
            <a:r>
              <a:rPr lang="en-US" dirty="0" smtClean="0"/>
              <a:t>，  </a:t>
            </a:r>
            <a:r>
              <a:rPr lang="zh-CN" altLang="en-US" dirty="0" smtClean="0"/>
              <a:t>由航空货运代理公司在目的地指定的</a:t>
            </a:r>
            <a:r>
              <a:rPr lang="zh-CN" altLang="en-US" dirty="0" smtClean="0"/>
              <a:t>代理</a:t>
            </a:r>
            <a:r>
              <a:rPr lang="zh-CN" altLang="en-US" dirty="0" smtClean="0"/>
              <a:t>收货</a:t>
            </a:r>
            <a:r>
              <a:rPr lang="en-US" dirty="0" smtClean="0"/>
              <a:t>，  </a:t>
            </a:r>
            <a:r>
              <a:rPr lang="zh-CN" altLang="en-US" dirty="0" smtClean="0"/>
              <a:t>再根据航空货代公司签发的航空分运单分拨给各实际收货人的航空货物运输方式</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36867" name="Rectangle 3"/>
          <p:cNvSpPr>
            <a:spLocks noGrp="1" noChangeArrowheads="1"/>
          </p:cNvSpPr>
          <p:nvPr>
            <p:ph type="body" idx="1"/>
          </p:nvPr>
        </p:nvSpPr>
        <p:spPr/>
        <p:txBody>
          <a:bodyPr/>
          <a:lstStyle/>
          <a:p>
            <a:r>
              <a:rPr lang="en-US" dirty="0" smtClean="0"/>
              <a:t>（４）  </a:t>
            </a:r>
            <a:r>
              <a:rPr lang="zh-CN" altLang="en-US" dirty="0" smtClean="0"/>
              <a:t>陆空陆联运</a:t>
            </a:r>
            <a:r>
              <a:rPr lang="en-US" dirty="0" smtClean="0"/>
              <a:t>。</a:t>
            </a:r>
            <a:endParaRPr lang="zh-CN" altLang="en-US" dirty="0" smtClean="0"/>
          </a:p>
          <a:p>
            <a:r>
              <a:rPr lang="zh-CN" altLang="en-US" dirty="0" smtClean="0"/>
              <a:t>陆空陆联运 有 三 种 方 式</a:t>
            </a:r>
            <a:r>
              <a:rPr lang="en-US" dirty="0" smtClean="0"/>
              <a:t>，  </a:t>
            </a:r>
            <a:r>
              <a:rPr lang="zh-CN" altLang="en-US" dirty="0" smtClean="0"/>
              <a:t>一 种 是 火 车</a:t>
            </a:r>
            <a:r>
              <a:rPr lang="en-US" dirty="0" smtClean="0"/>
              <a:t>—</a:t>
            </a:r>
            <a:r>
              <a:rPr lang="zh-CN" altLang="en-US" dirty="0" smtClean="0"/>
              <a:t>飞 机</a:t>
            </a:r>
            <a:r>
              <a:rPr lang="en-US" dirty="0" smtClean="0"/>
              <a:t>—</a:t>
            </a:r>
            <a:r>
              <a:rPr lang="zh-CN" altLang="en-US" dirty="0" smtClean="0"/>
              <a:t>汽 车 联 运  </a:t>
            </a:r>
            <a:r>
              <a:rPr lang="en-US" dirty="0" smtClean="0"/>
              <a:t>（ </a:t>
            </a:r>
            <a:r>
              <a:rPr lang="en-US" dirty="0" err="1" smtClean="0"/>
              <a:t>Ｔｒａｉｎ</a:t>
            </a:r>
            <a:r>
              <a:rPr lang="en-US" dirty="0" smtClean="0"/>
              <a:t>  － </a:t>
            </a:r>
            <a:r>
              <a:rPr lang="en-US" dirty="0" err="1" smtClean="0"/>
              <a:t>Ａｉｒ</a:t>
            </a:r>
            <a:r>
              <a:rPr lang="en-US" dirty="0" smtClean="0"/>
              <a:t> － </a:t>
            </a:r>
            <a:r>
              <a:rPr lang="en-US" dirty="0" err="1" smtClean="0"/>
              <a:t>Ｔｒｕｃｋ</a:t>
            </a:r>
            <a:r>
              <a:rPr lang="en-US" dirty="0" smtClean="0"/>
              <a:t> ） ，  </a:t>
            </a:r>
            <a:r>
              <a:rPr lang="zh-CN" altLang="en-US" dirty="0" smtClean="0"/>
              <a:t>称 </a:t>
            </a:r>
            <a:r>
              <a:rPr lang="zh-CN" altLang="en-US" dirty="0" smtClean="0"/>
              <a:t>为</a:t>
            </a:r>
            <a:r>
              <a:rPr lang="en-US" dirty="0" smtClean="0"/>
              <a:t>ＴＡＴ </a:t>
            </a:r>
            <a:r>
              <a:rPr lang="zh-CN" altLang="en-US" dirty="0" smtClean="0"/>
              <a:t>运输</a:t>
            </a:r>
            <a:r>
              <a:rPr lang="en-US" dirty="0" smtClean="0"/>
              <a:t>；  </a:t>
            </a:r>
            <a:r>
              <a:rPr lang="zh-CN" altLang="en-US" dirty="0" smtClean="0"/>
              <a:t>第二种是火车</a:t>
            </a:r>
            <a:r>
              <a:rPr lang="en-US" dirty="0" smtClean="0"/>
              <a:t>—</a:t>
            </a:r>
            <a:r>
              <a:rPr lang="zh-CN" altLang="en-US" dirty="0" smtClean="0"/>
              <a:t>飞机联运</a:t>
            </a:r>
            <a:r>
              <a:rPr lang="en-US" dirty="0" smtClean="0"/>
              <a:t>   （ </a:t>
            </a:r>
            <a:r>
              <a:rPr lang="en-US" dirty="0" err="1" smtClean="0"/>
              <a:t>Ｔｒａｉｎ</a:t>
            </a:r>
            <a:r>
              <a:rPr lang="en-US" dirty="0" smtClean="0"/>
              <a:t> － </a:t>
            </a:r>
            <a:r>
              <a:rPr lang="en-US" dirty="0" err="1" smtClean="0"/>
              <a:t>Ａｉｒ</a:t>
            </a:r>
            <a:r>
              <a:rPr lang="en-US" dirty="0" smtClean="0"/>
              <a:t>） ，  </a:t>
            </a:r>
            <a:r>
              <a:rPr lang="zh-CN" altLang="en-US" dirty="0" smtClean="0"/>
              <a:t>称为 </a:t>
            </a:r>
            <a:r>
              <a:rPr lang="en-US" dirty="0" smtClean="0"/>
              <a:t>ＴＡ </a:t>
            </a:r>
            <a:r>
              <a:rPr lang="zh-CN" altLang="en-US" dirty="0" smtClean="0"/>
              <a:t>运输</a:t>
            </a:r>
            <a:r>
              <a:rPr lang="en-US" dirty="0" smtClean="0"/>
              <a:t>；  </a:t>
            </a:r>
            <a:r>
              <a:rPr lang="zh-CN" altLang="en-US" dirty="0" smtClean="0"/>
              <a:t>第三种是汽车</a:t>
            </a:r>
            <a:r>
              <a:rPr lang="en-US" dirty="0" smtClean="0"/>
              <a:t>—</a:t>
            </a:r>
            <a:r>
              <a:rPr lang="zh-CN" altLang="en-US" dirty="0" smtClean="0"/>
              <a:t>飞机联 运  </a:t>
            </a:r>
            <a:r>
              <a:rPr lang="en-US" dirty="0" smtClean="0"/>
              <a:t>（ </a:t>
            </a:r>
            <a:r>
              <a:rPr lang="en-US" dirty="0" err="1" smtClean="0"/>
              <a:t>Ｔｒｕｃｋ</a:t>
            </a:r>
            <a:r>
              <a:rPr lang="en-US" dirty="0" smtClean="0"/>
              <a:t> － </a:t>
            </a:r>
            <a:r>
              <a:rPr lang="en-US" dirty="0" err="1" smtClean="0"/>
              <a:t>Ａｉｒ</a:t>
            </a:r>
            <a:r>
              <a:rPr lang="en-US" dirty="0" smtClean="0"/>
              <a:t>） ，  </a:t>
            </a:r>
            <a:r>
              <a:rPr lang="zh-CN" altLang="en-US" dirty="0" smtClean="0"/>
              <a:t>也称为 </a:t>
            </a:r>
            <a:r>
              <a:rPr lang="en-US" dirty="0" smtClean="0"/>
              <a:t>ＴＡ </a:t>
            </a:r>
            <a:r>
              <a:rPr lang="zh-CN" altLang="en-US" dirty="0" smtClean="0"/>
              <a:t>运输</a:t>
            </a:r>
            <a:r>
              <a:rPr lang="en-US" dirty="0" smtClean="0"/>
              <a:t>。 </a:t>
            </a:r>
            <a:endParaRPr lang="en-US" dirty="0" smtClean="0"/>
          </a:p>
          <a:p>
            <a:r>
              <a:rPr lang="en-US" dirty="0" smtClean="0"/>
              <a:t>（５）  </a:t>
            </a:r>
            <a:r>
              <a:rPr lang="zh-CN" altLang="en-US" dirty="0" smtClean="0"/>
              <a:t>航空快递</a:t>
            </a:r>
            <a:r>
              <a:rPr lang="en-US" dirty="0" smtClean="0"/>
              <a:t>。</a:t>
            </a:r>
            <a:endParaRPr lang="zh-CN" altLang="en-US" dirty="0" smtClean="0"/>
          </a:p>
          <a:p>
            <a:r>
              <a:rPr lang="zh-CN" altLang="en-US" dirty="0" smtClean="0"/>
              <a:t>航空快递的业务方式有三种</a:t>
            </a:r>
            <a:r>
              <a:rPr lang="en-US" dirty="0" smtClean="0"/>
              <a:t>：</a:t>
            </a:r>
            <a:endParaRPr lang="zh-CN" altLang="en-US" dirty="0" smtClean="0"/>
          </a:p>
          <a:p>
            <a:r>
              <a:rPr lang="zh-CN" altLang="en-US" dirty="0" smtClean="0"/>
              <a:t>第一种</a:t>
            </a:r>
            <a:r>
              <a:rPr lang="en-US" dirty="0" smtClean="0"/>
              <a:t>，  </a:t>
            </a:r>
            <a:r>
              <a:rPr lang="zh-CN" altLang="en-US" dirty="0" smtClean="0"/>
              <a:t>门 </a:t>
            </a:r>
            <a:r>
              <a:rPr lang="en-US" dirty="0" smtClean="0"/>
              <a:t>／ </a:t>
            </a:r>
            <a:r>
              <a:rPr lang="zh-CN" altLang="en-US" dirty="0" smtClean="0"/>
              <a:t>桌到门 </a:t>
            </a:r>
            <a:r>
              <a:rPr lang="en-US" dirty="0" smtClean="0"/>
              <a:t>／ </a:t>
            </a:r>
            <a:r>
              <a:rPr lang="zh-CN" altLang="en-US" dirty="0" smtClean="0"/>
              <a:t>桌  </a:t>
            </a:r>
            <a:r>
              <a:rPr lang="en-US" dirty="0" smtClean="0"/>
              <a:t>（ </a:t>
            </a:r>
            <a:r>
              <a:rPr lang="en-US" dirty="0" err="1" smtClean="0"/>
              <a:t>Ｄｏｏｒ</a:t>
            </a:r>
            <a:r>
              <a:rPr lang="en-US" dirty="0" smtClean="0"/>
              <a:t> ／ </a:t>
            </a:r>
            <a:r>
              <a:rPr lang="en-US" dirty="0" err="1" smtClean="0"/>
              <a:t>Ｄｅｓｋ</a:t>
            </a:r>
            <a:r>
              <a:rPr lang="en-US" dirty="0" smtClean="0"/>
              <a:t> </a:t>
            </a:r>
            <a:r>
              <a:rPr lang="en-US" dirty="0" err="1" smtClean="0"/>
              <a:t>ｔｏ</a:t>
            </a:r>
            <a:r>
              <a:rPr lang="en-US" dirty="0" smtClean="0"/>
              <a:t> </a:t>
            </a:r>
            <a:r>
              <a:rPr lang="en-US" dirty="0" err="1" smtClean="0"/>
              <a:t>Ｄｏｏｒ</a:t>
            </a:r>
            <a:r>
              <a:rPr lang="en-US" dirty="0" smtClean="0"/>
              <a:t> ／ </a:t>
            </a:r>
            <a:r>
              <a:rPr lang="en-US" dirty="0" err="1" smtClean="0"/>
              <a:t>Ｄｅｓｋ</a:t>
            </a:r>
            <a:r>
              <a:rPr lang="en-US" dirty="0" smtClean="0"/>
              <a:t>） 。 </a:t>
            </a:r>
            <a:endParaRPr lang="en-US" dirty="0" smtClean="0"/>
          </a:p>
          <a:p>
            <a:r>
              <a:rPr lang="zh-CN" altLang="en-US" dirty="0" smtClean="0"/>
              <a:t>第二种</a:t>
            </a:r>
            <a:r>
              <a:rPr lang="en-US" dirty="0" smtClean="0"/>
              <a:t>，  </a:t>
            </a:r>
            <a:r>
              <a:rPr lang="zh-CN" altLang="en-US" dirty="0" smtClean="0"/>
              <a:t>门 </a:t>
            </a:r>
            <a:r>
              <a:rPr lang="en-US" dirty="0" smtClean="0"/>
              <a:t>／ </a:t>
            </a:r>
            <a:r>
              <a:rPr lang="zh-CN" altLang="en-US" dirty="0" smtClean="0"/>
              <a:t>桌到机场  </a:t>
            </a:r>
            <a:r>
              <a:rPr lang="en-US" dirty="0" smtClean="0"/>
              <a:t>（ </a:t>
            </a:r>
            <a:r>
              <a:rPr lang="en-US" dirty="0" err="1" smtClean="0"/>
              <a:t>Ｄｏｏｒ</a:t>
            </a:r>
            <a:r>
              <a:rPr lang="en-US" dirty="0" smtClean="0"/>
              <a:t> ／ </a:t>
            </a:r>
            <a:r>
              <a:rPr lang="en-US" dirty="0" err="1" smtClean="0"/>
              <a:t>Ｄｅｓｋ</a:t>
            </a:r>
            <a:r>
              <a:rPr lang="en-US" dirty="0" smtClean="0"/>
              <a:t> </a:t>
            </a:r>
            <a:r>
              <a:rPr lang="en-US" dirty="0" err="1" smtClean="0"/>
              <a:t>ｔｏ</a:t>
            </a:r>
            <a:r>
              <a:rPr lang="en-US" dirty="0" smtClean="0"/>
              <a:t> </a:t>
            </a:r>
            <a:r>
              <a:rPr lang="en-US" dirty="0" err="1" smtClean="0"/>
              <a:t>Ａｉｒｐｏｒｔ</a:t>
            </a:r>
            <a:r>
              <a:rPr lang="en-US" dirty="0" smtClean="0"/>
              <a:t>） 。 </a:t>
            </a:r>
            <a:endParaRPr lang="en-US" dirty="0" smtClean="0"/>
          </a:p>
          <a:p>
            <a:r>
              <a:rPr lang="zh-CN" altLang="en-US" dirty="0" smtClean="0"/>
              <a:t>第三种</a:t>
            </a:r>
            <a:r>
              <a:rPr lang="en-US" dirty="0" smtClean="0"/>
              <a:t>，  </a:t>
            </a:r>
            <a:r>
              <a:rPr lang="zh-CN" altLang="en-US" dirty="0" smtClean="0"/>
              <a:t>专人派送</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37891" name="Rectangle 3"/>
          <p:cNvSpPr>
            <a:spLocks noGrp="1" noChangeArrowheads="1"/>
          </p:cNvSpPr>
          <p:nvPr>
            <p:ph type="body" idx="1"/>
          </p:nvPr>
        </p:nvSpPr>
        <p:spPr/>
        <p:txBody>
          <a:bodyPr/>
          <a:lstStyle/>
          <a:p>
            <a:r>
              <a:rPr lang="en-US" dirty="0" smtClean="0"/>
              <a:t>４  </a:t>
            </a:r>
            <a:r>
              <a:rPr lang="zh-CN" altLang="en-US" dirty="0" smtClean="0"/>
              <a:t>国际航空运输计费</a:t>
            </a:r>
          </a:p>
          <a:p>
            <a:r>
              <a:rPr lang="zh-CN" altLang="en-US" dirty="0" smtClean="0"/>
              <a:t>计算航空运费时从计费重量</a:t>
            </a:r>
            <a:r>
              <a:rPr lang="en-US" dirty="0" smtClean="0"/>
              <a:t>、   </a:t>
            </a:r>
            <a:r>
              <a:rPr lang="zh-CN" altLang="en-US" dirty="0" smtClean="0"/>
              <a:t>运价种类和货物的声明价值三个方面考虑</a:t>
            </a:r>
            <a:r>
              <a:rPr lang="en-US" dirty="0" smtClean="0"/>
              <a:t>。</a:t>
            </a:r>
            <a:r>
              <a:rPr lang="en-US" altLang="zh-CN" dirty="0" smtClean="0"/>
              <a:t> </a:t>
            </a:r>
            <a:endParaRPr lang="zh-CN" altLang="en-US" dirty="0" smtClean="0"/>
          </a:p>
          <a:p>
            <a:r>
              <a:rPr lang="en-US" dirty="0" smtClean="0"/>
              <a:t>１）  </a:t>
            </a:r>
            <a:r>
              <a:rPr lang="zh-CN" altLang="en-US" dirty="0" smtClean="0"/>
              <a:t>计费重量</a:t>
            </a:r>
            <a:r>
              <a:rPr lang="en-US" dirty="0" smtClean="0"/>
              <a:t>。</a:t>
            </a:r>
            <a:endParaRPr lang="zh-CN" altLang="en-US" dirty="0" smtClean="0"/>
          </a:p>
          <a:p>
            <a:r>
              <a:rPr lang="zh-CN" altLang="en-US" dirty="0" smtClean="0"/>
              <a:t>由于航空运输受到仓容和载重量的限制</a:t>
            </a:r>
            <a:r>
              <a:rPr lang="en-US" dirty="0" smtClean="0"/>
              <a:t>，  </a:t>
            </a:r>
            <a:r>
              <a:rPr lang="zh-CN" altLang="en-US" dirty="0" smtClean="0"/>
              <a:t>承运人为了保证自身的经济利益</a:t>
            </a:r>
            <a:r>
              <a:rPr lang="en-US" dirty="0" smtClean="0"/>
              <a:t>，  </a:t>
            </a:r>
            <a:r>
              <a:rPr lang="zh-CN" altLang="en-US" dirty="0" smtClean="0"/>
              <a:t>在计算每一 笔航空货物运费时</a:t>
            </a:r>
            <a:r>
              <a:rPr lang="en-US" dirty="0" smtClean="0"/>
              <a:t>，  </a:t>
            </a:r>
            <a:r>
              <a:rPr lang="zh-CN" altLang="en-US" dirty="0" smtClean="0"/>
              <a:t>按实际重量和体积重量两者之中较高的一个计算</a:t>
            </a:r>
            <a:r>
              <a:rPr lang="en-US" dirty="0" smtClean="0"/>
              <a:t>，  </a:t>
            </a:r>
            <a:r>
              <a:rPr lang="zh-CN" altLang="en-US" dirty="0" smtClean="0"/>
              <a:t>也就是在货 物 体 积 小</a:t>
            </a:r>
            <a:r>
              <a:rPr lang="en-US" dirty="0" smtClean="0"/>
              <a:t>、  </a:t>
            </a:r>
            <a:r>
              <a:rPr lang="zh-CN" altLang="en-US" dirty="0" smtClean="0"/>
              <a:t>重量大的情况下</a:t>
            </a:r>
            <a:r>
              <a:rPr lang="en-US" dirty="0" smtClean="0"/>
              <a:t>，  </a:t>
            </a:r>
            <a:r>
              <a:rPr lang="zh-CN" altLang="en-US" dirty="0" smtClean="0"/>
              <a:t>以实际毛重作为计费重量</a:t>
            </a:r>
            <a:r>
              <a:rPr lang="en-US" dirty="0" smtClean="0"/>
              <a:t>；   </a:t>
            </a:r>
            <a:r>
              <a:rPr lang="zh-CN" altLang="en-US" dirty="0" smtClean="0"/>
              <a:t>在货物体积大</a:t>
            </a:r>
            <a:r>
              <a:rPr lang="en-US" dirty="0" smtClean="0"/>
              <a:t>、  </a:t>
            </a:r>
            <a:r>
              <a:rPr lang="zh-CN" altLang="en-US" dirty="0" smtClean="0"/>
              <a:t>重量小的情况下</a:t>
            </a:r>
            <a:r>
              <a:rPr lang="en-US" dirty="0" smtClean="0"/>
              <a:t>，  </a:t>
            </a:r>
            <a:r>
              <a:rPr lang="zh-CN" altLang="en-US" dirty="0" smtClean="0"/>
              <a:t>以货物 的体积重量为计费重量</a:t>
            </a:r>
            <a:r>
              <a:rPr lang="en-US" dirty="0" smtClean="0"/>
              <a:t>，   </a:t>
            </a:r>
            <a:r>
              <a:rPr lang="zh-CN" altLang="en-US" dirty="0" smtClean="0"/>
              <a:t>即采用 从 高 计 费 原 则</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38915" name="Rectangle 3"/>
          <p:cNvSpPr>
            <a:spLocks noGrp="1" noChangeArrowheads="1"/>
          </p:cNvSpPr>
          <p:nvPr>
            <p:ph type="body" idx="1"/>
          </p:nvPr>
        </p:nvSpPr>
        <p:spPr/>
        <p:txBody>
          <a:bodyPr/>
          <a:lstStyle/>
          <a:p>
            <a:r>
              <a:rPr lang="en-US" dirty="0" smtClean="0"/>
              <a:t>２）  </a:t>
            </a:r>
            <a:r>
              <a:rPr lang="zh-CN" altLang="en-US" dirty="0" smtClean="0"/>
              <a:t>运价种类运价主要指机场与机场之间的空中费用</a:t>
            </a:r>
            <a:r>
              <a:rPr lang="en-US" dirty="0" smtClean="0"/>
              <a:t>，  </a:t>
            </a:r>
            <a:r>
              <a:rPr lang="zh-CN" altLang="en-US" dirty="0" smtClean="0"/>
              <a:t>其通常分为三种类型</a:t>
            </a:r>
            <a:r>
              <a:rPr lang="en-US" dirty="0" smtClean="0"/>
              <a:t>：</a:t>
            </a:r>
            <a:endParaRPr lang="zh-CN" altLang="en-US" dirty="0" smtClean="0"/>
          </a:p>
          <a:p>
            <a:r>
              <a:rPr lang="en-US" dirty="0" smtClean="0"/>
              <a:t>（１） </a:t>
            </a:r>
            <a:r>
              <a:rPr lang="zh-CN" altLang="en-US" dirty="0" smtClean="0"/>
              <a:t>特种货物运价由参加国际航空运输协会的航空公司向协会提出申请</a:t>
            </a:r>
            <a:r>
              <a:rPr lang="en-US" dirty="0" smtClean="0"/>
              <a:t>，  </a:t>
            </a:r>
            <a:r>
              <a:rPr lang="zh-CN" altLang="en-US" dirty="0" smtClean="0"/>
              <a:t>经批准后对 一定特定的货物在特定的航线上予以一种特别优惠的运价</a:t>
            </a:r>
            <a:r>
              <a:rPr lang="en-US" dirty="0" smtClean="0"/>
              <a:t>。 </a:t>
            </a:r>
            <a:endParaRPr lang="en-US" dirty="0" smtClean="0"/>
          </a:p>
          <a:p>
            <a:r>
              <a:rPr lang="en-US" dirty="0" smtClean="0"/>
              <a:t>（２） </a:t>
            </a:r>
            <a:r>
              <a:rPr lang="zh-CN" altLang="en-US" dirty="0" smtClean="0"/>
              <a:t>等级货物运价是在普通货物运价基础上附加或附减一定百分比的形式构成</a:t>
            </a:r>
            <a:r>
              <a:rPr lang="en-US" dirty="0" smtClean="0"/>
              <a:t>，  </a:t>
            </a:r>
            <a:r>
              <a:rPr lang="zh-CN" altLang="en-US" dirty="0" smtClean="0"/>
              <a:t>附加 或附减规则公布在 </a:t>
            </a:r>
            <a:r>
              <a:rPr lang="en-US" dirty="0" err="1" smtClean="0"/>
              <a:t>Ｔａｃｔ</a:t>
            </a:r>
            <a:r>
              <a:rPr lang="en-US" dirty="0" smtClean="0"/>
              <a:t> </a:t>
            </a:r>
            <a:r>
              <a:rPr lang="en-US" dirty="0" err="1" smtClean="0"/>
              <a:t>Ｒｕｌｅｓ</a:t>
            </a:r>
            <a:r>
              <a:rPr lang="en-US" dirty="0" smtClean="0"/>
              <a:t> </a:t>
            </a:r>
            <a:r>
              <a:rPr lang="zh-CN" altLang="en-US" dirty="0" smtClean="0"/>
              <a:t>中</a:t>
            </a:r>
            <a:r>
              <a:rPr lang="en-US" dirty="0" smtClean="0"/>
              <a:t>，  </a:t>
            </a:r>
            <a:r>
              <a:rPr lang="zh-CN" altLang="en-US" dirty="0" smtClean="0"/>
              <a:t>运价的使用必须结合 </a:t>
            </a:r>
            <a:r>
              <a:rPr lang="en-US" dirty="0" err="1" smtClean="0"/>
              <a:t>Ｔａｃｔ</a:t>
            </a:r>
            <a:r>
              <a:rPr lang="en-US" dirty="0" smtClean="0"/>
              <a:t> </a:t>
            </a:r>
            <a:r>
              <a:rPr lang="en-US" dirty="0" err="1" smtClean="0"/>
              <a:t>Ｒａｔｅｓ</a:t>
            </a:r>
            <a:r>
              <a:rPr lang="en-US" dirty="0" smtClean="0"/>
              <a:t> </a:t>
            </a:r>
            <a:r>
              <a:rPr lang="en-US" dirty="0" err="1" smtClean="0"/>
              <a:t>Ｂｏｏｋｓ</a:t>
            </a:r>
            <a:r>
              <a:rPr lang="en-US" dirty="0" smtClean="0"/>
              <a:t> </a:t>
            </a:r>
            <a:r>
              <a:rPr lang="zh-CN" altLang="en-US" dirty="0" smtClean="0"/>
              <a:t>一同使用</a:t>
            </a:r>
            <a:r>
              <a:rPr lang="en-US" dirty="0" smtClean="0"/>
              <a:t>。</a:t>
            </a:r>
          </a:p>
          <a:p>
            <a:r>
              <a:rPr lang="en-US" dirty="0" smtClean="0"/>
              <a:t>（３）  </a:t>
            </a:r>
            <a:r>
              <a:rPr lang="zh-CN" altLang="en-US" dirty="0" smtClean="0"/>
              <a:t>普通货物运价</a:t>
            </a:r>
            <a:r>
              <a:rPr lang="en-US" dirty="0" smtClean="0"/>
              <a:t>。</a:t>
            </a:r>
            <a:endParaRPr lang="zh-CN" altLang="en-US" dirty="0" smtClean="0"/>
          </a:p>
          <a:p>
            <a:r>
              <a:rPr lang="zh-CN" altLang="en-US" dirty="0" smtClean="0"/>
              <a:t>普通货物运价是指除了等级货物运价和特种商品运价以外的适合于普通货物运 输 的 运 价</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39939"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货物的声明价值</a:t>
            </a:r>
            <a:r>
              <a:rPr lang="en-US" dirty="0" smtClean="0"/>
              <a:t>。</a:t>
            </a:r>
            <a:endParaRPr lang="zh-CN" altLang="en-US" dirty="0" smtClean="0"/>
          </a:p>
          <a:p>
            <a:pPr>
              <a:lnSpc>
                <a:spcPct val="200000"/>
              </a:lnSpc>
            </a:pPr>
            <a:r>
              <a:rPr lang="zh-CN" altLang="en-US" dirty="0" smtClean="0"/>
              <a:t>根据  </a:t>
            </a:r>
            <a:r>
              <a:rPr lang="en-US" dirty="0" smtClean="0"/>
              <a:t>《 </a:t>
            </a:r>
            <a:r>
              <a:rPr lang="zh-CN" altLang="en-US" dirty="0" smtClean="0"/>
              <a:t>国际航空货物运输公约</a:t>
            </a:r>
            <a:r>
              <a:rPr lang="en-US" dirty="0" smtClean="0"/>
              <a:t>》   </a:t>
            </a:r>
            <a:r>
              <a:rPr lang="zh-CN" altLang="en-US" dirty="0" smtClean="0"/>
              <a:t>的规定</a:t>
            </a:r>
            <a:r>
              <a:rPr lang="en-US" dirty="0" smtClean="0"/>
              <a:t>，  </a:t>
            </a:r>
            <a:r>
              <a:rPr lang="zh-CN" altLang="en-US" dirty="0" smtClean="0"/>
              <a:t>由于承运人的失职而造成的货损</a:t>
            </a:r>
            <a:r>
              <a:rPr lang="en-US" dirty="0" smtClean="0"/>
              <a:t>、  </a:t>
            </a:r>
            <a:r>
              <a:rPr lang="zh-CN" altLang="en-US" dirty="0" smtClean="0"/>
              <a:t>货差或延 期</a:t>
            </a:r>
            <a:r>
              <a:rPr lang="en-US" dirty="0" smtClean="0"/>
              <a:t>，  </a:t>
            </a:r>
            <a:r>
              <a:rPr lang="zh-CN" altLang="en-US" dirty="0" smtClean="0"/>
              <a:t>承运人应承担责任</a:t>
            </a:r>
            <a:r>
              <a:rPr lang="en-US" dirty="0" smtClean="0"/>
              <a:t>，  </a:t>
            </a:r>
            <a:r>
              <a:rPr lang="zh-CN" altLang="en-US" dirty="0" smtClean="0"/>
              <a:t>进行赔偿</a:t>
            </a:r>
            <a:r>
              <a:rPr lang="en-US" dirty="0" smtClean="0"/>
              <a:t>。  </a:t>
            </a:r>
            <a:r>
              <a:rPr lang="zh-CN" altLang="en-US" dirty="0" smtClean="0"/>
              <a:t>其最高的赔偿限额每千克</a:t>
            </a:r>
            <a:r>
              <a:rPr lang="en-US" dirty="0" smtClean="0"/>
              <a:t>   （ </a:t>
            </a:r>
            <a:r>
              <a:rPr lang="zh-CN" altLang="en-US" dirty="0" smtClean="0"/>
              <a:t>毛重</a:t>
            </a:r>
            <a:r>
              <a:rPr lang="en-US" dirty="0" smtClean="0"/>
              <a:t>）  </a:t>
            </a:r>
            <a:r>
              <a:rPr lang="zh-CN" altLang="en-US" dirty="0" smtClean="0"/>
              <a:t>为 </a:t>
            </a:r>
            <a:r>
              <a:rPr lang="en-US" dirty="0" smtClean="0"/>
              <a:t>２０ </a:t>
            </a:r>
            <a:r>
              <a:rPr lang="zh-CN" altLang="en-US" dirty="0" smtClean="0"/>
              <a:t>美元或 </a:t>
            </a:r>
            <a:r>
              <a:rPr lang="en-US" dirty="0" smtClean="0"/>
              <a:t>７ ６７５ </a:t>
            </a:r>
            <a:r>
              <a:rPr lang="zh-CN" altLang="en-US" dirty="0" smtClean="0"/>
              <a:t>英镑或等值的当地货币</a:t>
            </a:r>
            <a:r>
              <a:rPr lang="en-US" dirty="0" smtClean="0"/>
              <a:t>。  </a:t>
            </a:r>
            <a:r>
              <a:rPr lang="zh-CN" altLang="en-US" dirty="0" smtClean="0"/>
              <a:t>如果发货人要求在发生货损货差时获得全额赔偿的</a:t>
            </a:r>
            <a:r>
              <a:rPr lang="en-US" dirty="0" smtClean="0"/>
              <a:t>，   </a:t>
            </a:r>
            <a:r>
              <a:rPr lang="zh-CN" altLang="en-US" dirty="0" smtClean="0"/>
              <a:t>则应保价</a:t>
            </a:r>
            <a:r>
              <a:rPr lang="en-US" dirty="0" smtClean="0"/>
              <a:t>，  </a:t>
            </a:r>
            <a:r>
              <a:rPr lang="zh-CN" altLang="en-US" dirty="0" smtClean="0"/>
              <a:t>即 支付一笔  </a:t>
            </a:r>
            <a:r>
              <a:rPr lang="en-US" dirty="0" smtClean="0"/>
              <a:t>“ </a:t>
            </a:r>
            <a:r>
              <a:rPr lang="zh-CN" altLang="en-US" dirty="0" smtClean="0"/>
              <a:t>声明价值附加费</a:t>
            </a:r>
            <a:r>
              <a:rPr lang="en-US" dirty="0" smtClean="0"/>
              <a:t>” ，  </a:t>
            </a:r>
            <a:r>
              <a:rPr lang="zh-CN" altLang="en-US" dirty="0" smtClean="0"/>
              <a:t>按声明价值额的 </a:t>
            </a:r>
            <a:r>
              <a:rPr lang="en-US" dirty="0" smtClean="0"/>
              <a:t>０ ４％ ～ ０ ５％ </a:t>
            </a:r>
            <a:r>
              <a:rPr lang="zh-CN" altLang="en-US" dirty="0" smtClean="0"/>
              <a:t>支付</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40963" name="Rectangle 3"/>
          <p:cNvSpPr>
            <a:spLocks noGrp="1" noChangeArrowheads="1"/>
          </p:cNvSpPr>
          <p:nvPr>
            <p:ph type="body" idx="1"/>
          </p:nvPr>
        </p:nvSpPr>
        <p:spPr/>
        <p:txBody>
          <a:bodyPr/>
          <a:lstStyle/>
          <a:p>
            <a:pPr>
              <a:lnSpc>
                <a:spcPct val="150000"/>
              </a:lnSpc>
            </a:pPr>
            <a:r>
              <a:rPr lang="zh-CN" altLang="en-US" sz="2900" dirty="0" smtClean="0"/>
              <a:t>三</a:t>
            </a:r>
            <a:r>
              <a:rPr lang="en-US" sz="2900" dirty="0" smtClean="0"/>
              <a:t>、  </a:t>
            </a:r>
            <a:r>
              <a:rPr lang="zh-CN" altLang="en-US" sz="2900" dirty="0" smtClean="0"/>
              <a:t>国际铁路运输</a:t>
            </a:r>
          </a:p>
          <a:p>
            <a:pPr>
              <a:lnSpc>
                <a:spcPct val="150000"/>
              </a:lnSpc>
            </a:pPr>
            <a:r>
              <a:rPr lang="en-US" dirty="0" smtClean="0"/>
              <a:t> １  </a:t>
            </a:r>
            <a:r>
              <a:rPr lang="zh-CN" altLang="en-US" dirty="0" smtClean="0"/>
              <a:t>国际铁路运输基本要素</a:t>
            </a:r>
          </a:p>
          <a:p>
            <a:pPr>
              <a:lnSpc>
                <a:spcPct val="150000"/>
              </a:lnSpc>
            </a:pPr>
            <a:r>
              <a:rPr lang="en-US" dirty="0" smtClean="0"/>
              <a:t>（１）  </a:t>
            </a:r>
            <a:r>
              <a:rPr lang="zh-CN" altLang="en-US" dirty="0" smtClean="0"/>
              <a:t>国际铁路货物联运的范围</a:t>
            </a:r>
            <a:r>
              <a:rPr lang="en-US" dirty="0" smtClean="0"/>
              <a:t>。</a:t>
            </a:r>
            <a:endParaRPr lang="zh-CN" altLang="en-US" dirty="0" smtClean="0"/>
          </a:p>
          <a:p>
            <a:pPr>
              <a:lnSpc>
                <a:spcPct val="150000"/>
              </a:lnSpc>
            </a:pPr>
            <a:r>
              <a:rPr lang="en-US" dirty="0" smtClean="0"/>
              <a:t>①</a:t>
            </a:r>
            <a:r>
              <a:rPr lang="zh-CN" altLang="en-US" dirty="0" smtClean="0"/>
              <a:t>参加国际货协和未参加国际货协但采用国际货协规定的铁路间的货物运送</a:t>
            </a:r>
            <a:r>
              <a:rPr lang="en-US" dirty="0" smtClean="0"/>
              <a:t>， </a:t>
            </a:r>
            <a:r>
              <a:rPr lang="zh-CN" altLang="en-US" dirty="0" smtClean="0"/>
              <a:t>发货人在 发站用国际货协的运单办理</a:t>
            </a:r>
            <a:r>
              <a:rPr lang="en-US" dirty="0" smtClean="0"/>
              <a:t>， </a:t>
            </a:r>
            <a:r>
              <a:rPr lang="zh-CN" altLang="en-US" dirty="0" smtClean="0"/>
              <a:t>铁路从发站以一份运送票据负责将货物运至最终到站交付给收 货人</a:t>
            </a:r>
            <a:r>
              <a:rPr lang="en-US" dirty="0" smtClean="0"/>
              <a:t>。</a:t>
            </a:r>
            <a:endParaRPr lang="zh-CN" altLang="en-US" dirty="0" smtClean="0"/>
          </a:p>
          <a:p>
            <a:pPr>
              <a:lnSpc>
                <a:spcPct val="150000"/>
              </a:lnSpc>
            </a:pPr>
            <a:r>
              <a:rPr lang="en-US" dirty="0" smtClean="0"/>
              <a:t>②</a:t>
            </a:r>
            <a:r>
              <a:rPr lang="zh-CN" altLang="en-US" dirty="0" smtClean="0"/>
              <a:t>参加国际货协铁路间的货物运送</a:t>
            </a:r>
            <a:r>
              <a:rPr lang="en-US" dirty="0" smtClean="0"/>
              <a:t>，  </a:t>
            </a:r>
            <a:r>
              <a:rPr lang="zh-CN" altLang="en-US" dirty="0" smtClean="0"/>
              <a:t>发货人在发站使用国际货协运送票据将货物办理</a:t>
            </a:r>
            <a:r>
              <a:rPr lang="zh-CN" altLang="en-US" dirty="0" smtClean="0"/>
              <a:t>至参加</a:t>
            </a:r>
            <a:r>
              <a:rPr lang="zh-CN" altLang="en-US" dirty="0" smtClean="0"/>
              <a:t>国际货协的最后一个过境铁路的出口国境站</a:t>
            </a:r>
            <a:r>
              <a:rPr lang="en-US" dirty="0" smtClean="0"/>
              <a:t>，  </a:t>
            </a:r>
            <a:r>
              <a:rPr lang="zh-CN" altLang="en-US" dirty="0" smtClean="0"/>
              <a:t>由该国境站站长或发货人</a:t>
            </a:r>
            <a:r>
              <a:rPr lang="en-US" dirty="0" smtClean="0"/>
              <a:t>、  </a:t>
            </a:r>
            <a:r>
              <a:rPr lang="zh-CN" altLang="en-US" dirty="0" smtClean="0"/>
              <a:t>收货人委托的 收转人转运至最终到站</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41987" name="Rectangle 3"/>
          <p:cNvSpPr>
            <a:spLocks noGrp="1" noChangeArrowheads="1"/>
          </p:cNvSpPr>
          <p:nvPr>
            <p:ph type="body" idx="1"/>
          </p:nvPr>
        </p:nvSpPr>
        <p:spPr/>
        <p:txBody>
          <a:bodyPr/>
          <a:lstStyle/>
          <a:p>
            <a:pPr>
              <a:lnSpc>
                <a:spcPct val="200000"/>
              </a:lnSpc>
            </a:pPr>
            <a:r>
              <a:rPr lang="en-US" dirty="0" smtClean="0"/>
              <a:t>③</a:t>
            </a:r>
            <a:r>
              <a:rPr lang="zh-CN" altLang="en-US" dirty="0" smtClean="0"/>
              <a:t>从参加国际货协铁路的国家通过参加国际货协的过境铁路港口向其他国家  </a:t>
            </a:r>
            <a:r>
              <a:rPr lang="en-US" dirty="0" smtClean="0"/>
              <a:t>（ </a:t>
            </a:r>
            <a:r>
              <a:rPr lang="zh-CN" altLang="en-US" dirty="0" smtClean="0"/>
              <a:t>不论这 些国家的铁路是否参加国际货协</a:t>
            </a:r>
            <a:r>
              <a:rPr lang="en-US" dirty="0" smtClean="0"/>
              <a:t>）   </a:t>
            </a:r>
            <a:r>
              <a:rPr lang="zh-CN" altLang="en-US" dirty="0" smtClean="0"/>
              <a:t>运送货物或相反方向运送货物时</a:t>
            </a:r>
            <a:r>
              <a:rPr lang="en-US" dirty="0" smtClean="0"/>
              <a:t>，  </a:t>
            </a:r>
            <a:r>
              <a:rPr lang="zh-CN" altLang="en-US" dirty="0" smtClean="0"/>
              <a:t>用国际货协的运送</a:t>
            </a:r>
            <a:r>
              <a:rPr lang="zh-CN" altLang="en-US" dirty="0" smtClean="0"/>
              <a:t>票据</a:t>
            </a:r>
            <a:r>
              <a:rPr lang="zh-CN" altLang="en-US" dirty="0" smtClean="0"/>
              <a:t>只能办理至过境铁路港口站或者从这个站起开始办理</a:t>
            </a:r>
            <a:r>
              <a:rPr lang="en-US" dirty="0" smtClean="0"/>
              <a:t>，   </a:t>
            </a:r>
            <a:r>
              <a:rPr lang="zh-CN" altLang="en-US" dirty="0" smtClean="0"/>
              <a:t>由港口站的收转人办理转发送</a:t>
            </a:r>
            <a:r>
              <a:rPr lang="en-US" dirty="0" smtClean="0"/>
              <a:t>。</a:t>
            </a:r>
            <a:endParaRPr lang="zh-CN" altLang="en-US" dirty="0" smtClean="0"/>
          </a:p>
          <a:p>
            <a:pPr>
              <a:lnSpc>
                <a:spcPct val="200000"/>
              </a:lnSpc>
            </a:pPr>
            <a:r>
              <a:rPr lang="en-US" dirty="0" smtClean="0"/>
              <a:t>（２）  </a:t>
            </a:r>
            <a:r>
              <a:rPr lang="zh-CN" altLang="en-US" dirty="0" smtClean="0"/>
              <a:t>国际铁路货物联运办理的业务种类</a:t>
            </a:r>
            <a:r>
              <a:rPr lang="en-US" dirty="0" smtClean="0"/>
              <a:t>。</a:t>
            </a:r>
            <a:endParaRPr lang="zh-CN" altLang="en-US" dirty="0" smtClean="0"/>
          </a:p>
          <a:p>
            <a:pPr>
              <a:lnSpc>
                <a:spcPct val="200000"/>
              </a:lnSpc>
            </a:pPr>
            <a:r>
              <a:rPr lang="zh-CN" altLang="en-US" dirty="0" smtClean="0"/>
              <a:t>国际铁路货物联运办理的业务种类分为整车</a:t>
            </a:r>
            <a:r>
              <a:rPr lang="en-US" dirty="0" smtClean="0"/>
              <a:t>、  </a:t>
            </a:r>
            <a:r>
              <a:rPr lang="zh-CN" altLang="en-US" dirty="0" smtClean="0"/>
              <a:t>零担和大吨位集装箱三种</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6147" name="Rectangle 3"/>
          <p:cNvSpPr>
            <a:spLocks noGrp="1" noChangeArrowheads="1"/>
          </p:cNvSpPr>
          <p:nvPr>
            <p:ph type="body" idx="1"/>
          </p:nvPr>
        </p:nvSpPr>
        <p:spPr/>
        <p:txBody>
          <a:bodyPr/>
          <a:lstStyle/>
          <a:p>
            <a:pPr>
              <a:lnSpc>
                <a:spcPct val="150000"/>
              </a:lnSpc>
            </a:pPr>
            <a:r>
              <a:rPr lang="zh-CN" altLang="en-US" sz="2900" dirty="0" smtClean="0"/>
              <a:t>三</a:t>
            </a:r>
            <a:r>
              <a:rPr lang="en-US" sz="2900" dirty="0" smtClean="0"/>
              <a:t>、  </a:t>
            </a:r>
            <a:r>
              <a:rPr lang="zh-CN" altLang="en-US" sz="2900" dirty="0" smtClean="0"/>
              <a:t>国际货物运输方式与</a:t>
            </a:r>
            <a:r>
              <a:rPr lang="zh-CN" altLang="en-US" sz="2900" dirty="0" smtClean="0"/>
              <a:t>对象</a:t>
            </a:r>
            <a:r>
              <a:rPr lang="en-US" altLang="zh-CN" sz="2900" dirty="0" smtClean="0"/>
              <a:t> </a:t>
            </a:r>
            <a:endParaRPr lang="zh-CN" altLang="en-US" sz="2900" dirty="0" smtClean="0"/>
          </a:p>
          <a:p>
            <a:pPr>
              <a:lnSpc>
                <a:spcPct val="150000"/>
              </a:lnSpc>
            </a:pPr>
            <a:r>
              <a:rPr lang="en-US" dirty="0" smtClean="0"/>
              <a:t>（ </a:t>
            </a:r>
            <a:r>
              <a:rPr lang="zh-CN" altLang="en-US" dirty="0" smtClean="0"/>
              <a:t>一</a:t>
            </a:r>
            <a:r>
              <a:rPr lang="en-US" dirty="0" smtClean="0"/>
              <a:t>）  </a:t>
            </a:r>
            <a:r>
              <a:rPr lang="zh-CN" altLang="en-US" dirty="0" smtClean="0"/>
              <a:t>运输方式</a:t>
            </a:r>
          </a:p>
          <a:p>
            <a:pPr>
              <a:lnSpc>
                <a:spcPct val="150000"/>
              </a:lnSpc>
            </a:pPr>
            <a:r>
              <a:rPr lang="zh-CN" altLang="en-US" dirty="0" smtClean="0"/>
              <a:t>国际货物运输方式很多</a:t>
            </a:r>
            <a:r>
              <a:rPr lang="en-US" dirty="0" smtClean="0"/>
              <a:t>，   </a:t>
            </a:r>
            <a:r>
              <a:rPr lang="zh-CN" altLang="en-US" dirty="0" smtClean="0"/>
              <a:t>根据使用的运输工具不同</a:t>
            </a:r>
            <a:r>
              <a:rPr lang="en-US" dirty="0" smtClean="0"/>
              <a:t>，   </a:t>
            </a:r>
            <a:r>
              <a:rPr lang="zh-CN" altLang="en-US" dirty="0" smtClean="0"/>
              <a:t>可以分为海上运输</a:t>
            </a:r>
            <a:r>
              <a:rPr lang="en-US" dirty="0" smtClean="0"/>
              <a:t>、  </a:t>
            </a:r>
            <a:r>
              <a:rPr lang="zh-CN" altLang="en-US" dirty="0" smtClean="0"/>
              <a:t>铁路运输</a:t>
            </a:r>
            <a:r>
              <a:rPr lang="en-US" dirty="0" smtClean="0"/>
              <a:t>、  </a:t>
            </a:r>
            <a:r>
              <a:rPr lang="zh-CN" altLang="en-US" dirty="0" smtClean="0"/>
              <a:t>公 路运输</a:t>
            </a:r>
            <a:r>
              <a:rPr lang="en-US" dirty="0" smtClean="0"/>
              <a:t>、  </a:t>
            </a:r>
            <a:r>
              <a:rPr lang="zh-CN" altLang="en-US" dirty="0" smtClean="0"/>
              <a:t>航空运输</a:t>
            </a:r>
            <a:r>
              <a:rPr lang="en-US" dirty="0" smtClean="0"/>
              <a:t>，  </a:t>
            </a:r>
            <a:r>
              <a:rPr lang="zh-CN" altLang="en-US" dirty="0" smtClean="0"/>
              <a:t>各种运输方式都有各自的特点</a:t>
            </a:r>
            <a:r>
              <a:rPr lang="en-US" dirty="0" smtClean="0"/>
              <a:t>。</a:t>
            </a:r>
            <a:endParaRPr lang="zh-CN" altLang="en-US" dirty="0" smtClean="0"/>
          </a:p>
          <a:p>
            <a:pPr>
              <a:lnSpc>
                <a:spcPct val="150000"/>
              </a:lnSpc>
            </a:pPr>
            <a:r>
              <a:rPr lang="en-US" dirty="0" smtClean="0"/>
              <a:t>（１）  </a:t>
            </a:r>
            <a:r>
              <a:rPr lang="zh-CN" altLang="en-US" dirty="0" smtClean="0"/>
              <a:t>国际海上货物运输</a:t>
            </a:r>
            <a:r>
              <a:rPr lang="en-US" dirty="0" smtClean="0"/>
              <a:t>。</a:t>
            </a:r>
            <a:endParaRPr lang="zh-CN" altLang="en-US" dirty="0" smtClean="0"/>
          </a:p>
          <a:p>
            <a:pPr>
              <a:lnSpc>
                <a:spcPct val="150000"/>
              </a:lnSpc>
            </a:pPr>
            <a:r>
              <a:rPr lang="zh-CN" altLang="en-US" dirty="0" smtClean="0"/>
              <a:t>国际海上货物运输是指使用船舶通过海上航道</a:t>
            </a:r>
            <a:r>
              <a:rPr lang="en-US" dirty="0" smtClean="0"/>
              <a:t>， </a:t>
            </a:r>
            <a:r>
              <a:rPr lang="zh-CN" altLang="en-US" dirty="0" smtClean="0"/>
              <a:t>在不同的国家和地区的港口之间运送物 的一种运输方式</a:t>
            </a:r>
            <a:r>
              <a:rPr lang="en-US" dirty="0" smtClean="0"/>
              <a:t>。</a:t>
            </a:r>
            <a:endParaRPr lang="zh-CN" altLang="en-US"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43011"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国际铁路运输特点</a:t>
            </a:r>
          </a:p>
          <a:p>
            <a:pPr>
              <a:lnSpc>
                <a:spcPct val="150000"/>
              </a:lnSpc>
            </a:pPr>
            <a:r>
              <a:rPr lang="en-US" dirty="0" smtClean="0"/>
              <a:t>（１） </a:t>
            </a:r>
            <a:r>
              <a:rPr lang="zh-CN" altLang="en-US" dirty="0" smtClean="0"/>
              <a:t>铁路运输的准确性和连续性强</a:t>
            </a:r>
            <a:r>
              <a:rPr lang="en-US" dirty="0" smtClean="0"/>
              <a:t>。 </a:t>
            </a:r>
            <a:r>
              <a:rPr lang="en-US" altLang="zh-CN" dirty="0" smtClean="0"/>
              <a:t> </a:t>
            </a:r>
            <a:endParaRPr lang="zh-CN" altLang="en-US" dirty="0" smtClean="0"/>
          </a:p>
          <a:p>
            <a:pPr>
              <a:lnSpc>
                <a:spcPct val="150000"/>
              </a:lnSpc>
            </a:pPr>
            <a:r>
              <a:rPr lang="en-US" dirty="0" smtClean="0"/>
              <a:t>（２）  </a:t>
            </a:r>
            <a:r>
              <a:rPr lang="zh-CN" altLang="en-US" dirty="0" smtClean="0"/>
              <a:t>铁路运输速度比较快</a:t>
            </a:r>
            <a:r>
              <a:rPr lang="en-US" dirty="0" smtClean="0"/>
              <a:t>。   </a:t>
            </a:r>
            <a:r>
              <a:rPr lang="en-US" altLang="zh-CN" dirty="0" smtClean="0"/>
              <a:t> </a:t>
            </a:r>
            <a:endParaRPr lang="zh-CN" altLang="en-US" dirty="0" smtClean="0"/>
          </a:p>
          <a:p>
            <a:pPr>
              <a:lnSpc>
                <a:spcPct val="150000"/>
              </a:lnSpc>
            </a:pPr>
            <a:r>
              <a:rPr lang="en-US" dirty="0" smtClean="0"/>
              <a:t>（３）  </a:t>
            </a:r>
            <a:r>
              <a:rPr lang="zh-CN" altLang="en-US" dirty="0" smtClean="0"/>
              <a:t>运输量较大</a:t>
            </a:r>
            <a:r>
              <a:rPr lang="en-US" dirty="0" smtClean="0"/>
              <a:t>。  </a:t>
            </a:r>
            <a:r>
              <a:rPr lang="en-US" altLang="zh-CN" dirty="0" smtClean="0"/>
              <a:t> </a:t>
            </a:r>
            <a:endParaRPr lang="zh-CN" altLang="en-US" dirty="0" smtClean="0"/>
          </a:p>
          <a:p>
            <a:pPr>
              <a:lnSpc>
                <a:spcPct val="150000"/>
              </a:lnSpc>
            </a:pPr>
            <a:r>
              <a:rPr lang="en-US" dirty="0" smtClean="0"/>
              <a:t>（４）  </a:t>
            </a:r>
            <a:r>
              <a:rPr lang="zh-CN" altLang="en-US" dirty="0" smtClean="0"/>
              <a:t>铁路运输成 本 较 低</a:t>
            </a:r>
            <a:r>
              <a:rPr lang="en-US" dirty="0" smtClean="0"/>
              <a:t>。  </a:t>
            </a:r>
            <a:r>
              <a:rPr lang="en-US" altLang="zh-CN" dirty="0" smtClean="0"/>
              <a:t> </a:t>
            </a:r>
            <a:endParaRPr lang="zh-CN" altLang="en-US" dirty="0" smtClean="0"/>
          </a:p>
          <a:p>
            <a:pPr>
              <a:lnSpc>
                <a:spcPct val="150000"/>
              </a:lnSpc>
            </a:pPr>
            <a:r>
              <a:rPr lang="en-US" dirty="0" smtClean="0"/>
              <a:t>（５）  </a:t>
            </a:r>
            <a:r>
              <a:rPr lang="zh-CN" altLang="en-US" dirty="0" smtClean="0"/>
              <a:t>铁路运输安全可靠</a:t>
            </a:r>
            <a:r>
              <a:rPr lang="en-US" dirty="0" smtClean="0"/>
              <a:t>，  </a:t>
            </a:r>
            <a:r>
              <a:rPr lang="zh-CN" altLang="en-US" dirty="0" smtClean="0"/>
              <a:t>风险远小于海上运输</a:t>
            </a:r>
            <a:r>
              <a:rPr lang="en-US" dirty="0" smtClean="0"/>
              <a:t>。</a:t>
            </a:r>
            <a:endParaRPr lang="zh-CN" altLang="en-US" dirty="0" smtClean="0"/>
          </a:p>
          <a:p>
            <a:pPr>
              <a:lnSpc>
                <a:spcPct val="150000"/>
              </a:lnSpc>
            </a:pPr>
            <a:r>
              <a:rPr lang="en-US" dirty="0" smtClean="0"/>
              <a:t>（６）  </a:t>
            </a:r>
            <a:r>
              <a:rPr lang="zh-CN" altLang="en-US" dirty="0" smtClean="0"/>
              <a:t>初期投资大</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44035" name="Rectangle 3"/>
          <p:cNvSpPr>
            <a:spLocks noGrp="1" noChangeArrowheads="1"/>
          </p:cNvSpPr>
          <p:nvPr>
            <p:ph type="body" idx="1"/>
          </p:nvPr>
        </p:nvSpPr>
        <p:spPr/>
        <p:txBody>
          <a:bodyPr/>
          <a:lstStyle/>
          <a:p>
            <a:pPr eaLnBrk="1" hangingPunct="1"/>
            <a:r>
              <a:rPr lang="en-US" dirty="0" smtClean="0"/>
              <a:t>３  </a:t>
            </a:r>
            <a:r>
              <a:rPr lang="zh-CN" altLang="en-US" dirty="0" smtClean="0"/>
              <a:t>国际铁路运输种类</a:t>
            </a:r>
          </a:p>
          <a:p>
            <a:r>
              <a:rPr lang="zh-CN" altLang="en-US" dirty="0" smtClean="0"/>
              <a:t>国际铁路联运托运类别如下</a:t>
            </a:r>
            <a:r>
              <a:rPr lang="en-US" dirty="0" smtClean="0"/>
              <a:t>：</a:t>
            </a:r>
            <a:endParaRPr lang="zh-CN" altLang="en-US" dirty="0" smtClean="0"/>
          </a:p>
          <a:p>
            <a:r>
              <a:rPr lang="en-US" dirty="0" smtClean="0"/>
              <a:t>１）  </a:t>
            </a:r>
            <a:r>
              <a:rPr lang="zh-CN" altLang="en-US" dirty="0" smtClean="0"/>
              <a:t>根据货物重量和体积划分整车 货</a:t>
            </a:r>
            <a:r>
              <a:rPr lang="en-US" dirty="0" smtClean="0"/>
              <a:t>：  </a:t>
            </a:r>
            <a:r>
              <a:rPr lang="zh-CN" altLang="en-US" dirty="0" smtClean="0"/>
              <a:t>指 用 一 份 运 单 托 运 并 需 要 单 独 车 辆 运 送 的 货 物</a:t>
            </a:r>
            <a:r>
              <a:rPr lang="en-US" dirty="0" smtClean="0"/>
              <a:t>。 </a:t>
            </a:r>
            <a:r>
              <a:rPr lang="zh-CN" altLang="en-US" dirty="0" smtClean="0"/>
              <a:t>零担货</a:t>
            </a:r>
            <a:r>
              <a:rPr lang="en-US" dirty="0" smtClean="0"/>
              <a:t>：  </a:t>
            </a:r>
            <a:r>
              <a:rPr lang="zh-CN" altLang="en-US" dirty="0" smtClean="0"/>
              <a:t>指用一份运单托运但货量在 </a:t>
            </a:r>
            <a:r>
              <a:rPr lang="en-US" dirty="0" smtClean="0"/>
              <a:t>５ ０００ </a:t>
            </a:r>
            <a:r>
              <a:rPr lang="zh-CN" altLang="en-US" dirty="0" smtClean="0"/>
              <a:t>千克以内</a:t>
            </a:r>
            <a:r>
              <a:rPr lang="en-US" dirty="0" smtClean="0"/>
              <a:t>，  </a:t>
            </a:r>
            <a:r>
              <a:rPr lang="zh-CN" altLang="en-US" dirty="0" smtClean="0"/>
              <a:t>并且体积为不需要单独车辆运送的货 物</a:t>
            </a:r>
            <a:r>
              <a:rPr lang="en-US" dirty="0" smtClean="0"/>
              <a:t>。  </a:t>
            </a:r>
            <a:r>
              <a:rPr lang="zh-CN" altLang="en-US" dirty="0" smtClean="0"/>
              <a:t>集装箱</a:t>
            </a:r>
            <a:r>
              <a:rPr lang="en-US" dirty="0" smtClean="0"/>
              <a:t>：  </a:t>
            </a:r>
            <a:r>
              <a:rPr lang="zh-CN" altLang="en-US" dirty="0" smtClean="0"/>
              <a:t>凡是货物容量超过 </a:t>
            </a:r>
            <a:r>
              <a:rPr lang="en-US" dirty="0" smtClean="0"/>
              <a:t>３ </a:t>
            </a:r>
            <a:r>
              <a:rPr lang="zh-CN" altLang="en-US" dirty="0" smtClean="0"/>
              <a:t>立方米</a:t>
            </a:r>
            <a:r>
              <a:rPr lang="en-US" dirty="0" smtClean="0"/>
              <a:t>，  </a:t>
            </a:r>
            <a:r>
              <a:rPr lang="zh-CN" altLang="en-US" dirty="0" smtClean="0"/>
              <a:t>总重量达到 </a:t>
            </a:r>
            <a:r>
              <a:rPr lang="en-US" dirty="0" smtClean="0"/>
              <a:t>２ ５ ～ ５ </a:t>
            </a:r>
            <a:r>
              <a:rPr lang="zh-CN" altLang="en-US" dirty="0" smtClean="0"/>
              <a:t>吨和货容为 </a:t>
            </a:r>
            <a:r>
              <a:rPr lang="en-US" dirty="0" smtClean="0"/>
              <a:t>１ ～ ３ </a:t>
            </a:r>
            <a:r>
              <a:rPr lang="zh-CN" altLang="en-US" dirty="0" smtClean="0"/>
              <a:t>立方米</a:t>
            </a:r>
            <a:r>
              <a:rPr lang="en-US" dirty="0" smtClean="0"/>
              <a:t>，  </a:t>
            </a:r>
            <a:r>
              <a:rPr lang="zh-CN" altLang="en-US" dirty="0" smtClean="0"/>
              <a:t>总重</a:t>
            </a:r>
            <a:r>
              <a:rPr lang="zh-CN" altLang="en-US" dirty="0" smtClean="0"/>
              <a:t>量没有超过 </a:t>
            </a:r>
            <a:r>
              <a:rPr lang="en-US" dirty="0" smtClean="0"/>
              <a:t>２ ５ </a:t>
            </a:r>
            <a:r>
              <a:rPr lang="zh-CN" altLang="en-US" dirty="0" smtClean="0"/>
              <a:t>吨的货物应该采用集装箱托运</a:t>
            </a:r>
            <a:r>
              <a:rPr lang="en-US" dirty="0" smtClean="0"/>
              <a:t>。</a:t>
            </a:r>
            <a:endParaRPr lang="zh-CN" altLang="en-US" dirty="0" smtClean="0"/>
          </a:p>
          <a:p>
            <a:r>
              <a:rPr lang="en-US" dirty="0" smtClean="0"/>
              <a:t>２）  </a:t>
            </a:r>
            <a:r>
              <a:rPr lang="zh-CN" altLang="en-US" dirty="0" smtClean="0"/>
              <a:t>根据运送速度划分</a:t>
            </a:r>
            <a:r>
              <a:rPr lang="en-US" dirty="0" smtClean="0"/>
              <a:t>。</a:t>
            </a:r>
            <a:endParaRPr lang="zh-CN" altLang="en-US" dirty="0" smtClean="0"/>
          </a:p>
          <a:p>
            <a:r>
              <a:rPr lang="en-US" dirty="0" smtClean="0"/>
              <a:t>（１）  </a:t>
            </a:r>
            <a:r>
              <a:rPr lang="zh-CN" altLang="en-US" dirty="0" smtClean="0"/>
              <a:t>快运</a:t>
            </a:r>
            <a:r>
              <a:rPr lang="en-US" dirty="0" smtClean="0"/>
              <a:t>：  </a:t>
            </a:r>
            <a:r>
              <a:rPr lang="zh-CN" altLang="en-US" dirty="0" smtClean="0"/>
              <a:t>整车货每昼夜 </a:t>
            </a:r>
            <a:r>
              <a:rPr lang="en-US" dirty="0" smtClean="0"/>
              <a:t>３２０ ／ </a:t>
            </a:r>
            <a:r>
              <a:rPr lang="zh-CN" altLang="en-US" dirty="0" smtClean="0"/>
              <a:t>运价千米</a:t>
            </a:r>
            <a:r>
              <a:rPr lang="en-US" dirty="0" smtClean="0"/>
              <a:t>，  </a:t>
            </a:r>
            <a:r>
              <a:rPr lang="zh-CN" altLang="en-US" dirty="0" smtClean="0"/>
              <a:t>零担货每昼夜 </a:t>
            </a:r>
            <a:r>
              <a:rPr lang="en-US" dirty="0" smtClean="0"/>
              <a:t>２００ ／ </a:t>
            </a:r>
            <a:r>
              <a:rPr lang="zh-CN" altLang="en-US" dirty="0" smtClean="0"/>
              <a:t>运价千米</a:t>
            </a:r>
            <a:r>
              <a:rPr lang="en-US" dirty="0" smtClean="0"/>
              <a:t>。</a:t>
            </a:r>
            <a:endParaRPr lang="zh-CN" altLang="en-US" dirty="0" smtClean="0"/>
          </a:p>
          <a:p>
            <a:r>
              <a:rPr lang="en-US" dirty="0" smtClean="0"/>
              <a:t>（２）  </a:t>
            </a:r>
            <a:r>
              <a:rPr lang="zh-CN" altLang="en-US" dirty="0" smtClean="0"/>
              <a:t>慢运</a:t>
            </a:r>
            <a:r>
              <a:rPr lang="en-US" dirty="0" smtClean="0"/>
              <a:t>：  </a:t>
            </a:r>
            <a:r>
              <a:rPr lang="zh-CN" altLang="en-US" dirty="0" smtClean="0"/>
              <a:t>整车货每昼夜 </a:t>
            </a:r>
            <a:r>
              <a:rPr lang="en-US" dirty="0" smtClean="0"/>
              <a:t>２００ ／ </a:t>
            </a:r>
            <a:r>
              <a:rPr lang="zh-CN" altLang="en-US" dirty="0" smtClean="0"/>
              <a:t>运价千米</a:t>
            </a:r>
            <a:r>
              <a:rPr lang="en-US" dirty="0" smtClean="0"/>
              <a:t>，  </a:t>
            </a:r>
            <a:r>
              <a:rPr lang="zh-CN" altLang="en-US" dirty="0" smtClean="0"/>
              <a:t>零担货每昼夜 </a:t>
            </a:r>
            <a:r>
              <a:rPr lang="en-US" dirty="0" smtClean="0"/>
              <a:t>１５０ ／ </a:t>
            </a:r>
            <a:r>
              <a:rPr lang="zh-CN" altLang="en-US" dirty="0" smtClean="0"/>
              <a:t>运价千米</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45059" name="Rectangle 3"/>
          <p:cNvSpPr>
            <a:spLocks noGrp="1" noChangeArrowheads="1"/>
          </p:cNvSpPr>
          <p:nvPr>
            <p:ph type="body" idx="1"/>
          </p:nvPr>
        </p:nvSpPr>
        <p:spPr/>
        <p:txBody>
          <a:bodyPr/>
          <a:lstStyle/>
          <a:p>
            <a:r>
              <a:rPr lang="zh-CN" altLang="en-US" sz="2900" dirty="0" smtClean="0"/>
              <a:t>四</a:t>
            </a:r>
            <a:r>
              <a:rPr lang="en-US" sz="2900" dirty="0" smtClean="0"/>
              <a:t>、  </a:t>
            </a:r>
            <a:r>
              <a:rPr lang="zh-CN" altLang="en-US" sz="2900" dirty="0" smtClean="0"/>
              <a:t>国际公路运输</a:t>
            </a:r>
          </a:p>
          <a:p>
            <a:r>
              <a:rPr lang="en-US" dirty="0" smtClean="0"/>
              <a:t> １  </a:t>
            </a:r>
            <a:r>
              <a:rPr lang="zh-CN" altLang="en-US" dirty="0" smtClean="0"/>
              <a:t>国际公路运输基本要素</a:t>
            </a:r>
          </a:p>
          <a:p>
            <a:r>
              <a:rPr lang="zh-CN" altLang="en-US" dirty="0" smtClean="0"/>
              <a:t>公路运输系统包括公路运输设施</a:t>
            </a:r>
            <a:r>
              <a:rPr lang="en-US" dirty="0" smtClean="0"/>
              <a:t>   （ </a:t>
            </a:r>
            <a:r>
              <a:rPr lang="zh-CN" altLang="en-US" dirty="0" smtClean="0"/>
              <a:t>公路及场站</a:t>
            </a:r>
            <a:r>
              <a:rPr lang="en-US" dirty="0" smtClean="0"/>
              <a:t>） 、  </a:t>
            </a:r>
            <a:r>
              <a:rPr lang="zh-CN" altLang="en-US" dirty="0" smtClean="0"/>
              <a:t>运输设备  </a:t>
            </a:r>
            <a:r>
              <a:rPr lang="en-US" dirty="0" smtClean="0"/>
              <a:t>（ </a:t>
            </a:r>
            <a:r>
              <a:rPr lang="zh-CN" altLang="en-US" dirty="0" smtClean="0"/>
              <a:t>车辆</a:t>
            </a:r>
            <a:r>
              <a:rPr lang="en-US" dirty="0" smtClean="0"/>
              <a:t>） 、  </a:t>
            </a:r>
            <a:r>
              <a:rPr lang="zh-CN" altLang="en-US" dirty="0" smtClean="0"/>
              <a:t>运输对象  </a:t>
            </a:r>
            <a:r>
              <a:rPr lang="en-US" dirty="0" smtClean="0"/>
              <a:t>（ </a:t>
            </a:r>
            <a:r>
              <a:rPr lang="zh-CN" altLang="en-US" dirty="0" smtClean="0"/>
              <a:t>旅客</a:t>
            </a:r>
            <a:r>
              <a:rPr lang="en-US" dirty="0" smtClean="0"/>
              <a:t>、</a:t>
            </a:r>
            <a:r>
              <a:rPr lang="zh-CN" altLang="en-US" dirty="0" smtClean="0"/>
              <a:t>货物</a:t>
            </a:r>
            <a:r>
              <a:rPr lang="en-US" dirty="0" smtClean="0"/>
              <a:t>）  </a:t>
            </a:r>
            <a:r>
              <a:rPr lang="zh-CN" altLang="en-US" dirty="0" smtClean="0"/>
              <a:t>及劳动者  </a:t>
            </a:r>
            <a:r>
              <a:rPr lang="en-US" dirty="0" smtClean="0"/>
              <a:t>（ </a:t>
            </a:r>
            <a:r>
              <a:rPr lang="zh-CN" altLang="en-US" dirty="0" smtClean="0"/>
              <a:t>驾驶员</a:t>
            </a:r>
            <a:r>
              <a:rPr lang="en-US" dirty="0" smtClean="0"/>
              <a:t>）   </a:t>
            </a:r>
            <a:r>
              <a:rPr lang="zh-CN" altLang="en-US" dirty="0" smtClean="0"/>
              <a:t>等</a:t>
            </a:r>
            <a:r>
              <a:rPr lang="en-US" dirty="0" smtClean="0"/>
              <a:t>。</a:t>
            </a:r>
            <a:endParaRPr lang="zh-CN" altLang="en-US" dirty="0" smtClean="0"/>
          </a:p>
          <a:p>
            <a:r>
              <a:rPr lang="en-US" dirty="0" smtClean="0"/>
              <a:t>（１）  </a:t>
            </a:r>
            <a:r>
              <a:rPr lang="zh-CN" altLang="en-US" dirty="0" smtClean="0"/>
              <a:t>公路运输线路设施</a:t>
            </a:r>
            <a:r>
              <a:rPr lang="en-US" dirty="0" smtClean="0"/>
              <a:t>。</a:t>
            </a:r>
            <a:endParaRPr lang="zh-CN" altLang="en-US" dirty="0" smtClean="0"/>
          </a:p>
          <a:p>
            <a:r>
              <a:rPr lang="zh-CN" altLang="en-US" dirty="0" smtClean="0"/>
              <a:t>公路是一种线型构造物</a:t>
            </a:r>
            <a:r>
              <a:rPr lang="en-US" dirty="0" smtClean="0"/>
              <a:t>，   </a:t>
            </a:r>
            <a:r>
              <a:rPr lang="zh-CN" altLang="en-US" dirty="0" smtClean="0"/>
              <a:t>是汽车运输的基础设施</a:t>
            </a:r>
            <a:r>
              <a:rPr lang="en-US" dirty="0" smtClean="0"/>
              <a:t>，   </a:t>
            </a:r>
            <a:r>
              <a:rPr lang="zh-CN" altLang="en-US" dirty="0" smtClean="0"/>
              <a:t>由路基</a:t>
            </a:r>
            <a:r>
              <a:rPr lang="en-US" dirty="0" smtClean="0"/>
              <a:t>、  </a:t>
            </a:r>
            <a:r>
              <a:rPr lang="zh-CN" altLang="en-US" dirty="0" smtClean="0"/>
              <a:t>路面</a:t>
            </a:r>
            <a:r>
              <a:rPr lang="en-US" dirty="0" smtClean="0"/>
              <a:t>、  </a:t>
            </a:r>
            <a:r>
              <a:rPr lang="zh-CN" altLang="en-US" dirty="0" smtClean="0"/>
              <a:t>桥梁</a:t>
            </a:r>
            <a:r>
              <a:rPr lang="en-US" dirty="0" smtClean="0"/>
              <a:t>、  </a:t>
            </a:r>
            <a:r>
              <a:rPr lang="zh-CN" altLang="en-US" dirty="0" smtClean="0"/>
              <a:t>涵洞</a:t>
            </a:r>
            <a:r>
              <a:rPr lang="en-US" dirty="0" smtClean="0"/>
              <a:t>、  </a:t>
            </a:r>
            <a:r>
              <a:rPr lang="zh-CN" altLang="en-US" dirty="0" smtClean="0"/>
              <a:t>隧道</a:t>
            </a:r>
            <a:r>
              <a:rPr lang="en-US" dirty="0" smtClean="0"/>
              <a:t>、</a:t>
            </a:r>
            <a:r>
              <a:rPr lang="zh-CN" altLang="en-US" dirty="0" smtClean="0"/>
              <a:t>防护</a:t>
            </a:r>
            <a:r>
              <a:rPr lang="zh-CN" altLang="en-US" dirty="0" smtClean="0"/>
              <a:t>工程</a:t>
            </a:r>
            <a:r>
              <a:rPr lang="en-US" dirty="0" smtClean="0"/>
              <a:t>、  </a:t>
            </a:r>
            <a:r>
              <a:rPr lang="zh-CN" altLang="en-US" dirty="0" smtClean="0"/>
              <a:t>排水设施与设备以及山区特殊构造物等基本部分组成</a:t>
            </a:r>
            <a:r>
              <a:rPr lang="en-US" dirty="0" smtClean="0"/>
              <a:t>，  </a:t>
            </a:r>
            <a:r>
              <a:rPr lang="zh-CN" altLang="en-US" dirty="0" smtClean="0"/>
              <a:t>此外还需设置交通标志</a:t>
            </a:r>
            <a:r>
              <a:rPr lang="en-US" dirty="0" smtClean="0"/>
              <a:t>、</a:t>
            </a:r>
            <a:r>
              <a:rPr lang="zh-CN" altLang="en-US" dirty="0" smtClean="0"/>
              <a:t>安全</a:t>
            </a:r>
            <a:r>
              <a:rPr lang="zh-CN" altLang="en-US" dirty="0" smtClean="0"/>
              <a:t>设施服务设置及绿化栽植等</a:t>
            </a:r>
            <a:r>
              <a:rPr lang="en-US" dirty="0" smtClean="0"/>
              <a:t>。 </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46083" name="Rectangle 3"/>
          <p:cNvSpPr>
            <a:spLocks noGrp="1" noChangeArrowheads="1"/>
          </p:cNvSpPr>
          <p:nvPr>
            <p:ph type="body" idx="1"/>
          </p:nvPr>
        </p:nvSpPr>
        <p:spPr/>
        <p:txBody>
          <a:bodyPr/>
          <a:lstStyle/>
          <a:p>
            <a:r>
              <a:rPr lang="en-US" dirty="0" smtClean="0"/>
              <a:t>（２）  </a:t>
            </a:r>
            <a:r>
              <a:rPr lang="zh-CN" altLang="en-US" dirty="0" smtClean="0"/>
              <a:t>公路运输场站设施</a:t>
            </a:r>
            <a:r>
              <a:rPr lang="en-US" dirty="0" smtClean="0"/>
              <a:t>。</a:t>
            </a:r>
            <a:endParaRPr lang="zh-CN" altLang="en-US" dirty="0" smtClean="0"/>
          </a:p>
          <a:p>
            <a:r>
              <a:rPr lang="zh-CN" altLang="en-US" dirty="0" smtClean="0"/>
              <a:t>公路运输场站设施</a:t>
            </a:r>
            <a:r>
              <a:rPr lang="en-US" dirty="0" smtClean="0"/>
              <a:t>，  </a:t>
            </a:r>
            <a:r>
              <a:rPr lang="zh-CN" altLang="en-US" dirty="0" smtClean="0"/>
              <a:t>主要指组织运输生产所需要的生产性和服务性的各类建筑设施</a:t>
            </a:r>
            <a:r>
              <a:rPr lang="en-US" dirty="0" smtClean="0"/>
              <a:t>，  </a:t>
            </a:r>
            <a:r>
              <a:rPr lang="zh-CN" altLang="en-US" dirty="0" smtClean="0"/>
              <a:t>如 客运站</a:t>
            </a:r>
            <a:r>
              <a:rPr lang="en-US" dirty="0" smtClean="0"/>
              <a:t>、  </a:t>
            </a:r>
            <a:r>
              <a:rPr lang="zh-CN" altLang="en-US" dirty="0" smtClean="0"/>
              <a:t>货运站</a:t>
            </a:r>
            <a:r>
              <a:rPr lang="en-US" dirty="0" smtClean="0"/>
              <a:t>、  </a:t>
            </a:r>
            <a:r>
              <a:rPr lang="zh-CN" altLang="en-US" dirty="0" smtClean="0"/>
              <a:t>停车场  </a:t>
            </a:r>
            <a:r>
              <a:rPr lang="en-US" dirty="0" smtClean="0"/>
              <a:t>（ </a:t>
            </a:r>
            <a:r>
              <a:rPr lang="zh-CN" altLang="en-US" dirty="0" smtClean="0"/>
              <a:t>库</a:t>
            </a:r>
            <a:r>
              <a:rPr lang="en-US" dirty="0" smtClean="0"/>
              <a:t>） 、  </a:t>
            </a:r>
            <a:r>
              <a:rPr lang="zh-CN" altLang="en-US" dirty="0" smtClean="0"/>
              <a:t>加油站及食宿站等</a:t>
            </a:r>
            <a:r>
              <a:rPr lang="en-US" dirty="0" smtClean="0"/>
              <a:t>。</a:t>
            </a:r>
            <a:endParaRPr lang="zh-CN" altLang="en-US" dirty="0" smtClean="0"/>
          </a:p>
          <a:p>
            <a:r>
              <a:rPr lang="en-US" dirty="0" smtClean="0"/>
              <a:t>（３）  </a:t>
            </a:r>
            <a:r>
              <a:rPr lang="zh-CN" altLang="en-US" dirty="0" smtClean="0"/>
              <a:t>公路运输车辆与驾驶员</a:t>
            </a:r>
            <a:r>
              <a:rPr lang="en-US" dirty="0" smtClean="0"/>
              <a:t>。</a:t>
            </a:r>
            <a:endParaRPr lang="zh-CN" altLang="en-US" dirty="0" smtClean="0"/>
          </a:p>
          <a:p>
            <a:r>
              <a:rPr lang="zh-CN" altLang="en-US" dirty="0" smtClean="0"/>
              <a:t>公路运输车辆是指具有独立原动力与载运装置</a:t>
            </a:r>
            <a:r>
              <a:rPr lang="en-US" dirty="0" smtClean="0"/>
              <a:t>、 </a:t>
            </a:r>
            <a:r>
              <a:rPr lang="zh-CN" altLang="en-US" dirty="0" smtClean="0"/>
              <a:t>能自行驱动行驶专门用于运送旅客和货 物的非轨道式车辆</a:t>
            </a:r>
            <a:r>
              <a:rPr lang="en-US" dirty="0" smtClean="0"/>
              <a:t>，  </a:t>
            </a:r>
            <a:r>
              <a:rPr lang="zh-CN" altLang="en-US" dirty="0" smtClean="0"/>
              <a:t>又称汽车</a:t>
            </a:r>
            <a:r>
              <a:rPr lang="en-US" dirty="0" smtClean="0"/>
              <a:t>。</a:t>
            </a:r>
            <a:endParaRPr lang="zh-CN" altLang="en-US" dirty="0" smtClean="0"/>
          </a:p>
          <a:p>
            <a:r>
              <a:rPr lang="en-US" dirty="0" smtClean="0"/>
              <a:t>（４）  </a:t>
            </a:r>
            <a:r>
              <a:rPr lang="zh-CN" altLang="en-US" dirty="0" smtClean="0"/>
              <a:t>公路运输对象</a:t>
            </a:r>
            <a:r>
              <a:rPr lang="en-US" dirty="0" smtClean="0"/>
              <a:t>。</a:t>
            </a:r>
            <a:endParaRPr lang="zh-CN" altLang="en-US" dirty="0" smtClean="0"/>
          </a:p>
          <a:p>
            <a:r>
              <a:rPr lang="zh-CN" altLang="en-US" dirty="0" smtClean="0"/>
              <a:t>所有接受汽车运输的人员和物资</a:t>
            </a:r>
            <a:r>
              <a:rPr lang="en-US" dirty="0" smtClean="0"/>
              <a:t>，   </a:t>
            </a:r>
            <a:r>
              <a:rPr lang="zh-CN" altLang="en-US" dirty="0" smtClean="0"/>
              <a:t>从接受承运起至运达目的地 止</a:t>
            </a:r>
            <a:r>
              <a:rPr lang="en-US" dirty="0" smtClean="0"/>
              <a:t>，  </a:t>
            </a:r>
            <a:r>
              <a:rPr lang="zh-CN" altLang="en-US" dirty="0" smtClean="0"/>
              <a:t>分 别 称 为 旅 客 和 货 物</a:t>
            </a:r>
            <a:r>
              <a:rPr lang="en-US" dirty="0" smtClean="0"/>
              <a:t>，  </a:t>
            </a:r>
            <a:r>
              <a:rPr lang="zh-CN" altLang="en-US" dirty="0" smtClean="0"/>
              <a:t>是公路运输服务对象</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47107" name="Rectangle 3"/>
          <p:cNvSpPr>
            <a:spLocks noGrp="1" noChangeArrowheads="1"/>
          </p:cNvSpPr>
          <p:nvPr>
            <p:ph type="body" idx="1"/>
          </p:nvPr>
        </p:nvSpPr>
        <p:spPr/>
        <p:txBody>
          <a:bodyPr/>
          <a:lstStyle/>
          <a:p>
            <a:r>
              <a:rPr lang="en-US" dirty="0" smtClean="0"/>
              <a:t>２  </a:t>
            </a:r>
            <a:r>
              <a:rPr lang="zh-CN" altLang="en-US" dirty="0" smtClean="0"/>
              <a:t>国际公路运输特点</a:t>
            </a:r>
          </a:p>
          <a:p>
            <a:r>
              <a:rPr lang="zh-CN" altLang="en-US" dirty="0" smtClean="0"/>
              <a:t>公路汽车运输在所有运输方式中是影响面最为广泛的一种运输方式</a:t>
            </a:r>
            <a:r>
              <a:rPr lang="en-US" dirty="0" smtClean="0"/>
              <a:t>，   </a:t>
            </a:r>
            <a:r>
              <a:rPr lang="zh-CN" altLang="en-US" dirty="0" smtClean="0"/>
              <a:t>其特点是</a:t>
            </a:r>
            <a:r>
              <a:rPr lang="en-US" dirty="0" smtClean="0"/>
              <a:t>：</a:t>
            </a:r>
            <a:endParaRPr lang="zh-CN" altLang="en-US" dirty="0" smtClean="0"/>
          </a:p>
          <a:p>
            <a:r>
              <a:rPr lang="en-US" dirty="0" smtClean="0"/>
              <a:t>（１）  </a:t>
            </a:r>
            <a:r>
              <a:rPr lang="zh-CN" altLang="en-US" dirty="0" smtClean="0"/>
              <a:t>运程速度快</a:t>
            </a:r>
            <a:r>
              <a:rPr lang="en-US" dirty="0" smtClean="0"/>
              <a:t>。</a:t>
            </a:r>
            <a:endParaRPr lang="zh-CN" altLang="en-US" dirty="0" smtClean="0"/>
          </a:p>
          <a:p>
            <a:pPr eaLnBrk="1" hangingPunct="1"/>
            <a:r>
              <a:rPr lang="en-US" dirty="0" smtClean="0"/>
              <a:t>（２）  </a:t>
            </a:r>
            <a:r>
              <a:rPr lang="zh-CN" altLang="en-US" dirty="0" smtClean="0"/>
              <a:t>运用灵活</a:t>
            </a:r>
            <a:r>
              <a:rPr lang="en-US" dirty="0" smtClean="0"/>
              <a:t>。</a:t>
            </a:r>
            <a:endParaRPr lang="zh-CN" altLang="en-US" dirty="0" smtClean="0"/>
          </a:p>
          <a:p>
            <a:pPr eaLnBrk="1" hangingPunct="1"/>
            <a:r>
              <a:rPr lang="en-US" dirty="0" smtClean="0"/>
              <a:t>（３）  </a:t>
            </a:r>
            <a:r>
              <a:rPr lang="zh-CN" altLang="en-US" dirty="0" smtClean="0"/>
              <a:t>受地形气候限制小</a:t>
            </a:r>
            <a:r>
              <a:rPr lang="en-US" dirty="0" smtClean="0"/>
              <a:t>。</a:t>
            </a:r>
            <a:endParaRPr lang="zh-CN" altLang="en-US" dirty="0" smtClean="0"/>
          </a:p>
          <a:p>
            <a:pPr eaLnBrk="1" hangingPunct="1"/>
            <a:r>
              <a:rPr lang="en-US" dirty="0" smtClean="0"/>
              <a:t>（４）  </a:t>
            </a:r>
            <a:r>
              <a:rPr lang="zh-CN" altLang="en-US" dirty="0" smtClean="0"/>
              <a:t>载运量小</a:t>
            </a:r>
            <a:r>
              <a:rPr lang="en-US" dirty="0" smtClean="0"/>
              <a:t>。</a:t>
            </a:r>
            <a:endParaRPr lang="zh-CN" altLang="en-US" dirty="0" smtClean="0"/>
          </a:p>
          <a:p>
            <a:pPr eaLnBrk="1" hangingPunct="1"/>
            <a:r>
              <a:rPr lang="en-US" dirty="0" smtClean="0"/>
              <a:t>（５）  </a:t>
            </a:r>
            <a:r>
              <a:rPr lang="zh-CN" altLang="en-US" dirty="0" smtClean="0"/>
              <a:t>安全性较差</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48131" name="Rectangle 3"/>
          <p:cNvSpPr>
            <a:spLocks noGrp="1" noChangeArrowheads="1"/>
          </p:cNvSpPr>
          <p:nvPr>
            <p:ph type="body" idx="1"/>
          </p:nvPr>
        </p:nvSpPr>
        <p:spPr/>
        <p:txBody>
          <a:bodyPr/>
          <a:lstStyle/>
          <a:p>
            <a:r>
              <a:rPr lang="en-US" dirty="0" smtClean="0"/>
              <a:t>３  </a:t>
            </a:r>
            <a:r>
              <a:rPr lang="zh-CN" altLang="en-US" dirty="0" smtClean="0"/>
              <a:t>国际公路运输种类</a:t>
            </a:r>
          </a:p>
          <a:p>
            <a:r>
              <a:rPr lang="en-US" dirty="0" smtClean="0"/>
              <a:t>（１）  </a:t>
            </a:r>
            <a:r>
              <a:rPr lang="zh-CN" altLang="en-US" dirty="0" smtClean="0"/>
              <a:t>按货运营运方式分类</a:t>
            </a:r>
            <a:r>
              <a:rPr lang="en-US" dirty="0" smtClean="0"/>
              <a:t>。</a:t>
            </a:r>
            <a:endParaRPr lang="zh-CN" altLang="en-US" dirty="0" smtClean="0"/>
          </a:p>
          <a:p>
            <a:r>
              <a:rPr lang="zh-CN" altLang="en-US" dirty="0" smtClean="0"/>
              <a:t>按照货运营运方式的不同可分为整车运输</a:t>
            </a:r>
            <a:r>
              <a:rPr lang="en-US" dirty="0" smtClean="0"/>
              <a:t>、  </a:t>
            </a:r>
            <a:r>
              <a:rPr lang="zh-CN" altLang="en-US" dirty="0" smtClean="0"/>
              <a:t>零担运输</a:t>
            </a:r>
            <a:r>
              <a:rPr lang="en-US" dirty="0" smtClean="0"/>
              <a:t>、  </a:t>
            </a:r>
            <a:r>
              <a:rPr lang="zh-CN" altLang="en-US" dirty="0" smtClean="0"/>
              <a:t>集 装 箱 运 输</a:t>
            </a:r>
            <a:r>
              <a:rPr lang="en-US" dirty="0" smtClean="0"/>
              <a:t>、  </a:t>
            </a:r>
            <a:r>
              <a:rPr lang="zh-CN" altLang="en-US" dirty="0" smtClean="0"/>
              <a:t>联 合 运 输 和 包 车 运输</a:t>
            </a:r>
            <a:r>
              <a:rPr lang="en-US" dirty="0" smtClean="0"/>
              <a:t>。</a:t>
            </a:r>
            <a:endParaRPr lang="zh-CN" altLang="en-US" dirty="0" smtClean="0"/>
          </a:p>
          <a:p>
            <a:r>
              <a:rPr lang="en-US" dirty="0" smtClean="0"/>
              <a:t>（２）  </a:t>
            </a:r>
            <a:r>
              <a:rPr lang="zh-CN" altLang="en-US" dirty="0" smtClean="0"/>
              <a:t>按照托运的货物是否保险或保价分类</a:t>
            </a:r>
            <a:r>
              <a:rPr lang="en-US" dirty="0" smtClean="0"/>
              <a:t>。</a:t>
            </a:r>
            <a:endParaRPr lang="zh-CN" altLang="en-US" dirty="0" smtClean="0"/>
          </a:p>
          <a:p>
            <a:r>
              <a:rPr lang="zh-CN" altLang="en-US" dirty="0" smtClean="0"/>
              <a:t>它可分为不保险  </a:t>
            </a:r>
            <a:r>
              <a:rPr lang="en-US" dirty="0" smtClean="0"/>
              <a:t>（ </a:t>
            </a:r>
            <a:r>
              <a:rPr lang="zh-CN" altLang="en-US" dirty="0" smtClean="0"/>
              <a:t>不保价</a:t>
            </a:r>
            <a:r>
              <a:rPr lang="en-US" dirty="0" smtClean="0"/>
              <a:t>）  </a:t>
            </a:r>
            <a:r>
              <a:rPr lang="zh-CN" altLang="en-US" dirty="0" smtClean="0"/>
              <a:t>运输</a:t>
            </a:r>
            <a:r>
              <a:rPr lang="en-US" dirty="0" smtClean="0"/>
              <a:t>、  </a:t>
            </a:r>
            <a:r>
              <a:rPr lang="zh-CN" altLang="en-US" dirty="0" smtClean="0"/>
              <a:t>保险运输和保价运输</a:t>
            </a:r>
            <a:r>
              <a:rPr lang="en-US" dirty="0" smtClean="0"/>
              <a:t>。 </a:t>
            </a:r>
            <a:endParaRPr lang="en-US" dirty="0" smtClean="0"/>
          </a:p>
          <a:p>
            <a:r>
              <a:rPr lang="en-US" dirty="0" smtClean="0"/>
              <a:t>（３）  </a:t>
            </a:r>
            <a:r>
              <a:rPr lang="zh-CN" altLang="en-US" dirty="0" smtClean="0"/>
              <a:t>按货物种类分类</a:t>
            </a:r>
            <a:r>
              <a:rPr lang="en-US" dirty="0" smtClean="0"/>
              <a:t>。</a:t>
            </a:r>
            <a:endParaRPr lang="zh-CN" altLang="en-US" dirty="0" smtClean="0"/>
          </a:p>
          <a:p>
            <a:r>
              <a:rPr lang="zh-CN" altLang="en-US" dirty="0" smtClean="0"/>
              <a:t>根据货物种类分为普通货物运输和特种货物运输</a:t>
            </a:r>
            <a:r>
              <a:rPr lang="en-US" dirty="0" smtClean="0"/>
              <a:t>。 </a:t>
            </a:r>
            <a:endParaRPr lang="en-US" dirty="0" smtClean="0"/>
          </a:p>
          <a:p>
            <a:r>
              <a:rPr lang="en-US" dirty="0" smtClean="0"/>
              <a:t>（４）  </a:t>
            </a:r>
            <a:r>
              <a:rPr lang="zh-CN" altLang="en-US" dirty="0" smtClean="0"/>
              <a:t>按运送速度分类</a:t>
            </a:r>
            <a:r>
              <a:rPr lang="en-US" dirty="0" smtClean="0"/>
              <a:t>。</a:t>
            </a:r>
            <a:endParaRPr lang="zh-CN" altLang="en-US" dirty="0" smtClean="0"/>
          </a:p>
          <a:p>
            <a:r>
              <a:rPr lang="zh-CN" altLang="en-US" dirty="0" smtClean="0"/>
              <a:t>按运送速度分为一般货物运输</a:t>
            </a:r>
            <a:r>
              <a:rPr lang="en-US" dirty="0" smtClean="0"/>
              <a:t>、   </a:t>
            </a:r>
            <a:r>
              <a:rPr lang="zh-CN" altLang="en-US" dirty="0" smtClean="0"/>
              <a:t>快件货物运输和特快专运</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49155"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国际公路运输计费</a:t>
            </a:r>
          </a:p>
          <a:p>
            <a:pPr>
              <a:lnSpc>
                <a:spcPct val="200000"/>
              </a:lnSpc>
            </a:pPr>
            <a:r>
              <a:rPr lang="zh-CN" altLang="en-US" dirty="0" smtClean="0"/>
              <a:t>公路货物运价是指利用公路将货物运送一定距离的每吨公里价格</a:t>
            </a:r>
            <a:r>
              <a:rPr lang="en-US" dirty="0" smtClean="0"/>
              <a:t>。</a:t>
            </a:r>
            <a:endParaRPr lang="zh-CN" altLang="en-US" dirty="0" smtClean="0"/>
          </a:p>
          <a:p>
            <a:pPr>
              <a:lnSpc>
                <a:spcPct val="200000"/>
              </a:lnSpc>
            </a:pPr>
            <a:r>
              <a:rPr lang="zh-CN" altLang="en-US" dirty="0" smtClean="0"/>
              <a:t>公路运费均以  </a:t>
            </a:r>
            <a:r>
              <a:rPr lang="en-US" dirty="0" smtClean="0"/>
              <a:t>“ </a:t>
            </a:r>
            <a:r>
              <a:rPr lang="zh-CN" altLang="en-US" dirty="0" smtClean="0"/>
              <a:t>每吨公里</a:t>
            </a:r>
            <a:r>
              <a:rPr lang="en-US" dirty="0" smtClean="0"/>
              <a:t>”   </a:t>
            </a:r>
            <a:r>
              <a:rPr lang="zh-CN" altLang="en-US" dirty="0" smtClean="0"/>
              <a:t>为计算单位</a:t>
            </a:r>
            <a:r>
              <a:rPr lang="en-US" dirty="0" smtClean="0"/>
              <a:t>，  </a:t>
            </a:r>
            <a:r>
              <a:rPr lang="zh-CN" altLang="en-US" dirty="0" smtClean="0"/>
              <a:t>一般有两种计算标准</a:t>
            </a:r>
            <a:r>
              <a:rPr lang="en-US" dirty="0" smtClean="0"/>
              <a:t>，  </a:t>
            </a:r>
            <a:r>
              <a:rPr lang="zh-CN" altLang="en-US" dirty="0" smtClean="0"/>
              <a:t>一是按货物等级规定 基本运费费率</a:t>
            </a:r>
            <a:r>
              <a:rPr lang="en-US" dirty="0" smtClean="0"/>
              <a:t>，  </a:t>
            </a:r>
            <a:r>
              <a:rPr lang="zh-CN" altLang="en-US" dirty="0" smtClean="0"/>
              <a:t>二是以路面等级规定基本运价</a:t>
            </a:r>
            <a:r>
              <a:rPr lang="en-US" dirty="0" smtClean="0"/>
              <a:t>。  </a:t>
            </a:r>
            <a:r>
              <a:rPr lang="zh-CN" altLang="en-US" dirty="0" smtClean="0"/>
              <a:t>凡是一条运输路线包含两种或两种以上的等 级公路时</a:t>
            </a:r>
            <a:r>
              <a:rPr lang="en-US" dirty="0" smtClean="0"/>
              <a:t>，  </a:t>
            </a:r>
            <a:r>
              <a:rPr lang="zh-CN" altLang="en-US" dirty="0" smtClean="0"/>
              <a:t>则以实际行驶里程分别计算运价</a:t>
            </a:r>
            <a:r>
              <a:rPr lang="en-US" dirty="0" smtClean="0"/>
              <a:t>。  </a:t>
            </a:r>
            <a:r>
              <a:rPr lang="zh-CN" altLang="en-US" dirty="0" smtClean="0"/>
              <a:t>特殊道路</a:t>
            </a:r>
            <a:r>
              <a:rPr lang="en-US" dirty="0" smtClean="0"/>
              <a:t>，  </a:t>
            </a:r>
            <a:r>
              <a:rPr lang="zh-CN" altLang="en-US" dirty="0" smtClean="0"/>
              <a:t>如山岭</a:t>
            </a:r>
            <a:r>
              <a:rPr lang="en-US" dirty="0" smtClean="0"/>
              <a:t>、  </a:t>
            </a:r>
            <a:r>
              <a:rPr lang="zh-CN" altLang="en-US" dirty="0" smtClean="0"/>
              <a:t>河床</a:t>
            </a:r>
            <a:r>
              <a:rPr lang="en-US" dirty="0" smtClean="0"/>
              <a:t>、  </a:t>
            </a:r>
            <a:r>
              <a:rPr lang="zh-CN" altLang="en-US" dirty="0" smtClean="0"/>
              <a:t>原野地段</a:t>
            </a:r>
            <a:r>
              <a:rPr lang="en-US" dirty="0" smtClean="0"/>
              <a:t>，  </a:t>
            </a:r>
            <a:r>
              <a:rPr lang="zh-CN" altLang="en-US" dirty="0" smtClean="0"/>
              <a:t>则由</a:t>
            </a:r>
            <a:r>
              <a:rPr lang="zh-CN" altLang="en-US" dirty="0" smtClean="0"/>
              <a:t>承托</a:t>
            </a:r>
            <a:r>
              <a:rPr lang="zh-CN" altLang="en-US" dirty="0" smtClean="0"/>
              <a:t>双方另外商定</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50179" name="Rectangle 3"/>
          <p:cNvSpPr>
            <a:spLocks noGrp="1" noChangeArrowheads="1"/>
          </p:cNvSpPr>
          <p:nvPr>
            <p:ph type="body" idx="1"/>
          </p:nvPr>
        </p:nvSpPr>
        <p:spPr/>
        <p:txBody>
          <a:bodyPr/>
          <a:lstStyle/>
          <a:p>
            <a:pPr>
              <a:lnSpc>
                <a:spcPct val="150000"/>
              </a:lnSpc>
            </a:pPr>
            <a:r>
              <a:rPr lang="zh-CN" altLang="en-US" dirty="0" smtClean="0"/>
              <a:t> 下面简要介绍经常使用的几种货物运价类别</a:t>
            </a:r>
            <a:r>
              <a:rPr lang="en-US" dirty="0" smtClean="0"/>
              <a:t>。</a:t>
            </a:r>
            <a:endParaRPr lang="zh-CN" altLang="en-US" dirty="0" smtClean="0"/>
          </a:p>
          <a:p>
            <a:pPr>
              <a:lnSpc>
                <a:spcPct val="150000"/>
              </a:lnSpc>
            </a:pPr>
            <a:r>
              <a:rPr lang="en-US" dirty="0" smtClean="0"/>
              <a:t>（１）  </a:t>
            </a:r>
            <a:r>
              <a:rPr lang="zh-CN" altLang="en-US" dirty="0" smtClean="0"/>
              <a:t>基本运价</a:t>
            </a:r>
            <a:r>
              <a:rPr lang="en-US" dirty="0" smtClean="0"/>
              <a:t>：  </a:t>
            </a:r>
            <a:r>
              <a:rPr lang="zh-CN" altLang="en-US" dirty="0" smtClean="0"/>
              <a:t>基本运价分为整批货物基本运价</a:t>
            </a:r>
            <a:r>
              <a:rPr lang="en-US" dirty="0" smtClean="0"/>
              <a:t>、  </a:t>
            </a:r>
            <a:r>
              <a:rPr lang="zh-CN" altLang="en-US" dirty="0" smtClean="0"/>
              <a:t>零担货物基本运价和集装箱</a:t>
            </a:r>
            <a:r>
              <a:rPr lang="zh-CN" altLang="en-US" dirty="0" smtClean="0"/>
              <a:t>基本运价</a:t>
            </a:r>
            <a:r>
              <a:rPr lang="zh-CN" altLang="en-US" dirty="0" smtClean="0"/>
              <a:t>三种</a:t>
            </a:r>
            <a:r>
              <a:rPr lang="en-US" dirty="0" smtClean="0"/>
              <a:t>。  </a:t>
            </a:r>
            <a:r>
              <a:rPr lang="zh-CN" altLang="en-US" dirty="0" smtClean="0"/>
              <a:t>整批货物基本运价指一整批普通货物在等级公路上运输的每吨公里运价</a:t>
            </a:r>
            <a:r>
              <a:rPr lang="en-US" dirty="0" smtClean="0"/>
              <a:t>。  </a:t>
            </a:r>
            <a:r>
              <a:rPr lang="zh-CN" altLang="en-US" dirty="0" smtClean="0"/>
              <a:t>零担货物 基本运价指零担普通货物在等级公路上运输的每千克公里运价</a:t>
            </a:r>
            <a:r>
              <a:rPr lang="en-US" dirty="0" smtClean="0"/>
              <a:t>。  </a:t>
            </a:r>
            <a:r>
              <a:rPr lang="zh-CN" altLang="en-US" dirty="0" smtClean="0"/>
              <a:t>集装箱基本运价指各类标准 集装箱重箱在等级公路上运输的每箱公里运价</a:t>
            </a:r>
            <a:r>
              <a:rPr lang="en-US" dirty="0" smtClean="0"/>
              <a:t>。</a:t>
            </a:r>
            <a:endParaRPr lang="zh-CN" altLang="en-US" dirty="0" smtClean="0"/>
          </a:p>
          <a:p>
            <a:pPr eaLnBrk="1" hangingPunct="1">
              <a:lnSpc>
                <a:spcPct val="150000"/>
              </a:lnSpc>
            </a:pPr>
            <a:r>
              <a:rPr lang="en-US" dirty="0" smtClean="0"/>
              <a:t>（２） </a:t>
            </a:r>
            <a:r>
              <a:rPr lang="zh-CN" altLang="en-US" dirty="0" smtClean="0"/>
              <a:t>普通货物运价</a:t>
            </a:r>
            <a:r>
              <a:rPr lang="en-US" dirty="0" smtClean="0"/>
              <a:t>： </a:t>
            </a:r>
            <a:r>
              <a:rPr lang="zh-CN" altLang="en-US" dirty="0" smtClean="0"/>
              <a:t>普通货物分为一等货物</a:t>
            </a:r>
            <a:r>
              <a:rPr lang="en-US" dirty="0" smtClean="0"/>
              <a:t>、 </a:t>
            </a:r>
            <a:r>
              <a:rPr lang="zh-CN" altLang="en-US" dirty="0" smtClean="0"/>
              <a:t>二等货物和三等货物三个等级</a:t>
            </a:r>
            <a:r>
              <a:rPr lang="en-US" dirty="0" smtClean="0"/>
              <a:t>，  </a:t>
            </a:r>
            <a:r>
              <a:rPr lang="zh-CN" altLang="en-US" dirty="0" smtClean="0"/>
              <a:t>并实行 分等计价</a:t>
            </a:r>
            <a:r>
              <a:rPr lang="en-US" dirty="0" smtClean="0"/>
              <a:t>。  </a:t>
            </a:r>
            <a:r>
              <a:rPr lang="zh-CN" altLang="en-US" dirty="0" smtClean="0"/>
              <a:t>以一等货物为计价基础</a:t>
            </a:r>
            <a:r>
              <a:rPr lang="en-US" dirty="0" smtClean="0"/>
              <a:t>，   </a:t>
            </a:r>
            <a:r>
              <a:rPr lang="zh-CN" altLang="en-US" dirty="0" smtClean="0"/>
              <a:t>二等货物加成 </a:t>
            </a:r>
            <a:r>
              <a:rPr lang="en-US" dirty="0" smtClean="0"/>
              <a:t>１５％ ，  </a:t>
            </a:r>
            <a:r>
              <a:rPr lang="zh-CN" altLang="en-US" dirty="0" smtClean="0"/>
              <a:t>三等货物加成 </a:t>
            </a:r>
            <a:r>
              <a:rPr lang="en-US" dirty="0" smtClean="0"/>
              <a:t>３０％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51203" name="Rectangle 3"/>
          <p:cNvSpPr>
            <a:spLocks noGrp="1" noChangeArrowheads="1"/>
          </p:cNvSpPr>
          <p:nvPr>
            <p:ph type="body" idx="1"/>
          </p:nvPr>
        </p:nvSpPr>
        <p:spPr/>
        <p:txBody>
          <a:bodyPr/>
          <a:lstStyle/>
          <a:p>
            <a:r>
              <a:rPr lang="en-US" dirty="0" smtClean="0"/>
              <a:t>（３）  </a:t>
            </a:r>
            <a:r>
              <a:rPr lang="zh-CN" altLang="en-US" dirty="0" smtClean="0"/>
              <a:t>特种货物运价</a:t>
            </a:r>
            <a:r>
              <a:rPr lang="en-US" dirty="0" smtClean="0"/>
              <a:t>：  </a:t>
            </a:r>
            <a:r>
              <a:rPr lang="zh-CN" altLang="en-US" dirty="0" smtClean="0"/>
              <a:t>包括长大笨重货物运价</a:t>
            </a:r>
            <a:r>
              <a:rPr lang="en-US" dirty="0" smtClean="0"/>
              <a:t>、  </a:t>
            </a:r>
            <a:r>
              <a:rPr lang="zh-CN" altLang="en-US" dirty="0" smtClean="0"/>
              <a:t>危险货物运价和贵重</a:t>
            </a:r>
            <a:r>
              <a:rPr lang="en-US" dirty="0" smtClean="0"/>
              <a:t>、  </a:t>
            </a:r>
            <a:r>
              <a:rPr lang="zh-CN" altLang="en-US" dirty="0" smtClean="0"/>
              <a:t>鲜活货物运价三种</a:t>
            </a:r>
            <a:r>
              <a:rPr lang="en-US" dirty="0" smtClean="0"/>
              <a:t>。</a:t>
            </a:r>
            <a:endParaRPr lang="zh-CN" altLang="en-US" dirty="0" smtClean="0"/>
          </a:p>
          <a:p>
            <a:r>
              <a:rPr lang="en-US" dirty="0" smtClean="0"/>
              <a:t>①</a:t>
            </a:r>
            <a:r>
              <a:rPr lang="zh-CN" altLang="en-US" dirty="0" smtClean="0"/>
              <a:t>长大笨重货 物 运 价 中</a:t>
            </a:r>
            <a:r>
              <a:rPr lang="en-US" dirty="0" smtClean="0"/>
              <a:t>，  </a:t>
            </a:r>
            <a:r>
              <a:rPr lang="zh-CN" altLang="en-US" dirty="0" smtClean="0"/>
              <a:t>一 级 长 大 笨 重 货 物 运 价 在 整 批 货 物 基 本 运 价 的 基 础 上 加 </a:t>
            </a:r>
            <a:r>
              <a:rPr lang="zh-CN" altLang="en-US" dirty="0" smtClean="0"/>
              <a:t>成</a:t>
            </a:r>
            <a:r>
              <a:rPr lang="en-US" dirty="0" smtClean="0"/>
              <a:t>４０</a:t>
            </a:r>
            <a:r>
              <a:rPr lang="en-US" dirty="0" smtClean="0"/>
              <a:t>％  ～ ６０％ ；  </a:t>
            </a:r>
            <a:r>
              <a:rPr lang="zh-CN" altLang="en-US" dirty="0" smtClean="0"/>
              <a:t>二级长大笨重货物运价在整批货物基本运价的基础上加成 </a:t>
            </a:r>
            <a:r>
              <a:rPr lang="en-US" dirty="0" smtClean="0"/>
              <a:t>６０％ ～ ８０％ 。</a:t>
            </a:r>
            <a:endParaRPr lang="zh-CN" altLang="en-US" dirty="0" smtClean="0"/>
          </a:p>
          <a:p>
            <a:r>
              <a:rPr lang="en-US" dirty="0" smtClean="0"/>
              <a:t>②</a:t>
            </a:r>
            <a:r>
              <a:rPr lang="zh-CN" altLang="en-US" dirty="0" smtClean="0"/>
              <a:t>危险货物运价中</a:t>
            </a:r>
            <a:r>
              <a:rPr lang="en-US" dirty="0" smtClean="0"/>
              <a:t>，  </a:t>
            </a:r>
            <a:r>
              <a:rPr lang="zh-CN" altLang="en-US" dirty="0" smtClean="0"/>
              <a:t>一 级 危 险 货 物 运 价 在 整 批  </a:t>
            </a:r>
            <a:r>
              <a:rPr lang="en-US" dirty="0" smtClean="0"/>
              <a:t>（ </a:t>
            </a:r>
            <a:r>
              <a:rPr lang="zh-CN" altLang="en-US" dirty="0" smtClean="0"/>
              <a:t>零 担 </a:t>
            </a:r>
            <a:r>
              <a:rPr lang="en-US" dirty="0" smtClean="0"/>
              <a:t>）  </a:t>
            </a:r>
            <a:r>
              <a:rPr lang="zh-CN" altLang="en-US" dirty="0" smtClean="0"/>
              <a:t>货 物 基 本 运 价 的 基 础 上 加 </a:t>
            </a:r>
            <a:r>
              <a:rPr lang="zh-CN" altLang="en-US" dirty="0" smtClean="0"/>
              <a:t>成</a:t>
            </a:r>
            <a:r>
              <a:rPr lang="en-US" dirty="0" smtClean="0"/>
              <a:t>６０</a:t>
            </a:r>
            <a:r>
              <a:rPr lang="en-US" dirty="0" smtClean="0"/>
              <a:t>％  ～ ８０％ ；  </a:t>
            </a:r>
            <a:r>
              <a:rPr lang="zh-CN" altLang="en-US" dirty="0" smtClean="0"/>
              <a:t>二级危险货物运价在整批</a:t>
            </a:r>
            <a:r>
              <a:rPr lang="en-US" dirty="0" smtClean="0"/>
              <a:t>   （ </a:t>
            </a:r>
            <a:r>
              <a:rPr lang="zh-CN" altLang="en-US" dirty="0" smtClean="0"/>
              <a:t>零担</a:t>
            </a:r>
            <a:r>
              <a:rPr lang="en-US" dirty="0" smtClean="0"/>
              <a:t>）  </a:t>
            </a:r>
            <a:r>
              <a:rPr lang="zh-CN" altLang="en-US" dirty="0" smtClean="0"/>
              <a:t>货物基本运价的基础上加成 </a:t>
            </a:r>
            <a:r>
              <a:rPr lang="en-US" dirty="0" smtClean="0"/>
              <a:t>４０％  ～ ６０％ 。</a:t>
            </a:r>
            <a:endParaRPr lang="zh-CN" altLang="en-US" dirty="0" smtClean="0"/>
          </a:p>
          <a:p>
            <a:r>
              <a:rPr lang="en-US" dirty="0" smtClean="0"/>
              <a:t>③</a:t>
            </a:r>
            <a:r>
              <a:rPr lang="zh-CN" altLang="en-US" dirty="0" smtClean="0"/>
              <a:t>贵重鲜活货物运价在整批</a:t>
            </a:r>
            <a:r>
              <a:rPr lang="en-US" dirty="0" smtClean="0"/>
              <a:t>   （ </a:t>
            </a:r>
            <a:r>
              <a:rPr lang="zh-CN" altLang="en-US" dirty="0" smtClean="0"/>
              <a:t>零担</a:t>
            </a:r>
            <a:r>
              <a:rPr lang="en-US" dirty="0" smtClean="0"/>
              <a:t>）  </a:t>
            </a:r>
            <a:r>
              <a:rPr lang="zh-CN" altLang="en-US" dirty="0" smtClean="0"/>
              <a:t>货物基本运价的基础上加成 </a:t>
            </a:r>
            <a:r>
              <a:rPr lang="en-US" dirty="0" smtClean="0"/>
              <a:t>４０％  ～ ６０％ 。</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52227"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特种车辆运价</a:t>
            </a:r>
            <a:r>
              <a:rPr lang="en-US" dirty="0" smtClean="0"/>
              <a:t>： </a:t>
            </a:r>
            <a:r>
              <a:rPr lang="zh-CN" altLang="en-US" dirty="0" smtClean="0"/>
              <a:t>按车辆的不同用途</a:t>
            </a:r>
            <a:r>
              <a:rPr lang="en-US" dirty="0" smtClean="0"/>
              <a:t>， </a:t>
            </a:r>
            <a:r>
              <a:rPr lang="zh-CN" altLang="en-US" dirty="0" smtClean="0"/>
              <a:t>在基本运价的基础上加成计算</a:t>
            </a:r>
            <a:r>
              <a:rPr lang="en-US" dirty="0" smtClean="0"/>
              <a:t>。  </a:t>
            </a:r>
            <a:r>
              <a:rPr lang="zh-CN" altLang="en-US" dirty="0" smtClean="0"/>
              <a:t>但如同时运 用特种车辆运价和特种货物运价两个价目时</a:t>
            </a:r>
            <a:r>
              <a:rPr lang="en-US" dirty="0" smtClean="0"/>
              <a:t>，  </a:t>
            </a:r>
            <a:r>
              <a:rPr lang="zh-CN" altLang="en-US" dirty="0" smtClean="0"/>
              <a:t>不得同时加成计算</a:t>
            </a:r>
            <a:r>
              <a:rPr lang="en-US" dirty="0" smtClean="0"/>
              <a:t>。</a:t>
            </a:r>
            <a:endParaRPr lang="zh-CN" altLang="en-US" dirty="0" smtClean="0"/>
          </a:p>
          <a:p>
            <a:pPr>
              <a:lnSpc>
                <a:spcPct val="150000"/>
              </a:lnSpc>
            </a:pPr>
            <a:r>
              <a:rPr lang="en-US" dirty="0" smtClean="0"/>
              <a:t>（５）  </a:t>
            </a:r>
            <a:r>
              <a:rPr lang="zh-CN" altLang="en-US" dirty="0" smtClean="0"/>
              <a:t>快运货物运价</a:t>
            </a:r>
            <a:r>
              <a:rPr lang="en-US" dirty="0" smtClean="0"/>
              <a:t>：  </a:t>
            </a:r>
            <a:r>
              <a:rPr lang="zh-CN" altLang="en-US" dirty="0" smtClean="0"/>
              <a:t>快运货物运价按计价类别在相应运价的基础上加成计算</a:t>
            </a:r>
            <a:r>
              <a:rPr lang="en-US" dirty="0" smtClean="0"/>
              <a:t>。</a:t>
            </a:r>
            <a:endParaRPr lang="zh-CN" altLang="en-US" dirty="0" smtClean="0"/>
          </a:p>
          <a:p>
            <a:pPr>
              <a:lnSpc>
                <a:spcPct val="150000"/>
              </a:lnSpc>
            </a:pPr>
            <a:r>
              <a:rPr lang="en-US" dirty="0" smtClean="0"/>
              <a:t>（６） </a:t>
            </a:r>
            <a:r>
              <a:rPr lang="zh-CN" altLang="en-US" dirty="0" smtClean="0"/>
              <a:t>集装箱运价</a:t>
            </a:r>
            <a:r>
              <a:rPr lang="en-US" dirty="0" smtClean="0"/>
              <a:t>： </a:t>
            </a:r>
            <a:r>
              <a:rPr lang="zh-CN" altLang="en-US" dirty="0" smtClean="0"/>
              <a:t>标准集装箱重箱运价按照不同规格箱型的基本运价执行</a:t>
            </a:r>
            <a:r>
              <a:rPr lang="en-US" dirty="0" smtClean="0"/>
              <a:t>；  </a:t>
            </a:r>
            <a:r>
              <a:rPr lang="zh-CN" altLang="en-US" dirty="0" smtClean="0"/>
              <a:t>标准集装 箱空箱运价在标准集装箱重箱运价的基础上减成计算</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7171" name="Rectangle 3"/>
          <p:cNvSpPr>
            <a:spLocks noGrp="1" noChangeArrowheads="1"/>
          </p:cNvSpPr>
          <p:nvPr>
            <p:ph type="body" idx="1"/>
          </p:nvPr>
        </p:nvSpPr>
        <p:spPr/>
        <p:txBody>
          <a:bodyPr/>
          <a:lstStyle/>
          <a:p>
            <a:pPr>
              <a:lnSpc>
                <a:spcPct val="200000"/>
              </a:lnSpc>
            </a:pPr>
            <a:r>
              <a:rPr lang="zh-CN" altLang="en-US" dirty="0" smtClean="0"/>
              <a:t>国际海上货物运输的特点</a:t>
            </a:r>
            <a:r>
              <a:rPr lang="en-US" dirty="0" smtClean="0"/>
              <a:t>：</a:t>
            </a:r>
            <a:endParaRPr lang="zh-CN" altLang="en-US" dirty="0" smtClean="0"/>
          </a:p>
          <a:p>
            <a:pPr>
              <a:lnSpc>
                <a:spcPct val="200000"/>
              </a:lnSpc>
            </a:pPr>
            <a:r>
              <a:rPr lang="en-US" dirty="0" smtClean="0"/>
              <a:t>①</a:t>
            </a:r>
            <a:r>
              <a:rPr lang="zh-CN" altLang="en-US" dirty="0" smtClean="0"/>
              <a:t>运输量大</a:t>
            </a:r>
            <a:r>
              <a:rPr lang="en-US" dirty="0" smtClean="0"/>
              <a:t>。</a:t>
            </a:r>
          </a:p>
          <a:p>
            <a:pPr>
              <a:lnSpc>
                <a:spcPct val="200000"/>
              </a:lnSpc>
            </a:pPr>
            <a:r>
              <a:rPr lang="en-US" dirty="0" smtClean="0"/>
              <a:t>②</a:t>
            </a:r>
            <a:r>
              <a:rPr lang="zh-CN" altLang="en-US" dirty="0" smtClean="0"/>
              <a:t>通过能力大</a:t>
            </a:r>
            <a:r>
              <a:rPr lang="en-US" dirty="0" smtClean="0"/>
              <a:t>。</a:t>
            </a:r>
          </a:p>
          <a:p>
            <a:pPr>
              <a:lnSpc>
                <a:spcPct val="200000"/>
              </a:lnSpc>
            </a:pPr>
            <a:r>
              <a:rPr lang="en-US" dirty="0" smtClean="0"/>
              <a:t>③</a:t>
            </a:r>
            <a:r>
              <a:rPr lang="zh-CN" altLang="en-US" dirty="0" smtClean="0"/>
              <a:t>运费低廉</a:t>
            </a:r>
            <a:r>
              <a:rPr lang="en-US" dirty="0" smtClean="0"/>
              <a:t>。 </a:t>
            </a:r>
          </a:p>
          <a:p>
            <a:pPr>
              <a:lnSpc>
                <a:spcPct val="200000"/>
              </a:lnSpc>
            </a:pPr>
            <a:r>
              <a:rPr lang="en-US" dirty="0" smtClean="0"/>
              <a:t>④</a:t>
            </a:r>
            <a:r>
              <a:rPr lang="zh-CN" altLang="en-US" dirty="0" smtClean="0"/>
              <a:t>对货物的适应性强</a:t>
            </a:r>
            <a:r>
              <a:rPr lang="en-US" dirty="0" smtClean="0"/>
              <a:t>。</a:t>
            </a:r>
            <a:endParaRPr lang="zh-CN" altLang="zh-CN" dirty="0" smtClean="0"/>
          </a:p>
          <a:p>
            <a:pPr eaLnBrk="1" hangingPunct="1">
              <a:lnSpc>
                <a:spcPct val="200000"/>
              </a:lnSpc>
            </a:pPr>
            <a:r>
              <a:rPr lang="en-US" dirty="0" smtClean="0"/>
              <a:t>⑤</a:t>
            </a:r>
            <a:r>
              <a:rPr lang="zh-CN" altLang="en-US" dirty="0" smtClean="0"/>
              <a:t>运输的速度慢</a:t>
            </a:r>
            <a:r>
              <a:rPr lang="en-US" dirty="0" smtClean="0"/>
              <a:t>。</a:t>
            </a:r>
          </a:p>
          <a:p>
            <a:pPr eaLnBrk="1" hangingPunct="1">
              <a:lnSpc>
                <a:spcPct val="200000"/>
              </a:lnSpc>
            </a:pPr>
            <a:r>
              <a:rPr lang="en-US" dirty="0" smtClean="0"/>
              <a:t>⑥</a:t>
            </a:r>
            <a:r>
              <a:rPr lang="zh-CN" altLang="en-US" dirty="0" smtClean="0"/>
              <a:t>风险较大</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53251" name="Rectangle 3"/>
          <p:cNvSpPr>
            <a:spLocks noGrp="1" noChangeArrowheads="1"/>
          </p:cNvSpPr>
          <p:nvPr>
            <p:ph type="body" idx="1"/>
          </p:nvPr>
        </p:nvSpPr>
        <p:spPr/>
        <p:txBody>
          <a:bodyPr/>
          <a:lstStyle/>
          <a:p>
            <a:pPr>
              <a:lnSpc>
                <a:spcPct val="150000"/>
              </a:lnSpc>
            </a:pPr>
            <a:r>
              <a:rPr lang="en-US" dirty="0" smtClean="0"/>
              <a:t>（７）  </a:t>
            </a:r>
            <a:r>
              <a:rPr lang="zh-CN" altLang="en-US" dirty="0" smtClean="0"/>
              <a:t>包车运价</a:t>
            </a:r>
            <a:r>
              <a:rPr lang="en-US" dirty="0" smtClean="0"/>
              <a:t>：  </a:t>
            </a:r>
            <a:r>
              <a:rPr lang="zh-CN" altLang="en-US" dirty="0" smtClean="0"/>
              <a:t>包车运价按照不同的包用车辆分别制定</a:t>
            </a:r>
            <a:r>
              <a:rPr lang="en-US" dirty="0" smtClean="0"/>
              <a:t>。</a:t>
            </a:r>
            <a:endParaRPr lang="zh-CN" altLang="en-US" dirty="0" smtClean="0"/>
          </a:p>
          <a:p>
            <a:pPr>
              <a:lnSpc>
                <a:spcPct val="150000"/>
              </a:lnSpc>
            </a:pPr>
            <a:r>
              <a:rPr lang="en-US" dirty="0" smtClean="0"/>
              <a:t>（８）  </a:t>
            </a:r>
            <a:r>
              <a:rPr lang="zh-CN" altLang="en-US" dirty="0" smtClean="0"/>
              <a:t>非等级公路货物运价</a:t>
            </a:r>
            <a:r>
              <a:rPr lang="en-US" dirty="0" smtClean="0"/>
              <a:t>：   </a:t>
            </a:r>
            <a:r>
              <a:rPr lang="zh-CN" altLang="en-US" dirty="0" smtClean="0"/>
              <a:t>非等级公路货物运价在整批</a:t>
            </a:r>
            <a:r>
              <a:rPr lang="en-US" dirty="0" smtClean="0"/>
              <a:t>   （ </a:t>
            </a:r>
            <a:r>
              <a:rPr lang="zh-CN" altLang="en-US" dirty="0" smtClean="0"/>
              <a:t>零担</a:t>
            </a:r>
            <a:r>
              <a:rPr lang="en-US" dirty="0" smtClean="0"/>
              <a:t>）   </a:t>
            </a:r>
            <a:r>
              <a:rPr lang="zh-CN" altLang="en-US" dirty="0" smtClean="0"/>
              <a:t>货物基本运价的基础 上加成 </a:t>
            </a:r>
            <a:r>
              <a:rPr lang="en-US" dirty="0" smtClean="0"/>
              <a:t>１０％  ～ ２０％ 。</a:t>
            </a:r>
            <a:endParaRPr lang="zh-CN" altLang="en-US" dirty="0" smtClean="0"/>
          </a:p>
          <a:p>
            <a:pPr>
              <a:lnSpc>
                <a:spcPct val="150000"/>
              </a:lnSpc>
            </a:pPr>
            <a:r>
              <a:rPr lang="en-US" dirty="0" smtClean="0"/>
              <a:t>（９）  </a:t>
            </a:r>
            <a:r>
              <a:rPr lang="zh-CN" altLang="en-US" dirty="0" smtClean="0"/>
              <a:t>出入境汽车货物运价</a:t>
            </a:r>
            <a:r>
              <a:rPr lang="en-US" dirty="0" smtClean="0"/>
              <a:t>：  </a:t>
            </a:r>
            <a:r>
              <a:rPr lang="zh-CN" altLang="en-US" dirty="0" smtClean="0"/>
              <a:t>出入境汽车货物运价</a:t>
            </a:r>
            <a:r>
              <a:rPr lang="en-US" dirty="0" smtClean="0"/>
              <a:t>，  </a:t>
            </a:r>
            <a:r>
              <a:rPr lang="zh-CN" altLang="en-US" dirty="0" smtClean="0"/>
              <a:t>按双边或多边出入境汽车运输协定</a:t>
            </a:r>
            <a:r>
              <a:rPr lang="en-US" dirty="0" smtClean="0"/>
              <a:t>，</a:t>
            </a:r>
            <a:endParaRPr lang="zh-CN" altLang="en-US" dirty="0" smtClean="0"/>
          </a:p>
          <a:p>
            <a:pPr>
              <a:lnSpc>
                <a:spcPct val="150000"/>
              </a:lnSpc>
            </a:pPr>
            <a:r>
              <a:rPr lang="zh-CN" altLang="en-US" dirty="0" smtClean="0"/>
              <a:t>由两国或多国政府主管机关协商确定</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54275" name="Rectangle 3"/>
          <p:cNvSpPr>
            <a:spLocks noGrp="1" noChangeArrowheads="1"/>
          </p:cNvSpPr>
          <p:nvPr>
            <p:ph type="body" idx="1"/>
          </p:nvPr>
        </p:nvSpPr>
        <p:spPr/>
        <p:txBody>
          <a:bodyPr/>
          <a:lstStyle/>
          <a:p>
            <a:r>
              <a:rPr lang="zh-CN" altLang="en-US" sz="2900" dirty="0" smtClean="0"/>
              <a:t>五</a:t>
            </a:r>
            <a:r>
              <a:rPr lang="en-US" sz="2900" dirty="0" smtClean="0"/>
              <a:t>、  </a:t>
            </a:r>
            <a:r>
              <a:rPr lang="zh-CN" altLang="en-US" sz="2900" dirty="0" smtClean="0"/>
              <a:t>国际管道</a:t>
            </a:r>
            <a:r>
              <a:rPr lang="zh-CN" altLang="en-US" sz="2900" dirty="0" smtClean="0"/>
              <a:t>运输</a:t>
            </a:r>
            <a:endParaRPr lang="en-US" altLang="zh-CN" sz="2900" dirty="0" smtClean="0"/>
          </a:p>
          <a:p>
            <a:r>
              <a:rPr lang="zh-CN" altLang="en-US" dirty="0" smtClean="0"/>
              <a:t>管道运输  </a:t>
            </a:r>
            <a:r>
              <a:rPr lang="en-US" dirty="0" smtClean="0"/>
              <a:t>（ </a:t>
            </a:r>
            <a:r>
              <a:rPr lang="en-US" dirty="0" err="1" smtClean="0"/>
              <a:t>Ｐｉｐｅｌｉｎｅ</a:t>
            </a:r>
            <a:r>
              <a:rPr lang="en-US" dirty="0" smtClean="0"/>
              <a:t>  </a:t>
            </a:r>
            <a:r>
              <a:rPr lang="en-US" dirty="0" err="1" smtClean="0"/>
              <a:t>Ｔｒａｎｓｐｏｒｔ</a:t>
            </a:r>
            <a:r>
              <a:rPr lang="en-US" dirty="0" smtClean="0"/>
              <a:t>）   </a:t>
            </a:r>
            <a:r>
              <a:rPr lang="zh-CN" altLang="en-US" dirty="0" smtClean="0"/>
              <a:t>是用管道作为运输工具的一种长距离输送液体和气体物 资的输方式</a:t>
            </a:r>
            <a:r>
              <a:rPr lang="en-US" dirty="0" smtClean="0"/>
              <a:t>，  </a:t>
            </a:r>
            <a:r>
              <a:rPr lang="zh-CN" altLang="en-US" dirty="0" smtClean="0"/>
              <a:t>是一种专门由生产地向市场输送石油</a:t>
            </a:r>
            <a:r>
              <a:rPr lang="en-US" dirty="0" smtClean="0"/>
              <a:t>、 </a:t>
            </a:r>
            <a:r>
              <a:rPr lang="zh-CN" altLang="en-US" dirty="0" smtClean="0"/>
              <a:t>煤和化学产品的运输方式</a:t>
            </a:r>
            <a:r>
              <a:rPr lang="en-US" dirty="0" smtClean="0"/>
              <a:t>， </a:t>
            </a:r>
            <a:r>
              <a:rPr lang="zh-CN" altLang="en-US" dirty="0" smtClean="0"/>
              <a:t>是统一运输 网中干线运输的特殊组成部分</a:t>
            </a:r>
            <a:r>
              <a:rPr lang="en-US" dirty="0" smtClean="0"/>
              <a:t>。   </a:t>
            </a:r>
            <a:r>
              <a:rPr lang="zh-CN" altLang="en-US" dirty="0" smtClean="0"/>
              <a:t>有时候</a:t>
            </a:r>
            <a:r>
              <a:rPr lang="en-US" dirty="0" smtClean="0"/>
              <a:t>，  </a:t>
            </a:r>
            <a:r>
              <a:rPr lang="zh-CN" altLang="en-US" dirty="0" smtClean="0"/>
              <a:t>气动管  </a:t>
            </a:r>
            <a:r>
              <a:rPr lang="en-US" dirty="0" smtClean="0"/>
              <a:t>（ </a:t>
            </a:r>
            <a:r>
              <a:rPr lang="en-US" dirty="0" err="1" smtClean="0"/>
              <a:t>Ｐｎｅｕｍａｔｉｃ</a:t>
            </a:r>
            <a:r>
              <a:rPr lang="en-US" dirty="0" smtClean="0"/>
              <a:t>  </a:t>
            </a:r>
            <a:r>
              <a:rPr lang="en-US" dirty="0" err="1" smtClean="0"/>
              <a:t>Ｔｕｂｅ</a:t>
            </a:r>
            <a:r>
              <a:rPr lang="en-US" dirty="0" smtClean="0"/>
              <a:t>）   </a:t>
            </a:r>
            <a:r>
              <a:rPr lang="zh-CN" altLang="en-US" dirty="0" smtClean="0"/>
              <a:t>也可以做类似工作</a:t>
            </a:r>
            <a:r>
              <a:rPr lang="en-US" dirty="0" smtClean="0"/>
              <a:t>，  </a:t>
            </a:r>
            <a:r>
              <a:rPr lang="zh-CN" altLang="en-US" dirty="0" smtClean="0"/>
              <a:t>以 压缩气体输送固体舱</a:t>
            </a:r>
            <a:r>
              <a:rPr lang="en-US" dirty="0" smtClean="0"/>
              <a:t>，  </a:t>
            </a:r>
            <a:r>
              <a:rPr lang="zh-CN" altLang="en-US" dirty="0" smtClean="0"/>
              <a:t>而内里装着货物</a:t>
            </a:r>
            <a:r>
              <a:rPr lang="en-US" dirty="0" smtClean="0"/>
              <a:t>。  </a:t>
            </a:r>
            <a:r>
              <a:rPr lang="zh-CN" altLang="en-US" dirty="0" smtClean="0"/>
              <a:t>管道运输石油产品比水运费用高</a:t>
            </a:r>
            <a:r>
              <a:rPr lang="en-US" dirty="0" smtClean="0"/>
              <a:t>，   </a:t>
            </a:r>
            <a:r>
              <a:rPr lang="zh-CN" altLang="en-US" dirty="0" smtClean="0"/>
              <a:t>但仍然比铁路运 输便宜</a:t>
            </a:r>
            <a:r>
              <a:rPr lang="en-US" dirty="0" smtClean="0"/>
              <a:t>。  </a:t>
            </a:r>
            <a:r>
              <a:rPr lang="zh-CN" altLang="en-US" dirty="0" smtClean="0"/>
              <a:t>大部分管道都是被其所有者用来运输自有产品</a:t>
            </a:r>
            <a:r>
              <a:rPr lang="en-US" dirty="0" smtClean="0"/>
              <a:t>。</a:t>
            </a:r>
            <a:endParaRPr lang="zh-CN" altLang="en-US" dirty="0" smtClean="0"/>
          </a:p>
          <a:p>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zh-CN" altLang="en-US" dirty="0" smtClean="0"/>
              <a:t>第二节　国际货物运输方式</a:t>
            </a:r>
            <a:endParaRPr lang="zh-CN" altLang="zh-CN" dirty="0" smtClean="0"/>
          </a:p>
        </p:txBody>
      </p:sp>
      <p:sp>
        <p:nvSpPr>
          <p:cNvPr id="55299" name="Rectangle 3"/>
          <p:cNvSpPr>
            <a:spLocks noGrp="1" noChangeArrowheads="1"/>
          </p:cNvSpPr>
          <p:nvPr>
            <p:ph type="body" idx="1"/>
          </p:nvPr>
        </p:nvSpPr>
        <p:spPr/>
        <p:txBody>
          <a:bodyPr/>
          <a:lstStyle/>
          <a:p>
            <a:pPr>
              <a:lnSpc>
                <a:spcPct val="150000"/>
              </a:lnSpc>
            </a:pPr>
            <a:r>
              <a:rPr lang="zh-CN" altLang="en-US" dirty="0" smtClean="0"/>
              <a:t>管道运输不仅运输量大</a:t>
            </a:r>
            <a:r>
              <a:rPr lang="en-US" dirty="0" smtClean="0"/>
              <a:t>、   </a:t>
            </a:r>
            <a:r>
              <a:rPr lang="zh-CN" altLang="en-US" dirty="0" smtClean="0"/>
              <a:t>连续</a:t>
            </a:r>
            <a:r>
              <a:rPr lang="en-US" dirty="0" smtClean="0"/>
              <a:t>、  </a:t>
            </a:r>
            <a:r>
              <a:rPr lang="zh-CN" altLang="en-US" dirty="0" smtClean="0"/>
              <a:t>迅速</a:t>
            </a:r>
            <a:r>
              <a:rPr lang="en-US" dirty="0" smtClean="0"/>
              <a:t>、  </a:t>
            </a:r>
            <a:r>
              <a:rPr lang="zh-CN" altLang="en-US" dirty="0" smtClean="0"/>
              <a:t>经济</a:t>
            </a:r>
            <a:r>
              <a:rPr lang="en-US" dirty="0" smtClean="0"/>
              <a:t>、  </a:t>
            </a:r>
            <a:r>
              <a:rPr lang="zh-CN" altLang="en-US" dirty="0" smtClean="0"/>
              <a:t>安全</a:t>
            </a:r>
            <a:r>
              <a:rPr lang="en-US" dirty="0" smtClean="0"/>
              <a:t>、  </a:t>
            </a:r>
            <a:r>
              <a:rPr lang="zh-CN" altLang="en-US" dirty="0" smtClean="0"/>
              <a:t>可靠</a:t>
            </a:r>
            <a:r>
              <a:rPr lang="en-US" dirty="0" smtClean="0"/>
              <a:t>、  </a:t>
            </a:r>
            <a:r>
              <a:rPr lang="zh-CN" altLang="en-US" dirty="0" smtClean="0"/>
              <a:t>平稳以及投资少</a:t>
            </a:r>
            <a:r>
              <a:rPr lang="en-US" dirty="0" smtClean="0"/>
              <a:t>、  </a:t>
            </a:r>
            <a:r>
              <a:rPr lang="zh-CN" altLang="en-US" dirty="0" smtClean="0"/>
              <a:t>占地少</a:t>
            </a:r>
            <a:r>
              <a:rPr lang="en-US" dirty="0" smtClean="0"/>
              <a:t>、</a:t>
            </a:r>
            <a:r>
              <a:rPr lang="zh-CN" altLang="en-US" dirty="0" smtClean="0"/>
              <a:t>费用</a:t>
            </a:r>
            <a:r>
              <a:rPr lang="zh-CN" altLang="en-US" dirty="0" smtClean="0"/>
              <a:t>低</a:t>
            </a:r>
            <a:r>
              <a:rPr lang="en-US" dirty="0" smtClean="0"/>
              <a:t>，  </a:t>
            </a:r>
            <a:r>
              <a:rPr lang="zh-CN" altLang="en-US" dirty="0" smtClean="0"/>
              <a:t>并可实现自动控制</a:t>
            </a:r>
            <a:r>
              <a:rPr lang="en-US" dirty="0" smtClean="0"/>
              <a:t>。  </a:t>
            </a:r>
            <a:r>
              <a:rPr lang="zh-CN" altLang="en-US" dirty="0" smtClean="0"/>
              <a:t>除广泛用于石油</a:t>
            </a:r>
            <a:r>
              <a:rPr lang="en-US" dirty="0" smtClean="0"/>
              <a:t>、  </a:t>
            </a:r>
            <a:r>
              <a:rPr lang="zh-CN" altLang="en-US" dirty="0" smtClean="0"/>
              <a:t>天然气的长距离运输外</a:t>
            </a:r>
            <a:r>
              <a:rPr lang="en-US" dirty="0" smtClean="0"/>
              <a:t>，  </a:t>
            </a:r>
            <a:r>
              <a:rPr lang="zh-CN" altLang="en-US" dirty="0" smtClean="0"/>
              <a:t>还可运输矿石</a:t>
            </a:r>
            <a:r>
              <a:rPr lang="en-US" dirty="0" smtClean="0"/>
              <a:t>、  </a:t>
            </a:r>
            <a:r>
              <a:rPr lang="zh-CN" altLang="en-US" dirty="0" smtClean="0"/>
              <a:t>煤 炭</a:t>
            </a:r>
            <a:r>
              <a:rPr lang="en-US" dirty="0" smtClean="0"/>
              <a:t>、  </a:t>
            </a:r>
            <a:r>
              <a:rPr lang="zh-CN" altLang="en-US" dirty="0" smtClean="0"/>
              <a:t>建材</a:t>
            </a:r>
            <a:r>
              <a:rPr lang="en-US" dirty="0" smtClean="0"/>
              <a:t>、  </a:t>
            </a:r>
            <a:r>
              <a:rPr lang="zh-CN" altLang="en-US" dirty="0" smtClean="0"/>
              <a:t>化学品和粮食等</a:t>
            </a:r>
            <a:r>
              <a:rPr lang="en-US" dirty="0" smtClean="0"/>
              <a:t>。  </a:t>
            </a:r>
            <a:r>
              <a:rPr lang="zh-CN" altLang="en-US" dirty="0" smtClean="0"/>
              <a:t>管道运输可省去水运或陆运的中转环节</a:t>
            </a:r>
            <a:r>
              <a:rPr lang="en-US" dirty="0" smtClean="0"/>
              <a:t>，  </a:t>
            </a:r>
            <a:r>
              <a:rPr lang="zh-CN" altLang="en-US" dirty="0" smtClean="0"/>
              <a:t>缩短运输周期</a:t>
            </a:r>
            <a:r>
              <a:rPr lang="en-US" dirty="0" smtClean="0"/>
              <a:t>，  </a:t>
            </a:r>
            <a:r>
              <a:rPr lang="zh-CN" altLang="en-US" dirty="0" smtClean="0"/>
              <a:t>降低 运输成本</a:t>
            </a:r>
            <a:r>
              <a:rPr lang="en-US" dirty="0" smtClean="0"/>
              <a:t>，  </a:t>
            </a:r>
            <a:r>
              <a:rPr lang="zh-CN" altLang="en-US" dirty="0" smtClean="0"/>
              <a:t>提高运输效率</a:t>
            </a:r>
            <a:r>
              <a:rPr lang="en-US" dirty="0" smtClean="0"/>
              <a:t>。  </a:t>
            </a:r>
            <a:r>
              <a:rPr lang="zh-CN" altLang="en-US" dirty="0" smtClean="0"/>
              <a:t>当前管道运输的发展趋势是</a:t>
            </a:r>
            <a:r>
              <a:rPr lang="en-US" dirty="0" smtClean="0"/>
              <a:t>：   </a:t>
            </a:r>
            <a:r>
              <a:rPr lang="zh-CN" altLang="en-US" dirty="0" smtClean="0"/>
              <a:t>管道的口径不断增大</a:t>
            </a:r>
            <a:r>
              <a:rPr lang="en-US" dirty="0" smtClean="0"/>
              <a:t>，  </a:t>
            </a:r>
            <a:r>
              <a:rPr lang="zh-CN" altLang="en-US" dirty="0" smtClean="0"/>
              <a:t>运输能力大 幅提高</a:t>
            </a:r>
            <a:r>
              <a:rPr lang="en-US" dirty="0" smtClean="0"/>
              <a:t>；  </a:t>
            </a:r>
            <a:r>
              <a:rPr lang="zh-CN" altLang="en-US" dirty="0" smtClean="0"/>
              <a:t>管道的运距迅速增加</a:t>
            </a:r>
            <a:r>
              <a:rPr lang="en-US" dirty="0" smtClean="0"/>
              <a:t>；   </a:t>
            </a:r>
            <a:r>
              <a:rPr lang="zh-CN" altLang="en-US" dirty="0" smtClean="0"/>
              <a:t>运输物资由石油</a:t>
            </a:r>
            <a:r>
              <a:rPr lang="en-US" dirty="0" smtClean="0"/>
              <a:t>、  </a:t>
            </a:r>
            <a:r>
              <a:rPr lang="zh-CN" altLang="en-US" dirty="0" smtClean="0"/>
              <a:t>天然气</a:t>
            </a:r>
            <a:r>
              <a:rPr lang="en-US" dirty="0" smtClean="0"/>
              <a:t>、  </a:t>
            </a:r>
            <a:r>
              <a:rPr lang="zh-CN" altLang="en-US" dirty="0" smtClean="0"/>
              <a:t>化工产品 等 流 体 逐 渐 扩 展 到 煤 炭</a:t>
            </a:r>
            <a:r>
              <a:rPr lang="en-US" dirty="0" smtClean="0"/>
              <a:t>、  </a:t>
            </a:r>
            <a:r>
              <a:rPr lang="zh-CN" altLang="en-US" dirty="0" smtClean="0"/>
              <a:t>矿石等非流体</a:t>
            </a:r>
            <a:r>
              <a:rPr lang="en-US" dirty="0" smtClean="0"/>
              <a:t>。  </a:t>
            </a:r>
            <a:r>
              <a:rPr lang="zh-CN" altLang="en-US" dirty="0" smtClean="0"/>
              <a:t>中国已建成大庆至秦皇岛</a:t>
            </a:r>
            <a:r>
              <a:rPr lang="en-US" dirty="0" smtClean="0"/>
              <a:t>、  </a:t>
            </a:r>
            <a:r>
              <a:rPr lang="zh-CN" altLang="en-US" dirty="0" smtClean="0"/>
              <a:t>胜利油田至南京等多条原油管道运输线</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zh-CN" altLang="en-US" dirty="0" smtClean="0"/>
              <a:t>第三节　</a:t>
            </a:r>
            <a:r>
              <a:rPr lang="zh-CN" altLang="en-US" dirty="0" smtClean="0"/>
              <a:t>国际</a:t>
            </a:r>
            <a:r>
              <a:rPr lang="zh-CN" altLang="en-US" dirty="0" smtClean="0"/>
              <a:t>多式联运</a:t>
            </a:r>
            <a:endParaRPr lang="zh-CN" altLang="en-US" dirty="0"/>
          </a:p>
        </p:txBody>
      </p:sp>
      <p:sp>
        <p:nvSpPr>
          <p:cNvPr id="56323" name="Rectangle 3"/>
          <p:cNvSpPr>
            <a:spLocks noGrp="1" noChangeArrowheads="1"/>
          </p:cNvSpPr>
          <p:nvPr>
            <p:ph type="body" idx="1"/>
          </p:nvPr>
        </p:nvSpPr>
        <p:spPr/>
        <p:txBody>
          <a:bodyPr/>
          <a:lstStyle/>
          <a:p>
            <a:r>
              <a:rPr lang="en-US" sz="2900" dirty="0" smtClean="0"/>
              <a:t> </a:t>
            </a:r>
            <a:r>
              <a:rPr lang="zh-CN" altLang="en-US" sz="2900" dirty="0" smtClean="0"/>
              <a:t>一</a:t>
            </a:r>
            <a:r>
              <a:rPr lang="en-US" sz="2900" dirty="0" smtClean="0"/>
              <a:t>、  </a:t>
            </a:r>
            <a:r>
              <a:rPr lang="zh-CN" altLang="en-US" sz="2900" dirty="0" smtClean="0"/>
              <a:t>集装箱运输</a:t>
            </a:r>
            <a:r>
              <a:rPr lang="en-US" altLang="zh-CN" sz="2900" dirty="0" smtClean="0"/>
              <a:t> </a:t>
            </a:r>
            <a:endParaRPr lang="zh-CN" altLang="en-US" sz="2900" dirty="0" smtClean="0"/>
          </a:p>
          <a:p>
            <a:r>
              <a:rPr lang="en-US" dirty="0" smtClean="0"/>
              <a:t>１  </a:t>
            </a:r>
            <a:r>
              <a:rPr lang="zh-CN" altLang="en-US" dirty="0" smtClean="0"/>
              <a:t>集装箱运输优越性</a:t>
            </a:r>
          </a:p>
          <a:p>
            <a:r>
              <a:rPr lang="zh-CN" altLang="en-US" dirty="0" smtClean="0"/>
              <a:t>集装箱运输有以下一系列优点</a:t>
            </a:r>
            <a:r>
              <a:rPr lang="en-US" dirty="0" smtClean="0"/>
              <a:t>：</a:t>
            </a:r>
            <a:endParaRPr lang="zh-CN" altLang="en-US" dirty="0" smtClean="0"/>
          </a:p>
          <a:p>
            <a:r>
              <a:rPr lang="en-US" dirty="0" smtClean="0"/>
              <a:t>（１）  </a:t>
            </a:r>
            <a:r>
              <a:rPr lang="zh-CN" altLang="en-US" dirty="0" smtClean="0"/>
              <a:t>装卸快速</a:t>
            </a:r>
            <a:r>
              <a:rPr lang="en-US" dirty="0" smtClean="0"/>
              <a:t>、  </a:t>
            </a:r>
            <a:r>
              <a:rPr lang="zh-CN" altLang="en-US" dirty="0" smtClean="0"/>
              <a:t>方便</a:t>
            </a:r>
            <a:r>
              <a:rPr lang="en-US" dirty="0" smtClean="0"/>
              <a:t>，  </a:t>
            </a:r>
            <a:r>
              <a:rPr lang="zh-CN" altLang="en-US" dirty="0" smtClean="0"/>
              <a:t>可减少码头上 的 搬 运 和 船 舱 里 的 堆 装 等 作 业</a:t>
            </a:r>
            <a:r>
              <a:rPr lang="en-US" dirty="0" smtClean="0"/>
              <a:t>。  </a:t>
            </a:r>
            <a:r>
              <a:rPr lang="en-US" altLang="zh-CN" dirty="0" smtClean="0"/>
              <a:t> </a:t>
            </a:r>
            <a:endParaRPr lang="zh-CN" altLang="en-US" dirty="0" smtClean="0"/>
          </a:p>
          <a:p>
            <a:r>
              <a:rPr lang="en-US" dirty="0" smtClean="0"/>
              <a:t>（２）  </a:t>
            </a:r>
            <a:r>
              <a:rPr lang="zh-CN" altLang="en-US" dirty="0" smtClean="0"/>
              <a:t>集装箱坚固</a:t>
            </a:r>
            <a:r>
              <a:rPr lang="en-US" dirty="0" smtClean="0"/>
              <a:t>，  </a:t>
            </a:r>
            <a:r>
              <a:rPr lang="zh-CN" altLang="en-US" dirty="0" smtClean="0"/>
              <a:t>可减少运输过程中的包装破损率和装卸破损率</a:t>
            </a:r>
            <a:r>
              <a:rPr lang="en-US" dirty="0" smtClean="0"/>
              <a:t>，  </a:t>
            </a:r>
            <a:r>
              <a:rPr lang="zh-CN" altLang="en-US" dirty="0" smtClean="0"/>
              <a:t>从而减少了保险费用</a:t>
            </a:r>
            <a:r>
              <a:rPr lang="en-US" dirty="0" smtClean="0"/>
              <a:t>。</a:t>
            </a:r>
            <a:endParaRPr lang="zh-CN" altLang="en-US" dirty="0" smtClean="0"/>
          </a:p>
          <a:p>
            <a:r>
              <a:rPr lang="en-US" dirty="0" smtClean="0"/>
              <a:t>（３）  </a:t>
            </a:r>
            <a:r>
              <a:rPr lang="zh-CN" altLang="en-US" dirty="0" smtClean="0"/>
              <a:t>包装简化</a:t>
            </a:r>
            <a:r>
              <a:rPr lang="en-US" dirty="0" smtClean="0"/>
              <a:t>，  </a:t>
            </a:r>
            <a:r>
              <a:rPr lang="zh-CN" altLang="en-US" dirty="0" smtClean="0"/>
              <a:t>原来使用于一般货物运输的各种外包装材料</a:t>
            </a:r>
            <a:r>
              <a:rPr lang="en-US" dirty="0" smtClean="0"/>
              <a:t>，  </a:t>
            </a:r>
            <a:r>
              <a:rPr lang="zh-CN" altLang="en-US" dirty="0" smtClean="0"/>
              <a:t>如木板</a:t>
            </a:r>
            <a:r>
              <a:rPr lang="en-US" dirty="0" smtClean="0"/>
              <a:t>，  </a:t>
            </a:r>
            <a:r>
              <a:rPr lang="zh-CN" altLang="en-US" dirty="0" smtClean="0"/>
              <a:t>以及各种附属 材料</a:t>
            </a:r>
            <a:r>
              <a:rPr lang="en-US" dirty="0" smtClean="0"/>
              <a:t>，  </a:t>
            </a:r>
            <a:r>
              <a:rPr lang="zh-CN" altLang="en-US" dirty="0" smtClean="0"/>
              <a:t>如绳索</a:t>
            </a:r>
            <a:r>
              <a:rPr lang="en-US" dirty="0" smtClean="0"/>
              <a:t>、  </a:t>
            </a:r>
            <a:r>
              <a:rPr lang="zh-CN" altLang="en-US" dirty="0" smtClean="0"/>
              <a:t>铁丝等</a:t>
            </a:r>
            <a:r>
              <a:rPr lang="en-US" dirty="0" smtClean="0"/>
              <a:t>，  </a:t>
            </a:r>
            <a:r>
              <a:rPr lang="zh-CN" altLang="en-US" dirty="0" smtClean="0"/>
              <a:t>从而节省了包装费用</a:t>
            </a:r>
            <a:r>
              <a:rPr lang="en-US" dirty="0" smtClean="0"/>
              <a:t>。  </a:t>
            </a:r>
            <a:r>
              <a:rPr lang="en-US" altLang="zh-CN" dirty="0" smtClean="0"/>
              <a:t> </a:t>
            </a:r>
            <a:endParaRPr lang="zh-CN" altLang="en-US" dirty="0" smtClean="0"/>
          </a:p>
          <a:p>
            <a:pPr eaLnBrk="1" hangingPunct="1"/>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57347" name="Rectangle 3"/>
          <p:cNvSpPr>
            <a:spLocks noGrp="1" noChangeArrowheads="1"/>
          </p:cNvSpPr>
          <p:nvPr>
            <p:ph type="body" idx="1"/>
          </p:nvPr>
        </p:nvSpPr>
        <p:spPr/>
        <p:txBody>
          <a:bodyPr/>
          <a:lstStyle/>
          <a:p>
            <a:pPr>
              <a:lnSpc>
                <a:spcPct val="250000"/>
              </a:lnSpc>
            </a:pPr>
            <a:r>
              <a:rPr lang="en-US" dirty="0" smtClean="0"/>
              <a:t>（４）  </a:t>
            </a:r>
            <a:r>
              <a:rPr lang="zh-CN" altLang="en-US" dirty="0" smtClean="0"/>
              <a:t>由于集装箱运输装卸快速</a:t>
            </a:r>
            <a:r>
              <a:rPr lang="en-US" dirty="0" smtClean="0"/>
              <a:t>、   </a:t>
            </a:r>
            <a:r>
              <a:rPr lang="zh-CN" altLang="en-US" dirty="0" smtClean="0"/>
              <a:t>方便</a:t>
            </a:r>
            <a:r>
              <a:rPr lang="en-US" dirty="0" smtClean="0"/>
              <a:t>，  </a:t>
            </a:r>
            <a:r>
              <a:rPr lang="zh-CN" altLang="en-US" dirty="0" smtClean="0"/>
              <a:t>这就缩短了集装箱船停泊码头的时间</a:t>
            </a:r>
            <a:r>
              <a:rPr lang="en-US" dirty="0" smtClean="0"/>
              <a:t>，  </a:t>
            </a:r>
            <a:r>
              <a:rPr lang="zh-CN" altLang="en-US" dirty="0" smtClean="0"/>
              <a:t>又由于 集装箱能堆垒装船</a:t>
            </a:r>
            <a:r>
              <a:rPr lang="en-US" dirty="0" smtClean="0"/>
              <a:t>，  </a:t>
            </a:r>
            <a:r>
              <a:rPr lang="zh-CN" altLang="en-US" dirty="0" smtClean="0"/>
              <a:t>这就增大了货舱容量</a:t>
            </a:r>
            <a:r>
              <a:rPr lang="en-US" dirty="0" smtClean="0"/>
              <a:t>，  </a:t>
            </a:r>
            <a:r>
              <a:rPr lang="zh-CN" altLang="en-US" dirty="0" smtClean="0"/>
              <a:t>从而提高了船舶的使用率</a:t>
            </a:r>
            <a:r>
              <a:rPr lang="en-US" dirty="0" smtClean="0"/>
              <a:t>。</a:t>
            </a:r>
            <a:endParaRPr lang="zh-CN" altLang="en-US" dirty="0" smtClean="0"/>
          </a:p>
          <a:p>
            <a:pPr>
              <a:lnSpc>
                <a:spcPct val="250000"/>
              </a:lnSpc>
            </a:pPr>
            <a:r>
              <a:rPr lang="en-US" dirty="0" smtClean="0"/>
              <a:t>２  </a:t>
            </a:r>
            <a:r>
              <a:rPr lang="zh-CN" altLang="en-US" dirty="0" smtClean="0"/>
              <a:t>集装箱种类与标准</a:t>
            </a:r>
          </a:p>
          <a:p>
            <a:pPr>
              <a:lnSpc>
                <a:spcPct val="250000"/>
              </a:lnSpc>
            </a:pPr>
            <a:r>
              <a:rPr lang="zh-CN" altLang="en-US" dirty="0" smtClean="0"/>
              <a:t>集装箱种类与标准如</a:t>
            </a:r>
            <a:r>
              <a:rPr lang="zh-CN" altLang="en-US" dirty="0" smtClean="0">
                <a:hlinkClick r:id="rId2" action="ppaction://hlinksldjump"/>
              </a:rPr>
              <a:t>表 </a:t>
            </a:r>
            <a:r>
              <a:rPr lang="en-US" dirty="0" smtClean="0">
                <a:hlinkClick r:id="rId2" action="ppaction://hlinksldjump"/>
              </a:rPr>
              <a:t>７ － ２</a:t>
            </a:r>
            <a:r>
              <a:rPr lang="en-US" dirty="0" smtClean="0"/>
              <a:t> </a:t>
            </a:r>
            <a:r>
              <a:rPr lang="zh-CN" altLang="en-US" dirty="0" smtClean="0"/>
              <a:t>所示</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58371" name="Rectangle 3"/>
          <p:cNvSpPr>
            <a:spLocks noGrp="1" noChangeArrowheads="1"/>
          </p:cNvSpPr>
          <p:nvPr>
            <p:ph type="body" idx="1"/>
          </p:nvPr>
        </p:nvSpPr>
        <p:spPr/>
        <p:txBody>
          <a:bodyPr/>
          <a:lstStyle/>
          <a:p>
            <a:r>
              <a:rPr lang="zh-CN" altLang="en-US" dirty="0" smtClean="0"/>
              <a:t>海上运输中常见的国际货运集装箱类型有以下几种</a:t>
            </a:r>
            <a:r>
              <a:rPr lang="en-US" dirty="0" smtClean="0"/>
              <a:t>：</a:t>
            </a:r>
            <a:endParaRPr lang="zh-CN" altLang="en-US" dirty="0" smtClean="0"/>
          </a:p>
          <a:p>
            <a:r>
              <a:rPr lang="en-US" dirty="0" smtClean="0"/>
              <a:t>（１）  </a:t>
            </a:r>
            <a:r>
              <a:rPr lang="zh-CN" altLang="en-US" dirty="0" smtClean="0"/>
              <a:t>通用干货集装箱</a:t>
            </a:r>
            <a:r>
              <a:rPr lang="en-US" dirty="0" smtClean="0"/>
              <a:t>。</a:t>
            </a:r>
            <a:endParaRPr lang="zh-CN" altLang="en-US" dirty="0" smtClean="0"/>
          </a:p>
          <a:p>
            <a:pPr eaLnBrk="1" hangingPunct="1"/>
            <a:r>
              <a:rPr lang="en-US" dirty="0" smtClean="0"/>
              <a:t>（２）  </a:t>
            </a:r>
            <a:r>
              <a:rPr lang="zh-CN" altLang="en-US" dirty="0" smtClean="0"/>
              <a:t>保温集装箱</a:t>
            </a:r>
            <a:r>
              <a:rPr lang="en-US" dirty="0" smtClean="0"/>
              <a:t>。</a:t>
            </a:r>
            <a:endParaRPr lang="zh-CN" altLang="en-US" dirty="0" smtClean="0"/>
          </a:p>
          <a:p>
            <a:pPr eaLnBrk="1" hangingPunct="1"/>
            <a:r>
              <a:rPr lang="en-US" dirty="0" smtClean="0"/>
              <a:t>（３）  </a:t>
            </a:r>
            <a:r>
              <a:rPr lang="zh-CN" altLang="en-US" dirty="0" smtClean="0"/>
              <a:t>罐式集装箱</a:t>
            </a:r>
            <a:r>
              <a:rPr lang="en-US" dirty="0" smtClean="0"/>
              <a:t>。</a:t>
            </a:r>
            <a:endParaRPr lang="zh-CN" altLang="en-US" dirty="0" smtClean="0"/>
          </a:p>
          <a:p>
            <a:pPr eaLnBrk="1" hangingPunct="1"/>
            <a:r>
              <a:rPr lang="en-US" dirty="0" smtClean="0"/>
              <a:t>（４）  </a:t>
            </a:r>
            <a:r>
              <a:rPr lang="zh-CN" altLang="en-US" dirty="0" smtClean="0"/>
              <a:t>散货集装箱</a:t>
            </a:r>
            <a:r>
              <a:rPr lang="en-US" dirty="0" smtClean="0"/>
              <a:t>。</a:t>
            </a:r>
            <a:endParaRPr lang="zh-CN" altLang="en-US" dirty="0" smtClean="0"/>
          </a:p>
          <a:p>
            <a:pPr eaLnBrk="1" hangingPunct="1"/>
            <a:r>
              <a:rPr lang="en-US" dirty="0" smtClean="0"/>
              <a:t>（５）  </a:t>
            </a:r>
            <a:r>
              <a:rPr lang="zh-CN" altLang="en-US" dirty="0" smtClean="0"/>
              <a:t>台架式集装箱</a:t>
            </a:r>
            <a:r>
              <a:rPr lang="en-US" dirty="0" smtClean="0"/>
              <a:t>。</a:t>
            </a:r>
            <a:endParaRPr lang="zh-CN" altLang="en-US" dirty="0" smtClean="0"/>
          </a:p>
          <a:p>
            <a:pPr eaLnBrk="1" hangingPunct="1"/>
            <a:r>
              <a:rPr lang="en-US" dirty="0" smtClean="0"/>
              <a:t>（６）  </a:t>
            </a:r>
            <a:r>
              <a:rPr lang="zh-CN" altLang="en-US" dirty="0" smtClean="0"/>
              <a:t>平台集装箱</a:t>
            </a:r>
            <a:r>
              <a:rPr lang="en-US" dirty="0" smtClean="0"/>
              <a:t>。</a:t>
            </a:r>
            <a:endParaRPr lang="zh-CN" altLang="en-US" dirty="0" smtClean="0"/>
          </a:p>
          <a:p>
            <a:pPr eaLnBrk="1" hangingPunct="1"/>
            <a:r>
              <a:rPr lang="en-US" dirty="0" smtClean="0"/>
              <a:t>（７）  </a:t>
            </a:r>
            <a:r>
              <a:rPr lang="zh-CN" altLang="en-US" dirty="0" smtClean="0"/>
              <a:t>敞顶集装箱</a:t>
            </a:r>
            <a:r>
              <a:rPr lang="en-US" dirty="0" smtClean="0"/>
              <a:t>。</a:t>
            </a:r>
            <a:endParaRPr lang="zh-CN" altLang="en-US" dirty="0" smtClean="0"/>
          </a:p>
          <a:p>
            <a:pPr eaLnBrk="1" hangingPunct="1"/>
            <a:r>
              <a:rPr lang="en-US" dirty="0" smtClean="0"/>
              <a:t>（８）  </a:t>
            </a:r>
            <a:r>
              <a:rPr lang="zh-CN" altLang="en-US" dirty="0" smtClean="0"/>
              <a:t>汽车集装箱</a:t>
            </a:r>
            <a:r>
              <a:rPr lang="en-US" dirty="0" smtClean="0"/>
              <a:t>。</a:t>
            </a:r>
            <a:endParaRPr lang="zh-CN" altLang="en-US" dirty="0" smtClean="0"/>
          </a:p>
          <a:p>
            <a:pPr eaLnBrk="1" hangingPunct="1"/>
            <a:r>
              <a:rPr lang="en-US" dirty="0" smtClean="0"/>
              <a:t>（９）  </a:t>
            </a:r>
            <a:r>
              <a:rPr lang="zh-CN" altLang="en-US" dirty="0" smtClean="0"/>
              <a:t>动物集装箱</a:t>
            </a:r>
            <a:r>
              <a:rPr lang="en-US" dirty="0" smtClean="0"/>
              <a:t>。</a:t>
            </a:r>
            <a:endParaRPr lang="zh-CN" altLang="en-US" dirty="0" smtClean="0"/>
          </a:p>
          <a:p>
            <a:pPr eaLnBrk="1" hangingPunct="1"/>
            <a:r>
              <a:rPr lang="en-US" dirty="0" smtClean="0"/>
              <a:t>（１０）  </a:t>
            </a:r>
            <a:r>
              <a:rPr lang="zh-CN" altLang="en-US" dirty="0" smtClean="0"/>
              <a:t>服装集装箱</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59395" name="Rectangle 3"/>
          <p:cNvSpPr>
            <a:spLocks noGrp="1" noChangeArrowheads="1"/>
          </p:cNvSpPr>
          <p:nvPr>
            <p:ph type="body" idx="1"/>
          </p:nvPr>
        </p:nvSpPr>
        <p:spPr/>
        <p:txBody>
          <a:bodyPr/>
          <a:lstStyle/>
          <a:p>
            <a:r>
              <a:rPr lang="en-US" dirty="0" smtClean="0"/>
              <a:t>３  </a:t>
            </a:r>
            <a:r>
              <a:rPr lang="zh-CN" altLang="en-US" dirty="0" smtClean="0"/>
              <a:t>适合集装箱运输的货物</a:t>
            </a:r>
          </a:p>
          <a:p>
            <a:r>
              <a:rPr lang="zh-CN" altLang="en-US" dirty="0" smtClean="0"/>
              <a:t>适合集装箱运输的货物</a:t>
            </a:r>
            <a:r>
              <a:rPr lang="en-US" dirty="0" smtClean="0"/>
              <a:t>，   </a:t>
            </a:r>
            <a:r>
              <a:rPr lang="zh-CN" altLang="en-US" dirty="0" smtClean="0"/>
              <a:t>是既便于装箱</a:t>
            </a:r>
            <a:r>
              <a:rPr lang="en-US" dirty="0" smtClean="0"/>
              <a:t>，  </a:t>
            </a:r>
            <a:r>
              <a:rPr lang="zh-CN" altLang="en-US" dirty="0" smtClean="0"/>
              <a:t>又能够经济运输的货物</a:t>
            </a:r>
            <a:r>
              <a:rPr lang="en-US" dirty="0" smtClean="0"/>
              <a:t>。  </a:t>
            </a:r>
            <a:r>
              <a:rPr lang="zh-CN" altLang="en-US" dirty="0" smtClean="0"/>
              <a:t>这些货物按货物是否 适合装箱具体包括以下几类情况</a:t>
            </a:r>
            <a:r>
              <a:rPr lang="en-US" dirty="0" smtClean="0"/>
              <a:t>：</a:t>
            </a:r>
            <a:endParaRPr lang="zh-CN" altLang="en-US" dirty="0" smtClean="0"/>
          </a:p>
          <a:p>
            <a:r>
              <a:rPr lang="en-US" dirty="0" smtClean="0"/>
              <a:t>（１）  </a:t>
            </a:r>
            <a:r>
              <a:rPr lang="zh-CN" altLang="en-US" dirty="0" smtClean="0"/>
              <a:t>最适合装箱货</a:t>
            </a:r>
            <a:r>
              <a:rPr lang="en-US" dirty="0" smtClean="0"/>
              <a:t>：  </a:t>
            </a:r>
            <a:r>
              <a:rPr lang="zh-CN" altLang="en-US" dirty="0" smtClean="0"/>
              <a:t>指价值大</a:t>
            </a:r>
            <a:r>
              <a:rPr lang="en-US" dirty="0" smtClean="0"/>
              <a:t>、  </a:t>
            </a:r>
            <a:r>
              <a:rPr lang="zh-CN" altLang="en-US" dirty="0" smtClean="0"/>
              <a:t>运 价 高</a:t>
            </a:r>
            <a:r>
              <a:rPr lang="en-US" dirty="0" smtClean="0"/>
              <a:t>、  </a:t>
            </a:r>
            <a:r>
              <a:rPr lang="zh-CN" altLang="en-US" dirty="0" smtClean="0"/>
              <a:t>易 损 坏</a:t>
            </a:r>
            <a:r>
              <a:rPr lang="en-US" dirty="0" smtClean="0"/>
              <a:t>、  </a:t>
            </a:r>
            <a:r>
              <a:rPr lang="zh-CN" altLang="en-US" dirty="0" smtClean="0"/>
              <a:t>易 盗 窃 的 商 品</a:t>
            </a:r>
            <a:r>
              <a:rPr lang="en-US" dirty="0" smtClean="0"/>
              <a:t>。 </a:t>
            </a:r>
            <a:endParaRPr lang="en-US" dirty="0" smtClean="0"/>
          </a:p>
          <a:p>
            <a:r>
              <a:rPr lang="en-US" dirty="0" smtClean="0"/>
              <a:t>（２）  </a:t>
            </a:r>
            <a:r>
              <a:rPr lang="zh-CN" altLang="en-US" dirty="0" smtClean="0"/>
              <a:t>适合装箱货</a:t>
            </a:r>
            <a:r>
              <a:rPr lang="en-US" dirty="0" smtClean="0"/>
              <a:t>：  </a:t>
            </a:r>
            <a:r>
              <a:rPr lang="zh-CN" altLang="en-US" dirty="0" smtClean="0"/>
              <a:t>指价值较大</a:t>
            </a:r>
            <a:r>
              <a:rPr lang="en-US" dirty="0" smtClean="0"/>
              <a:t>、  </a:t>
            </a:r>
            <a:r>
              <a:rPr lang="zh-CN" altLang="en-US" dirty="0" smtClean="0"/>
              <a:t>运 价 较 高</a:t>
            </a:r>
            <a:r>
              <a:rPr lang="en-US" dirty="0" smtClean="0"/>
              <a:t>、  </a:t>
            </a:r>
            <a:r>
              <a:rPr lang="zh-CN" altLang="en-US" dirty="0" smtClean="0"/>
              <a:t>不 易 损 坏 和 被 盗 窃 的 商 品</a:t>
            </a:r>
            <a:r>
              <a:rPr lang="en-US" dirty="0" smtClean="0"/>
              <a:t>，  </a:t>
            </a:r>
            <a:r>
              <a:rPr lang="zh-CN" altLang="en-US" dirty="0" smtClean="0"/>
              <a:t>如 纸 浆</a:t>
            </a:r>
            <a:r>
              <a:rPr lang="en-US" dirty="0" smtClean="0"/>
              <a:t>、  </a:t>
            </a:r>
            <a:r>
              <a:rPr lang="zh-CN" altLang="en-US" dirty="0" smtClean="0"/>
              <a:t>天 花 板</a:t>
            </a:r>
            <a:r>
              <a:rPr lang="en-US" dirty="0" smtClean="0"/>
              <a:t>、  </a:t>
            </a:r>
            <a:r>
              <a:rPr lang="zh-CN" altLang="en-US" dirty="0" smtClean="0"/>
              <a:t>电线</a:t>
            </a:r>
            <a:r>
              <a:rPr lang="en-US" dirty="0" smtClean="0"/>
              <a:t>、  </a:t>
            </a:r>
            <a:r>
              <a:rPr lang="zh-CN" altLang="en-US" dirty="0" smtClean="0"/>
              <a:t>电缆</a:t>
            </a:r>
            <a:r>
              <a:rPr lang="en-US" dirty="0" smtClean="0"/>
              <a:t>、  </a:t>
            </a:r>
            <a:r>
              <a:rPr lang="zh-CN" altLang="en-US" dirty="0" smtClean="0"/>
              <a:t>面粉</a:t>
            </a:r>
            <a:r>
              <a:rPr lang="en-US" dirty="0" smtClean="0"/>
              <a:t>、  </a:t>
            </a:r>
            <a:r>
              <a:rPr lang="zh-CN" altLang="en-US" dirty="0" smtClean="0"/>
              <a:t>生皮</a:t>
            </a:r>
            <a:r>
              <a:rPr lang="en-US" dirty="0" smtClean="0"/>
              <a:t>、  </a:t>
            </a:r>
            <a:r>
              <a:rPr lang="zh-CN" altLang="en-US" dirty="0" smtClean="0"/>
              <a:t>碳晶</a:t>
            </a:r>
            <a:r>
              <a:rPr lang="en-US" dirty="0" smtClean="0"/>
              <a:t>、  </a:t>
            </a:r>
            <a:r>
              <a:rPr lang="zh-CN" altLang="en-US" dirty="0" smtClean="0"/>
              <a:t>皮革</a:t>
            </a:r>
            <a:r>
              <a:rPr lang="en-US" dirty="0" smtClean="0"/>
              <a:t>、  </a:t>
            </a:r>
            <a:r>
              <a:rPr lang="zh-CN" altLang="en-US" dirty="0" smtClean="0"/>
              <a:t>金属制品等</a:t>
            </a:r>
            <a:r>
              <a:rPr lang="en-US" dirty="0" smtClean="0"/>
              <a:t>。</a:t>
            </a:r>
            <a:endParaRPr lang="zh-CN" altLang="en-US" dirty="0" smtClean="0"/>
          </a:p>
          <a:p>
            <a:r>
              <a:rPr lang="en-US" dirty="0" smtClean="0"/>
              <a:t>（３）  </a:t>
            </a:r>
            <a:r>
              <a:rPr lang="zh-CN" altLang="en-US" dirty="0" smtClean="0"/>
              <a:t>边际装箱货</a:t>
            </a:r>
            <a:r>
              <a:rPr lang="en-US" dirty="0" smtClean="0"/>
              <a:t>：  </a:t>
            </a:r>
            <a:r>
              <a:rPr lang="zh-CN" altLang="en-US" dirty="0" smtClean="0"/>
              <a:t>又称临界装箱货或边缘装箱货</a:t>
            </a:r>
            <a:r>
              <a:rPr lang="en-US" dirty="0" smtClean="0"/>
              <a:t>，   </a:t>
            </a:r>
            <a:r>
              <a:rPr lang="zh-CN" altLang="en-US" dirty="0" smtClean="0"/>
              <a:t>这种货物可用集装箱来装载</a:t>
            </a:r>
            <a:r>
              <a:rPr lang="en-US" dirty="0" smtClean="0"/>
              <a:t>，  </a:t>
            </a:r>
            <a:r>
              <a:rPr lang="zh-CN" altLang="en-US" dirty="0" smtClean="0"/>
              <a:t>但</a:t>
            </a:r>
            <a:r>
              <a:rPr lang="zh-CN" altLang="en-US" dirty="0" smtClean="0"/>
              <a:t>其货价</a:t>
            </a:r>
            <a:r>
              <a:rPr lang="zh-CN" altLang="en-US" dirty="0" smtClean="0"/>
              <a:t>和运价都很低</a:t>
            </a:r>
            <a:r>
              <a:rPr lang="en-US" dirty="0" smtClean="0"/>
              <a:t>，  </a:t>
            </a:r>
            <a:r>
              <a:rPr lang="zh-CN" altLang="en-US" dirty="0" smtClean="0"/>
              <a:t>用集装箱来运输</a:t>
            </a:r>
            <a:r>
              <a:rPr lang="en-US" dirty="0" smtClean="0"/>
              <a:t>，  </a:t>
            </a:r>
            <a:r>
              <a:rPr lang="zh-CN" altLang="en-US" dirty="0" smtClean="0"/>
              <a:t>经济性差</a:t>
            </a:r>
            <a:r>
              <a:rPr lang="en-US" dirty="0" smtClean="0"/>
              <a:t>，  </a:t>
            </a:r>
            <a:r>
              <a:rPr lang="zh-CN" altLang="en-US" dirty="0" smtClean="0"/>
              <a:t>而且该类货物的大小</a:t>
            </a:r>
            <a:r>
              <a:rPr lang="en-US" dirty="0" smtClean="0"/>
              <a:t>、  </a:t>
            </a:r>
            <a:r>
              <a:rPr lang="zh-CN" altLang="en-US" dirty="0" smtClean="0"/>
              <a:t>质量</a:t>
            </a:r>
            <a:r>
              <a:rPr lang="en-US" dirty="0" smtClean="0"/>
              <a:t>、  </a:t>
            </a:r>
            <a:r>
              <a:rPr lang="zh-CN" altLang="en-US" dirty="0" smtClean="0"/>
              <a:t>包装也难于 集装箱化</a:t>
            </a:r>
            <a:r>
              <a:rPr lang="en-US" dirty="0" smtClean="0"/>
              <a:t>。  </a:t>
            </a:r>
            <a:r>
              <a:rPr lang="zh-CN" altLang="en-US" dirty="0" smtClean="0"/>
              <a:t>属于这一类商品的有钢锭</a:t>
            </a:r>
            <a:r>
              <a:rPr lang="en-US" dirty="0" smtClean="0"/>
              <a:t>、   </a:t>
            </a:r>
            <a:r>
              <a:rPr lang="zh-CN" altLang="en-US" dirty="0" smtClean="0"/>
              <a:t>生铁</a:t>
            </a:r>
            <a:r>
              <a:rPr lang="en-US" dirty="0" smtClean="0"/>
              <a:t>、  </a:t>
            </a:r>
            <a:r>
              <a:rPr lang="zh-CN" altLang="en-US" dirty="0" smtClean="0"/>
              <a:t>原木</a:t>
            </a:r>
            <a:r>
              <a:rPr lang="en-US" dirty="0" smtClean="0"/>
              <a:t>、  </a:t>
            </a:r>
            <a:r>
              <a:rPr lang="zh-CN" altLang="en-US" dirty="0" smtClean="0"/>
              <a:t>砖瓦等</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60419" name="Rectangle 3"/>
          <p:cNvSpPr>
            <a:spLocks noGrp="1" noChangeArrowheads="1"/>
          </p:cNvSpPr>
          <p:nvPr>
            <p:ph type="body" idx="1"/>
          </p:nvPr>
        </p:nvSpPr>
        <p:spPr/>
        <p:txBody>
          <a:bodyPr/>
          <a:lstStyle/>
          <a:p>
            <a:r>
              <a:rPr lang="en-US" dirty="0" smtClean="0"/>
              <a:t>（４）  </a:t>
            </a:r>
            <a:r>
              <a:rPr lang="zh-CN" altLang="en-US" dirty="0" smtClean="0"/>
              <a:t>不适合装箱货</a:t>
            </a:r>
            <a:r>
              <a:rPr lang="en-US" dirty="0" smtClean="0"/>
              <a:t>：  </a:t>
            </a:r>
            <a:r>
              <a:rPr lang="zh-CN" altLang="en-US" dirty="0" smtClean="0"/>
              <a:t>指那些从技术上看装箱有困难的货物</a:t>
            </a:r>
            <a:r>
              <a:rPr lang="en-US" dirty="0" smtClean="0"/>
              <a:t>，  </a:t>
            </a:r>
            <a:r>
              <a:rPr lang="zh-CN" altLang="en-US" dirty="0" smtClean="0"/>
              <a:t>如原油和砂矿等不宜</a:t>
            </a:r>
            <a:r>
              <a:rPr lang="zh-CN" altLang="en-US" dirty="0" smtClean="0"/>
              <a:t>装箱运输</a:t>
            </a:r>
            <a:r>
              <a:rPr lang="en-US" dirty="0" smtClean="0"/>
              <a:t>，  </a:t>
            </a:r>
            <a:r>
              <a:rPr lang="zh-CN" altLang="en-US" dirty="0" smtClean="0"/>
              <a:t>而采用专用运输工具运输可提高装卸效率</a:t>
            </a:r>
            <a:r>
              <a:rPr lang="en-US" dirty="0" smtClean="0"/>
              <a:t>，  </a:t>
            </a:r>
            <a:r>
              <a:rPr lang="zh-CN" altLang="en-US" dirty="0" smtClean="0"/>
              <a:t>降低运输成本</a:t>
            </a:r>
            <a:r>
              <a:rPr lang="en-US" dirty="0" smtClean="0"/>
              <a:t>；  </a:t>
            </a:r>
            <a:r>
              <a:rPr lang="zh-CN" altLang="en-US" dirty="0" smtClean="0"/>
              <a:t>又如桥梁</a:t>
            </a:r>
            <a:r>
              <a:rPr lang="en-US" dirty="0" smtClean="0"/>
              <a:t>、  </a:t>
            </a:r>
            <a:r>
              <a:rPr lang="zh-CN" altLang="en-US" dirty="0" smtClean="0"/>
              <a:t>铁路</a:t>
            </a:r>
            <a:r>
              <a:rPr lang="en-US" dirty="0" smtClean="0"/>
              <a:t>、  </a:t>
            </a:r>
            <a:r>
              <a:rPr lang="zh-CN" altLang="en-US" dirty="0" smtClean="0"/>
              <a:t>大型发 电机等设备</a:t>
            </a:r>
            <a:r>
              <a:rPr lang="en-US" dirty="0" smtClean="0"/>
              <a:t>，  </a:t>
            </a:r>
            <a:r>
              <a:rPr lang="zh-CN" altLang="en-US" dirty="0" smtClean="0"/>
              <a:t>由于其尺度大大超过国际标准集装箱中最大尺寸的集装箱</a:t>
            </a:r>
            <a:r>
              <a:rPr lang="en-US" dirty="0" smtClean="0"/>
              <a:t>，  </a:t>
            </a:r>
            <a:r>
              <a:rPr lang="zh-CN" altLang="en-US" dirty="0" smtClean="0"/>
              <a:t>故装箱有困难</a:t>
            </a:r>
            <a:r>
              <a:rPr lang="en-US" dirty="0" smtClean="0"/>
              <a:t>，  </a:t>
            </a:r>
            <a:r>
              <a:rPr lang="zh-CN" altLang="en-US" dirty="0" smtClean="0"/>
              <a:t>但 可以装在组合式的平台车上运载</a:t>
            </a:r>
            <a:r>
              <a:rPr lang="en-US" dirty="0" smtClean="0"/>
              <a:t>。</a:t>
            </a:r>
            <a:endParaRPr lang="zh-CN" altLang="en-US" dirty="0" smtClean="0"/>
          </a:p>
          <a:p>
            <a:r>
              <a:rPr lang="en-US" dirty="0" smtClean="0"/>
              <a:t>４  </a:t>
            </a:r>
            <a:r>
              <a:rPr lang="zh-CN" altLang="en-US" dirty="0" smtClean="0"/>
              <a:t>集装箱交接</a:t>
            </a:r>
          </a:p>
          <a:p>
            <a:r>
              <a:rPr lang="zh-CN" altLang="en-US" dirty="0" smtClean="0"/>
              <a:t>在集装箱运输中</a:t>
            </a:r>
            <a:r>
              <a:rPr lang="en-US" dirty="0" smtClean="0"/>
              <a:t>，  </a:t>
            </a:r>
            <a:r>
              <a:rPr lang="zh-CN" altLang="en-US" dirty="0" smtClean="0"/>
              <a:t>整箱货和拼箱货在船货双方之间的交接方式有以下几种</a:t>
            </a:r>
            <a:r>
              <a:rPr lang="en-US" dirty="0" smtClean="0"/>
              <a:t>：</a:t>
            </a:r>
            <a:endParaRPr lang="zh-CN" altLang="en-US" dirty="0" smtClean="0"/>
          </a:p>
          <a:p>
            <a:r>
              <a:rPr lang="en-US" dirty="0" smtClean="0"/>
              <a:t>（１） </a:t>
            </a:r>
            <a:r>
              <a:rPr lang="zh-CN" altLang="en-US" dirty="0" smtClean="0"/>
              <a:t>门到门</a:t>
            </a:r>
            <a:r>
              <a:rPr lang="en-US" dirty="0" smtClean="0"/>
              <a:t>： </a:t>
            </a:r>
            <a:r>
              <a:rPr lang="zh-CN" altLang="en-US" dirty="0" smtClean="0"/>
              <a:t>由托运人负责装载的集装箱</a:t>
            </a:r>
            <a:r>
              <a:rPr lang="en-US" dirty="0" smtClean="0"/>
              <a:t>， </a:t>
            </a:r>
            <a:r>
              <a:rPr lang="zh-CN" altLang="en-US" dirty="0" smtClean="0"/>
              <a:t>在其货仓或厂库交承运人验收后</a:t>
            </a:r>
            <a:r>
              <a:rPr lang="en-US" dirty="0" smtClean="0"/>
              <a:t>，  </a:t>
            </a:r>
            <a:r>
              <a:rPr lang="zh-CN" altLang="en-US" dirty="0" smtClean="0"/>
              <a:t>负责全 程运输</a:t>
            </a:r>
            <a:r>
              <a:rPr lang="en-US" dirty="0" smtClean="0"/>
              <a:t>，  </a:t>
            </a:r>
            <a:r>
              <a:rPr lang="zh-CN" altLang="en-US" dirty="0" smtClean="0"/>
              <a:t>直到收货人的货仓或工厂仓库交箱为止</a:t>
            </a:r>
            <a:r>
              <a:rPr lang="en-US" dirty="0" smtClean="0"/>
              <a:t>。</a:t>
            </a:r>
            <a:endParaRPr lang="zh-CN" altLang="en-US" dirty="0" smtClean="0"/>
          </a:p>
          <a:p>
            <a:r>
              <a:rPr lang="en-US" dirty="0" smtClean="0"/>
              <a:t>（２）  </a:t>
            </a:r>
            <a:r>
              <a:rPr lang="zh-CN" altLang="en-US" dirty="0" smtClean="0"/>
              <a:t>门到场</a:t>
            </a:r>
            <a:r>
              <a:rPr lang="en-US" dirty="0" smtClean="0"/>
              <a:t>：  </a:t>
            </a:r>
            <a:r>
              <a:rPr lang="zh-CN" altLang="en-US" dirty="0" smtClean="0"/>
              <a:t>由发货人货仓或工厂仓库至目的地或卸箱港的集装箱装卸区堆场</a:t>
            </a:r>
            <a:r>
              <a:rPr lang="en-US" dirty="0" smtClean="0"/>
              <a:t>。</a:t>
            </a:r>
            <a:endParaRPr lang="zh-CN" altLang="en-US" dirty="0" smtClean="0"/>
          </a:p>
          <a:p>
            <a:r>
              <a:rPr lang="en-US" dirty="0" smtClean="0"/>
              <a:t>（３）  </a:t>
            </a:r>
            <a:r>
              <a:rPr lang="zh-CN" altLang="en-US" dirty="0" smtClean="0"/>
              <a:t>门到站</a:t>
            </a:r>
            <a:r>
              <a:rPr lang="en-US" dirty="0" smtClean="0"/>
              <a:t>：  </a:t>
            </a:r>
            <a:r>
              <a:rPr lang="zh-CN" altLang="en-US" dirty="0" smtClean="0"/>
              <a:t>由发货人货仓或工厂仓库至目的地或卸箱港的集装箱货运站</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61443" name="Rectangle 3"/>
          <p:cNvSpPr>
            <a:spLocks noGrp="1" noChangeArrowheads="1"/>
          </p:cNvSpPr>
          <p:nvPr>
            <p:ph type="body" idx="1"/>
          </p:nvPr>
        </p:nvSpPr>
        <p:spPr/>
        <p:txBody>
          <a:bodyPr/>
          <a:lstStyle/>
          <a:p>
            <a:r>
              <a:rPr lang="en-US" dirty="0" smtClean="0"/>
              <a:t>（４）  </a:t>
            </a:r>
            <a:r>
              <a:rPr lang="zh-CN" altLang="en-US" dirty="0" smtClean="0"/>
              <a:t>场到门</a:t>
            </a:r>
            <a:r>
              <a:rPr lang="en-US" dirty="0" smtClean="0"/>
              <a:t>：  </a:t>
            </a:r>
            <a:r>
              <a:rPr lang="zh-CN" altLang="en-US" dirty="0" smtClean="0"/>
              <a:t>由起运地或装箱港的集装箱装卸区堆场至收货人的货仓或工厂仓库</a:t>
            </a:r>
            <a:r>
              <a:rPr lang="en-US" dirty="0" smtClean="0"/>
              <a:t>。</a:t>
            </a:r>
            <a:endParaRPr lang="zh-CN" altLang="en-US" dirty="0" smtClean="0"/>
          </a:p>
          <a:p>
            <a:r>
              <a:rPr lang="en-US" dirty="0" smtClean="0"/>
              <a:t>（５）  </a:t>
            </a:r>
            <a:r>
              <a:rPr lang="zh-CN" altLang="en-US" dirty="0" smtClean="0"/>
              <a:t>场到场</a:t>
            </a:r>
            <a:r>
              <a:rPr lang="en-US" dirty="0" smtClean="0"/>
              <a:t>：  </a:t>
            </a:r>
            <a:r>
              <a:rPr lang="zh-CN" altLang="en-US" dirty="0" smtClean="0"/>
              <a:t>由起运地或装箱港的集装箱装卸区堆场至目的地或卸箱港的集装箱装卸  区堆场</a:t>
            </a:r>
            <a:r>
              <a:rPr lang="en-US" dirty="0" smtClean="0"/>
              <a:t>。</a:t>
            </a:r>
            <a:endParaRPr lang="zh-CN" altLang="en-US" dirty="0" smtClean="0"/>
          </a:p>
          <a:p>
            <a:r>
              <a:rPr lang="en-US" dirty="0" smtClean="0"/>
              <a:t>（６）  </a:t>
            </a:r>
            <a:r>
              <a:rPr lang="zh-CN" altLang="en-US" dirty="0" smtClean="0"/>
              <a:t>场到站</a:t>
            </a:r>
            <a:r>
              <a:rPr lang="en-US" dirty="0" smtClean="0"/>
              <a:t>：  </a:t>
            </a:r>
            <a:r>
              <a:rPr lang="zh-CN" altLang="en-US" dirty="0" smtClean="0"/>
              <a:t>由 起 运 地 或 装 箱 港 的 集 装 箱 装 卸 区 堆 场 至 目 的 地 或 卸 箱 港 的 集 装 箱 货 运站</a:t>
            </a:r>
            <a:r>
              <a:rPr lang="en-US" dirty="0" smtClean="0"/>
              <a:t>。</a:t>
            </a:r>
            <a:endParaRPr lang="zh-CN" altLang="en-US" dirty="0" smtClean="0"/>
          </a:p>
          <a:p>
            <a:r>
              <a:rPr lang="en-US" dirty="0" smtClean="0"/>
              <a:t>（７）  </a:t>
            </a:r>
            <a:r>
              <a:rPr lang="zh-CN" altLang="en-US" dirty="0" smtClean="0"/>
              <a:t>站到门</a:t>
            </a:r>
            <a:r>
              <a:rPr lang="en-US" dirty="0" smtClean="0"/>
              <a:t>：  </a:t>
            </a:r>
            <a:r>
              <a:rPr lang="zh-CN" altLang="en-US" dirty="0" smtClean="0"/>
              <a:t>由起运地或装箱港的集装箱货运站至收货人的货仓或工厂仓库</a:t>
            </a:r>
            <a:r>
              <a:rPr lang="en-US" dirty="0" smtClean="0"/>
              <a:t>。</a:t>
            </a:r>
            <a:endParaRPr lang="zh-CN" altLang="en-US" dirty="0" smtClean="0"/>
          </a:p>
          <a:p>
            <a:r>
              <a:rPr lang="en-US" dirty="0" smtClean="0"/>
              <a:t>（８）  </a:t>
            </a:r>
            <a:r>
              <a:rPr lang="zh-CN" altLang="en-US" dirty="0" smtClean="0"/>
              <a:t>站到场</a:t>
            </a:r>
            <a:r>
              <a:rPr lang="en-US" dirty="0" smtClean="0"/>
              <a:t>：  </a:t>
            </a:r>
            <a:r>
              <a:rPr lang="zh-CN" altLang="en-US" dirty="0" smtClean="0"/>
              <a:t>由 起 运 地 或 装 箱 港 的 集 装 箱 货 运 站 至 目 的 地 或 卸 箱 港 的 集 装 箱 装 卸 区 堆场</a:t>
            </a:r>
            <a:r>
              <a:rPr lang="en-US" dirty="0" smtClean="0"/>
              <a:t>。</a:t>
            </a:r>
            <a:endParaRPr lang="zh-CN" altLang="en-US" dirty="0" smtClean="0"/>
          </a:p>
          <a:p>
            <a:r>
              <a:rPr lang="en-US" dirty="0" smtClean="0"/>
              <a:t>（９）  </a:t>
            </a:r>
            <a:r>
              <a:rPr lang="zh-CN" altLang="en-US" dirty="0" smtClean="0"/>
              <a:t>站到站</a:t>
            </a:r>
            <a:r>
              <a:rPr lang="en-US" dirty="0" smtClean="0"/>
              <a:t>：  </a:t>
            </a:r>
            <a:r>
              <a:rPr lang="zh-CN" altLang="en-US" dirty="0" smtClean="0"/>
              <a:t>由起运地或装箱港的集装箱货运站至目的地或卸箱港的集装箱货运站</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62467" name="Rectangle 3"/>
          <p:cNvSpPr>
            <a:spLocks noGrp="1" noChangeArrowheads="1"/>
          </p:cNvSpPr>
          <p:nvPr>
            <p:ph type="body" idx="1"/>
          </p:nvPr>
        </p:nvSpPr>
        <p:spPr/>
        <p:txBody>
          <a:bodyPr/>
          <a:lstStyle/>
          <a:p>
            <a:r>
              <a:rPr lang="en-US" dirty="0" smtClean="0"/>
              <a:t>５  </a:t>
            </a:r>
            <a:r>
              <a:rPr lang="zh-CN" altLang="en-US" dirty="0" smtClean="0"/>
              <a:t>集装箱运输检查与积载方式</a:t>
            </a:r>
          </a:p>
          <a:p>
            <a:r>
              <a:rPr lang="zh-CN" altLang="en-US" dirty="0" smtClean="0"/>
              <a:t>装货前装箱人要对集装箱进行检查</a:t>
            </a:r>
            <a:r>
              <a:rPr lang="en-US" dirty="0" smtClean="0"/>
              <a:t>，  </a:t>
            </a:r>
            <a:r>
              <a:rPr lang="zh-CN" altLang="en-US" dirty="0" smtClean="0"/>
              <a:t>这是货物安全运输的基本条件之一</a:t>
            </a:r>
            <a:r>
              <a:rPr lang="en-US" dirty="0" smtClean="0"/>
              <a:t>，  </a:t>
            </a:r>
            <a:r>
              <a:rPr lang="zh-CN" altLang="en-US" dirty="0" smtClean="0"/>
              <a:t>发货人在领取 空箱时</a:t>
            </a:r>
            <a:r>
              <a:rPr lang="en-US" dirty="0" smtClean="0"/>
              <a:t>，  </a:t>
            </a:r>
            <a:r>
              <a:rPr lang="zh-CN" altLang="en-US" dirty="0" smtClean="0"/>
              <a:t>一定要确认集装箱的技术状态是否良好</a:t>
            </a:r>
            <a:r>
              <a:rPr lang="en-US" dirty="0" smtClean="0"/>
              <a:t>。</a:t>
            </a:r>
            <a:endParaRPr lang="zh-CN" altLang="en-US" dirty="0" smtClean="0"/>
          </a:p>
          <a:p>
            <a:r>
              <a:rPr lang="zh-CN" altLang="en-US" dirty="0" smtClean="0"/>
              <a:t>在装货前通过检查</a:t>
            </a:r>
            <a:r>
              <a:rPr lang="en-US" dirty="0" smtClean="0"/>
              <a:t>，  </a:t>
            </a:r>
            <a:r>
              <a:rPr lang="zh-CN" altLang="en-US" dirty="0" smtClean="0"/>
              <a:t>发现集装箱内有无不良之处是比较容易的</a:t>
            </a:r>
            <a:r>
              <a:rPr lang="en-US" dirty="0" smtClean="0"/>
              <a:t>，  </a:t>
            </a:r>
            <a:r>
              <a:rPr lang="zh-CN" altLang="en-US" dirty="0" smtClean="0"/>
              <a:t>但如装完货箱门铅封</a:t>
            </a:r>
            <a:r>
              <a:rPr lang="zh-CN" altLang="en-US" dirty="0" smtClean="0"/>
              <a:t>以后</a:t>
            </a:r>
            <a:r>
              <a:rPr lang="en-US" dirty="0" smtClean="0"/>
              <a:t>，  </a:t>
            </a:r>
            <a:r>
              <a:rPr lang="zh-CN" altLang="en-US" dirty="0" smtClean="0"/>
              <a:t>再来检查就困难了</a:t>
            </a:r>
            <a:r>
              <a:rPr lang="en-US" dirty="0" smtClean="0"/>
              <a:t>，  </a:t>
            </a:r>
            <a:r>
              <a:rPr lang="zh-CN" altLang="en-US" dirty="0" smtClean="0"/>
              <a:t>因为这时只能看到集装箱的外表情况</a:t>
            </a:r>
            <a:r>
              <a:rPr lang="en-US" dirty="0" smtClean="0"/>
              <a:t>。  </a:t>
            </a:r>
            <a:r>
              <a:rPr lang="zh-CN" altLang="en-US" dirty="0" smtClean="0"/>
              <a:t>在运输过程中发货人</a:t>
            </a:r>
            <a:r>
              <a:rPr lang="en-US" dirty="0" smtClean="0"/>
              <a:t>、  </a:t>
            </a:r>
            <a:r>
              <a:rPr lang="zh-CN" altLang="en-US" dirty="0" smtClean="0"/>
              <a:t>运输 人和收货人之间集装箱的交接</a:t>
            </a:r>
            <a:r>
              <a:rPr lang="en-US" dirty="0" smtClean="0"/>
              <a:t>，   </a:t>
            </a:r>
            <a:r>
              <a:rPr lang="zh-CN" altLang="en-US" dirty="0" smtClean="0"/>
              <a:t>一般是通过  </a:t>
            </a:r>
            <a:r>
              <a:rPr lang="en-US" dirty="0" smtClean="0"/>
              <a:t>“ </a:t>
            </a:r>
            <a:r>
              <a:rPr lang="zh-CN" altLang="en-US" dirty="0" smtClean="0"/>
              <a:t>设备交接单</a:t>
            </a:r>
            <a:r>
              <a:rPr lang="en-US" dirty="0" smtClean="0"/>
              <a:t>”   </a:t>
            </a:r>
            <a:r>
              <a:rPr lang="zh-CN" altLang="en-US" dirty="0" smtClean="0"/>
              <a:t>这一书面文件来进行的</a:t>
            </a:r>
            <a:r>
              <a:rPr lang="en-US" dirty="0" smtClean="0"/>
              <a:t>，  </a:t>
            </a:r>
            <a:r>
              <a:rPr lang="zh-CN" altLang="en-US" dirty="0" smtClean="0"/>
              <a:t>只要铅封</a:t>
            </a:r>
            <a:r>
              <a:rPr lang="zh-CN" altLang="en-US" dirty="0" smtClean="0"/>
              <a:t>未动</a:t>
            </a:r>
            <a:r>
              <a:rPr lang="en-US" dirty="0" smtClean="0"/>
              <a:t>，  </a:t>
            </a:r>
            <a:r>
              <a:rPr lang="zh-CN" altLang="en-US" dirty="0" smtClean="0"/>
              <a:t>集装箱外表无异常现象</a:t>
            </a:r>
            <a:r>
              <a:rPr lang="en-US" dirty="0" smtClean="0"/>
              <a:t>，   </a:t>
            </a:r>
            <a:r>
              <a:rPr lang="zh-CN" altLang="en-US" dirty="0" smtClean="0"/>
              <a:t>就可进行交接</a:t>
            </a:r>
            <a:r>
              <a:rPr lang="en-US" dirty="0" smtClean="0"/>
              <a:t>，  </a:t>
            </a:r>
            <a:r>
              <a:rPr lang="zh-CN" altLang="en-US" dirty="0" smtClean="0"/>
              <a:t>在这种情况下</a:t>
            </a:r>
            <a:r>
              <a:rPr lang="en-US" dirty="0" smtClean="0"/>
              <a:t>，  </a:t>
            </a:r>
            <a:r>
              <a:rPr lang="zh-CN" altLang="en-US" dirty="0" smtClean="0"/>
              <a:t>如 箱 内 发 生 了 货 损 </a:t>
            </a:r>
            <a:r>
              <a:rPr lang="zh-CN" altLang="en-US" dirty="0" smtClean="0"/>
              <a:t>事故</a:t>
            </a:r>
            <a:r>
              <a:rPr lang="en-US" dirty="0" smtClean="0"/>
              <a:t>，  </a:t>
            </a:r>
            <a:r>
              <a:rPr lang="zh-CN" altLang="en-US" dirty="0" smtClean="0"/>
              <a:t>则由装箱人负责</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8195"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国际航空货物运输</a:t>
            </a:r>
            <a:r>
              <a:rPr lang="en-US" dirty="0" smtClean="0"/>
              <a:t>。</a:t>
            </a:r>
            <a:endParaRPr lang="zh-CN" altLang="en-US" dirty="0" smtClean="0"/>
          </a:p>
          <a:p>
            <a:pPr>
              <a:lnSpc>
                <a:spcPct val="150000"/>
              </a:lnSpc>
            </a:pPr>
            <a:r>
              <a:rPr lang="zh-CN" altLang="en-US" dirty="0" smtClean="0"/>
              <a:t>国际航空运输虽然起步较晚</a:t>
            </a:r>
            <a:r>
              <a:rPr lang="en-US" dirty="0" smtClean="0"/>
              <a:t>，   </a:t>
            </a:r>
            <a:r>
              <a:rPr lang="zh-CN" altLang="en-US" dirty="0" smtClean="0"/>
              <a:t>但发展极为迅速</a:t>
            </a:r>
            <a:r>
              <a:rPr lang="en-US" dirty="0" smtClean="0"/>
              <a:t>，  </a:t>
            </a:r>
            <a:r>
              <a:rPr lang="zh-CN" altLang="en-US" dirty="0" smtClean="0"/>
              <a:t>这是与它所具备的许多特点分不开的</a:t>
            </a:r>
            <a:r>
              <a:rPr lang="en-US" dirty="0" smtClean="0"/>
              <a:t>，</a:t>
            </a:r>
            <a:r>
              <a:rPr lang="zh-CN" altLang="en-US" dirty="0" smtClean="0"/>
              <a:t>这种</a:t>
            </a:r>
            <a:r>
              <a:rPr lang="zh-CN" altLang="en-US" dirty="0" smtClean="0"/>
              <a:t>运输方式与其他运输方式相比</a:t>
            </a:r>
            <a:r>
              <a:rPr lang="en-US" dirty="0" smtClean="0"/>
              <a:t>，  </a:t>
            </a:r>
            <a:r>
              <a:rPr lang="zh-CN" altLang="en-US" dirty="0" smtClean="0"/>
              <a:t>具有以下特点</a:t>
            </a:r>
            <a:r>
              <a:rPr lang="en-US" dirty="0" smtClean="0"/>
              <a:t>：</a:t>
            </a:r>
            <a:endParaRPr lang="zh-CN" altLang="en-US" dirty="0" smtClean="0"/>
          </a:p>
          <a:p>
            <a:pPr>
              <a:lnSpc>
                <a:spcPct val="150000"/>
              </a:lnSpc>
            </a:pPr>
            <a:r>
              <a:rPr lang="en-US" dirty="0" smtClean="0"/>
              <a:t>①</a:t>
            </a:r>
            <a:r>
              <a:rPr lang="zh-CN" altLang="en-US" dirty="0" smtClean="0"/>
              <a:t>运送速度快</a:t>
            </a:r>
            <a:r>
              <a:rPr lang="en-US" dirty="0" smtClean="0"/>
              <a:t>。 </a:t>
            </a:r>
            <a:endParaRPr lang="en-US" dirty="0" smtClean="0"/>
          </a:p>
          <a:p>
            <a:pPr>
              <a:lnSpc>
                <a:spcPct val="150000"/>
              </a:lnSpc>
            </a:pPr>
            <a:r>
              <a:rPr lang="en-US" dirty="0" smtClean="0"/>
              <a:t>②</a:t>
            </a:r>
            <a:r>
              <a:rPr lang="zh-CN" altLang="en-US" dirty="0" smtClean="0"/>
              <a:t>安全准确</a:t>
            </a:r>
            <a:r>
              <a:rPr lang="en-US" dirty="0" smtClean="0"/>
              <a:t>。 </a:t>
            </a:r>
            <a:endParaRPr lang="en-US" dirty="0" smtClean="0"/>
          </a:p>
          <a:p>
            <a:pPr>
              <a:lnSpc>
                <a:spcPct val="150000"/>
              </a:lnSpc>
            </a:pPr>
            <a:r>
              <a:rPr lang="en-US" dirty="0" smtClean="0"/>
              <a:t>③</a:t>
            </a:r>
            <a:r>
              <a:rPr lang="zh-CN" altLang="en-US" dirty="0" smtClean="0"/>
              <a:t>手续简便</a:t>
            </a:r>
            <a:r>
              <a:rPr lang="en-US" dirty="0" smtClean="0"/>
              <a:t>。</a:t>
            </a:r>
          </a:p>
          <a:p>
            <a:pPr>
              <a:lnSpc>
                <a:spcPct val="150000"/>
              </a:lnSpc>
            </a:pPr>
            <a:r>
              <a:rPr lang="en-US" dirty="0" smtClean="0"/>
              <a:t>④</a:t>
            </a:r>
            <a:r>
              <a:rPr lang="zh-CN" altLang="en-US" dirty="0" smtClean="0"/>
              <a:t>节省包装</a:t>
            </a:r>
            <a:r>
              <a:rPr lang="en-US" dirty="0" smtClean="0"/>
              <a:t>、  </a:t>
            </a:r>
            <a:r>
              <a:rPr lang="zh-CN" altLang="en-US" dirty="0" smtClean="0"/>
              <a:t>保险</a:t>
            </a:r>
            <a:r>
              <a:rPr lang="en-US" dirty="0" smtClean="0"/>
              <a:t>、  </a:t>
            </a:r>
            <a:r>
              <a:rPr lang="zh-CN" altLang="en-US" dirty="0" smtClean="0"/>
              <a:t>利息和储存等费用</a:t>
            </a:r>
            <a:r>
              <a:rPr lang="en-US" dirty="0" smtClean="0"/>
              <a:t>。  </a:t>
            </a:r>
            <a:r>
              <a:rPr lang="en-US" altLang="zh-CN" dirty="0" smtClean="0"/>
              <a:t> </a:t>
            </a:r>
            <a:endParaRPr lang="zh-CN" altLang="en-US" dirty="0" smtClean="0"/>
          </a:p>
          <a:p>
            <a:pPr>
              <a:lnSpc>
                <a:spcPct val="150000"/>
              </a:lnSpc>
            </a:pPr>
            <a:r>
              <a:rPr lang="en-US" dirty="0" smtClean="0"/>
              <a:t>⑤</a:t>
            </a:r>
            <a:r>
              <a:rPr lang="zh-CN" altLang="en-US" dirty="0" smtClean="0"/>
              <a:t>航空运输的运量小</a:t>
            </a:r>
            <a:r>
              <a:rPr lang="en-US" dirty="0" smtClean="0"/>
              <a:t>、  </a:t>
            </a:r>
            <a:r>
              <a:rPr lang="zh-CN" altLang="en-US" dirty="0" smtClean="0"/>
              <a:t>运价高</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63491" name="Rectangle 3"/>
          <p:cNvSpPr>
            <a:spLocks noGrp="1" noChangeArrowheads="1"/>
          </p:cNvSpPr>
          <p:nvPr>
            <p:ph type="body" idx="1"/>
          </p:nvPr>
        </p:nvSpPr>
        <p:spPr/>
        <p:txBody>
          <a:bodyPr/>
          <a:lstStyle/>
          <a:p>
            <a:r>
              <a:rPr lang="zh-CN" altLang="en-US" dirty="0" smtClean="0"/>
              <a:t>检查集装箱时应注意如下问题</a:t>
            </a:r>
            <a:r>
              <a:rPr lang="en-US" dirty="0" smtClean="0"/>
              <a:t>：</a:t>
            </a:r>
            <a:endParaRPr lang="zh-CN" altLang="en-US" dirty="0" smtClean="0"/>
          </a:p>
          <a:p>
            <a:r>
              <a:rPr lang="en-US" dirty="0" smtClean="0"/>
              <a:t>（１）  </a:t>
            </a:r>
            <a:r>
              <a:rPr lang="zh-CN" altLang="en-US" dirty="0" smtClean="0"/>
              <a:t>外部的检查</a:t>
            </a:r>
            <a:r>
              <a:rPr lang="en-US" dirty="0" smtClean="0"/>
              <a:t>。</a:t>
            </a:r>
            <a:endParaRPr lang="zh-CN" altLang="en-US" dirty="0" smtClean="0"/>
          </a:p>
          <a:p>
            <a:r>
              <a:rPr lang="zh-CN" altLang="en-US" dirty="0" smtClean="0"/>
              <a:t>首先要检查集装箱的外表面有否损伤</a:t>
            </a:r>
            <a:r>
              <a:rPr lang="en-US" dirty="0" smtClean="0"/>
              <a:t>，  </a:t>
            </a:r>
            <a:r>
              <a:rPr lang="zh-CN" altLang="en-US" dirty="0" smtClean="0"/>
              <a:t>如发 现 表 面 有 弯 曲</a:t>
            </a:r>
            <a:r>
              <a:rPr lang="en-US" dirty="0" smtClean="0"/>
              <a:t>、  </a:t>
            </a:r>
            <a:r>
              <a:rPr lang="zh-CN" altLang="en-US" dirty="0" smtClean="0"/>
              <a:t>凹 痕</a:t>
            </a:r>
            <a:r>
              <a:rPr lang="en-US" dirty="0" smtClean="0"/>
              <a:t>、  </a:t>
            </a:r>
            <a:r>
              <a:rPr lang="zh-CN" altLang="en-US" dirty="0" smtClean="0"/>
              <a:t>褶 痕</a:t>
            </a:r>
            <a:r>
              <a:rPr lang="en-US" dirty="0" smtClean="0"/>
              <a:t>、  </a:t>
            </a:r>
            <a:r>
              <a:rPr lang="zh-CN" altLang="en-US" dirty="0" smtClean="0"/>
              <a:t>擦 伤 等 痕 迹 时</a:t>
            </a:r>
            <a:r>
              <a:rPr lang="en-US" dirty="0" smtClean="0"/>
              <a:t>，  </a:t>
            </a:r>
            <a:r>
              <a:rPr lang="zh-CN" altLang="en-US" dirty="0" smtClean="0"/>
              <a:t>则应在这些损伤处的附近严加注意</a:t>
            </a:r>
            <a:r>
              <a:rPr lang="en-US" dirty="0" smtClean="0"/>
              <a:t>，  </a:t>
            </a:r>
            <a:r>
              <a:rPr lang="zh-CN" altLang="en-US" dirty="0" smtClean="0"/>
              <a:t>要尽量发现其破口在何处</a:t>
            </a:r>
            <a:r>
              <a:rPr lang="en-US" dirty="0" smtClean="0"/>
              <a:t>，  </a:t>
            </a:r>
            <a:r>
              <a:rPr lang="zh-CN" altLang="en-US" dirty="0" smtClean="0"/>
              <a:t>并在该损伤处的内侧</a:t>
            </a:r>
            <a:r>
              <a:rPr lang="zh-CN" altLang="en-US" dirty="0" smtClean="0"/>
              <a:t>也要</a:t>
            </a:r>
            <a:r>
              <a:rPr lang="zh-CN" altLang="en-US" dirty="0" smtClean="0"/>
              <a:t>进行特别仔细的检查</a:t>
            </a:r>
            <a:r>
              <a:rPr lang="en-US" dirty="0" smtClean="0"/>
              <a:t>。</a:t>
            </a:r>
            <a:endParaRPr lang="zh-CN" altLang="en-US" dirty="0" smtClean="0"/>
          </a:p>
          <a:p>
            <a:r>
              <a:rPr lang="zh-CN" altLang="en-US" dirty="0" smtClean="0"/>
              <a:t>在外板连接处</a:t>
            </a:r>
            <a:r>
              <a:rPr lang="en-US" dirty="0" smtClean="0"/>
              <a:t>，  </a:t>
            </a:r>
            <a:r>
              <a:rPr lang="zh-CN" altLang="en-US" dirty="0" smtClean="0"/>
              <a:t>若铆钉松动或有断裂</a:t>
            </a:r>
            <a:r>
              <a:rPr lang="en-US" dirty="0" smtClean="0"/>
              <a:t>，  </a:t>
            </a:r>
            <a:r>
              <a:rPr lang="zh-CN" altLang="en-US" dirty="0" smtClean="0"/>
              <a:t>容易发生漏水现象</a:t>
            </a:r>
            <a:r>
              <a:rPr lang="en-US" dirty="0" smtClean="0"/>
              <a:t>；  </a:t>
            </a:r>
            <a:r>
              <a:rPr lang="zh-CN" altLang="en-US" dirty="0" smtClean="0"/>
              <a:t>箱顶部分要检查是否有气孔 等损伤</a:t>
            </a:r>
            <a:r>
              <a:rPr lang="en-US" dirty="0" smtClean="0"/>
              <a:t>，  </a:t>
            </a:r>
            <a:r>
              <a:rPr lang="zh-CN" altLang="en-US" dirty="0" smtClean="0"/>
              <a:t>由于箱顶上有积水时</a:t>
            </a:r>
            <a:r>
              <a:rPr lang="en-US" dirty="0" smtClean="0"/>
              <a:t>，  </a:t>
            </a:r>
            <a:r>
              <a:rPr lang="zh-CN" altLang="en-US" dirty="0" smtClean="0"/>
              <a:t>如有破损就会造成货物濡损事故</a:t>
            </a:r>
            <a:r>
              <a:rPr lang="en-US" dirty="0" smtClean="0"/>
              <a:t>，   </a:t>
            </a:r>
            <a:r>
              <a:rPr lang="zh-CN" altLang="en-US" dirty="0" smtClean="0"/>
              <a:t>而且检查时往往容易把箱 顶的检查漏掉</a:t>
            </a:r>
            <a:r>
              <a:rPr lang="en-US" dirty="0" smtClean="0"/>
              <a:t>，  </a:t>
            </a:r>
            <a:r>
              <a:rPr lang="zh-CN" altLang="en-US" dirty="0" smtClean="0"/>
              <a:t>因此</a:t>
            </a:r>
            <a:r>
              <a:rPr lang="en-US" dirty="0" smtClean="0"/>
              <a:t>，  </a:t>
            </a:r>
            <a:r>
              <a:rPr lang="zh-CN" altLang="en-US" dirty="0" smtClean="0"/>
              <a:t>要严加注意</a:t>
            </a:r>
            <a:r>
              <a:rPr lang="en-US" dirty="0" smtClean="0"/>
              <a:t>。</a:t>
            </a:r>
            <a:endParaRPr lang="zh-CN" altLang="en-US" dirty="0" smtClean="0"/>
          </a:p>
          <a:p>
            <a:r>
              <a:rPr lang="zh-CN" altLang="en-US" dirty="0" smtClean="0"/>
              <a:t>对于已进行过修理的部分</a:t>
            </a:r>
            <a:r>
              <a:rPr lang="en-US" dirty="0" smtClean="0"/>
              <a:t>，   </a:t>
            </a:r>
            <a:r>
              <a:rPr lang="zh-CN" altLang="en-US" dirty="0" smtClean="0"/>
              <a:t>检查时应特别注意检查其现状如何</a:t>
            </a:r>
            <a:r>
              <a:rPr lang="en-US" dirty="0" smtClean="0"/>
              <a:t>，  </a:t>
            </a:r>
            <a:r>
              <a:rPr lang="zh-CN" altLang="en-US" dirty="0" smtClean="0"/>
              <a:t>有无漏水现象</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64515" name="Rectangle 3"/>
          <p:cNvSpPr>
            <a:spLocks noGrp="1" noChangeArrowheads="1"/>
          </p:cNvSpPr>
          <p:nvPr>
            <p:ph type="body" idx="1"/>
          </p:nvPr>
        </p:nvSpPr>
        <p:spPr/>
        <p:txBody>
          <a:bodyPr/>
          <a:lstStyle/>
          <a:p>
            <a:r>
              <a:rPr lang="en-US" dirty="0" smtClean="0"/>
              <a:t>（２）  </a:t>
            </a:r>
            <a:r>
              <a:rPr lang="zh-CN" altLang="en-US" dirty="0" smtClean="0"/>
              <a:t>内部的检查</a:t>
            </a:r>
            <a:r>
              <a:rPr lang="en-US" dirty="0" smtClean="0"/>
              <a:t>。</a:t>
            </a:r>
            <a:endParaRPr lang="zh-CN" altLang="en-US" dirty="0" smtClean="0"/>
          </a:p>
          <a:p>
            <a:r>
              <a:rPr lang="zh-CN" altLang="en-US" dirty="0" smtClean="0"/>
              <a:t>人进入箱内</a:t>
            </a:r>
            <a:r>
              <a:rPr lang="en-US" dirty="0" smtClean="0"/>
              <a:t>，  </a:t>
            </a:r>
            <a:r>
              <a:rPr lang="zh-CN" altLang="en-US" dirty="0" smtClean="0"/>
              <a:t>把箱门关闭起来</a:t>
            </a:r>
            <a:r>
              <a:rPr lang="en-US" dirty="0" smtClean="0"/>
              <a:t>，  </a:t>
            </a:r>
            <a:r>
              <a:rPr lang="zh-CN" altLang="en-US" dirty="0" smtClean="0"/>
              <a:t>检查箱子有无漏光处</a:t>
            </a:r>
            <a:r>
              <a:rPr lang="en-US" dirty="0" smtClean="0"/>
              <a:t>，  </a:t>
            </a:r>
            <a:r>
              <a:rPr lang="zh-CN" altLang="en-US" dirty="0" smtClean="0"/>
              <a:t>这样就能很容易地发现箱顶和箱  壁四周有无气孔</a:t>
            </a:r>
            <a:r>
              <a:rPr lang="en-US" dirty="0" smtClean="0"/>
              <a:t>，  </a:t>
            </a:r>
            <a:r>
              <a:rPr lang="zh-CN" altLang="en-US" dirty="0" smtClean="0"/>
              <a:t>箱门能否关闭严密</a:t>
            </a:r>
            <a:r>
              <a:rPr lang="en-US" dirty="0" smtClean="0"/>
              <a:t>，  </a:t>
            </a:r>
            <a:r>
              <a:rPr lang="zh-CN" altLang="en-US" dirty="0" smtClean="0"/>
              <a:t>这是一种最简便的检查方法</a:t>
            </a:r>
            <a:r>
              <a:rPr lang="en-US" dirty="0" smtClean="0"/>
              <a:t>。</a:t>
            </a:r>
            <a:endParaRPr lang="zh-CN" altLang="en-US" dirty="0" smtClean="0"/>
          </a:p>
          <a:p>
            <a:r>
              <a:rPr lang="zh-CN" altLang="en-US" dirty="0" smtClean="0"/>
              <a:t>检查时要注意箱壁内衬板上有无水湿痕迹</a:t>
            </a:r>
            <a:r>
              <a:rPr lang="en-US" dirty="0" smtClean="0"/>
              <a:t>，  </a:t>
            </a:r>
            <a:r>
              <a:rPr lang="zh-CN" altLang="en-US" dirty="0" smtClean="0"/>
              <a:t>如发现有水迹时</a:t>
            </a:r>
            <a:r>
              <a:rPr lang="en-US" dirty="0" smtClean="0"/>
              <a:t>，  </a:t>
            </a:r>
            <a:r>
              <a:rPr lang="zh-CN" altLang="en-US" dirty="0" smtClean="0"/>
              <a:t>则 在 水 迹 四 周 要 严 加 检 查</a:t>
            </a:r>
            <a:r>
              <a:rPr lang="en-US" dirty="0" smtClean="0"/>
              <a:t>，  </a:t>
            </a:r>
            <a:r>
              <a:rPr lang="zh-CN" altLang="en-US" dirty="0" smtClean="0"/>
              <a:t>必须追查产生水迹的原因</a:t>
            </a:r>
            <a:r>
              <a:rPr lang="en-US" dirty="0" smtClean="0"/>
              <a:t>。</a:t>
            </a:r>
            <a:endParaRPr lang="zh-CN" altLang="en-US" dirty="0" smtClean="0"/>
          </a:p>
          <a:p>
            <a:r>
              <a:rPr lang="zh-CN" altLang="en-US" dirty="0" smtClean="0"/>
              <a:t>箱壁或箱底板上如有钉或铆钉突出</a:t>
            </a:r>
            <a:r>
              <a:rPr lang="en-US" dirty="0" smtClean="0"/>
              <a:t>，  </a:t>
            </a:r>
            <a:r>
              <a:rPr lang="zh-CN" altLang="en-US" dirty="0" smtClean="0"/>
              <a:t>或内衬板的压条有曲损时</a:t>
            </a:r>
            <a:r>
              <a:rPr lang="en-US" dirty="0" smtClean="0"/>
              <a:t>，  </a:t>
            </a:r>
            <a:r>
              <a:rPr lang="zh-CN" altLang="en-US" dirty="0" smtClean="0"/>
              <a:t>应尽量设法除去或修补 好</a:t>
            </a:r>
            <a:r>
              <a:rPr lang="en-US" dirty="0" smtClean="0"/>
              <a:t>，  </a:t>
            </a:r>
            <a:r>
              <a:rPr lang="zh-CN" altLang="en-US" dirty="0" smtClean="0"/>
              <a:t>如无法除去或修补</a:t>
            </a:r>
            <a:r>
              <a:rPr lang="en-US" dirty="0" smtClean="0"/>
              <a:t>，  </a:t>
            </a:r>
            <a:r>
              <a:rPr lang="zh-CN" altLang="en-US" dirty="0" smtClean="0"/>
              <a:t>应用衬垫物挡起来</a:t>
            </a:r>
            <a:r>
              <a:rPr lang="en-US" dirty="0" smtClean="0"/>
              <a:t>，  </a:t>
            </a:r>
            <a:r>
              <a:rPr lang="zh-CN" altLang="en-US" dirty="0" smtClean="0"/>
              <a:t>以免损坏货物</a:t>
            </a:r>
            <a:r>
              <a:rPr lang="en-US" dirty="0" smtClean="0"/>
              <a:t>。</a:t>
            </a:r>
            <a:endParaRPr lang="zh-CN" altLang="en-US" dirty="0" smtClean="0"/>
          </a:p>
          <a:p>
            <a:r>
              <a:rPr lang="zh-CN" altLang="en-US" dirty="0" smtClean="0"/>
              <a:t>如箱底捻缝不良</a:t>
            </a:r>
            <a:r>
              <a:rPr lang="en-US" dirty="0" smtClean="0"/>
              <a:t>，  </a:t>
            </a:r>
            <a:r>
              <a:rPr lang="zh-CN" altLang="en-US" dirty="0" smtClean="0"/>
              <a:t>则集装箱放在底盘车上在雨水中运行时</a:t>
            </a:r>
            <a:r>
              <a:rPr lang="en-US" dirty="0" smtClean="0"/>
              <a:t>，  </a:t>
            </a:r>
            <a:r>
              <a:rPr lang="zh-CN" altLang="en-US" dirty="0" smtClean="0"/>
              <a:t>从路面上溅起来的泥水</a:t>
            </a:r>
            <a:r>
              <a:rPr lang="en-US" dirty="0" smtClean="0"/>
              <a:t>，  </a:t>
            </a:r>
            <a:r>
              <a:rPr lang="zh-CN" altLang="en-US" dirty="0" smtClean="0"/>
              <a:t>会 从底板的空隙中渗进箱内</a:t>
            </a:r>
            <a:r>
              <a:rPr lang="en-US" dirty="0" smtClean="0"/>
              <a:t>，   </a:t>
            </a:r>
            <a:r>
              <a:rPr lang="zh-CN" altLang="en-US" dirty="0" smtClean="0"/>
              <a:t>污染货物</a:t>
            </a:r>
            <a:r>
              <a:rPr lang="en-US" dirty="0" smtClean="0"/>
              <a:t>，  </a:t>
            </a:r>
            <a:r>
              <a:rPr lang="zh-CN" altLang="en-US" dirty="0" smtClean="0"/>
              <a:t>检查时也应注意</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65539" name="Rectangle 3"/>
          <p:cNvSpPr>
            <a:spLocks noGrp="1" noChangeArrowheads="1"/>
          </p:cNvSpPr>
          <p:nvPr>
            <p:ph type="body" idx="1"/>
          </p:nvPr>
        </p:nvSpPr>
        <p:spPr/>
        <p:txBody>
          <a:bodyPr/>
          <a:lstStyle/>
          <a:p>
            <a:pPr eaLnBrk="1" hangingPunct="1"/>
            <a:r>
              <a:rPr lang="en-US" dirty="0" smtClean="0"/>
              <a:t>（３）  </a:t>
            </a:r>
            <a:r>
              <a:rPr lang="zh-CN" altLang="en-US" dirty="0" smtClean="0"/>
              <a:t>箱门的检查</a:t>
            </a:r>
            <a:r>
              <a:rPr lang="en-US" dirty="0" smtClean="0"/>
              <a:t>。</a:t>
            </a:r>
            <a:endParaRPr lang="zh-CN" altLang="en-US" dirty="0" smtClean="0"/>
          </a:p>
          <a:p>
            <a:r>
              <a:rPr lang="zh-CN" altLang="en-US" dirty="0" smtClean="0"/>
              <a:t>要检查箱门能否顺利关闭</a:t>
            </a:r>
            <a:r>
              <a:rPr lang="en-US" dirty="0" smtClean="0"/>
              <a:t>，   </a:t>
            </a:r>
            <a:r>
              <a:rPr lang="zh-CN" altLang="en-US" dirty="0" smtClean="0"/>
              <a:t>关闭后是否密封</a:t>
            </a:r>
            <a:r>
              <a:rPr lang="en-US" dirty="0" smtClean="0"/>
              <a:t>，  </a:t>
            </a:r>
            <a:r>
              <a:rPr lang="zh-CN" altLang="en-US" dirty="0" smtClean="0"/>
              <a:t>门周围的 密 封 垫 是 否 紧 密</a:t>
            </a:r>
            <a:r>
              <a:rPr lang="en-US" dirty="0" smtClean="0"/>
              <a:t>，  </a:t>
            </a:r>
            <a:r>
              <a:rPr lang="zh-CN" altLang="en-US" dirty="0" smtClean="0"/>
              <a:t>能 否 保 证 </a:t>
            </a:r>
            <a:r>
              <a:rPr lang="zh-CN" altLang="en-US" dirty="0" smtClean="0"/>
              <a:t>水密</a:t>
            </a:r>
            <a:r>
              <a:rPr lang="en-US" dirty="0" smtClean="0"/>
              <a:t>，  </a:t>
            </a:r>
            <a:r>
              <a:rPr lang="zh-CN" altLang="en-US" dirty="0" smtClean="0"/>
              <a:t>还要检查箱门把手的动作是否灵便</a:t>
            </a:r>
            <a:r>
              <a:rPr lang="en-US" dirty="0" smtClean="0"/>
              <a:t>，  </a:t>
            </a:r>
            <a:r>
              <a:rPr lang="zh-CN" altLang="en-US" dirty="0" smtClean="0"/>
              <a:t>箱门能否完全锁上</a:t>
            </a:r>
            <a:r>
              <a:rPr lang="en-US" dirty="0" smtClean="0"/>
              <a:t>。</a:t>
            </a:r>
            <a:endParaRPr lang="zh-CN" altLang="en-US" dirty="0" smtClean="0"/>
          </a:p>
          <a:p>
            <a:r>
              <a:rPr lang="en-US" dirty="0" smtClean="0"/>
              <a:t>（４）  </a:t>
            </a:r>
            <a:r>
              <a:rPr lang="zh-CN" altLang="en-US" dirty="0" smtClean="0"/>
              <a:t>附件的检查</a:t>
            </a:r>
            <a:r>
              <a:rPr lang="en-US" dirty="0" smtClean="0"/>
              <a:t>。</a:t>
            </a:r>
            <a:endParaRPr lang="zh-CN" altLang="en-US" dirty="0" smtClean="0"/>
          </a:p>
          <a:p>
            <a:r>
              <a:rPr lang="zh-CN" altLang="en-US" dirty="0" smtClean="0"/>
              <a:t>要检查固定货物时用的系环</a:t>
            </a:r>
            <a:r>
              <a:rPr lang="en-US" dirty="0" smtClean="0"/>
              <a:t>、   </a:t>
            </a:r>
            <a:r>
              <a:rPr lang="zh-CN" altLang="en-US" dirty="0" smtClean="0"/>
              <a:t>孔眼等附件安装状态是否良好</a:t>
            </a:r>
            <a:r>
              <a:rPr lang="en-US" dirty="0" smtClean="0"/>
              <a:t>，  </a:t>
            </a:r>
            <a:r>
              <a:rPr lang="zh-CN" altLang="en-US" dirty="0" smtClean="0"/>
              <a:t>台架式集装箱上的立柱是 否备齐</a:t>
            </a:r>
            <a:r>
              <a:rPr lang="en-US" dirty="0" smtClean="0"/>
              <a:t>，  </a:t>
            </a:r>
            <a:r>
              <a:rPr lang="zh-CN" altLang="en-US" dirty="0" smtClean="0"/>
              <a:t>立柱插座有无变形</a:t>
            </a:r>
            <a:r>
              <a:rPr lang="en-US" dirty="0" smtClean="0"/>
              <a:t>，  </a:t>
            </a:r>
            <a:r>
              <a:rPr lang="zh-CN" altLang="en-US" dirty="0" smtClean="0"/>
              <a:t>敞顶集装箱上的顶扩伸弓梁是否缺少</a:t>
            </a:r>
            <a:r>
              <a:rPr lang="en-US" dirty="0" smtClean="0"/>
              <a:t>，  </a:t>
            </a:r>
            <a:r>
              <a:rPr lang="zh-CN" altLang="en-US" dirty="0" smtClean="0"/>
              <a:t>有否弯曲变形</a:t>
            </a:r>
            <a:r>
              <a:rPr lang="en-US" dirty="0" smtClean="0"/>
              <a:t>，  </a:t>
            </a:r>
            <a:r>
              <a:rPr lang="zh-CN" altLang="en-US" dirty="0" smtClean="0"/>
              <a:t>还应</a:t>
            </a:r>
            <a:r>
              <a:rPr lang="zh-CN" altLang="en-US" dirty="0" smtClean="0"/>
              <a:t>把台架式集装箱</a:t>
            </a:r>
            <a:r>
              <a:rPr lang="zh-CN" altLang="en-US" dirty="0" smtClean="0"/>
              <a:t>和敞顶集装箱上使用的布篷打开</a:t>
            </a:r>
            <a:r>
              <a:rPr lang="en-US" dirty="0" smtClean="0"/>
              <a:t>，  </a:t>
            </a:r>
            <a:r>
              <a:rPr lang="zh-CN" altLang="en-US" dirty="0" smtClean="0"/>
              <a:t>检查布篷有无孔洞和破损</a:t>
            </a:r>
            <a:r>
              <a:rPr lang="en-US" dirty="0" smtClean="0"/>
              <a:t>，  </a:t>
            </a:r>
            <a:r>
              <a:rPr lang="zh-CN" altLang="en-US" dirty="0" smtClean="0"/>
              <a:t>安装用的索具是 否完整无缺</a:t>
            </a:r>
            <a:r>
              <a:rPr lang="en-US" dirty="0" smtClean="0"/>
              <a:t>。</a:t>
            </a:r>
            <a:endParaRPr lang="zh-CN" altLang="en-US" dirty="0" smtClean="0"/>
          </a:p>
          <a:p>
            <a:pPr eaLnBrk="1" hangingPunct="1"/>
            <a:r>
              <a:rPr lang="zh-CN" altLang="en-US" dirty="0" smtClean="0"/>
              <a:t>通风集装箱应检查其通风口能否顺利关闭</a:t>
            </a:r>
            <a:r>
              <a:rPr lang="en-US" dirty="0" smtClean="0"/>
              <a:t>，  </a:t>
            </a:r>
            <a:r>
              <a:rPr lang="zh-CN" altLang="en-US" dirty="0" smtClean="0"/>
              <a:t>其贮液柜和流液小孔是否畅通</a:t>
            </a:r>
            <a:r>
              <a:rPr lang="en-US" dirty="0" smtClean="0"/>
              <a:t>   （ </a:t>
            </a:r>
            <a:r>
              <a:rPr lang="zh-CN" altLang="en-US" dirty="0" smtClean="0"/>
              <a:t>指兽皮集 装箱</a:t>
            </a:r>
            <a:r>
              <a:rPr lang="en-US" dirty="0" smtClean="0"/>
              <a:t>） 。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66563" name="Rectangle 3"/>
          <p:cNvSpPr>
            <a:spLocks noGrp="1" noChangeArrowheads="1"/>
          </p:cNvSpPr>
          <p:nvPr>
            <p:ph type="body" idx="1"/>
          </p:nvPr>
        </p:nvSpPr>
        <p:spPr/>
        <p:txBody>
          <a:bodyPr/>
          <a:lstStyle/>
          <a:p>
            <a:pPr>
              <a:lnSpc>
                <a:spcPct val="200000"/>
              </a:lnSpc>
            </a:pPr>
            <a:r>
              <a:rPr lang="en-US" dirty="0" smtClean="0"/>
              <a:t>（５）  </a:t>
            </a:r>
            <a:r>
              <a:rPr lang="zh-CN" altLang="en-US" dirty="0" smtClean="0"/>
              <a:t>清洁状态的检查</a:t>
            </a:r>
            <a:r>
              <a:rPr lang="en-US" dirty="0" smtClean="0"/>
              <a:t>。</a:t>
            </a:r>
            <a:endParaRPr lang="zh-CN" altLang="en-US" dirty="0" smtClean="0"/>
          </a:p>
          <a:p>
            <a:pPr>
              <a:lnSpc>
                <a:spcPct val="200000"/>
              </a:lnSpc>
            </a:pPr>
            <a:r>
              <a:rPr lang="zh-CN" altLang="en-US" dirty="0" smtClean="0"/>
              <a:t>检查集装箱内有无垃圾</a:t>
            </a:r>
            <a:r>
              <a:rPr lang="en-US" dirty="0" smtClean="0"/>
              <a:t>、   </a:t>
            </a:r>
            <a:r>
              <a:rPr lang="zh-CN" altLang="en-US" dirty="0" smtClean="0"/>
              <a:t>恶臭</a:t>
            </a:r>
            <a:r>
              <a:rPr lang="en-US" dirty="0" smtClean="0"/>
              <a:t>、  </a:t>
            </a:r>
            <a:r>
              <a:rPr lang="zh-CN" altLang="en-US" dirty="0" smtClean="0"/>
              <a:t>生锈</a:t>
            </a:r>
            <a:r>
              <a:rPr lang="en-US" dirty="0" smtClean="0"/>
              <a:t>，  </a:t>
            </a:r>
            <a:r>
              <a:rPr lang="zh-CN" altLang="en-US" dirty="0" smtClean="0"/>
              <a:t>有否被污脏</a:t>
            </a:r>
            <a:r>
              <a:rPr lang="en-US" dirty="0" smtClean="0"/>
              <a:t>，  </a:t>
            </a:r>
            <a:r>
              <a:rPr lang="zh-CN" altLang="en-US" dirty="0" smtClean="0"/>
              <a:t>箱内是否潮湿</a:t>
            </a:r>
            <a:r>
              <a:rPr lang="en-US" dirty="0" smtClean="0"/>
              <a:t>。  </a:t>
            </a:r>
            <a:r>
              <a:rPr lang="zh-CN" altLang="en-US" dirty="0" smtClean="0"/>
              <a:t>如果这些方面不符 合要求</a:t>
            </a:r>
            <a:r>
              <a:rPr lang="en-US" dirty="0" smtClean="0"/>
              <a:t>，  </a:t>
            </a:r>
            <a:r>
              <a:rPr lang="zh-CN" altLang="en-US" dirty="0" smtClean="0"/>
              <a:t>应向集装箱提供人提出调换集装箱</a:t>
            </a:r>
            <a:r>
              <a:rPr lang="en-US" dirty="0" smtClean="0"/>
              <a:t>，  </a:t>
            </a:r>
            <a:r>
              <a:rPr lang="zh-CN" altLang="en-US" dirty="0" smtClean="0"/>
              <a:t>或进行清扫</a:t>
            </a:r>
            <a:r>
              <a:rPr lang="en-US" dirty="0" smtClean="0"/>
              <a:t>、  </a:t>
            </a:r>
            <a:r>
              <a:rPr lang="zh-CN" altLang="en-US" dirty="0" smtClean="0"/>
              <a:t>除臭作 业</a:t>
            </a:r>
            <a:r>
              <a:rPr lang="en-US" dirty="0" smtClean="0"/>
              <a:t>。  </a:t>
            </a:r>
            <a:r>
              <a:rPr lang="zh-CN" altLang="en-US" dirty="0" smtClean="0"/>
              <a:t>如 无 法 采 取 上 述 措 施</a:t>
            </a:r>
            <a:r>
              <a:rPr lang="en-US" dirty="0" smtClean="0"/>
              <a:t>，  </a:t>
            </a:r>
            <a:r>
              <a:rPr lang="zh-CN" altLang="en-US" dirty="0" smtClean="0"/>
              <a:t>则箱内要铺设衬垫或塑料薄膜等</a:t>
            </a:r>
            <a:r>
              <a:rPr lang="en-US" dirty="0" smtClean="0"/>
              <a:t>，   </a:t>
            </a:r>
            <a:r>
              <a:rPr lang="zh-CN" altLang="en-US" dirty="0" smtClean="0"/>
              <a:t>以防止货物污损</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67587" name="Rectangle 3"/>
          <p:cNvSpPr>
            <a:spLocks noGrp="1" noChangeArrowheads="1"/>
          </p:cNvSpPr>
          <p:nvPr>
            <p:ph type="body" idx="1"/>
          </p:nvPr>
        </p:nvSpPr>
        <p:spPr/>
        <p:txBody>
          <a:bodyPr/>
          <a:lstStyle/>
          <a:p>
            <a:pPr>
              <a:lnSpc>
                <a:spcPct val="150000"/>
              </a:lnSpc>
            </a:pPr>
            <a:r>
              <a:rPr lang="en-US" sz="2900" dirty="0" smtClean="0"/>
              <a:t> </a:t>
            </a:r>
            <a:r>
              <a:rPr lang="zh-CN" altLang="en-US" sz="2900" dirty="0" smtClean="0"/>
              <a:t>二</a:t>
            </a:r>
            <a:r>
              <a:rPr lang="en-US" sz="2900" dirty="0" smtClean="0"/>
              <a:t>、  </a:t>
            </a:r>
            <a:r>
              <a:rPr lang="zh-CN" altLang="en-US" sz="2900" dirty="0" smtClean="0"/>
              <a:t>国际</a:t>
            </a:r>
            <a:r>
              <a:rPr lang="zh-CN" altLang="en-US" sz="2900" dirty="0" smtClean="0"/>
              <a:t>多式联运</a:t>
            </a:r>
            <a:r>
              <a:rPr lang="en-US" altLang="zh-CN" sz="2900" dirty="0" smtClean="0"/>
              <a:t> </a:t>
            </a:r>
            <a:endParaRPr lang="zh-CN" altLang="en-US" sz="2900" dirty="0" smtClean="0"/>
          </a:p>
          <a:p>
            <a:pPr>
              <a:lnSpc>
                <a:spcPct val="150000"/>
              </a:lnSpc>
            </a:pPr>
            <a:r>
              <a:rPr lang="en-US" dirty="0" smtClean="0"/>
              <a:t>１  </a:t>
            </a:r>
            <a:r>
              <a:rPr lang="zh-CN" altLang="en-US" dirty="0" smtClean="0"/>
              <a:t>国际多式联运概念与特征</a:t>
            </a:r>
          </a:p>
          <a:p>
            <a:pPr>
              <a:lnSpc>
                <a:spcPct val="150000"/>
              </a:lnSpc>
            </a:pPr>
            <a:r>
              <a:rPr lang="en-US" dirty="0" smtClean="0"/>
              <a:t>（１）  </a:t>
            </a:r>
            <a:r>
              <a:rPr lang="zh-CN" altLang="en-US" dirty="0" smtClean="0"/>
              <a:t>国际多式联运的概念</a:t>
            </a:r>
            <a:r>
              <a:rPr lang="en-US" dirty="0" smtClean="0"/>
              <a:t>。</a:t>
            </a:r>
            <a:endParaRPr lang="zh-CN" altLang="en-US" dirty="0" smtClean="0"/>
          </a:p>
          <a:p>
            <a:pPr>
              <a:lnSpc>
                <a:spcPct val="150000"/>
              </a:lnSpc>
            </a:pPr>
            <a:r>
              <a:rPr lang="en-US" dirty="0" smtClean="0"/>
              <a:t>１９８０ </a:t>
            </a:r>
            <a:r>
              <a:rPr lang="zh-CN" altLang="en-US" dirty="0" smtClean="0"/>
              <a:t>年发表的  </a:t>
            </a:r>
            <a:r>
              <a:rPr lang="en-US" dirty="0" smtClean="0"/>
              <a:t>《 </a:t>
            </a:r>
            <a:r>
              <a:rPr lang="zh-CN" altLang="en-US" dirty="0" smtClean="0"/>
              <a:t>联合国国际货物多式联运公约</a:t>
            </a:r>
            <a:r>
              <a:rPr lang="en-US" dirty="0" smtClean="0"/>
              <a:t>》   </a:t>
            </a:r>
            <a:r>
              <a:rPr lang="zh-CN" altLang="en-US" dirty="0" smtClean="0"/>
              <a:t>规定</a:t>
            </a:r>
            <a:r>
              <a:rPr lang="en-US" dirty="0" smtClean="0"/>
              <a:t>，  </a:t>
            </a:r>
            <a:r>
              <a:rPr lang="zh-CN" altLang="en-US" dirty="0" smtClean="0"/>
              <a:t>国际多式联运是指按照多式联 运合同</a:t>
            </a:r>
            <a:r>
              <a:rPr lang="en-US" dirty="0" smtClean="0"/>
              <a:t>，  </a:t>
            </a:r>
            <a:r>
              <a:rPr lang="zh-CN" altLang="en-US" dirty="0" smtClean="0"/>
              <a:t>以至少两种不同的运输方式</a:t>
            </a:r>
            <a:r>
              <a:rPr lang="en-US" dirty="0" smtClean="0"/>
              <a:t>，  </a:t>
            </a:r>
            <a:r>
              <a:rPr lang="zh-CN" altLang="en-US" dirty="0" smtClean="0"/>
              <a:t>由多式联运经营人将货物从一国境内接管货物的地点 运至另一国境内指定交付货物的地点</a:t>
            </a:r>
            <a:r>
              <a:rPr lang="en-US" dirty="0" smtClean="0"/>
              <a:t>。</a:t>
            </a:r>
            <a:endParaRPr lang="zh-CN" altLang="en-US"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68611" name="Rectangle 3"/>
          <p:cNvSpPr>
            <a:spLocks noGrp="1" noChangeArrowheads="1"/>
          </p:cNvSpPr>
          <p:nvPr>
            <p:ph type="body" idx="1"/>
          </p:nvPr>
        </p:nvSpPr>
        <p:spPr/>
        <p:txBody>
          <a:bodyPr/>
          <a:lstStyle/>
          <a:p>
            <a:r>
              <a:rPr lang="en-US" dirty="0" smtClean="0"/>
              <a:t>（２）  </a:t>
            </a:r>
            <a:r>
              <a:rPr lang="zh-CN" altLang="en-US" dirty="0" smtClean="0"/>
              <a:t>国际多式联运的特征</a:t>
            </a:r>
            <a:r>
              <a:rPr lang="en-US" dirty="0" smtClean="0"/>
              <a:t>。</a:t>
            </a:r>
            <a:endParaRPr lang="zh-CN" altLang="en-US" dirty="0" smtClean="0"/>
          </a:p>
          <a:p>
            <a:pPr eaLnBrk="1" hangingPunct="1"/>
            <a:r>
              <a:rPr lang="en-US" dirty="0" smtClean="0"/>
              <a:t>①</a:t>
            </a:r>
            <a:r>
              <a:rPr lang="zh-CN" altLang="en-US" dirty="0" smtClean="0"/>
              <a:t>必须要有一个多式联运 合 同</a:t>
            </a:r>
            <a:r>
              <a:rPr lang="en-US" dirty="0" smtClean="0"/>
              <a:t>，  </a:t>
            </a:r>
            <a:r>
              <a:rPr lang="zh-CN" altLang="en-US" dirty="0" smtClean="0"/>
              <a:t>明 确 规 定 多 式 联 运 经 营 人 与 托 运 人 之 间 权 利</a:t>
            </a:r>
            <a:r>
              <a:rPr lang="en-US" dirty="0" smtClean="0"/>
              <a:t>、  </a:t>
            </a:r>
            <a:r>
              <a:rPr lang="zh-CN" altLang="en-US" dirty="0" smtClean="0"/>
              <a:t>义 务</a:t>
            </a:r>
            <a:r>
              <a:rPr lang="en-US" dirty="0" smtClean="0"/>
              <a:t>、 </a:t>
            </a:r>
            <a:r>
              <a:rPr lang="zh-CN" altLang="en-US" dirty="0" smtClean="0"/>
              <a:t>责任和豁免的合同关系 和 多 式 联 运 的 性 质</a:t>
            </a:r>
            <a:r>
              <a:rPr lang="en-US" dirty="0" smtClean="0"/>
              <a:t>。</a:t>
            </a:r>
            <a:endParaRPr lang="zh-CN" altLang="zh-CN" dirty="0" smtClean="0"/>
          </a:p>
          <a:p>
            <a:pPr eaLnBrk="1" hangingPunct="1"/>
            <a:r>
              <a:rPr lang="en-US" dirty="0" smtClean="0"/>
              <a:t>②</a:t>
            </a:r>
            <a:r>
              <a:rPr lang="zh-CN" altLang="en-US" dirty="0" smtClean="0"/>
              <a:t>必须由一个多式联运经营入对货物运输全程负责</a:t>
            </a:r>
            <a:r>
              <a:rPr lang="en-US" dirty="0" smtClean="0"/>
              <a:t>。 </a:t>
            </a:r>
            <a:endParaRPr lang="en-US" dirty="0" smtClean="0"/>
          </a:p>
          <a:p>
            <a:pPr eaLnBrk="1" hangingPunct="1"/>
            <a:r>
              <a:rPr lang="en-US" dirty="0" smtClean="0"/>
              <a:t>③</a:t>
            </a:r>
            <a:r>
              <a:rPr lang="zh-CN" altLang="en-US" dirty="0" smtClean="0"/>
              <a:t>必须使用一份全程多式联运单据</a:t>
            </a:r>
            <a:r>
              <a:rPr lang="en-US" dirty="0" smtClean="0"/>
              <a:t>，  </a:t>
            </a:r>
            <a:r>
              <a:rPr lang="zh-CN" altLang="en-US" dirty="0" smtClean="0"/>
              <a:t>可以是多式联运提单或多式联运运单</a:t>
            </a:r>
            <a:r>
              <a:rPr lang="en-US" dirty="0" smtClean="0"/>
              <a:t>。</a:t>
            </a:r>
          </a:p>
          <a:p>
            <a:r>
              <a:rPr lang="en-US" dirty="0" smtClean="0"/>
              <a:t>④</a:t>
            </a:r>
            <a:r>
              <a:rPr lang="zh-CN" altLang="en-US" dirty="0" smtClean="0"/>
              <a:t>实行全程单一的运费费率</a:t>
            </a:r>
            <a:r>
              <a:rPr lang="en-US" dirty="0" smtClean="0"/>
              <a:t>，   </a:t>
            </a:r>
            <a:r>
              <a:rPr lang="zh-CN" altLang="en-US" dirty="0" smtClean="0"/>
              <a:t>并以包干形式一次性向货主收取</a:t>
            </a:r>
            <a:r>
              <a:rPr lang="en-US" dirty="0" smtClean="0"/>
              <a:t>。</a:t>
            </a:r>
            <a:endParaRPr lang="zh-CN" altLang="en-US" dirty="0" smtClean="0"/>
          </a:p>
          <a:p>
            <a:r>
              <a:rPr lang="en-US" dirty="0" smtClean="0"/>
              <a:t>⑤</a:t>
            </a:r>
            <a:r>
              <a:rPr lang="zh-CN" altLang="en-US" dirty="0" smtClean="0"/>
              <a:t>必须是至少两种运输方式的连贯运输</a:t>
            </a:r>
            <a:r>
              <a:rPr lang="en-US" dirty="0" smtClean="0"/>
              <a:t>。 </a:t>
            </a:r>
            <a:endParaRPr lang="en-US" dirty="0" smtClean="0"/>
          </a:p>
          <a:p>
            <a:r>
              <a:rPr lang="en-US" dirty="0" smtClean="0"/>
              <a:t>⑥</a:t>
            </a:r>
            <a:r>
              <a:rPr lang="zh-CN" altLang="en-US" dirty="0" smtClean="0"/>
              <a:t>必须是国际的货物运输</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69635"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国际多式联运优越性</a:t>
            </a:r>
          </a:p>
          <a:p>
            <a:pPr eaLnBrk="1" hangingPunct="1">
              <a:lnSpc>
                <a:spcPct val="150000"/>
              </a:lnSpc>
            </a:pPr>
            <a:r>
              <a:rPr lang="en-US" dirty="0" smtClean="0"/>
              <a:t>（１）  </a:t>
            </a:r>
            <a:r>
              <a:rPr lang="zh-CN" altLang="en-US" dirty="0" smtClean="0"/>
              <a:t>简化托运</a:t>
            </a:r>
            <a:r>
              <a:rPr lang="en-US" dirty="0" smtClean="0"/>
              <a:t>、  </a:t>
            </a:r>
            <a:r>
              <a:rPr lang="zh-CN" altLang="en-US" dirty="0" smtClean="0"/>
              <a:t>结算及理赔等各项手续</a:t>
            </a:r>
            <a:r>
              <a:rPr lang="en-US" dirty="0" smtClean="0"/>
              <a:t>，   </a:t>
            </a:r>
            <a:r>
              <a:rPr lang="zh-CN" altLang="en-US" dirty="0" smtClean="0"/>
              <a:t>明确责任</a:t>
            </a:r>
            <a:r>
              <a:rPr lang="en-US" dirty="0" smtClean="0"/>
              <a:t>，  </a:t>
            </a:r>
            <a:r>
              <a:rPr lang="zh-CN" altLang="en-US" dirty="0" smtClean="0"/>
              <a:t>节省人力</a:t>
            </a:r>
            <a:r>
              <a:rPr lang="en-US" dirty="0" smtClean="0"/>
              <a:t>、  </a:t>
            </a:r>
            <a:r>
              <a:rPr lang="zh-CN" altLang="en-US" dirty="0" smtClean="0"/>
              <a:t>物力资源</a:t>
            </a:r>
            <a:r>
              <a:rPr lang="en-US" dirty="0" smtClean="0"/>
              <a:t>。</a:t>
            </a:r>
            <a:endParaRPr lang="zh-CN" altLang="en-US" dirty="0" smtClean="0"/>
          </a:p>
          <a:p>
            <a:pPr eaLnBrk="1" hangingPunct="1">
              <a:lnSpc>
                <a:spcPct val="150000"/>
              </a:lnSpc>
            </a:pPr>
            <a:r>
              <a:rPr lang="en-US" dirty="0" smtClean="0"/>
              <a:t>（２）  </a:t>
            </a:r>
            <a:r>
              <a:rPr lang="zh-CN" altLang="en-US" dirty="0" smtClean="0"/>
              <a:t>缩短货物运输时间</a:t>
            </a:r>
            <a:r>
              <a:rPr lang="en-US" dirty="0" smtClean="0"/>
              <a:t>，  </a:t>
            </a:r>
            <a:r>
              <a:rPr lang="zh-CN" altLang="en-US" dirty="0" smtClean="0"/>
              <a:t>减少中间环节</a:t>
            </a:r>
            <a:r>
              <a:rPr lang="en-US" dirty="0" smtClean="0"/>
              <a:t>，  </a:t>
            </a:r>
            <a:r>
              <a:rPr lang="zh-CN" altLang="en-US" dirty="0" smtClean="0"/>
              <a:t>既提高运输质量又降低库存</a:t>
            </a:r>
            <a:r>
              <a:rPr lang="en-US" dirty="0" smtClean="0"/>
              <a:t>。</a:t>
            </a:r>
            <a:endParaRPr lang="zh-CN" altLang="en-US" dirty="0" smtClean="0"/>
          </a:p>
          <a:p>
            <a:pPr eaLnBrk="1" hangingPunct="1">
              <a:lnSpc>
                <a:spcPct val="150000"/>
              </a:lnSpc>
            </a:pPr>
            <a:r>
              <a:rPr lang="en-US" dirty="0" smtClean="0"/>
              <a:t>（３）  </a:t>
            </a:r>
            <a:r>
              <a:rPr lang="zh-CN" altLang="en-US" dirty="0" smtClean="0"/>
              <a:t>降低运输成本</a:t>
            </a:r>
            <a:r>
              <a:rPr lang="en-US" dirty="0" smtClean="0"/>
              <a:t>，  </a:t>
            </a:r>
            <a:r>
              <a:rPr lang="zh-CN" altLang="en-US" dirty="0" smtClean="0"/>
              <a:t>节省各种费用支出</a:t>
            </a:r>
            <a:r>
              <a:rPr lang="en-US" dirty="0" smtClean="0"/>
              <a:t>。</a:t>
            </a:r>
            <a:endParaRPr lang="zh-CN" altLang="en-US" dirty="0" smtClean="0"/>
          </a:p>
          <a:p>
            <a:pPr eaLnBrk="1" hangingPunct="1">
              <a:lnSpc>
                <a:spcPct val="150000"/>
              </a:lnSpc>
            </a:pPr>
            <a:r>
              <a:rPr lang="en-US" dirty="0" smtClean="0"/>
              <a:t>（４）  </a:t>
            </a:r>
            <a:r>
              <a:rPr lang="zh-CN" altLang="en-US" dirty="0" smtClean="0"/>
              <a:t>提高运输组织管理水平</a:t>
            </a:r>
            <a:r>
              <a:rPr lang="en-US" dirty="0" smtClean="0"/>
              <a:t>，   </a:t>
            </a:r>
            <a:r>
              <a:rPr lang="zh-CN" altLang="en-US" dirty="0" smtClean="0"/>
              <a:t>实现全过程运输合理化</a:t>
            </a:r>
            <a:r>
              <a:rPr lang="en-US" dirty="0" smtClean="0"/>
              <a:t>。</a:t>
            </a:r>
            <a:endParaRPr lang="zh-CN" altLang="en-US" dirty="0" smtClean="0"/>
          </a:p>
          <a:p>
            <a:pPr eaLnBrk="1" hangingPunct="1">
              <a:lnSpc>
                <a:spcPct val="150000"/>
              </a:lnSpc>
            </a:pPr>
            <a:r>
              <a:rPr lang="en-US" dirty="0" smtClean="0"/>
              <a:t>（５）  </a:t>
            </a:r>
            <a:r>
              <a:rPr lang="zh-CN" altLang="en-US" dirty="0" smtClean="0"/>
              <a:t>有利于政府加强行业监督</a:t>
            </a:r>
            <a:r>
              <a:rPr lang="en-US" dirty="0" smtClean="0"/>
              <a:t>，   </a:t>
            </a:r>
            <a:r>
              <a:rPr lang="zh-CN" altLang="en-US" dirty="0" smtClean="0"/>
              <a:t>社会综合效益明显</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70659" name="Rectangle 3"/>
          <p:cNvSpPr>
            <a:spLocks noGrp="1" noChangeArrowheads="1"/>
          </p:cNvSpPr>
          <p:nvPr>
            <p:ph type="body" idx="1"/>
          </p:nvPr>
        </p:nvSpPr>
        <p:spPr/>
        <p:txBody>
          <a:bodyPr/>
          <a:lstStyle/>
          <a:p>
            <a:pPr eaLnBrk="1" hangingPunct="1">
              <a:lnSpc>
                <a:spcPct val="150000"/>
              </a:lnSpc>
            </a:pPr>
            <a:r>
              <a:rPr lang="en-US" dirty="0" smtClean="0"/>
              <a:t>３  </a:t>
            </a:r>
            <a:r>
              <a:rPr lang="zh-CN" altLang="en-US" dirty="0" smtClean="0"/>
              <a:t>国际多式联运组织形式</a:t>
            </a:r>
          </a:p>
          <a:p>
            <a:pPr>
              <a:lnSpc>
                <a:spcPct val="150000"/>
              </a:lnSpc>
            </a:pPr>
            <a:r>
              <a:rPr lang="en-US" dirty="0" smtClean="0"/>
              <a:t>（１）  </a:t>
            </a:r>
            <a:r>
              <a:rPr lang="zh-CN" altLang="en-US" dirty="0" smtClean="0"/>
              <a:t>海陆联运</a:t>
            </a:r>
            <a:r>
              <a:rPr lang="en-US" dirty="0" smtClean="0"/>
              <a:t>。</a:t>
            </a:r>
            <a:endParaRPr lang="zh-CN" altLang="en-US" dirty="0" smtClean="0"/>
          </a:p>
          <a:p>
            <a:pPr>
              <a:lnSpc>
                <a:spcPct val="150000"/>
              </a:lnSpc>
            </a:pPr>
            <a:r>
              <a:rPr lang="zh-CN" altLang="en-US" dirty="0" smtClean="0"/>
              <a:t>海陆联运是国际多式联运的主要组织形式</a:t>
            </a:r>
            <a:r>
              <a:rPr lang="en-US" dirty="0" smtClean="0"/>
              <a:t>，  </a:t>
            </a:r>
            <a:r>
              <a:rPr lang="zh-CN" altLang="en-US" dirty="0" smtClean="0"/>
              <a:t>也是远东</a:t>
            </a:r>
            <a:r>
              <a:rPr lang="en-US" dirty="0" smtClean="0"/>
              <a:t>、  </a:t>
            </a:r>
            <a:r>
              <a:rPr lang="zh-CN" altLang="en-US" dirty="0" smtClean="0"/>
              <a:t>欧洲多式联运的主要组织形式之 一</a:t>
            </a:r>
            <a:r>
              <a:rPr lang="en-US" dirty="0" smtClean="0"/>
              <a:t>。  </a:t>
            </a:r>
            <a:r>
              <a:rPr lang="zh-CN" altLang="en-US" dirty="0" smtClean="0"/>
              <a:t>目前组织和经营远东</a:t>
            </a:r>
            <a:r>
              <a:rPr lang="en-US" dirty="0" smtClean="0"/>
              <a:t>—</a:t>
            </a:r>
            <a:r>
              <a:rPr lang="zh-CN" altLang="en-US" dirty="0" smtClean="0"/>
              <a:t>欧洲海陆联运业务的主要有班轮公会的三联集团</a:t>
            </a:r>
            <a:r>
              <a:rPr lang="en-US" dirty="0" smtClean="0"/>
              <a:t>、  </a:t>
            </a:r>
            <a:r>
              <a:rPr lang="zh-CN" altLang="en-US" dirty="0" smtClean="0"/>
              <a:t>北荷</a:t>
            </a:r>
            <a:r>
              <a:rPr lang="en-US" dirty="0" smtClean="0"/>
              <a:t>、  </a:t>
            </a:r>
            <a:r>
              <a:rPr lang="zh-CN" altLang="en-US" dirty="0" smtClean="0"/>
              <a:t>冠航</a:t>
            </a:r>
            <a:r>
              <a:rPr lang="zh-CN" altLang="en-US" dirty="0" smtClean="0"/>
              <a:t>和丹麦</a:t>
            </a:r>
            <a:r>
              <a:rPr lang="zh-CN" altLang="en-US" dirty="0" smtClean="0"/>
              <a:t>的马士基等国际航运公司</a:t>
            </a:r>
            <a:r>
              <a:rPr lang="en-US" dirty="0" smtClean="0"/>
              <a:t>，   </a:t>
            </a:r>
            <a:r>
              <a:rPr lang="zh-CN" altLang="en-US" dirty="0" smtClean="0"/>
              <a:t>以及非班轮公会的中国远洋运输公司</a:t>
            </a:r>
            <a:r>
              <a:rPr lang="en-US" dirty="0" smtClean="0"/>
              <a:t>、  </a:t>
            </a:r>
            <a:r>
              <a:rPr lang="zh-CN" altLang="en-US" dirty="0" smtClean="0"/>
              <a:t>中国台湾长荣航运公 司和德同那亚航运公司等</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71683"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陆桥运输</a:t>
            </a:r>
            <a:r>
              <a:rPr lang="en-US" dirty="0" smtClean="0"/>
              <a:t>。</a:t>
            </a:r>
            <a:endParaRPr lang="zh-CN" altLang="en-US" dirty="0" smtClean="0"/>
          </a:p>
          <a:p>
            <a:pPr>
              <a:lnSpc>
                <a:spcPct val="150000"/>
              </a:lnSpc>
            </a:pPr>
            <a:r>
              <a:rPr lang="zh-CN" altLang="en-US" dirty="0" smtClean="0"/>
              <a:t>在国际多式联运中</a:t>
            </a:r>
            <a:r>
              <a:rPr lang="en-US" dirty="0" smtClean="0"/>
              <a:t>，  </a:t>
            </a:r>
            <a:r>
              <a:rPr lang="zh-CN" altLang="en-US" dirty="0" smtClean="0"/>
              <a:t>陆桥运输起着非常重要的作用</a:t>
            </a:r>
            <a:r>
              <a:rPr lang="en-US" dirty="0" smtClean="0"/>
              <a:t>。  </a:t>
            </a:r>
            <a:r>
              <a:rPr lang="zh-CN" altLang="en-US" dirty="0" smtClean="0"/>
              <a:t>它是远东</a:t>
            </a:r>
            <a:r>
              <a:rPr lang="en-US" dirty="0" smtClean="0"/>
              <a:t>—</a:t>
            </a:r>
            <a:r>
              <a:rPr lang="zh-CN" altLang="en-US" dirty="0" smtClean="0"/>
              <a:t>欧洲国际多式联运的主 要形式</a:t>
            </a:r>
            <a:r>
              <a:rPr lang="en-US" dirty="0" smtClean="0"/>
              <a:t>。  </a:t>
            </a:r>
            <a:r>
              <a:rPr lang="zh-CN" altLang="en-US" dirty="0" smtClean="0"/>
              <a:t>所谓陆桥运输是指采用集装箱专用列车或卡车</a:t>
            </a:r>
            <a:r>
              <a:rPr lang="en-US" dirty="0" smtClean="0"/>
              <a:t>，  </a:t>
            </a:r>
            <a:r>
              <a:rPr lang="zh-CN" altLang="en-US" dirty="0" smtClean="0"/>
              <a:t>把横贯大陆的铁路或公路作为中间  </a:t>
            </a:r>
            <a:r>
              <a:rPr lang="en-US" dirty="0" smtClean="0"/>
              <a:t>“ </a:t>
            </a:r>
            <a:r>
              <a:rPr lang="zh-CN" altLang="en-US" dirty="0" smtClean="0"/>
              <a:t>桥梁</a:t>
            </a:r>
            <a:r>
              <a:rPr lang="en-US" dirty="0" smtClean="0"/>
              <a:t>” ，  </a:t>
            </a:r>
            <a:r>
              <a:rPr lang="zh-CN" altLang="en-US" dirty="0" smtClean="0"/>
              <a:t>使大陆两端的集装箱海 运 航 线 与 专 用 列 车 或 卡 车 连 接 起 来 的 一 种 连 贯 运 输 方 式</a:t>
            </a:r>
            <a:r>
              <a:rPr lang="en-US" dirty="0" smtClean="0"/>
              <a:t>。 </a:t>
            </a:r>
            <a:r>
              <a:rPr lang="zh-CN" altLang="en-US" dirty="0" smtClean="0"/>
              <a:t>严格地讲</a:t>
            </a:r>
            <a:r>
              <a:rPr lang="en-US" dirty="0" smtClean="0"/>
              <a:t>，  </a:t>
            </a:r>
            <a:r>
              <a:rPr lang="zh-CN" altLang="en-US" dirty="0" smtClean="0"/>
              <a:t>陆桥运输也是一种海陆联运形式</a:t>
            </a:r>
            <a:r>
              <a:rPr lang="en-US" dirty="0" smtClean="0"/>
              <a:t>，   </a:t>
            </a:r>
            <a:r>
              <a:rPr lang="zh-CN" altLang="en-US" dirty="0" smtClean="0"/>
              <a:t>只是因为其在国际多式联运中的独特地位</a:t>
            </a:r>
            <a:r>
              <a:rPr lang="en-US" dirty="0" smtClean="0"/>
              <a:t>，  </a:t>
            </a:r>
            <a:r>
              <a:rPr lang="zh-CN" altLang="en-US" dirty="0" smtClean="0"/>
              <a:t>故将</a:t>
            </a:r>
            <a:r>
              <a:rPr lang="zh-CN" altLang="en-US" dirty="0" smtClean="0"/>
              <a:t>其单独作为一种运输组织形式</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zh-CN" altLang="en-US" dirty="0" smtClean="0"/>
              <a:t>第三节　国际多式联运</a:t>
            </a:r>
            <a:endParaRPr lang="zh-CN" altLang="zh-CN" dirty="0" smtClean="0"/>
          </a:p>
        </p:txBody>
      </p:sp>
      <p:sp>
        <p:nvSpPr>
          <p:cNvPr id="72707"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海空联运</a:t>
            </a:r>
            <a:r>
              <a:rPr lang="en-US" dirty="0" smtClean="0"/>
              <a:t>。</a:t>
            </a:r>
            <a:endParaRPr lang="zh-CN" altLang="en-US" dirty="0" smtClean="0"/>
          </a:p>
          <a:p>
            <a:pPr>
              <a:lnSpc>
                <a:spcPct val="200000"/>
              </a:lnSpc>
            </a:pPr>
            <a:r>
              <a:rPr lang="zh-CN" altLang="en-US" dirty="0" smtClean="0"/>
              <a:t>海空联运又被称为空桥运输</a:t>
            </a:r>
            <a:r>
              <a:rPr lang="en-US" dirty="0" smtClean="0"/>
              <a:t>   （ </a:t>
            </a:r>
            <a:r>
              <a:rPr lang="en-US" dirty="0" err="1" smtClean="0"/>
              <a:t>Ａｉｒ</a:t>
            </a:r>
            <a:r>
              <a:rPr lang="en-US" dirty="0" smtClean="0"/>
              <a:t> </a:t>
            </a:r>
            <a:r>
              <a:rPr lang="en-US" dirty="0" err="1" smtClean="0"/>
              <a:t>Ｂｒｉｄｇｅ</a:t>
            </a:r>
            <a:r>
              <a:rPr lang="en-US" dirty="0" smtClean="0"/>
              <a:t> </a:t>
            </a:r>
            <a:r>
              <a:rPr lang="en-US" dirty="0" err="1" smtClean="0"/>
              <a:t>Ｓｅｒｖｉｃｅ</a:t>
            </a:r>
            <a:r>
              <a:rPr lang="en-US" dirty="0" smtClean="0"/>
              <a:t>） 。  </a:t>
            </a:r>
            <a:r>
              <a:rPr lang="zh-CN" altLang="en-US" dirty="0" smtClean="0"/>
              <a:t>在运输组织方式上</a:t>
            </a:r>
            <a:r>
              <a:rPr lang="en-US" dirty="0" smtClean="0"/>
              <a:t>，  </a:t>
            </a:r>
            <a:r>
              <a:rPr lang="zh-CN" altLang="en-US" dirty="0" smtClean="0"/>
              <a:t>海空联运与陆桥 运输有所不同</a:t>
            </a:r>
            <a:r>
              <a:rPr lang="en-US" dirty="0" smtClean="0"/>
              <a:t>：  </a:t>
            </a:r>
            <a:r>
              <a:rPr lang="zh-CN" altLang="en-US" dirty="0" smtClean="0"/>
              <a:t>海空联运在整个货运过程中使用的是同一个集装箱</a:t>
            </a:r>
            <a:r>
              <a:rPr lang="en-US" dirty="0" smtClean="0"/>
              <a:t>，   </a:t>
            </a:r>
            <a:r>
              <a:rPr lang="zh-CN" altLang="en-US" dirty="0" smtClean="0"/>
              <a:t>不用换装</a:t>
            </a:r>
            <a:r>
              <a:rPr lang="en-US" dirty="0" smtClean="0"/>
              <a:t>，  </a:t>
            </a:r>
            <a:r>
              <a:rPr lang="zh-CN" altLang="en-US" dirty="0" smtClean="0"/>
              <a:t>而空桥</a:t>
            </a:r>
            <a:r>
              <a:rPr lang="zh-CN" altLang="en-US" dirty="0" smtClean="0"/>
              <a:t>运输的</a:t>
            </a:r>
            <a:r>
              <a:rPr lang="zh-CN" altLang="en-US" dirty="0" smtClean="0"/>
              <a:t>货物通常要在航空港换成航空集装箱</a:t>
            </a:r>
            <a:r>
              <a:rPr lang="en-US" dirty="0" smtClean="0"/>
              <a:t>。  </a:t>
            </a:r>
            <a:r>
              <a:rPr lang="zh-CN" altLang="en-US" dirty="0" smtClean="0"/>
              <a:t>不过</a:t>
            </a:r>
            <a:r>
              <a:rPr lang="en-US" dirty="0" smtClean="0"/>
              <a:t>。  </a:t>
            </a:r>
            <a:r>
              <a:rPr lang="zh-CN" altLang="en-US" dirty="0" smtClean="0"/>
              <a:t>两者的目标是一致的</a:t>
            </a:r>
            <a:r>
              <a:rPr lang="en-US" dirty="0" smtClean="0"/>
              <a:t>，   </a:t>
            </a:r>
            <a:r>
              <a:rPr lang="zh-CN" altLang="en-US" dirty="0" smtClean="0"/>
              <a:t>即以 低 费 率 提 供 </a:t>
            </a:r>
            <a:r>
              <a:rPr lang="zh-CN" altLang="en-US" dirty="0" smtClean="0"/>
              <a:t>快捷</a:t>
            </a:r>
            <a:r>
              <a:rPr lang="en-US" dirty="0" smtClean="0"/>
              <a:t>、  </a:t>
            </a:r>
            <a:r>
              <a:rPr lang="zh-CN" altLang="en-US" dirty="0" smtClean="0"/>
              <a:t>可靠的运输服务</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9219"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国际铁路货物运输</a:t>
            </a:r>
            <a:r>
              <a:rPr lang="en-US" dirty="0" smtClean="0"/>
              <a:t>。</a:t>
            </a:r>
            <a:endParaRPr lang="zh-CN" altLang="en-US" dirty="0" smtClean="0"/>
          </a:p>
          <a:p>
            <a:pPr>
              <a:lnSpc>
                <a:spcPct val="150000"/>
              </a:lnSpc>
            </a:pPr>
            <a:r>
              <a:rPr lang="zh-CN" altLang="en-US" dirty="0" smtClean="0"/>
              <a:t>铁路是国民经济的大动脉</a:t>
            </a:r>
            <a:r>
              <a:rPr lang="en-US" dirty="0" smtClean="0"/>
              <a:t>，   </a:t>
            </a:r>
            <a:r>
              <a:rPr lang="zh-CN" altLang="en-US" dirty="0" smtClean="0"/>
              <a:t>铁路运输是现代化运输业的主要运输方式之一</a:t>
            </a:r>
            <a:r>
              <a:rPr lang="en-US" dirty="0" smtClean="0"/>
              <a:t>，  </a:t>
            </a:r>
            <a:r>
              <a:rPr lang="zh-CN" altLang="en-US" dirty="0" smtClean="0"/>
              <a:t>它与其他运 输方式相比</a:t>
            </a:r>
            <a:r>
              <a:rPr lang="en-US" dirty="0" smtClean="0"/>
              <a:t>，  </a:t>
            </a:r>
            <a:r>
              <a:rPr lang="zh-CN" altLang="en-US" dirty="0" smtClean="0"/>
              <a:t>具有以下主要特点</a:t>
            </a:r>
            <a:r>
              <a:rPr lang="en-US" dirty="0" smtClean="0"/>
              <a:t>：</a:t>
            </a:r>
            <a:endParaRPr lang="zh-CN" altLang="en-US" dirty="0" smtClean="0"/>
          </a:p>
          <a:p>
            <a:pPr>
              <a:lnSpc>
                <a:spcPct val="150000"/>
              </a:lnSpc>
            </a:pPr>
            <a:r>
              <a:rPr lang="en-US" dirty="0" smtClean="0"/>
              <a:t>①</a:t>
            </a:r>
            <a:r>
              <a:rPr lang="zh-CN" altLang="en-US" dirty="0" smtClean="0"/>
              <a:t>铁路运输的准确性和连续性强</a:t>
            </a:r>
            <a:r>
              <a:rPr lang="en-US" dirty="0" smtClean="0"/>
              <a:t>。</a:t>
            </a:r>
          </a:p>
          <a:p>
            <a:pPr>
              <a:lnSpc>
                <a:spcPct val="150000"/>
              </a:lnSpc>
            </a:pPr>
            <a:r>
              <a:rPr lang="en-US" dirty="0" smtClean="0"/>
              <a:t>②</a:t>
            </a:r>
            <a:r>
              <a:rPr lang="zh-CN" altLang="en-US" dirty="0" smtClean="0"/>
              <a:t>铁路运输速度 比 较 快</a:t>
            </a:r>
            <a:r>
              <a:rPr lang="en-US" dirty="0" smtClean="0"/>
              <a:t>。  </a:t>
            </a:r>
            <a:r>
              <a:rPr lang="en-US" altLang="zh-CN" dirty="0" smtClean="0"/>
              <a:t> </a:t>
            </a:r>
            <a:endParaRPr lang="zh-CN" altLang="en-US" dirty="0" smtClean="0"/>
          </a:p>
          <a:p>
            <a:pPr>
              <a:lnSpc>
                <a:spcPct val="150000"/>
              </a:lnSpc>
            </a:pPr>
            <a:r>
              <a:rPr lang="en-US" dirty="0" smtClean="0"/>
              <a:t>③</a:t>
            </a:r>
            <a:r>
              <a:rPr lang="zh-CN" altLang="en-US" dirty="0" smtClean="0"/>
              <a:t>运输量较大</a:t>
            </a:r>
            <a:r>
              <a:rPr lang="en-US" dirty="0" smtClean="0"/>
              <a:t>。  </a:t>
            </a:r>
            <a:r>
              <a:rPr lang="en-US" altLang="zh-CN" dirty="0" smtClean="0"/>
              <a:t> </a:t>
            </a:r>
            <a:endParaRPr lang="zh-CN" altLang="en-US" dirty="0" smtClean="0"/>
          </a:p>
          <a:p>
            <a:pPr>
              <a:lnSpc>
                <a:spcPct val="150000"/>
              </a:lnSpc>
            </a:pPr>
            <a:r>
              <a:rPr lang="en-US" dirty="0" smtClean="0"/>
              <a:t>④</a:t>
            </a:r>
            <a:r>
              <a:rPr lang="zh-CN" altLang="en-US" dirty="0" smtClean="0"/>
              <a:t>铁路运输成本较低</a:t>
            </a:r>
            <a:r>
              <a:rPr lang="en-US" dirty="0" smtClean="0"/>
              <a:t>。  </a:t>
            </a:r>
            <a:r>
              <a:rPr lang="en-US" altLang="zh-CN" dirty="0" smtClean="0"/>
              <a:t> </a:t>
            </a:r>
            <a:endParaRPr lang="zh-CN" altLang="en-US" dirty="0" smtClean="0"/>
          </a:p>
          <a:p>
            <a:pPr>
              <a:lnSpc>
                <a:spcPct val="150000"/>
              </a:lnSpc>
            </a:pPr>
            <a:r>
              <a:rPr lang="en-US" dirty="0" smtClean="0"/>
              <a:t>⑤</a:t>
            </a:r>
            <a:r>
              <a:rPr lang="zh-CN" altLang="en-US" dirty="0" smtClean="0"/>
              <a:t>铁路运输安全可靠</a:t>
            </a:r>
            <a:r>
              <a:rPr lang="en-US" dirty="0" smtClean="0"/>
              <a:t>，  </a:t>
            </a:r>
            <a:r>
              <a:rPr lang="zh-CN" altLang="en-US" dirty="0" smtClean="0"/>
              <a:t>风险远小于海上运输</a:t>
            </a:r>
            <a:r>
              <a:rPr lang="en-US" dirty="0" smtClean="0"/>
              <a:t>。</a:t>
            </a:r>
            <a:endParaRPr lang="zh-CN" altLang="en-US" dirty="0" smtClean="0"/>
          </a:p>
          <a:p>
            <a:pPr>
              <a:lnSpc>
                <a:spcPct val="150000"/>
              </a:lnSpc>
            </a:pPr>
            <a:r>
              <a:rPr lang="en-US" dirty="0" smtClean="0"/>
              <a:t>⑥</a:t>
            </a:r>
            <a:r>
              <a:rPr lang="zh-CN" altLang="en-US" dirty="0" smtClean="0"/>
              <a:t>初期投资大</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04800" y="2819400"/>
            <a:ext cx="8229600" cy="1143000"/>
          </a:xfrm>
        </p:spPr>
        <p:txBody>
          <a:bodyPr/>
          <a:lstStyle/>
          <a:p>
            <a:pPr eaLnBrk="1" hangingPunct="1"/>
            <a:r>
              <a:rPr lang="zh-CN" altLang="en-US" sz="7200" dirty="0" smtClean="0">
                <a:ea typeface="时尚中黑简体" pitchFamily="2" charset="-122"/>
              </a:rPr>
              <a:t>谢谢观赏</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US" dirty="0" smtClean="0"/>
              <a:t>表 ７ － ２　   </a:t>
            </a:r>
            <a:r>
              <a:rPr lang="en-US" dirty="0" err="1" smtClean="0"/>
              <a:t>集装箱</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485775" y="2452688"/>
            <a:ext cx="8170863" cy="1952625"/>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10243" name="Rectangle 3"/>
          <p:cNvSpPr>
            <a:spLocks noGrp="1" noChangeArrowheads="1"/>
          </p:cNvSpPr>
          <p:nvPr>
            <p:ph type="body" idx="1"/>
          </p:nvPr>
        </p:nvSpPr>
        <p:spPr/>
        <p:txBody>
          <a:bodyPr/>
          <a:lstStyle/>
          <a:p>
            <a:r>
              <a:rPr lang="en-US" dirty="0" smtClean="0"/>
              <a:t>（４）  </a:t>
            </a:r>
            <a:r>
              <a:rPr lang="zh-CN" altLang="en-US" dirty="0" smtClean="0"/>
              <a:t>国际公路货物运输</a:t>
            </a:r>
            <a:r>
              <a:rPr lang="en-US" dirty="0" smtClean="0"/>
              <a:t>。</a:t>
            </a:r>
            <a:endParaRPr lang="zh-CN" altLang="en-US" dirty="0" smtClean="0"/>
          </a:p>
          <a:p>
            <a:r>
              <a:rPr lang="zh-CN" altLang="en-US" dirty="0" smtClean="0"/>
              <a:t>公路运输  </a:t>
            </a:r>
            <a:r>
              <a:rPr lang="en-US" dirty="0" smtClean="0"/>
              <a:t>（ </a:t>
            </a:r>
            <a:r>
              <a:rPr lang="zh-CN" altLang="en-US" dirty="0" smtClean="0"/>
              <a:t>一般指汽车运输</a:t>
            </a:r>
            <a:r>
              <a:rPr lang="en-US" dirty="0" smtClean="0"/>
              <a:t>）   </a:t>
            </a:r>
            <a:r>
              <a:rPr lang="zh-CN" altLang="en-US" dirty="0" smtClean="0"/>
              <a:t>是陆上两种基本运输方式之一</a:t>
            </a:r>
            <a:r>
              <a:rPr lang="en-US" dirty="0" smtClean="0"/>
              <a:t>，   </a:t>
            </a:r>
            <a:r>
              <a:rPr lang="zh-CN" altLang="en-US" dirty="0" smtClean="0"/>
              <a:t>在国际货物运输中</a:t>
            </a:r>
            <a:r>
              <a:rPr lang="en-US" dirty="0" smtClean="0"/>
              <a:t>，  </a:t>
            </a:r>
            <a:r>
              <a:rPr lang="zh-CN" altLang="en-US" dirty="0" smtClean="0"/>
              <a:t>它 是不可缺少的重要运输方式</a:t>
            </a:r>
            <a:r>
              <a:rPr lang="en-US" dirty="0" smtClean="0"/>
              <a:t>。   </a:t>
            </a:r>
            <a:r>
              <a:rPr lang="zh-CN" altLang="en-US" dirty="0" smtClean="0"/>
              <a:t>公路货物运输与其他运输方式相比</a:t>
            </a:r>
            <a:r>
              <a:rPr lang="en-US" dirty="0" smtClean="0"/>
              <a:t>，  </a:t>
            </a:r>
            <a:r>
              <a:rPr lang="zh-CN" altLang="en-US" dirty="0" smtClean="0"/>
              <a:t>具有以下特点</a:t>
            </a:r>
            <a:r>
              <a:rPr lang="en-US" dirty="0" smtClean="0"/>
              <a:t>：</a:t>
            </a:r>
            <a:endParaRPr lang="zh-CN" altLang="en-US" dirty="0" smtClean="0"/>
          </a:p>
          <a:p>
            <a:r>
              <a:rPr lang="en-US" dirty="0" smtClean="0"/>
              <a:t>①</a:t>
            </a:r>
            <a:r>
              <a:rPr lang="zh-CN" altLang="en-US" dirty="0" smtClean="0"/>
              <a:t>机动灵活</a:t>
            </a:r>
            <a:r>
              <a:rPr lang="en-US" dirty="0" smtClean="0"/>
              <a:t>、  </a:t>
            </a:r>
            <a:r>
              <a:rPr lang="zh-CN" altLang="en-US" dirty="0" smtClean="0"/>
              <a:t>简捷方便</a:t>
            </a:r>
            <a:r>
              <a:rPr lang="en-US" dirty="0" smtClean="0"/>
              <a:t>、  </a:t>
            </a:r>
            <a:r>
              <a:rPr lang="zh-CN" altLang="en-US" dirty="0" smtClean="0"/>
              <a:t>应急性强</a:t>
            </a:r>
            <a:r>
              <a:rPr lang="en-US" dirty="0" smtClean="0"/>
              <a:t>，  </a:t>
            </a:r>
            <a:r>
              <a:rPr lang="zh-CN" altLang="en-US" dirty="0" smtClean="0"/>
              <a:t>能深入其他运输工具到达不了的地方</a:t>
            </a:r>
            <a:r>
              <a:rPr lang="en-US" dirty="0" smtClean="0"/>
              <a:t>。</a:t>
            </a:r>
            <a:endParaRPr lang="zh-CN" altLang="en-US" dirty="0" smtClean="0"/>
          </a:p>
          <a:p>
            <a:r>
              <a:rPr lang="en-US" dirty="0" smtClean="0"/>
              <a:t>②</a:t>
            </a:r>
            <a:r>
              <a:rPr lang="zh-CN" altLang="en-US" dirty="0" smtClean="0"/>
              <a:t>适应点多</a:t>
            </a:r>
            <a:r>
              <a:rPr lang="en-US" dirty="0" smtClean="0"/>
              <a:t>、  </a:t>
            </a:r>
            <a:r>
              <a:rPr lang="zh-CN" altLang="en-US" dirty="0" smtClean="0"/>
              <a:t>面广</a:t>
            </a:r>
            <a:r>
              <a:rPr lang="en-US" dirty="0" smtClean="0"/>
              <a:t>、  </a:t>
            </a:r>
            <a:r>
              <a:rPr lang="zh-CN" altLang="en-US" dirty="0" smtClean="0"/>
              <a:t>零星</a:t>
            </a:r>
            <a:r>
              <a:rPr lang="en-US" dirty="0" smtClean="0"/>
              <a:t>、  </a:t>
            </a:r>
            <a:r>
              <a:rPr lang="zh-CN" altLang="en-US" dirty="0" smtClean="0"/>
              <a:t>季节性强的货物运输</a:t>
            </a:r>
            <a:r>
              <a:rPr lang="en-US" dirty="0" smtClean="0"/>
              <a:t>。</a:t>
            </a:r>
            <a:endParaRPr lang="zh-CN" altLang="en-US" dirty="0" smtClean="0"/>
          </a:p>
          <a:p>
            <a:r>
              <a:rPr lang="en-US" dirty="0" smtClean="0"/>
              <a:t>③</a:t>
            </a:r>
            <a:r>
              <a:rPr lang="zh-CN" altLang="en-US" dirty="0" smtClean="0"/>
              <a:t>运距短</a:t>
            </a:r>
            <a:r>
              <a:rPr lang="en-US" dirty="0" smtClean="0"/>
              <a:t>、  </a:t>
            </a:r>
            <a:r>
              <a:rPr lang="zh-CN" altLang="en-US" dirty="0" smtClean="0"/>
              <a:t>单程货多</a:t>
            </a:r>
            <a:r>
              <a:rPr lang="en-US" dirty="0" smtClean="0"/>
              <a:t>。</a:t>
            </a:r>
            <a:endParaRPr lang="zh-CN" altLang="en-US" dirty="0" smtClean="0"/>
          </a:p>
          <a:p>
            <a:r>
              <a:rPr lang="en-US" dirty="0" smtClean="0"/>
              <a:t>④</a:t>
            </a:r>
            <a:r>
              <a:rPr lang="zh-CN" altLang="en-US" dirty="0" smtClean="0"/>
              <a:t>是衔接空运班机</a:t>
            </a:r>
            <a:r>
              <a:rPr lang="en-US" dirty="0" smtClean="0"/>
              <a:t>、  </a:t>
            </a:r>
            <a:r>
              <a:rPr lang="zh-CN" altLang="en-US" dirty="0" smtClean="0"/>
              <a:t>船舶和铁路运输不可缺少的方式</a:t>
            </a:r>
            <a:r>
              <a:rPr lang="en-US" dirty="0" smtClean="0"/>
              <a:t>。</a:t>
            </a:r>
            <a:endParaRPr lang="zh-CN" altLang="en-US" dirty="0" smtClean="0"/>
          </a:p>
          <a:p>
            <a:r>
              <a:rPr lang="en-US" dirty="0" smtClean="0"/>
              <a:t>⑤</a:t>
            </a:r>
            <a:r>
              <a:rPr lang="zh-CN" altLang="en-US" dirty="0" smtClean="0"/>
              <a:t>汽车的载重量小</a:t>
            </a:r>
            <a:r>
              <a:rPr lang="en-US" dirty="0" smtClean="0"/>
              <a:t>，  </a:t>
            </a:r>
            <a:r>
              <a:rPr lang="zh-CN" altLang="en-US" dirty="0" smtClean="0"/>
              <a:t>车辆运输时震动较大</a:t>
            </a:r>
            <a:r>
              <a:rPr lang="en-US" dirty="0" smtClean="0"/>
              <a:t>，  </a:t>
            </a:r>
            <a:r>
              <a:rPr lang="zh-CN" altLang="en-US" dirty="0" smtClean="0"/>
              <a:t>易造成货损事故</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dirty="0" smtClean="0"/>
              <a:t>第一节  国际物流运输概述</a:t>
            </a:r>
            <a:endParaRPr lang="zh-CN" altLang="zh-CN" dirty="0" smtClean="0"/>
          </a:p>
        </p:txBody>
      </p:sp>
      <p:sp>
        <p:nvSpPr>
          <p:cNvPr id="11267" name="Rectangle 3"/>
          <p:cNvSpPr>
            <a:spLocks noGrp="1" noChangeArrowheads="1"/>
          </p:cNvSpPr>
          <p:nvPr>
            <p:ph type="body" idx="1"/>
          </p:nvPr>
        </p:nvSpPr>
        <p:spPr/>
        <p:txBody>
          <a:bodyPr/>
          <a:lstStyle/>
          <a:p>
            <a:pPr>
              <a:lnSpc>
                <a:spcPct val="200000"/>
              </a:lnSpc>
            </a:pPr>
            <a:r>
              <a:rPr lang="en-US" dirty="0" smtClean="0"/>
              <a:t>（５）  </a:t>
            </a:r>
            <a:r>
              <a:rPr lang="zh-CN" altLang="en-US" dirty="0" smtClean="0"/>
              <a:t>国际多式联运</a:t>
            </a:r>
            <a:r>
              <a:rPr lang="en-US" dirty="0" smtClean="0"/>
              <a:t>。</a:t>
            </a:r>
            <a:endParaRPr lang="zh-CN" altLang="en-US" dirty="0" smtClean="0"/>
          </a:p>
          <a:p>
            <a:pPr>
              <a:lnSpc>
                <a:spcPct val="200000"/>
              </a:lnSpc>
            </a:pPr>
            <a:r>
              <a:rPr lang="zh-CN" altLang="en-US" dirty="0" smtClean="0"/>
              <a:t>国际多式联运是在集装箱运输的基础上产生和发展起来的一种综合性的连贯运输方式</a:t>
            </a:r>
            <a:r>
              <a:rPr lang="en-US" dirty="0" smtClean="0"/>
              <a:t>，</a:t>
            </a:r>
            <a:r>
              <a:rPr lang="zh-CN" altLang="en-US" dirty="0" smtClean="0"/>
              <a:t>它</a:t>
            </a:r>
            <a:r>
              <a:rPr lang="zh-CN" altLang="en-US" dirty="0" smtClean="0"/>
              <a:t>一般以集装箱为媒介</a:t>
            </a:r>
            <a:r>
              <a:rPr lang="en-US" dirty="0" smtClean="0"/>
              <a:t>，   </a:t>
            </a:r>
            <a:r>
              <a:rPr lang="zh-CN" altLang="en-US" dirty="0" smtClean="0"/>
              <a:t>将海洋运输</a:t>
            </a:r>
            <a:r>
              <a:rPr lang="en-US" dirty="0" smtClean="0"/>
              <a:t>、  </a:t>
            </a:r>
            <a:r>
              <a:rPr lang="zh-CN" altLang="en-US" dirty="0" smtClean="0"/>
              <a:t>铁路运输</a:t>
            </a:r>
            <a:r>
              <a:rPr lang="en-US" dirty="0" smtClean="0"/>
              <a:t>、  </a:t>
            </a:r>
            <a:r>
              <a:rPr lang="zh-CN" altLang="en-US" dirty="0" smtClean="0"/>
              <a:t>公路运输和航空运输等各种单一运输方式 有机地结合起来</a:t>
            </a:r>
            <a:r>
              <a:rPr lang="en-US" dirty="0" smtClean="0"/>
              <a:t>，  </a:t>
            </a:r>
            <a:r>
              <a:rPr lang="zh-CN" altLang="en-US" dirty="0" smtClean="0"/>
              <a:t>组成一种国际的连贯运输</a:t>
            </a:r>
            <a:r>
              <a:rPr lang="en-US" dirty="0" smtClean="0"/>
              <a:t>。  </a:t>
            </a:r>
            <a:r>
              <a:rPr lang="zh-CN" altLang="en-US" dirty="0" smtClean="0"/>
              <a:t>它能集中发挥各种运输方式的优点</a:t>
            </a:r>
            <a:r>
              <a:rPr lang="en-US" dirty="0" smtClean="0"/>
              <a:t>，  </a:t>
            </a:r>
            <a:r>
              <a:rPr lang="zh-CN" altLang="en-US" dirty="0" smtClean="0"/>
              <a:t>使国际货 物运输既快捷又安全</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207</TotalTime>
  <Words>7640</Words>
  <Application>Microsoft Office PowerPoint</Application>
  <PresentationFormat>全屏显示(4:3)</PresentationFormat>
  <Paragraphs>606</Paragraphs>
  <Slides>71</Slides>
  <Notes>0</Notes>
  <HiddenSlides>0</HiddenSlides>
  <MMClips>0</MMClips>
  <ScaleCrop>false</ScaleCrop>
  <HeadingPairs>
    <vt:vector size="4" baseType="variant">
      <vt:variant>
        <vt:lpstr>主题</vt:lpstr>
      </vt:variant>
      <vt:variant>
        <vt:i4>1</vt:i4>
      </vt:variant>
      <vt:variant>
        <vt:lpstr>幻灯片标题</vt:lpstr>
      </vt:variant>
      <vt:variant>
        <vt:i4>71</vt:i4>
      </vt:variant>
    </vt:vector>
  </HeadingPairs>
  <TitlesOfParts>
    <vt:vector size="72" baseType="lpstr">
      <vt:lpstr>默认设计模板</vt:lpstr>
      <vt:lpstr>第七章  国际物流运输</vt:lpstr>
      <vt:lpstr>第一节  国际物流运输概述</vt:lpstr>
      <vt:lpstr>第一节  国际物流运输概述</vt:lpstr>
      <vt:lpstr>第一节  国际物流运输概述</vt:lpstr>
      <vt:lpstr>第一节  国际物流运输概述</vt:lpstr>
      <vt:lpstr>第一节  国际物流运输概述</vt:lpstr>
      <vt:lpstr>第一节  国际物流运输概述</vt:lpstr>
      <vt:lpstr>第一节  国际物流运输概述</vt:lpstr>
      <vt:lpstr>第一节  国际物流运输概述</vt:lpstr>
      <vt:lpstr>第一节  国际物流运输概述</vt:lpstr>
      <vt:lpstr>第一节  国际物流运输概述</vt:lpstr>
      <vt:lpstr>第一节  国际物流运输概述</vt:lpstr>
      <vt:lpstr>第一节  国际物流运输概述</vt:lpstr>
      <vt:lpstr>第一节  国际物流运输概述</vt:lpstr>
      <vt:lpstr>第一节  国际物流运输概述</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第二节　国际货物运输方式</vt:lpstr>
      <vt:lpstr>第三节　国际多式联运</vt:lpstr>
      <vt:lpstr>第三节　国际多式联运</vt:lpstr>
      <vt:lpstr>第三节　国际多式联运</vt:lpstr>
      <vt:lpstr>第三节　国际多式联运</vt:lpstr>
      <vt:lpstr>第三节　国际多式联运</vt:lpstr>
      <vt:lpstr>第三节　国际多式联运</vt:lpstr>
      <vt:lpstr>第三节　国际多式联运</vt:lpstr>
      <vt:lpstr>第三节　国际多式联运</vt:lpstr>
      <vt:lpstr>第三节　国际多式联运</vt:lpstr>
      <vt:lpstr>第三节　国际多式联运</vt:lpstr>
      <vt:lpstr>第三节　国际多式联运</vt:lpstr>
      <vt:lpstr>第三节　国际多式联运</vt:lpstr>
      <vt:lpstr>第三节　国际多式联运</vt:lpstr>
      <vt:lpstr>第三节　国际多式联运</vt:lpstr>
      <vt:lpstr>第三节　国际多式联运</vt:lpstr>
      <vt:lpstr>第三节　国际多式联运</vt:lpstr>
      <vt:lpstr>第三节　国际多式联运</vt:lpstr>
      <vt:lpstr>谢谢观赏</vt:lpstr>
      <vt:lpstr>表 ７ － ２　   集装箱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dc:creator>
  <cp:lastModifiedBy>深度联盟</cp:lastModifiedBy>
  <cp:revision>77</cp:revision>
  <cp:lastPrinted>1601-01-01T00:00:00Z</cp:lastPrinted>
  <dcterms:created xsi:type="dcterms:W3CDTF">1601-01-01T00:00:00Z</dcterms:created>
  <dcterms:modified xsi:type="dcterms:W3CDTF">2017-08-10T12:59:52Z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