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9" r:id="rId2"/>
    <p:sldId id="260"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87" r:id="rId30"/>
    <p:sldId id="288" r:id="rId31"/>
    <p:sldId id="289" r:id="rId32"/>
    <p:sldId id="290" r:id="rId33"/>
    <p:sldId id="291" r:id="rId34"/>
    <p:sldId id="292" r:id="rId35"/>
    <p:sldId id="293" r:id="rId36"/>
    <p:sldId id="294" r:id="rId37"/>
    <p:sldId id="295" r:id="rId38"/>
    <p:sldId id="296" r:id="rId39"/>
    <p:sldId id="297" r:id="rId40"/>
    <p:sldId id="298" r:id="rId41"/>
    <p:sldId id="299" r:id="rId42"/>
    <p:sldId id="300" r:id="rId43"/>
    <p:sldId id="301" r:id="rId44"/>
    <p:sldId id="302" r:id="rId45"/>
    <p:sldId id="303" r:id="rId46"/>
    <p:sldId id="304" r:id="rId47"/>
    <p:sldId id="305" r:id="rId48"/>
    <p:sldId id="306" r:id="rId49"/>
    <p:sldId id="307" r:id="rId50"/>
    <p:sldId id="308" r:id="rId51"/>
    <p:sldId id="309" r:id="rId52"/>
    <p:sldId id="310" r:id="rId53"/>
    <p:sldId id="311" r:id="rId54"/>
    <p:sldId id="312" r:id="rId55"/>
    <p:sldId id="313" r:id="rId56"/>
    <p:sldId id="314" r:id="rId57"/>
    <p:sldId id="315" r:id="rId58"/>
    <p:sldId id="316" r:id="rId59"/>
    <p:sldId id="317" r:id="rId60"/>
    <p:sldId id="318" r:id="rId61"/>
    <p:sldId id="319" r:id="rId62"/>
    <p:sldId id="320" r:id="rId63"/>
    <p:sldId id="321" r:id="rId64"/>
    <p:sldId id="322" r:id="rId65"/>
    <p:sldId id="323" r:id="rId66"/>
    <p:sldId id="324" r:id="rId67"/>
    <p:sldId id="325" r:id="rId68"/>
    <p:sldId id="326" r:id="rId69"/>
    <p:sldId id="327" r:id="rId70"/>
    <p:sldId id="328" r:id="rId71"/>
    <p:sldId id="329" r:id="rId72"/>
    <p:sldId id="330" r:id="rId73"/>
    <p:sldId id="331" r:id="rId74"/>
    <p:sldId id="332" r:id="rId75"/>
    <p:sldId id="333" r:id="rId76"/>
    <p:sldId id="334" r:id="rId77"/>
    <p:sldId id="335" r:id="rId78"/>
    <p:sldId id="336" r:id="rId79"/>
    <p:sldId id="337" r:id="rId80"/>
    <p:sldId id="338" r:id="rId81"/>
    <p:sldId id="339" r:id="rId82"/>
    <p:sldId id="340" r:id="rId83"/>
    <p:sldId id="341" r:id="rId84"/>
    <p:sldId id="342" r:id="rId85"/>
    <p:sldId id="343" r:id="rId86"/>
    <p:sldId id="344" r:id="rId87"/>
    <p:sldId id="397" r:id="rId88"/>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4660"/>
  </p:normalViewPr>
  <p:slideViewPr>
    <p:cSldViewPr>
      <p:cViewPr>
        <p:scale>
          <a:sx n="60" d="100"/>
          <a:sy n="60" d="100"/>
        </p:scale>
        <p:origin x="-30" y="-27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A11282FF-3DDC-4C3D-9BB3-8742411B01C6}" type="slidenum">
              <a:rPr lang="en-US" altLang="zh-CN"/>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8B53DBAB-640F-4E2E-954E-684C8E44E9FD}"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A6D52982-719C-41FF-B90E-0B810A952A9B}" type="slidenum">
              <a:rPr lang="en-US" altLang="zh-CN"/>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sz="3600" b="1" i="0" baseline="0"/>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lvl1pPr>
              <a:defRPr sz="2000" b="1" i="0" baseline="0"/>
            </a:lvl1pPr>
            <a:lvl2pPr>
              <a:defRPr sz="2000" b="1" i="0" baseline="0"/>
            </a:lvl2pPr>
          </a:lstStyle>
          <a:p>
            <a:pPr lvl="0"/>
            <a:r>
              <a:rPr lang="zh-CN" altLang="en-US" dirty="0"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BF6F4751-39C4-4FEA-BD56-93EEBBEBFA82}" type="slidenum">
              <a:rPr lang="en-US" altLang="zh-CN"/>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2E7EF6C8-4533-4526-875A-F6E665A66DCE}" type="slidenum">
              <a:rPr lang="en-US" altLang="zh-CN"/>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CC3F4091-FE5C-4611-9C65-FF0DF329D187}" type="slidenum">
              <a:rPr lang="en-US" altLang="zh-CN"/>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1FA30016-E197-45CD-8A10-AE50AB860CEA}"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B0A012D9-25D8-46AB-A169-46FA891F9E27}" type="slidenum">
              <a:rPr lang="en-US" altLang="zh-CN"/>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3D316C5E-61EF-4779-A563-972958D14744}" type="slidenum">
              <a:rPr lang="en-US" altLang="zh-CN"/>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3BC8A925-1660-46C9-9E81-FE90FEF96EBF}" type="slidenum">
              <a:rPr lang="en-US" altLang="zh-CN"/>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D8D9483D-D23A-4F5C-A106-607A5D0C4099}"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ea typeface="宋体" pitchFamily="2" charset="-122"/>
              </a:defRPr>
            </a:lvl1pPr>
          </a:lstStyle>
          <a:p>
            <a:pPr>
              <a:defRPr/>
            </a:pPr>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ea typeface="宋体" pitchFamily="2" charset="-122"/>
              </a:defRPr>
            </a:lvl1pPr>
          </a:lstStyle>
          <a:p>
            <a:pPr>
              <a:defRPr/>
            </a:pPr>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宋体" pitchFamily="2" charset="-122"/>
              </a:defRPr>
            </a:lvl1pPr>
          </a:lstStyle>
          <a:p>
            <a:pPr>
              <a:defRPr/>
            </a:pPr>
            <a:fld id="{7A3A308C-0061-4437-B380-FAB647653A8F}"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3600" b="1">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Arial" charset="0"/>
          <a:ea typeface="宋体" pitchFamily="2" charset="-122"/>
        </a:defRPr>
      </a:lvl2pPr>
      <a:lvl3pPr algn="ctr" rtl="0" eaLnBrk="0" fontAlgn="base" hangingPunct="0">
        <a:spcBef>
          <a:spcPct val="0"/>
        </a:spcBef>
        <a:spcAft>
          <a:spcPct val="0"/>
        </a:spcAft>
        <a:defRPr sz="3600" b="1">
          <a:solidFill>
            <a:schemeClr val="tx2"/>
          </a:solidFill>
          <a:latin typeface="Arial" charset="0"/>
          <a:ea typeface="宋体" pitchFamily="2" charset="-122"/>
        </a:defRPr>
      </a:lvl3pPr>
      <a:lvl4pPr algn="ctr" rtl="0" eaLnBrk="0" fontAlgn="base" hangingPunct="0">
        <a:spcBef>
          <a:spcPct val="0"/>
        </a:spcBef>
        <a:spcAft>
          <a:spcPct val="0"/>
        </a:spcAft>
        <a:defRPr sz="3600" b="1">
          <a:solidFill>
            <a:schemeClr val="tx2"/>
          </a:solidFill>
          <a:latin typeface="Arial" charset="0"/>
          <a:ea typeface="宋体" pitchFamily="2" charset="-122"/>
        </a:defRPr>
      </a:lvl4pPr>
      <a:lvl5pPr algn="ctr" rtl="0" eaLnBrk="0" fontAlgn="base" hangingPunct="0">
        <a:spcBef>
          <a:spcPct val="0"/>
        </a:spcBef>
        <a:spcAft>
          <a:spcPct val="0"/>
        </a:spcAft>
        <a:defRPr sz="3600" b="1">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20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xml"/><Relationship Id="rId1" Type="http://schemas.openxmlformats.org/officeDocument/2006/relationships/slideLayout" Target="../slideLayouts/slideLayout2.xml"/><Relationship Id="rId5" Type="http://schemas.openxmlformats.org/officeDocument/2006/relationships/slide" Target="slide65.xml"/><Relationship Id="rId4" Type="http://schemas.openxmlformats.org/officeDocument/2006/relationships/slide" Target="slide4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304800" y="274638"/>
            <a:ext cx="8382000" cy="1143000"/>
          </a:xfrm>
        </p:spPr>
        <p:txBody>
          <a:bodyPr/>
          <a:lstStyle/>
          <a:p>
            <a:pPr eaLnBrk="1" hangingPunct="1"/>
            <a:r>
              <a:rPr lang="zh-CN" altLang="en-US" dirty="0" smtClean="0"/>
              <a:t>第十章  国际物流中的检验检疫</a:t>
            </a:r>
            <a:endParaRPr lang="zh-CN" altLang="zh-CN" dirty="0" smtClean="0"/>
          </a:p>
        </p:txBody>
      </p:sp>
      <p:sp>
        <p:nvSpPr>
          <p:cNvPr id="3075" name="Rectangle 3"/>
          <p:cNvSpPr>
            <a:spLocks noGrp="1" noChangeArrowheads="1"/>
          </p:cNvSpPr>
          <p:nvPr>
            <p:ph type="body" idx="1"/>
          </p:nvPr>
        </p:nvSpPr>
        <p:spPr/>
        <p:txBody>
          <a:bodyPr/>
          <a:lstStyle/>
          <a:p>
            <a:pPr eaLnBrk="1" hangingPunct="1">
              <a:lnSpc>
                <a:spcPct val="150000"/>
              </a:lnSpc>
            </a:pPr>
            <a:r>
              <a:rPr lang="zh-CN" altLang="en-US" sz="2900" dirty="0" smtClean="0">
                <a:hlinkClick r:id="rId2" action="ppaction://hlinksldjump"/>
              </a:rPr>
              <a:t>第一节  出入境检验检疫概述</a:t>
            </a:r>
            <a:endParaRPr lang="en-US" altLang="zh-CN" sz="2900" dirty="0" smtClean="0"/>
          </a:p>
          <a:p>
            <a:pPr eaLnBrk="1" hangingPunct="1">
              <a:lnSpc>
                <a:spcPct val="150000"/>
              </a:lnSpc>
            </a:pPr>
            <a:r>
              <a:rPr lang="zh-CN" altLang="en-US" sz="2900" dirty="0" smtClean="0">
                <a:hlinkClick r:id="rId3" action="ppaction://hlinksldjump"/>
              </a:rPr>
              <a:t>第二节  出入境检验检疫的项目</a:t>
            </a:r>
            <a:endParaRPr lang="en-US" altLang="zh-CN" sz="2900" dirty="0" smtClean="0"/>
          </a:p>
          <a:p>
            <a:pPr eaLnBrk="1" hangingPunct="1">
              <a:lnSpc>
                <a:spcPct val="150000"/>
              </a:lnSpc>
            </a:pPr>
            <a:r>
              <a:rPr lang="zh-CN" altLang="en-US" sz="2900" dirty="0" smtClean="0">
                <a:hlinkClick r:id="rId4" action="ppaction://hlinksldjump"/>
              </a:rPr>
              <a:t>第三节  进出口商品检验检疫的模式与流程</a:t>
            </a:r>
            <a:endParaRPr lang="en-US" altLang="zh-CN" sz="2900" dirty="0" smtClean="0"/>
          </a:p>
          <a:p>
            <a:pPr eaLnBrk="1" hangingPunct="1">
              <a:lnSpc>
                <a:spcPct val="150000"/>
              </a:lnSpc>
            </a:pPr>
            <a:r>
              <a:rPr lang="zh-CN" altLang="en-US" sz="2900" dirty="0" smtClean="0">
                <a:hlinkClick r:id="rId5" action="ppaction://hlinksldjump"/>
              </a:rPr>
              <a:t>第四节  出入境检验检疫的电子化</a:t>
            </a:r>
            <a:endParaRPr lang="en-US" altLang="zh-CN" sz="2900" dirty="0" smtClean="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zh-CN" altLang="en-US" dirty="0" smtClean="0"/>
              <a:t>第一节  出入境检验检疫概述</a:t>
            </a:r>
            <a:endParaRPr lang="zh-CN" altLang="zh-CN" dirty="0" smtClean="0"/>
          </a:p>
        </p:txBody>
      </p:sp>
      <p:sp>
        <p:nvSpPr>
          <p:cNvPr id="12291" name="Rectangle 3"/>
          <p:cNvSpPr>
            <a:spLocks noGrp="1" noChangeArrowheads="1"/>
          </p:cNvSpPr>
          <p:nvPr>
            <p:ph type="body" idx="1"/>
          </p:nvPr>
        </p:nvSpPr>
        <p:spPr/>
        <p:txBody>
          <a:bodyPr/>
          <a:lstStyle/>
          <a:p>
            <a:r>
              <a:rPr lang="en-US" dirty="0" smtClean="0"/>
              <a:t>（１２）   </a:t>
            </a:r>
            <a:r>
              <a:rPr lang="zh-CN" altLang="en-US" dirty="0" smtClean="0"/>
              <a:t>管理与协调质量监督检验检疫方面的国际合作与交流代表国家参加与质量监督检 验检疫有关的国际组织或区域性组织</a:t>
            </a:r>
            <a:r>
              <a:rPr lang="en-US" dirty="0" smtClean="0"/>
              <a:t>，  </a:t>
            </a:r>
            <a:r>
              <a:rPr lang="zh-CN" altLang="en-US" dirty="0" smtClean="0"/>
              <a:t>签署并负责执行有关国际合作协定</a:t>
            </a:r>
            <a:r>
              <a:rPr lang="en-US" dirty="0" smtClean="0"/>
              <a:t>、  </a:t>
            </a:r>
            <a:r>
              <a:rPr lang="zh-CN" altLang="en-US" dirty="0" smtClean="0"/>
              <a:t>协议和议定书</a:t>
            </a:r>
            <a:r>
              <a:rPr lang="en-US" dirty="0" smtClean="0"/>
              <a:t>，</a:t>
            </a:r>
            <a:r>
              <a:rPr lang="zh-CN" altLang="en-US" dirty="0" smtClean="0"/>
              <a:t>审批与实施有关国际合作与交流项目</a:t>
            </a:r>
            <a:r>
              <a:rPr lang="en-US" dirty="0" smtClean="0"/>
              <a:t>；  </a:t>
            </a:r>
            <a:r>
              <a:rPr lang="zh-CN" altLang="en-US" dirty="0" smtClean="0"/>
              <a:t>按规定承担技术性贸易壁垒协议和卫生与植物检疫协议的实施工作</a:t>
            </a:r>
            <a:r>
              <a:rPr lang="en-US" dirty="0" smtClean="0"/>
              <a:t>，  </a:t>
            </a:r>
            <a:r>
              <a:rPr lang="zh-CN" altLang="en-US" dirty="0" smtClean="0"/>
              <a:t>管理上述协议的通报和咨询工作</a:t>
            </a:r>
            <a:r>
              <a:rPr lang="en-US" dirty="0" smtClean="0"/>
              <a:t>。</a:t>
            </a:r>
            <a:endParaRPr lang="zh-CN" altLang="en-US" dirty="0" smtClean="0"/>
          </a:p>
          <a:p>
            <a:r>
              <a:rPr lang="en-US" dirty="0" smtClean="0"/>
              <a:t>（１３） </a:t>
            </a:r>
            <a:r>
              <a:rPr lang="zh-CN" altLang="en-US" dirty="0" smtClean="0"/>
              <a:t>制定并组织实施质量监督检验检疫的科技发展</a:t>
            </a:r>
            <a:r>
              <a:rPr lang="en-US" dirty="0" smtClean="0"/>
              <a:t>、 </a:t>
            </a:r>
            <a:r>
              <a:rPr lang="zh-CN" altLang="en-US" dirty="0" smtClean="0"/>
              <a:t>实验室建设规划</a:t>
            </a:r>
            <a:r>
              <a:rPr lang="en-US" dirty="0" smtClean="0"/>
              <a:t>，  </a:t>
            </a:r>
            <a:r>
              <a:rPr lang="zh-CN" altLang="en-US" dirty="0" smtClean="0"/>
              <a:t>组织重大科研 和技术引进</a:t>
            </a:r>
            <a:r>
              <a:rPr lang="en-US" dirty="0" smtClean="0"/>
              <a:t>；  </a:t>
            </a:r>
            <a:r>
              <a:rPr lang="zh-CN" altLang="en-US" dirty="0" smtClean="0"/>
              <a:t>负责质量监督检验检疫的统计</a:t>
            </a:r>
            <a:r>
              <a:rPr lang="en-US" dirty="0" smtClean="0"/>
              <a:t>、   </a:t>
            </a:r>
            <a:r>
              <a:rPr lang="zh-CN" altLang="en-US" dirty="0" smtClean="0"/>
              <a:t>信息</a:t>
            </a:r>
            <a:r>
              <a:rPr lang="en-US" dirty="0" smtClean="0"/>
              <a:t>、  </a:t>
            </a:r>
            <a:r>
              <a:rPr lang="zh-CN" altLang="en-US" dirty="0" smtClean="0"/>
              <a:t>宣传</a:t>
            </a:r>
            <a:r>
              <a:rPr lang="en-US" dirty="0" smtClean="0"/>
              <a:t>、  </a:t>
            </a:r>
            <a:r>
              <a:rPr lang="zh-CN" altLang="en-US" dirty="0" smtClean="0"/>
              <a:t>教育</a:t>
            </a:r>
            <a:r>
              <a:rPr lang="en-US" dirty="0" smtClean="0"/>
              <a:t>、  </a:t>
            </a:r>
            <a:r>
              <a:rPr lang="zh-CN" altLang="en-US" dirty="0" smtClean="0"/>
              <a:t>培训及相关专业职业资格 管理工作</a:t>
            </a:r>
            <a:r>
              <a:rPr lang="en-US" dirty="0" smtClean="0"/>
              <a:t>；  </a:t>
            </a:r>
            <a:r>
              <a:rPr lang="zh-CN" altLang="en-US" dirty="0" smtClean="0"/>
              <a:t>负责质量监督检验检疫的情报信息的收集</a:t>
            </a:r>
            <a:r>
              <a:rPr lang="en-US" dirty="0" smtClean="0"/>
              <a:t>、  </a:t>
            </a:r>
            <a:r>
              <a:rPr lang="zh-CN" altLang="en-US" dirty="0" smtClean="0"/>
              <a:t>分析</a:t>
            </a:r>
            <a:r>
              <a:rPr lang="en-US" dirty="0" smtClean="0"/>
              <a:t>、  </a:t>
            </a:r>
            <a:r>
              <a:rPr lang="zh-CN" altLang="en-US" dirty="0" smtClean="0"/>
              <a:t>整理</a:t>
            </a:r>
            <a:r>
              <a:rPr lang="en-US" dirty="0" smtClean="0"/>
              <a:t>，  </a:t>
            </a:r>
            <a:r>
              <a:rPr lang="zh-CN" altLang="en-US" dirty="0" smtClean="0"/>
              <a:t>提 供 信 息 指 导 和 咨 询服务</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zh-CN" altLang="en-US" dirty="0" smtClean="0"/>
              <a:t>第一节  出入境检验检疫概述</a:t>
            </a:r>
            <a:endParaRPr lang="zh-CN" altLang="zh-CN" dirty="0" smtClean="0"/>
          </a:p>
        </p:txBody>
      </p:sp>
      <p:sp>
        <p:nvSpPr>
          <p:cNvPr id="13315" name="Rectangle 3"/>
          <p:cNvSpPr>
            <a:spLocks noGrp="1" noChangeArrowheads="1"/>
          </p:cNvSpPr>
          <p:nvPr>
            <p:ph type="body" idx="1"/>
          </p:nvPr>
        </p:nvSpPr>
        <p:spPr/>
        <p:txBody>
          <a:bodyPr/>
          <a:lstStyle/>
          <a:p>
            <a:pPr>
              <a:lnSpc>
                <a:spcPct val="150000"/>
              </a:lnSpc>
            </a:pPr>
            <a:r>
              <a:rPr lang="en-US" dirty="0" smtClean="0"/>
              <a:t>（１４）  </a:t>
            </a:r>
            <a:r>
              <a:rPr lang="zh-CN" altLang="en-US" dirty="0" smtClean="0"/>
              <a:t>垂直管理出入境检验检疫机构</a:t>
            </a:r>
            <a:r>
              <a:rPr lang="en-US" dirty="0" smtClean="0"/>
              <a:t>；   </a:t>
            </a:r>
            <a:r>
              <a:rPr lang="zh-CN" altLang="en-US" dirty="0" smtClean="0"/>
              <a:t>对省  </a:t>
            </a:r>
            <a:r>
              <a:rPr lang="en-US" dirty="0" smtClean="0"/>
              <a:t>（ </a:t>
            </a:r>
            <a:r>
              <a:rPr lang="zh-CN" altLang="en-US" dirty="0" smtClean="0"/>
              <a:t>自治区</a:t>
            </a:r>
            <a:r>
              <a:rPr lang="en-US" dirty="0" smtClean="0"/>
              <a:t>、  </a:t>
            </a:r>
            <a:r>
              <a:rPr lang="zh-CN" altLang="en-US" dirty="0" smtClean="0"/>
              <a:t>直辖市</a:t>
            </a:r>
            <a:r>
              <a:rPr lang="en-US" dirty="0" smtClean="0"/>
              <a:t>）   </a:t>
            </a:r>
            <a:r>
              <a:rPr lang="zh-CN" altLang="en-US" dirty="0" smtClean="0"/>
              <a:t>质量技术监督机构实行 业务领导</a:t>
            </a:r>
            <a:r>
              <a:rPr lang="en-US" dirty="0" smtClean="0"/>
              <a:t>。</a:t>
            </a:r>
            <a:endParaRPr lang="zh-CN" altLang="en-US" dirty="0" smtClean="0"/>
          </a:p>
          <a:p>
            <a:pPr>
              <a:lnSpc>
                <a:spcPct val="150000"/>
              </a:lnSpc>
            </a:pPr>
            <a:r>
              <a:rPr lang="en-US" dirty="0" smtClean="0"/>
              <a:t>（１５）  </a:t>
            </a:r>
            <a:r>
              <a:rPr lang="zh-CN" altLang="en-US" dirty="0" smtClean="0"/>
              <a:t>管理国家认证认可监督管理委员会和国家标准化管理委员会</a:t>
            </a:r>
            <a:r>
              <a:rPr lang="en-US" dirty="0" smtClean="0"/>
              <a:t>。</a:t>
            </a:r>
            <a:endParaRPr lang="zh-CN" altLang="en-US" dirty="0" smtClean="0"/>
          </a:p>
          <a:p>
            <a:pPr>
              <a:lnSpc>
                <a:spcPct val="150000"/>
              </a:lnSpc>
            </a:pPr>
            <a:r>
              <a:rPr lang="en-US" dirty="0" smtClean="0"/>
              <a:t>（１６）  </a:t>
            </a:r>
            <a:r>
              <a:rPr lang="zh-CN" altLang="en-US" dirty="0" smtClean="0"/>
              <a:t>承办国务院 交 办 的 其 他 事 项</a:t>
            </a:r>
            <a:r>
              <a:rPr lang="en-US" dirty="0" smtClean="0"/>
              <a:t>。  </a:t>
            </a:r>
            <a:r>
              <a:rPr lang="zh-CN" altLang="en-US" dirty="0" smtClean="0"/>
              <a:t>为 加 强 对 全 国 认 证 认 可 工 作 的 统 一 领 导 和 监 督 管 理</a:t>
            </a:r>
            <a:r>
              <a:rPr lang="en-US" dirty="0" smtClean="0"/>
              <a:t>，  </a:t>
            </a:r>
            <a:r>
              <a:rPr lang="zh-CN" altLang="en-US" dirty="0" smtClean="0"/>
              <a:t>国务院组建了中国国家认证认可监督管理委员  </a:t>
            </a:r>
            <a:r>
              <a:rPr lang="en-US" dirty="0" smtClean="0"/>
              <a:t>（ </a:t>
            </a:r>
            <a:r>
              <a:rPr lang="zh-CN" altLang="en-US" dirty="0" smtClean="0"/>
              <a:t>中华人民共和国国家认证认可监督管理局</a:t>
            </a:r>
            <a:r>
              <a:rPr lang="en-US" dirty="0" smtClean="0"/>
              <a:t>） ，  </a:t>
            </a:r>
            <a:r>
              <a:rPr lang="zh-CN" altLang="en-US" dirty="0" smtClean="0"/>
              <a:t>为国家质检总局管理的事业单位</a:t>
            </a:r>
            <a:r>
              <a:rPr lang="en-US" dirty="0" smtClean="0"/>
              <a:t>。  </a:t>
            </a:r>
            <a:r>
              <a:rPr lang="en-US" altLang="zh-CN"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zh-CN" altLang="en-US" dirty="0" smtClean="0"/>
              <a:t>第一节  出入境检验检疫概述</a:t>
            </a:r>
            <a:endParaRPr lang="zh-CN" altLang="zh-CN" dirty="0" smtClean="0"/>
          </a:p>
        </p:txBody>
      </p:sp>
      <p:sp>
        <p:nvSpPr>
          <p:cNvPr id="14339" name="Rectangle 3"/>
          <p:cNvSpPr>
            <a:spLocks noGrp="1" noChangeArrowheads="1"/>
          </p:cNvSpPr>
          <p:nvPr>
            <p:ph type="body" idx="1"/>
          </p:nvPr>
        </p:nvSpPr>
        <p:spPr/>
        <p:txBody>
          <a:bodyPr/>
          <a:lstStyle/>
          <a:p>
            <a:pPr eaLnBrk="1" hangingPunct="1">
              <a:lnSpc>
                <a:spcPct val="150000"/>
              </a:lnSpc>
            </a:pPr>
            <a:r>
              <a:rPr lang="zh-CN" altLang="en-US" dirty="0" smtClean="0"/>
              <a:t>国家质量监督检验检疫总局设 </a:t>
            </a:r>
            <a:r>
              <a:rPr lang="en-US" dirty="0" smtClean="0"/>
              <a:t>１６ </a:t>
            </a:r>
            <a:r>
              <a:rPr lang="zh-CN" altLang="en-US" dirty="0" smtClean="0"/>
              <a:t>个职能部门</a:t>
            </a:r>
            <a:r>
              <a:rPr lang="en-US" dirty="0" smtClean="0"/>
              <a:t>：</a:t>
            </a:r>
            <a:endParaRPr lang="zh-CN" altLang="en-US" dirty="0" smtClean="0"/>
          </a:p>
          <a:p>
            <a:pPr eaLnBrk="1" hangingPunct="1">
              <a:lnSpc>
                <a:spcPct val="150000"/>
              </a:lnSpc>
            </a:pPr>
            <a:r>
              <a:rPr lang="en-US" dirty="0" smtClean="0"/>
              <a:t>（１）  </a:t>
            </a:r>
            <a:r>
              <a:rPr lang="zh-CN" altLang="en-US" dirty="0" smtClean="0"/>
              <a:t>办公厅</a:t>
            </a:r>
            <a:r>
              <a:rPr lang="en-US" dirty="0" smtClean="0"/>
              <a:t>。</a:t>
            </a:r>
            <a:endParaRPr lang="zh-CN" altLang="en-US" dirty="0" smtClean="0"/>
          </a:p>
          <a:p>
            <a:pPr eaLnBrk="1" hangingPunct="1">
              <a:lnSpc>
                <a:spcPct val="150000"/>
              </a:lnSpc>
            </a:pPr>
            <a:r>
              <a:rPr lang="en-US" dirty="0" smtClean="0"/>
              <a:t>（２）  </a:t>
            </a:r>
            <a:r>
              <a:rPr lang="zh-CN" altLang="en-US" dirty="0" smtClean="0"/>
              <a:t>法规司</a:t>
            </a:r>
            <a:r>
              <a:rPr lang="en-US" dirty="0" smtClean="0"/>
              <a:t>。</a:t>
            </a:r>
            <a:endParaRPr lang="zh-CN" altLang="en-US" dirty="0" smtClean="0"/>
          </a:p>
          <a:p>
            <a:pPr eaLnBrk="1" hangingPunct="1">
              <a:lnSpc>
                <a:spcPct val="150000"/>
              </a:lnSpc>
            </a:pPr>
            <a:r>
              <a:rPr lang="en-US" dirty="0" smtClean="0"/>
              <a:t>（３）  </a:t>
            </a:r>
            <a:r>
              <a:rPr lang="zh-CN" altLang="en-US" dirty="0" smtClean="0"/>
              <a:t>质量管理司</a:t>
            </a:r>
            <a:r>
              <a:rPr lang="en-US" dirty="0" smtClean="0"/>
              <a:t>。</a:t>
            </a:r>
            <a:endParaRPr lang="zh-CN" altLang="en-US" dirty="0" smtClean="0"/>
          </a:p>
          <a:p>
            <a:pPr eaLnBrk="1" hangingPunct="1">
              <a:lnSpc>
                <a:spcPct val="150000"/>
              </a:lnSpc>
            </a:pPr>
            <a:r>
              <a:rPr lang="en-US" dirty="0" smtClean="0"/>
              <a:t>（４）  </a:t>
            </a:r>
            <a:r>
              <a:rPr lang="zh-CN" altLang="en-US" dirty="0" smtClean="0"/>
              <a:t>计量司</a:t>
            </a:r>
            <a:r>
              <a:rPr lang="en-US" dirty="0" smtClean="0"/>
              <a:t>。</a:t>
            </a:r>
            <a:endParaRPr lang="zh-CN" altLang="en-US" dirty="0" smtClean="0"/>
          </a:p>
          <a:p>
            <a:pPr eaLnBrk="1" hangingPunct="1">
              <a:lnSpc>
                <a:spcPct val="150000"/>
              </a:lnSpc>
            </a:pPr>
            <a:r>
              <a:rPr lang="en-US" dirty="0" smtClean="0"/>
              <a:t>（５）  </a:t>
            </a:r>
            <a:r>
              <a:rPr lang="zh-CN" altLang="en-US" dirty="0" smtClean="0"/>
              <a:t>通关业务司</a:t>
            </a:r>
            <a:r>
              <a:rPr lang="en-US" dirty="0" smtClean="0"/>
              <a:t>。</a:t>
            </a:r>
            <a:endParaRPr lang="zh-CN" altLang="en-US" dirty="0" smtClean="0"/>
          </a:p>
          <a:p>
            <a:pPr eaLnBrk="1" hangingPunct="1">
              <a:lnSpc>
                <a:spcPct val="150000"/>
              </a:lnSpc>
            </a:pPr>
            <a:r>
              <a:rPr lang="en-US" dirty="0" smtClean="0"/>
              <a:t>（６）  </a:t>
            </a:r>
            <a:r>
              <a:rPr lang="zh-CN" altLang="en-US" dirty="0" smtClean="0"/>
              <a:t>卫生检疫监管司</a:t>
            </a:r>
            <a:r>
              <a:rPr lang="en-US" dirty="0" smtClean="0"/>
              <a:t>。</a:t>
            </a:r>
            <a:endParaRPr lang="zh-CN" altLang="en-US" dirty="0" smtClean="0"/>
          </a:p>
          <a:p>
            <a:pPr eaLnBrk="1" hangingPunct="1">
              <a:lnSpc>
                <a:spcPct val="150000"/>
              </a:lnSpc>
            </a:pPr>
            <a:r>
              <a:rPr lang="en-US" dirty="0" smtClean="0"/>
              <a:t>（７）  </a:t>
            </a:r>
            <a:r>
              <a:rPr lang="zh-CN" altLang="en-US" dirty="0" smtClean="0"/>
              <a:t>动植物检疫监管司</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zh-CN" altLang="en-US" dirty="0" smtClean="0"/>
              <a:t>第一节  出入境检验检疫概述</a:t>
            </a:r>
            <a:endParaRPr lang="zh-CN" altLang="zh-CN" dirty="0" smtClean="0"/>
          </a:p>
        </p:txBody>
      </p:sp>
      <p:sp>
        <p:nvSpPr>
          <p:cNvPr id="15363" name="Rectangle 3"/>
          <p:cNvSpPr>
            <a:spLocks noGrp="1" noChangeArrowheads="1"/>
          </p:cNvSpPr>
          <p:nvPr>
            <p:ph type="body" idx="1"/>
          </p:nvPr>
        </p:nvSpPr>
        <p:spPr/>
        <p:txBody>
          <a:bodyPr/>
          <a:lstStyle/>
          <a:p>
            <a:pPr eaLnBrk="1" hangingPunct="1"/>
            <a:r>
              <a:rPr lang="en-US" dirty="0" smtClean="0"/>
              <a:t>（８）  </a:t>
            </a:r>
            <a:r>
              <a:rPr lang="zh-CN" altLang="en-US" dirty="0" smtClean="0"/>
              <a:t>检验监管司</a:t>
            </a:r>
            <a:r>
              <a:rPr lang="en-US" dirty="0" smtClean="0"/>
              <a:t>。</a:t>
            </a:r>
            <a:endParaRPr lang="zh-CN" altLang="en-US" dirty="0" smtClean="0"/>
          </a:p>
          <a:p>
            <a:pPr eaLnBrk="1" hangingPunct="1"/>
            <a:r>
              <a:rPr lang="en-US" dirty="0" smtClean="0"/>
              <a:t>（９）  </a:t>
            </a:r>
            <a:r>
              <a:rPr lang="zh-CN" altLang="en-US" dirty="0" smtClean="0"/>
              <a:t>进出口食品安全局</a:t>
            </a:r>
            <a:r>
              <a:rPr lang="en-US" dirty="0" smtClean="0"/>
              <a:t>。</a:t>
            </a:r>
            <a:endParaRPr lang="zh-CN" altLang="en-US" dirty="0" smtClean="0"/>
          </a:p>
          <a:p>
            <a:pPr eaLnBrk="1" hangingPunct="1"/>
            <a:r>
              <a:rPr lang="en-US" dirty="0" smtClean="0"/>
              <a:t>（１０）  </a:t>
            </a:r>
            <a:r>
              <a:rPr lang="zh-CN" altLang="en-US" dirty="0" smtClean="0"/>
              <a:t>特种设备安全监察局</a:t>
            </a:r>
            <a:r>
              <a:rPr lang="en-US" dirty="0" smtClean="0"/>
              <a:t>。</a:t>
            </a:r>
            <a:endParaRPr lang="zh-CN" altLang="en-US" dirty="0" smtClean="0"/>
          </a:p>
          <a:p>
            <a:pPr eaLnBrk="1" hangingPunct="1"/>
            <a:r>
              <a:rPr lang="en-US" dirty="0" smtClean="0"/>
              <a:t>（１１）  </a:t>
            </a:r>
            <a:r>
              <a:rPr lang="zh-CN" altLang="en-US" dirty="0" smtClean="0"/>
              <a:t>食品生产监管司</a:t>
            </a:r>
            <a:r>
              <a:rPr lang="en-US" dirty="0" smtClean="0"/>
              <a:t>。</a:t>
            </a:r>
            <a:endParaRPr lang="zh-CN" altLang="en-US" dirty="0" smtClean="0"/>
          </a:p>
          <a:p>
            <a:pPr eaLnBrk="1" hangingPunct="1"/>
            <a:r>
              <a:rPr lang="en-US" dirty="0" smtClean="0"/>
              <a:t>（１２）  </a:t>
            </a:r>
            <a:r>
              <a:rPr lang="zh-CN" altLang="en-US" dirty="0" smtClean="0"/>
              <a:t>产品质量监督司</a:t>
            </a:r>
            <a:r>
              <a:rPr lang="en-US" dirty="0" smtClean="0"/>
              <a:t>。</a:t>
            </a:r>
            <a:endParaRPr lang="zh-CN" altLang="en-US" dirty="0" smtClean="0"/>
          </a:p>
          <a:p>
            <a:pPr eaLnBrk="1" hangingPunct="1"/>
            <a:r>
              <a:rPr lang="en-US" dirty="0" smtClean="0"/>
              <a:t>（１３）  </a:t>
            </a:r>
            <a:r>
              <a:rPr lang="zh-CN" altLang="en-US" dirty="0" smtClean="0"/>
              <a:t>执法督查司  </a:t>
            </a:r>
            <a:r>
              <a:rPr lang="en-US" dirty="0" smtClean="0"/>
              <a:t>（ </a:t>
            </a:r>
            <a:r>
              <a:rPr lang="zh-CN" altLang="en-US" dirty="0" smtClean="0"/>
              <a:t>国家质检总局打假办公室</a:t>
            </a:r>
            <a:r>
              <a:rPr lang="en-US" dirty="0" smtClean="0"/>
              <a:t>） 。</a:t>
            </a:r>
            <a:endParaRPr lang="zh-CN" altLang="en-US" dirty="0" smtClean="0"/>
          </a:p>
          <a:p>
            <a:pPr eaLnBrk="1" hangingPunct="1"/>
            <a:r>
              <a:rPr lang="en-US" dirty="0" smtClean="0"/>
              <a:t>（１４）  </a:t>
            </a:r>
            <a:r>
              <a:rPr lang="zh-CN" altLang="en-US" dirty="0" smtClean="0"/>
              <a:t>国际合作司  </a:t>
            </a:r>
            <a:r>
              <a:rPr lang="en-US" dirty="0" smtClean="0"/>
              <a:t>（ </a:t>
            </a:r>
            <a:r>
              <a:rPr lang="zh-CN" altLang="en-US" dirty="0" smtClean="0"/>
              <a:t>科技司</a:t>
            </a:r>
            <a:r>
              <a:rPr lang="en-US" dirty="0" smtClean="0"/>
              <a:t>） 。</a:t>
            </a:r>
            <a:endParaRPr lang="zh-CN" altLang="en-US" dirty="0" smtClean="0"/>
          </a:p>
          <a:p>
            <a:pPr eaLnBrk="1" hangingPunct="1"/>
            <a:r>
              <a:rPr lang="en-US" dirty="0" smtClean="0"/>
              <a:t>（１５）  </a:t>
            </a:r>
            <a:r>
              <a:rPr lang="zh-CN" altLang="en-US" dirty="0" smtClean="0"/>
              <a:t>人事司</a:t>
            </a:r>
            <a:r>
              <a:rPr lang="en-US" dirty="0" smtClean="0"/>
              <a:t>。</a:t>
            </a:r>
            <a:endParaRPr lang="zh-CN" altLang="en-US" dirty="0" smtClean="0"/>
          </a:p>
          <a:p>
            <a:pPr eaLnBrk="1" hangingPunct="1"/>
            <a:r>
              <a:rPr lang="en-US" dirty="0" smtClean="0"/>
              <a:t>（１６）  </a:t>
            </a:r>
            <a:r>
              <a:rPr lang="zh-CN" altLang="en-US" dirty="0" smtClean="0"/>
              <a:t>计划财务司</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zh-CN" altLang="en-US" dirty="0" smtClean="0"/>
              <a:t>第一节  出入境检验检疫概述</a:t>
            </a:r>
            <a:endParaRPr lang="zh-CN" altLang="zh-CN" dirty="0" smtClean="0"/>
          </a:p>
        </p:txBody>
      </p:sp>
      <p:sp>
        <p:nvSpPr>
          <p:cNvPr id="16387" name="Rectangle 3"/>
          <p:cNvSpPr>
            <a:spLocks noGrp="1" noChangeArrowheads="1"/>
          </p:cNvSpPr>
          <p:nvPr>
            <p:ph type="body" idx="1"/>
          </p:nvPr>
        </p:nvSpPr>
        <p:spPr/>
        <p:txBody>
          <a:bodyPr/>
          <a:lstStyle/>
          <a:p>
            <a:pPr eaLnBrk="1" hangingPunct="1">
              <a:lnSpc>
                <a:spcPct val="150000"/>
              </a:lnSpc>
            </a:pPr>
            <a:r>
              <a:rPr lang="en-US" dirty="0" smtClean="0"/>
              <a:t>２  </a:t>
            </a:r>
            <a:r>
              <a:rPr lang="zh-CN" altLang="en-US" dirty="0" smtClean="0"/>
              <a:t>中国出入境检验检疫机构</a:t>
            </a:r>
          </a:p>
          <a:p>
            <a:pPr eaLnBrk="1" hangingPunct="1">
              <a:lnSpc>
                <a:spcPct val="150000"/>
              </a:lnSpc>
            </a:pPr>
            <a:r>
              <a:rPr lang="en-US" dirty="0" smtClean="0"/>
              <a:t>（１）  </a:t>
            </a:r>
            <a:r>
              <a:rPr lang="zh-CN" altLang="en-US" dirty="0" smtClean="0"/>
              <a:t>国家出入境检验检疫局</a:t>
            </a:r>
            <a:r>
              <a:rPr lang="en-US" dirty="0" smtClean="0"/>
              <a:t>。</a:t>
            </a:r>
            <a:endParaRPr lang="zh-CN" altLang="en-US" dirty="0" smtClean="0"/>
          </a:p>
          <a:p>
            <a:pPr>
              <a:lnSpc>
                <a:spcPct val="150000"/>
              </a:lnSpc>
            </a:pPr>
            <a:r>
              <a:rPr lang="zh-CN" altLang="en-US" dirty="0" smtClean="0"/>
              <a:t>国家出入境检验检疫局的主要职责如下所示</a:t>
            </a:r>
            <a:r>
              <a:rPr lang="en-US" dirty="0" smtClean="0"/>
              <a:t>：</a:t>
            </a:r>
            <a:endParaRPr lang="zh-CN" altLang="en-US" dirty="0" smtClean="0"/>
          </a:p>
          <a:p>
            <a:pPr>
              <a:lnSpc>
                <a:spcPct val="150000"/>
              </a:lnSpc>
            </a:pPr>
            <a:r>
              <a:rPr lang="en-US" dirty="0" smtClean="0"/>
              <a:t>①</a:t>
            </a:r>
            <a:r>
              <a:rPr lang="zh-CN" altLang="en-US" dirty="0" smtClean="0"/>
              <a:t>研究拟定有关出入境卫生检疫</a:t>
            </a:r>
            <a:r>
              <a:rPr lang="en-US" dirty="0" smtClean="0"/>
              <a:t>、   </a:t>
            </a:r>
            <a:r>
              <a:rPr lang="zh-CN" altLang="en-US" dirty="0" smtClean="0"/>
              <a:t>动植物检疫及进出口商品检验法律</a:t>
            </a:r>
            <a:r>
              <a:rPr lang="en-US" dirty="0" smtClean="0"/>
              <a:t>、  </a:t>
            </a:r>
            <a:r>
              <a:rPr lang="zh-CN" altLang="en-US" dirty="0" smtClean="0"/>
              <a:t>法规和政策规定 的实施细则</a:t>
            </a:r>
            <a:r>
              <a:rPr lang="en-US" dirty="0" smtClean="0"/>
              <a:t>、  </a:t>
            </a:r>
            <a:r>
              <a:rPr lang="zh-CN" altLang="en-US" dirty="0" smtClean="0"/>
              <a:t>办法及工作规程</a:t>
            </a:r>
            <a:r>
              <a:rPr lang="en-US" dirty="0" smtClean="0"/>
              <a:t>，  </a:t>
            </a:r>
            <a:r>
              <a:rPr lang="zh-CN" altLang="en-US" dirty="0" smtClean="0"/>
              <a:t>督促检查出入境检验检疫机构贯彻执行</a:t>
            </a:r>
            <a:r>
              <a:rPr lang="en-US" dirty="0" smtClean="0"/>
              <a:t>；</a:t>
            </a:r>
            <a:endParaRPr lang="zh-CN" altLang="en-US" dirty="0" smtClean="0"/>
          </a:p>
          <a:p>
            <a:pPr>
              <a:lnSpc>
                <a:spcPct val="150000"/>
              </a:lnSpc>
            </a:pPr>
            <a:r>
              <a:rPr lang="en-US" dirty="0" smtClean="0"/>
              <a:t>②</a:t>
            </a:r>
            <a:r>
              <a:rPr lang="zh-CN" altLang="en-US" dirty="0" smtClean="0"/>
              <a:t>组织实施出入境检验检疫</a:t>
            </a:r>
            <a:r>
              <a:rPr lang="en-US" dirty="0" smtClean="0"/>
              <a:t>、   </a:t>
            </a:r>
            <a:r>
              <a:rPr lang="zh-CN" altLang="en-US" dirty="0" smtClean="0"/>
              <a:t>鉴定和监督管理</a:t>
            </a:r>
            <a:r>
              <a:rPr lang="en-US" dirty="0" smtClean="0"/>
              <a:t>，  </a:t>
            </a:r>
            <a:r>
              <a:rPr lang="zh-CN" altLang="en-US" dirty="0" smtClean="0"/>
              <a:t>负责国家实行进口许可制度的民用商品 入境验证管理</a:t>
            </a:r>
            <a:r>
              <a:rPr lang="en-US" dirty="0" smtClean="0"/>
              <a:t>，  </a:t>
            </a:r>
            <a:r>
              <a:rPr lang="zh-CN" altLang="en-US" dirty="0" smtClean="0"/>
              <a:t>组织进出口商品检验检疫的前期监督和后续管理</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zh-CN" altLang="en-US" dirty="0" smtClean="0"/>
              <a:t>第一节  出入境检验检疫概述</a:t>
            </a:r>
            <a:endParaRPr lang="zh-CN" altLang="zh-CN" dirty="0" smtClean="0"/>
          </a:p>
        </p:txBody>
      </p:sp>
      <p:sp>
        <p:nvSpPr>
          <p:cNvPr id="17411" name="Rectangle 3"/>
          <p:cNvSpPr>
            <a:spLocks noGrp="1" noChangeArrowheads="1"/>
          </p:cNvSpPr>
          <p:nvPr>
            <p:ph type="body" idx="1"/>
          </p:nvPr>
        </p:nvSpPr>
        <p:spPr/>
        <p:txBody>
          <a:bodyPr/>
          <a:lstStyle/>
          <a:p>
            <a:pPr>
              <a:lnSpc>
                <a:spcPct val="150000"/>
              </a:lnSpc>
            </a:pPr>
            <a:r>
              <a:rPr lang="en-US" dirty="0" smtClean="0"/>
              <a:t>③</a:t>
            </a:r>
            <a:r>
              <a:rPr lang="zh-CN" altLang="en-US" dirty="0" smtClean="0"/>
              <a:t>组织实施出入境卫生检疫</a:t>
            </a:r>
            <a:r>
              <a:rPr lang="en-US" dirty="0" smtClean="0"/>
              <a:t>、   </a:t>
            </a:r>
            <a:r>
              <a:rPr lang="zh-CN" altLang="en-US" dirty="0" smtClean="0"/>
              <a:t>传染病监测和卫生监督</a:t>
            </a:r>
            <a:r>
              <a:rPr lang="en-US" dirty="0" smtClean="0"/>
              <a:t>，  </a:t>
            </a:r>
            <a:r>
              <a:rPr lang="zh-CN" altLang="en-US" dirty="0" smtClean="0"/>
              <a:t>组织实施出入境动植物检疫和监 督管理</a:t>
            </a:r>
            <a:r>
              <a:rPr lang="en-US" dirty="0" smtClean="0"/>
              <a:t>，  </a:t>
            </a:r>
            <a:r>
              <a:rPr lang="zh-CN" altLang="en-US" dirty="0" smtClean="0"/>
              <a:t>负责进出口食品卫生</a:t>
            </a:r>
            <a:r>
              <a:rPr lang="en-US" dirty="0" smtClean="0"/>
              <a:t>、  </a:t>
            </a:r>
            <a:r>
              <a:rPr lang="zh-CN" altLang="en-US" dirty="0" smtClean="0"/>
              <a:t>质量的检验</a:t>
            </a:r>
            <a:r>
              <a:rPr lang="en-US" dirty="0" smtClean="0"/>
              <a:t>、  </a:t>
            </a:r>
            <a:r>
              <a:rPr lang="zh-CN" altLang="en-US" dirty="0" smtClean="0"/>
              <a:t>监督和管理工作</a:t>
            </a:r>
            <a:r>
              <a:rPr lang="en-US" dirty="0" smtClean="0"/>
              <a:t>；</a:t>
            </a:r>
            <a:endParaRPr lang="zh-CN" altLang="en-US" dirty="0" smtClean="0"/>
          </a:p>
          <a:p>
            <a:pPr>
              <a:lnSpc>
                <a:spcPct val="150000"/>
              </a:lnSpc>
            </a:pPr>
            <a:r>
              <a:rPr lang="en-US" dirty="0" smtClean="0"/>
              <a:t>④</a:t>
            </a:r>
            <a:r>
              <a:rPr lang="zh-CN" altLang="en-US" dirty="0" smtClean="0"/>
              <a:t>组织实施进出口商品法定检验</a:t>
            </a:r>
            <a:r>
              <a:rPr lang="en-US" dirty="0" smtClean="0"/>
              <a:t>，   </a:t>
            </a:r>
            <a:r>
              <a:rPr lang="zh-CN" altLang="en-US" dirty="0" smtClean="0"/>
              <a:t>组织管理进出口商品鉴定和外商投资财产鉴定</a:t>
            </a:r>
            <a:r>
              <a:rPr lang="en-US" dirty="0" smtClean="0"/>
              <a:t>，  </a:t>
            </a:r>
            <a:r>
              <a:rPr lang="zh-CN" altLang="en-US" dirty="0" smtClean="0"/>
              <a:t>审查 批准法定检验商品的免验和组织办理复验</a:t>
            </a:r>
            <a:r>
              <a:rPr lang="en-US" dirty="0" smtClean="0"/>
              <a:t>；</a:t>
            </a:r>
            <a:endParaRPr lang="zh-CN" altLang="en-US" dirty="0" smtClean="0"/>
          </a:p>
          <a:p>
            <a:pPr>
              <a:lnSpc>
                <a:spcPct val="150000"/>
              </a:lnSpc>
            </a:pPr>
            <a:r>
              <a:rPr lang="en-US" dirty="0" smtClean="0"/>
              <a:t>⑤</a:t>
            </a:r>
            <a:r>
              <a:rPr lang="zh-CN" altLang="en-US" dirty="0" smtClean="0"/>
              <a:t>组织对进出口食品及其生产单位的卫生注册登记及对外注册管理</a:t>
            </a:r>
            <a:r>
              <a:rPr lang="en-US" dirty="0" smtClean="0"/>
              <a:t>， </a:t>
            </a:r>
            <a:r>
              <a:rPr lang="zh-CN" altLang="en-US" dirty="0" smtClean="0"/>
              <a:t>管理出入境检验检 疫标志</a:t>
            </a:r>
            <a:r>
              <a:rPr lang="en-US" dirty="0" smtClean="0"/>
              <a:t>、  </a:t>
            </a:r>
            <a:r>
              <a:rPr lang="zh-CN" altLang="en-US" dirty="0" smtClean="0"/>
              <a:t>进口安全质量许可</a:t>
            </a:r>
            <a:r>
              <a:rPr lang="en-US" dirty="0" smtClean="0"/>
              <a:t>、  </a:t>
            </a:r>
            <a:r>
              <a:rPr lang="zh-CN" altLang="en-US" dirty="0" smtClean="0"/>
              <a:t>出口质量许可并负责监督检查</a:t>
            </a:r>
            <a:r>
              <a:rPr lang="en-US" dirty="0" smtClean="0"/>
              <a:t>，  </a:t>
            </a:r>
            <a:r>
              <a:rPr lang="zh-CN" altLang="en-US" dirty="0" smtClean="0"/>
              <a:t>管理和组织实施与进出口有关的质量认证认可工作</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zh-CN" altLang="en-US" dirty="0" smtClean="0"/>
              <a:t>第一节  出入境检验检疫概述</a:t>
            </a:r>
            <a:endParaRPr lang="zh-CN" altLang="zh-CN" dirty="0" smtClean="0"/>
          </a:p>
        </p:txBody>
      </p:sp>
      <p:sp>
        <p:nvSpPr>
          <p:cNvPr id="18435" name="Rectangle 3"/>
          <p:cNvSpPr>
            <a:spLocks noGrp="1" noChangeArrowheads="1"/>
          </p:cNvSpPr>
          <p:nvPr>
            <p:ph type="body" idx="1"/>
          </p:nvPr>
        </p:nvSpPr>
        <p:spPr/>
        <p:txBody>
          <a:bodyPr/>
          <a:lstStyle/>
          <a:p>
            <a:pPr>
              <a:lnSpc>
                <a:spcPct val="150000"/>
              </a:lnSpc>
            </a:pPr>
            <a:r>
              <a:rPr lang="en-US" dirty="0" smtClean="0"/>
              <a:t>⑥</a:t>
            </a:r>
            <a:r>
              <a:rPr lang="zh-CN" altLang="en-US" dirty="0" smtClean="0"/>
              <a:t>负责涉外检验检疫和鉴定机构</a:t>
            </a:r>
            <a:r>
              <a:rPr lang="en-US" dirty="0" smtClean="0"/>
              <a:t>   （ </a:t>
            </a:r>
            <a:r>
              <a:rPr lang="zh-CN" altLang="en-US" dirty="0" smtClean="0"/>
              <a:t>含中外合资</a:t>
            </a:r>
            <a:r>
              <a:rPr lang="en-US" dirty="0" smtClean="0"/>
              <a:t>、  </a:t>
            </a:r>
            <a:r>
              <a:rPr lang="zh-CN" altLang="en-US" dirty="0" smtClean="0"/>
              <a:t>合作的检验</a:t>
            </a:r>
            <a:r>
              <a:rPr lang="en-US" dirty="0" smtClean="0"/>
              <a:t>、  </a:t>
            </a:r>
            <a:r>
              <a:rPr lang="zh-CN" altLang="en-US" dirty="0" smtClean="0"/>
              <a:t>鉴定机构</a:t>
            </a:r>
            <a:r>
              <a:rPr lang="en-US" dirty="0" smtClean="0"/>
              <a:t>）   </a:t>
            </a:r>
            <a:r>
              <a:rPr lang="zh-CN" altLang="en-US" dirty="0" smtClean="0"/>
              <a:t>的审核认可并依法进行监督</a:t>
            </a:r>
            <a:r>
              <a:rPr lang="en-US" dirty="0" smtClean="0"/>
              <a:t>；</a:t>
            </a:r>
            <a:endParaRPr lang="zh-CN" altLang="en-US" dirty="0" smtClean="0"/>
          </a:p>
          <a:p>
            <a:pPr>
              <a:lnSpc>
                <a:spcPct val="150000"/>
              </a:lnSpc>
            </a:pPr>
            <a:r>
              <a:rPr lang="en-US" dirty="0" smtClean="0"/>
              <a:t>⑦</a:t>
            </a:r>
            <a:r>
              <a:rPr lang="zh-CN" altLang="en-US" dirty="0" smtClean="0"/>
              <a:t>负责商品普惠制原产地证和一般原产地证的签证管理</a:t>
            </a:r>
            <a:r>
              <a:rPr lang="en-US" dirty="0" smtClean="0"/>
              <a:t>；</a:t>
            </a:r>
            <a:endParaRPr lang="zh-CN" altLang="en-US" dirty="0" smtClean="0"/>
          </a:p>
          <a:p>
            <a:pPr>
              <a:lnSpc>
                <a:spcPct val="150000"/>
              </a:lnSpc>
            </a:pPr>
            <a:r>
              <a:rPr lang="en-US" dirty="0" smtClean="0"/>
              <a:t>⑧</a:t>
            </a:r>
            <a:r>
              <a:rPr lang="zh-CN" altLang="en-US" dirty="0" smtClean="0"/>
              <a:t>负责管理出入境检验检疫业务的统计工作和国外疫情的收集</a:t>
            </a:r>
            <a:r>
              <a:rPr lang="en-US" dirty="0" smtClean="0"/>
              <a:t>、   </a:t>
            </a:r>
            <a:r>
              <a:rPr lang="zh-CN" altLang="en-US" dirty="0" smtClean="0"/>
              <a:t>分析</a:t>
            </a:r>
            <a:r>
              <a:rPr lang="en-US" dirty="0" smtClean="0"/>
              <a:t>、  </a:t>
            </a:r>
            <a:r>
              <a:rPr lang="zh-CN" altLang="en-US" dirty="0" smtClean="0"/>
              <a:t>整理</a:t>
            </a:r>
            <a:r>
              <a:rPr lang="en-US" dirty="0" smtClean="0"/>
              <a:t>，  </a:t>
            </a:r>
            <a:r>
              <a:rPr lang="zh-CN" altLang="en-US" dirty="0" smtClean="0"/>
              <a:t>提供信息 指导和咨询服务</a:t>
            </a:r>
            <a:r>
              <a:rPr lang="en-US" dirty="0" smtClean="0"/>
              <a:t>；</a:t>
            </a:r>
            <a:endParaRPr lang="zh-CN" altLang="en-US" dirty="0" smtClean="0"/>
          </a:p>
          <a:p>
            <a:pPr>
              <a:lnSpc>
                <a:spcPct val="150000"/>
              </a:lnSpc>
            </a:pPr>
            <a:r>
              <a:rPr lang="en-US" dirty="0" smtClean="0"/>
              <a:t>⑨</a:t>
            </a:r>
            <a:r>
              <a:rPr lang="zh-CN" altLang="en-US" dirty="0" smtClean="0"/>
              <a:t>拟定出入境检验检疫科技发展规划</a:t>
            </a:r>
            <a:r>
              <a:rPr lang="en-US" dirty="0" smtClean="0"/>
              <a:t>，  </a:t>
            </a:r>
            <a:r>
              <a:rPr lang="zh-CN" altLang="en-US" dirty="0" smtClean="0"/>
              <a:t>组织有关科研和技术引进工作</a:t>
            </a:r>
            <a:r>
              <a:rPr lang="en-US" dirty="0" smtClean="0"/>
              <a:t>，  </a:t>
            </a:r>
            <a:r>
              <a:rPr lang="zh-CN" altLang="en-US" dirty="0" smtClean="0"/>
              <a:t>收集和提供检验 检疫技术情报</a:t>
            </a:r>
            <a:r>
              <a:rPr lang="en-US" dirty="0" smtClean="0"/>
              <a:t>；</a:t>
            </a:r>
            <a:endParaRPr lang="zh-CN" altLang="en-US" dirty="0" smtClean="0"/>
          </a:p>
          <a:p>
            <a:pPr>
              <a:lnSpc>
                <a:spcPct val="150000"/>
              </a:lnSpc>
            </a:pPr>
            <a:r>
              <a:rPr lang="en-US" dirty="0" smtClean="0"/>
              <a:t>⑩</a:t>
            </a:r>
            <a:r>
              <a:rPr lang="zh-CN" altLang="en-US" dirty="0" smtClean="0"/>
              <a:t>垂直管理出入境检验检疫机构</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zh-CN" altLang="en-US" dirty="0" smtClean="0"/>
              <a:t>第一节  出入境检验检疫概述</a:t>
            </a:r>
            <a:endParaRPr lang="zh-CN" altLang="zh-CN" dirty="0" smtClean="0"/>
          </a:p>
        </p:txBody>
      </p:sp>
      <p:sp>
        <p:nvSpPr>
          <p:cNvPr id="19459" name="Rectangle 3"/>
          <p:cNvSpPr>
            <a:spLocks noGrp="1" noChangeArrowheads="1"/>
          </p:cNvSpPr>
          <p:nvPr>
            <p:ph type="body" idx="1"/>
          </p:nvPr>
        </p:nvSpPr>
        <p:spPr/>
        <p:txBody>
          <a:bodyPr/>
          <a:lstStyle/>
          <a:p>
            <a:r>
              <a:rPr lang="en-US" dirty="0" smtClean="0"/>
              <a:t>（２）  </a:t>
            </a:r>
            <a:r>
              <a:rPr lang="zh-CN" altLang="en-US" dirty="0" smtClean="0"/>
              <a:t>国家技术监督局</a:t>
            </a:r>
            <a:r>
              <a:rPr lang="en-US" dirty="0" smtClean="0"/>
              <a:t>。</a:t>
            </a:r>
            <a:endParaRPr lang="zh-CN" altLang="en-US" dirty="0" smtClean="0"/>
          </a:p>
          <a:p>
            <a:r>
              <a:rPr lang="zh-CN" altLang="en-US" dirty="0" smtClean="0"/>
              <a:t>进出口计量器具的量值验定由国家技术监督局下属的计量器具验定部门负责</a:t>
            </a:r>
            <a:r>
              <a:rPr lang="en-US" dirty="0" smtClean="0"/>
              <a:t>。   《 </a:t>
            </a:r>
            <a:r>
              <a:rPr lang="zh-CN" altLang="en-US" dirty="0" smtClean="0"/>
              <a:t>中华人 民共和国计量法</a:t>
            </a:r>
            <a:r>
              <a:rPr lang="en-US" dirty="0" smtClean="0"/>
              <a:t>》   （ </a:t>
            </a:r>
            <a:r>
              <a:rPr lang="zh-CN" altLang="en-US" dirty="0" smtClean="0"/>
              <a:t>简称  </a:t>
            </a:r>
            <a:r>
              <a:rPr lang="en-US" dirty="0" smtClean="0"/>
              <a:t>《 </a:t>
            </a:r>
            <a:r>
              <a:rPr lang="zh-CN" altLang="en-US" dirty="0" smtClean="0"/>
              <a:t>计量法</a:t>
            </a:r>
            <a:r>
              <a:rPr lang="en-US" dirty="0" smtClean="0"/>
              <a:t>》 ）  </a:t>
            </a:r>
            <a:r>
              <a:rPr lang="zh-CN" altLang="en-US" dirty="0" smtClean="0"/>
              <a:t>规定</a:t>
            </a:r>
            <a:r>
              <a:rPr lang="en-US" dirty="0" smtClean="0"/>
              <a:t>，   “ </a:t>
            </a:r>
            <a:r>
              <a:rPr lang="zh-CN" altLang="en-US" dirty="0" smtClean="0"/>
              <a:t>制造</a:t>
            </a:r>
            <a:r>
              <a:rPr lang="en-US" dirty="0" smtClean="0"/>
              <a:t>、  </a:t>
            </a:r>
            <a:r>
              <a:rPr lang="zh-CN" altLang="en-US" dirty="0" smtClean="0"/>
              <a:t>修理计量器具的企业</a:t>
            </a:r>
            <a:r>
              <a:rPr lang="en-US" dirty="0" smtClean="0"/>
              <a:t>、  </a:t>
            </a:r>
            <a:r>
              <a:rPr lang="zh-CN" altLang="en-US" dirty="0" smtClean="0"/>
              <a:t>事业单位</a:t>
            </a:r>
            <a:r>
              <a:rPr lang="en-US" dirty="0" smtClean="0"/>
              <a:t>，  </a:t>
            </a:r>
            <a:r>
              <a:rPr lang="zh-CN" altLang="en-US" dirty="0" smtClean="0"/>
              <a:t>必须具备与所制造</a:t>
            </a:r>
            <a:r>
              <a:rPr lang="en-US" dirty="0" smtClean="0"/>
              <a:t>、  </a:t>
            </a:r>
            <a:r>
              <a:rPr lang="zh-CN" altLang="en-US" dirty="0" smtClean="0"/>
              <a:t>修理的计量器具相适应的设施</a:t>
            </a:r>
            <a:r>
              <a:rPr lang="en-US" dirty="0" smtClean="0"/>
              <a:t>、   </a:t>
            </a:r>
            <a:r>
              <a:rPr lang="zh-CN" altLang="en-US" dirty="0" smtClean="0"/>
              <a:t>人员和检定仪器设备</a:t>
            </a:r>
            <a:r>
              <a:rPr lang="en-US" dirty="0" smtClean="0"/>
              <a:t>，  </a:t>
            </a:r>
            <a:r>
              <a:rPr lang="zh-CN" altLang="en-US" dirty="0" smtClean="0"/>
              <a:t>经县级以上人民政府计量行政部门考核合格</a:t>
            </a:r>
            <a:r>
              <a:rPr lang="en-US" dirty="0" smtClean="0"/>
              <a:t>，   </a:t>
            </a:r>
            <a:r>
              <a:rPr lang="zh-CN" altLang="en-US" dirty="0" smtClean="0"/>
              <a:t>取得  </a:t>
            </a:r>
            <a:r>
              <a:rPr lang="en-US" dirty="0" smtClean="0"/>
              <a:t>《 </a:t>
            </a:r>
            <a:r>
              <a:rPr lang="zh-CN" altLang="en-US" dirty="0" smtClean="0"/>
              <a:t>制造计量器具许可证</a:t>
            </a:r>
            <a:r>
              <a:rPr lang="en-US" dirty="0" smtClean="0"/>
              <a:t>》   </a:t>
            </a:r>
            <a:r>
              <a:rPr lang="zh-CN" altLang="en-US" dirty="0" smtClean="0"/>
              <a:t>或者  </a:t>
            </a:r>
            <a:r>
              <a:rPr lang="en-US" dirty="0" smtClean="0"/>
              <a:t>《 </a:t>
            </a:r>
            <a:r>
              <a:rPr lang="zh-CN" altLang="en-US" dirty="0" smtClean="0"/>
              <a:t>修理计 量 器 具 许 可 证</a:t>
            </a:r>
            <a:r>
              <a:rPr lang="en-US" dirty="0" smtClean="0"/>
              <a:t>》 ” ， “ </a:t>
            </a:r>
            <a:r>
              <a:rPr lang="zh-CN" altLang="en-US" dirty="0" smtClean="0"/>
              <a:t>制造计量器具的企业</a:t>
            </a:r>
            <a:r>
              <a:rPr lang="en-US" dirty="0" smtClean="0"/>
              <a:t>、  </a:t>
            </a:r>
            <a:r>
              <a:rPr lang="zh-CN" altLang="en-US" dirty="0" smtClean="0"/>
              <a:t>事业单位生产本单位未生产过的计量器具新产品</a:t>
            </a:r>
            <a:r>
              <a:rPr lang="en-US" dirty="0" smtClean="0"/>
              <a:t>，  </a:t>
            </a:r>
            <a:r>
              <a:rPr lang="zh-CN" altLang="en-US" dirty="0" smtClean="0"/>
              <a:t>必须经省级以上 人民政府计量行政部门对其样品的计量性能考核合格</a:t>
            </a:r>
            <a:r>
              <a:rPr lang="en-US" dirty="0" smtClean="0"/>
              <a:t>，   </a:t>
            </a:r>
            <a:r>
              <a:rPr lang="zh-CN" altLang="en-US" dirty="0" smtClean="0"/>
              <a:t>方可投入生产</a:t>
            </a:r>
            <a:r>
              <a:rPr lang="en-US" dirty="0" smtClean="0"/>
              <a:t>”   “ </a:t>
            </a:r>
            <a:r>
              <a:rPr lang="zh-CN" altLang="en-US" dirty="0" smtClean="0"/>
              <a:t>进口计量器具</a:t>
            </a:r>
            <a:r>
              <a:rPr lang="en-US" dirty="0" smtClean="0"/>
              <a:t>，  </a:t>
            </a:r>
            <a:r>
              <a:rPr lang="zh-CN" altLang="en-US" dirty="0" smtClean="0"/>
              <a:t>必 须经省级以上人民政府计量行政部门检定合格后</a:t>
            </a:r>
            <a:r>
              <a:rPr lang="en-US" dirty="0" smtClean="0"/>
              <a:t>，   </a:t>
            </a:r>
            <a:r>
              <a:rPr lang="zh-CN" altLang="en-US" dirty="0" smtClean="0"/>
              <a:t>方准销售</a:t>
            </a:r>
            <a:r>
              <a:rPr lang="en-US" dirty="0" smtClean="0"/>
              <a:t>” 。  </a:t>
            </a:r>
            <a:r>
              <a:rPr lang="zh-CN" altLang="en-US" dirty="0" smtClean="0"/>
              <a:t>经检验不合格</a:t>
            </a:r>
            <a:r>
              <a:rPr lang="en-US" dirty="0" smtClean="0"/>
              <a:t>，  </a:t>
            </a:r>
            <a:r>
              <a:rPr lang="zh-CN" altLang="en-US" dirty="0" smtClean="0"/>
              <a:t>需向国外提出索赔的</a:t>
            </a:r>
            <a:r>
              <a:rPr lang="en-US" dirty="0" smtClean="0"/>
              <a:t>，  </a:t>
            </a:r>
            <a:r>
              <a:rPr lang="zh-CN" altLang="en-US" dirty="0" smtClean="0"/>
              <a:t>由省</a:t>
            </a:r>
            <a:r>
              <a:rPr lang="en-US" dirty="0" smtClean="0"/>
              <a:t>、  </a:t>
            </a:r>
            <a:r>
              <a:rPr lang="zh-CN" altLang="en-US" dirty="0" smtClean="0"/>
              <a:t>自治区</a:t>
            </a:r>
            <a:r>
              <a:rPr lang="en-US" dirty="0" smtClean="0"/>
              <a:t>、  </a:t>
            </a:r>
            <a:r>
              <a:rPr lang="zh-CN" altLang="en-US" dirty="0" smtClean="0"/>
              <a:t>直辖市以上计量行政部门对外出证</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zh-CN" altLang="en-US" dirty="0" smtClean="0"/>
              <a:t>第一节  出入境检验检疫概述</a:t>
            </a:r>
            <a:endParaRPr lang="zh-CN" altLang="zh-CN" dirty="0" smtClean="0"/>
          </a:p>
        </p:txBody>
      </p:sp>
      <p:sp>
        <p:nvSpPr>
          <p:cNvPr id="20483" name="Rectangle 3"/>
          <p:cNvSpPr>
            <a:spLocks noGrp="1" noChangeArrowheads="1"/>
          </p:cNvSpPr>
          <p:nvPr>
            <p:ph type="body" idx="1"/>
          </p:nvPr>
        </p:nvSpPr>
        <p:spPr/>
        <p:txBody>
          <a:bodyPr/>
          <a:lstStyle/>
          <a:p>
            <a:r>
              <a:rPr lang="en-US" dirty="0" smtClean="0"/>
              <a:t>（３）  </a:t>
            </a:r>
            <a:r>
              <a:rPr lang="zh-CN" altLang="en-US" dirty="0" smtClean="0"/>
              <a:t>药品检验部门</a:t>
            </a:r>
            <a:r>
              <a:rPr lang="en-US" dirty="0" smtClean="0"/>
              <a:t>。</a:t>
            </a:r>
            <a:endParaRPr lang="zh-CN" altLang="en-US" dirty="0" smtClean="0"/>
          </a:p>
          <a:p>
            <a:r>
              <a:rPr lang="zh-CN" altLang="en-US" dirty="0" smtClean="0"/>
              <a:t>鉴于药品对人 类 健 康</a:t>
            </a:r>
            <a:r>
              <a:rPr lang="en-US" dirty="0" smtClean="0"/>
              <a:t>、  </a:t>
            </a:r>
            <a:r>
              <a:rPr lang="zh-CN" altLang="en-US" dirty="0" smtClean="0"/>
              <a:t>生 命 安 全 的 特 殊 重 要 性</a:t>
            </a:r>
            <a:r>
              <a:rPr lang="en-US" dirty="0" smtClean="0"/>
              <a:t>，  </a:t>
            </a:r>
            <a:r>
              <a:rPr lang="zh-CN" altLang="en-US" dirty="0" smtClean="0"/>
              <a:t>依 据  </a:t>
            </a:r>
            <a:r>
              <a:rPr lang="en-US" dirty="0" smtClean="0"/>
              <a:t>《 </a:t>
            </a:r>
            <a:r>
              <a:rPr lang="zh-CN" altLang="en-US" dirty="0" smtClean="0"/>
              <a:t>中 华 人 民 共 和 国 药 品 管 理 法</a:t>
            </a:r>
            <a:r>
              <a:rPr lang="en-US" dirty="0" smtClean="0"/>
              <a:t>》（ </a:t>
            </a:r>
            <a:r>
              <a:rPr lang="zh-CN" altLang="en-US" dirty="0" smtClean="0"/>
              <a:t>以下简称  </a:t>
            </a:r>
            <a:r>
              <a:rPr lang="en-US" dirty="0" smtClean="0"/>
              <a:t>《 </a:t>
            </a:r>
            <a:r>
              <a:rPr lang="zh-CN" altLang="en-US" dirty="0" smtClean="0"/>
              <a:t>药品管理法</a:t>
            </a:r>
            <a:r>
              <a:rPr lang="en-US" dirty="0" smtClean="0"/>
              <a:t>》 ）  </a:t>
            </a:r>
            <a:r>
              <a:rPr lang="zh-CN" altLang="en-US" dirty="0" smtClean="0"/>
              <a:t>的规定</a:t>
            </a:r>
            <a:r>
              <a:rPr lang="en-US" dirty="0" smtClean="0"/>
              <a:t>，  </a:t>
            </a:r>
            <a:r>
              <a:rPr lang="zh-CN" altLang="en-US" dirty="0" smtClean="0"/>
              <a:t>进出口药品  </a:t>
            </a:r>
            <a:r>
              <a:rPr lang="en-US" dirty="0" smtClean="0"/>
              <a:t>（ </a:t>
            </a:r>
            <a:r>
              <a:rPr lang="zh-CN" altLang="en-US" dirty="0" smtClean="0"/>
              <a:t>包括原料药</a:t>
            </a:r>
            <a:r>
              <a:rPr lang="en-US" dirty="0" smtClean="0"/>
              <a:t>、  </a:t>
            </a:r>
            <a:r>
              <a:rPr lang="zh-CN" altLang="en-US" dirty="0" smtClean="0"/>
              <a:t>制剂和药材</a:t>
            </a:r>
            <a:r>
              <a:rPr lang="en-US" dirty="0" smtClean="0"/>
              <a:t>）   </a:t>
            </a:r>
            <a:r>
              <a:rPr lang="zh-CN" altLang="en-US" dirty="0" smtClean="0"/>
              <a:t>由卫生部指 定的药品检验部门检验</a:t>
            </a:r>
            <a:r>
              <a:rPr lang="en-US" dirty="0" smtClean="0"/>
              <a:t>。</a:t>
            </a:r>
          </a:p>
          <a:p>
            <a:r>
              <a:rPr lang="en-US" dirty="0" smtClean="0"/>
              <a:t>（４）  </a:t>
            </a:r>
            <a:r>
              <a:rPr lang="zh-CN" altLang="en-US" dirty="0" smtClean="0"/>
              <a:t>船舶检验局</a:t>
            </a:r>
            <a:r>
              <a:rPr lang="en-US" dirty="0" smtClean="0"/>
              <a:t>。</a:t>
            </a:r>
            <a:endParaRPr lang="zh-CN" altLang="en-US" dirty="0" smtClean="0"/>
          </a:p>
          <a:p>
            <a:r>
              <a:rPr lang="zh-CN" altLang="en-US" dirty="0" smtClean="0"/>
              <a:t> 其主要任务包括</a:t>
            </a:r>
            <a:r>
              <a:rPr lang="en-US" dirty="0" smtClean="0"/>
              <a:t>：  </a:t>
            </a:r>
            <a:r>
              <a:rPr lang="zh-CN" altLang="en-US" dirty="0" smtClean="0"/>
              <a:t>制定船舶检验的规章制度和船舶 规范</a:t>
            </a:r>
            <a:r>
              <a:rPr lang="en-US" dirty="0" smtClean="0"/>
              <a:t>；  </a:t>
            </a:r>
            <a:r>
              <a:rPr lang="zh-CN" altLang="en-US" dirty="0" smtClean="0"/>
              <a:t>在全国主要港口设立办事机构</a:t>
            </a:r>
            <a:r>
              <a:rPr lang="en-US" dirty="0" smtClean="0"/>
              <a:t>，   </a:t>
            </a:r>
            <a:r>
              <a:rPr lang="zh-CN" altLang="en-US" dirty="0" smtClean="0"/>
              <a:t>执行监督检验</a:t>
            </a:r>
            <a:r>
              <a:rPr lang="en-US" dirty="0" smtClean="0"/>
              <a:t>；  </a:t>
            </a:r>
            <a:r>
              <a:rPr lang="zh-CN" altLang="en-US" dirty="0" smtClean="0"/>
              <a:t>对船舶</a:t>
            </a:r>
            <a:r>
              <a:rPr lang="en-US" dirty="0" smtClean="0"/>
              <a:t>、  </a:t>
            </a:r>
            <a:r>
              <a:rPr lang="zh-CN" altLang="en-US" dirty="0" smtClean="0"/>
              <a:t>海上设施及其材料</a:t>
            </a:r>
            <a:r>
              <a:rPr lang="en-US" dirty="0" smtClean="0"/>
              <a:t>、  </a:t>
            </a:r>
            <a:r>
              <a:rPr lang="zh-CN" altLang="en-US" dirty="0" smtClean="0"/>
              <a:t>机械设备实施监督检验和试验</a:t>
            </a:r>
            <a:r>
              <a:rPr lang="en-US" dirty="0" smtClean="0"/>
              <a:t>，   </a:t>
            </a:r>
            <a:r>
              <a:rPr lang="zh-CN" altLang="en-US" dirty="0" smtClean="0"/>
              <a:t>使船舶和海上设施具备正常的技术条件</a:t>
            </a:r>
            <a:r>
              <a:rPr lang="en-US" dirty="0" smtClean="0"/>
              <a:t>，  </a:t>
            </a:r>
            <a:r>
              <a:rPr lang="zh-CN" altLang="en-US" dirty="0" smtClean="0"/>
              <a:t>以保障海上船舶</a:t>
            </a:r>
            <a:r>
              <a:rPr lang="en-US" dirty="0" smtClean="0"/>
              <a:t>、  </a:t>
            </a:r>
            <a:r>
              <a:rPr lang="zh-CN" altLang="en-US" dirty="0" smtClean="0"/>
              <a:t>设施和人身的安全以及海洋环境不受污染</a:t>
            </a:r>
            <a:r>
              <a:rPr lang="en-US" dirty="0" smtClean="0"/>
              <a:t>；  </a:t>
            </a:r>
            <a:r>
              <a:rPr lang="zh-CN" altLang="en-US" dirty="0" smtClean="0"/>
              <a:t>根据我国参加的有关国际公约</a:t>
            </a:r>
            <a:r>
              <a:rPr lang="en-US" dirty="0" smtClean="0"/>
              <a:t>，  </a:t>
            </a:r>
            <a:r>
              <a:rPr lang="zh-CN" altLang="en-US" dirty="0" smtClean="0"/>
              <a:t>代表政府签发公约要求 的船舶证书</a:t>
            </a:r>
            <a:r>
              <a:rPr lang="en-US" dirty="0" smtClean="0"/>
              <a:t>；  </a:t>
            </a:r>
            <a:r>
              <a:rPr lang="zh-CN" altLang="en-US" dirty="0" smtClean="0"/>
              <a:t>办理船舶入级业务</a:t>
            </a:r>
            <a:r>
              <a:rPr lang="en-US" dirty="0" smtClean="0"/>
              <a:t>；  </a:t>
            </a:r>
            <a:r>
              <a:rPr lang="zh-CN" altLang="en-US" dirty="0" smtClean="0"/>
              <a:t>担任公证检验</a:t>
            </a:r>
            <a:r>
              <a:rPr lang="en-US" dirty="0" smtClean="0"/>
              <a:t>。</a:t>
            </a:r>
            <a:endParaRPr lang="zh-CN" altLang="en-US" dirty="0" smtClean="0"/>
          </a:p>
          <a:p>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zh-CN" altLang="en-US" dirty="0" smtClean="0"/>
              <a:t>第一节  出入境检验检疫概述</a:t>
            </a:r>
            <a:endParaRPr lang="zh-CN" altLang="zh-CN" dirty="0" smtClean="0"/>
          </a:p>
        </p:txBody>
      </p:sp>
      <p:sp>
        <p:nvSpPr>
          <p:cNvPr id="21507" name="Rectangle 3"/>
          <p:cNvSpPr>
            <a:spLocks noGrp="1" noChangeArrowheads="1"/>
          </p:cNvSpPr>
          <p:nvPr>
            <p:ph type="body" idx="1"/>
          </p:nvPr>
        </p:nvSpPr>
        <p:spPr/>
        <p:txBody>
          <a:bodyPr/>
          <a:lstStyle/>
          <a:p>
            <a:pPr>
              <a:lnSpc>
                <a:spcPct val="150000"/>
              </a:lnSpc>
            </a:pPr>
            <a:r>
              <a:rPr lang="en-US" dirty="0" smtClean="0"/>
              <a:t>（５）  </a:t>
            </a:r>
            <a:r>
              <a:rPr lang="zh-CN" altLang="en-US" dirty="0" smtClean="0"/>
              <a:t>香港特别行政区的商品检验机构</a:t>
            </a:r>
            <a:r>
              <a:rPr lang="en-US" dirty="0" smtClean="0"/>
              <a:t>。</a:t>
            </a:r>
            <a:endParaRPr lang="zh-CN" altLang="en-US" dirty="0" smtClean="0"/>
          </a:p>
          <a:p>
            <a:pPr>
              <a:lnSpc>
                <a:spcPct val="150000"/>
              </a:lnSpc>
            </a:pPr>
            <a:r>
              <a:rPr lang="zh-CN" altLang="en-US" dirty="0" smtClean="0"/>
              <a:t>香港特别行政区政府指定的检验机构是标准及检定中心</a:t>
            </a:r>
            <a:r>
              <a:rPr lang="en-US" dirty="0" smtClean="0"/>
              <a:t>。   </a:t>
            </a:r>
            <a:r>
              <a:rPr lang="zh-CN" altLang="en-US" dirty="0" smtClean="0"/>
              <a:t>该中心按政府 颁 布 的 商 品 目 录</a:t>
            </a:r>
            <a:r>
              <a:rPr lang="en-US" dirty="0" smtClean="0"/>
              <a:t>，  </a:t>
            </a:r>
            <a:r>
              <a:rPr lang="zh-CN" altLang="en-US" dirty="0" smtClean="0"/>
              <a:t>对进口商品实施强制性检验</a:t>
            </a:r>
            <a:r>
              <a:rPr lang="en-US" dirty="0" smtClean="0"/>
              <a:t>。   </a:t>
            </a:r>
            <a:r>
              <a:rPr lang="zh-CN" altLang="en-US" dirty="0" smtClean="0"/>
              <a:t>目录所列商品</a:t>
            </a:r>
            <a:r>
              <a:rPr lang="en-US" dirty="0" smtClean="0"/>
              <a:t>，  </a:t>
            </a:r>
            <a:r>
              <a:rPr lang="zh-CN" altLang="en-US" dirty="0" smtClean="0"/>
              <a:t>未经检验及检定中心检验合格的</a:t>
            </a:r>
            <a:r>
              <a:rPr lang="en-US" dirty="0" smtClean="0"/>
              <a:t>，  </a:t>
            </a:r>
            <a:r>
              <a:rPr lang="zh-CN" altLang="en-US" dirty="0" smtClean="0"/>
              <a:t>一律不得销售和使用</a:t>
            </a:r>
            <a:r>
              <a:rPr lang="en-US" dirty="0" smtClean="0"/>
              <a:t>。  </a:t>
            </a:r>
            <a:r>
              <a:rPr lang="zh-CN" altLang="en-US" dirty="0" smtClean="0"/>
              <a:t>香港是自由港</a:t>
            </a:r>
            <a:r>
              <a:rPr lang="en-US" dirty="0" smtClean="0"/>
              <a:t>，  </a:t>
            </a:r>
            <a:r>
              <a:rPr lang="zh-CN" altLang="en-US" dirty="0" smtClean="0"/>
              <a:t>对出口商品不实施强制性检验</a:t>
            </a:r>
            <a:r>
              <a:rPr lang="en-US" dirty="0" smtClean="0"/>
              <a:t>。   </a:t>
            </a:r>
            <a:r>
              <a:rPr lang="zh-CN" altLang="en-US" dirty="0" smtClean="0"/>
              <a:t>对商品检验管理的方式</a:t>
            </a:r>
            <a:r>
              <a:rPr lang="en-US" dirty="0" smtClean="0"/>
              <a:t>，  </a:t>
            </a:r>
            <a:r>
              <a:rPr lang="zh-CN" altLang="en-US" dirty="0" smtClean="0"/>
              <a:t>主要有强制性检验</a:t>
            </a:r>
            <a:r>
              <a:rPr lang="en-US" dirty="0" smtClean="0"/>
              <a:t>、  </a:t>
            </a:r>
            <a:r>
              <a:rPr lang="zh-CN" altLang="en-US" dirty="0" smtClean="0"/>
              <a:t>自愿申请标志检验</a:t>
            </a:r>
            <a:r>
              <a:rPr lang="en-US" dirty="0" smtClean="0"/>
              <a:t>、  </a:t>
            </a:r>
            <a:r>
              <a:rPr lang="zh-CN" altLang="en-US" dirty="0" smtClean="0"/>
              <a:t>国际认证检验</a:t>
            </a:r>
            <a:r>
              <a:rPr lang="en-US" dirty="0" smtClean="0"/>
              <a:t>、  </a:t>
            </a:r>
            <a:r>
              <a:rPr lang="zh-CN" altLang="en-US" dirty="0" smtClean="0"/>
              <a:t>委托检验和消费选择指导性检验等</a:t>
            </a:r>
            <a:r>
              <a:rPr lang="en-US" dirty="0" smtClean="0"/>
              <a:t>。</a:t>
            </a:r>
          </a:p>
          <a:p>
            <a:pPr>
              <a:lnSpc>
                <a:spcPct val="150000"/>
              </a:lnSpc>
            </a:pPr>
            <a:r>
              <a:rPr lang="zh-CN" altLang="en-US" dirty="0" smtClean="0"/>
              <a:t>除指定的检验机构外</a:t>
            </a:r>
            <a:r>
              <a:rPr lang="en-US" dirty="0" smtClean="0"/>
              <a:t>，  </a:t>
            </a:r>
            <a:r>
              <a:rPr lang="zh-CN" altLang="en-US" dirty="0" smtClean="0"/>
              <a:t>香港还有私人公证行  </a:t>
            </a:r>
            <a:r>
              <a:rPr lang="en-US" dirty="0" smtClean="0"/>
              <a:t>（ </a:t>
            </a:r>
            <a:r>
              <a:rPr lang="zh-CN" altLang="en-US" dirty="0" smtClean="0"/>
              <a:t>如天祥公证行</a:t>
            </a:r>
            <a:r>
              <a:rPr lang="en-US" dirty="0" smtClean="0"/>
              <a:t>）   </a:t>
            </a:r>
            <a:r>
              <a:rPr lang="zh-CN" altLang="en-US" dirty="0" smtClean="0"/>
              <a:t>和外国检验机构  </a:t>
            </a:r>
            <a:r>
              <a:rPr lang="en-US" dirty="0" smtClean="0"/>
              <a:t>（ </a:t>
            </a:r>
            <a:r>
              <a:rPr lang="zh-CN" altLang="en-US" dirty="0" smtClean="0"/>
              <a:t>如 </a:t>
            </a:r>
            <a:r>
              <a:rPr lang="en-US" dirty="0" smtClean="0"/>
              <a:t>ＳＧＳ） 。</a:t>
            </a:r>
            <a:endParaRPr lang="zh-CN" altLang="en-US" dirty="0" smtClean="0"/>
          </a:p>
          <a:p>
            <a:pPr>
              <a:lnSpc>
                <a:spcPct val="150000"/>
              </a:lnSpc>
            </a:pP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zh-CN" altLang="en-US" dirty="0" smtClean="0"/>
              <a:t>第一节  出入境检验检疫概述</a:t>
            </a:r>
            <a:endParaRPr lang="zh-CN" altLang="zh-CN" dirty="0" smtClean="0"/>
          </a:p>
        </p:txBody>
      </p:sp>
      <p:sp>
        <p:nvSpPr>
          <p:cNvPr id="4099" name="Rectangle 3"/>
          <p:cNvSpPr>
            <a:spLocks noGrp="1" noChangeArrowheads="1"/>
          </p:cNvSpPr>
          <p:nvPr>
            <p:ph type="body" idx="1"/>
          </p:nvPr>
        </p:nvSpPr>
        <p:spPr/>
        <p:txBody>
          <a:bodyPr/>
          <a:lstStyle/>
          <a:p>
            <a:pPr>
              <a:lnSpc>
                <a:spcPct val="150000"/>
              </a:lnSpc>
            </a:pPr>
            <a:r>
              <a:rPr lang="zh-CN" altLang="en-US" sz="2900" dirty="0" smtClean="0"/>
              <a:t>一</a:t>
            </a:r>
            <a:r>
              <a:rPr lang="en-US" sz="2900" dirty="0" smtClean="0"/>
              <a:t>、  </a:t>
            </a:r>
            <a:r>
              <a:rPr lang="zh-CN" altLang="en-US" sz="2900" dirty="0" smtClean="0"/>
              <a:t>进出口商品检验检疫概念</a:t>
            </a:r>
            <a:r>
              <a:rPr lang="en-US" altLang="zh-CN" sz="2900" dirty="0" smtClean="0"/>
              <a:t> </a:t>
            </a:r>
            <a:endParaRPr lang="zh-CN" altLang="en-US" sz="2900" dirty="0" smtClean="0"/>
          </a:p>
          <a:p>
            <a:pPr>
              <a:lnSpc>
                <a:spcPct val="150000"/>
              </a:lnSpc>
            </a:pPr>
            <a:r>
              <a:rPr lang="en-US" dirty="0" smtClean="0"/>
              <a:t>１  </a:t>
            </a:r>
            <a:r>
              <a:rPr lang="zh-CN" altLang="en-US" dirty="0" smtClean="0"/>
              <a:t>定义</a:t>
            </a:r>
          </a:p>
          <a:p>
            <a:pPr>
              <a:lnSpc>
                <a:spcPct val="150000"/>
              </a:lnSpc>
            </a:pPr>
            <a:r>
              <a:rPr lang="zh-CN" altLang="en-US" dirty="0" smtClean="0"/>
              <a:t>进出口商品检验检疫是指在国际贸易活动中对买卖双方成交的商品由商品检验检疫机构 对商品的质量</a:t>
            </a:r>
            <a:r>
              <a:rPr lang="en-US" dirty="0" smtClean="0"/>
              <a:t>、  </a:t>
            </a:r>
            <a:r>
              <a:rPr lang="zh-CN" altLang="en-US" dirty="0" smtClean="0"/>
              <a:t>数量</a:t>
            </a:r>
            <a:r>
              <a:rPr lang="en-US" dirty="0" smtClean="0"/>
              <a:t>、  </a:t>
            </a:r>
            <a:r>
              <a:rPr lang="zh-CN" altLang="en-US" dirty="0" smtClean="0"/>
              <a:t>重量</a:t>
            </a:r>
            <a:r>
              <a:rPr lang="en-US" dirty="0" smtClean="0"/>
              <a:t>、  </a:t>
            </a:r>
            <a:r>
              <a:rPr lang="zh-CN" altLang="en-US" dirty="0" smtClean="0"/>
              <a:t>包装</a:t>
            </a:r>
            <a:r>
              <a:rPr lang="en-US" dirty="0" smtClean="0"/>
              <a:t>、  </a:t>
            </a:r>
            <a:r>
              <a:rPr lang="zh-CN" altLang="en-US" dirty="0" smtClean="0"/>
              <a:t>安全</a:t>
            </a:r>
            <a:r>
              <a:rPr lang="en-US" dirty="0" smtClean="0"/>
              <a:t>、  </a:t>
            </a:r>
            <a:r>
              <a:rPr lang="zh-CN" altLang="en-US" dirty="0" smtClean="0"/>
              <a:t>卫生以及 装 运 条 件 等 进 行 检 验 并 对 涉 及 人</a:t>
            </a:r>
            <a:r>
              <a:rPr lang="en-US" dirty="0" smtClean="0"/>
              <a:t>、  </a:t>
            </a:r>
            <a:r>
              <a:rPr lang="zh-CN" altLang="en-US" dirty="0" smtClean="0"/>
              <a:t>动 物</a:t>
            </a:r>
            <a:r>
              <a:rPr lang="en-US" dirty="0" smtClean="0"/>
              <a:t>、  </a:t>
            </a:r>
            <a:r>
              <a:rPr lang="zh-CN" altLang="en-US" dirty="0" smtClean="0"/>
              <a:t>植物的传染病</a:t>
            </a:r>
            <a:r>
              <a:rPr lang="en-US" dirty="0" smtClean="0"/>
              <a:t>、  </a:t>
            </a:r>
            <a:r>
              <a:rPr lang="zh-CN" altLang="en-US" dirty="0" smtClean="0"/>
              <a:t>病虫害</a:t>
            </a:r>
            <a:r>
              <a:rPr lang="en-US" dirty="0" smtClean="0"/>
              <a:t>、  </a:t>
            </a:r>
            <a:r>
              <a:rPr lang="zh-CN" altLang="en-US" dirty="0" smtClean="0"/>
              <a:t>疫情等进行检疫的工作</a:t>
            </a:r>
            <a:r>
              <a:rPr lang="en-US" dirty="0" smtClean="0"/>
              <a:t>，  </a:t>
            </a:r>
            <a:r>
              <a:rPr lang="zh-CN" altLang="en-US" dirty="0" smtClean="0"/>
              <a:t>在国际贸易活动中通常简称为商检工 作</a:t>
            </a:r>
            <a:r>
              <a:rPr lang="en-US" dirty="0" smtClean="0"/>
              <a:t>。 </a:t>
            </a:r>
            <a:endParaRPr lang="zh-CN" altLang="zh-CN" dirty="0" smtClean="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zh-CN" altLang="en-US" dirty="0" smtClean="0"/>
              <a:t>第一节  出入境检验检疫概述</a:t>
            </a:r>
            <a:endParaRPr lang="zh-CN" altLang="zh-CN" dirty="0" smtClean="0"/>
          </a:p>
        </p:txBody>
      </p:sp>
      <p:sp>
        <p:nvSpPr>
          <p:cNvPr id="22531" name="Rectangle 3"/>
          <p:cNvSpPr>
            <a:spLocks noGrp="1" noChangeArrowheads="1"/>
          </p:cNvSpPr>
          <p:nvPr>
            <p:ph type="body" idx="1"/>
          </p:nvPr>
        </p:nvSpPr>
        <p:spPr/>
        <p:txBody>
          <a:bodyPr/>
          <a:lstStyle/>
          <a:p>
            <a:pPr>
              <a:lnSpc>
                <a:spcPct val="150000"/>
              </a:lnSpc>
            </a:pPr>
            <a:r>
              <a:rPr lang="en-US" dirty="0" smtClean="0"/>
              <a:t>（６）  </a:t>
            </a:r>
            <a:r>
              <a:rPr lang="zh-CN" altLang="en-US" dirty="0" smtClean="0"/>
              <a:t>其他检验鉴定机构</a:t>
            </a:r>
            <a:r>
              <a:rPr lang="en-US" dirty="0" smtClean="0"/>
              <a:t>。</a:t>
            </a:r>
            <a:endParaRPr lang="zh-CN" altLang="en-US" dirty="0" smtClean="0"/>
          </a:p>
          <a:p>
            <a:pPr>
              <a:lnSpc>
                <a:spcPct val="150000"/>
              </a:lnSpc>
            </a:pPr>
            <a:r>
              <a:rPr lang="zh-CN" altLang="en-US" dirty="0" smtClean="0"/>
              <a:t>进出口计量器具的鉴定工作由国家计量部门检验鉴定</a:t>
            </a:r>
            <a:r>
              <a:rPr lang="en-US" dirty="0" smtClean="0"/>
              <a:t>； </a:t>
            </a:r>
            <a:r>
              <a:rPr lang="zh-CN" altLang="en-US" dirty="0" smtClean="0"/>
              <a:t>进出口锅炉及压力容器的安全监 督检验</a:t>
            </a:r>
            <a:r>
              <a:rPr lang="en-US" dirty="0" smtClean="0"/>
              <a:t>，  </a:t>
            </a:r>
            <a:r>
              <a:rPr lang="zh-CN" altLang="en-US" dirty="0" smtClean="0"/>
              <a:t>由锅炉压力容器安全监察机构办理</a:t>
            </a:r>
            <a:r>
              <a:rPr lang="en-US" dirty="0" smtClean="0"/>
              <a:t>；  </a:t>
            </a:r>
            <a:r>
              <a:rPr lang="zh-CN" altLang="en-US" dirty="0" smtClean="0"/>
              <a:t>进出口船舶</a:t>
            </a:r>
            <a:r>
              <a:rPr lang="en-US" dirty="0" smtClean="0"/>
              <a:t>、  </a:t>
            </a:r>
            <a:r>
              <a:rPr lang="zh-CN" altLang="en-US" dirty="0" smtClean="0"/>
              <a:t>主要船用设备和材料</a:t>
            </a:r>
            <a:r>
              <a:rPr lang="en-US" dirty="0" smtClean="0"/>
              <a:t>、  </a:t>
            </a:r>
            <a:r>
              <a:rPr lang="zh-CN" altLang="en-US" dirty="0" smtClean="0"/>
              <a:t>集装箱的船舶规范检验由船舶检验机构办理</a:t>
            </a:r>
            <a:r>
              <a:rPr lang="en-US" dirty="0" smtClean="0"/>
              <a:t>；  </a:t>
            </a:r>
            <a:r>
              <a:rPr lang="zh-CN" altLang="en-US" dirty="0" smtClean="0"/>
              <a:t>进出口飞机</a:t>
            </a:r>
            <a:r>
              <a:rPr lang="en-US" dirty="0" smtClean="0"/>
              <a:t>，  </a:t>
            </a:r>
            <a:r>
              <a:rPr lang="zh-CN" altLang="en-US" dirty="0" smtClean="0"/>
              <a:t>包括飞机发动机</a:t>
            </a:r>
            <a:r>
              <a:rPr lang="en-US" dirty="0" smtClean="0"/>
              <a:t>、  </a:t>
            </a:r>
            <a:r>
              <a:rPr lang="zh-CN" altLang="en-US" dirty="0" smtClean="0"/>
              <a:t>机载设备等的适航检验由民航部门的专门机构检验办理</a:t>
            </a:r>
            <a:r>
              <a:rPr lang="en-US" dirty="0" smtClean="0"/>
              <a:t>； </a:t>
            </a:r>
            <a:r>
              <a:rPr lang="zh-CN" altLang="en-US" dirty="0" smtClean="0"/>
              <a:t>出口文物必须经国家文物行政管理部门检验鉴定并出具准 予出口的凭证等</a:t>
            </a:r>
            <a:r>
              <a:rPr lang="en-US" dirty="0" smtClean="0"/>
              <a:t>。  </a:t>
            </a:r>
            <a:r>
              <a:rPr lang="zh-CN" altLang="en-US" dirty="0" smtClean="0"/>
              <a:t>凡上述物品的进出口检验须依法向各专职检验部门申请办理</a:t>
            </a:r>
            <a:r>
              <a:rPr lang="en-US" dirty="0" smtClean="0"/>
              <a:t>，  </a:t>
            </a:r>
            <a:r>
              <a:rPr lang="zh-CN" altLang="en-US" dirty="0" smtClean="0"/>
              <a:t>取得合格检 验鉴定证明文件后</a:t>
            </a:r>
            <a:r>
              <a:rPr lang="en-US" dirty="0" smtClean="0"/>
              <a:t>，  </a:t>
            </a:r>
            <a:r>
              <a:rPr lang="zh-CN" altLang="en-US" dirty="0" smtClean="0"/>
              <a:t>才准予进口或出口</a:t>
            </a:r>
            <a:r>
              <a:rPr lang="en-US" dirty="0" smtClean="0"/>
              <a:t>。</a:t>
            </a:r>
            <a:endParaRPr lang="zh-CN" altLang="en-US" dirty="0" smtClean="0"/>
          </a:p>
          <a:p>
            <a:pPr>
              <a:lnSpc>
                <a:spcPct val="150000"/>
              </a:lnSpc>
            </a:pPr>
            <a:r>
              <a:rPr lang="zh-CN" altLang="en-US" dirty="0" smtClean="0"/>
              <a:t>此外</a:t>
            </a:r>
            <a:r>
              <a:rPr lang="en-US" dirty="0" smtClean="0"/>
              <a:t>，  </a:t>
            </a:r>
            <a:r>
              <a:rPr lang="zh-CN" altLang="en-US" dirty="0" smtClean="0"/>
              <a:t>我国还有为进出口贸易提供检验服务的中介组织</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zh-CN" altLang="en-US" dirty="0" smtClean="0"/>
              <a:t>第一节  出入境检验检疫概述</a:t>
            </a:r>
            <a:endParaRPr lang="zh-CN" altLang="zh-CN" dirty="0" smtClean="0"/>
          </a:p>
        </p:txBody>
      </p:sp>
      <p:sp>
        <p:nvSpPr>
          <p:cNvPr id="23555" name="Rectangle 3"/>
          <p:cNvSpPr>
            <a:spLocks noGrp="1" noChangeArrowheads="1"/>
          </p:cNvSpPr>
          <p:nvPr>
            <p:ph type="body" idx="1"/>
          </p:nvPr>
        </p:nvSpPr>
        <p:spPr/>
        <p:txBody>
          <a:bodyPr/>
          <a:lstStyle/>
          <a:p>
            <a:pPr eaLnBrk="1" hangingPunct="1"/>
            <a:r>
              <a:rPr lang="en-US" dirty="0" smtClean="0"/>
              <a:t>３  </a:t>
            </a:r>
            <a:r>
              <a:rPr lang="zh-CN" altLang="en-US" dirty="0" smtClean="0"/>
              <a:t>其他国家出入境检验检疫机构</a:t>
            </a:r>
          </a:p>
          <a:p>
            <a:r>
              <a:rPr lang="en-US" dirty="0" smtClean="0"/>
              <a:t>（１）  </a:t>
            </a:r>
            <a:r>
              <a:rPr lang="zh-CN" altLang="en-US" dirty="0" smtClean="0"/>
              <a:t>瑞士通用公证行</a:t>
            </a:r>
            <a:r>
              <a:rPr lang="en-US" dirty="0" smtClean="0"/>
              <a:t>。</a:t>
            </a:r>
            <a:endParaRPr lang="zh-CN" altLang="en-US" dirty="0" smtClean="0"/>
          </a:p>
          <a:p>
            <a:r>
              <a:rPr lang="zh-CN" altLang="en-US" dirty="0" smtClean="0"/>
              <a:t>瑞士通用公证行  </a:t>
            </a:r>
            <a:r>
              <a:rPr lang="en-US" dirty="0" smtClean="0"/>
              <a:t>（ </a:t>
            </a:r>
            <a:r>
              <a:rPr lang="en-US" dirty="0" err="1" smtClean="0"/>
              <a:t>Ｓｏｃｉｅｔｅ</a:t>
            </a:r>
            <a:r>
              <a:rPr lang="en-US" dirty="0" smtClean="0"/>
              <a:t>  </a:t>
            </a:r>
            <a:r>
              <a:rPr lang="en-US" dirty="0" err="1" smtClean="0"/>
              <a:t>Ｇｅｎｅｒａｌｅ</a:t>
            </a:r>
            <a:r>
              <a:rPr lang="en-US" dirty="0" smtClean="0"/>
              <a:t>  </a:t>
            </a:r>
            <a:r>
              <a:rPr lang="en-US" dirty="0" err="1" smtClean="0"/>
              <a:t>ｄｅ</a:t>
            </a:r>
            <a:r>
              <a:rPr lang="en-US" dirty="0" smtClean="0"/>
              <a:t> </a:t>
            </a:r>
            <a:r>
              <a:rPr lang="en-US" dirty="0" err="1" smtClean="0"/>
              <a:t>Ｓｕｒｖｅｉｌｌａｎｃｅ</a:t>
            </a:r>
            <a:r>
              <a:rPr lang="en-US" dirty="0" smtClean="0"/>
              <a:t>  Ｓ Ａ ，  ＳＧＳ）  </a:t>
            </a:r>
            <a:r>
              <a:rPr lang="zh-CN" altLang="en-US" dirty="0" smtClean="0"/>
              <a:t>是目前世界上最大的专 门从事国际商品检验</a:t>
            </a:r>
            <a:r>
              <a:rPr lang="en-US" dirty="0" smtClean="0"/>
              <a:t>、  </a:t>
            </a:r>
            <a:r>
              <a:rPr lang="zh-CN" altLang="en-US" dirty="0" smtClean="0"/>
              <a:t>测试和认证的集团公司</a:t>
            </a:r>
            <a:r>
              <a:rPr lang="en-US" dirty="0" smtClean="0"/>
              <a:t>，   </a:t>
            </a:r>
            <a:r>
              <a:rPr lang="zh-CN" altLang="en-US" dirty="0" smtClean="0"/>
              <a:t>它是一个在国际贸易中有影响的民间独立检 验机构</a:t>
            </a:r>
            <a:r>
              <a:rPr lang="en-US" dirty="0" smtClean="0"/>
              <a:t>。 ＳＧＳ </a:t>
            </a:r>
            <a:r>
              <a:rPr lang="zh-CN" altLang="en-US" dirty="0" smtClean="0"/>
              <a:t>在世界贸易活动中依 据用户申请</a:t>
            </a:r>
            <a:r>
              <a:rPr lang="en-US" dirty="0" smtClean="0"/>
              <a:t>、  </a:t>
            </a:r>
            <a:r>
              <a:rPr lang="zh-CN" altLang="en-US" dirty="0" smtClean="0"/>
              <a:t>委托</a:t>
            </a:r>
            <a:r>
              <a:rPr lang="en-US" dirty="0" smtClean="0"/>
              <a:t>，  </a:t>
            </a:r>
            <a:r>
              <a:rPr lang="zh-CN" altLang="en-US" dirty="0" smtClean="0"/>
              <a:t>主要从事下述业务</a:t>
            </a:r>
            <a:r>
              <a:rPr lang="en-US" dirty="0" smtClean="0"/>
              <a:t>：</a:t>
            </a:r>
            <a:endParaRPr lang="zh-CN" altLang="en-US" dirty="0" smtClean="0"/>
          </a:p>
          <a:p>
            <a:r>
              <a:rPr lang="en-US" dirty="0" smtClean="0"/>
              <a:t>①</a:t>
            </a:r>
            <a:r>
              <a:rPr lang="zh-CN" altLang="en-US" dirty="0" smtClean="0"/>
              <a:t>对粮食</a:t>
            </a:r>
            <a:r>
              <a:rPr lang="en-US" dirty="0" smtClean="0"/>
              <a:t>、  </a:t>
            </a:r>
            <a:r>
              <a:rPr lang="zh-CN" altLang="en-US" dirty="0" smtClean="0"/>
              <a:t>农</a:t>
            </a:r>
            <a:r>
              <a:rPr lang="en-US" dirty="0" smtClean="0"/>
              <a:t>、  </a:t>
            </a:r>
            <a:r>
              <a:rPr lang="zh-CN" altLang="en-US" dirty="0" smtClean="0"/>
              <a:t>副产品的质量</a:t>
            </a:r>
            <a:r>
              <a:rPr lang="en-US" dirty="0" smtClean="0"/>
              <a:t>、  </a:t>
            </a:r>
            <a:r>
              <a:rPr lang="zh-CN" altLang="en-US" dirty="0" smtClean="0"/>
              <a:t>数量</a:t>
            </a:r>
            <a:r>
              <a:rPr lang="en-US" dirty="0" smtClean="0"/>
              <a:t>、  </a:t>
            </a:r>
            <a:r>
              <a:rPr lang="zh-CN" altLang="en-US" dirty="0" smtClean="0"/>
              <a:t>重量进行检验</a:t>
            </a:r>
            <a:r>
              <a:rPr lang="en-US" dirty="0" smtClean="0"/>
              <a:t>。  </a:t>
            </a:r>
            <a:r>
              <a:rPr lang="zh-CN" altLang="en-US" dirty="0" smtClean="0"/>
              <a:t>对车</a:t>
            </a:r>
            <a:r>
              <a:rPr lang="en-US" dirty="0" smtClean="0"/>
              <a:t>、  </a:t>
            </a:r>
            <a:r>
              <a:rPr lang="zh-CN" altLang="en-US" dirty="0" smtClean="0"/>
              <a:t>船</a:t>
            </a:r>
            <a:r>
              <a:rPr lang="en-US" dirty="0" smtClean="0"/>
              <a:t>、  </a:t>
            </a:r>
            <a:r>
              <a:rPr lang="zh-CN" altLang="en-US" dirty="0" smtClean="0"/>
              <a:t>仓的装运条件</a:t>
            </a:r>
            <a:r>
              <a:rPr lang="en-US" dirty="0" smtClean="0"/>
              <a:t>、  </a:t>
            </a:r>
            <a:r>
              <a:rPr lang="zh-CN" altLang="en-US" dirty="0" smtClean="0"/>
              <a:t>清洁 卫生检验</a:t>
            </a:r>
            <a:r>
              <a:rPr lang="en-US" dirty="0" smtClean="0"/>
              <a:t>，  </a:t>
            </a:r>
            <a:r>
              <a:rPr lang="zh-CN" altLang="en-US" dirty="0" smtClean="0"/>
              <a:t>对装卸进行监督等</a:t>
            </a:r>
            <a:r>
              <a:rPr lang="en-US" dirty="0" smtClean="0"/>
              <a:t>。</a:t>
            </a:r>
            <a:endParaRPr lang="zh-CN" altLang="en-US" dirty="0" smtClean="0"/>
          </a:p>
          <a:p>
            <a:r>
              <a:rPr lang="en-US" dirty="0" smtClean="0"/>
              <a:t>②</a:t>
            </a:r>
            <a:r>
              <a:rPr lang="zh-CN" altLang="en-US" dirty="0" smtClean="0"/>
              <a:t>对石油产品</a:t>
            </a:r>
            <a:r>
              <a:rPr lang="en-US" dirty="0" smtClean="0"/>
              <a:t>、  </a:t>
            </a:r>
            <a:r>
              <a:rPr lang="zh-CN" altLang="en-US" dirty="0" smtClean="0"/>
              <a:t>化工产品</a:t>
            </a:r>
            <a:r>
              <a:rPr lang="en-US" dirty="0" smtClean="0"/>
              <a:t>、  </a:t>
            </a:r>
            <a:r>
              <a:rPr lang="zh-CN" altLang="en-US" dirty="0" smtClean="0"/>
              <a:t>化肥</a:t>
            </a:r>
            <a:r>
              <a:rPr lang="en-US" dirty="0" smtClean="0"/>
              <a:t>、  </a:t>
            </a:r>
            <a:r>
              <a:rPr lang="zh-CN" altLang="en-US" dirty="0" smtClean="0"/>
              <a:t>水泥及医药品进行数量</a:t>
            </a:r>
            <a:r>
              <a:rPr lang="en-US" dirty="0" smtClean="0"/>
              <a:t>、   </a:t>
            </a:r>
            <a:r>
              <a:rPr lang="zh-CN" altLang="en-US" dirty="0" smtClean="0"/>
              <a:t>重量</a:t>
            </a:r>
            <a:r>
              <a:rPr lang="en-US" dirty="0" smtClean="0"/>
              <a:t>、  </a:t>
            </a:r>
            <a:r>
              <a:rPr lang="zh-CN" altLang="en-US" dirty="0" smtClean="0"/>
              <a:t>质量检验</a:t>
            </a:r>
            <a:r>
              <a:rPr lang="en-US" dirty="0" smtClean="0"/>
              <a:t>，  </a:t>
            </a:r>
            <a:r>
              <a:rPr lang="zh-CN" altLang="en-US" dirty="0" smtClean="0"/>
              <a:t>对油轮</a:t>
            </a:r>
            <a:r>
              <a:rPr lang="en-US" dirty="0" smtClean="0"/>
              <a:t>、</a:t>
            </a:r>
            <a:r>
              <a:rPr lang="zh-CN" altLang="en-US" dirty="0" smtClean="0"/>
              <a:t>油舱</a:t>
            </a:r>
            <a:r>
              <a:rPr lang="en-US" dirty="0" smtClean="0"/>
              <a:t>、  </a:t>
            </a:r>
            <a:r>
              <a:rPr lang="zh-CN" altLang="en-US" dirty="0" smtClean="0"/>
              <a:t>油桶的装运条件检验等</a:t>
            </a:r>
            <a:r>
              <a:rPr lang="en-US" dirty="0" smtClean="0"/>
              <a:t>。</a:t>
            </a:r>
            <a:endParaRPr lang="zh-CN" altLang="en-US" dirty="0" smtClean="0"/>
          </a:p>
          <a:p>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zh-CN" altLang="en-US" dirty="0" smtClean="0"/>
              <a:t>第一节  出入境检验检疫概述</a:t>
            </a:r>
            <a:endParaRPr lang="zh-CN" altLang="zh-CN" dirty="0" smtClean="0"/>
          </a:p>
        </p:txBody>
      </p:sp>
      <p:sp>
        <p:nvSpPr>
          <p:cNvPr id="24579" name="Rectangle 3"/>
          <p:cNvSpPr>
            <a:spLocks noGrp="1" noChangeArrowheads="1"/>
          </p:cNvSpPr>
          <p:nvPr>
            <p:ph type="body" idx="1"/>
          </p:nvPr>
        </p:nvSpPr>
        <p:spPr/>
        <p:txBody>
          <a:bodyPr/>
          <a:lstStyle/>
          <a:p>
            <a:pPr>
              <a:lnSpc>
                <a:spcPct val="150000"/>
              </a:lnSpc>
            </a:pPr>
            <a:r>
              <a:rPr lang="en-US" dirty="0" smtClean="0"/>
              <a:t>③</a:t>
            </a:r>
            <a:r>
              <a:rPr lang="zh-CN" altLang="en-US" dirty="0" smtClean="0"/>
              <a:t>对矿产品</a:t>
            </a:r>
            <a:r>
              <a:rPr lang="en-US" dirty="0" smtClean="0"/>
              <a:t>、 </a:t>
            </a:r>
            <a:r>
              <a:rPr lang="zh-CN" altLang="en-US" dirty="0" smtClean="0"/>
              <a:t>冶金产品</a:t>
            </a:r>
            <a:r>
              <a:rPr lang="en-US" dirty="0" smtClean="0"/>
              <a:t>、 </a:t>
            </a:r>
            <a:r>
              <a:rPr lang="zh-CN" altLang="en-US" dirty="0" smtClean="0"/>
              <a:t>钢铁</a:t>
            </a:r>
            <a:r>
              <a:rPr lang="en-US" dirty="0" smtClean="0"/>
              <a:t>、 </a:t>
            </a:r>
            <a:r>
              <a:rPr lang="zh-CN" altLang="en-US" dirty="0" smtClean="0"/>
              <a:t>废钢进行质量</a:t>
            </a:r>
            <a:r>
              <a:rPr lang="en-US" dirty="0" smtClean="0"/>
              <a:t>、 </a:t>
            </a:r>
            <a:r>
              <a:rPr lang="zh-CN" altLang="en-US" dirty="0" smtClean="0"/>
              <a:t>数量</a:t>
            </a:r>
            <a:r>
              <a:rPr lang="en-US" dirty="0" smtClean="0"/>
              <a:t>、 </a:t>
            </a:r>
            <a:r>
              <a:rPr lang="zh-CN" altLang="en-US" dirty="0" smtClean="0"/>
              <a:t>重量</a:t>
            </a:r>
            <a:r>
              <a:rPr lang="en-US" dirty="0" smtClean="0"/>
              <a:t>、 </a:t>
            </a:r>
            <a:r>
              <a:rPr lang="zh-CN" altLang="en-US" dirty="0" smtClean="0"/>
              <a:t>外观</a:t>
            </a:r>
            <a:r>
              <a:rPr lang="en-US" dirty="0" smtClean="0"/>
              <a:t>、 </a:t>
            </a:r>
            <a:r>
              <a:rPr lang="zh-CN" altLang="en-US" dirty="0" smtClean="0"/>
              <a:t>尺寸检验</a:t>
            </a:r>
            <a:r>
              <a:rPr lang="en-US" dirty="0" smtClean="0"/>
              <a:t>，  </a:t>
            </a:r>
            <a:r>
              <a:rPr lang="zh-CN" altLang="en-US" dirty="0" smtClean="0"/>
              <a:t>监督装 卸等</a:t>
            </a:r>
            <a:r>
              <a:rPr lang="en-US" dirty="0" smtClean="0"/>
              <a:t>。</a:t>
            </a:r>
            <a:endParaRPr lang="zh-CN" altLang="en-US" dirty="0" smtClean="0"/>
          </a:p>
          <a:p>
            <a:pPr>
              <a:lnSpc>
                <a:spcPct val="150000"/>
              </a:lnSpc>
            </a:pPr>
            <a:r>
              <a:rPr lang="en-US" dirty="0" smtClean="0"/>
              <a:t>④</a:t>
            </a:r>
            <a:r>
              <a:rPr lang="zh-CN" altLang="en-US" dirty="0" smtClean="0"/>
              <a:t>对各类工业品</a:t>
            </a:r>
            <a:r>
              <a:rPr lang="en-US" dirty="0" smtClean="0"/>
              <a:t>、  </a:t>
            </a:r>
            <a:r>
              <a:rPr lang="zh-CN" altLang="en-US" dirty="0" smtClean="0"/>
              <a:t>消费品的检验</a:t>
            </a:r>
            <a:r>
              <a:rPr lang="en-US" dirty="0" smtClean="0"/>
              <a:t>，  </a:t>
            </a:r>
            <a:r>
              <a:rPr lang="zh-CN" altLang="en-US" dirty="0" smtClean="0"/>
              <a:t>包括纺织品类</a:t>
            </a:r>
            <a:r>
              <a:rPr lang="en-US" dirty="0" smtClean="0"/>
              <a:t>、  </a:t>
            </a:r>
            <a:r>
              <a:rPr lang="zh-CN" altLang="en-US" dirty="0" smtClean="0"/>
              <a:t>鞋类</a:t>
            </a:r>
            <a:r>
              <a:rPr lang="en-US" dirty="0" smtClean="0"/>
              <a:t>、  </a:t>
            </a:r>
            <a:r>
              <a:rPr lang="zh-CN" altLang="en-US" dirty="0" smtClean="0"/>
              <a:t>玩具类</a:t>
            </a:r>
            <a:r>
              <a:rPr lang="en-US" dirty="0" smtClean="0"/>
              <a:t>、  </a:t>
            </a:r>
            <a:r>
              <a:rPr lang="zh-CN" altLang="en-US" dirty="0" smtClean="0"/>
              <a:t>钟表类</a:t>
            </a:r>
            <a:r>
              <a:rPr lang="en-US" dirty="0" smtClean="0"/>
              <a:t>、  </a:t>
            </a:r>
            <a:r>
              <a:rPr lang="zh-CN" altLang="en-US" dirty="0" smtClean="0"/>
              <a:t>电子及电器产品</a:t>
            </a:r>
            <a:r>
              <a:rPr lang="en-US" dirty="0" smtClean="0"/>
              <a:t>、 </a:t>
            </a:r>
            <a:r>
              <a:rPr lang="zh-CN" altLang="en-US" dirty="0" smtClean="0"/>
              <a:t>体育用品</a:t>
            </a:r>
            <a:r>
              <a:rPr lang="en-US" dirty="0" smtClean="0"/>
              <a:t>、 </a:t>
            </a:r>
            <a:r>
              <a:rPr lang="zh-CN" altLang="en-US" dirty="0" smtClean="0"/>
              <a:t>箱包</a:t>
            </a:r>
            <a:r>
              <a:rPr lang="en-US" dirty="0" smtClean="0"/>
              <a:t>、 </a:t>
            </a:r>
            <a:r>
              <a:rPr lang="zh-CN" altLang="en-US" dirty="0" smtClean="0"/>
              <a:t>车辆</a:t>
            </a:r>
            <a:r>
              <a:rPr lang="en-US" dirty="0" smtClean="0"/>
              <a:t>、 </a:t>
            </a:r>
            <a:r>
              <a:rPr lang="zh-CN" altLang="en-US" dirty="0" smtClean="0"/>
              <a:t>文具等</a:t>
            </a:r>
            <a:r>
              <a:rPr lang="en-US" dirty="0" smtClean="0"/>
              <a:t>。 </a:t>
            </a:r>
            <a:r>
              <a:rPr lang="zh-CN" altLang="en-US" dirty="0" smtClean="0"/>
              <a:t>除进行常规检验外</a:t>
            </a:r>
            <a:r>
              <a:rPr lang="en-US" dirty="0" smtClean="0"/>
              <a:t>， </a:t>
            </a:r>
            <a:r>
              <a:rPr lang="zh-CN" altLang="en-US" dirty="0" smtClean="0"/>
              <a:t>还可应用户要求</a:t>
            </a:r>
            <a:r>
              <a:rPr lang="en-US" dirty="0" smtClean="0"/>
              <a:t>，  </a:t>
            </a:r>
            <a:r>
              <a:rPr lang="zh-CN" altLang="en-US" dirty="0" smtClean="0"/>
              <a:t>提供采购服 务</a:t>
            </a:r>
            <a:r>
              <a:rPr lang="en-US" dirty="0" smtClean="0"/>
              <a:t>、  </a:t>
            </a:r>
            <a:r>
              <a:rPr lang="zh-CN" altLang="en-US" dirty="0" smtClean="0"/>
              <a:t>寻找货源</a:t>
            </a:r>
            <a:r>
              <a:rPr lang="en-US" dirty="0" smtClean="0"/>
              <a:t>、  </a:t>
            </a:r>
            <a:r>
              <a:rPr lang="zh-CN" altLang="en-US" dirty="0" smtClean="0"/>
              <a:t>价格比较</a:t>
            </a:r>
            <a:r>
              <a:rPr lang="en-US" dirty="0" smtClean="0"/>
              <a:t>、  </a:t>
            </a:r>
            <a:r>
              <a:rPr lang="zh-CN" altLang="en-US" dirty="0" smtClean="0"/>
              <a:t>供货单位评估</a:t>
            </a:r>
            <a:r>
              <a:rPr lang="en-US" dirty="0" smtClean="0"/>
              <a:t>、  </a:t>
            </a:r>
            <a:r>
              <a:rPr lang="zh-CN" altLang="en-US" dirty="0" smtClean="0"/>
              <a:t>生产监控</a:t>
            </a:r>
            <a:r>
              <a:rPr lang="en-US" dirty="0" smtClean="0"/>
              <a:t>、  </a:t>
            </a:r>
            <a:r>
              <a:rPr lang="zh-CN" altLang="en-US" dirty="0" smtClean="0"/>
              <a:t>装船监督等项业务</a:t>
            </a:r>
            <a:r>
              <a:rPr lang="en-US" dirty="0" smtClean="0"/>
              <a:t>。</a:t>
            </a:r>
            <a:endParaRPr lang="zh-CN" altLang="en-US" dirty="0" smtClean="0"/>
          </a:p>
          <a:p>
            <a:pPr>
              <a:lnSpc>
                <a:spcPct val="150000"/>
              </a:lnSpc>
            </a:pPr>
            <a:r>
              <a:rPr lang="en-US" dirty="0" smtClean="0"/>
              <a:t>⑤</a:t>
            </a:r>
            <a:r>
              <a:rPr lang="zh-CN" altLang="en-US" dirty="0" smtClean="0"/>
              <a:t>对成套工业工程的交易提供系列服务</a:t>
            </a:r>
            <a:r>
              <a:rPr lang="en-US" dirty="0" smtClean="0"/>
              <a:t>，  </a:t>
            </a:r>
            <a:r>
              <a:rPr lang="zh-CN" altLang="en-US" dirty="0" smtClean="0"/>
              <a:t>可参与审查工程规划</a:t>
            </a:r>
            <a:r>
              <a:rPr lang="en-US" dirty="0" smtClean="0"/>
              <a:t>，  </a:t>
            </a:r>
            <a:r>
              <a:rPr lang="zh-CN" altLang="en-US" dirty="0" smtClean="0"/>
              <a:t>审核文件</a:t>
            </a:r>
            <a:r>
              <a:rPr lang="en-US" dirty="0" smtClean="0"/>
              <a:t>、  </a:t>
            </a:r>
            <a:r>
              <a:rPr lang="zh-CN" altLang="en-US" dirty="0" smtClean="0"/>
              <a:t>资料</a:t>
            </a:r>
            <a:r>
              <a:rPr lang="en-US" dirty="0" smtClean="0"/>
              <a:t>，  </a:t>
            </a:r>
            <a:r>
              <a:rPr lang="zh-CN" altLang="en-US" dirty="0" smtClean="0"/>
              <a:t>进行 调查评估</a:t>
            </a:r>
            <a:r>
              <a:rPr lang="en-US" dirty="0" smtClean="0"/>
              <a:t>，  </a:t>
            </a:r>
            <a:r>
              <a:rPr lang="zh-CN" altLang="en-US" dirty="0" smtClean="0"/>
              <a:t>直到监督制造</a:t>
            </a:r>
            <a:r>
              <a:rPr lang="en-US" dirty="0" smtClean="0"/>
              <a:t>、  </a:t>
            </a:r>
            <a:r>
              <a:rPr lang="zh-CN" altLang="en-US" dirty="0" smtClean="0"/>
              <a:t>装运</a:t>
            </a:r>
            <a:r>
              <a:rPr lang="en-US" dirty="0" smtClean="0"/>
              <a:t>、  </a:t>
            </a:r>
            <a:r>
              <a:rPr lang="zh-CN" altLang="en-US" dirty="0" smtClean="0"/>
              <a:t>安装</a:t>
            </a:r>
            <a:r>
              <a:rPr lang="en-US" dirty="0" smtClean="0"/>
              <a:t>、  </a:t>
            </a:r>
            <a:r>
              <a:rPr lang="zh-CN" altLang="en-US" dirty="0" smtClean="0"/>
              <a:t>调试</a:t>
            </a:r>
            <a:r>
              <a:rPr lang="en-US" dirty="0" smtClean="0"/>
              <a:t>，  </a:t>
            </a:r>
            <a:r>
              <a:rPr lang="zh-CN" altLang="en-US" dirty="0" smtClean="0"/>
              <a:t>检验成品的全面专业性代理服务</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zh-CN" altLang="en-US" dirty="0" smtClean="0"/>
              <a:t>第一节  出入境检验检疫概述</a:t>
            </a:r>
            <a:endParaRPr lang="zh-CN" altLang="zh-CN" dirty="0" smtClean="0"/>
          </a:p>
        </p:txBody>
      </p:sp>
      <p:sp>
        <p:nvSpPr>
          <p:cNvPr id="25603" name="Rectangle 3"/>
          <p:cNvSpPr>
            <a:spLocks noGrp="1" noChangeArrowheads="1"/>
          </p:cNvSpPr>
          <p:nvPr>
            <p:ph type="body" idx="1"/>
          </p:nvPr>
        </p:nvSpPr>
        <p:spPr/>
        <p:txBody>
          <a:bodyPr/>
          <a:lstStyle/>
          <a:p>
            <a:pPr>
              <a:lnSpc>
                <a:spcPct val="150000"/>
              </a:lnSpc>
            </a:pPr>
            <a:r>
              <a:rPr lang="en-US" dirty="0" smtClean="0"/>
              <a:t>⑥</a:t>
            </a:r>
            <a:r>
              <a:rPr lang="zh-CN" altLang="en-US" dirty="0" smtClean="0"/>
              <a:t>对二手设备的交易</a:t>
            </a:r>
            <a:r>
              <a:rPr lang="en-US" dirty="0" smtClean="0"/>
              <a:t>，  </a:t>
            </a:r>
            <a:r>
              <a:rPr lang="zh-CN" altLang="en-US" dirty="0" smtClean="0"/>
              <a:t>可参与购货前调查</a:t>
            </a:r>
            <a:r>
              <a:rPr lang="en-US" dirty="0" smtClean="0"/>
              <a:t>、  </a:t>
            </a:r>
            <a:r>
              <a:rPr lang="zh-CN" altLang="en-US" dirty="0" smtClean="0"/>
              <a:t>提供咨询服务</a:t>
            </a:r>
            <a:r>
              <a:rPr lang="en-US" dirty="0" smtClean="0"/>
              <a:t>、  </a:t>
            </a:r>
            <a:r>
              <a:rPr lang="zh-CN" altLang="en-US" dirty="0" smtClean="0"/>
              <a:t>检验设备</a:t>
            </a:r>
            <a:r>
              <a:rPr lang="en-US" dirty="0" smtClean="0"/>
              <a:t>、  </a:t>
            </a:r>
            <a:r>
              <a:rPr lang="zh-CN" altLang="en-US" dirty="0" smtClean="0"/>
              <a:t>价值评估</a:t>
            </a:r>
            <a:r>
              <a:rPr lang="en-US" dirty="0" smtClean="0"/>
              <a:t>、  </a:t>
            </a:r>
            <a:r>
              <a:rPr lang="zh-CN" altLang="en-US" dirty="0" smtClean="0"/>
              <a:t>成本预算</a:t>
            </a:r>
            <a:r>
              <a:rPr lang="en-US" dirty="0" smtClean="0"/>
              <a:t>、  </a:t>
            </a:r>
            <a:r>
              <a:rPr lang="zh-CN" altLang="en-US" dirty="0" smtClean="0"/>
              <a:t>监督拆卸</a:t>
            </a:r>
            <a:r>
              <a:rPr lang="en-US" dirty="0" smtClean="0"/>
              <a:t>、  </a:t>
            </a:r>
            <a:r>
              <a:rPr lang="zh-CN" altLang="en-US" dirty="0" smtClean="0"/>
              <a:t>运输</a:t>
            </a:r>
            <a:r>
              <a:rPr lang="en-US" dirty="0" smtClean="0"/>
              <a:t>、  </a:t>
            </a:r>
            <a:r>
              <a:rPr lang="zh-CN" altLang="en-US" dirty="0" smtClean="0"/>
              <a:t>安装以及处理索赔等系列服务</a:t>
            </a:r>
            <a:r>
              <a:rPr lang="en-US" dirty="0" smtClean="0"/>
              <a:t>。</a:t>
            </a:r>
            <a:endParaRPr lang="zh-CN" altLang="en-US" dirty="0" smtClean="0"/>
          </a:p>
          <a:p>
            <a:pPr>
              <a:lnSpc>
                <a:spcPct val="150000"/>
              </a:lnSpc>
            </a:pPr>
            <a:r>
              <a:rPr lang="en-US" dirty="0" smtClean="0"/>
              <a:t>⑦</a:t>
            </a:r>
            <a:r>
              <a:rPr lang="zh-CN" altLang="en-US" dirty="0" smtClean="0"/>
              <a:t>承担与政府合约的综合性进口检验业务</a:t>
            </a:r>
            <a:r>
              <a:rPr lang="en-US" dirty="0" smtClean="0"/>
              <a:t>，  </a:t>
            </a:r>
            <a:r>
              <a:rPr lang="zh-CN" altLang="en-US" dirty="0" smtClean="0"/>
              <a:t>即一些发展中国家执行的全面进口监管计划</a:t>
            </a:r>
            <a:r>
              <a:rPr lang="en-US" dirty="0" smtClean="0"/>
              <a:t>（ </a:t>
            </a:r>
            <a:r>
              <a:rPr lang="en-US" dirty="0" err="1" smtClean="0"/>
              <a:t>Ｃｏｍｐｒｅｈｅｎｓｉｖｅ</a:t>
            </a:r>
            <a:r>
              <a:rPr lang="en-US" dirty="0" smtClean="0"/>
              <a:t>  </a:t>
            </a:r>
            <a:r>
              <a:rPr lang="en-US" dirty="0" err="1" smtClean="0"/>
              <a:t>Ｉｍｐｏｒｔ</a:t>
            </a:r>
            <a:r>
              <a:rPr lang="en-US" dirty="0" smtClean="0"/>
              <a:t> </a:t>
            </a:r>
            <a:r>
              <a:rPr lang="en-US" dirty="0" err="1" smtClean="0"/>
              <a:t>Ｓｕｐｅｒｖｉｓｉｏｎ</a:t>
            </a:r>
            <a:r>
              <a:rPr lang="en-US" dirty="0" smtClean="0"/>
              <a:t>  </a:t>
            </a:r>
            <a:r>
              <a:rPr lang="en-US" dirty="0" err="1" smtClean="0"/>
              <a:t>Ｓｃｈｅｍｅ</a:t>
            </a:r>
            <a:r>
              <a:rPr lang="en-US" dirty="0" smtClean="0"/>
              <a:t>，  ＣＩＳＳ） 。  </a:t>
            </a:r>
            <a:r>
              <a:rPr lang="zh-CN" altLang="en-US" dirty="0" smtClean="0"/>
              <a:t>瑞士 </a:t>
            </a:r>
            <a:r>
              <a:rPr lang="en-US" dirty="0" smtClean="0"/>
              <a:t>ＳＧＳ </a:t>
            </a:r>
            <a:r>
              <a:rPr lang="zh-CN" altLang="en-US" dirty="0" smtClean="0"/>
              <a:t>在 我 国 设 有 办 事 处</a:t>
            </a:r>
            <a:r>
              <a:rPr lang="en-US" dirty="0" smtClean="0"/>
              <a:t>，  </a:t>
            </a:r>
            <a:r>
              <a:rPr lang="zh-CN" altLang="en-US" dirty="0" smtClean="0"/>
              <a:t>并 成 立 了 合资检验公司</a:t>
            </a:r>
            <a:r>
              <a:rPr lang="en-US" dirty="0" smtClean="0"/>
              <a:t>，  </a:t>
            </a:r>
            <a:r>
              <a:rPr lang="zh-CN" altLang="en-US" dirty="0" smtClean="0"/>
              <a:t>近年来业务得到了相当发展</a:t>
            </a:r>
            <a:r>
              <a:rPr lang="en-US" dirty="0" smtClean="0"/>
              <a:t>。</a:t>
            </a:r>
            <a:r>
              <a:rPr lang="zh-CN" alt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zh-CN" altLang="en-US" dirty="0" smtClean="0"/>
              <a:t>第一节  出入境检验检疫概述</a:t>
            </a:r>
            <a:endParaRPr lang="zh-CN" altLang="zh-CN" dirty="0" smtClean="0"/>
          </a:p>
        </p:txBody>
      </p:sp>
      <p:sp>
        <p:nvSpPr>
          <p:cNvPr id="26627" name="Rectangle 3"/>
          <p:cNvSpPr>
            <a:spLocks noGrp="1" noChangeArrowheads="1"/>
          </p:cNvSpPr>
          <p:nvPr>
            <p:ph type="body" idx="1"/>
          </p:nvPr>
        </p:nvSpPr>
        <p:spPr/>
        <p:txBody>
          <a:bodyPr/>
          <a:lstStyle/>
          <a:p>
            <a:r>
              <a:rPr lang="en-US" dirty="0" smtClean="0"/>
              <a:t>（２）  </a:t>
            </a:r>
            <a:r>
              <a:rPr lang="zh-CN" altLang="en-US" dirty="0" smtClean="0"/>
              <a:t>劳氏船级社</a:t>
            </a:r>
            <a:r>
              <a:rPr lang="en-US" dirty="0" smtClean="0"/>
              <a:t>。</a:t>
            </a:r>
            <a:endParaRPr lang="zh-CN" altLang="en-US" dirty="0" smtClean="0"/>
          </a:p>
          <a:p>
            <a:r>
              <a:rPr lang="zh-CN" altLang="en-US" dirty="0" smtClean="0"/>
              <a:t>劳氏船级社  </a:t>
            </a:r>
            <a:r>
              <a:rPr lang="en-US" dirty="0" smtClean="0"/>
              <a:t>（ </a:t>
            </a:r>
            <a:r>
              <a:rPr lang="en-US" dirty="0" err="1" smtClean="0"/>
              <a:t>Ｌｌｏｙｄ</a:t>
            </a:r>
            <a:r>
              <a:rPr lang="en-US" dirty="0" smtClean="0"/>
              <a:t>��ｓ  </a:t>
            </a:r>
            <a:r>
              <a:rPr lang="en-US" dirty="0" err="1" smtClean="0"/>
              <a:t>Ｒｅｇｉｓｔｅｒ</a:t>
            </a:r>
            <a:r>
              <a:rPr lang="en-US" dirty="0" smtClean="0"/>
              <a:t>  </a:t>
            </a:r>
            <a:r>
              <a:rPr lang="en-US" dirty="0" err="1" smtClean="0"/>
              <a:t>ｏｆ</a:t>
            </a:r>
            <a:r>
              <a:rPr lang="en-US" dirty="0" smtClean="0"/>
              <a:t> </a:t>
            </a:r>
            <a:r>
              <a:rPr lang="en-US" dirty="0" err="1" smtClean="0"/>
              <a:t>Ｓｈｉｐｐｉｎｇ</a:t>
            </a:r>
            <a:r>
              <a:rPr lang="en-US" dirty="0" smtClean="0"/>
              <a:t>，  ＬＲ）   </a:t>
            </a:r>
            <a:r>
              <a:rPr lang="zh-CN" altLang="en-US" dirty="0" smtClean="0"/>
              <a:t>为世界上规模最大</a:t>
            </a:r>
            <a:r>
              <a:rPr lang="en-US" dirty="0" smtClean="0"/>
              <a:t>、  </a:t>
            </a:r>
            <a:r>
              <a:rPr lang="zh-CN" altLang="en-US" dirty="0" smtClean="0"/>
              <a:t>历史最久的船舶入 级和海事鉴定权威公证机构</a:t>
            </a:r>
            <a:r>
              <a:rPr lang="en-US" dirty="0" smtClean="0"/>
              <a:t>，   １７６０ </a:t>
            </a:r>
            <a:r>
              <a:rPr lang="zh-CN" altLang="en-US" dirty="0" smtClean="0"/>
              <a:t>年成立于英国伦敦</a:t>
            </a:r>
            <a:r>
              <a:rPr lang="en-US" dirty="0" smtClean="0"/>
              <a:t>，  </a:t>
            </a:r>
            <a:r>
              <a:rPr lang="zh-CN" altLang="en-US" dirty="0" smtClean="0"/>
              <a:t>在全球 </a:t>
            </a:r>
            <a:r>
              <a:rPr lang="en-US" dirty="0" smtClean="0"/>
              <a:t>１００ </a:t>
            </a:r>
            <a:r>
              <a:rPr lang="zh-CN" altLang="en-US" dirty="0" smtClean="0"/>
              <a:t>多个国家设有 </a:t>
            </a:r>
            <a:r>
              <a:rPr lang="en-US" dirty="0" smtClean="0"/>
              <a:t>２３０ </a:t>
            </a:r>
            <a:r>
              <a:rPr lang="zh-CN" altLang="en-US" dirty="0" smtClean="0"/>
              <a:t>多个办事机构</a:t>
            </a:r>
            <a:r>
              <a:rPr lang="en-US" dirty="0" smtClean="0"/>
              <a:t>，  </a:t>
            </a:r>
            <a:r>
              <a:rPr lang="zh-CN" altLang="en-US" dirty="0" smtClean="0"/>
              <a:t>拥有专职 及 兼 职 验 船 师 </a:t>
            </a:r>
            <a:r>
              <a:rPr lang="en-US" dirty="0" smtClean="0"/>
              <a:t>３ ０００ </a:t>
            </a:r>
            <a:r>
              <a:rPr lang="zh-CN" altLang="en-US" dirty="0" smtClean="0"/>
              <a:t>人</a:t>
            </a:r>
            <a:r>
              <a:rPr lang="en-US" dirty="0" smtClean="0"/>
              <a:t>。 </a:t>
            </a:r>
            <a:r>
              <a:rPr lang="zh-CN" altLang="en-US" dirty="0" smtClean="0"/>
              <a:t> </a:t>
            </a:r>
            <a:r>
              <a:rPr lang="en-US" dirty="0" smtClean="0"/>
              <a:t>ＬＲ </a:t>
            </a:r>
            <a:r>
              <a:rPr lang="zh-CN" altLang="en-US" dirty="0" smtClean="0"/>
              <a:t>具体的业务范围包括以下几方面</a:t>
            </a:r>
            <a:r>
              <a:rPr lang="en-US" dirty="0" smtClean="0"/>
              <a:t>：</a:t>
            </a:r>
            <a:endParaRPr lang="zh-CN" altLang="en-US" dirty="0" smtClean="0"/>
          </a:p>
          <a:p>
            <a:r>
              <a:rPr lang="en-US" dirty="0" smtClean="0"/>
              <a:t>①</a:t>
            </a:r>
            <a:r>
              <a:rPr lang="zh-CN" altLang="en-US" dirty="0" smtClean="0"/>
              <a:t>化学品及能源</a:t>
            </a:r>
            <a:r>
              <a:rPr lang="en-US" dirty="0" smtClean="0"/>
              <a:t>。  </a:t>
            </a:r>
            <a:r>
              <a:rPr lang="en-US" altLang="zh-CN" dirty="0" smtClean="0"/>
              <a:t> </a:t>
            </a:r>
            <a:endParaRPr lang="zh-CN" altLang="en-US" dirty="0" smtClean="0"/>
          </a:p>
          <a:p>
            <a:r>
              <a:rPr lang="en-US" dirty="0" smtClean="0"/>
              <a:t>②</a:t>
            </a:r>
            <a:r>
              <a:rPr lang="zh-CN" altLang="en-US" dirty="0" smtClean="0"/>
              <a:t>劳氏质量认证  </a:t>
            </a:r>
            <a:r>
              <a:rPr lang="en-US" dirty="0" smtClean="0"/>
              <a:t>（ ＬＲＱＡ） 。  </a:t>
            </a:r>
            <a:r>
              <a:rPr lang="en-US" altLang="zh-CN" dirty="0" smtClean="0"/>
              <a:t> </a:t>
            </a:r>
            <a:endParaRPr lang="zh-CN" altLang="en-US" dirty="0" smtClean="0"/>
          </a:p>
          <a:p>
            <a:r>
              <a:rPr lang="en-US" dirty="0" smtClean="0"/>
              <a:t>③</a:t>
            </a:r>
            <a:r>
              <a:rPr lang="zh-CN" altLang="en-US" dirty="0" smtClean="0"/>
              <a:t>海运</a:t>
            </a:r>
            <a:r>
              <a:rPr lang="en-US" dirty="0" smtClean="0"/>
              <a:t>。  </a:t>
            </a:r>
            <a:r>
              <a:rPr lang="en-US" altLang="zh-CN" dirty="0" smtClean="0"/>
              <a:t> </a:t>
            </a:r>
            <a:endParaRPr lang="zh-CN" altLang="en-US" dirty="0" smtClean="0"/>
          </a:p>
          <a:p>
            <a:r>
              <a:rPr lang="en-US" dirty="0" smtClean="0"/>
              <a:t>④</a:t>
            </a:r>
            <a:r>
              <a:rPr lang="zh-CN" altLang="en-US" dirty="0" smtClean="0"/>
              <a:t>石油和煤气</a:t>
            </a:r>
            <a:r>
              <a:rPr lang="en-US" dirty="0" smtClean="0"/>
              <a:t>。  </a:t>
            </a:r>
            <a:r>
              <a:rPr lang="en-US" altLang="zh-CN" dirty="0" smtClean="0"/>
              <a:t> </a:t>
            </a:r>
            <a:endParaRPr lang="zh-CN" altLang="en-US" dirty="0" smtClean="0"/>
          </a:p>
          <a:p>
            <a:r>
              <a:rPr lang="en-US" dirty="0" smtClean="0"/>
              <a:t>⑤</a:t>
            </a:r>
            <a:r>
              <a:rPr lang="zh-CN" altLang="en-US" dirty="0" smtClean="0"/>
              <a:t>运输</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zh-CN" altLang="en-US" dirty="0" smtClean="0"/>
              <a:t>第一节  出入境检验检疫概述</a:t>
            </a:r>
            <a:endParaRPr lang="zh-CN" altLang="zh-CN" dirty="0" smtClean="0"/>
          </a:p>
        </p:txBody>
      </p:sp>
      <p:sp>
        <p:nvSpPr>
          <p:cNvPr id="27651" name="Rectangle 3"/>
          <p:cNvSpPr>
            <a:spLocks noGrp="1" noChangeArrowheads="1"/>
          </p:cNvSpPr>
          <p:nvPr>
            <p:ph type="body" idx="1"/>
          </p:nvPr>
        </p:nvSpPr>
        <p:spPr/>
        <p:txBody>
          <a:bodyPr/>
          <a:lstStyle/>
          <a:p>
            <a:pPr>
              <a:lnSpc>
                <a:spcPct val="150000"/>
              </a:lnSpc>
            </a:pPr>
            <a:r>
              <a:rPr lang="en-US" dirty="0" smtClean="0"/>
              <a:t>（３）  </a:t>
            </a:r>
            <a:r>
              <a:rPr lang="zh-CN" altLang="en-US" dirty="0" smtClean="0"/>
              <a:t>英之杰检验集团</a:t>
            </a:r>
            <a:r>
              <a:rPr lang="en-US" dirty="0" smtClean="0"/>
              <a:t>。</a:t>
            </a:r>
            <a:endParaRPr lang="zh-CN" altLang="en-US" dirty="0" smtClean="0"/>
          </a:p>
          <a:p>
            <a:pPr>
              <a:lnSpc>
                <a:spcPct val="150000"/>
              </a:lnSpc>
            </a:pPr>
            <a:r>
              <a:rPr lang="zh-CN" altLang="en-US" dirty="0" smtClean="0"/>
              <a:t>英之杰检验集团  </a:t>
            </a:r>
            <a:r>
              <a:rPr lang="en-US" dirty="0" smtClean="0"/>
              <a:t>（ </a:t>
            </a:r>
            <a:r>
              <a:rPr lang="en-US" dirty="0" err="1" smtClean="0"/>
              <a:t>Ｉｎｃｈｃａｐｅ</a:t>
            </a:r>
            <a:r>
              <a:rPr lang="en-US" dirty="0" smtClean="0"/>
              <a:t>  </a:t>
            </a:r>
            <a:r>
              <a:rPr lang="en-US" dirty="0" err="1" smtClean="0"/>
              <a:t>Ｉｎｓｐｅｃｔｉｏｎ</a:t>
            </a:r>
            <a:r>
              <a:rPr lang="en-US" dirty="0" smtClean="0"/>
              <a:t>  </a:t>
            </a:r>
            <a:r>
              <a:rPr lang="en-US" dirty="0" err="1" smtClean="0"/>
              <a:t>ａｎｄ</a:t>
            </a:r>
            <a:r>
              <a:rPr lang="en-US" dirty="0" smtClean="0"/>
              <a:t> </a:t>
            </a:r>
            <a:r>
              <a:rPr lang="en-US" dirty="0" err="1" smtClean="0"/>
              <a:t>Ｔｅｓｔｉｎｇ</a:t>
            </a:r>
            <a:r>
              <a:rPr lang="en-US" dirty="0" smtClean="0"/>
              <a:t>  </a:t>
            </a:r>
            <a:r>
              <a:rPr lang="en-US" dirty="0" err="1" smtClean="0"/>
              <a:t>Ｓｅｒｖｉｃｅｓ</a:t>
            </a:r>
            <a:r>
              <a:rPr lang="en-US" dirty="0" smtClean="0"/>
              <a:t>，  ＩＩＴＳ）   </a:t>
            </a:r>
            <a:r>
              <a:rPr lang="zh-CN" altLang="en-US" dirty="0" smtClean="0"/>
              <a:t>为一 家 国 际 性 的 民 营 商品检验组织</a:t>
            </a:r>
            <a:r>
              <a:rPr lang="en-US" dirty="0" smtClean="0"/>
              <a:t>，  </a:t>
            </a:r>
            <a:r>
              <a:rPr lang="zh-CN" altLang="en-US" dirty="0" smtClean="0"/>
              <a:t>总部设在英国伦敦</a:t>
            </a:r>
            <a:r>
              <a:rPr lang="en-US" dirty="0" smtClean="0"/>
              <a:t>。  ＩＩＴＳ </a:t>
            </a:r>
            <a:r>
              <a:rPr lang="zh-CN" altLang="en-US" dirty="0" smtClean="0"/>
              <a:t>集团 中 包 括 嘉 碧 集 团</a:t>
            </a:r>
            <a:r>
              <a:rPr lang="en-US" dirty="0" smtClean="0"/>
              <a:t>、  </a:t>
            </a:r>
            <a:r>
              <a:rPr lang="zh-CN" altLang="en-US" dirty="0" smtClean="0"/>
              <a:t>天 祥 国 际 公 司</a:t>
            </a:r>
            <a:r>
              <a:rPr lang="en-US" dirty="0" smtClean="0"/>
              <a:t>、  </a:t>
            </a:r>
            <a:r>
              <a:rPr lang="zh-CN" altLang="en-US" dirty="0" smtClean="0"/>
              <a:t>安 那 实 验 室</a:t>
            </a:r>
            <a:r>
              <a:rPr lang="en-US" dirty="0" smtClean="0"/>
              <a:t>、  </a:t>
            </a:r>
            <a:r>
              <a:rPr lang="zh-CN" altLang="en-US" dirty="0" smtClean="0"/>
              <a:t>英之杰劳埃德代理公司  </a:t>
            </a:r>
            <a:r>
              <a:rPr lang="en-US" dirty="0" smtClean="0"/>
              <a:t>（ </a:t>
            </a:r>
            <a:r>
              <a:rPr lang="zh-CN" altLang="en-US" dirty="0" smtClean="0"/>
              <a:t>汉基国际集团</a:t>
            </a:r>
            <a:r>
              <a:rPr lang="en-US" dirty="0" smtClean="0"/>
              <a:t>、  </a:t>
            </a:r>
            <a:r>
              <a:rPr lang="zh-CN" altLang="en-US" dirty="0" smtClean="0"/>
              <a:t>马修斯但尼尔公司</a:t>
            </a:r>
            <a:r>
              <a:rPr lang="en-US" dirty="0" smtClean="0"/>
              <a:t>） 、  </a:t>
            </a:r>
            <a:r>
              <a:rPr lang="zh-CN" altLang="en-US" dirty="0" smtClean="0"/>
              <a:t>英特泰克服务公司及英特泰克国际服务有限公司等</a:t>
            </a:r>
            <a:r>
              <a:rPr lang="en-US" dirty="0" smtClean="0"/>
              <a:t>。   </a:t>
            </a:r>
            <a:r>
              <a:rPr lang="zh-CN" altLang="en-US" dirty="0" smtClean="0"/>
              <a:t>这些附属机构独立经营</a:t>
            </a:r>
            <a:r>
              <a:rPr lang="en-US" dirty="0" smtClean="0"/>
              <a:t>，   </a:t>
            </a:r>
            <a:r>
              <a:rPr lang="zh-CN" altLang="en-US" dirty="0" smtClean="0"/>
              <a:t>各机构均有自己的专业技术人员和设备</a:t>
            </a:r>
            <a:r>
              <a:rPr lang="en-US" dirty="0" smtClean="0"/>
              <a:t>，  </a:t>
            </a:r>
            <a:r>
              <a:rPr lang="zh-CN" altLang="en-US" dirty="0" smtClean="0"/>
              <a:t>以自身名义提供服务</a:t>
            </a:r>
            <a:r>
              <a:rPr lang="en-US" dirty="0" smtClean="0"/>
              <a:t>，  </a:t>
            </a:r>
            <a:r>
              <a:rPr lang="zh-CN" altLang="en-US" dirty="0" smtClean="0"/>
              <a:t>财务由英之杰总部协调</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zh-CN" altLang="en-US" dirty="0" smtClean="0"/>
              <a:t>第二节　出入境检验检疫的项目</a:t>
            </a:r>
            <a:endParaRPr lang="zh-CN" altLang="zh-CN" dirty="0" smtClean="0"/>
          </a:p>
        </p:txBody>
      </p:sp>
      <p:sp>
        <p:nvSpPr>
          <p:cNvPr id="28675" name="Rectangle 3"/>
          <p:cNvSpPr>
            <a:spLocks noGrp="1" noChangeArrowheads="1"/>
          </p:cNvSpPr>
          <p:nvPr>
            <p:ph type="body" idx="1"/>
          </p:nvPr>
        </p:nvSpPr>
        <p:spPr>
          <a:xfrm>
            <a:off x="457200" y="1752600"/>
            <a:ext cx="8229600" cy="4525963"/>
          </a:xfrm>
        </p:spPr>
        <p:txBody>
          <a:bodyPr/>
          <a:lstStyle/>
          <a:p>
            <a:r>
              <a:rPr lang="zh-CN" altLang="en-US" sz="2900" dirty="0" smtClean="0"/>
              <a:t>一</a:t>
            </a:r>
            <a:r>
              <a:rPr lang="en-US" sz="2900" dirty="0" smtClean="0"/>
              <a:t>、  </a:t>
            </a:r>
            <a:r>
              <a:rPr lang="zh-CN" altLang="en-US" sz="2900" dirty="0" smtClean="0"/>
              <a:t>质量检验</a:t>
            </a:r>
            <a:r>
              <a:rPr lang="en-US" altLang="zh-CN" sz="2900" dirty="0" smtClean="0"/>
              <a:t> </a:t>
            </a:r>
            <a:endParaRPr lang="zh-CN" altLang="en-US" sz="2900" dirty="0" smtClean="0"/>
          </a:p>
          <a:p>
            <a:r>
              <a:rPr lang="en-US" dirty="0" smtClean="0"/>
              <a:t>１  </a:t>
            </a:r>
            <a:r>
              <a:rPr lang="zh-CN" altLang="en-US" dirty="0" smtClean="0"/>
              <a:t>内容</a:t>
            </a:r>
          </a:p>
          <a:p>
            <a:r>
              <a:rPr lang="zh-CN" altLang="en-US" dirty="0" smtClean="0"/>
              <a:t>质量检验  </a:t>
            </a:r>
            <a:r>
              <a:rPr lang="en-US" dirty="0" smtClean="0"/>
              <a:t>（ </a:t>
            </a:r>
            <a:r>
              <a:rPr lang="en-US" dirty="0" err="1" smtClean="0"/>
              <a:t>Ｑｕａｌｉｔｙ</a:t>
            </a:r>
            <a:r>
              <a:rPr lang="en-US" dirty="0" smtClean="0"/>
              <a:t>  </a:t>
            </a:r>
            <a:r>
              <a:rPr lang="en-US" dirty="0" err="1" smtClean="0"/>
              <a:t>Ｔｅｓｔ</a:t>
            </a:r>
            <a:r>
              <a:rPr lang="en-US" dirty="0" smtClean="0"/>
              <a:t>）  </a:t>
            </a:r>
            <a:r>
              <a:rPr lang="zh-CN" altLang="en-US" dirty="0" smtClean="0"/>
              <a:t>也称为品质检验</a:t>
            </a:r>
            <a:r>
              <a:rPr lang="en-US" dirty="0" smtClean="0"/>
              <a:t>，  </a:t>
            </a:r>
            <a:r>
              <a:rPr lang="zh-CN" altLang="en-US" dirty="0" smtClean="0"/>
              <a:t>是检验工作的主要项目</a:t>
            </a:r>
            <a:r>
              <a:rPr lang="en-US" dirty="0" smtClean="0"/>
              <a:t>，  </a:t>
            </a:r>
            <a:r>
              <a:rPr lang="zh-CN" altLang="en-US" dirty="0" smtClean="0"/>
              <a:t>是指借助于某种手 段或方法来测定产品的一个或多个质量特性</a:t>
            </a:r>
            <a:r>
              <a:rPr lang="en-US" dirty="0" smtClean="0"/>
              <a:t>，  </a:t>
            </a:r>
            <a:r>
              <a:rPr lang="zh-CN" altLang="en-US" dirty="0" smtClean="0"/>
              <a:t>然后把测得的结果同规定的产品质量标准进行比较</a:t>
            </a:r>
            <a:r>
              <a:rPr lang="en-US" dirty="0" smtClean="0"/>
              <a:t>，  </a:t>
            </a:r>
            <a:r>
              <a:rPr lang="zh-CN" altLang="en-US" dirty="0" smtClean="0"/>
              <a:t>从而对产品做出合格或不合格判断的活动</a:t>
            </a:r>
            <a:r>
              <a:rPr lang="en-US" dirty="0" smtClean="0"/>
              <a:t>。 </a:t>
            </a:r>
          </a:p>
          <a:p>
            <a:r>
              <a:rPr lang="zh-CN" altLang="en-US" dirty="0" smtClean="0"/>
              <a:t>质量检验的内容主要有</a:t>
            </a:r>
            <a:r>
              <a:rPr lang="en-US" dirty="0" smtClean="0"/>
              <a:t>：</a:t>
            </a:r>
            <a:endParaRPr lang="zh-CN" altLang="en-US" dirty="0" smtClean="0"/>
          </a:p>
          <a:p>
            <a:r>
              <a:rPr lang="en-US" dirty="0" smtClean="0"/>
              <a:t>（１）  </a:t>
            </a:r>
            <a:r>
              <a:rPr lang="zh-CN" altLang="en-US" dirty="0" smtClean="0"/>
              <a:t>外观质量</a:t>
            </a:r>
            <a:r>
              <a:rPr lang="en-US" dirty="0" smtClean="0"/>
              <a:t>。  </a:t>
            </a:r>
            <a:r>
              <a:rPr lang="en-US" altLang="zh-CN" dirty="0" smtClean="0"/>
              <a:t> </a:t>
            </a:r>
            <a:endParaRPr lang="zh-CN" altLang="en-US" dirty="0" smtClean="0"/>
          </a:p>
          <a:p>
            <a:r>
              <a:rPr lang="en-US" dirty="0" smtClean="0"/>
              <a:t>（２）  </a:t>
            </a:r>
            <a:r>
              <a:rPr lang="zh-CN" altLang="en-US" dirty="0" smtClean="0"/>
              <a:t>内在质量</a:t>
            </a:r>
            <a:r>
              <a:rPr lang="en-US" dirty="0" smtClean="0"/>
              <a:t>。  </a:t>
            </a:r>
            <a:r>
              <a:rPr lang="en-US" altLang="zh-CN" dirty="0" smtClean="0"/>
              <a:t> </a:t>
            </a:r>
            <a:endParaRPr lang="zh-CN" altLang="en-US" dirty="0" smtClean="0"/>
          </a:p>
          <a:p>
            <a:r>
              <a:rPr lang="en-US" dirty="0" smtClean="0"/>
              <a:t>（３）  </a:t>
            </a:r>
            <a:r>
              <a:rPr lang="zh-CN" altLang="en-US" dirty="0" smtClean="0"/>
              <a:t>特定质量检验项目</a:t>
            </a:r>
            <a:r>
              <a:rPr lang="en-US" dirty="0" smtClean="0"/>
              <a:t>。 </a:t>
            </a:r>
            <a:endParaRPr lang="zh-CN" altLang="zh-CN" dirty="0" smtClean="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zh-CN" altLang="en-US" dirty="0" smtClean="0"/>
              <a:t>第二节　出入境检验检疫的项目</a:t>
            </a:r>
            <a:endParaRPr lang="zh-CN" altLang="zh-CN" dirty="0" smtClean="0"/>
          </a:p>
        </p:txBody>
      </p:sp>
      <p:sp>
        <p:nvSpPr>
          <p:cNvPr id="29699" name="Rectangle 3"/>
          <p:cNvSpPr>
            <a:spLocks noGrp="1" noChangeArrowheads="1"/>
          </p:cNvSpPr>
          <p:nvPr>
            <p:ph type="body" idx="1"/>
          </p:nvPr>
        </p:nvSpPr>
        <p:spPr/>
        <p:txBody>
          <a:bodyPr/>
          <a:lstStyle/>
          <a:p>
            <a:pPr eaLnBrk="1" hangingPunct="1"/>
            <a:r>
              <a:rPr lang="en-US" dirty="0" smtClean="0"/>
              <a:t>２  </a:t>
            </a:r>
            <a:r>
              <a:rPr lang="zh-CN" altLang="en-US" dirty="0" smtClean="0"/>
              <a:t>方法</a:t>
            </a:r>
          </a:p>
          <a:p>
            <a:r>
              <a:rPr lang="en-US" dirty="0" smtClean="0"/>
              <a:t>（１）  </a:t>
            </a:r>
            <a:r>
              <a:rPr lang="zh-CN" altLang="en-US" dirty="0" smtClean="0"/>
              <a:t>化学分析检验</a:t>
            </a:r>
            <a:r>
              <a:rPr lang="en-US" dirty="0" smtClean="0"/>
              <a:t>。</a:t>
            </a:r>
            <a:endParaRPr lang="zh-CN" altLang="en-US" dirty="0" smtClean="0"/>
          </a:p>
          <a:p>
            <a:r>
              <a:rPr lang="zh-CN" altLang="en-US" dirty="0" smtClean="0"/>
              <a:t>对商品进行化学分析</a:t>
            </a:r>
            <a:r>
              <a:rPr lang="en-US" dirty="0" smtClean="0"/>
              <a:t>，   </a:t>
            </a:r>
            <a:r>
              <a:rPr lang="zh-CN" altLang="en-US" dirty="0" smtClean="0"/>
              <a:t>多用于确定 商 品 的 纯 度</a:t>
            </a:r>
            <a:r>
              <a:rPr lang="en-US" dirty="0" smtClean="0"/>
              <a:t>、  </a:t>
            </a:r>
            <a:r>
              <a:rPr lang="zh-CN" altLang="en-US" dirty="0" smtClean="0"/>
              <a:t>成 分</a:t>
            </a:r>
            <a:r>
              <a:rPr lang="en-US" dirty="0" smtClean="0"/>
              <a:t>、  </a:t>
            </a:r>
            <a:r>
              <a:rPr lang="zh-CN" altLang="en-US" dirty="0" smtClean="0"/>
              <a:t>杂 质 含 量 等</a:t>
            </a:r>
            <a:r>
              <a:rPr lang="en-US" dirty="0" smtClean="0"/>
              <a:t>。  有 溶 液 法、  重 量 法、  </a:t>
            </a:r>
            <a:r>
              <a:rPr lang="en-US" dirty="0" err="1" smtClean="0"/>
              <a:t>气体分析法等</a:t>
            </a:r>
            <a:r>
              <a:rPr lang="en-US" dirty="0" smtClean="0"/>
              <a:t>。</a:t>
            </a:r>
            <a:endParaRPr lang="zh-CN" altLang="en-US" dirty="0" smtClean="0"/>
          </a:p>
          <a:p>
            <a:r>
              <a:rPr lang="en-US" dirty="0" smtClean="0"/>
              <a:t>（２）  </a:t>
            </a:r>
            <a:r>
              <a:rPr lang="zh-CN" altLang="en-US" dirty="0" smtClean="0"/>
              <a:t>仪器分析检验</a:t>
            </a:r>
            <a:r>
              <a:rPr lang="en-US" dirty="0" smtClean="0"/>
              <a:t>。</a:t>
            </a:r>
            <a:endParaRPr lang="zh-CN" altLang="en-US" dirty="0" smtClean="0"/>
          </a:p>
          <a:p>
            <a:r>
              <a:rPr lang="zh-CN" altLang="en-US" dirty="0" smtClean="0"/>
              <a:t>利用现代化的高精度分析仪器测定商品中成分含量的方法</a:t>
            </a:r>
            <a:r>
              <a:rPr lang="en-US" dirty="0" smtClean="0"/>
              <a:t>， </a:t>
            </a:r>
            <a:r>
              <a:rPr lang="zh-CN" altLang="en-US" dirty="0" smtClean="0"/>
              <a:t>对其主成分及微量杂质的测 定可以精确到百万分级</a:t>
            </a:r>
            <a:r>
              <a:rPr lang="en-US" dirty="0" smtClean="0"/>
              <a:t>   （ ＰＰＭ）  </a:t>
            </a:r>
            <a:r>
              <a:rPr lang="zh-CN" altLang="en-US" dirty="0" smtClean="0"/>
              <a:t>或 十 亿 分 级  </a:t>
            </a:r>
            <a:r>
              <a:rPr lang="en-US" dirty="0" smtClean="0"/>
              <a:t>（ ＰＰＢ ） ，  </a:t>
            </a:r>
            <a:r>
              <a:rPr lang="zh-CN" altLang="en-US" dirty="0" smtClean="0"/>
              <a:t>具 有 结 果 准 确</a:t>
            </a:r>
            <a:r>
              <a:rPr lang="en-US" dirty="0" smtClean="0"/>
              <a:t>、  </a:t>
            </a:r>
            <a:r>
              <a:rPr lang="zh-CN" altLang="en-US" dirty="0" smtClean="0"/>
              <a:t>快 速</a:t>
            </a:r>
            <a:r>
              <a:rPr lang="en-US" dirty="0" smtClean="0"/>
              <a:t>、  </a:t>
            </a:r>
            <a:r>
              <a:rPr lang="zh-CN" altLang="en-US" dirty="0" smtClean="0"/>
              <a:t>高 效 的 特 点</a:t>
            </a:r>
            <a:r>
              <a:rPr lang="en-US" dirty="0" smtClean="0"/>
              <a:t>， </a:t>
            </a:r>
            <a:r>
              <a:rPr lang="zh-CN" altLang="en-US" dirty="0" smtClean="0"/>
              <a:t>如原子吸收光谱仪</a:t>
            </a:r>
            <a:r>
              <a:rPr lang="en-US" dirty="0" smtClean="0"/>
              <a:t>、  </a:t>
            </a:r>
            <a:r>
              <a:rPr lang="zh-CN" altLang="en-US" dirty="0" smtClean="0"/>
              <a:t>气相色谱仪</a:t>
            </a:r>
            <a:r>
              <a:rPr lang="en-US" dirty="0" smtClean="0"/>
              <a:t>、  </a:t>
            </a:r>
            <a:r>
              <a:rPr lang="zh-CN" altLang="en-US" dirty="0" smtClean="0"/>
              <a:t>液相色谱仪等</a:t>
            </a:r>
            <a:r>
              <a:rPr lang="en-US" dirty="0" smtClean="0"/>
              <a:t>，  </a:t>
            </a:r>
            <a:r>
              <a:rPr lang="zh-CN" altLang="en-US" dirty="0" smtClean="0"/>
              <a:t>往往与计算机同时使用</a:t>
            </a:r>
            <a:r>
              <a:rPr lang="en-US" dirty="0" smtClean="0"/>
              <a:t>，  </a:t>
            </a:r>
            <a:r>
              <a:rPr lang="zh-CN" altLang="en-US" dirty="0" smtClean="0"/>
              <a:t>取得良好的测试 效果</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zh-CN" altLang="en-US" dirty="0" smtClean="0"/>
              <a:t>第二节　出入境检验检疫的项目</a:t>
            </a:r>
            <a:endParaRPr lang="zh-CN" altLang="zh-CN" dirty="0" smtClean="0"/>
          </a:p>
        </p:txBody>
      </p:sp>
      <p:sp>
        <p:nvSpPr>
          <p:cNvPr id="30723" name="Rectangle 3"/>
          <p:cNvSpPr>
            <a:spLocks noGrp="1" noChangeArrowheads="1"/>
          </p:cNvSpPr>
          <p:nvPr>
            <p:ph type="body" idx="1"/>
          </p:nvPr>
        </p:nvSpPr>
        <p:spPr/>
        <p:txBody>
          <a:bodyPr/>
          <a:lstStyle/>
          <a:p>
            <a:pPr>
              <a:lnSpc>
                <a:spcPct val="150000"/>
              </a:lnSpc>
            </a:pPr>
            <a:r>
              <a:rPr lang="en-US" dirty="0" smtClean="0"/>
              <a:t>（３）  </a:t>
            </a:r>
            <a:r>
              <a:rPr lang="zh-CN" altLang="en-US" dirty="0" smtClean="0"/>
              <a:t>感官检验法</a:t>
            </a:r>
            <a:r>
              <a:rPr lang="en-US" dirty="0" smtClean="0"/>
              <a:t>。</a:t>
            </a:r>
            <a:endParaRPr lang="zh-CN" altLang="en-US" dirty="0" smtClean="0"/>
          </a:p>
          <a:p>
            <a:pPr>
              <a:lnSpc>
                <a:spcPct val="150000"/>
              </a:lnSpc>
            </a:pPr>
            <a:r>
              <a:rPr lang="zh-CN" altLang="en-US" dirty="0" smtClean="0"/>
              <a:t>感官检验法是利用人体的各种感觉器官</a:t>
            </a:r>
            <a:r>
              <a:rPr lang="en-US" dirty="0" smtClean="0"/>
              <a:t>，  </a:t>
            </a:r>
            <a:r>
              <a:rPr lang="zh-CN" altLang="en-US" dirty="0" smtClean="0"/>
              <a:t>如视觉</a:t>
            </a:r>
            <a:r>
              <a:rPr lang="en-US" dirty="0" smtClean="0"/>
              <a:t>、  </a:t>
            </a:r>
            <a:r>
              <a:rPr lang="zh-CN" altLang="en-US" dirty="0" smtClean="0"/>
              <a:t>嗅觉</a:t>
            </a:r>
            <a:r>
              <a:rPr lang="en-US" dirty="0" smtClean="0"/>
              <a:t>、  </a:t>
            </a:r>
            <a:r>
              <a:rPr lang="zh-CN" altLang="en-US" dirty="0" smtClean="0"/>
              <a:t>味觉</a:t>
            </a:r>
            <a:r>
              <a:rPr lang="en-US" dirty="0" smtClean="0"/>
              <a:t>、  </a:t>
            </a:r>
            <a:r>
              <a:rPr lang="zh-CN" altLang="en-US" dirty="0" smtClean="0"/>
              <a:t>听觉</a:t>
            </a:r>
            <a:r>
              <a:rPr lang="en-US" dirty="0" smtClean="0"/>
              <a:t>、  </a:t>
            </a:r>
            <a:r>
              <a:rPr lang="zh-CN" altLang="en-US" dirty="0" smtClean="0"/>
              <a:t>触觉以及积累的 实践经验检验商品品质的方法</a:t>
            </a:r>
            <a:r>
              <a:rPr lang="en-US" dirty="0" smtClean="0"/>
              <a:t>。   </a:t>
            </a:r>
            <a:r>
              <a:rPr lang="zh-CN" altLang="en-US" dirty="0" smtClean="0"/>
              <a:t>用这种方法主要检验的是外形</a:t>
            </a:r>
            <a:r>
              <a:rPr lang="en-US" dirty="0" smtClean="0"/>
              <a:t>、   </a:t>
            </a:r>
            <a:r>
              <a:rPr lang="zh-CN" altLang="en-US" dirty="0" smtClean="0"/>
              <a:t>外观</a:t>
            </a:r>
            <a:r>
              <a:rPr lang="en-US" dirty="0" smtClean="0"/>
              <a:t>、  </a:t>
            </a:r>
            <a:r>
              <a:rPr lang="zh-CN" altLang="en-US" dirty="0" smtClean="0"/>
              <a:t>硬度</a:t>
            </a:r>
            <a:r>
              <a:rPr lang="en-US" dirty="0" smtClean="0"/>
              <a:t>、  </a:t>
            </a:r>
            <a:r>
              <a:rPr lang="zh-CN" altLang="en-US" dirty="0" smtClean="0"/>
              <a:t>弹性</a:t>
            </a:r>
            <a:r>
              <a:rPr lang="en-US" dirty="0" smtClean="0"/>
              <a:t>、  </a:t>
            </a:r>
            <a:r>
              <a:rPr lang="zh-CN" altLang="en-US" dirty="0" smtClean="0"/>
              <a:t>气味</a:t>
            </a:r>
            <a:r>
              <a:rPr lang="en-US" dirty="0" smtClean="0"/>
              <a:t>、 </a:t>
            </a:r>
            <a:r>
              <a:rPr lang="zh-CN" altLang="en-US" dirty="0" smtClean="0"/>
              <a:t>滋味</a:t>
            </a:r>
            <a:r>
              <a:rPr lang="en-US" dirty="0" smtClean="0"/>
              <a:t>、  </a:t>
            </a:r>
            <a:r>
              <a:rPr lang="zh-CN" altLang="en-US" dirty="0" smtClean="0"/>
              <a:t>声音等方面</a:t>
            </a:r>
            <a:r>
              <a:rPr lang="en-US" dirty="0" smtClean="0"/>
              <a:t>。 </a:t>
            </a:r>
            <a:r>
              <a:rPr lang="zh-CN" altLang="en-US" dirty="0" smtClean="0"/>
              <a:t> 感官检验法可以用于一般商品的检验</a:t>
            </a:r>
            <a:r>
              <a:rPr lang="en-US" dirty="0" smtClean="0"/>
              <a:t>，  </a:t>
            </a:r>
            <a:r>
              <a:rPr lang="zh-CN" altLang="en-US" dirty="0" smtClean="0"/>
              <a:t>如对纺织品的外观疵点和花色图案的检验</a:t>
            </a:r>
            <a:r>
              <a:rPr lang="en-US" dirty="0" smtClean="0"/>
              <a:t>，  </a:t>
            </a:r>
            <a:r>
              <a:rPr lang="zh-CN" altLang="en-US" dirty="0" smtClean="0"/>
              <a:t>棉花的品级检验</a:t>
            </a:r>
            <a:r>
              <a:rPr lang="en-US" dirty="0" smtClean="0"/>
              <a:t>，  </a:t>
            </a:r>
            <a:r>
              <a:rPr lang="zh-CN" altLang="en-US" dirty="0" smtClean="0"/>
              <a:t>皮张的路分检 验 等</a:t>
            </a:r>
            <a:r>
              <a:rPr lang="en-US" dirty="0" smtClean="0"/>
              <a:t>，  </a:t>
            </a:r>
            <a:r>
              <a:rPr lang="zh-CN" altLang="en-US" dirty="0" smtClean="0"/>
              <a:t>也 可 以 用 于 高 档 精 密 商 品 的 检 验</a:t>
            </a:r>
            <a:r>
              <a:rPr lang="en-US" dirty="0" smtClean="0"/>
              <a:t>，  </a:t>
            </a:r>
            <a:r>
              <a:rPr lang="zh-CN" altLang="en-US" dirty="0" smtClean="0"/>
              <a:t>如 食 品 的 风 味 检 验</a:t>
            </a:r>
            <a:r>
              <a:rPr lang="en-US" dirty="0" smtClean="0"/>
              <a:t>， </a:t>
            </a:r>
            <a:r>
              <a:rPr lang="zh-CN" altLang="en-US" dirty="0" smtClean="0"/>
              <a:t>烟</a:t>
            </a:r>
            <a:r>
              <a:rPr lang="en-US" dirty="0" smtClean="0"/>
              <a:t>、  </a:t>
            </a:r>
            <a:r>
              <a:rPr lang="zh-CN" altLang="en-US" dirty="0" smtClean="0"/>
              <a:t>酒</a:t>
            </a:r>
            <a:r>
              <a:rPr lang="en-US" dirty="0" smtClean="0"/>
              <a:t>、  </a:t>
            </a:r>
            <a:r>
              <a:rPr lang="zh-CN" altLang="en-US" dirty="0" smtClean="0"/>
              <a:t>茶的气味检验</a:t>
            </a:r>
            <a:r>
              <a:rPr lang="en-US" dirty="0" smtClean="0"/>
              <a:t>，  </a:t>
            </a:r>
            <a:r>
              <a:rPr lang="zh-CN" altLang="en-US" dirty="0" smtClean="0"/>
              <a:t>收音机等的音质检验</a:t>
            </a:r>
            <a:r>
              <a:rPr lang="en-US" dirty="0" smtClean="0"/>
              <a:t>，  </a:t>
            </a:r>
            <a:r>
              <a:rPr lang="zh-CN" altLang="en-US" dirty="0" smtClean="0"/>
              <a:t>电视机的图像检验</a:t>
            </a:r>
            <a:r>
              <a:rPr lang="en-US" dirty="0" smtClean="0"/>
              <a:t>，  </a:t>
            </a:r>
            <a:r>
              <a:rPr lang="zh-CN" altLang="en-US" dirty="0" smtClean="0"/>
              <a:t>呢绒</a:t>
            </a:r>
            <a:r>
              <a:rPr lang="en-US" dirty="0" smtClean="0"/>
              <a:t>、  </a:t>
            </a:r>
            <a:r>
              <a:rPr lang="zh-CN" altLang="en-US" dirty="0" smtClean="0"/>
              <a:t>皮革等商品的柔 软</a:t>
            </a:r>
            <a:r>
              <a:rPr lang="en-US" dirty="0" smtClean="0"/>
              <a:t>、  </a:t>
            </a:r>
            <a:r>
              <a:rPr lang="zh-CN" altLang="en-US" dirty="0" smtClean="0"/>
              <a:t>平滑等检验</a:t>
            </a:r>
            <a:r>
              <a:rPr lang="en-US" dirty="0" smtClean="0"/>
              <a:t>，  </a:t>
            </a:r>
            <a:r>
              <a:rPr lang="zh-CN" altLang="en-US" dirty="0" smtClean="0"/>
              <a:t>机械产品的外观检验等</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r>
              <a:rPr lang="zh-CN" altLang="en-US" dirty="0" smtClean="0"/>
              <a:t>第二节　出入境检验检疫的项目</a:t>
            </a:r>
            <a:endParaRPr lang="zh-CN" altLang="zh-CN" dirty="0" smtClean="0"/>
          </a:p>
        </p:txBody>
      </p:sp>
      <p:sp>
        <p:nvSpPr>
          <p:cNvPr id="31747" name="Rectangle 3"/>
          <p:cNvSpPr>
            <a:spLocks noGrp="1" noChangeArrowheads="1"/>
          </p:cNvSpPr>
          <p:nvPr>
            <p:ph type="body" idx="1"/>
          </p:nvPr>
        </p:nvSpPr>
        <p:spPr/>
        <p:txBody>
          <a:bodyPr/>
          <a:lstStyle/>
          <a:p>
            <a:pPr>
              <a:lnSpc>
                <a:spcPct val="150000"/>
              </a:lnSpc>
            </a:pPr>
            <a:r>
              <a:rPr lang="en-US" dirty="0" smtClean="0"/>
              <a:t>（４）  </a:t>
            </a:r>
            <a:r>
              <a:rPr lang="zh-CN" altLang="en-US" dirty="0" smtClean="0"/>
              <a:t>物理检验法</a:t>
            </a:r>
            <a:r>
              <a:rPr lang="en-US" dirty="0" smtClean="0"/>
              <a:t>。</a:t>
            </a:r>
            <a:endParaRPr lang="zh-CN" altLang="en-US" dirty="0" smtClean="0"/>
          </a:p>
          <a:p>
            <a:pPr>
              <a:lnSpc>
                <a:spcPct val="150000"/>
              </a:lnSpc>
            </a:pPr>
            <a:r>
              <a:rPr lang="zh-CN" altLang="en-US" dirty="0" smtClean="0"/>
              <a:t>物理检验法是用各种仪器</a:t>
            </a:r>
            <a:r>
              <a:rPr lang="en-US" dirty="0" smtClean="0"/>
              <a:t>、   </a:t>
            </a:r>
            <a:r>
              <a:rPr lang="zh-CN" altLang="en-US" dirty="0" smtClean="0"/>
              <a:t>设备</a:t>
            </a:r>
            <a:r>
              <a:rPr lang="en-US" dirty="0" smtClean="0"/>
              <a:t>、  </a:t>
            </a:r>
            <a:r>
              <a:rPr lang="zh-CN" altLang="en-US" dirty="0" smtClean="0"/>
              <a:t>量具等</a:t>
            </a:r>
            <a:r>
              <a:rPr lang="en-US" dirty="0" smtClean="0"/>
              <a:t>，  </a:t>
            </a:r>
            <a:r>
              <a:rPr lang="zh-CN" altLang="en-US" dirty="0" smtClean="0"/>
              <a:t>测量或比较各种产品的物理性能或物理量的 数据</a:t>
            </a:r>
            <a:r>
              <a:rPr lang="en-US" dirty="0" smtClean="0"/>
              <a:t>，  </a:t>
            </a:r>
            <a:r>
              <a:rPr lang="zh-CN" altLang="en-US" dirty="0" smtClean="0"/>
              <a:t>进行系统整理</a:t>
            </a:r>
            <a:r>
              <a:rPr lang="en-US" dirty="0" smtClean="0"/>
              <a:t>，  </a:t>
            </a:r>
            <a:r>
              <a:rPr lang="zh-CN" altLang="en-US" dirty="0" smtClean="0"/>
              <a:t>从而确定商品质量的一种检验方法</a:t>
            </a:r>
            <a:r>
              <a:rPr lang="en-US" dirty="0" smtClean="0"/>
              <a:t>。</a:t>
            </a:r>
          </a:p>
          <a:p>
            <a:pPr>
              <a:lnSpc>
                <a:spcPct val="150000"/>
              </a:lnSpc>
            </a:pPr>
            <a:r>
              <a:rPr lang="en-US" dirty="0" smtClean="0"/>
              <a:t>（５）  </a:t>
            </a:r>
            <a:r>
              <a:rPr lang="zh-CN" altLang="en-US" dirty="0" smtClean="0"/>
              <a:t>微生物学检验</a:t>
            </a:r>
            <a:r>
              <a:rPr lang="en-US" dirty="0" smtClean="0"/>
              <a:t>。</a:t>
            </a:r>
            <a:endParaRPr lang="zh-CN" altLang="en-US" dirty="0" smtClean="0"/>
          </a:p>
          <a:p>
            <a:pPr>
              <a:lnSpc>
                <a:spcPct val="150000"/>
              </a:lnSpc>
            </a:pPr>
            <a:r>
              <a:rPr lang="zh-CN" altLang="en-US" dirty="0" smtClean="0"/>
              <a:t>微生物学检验是生物检验中的一种方法</a:t>
            </a:r>
            <a:r>
              <a:rPr lang="en-US" dirty="0" smtClean="0"/>
              <a:t>。  </a:t>
            </a:r>
            <a:r>
              <a:rPr lang="zh-CN" altLang="en-US" dirty="0" smtClean="0"/>
              <a:t>它主要是测定商品内所存在的微生物类别</a:t>
            </a:r>
            <a:r>
              <a:rPr lang="en-US" dirty="0" smtClean="0"/>
              <a:t>，  </a:t>
            </a:r>
            <a:r>
              <a:rPr lang="zh-CN" altLang="en-US" dirty="0" smtClean="0"/>
              <a:t>测 定有关致病微生物是否存在</a:t>
            </a:r>
            <a:r>
              <a:rPr lang="en-US" dirty="0" smtClean="0"/>
              <a:t>，   </a:t>
            </a:r>
            <a:r>
              <a:rPr lang="zh-CN" altLang="en-US" dirty="0" smtClean="0"/>
              <a:t>从而判定商品卫生质量及是否符合卫生标准</a:t>
            </a:r>
            <a:r>
              <a:rPr lang="en-US" dirty="0" smtClean="0"/>
              <a:t>，  </a:t>
            </a:r>
            <a:r>
              <a:rPr lang="zh-CN" altLang="en-US" dirty="0" smtClean="0"/>
              <a:t>如显微观察法</a:t>
            </a:r>
            <a:r>
              <a:rPr lang="en-US" dirty="0" smtClean="0"/>
              <a:t>、 </a:t>
            </a:r>
            <a:r>
              <a:rPr lang="zh-CN" altLang="en-US" dirty="0" smtClean="0"/>
              <a:t>细菌培养法</a:t>
            </a:r>
            <a:r>
              <a:rPr lang="en-US" dirty="0" smtClean="0"/>
              <a:t>、  </a:t>
            </a:r>
            <a:r>
              <a:rPr lang="zh-CN" altLang="en-US" dirty="0" smtClean="0"/>
              <a:t>纯种分析法</a:t>
            </a:r>
            <a:r>
              <a:rPr lang="en-US" dirty="0" smtClean="0"/>
              <a:t>、  </a:t>
            </a:r>
            <a:r>
              <a:rPr lang="zh-CN" altLang="en-US" dirty="0" smtClean="0"/>
              <a:t>形态观察法等</a:t>
            </a:r>
            <a:r>
              <a:rPr lang="en-US" dirty="0" smtClean="0"/>
              <a:t>。  </a:t>
            </a:r>
            <a:r>
              <a:rPr lang="en-US" altLang="zh-CN" dirty="0" smtClean="0"/>
              <a:t> </a:t>
            </a:r>
            <a:endParaRPr lang="zh-CN" altLang="en-US" dirty="0" smtClean="0"/>
          </a:p>
          <a:p>
            <a:pPr>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zh-CN" altLang="en-US" dirty="0" smtClean="0"/>
              <a:t>第一节  出入境检验检疫概述</a:t>
            </a:r>
            <a:endParaRPr lang="zh-CN" altLang="zh-CN" dirty="0" smtClean="0"/>
          </a:p>
        </p:txBody>
      </p:sp>
      <p:sp>
        <p:nvSpPr>
          <p:cNvPr id="5123" name="Rectangle 3"/>
          <p:cNvSpPr>
            <a:spLocks noGrp="1" noChangeArrowheads="1"/>
          </p:cNvSpPr>
          <p:nvPr>
            <p:ph type="body" idx="1"/>
          </p:nvPr>
        </p:nvSpPr>
        <p:spPr/>
        <p:txBody>
          <a:bodyPr/>
          <a:lstStyle/>
          <a:p>
            <a:r>
              <a:rPr lang="en-US" dirty="0" smtClean="0"/>
              <a:t>２  </a:t>
            </a:r>
            <a:r>
              <a:rPr lang="zh-CN" altLang="en-US" dirty="0" smtClean="0"/>
              <a:t>目的与任务</a:t>
            </a:r>
          </a:p>
          <a:p>
            <a:r>
              <a:rPr lang="zh-CN" altLang="en-US" dirty="0" smtClean="0"/>
              <a:t>出入境检验检疫包括进出境商品检验</a:t>
            </a:r>
            <a:r>
              <a:rPr lang="en-US" dirty="0" smtClean="0"/>
              <a:t>、  </a:t>
            </a:r>
            <a:r>
              <a:rPr lang="zh-CN" altLang="en-US" dirty="0" smtClean="0"/>
              <a:t>进出境动植物检疫和国境卫生检疫</a:t>
            </a:r>
            <a:r>
              <a:rPr lang="en-US" dirty="0" smtClean="0"/>
              <a:t>。  </a:t>
            </a:r>
            <a:r>
              <a:rPr lang="zh-CN" altLang="en-US" dirty="0" smtClean="0"/>
              <a:t>其主要目的 和任务如下</a:t>
            </a:r>
            <a:r>
              <a:rPr lang="en-US" dirty="0" smtClean="0"/>
              <a:t>：</a:t>
            </a:r>
            <a:endParaRPr lang="zh-CN" altLang="en-US" dirty="0" smtClean="0"/>
          </a:p>
          <a:p>
            <a:r>
              <a:rPr lang="en-US" dirty="0" smtClean="0"/>
              <a:t>（１）  </a:t>
            </a:r>
            <a:r>
              <a:rPr lang="zh-CN" altLang="en-US" dirty="0" smtClean="0"/>
              <a:t>对进出口商品进行检验</a:t>
            </a:r>
            <a:r>
              <a:rPr lang="en-US" dirty="0" smtClean="0"/>
              <a:t>、   </a:t>
            </a:r>
            <a:r>
              <a:rPr lang="zh-CN" altLang="en-US" dirty="0" smtClean="0"/>
              <a:t>鉴定和监督管理</a:t>
            </a:r>
            <a:r>
              <a:rPr lang="en-US" dirty="0" smtClean="0"/>
              <a:t>，  </a:t>
            </a:r>
            <a:r>
              <a:rPr lang="zh-CN" altLang="en-US" dirty="0" smtClean="0"/>
              <a:t>保证进出口商品符合质量标准的要求</a:t>
            </a:r>
            <a:r>
              <a:rPr lang="en-US" dirty="0" smtClean="0"/>
              <a:t>，</a:t>
            </a:r>
            <a:r>
              <a:rPr lang="zh-CN" altLang="en-US" dirty="0" smtClean="0"/>
              <a:t>维护对外贸易各关系方的合法权益</a:t>
            </a:r>
            <a:r>
              <a:rPr lang="en-US" dirty="0" smtClean="0"/>
              <a:t>，  </a:t>
            </a:r>
            <a:r>
              <a:rPr lang="zh-CN" altLang="en-US" dirty="0" smtClean="0"/>
              <a:t>促进对外经济贸易的顺利发展</a:t>
            </a:r>
            <a:r>
              <a:rPr lang="en-US" dirty="0" smtClean="0"/>
              <a:t>。</a:t>
            </a:r>
            <a:endParaRPr lang="zh-CN" altLang="en-US" dirty="0" smtClean="0"/>
          </a:p>
          <a:p>
            <a:r>
              <a:rPr lang="en-US" dirty="0" smtClean="0"/>
              <a:t>（２） </a:t>
            </a:r>
            <a:r>
              <a:rPr lang="zh-CN" altLang="en-US" dirty="0" smtClean="0"/>
              <a:t>对包括运输工具</a:t>
            </a:r>
            <a:r>
              <a:rPr lang="en-US" dirty="0" smtClean="0"/>
              <a:t>、 </a:t>
            </a:r>
            <a:r>
              <a:rPr lang="zh-CN" altLang="en-US" dirty="0" smtClean="0"/>
              <a:t>包装材料在内的出入境动植物及其产品进行检疫和监管</a:t>
            </a:r>
            <a:r>
              <a:rPr lang="en-US" dirty="0" smtClean="0"/>
              <a:t>，  </a:t>
            </a:r>
            <a:r>
              <a:rPr lang="zh-CN" altLang="en-US" dirty="0" smtClean="0"/>
              <a:t>防止 危害动植物的病菌</a:t>
            </a:r>
            <a:r>
              <a:rPr lang="en-US" dirty="0" smtClean="0"/>
              <a:t>、  </a:t>
            </a:r>
            <a:r>
              <a:rPr lang="zh-CN" altLang="en-US" dirty="0" smtClean="0"/>
              <a:t>害虫</a:t>
            </a:r>
            <a:r>
              <a:rPr lang="en-US" dirty="0" smtClean="0"/>
              <a:t>、  </a:t>
            </a:r>
            <a:r>
              <a:rPr lang="zh-CN" altLang="en-US" dirty="0" smtClean="0"/>
              <a:t>杂草种子及其他有害生物出入境</a:t>
            </a:r>
            <a:r>
              <a:rPr lang="en-US" dirty="0" smtClean="0"/>
              <a:t>，   </a:t>
            </a:r>
            <a:r>
              <a:rPr lang="zh-CN" altLang="en-US" dirty="0" smtClean="0"/>
              <a:t>保护本国农</a:t>
            </a:r>
            <a:r>
              <a:rPr lang="en-US" dirty="0" smtClean="0"/>
              <a:t>、  </a:t>
            </a:r>
            <a:r>
              <a:rPr lang="zh-CN" altLang="en-US" dirty="0" smtClean="0"/>
              <a:t>林</a:t>
            </a:r>
            <a:r>
              <a:rPr lang="en-US" dirty="0" smtClean="0"/>
              <a:t>、  </a:t>
            </a:r>
            <a:r>
              <a:rPr lang="zh-CN" altLang="en-US" dirty="0" smtClean="0"/>
              <a:t>牧</a:t>
            </a:r>
            <a:r>
              <a:rPr lang="en-US" dirty="0" smtClean="0"/>
              <a:t>、  </a:t>
            </a:r>
            <a:r>
              <a:rPr lang="zh-CN" altLang="en-US" dirty="0" smtClean="0"/>
              <a:t>生产和国际生态环境以及人类的健康</a:t>
            </a:r>
            <a:r>
              <a:rPr lang="en-US" dirty="0" smtClean="0"/>
              <a:t>。</a:t>
            </a:r>
            <a:endParaRPr lang="zh-CN" altLang="en-US" dirty="0" smtClean="0"/>
          </a:p>
          <a:p>
            <a:r>
              <a:rPr lang="en-US" dirty="0" smtClean="0"/>
              <a:t>（３）  </a:t>
            </a:r>
            <a:r>
              <a:rPr lang="zh-CN" altLang="en-US" dirty="0" smtClean="0"/>
              <a:t>对出入境人员</a:t>
            </a:r>
            <a:r>
              <a:rPr lang="en-US" dirty="0" smtClean="0"/>
              <a:t>、  </a:t>
            </a:r>
            <a:r>
              <a:rPr lang="zh-CN" altLang="en-US" dirty="0" smtClean="0"/>
              <a:t>交通工具</a:t>
            </a:r>
            <a:r>
              <a:rPr lang="en-US" dirty="0" smtClean="0"/>
              <a:t>、  </a:t>
            </a:r>
            <a:r>
              <a:rPr lang="zh-CN" altLang="en-US" dirty="0" smtClean="0"/>
              <a:t>运输 设 备 以 及 可 能 传 播 传 染 病 的 行 李</a:t>
            </a:r>
            <a:r>
              <a:rPr lang="en-US" dirty="0" smtClean="0"/>
              <a:t>、  </a:t>
            </a:r>
            <a:r>
              <a:rPr lang="zh-CN" altLang="en-US" dirty="0" smtClean="0"/>
              <a:t>货 物</a:t>
            </a:r>
            <a:r>
              <a:rPr lang="en-US" dirty="0" smtClean="0"/>
              <a:t>、  </a:t>
            </a:r>
            <a:r>
              <a:rPr lang="zh-CN" altLang="en-US" dirty="0" smtClean="0"/>
              <a:t>邮 包 等 物品实施国境卫生检疫和口岸卫生监督</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r>
              <a:rPr lang="zh-CN" altLang="en-US" dirty="0" smtClean="0"/>
              <a:t>第二节　出入境检验检疫的项目</a:t>
            </a:r>
            <a:endParaRPr lang="zh-CN" altLang="zh-CN" dirty="0" smtClean="0"/>
          </a:p>
        </p:txBody>
      </p:sp>
      <p:sp>
        <p:nvSpPr>
          <p:cNvPr id="32771" name="Rectangle 3"/>
          <p:cNvSpPr>
            <a:spLocks noGrp="1" noChangeArrowheads="1"/>
          </p:cNvSpPr>
          <p:nvPr>
            <p:ph type="body" idx="1"/>
          </p:nvPr>
        </p:nvSpPr>
        <p:spPr/>
        <p:txBody>
          <a:bodyPr/>
          <a:lstStyle/>
          <a:p>
            <a:pPr eaLnBrk="1" hangingPunct="1"/>
            <a:r>
              <a:rPr lang="zh-CN" altLang="en-US" sz="2900" dirty="0" smtClean="0"/>
              <a:t>二</a:t>
            </a:r>
            <a:r>
              <a:rPr lang="en-US" sz="2900" dirty="0" smtClean="0"/>
              <a:t>、  </a:t>
            </a:r>
            <a:r>
              <a:rPr lang="zh-CN" altLang="en-US" sz="2900" dirty="0" smtClean="0"/>
              <a:t>数量和重量检验</a:t>
            </a:r>
          </a:p>
          <a:p>
            <a:r>
              <a:rPr lang="en-US" dirty="0" smtClean="0"/>
              <a:t>１  </a:t>
            </a:r>
            <a:r>
              <a:rPr lang="zh-CN" altLang="en-US" dirty="0" smtClean="0"/>
              <a:t>数量检验</a:t>
            </a:r>
          </a:p>
          <a:p>
            <a:r>
              <a:rPr lang="zh-CN" altLang="en-US" dirty="0" smtClean="0"/>
              <a:t>在对外贸易合同中常用的数量计量方式有</a:t>
            </a:r>
            <a:r>
              <a:rPr lang="en-US" dirty="0" smtClean="0"/>
              <a:t>：</a:t>
            </a:r>
            <a:endParaRPr lang="zh-CN" altLang="en-US" dirty="0" smtClean="0"/>
          </a:p>
          <a:p>
            <a:r>
              <a:rPr lang="en-US" dirty="0" smtClean="0"/>
              <a:t>（１）  </a:t>
            </a:r>
            <a:r>
              <a:rPr lang="zh-CN" altLang="en-US" dirty="0" smtClean="0"/>
              <a:t>对机电仪器类产品</a:t>
            </a:r>
            <a:r>
              <a:rPr lang="en-US" dirty="0" smtClean="0"/>
              <a:t>、  </a:t>
            </a:r>
            <a:r>
              <a:rPr lang="zh-CN" altLang="en-US" dirty="0" smtClean="0"/>
              <a:t>零部件</a:t>
            </a:r>
            <a:r>
              <a:rPr lang="en-US" dirty="0" smtClean="0"/>
              <a:t>、  </a:t>
            </a:r>
            <a:r>
              <a:rPr lang="zh-CN" altLang="en-US" dirty="0" smtClean="0"/>
              <a:t>日用轻工品常用个数计量</a:t>
            </a:r>
            <a:r>
              <a:rPr lang="en-US" dirty="0" smtClean="0"/>
              <a:t>，   </a:t>
            </a:r>
            <a:r>
              <a:rPr lang="zh-CN" altLang="en-US" dirty="0" smtClean="0"/>
              <a:t>如个</a:t>
            </a:r>
            <a:r>
              <a:rPr lang="en-US" dirty="0" smtClean="0"/>
              <a:t>、  </a:t>
            </a:r>
            <a:r>
              <a:rPr lang="zh-CN" altLang="en-US" dirty="0" smtClean="0"/>
              <a:t>只</a:t>
            </a:r>
            <a:r>
              <a:rPr lang="en-US" dirty="0" smtClean="0"/>
              <a:t>、  </a:t>
            </a:r>
            <a:r>
              <a:rPr lang="zh-CN" altLang="en-US" dirty="0" smtClean="0"/>
              <a:t>件</a:t>
            </a:r>
            <a:r>
              <a:rPr lang="en-US" dirty="0" smtClean="0"/>
              <a:t>、  </a:t>
            </a:r>
            <a:r>
              <a:rPr lang="zh-CN" altLang="en-US" dirty="0" smtClean="0"/>
              <a:t>套</a:t>
            </a:r>
            <a:r>
              <a:rPr lang="en-US" dirty="0" smtClean="0"/>
              <a:t>、  </a:t>
            </a:r>
            <a:r>
              <a:rPr lang="zh-CN" altLang="en-US" dirty="0" smtClean="0"/>
              <a:t>打</a:t>
            </a:r>
            <a:r>
              <a:rPr lang="en-US" dirty="0" smtClean="0"/>
              <a:t>、</a:t>
            </a:r>
            <a:r>
              <a:rPr lang="zh-CN" altLang="en-US" dirty="0" smtClean="0"/>
              <a:t>台等</a:t>
            </a:r>
            <a:r>
              <a:rPr lang="en-US" dirty="0" smtClean="0"/>
              <a:t>， </a:t>
            </a:r>
            <a:r>
              <a:rPr lang="zh-CN" altLang="en-US" dirty="0" smtClean="0"/>
              <a:t>这种方式简单明确</a:t>
            </a:r>
            <a:r>
              <a:rPr lang="en-US" dirty="0" smtClean="0"/>
              <a:t>、 </a:t>
            </a:r>
            <a:r>
              <a:rPr lang="zh-CN" altLang="en-US" dirty="0" smtClean="0"/>
              <a:t>检验方便</a:t>
            </a:r>
            <a:r>
              <a:rPr lang="en-US" dirty="0" smtClean="0"/>
              <a:t>，  </a:t>
            </a:r>
            <a:r>
              <a:rPr lang="zh-CN" altLang="en-US" dirty="0" smtClean="0"/>
              <a:t>直接清点即可</a:t>
            </a:r>
            <a:r>
              <a:rPr lang="en-US" dirty="0" smtClean="0"/>
              <a:t>；</a:t>
            </a:r>
            <a:endParaRPr lang="zh-CN" altLang="en-US" dirty="0" smtClean="0"/>
          </a:p>
          <a:p>
            <a:r>
              <a:rPr lang="en-US" dirty="0" smtClean="0"/>
              <a:t>（２）  </a:t>
            </a:r>
            <a:r>
              <a:rPr lang="zh-CN" altLang="en-US" dirty="0" smtClean="0"/>
              <a:t>一些纺织品</a:t>
            </a:r>
            <a:r>
              <a:rPr lang="en-US" dirty="0" smtClean="0"/>
              <a:t>、  </a:t>
            </a:r>
            <a:r>
              <a:rPr lang="zh-CN" altLang="en-US" dirty="0" smtClean="0"/>
              <a:t>布匹</a:t>
            </a:r>
            <a:r>
              <a:rPr lang="en-US" dirty="0" smtClean="0"/>
              <a:t>、  </a:t>
            </a:r>
            <a:r>
              <a:rPr lang="zh-CN" altLang="en-US" dirty="0" smtClean="0"/>
              <a:t>绳索等用长度计量</a:t>
            </a:r>
            <a:r>
              <a:rPr lang="en-US" dirty="0" smtClean="0"/>
              <a:t>，  </a:t>
            </a:r>
            <a:r>
              <a:rPr lang="zh-CN" altLang="en-US" dirty="0" smtClean="0"/>
              <a:t>计量单位为米</a:t>
            </a:r>
            <a:r>
              <a:rPr lang="en-US" dirty="0" smtClean="0"/>
              <a:t>、  </a:t>
            </a:r>
            <a:r>
              <a:rPr lang="zh-CN" altLang="en-US" dirty="0" smtClean="0"/>
              <a:t>英尺等</a:t>
            </a:r>
            <a:r>
              <a:rPr lang="en-US" dirty="0" smtClean="0"/>
              <a:t>；</a:t>
            </a:r>
            <a:endParaRPr lang="zh-CN" altLang="en-US" dirty="0" smtClean="0"/>
          </a:p>
          <a:p>
            <a:r>
              <a:rPr lang="en-US" dirty="0" smtClean="0"/>
              <a:t>（３）  </a:t>
            </a:r>
            <a:r>
              <a:rPr lang="zh-CN" altLang="en-US" dirty="0" smtClean="0"/>
              <a:t>玻璃</a:t>
            </a:r>
            <a:r>
              <a:rPr lang="en-US" dirty="0" smtClean="0"/>
              <a:t>、  </a:t>
            </a:r>
            <a:r>
              <a:rPr lang="zh-CN" altLang="en-US" dirty="0" smtClean="0"/>
              <a:t>胶合板</a:t>
            </a:r>
            <a:r>
              <a:rPr lang="en-US" dirty="0" smtClean="0"/>
              <a:t>、  </a:t>
            </a:r>
            <a:r>
              <a:rPr lang="zh-CN" altLang="en-US" dirty="0" smtClean="0"/>
              <a:t>地毯</a:t>
            </a:r>
            <a:r>
              <a:rPr lang="en-US" dirty="0" smtClean="0"/>
              <a:t>、  </a:t>
            </a:r>
            <a:r>
              <a:rPr lang="zh-CN" altLang="en-US" dirty="0" smtClean="0"/>
              <a:t>塑料板</a:t>
            </a:r>
            <a:r>
              <a:rPr lang="en-US" dirty="0" smtClean="0"/>
              <a:t>、  </a:t>
            </a:r>
            <a:r>
              <a:rPr lang="zh-CN" altLang="en-US" dirty="0" smtClean="0"/>
              <a:t>镀锌  </a:t>
            </a:r>
            <a:r>
              <a:rPr lang="en-US" dirty="0" smtClean="0"/>
              <a:t>（ </a:t>
            </a:r>
            <a:r>
              <a:rPr lang="zh-CN" altLang="en-US" dirty="0" smtClean="0"/>
              <a:t>锡</a:t>
            </a:r>
            <a:r>
              <a:rPr lang="en-US" dirty="0" smtClean="0"/>
              <a:t>）  </a:t>
            </a:r>
            <a:r>
              <a:rPr lang="zh-CN" altLang="en-US" dirty="0" smtClean="0"/>
              <a:t>钢板等常用面积计量</a:t>
            </a:r>
            <a:r>
              <a:rPr lang="en-US" dirty="0" smtClean="0"/>
              <a:t>，  </a:t>
            </a:r>
            <a:r>
              <a:rPr lang="zh-CN" altLang="en-US" dirty="0" smtClean="0"/>
              <a:t>计量单位为平 方米</a:t>
            </a:r>
            <a:r>
              <a:rPr lang="en-US" dirty="0" smtClean="0"/>
              <a:t>、  </a:t>
            </a:r>
            <a:r>
              <a:rPr lang="zh-CN" altLang="en-US" dirty="0" smtClean="0"/>
              <a:t>平方英尺等</a:t>
            </a:r>
            <a:r>
              <a:rPr lang="en-US" dirty="0" smtClean="0"/>
              <a:t>；</a:t>
            </a:r>
            <a:endParaRPr lang="zh-CN" altLang="en-US" dirty="0" smtClean="0"/>
          </a:p>
          <a:p>
            <a:r>
              <a:rPr lang="en-US" dirty="0" smtClean="0"/>
              <a:t>（４）  </a:t>
            </a:r>
            <a:r>
              <a:rPr lang="zh-CN" altLang="en-US" dirty="0" smtClean="0"/>
              <a:t>木材多用体积计量</a:t>
            </a:r>
            <a:r>
              <a:rPr lang="en-US" dirty="0" smtClean="0"/>
              <a:t>，  </a:t>
            </a:r>
            <a:r>
              <a:rPr lang="zh-CN" altLang="en-US" dirty="0" smtClean="0"/>
              <a:t>按立方米</a:t>
            </a:r>
            <a:r>
              <a:rPr lang="en-US" dirty="0" smtClean="0"/>
              <a:t>、  </a:t>
            </a:r>
            <a:r>
              <a:rPr lang="zh-CN" altLang="en-US" dirty="0" smtClean="0"/>
              <a:t>立方英尺等单位计量</a:t>
            </a:r>
            <a:r>
              <a:rPr lang="en-US" dirty="0" smtClean="0"/>
              <a:t>；</a:t>
            </a:r>
            <a:endParaRPr lang="zh-CN" altLang="en-US" dirty="0" smtClean="0"/>
          </a:p>
          <a:p>
            <a:r>
              <a:rPr lang="en-US" dirty="0" smtClean="0"/>
              <a:t>（５）  </a:t>
            </a:r>
            <a:r>
              <a:rPr lang="zh-CN" altLang="en-US" dirty="0" smtClean="0"/>
              <a:t>有些液体</a:t>
            </a:r>
            <a:r>
              <a:rPr lang="en-US" dirty="0" smtClean="0"/>
              <a:t>、  </a:t>
            </a:r>
            <a:r>
              <a:rPr lang="zh-CN" altLang="en-US" dirty="0" smtClean="0"/>
              <a:t>气体产品用容器计量</a:t>
            </a:r>
            <a:r>
              <a:rPr lang="en-US" dirty="0" smtClean="0"/>
              <a:t>，  </a:t>
            </a:r>
            <a:r>
              <a:rPr lang="zh-CN" altLang="en-US" dirty="0" smtClean="0"/>
              <a:t>使用升</a:t>
            </a:r>
            <a:r>
              <a:rPr lang="en-US" dirty="0" smtClean="0"/>
              <a:t>、  </a:t>
            </a:r>
            <a:r>
              <a:rPr lang="zh-CN" altLang="en-US" dirty="0" smtClean="0"/>
              <a:t>加仑等计量单位</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zh-CN" altLang="en-US" dirty="0" smtClean="0"/>
              <a:t>第二节　出入境检验检疫的项目</a:t>
            </a:r>
            <a:endParaRPr lang="zh-CN" altLang="zh-CN" dirty="0" smtClean="0"/>
          </a:p>
        </p:txBody>
      </p:sp>
      <p:sp>
        <p:nvSpPr>
          <p:cNvPr id="33795" name="Rectangle 3"/>
          <p:cNvSpPr>
            <a:spLocks noGrp="1" noChangeArrowheads="1"/>
          </p:cNvSpPr>
          <p:nvPr>
            <p:ph type="body" idx="1"/>
          </p:nvPr>
        </p:nvSpPr>
        <p:spPr/>
        <p:txBody>
          <a:bodyPr/>
          <a:lstStyle/>
          <a:p>
            <a:pPr>
              <a:lnSpc>
                <a:spcPct val="150000"/>
              </a:lnSpc>
            </a:pPr>
            <a:r>
              <a:rPr lang="en-US" dirty="0" smtClean="0"/>
              <a:t>２  </a:t>
            </a:r>
            <a:r>
              <a:rPr lang="zh-CN" altLang="en-US" dirty="0" smtClean="0"/>
              <a:t>重量检验</a:t>
            </a:r>
          </a:p>
          <a:p>
            <a:pPr>
              <a:lnSpc>
                <a:spcPct val="150000"/>
              </a:lnSpc>
            </a:pPr>
            <a:r>
              <a:rPr lang="en-US" dirty="0" smtClean="0"/>
              <a:t>（１）  </a:t>
            </a:r>
            <a:r>
              <a:rPr lang="zh-CN" altLang="en-US" dirty="0" smtClean="0"/>
              <a:t>计重方式</a:t>
            </a:r>
            <a:r>
              <a:rPr lang="en-US" dirty="0" smtClean="0"/>
              <a:t>。</a:t>
            </a:r>
            <a:endParaRPr lang="zh-CN" altLang="en-US" dirty="0" smtClean="0"/>
          </a:p>
          <a:p>
            <a:pPr>
              <a:lnSpc>
                <a:spcPct val="150000"/>
              </a:lnSpc>
            </a:pPr>
            <a:r>
              <a:rPr lang="zh-CN" altLang="en-US" dirty="0" smtClean="0"/>
              <a:t>国际贸易中常用的计重方式包括以下三种</a:t>
            </a:r>
            <a:r>
              <a:rPr lang="en-US" dirty="0" smtClean="0"/>
              <a:t>：  </a:t>
            </a:r>
            <a:r>
              <a:rPr lang="zh-CN" altLang="en-US" dirty="0" smtClean="0"/>
              <a:t>毛重  </a:t>
            </a:r>
            <a:r>
              <a:rPr lang="en-US" dirty="0" smtClean="0"/>
              <a:t>（ </a:t>
            </a:r>
            <a:r>
              <a:rPr lang="en-US" dirty="0" err="1" smtClean="0"/>
              <a:t>Ｇｒｏｓｓ</a:t>
            </a:r>
            <a:r>
              <a:rPr lang="en-US" dirty="0" smtClean="0"/>
              <a:t> </a:t>
            </a:r>
            <a:r>
              <a:rPr lang="en-US" dirty="0" err="1" smtClean="0"/>
              <a:t>Ｗｅｉｇｈｔ</a:t>
            </a:r>
            <a:r>
              <a:rPr lang="en-US" dirty="0" smtClean="0"/>
              <a:t>） ：  </a:t>
            </a:r>
            <a:r>
              <a:rPr lang="zh-CN" altLang="en-US" dirty="0" smtClean="0"/>
              <a:t>商品本身的重量加上 包装的重量</a:t>
            </a:r>
            <a:r>
              <a:rPr lang="en-US" dirty="0" smtClean="0"/>
              <a:t>；  </a:t>
            </a:r>
            <a:r>
              <a:rPr lang="zh-CN" altLang="en-US" dirty="0" smtClean="0"/>
              <a:t>净重  </a:t>
            </a:r>
            <a:r>
              <a:rPr lang="en-US" dirty="0" smtClean="0"/>
              <a:t>（ </a:t>
            </a:r>
            <a:r>
              <a:rPr lang="en-US" dirty="0" err="1" smtClean="0"/>
              <a:t>Ｎｅｔ</a:t>
            </a:r>
            <a:r>
              <a:rPr lang="en-US" dirty="0" smtClean="0"/>
              <a:t> </a:t>
            </a:r>
            <a:r>
              <a:rPr lang="en-US" dirty="0" err="1" smtClean="0"/>
              <a:t>Ｗｅｉｇｈｔ</a:t>
            </a:r>
            <a:r>
              <a:rPr lang="en-US" dirty="0" smtClean="0"/>
              <a:t>） ：  </a:t>
            </a:r>
            <a:r>
              <a:rPr lang="zh-CN" altLang="en-US" dirty="0" smtClean="0"/>
              <a:t>商品本身的重量或商品的毛重减去包装  </a:t>
            </a:r>
            <a:r>
              <a:rPr lang="en-US" dirty="0" smtClean="0"/>
              <a:t>（ </a:t>
            </a:r>
            <a:r>
              <a:rPr lang="zh-CN" altLang="en-US" dirty="0" smtClean="0"/>
              <a:t>皮重</a:t>
            </a:r>
            <a:r>
              <a:rPr lang="en-US" dirty="0" smtClean="0"/>
              <a:t>）  </a:t>
            </a:r>
            <a:r>
              <a:rPr lang="zh-CN" altLang="en-US" dirty="0" smtClean="0"/>
              <a:t>的重量</a:t>
            </a:r>
            <a:r>
              <a:rPr lang="en-US" dirty="0" smtClean="0"/>
              <a:t>； </a:t>
            </a:r>
            <a:r>
              <a:rPr lang="zh-CN" altLang="en-US" dirty="0" smtClean="0"/>
              <a:t>以毛作净  </a:t>
            </a:r>
            <a:r>
              <a:rPr lang="en-US" dirty="0" smtClean="0"/>
              <a:t>（ </a:t>
            </a:r>
            <a:r>
              <a:rPr lang="en-US" dirty="0" err="1" smtClean="0"/>
              <a:t>Ｇｒｏｓｓ</a:t>
            </a:r>
            <a:r>
              <a:rPr lang="en-US" dirty="0" smtClean="0"/>
              <a:t> </a:t>
            </a:r>
            <a:r>
              <a:rPr lang="en-US" dirty="0" err="1" smtClean="0"/>
              <a:t>ｆｏｒ</a:t>
            </a:r>
            <a:r>
              <a:rPr lang="en-US" dirty="0" smtClean="0"/>
              <a:t>  </a:t>
            </a:r>
            <a:r>
              <a:rPr lang="en-US" dirty="0" err="1" smtClean="0"/>
              <a:t>Ｎｅｔ</a:t>
            </a:r>
            <a:r>
              <a:rPr lang="en-US" dirty="0" smtClean="0"/>
              <a:t>） ：  </a:t>
            </a:r>
            <a:r>
              <a:rPr lang="zh-CN" altLang="en-US" dirty="0" smtClean="0"/>
              <a:t>此时以商品的毛重作为净重</a:t>
            </a:r>
            <a:r>
              <a:rPr lang="en-US" dirty="0" smtClean="0"/>
              <a:t>，   </a:t>
            </a:r>
            <a:r>
              <a:rPr lang="zh-CN" altLang="en-US" dirty="0" smtClean="0"/>
              <a:t>即不必再扣除皮重</a:t>
            </a:r>
            <a:r>
              <a:rPr lang="en-US" dirty="0" smtClean="0"/>
              <a:t>，  </a:t>
            </a:r>
            <a:r>
              <a:rPr lang="zh-CN" altLang="en-US" dirty="0" smtClean="0"/>
              <a:t>一般用于包装相对于货物本身而言重量很轻</a:t>
            </a:r>
            <a:r>
              <a:rPr lang="en-US" dirty="0" smtClean="0"/>
              <a:t>，   </a:t>
            </a:r>
            <a:r>
              <a:rPr lang="zh-CN" altLang="en-US" dirty="0" smtClean="0"/>
              <a:t>或包装本身不便计量等情况</a:t>
            </a:r>
            <a:r>
              <a:rPr lang="en-US" dirty="0" smtClean="0"/>
              <a:t>。   </a:t>
            </a:r>
            <a:r>
              <a:rPr lang="zh-CN" altLang="en-US" dirty="0" smtClean="0"/>
              <a:t>大部分商品都按净重计价</a:t>
            </a:r>
            <a:r>
              <a:rPr lang="en-US" dirty="0" smtClean="0"/>
              <a:t>，  </a:t>
            </a:r>
            <a:r>
              <a:rPr lang="zh-CN" altLang="en-US" dirty="0" smtClean="0"/>
              <a:t>但 具体计算时也有以毛作净的情况</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r>
              <a:rPr lang="zh-CN" altLang="en-US" dirty="0" smtClean="0"/>
              <a:t>第二节　出入境检验检疫的项目</a:t>
            </a:r>
            <a:endParaRPr lang="zh-CN" altLang="zh-CN" dirty="0" smtClean="0"/>
          </a:p>
        </p:txBody>
      </p:sp>
      <p:sp>
        <p:nvSpPr>
          <p:cNvPr id="34819" name="Rectangle 3"/>
          <p:cNvSpPr>
            <a:spLocks noGrp="1" noChangeArrowheads="1"/>
          </p:cNvSpPr>
          <p:nvPr>
            <p:ph type="body" idx="1"/>
          </p:nvPr>
        </p:nvSpPr>
        <p:spPr/>
        <p:txBody>
          <a:bodyPr/>
          <a:lstStyle/>
          <a:p>
            <a:r>
              <a:rPr lang="en-US" dirty="0" smtClean="0"/>
              <a:t>（２）  </a:t>
            </a:r>
            <a:r>
              <a:rPr lang="zh-CN" altLang="en-US" dirty="0" smtClean="0"/>
              <a:t>计重单位</a:t>
            </a:r>
            <a:r>
              <a:rPr lang="en-US" dirty="0" smtClean="0"/>
              <a:t>。</a:t>
            </a:r>
            <a:endParaRPr lang="zh-CN" altLang="en-US" dirty="0" smtClean="0"/>
          </a:p>
          <a:p>
            <a:r>
              <a:rPr lang="zh-CN" altLang="en-US" dirty="0" smtClean="0"/>
              <a:t>多使用千克  </a:t>
            </a:r>
            <a:r>
              <a:rPr lang="en-US" dirty="0" smtClean="0"/>
              <a:t>（ </a:t>
            </a:r>
            <a:r>
              <a:rPr lang="en-US" dirty="0" err="1" smtClean="0"/>
              <a:t>ｋｇ</a:t>
            </a:r>
            <a:r>
              <a:rPr lang="en-US" dirty="0" smtClean="0"/>
              <a:t>）  </a:t>
            </a:r>
            <a:r>
              <a:rPr lang="zh-CN" altLang="en-US" dirty="0" smtClean="0"/>
              <a:t>为单位</a:t>
            </a:r>
            <a:r>
              <a:rPr lang="en-US" dirty="0" smtClean="0"/>
              <a:t>，  </a:t>
            </a:r>
            <a:r>
              <a:rPr lang="zh-CN" altLang="en-US" dirty="0" smtClean="0"/>
              <a:t>也有使用英制长吨  </a:t>
            </a:r>
            <a:r>
              <a:rPr lang="en-US" dirty="0" smtClean="0"/>
              <a:t>（ </a:t>
            </a:r>
            <a:r>
              <a:rPr lang="en-US" dirty="0" err="1" smtClean="0"/>
              <a:t>Ｌｏｎｇ</a:t>
            </a:r>
            <a:r>
              <a:rPr lang="en-US" dirty="0" smtClean="0"/>
              <a:t> </a:t>
            </a:r>
            <a:r>
              <a:rPr lang="en-US" dirty="0" err="1" smtClean="0"/>
              <a:t>ｔｏｎ</a:t>
            </a:r>
            <a:r>
              <a:rPr lang="en-US" dirty="0" smtClean="0"/>
              <a:t>） 、  </a:t>
            </a:r>
            <a:r>
              <a:rPr lang="zh-CN" altLang="en-US" dirty="0" smtClean="0"/>
              <a:t>美制短吨  </a:t>
            </a:r>
            <a:r>
              <a:rPr lang="en-US" dirty="0" smtClean="0"/>
              <a:t>（ </a:t>
            </a:r>
            <a:r>
              <a:rPr lang="en-US" dirty="0" err="1" smtClean="0"/>
              <a:t>Ｓｈｏｒｔ</a:t>
            </a:r>
            <a:r>
              <a:rPr lang="en-US" dirty="0" smtClean="0"/>
              <a:t> </a:t>
            </a:r>
            <a:r>
              <a:rPr lang="en-US" dirty="0" err="1" smtClean="0"/>
              <a:t>ｔｏｎ</a:t>
            </a:r>
            <a:r>
              <a:rPr lang="en-US" dirty="0" smtClean="0"/>
              <a:t>） 、  </a:t>
            </a:r>
            <a:r>
              <a:rPr lang="zh-CN" altLang="en-US" dirty="0" smtClean="0"/>
              <a:t>磅</a:t>
            </a:r>
            <a:r>
              <a:rPr lang="en-US" dirty="0" smtClean="0"/>
              <a:t>、</a:t>
            </a:r>
            <a:r>
              <a:rPr lang="zh-CN" altLang="en-US" dirty="0" smtClean="0"/>
              <a:t>盎司等单位的</a:t>
            </a:r>
            <a:r>
              <a:rPr lang="en-US" dirty="0" smtClean="0"/>
              <a:t>。</a:t>
            </a:r>
            <a:endParaRPr lang="zh-CN" altLang="en-US" dirty="0" smtClean="0"/>
          </a:p>
          <a:p>
            <a:r>
              <a:rPr lang="en-US" dirty="0" smtClean="0"/>
              <a:t>（３）  </a:t>
            </a:r>
            <a:r>
              <a:rPr lang="zh-CN" altLang="en-US" dirty="0" smtClean="0"/>
              <a:t>计重方法</a:t>
            </a:r>
            <a:r>
              <a:rPr lang="en-US" dirty="0" smtClean="0"/>
              <a:t>。</a:t>
            </a:r>
            <a:endParaRPr lang="zh-CN" altLang="en-US" dirty="0" smtClean="0"/>
          </a:p>
          <a:p>
            <a:r>
              <a:rPr lang="en-US" dirty="0" smtClean="0"/>
              <a:t>①</a:t>
            </a:r>
            <a:r>
              <a:rPr lang="zh-CN" altLang="en-US" dirty="0" smtClean="0"/>
              <a:t>衡量计重</a:t>
            </a:r>
            <a:r>
              <a:rPr lang="en-US" dirty="0" smtClean="0"/>
              <a:t>。  </a:t>
            </a:r>
            <a:r>
              <a:rPr lang="zh-CN" altLang="en-US" dirty="0" smtClean="0"/>
              <a:t>这是使用最多的计重方式</a:t>
            </a:r>
            <a:r>
              <a:rPr lang="en-US" dirty="0" smtClean="0"/>
              <a:t>，   </a:t>
            </a:r>
            <a:r>
              <a:rPr lang="zh-CN" altLang="en-US" dirty="0" smtClean="0"/>
              <a:t>使用小至天平</a:t>
            </a:r>
            <a:r>
              <a:rPr lang="en-US" dirty="0" smtClean="0"/>
              <a:t>、  </a:t>
            </a:r>
            <a:r>
              <a:rPr lang="zh-CN" altLang="en-US" dirty="0" smtClean="0"/>
              <a:t>台秤</a:t>
            </a:r>
            <a:r>
              <a:rPr lang="en-US" dirty="0" smtClean="0"/>
              <a:t>，  </a:t>
            </a:r>
            <a:r>
              <a:rPr lang="zh-CN" altLang="en-US" dirty="0" smtClean="0"/>
              <a:t>大到汽车衡</a:t>
            </a:r>
            <a:r>
              <a:rPr lang="en-US" dirty="0" smtClean="0"/>
              <a:t>、  </a:t>
            </a:r>
            <a:r>
              <a:rPr lang="zh-CN" altLang="en-US" dirty="0" smtClean="0"/>
              <a:t>轨道衡</a:t>
            </a:r>
            <a:r>
              <a:rPr lang="en-US" dirty="0" smtClean="0"/>
              <a:t>、</a:t>
            </a:r>
            <a:r>
              <a:rPr lang="zh-CN" altLang="en-US" dirty="0" smtClean="0"/>
              <a:t>料斗秤等衡器</a:t>
            </a:r>
            <a:r>
              <a:rPr lang="en-US" dirty="0" smtClean="0"/>
              <a:t>，  </a:t>
            </a:r>
            <a:r>
              <a:rPr lang="zh-CN" altLang="en-US" dirty="0" smtClean="0"/>
              <a:t>经校准后对不同商品衡重</a:t>
            </a:r>
            <a:r>
              <a:rPr lang="en-US" dirty="0" smtClean="0"/>
              <a:t>。</a:t>
            </a:r>
          </a:p>
          <a:p>
            <a:r>
              <a:rPr lang="en-US" dirty="0" smtClean="0"/>
              <a:t>②</a:t>
            </a:r>
            <a:r>
              <a:rPr lang="zh-CN" altLang="en-US" dirty="0" smtClean="0"/>
              <a:t>水尺计重</a:t>
            </a:r>
            <a:r>
              <a:rPr lang="en-US" dirty="0" smtClean="0"/>
              <a:t>。  </a:t>
            </a:r>
            <a:r>
              <a:rPr lang="zh-CN" altLang="en-US" dirty="0" smtClean="0"/>
              <a:t>这是利用阿基米德原理</a:t>
            </a:r>
            <a:r>
              <a:rPr lang="en-US" dirty="0" smtClean="0"/>
              <a:t>，   </a:t>
            </a:r>
            <a:r>
              <a:rPr lang="zh-CN" altLang="en-US" dirty="0" smtClean="0"/>
              <a:t>测量出 船 只 在 装 货 前</a:t>
            </a:r>
            <a:r>
              <a:rPr lang="en-US" dirty="0" smtClean="0"/>
              <a:t>、  </a:t>
            </a:r>
            <a:r>
              <a:rPr lang="zh-CN" altLang="en-US" dirty="0" smtClean="0"/>
              <a:t>后 或 卸 货 前</a:t>
            </a:r>
            <a:r>
              <a:rPr lang="en-US" dirty="0" smtClean="0"/>
              <a:t>、  </a:t>
            </a:r>
            <a:r>
              <a:rPr lang="zh-CN" altLang="en-US" dirty="0" smtClean="0"/>
              <a:t>后 的 吃 水 差</a:t>
            </a:r>
            <a:r>
              <a:rPr lang="en-US" dirty="0" smtClean="0"/>
              <a:t>，  </a:t>
            </a:r>
            <a:r>
              <a:rPr lang="zh-CN" altLang="en-US" dirty="0" smtClean="0"/>
              <a:t>计算出船舶的排水量</a:t>
            </a:r>
            <a:r>
              <a:rPr lang="en-US" dirty="0" smtClean="0"/>
              <a:t>，  </a:t>
            </a:r>
            <a:r>
              <a:rPr lang="zh-CN" altLang="en-US" dirty="0" smtClean="0"/>
              <a:t>扣除船上其他物料的重量并修正后得出所装货物的重量</a:t>
            </a:r>
            <a:r>
              <a:rPr lang="en-US" dirty="0" smtClean="0"/>
              <a:t>，  </a:t>
            </a:r>
            <a:r>
              <a:rPr lang="zh-CN" altLang="en-US" dirty="0" smtClean="0"/>
              <a:t>是适用 于散装矿石</a:t>
            </a:r>
            <a:r>
              <a:rPr lang="en-US" dirty="0" smtClean="0"/>
              <a:t>、  </a:t>
            </a:r>
            <a:r>
              <a:rPr lang="zh-CN" altLang="en-US" dirty="0" smtClean="0"/>
              <a:t>粮谷等低值散装物料重量检验的一种快速方法</a:t>
            </a:r>
            <a:r>
              <a:rPr lang="en-US" dirty="0" smtClean="0"/>
              <a:t>，  </a:t>
            </a:r>
            <a:r>
              <a:rPr lang="zh-CN" altLang="en-US" dirty="0" smtClean="0"/>
              <a:t>其允许误差为 </a:t>
            </a:r>
            <a:r>
              <a:rPr lang="en-US" dirty="0" smtClean="0"/>
              <a:t>０ ５％ 。</a:t>
            </a:r>
            <a:endParaRPr lang="zh-CN" altLang="en-US"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zh-CN" altLang="en-US" dirty="0" smtClean="0"/>
              <a:t>第二节　出入境检验检疫的项目</a:t>
            </a:r>
            <a:endParaRPr lang="zh-CN" altLang="zh-CN" dirty="0" smtClean="0"/>
          </a:p>
        </p:txBody>
      </p:sp>
      <p:sp>
        <p:nvSpPr>
          <p:cNvPr id="35843" name="Rectangle 3"/>
          <p:cNvSpPr>
            <a:spLocks noGrp="1" noChangeArrowheads="1"/>
          </p:cNvSpPr>
          <p:nvPr>
            <p:ph type="body" idx="1"/>
          </p:nvPr>
        </p:nvSpPr>
        <p:spPr/>
        <p:txBody>
          <a:bodyPr/>
          <a:lstStyle/>
          <a:p>
            <a:pPr>
              <a:lnSpc>
                <a:spcPct val="150000"/>
              </a:lnSpc>
            </a:pPr>
            <a:r>
              <a:rPr lang="en-US" dirty="0" smtClean="0"/>
              <a:t>③</a:t>
            </a:r>
            <a:r>
              <a:rPr lang="zh-CN" altLang="en-US" dirty="0" smtClean="0"/>
              <a:t>容量计重</a:t>
            </a:r>
            <a:r>
              <a:rPr lang="en-US" dirty="0" smtClean="0"/>
              <a:t>。  </a:t>
            </a:r>
            <a:r>
              <a:rPr lang="zh-CN" altLang="en-US" dirty="0" smtClean="0"/>
              <a:t>这是用于散装液体商品</a:t>
            </a:r>
            <a:r>
              <a:rPr lang="en-US" dirty="0" smtClean="0"/>
              <a:t>，   </a:t>
            </a:r>
            <a:r>
              <a:rPr lang="zh-CN" altLang="en-US" dirty="0" smtClean="0"/>
              <a:t>如原油</a:t>
            </a:r>
            <a:r>
              <a:rPr lang="en-US" dirty="0" smtClean="0"/>
              <a:t>、  </a:t>
            </a:r>
            <a:r>
              <a:rPr lang="zh-CN" altLang="en-US" dirty="0" smtClean="0"/>
              <a:t>成品油</a:t>
            </a:r>
            <a:r>
              <a:rPr lang="en-US" dirty="0" smtClean="0"/>
              <a:t>、  </a:t>
            </a:r>
            <a:r>
              <a:rPr lang="zh-CN" altLang="en-US" dirty="0" smtClean="0"/>
              <a:t>植物油等的一种计重方式</a:t>
            </a:r>
            <a:r>
              <a:rPr lang="en-US" dirty="0" smtClean="0"/>
              <a:t>。  </a:t>
            </a:r>
            <a:r>
              <a:rPr lang="zh-CN" altLang="en-US" dirty="0" smtClean="0"/>
              <a:t>通 过测量油舱</a:t>
            </a:r>
            <a:r>
              <a:rPr lang="en-US" dirty="0" smtClean="0"/>
              <a:t>、  </a:t>
            </a:r>
            <a:r>
              <a:rPr lang="zh-CN" altLang="en-US" dirty="0" smtClean="0"/>
              <a:t>油罐在装货前</a:t>
            </a:r>
            <a:r>
              <a:rPr lang="en-US" dirty="0" smtClean="0"/>
              <a:t>、  </a:t>
            </a:r>
            <a:r>
              <a:rPr lang="zh-CN" altLang="en-US" dirty="0" smtClean="0"/>
              <a:t>后或卸货前</a:t>
            </a:r>
            <a:r>
              <a:rPr lang="en-US" dirty="0" smtClean="0"/>
              <a:t>、  </a:t>
            </a:r>
            <a:r>
              <a:rPr lang="zh-CN" altLang="en-US" dirty="0" smtClean="0"/>
              <a:t>后的液位</a:t>
            </a:r>
            <a:r>
              <a:rPr lang="en-US" dirty="0" smtClean="0"/>
              <a:t>，  </a:t>
            </a:r>
            <a:r>
              <a:rPr lang="zh-CN" altLang="en-US" dirty="0" smtClean="0"/>
              <a:t>计算出装</a:t>
            </a:r>
            <a:r>
              <a:rPr lang="en-US" dirty="0" smtClean="0"/>
              <a:t>、  </a:t>
            </a:r>
            <a:r>
              <a:rPr lang="zh-CN" altLang="en-US" dirty="0" smtClean="0"/>
              <a:t>卸货的实际重量</a:t>
            </a:r>
            <a:r>
              <a:rPr lang="en-US" dirty="0" smtClean="0"/>
              <a:t>，  </a:t>
            </a:r>
            <a:r>
              <a:rPr lang="zh-CN" altLang="en-US" dirty="0" smtClean="0"/>
              <a:t>计算时要考虑到液体物料的温度</a:t>
            </a:r>
            <a:r>
              <a:rPr lang="en-US" dirty="0" smtClean="0"/>
              <a:t>、   </a:t>
            </a:r>
            <a:r>
              <a:rPr lang="zh-CN" altLang="en-US" dirty="0" smtClean="0"/>
              <a:t>密度</a:t>
            </a:r>
            <a:r>
              <a:rPr lang="en-US" dirty="0" smtClean="0"/>
              <a:t>、  </a:t>
            </a:r>
            <a:r>
              <a:rPr lang="zh-CN" altLang="en-US" dirty="0" smtClean="0"/>
              <a:t>罐体变形等因素</a:t>
            </a:r>
            <a:r>
              <a:rPr lang="en-US" dirty="0" smtClean="0"/>
              <a:t>，  </a:t>
            </a:r>
            <a:r>
              <a:rPr lang="zh-CN" altLang="en-US" dirty="0" smtClean="0"/>
              <a:t>其允许误差为 </a:t>
            </a:r>
            <a:r>
              <a:rPr lang="en-US" dirty="0" smtClean="0"/>
              <a:t>０ ４％ 。</a:t>
            </a:r>
            <a:endParaRPr lang="zh-CN" altLang="en-US" dirty="0" smtClean="0"/>
          </a:p>
          <a:p>
            <a:pPr>
              <a:lnSpc>
                <a:spcPct val="150000"/>
              </a:lnSpc>
            </a:pPr>
            <a:r>
              <a:rPr lang="en-US" dirty="0" smtClean="0"/>
              <a:t>④</a:t>
            </a:r>
            <a:r>
              <a:rPr lang="zh-CN" altLang="en-US" dirty="0" smtClean="0"/>
              <a:t>流量计计重</a:t>
            </a:r>
            <a:r>
              <a:rPr lang="en-US" dirty="0" smtClean="0"/>
              <a:t>。  </a:t>
            </a:r>
            <a:r>
              <a:rPr lang="zh-CN" altLang="en-US" dirty="0" smtClean="0"/>
              <a:t>这是一种仪器计重方式</a:t>
            </a:r>
            <a:r>
              <a:rPr lang="en-US" dirty="0" smtClean="0"/>
              <a:t>，  </a:t>
            </a:r>
            <a:r>
              <a:rPr lang="zh-CN" altLang="en-US" dirty="0" smtClean="0"/>
              <a:t>通过流量计直接测得装或卸的液体或气体商品 的重量</a:t>
            </a:r>
            <a:r>
              <a:rPr lang="en-US" dirty="0" smtClean="0"/>
              <a:t>，  </a:t>
            </a:r>
            <a:r>
              <a:rPr lang="zh-CN" altLang="en-US" dirty="0" smtClean="0"/>
              <a:t>使用简单方便</a:t>
            </a:r>
            <a:r>
              <a:rPr lang="en-US" dirty="0" smtClean="0"/>
              <a:t>，  </a:t>
            </a:r>
            <a:r>
              <a:rPr lang="zh-CN" altLang="en-US" dirty="0" smtClean="0"/>
              <a:t>其允许误差为 </a:t>
            </a:r>
            <a:r>
              <a:rPr lang="en-US" dirty="0" smtClean="0"/>
              <a:t>０ ４％ 。</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r>
              <a:rPr lang="zh-CN" altLang="en-US" dirty="0" smtClean="0"/>
              <a:t>第二节　出入境检验检疫的项目</a:t>
            </a:r>
            <a:endParaRPr lang="zh-CN" altLang="zh-CN" dirty="0" smtClean="0"/>
          </a:p>
        </p:txBody>
      </p:sp>
      <p:sp>
        <p:nvSpPr>
          <p:cNvPr id="36867" name="Rectangle 3"/>
          <p:cNvSpPr>
            <a:spLocks noGrp="1" noChangeArrowheads="1"/>
          </p:cNvSpPr>
          <p:nvPr>
            <p:ph type="body" idx="1"/>
          </p:nvPr>
        </p:nvSpPr>
        <p:spPr/>
        <p:txBody>
          <a:bodyPr/>
          <a:lstStyle/>
          <a:p>
            <a:pPr>
              <a:lnSpc>
                <a:spcPct val="150000"/>
              </a:lnSpc>
            </a:pPr>
            <a:r>
              <a:rPr lang="en-US" dirty="0" smtClean="0"/>
              <a:t>（４）  </a:t>
            </a:r>
            <a:r>
              <a:rPr lang="zh-CN" altLang="en-US" dirty="0" smtClean="0"/>
              <a:t>溢短装条件</a:t>
            </a:r>
            <a:r>
              <a:rPr lang="en-US" dirty="0" smtClean="0"/>
              <a:t>。</a:t>
            </a:r>
            <a:endParaRPr lang="zh-CN" altLang="en-US" dirty="0" smtClean="0"/>
          </a:p>
          <a:p>
            <a:pPr>
              <a:lnSpc>
                <a:spcPct val="150000"/>
              </a:lnSpc>
            </a:pPr>
            <a:r>
              <a:rPr lang="zh-CN" altLang="en-US" dirty="0" smtClean="0"/>
              <a:t>对于装运农副产品</a:t>
            </a:r>
            <a:r>
              <a:rPr lang="en-US" dirty="0" smtClean="0"/>
              <a:t>、  </a:t>
            </a:r>
            <a:r>
              <a:rPr lang="zh-CN" altLang="en-US" dirty="0" smtClean="0"/>
              <a:t>矿产品</a:t>
            </a:r>
            <a:r>
              <a:rPr lang="en-US" dirty="0" smtClean="0"/>
              <a:t>、  </a:t>
            </a:r>
            <a:r>
              <a:rPr lang="zh-CN" altLang="en-US" dirty="0" smtClean="0"/>
              <a:t>石油产品等散装商品</a:t>
            </a:r>
            <a:r>
              <a:rPr lang="en-US" dirty="0" smtClean="0"/>
              <a:t>，  </a:t>
            </a:r>
            <a:r>
              <a:rPr lang="zh-CN" altLang="en-US" dirty="0" smtClean="0"/>
              <a:t>实际交货重量往往难以准确与合同 规定数量相同</a:t>
            </a:r>
            <a:r>
              <a:rPr lang="en-US" dirty="0" smtClean="0"/>
              <a:t>。  </a:t>
            </a:r>
            <a:r>
              <a:rPr lang="zh-CN" altLang="en-US" dirty="0" smtClean="0"/>
              <a:t>买卖双方一般在合同中约定一个可以灵活的幅度</a:t>
            </a:r>
            <a:r>
              <a:rPr lang="en-US" dirty="0" smtClean="0"/>
              <a:t>， </a:t>
            </a:r>
            <a:r>
              <a:rPr lang="zh-CN" altLang="en-US" dirty="0" smtClean="0"/>
              <a:t>即为溢短装条件</a:t>
            </a:r>
            <a:r>
              <a:rPr lang="en-US" dirty="0" smtClean="0"/>
              <a:t>。 </a:t>
            </a:r>
            <a:r>
              <a:rPr lang="zh-CN" altLang="en-US" dirty="0" smtClean="0"/>
              <a:t>溢短装 条件可以明确规定允许多装或少装某个百分数  </a:t>
            </a:r>
            <a:r>
              <a:rPr lang="en-US" dirty="0" smtClean="0"/>
              <a:t>（ </a:t>
            </a:r>
            <a:r>
              <a:rPr lang="zh-CN" altLang="en-US" dirty="0" smtClean="0"/>
              <a:t>如 </a:t>
            </a:r>
            <a:r>
              <a:rPr lang="en-US" dirty="0" smtClean="0"/>
              <a:t>５％ ） ，  </a:t>
            </a:r>
            <a:r>
              <a:rPr lang="zh-CN" altLang="en-US" dirty="0" smtClean="0"/>
              <a:t>或规定交货数量为  </a:t>
            </a:r>
            <a:r>
              <a:rPr lang="en-US" dirty="0" smtClean="0"/>
              <a:t>“ </a:t>
            </a:r>
            <a:r>
              <a:rPr lang="zh-CN" altLang="en-US" dirty="0" smtClean="0"/>
              <a:t>约</a:t>
            </a:r>
            <a:r>
              <a:rPr lang="en-US" dirty="0" smtClean="0"/>
              <a:t>”   </a:t>
            </a:r>
            <a:r>
              <a:rPr lang="zh-CN" altLang="en-US" dirty="0" smtClean="0"/>
              <a:t>若干吨 等</a:t>
            </a:r>
            <a:r>
              <a:rPr lang="en-US" dirty="0" smtClean="0"/>
              <a:t>。  </a:t>
            </a:r>
            <a:r>
              <a:rPr lang="zh-CN" altLang="en-US" dirty="0" smtClean="0"/>
              <a:t>最后结算时以重量检验证书的准确重量结算</a:t>
            </a:r>
            <a:r>
              <a:rPr lang="en-US" dirty="0" smtClean="0"/>
              <a:t>。  </a:t>
            </a:r>
            <a:r>
              <a:rPr lang="zh-CN" altLang="en-US" dirty="0" smtClean="0"/>
              <a:t>有的合同还对重量短少规定了免赔率</a:t>
            </a:r>
            <a:r>
              <a:rPr lang="en-US" dirty="0" smtClean="0"/>
              <a:t>，  </a:t>
            </a:r>
            <a:r>
              <a:rPr lang="zh-CN" altLang="en-US" dirty="0" smtClean="0"/>
              <a:t>主 要考虑到运输流通过程 中 的 损 失</a:t>
            </a:r>
            <a:r>
              <a:rPr lang="en-US" dirty="0" smtClean="0"/>
              <a:t>，  </a:t>
            </a:r>
            <a:r>
              <a:rPr lang="zh-CN" altLang="en-US" dirty="0" smtClean="0"/>
              <a:t>实 际 检 验 重 量 在 低 于 合 约 规 定 的 一 定 百 分 数 内 时  </a:t>
            </a:r>
            <a:r>
              <a:rPr lang="en-US" dirty="0" smtClean="0"/>
              <a:t>（ </a:t>
            </a:r>
            <a:r>
              <a:rPr lang="zh-CN" altLang="en-US" dirty="0" smtClean="0"/>
              <a:t>如</a:t>
            </a:r>
            <a:r>
              <a:rPr lang="en-US" dirty="0" smtClean="0"/>
              <a:t>３％ ） ，  </a:t>
            </a:r>
            <a:r>
              <a:rPr lang="zh-CN" altLang="en-US" dirty="0" smtClean="0"/>
              <a:t>可视为足量</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zh-CN" altLang="en-US" dirty="0" smtClean="0"/>
              <a:t>第二节　出入境检验检疫的项目</a:t>
            </a:r>
            <a:endParaRPr lang="zh-CN" altLang="zh-CN" dirty="0" smtClean="0"/>
          </a:p>
        </p:txBody>
      </p:sp>
      <p:sp>
        <p:nvSpPr>
          <p:cNvPr id="37891" name="Rectangle 3"/>
          <p:cNvSpPr>
            <a:spLocks noGrp="1" noChangeArrowheads="1"/>
          </p:cNvSpPr>
          <p:nvPr>
            <p:ph type="body" idx="1"/>
          </p:nvPr>
        </p:nvSpPr>
        <p:spPr/>
        <p:txBody>
          <a:bodyPr/>
          <a:lstStyle/>
          <a:p>
            <a:pPr>
              <a:lnSpc>
                <a:spcPct val="150000"/>
              </a:lnSpc>
            </a:pPr>
            <a:r>
              <a:rPr lang="zh-CN" altLang="en-US" sz="2900" dirty="0" smtClean="0"/>
              <a:t>三</a:t>
            </a:r>
            <a:r>
              <a:rPr lang="en-US" sz="2900" dirty="0" smtClean="0"/>
              <a:t>、  </a:t>
            </a:r>
            <a:r>
              <a:rPr lang="zh-CN" altLang="en-US" sz="2900" dirty="0" smtClean="0"/>
              <a:t>包装检验</a:t>
            </a:r>
            <a:r>
              <a:rPr lang="en-US" altLang="zh-CN" sz="2900" dirty="0" smtClean="0"/>
              <a:t> </a:t>
            </a:r>
            <a:endParaRPr lang="zh-CN" altLang="en-US" sz="2900" dirty="0" smtClean="0"/>
          </a:p>
          <a:p>
            <a:pPr>
              <a:lnSpc>
                <a:spcPct val="150000"/>
              </a:lnSpc>
            </a:pPr>
            <a:r>
              <a:rPr lang="zh-CN" altLang="en-US" dirty="0" smtClean="0"/>
              <a:t>包装检验是根据合同</a:t>
            </a:r>
            <a:r>
              <a:rPr lang="en-US" dirty="0" smtClean="0"/>
              <a:t>、   </a:t>
            </a:r>
            <a:r>
              <a:rPr lang="zh-CN" altLang="en-US" dirty="0" smtClean="0"/>
              <a:t>标准和其他有关规定</a:t>
            </a:r>
            <a:r>
              <a:rPr lang="en-US" dirty="0" smtClean="0"/>
              <a:t>，  </a:t>
            </a:r>
            <a:r>
              <a:rPr lang="zh-CN" altLang="en-US" dirty="0" smtClean="0"/>
              <a:t>对进出口商品的外包装和内包装以及包 装标志进行检验</a:t>
            </a:r>
            <a:r>
              <a:rPr lang="en-US" dirty="0" smtClean="0"/>
              <a:t>。  </a:t>
            </a:r>
            <a:r>
              <a:rPr lang="zh-CN" altLang="en-US" dirty="0" smtClean="0"/>
              <a:t>为了确保出口危险货物安全运输</a:t>
            </a:r>
            <a:r>
              <a:rPr lang="en-US" dirty="0" smtClean="0"/>
              <a:t>，   </a:t>
            </a:r>
            <a:r>
              <a:rPr lang="zh-CN" altLang="en-US" dirty="0" smtClean="0"/>
              <a:t>对装运危险货物 的 包装容器必须进行 性能检验</a:t>
            </a:r>
            <a:r>
              <a:rPr lang="en-US" dirty="0" smtClean="0"/>
              <a:t>，  </a:t>
            </a:r>
            <a:r>
              <a:rPr lang="zh-CN" altLang="en-US" dirty="0" smtClean="0"/>
              <a:t>检验合格者才准予装运危险货物</a:t>
            </a:r>
            <a:r>
              <a:rPr lang="en-US" dirty="0" smtClean="0"/>
              <a:t>。   </a:t>
            </a:r>
            <a:r>
              <a:rPr lang="zh-CN" altLang="en-US" dirty="0" smtClean="0"/>
              <a:t>在对危险货物包装出口时</a:t>
            </a:r>
            <a:r>
              <a:rPr lang="en-US" dirty="0" smtClean="0"/>
              <a:t>，   </a:t>
            </a:r>
            <a:r>
              <a:rPr lang="zh-CN" altLang="en-US" dirty="0" smtClean="0"/>
              <a:t>还必须申请商检部 门进行使用 鉴 定</a:t>
            </a:r>
            <a:r>
              <a:rPr lang="en-US" dirty="0" smtClean="0"/>
              <a:t>，  </a:t>
            </a:r>
            <a:r>
              <a:rPr lang="zh-CN" altLang="en-US" dirty="0" smtClean="0"/>
              <a:t>以 便 确 认 正 确 合 理 地 使 用 包 装 容 器</a:t>
            </a:r>
            <a:r>
              <a:rPr lang="en-US" dirty="0" smtClean="0"/>
              <a:t>，  </a:t>
            </a:r>
            <a:r>
              <a:rPr lang="zh-CN" altLang="en-US" dirty="0" smtClean="0"/>
              <a:t>取 得 使 用 鉴 定 证 明 后 才 准 予 装 运 出口</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r>
              <a:rPr lang="zh-CN" altLang="en-US" dirty="0" smtClean="0"/>
              <a:t>第二节　出入境检验检疫的项目</a:t>
            </a:r>
            <a:endParaRPr lang="zh-CN" altLang="zh-CN" dirty="0" smtClean="0"/>
          </a:p>
        </p:txBody>
      </p:sp>
      <p:sp>
        <p:nvSpPr>
          <p:cNvPr id="38915" name="Rectangle 3"/>
          <p:cNvSpPr>
            <a:spLocks noGrp="1" noChangeArrowheads="1"/>
          </p:cNvSpPr>
          <p:nvPr>
            <p:ph type="body" idx="1"/>
          </p:nvPr>
        </p:nvSpPr>
        <p:spPr/>
        <p:txBody>
          <a:bodyPr/>
          <a:lstStyle/>
          <a:p>
            <a:pPr eaLnBrk="1" hangingPunct="1">
              <a:lnSpc>
                <a:spcPct val="200000"/>
              </a:lnSpc>
            </a:pPr>
            <a:r>
              <a:rPr lang="zh-CN" altLang="en-US" dirty="0" smtClean="0"/>
              <a:t>依据联合国制定的  </a:t>
            </a:r>
            <a:r>
              <a:rPr lang="en-US" dirty="0" smtClean="0"/>
              <a:t>“ </a:t>
            </a:r>
            <a:r>
              <a:rPr lang="zh-CN" altLang="en-US" dirty="0" smtClean="0"/>
              <a:t>危险货物运输建议</a:t>
            </a:r>
            <a:r>
              <a:rPr lang="en-US" dirty="0" smtClean="0"/>
              <a:t>”   </a:t>
            </a:r>
            <a:r>
              <a:rPr lang="zh-CN" altLang="en-US" dirty="0" smtClean="0"/>
              <a:t>和国际海事组织制定的国际海运违规  </a:t>
            </a:r>
            <a:r>
              <a:rPr lang="en-US" dirty="0" smtClean="0"/>
              <a:t>（ ＩＭＤＧ </a:t>
            </a:r>
            <a:r>
              <a:rPr lang="en-US" dirty="0" err="1" smtClean="0"/>
              <a:t>Ｃｏｄｅ</a:t>
            </a:r>
            <a:r>
              <a:rPr lang="en-US" dirty="0" smtClean="0"/>
              <a:t>） ，  </a:t>
            </a:r>
            <a:r>
              <a:rPr lang="zh-CN" altLang="en-US" dirty="0" smtClean="0"/>
              <a:t>危险货物共分为九大类</a:t>
            </a:r>
            <a:r>
              <a:rPr lang="en-US" dirty="0" smtClean="0"/>
              <a:t>：   </a:t>
            </a:r>
            <a:r>
              <a:rPr lang="zh-CN" altLang="en-US" dirty="0" smtClean="0"/>
              <a:t>爆炸品</a:t>
            </a:r>
            <a:r>
              <a:rPr lang="en-US" dirty="0" smtClean="0"/>
              <a:t>，  </a:t>
            </a:r>
            <a:r>
              <a:rPr lang="zh-CN" altLang="en-US" dirty="0" smtClean="0"/>
              <a:t>压缩</a:t>
            </a:r>
            <a:r>
              <a:rPr lang="en-US" dirty="0" smtClean="0"/>
              <a:t>、  </a:t>
            </a:r>
            <a:r>
              <a:rPr lang="zh-CN" altLang="en-US" dirty="0" smtClean="0"/>
              <a:t>液化或加压溶解的气体</a:t>
            </a:r>
            <a:r>
              <a:rPr lang="en-US" dirty="0" smtClean="0"/>
              <a:t>，   </a:t>
            </a:r>
            <a:r>
              <a:rPr lang="zh-CN" altLang="en-US" dirty="0" smtClean="0"/>
              <a:t>易燃液体</a:t>
            </a:r>
            <a:r>
              <a:rPr lang="en-US" dirty="0" smtClean="0"/>
              <a:t>，  </a:t>
            </a:r>
            <a:r>
              <a:rPr lang="zh-CN" altLang="en-US" dirty="0" smtClean="0"/>
              <a:t>易燃 固体</a:t>
            </a:r>
            <a:r>
              <a:rPr lang="en-US" dirty="0" smtClean="0"/>
              <a:t>，  </a:t>
            </a:r>
            <a:r>
              <a:rPr lang="zh-CN" altLang="en-US" dirty="0" smtClean="0"/>
              <a:t>氧化剂和有机过氧化物</a:t>
            </a:r>
            <a:r>
              <a:rPr lang="en-US" dirty="0" smtClean="0"/>
              <a:t>，  </a:t>
            </a:r>
            <a:r>
              <a:rPr lang="zh-CN" altLang="en-US" dirty="0" smtClean="0"/>
              <a:t>有毒物质和有感染性的物质</a:t>
            </a:r>
            <a:r>
              <a:rPr lang="en-US" dirty="0" smtClean="0"/>
              <a:t>，   </a:t>
            </a:r>
            <a:r>
              <a:rPr lang="zh-CN" altLang="en-US" dirty="0" smtClean="0"/>
              <a:t>放射性物质</a:t>
            </a:r>
            <a:r>
              <a:rPr lang="en-US" dirty="0" smtClean="0"/>
              <a:t>，  </a:t>
            </a:r>
            <a:r>
              <a:rPr lang="zh-CN" altLang="en-US" dirty="0" smtClean="0"/>
              <a:t>腐蚀品</a:t>
            </a:r>
            <a:r>
              <a:rPr lang="en-US" dirty="0" smtClean="0"/>
              <a:t>，  </a:t>
            </a:r>
            <a:r>
              <a:rPr lang="zh-CN" altLang="en-US" dirty="0" smtClean="0"/>
              <a:t>其他危 险货物</a:t>
            </a:r>
            <a:r>
              <a:rPr lang="en-US" dirty="0" smtClean="0"/>
              <a:t>，  </a:t>
            </a:r>
            <a:r>
              <a:rPr lang="zh-CN" altLang="en-US" dirty="0" smtClean="0"/>
              <a:t>近 </a:t>
            </a:r>
            <a:r>
              <a:rPr lang="en-US" dirty="0" smtClean="0"/>
              <a:t>３ ０００ </a:t>
            </a:r>
            <a:r>
              <a:rPr lang="zh-CN" altLang="en-US" dirty="0" smtClean="0"/>
              <a:t>种列入危险货物</a:t>
            </a:r>
            <a:r>
              <a:rPr lang="en-US" dirty="0" smtClean="0"/>
              <a:t>。  </a:t>
            </a:r>
            <a:r>
              <a:rPr lang="zh-CN" altLang="en-US" dirty="0" smtClean="0"/>
              <a:t>凡属于上述所列的危险货物必须实施包装性能检验和使 用鉴定</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r>
              <a:rPr lang="zh-CN" altLang="en-US" dirty="0" smtClean="0"/>
              <a:t>第二节　出入境检验检疫的项目</a:t>
            </a:r>
            <a:endParaRPr lang="zh-CN" altLang="zh-CN" dirty="0" smtClean="0"/>
          </a:p>
        </p:txBody>
      </p:sp>
      <p:sp>
        <p:nvSpPr>
          <p:cNvPr id="39939" name="Rectangle 3"/>
          <p:cNvSpPr>
            <a:spLocks noGrp="1" noChangeArrowheads="1"/>
          </p:cNvSpPr>
          <p:nvPr>
            <p:ph type="body" idx="1"/>
          </p:nvPr>
        </p:nvSpPr>
        <p:spPr/>
        <p:txBody>
          <a:bodyPr/>
          <a:lstStyle/>
          <a:p>
            <a:r>
              <a:rPr lang="zh-CN" altLang="en-US" dirty="0" smtClean="0"/>
              <a:t>进行包装检验时首先核对外包装上的商品包装标志</a:t>
            </a:r>
            <a:r>
              <a:rPr lang="en-US" dirty="0" smtClean="0"/>
              <a:t>   （ </a:t>
            </a:r>
            <a:r>
              <a:rPr lang="zh-CN" altLang="en-US" dirty="0" smtClean="0"/>
              <a:t>标记</a:t>
            </a:r>
            <a:r>
              <a:rPr lang="en-US" dirty="0" smtClean="0"/>
              <a:t>、  </a:t>
            </a:r>
            <a:r>
              <a:rPr lang="zh-CN" altLang="en-US" dirty="0" smtClean="0"/>
              <a:t>号码</a:t>
            </a:r>
            <a:r>
              <a:rPr lang="en-US" dirty="0" smtClean="0"/>
              <a:t>）   </a:t>
            </a:r>
            <a:r>
              <a:rPr lang="zh-CN" altLang="en-US" dirty="0" smtClean="0"/>
              <a:t>是否与进出口贸易合同相符</a:t>
            </a:r>
            <a:r>
              <a:rPr lang="en-US" dirty="0" smtClean="0"/>
              <a:t>。  </a:t>
            </a:r>
            <a:r>
              <a:rPr lang="zh-CN" altLang="en-US" dirty="0" smtClean="0"/>
              <a:t>对进口商品主要检验外包装是否完好无损</a:t>
            </a:r>
            <a:r>
              <a:rPr lang="en-US" dirty="0" smtClean="0"/>
              <a:t>，  </a:t>
            </a:r>
            <a:r>
              <a:rPr lang="zh-CN" altLang="en-US" dirty="0" smtClean="0"/>
              <a:t>包装材料</a:t>
            </a:r>
            <a:r>
              <a:rPr lang="en-US" dirty="0" smtClean="0"/>
              <a:t>、  </a:t>
            </a:r>
            <a:r>
              <a:rPr lang="zh-CN" altLang="en-US" dirty="0" smtClean="0"/>
              <a:t>包装方式和衬垫物等是否符合合同规定的要求</a:t>
            </a:r>
            <a:r>
              <a:rPr lang="en-US" dirty="0" smtClean="0"/>
              <a:t>，  </a:t>
            </a:r>
            <a:r>
              <a:rPr lang="zh-CN" altLang="en-US" dirty="0" smtClean="0"/>
              <a:t>对外包装破损的商品要检查其是否由于包装不良所引起</a:t>
            </a:r>
            <a:r>
              <a:rPr lang="en-US" dirty="0" smtClean="0"/>
              <a:t>。  </a:t>
            </a:r>
            <a:r>
              <a:rPr lang="zh-CN" altLang="en-US" dirty="0" smtClean="0"/>
              <a:t>出口商品的 包装检验可分为危险货物包装检验和一般货物包装检验</a:t>
            </a:r>
            <a:r>
              <a:rPr lang="en-US" dirty="0" smtClean="0"/>
              <a:t>，  </a:t>
            </a:r>
            <a:r>
              <a:rPr lang="zh-CN" altLang="en-US" dirty="0" smtClean="0"/>
              <a:t>除包装材料和包装方法必须符合外 贸合同</a:t>
            </a:r>
            <a:r>
              <a:rPr lang="en-US" dirty="0" smtClean="0"/>
              <a:t>、  </a:t>
            </a:r>
            <a:r>
              <a:rPr lang="zh-CN" altLang="en-US" dirty="0" smtClean="0"/>
              <a:t>标准规定外</a:t>
            </a:r>
            <a:r>
              <a:rPr lang="en-US" dirty="0" smtClean="0"/>
              <a:t>，  </a:t>
            </a:r>
            <a:r>
              <a:rPr lang="zh-CN" altLang="en-US" dirty="0" smtClean="0"/>
              <a:t>还应检验商品的内外包装是否牢固</a:t>
            </a:r>
            <a:r>
              <a:rPr lang="en-US" dirty="0" smtClean="0"/>
              <a:t>、  </a:t>
            </a:r>
            <a:r>
              <a:rPr lang="zh-CN" altLang="en-US" dirty="0" smtClean="0"/>
              <a:t>完整</a:t>
            </a:r>
            <a:r>
              <a:rPr lang="en-US" dirty="0" smtClean="0"/>
              <a:t>、  </a:t>
            </a:r>
            <a:r>
              <a:rPr lang="zh-CN" altLang="en-US" dirty="0" smtClean="0"/>
              <a:t>干燥</a:t>
            </a:r>
            <a:r>
              <a:rPr lang="en-US" dirty="0" smtClean="0"/>
              <a:t>、  </a:t>
            </a:r>
            <a:r>
              <a:rPr lang="zh-CN" altLang="en-US" dirty="0" smtClean="0"/>
              <a:t>清洁</a:t>
            </a:r>
            <a:r>
              <a:rPr lang="en-US" dirty="0" smtClean="0"/>
              <a:t>，  </a:t>
            </a:r>
            <a:r>
              <a:rPr lang="zh-CN" altLang="en-US" dirty="0" smtClean="0"/>
              <a:t>是否适于运 输和保护商品质量</a:t>
            </a:r>
            <a:r>
              <a:rPr lang="en-US" dirty="0" smtClean="0"/>
              <a:t>、  </a:t>
            </a:r>
            <a:r>
              <a:rPr lang="zh-CN" altLang="en-US" dirty="0" smtClean="0"/>
              <a:t>数量的要求</a:t>
            </a:r>
            <a:r>
              <a:rPr lang="en-US" dirty="0" smtClean="0"/>
              <a:t>。  </a:t>
            </a:r>
            <a:r>
              <a:rPr lang="zh-CN" altLang="en-US" dirty="0" smtClean="0"/>
              <a:t>出入境检验检疫机构对进出口商品的包装检验</a:t>
            </a:r>
            <a:r>
              <a:rPr lang="en-US" dirty="0" smtClean="0"/>
              <a:t>，  </a:t>
            </a:r>
            <a:r>
              <a:rPr lang="zh-CN" altLang="en-US" dirty="0" smtClean="0"/>
              <a:t>一般在现场抽样检验</a:t>
            </a:r>
            <a:r>
              <a:rPr lang="en-US" dirty="0" smtClean="0"/>
              <a:t>，  </a:t>
            </a:r>
            <a:r>
              <a:rPr lang="zh-CN" altLang="en-US" dirty="0" smtClean="0"/>
              <a:t>或在进行衡器计重的同时结合进行</a:t>
            </a:r>
            <a:r>
              <a:rPr lang="en-US" dirty="0" smtClean="0"/>
              <a:t>。  </a:t>
            </a:r>
            <a:r>
              <a:rPr lang="zh-CN" altLang="en-US" dirty="0" smtClean="0"/>
              <a:t>运输包装性能检验的典型项目有 跌 落 试验</a:t>
            </a:r>
            <a:r>
              <a:rPr lang="en-US" dirty="0" smtClean="0"/>
              <a:t>、 </a:t>
            </a:r>
            <a:r>
              <a:rPr lang="zh-CN" altLang="en-US" dirty="0" smtClean="0"/>
              <a:t>堆码试验</a:t>
            </a:r>
            <a:r>
              <a:rPr lang="en-US" dirty="0" smtClean="0"/>
              <a:t>、  </a:t>
            </a:r>
            <a:r>
              <a:rPr lang="zh-CN" altLang="en-US" dirty="0" smtClean="0"/>
              <a:t>气密试验以及液压试验等</a:t>
            </a:r>
            <a:r>
              <a:rPr lang="en-US" dirty="0" smtClean="0"/>
              <a:t>。</a:t>
            </a:r>
            <a:endParaRPr lang="zh-CN" altLang="en-US" dirty="0" smtClean="0"/>
          </a:p>
          <a:p>
            <a:pPr eaLnBrk="1" hangingPunct="1"/>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eaLnBrk="1" hangingPunct="1"/>
            <a:r>
              <a:rPr lang="zh-CN" altLang="en-US" dirty="0" smtClean="0"/>
              <a:t>第二节　出入境检验检疫的项目</a:t>
            </a:r>
            <a:endParaRPr lang="zh-CN" altLang="zh-CN" dirty="0" smtClean="0"/>
          </a:p>
        </p:txBody>
      </p:sp>
      <p:sp>
        <p:nvSpPr>
          <p:cNvPr id="40963" name="Rectangle 3"/>
          <p:cNvSpPr>
            <a:spLocks noGrp="1" noChangeArrowheads="1"/>
          </p:cNvSpPr>
          <p:nvPr>
            <p:ph type="body" idx="1"/>
          </p:nvPr>
        </p:nvSpPr>
        <p:spPr/>
        <p:txBody>
          <a:bodyPr/>
          <a:lstStyle/>
          <a:p>
            <a:pPr eaLnBrk="1" hangingPunct="1"/>
            <a:r>
              <a:rPr lang="zh-CN" altLang="en-US" sz="2900" dirty="0" smtClean="0"/>
              <a:t>四</a:t>
            </a:r>
            <a:r>
              <a:rPr lang="en-US" sz="2900" dirty="0" smtClean="0"/>
              <a:t>、  </a:t>
            </a:r>
            <a:r>
              <a:rPr lang="zh-CN" altLang="en-US" sz="2900" dirty="0" smtClean="0"/>
              <a:t>装运技术检验</a:t>
            </a:r>
          </a:p>
          <a:p>
            <a:r>
              <a:rPr lang="en-US" dirty="0" smtClean="0"/>
              <a:t>（１）  </a:t>
            </a:r>
            <a:r>
              <a:rPr lang="zh-CN" altLang="en-US" dirty="0" smtClean="0"/>
              <a:t>船舱检验</a:t>
            </a:r>
            <a:r>
              <a:rPr lang="en-US" dirty="0" smtClean="0"/>
              <a:t>。</a:t>
            </a:r>
            <a:endParaRPr lang="zh-CN" altLang="en-US" dirty="0" smtClean="0"/>
          </a:p>
          <a:p>
            <a:r>
              <a:rPr lang="zh-CN" altLang="en-US" dirty="0" smtClean="0"/>
              <a:t>船舱检验包括干货舱检验</a:t>
            </a:r>
            <a:r>
              <a:rPr lang="en-US" dirty="0" smtClean="0"/>
              <a:t>、   </a:t>
            </a:r>
            <a:r>
              <a:rPr lang="zh-CN" altLang="en-US" dirty="0" smtClean="0"/>
              <a:t>油舱检验</a:t>
            </a:r>
            <a:r>
              <a:rPr lang="en-US" dirty="0" smtClean="0"/>
              <a:t>、  </a:t>
            </a:r>
            <a:r>
              <a:rPr lang="zh-CN" altLang="en-US" dirty="0" smtClean="0"/>
              <a:t>冷藏舱检验</a:t>
            </a:r>
            <a:r>
              <a:rPr lang="en-US" dirty="0" smtClean="0"/>
              <a:t>，  </a:t>
            </a:r>
            <a:r>
              <a:rPr lang="zh-CN" altLang="en-US" dirty="0" smtClean="0"/>
              <a:t>目的在于确认船舱对所装货物的适  载性</a:t>
            </a:r>
            <a:r>
              <a:rPr lang="en-US" dirty="0" smtClean="0"/>
              <a:t>。  </a:t>
            </a:r>
            <a:r>
              <a:rPr lang="zh-CN" altLang="en-US" dirty="0" smtClean="0"/>
              <a:t>干货舱检验对船舱</a:t>
            </a:r>
            <a:r>
              <a:rPr lang="en-US" dirty="0" smtClean="0"/>
              <a:t>、  </a:t>
            </a:r>
            <a:r>
              <a:rPr lang="zh-CN" altLang="en-US" dirty="0" smtClean="0"/>
              <a:t>船底</a:t>
            </a:r>
            <a:r>
              <a:rPr lang="en-US" dirty="0" smtClean="0"/>
              <a:t>、  </a:t>
            </a:r>
            <a:r>
              <a:rPr lang="zh-CN" altLang="en-US" dirty="0" smtClean="0"/>
              <a:t>污水道</a:t>
            </a:r>
            <a:r>
              <a:rPr lang="en-US" dirty="0" smtClean="0"/>
              <a:t>、  </a:t>
            </a:r>
            <a:r>
              <a:rPr lang="zh-CN" altLang="en-US" dirty="0" smtClean="0"/>
              <a:t>管道</a:t>
            </a:r>
            <a:r>
              <a:rPr lang="en-US" dirty="0" smtClean="0"/>
              <a:t>、  </a:t>
            </a:r>
            <a:r>
              <a:rPr lang="zh-CN" altLang="en-US" dirty="0" smtClean="0"/>
              <a:t>舱壁</a:t>
            </a:r>
            <a:r>
              <a:rPr lang="en-US" dirty="0" smtClean="0"/>
              <a:t>、  </a:t>
            </a:r>
            <a:r>
              <a:rPr lang="zh-CN" altLang="en-US" dirty="0" smtClean="0"/>
              <a:t>舱顶</a:t>
            </a:r>
            <a:r>
              <a:rPr lang="en-US" dirty="0" smtClean="0"/>
              <a:t>、  </a:t>
            </a:r>
            <a:r>
              <a:rPr lang="zh-CN" altLang="en-US" dirty="0" smtClean="0"/>
              <a:t>舱口框</a:t>
            </a:r>
            <a:r>
              <a:rPr lang="en-US" dirty="0" smtClean="0"/>
              <a:t>、  </a:t>
            </a:r>
            <a:r>
              <a:rPr lang="zh-CN" altLang="en-US" dirty="0" smtClean="0"/>
              <a:t>护货板等固定设备 情况以及铺垫物料进行检验</a:t>
            </a:r>
            <a:r>
              <a:rPr lang="en-US" dirty="0" smtClean="0"/>
              <a:t>，   </a:t>
            </a:r>
            <a:r>
              <a:rPr lang="zh-CN" altLang="en-US" dirty="0" smtClean="0"/>
              <a:t>要求清洁</a:t>
            </a:r>
            <a:r>
              <a:rPr lang="en-US" dirty="0" smtClean="0"/>
              <a:t>、  </a:t>
            </a:r>
            <a:r>
              <a:rPr lang="zh-CN" altLang="en-US" dirty="0" smtClean="0"/>
              <a:t>干燥</a:t>
            </a:r>
            <a:r>
              <a:rPr lang="en-US" dirty="0" smtClean="0"/>
              <a:t>、  </a:t>
            </a:r>
            <a:r>
              <a:rPr lang="zh-CN" altLang="en-US" dirty="0" smtClean="0"/>
              <a:t>无异味</a:t>
            </a:r>
            <a:r>
              <a:rPr lang="en-US" dirty="0" smtClean="0"/>
              <a:t>、  </a:t>
            </a:r>
            <a:r>
              <a:rPr lang="zh-CN" altLang="en-US" dirty="0" smtClean="0"/>
              <a:t>无虫害</a:t>
            </a:r>
            <a:r>
              <a:rPr lang="en-US" dirty="0" smtClean="0"/>
              <a:t>，  </a:t>
            </a:r>
            <a:r>
              <a:rPr lang="zh-CN" altLang="en-US" dirty="0" smtClean="0"/>
              <a:t>适于装载货物</a:t>
            </a:r>
            <a:r>
              <a:rPr lang="en-US" dirty="0" smtClean="0"/>
              <a:t>。  </a:t>
            </a:r>
            <a:r>
              <a:rPr lang="zh-CN" altLang="en-US" dirty="0" smtClean="0"/>
              <a:t>油舱检验 分为油舱清洁检验和油舱紧固检验两类</a:t>
            </a:r>
            <a:r>
              <a:rPr lang="en-US" dirty="0" smtClean="0"/>
              <a:t>。</a:t>
            </a:r>
            <a:r>
              <a:rPr lang="zh-CN" altLang="en-US" dirty="0" smtClean="0"/>
              <a:t>对冷藏舱检验时</a:t>
            </a:r>
            <a:r>
              <a:rPr lang="en-US" dirty="0" smtClean="0"/>
              <a:t>，  </a:t>
            </a:r>
            <a:r>
              <a:rPr lang="zh-CN" altLang="en-US" dirty="0" smtClean="0"/>
              <a:t>除检查清洁</a:t>
            </a:r>
            <a:r>
              <a:rPr lang="en-US" dirty="0" smtClean="0"/>
              <a:t>、  </a:t>
            </a:r>
            <a:r>
              <a:rPr lang="zh-CN" altLang="en-US" dirty="0" smtClean="0"/>
              <a:t>干燥</a:t>
            </a:r>
            <a:r>
              <a:rPr lang="en-US" dirty="0" smtClean="0"/>
              <a:t>、  </a:t>
            </a:r>
            <a:r>
              <a:rPr lang="zh-CN" altLang="en-US" dirty="0" smtClean="0"/>
              <a:t>无异味等条件外</a:t>
            </a:r>
            <a:r>
              <a:rPr lang="en-US" dirty="0" smtClean="0"/>
              <a:t>， </a:t>
            </a:r>
            <a:r>
              <a:rPr lang="zh-CN" altLang="en-US" dirty="0" smtClean="0"/>
              <a:t>还应重点检查其制冷效能和绝热设施是否良好</a:t>
            </a:r>
            <a:r>
              <a:rPr lang="en-US" dirty="0" smtClean="0"/>
              <a:t>，  </a:t>
            </a:r>
            <a:r>
              <a:rPr lang="zh-CN" altLang="en-US" dirty="0" smtClean="0"/>
              <a:t>以确保承载货物的卫生和安全</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zh-CN" altLang="en-US" dirty="0" smtClean="0"/>
              <a:t>第二节　出入境检验检疫的项目</a:t>
            </a:r>
            <a:endParaRPr lang="zh-CN" altLang="zh-CN" dirty="0" smtClean="0"/>
          </a:p>
        </p:txBody>
      </p:sp>
      <p:sp>
        <p:nvSpPr>
          <p:cNvPr id="41987" name="Rectangle 3"/>
          <p:cNvSpPr>
            <a:spLocks noGrp="1" noChangeArrowheads="1"/>
          </p:cNvSpPr>
          <p:nvPr>
            <p:ph type="body" idx="1"/>
          </p:nvPr>
        </p:nvSpPr>
        <p:spPr/>
        <p:txBody>
          <a:bodyPr/>
          <a:lstStyle/>
          <a:p>
            <a:r>
              <a:rPr lang="en-US" dirty="0" smtClean="0"/>
              <a:t>（２）  </a:t>
            </a:r>
            <a:r>
              <a:rPr lang="zh-CN" altLang="en-US" dirty="0" smtClean="0"/>
              <a:t>进出口集装箱鉴定</a:t>
            </a:r>
            <a:r>
              <a:rPr lang="en-US" dirty="0" smtClean="0"/>
              <a:t>。</a:t>
            </a:r>
            <a:endParaRPr lang="zh-CN" altLang="en-US" dirty="0" smtClean="0"/>
          </a:p>
          <a:p>
            <a:r>
              <a:rPr lang="zh-CN" altLang="en-US" dirty="0" smtClean="0"/>
              <a:t>检验机构对装运易腐烂变质食品的集装箱实施强制性检验</a:t>
            </a:r>
            <a:r>
              <a:rPr lang="en-US" dirty="0" smtClean="0"/>
              <a:t>，   </a:t>
            </a:r>
            <a:r>
              <a:rPr lang="zh-CN" altLang="en-US" dirty="0" smtClean="0"/>
              <a:t>以保证出口 食 品 的 卫 生 质 量</a:t>
            </a:r>
            <a:r>
              <a:rPr lang="en-US" dirty="0" smtClean="0"/>
              <a:t>。  </a:t>
            </a:r>
            <a:r>
              <a:rPr lang="zh-CN" altLang="en-US" dirty="0" smtClean="0"/>
              <a:t>对其他进出口集装箱</a:t>
            </a:r>
            <a:r>
              <a:rPr lang="en-US" dirty="0" smtClean="0"/>
              <a:t>，  </a:t>
            </a:r>
            <a:r>
              <a:rPr lang="zh-CN" altLang="en-US" dirty="0" smtClean="0"/>
              <a:t>凭对外贸易关系人的申请</a:t>
            </a:r>
            <a:r>
              <a:rPr lang="en-US" dirty="0" smtClean="0"/>
              <a:t>，   </a:t>
            </a:r>
            <a:r>
              <a:rPr lang="zh-CN" altLang="en-US" dirty="0" smtClean="0"/>
              <a:t>办理鉴定业务</a:t>
            </a:r>
            <a:r>
              <a:rPr lang="en-US" dirty="0" smtClean="0"/>
              <a:t>。  </a:t>
            </a:r>
            <a:r>
              <a:rPr lang="zh-CN" altLang="en-US" dirty="0" smtClean="0"/>
              <a:t>集装箱的监视装箱</a:t>
            </a:r>
            <a:r>
              <a:rPr lang="en-US" dirty="0" smtClean="0"/>
              <a:t>， </a:t>
            </a:r>
            <a:r>
              <a:rPr lang="zh-CN" altLang="en-US" dirty="0" smtClean="0"/>
              <a:t>也称装箱鉴定</a:t>
            </a:r>
            <a:r>
              <a:rPr lang="en-US" dirty="0" smtClean="0"/>
              <a:t>，  </a:t>
            </a:r>
            <a:r>
              <a:rPr lang="zh-CN" altLang="en-US" dirty="0" smtClean="0"/>
              <a:t>根据拟装货物的特性</a:t>
            </a:r>
            <a:r>
              <a:rPr lang="en-US" dirty="0" smtClean="0"/>
              <a:t>，  </a:t>
            </a:r>
            <a:r>
              <a:rPr lang="zh-CN" altLang="en-US" dirty="0" smtClean="0"/>
              <a:t>鉴定集装箱的结构</a:t>
            </a:r>
            <a:r>
              <a:rPr lang="en-US" dirty="0" smtClean="0"/>
              <a:t>、  </a:t>
            </a:r>
            <a:r>
              <a:rPr lang="zh-CN" altLang="en-US" dirty="0" smtClean="0"/>
              <a:t>卫生</a:t>
            </a:r>
            <a:r>
              <a:rPr lang="en-US" dirty="0" smtClean="0"/>
              <a:t>、  </a:t>
            </a:r>
            <a:r>
              <a:rPr lang="zh-CN" altLang="en-US" dirty="0" smtClean="0"/>
              <a:t>冷冻等条件</a:t>
            </a:r>
            <a:r>
              <a:rPr lang="en-US" dirty="0" smtClean="0"/>
              <a:t>，  </a:t>
            </a:r>
            <a:r>
              <a:rPr lang="zh-CN" altLang="en-US" dirty="0" smtClean="0"/>
              <a:t>制订装箱计划和防护措施</a:t>
            </a:r>
            <a:r>
              <a:rPr lang="en-US" dirty="0" smtClean="0"/>
              <a:t>，  </a:t>
            </a:r>
            <a:r>
              <a:rPr lang="zh-CN" altLang="en-US" dirty="0" smtClean="0"/>
              <a:t>指导和监视装货</a:t>
            </a:r>
            <a:r>
              <a:rPr lang="en-US" dirty="0" smtClean="0"/>
              <a:t>，  </a:t>
            </a:r>
            <a:r>
              <a:rPr lang="zh-CN" altLang="en-US" dirty="0" smtClean="0"/>
              <a:t>鉴定所装货物的数量</a:t>
            </a:r>
            <a:r>
              <a:rPr lang="en-US" dirty="0" smtClean="0"/>
              <a:t>、  </a:t>
            </a:r>
            <a:r>
              <a:rPr lang="zh-CN" altLang="en-US" dirty="0" smtClean="0"/>
              <a:t>包装</a:t>
            </a:r>
            <a:r>
              <a:rPr lang="en-US" dirty="0" smtClean="0"/>
              <a:t>、  </a:t>
            </a:r>
            <a:r>
              <a:rPr lang="zh-CN" altLang="en-US" dirty="0" smtClean="0"/>
              <a:t>标志并对集装箱签封</a:t>
            </a:r>
            <a:r>
              <a:rPr lang="en-US" dirty="0" smtClean="0"/>
              <a:t>，  </a:t>
            </a:r>
            <a:r>
              <a:rPr lang="zh-CN" altLang="en-US" dirty="0" smtClean="0"/>
              <a:t>出具鉴定证书</a:t>
            </a:r>
            <a:r>
              <a:rPr lang="en-US" dirty="0" smtClean="0"/>
              <a:t>。  </a:t>
            </a:r>
            <a:r>
              <a:rPr lang="zh-CN" altLang="en-US" dirty="0" smtClean="0"/>
              <a:t>集装箱的监视卸箱</a:t>
            </a:r>
            <a:r>
              <a:rPr lang="en-US" dirty="0" smtClean="0"/>
              <a:t>，  </a:t>
            </a:r>
            <a:r>
              <a:rPr lang="zh-CN" altLang="en-US" dirty="0" smtClean="0"/>
              <a:t>也称卸箱鉴定</a:t>
            </a:r>
            <a:r>
              <a:rPr lang="en-US" dirty="0" smtClean="0"/>
              <a:t>，  </a:t>
            </a:r>
            <a:r>
              <a:rPr lang="zh-CN" altLang="en-US" dirty="0" smtClean="0"/>
              <a:t>是对进口集装箱货物核查其集装箱号码</a:t>
            </a:r>
            <a:r>
              <a:rPr lang="en-US" dirty="0" smtClean="0"/>
              <a:t>、  </a:t>
            </a:r>
            <a:r>
              <a:rPr lang="zh-CN" altLang="en-US" dirty="0" smtClean="0"/>
              <a:t>封 识号及外观状态</a:t>
            </a:r>
            <a:r>
              <a:rPr lang="en-US" dirty="0" smtClean="0"/>
              <a:t>，  </a:t>
            </a:r>
            <a:r>
              <a:rPr lang="zh-CN" altLang="en-US" dirty="0" smtClean="0"/>
              <a:t>检查卸货前货物在箱内状态</a:t>
            </a:r>
            <a:r>
              <a:rPr lang="en-US" dirty="0" smtClean="0"/>
              <a:t>，   </a:t>
            </a:r>
            <a:r>
              <a:rPr lang="zh-CN" altLang="en-US" dirty="0" smtClean="0"/>
              <a:t>监视卸货</a:t>
            </a:r>
            <a:r>
              <a:rPr lang="en-US" dirty="0" smtClean="0"/>
              <a:t>，  </a:t>
            </a:r>
            <a:r>
              <a:rPr lang="zh-CN" altLang="en-US" dirty="0" smtClean="0"/>
              <a:t>鉴定所卸货物的数量</a:t>
            </a:r>
            <a:r>
              <a:rPr lang="en-US" dirty="0" smtClean="0"/>
              <a:t>、  </a:t>
            </a:r>
            <a:r>
              <a:rPr lang="zh-CN" altLang="en-US" dirty="0" smtClean="0"/>
              <a:t>包装</a:t>
            </a:r>
            <a:r>
              <a:rPr lang="en-US" dirty="0" smtClean="0"/>
              <a:t>、  </a:t>
            </a:r>
            <a:r>
              <a:rPr lang="zh-CN" altLang="en-US" dirty="0" smtClean="0"/>
              <a:t>标 志</a:t>
            </a:r>
            <a:r>
              <a:rPr lang="en-US" dirty="0" smtClean="0"/>
              <a:t>，  </a:t>
            </a:r>
            <a:r>
              <a:rPr lang="zh-CN" altLang="en-US" dirty="0" smtClean="0"/>
              <a:t>确定货损</a:t>
            </a:r>
            <a:r>
              <a:rPr lang="en-US" dirty="0" smtClean="0"/>
              <a:t>、  </a:t>
            </a:r>
            <a:r>
              <a:rPr lang="zh-CN" altLang="en-US" dirty="0" smtClean="0"/>
              <a:t>货差</a:t>
            </a:r>
            <a:r>
              <a:rPr lang="en-US" dirty="0" smtClean="0"/>
              <a:t>，  </a:t>
            </a:r>
            <a:r>
              <a:rPr lang="zh-CN" altLang="en-US" dirty="0" smtClean="0"/>
              <a:t>出具鉴定证书</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zh-CN" altLang="en-US" dirty="0" smtClean="0"/>
              <a:t>第一节  出入境检验检疫概述</a:t>
            </a:r>
            <a:endParaRPr lang="zh-CN" altLang="zh-CN" dirty="0" smtClean="0"/>
          </a:p>
        </p:txBody>
      </p:sp>
      <p:sp>
        <p:nvSpPr>
          <p:cNvPr id="6147" name="Rectangle 3"/>
          <p:cNvSpPr>
            <a:spLocks noGrp="1" noChangeArrowheads="1"/>
          </p:cNvSpPr>
          <p:nvPr>
            <p:ph type="body" idx="1"/>
          </p:nvPr>
        </p:nvSpPr>
        <p:spPr/>
        <p:txBody>
          <a:bodyPr/>
          <a:lstStyle/>
          <a:p>
            <a:r>
              <a:rPr lang="en-US" dirty="0" smtClean="0"/>
              <a:t>３  </a:t>
            </a:r>
            <a:r>
              <a:rPr lang="zh-CN" altLang="en-US" dirty="0" smtClean="0"/>
              <a:t>国际贸易和交往活动需要检验检疫工作</a:t>
            </a:r>
          </a:p>
          <a:p>
            <a:r>
              <a:rPr lang="zh-CN" altLang="en-US" dirty="0" smtClean="0"/>
              <a:t>在当代国际贸易和交往活动中</a:t>
            </a:r>
            <a:r>
              <a:rPr lang="en-US" dirty="0" smtClean="0"/>
              <a:t>，   </a:t>
            </a:r>
            <a:r>
              <a:rPr lang="zh-CN" altLang="en-US" dirty="0" smtClean="0"/>
              <a:t>需要由权威</a:t>
            </a:r>
            <a:r>
              <a:rPr lang="en-US" dirty="0" smtClean="0"/>
              <a:t>、  </a:t>
            </a:r>
            <a:r>
              <a:rPr lang="zh-CN" altLang="en-US" dirty="0" smtClean="0"/>
              <a:t>公正的检验检疫机构对出入境的物资</a:t>
            </a:r>
            <a:r>
              <a:rPr lang="en-US" dirty="0" smtClean="0"/>
              <a:t>、  </a:t>
            </a:r>
            <a:r>
              <a:rPr lang="zh-CN" altLang="en-US" dirty="0" smtClean="0"/>
              <a:t>人 员</a:t>
            </a:r>
            <a:r>
              <a:rPr lang="en-US" dirty="0" smtClean="0"/>
              <a:t>、  </a:t>
            </a:r>
            <a:r>
              <a:rPr lang="zh-CN" altLang="en-US" dirty="0" smtClean="0"/>
              <a:t>运输工具等进行检验检疫及相应的管理监督</a:t>
            </a:r>
            <a:r>
              <a:rPr lang="en-US" dirty="0" smtClean="0"/>
              <a:t>，  </a:t>
            </a:r>
            <a:r>
              <a:rPr lang="zh-CN" altLang="en-US" dirty="0" smtClean="0"/>
              <a:t>主要基于以下几种原因</a:t>
            </a:r>
            <a:r>
              <a:rPr lang="en-US" dirty="0" smtClean="0"/>
              <a:t>：</a:t>
            </a:r>
            <a:endParaRPr lang="zh-CN" altLang="en-US" dirty="0" smtClean="0"/>
          </a:p>
          <a:p>
            <a:r>
              <a:rPr lang="en-US" dirty="0" smtClean="0"/>
              <a:t>（１）  </a:t>
            </a:r>
            <a:r>
              <a:rPr lang="zh-CN" altLang="en-US" dirty="0" smtClean="0"/>
              <a:t>防止传染病传播</a:t>
            </a:r>
            <a:r>
              <a:rPr lang="en-US" dirty="0" smtClean="0"/>
              <a:t>，  </a:t>
            </a:r>
            <a:r>
              <a:rPr lang="zh-CN" altLang="en-US" dirty="0" smtClean="0"/>
              <a:t>保障人民身体健康</a:t>
            </a:r>
            <a:r>
              <a:rPr lang="en-US" dirty="0" smtClean="0"/>
              <a:t>；  </a:t>
            </a:r>
            <a:r>
              <a:rPr lang="zh-CN" altLang="en-US" dirty="0" smtClean="0"/>
              <a:t>防止动植物传染病</a:t>
            </a:r>
            <a:r>
              <a:rPr lang="en-US" dirty="0" smtClean="0"/>
              <a:t>、  </a:t>
            </a:r>
            <a:r>
              <a:rPr lang="zh-CN" altLang="en-US" dirty="0" smtClean="0"/>
              <a:t>寄生虫病和植物危险性病虫害传播</a:t>
            </a:r>
            <a:r>
              <a:rPr lang="en-US" dirty="0" smtClean="0"/>
              <a:t>，  </a:t>
            </a:r>
            <a:r>
              <a:rPr lang="zh-CN" altLang="en-US" dirty="0" smtClean="0"/>
              <a:t>保障农林牧渔业生产和人民健康</a:t>
            </a:r>
            <a:r>
              <a:rPr lang="en-US" dirty="0" smtClean="0"/>
              <a:t>；   </a:t>
            </a:r>
            <a:r>
              <a:rPr lang="zh-CN" altLang="en-US" dirty="0" smtClean="0"/>
              <a:t>保证进出口商品的质量</a:t>
            </a:r>
            <a:r>
              <a:rPr lang="en-US" dirty="0" smtClean="0"/>
              <a:t>，  </a:t>
            </a:r>
            <a:r>
              <a:rPr lang="zh-CN" altLang="en-US" dirty="0" smtClean="0"/>
              <a:t>维护贸易各方的 合法权益以及保护环境</a:t>
            </a:r>
            <a:r>
              <a:rPr lang="en-US" dirty="0" smtClean="0"/>
              <a:t>、   </a:t>
            </a:r>
            <a:r>
              <a:rPr lang="zh-CN" altLang="en-US" dirty="0" smtClean="0"/>
              <a:t>维护国家的利益等</a:t>
            </a:r>
            <a:r>
              <a:rPr lang="en-US" dirty="0" smtClean="0"/>
              <a:t>。</a:t>
            </a:r>
          </a:p>
          <a:p>
            <a:r>
              <a:rPr lang="en-US" dirty="0" smtClean="0"/>
              <a:t>（２）  </a:t>
            </a:r>
            <a:r>
              <a:rPr lang="zh-CN" altLang="en-US" dirty="0" smtClean="0"/>
              <a:t>买卖双方需要第三方检验机构对贸易成交商品的数量</a:t>
            </a:r>
            <a:r>
              <a:rPr lang="en-US" dirty="0" smtClean="0"/>
              <a:t>、   </a:t>
            </a:r>
            <a:r>
              <a:rPr lang="zh-CN" altLang="en-US" dirty="0" smtClean="0"/>
              <a:t>重量</a:t>
            </a:r>
            <a:r>
              <a:rPr lang="en-US" dirty="0" smtClean="0"/>
              <a:t>、  </a:t>
            </a:r>
            <a:r>
              <a:rPr lang="zh-CN" altLang="en-US" dirty="0" smtClean="0"/>
              <a:t>质量</a:t>
            </a:r>
            <a:r>
              <a:rPr lang="en-US" dirty="0" smtClean="0"/>
              <a:t>、  </a:t>
            </a:r>
            <a:r>
              <a:rPr lang="zh-CN" altLang="en-US" dirty="0" smtClean="0"/>
              <a:t>包装等内容进行客观公正的检验鉴定</a:t>
            </a:r>
            <a:r>
              <a:rPr lang="en-US" dirty="0" smtClean="0"/>
              <a:t>，   </a:t>
            </a:r>
            <a:r>
              <a:rPr lang="zh-CN" altLang="en-US" dirty="0" smtClean="0"/>
              <a:t>作为买卖双方最终交接货物</a:t>
            </a:r>
            <a:r>
              <a:rPr lang="en-US" dirty="0" smtClean="0"/>
              <a:t>、   </a:t>
            </a:r>
            <a:r>
              <a:rPr lang="zh-CN" altLang="en-US" dirty="0" smtClean="0"/>
              <a:t>清算货款的依据和凭证</a:t>
            </a:r>
            <a:r>
              <a:rPr lang="en-US" dirty="0" smtClean="0"/>
              <a:t>，  </a:t>
            </a:r>
            <a:r>
              <a:rPr lang="zh-CN" altLang="en-US" dirty="0" smtClean="0"/>
              <a:t>以维护买 卖双方的正当权益</a:t>
            </a:r>
            <a:r>
              <a:rPr lang="en-US" dirty="0" smtClean="0"/>
              <a:t>，  </a:t>
            </a:r>
            <a:r>
              <a:rPr lang="zh-CN" altLang="en-US" dirty="0" smtClean="0"/>
              <a:t>保障贸易活动的顺利进行</a:t>
            </a:r>
            <a:r>
              <a:rPr lang="en-US" dirty="0" smtClean="0"/>
              <a:t>。</a:t>
            </a:r>
            <a:endParaRPr lang="zh-CN" altLang="en-US" dirty="0" smtClean="0"/>
          </a:p>
          <a:p>
            <a:r>
              <a:rPr lang="en-US" dirty="0" smtClean="0"/>
              <a:t>（３） </a:t>
            </a:r>
            <a:r>
              <a:rPr lang="zh-CN" altLang="en-US" dirty="0" smtClean="0"/>
              <a:t>国际贸易活动中各有关部门对商检工作的需要</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eaLnBrk="1" hangingPunct="1"/>
            <a:r>
              <a:rPr lang="zh-CN" altLang="en-US" dirty="0" smtClean="0"/>
              <a:t>第二节　出入境检验检疫的项目</a:t>
            </a:r>
            <a:endParaRPr lang="zh-CN" altLang="zh-CN" dirty="0" smtClean="0"/>
          </a:p>
        </p:txBody>
      </p:sp>
      <p:sp>
        <p:nvSpPr>
          <p:cNvPr id="43011" name="Rectangle 3"/>
          <p:cNvSpPr>
            <a:spLocks noGrp="1" noChangeArrowheads="1"/>
          </p:cNvSpPr>
          <p:nvPr>
            <p:ph type="body" idx="1"/>
          </p:nvPr>
        </p:nvSpPr>
        <p:spPr/>
        <p:txBody>
          <a:bodyPr/>
          <a:lstStyle/>
          <a:p>
            <a:pPr>
              <a:lnSpc>
                <a:spcPct val="200000"/>
              </a:lnSpc>
            </a:pPr>
            <a:r>
              <a:rPr lang="en-US" dirty="0" smtClean="0"/>
              <a:t>（３）  </a:t>
            </a:r>
            <a:r>
              <a:rPr lang="zh-CN" altLang="en-US" dirty="0" smtClean="0"/>
              <a:t>监视装载</a:t>
            </a:r>
            <a:r>
              <a:rPr lang="en-US" dirty="0" smtClean="0"/>
              <a:t>。</a:t>
            </a:r>
            <a:endParaRPr lang="zh-CN" altLang="en-US" dirty="0" smtClean="0"/>
          </a:p>
          <a:p>
            <a:pPr>
              <a:lnSpc>
                <a:spcPct val="200000"/>
              </a:lnSpc>
            </a:pPr>
            <a:r>
              <a:rPr lang="zh-CN" altLang="en-US" dirty="0" smtClean="0"/>
              <a:t>监视装载简称监装</a:t>
            </a:r>
            <a:r>
              <a:rPr lang="en-US" dirty="0" smtClean="0"/>
              <a:t>，  </a:t>
            </a:r>
            <a:r>
              <a:rPr lang="zh-CN" altLang="en-US" dirty="0" smtClean="0"/>
              <a:t>是检验部门对出口商品装货进行的监视鉴定工作</a:t>
            </a:r>
            <a:r>
              <a:rPr lang="en-US" dirty="0" smtClean="0"/>
              <a:t>。  </a:t>
            </a:r>
            <a:r>
              <a:rPr lang="zh-CN" altLang="en-US" dirty="0" smtClean="0"/>
              <a:t>对货物监装时</a:t>
            </a:r>
            <a:r>
              <a:rPr lang="en-US" dirty="0" smtClean="0"/>
              <a:t>， </a:t>
            </a:r>
            <a:r>
              <a:rPr lang="zh-CN" altLang="en-US" dirty="0" smtClean="0"/>
              <a:t>首先要对装运出口货物的船舱进行检验</a:t>
            </a:r>
            <a:r>
              <a:rPr lang="en-US" dirty="0" smtClean="0"/>
              <a:t>，  </a:t>
            </a:r>
            <a:r>
              <a:rPr lang="zh-CN" altLang="en-US" dirty="0" smtClean="0"/>
              <a:t>或对集装箱进行检验</a:t>
            </a:r>
            <a:r>
              <a:rPr lang="en-US" dirty="0" smtClean="0"/>
              <a:t>，  </a:t>
            </a:r>
            <a:r>
              <a:rPr lang="zh-CN" altLang="en-US" dirty="0" smtClean="0"/>
              <a:t>确认其适货性</a:t>
            </a:r>
            <a:r>
              <a:rPr lang="en-US" dirty="0" smtClean="0"/>
              <a:t>。  </a:t>
            </a:r>
            <a:r>
              <a:rPr lang="zh-CN" altLang="en-US" dirty="0" smtClean="0"/>
              <a:t>同时审核承 运人的配载计划是否符合货运安全的需要</a:t>
            </a:r>
            <a:r>
              <a:rPr lang="en-US" dirty="0" smtClean="0"/>
              <a:t>，  </a:t>
            </a:r>
            <a:r>
              <a:rPr lang="zh-CN" altLang="en-US" dirty="0" smtClean="0"/>
              <a:t>监督承运人按照商品的装载技术要求进行装载</a:t>
            </a:r>
            <a:r>
              <a:rPr lang="en-US" dirty="0" smtClean="0"/>
              <a:t>， </a:t>
            </a:r>
            <a:r>
              <a:rPr lang="zh-CN" altLang="en-US" dirty="0" smtClean="0"/>
              <a:t>并出具监视装载证书</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r>
              <a:rPr lang="zh-CN" altLang="en-US" dirty="0" smtClean="0"/>
              <a:t>第二节　出入境检验检疫的项目</a:t>
            </a:r>
            <a:endParaRPr lang="zh-CN" altLang="zh-CN" dirty="0" smtClean="0"/>
          </a:p>
        </p:txBody>
      </p:sp>
      <p:sp>
        <p:nvSpPr>
          <p:cNvPr id="44035" name="Rectangle 3"/>
          <p:cNvSpPr>
            <a:spLocks noGrp="1" noChangeArrowheads="1"/>
          </p:cNvSpPr>
          <p:nvPr>
            <p:ph type="body" idx="1"/>
          </p:nvPr>
        </p:nvSpPr>
        <p:spPr/>
        <p:txBody>
          <a:bodyPr/>
          <a:lstStyle/>
          <a:p>
            <a:pPr eaLnBrk="1" hangingPunct="1">
              <a:lnSpc>
                <a:spcPct val="150000"/>
              </a:lnSpc>
            </a:pPr>
            <a:r>
              <a:rPr lang="en-US" dirty="0" smtClean="0"/>
              <a:t>（４）  </a:t>
            </a:r>
            <a:r>
              <a:rPr lang="zh-CN" altLang="en-US" dirty="0" smtClean="0"/>
              <a:t>积载鉴定</a:t>
            </a:r>
            <a:r>
              <a:rPr lang="en-US" dirty="0" smtClean="0"/>
              <a:t>。</a:t>
            </a:r>
            <a:endParaRPr lang="zh-CN" altLang="en-US" dirty="0" smtClean="0"/>
          </a:p>
          <a:p>
            <a:pPr>
              <a:lnSpc>
                <a:spcPct val="150000"/>
              </a:lnSpc>
            </a:pPr>
            <a:r>
              <a:rPr lang="zh-CN" altLang="en-US" dirty="0" smtClean="0"/>
              <a:t>积载鉴定是根据对外贸易关系人的申请</a:t>
            </a:r>
            <a:r>
              <a:rPr lang="en-US" dirty="0" smtClean="0"/>
              <a:t>，  </a:t>
            </a:r>
            <a:r>
              <a:rPr lang="zh-CN" altLang="en-US" dirty="0" smtClean="0"/>
              <a:t>检验部门对出口商品装载情况进行的鉴定</a:t>
            </a:r>
            <a:r>
              <a:rPr lang="en-US" dirty="0" smtClean="0"/>
              <a:t>。  </a:t>
            </a:r>
            <a:r>
              <a:rPr lang="zh-CN" altLang="en-US" dirty="0" smtClean="0"/>
              <a:t>鉴定时应审核承运人的配载计划是否合理</a:t>
            </a:r>
            <a:r>
              <a:rPr lang="en-US" dirty="0" smtClean="0"/>
              <a:t>，  </a:t>
            </a:r>
            <a:r>
              <a:rPr lang="zh-CN" altLang="en-US" dirty="0" smtClean="0"/>
              <a:t>注意其安全</a:t>
            </a:r>
            <a:r>
              <a:rPr lang="en-US" dirty="0" smtClean="0"/>
              <a:t>、  </a:t>
            </a:r>
            <a:r>
              <a:rPr lang="zh-CN" altLang="en-US" dirty="0" smtClean="0"/>
              <a:t>稳固性</a:t>
            </a:r>
            <a:r>
              <a:rPr lang="en-US" dirty="0" smtClean="0"/>
              <a:t>，  </a:t>
            </a:r>
            <a:r>
              <a:rPr lang="zh-CN" altLang="en-US" dirty="0" smtClean="0"/>
              <a:t>防止货物互相串味等</a:t>
            </a:r>
            <a:r>
              <a:rPr lang="en-US" dirty="0" smtClean="0"/>
              <a:t>。  </a:t>
            </a:r>
            <a:r>
              <a:rPr lang="en-US" altLang="zh-CN" dirty="0" smtClean="0"/>
              <a:t> </a:t>
            </a:r>
            <a:endParaRPr lang="zh-CN" altLang="en-US" dirty="0" smtClean="0"/>
          </a:p>
          <a:p>
            <a:pPr>
              <a:lnSpc>
                <a:spcPct val="150000"/>
              </a:lnSpc>
            </a:pPr>
            <a:r>
              <a:rPr lang="en-US" dirty="0" smtClean="0"/>
              <a:t>（５）  </a:t>
            </a:r>
            <a:r>
              <a:rPr lang="zh-CN" altLang="en-US" dirty="0" smtClean="0"/>
              <a:t>货载衡量鉴定</a:t>
            </a:r>
            <a:r>
              <a:rPr lang="en-US" dirty="0" smtClean="0"/>
              <a:t>。</a:t>
            </a:r>
            <a:endParaRPr lang="zh-CN" altLang="en-US" dirty="0" smtClean="0"/>
          </a:p>
          <a:p>
            <a:pPr>
              <a:lnSpc>
                <a:spcPct val="150000"/>
              </a:lnSpc>
            </a:pPr>
            <a:r>
              <a:rPr lang="zh-CN" altLang="en-US" dirty="0" smtClean="0"/>
              <a:t>货载衡量是对贸易成交将要运输的商品进行体积测量和重量衡定的工作</a:t>
            </a:r>
            <a:r>
              <a:rPr lang="en-US" dirty="0" smtClean="0"/>
              <a:t>， </a:t>
            </a:r>
            <a:r>
              <a:rPr lang="zh-CN" altLang="en-US" dirty="0" smtClean="0"/>
              <a:t>是由承运人或 托运人申请检验部门办理的鉴定业务</a:t>
            </a:r>
            <a:r>
              <a:rPr lang="en-US" dirty="0" smtClean="0"/>
              <a:t>。  </a:t>
            </a:r>
            <a:r>
              <a:rPr lang="zh-CN" altLang="en-US" dirty="0" smtClean="0"/>
              <a:t>其主要目的是计算运输中的运费</a:t>
            </a:r>
            <a:r>
              <a:rPr lang="en-US" dirty="0" smtClean="0"/>
              <a:t>。   </a:t>
            </a:r>
            <a:r>
              <a:rPr lang="zh-CN" altLang="en-US" dirty="0" smtClean="0"/>
              <a:t>同时</a:t>
            </a:r>
            <a:r>
              <a:rPr lang="en-US" dirty="0" smtClean="0"/>
              <a:t>，  </a:t>
            </a:r>
            <a:r>
              <a:rPr lang="zh-CN" altLang="en-US" dirty="0" smtClean="0"/>
              <a:t>为订舱</a:t>
            </a:r>
            <a:r>
              <a:rPr lang="en-US" dirty="0" smtClean="0"/>
              <a:t>、  </a:t>
            </a:r>
            <a:r>
              <a:rPr lang="zh-CN" altLang="en-US" dirty="0" smtClean="0"/>
              <a:t>配 载提供准确的货物体积和重量数据</a:t>
            </a:r>
            <a:r>
              <a:rPr lang="en-US" dirty="0" smtClean="0"/>
              <a:t>，  </a:t>
            </a:r>
            <a:r>
              <a:rPr lang="zh-CN" altLang="en-US" dirty="0" smtClean="0"/>
              <a:t>以保证船舶合理配载及安全</a:t>
            </a:r>
            <a:r>
              <a:rPr lang="en-US" dirty="0" smtClean="0"/>
              <a:t>、   </a:t>
            </a:r>
            <a:r>
              <a:rPr lang="zh-CN" altLang="en-US" dirty="0" smtClean="0"/>
              <a:t>平稳</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r>
              <a:rPr lang="zh-CN" altLang="en-US" dirty="0" smtClean="0"/>
              <a:t>第二节　出入境检验检疫的项目</a:t>
            </a:r>
            <a:endParaRPr lang="zh-CN" altLang="zh-CN" dirty="0" smtClean="0"/>
          </a:p>
        </p:txBody>
      </p:sp>
      <p:sp>
        <p:nvSpPr>
          <p:cNvPr id="45059" name="Rectangle 3"/>
          <p:cNvSpPr>
            <a:spLocks noGrp="1" noChangeArrowheads="1"/>
          </p:cNvSpPr>
          <p:nvPr>
            <p:ph type="body" idx="1"/>
          </p:nvPr>
        </p:nvSpPr>
        <p:spPr/>
        <p:txBody>
          <a:bodyPr/>
          <a:lstStyle/>
          <a:p>
            <a:pPr>
              <a:lnSpc>
                <a:spcPct val="150000"/>
              </a:lnSpc>
            </a:pPr>
            <a:r>
              <a:rPr lang="zh-CN" altLang="en-US" sz="2900" dirty="0" smtClean="0"/>
              <a:t>五</a:t>
            </a:r>
            <a:r>
              <a:rPr lang="en-US" sz="2900" dirty="0" smtClean="0"/>
              <a:t>、  </a:t>
            </a:r>
            <a:r>
              <a:rPr lang="zh-CN" altLang="en-US" sz="2900" dirty="0" smtClean="0"/>
              <a:t>出入境植物检疫</a:t>
            </a:r>
            <a:r>
              <a:rPr lang="en-US" altLang="zh-CN" sz="2900" dirty="0" smtClean="0"/>
              <a:t> </a:t>
            </a:r>
            <a:endParaRPr lang="zh-CN" altLang="en-US" sz="2900" dirty="0" smtClean="0"/>
          </a:p>
          <a:p>
            <a:pPr>
              <a:lnSpc>
                <a:spcPct val="150000"/>
              </a:lnSpc>
            </a:pPr>
            <a:r>
              <a:rPr lang="zh-CN" altLang="en-US" dirty="0" smtClean="0"/>
              <a:t>为防止动物传染病</a:t>
            </a:r>
            <a:r>
              <a:rPr lang="en-US" dirty="0" smtClean="0"/>
              <a:t>、  </a:t>
            </a:r>
            <a:r>
              <a:rPr lang="zh-CN" altLang="en-US" dirty="0" smtClean="0"/>
              <a:t>寄生虫病和植物危害性病</a:t>
            </a:r>
            <a:r>
              <a:rPr lang="en-US" dirty="0" smtClean="0"/>
              <a:t>、   </a:t>
            </a:r>
            <a:r>
              <a:rPr lang="zh-CN" altLang="en-US" dirty="0" smtClean="0"/>
              <a:t>虫</a:t>
            </a:r>
            <a:r>
              <a:rPr lang="en-US" dirty="0" smtClean="0"/>
              <a:t>、  </a:t>
            </a:r>
            <a:r>
              <a:rPr lang="zh-CN" altLang="en-US" dirty="0" smtClean="0"/>
              <a:t>杂草及其他有害生物传入</a:t>
            </a:r>
            <a:r>
              <a:rPr lang="en-US" dirty="0" smtClean="0"/>
              <a:t>、  </a:t>
            </a:r>
            <a:r>
              <a:rPr lang="zh-CN" altLang="en-US" dirty="0" smtClean="0"/>
              <a:t>传出国 境</a:t>
            </a:r>
            <a:r>
              <a:rPr lang="en-US" dirty="0" smtClean="0"/>
              <a:t>，  </a:t>
            </a:r>
            <a:r>
              <a:rPr lang="zh-CN" altLang="en-US" dirty="0" smtClean="0"/>
              <a:t>保护农</a:t>
            </a:r>
            <a:r>
              <a:rPr lang="en-US" dirty="0" smtClean="0"/>
              <a:t>、  </a:t>
            </a:r>
            <a:r>
              <a:rPr lang="zh-CN" altLang="en-US" dirty="0" smtClean="0"/>
              <a:t>林</a:t>
            </a:r>
            <a:r>
              <a:rPr lang="en-US" dirty="0" smtClean="0"/>
              <a:t>、  </a:t>
            </a:r>
            <a:r>
              <a:rPr lang="zh-CN" altLang="en-US" dirty="0" smtClean="0"/>
              <a:t>牧</a:t>
            </a:r>
            <a:r>
              <a:rPr lang="en-US" dirty="0" smtClean="0"/>
              <a:t>、  </a:t>
            </a:r>
            <a:r>
              <a:rPr lang="zh-CN" altLang="en-US" dirty="0" smtClean="0"/>
              <a:t>渔业和人体健康</a:t>
            </a:r>
            <a:r>
              <a:rPr lang="en-US" dirty="0" smtClean="0"/>
              <a:t>，  </a:t>
            </a:r>
            <a:r>
              <a:rPr lang="zh-CN" altLang="en-US" dirty="0" smtClean="0"/>
              <a:t>保障我国国际贸易活动的正常进行</a:t>
            </a:r>
            <a:r>
              <a:rPr lang="en-US" dirty="0" smtClean="0"/>
              <a:t>，  </a:t>
            </a:r>
            <a:r>
              <a:rPr lang="zh-CN" altLang="en-US" dirty="0" smtClean="0"/>
              <a:t>我 国  </a:t>
            </a:r>
            <a:r>
              <a:rPr lang="en-US" dirty="0" smtClean="0"/>
              <a:t>《 </a:t>
            </a:r>
            <a:r>
              <a:rPr lang="zh-CN" altLang="en-US" dirty="0" smtClean="0"/>
              <a:t>动 植 物检疫法</a:t>
            </a:r>
            <a:r>
              <a:rPr lang="en-US" dirty="0" smtClean="0"/>
              <a:t>》  </a:t>
            </a:r>
            <a:r>
              <a:rPr lang="zh-CN" altLang="en-US" dirty="0" smtClean="0"/>
              <a:t>规定</a:t>
            </a:r>
            <a:r>
              <a:rPr lang="en-US" dirty="0" smtClean="0"/>
              <a:t>，  </a:t>
            </a:r>
            <a:r>
              <a:rPr lang="zh-CN" altLang="en-US" dirty="0" smtClean="0"/>
              <a:t>对进出境的动植 物</a:t>
            </a:r>
            <a:r>
              <a:rPr lang="en-US" dirty="0" smtClean="0"/>
              <a:t>、  </a:t>
            </a:r>
            <a:r>
              <a:rPr lang="zh-CN" altLang="en-US" dirty="0" smtClean="0"/>
              <a:t>动 植 物 产 品 和 其 他 检 疫 物</a:t>
            </a:r>
            <a:r>
              <a:rPr lang="en-US" dirty="0" smtClean="0"/>
              <a:t>，  </a:t>
            </a:r>
            <a:r>
              <a:rPr lang="zh-CN" altLang="en-US" dirty="0" smtClean="0"/>
              <a:t>装 载 动 植 物</a:t>
            </a:r>
            <a:r>
              <a:rPr lang="en-US" dirty="0" smtClean="0"/>
              <a:t>、  </a:t>
            </a:r>
            <a:r>
              <a:rPr lang="zh-CN" altLang="en-US" dirty="0" smtClean="0"/>
              <a:t>动 植 物 产 品和其他检疫物的装载容器</a:t>
            </a:r>
            <a:r>
              <a:rPr lang="en-US" dirty="0" smtClean="0"/>
              <a:t>、   </a:t>
            </a:r>
            <a:r>
              <a:rPr lang="zh-CN" altLang="en-US" dirty="0" smtClean="0"/>
              <a:t>包装物以及来自动植物疫区的运输工具</a:t>
            </a:r>
            <a:r>
              <a:rPr lang="en-US" dirty="0" smtClean="0"/>
              <a:t>，  </a:t>
            </a:r>
            <a:r>
              <a:rPr lang="zh-CN" altLang="en-US" dirty="0" smtClean="0"/>
              <a:t>依法实施检疫</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zh-CN" altLang="en-US" dirty="0" smtClean="0"/>
              <a:t>第二节　出入境检验检疫的项目</a:t>
            </a:r>
            <a:endParaRPr lang="zh-CN" altLang="zh-CN" dirty="0" smtClean="0"/>
          </a:p>
        </p:txBody>
      </p:sp>
      <p:sp>
        <p:nvSpPr>
          <p:cNvPr id="46083" name="Rectangle 3"/>
          <p:cNvSpPr>
            <a:spLocks noGrp="1" noChangeArrowheads="1"/>
          </p:cNvSpPr>
          <p:nvPr>
            <p:ph type="body" idx="1"/>
          </p:nvPr>
        </p:nvSpPr>
        <p:spPr/>
        <p:txBody>
          <a:bodyPr/>
          <a:lstStyle/>
          <a:p>
            <a:pPr>
              <a:lnSpc>
                <a:spcPct val="150000"/>
              </a:lnSpc>
            </a:pPr>
            <a:r>
              <a:rPr lang="zh-CN" altLang="en-US" sz="2900" dirty="0" smtClean="0"/>
              <a:t>六</a:t>
            </a:r>
            <a:r>
              <a:rPr lang="en-US" sz="2900" dirty="0" smtClean="0"/>
              <a:t>、  </a:t>
            </a:r>
            <a:r>
              <a:rPr lang="zh-CN" altLang="en-US" sz="2900" dirty="0" smtClean="0"/>
              <a:t>出入境卫生检疫</a:t>
            </a:r>
            <a:r>
              <a:rPr lang="en-US" altLang="zh-CN" sz="2900" dirty="0" smtClean="0"/>
              <a:t> </a:t>
            </a:r>
            <a:endParaRPr lang="zh-CN" altLang="en-US" sz="2900" dirty="0" smtClean="0"/>
          </a:p>
          <a:p>
            <a:pPr>
              <a:lnSpc>
                <a:spcPct val="150000"/>
              </a:lnSpc>
            </a:pPr>
            <a:r>
              <a:rPr lang="en-US" dirty="0" smtClean="0"/>
              <a:t>（１）  </a:t>
            </a:r>
            <a:r>
              <a:rPr lang="zh-CN" altLang="en-US" dirty="0" smtClean="0"/>
              <a:t>按照我国  </a:t>
            </a:r>
            <a:r>
              <a:rPr lang="en-US" dirty="0" smtClean="0"/>
              <a:t>《 </a:t>
            </a:r>
            <a:r>
              <a:rPr lang="zh-CN" altLang="en-US" dirty="0" smtClean="0"/>
              <a:t>国境卫生检 疫 法</a:t>
            </a:r>
            <a:r>
              <a:rPr lang="en-US" dirty="0" smtClean="0"/>
              <a:t>》  </a:t>
            </a:r>
            <a:r>
              <a:rPr lang="zh-CN" altLang="en-US" dirty="0" smtClean="0"/>
              <a:t>及 其 实 施 细 则 的 规 定</a:t>
            </a:r>
            <a:r>
              <a:rPr lang="en-US" dirty="0" smtClean="0"/>
              <a:t>，  </a:t>
            </a:r>
            <a:r>
              <a:rPr lang="zh-CN" altLang="en-US" dirty="0" smtClean="0"/>
              <a:t>出 入 境 的 人 员</a:t>
            </a:r>
            <a:r>
              <a:rPr lang="en-US" dirty="0" smtClean="0"/>
              <a:t>、  </a:t>
            </a:r>
            <a:r>
              <a:rPr lang="zh-CN" altLang="en-US" dirty="0" smtClean="0"/>
              <a:t>交 通 工 具</a:t>
            </a:r>
            <a:r>
              <a:rPr lang="en-US" dirty="0" smtClean="0"/>
              <a:t>、 </a:t>
            </a:r>
            <a:r>
              <a:rPr lang="zh-CN" altLang="en-US" dirty="0" smtClean="0"/>
              <a:t>集装箱</a:t>
            </a:r>
            <a:r>
              <a:rPr lang="en-US" dirty="0" smtClean="0"/>
              <a:t>、  </a:t>
            </a:r>
            <a:r>
              <a:rPr lang="zh-CN" altLang="en-US" dirty="0" smtClean="0"/>
              <a:t>运输设备</a:t>
            </a:r>
            <a:r>
              <a:rPr lang="en-US" dirty="0" smtClean="0"/>
              <a:t>、  </a:t>
            </a:r>
            <a:r>
              <a:rPr lang="zh-CN" altLang="en-US" dirty="0" smtClean="0"/>
              <a:t>尸体</a:t>
            </a:r>
            <a:r>
              <a:rPr lang="en-US" dirty="0" smtClean="0"/>
              <a:t>、  </a:t>
            </a:r>
            <a:r>
              <a:rPr lang="zh-CN" altLang="en-US" dirty="0" smtClean="0"/>
              <a:t>骸骨及可能传播传染病的行李</a:t>
            </a:r>
            <a:r>
              <a:rPr lang="en-US" dirty="0" smtClean="0"/>
              <a:t>、   </a:t>
            </a:r>
            <a:r>
              <a:rPr lang="zh-CN" altLang="en-US" dirty="0" smtClean="0"/>
              <a:t>货物</a:t>
            </a:r>
            <a:r>
              <a:rPr lang="en-US" dirty="0" smtClean="0"/>
              <a:t>、  </a:t>
            </a:r>
            <a:r>
              <a:rPr lang="zh-CN" altLang="en-US" dirty="0" smtClean="0"/>
              <a:t>邮包等都必须接受卫生检 疫</a:t>
            </a:r>
            <a:r>
              <a:rPr lang="en-US" dirty="0" smtClean="0"/>
              <a:t>。  </a:t>
            </a:r>
            <a:r>
              <a:rPr lang="zh-CN" altLang="en-US" dirty="0" smtClean="0"/>
              <a:t>经卫生检疫机关许可</a:t>
            </a:r>
            <a:r>
              <a:rPr lang="en-US" dirty="0" smtClean="0"/>
              <a:t>，   </a:t>
            </a:r>
            <a:r>
              <a:rPr lang="zh-CN" altLang="en-US" dirty="0" smtClean="0"/>
              <a:t>方准入境或者出境</a:t>
            </a:r>
            <a:r>
              <a:rPr lang="en-US" dirty="0" smtClean="0"/>
              <a:t>。 </a:t>
            </a:r>
          </a:p>
          <a:p>
            <a:pPr>
              <a:lnSpc>
                <a:spcPct val="150000"/>
              </a:lnSpc>
            </a:pPr>
            <a:r>
              <a:rPr lang="en-US" dirty="0" smtClean="0"/>
              <a:t>（２） </a:t>
            </a:r>
            <a:r>
              <a:rPr lang="zh-CN" altLang="en-US" dirty="0" smtClean="0"/>
              <a:t>国境卫生检疫机关根据国家规定的卫生标准</a:t>
            </a:r>
            <a:r>
              <a:rPr lang="en-US" dirty="0" smtClean="0"/>
              <a:t>，  </a:t>
            </a:r>
            <a:r>
              <a:rPr lang="zh-CN" altLang="en-US" dirty="0" smtClean="0"/>
              <a:t>对国境口岸的卫生状况和停留在国  境口岸的入</a:t>
            </a:r>
            <a:r>
              <a:rPr lang="en-US" dirty="0" smtClean="0"/>
              <a:t>、  </a:t>
            </a:r>
            <a:r>
              <a:rPr lang="zh-CN" altLang="en-US" dirty="0" smtClean="0"/>
              <a:t>出境交通工具的卫生状况实施卫生监督</a:t>
            </a:r>
            <a:r>
              <a:rPr lang="en-US" dirty="0" smtClean="0"/>
              <a:t>。  </a:t>
            </a:r>
            <a:r>
              <a:rPr lang="en-US" altLang="zh-CN"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pPr eaLnBrk="1" hangingPunct="1"/>
            <a:r>
              <a:rPr lang="zh-CN" altLang="en-US" dirty="0" smtClean="0"/>
              <a:t>第二节　出入境检验检疫的项目</a:t>
            </a:r>
            <a:endParaRPr lang="zh-CN" altLang="zh-CN" dirty="0" smtClean="0"/>
          </a:p>
        </p:txBody>
      </p:sp>
      <p:sp>
        <p:nvSpPr>
          <p:cNvPr id="47107" name="Rectangle 3"/>
          <p:cNvSpPr>
            <a:spLocks noGrp="1" noChangeArrowheads="1"/>
          </p:cNvSpPr>
          <p:nvPr>
            <p:ph type="body" idx="1"/>
          </p:nvPr>
        </p:nvSpPr>
        <p:spPr/>
        <p:txBody>
          <a:bodyPr/>
          <a:lstStyle/>
          <a:p>
            <a:pPr eaLnBrk="1" hangingPunct="1"/>
            <a:r>
              <a:rPr lang="en-US" dirty="0" smtClean="0"/>
              <a:t>（３） </a:t>
            </a:r>
            <a:r>
              <a:rPr lang="zh-CN" altLang="en-US" dirty="0" smtClean="0"/>
              <a:t>国境卫生检疫机关负责传染病检疫监测工作</a:t>
            </a:r>
            <a:r>
              <a:rPr lang="en-US" dirty="0" smtClean="0"/>
              <a:t>， </a:t>
            </a:r>
            <a:r>
              <a:rPr lang="zh-CN" altLang="en-US" dirty="0" smtClean="0"/>
              <a:t>主要监测的传染病为鼠疫</a:t>
            </a:r>
            <a:r>
              <a:rPr lang="en-US" dirty="0" smtClean="0"/>
              <a:t>、  </a:t>
            </a:r>
            <a:r>
              <a:rPr lang="zh-CN" altLang="en-US" dirty="0" smtClean="0"/>
              <a:t>霍乱和 黄热病三种</a:t>
            </a:r>
            <a:r>
              <a:rPr lang="en-US" dirty="0" smtClean="0"/>
              <a:t>。</a:t>
            </a:r>
          </a:p>
          <a:p>
            <a:r>
              <a:rPr lang="en-US" dirty="0" smtClean="0"/>
              <a:t>（４）  </a:t>
            </a:r>
            <a:r>
              <a:rPr lang="zh-CN" altLang="en-US" dirty="0" smtClean="0"/>
              <a:t>卫生处理</a:t>
            </a:r>
            <a:r>
              <a:rPr lang="en-US" dirty="0" smtClean="0"/>
              <a:t>。  </a:t>
            </a:r>
            <a:r>
              <a:rPr lang="zh-CN" altLang="en-US" dirty="0" smtClean="0"/>
              <a:t>对入</a:t>
            </a:r>
            <a:r>
              <a:rPr lang="en-US" dirty="0" smtClean="0"/>
              <a:t>、  </a:t>
            </a:r>
            <a:r>
              <a:rPr lang="zh-CN" altLang="en-US" dirty="0" smtClean="0"/>
              <a:t>出境交通工具 以 及 货 物</a:t>
            </a:r>
            <a:r>
              <a:rPr lang="en-US" dirty="0" smtClean="0"/>
              <a:t>、  </a:t>
            </a:r>
            <a:r>
              <a:rPr lang="zh-CN" altLang="en-US" dirty="0" smtClean="0"/>
              <a:t>尸 体 有 下 列 情 况 之 一 者</a:t>
            </a:r>
            <a:r>
              <a:rPr lang="en-US" dirty="0" smtClean="0"/>
              <a:t>，  </a:t>
            </a:r>
            <a:r>
              <a:rPr lang="zh-CN" altLang="en-US" dirty="0" smtClean="0"/>
              <a:t>应 当 由 卫 生 检疫机关实施消毒</a:t>
            </a:r>
            <a:r>
              <a:rPr lang="en-US" dirty="0" smtClean="0"/>
              <a:t>、  </a:t>
            </a:r>
            <a:r>
              <a:rPr lang="zh-CN" altLang="en-US" dirty="0" smtClean="0"/>
              <a:t>防鼠</a:t>
            </a:r>
            <a:r>
              <a:rPr lang="en-US" dirty="0" smtClean="0"/>
              <a:t>、  </a:t>
            </a:r>
            <a:r>
              <a:rPr lang="zh-CN" altLang="en-US" dirty="0" smtClean="0"/>
              <a:t>除虫或者其他卫生处理</a:t>
            </a:r>
            <a:r>
              <a:rPr lang="en-US" dirty="0" smtClean="0"/>
              <a:t>：</a:t>
            </a:r>
            <a:endParaRPr lang="zh-CN" altLang="en-US" dirty="0" smtClean="0"/>
          </a:p>
          <a:p>
            <a:r>
              <a:rPr lang="zh-CN" altLang="en-US" dirty="0" smtClean="0"/>
              <a:t>第一</a:t>
            </a:r>
            <a:r>
              <a:rPr lang="en-US" dirty="0" smtClean="0"/>
              <a:t>，  </a:t>
            </a:r>
            <a:r>
              <a:rPr lang="zh-CN" altLang="en-US" dirty="0" smtClean="0"/>
              <a:t>来自检疫传染病疫区的</a:t>
            </a:r>
            <a:r>
              <a:rPr lang="en-US" dirty="0" smtClean="0"/>
              <a:t>；</a:t>
            </a:r>
            <a:endParaRPr lang="zh-CN" altLang="en-US" dirty="0" smtClean="0"/>
          </a:p>
          <a:p>
            <a:r>
              <a:rPr lang="zh-CN" altLang="en-US" dirty="0" smtClean="0"/>
              <a:t>第二</a:t>
            </a:r>
            <a:r>
              <a:rPr lang="en-US" dirty="0" smtClean="0"/>
              <a:t>，  </a:t>
            </a:r>
            <a:r>
              <a:rPr lang="zh-CN" altLang="en-US" dirty="0" smtClean="0"/>
              <a:t>被检疫传染病传染的</a:t>
            </a:r>
            <a:r>
              <a:rPr lang="en-US" dirty="0" smtClean="0"/>
              <a:t>；</a:t>
            </a:r>
            <a:endParaRPr lang="zh-CN" altLang="en-US" dirty="0" smtClean="0"/>
          </a:p>
          <a:p>
            <a:r>
              <a:rPr lang="zh-CN" altLang="en-US" dirty="0" smtClean="0"/>
              <a:t>第三</a:t>
            </a:r>
            <a:r>
              <a:rPr lang="en-US" dirty="0" smtClean="0"/>
              <a:t>，  </a:t>
            </a:r>
            <a:r>
              <a:rPr lang="zh-CN" altLang="en-US" dirty="0" smtClean="0"/>
              <a:t>发现有与人类健康有关的啮齿动物或者病媒昆虫</a:t>
            </a:r>
            <a:r>
              <a:rPr lang="en-US" dirty="0" smtClean="0"/>
              <a:t>，  </a:t>
            </a:r>
            <a:r>
              <a:rPr lang="zh-CN" altLang="en-US" dirty="0" smtClean="0"/>
              <a:t>超过国家卫生标准的</a:t>
            </a:r>
            <a:r>
              <a:rPr lang="en-US" dirty="0" smtClean="0"/>
              <a:t>；</a:t>
            </a:r>
            <a:endParaRPr lang="zh-CN" altLang="en-US" dirty="0" smtClean="0"/>
          </a:p>
          <a:p>
            <a:r>
              <a:rPr lang="zh-CN" altLang="en-US" dirty="0" smtClean="0"/>
              <a:t>第四</a:t>
            </a:r>
            <a:r>
              <a:rPr lang="en-US" dirty="0" smtClean="0"/>
              <a:t>，  </a:t>
            </a:r>
            <a:r>
              <a:rPr lang="zh-CN" altLang="en-US" dirty="0" smtClean="0"/>
              <a:t>对入</a:t>
            </a:r>
            <a:r>
              <a:rPr lang="en-US" dirty="0" smtClean="0"/>
              <a:t>、  </a:t>
            </a:r>
            <a:r>
              <a:rPr lang="zh-CN" altLang="en-US" dirty="0" smtClean="0"/>
              <a:t>出境废旧物品和曾行驶于境外港口的废旧交通工具</a:t>
            </a:r>
            <a:r>
              <a:rPr lang="en-US" dirty="0" smtClean="0"/>
              <a:t>，   </a:t>
            </a:r>
            <a:r>
              <a:rPr lang="zh-CN" altLang="en-US" dirty="0" smtClean="0"/>
              <a:t>视其污染程度而定</a:t>
            </a:r>
            <a:r>
              <a:rPr lang="en-US" dirty="0" smtClean="0"/>
              <a:t>，</a:t>
            </a:r>
            <a:r>
              <a:rPr lang="zh-CN" altLang="en-US" dirty="0" smtClean="0"/>
              <a:t>对污染严重的实施销毁</a:t>
            </a:r>
            <a:r>
              <a:rPr lang="en-US" dirty="0" smtClean="0"/>
              <a:t>；</a:t>
            </a:r>
            <a:endParaRPr lang="zh-CN" altLang="en-US" dirty="0" smtClean="0"/>
          </a:p>
          <a:p>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eaLnBrk="1" hangingPunct="1"/>
            <a:r>
              <a:rPr lang="zh-CN" altLang="en-US" dirty="0" smtClean="0"/>
              <a:t>第二节　出入境检验检疫的项目</a:t>
            </a:r>
            <a:endParaRPr lang="zh-CN" altLang="zh-CN" dirty="0" smtClean="0"/>
          </a:p>
        </p:txBody>
      </p:sp>
      <p:sp>
        <p:nvSpPr>
          <p:cNvPr id="48131" name="Rectangle 3"/>
          <p:cNvSpPr>
            <a:spLocks noGrp="1" noChangeArrowheads="1"/>
          </p:cNvSpPr>
          <p:nvPr>
            <p:ph type="body" idx="1"/>
          </p:nvPr>
        </p:nvSpPr>
        <p:spPr/>
        <p:txBody>
          <a:bodyPr/>
          <a:lstStyle/>
          <a:p>
            <a:r>
              <a:rPr lang="zh-CN" altLang="en-US" dirty="0" smtClean="0"/>
              <a:t>第五</a:t>
            </a:r>
            <a:r>
              <a:rPr lang="en-US" dirty="0" smtClean="0"/>
              <a:t>，  </a:t>
            </a:r>
            <a:r>
              <a:rPr lang="zh-CN" altLang="en-US" dirty="0" smtClean="0"/>
              <a:t>凡入</a:t>
            </a:r>
            <a:r>
              <a:rPr lang="en-US" dirty="0" smtClean="0"/>
              <a:t>、  </a:t>
            </a:r>
            <a:r>
              <a:rPr lang="zh-CN" altLang="en-US" dirty="0" smtClean="0"/>
              <a:t>出境的尸体</a:t>
            </a:r>
            <a:r>
              <a:rPr lang="en-US" dirty="0" smtClean="0"/>
              <a:t>、  </a:t>
            </a:r>
            <a:r>
              <a:rPr lang="zh-CN" altLang="en-US" dirty="0" smtClean="0"/>
              <a:t>骸骨</a:t>
            </a:r>
            <a:r>
              <a:rPr lang="en-US" dirty="0" smtClean="0"/>
              <a:t>，  </a:t>
            </a:r>
            <a:r>
              <a:rPr lang="zh-CN" altLang="en-US" dirty="0" smtClean="0"/>
              <a:t>对不符合卫生要求的</a:t>
            </a:r>
            <a:r>
              <a:rPr lang="en-US" dirty="0" smtClean="0"/>
              <a:t>，  </a:t>
            </a:r>
            <a:r>
              <a:rPr lang="zh-CN" altLang="en-US" dirty="0" smtClean="0"/>
              <a:t>而且若是因患检疫传染病死亡  的病人尸体</a:t>
            </a:r>
            <a:r>
              <a:rPr lang="en-US" dirty="0" smtClean="0"/>
              <a:t>，  </a:t>
            </a:r>
            <a:r>
              <a:rPr lang="zh-CN" altLang="en-US" dirty="0" smtClean="0"/>
              <a:t>实施火化</a:t>
            </a:r>
            <a:r>
              <a:rPr lang="en-US" dirty="0" smtClean="0"/>
              <a:t>，  </a:t>
            </a:r>
            <a:r>
              <a:rPr lang="zh-CN" altLang="en-US" dirty="0" smtClean="0"/>
              <a:t>不得移运</a:t>
            </a:r>
            <a:r>
              <a:rPr lang="en-US" dirty="0" smtClean="0"/>
              <a:t>；</a:t>
            </a:r>
            <a:endParaRPr lang="zh-CN" altLang="en-US" dirty="0" smtClean="0"/>
          </a:p>
          <a:p>
            <a:r>
              <a:rPr lang="zh-CN" altLang="en-US" dirty="0" smtClean="0"/>
              <a:t>第六</a:t>
            </a:r>
            <a:r>
              <a:rPr lang="en-US" dirty="0" smtClean="0"/>
              <a:t>，  </a:t>
            </a:r>
            <a:r>
              <a:rPr lang="zh-CN" altLang="en-US" dirty="0" smtClean="0"/>
              <a:t>不符合卫生要求的入</a:t>
            </a:r>
            <a:r>
              <a:rPr lang="en-US" dirty="0" smtClean="0"/>
              <a:t>、  </a:t>
            </a:r>
            <a:r>
              <a:rPr lang="zh-CN" altLang="en-US" dirty="0" smtClean="0"/>
              <a:t>出境邮包</a:t>
            </a:r>
            <a:r>
              <a:rPr lang="en-US" dirty="0" smtClean="0"/>
              <a:t>。  </a:t>
            </a:r>
            <a:r>
              <a:rPr lang="zh-CN" altLang="en-US" dirty="0" smtClean="0"/>
              <a:t>我国出入境检验检疫局是我国负责出入境卫生 检疫工作的政府机构</a:t>
            </a:r>
            <a:r>
              <a:rPr lang="en-US" dirty="0" smtClean="0"/>
              <a:t>。</a:t>
            </a:r>
            <a:endParaRPr lang="zh-CN" altLang="en-US" dirty="0" smtClean="0"/>
          </a:p>
          <a:p>
            <a:r>
              <a:rPr lang="zh-CN" altLang="en-US" sz="2900" dirty="0" smtClean="0"/>
              <a:t>七</a:t>
            </a:r>
            <a:r>
              <a:rPr lang="en-US" sz="2900" dirty="0" smtClean="0"/>
              <a:t>、  </a:t>
            </a:r>
            <a:r>
              <a:rPr lang="zh-CN" altLang="en-US" sz="2900" dirty="0" smtClean="0"/>
              <a:t>进出口食品卫生检疫</a:t>
            </a:r>
            <a:r>
              <a:rPr lang="en-US" altLang="zh-CN" sz="2900" dirty="0" smtClean="0"/>
              <a:t> </a:t>
            </a:r>
            <a:endParaRPr lang="zh-CN" altLang="en-US" sz="2900" dirty="0" smtClean="0"/>
          </a:p>
          <a:p>
            <a:pPr eaLnBrk="1" hangingPunct="1"/>
            <a:r>
              <a:rPr lang="zh-CN" altLang="en-US" dirty="0" smtClean="0"/>
              <a:t>食品卫生检验的内容包括以下各方面内容</a:t>
            </a:r>
            <a:r>
              <a:rPr lang="en-US" dirty="0" smtClean="0"/>
              <a:t>。  </a:t>
            </a:r>
            <a:r>
              <a:rPr lang="zh-CN" altLang="en-US" dirty="0" smtClean="0"/>
              <a:t>细菌检验</a:t>
            </a:r>
            <a:r>
              <a:rPr lang="en-US" dirty="0" smtClean="0"/>
              <a:t>： </a:t>
            </a:r>
            <a:r>
              <a:rPr lang="zh-CN" altLang="en-US" dirty="0" smtClean="0"/>
              <a:t>沙门氏菌</a:t>
            </a:r>
            <a:r>
              <a:rPr lang="en-US" dirty="0" smtClean="0"/>
              <a:t>、  </a:t>
            </a:r>
            <a:r>
              <a:rPr lang="zh-CN" altLang="en-US" dirty="0" smtClean="0"/>
              <a:t>志贺氏菌</a:t>
            </a:r>
            <a:r>
              <a:rPr lang="en-US" dirty="0" smtClean="0"/>
              <a:t>、  </a:t>
            </a:r>
            <a:r>
              <a:rPr lang="zh-CN" altLang="en-US" dirty="0" smtClean="0"/>
              <a:t>猪丹毒</a:t>
            </a:r>
            <a:r>
              <a:rPr lang="en-US" dirty="0" smtClean="0"/>
              <a:t>、  </a:t>
            </a:r>
            <a:r>
              <a:rPr lang="zh-CN" altLang="en-US" dirty="0" smtClean="0"/>
              <a:t>炭疽菌</a:t>
            </a:r>
            <a:r>
              <a:rPr lang="en-US" dirty="0" smtClean="0"/>
              <a:t>、  </a:t>
            </a:r>
            <a:r>
              <a:rPr lang="zh-CN" altLang="en-US" dirty="0" smtClean="0"/>
              <a:t>肉毒杆菌</a:t>
            </a:r>
            <a:r>
              <a:rPr lang="en-US" dirty="0" smtClean="0"/>
              <a:t>、  </a:t>
            </a:r>
            <a:r>
              <a:rPr lang="zh-CN" altLang="en-US" dirty="0" smtClean="0"/>
              <a:t>大肠杆菌等杂菌符合限量要求</a:t>
            </a:r>
            <a:r>
              <a:rPr lang="en-US" dirty="0" smtClean="0"/>
              <a:t>。   </a:t>
            </a:r>
            <a:r>
              <a:rPr lang="zh-CN" altLang="en-US" dirty="0" smtClean="0"/>
              <a:t>霉菌检 验</a:t>
            </a:r>
            <a:r>
              <a:rPr lang="en-US" dirty="0" smtClean="0"/>
              <a:t>：  </a:t>
            </a:r>
            <a:r>
              <a:rPr lang="zh-CN" altLang="en-US" dirty="0" smtClean="0"/>
              <a:t>对黄曲霉菌等二十几种可致癌霉菌毒素严格限量</a:t>
            </a:r>
            <a:r>
              <a:rPr lang="en-US" dirty="0" smtClean="0"/>
              <a:t>。 </a:t>
            </a:r>
            <a:r>
              <a:rPr lang="zh-CN" altLang="en-US" dirty="0" smtClean="0"/>
              <a:t>对包括有机氯农药滴滴涕等数百种农 药残留量严格限量</a:t>
            </a:r>
            <a:r>
              <a:rPr lang="en-US" dirty="0" smtClean="0"/>
              <a:t>。  </a:t>
            </a:r>
            <a:r>
              <a:rPr lang="zh-CN" altLang="en-US" dirty="0" smtClean="0"/>
              <a:t>对食品添加剂</a:t>
            </a:r>
            <a:r>
              <a:rPr lang="en-US" dirty="0" smtClean="0"/>
              <a:t>，  </a:t>
            </a:r>
            <a:r>
              <a:rPr lang="zh-CN" altLang="en-US" dirty="0" smtClean="0"/>
              <a:t>如 防 腐 剂</a:t>
            </a:r>
            <a:r>
              <a:rPr lang="en-US" dirty="0" smtClean="0"/>
              <a:t>、  </a:t>
            </a:r>
            <a:r>
              <a:rPr lang="zh-CN" altLang="en-US" dirty="0" smtClean="0"/>
              <a:t>发 色 剂</a:t>
            </a:r>
            <a:r>
              <a:rPr lang="en-US" dirty="0" smtClean="0"/>
              <a:t>、  </a:t>
            </a:r>
            <a:r>
              <a:rPr lang="zh-CN" altLang="en-US" dirty="0" smtClean="0"/>
              <a:t>增 香 剂</a:t>
            </a:r>
            <a:r>
              <a:rPr lang="en-US" dirty="0" smtClean="0"/>
              <a:t>、  </a:t>
            </a:r>
            <a:r>
              <a:rPr lang="zh-CN" altLang="en-US" dirty="0" smtClean="0"/>
              <a:t>发 泡 剂</a:t>
            </a:r>
            <a:r>
              <a:rPr lang="en-US" dirty="0" smtClean="0"/>
              <a:t>、  </a:t>
            </a:r>
            <a:r>
              <a:rPr lang="zh-CN" altLang="en-US" dirty="0" smtClean="0"/>
              <a:t>赋 形 剂</a:t>
            </a:r>
            <a:r>
              <a:rPr lang="en-US" dirty="0" smtClean="0"/>
              <a:t>、  </a:t>
            </a:r>
            <a:r>
              <a:rPr lang="zh-CN" altLang="en-US" dirty="0" smtClean="0"/>
              <a:t>漂 白 剂</a:t>
            </a:r>
            <a:r>
              <a:rPr lang="en-US" dirty="0" smtClean="0"/>
              <a:t>、  </a:t>
            </a:r>
            <a:r>
              <a:rPr lang="zh-CN" altLang="en-US" dirty="0" smtClean="0"/>
              <a:t>乳化剂</a:t>
            </a:r>
            <a:r>
              <a:rPr lang="en-US" dirty="0" smtClean="0"/>
              <a:t>、  </a:t>
            </a:r>
            <a:r>
              <a:rPr lang="zh-CN" altLang="en-US" dirty="0" smtClean="0"/>
              <a:t>增甜剂的严格限量</a:t>
            </a:r>
            <a:r>
              <a:rPr lang="en-US" dirty="0" smtClean="0"/>
              <a:t>。  </a:t>
            </a:r>
            <a:r>
              <a:rPr lang="zh-CN" altLang="en-US" dirty="0" smtClean="0"/>
              <a:t>对铅</a:t>
            </a:r>
            <a:r>
              <a:rPr lang="en-US" dirty="0" smtClean="0"/>
              <a:t>、  </a:t>
            </a:r>
            <a:r>
              <a:rPr lang="zh-CN" altLang="en-US" dirty="0" smtClean="0"/>
              <a:t>镉</a:t>
            </a:r>
            <a:r>
              <a:rPr lang="en-US" dirty="0" smtClean="0"/>
              <a:t>、  </a:t>
            </a:r>
            <a:r>
              <a:rPr lang="zh-CN" altLang="en-US" dirty="0" smtClean="0"/>
              <a:t>锌</a:t>
            </a:r>
            <a:r>
              <a:rPr lang="en-US" dirty="0" smtClean="0"/>
              <a:t>、  </a:t>
            </a:r>
            <a:r>
              <a:rPr lang="zh-CN" altLang="en-US" dirty="0" smtClean="0"/>
              <a:t>砷</a:t>
            </a:r>
            <a:r>
              <a:rPr lang="en-US" dirty="0" smtClean="0"/>
              <a:t>、  </a:t>
            </a:r>
            <a:r>
              <a:rPr lang="zh-CN" altLang="en-US" dirty="0" smtClean="0"/>
              <a:t>汞等有毒有害金属的严格限量</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eaLnBrk="1" hangingPunct="1"/>
            <a:r>
              <a:rPr lang="zh-CN" altLang="en-US" dirty="0" smtClean="0"/>
              <a:t>第二节　出入境检验检疫的项目</a:t>
            </a:r>
            <a:endParaRPr lang="zh-CN" altLang="zh-CN" dirty="0" smtClean="0"/>
          </a:p>
        </p:txBody>
      </p:sp>
      <p:sp>
        <p:nvSpPr>
          <p:cNvPr id="49155" name="Rectangle 3"/>
          <p:cNvSpPr>
            <a:spLocks noGrp="1" noChangeArrowheads="1"/>
          </p:cNvSpPr>
          <p:nvPr>
            <p:ph type="body" idx="1"/>
          </p:nvPr>
        </p:nvSpPr>
        <p:spPr/>
        <p:txBody>
          <a:bodyPr/>
          <a:lstStyle/>
          <a:p>
            <a:pPr eaLnBrk="1" hangingPunct="1"/>
            <a:r>
              <a:rPr lang="zh-CN" altLang="en-US" sz="2900" dirty="0" smtClean="0"/>
              <a:t>八</a:t>
            </a:r>
            <a:r>
              <a:rPr lang="en-US" sz="2900" dirty="0" smtClean="0"/>
              <a:t>、  </a:t>
            </a:r>
            <a:r>
              <a:rPr lang="zh-CN" altLang="en-US" sz="2900" dirty="0" smtClean="0"/>
              <a:t>进出口商品鉴定</a:t>
            </a:r>
          </a:p>
          <a:p>
            <a:r>
              <a:rPr lang="en-US" dirty="0" smtClean="0"/>
              <a:t>（１）  </a:t>
            </a:r>
            <a:r>
              <a:rPr lang="zh-CN" altLang="en-US" dirty="0" smtClean="0"/>
              <a:t>进出口商品质量鉴定</a:t>
            </a:r>
            <a:r>
              <a:rPr lang="en-US" dirty="0" smtClean="0"/>
              <a:t>。</a:t>
            </a:r>
            <a:endParaRPr lang="zh-CN" altLang="en-US" dirty="0" smtClean="0"/>
          </a:p>
          <a:p>
            <a:r>
              <a:rPr lang="zh-CN" altLang="en-US" dirty="0" smtClean="0"/>
              <a:t>它包括品质鉴定</a:t>
            </a:r>
            <a:r>
              <a:rPr lang="en-US" dirty="0" smtClean="0"/>
              <a:t>、  </a:t>
            </a:r>
            <a:r>
              <a:rPr lang="zh-CN" altLang="en-US" dirty="0" smtClean="0"/>
              <a:t>数量鉴定</a:t>
            </a:r>
            <a:r>
              <a:rPr lang="en-US" dirty="0" smtClean="0"/>
              <a:t>、  </a:t>
            </a:r>
            <a:r>
              <a:rPr lang="zh-CN" altLang="en-US" dirty="0" smtClean="0"/>
              <a:t>重量鉴定</a:t>
            </a:r>
            <a:r>
              <a:rPr lang="en-US" dirty="0" smtClean="0"/>
              <a:t>，  </a:t>
            </a:r>
            <a:r>
              <a:rPr lang="zh-CN" altLang="en-US" dirty="0" smtClean="0"/>
              <a:t>而重量鉴定又办理衡器计重</a:t>
            </a:r>
            <a:r>
              <a:rPr lang="en-US" dirty="0" smtClean="0"/>
              <a:t>、   </a:t>
            </a:r>
            <a:r>
              <a:rPr lang="zh-CN" altLang="en-US" dirty="0" smtClean="0"/>
              <a:t>水尺计重</a:t>
            </a:r>
            <a:r>
              <a:rPr lang="en-US" dirty="0" smtClean="0"/>
              <a:t>、  </a:t>
            </a:r>
            <a:r>
              <a:rPr lang="zh-CN" altLang="en-US" dirty="0" smtClean="0"/>
              <a:t>容量 计重</a:t>
            </a:r>
            <a:r>
              <a:rPr lang="en-US" dirty="0" smtClean="0"/>
              <a:t>、  </a:t>
            </a:r>
            <a:r>
              <a:rPr lang="zh-CN" altLang="en-US" dirty="0" smtClean="0"/>
              <a:t>流量计计重等鉴定业务</a:t>
            </a:r>
            <a:r>
              <a:rPr lang="en-US" dirty="0" smtClean="0"/>
              <a:t>。   </a:t>
            </a:r>
            <a:r>
              <a:rPr lang="zh-CN" altLang="en-US" dirty="0" smtClean="0"/>
              <a:t>此外</a:t>
            </a:r>
            <a:r>
              <a:rPr lang="en-US" dirty="0" smtClean="0"/>
              <a:t>，  </a:t>
            </a:r>
            <a:r>
              <a:rPr lang="zh-CN" altLang="en-US" dirty="0" smtClean="0"/>
              <a:t>还有残损鉴定</a:t>
            </a:r>
            <a:r>
              <a:rPr lang="en-US" dirty="0" smtClean="0"/>
              <a:t>，  </a:t>
            </a:r>
            <a:r>
              <a:rPr lang="zh-CN" altLang="en-US" dirty="0" smtClean="0"/>
              <a:t>其中有舱口检视</a:t>
            </a:r>
            <a:r>
              <a:rPr lang="en-US" dirty="0" smtClean="0"/>
              <a:t>、  </a:t>
            </a:r>
            <a:r>
              <a:rPr lang="zh-CN" altLang="en-US" dirty="0" smtClean="0"/>
              <a:t>载损鉴定</a:t>
            </a:r>
            <a:r>
              <a:rPr lang="en-US" dirty="0" smtClean="0"/>
              <a:t>、  </a:t>
            </a:r>
            <a:r>
              <a:rPr lang="zh-CN" altLang="en-US" dirty="0" smtClean="0"/>
              <a:t>监视卸 货</a:t>
            </a:r>
            <a:r>
              <a:rPr lang="en-US" dirty="0" smtClean="0"/>
              <a:t>、  </a:t>
            </a:r>
            <a:r>
              <a:rPr lang="zh-CN" altLang="en-US" dirty="0" smtClean="0"/>
              <a:t>海损鉴定四个项目</a:t>
            </a:r>
            <a:r>
              <a:rPr lang="en-US" dirty="0" smtClean="0"/>
              <a:t>。 </a:t>
            </a:r>
          </a:p>
          <a:p>
            <a:r>
              <a:rPr lang="en-US" dirty="0" smtClean="0"/>
              <a:t>（２）  </a:t>
            </a:r>
            <a:r>
              <a:rPr lang="zh-CN" altLang="en-US" dirty="0" smtClean="0"/>
              <a:t>外商投资财产鉴定</a:t>
            </a:r>
            <a:r>
              <a:rPr lang="en-US" dirty="0" smtClean="0"/>
              <a:t>。</a:t>
            </a:r>
            <a:endParaRPr lang="zh-CN" altLang="en-US" dirty="0" smtClean="0"/>
          </a:p>
          <a:p>
            <a:r>
              <a:rPr lang="zh-CN" altLang="en-US" dirty="0" smtClean="0"/>
              <a:t>外商投资财产鉴定是指对国 外  </a:t>
            </a:r>
            <a:r>
              <a:rPr lang="en-US" dirty="0" smtClean="0"/>
              <a:t>（ </a:t>
            </a:r>
            <a:r>
              <a:rPr lang="zh-CN" altLang="en-US" dirty="0" smtClean="0"/>
              <a:t>包 括 我 国 港</a:t>
            </a:r>
            <a:r>
              <a:rPr lang="en-US" dirty="0" smtClean="0"/>
              <a:t>、  </a:t>
            </a:r>
            <a:r>
              <a:rPr lang="zh-CN" altLang="en-US" dirty="0" smtClean="0"/>
              <a:t>澳</a:t>
            </a:r>
            <a:r>
              <a:rPr lang="en-US" dirty="0" smtClean="0"/>
              <a:t>、  </a:t>
            </a:r>
            <a:r>
              <a:rPr lang="zh-CN" altLang="en-US" dirty="0" smtClean="0"/>
              <a:t>台 地 区</a:t>
            </a:r>
            <a:r>
              <a:rPr lang="en-US" dirty="0" smtClean="0"/>
              <a:t>）  </a:t>
            </a:r>
            <a:r>
              <a:rPr lang="zh-CN" altLang="en-US" dirty="0" smtClean="0"/>
              <a:t>的 公 司</a:t>
            </a:r>
            <a:r>
              <a:rPr lang="en-US" dirty="0" smtClean="0"/>
              <a:t>、  </a:t>
            </a:r>
            <a:r>
              <a:rPr lang="zh-CN" altLang="en-US" dirty="0" smtClean="0"/>
              <a:t>企 业</a:t>
            </a:r>
            <a:r>
              <a:rPr lang="en-US" dirty="0" smtClean="0"/>
              <a:t>、  </a:t>
            </a:r>
            <a:r>
              <a:rPr lang="zh-CN" altLang="en-US" dirty="0" smtClean="0"/>
              <a:t>其 他 经 济 组织或个人  </a:t>
            </a:r>
            <a:r>
              <a:rPr lang="en-US" dirty="0" smtClean="0"/>
              <a:t>（ </a:t>
            </a:r>
            <a:r>
              <a:rPr lang="zh-CN" altLang="en-US" dirty="0" smtClean="0"/>
              <a:t>外商</a:t>
            </a:r>
            <a:r>
              <a:rPr lang="en-US" dirty="0" smtClean="0"/>
              <a:t>）  </a:t>
            </a:r>
            <a:r>
              <a:rPr lang="zh-CN" altLang="en-US" dirty="0" smtClean="0"/>
              <a:t>在我国境内开办的外商投资企业</a:t>
            </a:r>
            <a:r>
              <a:rPr lang="en-US" dirty="0" smtClean="0"/>
              <a:t>、   </a:t>
            </a:r>
            <a:r>
              <a:rPr lang="zh-CN" altLang="en-US" dirty="0" smtClean="0"/>
              <a:t>其他经济组织或个人  </a:t>
            </a:r>
            <a:r>
              <a:rPr lang="en-US" dirty="0" smtClean="0"/>
              <a:t>（ </a:t>
            </a:r>
            <a:r>
              <a:rPr lang="zh-CN" altLang="en-US" dirty="0" smtClean="0"/>
              <a:t>外商</a:t>
            </a:r>
            <a:r>
              <a:rPr lang="en-US" dirty="0" smtClean="0"/>
              <a:t>）  </a:t>
            </a:r>
            <a:r>
              <a:rPr lang="zh-CN" altLang="en-US" dirty="0" smtClean="0"/>
              <a:t>在我 国境内开办的外商投资企业及各种对外补偿方式中</a:t>
            </a:r>
            <a:r>
              <a:rPr lang="en-US" dirty="0" smtClean="0"/>
              <a:t>，  </a:t>
            </a:r>
            <a:r>
              <a:rPr lang="zh-CN" altLang="en-US" dirty="0" smtClean="0"/>
              <a:t>国外投资者投入的财产的鉴定工作</a:t>
            </a:r>
            <a:r>
              <a:rPr lang="en-US" dirty="0" smtClean="0"/>
              <a:t>。  </a:t>
            </a:r>
            <a:r>
              <a:rPr lang="zh-CN" altLang="en-US" dirty="0" smtClean="0"/>
              <a:t>它 包括价值鉴定</a:t>
            </a:r>
            <a:r>
              <a:rPr lang="en-US" dirty="0" smtClean="0"/>
              <a:t>、  </a:t>
            </a:r>
            <a:r>
              <a:rPr lang="zh-CN" altLang="en-US" dirty="0" smtClean="0"/>
              <a:t>损失鉴定</a:t>
            </a:r>
            <a:r>
              <a:rPr lang="en-US" dirty="0" smtClean="0"/>
              <a:t>、  </a:t>
            </a:r>
            <a:r>
              <a:rPr lang="zh-CN" altLang="en-US" dirty="0" smtClean="0"/>
              <a:t>品种质量及数量鉴定以及与外商投资财产有关的其他鉴定</a:t>
            </a:r>
            <a:r>
              <a:rPr lang="en-US" dirty="0" smtClean="0"/>
              <a:t>。</a:t>
            </a:r>
            <a:endParaRPr lang="zh-CN" altLang="en-US" dirty="0" smtClean="0"/>
          </a:p>
          <a:p>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eaLnBrk="1" hangingPunct="1"/>
            <a:r>
              <a:rPr lang="zh-CN" altLang="en-US" dirty="0" smtClean="0"/>
              <a:t>第二节　出入境检验检疫的项目</a:t>
            </a:r>
            <a:endParaRPr lang="zh-CN" altLang="zh-CN" dirty="0" smtClean="0"/>
          </a:p>
        </p:txBody>
      </p:sp>
      <p:sp>
        <p:nvSpPr>
          <p:cNvPr id="50179" name="Rectangle 3"/>
          <p:cNvSpPr>
            <a:spLocks noGrp="1" noChangeArrowheads="1"/>
          </p:cNvSpPr>
          <p:nvPr>
            <p:ph type="body" idx="1"/>
          </p:nvPr>
        </p:nvSpPr>
        <p:spPr/>
        <p:txBody>
          <a:bodyPr/>
          <a:lstStyle/>
          <a:p>
            <a:pPr>
              <a:lnSpc>
                <a:spcPct val="200000"/>
              </a:lnSpc>
            </a:pPr>
            <a:r>
              <a:rPr lang="en-US" dirty="0" smtClean="0"/>
              <a:t>（３）  </a:t>
            </a:r>
            <a:r>
              <a:rPr lang="zh-CN" altLang="en-US" dirty="0" smtClean="0"/>
              <a:t>集装箱鉴定</a:t>
            </a:r>
            <a:r>
              <a:rPr lang="en-US" dirty="0" smtClean="0"/>
              <a:t>。</a:t>
            </a:r>
            <a:endParaRPr lang="zh-CN" altLang="en-US" dirty="0" smtClean="0"/>
          </a:p>
          <a:p>
            <a:pPr>
              <a:lnSpc>
                <a:spcPct val="200000"/>
              </a:lnSpc>
            </a:pPr>
            <a:r>
              <a:rPr lang="zh-CN" altLang="en-US" dirty="0" smtClean="0"/>
              <a:t>它包括装箱鉴定</a:t>
            </a:r>
            <a:r>
              <a:rPr lang="en-US" dirty="0" smtClean="0"/>
              <a:t>、  </a:t>
            </a:r>
            <a:r>
              <a:rPr lang="zh-CN" altLang="en-US" dirty="0" smtClean="0"/>
              <a:t>拆箱鉴定</a:t>
            </a:r>
            <a:r>
              <a:rPr lang="en-US" dirty="0" smtClean="0"/>
              <a:t>、  </a:t>
            </a:r>
            <a:r>
              <a:rPr lang="zh-CN" altLang="en-US" dirty="0" smtClean="0"/>
              <a:t>承租鉴定</a:t>
            </a:r>
            <a:r>
              <a:rPr lang="en-US" dirty="0" smtClean="0"/>
              <a:t>、  </a:t>
            </a:r>
            <a:r>
              <a:rPr lang="zh-CN" altLang="en-US" dirty="0" smtClean="0"/>
              <a:t>退租鉴定以及集装箱清洁和测温等单项鉴定</a:t>
            </a:r>
            <a:r>
              <a:rPr lang="en-US" dirty="0" smtClean="0"/>
              <a:t>。</a:t>
            </a:r>
            <a:endParaRPr lang="zh-CN" altLang="en-US" dirty="0" smtClean="0"/>
          </a:p>
          <a:p>
            <a:pPr>
              <a:lnSpc>
                <a:spcPct val="200000"/>
              </a:lnSpc>
            </a:pPr>
            <a:r>
              <a:rPr lang="en-US" dirty="0" smtClean="0"/>
              <a:t>（４）  </a:t>
            </a:r>
            <a:r>
              <a:rPr lang="zh-CN" altLang="en-US" dirty="0" smtClean="0"/>
              <a:t>其他鉴定业务</a:t>
            </a:r>
            <a:r>
              <a:rPr lang="en-US" dirty="0" smtClean="0"/>
              <a:t>。</a:t>
            </a:r>
            <a:endParaRPr lang="zh-CN" altLang="en-US" dirty="0" smtClean="0"/>
          </a:p>
          <a:p>
            <a:pPr>
              <a:lnSpc>
                <a:spcPct val="200000"/>
              </a:lnSpc>
            </a:pPr>
            <a:r>
              <a:rPr lang="zh-CN" altLang="en-US" dirty="0" smtClean="0"/>
              <a:t>它包括签封样品和检封样品</a:t>
            </a:r>
            <a:r>
              <a:rPr lang="en-US" dirty="0" smtClean="0"/>
              <a:t>、   </a:t>
            </a:r>
            <a:r>
              <a:rPr lang="zh-CN" altLang="en-US" dirty="0" smtClean="0"/>
              <a:t>舱容丈量</a:t>
            </a:r>
            <a:r>
              <a:rPr lang="en-US" dirty="0" smtClean="0"/>
              <a:t>、  </a:t>
            </a:r>
            <a:r>
              <a:rPr lang="zh-CN" altLang="en-US" dirty="0" smtClean="0"/>
              <a:t>熏蒸证明</a:t>
            </a:r>
            <a:r>
              <a:rPr lang="en-US" dirty="0" smtClean="0"/>
              <a:t>、  </a:t>
            </a:r>
            <a:r>
              <a:rPr lang="zh-CN" altLang="en-US" dirty="0" smtClean="0"/>
              <a:t>销毁证明</a:t>
            </a:r>
            <a:r>
              <a:rPr lang="en-US" dirty="0" smtClean="0"/>
              <a:t>、  </a:t>
            </a:r>
            <a:r>
              <a:rPr lang="zh-CN" altLang="en-US" dirty="0" smtClean="0"/>
              <a:t>产地证明</a:t>
            </a:r>
            <a:r>
              <a:rPr lang="en-US" dirty="0" smtClean="0"/>
              <a:t>、  </a:t>
            </a:r>
            <a:r>
              <a:rPr lang="zh-CN" altLang="en-US" dirty="0" smtClean="0"/>
              <a:t>价值证明</a:t>
            </a:r>
            <a:r>
              <a:rPr lang="en-US" dirty="0" smtClean="0"/>
              <a:t>、</a:t>
            </a:r>
            <a:r>
              <a:rPr lang="zh-CN" altLang="en-US" dirty="0" smtClean="0"/>
              <a:t>发票鉴定等业务</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pPr eaLnBrk="1" hangingPunct="1"/>
            <a:r>
              <a:rPr lang="zh-CN" altLang="en-US" dirty="0" smtClean="0"/>
              <a:t>第三节　进出口商品检验检疫的模式与流程</a:t>
            </a:r>
            <a:endParaRPr lang="zh-CN" altLang="zh-CN" dirty="0" smtClean="0"/>
          </a:p>
        </p:txBody>
      </p:sp>
      <p:sp>
        <p:nvSpPr>
          <p:cNvPr id="51203" name="Rectangle 3"/>
          <p:cNvSpPr>
            <a:spLocks noGrp="1" noChangeArrowheads="1"/>
          </p:cNvSpPr>
          <p:nvPr>
            <p:ph type="body" idx="1"/>
          </p:nvPr>
        </p:nvSpPr>
        <p:spPr/>
        <p:txBody>
          <a:bodyPr/>
          <a:lstStyle/>
          <a:p>
            <a:r>
              <a:rPr lang="zh-CN" altLang="en-US" sz="2900" dirty="0" smtClean="0"/>
              <a:t>一</a:t>
            </a:r>
            <a:r>
              <a:rPr lang="en-US" sz="2900" dirty="0" smtClean="0"/>
              <a:t>、  </a:t>
            </a:r>
            <a:r>
              <a:rPr lang="zh-CN" altLang="en-US" sz="2900" dirty="0" smtClean="0"/>
              <a:t>出口商品检验</a:t>
            </a:r>
          </a:p>
          <a:p>
            <a:r>
              <a:rPr lang="en-US" dirty="0" smtClean="0"/>
              <a:t>１  </a:t>
            </a:r>
            <a:r>
              <a:rPr lang="zh-CN" altLang="en-US" dirty="0" smtClean="0"/>
              <a:t>出口商品的检验方式</a:t>
            </a:r>
          </a:p>
          <a:p>
            <a:r>
              <a:rPr lang="en-US" dirty="0" smtClean="0"/>
              <a:t>（１）   </a:t>
            </a:r>
            <a:r>
              <a:rPr lang="zh-CN" altLang="en-US" dirty="0" smtClean="0"/>
              <a:t>商检自验和共同检验</a:t>
            </a:r>
            <a:r>
              <a:rPr lang="en-US" dirty="0" smtClean="0"/>
              <a:t>。</a:t>
            </a:r>
            <a:endParaRPr lang="zh-CN" altLang="en-US" dirty="0" smtClean="0"/>
          </a:p>
          <a:p>
            <a:r>
              <a:rPr lang="en-US" dirty="0" smtClean="0"/>
              <a:t>①</a:t>
            </a:r>
            <a:r>
              <a:rPr lang="zh-CN" altLang="en-US" dirty="0" smtClean="0"/>
              <a:t>商检自验</a:t>
            </a:r>
            <a:r>
              <a:rPr lang="en-US" dirty="0" smtClean="0"/>
              <a:t>。  </a:t>
            </a:r>
            <a:r>
              <a:rPr lang="zh-CN" altLang="en-US" dirty="0" smtClean="0"/>
              <a:t>商检机构在受理了对外贸易关系人对出口商品提出的品质</a:t>
            </a:r>
            <a:r>
              <a:rPr lang="en-US" dirty="0" smtClean="0"/>
              <a:t>、   </a:t>
            </a:r>
            <a:r>
              <a:rPr lang="zh-CN" altLang="en-US" dirty="0" smtClean="0"/>
              <a:t>规格</a:t>
            </a:r>
            <a:r>
              <a:rPr lang="en-US" dirty="0" smtClean="0"/>
              <a:t>、  </a:t>
            </a:r>
            <a:r>
              <a:rPr lang="zh-CN" altLang="en-US" dirty="0" smtClean="0"/>
              <a:t>数量</a:t>
            </a:r>
            <a:r>
              <a:rPr lang="en-US" dirty="0" smtClean="0"/>
              <a:t>、</a:t>
            </a:r>
            <a:r>
              <a:rPr lang="zh-CN" altLang="en-US" dirty="0" smtClean="0"/>
              <a:t>重量</a:t>
            </a:r>
            <a:r>
              <a:rPr lang="en-US" dirty="0" smtClean="0"/>
              <a:t>、  </a:t>
            </a:r>
            <a:r>
              <a:rPr lang="zh-CN" altLang="en-US" dirty="0" smtClean="0"/>
              <a:t>包装以及安全</a:t>
            </a:r>
            <a:r>
              <a:rPr lang="en-US" dirty="0" smtClean="0"/>
              <a:t>、  </a:t>
            </a:r>
            <a:r>
              <a:rPr lang="zh-CN" altLang="en-US" dirty="0" smtClean="0"/>
              <a:t>卫生的检验鉴定申请后</a:t>
            </a:r>
            <a:r>
              <a:rPr lang="en-US" dirty="0" smtClean="0"/>
              <a:t>，   </a:t>
            </a:r>
            <a:r>
              <a:rPr lang="zh-CN" altLang="en-US" dirty="0" smtClean="0"/>
              <a:t>自行派出检验技术 人 员 进 行 抽 样</a:t>
            </a:r>
            <a:r>
              <a:rPr lang="en-US" dirty="0" smtClean="0"/>
              <a:t>、  </a:t>
            </a:r>
            <a:r>
              <a:rPr lang="zh-CN" altLang="en-US" dirty="0" smtClean="0"/>
              <a:t>检 验 鉴 定</a:t>
            </a:r>
            <a:r>
              <a:rPr lang="en-US" dirty="0" smtClean="0"/>
              <a:t>，  </a:t>
            </a:r>
            <a:r>
              <a:rPr lang="zh-CN" altLang="en-US" dirty="0" smtClean="0"/>
              <a:t>并出具商检证单</a:t>
            </a:r>
            <a:r>
              <a:rPr lang="en-US" dirty="0" smtClean="0"/>
              <a:t>，  </a:t>
            </a:r>
            <a:r>
              <a:rPr lang="zh-CN" altLang="en-US" dirty="0" smtClean="0"/>
              <a:t>这种检验形式就是商检自验</a:t>
            </a:r>
            <a:r>
              <a:rPr lang="en-US" dirty="0" smtClean="0"/>
              <a:t>。 </a:t>
            </a:r>
          </a:p>
          <a:p>
            <a:r>
              <a:rPr lang="en-US" dirty="0" smtClean="0"/>
              <a:t>②</a:t>
            </a:r>
            <a:r>
              <a:rPr lang="zh-CN" altLang="en-US" dirty="0" smtClean="0"/>
              <a:t>共同检验</a:t>
            </a:r>
            <a:r>
              <a:rPr lang="en-US" dirty="0" smtClean="0"/>
              <a:t>。  </a:t>
            </a:r>
            <a:r>
              <a:rPr lang="zh-CN" altLang="en-US" dirty="0" smtClean="0"/>
              <a:t>共同检验简称共验</a:t>
            </a:r>
            <a:r>
              <a:rPr lang="en-US" dirty="0" smtClean="0"/>
              <a:t>。  </a:t>
            </a:r>
            <a:r>
              <a:rPr lang="zh-CN" altLang="en-US" dirty="0" smtClean="0"/>
              <a:t>商检机构在接受了对外贸易关系人对出口商品提出的 检验申请后</a:t>
            </a:r>
            <a:r>
              <a:rPr lang="en-US" dirty="0" smtClean="0"/>
              <a:t>，  </a:t>
            </a:r>
            <a:r>
              <a:rPr lang="zh-CN" altLang="en-US" dirty="0" smtClean="0"/>
              <a:t>与有关单位商定</a:t>
            </a:r>
            <a:r>
              <a:rPr lang="en-US" dirty="0" smtClean="0"/>
              <a:t>，  </a:t>
            </a:r>
            <a:r>
              <a:rPr lang="zh-CN" altLang="en-US" dirty="0" smtClean="0"/>
              <a:t>由双方各派检验人员共同检验</a:t>
            </a:r>
            <a:r>
              <a:rPr lang="en-US" dirty="0" smtClean="0"/>
              <a:t>， </a:t>
            </a:r>
            <a:r>
              <a:rPr lang="zh-CN" altLang="en-US" dirty="0" smtClean="0"/>
              <a:t>最后出具检验结果证单</a:t>
            </a:r>
            <a:r>
              <a:rPr lang="en-US" dirty="0" smtClean="0"/>
              <a:t>， </a:t>
            </a:r>
            <a:r>
              <a:rPr lang="zh-CN" altLang="en-US" dirty="0" smtClean="0"/>
              <a:t>或 者是商检机构与有关单位各承担商品的某部分项目的检验鉴定</a:t>
            </a:r>
            <a:r>
              <a:rPr lang="en-US" dirty="0" smtClean="0"/>
              <a:t>，   </a:t>
            </a:r>
            <a:r>
              <a:rPr lang="zh-CN" altLang="en-US" dirty="0" smtClean="0"/>
              <a:t>共同完成该批商品的全部项目的检验工作</a:t>
            </a:r>
            <a:r>
              <a:rPr lang="en-US" dirty="0" smtClean="0"/>
              <a:t>，  </a:t>
            </a:r>
            <a:r>
              <a:rPr lang="zh-CN" altLang="en-US" dirty="0" smtClean="0"/>
              <a:t>最后出具检验鉴定证单</a:t>
            </a:r>
            <a:r>
              <a:rPr lang="en-US" dirty="0" smtClean="0"/>
              <a:t>。</a:t>
            </a:r>
            <a:endParaRPr lang="zh-CN" altLang="zh-CN" dirty="0" smtClean="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pPr eaLnBrk="1" hangingPunct="1"/>
            <a:r>
              <a:rPr lang="zh-CN" altLang="en-US" dirty="0" smtClean="0"/>
              <a:t>第三节　进出口商品检验检疫的模式与流程</a:t>
            </a:r>
            <a:endParaRPr lang="zh-CN" altLang="zh-CN" dirty="0" smtClean="0"/>
          </a:p>
        </p:txBody>
      </p:sp>
      <p:sp>
        <p:nvSpPr>
          <p:cNvPr id="52227" name="Rectangle 3"/>
          <p:cNvSpPr>
            <a:spLocks noGrp="1" noChangeArrowheads="1"/>
          </p:cNvSpPr>
          <p:nvPr>
            <p:ph type="body" idx="1"/>
          </p:nvPr>
        </p:nvSpPr>
        <p:spPr/>
        <p:txBody>
          <a:bodyPr/>
          <a:lstStyle/>
          <a:p>
            <a:pPr>
              <a:lnSpc>
                <a:spcPct val="150000"/>
              </a:lnSpc>
            </a:pPr>
            <a:r>
              <a:rPr lang="en-US" dirty="0" smtClean="0"/>
              <a:t>２  </a:t>
            </a:r>
            <a:r>
              <a:rPr lang="zh-CN" altLang="en-US" dirty="0" smtClean="0"/>
              <a:t>出口检验与预先检验</a:t>
            </a:r>
          </a:p>
          <a:p>
            <a:pPr>
              <a:lnSpc>
                <a:spcPct val="150000"/>
              </a:lnSpc>
            </a:pPr>
            <a:r>
              <a:rPr lang="en-US" dirty="0" smtClean="0"/>
              <a:t>（１）  </a:t>
            </a:r>
            <a:r>
              <a:rPr lang="zh-CN" altLang="en-US" dirty="0" smtClean="0"/>
              <a:t>出口检验</a:t>
            </a:r>
            <a:r>
              <a:rPr lang="en-US" dirty="0" smtClean="0"/>
              <a:t>。  </a:t>
            </a:r>
            <a:r>
              <a:rPr lang="zh-CN" altLang="en-US" dirty="0" smtClean="0"/>
              <a:t>出口检验是指商检机构对准备装运出口的商品按照外贸合同或信用证</a:t>
            </a:r>
            <a:r>
              <a:rPr lang="en-US" dirty="0" smtClean="0"/>
              <a:t>、</a:t>
            </a:r>
            <a:r>
              <a:rPr lang="zh-CN" altLang="en-US" dirty="0" smtClean="0"/>
              <a:t>标准等规定进行的检验</a:t>
            </a:r>
            <a:r>
              <a:rPr lang="en-US" dirty="0" smtClean="0"/>
              <a:t>。   </a:t>
            </a:r>
            <a:r>
              <a:rPr lang="zh-CN" altLang="en-US" dirty="0" smtClean="0"/>
              <a:t>商检机构在接受了报检人的申请后</a:t>
            </a:r>
            <a:r>
              <a:rPr lang="en-US" dirty="0" smtClean="0"/>
              <a:t>，  </a:t>
            </a:r>
            <a:r>
              <a:rPr lang="zh-CN" altLang="en-US" dirty="0" smtClean="0"/>
              <a:t>按照约定的时间</a:t>
            </a:r>
            <a:r>
              <a:rPr lang="en-US" dirty="0" smtClean="0"/>
              <a:t>，  </a:t>
            </a:r>
            <a:r>
              <a:rPr lang="zh-CN" altLang="en-US" dirty="0" smtClean="0"/>
              <a:t>到货物堆存 地点进行抽样</a:t>
            </a:r>
            <a:r>
              <a:rPr lang="en-US" dirty="0" smtClean="0"/>
              <a:t>、  </a:t>
            </a:r>
            <a:r>
              <a:rPr lang="zh-CN" altLang="en-US" dirty="0" smtClean="0"/>
              <a:t>检验</a:t>
            </a:r>
            <a:r>
              <a:rPr lang="en-US" dirty="0" smtClean="0"/>
              <a:t>。  </a:t>
            </a:r>
            <a:r>
              <a:rPr lang="zh-CN" altLang="en-US" dirty="0" smtClean="0"/>
              <a:t>经检验合格后</a:t>
            </a:r>
            <a:r>
              <a:rPr lang="en-US" dirty="0" smtClean="0"/>
              <a:t>，  </a:t>
            </a:r>
            <a:r>
              <a:rPr lang="zh-CN" altLang="en-US" dirty="0" smtClean="0"/>
              <a:t>签发商检证单即可出口</a:t>
            </a:r>
            <a:r>
              <a:rPr lang="en-US" dirty="0" smtClean="0"/>
              <a:t>。 </a:t>
            </a:r>
          </a:p>
          <a:p>
            <a:pPr>
              <a:lnSpc>
                <a:spcPct val="150000"/>
              </a:lnSpc>
            </a:pPr>
            <a:r>
              <a:rPr lang="en-US" dirty="0" smtClean="0"/>
              <a:t>（２）  </a:t>
            </a:r>
            <a:r>
              <a:rPr lang="zh-CN" altLang="en-US" dirty="0" smtClean="0"/>
              <a:t>预先检验</a:t>
            </a:r>
            <a:r>
              <a:rPr lang="en-US" dirty="0" smtClean="0"/>
              <a:t>。  </a:t>
            </a:r>
            <a:r>
              <a:rPr lang="zh-CN" altLang="en-US" dirty="0" smtClean="0"/>
              <a:t>预 先 检 验 简 称 预 检</a:t>
            </a:r>
            <a:r>
              <a:rPr lang="en-US" dirty="0" smtClean="0"/>
              <a:t>。  </a:t>
            </a:r>
            <a:r>
              <a:rPr lang="zh-CN" altLang="en-US" dirty="0" smtClean="0"/>
              <a:t>预 检 是 商 检 机 构 为 了 方 便 对 外 贸 易</a:t>
            </a:r>
            <a:r>
              <a:rPr lang="en-US" dirty="0" smtClean="0"/>
              <a:t>，  </a:t>
            </a:r>
            <a:r>
              <a:rPr lang="zh-CN" altLang="en-US" dirty="0" smtClean="0"/>
              <a:t>根 据 需 要</a:t>
            </a:r>
            <a:r>
              <a:rPr lang="en-US" dirty="0" smtClean="0"/>
              <a:t>，</a:t>
            </a:r>
            <a:r>
              <a:rPr lang="zh-CN" altLang="en-US" dirty="0" smtClean="0"/>
              <a:t>对某些经常出口的商品进行预先检验</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zh-CN" altLang="en-US" dirty="0" smtClean="0"/>
              <a:t>第一节  出入境检验检疫概述</a:t>
            </a:r>
            <a:endParaRPr lang="zh-CN" altLang="zh-CN" dirty="0" smtClean="0"/>
          </a:p>
        </p:txBody>
      </p:sp>
      <p:sp>
        <p:nvSpPr>
          <p:cNvPr id="7171" name="Rectangle 3"/>
          <p:cNvSpPr>
            <a:spLocks noGrp="1" noChangeArrowheads="1"/>
          </p:cNvSpPr>
          <p:nvPr>
            <p:ph type="body" idx="1"/>
          </p:nvPr>
        </p:nvSpPr>
        <p:spPr/>
        <p:txBody>
          <a:bodyPr/>
          <a:lstStyle/>
          <a:p>
            <a:r>
              <a:rPr lang="en-US" dirty="0" smtClean="0"/>
              <a:t>４  </a:t>
            </a:r>
            <a:r>
              <a:rPr lang="zh-CN" altLang="en-US" dirty="0" smtClean="0"/>
              <a:t>出入境检验检疫工作的法律地位</a:t>
            </a:r>
          </a:p>
          <a:p>
            <a:r>
              <a:rPr lang="en-US" dirty="0" smtClean="0"/>
              <a:t>（１）  </a:t>
            </a:r>
            <a:r>
              <a:rPr lang="zh-CN" altLang="en-US" dirty="0" smtClean="0"/>
              <a:t>各国政府制定的有关法律</a:t>
            </a:r>
            <a:r>
              <a:rPr lang="en-US" dirty="0" smtClean="0"/>
              <a:t>，   </a:t>
            </a:r>
            <a:r>
              <a:rPr lang="zh-CN" altLang="en-US" dirty="0" smtClean="0"/>
              <a:t>法规保障了检验检疫工作的法律地位</a:t>
            </a:r>
            <a:r>
              <a:rPr lang="en-US" dirty="0" smtClean="0"/>
              <a:t>。</a:t>
            </a:r>
            <a:endParaRPr lang="zh-CN" altLang="en-US" dirty="0" smtClean="0"/>
          </a:p>
          <a:p>
            <a:pPr eaLnBrk="1" hangingPunct="1"/>
            <a:r>
              <a:rPr lang="en-US" dirty="0" smtClean="0"/>
              <a:t>（２）  </a:t>
            </a:r>
            <a:r>
              <a:rPr lang="zh-CN" altLang="en-US" dirty="0" smtClean="0"/>
              <a:t>在国际贸易有关各方签署的契约</a:t>
            </a:r>
            <a:r>
              <a:rPr lang="en-US" dirty="0" smtClean="0"/>
              <a:t>   （ </a:t>
            </a:r>
            <a:r>
              <a:rPr lang="zh-CN" altLang="en-US" dirty="0" smtClean="0"/>
              <a:t>合同</a:t>
            </a:r>
            <a:r>
              <a:rPr lang="en-US" dirty="0" smtClean="0"/>
              <a:t>）   </a:t>
            </a:r>
            <a:r>
              <a:rPr lang="zh-CN" altLang="en-US" dirty="0" smtClean="0"/>
              <a:t>中明确了检验工作应有的法律地位</a:t>
            </a:r>
            <a:r>
              <a:rPr lang="en-US" dirty="0" smtClean="0"/>
              <a:t>。</a:t>
            </a:r>
            <a:endParaRPr lang="zh-CN" altLang="en-US" dirty="0" smtClean="0"/>
          </a:p>
          <a:p>
            <a:pPr eaLnBrk="1" hangingPunct="1"/>
            <a:r>
              <a:rPr lang="zh-CN" altLang="en-US" sz="2900" dirty="0" smtClean="0"/>
              <a:t>二</a:t>
            </a:r>
            <a:r>
              <a:rPr lang="en-US" sz="2900" dirty="0" smtClean="0"/>
              <a:t>、  </a:t>
            </a:r>
            <a:r>
              <a:rPr lang="zh-CN" altLang="en-US" sz="2900" dirty="0" smtClean="0"/>
              <a:t>进出口商品检验检疫作用</a:t>
            </a:r>
          </a:p>
          <a:p>
            <a:pPr eaLnBrk="1" hangingPunct="1"/>
            <a:r>
              <a:rPr lang="en-US" dirty="0" smtClean="0"/>
              <a:t>（１）  </a:t>
            </a:r>
            <a:r>
              <a:rPr lang="zh-CN" altLang="en-US" dirty="0" smtClean="0"/>
              <a:t>国家主权的体现</a:t>
            </a:r>
            <a:r>
              <a:rPr lang="en-US" dirty="0" smtClean="0"/>
              <a:t>。</a:t>
            </a:r>
            <a:endParaRPr lang="zh-CN" altLang="en-US" dirty="0" smtClean="0"/>
          </a:p>
          <a:p>
            <a:pPr eaLnBrk="1" hangingPunct="1"/>
            <a:r>
              <a:rPr lang="en-US" dirty="0" smtClean="0"/>
              <a:t>（２）  </a:t>
            </a:r>
            <a:r>
              <a:rPr lang="zh-CN" altLang="en-US" dirty="0" smtClean="0"/>
              <a:t>国家管理职能的体现</a:t>
            </a:r>
            <a:r>
              <a:rPr lang="en-US" dirty="0" smtClean="0"/>
              <a:t>。</a:t>
            </a:r>
            <a:endParaRPr lang="zh-CN" altLang="en-US" dirty="0" smtClean="0"/>
          </a:p>
          <a:p>
            <a:pPr eaLnBrk="1" hangingPunct="1"/>
            <a:r>
              <a:rPr lang="en-US" dirty="0" smtClean="0"/>
              <a:t>（３）  </a:t>
            </a:r>
            <a:r>
              <a:rPr lang="zh-CN" altLang="en-US" dirty="0" smtClean="0"/>
              <a:t>对外经济贸易顺利进行的保障</a:t>
            </a:r>
            <a:r>
              <a:rPr lang="en-US" dirty="0" smtClean="0"/>
              <a:t>。</a:t>
            </a:r>
            <a:endParaRPr lang="zh-CN" altLang="en-US" dirty="0" smtClean="0"/>
          </a:p>
          <a:p>
            <a:pPr eaLnBrk="1" hangingPunct="1"/>
            <a:r>
              <a:rPr lang="en-US" dirty="0" smtClean="0"/>
              <a:t>（４）  </a:t>
            </a:r>
            <a:r>
              <a:rPr lang="zh-CN" altLang="en-US" dirty="0" smtClean="0"/>
              <a:t>国家经济建设和社会发展的保障</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pPr eaLnBrk="1" hangingPunct="1"/>
            <a:r>
              <a:rPr lang="zh-CN" altLang="en-US" dirty="0" smtClean="0"/>
              <a:t>第三节　进出口商品检验检疫的模式与流程</a:t>
            </a:r>
            <a:endParaRPr lang="zh-CN" altLang="zh-CN" dirty="0" smtClean="0"/>
          </a:p>
        </p:txBody>
      </p:sp>
      <p:sp>
        <p:nvSpPr>
          <p:cNvPr id="53251" name="Rectangle 3"/>
          <p:cNvSpPr>
            <a:spLocks noGrp="1" noChangeArrowheads="1"/>
          </p:cNvSpPr>
          <p:nvPr>
            <p:ph type="body" idx="1"/>
          </p:nvPr>
        </p:nvSpPr>
        <p:spPr/>
        <p:txBody>
          <a:bodyPr/>
          <a:lstStyle/>
          <a:p>
            <a:pPr>
              <a:lnSpc>
                <a:spcPct val="150000"/>
              </a:lnSpc>
            </a:pPr>
            <a:r>
              <a:rPr lang="en-US" dirty="0" smtClean="0"/>
              <a:t>３  </a:t>
            </a:r>
            <a:r>
              <a:rPr lang="zh-CN" altLang="en-US" dirty="0" smtClean="0"/>
              <a:t>生产地检验</a:t>
            </a:r>
          </a:p>
          <a:p>
            <a:pPr>
              <a:lnSpc>
                <a:spcPct val="150000"/>
              </a:lnSpc>
            </a:pPr>
            <a:r>
              <a:rPr lang="zh-CN" altLang="en-US" dirty="0" smtClean="0"/>
              <a:t>产地检验是商检机构为了配合生产加工单位和出口经营单位做好出口检验</a:t>
            </a:r>
            <a:r>
              <a:rPr lang="en-US" dirty="0" smtClean="0"/>
              <a:t>， </a:t>
            </a:r>
            <a:r>
              <a:rPr lang="zh-CN" altLang="en-US" dirty="0" smtClean="0"/>
              <a:t>派出检验人 员到出口商品的生产产地进行检验</a:t>
            </a:r>
            <a:r>
              <a:rPr lang="en-US" dirty="0" smtClean="0"/>
              <a:t>。  </a:t>
            </a:r>
            <a:r>
              <a:rPr lang="zh-CN" altLang="en-US" dirty="0" smtClean="0"/>
              <a:t>产地检验有两种形式</a:t>
            </a:r>
            <a:r>
              <a:rPr lang="en-US" dirty="0" smtClean="0"/>
              <a:t>：   </a:t>
            </a:r>
            <a:r>
              <a:rPr lang="zh-CN" altLang="en-US" dirty="0" smtClean="0"/>
              <a:t>与出口检验相同形式的 产 地 检 验</a:t>
            </a:r>
            <a:r>
              <a:rPr lang="en-US" dirty="0" smtClean="0"/>
              <a:t>，  </a:t>
            </a:r>
            <a:r>
              <a:rPr lang="zh-CN" altLang="en-US" dirty="0" smtClean="0"/>
              <a:t>商品按出口要求生产</a:t>
            </a:r>
            <a:r>
              <a:rPr lang="en-US" dirty="0" smtClean="0"/>
              <a:t>、  </a:t>
            </a:r>
            <a:r>
              <a:rPr lang="zh-CN" altLang="en-US" dirty="0" smtClean="0"/>
              <a:t>加工</a:t>
            </a:r>
            <a:r>
              <a:rPr lang="en-US" dirty="0" smtClean="0"/>
              <a:t>、  </a:t>
            </a:r>
            <a:r>
              <a:rPr lang="zh-CN" altLang="en-US" dirty="0" smtClean="0"/>
              <a:t>包装完毕</a:t>
            </a:r>
            <a:r>
              <a:rPr lang="en-US" dirty="0" smtClean="0"/>
              <a:t>，  </a:t>
            </a:r>
            <a:r>
              <a:rPr lang="zh-CN" altLang="en-US" dirty="0" smtClean="0"/>
              <a:t>经产地检验合格后</a:t>
            </a:r>
            <a:r>
              <a:rPr lang="en-US" dirty="0" smtClean="0"/>
              <a:t>，  </a:t>
            </a:r>
            <a:r>
              <a:rPr lang="zh-CN" altLang="en-US" dirty="0" smtClean="0"/>
              <a:t>刷好标记号码</a:t>
            </a:r>
            <a:r>
              <a:rPr lang="en-US" dirty="0" smtClean="0"/>
              <a:t>，  </a:t>
            </a:r>
            <a:r>
              <a:rPr lang="zh-CN" altLang="en-US" dirty="0" smtClean="0"/>
              <a:t>具备了装 运条件</a:t>
            </a:r>
            <a:r>
              <a:rPr lang="en-US" dirty="0" smtClean="0"/>
              <a:t>，  </a:t>
            </a:r>
            <a:r>
              <a:rPr lang="zh-CN" altLang="en-US" dirty="0" smtClean="0"/>
              <a:t>商品就可以装运出口</a:t>
            </a:r>
            <a:r>
              <a:rPr lang="en-US" dirty="0" smtClean="0"/>
              <a:t>。  </a:t>
            </a:r>
            <a:r>
              <a:rPr lang="zh-CN" altLang="en-US" dirty="0" smtClean="0"/>
              <a:t>与出口预检相同形式的产地检验</a:t>
            </a:r>
            <a:r>
              <a:rPr lang="en-US" dirty="0" smtClean="0"/>
              <a:t>，  </a:t>
            </a:r>
            <a:r>
              <a:rPr lang="zh-CN" altLang="en-US" dirty="0" smtClean="0"/>
              <a:t>检验合格后运往口岸或出 口装运点待运出口</a:t>
            </a:r>
            <a:r>
              <a:rPr lang="en-US" dirty="0" smtClean="0"/>
              <a:t>，  </a:t>
            </a:r>
            <a:r>
              <a:rPr lang="zh-CN" altLang="en-US" dirty="0" smtClean="0"/>
              <a:t>在货物具备了装运条件后</a:t>
            </a:r>
            <a:r>
              <a:rPr lang="en-US" dirty="0" smtClean="0"/>
              <a:t>，  </a:t>
            </a:r>
            <a:r>
              <a:rPr lang="zh-CN" altLang="en-US" dirty="0" smtClean="0"/>
              <a:t>申请人再申请查验换证或办理放行出口</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pPr eaLnBrk="1" hangingPunct="1"/>
            <a:r>
              <a:rPr lang="zh-CN" altLang="en-US" dirty="0" smtClean="0"/>
              <a:t>第三节　进出口商品检验检疫的模式与流程</a:t>
            </a:r>
            <a:endParaRPr lang="zh-CN" altLang="zh-CN" dirty="0" smtClean="0"/>
          </a:p>
        </p:txBody>
      </p:sp>
      <p:sp>
        <p:nvSpPr>
          <p:cNvPr id="54275" name="Rectangle 3"/>
          <p:cNvSpPr>
            <a:spLocks noGrp="1" noChangeArrowheads="1"/>
          </p:cNvSpPr>
          <p:nvPr>
            <p:ph type="body" idx="1"/>
          </p:nvPr>
        </p:nvSpPr>
        <p:spPr/>
        <p:txBody>
          <a:bodyPr/>
          <a:lstStyle/>
          <a:p>
            <a:pPr>
              <a:lnSpc>
                <a:spcPct val="150000"/>
              </a:lnSpc>
            </a:pPr>
            <a:r>
              <a:rPr lang="en-US" dirty="0" smtClean="0"/>
              <a:t>４  </a:t>
            </a:r>
            <a:r>
              <a:rPr lang="zh-CN" altLang="en-US" dirty="0" smtClean="0"/>
              <a:t>口岸查险</a:t>
            </a:r>
          </a:p>
          <a:p>
            <a:pPr>
              <a:lnSpc>
                <a:spcPct val="150000"/>
              </a:lnSpc>
            </a:pPr>
            <a:r>
              <a:rPr lang="zh-CN" altLang="en-US" dirty="0" smtClean="0"/>
              <a:t>口岸查验是指经产地检验机构检验合格</a:t>
            </a:r>
            <a:r>
              <a:rPr lang="en-US" dirty="0" smtClean="0"/>
              <a:t>、  </a:t>
            </a:r>
            <a:r>
              <a:rPr lang="zh-CN" altLang="en-US" dirty="0" smtClean="0"/>
              <a:t>运往口岸待运出口的商品</a:t>
            </a:r>
            <a:r>
              <a:rPr lang="en-US" dirty="0" smtClean="0"/>
              <a:t>，  </a:t>
            </a:r>
            <a:r>
              <a:rPr lang="zh-CN" altLang="en-US" dirty="0" smtClean="0"/>
              <a:t>运往口岸后申请出 口换证时</a:t>
            </a:r>
            <a:r>
              <a:rPr lang="en-US" dirty="0" smtClean="0"/>
              <a:t>，  </a:t>
            </a:r>
            <a:r>
              <a:rPr lang="zh-CN" altLang="en-US" dirty="0" smtClean="0"/>
              <a:t>口岸检验机构派人进行的查验工作</a:t>
            </a:r>
            <a:r>
              <a:rPr lang="en-US" dirty="0" smtClean="0"/>
              <a:t>。</a:t>
            </a:r>
            <a:endParaRPr lang="zh-CN" altLang="en-US" dirty="0" smtClean="0"/>
          </a:p>
          <a:p>
            <a:pPr>
              <a:lnSpc>
                <a:spcPct val="150000"/>
              </a:lnSpc>
            </a:pPr>
            <a:r>
              <a:rPr lang="zh-CN" altLang="en-US" dirty="0" smtClean="0"/>
              <a:t>第一</a:t>
            </a:r>
            <a:r>
              <a:rPr lang="en-US" dirty="0" smtClean="0"/>
              <a:t>，  </a:t>
            </a:r>
            <a:r>
              <a:rPr lang="zh-CN" altLang="en-US" dirty="0" smtClean="0"/>
              <a:t>对一般商品的查验主要查对商品品名</a:t>
            </a:r>
            <a:r>
              <a:rPr lang="en-US" dirty="0" smtClean="0"/>
              <a:t>、  </a:t>
            </a:r>
            <a:r>
              <a:rPr lang="zh-CN" altLang="en-US" dirty="0" smtClean="0"/>
              <a:t>数量</a:t>
            </a:r>
            <a:r>
              <a:rPr lang="en-US" dirty="0" smtClean="0"/>
              <a:t>、  </a:t>
            </a:r>
            <a:r>
              <a:rPr lang="zh-CN" altLang="en-US" dirty="0" smtClean="0"/>
              <a:t>标记与号码或批号是否与</a:t>
            </a:r>
            <a:r>
              <a:rPr lang="en-US" dirty="0" smtClean="0"/>
              <a:t>   《 </a:t>
            </a:r>
            <a:r>
              <a:rPr lang="zh-CN" altLang="en-US" dirty="0" smtClean="0"/>
              <a:t>出 口商品检验换证 凭 单</a:t>
            </a:r>
            <a:r>
              <a:rPr lang="en-US" dirty="0" smtClean="0"/>
              <a:t>》  </a:t>
            </a:r>
            <a:r>
              <a:rPr lang="zh-CN" altLang="en-US" dirty="0" smtClean="0"/>
              <a:t>所 列 内 容 相 符</a:t>
            </a:r>
            <a:r>
              <a:rPr lang="en-US" dirty="0" smtClean="0"/>
              <a:t>。 </a:t>
            </a:r>
          </a:p>
          <a:p>
            <a:pPr>
              <a:lnSpc>
                <a:spcPct val="150000"/>
              </a:lnSpc>
            </a:pPr>
            <a:r>
              <a:rPr lang="zh-CN" altLang="en-US" dirty="0" smtClean="0"/>
              <a:t>第二</a:t>
            </a:r>
            <a:r>
              <a:rPr lang="en-US" dirty="0" smtClean="0"/>
              <a:t>，  </a:t>
            </a:r>
            <a:r>
              <a:rPr lang="zh-CN" altLang="en-US" dirty="0" smtClean="0"/>
              <a:t>对易腐烂变质以及品质不稳定的商品</a:t>
            </a:r>
            <a:r>
              <a:rPr lang="en-US" dirty="0" smtClean="0"/>
              <a:t>，  </a:t>
            </a:r>
            <a:r>
              <a:rPr lang="zh-CN" altLang="en-US" dirty="0" smtClean="0"/>
              <a:t>口岸商检机构除查 验 商 品 的 外 包 装 情 况外</a:t>
            </a:r>
            <a:r>
              <a:rPr lang="en-US" dirty="0" smtClean="0"/>
              <a:t>，  </a:t>
            </a:r>
            <a:r>
              <a:rPr lang="zh-CN" altLang="en-US" dirty="0" smtClean="0"/>
              <a:t>还要查验商品品质</a:t>
            </a:r>
            <a:r>
              <a:rPr lang="en-US" dirty="0" smtClean="0"/>
              <a:t>，  </a:t>
            </a:r>
            <a:r>
              <a:rPr lang="zh-CN" altLang="en-US" dirty="0" smtClean="0"/>
              <a:t>而且必须批批开件抽查检验商品品质</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pPr eaLnBrk="1" hangingPunct="1"/>
            <a:r>
              <a:rPr lang="zh-CN" altLang="en-US" dirty="0" smtClean="0"/>
              <a:t>第三节　进出口商品检验检疫的模式与流程</a:t>
            </a:r>
            <a:endParaRPr lang="zh-CN" altLang="zh-CN" dirty="0" smtClean="0"/>
          </a:p>
        </p:txBody>
      </p:sp>
      <p:sp>
        <p:nvSpPr>
          <p:cNvPr id="55299" name="Rectangle 3"/>
          <p:cNvSpPr>
            <a:spLocks noGrp="1" noChangeArrowheads="1"/>
          </p:cNvSpPr>
          <p:nvPr>
            <p:ph type="body" idx="1"/>
          </p:nvPr>
        </p:nvSpPr>
        <p:spPr/>
        <p:txBody>
          <a:bodyPr/>
          <a:lstStyle/>
          <a:p>
            <a:pPr eaLnBrk="1" hangingPunct="1">
              <a:lnSpc>
                <a:spcPct val="150000"/>
              </a:lnSpc>
            </a:pPr>
            <a:r>
              <a:rPr lang="en-US" dirty="0" smtClean="0"/>
              <a:t>５  </a:t>
            </a:r>
            <a:r>
              <a:rPr lang="zh-CN" altLang="en-US" dirty="0" smtClean="0"/>
              <a:t>免检</a:t>
            </a:r>
          </a:p>
          <a:p>
            <a:pPr>
              <a:lnSpc>
                <a:spcPct val="150000"/>
              </a:lnSpc>
            </a:pPr>
            <a:r>
              <a:rPr lang="zh-CN" altLang="en-US" dirty="0" smtClean="0"/>
              <a:t>凡具备下列情况之一者</a:t>
            </a:r>
            <a:r>
              <a:rPr lang="en-US" dirty="0" smtClean="0"/>
              <a:t>，   </a:t>
            </a:r>
            <a:r>
              <a:rPr lang="zh-CN" altLang="en-US" dirty="0" smtClean="0"/>
              <a:t>申请人可以申请免验</a:t>
            </a:r>
            <a:r>
              <a:rPr lang="en-US" dirty="0" smtClean="0"/>
              <a:t>：</a:t>
            </a:r>
            <a:endParaRPr lang="zh-CN" altLang="en-US" dirty="0" smtClean="0"/>
          </a:p>
          <a:p>
            <a:pPr>
              <a:lnSpc>
                <a:spcPct val="150000"/>
              </a:lnSpc>
            </a:pPr>
            <a:r>
              <a:rPr lang="en-US" dirty="0" smtClean="0"/>
              <a:t>（１） </a:t>
            </a:r>
            <a:r>
              <a:rPr lang="zh-CN" altLang="en-US" dirty="0" smtClean="0"/>
              <a:t>申请免验商品的生产企业</a:t>
            </a:r>
            <a:r>
              <a:rPr lang="en-US" dirty="0" smtClean="0"/>
              <a:t>， </a:t>
            </a:r>
            <a:r>
              <a:rPr lang="zh-CN" altLang="en-US" dirty="0" smtClean="0"/>
              <a:t>已经建立了完善的质量保证体系</a:t>
            </a:r>
            <a:r>
              <a:rPr lang="en-US" dirty="0" smtClean="0"/>
              <a:t>，  </a:t>
            </a:r>
            <a:r>
              <a:rPr lang="zh-CN" altLang="en-US" dirty="0" smtClean="0"/>
              <a:t>并且获得中国出口 商品质量保证体系认证</a:t>
            </a:r>
            <a:r>
              <a:rPr lang="en-US" dirty="0" smtClean="0"/>
              <a:t>，  </a:t>
            </a:r>
            <a:r>
              <a:rPr lang="zh-CN" altLang="en-US" dirty="0" smtClean="0"/>
              <a:t>或者国家商检部门认可的外国有关组织实施考核并获得质量保证体系认证的</a:t>
            </a:r>
            <a:r>
              <a:rPr lang="en-US" dirty="0" smtClean="0"/>
              <a:t>。</a:t>
            </a:r>
            <a:endParaRPr lang="zh-CN" altLang="en-US" dirty="0" smtClean="0"/>
          </a:p>
          <a:p>
            <a:pPr>
              <a:lnSpc>
                <a:spcPct val="150000"/>
              </a:lnSpc>
            </a:pPr>
            <a:r>
              <a:rPr lang="en-US" dirty="0" smtClean="0"/>
              <a:t>（２）  </a:t>
            </a:r>
            <a:r>
              <a:rPr lang="zh-CN" altLang="en-US" dirty="0" smtClean="0"/>
              <a:t>在国际上获质量奖  </a:t>
            </a:r>
            <a:r>
              <a:rPr lang="en-US" dirty="0" smtClean="0"/>
              <a:t>（ </a:t>
            </a:r>
            <a:r>
              <a:rPr lang="zh-CN" altLang="en-US" dirty="0" smtClean="0"/>
              <a:t>未超过 </a:t>
            </a:r>
            <a:r>
              <a:rPr lang="en-US" dirty="0" smtClean="0"/>
              <a:t>３ </a:t>
            </a:r>
            <a:r>
              <a:rPr lang="zh-CN" altLang="en-US" dirty="0" smtClean="0"/>
              <a:t>年</a:t>
            </a:r>
            <a:r>
              <a:rPr lang="en-US" dirty="0" smtClean="0"/>
              <a:t>）  </a:t>
            </a:r>
            <a:r>
              <a:rPr lang="zh-CN" altLang="en-US" dirty="0" smtClean="0"/>
              <a:t>的商品</a:t>
            </a:r>
            <a:r>
              <a:rPr lang="en-US" dirty="0" smtClean="0"/>
              <a:t>。</a:t>
            </a:r>
            <a:endParaRPr lang="zh-CN" altLang="en-US" dirty="0" smtClean="0"/>
          </a:p>
          <a:p>
            <a:pPr>
              <a:lnSpc>
                <a:spcPct val="150000"/>
              </a:lnSpc>
            </a:pPr>
            <a:r>
              <a:rPr lang="en-US" dirty="0" smtClean="0"/>
              <a:t>（３） </a:t>
            </a:r>
            <a:r>
              <a:rPr lang="zh-CN" altLang="en-US" dirty="0" smtClean="0"/>
              <a:t>经国家商检部门认可的国际有关组织实施质量认证</a:t>
            </a:r>
            <a:r>
              <a:rPr lang="en-US" dirty="0" smtClean="0"/>
              <a:t>，  </a:t>
            </a:r>
            <a:r>
              <a:rPr lang="zh-CN" altLang="en-US" dirty="0" smtClean="0"/>
              <a:t>并经检验机构检验质量长期 稳定的商品</a:t>
            </a:r>
            <a:r>
              <a:rPr lang="en-US" dirty="0" smtClean="0"/>
              <a:t>，  </a:t>
            </a:r>
            <a:r>
              <a:rPr lang="zh-CN" altLang="en-US" dirty="0" smtClean="0"/>
              <a:t>如连续 </a:t>
            </a:r>
            <a:r>
              <a:rPr lang="en-US" dirty="0" smtClean="0"/>
              <a:t>３ </a:t>
            </a:r>
            <a:r>
              <a:rPr lang="zh-CN" altLang="en-US" dirty="0" smtClean="0"/>
              <a:t>年出厂合格率及检验机构检验合格率均为 </a:t>
            </a:r>
            <a:r>
              <a:rPr lang="en-US" dirty="0" smtClean="0"/>
              <a:t>１００％ ，  </a:t>
            </a:r>
            <a:r>
              <a:rPr lang="zh-CN" altLang="en-US" dirty="0" smtClean="0"/>
              <a:t>并且没有质量异议的出口商品</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pPr eaLnBrk="1" hangingPunct="1"/>
            <a:r>
              <a:rPr lang="zh-CN" altLang="en-US" dirty="0" smtClean="0"/>
              <a:t>第三节　进出口商品检验检疫的模式与流程</a:t>
            </a:r>
            <a:endParaRPr lang="zh-CN" altLang="zh-CN" dirty="0" smtClean="0"/>
          </a:p>
        </p:txBody>
      </p:sp>
      <p:sp>
        <p:nvSpPr>
          <p:cNvPr id="56323" name="Rectangle 3"/>
          <p:cNvSpPr>
            <a:spLocks noGrp="1" noChangeArrowheads="1"/>
          </p:cNvSpPr>
          <p:nvPr>
            <p:ph type="body" idx="1"/>
          </p:nvPr>
        </p:nvSpPr>
        <p:spPr/>
        <p:txBody>
          <a:bodyPr/>
          <a:lstStyle/>
          <a:p>
            <a:r>
              <a:rPr lang="zh-CN" altLang="en-US" sz="2900" dirty="0" smtClean="0"/>
              <a:t>二</a:t>
            </a:r>
            <a:r>
              <a:rPr lang="en-US" sz="2900" dirty="0" smtClean="0"/>
              <a:t>、  </a:t>
            </a:r>
            <a:r>
              <a:rPr lang="zh-CN" altLang="en-US" sz="2900" dirty="0" smtClean="0"/>
              <a:t>出口商品的签证与放行</a:t>
            </a:r>
            <a:r>
              <a:rPr lang="en-US" altLang="zh-CN" sz="2900" dirty="0" smtClean="0"/>
              <a:t> </a:t>
            </a:r>
            <a:endParaRPr lang="zh-CN" altLang="en-US" sz="2900" dirty="0" smtClean="0"/>
          </a:p>
          <a:p>
            <a:r>
              <a:rPr lang="en-US" dirty="0" smtClean="0"/>
              <a:t>１  </a:t>
            </a:r>
            <a:r>
              <a:rPr lang="zh-CN" altLang="en-US" dirty="0" smtClean="0"/>
              <a:t>签发检验检疫证书</a:t>
            </a:r>
          </a:p>
          <a:p>
            <a:r>
              <a:rPr lang="zh-CN" altLang="en-US" dirty="0" smtClean="0"/>
              <a:t>检验检疫机构在对出口商品检验后</a:t>
            </a:r>
            <a:r>
              <a:rPr lang="en-US" dirty="0" smtClean="0"/>
              <a:t>，  </a:t>
            </a:r>
            <a:r>
              <a:rPr lang="zh-CN" altLang="en-US" dirty="0" smtClean="0"/>
              <a:t>对检验合格的商品</a:t>
            </a:r>
            <a:r>
              <a:rPr lang="en-US" dirty="0" smtClean="0"/>
              <a:t>，  </a:t>
            </a:r>
            <a:r>
              <a:rPr lang="zh-CN" altLang="en-US" dirty="0" smtClean="0"/>
              <a:t>按照对外合同</a:t>
            </a:r>
            <a:r>
              <a:rPr lang="en-US" dirty="0" smtClean="0"/>
              <a:t>、  </a:t>
            </a:r>
            <a:r>
              <a:rPr lang="zh-CN" altLang="en-US" dirty="0" smtClean="0"/>
              <a:t>信用证</a:t>
            </a:r>
            <a:r>
              <a:rPr lang="en-US" dirty="0" smtClean="0"/>
              <a:t>、  </a:t>
            </a:r>
            <a:r>
              <a:rPr lang="zh-CN" altLang="en-US" dirty="0" smtClean="0"/>
              <a:t>有关 国家规定或者申请人的要求</a:t>
            </a:r>
            <a:r>
              <a:rPr lang="en-US" dirty="0" smtClean="0"/>
              <a:t>，   </a:t>
            </a:r>
            <a:r>
              <a:rPr lang="zh-CN" altLang="en-US" dirty="0" smtClean="0"/>
              <a:t>可出具各类检验检疫证书</a:t>
            </a:r>
            <a:r>
              <a:rPr lang="en-US" dirty="0" smtClean="0"/>
              <a:t>，   </a:t>
            </a:r>
            <a:r>
              <a:rPr lang="zh-CN" altLang="en-US" dirty="0" smtClean="0"/>
              <a:t>证书种类主要有</a:t>
            </a:r>
            <a:r>
              <a:rPr lang="en-US" dirty="0" smtClean="0"/>
              <a:t>：</a:t>
            </a:r>
            <a:endParaRPr lang="zh-CN" altLang="en-US" dirty="0" smtClean="0"/>
          </a:p>
          <a:p>
            <a:r>
              <a:rPr lang="zh-CN" altLang="en-US" dirty="0" smtClean="0"/>
              <a:t>品质证 书  </a:t>
            </a:r>
            <a:r>
              <a:rPr lang="en-US" dirty="0" smtClean="0"/>
              <a:t>（ </a:t>
            </a:r>
            <a:r>
              <a:rPr lang="en-US" dirty="0" err="1" smtClean="0"/>
              <a:t>Ｉｎｓｐｅｃｔｉｏｎ</a:t>
            </a:r>
            <a:r>
              <a:rPr lang="en-US" dirty="0" smtClean="0"/>
              <a:t>  </a:t>
            </a:r>
            <a:r>
              <a:rPr lang="en-US" dirty="0" err="1" smtClean="0"/>
              <a:t>Ｃｅｒｔｉｆｉｃａｔｅ</a:t>
            </a:r>
            <a:r>
              <a:rPr lang="en-US" dirty="0" smtClean="0"/>
              <a:t>  </a:t>
            </a:r>
            <a:r>
              <a:rPr lang="en-US" dirty="0" err="1" smtClean="0"/>
              <a:t>ｏｆ</a:t>
            </a:r>
            <a:r>
              <a:rPr lang="en-US" dirty="0" smtClean="0"/>
              <a:t>  </a:t>
            </a:r>
            <a:r>
              <a:rPr lang="en-US" dirty="0" err="1" smtClean="0"/>
              <a:t>Ｑｕａｌｉｔｙ</a:t>
            </a:r>
            <a:r>
              <a:rPr lang="en-US" dirty="0" smtClean="0"/>
              <a:t> ） 、  </a:t>
            </a:r>
            <a:r>
              <a:rPr lang="zh-CN" altLang="en-US" dirty="0" smtClean="0"/>
              <a:t>数 量 或 重 量 证 书  </a:t>
            </a:r>
            <a:r>
              <a:rPr lang="en-US" dirty="0" smtClean="0"/>
              <a:t>（ </a:t>
            </a:r>
            <a:r>
              <a:rPr lang="en-US" dirty="0" err="1" smtClean="0"/>
              <a:t>Ｉｎｓｐｅｃｔｉｏｎ</a:t>
            </a:r>
            <a:r>
              <a:rPr lang="en-US" dirty="0" smtClean="0"/>
              <a:t>  </a:t>
            </a:r>
            <a:r>
              <a:rPr lang="en-US" dirty="0" err="1" smtClean="0"/>
              <a:t>Ｃｅｒｔｉｆｉｃａｔｅ</a:t>
            </a:r>
            <a:r>
              <a:rPr lang="en-US" dirty="0" smtClean="0"/>
              <a:t>  </a:t>
            </a:r>
            <a:r>
              <a:rPr lang="en-US" dirty="0" err="1" smtClean="0"/>
              <a:t>ｏｆ</a:t>
            </a:r>
            <a:endParaRPr lang="zh-CN" altLang="en-US" dirty="0" smtClean="0"/>
          </a:p>
          <a:p>
            <a:r>
              <a:rPr lang="en-US" dirty="0" err="1" smtClean="0"/>
              <a:t>Ｗｅｉｇｈｔ</a:t>
            </a:r>
            <a:r>
              <a:rPr lang="en-US" dirty="0" smtClean="0"/>
              <a:t> ／ </a:t>
            </a:r>
            <a:r>
              <a:rPr lang="en-US" dirty="0" err="1" smtClean="0"/>
              <a:t>Ｑｕａｎｔｉｔｙ</a:t>
            </a:r>
            <a:r>
              <a:rPr lang="en-US" dirty="0" smtClean="0"/>
              <a:t>） 、  </a:t>
            </a:r>
            <a:r>
              <a:rPr lang="zh-CN" altLang="en-US" dirty="0" smtClean="0"/>
              <a:t>卫生证书或健康证书  </a:t>
            </a:r>
            <a:r>
              <a:rPr lang="en-US" dirty="0" smtClean="0"/>
              <a:t>（ </a:t>
            </a:r>
            <a:r>
              <a:rPr lang="en-US" dirty="0" err="1" smtClean="0"/>
              <a:t>Ｉｎｓｐｅｃｔｉｏｎ</a:t>
            </a:r>
            <a:r>
              <a:rPr lang="en-US" dirty="0" smtClean="0"/>
              <a:t>  </a:t>
            </a:r>
            <a:r>
              <a:rPr lang="en-US" dirty="0" err="1" smtClean="0"/>
              <a:t>Ｃｅｒｔｉｆｉｃａｔｅ</a:t>
            </a:r>
            <a:r>
              <a:rPr lang="en-US" dirty="0" smtClean="0"/>
              <a:t>  </a:t>
            </a:r>
            <a:r>
              <a:rPr lang="en-US" dirty="0" err="1" smtClean="0"/>
              <a:t>ｏｆ</a:t>
            </a:r>
            <a:r>
              <a:rPr lang="en-US" dirty="0" smtClean="0"/>
              <a:t> </a:t>
            </a:r>
            <a:r>
              <a:rPr lang="en-US" dirty="0" err="1" smtClean="0"/>
              <a:t>Ｓａｎｉｔａｔｉｏｎ</a:t>
            </a:r>
            <a:r>
              <a:rPr lang="en-US" dirty="0" smtClean="0"/>
              <a:t> ／ </a:t>
            </a:r>
            <a:r>
              <a:rPr lang="en-US" dirty="0" err="1" smtClean="0"/>
              <a:t>Ｉｎｓｐｅｃｔｉｏｎ</a:t>
            </a:r>
            <a:r>
              <a:rPr lang="en-US" dirty="0" smtClean="0"/>
              <a:t>  </a:t>
            </a:r>
            <a:r>
              <a:rPr lang="en-US" dirty="0" err="1" smtClean="0"/>
              <a:t>Ｃｅｒｔｉｆｉ</a:t>
            </a:r>
            <a:r>
              <a:rPr lang="en-US" dirty="0" smtClean="0"/>
              <a:t>⁃ </a:t>
            </a:r>
            <a:r>
              <a:rPr lang="en-US" dirty="0" err="1" smtClean="0"/>
              <a:t>ｃａｔｅ</a:t>
            </a:r>
            <a:r>
              <a:rPr lang="en-US" dirty="0" smtClean="0"/>
              <a:t> </a:t>
            </a:r>
            <a:r>
              <a:rPr lang="en-US" dirty="0" err="1" smtClean="0"/>
              <a:t>ｏｆ</a:t>
            </a:r>
            <a:r>
              <a:rPr lang="en-US" dirty="0" smtClean="0"/>
              <a:t> </a:t>
            </a:r>
            <a:r>
              <a:rPr lang="en-US" dirty="0" err="1" smtClean="0"/>
              <a:t>Ｈｅａｌｔｈ</a:t>
            </a:r>
            <a:r>
              <a:rPr lang="en-US" dirty="0" smtClean="0"/>
              <a:t> ）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pPr eaLnBrk="1" hangingPunct="1"/>
            <a:r>
              <a:rPr lang="zh-CN" altLang="en-US" dirty="0" smtClean="0"/>
              <a:t>第三节　进出口商品检验检疫的模式与流程</a:t>
            </a:r>
            <a:endParaRPr lang="zh-CN" altLang="zh-CN" dirty="0" smtClean="0"/>
          </a:p>
        </p:txBody>
      </p:sp>
      <p:sp>
        <p:nvSpPr>
          <p:cNvPr id="57347" name="Rectangle 3"/>
          <p:cNvSpPr>
            <a:spLocks noGrp="1" noChangeArrowheads="1"/>
          </p:cNvSpPr>
          <p:nvPr>
            <p:ph type="body" idx="1"/>
          </p:nvPr>
        </p:nvSpPr>
        <p:spPr/>
        <p:txBody>
          <a:bodyPr/>
          <a:lstStyle/>
          <a:p>
            <a:r>
              <a:rPr lang="zh-CN" altLang="en-US" dirty="0" smtClean="0"/>
              <a:t>消 毒 证 书  </a:t>
            </a:r>
            <a:r>
              <a:rPr lang="en-US" dirty="0" smtClean="0"/>
              <a:t>（ </a:t>
            </a:r>
            <a:r>
              <a:rPr lang="en-US" dirty="0" err="1" smtClean="0"/>
              <a:t>Ｉｎｓｐｅｃｔｉｏｎ</a:t>
            </a:r>
            <a:r>
              <a:rPr lang="en-US" dirty="0" smtClean="0"/>
              <a:t>  </a:t>
            </a:r>
            <a:r>
              <a:rPr lang="en-US" dirty="0" err="1" smtClean="0"/>
              <a:t>Ｃｅｒｔｉｆｉｃａｔｅ</a:t>
            </a:r>
            <a:r>
              <a:rPr lang="en-US" dirty="0" smtClean="0"/>
              <a:t>  </a:t>
            </a:r>
            <a:r>
              <a:rPr lang="en-US" dirty="0" err="1" smtClean="0"/>
              <a:t>ｏｆ</a:t>
            </a:r>
            <a:r>
              <a:rPr lang="en-US" dirty="0" smtClean="0"/>
              <a:t>  </a:t>
            </a:r>
            <a:r>
              <a:rPr lang="en-US" dirty="0" err="1" smtClean="0"/>
              <a:t>Ｄｉｓｉｎｆｅｃｔｉｏｎ</a:t>
            </a:r>
            <a:r>
              <a:rPr lang="en-US" dirty="0" smtClean="0"/>
              <a:t> ） 、  </a:t>
            </a:r>
            <a:r>
              <a:rPr lang="zh-CN" altLang="en-US" dirty="0" smtClean="0"/>
              <a:t>货 载 衡 量 检 验 证 书  </a:t>
            </a:r>
            <a:r>
              <a:rPr lang="en-US" dirty="0" smtClean="0"/>
              <a:t>（ </a:t>
            </a:r>
            <a:r>
              <a:rPr lang="en-US" dirty="0" err="1" smtClean="0"/>
              <a:t>Ｉｎ</a:t>
            </a:r>
            <a:r>
              <a:rPr lang="en-US" dirty="0" smtClean="0"/>
              <a:t>⁃ </a:t>
            </a:r>
            <a:r>
              <a:rPr lang="en-US" dirty="0" err="1" smtClean="0"/>
              <a:t>ｓｐｅｃｔｉｏｎ</a:t>
            </a:r>
            <a:r>
              <a:rPr lang="en-US" dirty="0" smtClean="0"/>
              <a:t>  </a:t>
            </a:r>
            <a:r>
              <a:rPr lang="en-US" dirty="0" err="1" smtClean="0"/>
              <a:t>Ｃｅｒｔｉｆｉｃａｔｅ</a:t>
            </a:r>
            <a:r>
              <a:rPr lang="en-US" dirty="0" smtClean="0"/>
              <a:t>  </a:t>
            </a:r>
            <a:r>
              <a:rPr lang="en-US" dirty="0" err="1" smtClean="0"/>
              <a:t>ｏｎ</a:t>
            </a:r>
            <a:r>
              <a:rPr lang="en-US" dirty="0" smtClean="0"/>
              <a:t> </a:t>
            </a:r>
            <a:r>
              <a:rPr lang="en-US" dirty="0" err="1" smtClean="0"/>
              <a:t>Ｃａｒｇｏ</a:t>
            </a:r>
            <a:r>
              <a:rPr lang="en-US" dirty="0" smtClean="0"/>
              <a:t> </a:t>
            </a:r>
            <a:r>
              <a:rPr lang="en-US" dirty="0" err="1" smtClean="0"/>
              <a:t>Ｗｅｉｇｈｔ</a:t>
            </a:r>
            <a:r>
              <a:rPr lang="en-US" dirty="0" smtClean="0"/>
              <a:t> ＆ </a:t>
            </a:r>
            <a:r>
              <a:rPr lang="en-US" dirty="0" err="1" smtClean="0"/>
              <a:t>Ｍｅａｓｕｒｅｍｅｎｔ</a:t>
            </a:r>
            <a:r>
              <a:rPr lang="en-US" dirty="0" smtClean="0"/>
              <a:t>） 、  </a:t>
            </a:r>
            <a:r>
              <a:rPr lang="zh-CN" altLang="en-US" dirty="0" smtClean="0"/>
              <a:t>熏蒸证书  </a:t>
            </a:r>
            <a:r>
              <a:rPr lang="en-US" dirty="0" smtClean="0"/>
              <a:t>（ </a:t>
            </a:r>
            <a:r>
              <a:rPr lang="en-US" dirty="0" err="1" smtClean="0"/>
              <a:t>Ｉｎｓｐｅｃｔｉｏｎ</a:t>
            </a:r>
            <a:r>
              <a:rPr lang="en-US" dirty="0" smtClean="0"/>
              <a:t>  </a:t>
            </a:r>
            <a:r>
              <a:rPr lang="en-US" dirty="0" err="1" smtClean="0"/>
              <a:t>Ｃｅｒｔｉｆｉｃａｔｅ</a:t>
            </a:r>
            <a:r>
              <a:rPr lang="en-US" dirty="0" smtClean="0"/>
              <a:t>  </a:t>
            </a:r>
            <a:r>
              <a:rPr lang="en-US" dirty="0" err="1" smtClean="0"/>
              <a:t>ｏｆ</a:t>
            </a:r>
            <a:r>
              <a:rPr lang="en-US" dirty="0" smtClean="0"/>
              <a:t> </a:t>
            </a:r>
            <a:r>
              <a:rPr lang="en-US" dirty="0" err="1" smtClean="0"/>
              <a:t>Ｆｕｍｉ</a:t>
            </a:r>
            <a:r>
              <a:rPr lang="en-US" dirty="0" smtClean="0"/>
              <a:t>⁃ </a:t>
            </a:r>
            <a:r>
              <a:rPr lang="en-US" dirty="0" err="1" smtClean="0"/>
              <a:t>ｇａｔｉｏｎ</a:t>
            </a:r>
            <a:r>
              <a:rPr lang="en-US" dirty="0" smtClean="0"/>
              <a:t>） 、  </a:t>
            </a:r>
            <a:r>
              <a:rPr lang="zh-CN" altLang="en-US" dirty="0" smtClean="0"/>
              <a:t>价值 证 书  </a:t>
            </a:r>
            <a:r>
              <a:rPr lang="en-US" dirty="0" smtClean="0"/>
              <a:t>（ </a:t>
            </a:r>
            <a:r>
              <a:rPr lang="en-US" dirty="0" err="1" smtClean="0"/>
              <a:t>Ｃｅｒｔｉｆｉｃａｔｅ</a:t>
            </a:r>
            <a:r>
              <a:rPr lang="en-US" dirty="0" smtClean="0"/>
              <a:t>  </a:t>
            </a:r>
            <a:r>
              <a:rPr lang="en-US" dirty="0" err="1" smtClean="0"/>
              <a:t>ｏｆ</a:t>
            </a:r>
            <a:r>
              <a:rPr lang="en-US" dirty="0" smtClean="0"/>
              <a:t>  </a:t>
            </a:r>
            <a:r>
              <a:rPr lang="en-US" dirty="0" err="1" smtClean="0"/>
              <a:t>Ｖａｌｕｅ</a:t>
            </a:r>
            <a:r>
              <a:rPr lang="en-US" dirty="0" smtClean="0"/>
              <a:t>） 、  </a:t>
            </a:r>
            <a:r>
              <a:rPr lang="zh-CN" altLang="en-US" dirty="0" smtClean="0"/>
              <a:t>测 温 证 书  </a:t>
            </a:r>
            <a:r>
              <a:rPr lang="en-US" dirty="0" smtClean="0"/>
              <a:t>（ </a:t>
            </a:r>
            <a:r>
              <a:rPr lang="en-US" dirty="0" err="1" smtClean="0"/>
              <a:t>Ｉｎｓｐｅｃｔｉｏｎ</a:t>
            </a:r>
            <a:r>
              <a:rPr lang="en-US" dirty="0" smtClean="0"/>
              <a:t>  </a:t>
            </a:r>
            <a:r>
              <a:rPr lang="en-US" dirty="0" err="1" smtClean="0"/>
              <a:t>Ｃｅｒｔｉｆｉｃａｔｅ</a:t>
            </a:r>
            <a:r>
              <a:rPr lang="en-US" dirty="0" smtClean="0"/>
              <a:t>  </a:t>
            </a:r>
            <a:r>
              <a:rPr lang="en-US" dirty="0" err="1" smtClean="0"/>
              <a:t>ｏｆ</a:t>
            </a:r>
            <a:r>
              <a:rPr lang="en-US" dirty="0" smtClean="0"/>
              <a:t>  </a:t>
            </a:r>
            <a:r>
              <a:rPr lang="en-US" dirty="0" err="1" smtClean="0"/>
              <a:t>Ｔｅｍｐｅｒａｔｕｒｅ</a:t>
            </a:r>
            <a:r>
              <a:rPr lang="en-US" dirty="0" smtClean="0"/>
              <a:t> ） 、</a:t>
            </a:r>
            <a:r>
              <a:rPr lang="zh-CN" altLang="en-US" dirty="0" smtClean="0"/>
              <a:t>兽医证书  </a:t>
            </a:r>
            <a:r>
              <a:rPr lang="en-US" dirty="0" smtClean="0"/>
              <a:t>（ </a:t>
            </a:r>
            <a:r>
              <a:rPr lang="en-US" dirty="0" err="1" smtClean="0"/>
              <a:t>Ｉｎｓｐｅｃｔｉｏｎ</a:t>
            </a:r>
            <a:r>
              <a:rPr lang="en-US" dirty="0" smtClean="0"/>
              <a:t>  </a:t>
            </a:r>
            <a:r>
              <a:rPr lang="en-US" dirty="0" err="1" smtClean="0"/>
              <a:t>Ｃｅｒｔｉｆｉｃａｔｅ</a:t>
            </a:r>
            <a:r>
              <a:rPr lang="en-US" dirty="0" smtClean="0"/>
              <a:t> </a:t>
            </a:r>
            <a:r>
              <a:rPr lang="en-US" dirty="0" err="1" smtClean="0"/>
              <a:t>ｏｆ</a:t>
            </a:r>
            <a:r>
              <a:rPr lang="en-US" dirty="0" smtClean="0"/>
              <a:t> </a:t>
            </a:r>
            <a:r>
              <a:rPr lang="en-US" dirty="0" err="1" smtClean="0"/>
              <a:t>Ｖｅｔｅｒｉｎａｒｙ</a:t>
            </a:r>
            <a:r>
              <a:rPr lang="en-US" dirty="0" smtClean="0"/>
              <a:t>） 。</a:t>
            </a:r>
            <a:endParaRPr lang="zh-CN" altLang="en-US"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pPr eaLnBrk="1" hangingPunct="1"/>
            <a:r>
              <a:rPr lang="zh-CN" altLang="en-US" dirty="0" smtClean="0"/>
              <a:t>第三节　进出口商品检验检疫的模式与流程</a:t>
            </a:r>
            <a:endParaRPr lang="zh-CN" altLang="zh-CN" dirty="0" smtClean="0"/>
          </a:p>
        </p:txBody>
      </p:sp>
      <p:sp>
        <p:nvSpPr>
          <p:cNvPr id="58371" name="Rectangle 3"/>
          <p:cNvSpPr>
            <a:spLocks noGrp="1" noChangeArrowheads="1"/>
          </p:cNvSpPr>
          <p:nvPr>
            <p:ph type="body" idx="1"/>
          </p:nvPr>
        </p:nvSpPr>
        <p:spPr/>
        <p:txBody>
          <a:bodyPr/>
          <a:lstStyle/>
          <a:p>
            <a:pPr>
              <a:lnSpc>
                <a:spcPct val="150000"/>
              </a:lnSpc>
            </a:pPr>
            <a:r>
              <a:rPr lang="en-US" dirty="0" smtClean="0"/>
              <a:t>２  </a:t>
            </a:r>
            <a:r>
              <a:rPr lang="zh-CN" altLang="en-US" dirty="0" smtClean="0"/>
              <a:t>签发检验检疫证单</a:t>
            </a:r>
          </a:p>
          <a:p>
            <a:pPr>
              <a:lnSpc>
                <a:spcPct val="150000"/>
              </a:lnSpc>
            </a:pPr>
            <a:r>
              <a:rPr lang="zh-CN" altLang="en-US" dirty="0" smtClean="0"/>
              <a:t>出入境检验检疫机构对出口法定检验商品实施检验后</a:t>
            </a:r>
            <a:r>
              <a:rPr lang="en-US" dirty="0" smtClean="0"/>
              <a:t>，   </a:t>
            </a:r>
            <a:r>
              <a:rPr lang="zh-CN" altLang="en-US" dirty="0" smtClean="0"/>
              <a:t>对检验不合格的 出 口 商 品 出 具</a:t>
            </a:r>
            <a:r>
              <a:rPr lang="en-US" dirty="0" smtClean="0"/>
              <a:t>《 </a:t>
            </a:r>
            <a:r>
              <a:rPr lang="zh-CN" altLang="en-US" dirty="0" smtClean="0"/>
              <a:t>出境货物不合格通知单</a:t>
            </a:r>
            <a:r>
              <a:rPr lang="en-US" dirty="0" smtClean="0"/>
              <a:t>》 ，  </a:t>
            </a:r>
            <a:r>
              <a:rPr lang="zh-CN" altLang="en-US" dirty="0" smtClean="0"/>
              <a:t>不准出口</a:t>
            </a:r>
            <a:r>
              <a:rPr lang="en-US" dirty="0" smtClean="0"/>
              <a:t>。  </a:t>
            </a:r>
            <a:r>
              <a:rPr lang="zh-CN" altLang="en-US" dirty="0" smtClean="0"/>
              <a:t>对经检验合格的出口商品</a:t>
            </a:r>
            <a:r>
              <a:rPr lang="en-US" dirty="0" smtClean="0"/>
              <a:t>，  </a:t>
            </a:r>
            <a:r>
              <a:rPr lang="zh-CN" altLang="en-US" dirty="0" smtClean="0"/>
              <a:t>依法签发货物通关证明 或者检验证单</a:t>
            </a:r>
            <a:r>
              <a:rPr lang="en-US" dirty="0" smtClean="0"/>
              <a:t>。  </a:t>
            </a:r>
            <a:r>
              <a:rPr lang="zh-CN" altLang="en-US" dirty="0" smtClean="0"/>
              <a:t>主要包括</a:t>
            </a:r>
            <a:r>
              <a:rPr lang="en-US" dirty="0" smtClean="0"/>
              <a:t>：</a:t>
            </a:r>
            <a:endParaRPr lang="zh-CN" altLang="en-US" dirty="0" smtClean="0"/>
          </a:p>
          <a:p>
            <a:pPr>
              <a:lnSpc>
                <a:spcPct val="150000"/>
              </a:lnSpc>
            </a:pPr>
            <a:r>
              <a:rPr lang="en-US" dirty="0" smtClean="0"/>
              <a:t>（１）  </a:t>
            </a:r>
            <a:r>
              <a:rPr lang="zh-CN" altLang="en-US" dirty="0" smtClean="0"/>
              <a:t>出境货物通关单</a:t>
            </a:r>
            <a:r>
              <a:rPr lang="en-US" dirty="0" smtClean="0"/>
              <a:t>。</a:t>
            </a:r>
            <a:endParaRPr lang="zh-CN" altLang="en-US" dirty="0" smtClean="0"/>
          </a:p>
          <a:p>
            <a:pPr eaLnBrk="1" hangingPunct="1">
              <a:lnSpc>
                <a:spcPct val="150000"/>
              </a:lnSpc>
            </a:pPr>
            <a:r>
              <a:rPr lang="en-US" dirty="0" smtClean="0"/>
              <a:t>（２）  </a:t>
            </a:r>
            <a:r>
              <a:rPr lang="zh-CN" altLang="en-US" dirty="0" smtClean="0"/>
              <a:t>出境货物换证凭单</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pPr eaLnBrk="1" hangingPunct="1"/>
            <a:r>
              <a:rPr lang="zh-CN" altLang="en-US" dirty="0" smtClean="0"/>
              <a:t>第三节　进出口商品检验检疫的模式与流程</a:t>
            </a:r>
            <a:endParaRPr lang="zh-CN" altLang="zh-CN" dirty="0" smtClean="0"/>
          </a:p>
        </p:txBody>
      </p:sp>
      <p:sp>
        <p:nvSpPr>
          <p:cNvPr id="59395" name="Rectangle 3"/>
          <p:cNvSpPr>
            <a:spLocks noGrp="1" noChangeArrowheads="1"/>
          </p:cNvSpPr>
          <p:nvPr>
            <p:ph type="body" idx="1"/>
          </p:nvPr>
        </p:nvSpPr>
        <p:spPr/>
        <p:txBody>
          <a:bodyPr/>
          <a:lstStyle/>
          <a:p>
            <a:pPr>
              <a:lnSpc>
                <a:spcPct val="150000"/>
              </a:lnSpc>
            </a:pPr>
            <a:r>
              <a:rPr lang="en-US" dirty="0" smtClean="0"/>
              <a:t>３  </a:t>
            </a:r>
            <a:r>
              <a:rPr lang="zh-CN" altLang="en-US" dirty="0" smtClean="0"/>
              <a:t>出境危险货物包装容器性能检验结果单</a:t>
            </a:r>
          </a:p>
          <a:p>
            <a:pPr>
              <a:lnSpc>
                <a:spcPct val="150000"/>
              </a:lnSpc>
            </a:pPr>
            <a:r>
              <a:rPr lang="en-US" dirty="0" smtClean="0"/>
              <a:t>《 </a:t>
            </a:r>
            <a:r>
              <a:rPr lang="zh-CN" altLang="en-US" dirty="0" smtClean="0"/>
              <a:t>出境危险货物包装容器性能检验结果单</a:t>
            </a:r>
            <a:r>
              <a:rPr lang="en-US" dirty="0" smtClean="0"/>
              <a:t>》   </a:t>
            </a:r>
            <a:r>
              <a:rPr lang="zh-CN" altLang="en-US" dirty="0" smtClean="0"/>
              <a:t>是检验检疫机构对出口危险货物的包装容器 性能鉴定合格后对内签发的</a:t>
            </a:r>
            <a:r>
              <a:rPr lang="en-US" dirty="0" smtClean="0"/>
              <a:t>。  </a:t>
            </a:r>
            <a:r>
              <a:rPr lang="zh-CN" altLang="en-US" dirty="0" smtClean="0"/>
              <a:t>使用危险货物包装容器的单位向检验检疫机构申请包装容器使用鉴定时需提供出境危险货物包装容器性能检验结果单</a:t>
            </a:r>
            <a:r>
              <a:rPr lang="en-US" dirty="0" smtClean="0"/>
              <a:t>。</a:t>
            </a:r>
            <a:endParaRPr lang="zh-CN" altLang="en-US" dirty="0" smtClean="0"/>
          </a:p>
          <a:p>
            <a:pPr>
              <a:lnSpc>
                <a:spcPct val="150000"/>
              </a:lnSpc>
            </a:pPr>
            <a:r>
              <a:rPr lang="en-US" dirty="0" smtClean="0"/>
              <a:t>４  </a:t>
            </a:r>
            <a:r>
              <a:rPr lang="zh-CN" altLang="en-US" dirty="0" smtClean="0"/>
              <a:t>出境危险货物包装容器使用鉴定结果单</a:t>
            </a:r>
          </a:p>
          <a:p>
            <a:pPr>
              <a:lnSpc>
                <a:spcPct val="150000"/>
              </a:lnSpc>
            </a:pPr>
            <a:r>
              <a:rPr lang="en-US" dirty="0" smtClean="0"/>
              <a:t>《 </a:t>
            </a:r>
            <a:r>
              <a:rPr lang="zh-CN" altLang="en-US" dirty="0" smtClean="0"/>
              <a:t>出境危险货物包装容器使用鉴定结果单</a:t>
            </a:r>
            <a:r>
              <a:rPr lang="en-US" dirty="0" smtClean="0"/>
              <a:t>》   </a:t>
            </a:r>
            <a:r>
              <a:rPr lang="zh-CN" altLang="en-US" dirty="0" smtClean="0"/>
              <a:t>是出口危险货物的包装容器经检验检疫机构 使用鉴定合格后对内签发</a:t>
            </a:r>
            <a:r>
              <a:rPr lang="en-US" dirty="0" smtClean="0"/>
              <a:t>，  </a:t>
            </a:r>
            <a:r>
              <a:rPr lang="zh-CN" altLang="en-US" dirty="0" smtClean="0"/>
              <a:t>供外贸经营单位装运出口危险货物和办理出口装运等手续用</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eaLnBrk="1" hangingPunct="1"/>
            <a:r>
              <a:rPr lang="zh-CN" altLang="en-US" dirty="0" smtClean="0"/>
              <a:t>第三节　进出口商品检验检疫的模式与流程</a:t>
            </a:r>
            <a:endParaRPr lang="zh-CN" altLang="zh-CN" dirty="0" smtClean="0"/>
          </a:p>
        </p:txBody>
      </p:sp>
      <p:sp>
        <p:nvSpPr>
          <p:cNvPr id="60419" name="Rectangle 3"/>
          <p:cNvSpPr>
            <a:spLocks noGrp="1" noChangeArrowheads="1"/>
          </p:cNvSpPr>
          <p:nvPr>
            <p:ph type="body" idx="1"/>
          </p:nvPr>
        </p:nvSpPr>
        <p:spPr/>
        <p:txBody>
          <a:bodyPr/>
          <a:lstStyle/>
          <a:p>
            <a:pPr eaLnBrk="1" hangingPunct="1"/>
            <a:r>
              <a:rPr lang="zh-CN" altLang="en-US" sz="2900" dirty="0" smtClean="0"/>
              <a:t>三</a:t>
            </a:r>
            <a:r>
              <a:rPr lang="en-US" sz="2900" dirty="0" smtClean="0"/>
              <a:t>、  </a:t>
            </a:r>
            <a:r>
              <a:rPr lang="zh-CN" altLang="en-US" sz="2900" dirty="0" smtClean="0"/>
              <a:t>进口商品检验检疫</a:t>
            </a:r>
          </a:p>
          <a:p>
            <a:r>
              <a:rPr lang="en-US" dirty="0" smtClean="0"/>
              <a:t>１  </a:t>
            </a:r>
            <a:r>
              <a:rPr lang="zh-CN" altLang="en-US" dirty="0" smtClean="0"/>
              <a:t>进口商品的检验方式</a:t>
            </a:r>
          </a:p>
          <a:p>
            <a:r>
              <a:rPr lang="en-US" dirty="0" smtClean="0"/>
              <a:t>（１）  </a:t>
            </a:r>
            <a:r>
              <a:rPr lang="zh-CN" altLang="en-US" dirty="0" smtClean="0"/>
              <a:t>进口商品的自验</a:t>
            </a:r>
            <a:r>
              <a:rPr lang="en-US" dirty="0" smtClean="0"/>
              <a:t>。</a:t>
            </a:r>
            <a:endParaRPr lang="zh-CN" altLang="en-US" dirty="0" smtClean="0"/>
          </a:p>
          <a:p>
            <a:r>
              <a:rPr lang="zh-CN" altLang="en-US" dirty="0" smtClean="0"/>
              <a:t>进口商品的收 货 人 或 其 代 理 人</a:t>
            </a:r>
            <a:r>
              <a:rPr lang="en-US" dirty="0" smtClean="0"/>
              <a:t>，  </a:t>
            </a:r>
            <a:r>
              <a:rPr lang="zh-CN" altLang="en-US" dirty="0" smtClean="0"/>
              <a:t>按 照  </a:t>
            </a:r>
            <a:r>
              <a:rPr lang="en-US" dirty="0" smtClean="0"/>
              <a:t>《 </a:t>
            </a:r>
            <a:r>
              <a:rPr lang="zh-CN" altLang="en-US" dirty="0" smtClean="0"/>
              <a:t>中 华 人 民 共 和 国 进 出 口 商 品 检 验 法</a:t>
            </a:r>
            <a:r>
              <a:rPr lang="en-US" dirty="0" smtClean="0"/>
              <a:t>》  </a:t>
            </a:r>
            <a:r>
              <a:rPr lang="zh-CN" altLang="en-US" dirty="0" smtClean="0"/>
              <a:t>的 规 定</a:t>
            </a:r>
            <a:r>
              <a:rPr lang="en-US" dirty="0" smtClean="0"/>
              <a:t>， </a:t>
            </a:r>
            <a:r>
              <a:rPr lang="zh-CN" altLang="en-US" dirty="0" smtClean="0"/>
              <a:t>向检验检疫机构报验列入</a:t>
            </a:r>
            <a:r>
              <a:rPr lang="en-US" dirty="0" smtClean="0"/>
              <a:t>   《 </a:t>
            </a:r>
            <a:r>
              <a:rPr lang="zh-CN" altLang="en-US" dirty="0" smtClean="0"/>
              <a:t>检验检疫商品目录</a:t>
            </a:r>
            <a:r>
              <a:rPr lang="en-US" dirty="0" smtClean="0"/>
              <a:t>》   </a:t>
            </a:r>
            <a:r>
              <a:rPr lang="zh-CN" altLang="en-US" dirty="0" smtClean="0"/>
              <a:t>内的进口商品和其他法律</a:t>
            </a:r>
            <a:r>
              <a:rPr lang="en-US" dirty="0" smtClean="0"/>
              <a:t>、  </a:t>
            </a:r>
            <a:r>
              <a:rPr lang="zh-CN" altLang="en-US" dirty="0" smtClean="0"/>
              <a:t>法规规定</a:t>
            </a:r>
            <a:r>
              <a:rPr lang="en-US" dirty="0" smtClean="0"/>
              <a:t>， </a:t>
            </a:r>
            <a:r>
              <a:rPr lang="zh-CN" altLang="en-US" dirty="0" smtClean="0"/>
              <a:t>须 经检验检疫机构检验的进口商品和对外贸易合同中指明凭检验检疫机构检验的品质</a:t>
            </a:r>
            <a:r>
              <a:rPr lang="en-US" dirty="0" smtClean="0"/>
              <a:t>、  </a:t>
            </a:r>
            <a:r>
              <a:rPr lang="zh-CN" altLang="en-US" dirty="0" smtClean="0"/>
              <a:t>重量检验结果进行结算的进口商品</a:t>
            </a:r>
            <a:r>
              <a:rPr lang="en-US" dirty="0" smtClean="0"/>
              <a:t>，   </a:t>
            </a:r>
            <a:r>
              <a:rPr lang="zh-CN" altLang="en-US" dirty="0" smtClean="0"/>
              <a:t>由检验检疫机构自行派人执行抽样检验或鉴定</a:t>
            </a:r>
            <a:r>
              <a:rPr lang="en-US" dirty="0" smtClean="0"/>
              <a:t>，  </a:t>
            </a:r>
            <a:r>
              <a:rPr lang="zh-CN" altLang="en-US" dirty="0" smtClean="0"/>
              <a:t>并出具检验证 单</a:t>
            </a:r>
            <a:r>
              <a:rPr lang="en-US" dirty="0" smtClean="0"/>
              <a:t>，  </a:t>
            </a:r>
            <a:r>
              <a:rPr lang="zh-CN" altLang="en-US" dirty="0" smtClean="0"/>
              <a:t>称为商检自验</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pPr eaLnBrk="1" hangingPunct="1"/>
            <a:r>
              <a:rPr lang="zh-CN" altLang="en-US" dirty="0" smtClean="0"/>
              <a:t>第三节　进出口商品检验检疫的模式与流程</a:t>
            </a:r>
            <a:endParaRPr lang="zh-CN" altLang="zh-CN" dirty="0" smtClean="0"/>
          </a:p>
        </p:txBody>
      </p:sp>
      <p:sp>
        <p:nvSpPr>
          <p:cNvPr id="61443" name="Rectangle 3"/>
          <p:cNvSpPr>
            <a:spLocks noGrp="1" noChangeArrowheads="1"/>
          </p:cNvSpPr>
          <p:nvPr>
            <p:ph type="body" idx="1"/>
          </p:nvPr>
        </p:nvSpPr>
        <p:spPr/>
        <p:txBody>
          <a:bodyPr/>
          <a:lstStyle/>
          <a:p>
            <a:r>
              <a:rPr lang="en-US" dirty="0" smtClean="0"/>
              <a:t>（２）  </a:t>
            </a:r>
            <a:r>
              <a:rPr lang="zh-CN" altLang="en-US" dirty="0" smtClean="0"/>
              <a:t>进口商品的共同检验</a:t>
            </a:r>
            <a:r>
              <a:rPr lang="en-US" dirty="0" smtClean="0"/>
              <a:t>。</a:t>
            </a:r>
            <a:endParaRPr lang="zh-CN" altLang="en-US" dirty="0" smtClean="0"/>
          </a:p>
          <a:p>
            <a:r>
              <a:rPr lang="zh-CN" altLang="en-US" dirty="0" smtClean="0"/>
              <a:t>检验检疫机构受理对外贸易关系人提出的对进口商 品 进 行 安 全</a:t>
            </a:r>
            <a:r>
              <a:rPr lang="en-US" dirty="0" smtClean="0"/>
              <a:t>、  </a:t>
            </a:r>
            <a:r>
              <a:rPr lang="zh-CN" altLang="en-US" dirty="0" smtClean="0"/>
              <a:t>卫 生</a:t>
            </a:r>
            <a:r>
              <a:rPr lang="en-US" dirty="0" smtClean="0"/>
              <a:t>、  </a:t>
            </a:r>
            <a:r>
              <a:rPr lang="zh-CN" altLang="en-US" dirty="0" smtClean="0"/>
              <a:t>健 康</a:t>
            </a:r>
            <a:r>
              <a:rPr lang="en-US" dirty="0" smtClean="0"/>
              <a:t>、  </a:t>
            </a:r>
            <a:r>
              <a:rPr lang="zh-CN" altLang="en-US" dirty="0" smtClean="0"/>
              <a:t>环 境 保 护</a:t>
            </a:r>
            <a:r>
              <a:rPr lang="en-US" dirty="0" smtClean="0"/>
              <a:t>、  </a:t>
            </a:r>
            <a:r>
              <a:rPr lang="zh-CN" altLang="en-US" dirty="0" smtClean="0"/>
              <a:t>防止欺诈等要求以及相关的品质</a:t>
            </a:r>
            <a:r>
              <a:rPr lang="en-US" dirty="0" smtClean="0"/>
              <a:t>、   </a:t>
            </a:r>
            <a:r>
              <a:rPr lang="zh-CN" altLang="en-US" dirty="0" smtClean="0"/>
              <a:t>数量</a:t>
            </a:r>
            <a:r>
              <a:rPr lang="en-US" dirty="0" smtClean="0"/>
              <a:t>、  </a:t>
            </a:r>
            <a:r>
              <a:rPr lang="zh-CN" altLang="en-US" dirty="0" smtClean="0"/>
              <a:t>重量</a:t>
            </a:r>
            <a:r>
              <a:rPr lang="en-US" dirty="0" smtClean="0"/>
              <a:t>、  </a:t>
            </a:r>
            <a:r>
              <a:rPr lang="zh-CN" altLang="en-US" dirty="0" smtClean="0"/>
              <a:t>残损等项目的检验或鉴定申请后</a:t>
            </a:r>
            <a:r>
              <a:rPr lang="en-US" dirty="0" smtClean="0"/>
              <a:t>， </a:t>
            </a:r>
            <a:r>
              <a:rPr lang="zh-CN" altLang="en-US" dirty="0" smtClean="0"/>
              <a:t>检验 检疫机构确定与有关单位各派检验人员共同执行检验</a:t>
            </a:r>
            <a:r>
              <a:rPr lang="en-US" dirty="0" smtClean="0"/>
              <a:t>，   </a:t>
            </a:r>
            <a:r>
              <a:rPr lang="zh-CN" altLang="en-US" dirty="0" smtClean="0"/>
              <a:t>或者由检验检疫机构指定有关单位承担进口商品的部分项目检验</a:t>
            </a:r>
            <a:r>
              <a:rPr lang="en-US" dirty="0" smtClean="0"/>
              <a:t>、 </a:t>
            </a:r>
            <a:r>
              <a:rPr lang="zh-CN" altLang="en-US" dirty="0" smtClean="0"/>
              <a:t>鉴定</a:t>
            </a:r>
            <a:r>
              <a:rPr lang="en-US" dirty="0" smtClean="0"/>
              <a:t>， </a:t>
            </a:r>
            <a:r>
              <a:rPr lang="zh-CN" altLang="en-US" dirty="0" smtClean="0"/>
              <a:t>检验检疫机构承担抽样和其余部分项目的检验</a:t>
            </a:r>
            <a:r>
              <a:rPr lang="en-US" dirty="0" smtClean="0"/>
              <a:t>、  </a:t>
            </a:r>
            <a:r>
              <a:rPr lang="zh-CN" altLang="en-US" dirty="0" smtClean="0"/>
              <a:t>鉴定</a:t>
            </a:r>
            <a:r>
              <a:rPr lang="en-US" dirty="0" smtClean="0"/>
              <a:t>，</a:t>
            </a:r>
            <a:r>
              <a:rPr lang="zh-CN" altLang="en-US" dirty="0" smtClean="0"/>
              <a:t>共同完成该批商品的全部项目检验</a:t>
            </a:r>
            <a:r>
              <a:rPr lang="en-US" dirty="0" smtClean="0"/>
              <a:t>、  </a:t>
            </a:r>
            <a:r>
              <a:rPr lang="zh-CN" altLang="en-US" dirty="0" smtClean="0"/>
              <a:t>鉴定</a:t>
            </a:r>
            <a:r>
              <a:rPr lang="en-US" dirty="0" smtClean="0"/>
              <a:t>，  </a:t>
            </a:r>
            <a:r>
              <a:rPr lang="zh-CN" altLang="en-US" dirty="0" smtClean="0"/>
              <a:t>由检验检疫机构确认有关单位的检验结果</a:t>
            </a:r>
            <a:r>
              <a:rPr lang="en-US" dirty="0" smtClean="0"/>
              <a:t>，  </a:t>
            </a:r>
            <a:r>
              <a:rPr lang="zh-CN" altLang="en-US" dirty="0" smtClean="0"/>
              <a:t>汇总 对外出具检验检疫证单</a:t>
            </a:r>
            <a:r>
              <a:rPr lang="en-US" dirty="0" smtClean="0"/>
              <a:t>，   </a:t>
            </a:r>
            <a:r>
              <a:rPr lang="zh-CN" altLang="en-US" dirty="0" smtClean="0"/>
              <a:t>称为共同检验</a:t>
            </a:r>
            <a:r>
              <a:rPr lang="en-US" dirty="0" smtClean="0"/>
              <a:t>。  </a:t>
            </a:r>
            <a:r>
              <a:rPr lang="zh-CN" altLang="en-US" dirty="0" smtClean="0"/>
              <a:t>对进口商品执行共同检验</a:t>
            </a:r>
            <a:r>
              <a:rPr lang="en-US" dirty="0" smtClean="0"/>
              <a:t>，  </a:t>
            </a:r>
            <a:r>
              <a:rPr lang="zh-CN" altLang="en-US" dirty="0" smtClean="0"/>
              <a:t>不论有关单位承担检验 项目多少</a:t>
            </a:r>
            <a:r>
              <a:rPr lang="en-US" dirty="0" smtClean="0"/>
              <a:t>，  </a:t>
            </a:r>
            <a:r>
              <a:rPr lang="zh-CN" altLang="en-US" dirty="0" smtClean="0"/>
              <a:t>进口商品的收货人或其代理人都要按规定向检验检疫机构办理正式的报验手续</a:t>
            </a:r>
            <a:r>
              <a:rPr lang="en-US" dirty="0" smtClean="0"/>
              <a:t>，</a:t>
            </a:r>
            <a:r>
              <a:rPr lang="zh-CN" altLang="en-US" dirty="0" smtClean="0"/>
              <a:t>并提交有关单证</a:t>
            </a:r>
            <a:r>
              <a:rPr lang="en-US" dirty="0" smtClean="0"/>
              <a:t>、  </a:t>
            </a:r>
            <a:r>
              <a:rPr lang="zh-CN" altLang="en-US" dirty="0" smtClean="0"/>
              <a:t>资料</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pPr eaLnBrk="1" hangingPunct="1"/>
            <a:r>
              <a:rPr lang="zh-CN" altLang="en-US" dirty="0" smtClean="0"/>
              <a:t>第三节　进出口商品检验检疫的模式与流程</a:t>
            </a:r>
            <a:endParaRPr lang="zh-CN" altLang="zh-CN" dirty="0" smtClean="0"/>
          </a:p>
        </p:txBody>
      </p:sp>
      <p:sp>
        <p:nvSpPr>
          <p:cNvPr id="62467" name="Rectangle 3"/>
          <p:cNvSpPr>
            <a:spLocks noGrp="1" noChangeArrowheads="1"/>
          </p:cNvSpPr>
          <p:nvPr>
            <p:ph type="body" idx="1"/>
          </p:nvPr>
        </p:nvSpPr>
        <p:spPr/>
        <p:txBody>
          <a:bodyPr/>
          <a:lstStyle/>
          <a:p>
            <a:r>
              <a:rPr lang="en-US" dirty="0" smtClean="0"/>
              <a:t>（３）  </a:t>
            </a:r>
            <a:r>
              <a:rPr lang="zh-CN" altLang="en-US" dirty="0" smtClean="0"/>
              <a:t>装运前检验</a:t>
            </a:r>
            <a:r>
              <a:rPr lang="en-US" dirty="0" smtClean="0"/>
              <a:t>。</a:t>
            </a:r>
            <a:endParaRPr lang="zh-CN" altLang="en-US" dirty="0" smtClean="0"/>
          </a:p>
          <a:p>
            <a:r>
              <a:rPr lang="zh-CN" altLang="en-US" dirty="0" smtClean="0"/>
              <a:t>国际贸易中通常称装运前检验为</a:t>
            </a:r>
            <a:r>
              <a:rPr lang="en-US" dirty="0" smtClean="0"/>
              <a:t>   （ </a:t>
            </a:r>
            <a:r>
              <a:rPr lang="en-US" dirty="0" err="1" smtClean="0"/>
              <a:t>Ｐｒｅ</a:t>
            </a:r>
            <a:r>
              <a:rPr lang="en-US" dirty="0" smtClean="0"/>
              <a:t> － </a:t>
            </a:r>
            <a:r>
              <a:rPr lang="en-US" dirty="0" err="1" smtClean="0"/>
              <a:t>Ｓｈｉｐｍｅｎｔ</a:t>
            </a:r>
            <a:r>
              <a:rPr lang="en-US" dirty="0" smtClean="0"/>
              <a:t>  </a:t>
            </a:r>
            <a:r>
              <a:rPr lang="en-US" dirty="0" err="1" smtClean="0"/>
              <a:t>Ｉｎｓｐｅｃｔｉｏｎ</a:t>
            </a:r>
            <a:r>
              <a:rPr lang="en-US" dirty="0" smtClean="0"/>
              <a:t>，   ＰＳＩ） ，  </a:t>
            </a:r>
            <a:r>
              <a:rPr lang="zh-CN" altLang="en-US" dirty="0" smtClean="0"/>
              <a:t>是国际贸易中经常 采用的一种检验方式</a:t>
            </a:r>
            <a:r>
              <a:rPr lang="en-US" dirty="0" smtClean="0"/>
              <a:t>，  </a:t>
            </a:r>
            <a:r>
              <a:rPr lang="zh-CN" altLang="en-US" dirty="0" smtClean="0"/>
              <a:t>主要是指按照各进口国或进口商的要求</a:t>
            </a:r>
            <a:r>
              <a:rPr lang="en-US" dirty="0" smtClean="0"/>
              <a:t>， </a:t>
            </a:r>
            <a:r>
              <a:rPr lang="zh-CN" altLang="en-US" dirty="0" smtClean="0"/>
              <a:t>由第三方检验机构对进口商 品在出口国进行发运前的检验</a:t>
            </a:r>
            <a:r>
              <a:rPr lang="en-US" dirty="0" smtClean="0"/>
              <a:t>，   </a:t>
            </a:r>
            <a:r>
              <a:rPr lang="zh-CN" altLang="en-US" dirty="0" smtClean="0"/>
              <a:t>以保证进口商品的品质</a:t>
            </a:r>
            <a:r>
              <a:rPr lang="en-US" dirty="0" smtClean="0"/>
              <a:t>、   </a:t>
            </a:r>
            <a:r>
              <a:rPr lang="zh-CN" altLang="en-US" dirty="0" smtClean="0"/>
              <a:t>数量</a:t>
            </a:r>
            <a:r>
              <a:rPr lang="en-US" dirty="0" smtClean="0"/>
              <a:t>、  </a:t>
            </a:r>
            <a:r>
              <a:rPr lang="zh-CN" altLang="en-US" dirty="0" smtClean="0"/>
              <a:t>包装等符合进口国规定和合 同要求</a:t>
            </a:r>
            <a:r>
              <a:rPr lang="en-US" dirty="0" smtClean="0"/>
              <a:t>。  </a:t>
            </a:r>
          </a:p>
          <a:p>
            <a:r>
              <a:rPr lang="zh-CN" altLang="en-US" dirty="0" smtClean="0"/>
              <a:t>根据合同规定对进口商品实施装运前的预先检验</a:t>
            </a:r>
            <a:r>
              <a:rPr lang="en-US" dirty="0" smtClean="0"/>
              <a:t>、  </a:t>
            </a:r>
            <a:r>
              <a:rPr lang="zh-CN" altLang="en-US" dirty="0" smtClean="0"/>
              <a:t>监造或监装</a:t>
            </a:r>
            <a:r>
              <a:rPr lang="en-US" dirty="0" smtClean="0"/>
              <a:t>，  </a:t>
            </a:r>
            <a:r>
              <a:rPr lang="zh-CN" altLang="en-US" dirty="0" smtClean="0"/>
              <a:t>有以下好处</a:t>
            </a:r>
            <a:r>
              <a:rPr lang="en-US" dirty="0" smtClean="0"/>
              <a:t>：</a:t>
            </a:r>
            <a:endParaRPr lang="zh-CN" altLang="en-US" dirty="0" smtClean="0"/>
          </a:p>
          <a:p>
            <a:r>
              <a:rPr lang="en-US" dirty="0" smtClean="0"/>
              <a:t>①</a:t>
            </a:r>
            <a:r>
              <a:rPr lang="zh-CN" altLang="en-US" dirty="0" smtClean="0"/>
              <a:t>可以防止质量低劣和不合格的商品进口</a:t>
            </a:r>
            <a:r>
              <a:rPr lang="en-US" dirty="0" smtClean="0"/>
              <a:t>，  </a:t>
            </a:r>
            <a:r>
              <a:rPr lang="zh-CN" altLang="en-US" dirty="0" smtClean="0"/>
              <a:t>是一种对商品质量把关的积极做法</a:t>
            </a:r>
            <a:r>
              <a:rPr lang="en-US" dirty="0" smtClean="0"/>
              <a:t>；</a:t>
            </a:r>
            <a:endParaRPr lang="zh-CN" altLang="en-US" dirty="0" smtClean="0"/>
          </a:p>
          <a:p>
            <a:r>
              <a:rPr lang="en-US" dirty="0" smtClean="0"/>
              <a:t>②</a:t>
            </a:r>
            <a:r>
              <a:rPr lang="zh-CN" altLang="en-US" dirty="0" smtClean="0"/>
              <a:t>装运前预先进行检验</a:t>
            </a:r>
            <a:r>
              <a:rPr lang="en-US" dirty="0" smtClean="0"/>
              <a:t>、   </a:t>
            </a:r>
            <a:r>
              <a:rPr lang="zh-CN" altLang="en-US" dirty="0" smtClean="0"/>
              <a:t>监造</a:t>
            </a:r>
            <a:r>
              <a:rPr lang="en-US" dirty="0" smtClean="0"/>
              <a:t>，  </a:t>
            </a:r>
            <a:r>
              <a:rPr lang="zh-CN" altLang="en-US" dirty="0" smtClean="0"/>
              <a:t>可以将商品可能出现的一些问题</a:t>
            </a:r>
            <a:r>
              <a:rPr lang="en-US" dirty="0" smtClean="0"/>
              <a:t>，  </a:t>
            </a:r>
            <a:r>
              <a:rPr lang="zh-CN" altLang="en-US" dirty="0" smtClean="0"/>
              <a:t>在商品的生产国得到 解决</a:t>
            </a:r>
            <a:r>
              <a:rPr lang="en-US" dirty="0" smtClean="0"/>
              <a:t>，  </a:t>
            </a:r>
            <a:r>
              <a:rPr lang="zh-CN" altLang="en-US" dirty="0" smtClean="0"/>
              <a:t>可以避免经济损失</a:t>
            </a:r>
            <a:r>
              <a:rPr lang="en-US" dirty="0" smtClean="0"/>
              <a:t>，  </a:t>
            </a:r>
            <a:r>
              <a:rPr lang="zh-CN" altLang="en-US" dirty="0" smtClean="0"/>
              <a:t>保障人民的身体健康和安全</a:t>
            </a:r>
            <a:r>
              <a:rPr lang="en-US" dirty="0" smtClean="0"/>
              <a:t>。</a:t>
            </a:r>
            <a:endParaRPr lang="zh-CN" altLang="en-US" dirty="0" smtClean="0"/>
          </a:p>
          <a:p>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zh-CN" altLang="en-US" dirty="0" smtClean="0"/>
              <a:t>第一节  出入境检验检疫概述</a:t>
            </a:r>
            <a:endParaRPr lang="zh-CN" altLang="zh-CN" dirty="0" smtClean="0"/>
          </a:p>
        </p:txBody>
      </p:sp>
      <p:sp>
        <p:nvSpPr>
          <p:cNvPr id="8195" name="Rectangle 3"/>
          <p:cNvSpPr>
            <a:spLocks noGrp="1" noChangeArrowheads="1"/>
          </p:cNvSpPr>
          <p:nvPr>
            <p:ph type="body" idx="1"/>
          </p:nvPr>
        </p:nvSpPr>
        <p:spPr/>
        <p:txBody>
          <a:bodyPr/>
          <a:lstStyle/>
          <a:p>
            <a:pPr>
              <a:lnSpc>
                <a:spcPct val="150000"/>
              </a:lnSpc>
            </a:pPr>
            <a:r>
              <a:rPr lang="zh-CN" altLang="en-US" sz="2900" dirty="0" smtClean="0"/>
              <a:t>三</a:t>
            </a:r>
            <a:r>
              <a:rPr lang="en-US" sz="2900" dirty="0" smtClean="0"/>
              <a:t>、  </a:t>
            </a:r>
            <a:r>
              <a:rPr lang="zh-CN" altLang="en-US" sz="2900" dirty="0" smtClean="0"/>
              <a:t>出入境检验检疫机构</a:t>
            </a:r>
            <a:r>
              <a:rPr lang="en-US" altLang="zh-CN" sz="2900" dirty="0" smtClean="0"/>
              <a:t> </a:t>
            </a:r>
            <a:endParaRPr lang="zh-CN" altLang="en-US" sz="2900" dirty="0" smtClean="0"/>
          </a:p>
          <a:p>
            <a:pPr>
              <a:lnSpc>
                <a:spcPct val="150000"/>
              </a:lnSpc>
            </a:pPr>
            <a:r>
              <a:rPr lang="en-US" dirty="0" smtClean="0"/>
              <a:t>１  </a:t>
            </a:r>
            <a:r>
              <a:rPr lang="zh-CN" altLang="en-US" dirty="0" smtClean="0"/>
              <a:t>中华人民共和国国家质量监督检验检疫总局</a:t>
            </a:r>
          </a:p>
          <a:p>
            <a:pPr>
              <a:lnSpc>
                <a:spcPct val="150000"/>
              </a:lnSpc>
            </a:pPr>
            <a:r>
              <a:rPr lang="zh-CN" altLang="en-US" dirty="0" smtClean="0"/>
              <a:t>国家质量监督检验检疫总 局的主要职责如下</a:t>
            </a:r>
            <a:r>
              <a:rPr lang="en-US" dirty="0" smtClean="0"/>
              <a:t>：</a:t>
            </a:r>
            <a:endParaRPr lang="zh-CN" altLang="en-US" dirty="0" smtClean="0"/>
          </a:p>
          <a:p>
            <a:pPr>
              <a:lnSpc>
                <a:spcPct val="150000"/>
              </a:lnSpc>
            </a:pPr>
            <a:r>
              <a:rPr lang="en-US" dirty="0" smtClean="0"/>
              <a:t>（１）  </a:t>
            </a:r>
            <a:r>
              <a:rPr lang="zh-CN" altLang="en-US" dirty="0" smtClean="0"/>
              <a:t>组织起草有关质量监督检验检疫方面的法律</a:t>
            </a:r>
            <a:r>
              <a:rPr lang="en-US" dirty="0" smtClean="0"/>
              <a:t>、  </a:t>
            </a:r>
            <a:r>
              <a:rPr lang="zh-CN" altLang="en-US" dirty="0" smtClean="0"/>
              <a:t>法规草案</a:t>
            </a:r>
            <a:r>
              <a:rPr lang="en-US" dirty="0" smtClean="0"/>
              <a:t>，  </a:t>
            </a:r>
            <a:r>
              <a:rPr lang="zh-CN" altLang="en-US" dirty="0" smtClean="0"/>
              <a:t>研究拟定质量监督检验检疫工作的方针政策</a:t>
            </a:r>
            <a:r>
              <a:rPr lang="en-US" dirty="0" smtClean="0"/>
              <a:t>，  </a:t>
            </a:r>
            <a:r>
              <a:rPr lang="zh-CN" altLang="en-US" dirty="0" smtClean="0"/>
              <a:t>制定和发布有关规章</a:t>
            </a:r>
            <a:r>
              <a:rPr lang="en-US" dirty="0" smtClean="0"/>
              <a:t>、  </a:t>
            </a:r>
            <a:r>
              <a:rPr lang="zh-CN" altLang="en-US" dirty="0" smtClean="0"/>
              <a:t>制度</a:t>
            </a:r>
            <a:r>
              <a:rPr lang="en-US" dirty="0" smtClean="0"/>
              <a:t>；  </a:t>
            </a:r>
            <a:r>
              <a:rPr lang="zh-CN" altLang="en-US" dirty="0" smtClean="0"/>
              <a:t>组织实施与质量监督检验检疫相关的法 律</a:t>
            </a:r>
            <a:r>
              <a:rPr lang="en-US" dirty="0" smtClean="0"/>
              <a:t>、  </a:t>
            </a:r>
            <a:r>
              <a:rPr lang="zh-CN" altLang="en-US" dirty="0" smtClean="0"/>
              <a:t>法规</a:t>
            </a:r>
            <a:r>
              <a:rPr lang="en-US" dirty="0" smtClean="0"/>
              <a:t>；  </a:t>
            </a:r>
            <a:r>
              <a:rPr lang="zh-CN" altLang="en-US" dirty="0" smtClean="0"/>
              <a:t>指导</a:t>
            </a:r>
            <a:r>
              <a:rPr lang="en-US" dirty="0" smtClean="0"/>
              <a:t>、  </a:t>
            </a:r>
            <a:r>
              <a:rPr lang="zh-CN" altLang="en-US" dirty="0" smtClean="0"/>
              <a:t>监督质量监督检验检疫的行政执法工作</a:t>
            </a:r>
            <a:r>
              <a:rPr lang="en-US" dirty="0" smtClean="0"/>
              <a:t>， </a:t>
            </a:r>
            <a:r>
              <a:rPr lang="zh-CN" altLang="en-US" dirty="0" smtClean="0"/>
              <a:t>负责全国与质量监督检验检疫有 关的技术法规工作</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pPr eaLnBrk="1" hangingPunct="1"/>
            <a:r>
              <a:rPr lang="zh-CN" altLang="en-US" dirty="0" smtClean="0"/>
              <a:t>第三节　进出口商品检验检疫的模式与流程</a:t>
            </a:r>
            <a:endParaRPr lang="zh-CN" altLang="zh-CN" dirty="0" smtClean="0"/>
          </a:p>
        </p:txBody>
      </p:sp>
      <p:sp>
        <p:nvSpPr>
          <p:cNvPr id="63491" name="Rectangle 3"/>
          <p:cNvSpPr>
            <a:spLocks noGrp="1" noChangeArrowheads="1"/>
          </p:cNvSpPr>
          <p:nvPr>
            <p:ph type="body" idx="1"/>
          </p:nvPr>
        </p:nvSpPr>
        <p:spPr/>
        <p:txBody>
          <a:bodyPr/>
          <a:lstStyle/>
          <a:p>
            <a:r>
              <a:rPr lang="en-US" dirty="0" smtClean="0"/>
              <a:t>２  </a:t>
            </a:r>
            <a:r>
              <a:rPr lang="zh-CN" altLang="en-US" dirty="0" smtClean="0"/>
              <a:t>进口商品的督促验收</a:t>
            </a:r>
          </a:p>
          <a:p>
            <a:r>
              <a:rPr lang="zh-CN" altLang="en-US" dirty="0" smtClean="0"/>
              <a:t>进口商品在口岸卸货后</a:t>
            </a:r>
            <a:r>
              <a:rPr lang="en-US" dirty="0" smtClean="0"/>
              <a:t>，   </a:t>
            </a:r>
            <a:r>
              <a:rPr lang="zh-CN" altLang="en-US" dirty="0" smtClean="0"/>
              <a:t>口岸检验检疫机构将  </a:t>
            </a:r>
            <a:r>
              <a:rPr lang="en-US" dirty="0" smtClean="0"/>
              <a:t>《 </a:t>
            </a:r>
            <a:r>
              <a:rPr lang="zh-CN" altLang="en-US" dirty="0" smtClean="0"/>
              <a:t>入境货物到货通知单</a:t>
            </a:r>
            <a:r>
              <a:rPr lang="en-US" dirty="0" smtClean="0"/>
              <a:t>》    （ </a:t>
            </a:r>
            <a:r>
              <a:rPr lang="zh-CN" altLang="en-US" dirty="0" smtClean="0"/>
              <a:t>流向单</a:t>
            </a:r>
            <a:r>
              <a:rPr lang="en-US" dirty="0" smtClean="0"/>
              <a:t>） ，  </a:t>
            </a:r>
            <a:r>
              <a:rPr lang="zh-CN" altLang="en-US" dirty="0" smtClean="0"/>
              <a:t>及 时寄送给到货地的检验检疫机构</a:t>
            </a:r>
            <a:r>
              <a:rPr lang="en-US" dirty="0" smtClean="0"/>
              <a:t>。   </a:t>
            </a:r>
            <a:r>
              <a:rPr lang="zh-CN" altLang="en-US" dirty="0" smtClean="0"/>
              <a:t>到货地的检验检疫机构接到</a:t>
            </a:r>
            <a:r>
              <a:rPr lang="en-US" dirty="0" smtClean="0"/>
              <a:t>   “ </a:t>
            </a:r>
            <a:r>
              <a:rPr lang="zh-CN" altLang="en-US" dirty="0" smtClean="0"/>
              <a:t>流向单</a:t>
            </a:r>
            <a:r>
              <a:rPr lang="en-US" dirty="0" smtClean="0"/>
              <a:t>”   </a:t>
            </a:r>
            <a:r>
              <a:rPr lang="zh-CN" altLang="en-US" dirty="0" smtClean="0"/>
              <a:t>后</a:t>
            </a:r>
            <a:r>
              <a:rPr lang="en-US" dirty="0" smtClean="0"/>
              <a:t>，  </a:t>
            </a:r>
            <a:r>
              <a:rPr lang="zh-CN" altLang="en-US" dirty="0" smtClean="0"/>
              <a:t>即通过发通 知</a:t>
            </a:r>
            <a:r>
              <a:rPr lang="en-US" dirty="0" smtClean="0"/>
              <a:t>、  </a:t>
            </a:r>
            <a:r>
              <a:rPr lang="zh-CN" altLang="en-US" dirty="0" smtClean="0"/>
              <a:t>电话</a:t>
            </a:r>
            <a:r>
              <a:rPr lang="en-US" dirty="0" smtClean="0"/>
              <a:t>、  </a:t>
            </a:r>
            <a:r>
              <a:rPr lang="zh-CN" altLang="en-US" dirty="0" smtClean="0"/>
              <a:t>电报或派人等方式督促收货部门及时按规定报验</a:t>
            </a:r>
            <a:r>
              <a:rPr lang="en-US" dirty="0" smtClean="0"/>
              <a:t>。</a:t>
            </a:r>
            <a:endParaRPr lang="zh-CN" altLang="en-US" dirty="0" smtClean="0"/>
          </a:p>
          <a:p>
            <a:r>
              <a:rPr lang="en-US" dirty="0" smtClean="0"/>
              <a:t>３  </a:t>
            </a:r>
            <a:r>
              <a:rPr lang="zh-CN" altLang="en-US" dirty="0" smtClean="0"/>
              <a:t>进口商品的签证与放行</a:t>
            </a:r>
          </a:p>
          <a:p>
            <a:r>
              <a:rPr lang="zh-CN" altLang="en-US" dirty="0" smtClean="0"/>
              <a:t>法律</a:t>
            </a:r>
            <a:r>
              <a:rPr lang="en-US" dirty="0" smtClean="0"/>
              <a:t>、  </a:t>
            </a:r>
            <a:r>
              <a:rPr lang="zh-CN" altLang="en-US" dirty="0" smtClean="0"/>
              <a:t>行政法规</a:t>
            </a:r>
            <a:r>
              <a:rPr lang="en-US" dirty="0" smtClean="0"/>
              <a:t>、  </a:t>
            </a:r>
            <a:r>
              <a:rPr lang="zh-CN" altLang="en-US" dirty="0" smtClean="0"/>
              <a:t>规章或国际公约规定必须经检验检疫机构检验检疫的入境货物</a:t>
            </a:r>
            <a:r>
              <a:rPr lang="en-US" dirty="0" smtClean="0"/>
              <a:t>，  </a:t>
            </a:r>
            <a:r>
              <a:rPr lang="zh-CN" altLang="en-US" dirty="0" smtClean="0"/>
              <a:t>检验 检疫机构接受报检后</a:t>
            </a:r>
            <a:r>
              <a:rPr lang="en-US" dirty="0" smtClean="0"/>
              <a:t>，  </a:t>
            </a:r>
            <a:r>
              <a:rPr lang="zh-CN" altLang="en-US" dirty="0" smtClean="0"/>
              <a:t>先签发  </a:t>
            </a:r>
            <a:r>
              <a:rPr lang="en-US" dirty="0" smtClean="0"/>
              <a:t>《 </a:t>
            </a:r>
            <a:r>
              <a:rPr lang="zh-CN" altLang="en-US" dirty="0" smtClean="0"/>
              <a:t>入境货物通关单</a:t>
            </a:r>
            <a:r>
              <a:rPr lang="en-US" dirty="0" smtClean="0"/>
              <a:t>》 ，  </a:t>
            </a:r>
            <a:r>
              <a:rPr lang="zh-CN" altLang="en-US" dirty="0" smtClean="0"/>
              <a:t>海关据此验放货物后</a:t>
            </a:r>
            <a:r>
              <a:rPr lang="en-US" dirty="0" smtClean="0"/>
              <a:t>，  </a:t>
            </a:r>
            <a:r>
              <a:rPr lang="zh-CN" altLang="en-US" dirty="0" smtClean="0"/>
              <a:t>经检验检疫机构检验检疫合格的</a:t>
            </a:r>
            <a:r>
              <a:rPr lang="en-US" dirty="0" smtClean="0"/>
              <a:t>，  </a:t>
            </a:r>
            <a:r>
              <a:rPr lang="zh-CN" altLang="en-US" dirty="0" smtClean="0"/>
              <a:t>签发  </a:t>
            </a:r>
            <a:r>
              <a:rPr lang="en-US" dirty="0" smtClean="0"/>
              <a:t>《 </a:t>
            </a:r>
            <a:r>
              <a:rPr lang="zh-CN" altLang="en-US" dirty="0" smtClean="0"/>
              <a:t>入境货物检验检疫证明</a:t>
            </a:r>
            <a:r>
              <a:rPr lang="en-US" dirty="0" smtClean="0"/>
              <a:t>》   </a:t>
            </a:r>
            <a:r>
              <a:rPr lang="zh-CN" altLang="en-US" dirty="0" smtClean="0"/>
              <a:t>等合格证单</a:t>
            </a:r>
            <a:r>
              <a:rPr lang="en-US" dirty="0" smtClean="0"/>
              <a:t>，  </a:t>
            </a:r>
            <a:r>
              <a:rPr lang="zh-CN" altLang="en-US" dirty="0" smtClean="0"/>
              <a:t>不合格的对外签发检验检 疫证书</a:t>
            </a:r>
            <a:r>
              <a:rPr lang="en-US" dirty="0" smtClean="0"/>
              <a:t>，  </a:t>
            </a:r>
            <a:r>
              <a:rPr lang="zh-CN" altLang="en-US" dirty="0" smtClean="0"/>
              <a:t>供有关方面对外索赔</a:t>
            </a:r>
            <a:r>
              <a:rPr lang="en-US" dirty="0" smtClean="0"/>
              <a:t>。  </a:t>
            </a:r>
            <a:r>
              <a:rPr lang="zh-CN" altLang="en-US" dirty="0" smtClean="0"/>
              <a:t>需异地实施检验检疫的</a:t>
            </a:r>
            <a:r>
              <a:rPr lang="en-US" dirty="0" smtClean="0"/>
              <a:t>，  </a:t>
            </a:r>
            <a:r>
              <a:rPr lang="zh-CN" altLang="en-US" dirty="0" smtClean="0"/>
              <a:t>口岸检验检疫机构办理异地检验检疫手续</a:t>
            </a:r>
            <a:r>
              <a:rPr lang="en-US" dirty="0" smtClean="0"/>
              <a:t>。  </a:t>
            </a:r>
            <a:r>
              <a:rPr lang="zh-CN" altLang="en-US" dirty="0" smtClean="0"/>
              <a:t>主要包括</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eaLnBrk="1" hangingPunct="1"/>
            <a:r>
              <a:rPr lang="zh-CN" altLang="en-US" dirty="0" smtClean="0"/>
              <a:t>第三节　进出口商品检验检疫的模式与流程</a:t>
            </a:r>
            <a:endParaRPr lang="zh-CN" altLang="zh-CN" dirty="0" smtClean="0"/>
          </a:p>
        </p:txBody>
      </p:sp>
      <p:sp>
        <p:nvSpPr>
          <p:cNvPr id="64515" name="Rectangle 3"/>
          <p:cNvSpPr>
            <a:spLocks noGrp="1" noChangeArrowheads="1"/>
          </p:cNvSpPr>
          <p:nvPr>
            <p:ph type="body" idx="1"/>
          </p:nvPr>
        </p:nvSpPr>
        <p:spPr/>
        <p:txBody>
          <a:bodyPr/>
          <a:lstStyle/>
          <a:p>
            <a:r>
              <a:rPr lang="en-US" dirty="0" smtClean="0"/>
              <a:t>（１）  </a:t>
            </a:r>
            <a:r>
              <a:rPr lang="zh-CN" altLang="en-US" dirty="0" smtClean="0"/>
              <a:t>入境货物通关单</a:t>
            </a:r>
            <a:r>
              <a:rPr lang="en-US" dirty="0" smtClean="0"/>
              <a:t>。</a:t>
            </a:r>
            <a:endParaRPr lang="zh-CN" altLang="en-US" dirty="0" smtClean="0"/>
          </a:p>
          <a:p>
            <a:r>
              <a:rPr lang="en-US" dirty="0" smtClean="0"/>
              <a:t>《 </a:t>
            </a:r>
            <a:r>
              <a:rPr lang="zh-CN" altLang="en-US" dirty="0" smtClean="0"/>
              <a:t>入境货物通关单</a:t>
            </a:r>
            <a:r>
              <a:rPr lang="en-US" dirty="0" smtClean="0"/>
              <a:t>》   </a:t>
            </a:r>
            <a:r>
              <a:rPr lang="zh-CN" altLang="en-US" dirty="0" smtClean="0"/>
              <a:t>是出入境检验检疫机构受理报检或者实施检验后</a:t>
            </a:r>
            <a:r>
              <a:rPr lang="en-US" dirty="0" smtClean="0"/>
              <a:t>，  </a:t>
            </a:r>
            <a:r>
              <a:rPr lang="zh-CN" altLang="en-US" dirty="0" smtClean="0"/>
              <a:t>依法签发的供海 关验放货物的法律文书</a:t>
            </a:r>
            <a:r>
              <a:rPr lang="en-US" dirty="0" smtClean="0"/>
              <a:t>。 </a:t>
            </a:r>
          </a:p>
          <a:p>
            <a:r>
              <a:rPr lang="en-US" dirty="0" smtClean="0"/>
              <a:t>（２）  </a:t>
            </a:r>
            <a:r>
              <a:rPr lang="zh-CN" altLang="en-US" dirty="0" smtClean="0"/>
              <a:t>检验检疫证书</a:t>
            </a:r>
            <a:r>
              <a:rPr lang="en-US" dirty="0" smtClean="0"/>
              <a:t>。</a:t>
            </a:r>
            <a:endParaRPr lang="zh-CN" altLang="en-US" dirty="0" smtClean="0"/>
          </a:p>
          <a:p>
            <a:r>
              <a:rPr lang="zh-CN" altLang="en-US" dirty="0" smtClean="0"/>
              <a:t>适用于经检 验 不 符 合 要 求 的 入 境 货 物 和 报 检 人 要 求 或 交 接</a:t>
            </a:r>
            <a:r>
              <a:rPr lang="en-US" dirty="0" smtClean="0"/>
              <a:t>、  </a:t>
            </a:r>
            <a:r>
              <a:rPr lang="zh-CN" altLang="en-US" dirty="0" smtClean="0"/>
              <a:t>结 汇</a:t>
            </a:r>
            <a:r>
              <a:rPr lang="en-US" dirty="0" smtClean="0"/>
              <a:t>、  </a:t>
            </a:r>
            <a:r>
              <a:rPr lang="zh-CN" altLang="en-US" dirty="0" smtClean="0"/>
              <a:t>结 算 需 要 的 入 境 货物</a:t>
            </a:r>
            <a:r>
              <a:rPr lang="en-US" dirty="0" smtClean="0"/>
              <a:t>。</a:t>
            </a:r>
            <a:endParaRPr lang="zh-CN" altLang="en-US" dirty="0" smtClean="0"/>
          </a:p>
          <a:p>
            <a:r>
              <a:rPr lang="en-US" dirty="0" smtClean="0"/>
              <a:t>（３）  </a:t>
            </a:r>
            <a:r>
              <a:rPr lang="zh-CN" altLang="en-US" dirty="0" smtClean="0"/>
              <a:t>其他证书</a:t>
            </a:r>
            <a:r>
              <a:rPr lang="en-US" dirty="0" smtClean="0"/>
              <a:t>、  </a:t>
            </a:r>
            <a:r>
              <a:rPr lang="zh-CN" altLang="en-US" dirty="0" smtClean="0"/>
              <a:t>凭单及证单</a:t>
            </a:r>
            <a:r>
              <a:rPr lang="en-US" dirty="0" smtClean="0"/>
              <a:t>。</a:t>
            </a:r>
            <a:endParaRPr lang="zh-CN" altLang="en-US" dirty="0" smtClean="0"/>
          </a:p>
          <a:p>
            <a:r>
              <a:rPr lang="zh-CN" altLang="en-US" dirty="0" smtClean="0"/>
              <a:t>如  </a:t>
            </a:r>
            <a:r>
              <a:rPr lang="en-US" dirty="0" smtClean="0"/>
              <a:t>《 </a:t>
            </a:r>
            <a:r>
              <a:rPr lang="zh-CN" altLang="en-US" dirty="0" smtClean="0"/>
              <a:t>入境货物检验检疫情况通知单</a:t>
            </a:r>
            <a:r>
              <a:rPr lang="en-US" dirty="0" smtClean="0"/>
              <a:t>》 ，  </a:t>
            </a:r>
            <a:r>
              <a:rPr lang="zh-CN" altLang="en-US" dirty="0" smtClean="0"/>
              <a:t>适用于入境货物分港卸货或集中卸货分拨数地的 检验检疫情况通知</a:t>
            </a:r>
            <a:r>
              <a:rPr lang="en-US" dirty="0" smtClean="0"/>
              <a:t>；  </a:t>
            </a:r>
            <a:r>
              <a:rPr lang="zh-CN" altLang="en-US" dirty="0" smtClean="0"/>
              <a:t>进境成套设备数量清点以后同意安装调试等情况</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pPr eaLnBrk="1" hangingPunct="1"/>
            <a:r>
              <a:rPr lang="zh-CN" altLang="en-US" dirty="0" smtClean="0"/>
              <a:t>第三节　进出口商品检验检疫的模式与流程</a:t>
            </a:r>
            <a:endParaRPr lang="zh-CN" altLang="zh-CN" dirty="0" smtClean="0"/>
          </a:p>
        </p:txBody>
      </p:sp>
      <p:sp>
        <p:nvSpPr>
          <p:cNvPr id="65539" name="Rectangle 3"/>
          <p:cNvSpPr>
            <a:spLocks noGrp="1" noChangeArrowheads="1"/>
          </p:cNvSpPr>
          <p:nvPr>
            <p:ph type="body" idx="1"/>
          </p:nvPr>
        </p:nvSpPr>
        <p:spPr/>
        <p:txBody>
          <a:bodyPr/>
          <a:lstStyle/>
          <a:p>
            <a:pPr eaLnBrk="1" hangingPunct="1"/>
            <a:r>
              <a:rPr lang="en-US" dirty="0" smtClean="0"/>
              <a:t>４  </a:t>
            </a:r>
            <a:r>
              <a:rPr lang="zh-CN" altLang="en-US" dirty="0" smtClean="0"/>
              <a:t>进口商品的对外索赔</a:t>
            </a:r>
          </a:p>
          <a:p>
            <a:r>
              <a:rPr lang="en-US" dirty="0" smtClean="0"/>
              <a:t>１）  </a:t>
            </a:r>
            <a:r>
              <a:rPr lang="zh-CN" altLang="en-US" dirty="0" smtClean="0"/>
              <a:t>进口索赔产生的原因</a:t>
            </a:r>
            <a:r>
              <a:rPr lang="en-US" dirty="0" smtClean="0"/>
              <a:t>。</a:t>
            </a:r>
            <a:endParaRPr lang="zh-CN" altLang="en-US" dirty="0" smtClean="0"/>
          </a:p>
          <a:p>
            <a:r>
              <a:rPr lang="en-US" dirty="0" smtClean="0"/>
              <a:t>（１）  </a:t>
            </a:r>
            <a:r>
              <a:rPr lang="zh-CN" altLang="en-US" dirty="0" smtClean="0"/>
              <a:t>卖方原因</a:t>
            </a:r>
            <a:r>
              <a:rPr lang="en-US" dirty="0" smtClean="0"/>
              <a:t>。</a:t>
            </a:r>
            <a:endParaRPr lang="zh-CN" altLang="en-US" dirty="0" smtClean="0"/>
          </a:p>
          <a:p>
            <a:r>
              <a:rPr lang="en-US" dirty="0" smtClean="0"/>
              <a:t>①</a:t>
            </a:r>
            <a:r>
              <a:rPr lang="zh-CN" altLang="en-US" dirty="0" smtClean="0"/>
              <a:t>货物的品质</a:t>
            </a:r>
            <a:r>
              <a:rPr lang="en-US" dirty="0" smtClean="0"/>
              <a:t>、  </a:t>
            </a:r>
            <a:r>
              <a:rPr lang="zh-CN" altLang="en-US" dirty="0" smtClean="0"/>
              <a:t>规格等不符合合同规定</a:t>
            </a:r>
            <a:r>
              <a:rPr lang="en-US" dirty="0" smtClean="0"/>
              <a:t>；</a:t>
            </a:r>
            <a:endParaRPr lang="zh-CN" altLang="en-US" dirty="0" smtClean="0"/>
          </a:p>
          <a:p>
            <a:r>
              <a:rPr lang="en-US" dirty="0" smtClean="0"/>
              <a:t>②</a:t>
            </a:r>
            <a:r>
              <a:rPr lang="zh-CN" altLang="en-US" dirty="0" smtClean="0"/>
              <a:t>交货数量不足</a:t>
            </a:r>
            <a:r>
              <a:rPr lang="en-US" dirty="0" smtClean="0"/>
              <a:t>、  </a:t>
            </a:r>
            <a:r>
              <a:rPr lang="zh-CN" altLang="en-US" dirty="0" smtClean="0"/>
              <a:t>重量短少</a:t>
            </a:r>
            <a:r>
              <a:rPr lang="en-US" dirty="0" smtClean="0"/>
              <a:t>；</a:t>
            </a:r>
            <a:endParaRPr lang="zh-CN" altLang="en-US" dirty="0" smtClean="0"/>
          </a:p>
          <a:p>
            <a:r>
              <a:rPr lang="en-US" dirty="0" smtClean="0"/>
              <a:t>③</a:t>
            </a:r>
            <a:r>
              <a:rPr lang="zh-CN" altLang="en-US" dirty="0" smtClean="0"/>
              <a:t>掺杂使假</a:t>
            </a:r>
            <a:r>
              <a:rPr lang="en-US" dirty="0" smtClean="0"/>
              <a:t>，  </a:t>
            </a:r>
            <a:r>
              <a:rPr lang="zh-CN" altLang="en-US" dirty="0" smtClean="0"/>
              <a:t>以次充好</a:t>
            </a:r>
            <a:r>
              <a:rPr lang="en-US" dirty="0" smtClean="0"/>
              <a:t>，  </a:t>
            </a:r>
            <a:r>
              <a:rPr lang="zh-CN" altLang="en-US" dirty="0" smtClean="0"/>
              <a:t>以旧顶新</a:t>
            </a:r>
            <a:r>
              <a:rPr lang="en-US" dirty="0" smtClean="0"/>
              <a:t>；</a:t>
            </a:r>
            <a:endParaRPr lang="zh-CN" altLang="en-US" dirty="0" smtClean="0"/>
          </a:p>
          <a:p>
            <a:r>
              <a:rPr lang="en-US" dirty="0" smtClean="0"/>
              <a:t>④</a:t>
            </a:r>
            <a:r>
              <a:rPr lang="zh-CN" altLang="en-US" dirty="0" smtClean="0"/>
              <a:t>包装不良或不符合合同要求造成货物残损</a:t>
            </a:r>
            <a:r>
              <a:rPr lang="en-US" dirty="0" smtClean="0"/>
              <a:t>；</a:t>
            </a:r>
            <a:endParaRPr lang="zh-CN" altLang="en-US" dirty="0" smtClean="0"/>
          </a:p>
          <a:p>
            <a:r>
              <a:rPr lang="en-US" dirty="0" smtClean="0"/>
              <a:t>⑤</a:t>
            </a:r>
            <a:r>
              <a:rPr lang="zh-CN" altLang="en-US" dirty="0" smtClean="0"/>
              <a:t>凭样成交的商品</a:t>
            </a:r>
            <a:r>
              <a:rPr lang="en-US" dirty="0" smtClean="0"/>
              <a:t>，  </a:t>
            </a:r>
            <a:r>
              <a:rPr lang="zh-CN" altLang="en-US" dirty="0" smtClean="0"/>
              <a:t>所交货物与成交样品不符</a:t>
            </a:r>
            <a:r>
              <a:rPr lang="en-US" dirty="0" smtClean="0"/>
              <a:t>；</a:t>
            </a:r>
            <a:endParaRPr lang="zh-CN" altLang="en-US" dirty="0" smtClean="0"/>
          </a:p>
          <a:p>
            <a:r>
              <a:rPr lang="en-US" dirty="0" smtClean="0"/>
              <a:t>⑥</a:t>
            </a:r>
            <a:r>
              <a:rPr lang="zh-CN" altLang="en-US" dirty="0" smtClean="0"/>
              <a:t>未按合同规定的交货期限交货</a:t>
            </a:r>
            <a:r>
              <a:rPr lang="en-US" dirty="0" smtClean="0"/>
              <a:t>，   </a:t>
            </a:r>
            <a:r>
              <a:rPr lang="zh-CN" altLang="en-US" dirty="0" smtClean="0"/>
              <a:t>或不交货等</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pPr eaLnBrk="1" hangingPunct="1"/>
            <a:r>
              <a:rPr lang="zh-CN" altLang="en-US" dirty="0" smtClean="0"/>
              <a:t>第三节　进出口商品检验检疫的模式与流程</a:t>
            </a:r>
            <a:endParaRPr lang="zh-CN" altLang="zh-CN" dirty="0" smtClean="0"/>
          </a:p>
        </p:txBody>
      </p:sp>
      <p:sp>
        <p:nvSpPr>
          <p:cNvPr id="66563" name="Rectangle 3"/>
          <p:cNvSpPr>
            <a:spLocks noGrp="1" noChangeArrowheads="1"/>
          </p:cNvSpPr>
          <p:nvPr>
            <p:ph type="body" idx="1"/>
          </p:nvPr>
        </p:nvSpPr>
        <p:spPr/>
        <p:txBody>
          <a:bodyPr/>
          <a:lstStyle/>
          <a:p>
            <a:r>
              <a:rPr lang="en-US" dirty="0" smtClean="0"/>
              <a:t>（２）  </a:t>
            </a:r>
            <a:r>
              <a:rPr lang="zh-CN" altLang="en-US" dirty="0" smtClean="0"/>
              <a:t>承运人原因</a:t>
            </a:r>
            <a:r>
              <a:rPr lang="en-US" dirty="0" smtClean="0"/>
              <a:t>。</a:t>
            </a:r>
            <a:endParaRPr lang="zh-CN" altLang="en-US" dirty="0" smtClean="0"/>
          </a:p>
          <a:p>
            <a:r>
              <a:rPr lang="en-US" dirty="0" smtClean="0"/>
              <a:t>①</a:t>
            </a:r>
            <a:r>
              <a:rPr lang="zh-CN" altLang="en-US" dirty="0" smtClean="0"/>
              <a:t>短卸</a:t>
            </a:r>
            <a:r>
              <a:rPr lang="en-US" dirty="0" smtClean="0"/>
              <a:t>、  </a:t>
            </a:r>
            <a:r>
              <a:rPr lang="zh-CN" altLang="en-US" dirty="0" smtClean="0"/>
              <a:t>误卸造成货物短少</a:t>
            </a:r>
            <a:r>
              <a:rPr lang="en-US" dirty="0" smtClean="0"/>
              <a:t>；</a:t>
            </a:r>
            <a:endParaRPr lang="zh-CN" altLang="en-US" dirty="0" smtClean="0"/>
          </a:p>
          <a:p>
            <a:r>
              <a:rPr lang="en-US" dirty="0" smtClean="0"/>
              <a:t>②</a:t>
            </a:r>
            <a:r>
              <a:rPr lang="zh-CN" altLang="en-US" dirty="0" smtClean="0"/>
              <a:t>托运货物在运输途中遗失</a:t>
            </a:r>
            <a:r>
              <a:rPr lang="en-US" dirty="0" smtClean="0"/>
              <a:t>；</a:t>
            </a:r>
            <a:endParaRPr lang="zh-CN" altLang="en-US" dirty="0" smtClean="0"/>
          </a:p>
          <a:p>
            <a:r>
              <a:rPr lang="en-US" dirty="0" smtClean="0"/>
              <a:t>③</a:t>
            </a:r>
            <a:r>
              <a:rPr lang="zh-CN" altLang="en-US" dirty="0" smtClean="0"/>
              <a:t>托运货物由于承运人配载不当</a:t>
            </a:r>
            <a:r>
              <a:rPr lang="en-US" dirty="0" smtClean="0"/>
              <a:t>，   </a:t>
            </a:r>
            <a:r>
              <a:rPr lang="zh-CN" altLang="en-US" dirty="0" smtClean="0"/>
              <a:t>积载不良</a:t>
            </a:r>
            <a:r>
              <a:rPr lang="en-US" dirty="0" smtClean="0"/>
              <a:t>，  </a:t>
            </a:r>
            <a:r>
              <a:rPr lang="zh-CN" altLang="en-US" dirty="0" smtClean="0"/>
              <a:t>或装卸作业疏忽造成货物损毁</a:t>
            </a:r>
            <a:r>
              <a:rPr lang="en-US" dirty="0" smtClean="0"/>
              <a:t>；</a:t>
            </a:r>
            <a:endParaRPr lang="zh-CN" altLang="en-US" dirty="0" smtClean="0"/>
          </a:p>
          <a:p>
            <a:r>
              <a:rPr lang="en-US" dirty="0" smtClean="0"/>
              <a:t>④</a:t>
            </a:r>
            <a:r>
              <a:rPr lang="zh-CN" altLang="en-US" dirty="0" smtClean="0"/>
              <a:t>船舶不具适航条件</a:t>
            </a:r>
            <a:r>
              <a:rPr lang="en-US" dirty="0" smtClean="0"/>
              <a:t>，  </a:t>
            </a:r>
            <a:r>
              <a:rPr lang="zh-CN" altLang="en-US" dirty="0" smtClean="0"/>
              <a:t>设备不良造成所装货物损毁</a:t>
            </a:r>
            <a:r>
              <a:rPr lang="en-US" dirty="0" smtClean="0"/>
              <a:t>。</a:t>
            </a:r>
            <a:endParaRPr lang="zh-CN" altLang="en-US" dirty="0" smtClean="0"/>
          </a:p>
          <a:p>
            <a:r>
              <a:rPr lang="en-US" dirty="0" smtClean="0"/>
              <a:t>（３）  </a:t>
            </a:r>
            <a:r>
              <a:rPr lang="zh-CN" altLang="en-US" dirty="0" smtClean="0"/>
              <a:t>其他原因</a:t>
            </a:r>
            <a:r>
              <a:rPr lang="en-US" dirty="0" smtClean="0"/>
              <a:t>。</a:t>
            </a:r>
            <a:endParaRPr lang="zh-CN" altLang="en-US" dirty="0" smtClean="0"/>
          </a:p>
          <a:p>
            <a:r>
              <a:rPr lang="en-US" dirty="0" smtClean="0"/>
              <a:t>①</a:t>
            </a:r>
            <a:r>
              <a:rPr lang="zh-CN" altLang="en-US" dirty="0" smtClean="0"/>
              <a:t>人力不可抗拒的原因造成货物损失</a:t>
            </a:r>
            <a:r>
              <a:rPr lang="en-US" dirty="0" smtClean="0"/>
              <a:t>；</a:t>
            </a:r>
            <a:endParaRPr lang="zh-CN" altLang="en-US" dirty="0" smtClean="0"/>
          </a:p>
          <a:p>
            <a:r>
              <a:rPr lang="en-US" dirty="0" smtClean="0"/>
              <a:t>②</a:t>
            </a:r>
            <a:r>
              <a:rPr lang="zh-CN" altLang="en-US" dirty="0" smtClean="0"/>
              <a:t>运输途中发生的保险项下的事故</a:t>
            </a:r>
            <a:r>
              <a:rPr lang="en-US" dirty="0" smtClean="0"/>
              <a:t>，  </a:t>
            </a:r>
            <a:r>
              <a:rPr lang="zh-CN" altLang="en-US" dirty="0" smtClean="0"/>
              <a:t>致使被保险的货物遭受的损失等</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pPr eaLnBrk="1" hangingPunct="1"/>
            <a:r>
              <a:rPr lang="zh-CN" altLang="en-US" dirty="0" smtClean="0"/>
              <a:t>第三节　进出口商品检验检疫的模式与流程</a:t>
            </a:r>
            <a:endParaRPr lang="zh-CN" altLang="zh-CN" dirty="0" smtClean="0"/>
          </a:p>
        </p:txBody>
      </p:sp>
      <p:sp>
        <p:nvSpPr>
          <p:cNvPr id="67587" name="Rectangle 3"/>
          <p:cNvSpPr>
            <a:spLocks noGrp="1" noChangeArrowheads="1"/>
          </p:cNvSpPr>
          <p:nvPr>
            <p:ph type="body" idx="1"/>
          </p:nvPr>
        </p:nvSpPr>
        <p:spPr/>
        <p:txBody>
          <a:bodyPr/>
          <a:lstStyle/>
          <a:p>
            <a:r>
              <a:rPr lang="en-US" dirty="0" smtClean="0"/>
              <a:t>２）  </a:t>
            </a:r>
            <a:r>
              <a:rPr lang="zh-CN" altLang="en-US" dirty="0" smtClean="0"/>
              <a:t>解决索赔的方式</a:t>
            </a:r>
            <a:r>
              <a:rPr lang="en-US" dirty="0" smtClean="0"/>
              <a:t>。</a:t>
            </a:r>
            <a:endParaRPr lang="zh-CN" altLang="en-US" dirty="0" smtClean="0"/>
          </a:p>
          <a:p>
            <a:r>
              <a:rPr lang="zh-CN" altLang="en-US" dirty="0" smtClean="0"/>
              <a:t>在国际贸易中</a:t>
            </a:r>
            <a:r>
              <a:rPr lang="en-US" dirty="0" smtClean="0"/>
              <a:t>，  </a:t>
            </a:r>
            <a:r>
              <a:rPr lang="zh-CN" altLang="en-US" dirty="0" smtClean="0"/>
              <a:t>对索赔案件的处理通常采取以下三种方式</a:t>
            </a:r>
            <a:r>
              <a:rPr lang="en-US" dirty="0" smtClean="0"/>
              <a:t>：</a:t>
            </a:r>
            <a:endParaRPr lang="zh-CN" altLang="en-US" dirty="0" smtClean="0"/>
          </a:p>
          <a:p>
            <a:r>
              <a:rPr lang="en-US" dirty="0" smtClean="0"/>
              <a:t>（１）  </a:t>
            </a:r>
            <a:r>
              <a:rPr lang="zh-CN" altLang="en-US" dirty="0" smtClean="0"/>
              <a:t>友好协商</a:t>
            </a:r>
            <a:r>
              <a:rPr lang="en-US" dirty="0" smtClean="0"/>
              <a:t>。</a:t>
            </a:r>
            <a:endParaRPr lang="zh-CN" altLang="en-US" dirty="0" smtClean="0"/>
          </a:p>
          <a:p>
            <a:r>
              <a:rPr lang="en-US" dirty="0" smtClean="0"/>
              <a:t>（２）  </a:t>
            </a:r>
            <a:r>
              <a:rPr lang="zh-CN" altLang="en-US" dirty="0" smtClean="0"/>
              <a:t>仲裁</a:t>
            </a:r>
            <a:r>
              <a:rPr lang="en-US" dirty="0" smtClean="0"/>
              <a:t>。</a:t>
            </a:r>
            <a:endParaRPr lang="zh-CN" altLang="en-US" dirty="0" smtClean="0"/>
          </a:p>
          <a:p>
            <a:r>
              <a:rPr lang="en-US" dirty="0" smtClean="0"/>
              <a:t>（３）  </a:t>
            </a:r>
            <a:r>
              <a:rPr lang="zh-CN" altLang="en-US" dirty="0" smtClean="0"/>
              <a:t>诉讼</a:t>
            </a:r>
            <a:r>
              <a:rPr lang="en-US" dirty="0" smtClean="0"/>
              <a:t>。</a:t>
            </a:r>
            <a:endParaRPr lang="zh-CN" altLang="en-US" dirty="0" smtClean="0"/>
          </a:p>
          <a:p>
            <a:r>
              <a:rPr lang="en-US" dirty="0" smtClean="0"/>
              <a:t>３）  </a:t>
            </a:r>
            <a:r>
              <a:rPr lang="zh-CN" altLang="en-US" dirty="0" smtClean="0"/>
              <a:t>进口索赔应注意的事项</a:t>
            </a:r>
            <a:r>
              <a:rPr lang="en-US" dirty="0" smtClean="0"/>
              <a:t>。</a:t>
            </a:r>
            <a:endParaRPr lang="zh-CN" altLang="en-US" dirty="0" smtClean="0"/>
          </a:p>
          <a:p>
            <a:r>
              <a:rPr lang="en-US" dirty="0" smtClean="0"/>
              <a:t>（１）  </a:t>
            </a:r>
            <a:r>
              <a:rPr lang="zh-CN" altLang="en-US" dirty="0" smtClean="0"/>
              <a:t>准确判定或货损原因及索赔对象</a:t>
            </a:r>
            <a:r>
              <a:rPr lang="en-US" dirty="0" smtClean="0"/>
              <a:t>。</a:t>
            </a:r>
            <a:endParaRPr lang="zh-CN" altLang="en-US" dirty="0" smtClean="0"/>
          </a:p>
          <a:p>
            <a:r>
              <a:rPr lang="en-US" dirty="0" smtClean="0"/>
              <a:t>（２）  </a:t>
            </a:r>
            <a:r>
              <a:rPr lang="zh-CN" altLang="en-US" dirty="0" smtClean="0"/>
              <a:t>注意收集旁证资料</a:t>
            </a:r>
            <a:r>
              <a:rPr lang="en-US" dirty="0" smtClean="0"/>
              <a:t>。</a:t>
            </a:r>
            <a:endParaRPr lang="zh-CN" altLang="en-US" dirty="0" smtClean="0"/>
          </a:p>
          <a:p>
            <a:r>
              <a:rPr lang="en-US" dirty="0" smtClean="0"/>
              <a:t>（３）  </a:t>
            </a:r>
            <a:r>
              <a:rPr lang="zh-CN" altLang="en-US" dirty="0" smtClean="0"/>
              <a:t>留足证据</a:t>
            </a:r>
            <a:r>
              <a:rPr lang="en-US" dirty="0" smtClean="0"/>
              <a:t>。</a:t>
            </a:r>
            <a:endParaRPr lang="zh-CN" altLang="en-US" dirty="0" smtClean="0"/>
          </a:p>
          <a:p>
            <a:r>
              <a:rPr lang="en-US" dirty="0" smtClean="0"/>
              <a:t>（４）  </a:t>
            </a:r>
            <a:r>
              <a:rPr lang="zh-CN" altLang="en-US" dirty="0" smtClean="0"/>
              <a:t>注意索赔期限</a:t>
            </a:r>
            <a:r>
              <a:rPr lang="en-US" dirty="0" smtClean="0"/>
              <a:t>。</a:t>
            </a:r>
            <a:endParaRPr lang="zh-CN" altLang="en-US" dirty="0" smtClean="0"/>
          </a:p>
          <a:p>
            <a:endParaRPr lang="en-US" altLang="zh-CN"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pPr eaLnBrk="1" hangingPunct="1"/>
            <a:r>
              <a:rPr lang="zh-CN" altLang="en-US" dirty="0" smtClean="0"/>
              <a:t>第四节　出入境检验检疫的电子化</a:t>
            </a:r>
            <a:endParaRPr lang="zh-CN" altLang="zh-CN" dirty="0" smtClean="0"/>
          </a:p>
        </p:txBody>
      </p:sp>
      <p:sp>
        <p:nvSpPr>
          <p:cNvPr id="68611" name="Rectangle 3"/>
          <p:cNvSpPr>
            <a:spLocks noGrp="1" noChangeArrowheads="1"/>
          </p:cNvSpPr>
          <p:nvPr>
            <p:ph type="body" idx="1"/>
          </p:nvPr>
        </p:nvSpPr>
        <p:spPr/>
        <p:txBody>
          <a:bodyPr/>
          <a:lstStyle/>
          <a:p>
            <a:r>
              <a:rPr lang="zh-CN" altLang="en-US" sz="2900" dirty="0" smtClean="0"/>
              <a:t>一</a:t>
            </a:r>
            <a:r>
              <a:rPr lang="en-US" sz="2900" dirty="0" smtClean="0"/>
              <a:t>、  </a:t>
            </a:r>
            <a:r>
              <a:rPr lang="zh-CN" altLang="en-US" sz="2900" dirty="0" smtClean="0"/>
              <a:t>电子申报</a:t>
            </a:r>
            <a:r>
              <a:rPr lang="en-US" altLang="zh-CN" sz="2900" dirty="0" smtClean="0"/>
              <a:t> </a:t>
            </a:r>
            <a:endParaRPr lang="zh-CN" altLang="en-US" sz="2900" dirty="0" smtClean="0"/>
          </a:p>
          <a:p>
            <a:r>
              <a:rPr lang="zh-CN" altLang="en-US" dirty="0" smtClean="0"/>
              <a:t>电子申报主要是指电子报检和原产地证书电子签证</a:t>
            </a:r>
            <a:r>
              <a:rPr lang="en-US" dirty="0" smtClean="0"/>
              <a:t>。</a:t>
            </a:r>
          </a:p>
          <a:p>
            <a:r>
              <a:rPr lang="en-US" dirty="0" smtClean="0"/>
              <a:t>１  </a:t>
            </a:r>
            <a:r>
              <a:rPr lang="zh-CN" altLang="en-US" dirty="0" smtClean="0"/>
              <a:t>电子报检的申请</a:t>
            </a:r>
          </a:p>
          <a:p>
            <a:r>
              <a:rPr lang="en-US" dirty="0" smtClean="0"/>
              <a:t>（１）  </a:t>
            </a:r>
            <a:r>
              <a:rPr lang="zh-CN" altLang="en-US" dirty="0" smtClean="0"/>
              <a:t>申请电子报检的报检单位应具备下列条件</a:t>
            </a:r>
            <a:r>
              <a:rPr lang="en-US" dirty="0" smtClean="0"/>
              <a:t>。</a:t>
            </a:r>
            <a:endParaRPr lang="zh-CN" altLang="en-US" dirty="0" smtClean="0"/>
          </a:p>
          <a:p>
            <a:r>
              <a:rPr lang="en-US" dirty="0" smtClean="0"/>
              <a:t>①</a:t>
            </a:r>
            <a:r>
              <a:rPr lang="zh-CN" altLang="en-US" dirty="0" smtClean="0"/>
              <a:t>遵守报检的有关管理规定</a:t>
            </a:r>
            <a:r>
              <a:rPr lang="en-US" dirty="0" smtClean="0"/>
              <a:t>；</a:t>
            </a:r>
            <a:endParaRPr lang="zh-CN" altLang="en-US" dirty="0" smtClean="0"/>
          </a:p>
          <a:p>
            <a:r>
              <a:rPr lang="en-US" dirty="0" smtClean="0"/>
              <a:t>②</a:t>
            </a:r>
            <a:r>
              <a:rPr lang="zh-CN" altLang="en-US" dirty="0" smtClean="0"/>
              <a:t>已在检验检疫机构办理报检单位备案或注册登记手续</a:t>
            </a:r>
            <a:r>
              <a:rPr lang="en-US" dirty="0" smtClean="0"/>
              <a:t>；</a:t>
            </a:r>
            <a:endParaRPr lang="zh-CN" altLang="en-US" dirty="0" smtClean="0"/>
          </a:p>
          <a:p>
            <a:r>
              <a:rPr lang="en-US" dirty="0" smtClean="0"/>
              <a:t>③</a:t>
            </a:r>
            <a:r>
              <a:rPr lang="zh-CN" altLang="en-US" dirty="0" smtClean="0"/>
              <a:t>具有经检验检疫机构注册的报检员</a:t>
            </a:r>
            <a:r>
              <a:rPr lang="en-US" dirty="0" smtClean="0"/>
              <a:t>；</a:t>
            </a:r>
            <a:endParaRPr lang="zh-CN" altLang="en-US" dirty="0" smtClean="0"/>
          </a:p>
          <a:p>
            <a:r>
              <a:rPr lang="en-US" dirty="0" smtClean="0"/>
              <a:t>④</a:t>
            </a:r>
            <a:r>
              <a:rPr lang="zh-CN" altLang="en-US" dirty="0" smtClean="0"/>
              <a:t>具备开展电子报检的软硬件条件</a:t>
            </a:r>
            <a:r>
              <a:rPr lang="en-US" dirty="0" smtClean="0"/>
              <a:t>；</a:t>
            </a:r>
            <a:endParaRPr lang="zh-CN" altLang="en-US" dirty="0" smtClean="0"/>
          </a:p>
          <a:p>
            <a:r>
              <a:rPr lang="en-US" dirty="0" smtClean="0"/>
              <a:t>⑤</a:t>
            </a:r>
            <a:r>
              <a:rPr lang="zh-CN" altLang="en-US" dirty="0" smtClean="0"/>
              <a:t>在国家质检总局指定的机构办理电子业务开户手续</a:t>
            </a:r>
            <a:endParaRPr lang="zh-CN" altLang="zh-CN" dirty="0" smtClean="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pPr eaLnBrk="1" hangingPunct="1"/>
            <a:r>
              <a:rPr lang="zh-CN" altLang="en-US" dirty="0" smtClean="0"/>
              <a:t>第四节　出入境检验检疫的电子化</a:t>
            </a:r>
            <a:endParaRPr lang="zh-CN" altLang="zh-CN" dirty="0" smtClean="0"/>
          </a:p>
        </p:txBody>
      </p:sp>
      <p:sp>
        <p:nvSpPr>
          <p:cNvPr id="69635" name="Rectangle 3"/>
          <p:cNvSpPr>
            <a:spLocks noGrp="1" noChangeArrowheads="1"/>
          </p:cNvSpPr>
          <p:nvPr>
            <p:ph type="body" idx="1"/>
          </p:nvPr>
        </p:nvSpPr>
        <p:spPr/>
        <p:txBody>
          <a:bodyPr/>
          <a:lstStyle/>
          <a:p>
            <a:pPr>
              <a:lnSpc>
                <a:spcPct val="150000"/>
              </a:lnSpc>
            </a:pPr>
            <a:r>
              <a:rPr lang="en-US" dirty="0" smtClean="0"/>
              <a:t>（２）  </a:t>
            </a:r>
            <a:r>
              <a:rPr lang="zh-CN" altLang="en-US" dirty="0" smtClean="0"/>
              <a:t>报检单位申请电子报检应提供以下资料</a:t>
            </a:r>
            <a:r>
              <a:rPr lang="en-US" dirty="0" smtClean="0"/>
              <a:t>。</a:t>
            </a:r>
            <a:endParaRPr lang="zh-CN" altLang="en-US" dirty="0" smtClean="0"/>
          </a:p>
          <a:p>
            <a:pPr>
              <a:lnSpc>
                <a:spcPct val="150000"/>
              </a:lnSpc>
            </a:pPr>
            <a:r>
              <a:rPr lang="en-US" dirty="0" smtClean="0"/>
              <a:t>①</a:t>
            </a:r>
            <a:r>
              <a:rPr lang="zh-CN" altLang="en-US" dirty="0" smtClean="0"/>
              <a:t>在检验检疫机构取得的报检单位备案或注册登记证明复印件</a:t>
            </a:r>
            <a:r>
              <a:rPr lang="en-US" dirty="0" smtClean="0"/>
              <a:t>；</a:t>
            </a:r>
            <a:endParaRPr lang="zh-CN" altLang="en-US" dirty="0" smtClean="0"/>
          </a:p>
          <a:p>
            <a:pPr>
              <a:lnSpc>
                <a:spcPct val="150000"/>
              </a:lnSpc>
            </a:pPr>
            <a:r>
              <a:rPr lang="en-US" dirty="0" smtClean="0"/>
              <a:t>②  《 </a:t>
            </a:r>
            <a:r>
              <a:rPr lang="zh-CN" altLang="en-US" dirty="0" smtClean="0"/>
              <a:t>电子报检登记申请表</a:t>
            </a:r>
            <a:r>
              <a:rPr lang="en-US" dirty="0" smtClean="0"/>
              <a:t>》 ；</a:t>
            </a:r>
            <a:endParaRPr lang="zh-CN" altLang="en-US" dirty="0" smtClean="0"/>
          </a:p>
          <a:p>
            <a:pPr>
              <a:lnSpc>
                <a:spcPct val="150000"/>
              </a:lnSpc>
            </a:pPr>
            <a:r>
              <a:rPr lang="en-US" dirty="0" smtClean="0"/>
              <a:t>③  《 </a:t>
            </a:r>
            <a:r>
              <a:rPr lang="zh-CN" altLang="en-US" dirty="0" smtClean="0"/>
              <a:t>电子业务开户登记表</a:t>
            </a:r>
            <a:r>
              <a:rPr lang="en-US" dirty="0" smtClean="0"/>
              <a:t>》 。</a:t>
            </a:r>
            <a:endParaRPr lang="zh-CN" altLang="en-US" dirty="0" smtClean="0"/>
          </a:p>
          <a:p>
            <a:pPr>
              <a:lnSpc>
                <a:spcPct val="150000"/>
              </a:lnSpc>
            </a:pPr>
            <a:r>
              <a:rPr lang="en-US" dirty="0" smtClean="0"/>
              <a:t>（３） </a:t>
            </a:r>
            <a:r>
              <a:rPr lang="zh-CN" altLang="en-US" dirty="0" smtClean="0"/>
              <a:t>检验检疫机构对申请开展电子报检业务的报检单位进行审查</a:t>
            </a:r>
            <a:r>
              <a:rPr lang="en-US" dirty="0" smtClean="0"/>
              <a:t>，  </a:t>
            </a:r>
            <a:r>
              <a:rPr lang="zh-CN" altLang="en-US" dirty="0" smtClean="0"/>
              <a:t>经审查合格的可以 开展电子报检业务</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pPr eaLnBrk="1" hangingPunct="1"/>
            <a:r>
              <a:rPr lang="zh-CN" altLang="en-US" dirty="0" smtClean="0"/>
              <a:t>第四节　出入境检验检疫的电子化</a:t>
            </a:r>
            <a:endParaRPr lang="zh-CN" altLang="zh-CN" dirty="0" smtClean="0"/>
          </a:p>
        </p:txBody>
      </p:sp>
      <p:sp>
        <p:nvSpPr>
          <p:cNvPr id="70659" name="Rectangle 3"/>
          <p:cNvSpPr>
            <a:spLocks noGrp="1" noChangeArrowheads="1"/>
          </p:cNvSpPr>
          <p:nvPr>
            <p:ph type="body" idx="1"/>
          </p:nvPr>
        </p:nvSpPr>
        <p:spPr/>
        <p:txBody>
          <a:bodyPr/>
          <a:lstStyle/>
          <a:p>
            <a:r>
              <a:rPr lang="en-US" dirty="0" smtClean="0"/>
              <a:t>２  </a:t>
            </a:r>
            <a:r>
              <a:rPr lang="zh-CN" altLang="en-US" dirty="0" smtClean="0"/>
              <a:t>电子软件</a:t>
            </a:r>
          </a:p>
          <a:p>
            <a:r>
              <a:rPr lang="zh-CN" altLang="en-US" dirty="0" smtClean="0"/>
              <a:t>开展电子报检业务应使用经国家质检总局评测合格并认可的电子报检软件</a:t>
            </a:r>
            <a:r>
              <a:rPr lang="en-US" dirty="0" smtClean="0"/>
              <a:t>， </a:t>
            </a:r>
            <a:r>
              <a:rPr lang="zh-CN" altLang="en-US" dirty="0" smtClean="0"/>
              <a:t>不得使用未 经国家质检总局测试认可的软件进行电子报检</a:t>
            </a:r>
            <a:r>
              <a:rPr lang="en-US" dirty="0" smtClean="0"/>
              <a:t>。  </a:t>
            </a:r>
            <a:r>
              <a:rPr lang="zh-CN" altLang="en-US" dirty="0" smtClean="0"/>
              <a:t>这些软件有安装企业端软件通过专门平台进</a:t>
            </a:r>
          </a:p>
          <a:p>
            <a:r>
              <a:rPr lang="zh-CN" altLang="en-US" dirty="0" smtClean="0"/>
              <a:t>行电子报检和通过浏览器进行电子报检两种方式</a:t>
            </a:r>
            <a:r>
              <a:rPr lang="en-US" dirty="0" smtClean="0"/>
              <a:t>，  </a:t>
            </a:r>
            <a:r>
              <a:rPr lang="zh-CN" altLang="en-US" dirty="0" smtClean="0"/>
              <a:t>企业可根据具体情况自愿选择</a:t>
            </a:r>
            <a:r>
              <a:rPr lang="en-US" dirty="0" smtClean="0"/>
              <a:t>。</a:t>
            </a:r>
            <a:endParaRPr lang="zh-CN" altLang="en-US" dirty="0" smtClean="0"/>
          </a:p>
          <a:p>
            <a:r>
              <a:rPr lang="en-US" dirty="0" smtClean="0"/>
              <a:t>３  </a:t>
            </a:r>
            <a:r>
              <a:rPr lang="zh-CN" altLang="en-US" dirty="0" smtClean="0"/>
              <a:t>实施电子报检后的工作流程</a:t>
            </a:r>
          </a:p>
          <a:p>
            <a:r>
              <a:rPr lang="en-US" dirty="0" smtClean="0"/>
              <a:t>（１）  </a:t>
            </a:r>
            <a:r>
              <a:rPr lang="zh-CN" altLang="en-US" dirty="0" smtClean="0"/>
              <a:t>报检环节</a:t>
            </a:r>
            <a:r>
              <a:rPr lang="en-US" dirty="0" smtClean="0"/>
              <a:t>。</a:t>
            </a:r>
            <a:endParaRPr lang="zh-CN" altLang="en-US" dirty="0" smtClean="0"/>
          </a:p>
          <a:p>
            <a:r>
              <a:rPr lang="en-US" dirty="0" smtClean="0"/>
              <a:t>①</a:t>
            </a:r>
            <a:r>
              <a:rPr lang="zh-CN" altLang="en-US" dirty="0" smtClean="0"/>
              <a:t>对报检数据 的 审 核 采 取  </a:t>
            </a:r>
            <a:r>
              <a:rPr lang="en-US" dirty="0" smtClean="0"/>
              <a:t>“ </a:t>
            </a:r>
            <a:r>
              <a:rPr lang="zh-CN" altLang="en-US" dirty="0" smtClean="0"/>
              <a:t>先 机 审</a:t>
            </a:r>
            <a:r>
              <a:rPr lang="en-US" dirty="0" smtClean="0"/>
              <a:t>，  </a:t>
            </a:r>
            <a:r>
              <a:rPr lang="zh-CN" altLang="en-US" dirty="0" smtClean="0"/>
              <a:t>后 人 审</a:t>
            </a:r>
            <a:r>
              <a:rPr lang="en-US" dirty="0" smtClean="0"/>
              <a:t>”  </a:t>
            </a:r>
            <a:r>
              <a:rPr lang="zh-CN" altLang="en-US" dirty="0" smtClean="0"/>
              <a:t>的 程 序 进 行</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pPr eaLnBrk="1" hangingPunct="1"/>
            <a:r>
              <a:rPr lang="zh-CN" altLang="en-US" dirty="0" smtClean="0"/>
              <a:t>第四节　出入境检验检疫的电子化</a:t>
            </a:r>
            <a:endParaRPr lang="zh-CN" altLang="zh-CN" dirty="0" smtClean="0"/>
          </a:p>
        </p:txBody>
      </p:sp>
      <p:sp>
        <p:nvSpPr>
          <p:cNvPr id="71683" name="Rectangle 3"/>
          <p:cNvSpPr>
            <a:spLocks noGrp="1" noChangeArrowheads="1"/>
          </p:cNvSpPr>
          <p:nvPr>
            <p:ph type="body" idx="1"/>
          </p:nvPr>
        </p:nvSpPr>
        <p:spPr/>
        <p:txBody>
          <a:bodyPr/>
          <a:lstStyle/>
          <a:p>
            <a:pPr>
              <a:lnSpc>
                <a:spcPct val="150000"/>
              </a:lnSpc>
            </a:pPr>
            <a:r>
              <a:rPr lang="en-US" dirty="0" smtClean="0"/>
              <a:t>②</a:t>
            </a:r>
            <a:r>
              <a:rPr lang="zh-CN" altLang="en-US" dirty="0" smtClean="0"/>
              <a:t>出境货物受理电子报检后</a:t>
            </a:r>
            <a:r>
              <a:rPr lang="en-US" dirty="0" smtClean="0"/>
              <a:t>，   </a:t>
            </a:r>
            <a:r>
              <a:rPr lang="zh-CN" altLang="en-US" dirty="0" smtClean="0"/>
              <a:t>报检人应按受理报检信息的要求</a:t>
            </a:r>
            <a:r>
              <a:rPr lang="en-US" dirty="0" smtClean="0"/>
              <a:t>，   </a:t>
            </a:r>
            <a:r>
              <a:rPr lang="zh-CN" altLang="en-US" dirty="0" smtClean="0"/>
              <a:t>在 检 验 检 疫 机 构 施 检 时</a:t>
            </a:r>
            <a:r>
              <a:rPr lang="en-US" dirty="0" smtClean="0"/>
              <a:t>，  </a:t>
            </a:r>
            <a:r>
              <a:rPr lang="zh-CN" altLang="en-US" dirty="0" smtClean="0"/>
              <a:t>提交报检单和随附单据</a:t>
            </a:r>
            <a:r>
              <a:rPr lang="en-US" dirty="0" smtClean="0"/>
              <a:t>；</a:t>
            </a:r>
            <a:endParaRPr lang="zh-CN" altLang="en-US" dirty="0" smtClean="0"/>
          </a:p>
          <a:p>
            <a:pPr>
              <a:lnSpc>
                <a:spcPct val="150000"/>
              </a:lnSpc>
            </a:pPr>
            <a:r>
              <a:rPr lang="en-US" dirty="0" smtClean="0"/>
              <a:t>③</a:t>
            </a:r>
            <a:r>
              <a:rPr lang="zh-CN" altLang="en-US" dirty="0" smtClean="0"/>
              <a:t>入境货物受理电子报检后</a:t>
            </a:r>
            <a:r>
              <a:rPr lang="en-US" dirty="0" smtClean="0"/>
              <a:t>，   </a:t>
            </a:r>
            <a:r>
              <a:rPr lang="zh-CN" altLang="en-US" dirty="0" smtClean="0"/>
              <a:t>报检 人 应 按 受 理 报 检 信 息 的 要 求</a:t>
            </a:r>
            <a:r>
              <a:rPr lang="en-US" dirty="0" smtClean="0"/>
              <a:t>，  </a:t>
            </a:r>
            <a:r>
              <a:rPr lang="zh-CN" altLang="en-US" dirty="0" smtClean="0"/>
              <a:t>在 领 取  </a:t>
            </a:r>
            <a:r>
              <a:rPr lang="en-US" dirty="0" smtClean="0"/>
              <a:t>《 </a:t>
            </a:r>
            <a:r>
              <a:rPr lang="zh-CN" altLang="en-US" dirty="0" smtClean="0"/>
              <a:t>入 境 货 物 通 关单</a:t>
            </a:r>
            <a:r>
              <a:rPr lang="en-US" dirty="0" smtClean="0"/>
              <a:t>》  </a:t>
            </a:r>
            <a:r>
              <a:rPr lang="zh-CN" altLang="en-US" dirty="0" smtClean="0"/>
              <a:t>时</a:t>
            </a:r>
            <a:r>
              <a:rPr lang="en-US" dirty="0" smtClean="0"/>
              <a:t>，  </a:t>
            </a:r>
            <a:r>
              <a:rPr lang="zh-CN" altLang="en-US" dirty="0" smtClean="0"/>
              <a:t>提交报检单和随附单据</a:t>
            </a:r>
            <a:r>
              <a:rPr lang="en-US" dirty="0" smtClean="0"/>
              <a:t>；</a:t>
            </a:r>
            <a:endParaRPr lang="zh-CN" altLang="en-US" dirty="0" smtClean="0"/>
          </a:p>
          <a:p>
            <a:pPr>
              <a:lnSpc>
                <a:spcPct val="150000"/>
              </a:lnSpc>
            </a:pPr>
            <a:r>
              <a:rPr lang="en-US" dirty="0" smtClean="0"/>
              <a:t>④</a:t>
            </a:r>
            <a:r>
              <a:rPr lang="zh-CN" altLang="en-US" dirty="0" smtClean="0"/>
              <a:t>电子报检申请人对已发送的报检申请需更改或撤销报检时</a:t>
            </a:r>
            <a:r>
              <a:rPr lang="en-US" dirty="0" smtClean="0"/>
              <a:t>， </a:t>
            </a:r>
            <a:r>
              <a:rPr lang="zh-CN" altLang="en-US" dirty="0" smtClean="0"/>
              <a:t>应发送更改或撤销报检申 请</a:t>
            </a:r>
            <a:r>
              <a:rPr lang="en-US" dirty="0" smtClean="0"/>
              <a:t>。  </a:t>
            </a:r>
            <a:r>
              <a:rPr lang="zh-CN" altLang="en-US" dirty="0" smtClean="0"/>
              <a:t>检验检疫机构按有关规定办理</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pPr eaLnBrk="1" hangingPunct="1"/>
            <a:r>
              <a:rPr lang="zh-CN" altLang="en-US" dirty="0" smtClean="0"/>
              <a:t>第四节　出入境检验检疫的电子化</a:t>
            </a:r>
            <a:endParaRPr lang="zh-CN" altLang="zh-CN" dirty="0" smtClean="0"/>
          </a:p>
        </p:txBody>
      </p:sp>
      <p:sp>
        <p:nvSpPr>
          <p:cNvPr id="72707" name="Rectangle 3"/>
          <p:cNvSpPr>
            <a:spLocks noGrp="1" noChangeArrowheads="1"/>
          </p:cNvSpPr>
          <p:nvPr>
            <p:ph type="body" idx="1"/>
          </p:nvPr>
        </p:nvSpPr>
        <p:spPr/>
        <p:txBody>
          <a:bodyPr/>
          <a:lstStyle/>
          <a:p>
            <a:r>
              <a:rPr lang="en-US" dirty="0" smtClean="0"/>
              <a:t>（２）  </a:t>
            </a:r>
            <a:r>
              <a:rPr lang="zh-CN" altLang="en-US" dirty="0" smtClean="0"/>
              <a:t>施检环节</a:t>
            </a:r>
            <a:r>
              <a:rPr lang="en-US" dirty="0" smtClean="0"/>
              <a:t>。</a:t>
            </a:r>
            <a:endParaRPr lang="zh-CN" altLang="en-US" dirty="0" smtClean="0"/>
          </a:p>
          <a:p>
            <a:r>
              <a:rPr lang="zh-CN" altLang="en-US" dirty="0" smtClean="0"/>
              <a:t>报检单位接到报检成功信息后</a:t>
            </a:r>
            <a:r>
              <a:rPr lang="en-US" dirty="0" smtClean="0"/>
              <a:t>，   </a:t>
            </a:r>
            <a:r>
              <a:rPr lang="zh-CN" altLang="en-US" dirty="0" smtClean="0"/>
              <a:t>与检验检疫机构联系检验检疫</a:t>
            </a:r>
            <a:r>
              <a:rPr lang="en-US" dirty="0" smtClean="0"/>
              <a:t>。   </a:t>
            </a:r>
            <a:r>
              <a:rPr lang="zh-CN" altLang="en-US" dirty="0" smtClean="0"/>
              <a:t>在现场检验检疫时</a:t>
            </a:r>
            <a:r>
              <a:rPr lang="en-US" dirty="0" smtClean="0"/>
              <a:t>，  </a:t>
            </a:r>
            <a:r>
              <a:rPr lang="zh-CN" altLang="en-US" dirty="0" smtClean="0"/>
              <a:t>持 报检软件打印的报检单和全套随附单据交检验检疫工作人员审核</a:t>
            </a:r>
            <a:r>
              <a:rPr lang="en-US" dirty="0" smtClean="0"/>
              <a:t>，   </a:t>
            </a:r>
            <a:r>
              <a:rPr lang="zh-CN" altLang="en-US" dirty="0" smtClean="0"/>
              <a:t>不符合要求的</a:t>
            </a:r>
            <a:r>
              <a:rPr lang="en-US" dirty="0" smtClean="0"/>
              <a:t>，  </a:t>
            </a:r>
            <a:r>
              <a:rPr lang="zh-CN" altLang="en-US" dirty="0" smtClean="0"/>
              <a:t>检验检疫 工作人员通知报检企业立即更改</a:t>
            </a:r>
            <a:r>
              <a:rPr lang="en-US" dirty="0" smtClean="0"/>
              <a:t>。</a:t>
            </a:r>
            <a:endParaRPr lang="zh-CN" altLang="en-US" dirty="0" smtClean="0"/>
          </a:p>
          <a:p>
            <a:pPr eaLnBrk="1" hangingPunct="1"/>
            <a:r>
              <a:rPr lang="en-US" dirty="0" smtClean="0"/>
              <a:t>（３）  </a:t>
            </a:r>
            <a:r>
              <a:rPr lang="zh-CN" altLang="en-US" dirty="0" smtClean="0"/>
              <a:t>计收费</a:t>
            </a:r>
            <a:r>
              <a:rPr lang="en-US" dirty="0" smtClean="0"/>
              <a:t>。</a:t>
            </a:r>
            <a:endParaRPr lang="zh-CN" altLang="en-US" dirty="0" smtClean="0"/>
          </a:p>
          <a:p>
            <a:r>
              <a:rPr lang="zh-CN" altLang="en-US" dirty="0" smtClean="0"/>
              <a:t>计费由电子审单系统自动完成</a:t>
            </a:r>
            <a:r>
              <a:rPr lang="en-US" dirty="0" smtClean="0"/>
              <a:t>，   </a:t>
            </a:r>
            <a:r>
              <a:rPr lang="zh-CN" altLang="en-US" dirty="0" smtClean="0"/>
              <a:t>并对照报检单位提供的单据进行计费复核</a:t>
            </a:r>
            <a:r>
              <a:rPr lang="en-US" dirty="0" smtClean="0"/>
              <a:t>，  </a:t>
            </a:r>
            <a:r>
              <a:rPr lang="zh-CN" altLang="en-US" dirty="0" smtClean="0"/>
              <a:t>报检单位应按规定缴纳检验检疫费</a:t>
            </a:r>
            <a:r>
              <a:rPr lang="en-US" dirty="0" smtClean="0"/>
              <a:t>。</a:t>
            </a:r>
            <a:endParaRPr lang="zh-CN" altLang="en-US" dirty="0" smtClean="0"/>
          </a:p>
          <a:p>
            <a:r>
              <a:rPr lang="en-US" dirty="0" smtClean="0"/>
              <a:t>（４）  </a:t>
            </a:r>
            <a:r>
              <a:rPr lang="zh-CN" altLang="en-US" dirty="0" smtClean="0"/>
              <a:t>签证放行</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zh-CN" altLang="en-US" dirty="0" smtClean="0"/>
              <a:t>第一节  出入境检验检疫概述</a:t>
            </a:r>
            <a:endParaRPr lang="zh-CN" altLang="zh-CN" dirty="0" smtClean="0"/>
          </a:p>
        </p:txBody>
      </p:sp>
      <p:sp>
        <p:nvSpPr>
          <p:cNvPr id="9219" name="Rectangle 3"/>
          <p:cNvSpPr>
            <a:spLocks noGrp="1" noChangeArrowheads="1"/>
          </p:cNvSpPr>
          <p:nvPr>
            <p:ph type="body" idx="1"/>
          </p:nvPr>
        </p:nvSpPr>
        <p:spPr/>
        <p:txBody>
          <a:bodyPr/>
          <a:lstStyle/>
          <a:p>
            <a:r>
              <a:rPr lang="en-US" dirty="0" smtClean="0"/>
              <a:t>（２）  </a:t>
            </a:r>
            <a:r>
              <a:rPr lang="zh-CN" altLang="en-US" dirty="0" smtClean="0"/>
              <a:t>宏观管理和指导全国质量工作</a:t>
            </a:r>
            <a:r>
              <a:rPr lang="en-US" dirty="0" smtClean="0"/>
              <a:t>，   </a:t>
            </a:r>
            <a:r>
              <a:rPr lang="zh-CN" altLang="en-US" dirty="0" smtClean="0"/>
              <a:t>研究拟定提高国家质量水平的发展战略</a:t>
            </a:r>
            <a:r>
              <a:rPr lang="en-US" dirty="0" smtClean="0"/>
              <a:t>，  </a:t>
            </a:r>
            <a:r>
              <a:rPr lang="zh-CN" altLang="en-US" dirty="0" smtClean="0"/>
              <a:t>组织实施  </a:t>
            </a:r>
            <a:r>
              <a:rPr lang="en-US" dirty="0" smtClean="0"/>
              <a:t>《 </a:t>
            </a:r>
            <a:r>
              <a:rPr lang="zh-CN" altLang="en-US" dirty="0" smtClean="0"/>
              <a:t>质量振兴纲要</a:t>
            </a:r>
            <a:r>
              <a:rPr lang="en-US" dirty="0" smtClean="0"/>
              <a:t>》 ，  </a:t>
            </a:r>
            <a:r>
              <a:rPr lang="zh-CN" altLang="en-US" dirty="0" smtClean="0"/>
              <a:t>组织推广先进的质量管理经验和方法</a:t>
            </a:r>
            <a:r>
              <a:rPr lang="en-US" dirty="0" smtClean="0"/>
              <a:t>，  </a:t>
            </a:r>
            <a:r>
              <a:rPr lang="zh-CN" altLang="en-US" dirty="0" smtClean="0"/>
              <a:t>推进名牌战略的实施</a:t>
            </a:r>
            <a:r>
              <a:rPr lang="en-US" dirty="0" smtClean="0"/>
              <a:t>；  </a:t>
            </a:r>
            <a:r>
              <a:rPr lang="zh-CN" altLang="en-US" dirty="0" smtClean="0"/>
              <a:t>会同有 关部门建立重大工程设备质量监理制度</a:t>
            </a:r>
            <a:r>
              <a:rPr lang="en-US" dirty="0" smtClean="0"/>
              <a:t>；  </a:t>
            </a:r>
            <a:r>
              <a:rPr lang="zh-CN" altLang="en-US" dirty="0" smtClean="0"/>
              <a:t>负责组织重大产品质量事故的调查</a:t>
            </a:r>
            <a:r>
              <a:rPr lang="en-US" dirty="0" smtClean="0"/>
              <a:t>；  </a:t>
            </a:r>
            <a:r>
              <a:rPr lang="zh-CN" altLang="en-US" dirty="0" smtClean="0"/>
              <a:t>依法负责产品防伪的监督管理工作</a:t>
            </a:r>
            <a:r>
              <a:rPr lang="en-US" dirty="0" smtClean="0"/>
              <a:t>。</a:t>
            </a:r>
            <a:endParaRPr lang="zh-CN" altLang="en-US" dirty="0" smtClean="0"/>
          </a:p>
          <a:p>
            <a:r>
              <a:rPr lang="en-US" dirty="0" smtClean="0"/>
              <a:t>（３） </a:t>
            </a:r>
            <a:r>
              <a:rPr lang="zh-CN" altLang="en-US" dirty="0" smtClean="0"/>
              <a:t>统一管理计量工作</a:t>
            </a:r>
            <a:r>
              <a:rPr lang="en-US" dirty="0" smtClean="0"/>
              <a:t>。 </a:t>
            </a:r>
          </a:p>
          <a:p>
            <a:r>
              <a:rPr lang="en-US" dirty="0" smtClean="0"/>
              <a:t>（４）  </a:t>
            </a:r>
            <a:r>
              <a:rPr lang="zh-CN" altLang="en-US" dirty="0" smtClean="0"/>
              <a:t>拟定出入境检验检疫综合业务规章制度</a:t>
            </a:r>
            <a:r>
              <a:rPr lang="en-US" dirty="0" smtClean="0"/>
              <a:t>，  </a:t>
            </a:r>
            <a:r>
              <a:rPr lang="zh-CN" altLang="en-US" dirty="0" smtClean="0"/>
              <a:t>负责口岸出入境检验检疫业务管理</a:t>
            </a:r>
            <a:r>
              <a:rPr lang="en-US" dirty="0" smtClean="0"/>
              <a:t>；  </a:t>
            </a:r>
            <a:r>
              <a:rPr lang="zh-CN" altLang="en-US" dirty="0" smtClean="0"/>
              <a:t>负责商品普惠制原产地证和一般原产地</a:t>
            </a:r>
            <a:r>
              <a:rPr lang="en-US" dirty="0" smtClean="0"/>
              <a:t>。</a:t>
            </a:r>
            <a:endParaRPr lang="zh-CN" altLang="en-US" dirty="0" smtClean="0"/>
          </a:p>
          <a:p>
            <a:r>
              <a:rPr lang="en-US" dirty="0" smtClean="0"/>
              <a:t>（５）  </a:t>
            </a:r>
            <a:r>
              <a:rPr lang="zh-CN" altLang="en-US" dirty="0" smtClean="0"/>
              <a:t>组织实施 出 入 境 卫 生 检 疫</a:t>
            </a:r>
            <a:r>
              <a:rPr lang="en-US" dirty="0" smtClean="0"/>
              <a:t>、  </a:t>
            </a:r>
            <a:r>
              <a:rPr lang="zh-CN" altLang="en-US" dirty="0" smtClean="0"/>
              <a:t>传 染 病 监 测 和 卫 生 监 督 工 作</a:t>
            </a:r>
            <a:r>
              <a:rPr lang="en-US" dirty="0" smtClean="0"/>
              <a:t>；  </a:t>
            </a:r>
            <a:r>
              <a:rPr lang="zh-CN" altLang="en-US" dirty="0" smtClean="0"/>
              <a:t>管 理 国 外 疫 情 的 收 集</a:t>
            </a:r>
            <a:r>
              <a:rPr lang="en-US" dirty="0" smtClean="0"/>
              <a:t>、</a:t>
            </a:r>
            <a:r>
              <a:rPr lang="zh-CN" altLang="en-US" dirty="0" smtClean="0"/>
              <a:t>分析</a:t>
            </a:r>
            <a:r>
              <a:rPr lang="en-US" dirty="0" smtClean="0"/>
              <a:t>、 </a:t>
            </a:r>
            <a:r>
              <a:rPr lang="zh-CN" altLang="en-US" dirty="0" smtClean="0"/>
              <a:t>整理</a:t>
            </a:r>
            <a:r>
              <a:rPr lang="en-US" dirty="0" smtClean="0"/>
              <a:t>，  </a:t>
            </a:r>
            <a:r>
              <a:rPr lang="zh-CN" altLang="en-US" dirty="0" smtClean="0"/>
              <a:t>提供信息指导和咨询服务</a:t>
            </a:r>
            <a:r>
              <a:rPr lang="en-US" dirty="0" smtClean="0"/>
              <a:t>。</a:t>
            </a:r>
            <a:endParaRPr lang="zh-CN" altLang="en-US" dirty="0" smtClean="0"/>
          </a:p>
          <a:p>
            <a:endParaRPr lang="zh-CN" altLang="en-US" dirty="0" smtClean="0"/>
          </a:p>
          <a:p>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p:txBody>
          <a:bodyPr/>
          <a:lstStyle/>
          <a:p>
            <a:pPr eaLnBrk="1" hangingPunct="1"/>
            <a:r>
              <a:rPr lang="zh-CN" altLang="en-US" dirty="0" smtClean="0"/>
              <a:t>第四节　出入境检验检疫的电子化</a:t>
            </a:r>
            <a:endParaRPr lang="zh-CN" altLang="zh-CN" dirty="0" smtClean="0"/>
          </a:p>
        </p:txBody>
      </p:sp>
      <p:sp>
        <p:nvSpPr>
          <p:cNvPr id="73731" name="Rectangle 3"/>
          <p:cNvSpPr>
            <a:spLocks noGrp="1" noChangeArrowheads="1"/>
          </p:cNvSpPr>
          <p:nvPr>
            <p:ph type="body" idx="1"/>
          </p:nvPr>
        </p:nvSpPr>
        <p:spPr/>
        <p:txBody>
          <a:bodyPr/>
          <a:lstStyle/>
          <a:p>
            <a:r>
              <a:rPr lang="en-US" dirty="0" smtClean="0"/>
              <a:t>４  </a:t>
            </a:r>
            <a:r>
              <a:rPr lang="zh-CN" altLang="en-US" dirty="0" smtClean="0"/>
              <a:t>电子报检应注意的问题</a:t>
            </a:r>
          </a:p>
          <a:p>
            <a:r>
              <a:rPr lang="zh-CN" altLang="en-US" dirty="0" smtClean="0"/>
              <a:t>电子报检人应确保电子报检信息真实</a:t>
            </a:r>
            <a:r>
              <a:rPr lang="en-US" dirty="0" smtClean="0"/>
              <a:t>、  </a:t>
            </a:r>
            <a:r>
              <a:rPr lang="zh-CN" altLang="en-US" dirty="0" smtClean="0"/>
              <a:t>准确</a:t>
            </a:r>
            <a:r>
              <a:rPr lang="en-US" dirty="0" smtClean="0"/>
              <a:t>，  </a:t>
            </a:r>
            <a:r>
              <a:rPr lang="zh-CN" altLang="en-US" dirty="0" smtClean="0"/>
              <a:t>不得发送无效报检信息</a:t>
            </a:r>
            <a:r>
              <a:rPr lang="en-US" dirty="0" smtClean="0"/>
              <a:t>。  </a:t>
            </a:r>
            <a:r>
              <a:rPr lang="zh-CN" altLang="en-US" dirty="0" smtClean="0"/>
              <a:t>报检人发送的电 子报检信息应与提供的报检单及随附单据有关内容保持一致</a:t>
            </a:r>
            <a:r>
              <a:rPr lang="en-US" dirty="0" smtClean="0"/>
              <a:t>。</a:t>
            </a:r>
            <a:endParaRPr lang="zh-CN" altLang="en-US" dirty="0" smtClean="0"/>
          </a:p>
          <a:p>
            <a:r>
              <a:rPr lang="zh-CN" altLang="en-US" dirty="0" smtClean="0"/>
              <a:t>电子报检人须在规定的报检时限内将相关出入境货物的报检数据发送至报检地检验检疫 机构</a:t>
            </a:r>
            <a:r>
              <a:rPr lang="en-US" dirty="0" smtClean="0"/>
              <a:t>。</a:t>
            </a:r>
            <a:endParaRPr lang="zh-CN" altLang="en-US" dirty="0" smtClean="0"/>
          </a:p>
          <a:p>
            <a:r>
              <a:rPr lang="zh-CN" altLang="en-US" dirty="0" smtClean="0"/>
              <a:t>对于合同或信用证中涉及检验检疫特殊条款和特殊要求的</a:t>
            </a:r>
            <a:r>
              <a:rPr lang="en-US" dirty="0" smtClean="0"/>
              <a:t>，   </a:t>
            </a:r>
            <a:r>
              <a:rPr lang="zh-CN" altLang="en-US" dirty="0" smtClean="0"/>
              <a:t>电子报检人须在电子报检申请中同时提出</a:t>
            </a:r>
            <a:r>
              <a:rPr lang="en-US" dirty="0" smtClean="0"/>
              <a:t>。</a:t>
            </a:r>
            <a:endParaRPr lang="zh-CN" altLang="en-US" dirty="0" smtClean="0"/>
          </a:p>
          <a:p>
            <a:r>
              <a:rPr lang="zh-CN" altLang="en-US" dirty="0" smtClean="0"/>
              <a:t>实行电子报检的报检单位的名称</a:t>
            </a:r>
            <a:r>
              <a:rPr lang="en-US" dirty="0" smtClean="0"/>
              <a:t>、   </a:t>
            </a:r>
            <a:r>
              <a:rPr lang="zh-CN" altLang="en-US" dirty="0" smtClean="0"/>
              <a:t>法定代表人</a:t>
            </a:r>
            <a:r>
              <a:rPr lang="en-US" dirty="0" smtClean="0"/>
              <a:t>、  </a:t>
            </a:r>
            <a:r>
              <a:rPr lang="zh-CN" altLang="en-US" dirty="0" smtClean="0"/>
              <a:t>经营范围</a:t>
            </a:r>
            <a:r>
              <a:rPr lang="en-US" dirty="0" smtClean="0"/>
              <a:t>、  </a:t>
            </a:r>
            <a:r>
              <a:rPr lang="zh-CN" altLang="en-US" dirty="0" smtClean="0"/>
              <a:t>经营地址等变更时</a:t>
            </a:r>
            <a:r>
              <a:rPr lang="en-US" dirty="0" smtClean="0"/>
              <a:t>，  </a:t>
            </a:r>
            <a:r>
              <a:rPr lang="zh-CN" altLang="en-US" dirty="0" smtClean="0"/>
              <a:t>应及时 向当地检验检疫机构办理变更手续</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pPr eaLnBrk="1" hangingPunct="1"/>
            <a:r>
              <a:rPr lang="zh-CN" altLang="en-US" dirty="0" smtClean="0"/>
              <a:t>第四节　出入境检验检疫的电子化</a:t>
            </a:r>
            <a:endParaRPr lang="zh-CN" altLang="zh-CN" dirty="0" smtClean="0"/>
          </a:p>
        </p:txBody>
      </p:sp>
      <p:sp>
        <p:nvSpPr>
          <p:cNvPr id="74755" name="Rectangle 3"/>
          <p:cNvSpPr>
            <a:spLocks noGrp="1" noChangeArrowheads="1"/>
          </p:cNvSpPr>
          <p:nvPr>
            <p:ph type="body" idx="1"/>
          </p:nvPr>
        </p:nvSpPr>
        <p:spPr/>
        <p:txBody>
          <a:bodyPr/>
          <a:lstStyle/>
          <a:p>
            <a:pPr eaLnBrk="1" hangingPunct="1">
              <a:lnSpc>
                <a:spcPct val="150000"/>
              </a:lnSpc>
            </a:pPr>
            <a:r>
              <a:rPr lang="zh-CN" altLang="en-US" sz="2900" dirty="0" smtClean="0"/>
              <a:t>二</a:t>
            </a:r>
            <a:r>
              <a:rPr lang="en-US" sz="2900" dirty="0" smtClean="0"/>
              <a:t>、  </a:t>
            </a:r>
            <a:r>
              <a:rPr lang="zh-CN" altLang="en-US" sz="2900" dirty="0" smtClean="0"/>
              <a:t>电子监督</a:t>
            </a:r>
          </a:p>
          <a:p>
            <a:pPr>
              <a:lnSpc>
                <a:spcPct val="150000"/>
              </a:lnSpc>
            </a:pPr>
            <a:r>
              <a:rPr lang="en-US" dirty="0" smtClean="0"/>
              <a:t>１  </a:t>
            </a:r>
            <a:r>
              <a:rPr lang="zh-CN" altLang="en-US" dirty="0" smtClean="0"/>
              <a:t>电子监管的内容</a:t>
            </a:r>
          </a:p>
          <a:p>
            <a:pPr>
              <a:lnSpc>
                <a:spcPct val="150000"/>
              </a:lnSpc>
            </a:pPr>
            <a:r>
              <a:rPr lang="en-US" dirty="0" smtClean="0"/>
              <a:t>（１） </a:t>
            </a:r>
            <a:r>
              <a:rPr lang="zh-CN" altLang="en-US" dirty="0" smtClean="0"/>
              <a:t>建立检验检疫法律</a:t>
            </a:r>
            <a:r>
              <a:rPr lang="en-US" dirty="0" smtClean="0"/>
              <a:t>、 </a:t>
            </a:r>
            <a:r>
              <a:rPr lang="zh-CN" altLang="en-US" dirty="0" smtClean="0"/>
              <a:t>法规</a:t>
            </a:r>
            <a:r>
              <a:rPr lang="en-US" dirty="0" smtClean="0"/>
              <a:t>、 </a:t>
            </a:r>
            <a:r>
              <a:rPr lang="zh-CN" altLang="en-US" dirty="0" smtClean="0"/>
              <a:t>标准和风险预警管理信息系统</a:t>
            </a:r>
            <a:r>
              <a:rPr lang="en-US" dirty="0" smtClean="0"/>
              <a:t>。</a:t>
            </a:r>
            <a:endParaRPr lang="zh-CN" altLang="en-US" dirty="0" smtClean="0"/>
          </a:p>
          <a:p>
            <a:pPr>
              <a:lnSpc>
                <a:spcPct val="150000"/>
              </a:lnSpc>
            </a:pPr>
            <a:r>
              <a:rPr lang="en-US" dirty="0" smtClean="0"/>
              <a:t>（２）  </a:t>
            </a:r>
            <a:r>
              <a:rPr lang="zh-CN" altLang="en-US" dirty="0" smtClean="0"/>
              <a:t>建立企业及产品管 理 系 统</a:t>
            </a:r>
            <a:r>
              <a:rPr lang="en-US" dirty="0" smtClean="0"/>
              <a:t>。  </a:t>
            </a:r>
            <a:r>
              <a:rPr lang="en-US" altLang="zh-CN" dirty="0" smtClean="0"/>
              <a:t> </a:t>
            </a:r>
            <a:endParaRPr lang="zh-CN" altLang="en-US" dirty="0" smtClean="0"/>
          </a:p>
          <a:p>
            <a:pPr>
              <a:lnSpc>
                <a:spcPct val="150000"/>
              </a:lnSpc>
            </a:pPr>
            <a:r>
              <a:rPr lang="en-US" dirty="0" smtClean="0"/>
              <a:t>（３） </a:t>
            </a:r>
            <a:r>
              <a:rPr lang="zh-CN" altLang="en-US" dirty="0" smtClean="0"/>
              <a:t>帮助企业建立质量管理系统</a:t>
            </a:r>
            <a:r>
              <a:rPr lang="en-US" dirty="0" smtClean="0"/>
              <a:t>。 </a:t>
            </a:r>
            <a:endParaRPr lang="en-US" altLang="zh-CN" dirty="0" smtClean="0"/>
          </a:p>
          <a:p>
            <a:pPr eaLnBrk="1" hangingPunct="1">
              <a:lnSpc>
                <a:spcPct val="150000"/>
              </a:lnSpc>
            </a:pPr>
            <a:r>
              <a:rPr lang="en-US" dirty="0" smtClean="0"/>
              <a:t>（４）  </a:t>
            </a:r>
            <a:r>
              <a:rPr lang="zh-CN" altLang="en-US" dirty="0" smtClean="0"/>
              <a:t>完善检验检疫监督管理系统</a:t>
            </a:r>
            <a:r>
              <a:rPr lang="en-US" dirty="0" smtClean="0"/>
              <a:t>。</a:t>
            </a:r>
          </a:p>
          <a:p>
            <a:pPr eaLnBrk="1" hangingPunct="1">
              <a:lnSpc>
                <a:spcPct val="150000"/>
              </a:lnSpc>
            </a:pPr>
            <a:r>
              <a:rPr lang="en-US" dirty="0" smtClean="0"/>
              <a:t>（５）  </a:t>
            </a:r>
            <a:r>
              <a:rPr lang="zh-CN" altLang="en-US" dirty="0" smtClean="0"/>
              <a:t>建立企业出口产品过程监控系统</a:t>
            </a:r>
            <a:r>
              <a:rPr lang="en-US" dirty="0" smtClean="0"/>
              <a:t>。 </a:t>
            </a:r>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lstStyle/>
          <a:p>
            <a:pPr eaLnBrk="1" hangingPunct="1"/>
            <a:r>
              <a:rPr lang="zh-CN" altLang="en-US" dirty="0" smtClean="0"/>
              <a:t>第四节　出入境检验检疫的电子化</a:t>
            </a:r>
            <a:endParaRPr lang="zh-CN" altLang="zh-CN" dirty="0" smtClean="0"/>
          </a:p>
        </p:txBody>
      </p:sp>
      <p:sp>
        <p:nvSpPr>
          <p:cNvPr id="75779" name="Rectangle 3"/>
          <p:cNvSpPr>
            <a:spLocks noGrp="1" noChangeArrowheads="1"/>
          </p:cNvSpPr>
          <p:nvPr>
            <p:ph type="body" idx="1"/>
          </p:nvPr>
        </p:nvSpPr>
        <p:spPr/>
        <p:txBody>
          <a:bodyPr/>
          <a:lstStyle/>
          <a:p>
            <a:pPr eaLnBrk="1" hangingPunct="1"/>
            <a:r>
              <a:rPr lang="en-US" dirty="0" smtClean="0"/>
              <a:t>（６）  </a:t>
            </a:r>
            <a:r>
              <a:rPr lang="zh-CN" altLang="en-US" dirty="0" smtClean="0"/>
              <a:t>建立进出口货物合格评定系统</a:t>
            </a:r>
            <a:r>
              <a:rPr lang="en-US" dirty="0" smtClean="0"/>
              <a:t>。 </a:t>
            </a:r>
          </a:p>
          <a:p>
            <a:pPr eaLnBrk="1" hangingPunct="1"/>
            <a:r>
              <a:rPr lang="en-US" dirty="0" smtClean="0"/>
              <a:t>（７）  </a:t>
            </a:r>
            <a:r>
              <a:rPr lang="zh-CN" altLang="en-US" dirty="0" smtClean="0"/>
              <a:t>建立进出口货物质量分析系统</a:t>
            </a:r>
            <a:r>
              <a:rPr lang="en-US" dirty="0" smtClean="0"/>
              <a:t>。</a:t>
            </a:r>
          </a:p>
          <a:p>
            <a:r>
              <a:rPr lang="en-US" dirty="0" smtClean="0"/>
              <a:t>（８）  </a:t>
            </a:r>
            <a:r>
              <a:rPr lang="zh-CN" altLang="en-US" dirty="0" smtClean="0"/>
              <a:t>完善口岸检验检疫机构与产地检验检疫机构的信息交流</a:t>
            </a:r>
            <a:r>
              <a:rPr lang="en-US" dirty="0" smtClean="0"/>
              <a:t>，  </a:t>
            </a:r>
            <a:r>
              <a:rPr lang="zh-CN" altLang="en-US" dirty="0" smtClean="0"/>
              <a:t>强化对出口货物运输过程的监管</a:t>
            </a:r>
            <a:r>
              <a:rPr lang="en-US" dirty="0" smtClean="0"/>
              <a:t>、  </a:t>
            </a:r>
            <a:r>
              <a:rPr lang="zh-CN" altLang="en-US" dirty="0" smtClean="0"/>
              <a:t>对货物的核放情况的监控和对进口货物的后续管理</a:t>
            </a:r>
            <a:r>
              <a:rPr lang="en-US" dirty="0" smtClean="0"/>
              <a:t>。</a:t>
            </a:r>
            <a:endParaRPr lang="zh-CN" altLang="en-US" dirty="0" smtClean="0"/>
          </a:p>
          <a:p>
            <a:pPr eaLnBrk="1" hangingPunct="1"/>
            <a:r>
              <a:rPr lang="en-US" dirty="0" smtClean="0"/>
              <a:t>（９） </a:t>
            </a:r>
            <a:r>
              <a:rPr lang="zh-CN" altLang="en-US" dirty="0" smtClean="0"/>
              <a:t>建立电子监管系统的抽样评定规则库 </a:t>
            </a:r>
            <a:r>
              <a:rPr lang="en-US" dirty="0" smtClean="0"/>
              <a:t>（ </a:t>
            </a:r>
            <a:r>
              <a:rPr lang="zh-CN" altLang="en-US" dirty="0" smtClean="0"/>
              <a:t>包括企业抽样规则库和检验检疫抽样规则 库</a:t>
            </a:r>
            <a:r>
              <a:rPr lang="en-US" dirty="0" smtClean="0"/>
              <a:t>） 。 </a:t>
            </a:r>
          </a:p>
          <a:p>
            <a:r>
              <a:rPr lang="en-US" dirty="0" smtClean="0"/>
              <a:t>（１０）  </a:t>
            </a:r>
            <a:r>
              <a:rPr lang="zh-CN" altLang="en-US" dirty="0" smtClean="0"/>
              <a:t>实现电子监管系统与出入境检验检疫其他系统进行充分整合</a:t>
            </a:r>
            <a:r>
              <a:rPr lang="en-US" dirty="0" smtClean="0"/>
              <a:t>，  </a:t>
            </a:r>
            <a:r>
              <a:rPr lang="zh-CN" altLang="en-US" dirty="0" smtClean="0"/>
              <a:t>以推进出入境检验检疫全过程的电子化进程</a:t>
            </a:r>
            <a:r>
              <a:rPr lang="en-US" dirty="0" smtClean="0"/>
              <a:t>，  </a:t>
            </a:r>
            <a:r>
              <a:rPr lang="zh-CN" altLang="en-US" dirty="0" smtClean="0"/>
              <a:t>形成一个完整的检验检疫电子网络</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pPr eaLnBrk="1" hangingPunct="1"/>
            <a:r>
              <a:rPr lang="zh-CN" altLang="en-US" dirty="0" smtClean="0"/>
              <a:t>第四节　出入境检验检疫的电子化</a:t>
            </a:r>
            <a:endParaRPr lang="zh-CN" altLang="zh-CN" dirty="0" smtClean="0"/>
          </a:p>
        </p:txBody>
      </p:sp>
      <p:sp>
        <p:nvSpPr>
          <p:cNvPr id="76803" name="Rectangle 3"/>
          <p:cNvSpPr>
            <a:spLocks noGrp="1" noChangeArrowheads="1"/>
          </p:cNvSpPr>
          <p:nvPr>
            <p:ph type="body" idx="1"/>
          </p:nvPr>
        </p:nvSpPr>
        <p:spPr/>
        <p:txBody>
          <a:bodyPr/>
          <a:lstStyle/>
          <a:p>
            <a:pPr>
              <a:lnSpc>
                <a:spcPct val="150000"/>
              </a:lnSpc>
            </a:pPr>
            <a:r>
              <a:rPr lang="en-US" dirty="0" smtClean="0"/>
              <a:t>２  </a:t>
            </a:r>
            <a:r>
              <a:rPr lang="zh-CN" altLang="en-US" dirty="0" smtClean="0"/>
              <a:t>进口快速查验</a:t>
            </a:r>
          </a:p>
          <a:p>
            <a:pPr>
              <a:lnSpc>
                <a:spcPct val="150000"/>
              </a:lnSpc>
            </a:pPr>
            <a:r>
              <a:rPr lang="en-US" dirty="0" smtClean="0"/>
              <a:t>（１）  </a:t>
            </a:r>
            <a:r>
              <a:rPr lang="zh-CN" altLang="en-US" dirty="0" smtClean="0"/>
              <a:t>适用于海港的电子验放系统</a:t>
            </a:r>
            <a:r>
              <a:rPr lang="en-US" dirty="0" smtClean="0"/>
              <a:t>。</a:t>
            </a:r>
            <a:endParaRPr lang="zh-CN" altLang="en-US" dirty="0" smtClean="0"/>
          </a:p>
          <a:p>
            <a:pPr>
              <a:lnSpc>
                <a:spcPct val="150000"/>
              </a:lnSpc>
            </a:pPr>
            <a:r>
              <a:rPr lang="zh-CN" altLang="en-US" dirty="0" smtClean="0"/>
              <a:t>充分利用港区船舶</a:t>
            </a:r>
            <a:r>
              <a:rPr lang="en-US" dirty="0" smtClean="0"/>
              <a:t>、  </a:t>
            </a:r>
            <a:r>
              <a:rPr lang="zh-CN" altLang="en-US" dirty="0" smtClean="0"/>
              <a:t>集装箱</a:t>
            </a:r>
            <a:r>
              <a:rPr lang="en-US" dirty="0" smtClean="0"/>
              <a:t>、  </a:t>
            </a:r>
            <a:r>
              <a:rPr lang="zh-CN" altLang="en-US" dirty="0" smtClean="0"/>
              <a:t>货物信息流</a:t>
            </a:r>
            <a:r>
              <a:rPr lang="en-US" dirty="0" smtClean="0"/>
              <a:t>，  </a:t>
            </a:r>
            <a:r>
              <a:rPr lang="zh-CN" altLang="en-US" dirty="0" smtClean="0"/>
              <a:t>主动 监 控 检 验 检 疫 对 象</a:t>
            </a:r>
            <a:r>
              <a:rPr lang="en-US" dirty="0" smtClean="0"/>
              <a:t>，  </a:t>
            </a:r>
            <a:r>
              <a:rPr lang="zh-CN" altLang="en-US" dirty="0" smtClean="0"/>
              <a:t>实 现 电 子 申 报 核 查</a:t>
            </a:r>
            <a:r>
              <a:rPr lang="en-US" dirty="0" smtClean="0"/>
              <a:t>、  </a:t>
            </a:r>
            <a:r>
              <a:rPr lang="zh-CN" altLang="en-US" dirty="0" smtClean="0"/>
              <a:t>快速查验</a:t>
            </a:r>
            <a:r>
              <a:rPr lang="en-US" dirty="0" smtClean="0"/>
              <a:t>、  </a:t>
            </a:r>
            <a:r>
              <a:rPr lang="zh-CN" altLang="en-US" dirty="0" smtClean="0"/>
              <a:t>电子闸口管理等三个系统目标</a:t>
            </a:r>
            <a:r>
              <a:rPr lang="en-US" dirty="0" smtClean="0"/>
              <a:t>。</a:t>
            </a:r>
          </a:p>
          <a:p>
            <a:pPr>
              <a:lnSpc>
                <a:spcPct val="150000"/>
              </a:lnSpc>
            </a:pPr>
            <a:r>
              <a:rPr lang="en-US" dirty="0" smtClean="0"/>
              <a:t>（２）  </a:t>
            </a:r>
            <a:r>
              <a:rPr lang="zh-CN" altLang="en-US" dirty="0" smtClean="0"/>
              <a:t>适用于陆运口岸的电子申报快速查验系统</a:t>
            </a:r>
            <a:r>
              <a:rPr lang="en-US" dirty="0" smtClean="0"/>
              <a:t>。</a:t>
            </a:r>
            <a:endParaRPr lang="zh-CN" altLang="en-US" dirty="0" smtClean="0"/>
          </a:p>
          <a:p>
            <a:pPr>
              <a:lnSpc>
                <a:spcPct val="150000"/>
              </a:lnSpc>
            </a:pPr>
            <a:r>
              <a:rPr lang="zh-CN" altLang="en-US" dirty="0" smtClean="0"/>
              <a:t>在实施检验检疫电子通关后</a:t>
            </a:r>
            <a:r>
              <a:rPr lang="en-US" dirty="0" smtClean="0"/>
              <a:t>，   </a:t>
            </a:r>
            <a:r>
              <a:rPr lang="zh-CN" altLang="en-US" dirty="0" smtClean="0"/>
              <a:t>在没有设置通道检验检疫闸口的前提下</a:t>
            </a:r>
            <a:r>
              <a:rPr lang="en-US" dirty="0" smtClean="0"/>
              <a:t>，  </a:t>
            </a:r>
            <a:r>
              <a:rPr lang="zh-CN" altLang="en-US" dirty="0" smtClean="0"/>
              <a:t>利用海关通道自 动核放系统闸口来为检验检疫执法把关</a:t>
            </a:r>
            <a:r>
              <a:rPr lang="en-US" dirty="0" smtClean="0"/>
              <a:t>，  </a:t>
            </a:r>
            <a:r>
              <a:rPr lang="zh-CN" altLang="en-US" dirty="0" smtClean="0"/>
              <a:t>实现快速验放和有效监管</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pPr eaLnBrk="1" hangingPunct="1"/>
            <a:r>
              <a:rPr lang="zh-CN" altLang="en-US" dirty="0" smtClean="0"/>
              <a:t>第四节　出入境检验检疫的电子化</a:t>
            </a:r>
            <a:endParaRPr lang="zh-CN" altLang="zh-CN" dirty="0" smtClean="0"/>
          </a:p>
        </p:txBody>
      </p:sp>
      <p:sp>
        <p:nvSpPr>
          <p:cNvPr id="77827" name="Rectangle 3"/>
          <p:cNvSpPr>
            <a:spLocks noGrp="1" noChangeArrowheads="1"/>
          </p:cNvSpPr>
          <p:nvPr>
            <p:ph type="body" idx="1"/>
          </p:nvPr>
        </p:nvSpPr>
        <p:spPr/>
        <p:txBody>
          <a:bodyPr/>
          <a:lstStyle/>
          <a:p>
            <a:r>
              <a:rPr lang="en-US" dirty="0" smtClean="0"/>
              <a:t>（３）  </a:t>
            </a:r>
            <a:r>
              <a:rPr lang="zh-CN" altLang="en-US" dirty="0" smtClean="0"/>
              <a:t>适用于空港普通货物和快件的电子验放系统</a:t>
            </a:r>
            <a:r>
              <a:rPr lang="en-US" dirty="0" smtClean="0"/>
              <a:t>。</a:t>
            </a:r>
            <a:endParaRPr lang="zh-CN" altLang="en-US" dirty="0" smtClean="0"/>
          </a:p>
          <a:p>
            <a:r>
              <a:rPr lang="zh-CN" altLang="en-US" dirty="0" smtClean="0"/>
              <a:t>通过电子审核</a:t>
            </a:r>
            <a:r>
              <a:rPr lang="en-US" dirty="0" smtClean="0"/>
              <a:t>，  </a:t>
            </a:r>
            <a:r>
              <a:rPr lang="zh-CN" altLang="en-US" dirty="0" smtClean="0"/>
              <a:t>利用空港数据平台提供的货物空运总运单</a:t>
            </a:r>
            <a:r>
              <a:rPr lang="en-US" dirty="0" smtClean="0"/>
              <a:t>、  </a:t>
            </a:r>
            <a:r>
              <a:rPr lang="zh-CN" altLang="en-US" dirty="0" smtClean="0"/>
              <a:t>分运单以及申报人在网上确 认补充的相关检验检疫数据等信息资源</a:t>
            </a:r>
            <a:r>
              <a:rPr lang="en-US" dirty="0" smtClean="0"/>
              <a:t>，  </a:t>
            </a:r>
            <a:r>
              <a:rPr lang="zh-CN" altLang="en-US" dirty="0" smtClean="0"/>
              <a:t>对已在检验检疫机构电子申报的有关数据或申报人 网上确认的信息进行核查</a:t>
            </a:r>
            <a:r>
              <a:rPr lang="en-US" dirty="0" smtClean="0"/>
              <a:t>，  </a:t>
            </a:r>
            <a:r>
              <a:rPr lang="zh-CN" altLang="en-US" dirty="0" smtClean="0"/>
              <a:t>对未申报或申报不实的进行锁定</a:t>
            </a:r>
            <a:r>
              <a:rPr lang="en-US" dirty="0" smtClean="0"/>
              <a:t>，   </a:t>
            </a:r>
            <a:r>
              <a:rPr lang="zh-CN" altLang="en-US" dirty="0" smtClean="0"/>
              <a:t>达到防止逃 漏 检 的 目 的</a:t>
            </a:r>
            <a:r>
              <a:rPr lang="en-US" dirty="0" smtClean="0"/>
              <a:t>。 </a:t>
            </a:r>
            <a:endParaRPr lang="en-US" dirty="0" smtClean="0"/>
          </a:p>
          <a:p>
            <a:r>
              <a:rPr lang="en-US" dirty="0" smtClean="0"/>
              <a:t>３  </a:t>
            </a:r>
            <a:r>
              <a:rPr lang="zh-CN" altLang="en-US" dirty="0" smtClean="0"/>
              <a:t>出口快速核放</a:t>
            </a:r>
          </a:p>
          <a:p>
            <a:r>
              <a:rPr lang="zh-CN" altLang="en-US" dirty="0" smtClean="0"/>
              <a:t>所谓快速核放</a:t>
            </a:r>
            <a:r>
              <a:rPr lang="en-US" dirty="0" smtClean="0"/>
              <a:t>，  </a:t>
            </a:r>
            <a:r>
              <a:rPr lang="zh-CN" altLang="en-US" dirty="0" smtClean="0"/>
              <a:t>是指检验检疫机构对部分质量稳定</a:t>
            </a:r>
            <a:r>
              <a:rPr lang="en-US" dirty="0" smtClean="0"/>
              <a:t>、  </a:t>
            </a:r>
            <a:r>
              <a:rPr lang="zh-CN" altLang="en-US" dirty="0" smtClean="0"/>
              <a:t>质量管理水 平 高 的 企 业 的 出 口 货 物</a:t>
            </a:r>
            <a:r>
              <a:rPr lang="en-US" dirty="0" smtClean="0"/>
              <a:t>，  </a:t>
            </a:r>
            <a:r>
              <a:rPr lang="zh-CN" altLang="en-US" dirty="0" smtClean="0"/>
              <a:t>在实施有效监管的前提下</a:t>
            </a:r>
            <a:r>
              <a:rPr lang="en-US" dirty="0" smtClean="0"/>
              <a:t>，   </a:t>
            </a:r>
            <a:r>
              <a:rPr lang="zh-CN" altLang="en-US" dirty="0" smtClean="0"/>
              <a:t>对在监管有效期内的出口货物实施快速验放的做法</a:t>
            </a:r>
            <a:r>
              <a:rPr lang="en-US" dirty="0" smtClean="0"/>
              <a:t>。  </a:t>
            </a:r>
            <a:r>
              <a:rPr lang="zh-CN" altLang="en-US" dirty="0" smtClean="0"/>
              <a:t>目前</a:t>
            </a:r>
            <a:r>
              <a:rPr lang="en-US" dirty="0" smtClean="0"/>
              <a:t>， </a:t>
            </a:r>
            <a:r>
              <a:rPr lang="zh-CN" altLang="en-US" dirty="0" smtClean="0"/>
              <a:t>实施快速核放的产品主要是质量较稳定的工业产品</a:t>
            </a:r>
            <a:r>
              <a:rPr lang="en-US" dirty="0" smtClean="0"/>
              <a:t>。</a:t>
            </a:r>
            <a:endParaRPr lang="zh-CN" altLang="en-US" dirty="0" smtClean="0"/>
          </a:p>
          <a:p>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pPr eaLnBrk="1" hangingPunct="1"/>
            <a:r>
              <a:rPr lang="zh-CN" altLang="en-US" dirty="0" smtClean="0"/>
              <a:t>第四节　出入境检验检疫的电子化</a:t>
            </a:r>
            <a:endParaRPr lang="zh-CN" altLang="zh-CN" dirty="0" smtClean="0"/>
          </a:p>
        </p:txBody>
      </p:sp>
      <p:sp>
        <p:nvSpPr>
          <p:cNvPr id="78851" name="Rectangle 3"/>
          <p:cNvSpPr>
            <a:spLocks noGrp="1" noChangeArrowheads="1"/>
          </p:cNvSpPr>
          <p:nvPr>
            <p:ph type="body" idx="1"/>
          </p:nvPr>
        </p:nvSpPr>
        <p:spPr/>
        <p:txBody>
          <a:bodyPr/>
          <a:lstStyle/>
          <a:p>
            <a:pPr>
              <a:lnSpc>
                <a:spcPct val="200000"/>
              </a:lnSpc>
            </a:pPr>
            <a:r>
              <a:rPr lang="zh-CN" altLang="en-US" dirty="0" smtClean="0"/>
              <a:t>检验检疫机构根据对出口货物的监管情况</a:t>
            </a:r>
            <a:r>
              <a:rPr lang="en-US" dirty="0" smtClean="0"/>
              <a:t>，  </a:t>
            </a:r>
            <a:r>
              <a:rPr lang="zh-CN" altLang="en-US" dirty="0" smtClean="0"/>
              <a:t>确定符合快速核放的货物的范围</a:t>
            </a:r>
            <a:r>
              <a:rPr lang="en-US" dirty="0" smtClean="0"/>
              <a:t>，   </a:t>
            </a:r>
            <a:r>
              <a:rPr lang="zh-CN" altLang="en-US" dirty="0" smtClean="0"/>
              <a:t>并对</a:t>
            </a:r>
            <a:r>
              <a:rPr lang="zh-CN" altLang="en-US" dirty="0" smtClean="0"/>
              <a:t>符合快速</a:t>
            </a:r>
            <a:r>
              <a:rPr lang="zh-CN" altLang="en-US" dirty="0" smtClean="0"/>
              <a:t>核放条件的货物确定一定的抽查检验比例</a:t>
            </a:r>
            <a:r>
              <a:rPr lang="en-US" dirty="0" smtClean="0"/>
              <a:t>。   </a:t>
            </a:r>
            <a:r>
              <a:rPr lang="zh-CN" altLang="en-US" dirty="0" smtClean="0"/>
              <a:t>报检人通过电子申报软件发送报检信息时</a:t>
            </a:r>
            <a:r>
              <a:rPr lang="en-US" dirty="0" smtClean="0"/>
              <a:t>，</a:t>
            </a:r>
            <a:r>
              <a:rPr lang="zh-CN" altLang="en-US" dirty="0" smtClean="0"/>
              <a:t>系统</a:t>
            </a:r>
            <a:r>
              <a:rPr lang="zh-CN" altLang="en-US" dirty="0" smtClean="0"/>
              <a:t>将对报检信息与有关条件进行比对</a:t>
            </a:r>
            <a:r>
              <a:rPr lang="en-US" dirty="0" smtClean="0"/>
              <a:t>，  </a:t>
            </a:r>
            <a:r>
              <a:rPr lang="zh-CN" altLang="en-US" dirty="0" smtClean="0"/>
              <a:t>如果符合快速核放条件且无须抽查检验</a:t>
            </a:r>
            <a:r>
              <a:rPr lang="en-US" dirty="0" smtClean="0"/>
              <a:t>，  </a:t>
            </a:r>
            <a:r>
              <a:rPr lang="zh-CN" altLang="en-US" dirty="0" smtClean="0"/>
              <a:t>系统将自 动实行快速验放</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pPr eaLnBrk="1" hangingPunct="1"/>
            <a:r>
              <a:rPr lang="zh-CN" altLang="en-US" dirty="0" smtClean="0"/>
              <a:t>第四节　出入境检验检疫的电子化</a:t>
            </a:r>
            <a:endParaRPr lang="zh-CN" altLang="zh-CN" dirty="0" smtClean="0"/>
          </a:p>
        </p:txBody>
      </p:sp>
      <p:sp>
        <p:nvSpPr>
          <p:cNvPr id="79875" name="Rectangle 3"/>
          <p:cNvSpPr>
            <a:spLocks noGrp="1" noChangeArrowheads="1"/>
          </p:cNvSpPr>
          <p:nvPr>
            <p:ph type="body" idx="1"/>
          </p:nvPr>
        </p:nvSpPr>
        <p:spPr/>
        <p:txBody>
          <a:bodyPr/>
          <a:lstStyle/>
          <a:p>
            <a:pPr>
              <a:lnSpc>
                <a:spcPct val="150000"/>
              </a:lnSpc>
            </a:pPr>
            <a:r>
              <a:rPr lang="zh-CN" altLang="en-US" sz="2900" dirty="0" smtClean="0"/>
              <a:t>三</a:t>
            </a:r>
            <a:r>
              <a:rPr lang="en-US" sz="2900" dirty="0" smtClean="0"/>
              <a:t>、  </a:t>
            </a:r>
            <a:r>
              <a:rPr lang="zh-CN" altLang="en-US" sz="2900" dirty="0" smtClean="0"/>
              <a:t>电子</a:t>
            </a:r>
            <a:r>
              <a:rPr lang="zh-CN" altLang="en-US" sz="2900" dirty="0" smtClean="0"/>
              <a:t>放行</a:t>
            </a:r>
            <a:r>
              <a:rPr lang="en-US" altLang="zh-CN" sz="2900" dirty="0" smtClean="0"/>
              <a:t> </a:t>
            </a:r>
            <a:endParaRPr lang="zh-CN" altLang="en-US" sz="2900" dirty="0" smtClean="0"/>
          </a:p>
          <a:p>
            <a:pPr>
              <a:lnSpc>
                <a:spcPct val="150000"/>
              </a:lnSpc>
            </a:pPr>
            <a:r>
              <a:rPr lang="en-US" dirty="0" smtClean="0"/>
              <a:t>１  </a:t>
            </a:r>
            <a:r>
              <a:rPr lang="zh-CN" altLang="en-US" dirty="0" smtClean="0"/>
              <a:t>电子通关</a:t>
            </a:r>
          </a:p>
          <a:p>
            <a:pPr>
              <a:lnSpc>
                <a:spcPct val="150000"/>
              </a:lnSpc>
            </a:pPr>
            <a:r>
              <a:rPr lang="zh-CN" altLang="en-US" dirty="0" smtClean="0"/>
              <a:t>为了确保检验检疫机构对出入境货物的监管有效</a:t>
            </a:r>
            <a:r>
              <a:rPr lang="en-US" dirty="0" smtClean="0"/>
              <a:t>、   </a:t>
            </a:r>
            <a:r>
              <a:rPr lang="zh-CN" altLang="en-US" dirty="0" smtClean="0"/>
              <a:t>方便进出</a:t>
            </a:r>
            <a:r>
              <a:rPr lang="en-US" dirty="0" smtClean="0"/>
              <a:t>，  </a:t>
            </a:r>
            <a:r>
              <a:rPr lang="zh-CN" altLang="en-US" dirty="0" smtClean="0"/>
              <a:t>加 快 进 出 口 货 物 通 关 速 度</a:t>
            </a:r>
            <a:r>
              <a:rPr lang="en-US" dirty="0" smtClean="0"/>
              <a:t>，  </a:t>
            </a:r>
            <a:r>
              <a:rPr lang="zh-CN" altLang="en-US" dirty="0" smtClean="0"/>
              <a:t>国家质检总局和海关总署开发了电子通关单联网核查系统</a:t>
            </a:r>
            <a:r>
              <a:rPr lang="en-US" dirty="0" smtClean="0"/>
              <a:t>，   </a:t>
            </a:r>
            <a:r>
              <a:rPr lang="zh-CN" altLang="en-US" dirty="0" smtClean="0"/>
              <a:t>已于 </a:t>
            </a:r>
            <a:r>
              <a:rPr lang="en-US" dirty="0" smtClean="0"/>
              <a:t>２００３ </a:t>
            </a:r>
            <a:r>
              <a:rPr lang="zh-CN" altLang="en-US" dirty="0" smtClean="0"/>
              <a:t>年 </a:t>
            </a:r>
            <a:r>
              <a:rPr lang="en-US" dirty="0" smtClean="0"/>
              <a:t>１ </a:t>
            </a:r>
            <a:r>
              <a:rPr lang="zh-CN" altLang="en-US" dirty="0" smtClean="0"/>
              <a:t>月 </a:t>
            </a:r>
            <a:r>
              <a:rPr lang="en-US" dirty="0" smtClean="0"/>
              <a:t>１ </a:t>
            </a:r>
            <a:r>
              <a:rPr lang="zh-CN" altLang="en-US" dirty="0" smtClean="0"/>
              <a:t>日在</a:t>
            </a:r>
            <a:r>
              <a:rPr lang="zh-CN" altLang="en-US" dirty="0" smtClean="0"/>
              <a:t>主要</a:t>
            </a:r>
            <a:r>
              <a:rPr lang="zh-CN" altLang="en-US" dirty="0" smtClean="0"/>
              <a:t>口岸的检验检疫机构和海关推广应用</a:t>
            </a:r>
            <a:r>
              <a:rPr lang="en-US" dirty="0" smtClean="0"/>
              <a:t>。  </a:t>
            </a:r>
            <a:r>
              <a:rPr lang="zh-CN" altLang="en-US" dirty="0" smtClean="0"/>
              <a:t>该系统采用网络信息技术</a:t>
            </a:r>
            <a:r>
              <a:rPr lang="en-US" dirty="0" smtClean="0"/>
              <a:t>，  </a:t>
            </a:r>
            <a:r>
              <a:rPr lang="zh-CN" altLang="en-US" dirty="0" smtClean="0"/>
              <a:t>将检验检疫机构签发的 通关单电子数据传输到海关计算机业务系统</a:t>
            </a:r>
            <a:r>
              <a:rPr lang="en-US" dirty="0" smtClean="0"/>
              <a:t>，  </a:t>
            </a:r>
            <a:r>
              <a:rPr lang="zh-CN" altLang="en-US" dirty="0" smtClean="0"/>
              <a:t>海关将报检报关数据比对确认相符合</a:t>
            </a:r>
            <a:r>
              <a:rPr lang="en-US" dirty="0" smtClean="0"/>
              <a:t>，  </a:t>
            </a:r>
            <a:r>
              <a:rPr lang="zh-CN" altLang="en-US" dirty="0" smtClean="0"/>
              <a:t>予以</a:t>
            </a:r>
            <a:r>
              <a:rPr lang="zh-CN" altLang="en-US" dirty="0" smtClean="0"/>
              <a:t>放行</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pPr eaLnBrk="1" hangingPunct="1"/>
            <a:r>
              <a:rPr lang="zh-CN" altLang="en-US" dirty="0" smtClean="0"/>
              <a:t>第四节　出入境检验检疫的电子化</a:t>
            </a:r>
            <a:endParaRPr lang="zh-CN" altLang="zh-CN" dirty="0" smtClean="0"/>
          </a:p>
        </p:txBody>
      </p:sp>
      <p:sp>
        <p:nvSpPr>
          <p:cNvPr id="80899" name="Rectangle 3"/>
          <p:cNvSpPr>
            <a:spLocks noGrp="1" noChangeArrowheads="1"/>
          </p:cNvSpPr>
          <p:nvPr>
            <p:ph type="body" idx="1"/>
          </p:nvPr>
        </p:nvSpPr>
        <p:spPr/>
        <p:txBody>
          <a:bodyPr/>
          <a:lstStyle/>
          <a:p>
            <a:pPr>
              <a:lnSpc>
                <a:spcPct val="200000"/>
              </a:lnSpc>
            </a:pPr>
            <a:r>
              <a:rPr lang="en-US" dirty="0" smtClean="0"/>
              <a:t>２  </a:t>
            </a:r>
            <a:r>
              <a:rPr lang="zh-CN" altLang="en-US" dirty="0" smtClean="0"/>
              <a:t>电子转单</a:t>
            </a:r>
          </a:p>
          <a:p>
            <a:pPr>
              <a:lnSpc>
                <a:spcPct val="200000"/>
              </a:lnSpc>
            </a:pPr>
            <a:r>
              <a:rPr lang="zh-CN" altLang="en-US" dirty="0" smtClean="0"/>
              <a:t>电子转单指通过系统网络</a:t>
            </a:r>
            <a:r>
              <a:rPr lang="en-US" dirty="0" smtClean="0"/>
              <a:t>， </a:t>
            </a:r>
            <a:r>
              <a:rPr lang="zh-CN" altLang="en-US" dirty="0" smtClean="0"/>
              <a:t>将产地检验检疫机构和口岸检验检疫机构的相关信息相互连 通</a:t>
            </a:r>
            <a:r>
              <a:rPr lang="en-US" dirty="0" smtClean="0"/>
              <a:t>， </a:t>
            </a:r>
            <a:r>
              <a:rPr lang="zh-CN" altLang="en-US" dirty="0" smtClean="0"/>
              <a:t>出境货物经产地检验检疫机构将检验检疫合格后的相关电子信息传输到出境口岸检验检 疫机构</a:t>
            </a:r>
            <a:r>
              <a:rPr lang="en-US" dirty="0" smtClean="0"/>
              <a:t>；  </a:t>
            </a:r>
            <a:r>
              <a:rPr lang="zh-CN" altLang="en-US" dirty="0" smtClean="0"/>
              <a:t>入境货物经入境口岸检验检疫机构签发  </a:t>
            </a:r>
            <a:r>
              <a:rPr lang="en-US" dirty="0" smtClean="0"/>
              <a:t>《 </a:t>
            </a:r>
            <a:r>
              <a:rPr lang="zh-CN" altLang="en-US" dirty="0" smtClean="0"/>
              <a:t>入境货物通关单</a:t>
            </a:r>
            <a:r>
              <a:rPr lang="en-US" dirty="0" smtClean="0"/>
              <a:t>》   </a:t>
            </a:r>
            <a:r>
              <a:rPr lang="zh-CN" altLang="en-US" dirty="0" smtClean="0"/>
              <a:t>后的相关电子信息传 输到目的地检验检疫机构实施检验检疫的监管模式</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lstStyle/>
          <a:p>
            <a:pPr eaLnBrk="1" hangingPunct="1"/>
            <a:r>
              <a:rPr lang="zh-CN" altLang="en-US" dirty="0" smtClean="0"/>
              <a:t>第四节　出入境检验检疫的电子化</a:t>
            </a:r>
            <a:endParaRPr lang="zh-CN" altLang="zh-CN" dirty="0" smtClean="0"/>
          </a:p>
        </p:txBody>
      </p:sp>
      <p:sp>
        <p:nvSpPr>
          <p:cNvPr id="81923" name="Rectangle 3"/>
          <p:cNvSpPr>
            <a:spLocks noGrp="1" noChangeArrowheads="1"/>
          </p:cNvSpPr>
          <p:nvPr>
            <p:ph type="body" idx="1"/>
          </p:nvPr>
        </p:nvSpPr>
        <p:spPr/>
        <p:txBody>
          <a:bodyPr/>
          <a:lstStyle/>
          <a:p>
            <a:r>
              <a:rPr lang="en-US" dirty="0" smtClean="0"/>
              <a:t>１）  </a:t>
            </a:r>
            <a:r>
              <a:rPr lang="zh-CN" altLang="en-US" dirty="0" smtClean="0"/>
              <a:t>出境电子转单</a:t>
            </a:r>
            <a:r>
              <a:rPr lang="en-US" dirty="0" smtClean="0"/>
              <a:t>。</a:t>
            </a:r>
            <a:endParaRPr lang="zh-CN" altLang="en-US" dirty="0" smtClean="0"/>
          </a:p>
          <a:p>
            <a:r>
              <a:rPr lang="en-US" dirty="0" smtClean="0"/>
              <a:t>①</a:t>
            </a:r>
            <a:r>
              <a:rPr lang="zh-CN" altLang="en-US" dirty="0" smtClean="0"/>
              <a:t>产地检验检疫机构检验检疫合格后</a:t>
            </a:r>
            <a:r>
              <a:rPr lang="en-US" dirty="0" smtClean="0"/>
              <a:t>，  </a:t>
            </a:r>
            <a:r>
              <a:rPr lang="zh-CN" altLang="en-US" dirty="0" smtClean="0"/>
              <a:t>通过网络将相关信息传输到电子单中心</a:t>
            </a:r>
            <a:r>
              <a:rPr lang="en-US" dirty="0" smtClean="0"/>
              <a:t>。  </a:t>
            </a:r>
            <a:r>
              <a:rPr lang="zh-CN" altLang="en-US" dirty="0" smtClean="0"/>
              <a:t>出境</a:t>
            </a:r>
            <a:r>
              <a:rPr lang="zh-CN" altLang="en-US" dirty="0" smtClean="0"/>
              <a:t>货</a:t>
            </a:r>
            <a:r>
              <a:rPr lang="zh-CN" altLang="en-US" dirty="0" smtClean="0"/>
              <a:t>物电子转单传输内容包括报检信息</a:t>
            </a:r>
            <a:r>
              <a:rPr lang="en-US" dirty="0" smtClean="0"/>
              <a:t>、  </a:t>
            </a:r>
            <a:r>
              <a:rPr lang="zh-CN" altLang="en-US" dirty="0" smtClean="0"/>
              <a:t>签证信息及其他相关信息</a:t>
            </a:r>
            <a:r>
              <a:rPr lang="en-US" dirty="0" smtClean="0"/>
              <a:t>。</a:t>
            </a:r>
            <a:endParaRPr lang="zh-CN" altLang="en-US" dirty="0" smtClean="0"/>
          </a:p>
          <a:p>
            <a:r>
              <a:rPr lang="en-US" dirty="0" smtClean="0"/>
              <a:t>②</a:t>
            </a:r>
            <a:r>
              <a:rPr lang="zh-CN" altLang="en-US" dirty="0" smtClean="0"/>
              <a:t>产地检验检疫机构以书面方式向出境货物的货主或其代理人提供报检单号</a:t>
            </a:r>
            <a:r>
              <a:rPr lang="en-US" dirty="0" smtClean="0"/>
              <a:t>、  </a:t>
            </a:r>
            <a:r>
              <a:rPr lang="zh-CN" altLang="en-US" dirty="0" smtClean="0"/>
              <a:t>转单号及 密码等</a:t>
            </a:r>
            <a:r>
              <a:rPr lang="en-US" dirty="0" smtClean="0"/>
              <a:t>。</a:t>
            </a:r>
            <a:endParaRPr lang="zh-CN" altLang="en-US" dirty="0" smtClean="0"/>
          </a:p>
          <a:p>
            <a:r>
              <a:rPr lang="en-US" dirty="0" smtClean="0"/>
              <a:t>③</a:t>
            </a:r>
            <a:r>
              <a:rPr lang="zh-CN" altLang="en-US" dirty="0" smtClean="0"/>
              <a:t>出境货物的货主或其代理人凭报检单号</a:t>
            </a:r>
            <a:r>
              <a:rPr lang="en-US" dirty="0" smtClean="0"/>
              <a:t>、  </a:t>
            </a:r>
            <a:r>
              <a:rPr lang="zh-CN" altLang="en-US" dirty="0" smtClean="0"/>
              <a:t>转单号及密码等到出境口岸检验检疫机构申 请  </a:t>
            </a:r>
            <a:r>
              <a:rPr lang="en-US" dirty="0" smtClean="0"/>
              <a:t>《 </a:t>
            </a:r>
            <a:r>
              <a:rPr lang="zh-CN" altLang="en-US" dirty="0" smtClean="0"/>
              <a:t>出境货物通关单</a:t>
            </a:r>
            <a:r>
              <a:rPr lang="en-US" dirty="0" smtClean="0"/>
              <a:t>》 。</a:t>
            </a:r>
            <a:endParaRPr lang="zh-CN" altLang="en-US" dirty="0" smtClean="0"/>
          </a:p>
          <a:p>
            <a:r>
              <a:rPr lang="en-US" dirty="0" smtClean="0"/>
              <a:t>④</a:t>
            </a:r>
            <a:r>
              <a:rPr lang="zh-CN" altLang="en-US" dirty="0" smtClean="0"/>
              <a:t>出境口岸检验检疫机构应出境货物的货主或其代理人的申请</a:t>
            </a:r>
            <a:r>
              <a:rPr lang="en-US" dirty="0" smtClean="0"/>
              <a:t>，   </a:t>
            </a:r>
            <a:r>
              <a:rPr lang="zh-CN" altLang="en-US" dirty="0" smtClean="0"/>
              <a:t>提取电子转单信息</a:t>
            </a:r>
            <a:r>
              <a:rPr lang="en-US" dirty="0" smtClean="0"/>
              <a:t>，  </a:t>
            </a:r>
            <a:r>
              <a:rPr lang="zh-CN" altLang="en-US" dirty="0" smtClean="0"/>
              <a:t>签 发  </a:t>
            </a:r>
            <a:r>
              <a:rPr lang="en-US" dirty="0" smtClean="0"/>
              <a:t>《 </a:t>
            </a:r>
            <a:r>
              <a:rPr lang="zh-CN" altLang="en-US" dirty="0" smtClean="0"/>
              <a:t>出境货物通关单</a:t>
            </a:r>
            <a:r>
              <a:rPr lang="en-US" dirty="0" smtClean="0"/>
              <a:t>》 。</a:t>
            </a:r>
            <a:endParaRPr lang="zh-CN" altLang="en-US" dirty="0" smtClean="0"/>
          </a:p>
          <a:p>
            <a:r>
              <a:rPr lang="en-US" dirty="0" smtClean="0"/>
              <a:t>⑤</a:t>
            </a:r>
            <a:r>
              <a:rPr lang="zh-CN" altLang="en-US" dirty="0" smtClean="0"/>
              <a:t>按  </a:t>
            </a:r>
            <a:r>
              <a:rPr lang="en-US" dirty="0" smtClean="0"/>
              <a:t>《 </a:t>
            </a:r>
            <a:r>
              <a:rPr lang="zh-CN" altLang="en-US" dirty="0" smtClean="0"/>
              <a:t>口岸查验管理规定</a:t>
            </a:r>
            <a:r>
              <a:rPr lang="en-US" dirty="0" smtClean="0"/>
              <a:t>》   </a:t>
            </a:r>
            <a:r>
              <a:rPr lang="zh-CN" altLang="en-US" dirty="0" smtClean="0"/>
              <a:t>需核查货证的</a:t>
            </a:r>
            <a:r>
              <a:rPr lang="en-US" dirty="0" smtClean="0"/>
              <a:t>，  </a:t>
            </a:r>
            <a:r>
              <a:rPr lang="zh-CN" altLang="en-US" dirty="0" smtClean="0"/>
              <a:t>出境货物的货主或其代理人应配合出境口 岸检验检疫机构完成检验检疫工作</a:t>
            </a:r>
            <a:r>
              <a:rPr lang="en-US" dirty="0" smtClean="0"/>
              <a:t>。</a:t>
            </a:r>
            <a:endParaRPr lang="zh-CN" altLang="en-US" dirty="0" smtClean="0"/>
          </a:p>
          <a:p>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pPr eaLnBrk="1" hangingPunct="1"/>
            <a:r>
              <a:rPr lang="zh-CN" altLang="en-US" dirty="0" smtClean="0"/>
              <a:t>第四节　出入境检验检疫的电子化</a:t>
            </a:r>
            <a:endParaRPr lang="zh-CN" altLang="zh-CN" dirty="0" smtClean="0"/>
          </a:p>
        </p:txBody>
      </p:sp>
      <p:sp>
        <p:nvSpPr>
          <p:cNvPr id="82947" name="Rectangle 3"/>
          <p:cNvSpPr>
            <a:spLocks noGrp="1" noChangeArrowheads="1"/>
          </p:cNvSpPr>
          <p:nvPr>
            <p:ph type="body" idx="1"/>
          </p:nvPr>
        </p:nvSpPr>
        <p:spPr/>
        <p:txBody>
          <a:bodyPr/>
          <a:lstStyle/>
          <a:p>
            <a:r>
              <a:rPr lang="en-US" dirty="0" smtClean="0"/>
              <a:t>２）  </a:t>
            </a:r>
            <a:r>
              <a:rPr lang="zh-CN" altLang="en-US" dirty="0" smtClean="0"/>
              <a:t>入境电子转单</a:t>
            </a:r>
            <a:r>
              <a:rPr lang="en-US" dirty="0" smtClean="0"/>
              <a:t>。</a:t>
            </a:r>
            <a:endParaRPr lang="zh-CN" altLang="en-US" dirty="0" smtClean="0"/>
          </a:p>
          <a:p>
            <a:r>
              <a:rPr lang="en-US" dirty="0" smtClean="0"/>
              <a:t>①</a:t>
            </a:r>
            <a:r>
              <a:rPr lang="zh-CN" altLang="en-US" dirty="0" smtClean="0"/>
              <a:t>对经入境口岸办理通关手续需到目的地实施检验检疫的货物</a:t>
            </a:r>
            <a:r>
              <a:rPr lang="en-US" dirty="0" smtClean="0"/>
              <a:t>，   </a:t>
            </a:r>
            <a:r>
              <a:rPr lang="zh-CN" altLang="en-US" dirty="0" smtClean="0"/>
              <a:t>口岸检验检疫机构通过 网络</a:t>
            </a:r>
            <a:r>
              <a:rPr lang="en-US" dirty="0" smtClean="0"/>
              <a:t>，  </a:t>
            </a:r>
            <a:r>
              <a:rPr lang="zh-CN" altLang="en-US" dirty="0" smtClean="0"/>
              <a:t>将相关信息传输到电子转单中心</a:t>
            </a:r>
            <a:r>
              <a:rPr lang="en-US" dirty="0" smtClean="0"/>
              <a:t>。   </a:t>
            </a:r>
            <a:r>
              <a:rPr lang="zh-CN" altLang="en-US" dirty="0" smtClean="0"/>
              <a:t>入境货物电子转单传输内容包括报检信息</a:t>
            </a:r>
            <a:r>
              <a:rPr lang="en-US" dirty="0" smtClean="0"/>
              <a:t>、  </a:t>
            </a:r>
            <a:r>
              <a:rPr lang="zh-CN" altLang="en-US" dirty="0" smtClean="0"/>
              <a:t>签证</a:t>
            </a:r>
            <a:r>
              <a:rPr lang="zh-CN" altLang="en-US" dirty="0" smtClean="0"/>
              <a:t>信息</a:t>
            </a:r>
            <a:r>
              <a:rPr lang="zh-CN" altLang="en-US" dirty="0" smtClean="0"/>
              <a:t>及其他相关信息</a:t>
            </a:r>
            <a:r>
              <a:rPr lang="en-US" dirty="0" smtClean="0"/>
              <a:t>；</a:t>
            </a:r>
            <a:endParaRPr lang="zh-CN" altLang="en-US" dirty="0" smtClean="0"/>
          </a:p>
          <a:p>
            <a:r>
              <a:rPr lang="en-US" dirty="0" smtClean="0"/>
              <a:t>②</a:t>
            </a:r>
            <a:r>
              <a:rPr lang="zh-CN" altLang="en-US" dirty="0" smtClean="0"/>
              <a:t>入境口岸检验检疫机构以书面方式向入境货物的货主或其代理人提供报检单号</a:t>
            </a:r>
            <a:r>
              <a:rPr lang="en-US" dirty="0" smtClean="0"/>
              <a:t>、  </a:t>
            </a:r>
            <a:r>
              <a:rPr lang="zh-CN" altLang="en-US" dirty="0" smtClean="0"/>
              <a:t>转单 号及密码等</a:t>
            </a:r>
            <a:r>
              <a:rPr lang="en-US" dirty="0" smtClean="0"/>
              <a:t>；</a:t>
            </a:r>
            <a:endParaRPr lang="zh-CN" altLang="en-US" dirty="0" smtClean="0"/>
          </a:p>
          <a:p>
            <a:r>
              <a:rPr lang="en-US" dirty="0" smtClean="0"/>
              <a:t>③</a:t>
            </a:r>
            <a:r>
              <a:rPr lang="zh-CN" altLang="en-US" dirty="0" smtClean="0"/>
              <a:t>目的地检验检疫机构接收电子转单中心转发的相关电子信息</a:t>
            </a:r>
            <a:r>
              <a:rPr lang="en-US" dirty="0" smtClean="0"/>
              <a:t>；</a:t>
            </a:r>
            <a:endParaRPr lang="zh-CN" altLang="en-US" dirty="0" smtClean="0"/>
          </a:p>
          <a:p>
            <a:r>
              <a:rPr lang="en-US" dirty="0" smtClean="0"/>
              <a:t>④</a:t>
            </a:r>
            <a:r>
              <a:rPr lang="zh-CN" altLang="en-US" dirty="0" smtClean="0"/>
              <a:t>入境货物的货主或其代理人凭报检单号</a:t>
            </a:r>
            <a:r>
              <a:rPr lang="en-US" dirty="0" smtClean="0"/>
              <a:t>、  </a:t>
            </a:r>
            <a:r>
              <a:rPr lang="zh-CN" altLang="en-US" dirty="0" smtClean="0"/>
              <a:t>转单号及密码等</a:t>
            </a:r>
            <a:r>
              <a:rPr lang="en-US" dirty="0" smtClean="0"/>
              <a:t>，  </a:t>
            </a:r>
            <a:r>
              <a:rPr lang="zh-CN" altLang="en-US" dirty="0" smtClean="0"/>
              <a:t>向目的地检验检疫机构申 请实施检验检疫</a:t>
            </a:r>
            <a:r>
              <a:rPr lang="en-US" dirty="0" smtClean="0"/>
              <a:t>；</a:t>
            </a:r>
            <a:endParaRPr lang="zh-CN" altLang="en-US" dirty="0" smtClean="0"/>
          </a:p>
          <a:p>
            <a:r>
              <a:rPr lang="en-US" dirty="0" smtClean="0"/>
              <a:t>⑤</a:t>
            </a:r>
            <a:r>
              <a:rPr lang="zh-CN" altLang="en-US" dirty="0" smtClean="0"/>
              <a:t>目的地检验检疫机构根据电子转单信息</a:t>
            </a:r>
            <a:r>
              <a:rPr lang="en-US" dirty="0" smtClean="0"/>
              <a:t>，  </a:t>
            </a:r>
            <a:r>
              <a:rPr lang="zh-CN" altLang="en-US" dirty="0" smtClean="0"/>
              <a:t>对入境货物的货主或其代理人未在规定期限 内办理报检的</a:t>
            </a:r>
            <a:r>
              <a:rPr lang="en-US" dirty="0" smtClean="0"/>
              <a:t>，  </a:t>
            </a:r>
            <a:r>
              <a:rPr lang="zh-CN" altLang="en-US" dirty="0" smtClean="0"/>
              <a:t>将有关信息反馈给入境口岸检验检疫机构</a:t>
            </a:r>
            <a:r>
              <a:rPr lang="en-US" dirty="0" smtClean="0"/>
              <a:t>，  </a:t>
            </a:r>
            <a:r>
              <a:rPr lang="zh-CN" altLang="en-US" dirty="0" smtClean="0"/>
              <a:t>采取相关处理措施</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zh-CN" altLang="en-US" dirty="0" smtClean="0"/>
              <a:t>第一节  出入境检验检疫概述</a:t>
            </a:r>
            <a:endParaRPr lang="zh-CN" altLang="zh-CN" dirty="0" smtClean="0"/>
          </a:p>
        </p:txBody>
      </p:sp>
      <p:sp>
        <p:nvSpPr>
          <p:cNvPr id="10243" name="Rectangle 3"/>
          <p:cNvSpPr>
            <a:spLocks noGrp="1" noChangeArrowheads="1"/>
          </p:cNvSpPr>
          <p:nvPr>
            <p:ph type="body" idx="1"/>
          </p:nvPr>
        </p:nvSpPr>
        <p:spPr/>
        <p:txBody>
          <a:bodyPr/>
          <a:lstStyle/>
          <a:p>
            <a:r>
              <a:rPr lang="en-US" dirty="0" smtClean="0"/>
              <a:t>（６）  </a:t>
            </a:r>
            <a:r>
              <a:rPr lang="zh-CN" altLang="en-US" dirty="0" smtClean="0"/>
              <a:t>组织实施出入境动植物检疫和监督管理</a:t>
            </a:r>
            <a:r>
              <a:rPr lang="en-US" dirty="0" smtClean="0"/>
              <a:t>；  </a:t>
            </a:r>
            <a:r>
              <a:rPr lang="zh-CN" altLang="en-US" dirty="0" smtClean="0"/>
              <a:t>管理国内外重大动植物疫情的收集</a:t>
            </a:r>
            <a:r>
              <a:rPr lang="en-US" dirty="0" smtClean="0"/>
              <a:t>、  </a:t>
            </a:r>
            <a:r>
              <a:rPr lang="zh-CN" altLang="en-US" dirty="0" smtClean="0"/>
              <a:t>分析</a:t>
            </a:r>
            <a:r>
              <a:rPr lang="en-US" dirty="0" smtClean="0"/>
              <a:t>、</a:t>
            </a:r>
            <a:r>
              <a:rPr lang="zh-CN" altLang="en-US" dirty="0" smtClean="0"/>
              <a:t>整理</a:t>
            </a:r>
            <a:r>
              <a:rPr lang="en-US" dirty="0" smtClean="0"/>
              <a:t>，  </a:t>
            </a:r>
            <a:r>
              <a:rPr lang="zh-CN" altLang="en-US" dirty="0" smtClean="0"/>
              <a:t>提供信息指导和咨询服务</a:t>
            </a:r>
            <a:r>
              <a:rPr lang="en-US" dirty="0" smtClean="0"/>
              <a:t>；  </a:t>
            </a:r>
            <a:r>
              <a:rPr lang="zh-CN" altLang="en-US" dirty="0" smtClean="0"/>
              <a:t>依法负责出入境转基因生物及其产品的检验检疫工作</a:t>
            </a:r>
            <a:r>
              <a:rPr lang="en-US" dirty="0" smtClean="0"/>
              <a:t>。</a:t>
            </a:r>
            <a:endParaRPr lang="zh-CN" altLang="en-US" dirty="0" smtClean="0"/>
          </a:p>
          <a:p>
            <a:r>
              <a:rPr lang="en-US" dirty="0" smtClean="0"/>
              <a:t>（７） </a:t>
            </a:r>
            <a:r>
              <a:rPr lang="zh-CN" altLang="en-US" dirty="0" smtClean="0"/>
              <a:t>组织实施进出口食品和化妆品的安全</a:t>
            </a:r>
            <a:r>
              <a:rPr lang="en-US" dirty="0" smtClean="0"/>
              <a:t>、 </a:t>
            </a:r>
            <a:r>
              <a:rPr lang="zh-CN" altLang="en-US" dirty="0" smtClean="0"/>
              <a:t>卫生</a:t>
            </a:r>
            <a:r>
              <a:rPr lang="en-US" dirty="0" smtClean="0"/>
              <a:t>、 </a:t>
            </a:r>
            <a:r>
              <a:rPr lang="zh-CN" altLang="en-US" dirty="0" smtClean="0"/>
              <a:t>质量监督检验和监督管理</a:t>
            </a:r>
            <a:r>
              <a:rPr lang="en-US" dirty="0" smtClean="0"/>
              <a:t>；  </a:t>
            </a:r>
            <a:r>
              <a:rPr lang="zh-CN" altLang="en-US" dirty="0" smtClean="0"/>
              <a:t>管理进 出口食品和化妆品生产</a:t>
            </a:r>
            <a:r>
              <a:rPr lang="en-US" dirty="0" smtClean="0"/>
              <a:t>、   </a:t>
            </a:r>
            <a:r>
              <a:rPr lang="zh-CN" altLang="en-US" dirty="0" smtClean="0"/>
              <a:t>加工单位的卫生注册登记</a:t>
            </a:r>
            <a:r>
              <a:rPr lang="en-US" dirty="0" smtClean="0"/>
              <a:t>，  </a:t>
            </a:r>
            <a:r>
              <a:rPr lang="zh-CN" altLang="en-US" dirty="0" smtClean="0"/>
              <a:t>管理出口企业对外卫生注册工作</a:t>
            </a:r>
            <a:r>
              <a:rPr lang="en-US" dirty="0" smtClean="0"/>
              <a:t>。</a:t>
            </a:r>
            <a:endParaRPr lang="zh-CN" altLang="en-US" dirty="0" smtClean="0"/>
          </a:p>
          <a:p>
            <a:r>
              <a:rPr lang="en-US" dirty="0" smtClean="0"/>
              <a:t>（８） </a:t>
            </a:r>
            <a:r>
              <a:rPr lang="zh-CN" altLang="en-US" dirty="0" smtClean="0"/>
              <a:t>组织实施进出口商品法定检验和监督管理</a:t>
            </a:r>
            <a:r>
              <a:rPr lang="en-US" dirty="0" smtClean="0"/>
              <a:t>，  </a:t>
            </a:r>
            <a:r>
              <a:rPr lang="zh-CN" altLang="en-US" dirty="0" smtClean="0"/>
              <a:t>监督管理进出口商品鉴定和外商投资 财产价值鉴定</a:t>
            </a:r>
            <a:r>
              <a:rPr lang="en-US" dirty="0" smtClean="0"/>
              <a:t>；  </a:t>
            </a:r>
            <a:r>
              <a:rPr lang="zh-CN" altLang="en-US" dirty="0" smtClean="0"/>
              <a:t>管理国家实行进口许可制度的民用商品入境验证工作</a:t>
            </a:r>
            <a:r>
              <a:rPr lang="en-US" dirty="0" smtClean="0"/>
              <a:t>， </a:t>
            </a:r>
            <a:r>
              <a:rPr lang="zh-CN" altLang="en-US" dirty="0" smtClean="0"/>
              <a:t>审查批准法定检验商 品免验和组织办理复验</a:t>
            </a:r>
            <a:r>
              <a:rPr lang="en-US" dirty="0" smtClean="0"/>
              <a:t>；   </a:t>
            </a:r>
            <a:r>
              <a:rPr lang="zh-CN" altLang="en-US" dirty="0" smtClean="0"/>
              <a:t>组织进出口商品检验校庆的前期监督和后续管理</a:t>
            </a:r>
            <a:r>
              <a:rPr lang="en-US" dirty="0" smtClean="0"/>
              <a:t>；  </a:t>
            </a:r>
            <a:r>
              <a:rPr lang="zh-CN" altLang="en-US" dirty="0" smtClean="0"/>
              <a:t>管理出入境检验 检疫标志  </a:t>
            </a:r>
            <a:r>
              <a:rPr lang="en-US" dirty="0" smtClean="0"/>
              <a:t>（ </a:t>
            </a:r>
            <a:r>
              <a:rPr lang="zh-CN" altLang="en-US" dirty="0" smtClean="0"/>
              <a:t>标识</a:t>
            </a:r>
            <a:r>
              <a:rPr lang="en-US" dirty="0" smtClean="0"/>
              <a:t>） 、  </a:t>
            </a:r>
            <a:r>
              <a:rPr lang="zh-CN" altLang="en-US" dirty="0" smtClean="0"/>
              <a:t>进口安全质量许可</a:t>
            </a:r>
            <a:r>
              <a:rPr lang="en-US" dirty="0" smtClean="0"/>
              <a:t>、  </a:t>
            </a:r>
            <a:r>
              <a:rPr lang="zh-CN" altLang="en-US" dirty="0" smtClean="0"/>
              <a:t>出口质量许可</a:t>
            </a:r>
            <a:r>
              <a:rPr lang="en-US" dirty="0" smtClean="0"/>
              <a:t>，  </a:t>
            </a:r>
            <a:r>
              <a:rPr lang="zh-CN" altLang="en-US" dirty="0" smtClean="0"/>
              <a:t>并负责监督管理</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lstStyle/>
          <a:p>
            <a:pPr eaLnBrk="1" hangingPunct="1"/>
            <a:r>
              <a:rPr lang="zh-CN" altLang="en-US" dirty="0" smtClean="0"/>
              <a:t>第四节　出入境检验检疫的电子化</a:t>
            </a:r>
            <a:endParaRPr lang="zh-CN" altLang="zh-CN" dirty="0" smtClean="0"/>
          </a:p>
        </p:txBody>
      </p:sp>
      <p:sp>
        <p:nvSpPr>
          <p:cNvPr id="83971" name="Rectangle 3"/>
          <p:cNvSpPr>
            <a:spLocks noGrp="1" noChangeArrowheads="1"/>
          </p:cNvSpPr>
          <p:nvPr>
            <p:ph type="body" idx="1"/>
          </p:nvPr>
        </p:nvSpPr>
        <p:spPr/>
        <p:txBody>
          <a:bodyPr/>
          <a:lstStyle/>
          <a:p>
            <a:pPr>
              <a:lnSpc>
                <a:spcPct val="150000"/>
              </a:lnSpc>
            </a:pPr>
            <a:r>
              <a:rPr lang="en-US" dirty="0" smtClean="0"/>
              <a:t>３）  </a:t>
            </a:r>
            <a:r>
              <a:rPr lang="zh-CN" altLang="en-US" dirty="0" smtClean="0"/>
              <a:t>有下列情况之一的</a:t>
            </a:r>
            <a:r>
              <a:rPr lang="en-US" dirty="0" smtClean="0"/>
              <a:t>，  </a:t>
            </a:r>
            <a:r>
              <a:rPr lang="zh-CN" altLang="en-US" dirty="0" smtClean="0"/>
              <a:t>暂不实施电子转单</a:t>
            </a:r>
            <a:r>
              <a:rPr lang="en-US" dirty="0" smtClean="0"/>
              <a:t>：</a:t>
            </a:r>
            <a:endParaRPr lang="zh-CN" altLang="en-US" dirty="0" smtClean="0"/>
          </a:p>
          <a:p>
            <a:pPr>
              <a:lnSpc>
                <a:spcPct val="150000"/>
              </a:lnSpc>
            </a:pPr>
            <a:r>
              <a:rPr lang="en-US" dirty="0" smtClean="0"/>
              <a:t>①</a:t>
            </a:r>
            <a:r>
              <a:rPr lang="zh-CN" altLang="en-US" dirty="0" smtClean="0"/>
              <a:t>出境货物在产地预检的</a:t>
            </a:r>
            <a:r>
              <a:rPr lang="en-US" dirty="0" smtClean="0"/>
              <a:t>；</a:t>
            </a:r>
            <a:endParaRPr lang="zh-CN" altLang="en-US" dirty="0" smtClean="0"/>
          </a:p>
          <a:p>
            <a:pPr>
              <a:lnSpc>
                <a:spcPct val="150000"/>
              </a:lnSpc>
            </a:pPr>
            <a:r>
              <a:rPr lang="en-US" dirty="0" smtClean="0"/>
              <a:t>②</a:t>
            </a:r>
            <a:r>
              <a:rPr lang="zh-CN" altLang="en-US" dirty="0" smtClean="0"/>
              <a:t>出境货物出境口岸不明确的</a:t>
            </a:r>
            <a:r>
              <a:rPr lang="en-US" dirty="0" smtClean="0"/>
              <a:t>；</a:t>
            </a:r>
            <a:endParaRPr lang="zh-CN" altLang="en-US" dirty="0" smtClean="0"/>
          </a:p>
          <a:p>
            <a:pPr>
              <a:lnSpc>
                <a:spcPct val="150000"/>
              </a:lnSpc>
            </a:pPr>
            <a:r>
              <a:rPr lang="en-US" dirty="0" smtClean="0"/>
              <a:t>③</a:t>
            </a:r>
            <a:r>
              <a:rPr lang="zh-CN" altLang="en-US" dirty="0" smtClean="0"/>
              <a:t>出境货物需到口岸并批的</a:t>
            </a:r>
            <a:r>
              <a:rPr lang="en-US" dirty="0" smtClean="0"/>
              <a:t>；</a:t>
            </a:r>
            <a:endParaRPr lang="zh-CN" altLang="en-US" dirty="0" smtClean="0"/>
          </a:p>
          <a:p>
            <a:pPr>
              <a:lnSpc>
                <a:spcPct val="150000"/>
              </a:lnSpc>
            </a:pPr>
            <a:r>
              <a:rPr lang="en-US" dirty="0" smtClean="0"/>
              <a:t>④</a:t>
            </a:r>
            <a:r>
              <a:rPr lang="zh-CN" altLang="en-US" dirty="0" smtClean="0"/>
              <a:t>出境货物按规定需在口岸检验检疫并出证的</a:t>
            </a:r>
            <a:r>
              <a:rPr lang="en-US" dirty="0" smtClean="0"/>
              <a:t>；</a:t>
            </a:r>
            <a:endParaRPr lang="zh-CN" altLang="en-US" dirty="0" smtClean="0"/>
          </a:p>
          <a:p>
            <a:pPr>
              <a:lnSpc>
                <a:spcPct val="150000"/>
              </a:lnSpc>
            </a:pPr>
            <a:r>
              <a:rPr lang="en-US" dirty="0" smtClean="0"/>
              <a:t>⑤</a:t>
            </a:r>
            <a:r>
              <a:rPr lang="zh-CN" altLang="en-US" dirty="0" smtClean="0"/>
              <a:t>其他按有关规定不适用电子转单的</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pPr eaLnBrk="1" hangingPunct="1"/>
            <a:r>
              <a:rPr lang="zh-CN" altLang="en-US" dirty="0" smtClean="0"/>
              <a:t>第四节　出入境检验检疫的电子化</a:t>
            </a:r>
            <a:endParaRPr lang="zh-CN" altLang="zh-CN" dirty="0" smtClean="0"/>
          </a:p>
        </p:txBody>
      </p:sp>
      <p:sp>
        <p:nvSpPr>
          <p:cNvPr id="84995" name="Rectangle 3"/>
          <p:cNvSpPr>
            <a:spLocks noGrp="1" noChangeArrowheads="1"/>
          </p:cNvSpPr>
          <p:nvPr>
            <p:ph type="body" idx="1"/>
          </p:nvPr>
        </p:nvSpPr>
        <p:spPr/>
        <p:txBody>
          <a:bodyPr/>
          <a:lstStyle/>
          <a:p>
            <a:pPr>
              <a:lnSpc>
                <a:spcPct val="200000"/>
              </a:lnSpc>
            </a:pPr>
            <a:r>
              <a:rPr lang="en-US" dirty="0" smtClean="0"/>
              <a:t>４）  </a:t>
            </a:r>
            <a:r>
              <a:rPr lang="zh-CN" altLang="en-US" dirty="0" smtClean="0"/>
              <a:t>实施电子转单后的查验和更改</a:t>
            </a:r>
            <a:r>
              <a:rPr lang="en-US" dirty="0" smtClean="0"/>
              <a:t>。</a:t>
            </a:r>
            <a:endParaRPr lang="zh-CN" altLang="en-US" dirty="0" smtClean="0"/>
          </a:p>
          <a:p>
            <a:pPr>
              <a:lnSpc>
                <a:spcPct val="200000"/>
              </a:lnSpc>
            </a:pPr>
            <a:r>
              <a:rPr lang="en-US" dirty="0" smtClean="0"/>
              <a:t>（１）  </a:t>
            </a:r>
            <a:r>
              <a:rPr lang="zh-CN" altLang="en-US" dirty="0" smtClean="0"/>
              <a:t>查验</a:t>
            </a:r>
            <a:r>
              <a:rPr lang="en-US" dirty="0" smtClean="0"/>
              <a:t>：  </a:t>
            </a:r>
            <a:r>
              <a:rPr lang="zh-CN" altLang="en-US" dirty="0" smtClean="0"/>
              <a:t>按  </a:t>
            </a:r>
            <a:r>
              <a:rPr lang="en-US" dirty="0" smtClean="0"/>
              <a:t>《 </a:t>
            </a:r>
            <a:r>
              <a:rPr lang="zh-CN" altLang="en-US" dirty="0" smtClean="0"/>
              <a:t>口岸查验管理规定</a:t>
            </a:r>
            <a:r>
              <a:rPr lang="en-US" dirty="0" smtClean="0"/>
              <a:t>》 ，  </a:t>
            </a:r>
            <a:r>
              <a:rPr lang="zh-CN" altLang="en-US" dirty="0" smtClean="0"/>
              <a:t>口岸查验分为验证和核查货证</a:t>
            </a:r>
            <a:r>
              <a:rPr lang="en-US" dirty="0" smtClean="0"/>
              <a:t>，  </a:t>
            </a:r>
            <a:r>
              <a:rPr lang="zh-CN" altLang="en-US" dirty="0" smtClean="0"/>
              <a:t>需核查货证的</a:t>
            </a:r>
            <a:r>
              <a:rPr lang="en-US" dirty="0" smtClean="0"/>
              <a:t>，</a:t>
            </a:r>
            <a:r>
              <a:rPr lang="zh-CN" altLang="en-US" dirty="0" smtClean="0"/>
              <a:t>报</a:t>
            </a:r>
            <a:r>
              <a:rPr lang="zh-CN" altLang="en-US" dirty="0" smtClean="0"/>
              <a:t>检单位应配合出境口岸检验检疫机构完成检验检疫工作</a:t>
            </a:r>
            <a:r>
              <a:rPr lang="en-US" dirty="0" smtClean="0"/>
              <a:t>。</a:t>
            </a:r>
            <a:endParaRPr lang="zh-CN" altLang="en-US" dirty="0" smtClean="0"/>
          </a:p>
          <a:p>
            <a:pPr>
              <a:lnSpc>
                <a:spcPct val="200000"/>
              </a:lnSpc>
            </a:pPr>
            <a:r>
              <a:rPr lang="en-US" dirty="0" smtClean="0"/>
              <a:t>（２）  </a:t>
            </a:r>
            <a:r>
              <a:rPr lang="zh-CN" altLang="en-US" dirty="0" smtClean="0"/>
              <a:t>更改</a:t>
            </a:r>
            <a:r>
              <a:rPr lang="en-US" dirty="0" smtClean="0"/>
              <a:t>：  </a:t>
            </a:r>
            <a:r>
              <a:rPr lang="zh-CN" altLang="en-US" dirty="0" smtClean="0"/>
              <a:t>产地检验检疫机构签发完</a:t>
            </a:r>
            <a:r>
              <a:rPr lang="en-US" dirty="0" smtClean="0"/>
              <a:t>   “ </a:t>
            </a:r>
            <a:r>
              <a:rPr lang="zh-CN" altLang="en-US" dirty="0" smtClean="0"/>
              <a:t>换证凭条</a:t>
            </a:r>
            <a:r>
              <a:rPr lang="en-US" dirty="0" smtClean="0"/>
              <a:t>”   </a:t>
            </a:r>
            <a:r>
              <a:rPr lang="zh-CN" altLang="en-US" dirty="0" smtClean="0"/>
              <a:t>后需进行更改的</a:t>
            </a:r>
            <a:r>
              <a:rPr lang="en-US" dirty="0" smtClean="0"/>
              <a:t>，  </a:t>
            </a:r>
            <a:r>
              <a:rPr lang="zh-CN" altLang="en-US" dirty="0" smtClean="0"/>
              <a:t>按  </a:t>
            </a:r>
            <a:r>
              <a:rPr lang="en-US" dirty="0" smtClean="0"/>
              <a:t>《 </a:t>
            </a:r>
            <a:r>
              <a:rPr lang="zh-CN" altLang="en-US" dirty="0" smtClean="0"/>
              <a:t>出入境检验 检疫报检规定</a:t>
            </a:r>
            <a:r>
              <a:rPr lang="en-US" dirty="0" smtClean="0"/>
              <a:t>》   </a:t>
            </a:r>
            <a:r>
              <a:rPr lang="zh-CN" altLang="en-US" dirty="0" smtClean="0"/>
              <a:t>的有关规定办理</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lstStyle/>
          <a:p>
            <a:pPr eaLnBrk="1" hangingPunct="1"/>
            <a:r>
              <a:rPr lang="zh-CN" altLang="en-US" dirty="0" smtClean="0"/>
              <a:t>第四节　出入境检验检疫的电子化</a:t>
            </a:r>
            <a:endParaRPr lang="zh-CN" altLang="zh-CN" dirty="0" smtClean="0"/>
          </a:p>
        </p:txBody>
      </p:sp>
      <p:sp>
        <p:nvSpPr>
          <p:cNvPr id="86019" name="Rectangle 3"/>
          <p:cNvSpPr>
            <a:spLocks noGrp="1" noChangeArrowheads="1"/>
          </p:cNvSpPr>
          <p:nvPr>
            <p:ph type="body" idx="1"/>
          </p:nvPr>
        </p:nvSpPr>
        <p:spPr/>
        <p:txBody>
          <a:bodyPr/>
          <a:lstStyle/>
          <a:p>
            <a:pPr>
              <a:lnSpc>
                <a:spcPct val="150000"/>
              </a:lnSpc>
            </a:pPr>
            <a:r>
              <a:rPr lang="zh-CN" altLang="en-US" dirty="0" smtClean="0"/>
              <a:t>应报检人和产地检验检疫机构要求</a:t>
            </a:r>
            <a:r>
              <a:rPr lang="en-US" dirty="0" smtClean="0"/>
              <a:t>，  </a:t>
            </a:r>
            <a:r>
              <a:rPr lang="zh-CN" altLang="en-US" dirty="0" smtClean="0"/>
              <a:t>在不违反有关</a:t>
            </a:r>
            <a:r>
              <a:rPr lang="zh-CN" altLang="en-US" dirty="0" smtClean="0"/>
              <a:t>法律法规</a:t>
            </a:r>
            <a:r>
              <a:rPr lang="zh-CN" altLang="en-US" dirty="0" smtClean="0"/>
              <a:t>及规章的情况下</a:t>
            </a:r>
            <a:r>
              <a:rPr lang="en-US" dirty="0" smtClean="0"/>
              <a:t>，  </a:t>
            </a:r>
            <a:r>
              <a:rPr lang="zh-CN" altLang="en-US" dirty="0" smtClean="0"/>
              <a:t>出境口岸检验检疫机构可以根据下列情况对电子转单有关信息</a:t>
            </a:r>
            <a:r>
              <a:rPr lang="zh-CN" altLang="en-US" dirty="0" smtClean="0"/>
              <a:t>予以更改</a:t>
            </a:r>
            <a:r>
              <a:rPr lang="en-US" dirty="0" smtClean="0"/>
              <a:t>：</a:t>
            </a:r>
            <a:endParaRPr lang="zh-CN" altLang="en-US" dirty="0" smtClean="0"/>
          </a:p>
          <a:p>
            <a:pPr>
              <a:lnSpc>
                <a:spcPct val="150000"/>
              </a:lnSpc>
            </a:pPr>
            <a:r>
              <a:rPr lang="en-US" dirty="0" smtClean="0"/>
              <a:t>①</a:t>
            </a:r>
            <a:r>
              <a:rPr lang="zh-CN" altLang="en-US" dirty="0" smtClean="0"/>
              <a:t>对运输造成包装破损或短装等原因需要减少数重量的</a:t>
            </a:r>
            <a:r>
              <a:rPr lang="en-US" dirty="0" smtClean="0"/>
              <a:t>；</a:t>
            </a:r>
            <a:endParaRPr lang="zh-CN" altLang="en-US" dirty="0" smtClean="0"/>
          </a:p>
          <a:p>
            <a:pPr>
              <a:lnSpc>
                <a:spcPct val="150000"/>
              </a:lnSpc>
            </a:pPr>
            <a:r>
              <a:rPr lang="en-US" dirty="0" smtClean="0"/>
              <a:t>②</a:t>
            </a:r>
            <a:r>
              <a:rPr lang="zh-CN" altLang="en-US" dirty="0" smtClean="0"/>
              <a:t>需要在出境口岸更改运输工具名称</a:t>
            </a:r>
            <a:r>
              <a:rPr lang="en-US" dirty="0" smtClean="0"/>
              <a:t>、  </a:t>
            </a:r>
            <a:r>
              <a:rPr lang="zh-CN" altLang="en-US" dirty="0" smtClean="0"/>
              <a:t>发货日期</a:t>
            </a:r>
            <a:r>
              <a:rPr lang="en-US" dirty="0" smtClean="0"/>
              <a:t>、  </a:t>
            </a:r>
            <a:r>
              <a:rPr lang="zh-CN" altLang="en-US" dirty="0" smtClean="0"/>
              <a:t>集装箱规格及数量等有关内容的</a:t>
            </a:r>
            <a:r>
              <a:rPr lang="en-US" dirty="0" smtClean="0"/>
              <a:t>；</a:t>
            </a:r>
            <a:endParaRPr lang="zh-CN" altLang="en-US" dirty="0" smtClean="0"/>
          </a:p>
          <a:p>
            <a:pPr>
              <a:lnSpc>
                <a:spcPct val="150000"/>
              </a:lnSpc>
            </a:pPr>
            <a:r>
              <a:rPr lang="en-US" dirty="0" smtClean="0"/>
              <a:t>③</a:t>
            </a:r>
            <a:r>
              <a:rPr lang="zh-CN" altLang="en-US" dirty="0" smtClean="0"/>
              <a:t>申报总值按有关比重换算或变更申报总值幅度不超过 </a:t>
            </a:r>
            <a:r>
              <a:rPr lang="en-US" dirty="0" smtClean="0"/>
              <a:t>１０％ </a:t>
            </a:r>
            <a:r>
              <a:rPr lang="zh-CN" altLang="en-US" dirty="0" smtClean="0"/>
              <a:t>的</a:t>
            </a:r>
            <a:r>
              <a:rPr lang="en-US" dirty="0" smtClean="0"/>
              <a:t>；</a:t>
            </a:r>
            <a:endParaRPr lang="zh-CN" altLang="en-US" dirty="0" smtClean="0"/>
          </a:p>
          <a:p>
            <a:pPr>
              <a:lnSpc>
                <a:spcPct val="150000"/>
              </a:lnSpc>
            </a:pPr>
            <a:r>
              <a:rPr lang="en-US" dirty="0" smtClean="0"/>
              <a:t>④</a:t>
            </a:r>
            <a:r>
              <a:rPr lang="zh-CN" altLang="en-US" dirty="0" smtClean="0"/>
              <a:t>经口岸检验检疫机构和产地检验检疫机构协商同意更改有关内容的</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eaLnBrk="1" hangingPunct="1"/>
            <a:r>
              <a:rPr lang="zh-CN" altLang="en-US" dirty="0" smtClean="0"/>
              <a:t>第四节　出入境检验检疫的电子化</a:t>
            </a:r>
            <a:endParaRPr lang="zh-CN" altLang="zh-CN" dirty="0" smtClean="0"/>
          </a:p>
        </p:txBody>
      </p:sp>
      <p:sp>
        <p:nvSpPr>
          <p:cNvPr id="87043" name="Rectangle 3"/>
          <p:cNvSpPr>
            <a:spLocks noGrp="1" noChangeArrowheads="1"/>
          </p:cNvSpPr>
          <p:nvPr>
            <p:ph type="body" idx="1"/>
          </p:nvPr>
        </p:nvSpPr>
        <p:spPr/>
        <p:txBody>
          <a:bodyPr/>
          <a:lstStyle/>
          <a:p>
            <a:pPr eaLnBrk="1" hangingPunct="1"/>
            <a:r>
              <a:rPr lang="en-US" dirty="0" smtClean="0"/>
              <a:t>３  </a:t>
            </a:r>
            <a:r>
              <a:rPr lang="zh-CN" altLang="en-US" dirty="0" smtClean="0"/>
              <a:t>绿色通道制度</a:t>
            </a:r>
          </a:p>
          <a:p>
            <a:r>
              <a:rPr lang="en-US" dirty="0" smtClean="0"/>
              <a:t>（１）  </a:t>
            </a:r>
            <a:r>
              <a:rPr lang="zh-CN" altLang="en-US" dirty="0" smtClean="0"/>
              <a:t>申请实施绿色通道制度的企业应当具备的条件</a:t>
            </a:r>
            <a:r>
              <a:rPr lang="en-US" dirty="0" smtClean="0"/>
              <a:t>：</a:t>
            </a:r>
            <a:endParaRPr lang="zh-CN" altLang="en-US" dirty="0" smtClean="0"/>
          </a:p>
          <a:p>
            <a:r>
              <a:rPr lang="en-US" dirty="0" smtClean="0"/>
              <a:t>①</a:t>
            </a:r>
            <a:r>
              <a:rPr lang="zh-CN" altLang="en-US" dirty="0" smtClean="0"/>
              <a:t>具有良好信誉</a:t>
            </a:r>
            <a:r>
              <a:rPr lang="en-US" dirty="0" smtClean="0"/>
              <a:t>，  </a:t>
            </a:r>
            <a:r>
              <a:rPr lang="zh-CN" altLang="en-US" dirty="0" smtClean="0"/>
              <a:t>诚信度高</a:t>
            </a:r>
            <a:r>
              <a:rPr lang="en-US" dirty="0" smtClean="0"/>
              <a:t>，  </a:t>
            </a:r>
            <a:r>
              <a:rPr lang="zh-CN" altLang="en-US" dirty="0" smtClean="0"/>
              <a:t>年出口额 </a:t>
            </a:r>
            <a:r>
              <a:rPr lang="en-US" dirty="0" smtClean="0"/>
              <a:t>５００ </a:t>
            </a:r>
            <a:r>
              <a:rPr lang="zh-CN" altLang="en-US" dirty="0" smtClean="0"/>
              <a:t>万美元以上</a:t>
            </a:r>
            <a:r>
              <a:rPr lang="en-US" dirty="0" smtClean="0"/>
              <a:t>；</a:t>
            </a:r>
            <a:endParaRPr lang="zh-CN" altLang="en-US" dirty="0" smtClean="0"/>
          </a:p>
          <a:p>
            <a:r>
              <a:rPr lang="en-US" dirty="0" smtClean="0"/>
              <a:t>②</a:t>
            </a:r>
            <a:r>
              <a:rPr lang="zh-CN" altLang="en-US" dirty="0" smtClean="0"/>
              <a:t>已实施 </a:t>
            </a:r>
            <a:r>
              <a:rPr lang="en-US" dirty="0" smtClean="0"/>
              <a:t>ＩＳＯ ９０００ </a:t>
            </a:r>
            <a:r>
              <a:rPr lang="zh-CN" altLang="en-US" dirty="0" smtClean="0"/>
              <a:t>质 量 管 理 体 系</a:t>
            </a:r>
            <a:r>
              <a:rPr lang="en-US" dirty="0" smtClean="0"/>
              <a:t>，  </a:t>
            </a:r>
            <a:r>
              <a:rPr lang="zh-CN" altLang="en-US" dirty="0" smtClean="0"/>
              <a:t>获 得 相 关 机 构 颁 发 的 生 产 企 业 质 量 体 系 评 审 合 格 证书</a:t>
            </a:r>
            <a:r>
              <a:rPr lang="en-US" dirty="0" smtClean="0"/>
              <a:t>；</a:t>
            </a:r>
            <a:endParaRPr lang="zh-CN" altLang="en-US" dirty="0" smtClean="0"/>
          </a:p>
          <a:p>
            <a:r>
              <a:rPr lang="en-US" dirty="0" smtClean="0"/>
              <a:t>③</a:t>
            </a:r>
            <a:r>
              <a:rPr lang="zh-CN" altLang="en-US" dirty="0" smtClean="0"/>
              <a:t>出口货物质量长期稳定</a:t>
            </a:r>
            <a:r>
              <a:rPr lang="en-US" dirty="0" smtClean="0"/>
              <a:t>，  ２ </a:t>
            </a:r>
            <a:r>
              <a:rPr lang="zh-CN" altLang="en-US" dirty="0" smtClean="0"/>
              <a:t>年内未发生过进口国质量索赔和争议</a:t>
            </a:r>
            <a:r>
              <a:rPr lang="en-US" dirty="0" smtClean="0"/>
              <a:t>；</a:t>
            </a:r>
            <a:endParaRPr lang="zh-CN" altLang="en-US" dirty="0" smtClean="0"/>
          </a:p>
          <a:p>
            <a:r>
              <a:rPr lang="en-US" dirty="0" smtClean="0"/>
              <a:t>④１ </a:t>
            </a:r>
            <a:r>
              <a:rPr lang="zh-CN" altLang="en-US" dirty="0" smtClean="0"/>
              <a:t>年内无违规报检行为</a:t>
            </a:r>
            <a:r>
              <a:rPr lang="en-US" dirty="0" smtClean="0"/>
              <a:t>；  ２ </a:t>
            </a:r>
            <a:r>
              <a:rPr lang="zh-CN" altLang="en-US" dirty="0" smtClean="0"/>
              <a:t>年内未受过检验检疫机构行政处罚</a:t>
            </a:r>
            <a:r>
              <a:rPr lang="en-US" dirty="0" smtClean="0"/>
              <a:t>；</a:t>
            </a:r>
            <a:endParaRPr lang="zh-CN" altLang="en-US" dirty="0" smtClean="0"/>
          </a:p>
          <a:p>
            <a:r>
              <a:rPr lang="en-US" dirty="0" smtClean="0"/>
              <a:t>⑤</a:t>
            </a:r>
            <a:r>
              <a:rPr lang="zh-CN" altLang="en-US" dirty="0" smtClean="0"/>
              <a:t>根据国家质检总局有关规定实施生产企业分类管理的</a:t>
            </a:r>
            <a:r>
              <a:rPr lang="en-US" dirty="0" smtClean="0"/>
              <a:t>，   </a:t>
            </a:r>
            <a:r>
              <a:rPr lang="zh-CN" altLang="en-US" dirty="0" smtClean="0"/>
              <a:t>应当属于一类或者二类企业</a:t>
            </a:r>
            <a:r>
              <a:rPr lang="en-US" dirty="0" smtClean="0"/>
              <a:t>；</a:t>
            </a:r>
            <a:endParaRPr lang="zh-CN" altLang="en-US" dirty="0" smtClean="0"/>
          </a:p>
          <a:p>
            <a:r>
              <a:rPr lang="en-US" dirty="0" smtClean="0"/>
              <a:t>⑥</a:t>
            </a:r>
            <a:r>
              <a:rPr lang="zh-CN" altLang="en-US" dirty="0" smtClean="0"/>
              <a:t>法律法规及双边协议规定必须使用原产地标记的</a:t>
            </a:r>
            <a:r>
              <a:rPr lang="en-US" dirty="0" smtClean="0"/>
              <a:t>，   </a:t>
            </a:r>
            <a:r>
              <a:rPr lang="zh-CN" altLang="en-US" dirty="0" smtClean="0"/>
              <a:t>应当获得原产地标记注册</a:t>
            </a:r>
            <a:r>
              <a:rPr lang="en-US" dirty="0" smtClean="0"/>
              <a:t>；</a:t>
            </a:r>
            <a:endParaRPr lang="zh-CN" altLang="en-US" dirty="0" smtClean="0"/>
          </a:p>
          <a:p>
            <a:r>
              <a:rPr lang="en-US" dirty="0" smtClean="0"/>
              <a:t>⑦</a:t>
            </a:r>
            <a:r>
              <a:rPr lang="zh-CN" altLang="en-US" dirty="0" smtClean="0"/>
              <a:t>国家质检总局规定的其他条件</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lstStyle/>
          <a:p>
            <a:pPr eaLnBrk="1" hangingPunct="1"/>
            <a:r>
              <a:rPr lang="zh-CN" altLang="en-US" dirty="0" smtClean="0"/>
              <a:t>第四节　出入境检验检疫的电子化</a:t>
            </a:r>
            <a:endParaRPr lang="zh-CN" altLang="zh-CN" dirty="0" smtClean="0"/>
          </a:p>
        </p:txBody>
      </p:sp>
      <p:sp>
        <p:nvSpPr>
          <p:cNvPr id="88067" name="Rectangle 3"/>
          <p:cNvSpPr>
            <a:spLocks noGrp="1" noChangeArrowheads="1"/>
          </p:cNvSpPr>
          <p:nvPr>
            <p:ph type="body" idx="1"/>
          </p:nvPr>
        </p:nvSpPr>
        <p:spPr/>
        <p:txBody>
          <a:bodyPr/>
          <a:lstStyle/>
          <a:p>
            <a:pPr>
              <a:lnSpc>
                <a:spcPct val="150000"/>
              </a:lnSpc>
            </a:pPr>
            <a:r>
              <a:rPr lang="en-US" dirty="0" smtClean="0"/>
              <a:t>（２）  </a:t>
            </a:r>
            <a:r>
              <a:rPr lang="zh-CN" altLang="en-US" dirty="0" smtClean="0"/>
              <a:t>申请企业应当对以下内容做出承诺</a:t>
            </a:r>
            <a:r>
              <a:rPr lang="en-US" dirty="0" smtClean="0"/>
              <a:t>：</a:t>
            </a:r>
            <a:endParaRPr lang="zh-CN" altLang="en-US" dirty="0" smtClean="0"/>
          </a:p>
          <a:p>
            <a:pPr>
              <a:lnSpc>
                <a:spcPct val="150000"/>
              </a:lnSpc>
            </a:pPr>
            <a:r>
              <a:rPr lang="en-US" dirty="0" smtClean="0"/>
              <a:t>①</a:t>
            </a:r>
            <a:r>
              <a:rPr lang="zh-CN" altLang="en-US" dirty="0" smtClean="0"/>
              <a:t>遵守出入境检验检疫法律法规和</a:t>
            </a:r>
            <a:r>
              <a:rPr lang="en-US" dirty="0" smtClean="0"/>
              <a:t>   《 </a:t>
            </a:r>
            <a:r>
              <a:rPr lang="zh-CN" altLang="en-US" dirty="0" smtClean="0"/>
              <a:t>出入境检验检疫报检规定</a:t>
            </a:r>
            <a:r>
              <a:rPr lang="en-US" dirty="0" smtClean="0"/>
              <a:t>》 ；</a:t>
            </a:r>
            <a:endParaRPr lang="zh-CN" altLang="en-US" dirty="0" smtClean="0"/>
          </a:p>
          <a:p>
            <a:pPr>
              <a:lnSpc>
                <a:spcPct val="150000"/>
              </a:lnSpc>
            </a:pPr>
            <a:r>
              <a:rPr lang="en-US" dirty="0" smtClean="0"/>
              <a:t>②</a:t>
            </a:r>
            <a:r>
              <a:rPr lang="zh-CN" altLang="en-US" dirty="0" smtClean="0"/>
              <a:t>采用电子方式进行申报</a:t>
            </a:r>
            <a:r>
              <a:rPr lang="en-US" dirty="0" smtClean="0"/>
              <a:t>；</a:t>
            </a:r>
            <a:endParaRPr lang="zh-CN" altLang="en-US" dirty="0" smtClean="0"/>
          </a:p>
          <a:p>
            <a:pPr>
              <a:lnSpc>
                <a:spcPct val="150000"/>
              </a:lnSpc>
            </a:pPr>
            <a:r>
              <a:rPr lang="en-US" dirty="0" smtClean="0"/>
              <a:t>③</a:t>
            </a:r>
            <a:r>
              <a:rPr lang="zh-CN" altLang="en-US" dirty="0" smtClean="0"/>
              <a:t>出口货物货证相符</a:t>
            </a:r>
            <a:r>
              <a:rPr lang="en-US" dirty="0" smtClean="0"/>
              <a:t>、  </a:t>
            </a:r>
            <a:r>
              <a:rPr lang="zh-CN" altLang="en-US" dirty="0" smtClean="0"/>
              <a:t>批次清楚</a:t>
            </a:r>
            <a:r>
              <a:rPr lang="en-US" dirty="0" smtClean="0"/>
              <a:t>、  </a:t>
            </a:r>
            <a:r>
              <a:rPr lang="zh-CN" altLang="en-US" dirty="0" smtClean="0"/>
              <a:t>标记齐全</a:t>
            </a:r>
            <a:r>
              <a:rPr lang="en-US" dirty="0" smtClean="0"/>
              <a:t>，  </a:t>
            </a:r>
            <a:r>
              <a:rPr lang="zh-CN" altLang="en-US" dirty="0" smtClean="0"/>
              <a:t>可以实施封识的必须封识完整</a:t>
            </a:r>
            <a:r>
              <a:rPr lang="en-US" dirty="0" smtClean="0"/>
              <a:t>；</a:t>
            </a:r>
            <a:endParaRPr lang="zh-CN" altLang="en-US" dirty="0" smtClean="0"/>
          </a:p>
          <a:p>
            <a:pPr>
              <a:lnSpc>
                <a:spcPct val="150000"/>
              </a:lnSpc>
            </a:pPr>
            <a:r>
              <a:rPr lang="en-US" dirty="0" smtClean="0"/>
              <a:t>④</a:t>
            </a:r>
            <a:r>
              <a:rPr lang="zh-CN" altLang="en-US" dirty="0" smtClean="0"/>
              <a:t>产地检验检疫机构检验检疫合格的出口货物在运往口岸过程中</a:t>
            </a:r>
            <a:r>
              <a:rPr lang="en-US" dirty="0" smtClean="0"/>
              <a:t>，   </a:t>
            </a:r>
            <a:r>
              <a:rPr lang="zh-CN" altLang="en-US" dirty="0" smtClean="0"/>
              <a:t>不发生换货</a:t>
            </a:r>
            <a:r>
              <a:rPr lang="en-US" dirty="0" smtClean="0"/>
              <a:t>、  </a:t>
            </a:r>
            <a:r>
              <a:rPr lang="zh-CN" altLang="en-US" dirty="0" smtClean="0"/>
              <a:t>调包等 不法行为</a:t>
            </a:r>
            <a:r>
              <a:rPr lang="en-US" dirty="0" smtClean="0"/>
              <a:t>；</a:t>
            </a:r>
            <a:endParaRPr lang="zh-CN" altLang="en-US" dirty="0" smtClean="0"/>
          </a:p>
          <a:p>
            <a:pPr>
              <a:lnSpc>
                <a:spcPct val="150000"/>
              </a:lnSpc>
            </a:pPr>
            <a:r>
              <a:rPr lang="en-US" dirty="0" smtClean="0"/>
              <a:t>⑤</a:t>
            </a:r>
            <a:r>
              <a:rPr lang="zh-CN" altLang="en-US" dirty="0" smtClean="0"/>
              <a:t>自觉接受检验检疫机构的监督管理</a:t>
            </a:r>
            <a:r>
              <a:rPr lang="en-US" dirty="0" smtClean="0"/>
              <a:t>。  </a:t>
            </a:r>
            <a:r>
              <a:rPr lang="en-US" altLang="zh-CN" dirty="0" smtClean="0"/>
              <a:t> </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pPr eaLnBrk="1" hangingPunct="1"/>
            <a:r>
              <a:rPr lang="zh-CN" altLang="en-US" dirty="0" smtClean="0"/>
              <a:t>第四节　出入境检验检疫的电子化</a:t>
            </a:r>
            <a:endParaRPr lang="zh-CN" altLang="zh-CN" dirty="0" smtClean="0"/>
          </a:p>
        </p:txBody>
      </p:sp>
      <p:sp>
        <p:nvSpPr>
          <p:cNvPr id="89091" name="Rectangle 3"/>
          <p:cNvSpPr>
            <a:spLocks noGrp="1" noChangeArrowheads="1"/>
          </p:cNvSpPr>
          <p:nvPr>
            <p:ph type="body" idx="1"/>
          </p:nvPr>
        </p:nvSpPr>
        <p:spPr/>
        <p:txBody>
          <a:bodyPr/>
          <a:lstStyle/>
          <a:p>
            <a:pPr>
              <a:lnSpc>
                <a:spcPct val="150000"/>
              </a:lnSpc>
            </a:pPr>
            <a:r>
              <a:rPr lang="en-US" dirty="0" smtClean="0"/>
              <a:t>（３）  </a:t>
            </a:r>
            <a:r>
              <a:rPr lang="zh-CN" altLang="en-US" dirty="0" smtClean="0"/>
              <a:t>实行绿色通道放行的出口产品按照以下程序实行产地检验检疫和口岸验放</a:t>
            </a:r>
            <a:r>
              <a:rPr lang="en-US" dirty="0" smtClean="0"/>
              <a:t>：</a:t>
            </a:r>
            <a:endParaRPr lang="zh-CN" altLang="en-US" dirty="0" smtClean="0"/>
          </a:p>
          <a:p>
            <a:pPr>
              <a:lnSpc>
                <a:spcPct val="150000"/>
              </a:lnSpc>
            </a:pPr>
            <a:r>
              <a:rPr lang="en-US" dirty="0" smtClean="0"/>
              <a:t>①</a:t>
            </a:r>
            <a:r>
              <a:rPr lang="zh-CN" altLang="en-US" dirty="0" smtClean="0"/>
              <a:t>实施绿色通道制度的自营出口企业</a:t>
            </a:r>
            <a:r>
              <a:rPr lang="en-US" dirty="0" smtClean="0"/>
              <a:t>，  </a:t>
            </a:r>
            <a:r>
              <a:rPr lang="zh-CN" altLang="en-US" dirty="0" smtClean="0"/>
              <a:t>报检单位</a:t>
            </a:r>
            <a:r>
              <a:rPr lang="en-US" dirty="0" smtClean="0"/>
              <a:t>、  </a:t>
            </a:r>
            <a:r>
              <a:rPr lang="zh-CN" altLang="en-US" dirty="0" smtClean="0"/>
              <a:t>发货人</a:t>
            </a:r>
            <a:r>
              <a:rPr lang="en-US" dirty="0" smtClean="0"/>
              <a:t>、  </a:t>
            </a:r>
            <a:r>
              <a:rPr lang="zh-CN" altLang="en-US" dirty="0" smtClean="0"/>
              <a:t>生产企业必须一致</a:t>
            </a:r>
            <a:r>
              <a:rPr lang="en-US" dirty="0" smtClean="0"/>
              <a:t>；</a:t>
            </a:r>
            <a:endParaRPr lang="zh-CN" altLang="en-US" dirty="0" smtClean="0"/>
          </a:p>
          <a:p>
            <a:pPr>
              <a:lnSpc>
                <a:spcPct val="150000"/>
              </a:lnSpc>
            </a:pPr>
            <a:r>
              <a:rPr lang="en-US" dirty="0" smtClean="0"/>
              <a:t>②</a:t>
            </a:r>
            <a:r>
              <a:rPr lang="zh-CN" altLang="en-US" dirty="0" smtClean="0"/>
              <a:t>实施绿色通道制度的经营性企业</a:t>
            </a:r>
            <a:r>
              <a:rPr lang="en-US" dirty="0" smtClean="0"/>
              <a:t>，  </a:t>
            </a:r>
            <a:r>
              <a:rPr lang="zh-CN" altLang="en-US" dirty="0" smtClean="0"/>
              <a:t>报检单位</a:t>
            </a:r>
            <a:r>
              <a:rPr lang="en-US" dirty="0" smtClean="0"/>
              <a:t>、  </a:t>
            </a:r>
            <a:r>
              <a:rPr lang="zh-CN" altLang="en-US" dirty="0" smtClean="0"/>
              <a:t>发货人必须一致</a:t>
            </a:r>
            <a:r>
              <a:rPr lang="en-US" dirty="0" smtClean="0"/>
              <a:t>，  </a:t>
            </a:r>
            <a:r>
              <a:rPr lang="zh-CN" altLang="en-US" dirty="0" smtClean="0"/>
              <a:t>其经营的出口货物必 须由获准实施绿色通道制度生产企业生产</a:t>
            </a:r>
            <a:r>
              <a:rPr lang="en-US" dirty="0" smtClean="0"/>
              <a:t>；</a:t>
            </a:r>
            <a:endParaRPr lang="zh-CN" altLang="en-US" dirty="0" smtClean="0"/>
          </a:p>
          <a:p>
            <a:pPr>
              <a:lnSpc>
                <a:spcPct val="150000"/>
              </a:lnSpc>
            </a:pPr>
            <a:r>
              <a:rPr lang="en-US" dirty="0" smtClean="0"/>
              <a:t>③</a:t>
            </a:r>
            <a:r>
              <a:rPr lang="zh-CN" altLang="en-US" dirty="0" smtClean="0"/>
              <a:t>检验检疫机构工作人员在受理实施绿色通道制度企业电子报检时严格按照实施绿色</a:t>
            </a:r>
            <a:r>
              <a:rPr lang="zh-CN" altLang="en-US" dirty="0" smtClean="0"/>
              <a:t>通道</a:t>
            </a:r>
            <a:r>
              <a:rPr lang="zh-CN" altLang="en-US" dirty="0" smtClean="0"/>
              <a:t>制度的要求进行审核</a:t>
            </a:r>
            <a:r>
              <a:rPr lang="en-US" dirty="0" smtClean="0"/>
              <a:t>，   </a:t>
            </a:r>
            <a:r>
              <a:rPr lang="zh-CN" altLang="en-US" dirty="0" smtClean="0"/>
              <a:t>对不符合有关要求的在给企业的报检回执中予以说明</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p:txBody>
          <a:bodyPr/>
          <a:lstStyle/>
          <a:p>
            <a:pPr eaLnBrk="1" hangingPunct="1"/>
            <a:r>
              <a:rPr lang="zh-CN" altLang="en-US" dirty="0" smtClean="0"/>
              <a:t>第四节　出入境检验检疫的电子化</a:t>
            </a:r>
            <a:endParaRPr lang="zh-CN" altLang="zh-CN" dirty="0" smtClean="0"/>
          </a:p>
        </p:txBody>
      </p:sp>
      <p:sp>
        <p:nvSpPr>
          <p:cNvPr id="90115" name="Rectangle 3"/>
          <p:cNvSpPr>
            <a:spLocks noGrp="1" noChangeArrowheads="1"/>
          </p:cNvSpPr>
          <p:nvPr>
            <p:ph type="body" idx="1"/>
          </p:nvPr>
        </p:nvSpPr>
        <p:spPr/>
        <p:txBody>
          <a:bodyPr/>
          <a:lstStyle/>
          <a:p>
            <a:pPr>
              <a:lnSpc>
                <a:spcPct val="150000"/>
              </a:lnSpc>
            </a:pPr>
            <a:r>
              <a:rPr lang="en-US" dirty="0" smtClean="0"/>
              <a:t>④</a:t>
            </a:r>
            <a:r>
              <a:rPr lang="zh-CN" altLang="en-US" dirty="0" smtClean="0"/>
              <a:t>产地检验检疫机构加强对实施绿色通道制度出口货物的报检单据和检验检疫单据的审 核</a:t>
            </a:r>
            <a:r>
              <a:rPr lang="en-US" dirty="0" smtClean="0"/>
              <a:t>，  </a:t>
            </a:r>
            <a:r>
              <a:rPr lang="zh-CN" altLang="en-US" dirty="0" smtClean="0"/>
              <a:t>对符合条件的以电子转单方式向口岸检验检疫机构发送通关数据</a:t>
            </a:r>
            <a:r>
              <a:rPr lang="en-US" dirty="0" smtClean="0"/>
              <a:t>，   </a:t>
            </a:r>
            <a:r>
              <a:rPr lang="zh-CN" altLang="en-US" dirty="0" smtClean="0"/>
              <a:t>在实施转单时</a:t>
            </a:r>
            <a:r>
              <a:rPr lang="en-US" dirty="0" smtClean="0"/>
              <a:t>，  </a:t>
            </a:r>
            <a:r>
              <a:rPr lang="zh-CN" altLang="en-US" dirty="0" smtClean="0"/>
              <a:t>输入确定</a:t>
            </a:r>
            <a:r>
              <a:rPr lang="zh-CN" altLang="en-US" dirty="0" smtClean="0"/>
              <a:t>的报关口岸代码并出具</a:t>
            </a:r>
            <a:r>
              <a:rPr lang="en-US" dirty="0" smtClean="0"/>
              <a:t>   “ </a:t>
            </a:r>
            <a:r>
              <a:rPr lang="zh-CN" altLang="en-US" dirty="0" smtClean="0"/>
              <a:t>出境货物换证凭条</a:t>
            </a:r>
            <a:r>
              <a:rPr lang="en-US" dirty="0" smtClean="0"/>
              <a:t>” ；</a:t>
            </a:r>
            <a:endParaRPr lang="zh-CN" altLang="en-US" dirty="0" smtClean="0"/>
          </a:p>
          <a:p>
            <a:pPr>
              <a:lnSpc>
                <a:spcPct val="150000"/>
              </a:lnSpc>
            </a:pPr>
            <a:r>
              <a:rPr lang="en-US" dirty="0" smtClean="0"/>
              <a:t>⑤</a:t>
            </a:r>
            <a:r>
              <a:rPr lang="zh-CN" altLang="en-US" dirty="0" smtClean="0"/>
              <a:t>对于实施绿色通道制度的企业</a:t>
            </a:r>
            <a:r>
              <a:rPr lang="en-US" dirty="0" smtClean="0"/>
              <a:t>， </a:t>
            </a:r>
            <a:r>
              <a:rPr lang="zh-CN" altLang="en-US" dirty="0" smtClean="0"/>
              <a:t>口岸检验检疫机构严格审查电子转单数据中实施绿色 通道制度的相关信息</a:t>
            </a:r>
            <a:r>
              <a:rPr lang="en-US" dirty="0" smtClean="0"/>
              <a:t>；  </a:t>
            </a:r>
            <a:r>
              <a:rPr lang="zh-CN" altLang="en-US" dirty="0" smtClean="0"/>
              <a:t>对于审查无误的</a:t>
            </a:r>
            <a:r>
              <a:rPr lang="en-US" dirty="0" smtClean="0"/>
              <a:t>，  </a:t>
            </a:r>
            <a:r>
              <a:rPr lang="zh-CN" altLang="en-US" dirty="0" smtClean="0"/>
              <a:t>不需查验</a:t>
            </a:r>
            <a:r>
              <a:rPr lang="en-US" dirty="0" smtClean="0"/>
              <a:t>，  </a:t>
            </a:r>
            <a:r>
              <a:rPr lang="zh-CN" altLang="en-US" dirty="0" smtClean="0"/>
              <a:t>直接签发  </a:t>
            </a:r>
            <a:r>
              <a:rPr lang="en-US" dirty="0" smtClean="0"/>
              <a:t>《 </a:t>
            </a:r>
            <a:r>
              <a:rPr lang="zh-CN" altLang="en-US" dirty="0" smtClean="0"/>
              <a:t>出境货物通关单</a:t>
            </a:r>
            <a:r>
              <a:rPr lang="en-US" dirty="0" smtClean="0"/>
              <a:t>》 。  </a:t>
            </a:r>
            <a:r>
              <a:rPr lang="zh-CN" altLang="en-US" dirty="0" smtClean="0"/>
              <a:t>实施绿 色通道制度的企业在口岸对有关申报内容进行更改的</a:t>
            </a:r>
            <a:r>
              <a:rPr lang="en-US" dirty="0" smtClean="0"/>
              <a:t>，  </a:t>
            </a:r>
            <a:r>
              <a:rPr lang="zh-CN" altLang="en-US" dirty="0" smtClean="0"/>
              <a:t>口岸检验检疫机构不按绿色通道</a:t>
            </a:r>
            <a:r>
              <a:rPr lang="zh-CN" altLang="en-US" dirty="0" smtClean="0"/>
              <a:t>制度</a:t>
            </a:r>
            <a:r>
              <a:rPr lang="en-US" dirty="0" err="1" smtClean="0"/>
              <a:t>的规定予以放行</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a:xfrm>
            <a:off x="304800" y="2819400"/>
            <a:ext cx="8229600" cy="1143000"/>
          </a:xfrm>
        </p:spPr>
        <p:txBody>
          <a:bodyPr/>
          <a:lstStyle/>
          <a:p>
            <a:pPr eaLnBrk="1" hangingPunct="1"/>
            <a:r>
              <a:rPr lang="zh-CN" altLang="en-US" sz="7200" dirty="0" smtClean="0">
                <a:ea typeface="时尚中黑简体" pitchFamily="2" charset="-122"/>
              </a:rPr>
              <a:t>谢谢观赏</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zh-CN" altLang="en-US" dirty="0" smtClean="0"/>
              <a:t>第一节  出入境检验检疫概述</a:t>
            </a:r>
            <a:endParaRPr lang="zh-CN" altLang="zh-CN" dirty="0" smtClean="0"/>
          </a:p>
        </p:txBody>
      </p:sp>
      <p:sp>
        <p:nvSpPr>
          <p:cNvPr id="11267" name="Rectangle 3"/>
          <p:cNvSpPr>
            <a:spLocks noGrp="1" noChangeArrowheads="1"/>
          </p:cNvSpPr>
          <p:nvPr>
            <p:ph type="body" idx="1"/>
          </p:nvPr>
        </p:nvSpPr>
        <p:spPr/>
        <p:txBody>
          <a:bodyPr/>
          <a:lstStyle/>
          <a:p>
            <a:r>
              <a:rPr lang="en-US" dirty="0" smtClean="0"/>
              <a:t>（９）  </a:t>
            </a:r>
            <a:r>
              <a:rPr lang="zh-CN" altLang="en-US" dirty="0" smtClean="0"/>
              <a:t>依法监督管理质量检验机构</a:t>
            </a:r>
            <a:r>
              <a:rPr lang="en-US" dirty="0" smtClean="0"/>
              <a:t>；   </a:t>
            </a:r>
            <a:r>
              <a:rPr lang="zh-CN" altLang="en-US" dirty="0" smtClean="0"/>
              <a:t>依法审批并监督管理涉外检验</a:t>
            </a:r>
            <a:r>
              <a:rPr lang="en-US" dirty="0" smtClean="0"/>
              <a:t>、   </a:t>
            </a:r>
            <a:r>
              <a:rPr lang="zh-CN" altLang="en-US" dirty="0" smtClean="0"/>
              <a:t>鉴定机构  </a:t>
            </a:r>
            <a:r>
              <a:rPr lang="en-US" dirty="0" smtClean="0"/>
              <a:t>（ </a:t>
            </a:r>
            <a:r>
              <a:rPr lang="zh-CN" altLang="en-US" dirty="0" smtClean="0"/>
              <a:t>含中外合资</a:t>
            </a:r>
            <a:r>
              <a:rPr lang="en-US" dirty="0" smtClean="0"/>
              <a:t>、  </a:t>
            </a:r>
            <a:r>
              <a:rPr lang="zh-CN" altLang="en-US" dirty="0" smtClean="0"/>
              <a:t>合作的检验</a:t>
            </a:r>
            <a:r>
              <a:rPr lang="en-US" dirty="0" smtClean="0"/>
              <a:t>、  </a:t>
            </a:r>
            <a:r>
              <a:rPr lang="zh-CN" altLang="en-US" dirty="0" smtClean="0"/>
              <a:t>鉴定机构</a:t>
            </a:r>
            <a:r>
              <a:rPr lang="en-US" dirty="0" smtClean="0"/>
              <a:t>） 。</a:t>
            </a:r>
            <a:endParaRPr lang="zh-CN" altLang="en-US" dirty="0" smtClean="0"/>
          </a:p>
          <a:p>
            <a:r>
              <a:rPr lang="en-US" dirty="0" smtClean="0"/>
              <a:t>（１０） </a:t>
            </a:r>
            <a:r>
              <a:rPr lang="zh-CN" altLang="en-US" dirty="0" smtClean="0"/>
              <a:t>综合管理锅炉</a:t>
            </a:r>
            <a:r>
              <a:rPr lang="en-US" dirty="0" smtClean="0"/>
              <a:t>、 </a:t>
            </a:r>
            <a:r>
              <a:rPr lang="zh-CN" altLang="en-US" dirty="0" smtClean="0"/>
              <a:t>压力容器</a:t>
            </a:r>
            <a:r>
              <a:rPr lang="en-US" dirty="0" smtClean="0"/>
              <a:t>、 </a:t>
            </a:r>
            <a:r>
              <a:rPr lang="zh-CN" altLang="en-US" dirty="0" smtClean="0"/>
              <a:t>电梯等特种设备的安全监察</a:t>
            </a:r>
            <a:r>
              <a:rPr lang="en-US" dirty="0" smtClean="0"/>
              <a:t>、 </a:t>
            </a:r>
            <a:r>
              <a:rPr lang="zh-CN" altLang="en-US" dirty="0" smtClean="0"/>
              <a:t>监督工作</a:t>
            </a:r>
            <a:r>
              <a:rPr lang="en-US" dirty="0" smtClean="0"/>
              <a:t>，  </a:t>
            </a:r>
            <a:r>
              <a:rPr lang="zh-CN" altLang="en-US" dirty="0" smtClean="0"/>
              <a:t>制定有关规 章制度并组织实施</a:t>
            </a:r>
            <a:r>
              <a:rPr lang="en-US" dirty="0" smtClean="0"/>
              <a:t>；  </a:t>
            </a:r>
            <a:r>
              <a:rPr lang="zh-CN" altLang="en-US" dirty="0" smtClean="0"/>
              <a:t>对锅炉</a:t>
            </a:r>
            <a:r>
              <a:rPr lang="en-US" dirty="0" smtClean="0"/>
              <a:t>、  </a:t>
            </a:r>
            <a:r>
              <a:rPr lang="zh-CN" altLang="en-US" dirty="0" smtClean="0"/>
              <a:t>压力容器实施进出口监督检查</a:t>
            </a:r>
            <a:r>
              <a:rPr lang="en-US" dirty="0" smtClean="0"/>
              <a:t>。</a:t>
            </a:r>
            <a:endParaRPr lang="zh-CN" altLang="en-US" dirty="0" smtClean="0"/>
          </a:p>
          <a:p>
            <a:r>
              <a:rPr lang="en-US" dirty="0" smtClean="0"/>
              <a:t>（１１） </a:t>
            </a:r>
            <a:r>
              <a:rPr lang="zh-CN" altLang="en-US" dirty="0" smtClean="0"/>
              <a:t>管理产品质量监督工作</a:t>
            </a:r>
            <a:r>
              <a:rPr lang="en-US" dirty="0" smtClean="0"/>
              <a:t>； </a:t>
            </a:r>
            <a:r>
              <a:rPr lang="zh-CN" altLang="en-US" dirty="0" smtClean="0"/>
              <a:t>指导质量监督检查</a:t>
            </a:r>
            <a:r>
              <a:rPr lang="en-US" dirty="0" smtClean="0"/>
              <a:t>；  </a:t>
            </a:r>
            <a:r>
              <a:rPr lang="zh-CN" altLang="en-US" dirty="0" smtClean="0"/>
              <a:t>负责对国内生产企业实施产品质量  监控和强制检验</a:t>
            </a:r>
            <a:r>
              <a:rPr lang="en-US" dirty="0" smtClean="0"/>
              <a:t>；  </a:t>
            </a:r>
            <a:r>
              <a:rPr lang="zh-CN" altLang="en-US" dirty="0" smtClean="0"/>
              <a:t>组织实施国家产品免检制度</a:t>
            </a:r>
            <a:r>
              <a:rPr lang="en-US" dirty="0" smtClean="0"/>
              <a:t>，  </a:t>
            </a:r>
            <a:r>
              <a:rPr lang="zh-CN" altLang="en-US" dirty="0" smtClean="0"/>
              <a:t>管理产品质量仲裁的检验</a:t>
            </a:r>
            <a:r>
              <a:rPr lang="en-US" dirty="0" smtClean="0"/>
              <a:t>、   </a:t>
            </a:r>
            <a:r>
              <a:rPr lang="zh-CN" altLang="en-US" dirty="0" smtClean="0"/>
              <a:t>鉴定</a:t>
            </a:r>
            <a:r>
              <a:rPr lang="en-US" dirty="0" smtClean="0"/>
              <a:t>；  </a:t>
            </a:r>
            <a:r>
              <a:rPr lang="zh-CN" altLang="en-US" dirty="0" smtClean="0"/>
              <a:t>管理纤维质量监督检验工作</a:t>
            </a:r>
            <a:r>
              <a:rPr lang="en-US" dirty="0" smtClean="0"/>
              <a:t>；  </a:t>
            </a:r>
            <a:r>
              <a:rPr lang="zh-CN" altLang="en-US" dirty="0" smtClean="0"/>
              <a:t>管理工业产品生产许可证工作</a:t>
            </a:r>
            <a:r>
              <a:rPr lang="en-US" dirty="0" smtClean="0"/>
              <a:t>；   </a:t>
            </a:r>
            <a:r>
              <a:rPr lang="zh-CN" altLang="en-US" dirty="0" smtClean="0"/>
              <a:t>组织依法查处违反标准化</a:t>
            </a:r>
            <a:r>
              <a:rPr lang="en-US" dirty="0" smtClean="0"/>
              <a:t>、   </a:t>
            </a:r>
            <a:r>
              <a:rPr lang="zh-CN" altLang="en-US" dirty="0" smtClean="0"/>
              <a:t>计量</a:t>
            </a:r>
            <a:r>
              <a:rPr lang="en-US" dirty="0" smtClean="0"/>
              <a:t>、  </a:t>
            </a:r>
            <a:r>
              <a:rPr lang="zh-CN" altLang="en-US" dirty="0" smtClean="0"/>
              <a:t>质量 法律</a:t>
            </a:r>
            <a:r>
              <a:rPr lang="en-US" dirty="0" smtClean="0"/>
              <a:t>、  </a:t>
            </a:r>
            <a:r>
              <a:rPr lang="zh-CN" altLang="en-US" dirty="0" smtClean="0"/>
              <a:t>法规的违法行为</a:t>
            </a:r>
            <a:r>
              <a:rPr lang="en-US" dirty="0" smtClean="0"/>
              <a:t>，  </a:t>
            </a:r>
            <a:r>
              <a:rPr lang="zh-CN" altLang="en-US" dirty="0" smtClean="0"/>
              <a:t>打击假冒伪劣</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368</TotalTime>
  <Words>11490</Words>
  <Application>Microsoft Office PowerPoint</Application>
  <PresentationFormat>全屏显示(4:3)</PresentationFormat>
  <Paragraphs>704</Paragraphs>
  <Slides>87</Slides>
  <Notes>0</Notes>
  <HiddenSlides>0</HiddenSlides>
  <MMClips>0</MMClips>
  <ScaleCrop>false</ScaleCrop>
  <HeadingPairs>
    <vt:vector size="4" baseType="variant">
      <vt:variant>
        <vt:lpstr>主题</vt:lpstr>
      </vt:variant>
      <vt:variant>
        <vt:i4>1</vt:i4>
      </vt:variant>
      <vt:variant>
        <vt:lpstr>幻灯片标题</vt:lpstr>
      </vt:variant>
      <vt:variant>
        <vt:i4>87</vt:i4>
      </vt:variant>
    </vt:vector>
  </HeadingPairs>
  <TitlesOfParts>
    <vt:vector size="88" baseType="lpstr">
      <vt:lpstr>默认设计模板</vt:lpstr>
      <vt:lpstr>第十章  国际物流中的检验检疫</vt:lpstr>
      <vt:lpstr>第一节  出入境检验检疫概述</vt:lpstr>
      <vt:lpstr>第一节  出入境检验检疫概述</vt:lpstr>
      <vt:lpstr>第一节  出入境检验检疫概述</vt:lpstr>
      <vt:lpstr>第一节  出入境检验检疫概述</vt:lpstr>
      <vt:lpstr>第一节  出入境检验检疫概述</vt:lpstr>
      <vt:lpstr>第一节  出入境检验检疫概述</vt:lpstr>
      <vt:lpstr>第一节  出入境检验检疫概述</vt:lpstr>
      <vt:lpstr>第一节  出入境检验检疫概述</vt:lpstr>
      <vt:lpstr>第一节  出入境检验检疫概述</vt:lpstr>
      <vt:lpstr>第一节  出入境检验检疫概述</vt:lpstr>
      <vt:lpstr>第一节  出入境检验检疫概述</vt:lpstr>
      <vt:lpstr>第一节  出入境检验检疫概述</vt:lpstr>
      <vt:lpstr>第一节  出入境检验检疫概述</vt:lpstr>
      <vt:lpstr>第一节  出入境检验检疫概述</vt:lpstr>
      <vt:lpstr>第一节  出入境检验检疫概述</vt:lpstr>
      <vt:lpstr>第一节  出入境检验检疫概述</vt:lpstr>
      <vt:lpstr>第一节  出入境检验检疫概述</vt:lpstr>
      <vt:lpstr>第一节  出入境检验检疫概述</vt:lpstr>
      <vt:lpstr>第一节  出入境检验检疫概述</vt:lpstr>
      <vt:lpstr>第一节  出入境检验检疫概述</vt:lpstr>
      <vt:lpstr>第一节  出入境检验检疫概述</vt:lpstr>
      <vt:lpstr>第一节  出入境检验检疫概述</vt:lpstr>
      <vt:lpstr>第一节  出入境检验检疫概述</vt:lpstr>
      <vt:lpstr>第一节  出入境检验检疫概述</vt:lpstr>
      <vt:lpstr>第二节　出入境检验检疫的项目</vt:lpstr>
      <vt:lpstr>第二节　出入境检验检疫的项目</vt:lpstr>
      <vt:lpstr>第二节　出入境检验检疫的项目</vt:lpstr>
      <vt:lpstr>第二节　出入境检验检疫的项目</vt:lpstr>
      <vt:lpstr>第二节　出入境检验检疫的项目</vt:lpstr>
      <vt:lpstr>第二节　出入境检验检疫的项目</vt:lpstr>
      <vt:lpstr>第二节　出入境检验检疫的项目</vt:lpstr>
      <vt:lpstr>第二节　出入境检验检疫的项目</vt:lpstr>
      <vt:lpstr>第二节　出入境检验检疫的项目</vt:lpstr>
      <vt:lpstr>第二节　出入境检验检疫的项目</vt:lpstr>
      <vt:lpstr>第二节　出入境检验检疫的项目</vt:lpstr>
      <vt:lpstr>第二节　出入境检验检疫的项目</vt:lpstr>
      <vt:lpstr>第二节　出入境检验检疫的项目</vt:lpstr>
      <vt:lpstr>第二节　出入境检验检疫的项目</vt:lpstr>
      <vt:lpstr>第二节　出入境检验检疫的项目</vt:lpstr>
      <vt:lpstr>第二节　出入境检验检疫的项目</vt:lpstr>
      <vt:lpstr>第二节　出入境检验检疫的项目</vt:lpstr>
      <vt:lpstr>第二节　出入境检验检疫的项目</vt:lpstr>
      <vt:lpstr>第二节　出入境检验检疫的项目</vt:lpstr>
      <vt:lpstr>第二节　出入境检验检疫的项目</vt:lpstr>
      <vt:lpstr>第二节　出入境检验检疫的项目</vt:lpstr>
      <vt:lpstr>第二节　出入境检验检疫的项目</vt:lpstr>
      <vt:lpstr>第三节　进出口商品检验检疫的模式与流程</vt:lpstr>
      <vt:lpstr>第三节　进出口商品检验检疫的模式与流程</vt:lpstr>
      <vt:lpstr>第三节　进出口商品检验检疫的模式与流程</vt:lpstr>
      <vt:lpstr>第三节　进出口商品检验检疫的模式与流程</vt:lpstr>
      <vt:lpstr>第三节　进出口商品检验检疫的模式与流程</vt:lpstr>
      <vt:lpstr>第三节　进出口商品检验检疫的模式与流程</vt:lpstr>
      <vt:lpstr>第三节　进出口商品检验检疫的模式与流程</vt:lpstr>
      <vt:lpstr>第三节　进出口商品检验检疫的模式与流程</vt:lpstr>
      <vt:lpstr>第三节　进出口商品检验检疫的模式与流程</vt:lpstr>
      <vt:lpstr>第三节　进出口商品检验检疫的模式与流程</vt:lpstr>
      <vt:lpstr>第三节　进出口商品检验检疫的模式与流程</vt:lpstr>
      <vt:lpstr>第三节　进出口商品检验检疫的模式与流程</vt:lpstr>
      <vt:lpstr>第三节　进出口商品检验检疫的模式与流程</vt:lpstr>
      <vt:lpstr>第三节　进出口商品检验检疫的模式与流程</vt:lpstr>
      <vt:lpstr>第三节　进出口商品检验检疫的模式与流程</vt:lpstr>
      <vt:lpstr>第三节　进出口商品检验检疫的模式与流程</vt:lpstr>
      <vt:lpstr>第三节　进出口商品检验检疫的模式与流程</vt:lpstr>
      <vt:lpstr>第四节　出入境检验检疫的电子化</vt:lpstr>
      <vt:lpstr>第四节　出入境检验检疫的电子化</vt:lpstr>
      <vt:lpstr>第四节　出入境检验检疫的电子化</vt:lpstr>
      <vt:lpstr>第四节　出入境检验检疫的电子化</vt:lpstr>
      <vt:lpstr>第四节　出入境检验检疫的电子化</vt:lpstr>
      <vt:lpstr>第四节　出入境检验检疫的电子化</vt:lpstr>
      <vt:lpstr>第四节　出入境检验检疫的电子化</vt:lpstr>
      <vt:lpstr>第四节　出入境检验检疫的电子化</vt:lpstr>
      <vt:lpstr>第四节　出入境检验检疫的电子化</vt:lpstr>
      <vt:lpstr>第四节　出入境检验检疫的电子化</vt:lpstr>
      <vt:lpstr>第四节　出入境检验检疫的电子化</vt:lpstr>
      <vt:lpstr>第四节　出入境检验检疫的电子化</vt:lpstr>
      <vt:lpstr>第四节　出入境检验检疫的电子化</vt:lpstr>
      <vt:lpstr>第四节　出入境检验检疫的电子化</vt:lpstr>
      <vt:lpstr>第四节　出入境检验检疫的电子化</vt:lpstr>
      <vt:lpstr>第四节　出入境检验检疫的电子化</vt:lpstr>
      <vt:lpstr>第四节　出入境检验检疫的电子化</vt:lpstr>
      <vt:lpstr>第四节　出入境检验检疫的电子化</vt:lpstr>
      <vt:lpstr>第四节　出入境检验检疫的电子化</vt:lpstr>
      <vt:lpstr>第四节　出入境检验检疫的电子化</vt:lpstr>
      <vt:lpstr>第四节　出入境检验检疫的电子化</vt:lpstr>
      <vt:lpstr>第四节　出入境检验检疫的电子化</vt:lpstr>
      <vt:lpstr>谢谢观赏</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dc:creator>
  <cp:lastModifiedBy>深度联盟</cp:lastModifiedBy>
  <cp:revision>105</cp:revision>
  <cp:lastPrinted>1601-01-01T00:00:00Z</cp:lastPrinted>
  <dcterms:created xsi:type="dcterms:W3CDTF">1601-01-01T00:00:00Z</dcterms:created>
  <dcterms:modified xsi:type="dcterms:W3CDTF">2017-08-17T13:08:56Z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