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97" r:id="rId8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72.xml"/><Relationship Id="rId5" Type="http://schemas.openxmlformats.org/officeDocument/2006/relationships/slide" Target="slide41.xml"/><Relationship Id="rId4" Type="http://schemas.openxmlformats.org/officeDocument/2006/relationships/slide" Target="slide1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第八章  国际货物运输保险</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200000"/>
              </a:lnSpc>
            </a:pPr>
            <a:r>
              <a:rPr lang="zh-CN" altLang="en-US" sz="2900" dirty="0" smtClean="0">
                <a:hlinkClick r:id="rId2" action="ppaction://hlinksldjump"/>
              </a:rPr>
              <a:t>第一节  保险</a:t>
            </a:r>
            <a:endParaRPr lang="en-US" altLang="zh-CN" sz="2900" dirty="0" smtClean="0"/>
          </a:p>
          <a:p>
            <a:pPr eaLnBrk="1" hangingPunct="1">
              <a:lnSpc>
                <a:spcPct val="200000"/>
              </a:lnSpc>
            </a:pPr>
            <a:r>
              <a:rPr lang="zh-CN" altLang="en-US" sz="2900" dirty="0" smtClean="0">
                <a:hlinkClick r:id="rId3" action="ppaction://hlinksldjump"/>
              </a:rPr>
              <a:t>第二节  国际货物运输保险实务</a:t>
            </a:r>
            <a:endParaRPr lang="en-US" altLang="zh-CN" sz="2900" dirty="0" smtClean="0"/>
          </a:p>
          <a:p>
            <a:pPr eaLnBrk="1" hangingPunct="1">
              <a:lnSpc>
                <a:spcPct val="200000"/>
              </a:lnSpc>
            </a:pPr>
            <a:r>
              <a:rPr lang="zh-CN" altLang="en-US" sz="2900" dirty="0" smtClean="0">
                <a:hlinkClick r:id="rId4" action="ppaction://hlinksldjump"/>
              </a:rPr>
              <a:t>第三节  国际海洋货物运输保险保障范围</a:t>
            </a:r>
            <a:endParaRPr lang="en-US" altLang="zh-CN" sz="2900" dirty="0" smtClean="0"/>
          </a:p>
          <a:p>
            <a:pPr eaLnBrk="1" hangingPunct="1">
              <a:lnSpc>
                <a:spcPct val="200000"/>
              </a:lnSpc>
            </a:pPr>
            <a:r>
              <a:rPr lang="zh-CN" altLang="en-US" sz="2900" dirty="0" smtClean="0">
                <a:hlinkClick r:id="rId5" action="ppaction://hlinksldjump"/>
              </a:rPr>
              <a:t>第四节  海洋运输货物保险条款</a:t>
            </a:r>
            <a:endParaRPr lang="en-US" altLang="zh-CN" sz="2900" dirty="0" smtClean="0"/>
          </a:p>
          <a:p>
            <a:pPr eaLnBrk="1" hangingPunct="1">
              <a:lnSpc>
                <a:spcPct val="200000"/>
              </a:lnSpc>
            </a:pPr>
            <a:r>
              <a:rPr lang="zh-CN" altLang="en-US" sz="2900" dirty="0" smtClean="0">
                <a:hlinkClick r:id="rId6" action="ppaction://hlinksldjump"/>
              </a:rPr>
              <a:t>第五节  其他运输方式下的货物保险条款</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2291" name="Rectangle 3"/>
          <p:cNvSpPr>
            <a:spLocks noGrp="1" noChangeArrowheads="1"/>
          </p:cNvSpPr>
          <p:nvPr>
            <p:ph type="body" idx="1"/>
          </p:nvPr>
        </p:nvSpPr>
        <p:spPr/>
        <p:txBody>
          <a:bodyPr/>
          <a:lstStyle/>
          <a:p>
            <a:pPr eaLnBrk="1" hangingPunct="1"/>
            <a:r>
              <a:rPr lang="en-US" dirty="0" smtClean="0"/>
              <a:t>２  </a:t>
            </a:r>
            <a:r>
              <a:rPr lang="zh-CN" altLang="en-US" dirty="0" smtClean="0"/>
              <a:t>保险费计算</a:t>
            </a:r>
          </a:p>
          <a:p>
            <a:pPr eaLnBrk="1" hangingPunct="1"/>
            <a:r>
              <a:rPr lang="zh-CN" altLang="en-US" dirty="0" smtClean="0"/>
              <a:t>投保人承诺或实际支付保险费</a:t>
            </a:r>
            <a:r>
              <a:rPr lang="en-US" dirty="0" smtClean="0"/>
              <a:t>，   </a:t>
            </a:r>
            <a:r>
              <a:rPr lang="zh-CN" altLang="en-US" dirty="0" smtClean="0"/>
              <a:t>是保险合同生效的前提条件</a:t>
            </a:r>
            <a:r>
              <a:rPr lang="en-US" dirty="0" smtClean="0"/>
              <a:t>。  </a:t>
            </a:r>
            <a:r>
              <a:rPr lang="zh-CN" altLang="en-US" dirty="0" smtClean="0"/>
              <a:t>保险人根据不同的货物</a:t>
            </a:r>
            <a:r>
              <a:rPr lang="en-US" dirty="0" smtClean="0"/>
              <a:t>、 </a:t>
            </a:r>
            <a:r>
              <a:rPr lang="zh-CN" altLang="en-US" dirty="0" smtClean="0"/>
              <a:t>不同的险别和不同的目的地规定不同的费率</a:t>
            </a:r>
            <a:r>
              <a:rPr lang="en-US" dirty="0" smtClean="0"/>
              <a:t>。  </a:t>
            </a:r>
            <a:r>
              <a:rPr lang="zh-CN" altLang="en-US" dirty="0" smtClean="0"/>
              <a:t>被保险人以保险标的的保险金额为基础</a:t>
            </a:r>
            <a:r>
              <a:rPr lang="en-US" dirty="0" smtClean="0"/>
              <a:t>， </a:t>
            </a:r>
            <a:r>
              <a:rPr lang="zh-CN" altLang="en-US" dirty="0" smtClean="0"/>
              <a:t>按所 投保的所有险别的费率之和计算应付的保险费</a:t>
            </a:r>
            <a:r>
              <a:rPr lang="en-US" dirty="0" smtClean="0"/>
              <a:t>。  </a:t>
            </a:r>
            <a:r>
              <a:rPr lang="zh-CN" altLang="en-US" dirty="0" smtClean="0"/>
              <a:t>其计算公式为</a:t>
            </a:r>
            <a:r>
              <a:rPr lang="en-US" dirty="0" smtClean="0"/>
              <a:t>：</a:t>
            </a:r>
            <a:endParaRPr lang="zh-CN" altLang="en-US" dirty="0" smtClean="0"/>
          </a:p>
          <a:p>
            <a:r>
              <a:rPr lang="zh-CN" altLang="en-US" dirty="0" smtClean="0"/>
              <a:t>保险费 </a:t>
            </a:r>
            <a:r>
              <a:rPr lang="en-US" dirty="0" smtClean="0"/>
              <a:t>＝ </a:t>
            </a:r>
            <a:r>
              <a:rPr lang="zh-CN" altLang="en-US" dirty="0" smtClean="0"/>
              <a:t>保险金额 </a:t>
            </a:r>
            <a:r>
              <a:rPr lang="en-US" dirty="0" smtClean="0"/>
              <a:t>× </a:t>
            </a:r>
            <a:r>
              <a:rPr lang="zh-CN" altLang="en-US" dirty="0" smtClean="0"/>
              <a:t>保险费率</a:t>
            </a:r>
          </a:p>
          <a:p>
            <a:r>
              <a:rPr lang="zh-CN" altLang="en-US" dirty="0" smtClean="0"/>
              <a:t>在实际业务中</a:t>
            </a:r>
            <a:r>
              <a:rPr lang="en-US" dirty="0" smtClean="0"/>
              <a:t>，  </a:t>
            </a:r>
            <a:r>
              <a:rPr lang="zh-CN" altLang="en-US" dirty="0" smtClean="0"/>
              <a:t>经常需要将 </a:t>
            </a:r>
            <a:r>
              <a:rPr lang="en-US" dirty="0" smtClean="0"/>
              <a:t>ＣＦＲ  （ ＣＰＴ）  </a:t>
            </a:r>
            <a:r>
              <a:rPr lang="zh-CN" altLang="en-US" dirty="0" smtClean="0"/>
              <a:t>价换算为 </a:t>
            </a:r>
            <a:r>
              <a:rPr lang="en-US" dirty="0" smtClean="0"/>
              <a:t>ＣＩＦ  （ ＣＩＰ）  </a:t>
            </a:r>
            <a:r>
              <a:rPr lang="zh-CN" altLang="en-US" dirty="0" smtClean="0"/>
              <a:t>价</a:t>
            </a:r>
            <a:r>
              <a:rPr lang="en-US" dirty="0" smtClean="0"/>
              <a:t>。  </a:t>
            </a:r>
            <a:r>
              <a:rPr lang="zh-CN" altLang="en-US" dirty="0" smtClean="0"/>
              <a:t>其计算公式如下</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981200" y="4419600"/>
            <a:ext cx="4438650" cy="78105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3315" name="Rectangle 3"/>
          <p:cNvSpPr>
            <a:spLocks noGrp="1" noChangeArrowheads="1"/>
          </p:cNvSpPr>
          <p:nvPr>
            <p:ph type="body" idx="1"/>
          </p:nvPr>
        </p:nvSpPr>
        <p:spPr/>
        <p:txBody>
          <a:bodyPr/>
          <a:lstStyle/>
          <a:p>
            <a:pPr eaLnBrk="1" hangingPunct="1"/>
            <a:r>
              <a:rPr lang="zh-CN" altLang="en-US" sz="2900" dirty="0" smtClean="0"/>
              <a:t>三</a:t>
            </a:r>
            <a:r>
              <a:rPr lang="en-US" sz="2900" dirty="0" smtClean="0"/>
              <a:t>、  </a:t>
            </a:r>
            <a:r>
              <a:rPr lang="zh-CN" altLang="en-US" sz="2900" dirty="0" smtClean="0"/>
              <a:t>保险单据</a:t>
            </a:r>
          </a:p>
          <a:p>
            <a:r>
              <a:rPr lang="en-US" dirty="0" smtClean="0"/>
              <a:t>１  </a:t>
            </a:r>
            <a:r>
              <a:rPr lang="zh-CN" altLang="en-US" dirty="0" smtClean="0"/>
              <a:t>保险单</a:t>
            </a:r>
          </a:p>
          <a:p>
            <a:r>
              <a:rPr lang="zh-CN" altLang="en-US" dirty="0" smtClean="0"/>
              <a:t>保险单俗称大保单</a:t>
            </a:r>
            <a:r>
              <a:rPr lang="en-US" dirty="0" smtClean="0"/>
              <a:t>，  </a:t>
            </a:r>
            <a:r>
              <a:rPr lang="zh-CN" altLang="en-US" dirty="0" smtClean="0"/>
              <a:t>使用最为广泛</a:t>
            </a:r>
            <a:r>
              <a:rPr lang="en-US" dirty="0" smtClean="0"/>
              <a:t>。  </a:t>
            </a:r>
            <a:r>
              <a:rPr lang="zh-CN" altLang="en-US" dirty="0" smtClean="0"/>
              <a:t>其内容除在正面载明当事人的名称和地址</a:t>
            </a:r>
            <a:r>
              <a:rPr lang="en-US" dirty="0" smtClean="0"/>
              <a:t>、  </a:t>
            </a:r>
            <a:r>
              <a:rPr lang="zh-CN" altLang="en-US" dirty="0" smtClean="0"/>
              <a:t>保险标 的</a:t>
            </a:r>
            <a:r>
              <a:rPr lang="en-US" dirty="0" smtClean="0"/>
              <a:t>、  </a:t>
            </a:r>
            <a:r>
              <a:rPr lang="zh-CN" altLang="en-US" dirty="0" smtClean="0"/>
              <a:t>运输工具</a:t>
            </a:r>
            <a:r>
              <a:rPr lang="en-US" dirty="0" smtClean="0"/>
              <a:t>、  </a:t>
            </a:r>
            <a:r>
              <a:rPr lang="zh-CN" altLang="en-US" dirty="0" smtClean="0"/>
              <a:t>保险险别</a:t>
            </a:r>
            <a:r>
              <a:rPr lang="en-US" dirty="0" smtClean="0"/>
              <a:t>、  </a:t>
            </a:r>
            <a:r>
              <a:rPr lang="zh-CN" altLang="en-US" dirty="0" smtClean="0"/>
              <a:t>保险期限</a:t>
            </a:r>
            <a:r>
              <a:rPr lang="en-US" dirty="0" smtClean="0"/>
              <a:t>、  </a:t>
            </a:r>
            <a:r>
              <a:rPr lang="zh-CN" altLang="en-US" dirty="0" smtClean="0"/>
              <a:t>保险币别和金额</a:t>
            </a:r>
            <a:r>
              <a:rPr lang="en-US" dirty="0" smtClean="0"/>
              <a:t>、  </a:t>
            </a:r>
            <a:r>
              <a:rPr lang="zh-CN" altLang="en-US" dirty="0" smtClean="0"/>
              <a:t>开立保险单的日期和地点</a:t>
            </a:r>
            <a:r>
              <a:rPr lang="en-US" dirty="0" smtClean="0"/>
              <a:t>、   </a:t>
            </a:r>
            <a:r>
              <a:rPr lang="zh-CN" altLang="en-US" dirty="0" smtClean="0"/>
              <a:t>赔款</a:t>
            </a:r>
            <a:r>
              <a:rPr lang="zh-CN" altLang="en-US" dirty="0" smtClean="0"/>
              <a:t>偿付</a:t>
            </a:r>
            <a:r>
              <a:rPr lang="zh-CN" altLang="en-US" dirty="0" smtClean="0"/>
              <a:t>地点等内容以外</a:t>
            </a:r>
            <a:r>
              <a:rPr lang="en-US" dirty="0" smtClean="0"/>
              <a:t>，  </a:t>
            </a:r>
            <a:r>
              <a:rPr lang="zh-CN" altLang="en-US" dirty="0" smtClean="0"/>
              <a:t>在背面还列有保险公司的责任范围以及保险公司与被保险人双方各自</a:t>
            </a:r>
            <a:r>
              <a:rPr lang="zh-CN" altLang="en-US" dirty="0" smtClean="0"/>
              <a:t>的权利</a:t>
            </a:r>
            <a:r>
              <a:rPr lang="en-US" dirty="0" smtClean="0"/>
              <a:t>、  </a:t>
            </a:r>
            <a:r>
              <a:rPr lang="zh-CN" altLang="en-US" dirty="0" smtClean="0"/>
              <a:t>义务等方面的详细条款</a:t>
            </a:r>
            <a:r>
              <a:rPr lang="en-US" dirty="0" smtClean="0"/>
              <a:t>。</a:t>
            </a:r>
            <a:endParaRPr lang="zh-CN" altLang="en-US" dirty="0" smtClean="0"/>
          </a:p>
          <a:p>
            <a:r>
              <a:rPr lang="en-US" dirty="0" smtClean="0"/>
              <a:t>２  </a:t>
            </a:r>
            <a:r>
              <a:rPr lang="zh-CN" altLang="en-US" dirty="0" smtClean="0"/>
              <a:t>保险凭证</a:t>
            </a:r>
          </a:p>
          <a:p>
            <a:r>
              <a:rPr lang="zh-CN" altLang="en-US" dirty="0" smtClean="0"/>
              <a:t>保险凭证俗称小保单</a:t>
            </a:r>
            <a:r>
              <a:rPr lang="en-US" dirty="0" smtClean="0"/>
              <a:t>，  </a:t>
            </a:r>
            <a:r>
              <a:rPr lang="zh-CN" altLang="en-US" dirty="0" smtClean="0"/>
              <a:t>是保险单的简化格式</a:t>
            </a:r>
            <a:r>
              <a:rPr lang="en-US" dirty="0" smtClean="0"/>
              <a:t>。  </a:t>
            </a:r>
            <a:r>
              <a:rPr lang="zh-CN" altLang="en-US" dirty="0" smtClean="0"/>
              <a:t>它除其背面没有列入详细保险条款外</a:t>
            </a:r>
            <a:r>
              <a:rPr lang="en-US" dirty="0" smtClean="0"/>
              <a:t>，  </a:t>
            </a:r>
            <a:r>
              <a:rPr lang="zh-CN" altLang="en-US" dirty="0" smtClean="0"/>
              <a:t>其 余内容与保险单相同</a:t>
            </a:r>
            <a:r>
              <a:rPr lang="en-US" dirty="0" smtClean="0"/>
              <a:t>。  </a:t>
            </a:r>
            <a:r>
              <a:rPr lang="zh-CN" altLang="en-US" dirty="0" smtClean="0"/>
              <a:t>保险凭证具有与保险单同样的法律效力</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4339" name="Rectangle 3"/>
          <p:cNvSpPr>
            <a:spLocks noGrp="1" noChangeArrowheads="1"/>
          </p:cNvSpPr>
          <p:nvPr>
            <p:ph type="body" idx="1"/>
          </p:nvPr>
        </p:nvSpPr>
        <p:spPr/>
        <p:txBody>
          <a:bodyPr/>
          <a:lstStyle/>
          <a:p>
            <a:pPr eaLnBrk="1" hangingPunct="1">
              <a:lnSpc>
                <a:spcPct val="250000"/>
              </a:lnSpc>
            </a:pPr>
            <a:r>
              <a:rPr lang="zh-CN" altLang="en-US" sz="2900" dirty="0" smtClean="0"/>
              <a:t>四</a:t>
            </a:r>
            <a:r>
              <a:rPr lang="en-US" sz="2900" dirty="0" smtClean="0"/>
              <a:t>、  </a:t>
            </a:r>
            <a:r>
              <a:rPr lang="zh-CN" altLang="en-US" sz="2900" dirty="0" smtClean="0"/>
              <a:t>保险索赔</a:t>
            </a:r>
            <a:endParaRPr lang="zh-CN" altLang="en-US" sz="2900" dirty="0" smtClean="0"/>
          </a:p>
          <a:p>
            <a:pPr>
              <a:lnSpc>
                <a:spcPct val="250000"/>
              </a:lnSpc>
            </a:pPr>
            <a:r>
              <a:rPr lang="en-US" dirty="0" smtClean="0"/>
              <a:t>１  </a:t>
            </a:r>
            <a:r>
              <a:rPr lang="zh-CN" altLang="en-US" dirty="0" smtClean="0"/>
              <a:t>索赔必备条件</a:t>
            </a:r>
          </a:p>
          <a:p>
            <a:pPr>
              <a:lnSpc>
                <a:spcPct val="250000"/>
              </a:lnSpc>
            </a:pPr>
            <a:r>
              <a:rPr lang="zh-CN" altLang="en-US" dirty="0" smtClean="0"/>
              <a:t>索赔人必须拥有可保利益</a:t>
            </a:r>
            <a:r>
              <a:rPr lang="en-US" dirty="0" smtClean="0"/>
              <a:t>。 </a:t>
            </a:r>
            <a:endParaRPr lang="en-US" dirty="0" smtClean="0"/>
          </a:p>
          <a:p>
            <a:pPr>
              <a:lnSpc>
                <a:spcPct val="250000"/>
              </a:lnSpc>
            </a:pPr>
            <a:r>
              <a:rPr lang="zh-CN" altLang="en-US" dirty="0" smtClean="0"/>
              <a:t>要求赔偿的损失</a:t>
            </a:r>
            <a:r>
              <a:rPr lang="en-US" dirty="0" smtClean="0"/>
              <a:t>，  </a:t>
            </a:r>
            <a:r>
              <a:rPr lang="zh-CN" altLang="en-US" dirty="0" smtClean="0"/>
              <a:t>必须是承保责任范围内的风险所直接造成的</a:t>
            </a:r>
            <a:r>
              <a:rPr lang="en-US" dirty="0" smtClean="0"/>
              <a:t>。 </a:t>
            </a:r>
            <a:endParaRPr lang="en-US" dirty="0" smtClean="0"/>
          </a:p>
          <a:p>
            <a:pPr>
              <a:lnSpc>
                <a:spcPct val="250000"/>
              </a:lnSpc>
            </a:pPr>
            <a:r>
              <a:rPr lang="zh-CN" altLang="en-US" dirty="0" smtClean="0"/>
              <a:t>被保险人应采取一切必要措施防止损失扩大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5363" name="Rectangle 3"/>
          <p:cNvSpPr>
            <a:spLocks noGrp="1" noChangeArrowheads="1"/>
          </p:cNvSpPr>
          <p:nvPr>
            <p:ph type="body" idx="1"/>
          </p:nvPr>
        </p:nvSpPr>
        <p:spPr/>
        <p:txBody>
          <a:bodyPr/>
          <a:lstStyle/>
          <a:p>
            <a:r>
              <a:rPr lang="en-US" dirty="0" smtClean="0"/>
              <a:t>２  </a:t>
            </a:r>
            <a:r>
              <a:rPr lang="zh-CN" altLang="en-US" dirty="0" smtClean="0"/>
              <a:t>索赔程序</a:t>
            </a:r>
          </a:p>
          <a:p>
            <a:r>
              <a:rPr lang="en-US" dirty="0" smtClean="0"/>
              <a:t>（１）  </a:t>
            </a:r>
            <a:r>
              <a:rPr lang="zh-CN" altLang="en-US" dirty="0" smtClean="0"/>
              <a:t>发出货损通知</a:t>
            </a:r>
            <a:r>
              <a:rPr lang="en-US" dirty="0" smtClean="0"/>
              <a:t>，  </a:t>
            </a:r>
            <a:r>
              <a:rPr lang="zh-CN" altLang="en-US" dirty="0" smtClean="0"/>
              <a:t>申请联合检验</a:t>
            </a:r>
            <a:r>
              <a:rPr lang="en-US" dirty="0" smtClean="0"/>
              <a:t>。</a:t>
            </a:r>
            <a:endParaRPr lang="zh-CN" altLang="en-US" dirty="0" smtClean="0"/>
          </a:p>
          <a:p>
            <a:pPr eaLnBrk="1" hangingPunct="1"/>
            <a:r>
              <a:rPr lang="en-US" dirty="0" smtClean="0"/>
              <a:t>（２）  </a:t>
            </a:r>
            <a:r>
              <a:rPr lang="zh-CN" altLang="en-US" dirty="0" smtClean="0"/>
              <a:t>向第三责任方提出索赔</a:t>
            </a:r>
            <a:r>
              <a:rPr lang="en-US" dirty="0" smtClean="0"/>
              <a:t>。</a:t>
            </a:r>
            <a:endParaRPr lang="zh-CN" altLang="en-US" dirty="0" smtClean="0"/>
          </a:p>
          <a:p>
            <a:pPr eaLnBrk="1" hangingPunct="1"/>
            <a:r>
              <a:rPr lang="en-US" dirty="0" smtClean="0"/>
              <a:t>（３）  </a:t>
            </a:r>
            <a:r>
              <a:rPr lang="zh-CN" altLang="en-US" dirty="0" smtClean="0"/>
              <a:t>备妥索赔文件</a:t>
            </a:r>
            <a:r>
              <a:rPr lang="en-US" dirty="0" smtClean="0"/>
              <a:t>。</a:t>
            </a:r>
            <a:endParaRPr lang="zh-CN" altLang="en-US" dirty="0" smtClean="0"/>
          </a:p>
          <a:p>
            <a:pPr eaLnBrk="1" hangingPunct="1"/>
            <a:r>
              <a:rPr lang="en-US" dirty="0" smtClean="0"/>
              <a:t>（４）  </a:t>
            </a:r>
            <a:r>
              <a:rPr lang="zh-CN" altLang="en-US" dirty="0" smtClean="0"/>
              <a:t>在规定的索赔时效内提出索赔要求</a:t>
            </a:r>
            <a:r>
              <a:rPr lang="en-US" dirty="0" smtClean="0"/>
              <a:t>。</a:t>
            </a:r>
            <a:endParaRPr lang="zh-CN" altLang="en-US" dirty="0" smtClean="0"/>
          </a:p>
          <a:p>
            <a:r>
              <a:rPr lang="zh-CN" altLang="en-US" sz="2900" dirty="0" smtClean="0"/>
              <a:t>五</a:t>
            </a:r>
            <a:r>
              <a:rPr lang="en-US" sz="2900" dirty="0" smtClean="0"/>
              <a:t>、  </a:t>
            </a:r>
            <a:r>
              <a:rPr lang="zh-CN" altLang="en-US" sz="2900" dirty="0" smtClean="0"/>
              <a:t>国际货物运输保险合同</a:t>
            </a:r>
            <a:r>
              <a:rPr lang="zh-CN" altLang="en-US" sz="2900" dirty="0" smtClean="0"/>
              <a:t>内容</a:t>
            </a:r>
            <a:r>
              <a:rPr lang="en-US" sz="2900" dirty="0" smtClean="0"/>
              <a:t> </a:t>
            </a:r>
            <a:endParaRPr lang="zh-CN" altLang="en-US" sz="2900" dirty="0" smtClean="0"/>
          </a:p>
          <a:p>
            <a:r>
              <a:rPr lang="zh-CN" altLang="en-US" dirty="0" smtClean="0"/>
              <a:t>国际货物运输保险合同的内容主要包括下列几项</a:t>
            </a:r>
            <a:r>
              <a:rPr lang="en-US" dirty="0" smtClean="0"/>
              <a:t>：  </a:t>
            </a:r>
            <a:r>
              <a:rPr lang="zh-CN" altLang="en-US" dirty="0" smtClean="0"/>
              <a:t>保险人名称</a:t>
            </a:r>
            <a:r>
              <a:rPr lang="en-US" dirty="0" smtClean="0"/>
              <a:t>；  </a:t>
            </a:r>
            <a:r>
              <a:rPr lang="zh-CN" altLang="en-US" dirty="0" smtClean="0"/>
              <a:t>被保险人名称</a:t>
            </a:r>
            <a:r>
              <a:rPr lang="en-US" dirty="0" smtClean="0"/>
              <a:t>；  </a:t>
            </a:r>
            <a:r>
              <a:rPr lang="zh-CN" altLang="en-US" dirty="0" smtClean="0"/>
              <a:t>保险标 的</a:t>
            </a:r>
            <a:r>
              <a:rPr lang="en-US" dirty="0" smtClean="0"/>
              <a:t>；  </a:t>
            </a:r>
            <a:r>
              <a:rPr lang="zh-CN" altLang="en-US" dirty="0" smtClean="0"/>
              <a:t>保险价值</a:t>
            </a:r>
            <a:r>
              <a:rPr lang="en-US" dirty="0" smtClean="0"/>
              <a:t>；  </a:t>
            </a:r>
            <a:r>
              <a:rPr lang="zh-CN" altLang="en-US" dirty="0" smtClean="0"/>
              <a:t>保险金额</a:t>
            </a:r>
            <a:r>
              <a:rPr lang="en-US" dirty="0" smtClean="0"/>
              <a:t>；  </a:t>
            </a:r>
            <a:r>
              <a:rPr lang="zh-CN" altLang="en-US" dirty="0" smtClean="0"/>
              <a:t>保险责任和除外责任</a:t>
            </a:r>
            <a:r>
              <a:rPr lang="en-US" dirty="0" smtClean="0"/>
              <a:t>；  </a:t>
            </a:r>
            <a:r>
              <a:rPr lang="zh-CN" altLang="en-US" dirty="0" smtClean="0"/>
              <a:t>保险期间</a:t>
            </a:r>
            <a:r>
              <a:rPr lang="en-US" dirty="0" smtClean="0"/>
              <a:t>；  </a:t>
            </a:r>
            <a:r>
              <a:rPr lang="zh-CN" altLang="en-US" dirty="0" smtClean="0"/>
              <a:t>保险费</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国际货物运输保险合同的当事人</a:t>
            </a:r>
          </a:p>
          <a:p>
            <a:pPr>
              <a:lnSpc>
                <a:spcPct val="150000"/>
              </a:lnSpc>
            </a:pPr>
            <a:r>
              <a:rPr lang="zh-CN" altLang="en-US" dirty="0" smtClean="0"/>
              <a:t>国际货物运输保险合同的当事人为保险人和被保险人</a:t>
            </a:r>
            <a:r>
              <a:rPr lang="en-US" dirty="0" smtClean="0"/>
              <a:t>。 </a:t>
            </a:r>
            <a:endParaRPr lang="en-US" dirty="0" smtClean="0"/>
          </a:p>
          <a:p>
            <a:pPr>
              <a:lnSpc>
                <a:spcPct val="150000"/>
              </a:lnSpc>
            </a:pPr>
            <a:r>
              <a:rPr lang="en-US" dirty="0" smtClean="0"/>
              <a:t>２  </a:t>
            </a:r>
            <a:r>
              <a:rPr lang="zh-CN" altLang="en-US" dirty="0" smtClean="0"/>
              <a:t>国际货物运输保险合同的保险标的</a:t>
            </a:r>
          </a:p>
          <a:p>
            <a:pPr>
              <a:lnSpc>
                <a:spcPct val="150000"/>
              </a:lnSpc>
            </a:pPr>
            <a:r>
              <a:rPr lang="zh-CN" altLang="en-US" dirty="0" smtClean="0"/>
              <a:t>国际货物运输保险合同的保险标的主要是货物</a:t>
            </a:r>
            <a:r>
              <a:rPr lang="en-US" dirty="0" smtClean="0"/>
              <a:t>，  </a:t>
            </a:r>
            <a:r>
              <a:rPr lang="zh-CN" altLang="en-US" dirty="0" smtClean="0"/>
              <a:t>包括贸易货物和非贸易的货物</a:t>
            </a:r>
            <a:r>
              <a:rPr lang="en-US" dirty="0" smtClean="0"/>
              <a:t>。</a:t>
            </a:r>
          </a:p>
          <a:p>
            <a:pPr>
              <a:lnSpc>
                <a:spcPct val="150000"/>
              </a:lnSpc>
            </a:pPr>
            <a:r>
              <a:rPr lang="en-US" dirty="0" smtClean="0"/>
              <a:t>３  </a:t>
            </a:r>
            <a:r>
              <a:rPr lang="zh-CN" altLang="en-US" dirty="0" smtClean="0"/>
              <a:t>保险价值</a:t>
            </a:r>
          </a:p>
          <a:p>
            <a:pPr>
              <a:lnSpc>
                <a:spcPct val="150000"/>
              </a:lnSpc>
            </a:pPr>
            <a:r>
              <a:rPr lang="zh-CN" altLang="en-US" dirty="0" smtClean="0"/>
              <a:t>保险价值是被保险人投保的财产的实际价值</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7411" name="Rectangle 3"/>
          <p:cNvSpPr>
            <a:spLocks noGrp="1" noChangeArrowheads="1"/>
          </p:cNvSpPr>
          <p:nvPr>
            <p:ph type="body" idx="1"/>
          </p:nvPr>
        </p:nvSpPr>
        <p:spPr/>
        <p:txBody>
          <a:bodyPr/>
          <a:lstStyle/>
          <a:p>
            <a:r>
              <a:rPr lang="en-US" dirty="0" smtClean="0"/>
              <a:t>４  </a:t>
            </a:r>
            <a:r>
              <a:rPr lang="zh-CN" altLang="en-US" dirty="0" smtClean="0"/>
              <a:t>保险金额</a:t>
            </a:r>
          </a:p>
          <a:p>
            <a:r>
              <a:rPr lang="zh-CN" altLang="en-US" dirty="0" smtClean="0"/>
              <a:t>保险金额指保险合同约定的保险人的最高赔偿数额</a:t>
            </a:r>
            <a:r>
              <a:rPr lang="en-US" dirty="0" smtClean="0"/>
              <a:t>。 </a:t>
            </a:r>
            <a:endParaRPr lang="en-US" dirty="0" smtClean="0"/>
          </a:p>
          <a:p>
            <a:r>
              <a:rPr lang="en-US" dirty="0" smtClean="0"/>
              <a:t>５  </a:t>
            </a:r>
            <a:r>
              <a:rPr lang="zh-CN" altLang="en-US" dirty="0" smtClean="0"/>
              <a:t>保险责任</a:t>
            </a:r>
          </a:p>
          <a:p>
            <a:r>
              <a:rPr lang="zh-CN" altLang="en-US" dirty="0" smtClean="0"/>
              <a:t>保险责任指保险人对约定的危险事故造成的损失 所 承 担 的 赔 偿 责 任</a:t>
            </a:r>
            <a:r>
              <a:rPr lang="en-US" dirty="0" smtClean="0"/>
              <a:t>。</a:t>
            </a:r>
          </a:p>
          <a:p>
            <a:r>
              <a:rPr lang="en-US" dirty="0" smtClean="0"/>
              <a:t>６  </a:t>
            </a:r>
            <a:r>
              <a:rPr lang="zh-CN" altLang="en-US" dirty="0" smtClean="0"/>
              <a:t>除外责任</a:t>
            </a:r>
          </a:p>
          <a:p>
            <a:r>
              <a:rPr lang="zh-CN" altLang="en-US" dirty="0" smtClean="0"/>
              <a:t>除外责任就是保险人不承保的风险</a:t>
            </a:r>
            <a:r>
              <a:rPr lang="en-US" dirty="0" smtClean="0"/>
              <a:t>。 </a:t>
            </a:r>
            <a:endParaRPr lang="en-US" dirty="0" smtClean="0"/>
          </a:p>
          <a:p>
            <a:r>
              <a:rPr lang="en-US" dirty="0" smtClean="0"/>
              <a:t>７  </a:t>
            </a:r>
            <a:r>
              <a:rPr lang="zh-CN" altLang="en-US" dirty="0" smtClean="0"/>
              <a:t>保险费和保险费率</a:t>
            </a:r>
          </a:p>
          <a:p>
            <a:r>
              <a:rPr lang="zh-CN" altLang="en-US" dirty="0" smtClean="0"/>
              <a:t>保险费是被保险人参加保险时 向 保 险 人 缴 付 的 费 用</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8435" name="Rectangle 3"/>
          <p:cNvSpPr>
            <a:spLocks noGrp="1" noChangeArrowheads="1"/>
          </p:cNvSpPr>
          <p:nvPr>
            <p:ph type="body" idx="1"/>
          </p:nvPr>
        </p:nvSpPr>
        <p:spPr/>
        <p:txBody>
          <a:bodyPr/>
          <a:lstStyle/>
          <a:p>
            <a:pPr>
              <a:lnSpc>
                <a:spcPct val="200000"/>
              </a:lnSpc>
            </a:pPr>
            <a:r>
              <a:rPr lang="zh-CN" altLang="en-US" sz="2900" dirty="0" smtClean="0"/>
              <a:t>六</a:t>
            </a:r>
            <a:r>
              <a:rPr lang="en-US" sz="2900" dirty="0" smtClean="0"/>
              <a:t>、  </a:t>
            </a:r>
            <a:r>
              <a:rPr lang="zh-CN" altLang="en-US" sz="2900" dirty="0" smtClean="0"/>
              <a:t>需注意的</a:t>
            </a:r>
            <a:r>
              <a:rPr lang="zh-CN" altLang="en-US" sz="2900" dirty="0" smtClean="0"/>
              <a:t>问题</a:t>
            </a:r>
            <a:r>
              <a:rPr lang="en-US" altLang="zh-CN" sz="2900" dirty="0" smtClean="0"/>
              <a:t> </a:t>
            </a:r>
            <a:endParaRPr lang="zh-CN" altLang="en-US" sz="2900" dirty="0" smtClean="0"/>
          </a:p>
          <a:p>
            <a:pPr>
              <a:lnSpc>
                <a:spcPct val="200000"/>
              </a:lnSpc>
            </a:pPr>
            <a:r>
              <a:rPr lang="en-US" dirty="0" smtClean="0"/>
              <a:t>（１） </a:t>
            </a:r>
            <a:r>
              <a:rPr lang="zh-CN" altLang="en-US" dirty="0" smtClean="0"/>
              <a:t>应尊重对方的意见和要求</a:t>
            </a:r>
            <a:r>
              <a:rPr lang="en-US" dirty="0" smtClean="0"/>
              <a:t>。</a:t>
            </a:r>
          </a:p>
          <a:p>
            <a:pPr>
              <a:lnSpc>
                <a:spcPct val="200000"/>
              </a:lnSpc>
            </a:pPr>
            <a:r>
              <a:rPr lang="en-US" dirty="0" smtClean="0"/>
              <a:t>（２） </a:t>
            </a:r>
            <a:r>
              <a:rPr lang="zh-CN" altLang="en-US" dirty="0" smtClean="0"/>
              <a:t>如果国外客户要求我们按伦敦保险协会条款投保</a:t>
            </a:r>
            <a:r>
              <a:rPr lang="en-US" dirty="0" smtClean="0"/>
              <a:t>， </a:t>
            </a:r>
            <a:r>
              <a:rPr lang="zh-CN" altLang="en-US" dirty="0" smtClean="0"/>
              <a:t>我们可以接受客户要求</a:t>
            </a:r>
            <a:r>
              <a:rPr lang="en-US" dirty="0" smtClean="0"/>
              <a:t>，  </a:t>
            </a:r>
            <a:r>
              <a:rPr lang="zh-CN" altLang="en-US" dirty="0" smtClean="0"/>
              <a:t>将此 写入合同</a:t>
            </a:r>
            <a:r>
              <a:rPr lang="en-US" dirty="0" smtClean="0"/>
              <a:t>。 </a:t>
            </a:r>
            <a:endParaRPr lang="en-US" dirty="0" smtClean="0"/>
          </a:p>
          <a:p>
            <a:pPr>
              <a:lnSpc>
                <a:spcPct val="200000"/>
              </a:lnSpc>
            </a:pPr>
            <a:r>
              <a:rPr lang="en-US" dirty="0" smtClean="0"/>
              <a:t>（３）  </a:t>
            </a:r>
            <a:r>
              <a:rPr lang="zh-CN" altLang="en-US" dirty="0" smtClean="0"/>
              <a:t>经托收方式收汇的出口业务</a:t>
            </a:r>
            <a:r>
              <a:rPr lang="en-US" dirty="0" smtClean="0"/>
              <a:t>，  </a:t>
            </a:r>
            <a:r>
              <a:rPr lang="zh-CN" altLang="en-US" dirty="0" smtClean="0"/>
              <a:t>成立价应争取用 </a:t>
            </a:r>
            <a:r>
              <a:rPr lang="en-US" dirty="0" smtClean="0"/>
              <a:t>ＣＩＦ </a:t>
            </a:r>
            <a:r>
              <a:rPr lang="zh-CN" altLang="en-US" dirty="0" smtClean="0"/>
              <a:t>价格条件成交</a:t>
            </a:r>
            <a:r>
              <a:rPr lang="en-US" dirty="0" smtClean="0"/>
              <a:t>，  </a:t>
            </a:r>
            <a:r>
              <a:rPr lang="zh-CN" altLang="en-US" dirty="0" smtClean="0"/>
              <a:t>以减少风险损 失</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第三</a:t>
            </a:r>
            <a:r>
              <a:rPr lang="zh-CN" altLang="en-US" dirty="0" smtClean="0"/>
              <a:t>节 国际</a:t>
            </a:r>
            <a:r>
              <a:rPr lang="zh-CN" altLang="en-US" dirty="0" smtClean="0"/>
              <a:t>海洋货物运输保险保障</a:t>
            </a:r>
            <a:r>
              <a:rPr lang="zh-CN" altLang="en-US" dirty="0" smtClean="0"/>
              <a:t>范围</a:t>
            </a:r>
            <a:endParaRPr lang="zh-CN" altLang="zh-CN" dirty="0" smtClean="0"/>
          </a:p>
        </p:txBody>
      </p:sp>
      <p:sp>
        <p:nvSpPr>
          <p:cNvPr id="19459" name="Rectangle 3"/>
          <p:cNvSpPr>
            <a:spLocks noGrp="1" noChangeArrowheads="1"/>
          </p:cNvSpPr>
          <p:nvPr>
            <p:ph type="body" idx="1"/>
          </p:nvPr>
        </p:nvSpPr>
        <p:spPr/>
        <p:txBody>
          <a:bodyPr/>
          <a:lstStyle/>
          <a:p>
            <a:pPr eaLnBrk="1" hangingPunct="1">
              <a:lnSpc>
                <a:spcPct val="150000"/>
              </a:lnSpc>
            </a:pPr>
            <a:r>
              <a:rPr lang="zh-CN" altLang="en-US" sz="2900" dirty="0" smtClean="0"/>
              <a:t>一</a:t>
            </a:r>
            <a:r>
              <a:rPr lang="en-US" sz="2900" dirty="0" smtClean="0"/>
              <a:t>、  </a:t>
            </a:r>
            <a:r>
              <a:rPr lang="zh-CN" altLang="en-US" sz="2900" dirty="0" smtClean="0"/>
              <a:t>海上货运保险承保的风险</a:t>
            </a:r>
          </a:p>
          <a:p>
            <a:pPr>
              <a:lnSpc>
                <a:spcPct val="150000"/>
              </a:lnSpc>
            </a:pPr>
            <a:r>
              <a:rPr lang="en-US" dirty="0" smtClean="0"/>
              <a:t>１  </a:t>
            </a:r>
            <a:r>
              <a:rPr lang="zh-CN" altLang="en-US" dirty="0" smtClean="0"/>
              <a:t>海上风险</a:t>
            </a:r>
          </a:p>
          <a:p>
            <a:pPr>
              <a:lnSpc>
                <a:spcPct val="150000"/>
              </a:lnSpc>
            </a:pPr>
            <a:r>
              <a:rPr lang="en-US" dirty="0" smtClean="0"/>
              <a:t>１）  </a:t>
            </a:r>
            <a:r>
              <a:rPr lang="zh-CN" altLang="en-US" dirty="0" smtClean="0"/>
              <a:t>海上风险的概念</a:t>
            </a:r>
            <a:r>
              <a:rPr lang="en-US" dirty="0" smtClean="0"/>
              <a:t>。</a:t>
            </a:r>
            <a:endParaRPr lang="zh-CN" altLang="en-US" dirty="0" smtClean="0"/>
          </a:p>
          <a:p>
            <a:pPr>
              <a:lnSpc>
                <a:spcPct val="150000"/>
              </a:lnSpc>
            </a:pPr>
            <a:r>
              <a:rPr lang="zh-CN" altLang="en-US" dirty="0" smtClean="0"/>
              <a:t>海上风险一般是指船舶或货物在海上航行中发生的或随附海上运输所发生的风险</a:t>
            </a:r>
            <a:r>
              <a:rPr lang="en-US" dirty="0" smtClean="0"/>
              <a:t>。</a:t>
            </a:r>
          </a:p>
          <a:p>
            <a:pPr>
              <a:lnSpc>
                <a:spcPct val="150000"/>
              </a:lnSpc>
            </a:pPr>
            <a:r>
              <a:rPr lang="en-US" dirty="0" smtClean="0"/>
              <a:t>２）  </a:t>
            </a:r>
            <a:r>
              <a:rPr lang="zh-CN" altLang="en-US" dirty="0" smtClean="0"/>
              <a:t>海上风险的分类</a:t>
            </a:r>
            <a:r>
              <a:rPr lang="en-US" dirty="0" smtClean="0"/>
              <a:t>。</a:t>
            </a:r>
            <a:endParaRPr lang="zh-CN" altLang="en-US" dirty="0" smtClean="0"/>
          </a:p>
          <a:p>
            <a:pPr>
              <a:lnSpc>
                <a:spcPct val="150000"/>
              </a:lnSpc>
            </a:pPr>
            <a:r>
              <a:rPr lang="zh-CN" altLang="en-US" dirty="0" smtClean="0"/>
              <a:t>海洋货运保险承保的海上风险按性质的不同</a:t>
            </a:r>
            <a:r>
              <a:rPr lang="en-US" dirty="0" smtClean="0"/>
              <a:t>，  </a:t>
            </a:r>
            <a:r>
              <a:rPr lang="zh-CN" altLang="en-US" dirty="0" smtClean="0"/>
              <a:t>可以分为自然灾害和意外事故两大类</a:t>
            </a:r>
            <a:r>
              <a:rPr lang="en-US" dirty="0" smtClean="0"/>
              <a:t>：</a:t>
            </a:r>
            <a:endParaRPr lang="zh-CN" altLang="en-US" dirty="0" smtClean="0"/>
          </a:p>
          <a:p>
            <a:pPr>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0483" name="Rectangle 3"/>
          <p:cNvSpPr>
            <a:spLocks noGrp="1" noChangeArrowheads="1"/>
          </p:cNvSpPr>
          <p:nvPr>
            <p:ph type="body" idx="1"/>
          </p:nvPr>
        </p:nvSpPr>
        <p:spPr/>
        <p:txBody>
          <a:bodyPr/>
          <a:lstStyle/>
          <a:p>
            <a:pPr>
              <a:lnSpc>
                <a:spcPct val="200000"/>
              </a:lnSpc>
            </a:pPr>
            <a:r>
              <a:rPr lang="zh-CN" altLang="en-US" dirty="0" smtClean="0"/>
              <a:t>从一般意义上讲</a:t>
            </a:r>
            <a:r>
              <a:rPr lang="en-US" dirty="0" smtClean="0"/>
              <a:t>，  </a:t>
            </a:r>
            <a:r>
              <a:rPr lang="zh-CN" altLang="en-US" dirty="0" smtClean="0"/>
              <a:t>自然灾害是指不以人的意志为转移的自然界的力量所引起的灾害</a:t>
            </a:r>
            <a:r>
              <a:rPr lang="en-US" dirty="0" smtClean="0"/>
              <a:t>，  </a:t>
            </a:r>
            <a:r>
              <a:rPr lang="zh-CN" altLang="en-US" dirty="0" smtClean="0"/>
              <a:t>它</a:t>
            </a:r>
            <a:r>
              <a:rPr lang="zh-CN" altLang="en-US" dirty="0" smtClean="0"/>
              <a:t>是客观存在的</a:t>
            </a:r>
            <a:r>
              <a:rPr lang="en-US" dirty="0" smtClean="0"/>
              <a:t>、  </a:t>
            </a:r>
            <a:r>
              <a:rPr lang="zh-CN" altLang="en-US" dirty="0" smtClean="0"/>
              <a:t>人力不可抗拒的灾害事故</a:t>
            </a:r>
            <a:r>
              <a:rPr lang="en-US" dirty="0" smtClean="0"/>
              <a:t>，   </a:t>
            </a:r>
            <a:r>
              <a:rPr lang="zh-CN" altLang="en-US" dirty="0" smtClean="0"/>
              <a:t>是保险人承保的主要风险</a:t>
            </a:r>
            <a:r>
              <a:rPr lang="en-US" dirty="0" smtClean="0"/>
              <a:t>。</a:t>
            </a:r>
            <a:r>
              <a:rPr lang="zh-CN" altLang="en-US" dirty="0" smtClean="0"/>
              <a:t>根据英国  </a:t>
            </a:r>
            <a:r>
              <a:rPr lang="en-US" dirty="0" smtClean="0"/>
              <a:t>《 ２００９ </a:t>
            </a:r>
            <a:r>
              <a:rPr lang="zh-CN" altLang="en-US" dirty="0" smtClean="0"/>
              <a:t>年的协会货 物条款</a:t>
            </a:r>
            <a:r>
              <a:rPr lang="en-US" dirty="0" smtClean="0"/>
              <a:t>》 ，  </a:t>
            </a:r>
            <a:r>
              <a:rPr lang="zh-CN" altLang="en-US" dirty="0" smtClean="0"/>
              <a:t>在保险人承保的风险中</a:t>
            </a:r>
            <a:r>
              <a:rPr lang="en-US" dirty="0" smtClean="0"/>
              <a:t>，   </a:t>
            </a:r>
            <a:r>
              <a:rPr lang="zh-CN" altLang="en-US" dirty="0" smtClean="0"/>
              <a:t>属自然灾害性质的风险有</a:t>
            </a:r>
            <a:r>
              <a:rPr lang="en-US" dirty="0" smtClean="0"/>
              <a:t>：   </a:t>
            </a:r>
            <a:r>
              <a:rPr lang="zh-CN" altLang="en-US" dirty="0" smtClean="0"/>
              <a:t>雷电</a:t>
            </a:r>
            <a:r>
              <a:rPr lang="en-US" dirty="0" smtClean="0"/>
              <a:t>、  </a:t>
            </a:r>
            <a:r>
              <a:rPr lang="zh-CN" altLang="en-US" dirty="0" smtClean="0"/>
              <a:t>地震</a:t>
            </a:r>
            <a:r>
              <a:rPr lang="en-US" dirty="0" smtClean="0"/>
              <a:t>、  </a:t>
            </a:r>
            <a:r>
              <a:rPr lang="zh-CN" altLang="en-US" dirty="0" smtClean="0"/>
              <a:t>火山爆发</a:t>
            </a:r>
            <a:r>
              <a:rPr lang="en-US" dirty="0" smtClean="0"/>
              <a:t>、  </a:t>
            </a:r>
            <a:r>
              <a:rPr lang="zh-CN" altLang="en-US" dirty="0" smtClean="0"/>
              <a:t>浪 击落海</a:t>
            </a:r>
            <a:r>
              <a:rPr lang="en-US" dirty="0" smtClean="0"/>
              <a:t>，  </a:t>
            </a:r>
            <a:r>
              <a:rPr lang="zh-CN" altLang="en-US" dirty="0" smtClean="0"/>
              <a:t>以及  </a:t>
            </a:r>
            <a:r>
              <a:rPr lang="en-US" dirty="0" smtClean="0"/>
              <a:t>“ </a:t>
            </a:r>
            <a:r>
              <a:rPr lang="zh-CN" altLang="en-US" dirty="0" smtClean="0"/>
              <a:t>海水</a:t>
            </a:r>
            <a:r>
              <a:rPr lang="en-US" dirty="0" smtClean="0"/>
              <a:t>、  </a:t>
            </a:r>
            <a:r>
              <a:rPr lang="zh-CN" altLang="en-US" dirty="0" smtClean="0"/>
              <a:t>湖水或河水进入船舶</a:t>
            </a:r>
            <a:r>
              <a:rPr lang="en-US" dirty="0" smtClean="0"/>
              <a:t>、   </a:t>
            </a:r>
            <a:r>
              <a:rPr lang="zh-CN" altLang="en-US" dirty="0" smtClean="0"/>
              <a:t>驳船</a:t>
            </a:r>
            <a:r>
              <a:rPr lang="en-US" dirty="0" smtClean="0"/>
              <a:t>、  </a:t>
            </a:r>
            <a:r>
              <a:rPr lang="zh-CN" altLang="en-US" dirty="0" smtClean="0"/>
              <a:t>运输工具</a:t>
            </a:r>
            <a:r>
              <a:rPr lang="en-US" dirty="0" smtClean="0"/>
              <a:t>、  </a:t>
            </a:r>
            <a:r>
              <a:rPr lang="zh-CN" altLang="en-US" dirty="0" smtClean="0"/>
              <a:t>集装箱</a:t>
            </a:r>
            <a:r>
              <a:rPr lang="en-US" dirty="0" smtClean="0"/>
              <a:t>、  </a:t>
            </a:r>
            <a:r>
              <a:rPr lang="zh-CN" altLang="en-US" dirty="0" smtClean="0"/>
              <a:t>大型 海 运 箱 或 </a:t>
            </a:r>
            <a:r>
              <a:rPr lang="zh-CN" altLang="en-US" dirty="0" smtClean="0"/>
              <a:t>储存</a:t>
            </a:r>
            <a:r>
              <a:rPr lang="zh-CN" altLang="en-US" dirty="0" smtClean="0"/>
              <a:t>处所</a:t>
            </a:r>
            <a:r>
              <a:rPr lang="en-US" dirty="0" smtClean="0"/>
              <a:t>”   </a:t>
            </a:r>
            <a:r>
              <a:rPr lang="zh-CN" altLang="en-US" dirty="0" smtClean="0"/>
              <a:t>等</a:t>
            </a:r>
            <a:r>
              <a:rPr lang="en-US" dirty="0" smtClean="0"/>
              <a:t>。</a:t>
            </a:r>
            <a:endParaRPr lang="zh-CN" altLang="en-US" dirty="0" smtClean="0"/>
          </a:p>
          <a:p>
            <a:pPr eaLnBrk="1" hangingPunct="1">
              <a:lnSpc>
                <a:spcPct val="200000"/>
              </a:lnSpc>
            </a:pP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1507" name="Rectangle 3"/>
          <p:cNvSpPr>
            <a:spLocks noGrp="1" noChangeArrowheads="1"/>
          </p:cNvSpPr>
          <p:nvPr>
            <p:ph type="body" idx="1"/>
          </p:nvPr>
        </p:nvSpPr>
        <p:spPr/>
        <p:txBody>
          <a:bodyPr/>
          <a:lstStyle/>
          <a:p>
            <a:r>
              <a:rPr lang="zh-CN" altLang="en-US" dirty="0" smtClean="0"/>
              <a:t>意外事故  </a:t>
            </a:r>
            <a:r>
              <a:rPr lang="en-US" dirty="0" smtClean="0"/>
              <a:t>（ </a:t>
            </a:r>
            <a:r>
              <a:rPr lang="en-US" dirty="0" err="1" smtClean="0"/>
              <a:t>Ａｃｃｉｄｅｎｔ</a:t>
            </a:r>
            <a:r>
              <a:rPr lang="en-US" dirty="0" smtClean="0"/>
              <a:t>）   </a:t>
            </a:r>
            <a:r>
              <a:rPr lang="zh-CN" altLang="en-US" dirty="0" smtClean="0"/>
              <a:t>一般是指 人 或 物 体 遭 受 到 的 外 来 的</a:t>
            </a:r>
            <a:r>
              <a:rPr lang="en-US" dirty="0" smtClean="0"/>
              <a:t>、  </a:t>
            </a:r>
            <a:r>
              <a:rPr lang="zh-CN" altLang="en-US" dirty="0" smtClean="0"/>
              <a:t>突 然 的</a:t>
            </a:r>
            <a:r>
              <a:rPr lang="en-US" dirty="0" smtClean="0"/>
              <a:t>、  </a:t>
            </a:r>
            <a:r>
              <a:rPr lang="zh-CN" altLang="en-US" dirty="0" smtClean="0"/>
              <a:t>非 意 料 之 中 的 事 故</a:t>
            </a:r>
            <a:r>
              <a:rPr lang="en-US" dirty="0" smtClean="0"/>
              <a:t>。</a:t>
            </a:r>
            <a:r>
              <a:rPr lang="zh-CN" altLang="en-US" dirty="0" smtClean="0"/>
              <a:t> 按照我国 </a:t>
            </a:r>
            <a:r>
              <a:rPr lang="en-US" dirty="0" smtClean="0"/>
              <a:t>１９８１ </a:t>
            </a:r>
            <a:r>
              <a:rPr lang="zh-CN" altLang="en-US" dirty="0" smtClean="0"/>
              <a:t>年 </a:t>
            </a:r>
            <a:r>
              <a:rPr lang="en-US" dirty="0" smtClean="0"/>
              <a:t>１ </a:t>
            </a:r>
            <a:r>
              <a:rPr lang="zh-CN" altLang="en-US" dirty="0" smtClean="0"/>
              <a:t>月 </a:t>
            </a:r>
            <a:r>
              <a:rPr lang="en-US" dirty="0" smtClean="0"/>
              <a:t>１ </a:t>
            </a:r>
            <a:r>
              <a:rPr lang="zh-CN" altLang="en-US" dirty="0" smtClean="0"/>
              <a:t>日修订的  </a:t>
            </a:r>
            <a:r>
              <a:rPr lang="en-US" dirty="0" smtClean="0"/>
              <a:t>《 </a:t>
            </a:r>
            <a:r>
              <a:rPr lang="zh-CN" altLang="en-US" dirty="0" smtClean="0"/>
              <a:t>海洋</a:t>
            </a:r>
            <a:r>
              <a:rPr lang="zh-CN" altLang="en-US" dirty="0" smtClean="0"/>
              <a:t>运输</a:t>
            </a:r>
            <a:r>
              <a:rPr lang="zh-CN" altLang="en-US" dirty="0" smtClean="0"/>
              <a:t>货物保险条 款</a:t>
            </a:r>
            <a:r>
              <a:rPr lang="en-US" dirty="0" smtClean="0"/>
              <a:t>》  </a:t>
            </a:r>
            <a:r>
              <a:rPr lang="zh-CN" altLang="en-US" dirty="0" smtClean="0"/>
              <a:t>的 规 定</a:t>
            </a:r>
            <a:r>
              <a:rPr lang="en-US" dirty="0" smtClean="0"/>
              <a:t>，  </a:t>
            </a:r>
            <a:r>
              <a:rPr lang="zh-CN" altLang="en-US" dirty="0" smtClean="0"/>
              <a:t>保 险 人 承 保 的 意 外 事 故 包 括 运 输 工 具 遭 受 搁 浅</a:t>
            </a:r>
            <a:r>
              <a:rPr lang="en-US" dirty="0" smtClean="0"/>
              <a:t>、  </a:t>
            </a:r>
            <a:r>
              <a:rPr lang="zh-CN" altLang="en-US" dirty="0" smtClean="0"/>
              <a:t>触 礁</a:t>
            </a:r>
            <a:r>
              <a:rPr lang="en-US" dirty="0" smtClean="0"/>
              <a:t>、  </a:t>
            </a:r>
            <a:r>
              <a:rPr lang="zh-CN" altLang="en-US" dirty="0" smtClean="0"/>
              <a:t>沉 没</a:t>
            </a:r>
            <a:r>
              <a:rPr lang="en-US" dirty="0" smtClean="0"/>
              <a:t>、 </a:t>
            </a:r>
            <a:r>
              <a:rPr lang="zh-CN" altLang="en-US" dirty="0" smtClean="0"/>
              <a:t>互撞</a:t>
            </a:r>
            <a:r>
              <a:rPr lang="en-US" dirty="0" smtClean="0"/>
              <a:t>、  </a:t>
            </a:r>
            <a:r>
              <a:rPr lang="zh-CN" altLang="en-US" dirty="0" smtClean="0"/>
              <a:t>与流冰或其他物体碰撞以及失火</a:t>
            </a:r>
            <a:r>
              <a:rPr lang="en-US" dirty="0" smtClean="0"/>
              <a:t>、   </a:t>
            </a:r>
            <a:r>
              <a:rPr lang="zh-CN" altLang="en-US" dirty="0" smtClean="0"/>
              <a:t>爆炸等</a:t>
            </a:r>
            <a:r>
              <a:rPr lang="en-US" dirty="0" smtClean="0"/>
              <a:t>；  </a:t>
            </a:r>
            <a:r>
              <a:rPr lang="zh-CN" altLang="en-US" dirty="0" smtClean="0"/>
              <a:t>根据新的  </a:t>
            </a:r>
            <a:r>
              <a:rPr lang="en-US" dirty="0" smtClean="0"/>
              <a:t>《 </a:t>
            </a:r>
            <a:r>
              <a:rPr lang="zh-CN" altLang="en-US" dirty="0" smtClean="0"/>
              <a:t>协会货物条款</a:t>
            </a:r>
            <a:r>
              <a:rPr lang="en-US" dirty="0" smtClean="0"/>
              <a:t>》   </a:t>
            </a:r>
            <a:r>
              <a:rPr lang="zh-CN" altLang="en-US" dirty="0" smtClean="0"/>
              <a:t>的规定</a:t>
            </a:r>
            <a:r>
              <a:rPr lang="en-US" dirty="0" smtClean="0"/>
              <a:t>，  </a:t>
            </a:r>
            <a:r>
              <a:rPr lang="zh-CN" altLang="en-US" dirty="0" smtClean="0"/>
              <a:t>意 外事故除包括船舶</a:t>
            </a:r>
            <a:r>
              <a:rPr lang="en-US" dirty="0" smtClean="0"/>
              <a:t>、  </a:t>
            </a:r>
            <a:r>
              <a:rPr lang="zh-CN" altLang="en-US" dirty="0" smtClean="0"/>
              <a:t>驳船的触礁</a:t>
            </a:r>
            <a:r>
              <a:rPr lang="en-US" dirty="0" smtClean="0"/>
              <a:t>、  </a:t>
            </a:r>
            <a:r>
              <a:rPr lang="zh-CN" altLang="en-US" dirty="0" smtClean="0"/>
              <a:t>搁浅</a:t>
            </a:r>
            <a:r>
              <a:rPr lang="en-US" dirty="0" smtClean="0"/>
              <a:t>、  </a:t>
            </a:r>
            <a:r>
              <a:rPr lang="zh-CN" altLang="en-US" dirty="0" smtClean="0"/>
              <a:t>沉没</a:t>
            </a:r>
            <a:r>
              <a:rPr lang="en-US" dirty="0" smtClean="0"/>
              <a:t>、  </a:t>
            </a:r>
            <a:r>
              <a:rPr lang="zh-CN" altLang="en-US" dirty="0" smtClean="0"/>
              <a:t>倾覆</a:t>
            </a:r>
            <a:r>
              <a:rPr lang="en-US" dirty="0" smtClean="0"/>
              <a:t>、  </a:t>
            </a:r>
            <a:r>
              <a:rPr lang="zh-CN" altLang="en-US" dirty="0" smtClean="0"/>
              <a:t>火灾</a:t>
            </a:r>
            <a:r>
              <a:rPr lang="en-US" dirty="0" smtClean="0"/>
              <a:t>、  </a:t>
            </a:r>
            <a:r>
              <a:rPr lang="zh-CN" altLang="en-US" dirty="0" smtClean="0"/>
              <a:t>爆炸等属意外事故外</a:t>
            </a:r>
            <a:r>
              <a:rPr lang="en-US" dirty="0" smtClean="0"/>
              <a:t>，  </a:t>
            </a:r>
            <a:r>
              <a:rPr lang="zh-CN" altLang="en-US" dirty="0" smtClean="0"/>
              <a:t>陆上运 输工具的倾覆或出轨也属意外事故的范畴</a:t>
            </a:r>
            <a:r>
              <a:rPr lang="en-US" dirty="0" smtClean="0"/>
              <a:t>。  </a:t>
            </a:r>
            <a:r>
              <a:rPr lang="zh-CN" altLang="en-US" dirty="0" smtClean="0"/>
              <a:t>由此可以看出</a:t>
            </a:r>
            <a:r>
              <a:rPr lang="en-US" dirty="0" smtClean="0"/>
              <a:t>，  </a:t>
            </a:r>
            <a:r>
              <a:rPr lang="zh-CN" altLang="en-US" dirty="0" smtClean="0"/>
              <a:t>海上货物运输保险所承保的</a:t>
            </a:r>
            <a:r>
              <a:rPr lang="zh-CN" altLang="en-US" dirty="0" smtClean="0"/>
              <a:t>意外事故</a:t>
            </a:r>
            <a:r>
              <a:rPr lang="en-US" dirty="0" smtClean="0"/>
              <a:t>，  </a:t>
            </a:r>
            <a:r>
              <a:rPr lang="zh-CN" altLang="en-US" dirty="0" smtClean="0"/>
              <a:t>也不仅限于在海上所发生的意外事故</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保险</a:t>
            </a:r>
            <a:endParaRPr lang="zh-CN" altLang="zh-CN" dirty="0" smtClean="0"/>
          </a:p>
        </p:txBody>
      </p:sp>
      <p:sp>
        <p:nvSpPr>
          <p:cNvPr id="409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保险概念</a:t>
            </a:r>
            <a:endParaRPr lang="en-US" sz="2900" dirty="0" smtClean="0"/>
          </a:p>
          <a:p>
            <a:pPr>
              <a:lnSpc>
                <a:spcPct val="150000"/>
              </a:lnSpc>
            </a:pPr>
            <a:r>
              <a:rPr lang="en-US" dirty="0" smtClean="0"/>
              <a:t>１  </a:t>
            </a:r>
            <a:r>
              <a:rPr lang="zh-CN" altLang="en-US" dirty="0" smtClean="0"/>
              <a:t>保险定义</a:t>
            </a:r>
          </a:p>
          <a:p>
            <a:pPr>
              <a:lnSpc>
                <a:spcPct val="150000"/>
              </a:lnSpc>
            </a:pPr>
            <a:r>
              <a:rPr lang="zh-CN" altLang="en-US" dirty="0" smtClean="0"/>
              <a:t>保险制度是一种经济补偿制度</a:t>
            </a:r>
            <a:r>
              <a:rPr lang="en-US" dirty="0" smtClean="0"/>
              <a:t>，   </a:t>
            </a:r>
            <a:r>
              <a:rPr lang="zh-CN" altLang="en-US" dirty="0" smtClean="0"/>
              <a:t>从法律角度看</a:t>
            </a:r>
            <a:r>
              <a:rPr lang="en-US" dirty="0" smtClean="0"/>
              <a:t>，  </a:t>
            </a:r>
            <a:r>
              <a:rPr lang="zh-CN" altLang="en-US" dirty="0" smtClean="0"/>
              <a:t>它是一种补偿性契约行为</a:t>
            </a:r>
            <a:r>
              <a:rPr lang="en-US" dirty="0" smtClean="0"/>
              <a:t>，  </a:t>
            </a:r>
            <a:r>
              <a:rPr lang="zh-CN" altLang="en-US" dirty="0" smtClean="0"/>
              <a:t>即被保险人 向保险人提供一定的对价</a:t>
            </a:r>
            <a:r>
              <a:rPr lang="en-US" dirty="0" smtClean="0"/>
              <a:t>   （ </a:t>
            </a:r>
            <a:r>
              <a:rPr lang="zh-CN" altLang="en-US" dirty="0" smtClean="0"/>
              <a:t>保险费</a:t>
            </a:r>
            <a:r>
              <a:rPr lang="en-US" dirty="0" smtClean="0"/>
              <a:t>） ，  </a:t>
            </a:r>
            <a:r>
              <a:rPr lang="zh-CN" altLang="en-US" dirty="0" smtClean="0"/>
              <a:t>保险人则对被保险人将来可能遭受的承保责任范围的 损失负赔偿责任</a:t>
            </a:r>
            <a:r>
              <a:rPr lang="en-US" dirty="0" smtClean="0"/>
              <a:t>。</a:t>
            </a:r>
            <a:endParaRPr lang="zh-CN" altLang="en-US" dirty="0" smtClean="0"/>
          </a:p>
          <a:p>
            <a:pPr>
              <a:lnSpc>
                <a:spcPct val="150000"/>
              </a:lnSpc>
            </a:pPr>
            <a:r>
              <a:rPr lang="en-US" dirty="0" smtClean="0"/>
              <a:t>２  </a:t>
            </a:r>
            <a:r>
              <a:rPr lang="zh-CN" altLang="en-US" dirty="0" smtClean="0"/>
              <a:t>保险分类</a:t>
            </a:r>
          </a:p>
          <a:p>
            <a:pPr>
              <a:lnSpc>
                <a:spcPct val="150000"/>
              </a:lnSpc>
            </a:pPr>
            <a:r>
              <a:rPr lang="zh-CN" altLang="en-US" dirty="0" smtClean="0"/>
              <a:t>保险包括财产保险</a:t>
            </a:r>
            <a:r>
              <a:rPr lang="en-US" dirty="0" smtClean="0"/>
              <a:t>、  </a:t>
            </a:r>
            <a:r>
              <a:rPr lang="zh-CN" altLang="en-US" dirty="0" smtClean="0"/>
              <a:t>人寿保险</a:t>
            </a:r>
            <a:r>
              <a:rPr lang="en-US" dirty="0" smtClean="0"/>
              <a:t>、  </a:t>
            </a:r>
            <a:r>
              <a:rPr lang="zh-CN" altLang="en-US" dirty="0" smtClean="0"/>
              <a:t>责任保险</a:t>
            </a:r>
            <a:r>
              <a:rPr lang="en-US" dirty="0" smtClean="0"/>
              <a:t>、  </a:t>
            </a:r>
            <a:r>
              <a:rPr lang="zh-CN" altLang="en-US" dirty="0" smtClean="0"/>
              <a:t>保证保险</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253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外来风险</a:t>
            </a:r>
          </a:p>
          <a:p>
            <a:pPr>
              <a:lnSpc>
                <a:spcPct val="150000"/>
              </a:lnSpc>
            </a:pPr>
            <a:r>
              <a:rPr lang="zh-CN" altLang="en-US" dirty="0" smtClean="0"/>
              <a:t>外来风险是指海上风险以外的其他外来原因所造成的风险</a:t>
            </a:r>
            <a:r>
              <a:rPr lang="en-US" dirty="0" smtClean="0"/>
              <a:t>。   </a:t>
            </a:r>
            <a:r>
              <a:rPr lang="zh-CN" altLang="en-US" dirty="0" smtClean="0"/>
              <a:t>货物运输保险中所指的外来 风险必须是意外的</a:t>
            </a:r>
            <a:r>
              <a:rPr lang="en-US" dirty="0" smtClean="0"/>
              <a:t>、  </a:t>
            </a:r>
            <a:r>
              <a:rPr lang="zh-CN" altLang="en-US" dirty="0" smtClean="0"/>
              <a:t>事先难以预料的风险</a:t>
            </a:r>
            <a:r>
              <a:rPr lang="en-US" dirty="0" smtClean="0"/>
              <a:t>，  </a:t>
            </a:r>
            <a:r>
              <a:rPr lang="zh-CN" altLang="en-US" dirty="0" smtClean="0"/>
              <a:t>而不是必然发生的外来因素</a:t>
            </a:r>
            <a:r>
              <a:rPr lang="en-US" dirty="0" smtClean="0"/>
              <a:t>。</a:t>
            </a:r>
          </a:p>
          <a:p>
            <a:pPr>
              <a:lnSpc>
                <a:spcPct val="150000"/>
              </a:lnSpc>
            </a:pPr>
            <a:r>
              <a:rPr lang="zh-CN" altLang="en-US" dirty="0" smtClean="0"/>
              <a:t>海上货运保险业务中</a:t>
            </a:r>
            <a:r>
              <a:rPr lang="en-US" dirty="0" smtClean="0"/>
              <a:t>，  </a:t>
            </a:r>
            <a:r>
              <a:rPr lang="zh-CN" altLang="en-US" dirty="0" smtClean="0"/>
              <a:t>保险人承保的一般外来风险有以下几种</a:t>
            </a:r>
            <a:r>
              <a:rPr lang="en-US" dirty="0" smtClean="0"/>
              <a:t>：</a:t>
            </a:r>
            <a:endParaRPr lang="zh-CN" altLang="en-US" dirty="0" smtClean="0"/>
          </a:p>
          <a:p>
            <a:pPr>
              <a:lnSpc>
                <a:spcPct val="150000"/>
              </a:lnSpc>
            </a:pPr>
            <a:r>
              <a:rPr lang="en-US" dirty="0" smtClean="0"/>
              <a:t>（１）  </a:t>
            </a:r>
            <a:r>
              <a:rPr lang="zh-CN" altLang="en-US" dirty="0" smtClean="0"/>
              <a:t>偷窃  </a:t>
            </a:r>
            <a:r>
              <a:rPr lang="en-US" dirty="0" smtClean="0"/>
              <a:t>（ </a:t>
            </a:r>
            <a:r>
              <a:rPr lang="en-US" dirty="0" err="1" smtClean="0"/>
              <a:t>Ｔｈｅｆｔ</a:t>
            </a:r>
            <a:r>
              <a:rPr lang="en-US" dirty="0" smtClean="0"/>
              <a:t>，  </a:t>
            </a:r>
            <a:r>
              <a:rPr lang="en-US" dirty="0" err="1" smtClean="0"/>
              <a:t>Ｐｉｌｆｅｒａｇｅ</a:t>
            </a:r>
            <a:r>
              <a:rPr lang="en-US" dirty="0" smtClean="0"/>
              <a:t>） 。</a:t>
            </a:r>
            <a:endParaRPr lang="zh-CN" altLang="en-US" dirty="0" smtClean="0"/>
          </a:p>
          <a:p>
            <a:pPr>
              <a:lnSpc>
                <a:spcPct val="150000"/>
              </a:lnSpc>
            </a:pPr>
            <a:r>
              <a:rPr lang="en-US" dirty="0" smtClean="0"/>
              <a:t>（２）  </a:t>
            </a:r>
            <a:r>
              <a:rPr lang="zh-CN" altLang="en-US" dirty="0" smtClean="0"/>
              <a:t>短少和提货不着  </a:t>
            </a:r>
            <a:r>
              <a:rPr lang="en-US" dirty="0" smtClean="0"/>
              <a:t>（ </a:t>
            </a:r>
            <a:r>
              <a:rPr lang="en-US" dirty="0" err="1" smtClean="0"/>
              <a:t>Ｓｈｏｒｔ</a:t>
            </a:r>
            <a:r>
              <a:rPr lang="en-US" dirty="0" smtClean="0"/>
              <a:t> － </a:t>
            </a:r>
            <a:r>
              <a:rPr lang="en-US" dirty="0" err="1" smtClean="0"/>
              <a:t>ｄｅｌｉｖｅｒｙ</a:t>
            </a:r>
            <a:r>
              <a:rPr lang="en-US" dirty="0" smtClean="0"/>
              <a:t>  ＆ </a:t>
            </a:r>
            <a:r>
              <a:rPr lang="en-US" dirty="0" err="1" smtClean="0"/>
              <a:t>Ｎｏｎ</a:t>
            </a:r>
            <a:r>
              <a:rPr lang="en-US" dirty="0" smtClean="0"/>
              <a:t> － </a:t>
            </a:r>
            <a:r>
              <a:rPr lang="en-US" dirty="0" err="1" smtClean="0"/>
              <a:t>ｄｅｌｉｖｅｒｙ</a:t>
            </a:r>
            <a:r>
              <a:rPr lang="en-US" dirty="0" smtClean="0"/>
              <a:t>） 。</a:t>
            </a:r>
            <a:endParaRPr lang="zh-CN" altLang="en-US" dirty="0" smtClean="0"/>
          </a:p>
          <a:p>
            <a:pPr>
              <a:lnSpc>
                <a:spcPct val="150000"/>
              </a:lnSpc>
            </a:pPr>
            <a:r>
              <a:rPr lang="en-US" dirty="0" smtClean="0"/>
              <a:t>（３）  </a:t>
            </a:r>
            <a:r>
              <a:rPr lang="zh-CN" altLang="en-US" dirty="0" smtClean="0"/>
              <a:t>渗漏  </a:t>
            </a:r>
            <a:r>
              <a:rPr lang="en-US" dirty="0" smtClean="0"/>
              <a:t>（ </a:t>
            </a:r>
            <a:r>
              <a:rPr lang="en-US" dirty="0" err="1" smtClean="0"/>
              <a:t>Ｌｅａｋａｇｅ</a:t>
            </a:r>
            <a:r>
              <a:rPr lang="en-US" dirty="0" smtClean="0"/>
              <a:t>） 。</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3555" name="Rectangle 3"/>
          <p:cNvSpPr>
            <a:spLocks noGrp="1" noChangeArrowheads="1"/>
          </p:cNvSpPr>
          <p:nvPr>
            <p:ph type="body" idx="1"/>
          </p:nvPr>
        </p:nvSpPr>
        <p:spPr/>
        <p:txBody>
          <a:bodyPr/>
          <a:lstStyle/>
          <a:p>
            <a:pPr eaLnBrk="1" hangingPunct="1"/>
            <a:r>
              <a:rPr lang="en-US" dirty="0" smtClean="0"/>
              <a:t>（４）  </a:t>
            </a:r>
            <a:r>
              <a:rPr lang="en-US" dirty="0" err="1" smtClean="0"/>
              <a:t>短量</a:t>
            </a:r>
            <a:r>
              <a:rPr lang="en-US" dirty="0" smtClean="0"/>
              <a:t>  （ </a:t>
            </a:r>
            <a:r>
              <a:rPr lang="en-US" dirty="0" err="1" smtClean="0"/>
              <a:t>Ｓｈｏｒｔ</a:t>
            </a:r>
            <a:r>
              <a:rPr lang="en-US" dirty="0" smtClean="0"/>
              <a:t> </a:t>
            </a:r>
            <a:r>
              <a:rPr lang="en-US" dirty="0" err="1" smtClean="0"/>
              <a:t>Ａｇｅ</a:t>
            </a:r>
            <a:r>
              <a:rPr lang="en-US" dirty="0" smtClean="0"/>
              <a:t> </a:t>
            </a:r>
            <a:r>
              <a:rPr lang="en-US" dirty="0" err="1" smtClean="0"/>
              <a:t>ｉｎ</a:t>
            </a:r>
            <a:r>
              <a:rPr lang="en-US" dirty="0" smtClean="0"/>
              <a:t> </a:t>
            </a:r>
            <a:r>
              <a:rPr lang="en-US" dirty="0" err="1" smtClean="0"/>
              <a:t>Ｗｅｉｇｈｔ</a:t>
            </a:r>
            <a:r>
              <a:rPr lang="en-US" dirty="0" smtClean="0"/>
              <a:t>） 。</a:t>
            </a:r>
            <a:endParaRPr lang="zh-CN" altLang="en-US" dirty="0" smtClean="0"/>
          </a:p>
          <a:p>
            <a:pPr eaLnBrk="1" hangingPunct="1"/>
            <a:r>
              <a:rPr lang="en-US" dirty="0" smtClean="0"/>
              <a:t>（５）  </a:t>
            </a:r>
            <a:r>
              <a:rPr lang="zh-CN" altLang="en-US" dirty="0" smtClean="0"/>
              <a:t>碰损  </a:t>
            </a:r>
            <a:r>
              <a:rPr lang="en-US" dirty="0" smtClean="0"/>
              <a:t>（ </a:t>
            </a:r>
            <a:r>
              <a:rPr lang="en-US" dirty="0" err="1" smtClean="0"/>
              <a:t>Ｃｌａｓｈｉｎｇ</a:t>
            </a:r>
            <a:r>
              <a:rPr lang="en-US" dirty="0" smtClean="0"/>
              <a:t>） 。</a:t>
            </a:r>
            <a:endParaRPr lang="zh-CN" altLang="en-US" dirty="0" smtClean="0"/>
          </a:p>
          <a:p>
            <a:pPr eaLnBrk="1" hangingPunct="1"/>
            <a:r>
              <a:rPr lang="en-US" dirty="0" smtClean="0"/>
              <a:t>（６）  </a:t>
            </a:r>
            <a:r>
              <a:rPr lang="en-US" dirty="0" err="1" smtClean="0"/>
              <a:t>破碎</a:t>
            </a:r>
            <a:r>
              <a:rPr lang="en-US" dirty="0" smtClean="0"/>
              <a:t>  （ </a:t>
            </a:r>
            <a:r>
              <a:rPr lang="en-US" dirty="0" err="1" smtClean="0"/>
              <a:t>Ｂｒｅａｋａｇｅ</a:t>
            </a:r>
            <a:r>
              <a:rPr lang="en-US" dirty="0" smtClean="0"/>
              <a:t>） 。</a:t>
            </a:r>
            <a:endParaRPr lang="zh-CN" altLang="en-US" dirty="0" smtClean="0"/>
          </a:p>
          <a:p>
            <a:pPr eaLnBrk="1" hangingPunct="1"/>
            <a:r>
              <a:rPr lang="en-US" dirty="0" smtClean="0"/>
              <a:t>（７）  </a:t>
            </a:r>
            <a:r>
              <a:rPr lang="zh-CN" altLang="en-US" dirty="0" smtClean="0"/>
              <a:t>钩损  </a:t>
            </a:r>
            <a:r>
              <a:rPr lang="en-US" dirty="0" smtClean="0"/>
              <a:t>（ </a:t>
            </a:r>
            <a:r>
              <a:rPr lang="en-US" dirty="0" err="1" smtClean="0"/>
              <a:t>Ｈｏｏｋ</a:t>
            </a:r>
            <a:r>
              <a:rPr lang="en-US" dirty="0" smtClean="0"/>
              <a:t> </a:t>
            </a:r>
            <a:r>
              <a:rPr lang="en-US" dirty="0" err="1" smtClean="0"/>
              <a:t>Ｄａｍａｇｅ</a:t>
            </a:r>
            <a:r>
              <a:rPr lang="en-US" dirty="0" smtClean="0"/>
              <a:t>） 。</a:t>
            </a:r>
            <a:endParaRPr lang="zh-CN" altLang="en-US" dirty="0" smtClean="0"/>
          </a:p>
          <a:p>
            <a:pPr eaLnBrk="1" hangingPunct="1"/>
            <a:r>
              <a:rPr lang="en-US" dirty="0" smtClean="0"/>
              <a:t>（８）  </a:t>
            </a:r>
            <a:r>
              <a:rPr lang="en-US" dirty="0" err="1" smtClean="0"/>
              <a:t>淡水雨淋</a:t>
            </a:r>
            <a:r>
              <a:rPr lang="en-US" dirty="0" smtClean="0"/>
              <a:t>  （ </a:t>
            </a:r>
            <a:r>
              <a:rPr lang="en-US" dirty="0" err="1" smtClean="0"/>
              <a:t>Ｆｒｅｓｈ</a:t>
            </a:r>
            <a:r>
              <a:rPr lang="en-US" dirty="0" smtClean="0"/>
              <a:t> </a:t>
            </a:r>
            <a:r>
              <a:rPr lang="en-US" dirty="0" err="1" smtClean="0"/>
              <a:t>ａｎｄ</a:t>
            </a:r>
            <a:r>
              <a:rPr lang="en-US" dirty="0" smtClean="0"/>
              <a:t> ／ </a:t>
            </a:r>
            <a:r>
              <a:rPr lang="en-US" dirty="0" err="1" smtClean="0"/>
              <a:t>ｏｒ</a:t>
            </a:r>
            <a:r>
              <a:rPr lang="en-US" dirty="0" smtClean="0"/>
              <a:t> </a:t>
            </a:r>
            <a:r>
              <a:rPr lang="en-US" dirty="0" err="1" smtClean="0"/>
              <a:t>Ｒａｉｎ</a:t>
            </a:r>
            <a:r>
              <a:rPr lang="en-US" dirty="0" smtClean="0"/>
              <a:t> </a:t>
            </a:r>
            <a:r>
              <a:rPr lang="en-US" dirty="0" err="1" smtClean="0"/>
              <a:t>Ｗａｔｅｒ</a:t>
            </a:r>
            <a:r>
              <a:rPr lang="en-US" dirty="0" smtClean="0"/>
              <a:t> </a:t>
            </a:r>
            <a:r>
              <a:rPr lang="en-US" dirty="0" err="1" smtClean="0"/>
              <a:t>Ｄａｍａｇｅ</a:t>
            </a:r>
            <a:r>
              <a:rPr lang="en-US" dirty="0" smtClean="0"/>
              <a:t>） 。</a:t>
            </a:r>
            <a:endParaRPr lang="zh-CN" altLang="en-US" dirty="0" smtClean="0"/>
          </a:p>
          <a:p>
            <a:pPr eaLnBrk="1" hangingPunct="1"/>
            <a:r>
              <a:rPr lang="en-US" dirty="0" smtClean="0"/>
              <a:t>（９）  </a:t>
            </a:r>
            <a:r>
              <a:rPr lang="zh-CN" altLang="en-US" dirty="0" smtClean="0"/>
              <a:t>生锈  </a:t>
            </a:r>
            <a:r>
              <a:rPr lang="en-US" dirty="0" smtClean="0"/>
              <a:t>（ </a:t>
            </a:r>
            <a:r>
              <a:rPr lang="en-US" dirty="0" err="1" smtClean="0"/>
              <a:t>Ｒｕｓｔｉｎｇ</a:t>
            </a:r>
            <a:r>
              <a:rPr lang="en-US" dirty="0" smtClean="0"/>
              <a:t>） 。</a:t>
            </a:r>
            <a:endParaRPr lang="zh-CN" altLang="en-US" dirty="0" smtClean="0"/>
          </a:p>
          <a:p>
            <a:pPr eaLnBrk="1" hangingPunct="1"/>
            <a:r>
              <a:rPr lang="en-US" dirty="0" smtClean="0"/>
              <a:t>（１０）  </a:t>
            </a:r>
            <a:r>
              <a:rPr lang="en-US" dirty="0" err="1" smtClean="0"/>
              <a:t>玷污</a:t>
            </a:r>
            <a:r>
              <a:rPr lang="en-US" dirty="0" smtClean="0"/>
              <a:t>  （ </a:t>
            </a:r>
            <a:r>
              <a:rPr lang="en-US" dirty="0" err="1" smtClean="0"/>
              <a:t>Ｃｏｎｔａｍｉｎａｔｉｏｎ</a:t>
            </a:r>
            <a:r>
              <a:rPr lang="en-US" dirty="0" smtClean="0"/>
              <a:t>） 。</a:t>
            </a:r>
            <a:endParaRPr lang="zh-CN" altLang="en-US" dirty="0" smtClean="0"/>
          </a:p>
          <a:p>
            <a:pPr eaLnBrk="1" hangingPunct="1"/>
            <a:r>
              <a:rPr lang="en-US" dirty="0" smtClean="0"/>
              <a:t>（１１）  </a:t>
            </a:r>
            <a:r>
              <a:rPr lang="zh-CN" altLang="en-US" dirty="0" smtClean="0"/>
              <a:t>受潮受热  </a:t>
            </a:r>
            <a:r>
              <a:rPr lang="en-US" dirty="0" smtClean="0"/>
              <a:t>（ </a:t>
            </a:r>
            <a:r>
              <a:rPr lang="en-US" dirty="0" err="1" smtClean="0"/>
              <a:t>Ｓｗｅａｔｉｎｇ</a:t>
            </a:r>
            <a:r>
              <a:rPr lang="en-US" dirty="0" smtClean="0"/>
              <a:t>  </a:t>
            </a:r>
            <a:r>
              <a:rPr lang="en-US" dirty="0" err="1" smtClean="0"/>
              <a:t>ａｎｄ</a:t>
            </a:r>
            <a:r>
              <a:rPr lang="en-US" dirty="0" smtClean="0"/>
              <a:t> ／ </a:t>
            </a:r>
            <a:r>
              <a:rPr lang="en-US" dirty="0" err="1" smtClean="0"/>
              <a:t>ｏｒ</a:t>
            </a:r>
            <a:r>
              <a:rPr lang="en-US" dirty="0" smtClean="0"/>
              <a:t> </a:t>
            </a:r>
            <a:r>
              <a:rPr lang="en-US" dirty="0" err="1" smtClean="0"/>
              <a:t>Ｈｅａｔｉｎｇ</a:t>
            </a:r>
            <a:r>
              <a:rPr lang="en-US" dirty="0" smtClean="0"/>
              <a:t>） 。</a:t>
            </a:r>
            <a:endParaRPr lang="zh-CN" altLang="en-US" dirty="0" smtClean="0"/>
          </a:p>
          <a:p>
            <a:pPr eaLnBrk="1" hangingPunct="1"/>
            <a:r>
              <a:rPr lang="en-US" dirty="0" smtClean="0"/>
              <a:t>（１２）  </a:t>
            </a:r>
            <a:r>
              <a:rPr lang="en-US" dirty="0" err="1" smtClean="0"/>
              <a:t>串味</a:t>
            </a:r>
            <a:r>
              <a:rPr lang="en-US" dirty="0" smtClean="0"/>
              <a:t>  （ </a:t>
            </a:r>
            <a:r>
              <a:rPr lang="en-US" dirty="0" err="1" smtClean="0"/>
              <a:t>Ｔａｉｎｔ</a:t>
            </a:r>
            <a:r>
              <a:rPr lang="en-US" dirty="0" smtClean="0"/>
              <a:t> </a:t>
            </a:r>
            <a:r>
              <a:rPr lang="en-US" dirty="0" err="1" smtClean="0"/>
              <a:t>ｏｆ</a:t>
            </a:r>
            <a:r>
              <a:rPr lang="en-US" dirty="0" smtClean="0"/>
              <a:t> </a:t>
            </a:r>
            <a:r>
              <a:rPr lang="en-US" dirty="0" err="1" smtClean="0"/>
              <a:t>Ｏｄｏｒ</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4579"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海上货运保险保障的海上损失</a:t>
            </a:r>
          </a:p>
          <a:p>
            <a:r>
              <a:rPr lang="en-US" dirty="0" smtClean="0"/>
              <a:t>１  </a:t>
            </a:r>
            <a:r>
              <a:rPr lang="zh-CN" altLang="en-US" dirty="0" smtClean="0"/>
              <a:t>全部损失  </a:t>
            </a:r>
            <a:r>
              <a:rPr lang="en-US" dirty="0" smtClean="0"/>
              <a:t>（ </a:t>
            </a:r>
            <a:r>
              <a:rPr lang="en-US" dirty="0" err="1" smtClean="0"/>
              <a:t>Ｔｏｔａｌ</a:t>
            </a:r>
            <a:r>
              <a:rPr lang="en-US" dirty="0" smtClean="0"/>
              <a:t> </a:t>
            </a:r>
            <a:r>
              <a:rPr lang="en-US" dirty="0" err="1" smtClean="0"/>
              <a:t>Ｌｏｓｓ</a:t>
            </a:r>
            <a:r>
              <a:rPr lang="en-US" dirty="0" smtClean="0"/>
              <a:t>）</a:t>
            </a:r>
            <a:endParaRPr lang="zh-CN" altLang="en-US" dirty="0" smtClean="0"/>
          </a:p>
          <a:p>
            <a:r>
              <a:rPr lang="zh-CN" altLang="en-US" dirty="0" smtClean="0"/>
              <a:t>全部损失也称绝对全损</a:t>
            </a:r>
            <a:r>
              <a:rPr lang="en-US" dirty="0" smtClean="0"/>
              <a:t>，   “ </a:t>
            </a:r>
            <a:r>
              <a:rPr lang="zh-CN" altLang="en-US" dirty="0" smtClean="0"/>
              <a:t>全损</a:t>
            </a:r>
            <a:r>
              <a:rPr lang="en-US" dirty="0" smtClean="0"/>
              <a:t>”  </a:t>
            </a:r>
            <a:r>
              <a:rPr lang="zh-CN" altLang="en-US" dirty="0" smtClean="0"/>
              <a:t>简称是指被保险货物由于承保风险造成的全部灭失或 视同全部灭失的损害</a:t>
            </a:r>
            <a:r>
              <a:rPr lang="en-US" dirty="0" smtClean="0"/>
              <a:t>。</a:t>
            </a:r>
            <a:endParaRPr lang="zh-CN" altLang="en-US" dirty="0" smtClean="0"/>
          </a:p>
          <a:p>
            <a:r>
              <a:rPr lang="en-US" dirty="0" smtClean="0"/>
              <a:t>１）  </a:t>
            </a:r>
            <a:r>
              <a:rPr lang="zh-CN" altLang="en-US" dirty="0" smtClean="0"/>
              <a:t>实际全损  </a:t>
            </a:r>
            <a:r>
              <a:rPr lang="en-US" dirty="0" smtClean="0"/>
              <a:t>（ </a:t>
            </a:r>
            <a:r>
              <a:rPr lang="en-US" dirty="0" err="1" smtClean="0"/>
              <a:t>Ａｃｔｕａｌ</a:t>
            </a:r>
            <a:r>
              <a:rPr lang="en-US" dirty="0" smtClean="0"/>
              <a:t> </a:t>
            </a:r>
            <a:r>
              <a:rPr lang="en-US" dirty="0" err="1" smtClean="0"/>
              <a:t>Ｔｏｔａｌ</a:t>
            </a:r>
            <a:r>
              <a:rPr lang="en-US" dirty="0" smtClean="0"/>
              <a:t> </a:t>
            </a:r>
            <a:r>
              <a:rPr lang="en-US" dirty="0" err="1" smtClean="0"/>
              <a:t>Ｌｏｓｓ</a:t>
            </a:r>
            <a:r>
              <a:rPr lang="en-US" dirty="0" smtClean="0"/>
              <a:t>，  ＡＴＬ） 。</a:t>
            </a:r>
            <a:endParaRPr lang="zh-CN" altLang="en-US" dirty="0" smtClean="0"/>
          </a:p>
          <a:p>
            <a:r>
              <a:rPr lang="en-US" dirty="0" smtClean="0"/>
              <a:t>（１）  </a:t>
            </a:r>
            <a:r>
              <a:rPr lang="zh-CN" altLang="en-US" dirty="0" smtClean="0"/>
              <a:t>实际全损的概念</a:t>
            </a:r>
            <a:r>
              <a:rPr lang="en-US" dirty="0" smtClean="0"/>
              <a:t>。</a:t>
            </a:r>
            <a:endParaRPr lang="zh-CN" altLang="en-US" dirty="0" smtClean="0"/>
          </a:p>
          <a:p>
            <a:r>
              <a:rPr lang="zh-CN" altLang="en-US" dirty="0" smtClean="0"/>
              <a:t>实际全损就是保险标的在实际上完全灭失或损毁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zh-CN" altLang="en-US" dirty="0" smtClean="0"/>
              <a:t>基 于 上 述 法 律 规 定</a:t>
            </a:r>
            <a:r>
              <a:rPr lang="en-US" dirty="0" smtClean="0"/>
              <a:t>，  </a:t>
            </a:r>
            <a:r>
              <a:rPr lang="zh-CN" altLang="en-US" dirty="0" smtClean="0"/>
              <a:t>实 际 全 损 可 确 定 为 四 </a:t>
            </a:r>
            <a:r>
              <a:rPr lang="zh-CN" altLang="en-US" dirty="0" smtClean="0"/>
              <a:t>种情况</a:t>
            </a:r>
            <a:r>
              <a:rPr lang="en-US" dirty="0" smtClean="0"/>
              <a:t>：</a:t>
            </a:r>
            <a:endParaRPr lang="zh-CN" altLang="en-US" dirty="0" smtClean="0"/>
          </a:p>
          <a:p>
            <a:pPr>
              <a:lnSpc>
                <a:spcPct val="150000"/>
              </a:lnSpc>
            </a:pPr>
            <a:r>
              <a:rPr lang="en-US" dirty="0" smtClean="0"/>
              <a:t>①</a:t>
            </a:r>
            <a:r>
              <a:rPr lang="zh-CN" altLang="en-US" dirty="0" smtClean="0"/>
              <a:t>被保险货物的实体已经完全灭失</a:t>
            </a:r>
            <a:r>
              <a:rPr lang="en-US" dirty="0" smtClean="0"/>
              <a:t>。</a:t>
            </a:r>
          </a:p>
          <a:p>
            <a:pPr>
              <a:lnSpc>
                <a:spcPct val="150000"/>
              </a:lnSpc>
            </a:pPr>
            <a:r>
              <a:rPr lang="en-US" dirty="0" smtClean="0"/>
              <a:t>②</a:t>
            </a:r>
            <a:r>
              <a:rPr lang="zh-CN" altLang="en-US" dirty="0" smtClean="0"/>
              <a:t>被保险货物遭到了严重损失</a:t>
            </a:r>
            <a:r>
              <a:rPr lang="en-US" dirty="0" smtClean="0"/>
              <a:t>，   </a:t>
            </a:r>
            <a:r>
              <a:rPr lang="zh-CN" altLang="en-US" dirty="0" smtClean="0"/>
              <a:t>已丧失了原有的用途和价值</a:t>
            </a:r>
            <a:r>
              <a:rPr lang="en-US" dirty="0" smtClean="0"/>
              <a:t>。</a:t>
            </a:r>
          </a:p>
          <a:p>
            <a:pPr>
              <a:lnSpc>
                <a:spcPct val="150000"/>
              </a:lnSpc>
            </a:pPr>
            <a:r>
              <a:rPr lang="en-US" dirty="0" smtClean="0"/>
              <a:t>③</a:t>
            </a:r>
            <a:r>
              <a:rPr lang="zh-CN" altLang="en-US" dirty="0" smtClean="0"/>
              <a:t>被保险人对保险货物的所有权已无可挽回地被完全剥夺</a:t>
            </a:r>
            <a:r>
              <a:rPr lang="en-US" dirty="0" smtClean="0"/>
              <a:t>。 </a:t>
            </a:r>
            <a:endParaRPr lang="en-US" dirty="0" smtClean="0"/>
          </a:p>
          <a:p>
            <a:pPr>
              <a:lnSpc>
                <a:spcPct val="150000"/>
              </a:lnSpc>
            </a:pPr>
            <a:r>
              <a:rPr lang="en-US" dirty="0" smtClean="0"/>
              <a:t>④</a:t>
            </a:r>
            <a:r>
              <a:rPr lang="zh-CN" altLang="en-US" dirty="0" smtClean="0"/>
              <a:t>载货船舶失踪达到法定时间长度而无下落的</a:t>
            </a:r>
            <a:r>
              <a:rPr lang="en-US" dirty="0" smtClean="0"/>
              <a:t>。</a:t>
            </a:r>
          </a:p>
          <a:p>
            <a:pPr>
              <a:lnSpc>
                <a:spcPct val="150000"/>
              </a:lnSpc>
            </a:pPr>
            <a:r>
              <a:rPr lang="en-US" dirty="0" smtClean="0"/>
              <a:t>２）  </a:t>
            </a:r>
            <a:r>
              <a:rPr lang="zh-CN" altLang="en-US" dirty="0" smtClean="0"/>
              <a:t>实际全损的赔偿方法</a:t>
            </a:r>
            <a:r>
              <a:rPr lang="en-US" dirty="0" smtClean="0"/>
              <a:t>。</a:t>
            </a:r>
            <a:endParaRPr lang="zh-CN" altLang="en-US" dirty="0" smtClean="0"/>
          </a:p>
          <a:p>
            <a:pPr>
              <a:lnSpc>
                <a:spcPct val="150000"/>
              </a:lnSpc>
            </a:pPr>
            <a:r>
              <a:rPr lang="zh-CN" altLang="en-US" dirty="0" smtClean="0"/>
              <a:t>被保险人在货物遭受了上述实际全损后</a:t>
            </a:r>
            <a:r>
              <a:rPr lang="en-US" dirty="0" smtClean="0"/>
              <a:t>，  </a:t>
            </a:r>
            <a:r>
              <a:rPr lang="zh-CN" altLang="en-US" dirty="0" smtClean="0"/>
              <a:t>可按其保单的投保金额</a:t>
            </a:r>
            <a:r>
              <a:rPr lang="en-US" dirty="0" smtClean="0"/>
              <a:t>，  </a:t>
            </a:r>
            <a:r>
              <a:rPr lang="zh-CN" altLang="en-US" dirty="0" smtClean="0"/>
              <a:t>获得保险人的全部损 失的赔偿</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662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推定全损  </a:t>
            </a:r>
            <a:r>
              <a:rPr lang="en-US" dirty="0" smtClean="0"/>
              <a:t>（ </a:t>
            </a:r>
            <a:r>
              <a:rPr lang="en-US" dirty="0" err="1" smtClean="0"/>
              <a:t>Ｃｏｎｓｔｒｕｃｔｉｖｅ</a:t>
            </a:r>
            <a:r>
              <a:rPr lang="en-US" dirty="0" smtClean="0"/>
              <a:t>  </a:t>
            </a:r>
            <a:r>
              <a:rPr lang="en-US" dirty="0" err="1" smtClean="0"/>
              <a:t>Ｔｏｔａｌ</a:t>
            </a:r>
            <a:r>
              <a:rPr lang="en-US" dirty="0" smtClean="0"/>
              <a:t> </a:t>
            </a:r>
            <a:r>
              <a:rPr lang="en-US" dirty="0" err="1" smtClean="0"/>
              <a:t>Ｌｏｓｓ</a:t>
            </a:r>
            <a:r>
              <a:rPr lang="en-US" dirty="0" smtClean="0"/>
              <a:t>，  ＣＴＬ）</a:t>
            </a:r>
            <a:endParaRPr lang="zh-CN" altLang="en-US" dirty="0" smtClean="0"/>
          </a:p>
          <a:p>
            <a:pPr>
              <a:lnSpc>
                <a:spcPct val="150000"/>
              </a:lnSpc>
            </a:pPr>
            <a:r>
              <a:rPr lang="en-US" dirty="0" smtClean="0"/>
              <a:t>１）  </a:t>
            </a:r>
            <a:r>
              <a:rPr lang="zh-CN" altLang="en-US" dirty="0" smtClean="0"/>
              <a:t>推定全损的概念</a:t>
            </a:r>
            <a:r>
              <a:rPr lang="en-US" dirty="0" smtClean="0"/>
              <a:t>。</a:t>
            </a:r>
            <a:endParaRPr lang="zh-CN" altLang="en-US" dirty="0" smtClean="0"/>
          </a:p>
          <a:p>
            <a:pPr>
              <a:lnSpc>
                <a:spcPct val="150000"/>
              </a:lnSpc>
            </a:pPr>
            <a:r>
              <a:rPr lang="zh-CN" altLang="en-US" dirty="0" smtClean="0"/>
              <a:t>推定全损也称商业全损</a:t>
            </a:r>
            <a:r>
              <a:rPr lang="en-US" dirty="0" smtClean="0"/>
              <a:t>，   </a:t>
            </a:r>
            <a:r>
              <a:rPr lang="zh-CN" altLang="en-US" dirty="0" smtClean="0"/>
              <a:t>是指被保险货物在海上运输途中遭遇承保风险之后</a:t>
            </a:r>
            <a:r>
              <a:rPr lang="en-US" dirty="0" smtClean="0"/>
              <a:t>，  </a:t>
            </a:r>
            <a:r>
              <a:rPr lang="zh-CN" altLang="en-US" dirty="0" smtClean="0"/>
              <a:t>虽未达到 完全灭失的状态</a:t>
            </a:r>
            <a:r>
              <a:rPr lang="en-US" dirty="0" smtClean="0"/>
              <a:t>，  </a:t>
            </a:r>
            <a:r>
              <a:rPr lang="zh-CN" altLang="en-US" dirty="0" smtClean="0"/>
              <a:t>但是可以预见到它的全损将不可避免</a:t>
            </a:r>
            <a:r>
              <a:rPr lang="en-US" dirty="0" smtClean="0"/>
              <a:t>；  </a:t>
            </a:r>
            <a:r>
              <a:rPr lang="zh-CN" altLang="en-US" dirty="0" smtClean="0"/>
              <a:t>或者为了避免全损</a:t>
            </a:r>
            <a:r>
              <a:rPr lang="en-US" dirty="0" smtClean="0"/>
              <a:t>，  </a:t>
            </a:r>
            <a:r>
              <a:rPr lang="zh-CN" altLang="en-US" dirty="0" smtClean="0"/>
              <a:t>需要支付的抢 救</a:t>
            </a:r>
            <a:r>
              <a:rPr lang="en-US" dirty="0" smtClean="0"/>
              <a:t>、  </a:t>
            </a:r>
            <a:r>
              <a:rPr lang="zh-CN" altLang="en-US" dirty="0" smtClean="0"/>
              <a:t>修理费用加上继续将货物运抵目的地的费用之和将超过货物的保险价值或超过货物在</a:t>
            </a:r>
            <a:r>
              <a:rPr lang="zh-CN" altLang="en-US" dirty="0" smtClean="0"/>
              <a:t>目的地</a:t>
            </a:r>
            <a:r>
              <a:rPr lang="zh-CN" altLang="en-US" dirty="0" smtClean="0"/>
              <a:t>的价值</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7651" name="Rectangle 3"/>
          <p:cNvSpPr>
            <a:spLocks noGrp="1" noChangeArrowheads="1"/>
          </p:cNvSpPr>
          <p:nvPr>
            <p:ph type="body" idx="1"/>
          </p:nvPr>
        </p:nvSpPr>
        <p:spPr/>
        <p:txBody>
          <a:bodyPr/>
          <a:lstStyle/>
          <a:p>
            <a:r>
              <a:rPr lang="zh-CN" altLang="en-US" dirty="0" smtClean="0"/>
              <a:t>在国际海上保险市场中</a:t>
            </a:r>
            <a:r>
              <a:rPr lang="en-US" dirty="0" smtClean="0"/>
              <a:t>，   </a:t>
            </a:r>
            <a:r>
              <a:rPr lang="zh-CN" altLang="en-US" dirty="0" smtClean="0"/>
              <a:t>以下几种损失状态被确认为推定全损</a:t>
            </a:r>
            <a:r>
              <a:rPr lang="en-US" dirty="0" smtClean="0"/>
              <a:t>：</a:t>
            </a:r>
            <a:endParaRPr lang="zh-CN" altLang="en-US" dirty="0" smtClean="0"/>
          </a:p>
          <a:p>
            <a:r>
              <a:rPr lang="en-US" dirty="0" smtClean="0"/>
              <a:t>（１）  </a:t>
            </a:r>
            <a:r>
              <a:rPr lang="zh-CN" altLang="en-US" dirty="0" smtClean="0"/>
              <a:t>保险标的损失严重</a:t>
            </a:r>
            <a:r>
              <a:rPr lang="en-US" dirty="0" smtClean="0"/>
              <a:t>，  </a:t>
            </a:r>
            <a:r>
              <a:rPr lang="zh-CN" altLang="en-US" dirty="0" smtClean="0"/>
              <a:t>构成实际全损已无法避免</a:t>
            </a:r>
            <a:r>
              <a:rPr lang="en-US" dirty="0" smtClean="0"/>
              <a:t>。</a:t>
            </a:r>
            <a:endParaRPr lang="zh-CN" altLang="en-US" dirty="0" smtClean="0"/>
          </a:p>
          <a:p>
            <a:r>
              <a:rPr lang="en-US" dirty="0" smtClean="0"/>
              <a:t>（２）  </a:t>
            </a:r>
            <a:r>
              <a:rPr lang="zh-CN" altLang="en-US" dirty="0" smtClean="0"/>
              <a:t>为了防止保险标的实际全损而需要支付的费用  </a:t>
            </a:r>
            <a:r>
              <a:rPr lang="en-US" dirty="0" smtClean="0"/>
              <a:t>（ </a:t>
            </a:r>
            <a:r>
              <a:rPr lang="zh-CN" altLang="en-US" dirty="0" smtClean="0"/>
              <a:t>如施救费用</a:t>
            </a:r>
            <a:r>
              <a:rPr lang="en-US" dirty="0" smtClean="0"/>
              <a:t>，  </a:t>
            </a:r>
            <a:r>
              <a:rPr lang="zh-CN" altLang="en-US" dirty="0" smtClean="0"/>
              <a:t>救助费用等</a:t>
            </a:r>
            <a:r>
              <a:rPr lang="en-US" dirty="0" smtClean="0"/>
              <a:t>） ，  </a:t>
            </a:r>
            <a:r>
              <a:rPr lang="zh-CN" altLang="en-US" dirty="0" smtClean="0"/>
              <a:t>将超 过保险标的价值</a:t>
            </a:r>
            <a:r>
              <a:rPr lang="en-US" dirty="0" smtClean="0"/>
              <a:t>。</a:t>
            </a:r>
            <a:endParaRPr lang="zh-CN" altLang="en-US" dirty="0" smtClean="0"/>
          </a:p>
          <a:p>
            <a:r>
              <a:rPr lang="en-US" dirty="0" smtClean="0"/>
              <a:t>（３）  </a:t>
            </a:r>
            <a:r>
              <a:rPr lang="zh-CN" altLang="en-US" dirty="0" smtClean="0"/>
              <a:t>被保险船舶受损以后</a:t>
            </a:r>
            <a:r>
              <a:rPr lang="en-US" dirty="0" smtClean="0"/>
              <a:t>，   </a:t>
            </a:r>
            <a:r>
              <a:rPr lang="zh-CN" altLang="en-US" dirty="0" smtClean="0"/>
              <a:t>进行修复所需的修复费用</a:t>
            </a:r>
            <a:r>
              <a:rPr lang="en-US" dirty="0" smtClean="0"/>
              <a:t>   （ </a:t>
            </a:r>
            <a:r>
              <a:rPr lang="zh-CN" altLang="en-US" dirty="0" smtClean="0"/>
              <a:t>不包括残骸价值</a:t>
            </a:r>
            <a:r>
              <a:rPr lang="en-US" dirty="0" smtClean="0"/>
              <a:t>）   </a:t>
            </a:r>
            <a:r>
              <a:rPr lang="zh-CN" altLang="en-US" dirty="0" smtClean="0"/>
              <a:t>将达到甚至 超过船舶的保险价值</a:t>
            </a:r>
            <a:r>
              <a:rPr lang="en-US" dirty="0" smtClean="0"/>
              <a:t>。</a:t>
            </a:r>
            <a:endParaRPr lang="zh-CN" altLang="en-US" dirty="0" smtClean="0"/>
          </a:p>
          <a:p>
            <a:r>
              <a:rPr lang="en-US" dirty="0" smtClean="0"/>
              <a:t>（４）  </a:t>
            </a:r>
            <a:r>
              <a:rPr lang="zh-CN" altLang="en-US" dirty="0" smtClean="0"/>
              <a:t>被保险货物受损后</a:t>
            </a:r>
            <a:r>
              <a:rPr lang="en-US" dirty="0" smtClean="0"/>
              <a:t>，  </a:t>
            </a:r>
            <a:r>
              <a:rPr lang="zh-CN" altLang="en-US" dirty="0" smtClean="0"/>
              <a:t>修复费用</a:t>
            </a:r>
            <a:r>
              <a:rPr lang="en-US" dirty="0" smtClean="0"/>
              <a:t>、  </a:t>
            </a:r>
            <a:r>
              <a:rPr lang="zh-CN" altLang="en-US" dirty="0" smtClean="0"/>
              <a:t>整理费用以及续运到目的地的费用</a:t>
            </a:r>
            <a:r>
              <a:rPr lang="en-US" dirty="0" smtClean="0"/>
              <a:t>，  </a:t>
            </a:r>
            <a:r>
              <a:rPr lang="zh-CN" altLang="en-US" dirty="0" smtClean="0"/>
              <a:t>将超过其</a:t>
            </a:r>
            <a:r>
              <a:rPr lang="zh-CN" altLang="en-US" dirty="0" smtClean="0"/>
              <a:t>到达</a:t>
            </a:r>
            <a:r>
              <a:rPr lang="zh-CN" altLang="en-US" dirty="0" smtClean="0"/>
              <a:t>目的地的价值</a:t>
            </a:r>
            <a:r>
              <a:rPr lang="en-US" dirty="0" smtClean="0"/>
              <a:t>。</a:t>
            </a:r>
            <a:endParaRPr lang="zh-CN" altLang="en-US" dirty="0" smtClean="0"/>
          </a:p>
          <a:p>
            <a:r>
              <a:rPr lang="en-US" dirty="0" smtClean="0"/>
              <a:t>（５） </a:t>
            </a:r>
            <a:r>
              <a:rPr lang="zh-CN" altLang="en-US" dirty="0" smtClean="0"/>
              <a:t>保险标的遭受保险事故</a:t>
            </a:r>
            <a:r>
              <a:rPr lang="en-US" dirty="0" smtClean="0"/>
              <a:t>， </a:t>
            </a:r>
            <a:r>
              <a:rPr lang="zh-CN" altLang="en-US" dirty="0" smtClean="0"/>
              <a:t>使被保险人丧失了对其享有的所有权</a:t>
            </a:r>
            <a:r>
              <a:rPr lang="en-US" dirty="0" smtClean="0"/>
              <a:t>，  </a:t>
            </a:r>
            <a:r>
              <a:rPr lang="zh-CN" altLang="en-US" dirty="0" smtClean="0"/>
              <a:t>而收回该所有权 所需费用</a:t>
            </a:r>
            <a:r>
              <a:rPr lang="en-US" dirty="0" smtClean="0"/>
              <a:t>，  </a:t>
            </a:r>
            <a:r>
              <a:rPr lang="zh-CN" altLang="en-US" dirty="0" smtClean="0"/>
              <a:t>将超过保险标的价值</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867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推定全损的损失赔偿方法</a:t>
            </a:r>
            <a:r>
              <a:rPr lang="en-US" dirty="0" smtClean="0"/>
              <a:t>。</a:t>
            </a:r>
            <a:endParaRPr lang="zh-CN" altLang="en-US" dirty="0" smtClean="0"/>
          </a:p>
          <a:p>
            <a:pPr>
              <a:lnSpc>
                <a:spcPct val="150000"/>
              </a:lnSpc>
            </a:pPr>
            <a:r>
              <a:rPr lang="en-US" dirty="0" smtClean="0"/>
              <a:t>（１）  </a:t>
            </a:r>
            <a:r>
              <a:rPr lang="zh-CN" altLang="en-US" dirty="0" smtClean="0"/>
              <a:t>按全损赔偿</a:t>
            </a:r>
            <a:r>
              <a:rPr lang="en-US" dirty="0" smtClean="0"/>
              <a:t>。</a:t>
            </a:r>
            <a:endParaRPr lang="zh-CN" altLang="en-US" dirty="0" smtClean="0"/>
          </a:p>
          <a:p>
            <a:pPr>
              <a:lnSpc>
                <a:spcPct val="150000"/>
              </a:lnSpc>
            </a:pPr>
            <a:r>
              <a:rPr lang="zh-CN" altLang="en-US" dirty="0" smtClean="0"/>
              <a:t>按照海上保险的国际惯例</a:t>
            </a:r>
            <a:r>
              <a:rPr lang="en-US" dirty="0" smtClean="0"/>
              <a:t>，   </a:t>
            </a:r>
            <a:r>
              <a:rPr lang="zh-CN" altLang="en-US" dirty="0" smtClean="0"/>
              <a:t>如果被保险人想获得全损赔偿</a:t>
            </a:r>
            <a:r>
              <a:rPr lang="en-US" dirty="0" smtClean="0"/>
              <a:t>，  </a:t>
            </a:r>
            <a:r>
              <a:rPr lang="zh-CN" altLang="en-US" dirty="0" smtClean="0"/>
              <a:t>他必须无条件地把受损的保 险货物委付给保险人</a:t>
            </a:r>
            <a:r>
              <a:rPr lang="en-US" dirty="0" smtClean="0"/>
              <a:t>。   </a:t>
            </a:r>
            <a:r>
              <a:rPr lang="zh-CN" altLang="en-US" dirty="0" smtClean="0"/>
              <a:t>所 谓 委 付  </a:t>
            </a:r>
            <a:r>
              <a:rPr lang="en-US" dirty="0" smtClean="0"/>
              <a:t>（ </a:t>
            </a:r>
            <a:r>
              <a:rPr lang="en-US" dirty="0" err="1" smtClean="0"/>
              <a:t>Ａｂａｎｄｏｎｍｅｎｔ</a:t>
            </a:r>
            <a:r>
              <a:rPr lang="en-US" dirty="0" smtClean="0"/>
              <a:t> ）   </a:t>
            </a:r>
            <a:r>
              <a:rPr lang="zh-CN" altLang="en-US" dirty="0" smtClean="0"/>
              <a:t>是 指 被 保 险 人 在 保 险 货 物 遭 受 到 严 重 损 失</a:t>
            </a:r>
            <a:r>
              <a:rPr lang="en-US" dirty="0" smtClean="0"/>
              <a:t>，  </a:t>
            </a:r>
            <a:r>
              <a:rPr lang="zh-CN" altLang="en-US" dirty="0" smtClean="0"/>
              <a:t>处于推定全损状态时</a:t>
            </a:r>
            <a:r>
              <a:rPr lang="en-US" dirty="0" smtClean="0"/>
              <a:t>，  </a:t>
            </a:r>
            <a:r>
              <a:rPr lang="zh-CN" altLang="en-US" dirty="0" smtClean="0"/>
              <a:t>向保险人声明愿意将保险货物的一切权利  </a:t>
            </a:r>
            <a:r>
              <a:rPr lang="en-US" dirty="0" smtClean="0"/>
              <a:t>（ </a:t>
            </a:r>
            <a:r>
              <a:rPr lang="zh-CN" altLang="en-US" dirty="0" smtClean="0"/>
              <a:t>包括财产权及</a:t>
            </a:r>
            <a:r>
              <a:rPr lang="zh-CN" altLang="en-US" dirty="0" smtClean="0"/>
              <a:t>一切由此</a:t>
            </a:r>
            <a:r>
              <a:rPr lang="zh-CN" altLang="en-US" dirty="0" smtClean="0"/>
              <a:t>而产生的权利与义务</a:t>
            </a:r>
            <a:r>
              <a:rPr lang="en-US" dirty="0" smtClean="0"/>
              <a:t>）   </a:t>
            </a:r>
            <a:r>
              <a:rPr lang="zh-CN" altLang="en-US" dirty="0" smtClean="0"/>
              <a:t>转让给保险人</a:t>
            </a:r>
            <a:r>
              <a:rPr lang="en-US" dirty="0" smtClean="0"/>
              <a:t>，  </a:t>
            </a:r>
            <a:r>
              <a:rPr lang="zh-CN" altLang="en-US" dirty="0" smtClean="0"/>
              <a:t>而要求保险人按货物全损给予赔偿的一种</a:t>
            </a:r>
            <a:r>
              <a:rPr lang="zh-CN" altLang="en-US" dirty="0" smtClean="0"/>
              <a:t>特殊的</a:t>
            </a:r>
            <a:r>
              <a:rPr lang="zh-CN" altLang="en-US" dirty="0" smtClean="0"/>
              <a:t>索赔方式</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29699" name="Rectangle 3"/>
          <p:cNvSpPr>
            <a:spLocks noGrp="1" noChangeArrowheads="1"/>
          </p:cNvSpPr>
          <p:nvPr>
            <p:ph type="body" idx="1"/>
          </p:nvPr>
        </p:nvSpPr>
        <p:spPr/>
        <p:txBody>
          <a:bodyPr/>
          <a:lstStyle/>
          <a:p>
            <a:r>
              <a:rPr lang="zh-CN" altLang="en-US" dirty="0" smtClean="0"/>
              <a:t>委付的具体操作方法是</a:t>
            </a:r>
            <a:r>
              <a:rPr lang="en-US" dirty="0" smtClean="0"/>
              <a:t>：</a:t>
            </a:r>
            <a:endParaRPr lang="zh-CN" altLang="en-US" dirty="0" smtClean="0"/>
          </a:p>
          <a:p>
            <a:r>
              <a:rPr lang="en-US" dirty="0" smtClean="0"/>
              <a:t>①</a:t>
            </a:r>
            <a:r>
              <a:rPr lang="zh-CN" altLang="en-US" dirty="0" smtClean="0"/>
              <a:t>当保险货物遭受到严重损失后</a:t>
            </a:r>
            <a:r>
              <a:rPr lang="en-US" dirty="0" smtClean="0"/>
              <a:t>， </a:t>
            </a:r>
            <a:r>
              <a:rPr lang="zh-CN" altLang="en-US" dirty="0" smtClean="0"/>
              <a:t>被保险人应立即以书面或口头方式向保险人发出委付 通知  </a:t>
            </a:r>
            <a:r>
              <a:rPr lang="en-US" dirty="0" smtClean="0"/>
              <a:t>（ </a:t>
            </a:r>
            <a:r>
              <a:rPr lang="en-US" dirty="0" err="1" smtClean="0"/>
              <a:t>Ｎｏｔｉｃｅ</a:t>
            </a:r>
            <a:r>
              <a:rPr lang="en-US" dirty="0" smtClean="0"/>
              <a:t>  </a:t>
            </a:r>
            <a:r>
              <a:rPr lang="en-US" dirty="0" err="1" smtClean="0"/>
              <a:t>ｏｆ</a:t>
            </a:r>
            <a:r>
              <a:rPr lang="en-US" dirty="0" smtClean="0"/>
              <a:t> </a:t>
            </a:r>
            <a:r>
              <a:rPr lang="en-US" dirty="0" err="1" smtClean="0"/>
              <a:t>Ａｂａｎｄｏｎｍｅｎｔ</a:t>
            </a:r>
            <a:r>
              <a:rPr lang="en-US" dirty="0" smtClean="0"/>
              <a:t>） 。 </a:t>
            </a:r>
            <a:endParaRPr lang="en-US" dirty="0" smtClean="0"/>
          </a:p>
          <a:p>
            <a:r>
              <a:rPr lang="en-US" dirty="0" smtClean="0"/>
              <a:t>②</a:t>
            </a:r>
            <a:r>
              <a:rPr lang="zh-CN" altLang="en-US" dirty="0" smtClean="0"/>
              <a:t>保险人一旦接到被保险人的委付通知</a:t>
            </a:r>
            <a:r>
              <a:rPr lang="en-US" dirty="0" smtClean="0"/>
              <a:t>，  </a:t>
            </a:r>
            <a:r>
              <a:rPr lang="zh-CN" altLang="en-US" dirty="0" smtClean="0"/>
              <a:t>应立即通知被保险人采取必要 的 减 少 损 失 措 施</a:t>
            </a:r>
            <a:r>
              <a:rPr lang="en-US" dirty="0" smtClean="0"/>
              <a:t>，  </a:t>
            </a:r>
            <a:r>
              <a:rPr lang="zh-CN" altLang="en-US" dirty="0" smtClean="0"/>
              <a:t>并着手调查造成货物损失的原因及货物的损失程度</a:t>
            </a:r>
            <a:r>
              <a:rPr lang="en-US" dirty="0" smtClean="0"/>
              <a:t>。</a:t>
            </a:r>
          </a:p>
          <a:p>
            <a:r>
              <a:rPr lang="en-US" dirty="0" smtClean="0"/>
              <a:t>③</a:t>
            </a:r>
            <a:r>
              <a:rPr lang="zh-CN" altLang="en-US" dirty="0" smtClean="0"/>
              <a:t>经过保险人对受损保险标的损失原因及损失程度的调查</a:t>
            </a:r>
            <a:r>
              <a:rPr lang="en-US" dirty="0" smtClean="0"/>
              <a:t>， </a:t>
            </a:r>
            <a:r>
              <a:rPr lang="zh-CN" altLang="en-US" dirty="0" smtClean="0"/>
              <a:t>确认损失是保单承保风险造 成并且损失程度严重</a:t>
            </a:r>
            <a:r>
              <a:rPr lang="en-US" dirty="0" smtClean="0"/>
              <a:t>，  </a:t>
            </a:r>
            <a:r>
              <a:rPr lang="zh-CN" altLang="en-US" dirty="0" smtClean="0"/>
              <a:t>可以构成推定全损后</a:t>
            </a:r>
            <a:r>
              <a:rPr lang="en-US" dirty="0" smtClean="0"/>
              <a:t>，  </a:t>
            </a:r>
            <a:r>
              <a:rPr lang="zh-CN" altLang="en-US" dirty="0" smtClean="0"/>
              <a:t>保险人有两种选择</a:t>
            </a:r>
            <a:r>
              <a:rPr lang="en-US" dirty="0" smtClean="0"/>
              <a:t>，  </a:t>
            </a:r>
            <a:r>
              <a:rPr lang="zh-CN" altLang="en-US" dirty="0" smtClean="0"/>
              <a:t>一是接受委付并对被保险 人按全损进行赔偿</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072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按实际损失赔偿对于经保险调查确认损失程度不严重</a:t>
            </a:r>
            <a:r>
              <a:rPr lang="en-US" dirty="0" smtClean="0"/>
              <a:t>，  </a:t>
            </a:r>
            <a:r>
              <a:rPr lang="zh-CN" altLang="en-US" dirty="0" smtClean="0"/>
              <a:t>不能构成推定全损的委付 申请</a:t>
            </a:r>
            <a:r>
              <a:rPr lang="en-US" dirty="0" smtClean="0"/>
              <a:t>，  </a:t>
            </a:r>
            <a:r>
              <a:rPr lang="zh-CN" altLang="en-US" dirty="0" smtClean="0"/>
              <a:t>保险人将按照保险标的实际损失情况</a:t>
            </a:r>
            <a:r>
              <a:rPr lang="en-US" dirty="0" smtClean="0"/>
              <a:t>，  </a:t>
            </a:r>
            <a:r>
              <a:rPr lang="zh-CN" altLang="en-US" dirty="0" smtClean="0"/>
              <a:t>向被保险人履行赔偿责任</a:t>
            </a:r>
            <a:r>
              <a:rPr lang="en-US" dirty="0" smtClean="0"/>
              <a:t>。   </a:t>
            </a:r>
            <a:r>
              <a:rPr lang="zh-CN" altLang="en-US" dirty="0" smtClean="0"/>
              <a:t>另外</a:t>
            </a:r>
            <a:r>
              <a:rPr lang="en-US" dirty="0" smtClean="0"/>
              <a:t>，  </a:t>
            </a:r>
            <a:r>
              <a:rPr lang="zh-CN" altLang="en-US" dirty="0" smtClean="0"/>
              <a:t>对于可以</a:t>
            </a:r>
            <a:r>
              <a:rPr lang="zh-CN" altLang="en-US" dirty="0" smtClean="0"/>
              <a:t>推定全损</a:t>
            </a:r>
            <a:r>
              <a:rPr lang="zh-CN" altLang="en-US" dirty="0" smtClean="0"/>
              <a:t>的严重货损</a:t>
            </a:r>
            <a:r>
              <a:rPr lang="en-US" dirty="0" smtClean="0"/>
              <a:t>，  </a:t>
            </a:r>
            <a:r>
              <a:rPr lang="zh-CN" altLang="en-US" dirty="0" smtClean="0"/>
              <a:t>若被保险人根本没有向保险人发出委付申请</a:t>
            </a:r>
            <a:r>
              <a:rPr lang="en-US" dirty="0" smtClean="0"/>
              <a:t>，  </a:t>
            </a:r>
            <a:r>
              <a:rPr lang="zh-CN" altLang="en-US" dirty="0" smtClean="0"/>
              <a:t>保险人对这项损失只能按 货物的实际损失赔偿</a:t>
            </a:r>
            <a:r>
              <a:rPr lang="en-US" dirty="0" smtClean="0"/>
              <a:t>。</a:t>
            </a:r>
            <a:endParaRPr lang="zh-CN" altLang="en-US" dirty="0" smtClean="0"/>
          </a:p>
          <a:p>
            <a:pPr>
              <a:lnSpc>
                <a:spcPct val="150000"/>
              </a:lnSpc>
            </a:pPr>
            <a:r>
              <a:rPr lang="en-US" dirty="0" smtClean="0"/>
              <a:t>２  </a:t>
            </a:r>
            <a:r>
              <a:rPr lang="zh-CN" altLang="en-US" dirty="0" smtClean="0"/>
              <a:t>部分损失</a:t>
            </a:r>
          </a:p>
          <a:p>
            <a:pPr>
              <a:lnSpc>
                <a:spcPct val="150000"/>
              </a:lnSpc>
            </a:pPr>
            <a:r>
              <a:rPr lang="zh-CN" altLang="en-US" dirty="0" smtClean="0"/>
              <a:t>部分损失  </a:t>
            </a:r>
            <a:r>
              <a:rPr lang="en-US" dirty="0" smtClean="0"/>
              <a:t>（ </a:t>
            </a:r>
            <a:r>
              <a:rPr lang="en-US" dirty="0" err="1" smtClean="0"/>
              <a:t>Ｐａｒｔｉａｌ</a:t>
            </a:r>
            <a:r>
              <a:rPr lang="en-US" dirty="0" smtClean="0"/>
              <a:t>  </a:t>
            </a:r>
            <a:r>
              <a:rPr lang="en-US" dirty="0" err="1" smtClean="0"/>
              <a:t>Ｌｏｓｓ</a:t>
            </a:r>
            <a:r>
              <a:rPr lang="en-US" dirty="0" smtClean="0"/>
              <a:t>）   </a:t>
            </a:r>
            <a:r>
              <a:rPr lang="zh-CN" altLang="en-US" dirty="0" smtClean="0"/>
              <a:t>是指由保单承保风险直接造成的保险标的物的没有达到全部损 失程度的一种损失</a:t>
            </a:r>
            <a:r>
              <a:rPr lang="en-US" dirty="0" smtClean="0"/>
              <a:t>。  </a:t>
            </a:r>
            <a:r>
              <a:rPr lang="zh-CN" altLang="en-US" dirty="0" smtClean="0"/>
              <a:t>按照损失的性质来划分</a:t>
            </a:r>
            <a:r>
              <a:rPr lang="en-US" dirty="0" smtClean="0"/>
              <a:t>，   </a:t>
            </a:r>
            <a:r>
              <a:rPr lang="zh-CN" altLang="en-US" dirty="0" smtClean="0"/>
              <a:t>部分损失可以分为共同海损和单独海损</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1747"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共同海损  </a:t>
            </a:r>
            <a:r>
              <a:rPr lang="en-US" dirty="0" smtClean="0"/>
              <a:t>（ </a:t>
            </a:r>
            <a:r>
              <a:rPr lang="en-US" dirty="0" err="1" smtClean="0"/>
              <a:t>Ｇｅｎｅｒａｌ</a:t>
            </a:r>
            <a:r>
              <a:rPr lang="en-US" dirty="0" smtClean="0"/>
              <a:t>  </a:t>
            </a:r>
            <a:r>
              <a:rPr lang="en-US" dirty="0" err="1" smtClean="0"/>
              <a:t>Ａｖｅｒａｇｅ</a:t>
            </a:r>
            <a:r>
              <a:rPr lang="en-US" dirty="0" smtClean="0"/>
              <a:t>） 。</a:t>
            </a:r>
            <a:endParaRPr lang="zh-CN" altLang="en-US" dirty="0" smtClean="0"/>
          </a:p>
          <a:p>
            <a:pPr>
              <a:lnSpc>
                <a:spcPct val="150000"/>
              </a:lnSpc>
            </a:pPr>
            <a:r>
              <a:rPr lang="en-US" dirty="0" smtClean="0"/>
              <a:t>（１）  </a:t>
            </a:r>
            <a:r>
              <a:rPr lang="zh-CN" altLang="en-US" dirty="0" smtClean="0"/>
              <a:t>共同海损的概念</a:t>
            </a:r>
            <a:r>
              <a:rPr lang="en-US" dirty="0" smtClean="0"/>
              <a:t>。</a:t>
            </a:r>
            <a:endParaRPr lang="zh-CN" altLang="en-US" dirty="0" smtClean="0"/>
          </a:p>
          <a:p>
            <a:pPr>
              <a:lnSpc>
                <a:spcPct val="150000"/>
              </a:lnSpc>
            </a:pPr>
            <a:r>
              <a:rPr lang="zh-CN" altLang="en-US" dirty="0" smtClean="0"/>
              <a:t>共同海损是指载货运输的船舶</a:t>
            </a:r>
            <a:r>
              <a:rPr lang="en-US" dirty="0" smtClean="0"/>
              <a:t>，   </a:t>
            </a:r>
            <a:r>
              <a:rPr lang="zh-CN" altLang="en-US" dirty="0" smtClean="0"/>
              <a:t>在海上运输途中遭遇自然灾害</a:t>
            </a:r>
            <a:r>
              <a:rPr lang="en-US" dirty="0" smtClean="0"/>
              <a:t>、  </a:t>
            </a:r>
            <a:r>
              <a:rPr lang="zh-CN" altLang="en-US" dirty="0" smtClean="0"/>
              <a:t>意外事故或其他特殊情 况</a:t>
            </a:r>
            <a:r>
              <a:rPr lang="en-US" dirty="0" smtClean="0"/>
              <a:t>，  </a:t>
            </a:r>
            <a:r>
              <a:rPr lang="zh-CN" altLang="en-US" dirty="0" smtClean="0"/>
              <a:t>使航行中的船东</a:t>
            </a:r>
            <a:r>
              <a:rPr lang="en-US" dirty="0" smtClean="0"/>
              <a:t>、  </a:t>
            </a:r>
            <a:r>
              <a:rPr lang="zh-CN" altLang="en-US" dirty="0" smtClean="0"/>
              <a:t>货主及承运人的共同安全受到威胁</a:t>
            </a:r>
            <a:r>
              <a:rPr lang="en-US" dirty="0" smtClean="0"/>
              <a:t>，  </a:t>
            </a:r>
            <a:r>
              <a:rPr lang="zh-CN" altLang="en-US" dirty="0" smtClean="0"/>
              <a:t>为了解除共同危险</a:t>
            </a:r>
            <a:r>
              <a:rPr lang="en-US" dirty="0" smtClean="0"/>
              <a:t>，  </a:t>
            </a:r>
            <a:r>
              <a:rPr lang="zh-CN" altLang="en-US" dirty="0" smtClean="0"/>
              <a:t>维护各方</a:t>
            </a:r>
            <a:r>
              <a:rPr lang="zh-CN" altLang="en-US" dirty="0" smtClean="0"/>
              <a:t>的共同</a:t>
            </a:r>
            <a:r>
              <a:rPr lang="zh-CN" altLang="en-US" dirty="0" smtClean="0"/>
              <a:t>利益并使航程继续完成</a:t>
            </a:r>
            <a:r>
              <a:rPr lang="en-US" dirty="0" smtClean="0"/>
              <a:t>，   </a:t>
            </a:r>
            <a:r>
              <a:rPr lang="zh-CN" altLang="en-US" dirty="0" smtClean="0"/>
              <a:t>由船方有意识地采取合理的抢救措施所直接造成的某些特殊的 货物共同海损牺牲是指共同海损措施所造成的船舶或货物本身的灭失或损坏</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保险</a:t>
            </a:r>
            <a:endParaRPr lang="zh-CN" altLang="zh-CN" dirty="0" smtClean="0"/>
          </a:p>
        </p:txBody>
      </p:sp>
      <p:sp>
        <p:nvSpPr>
          <p:cNvPr id="5123" name="Rectangle 3"/>
          <p:cNvSpPr>
            <a:spLocks noGrp="1" noChangeArrowheads="1"/>
          </p:cNvSpPr>
          <p:nvPr>
            <p:ph type="body" idx="1"/>
          </p:nvPr>
        </p:nvSpPr>
        <p:spPr>
          <a:xfrm>
            <a:off x="457200" y="1600200"/>
            <a:ext cx="8229600" cy="4525963"/>
          </a:xfrm>
        </p:spPr>
        <p:txBody>
          <a:bodyPr/>
          <a:lstStyle/>
          <a:p>
            <a:pPr>
              <a:lnSpc>
                <a:spcPct val="150000"/>
              </a:lnSpc>
            </a:pPr>
            <a:r>
              <a:rPr lang="zh-CN" altLang="en-US" sz="2900" dirty="0" smtClean="0"/>
              <a:t>二</a:t>
            </a:r>
            <a:r>
              <a:rPr lang="en-US" sz="2900" dirty="0" smtClean="0"/>
              <a:t>、  </a:t>
            </a:r>
            <a:r>
              <a:rPr lang="zh-CN" altLang="en-US" sz="2900" dirty="0" smtClean="0"/>
              <a:t>职能与作用</a:t>
            </a:r>
            <a:r>
              <a:rPr lang="en-US" altLang="zh-CN" sz="2900" dirty="0" smtClean="0"/>
              <a:t> </a:t>
            </a:r>
            <a:endParaRPr lang="zh-CN" altLang="en-US" sz="2900" dirty="0" smtClean="0"/>
          </a:p>
          <a:p>
            <a:pPr>
              <a:lnSpc>
                <a:spcPct val="150000"/>
              </a:lnSpc>
            </a:pPr>
            <a:r>
              <a:rPr lang="en-US" dirty="0" smtClean="0"/>
              <a:t>１  </a:t>
            </a:r>
            <a:r>
              <a:rPr lang="zh-CN" altLang="en-US" dirty="0" smtClean="0"/>
              <a:t>保险职能</a:t>
            </a:r>
          </a:p>
          <a:p>
            <a:pPr>
              <a:lnSpc>
                <a:spcPct val="150000"/>
              </a:lnSpc>
            </a:pPr>
            <a:r>
              <a:rPr lang="en-US" dirty="0" smtClean="0"/>
              <a:t>１）  </a:t>
            </a:r>
            <a:r>
              <a:rPr lang="zh-CN" altLang="en-US" dirty="0" smtClean="0"/>
              <a:t>分摊损失职能</a:t>
            </a:r>
            <a:r>
              <a:rPr lang="en-US" dirty="0" smtClean="0"/>
              <a:t>。</a:t>
            </a:r>
            <a:endParaRPr lang="zh-CN" altLang="en-US" dirty="0" smtClean="0"/>
          </a:p>
          <a:p>
            <a:pPr eaLnBrk="1" hangingPunct="1">
              <a:lnSpc>
                <a:spcPct val="150000"/>
              </a:lnSpc>
            </a:pPr>
            <a:r>
              <a:rPr lang="en-US" dirty="0" smtClean="0"/>
              <a:t>２）  </a:t>
            </a:r>
            <a:r>
              <a:rPr lang="zh-CN" altLang="en-US" dirty="0" smtClean="0"/>
              <a:t>补偿损失职能</a:t>
            </a:r>
            <a:r>
              <a:rPr lang="en-US" dirty="0" smtClean="0"/>
              <a:t>。</a:t>
            </a:r>
            <a:endParaRPr lang="zh-CN" altLang="en-US" dirty="0" smtClean="0"/>
          </a:p>
          <a:p>
            <a:pPr eaLnBrk="1" hangingPunct="1">
              <a:lnSpc>
                <a:spcPct val="150000"/>
              </a:lnSpc>
            </a:pPr>
            <a:r>
              <a:rPr lang="en-US" dirty="0" smtClean="0"/>
              <a:t>３）  </a:t>
            </a:r>
            <a:r>
              <a:rPr lang="zh-CN" altLang="en-US" dirty="0" smtClean="0"/>
              <a:t>保险的派生职能</a:t>
            </a:r>
          </a:p>
          <a:p>
            <a:pPr eaLnBrk="1" hangingPunct="1">
              <a:lnSpc>
                <a:spcPct val="150000"/>
              </a:lnSpc>
            </a:pPr>
            <a:r>
              <a:rPr lang="en-US" dirty="0" smtClean="0"/>
              <a:t>（１）  </a:t>
            </a:r>
            <a:r>
              <a:rPr lang="zh-CN" altLang="en-US" dirty="0" smtClean="0"/>
              <a:t>防灾防损职能</a:t>
            </a:r>
            <a:r>
              <a:rPr lang="en-US" dirty="0" smtClean="0"/>
              <a:t>。</a:t>
            </a:r>
            <a:endParaRPr lang="zh-CN" altLang="en-US" dirty="0" smtClean="0"/>
          </a:p>
          <a:p>
            <a:pPr eaLnBrk="1" hangingPunct="1">
              <a:lnSpc>
                <a:spcPct val="150000"/>
              </a:lnSpc>
            </a:pPr>
            <a:r>
              <a:rPr lang="en-US" dirty="0" smtClean="0"/>
              <a:t>（２）  </a:t>
            </a:r>
            <a:r>
              <a:rPr lang="zh-CN" altLang="en-US" dirty="0" smtClean="0"/>
              <a:t>投资职能</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2771"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构成共同海损的条件</a:t>
            </a:r>
            <a:r>
              <a:rPr lang="en-US" dirty="0" smtClean="0"/>
              <a:t>。</a:t>
            </a:r>
            <a:endParaRPr lang="zh-CN" altLang="en-US" dirty="0" smtClean="0"/>
          </a:p>
          <a:p>
            <a:pPr>
              <a:lnSpc>
                <a:spcPct val="150000"/>
              </a:lnSpc>
            </a:pPr>
            <a:r>
              <a:rPr lang="en-US" dirty="0" smtClean="0"/>
              <a:t>①</a:t>
            </a:r>
            <a:r>
              <a:rPr lang="zh-CN" altLang="en-US" dirty="0" smtClean="0"/>
              <a:t>导致共同海损的危险必须是真实存在的或不可避免出现的</a:t>
            </a:r>
            <a:r>
              <a:rPr lang="en-US" dirty="0" smtClean="0"/>
              <a:t>， </a:t>
            </a:r>
            <a:r>
              <a:rPr lang="zh-CN" altLang="en-US" dirty="0" smtClean="0"/>
              <a:t>并且危及船舶与货物共同 安全</a:t>
            </a:r>
            <a:r>
              <a:rPr lang="en-US" dirty="0" smtClean="0"/>
              <a:t>。</a:t>
            </a:r>
            <a:endParaRPr lang="zh-CN" altLang="en-US" dirty="0" smtClean="0"/>
          </a:p>
          <a:p>
            <a:pPr>
              <a:lnSpc>
                <a:spcPct val="150000"/>
              </a:lnSpc>
            </a:pPr>
            <a:r>
              <a:rPr lang="en-US" dirty="0" smtClean="0"/>
              <a:t>②</a:t>
            </a:r>
            <a:r>
              <a:rPr lang="zh-CN" altLang="en-US" dirty="0" smtClean="0"/>
              <a:t>共同海损的措施必须是为了解除船</a:t>
            </a:r>
            <a:r>
              <a:rPr lang="en-US" dirty="0" smtClean="0"/>
              <a:t>、  </a:t>
            </a:r>
            <a:r>
              <a:rPr lang="zh-CN" altLang="en-US" dirty="0" smtClean="0"/>
              <a:t>货的共同危险</a:t>
            </a:r>
            <a:r>
              <a:rPr lang="en-US" dirty="0" smtClean="0"/>
              <a:t>，  </a:t>
            </a:r>
            <a:r>
              <a:rPr lang="zh-CN" altLang="en-US" dirty="0" smtClean="0"/>
              <a:t>人 为 地</a:t>
            </a:r>
            <a:r>
              <a:rPr lang="en-US" dirty="0" smtClean="0"/>
              <a:t>、  </a:t>
            </a:r>
            <a:r>
              <a:rPr lang="zh-CN" altLang="en-US" dirty="0" smtClean="0"/>
              <a:t>有 意 识 地 采 取 的 合 理 措施</a:t>
            </a:r>
            <a:r>
              <a:rPr lang="en-US" dirty="0" smtClean="0"/>
              <a:t>。</a:t>
            </a:r>
            <a:endParaRPr lang="zh-CN" altLang="en-US" dirty="0" smtClean="0"/>
          </a:p>
          <a:p>
            <a:pPr>
              <a:lnSpc>
                <a:spcPct val="150000"/>
              </a:lnSpc>
            </a:pPr>
            <a:r>
              <a:rPr lang="en-US" dirty="0" smtClean="0"/>
              <a:t>③</a:t>
            </a:r>
            <a:r>
              <a:rPr lang="zh-CN" altLang="en-US" dirty="0" smtClean="0"/>
              <a:t>共同海损的牺牲是特殊性质的</a:t>
            </a:r>
            <a:r>
              <a:rPr lang="en-US" dirty="0" smtClean="0"/>
              <a:t>，   </a:t>
            </a:r>
            <a:r>
              <a:rPr lang="zh-CN" altLang="en-US" dirty="0" smtClean="0"/>
              <a:t>费用损失必须是额外支付的</a:t>
            </a:r>
            <a:r>
              <a:rPr lang="en-US" dirty="0" smtClean="0"/>
              <a:t>。</a:t>
            </a:r>
            <a:endParaRPr lang="zh-CN" altLang="en-US" dirty="0" smtClean="0"/>
          </a:p>
          <a:p>
            <a:pPr>
              <a:lnSpc>
                <a:spcPct val="150000"/>
              </a:lnSpc>
            </a:pPr>
            <a:r>
              <a:rPr lang="en-US" dirty="0" smtClean="0"/>
              <a:t>④</a:t>
            </a:r>
            <a:r>
              <a:rPr lang="zh-CN" altLang="en-US" dirty="0" smtClean="0"/>
              <a:t>共同海损的损失必须是共同海损措施的直接的</a:t>
            </a:r>
            <a:r>
              <a:rPr lang="en-US" dirty="0" smtClean="0"/>
              <a:t>、  </a:t>
            </a:r>
            <a:r>
              <a:rPr lang="zh-CN" altLang="en-US" dirty="0" smtClean="0"/>
              <a:t>合理的后果</a:t>
            </a:r>
            <a:r>
              <a:rPr lang="en-US" dirty="0" smtClean="0"/>
              <a:t>。</a:t>
            </a:r>
            <a:endParaRPr lang="zh-CN" altLang="en-US" dirty="0" smtClean="0"/>
          </a:p>
          <a:p>
            <a:pPr>
              <a:lnSpc>
                <a:spcPct val="150000"/>
              </a:lnSpc>
            </a:pPr>
            <a:r>
              <a:rPr lang="en-US" dirty="0" smtClean="0"/>
              <a:t>⑤</a:t>
            </a:r>
            <a:r>
              <a:rPr lang="zh-CN" altLang="en-US" dirty="0" smtClean="0"/>
              <a:t>造成共同海损损失的共同海损措施最终必须有效果</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379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共同海损的分摊</a:t>
            </a:r>
            <a:r>
              <a:rPr lang="en-US" dirty="0" smtClean="0"/>
              <a:t>。</a:t>
            </a:r>
            <a:endParaRPr lang="zh-CN" altLang="en-US" dirty="0" smtClean="0"/>
          </a:p>
          <a:p>
            <a:pPr>
              <a:lnSpc>
                <a:spcPct val="150000"/>
              </a:lnSpc>
            </a:pPr>
            <a:r>
              <a:rPr lang="zh-CN" altLang="en-US" dirty="0" smtClean="0"/>
              <a:t>采取共同海损措施而产生的货物牺牲和额外费用</a:t>
            </a:r>
            <a:r>
              <a:rPr lang="en-US" dirty="0" smtClean="0"/>
              <a:t>， </a:t>
            </a:r>
            <a:r>
              <a:rPr lang="zh-CN" altLang="en-US" dirty="0" smtClean="0"/>
              <a:t>应当由获得利益的各关系方按比例分 摊</a:t>
            </a:r>
            <a:r>
              <a:rPr lang="en-US" dirty="0" smtClean="0"/>
              <a:t>。  </a:t>
            </a:r>
            <a:r>
              <a:rPr lang="zh-CN" altLang="en-US" dirty="0" smtClean="0"/>
              <a:t>共同海损分摊的基础是</a:t>
            </a:r>
            <a:r>
              <a:rPr lang="en-US" dirty="0" smtClean="0"/>
              <a:t>，  </a:t>
            </a:r>
            <a:r>
              <a:rPr lang="zh-CN" altLang="en-US" dirty="0" smtClean="0"/>
              <a:t>同一航程遇难船舶上的所有货方和船东的受益财产在目的港或 航程终止港的价值总和</a:t>
            </a:r>
            <a:r>
              <a:rPr lang="en-US" dirty="0" smtClean="0"/>
              <a:t>。  </a:t>
            </a:r>
            <a:r>
              <a:rPr lang="zh-CN" altLang="en-US" dirty="0" smtClean="0"/>
              <a:t>遭受共同海损牺牲的货方与支出共同海损费用的船东或承运人</a:t>
            </a:r>
            <a:r>
              <a:rPr lang="en-US" dirty="0" smtClean="0"/>
              <a:t>，   </a:t>
            </a:r>
            <a:r>
              <a:rPr lang="zh-CN" altLang="en-US" dirty="0" smtClean="0"/>
              <a:t>一 方面从分摊方 获 得 损 失 补 偿</a:t>
            </a:r>
            <a:r>
              <a:rPr lang="en-US" dirty="0" smtClean="0"/>
              <a:t>，  </a:t>
            </a:r>
            <a:r>
              <a:rPr lang="zh-CN" altLang="en-US" dirty="0" smtClean="0"/>
              <a:t>另 一 方 面 也 要 与 其 他 分 摊 方 在 同 一 基 础 上 参 与 本 身 损 失 的 分摊</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481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单独海损  </a:t>
            </a:r>
            <a:r>
              <a:rPr lang="en-US" dirty="0" smtClean="0"/>
              <a:t>（ </a:t>
            </a:r>
            <a:r>
              <a:rPr lang="en-US" dirty="0" err="1" smtClean="0"/>
              <a:t>Ｐａｒｔｉｃｕｌａｒ</a:t>
            </a:r>
            <a:r>
              <a:rPr lang="en-US" dirty="0" smtClean="0"/>
              <a:t>  </a:t>
            </a:r>
            <a:r>
              <a:rPr lang="en-US" dirty="0" err="1" smtClean="0"/>
              <a:t>Ａｖｅｒａｇｅ</a:t>
            </a:r>
            <a:r>
              <a:rPr lang="en-US" dirty="0" smtClean="0"/>
              <a:t>） 。</a:t>
            </a:r>
            <a:endParaRPr lang="zh-CN" altLang="en-US" dirty="0" smtClean="0"/>
          </a:p>
          <a:p>
            <a:pPr>
              <a:lnSpc>
                <a:spcPct val="150000"/>
              </a:lnSpc>
            </a:pPr>
            <a:r>
              <a:rPr lang="zh-CN" altLang="en-US" dirty="0" smtClean="0"/>
              <a:t>单独海损是指在海上运输中</a:t>
            </a:r>
            <a:r>
              <a:rPr lang="en-US" dirty="0" smtClean="0"/>
              <a:t>，   </a:t>
            </a:r>
            <a:r>
              <a:rPr lang="zh-CN" altLang="en-US" dirty="0" smtClean="0"/>
              <a:t>由于保单承保风险直接导致的船舶或货物 本 身 的 部 分 损 失</a:t>
            </a:r>
            <a:r>
              <a:rPr lang="en-US" dirty="0" smtClean="0"/>
              <a:t>。</a:t>
            </a:r>
          </a:p>
          <a:p>
            <a:pPr>
              <a:lnSpc>
                <a:spcPct val="150000"/>
              </a:lnSpc>
            </a:pPr>
            <a:r>
              <a:rPr lang="zh-CN" altLang="en-US" dirty="0" smtClean="0"/>
              <a:t>对于保单承保风险造成的保险标的的部分损失</a:t>
            </a:r>
            <a:r>
              <a:rPr lang="en-US" dirty="0" smtClean="0"/>
              <a:t>，  </a:t>
            </a:r>
            <a:r>
              <a:rPr lang="zh-CN" altLang="en-US" dirty="0" smtClean="0"/>
              <a:t>保险公司怎样赔偿要视保单上的具体</a:t>
            </a:r>
            <a:r>
              <a:rPr lang="zh-CN" altLang="en-US" dirty="0" smtClean="0"/>
              <a:t>规定</a:t>
            </a:r>
            <a:r>
              <a:rPr lang="en-US" dirty="0" smtClean="0"/>
              <a:t>，  </a:t>
            </a:r>
            <a:r>
              <a:rPr lang="zh-CN" altLang="en-US" dirty="0" smtClean="0"/>
              <a:t>按照海上保险惯例</a:t>
            </a:r>
            <a:r>
              <a:rPr lang="en-US" dirty="0" smtClean="0"/>
              <a:t>，  </a:t>
            </a:r>
            <a:r>
              <a:rPr lang="zh-CN" altLang="en-US" dirty="0" smtClean="0"/>
              <a:t>保险人对部分损失的赔偿常采用以下几种方式</a:t>
            </a:r>
            <a:r>
              <a:rPr lang="en-US" dirty="0" smtClean="0"/>
              <a:t>：</a:t>
            </a:r>
            <a:r>
              <a:rPr lang="en-US" altLang="zh-CN" dirty="0" smtClean="0"/>
              <a:t> </a:t>
            </a:r>
            <a:endParaRPr lang="zh-CN" altLang="en-US" dirty="0" smtClean="0"/>
          </a:p>
          <a:p>
            <a:pPr>
              <a:lnSpc>
                <a:spcPct val="150000"/>
              </a:lnSpc>
            </a:pPr>
            <a:r>
              <a:rPr lang="en-US" dirty="0" smtClean="0"/>
              <a:t>（１）  </a:t>
            </a:r>
            <a:r>
              <a:rPr lang="zh-CN" altLang="en-US" dirty="0" smtClean="0"/>
              <a:t>对于部分损失绝对不予赔偿</a:t>
            </a:r>
            <a:r>
              <a:rPr lang="en-US" dirty="0" smtClean="0"/>
              <a:t>，   </a:t>
            </a:r>
            <a:r>
              <a:rPr lang="zh-CN" altLang="en-US" dirty="0" smtClean="0"/>
              <a:t>即部分损失免赔</a:t>
            </a:r>
            <a:r>
              <a:rPr lang="en-US" dirty="0" smtClean="0"/>
              <a:t>，  </a:t>
            </a:r>
            <a:r>
              <a:rPr lang="zh-CN" altLang="en-US" dirty="0" smtClean="0"/>
              <a:t>这种规定常用于海上船舶保险</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5843" name="Rectangle 3"/>
          <p:cNvSpPr>
            <a:spLocks noGrp="1" noChangeArrowheads="1"/>
          </p:cNvSpPr>
          <p:nvPr>
            <p:ph type="body" idx="1"/>
          </p:nvPr>
        </p:nvSpPr>
        <p:spPr/>
        <p:txBody>
          <a:bodyPr/>
          <a:lstStyle/>
          <a:p>
            <a:pPr eaLnBrk="1" hangingPunct="1">
              <a:lnSpc>
                <a:spcPct val="150000"/>
              </a:lnSpc>
            </a:pPr>
            <a:r>
              <a:rPr lang="en-US" dirty="0" smtClean="0"/>
              <a:t> （２） </a:t>
            </a:r>
            <a:r>
              <a:rPr lang="zh-CN" altLang="en-US" dirty="0" smtClean="0"/>
              <a:t>对于部分损失给予赔偿</a:t>
            </a:r>
            <a:r>
              <a:rPr lang="en-US" dirty="0" smtClean="0"/>
              <a:t>， </a:t>
            </a:r>
            <a:r>
              <a:rPr lang="zh-CN" altLang="en-US" dirty="0" smtClean="0"/>
              <a:t>但对未达到约定金额或百分比的部分损失不赔</a:t>
            </a:r>
            <a:r>
              <a:rPr lang="en-US" dirty="0" smtClean="0"/>
              <a:t>，  </a:t>
            </a:r>
            <a:r>
              <a:rPr lang="zh-CN" altLang="en-US" dirty="0" smtClean="0"/>
              <a:t>而对已 达到或超过约定金额或百分比的部分损失</a:t>
            </a:r>
            <a:r>
              <a:rPr lang="en-US" dirty="0" smtClean="0"/>
              <a:t>，  </a:t>
            </a:r>
            <a:r>
              <a:rPr lang="zh-CN" altLang="en-US" dirty="0" smtClean="0"/>
              <a:t>全部给予赔偿</a:t>
            </a:r>
            <a:r>
              <a:rPr lang="en-US" dirty="0" smtClean="0"/>
              <a:t>，  </a:t>
            </a:r>
            <a:r>
              <a:rPr lang="zh-CN" altLang="en-US" dirty="0" smtClean="0"/>
              <a:t>即按实际损失额赔偿</a:t>
            </a:r>
            <a:r>
              <a:rPr lang="en-US" dirty="0" smtClean="0"/>
              <a:t>， </a:t>
            </a:r>
            <a:r>
              <a:rPr lang="zh-CN" altLang="en-US" dirty="0" smtClean="0"/>
              <a:t> 这种做法 就是相对免赔额的规定</a:t>
            </a:r>
            <a:r>
              <a:rPr lang="en-US" dirty="0" smtClean="0"/>
              <a:t>。</a:t>
            </a:r>
            <a:endParaRPr lang="zh-CN" altLang="en-US" dirty="0" smtClean="0"/>
          </a:p>
          <a:p>
            <a:pPr>
              <a:lnSpc>
                <a:spcPct val="150000"/>
              </a:lnSpc>
            </a:pPr>
            <a:r>
              <a:rPr lang="en-US" dirty="0" smtClean="0"/>
              <a:t>（３）  </a:t>
            </a:r>
            <a:r>
              <a:rPr lang="zh-CN" altLang="en-US" dirty="0" smtClean="0"/>
              <a:t>对于部分损 失 给 予 赔 偿</a:t>
            </a:r>
            <a:r>
              <a:rPr lang="en-US" dirty="0" smtClean="0"/>
              <a:t>，  </a:t>
            </a:r>
            <a:r>
              <a:rPr lang="zh-CN" altLang="en-US" dirty="0" smtClean="0"/>
              <a:t>但 对 于 没 有 超 过 约 定 的 金 额 或 百 分 比 的 部 分 损 失 不 赔</a:t>
            </a:r>
            <a:r>
              <a:rPr lang="en-US" dirty="0" smtClean="0"/>
              <a:t>，</a:t>
            </a:r>
            <a:r>
              <a:rPr lang="zh-CN" altLang="en-US" dirty="0" smtClean="0"/>
              <a:t>保险人</a:t>
            </a:r>
            <a:r>
              <a:rPr lang="zh-CN" altLang="en-US" dirty="0" smtClean="0"/>
              <a:t>只赔偿超过约定金额或百分比的部分损失</a:t>
            </a:r>
            <a:r>
              <a:rPr lang="en-US" dirty="0" smtClean="0"/>
              <a:t>，  </a:t>
            </a:r>
            <a:r>
              <a:rPr lang="zh-CN" altLang="en-US" dirty="0" smtClean="0"/>
              <a:t>这种做法就是绝对免赔额的规定</a:t>
            </a:r>
            <a:r>
              <a:rPr lang="en-US" dirty="0" smtClean="0"/>
              <a:t>。</a:t>
            </a:r>
          </a:p>
          <a:p>
            <a:pPr>
              <a:lnSpc>
                <a:spcPct val="150000"/>
              </a:lnSpc>
            </a:pPr>
            <a:r>
              <a:rPr lang="en-US" dirty="0" smtClean="0"/>
              <a:t>（４） </a:t>
            </a:r>
            <a:r>
              <a:rPr lang="zh-CN" altLang="en-US" dirty="0" smtClean="0"/>
              <a:t>对部分损失的赔偿无任何限制</a:t>
            </a:r>
            <a:r>
              <a:rPr lang="en-US" dirty="0" smtClean="0"/>
              <a:t>， </a:t>
            </a:r>
            <a:r>
              <a:rPr lang="zh-CN" altLang="en-US" dirty="0" smtClean="0"/>
              <a:t>只要是保单承保风险造成的</a:t>
            </a:r>
            <a:r>
              <a:rPr lang="en-US" dirty="0" smtClean="0"/>
              <a:t>，  </a:t>
            </a:r>
            <a:r>
              <a:rPr lang="zh-CN" altLang="en-US" dirty="0" smtClean="0"/>
              <a:t>保险公司就给予赔 偿</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6867" name="Rectangle 3"/>
          <p:cNvSpPr>
            <a:spLocks noGrp="1" noChangeArrowheads="1"/>
          </p:cNvSpPr>
          <p:nvPr>
            <p:ph type="body" idx="1"/>
          </p:nvPr>
        </p:nvSpPr>
        <p:spPr/>
        <p:txBody>
          <a:bodyPr/>
          <a:lstStyle/>
          <a:p>
            <a:r>
              <a:rPr lang="en-US" dirty="0" smtClean="0"/>
              <a:t>３  </a:t>
            </a:r>
            <a:r>
              <a:rPr lang="zh-CN" altLang="en-US" dirty="0" smtClean="0"/>
              <a:t>海上货运保险承担的费用损失</a:t>
            </a:r>
          </a:p>
          <a:p>
            <a:r>
              <a:rPr lang="zh-CN" altLang="en-US" dirty="0" smtClean="0"/>
              <a:t>海上货运保险承保的各项风险一旦发生</a:t>
            </a:r>
            <a:r>
              <a:rPr lang="en-US" dirty="0" smtClean="0"/>
              <a:t>， </a:t>
            </a:r>
            <a:r>
              <a:rPr lang="zh-CN" altLang="en-US" dirty="0" smtClean="0"/>
              <a:t>不仅会造成航行中的船舶及船上所载货物本身 的损失</a:t>
            </a:r>
            <a:r>
              <a:rPr lang="en-US" dirty="0" smtClean="0"/>
              <a:t>，  </a:t>
            </a:r>
            <a:r>
              <a:rPr lang="zh-CN" altLang="en-US" dirty="0" smtClean="0"/>
              <a:t>还会带来费用损失</a:t>
            </a:r>
            <a:r>
              <a:rPr lang="en-US" dirty="0" smtClean="0"/>
              <a:t>，  </a:t>
            </a:r>
            <a:r>
              <a:rPr lang="zh-CN" altLang="en-US" dirty="0" smtClean="0"/>
              <a:t>这种费用损失称为海上费用</a:t>
            </a:r>
            <a:r>
              <a:rPr lang="en-US" dirty="0" smtClean="0"/>
              <a:t>。  </a:t>
            </a:r>
            <a:r>
              <a:rPr lang="zh-CN" altLang="en-US" dirty="0" smtClean="0"/>
              <a:t>海上运输货物保险承担的费用</a:t>
            </a:r>
            <a:r>
              <a:rPr lang="zh-CN" altLang="en-US" dirty="0" smtClean="0"/>
              <a:t>损失</a:t>
            </a:r>
            <a:r>
              <a:rPr lang="zh-CN" altLang="en-US" dirty="0" smtClean="0"/>
              <a:t>主要有施救费用</a:t>
            </a:r>
            <a:r>
              <a:rPr lang="en-US" dirty="0" smtClean="0"/>
              <a:t>、  </a:t>
            </a:r>
            <a:r>
              <a:rPr lang="zh-CN" altLang="en-US" dirty="0" smtClean="0"/>
              <a:t>救助费用</a:t>
            </a:r>
            <a:r>
              <a:rPr lang="en-US" dirty="0" smtClean="0"/>
              <a:t>、  </a:t>
            </a:r>
            <a:r>
              <a:rPr lang="zh-CN" altLang="en-US" dirty="0" smtClean="0"/>
              <a:t>特别费用和续运费用等</a:t>
            </a:r>
            <a:r>
              <a:rPr lang="en-US" dirty="0" smtClean="0"/>
              <a:t>。</a:t>
            </a:r>
            <a:endParaRPr lang="zh-CN" altLang="en-US" dirty="0" smtClean="0"/>
          </a:p>
          <a:p>
            <a:r>
              <a:rPr lang="en-US" dirty="0" smtClean="0"/>
              <a:t>１）  </a:t>
            </a:r>
            <a:r>
              <a:rPr lang="zh-CN" altLang="en-US" dirty="0" smtClean="0"/>
              <a:t>施救费用</a:t>
            </a:r>
            <a:r>
              <a:rPr lang="en-US" dirty="0" smtClean="0"/>
              <a:t>。</a:t>
            </a:r>
            <a:endParaRPr lang="zh-CN" altLang="en-US" dirty="0" smtClean="0"/>
          </a:p>
          <a:p>
            <a:r>
              <a:rPr lang="en-US" dirty="0" smtClean="0"/>
              <a:t>（１）  </a:t>
            </a:r>
            <a:r>
              <a:rPr lang="zh-CN" altLang="en-US" dirty="0" smtClean="0"/>
              <a:t>施救费用的概念</a:t>
            </a:r>
            <a:r>
              <a:rPr lang="en-US" dirty="0" smtClean="0"/>
              <a:t>。</a:t>
            </a:r>
            <a:endParaRPr lang="zh-CN" altLang="en-US" dirty="0" smtClean="0"/>
          </a:p>
          <a:p>
            <a:r>
              <a:rPr lang="zh-CN" altLang="en-US" dirty="0" smtClean="0"/>
              <a:t>施救费用是指保险标的在遭遇保险责任范围内的灾害事故时</a:t>
            </a:r>
            <a:r>
              <a:rPr lang="en-US" dirty="0" smtClean="0"/>
              <a:t>，   </a:t>
            </a:r>
            <a:r>
              <a:rPr lang="zh-CN" altLang="en-US" dirty="0" smtClean="0"/>
              <a:t>被保险人或其代理人</a:t>
            </a:r>
            <a:r>
              <a:rPr lang="en-US" dirty="0" smtClean="0"/>
              <a:t>、  </a:t>
            </a:r>
            <a:r>
              <a:rPr lang="zh-CN" altLang="en-US" dirty="0" smtClean="0"/>
              <a:t>雇 用人及受让人根据保险合同中施救条款的规定</a:t>
            </a:r>
            <a:r>
              <a:rPr lang="en-US" dirty="0" smtClean="0"/>
              <a:t>，</a:t>
            </a:r>
            <a:r>
              <a:rPr lang="zh-CN" altLang="en-US" dirty="0" smtClean="0"/>
              <a:t>为了避免或减少保险标的的损失</a:t>
            </a:r>
            <a:r>
              <a:rPr lang="en-US" dirty="0" smtClean="0"/>
              <a:t>，  </a:t>
            </a:r>
            <a:r>
              <a:rPr lang="zh-CN" altLang="en-US" dirty="0" smtClean="0"/>
              <a:t>采取各种 抢救与防护措施而支出的合理费用</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7891"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施救条款</a:t>
            </a:r>
            <a:r>
              <a:rPr lang="en-US" dirty="0" smtClean="0"/>
              <a:t>。</a:t>
            </a:r>
            <a:endParaRPr lang="zh-CN" altLang="en-US" dirty="0" smtClean="0"/>
          </a:p>
          <a:p>
            <a:pPr>
              <a:lnSpc>
                <a:spcPct val="200000"/>
              </a:lnSpc>
            </a:pPr>
            <a:r>
              <a:rPr lang="zh-CN" altLang="en-US" dirty="0" smtClean="0"/>
              <a:t>为了鼓励被保险人对受损的保险标的采取积极的抢救措施</a:t>
            </a:r>
            <a:r>
              <a:rPr lang="en-US" dirty="0" smtClean="0"/>
              <a:t>， </a:t>
            </a:r>
            <a:r>
              <a:rPr lang="zh-CN" altLang="en-US" dirty="0" smtClean="0"/>
              <a:t>减少灾害事故对被保险货物 的损坏和影响</a:t>
            </a:r>
            <a:r>
              <a:rPr lang="en-US" dirty="0" smtClean="0"/>
              <a:t>，  </a:t>
            </a:r>
            <a:r>
              <a:rPr lang="zh-CN" altLang="en-US" dirty="0" smtClean="0"/>
              <a:t>防止损失的进一步扩大</a:t>
            </a:r>
            <a:r>
              <a:rPr lang="en-US" dirty="0" smtClean="0"/>
              <a:t>，   </a:t>
            </a:r>
            <a:r>
              <a:rPr lang="zh-CN" altLang="en-US" dirty="0" smtClean="0"/>
              <a:t>减少保险赔款的支出</a:t>
            </a:r>
            <a:r>
              <a:rPr lang="en-US" dirty="0" smtClean="0"/>
              <a:t>，  </a:t>
            </a:r>
            <a:r>
              <a:rPr lang="zh-CN" altLang="en-US" dirty="0" smtClean="0"/>
              <a:t>我国和世界各国的保险法规 及保险条款一般都规定</a:t>
            </a:r>
            <a:r>
              <a:rPr lang="en-US" dirty="0" smtClean="0"/>
              <a:t>：  </a:t>
            </a:r>
            <a:r>
              <a:rPr lang="zh-CN" altLang="en-US" dirty="0" smtClean="0"/>
              <a:t>保险人对被保险人所支出的施救费用承担赔偿责任</a:t>
            </a:r>
            <a:r>
              <a:rPr lang="en-US" dirty="0" smtClean="0"/>
              <a:t>， </a:t>
            </a:r>
            <a:r>
              <a:rPr lang="zh-CN" altLang="en-US" dirty="0" smtClean="0"/>
              <a:t>赔偿金额以不 超过该批被救货物的保险金额为限</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8915" name="Rectangle 3"/>
          <p:cNvSpPr>
            <a:spLocks noGrp="1" noChangeArrowheads="1"/>
          </p:cNvSpPr>
          <p:nvPr>
            <p:ph type="body" idx="1"/>
          </p:nvPr>
        </p:nvSpPr>
        <p:spPr/>
        <p:txBody>
          <a:bodyPr/>
          <a:lstStyle/>
          <a:p>
            <a:r>
              <a:rPr lang="en-US" dirty="0" smtClean="0"/>
              <a:t>（３）  </a:t>
            </a:r>
            <a:r>
              <a:rPr lang="zh-CN" altLang="en-US" dirty="0" smtClean="0"/>
              <a:t>构成施救费用的条件</a:t>
            </a:r>
            <a:r>
              <a:rPr lang="en-US" dirty="0" smtClean="0"/>
              <a:t>。</a:t>
            </a:r>
            <a:endParaRPr lang="zh-CN" altLang="en-US" dirty="0" smtClean="0"/>
          </a:p>
          <a:p>
            <a:r>
              <a:rPr lang="zh-CN" altLang="en-US" dirty="0" smtClean="0"/>
              <a:t>鉴于施救费用的特殊性</a:t>
            </a:r>
            <a:r>
              <a:rPr lang="en-US" dirty="0" smtClean="0"/>
              <a:t>，   </a:t>
            </a:r>
            <a:r>
              <a:rPr lang="zh-CN" altLang="en-US" dirty="0" smtClean="0"/>
              <a:t>保险人在对施救费用进行赔偿时</a:t>
            </a:r>
            <a:r>
              <a:rPr lang="en-US" dirty="0" smtClean="0"/>
              <a:t>，  </a:t>
            </a:r>
            <a:r>
              <a:rPr lang="zh-CN" altLang="en-US" dirty="0" smtClean="0"/>
              <a:t>对一项费用是否为施救费用 有严格的限制</a:t>
            </a:r>
            <a:r>
              <a:rPr lang="en-US" dirty="0" smtClean="0"/>
              <a:t>，  </a:t>
            </a:r>
            <a:r>
              <a:rPr lang="zh-CN" altLang="en-US" dirty="0" smtClean="0"/>
              <a:t>一般而言</a:t>
            </a:r>
            <a:r>
              <a:rPr lang="en-US" dirty="0" smtClean="0"/>
              <a:t>，  </a:t>
            </a:r>
            <a:r>
              <a:rPr lang="zh-CN" altLang="en-US" dirty="0" smtClean="0"/>
              <a:t>保险赔偿的施救费用必须符合下列条件</a:t>
            </a:r>
            <a:r>
              <a:rPr lang="en-US" dirty="0" smtClean="0"/>
              <a:t>：</a:t>
            </a:r>
            <a:endParaRPr lang="zh-CN" altLang="en-US" dirty="0" smtClean="0"/>
          </a:p>
          <a:p>
            <a:r>
              <a:rPr lang="en-US" dirty="0" smtClean="0"/>
              <a:t>①</a:t>
            </a:r>
            <a:r>
              <a:rPr lang="zh-CN" altLang="en-US" dirty="0" smtClean="0"/>
              <a:t>对保险标的进行施救必须是被保险人或其代理人或受让人</a:t>
            </a:r>
            <a:r>
              <a:rPr lang="en-US" dirty="0" smtClean="0"/>
              <a:t>， </a:t>
            </a:r>
            <a:r>
              <a:rPr lang="zh-CN" altLang="en-US" dirty="0" smtClean="0"/>
              <a:t> 其目的是减少保险标的遭 受的损失</a:t>
            </a:r>
            <a:r>
              <a:rPr lang="en-US" dirty="0" smtClean="0"/>
              <a:t>，  </a:t>
            </a:r>
            <a:r>
              <a:rPr lang="zh-CN" altLang="en-US" dirty="0" smtClean="0"/>
              <a:t>其他人采取此项措施必须是受被保险人委托</a:t>
            </a:r>
            <a:r>
              <a:rPr lang="en-US" dirty="0" smtClean="0"/>
              <a:t>，  </a:t>
            </a:r>
            <a:r>
              <a:rPr lang="zh-CN" altLang="en-US" dirty="0" smtClean="0"/>
              <a:t>否则不视为施救费用</a:t>
            </a:r>
            <a:r>
              <a:rPr lang="en-US" dirty="0" smtClean="0"/>
              <a:t>。</a:t>
            </a:r>
            <a:endParaRPr lang="zh-CN" altLang="en-US" dirty="0" smtClean="0"/>
          </a:p>
          <a:p>
            <a:r>
              <a:rPr lang="en-US" dirty="0" smtClean="0"/>
              <a:t>②</a:t>
            </a:r>
            <a:r>
              <a:rPr lang="zh-CN" altLang="en-US" dirty="0" smtClean="0"/>
              <a:t>保险标的遭受的损失必须是保单承保风险造成的</a:t>
            </a:r>
            <a:r>
              <a:rPr lang="en-US" dirty="0" smtClean="0"/>
              <a:t>，   </a:t>
            </a:r>
            <a:r>
              <a:rPr lang="zh-CN" altLang="en-US" dirty="0" smtClean="0"/>
              <a:t>否则</a:t>
            </a:r>
            <a:r>
              <a:rPr lang="en-US" dirty="0" smtClean="0"/>
              <a:t>，  </a:t>
            </a:r>
            <a:r>
              <a:rPr lang="zh-CN" altLang="en-US" dirty="0" smtClean="0"/>
              <a:t>被保险人对保险标的进行抢 救所支出的费用</a:t>
            </a:r>
            <a:r>
              <a:rPr lang="en-US" dirty="0" smtClean="0"/>
              <a:t>，  </a:t>
            </a:r>
            <a:r>
              <a:rPr lang="zh-CN" altLang="en-US" dirty="0" smtClean="0"/>
              <a:t>保险人不予承担责任</a:t>
            </a:r>
            <a:r>
              <a:rPr lang="en-US" dirty="0" smtClean="0"/>
              <a:t>。  </a:t>
            </a:r>
            <a:r>
              <a:rPr lang="zh-CN" altLang="en-US" dirty="0" smtClean="0"/>
              <a:t>支出的费用也不能视为施救费用</a:t>
            </a:r>
            <a:r>
              <a:rPr lang="en-US" dirty="0" smtClean="0"/>
              <a:t>。</a:t>
            </a:r>
            <a:endParaRPr lang="zh-CN" altLang="en-US" dirty="0" smtClean="0"/>
          </a:p>
          <a:p>
            <a:r>
              <a:rPr lang="en-US" dirty="0" smtClean="0"/>
              <a:t>③</a:t>
            </a:r>
            <a:r>
              <a:rPr lang="zh-CN" altLang="en-US" dirty="0" smtClean="0"/>
              <a:t>施救费用的支出必须是合理的</a:t>
            </a:r>
            <a:r>
              <a:rPr lang="en-US" dirty="0" smtClean="0"/>
              <a:t>，   </a:t>
            </a:r>
            <a:r>
              <a:rPr lang="zh-CN" altLang="en-US" dirty="0" smtClean="0"/>
              <a:t>一般认为施救费用的支出不应超过保险金额</a:t>
            </a:r>
            <a:r>
              <a:rPr lang="en-US" dirty="0" smtClean="0"/>
              <a:t>，  </a:t>
            </a:r>
            <a:r>
              <a:rPr lang="zh-CN" altLang="en-US" dirty="0" smtClean="0"/>
              <a:t>超过的 部分则视为不合理</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39939" name="Rectangle 3"/>
          <p:cNvSpPr>
            <a:spLocks noGrp="1" noChangeArrowheads="1"/>
          </p:cNvSpPr>
          <p:nvPr>
            <p:ph type="body" idx="1"/>
          </p:nvPr>
        </p:nvSpPr>
        <p:spPr/>
        <p:txBody>
          <a:bodyPr/>
          <a:lstStyle/>
          <a:p>
            <a:pPr>
              <a:lnSpc>
                <a:spcPct val="250000"/>
              </a:lnSpc>
            </a:pPr>
            <a:r>
              <a:rPr lang="en-US" dirty="0" smtClean="0"/>
              <a:t>２）  </a:t>
            </a:r>
            <a:r>
              <a:rPr lang="zh-CN" altLang="en-US" dirty="0" smtClean="0"/>
              <a:t>救助费用</a:t>
            </a:r>
            <a:r>
              <a:rPr lang="en-US" dirty="0" smtClean="0"/>
              <a:t>。</a:t>
            </a:r>
            <a:endParaRPr lang="zh-CN" altLang="en-US" dirty="0" smtClean="0"/>
          </a:p>
          <a:p>
            <a:pPr>
              <a:lnSpc>
                <a:spcPct val="250000"/>
              </a:lnSpc>
            </a:pPr>
            <a:r>
              <a:rPr lang="en-US" dirty="0" smtClean="0"/>
              <a:t>（１）  </a:t>
            </a:r>
            <a:r>
              <a:rPr lang="zh-CN" altLang="en-US" dirty="0" smtClean="0"/>
              <a:t>救助费用的概念</a:t>
            </a:r>
            <a:r>
              <a:rPr lang="en-US" dirty="0" smtClean="0"/>
              <a:t>。</a:t>
            </a:r>
            <a:endParaRPr lang="zh-CN" altLang="en-US" dirty="0" smtClean="0"/>
          </a:p>
          <a:p>
            <a:pPr>
              <a:lnSpc>
                <a:spcPct val="250000"/>
              </a:lnSpc>
            </a:pPr>
            <a:r>
              <a:rPr lang="zh-CN" altLang="en-US" dirty="0" smtClean="0"/>
              <a:t>救助费用是指船舶和货物在海上航行中遭遇保险承保责任范围内的灾害事故时</a:t>
            </a:r>
            <a:r>
              <a:rPr lang="en-US" dirty="0" smtClean="0"/>
              <a:t>， </a:t>
            </a:r>
            <a:r>
              <a:rPr lang="zh-CN" altLang="en-US" dirty="0" smtClean="0"/>
              <a:t>由保险 人和被保险人以外的第三者自愿采取救助措施</a:t>
            </a:r>
            <a:r>
              <a:rPr lang="en-US" dirty="0" smtClean="0"/>
              <a:t>，  </a:t>
            </a:r>
            <a:r>
              <a:rPr lang="zh-CN" altLang="en-US" dirty="0" smtClean="0"/>
              <a:t>并成功地使遇难船舶和货物脱离险情</a:t>
            </a:r>
            <a:r>
              <a:rPr lang="en-US" dirty="0" smtClean="0"/>
              <a:t>，  </a:t>
            </a:r>
            <a:r>
              <a:rPr lang="zh-CN" altLang="en-US" dirty="0" smtClean="0"/>
              <a:t>由</a:t>
            </a:r>
            <a:r>
              <a:rPr lang="zh-CN" altLang="en-US" dirty="0" smtClean="0"/>
              <a:t>被救</a:t>
            </a:r>
            <a:r>
              <a:rPr lang="zh-CN" altLang="en-US" dirty="0" smtClean="0"/>
              <a:t>的船方和货主方支付给救助方的报酬</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4096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救助费用的特点</a:t>
            </a:r>
            <a:r>
              <a:rPr lang="en-US" dirty="0" smtClean="0"/>
              <a:t>。</a:t>
            </a:r>
            <a:endParaRPr lang="zh-CN" altLang="en-US" dirty="0" smtClean="0"/>
          </a:p>
          <a:p>
            <a:pPr>
              <a:lnSpc>
                <a:spcPct val="150000"/>
              </a:lnSpc>
            </a:pPr>
            <a:r>
              <a:rPr lang="zh-CN" altLang="en-US" dirty="0" smtClean="0"/>
              <a:t>海上保险人负责赔偿的救助费用是指载货船舶在航行中遭遇海难时</a:t>
            </a:r>
            <a:r>
              <a:rPr lang="en-US" dirty="0" smtClean="0"/>
              <a:t>， </a:t>
            </a:r>
            <a:r>
              <a:rPr lang="zh-CN" altLang="en-US" dirty="0" smtClean="0"/>
              <a:t>由独立于保险合同 以外的第三者前来救助并获得成功后</a:t>
            </a:r>
            <a:r>
              <a:rPr lang="en-US" dirty="0" smtClean="0"/>
              <a:t>，   “ </a:t>
            </a:r>
            <a:r>
              <a:rPr lang="zh-CN" altLang="en-US" dirty="0" smtClean="0"/>
              <a:t>无效果</a:t>
            </a:r>
            <a:r>
              <a:rPr lang="en-US" dirty="0" smtClean="0"/>
              <a:t>、  </a:t>
            </a:r>
            <a:r>
              <a:rPr lang="zh-CN" altLang="en-US" dirty="0" smtClean="0"/>
              <a:t>无报酬</a:t>
            </a:r>
            <a:r>
              <a:rPr lang="en-US" dirty="0" smtClean="0"/>
              <a:t>”   </a:t>
            </a:r>
            <a:r>
              <a:rPr lang="zh-CN" altLang="en-US" dirty="0" smtClean="0"/>
              <a:t>根据原则由载货船舶的承运人</a:t>
            </a:r>
            <a:r>
              <a:rPr lang="zh-CN" altLang="en-US" dirty="0" smtClean="0"/>
              <a:t>支付</a:t>
            </a:r>
            <a:r>
              <a:rPr lang="zh-CN" altLang="en-US" dirty="0" smtClean="0"/>
              <a:t>给救助方的那一部分救助报酬</a:t>
            </a:r>
            <a:r>
              <a:rPr lang="en-US" dirty="0" smtClean="0"/>
              <a:t>。   </a:t>
            </a:r>
            <a:r>
              <a:rPr lang="zh-CN" altLang="en-US" dirty="0" smtClean="0"/>
              <a:t>在多数情况下</a:t>
            </a:r>
            <a:r>
              <a:rPr lang="en-US" dirty="0" smtClean="0"/>
              <a:t>，  </a:t>
            </a:r>
            <a:r>
              <a:rPr lang="zh-CN" altLang="en-US" dirty="0" smtClean="0"/>
              <a:t>救助报酬是为船</a:t>
            </a:r>
            <a:r>
              <a:rPr lang="en-US" dirty="0" smtClean="0"/>
              <a:t>、  </a:t>
            </a:r>
            <a:r>
              <a:rPr lang="zh-CN" altLang="en-US" dirty="0" smtClean="0"/>
              <a:t>货各方的共同安全而</a:t>
            </a:r>
            <a:r>
              <a:rPr lang="zh-CN" altLang="en-US" dirty="0" smtClean="0"/>
              <a:t>支付</a:t>
            </a:r>
            <a:r>
              <a:rPr lang="zh-CN" altLang="en-US" dirty="0" smtClean="0"/>
              <a:t>的</a:t>
            </a:r>
            <a:r>
              <a:rPr lang="en-US" dirty="0" smtClean="0"/>
              <a:t>，  </a:t>
            </a:r>
            <a:r>
              <a:rPr lang="zh-CN" altLang="en-US" dirty="0" smtClean="0"/>
              <a:t>属于船舶正常航行以外的费用</a:t>
            </a:r>
            <a:r>
              <a:rPr lang="en-US" dirty="0" smtClean="0"/>
              <a:t>，   </a:t>
            </a:r>
            <a:r>
              <a:rPr lang="zh-CN" altLang="en-US" dirty="0" smtClean="0"/>
              <a:t>救助费用作为共同海损性质的费用由受益的船</a:t>
            </a:r>
            <a:r>
              <a:rPr lang="en-US" dirty="0" smtClean="0"/>
              <a:t>、  </a:t>
            </a:r>
            <a:r>
              <a:rPr lang="zh-CN" altLang="en-US" dirty="0" smtClean="0"/>
              <a:t>货各 方共同分摊</a:t>
            </a:r>
            <a:r>
              <a:rPr lang="en-US" dirty="0" smtClean="0"/>
              <a:t>。  </a:t>
            </a:r>
            <a:r>
              <a:rPr lang="zh-CN" altLang="en-US" dirty="0" smtClean="0"/>
              <a:t>根据船舶保险条款及海洋货运保险条款的规定</a:t>
            </a:r>
            <a:r>
              <a:rPr lang="en-US" dirty="0" smtClean="0"/>
              <a:t>，  </a:t>
            </a:r>
            <a:r>
              <a:rPr lang="zh-CN" altLang="en-US" dirty="0" smtClean="0"/>
              <a:t>船方和货主方分摊的救助费用  部分可以向保险人索赔</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41987"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续运费用</a:t>
            </a:r>
            <a:r>
              <a:rPr lang="en-US" dirty="0" smtClean="0"/>
              <a:t>。</a:t>
            </a:r>
            <a:endParaRPr lang="zh-CN" altLang="en-US" dirty="0" smtClean="0"/>
          </a:p>
          <a:p>
            <a:pPr>
              <a:lnSpc>
                <a:spcPct val="200000"/>
              </a:lnSpc>
            </a:pPr>
            <a:r>
              <a:rPr lang="zh-CN" altLang="en-US" dirty="0" smtClean="0"/>
              <a:t>续运费用是指因保单承保风险引起的被保险运输在非保单载明的目的地港口或地方终止 时</a:t>
            </a:r>
            <a:r>
              <a:rPr lang="en-US" dirty="0" smtClean="0"/>
              <a:t>，  </a:t>
            </a:r>
            <a:r>
              <a:rPr lang="zh-CN" altLang="en-US" dirty="0" smtClean="0"/>
              <a:t>保险人对保险标的的卸货费用</a:t>
            </a:r>
            <a:r>
              <a:rPr lang="en-US" dirty="0" smtClean="0"/>
              <a:t>、  </a:t>
            </a:r>
            <a:r>
              <a:rPr lang="zh-CN" altLang="en-US" dirty="0" smtClean="0"/>
              <a:t>仓储费用及继续运往保单载明的目的地港口的费用等额 外费用</a:t>
            </a:r>
            <a:r>
              <a:rPr lang="en-US" dirty="0" smtClean="0"/>
              <a:t>。  </a:t>
            </a:r>
            <a:r>
              <a:rPr lang="zh-CN" altLang="en-US" dirty="0" smtClean="0"/>
              <a:t>根据 </a:t>
            </a:r>
            <a:r>
              <a:rPr lang="en-US" dirty="0" smtClean="0"/>
              <a:t>２００９ </a:t>
            </a:r>
            <a:r>
              <a:rPr lang="zh-CN" altLang="en-US" dirty="0" smtClean="0"/>
              <a:t>年  </a:t>
            </a:r>
            <a:r>
              <a:rPr lang="en-US" dirty="0" smtClean="0"/>
              <a:t>《 </a:t>
            </a:r>
            <a:r>
              <a:rPr lang="zh-CN" altLang="en-US" dirty="0" smtClean="0"/>
              <a:t>协会货物条款</a:t>
            </a:r>
            <a:r>
              <a:rPr lang="en-US" dirty="0" smtClean="0"/>
              <a:t>》   </a:t>
            </a:r>
            <a:r>
              <a:rPr lang="zh-CN" altLang="en-US" dirty="0" smtClean="0"/>
              <a:t>的规定</a:t>
            </a:r>
            <a:r>
              <a:rPr lang="en-US" dirty="0" smtClean="0"/>
              <a:t>，  </a:t>
            </a:r>
            <a:r>
              <a:rPr lang="zh-CN" altLang="en-US" dirty="0" smtClean="0"/>
              <a:t>对于货物在运输途中产生的续运费用</a:t>
            </a:r>
            <a:r>
              <a:rPr lang="zh-CN" altLang="en-US" dirty="0" smtClean="0"/>
              <a:t>保险人</a:t>
            </a:r>
            <a:r>
              <a:rPr lang="zh-CN" altLang="en-US" dirty="0" smtClean="0"/>
              <a:t>给予赔偿</a:t>
            </a:r>
            <a:r>
              <a:rPr lang="en-US" dirty="0" smtClean="0"/>
              <a:t>。  </a:t>
            </a:r>
            <a:r>
              <a:rPr lang="zh-CN" altLang="en-US" dirty="0" smtClean="0"/>
              <a:t>我国保险条款也有类似的规定</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保险</a:t>
            </a:r>
            <a:endParaRPr lang="zh-CN" altLang="zh-CN" dirty="0" smtClean="0"/>
          </a:p>
        </p:txBody>
      </p:sp>
      <p:sp>
        <p:nvSpPr>
          <p:cNvPr id="6147" name="Rectangle 3"/>
          <p:cNvSpPr>
            <a:spLocks noGrp="1" noChangeArrowheads="1"/>
          </p:cNvSpPr>
          <p:nvPr>
            <p:ph type="body" idx="1"/>
          </p:nvPr>
        </p:nvSpPr>
        <p:spPr/>
        <p:txBody>
          <a:bodyPr/>
          <a:lstStyle/>
          <a:p>
            <a:pPr eaLnBrk="1" hangingPunct="1"/>
            <a:r>
              <a:rPr lang="en-US" dirty="0" smtClean="0"/>
              <a:t>２  </a:t>
            </a:r>
            <a:r>
              <a:rPr lang="zh-CN" altLang="en-US" dirty="0" smtClean="0"/>
              <a:t>保险的作用</a:t>
            </a:r>
          </a:p>
          <a:p>
            <a:pPr eaLnBrk="1" hangingPunct="1"/>
            <a:r>
              <a:rPr lang="en-US" dirty="0" smtClean="0"/>
              <a:t>（１）  </a:t>
            </a:r>
            <a:r>
              <a:rPr lang="zh-CN" altLang="en-US" dirty="0" smtClean="0"/>
              <a:t>保险的宏观作用</a:t>
            </a:r>
            <a:r>
              <a:rPr lang="en-US" dirty="0" smtClean="0"/>
              <a:t>。</a:t>
            </a:r>
            <a:endParaRPr lang="zh-CN" altLang="en-US" dirty="0" smtClean="0"/>
          </a:p>
          <a:p>
            <a:pPr eaLnBrk="1" hangingPunct="1"/>
            <a:r>
              <a:rPr lang="en-US" dirty="0" smtClean="0"/>
              <a:t>①</a:t>
            </a:r>
            <a:r>
              <a:rPr lang="zh-CN" altLang="en-US" dirty="0" smtClean="0"/>
              <a:t>保障社会生产持续进行</a:t>
            </a:r>
            <a:r>
              <a:rPr lang="en-US" dirty="0" smtClean="0"/>
              <a:t>。</a:t>
            </a:r>
            <a:endParaRPr lang="zh-CN" altLang="en-US" dirty="0" smtClean="0"/>
          </a:p>
          <a:p>
            <a:pPr eaLnBrk="1" hangingPunct="1"/>
            <a:r>
              <a:rPr lang="en-US" dirty="0" smtClean="0"/>
              <a:t>②</a:t>
            </a:r>
            <a:r>
              <a:rPr lang="zh-CN" altLang="en-US" dirty="0" smtClean="0"/>
              <a:t>提供资金来源</a:t>
            </a:r>
            <a:r>
              <a:rPr lang="en-US" dirty="0" smtClean="0"/>
              <a:t>。</a:t>
            </a:r>
            <a:endParaRPr lang="zh-CN" altLang="en-US" dirty="0" smtClean="0"/>
          </a:p>
          <a:p>
            <a:pPr eaLnBrk="1" hangingPunct="1"/>
            <a:r>
              <a:rPr lang="en-US" dirty="0" smtClean="0"/>
              <a:t>③</a:t>
            </a:r>
            <a:r>
              <a:rPr lang="zh-CN" altLang="en-US" dirty="0" smtClean="0"/>
              <a:t>促进对外贸易和经济合作</a:t>
            </a:r>
            <a:r>
              <a:rPr lang="en-US" dirty="0" smtClean="0"/>
              <a:t>，   </a:t>
            </a:r>
            <a:r>
              <a:rPr lang="zh-CN" altLang="en-US" dirty="0" smtClean="0"/>
              <a:t>增加外汇收入</a:t>
            </a:r>
            <a:r>
              <a:rPr lang="en-US" dirty="0" smtClean="0"/>
              <a:t>。</a:t>
            </a:r>
            <a:endParaRPr lang="zh-CN" altLang="en-US" dirty="0" smtClean="0"/>
          </a:p>
          <a:p>
            <a:pPr eaLnBrk="1" hangingPunct="1"/>
            <a:r>
              <a:rPr lang="en-US" dirty="0" smtClean="0"/>
              <a:t>④</a:t>
            </a:r>
            <a:r>
              <a:rPr lang="zh-CN" altLang="en-US" dirty="0" smtClean="0"/>
              <a:t>推动科学技术转化为现实生产力</a:t>
            </a:r>
            <a:r>
              <a:rPr lang="en-US" dirty="0" smtClean="0"/>
              <a:t>。</a:t>
            </a:r>
            <a:endParaRPr lang="zh-CN" altLang="en-US" dirty="0" smtClean="0"/>
          </a:p>
          <a:p>
            <a:pPr eaLnBrk="1" hangingPunct="1"/>
            <a:r>
              <a:rPr lang="en-US" dirty="0" smtClean="0"/>
              <a:t>（２）  </a:t>
            </a:r>
            <a:r>
              <a:rPr lang="zh-CN" altLang="en-US" dirty="0" smtClean="0"/>
              <a:t>保险的微观作用</a:t>
            </a:r>
            <a:r>
              <a:rPr lang="en-US" dirty="0" smtClean="0"/>
              <a:t>。</a:t>
            </a:r>
            <a:endParaRPr lang="zh-CN" altLang="en-US" dirty="0" smtClean="0"/>
          </a:p>
          <a:p>
            <a:pPr eaLnBrk="1" hangingPunct="1"/>
            <a:r>
              <a:rPr lang="en-US" dirty="0" smtClean="0"/>
              <a:t>①</a:t>
            </a:r>
            <a:r>
              <a:rPr lang="zh-CN" altLang="en-US" dirty="0" smtClean="0"/>
              <a:t>有助于受灾企业连续生产经营</a:t>
            </a:r>
            <a:r>
              <a:rPr lang="en-US" dirty="0" smtClean="0"/>
              <a:t>。</a:t>
            </a:r>
            <a:endParaRPr lang="zh-CN" altLang="en-US" dirty="0" smtClean="0"/>
          </a:p>
          <a:p>
            <a:pPr eaLnBrk="1" hangingPunct="1"/>
            <a:r>
              <a:rPr lang="en-US" dirty="0" smtClean="0"/>
              <a:t>②</a:t>
            </a:r>
            <a:r>
              <a:rPr lang="zh-CN" altLang="en-US" dirty="0" smtClean="0"/>
              <a:t>有助于安定个人和家庭生活</a:t>
            </a:r>
            <a:r>
              <a:rPr lang="en-US" dirty="0" smtClean="0"/>
              <a:t>，   </a:t>
            </a:r>
            <a:r>
              <a:rPr lang="zh-CN" altLang="en-US" dirty="0" smtClean="0"/>
              <a:t>社会的稳定有赖于家庭的稳定</a:t>
            </a:r>
            <a:r>
              <a:rPr lang="en-US" dirty="0" smtClean="0"/>
              <a:t>。</a:t>
            </a:r>
            <a:endParaRPr lang="zh-CN" altLang="en-US" dirty="0" smtClean="0"/>
          </a:p>
          <a:p>
            <a:pPr eaLnBrk="1" hangingPunct="1"/>
            <a:r>
              <a:rPr lang="en-US" dirty="0" smtClean="0"/>
              <a:t>③</a:t>
            </a:r>
            <a:r>
              <a:rPr lang="zh-CN" altLang="en-US" dirty="0" smtClean="0"/>
              <a:t>促进企业公平竞争</a:t>
            </a:r>
            <a:r>
              <a:rPr lang="en-US" dirty="0" smtClean="0"/>
              <a:t>，  </a:t>
            </a:r>
            <a:r>
              <a:rPr lang="zh-CN" altLang="en-US" dirty="0" smtClean="0"/>
              <a:t>加强企业财务管理和风险管理</a:t>
            </a:r>
            <a:r>
              <a:rPr lang="en-US" dirty="0" smtClean="0"/>
              <a:t>。</a:t>
            </a:r>
            <a:endParaRPr lang="zh-CN" altLang="en-US" dirty="0" smtClean="0"/>
          </a:p>
          <a:p>
            <a:pPr eaLnBrk="1" hangingPunct="1"/>
            <a:r>
              <a:rPr lang="en-US" dirty="0" smtClean="0"/>
              <a:t>④</a:t>
            </a:r>
            <a:r>
              <a:rPr lang="zh-CN" altLang="en-US" dirty="0" smtClean="0"/>
              <a:t>促进个人或家庭消费均衡</a:t>
            </a:r>
            <a:r>
              <a:rPr lang="en-US" dirty="0" smtClean="0"/>
              <a:t>。</a:t>
            </a:r>
            <a:endParaRPr lang="zh-CN" altLang="en-US" dirty="0" smtClean="0"/>
          </a:p>
          <a:p>
            <a:pPr eaLnBrk="1" hangingPunct="1"/>
            <a:r>
              <a:rPr lang="en-US" dirty="0" smtClean="0"/>
              <a:t>⑤</a:t>
            </a:r>
            <a:r>
              <a:rPr lang="zh-CN" altLang="en-US" dirty="0" smtClean="0"/>
              <a:t>有利于合理避税和延迟纳税</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第三节 国际海洋货物运输保险保障范围</a:t>
            </a:r>
            <a:endParaRPr lang="zh-CN" altLang="zh-CN" dirty="0" smtClean="0"/>
          </a:p>
        </p:txBody>
      </p:sp>
      <p:sp>
        <p:nvSpPr>
          <p:cNvPr id="43011"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额外费用</a:t>
            </a:r>
            <a:r>
              <a:rPr lang="en-US" dirty="0" smtClean="0"/>
              <a:t>。</a:t>
            </a:r>
            <a:endParaRPr lang="zh-CN" altLang="en-US" dirty="0" smtClean="0"/>
          </a:p>
          <a:p>
            <a:pPr>
              <a:lnSpc>
                <a:spcPct val="200000"/>
              </a:lnSpc>
            </a:pPr>
            <a:r>
              <a:rPr lang="zh-CN" altLang="en-US" dirty="0" smtClean="0"/>
              <a:t>额外费用是指为了证明损失索赔的成立而支付的费用</a:t>
            </a:r>
            <a:r>
              <a:rPr lang="en-US" dirty="0" smtClean="0"/>
              <a:t>，   </a:t>
            </a:r>
            <a:r>
              <a:rPr lang="zh-CN" altLang="en-US" dirty="0" smtClean="0"/>
              <a:t>包括保险标的受损后</a:t>
            </a:r>
            <a:r>
              <a:rPr lang="en-US" dirty="0" smtClean="0"/>
              <a:t>，  </a:t>
            </a:r>
            <a:r>
              <a:rPr lang="zh-CN" altLang="en-US" dirty="0" smtClean="0"/>
              <a:t>对其进行 检验</a:t>
            </a:r>
            <a:r>
              <a:rPr lang="en-US" dirty="0" smtClean="0"/>
              <a:t>、  </a:t>
            </a:r>
            <a:r>
              <a:rPr lang="zh-CN" altLang="en-US" dirty="0" smtClean="0"/>
              <a:t>勘查</a:t>
            </a:r>
            <a:r>
              <a:rPr lang="en-US" dirty="0" smtClean="0"/>
              <a:t>、  </a:t>
            </a:r>
            <a:r>
              <a:rPr lang="zh-CN" altLang="en-US" dirty="0" smtClean="0"/>
              <a:t>公证</a:t>
            </a:r>
            <a:r>
              <a:rPr lang="en-US" dirty="0" smtClean="0"/>
              <a:t>、  </a:t>
            </a:r>
            <a:r>
              <a:rPr lang="zh-CN" altLang="en-US" dirty="0" smtClean="0"/>
              <a:t>理算或拍卖受损货物等支付的费用</a:t>
            </a:r>
            <a:r>
              <a:rPr lang="en-US" dirty="0" smtClean="0"/>
              <a:t>。  </a:t>
            </a:r>
            <a:r>
              <a:rPr lang="zh-CN" altLang="en-US" dirty="0" smtClean="0"/>
              <a:t>一般只有在索赔成立时</a:t>
            </a:r>
            <a:r>
              <a:rPr lang="en-US" dirty="0" smtClean="0"/>
              <a:t>，   </a:t>
            </a:r>
            <a:r>
              <a:rPr lang="zh-CN" altLang="en-US" dirty="0" smtClean="0"/>
              <a:t>保险</a:t>
            </a:r>
            <a:r>
              <a:rPr lang="zh-CN" altLang="en-US" dirty="0" smtClean="0"/>
              <a:t>人才对</a:t>
            </a:r>
            <a:r>
              <a:rPr lang="zh-CN" altLang="en-US" dirty="0" smtClean="0"/>
              <a:t>额外的费用负赔偿责任</a:t>
            </a:r>
            <a:r>
              <a:rPr lang="en-US" dirty="0" smtClean="0"/>
              <a:t>，   </a:t>
            </a:r>
            <a:r>
              <a:rPr lang="zh-CN" altLang="en-US" dirty="0" smtClean="0"/>
              <a:t>但如果公证</a:t>
            </a:r>
            <a:r>
              <a:rPr lang="en-US" dirty="0" smtClean="0"/>
              <a:t>、  </a:t>
            </a:r>
            <a:r>
              <a:rPr lang="zh-CN" altLang="en-US" dirty="0" smtClean="0"/>
              <a:t>查勘等是由保险人授权进行的</a:t>
            </a:r>
            <a:r>
              <a:rPr lang="en-US" dirty="0" smtClean="0"/>
              <a:t>，  </a:t>
            </a:r>
            <a:r>
              <a:rPr lang="zh-CN" altLang="en-US" dirty="0" smtClean="0"/>
              <a:t>则不论索赔成立</a:t>
            </a:r>
            <a:r>
              <a:rPr lang="zh-CN" altLang="en-US" dirty="0" smtClean="0"/>
              <a:t>与否</a:t>
            </a:r>
            <a:r>
              <a:rPr lang="en-US" dirty="0" smtClean="0"/>
              <a:t>，  </a:t>
            </a:r>
            <a:r>
              <a:rPr lang="zh-CN" altLang="en-US" dirty="0" smtClean="0"/>
              <a:t>保险人仍需承担该项额外费用</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第四节　</a:t>
            </a:r>
            <a:r>
              <a:rPr lang="zh-CN" altLang="en-US" dirty="0" smtClean="0"/>
              <a:t>海洋</a:t>
            </a:r>
            <a:r>
              <a:rPr lang="zh-CN" altLang="en-US" dirty="0" smtClean="0"/>
              <a:t>运输货物保险</a:t>
            </a:r>
            <a:r>
              <a:rPr lang="zh-CN" altLang="en-US" dirty="0" smtClean="0"/>
              <a:t>条款</a:t>
            </a:r>
            <a:endParaRPr lang="zh-CN" altLang="zh-CN" dirty="0" smtClean="0"/>
          </a:p>
        </p:txBody>
      </p:sp>
      <p:sp>
        <p:nvSpPr>
          <p:cNvPr id="44035"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中国海洋运输货物保险</a:t>
            </a:r>
            <a:r>
              <a:rPr lang="zh-CN" altLang="en-US" sz="2900" dirty="0" smtClean="0"/>
              <a:t>条款</a:t>
            </a:r>
            <a:endParaRPr lang="en-US" altLang="zh-CN" sz="2900" dirty="0" smtClean="0"/>
          </a:p>
          <a:p>
            <a:r>
              <a:rPr lang="en-US" dirty="0" smtClean="0"/>
              <a:t>１  </a:t>
            </a:r>
            <a:r>
              <a:rPr lang="zh-CN" altLang="en-US" dirty="0" smtClean="0"/>
              <a:t>海洋运输货物保险的基本险</a:t>
            </a:r>
          </a:p>
          <a:p>
            <a:r>
              <a:rPr lang="zh-CN" altLang="en-US" dirty="0" smtClean="0"/>
              <a:t>基本险亦称主险</a:t>
            </a:r>
            <a:r>
              <a:rPr lang="en-US" dirty="0" smtClean="0"/>
              <a:t>，  </a:t>
            </a:r>
            <a:r>
              <a:rPr lang="zh-CN" altLang="en-US" dirty="0" smtClean="0"/>
              <a:t>所承保的主要是  </a:t>
            </a:r>
            <a:r>
              <a:rPr lang="en-US" dirty="0" smtClean="0"/>
              <a:t>“ </a:t>
            </a:r>
            <a:r>
              <a:rPr lang="zh-CN" altLang="en-US" dirty="0" smtClean="0"/>
              <a:t>自然灾害</a:t>
            </a:r>
            <a:r>
              <a:rPr lang="en-US" dirty="0" smtClean="0"/>
              <a:t>”    “ </a:t>
            </a:r>
            <a:r>
              <a:rPr lang="zh-CN" altLang="en-US" dirty="0" smtClean="0"/>
              <a:t>意外事故</a:t>
            </a:r>
            <a:r>
              <a:rPr lang="en-US" dirty="0" smtClean="0"/>
              <a:t>”   </a:t>
            </a:r>
            <a:r>
              <a:rPr lang="zh-CN" altLang="en-US" dirty="0" smtClean="0"/>
              <a:t>所造成的货物损失或费 用</a:t>
            </a:r>
            <a:r>
              <a:rPr lang="en-US" dirty="0" smtClean="0"/>
              <a:t>。  </a:t>
            </a:r>
            <a:r>
              <a:rPr lang="zh-CN" altLang="en-US" dirty="0" smtClean="0"/>
              <a:t>国海洋运输货物保险的基本险 分 平 安 险</a:t>
            </a:r>
            <a:r>
              <a:rPr lang="en-US" dirty="0" smtClean="0"/>
              <a:t>、  </a:t>
            </a:r>
            <a:r>
              <a:rPr lang="zh-CN" altLang="en-US" dirty="0" smtClean="0"/>
              <a:t>水 渍 险 和 一 切 险 三 种</a:t>
            </a:r>
            <a:r>
              <a:rPr lang="en-US" dirty="0" smtClean="0"/>
              <a:t>。 </a:t>
            </a:r>
            <a:endParaRPr lang="en-US" dirty="0" smtClean="0"/>
          </a:p>
          <a:p>
            <a:r>
              <a:rPr lang="en-US" dirty="0" smtClean="0"/>
              <a:t>１）  </a:t>
            </a:r>
            <a:r>
              <a:rPr lang="zh-CN" altLang="en-US" dirty="0" smtClean="0"/>
              <a:t>平安险  </a:t>
            </a:r>
            <a:r>
              <a:rPr lang="en-US" dirty="0" smtClean="0"/>
              <a:t>（ </a:t>
            </a:r>
            <a:r>
              <a:rPr lang="en-US" dirty="0" err="1" smtClean="0"/>
              <a:t>Ｆｒｅｅ</a:t>
            </a:r>
            <a:r>
              <a:rPr lang="en-US" dirty="0" smtClean="0"/>
              <a:t> </a:t>
            </a:r>
            <a:r>
              <a:rPr lang="en-US" dirty="0" err="1" smtClean="0"/>
              <a:t>Ｆｒｏｍ</a:t>
            </a:r>
            <a:r>
              <a:rPr lang="en-US" dirty="0" smtClean="0"/>
              <a:t> </a:t>
            </a:r>
            <a:r>
              <a:rPr lang="en-US" dirty="0" err="1" smtClean="0"/>
              <a:t>Ｐａｒｔｉｃｕｌａｒ</a:t>
            </a:r>
            <a:r>
              <a:rPr lang="en-US" dirty="0" smtClean="0"/>
              <a:t>  </a:t>
            </a:r>
            <a:r>
              <a:rPr lang="en-US" dirty="0" err="1" smtClean="0"/>
              <a:t>Ａｖｅｒａｇｅ</a:t>
            </a:r>
            <a:r>
              <a:rPr lang="en-US" dirty="0" smtClean="0"/>
              <a:t>，  Ｆ Ｐ Ａ ）  </a:t>
            </a:r>
            <a:r>
              <a:rPr lang="zh-CN" altLang="en-US" dirty="0" smtClean="0"/>
              <a:t>的责任范围</a:t>
            </a:r>
            <a:r>
              <a:rPr lang="en-US" dirty="0" smtClean="0"/>
              <a:t>。</a:t>
            </a:r>
            <a:endParaRPr lang="zh-CN" altLang="en-US" dirty="0" smtClean="0"/>
          </a:p>
          <a:p>
            <a:r>
              <a:rPr lang="en-US" dirty="0" smtClean="0"/>
              <a:t>（１）  </a:t>
            </a:r>
            <a:r>
              <a:rPr lang="zh-CN" altLang="en-US" dirty="0" smtClean="0"/>
              <a:t>被保险货物在运输途中由 于 恶 劣 气 候</a:t>
            </a:r>
            <a:r>
              <a:rPr lang="en-US" dirty="0" smtClean="0"/>
              <a:t>、  </a:t>
            </a:r>
            <a:r>
              <a:rPr lang="zh-CN" altLang="en-US" dirty="0" smtClean="0"/>
              <a:t>雷 电</a:t>
            </a:r>
            <a:r>
              <a:rPr lang="en-US" dirty="0" smtClean="0"/>
              <a:t>、  </a:t>
            </a:r>
            <a:r>
              <a:rPr lang="zh-CN" altLang="en-US" dirty="0" smtClean="0"/>
              <a:t>海 啸</a:t>
            </a:r>
            <a:r>
              <a:rPr lang="en-US" dirty="0" smtClean="0"/>
              <a:t>、  </a:t>
            </a:r>
            <a:r>
              <a:rPr lang="zh-CN" altLang="en-US" dirty="0" smtClean="0"/>
              <a:t>地 震</a:t>
            </a:r>
            <a:r>
              <a:rPr lang="en-US" dirty="0" smtClean="0"/>
              <a:t>、  </a:t>
            </a:r>
            <a:r>
              <a:rPr lang="zh-CN" altLang="en-US" dirty="0" smtClean="0"/>
              <a:t>洪 水 等 自 然 灾 害 造 成 整批货物的全部损失或推定全损</a:t>
            </a:r>
            <a:r>
              <a:rPr lang="en-US" dirty="0" smtClean="0"/>
              <a:t>；</a:t>
            </a:r>
            <a:endParaRPr lang="zh-CN" altLang="en-US" dirty="0" smtClean="0"/>
          </a:p>
          <a:p>
            <a:r>
              <a:rPr lang="en-US" dirty="0" smtClean="0"/>
              <a:t>（２）  </a:t>
            </a:r>
            <a:r>
              <a:rPr lang="zh-CN" altLang="en-US" dirty="0" smtClean="0"/>
              <a:t>由于运 输 工 具 遭 受 搁 浅</a:t>
            </a:r>
            <a:r>
              <a:rPr lang="en-US" dirty="0" smtClean="0"/>
              <a:t>、  </a:t>
            </a:r>
            <a:r>
              <a:rPr lang="zh-CN" altLang="en-US" dirty="0" smtClean="0"/>
              <a:t>触 礁</a:t>
            </a:r>
            <a:r>
              <a:rPr lang="en-US" dirty="0" smtClean="0"/>
              <a:t>、  </a:t>
            </a:r>
            <a:r>
              <a:rPr lang="zh-CN" altLang="en-US" dirty="0" smtClean="0"/>
              <a:t>沉 没</a:t>
            </a:r>
            <a:r>
              <a:rPr lang="en-US" dirty="0" smtClean="0"/>
              <a:t>、  </a:t>
            </a:r>
            <a:r>
              <a:rPr lang="zh-CN" altLang="en-US" dirty="0" smtClean="0"/>
              <a:t>互 撞</a:t>
            </a:r>
            <a:r>
              <a:rPr lang="en-US" dirty="0" smtClean="0"/>
              <a:t>、  </a:t>
            </a:r>
            <a:r>
              <a:rPr lang="zh-CN" altLang="en-US" dirty="0" smtClean="0"/>
              <a:t>与 流 冰 或 其 他 物 体 碰 撞 以 及 失 火</a:t>
            </a:r>
            <a:r>
              <a:rPr lang="en-US" dirty="0" smtClean="0"/>
              <a:t>、</a:t>
            </a:r>
            <a:r>
              <a:rPr lang="zh-CN" altLang="en-US" dirty="0" smtClean="0"/>
              <a:t>爆炸</a:t>
            </a:r>
            <a:r>
              <a:rPr lang="zh-CN" altLang="en-US" dirty="0" smtClean="0"/>
              <a:t>意外事故造成货物的全部或部分损失</a:t>
            </a:r>
            <a:r>
              <a:rPr lang="en-US" dirty="0" smtClean="0"/>
              <a:t>；</a:t>
            </a:r>
            <a:endParaRPr lang="zh-CN" altLang="en-US" dirty="0" smtClean="0"/>
          </a:p>
          <a:p>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45059" name="Rectangle 3"/>
          <p:cNvSpPr>
            <a:spLocks noGrp="1" noChangeArrowheads="1"/>
          </p:cNvSpPr>
          <p:nvPr>
            <p:ph type="body" idx="1"/>
          </p:nvPr>
        </p:nvSpPr>
        <p:spPr/>
        <p:txBody>
          <a:bodyPr/>
          <a:lstStyle/>
          <a:p>
            <a:r>
              <a:rPr lang="en-US" dirty="0" smtClean="0"/>
              <a:t>（３）  </a:t>
            </a:r>
            <a:r>
              <a:rPr lang="zh-CN" altLang="en-US" dirty="0" smtClean="0"/>
              <a:t>在运输工具已经发生搁浅</a:t>
            </a:r>
            <a:r>
              <a:rPr lang="en-US" dirty="0" smtClean="0"/>
              <a:t>、   </a:t>
            </a:r>
            <a:r>
              <a:rPr lang="zh-CN" altLang="en-US" dirty="0" smtClean="0"/>
              <a:t>触礁</a:t>
            </a:r>
            <a:r>
              <a:rPr lang="en-US" dirty="0" smtClean="0"/>
              <a:t>、  </a:t>
            </a:r>
            <a:r>
              <a:rPr lang="zh-CN" altLang="en-US" dirty="0" smtClean="0"/>
              <a:t>沉没和焚毁意外事故的情况下</a:t>
            </a:r>
            <a:r>
              <a:rPr lang="en-US" dirty="0" smtClean="0"/>
              <a:t>，  </a:t>
            </a:r>
            <a:r>
              <a:rPr lang="zh-CN" altLang="en-US" dirty="0" smtClean="0"/>
              <a:t>货物在此前后 又在海上遭受恶劣气候</a:t>
            </a:r>
            <a:r>
              <a:rPr lang="en-US" dirty="0" smtClean="0"/>
              <a:t>、   </a:t>
            </a:r>
            <a:r>
              <a:rPr lang="zh-CN" altLang="en-US" dirty="0" smtClean="0"/>
              <a:t>雷电</a:t>
            </a:r>
            <a:r>
              <a:rPr lang="en-US" dirty="0" smtClean="0"/>
              <a:t>、  </a:t>
            </a:r>
            <a:r>
              <a:rPr lang="zh-CN" altLang="en-US" dirty="0" smtClean="0"/>
              <a:t>海啸等自然灾害所造成的全部或部分损失</a:t>
            </a:r>
            <a:r>
              <a:rPr lang="en-US" dirty="0" smtClean="0"/>
              <a:t>；</a:t>
            </a:r>
            <a:endParaRPr lang="zh-CN" altLang="en-US" dirty="0" smtClean="0"/>
          </a:p>
          <a:p>
            <a:r>
              <a:rPr lang="en-US" dirty="0" smtClean="0"/>
              <a:t>（４）  </a:t>
            </a:r>
            <a:r>
              <a:rPr lang="zh-CN" altLang="en-US" dirty="0" smtClean="0"/>
              <a:t>在装卸或转运时由于一件或数件整件货物落海造成的全部或部分损失</a:t>
            </a:r>
            <a:r>
              <a:rPr lang="en-US" dirty="0" smtClean="0"/>
              <a:t>；</a:t>
            </a:r>
            <a:endParaRPr lang="zh-CN" altLang="en-US" dirty="0" smtClean="0"/>
          </a:p>
          <a:p>
            <a:r>
              <a:rPr lang="en-US" dirty="0" smtClean="0"/>
              <a:t>（５）  </a:t>
            </a:r>
            <a:r>
              <a:rPr lang="zh-CN" altLang="en-US" dirty="0" smtClean="0"/>
              <a:t>被保险人对遭受承保责任范围内危险的货物采取抢救</a:t>
            </a:r>
            <a:r>
              <a:rPr lang="en-US" dirty="0" smtClean="0"/>
              <a:t>、  </a:t>
            </a:r>
            <a:r>
              <a:rPr lang="zh-CN" altLang="en-US" dirty="0" smtClean="0"/>
              <a:t>防止或减少货损措施而支 付的合理费用</a:t>
            </a:r>
            <a:r>
              <a:rPr lang="en-US" dirty="0" smtClean="0"/>
              <a:t>，  </a:t>
            </a:r>
            <a:r>
              <a:rPr lang="zh-CN" altLang="en-US" dirty="0" smtClean="0"/>
              <a:t>但以不超过该批被救货物的保险金额为限</a:t>
            </a:r>
            <a:r>
              <a:rPr lang="en-US" dirty="0" smtClean="0"/>
              <a:t>；</a:t>
            </a:r>
            <a:endParaRPr lang="zh-CN" altLang="en-US" dirty="0" smtClean="0"/>
          </a:p>
          <a:p>
            <a:r>
              <a:rPr lang="en-US" dirty="0" smtClean="0"/>
              <a:t>（６）  </a:t>
            </a:r>
            <a:r>
              <a:rPr lang="zh-CN" altLang="en-US" dirty="0" smtClean="0"/>
              <a:t>运输工具遭遇海难后</a:t>
            </a:r>
            <a:r>
              <a:rPr lang="en-US" dirty="0" smtClean="0"/>
              <a:t>，  </a:t>
            </a:r>
            <a:r>
              <a:rPr lang="zh-CN" altLang="en-US" dirty="0" smtClean="0"/>
              <a:t>在避难港由于卸货所引起的损失</a:t>
            </a:r>
            <a:r>
              <a:rPr lang="en-US" dirty="0" smtClean="0"/>
              <a:t>，   </a:t>
            </a:r>
            <a:r>
              <a:rPr lang="zh-CN" altLang="en-US" dirty="0" smtClean="0"/>
              <a:t>以及在中途港</a:t>
            </a:r>
            <a:r>
              <a:rPr lang="en-US" dirty="0" smtClean="0"/>
              <a:t>、  </a:t>
            </a:r>
            <a:r>
              <a:rPr lang="zh-CN" altLang="en-US" dirty="0" smtClean="0"/>
              <a:t>避难港</a:t>
            </a:r>
            <a:r>
              <a:rPr lang="en-US" dirty="0" smtClean="0"/>
              <a:t>，</a:t>
            </a:r>
            <a:r>
              <a:rPr lang="zh-CN" altLang="en-US" dirty="0" smtClean="0"/>
              <a:t>由于</a:t>
            </a:r>
            <a:r>
              <a:rPr lang="zh-CN" altLang="en-US" dirty="0" smtClean="0"/>
              <a:t>卸货</a:t>
            </a:r>
            <a:r>
              <a:rPr lang="en-US" dirty="0" smtClean="0"/>
              <a:t>、  </a:t>
            </a:r>
            <a:r>
              <a:rPr lang="zh-CN" altLang="en-US" dirty="0" smtClean="0"/>
              <a:t>存仓以及运送货物所产生的特别费用</a:t>
            </a:r>
            <a:r>
              <a:rPr lang="en-US" dirty="0" smtClean="0"/>
              <a:t>；</a:t>
            </a:r>
            <a:endParaRPr lang="zh-CN" altLang="en-US" dirty="0" smtClean="0"/>
          </a:p>
          <a:p>
            <a:r>
              <a:rPr lang="en-US" dirty="0" smtClean="0"/>
              <a:t>（７）  </a:t>
            </a:r>
            <a:r>
              <a:rPr lang="zh-CN" altLang="en-US" dirty="0" smtClean="0"/>
              <a:t>共同海损的牺牲</a:t>
            </a:r>
            <a:r>
              <a:rPr lang="en-US" dirty="0" smtClean="0"/>
              <a:t>、  </a:t>
            </a:r>
            <a:r>
              <a:rPr lang="zh-CN" altLang="en-US" dirty="0" smtClean="0"/>
              <a:t>分摊和救助费用</a:t>
            </a:r>
            <a:r>
              <a:rPr lang="en-US" dirty="0" smtClean="0"/>
              <a:t>；</a:t>
            </a:r>
            <a:endParaRPr lang="zh-CN" altLang="en-US" dirty="0" smtClean="0"/>
          </a:p>
          <a:p>
            <a:r>
              <a:rPr lang="en-US" dirty="0" smtClean="0"/>
              <a:t>（８）  </a:t>
            </a:r>
            <a:r>
              <a:rPr lang="zh-CN" altLang="en-US" dirty="0" smtClean="0"/>
              <a:t>运输契约订有  </a:t>
            </a:r>
            <a:r>
              <a:rPr lang="en-US" dirty="0" smtClean="0"/>
              <a:t>“ </a:t>
            </a:r>
            <a:r>
              <a:rPr lang="zh-CN" altLang="en-US" dirty="0" smtClean="0"/>
              <a:t>船舶互撞责任</a:t>
            </a:r>
            <a:r>
              <a:rPr lang="en-US" dirty="0" smtClean="0"/>
              <a:t>”   </a:t>
            </a:r>
            <a:r>
              <a:rPr lang="zh-CN" altLang="en-US" dirty="0" smtClean="0"/>
              <a:t>条款</a:t>
            </a:r>
            <a:r>
              <a:rPr lang="en-US" dirty="0" smtClean="0"/>
              <a:t>，  </a:t>
            </a:r>
            <a:r>
              <a:rPr lang="zh-CN" altLang="en-US" dirty="0" smtClean="0"/>
              <a:t>根据该条款的规定应由货方偿还船方的损 失</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46083" name="Rectangle 3"/>
          <p:cNvSpPr>
            <a:spLocks noGrp="1" noChangeArrowheads="1"/>
          </p:cNvSpPr>
          <p:nvPr>
            <p:ph type="body" idx="1"/>
          </p:nvPr>
        </p:nvSpPr>
        <p:spPr/>
        <p:txBody>
          <a:bodyPr/>
          <a:lstStyle/>
          <a:p>
            <a:r>
              <a:rPr lang="en-US" dirty="0" smtClean="0"/>
              <a:t>２）  </a:t>
            </a:r>
            <a:r>
              <a:rPr lang="zh-CN" altLang="en-US" dirty="0" smtClean="0"/>
              <a:t>水渍险  </a:t>
            </a:r>
            <a:r>
              <a:rPr lang="en-US" dirty="0" smtClean="0"/>
              <a:t>（ </a:t>
            </a:r>
            <a:r>
              <a:rPr lang="en-US" dirty="0" err="1" smtClean="0"/>
              <a:t>Ｗｉｔｈ</a:t>
            </a:r>
            <a:r>
              <a:rPr lang="en-US" dirty="0" smtClean="0"/>
              <a:t> </a:t>
            </a:r>
            <a:r>
              <a:rPr lang="en-US" dirty="0" err="1" smtClean="0"/>
              <a:t>Ｐａｒｔｉｃｕｌａｒ</a:t>
            </a:r>
            <a:r>
              <a:rPr lang="en-US" dirty="0" smtClean="0"/>
              <a:t>  </a:t>
            </a:r>
            <a:r>
              <a:rPr lang="en-US" dirty="0" err="1" smtClean="0"/>
              <a:t>Ａｖｅｒａｇｅ</a:t>
            </a:r>
            <a:r>
              <a:rPr lang="en-US" dirty="0" smtClean="0"/>
              <a:t>，  ＷＡ </a:t>
            </a:r>
            <a:r>
              <a:rPr lang="zh-CN" altLang="en-US" dirty="0" smtClean="0"/>
              <a:t>或 </a:t>
            </a:r>
            <a:r>
              <a:rPr lang="en-US" dirty="0" smtClean="0"/>
              <a:t>ＷＰＡ）   </a:t>
            </a:r>
            <a:r>
              <a:rPr lang="zh-CN" altLang="en-US" dirty="0" smtClean="0"/>
              <a:t>的责任范围</a:t>
            </a:r>
            <a:r>
              <a:rPr lang="en-US" dirty="0" smtClean="0"/>
              <a:t>。</a:t>
            </a:r>
            <a:endParaRPr lang="zh-CN" altLang="en-US" dirty="0" smtClean="0"/>
          </a:p>
          <a:p>
            <a:r>
              <a:rPr lang="en-US" dirty="0" smtClean="0"/>
              <a:t>（１）  </a:t>
            </a:r>
            <a:r>
              <a:rPr lang="zh-CN" altLang="en-US" dirty="0" smtClean="0"/>
              <a:t>平安险所承保的全部责任</a:t>
            </a:r>
            <a:r>
              <a:rPr lang="en-US" dirty="0" smtClean="0"/>
              <a:t>；</a:t>
            </a:r>
            <a:endParaRPr lang="zh-CN" altLang="en-US" dirty="0" smtClean="0"/>
          </a:p>
          <a:p>
            <a:r>
              <a:rPr lang="en-US" dirty="0" smtClean="0"/>
              <a:t>（２）  </a:t>
            </a:r>
            <a:r>
              <a:rPr lang="zh-CN" altLang="en-US" dirty="0" smtClean="0"/>
              <a:t>被保险货物在运输途中</a:t>
            </a:r>
            <a:r>
              <a:rPr lang="en-US" dirty="0" smtClean="0"/>
              <a:t>，   </a:t>
            </a:r>
            <a:r>
              <a:rPr lang="zh-CN" altLang="en-US" dirty="0" smtClean="0"/>
              <a:t>由 于 恶 劣 气 候</a:t>
            </a:r>
            <a:r>
              <a:rPr lang="en-US" dirty="0" smtClean="0"/>
              <a:t>、  </a:t>
            </a:r>
            <a:r>
              <a:rPr lang="zh-CN" altLang="en-US" dirty="0" smtClean="0"/>
              <a:t>雷 电</a:t>
            </a:r>
            <a:r>
              <a:rPr lang="en-US" dirty="0" smtClean="0"/>
              <a:t>、  </a:t>
            </a:r>
            <a:r>
              <a:rPr lang="zh-CN" altLang="en-US" dirty="0" smtClean="0"/>
              <a:t>海 啸</a:t>
            </a:r>
            <a:r>
              <a:rPr lang="en-US" dirty="0" smtClean="0"/>
              <a:t>、  </a:t>
            </a:r>
            <a:r>
              <a:rPr lang="zh-CN" altLang="en-US" dirty="0" smtClean="0"/>
              <a:t>地 震</a:t>
            </a:r>
            <a:r>
              <a:rPr lang="en-US" dirty="0" smtClean="0"/>
              <a:t>、  </a:t>
            </a:r>
            <a:r>
              <a:rPr lang="zh-CN" altLang="en-US" dirty="0" smtClean="0"/>
              <a:t>洪 水 等 自 然 灾 害 所 造成的部分损失</a:t>
            </a:r>
            <a:r>
              <a:rPr lang="en-US" dirty="0" smtClean="0"/>
              <a:t>；  </a:t>
            </a:r>
            <a:r>
              <a:rPr lang="zh-CN" altLang="en-US" dirty="0" smtClean="0"/>
              <a:t>水渍险一般适用于不易损坏或不因生锈而影响使用的货物</a:t>
            </a:r>
            <a:r>
              <a:rPr lang="en-US" dirty="0" smtClean="0"/>
              <a:t>，  </a:t>
            </a:r>
            <a:r>
              <a:rPr lang="zh-CN" altLang="en-US" dirty="0" smtClean="0"/>
              <a:t>如五金材料</a:t>
            </a:r>
            <a:r>
              <a:rPr lang="en-US" dirty="0" smtClean="0"/>
              <a:t>、</a:t>
            </a:r>
            <a:r>
              <a:rPr lang="zh-CN" altLang="en-US" dirty="0" smtClean="0"/>
              <a:t>旧</a:t>
            </a:r>
            <a:r>
              <a:rPr lang="zh-CN" altLang="en-US" dirty="0" smtClean="0"/>
              <a:t>的汽车</a:t>
            </a:r>
            <a:r>
              <a:rPr lang="en-US" dirty="0" smtClean="0"/>
              <a:t>、 </a:t>
            </a:r>
            <a:r>
              <a:rPr lang="zh-CN" altLang="en-US" dirty="0" smtClean="0"/>
              <a:t>机械</a:t>
            </a:r>
            <a:r>
              <a:rPr lang="en-US" dirty="0" smtClean="0"/>
              <a:t>、 </a:t>
            </a:r>
            <a:r>
              <a:rPr lang="zh-CN" altLang="en-US" dirty="0" smtClean="0"/>
              <a:t>机床</a:t>
            </a:r>
            <a:r>
              <a:rPr lang="en-US" dirty="0" smtClean="0"/>
              <a:t>、  </a:t>
            </a:r>
            <a:r>
              <a:rPr lang="zh-CN" altLang="en-US" dirty="0" smtClean="0"/>
              <a:t>散装金属原料等</a:t>
            </a:r>
            <a:r>
              <a:rPr lang="en-US" dirty="0" smtClean="0"/>
              <a:t>。</a:t>
            </a:r>
            <a:endParaRPr lang="zh-CN" altLang="en-US" dirty="0" smtClean="0"/>
          </a:p>
          <a:p>
            <a:pPr eaLnBrk="1" hangingPunct="1"/>
            <a:r>
              <a:rPr lang="en-US" dirty="0" smtClean="0"/>
              <a:t>３）  </a:t>
            </a:r>
            <a:r>
              <a:rPr lang="zh-CN" altLang="en-US" dirty="0" smtClean="0"/>
              <a:t>一切险  </a:t>
            </a:r>
            <a:r>
              <a:rPr lang="en-US" dirty="0" smtClean="0"/>
              <a:t>（ </a:t>
            </a:r>
            <a:r>
              <a:rPr lang="en-US" dirty="0" err="1" smtClean="0"/>
              <a:t>Ａｌｌ</a:t>
            </a:r>
            <a:r>
              <a:rPr lang="en-US" dirty="0" smtClean="0"/>
              <a:t> </a:t>
            </a:r>
            <a:r>
              <a:rPr lang="en-US" dirty="0" err="1" smtClean="0"/>
              <a:t>Ｒｉｓｋｓ</a:t>
            </a:r>
            <a:r>
              <a:rPr lang="en-US" dirty="0" smtClean="0"/>
              <a:t>）   </a:t>
            </a:r>
            <a:r>
              <a:rPr lang="zh-CN" altLang="en-US" dirty="0" smtClean="0"/>
              <a:t>的责任范围</a:t>
            </a:r>
            <a:r>
              <a:rPr lang="en-US" dirty="0" smtClean="0"/>
              <a:t>。</a:t>
            </a:r>
            <a:endParaRPr lang="zh-CN" altLang="en-US" dirty="0" smtClean="0"/>
          </a:p>
          <a:p>
            <a:r>
              <a:rPr lang="zh-CN" altLang="en-US" dirty="0" smtClean="0"/>
              <a:t>一切险是海上货物运输保险中承保范围最大的一种基本险别</a:t>
            </a:r>
            <a:r>
              <a:rPr lang="en-US" dirty="0" smtClean="0"/>
              <a:t>。   </a:t>
            </a:r>
            <a:r>
              <a:rPr lang="zh-CN" altLang="en-US" dirty="0" smtClean="0"/>
              <a:t>它的责任范围包括平安险 和水渍险的保险责任</a:t>
            </a:r>
            <a:r>
              <a:rPr lang="en-US" dirty="0" smtClean="0"/>
              <a:t>，  </a:t>
            </a:r>
            <a:r>
              <a:rPr lang="zh-CN" altLang="en-US" dirty="0" smtClean="0"/>
              <a:t>还负责被保险货物在运输途中由于一般外来原因所造成的全部或部分损失</a:t>
            </a:r>
            <a:r>
              <a:rPr lang="en-US" dirty="0" smtClean="0"/>
              <a:t>。 </a:t>
            </a:r>
            <a:endParaRPr lang="zh-CN" altLang="zh-CN"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47107" name="Rectangle 3"/>
          <p:cNvSpPr>
            <a:spLocks noGrp="1" noChangeArrowheads="1"/>
          </p:cNvSpPr>
          <p:nvPr>
            <p:ph type="body" idx="1"/>
          </p:nvPr>
        </p:nvSpPr>
        <p:spPr/>
        <p:txBody>
          <a:bodyPr/>
          <a:lstStyle/>
          <a:p>
            <a:r>
              <a:rPr lang="en-US" dirty="0" smtClean="0"/>
              <a:t>４</a:t>
            </a:r>
            <a:r>
              <a:rPr lang="en-US" dirty="0" smtClean="0"/>
              <a:t>）  </a:t>
            </a:r>
            <a:r>
              <a:rPr lang="zh-CN" altLang="en-US" dirty="0" smtClean="0"/>
              <a:t>除外责任</a:t>
            </a:r>
            <a:r>
              <a:rPr lang="en-US" dirty="0" smtClean="0"/>
              <a:t>。</a:t>
            </a:r>
            <a:endParaRPr lang="zh-CN" altLang="en-US" dirty="0" smtClean="0"/>
          </a:p>
          <a:p>
            <a:r>
              <a:rPr lang="zh-CN" altLang="en-US" dirty="0" smtClean="0"/>
              <a:t>我国现行的海洋运输货物保险条款对于除外责任的规定</a:t>
            </a:r>
            <a:r>
              <a:rPr lang="en-US" dirty="0" smtClean="0"/>
              <a:t>，   </a:t>
            </a:r>
            <a:r>
              <a:rPr lang="zh-CN" altLang="en-US" dirty="0" smtClean="0"/>
              <a:t>主要是参考了英国  </a:t>
            </a:r>
            <a:r>
              <a:rPr lang="en-US" dirty="0" smtClean="0"/>
              <a:t>《 １９０６ </a:t>
            </a:r>
            <a:r>
              <a:rPr lang="zh-CN" altLang="en-US" dirty="0" smtClean="0"/>
              <a:t>年 海上保险法</a:t>
            </a:r>
            <a:r>
              <a:rPr lang="en-US" dirty="0" smtClean="0"/>
              <a:t>》   </a:t>
            </a:r>
            <a:r>
              <a:rPr lang="zh-CN" altLang="en-US" dirty="0" smtClean="0"/>
              <a:t>的有关除外责任的规定</a:t>
            </a:r>
            <a:r>
              <a:rPr lang="en-US" dirty="0" smtClean="0"/>
              <a:t>。   </a:t>
            </a:r>
            <a:r>
              <a:rPr lang="zh-CN" altLang="en-US" dirty="0" smtClean="0"/>
              <a:t>基本险的除外责任有以下五项</a:t>
            </a:r>
            <a:r>
              <a:rPr lang="en-US" dirty="0" smtClean="0"/>
              <a:t>：</a:t>
            </a:r>
            <a:endParaRPr lang="zh-CN" altLang="en-US" dirty="0" smtClean="0"/>
          </a:p>
          <a:p>
            <a:r>
              <a:rPr lang="en-US" dirty="0" smtClean="0"/>
              <a:t>（１）  </a:t>
            </a:r>
            <a:r>
              <a:rPr lang="zh-CN" altLang="en-US" dirty="0" smtClean="0"/>
              <a:t>被保险人的故意行为或过失所造成的损失</a:t>
            </a:r>
            <a:r>
              <a:rPr lang="en-US" dirty="0" smtClean="0"/>
              <a:t>；</a:t>
            </a:r>
            <a:endParaRPr lang="zh-CN" altLang="en-US" dirty="0" smtClean="0"/>
          </a:p>
          <a:p>
            <a:r>
              <a:rPr lang="en-US" dirty="0" smtClean="0"/>
              <a:t>（２）  </a:t>
            </a:r>
            <a:r>
              <a:rPr lang="zh-CN" altLang="en-US" dirty="0" smtClean="0"/>
              <a:t>属于发货人责任引起的损失</a:t>
            </a:r>
            <a:r>
              <a:rPr lang="en-US" dirty="0" smtClean="0"/>
              <a:t>；</a:t>
            </a:r>
            <a:endParaRPr lang="zh-CN" altLang="en-US" dirty="0" smtClean="0"/>
          </a:p>
          <a:p>
            <a:r>
              <a:rPr lang="en-US" dirty="0" smtClean="0"/>
              <a:t>（３）  </a:t>
            </a:r>
            <a:r>
              <a:rPr lang="zh-CN" altLang="en-US" dirty="0" smtClean="0"/>
              <a:t>在保险责任开始前</a:t>
            </a:r>
            <a:r>
              <a:rPr lang="en-US" dirty="0" smtClean="0"/>
              <a:t>，  </a:t>
            </a:r>
            <a:r>
              <a:rPr lang="zh-CN" altLang="en-US" dirty="0" smtClean="0"/>
              <a:t>被保险货物已经存在的品质不良或数量短差所造成的损失</a:t>
            </a:r>
            <a:r>
              <a:rPr lang="en-US" dirty="0" smtClean="0"/>
              <a:t>；</a:t>
            </a:r>
            <a:endParaRPr lang="zh-CN" altLang="en-US" dirty="0" smtClean="0"/>
          </a:p>
          <a:p>
            <a:r>
              <a:rPr lang="en-US" dirty="0" smtClean="0"/>
              <a:t>（４）  </a:t>
            </a:r>
            <a:r>
              <a:rPr lang="zh-CN" altLang="en-US" dirty="0" smtClean="0"/>
              <a:t>货物的自然损耗</a:t>
            </a:r>
            <a:r>
              <a:rPr lang="en-US" dirty="0" smtClean="0"/>
              <a:t>、  </a:t>
            </a:r>
            <a:r>
              <a:rPr lang="zh-CN" altLang="en-US" dirty="0" smtClean="0"/>
              <a:t>本质缺陷</a:t>
            </a:r>
            <a:r>
              <a:rPr lang="en-US" dirty="0" smtClean="0"/>
              <a:t>、  </a:t>
            </a:r>
            <a:r>
              <a:rPr lang="zh-CN" altLang="en-US" dirty="0" smtClean="0"/>
              <a:t>特性以及市价跌落</a:t>
            </a:r>
            <a:r>
              <a:rPr lang="en-US" dirty="0" smtClean="0"/>
              <a:t>、  </a:t>
            </a:r>
            <a:r>
              <a:rPr lang="zh-CN" altLang="en-US" dirty="0" smtClean="0"/>
              <a:t>运输迟延所引起的损失或费用</a:t>
            </a:r>
            <a:r>
              <a:rPr lang="en-US" dirty="0" smtClean="0"/>
              <a:t>；</a:t>
            </a:r>
            <a:endParaRPr lang="zh-CN" altLang="en-US" dirty="0" smtClean="0"/>
          </a:p>
          <a:p>
            <a:r>
              <a:rPr lang="en-US" dirty="0" smtClean="0"/>
              <a:t>（５）  </a:t>
            </a:r>
            <a:r>
              <a:rPr lang="zh-CN" altLang="en-US" dirty="0" smtClean="0"/>
              <a:t>战争险和罢工险条款规定的责任范围和除外责任</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48131" name="Rectangle 3"/>
          <p:cNvSpPr>
            <a:spLocks noGrp="1" noChangeArrowheads="1"/>
          </p:cNvSpPr>
          <p:nvPr>
            <p:ph type="body" idx="1"/>
          </p:nvPr>
        </p:nvSpPr>
        <p:spPr/>
        <p:txBody>
          <a:bodyPr/>
          <a:lstStyle/>
          <a:p>
            <a:r>
              <a:rPr lang="en-US" dirty="0" smtClean="0"/>
              <a:t>５）  </a:t>
            </a:r>
            <a:r>
              <a:rPr lang="zh-CN" altLang="en-US" dirty="0" smtClean="0"/>
              <a:t>责任起讫</a:t>
            </a:r>
            <a:r>
              <a:rPr lang="en-US" dirty="0" smtClean="0"/>
              <a:t>。</a:t>
            </a:r>
            <a:endParaRPr lang="zh-CN" altLang="en-US" dirty="0" smtClean="0"/>
          </a:p>
          <a:p>
            <a:r>
              <a:rPr lang="zh-CN" altLang="en-US" dirty="0" smtClean="0"/>
              <a:t>责任起讫亦称保险期间或保险期限</a:t>
            </a:r>
            <a:r>
              <a:rPr lang="en-US" dirty="0" smtClean="0"/>
              <a:t>，  </a:t>
            </a:r>
            <a:r>
              <a:rPr lang="zh-CN" altLang="en-US" dirty="0" smtClean="0"/>
              <a:t>是指保险人承担责任的起讫时限</a:t>
            </a:r>
            <a:r>
              <a:rPr lang="en-US" dirty="0" smtClean="0"/>
              <a:t>。  </a:t>
            </a:r>
            <a:r>
              <a:rPr lang="zh-CN" altLang="en-US" dirty="0" smtClean="0"/>
              <a:t>根据中国人民保 险公司  </a:t>
            </a:r>
            <a:r>
              <a:rPr lang="en-US" dirty="0" smtClean="0"/>
              <a:t>《 </a:t>
            </a:r>
            <a:r>
              <a:rPr lang="zh-CN" altLang="en-US" dirty="0" smtClean="0"/>
              <a:t>海洋运输 货 物 保 险 条 款 </a:t>
            </a:r>
            <a:r>
              <a:rPr lang="en-US" dirty="0" smtClean="0"/>
              <a:t>》  </a:t>
            </a:r>
            <a:r>
              <a:rPr lang="zh-CN" altLang="en-US" dirty="0" smtClean="0"/>
              <a:t>规 定</a:t>
            </a:r>
            <a:r>
              <a:rPr lang="en-US" dirty="0" smtClean="0"/>
              <a:t>，  </a:t>
            </a:r>
            <a:r>
              <a:rPr lang="zh-CN" altLang="en-US" dirty="0" smtClean="0"/>
              <a:t>基 本 险 的 承 保 责 任 起 讫 均 采 用  </a:t>
            </a:r>
            <a:r>
              <a:rPr lang="en-US" dirty="0" smtClean="0"/>
              <a:t>“ </a:t>
            </a:r>
            <a:r>
              <a:rPr lang="zh-CN" altLang="en-US" dirty="0" smtClean="0"/>
              <a:t>仓 至 仓 条 款 </a:t>
            </a:r>
            <a:r>
              <a:rPr lang="en-US" dirty="0" smtClean="0"/>
              <a:t>”（ </a:t>
            </a:r>
            <a:r>
              <a:rPr lang="en-US" dirty="0" err="1" smtClean="0"/>
              <a:t>Ｗａｒｅｈｏｕｓｅ</a:t>
            </a:r>
            <a:r>
              <a:rPr lang="en-US" dirty="0" smtClean="0"/>
              <a:t>  </a:t>
            </a:r>
            <a:r>
              <a:rPr lang="en-US" dirty="0" err="1" smtClean="0"/>
              <a:t>ｔｏ</a:t>
            </a:r>
            <a:r>
              <a:rPr lang="en-US" dirty="0" smtClean="0"/>
              <a:t> </a:t>
            </a:r>
            <a:r>
              <a:rPr lang="en-US" dirty="0" err="1" smtClean="0"/>
              <a:t>Ｗａｒｅｈｏｕｓｅ</a:t>
            </a:r>
            <a:r>
              <a:rPr lang="en-US" dirty="0" smtClean="0"/>
              <a:t>  </a:t>
            </a:r>
            <a:r>
              <a:rPr lang="en-US" dirty="0" err="1" smtClean="0"/>
              <a:t>Ｃｌａｕｓｅ</a:t>
            </a:r>
            <a:r>
              <a:rPr lang="en-US" dirty="0" smtClean="0"/>
              <a:t>） 。  “ </a:t>
            </a:r>
            <a:r>
              <a:rPr lang="zh-CN" altLang="en-US" dirty="0" smtClean="0"/>
              <a:t>仓至仓条款</a:t>
            </a:r>
            <a:r>
              <a:rPr lang="en-US" dirty="0" smtClean="0"/>
              <a:t>” ，  </a:t>
            </a:r>
            <a:r>
              <a:rPr lang="zh-CN" altLang="en-US" dirty="0" smtClean="0"/>
              <a:t>是指保险人对被保险货物所承担的保险 责任</a:t>
            </a:r>
            <a:r>
              <a:rPr lang="en-US" dirty="0" smtClean="0"/>
              <a:t>，  </a:t>
            </a:r>
            <a:r>
              <a:rPr lang="zh-CN" altLang="en-US" dirty="0" smtClean="0"/>
              <a:t>从货物运离保险单所载明的起运地发货人仓库或储存处所开始运输时生效</a:t>
            </a:r>
            <a:r>
              <a:rPr lang="en-US" dirty="0" smtClean="0"/>
              <a:t>， </a:t>
            </a:r>
            <a:r>
              <a:rPr lang="zh-CN" altLang="en-US" dirty="0" smtClean="0"/>
              <a:t>直至该项 货物运到保险单所载明的目的港</a:t>
            </a:r>
            <a:r>
              <a:rPr lang="en-US" dirty="0" smtClean="0"/>
              <a:t>   （ </a:t>
            </a:r>
            <a:r>
              <a:rPr lang="zh-CN" altLang="en-US" dirty="0" smtClean="0"/>
              <a:t>地</a:t>
            </a:r>
            <a:r>
              <a:rPr lang="en-US" dirty="0" smtClean="0"/>
              <a:t>）  </a:t>
            </a:r>
            <a:r>
              <a:rPr lang="zh-CN" altLang="en-US" dirty="0" smtClean="0"/>
              <a:t>收货人的最后仓库或储存处所时为止</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49155" name="Rectangle 3"/>
          <p:cNvSpPr>
            <a:spLocks noGrp="1" noChangeArrowheads="1"/>
          </p:cNvSpPr>
          <p:nvPr>
            <p:ph type="body" idx="1"/>
          </p:nvPr>
        </p:nvSpPr>
        <p:spPr/>
        <p:txBody>
          <a:bodyPr/>
          <a:lstStyle/>
          <a:p>
            <a:pPr>
              <a:lnSpc>
                <a:spcPct val="150000"/>
              </a:lnSpc>
            </a:pPr>
            <a:r>
              <a:rPr lang="zh-CN" altLang="en-US" dirty="0" smtClean="0"/>
              <a:t> 当被保险</a:t>
            </a:r>
            <a:r>
              <a:rPr lang="zh-CN" altLang="en-US" dirty="0" smtClean="0"/>
              <a:t>货物</a:t>
            </a:r>
            <a:r>
              <a:rPr lang="zh-CN" altLang="en-US" dirty="0" smtClean="0"/>
              <a:t>进入收货人仓库时</a:t>
            </a:r>
            <a:r>
              <a:rPr lang="en-US" dirty="0" smtClean="0"/>
              <a:t>，  </a:t>
            </a:r>
            <a:r>
              <a:rPr lang="zh-CN" altLang="en-US" dirty="0" smtClean="0"/>
              <a:t>保险责任即告终止</a:t>
            </a:r>
            <a:r>
              <a:rPr lang="en-US" dirty="0" smtClean="0"/>
              <a:t>；  </a:t>
            </a:r>
            <a:r>
              <a:rPr lang="zh-CN" altLang="en-US" dirty="0" smtClean="0"/>
              <a:t>若发生以下三种情况</a:t>
            </a:r>
            <a:r>
              <a:rPr lang="en-US" dirty="0" smtClean="0"/>
              <a:t>，  </a:t>
            </a:r>
            <a:r>
              <a:rPr lang="zh-CN" altLang="en-US" dirty="0" smtClean="0"/>
              <a:t>保险责任也终止</a:t>
            </a:r>
            <a:r>
              <a:rPr lang="en-US" dirty="0" smtClean="0"/>
              <a:t>。</a:t>
            </a:r>
            <a:endParaRPr lang="zh-CN" altLang="en-US" dirty="0" smtClean="0"/>
          </a:p>
          <a:p>
            <a:pPr>
              <a:lnSpc>
                <a:spcPct val="150000"/>
              </a:lnSpc>
            </a:pPr>
            <a:r>
              <a:rPr lang="en-US" dirty="0" smtClean="0"/>
              <a:t>（１）  </a:t>
            </a:r>
            <a:r>
              <a:rPr lang="zh-CN" altLang="en-US" dirty="0" smtClean="0"/>
              <a:t>如果货物从卸货港卸离海轮起满  </a:t>
            </a:r>
            <a:r>
              <a:rPr lang="en-US" dirty="0" smtClean="0"/>
              <a:t>６０ </a:t>
            </a:r>
            <a:r>
              <a:rPr lang="zh-CN" altLang="en-US" dirty="0" smtClean="0"/>
              <a:t>天仍未运抵收货人仓库</a:t>
            </a:r>
            <a:r>
              <a:rPr lang="en-US" dirty="0" smtClean="0"/>
              <a:t>，   </a:t>
            </a:r>
            <a:r>
              <a:rPr lang="zh-CN" altLang="en-US" dirty="0" smtClean="0"/>
              <a:t>保险责任亦告终止</a:t>
            </a:r>
            <a:r>
              <a:rPr lang="en-US" dirty="0" smtClean="0"/>
              <a:t>；</a:t>
            </a:r>
            <a:endParaRPr lang="zh-CN" altLang="en-US" dirty="0" smtClean="0"/>
          </a:p>
          <a:p>
            <a:pPr>
              <a:lnSpc>
                <a:spcPct val="150000"/>
              </a:lnSpc>
            </a:pPr>
            <a:r>
              <a:rPr lang="en-US" dirty="0" smtClean="0"/>
              <a:t>（２）  </a:t>
            </a:r>
            <a:r>
              <a:rPr lang="zh-CN" altLang="en-US" dirty="0" smtClean="0"/>
              <a:t>如果在上述 </a:t>
            </a:r>
            <a:r>
              <a:rPr lang="en-US" dirty="0" smtClean="0"/>
              <a:t>６０ </a:t>
            </a:r>
            <a:r>
              <a:rPr lang="zh-CN" altLang="en-US" dirty="0" smtClean="0"/>
              <a:t>天内被保险货物需转运到非保险单所载明的目的地时</a:t>
            </a:r>
            <a:r>
              <a:rPr lang="en-US" dirty="0" smtClean="0"/>
              <a:t>，  </a:t>
            </a:r>
            <a:r>
              <a:rPr lang="zh-CN" altLang="en-US" dirty="0" smtClean="0"/>
              <a:t>则该项货物 开始转运时保险责任终止</a:t>
            </a:r>
            <a:r>
              <a:rPr lang="en-US" dirty="0" smtClean="0"/>
              <a:t>；</a:t>
            </a:r>
            <a:endParaRPr lang="zh-CN" altLang="en-US" dirty="0" smtClean="0"/>
          </a:p>
          <a:p>
            <a:pPr>
              <a:lnSpc>
                <a:spcPct val="150000"/>
              </a:lnSpc>
            </a:pPr>
            <a:r>
              <a:rPr lang="en-US" dirty="0" smtClean="0"/>
              <a:t>（３）  </a:t>
            </a:r>
            <a:r>
              <a:rPr lang="zh-CN" altLang="en-US" dirty="0" smtClean="0"/>
              <a:t>被保险货物在运抵保险单所载明的目的地以前的某一仓库或储存处所而进行分配</a:t>
            </a:r>
            <a:r>
              <a:rPr lang="en-US" dirty="0" smtClean="0"/>
              <a:t>、</a:t>
            </a:r>
            <a:r>
              <a:rPr lang="zh-CN" altLang="en-US" dirty="0" smtClean="0"/>
              <a:t>分派</a:t>
            </a:r>
            <a:r>
              <a:rPr lang="zh-CN" altLang="en-US" dirty="0" smtClean="0"/>
              <a:t>时</a:t>
            </a:r>
            <a:r>
              <a:rPr lang="en-US" dirty="0" smtClean="0"/>
              <a:t>，  </a:t>
            </a:r>
            <a:r>
              <a:rPr lang="zh-CN" altLang="en-US" dirty="0" smtClean="0"/>
              <a:t>则该仓库或储存处所视为被保险人的最后仓库</a:t>
            </a:r>
            <a:r>
              <a:rPr lang="en-US" dirty="0" smtClean="0"/>
              <a:t>，  </a:t>
            </a:r>
            <a:r>
              <a:rPr lang="zh-CN" altLang="en-US" dirty="0" smtClean="0"/>
              <a:t>保险责任在货物运抵该仓库或处所 时终止</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0179" name="Rectangle 3"/>
          <p:cNvSpPr>
            <a:spLocks noGrp="1" noChangeArrowheads="1"/>
          </p:cNvSpPr>
          <p:nvPr>
            <p:ph type="body" idx="1"/>
          </p:nvPr>
        </p:nvSpPr>
        <p:spPr/>
        <p:txBody>
          <a:bodyPr/>
          <a:lstStyle/>
          <a:p>
            <a:r>
              <a:rPr lang="en-US" dirty="0" smtClean="0"/>
              <a:t>６）  </a:t>
            </a:r>
            <a:r>
              <a:rPr lang="zh-CN" altLang="en-US" dirty="0" smtClean="0"/>
              <a:t>索赔期限</a:t>
            </a:r>
            <a:r>
              <a:rPr lang="en-US" dirty="0" smtClean="0"/>
              <a:t>。</a:t>
            </a:r>
            <a:endParaRPr lang="zh-CN" altLang="en-US" dirty="0" smtClean="0"/>
          </a:p>
          <a:p>
            <a:r>
              <a:rPr lang="zh-CN" altLang="en-US" dirty="0" smtClean="0"/>
              <a:t>索赔期限亦称索赔时效</a:t>
            </a:r>
            <a:r>
              <a:rPr lang="en-US" dirty="0" smtClean="0"/>
              <a:t>，   </a:t>
            </a:r>
            <a:r>
              <a:rPr lang="zh-CN" altLang="en-US" dirty="0" smtClean="0"/>
              <a:t>是被保险货物发生保险责任范围内的风险与损失时</a:t>
            </a:r>
            <a:r>
              <a:rPr lang="en-US" dirty="0" smtClean="0"/>
              <a:t>，  </a:t>
            </a:r>
            <a:r>
              <a:rPr lang="zh-CN" altLang="en-US" dirty="0" smtClean="0"/>
              <a:t>被保险人 向保险人提出索赔的有效期限</a:t>
            </a:r>
            <a:r>
              <a:rPr lang="en-US" dirty="0" smtClean="0"/>
              <a:t>。</a:t>
            </a:r>
            <a:r>
              <a:rPr lang="zh-CN" altLang="en-US" dirty="0" smtClean="0"/>
              <a:t>中国人民保险公司  </a:t>
            </a:r>
            <a:r>
              <a:rPr lang="en-US" dirty="0" smtClean="0"/>
              <a:t>《 </a:t>
            </a:r>
            <a:r>
              <a:rPr lang="zh-CN" altLang="en-US" dirty="0" smtClean="0"/>
              <a:t>海洋运输货物保险条款</a:t>
            </a:r>
            <a:r>
              <a:rPr lang="en-US" dirty="0" smtClean="0"/>
              <a:t>》   </a:t>
            </a:r>
            <a:r>
              <a:rPr lang="zh-CN" altLang="en-US" dirty="0" smtClean="0"/>
              <a:t>规定索赔</a:t>
            </a:r>
            <a:r>
              <a:rPr lang="zh-CN" altLang="en-US" dirty="0" smtClean="0"/>
              <a:t>期限</a:t>
            </a:r>
            <a:r>
              <a:rPr lang="zh-CN" altLang="en-US" dirty="0" smtClean="0"/>
              <a:t>为两年</a:t>
            </a:r>
            <a:r>
              <a:rPr lang="en-US" dirty="0" smtClean="0"/>
              <a:t>，  </a:t>
            </a:r>
            <a:r>
              <a:rPr lang="zh-CN" altLang="en-US" dirty="0" smtClean="0"/>
              <a:t>自被保险货物运抵目的港全部卸离海轮之日起计算</a:t>
            </a:r>
            <a:r>
              <a:rPr lang="en-US" dirty="0" smtClean="0"/>
              <a:t>。   </a:t>
            </a:r>
            <a:r>
              <a:rPr lang="zh-CN" altLang="en-US" dirty="0" smtClean="0"/>
              <a:t>值得注意的是</a:t>
            </a:r>
            <a:r>
              <a:rPr lang="en-US" dirty="0" smtClean="0"/>
              <a:t>：  </a:t>
            </a:r>
            <a:r>
              <a:rPr lang="zh-CN" altLang="en-US" dirty="0" smtClean="0"/>
              <a:t>如果货物属 于保险责任范围</a:t>
            </a:r>
            <a:r>
              <a:rPr lang="en-US" dirty="0" smtClean="0"/>
              <a:t>，  </a:t>
            </a:r>
            <a:r>
              <a:rPr lang="zh-CN" altLang="en-US" dirty="0" smtClean="0"/>
              <a:t>又涉及船方或其他第三者责任方的索赔</a:t>
            </a:r>
            <a:r>
              <a:rPr lang="en-US" dirty="0" smtClean="0"/>
              <a:t>，  </a:t>
            </a:r>
            <a:r>
              <a:rPr lang="zh-CN" altLang="en-US" dirty="0" smtClean="0"/>
              <a:t>被保险人必须在有关责任方规定 的有效期限内办理索赔</a:t>
            </a:r>
            <a:r>
              <a:rPr lang="en-US" dirty="0" smtClean="0"/>
              <a:t>。   </a:t>
            </a:r>
            <a:r>
              <a:rPr lang="zh-CN" altLang="en-US" dirty="0" smtClean="0"/>
              <a:t>否则</a:t>
            </a:r>
            <a:r>
              <a:rPr lang="en-US" dirty="0" smtClean="0"/>
              <a:t>，  </a:t>
            </a:r>
            <a:r>
              <a:rPr lang="zh-CN" altLang="en-US" dirty="0" smtClean="0"/>
              <a:t>因被保险人疏忽或其他原因逾期而丧失向有关责任方索赔权 益时</a:t>
            </a:r>
            <a:r>
              <a:rPr lang="en-US" dirty="0" smtClean="0"/>
              <a:t>，  </a:t>
            </a:r>
            <a:r>
              <a:rPr lang="zh-CN" altLang="en-US" dirty="0" smtClean="0"/>
              <a:t>应由被保险人自己承担责任</a:t>
            </a:r>
            <a:r>
              <a:rPr lang="en-US" dirty="0" smtClean="0"/>
              <a:t>，   </a:t>
            </a:r>
            <a:r>
              <a:rPr lang="zh-CN" altLang="en-US" dirty="0" smtClean="0"/>
              <a:t>保险人不予赔偿</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1203" name="Rectangle 3"/>
          <p:cNvSpPr>
            <a:spLocks noGrp="1" noChangeArrowheads="1"/>
          </p:cNvSpPr>
          <p:nvPr>
            <p:ph type="body" idx="1"/>
          </p:nvPr>
        </p:nvSpPr>
        <p:spPr/>
        <p:txBody>
          <a:bodyPr/>
          <a:lstStyle/>
          <a:p>
            <a:pPr eaLnBrk="1" hangingPunct="1"/>
            <a:r>
              <a:rPr lang="en-US" dirty="0" smtClean="0"/>
              <a:t>２  </a:t>
            </a:r>
            <a:r>
              <a:rPr lang="zh-CN" altLang="en-US" dirty="0" smtClean="0"/>
              <a:t>海洋运输货物保险的附加险</a:t>
            </a:r>
          </a:p>
          <a:p>
            <a:r>
              <a:rPr lang="zh-CN" altLang="en-US" dirty="0" smtClean="0"/>
              <a:t>我国  </a:t>
            </a:r>
            <a:r>
              <a:rPr lang="en-US" dirty="0" smtClean="0"/>
              <a:t>《 </a:t>
            </a:r>
            <a:r>
              <a:rPr lang="zh-CN" altLang="en-US" dirty="0" smtClean="0"/>
              <a:t>中国保险条款</a:t>
            </a:r>
            <a:r>
              <a:rPr lang="en-US" dirty="0" smtClean="0"/>
              <a:t>》   </a:t>
            </a:r>
            <a:r>
              <a:rPr lang="zh-CN" altLang="en-US" dirty="0" smtClean="0"/>
              <a:t>将附加险分为一般附加险</a:t>
            </a:r>
            <a:r>
              <a:rPr lang="en-US" dirty="0" smtClean="0"/>
              <a:t>、   </a:t>
            </a:r>
            <a:r>
              <a:rPr lang="zh-CN" altLang="en-US" dirty="0" smtClean="0"/>
              <a:t>特别 附加险和特殊附加险三类</a:t>
            </a:r>
            <a:r>
              <a:rPr lang="en-US" dirty="0" smtClean="0"/>
              <a:t>。</a:t>
            </a:r>
            <a:endParaRPr lang="zh-CN" altLang="en-US" dirty="0" smtClean="0"/>
          </a:p>
          <a:p>
            <a:r>
              <a:rPr lang="en-US" dirty="0" smtClean="0"/>
              <a:t>１）  </a:t>
            </a:r>
            <a:r>
              <a:rPr lang="zh-CN" altLang="en-US" dirty="0" smtClean="0"/>
              <a:t>一般附加险  </a:t>
            </a:r>
            <a:r>
              <a:rPr lang="en-US" dirty="0" smtClean="0"/>
              <a:t>（ </a:t>
            </a:r>
            <a:r>
              <a:rPr lang="en-US" dirty="0" err="1" smtClean="0"/>
              <a:t>Ｇｅｎｅｒａｌ</a:t>
            </a:r>
            <a:r>
              <a:rPr lang="en-US" dirty="0" smtClean="0"/>
              <a:t>  </a:t>
            </a:r>
            <a:r>
              <a:rPr lang="en-US" dirty="0" err="1" smtClean="0"/>
              <a:t>Ａｄｄｉｔｉｏｎａｌ</a:t>
            </a:r>
            <a:r>
              <a:rPr lang="en-US" dirty="0" smtClean="0"/>
              <a:t>  </a:t>
            </a:r>
            <a:r>
              <a:rPr lang="en-US" dirty="0" err="1" smtClean="0"/>
              <a:t>Ｒｉｓｋｓ</a:t>
            </a:r>
            <a:r>
              <a:rPr lang="en-US" dirty="0" smtClean="0"/>
              <a:t>） 。</a:t>
            </a:r>
            <a:endParaRPr lang="zh-CN" altLang="en-US" dirty="0" smtClean="0"/>
          </a:p>
          <a:p>
            <a:r>
              <a:rPr lang="zh-CN" altLang="en-US" dirty="0" smtClean="0"/>
              <a:t>目前中国人民保险公司承保的一般附加险主要有下列 </a:t>
            </a:r>
            <a:r>
              <a:rPr lang="en-US" dirty="0" smtClean="0"/>
              <a:t>１１ </a:t>
            </a:r>
            <a:r>
              <a:rPr lang="zh-CN" altLang="en-US" dirty="0" smtClean="0"/>
              <a:t>种</a:t>
            </a:r>
            <a:r>
              <a:rPr lang="en-US" dirty="0" smtClean="0"/>
              <a:t>：</a:t>
            </a:r>
            <a:endParaRPr lang="zh-CN" altLang="en-US" dirty="0" smtClean="0"/>
          </a:p>
          <a:p>
            <a:r>
              <a:rPr lang="en-US" dirty="0" smtClean="0"/>
              <a:t>（１）  </a:t>
            </a:r>
            <a:r>
              <a:rPr lang="zh-CN" altLang="en-US" dirty="0" smtClean="0"/>
              <a:t>偷窃</a:t>
            </a:r>
            <a:r>
              <a:rPr lang="en-US" dirty="0" smtClean="0"/>
              <a:t>、  </a:t>
            </a:r>
            <a:r>
              <a:rPr lang="zh-CN" altLang="en-US" dirty="0" smtClean="0"/>
              <a:t>提货不着险  </a:t>
            </a:r>
            <a:r>
              <a:rPr lang="en-US" dirty="0" smtClean="0"/>
              <a:t>（ </a:t>
            </a:r>
            <a:r>
              <a:rPr lang="en-US" dirty="0" err="1" smtClean="0"/>
              <a:t>Ｔｈｅｆｔ</a:t>
            </a:r>
            <a:r>
              <a:rPr lang="en-US" dirty="0" smtClean="0"/>
              <a:t> </a:t>
            </a:r>
            <a:r>
              <a:rPr lang="en-US" dirty="0" err="1" smtClean="0"/>
              <a:t>Ｐｉｌｆｅｒａｇｅ</a:t>
            </a:r>
            <a:r>
              <a:rPr lang="en-US" dirty="0" smtClean="0"/>
              <a:t>  </a:t>
            </a:r>
            <a:r>
              <a:rPr lang="en-US" dirty="0" err="1" smtClean="0"/>
              <a:t>ａｎｄ</a:t>
            </a:r>
            <a:r>
              <a:rPr lang="en-US" dirty="0" smtClean="0"/>
              <a:t> </a:t>
            </a:r>
            <a:r>
              <a:rPr lang="en-US" dirty="0" err="1" smtClean="0"/>
              <a:t>Ｎｏｎ</a:t>
            </a:r>
            <a:r>
              <a:rPr lang="en-US" dirty="0" smtClean="0"/>
              <a:t> － </a:t>
            </a:r>
            <a:r>
              <a:rPr lang="en-US" dirty="0" err="1" smtClean="0"/>
              <a:t>ｄｅｌｉｖｅｒｙ</a:t>
            </a:r>
            <a:r>
              <a:rPr lang="en-US" dirty="0" smtClean="0"/>
              <a:t>，  Ｔ Ｐ Ｎ Ｄ ） 。</a:t>
            </a:r>
            <a:endParaRPr lang="zh-CN" altLang="en-US" dirty="0" smtClean="0"/>
          </a:p>
          <a:p>
            <a:pPr eaLnBrk="1" hangingPunct="1"/>
            <a:r>
              <a:rPr lang="en-US" dirty="0" smtClean="0"/>
              <a:t>（２）  </a:t>
            </a:r>
            <a:r>
              <a:rPr lang="zh-CN" altLang="en-US" dirty="0" smtClean="0"/>
              <a:t>淡水雨淋险  </a:t>
            </a:r>
            <a:r>
              <a:rPr lang="en-US" dirty="0" smtClean="0"/>
              <a:t>（ </a:t>
            </a:r>
            <a:r>
              <a:rPr lang="en-US" dirty="0" err="1" smtClean="0"/>
              <a:t>Ｆｒｅｓｈ</a:t>
            </a:r>
            <a:r>
              <a:rPr lang="en-US" dirty="0" smtClean="0"/>
              <a:t> </a:t>
            </a:r>
            <a:r>
              <a:rPr lang="en-US" dirty="0" err="1" smtClean="0"/>
              <a:t>Ｗａｔｅｒ</a:t>
            </a:r>
            <a:r>
              <a:rPr lang="en-US" dirty="0" smtClean="0"/>
              <a:t> </a:t>
            </a:r>
            <a:r>
              <a:rPr lang="en-US" dirty="0" err="1" smtClean="0"/>
              <a:t>ａｎｄ</a:t>
            </a:r>
            <a:r>
              <a:rPr lang="en-US" dirty="0" smtClean="0"/>
              <a:t> ／ </a:t>
            </a:r>
            <a:r>
              <a:rPr lang="en-US" dirty="0" err="1" smtClean="0"/>
              <a:t>ｏｒ</a:t>
            </a:r>
            <a:r>
              <a:rPr lang="en-US" dirty="0" smtClean="0"/>
              <a:t> </a:t>
            </a:r>
            <a:r>
              <a:rPr lang="en-US" dirty="0" err="1" smtClean="0"/>
              <a:t>Ｒａｉｎ</a:t>
            </a:r>
            <a:r>
              <a:rPr lang="en-US" dirty="0" smtClean="0"/>
              <a:t> </a:t>
            </a:r>
            <a:r>
              <a:rPr lang="en-US" dirty="0" err="1" smtClean="0"/>
              <a:t>Ｄａｍａｇｅ</a:t>
            </a:r>
            <a:r>
              <a:rPr lang="en-US" dirty="0" smtClean="0"/>
              <a:t>，  Ｆ Ｗ Ｒ Ｄ ） 。</a:t>
            </a:r>
            <a:endParaRPr lang="zh-CN" altLang="en-US" dirty="0" smtClean="0"/>
          </a:p>
          <a:p>
            <a:pPr eaLnBrk="1" hangingPunct="1"/>
            <a:r>
              <a:rPr lang="en-US" dirty="0" smtClean="0"/>
              <a:t>（３）  </a:t>
            </a:r>
            <a:r>
              <a:rPr lang="zh-CN" altLang="en-US" dirty="0" smtClean="0"/>
              <a:t>短量险  </a:t>
            </a:r>
            <a:r>
              <a:rPr lang="en-US" dirty="0" smtClean="0"/>
              <a:t>（ </a:t>
            </a:r>
            <a:r>
              <a:rPr lang="en-US" dirty="0" err="1" smtClean="0"/>
              <a:t>Ｒｉｓｋ</a:t>
            </a:r>
            <a:r>
              <a:rPr lang="en-US" dirty="0" smtClean="0"/>
              <a:t> </a:t>
            </a:r>
            <a:r>
              <a:rPr lang="en-US" dirty="0" err="1" smtClean="0"/>
              <a:t>ｏｆ</a:t>
            </a:r>
            <a:r>
              <a:rPr lang="en-US" dirty="0" smtClean="0"/>
              <a:t> </a:t>
            </a:r>
            <a:r>
              <a:rPr lang="en-US" dirty="0" err="1" smtClean="0"/>
              <a:t>Ｓｈｏｒｔａｇｅ</a:t>
            </a:r>
            <a:r>
              <a:rPr lang="en-US"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2227" name="Rectangle 3"/>
          <p:cNvSpPr>
            <a:spLocks noGrp="1" noChangeArrowheads="1"/>
          </p:cNvSpPr>
          <p:nvPr>
            <p:ph type="body" idx="1"/>
          </p:nvPr>
        </p:nvSpPr>
        <p:spPr/>
        <p:txBody>
          <a:bodyPr/>
          <a:lstStyle/>
          <a:p>
            <a:pPr eaLnBrk="1" hangingPunct="1"/>
            <a:r>
              <a:rPr lang="en-US" dirty="0" smtClean="0"/>
              <a:t>（４）  </a:t>
            </a:r>
            <a:r>
              <a:rPr lang="zh-CN" altLang="en-US" dirty="0" smtClean="0"/>
              <a:t>混杂</a:t>
            </a:r>
            <a:r>
              <a:rPr lang="en-US" dirty="0" smtClean="0"/>
              <a:t>、  </a:t>
            </a:r>
            <a:r>
              <a:rPr lang="zh-CN" altLang="en-US" dirty="0" smtClean="0"/>
              <a:t>玷污险  </a:t>
            </a:r>
            <a:r>
              <a:rPr lang="en-US" dirty="0" smtClean="0"/>
              <a:t>（ </a:t>
            </a:r>
            <a:r>
              <a:rPr lang="en-US" dirty="0" err="1" smtClean="0"/>
              <a:t>Ｒｉｓｋ</a:t>
            </a:r>
            <a:r>
              <a:rPr lang="en-US" dirty="0" smtClean="0"/>
              <a:t> </a:t>
            </a:r>
            <a:r>
              <a:rPr lang="en-US" dirty="0" err="1" smtClean="0"/>
              <a:t>ｏｆ</a:t>
            </a:r>
            <a:r>
              <a:rPr lang="en-US" dirty="0" smtClean="0"/>
              <a:t> </a:t>
            </a:r>
            <a:r>
              <a:rPr lang="en-US" dirty="0" err="1" smtClean="0"/>
              <a:t>Ｉｎｔｅｒｍｉｘｔｕｒｅ</a:t>
            </a:r>
            <a:r>
              <a:rPr lang="en-US" dirty="0" smtClean="0"/>
              <a:t>  </a:t>
            </a:r>
            <a:r>
              <a:rPr lang="en-US" dirty="0" err="1" smtClean="0"/>
              <a:t>ａｎｄ</a:t>
            </a:r>
            <a:r>
              <a:rPr lang="en-US" dirty="0" smtClean="0"/>
              <a:t>  </a:t>
            </a:r>
            <a:r>
              <a:rPr lang="en-US" dirty="0" err="1" smtClean="0"/>
              <a:t>Ｃｏｎｔａｍｉｎａｔｉｏｎ</a:t>
            </a:r>
            <a:r>
              <a:rPr lang="en-US" dirty="0" smtClean="0"/>
              <a:t>） 。</a:t>
            </a:r>
            <a:endParaRPr lang="zh-CN" altLang="en-US" dirty="0" smtClean="0"/>
          </a:p>
          <a:p>
            <a:pPr eaLnBrk="1" hangingPunct="1"/>
            <a:r>
              <a:rPr lang="en-US" dirty="0" smtClean="0"/>
              <a:t>（５）  </a:t>
            </a:r>
            <a:r>
              <a:rPr lang="zh-CN" altLang="en-US" dirty="0" smtClean="0"/>
              <a:t>渗漏险  </a:t>
            </a:r>
            <a:r>
              <a:rPr lang="en-US" dirty="0" smtClean="0"/>
              <a:t>（ </a:t>
            </a:r>
            <a:r>
              <a:rPr lang="en-US" dirty="0" err="1" smtClean="0"/>
              <a:t>Ｒｉｓｋ</a:t>
            </a:r>
            <a:r>
              <a:rPr lang="en-US" dirty="0" smtClean="0"/>
              <a:t> </a:t>
            </a:r>
            <a:r>
              <a:rPr lang="en-US" dirty="0" err="1" smtClean="0"/>
              <a:t>ｏｆ</a:t>
            </a:r>
            <a:r>
              <a:rPr lang="en-US" dirty="0" smtClean="0"/>
              <a:t> </a:t>
            </a:r>
            <a:r>
              <a:rPr lang="en-US" dirty="0" err="1" smtClean="0"/>
              <a:t>Ｌｅａｋａｇｅ</a:t>
            </a:r>
            <a:r>
              <a:rPr lang="en-US" dirty="0" smtClean="0"/>
              <a:t>） 。</a:t>
            </a:r>
            <a:endParaRPr lang="zh-CN" altLang="en-US" dirty="0" smtClean="0"/>
          </a:p>
          <a:p>
            <a:pPr eaLnBrk="1" hangingPunct="1"/>
            <a:r>
              <a:rPr lang="en-US" dirty="0" smtClean="0"/>
              <a:t>（６）  </a:t>
            </a:r>
            <a:r>
              <a:rPr lang="zh-CN" altLang="en-US" dirty="0" smtClean="0"/>
              <a:t>碰损</a:t>
            </a:r>
            <a:r>
              <a:rPr lang="en-US" dirty="0" smtClean="0"/>
              <a:t>、  </a:t>
            </a:r>
            <a:r>
              <a:rPr lang="zh-CN" altLang="en-US" dirty="0" smtClean="0"/>
              <a:t>破碎险  </a:t>
            </a:r>
            <a:r>
              <a:rPr lang="en-US" dirty="0" smtClean="0"/>
              <a:t>（ </a:t>
            </a:r>
            <a:r>
              <a:rPr lang="en-US" dirty="0" err="1" smtClean="0"/>
              <a:t>Ｒｉｓｋ</a:t>
            </a:r>
            <a:r>
              <a:rPr lang="en-US" dirty="0" smtClean="0"/>
              <a:t> </a:t>
            </a:r>
            <a:r>
              <a:rPr lang="en-US" dirty="0" err="1" smtClean="0"/>
              <a:t>ｏｆ</a:t>
            </a:r>
            <a:r>
              <a:rPr lang="en-US" dirty="0" smtClean="0"/>
              <a:t> </a:t>
            </a:r>
            <a:r>
              <a:rPr lang="en-US" dirty="0" err="1" smtClean="0"/>
              <a:t>Ｃｌａｓｈ</a:t>
            </a:r>
            <a:r>
              <a:rPr lang="en-US" dirty="0" smtClean="0"/>
              <a:t> </a:t>
            </a:r>
            <a:r>
              <a:rPr lang="en-US" dirty="0" err="1" smtClean="0"/>
              <a:t>ａｎｄ</a:t>
            </a:r>
            <a:r>
              <a:rPr lang="en-US" dirty="0" smtClean="0"/>
              <a:t> </a:t>
            </a:r>
            <a:r>
              <a:rPr lang="en-US" dirty="0" err="1" smtClean="0"/>
              <a:t>Ｂｒｅａｋａｇｅ</a:t>
            </a:r>
            <a:r>
              <a:rPr lang="en-US" dirty="0" smtClean="0"/>
              <a:t>） 。</a:t>
            </a:r>
            <a:endParaRPr lang="zh-CN" altLang="en-US" dirty="0" smtClean="0"/>
          </a:p>
          <a:p>
            <a:pPr eaLnBrk="1" hangingPunct="1"/>
            <a:r>
              <a:rPr lang="en-US" dirty="0" smtClean="0"/>
              <a:t>（７）  </a:t>
            </a:r>
            <a:r>
              <a:rPr lang="zh-CN" altLang="en-US" dirty="0" smtClean="0"/>
              <a:t>串味险  </a:t>
            </a:r>
            <a:r>
              <a:rPr lang="en-US" dirty="0" smtClean="0"/>
              <a:t>（ </a:t>
            </a:r>
            <a:r>
              <a:rPr lang="en-US" dirty="0" err="1" smtClean="0"/>
              <a:t>Ｒｉｓｋ</a:t>
            </a:r>
            <a:r>
              <a:rPr lang="en-US" dirty="0" smtClean="0"/>
              <a:t> </a:t>
            </a:r>
            <a:r>
              <a:rPr lang="en-US" dirty="0" err="1" smtClean="0"/>
              <a:t>ｏｆ</a:t>
            </a:r>
            <a:r>
              <a:rPr lang="en-US" dirty="0" smtClean="0"/>
              <a:t> </a:t>
            </a:r>
            <a:r>
              <a:rPr lang="en-US" dirty="0" err="1" smtClean="0"/>
              <a:t>Ｏｄｏｒ</a:t>
            </a:r>
            <a:r>
              <a:rPr lang="en-US" dirty="0" smtClean="0"/>
              <a:t>） 。</a:t>
            </a:r>
            <a:endParaRPr lang="zh-CN" altLang="en-US" dirty="0" smtClean="0"/>
          </a:p>
          <a:p>
            <a:pPr eaLnBrk="1" hangingPunct="1"/>
            <a:r>
              <a:rPr lang="en-US" dirty="0" smtClean="0"/>
              <a:t>（８）  </a:t>
            </a:r>
            <a:r>
              <a:rPr lang="zh-CN" altLang="en-US" dirty="0" smtClean="0"/>
              <a:t>钩损险  </a:t>
            </a:r>
            <a:r>
              <a:rPr lang="en-US" dirty="0" smtClean="0"/>
              <a:t>（ </a:t>
            </a:r>
            <a:r>
              <a:rPr lang="en-US" dirty="0" err="1" smtClean="0"/>
              <a:t>Ｈｏｏｋ</a:t>
            </a:r>
            <a:r>
              <a:rPr lang="en-US" dirty="0" smtClean="0"/>
              <a:t> </a:t>
            </a:r>
            <a:r>
              <a:rPr lang="en-US" dirty="0" err="1" smtClean="0"/>
              <a:t>Ｄａｍａｇｅ</a:t>
            </a:r>
            <a:r>
              <a:rPr lang="en-US" dirty="0" smtClean="0"/>
              <a:t>） 。</a:t>
            </a:r>
            <a:endParaRPr lang="zh-CN" altLang="en-US" dirty="0" smtClean="0"/>
          </a:p>
          <a:p>
            <a:pPr eaLnBrk="1" hangingPunct="1"/>
            <a:r>
              <a:rPr lang="en-US" dirty="0" smtClean="0"/>
              <a:t>（９）  </a:t>
            </a:r>
            <a:r>
              <a:rPr lang="zh-CN" altLang="en-US" dirty="0" smtClean="0"/>
              <a:t>受潮受热险  </a:t>
            </a:r>
            <a:r>
              <a:rPr lang="en-US" dirty="0" smtClean="0"/>
              <a:t>（ </a:t>
            </a:r>
            <a:r>
              <a:rPr lang="en-US" dirty="0" err="1" smtClean="0"/>
              <a:t>Ｄａｍａｇｅ</a:t>
            </a:r>
            <a:r>
              <a:rPr lang="en-US" dirty="0" smtClean="0"/>
              <a:t>  </a:t>
            </a:r>
            <a:r>
              <a:rPr lang="en-US" dirty="0" err="1" smtClean="0"/>
              <a:t>Ｃａｕｓｅｄ</a:t>
            </a:r>
            <a:r>
              <a:rPr lang="en-US" dirty="0" smtClean="0"/>
              <a:t>  </a:t>
            </a:r>
            <a:r>
              <a:rPr lang="en-US" dirty="0" err="1" smtClean="0"/>
              <a:t>ｂｙ</a:t>
            </a:r>
            <a:r>
              <a:rPr lang="en-US" dirty="0" smtClean="0"/>
              <a:t> </a:t>
            </a:r>
            <a:r>
              <a:rPr lang="en-US" dirty="0" err="1" smtClean="0"/>
              <a:t>Ｓｗｅａｔｉｎｇ</a:t>
            </a:r>
            <a:r>
              <a:rPr lang="en-US" dirty="0" smtClean="0"/>
              <a:t>  </a:t>
            </a:r>
            <a:r>
              <a:rPr lang="en-US" dirty="0" err="1" smtClean="0"/>
              <a:t>ａｎｄ</a:t>
            </a:r>
            <a:r>
              <a:rPr lang="en-US" dirty="0" smtClean="0"/>
              <a:t> </a:t>
            </a:r>
            <a:r>
              <a:rPr lang="en-US" dirty="0" err="1" smtClean="0"/>
              <a:t>Ｈｅａｔｉｎｇ</a:t>
            </a:r>
            <a:r>
              <a:rPr lang="en-US" dirty="0" smtClean="0"/>
              <a:t>） 。</a:t>
            </a:r>
            <a:endParaRPr lang="zh-CN" altLang="en-US" dirty="0" smtClean="0"/>
          </a:p>
          <a:p>
            <a:pPr eaLnBrk="1" hangingPunct="1"/>
            <a:r>
              <a:rPr lang="en-US" dirty="0" smtClean="0"/>
              <a:t>（１０）  </a:t>
            </a:r>
            <a:r>
              <a:rPr lang="zh-CN" altLang="en-US" dirty="0" smtClean="0"/>
              <a:t>包装破损险  </a:t>
            </a:r>
            <a:r>
              <a:rPr lang="en-US" dirty="0" smtClean="0"/>
              <a:t>（ </a:t>
            </a:r>
            <a:r>
              <a:rPr lang="en-US" dirty="0" err="1" smtClean="0"/>
              <a:t>Ｂｒｅａｋａｇｅ</a:t>
            </a:r>
            <a:r>
              <a:rPr lang="en-US" dirty="0" smtClean="0"/>
              <a:t>  </a:t>
            </a:r>
            <a:r>
              <a:rPr lang="en-US" dirty="0" err="1" smtClean="0"/>
              <a:t>ｏｆ</a:t>
            </a:r>
            <a:r>
              <a:rPr lang="en-US" dirty="0" smtClean="0"/>
              <a:t> </a:t>
            </a:r>
            <a:r>
              <a:rPr lang="en-US" dirty="0" err="1" smtClean="0"/>
              <a:t>Ｐａｃｋｉｎｇ</a:t>
            </a:r>
            <a:r>
              <a:rPr lang="en-US" dirty="0" smtClean="0"/>
              <a:t>） 。</a:t>
            </a:r>
            <a:endParaRPr lang="zh-CN" altLang="en-US" dirty="0" smtClean="0"/>
          </a:p>
          <a:p>
            <a:pPr eaLnBrk="1" hangingPunct="1"/>
            <a:r>
              <a:rPr lang="en-US" dirty="0" smtClean="0"/>
              <a:t>（１１）  </a:t>
            </a:r>
            <a:r>
              <a:rPr lang="zh-CN" altLang="en-US" dirty="0" smtClean="0"/>
              <a:t>锈损险  </a:t>
            </a:r>
            <a:r>
              <a:rPr lang="en-US" dirty="0" smtClean="0"/>
              <a:t>（ </a:t>
            </a:r>
            <a:r>
              <a:rPr lang="en-US" dirty="0" err="1" smtClean="0"/>
              <a:t>Ｒｉｓｋ</a:t>
            </a:r>
            <a:r>
              <a:rPr lang="en-US" dirty="0" smtClean="0"/>
              <a:t> </a:t>
            </a:r>
            <a:r>
              <a:rPr lang="en-US" dirty="0" err="1" smtClean="0"/>
              <a:t>ｏｆ</a:t>
            </a:r>
            <a:r>
              <a:rPr lang="en-US" dirty="0" smtClean="0"/>
              <a:t> </a:t>
            </a:r>
            <a:r>
              <a:rPr lang="en-US" dirty="0" err="1" smtClean="0"/>
              <a:t>Ｒｕｓｔ</a:t>
            </a:r>
            <a:r>
              <a:rPr lang="en-US"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保险</a:t>
            </a:r>
            <a:endParaRPr lang="zh-CN" altLang="zh-CN" dirty="0" smtClean="0"/>
          </a:p>
        </p:txBody>
      </p:sp>
      <p:sp>
        <p:nvSpPr>
          <p:cNvPr id="717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保险基本原则</a:t>
            </a:r>
          </a:p>
          <a:p>
            <a:pPr>
              <a:lnSpc>
                <a:spcPct val="150000"/>
              </a:lnSpc>
            </a:pPr>
            <a:r>
              <a:rPr lang="en-US" dirty="0" smtClean="0"/>
              <a:t>１）  </a:t>
            </a:r>
            <a:r>
              <a:rPr lang="zh-CN" altLang="en-US" dirty="0" smtClean="0"/>
              <a:t>最大诚信原则</a:t>
            </a:r>
            <a:r>
              <a:rPr lang="en-US" dirty="0" smtClean="0"/>
              <a:t>。</a:t>
            </a:r>
            <a:endParaRPr lang="zh-CN" altLang="en-US" dirty="0" smtClean="0"/>
          </a:p>
          <a:p>
            <a:pPr>
              <a:lnSpc>
                <a:spcPct val="150000"/>
              </a:lnSpc>
            </a:pPr>
            <a:r>
              <a:rPr lang="en-US" dirty="0" smtClean="0"/>
              <a:t>（１）  </a:t>
            </a:r>
            <a:r>
              <a:rPr lang="zh-CN" altLang="en-US" dirty="0" smtClean="0"/>
              <a:t>最大诚信原则的产生和含义</a:t>
            </a:r>
            <a:r>
              <a:rPr lang="en-US" dirty="0" smtClean="0"/>
              <a:t>。</a:t>
            </a:r>
            <a:endParaRPr lang="zh-CN" altLang="en-US" dirty="0" smtClean="0"/>
          </a:p>
          <a:p>
            <a:pPr>
              <a:lnSpc>
                <a:spcPct val="150000"/>
              </a:lnSpc>
            </a:pPr>
            <a:r>
              <a:rPr lang="en-US" dirty="0" smtClean="0"/>
              <a:t>①</a:t>
            </a:r>
            <a:r>
              <a:rPr lang="zh-CN" altLang="en-US" dirty="0" smtClean="0"/>
              <a:t>最大诚信原则的产生</a:t>
            </a:r>
            <a:r>
              <a:rPr lang="en-US" dirty="0" smtClean="0"/>
              <a:t>。</a:t>
            </a:r>
            <a:endParaRPr lang="zh-CN" altLang="en-US" dirty="0" smtClean="0"/>
          </a:p>
          <a:p>
            <a:pPr>
              <a:lnSpc>
                <a:spcPct val="150000"/>
              </a:lnSpc>
            </a:pPr>
            <a:r>
              <a:rPr lang="en-US" dirty="0" smtClean="0"/>
              <a:t>②</a:t>
            </a:r>
            <a:r>
              <a:rPr lang="zh-CN" altLang="en-US" dirty="0" smtClean="0"/>
              <a:t>最大诚信原则的含义</a:t>
            </a:r>
            <a:r>
              <a:rPr lang="en-US" dirty="0" smtClean="0"/>
              <a:t>。</a:t>
            </a:r>
            <a:endParaRPr lang="zh-CN" altLang="en-US" dirty="0" smtClean="0"/>
          </a:p>
          <a:p>
            <a:pPr>
              <a:lnSpc>
                <a:spcPct val="150000"/>
              </a:lnSpc>
            </a:pPr>
            <a:r>
              <a:rPr lang="zh-CN" altLang="en-US" dirty="0" smtClean="0"/>
              <a:t>最大诚信的含义是指当事人真诚地向对方充分而准确地告知有关保险的所有重要事实</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3251" name="Rectangle 3"/>
          <p:cNvSpPr>
            <a:spLocks noGrp="1" noChangeArrowheads="1"/>
          </p:cNvSpPr>
          <p:nvPr>
            <p:ph type="body" idx="1"/>
          </p:nvPr>
        </p:nvSpPr>
        <p:spPr>
          <a:xfrm>
            <a:off x="228600" y="1295400"/>
            <a:ext cx="8534400" cy="4525963"/>
          </a:xfrm>
        </p:spPr>
        <p:txBody>
          <a:bodyPr/>
          <a:lstStyle/>
          <a:p>
            <a:r>
              <a:rPr lang="en-US" dirty="0" smtClean="0"/>
              <a:t>２）  </a:t>
            </a:r>
            <a:r>
              <a:rPr lang="zh-CN" altLang="en-US" dirty="0" smtClean="0"/>
              <a:t>特别附加险  </a:t>
            </a:r>
            <a:r>
              <a:rPr lang="en-US" dirty="0" smtClean="0"/>
              <a:t>（ </a:t>
            </a:r>
            <a:r>
              <a:rPr lang="en-US" dirty="0" err="1" smtClean="0"/>
              <a:t>Ｓｐｅｃｉａｌ</a:t>
            </a:r>
            <a:r>
              <a:rPr lang="en-US" dirty="0" smtClean="0"/>
              <a:t>  </a:t>
            </a:r>
            <a:r>
              <a:rPr lang="en-US" dirty="0" err="1" smtClean="0"/>
              <a:t>Ａｄｄｉｔｉｏｎａｌ</a:t>
            </a:r>
            <a:r>
              <a:rPr lang="en-US" dirty="0" smtClean="0"/>
              <a:t>  </a:t>
            </a:r>
            <a:r>
              <a:rPr lang="en-US" dirty="0" err="1" smtClean="0"/>
              <a:t>Ｒｉｓｋｓ</a:t>
            </a:r>
            <a:r>
              <a:rPr lang="en-US" dirty="0" smtClean="0"/>
              <a:t>） 。</a:t>
            </a:r>
            <a:endParaRPr lang="zh-CN" altLang="en-US" dirty="0" smtClean="0"/>
          </a:p>
          <a:p>
            <a:r>
              <a:rPr lang="zh-CN" altLang="en-US" dirty="0" smtClean="0"/>
              <a:t>特别附加险是以导致货损的某些政治风险作为承保对象的</a:t>
            </a:r>
            <a:r>
              <a:rPr lang="en-US" dirty="0" smtClean="0"/>
              <a:t>，   </a:t>
            </a:r>
            <a:r>
              <a:rPr lang="zh-CN" altLang="en-US" dirty="0" smtClean="0"/>
              <a:t>因而</a:t>
            </a:r>
            <a:r>
              <a:rPr lang="en-US" dirty="0" smtClean="0"/>
              <a:t>，  </a:t>
            </a:r>
            <a:r>
              <a:rPr lang="zh-CN" altLang="en-US" dirty="0" smtClean="0"/>
              <a:t>这些特别附加险不包 括在一切险范围内</a:t>
            </a:r>
            <a:r>
              <a:rPr lang="en-US" dirty="0" smtClean="0"/>
              <a:t>。</a:t>
            </a:r>
            <a:endParaRPr lang="zh-CN" altLang="en-US" dirty="0" smtClean="0"/>
          </a:p>
          <a:p>
            <a:r>
              <a:rPr lang="zh-CN" altLang="en-US" dirty="0" smtClean="0"/>
              <a:t>特别附加险主要有以下 </a:t>
            </a:r>
            <a:r>
              <a:rPr lang="en-US" dirty="0" smtClean="0"/>
              <a:t>６ </a:t>
            </a:r>
            <a:r>
              <a:rPr lang="zh-CN" altLang="en-US" dirty="0" smtClean="0"/>
              <a:t>种</a:t>
            </a:r>
            <a:r>
              <a:rPr lang="en-US" dirty="0" smtClean="0"/>
              <a:t>：</a:t>
            </a:r>
            <a:endParaRPr lang="zh-CN" altLang="en-US" dirty="0" smtClean="0"/>
          </a:p>
          <a:p>
            <a:r>
              <a:rPr lang="en-US" dirty="0" smtClean="0"/>
              <a:t>（１）  </a:t>
            </a:r>
            <a:r>
              <a:rPr lang="zh-CN" altLang="en-US" dirty="0" smtClean="0"/>
              <a:t>交货不到险  </a:t>
            </a:r>
            <a:r>
              <a:rPr lang="en-US" dirty="0" smtClean="0"/>
              <a:t>（ </a:t>
            </a:r>
            <a:r>
              <a:rPr lang="en-US" dirty="0" err="1" smtClean="0"/>
              <a:t>Ｆａｉｌｕｒｅ</a:t>
            </a:r>
            <a:r>
              <a:rPr lang="en-US" dirty="0" smtClean="0"/>
              <a:t>  </a:t>
            </a:r>
            <a:r>
              <a:rPr lang="en-US" dirty="0" err="1" smtClean="0"/>
              <a:t>ｔｏ</a:t>
            </a:r>
            <a:r>
              <a:rPr lang="en-US" dirty="0" smtClean="0"/>
              <a:t> </a:t>
            </a:r>
            <a:r>
              <a:rPr lang="en-US" dirty="0" err="1" smtClean="0"/>
              <a:t>Ｄｅｌｉｖｅｒｙ</a:t>
            </a:r>
            <a:r>
              <a:rPr lang="en-US" dirty="0" smtClean="0"/>
              <a:t>） 。</a:t>
            </a:r>
            <a:endParaRPr lang="zh-CN" altLang="en-US" dirty="0" smtClean="0"/>
          </a:p>
          <a:p>
            <a:pPr eaLnBrk="1" hangingPunct="1"/>
            <a:r>
              <a:rPr lang="en-US" dirty="0" smtClean="0"/>
              <a:t>（２）  </a:t>
            </a:r>
            <a:r>
              <a:rPr lang="zh-CN" altLang="en-US" dirty="0" smtClean="0"/>
              <a:t>进口关税险  </a:t>
            </a:r>
            <a:r>
              <a:rPr lang="en-US" dirty="0" smtClean="0"/>
              <a:t>（ </a:t>
            </a:r>
            <a:r>
              <a:rPr lang="en-US" dirty="0" err="1" smtClean="0"/>
              <a:t>Ｉｍｐｏｒｔ</a:t>
            </a:r>
            <a:r>
              <a:rPr lang="en-US" dirty="0" smtClean="0"/>
              <a:t> </a:t>
            </a:r>
            <a:r>
              <a:rPr lang="en-US" dirty="0" err="1" smtClean="0"/>
              <a:t>Ｄｕｔｙ</a:t>
            </a:r>
            <a:r>
              <a:rPr lang="en-US" dirty="0" smtClean="0"/>
              <a:t> </a:t>
            </a:r>
            <a:r>
              <a:rPr lang="en-US" dirty="0" err="1" smtClean="0"/>
              <a:t>Ｒｉｓｋ</a:t>
            </a:r>
            <a:r>
              <a:rPr lang="en-US" dirty="0" smtClean="0"/>
              <a:t>） 。</a:t>
            </a:r>
            <a:endParaRPr lang="zh-CN" altLang="en-US" dirty="0" smtClean="0"/>
          </a:p>
          <a:p>
            <a:pPr eaLnBrk="1" hangingPunct="1"/>
            <a:r>
              <a:rPr lang="en-US" dirty="0" smtClean="0"/>
              <a:t>（３）  </a:t>
            </a:r>
            <a:r>
              <a:rPr lang="zh-CN" altLang="en-US" dirty="0" smtClean="0"/>
              <a:t>舱面货物险  </a:t>
            </a:r>
            <a:r>
              <a:rPr lang="en-US" dirty="0" smtClean="0"/>
              <a:t>（ </a:t>
            </a:r>
            <a:r>
              <a:rPr lang="en-US" dirty="0" err="1" smtClean="0"/>
              <a:t>Ｏｎ</a:t>
            </a:r>
            <a:r>
              <a:rPr lang="en-US" dirty="0" smtClean="0"/>
              <a:t> </a:t>
            </a:r>
            <a:r>
              <a:rPr lang="en-US" dirty="0" err="1" smtClean="0"/>
              <a:t>Ｄｅｃｋ</a:t>
            </a:r>
            <a:r>
              <a:rPr lang="en-US" dirty="0" smtClean="0"/>
              <a:t> </a:t>
            </a:r>
            <a:r>
              <a:rPr lang="en-US" dirty="0" err="1" smtClean="0"/>
              <a:t>Ｒｉｓｋ</a:t>
            </a:r>
            <a:r>
              <a:rPr lang="en-US" dirty="0" smtClean="0"/>
              <a:t>） 。</a:t>
            </a:r>
            <a:endParaRPr lang="zh-CN" altLang="en-US" dirty="0" smtClean="0"/>
          </a:p>
          <a:p>
            <a:pPr eaLnBrk="1" hangingPunct="1"/>
            <a:r>
              <a:rPr lang="en-US" dirty="0" smtClean="0"/>
              <a:t>（４）  </a:t>
            </a:r>
            <a:r>
              <a:rPr lang="zh-CN" altLang="en-US" dirty="0" smtClean="0"/>
              <a:t>拒收险  </a:t>
            </a:r>
            <a:r>
              <a:rPr lang="en-US" dirty="0" smtClean="0"/>
              <a:t>（ </a:t>
            </a:r>
            <a:r>
              <a:rPr lang="en-US" dirty="0" err="1" smtClean="0"/>
              <a:t>Ｒｅｊｅｃｔｉｏｎ</a:t>
            </a:r>
            <a:r>
              <a:rPr lang="en-US" dirty="0" smtClean="0"/>
              <a:t>  </a:t>
            </a:r>
            <a:r>
              <a:rPr lang="en-US" dirty="0" err="1" smtClean="0"/>
              <a:t>Ｒｉｓｋ</a:t>
            </a:r>
            <a:r>
              <a:rPr lang="en-US" dirty="0" smtClean="0"/>
              <a:t>） 。</a:t>
            </a:r>
            <a:endParaRPr lang="zh-CN" altLang="en-US" dirty="0" smtClean="0"/>
          </a:p>
          <a:p>
            <a:pPr eaLnBrk="1" hangingPunct="1"/>
            <a:r>
              <a:rPr lang="en-US" dirty="0" smtClean="0"/>
              <a:t>（５）  </a:t>
            </a:r>
            <a:r>
              <a:rPr lang="zh-CN" altLang="en-US" dirty="0" smtClean="0"/>
              <a:t>黄曲霉素险  </a:t>
            </a:r>
            <a:r>
              <a:rPr lang="en-US" dirty="0" smtClean="0"/>
              <a:t>（ </a:t>
            </a:r>
            <a:r>
              <a:rPr lang="en-US" dirty="0" err="1" smtClean="0"/>
              <a:t>Ａｆｌａｔｏｘｉｎ</a:t>
            </a:r>
            <a:r>
              <a:rPr lang="en-US" dirty="0" smtClean="0"/>
              <a:t>  </a:t>
            </a:r>
            <a:r>
              <a:rPr lang="en-US" dirty="0" err="1" smtClean="0"/>
              <a:t>Ｒｉｓｋ</a:t>
            </a:r>
            <a:r>
              <a:rPr lang="en-US" dirty="0" smtClean="0"/>
              <a:t>） 。</a:t>
            </a:r>
            <a:endParaRPr lang="zh-CN" altLang="en-US" dirty="0" smtClean="0"/>
          </a:p>
          <a:p>
            <a:pPr eaLnBrk="1" hangingPunct="1"/>
            <a:r>
              <a:rPr lang="en-US" dirty="0" smtClean="0"/>
              <a:t>（６）  </a:t>
            </a:r>
            <a:r>
              <a:rPr lang="zh-CN" altLang="en-US" dirty="0" smtClean="0"/>
              <a:t>出口货物到香港  </a:t>
            </a:r>
            <a:r>
              <a:rPr lang="en-US" dirty="0" smtClean="0"/>
              <a:t>（ </a:t>
            </a:r>
            <a:r>
              <a:rPr lang="zh-CN" altLang="en-US" dirty="0" smtClean="0"/>
              <a:t>包括九龙在内</a:t>
            </a:r>
            <a:r>
              <a:rPr lang="en-US" dirty="0" smtClean="0"/>
              <a:t>）   </a:t>
            </a:r>
            <a:r>
              <a:rPr lang="zh-CN" altLang="en-US" dirty="0" smtClean="0"/>
              <a:t>或澳门存仓火险责任扩展条款</a:t>
            </a:r>
            <a:r>
              <a:rPr lang="en-US" dirty="0" smtClean="0"/>
              <a:t>   （ </a:t>
            </a:r>
            <a:r>
              <a:rPr lang="en-US" dirty="0" err="1" smtClean="0"/>
              <a:t>Ｆｉｒｅ</a:t>
            </a:r>
            <a:r>
              <a:rPr lang="en-US" dirty="0" smtClean="0"/>
              <a:t> </a:t>
            </a:r>
            <a:r>
              <a:rPr lang="en-US" dirty="0" err="1" smtClean="0"/>
              <a:t>Ｒｉｓｋ</a:t>
            </a:r>
            <a:r>
              <a:rPr lang="en-US" dirty="0" smtClean="0"/>
              <a:t> </a:t>
            </a:r>
            <a:r>
              <a:rPr lang="en-US" dirty="0" err="1" smtClean="0"/>
              <a:t>Ｅｘｔｅｎ</a:t>
            </a:r>
            <a:r>
              <a:rPr lang="en-US" dirty="0" smtClean="0"/>
              <a:t>⁃ </a:t>
            </a:r>
            <a:r>
              <a:rPr lang="en-US" dirty="0" err="1" smtClean="0"/>
              <a:t>ｓｉｏｎ</a:t>
            </a:r>
            <a:r>
              <a:rPr lang="en-US" dirty="0" smtClean="0"/>
              <a:t> </a:t>
            </a:r>
            <a:r>
              <a:rPr lang="en-US" dirty="0" err="1" smtClean="0"/>
              <a:t>Ｃｌａｕｓｅ</a:t>
            </a:r>
            <a:r>
              <a:rPr lang="en-US" dirty="0" smtClean="0"/>
              <a:t>  ＜ </a:t>
            </a:r>
            <a:r>
              <a:rPr lang="en-US" dirty="0" err="1" smtClean="0"/>
              <a:t>ｆｏｒ</a:t>
            </a:r>
            <a:r>
              <a:rPr lang="en-US" dirty="0" smtClean="0"/>
              <a:t>  </a:t>
            </a:r>
            <a:r>
              <a:rPr lang="en-US" dirty="0" err="1" smtClean="0"/>
              <a:t>Ｓｔｏｒａｇｅ</a:t>
            </a:r>
            <a:r>
              <a:rPr lang="en-US" dirty="0" smtClean="0"/>
              <a:t>  </a:t>
            </a:r>
            <a:r>
              <a:rPr lang="en-US" dirty="0" err="1" smtClean="0"/>
              <a:t>Ｏｆ</a:t>
            </a:r>
            <a:r>
              <a:rPr lang="en-US" dirty="0" smtClean="0"/>
              <a:t>  </a:t>
            </a:r>
            <a:r>
              <a:rPr lang="en-US" dirty="0" err="1" smtClean="0"/>
              <a:t>Ｃａｒ</a:t>
            </a:r>
            <a:r>
              <a:rPr lang="en-US" dirty="0" smtClean="0"/>
              <a:t>  </a:t>
            </a:r>
            <a:r>
              <a:rPr lang="en-US" dirty="0" err="1" smtClean="0"/>
              <a:t>ｇｏａｔ</a:t>
            </a:r>
            <a:r>
              <a:rPr lang="en-US" dirty="0" smtClean="0"/>
              <a:t>  </a:t>
            </a:r>
            <a:r>
              <a:rPr lang="en-US" dirty="0" err="1" smtClean="0"/>
              <a:t>Ｄｅｓｔｉｎａｔｉｏｎ</a:t>
            </a:r>
            <a:r>
              <a:rPr lang="en-US" dirty="0" smtClean="0"/>
              <a:t>  </a:t>
            </a:r>
            <a:r>
              <a:rPr lang="en-US" dirty="0" err="1" smtClean="0"/>
              <a:t>ＨｏｎｇＫｏｎｇ</a:t>
            </a:r>
            <a:r>
              <a:rPr lang="en-US" dirty="0" smtClean="0"/>
              <a:t>，   </a:t>
            </a:r>
            <a:r>
              <a:rPr lang="en-US" dirty="0" err="1" smtClean="0"/>
              <a:t>Ｉｎｃｌｕｄｉｎｇ</a:t>
            </a:r>
            <a:r>
              <a:rPr lang="en-US" dirty="0" smtClean="0"/>
              <a:t>  </a:t>
            </a:r>
            <a:r>
              <a:rPr lang="en-US" dirty="0" err="1" smtClean="0"/>
              <a:t>Ｋｏｗｌｏｏｎ</a:t>
            </a:r>
            <a:r>
              <a:rPr lang="en-US" dirty="0" smtClean="0"/>
              <a:t>，   </a:t>
            </a:r>
            <a:r>
              <a:rPr lang="en-US" dirty="0" err="1" smtClean="0"/>
              <a:t>ｏｒ</a:t>
            </a:r>
            <a:r>
              <a:rPr lang="en-US" dirty="0" smtClean="0"/>
              <a:t>  </a:t>
            </a:r>
            <a:r>
              <a:rPr lang="en-US" dirty="0" err="1" smtClean="0"/>
              <a:t>Ｍａｃａｏ</a:t>
            </a:r>
            <a:r>
              <a:rPr lang="en-US" dirty="0" smtClean="0"/>
              <a:t>  ＞ ， Ｆ Ｒ Ｅ Ｃ ）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4275" name="Rectangle 3"/>
          <p:cNvSpPr>
            <a:spLocks noGrp="1" noChangeArrowheads="1"/>
          </p:cNvSpPr>
          <p:nvPr>
            <p:ph type="body" idx="1"/>
          </p:nvPr>
        </p:nvSpPr>
        <p:spPr/>
        <p:txBody>
          <a:bodyPr/>
          <a:lstStyle/>
          <a:p>
            <a:r>
              <a:rPr lang="en-US" dirty="0" smtClean="0"/>
              <a:t>３）  </a:t>
            </a:r>
            <a:r>
              <a:rPr lang="zh-CN" altLang="en-US" dirty="0" smtClean="0"/>
              <a:t>特殊附加险  </a:t>
            </a:r>
            <a:r>
              <a:rPr lang="en-US" dirty="0" smtClean="0"/>
              <a:t>（ </a:t>
            </a:r>
            <a:r>
              <a:rPr lang="en-US" dirty="0" err="1" smtClean="0"/>
              <a:t>Ｓｐｅｃｉｆｉｃ</a:t>
            </a:r>
            <a:r>
              <a:rPr lang="en-US" dirty="0" smtClean="0"/>
              <a:t>  </a:t>
            </a:r>
            <a:r>
              <a:rPr lang="en-US" dirty="0" err="1" smtClean="0"/>
              <a:t>Ａｄｄｉｔｉｏｎａｌ</a:t>
            </a:r>
            <a:r>
              <a:rPr lang="en-US" dirty="0" smtClean="0"/>
              <a:t>  </a:t>
            </a:r>
            <a:r>
              <a:rPr lang="en-US" dirty="0" err="1" smtClean="0"/>
              <a:t>Ｒｉｓｋｓ</a:t>
            </a:r>
            <a:r>
              <a:rPr lang="en-US" dirty="0" smtClean="0"/>
              <a:t>） 。</a:t>
            </a:r>
            <a:endParaRPr lang="zh-CN" altLang="en-US" dirty="0" smtClean="0"/>
          </a:p>
          <a:p>
            <a:r>
              <a:rPr lang="zh-CN" altLang="en-US" dirty="0" smtClean="0"/>
              <a:t>战争险和罢工险是当前国际海上保险中普遍适用的特殊附加险</a:t>
            </a:r>
            <a:r>
              <a:rPr lang="en-US" dirty="0" smtClean="0"/>
              <a:t>。</a:t>
            </a:r>
            <a:endParaRPr lang="zh-CN" altLang="en-US" dirty="0" smtClean="0"/>
          </a:p>
          <a:p>
            <a:r>
              <a:rPr lang="en-US" dirty="0" smtClean="0"/>
              <a:t>（１）  </a:t>
            </a:r>
            <a:r>
              <a:rPr lang="zh-CN" altLang="en-US" dirty="0" smtClean="0"/>
              <a:t>海运战争险  </a:t>
            </a:r>
            <a:r>
              <a:rPr lang="en-US" dirty="0" smtClean="0"/>
              <a:t>（ </a:t>
            </a:r>
            <a:r>
              <a:rPr lang="en-US" dirty="0" err="1" smtClean="0"/>
              <a:t>Ｏｃｅａｎ</a:t>
            </a:r>
            <a:r>
              <a:rPr lang="en-US" dirty="0" smtClean="0"/>
              <a:t> </a:t>
            </a:r>
            <a:r>
              <a:rPr lang="en-US" dirty="0" err="1" smtClean="0"/>
              <a:t>Ｍａｒｉｎｅ</a:t>
            </a:r>
            <a:r>
              <a:rPr lang="en-US" dirty="0" smtClean="0"/>
              <a:t>  </a:t>
            </a:r>
            <a:r>
              <a:rPr lang="en-US" dirty="0" err="1" smtClean="0"/>
              <a:t>Ｃａｒｇｏ</a:t>
            </a:r>
            <a:r>
              <a:rPr lang="en-US" dirty="0" smtClean="0"/>
              <a:t> </a:t>
            </a:r>
            <a:r>
              <a:rPr lang="en-US" dirty="0" err="1" smtClean="0"/>
              <a:t>Ｗａｒ</a:t>
            </a:r>
            <a:r>
              <a:rPr lang="en-US" dirty="0" smtClean="0"/>
              <a:t> </a:t>
            </a:r>
            <a:r>
              <a:rPr lang="en-US" dirty="0" err="1" smtClean="0"/>
              <a:t>Ｒｉｓｋ</a:t>
            </a:r>
            <a:r>
              <a:rPr lang="en-US" dirty="0" smtClean="0"/>
              <a:t>） 。</a:t>
            </a:r>
            <a:endParaRPr lang="zh-CN" altLang="en-US" dirty="0" smtClean="0"/>
          </a:p>
          <a:p>
            <a:r>
              <a:rPr lang="en-US" dirty="0" smtClean="0"/>
              <a:t>①</a:t>
            </a:r>
            <a:r>
              <a:rPr lang="zh-CN" altLang="en-US" dirty="0" smtClean="0"/>
              <a:t>根据中国人民保险公司</a:t>
            </a:r>
            <a:r>
              <a:rPr lang="en-US" dirty="0" smtClean="0"/>
              <a:t>   《 </a:t>
            </a:r>
            <a:r>
              <a:rPr lang="zh-CN" altLang="en-US" dirty="0" smtClean="0"/>
              <a:t>海洋运输货物战争险条款</a:t>
            </a:r>
            <a:r>
              <a:rPr lang="en-US" dirty="0" smtClean="0"/>
              <a:t>》   </a:t>
            </a:r>
            <a:r>
              <a:rPr lang="zh-CN" altLang="en-US" dirty="0" smtClean="0"/>
              <a:t>规定</a:t>
            </a:r>
            <a:r>
              <a:rPr lang="en-US" dirty="0" smtClean="0"/>
              <a:t>，  </a:t>
            </a:r>
            <a:r>
              <a:rPr lang="zh-CN" altLang="en-US" dirty="0" smtClean="0"/>
              <a:t>海洋运输货物战争险的 责任范围有</a:t>
            </a:r>
            <a:r>
              <a:rPr lang="en-US" dirty="0" smtClean="0"/>
              <a:t>：  </a:t>
            </a:r>
            <a:r>
              <a:rPr lang="zh-CN" altLang="en-US" dirty="0" smtClean="0"/>
              <a:t>直接由于战争</a:t>
            </a:r>
            <a:r>
              <a:rPr lang="en-US" dirty="0" smtClean="0"/>
              <a:t>、  </a:t>
            </a:r>
            <a:r>
              <a:rPr lang="zh-CN" altLang="en-US" dirty="0" smtClean="0"/>
              <a:t>类似战争行为和敌对行为</a:t>
            </a:r>
            <a:r>
              <a:rPr lang="en-US" dirty="0" smtClean="0"/>
              <a:t>、  </a:t>
            </a:r>
            <a:r>
              <a:rPr lang="zh-CN" altLang="en-US" dirty="0" smtClean="0"/>
              <a:t>武装冲突或海盗劫掠等所造成</a:t>
            </a:r>
            <a:r>
              <a:rPr lang="zh-CN" altLang="en-US" dirty="0" smtClean="0"/>
              <a:t>运输货物</a:t>
            </a:r>
            <a:r>
              <a:rPr lang="zh-CN" altLang="en-US" dirty="0" smtClean="0"/>
              <a:t>的损失</a:t>
            </a:r>
            <a:r>
              <a:rPr lang="en-US" dirty="0" smtClean="0"/>
              <a:t>；  </a:t>
            </a:r>
            <a:r>
              <a:rPr lang="zh-CN" altLang="en-US" dirty="0" smtClean="0"/>
              <a:t>由于上述原因引起的捕获</a:t>
            </a:r>
            <a:r>
              <a:rPr lang="en-US" dirty="0" smtClean="0"/>
              <a:t>、   </a:t>
            </a:r>
            <a:r>
              <a:rPr lang="zh-CN" altLang="en-US" dirty="0" smtClean="0"/>
              <a:t>拘留</a:t>
            </a:r>
            <a:r>
              <a:rPr lang="en-US" dirty="0" smtClean="0"/>
              <a:t>、  </a:t>
            </a:r>
            <a:r>
              <a:rPr lang="zh-CN" altLang="en-US" dirty="0" smtClean="0"/>
              <a:t>扣留</a:t>
            </a:r>
            <a:r>
              <a:rPr lang="en-US" dirty="0" smtClean="0"/>
              <a:t>、  </a:t>
            </a:r>
            <a:r>
              <a:rPr lang="zh-CN" altLang="en-US" dirty="0" smtClean="0"/>
              <a:t>禁制</a:t>
            </a:r>
            <a:r>
              <a:rPr lang="en-US" dirty="0" smtClean="0"/>
              <a:t>、  </a:t>
            </a:r>
            <a:r>
              <a:rPr lang="zh-CN" altLang="en-US" dirty="0" smtClean="0"/>
              <a:t>扣押等所造成的运输货物的</a:t>
            </a:r>
            <a:r>
              <a:rPr lang="zh-CN" altLang="en-US" dirty="0" smtClean="0"/>
              <a:t>损</a:t>
            </a:r>
            <a:r>
              <a:rPr lang="zh-CN" altLang="en-US" dirty="0" smtClean="0"/>
              <a:t>失</a:t>
            </a:r>
            <a:r>
              <a:rPr lang="en-US" dirty="0" smtClean="0"/>
              <a:t>；  </a:t>
            </a:r>
            <a:r>
              <a:rPr lang="zh-CN" altLang="en-US" dirty="0" smtClean="0"/>
              <a:t>各种常规武器</a:t>
            </a:r>
            <a:r>
              <a:rPr lang="en-US" dirty="0" smtClean="0"/>
              <a:t>，  </a:t>
            </a:r>
            <a:r>
              <a:rPr lang="zh-CN" altLang="en-US" dirty="0" smtClean="0"/>
              <a:t>包括水雷</a:t>
            </a:r>
            <a:r>
              <a:rPr lang="en-US" dirty="0" smtClean="0"/>
              <a:t>、  </a:t>
            </a:r>
            <a:r>
              <a:rPr lang="zh-CN" altLang="en-US" dirty="0" smtClean="0"/>
              <a:t>炸弹等所造成的运输货物的损失</a:t>
            </a:r>
            <a:r>
              <a:rPr lang="en-US" dirty="0" smtClean="0"/>
              <a:t>；  </a:t>
            </a:r>
            <a:r>
              <a:rPr lang="zh-CN" altLang="en-US" dirty="0" smtClean="0"/>
              <a:t>由本险责任范围所引起</a:t>
            </a:r>
            <a:r>
              <a:rPr lang="zh-CN" altLang="en-US" dirty="0" smtClean="0"/>
              <a:t>的共同海损牺牲</a:t>
            </a:r>
            <a:r>
              <a:rPr lang="en-US" dirty="0" smtClean="0"/>
              <a:t>、  </a:t>
            </a:r>
            <a:r>
              <a:rPr lang="zh-CN" altLang="en-US" dirty="0" smtClean="0"/>
              <a:t>分摊和救助费用</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5299" name="Rectangle 3"/>
          <p:cNvSpPr>
            <a:spLocks noGrp="1" noChangeArrowheads="1"/>
          </p:cNvSpPr>
          <p:nvPr>
            <p:ph type="body" idx="1"/>
          </p:nvPr>
        </p:nvSpPr>
        <p:spPr/>
        <p:txBody>
          <a:bodyPr/>
          <a:lstStyle/>
          <a:p>
            <a:r>
              <a:rPr lang="en-US" dirty="0" smtClean="0"/>
              <a:t>（２）  </a:t>
            </a:r>
            <a:r>
              <a:rPr lang="zh-CN" altLang="en-US" dirty="0" smtClean="0"/>
              <a:t>罢工险  </a:t>
            </a:r>
            <a:r>
              <a:rPr lang="en-US" dirty="0" smtClean="0"/>
              <a:t>（ </a:t>
            </a:r>
            <a:r>
              <a:rPr lang="en-US" dirty="0" err="1" smtClean="0"/>
              <a:t>Ｓｔｒｉｋｅｓ</a:t>
            </a:r>
            <a:r>
              <a:rPr lang="en-US" dirty="0" smtClean="0"/>
              <a:t>  </a:t>
            </a:r>
            <a:r>
              <a:rPr lang="en-US" dirty="0" err="1" smtClean="0"/>
              <a:t>Ｒｉｓｋ</a:t>
            </a:r>
            <a:r>
              <a:rPr lang="en-US" dirty="0" smtClean="0"/>
              <a:t>） 。</a:t>
            </a:r>
            <a:endParaRPr lang="zh-CN" altLang="en-US" dirty="0" smtClean="0"/>
          </a:p>
          <a:p>
            <a:r>
              <a:rPr lang="zh-CN" altLang="en-US" dirty="0" smtClean="0"/>
              <a:t>海上货物运输罢工险是保险人承保被保险货物因罢工等人为活动造成损失的附加险</a:t>
            </a:r>
            <a:r>
              <a:rPr lang="en-US" dirty="0" smtClean="0"/>
              <a:t>。 </a:t>
            </a:r>
            <a:endParaRPr lang="en-US" dirty="0" smtClean="0"/>
          </a:p>
          <a:p>
            <a:r>
              <a:rPr lang="en-US" dirty="0" smtClean="0"/>
              <a:t>（３）  </a:t>
            </a:r>
            <a:r>
              <a:rPr lang="zh-CN" altLang="en-US" dirty="0" smtClean="0"/>
              <a:t>海洋运输货物专门保险  </a:t>
            </a:r>
            <a:r>
              <a:rPr lang="en-US" dirty="0" smtClean="0"/>
              <a:t>（ </a:t>
            </a:r>
            <a:r>
              <a:rPr lang="en-US" dirty="0" err="1" smtClean="0"/>
              <a:t>Ｏｃｅａｎ</a:t>
            </a:r>
            <a:r>
              <a:rPr lang="en-US" dirty="0" smtClean="0"/>
              <a:t> </a:t>
            </a:r>
            <a:r>
              <a:rPr lang="en-US" dirty="0" err="1" smtClean="0"/>
              <a:t>Ｍａｒｉｎｅ</a:t>
            </a:r>
            <a:r>
              <a:rPr lang="en-US" dirty="0" smtClean="0"/>
              <a:t>  </a:t>
            </a:r>
            <a:r>
              <a:rPr lang="en-US" dirty="0" err="1" smtClean="0"/>
              <a:t>Ｃａｒｇｏ</a:t>
            </a:r>
            <a:r>
              <a:rPr lang="en-US" dirty="0" smtClean="0"/>
              <a:t> </a:t>
            </a:r>
            <a:r>
              <a:rPr lang="en-US" dirty="0" err="1" smtClean="0"/>
              <a:t>Ｉｎｓｕｒａｎｃｅ</a:t>
            </a:r>
            <a:r>
              <a:rPr lang="en-US" dirty="0" smtClean="0"/>
              <a:t>） 。</a:t>
            </a:r>
            <a:endParaRPr lang="zh-CN" altLang="en-US" dirty="0" smtClean="0"/>
          </a:p>
          <a:p>
            <a:r>
              <a:rPr lang="zh-CN" altLang="en-US" dirty="0" smtClean="0"/>
              <a:t>海洋运输货物专门保险是根据海上运输货物特性承保的专门险别</a:t>
            </a:r>
            <a:r>
              <a:rPr lang="en-US" dirty="0" smtClean="0"/>
              <a:t>， </a:t>
            </a:r>
            <a:r>
              <a:rPr lang="zh-CN" altLang="en-US" dirty="0" smtClean="0"/>
              <a:t>如适用于海上运输冷 藏货物的海洋运输冷藏货物保险和适用于海洋运输散装桐油的海洋运输散装桐油保险</a:t>
            </a:r>
            <a:r>
              <a:rPr lang="en-US" dirty="0" smtClean="0"/>
              <a:t>， </a:t>
            </a:r>
            <a:r>
              <a:rPr lang="zh-CN" altLang="en-US" dirty="0" smtClean="0"/>
              <a:t>这两 种险别均属基本险性质</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6323" name="Rectangle 3"/>
          <p:cNvSpPr>
            <a:spLocks noGrp="1" noChangeArrowheads="1"/>
          </p:cNvSpPr>
          <p:nvPr>
            <p:ph type="body" idx="1"/>
          </p:nvPr>
        </p:nvSpPr>
        <p:spPr/>
        <p:txBody>
          <a:bodyPr/>
          <a:lstStyle/>
          <a:p>
            <a:r>
              <a:rPr lang="en-US" dirty="0" smtClean="0"/>
              <a:t>４）  </a:t>
            </a:r>
            <a:r>
              <a:rPr lang="zh-CN" altLang="en-US" dirty="0" smtClean="0"/>
              <a:t>卖方利益险  </a:t>
            </a:r>
            <a:r>
              <a:rPr lang="en-US" dirty="0" smtClean="0"/>
              <a:t>（ </a:t>
            </a:r>
            <a:r>
              <a:rPr lang="en-US" dirty="0" err="1" smtClean="0"/>
              <a:t>Ｃｏｎｔｉｎｇｅｎｃｙ</a:t>
            </a:r>
            <a:r>
              <a:rPr lang="en-US" dirty="0" smtClean="0"/>
              <a:t>  </a:t>
            </a:r>
            <a:r>
              <a:rPr lang="en-US" dirty="0" err="1" smtClean="0"/>
              <a:t>Ｉｎｓｕｒａｎｃｅ</a:t>
            </a:r>
            <a:r>
              <a:rPr lang="en-US" dirty="0" smtClean="0"/>
              <a:t> ＜ </a:t>
            </a:r>
            <a:r>
              <a:rPr lang="en-US" dirty="0" err="1" smtClean="0"/>
              <a:t>Ｃｏｖｅｒｓ</a:t>
            </a:r>
            <a:r>
              <a:rPr lang="en-US" dirty="0" smtClean="0"/>
              <a:t> </a:t>
            </a:r>
            <a:r>
              <a:rPr lang="en-US" dirty="0" err="1" smtClean="0"/>
              <a:t>Ｓｅｌｌｅｒｓ</a:t>
            </a:r>
            <a:r>
              <a:rPr lang="en-US" dirty="0" smtClean="0"/>
              <a:t>  </a:t>
            </a:r>
            <a:r>
              <a:rPr lang="en-US" dirty="0" err="1" smtClean="0"/>
              <a:t>Ｉｎｔｅｒｅｓｔ</a:t>
            </a:r>
            <a:r>
              <a:rPr lang="en-US" dirty="0" smtClean="0"/>
              <a:t>  </a:t>
            </a:r>
            <a:r>
              <a:rPr lang="en-US" dirty="0" err="1" smtClean="0"/>
              <a:t>Ｏｎｌｙ</a:t>
            </a:r>
            <a:r>
              <a:rPr lang="en-US" dirty="0" smtClean="0"/>
              <a:t> ＞ ） 。</a:t>
            </a:r>
            <a:endParaRPr lang="zh-CN" altLang="en-US" dirty="0" smtClean="0"/>
          </a:p>
          <a:p>
            <a:r>
              <a:rPr lang="zh-CN" altLang="en-US" dirty="0" smtClean="0"/>
              <a:t>中国人民保险公司还为运输途中的货物承保卖方利益保险</a:t>
            </a:r>
            <a:r>
              <a:rPr lang="en-US" dirty="0" smtClean="0"/>
              <a:t>。 </a:t>
            </a:r>
            <a:r>
              <a:rPr lang="zh-CN" altLang="en-US" dirty="0" smtClean="0"/>
              <a:t>这种险别不同于一般的货物 运输保险</a:t>
            </a:r>
            <a:r>
              <a:rPr lang="en-US" dirty="0" smtClean="0"/>
              <a:t>，  </a:t>
            </a:r>
            <a:r>
              <a:rPr lang="zh-CN" altLang="en-US" dirty="0" smtClean="0"/>
              <a:t>是供我国出口企业按 </a:t>
            </a:r>
            <a:r>
              <a:rPr lang="en-US" dirty="0" smtClean="0"/>
              <a:t>ＦＯＢ </a:t>
            </a:r>
            <a:r>
              <a:rPr lang="zh-CN" altLang="en-US" dirty="0" smtClean="0"/>
              <a:t>或 </a:t>
            </a:r>
            <a:r>
              <a:rPr lang="en-US" dirty="0" smtClean="0"/>
              <a:t>ＣＦＲ </a:t>
            </a:r>
            <a:r>
              <a:rPr lang="zh-CN" altLang="en-US" dirty="0" smtClean="0"/>
              <a:t>条件成交出口并采用托收方式收款时</a:t>
            </a:r>
            <a:r>
              <a:rPr lang="en-US" dirty="0" smtClean="0"/>
              <a:t>，  </a:t>
            </a:r>
            <a:r>
              <a:rPr lang="zh-CN" altLang="en-US" dirty="0" smtClean="0"/>
              <a:t>为</a:t>
            </a:r>
            <a:r>
              <a:rPr lang="zh-CN" altLang="en-US" dirty="0" smtClean="0"/>
              <a:t>保障自身</a:t>
            </a:r>
            <a:r>
              <a:rPr lang="zh-CN" altLang="en-US" dirty="0" smtClean="0"/>
              <a:t>的利益而投保的独立险别</a:t>
            </a:r>
            <a:r>
              <a:rPr lang="en-US" dirty="0" smtClean="0"/>
              <a:t>。   </a:t>
            </a:r>
            <a:r>
              <a:rPr lang="zh-CN" altLang="en-US" dirty="0" smtClean="0"/>
              <a:t>我国出口企业在投保了这一险别之后</a:t>
            </a:r>
            <a:r>
              <a:rPr lang="en-US" dirty="0" smtClean="0"/>
              <a:t>，  </a:t>
            </a:r>
            <a:r>
              <a:rPr lang="zh-CN" altLang="en-US" dirty="0" smtClean="0"/>
              <a:t>如货物在运输途中发 生损失</a:t>
            </a:r>
            <a:r>
              <a:rPr lang="en-US" dirty="0" smtClean="0"/>
              <a:t>，  </a:t>
            </a:r>
            <a:r>
              <a:rPr lang="zh-CN" altLang="en-US" dirty="0" smtClean="0"/>
              <a:t>国外买方既不付款赎单</a:t>
            </a:r>
            <a:r>
              <a:rPr lang="en-US" dirty="0" smtClean="0"/>
              <a:t>，  </a:t>
            </a:r>
            <a:r>
              <a:rPr lang="zh-CN" altLang="en-US" dirty="0" smtClean="0"/>
              <a:t>又拒绝支付货物受损部分的损失赔偿时</a:t>
            </a:r>
            <a:r>
              <a:rPr lang="en-US" dirty="0" smtClean="0"/>
              <a:t>， </a:t>
            </a:r>
            <a:r>
              <a:rPr lang="zh-CN" altLang="en-US" dirty="0" smtClean="0"/>
              <a:t>保险公司对卖方 遭受的货物的损失或灭失负赔偿责任</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7347"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伦敦保险协会海运货物保险条款</a:t>
            </a:r>
          </a:p>
          <a:p>
            <a:pPr>
              <a:lnSpc>
                <a:spcPct val="150000"/>
              </a:lnSpc>
            </a:pPr>
            <a:r>
              <a:rPr lang="en-US" dirty="0" smtClean="0"/>
              <a:t>１  </a:t>
            </a:r>
            <a:r>
              <a:rPr lang="zh-CN" altLang="en-US" dirty="0" smtClean="0"/>
              <a:t>伦敦保险协会 </a:t>
            </a:r>
            <a:r>
              <a:rPr lang="en-US" dirty="0" smtClean="0"/>
              <a:t>２００９ </a:t>
            </a:r>
            <a:r>
              <a:rPr lang="zh-CN" altLang="en-US" dirty="0" smtClean="0"/>
              <a:t>年海运货物保险条款种类</a:t>
            </a:r>
          </a:p>
          <a:p>
            <a:pPr>
              <a:lnSpc>
                <a:spcPct val="150000"/>
              </a:lnSpc>
            </a:pPr>
            <a:r>
              <a:rPr lang="en-US" dirty="0" smtClean="0"/>
              <a:t>（１）  </a:t>
            </a:r>
            <a:r>
              <a:rPr lang="zh-CN" altLang="en-US" dirty="0" smtClean="0"/>
              <a:t>协会货物条款  </a:t>
            </a:r>
            <a:r>
              <a:rPr lang="en-US" dirty="0" smtClean="0"/>
              <a:t>（ Ａ）  （ </a:t>
            </a:r>
            <a:r>
              <a:rPr lang="en-US" dirty="0" err="1" smtClean="0"/>
              <a:t>Ｉｎｓｔｉｔｕｔｅ</a:t>
            </a:r>
            <a:r>
              <a:rPr lang="en-US" dirty="0" smtClean="0"/>
              <a:t>  </a:t>
            </a:r>
            <a:r>
              <a:rPr lang="en-US" dirty="0" err="1" smtClean="0"/>
              <a:t>Ｃａｒｇｏ</a:t>
            </a:r>
            <a:r>
              <a:rPr lang="en-US" dirty="0" smtClean="0"/>
              <a:t> </a:t>
            </a:r>
            <a:r>
              <a:rPr lang="en-US" dirty="0" err="1" smtClean="0"/>
              <a:t>Ｃｌａｕｓｅｓ</a:t>
            </a:r>
            <a:r>
              <a:rPr lang="en-US" dirty="0" smtClean="0"/>
              <a:t>  Ａ，  ＩＣＣ  （ Ａ） ） 。</a:t>
            </a:r>
            <a:endParaRPr lang="zh-CN" altLang="en-US" dirty="0" smtClean="0"/>
          </a:p>
          <a:p>
            <a:pPr>
              <a:lnSpc>
                <a:spcPct val="150000"/>
              </a:lnSpc>
            </a:pPr>
            <a:r>
              <a:rPr lang="en-US" dirty="0" smtClean="0"/>
              <a:t>（２）  </a:t>
            </a:r>
            <a:r>
              <a:rPr lang="zh-CN" altLang="en-US" dirty="0" smtClean="0"/>
              <a:t>协会货物条款  </a:t>
            </a:r>
            <a:r>
              <a:rPr lang="en-US" dirty="0" smtClean="0"/>
              <a:t>（ Ｂ）  （ </a:t>
            </a:r>
            <a:r>
              <a:rPr lang="en-US" dirty="0" err="1" smtClean="0"/>
              <a:t>Ｉｎｓｔｉｔｕｔｅ</a:t>
            </a:r>
            <a:r>
              <a:rPr lang="en-US" dirty="0" smtClean="0"/>
              <a:t>  </a:t>
            </a:r>
            <a:r>
              <a:rPr lang="en-US" dirty="0" err="1" smtClean="0"/>
              <a:t>Ｃａｒｇｏ</a:t>
            </a:r>
            <a:r>
              <a:rPr lang="en-US" dirty="0" smtClean="0"/>
              <a:t> </a:t>
            </a:r>
            <a:r>
              <a:rPr lang="en-US" dirty="0" err="1" smtClean="0"/>
              <a:t>Ｃｌａｕｓｅｓ</a:t>
            </a:r>
            <a:r>
              <a:rPr lang="en-US" dirty="0" smtClean="0"/>
              <a:t>  Ｂ，  ＩＣＣ  （ Ｂ） ） </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8371" name="Rectangle 3"/>
          <p:cNvSpPr>
            <a:spLocks noGrp="1" noChangeArrowheads="1"/>
          </p:cNvSpPr>
          <p:nvPr>
            <p:ph type="body" idx="1"/>
          </p:nvPr>
        </p:nvSpPr>
        <p:spPr/>
        <p:txBody>
          <a:bodyPr/>
          <a:lstStyle/>
          <a:p>
            <a:r>
              <a:rPr lang="en-US" dirty="0" smtClean="0"/>
              <a:t>（３）  </a:t>
            </a:r>
            <a:r>
              <a:rPr lang="zh-CN" altLang="en-US" dirty="0" smtClean="0"/>
              <a:t>协会货物条款  </a:t>
            </a:r>
            <a:r>
              <a:rPr lang="en-US" dirty="0" smtClean="0"/>
              <a:t>（ Ｃ）  （ </a:t>
            </a:r>
            <a:r>
              <a:rPr lang="en-US" dirty="0" err="1" smtClean="0"/>
              <a:t>Ｉｎｓｔｉｔｕｔｅ</a:t>
            </a:r>
            <a:r>
              <a:rPr lang="en-US" dirty="0" smtClean="0"/>
              <a:t>  </a:t>
            </a:r>
            <a:r>
              <a:rPr lang="en-US" dirty="0" err="1" smtClean="0"/>
              <a:t>Ｃａｒｇｏ</a:t>
            </a:r>
            <a:r>
              <a:rPr lang="en-US" dirty="0" smtClean="0"/>
              <a:t> </a:t>
            </a:r>
            <a:r>
              <a:rPr lang="en-US" dirty="0" err="1" smtClean="0"/>
              <a:t>Ｃｌａｕｓｅｓ</a:t>
            </a:r>
            <a:r>
              <a:rPr lang="en-US" dirty="0" smtClean="0"/>
              <a:t>  Ｃ，  ＩＣＣ  （ Ｃ） ） 。</a:t>
            </a:r>
            <a:endParaRPr lang="zh-CN" altLang="en-US" dirty="0" smtClean="0"/>
          </a:p>
          <a:p>
            <a:r>
              <a:rPr lang="en-US" dirty="0" smtClean="0"/>
              <a:t>（４）  </a:t>
            </a:r>
            <a:r>
              <a:rPr lang="zh-CN" altLang="en-US" dirty="0" smtClean="0"/>
              <a:t>协会战争条款  </a:t>
            </a:r>
            <a:r>
              <a:rPr lang="en-US" dirty="0" smtClean="0"/>
              <a:t>（ </a:t>
            </a:r>
            <a:r>
              <a:rPr lang="zh-CN" altLang="en-US" dirty="0" smtClean="0"/>
              <a:t>货物</a:t>
            </a:r>
            <a:r>
              <a:rPr lang="en-US" dirty="0" smtClean="0"/>
              <a:t>）  （ </a:t>
            </a:r>
            <a:r>
              <a:rPr lang="en-US" dirty="0" err="1" smtClean="0"/>
              <a:t>Ｉｎｓｔｉｔｕｔｅ</a:t>
            </a:r>
            <a:r>
              <a:rPr lang="en-US" dirty="0" smtClean="0"/>
              <a:t>  </a:t>
            </a:r>
            <a:r>
              <a:rPr lang="en-US" dirty="0" err="1" smtClean="0"/>
              <a:t>Ｗａｒ</a:t>
            </a:r>
            <a:r>
              <a:rPr lang="en-US" dirty="0" smtClean="0"/>
              <a:t> </a:t>
            </a:r>
            <a:r>
              <a:rPr lang="en-US" dirty="0" err="1" smtClean="0"/>
              <a:t>Ｃｌａｕｓｅｓ—Ｃａｒｇｏ</a:t>
            </a:r>
            <a:r>
              <a:rPr lang="en-US" dirty="0" smtClean="0"/>
              <a:t>） 。</a:t>
            </a:r>
            <a:endParaRPr lang="zh-CN" altLang="en-US" dirty="0" smtClean="0"/>
          </a:p>
          <a:p>
            <a:r>
              <a:rPr lang="en-US" dirty="0" smtClean="0"/>
              <a:t>（５）  </a:t>
            </a:r>
            <a:r>
              <a:rPr lang="zh-CN" altLang="en-US" dirty="0" smtClean="0"/>
              <a:t>协会罢工条款  </a:t>
            </a:r>
            <a:r>
              <a:rPr lang="en-US" dirty="0" smtClean="0"/>
              <a:t>（ </a:t>
            </a:r>
            <a:r>
              <a:rPr lang="zh-CN" altLang="en-US" dirty="0" smtClean="0"/>
              <a:t>货物</a:t>
            </a:r>
            <a:r>
              <a:rPr lang="en-US" dirty="0" smtClean="0"/>
              <a:t>）  （ </a:t>
            </a:r>
            <a:r>
              <a:rPr lang="en-US" dirty="0" err="1" smtClean="0"/>
              <a:t>Ｉｎｓｔｉｔｕｔｅ</a:t>
            </a:r>
            <a:r>
              <a:rPr lang="en-US" dirty="0" smtClean="0"/>
              <a:t>  </a:t>
            </a:r>
            <a:r>
              <a:rPr lang="en-US" dirty="0" err="1" smtClean="0"/>
              <a:t>Ｓｔｒｉｋｅｓ</a:t>
            </a:r>
            <a:r>
              <a:rPr lang="en-US" dirty="0" smtClean="0"/>
              <a:t> </a:t>
            </a:r>
            <a:r>
              <a:rPr lang="en-US" dirty="0" err="1" smtClean="0"/>
              <a:t>Ｃｌａｕｓｅｓ—Ｃａｒｇｏ</a:t>
            </a:r>
            <a:r>
              <a:rPr lang="en-US" dirty="0" smtClean="0"/>
              <a:t>） 。</a:t>
            </a:r>
            <a:endParaRPr lang="zh-CN" altLang="en-US" dirty="0" smtClean="0"/>
          </a:p>
          <a:p>
            <a:r>
              <a:rPr lang="en-US" dirty="0" smtClean="0"/>
              <a:t>（６）  </a:t>
            </a:r>
            <a:r>
              <a:rPr lang="zh-CN" altLang="en-US" dirty="0" smtClean="0"/>
              <a:t>恶意损害险  </a:t>
            </a:r>
            <a:r>
              <a:rPr lang="en-US" dirty="0" smtClean="0"/>
              <a:t>（ </a:t>
            </a:r>
            <a:r>
              <a:rPr lang="en-US" dirty="0" err="1" smtClean="0"/>
              <a:t>Ｍａｌｉｃｉｏｕｓ</a:t>
            </a:r>
            <a:r>
              <a:rPr lang="en-US" dirty="0" smtClean="0"/>
              <a:t>  </a:t>
            </a:r>
            <a:r>
              <a:rPr lang="en-US" dirty="0" err="1" smtClean="0"/>
              <a:t>Ｄａｍａｇｅ</a:t>
            </a:r>
            <a:r>
              <a:rPr lang="en-US" dirty="0" smtClean="0"/>
              <a:t>  </a:t>
            </a:r>
            <a:r>
              <a:rPr lang="en-US" dirty="0" err="1" smtClean="0"/>
              <a:t>Ｃｌａｕｓｅｓ</a:t>
            </a:r>
            <a:r>
              <a:rPr lang="en-US" dirty="0" smtClean="0"/>
              <a:t>） 。</a:t>
            </a:r>
            <a:endParaRPr lang="zh-CN" altLang="en-US" dirty="0" smtClean="0"/>
          </a:p>
          <a:p>
            <a:r>
              <a:rPr lang="en-US" dirty="0" smtClean="0"/>
              <a:t>（７）  </a:t>
            </a:r>
            <a:r>
              <a:rPr lang="zh-CN" altLang="en-US" dirty="0" smtClean="0"/>
              <a:t>偷窃</a:t>
            </a:r>
            <a:r>
              <a:rPr lang="en-US" dirty="0" smtClean="0"/>
              <a:t>、  </a:t>
            </a:r>
            <a:r>
              <a:rPr lang="zh-CN" altLang="en-US" dirty="0" smtClean="0"/>
              <a:t>提货不着险条款  </a:t>
            </a:r>
            <a:r>
              <a:rPr lang="en-US" dirty="0" smtClean="0"/>
              <a:t>（ </a:t>
            </a:r>
            <a:r>
              <a:rPr lang="en-US" dirty="0" err="1" smtClean="0"/>
              <a:t>Ｉｎｓｔｉｔｕｔｅ</a:t>
            </a:r>
            <a:r>
              <a:rPr lang="en-US" dirty="0" smtClean="0"/>
              <a:t>  </a:t>
            </a:r>
            <a:r>
              <a:rPr lang="en-US" dirty="0" err="1" smtClean="0"/>
              <a:t>Ｔｈｅｆｔ</a:t>
            </a:r>
            <a:r>
              <a:rPr lang="en-US" dirty="0" smtClean="0"/>
              <a:t>，  </a:t>
            </a:r>
            <a:r>
              <a:rPr lang="en-US" dirty="0" err="1" smtClean="0"/>
              <a:t>Ｐｉｌｆｅｒａｇｅ</a:t>
            </a:r>
            <a:r>
              <a:rPr lang="en-US" dirty="0" smtClean="0"/>
              <a:t>  </a:t>
            </a:r>
            <a:r>
              <a:rPr lang="en-US" dirty="0" err="1" smtClean="0"/>
              <a:t>ａｎｄ</a:t>
            </a:r>
            <a:r>
              <a:rPr lang="en-US" dirty="0" smtClean="0"/>
              <a:t>  </a:t>
            </a:r>
            <a:r>
              <a:rPr lang="en-US" dirty="0" err="1" smtClean="0"/>
              <a:t>Ｎｏｎ</a:t>
            </a:r>
            <a:r>
              <a:rPr lang="en-US" dirty="0" smtClean="0"/>
              <a:t> － </a:t>
            </a:r>
            <a:r>
              <a:rPr lang="en-US" dirty="0" err="1" smtClean="0"/>
              <a:t>ｄｅｌｉｖｅｒｙ</a:t>
            </a:r>
            <a:r>
              <a:rPr lang="en-US" dirty="0" smtClean="0"/>
              <a:t>  </a:t>
            </a:r>
            <a:r>
              <a:rPr lang="en-US" dirty="0" err="1" smtClean="0"/>
              <a:t>Ｃｌａｕｓｅ</a:t>
            </a:r>
            <a:r>
              <a:rPr lang="en-US" dirty="0" smtClean="0"/>
              <a:t>） </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59395" name="Rectangle 3"/>
          <p:cNvSpPr>
            <a:spLocks noGrp="1" noChangeArrowheads="1"/>
          </p:cNvSpPr>
          <p:nvPr>
            <p:ph type="body" idx="1"/>
          </p:nvPr>
        </p:nvSpPr>
        <p:spPr/>
        <p:txBody>
          <a:bodyPr/>
          <a:lstStyle/>
          <a:p>
            <a:pPr>
              <a:lnSpc>
                <a:spcPct val="150000"/>
              </a:lnSpc>
            </a:pPr>
            <a:r>
              <a:rPr lang="en-US" dirty="0" smtClean="0"/>
              <a:t>２ １９８２ </a:t>
            </a:r>
            <a:r>
              <a:rPr lang="zh-CN" altLang="en-US" dirty="0" smtClean="0"/>
              <a:t>年协会货物保险主要险别的承保风险和除外责任</a:t>
            </a:r>
          </a:p>
          <a:p>
            <a:pPr>
              <a:lnSpc>
                <a:spcPct val="150000"/>
              </a:lnSpc>
            </a:pPr>
            <a:r>
              <a:rPr lang="en-US" dirty="0" smtClean="0"/>
              <a:t>１）  ＩＣＣ  （ Ａ）  </a:t>
            </a:r>
            <a:r>
              <a:rPr lang="zh-CN" altLang="en-US" dirty="0" smtClean="0"/>
              <a:t>的承保风险</a:t>
            </a:r>
            <a:r>
              <a:rPr lang="en-US" dirty="0" smtClean="0"/>
              <a:t>。</a:t>
            </a:r>
            <a:endParaRPr lang="zh-CN" altLang="en-US" dirty="0" smtClean="0"/>
          </a:p>
          <a:p>
            <a:pPr>
              <a:lnSpc>
                <a:spcPct val="150000"/>
              </a:lnSpc>
            </a:pPr>
            <a:r>
              <a:rPr lang="en-US" dirty="0" smtClean="0"/>
              <a:t>Ａ </a:t>
            </a:r>
            <a:r>
              <a:rPr lang="zh-CN" altLang="en-US" dirty="0" smtClean="0"/>
              <a:t>条款改变了以往  </a:t>
            </a:r>
            <a:r>
              <a:rPr lang="en-US" dirty="0" smtClean="0"/>
              <a:t>“ </a:t>
            </a:r>
            <a:r>
              <a:rPr lang="zh-CN" altLang="en-US" dirty="0" smtClean="0"/>
              <a:t>列明风险</a:t>
            </a:r>
            <a:r>
              <a:rPr lang="en-US" dirty="0" smtClean="0"/>
              <a:t>”   </a:t>
            </a:r>
            <a:r>
              <a:rPr lang="zh-CN" altLang="en-US" dirty="0" smtClean="0"/>
              <a:t>的方式</a:t>
            </a:r>
            <a:r>
              <a:rPr lang="en-US" dirty="0" smtClean="0"/>
              <a:t>，  “ </a:t>
            </a:r>
            <a:r>
              <a:rPr lang="zh-CN" altLang="en-US" dirty="0" smtClean="0"/>
              <a:t>一切风险减去除外责任</a:t>
            </a:r>
            <a:r>
              <a:rPr lang="en-US" dirty="0" smtClean="0"/>
              <a:t>”   </a:t>
            </a:r>
            <a:r>
              <a:rPr lang="zh-CN" altLang="en-US" dirty="0" smtClean="0"/>
              <a:t>的方式</a:t>
            </a:r>
            <a:r>
              <a:rPr lang="en-US" dirty="0" smtClean="0"/>
              <a:t>，  </a:t>
            </a:r>
            <a:r>
              <a:rPr lang="zh-CN" altLang="en-US" dirty="0" smtClean="0"/>
              <a:t>采用对约 定和法定的除外事项</a:t>
            </a:r>
            <a:r>
              <a:rPr lang="en-US" dirty="0" smtClean="0"/>
              <a:t>，  </a:t>
            </a:r>
            <a:r>
              <a:rPr lang="zh-CN" altLang="en-US" dirty="0" smtClean="0"/>
              <a:t>在  </a:t>
            </a:r>
            <a:r>
              <a:rPr lang="en-US" dirty="0" smtClean="0"/>
              <a:t>“ </a:t>
            </a:r>
            <a:r>
              <a:rPr lang="zh-CN" altLang="en-US" dirty="0" smtClean="0"/>
              <a:t>除外责任</a:t>
            </a:r>
            <a:r>
              <a:rPr lang="en-US" dirty="0" smtClean="0"/>
              <a:t>”   </a:t>
            </a:r>
            <a:r>
              <a:rPr lang="zh-CN" altLang="en-US" dirty="0" smtClean="0"/>
              <a:t>部分全部予以列明</a:t>
            </a:r>
            <a:r>
              <a:rPr lang="en-US" dirty="0" smtClean="0"/>
              <a:t>，  </a:t>
            </a:r>
            <a:r>
              <a:rPr lang="zh-CN" altLang="en-US" dirty="0" smtClean="0"/>
              <a:t>对于未列入  </a:t>
            </a:r>
            <a:r>
              <a:rPr lang="en-US" dirty="0" smtClean="0"/>
              <a:t>“ </a:t>
            </a:r>
            <a:r>
              <a:rPr lang="zh-CN" altLang="en-US" dirty="0" smtClean="0"/>
              <a:t>除外责任</a:t>
            </a:r>
            <a:r>
              <a:rPr lang="en-US" dirty="0" smtClean="0"/>
              <a:t>”   </a:t>
            </a:r>
            <a:r>
              <a:rPr lang="zh-CN" altLang="en-US" dirty="0" smtClean="0"/>
              <a:t>项下 的损失</a:t>
            </a:r>
            <a:r>
              <a:rPr lang="en-US" dirty="0" smtClean="0"/>
              <a:t>，  </a:t>
            </a:r>
            <a:r>
              <a:rPr lang="zh-CN" altLang="en-US" dirty="0" smtClean="0"/>
              <a:t>保险人均予负责</a:t>
            </a:r>
            <a:r>
              <a:rPr lang="en-US" dirty="0" smtClean="0"/>
              <a:t>。  </a:t>
            </a:r>
            <a:r>
              <a:rPr lang="zh-CN" altLang="en-US" dirty="0" smtClean="0"/>
              <a:t>从承保范围看</a:t>
            </a:r>
            <a:r>
              <a:rPr lang="en-US" dirty="0" smtClean="0"/>
              <a:t>，  Ａ </a:t>
            </a:r>
            <a:r>
              <a:rPr lang="zh-CN" altLang="en-US" dirty="0" smtClean="0"/>
              <a:t>条款主要承保海上风险和一般外来风险</a:t>
            </a:r>
            <a:r>
              <a:rPr lang="en-US" dirty="0" smtClean="0"/>
              <a:t>，  </a:t>
            </a:r>
            <a:r>
              <a:rPr lang="zh-CN" altLang="en-US" dirty="0" smtClean="0"/>
              <a:t>责任范围</a:t>
            </a:r>
            <a:r>
              <a:rPr lang="zh-CN" altLang="en-US" dirty="0" smtClean="0"/>
              <a:t>广泛</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0419" name="Rectangle 3"/>
          <p:cNvSpPr>
            <a:spLocks noGrp="1" noChangeArrowheads="1"/>
          </p:cNvSpPr>
          <p:nvPr>
            <p:ph type="body" idx="1"/>
          </p:nvPr>
        </p:nvSpPr>
        <p:spPr/>
        <p:txBody>
          <a:bodyPr/>
          <a:lstStyle/>
          <a:p>
            <a:r>
              <a:rPr lang="en-US" dirty="0" smtClean="0"/>
              <a:t>２）  ＩＣＣ  （ Ａ）  </a:t>
            </a:r>
            <a:r>
              <a:rPr lang="zh-CN" altLang="en-US" dirty="0" smtClean="0"/>
              <a:t>的除外责任</a:t>
            </a:r>
            <a:r>
              <a:rPr lang="en-US" dirty="0" smtClean="0"/>
              <a:t>。</a:t>
            </a:r>
            <a:endParaRPr lang="zh-CN" altLang="en-US" dirty="0" smtClean="0"/>
          </a:p>
          <a:p>
            <a:r>
              <a:rPr lang="zh-CN" altLang="en-US" dirty="0" smtClean="0"/>
              <a:t>协会货物 </a:t>
            </a:r>
            <a:r>
              <a:rPr lang="en-US" dirty="0" smtClean="0"/>
              <a:t>Ａ </a:t>
            </a:r>
            <a:r>
              <a:rPr lang="zh-CN" altLang="en-US" dirty="0" smtClean="0"/>
              <a:t>条款的除外责任包括法定除外责任和约定除外责任两大类</a:t>
            </a:r>
            <a:r>
              <a:rPr lang="en-US" dirty="0" smtClean="0"/>
              <a:t>，  </a:t>
            </a:r>
            <a:r>
              <a:rPr lang="zh-CN" altLang="en-US" dirty="0" smtClean="0"/>
              <a:t>内容全面详尽</a:t>
            </a:r>
            <a:r>
              <a:rPr lang="en-US" dirty="0" smtClean="0"/>
              <a:t>， </a:t>
            </a:r>
            <a:r>
              <a:rPr lang="zh-CN" altLang="en-US" dirty="0" smtClean="0"/>
              <a:t>条理清晰</a:t>
            </a:r>
            <a:r>
              <a:rPr lang="en-US" dirty="0" smtClean="0"/>
              <a:t>，  </a:t>
            </a:r>
            <a:r>
              <a:rPr lang="zh-CN" altLang="en-US" dirty="0" smtClean="0"/>
              <a:t>分为一般除外责任</a:t>
            </a:r>
            <a:r>
              <a:rPr lang="en-US" dirty="0" smtClean="0"/>
              <a:t>，  </a:t>
            </a:r>
            <a:r>
              <a:rPr lang="zh-CN" altLang="en-US" dirty="0" smtClean="0"/>
              <a:t>不适航</a:t>
            </a:r>
            <a:r>
              <a:rPr lang="en-US" dirty="0" smtClean="0"/>
              <a:t>、  </a:t>
            </a:r>
            <a:r>
              <a:rPr lang="zh-CN" altLang="en-US" dirty="0" smtClean="0"/>
              <a:t>不适货除外责任</a:t>
            </a:r>
            <a:r>
              <a:rPr lang="en-US" dirty="0" smtClean="0"/>
              <a:t>，  </a:t>
            </a:r>
            <a:r>
              <a:rPr lang="zh-CN" altLang="en-US" dirty="0" smtClean="0"/>
              <a:t>战争除外责任和罢工除外责任四  个条款</a:t>
            </a:r>
            <a:r>
              <a:rPr lang="en-US" dirty="0" smtClean="0"/>
              <a:t>。</a:t>
            </a:r>
            <a:endParaRPr lang="zh-CN" altLang="en-US" dirty="0" smtClean="0"/>
          </a:p>
          <a:p>
            <a:r>
              <a:rPr lang="en-US" dirty="0" smtClean="0"/>
              <a:t>（１）  </a:t>
            </a:r>
            <a:r>
              <a:rPr lang="zh-CN" altLang="en-US" dirty="0" smtClean="0"/>
              <a:t>一般除外责任</a:t>
            </a:r>
            <a:r>
              <a:rPr lang="en-US" dirty="0" smtClean="0"/>
              <a:t>。</a:t>
            </a:r>
            <a:endParaRPr lang="zh-CN" altLang="en-US" dirty="0" smtClean="0"/>
          </a:p>
          <a:p>
            <a:r>
              <a:rPr lang="zh-CN" altLang="en-US" dirty="0" smtClean="0"/>
              <a:t>对下列原因造成的损失</a:t>
            </a:r>
            <a:r>
              <a:rPr lang="en-US" dirty="0" smtClean="0"/>
              <a:t>、   </a:t>
            </a:r>
            <a:r>
              <a:rPr lang="zh-CN" altLang="en-US" dirty="0" smtClean="0"/>
              <a:t>损害或费用</a:t>
            </a:r>
            <a:r>
              <a:rPr lang="en-US" dirty="0" smtClean="0"/>
              <a:t>，  </a:t>
            </a:r>
            <a:r>
              <a:rPr lang="zh-CN" altLang="en-US" dirty="0" smtClean="0"/>
              <a:t>保险人不予负责</a:t>
            </a:r>
            <a:r>
              <a:rPr lang="en-US" dirty="0" smtClean="0"/>
              <a:t>。</a:t>
            </a:r>
            <a:endParaRPr lang="zh-CN" altLang="en-US" dirty="0" smtClean="0"/>
          </a:p>
          <a:p>
            <a:r>
              <a:rPr lang="en-US" dirty="0" smtClean="0"/>
              <a:t>①</a:t>
            </a:r>
            <a:r>
              <a:rPr lang="zh-CN" altLang="en-US" dirty="0" smtClean="0"/>
              <a:t>由于被保险人故意不法行为所造成的损失</a:t>
            </a:r>
            <a:r>
              <a:rPr lang="en-US" dirty="0" smtClean="0"/>
              <a:t>、  </a:t>
            </a:r>
            <a:r>
              <a:rPr lang="zh-CN" altLang="en-US" dirty="0" smtClean="0"/>
              <a:t>损害或费用</a:t>
            </a:r>
            <a:r>
              <a:rPr lang="en-US" dirty="0" smtClean="0"/>
              <a:t>。</a:t>
            </a:r>
            <a:endParaRPr lang="zh-CN" altLang="en-US" dirty="0" smtClean="0"/>
          </a:p>
          <a:p>
            <a:r>
              <a:rPr lang="en-US" dirty="0" smtClean="0"/>
              <a:t>②</a:t>
            </a:r>
            <a:r>
              <a:rPr lang="zh-CN" altLang="en-US" dirty="0" smtClean="0"/>
              <a:t>保险标的的自然渗漏</a:t>
            </a:r>
            <a:r>
              <a:rPr lang="en-US" dirty="0" smtClean="0"/>
              <a:t>、   </a:t>
            </a:r>
            <a:r>
              <a:rPr lang="zh-CN" altLang="en-US" dirty="0" smtClean="0"/>
              <a:t>重量或容量的自然损耗或自然磨损</a:t>
            </a:r>
            <a:r>
              <a:rPr lang="en-US" dirty="0" smtClean="0"/>
              <a:t>。</a:t>
            </a:r>
            <a:endParaRPr lang="zh-CN" altLang="en-US" dirty="0" smtClean="0"/>
          </a:p>
          <a:p>
            <a:r>
              <a:rPr lang="en-US" dirty="0" smtClean="0"/>
              <a:t>③</a:t>
            </a:r>
            <a:r>
              <a:rPr lang="zh-CN" altLang="en-US" dirty="0" smtClean="0"/>
              <a:t>保险标的包装或准备不足或不当造成的损失</a:t>
            </a:r>
            <a:r>
              <a:rPr lang="en-US" dirty="0" smtClean="0"/>
              <a:t>、  </a:t>
            </a:r>
            <a:r>
              <a:rPr lang="zh-CN" altLang="en-US" dirty="0" smtClean="0"/>
              <a:t>损害或费用</a:t>
            </a:r>
            <a:r>
              <a:rPr lang="en-US" dirty="0" smtClean="0"/>
              <a:t>。</a:t>
            </a:r>
            <a:endParaRPr lang="zh-CN" altLang="en-US" dirty="0" smtClean="0"/>
          </a:p>
          <a:p>
            <a:r>
              <a:rPr lang="en-US" dirty="0" smtClean="0"/>
              <a:t>④</a:t>
            </a:r>
            <a:r>
              <a:rPr lang="zh-CN" altLang="en-US" dirty="0" smtClean="0"/>
              <a:t>保险标的固有缺陷或特性所引起的损失</a:t>
            </a:r>
            <a:r>
              <a:rPr lang="en-US" dirty="0" smtClean="0"/>
              <a:t>、  </a:t>
            </a:r>
            <a:r>
              <a:rPr lang="zh-CN" altLang="en-US" dirty="0" smtClean="0"/>
              <a:t>损害或费用</a:t>
            </a:r>
            <a:r>
              <a:rPr lang="en-US" dirty="0" smtClean="0"/>
              <a:t>。</a:t>
            </a:r>
            <a:r>
              <a:rPr lang="en-US" altLang="zh-CN"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1443" name="Rectangle 3"/>
          <p:cNvSpPr>
            <a:spLocks noGrp="1" noChangeArrowheads="1"/>
          </p:cNvSpPr>
          <p:nvPr>
            <p:ph type="body" idx="1"/>
          </p:nvPr>
        </p:nvSpPr>
        <p:spPr/>
        <p:txBody>
          <a:bodyPr/>
          <a:lstStyle/>
          <a:p>
            <a:pPr>
              <a:lnSpc>
                <a:spcPct val="150000"/>
              </a:lnSpc>
            </a:pPr>
            <a:r>
              <a:rPr lang="en-US" dirty="0" smtClean="0"/>
              <a:t>⑤</a:t>
            </a:r>
            <a:r>
              <a:rPr lang="zh-CN" altLang="en-US" dirty="0" smtClean="0"/>
              <a:t>直接由于延迟所造成的损失</a:t>
            </a:r>
            <a:r>
              <a:rPr lang="en-US" dirty="0" smtClean="0"/>
              <a:t>、   </a:t>
            </a:r>
            <a:r>
              <a:rPr lang="zh-CN" altLang="en-US" dirty="0" smtClean="0"/>
              <a:t>损害和费用</a:t>
            </a:r>
            <a:r>
              <a:rPr lang="en-US" dirty="0" smtClean="0"/>
              <a:t>。</a:t>
            </a:r>
            <a:endParaRPr lang="zh-CN" altLang="en-US" dirty="0" smtClean="0"/>
          </a:p>
          <a:p>
            <a:pPr>
              <a:lnSpc>
                <a:spcPct val="150000"/>
              </a:lnSpc>
            </a:pPr>
            <a:r>
              <a:rPr lang="en-US" dirty="0" smtClean="0"/>
              <a:t>⑥</a:t>
            </a:r>
            <a:r>
              <a:rPr lang="zh-CN" altLang="en-US" dirty="0" smtClean="0"/>
              <a:t>由于船舶所有人</a:t>
            </a:r>
            <a:r>
              <a:rPr lang="en-US" dirty="0" smtClean="0"/>
              <a:t>、  </a:t>
            </a:r>
            <a:r>
              <a:rPr lang="zh-CN" altLang="en-US" dirty="0" smtClean="0"/>
              <a:t>经理人</a:t>
            </a:r>
            <a:r>
              <a:rPr lang="en-US" dirty="0" smtClean="0"/>
              <a:t>、  </a:t>
            </a:r>
            <a:r>
              <a:rPr lang="zh-CN" altLang="en-US" dirty="0" smtClean="0"/>
              <a:t>承租人或经营人破产或经济困境产生的损失或费用</a:t>
            </a:r>
            <a:r>
              <a:rPr lang="en-US" dirty="0" smtClean="0"/>
              <a:t>。</a:t>
            </a:r>
            <a:endParaRPr lang="zh-CN" altLang="en-US" dirty="0" smtClean="0"/>
          </a:p>
          <a:p>
            <a:pPr>
              <a:lnSpc>
                <a:spcPct val="150000"/>
              </a:lnSpc>
            </a:pPr>
            <a:r>
              <a:rPr lang="en-US" dirty="0" smtClean="0"/>
              <a:t>⑦</a:t>
            </a:r>
            <a:r>
              <a:rPr lang="zh-CN" altLang="en-US" dirty="0" smtClean="0"/>
              <a:t>由于使用任何原子或核裂变和</a:t>
            </a:r>
            <a:r>
              <a:rPr lang="en-US" dirty="0" smtClean="0"/>
              <a:t>   （ </a:t>
            </a:r>
            <a:r>
              <a:rPr lang="zh-CN" altLang="en-US" dirty="0" smtClean="0"/>
              <a:t>或</a:t>
            </a:r>
            <a:r>
              <a:rPr lang="en-US" dirty="0" smtClean="0"/>
              <a:t>）  </a:t>
            </a:r>
            <a:r>
              <a:rPr lang="zh-CN" altLang="en-US" dirty="0" smtClean="0"/>
              <a:t>热核武器等造成的损失</a:t>
            </a:r>
            <a:r>
              <a:rPr lang="en-US" dirty="0" smtClean="0"/>
              <a:t>、   </a:t>
            </a:r>
            <a:r>
              <a:rPr lang="zh-CN" altLang="en-US" dirty="0" smtClean="0"/>
              <a:t>损害或费用</a:t>
            </a:r>
            <a:r>
              <a:rPr lang="en-US" dirty="0" smtClean="0"/>
              <a:t>。</a:t>
            </a:r>
            <a:endParaRPr lang="zh-CN" altLang="en-US" dirty="0" smtClean="0"/>
          </a:p>
          <a:p>
            <a:pPr>
              <a:lnSpc>
                <a:spcPct val="150000"/>
              </a:lnSpc>
            </a:pPr>
            <a:r>
              <a:rPr lang="en-US" dirty="0" smtClean="0"/>
              <a:t>（２）  </a:t>
            </a:r>
            <a:r>
              <a:rPr lang="zh-CN" altLang="en-US" dirty="0" smtClean="0"/>
              <a:t>不适航</a:t>
            </a:r>
            <a:r>
              <a:rPr lang="en-US" dirty="0" smtClean="0"/>
              <a:t>、  </a:t>
            </a:r>
            <a:r>
              <a:rPr lang="zh-CN" altLang="en-US" dirty="0" smtClean="0"/>
              <a:t>不适货除外责任</a:t>
            </a:r>
            <a:r>
              <a:rPr lang="en-US" dirty="0" smtClean="0"/>
              <a:t>。</a:t>
            </a:r>
            <a:endParaRPr lang="zh-CN" altLang="en-US" dirty="0" smtClean="0"/>
          </a:p>
          <a:p>
            <a:pPr>
              <a:lnSpc>
                <a:spcPct val="150000"/>
              </a:lnSpc>
            </a:pPr>
            <a:r>
              <a:rPr lang="zh-CN" altLang="en-US" dirty="0" smtClean="0"/>
              <a:t>本除外责任主要规定当船舶不适航</a:t>
            </a:r>
            <a:r>
              <a:rPr lang="en-US" dirty="0" smtClean="0"/>
              <a:t>、  </a:t>
            </a:r>
            <a:r>
              <a:rPr lang="zh-CN" altLang="en-US" dirty="0" smtClean="0"/>
              <a:t>不适货或船舶违反适航</a:t>
            </a:r>
            <a:r>
              <a:rPr lang="en-US" dirty="0" smtClean="0"/>
              <a:t>、   </a:t>
            </a:r>
            <a:r>
              <a:rPr lang="zh-CN" altLang="en-US" dirty="0" smtClean="0"/>
              <a:t>适货的默示保证时</a:t>
            </a:r>
            <a:r>
              <a:rPr lang="en-US" dirty="0" smtClean="0"/>
              <a:t>，  </a:t>
            </a:r>
            <a:r>
              <a:rPr lang="zh-CN" altLang="en-US" dirty="0" smtClean="0"/>
              <a:t>如果 被保险人或其雇员知晓该事实而且放任不管</a:t>
            </a:r>
            <a:r>
              <a:rPr lang="en-US" dirty="0" smtClean="0"/>
              <a:t>，  </a:t>
            </a:r>
            <a:r>
              <a:rPr lang="zh-CN" altLang="en-US" dirty="0" smtClean="0"/>
              <a:t>则保险人对因此而导致的损失不负责任</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2467"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战争除外责任</a:t>
            </a:r>
            <a:r>
              <a:rPr lang="en-US" dirty="0" smtClean="0"/>
              <a:t>。</a:t>
            </a:r>
            <a:endParaRPr lang="zh-CN" altLang="en-US" dirty="0" smtClean="0"/>
          </a:p>
          <a:p>
            <a:pPr>
              <a:lnSpc>
                <a:spcPct val="200000"/>
              </a:lnSpc>
            </a:pPr>
            <a:r>
              <a:rPr lang="zh-CN" altLang="en-US" dirty="0" smtClean="0"/>
              <a:t>战争除外责任规定对战争行为</a:t>
            </a:r>
            <a:r>
              <a:rPr lang="en-US" dirty="0" smtClean="0"/>
              <a:t>、   </a:t>
            </a:r>
            <a:r>
              <a:rPr lang="zh-CN" altLang="en-US" dirty="0" smtClean="0"/>
              <a:t>敌对行为以及由此引起的捕获</a:t>
            </a:r>
            <a:r>
              <a:rPr lang="en-US" dirty="0" smtClean="0"/>
              <a:t>、  </a:t>
            </a:r>
            <a:r>
              <a:rPr lang="zh-CN" altLang="en-US" dirty="0" smtClean="0"/>
              <a:t>禁制或扣押等造成的损 失后果和战争武器所致的损失不予负责</a:t>
            </a:r>
            <a:r>
              <a:rPr lang="en-US" dirty="0" smtClean="0"/>
              <a:t>。</a:t>
            </a:r>
            <a:endParaRPr lang="zh-CN" altLang="en-US" dirty="0" smtClean="0"/>
          </a:p>
          <a:p>
            <a:pPr>
              <a:lnSpc>
                <a:spcPct val="200000"/>
              </a:lnSpc>
            </a:pPr>
            <a:r>
              <a:rPr lang="en-US" dirty="0" smtClean="0"/>
              <a:t>（４）  </a:t>
            </a:r>
            <a:r>
              <a:rPr lang="zh-CN" altLang="en-US" dirty="0" smtClean="0"/>
              <a:t>罢工除外责任</a:t>
            </a:r>
            <a:r>
              <a:rPr lang="en-US" dirty="0" smtClean="0"/>
              <a:t>。</a:t>
            </a:r>
            <a:endParaRPr lang="zh-CN" altLang="en-US" dirty="0" smtClean="0"/>
          </a:p>
          <a:p>
            <a:pPr>
              <a:lnSpc>
                <a:spcPct val="200000"/>
              </a:lnSpc>
            </a:pPr>
            <a:r>
              <a:rPr lang="zh-CN" altLang="en-US" dirty="0" smtClean="0"/>
              <a:t>罢工除外责任规定对罢工者及罢工行为引起的损失不予负责</a:t>
            </a:r>
            <a:r>
              <a:rPr lang="en-US" dirty="0" smtClean="0"/>
              <a:t>，   </a:t>
            </a:r>
            <a:r>
              <a:rPr lang="zh-CN" altLang="en-US" dirty="0" smtClean="0"/>
              <a:t>同时对恐怖分子或有政治 动机的人员造成的损失也予以除外</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保险</a:t>
            </a:r>
            <a:endParaRPr lang="zh-CN" altLang="zh-CN" dirty="0" smtClean="0"/>
          </a:p>
        </p:txBody>
      </p:sp>
      <p:sp>
        <p:nvSpPr>
          <p:cNvPr id="8195" name="Rectangle 3"/>
          <p:cNvSpPr>
            <a:spLocks noGrp="1" noChangeArrowheads="1"/>
          </p:cNvSpPr>
          <p:nvPr>
            <p:ph type="body" idx="1"/>
          </p:nvPr>
        </p:nvSpPr>
        <p:spPr/>
        <p:txBody>
          <a:bodyPr/>
          <a:lstStyle/>
          <a:p>
            <a:pPr eaLnBrk="1" hangingPunct="1"/>
            <a:r>
              <a:rPr lang="en-US" dirty="0" smtClean="0"/>
              <a:t>（２）  </a:t>
            </a:r>
            <a:r>
              <a:rPr lang="zh-CN" altLang="en-US" dirty="0" smtClean="0"/>
              <a:t>最大诚信原则存在的主要原因</a:t>
            </a:r>
            <a:r>
              <a:rPr lang="en-US" dirty="0" smtClean="0"/>
              <a:t>。</a:t>
            </a:r>
            <a:endParaRPr lang="zh-CN" altLang="en-US" dirty="0" smtClean="0"/>
          </a:p>
          <a:p>
            <a:pPr eaLnBrk="1" hangingPunct="1"/>
            <a:r>
              <a:rPr lang="en-US" dirty="0" smtClean="0"/>
              <a:t>①</a:t>
            </a:r>
            <a:r>
              <a:rPr lang="zh-CN" altLang="en-US" dirty="0" smtClean="0"/>
              <a:t>保险经营中信息的不对称性</a:t>
            </a:r>
            <a:r>
              <a:rPr lang="en-US" dirty="0" smtClean="0"/>
              <a:t>。</a:t>
            </a:r>
            <a:endParaRPr lang="zh-CN" altLang="en-US" dirty="0" smtClean="0"/>
          </a:p>
          <a:p>
            <a:pPr eaLnBrk="1" hangingPunct="1"/>
            <a:r>
              <a:rPr lang="en-US" dirty="0" smtClean="0"/>
              <a:t>②</a:t>
            </a:r>
            <a:r>
              <a:rPr lang="zh-CN" altLang="en-US" dirty="0" smtClean="0"/>
              <a:t>保险合同的附和性与射幸性</a:t>
            </a:r>
            <a:r>
              <a:rPr lang="en-US" dirty="0" smtClean="0"/>
              <a:t>。</a:t>
            </a:r>
            <a:endParaRPr lang="zh-CN" altLang="en-US" dirty="0" smtClean="0"/>
          </a:p>
          <a:p>
            <a:pPr eaLnBrk="1" hangingPunct="1"/>
            <a:r>
              <a:rPr lang="en-US" dirty="0" smtClean="0"/>
              <a:t>（３）  </a:t>
            </a:r>
            <a:r>
              <a:rPr lang="zh-CN" altLang="en-US" dirty="0" smtClean="0"/>
              <a:t>最大诚信原则的内容</a:t>
            </a:r>
            <a:r>
              <a:rPr lang="en-US" dirty="0" smtClean="0"/>
              <a:t>。</a:t>
            </a:r>
            <a:endParaRPr lang="zh-CN" altLang="en-US" dirty="0" smtClean="0"/>
          </a:p>
          <a:p>
            <a:pPr eaLnBrk="1" hangingPunct="1"/>
            <a:r>
              <a:rPr lang="en-US" dirty="0" smtClean="0"/>
              <a:t>①</a:t>
            </a:r>
            <a:r>
              <a:rPr lang="zh-CN" altLang="en-US" dirty="0" smtClean="0"/>
              <a:t>告知</a:t>
            </a:r>
            <a:r>
              <a:rPr lang="en-US" dirty="0" smtClean="0"/>
              <a:t>。</a:t>
            </a:r>
            <a:endParaRPr lang="zh-CN" altLang="en-US" dirty="0" smtClean="0"/>
          </a:p>
          <a:p>
            <a:pPr eaLnBrk="1" hangingPunct="1"/>
            <a:r>
              <a:rPr lang="en-US" dirty="0" smtClean="0"/>
              <a:t>②</a:t>
            </a:r>
            <a:r>
              <a:rPr lang="zh-CN" altLang="en-US" dirty="0" smtClean="0"/>
              <a:t>保证</a:t>
            </a:r>
            <a:r>
              <a:rPr lang="en-US" dirty="0" smtClean="0"/>
              <a:t>。</a:t>
            </a:r>
            <a:endParaRPr lang="zh-CN" altLang="en-US" dirty="0" smtClean="0"/>
          </a:p>
          <a:p>
            <a:pPr eaLnBrk="1" hangingPunct="1"/>
            <a:r>
              <a:rPr lang="en-US" dirty="0" smtClean="0"/>
              <a:t>③</a:t>
            </a:r>
            <a:r>
              <a:rPr lang="zh-CN" altLang="en-US" dirty="0" smtClean="0"/>
              <a:t>弃权与禁止反言</a:t>
            </a:r>
            <a:r>
              <a:rPr lang="en-US" dirty="0" smtClean="0"/>
              <a:t>。</a:t>
            </a:r>
            <a:endParaRPr lang="zh-CN" altLang="en-US" dirty="0" smtClean="0"/>
          </a:p>
          <a:p>
            <a:pPr eaLnBrk="1" hangingPunct="1"/>
            <a:r>
              <a:rPr lang="en-US" dirty="0" smtClean="0"/>
              <a:t>④</a:t>
            </a:r>
            <a:r>
              <a:rPr lang="zh-CN" altLang="en-US" dirty="0" smtClean="0"/>
              <a:t>违反最大诚信原则的法律后果</a:t>
            </a:r>
            <a:r>
              <a:rPr lang="en-US" dirty="0" smtClean="0"/>
              <a:t>。</a:t>
            </a:r>
            <a:endParaRPr lang="zh-CN" altLang="en-US" dirty="0" smtClean="0"/>
          </a:p>
          <a:p>
            <a:pPr eaLnBrk="1" hangingPunct="1"/>
            <a:r>
              <a:rPr lang="en-US" dirty="0" smtClean="0"/>
              <a:t>（ </a:t>
            </a:r>
            <a:r>
              <a:rPr lang="zh-CN" altLang="en-US" dirty="0" smtClean="0"/>
              <a:t>二</a:t>
            </a:r>
            <a:r>
              <a:rPr lang="en-US" dirty="0" smtClean="0"/>
              <a:t>）  </a:t>
            </a:r>
            <a:r>
              <a:rPr lang="zh-CN" altLang="en-US" dirty="0" smtClean="0"/>
              <a:t>可保利益原则</a:t>
            </a:r>
          </a:p>
          <a:p>
            <a:pPr eaLnBrk="1" hangingPunct="1"/>
            <a:r>
              <a:rPr lang="zh-CN" altLang="en-US" dirty="0" smtClean="0"/>
              <a:t>保险利益又称可保利益  </a:t>
            </a:r>
            <a:r>
              <a:rPr lang="en-US" dirty="0" smtClean="0"/>
              <a:t>（ </a:t>
            </a:r>
            <a:r>
              <a:rPr lang="en-US" dirty="0" err="1" smtClean="0"/>
              <a:t>Ｉｎｓｕｒａｂｌｅ</a:t>
            </a:r>
            <a:r>
              <a:rPr lang="en-US" dirty="0" smtClean="0"/>
              <a:t>  </a:t>
            </a:r>
            <a:r>
              <a:rPr lang="en-US" dirty="0" err="1" smtClean="0"/>
              <a:t>Ｉｎｔｅｒｅｓｔ</a:t>
            </a:r>
            <a:r>
              <a:rPr lang="en-US" dirty="0" smtClean="0"/>
              <a:t>） ，  </a:t>
            </a:r>
            <a:r>
              <a:rPr lang="zh-CN" altLang="en-US" dirty="0" smtClean="0"/>
              <a:t>指的是投保人或被保险人对于保险标的具 有法律上认可的</a:t>
            </a:r>
            <a:r>
              <a:rPr lang="en-US" dirty="0" smtClean="0"/>
              <a:t>、  </a:t>
            </a:r>
            <a:r>
              <a:rPr lang="zh-CN" altLang="en-US" dirty="0" smtClean="0"/>
              <a:t>经济上的利害关系</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3491" name="Rectangle 3"/>
          <p:cNvSpPr>
            <a:spLocks noGrp="1" noChangeArrowheads="1"/>
          </p:cNvSpPr>
          <p:nvPr>
            <p:ph type="body" idx="1"/>
          </p:nvPr>
        </p:nvSpPr>
        <p:spPr/>
        <p:txBody>
          <a:bodyPr/>
          <a:lstStyle/>
          <a:p>
            <a:pPr>
              <a:lnSpc>
                <a:spcPct val="150000"/>
              </a:lnSpc>
            </a:pPr>
            <a:r>
              <a:rPr lang="en-US" dirty="0" smtClean="0"/>
              <a:t>３）  ＩＣＣ  （ Ｂ）  </a:t>
            </a:r>
            <a:r>
              <a:rPr lang="zh-CN" altLang="en-US" dirty="0" smtClean="0"/>
              <a:t>的承保风险</a:t>
            </a:r>
            <a:r>
              <a:rPr lang="en-US" dirty="0" smtClean="0"/>
              <a:t>。</a:t>
            </a:r>
            <a:endParaRPr lang="zh-CN" altLang="en-US" dirty="0" smtClean="0"/>
          </a:p>
          <a:p>
            <a:pPr>
              <a:lnSpc>
                <a:spcPct val="150000"/>
              </a:lnSpc>
            </a:pPr>
            <a:r>
              <a:rPr lang="en-US" dirty="0" smtClean="0"/>
              <a:t>ＩＣＣ  （ Ｂ）  </a:t>
            </a:r>
            <a:r>
              <a:rPr lang="zh-CN" altLang="en-US" dirty="0" smtClean="0"/>
              <a:t>承保风险的责任范围比 </a:t>
            </a:r>
            <a:r>
              <a:rPr lang="en-US" dirty="0" smtClean="0"/>
              <a:t>Ａ </a:t>
            </a:r>
            <a:r>
              <a:rPr lang="zh-CN" altLang="en-US" dirty="0" smtClean="0"/>
              <a:t>条款小</a:t>
            </a:r>
            <a:r>
              <a:rPr lang="en-US" dirty="0" smtClean="0"/>
              <a:t>，  </a:t>
            </a:r>
            <a:r>
              <a:rPr lang="zh-CN" altLang="en-US" dirty="0" smtClean="0"/>
              <a:t>采用列明风险的方式将所保的风险逐一罗 列</a:t>
            </a:r>
            <a:r>
              <a:rPr lang="en-US" dirty="0" smtClean="0"/>
              <a:t>，  </a:t>
            </a:r>
            <a:r>
              <a:rPr lang="zh-CN" altLang="en-US" dirty="0" smtClean="0"/>
              <a:t>具体承保的风险有</a:t>
            </a:r>
            <a:r>
              <a:rPr lang="en-US" dirty="0" smtClean="0"/>
              <a:t>：</a:t>
            </a:r>
            <a:endParaRPr lang="zh-CN" altLang="en-US" dirty="0" smtClean="0"/>
          </a:p>
          <a:p>
            <a:pPr>
              <a:lnSpc>
                <a:spcPct val="150000"/>
              </a:lnSpc>
            </a:pPr>
            <a:r>
              <a:rPr lang="en-US" dirty="0" smtClean="0"/>
              <a:t>（１）  </a:t>
            </a:r>
            <a:r>
              <a:rPr lang="zh-CN" altLang="en-US" dirty="0" smtClean="0"/>
              <a:t>火灾</a:t>
            </a:r>
            <a:r>
              <a:rPr lang="en-US" dirty="0" smtClean="0"/>
              <a:t>、  </a:t>
            </a:r>
            <a:r>
              <a:rPr lang="zh-CN" altLang="en-US" dirty="0" smtClean="0"/>
              <a:t>爆炸</a:t>
            </a:r>
            <a:r>
              <a:rPr lang="en-US" dirty="0" smtClean="0"/>
              <a:t>。</a:t>
            </a:r>
            <a:endParaRPr lang="zh-CN" altLang="en-US" dirty="0" smtClean="0"/>
          </a:p>
          <a:p>
            <a:pPr>
              <a:lnSpc>
                <a:spcPct val="150000"/>
              </a:lnSpc>
            </a:pPr>
            <a:r>
              <a:rPr lang="en-US" dirty="0" smtClean="0"/>
              <a:t>（２）  </a:t>
            </a:r>
            <a:r>
              <a:rPr lang="zh-CN" altLang="en-US" dirty="0" smtClean="0"/>
              <a:t>船舶或驳船触礁</a:t>
            </a:r>
            <a:r>
              <a:rPr lang="en-US" dirty="0" smtClean="0"/>
              <a:t>、  </a:t>
            </a:r>
            <a:r>
              <a:rPr lang="zh-CN" altLang="en-US" dirty="0" smtClean="0"/>
              <a:t>搁浅</a:t>
            </a:r>
            <a:r>
              <a:rPr lang="en-US" dirty="0" smtClean="0"/>
              <a:t>、  </a:t>
            </a:r>
            <a:r>
              <a:rPr lang="zh-CN" altLang="en-US" dirty="0" smtClean="0"/>
              <a:t>沉没或倾覆</a:t>
            </a:r>
            <a:r>
              <a:rPr lang="en-US" dirty="0" smtClean="0"/>
              <a:t>。</a:t>
            </a:r>
            <a:endParaRPr lang="zh-CN" altLang="en-US" dirty="0" smtClean="0"/>
          </a:p>
          <a:p>
            <a:pPr>
              <a:lnSpc>
                <a:spcPct val="150000"/>
              </a:lnSpc>
            </a:pPr>
            <a:r>
              <a:rPr lang="en-US" dirty="0" smtClean="0"/>
              <a:t>（３）  </a:t>
            </a:r>
            <a:r>
              <a:rPr lang="zh-CN" altLang="en-US" dirty="0" smtClean="0"/>
              <a:t>陆上运输工具倾覆或出轨</a:t>
            </a:r>
            <a:r>
              <a:rPr lang="en-US" dirty="0" smtClean="0"/>
              <a:t>。</a:t>
            </a:r>
            <a:endParaRPr lang="zh-CN" altLang="en-US" dirty="0" smtClean="0"/>
          </a:p>
          <a:p>
            <a:pPr>
              <a:lnSpc>
                <a:spcPct val="150000"/>
              </a:lnSpc>
            </a:pPr>
            <a:r>
              <a:rPr lang="en-US" dirty="0" smtClean="0"/>
              <a:t>（４）  </a:t>
            </a:r>
            <a:r>
              <a:rPr lang="zh-CN" altLang="en-US" dirty="0" smtClean="0"/>
              <a:t>船舶</a:t>
            </a:r>
            <a:r>
              <a:rPr lang="en-US" dirty="0" smtClean="0"/>
              <a:t>、  </a:t>
            </a:r>
            <a:r>
              <a:rPr lang="zh-CN" altLang="en-US" dirty="0" smtClean="0"/>
              <a:t>驳船或运输工具同水以外的外界物体碰撞</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4515"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在避难港卸货</a:t>
            </a:r>
            <a:r>
              <a:rPr lang="en-US" dirty="0" smtClean="0"/>
              <a:t>。</a:t>
            </a:r>
            <a:endParaRPr lang="zh-CN" altLang="en-US" dirty="0" smtClean="0"/>
          </a:p>
          <a:p>
            <a:pPr>
              <a:lnSpc>
                <a:spcPct val="150000"/>
              </a:lnSpc>
            </a:pPr>
            <a:r>
              <a:rPr lang="en-US" dirty="0" smtClean="0"/>
              <a:t>（６）  </a:t>
            </a:r>
            <a:r>
              <a:rPr lang="zh-CN" altLang="en-US" dirty="0" smtClean="0"/>
              <a:t>地震</a:t>
            </a:r>
            <a:r>
              <a:rPr lang="en-US" dirty="0" smtClean="0"/>
              <a:t>、  </a:t>
            </a:r>
            <a:r>
              <a:rPr lang="zh-CN" altLang="en-US" dirty="0" smtClean="0"/>
              <a:t>火山爆发和雷电</a:t>
            </a:r>
            <a:r>
              <a:rPr lang="en-US" dirty="0" smtClean="0"/>
              <a:t>。</a:t>
            </a:r>
            <a:endParaRPr lang="zh-CN" altLang="en-US" dirty="0" smtClean="0"/>
          </a:p>
          <a:p>
            <a:pPr>
              <a:lnSpc>
                <a:spcPct val="150000"/>
              </a:lnSpc>
            </a:pPr>
            <a:r>
              <a:rPr lang="en-US" dirty="0" smtClean="0"/>
              <a:t>（７）  </a:t>
            </a:r>
            <a:r>
              <a:rPr lang="zh-CN" altLang="en-US" dirty="0" smtClean="0"/>
              <a:t>共同海损牺牲</a:t>
            </a:r>
            <a:r>
              <a:rPr lang="en-US" dirty="0" smtClean="0"/>
              <a:t>。</a:t>
            </a:r>
            <a:endParaRPr lang="zh-CN" altLang="en-US" dirty="0" smtClean="0"/>
          </a:p>
          <a:p>
            <a:pPr>
              <a:lnSpc>
                <a:spcPct val="150000"/>
              </a:lnSpc>
            </a:pPr>
            <a:r>
              <a:rPr lang="en-US" dirty="0" smtClean="0"/>
              <a:t>（８）  </a:t>
            </a:r>
            <a:r>
              <a:rPr lang="zh-CN" altLang="en-US" dirty="0" smtClean="0"/>
              <a:t>抛货</a:t>
            </a:r>
            <a:r>
              <a:rPr lang="en-US" dirty="0" smtClean="0"/>
              <a:t>。</a:t>
            </a:r>
            <a:endParaRPr lang="zh-CN" altLang="en-US" dirty="0" smtClean="0"/>
          </a:p>
          <a:p>
            <a:pPr>
              <a:lnSpc>
                <a:spcPct val="150000"/>
              </a:lnSpc>
            </a:pPr>
            <a:r>
              <a:rPr lang="en-US" dirty="0" smtClean="0"/>
              <a:t>（９）  </a:t>
            </a:r>
            <a:r>
              <a:rPr lang="zh-CN" altLang="en-US" dirty="0" smtClean="0"/>
              <a:t>浪击落海</a:t>
            </a:r>
            <a:r>
              <a:rPr lang="en-US" dirty="0" smtClean="0"/>
              <a:t>。</a:t>
            </a:r>
            <a:endParaRPr lang="zh-CN" altLang="en-US" dirty="0" smtClean="0"/>
          </a:p>
          <a:p>
            <a:pPr>
              <a:lnSpc>
                <a:spcPct val="150000"/>
              </a:lnSpc>
            </a:pPr>
            <a:r>
              <a:rPr lang="en-US" dirty="0" smtClean="0"/>
              <a:t>（１０）  </a:t>
            </a:r>
            <a:r>
              <a:rPr lang="zh-CN" altLang="en-US" dirty="0" smtClean="0"/>
              <a:t>海水</a:t>
            </a:r>
            <a:r>
              <a:rPr lang="en-US" dirty="0" smtClean="0"/>
              <a:t>、  </a:t>
            </a:r>
            <a:r>
              <a:rPr lang="zh-CN" altLang="en-US" dirty="0" smtClean="0"/>
              <a:t>湖 水 或 河 水 进 入 船 舶</a:t>
            </a:r>
            <a:r>
              <a:rPr lang="en-US" dirty="0" smtClean="0"/>
              <a:t>、  </a:t>
            </a:r>
            <a:r>
              <a:rPr lang="zh-CN" altLang="en-US" dirty="0" smtClean="0"/>
              <a:t>驳 船</a:t>
            </a:r>
            <a:r>
              <a:rPr lang="en-US" dirty="0" smtClean="0"/>
              <a:t>、  </a:t>
            </a:r>
            <a:r>
              <a:rPr lang="zh-CN" altLang="en-US" dirty="0" smtClean="0"/>
              <a:t>运 输 工 具</a:t>
            </a:r>
            <a:r>
              <a:rPr lang="en-US" dirty="0" smtClean="0"/>
              <a:t>、  </a:t>
            </a:r>
            <a:r>
              <a:rPr lang="zh-CN" altLang="en-US" dirty="0" smtClean="0"/>
              <a:t>集 装 箱</a:t>
            </a:r>
            <a:r>
              <a:rPr lang="en-US" dirty="0" smtClean="0"/>
              <a:t>、  </a:t>
            </a:r>
            <a:r>
              <a:rPr lang="zh-CN" altLang="en-US" dirty="0" smtClean="0"/>
              <a:t>大 型 海 运 箱 或 贮 存 处所</a:t>
            </a:r>
            <a:r>
              <a:rPr lang="en-US" dirty="0" smtClean="0"/>
              <a:t>。</a:t>
            </a:r>
            <a:endParaRPr lang="zh-CN" altLang="en-US" dirty="0" smtClean="0"/>
          </a:p>
          <a:p>
            <a:pPr>
              <a:lnSpc>
                <a:spcPct val="150000"/>
              </a:lnSpc>
            </a:pPr>
            <a:r>
              <a:rPr lang="en-US" dirty="0" smtClean="0"/>
              <a:t>（１１）  </a:t>
            </a:r>
            <a:r>
              <a:rPr lang="zh-CN" altLang="en-US" dirty="0" smtClean="0"/>
              <a:t>货物在装卸时落海或摔落而造成整件的全损</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5539" name="Rectangle 3"/>
          <p:cNvSpPr>
            <a:spLocks noGrp="1" noChangeArrowheads="1"/>
          </p:cNvSpPr>
          <p:nvPr>
            <p:ph type="body" idx="1"/>
          </p:nvPr>
        </p:nvSpPr>
        <p:spPr/>
        <p:txBody>
          <a:bodyPr/>
          <a:lstStyle/>
          <a:p>
            <a:pPr>
              <a:lnSpc>
                <a:spcPct val="150000"/>
              </a:lnSpc>
            </a:pPr>
            <a:r>
              <a:rPr lang="en-US" dirty="0" smtClean="0"/>
              <a:t>４）  ＩＣＣ  （ Ｂ）  </a:t>
            </a:r>
            <a:r>
              <a:rPr lang="zh-CN" altLang="en-US" dirty="0" smtClean="0"/>
              <a:t>的除外责任</a:t>
            </a:r>
            <a:r>
              <a:rPr lang="en-US" dirty="0" smtClean="0"/>
              <a:t>。</a:t>
            </a:r>
            <a:endParaRPr lang="zh-CN" altLang="en-US" dirty="0" smtClean="0"/>
          </a:p>
          <a:p>
            <a:pPr>
              <a:lnSpc>
                <a:spcPct val="150000"/>
              </a:lnSpc>
            </a:pPr>
            <a:r>
              <a:rPr lang="en-US" dirty="0" smtClean="0"/>
              <a:t>ＩＣＣ  （ Ｂ）  </a:t>
            </a:r>
            <a:r>
              <a:rPr lang="zh-CN" altLang="en-US" dirty="0" smtClean="0"/>
              <a:t>的除外责任与 </a:t>
            </a:r>
            <a:r>
              <a:rPr lang="en-US" dirty="0" smtClean="0"/>
              <a:t>Ａ </a:t>
            </a:r>
            <a:r>
              <a:rPr lang="zh-CN" altLang="en-US" dirty="0" smtClean="0"/>
              <a:t>条款大致相同</a:t>
            </a:r>
            <a:r>
              <a:rPr lang="en-US" dirty="0" smtClean="0"/>
              <a:t>，  </a:t>
            </a:r>
            <a:r>
              <a:rPr lang="zh-CN" altLang="en-US" dirty="0" smtClean="0"/>
              <a:t>区别只有下列两点</a:t>
            </a:r>
            <a:r>
              <a:rPr lang="en-US" dirty="0" smtClean="0"/>
              <a:t>：</a:t>
            </a:r>
            <a:endParaRPr lang="zh-CN" altLang="en-US" dirty="0" smtClean="0"/>
          </a:p>
          <a:p>
            <a:pPr>
              <a:lnSpc>
                <a:spcPct val="150000"/>
              </a:lnSpc>
            </a:pPr>
            <a:r>
              <a:rPr lang="en-US" dirty="0" smtClean="0"/>
              <a:t>（１）  </a:t>
            </a:r>
            <a:r>
              <a:rPr lang="zh-CN" altLang="en-US" dirty="0" smtClean="0"/>
              <a:t>在 </a:t>
            </a:r>
            <a:r>
              <a:rPr lang="en-US" dirty="0" smtClean="0"/>
              <a:t>ＩＣＣ  （ Ａ）  </a:t>
            </a:r>
            <a:r>
              <a:rPr lang="zh-CN" altLang="en-US" dirty="0" smtClean="0"/>
              <a:t>中</a:t>
            </a:r>
            <a:r>
              <a:rPr lang="en-US" dirty="0" smtClean="0"/>
              <a:t>，  </a:t>
            </a:r>
            <a:r>
              <a:rPr lang="zh-CN" altLang="en-US" dirty="0" smtClean="0"/>
              <a:t>仅规定保险人对  </a:t>
            </a:r>
            <a:r>
              <a:rPr lang="en-US" dirty="0" smtClean="0"/>
              <a:t>“ </a:t>
            </a:r>
            <a:r>
              <a:rPr lang="zh-CN" altLang="en-US" dirty="0" smtClean="0"/>
              <a:t>归因于被保险人故意的不法行为所致损失或费 用</a:t>
            </a:r>
            <a:r>
              <a:rPr lang="en-US" dirty="0" smtClean="0"/>
              <a:t>”  </a:t>
            </a:r>
            <a:r>
              <a:rPr lang="zh-CN" altLang="en-US" dirty="0" smtClean="0"/>
              <a:t>不负赔偿责任</a:t>
            </a:r>
            <a:r>
              <a:rPr lang="en-US" dirty="0" smtClean="0"/>
              <a:t>；  </a:t>
            </a:r>
            <a:r>
              <a:rPr lang="zh-CN" altLang="en-US" dirty="0" smtClean="0"/>
              <a:t>而在 </a:t>
            </a:r>
            <a:r>
              <a:rPr lang="en-US" dirty="0" smtClean="0"/>
              <a:t>ＩＣＣ  （ Ｂ）   </a:t>
            </a:r>
            <a:r>
              <a:rPr lang="zh-CN" altLang="en-US" dirty="0" smtClean="0"/>
              <a:t>的除外责任中</a:t>
            </a:r>
            <a:r>
              <a:rPr lang="en-US" dirty="0" smtClean="0"/>
              <a:t>，  </a:t>
            </a:r>
            <a:r>
              <a:rPr lang="zh-CN" altLang="en-US" dirty="0" smtClean="0"/>
              <a:t>则规定保险人对  </a:t>
            </a:r>
            <a:r>
              <a:rPr lang="en-US" dirty="0" smtClean="0"/>
              <a:t>“ </a:t>
            </a:r>
            <a:r>
              <a:rPr lang="zh-CN" altLang="en-US" dirty="0" smtClean="0"/>
              <a:t>由于任何个人或数</a:t>
            </a:r>
            <a:r>
              <a:rPr lang="zh-CN" altLang="en-US" dirty="0" smtClean="0"/>
              <a:t>人非法行为</a:t>
            </a:r>
            <a:r>
              <a:rPr lang="en-US" dirty="0" smtClean="0"/>
              <a:t>，  </a:t>
            </a:r>
            <a:r>
              <a:rPr lang="zh-CN" altLang="en-US" dirty="0" smtClean="0"/>
              <a:t>故意损坏或故意破坏保险标的或其他任何部分</a:t>
            </a:r>
            <a:r>
              <a:rPr lang="en-US" dirty="0" smtClean="0"/>
              <a:t>”  </a:t>
            </a:r>
            <a:r>
              <a:rPr lang="zh-CN" altLang="en-US" dirty="0" smtClean="0"/>
              <a:t>不负赔偿责任</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6563" name="Rectangle 3"/>
          <p:cNvSpPr>
            <a:spLocks noGrp="1" noChangeArrowheads="1"/>
          </p:cNvSpPr>
          <p:nvPr>
            <p:ph type="body" idx="1"/>
          </p:nvPr>
        </p:nvSpPr>
        <p:spPr/>
        <p:txBody>
          <a:bodyPr/>
          <a:lstStyle/>
          <a:p>
            <a:pPr>
              <a:lnSpc>
                <a:spcPct val="250000"/>
              </a:lnSpc>
            </a:pPr>
            <a:r>
              <a:rPr lang="en-US" dirty="0" smtClean="0"/>
              <a:t>（２）  </a:t>
            </a:r>
            <a:r>
              <a:rPr lang="zh-CN" altLang="en-US" dirty="0" smtClean="0"/>
              <a:t>由于  </a:t>
            </a:r>
            <a:r>
              <a:rPr lang="en-US" dirty="0" smtClean="0"/>
              <a:t>（ Ｂ）  </a:t>
            </a:r>
            <a:r>
              <a:rPr lang="zh-CN" altLang="en-US" dirty="0" smtClean="0"/>
              <a:t>险对承保风险的规定采取列明的方式</a:t>
            </a:r>
            <a:r>
              <a:rPr lang="en-US" dirty="0" smtClean="0"/>
              <a:t>，  </a:t>
            </a:r>
            <a:r>
              <a:rPr lang="zh-CN" altLang="en-US" dirty="0" smtClean="0"/>
              <a:t>而在  </a:t>
            </a:r>
            <a:r>
              <a:rPr lang="en-US" dirty="0" smtClean="0"/>
              <a:t>（ Ｂ）   </a:t>
            </a:r>
            <a:r>
              <a:rPr lang="zh-CN" altLang="en-US" dirty="0" smtClean="0"/>
              <a:t>中所列的承保风险中 又未把  </a:t>
            </a:r>
            <a:r>
              <a:rPr lang="en-US" dirty="0" smtClean="0"/>
              <a:t>“ </a:t>
            </a:r>
            <a:r>
              <a:rPr lang="zh-CN" altLang="en-US" dirty="0" smtClean="0"/>
              <a:t>海盗行为</a:t>
            </a:r>
            <a:r>
              <a:rPr lang="en-US" dirty="0" smtClean="0"/>
              <a:t>”   </a:t>
            </a:r>
            <a:r>
              <a:rPr lang="zh-CN" altLang="en-US" dirty="0" smtClean="0"/>
              <a:t>列入</a:t>
            </a:r>
            <a:r>
              <a:rPr lang="en-US" dirty="0" smtClean="0"/>
              <a:t>，  </a:t>
            </a:r>
            <a:r>
              <a:rPr lang="zh-CN" altLang="en-US" dirty="0" smtClean="0"/>
              <a:t>所以在  </a:t>
            </a:r>
            <a:r>
              <a:rPr lang="en-US" dirty="0" smtClean="0"/>
              <a:t>（ Ｂ）  </a:t>
            </a:r>
            <a:r>
              <a:rPr lang="zh-CN" altLang="en-US" dirty="0" smtClean="0"/>
              <a:t>中</a:t>
            </a:r>
            <a:r>
              <a:rPr lang="en-US" dirty="0" smtClean="0"/>
              <a:t>，  </a:t>
            </a:r>
            <a:r>
              <a:rPr lang="zh-CN" altLang="en-US" dirty="0" smtClean="0"/>
              <a:t>保险人对  </a:t>
            </a:r>
            <a:r>
              <a:rPr lang="en-US" dirty="0" smtClean="0"/>
              <a:t>“ </a:t>
            </a:r>
            <a:r>
              <a:rPr lang="zh-CN" altLang="en-US" dirty="0" smtClean="0"/>
              <a:t>海盗行为</a:t>
            </a:r>
            <a:r>
              <a:rPr lang="en-US" dirty="0" smtClean="0"/>
              <a:t>”   </a:t>
            </a:r>
            <a:r>
              <a:rPr lang="zh-CN" altLang="en-US" dirty="0" smtClean="0"/>
              <a:t>不负赔偿责任</a:t>
            </a:r>
            <a:r>
              <a:rPr lang="en-US" dirty="0" smtClean="0"/>
              <a:t>。  </a:t>
            </a:r>
            <a:r>
              <a:rPr lang="zh-CN" altLang="en-US" dirty="0" smtClean="0"/>
              <a:t>而 </a:t>
            </a:r>
            <a:r>
              <a:rPr lang="en-US" dirty="0" smtClean="0"/>
              <a:t>ＩＣＣ（ </a:t>
            </a:r>
            <a:r>
              <a:rPr lang="en-US" dirty="0" smtClean="0"/>
              <a:t>Ａ）  </a:t>
            </a:r>
            <a:r>
              <a:rPr lang="zh-CN" altLang="en-US" dirty="0" smtClean="0"/>
              <a:t>则把  </a:t>
            </a:r>
            <a:r>
              <a:rPr lang="en-US" dirty="0" smtClean="0"/>
              <a:t>“ </a:t>
            </a:r>
            <a:r>
              <a:rPr lang="zh-CN" altLang="en-US" dirty="0" smtClean="0"/>
              <a:t>海盗行为</a:t>
            </a:r>
            <a:r>
              <a:rPr lang="en-US" dirty="0" smtClean="0"/>
              <a:t>”   </a:t>
            </a:r>
            <a:r>
              <a:rPr lang="zh-CN" altLang="en-US" dirty="0" smtClean="0"/>
              <a:t>列入承保风险</a:t>
            </a:r>
            <a:r>
              <a:rPr lang="en-US" dirty="0" smtClean="0"/>
              <a:t>。</a:t>
            </a:r>
            <a:r>
              <a:rPr lang="en-US" altLang="zh-CN" dirty="0" smtClean="0"/>
              <a:t> </a:t>
            </a:r>
            <a:endParaRPr lang="zh-CN" altLang="en-US" dirty="0" smtClean="0"/>
          </a:p>
          <a:p>
            <a:pPr>
              <a:lnSpc>
                <a:spcPct val="250000"/>
              </a:lnSpc>
            </a:pPr>
            <a:r>
              <a:rPr lang="en-US" dirty="0" smtClean="0"/>
              <a:t>（３）  ＩＣＣ  （ Ｃ）  </a:t>
            </a:r>
            <a:r>
              <a:rPr lang="zh-CN" altLang="en-US" dirty="0" smtClean="0"/>
              <a:t>的承保风险与除外责任</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7587" name="Rectangle 3"/>
          <p:cNvSpPr>
            <a:spLocks noGrp="1" noChangeArrowheads="1"/>
          </p:cNvSpPr>
          <p:nvPr>
            <p:ph type="body" idx="1"/>
          </p:nvPr>
        </p:nvSpPr>
        <p:spPr/>
        <p:txBody>
          <a:bodyPr/>
          <a:lstStyle/>
          <a:p>
            <a:pPr>
              <a:lnSpc>
                <a:spcPct val="200000"/>
              </a:lnSpc>
            </a:pPr>
            <a:r>
              <a:rPr lang="en-US" dirty="0" smtClean="0"/>
              <a:t>５）  ＩＣＣ  （ Ｃ）  </a:t>
            </a:r>
            <a:r>
              <a:rPr lang="zh-CN" altLang="en-US" dirty="0" smtClean="0"/>
              <a:t>的承保风险</a:t>
            </a:r>
            <a:r>
              <a:rPr lang="en-US" dirty="0" smtClean="0"/>
              <a:t>。</a:t>
            </a:r>
            <a:endParaRPr lang="zh-CN" altLang="en-US" dirty="0" smtClean="0"/>
          </a:p>
          <a:p>
            <a:pPr>
              <a:lnSpc>
                <a:spcPct val="200000"/>
              </a:lnSpc>
            </a:pPr>
            <a:r>
              <a:rPr lang="en-US" dirty="0" smtClean="0"/>
              <a:t>ＩＣＣ  （ Ｃ）  </a:t>
            </a:r>
            <a:r>
              <a:rPr lang="zh-CN" altLang="en-US" dirty="0" smtClean="0"/>
              <a:t>对承保风险的规定</a:t>
            </a:r>
            <a:r>
              <a:rPr lang="en-US" dirty="0" smtClean="0"/>
              <a:t>，  </a:t>
            </a:r>
            <a:r>
              <a:rPr lang="zh-CN" altLang="en-US" dirty="0" smtClean="0"/>
              <a:t>采用的也是列明风险方式</a:t>
            </a:r>
            <a:r>
              <a:rPr lang="en-US" dirty="0" smtClean="0"/>
              <a:t>。   ＩＣＣ  （ Ｃ）   </a:t>
            </a:r>
            <a:r>
              <a:rPr lang="zh-CN" altLang="en-US" dirty="0" smtClean="0"/>
              <a:t>的承保风险远比 </a:t>
            </a:r>
            <a:r>
              <a:rPr lang="en-US" dirty="0" smtClean="0"/>
              <a:t>Ａ </a:t>
            </a:r>
            <a:r>
              <a:rPr lang="zh-CN" altLang="en-US" dirty="0" smtClean="0"/>
              <a:t>条款和 </a:t>
            </a:r>
            <a:r>
              <a:rPr lang="en-US" dirty="0" smtClean="0"/>
              <a:t>Ｂ </a:t>
            </a:r>
            <a:r>
              <a:rPr lang="zh-CN" altLang="en-US" dirty="0" smtClean="0"/>
              <a:t>条款小</a:t>
            </a:r>
            <a:r>
              <a:rPr lang="en-US" dirty="0" smtClean="0"/>
              <a:t>，  </a:t>
            </a:r>
            <a:r>
              <a:rPr lang="zh-CN" altLang="en-US" dirty="0" smtClean="0"/>
              <a:t>它只承保  </a:t>
            </a:r>
            <a:r>
              <a:rPr lang="en-US" dirty="0" smtClean="0"/>
              <a:t>“ </a:t>
            </a:r>
            <a:r>
              <a:rPr lang="zh-CN" altLang="en-US" dirty="0" smtClean="0"/>
              <a:t>重大意外事故</a:t>
            </a:r>
            <a:r>
              <a:rPr lang="en-US" dirty="0" smtClean="0"/>
              <a:t>”    （ </a:t>
            </a:r>
            <a:r>
              <a:rPr lang="en-US" dirty="0" err="1" smtClean="0"/>
              <a:t>Ｍａｊｏｒ</a:t>
            </a:r>
            <a:r>
              <a:rPr lang="en-US" dirty="0" smtClean="0"/>
              <a:t>  </a:t>
            </a:r>
            <a:r>
              <a:rPr lang="en-US" dirty="0" err="1" smtClean="0"/>
              <a:t>Ｃａｕｓａｌｉｔｉｅｓ</a:t>
            </a:r>
            <a:r>
              <a:rPr lang="en-US" dirty="0" smtClean="0"/>
              <a:t>） ，  </a:t>
            </a:r>
            <a:r>
              <a:rPr lang="zh-CN" altLang="en-US" dirty="0" smtClean="0"/>
              <a:t>而不承保自然灾害  </a:t>
            </a:r>
            <a:r>
              <a:rPr lang="en-US" dirty="0" smtClean="0"/>
              <a:t>（ </a:t>
            </a:r>
            <a:r>
              <a:rPr lang="zh-CN" altLang="en-US" dirty="0" smtClean="0"/>
              <a:t>如 地震</a:t>
            </a:r>
            <a:r>
              <a:rPr lang="en-US" dirty="0" smtClean="0"/>
              <a:t>、  </a:t>
            </a:r>
            <a:r>
              <a:rPr lang="zh-CN" altLang="en-US" dirty="0" smtClean="0"/>
              <a:t>火山爆发</a:t>
            </a:r>
            <a:r>
              <a:rPr lang="en-US" dirty="0" smtClean="0"/>
              <a:t>、  </a:t>
            </a:r>
            <a:r>
              <a:rPr lang="zh-CN" altLang="en-US" dirty="0" smtClean="0"/>
              <a:t>雷电等</a:t>
            </a:r>
            <a:r>
              <a:rPr lang="en-US" dirty="0" smtClean="0"/>
              <a:t>）   </a:t>
            </a:r>
            <a:r>
              <a:rPr lang="zh-CN" altLang="en-US" dirty="0" smtClean="0"/>
              <a:t>及非重大意外事故  </a:t>
            </a:r>
            <a:r>
              <a:rPr lang="en-US" dirty="0" smtClean="0"/>
              <a:t>（ </a:t>
            </a:r>
            <a:r>
              <a:rPr lang="zh-CN" altLang="en-US" dirty="0" smtClean="0"/>
              <a:t>如吊索损害</a:t>
            </a:r>
            <a:r>
              <a:rPr lang="en-US" dirty="0" smtClean="0"/>
              <a:t>）   </a:t>
            </a:r>
            <a:r>
              <a:rPr lang="zh-CN" altLang="en-US" dirty="0" smtClean="0"/>
              <a:t>所致风险损失</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8611" name="Rectangle 3"/>
          <p:cNvSpPr>
            <a:spLocks noGrp="1" noChangeArrowheads="1"/>
          </p:cNvSpPr>
          <p:nvPr>
            <p:ph type="body" idx="1"/>
          </p:nvPr>
        </p:nvSpPr>
        <p:spPr/>
        <p:txBody>
          <a:bodyPr/>
          <a:lstStyle/>
          <a:p>
            <a:pPr>
              <a:lnSpc>
                <a:spcPct val="150000"/>
              </a:lnSpc>
            </a:pPr>
            <a:r>
              <a:rPr lang="en-US" dirty="0" smtClean="0"/>
              <a:t>ＩＣＣ  （ Ｃ）  </a:t>
            </a:r>
            <a:r>
              <a:rPr lang="zh-CN" altLang="en-US" dirty="0" smtClean="0"/>
              <a:t>的 具体承保风险是</a:t>
            </a:r>
            <a:r>
              <a:rPr lang="en-US" dirty="0" smtClean="0"/>
              <a:t>：</a:t>
            </a:r>
            <a:endParaRPr lang="zh-CN" altLang="en-US" dirty="0" smtClean="0"/>
          </a:p>
          <a:p>
            <a:pPr>
              <a:lnSpc>
                <a:spcPct val="150000"/>
              </a:lnSpc>
            </a:pPr>
            <a:r>
              <a:rPr lang="en-US" dirty="0" smtClean="0"/>
              <a:t>（１）  </a:t>
            </a:r>
            <a:r>
              <a:rPr lang="zh-CN" altLang="en-US" dirty="0" smtClean="0"/>
              <a:t>火灾</a:t>
            </a:r>
            <a:r>
              <a:rPr lang="en-US" dirty="0" smtClean="0"/>
              <a:t>、  </a:t>
            </a:r>
            <a:r>
              <a:rPr lang="zh-CN" altLang="en-US" dirty="0" smtClean="0"/>
              <a:t>爆炸</a:t>
            </a:r>
            <a:r>
              <a:rPr lang="en-US" dirty="0" smtClean="0"/>
              <a:t>。</a:t>
            </a:r>
            <a:endParaRPr lang="zh-CN" altLang="en-US" dirty="0" smtClean="0"/>
          </a:p>
          <a:p>
            <a:pPr>
              <a:lnSpc>
                <a:spcPct val="150000"/>
              </a:lnSpc>
            </a:pPr>
            <a:r>
              <a:rPr lang="en-US" dirty="0" smtClean="0"/>
              <a:t>（２）  </a:t>
            </a:r>
            <a:r>
              <a:rPr lang="zh-CN" altLang="en-US" dirty="0" smtClean="0"/>
              <a:t>船舶或驳船触礁</a:t>
            </a:r>
            <a:r>
              <a:rPr lang="en-US" dirty="0" smtClean="0"/>
              <a:t>、  </a:t>
            </a:r>
            <a:r>
              <a:rPr lang="zh-CN" altLang="en-US" dirty="0" smtClean="0"/>
              <a:t>搁浅</a:t>
            </a:r>
            <a:r>
              <a:rPr lang="en-US" dirty="0" smtClean="0"/>
              <a:t>、  </a:t>
            </a:r>
            <a:r>
              <a:rPr lang="zh-CN" altLang="en-US" dirty="0" smtClean="0"/>
              <a:t>沉没</a:t>
            </a:r>
            <a:r>
              <a:rPr lang="en-US" dirty="0" smtClean="0"/>
              <a:t>，  </a:t>
            </a:r>
            <a:r>
              <a:rPr lang="zh-CN" altLang="en-US" dirty="0" smtClean="0"/>
              <a:t>或倾覆</a:t>
            </a:r>
            <a:r>
              <a:rPr lang="en-US" dirty="0" smtClean="0"/>
              <a:t>。</a:t>
            </a:r>
            <a:endParaRPr lang="zh-CN" altLang="en-US" dirty="0" smtClean="0"/>
          </a:p>
          <a:p>
            <a:pPr>
              <a:lnSpc>
                <a:spcPct val="150000"/>
              </a:lnSpc>
            </a:pPr>
            <a:r>
              <a:rPr lang="en-US" dirty="0" smtClean="0"/>
              <a:t>（３）  </a:t>
            </a:r>
            <a:r>
              <a:rPr lang="zh-CN" altLang="en-US" dirty="0" smtClean="0"/>
              <a:t>陆上运输工具倾覆或出轨</a:t>
            </a:r>
            <a:r>
              <a:rPr lang="en-US" dirty="0" smtClean="0"/>
              <a:t>。</a:t>
            </a:r>
            <a:endParaRPr lang="zh-CN" altLang="en-US" dirty="0" smtClean="0"/>
          </a:p>
          <a:p>
            <a:pPr>
              <a:lnSpc>
                <a:spcPct val="150000"/>
              </a:lnSpc>
            </a:pPr>
            <a:r>
              <a:rPr lang="en-US" dirty="0" smtClean="0"/>
              <a:t>（４）  </a:t>
            </a:r>
            <a:r>
              <a:rPr lang="zh-CN" altLang="en-US" dirty="0" smtClean="0"/>
              <a:t>船舶</a:t>
            </a:r>
            <a:r>
              <a:rPr lang="en-US" dirty="0" smtClean="0"/>
              <a:t>、  </a:t>
            </a:r>
            <a:r>
              <a:rPr lang="zh-CN" altLang="en-US" dirty="0" smtClean="0"/>
              <a:t>驳船或运输工具同除水以外的任何外界物体碰撞</a:t>
            </a:r>
            <a:r>
              <a:rPr lang="en-US" dirty="0" smtClean="0"/>
              <a:t>。</a:t>
            </a:r>
            <a:endParaRPr lang="zh-CN" altLang="en-US" dirty="0" smtClean="0"/>
          </a:p>
          <a:p>
            <a:pPr>
              <a:lnSpc>
                <a:spcPct val="150000"/>
              </a:lnSpc>
            </a:pPr>
            <a:r>
              <a:rPr lang="en-US" dirty="0" smtClean="0"/>
              <a:t>（５）  </a:t>
            </a:r>
            <a:r>
              <a:rPr lang="zh-CN" altLang="en-US" dirty="0" smtClean="0"/>
              <a:t>在避难港卸货</a:t>
            </a:r>
            <a:r>
              <a:rPr lang="en-US" dirty="0" smtClean="0"/>
              <a:t>。</a:t>
            </a:r>
            <a:endParaRPr lang="zh-CN" altLang="en-US" dirty="0" smtClean="0"/>
          </a:p>
          <a:p>
            <a:pPr>
              <a:lnSpc>
                <a:spcPct val="150000"/>
              </a:lnSpc>
            </a:pPr>
            <a:r>
              <a:rPr lang="en-US" dirty="0" smtClean="0"/>
              <a:t>（６）  </a:t>
            </a:r>
            <a:r>
              <a:rPr lang="zh-CN" altLang="en-US" dirty="0" smtClean="0"/>
              <a:t>共同海损牺牲</a:t>
            </a:r>
            <a:r>
              <a:rPr lang="en-US" dirty="0" smtClean="0"/>
              <a:t>。</a:t>
            </a:r>
            <a:endParaRPr lang="zh-CN" altLang="en-US" dirty="0" smtClean="0"/>
          </a:p>
          <a:p>
            <a:pPr>
              <a:lnSpc>
                <a:spcPct val="150000"/>
              </a:lnSpc>
            </a:pPr>
            <a:r>
              <a:rPr lang="en-US" dirty="0" smtClean="0"/>
              <a:t>（７）  </a:t>
            </a:r>
            <a:r>
              <a:rPr lang="zh-CN" altLang="en-US" dirty="0" smtClean="0"/>
              <a:t>抛货</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69635" name="Rectangle 3"/>
          <p:cNvSpPr>
            <a:spLocks noGrp="1" noChangeArrowheads="1"/>
          </p:cNvSpPr>
          <p:nvPr>
            <p:ph type="body" idx="1"/>
          </p:nvPr>
        </p:nvSpPr>
        <p:spPr/>
        <p:txBody>
          <a:bodyPr/>
          <a:lstStyle/>
          <a:p>
            <a:r>
              <a:rPr lang="en-US" dirty="0" smtClean="0"/>
              <a:t>６）  ＩＣＣ  （ Ｃ）  </a:t>
            </a:r>
            <a:r>
              <a:rPr lang="zh-CN" altLang="en-US" dirty="0" smtClean="0"/>
              <a:t>的除外责任</a:t>
            </a:r>
            <a:r>
              <a:rPr lang="en-US" dirty="0" smtClean="0"/>
              <a:t>。</a:t>
            </a:r>
            <a:endParaRPr lang="zh-CN" altLang="en-US" dirty="0" smtClean="0"/>
          </a:p>
          <a:p>
            <a:r>
              <a:rPr lang="en-US" dirty="0" smtClean="0"/>
              <a:t>ＩＣＣ  （ Ｃ）  </a:t>
            </a:r>
            <a:r>
              <a:rPr lang="zh-CN" altLang="en-US" dirty="0" smtClean="0"/>
              <a:t>的除外责任与 </a:t>
            </a:r>
            <a:r>
              <a:rPr lang="en-US" dirty="0" smtClean="0"/>
              <a:t>ＩＣＣ  （ Ｂ）  </a:t>
            </a:r>
            <a:r>
              <a:rPr lang="zh-CN" altLang="en-US" dirty="0" smtClean="0"/>
              <a:t>完全相同</a:t>
            </a:r>
            <a:r>
              <a:rPr lang="en-US" dirty="0" smtClean="0"/>
              <a:t>。</a:t>
            </a:r>
            <a:endParaRPr lang="zh-CN" altLang="en-US" dirty="0" smtClean="0"/>
          </a:p>
          <a:p>
            <a:r>
              <a:rPr lang="en-US" dirty="0" smtClean="0"/>
              <a:t>（１）  </a:t>
            </a:r>
            <a:r>
              <a:rPr lang="zh-CN" altLang="en-US" dirty="0" smtClean="0"/>
              <a:t>协会海运货物战争险的承保风险与除外责任</a:t>
            </a:r>
            <a:r>
              <a:rPr lang="en-US" dirty="0" smtClean="0"/>
              <a:t>。</a:t>
            </a:r>
            <a:endParaRPr lang="zh-CN" altLang="en-US" dirty="0" smtClean="0"/>
          </a:p>
          <a:p>
            <a:r>
              <a:rPr lang="zh-CN" altLang="en-US" dirty="0" smtClean="0"/>
              <a:t>协会海运货物战争险主要承保由于下列原因造成保险标的的损失</a:t>
            </a:r>
            <a:r>
              <a:rPr lang="en-US" dirty="0" smtClean="0"/>
              <a:t>：</a:t>
            </a:r>
            <a:endParaRPr lang="zh-CN" altLang="en-US" dirty="0" smtClean="0"/>
          </a:p>
          <a:p>
            <a:r>
              <a:rPr lang="en-US" dirty="0" smtClean="0"/>
              <a:t>①</a:t>
            </a:r>
            <a:r>
              <a:rPr lang="zh-CN" altLang="en-US" dirty="0" smtClean="0"/>
              <a:t>战争</a:t>
            </a:r>
            <a:r>
              <a:rPr lang="en-US" dirty="0" smtClean="0"/>
              <a:t>、  </a:t>
            </a:r>
            <a:r>
              <a:rPr lang="zh-CN" altLang="en-US" dirty="0" smtClean="0"/>
              <a:t>内战</a:t>
            </a:r>
            <a:r>
              <a:rPr lang="en-US" dirty="0" smtClean="0"/>
              <a:t>、  </a:t>
            </a:r>
            <a:r>
              <a:rPr lang="zh-CN" altLang="en-US" dirty="0" smtClean="0"/>
              <a:t>革命</a:t>
            </a:r>
            <a:r>
              <a:rPr lang="en-US" dirty="0" smtClean="0"/>
              <a:t>、  </a:t>
            </a:r>
            <a:r>
              <a:rPr lang="zh-CN" altLang="en-US" dirty="0" smtClean="0"/>
              <a:t>叛乱</a:t>
            </a:r>
            <a:r>
              <a:rPr lang="en-US" dirty="0" smtClean="0"/>
              <a:t>、  </a:t>
            </a:r>
            <a:r>
              <a:rPr lang="zh-CN" altLang="en-US" dirty="0" smtClean="0"/>
              <a:t>造反或由此引起的内乱</a:t>
            </a:r>
            <a:r>
              <a:rPr lang="en-US" dirty="0" smtClean="0"/>
              <a:t>，  </a:t>
            </a:r>
            <a:r>
              <a:rPr lang="zh-CN" altLang="en-US" dirty="0" smtClean="0"/>
              <a:t>或交战国针对交战国的任何敌对  行为</a:t>
            </a:r>
            <a:r>
              <a:rPr lang="en-US" dirty="0" smtClean="0"/>
              <a:t>。</a:t>
            </a:r>
            <a:endParaRPr lang="zh-CN" altLang="en-US" dirty="0" smtClean="0"/>
          </a:p>
          <a:p>
            <a:r>
              <a:rPr lang="en-US" dirty="0" smtClean="0"/>
              <a:t>②</a:t>
            </a:r>
            <a:r>
              <a:rPr lang="zh-CN" altLang="en-US" dirty="0" smtClean="0"/>
              <a:t>由于 上 述 承 保 风 险 引 起 的 捕 获</a:t>
            </a:r>
            <a:r>
              <a:rPr lang="en-US" dirty="0" smtClean="0"/>
              <a:t>、  </a:t>
            </a:r>
            <a:r>
              <a:rPr lang="zh-CN" altLang="en-US" dirty="0" smtClean="0"/>
              <a:t>拘 留</a:t>
            </a:r>
            <a:r>
              <a:rPr lang="en-US" dirty="0" smtClean="0"/>
              <a:t>、  </a:t>
            </a:r>
            <a:r>
              <a:rPr lang="zh-CN" altLang="en-US" dirty="0" smtClean="0"/>
              <a:t>扣 留</a:t>
            </a:r>
            <a:r>
              <a:rPr lang="en-US" dirty="0" smtClean="0"/>
              <a:t>、  </a:t>
            </a:r>
            <a:r>
              <a:rPr lang="zh-CN" altLang="en-US" dirty="0" smtClean="0"/>
              <a:t>禁 制 或 扣 押 及 其 后 果</a:t>
            </a:r>
            <a:r>
              <a:rPr lang="en-US" dirty="0" smtClean="0"/>
              <a:t>，  </a:t>
            </a:r>
            <a:r>
              <a:rPr lang="zh-CN" altLang="en-US" dirty="0" smtClean="0"/>
              <a:t>或 任 何 有 关 企图</a:t>
            </a:r>
            <a:r>
              <a:rPr lang="en-US" dirty="0" smtClean="0"/>
              <a:t>。</a:t>
            </a:r>
            <a:endParaRPr lang="zh-CN" altLang="en-US" dirty="0" smtClean="0"/>
          </a:p>
          <a:p>
            <a:r>
              <a:rPr lang="en-US" dirty="0" smtClean="0"/>
              <a:t>③</a:t>
            </a:r>
            <a:r>
              <a:rPr lang="zh-CN" altLang="en-US" dirty="0" smtClean="0"/>
              <a:t>遗弃的水雷</a:t>
            </a:r>
            <a:r>
              <a:rPr lang="en-US" dirty="0" smtClean="0"/>
              <a:t>、  </a:t>
            </a:r>
            <a:r>
              <a:rPr lang="zh-CN" altLang="en-US" dirty="0" smtClean="0"/>
              <a:t>鱼雷</a:t>
            </a:r>
            <a:r>
              <a:rPr lang="en-US" dirty="0" smtClean="0"/>
              <a:t>、  </a:t>
            </a:r>
            <a:r>
              <a:rPr lang="zh-CN" altLang="en-US" dirty="0" smtClean="0"/>
              <a:t>炸弹或其他遗弃的战争武器</a:t>
            </a:r>
            <a:r>
              <a:rPr lang="en-US" dirty="0" smtClean="0"/>
              <a:t>。</a:t>
            </a:r>
            <a:endParaRPr lang="zh-CN" altLang="en-US" dirty="0" smtClean="0"/>
          </a:p>
          <a:p>
            <a:r>
              <a:rPr lang="en-US" dirty="0" smtClean="0"/>
              <a:t>④</a:t>
            </a:r>
            <a:r>
              <a:rPr lang="zh-CN" altLang="en-US" dirty="0" smtClean="0"/>
              <a:t>由于上述原因导致的共同海损和救助费用</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70659" name="Rectangle 3"/>
          <p:cNvSpPr>
            <a:spLocks noGrp="1" noChangeArrowheads="1"/>
          </p:cNvSpPr>
          <p:nvPr>
            <p:ph type="body" idx="1"/>
          </p:nvPr>
        </p:nvSpPr>
        <p:spPr/>
        <p:txBody>
          <a:bodyPr/>
          <a:lstStyle/>
          <a:p>
            <a:r>
              <a:rPr lang="en-US" dirty="0" smtClean="0"/>
              <a:t>（２）  </a:t>
            </a:r>
            <a:r>
              <a:rPr lang="zh-CN" altLang="en-US" dirty="0" smtClean="0"/>
              <a:t>协会海运货物罢工险的承保风险与除外责任</a:t>
            </a:r>
            <a:r>
              <a:rPr lang="en-US" dirty="0" smtClean="0"/>
              <a:t>。</a:t>
            </a:r>
            <a:endParaRPr lang="zh-CN" altLang="en-US" dirty="0" smtClean="0"/>
          </a:p>
          <a:p>
            <a:r>
              <a:rPr lang="zh-CN" altLang="en-US" dirty="0" smtClean="0"/>
              <a:t>协会海运货物罢工险的承保风险同中国人民保险公司的罢工险一样</a:t>
            </a:r>
            <a:r>
              <a:rPr lang="en-US" dirty="0" smtClean="0"/>
              <a:t>， </a:t>
            </a:r>
            <a:r>
              <a:rPr lang="zh-CN" altLang="en-US" dirty="0" smtClean="0"/>
              <a:t>也仅负责由于罢工 等风险所直接造成的保险标的的物质损失</a:t>
            </a:r>
            <a:r>
              <a:rPr lang="en-US" dirty="0" smtClean="0"/>
              <a:t>， </a:t>
            </a:r>
            <a:r>
              <a:rPr lang="zh-CN" altLang="en-US" dirty="0" smtClean="0"/>
              <a:t>而不负责由于罢工等风险所产生的费用或间接损 失</a:t>
            </a:r>
            <a:r>
              <a:rPr lang="en-US" dirty="0" smtClean="0"/>
              <a:t>，  </a:t>
            </a:r>
            <a:r>
              <a:rPr lang="zh-CN" altLang="en-US" dirty="0" smtClean="0"/>
              <a:t>协会海运货物罢工险对承保风险的规定如下</a:t>
            </a:r>
            <a:r>
              <a:rPr lang="en-US" dirty="0" smtClean="0"/>
              <a:t>：</a:t>
            </a:r>
            <a:endParaRPr lang="zh-CN" altLang="en-US" dirty="0" smtClean="0"/>
          </a:p>
          <a:p>
            <a:r>
              <a:rPr lang="en-US" dirty="0" smtClean="0"/>
              <a:t>①</a:t>
            </a:r>
            <a:r>
              <a:rPr lang="zh-CN" altLang="en-US" dirty="0" smtClean="0"/>
              <a:t>罢工者</a:t>
            </a:r>
            <a:r>
              <a:rPr lang="en-US" dirty="0" smtClean="0"/>
              <a:t>、  </a:t>
            </a:r>
            <a:r>
              <a:rPr lang="zh-CN" altLang="en-US" dirty="0" smtClean="0"/>
              <a:t>被迫停工工人或参与工潮</a:t>
            </a:r>
            <a:r>
              <a:rPr lang="en-US" dirty="0" smtClean="0"/>
              <a:t>、   </a:t>
            </a:r>
            <a:r>
              <a:rPr lang="zh-CN" altLang="en-US" dirty="0" smtClean="0"/>
              <a:t>暴动或民变人员所致的灭失的损害</a:t>
            </a:r>
            <a:r>
              <a:rPr lang="en-US" dirty="0" smtClean="0"/>
              <a:t>。</a:t>
            </a:r>
            <a:endParaRPr lang="zh-CN" altLang="en-US" dirty="0" smtClean="0"/>
          </a:p>
          <a:p>
            <a:r>
              <a:rPr lang="en-US" dirty="0" smtClean="0"/>
              <a:t>②</a:t>
            </a:r>
            <a:r>
              <a:rPr lang="zh-CN" altLang="en-US" dirty="0" smtClean="0"/>
              <a:t>任何恐怖主义者或任何出于政治目的采取行为的人引起的灭失或损害</a:t>
            </a:r>
            <a:r>
              <a:rPr lang="en-US" dirty="0" smtClean="0"/>
              <a:t>。</a:t>
            </a:r>
            <a:endParaRPr lang="zh-CN" altLang="en-US" dirty="0" smtClean="0"/>
          </a:p>
          <a:p>
            <a:r>
              <a:rPr lang="en-US" dirty="0" smtClean="0"/>
              <a:t>③</a:t>
            </a:r>
            <a:r>
              <a:rPr lang="zh-CN" altLang="en-US" dirty="0" smtClean="0"/>
              <a:t>为了避免或有关避免以上承保风险所造成的共同海损和救助费用</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71683" name="Rectangle 3"/>
          <p:cNvSpPr>
            <a:spLocks noGrp="1" noChangeArrowheads="1"/>
          </p:cNvSpPr>
          <p:nvPr>
            <p:ph type="body" idx="1"/>
          </p:nvPr>
        </p:nvSpPr>
        <p:spPr/>
        <p:txBody>
          <a:bodyPr/>
          <a:lstStyle/>
          <a:p>
            <a:pPr>
              <a:lnSpc>
                <a:spcPct val="150000"/>
              </a:lnSpc>
            </a:pPr>
            <a:r>
              <a:rPr lang="zh-CN" altLang="en-US" dirty="0" smtClean="0"/>
              <a:t>罢工险的除外责任也与 </a:t>
            </a:r>
            <a:r>
              <a:rPr lang="en-US" dirty="0" smtClean="0"/>
              <a:t>ＩＣＣ  （ Ａ）  </a:t>
            </a:r>
            <a:r>
              <a:rPr lang="zh-CN" altLang="en-US" dirty="0" smtClean="0"/>
              <a:t>的  </a:t>
            </a:r>
            <a:r>
              <a:rPr lang="en-US" dirty="0" smtClean="0"/>
              <a:t>“ </a:t>
            </a:r>
            <a:r>
              <a:rPr lang="zh-CN" altLang="en-US" dirty="0" smtClean="0"/>
              <a:t>一般除外责任</a:t>
            </a:r>
            <a:r>
              <a:rPr lang="en-US" dirty="0" smtClean="0"/>
              <a:t>”   </a:t>
            </a:r>
            <a:r>
              <a:rPr lang="zh-CN" altLang="en-US" dirty="0" smtClean="0"/>
              <a:t>及  </a:t>
            </a:r>
            <a:r>
              <a:rPr lang="en-US" dirty="0" smtClean="0"/>
              <a:t>“ </a:t>
            </a:r>
            <a:r>
              <a:rPr lang="zh-CN" altLang="en-US" dirty="0" smtClean="0"/>
              <a:t>不适航</a:t>
            </a:r>
            <a:r>
              <a:rPr lang="en-US" dirty="0" smtClean="0"/>
              <a:t>，  </a:t>
            </a:r>
            <a:r>
              <a:rPr lang="zh-CN" altLang="en-US" dirty="0" smtClean="0"/>
              <a:t>不适货除外责任</a:t>
            </a:r>
            <a:r>
              <a:rPr lang="en-US" dirty="0" smtClean="0"/>
              <a:t>” </a:t>
            </a:r>
            <a:r>
              <a:rPr lang="zh-CN" altLang="en-US" dirty="0" smtClean="0"/>
              <a:t>基本相同</a:t>
            </a:r>
            <a:r>
              <a:rPr lang="en-US" dirty="0" smtClean="0"/>
              <a:t>。  </a:t>
            </a:r>
            <a:r>
              <a:rPr lang="zh-CN" altLang="en-US" dirty="0" smtClean="0"/>
              <a:t>但由于罢工险只负责由于承保风险直接造成的损失</a:t>
            </a:r>
            <a:r>
              <a:rPr lang="en-US" dirty="0" smtClean="0"/>
              <a:t>，  </a:t>
            </a:r>
            <a:r>
              <a:rPr lang="zh-CN" altLang="en-US" dirty="0" smtClean="0"/>
              <a:t>所以下列损失与费用保险人 不负赔偿责任</a:t>
            </a:r>
            <a:r>
              <a:rPr lang="en-US" dirty="0" smtClean="0"/>
              <a:t>：</a:t>
            </a:r>
            <a:endParaRPr lang="zh-CN" altLang="en-US" dirty="0" smtClean="0"/>
          </a:p>
          <a:p>
            <a:pPr>
              <a:lnSpc>
                <a:spcPct val="150000"/>
              </a:lnSpc>
            </a:pPr>
            <a:r>
              <a:rPr lang="en-US" dirty="0" smtClean="0"/>
              <a:t>①</a:t>
            </a:r>
            <a:r>
              <a:rPr lang="zh-CN" altLang="en-US" dirty="0" smtClean="0"/>
              <a:t>由于罢工</a:t>
            </a:r>
            <a:r>
              <a:rPr lang="en-US" dirty="0" smtClean="0"/>
              <a:t>、  </a:t>
            </a:r>
            <a:r>
              <a:rPr lang="zh-CN" altLang="en-US" dirty="0" smtClean="0"/>
              <a:t>停工</a:t>
            </a:r>
            <a:r>
              <a:rPr lang="en-US" dirty="0" smtClean="0"/>
              <a:t>、  </a:t>
            </a:r>
            <a:r>
              <a:rPr lang="zh-CN" altLang="en-US" dirty="0" smtClean="0"/>
              <a:t>工潮</a:t>
            </a:r>
            <a:r>
              <a:rPr lang="en-US" dirty="0" smtClean="0"/>
              <a:t>、  </a:t>
            </a:r>
            <a:r>
              <a:rPr lang="zh-CN" altLang="en-US" dirty="0" smtClean="0"/>
              <a:t>暴动和民变等造成劳动力缺乏</a:t>
            </a:r>
            <a:r>
              <a:rPr lang="en-US" dirty="0" smtClean="0"/>
              <a:t>，  </a:t>
            </a:r>
            <a:r>
              <a:rPr lang="zh-CN" altLang="en-US" dirty="0" smtClean="0"/>
              <a:t>缺少或扣押所引起的损失或 费用</a:t>
            </a:r>
            <a:r>
              <a:rPr lang="en-US" dirty="0" smtClean="0"/>
              <a:t>。</a:t>
            </a:r>
            <a:endParaRPr lang="zh-CN" altLang="en-US" dirty="0" smtClean="0"/>
          </a:p>
          <a:p>
            <a:pPr>
              <a:lnSpc>
                <a:spcPct val="150000"/>
              </a:lnSpc>
            </a:pPr>
            <a:r>
              <a:rPr lang="en-US" dirty="0" smtClean="0"/>
              <a:t>②</a:t>
            </a:r>
            <a:r>
              <a:rPr lang="zh-CN" altLang="en-US" dirty="0" smtClean="0"/>
              <a:t>由于航程挫折而引起的损失</a:t>
            </a:r>
            <a:r>
              <a:rPr lang="en-US" dirty="0" smtClean="0"/>
              <a:t>。</a:t>
            </a:r>
            <a:endParaRPr lang="zh-CN" altLang="en-US" dirty="0" smtClean="0"/>
          </a:p>
          <a:p>
            <a:pPr>
              <a:lnSpc>
                <a:spcPct val="150000"/>
              </a:lnSpc>
            </a:pPr>
            <a:r>
              <a:rPr lang="en-US" dirty="0" smtClean="0"/>
              <a:t>③</a:t>
            </a:r>
            <a:r>
              <a:rPr lang="zh-CN" altLang="en-US" dirty="0" smtClean="0"/>
              <a:t>由于战争</a:t>
            </a:r>
            <a:r>
              <a:rPr lang="en-US" dirty="0" smtClean="0"/>
              <a:t>、  </a:t>
            </a:r>
            <a:r>
              <a:rPr lang="zh-CN" altLang="en-US" dirty="0" smtClean="0"/>
              <a:t>内战</a:t>
            </a:r>
            <a:r>
              <a:rPr lang="en-US" dirty="0" smtClean="0"/>
              <a:t>、  </a:t>
            </a:r>
            <a:r>
              <a:rPr lang="zh-CN" altLang="en-US" dirty="0" smtClean="0"/>
              <a:t>革命</a:t>
            </a:r>
            <a:r>
              <a:rPr lang="en-US" dirty="0" smtClean="0"/>
              <a:t>、  </a:t>
            </a:r>
            <a:r>
              <a:rPr lang="zh-CN" altLang="en-US" dirty="0" smtClean="0"/>
              <a:t>叛乱或由此引起的内乱或交战国针对交战国的任何敌对行为  所造成的损失或费用</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72707"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恶意损害险的承保风险</a:t>
            </a:r>
            <a:r>
              <a:rPr lang="en-US" dirty="0" smtClean="0"/>
              <a:t>。</a:t>
            </a:r>
            <a:endParaRPr lang="zh-CN" altLang="en-US" dirty="0" smtClean="0"/>
          </a:p>
          <a:p>
            <a:pPr>
              <a:lnSpc>
                <a:spcPct val="150000"/>
              </a:lnSpc>
            </a:pPr>
            <a:r>
              <a:rPr lang="zh-CN" altLang="en-US" dirty="0" smtClean="0"/>
              <a:t>恶意损害险是伦敦保险协会的附加险别</a:t>
            </a:r>
            <a:r>
              <a:rPr lang="en-US" dirty="0" smtClean="0"/>
              <a:t>，  </a:t>
            </a:r>
            <a:r>
              <a:rPr lang="zh-CN" altLang="en-US" dirty="0" smtClean="0"/>
              <a:t>不能单独投保</a:t>
            </a:r>
            <a:r>
              <a:rPr lang="en-US" dirty="0" smtClean="0"/>
              <a:t>。  </a:t>
            </a:r>
            <a:r>
              <a:rPr lang="zh-CN" altLang="en-US" dirty="0" smtClean="0"/>
              <a:t>它所承保的是被保险人以外的 其他人  </a:t>
            </a:r>
            <a:r>
              <a:rPr lang="en-US" dirty="0" smtClean="0"/>
              <a:t>（ </a:t>
            </a:r>
            <a:r>
              <a:rPr lang="zh-CN" altLang="en-US" dirty="0" smtClean="0"/>
              <a:t>如船长</a:t>
            </a:r>
            <a:r>
              <a:rPr lang="en-US" dirty="0" smtClean="0"/>
              <a:t>，  </a:t>
            </a:r>
            <a:r>
              <a:rPr lang="zh-CN" altLang="en-US" dirty="0" smtClean="0"/>
              <a:t>船员等</a:t>
            </a:r>
            <a:r>
              <a:rPr lang="en-US" dirty="0" smtClean="0"/>
              <a:t>）   </a:t>
            </a:r>
            <a:r>
              <a:rPr lang="zh-CN" altLang="en-US" dirty="0" smtClean="0"/>
              <a:t>的故意破坏行动所致被保险货物的灭失或损害</a:t>
            </a:r>
            <a:r>
              <a:rPr lang="en-US" dirty="0" smtClean="0"/>
              <a:t>。 </a:t>
            </a:r>
            <a:r>
              <a:rPr lang="zh-CN" altLang="en-US" dirty="0" smtClean="0"/>
              <a:t>但是</a:t>
            </a:r>
            <a:r>
              <a:rPr lang="en-US" dirty="0" smtClean="0"/>
              <a:t>， </a:t>
            </a:r>
            <a:r>
              <a:rPr lang="zh-CN" altLang="en-US" dirty="0" smtClean="0"/>
              <a:t>恶意损 害如果出于政治动机的人的行动</a:t>
            </a:r>
            <a:r>
              <a:rPr lang="en-US" dirty="0" smtClean="0"/>
              <a:t>，   </a:t>
            </a:r>
            <a:r>
              <a:rPr lang="zh-CN" altLang="en-US" dirty="0" smtClean="0"/>
              <a:t>便不属本险别的承保风险</a:t>
            </a:r>
            <a:r>
              <a:rPr lang="en-US" dirty="0" smtClean="0"/>
              <a:t>。</a:t>
            </a:r>
            <a:endParaRPr lang="zh-CN" altLang="en-US" dirty="0" smtClean="0"/>
          </a:p>
          <a:p>
            <a:pPr>
              <a:lnSpc>
                <a:spcPct val="150000"/>
              </a:lnSpc>
            </a:pPr>
            <a:r>
              <a:rPr lang="zh-CN" altLang="en-US" dirty="0" smtClean="0"/>
              <a:t>恶意损害的风险除了在 </a:t>
            </a:r>
            <a:r>
              <a:rPr lang="en-US" dirty="0" smtClean="0"/>
              <a:t>ＩＣＣ  （ Ａ）  </a:t>
            </a:r>
            <a:r>
              <a:rPr lang="zh-CN" altLang="en-US" dirty="0" smtClean="0"/>
              <a:t>中被列为承保风险之外</a:t>
            </a:r>
            <a:r>
              <a:rPr lang="en-US" dirty="0" smtClean="0"/>
              <a:t>，   ＩＣＣ  （ Ｂ）  </a:t>
            </a:r>
            <a:r>
              <a:rPr lang="zh-CN" altLang="en-US" dirty="0" smtClean="0"/>
              <a:t>及 </a:t>
            </a:r>
            <a:r>
              <a:rPr lang="en-US" dirty="0" smtClean="0"/>
              <a:t>ＩＣＣ  （ Ｃ）  </a:t>
            </a:r>
            <a:r>
              <a:rPr lang="zh-CN" altLang="en-US" dirty="0" smtClean="0"/>
              <a:t>中均 列为在  </a:t>
            </a:r>
            <a:r>
              <a:rPr lang="en-US" dirty="0" smtClean="0"/>
              <a:t>“ </a:t>
            </a:r>
            <a:r>
              <a:rPr lang="zh-CN" altLang="en-US" dirty="0" smtClean="0"/>
              <a:t>除外责任</a:t>
            </a:r>
            <a:r>
              <a:rPr lang="en-US" dirty="0" smtClean="0"/>
              <a:t>” 。  </a:t>
            </a:r>
            <a:r>
              <a:rPr lang="zh-CN" altLang="en-US" dirty="0" smtClean="0"/>
              <a:t>因此</a:t>
            </a:r>
            <a:r>
              <a:rPr lang="en-US" dirty="0" smtClean="0"/>
              <a:t>，  </a:t>
            </a:r>
            <a:r>
              <a:rPr lang="zh-CN" altLang="en-US" dirty="0" smtClean="0"/>
              <a:t>在投保 </a:t>
            </a:r>
            <a:r>
              <a:rPr lang="en-US" dirty="0" smtClean="0"/>
              <a:t>ＩＣＣ  （ Ｂ）  </a:t>
            </a:r>
            <a:r>
              <a:rPr lang="zh-CN" altLang="en-US" dirty="0" smtClean="0"/>
              <a:t>及 </a:t>
            </a:r>
            <a:r>
              <a:rPr lang="en-US" dirty="0" smtClean="0"/>
              <a:t>ＩＣＣ  （ Ｃ）  </a:t>
            </a:r>
            <a:r>
              <a:rPr lang="zh-CN" altLang="en-US" dirty="0" smtClean="0"/>
              <a:t>时</a:t>
            </a:r>
            <a:r>
              <a:rPr lang="en-US" dirty="0" smtClean="0"/>
              <a:t>，  </a:t>
            </a:r>
            <a:r>
              <a:rPr lang="zh-CN" altLang="en-US" dirty="0" smtClean="0"/>
              <a:t>如果被保险人需要对这种</a:t>
            </a:r>
            <a:r>
              <a:rPr lang="zh-CN" altLang="en-US" dirty="0" smtClean="0"/>
              <a:t>风险</a:t>
            </a:r>
            <a:r>
              <a:rPr lang="zh-CN" altLang="en-US" dirty="0" smtClean="0"/>
              <a:t>得到保险保障</a:t>
            </a:r>
            <a:r>
              <a:rPr lang="en-US" dirty="0" smtClean="0"/>
              <a:t>，  </a:t>
            </a:r>
            <a:r>
              <a:rPr lang="zh-CN" altLang="en-US" dirty="0" smtClean="0"/>
              <a:t>就须另行加保  </a:t>
            </a:r>
            <a:r>
              <a:rPr lang="en-US" dirty="0" smtClean="0"/>
              <a:t>“ </a:t>
            </a:r>
            <a:r>
              <a:rPr lang="zh-CN" altLang="en-US" dirty="0" smtClean="0"/>
              <a:t>恶意损害险</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9219" name="Rectangle 3"/>
          <p:cNvSpPr>
            <a:spLocks noGrp="1" noChangeArrowheads="1"/>
          </p:cNvSpPr>
          <p:nvPr>
            <p:ph type="body" idx="1"/>
          </p:nvPr>
        </p:nvSpPr>
        <p:spPr/>
        <p:txBody>
          <a:bodyPr/>
          <a:lstStyle/>
          <a:p>
            <a:pPr eaLnBrk="1" hangingPunct="1">
              <a:lnSpc>
                <a:spcPct val="200000"/>
              </a:lnSpc>
            </a:pPr>
            <a:r>
              <a:rPr lang="zh-CN" altLang="en-US" sz="2900" dirty="0" smtClean="0"/>
              <a:t>一</a:t>
            </a:r>
            <a:r>
              <a:rPr lang="en-US" sz="2900" dirty="0" smtClean="0"/>
              <a:t>、  </a:t>
            </a:r>
            <a:r>
              <a:rPr lang="zh-CN" altLang="en-US" sz="2900" dirty="0" smtClean="0"/>
              <a:t>投保</a:t>
            </a:r>
          </a:p>
          <a:p>
            <a:pPr>
              <a:lnSpc>
                <a:spcPct val="200000"/>
              </a:lnSpc>
            </a:pPr>
            <a:r>
              <a:rPr lang="zh-CN" altLang="en-US" dirty="0" smtClean="0"/>
              <a:t>投保时应选择适当的险别</a:t>
            </a:r>
            <a:r>
              <a:rPr lang="en-US" dirty="0" smtClean="0"/>
              <a:t>，  </a:t>
            </a:r>
            <a:r>
              <a:rPr lang="zh-CN" altLang="en-US" dirty="0" smtClean="0"/>
              <a:t>既使货物获得充分的保险保障</a:t>
            </a:r>
            <a:r>
              <a:rPr lang="en-US" dirty="0" smtClean="0"/>
              <a:t>，   </a:t>
            </a:r>
            <a:r>
              <a:rPr lang="zh-CN" altLang="en-US" dirty="0" smtClean="0"/>
              <a:t>又能节省保险费的支出</a:t>
            </a:r>
            <a:r>
              <a:rPr lang="en-US" dirty="0" smtClean="0"/>
              <a:t>。   </a:t>
            </a:r>
            <a:r>
              <a:rPr lang="zh-CN" altLang="en-US" dirty="0" smtClean="0"/>
              <a:t>在选择险别时</a:t>
            </a:r>
            <a:r>
              <a:rPr lang="en-US" dirty="0" smtClean="0"/>
              <a:t>，  </a:t>
            </a:r>
            <a:r>
              <a:rPr lang="zh-CN" altLang="en-US" dirty="0" smtClean="0"/>
              <a:t>一般 应考虑下列因素</a:t>
            </a:r>
            <a:r>
              <a:rPr lang="en-US" dirty="0" smtClean="0"/>
              <a:t>：</a:t>
            </a:r>
            <a:endParaRPr lang="zh-CN" altLang="en-US" dirty="0" smtClean="0"/>
          </a:p>
          <a:p>
            <a:pPr>
              <a:lnSpc>
                <a:spcPct val="200000"/>
              </a:lnSpc>
            </a:pPr>
            <a:r>
              <a:rPr lang="en-US" dirty="0" smtClean="0"/>
              <a:t>（１）  </a:t>
            </a:r>
            <a:r>
              <a:rPr lang="zh-CN" altLang="en-US" dirty="0" smtClean="0"/>
              <a:t>货物的性质和特点</a:t>
            </a:r>
            <a:r>
              <a:rPr lang="en-US" dirty="0" smtClean="0"/>
              <a:t>。</a:t>
            </a:r>
            <a:endParaRPr lang="zh-CN" altLang="en-US" dirty="0" smtClean="0"/>
          </a:p>
          <a:p>
            <a:pPr eaLnBrk="1" hangingPunct="1">
              <a:lnSpc>
                <a:spcPct val="200000"/>
              </a:lnSpc>
            </a:pPr>
            <a:r>
              <a:rPr lang="en-US" dirty="0" smtClean="0"/>
              <a:t>（２）  </a:t>
            </a:r>
            <a:r>
              <a:rPr lang="zh-CN" altLang="en-US" dirty="0" smtClean="0"/>
              <a:t>货物的包装</a:t>
            </a:r>
            <a:r>
              <a:rPr lang="en-US" dirty="0" smtClean="0"/>
              <a:t>。</a:t>
            </a:r>
            <a:endParaRPr lang="zh-CN" altLang="en-US" dirty="0" smtClean="0"/>
          </a:p>
          <a:p>
            <a:pPr eaLnBrk="1" hangingPunct="1">
              <a:lnSpc>
                <a:spcPct val="200000"/>
              </a:lnSpc>
            </a:pPr>
            <a:r>
              <a:rPr lang="en-US" dirty="0" smtClean="0"/>
              <a:t>（３）  </a:t>
            </a:r>
            <a:r>
              <a:rPr lang="zh-CN" altLang="en-US" dirty="0" smtClean="0"/>
              <a:t>运输路线及港口条件</a:t>
            </a:r>
            <a:r>
              <a:rPr lang="en-US" dirty="0" smtClean="0"/>
              <a:t>。</a:t>
            </a:r>
            <a:endParaRPr lang="zh-CN" altLang="en-US" dirty="0" smtClean="0"/>
          </a:p>
          <a:p>
            <a:pPr eaLnBrk="1" hangingPunct="1">
              <a:lnSpc>
                <a:spcPct val="20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73731" name="Rectangle 3"/>
          <p:cNvSpPr>
            <a:spLocks noGrp="1" noChangeArrowheads="1"/>
          </p:cNvSpPr>
          <p:nvPr>
            <p:ph type="body" idx="1"/>
          </p:nvPr>
        </p:nvSpPr>
        <p:spPr/>
        <p:txBody>
          <a:bodyPr/>
          <a:lstStyle/>
          <a:p>
            <a:r>
              <a:rPr lang="en-US" dirty="0" smtClean="0"/>
              <a:t>（４） </a:t>
            </a:r>
            <a:r>
              <a:rPr lang="zh-CN" altLang="en-US" dirty="0" smtClean="0"/>
              <a:t>偷窃</a:t>
            </a:r>
            <a:r>
              <a:rPr lang="en-US" dirty="0" smtClean="0"/>
              <a:t>、 </a:t>
            </a:r>
            <a:r>
              <a:rPr lang="zh-CN" altLang="en-US" dirty="0" smtClean="0"/>
              <a:t>提货不着险的承保风险协会偷窃</a:t>
            </a:r>
            <a:r>
              <a:rPr lang="en-US" dirty="0" smtClean="0"/>
              <a:t>、  </a:t>
            </a:r>
            <a:r>
              <a:rPr lang="zh-CN" altLang="en-US" dirty="0" smtClean="0"/>
              <a:t>提货不着险也是附加险别</a:t>
            </a:r>
            <a:r>
              <a:rPr lang="en-US" dirty="0" smtClean="0"/>
              <a:t>。  </a:t>
            </a:r>
            <a:r>
              <a:rPr lang="zh-CN" altLang="en-US" dirty="0" smtClean="0"/>
              <a:t>同协会恶意 损害条款一样</a:t>
            </a:r>
            <a:r>
              <a:rPr lang="en-US" dirty="0" smtClean="0"/>
              <a:t>，  </a:t>
            </a:r>
            <a:r>
              <a:rPr lang="zh-CN" altLang="en-US" dirty="0" smtClean="0"/>
              <a:t>投 保 </a:t>
            </a:r>
            <a:r>
              <a:rPr lang="en-US" dirty="0" smtClean="0"/>
              <a:t>ＩＣＣ  （ Ａ ）  </a:t>
            </a:r>
            <a:r>
              <a:rPr lang="zh-CN" altLang="en-US" dirty="0" smtClean="0"/>
              <a:t>时 被 保 险 人 无 须 加 保</a:t>
            </a:r>
            <a:r>
              <a:rPr lang="en-US" dirty="0" smtClean="0"/>
              <a:t>。  </a:t>
            </a:r>
            <a:r>
              <a:rPr lang="zh-CN" altLang="en-US" dirty="0" smtClean="0"/>
              <a:t>本 条 款 承 保 两 类 风 险</a:t>
            </a:r>
            <a:r>
              <a:rPr lang="en-US" dirty="0" smtClean="0"/>
              <a:t>，  </a:t>
            </a:r>
            <a:r>
              <a:rPr lang="zh-CN" altLang="en-US" dirty="0" smtClean="0"/>
              <a:t>一 是 偷 </a:t>
            </a:r>
            <a:r>
              <a:rPr lang="zh-CN" altLang="en-US" dirty="0" smtClean="0"/>
              <a:t>窃</a:t>
            </a:r>
            <a:r>
              <a:rPr lang="en-US" dirty="0" smtClean="0"/>
              <a:t>（ </a:t>
            </a:r>
            <a:r>
              <a:rPr lang="en-US" dirty="0" err="1" smtClean="0"/>
              <a:t>Ｔｈｅｆｔ</a:t>
            </a:r>
            <a:r>
              <a:rPr lang="en-US" dirty="0" smtClean="0"/>
              <a:t>，  </a:t>
            </a:r>
            <a:r>
              <a:rPr lang="en-US" dirty="0" err="1" smtClean="0"/>
              <a:t>Ｐｉｌｆｅｒａｇｅ</a:t>
            </a:r>
            <a:r>
              <a:rPr lang="en-US" dirty="0" smtClean="0"/>
              <a:t>） ，  </a:t>
            </a:r>
            <a:r>
              <a:rPr lang="zh-CN" altLang="en-US" dirty="0" smtClean="0"/>
              <a:t>二是提货不着  </a:t>
            </a:r>
            <a:r>
              <a:rPr lang="en-US" dirty="0" smtClean="0"/>
              <a:t>（ </a:t>
            </a:r>
            <a:r>
              <a:rPr lang="en-US" dirty="0" err="1" smtClean="0"/>
              <a:t>Ｎｏｎ</a:t>
            </a:r>
            <a:r>
              <a:rPr lang="en-US" dirty="0" smtClean="0"/>
              <a:t> － </a:t>
            </a:r>
            <a:r>
              <a:rPr lang="en-US" dirty="0" err="1" smtClean="0"/>
              <a:t>ｄｅｌｉｖｅｒｙ</a:t>
            </a:r>
            <a:r>
              <a:rPr lang="en-US" dirty="0" smtClean="0"/>
              <a:t>） 。  </a:t>
            </a:r>
            <a:r>
              <a:rPr lang="zh-CN" altLang="en-US" dirty="0" smtClean="0"/>
              <a:t>所谓  </a:t>
            </a:r>
            <a:r>
              <a:rPr lang="en-US" dirty="0" smtClean="0"/>
              <a:t>“ </a:t>
            </a:r>
            <a:r>
              <a:rPr lang="zh-CN" altLang="en-US" dirty="0" smtClean="0"/>
              <a:t>偷</a:t>
            </a:r>
            <a:r>
              <a:rPr lang="en-US" dirty="0" smtClean="0"/>
              <a:t>”  （ </a:t>
            </a:r>
            <a:r>
              <a:rPr lang="en-US" dirty="0" err="1" smtClean="0"/>
              <a:t>Ｔｈｅｆｔ</a:t>
            </a:r>
            <a:r>
              <a:rPr lang="en-US" dirty="0" smtClean="0"/>
              <a:t>）   </a:t>
            </a:r>
            <a:r>
              <a:rPr lang="zh-CN" altLang="en-US" dirty="0" smtClean="0"/>
              <a:t>是指海上袭击性偷 窃</a:t>
            </a:r>
            <a:r>
              <a:rPr lang="en-US" dirty="0" smtClean="0"/>
              <a:t>，  </a:t>
            </a:r>
            <a:r>
              <a:rPr lang="zh-CN" altLang="en-US" dirty="0" smtClean="0"/>
              <a:t>须伴有暴力或暴力威胁</a:t>
            </a:r>
            <a:r>
              <a:rPr lang="en-US" dirty="0" smtClean="0"/>
              <a:t>，  </a:t>
            </a:r>
            <a:r>
              <a:rPr lang="zh-CN" altLang="en-US" dirty="0" smtClean="0"/>
              <a:t>不包括暗中的小偷小窃</a:t>
            </a:r>
            <a:r>
              <a:rPr lang="en-US" dirty="0" smtClean="0"/>
              <a:t>；   </a:t>
            </a:r>
            <a:r>
              <a:rPr lang="zh-CN" altLang="en-US" dirty="0" smtClean="0"/>
              <a:t>而  </a:t>
            </a:r>
            <a:r>
              <a:rPr lang="en-US" dirty="0" smtClean="0"/>
              <a:t>“ </a:t>
            </a:r>
            <a:r>
              <a:rPr lang="zh-CN" altLang="en-US" dirty="0" smtClean="0"/>
              <a:t>窃</a:t>
            </a:r>
            <a:r>
              <a:rPr lang="en-US" dirty="0" smtClean="0"/>
              <a:t>”   （ </a:t>
            </a:r>
            <a:r>
              <a:rPr lang="en-US" dirty="0" err="1" smtClean="0"/>
              <a:t>Ｐｉｌｆｅｒａｇｅ</a:t>
            </a:r>
            <a:r>
              <a:rPr lang="en-US" dirty="0" smtClean="0"/>
              <a:t>）   </a:t>
            </a:r>
            <a:r>
              <a:rPr lang="zh-CN" altLang="en-US" dirty="0" smtClean="0"/>
              <a:t>是指暗中</a:t>
            </a:r>
            <a:r>
              <a:rPr lang="zh-CN" altLang="en-US" dirty="0" smtClean="0"/>
              <a:t>进行的</a:t>
            </a:r>
            <a:r>
              <a:rPr lang="zh-CN" altLang="en-US" dirty="0" smtClean="0"/>
              <a:t>小偷小摸</a:t>
            </a:r>
            <a:r>
              <a:rPr lang="en-US" dirty="0" smtClean="0"/>
              <a:t>。  </a:t>
            </a:r>
            <a:r>
              <a:rPr lang="zh-CN" altLang="en-US" dirty="0" smtClean="0"/>
              <a:t>提货不着指由于任何不明原因造成整件货物不知去向</a:t>
            </a:r>
            <a:r>
              <a:rPr lang="en-US" dirty="0" smtClean="0"/>
              <a:t>，  </a:t>
            </a:r>
            <a:r>
              <a:rPr lang="zh-CN" altLang="en-US" dirty="0" smtClean="0"/>
              <a:t>或者误交给不知姓名</a:t>
            </a:r>
            <a:r>
              <a:rPr lang="zh-CN" altLang="en-US" dirty="0" smtClean="0"/>
              <a:t>的其他</a:t>
            </a:r>
            <a:r>
              <a:rPr lang="zh-CN" altLang="en-US" dirty="0" smtClean="0"/>
              <a:t>提货人而无法追回</a:t>
            </a:r>
            <a:r>
              <a:rPr lang="en-US" dirty="0" smtClean="0"/>
              <a:t>，   </a:t>
            </a:r>
            <a:r>
              <a:rPr lang="zh-CN" altLang="en-US" dirty="0" smtClean="0"/>
              <a:t>而货物短量或件数不足的短交不属于这个范畴</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dirty="0" smtClean="0"/>
              <a:t>第四节　海洋运输货物保险条款</a:t>
            </a:r>
            <a:endParaRPr lang="zh-CN" altLang="zh-CN" dirty="0" smtClean="0"/>
          </a:p>
        </p:txBody>
      </p:sp>
      <p:sp>
        <p:nvSpPr>
          <p:cNvPr id="74755" name="Rectangle 3"/>
          <p:cNvSpPr>
            <a:spLocks noGrp="1" noChangeArrowheads="1"/>
          </p:cNvSpPr>
          <p:nvPr>
            <p:ph type="body" idx="1"/>
          </p:nvPr>
        </p:nvSpPr>
        <p:spPr/>
        <p:txBody>
          <a:bodyPr/>
          <a:lstStyle/>
          <a:p>
            <a:pPr>
              <a:lnSpc>
                <a:spcPct val="150000"/>
              </a:lnSpc>
            </a:pPr>
            <a:r>
              <a:rPr lang="en-US" dirty="0" smtClean="0"/>
              <a:t>７）  </a:t>
            </a:r>
            <a:r>
              <a:rPr lang="zh-CN" altLang="en-US" dirty="0" smtClean="0"/>
              <a:t>保险期间</a:t>
            </a:r>
            <a:r>
              <a:rPr lang="en-US" dirty="0" smtClean="0"/>
              <a:t>。</a:t>
            </a:r>
            <a:endParaRPr lang="zh-CN" altLang="en-US" dirty="0" smtClean="0"/>
          </a:p>
          <a:p>
            <a:pPr>
              <a:lnSpc>
                <a:spcPct val="150000"/>
              </a:lnSpc>
            </a:pPr>
            <a:r>
              <a:rPr lang="zh-CN" altLang="en-US" dirty="0" smtClean="0"/>
              <a:t>保险期间又称保险期限或保险有效期</a:t>
            </a:r>
            <a:r>
              <a:rPr lang="en-US" dirty="0" smtClean="0"/>
              <a:t>， </a:t>
            </a:r>
            <a:r>
              <a:rPr lang="zh-CN" altLang="en-US" dirty="0" smtClean="0"/>
              <a:t>是指保险人对保险标的发生的事故须负损失赔偿 责任的起讫时间</a:t>
            </a:r>
            <a:r>
              <a:rPr lang="en-US" dirty="0" smtClean="0"/>
              <a:t>，  </a:t>
            </a:r>
            <a:r>
              <a:rPr lang="zh-CN" altLang="en-US" dirty="0" smtClean="0"/>
              <a:t>即保险合同效力开始至终止的期间</a:t>
            </a:r>
            <a:r>
              <a:rPr lang="en-US" dirty="0" smtClean="0"/>
              <a:t>。  ＩＣＣ１ ／ １ ／ ０９ </a:t>
            </a:r>
            <a:r>
              <a:rPr lang="zh-CN" altLang="en-US" dirty="0" smtClean="0"/>
              <a:t>海运货物保险条款及</a:t>
            </a:r>
            <a:r>
              <a:rPr lang="zh-CN" altLang="en-US" dirty="0" smtClean="0"/>
              <a:t>海运货物战争险</a:t>
            </a:r>
            <a:r>
              <a:rPr lang="zh-CN" altLang="en-US" dirty="0" smtClean="0"/>
              <a:t>和罢工险条款对保险期限的规定</a:t>
            </a:r>
            <a:r>
              <a:rPr lang="en-US" dirty="0" smtClean="0"/>
              <a:t>，  </a:t>
            </a:r>
            <a:r>
              <a:rPr lang="zh-CN" altLang="en-US" dirty="0" smtClean="0"/>
              <a:t>同中国人民保险公司的有关规定大体相同</a:t>
            </a:r>
            <a:r>
              <a:rPr lang="en-US" dirty="0" smtClean="0"/>
              <a:t>。  </a:t>
            </a:r>
            <a:r>
              <a:rPr lang="zh-CN" altLang="en-US" dirty="0" smtClean="0"/>
              <a:t>但 协会海运货物  </a:t>
            </a:r>
            <a:r>
              <a:rPr lang="en-US" dirty="0" smtClean="0"/>
              <a:t>（ Ａ） 、  （ Ｂ） 、  （ Ｃ）  </a:t>
            </a:r>
            <a:r>
              <a:rPr lang="zh-CN" altLang="en-US" dirty="0" smtClean="0"/>
              <a:t>险和罢工险的保险责任在</a:t>
            </a:r>
            <a:r>
              <a:rPr lang="en-US" dirty="0" smtClean="0"/>
              <a:t>   “ </a:t>
            </a:r>
            <a:r>
              <a:rPr lang="zh-CN" altLang="en-US" dirty="0" smtClean="0"/>
              <a:t>仓至仓</a:t>
            </a:r>
            <a:r>
              <a:rPr lang="en-US" dirty="0" smtClean="0"/>
              <a:t>”   </a:t>
            </a:r>
            <a:r>
              <a:rPr lang="zh-CN" altLang="en-US" dirty="0" smtClean="0"/>
              <a:t>的原则的基础上有所 扩大</a:t>
            </a:r>
            <a:r>
              <a:rPr lang="en-US" dirty="0" smtClean="0"/>
              <a:t>，  </a:t>
            </a:r>
            <a:r>
              <a:rPr lang="zh-CN" altLang="en-US" dirty="0" smtClean="0"/>
              <a:t>战争险则仍然采取承保  </a:t>
            </a:r>
            <a:r>
              <a:rPr lang="en-US" dirty="0" smtClean="0"/>
              <a:t>“ </a:t>
            </a:r>
            <a:r>
              <a:rPr lang="zh-CN" altLang="en-US" dirty="0" smtClean="0"/>
              <a:t>水上危险</a:t>
            </a:r>
            <a:r>
              <a:rPr lang="en-US" dirty="0" smtClean="0"/>
              <a:t>”   </a:t>
            </a:r>
            <a:r>
              <a:rPr lang="zh-CN" altLang="en-US" dirty="0" smtClean="0"/>
              <a:t>的原则</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zh-CN" altLang="en-US" dirty="0" smtClean="0"/>
              <a:t>第五</a:t>
            </a:r>
            <a:r>
              <a:rPr lang="zh-CN" altLang="en-US" dirty="0" smtClean="0"/>
              <a:t>节 其他</a:t>
            </a:r>
            <a:r>
              <a:rPr lang="zh-CN" altLang="en-US" dirty="0" smtClean="0"/>
              <a:t>运输方式下的货物保险条款</a:t>
            </a:r>
            <a:endParaRPr lang="zh-CN" altLang="en-US" dirty="0"/>
          </a:p>
        </p:txBody>
      </p:sp>
      <p:sp>
        <p:nvSpPr>
          <p:cNvPr id="7577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陆上运输货物</a:t>
            </a:r>
            <a:r>
              <a:rPr lang="zh-CN" altLang="en-US" sz="2900" dirty="0" smtClean="0"/>
              <a:t>保险</a:t>
            </a:r>
            <a:r>
              <a:rPr lang="en-US" altLang="zh-CN" sz="2900" dirty="0" smtClean="0"/>
              <a:t> </a:t>
            </a:r>
            <a:endParaRPr lang="zh-CN" altLang="en-US" sz="2900" dirty="0" smtClean="0"/>
          </a:p>
          <a:p>
            <a:pPr>
              <a:lnSpc>
                <a:spcPct val="150000"/>
              </a:lnSpc>
            </a:pPr>
            <a:r>
              <a:rPr lang="en-US" dirty="0" smtClean="0"/>
              <a:t>１  </a:t>
            </a:r>
            <a:r>
              <a:rPr lang="zh-CN" altLang="en-US" dirty="0" smtClean="0"/>
              <a:t>陆运险和陆运一切险</a:t>
            </a:r>
          </a:p>
          <a:p>
            <a:pPr>
              <a:lnSpc>
                <a:spcPct val="150000"/>
              </a:lnSpc>
            </a:pPr>
            <a:r>
              <a:rPr lang="zh-CN" altLang="en-US" dirty="0" smtClean="0"/>
              <a:t>陆运险的责任范围是</a:t>
            </a:r>
            <a:r>
              <a:rPr lang="en-US" dirty="0" smtClean="0"/>
              <a:t>：   </a:t>
            </a:r>
            <a:r>
              <a:rPr lang="zh-CN" altLang="en-US" dirty="0" smtClean="0"/>
              <a:t>被保险货物在运输途 中 遭 受 暴 雨</a:t>
            </a:r>
            <a:r>
              <a:rPr lang="en-US" dirty="0" smtClean="0"/>
              <a:t>、  </a:t>
            </a:r>
            <a:r>
              <a:rPr lang="zh-CN" altLang="en-US" dirty="0" smtClean="0"/>
              <a:t>雷 电</a:t>
            </a:r>
            <a:r>
              <a:rPr lang="en-US" dirty="0" smtClean="0"/>
              <a:t>、  </a:t>
            </a:r>
            <a:r>
              <a:rPr lang="zh-CN" altLang="en-US" dirty="0" smtClean="0"/>
              <a:t>地 震</a:t>
            </a:r>
            <a:r>
              <a:rPr lang="en-US" dirty="0" smtClean="0"/>
              <a:t>、  </a:t>
            </a:r>
            <a:r>
              <a:rPr lang="zh-CN" altLang="en-US" dirty="0" smtClean="0"/>
              <a:t>洪 水 等 自 然 灾 害</a:t>
            </a:r>
            <a:r>
              <a:rPr lang="en-US" dirty="0" smtClean="0"/>
              <a:t>，  </a:t>
            </a:r>
            <a:r>
              <a:rPr lang="zh-CN" altLang="en-US" dirty="0" smtClean="0"/>
              <a:t>或由于陆上运输工具  </a:t>
            </a:r>
            <a:r>
              <a:rPr lang="en-US" dirty="0" smtClean="0"/>
              <a:t>（ </a:t>
            </a:r>
            <a:r>
              <a:rPr lang="zh-CN" altLang="en-US" dirty="0" smtClean="0"/>
              <a:t>主要指火车</a:t>
            </a:r>
            <a:r>
              <a:rPr lang="en-US" dirty="0" smtClean="0"/>
              <a:t>、  </a:t>
            </a:r>
            <a:r>
              <a:rPr lang="zh-CN" altLang="en-US" dirty="0" smtClean="0"/>
              <a:t>汽车</a:t>
            </a:r>
            <a:r>
              <a:rPr lang="en-US" dirty="0" smtClean="0"/>
              <a:t>）  </a:t>
            </a:r>
            <a:r>
              <a:rPr lang="zh-CN" altLang="en-US" dirty="0" smtClean="0"/>
              <a:t>遭受碰撞</a:t>
            </a:r>
            <a:r>
              <a:rPr lang="en-US" dirty="0" smtClean="0"/>
              <a:t>、  </a:t>
            </a:r>
            <a:r>
              <a:rPr lang="zh-CN" altLang="en-US" dirty="0" smtClean="0"/>
              <a:t>倾覆或出轨</a:t>
            </a:r>
            <a:r>
              <a:rPr lang="en-US" dirty="0" smtClean="0"/>
              <a:t>，  </a:t>
            </a:r>
            <a:r>
              <a:rPr lang="zh-CN" altLang="en-US" dirty="0" smtClean="0"/>
              <a:t>如有驳运工具</a:t>
            </a:r>
            <a:r>
              <a:rPr lang="zh-CN" altLang="en-US" dirty="0" smtClean="0"/>
              <a:t>搁浅</a:t>
            </a:r>
            <a:r>
              <a:rPr lang="en-US" dirty="0" smtClean="0"/>
              <a:t>、  </a:t>
            </a:r>
            <a:r>
              <a:rPr lang="zh-CN" altLang="en-US" dirty="0" smtClean="0"/>
              <a:t>触礁</a:t>
            </a:r>
            <a:r>
              <a:rPr lang="en-US" dirty="0" smtClean="0"/>
              <a:t>、  </a:t>
            </a:r>
            <a:r>
              <a:rPr lang="zh-CN" altLang="en-US" dirty="0" smtClean="0"/>
              <a:t>沉没或由于遭受隧道坍塌</a:t>
            </a:r>
            <a:r>
              <a:rPr lang="en-US" dirty="0" smtClean="0"/>
              <a:t>、   </a:t>
            </a:r>
            <a:r>
              <a:rPr lang="zh-CN" altLang="en-US" dirty="0" smtClean="0"/>
              <a:t>崖崩或火灾</a:t>
            </a:r>
            <a:r>
              <a:rPr lang="en-US" dirty="0" smtClean="0"/>
              <a:t>、  </a:t>
            </a:r>
            <a:r>
              <a:rPr lang="zh-CN" altLang="en-US" dirty="0" smtClean="0"/>
              <a:t>爆炸等意外事故所造成的全部损失或</a:t>
            </a:r>
            <a:r>
              <a:rPr lang="zh-CN" altLang="en-US" dirty="0" smtClean="0"/>
              <a:t>部分</a:t>
            </a:r>
            <a:r>
              <a:rPr lang="zh-CN" altLang="en-US" dirty="0" smtClean="0"/>
              <a:t>损失</a:t>
            </a:r>
            <a:r>
              <a:rPr lang="en-US" dirty="0" smtClean="0"/>
              <a:t>。  </a:t>
            </a:r>
            <a:r>
              <a:rPr lang="zh-CN" altLang="en-US" dirty="0" smtClean="0"/>
              <a:t>保险人对陆运险的承保范围大致相当于海运险中的水渍险</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dirty="0" smtClean="0"/>
              <a:t>第五节 其他运输方式下的货物保险条款</a:t>
            </a:r>
            <a:endParaRPr lang="zh-CN" altLang="zh-CN" dirty="0" smtClean="0"/>
          </a:p>
        </p:txBody>
      </p:sp>
      <p:sp>
        <p:nvSpPr>
          <p:cNvPr id="76803" name="Rectangle 3"/>
          <p:cNvSpPr>
            <a:spLocks noGrp="1" noChangeArrowheads="1"/>
          </p:cNvSpPr>
          <p:nvPr>
            <p:ph type="body" idx="1"/>
          </p:nvPr>
        </p:nvSpPr>
        <p:spPr/>
        <p:txBody>
          <a:bodyPr/>
          <a:lstStyle/>
          <a:p>
            <a:pPr>
              <a:lnSpc>
                <a:spcPct val="150000"/>
              </a:lnSpc>
            </a:pPr>
            <a:r>
              <a:rPr lang="zh-CN" altLang="en-US" dirty="0" smtClean="0"/>
              <a:t>陆运一切险的责任范围是</a:t>
            </a:r>
            <a:r>
              <a:rPr lang="en-US" dirty="0" smtClean="0"/>
              <a:t>：   </a:t>
            </a:r>
            <a:r>
              <a:rPr lang="zh-CN" altLang="en-US" dirty="0" smtClean="0"/>
              <a:t>除包括上述陆运险的责任外</a:t>
            </a:r>
            <a:r>
              <a:rPr lang="en-US" dirty="0" smtClean="0"/>
              <a:t>，  </a:t>
            </a:r>
            <a:r>
              <a:rPr lang="zh-CN" altLang="en-US" dirty="0" smtClean="0"/>
              <a:t>保险人对被保险货物在运输途 中由于外来原因造成的短少</a:t>
            </a:r>
            <a:r>
              <a:rPr lang="en-US" dirty="0" smtClean="0"/>
              <a:t>、   </a:t>
            </a:r>
            <a:r>
              <a:rPr lang="zh-CN" altLang="en-US" dirty="0" smtClean="0"/>
              <a:t>短量</a:t>
            </a:r>
            <a:r>
              <a:rPr lang="en-US" dirty="0" smtClean="0"/>
              <a:t>、  </a:t>
            </a:r>
            <a:r>
              <a:rPr lang="zh-CN" altLang="en-US" dirty="0" smtClean="0"/>
              <a:t>偷窃</a:t>
            </a:r>
            <a:r>
              <a:rPr lang="en-US" dirty="0" smtClean="0"/>
              <a:t>、  </a:t>
            </a:r>
            <a:r>
              <a:rPr lang="zh-CN" altLang="en-US" dirty="0" smtClean="0"/>
              <a:t>渗漏</a:t>
            </a:r>
            <a:r>
              <a:rPr lang="en-US" dirty="0" smtClean="0"/>
              <a:t>、  </a:t>
            </a:r>
            <a:r>
              <a:rPr lang="zh-CN" altLang="en-US" dirty="0" smtClean="0"/>
              <a:t>碰损</a:t>
            </a:r>
            <a:r>
              <a:rPr lang="en-US" dirty="0" smtClean="0"/>
              <a:t>、  </a:t>
            </a:r>
            <a:r>
              <a:rPr lang="zh-CN" altLang="en-US" dirty="0" smtClean="0"/>
              <a:t>破碎</a:t>
            </a:r>
            <a:r>
              <a:rPr lang="en-US" dirty="0" smtClean="0"/>
              <a:t>、  </a:t>
            </a:r>
            <a:r>
              <a:rPr lang="zh-CN" altLang="en-US" dirty="0" smtClean="0"/>
              <a:t>钩损</a:t>
            </a:r>
            <a:r>
              <a:rPr lang="en-US" dirty="0" smtClean="0"/>
              <a:t>、  </a:t>
            </a:r>
            <a:r>
              <a:rPr lang="zh-CN" altLang="en-US" dirty="0" smtClean="0"/>
              <a:t>雨淋</a:t>
            </a:r>
            <a:r>
              <a:rPr lang="en-US" dirty="0" smtClean="0"/>
              <a:t>、  </a:t>
            </a:r>
            <a:r>
              <a:rPr lang="zh-CN" altLang="en-US" dirty="0" smtClean="0"/>
              <a:t>生锈</a:t>
            </a:r>
            <a:r>
              <a:rPr lang="en-US" dirty="0" smtClean="0"/>
              <a:t>、  </a:t>
            </a:r>
            <a:r>
              <a:rPr lang="zh-CN" altLang="en-US" dirty="0" smtClean="0"/>
              <a:t>受潮</a:t>
            </a:r>
            <a:r>
              <a:rPr lang="en-US" dirty="0" smtClean="0"/>
              <a:t>、</a:t>
            </a:r>
            <a:r>
              <a:rPr lang="zh-CN" altLang="en-US" dirty="0" smtClean="0"/>
              <a:t>受热</a:t>
            </a:r>
            <a:r>
              <a:rPr lang="en-US" dirty="0" smtClean="0"/>
              <a:t>、  </a:t>
            </a:r>
            <a:r>
              <a:rPr lang="zh-CN" altLang="en-US" dirty="0" smtClean="0"/>
              <a:t>发霉</a:t>
            </a:r>
            <a:r>
              <a:rPr lang="en-US" dirty="0" smtClean="0"/>
              <a:t>、  </a:t>
            </a:r>
            <a:r>
              <a:rPr lang="zh-CN" altLang="en-US" dirty="0" smtClean="0"/>
              <a:t>串味</a:t>
            </a:r>
            <a:r>
              <a:rPr lang="en-US" dirty="0" smtClean="0"/>
              <a:t>、  </a:t>
            </a:r>
            <a:r>
              <a:rPr lang="zh-CN" altLang="en-US" dirty="0" smtClean="0"/>
              <a:t>玷污等全部或部分损失</a:t>
            </a:r>
            <a:r>
              <a:rPr lang="en-US" dirty="0" smtClean="0"/>
              <a:t>。  </a:t>
            </a:r>
            <a:r>
              <a:rPr lang="zh-CN" altLang="en-US" dirty="0" smtClean="0"/>
              <a:t>保险人对陆运一切险的承保范围大致相当于海 运险中的一切险</a:t>
            </a:r>
            <a:r>
              <a:rPr lang="en-US" dirty="0" smtClean="0"/>
              <a:t>。  </a:t>
            </a:r>
            <a:r>
              <a:rPr lang="zh-CN" altLang="en-US" dirty="0" smtClean="0"/>
              <a:t>陆运险和陆运一切险的责任范围仅限于火车和汽车运输</a:t>
            </a:r>
            <a:r>
              <a:rPr lang="en-US" dirty="0" smtClean="0"/>
              <a:t>。</a:t>
            </a:r>
            <a:endParaRPr lang="zh-CN" altLang="en-US" dirty="0" smtClean="0"/>
          </a:p>
          <a:p>
            <a:pPr>
              <a:lnSpc>
                <a:spcPct val="150000"/>
              </a:lnSpc>
            </a:pPr>
            <a:r>
              <a:rPr lang="en-US" dirty="0" smtClean="0"/>
              <a:t>２  </a:t>
            </a:r>
            <a:r>
              <a:rPr lang="zh-CN" altLang="en-US" dirty="0" smtClean="0"/>
              <a:t>陆上运输冷藏货物保险</a:t>
            </a:r>
          </a:p>
          <a:p>
            <a:pPr>
              <a:lnSpc>
                <a:spcPct val="150000"/>
              </a:lnSpc>
            </a:pPr>
            <a:r>
              <a:rPr lang="zh-CN" altLang="en-US" dirty="0" smtClean="0"/>
              <a:t>陆上运输冷藏货物险具有基本险性质</a:t>
            </a:r>
            <a:r>
              <a:rPr lang="en-US" dirty="0" smtClean="0"/>
              <a:t>，  </a:t>
            </a:r>
            <a:r>
              <a:rPr lang="zh-CN" altLang="en-US" dirty="0" smtClean="0"/>
              <a:t>责任范围除包括陆运险的责任外</a:t>
            </a:r>
            <a:r>
              <a:rPr lang="en-US" dirty="0" smtClean="0"/>
              <a:t>，  </a:t>
            </a:r>
            <a:r>
              <a:rPr lang="zh-CN" altLang="en-US" dirty="0" smtClean="0"/>
              <a:t>还负责赔偿由 于冷藏设备在运输途中损坏而导致货物变质的损失</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dirty="0" smtClean="0"/>
              <a:t>第五节 其他运输方式下的货物保险条款</a:t>
            </a:r>
            <a:endParaRPr lang="zh-CN" altLang="zh-CN" dirty="0" smtClean="0"/>
          </a:p>
        </p:txBody>
      </p:sp>
      <p:sp>
        <p:nvSpPr>
          <p:cNvPr id="77827" name="Rectangle 3"/>
          <p:cNvSpPr>
            <a:spLocks noGrp="1" noChangeArrowheads="1"/>
          </p:cNvSpPr>
          <p:nvPr>
            <p:ph type="body" idx="1"/>
          </p:nvPr>
        </p:nvSpPr>
        <p:spPr/>
        <p:txBody>
          <a:bodyPr/>
          <a:lstStyle/>
          <a:p>
            <a:r>
              <a:rPr lang="en-US" dirty="0" smtClean="0"/>
              <a:t>３  </a:t>
            </a:r>
            <a:r>
              <a:rPr lang="zh-CN" altLang="en-US" dirty="0" smtClean="0"/>
              <a:t>陆上运输货物战争险</a:t>
            </a:r>
          </a:p>
          <a:p>
            <a:r>
              <a:rPr lang="zh-CN" altLang="en-US" dirty="0" smtClean="0"/>
              <a:t>陆上运输货物战争险的承保责任范围与海运战争险相似</a:t>
            </a:r>
            <a:r>
              <a:rPr lang="en-US" dirty="0" smtClean="0"/>
              <a:t>，   </a:t>
            </a:r>
            <a:r>
              <a:rPr lang="zh-CN" altLang="en-US" dirty="0" smtClean="0"/>
              <a:t>即对直接由于战争</a:t>
            </a:r>
            <a:r>
              <a:rPr lang="en-US" dirty="0" smtClean="0"/>
              <a:t>、  </a:t>
            </a:r>
            <a:r>
              <a:rPr lang="zh-CN" altLang="en-US" dirty="0" smtClean="0"/>
              <a:t>类似战争 行为以及武装冲突等所致的损失</a:t>
            </a:r>
            <a:r>
              <a:rPr lang="en-US" dirty="0" smtClean="0"/>
              <a:t>，   </a:t>
            </a:r>
            <a:r>
              <a:rPr lang="zh-CN" altLang="en-US" dirty="0" smtClean="0"/>
              <a:t>如货物由于捕获</a:t>
            </a:r>
            <a:r>
              <a:rPr lang="en-US" dirty="0" smtClean="0"/>
              <a:t>、  </a:t>
            </a:r>
            <a:r>
              <a:rPr lang="zh-CN" altLang="en-US" dirty="0" smtClean="0"/>
              <a:t>扣留</a:t>
            </a:r>
            <a:r>
              <a:rPr lang="en-US" dirty="0" smtClean="0"/>
              <a:t>、  </a:t>
            </a:r>
            <a:r>
              <a:rPr lang="zh-CN" altLang="en-US" dirty="0" smtClean="0"/>
              <a:t>拘留</a:t>
            </a:r>
            <a:r>
              <a:rPr lang="en-US" dirty="0" smtClean="0"/>
              <a:t>、  </a:t>
            </a:r>
            <a:r>
              <a:rPr lang="zh-CN" altLang="en-US" dirty="0" smtClean="0"/>
              <a:t>禁止和扣押等行为</a:t>
            </a:r>
            <a:r>
              <a:rPr lang="zh-CN" altLang="en-US" dirty="0" smtClean="0"/>
              <a:t>引起损失</a:t>
            </a:r>
            <a:r>
              <a:rPr lang="en-US" dirty="0" smtClean="0"/>
              <a:t>，  </a:t>
            </a:r>
            <a:r>
              <a:rPr lang="zh-CN" altLang="en-US" dirty="0" smtClean="0"/>
              <a:t>保险人承担赔偿责任</a:t>
            </a:r>
            <a:r>
              <a:rPr lang="en-US" dirty="0" smtClean="0"/>
              <a:t>。</a:t>
            </a:r>
          </a:p>
          <a:p>
            <a:r>
              <a:rPr lang="zh-CN" altLang="en-US" sz="2900" dirty="0" smtClean="0"/>
              <a:t>二</a:t>
            </a:r>
            <a:r>
              <a:rPr lang="en-US" sz="2900" dirty="0" smtClean="0"/>
              <a:t>、  </a:t>
            </a:r>
            <a:r>
              <a:rPr lang="zh-CN" altLang="en-US" sz="2900" dirty="0" smtClean="0"/>
              <a:t>航空运输货物</a:t>
            </a:r>
            <a:r>
              <a:rPr lang="zh-CN" altLang="en-US" sz="2900" dirty="0" smtClean="0"/>
              <a:t>保险</a:t>
            </a:r>
            <a:r>
              <a:rPr lang="en-US" sz="2900" dirty="0" smtClean="0"/>
              <a:t> </a:t>
            </a:r>
            <a:endParaRPr lang="zh-CN" altLang="en-US" sz="2900" dirty="0" smtClean="0"/>
          </a:p>
          <a:p>
            <a:r>
              <a:rPr lang="en-US" dirty="0" smtClean="0"/>
              <a:t>１  </a:t>
            </a:r>
            <a:r>
              <a:rPr lang="zh-CN" altLang="en-US" dirty="0" smtClean="0"/>
              <a:t>航空险和航运一切险</a:t>
            </a:r>
          </a:p>
          <a:p>
            <a:r>
              <a:rPr lang="zh-CN" altLang="en-US" dirty="0" smtClean="0"/>
              <a:t>航空运输险的承保责任范围是被保险货物在运输途中遭受雷电</a:t>
            </a:r>
            <a:r>
              <a:rPr lang="en-US" dirty="0" smtClean="0"/>
              <a:t>、   </a:t>
            </a:r>
            <a:r>
              <a:rPr lang="zh-CN" altLang="en-US" dirty="0" smtClean="0"/>
              <a:t>火灾</a:t>
            </a:r>
            <a:r>
              <a:rPr lang="en-US" dirty="0" smtClean="0"/>
              <a:t>、  </a:t>
            </a:r>
            <a:r>
              <a:rPr lang="zh-CN" altLang="en-US" dirty="0" smtClean="0"/>
              <a:t>爆炸或由于飞机 遭受恶劣气候或其他危难事故所造成的全部损失或部分损失</a:t>
            </a:r>
            <a:r>
              <a:rPr lang="en-US" dirty="0" smtClean="0"/>
              <a:t>，  </a:t>
            </a:r>
            <a:r>
              <a:rPr lang="zh-CN" altLang="en-US" dirty="0" smtClean="0"/>
              <a:t>或由于飞机遭受碰撞</a:t>
            </a:r>
            <a:r>
              <a:rPr lang="en-US" dirty="0" smtClean="0"/>
              <a:t>、   </a:t>
            </a:r>
            <a:r>
              <a:rPr lang="zh-CN" altLang="en-US" dirty="0" smtClean="0"/>
              <a:t>倾覆</a:t>
            </a:r>
            <a:r>
              <a:rPr lang="en-US" dirty="0" smtClean="0"/>
              <a:t>、</a:t>
            </a:r>
            <a:r>
              <a:rPr lang="zh-CN" altLang="en-US" dirty="0" smtClean="0"/>
              <a:t>坠落</a:t>
            </a:r>
            <a:r>
              <a:rPr lang="zh-CN" altLang="en-US" dirty="0" smtClean="0"/>
              <a:t>或失踪等意外事故所造成的全部损失或部分损失</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dirty="0" smtClean="0"/>
              <a:t>第五节 其他运输方式下的货物保险条款</a:t>
            </a:r>
            <a:endParaRPr lang="zh-CN" altLang="zh-CN" dirty="0" smtClean="0"/>
          </a:p>
        </p:txBody>
      </p:sp>
      <p:sp>
        <p:nvSpPr>
          <p:cNvPr id="78851" name="Rectangle 3"/>
          <p:cNvSpPr>
            <a:spLocks noGrp="1" noChangeArrowheads="1"/>
          </p:cNvSpPr>
          <p:nvPr>
            <p:ph type="body" idx="1"/>
          </p:nvPr>
        </p:nvSpPr>
        <p:spPr/>
        <p:txBody>
          <a:bodyPr/>
          <a:lstStyle/>
          <a:p>
            <a:r>
              <a:rPr lang="zh-CN" altLang="en-US" dirty="0" smtClean="0"/>
              <a:t>航空运输一切险的承保责任范围</a:t>
            </a:r>
            <a:r>
              <a:rPr lang="en-US" dirty="0" smtClean="0"/>
              <a:t>，   </a:t>
            </a:r>
            <a:r>
              <a:rPr lang="zh-CN" altLang="en-US" dirty="0" smtClean="0"/>
              <a:t>除包括上述航空运输险的全部责任外</a:t>
            </a:r>
            <a:r>
              <a:rPr lang="en-US" dirty="0" smtClean="0"/>
              <a:t>，  </a:t>
            </a:r>
            <a:r>
              <a:rPr lang="zh-CN" altLang="en-US" dirty="0" smtClean="0"/>
              <a:t>还包括对被</a:t>
            </a:r>
            <a:r>
              <a:rPr lang="zh-CN" altLang="en-US" dirty="0" smtClean="0"/>
              <a:t>保险</a:t>
            </a:r>
            <a:r>
              <a:rPr lang="zh-CN" altLang="en-US" dirty="0" smtClean="0"/>
              <a:t>货物在运输途中由于外来原因造成的</a:t>
            </a:r>
            <a:r>
              <a:rPr lang="en-US" dirty="0" smtClean="0"/>
              <a:t>，  </a:t>
            </a:r>
            <a:r>
              <a:rPr lang="zh-CN" altLang="en-US" dirty="0" smtClean="0"/>
              <a:t>包括被偷窃</a:t>
            </a:r>
            <a:r>
              <a:rPr lang="en-US" dirty="0" smtClean="0"/>
              <a:t>、  </a:t>
            </a:r>
            <a:r>
              <a:rPr lang="zh-CN" altLang="en-US" dirty="0" smtClean="0"/>
              <a:t>短少等全部或部分损失</a:t>
            </a:r>
            <a:r>
              <a:rPr lang="en-US" dirty="0" smtClean="0"/>
              <a:t>。</a:t>
            </a:r>
            <a:endParaRPr lang="zh-CN" altLang="en-US" dirty="0" smtClean="0"/>
          </a:p>
          <a:p>
            <a:r>
              <a:rPr lang="zh-CN" altLang="en-US" dirty="0" smtClean="0"/>
              <a:t>航空运输险和航空运输一切险的保险责任期限</a:t>
            </a:r>
            <a:r>
              <a:rPr lang="en-US" dirty="0" smtClean="0"/>
              <a:t>，   </a:t>
            </a:r>
            <a:r>
              <a:rPr lang="zh-CN" altLang="en-US" dirty="0" smtClean="0"/>
              <a:t>也采用  </a:t>
            </a:r>
            <a:r>
              <a:rPr lang="en-US" dirty="0" smtClean="0"/>
              <a:t>“ </a:t>
            </a:r>
            <a:r>
              <a:rPr lang="zh-CN" altLang="en-US" dirty="0" smtClean="0"/>
              <a:t>仓至仓</a:t>
            </a:r>
            <a:r>
              <a:rPr lang="en-US" dirty="0" smtClean="0"/>
              <a:t>”   </a:t>
            </a:r>
            <a:r>
              <a:rPr lang="zh-CN" altLang="en-US" dirty="0" smtClean="0"/>
              <a:t>条款</a:t>
            </a:r>
            <a:r>
              <a:rPr lang="en-US" dirty="0" smtClean="0"/>
              <a:t>，  </a:t>
            </a:r>
            <a:r>
              <a:rPr lang="zh-CN" altLang="en-US" dirty="0" smtClean="0"/>
              <a:t>但与海运险 条款中的  </a:t>
            </a:r>
            <a:r>
              <a:rPr lang="en-US" dirty="0" smtClean="0"/>
              <a:t>“ </a:t>
            </a:r>
            <a:r>
              <a:rPr lang="zh-CN" altLang="en-US" dirty="0" smtClean="0"/>
              <a:t>仓至仓</a:t>
            </a:r>
            <a:r>
              <a:rPr lang="en-US" dirty="0" smtClean="0"/>
              <a:t>”   </a:t>
            </a:r>
            <a:r>
              <a:rPr lang="zh-CN" altLang="en-US" dirty="0" smtClean="0"/>
              <a:t>条款有所不同</a:t>
            </a:r>
            <a:r>
              <a:rPr lang="en-US" dirty="0" smtClean="0"/>
              <a:t>。</a:t>
            </a:r>
          </a:p>
          <a:p>
            <a:r>
              <a:rPr lang="en-US" dirty="0" smtClean="0"/>
              <a:t>２  </a:t>
            </a:r>
            <a:r>
              <a:rPr lang="zh-CN" altLang="en-US" dirty="0" smtClean="0"/>
              <a:t>航空运输货物战争险</a:t>
            </a:r>
          </a:p>
          <a:p>
            <a:r>
              <a:rPr lang="zh-CN" altLang="en-US" dirty="0" smtClean="0"/>
              <a:t>航空运输货物战争险是一种附加险</a:t>
            </a:r>
            <a:r>
              <a:rPr lang="en-US" dirty="0" smtClean="0"/>
              <a:t>，  </a:t>
            </a:r>
            <a:r>
              <a:rPr lang="zh-CN" altLang="en-US" dirty="0" smtClean="0"/>
              <a:t>在投保航空运输险和航空运输一切险的基础上</a:t>
            </a:r>
            <a:r>
              <a:rPr lang="en-US" dirty="0" smtClean="0"/>
              <a:t>，  </a:t>
            </a:r>
            <a:r>
              <a:rPr lang="zh-CN" altLang="en-US" dirty="0" smtClean="0"/>
              <a:t>经 与保险人协商还可以加保本附加险别</a:t>
            </a:r>
            <a:r>
              <a:rPr lang="en-US" dirty="0" smtClean="0"/>
              <a:t>。  </a:t>
            </a:r>
            <a:r>
              <a:rPr lang="zh-CN" altLang="en-US" dirty="0" smtClean="0"/>
              <a:t>航空运输货物战争险的承保责任范围</a:t>
            </a:r>
            <a:r>
              <a:rPr lang="en-US" dirty="0" smtClean="0"/>
              <a:t>，  </a:t>
            </a:r>
            <a:r>
              <a:rPr lang="zh-CN" altLang="en-US" dirty="0" smtClean="0"/>
              <a:t>包括航空运输 途中由于战争</a:t>
            </a:r>
            <a:r>
              <a:rPr lang="en-US" dirty="0" smtClean="0"/>
              <a:t>、  </a:t>
            </a:r>
            <a:r>
              <a:rPr lang="zh-CN" altLang="en-US" dirty="0" smtClean="0"/>
              <a:t>类似战争行为</a:t>
            </a:r>
            <a:r>
              <a:rPr lang="en-US" dirty="0" smtClean="0"/>
              <a:t>、  </a:t>
            </a:r>
            <a:r>
              <a:rPr lang="zh-CN" altLang="en-US" dirty="0" smtClean="0"/>
              <a:t>敌对行为或武装冲突以及各种常规武器和炸弹所造成的货物 损失</a:t>
            </a:r>
            <a:r>
              <a:rPr lang="en-US" dirty="0" smtClean="0"/>
              <a:t>。  </a:t>
            </a:r>
            <a:r>
              <a:rPr lang="zh-CN" altLang="en-US" dirty="0" smtClean="0"/>
              <a:t>原子武器或热核武器造成的损失除外</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dirty="0" smtClean="0"/>
              <a:t>第五节 其他运输方式下的货物保险条款</a:t>
            </a:r>
            <a:endParaRPr lang="zh-CN" altLang="zh-CN" dirty="0" smtClean="0"/>
          </a:p>
        </p:txBody>
      </p:sp>
      <p:sp>
        <p:nvSpPr>
          <p:cNvPr id="79875"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邮包</a:t>
            </a:r>
            <a:r>
              <a:rPr lang="zh-CN" altLang="en-US" sz="2900" dirty="0" smtClean="0"/>
              <a:t>保险</a:t>
            </a:r>
            <a:r>
              <a:rPr lang="en-US" altLang="zh-CN" sz="2900" dirty="0" smtClean="0"/>
              <a:t> </a:t>
            </a:r>
            <a:endParaRPr lang="zh-CN" altLang="en-US" sz="2900" dirty="0" smtClean="0"/>
          </a:p>
          <a:p>
            <a:pPr>
              <a:lnSpc>
                <a:spcPct val="150000"/>
              </a:lnSpc>
            </a:pPr>
            <a:r>
              <a:rPr lang="en-US" dirty="0" smtClean="0"/>
              <a:t>１  </a:t>
            </a:r>
            <a:r>
              <a:rPr lang="zh-CN" altLang="en-US" dirty="0" smtClean="0"/>
              <a:t>邮包保险责任范围</a:t>
            </a:r>
          </a:p>
          <a:p>
            <a:pPr>
              <a:lnSpc>
                <a:spcPct val="150000"/>
              </a:lnSpc>
            </a:pPr>
            <a:r>
              <a:rPr lang="zh-CN" altLang="en-US" dirty="0" smtClean="0"/>
              <a:t>邮包保险责任包括被保险邮包在运输途中由于恶劣气候</a:t>
            </a:r>
            <a:r>
              <a:rPr lang="en-US" dirty="0" smtClean="0"/>
              <a:t>、   </a:t>
            </a:r>
            <a:r>
              <a:rPr lang="zh-CN" altLang="en-US" dirty="0" smtClean="0"/>
              <a:t>雷电</a:t>
            </a:r>
            <a:r>
              <a:rPr lang="en-US" dirty="0" smtClean="0"/>
              <a:t>、  </a:t>
            </a:r>
            <a:r>
              <a:rPr lang="zh-CN" altLang="en-US" dirty="0" smtClean="0"/>
              <a:t>海啸</a:t>
            </a:r>
            <a:r>
              <a:rPr lang="en-US" dirty="0" smtClean="0"/>
              <a:t>、  </a:t>
            </a:r>
            <a:r>
              <a:rPr lang="zh-CN" altLang="en-US" dirty="0" smtClean="0"/>
              <a:t>地雷</a:t>
            </a:r>
            <a:r>
              <a:rPr lang="en-US" dirty="0" smtClean="0"/>
              <a:t>、  </a:t>
            </a:r>
            <a:r>
              <a:rPr lang="zh-CN" altLang="en-US" dirty="0" smtClean="0"/>
              <a:t>洪水自然 灾害</a:t>
            </a:r>
            <a:r>
              <a:rPr lang="en-US" dirty="0" smtClean="0"/>
              <a:t>，  </a:t>
            </a:r>
            <a:r>
              <a:rPr lang="zh-CN" altLang="en-US" dirty="0" smtClean="0"/>
              <a:t>或由于运输工具遭受搁浅</a:t>
            </a:r>
            <a:r>
              <a:rPr lang="en-US" dirty="0" smtClean="0"/>
              <a:t>、   </a:t>
            </a:r>
            <a:r>
              <a:rPr lang="zh-CN" altLang="en-US" dirty="0" smtClean="0"/>
              <a:t>触礁</a:t>
            </a:r>
            <a:r>
              <a:rPr lang="en-US" dirty="0" smtClean="0"/>
              <a:t>、  </a:t>
            </a:r>
            <a:r>
              <a:rPr lang="zh-CN" altLang="en-US" dirty="0" smtClean="0"/>
              <a:t>沉没</a:t>
            </a:r>
            <a:r>
              <a:rPr lang="en-US" dirty="0" smtClean="0"/>
              <a:t>、  </a:t>
            </a:r>
            <a:r>
              <a:rPr lang="zh-CN" altLang="en-US" dirty="0" smtClean="0"/>
              <a:t>碰撞</a:t>
            </a:r>
            <a:r>
              <a:rPr lang="en-US" dirty="0" smtClean="0"/>
              <a:t>、  </a:t>
            </a:r>
            <a:r>
              <a:rPr lang="zh-CN" altLang="en-US" dirty="0" smtClean="0"/>
              <a:t>倾覆</a:t>
            </a:r>
            <a:r>
              <a:rPr lang="en-US" dirty="0" smtClean="0"/>
              <a:t>、  </a:t>
            </a:r>
            <a:r>
              <a:rPr lang="zh-CN" altLang="en-US" dirty="0" smtClean="0"/>
              <a:t>出轨</a:t>
            </a:r>
            <a:r>
              <a:rPr lang="en-US" dirty="0" smtClean="0"/>
              <a:t>、  </a:t>
            </a:r>
            <a:r>
              <a:rPr lang="zh-CN" altLang="en-US" dirty="0" smtClean="0"/>
              <a:t>坠落</a:t>
            </a:r>
            <a:r>
              <a:rPr lang="en-US" dirty="0" smtClean="0"/>
              <a:t>、  </a:t>
            </a:r>
            <a:r>
              <a:rPr lang="zh-CN" altLang="en-US" dirty="0" smtClean="0"/>
              <a:t>失 踪</a:t>
            </a:r>
            <a:r>
              <a:rPr lang="en-US" dirty="0" smtClean="0"/>
              <a:t>，  </a:t>
            </a:r>
            <a:r>
              <a:rPr lang="zh-CN" altLang="en-US" dirty="0" smtClean="0"/>
              <a:t>或 由 于 失火爆炸意外事故所造 成 的 全 部 或 部 分 损 失</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dirty="0" smtClean="0"/>
              <a:t>第五节 其他运输方式下的货物保险条款</a:t>
            </a:r>
            <a:endParaRPr lang="zh-CN" altLang="zh-CN" dirty="0" smtClean="0"/>
          </a:p>
        </p:txBody>
      </p:sp>
      <p:sp>
        <p:nvSpPr>
          <p:cNvPr id="8089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邮包保险责任起讫</a:t>
            </a:r>
          </a:p>
          <a:p>
            <a:pPr>
              <a:lnSpc>
                <a:spcPct val="150000"/>
              </a:lnSpc>
            </a:pPr>
            <a:r>
              <a:rPr lang="zh-CN" altLang="en-US" dirty="0" smtClean="0"/>
              <a:t>本保险责任自被保险邮包离开保险单所载起运地点寄件人的处所运往邮局时开始生效</a:t>
            </a:r>
            <a:r>
              <a:rPr lang="en-US" dirty="0" smtClean="0"/>
              <a:t>， </a:t>
            </a:r>
            <a:r>
              <a:rPr lang="zh-CN" altLang="en-US" dirty="0" smtClean="0"/>
              <a:t>直至该项邮包运达本保险单所载目的地邮局</a:t>
            </a:r>
            <a:r>
              <a:rPr lang="en-US" dirty="0" smtClean="0"/>
              <a:t>，  </a:t>
            </a:r>
            <a:r>
              <a:rPr lang="zh-CN" altLang="en-US" dirty="0" smtClean="0"/>
              <a:t>自邮局签发到货通知书当日午夜起算满 </a:t>
            </a:r>
            <a:r>
              <a:rPr lang="en-US" dirty="0" smtClean="0"/>
              <a:t>１５ </a:t>
            </a:r>
            <a:r>
              <a:rPr lang="zh-CN" altLang="en-US" dirty="0" smtClean="0"/>
              <a:t>天 终止</a:t>
            </a:r>
            <a:r>
              <a:rPr lang="en-US" dirty="0" smtClean="0"/>
              <a:t>。  </a:t>
            </a:r>
            <a:r>
              <a:rPr lang="zh-CN" altLang="en-US" dirty="0" smtClean="0"/>
              <a:t>但在此期限内邮包一经递交至收件人的处所时</a:t>
            </a:r>
            <a:r>
              <a:rPr lang="en-US" dirty="0" smtClean="0"/>
              <a:t>，  </a:t>
            </a:r>
            <a:r>
              <a:rPr lang="zh-CN" altLang="en-US" dirty="0" smtClean="0"/>
              <a:t>保险责任即行终止</a:t>
            </a:r>
            <a:r>
              <a:rPr lang="en-US" dirty="0" smtClean="0"/>
              <a:t>。</a:t>
            </a:r>
            <a:endParaRPr lang="zh-CN" altLang="en-US" dirty="0" smtClean="0"/>
          </a:p>
          <a:p>
            <a:pPr>
              <a:lnSpc>
                <a:spcPct val="150000"/>
              </a:lnSpc>
            </a:pPr>
            <a:r>
              <a:rPr lang="en-US" dirty="0" smtClean="0"/>
              <a:t>３  </a:t>
            </a:r>
            <a:r>
              <a:rPr lang="zh-CN" altLang="en-US" dirty="0" smtClean="0"/>
              <a:t>被保险人义务</a:t>
            </a:r>
          </a:p>
          <a:p>
            <a:pPr>
              <a:lnSpc>
                <a:spcPct val="150000"/>
              </a:lnSpc>
            </a:pPr>
            <a:r>
              <a:rPr lang="zh-CN" altLang="en-US" dirty="0" smtClean="0"/>
              <a:t>被保险人应按照以下规定的应尽义务办理有关事项</a:t>
            </a:r>
            <a:r>
              <a:rPr lang="en-US" dirty="0" smtClean="0"/>
              <a:t>，   </a:t>
            </a:r>
            <a:r>
              <a:rPr lang="zh-CN" altLang="en-US" dirty="0" smtClean="0"/>
              <a:t>如未履行规定的义务</a:t>
            </a:r>
            <a:r>
              <a:rPr lang="en-US" dirty="0" smtClean="0"/>
              <a:t>，  </a:t>
            </a:r>
            <a:r>
              <a:rPr lang="zh-CN" altLang="en-US" dirty="0" smtClean="0"/>
              <a:t>保险公司对 有关损失有权拒绝赔偿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zh-CN" altLang="en-US" dirty="0" smtClean="0"/>
              <a:t>第五节 其他运输方式下的货物保险条款</a:t>
            </a:r>
            <a:endParaRPr lang="zh-CN" altLang="zh-CN" dirty="0" smtClean="0"/>
          </a:p>
        </p:txBody>
      </p:sp>
      <p:sp>
        <p:nvSpPr>
          <p:cNvPr id="81923" name="Rectangle 3"/>
          <p:cNvSpPr>
            <a:spLocks noGrp="1" noChangeArrowheads="1"/>
          </p:cNvSpPr>
          <p:nvPr>
            <p:ph type="body" idx="1"/>
          </p:nvPr>
        </p:nvSpPr>
        <p:spPr/>
        <p:txBody>
          <a:bodyPr/>
          <a:lstStyle/>
          <a:p>
            <a:pPr eaLnBrk="1" hangingPunct="1"/>
            <a:r>
              <a:rPr lang="en-US" dirty="0" smtClean="0"/>
              <a:t>（１） </a:t>
            </a:r>
            <a:r>
              <a:rPr lang="zh-CN" altLang="en-US" dirty="0" smtClean="0"/>
              <a:t>当被保险邮包运抵保险单所载明的目的地以后</a:t>
            </a:r>
            <a:r>
              <a:rPr lang="en-US" dirty="0" smtClean="0"/>
              <a:t>， </a:t>
            </a:r>
            <a:r>
              <a:rPr lang="zh-CN" altLang="en-US" dirty="0" smtClean="0"/>
              <a:t>被保险人应及时提取包裹</a:t>
            </a:r>
            <a:r>
              <a:rPr lang="en-US" dirty="0" smtClean="0"/>
              <a:t>，  </a:t>
            </a:r>
            <a:r>
              <a:rPr lang="zh-CN" altLang="en-US" dirty="0" smtClean="0"/>
              <a:t>当发 现被保险邮包遭受任何损失</a:t>
            </a:r>
            <a:r>
              <a:rPr lang="en-US" dirty="0" smtClean="0"/>
              <a:t>，   </a:t>
            </a:r>
            <a:r>
              <a:rPr lang="zh-CN" altLang="en-US" dirty="0" smtClean="0"/>
              <a:t>应即向保险单上所载明的检验</a:t>
            </a:r>
            <a:r>
              <a:rPr lang="en-US" dirty="0" smtClean="0"/>
              <a:t>、   </a:t>
            </a:r>
            <a:r>
              <a:rPr lang="zh-CN" altLang="en-US" dirty="0" smtClean="0"/>
              <a:t>理赔代理人申请检验</a:t>
            </a:r>
            <a:r>
              <a:rPr lang="en-US" dirty="0" smtClean="0"/>
              <a:t>。</a:t>
            </a:r>
          </a:p>
          <a:p>
            <a:pPr eaLnBrk="1" hangingPunct="1"/>
            <a:r>
              <a:rPr lang="en-US" dirty="0" smtClean="0"/>
              <a:t>（２） </a:t>
            </a:r>
            <a:r>
              <a:rPr lang="zh-CN" altLang="en-US" dirty="0" smtClean="0"/>
              <a:t>对遭受承保责任内危险的邮包</a:t>
            </a:r>
            <a:r>
              <a:rPr lang="en-US" dirty="0" smtClean="0"/>
              <a:t>， </a:t>
            </a:r>
            <a:r>
              <a:rPr lang="zh-CN" altLang="en-US" dirty="0" smtClean="0"/>
              <a:t>应迅速采取合理的抢救措施</a:t>
            </a:r>
            <a:r>
              <a:rPr lang="en-US" dirty="0" smtClean="0"/>
              <a:t>，  </a:t>
            </a:r>
            <a:r>
              <a:rPr lang="zh-CN" altLang="en-US" dirty="0" smtClean="0"/>
              <a:t>防止或减少邮包的 损失</a:t>
            </a:r>
            <a:r>
              <a:rPr lang="en-US" dirty="0" smtClean="0"/>
              <a:t>。 </a:t>
            </a:r>
            <a:endParaRPr lang="en-US" dirty="0" smtClean="0"/>
          </a:p>
          <a:p>
            <a:pPr eaLnBrk="1" hangingPunct="1"/>
            <a:r>
              <a:rPr lang="en-US" dirty="0" smtClean="0"/>
              <a:t>（３） </a:t>
            </a:r>
            <a:r>
              <a:rPr lang="zh-CN" altLang="en-US" dirty="0" smtClean="0"/>
              <a:t>在向保险人索赔时</a:t>
            </a:r>
            <a:r>
              <a:rPr lang="en-US" dirty="0" smtClean="0"/>
              <a:t>， </a:t>
            </a:r>
            <a:r>
              <a:rPr lang="zh-CN" altLang="en-US" dirty="0" smtClean="0"/>
              <a:t>必须提供下列单证</a:t>
            </a:r>
            <a:r>
              <a:rPr lang="en-US" dirty="0" smtClean="0"/>
              <a:t>： </a:t>
            </a:r>
            <a:r>
              <a:rPr lang="zh-CN" altLang="en-US" dirty="0" smtClean="0"/>
              <a:t>保险单正本</a:t>
            </a:r>
            <a:r>
              <a:rPr lang="en-US" dirty="0" smtClean="0"/>
              <a:t>、 </a:t>
            </a:r>
            <a:r>
              <a:rPr lang="zh-CN" altLang="en-US" dirty="0" smtClean="0"/>
              <a:t>邮包收据</a:t>
            </a:r>
            <a:r>
              <a:rPr lang="en-US" dirty="0" smtClean="0"/>
              <a:t>、 </a:t>
            </a:r>
            <a:r>
              <a:rPr lang="zh-CN" altLang="en-US" dirty="0" smtClean="0"/>
              <a:t>发票</a:t>
            </a:r>
            <a:r>
              <a:rPr lang="en-US" dirty="0" smtClean="0"/>
              <a:t>、  </a:t>
            </a:r>
            <a:r>
              <a:rPr lang="zh-CN" altLang="en-US" dirty="0" smtClean="0"/>
              <a:t>装箱单</a:t>
            </a:r>
            <a:r>
              <a:rPr lang="en-US" dirty="0" smtClean="0"/>
              <a:t>、 </a:t>
            </a:r>
            <a:r>
              <a:rPr lang="zh-CN" altLang="en-US" dirty="0" smtClean="0"/>
              <a:t>磅码单</a:t>
            </a:r>
            <a:r>
              <a:rPr lang="en-US" dirty="0" smtClean="0"/>
              <a:t>、  </a:t>
            </a:r>
            <a:r>
              <a:rPr lang="zh-CN" altLang="en-US" dirty="0" smtClean="0"/>
              <a:t>货损货差证明</a:t>
            </a:r>
            <a:r>
              <a:rPr lang="en-US" dirty="0" smtClean="0"/>
              <a:t>、  </a:t>
            </a:r>
            <a:r>
              <a:rPr lang="zh-CN" altLang="en-US" dirty="0" smtClean="0"/>
              <a:t>检验报告及索赔清单</a:t>
            </a:r>
            <a:r>
              <a:rPr lang="en-US" dirty="0" smtClean="0"/>
              <a:t>。  </a:t>
            </a:r>
            <a:r>
              <a:rPr lang="zh-CN" altLang="en-US" dirty="0" smtClean="0"/>
              <a:t>如涉及第三者责任还须提供向责任方追偿的 有关函电及其他必要单证或文件</a:t>
            </a:r>
            <a:r>
              <a:rPr lang="en-US" dirty="0" smtClean="0"/>
              <a:t>。</a:t>
            </a:r>
            <a:endParaRPr lang="zh-CN" altLang="en-US" dirty="0" smtClean="0"/>
          </a:p>
          <a:p>
            <a:r>
              <a:rPr lang="en-US" dirty="0" smtClean="0"/>
              <a:t>４  </a:t>
            </a:r>
            <a:r>
              <a:rPr lang="zh-CN" altLang="en-US" dirty="0" smtClean="0"/>
              <a:t>索赔期限</a:t>
            </a:r>
          </a:p>
          <a:p>
            <a:r>
              <a:rPr lang="zh-CN" altLang="en-US" dirty="0" smtClean="0"/>
              <a:t>本保险索赔时效</a:t>
            </a:r>
            <a:r>
              <a:rPr lang="en-US" dirty="0" smtClean="0"/>
              <a:t>，  </a:t>
            </a:r>
            <a:r>
              <a:rPr lang="zh-CN" altLang="en-US" dirty="0" smtClean="0"/>
              <a:t>从被保险邮包递交收件人时起算</a:t>
            </a:r>
            <a:r>
              <a:rPr lang="en-US" dirty="0" smtClean="0"/>
              <a:t>，   </a:t>
            </a:r>
            <a:r>
              <a:rPr lang="zh-CN" altLang="en-US" dirty="0" smtClean="0"/>
              <a:t>最多不超过两年</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smtClean="0"/>
              <a:t>第二节　国际货物运输保险实务</a:t>
            </a:r>
            <a:endParaRPr lang="zh-CN" altLang="zh-CN" smtClean="0"/>
          </a:p>
        </p:txBody>
      </p:sp>
      <p:sp>
        <p:nvSpPr>
          <p:cNvPr id="10243"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投保金额及保险费计算</a:t>
            </a:r>
            <a:r>
              <a:rPr lang="en-US" altLang="zh-CN" sz="2900" dirty="0" smtClean="0"/>
              <a:t> </a:t>
            </a:r>
            <a:endParaRPr lang="zh-CN" altLang="en-US" sz="2900" dirty="0" smtClean="0"/>
          </a:p>
          <a:p>
            <a:r>
              <a:rPr lang="en-US" dirty="0" smtClean="0"/>
              <a:t>１  </a:t>
            </a:r>
            <a:r>
              <a:rPr lang="zh-CN" altLang="en-US" dirty="0" smtClean="0"/>
              <a:t>保险金额的确定</a:t>
            </a:r>
          </a:p>
          <a:p>
            <a:r>
              <a:rPr lang="zh-CN" altLang="en-US" dirty="0" smtClean="0"/>
              <a:t>保险金额  </a:t>
            </a:r>
            <a:r>
              <a:rPr lang="en-US" dirty="0" smtClean="0"/>
              <a:t>（ </a:t>
            </a:r>
            <a:r>
              <a:rPr lang="en-US" dirty="0" err="1" smtClean="0"/>
              <a:t>Ｉｎｓｕｒｅｄ</a:t>
            </a:r>
            <a:r>
              <a:rPr lang="en-US" dirty="0" smtClean="0"/>
              <a:t>  </a:t>
            </a:r>
            <a:r>
              <a:rPr lang="en-US" dirty="0" err="1" smtClean="0"/>
              <a:t>Ａｍｏｕｎｔ</a:t>
            </a:r>
            <a:r>
              <a:rPr lang="en-US" dirty="0" smtClean="0"/>
              <a:t>） ，  </a:t>
            </a:r>
            <a:r>
              <a:rPr lang="zh-CN" altLang="en-US" dirty="0" smtClean="0"/>
              <a:t>是指被保险人对保险标的的实际投保金额</a:t>
            </a:r>
            <a:r>
              <a:rPr lang="en-US" dirty="0" smtClean="0"/>
              <a:t>，  </a:t>
            </a:r>
            <a:r>
              <a:rPr lang="zh-CN" altLang="en-US" dirty="0" smtClean="0"/>
              <a:t>是保险人承担 赔偿责任的最高金额</a:t>
            </a:r>
            <a:r>
              <a:rPr lang="en-US" dirty="0" smtClean="0"/>
              <a:t>，  </a:t>
            </a:r>
            <a:r>
              <a:rPr lang="zh-CN" altLang="en-US" dirty="0" smtClean="0"/>
              <a:t>也是保险人计算保险费的基础</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第二节　国际货物运输保险实务</a:t>
            </a:r>
            <a:endParaRPr lang="zh-CN" altLang="zh-CN" dirty="0" smtClean="0"/>
          </a:p>
        </p:txBody>
      </p:sp>
      <p:sp>
        <p:nvSpPr>
          <p:cNvPr id="11267" name="Rectangle 3"/>
          <p:cNvSpPr>
            <a:spLocks noGrp="1" noChangeArrowheads="1"/>
          </p:cNvSpPr>
          <p:nvPr>
            <p:ph type="body" idx="1"/>
          </p:nvPr>
        </p:nvSpPr>
        <p:spPr/>
        <p:txBody>
          <a:bodyPr/>
          <a:lstStyle/>
          <a:p>
            <a:r>
              <a:rPr lang="zh-CN" altLang="en-US" dirty="0" smtClean="0"/>
              <a:t>保险金额计算公式为</a:t>
            </a:r>
            <a:r>
              <a:rPr lang="en-US" dirty="0" smtClean="0"/>
              <a:t>：</a:t>
            </a:r>
            <a:endParaRPr lang="zh-CN" altLang="en-US" dirty="0" smtClean="0"/>
          </a:p>
          <a:p>
            <a:r>
              <a:rPr lang="zh-CN" altLang="en-US" dirty="0" smtClean="0"/>
              <a:t>保金 </a:t>
            </a:r>
            <a:r>
              <a:rPr lang="en-US" dirty="0" smtClean="0"/>
              <a:t>＝ ＣＩＦ  （ </a:t>
            </a:r>
            <a:r>
              <a:rPr lang="zh-CN" altLang="en-US" dirty="0" smtClean="0"/>
              <a:t>或 </a:t>
            </a:r>
            <a:r>
              <a:rPr lang="en-US" dirty="0" smtClean="0"/>
              <a:t>ＣＩＰ）  </a:t>
            </a:r>
            <a:r>
              <a:rPr lang="zh-CN" altLang="en-US" dirty="0" smtClean="0"/>
              <a:t>价 </a:t>
            </a:r>
            <a:r>
              <a:rPr lang="en-US" dirty="0" smtClean="0"/>
              <a:t>× </a:t>
            </a:r>
            <a:r>
              <a:rPr lang="zh-CN" altLang="en-US" dirty="0" smtClean="0"/>
              <a:t>投保加成 </a:t>
            </a:r>
            <a:endParaRPr lang="en-US" altLang="zh-CN" dirty="0" smtClean="0"/>
          </a:p>
          <a:p>
            <a:r>
              <a:rPr lang="zh-CN" altLang="en-US" dirty="0" smtClean="0"/>
              <a:t>我国</a:t>
            </a:r>
            <a:r>
              <a:rPr lang="zh-CN" altLang="en-US" dirty="0" smtClean="0"/>
              <a:t>的出口货物保险是逐笔投保的</a:t>
            </a:r>
            <a:r>
              <a:rPr lang="en-US" dirty="0" smtClean="0"/>
              <a:t>，  </a:t>
            </a:r>
            <a:r>
              <a:rPr lang="zh-CN" altLang="en-US" dirty="0" smtClean="0"/>
              <a:t>保险金额按上述方法确定</a:t>
            </a:r>
            <a:r>
              <a:rPr lang="en-US" dirty="0" smtClean="0"/>
              <a:t>。  </a:t>
            </a:r>
            <a:r>
              <a:rPr lang="zh-CN" altLang="en-US" dirty="0" smtClean="0"/>
              <a:t>进口货物保险则按与</a:t>
            </a:r>
            <a:r>
              <a:rPr lang="zh-CN" altLang="en-US" dirty="0" smtClean="0"/>
              <a:t>中国人民保险公司</a:t>
            </a:r>
            <a:r>
              <a:rPr lang="zh-CN" altLang="en-US" dirty="0" smtClean="0"/>
              <a:t>所签订的预约保险合同办理</a:t>
            </a:r>
            <a:r>
              <a:rPr lang="en-US" dirty="0" smtClean="0"/>
              <a:t>，  </a:t>
            </a:r>
            <a:r>
              <a:rPr lang="zh-CN" altLang="en-US" dirty="0" smtClean="0"/>
              <a:t>保险金额以进口货物的 </a:t>
            </a:r>
            <a:r>
              <a:rPr lang="en-US" dirty="0" smtClean="0"/>
              <a:t>ＣＩＦ </a:t>
            </a:r>
            <a:r>
              <a:rPr lang="zh-CN" altLang="en-US" dirty="0" smtClean="0"/>
              <a:t>或 </a:t>
            </a:r>
            <a:r>
              <a:rPr lang="en-US" dirty="0" smtClean="0"/>
              <a:t>ＣＩＰ </a:t>
            </a:r>
            <a:r>
              <a:rPr lang="zh-CN" altLang="en-US" dirty="0" smtClean="0"/>
              <a:t>价为准</a:t>
            </a:r>
            <a:r>
              <a:rPr lang="en-US" dirty="0" smtClean="0"/>
              <a:t>，  </a:t>
            </a:r>
            <a:r>
              <a:rPr lang="zh-CN" altLang="en-US" dirty="0" smtClean="0"/>
              <a:t>一 般不计加成</a:t>
            </a:r>
            <a:r>
              <a:rPr lang="en-US" dirty="0" smtClean="0"/>
              <a:t>。  </a:t>
            </a:r>
            <a:r>
              <a:rPr lang="zh-CN" altLang="en-US" dirty="0" smtClean="0"/>
              <a:t>如按 </a:t>
            </a:r>
            <a:r>
              <a:rPr lang="en-US" dirty="0" smtClean="0"/>
              <a:t>ＦＯＢ </a:t>
            </a:r>
            <a:r>
              <a:rPr lang="zh-CN" altLang="en-US" dirty="0" smtClean="0"/>
              <a:t>或 </a:t>
            </a:r>
            <a:r>
              <a:rPr lang="en-US" dirty="0" smtClean="0"/>
              <a:t>ＣＦＲ </a:t>
            </a:r>
            <a:r>
              <a:rPr lang="zh-CN" altLang="en-US" dirty="0" smtClean="0"/>
              <a:t>条 件 进 口</a:t>
            </a:r>
            <a:r>
              <a:rPr lang="en-US" dirty="0" smtClean="0"/>
              <a:t>，  </a:t>
            </a:r>
            <a:r>
              <a:rPr lang="zh-CN" altLang="en-US" dirty="0" smtClean="0"/>
              <a:t>则 按 特 约 保 险 费 率 和 平 均 运 费 率 直 接 计 算 保 </a:t>
            </a:r>
            <a:r>
              <a:rPr lang="zh-CN" altLang="en-US" dirty="0" smtClean="0"/>
              <a:t>险金额</a:t>
            </a:r>
            <a:r>
              <a:rPr lang="en-US" dirty="0" smtClean="0"/>
              <a:t>。</a:t>
            </a:r>
            <a:endParaRPr lang="zh-CN" altLang="en-US" dirty="0" smtClean="0"/>
          </a:p>
          <a:p>
            <a:r>
              <a:rPr lang="zh-CN" altLang="en-US" dirty="0" smtClean="0"/>
              <a:t>按 </a:t>
            </a:r>
            <a:r>
              <a:rPr lang="en-US" dirty="0" smtClean="0"/>
              <a:t>ＣＦＲ </a:t>
            </a:r>
            <a:r>
              <a:rPr lang="zh-CN" altLang="en-US" dirty="0" smtClean="0"/>
              <a:t>进口时</a:t>
            </a:r>
            <a:r>
              <a:rPr lang="en-US" dirty="0" smtClean="0"/>
              <a:t>：</a:t>
            </a:r>
            <a:endParaRPr lang="zh-CN" altLang="en-US" dirty="0" smtClean="0"/>
          </a:p>
          <a:p>
            <a:pPr>
              <a:buNone/>
            </a:pPr>
            <a:r>
              <a:rPr lang="en-US" dirty="0" smtClean="0"/>
              <a:t/>
            </a:r>
            <a:br>
              <a:rPr lang="en-US" dirty="0" smtClean="0"/>
            </a:br>
            <a:r>
              <a:rPr lang="en-US" dirty="0" smtClean="0"/>
              <a:t> </a:t>
            </a:r>
            <a:endParaRPr lang="zh-CN" altLang="en-US" dirty="0" smtClean="0"/>
          </a:p>
          <a:p>
            <a:r>
              <a:rPr lang="zh-CN" altLang="en-US" dirty="0" smtClean="0"/>
              <a:t>按 </a:t>
            </a:r>
            <a:r>
              <a:rPr lang="en-US" dirty="0" smtClean="0"/>
              <a:t>ＦＯＢ </a:t>
            </a:r>
            <a:r>
              <a:rPr lang="zh-CN" altLang="en-US" dirty="0" smtClean="0"/>
              <a:t>进口时</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905000" y="4267200"/>
            <a:ext cx="4800600" cy="6477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057400" y="5486400"/>
            <a:ext cx="4686300" cy="4572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252</TotalTime>
  <Words>9235</Words>
  <Application>Microsoft Office PowerPoint</Application>
  <PresentationFormat>全屏显示(4:3)</PresentationFormat>
  <Paragraphs>665</Paragraphs>
  <Slides>79</Slides>
  <Notes>0</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默认设计模板</vt:lpstr>
      <vt:lpstr>第八章  国际货物运输保险</vt:lpstr>
      <vt:lpstr>第一节  保险</vt:lpstr>
      <vt:lpstr>第一节  保险</vt:lpstr>
      <vt:lpstr>第一节  保险</vt:lpstr>
      <vt:lpstr>第一节  保险</vt:lpstr>
      <vt:lpstr>第一节  保险</vt:lpstr>
      <vt:lpstr>第二节　国际货物运输保险实务</vt:lpstr>
      <vt:lpstr>第二节　国际货物运输保险实务</vt:lpstr>
      <vt:lpstr>第二节　国际货物运输保险实务</vt:lpstr>
      <vt:lpstr>第二节　国际货物运输保险实务</vt:lpstr>
      <vt:lpstr>第二节　国际货物运输保险实务</vt:lpstr>
      <vt:lpstr>第二节　国际货物运输保险实务</vt:lpstr>
      <vt:lpstr>第二节　国际货物运输保险实务</vt:lpstr>
      <vt:lpstr>第二节　国际货物运输保险实务</vt:lpstr>
      <vt:lpstr>第二节　国际货物运输保险实务</vt:lpstr>
      <vt:lpstr>第二节　国际货物运输保险实务</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第三节 国际海洋货物运输保险保障范围</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第四节　海洋运输货物保险条款</vt:lpstr>
      <vt:lpstr>第五节 其他运输方式下的货物保险条款</vt:lpstr>
      <vt:lpstr>第五节 其他运输方式下的货物保险条款</vt:lpstr>
      <vt:lpstr>第五节 其他运输方式下的货物保险条款</vt:lpstr>
      <vt:lpstr>第五节 其他运输方式下的货物保险条款</vt:lpstr>
      <vt:lpstr>第五节 其他运输方式下的货物保险条款</vt:lpstr>
      <vt:lpstr>第五节 其他运输方式下的货物保险条款</vt:lpstr>
      <vt:lpstr>第五节 其他运输方式下的货物保险条款</vt:lpstr>
      <vt:lpstr>谢谢观赏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113</cp:revision>
  <cp:lastPrinted>1601-01-01T00:00:00Z</cp:lastPrinted>
  <dcterms:created xsi:type="dcterms:W3CDTF">1601-01-01T00:00:00Z</dcterms:created>
  <dcterms:modified xsi:type="dcterms:W3CDTF">2017-08-13T08:41:37Z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