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97" r:id="rId53"/>
    <p:sldId id="349" r:id="rId54"/>
    <p:sldId id="350" r:id="rId55"/>
    <p:sldId id="351" r:id="rId56"/>
    <p:sldId id="352" r:id="rId5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p:scale>
          <a:sx n="60" d="100"/>
          <a:sy n="60" d="100"/>
        </p:scale>
        <p:origin x="60" y="-25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11282FF-3DDC-4C3D-9BB3-8742411B01C6}"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B53DBAB-640F-4E2E-954E-684C8E44E9FD}"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6D52982-719C-41FF-B90E-0B810A952A9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600" b="1" i="0" baseline="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000" b="1" i="0" baseline="0"/>
            </a:lvl1pPr>
            <a:lvl2pPr>
              <a:defRPr sz="2000" b="1" i="0" baseline="0"/>
            </a:lvl2pPr>
          </a:lstStyle>
          <a:p>
            <a:pPr lvl="0"/>
            <a:r>
              <a:rPr lang="zh-CN" altLang="en-US" dirty="0"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F6F4751-39C4-4FEA-BD56-93EEBBEBFA82}"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E7EF6C8-4533-4526-875A-F6E665A66DCE}"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C3F4091-FE5C-4611-9C65-FF0DF329D187}"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1FA30016-E197-45CD-8A10-AE50AB860CEA}"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B0A012D9-25D8-46AB-A169-46FA891F9E27}"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3D316C5E-61EF-4779-A563-972958D14744}"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3BC8A925-1660-46C9-9E81-FE90FEF96EBF}"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8D9483D-D23A-4F5C-A106-607A5D0C4099}"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宋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宋体" pitchFamily="2" charset="-122"/>
              </a:defRPr>
            </a:lvl1pPr>
          </a:lstStyle>
          <a:p>
            <a:pPr>
              <a:defRPr/>
            </a:pPr>
            <a:fld id="{7A3A308C-0061-4437-B380-FAB647653A8F}"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ea typeface="宋体" pitchFamily="2" charset="-122"/>
        </a:defRPr>
      </a:lvl2pPr>
      <a:lvl3pPr algn="ctr" rtl="0" eaLnBrk="0" fontAlgn="base" hangingPunct="0">
        <a:spcBef>
          <a:spcPct val="0"/>
        </a:spcBef>
        <a:spcAft>
          <a:spcPct val="0"/>
        </a:spcAft>
        <a:defRPr sz="3600" b="1">
          <a:solidFill>
            <a:schemeClr val="tx2"/>
          </a:solidFill>
          <a:latin typeface="Arial" charset="0"/>
          <a:ea typeface="宋体" pitchFamily="2" charset="-122"/>
        </a:defRPr>
      </a:lvl3pPr>
      <a:lvl4pPr algn="ctr" rtl="0" eaLnBrk="0" fontAlgn="base" hangingPunct="0">
        <a:spcBef>
          <a:spcPct val="0"/>
        </a:spcBef>
        <a:spcAft>
          <a:spcPct val="0"/>
        </a:spcAft>
        <a:defRPr sz="3600" b="1">
          <a:solidFill>
            <a:schemeClr val="tx2"/>
          </a:solidFill>
          <a:latin typeface="Arial" charset="0"/>
          <a:ea typeface="宋体" pitchFamily="2" charset="-122"/>
        </a:defRPr>
      </a:lvl4pPr>
      <a:lvl5pPr algn="ctr" rtl="0" eaLnBrk="0" fontAlgn="base" hangingPunct="0">
        <a:spcBef>
          <a:spcPct val="0"/>
        </a:spcBef>
        <a:spcAft>
          <a:spcPct val="0"/>
        </a:spcAft>
        <a:defRPr sz="3600" b="1">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41.xml"/><Relationship Id="rId3" Type="http://schemas.openxmlformats.org/officeDocument/2006/relationships/slide" Target="slide11.xml"/><Relationship Id="rId7" Type="http://schemas.openxmlformats.org/officeDocument/2006/relationships/slide" Target="slide39.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33.xml"/><Relationship Id="rId5" Type="http://schemas.openxmlformats.org/officeDocument/2006/relationships/slide" Target="slide28.xml"/><Relationship Id="rId4" Type="http://schemas.openxmlformats.org/officeDocument/2006/relationships/slide" Target="slide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04800" y="274638"/>
            <a:ext cx="8382000" cy="1143000"/>
          </a:xfrm>
        </p:spPr>
        <p:txBody>
          <a:bodyPr/>
          <a:lstStyle/>
          <a:p>
            <a:pPr eaLnBrk="1" hangingPunct="1"/>
            <a:r>
              <a:rPr lang="zh-CN" altLang="en-US" dirty="0" smtClean="0"/>
              <a:t>第十二章  国际物流的信息化与标准化</a:t>
            </a:r>
            <a:endParaRPr lang="zh-CN" altLang="zh-CN" dirty="0" smtClean="0"/>
          </a:p>
        </p:txBody>
      </p:sp>
      <p:sp>
        <p:nvSpPr>
          <p:cNvPr id="3075" name="Rectangle 3"/>
          <p:cNvSpPr>
            <a:spLocks noGrp="1" noChangeArrowheads="1"/>
          </p:cNvSpPr>
          <p:nvPr>
            <p:ph type="body" idx="1"/>
          </p:nvPr>
        </p:nvSpPr>
        <p:spPr/>
        <p:txBody>
          <a:bodyPr/>
          <a:lstStyle/>
          <a:p>
            <a:pPr eaLnBrk="1" hangingPunct="1"/>
            <a:r>
              <a:rPr lang="zh-CN" altLang="en-US" sz="2900" dirty="0" smtClean="0">
                <a:hlinkClick r:id="rId2" action="ppaction://hlinksldjump"/>
              </a:rPr>
              <a:t>第一节  国际物流信息系统的概述</a:t>
            </a:r>
            <a:endParaRPr lang="en-US" altLang="zh-CN" sz="2900" dirty="0" smtClean="0"/>
          </a:p>
          <a:p>
            <a:pPr eaLnBrk="1" hangingPunct="1"/>
            <a:r>
              <a:rPr lang="zh-CN" altLang="en-US" sz="2900" dirty="0" smtClean="0">
                <a:hlinkClick r:id="rId3" action="ppaction://hlinksldjump"/>
              </a:rPr>
              <a:t>第二节  国际物流信息系统的设计</a:t>
            </a:r>
            <a:endParaRPr lang="en-US" altLang="zh-CN" sz="2900" dirty="0" smtClean="0"/>
          </a:p>
          <a:p>
            <a:pPr eaLnBrk="1" hangingPunct="1"/>
            <a:r>
              <a:rPr lang="zh-CN" altLang="en-US" sz="2900" dirty="0" smtClean="0">
                <a:hlinkClick r:id="rId4" action="ppaction://hlinksldjump"/>
              </a:rPr>
              <a:t>第三节  国际物流标准化</a:t>
            </a:r>
            <a:endParaRPr lang="en-US" altLang="zh-CN" sz="2900" dirty="0" smtClean="0"/>
          </a:p>
          <a:p>
            <a:pPr eaLnBrk="1" hangingPunct="1"/>
            <a:r>
              <a:rPr lang="zh-CN" altLang="en-US" sz="2900" dirty="0" smtClean="0">
                <a:hlinkClick r:id="rId5" action="ppaction://hlinksldjump"/>
              </a:rPr>
              <a:t>第四节  </a:t>
            </a:r>
            <a:r>
              <a:rPr lang="en-US" altLang="zh-CN" sz="2900" dirty="0" smtClean="0">
                <a:hlinkClick r:id="rId5" action="ppaction://hlinksldjump"/>
              </a:rPr>
              <a:t>EDI</a:t>
            </a:r>
            <a:r>
              <a:rPr lang="zh-CN" altLang="en-US" sz="2900" dirty="0" smtClean="0">
                <a:hlinkClick r:id="rId5" action="ppaction://hlinksldjump"/>
              </a:rPr>
              <a:t>在国际物流中的应用</a:t>
            </a:r>
            <a:endParaRPr lang="en-US" altLang="zh-CN" sz="2900" dirty="0" smtClean="0"/>
          </a:p>
          <a:p>
            <a:pPr eaLnBrk="1" hangingPunct="1"/>
            <a:r>
              <a:rPr lang="zh-CN" altLang="en-US" sz="2900" dirty="0" smtClean="0">
                <a:hlinkClick r:id="rId6" action="ppaction://hlinksldjump"/>
              </a:rPr>
              <a:t>第五节  条码技术在国际物流中的应用</a:t>
            </a:r>
            <a:endParaRPr lang="en-US" altLang="zh-CN" sz="2900" dirty="0" smtClean="0"/>
          </a:p>
          <a:p>
            <a:pPr eaLnBrk="1" hangingPunct="1"/>
            <a:r>
              <a:rPr lang="zh-CN" altLang="en-US" sz="2900" dirty="0" smtClean="0">
                <a:hlinkClick r:id="rId7" action="ppaction://hlinksldjump"/>
              </a:rPr>
              <a:t>第六节  射频技术在国际物流中的应用</a:t>
            </a:r>
            <a:endParaRPr lang="en-US" altLang="zh-CN" sz="2900" dirty="0" smtClean="0"/>
          </a:p>
          <a:p>
            <a:pPr eaLnBrk="1" hangingPunct="1"/>
            <a:r>
              <a:rPr lang="zh-CN" altLang="en-US" sz="2900" dirty="0" smtClean="0">
                <a:hlinkClick r:id="rId8" action="ppaction://hlinksldjump"/>
              </a:rPr>
              <a:t>第七节  全球卫星定位系统与地理信息系统</a:t>
            </a:r>
            <a:endParaRPr lang="en-US" altLang="zh-CN" sz="2900"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zh-CN" altLang="en-US" dirty="0" smtClean="0"/>
              <a:t>第一节  国际物流信息系统的概述</a:t>
            </a:r>
            <a:endParaRPr lang="zh-CN" altLang="zh-CN" dirty="0" smtClean="0"/>
          </a:p>
        </p:txBody>
      </p:sp>
      <p:sp>
        <p:nvSpPr>
          <p:cNvPr id="12291" name="Rectangle 3"/>
          <p:cNvSpPr>
            <a:spLocks noGrp="1" noChangeArrowheads="1"/>
          </p:cNvSpPr>
          <p:nvPr>
            <p:ph type="body" idx="1"/>
          </p:nvPr>
        </p:nvSpPr>
        <p:spPr/>
        <p:txBody>
          <a:bodyPr/>
          <a:lstStyle/>
          <a:p>
            <a:pPr>
              <a:lnSpc>
                <a:spcPct val="200000"/>
              </a:lnSpc>
            </a:pPr>
            <a:r>
              <a:rPr lang="zh-CN" altLang="en-US" dirty="0" smtClean="0"/>
              <a:t>快速</a:t>
            </a:r>
            <a:r>
              <a:rPr lang="en-US" dirty="0" smtClean="0"/>
              <a:t>、  </a:t>
            </a:r>
            <a:r>
              <a:rPr lang="zh-CN" altLang="en-US" dirty="0" smtClean="0"/>
              <a:t>精确和全面的信息通信技术的引进开拓了以时间和空间为基本条件的 物流业</a:t>
            </a:r>
            <a:r>
              <a:rPr lang="en-US" dirty="0" smtClean="0"/>
              <a:t>，  </a:t>
            </a:r>
            <a:r>
              <a:rPr lang="zh-CN" altLang="en-US" dirty="0" smtClean="0"/>
              <a:t>为物流新战略提供了基础</a:t>
            </a:r>
            <a:r>
              <a:rPr lang="en-US" dirty="0" smtClean="0"/>
              <a:t>，   </a:t>
            </a:r>
            <a:r>
              <a:rPr lang="zh-CN" altLang="en-US" dirty="0" smtClean="0"/>
              <a:t>新的物流经营管理思想也如雨后春笋不断破土而出</a:t>
            </a:r>
            <a:r>
              <a:rPr lang="en-US" dirty="0" smtClean="0"/>
              <a:t>，  </a:t>
            </a:r>
            <a:r>
              <a:rPr lang="zh-CN" altLang="en-US" dirty="0" smtClean="0"/>
              <a:t>如准时化战略</a:t>
            </a:r>
            <a:r>
              <a:rPr lang="en-US" dirty="0" smtClean="0"/>
              <a:t>、  </a:t>
            </a:r>
            <a:r>
              <a:rPr lang="zh-CN" altLang="en-US" dirty="0" smtClean="0"/>
              <a:t>快速反应战略</a:t>
            </a:r>
            <a:r>
              <a:rPr lang="en-US" dirty="0" smtClean="0"/>
              <a:t>、  </a:t>
            </a:r>
            <a:r>
              <a:rPr lang="zh-CN" altLang="en-US" dirty="0" smtClean="0"/>
              <a:t>连续补货战略</a:t>
            </a:r>
            <a:r>
              <a:rPr lang="en-US" dirty="0" smtClean="0"/>
              <a:t>、  </a:t>
            </a:r>
            <a:r>
              <a:rPr lang="zh-CN" altLang="en-US" dirty="0" smtClean="0"/>
              <a:t>自动化补充战略</a:t>
            </a:r>
            <a:r>
              <a:rPr lang="en-US" dirty="0" smtClean="0"/>
              <a:t>、  </a:t>
            </a:r>
            <a:r>
              <a:rPr lang="zh-CN" altLang="en-US" dirty="0" smtClean="0"/>
              <a:t>销售时点技术</a:t>
            </a:r>
            <a:r>
              <a:rPr lang="en-US" dirty="0" smtClean="0"/>
              <a:t>、  </a:t>
            </a:r>
            <a:r>
              <a:rPr lang="zh-CN" altLang="en-US" dirty="0" smtClean="0"/>
              <a:t>实时跟踪技术等</a:t>
            </a:r>
            <a:r>
              <a:rPr lang="en-US" dirty="0" smtClean="0"/>
              <a:t>，  </a:t>
            </a:r>
            <a:r>
              <a:rPr lang="zh-CN" altLang="en-US" dirty="0" smtClean="0"/>
              <a:t>物流的发展正是得益于此</a:t>
            </a:r>
            <a:r>
              <a:rPr lang="en-US" dirty="0" smtClean="0"/>
              <a:t>。   </a:t>
            </a:r>
            <a:r>
              <a:rPr lang="zh-CN" altLang="en-US" dirty="0" smtClean="0"/>
              <a:t>这一点对当前我国物流业的发展非常重要</a:t>
            </a:r>
            <a:r>
              <a:rPr lang="en-US" dirty="0" smtClean="0"/>
              <a:t>，  </a:t>
            </a:r>
            <a:r>
              <a:rPr lang="zh-CN" altLang="en-US" dirty="0" smtClean="0"/>
              <a:t>即物流业的发 展必须以一些实实在在的技术改进为前提</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zh-CN" altLang="en-US" dirty="0" smtClean="0"/>
              <a:t>第二节　国际物流信息系统的设计</a:t>
            </a:r>
            <a:endParaRPr lang="zh-CN" altLang="zh-CN" dirty="0" smtClean="0"/>
          </a:p>
        </p:txBody>
      </p:sp>
      <p:sp>
        <p:nvSpPr>
          <p:cNvPr id="13315" name="Rectangle 3"/>
          <p:cNvSpPr>
            <a:spLocks noGrp="1" noChangeArrowheads="1"/>
          </p:cNvSpPr>
          <p:nvPr>
            <p:ph type="body" idx="1"/>
          </p:nvPr>
        </p:nvSpPr>
        <p:spPr/>
        <p:txBody>
          <a:bodyPr/>
          <a:lstStyle/>
          <a:p>
            <a:pPr eaLnBrk="1" hangingPunct="1"/>
            <a:r>
              <a:rPr lang="zh-CN" altLang="en-US" sz="2900" dirty="0" smtClean="0"/>
              <a:t>一</a:t>
            </a:r>
            <a:r>
              <a:rPr lang="en-US" sz="2900" dirty="0" smtClean="0"/>
              <a:t>、  </a:t>
            </a:r>
            <a:r>
              <a:rPr lang="zh-CN" altLang="en-US" sz="2900" dirty="0" smtClean="0"/>
              <a:t>国际物流信息系统的设计原则</a:t>
            </a:r>
          </a:p>
          <a:p>
            <a:pPr eaLnBrk="1" hangingPunct="1"/>
            <a:r>
              <a:rPr lang="en-US" dirty="0" smtClean="0"/>
              <a:t>１  </a:t>
            </a:r>
            <a:r>
              <a:rPr lang="zh-CN" altLang="en-US" dirty="0" smtClean="0"/>
              <a:t>完整性原则</a:t>
            </a:r>
          </a:p>
          <a:p>
            <a:pPr eaLnBrk="1" hangingPunct="1"/>
            <a:r>
              <a:rPr lang="en-US" dirty="0" smtClean="0"/>
              <a:t>２  </a:t>
            </a:r>
            <a:r>
              <a:rPr lang="zh-CN" altLang="en-US" dirty="0" smtClean="0"/>
              <a:t>可靠性原则</a:t>
            </a:r>
          </a:p>
          <a:p>
            <a:pPr eaLnBrk="1" hangingPunct="1"/>
            <a:r>
              <a:rPr lang="en-US" dirty="0" smtClean="0"/>
              <a:t>３  </a:t>
            </a:r>
            <a:r>
              <a:rPr lang="zh-CN" altLang="en-US" dirty="0" smtClean="0"/>
              <a:t>经济性原则</a:t>
            </a:r>
            <a:r>
              <a:rPr lang="en-US" altLang="zh-CN" dirty="0" smtClean="0"/>
              <a:t> </a:t>
            </a:r>
            <a:endParaRPr lang="zh-CN" altLang="en-US" dirty="0" smtClean="0"/>
          </a:p>
          <a:p>
            <a:r>
              <a:rPr lang="zh-CN" altLang="en-US" sz="2900" dirty="0" smtClean="0"/>
              <a:t>二</a:t>
            </a:r>
            <a:r>
              <a:rPr lang="en-US" sz="2900" dirty="0" smtClean="0"/>
              <a:t>、  </a:t>
            </a:r>
            <a:r>
              <a:rPr lang="zh-CN" altLang="en-US" sz="2900" dirty="0" smtClean="0"/>
              <a:t>国际物流信息系统的组成</a:t>
            </a:r>
            <a:r>
              <a:rPr lang="en-US" altLang="zh-CN" sz="2900" dirty="0" smtClean="0"/>
              <a:t> </a:t>
            </a:r>
            <a:endParaRPr lang="zh-CN" altLang="en-US" sz="2900" dirty="0" smtClean="0"/>
          </a:p>
          <a:p>
            <a:r>
              <a:rPr lang="zh-CN" altLang="en-US" dirty="0" smtClean="0"/>
              <a:t>一个完整的物流信息系统基本包括以下几个子系统</a:t>
            </a:r>
            <a:r>
              <a:rPr lang="en-US" dirty="0" smtClean="0"/>
              <a:t>：</a:t>
            </a:r>
            <a:endParaRPr lang="zh-CN" altLang="en-US" dirty="0" smtClean="0"/>
          </a:p>
          <a:p>
            <a:r>
              <a:rPr lang="en-US" dirty="0" smtClean="0"/>
              <a:t>１  </a:t>
            </a:r>
            <a:r>
              <a:rPr lang="zh-CN" altLang="en-US" dirty="0" smtClean="0"/>
              <a:t>资料传输系统</a:t>
            </a:r>
          </a:p>
          <a:p>
            <a:pPr eaLnBrk="1" hangingPunct="1"/>
            <a:r>
              <a:rPr lang="en-US" dirty="0" smtClean="0"/>
              <a:t>２  </a:t>
            </a:r>
            <a:r>
              <a:rPr lang="zh-CN" altLang="en-US" dirty="0" smtClean="0"/>
              <a:t>表单管理系统</a:t>
            </a:r>
          </a:p>
          <a:p>
            <a:pPr eaLnBrk="1" hangingPunct="1"/>
            <a:r>
              <a:rPr lang="en-US" dirty="0" smtClean="0"/>
              <a:t>３  </a:t>
            </a:r>
            <a:r>
              <a:rPr lang="zh-CN" altLang="en-US" dirty="0" smtClean="0"/>
              <a:t>物流作业系统</a:t>
            </a:r>
          </a:p>
          <a:p>
            <a:pPr eaLnBrk="1" hangingPunct="1"/>
            <a:r>
              <a:rPr lang="en-US" dirty="0" smtClean="0"/>
              <a:t>４  </a:t>
            </a:r>
            <a:r>
              <a:rPr lang="zh-CN" altLang="en-US" dirty="0" smtClean="0"/>
              <a:t>派车</a:t>
            </a:r>
            <a:r>
              <a:rPr lang="en-US" dirty="0" smtClean="0"/>
              <a:t>、  </a:t>
            </a:r>
            <a:r>
              <a:rPr lang="zh-CN" altLang="en-US" dirty="0" smtClean="0"/>
              <a:t>配送系统</a:t>
            </a:r>
          </a:p>
          <a:p>
            <a:pPr eaLnBrk="1" hangingPunct="1"/>
            <a:r>
              <a:rPr lang="en-US" dirty="0" smtClean="0"/>
              <a:t>５  </a:t>
            </a:r>
            <a:r>
              <a:rPr lang="zh-CN" altLang="en-US" dirty="0" smtClean="0"/>
              <a:t>物流计费</a:t>
            </a:r>
          </a:p>
          <a:p>
            <a:pPr eaLnBrk="1" hangingPunct="1"/>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zh-CN" altLang="en-US" dirty="0" smtClean="0"/>
              <a:t>第二节　国际物流信息系统的设计</a:t>
            </a:r>
            <a:endParaRPr lang="zh-CN" altLang="zh-CN" dirty="0" smtClean="0"/>
          </a:p>
        </p:txBody>
      </p:sp>
      <p:sp>
        <p:nvSpPr>
          <p:cNvPr id="14339" name="Rectangle 3"/>
          <p:cNvSpPr>
            <a:spLocks noGrp="1" noChangeArrowheads="1"/>
          </p:cNvSpPr>
          <p:nvPr>
            <p:ph type="body" idx="1"/>
          </p:nvPr>
        </p:nvSpPr>
        <p:spPr/>
        <p:txBody>
          <a:bodyPr/>
          <a:lstStyle/>
          <a:p>
            <a:r>
              <a:rPr lang="zh-CN" altLang="en-US" sz="2900" dirty="0" smtClean="0"/>
              <a:t>三</a:t>
            </a:r>
            <a:r>
              <a:rPr lang="en-US" sz="2900" dirty="0" smtClean="0"/>
              <a:t>、  </a:t>
            </a:r>
            <a:r>
              <a:rPr lang="zh-CN" altLang="en-US" sz="2900" dirty="0" smtClean="0"/>
              <a:t>物流信息系统的建设步骤</a:t>
            </a:r>
          </a:p>
          <a:p>
            <a:r>
              <a:rPr lang="en-US" dirty="0" smtClean="0"/>
              <a:t> １  </a:t>
            </a:r>
            <a:r>
              <a:rPr lang="zh-CN" altLang="en-US" dirty="0" smtClean="0"/>
              <a:t>物流信息化建设问题的提出</a:t>
            </a:r>
          </a:p>
          <a:p>
            <a:r>
              <a:rPr lang="en-US" dirty="0" smtClean="0"/>
              <a:t>２  </a:t>
            </a:r>
            <a:r>
              <a:rPr lang="zh-CN" altLang="en-US" dirty="0" smtClean="0"/>
              <a:t>规范管理流程</a:t>
            </a:r>
          </a:p>
          <a:p>
            <a:r>
              <a:rPr lang="en-US" dirty="0" smtClean="0"/>
              <a:t>３  </a:t>
            </a:r>
            <a:r>
              <a:rPr lang="zh-CN" altLang="en-US" dirty="0" smtClean="0"/>
              <a:t>数据化进程的管理</a:t>
            </a:r>
          </a:p>
          <a:p>
            <a:r>
              <a:rPr lang="en-US" dirty="0" smtClean="0"/>
              <a:t>４  </a:t>
            </a:r>
            <a:r>
              <a:rPr lang="zh-CN" altLang="en-US" dirty="0" smtClean="0"/>
              <a:t>明确物流信息系统建设初期的目标和规模</a:t>
            </a:r>
          </a:p>
          <a:p>
            <a:r>
              <a:rPr lang="en-US" dirty="0" smtClean="0"/>
              <a:t>５  </a:t>
            </a:r>
            <a:r>
              <a:rPr lang="zh-CN" altLang="en-US" dirty="0" smtClean="0"/>
              <a:t>解决方案的选择</a:t>
            </a:r>
          </a:p>
          <a:p>
            <a:r>
              <a:rPr lang="en-US" dirty="0" smtClean="0"/>
              <a:t>６  </a:t>
            </a:r>
            <a:r>
              <a:rPr lang="zh-CN" altLang="en-US" dirty="0" smtClean="0"/>
              <a:t>开发商的选择</a:t>
            </a:r>
          </a:p>
          <a:p>
            <a:r>
              <a:rPr lang="en-US" dirty="0" smtClean="0"/>
              <a:t>７  </a:t>
            </a:r>
            <a:r>
              <a:rPr lang="zh-CN" altLang="en-US" dirty="0" smtClean="0"/>
              <a:t>物流信息系统的施工和验收</a:t>
            </a:r>
          </a:p>
          <a:p>
            <a:r>
              <a:rPr lang="en-US" dirty="0" smtClean="0"/>
              <a:t>８  </a:t>
            </a:r>
            <a:r>
              <a:rPr lang="zh-CN" altLang="en-US" dirty="0" smtClean="0"/>
              <a:t>物流信息化系统运行效果评估</a:t>
            </a:r>
          </a:p>
          <a:p>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zh-CN" altLang="en-US" dirty="0" smtClean="0"/>
              <a:t>第三节　国际物流标准化</a:t>
            </a:r>
            <a:endParaRPr lang="zh-CN" altLang="zh-CN" dirty="0" smtClean="0"/>
          </a:p>
        </p:txBody>
      </p:sp>
      <p:sp>
        <p:nvSpPr>
          <p:cNvPr id="15363" name="Rectangle 3"/>
          <p:cNvSpPr>
            <a:spLocks noGrp="1" noChangeArrowheads="1"/>
          </p:cNvSpPr>
          <p:nvPr>
            <p:ph type="body" idx="1"/>
          </p:nvPr>
        </p:nvSpPr>
        <p:spPr/>
        <p:txBody>
          <a:bodyPr/>
          <a:lstStyle/>
          <a:p>
            <a:pPr>
              <a:lnSpc>
                <a:spcPct val="150000"/>
              </a:lnSpc>
            </a:pPr>
            <a:r>
              <a:rPr lang="zh-CN" altLang="en-US" sz="2900" dirty="0" smtClean="0"/>
              <a:t>一</a:t>
            </a:r>
            <a:r>
              <a:rPr lang="en-US" sz="2900" dirty="0" smtClean="0"/>
              <a:t>、  </a:t>
            </a:r>
            <a:r>
              <a:rPr lang="zh-CN" altLang="en-US" sz="2900" dirty="0" smtClean="0"/>
              <a:t>标准化与国际物流标准化介绍</a:t>
            </a:r>
            <a:r>
              <a:rPr lang="en-US" altLang="zh-CN" sz="2900" dirty="0" smtClean="0"/>
              <a:t> </a:t>
            </a:r>
            <a:endParaRPr lang="zh-CN" altLang="en-US" sz="2900" dirty="0" smtClean="0"/>
          </a:p>
          <a:p>
            <a:pPr>
              <a:lnSpc>
                <a:spcPct val="150000"/>
              </a:lnSpc>
            </a:pPr>
            <a:r>
              <a:rPr lang="en-US" dirty="0" smtClean="0"/>
              <a:t>１  </a:t>
            </a:r>
            <a:r>
              <a:rPr lang="zh-CN" altLang="en-US" dirty="0" smtClean="0"/>
              <a:t>标准化</a:t>
            </a:r>
          </a:p>
          <a:p>
            <a:pPr>
              <a:lnSpc>
                <a:spcPct val="150000"/>
              </a:lnSpc>
            </a:pPr>
            <a:r>
              <a:rPr lang="zh-CN" altLang="en-US" dirty="0" smtClean="0"/>
              <a:t>标准化是对产品</a:t>
            </a:r>
            <a:r>
              <a:rPr lang="en-US" dirty="0" smtClean="0"/>
              <a:t>、  </a:t>
            </a:r>
            <a:r>
              <a:rPr lang="zh-CN" altLang="en-US" dirty="0" smtClean="0"/>
              <a:t>工作</a:t>
            </a:r>
            <a:r>
              <a:rPr lang="en-US" dirty="0" smtClean="0"/>
              <a:t>、  </a:t>
            </a:r>
            <a:r>
              <a:rPr lang="zh-CN" altLang="en-US" dirty="0" smtClean="0"/>
              <a:t>工程或服务等普遍的活动规定统一的标准</a:t>
            </a:r>
            <a:r>
              <a:rPr lang="en-US" dirty="0" smtClean="0"/>
              <a:t>，  </a:t>
            </a:r>
            <a:r>
              <a:rPr lang="zh-CN" altLang="en-US" dirty="0" smtClean="0"/>
              <a:t>并且对这个标准进 行贯彻实施的整个过程</a:t>
            </a:r>
            <a:r>
              <a:rPr lang="en-US" dirty="0" smtClean="0"/>
              <a:t>。   </a:t>
            </a:r>
            <a:r>
              <a:rPr lang="zh-CN" altLang="en-US" dirty="0" smtClean="0"/>
              <a:t>标准化的内容</a:t>
            </a:r>
            <a:r>
              <a:rPr lang="en-US" dirty="0" smtClean="0"/>
              <a:t>，  </a:t>
            </a:r>
            <a:r>
              <a:rPr lang="zh-CN" altLang="en-US" dirty="0" smtClean="0"/>
              <a:t>实际上就是经过优选之后的共同规则</a:t>
            </a:r>
            <a:r>
              <a:rPr lang="en-US" dirty="0" smtClean="0"/>
              <a:t>。  </a:t>
            </a:r>
            <a:r>
              <a:rPr lang="zh-CN" altLang="en-US" dirty="0" smtClean="0"/>
              <a:t>为了推行这 种共同规则</a:t>
            </a:r>
            <a:r>
              <a:rPr lang="en-US" dirty="0" smtClean="0"/>
              <a:t>，  </a:t>
            </a:r>
            <a:r>
              <a:rPr lang="zh-CN" altLang="en-US" dirty="0" smtClean="0"/>
              <a:t>世界上大多数国家都有标准化组织</a:t>
            </a:r>
            <a:r>
              <a:rPr lang="en-US" dirty="0" smtClean="0"/>
              <a:t>，  </a:t>
            </a:r>
            <a:r>
              <a:rPr lang="zh-CN" altLang="en-US" dirty="0" smtClean="0"/>
              <a:t>例如英国的标准化协会</a:t>
            </a:r>
            <a:r>
              <a:rPr lang="en-US" dirty="0" smtClean="0"/>
              <a:t>   （ ＢＳＩ） 、  </a:t>
            </a:r>
            <a:r>
              <a:rPr lang="zh-CN" altLang="en-US" dirty="0" smtClean="0"/>
              <a:t>我国的 国家技术监督局等</a:t>
            </a:r>
            <a:r>
              <a:rPr lang="en-US" dirty="0" smtClean="0"/>
              <a:t>。</a:t>
            </a: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zh-CN" altLang="en-US" dirty="0" smtClean="0"/>
              <a:t>第三节　国际物流标准化</a:t>
            </a:r>
            <a:endParaRPr lang="zh-CN" altLang="zh-CN" dirty="0" smtClean="0"/>
          </a:p>
        </p:txBody>
      </p:sp>
      <p:sp>
        <p:nvSpPr>
          <p:cNvPr id="16387"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国际物流标准化</a:t>
            </a:r>
          </a:p>
          <a:p>
            <a:pPr>
              <a:lnSpc>
                <a:spcPct val="150000"/>
              </a:lnSpc>
            </a:pPr>
            <a:r>
              <a:rPr lang="en-US" dirty="0" smtClean="0"/>
              <a:t>（１）  </a:t>
            </a:r>
            <a:r>
              <a:rPr lang="zh-CN" altLang="en-US" dirty="0" smtClean="0"/>
              <a:t>国际物流标准化定义</a:t>
            </a:r>
            <a:r>
              <a:rPr lang="en-US" dirty="0" smtClean="0"/>
              <a:t>。</a:t>
            </a:r>
            <a:endParaRPr lang="zh-CN" altLang="en-US" dirty="0" smtClean="0"/>
          </a:p>
          <a:p>
            <a:pPr>
              <a:lnSpc>
                <a:spcPct val="150000"/>
              </a:lnSpc>
            </a:pPr>
            <a:r>
              <a:rPr lang="zh-CN" altLang="en-US" dirty="0" smtClean="0"/>
              <a:t>国际物流标准化是指以国际物流为一个大系统</a:t>
            </a:r>
            <a:r>
              <a:rPr lang="en-US" dirty="0" smtClean="0"/>
              <a:t>，  </a:t>
            </a:r>
            <a:r>
              <a:rPr lang="zh-CN" altLang="en-US" dirty="0" smtClean="0"/>
              <a:t>制定系统内部设施</a:t>
            </a:r>
            <a:r>
              <a:rPr lang="en-US" dirty="0" smtClean="0"/>
              <a:t>、  </a:t>
            </a:r>
            <a:r>
              <a:rPr lang="zh-CN" altLang="en-US" dirty="0" smtClean="0"/>
              <a:t>机械装备</a:t>
            </a:r>
            <a:r>
              <a:rPr lang="en-US" dirty="0" smtClean="0"/>
              <a:t>、  </a:t>
            </a:r>
            <a:r>
              <a:rPr lang="zh-CN" altLang="en-US" dirty="0" smtClean="0"/>
              <a:t>专用工 具等各个子系统的技术标准</a:t>
            </a:r>
            <a:r>
              <a:rPr lang="en-US" dirty="0" smtClean="0"/>
              <a:t>；   </a:t>
            </a:r>
            <a:r>
              <a:rPr lang="zh-CN" altLang="en-US" dirty="0" smtClean="0"/>
              <a:t>制定系统内各分领域如包装</a:t>
            </a:r>
            <a:r>
              <a:rPr lang="en-US" dirty="0" smtClean="0"/>
              <a:t>、   </a:t>
            </a:r>
            <a:r>
              <a:rPr lang="zh-CN" altLang="en-US" dirty="0" smtClean="0"/>
              <a:t>装卸</a:t>
            </a:r>
            <a:r>
              <a:rPr lang="en-US" dirty="0" smtClean="0"/>
              <a:t>、  </a:t>
            </a:r>
            <a:r>
              <a:rPr lang="zh-CN" altLang="en-US" dirty="0" smtClean="0"/>
              <a:t>运输</a:t>
            </a:r>
            <a:r>
              <a:rPr lang="en-US" dirty="0" smtClean="0"/>
              <a:t>、  </a:t>
            </a:r>
            <a:r>
              <a:rPr lang="zh-CN" altLang="en-US" dirty="0" smtClean="0"/>
              <a:t>仓储等方面的工作 标准</a:t>
            </a:r>
            <a:r>
              <a:rPr lang="en-US" dirty="0" smtClean="0"/>
              <a:t>；  </a:t>
            </a:r>
            <a:r>
              <a:rPr lang="zh-CN" altLang="en-US" dirty="0" smtClean="0"/>
              <a:t>以国际物流大系统为出发点</a:t>
            </a:r>
            <a:r>
              <a:rPr lang="en-US" dirty="0" smtClean="0"/>
              <a:t>，  </a:t>
            </a:r>
            <a:r>
              <a:rPr lang="zh-CN" altLang="en-US" dirty="0" smtClean="0"/>
              <a:t>研究各分系统与分领域中技术标准与工作标准 的 配 合性</a:t>
            </a:r>
            <a:r>
              <a:rPr lang="en-US" dirty="0" smtClean="0"/>
              <a:t>，  </a:t>
            </a:r>
            <a:r>
              <a:rPr lang="zh-CN" altLang="en-US" dirty="0" smtClean="0"/>
              <a:t>按照配合性要求</a:t>
            </a:r>
            <a:r>
              <a:rPr lang="en-US" dirty="0" smtClean="0"/>
              <a:t>，  </a:t>
            </a:r>
            <a:r>
              <a:rPr lang="zh-CN" altLang="en-US" dirty="0" smtClean="0"/>
              <a:t>统一整个国际物流系统的标准</a:t>
            </a:r>
            <a:r>
              <a:rPr lang="en-US" dirty="0" smtClean="0"/>
              <a:t>；  </a:t>
            </a:r>
            <a:r>
              <a:rPr lang="zh-CN" altLang="en-US" dirty="0" smtClean="0"/>
              <a:t>研究国际物流系统与相关其他系统的 配合性</a:t>
            </a:r>
            <a:r>
              <a:rPr lang="en-US" dirty="0" smtClean="0"/>
              <a:t>，  </a:t>
            </a:r>
            <a:r>
              <a:rPr lang="zh-CN" altLang="en-US" dirty="0" smtClean="0"/>
              <a:t>进一步谋求国际物流大系统的标准统一</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zh-CN" altLang="en-US" dirty="0" smtClean="0"/>
              <a:t>第三节　国际物流标准化</a:t>
            </a:r>
            <a:endParaRPr lang="zh-CN" altLang="zh-CN" dirty="0" smtClean="0"/>
          </a:p>
        </p:txBody>
      </p:sp>
      <p:sp>
        <p:nvSpPr>
          <p:cNvPr id="17411" name="Rectangle 3"/>
          <p:cNvSpPr>
            <a:spLocks noGrp="1" noChangeArrowheads="1"/>
          </p:cNvSpPr>
          <p:nvPr>
            <p:ph type="body" idx="1"/>
          </p:nvPr>
        </p:nvSpPr>
        <p:spPr/>
        <p:txBody>
          <a:bodyPr/>
          <a:lstStyle/>
          <a:p>
            <a:r>
              <a:rPr lang="en-US" dirty="0" smtClean="0"/>
              <a:t>（２）  </a:t>
            </a:r>
            <a:r>
              <a:rPr lang="zh-CN" altLang="en-US" dirty="0" smtClean="0"/>
              <a:t>国际物流标准化特点</a:t>
            </a:r>
            <a:r>
              <a:rPr lang="en-US" dirty="0" smtClean="0"/>
              <a:t>。</a:t>
            </a:r>
            <a:endParaRPr lang="zh-CN" altLang="en-US" dirty="0" smtClean="0"/>
          </a:p>
          <a:p>
            <a:r>
              <a:rPr lang="zh-CN" altLang="en-US" dirty="0" smtClean="0"/>
              <a:t>与一般标准相比</a:t>
            </a:r>
            <a:r>
              <a:rPr lang="en-US" dirty="0" smtClean="0"/>
              <a:t>，  </a:t>
            </a:r>
            <a:r>
              <a:rPr lang="zh-CN" altLang="en-US" dirty="0" smtClean="0"/>
              <a:t>物流标准化的主要特点有以下几方面</a:t>
            </a:r>
            <a:r>
              <a:rPr lang="en-US" dirty="0" smtClean="0"/>
              <a:t>：</a:t>
            </a:r>
            <a:endParaRPr lang="zh-CN" altLang="en-US" dirty="0" smtClean="0"/>
          </a:p>
          <a:p>
            <a:r>
              <a:rPr lang="en-US" dirty="0" smtClean="0"/>
              <a:t>①</a:t>
            </a:r>
            <a:r>
              <a:rPr lang="zh-CN" altLang="en-US" dirty="0" smtClean="0"/>
              <a:t>物流系统的标准化涉及面广</a:t>
            </a:r>
            <a:r>
              <a:rPr lang="en-US" dirty="0" smtClean="0"/>
              <a:t>，   </a:t>
            </a:r>
            <a:r>
              <a:rPr lang="zh-CN" altLang="en-US" dirty="0" smtClean="0"/>
              <a:t>对象也不像一般标准化系统那样单一</a:t>
            </a:r>
            <a:r>
              <a:rPr lang="en-US" dirty="0" smtClean="0"/>
              <a:t>，  </a:t>
            </a:r>
            <a:r>
              <a:rPr lang="zh-CN" altLang="en-US" dirty="0" smtClean="0"/>
              <a:t>而且包括机电</a:t>
            </a:r>
            <a:r>
              <a:rPr lang="en-US" dirty="0" smtClean="0"/>
              <a:t>、</a:t>
            </a:r>
            <a:r>
              <a:rPr lang="zh-CN" altLang="en-US" dirty="0" smtClean="0"/>
              <a:t>建筑</a:t>
            </a:r>
            <a:r>
              <a:rPr lang="en-US" dirty="0" smtClean="0"/>
              <a:t>、  </a:t>
            </a:r>
            <a:r>
              <a:rPr lang="zh-CN" altLang="en-US" dirty="0" smtClean="0"/>
              <a:t>工具</a:t>
            </a:r>
            <a:r>
              <a:rPr lang="en-US" dirty="0" smtClean="0"/>
              <a:t>、  </a:t>
            </a:r>
            <a:r>
              <a:rPr lang="zh-CN" altLang="en-US" dirty="0" smtClean="0"/>
              <a:t>工作方法等许多种类</a:t>
            </a:r>
            <a:r>
              <a:rPr lang="en-US" dirty="0" smtClean="0"/>
              <a:t>。 </a:t>
            </a:r>
          </a:p>
          <a:p>
            <a:r>
              <a:rPr lang="en-US" dirty="0" smtClean="0"/>
              <a:t>②</a:t>
            </a:r>
            <a:r>
              <a:rPr lang="zh-CN" altLang="en-US" dirty="0" smtClean="0"/>
              <a:t>物流标准化系统属于二次系统</a:t>
            </a:r>
            <a:r>
              <a:rPr lang="en-US" dirty="0" smtClean="0"/>
              <a:t>，   </a:t>
            </a:r>
            <a:r>
              <a:rPr lang="zh-CN" altLang="en-US" dirty="0" smtClean="0"/>
              <a:t>这是由于物流及物流管理思想诞生较晚</a:t>
            </a:r>
            <a:r>
              <a:rPr lang="en-US" dirty="0" smtClean="0"/>
              <a:t>，  </a:t>
            </a:r>
            <a:r>
              <a:rPr lang="zh-CN" altLang="en-US" dirty="0" smtClean="0"/>
              <a:t>组成物流大 系统的各个分系统</a:t>
            </a:r>
            <a:r>
              <a:rPr lang="en-US" dirty="0" smtClean="0"/>
              <a:t>，  </a:t>
            </a:r>
            <a:r>
              <a:rPr lang="zh-CN" altLang="en-US" dirty="0" smtClean="0"/>
              <a:t>在过去没有归人物流系统之前早已分别实现了本系统的标准化</a:t>
            </a:r>
            <a:r>
              <a:rPr lang="en-US" dirty="0" smtClean="0"/>
              <a:t>，   </a:t>
            </a:r>
            <a:r>
              <a:rPr lang="zh-CN" altLang="en-US" dirty="0" smtClean="0"/>
              <a:t>并且经 过多年的应用</a:t>
            </a:r>
            <a:r>
              <a:rPr lang="en-US" dirty="0" smtClean="0"/>
              <a:t>，  </a:t>
            </a:r>
            <a:r>
              <a:rPr lang="zh-CN" altLang="en-US" dirty="0" smtClean="0"/>
              <a:t>不断发展和巩固</a:t>
            </a:r>
            <a:r>
              <a:rPr lang="en-US" dirty="0" smtClean="0"/>
              <a:t>， </a:t>
            </a:r>
            <a:r>
              <a:rPr lang="zh-CN" altLang="en-US" dirty="0" smtClean="0"/>
              <a:t>很难改变</a:t>
            </a:r>
            <a:r>
              <a:rPr lang="en-US" dirty="0" smtClean="0"/>
              <a:t>。</a:t>
            </a:r>
          </a:p>
          <a:p>
            <a:r>
              <a:rPr lang="en-US" dirty="0" smtClean="0"/>
              <a:t>③</a:t>
            </a:r>
            <a:r>
              <a:rPr lang="zh-CN" altLang="en-US" dirty="0" smtClean="0"/>
              <a:t>物流标准化更要求体现科学性</a:t>
            </a:r>
            <a:r>
              <a:rPr lang="en-US" dirty="0" smtClean="0"/>
              <a:t>、   </a:t>
            </a:r>
            <a:r>
              <a:rPr lang="zh-CN" altLang="en-US" dirty="0" smtClean="0"/>
              <a:t>民主性和经济性</a:t>
            </a:r>
            <a:r>
              <a:rPr lang="en-US" dirty="0" smtClean="0"/>
              <a:t>。</a:t>
            </a:r>
          </a:p>
          <a:p>
            <a:r>
              <a:rPr lang="en-US" dirty="0" smtClean="0"/>
              <a:t>④</a:t>
            </a:r>
            <a:r>
              <a:rPr lang="zh-CN" altLang="en-US" dirty="0" smtClean="0"/>
              <a:t>物流标准化有非常强的国际性</a:t>
            </a:r>
            <a:r>
              <a:rPr lang="en-US" dirty="0" smtClean="0"/>
              <a:t>。</a:t>
            </a:r>
          </a:p>
          <a:p>
            <a:r>
              <a:rPr lang="en-US" dirty="0" smtClean="0"/>
              <a:t>⑤</a:t>
            </a:r>
            <a:r>
              <a:rPr lang="zh-CN" altLang="en-US" dirty="0" smtClean="0"/>
              <a:t>贯彻安全与保险的原则</a:t>
            </a:r>
            <a:r>
              <a:rPr lang="en-US" dirty="0" smtClean="0"/>
              <a:t>。 </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zh-CN" altLang="en-US" dirty="0" smtClean="0"/>
              <a:t>第三节　国际物流标准化</a:t>
            </a:r>
            <a:endParaRPr lang="zh-CN" altLang="zh-CN" dirty="0" smtClean="0"/>
          </a:p>
        </p:txBody>
      </p:sp>
      <p:sp>
        <p:nvSpPr>
          <p:cNvPr id="18435" name="Rectangle 3"/>
          <p:cNvSpPr>
            <a:spLocks noGrp="1" noChangeArrowheads="1"/>
          </p:cNvSpPr>
          <p:nvPr>
            <p:ph type="body" idx="1"/>
          </p:nvPr>
        </p:nvSpPr>
        <p:spPr/>
        <p:txBody>
          <a:bodyPr/>
          <a:lstStyle/>
          <a:p>
            <a:pPr eaLnBrk="1" hangingPunct="1">
              <a:lnSpc>
                <a:spcPct val="150000"/>
              </a:lnSpc>
            </a:pPr>
            <a:r>
              <a:rPr lang="zh-CN" altLang="en-US" sz="2900" dirty="0" smtClean="0"/>
              <a:t>二</a:t>
            </a:r>
            <a:r>
              <a:rPr lang="en-US" sz="2900" dirty="0" smtClean="0"/>
              <a:t>、  </a:t>
            </a:r>
            <a:r>
              <a:rPr lang="zh-CN" altLang="en-US" sz="2900" dirty="0" smtClean="0"/>
              <a:t>国际物流标准化方法</a:t>
            </a:r>
          </a:p>
          <a:p>
            <a:pPr>
              <a:lnSpc>
                <a:spcPct val="150000"/>
              </a:lnSpc>
            </a:pPr>
            <a:r>
              <a:rPr lang="en-US" dirty="0" smtClean="0"/>
              <a:t>１  </a:t>
            </a:r>
            <a:r>
              <a:rPr lang="zh-CN" altLang="en-US" dirty="0" smtClean="0"/>
              <a:t>确定物流的基础模数尺寸</a:t>
            </a:r>
          </a:p>
          <a:p>
            <a:pPr>
              <a:lnSpc>
                <a:spcPct val="150000"/>
              </a:lnSpc>
            </a:pPr>
            <a:r>
              <a:rPr lang="zh-CN" altLang="en-US" dirty="0" smtClean="0"/>
              <a:t>物流基础模数尺寸的作用和建筑模数尺寸的作用大体相同</a:t>
            </a:r>
            <a:r>
              <a:rPr lang="en-US" dirty="0" smtClean="0"/>
              <a:t>。   </a:t>
            </a:r>
            <a:r>
              <a:rPr lang="zh-CN" altLang="en-US" dirty="0" smtClean="0"/>
              <a:t>基础模数一旦确定</a:t>
            </a:r>
            <a:r>
              <a:rPr lang="en-US" dirty="0" smtClean="0"/>
              <a:t>，  </a:t>
            </a:r>
            <a:r>
              <a:rPr lang="zh-CN" altLang="en-US" dirty="0" smtClean="0"/>
              <a:t>设备 的制造</a:t>
            </a:r>
            <a:r>
              <a:rPr lang="en-US" dirty="0" smtClean="0"/>
              <a:t>、  </a:t>
            </a:r>
            <a:r>
              <a:rPr lang="zh-CN" altLang="en-US" dirty="0" smtClean="0"/>
              <a:t>设施的建设</a:t>
            </a:r>
            <a:r>
              <a:rPr lang="en-US" dirty="0" smtClean="0"/>
              <a:t>、  </a:t>
            </a:r>
            <a:r>
              <a:rPr lang="zh-CN" altLang="en-US" dirty="0" smtClean="0"/>
              <a:t>物 流 系 统 中 各 个 环 节 的 配 合 协 调</a:t>
            </a:r>
            <a:r>
              <a:rPr lang="en-US" dirty="0" smtClean="0"/>
              <a:t>、  </a:t>
            </a:r>
            <a:r>
              <a:rPr lang="zh-CN" altLang="en-US" dirty="0" smtClean="0"/>
              <a:t>物 流 系 统 与 其 他 系 统 的 配 合 就 有所依据</a:t>
            </a:r>
            <a:r>
              <a:rPr lang="en-US" dirty="0" smtClean="0"/>
              <a:t>。  </a:t>
            </a:r>
            <a:r>
              <a:rPr lang="zh-CN" altLang="en-US" dirty="0" smtClean="0"/>
              <a:t>目 前 </a:t>
            </a:r>
            <a:r>
              <a:rPr lang="en-US" dirty="0" smtClean="0"/>
              <a:t>ＩＳＯ </a:t>
            </a:r>
            <a:r>
              <a:rPr lang="zh-CN" altLang="en-US" dirty="0" smtClean="0"/>
              <a:t>中 央 秘 书 处 及 欧 洲 各 国 基 本 认 定 </a:t>
            </a:r>
            <a:r>
              <a:rPr lang="en-US" dirty="0" smtClean="0"/>
              <a:t>６００ </a:t>
            </a:r>
            <a:r>
              <a:rPr lang="zh-CN" altLang="en-US" dirty="0" smtClean="0"/>
              <a:t>毫 米 </a:t>
            </a:r>
            <a:r>
              <a:rPr lang="en-US" dirty="0" smtClean="0"/>
              <a:t>× ４００  </a:t>
            </a:r>
            <a:r>
              <a:rPr lang="zh-CN" altLang="en-US" dirty="0" smtClean="0"/>
              <a:t>毫 米 为 基 础 模 数 尺寸</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zh-CN" altLang="en-US" dirty="0" smtClean="0"/>
              <a:t>第三节　国际物流标准化</a:t>
            </a:r>
            <a:endParaRPr lang="zh-CN" altLang="zh-CN" dirty="0" smtClean="0"/>
          </a:p>
        </p:txBody>
      </p:sp>
      <p:sp>
        <p:nvSpPr>
          <p:cNvPr id="19459" name="Rectangle 3"/>
          <p:cNvSpPr>
            <a:spLocks noGrp="1" noChangeArrowheads="1"/>
          </p:cNvSpPr>
          <p:nvPr>
            <p:ph type="body" idx="1"/>
          </p:nvPr>
        </p:nvSpPr>
        <p:spPr/>
        <p:txBody>
          <a:bodyPr/>
          <a:lstStyle/>
          <a:p>
            <a:pPr eaLnBrk="1" hangingPunct="1">
              <a:lnSpc>
                <a:spcPct val="150000"/>
              </a:lnSpc>
            </a:pPr>
            <a:r>
              <a:rPr lang="zh-CN" altLang="en-US" dirty="0" smtClean="0"/>
              <a:t>以该标准作为基础模数尺寸的原因可以归结如下</a:t>
            </a:r>
            <a:r>
              <a:rPr lang="en-US" dirty="0" smtClean="0"/>
              <a:t>： </a:t>
            </a:r>
            <a:r>
              <a:rPr lang="zh-CN" altLang="en-US" dirty="0" smtClean="0"/>
              <a:t>由于物流标准化系统较之其他标准系 统建立较晚</a:t>
            </a:r>
            <a:r>
              <a:rPr lang="en-US" dirty="0" smtClean="0"/>
              <a:t>， </a:t>
            </a:r>
            <a:r>
              <a:rPr lang="zh-CN" altLang="en-US" dirty="0" smtClean="0"/>
              <a:t>所以确定基础模数尺寸主要考虑了目前对物流系统影响最大而又最难改变的事 物</a:t>
            </a:r>
            <a:r>
              <a:rPr lang="en-US" dirty="0" smtClean="0"/>
              <a:t>，  </a:t>
            </a:r>
            <a:r>
              <a:rPr lang="zh-CN" altLang="en-US" dirty="0" smtClean="0"/>
              <a:t>即输送设备</a:t>
            </a:r>
            <a:r>
              <a:rPr lang="en-US" dirty="0" smtClean="0"/>
              <a:t>。  </a:t>
            </a:r>
            <a:r>
              <a:rPr lang="zh-CN" altLang="en-US" dirty="0" smtClean="0"/>
              <a:t>采取  </a:t>
            </a:r>
            <a:r>
              <a:rPr lang="en-US" dirty="0" smtClean="0"/>
              <a:t>“ </a:t>
            </a:r>
            <a:r>
              <a:rPr lang="zh-CN" altLang="en-US" dirty="0" smtClean="0"/>
              <a:t>逆推法</a:t>
            </a:r>
            <a:r>
              <a:rPr lang="en-US" dirty="0" smtClean="0"/>
              <a:t>” ，  </a:t>
            </a:r>
            <a:r>
              <a:rPr lang="zh-CN" altLang="en-US" dirty="0" smtClean="0"/>
              <a:t>由输送设备的尺寸来推算最佳的基础模数</a:t>
            </a:r>
            <a:r>
              <a:rPr lang="en-US" dirty="0" smtClean="0"/>
              <a:t>。  </a:t>
            </a:r>
            <a:r>
              <a:rPr lang="zh-CN" altLang="en-US" dirty="0" smtClean="0"/>
              <a:t>当然</a:t>
            </a:r>
            <a:r>
              <a:rPr lang="en-US" dirty="0" smtClean="0"/>
              <a:t>，  </a:t>
            </a:r>
            <a:r>
              <a:rPr lang="zh-CN" altLang="en-US" dirty="0" smtClean="0"/>
              <a:t>在确 定基础模数尺寸时也考虑到了现在已通行的包装模数和已使用的集装设备</a:t>
            </a:r>
            <a:r>
              <a:rPr lang="en-US" dirty="0" smtClean="0"/>
              <a:t>，  </a:t>
            </a:r>
            <a:r>
              <a:rPr lang="zh-CN" altLang="en-US" dirty="0" smtClean="0"/>
              <a:t>并从行为科学的 角度研究了人及社会的影响</a:t>
            </a:r>
            <a:r>
              <a:rPr lang="en-US" dirty="0" smtClean="0"/>
              <a:t>。   </a:t>
            </a:r>
            <a:r>
              <a:rPr lang="zh-CN" altLang="en-US" dirty="0" smtClean="0"/>
              <a:t>从其与人的关系看</a:t>
            </a:r>
            <a:r>
              <a:rPr lang="en-US" dirty="0" smtClean="0"/>
              <a:t>，  </a:t>
            </a:r>
            <a:r>
              <a:rPr lang="zh-CN" altLang="en-US" dirty="0" smtClean="0"/>
              <a:t>基础模数尺寸是最适合人体操作的最高限 尺寸的</a:t>
            </a:r>
            <a:r>
              <a:rPr lang="en-US" dirty="0" smtClean="0"/>
              <a:t>，  </a:t>
            </a:r>
            <a:r>
              <a:rPr lang="zh-CN" altLang="en-US" dirty="0" smtClean="0"/>
              <a:t>如</a:t>
            </a:r>
            <a:r>
              <a:rPr lang="zh-CN" altLang="en-US" dirty="0" smtClean="0">
                <a:hlinkClick r:id="rId2" action="ppaction://hlinksldjump"/>
              </a:rPr>
              <a:t>图 </a:t>
            </a:r>
            <a:r>
              <a:rPr lang="en-US" dirty="0" smtClean="0">
                <a:hlinkClick r:id="rId2" action="ppaction://hlinksldjump"/>
              </a:rPr>
              <a:t>１２ － ２ </a:t>
            </a:r>
            <a:r>
              <a:rPr lang="zh-CN" altLang="en-US" dirty="0" smtClean="0"/>
              <a:t>所示</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zh-CN" altLang="en-US" dirty="0" smtClean="0"/>
              <a:t>第三节　国际物流标准化</a:t>
            </a:r>
            <a:endParaRPr lang="zh-CN" altLang="zh-CN" dirty="0" smtClean="0"/>
          </a:p>
        </p:txBody>
      </p:sp>
      <p:sp>
        <p:nvSpPr>
          <p:cNvPr id="20483"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确定物流模数</a:t>
            </a:r>
          </a:p>
          <a:p>
            <a:pPr>
              <a:lnSpc>
                <a:spcPct val="200000"/>
              </a:lnSpc>
            </a:pPr>
            <a:r>
              <a:rPr lang="zh-CN" altLang="en-US" dirty="0" smtClean="0"/>
              <a:t>物流模数作为物流系统各环节的标准化环节的核心</a:t>
            </a:r>
            <a:r>
              <a:rPr lang="en-US" dirty="0" smtClean="0"/>
              <a:t>，   </a:t>
            </a:r>
            <a:r>
              <a:rPr lang="zh-CN" altLang="en-US" dirty="0" smtClean="0"/>
              <a:t>是形成系列化的基础</a:t>
            </a:r>
            <a:r>
              <a:rPr lang="en-US" dirty="0" smtClean="0"/>
              <a:t>。  </a:t>
            </a:r>
            <a:r>
              <a:rPr lang="zh-CN" altLang="en-US" dirty="0" smtClean="0"/>
              <a:t>依据物流模 数进一步确定有关系列的大小及尺寸</a:t>
            </a:r>
            <a:r>
              <a:rPr lang="en-US" dirty="0" smtClean="0"/>
              <a:t>，  </a:t>
            </a:r>
            <a:r>
              <a:rPr lang="zh-CN" altLang="en-US" dirty="0" smtClean="0"/>
              <a:t>再从中选 择 全 部 或 部 分</a:t>
            </a:r>
            <a:r>
              <a:rPr lang="en-US" dirty="0" smtClean="0"/>
              <a:t>，  </a:t>
            </a:r>
            <a:r>
              <a:rPr lang="zh-CN" altLang="en-US" dirty="0" smtClean="0"/>
              <a:t>确 定 为 定 型 的 生 产 制 造 尺寸</a:t>
            </a:r>
            <a:r>
              <a:rPr lang="en-US" dirty="0" smtClean="0"/>
              <a:t>，  </a:t>
            </a:r>
            <a:r>
              <a:rPr lang="zh-CN" altLang="en-US" dirty="0" smtClean="0"/>
              <a:t>这就完成了某一 环 节 的 标 准 系 列</a:t>
            </a:r>
            <a:r>
              <a:rPr lang="en-US" dirty="0" smtClean="0"/>
              <a:t>。  </a:t>
            </a:r>
            <a:r>
              <a:rPr lang="zh-CN" altLang="en-US" dirty="0" smtClean="0"/>
              <a:t>由 物 流 模 数 体 系</a:t>
            </a:r>
            <a:r>
              <a:rPr lang="en-US" dirty="0" smtClean="0"/>
              <a:t>，  </a:t>
            </a:r>
            <a:r>
              <a:rPr lang="zh-CN" altLang="en-US" dirty="0" smtClean="0"/>
              <a:t>可 以 确 定 各 环 节 系 列 尺 寸</a:t>
            </a:r>
            <a:r>
              <a:rPr lang="en-US" dirty="0" smtClean="0"/>
              <a:t>，  </a:t>
            </a:r>
            <a:r>
              <a:rPr lang="zh-CN" altLang="en-US" dirty="0" smtClean="0"/>
              <a:t>如 </a:t>
            </a:r>
            <a:r>
              <a:rPr lang="zh-CN" altLang="en-US" dirty="0" smtClean="0">
                <a:hlinkClick r:id="rId2" action="ppaction://hlinksldjump"/>
              </a:rPr>
              <a:t>图 </a:t>
            </a:r>
            <a:r>
              <a:rPr lang="en-US" dirty="0" smtClean="0">
                <a:hlinkClick r:id="rId2" action="ppaction://hlinksldjump"/>
              </a:rPr>
              <a:t>１２ － ３ </a:t>
            </a:r>
            <a:r>
              <a:rPr lang="zh-CN" altLang="en-US" dirty="0" smtClean="0"/>
              <a:t>所示</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zh-CN" altLang="en-US" dirty="0" smtClean="0"/>
              <a:t>第三节　国际物流标准化</a:t>
            </a:r>
            <a:endParaRPr lang="zh-CN" altLang="zh-CN" dirty="0" smtClean="0"/>
          </a:p>
        </p:txBody>
      </p:sp>
      <p:sp>
        <p:nvSpPr>
          <p:cNvPr id="21507" name="Rectangle 3"/>
          <p:cNvSpPr>
            <a:spLocks noGrp="1" noChangeArrowheads="1"/>
          </p:cNvSpPr>
          <p:nvPr>
            <p:ph type="body" idx="1"/>
          </p:nvPr>
        </p:nvSpPr>
        <p:spPr/>
        <p:txBody>
          <a:bodyPr/>
          <a:lstStyle/>
          <a:p>
            <a:pPr>
              <a:lnSpc>
                <a:spcPct val="150000"/>
              </a:lnSpc>
            </a:pPr>
            <a:r>
              <a:rPr lang="zh-CN" altLang="en-US" dirty="0" smtClean="0"/>
              <a:t>作为物流标准化的基础和物流标准化首先要拟定的数据</a:t>
            </a:r>
            <a:r>
              <a:rPr lang="en-US" dirty="0" smtClean="0"/>
              <a:t>，  </a:t>
            </a:r>
            <a:r>
              <a:rPr lang="zh-CN" altLang="en-US" dirty="0" smtClean="0"/>
              <a:t>几个基础模数尺寸如下</a:t>
            </a:r>
            <a:r>
              <a:rPr lang="en-US" dirty="0" smtClean="0"/>
              <a:t>：</a:t>
            </a:r>
            <a:endParaRPr lang="zh-CN" altLang="en-US" dirty="0" smtClean="0"/>
          </a:p>
          <a:p>
            <a:pPr>
              <a:lnSpc>
                <a:spcPct val="150000"/>
              </a:lnSpc>
            </a:pPr>
            <a:r>
              <a:rPr lang="en-US" dirty="0" smtClean="0"/>
              <a:t>（１）  </a:t>
            </a:r>
            <a:r>
              <a:rPr lang="zh-CN" altLang="en-US" dirty="0" smtClean="0"/>
              <a:t>物流基础模数尺寸</a:t>
            </a:r>
            <a:r>
              <a:rPr lang="en-US" dirty="0" smtClean="0"/>
              <a:t>：  ６００ </a:t>
            </a:r>
            <a:r>
              <a:rPr lang="zh-CN" altLang="en-US" dirty="0" smtClean="0"/>
              <a:t>毫米 </a:t>
            </a:r>
            <a:r>
              <a:rPr lang="en-US" dirty="0" smtClean="0"/>
              <a:t>× ４００ </a:t>
            </a:r>
            <a:r>
              <a:rPr lang="zh-CN" altLang="en-US" dirty="0" smtClean="0"/>
              <a:t>毫米</a:t>
            </a:r>
            <a:r>
              <a:rPr lang="en-US" dirty="0" smtClean="0"/>
              <a:t>。</a:t>
            </a:r>
            <a:endParaRPr lang="zh-CN" altLang="en-US" dirty="0" smtClean="0"/>
          </a:p>
          <a:p>
            <a:pPr>
              <a:lnSpc>
                <a:spcPct val="150000"/>
              </a:lnSpc>
            </a:pPr>
            <a:r>
              <a:rPr lang="en-US" dirty="0" smtClean="0"/>
              <a:t>（２）  </a:t>
            </a:r>
            <a:r>
              <a:rPr lang="zh-CN" altLang="en-US" dirty="0" smtClean="0"/>
              <a:t>物流模数尺寸  </a:t>
            </a:r>
            <a:r>
              <a:rPr lang="en-US" dirty="0" smtClean="0"/>
              <a:t>（ </a:t>
            </a:r>
            <a:r>
              <a:rPr lang="zh-CN" altLang="en-US" dirty="0" smtClean="0"/>
              <a:t>集装基础模数尺寸</a:t>
            </a:r>
            <a:r>
              <a:rPr lang="en-US" dirty="0" smtClean="0"/>
              <a:t>） ： １ ２００ </a:t>
            </a:r>
            <a:r>
              <a:rPr lang="zh-CN" altLang="en-US" dirty="0" smtClean="0"/>
              <a:t>毫米 </a:t>
            </a:r>
            <a:r>
              <a:rPr lang="en-US" dirty="0" smtClean="0"/>
              <a:t>× １ ０００ </a:t>
            </a:r>
            <a:r>
              <a:rPr lang="zh-CN" altLang="en-US" dirty="0" smtClean="0"/>
              <a:t>毫米为主</a:t>
            </a:r>
            <a:r>
              <a:rPr lang="en-US" dirty="0" smtClean="0"/>
              <a:t>，  </a:t>
            </a:r>
            <a:r>
              <a:rPr lang="zh-CN" altLang="en-US" dirty="0" smtClean="0"/>
              <a:t>允许 </a:t>
            </a:r>
            <a:r>
              <a:rPr lang="en-US" dirty="0" smtClean="0"/>
              <a:t>１ ２００ </a:t>
            </a:r>
            <a:r>
              <a:rPr lang="zh-CN" altLang="en-US" dirty="0" smtClean="0"/>
              <a:t>毫 米 </a:t>
            </a:r>
            <a:r>
              <a:rPr lang="en-US" dirty="0" smtClean="0"/>
              <a:t>× ８００ </a:t>
            </a:r>
            <a:r>
              <a:rPr lang="zh-CN" altLang="en-US" dirty="0" smtClean="0"/>
              <a:t>毫米以及 </a:t>
            </a:r>
            <a:r>
              <a:rPr lang="en-US" dirty="0" smtClean="0"/>
              <a:t>１ １００ </a:t>
            </a:r>
            <a:r>
              <a:rPr lang="zh-CN" altLang="en-US" dirty="0" smtClean="0"/>
              <a:t>毫米 </a:t>
            </a:r>
            <a:r>
              <a:rPr lang="en-US" dirty="0" smtClean="0"/>
              <a:t>× １ １００ </a:t>
            </a:r>
            <a:r>
              <a:rPr lang="zh-CN" altLang="en-US" dirty="0" smtClean="0"/>
              <a:t>毫米</a:t>
            </a:r>
            <a:r>
              <a:rPr lang="en-US" dirty="0" smtClean="0"/>
              <a:t>。</a:t>
            </a:r>
            <a:endParaRPr lang="zh-CN" altLang="en-US" dirty="0" smtClean="0"/>
          </a:p>
          <a:p>
            <a:pPr>
              <a:lnSpc>
                <a:spcPct val="150000"/>
              </a:lnSpc>
            </a:pPr>
            <a:r>
              <a:rPr lang="en-US" dirty="0" smtClean="0"/>
              <a:t>（３）  </a:t>
            </a:r>
            <a:r>
              <a:rPr lang="zh-CN" altLang="en-US" dirty="0" smtClean="0"/>
              <a:t>物流基础模数尺寸与集装基础模数尺寸的配合关系</a:t>
            </a:r>
            <a:r>
              <a:rPr lang="en-US" dirty="0" smtClean="0"/>
              <a:t>，   </a:t>
            </a:r>
            <a:r>
              <a:rPr lang="zh-CN" altLang="en-US" dirty="0" smtClean="0"/>
              <a:t>如</a:t>
            </a:r>
            <a:r>
              <a:rPr lang="zh-CN" altLang="en-US" dirty="0" smtClean="0">
                <a:hlinkClick r:id="rId2" action="ppaction://hlinksldjump"/>
              </a:rPr>
              <a:t>图 </a:t>
            </a:r>
            <a:r>
              <a:rPr lang="en-US" dirty="0" smtClean="0">
                <a:hlinkClick r:id="rId2" action="ppaction://hlinksldjump"/>
              </a:rPr>
              <a:t>１２ － ４</a:t>
            </a:r>
            <a:r>
              <a:rPr lang="en-US" dirty="0" smtClean="0"/>
              <a:t> </a:t>
            </a:r>
            <a:r>
              <a:rPr lang="zh-CN" altLang="en-US" dirty="0" smtClean="0"/>
              <a:t>所示</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zh-CN" altLang="en-US" dirty="0" smtClean="0"/>
              <a:t>第一节  国际物流信息系统的概述</a:t>
            </a:r>
            <a:endParaRPr lang="zh-CN" altLang="zh-CN" dirty="0" smtClean="0"/>
          </a:p>
        </p:txBody>
      </p:sp>
      <p:sp>
        <p:nvSpPr>
          <p:cNvPr id="4099" name="Rectangle 3"/>
          <p:cNvSpPr>
            <a:spLocks noGrp="1" noChangeArrowheads="1"/>
          </p:cNvSpPr>
          <p:nvPr>
            <p:ph type="body" idx="1"/>
          </p:nvPr>
        </p:nvSpPr>
        <p:spPr/>
        <p:txBody>
          <a:bodyPr/>
          <a:lstStyle/>
          <a:p>
            <a:pPr>
              <a:lnSpc>
                <a:spcPct val="200000"/>
              </a:lnSpc>
            </a:pPr>
            <a:r>
              <a:rPr lang="zh-CN" altLang="en-US" sz="2900" dirty="0" smtClean="0"/>
              <a:t>一</a:t>
            </a:r>
            <a:r>
              <a:rPr lang="en-US" sz="2900" dirty="0" smtClean="0"/>
              <a:t>、  </a:t>
            </a:r>
            <a:r>
              <a:rPr lang="zh-CN" altLang="en-US" sz="2900" dirty="0" smtClean="0"/>
              <a:t>物流信息与国际物流信息</a:t>
            </a:r>
            <a:r>
              <a:rPr lang="en-US" altLang="zh-CN" sz="2900" dirty="0" smtClean="0"/>
              <a:t> </a:t>
            </a:r>
            <a:endParaRPr lang="zh-CN" altLang="en-US" sz="2900" dirty="0" smtClean="0"/>
          </a:p>
          <a:p>
            <a:pPr>
              <a:lnSpc>
                <a:spcPct val="200000"/>
              </a:lnSpc>
            </a:pPr>
            <a:r>
              <a:rPr lang="en-US" dirty="0" smtClean="0"/>
              <a:t>１  </a:t>
            </a:r>
            <a:r>
              <a:rPr lang="zh-CN" altLang="en-US" dirty="0" smtClean="0"/>
              <a:t>物流信息</a:t>
            </a:r>
          </a:p>
          <a:p>
            <a:pPr>
              <a:lnSpc>
                <a:spcPct val="200000"/>
              </a:lnSpc>
            </a:pPr>
            <a:r>
              <a:rPr lang="zh-CN" altLang="en-US" dirty="0" smtClean="0"/>
              <a:t>物流信息是指与物流活动相关的信息</a:t>
            </a:r>
            <a:r>
              <a:rPr lang="en-US" dirty="0" smtClean="0"/>
              <a:t>，  </a:t>
            </a:r>
            <a:r>
              <a:rPr lang="zh-CN" altLang="en-US" dirty="0" smtClean="0"/>
              <a:t>是反映物流各种活动内容的知识</a:t>
            </a:r>
            <a:r>
              <a:rPr lang="en-US" dirty="0" smtClean="0"/>
              <a:t>、   </a:t>
            </a:r>
            <a:r>
              <a:rPr lang="zh-CN" altLang="en-US" dirty="0" smtClean="0"/>
              <a:t>资料</a:t>
            </a:r>
            <a:r>
              <a:rPr lang="en-US" dirty="0" smtClean="0"/>
              <a:t>、  </a:t>
            </a:r>
            <a:r>
              <a:rPr lang="zh-CN" altLang="en-US" dirty="0" smtClean="0"/>
              <a:t>图像</a:t>
            </a:r>
            <a:r>
              <a:rPr lang="en-US" dirty="0" smtClean="0"/>
              <a:t>、</a:t>
            </a:r>
            <a:r>
              <a:rPr lang="zh-CN" altLang="en-US" dirty="0" smtClean="0"/>
              <a:t>数据及文件的总称</a:t>
            </a:r>
            <a:r>
              <a:rPr lang="en-US" dirty="0" smtClean="0"/>
              <a:t>。  </a:t>
            </a:r>
            <a:r>
              <a:rPr lang="zh-CN" altLang="en-US" dirty="0" smtClean="0"/>
              <a:t>物流信息的定义的内涵从狭义上来说是指直接产生于物流活动的信息</a:t>
            </a:r>
            <a:r>
              <a:rPr lang="en-US" dirty="0" smtClean="0"/>
              <a:t>；</a:t>
            </a:r>
            <a:r>
              <a:rPr lang="zh-CN" altLang="en-US" dirty="0" smtClean="0"/>
              <a:t>从广义上来说还包括对物流活动有用的</a:t>
            </a:r>
            <a:r>
              <a:rPr lang="en-US" dirty="0" smtClean="0"/>
              <a:t>、  </a:t>
            </a:r>
            <a:r>
              <a:rPr lang="zh-CN" altLang="en-US" dirty="0" smtClean="0"/>
              <a:t>来自于商品交易活动甚至生产活动的信息</a:t>
            </a:r>
            <a:r>
              <a:rPr lang="en-US" dirty="0" smtClean="0"/>
              <a:t>。</a:t>
            </a:r>
            <a:endParaRPr lang="zh-CN" altLang="en-US" dirty="0" smtClean="0"/>
          </a:p>
          <a:p>
            <a:pPr eaLnBrk="1" hangingPunct="1">
              <a:lnSpc>
                <a:spcPct val="200000"/>
              </a:lnSpc>
            </a:pP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zh-CN" altLang="en-US" dirty="0" smtClean="0"/>
              <a:t>第三节　国际物流标准化</a:t>
            </a:r>
            <a:endParaRPr lang="zh-CN" altLang="zh-CN" dirty="0" smtClean="0"/>
          </a:p>
        </p:txBody>
      </p:sp>
      <p:sp>
        <p:nvSpPr>
          <p:cNvPr id="22531" name="Rectangle 3"/>
          <p:cNvSpPr>
            <a:spLocks noGrp="1" noChangeArrowheads="1"/>
          </p:cNvSpPr>
          <p:nvPr>
            <p:ph type="body" idx="1"/>
          </p:nvPr>
        </p:nvSpPr>
        <p:spPr/>
        <p:txBody>
          <a:bodyPr/>
          <a:lstStyle/>
          <a:p>
            <a:pPr eaLnBrk="1" hangingPunct="1">
              <a:lnSpc>
                <a:spcPct val="150000"/>
              </a:lnSpc>
            </a:pPr>
            <a:r>
              <a:rPr lang="zh-CN" altLang="en-US" dirty="0" smtClean="0"/>
              <a:t>虽然上述模数尺寸尚未正式颁布实施</a:t>
            </a:r>
            <a:r>
              <a:rPr lang="en-US" dirty="0" smtClean="0"/>
              <a:t>，  </a:t>
            </a:r>
            <a:r>
              <a:rPr lang="zh-CN" altLang="en-US" dirty="0" smtClean="0"/>
              <a:t>但是目前看来已成定局</a:t>
            </a:r>
            <a:r>
              <a:rPr lang="en-US" dirty="0" smtClean="0"/>
              <a:t>，  </a:t>
            </a:r>
            <a:r>
              <a:rPr lang="zh-CN" altLang="en-US" dirty="0" smtClean="0"/>
              <a:t>许多国家都以此为基准 修改本国物流的有关标准</a:t>
            </a:r>
            <a:r>
              <a:rPr lang="en-US" dirty="0" smtClean="0"/>
              <a:t>，   </a:t>
            </a:r>
            <a:r>
              <a:rPr lang="zh-CN" altLang="en-US" dirty="0" smtClean="0"/>
              <a:t>以和国际的发展趋势吻合</a:t>
            </a:r>
            <a:r>
              <a:rPr lang="en-US" dirty="0" smtClean="0"/>
              <a:t>。   </a:t>
            </a:r>
            <a:r>
              <a:rPr lang="zh-CN" altLang="en-US" dirty="0" smtClean="0"/>
              <a:t>例如</a:t>
            </a:r>
            <a:r>
              <a:rPr lang="en-US" dirty="0" smtClean="0"/>
              <a:t>，  </a:t>
            </a:r>
            <a:r>
              <a:rPr lang="zh-CN" altLang="en-US" dirty="0" smtClean="0"/>
              <a:t>英</a:t>
            </a:r>
            <a:r>
              <a:rPr lang="en-US" dirty="0" smtClean="0"/>
              <a:t>、  </a:t>
            </a:r>
            <a:r>
              <a:rPr lang="zh-CN" altLang="en-US" dirty="0" smtClean="0"/>
              <a:t>美</a:t>
            </a:r>
            <a:r>
              <a:rPr lang="en-US" dirty="0" smtClean="0"/>
              <a:t>、  </a:t>
            </a:r>
            <a:r>
              <a:rPr lang="zh-CN" altLang="en-US" dirty="0" smtClean="0"/>
              <a:t>加拿大</a:t>
            </a:r>
            <a:r>
              <a:rPr lang="en-US" dirty="0" smtClean="0"/>
              <a:t>、  </a:t>
            </a:r>
            <a:r>
              <a:rPr lang="zh-CN" altLang="en-US" dirty="0" smtClean="0"/>
              <a:t>日本等国都 已打算放弃国内原来使用的模数尺寸</a:t>
            </a:r>
            <a:r>
              <a:rPr lang="en-US" dirty="0" smtClean="0"/>
              <a:t>，  </a:t>
            </a:r>
            <a:r>
              <a:rPr lang="zh-CN" altLang="en-US" dirty="0" smtClean="0"/>
              <a:t>而改用国际的模数尺寸</a:t>
            </a:r>
            <a:r>
              <a:rPr lang="en-US" dirty="0" smtClean="0"/>
              <a:t>。   </a:t>
            </a:r>
            <a:r>
              <a:rPr lang="zh-CN" altLang="en-US" dirty="0" smtClean="0"/>
              <a:t>日本等一些国家在用 </a:t>
            </a:r>
            <a:r>
              <a:rPr lang="en-US" dirty="0" smtClean="0"/>
              <a:t>１ ２００ </a:t>
            </a:r>
            <a:r>
              <a:rPr lang="zh-CN" altLang="en-US" dirty="0" smtClean="0"/>
              <a:t>毫米 </a:t>
            </a:r>
            <a:r>
              <a:rPr lang="en-US" dirty="0" smtClean="0"/>
              <a:t>× １ ０００ </a:t>
            </a:r>
            <a:r>
              <a:rPr lang="zh-CN" altLang="en-US" dirty="0" smtClean="0"/>
              <a:t>毫米的模数尺寸系列的同时</a:t>
            </a:r>
            <a:r>
              <a:rPr lang="en-US" dirty="0" smtClean="0"/>
              <a:t>，   </a:t>
            </a:r>
            <a:r>
              <a:rPr lang="zh-CN" altLang="en-US" dirty="0" smtClean="0"/>
              <a:t>还发展了 </a:t>
            </a:r>
            <a:r>
              <a:rPr lang="en-US" dirty="0" smtClean="0"/>
              <a:t>１ １００ </a:t>
            </a:r>
            <a:r>
              <a:rPr lang="zh-CN" altLang="en-US" dirty="0" smtClean="0"/>
              <a:t>毫米 </a:t>
            </a:r>
            <a:r>
              <a:rPr lang="en-US" dirty="0" smtClean="0"/>
              <a:t>× １ １００ </a:t>
            </a:r>
            <a:r>
              <a:rPr lang="zh-CN" altLang="en-US" dirty="0" smtClean="0"/>
              <a:t>毫米正方形的集装模 数</a:t>
            </a:r>
            <a:r>
              <a:rPr lang="en-US" dirty="0" smtClean="0"/>
              <a:t>，  </a:t>
            </a:r>
            <a:r>
              <a:rPr lang="zh-CN" altLang="en-US" dirty="0" smtClean="0"/>
              <a:t>并已经形成本国的物流模数系列</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zh-CN" altLang="en-US" dirty="0" smtClean="0"/>
              <a:t>第三节　国际物流标准化</a:t>
            </a:r>
            <a:endParaRPr lang="zh-CN" altLang="zh-CN" dirty="0" smtClean="0"/>
          </a:p>
        </p:txBody>
      </p:sp>
      <p:sp>
        <p:nvSpPr>
          <p:cNvPr id="23555" name="Rectangle 3"/>
          <p:cNvSpPr>
            <a:spLocks noGrp="1" noChangeArrowheads="1"/>
          </p:cNvSpPr>
          <p:nvPr>
            <p:ph type="body" idx="1"/>
          </p:nvPr>
        </p:nvSpPr>
        <p:spPr/>
        <p:txBody>
          <a:bodyPr/>
          <a:lstStyle/>
          <a:p>
            <a:pPr>
              <a:lnSpc>
                <a:spcPct val="150000"/>
              </a:lnSpc>
            </a:pPr>
            <a:r>
              <a:rPr lang="zh-CN" altLang="en-US" dirty="0" smtClean="0"/>
              <a:t>我国虽然尚未从物流系统角度全面开展各环节标准化工作</a:t>
            </a:r>
            <a:r>
              <a:rPr lang="en-US" dirty="0" smtClean="0"/>
              <a:t>，   </a:t>
            </a:r>
            <a:r>
              <a:rPr lang="zh-CN" altLang="en-US" dirty="0" smtClean="0"/>
              <a:t>也尚未研究物流系统的配合性等问题</a:t>
            </a:r>
            <a:r>
              <a:rPr lang="en-US" dirty="0" smtClean="0"/>
              <a:t>，  </a:t>
            </a:r>
            <a:r>
              <a:rPr lang="zh-CN" altLang="en-US" dirty="0" smtClean="0"/>
              <a:t>但是</a:t>
            </a:r>
            <a:r>
              <a:rPr lang="en-US" dirty="0" smtClean="0"/>
              <a:t>，  </a:t>
            </a:r>
            <a:r>
              <a:rPr lang="zh-CN" altLang="en-US" dirty="0" smtClean="0"/>
              <a:t>已经制定了一些分系统的标准</a:t>
            </a:r>
            <a:r>
              <a:rPr lang="en-US" dirty="0" smtClean="0"/>
              <a:t>。   </a:t>
            </a:r>
            <a:r>
              <a:rPr lang="zh-CN" altLang="en-US" dirty="0" smtClean="0"/>
              <a:t>其中汽车</a:t>
            </a:r>
            <a:r>
              <a:rPr lang="en-US" dirty="0" smtClean="0"/>
              <a:t>、  </a:t>
            </a:r>
            <a:r>
              <a:rPr lang="zh-CN" altLang="en-US" dirty="0" smtClean="0"/>
              <a:t>叉车</a:t>
            </a:r>
            <a:r>
              <a:rPr lang="en-US" dirty="0" smtClean="0"/>
              <a:t>、  </a:t>
            </a:r>
            <a:r>
              <a:rPr lang="zh-CN" altLang="en-US" dirty="0" smtClean="0"/>
              <a:t>吊车等已经全部实现了 标准化</a:t>
            </a:r>
            <a:r>
              <a:rPr lang="en-US" dirty="0" smtClean="0"/>
              <a:t>，  </a:t>
            </a:r>
            <a:r>
              <a:rPr lang="zh-CN" altLang="en-US" dirty="0" smtClean="0"/>
              <a:t>包装模数及包装尺寸</a:t>
            </a:r>
            <a:r>
              <a:rPr lang="en-US" dirty="0" smtClean="0"/>
              <a:t>、  </a:t>
            </a:r>
            <a:r>
              <a:rPr lang="zh-CN" altLang="en-US" dirty="0" smtClean="0"/>
              <a:t>托运平托盘也制定了国家标准</a:t>
            </a:r>
            <a:r>
              <a:rPr lang="en-US" dirty="0" smtClean="0"/>
              <a:t>。  </a:t>
            </a:r>
            <a:r>
              <a:rPr lang="zh-CN" altLang="en-US" dirty="0" smtClean="0"/>
              <a:t>参照国际标准</a:t>
            </a:r>
            <a:r>
              <a:rPr lang="en-US" dirty="0" smtClean="0"/>
              <a:t>，  </a:t>
            </a:r>
            <a:r>
              <a:rPr lang="zh-CN" altLang="en-US" dirty="0" smtClean="0"/>
              <a:t>还制定了运输包装部位的标示方法的国家标准</a:t>
            </a:r>
            <a:r>
              <a:rPr lang="en-US" dirty="0" smtClean="0"/>
              <a:t>。  </a:t>
            </a:r>
            <a:r>
              <a:rPr lang="zh-CN" altLang="en-US" dirty="0" smtClean="0"/>
              <a:t>其中</a:t>
            </a:r>
            <a:r>
              <a:rPr lang="en-US" dirty="0" smtClean="0"/>
              <a:t>，  </a:t>
            </a:r>
            <a:r>
              <a:rPr lang="zh-CN" altLang="en-US" dirty="0" smtClean="0"/>
              <a:t>联运平托盘外部尺寸系列规定优先选用 两 种 尺寸</a:t>
            </a:r>
            <a:r>
              <a:rPr lang="en-US" dirty="0" smtClean="0"/>
              <a:t>，  </a:t>
            </a:r>
            <a:r>
              <a:rPr lang="zh-CN" altLang="en-US" dirty="0" smtClean="0"/>
              <a:t>一种 </a:t>
            </a:r>
            <a:r>
              <a:rPr lang="en-US" dirty="0" smtClean="0"/>
              <a:t>ＴＰ２，  </a:t>
            </a:r>
            <a:r>
              <a:rPr lang="zh-CN" altLang="en-US" dirty="0" smtClean="0"/>
              <a:t>具体尺寸为 </a:t>
            </a:r>
            <a:r>
              <a:rPr lang="en-US" dirty="0" smtClean="0"/>
              <a:t>８００ｍｍ × １ ２００ｍｍ；  </a:t>
            </a:r>
            <a:r>
              <a:rPr lang="zh-CN" altLang="en-US" dirty="0" smtClean="0"/>
              <a:t>一种 </a:t>
            </a:r>
            <a:r>
              <a:rPr lang="en-US" dirty="0" smtClean="0"/>
              <a:t>ＴＰ３，  </a:t>
            </a:r>
            <a:r>
              <a:rPr lang="zh-CN" altLang="en-US" dirty="0" smtClean="0"/>
              <a:t>具体尺寸为 </a:t>
            </a:r>
            <a:r>
              <a:rPr lang="en-US" dirty="0" smtClean="0"/>
              <a:t>１ ０００ｍｍ × １ ２００ｍｍ；</a:t>
            </a:r>
            <a:r>
              <a:rPr lang="zh-CN" altLang="en-US" dirty="0" smtClean="0"/>
              <a:t>还可选用一种 </a:t>
            </a:r>
            <a:r>
              <a:rPr lang="en-US" dirty="0" smtClean="0"/>
              <a:t>ＴＰ１，  </a:t>
            </a:r>
            <a:r>
              <a:rPr lang="zh-CN" altLang="en-US" dirty="0" smtClean="0"/>
              <a:t>具 体 尺 寸 为 </a:t>
            </a:r>
            <a:r>
              <a:rPr lang="en-US" dirty="0" smtClean="0"/>
              <a:t>８００ｍｍ × １ ０００ｍｍ。  </a:t>
            </a:r>
            <a:r>
              <a:rPr lang="zh-CN" altLang="en-US" dirty="0" smtClean="0"/>
              <a:t>托 盘 高 度 基 本 尺 寸 为 </a:t>
            </a:r>
            <a:r>
              <a:rPr lang="en-US" dirty="0" smtClean="0"/>
              <a:t>１００ｍｍ </a:t>
            </a:r>
            <a:r>
              <a:rPr lang="zh-CN" altLang="en-US" dirty="0" smtClean="0"/>
              <a:t>与 </a:t>
            </a:r>
            <a:r>
              <a:rPr lang="en-US" dirty="0" smtClean="0"/>
              <a:t>７０ｍｍ</a:t>
            </a:r>
            <a:r>
              <a:rPr lang="zh-CN" altLang="en-US" dirty="0" smtClean="0"/>
              <a:t>两种</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zh-CN" altLang="en-US" dirty="0" smtClean="0"/>
              <a:t>第三节　国际物流标准化</a:t>
            </a:r>
            <a:endParaRPr lang="zh-CN" altLang="zh-CN" dirty="0" smtClean="0"/>
          </a:p>
        </p:txBody>
      </p:sp>
      <p:sp>
        <p:nvSpPr>
          <p:cNvPr id="24579" name="Rectangle 3"/>
          <p:cNvSpPr>
            <a:spLocks noGrp="1" noChangeArrowheads="1"/>
          </p:cNvSpPr>
          <p:nvPr>
            <p:ph type="body" idx="1"/>
          </p:nvPr>
        </p:nvSpPr>
        <p:spPr/>
        <p:txBody>
          <a:bodyPr/>
          <a:lstStyle/>
          <a:p>
            <a:pPr>
              <a:lnSpc>
                <a:spcPct val="150000"/>
              </a:lnSpc>
            </a:pPr>
            <a:r>
              <a:rPr lang="zh-CN" altLang="en-US" sz="2900" dirty="0" smtClean="0"/>
              <a:t>三</a:t>
            </a:r>
            <a:r>
              <a:rPr lang="en-US" sz="2900" dirty="0" smtClean="0"/>
              <a:t>、  </a:t>
            </a:r>
            <a:r>
              <a:rPr lang="zh-CN" altLang="en-US" sz="2900" dirty="0" smtClean="0"/>
              <a:t>识别与标志标准技术</a:t>
            </a:r>
            <a:r>
              <a:rPr lang="en-US" altLang="zh-CN" sz="2900" dirty="0" smtClean="0"/>
              <a:t> </a:t>
            </a:r>
            <a:endParaRPr lang="zh-CN" altLang="en-US" sz="2900" dirty="0" smtClean="0"/>
          </a:p>
          <a:p>
            <a:pPr>
              <a:lnSpc>
                <a:spcPct val="150000"/>
              </a:lnSpc>
            </a:pPr>
            <a:r>
              <a:rPr lang="en-US" dirty="0" smtClean="0"/>
              <a:t>１  </a:t>
            </a:r>
            <a:r>
              <a:rPr lang="zh-CN" altLang="en-US" dirty="0" smtClean="0"/>
              <a:t>传统的识别与识别的标准方法</a:t>
            </a:r>
          </a:p>
          <a:p>
            <a:pPr>
              <a:lnSpc>
                <a:spcPct val="150000"/>
              </a:lnSpc>
            </a:pPr>
            <a:r>
              <a:rPr lang="en-US" dirty="0" smtClean="0"/>
              <a:t>（１）  </a:t>
            </a:r>
            <a:r>
              <a:rPr lang="zh-CN" altLang="en-US" dirty="0" smtClean="0"/>
              <a:t>识别标 记</a:t>
            </a:r>
            <a:r>
              <a:rPr lang="en-US" dirty="0" smtClean="0"/>
              <a:t>。  </a:t>
            </a:r>
            <a:r>
              <a:rPr lang="zh-CN" altLang="en-US" dirty="0" smtClean="0"/>
              <a:t>包 括 主 要 标 记</a:t>
            </a:r>
            <a:r>
              <a:rPr lang="en-US" dirty="0" smtClean="0"/>
              <a:t>、  </a:t>
            </a:r>
            <a:r>
              <a:rPr lang="zh-CN" altLang="en-US" dirty="0" smtClean="0"/>
              <a:t>批 数 和 件 数 号 码 标 记</a:t>
            </a:r>
            <a:r>
              <a:rPr lang="en-US" dirty="0" smtClean="0"/>
              <a:t>、  </a:t>
            </a:r>
            <a:r>
              <a:rPr lang="zh-CN" altLang="en-US" dirty="0" smtClean="0"/>
              <a:t>目 的 地 标 记</a:t>
            </a:r>
            <a:r>
              <a:rPr lang="en-US" dirty="0" smtClean="0"/>
              <a:t>、  </a:t>
            </a:r>
            <a:r>
              <a:rPr lang="zh-CN" altLang="en-US" dirty="0" smtClean="0"/>
              <a:t>体 积 重 量 标 记</a:t>
            </a:r>
            <a:r>
              <a:rPr lang="en-US" dirty="0" smtClean="0"/>
              <a:t>、</a:t>
            </a:r>
            <a:r>
              <a:rPr lang="zh-CN" altLang="en-US" dirty="0" smtClean="0"/>
              <a:t>输出地标记</a:t>
            </a:r>
            <a:r>
              <a:rPr lang="en-US" dirty="0" smtClean="0"/>
              <a:t>、  </a:t>
            </a:r>
            <a:r>
              <a:rPr lang="zh-CN" altLang="en-US" dirty="0" smtClean="0"/>
              <a:t>附加标记和运输号码标记</a:t>
            </a:r>
            <a:r>
              <a:rPr lang="en-US" dirty="0" smtClean="0"/>
              <a:t>。</a:t>
            </a:r>
            <a:endParaRPr lang="zh-CN" altLang="en-US" dirty="0" smtClean="0"/>
          </a:p>
          <a:p>
            <a:pPr>
              <a:lnSpc>
                <a:spcPct val="150000"/>
              </a:lnSpc>
            </a:pPr>
            <a:r>
              <a:rPr lang="en-US" dirty="0" smtClean="0"/>
              <a:t>（２）  </a:t>
            </a:r>
            <a:r>
              <a:rPr lang="zh-CN" altLang="en-US" dirty="0" smtClean="0"/>
              <a:t>储运指 示 标 记</a:t>
            </a:r>
            <a:r>
              <a:rPr lang="en-US" dirty="0" smtClean="0"/>
              <a:t>。  </a:t>
            </a:r>
            <a:r>
              <a:rPr lang="zh-CN" altLang="en-US" dirty="0" smtClean="0"/>
              <a:t>包 括 向 上 标 记</a:t>
            </a:r>
            <a:r>
              <a:rPr lang="en-US" dirty="0" smtClean="0"/>
              <a:t>、  </a:t>
            </a:r>
            <a:r>
              <a:rPr lang="zh-CN" altLang="en-US" dirty="0" smtClean="0"/>
              <a:t>防 湿 防 水 标 记</a:t>
            </a:r>
            <a:r>
              <a:rPr lang="en-US" dirty="0" smtClean="0"/>
              <a:t>、  </a:t>
            </a:r>
            <a:r>
              <a:rPr lang="zh-CN" altLang="en-US" dirty="0" smtClean="0"/>
              <a:t>小 心 轻 放 标 记</a:t>
            </a:r>
            <a:r>
              <a:rPr lang="en-US" dirty="0" smtClean="0"/>
              <a:t>、  </a:t>
            </a:r>
            <a:r>
              <a:rPr lang="zh-CN" altLang="en-US" dirty="0" smtClean="0"/>
              <a:t>由 此 起 吊 标 记</a:t>
            </a:r>
            <a:r>
              <a:rPr lang="en-US" dirty="0" smtClean="0"/>
              <a:t>、</a:t>
            </a:r>
            <a:r>
              <a:rPr lang="zh-CN" altLang="en-US" dirty="0" smtClean="0"/>
              <a:t>由此开启标记</a:t>
            </a:r>
            <a:r>
              <a:rPr lang="en-US" dirty="0" smtClean="0"/>
              <a:t>、  </a:t>
            </a:r>
            <a:r>
              <a:rPr lang="zh-CN" altLang="en-US" dirty="0" smtClean="0"/>
              <a:t>重 心 点 标 记</a:t>
            </a:r>
            <a:r>
              <a:rPr lang="en-US" dirty="0" smtClean="0"/>
              <a:t>、  </a:t>
            </a:r>
            <a:r>
              <a:rPr lang="zh-CN" altLang="en-US" dirty="0" smtClean="0"/>
              <a:t>防 热 标 记</a:t>
            </a:r>
            <a:r>
              <a:rPr lang="en-US" dirty="0" smtClean="0"/>
              <a:t>、  </a:t>
            </a:r>
            <a:r>
              <a:rPr lang="zh-CN" altLang="en-US" dirty="0" smtClean="0"/>
              <a:t>防 冻 标 记 及 其 他 诸 如  </a:t>
            </a:r>
            <a:r>
              <a:rPr lang="en-US" dirty="0" smtClean="0"/>
              <a:t>“ </a:t>
            </a:r>
            <a:r>
              <a:rPr lang="zh-CN" altLang="en-US" dirty="0" smtClean="0"/>
              <a:t>切 勿 用 钩</a:t>
            </a:r>
            <a:r>
              <a:rPr lang="en-US" dirty="0" smtClean="0"/>
              <a:t>”	“ </a:t>
            </a:r>
            <a:r>
              <a:rPr lang="zh-CN" altLang="en-US" dirty="0" smtClean="0"/>
              <a:t>勿 近 锅 炉</a:t>
            </a:r>
            <a:r>
              <a:rPr lang="en-US" dirty="0" smtClean="0"/>
              <a:t>” “ </a:t>
            </a:r>
            <a:r>
              <a:rPr lang="zh-CN" altLang="en-US" dirty="0" smtClean="0"/>
              <a:t>请勿斜放</a:t>
            </a:r>
            <a:r>
              <a:rPr lang="en-US" dirty="0" smtClean="0"/>
              <a:t>、  </a:t>
            </a:r>
            <a:r>
              <a:rPr lang="zh-CN" altLang="en-US" dirty="0" smtClean="0"/>
              <a:t>倒置</a:t>
            </a:r>
            <a:r>
              <a:rPr lang="en-US" dirty="0" smtClean="0"/>
              <a:t>”  </a:t>
            </a:r>
            <a:r>
              <a:rPr lang="zh-CN" altLang="en-US" dirty="0" smtClean="0"/>
              <a:t>标记等</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zh-CN" altLang="en-US" dirty="0" smtClean="0"/>
              <a:t>第三节　国际物流标准化</a:t>
            </a:r>
            <a:endParaRPr lang="zh-CN" altLang="zh-CN" dirty="0" smtClean="0"/>
          </a:p>
        </p:txBody>
      </p:sp>
      <p:sp>
        <p:nvSpPr>
          <p:cNvPr id="25603"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危险货物标记</a:t>
            </a:r>
            <a:r>
              <a:rPr lang="en-US" dirty="0" smtClean="0"/>
              <a:t>。  </a:t>
            </a:r>
            <a:r>
              <a:rPr lang="zh-CN" altLang="en-US" dirty="0" smtClean="0"/>
              <a:t>包括爆炸品标 记</a:t>
            </a:r>
            <a:r>
              <a:rPr lang="en-US" dirty="0" smtClean="0"/>
              <a:t>、  </a:t>
            </a:r>
            <a:r>
              <a:rPr lang="zh-CN" altLang="en-US" dirty="0" smtClean="0"/>
              <a:t>氧 化 剂 标 记</a:t>
            </a:r>
            <a:r>
              <a:rPr lang="en-US" dirty="0" smtClean="0"/>
              <a:t>、  </a:t>
            </a:r>
            <a:r>
              <a:rPr lang="zh-CN" altLang="en-US" dirty="0" smtClean="0"/>
              <a:t>无 毒 不 燃 压 缩 气 体 标 记</a:t>
            </a:r>
            <a:r>
              <a:rPr lang="en-US" dirty="0" smtClean="0"/>
              <a:t>、  </a:t>
            </a:r>
            <a:r>
              <a:rPr lang="zh-CN" altLang="en-US" dirty="0" smtClean="0"/>
              <a:t>易 燃 压 缩气体标记</a:t>
            </a:r>
            <a:r>
              <a:rPr lang="en-US" dirty="0" smtClean="0"/>
              <a:t>、  </a:t>
            </a:r>
            <a:r>
              <a:rPr lang="zh-CN" altLang="en-US" dirty="0" smtClean="0"/>
              <a:t>有毒压缩气体标记</a:t>
            </a:r>
            <a:r>
              <a:rPr lang="en-US" dirty="0" smtClean="0"/>
              <a:t>、  </a:t>
            </a:r>
            <a:r>
              <a:rPr lang="zh-CN" altLang="en-US" dirty="0" smtClean="0"/>
              <a:t>易燃物品标记</a:t>
            </a:r>
            <a:r>
              <a:rPr lang="en-US" dirty="0" smtClean="0"/>
              <a:t>、  </a:t>
            </a:r>
            <a:r>
              <a:rPr lang="zh-CN" altLang="en-US" dirty="0" smtClean="0"/>
              <a:t>自燃物品标记</a:t>
            </a:r>
            <a:r>
              <a:rPr lang="en-US" dirty="0" smtClean="0"/>
              <a:t>、  </a:t>
            </a:r>
            <a:r>
              <a:rPr lang="zh-CN" altLang="en-US" dirty="0" smtClean="0"/>
              <a:t>遇水燃烧物品标记</a:t>
            </a:r>
            <a:r>
              <a:rPr lang="en-US" dirty="0" smtClean="0"/>
              <a:t>、  </a:t>
            </a:r>
            <a:r>
              <a:rPr lang="zh-CN" altLang="en-US" dirty="0" smtClean="0"/>
              <a:t>有毒品标记</a:t>
            </a:r>
            <a:r>
              <a:rPr lang="en-US" dirty="0" smtClean="0"/>
              <a:t>、  </a:t>
            </a:r>
            <a:r>
              <a:rPr lang="zh-CN" altLang="en-US" dirty="0" smtClean="0"/>
              <a:t>剧毒品标记</a:t>
            </a:r>
            <a:r>
              <a:rPr lang="en-US" dirty="0" smtClean="0"/>
              <a:t>、  </a:t>
            </a:r>
            <a:r>
              <a:rPr lang="zh-CN" altLang="en-US" dirty="0" smtClean="0"/>
              <a:t>腐蚀性物品标记和放射性物品标记等</a:t>
            </a:r>
            <a:r>
              <a:rPr lang="en-US" dirty="0" smtClean="0"/>
              <a:t>。</a:t>
            </a:r>
            <a:endParaRPr lang="zh-CN" altLang="en-US" dirty="0" smtClean="0"/>
          </a:p>
          <a:p>
            <a:pPr>
              <a:lnSpc>
                <a:spcPct val="150000"/>
              </a:lnSpc>
            </a:pPr>
            <a:r>
              <a:rPr lang="en-US" dirty="0" smtClean="0"/>
              <a:t>２  </a:t>
            </a:r>
            <a:r>
              <a:rPr lang="zh-CN" altLang="en-US" dirty="0" smtClean="0"/>
              <a:t>自动识别与条码标志</a:t>
            </a:r>
          </a:p>
          <a:p>
            <a:pPr>
              <a:lnSpc>
                <a:spcPct val="150000"/>
              </a:lnSpc>
            </a:pPr>
            <a:r>
              <a:rPr lang="en-US" dirty="0" smtClean="0"/>
              <a:t>“ </a:t>
            </a:r>
            <a:r>
              <a:rPr lang="zh-CN" altLang="en-US" dirty="0" smtClean="0"/>
              <a:t>自动识别 </a:t>
            </a:r>
            <a:r>
              <a:rPr lang="en-US" dirty="0" smtClean="0"/>
              <a:t>＋ </a:t>
            </a:r>
            <a:r>
              <a:rPr lang="zh-CN" altLang="en-US" dirty="0" smtClean="0"/>
              <a:t>条码</a:t>
            </a:r>
            <a:r>
              <a:rPr lang="en-US" dirty="0" smtClean="0"/>
              <a:t>”  </a:t>
            </a:r>
            <a:r>
              <a:rPr lang="zh-CN" altLang="en-US" dirty="0" smtClean="0"/>
              <a:t>是  </a:t>
            </a:r>
            <a:r>
              <a:rPr lang="en-US" dirty="0" smtClean="0"/>
              <a:t>“ </a:t>
            </a:r>
            <a:r>
              <a:rPr lang="zh-CN" altLang="en-US" dirty="0" smtClean="0"/>
              <a:t>人工识别 </a:t>
            </a:r>
            <a:r>
              <a:rPr lang="en-US" dirty="0" smtClean="0"/>
              <a:t>＋ </a:t>
            </a:r>
            <a:r>
              <a:rPr lang="zh-CN" altLang="en-US" dirty="0" smtClean="0"/>
              <a:t>标志</a:t>
            </a:r>
            <a:r>
              <a:rPr lang="en-US" dirty="0" smtClean="0"/>
              <a:t>”  </a:t>
            </a:r>
            <a:r>
              <a:rPr lang="zh-CN" altLang="en-US" dirty="0" smtClean="0"/>
              <a:t>的一大进步</a:t>
            </a:r>
            <a:r>
              <a:rPr lang="en-US" dirty="0" smtClean="0"/>
              <a:t>，  </a:t>
            </a:r>
            <a:r>
              <a:rPr lang="zh-CN" altLang="en-US" dirty="0" smtClean="0"/>
              <a:t>这种技术使识别速度提高几十  倍甚至上百倍</a:t>
            </a:r>
            <a:r>
              <a:rPr lang="en-US" dirty="0" smtClean="0"/>
              <a:t>，  </a:t>
            </a:r>
            <a:r>
              <a:rPr lang="zh-CN" altLang="en-US" dirty="0" smtClean="0"/>
              <a:t>使识别的准确程度很高</a:t>
            </a:r>
            <a:r>
              <a:rPr lang="en-US" dirty="0" smtClean="0"/>
              <a:t>，   </a:t>
            </a:r>
            <a:r>
              <a:rPr lang="zh-CN" altLang="en-US" dirty="0" smtClean="0"/>
              <a:t>几乎是无一失误</a:t>
            </a:r>
            <a:r>
              <a:rPr lang="en-US" dirty="0" smtClean="0"/>
              <a:t>，  </a:t>
            </a:r>
            <a:r>
              <a:rPr lang="zh-CN" altLang="en-US" dirty="0" smtClean="0"/>
              <a:t>是物流系统的重要发展</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zh-CN" altLang="en-US" dirty="0" smtClean="0"/>
              <a:t>第三节　国际物流标准化</a:t>
            </a:r>
            <a:endParaRPr lang="zh-CN" altLang="zh-CN" dirty="0" smtClean="0"/>
          </a:p>
        </p:txBody>
      </p:sp>
      <p:sp>
        <p:nvSpPr>
          <p:cNvPr id="26627" name="Rectangle 3"/>
          <p:cNvSpPr>
            <a:spLocks noGrp="1" noChangeArrowheads="1"/>
          </p:cNvSpPr>
          <p:nvPr>
            <p:ph type="body" idx="1"/>
          </p:nvPr>
        </p:nvSpPr>
        <p:spPr/>
        <p:txBody>
          <a:bodyPr/>
          <a:lstStyle/>
          <a:p>
            <a:pPr>
              <a:lnSpc>
                <a:spcPct val="150000"/>
              </a:lnSpc>
            </a:pPr>
            <a:r>
              <a:rPr lang="en-US" dirty="0" smtClean="0"/>
              <a:t>“ </a:t>
            </a:r>
            <a:r>
              <a:rPr lang="zh-CN" altLang="en-US" dirty="0" smtClean="0"/>
              <a:t>自动识别 </a:t>
            </a:r>
            <a:r>
              <a:rPr lang="en-US" dirty="0" smtClean="0"/>
              <a:t>＋ </a:t>
            </a:r>
            <a:r>
              <a:rPr lang="zh-CN" altLang="en-US" dirty="0" smtClean="0"/>
              <a:t>条码</a:t>
            </a:r>
            <a:r>
              <a:rPr lang="en-US" dirty="0" smtClean="0"/>
              <a:t>”  </a:t>
            </a:r>
            <a:r>
              <a:rPr lang="zh-CN" altLang="en-US" dirty="0" smtClean="0"/>
              <a:t>之所以能广泛实施</a:t>
            </a:r>
            <a:r>
              <a:rPr lang="en-US" dirty="0" smtClean="0"/>
              <a:t>，  </a:t>
            </a:r>
            <a:r>
              <a:rPr lang="zh-CN" altLang="en-US" dirty="0" smtClean="0"/>
              <a:t>关键在于条码的标准化</a:t>
            </a:r>
            <a:r>
              <a:rPr lang="en-US" dirty="0" smtClean="0"/>
              <a:t>，   </a:t>
            </a:r>
            <a:r>
              <a:rPr lang="zh-CN" altLang="en-US" dirty="0" smtClean="0"/>
              <a:t>使自动识别的电子数据可以成为共享的数据</a:t>
            </a:r>
            <a:r>
              <a:rPr lang="en-US" dirty="0" smtClean="0"/>
              <a:t>，   </a:t>
            </a:r>
            <a:r>
              <a:rPr lang="zh-CN" altLang="en-US" dirty="0" smtClean="0"/>
              <a:t>这样才能提高效率</a:t>
            </a:r>
            <a:r>
              <a:rPr lang="en-US" dirty="0" smtClean="0"/>
              <a:t>。</a:t>
            </a:r>
            <a:endParaRPr lang="zh-CN" altLang="en-US" dirty="0" smtClean="0"/>
          </a:p>
          <a:p>
            <a:pPr>
              <a:lnSpc>
                <a:spcPct val="150000"/>
              </a:lnSpc>
            </a:pPr>
            <a:r>
              <a:rPr lang="zh-CN" altLang="en-US" dirty="0" smtClean="0"/>
              <a:t>和一般的图记标志不同的是</a:t>
            </a:r>
            <a:r>
              <a:rPr lang="en-US" dirty="0" smtClean="0"/>
              <a:t>，   </a:t>
            </a:r>
            <a:r>
              <a:rPr lang="zh-CN" altLang="en-US" dirty="0" smtClean="0"/>
              <a:t>条码有大得多的数据存储量</a:t>
            </a:r>
            <a:r>
              <a:rPr lang="en-US" dirty="0" smtClean="0"/>
              <a:t>。  </a:t>
            </a:r>
            <a:r>
              <a:rPr lang="zh-CN" altLang="en-US" dirty="0" smtClean="0"/>
              <a:t>可以将物流有关信息都包含 在内</a:t>
            </a:r>
            <a:r>
              <a:rPr lang="en-US" dirty="0" smtClean="0"/>
              <a:t>，  </a:t>
            </a:r>
            <a:r>
              <a:rPr lang="zh-CN" altLang="en-US" dirty="0" smtClean="0"/>
              <a:t>这是图记标志所不可比拟的</a:t>
            </a:r>
            <a:r>
              <a:rPr lang="en-US" dirty="0" smtClean="0"/>
              <a:t>。  </a:t>
            </a:r>
            <a:r>
              <a:rPr lang="zh-CN" altLang="en-US" dirty="0" smtClean="0"/>
              <a:t>条码的重大缺陷是缺乏直观性</a:t>
            </a:r>
            <a:r>
              <a:rPr lang="en-US" dirty="0" smtClean="0"/>
              <a:t>，   </a:t>
            </a:r>
            <a:r>
              <a:rPr lang="zh-CN" altLang="en-US" dirty="0" smtClean="0"/>
              <a:t>只能和自动识别系统配套使用</a:t>
            </a:r>
            <a:r>
              <a:rPr lang="en-US" dirty="0" smtClean="0"/>
              <a:t>，  </a:t>
            </a:r>
            <a:r>
              <a:rPr lang="zh-CN" altLang="en-US" dirty="0" smtClean="0"/>
              <a:t>而无法人工识别</a:t>
            </a:r>
            <a:r>
              <a:rPr lang="en-US" dirty="0" smtClean="0"/>
              <a:t>。  </a:t>
            </a:r>
            <a:r>
              <a:rPr lang="zh-CN" altLang="en-US" dirty="0" smtClean="0"/>
              <a:t>因此</a:t>
            </a:r>
            <a:r>
              <a:rPr lang="en-US" dirty="0" smtClean="0"/>
              <a:t>，  </a:t>
            </a:r>
            <a:r>
              <a:rPr lang="zh-CN" altLang="en-US" dirty="0" smtClean="0"/>
              <a:t>条形码的提示</a:t>
            </a:r>
            <a:r>
              <a:rPr lang="en-US" dirty="0" smtClean="0"/>
              <a:t>、  </a:t>
            </a:r>
            <a:r>
              <a:rPr lang="zh-CN" altLang="en-US" dirty="0" smtClean="0"/>
              <a:t>警示作用远不如图记的标志</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zh-CN" altLang="en-US" dirty="0" smtClean="0"/>
              <a:t>第三节　国际物流标准化</a:t>
            </a:r>
            <a:endParaRPr lang="zh-CN" altLang="zh-CN" dirty="0" smtClean="0"/>
          </a:p>
        </p:txBody>
      </p:sp>
      <p:sp>
        <p:nvSpPr>
          <p:cNvPr id="27651" name="Rectangle 3"/>
          <p:cNvSpPr>
            <a:spLocks noGrp="1" noChangeArrowheads="1"/>
          </p:cNvSpPr>
          <p:nvPr>
            <p:ph type="body" idx="1"/>
          </p:nvPr>
        </p:nvSpPr>
        <p:spPr/>
        <p:txBody>
          <a:bodyPr/>
          <a:lstStyle/>
          <a:p>
            <a:pPr>
              <a:lnSpc>
                <a:spcPct val="150000"/>
              </a:lnSpc>
            </a:pPr>
            <a:r>
              <a:rPr lang="zh-CN" altLang="en-US" sz="2900" dirty="0" smtClean="0"/>
              <a:t>四</a:t>
            </a:r>
            <a:r>
              <a:rPr lang="en-US" sz="2900" dirty="0" smtClean="0"/>
              <a:t>、  </a:t>
            </a:r>
            <a:r>
              <a:rPr lang="zh-CN" altLang="en-US" sz="2900" dirty="0" smtClean="0"/>
              <a:t>自动化仓库标准</a:t>
            </a:r>
            <a:r>
              <a:rPr lang="en-US" altLang="zh-CN" sz="2900" dirty="0" smtClean="0"/>
              <a:t> </a:t>
            </a:r>
            <a:endParaRPr lang="zh-CN" altLang="en-US" sz="2900" dirty="0" smtClean="0"/>
          </a:p>
          <a:p>
            <a:pPr>
              <a:lnSpc>
                <a:spcPct val="150000"/>
              </a:lnSpc>
            </a:pPr>
            <a:r>
              <a:rPr lang="zh-CN" altLang="en-US" dirty="0" smtClean="0"/>
              <a:t>自动化仓库标准主要内容有以下几部分</a:t>
            </a:r>
            <a:r>
              <a:rPr lang="en-US" dirty="0" smtClean="0"/>
              <a:t>：</a:t>
            </a:r>
            <a:endParaRPr lang="zh-CN" altLang="en-US" dirty="0" smtClean="0"/>
          </a:p>
          <a:p>
            <a:pPr>
              <a:lnSpc>
                <a:spcPct val="150000"/>
              </a:lnSpc>
            </a:pPr>
            <a:r>
              <a:rPr lang="en-US" dirty="0" smtClean="0"/>
              <a:t>１  </a:t>
            </a:r>
            <a:r>
              <a:rPr lang="zh-CN" altLang="en-US" dirty="0" smtClean="0"/>
              <a:t>名词术语的统一解释</a:t>
            </a:r>
          </a:p>
          <a:p>
            <a:pPr>
              <a:lnSpc>
                <a:spcPct val="150000"/>
              </a:lnSpc>
            </a:pPr>
            <a:r>
              <a:rPr lang="zh-CN" altLang="en-US" dirty="0" smtClean="0"/>
              <a:t>这是自动化仓库的基础标准</a:t>
            </a:r>
            <a:r>
              <a:rPr lang="en-US" dirty="0" smtClean="0"/>
              <a:t>，   </a:t>
            </a:r>
            <a:r>
              <a:rPr lang="zh-CN" altLang="en-US" dirty="0" smtClean="0"/>
              <a:t>统一使用词汇之后</a:t>
            </a:r>
            <a:r>
              <a:rPr lang="en-US" dirty="0" smtClean="0"/>
              <a:t>，  </a:t>
            </a:r>
            <a:r>
              <a:rPr lang="zh-CN" altLang="en-US" dirty="0" smtClean="0"/>
              <a:t>可以 避 免 设 计</a:t>
            </a:r>
            <a:r>
              <a:rPr lang="en-US" dirty="0" smtClean="0"/>
              <a:t>、  </a:t>
            </a:r>
            <a:r>
              <a:rPr lang="zh-CN" altLang="en-US" dirty="0" smtClean="0"/>
              <a:t>建 造 和 使 用 时 的 混 乱</a:t>
            </a:r>
            <a:r>
              <a:rPr lang="en-US" dirty="0" smtClean="0"/>
              <a:t>。  </a:t>
            </a:r>
            <a:r>
              <a:rPr lang="zh-CN" altLang="en-US" dirty="0" smtClean="0"/>
              <a:t>一般而言</a:t>
            </a:r>
            <a:r>
              <a:rPr lang="en-US" dirty="0" smtClean="0"/>
              <a:t>，  </a:t>
            </a:r>
            <a:r>
              <a:rPr lang="zh-CN" altLang="en-US" dirty="0" smtClean="0"/>
              <a:t>大体应由以下几部分语言组成</a:t>
            </a:r>
            <a:r>
              <a:rPr lang="en-US" dirty="0" smtClean="0"/>
              <a:t>：</a:t>
            </a:r>
            <a:endParaRPr lang="zh-CN" altLang="en-US" dirty="0" smtClean="0"/>
          </a:p>
          <a:p>
            <a:pPr>
              <a:lnSpc>
                <a:spcPct val="150000"/>
              </a:lnSpc>
            </a:pPr>
            <a:r>
              <a:rPr lang="en-US" dirty="0" smtClean="0"/>
              <a:t>（１）  </a:t>
            </a:r>
            <a:r>
              <a:rPr lang="zh-CN" altLang="en-US" dirty="0" smtClean="0"/>
              <a:t>自动化仓库的设施</a:t>
            </a:r>
            <a:r>
              <a:rPr lang="en-US" dirty="0" smtClean="0"/>
              <a:t>、  </a:t>
            </a:r>
            <a:r>
              <a:rPr lang="zh-CN" altLang="en-US" dirty="0" smtClean="0"/>
              <a:t>建筑</a:t>
            </a:r>
            <a:r>
              <a:rPr lang="en-US" dirty="0" smtClean="0"/>
              <a:t>、  </a:t>
            </a:r>
            <a:r>
              <a:rPr lang="zh-CN" altLang="en-US" dirty="0" smtClean="0"/>
              <a:t>设备的统一名称</a:t>
            </a:r>
            <a:r>
              <a:rPr lang="en-US" dirty="0" smtClean="0"/>
              <a:t>。  </a:t>
            </a:r>
            <a:r>
              <a:rPr lang="zh-CN" altLang="en-US" dirty="0" smtClean="0"/>
              <a:t>包括种类</a:t>
            </a:r>
            <a:r>
              <a:rPr lang="en-US" dirty="0" smtClean="0"/>
              <a:t>、  </a:t>
            </a:r>
            <a:r>
              <a:rPr lang="zh-CN" altLang="en-US" dirty="0" smtClean="0"/>
              <a:t>形式</a:t>
            </a:r>
            <a:r>
              <a:rPr lang="en-US" dirty="0" smtClean="0"/>
              <a:t>、  </a:t>
            </a:r>
            <a:r>
              <a:rPr lang="zh-CN" altLang="en-US" dirty="0" smtClean="0"/>
              <a:t>构造</a:t>
            </a:r>
            <a:r>
              <a:rPr lang="en-US" dirty="0" smtClean="0"/>
              <a:t>、  </a:t>
            </a:r>
            <a:r>
              <a:rPr lang="zh-CN" altLang="en-US" dirty="0" smtClean="0"/>
              <a:t>规 格</a:t>
            </a:r>
            <a:r>
              <a:rPr lang="en-US" dirty="0" smtClean="0"/>
              <a:t>、  </a:t>
            </a:r>
            <a:r>
              <a:rPr lang="zh-CN" altLang="en-US" dirty="0" smtClean="0"/>
              <a:t>尺 寸及性能等</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zh-CN" altLang="en-US" dirty="0" smtClean="0"/>
              <a:t>第三节　国际物流标准化</a:t>
            </a:r>
            <a:endParaRPr lang="zh-CN" altLang="zh-CN" dirty="0" smtClean="0"/>
          </a:p>
        </p:txBody>
      </p:sp>
      <p:sp>
        <p:nvSpPr>
          <p:cNvPr id="28675"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自动化仓库内部定位名称</a:t>
            </a:r>
            <a:r>
              <a:rPr lang="en-US" dirty="0" smtClean="0"/>
              <a:t>。   </a:t>
            </a:r>
            <a:r>
              <a:rPr lang="zh-CN" altLang="en-US" dirty="0" smtClean="0"/>
              <a:t>例如日本工业标准  </a:t>
            </a:r>
            <a:r>
              <a:rPr lang="en-US" dirty="0" smtClean="0"/>
              <a:t>（ ＪＩＳＢ ８９４０）  </a:t>
            </a:r>
            <a:r>
              <a:rPr lang="zh-CN" altLang="en-US" dirty="0" smtClean="0"/>
              <a:t>用以下语言定位</a:t>
            </a:r>
            <a:r>
              <a:rPr lang="en-US" dirty="0" smtClean="0"/>
              <a:t>：</a:t>
            </a:r>
            <a:endParaRPr lang="zh-CN" altLang="en-US" dirty="0" smtClean="0"/>
          </a:p>
          <a:p>
            <a:pPr>
              <a:lnSpc>
                <a:spcPct val="150000"/>
              </a:lnSpc>
            </a:pPr>
            <a:r>
              <a:rPr lang="en-US" dirty="0" smtClean="0"/>
              <a:t>Ｗ </a:t>
            </a:r>
            <a:r>
              <a:rPr lang="zh-CN" altLang="en-US" dirty="0" smtClean="0"/>
              <a:t>方向</a:t>
            </a:r>
            <a:r>
              <a:rPr lang="en-US" dirty="0" smtClean="0"/>
              <a:t>：  </a:t>
            </a:r>
            <a:r>
              <a:rPr lang="zh-CN" altLang="en-US" dirty="0" smtClean="0"/>
              <a:t>与巷道机运行方向垂直的方向</a:t>
            </a:r>
            <a:r>
              <a:rPr lang="en-US" dirty="0" smtClean="0"/>
              <a:t>； Ｌ </a:t>
            </a:r>
            <a:r>
              <a:rPr lang="zh-CN" altLang="en-US" dirty="0" smtClean="0"/>
              <a:t>方向</a:t>
            </a:r>
            <a:r>
              <a:rPr lang="en-US" dirty="0" smtClean="0"/>
              <a:t>：  </a:t>
            </a:r>
            <a:r>
              <a:rPr lang="zh-CN" altLang="en-US" dirty="0" smtClean="0"/>
              <a:t>与巷道机运行方向平行的方向</a:t>
            </a:r>
            <a:r>
              <a:rPr lang="en-US" dirty="0" smtClean="0"/>
              <a:t>；</a:t>
            </a:r>
            <a:endParaRPr lang="zh-CN" altLang="en-US" dirty="0" smtClean="0"/>
          </a:p>
          <a:p>
            <a:pPr>
              <a:lnSpc>
                <a:spcPct val="150000"/>
              </a:lnSpc>
            </a:pPr>
            <a:r>
              <a:rPr lang="zh-CN" altLang="en-US" dirty="0" smtClean="0"/>
              <a:t>排</a:t>
            </a:r>
            <a:r>
              <a:rPr lang="en-US" dirty="0" smtClean="0"/>
              <a:t>：  </a:t>
            </a:r>
            <a:r>
              <a:rPr lang="zh-CN" altLang="en-US" dirty="0" smtClean="0"/>
              <a:t>沿 </a:t>
            </a:r>
            <a:r>
              <a:rPr lang="en-US" dirty="0" smtClean="0"/>
              <a:t>Ｗ </a:t>
            </a:r>
            <a:r>
              <a:rPr lang="zh-CN" altLang="en-US" dirty="0" smtClean="0"/>
              <a:t>方向货位数量定位</a:t>
            </a:r>
            <a:r>
              <a:rPr lang="en-US" dirty="0" smtClean="0"/>
              <a:t>；</a:t>
            </a:r>
            <a:endParaRPr lang="zh-CN" altLang="en-US" dirty="0" smtClean="0"/>
          </a:p>
          <a:p>
            <a:pPr>
              <a:lnSpc>
                <a:spcPct val="150000"/>
              </a:lnSpc>
            </a:pPr>
            <a:r>
              <a:rPr lang="zh-CN" altLang="en-US" dirty="0" smtClean="0"/>
              <a:t>列</a:t>
            </a:r>
            <a:r>
              <a:rPr lang="en-US" dirty="0" smtClean="0"/>
              <a:t>：  </a:t>
            </a:r>
            <a:r>
              <a:rPr lang="zh-CN" altLang="en-US" dirty="0" smtClean="0"/>
              <a:t>沿 </a:t>
            </a:r>
            <a:r>
              <a:rPr lang="en-US" dirty="0" smtClean="0"/>
              <a:t>Ｌ </a:t>
            </a:r>
            <a:r>
              <a:rPr lang="zh-CN" altLang="en-US" dirty="0" smtClean="0"/>
              <a:t>方向货位数量定位</a:t>
            </a:r>
            <a:r>
              <a:rPr lang="en-US" dirty="0" smtClean="0"/>
              <a:t>；</a:t>
            </a:r>
            <a:endParaRPr lang="zh-CN" altLang="en-US" dirty="0" smtClean="0"/>
          </a:p>
          <a:p>
            <a:pPr>
              <a:lnSpc>
                <a:spcPct val="150000"/>
              </a:lnSpc>
            </a:pPr>
            <a:r>
              <a:rPr lang="zh-CN" altLang="en-US" dirty="0" smtClean="0"/>
              <a:t>层</a:t>
            </a:r>
            <a:r>
              <a:rPr lang="en-US" dirty="0" smtClean="0"/>
              <a:t>：  </a:t>
            </a:r>
            <a:r>
              <a:rPr lang="zh-CN" altLang="en-US" dirty="0" smtClean="0"/>
              <a:t>沿货架高度方向货位数量定位</a:t>
            </a:r>
            <a:r>
              <a:rPr lang="en-US" dirty="0" smtClean="0"/>
              <a:t>。</a:t>
            </a:r>
            <a:endParaRPr lang="zh-CN" altLang="en-US" dirty="0" smtClean="0"/>
          </a:p>
          <a:p>
            <a:pPr eaLnBrk="1" hangingPunct="1">
              <a:lnSpc>
                <a:spcPct val="150000"/>
              </a:lnSpc>
            </a:pPr>
            <a:r>
              <a:rPr lang="en-US" dirty="0" smtClean="0"/>
              <a:t>（３）  </a:t>
            </a:r>
            <a:r>
              <a:rPr lang="zh-CN" altLang="en-US" dirty="0" smtClean="0"/>
              <a:t>操作</a:t>
            </a:r>
            <a:r>
              <a:rPr lang="en-US" dirty="0" smtClean="0"/>
              <a:t>、  </a:t>
            </a:r>
            <a:r>
              <a:rPr lang="zh-CN" altLang="en-US" dirty="0" smtClean="0"/>
              <a:t>运行指令</a:t>
            </a:r>
            <a:r>
              <a:rPr lang="en-US" dirty="0" smtClean="0"/>
              <a:t>、  </a:t>
            </a:r>
            <a:r>
              <a:rPr lang="zh-CN" altLang="en-US" dirty="0" smtClean="0"/>
              <a:t>术语等</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zh-CN" altLang="en-US" dirty="0" smtClean="0"/>
              <a:t>第三节　国际物流标准化</a:t>
            </a:r>
            <a:endParaRPr lang="zh-CN" altLang="zh-CN" dirty="0" smtClean="0"/>
          </a:p>
        </p:txBody>
      </p:sp>
      <p:sp>
        <p:nvSpPr>
          <p:cNvPr id="29699" name="Rectangle 3"/>
          <p:cNvSpPr>
            <a:spLocks noGrp="1" noChangeArrowheads="1"/>
          </p:cNvSpPr>
          <p:nvPr>
            <p:ph type="body" idx="1"/>
          </p:nvPr>
        </p:nvSpPr>
        <p:spPr/>
        <p:txBody>
          <a:bodyPr/>
          <a:lstStyle/>
          <a:p>
            <a:r>
              <a:rPr lang="en-US" dirty="0" smtClean="0"/>
              <a:t>２  </a:t>
            </a:r>
            <a:r>
              <a:rPr lang="zh-CN" altLang="en-US" dirty="0" smtClean="0"/>
              <a:t>立体自动化仓库设计通用规则</a:t>
            </a:r>
          </a:p>
          <a:p>
            <a:r>
              <a:rPr lang="zh-CN" altLang="en-US" dirty="0" smtClean="0"/>
              <a:t>立体自动化仓库设计通用规则包括适用范围</a:t>
            </a:r>
            <a:r>
              <a:rPr lang="en-US" dirty="0" smtClean="0"/>
              <a:t>、  </a:t>
            </a:r>
            <a:r>
              <a:rPr lang="zh-CN" altLang="en-US" dirty="0" smtClean="0"/>
              <a:t>用语含义解释</a:t>
            </a:r>
            <a:r>
              <a:rPr lang="en-US" dirty="0" smtClean="0"/>
              <a:t>、  </a:t>
            </a:r>
            <a:r>
              <a:rPr lang="zh-CN" altLang="en-US" dirty="0" smtClean="0"/>
              <a:t>货架</a:t>
            </a:r>
            <a:r>
              <a:rPr lang="en-US" dirty="0" smtClean="0"/>
              <a:t>、  </a:t>
            </a:r>
            <a:r>
              <a:rPr lang="zh-CN" altLang="en-US" dirty="0" smtClean="0"/>
              <a:t>堆垛起降机</a:t>
            </a:r>
            <a:r>
              <a:rPr lang="en-US" dirty="0" smtClean="0"/>
              <a:t>、  </a:t>
            </a:r>
            <a:r>
              <a:rPr lang="zh-CN" altLang="en-US" dirty="0" smtClean="0"/>
              <a:t>安全 装置</a:t>
            </a:r>
            <a:r>
              <a:rPr lang="en-US" dirty="0" smtClean="0"/>
              <a:t>、  </a:t>
            </a:r>
            <a:r>
              <a:rPr lang="zh-CN" altLang="en-US" dirty="0" smtClean="0"/>
              <a:t>尺寸</a:t>
            </a:r>
            <a:r>
              <a:rPr lang="en-US" dirty="0" smtClean="0"/>
              <a:t>、  </a:t>
            </a:r>
            <a:r>
              <a:rPr lang="zh-CN" altLang="en-US" dirty="0" smtClean="0"/>
              <a:t>性能计算</a:t>
            </a:r>
            <a:r>
              <a:rPr lang="en-US" dirty="0" smtClean="0"/>
              <a:t>、  </a:t>
            </a:r>
            <a:r>
              <a:rPr lang="zh-CN" altLang="en-US" dirty="0" smtClean="0"/>
              <a:t>表示方法等</a:t>
            </a:r>
            <a:r>
              <a:rPr lang="en-US" dirty="0" smtClean="0"/>
              <a:t>。</a:t>
            </a:r>
            <a:endParaRPr lang="zh-CN" altLang="en-US" dirty="0" smtClean="0"/>
          </a:p>
          <a:p>
            <a:r>
              <a:rPr lang="en-US" dirty="0" smtClean="0"/>
              <a:t>３  </a:t>
            </a:r>
            <a:r>
              <a:rPr lang="zh-CN" altLang="en-US" dirty="0" smtClean="0"/>
              <a:t>立体自动化仓库安全标准</a:t>
            </a:r>
          </a:p>
          <a:p>
            <a:r>
              <a:rPr lang="zh-CN" altLang="en-US" dirty="0" smtClean="0"/>
              <a:t>这部分规定了安全设施</a:t>
            </a:r>
            <a:r>
              <a:rPr lang="en-US" dirty="0" smtClean="0"/>
              <a:t>、   </a:t>
            </a:r>
            <a:r>
              <a:rPr lang="zh-CN" altLang="en-US" dirty="0" smtClean="0"/>
              <a:t>措施</a:t>
            </a:r>
            <a:r>
              <a:rPr lang="en-US" dirty="0" smtClean="0"/>
              <a:t>、  </a:t>
            </a:r>
            <a:r>
              <a:rPr lang="zh-CN" altLang="en-US" dirty="0" smtClean="0"/>
              <a:t>表示符号等</a:t>
            </a:r>
            <a:r>
              <a:rPr lang="en-US" dirty="0" smtClean="0"/>
              <a:t>。  </a:t>
            </a:r>
            <a:r>
              <a:rPr lang="zh-CN" altLang="en-US" dirty="0" smtClean="0"/>
              <a:t>例如防护棚网标准</a:t>
            </a:r>
            <a:r>
              <a:rPr lang="en-US" dirty="0" smtClean="0"/>
              <a:t>、  </a:t>
            </a:r>
            <a:r>
              <a:rPr lang="zh-CN" altLang="en-US" dirty="0" smtClean="0"/>
              <a:t>作业人员安全规则</a:t>
            </a:r>
            <a:r>
              <a:rPr lang="en-US" dirty="0" smtClean="0"/>
              <a:t>、</a:t>
            </a:r>
            <a:r>
              <a:rPr lang="zh-CN" altLang="en-US" dirty="0" smtClean="0"/>
              <a:t>操作室安全规则</a:t>
            </a:r>
            <a:r>
              <a:rPr lang="en-US" dirty="0" smtClean="0"/>
              <a:t>、  </a:t>
            </a:r>
            <a:r>
              <a:rPr lang="zh-CN" altLang="en-US" dirty="0" smtClean="0"/>
              <a:t>设备自动停止装置</a:t>
            </a:r>
            <a:r>
              <a:rPr lang="en-US" dirty="0" smtClean="0"/>
              <a:t>、  </a:t>
            </a:r>
            <a:r>
              <a:rPr lang="zh-CN" altLang="en-US" dirty="0" smtClean="0"/>
              <a:t>设备异常时的保险措施</a:t>
            </a:r>
            <a:r>
              <a:rPr lang="en-US" dirty="0" smtClean="0"/>
              <a:t>、  </a:t>
            </a:r>
            <a:r>
              <a:rPr lang="zh-CN" altLang="en-US" dirty="0" smtClean="0"/>
              <a:t>紧急停止装置及禁止入内等 表示符号</a:t>
            </a:r>
            <a:r>
              <a:rPr lang="en-US" dirty="0" smtClean="0"/>
              <a:t>。</a:t>
            </a:r>
            <a:endParaRPr lang="zh-CN" altLang="en-US" dirty="0" smtClean="0"/>
          </a:p>
          <a:p>
            <a:r>
              <a:rPr lang="en-US" dirty="0" smtClean="0"/>
              <a:t>４  </a:t>
            </a:r>
            <a:r>
              <a:rPr lang="zh-CN" altLang="en-US" dirty="0" smtClean="0"/>
              <a:t>立体自动仓库建设设计标准</a:t>
            </a:r>
          </a:p>
          <a:p>
            <a:r>
              <a:rPr lang="zh-CN" altLang="en-US" dirty="0" smtClean="0"/>
              <a:t>该标准与一般建筑设计标准的区别在于</a:t>
            </a:r>
            <a:r>
              <a:rPr lang="en-US" dirty="0" smtClean="0"/>
              <a:t>，  </a:t>
            </a:r>
            <a:r>
              <a:rPr lang="zh-CN" altLang="en-US" dirty="0" smtClean="0"/>
              <a:t>要根据物流器具特点确定模数尺寸</a:t>
            </a:r>
            <a:r>
              <a:rPr lang="en-US" dirty="0" smtClean="0"/>
              <a:t>，  </a:t>
            </a:r>
            <a:r>
              <a:rPr lang="zh-CN" altLang="en-US" dirty="0" smtClean="0"/>
              <a:t>标准还包 括面积</a:t>
            </a:r>
            <a:r>
              <a:rPr lang="en-US" dirty="0" smtClean="0"/>
              <a:t>、  </a:t>
            </a:r>
            <a:r>
              <a:rPr lang="zh-CN" altLang="en-US" dirty="0" smtClean="0"/>
              <a:t>高度</a:t>
            </a:r>
            <a:r>
              <a:rPr lang="en-US" dirty="0" smtClean="0"/>
              <a:t>、  </a:t>
            </a:r>
            <a:r>
              <a:rPr lang="zh-CN" altLang="en-US" dirty="0" smtClean="0"/>
              <a:t>层数的确定</a:t>
            </a:r>
            <a:r>
              <a:rPr lang="en-US" dirty="0" smtClean="0"/>
              <a:t>，  </a:t>
            </a:r>
            <a:r>
              <a:rPr lang="zh-CN" altLang="en-US" dirty="0" smtClean="0"/>
              <a:t>建筑安全</a:t>
            </a:r>
            <a:r>
              <a:rPr lang="en-US" dirty="0" smtClean="0"/>
              <a:t>、  </a:t>
            </a:r>
            <a:r>
              <a:rPr lang="zh-CN" altLang="en-US" dirty="0" smtClean="0"/>
              <a:t>防火</a:t>
            </a:r>
            <a:r>
              <a:rPr lang="en-US" dirty="0" smtClean="0"/>
              <a:t>、  </a:t>
            </a:r>
            <a:r>
              <a:rPr lang="zh-CN" altLang="en-US" dirty="0" smtClean="0"/>
              <a:t>防震规定</a:t>
            </a:r>
            <a:r>
              <a:rPr lang="en-US" dirty="0" smtClean="0"/>
              <a:t>，  </a:t>
            </a:r>
            <a:r>
              <a:rPr lang="zh-CN" altLang="en-US" dirty="0" smtClean="0"/>
              <a:t>仓库门</a:t>
            </a:r>
            <a:r>
              <a:rPr lang="en-US" dirty="0" smtClean="0"/>
              <a:t>、  </a:t>
            </a:r>
            <a:r>
              <a:rPr lang="zh-CN" altLang="en-US" dirty="0" smtClean="0"/>
              <a:t>窗尺寸及高度确定等</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zh-CN" altLang="en-US" dirty="0" smtClean="0"/>
              <a:t>第四节　ＥＤＩ 在国际物流中的应用</a:t>
            </a:r>
            <a:endParaRPr lang="zh-CN" altLang="zh-CN" dirty="0" smtClean="0"/>
          </a:p>
        </p:txBody>
      </p:sp>
      <p:sp>
        <p:nvSpPr>
          <p:cNvPr id="30723" name="Rectangle 3"/>
          <p:cNvSpPr>
            <a:spLocks noGrp="1" noChangeArrowheads="1"/>
          </p:cNvSpPr>
          <p:nvPr>
            <p:ph type="body" idx="1"/>
          </p:nvPr>
        </p:nvSpPr>
        <p:spPr/>
        <p:txBody>
          <a:bodyPr/>
          <a:lstStyle/>
          <a:p>
            <a:r>
              <a:rPr lang="en-US" dirty="0" smtClean="0"/>
              <a:t>１ ＥＤＩ </a:t>
            </a:r>
            <a:r>
              <a:rPr lang="zh-CN" altLang="en-US" dirty="0" smtClean="0"/>
              <a:t>的概念</a:t>
            </a:r>
          </a:p>
          <a:p>
            <a:r>
              <a:rPr lang="zh-CN" altLang="en-US" dirty="0" smtClean="0"/>
              <a:t>国际标准化组织  </a:t>
            </a:r>
            <a:r>
              <a:rPr lang="en-US" dirty="0" smtClean="0"/>
              <a:t>（ ＩＳＯ）  </a:t>
            </a:r>
            <a:r>
              <a:rPr lang="zh-CN" altLang="en-US" dirty="0" smtClean="0"/>
              <a:t>对 </a:t>
            </a:r>
            <a:r>
              <a:rPr lang="en-US" dirty="0" smtClean="0"/>
              <a:t>ＥＤＩ </a:t>
            </a:r>
            <a:r>
              <a:rPr lang="zh-CN" altLang="en-US" dirty="0" smtClean="0"/>
              <a:t>的定义是</a:t>
            </a:r>
            <a:r>
              <a:rPr lang="en-US" dirty="0" smtClean="0"/>
              <a:t>：  </a:t>
            </a:r>
            <a:r>
              <a:rPr lang="zh-CN" altLang="en-US" dirty="0" smtClean="0"/>
              <a:t>为商务或行政事务处理</a:t>
            </a:r>
            <a:r>
              <a:rPr lang="en-US" dirty="0" smtClean="0"/>
              <a:t>，  </a:t>
            </a:r>
            <a:r>
              <a:rPr lang="zh-CN" altLang="en-US" dirty="0" smtClean="0"/>
              <a:t>按照一个公认的标 准</a:t>
            </a:r>
            <a:r>
              <a:rPr lang="en-US" dirty="0" smtClean="0"/>
              <a:t>，  </a:t>
            </a:r>
            <a:r>
              <a:rPr lang="zh-CN" altLang="en-US" dirty="0" smtClean="0"/>
              <a:t>形成结构化的事务处理或消息报文格式</a:t>
            </a:r>
            <a:r>
              <a:rPr lang="en-US" dirty="0" smtClean="0"/>
              <a:t>，  </a:t>
            </a:r>
            <a:r>
              <a:rPr lang="zh-CN" altLang="en-US" dirty="0" smtClean="0"/>
              <a:t>从计算机到计算机的数据传输方法</a:t>
            </a:r>
            <a:r>
              <a:rPr lang="en-US" dirty="0" smtClean="0"/>
              <a:t>。</a:t>
            </a:r>
            <a:endParaRPr lang="zh-CN" altLang="en-US" dirty="0" smtClean="0"/>
          </a:p>
          <a:p>
            <a:r>
              <a:rPr lang="en-US" dirty="0" smtClean="0"/>
              <a:t>２ ＥＤＩ </a:t>
            </a:r>
            <a:r>
              <a:rPr lang="zh-CN" altLang="en-US" dirty="0" smtClean="0"/>
              <a:t>的标准</a:t>
            </a:r>
          </a:p>
          <a:p>
            <a:r>
              <a:rPr lang="zh-CN" altLang="en-US" dirty="0" smtClean="0"/>
              <a:t>标准化的工作是实现 </a:t>
            </a:r>
            <a:r>
              <a:rPr lang="en-US" dirty="0" smtClean="0"/>
              <a:t>ＥＤＩ </a:t>
            </a:r>
            <a:r>
              <a:rPr lang="zh-CN" altLang="en-US" dirty="0" smtClean="0"/>
              <a:t>互通和互联的前提和基础</a:t>
            </a:r>
            <a:r>
              <a:rPr lang="en-US" dirty="0" smtClean="0"/>
              <a:t>。   ＥＤＩ </a:t>
            </a:r>
            <a:r>
              <a:rPr lang="zh-CN" altLang="en-US" dirty="0" smtClean="0"/>
              <a:t>的标 准 包 括 </a:t>
            </a:r>
            <a:r>
              <a:rPr lang="en-US" dirty="0" smtClean="0"/>
              <a:t>ＥＤＩ </a:t>
            </a:r>
            <a:r>
              <a:rPr lang="zh-CN" altLang="en-US" dirty="0" smtClean="0"/>
              <a:t>网 络 通 信 标 准</a:t>
            </a:r>
            <a:r>
              <a:rPr lang="en-US" dirty="0" smtClean="0"/>
              <a:t>、  ＥＤＩ </a:t>
            </a:r>
            <a:r>
              <a:rPr lang="zh-CN" altLang="en-US" dirty="0" smtClean="0"/>
              <a:t>处理标准</a:t>
            </a:r>
            <a:r>
              <a:rPr lang="en-US" dirty="0" smtClean="0"/>
              <a:t>、  ＥＤＩ </a:t>
            </a:r>
            <a:r>
              <a:rPr lang="zh-CN" altLang="en-US" dirty="0" smtClean="0"/>
              <a:t>联系标准和 </a:t>
            </a:r>
            <a:r>
              <a:rPr lang="en-US" dirty="0" smtClean="0"/>
              <a:t>ＥＤＩ </a:t>
            </a:r>
            <a:r>
              <a:rPr lang="zh-CN" altLang="en-US" dirty="0" smtClean="0"/>
              <a:t>语义语法标准等</a:t>
            </a:r>
            <a:r>
              <a:rPr lang="en-US" dirty="0" smtClean="0"/>
              <a:t>。</a:t>
            </a:r>
            <a:endParaRPr lang="zh-CN" altLang="en-US" dirty="0" smtClean="0"/>
          </a:p>
          <a:p>
            <a:r>
              <a:rPr lang="en-US" dirty="0" smtClean="0"/>
              <a:t>ＥＤＩ </a:t>
            </a:r>
            <a:r>
              <a:rPr lang="zh-CN" altLang="en-US" dirty="0" smtClean="0"/>
              <a:t>网络通信标准</a:t>
            </a:r>
            <a:r>
              <a:rPr lang="en-US" dirty="0" smtClean="0"/>
              <a:t>。  </a:t>
            </a:r>
            <a:r>
              <a:rPr lang="zh-CN" altLang="en-US" dirty="0" smtClean="0"/>
              <a:t>这是要解决 </a:t>
            </a:r>
            <a:r>
              <a:rPr lang="en-US" dirty="0" smtClean="0"/>
              <a:t>ＥＤＩ </a:t>
            </a:r>
            <a:r>
              <a:rPr lang="zh-CN" altLang="en-US" dirty="0" smtClean="0"/>
              <a:t>通信网络应该建立在何种通信网络协议之上</a:t>
            </a:r>
            <a:r>
              <a:rPr lang="en-US" dirty="0" smtClean="0"/>
              <a:t>，  </a:t>
            </a:r>
            <a:r>
              <a:rPr lang="zh-CN" altLang="en-US" dirty="0" smtClean="0"/>
              <a:t>以保证各类 </a:t>
            </a:r>
            <a:r>
              <a:rPr lang="en-US" dirty="0" smtClean="0"/>
              <a:t>ＥＤＩ </a:t>
            </a:r>
            <a:r>
              <a:rPr lang="zh-CN" altLang="en-US" dirty="0" smtClean="0"/>
              <a:t>用户系统的互联</a:t>
            </a:r>
            <a:r>
              <a:rPr lang="en-US" dirty="0" smtClean="0"/>
              <a:t>。  </a:t>
            </a:r>
            <a:r>
              <a:rPr lang="zh-CN" altLang="en-US" dirty="0" smtClean="0"/>
              <a:t>目前国际上主要采用  </a:t>
            </a:r>
            <a:r>
              <a:rPr lang="en-US" dirty="0" smtClean="0"/>
              <a:t>ＭＨＸ </a:t>
            </a:r>
            <a:r>
              <a:rPr lang="zh-CN" altLang="en-US" dirty="0" smtClean="0"/>
              <a:t>作为 </a:t>
            </a:r>
            <a:r>
              <a:rPr lang="en-US" dirty="0" smtClean="0"/>
              <a:t>ＥＤＩ </a:t>
            </a:r>
            <a:r>
              <a:rPr lang="zh-CN" altLang="en-US" dirty="0" smtClean="0"/>
              <a:t>通信网络协议</a:t>
            </a:r>
            <a:r>
              <a:rPr lang="en-US" dirty="0" smtClean="0"/>
              <a:t>，  </a:t>
            </a:r>
            <a:r>
              <a:rPr lang="zh-CN" altLang="en-US" dirty="0" smtClean="0"/>
              <a:t>以解决</a:t>
            </a:r>
            <a:r>
              <a:rPr lang="en-US" dirty="0" smtClean="0"/>
              <a:t>ＥＤＩ </a:t>
            </a:r>
            <a:r>
              <a:rPr lang="zh-CN" altLang="en-US" dirty="0" smtClean="0"/>
              <a:t>的支撑环境</a:t>
            </a:r>
            <a:r>
              <a:rPr lang="en-US" dirty="0" smtClean="0"/>
              <a:t>。</a:t>
            </a:r>
            <a:endParaRPr lang="zh-CN" altLang="en-US" dirty="0" smtClean="0"/>
          </a:p>
          <a:p>
            <a:pPr eaLnBrk="1" hangingPunct="1"/>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zh-CN" altLang="en-US" dirty="0" smtClean="0"/>
              <a:t>第四节　ＥＤＩ 在国际物流中的应用</a:t>
            </a:r>
            <a:endParaRPr lang="zh-CN" altLang="zh-CN" dirty="0" smtClean="0"/>
          </a:p>
        </p:txBody>
      </p:sp>
      <p:sp>
        <p:nvSpPr>
          <p:cNvPr id="31747" name="Rectangle 3"/>
          <p:cNvSpPr>
            <a:spLocks noGrp="1" noChangeArrowheads="1"/>
          </p:cNvSpPr>
          <p:nvPr>
            <p:ph type="body" idx="1"/>
          </p:nvPr>
        </p:nvSpPr>
        <p:spPr/>
        <p:txBody>
          <a:bodyPr/>
          <a:lstStyle/>
          <a:p>
            <a:pPr>
              <a:lnSpc>
                <a:spcPct val="150000"/>
              </a:lnSpc>
            </a:pPr>
            <a:r>
              <a:rPr lang="en-US" dirty="0" smtClean="0"/>
              <a:t>ＥＤＩ </a:t>
            </a:r>
            <a:r>
              <a:rPr lang="zh-CN" altLang="en-US" dirty="0" smtClean="0"/>
              <a:t>处理标准</a:t>
            </a:r>
            <a:r>
              <a:rPr lang="en-US" dirty="0" smtClean="0"/>
              <a:t>。  </a:t>
            </a:r>
            <a:r>
              <a:rPr lang="zh-CN" altLang="en-US" dirty="0" smtClean="0"/>
              <a:t>这是要研究那些不同地域不同行业的各种 </a:t>
            </a:r>
            <a:r>
              <a:rPr lang="en-US" dirty="0" smtClean="0"/>
              <a:t>ＥＤＩ </a:t>
            </a:r>
            <a:r>
              <a:rPr lang="zh-CN" altLang="en-US" dirty="0" smtClean="0"/>
              <a:t>报文相互共有的  </a:t>
            </a:r>
            <a:r>
              <a:rPr lang="en-US" dirty="0" smtClean="0"/>
              <a:t>“ </a:t>
            </a:r>
            <a:r>
              <a:rPr lang="zh-CN" altLang="en-US" dirty="0" smtClean="0"/>
              <a:t>公共元 素报文</a:t>
            </a:r>
            <a:r>
              <a:rPr lang="en-US" dirty="0" smtClean="0"/>
              <a:t>”   </a:t>
            </a:r>
            <a:r>
              <a:rPr lang="zh-CN" altLang="en-US" dirty="0" smtClean="0"/>
              <a:t>的处理标准</a:t>
            </a:r>
            <a:r>
              <a:rPr lang="en-US" dirty="0" smtClean="0"/>
              <a:t>，  </a:t>
            </a:r>
            <a:r>
              <a:rPr lang="zh-CN" altLang="en-US" dirty="0" smtClean="0"/>
              <a:t>它与数据库</a:t>
            </a:r>
            <a:r>
              <a:rPr lang="en-US" dirty="0" smtClean="0"/>
              <a:t>、  </a:t>
            </a:r>
            <a:r>
              <a:rPr lang="zh-CN" altLang="en-US" dirty="0" smtClean="0"/>
              <a:t>管理信息系统  </a:t>
            </a:r>
            <a:r>
              <a:rPr lang="en-US" dirty="0" smtClean="0"/>
              <a:t>（ </a:t>
            </a:r>
            <a:r>
              <a:rPr lang="zh-CN" altLang="en-US" dirty="0" smtClean="0"/>
              <a:t>如 </a:t>
            </a:r>
            <a:r>
              <a:rPr lang="en-US" dirty="0" smtClean="0"/>
              <a:t>ＭＰＲＩＩ）   </a:t>
            </a:r>
            <a:r>
              <a:rPr lang="zh-CN" altLang="en-US" dirty="0" smtClean="0"/>
              <a:t>等接口有关</a:t>
            </a:r>
            <a:r>
              <a:rPr lang="en-US" dirty="0" smtClean="0"/>
              <a:t>。</a:t>
            </a:r>
            <a:endParaRPr lang="zh-CN" altLang="en-US" dirty="0" smtClean="0"/>
          </a:p>
          <a:p>
            <a:pPr>
              <a:lnSpc>
                <a:spcPct val="150000"/>
              </a:lnSpc>
            </a:pPr>
            <a:r>
              <a:rPr lang="en-US" dirty="0" smtClean="0"/>
              <a:t>ＥＤＩ </a:t>
            </a:r>
            <a:r>
              <a:rPr lang="zh-CN" altLang="en-US" dirty="0" smtClean="0"/>
              <a:t>联系标准</a:t>
            </a:r>
            <a:r>
              <a:rPr lang="en-US" dirty="0" smtClean="0"/>
              <a:t>。  </a:t>
            </a:r>
            <a:r>
              <a:rPr lang="zh-CN" altLang="en-US" dirty="0" smtClean="0"/>
              <a:t>这是解决 </a:t>
            </a:r>
            <a:r>
              <a:rPr lang="en-US" dirty="0" smtClean="0"/>
              <a:t>ＥＤＩ </a:t>
            </a:r>
            <a:r>
              <a:rPr lang="zh-CN" altLang="en-US" dirty="0" smtClean="0"/>
              <a:t>用户所属的其他信息管理系统或数据库与 </a:t>
            </a:r>
            <a:r>
              <a:rPr lang="en-US" dirty="0" smtClean="0"/>
              <a:t>ＥＤＩ </a:t>
            </a:r>
            <a:r>
              <a:rPr lang="zh-CN" altLang="en-US" dirty="0" smtClean="0"/>
              <a:t>系统之间的 接口</a:t>
            </a:r>
            <a:r>
              <a:rPr lang="en-US" dirty="0" smtClean="0"/>
              <a:t>。</a:t>
            </a:r>
            <a:endParaRPr lang="zh-CN" altLang="en-US" dirty="0" smtClean="0"/>
          </a:p>
          <a:p>
            <a:pPr>
              <a:lnSpc>
                <a:spcPct val="150000"/>
              </a:lnSpc>
            </a:pPr>
            <a:r>
              <a:rPr lang="en-US" dirty="0" smtClean="0"/>
              <a:t>ＥＤＩ </a:t>
            </a:r>
            <a:r>
              <a:rPr lang="zh-CN" altLang="en-US" dirty="0" smtClean="0"/>
              <a:t>语义语法标准  </a:t>
            </a:r>
            <a:r>
              <a:rPr lang="en-US" dirty="0" smtClean="0"/>
              <a:t>（ </a:t>
            </a:r>
            <a:r>
              <a:rPr lang="zh-CN" altLang="en-US" dirty="0" smtClean="0"/>
              <a:t>又 称 </a:t>
            </a:r>
            <a:r>
              <a:rPr lang="en-US" dirty="0" smtClean="0"/>
              <a:t>ＥＤＩ </a:t>
            </a:r>
            <a:r>
              <a:rPr lang="zh-CN" altLang="en-US" dirty="0" smtClean="0"/>
              <a:t>报 文 标 准</a:t>
            </a:r>
            <a:r>
              <a:rPr lang="en-US" dirty="0" smtClean="0"/>
              <a:t>） 。  </a:t>
            </a:r>
            <a:r>
              <a:rPr lang="zh-CN" altLang="en-US" dirty="0" smtClean="0"/>
              <a:t>这 是 要 解 决 各 种 报 文 类 型 格 式</a:t>
            </a:r>
            <a:r>
              <a:rPr lang="en-US" dirty="0" smtClean="0"/>
              <a:t>、  </a:t>
            </a:r>
            <a:r>
              <a:rPr lang="zh-CN" altLang="en-US" dirty="0" smtClean="0"/>
              <a:t>数 据 元 编码</a:t>
            </a:r>
            <a:r>
              <a:rPr lang="en-US" dirty="0" smtClean="0"/>
              <a:t>、  </a:t>
            </a:r>
            <a:r>
              <a:rPr lang="zh-CN" altLang="en-US" dirty="0" smtClean="0"/>
              <a:t>字符集和语法规则以及报表生成应用程序设计语言等</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zh-CN" altLang="en-US" dirty="0" smtClean="0"/>
              <a:t>第一节  国际物流信息系统的概述</a:t>
            </a:r>
            <a:endParaRPr lang="zh-CN" altLang="zh-CN" dirty="0" smtClean="0"/>
          </a:p>
        </p:txBody>
      </p:sp>
      <p:sp>
        <p:nvSpPr>
          <p:cNvPr id="5123" name="Rectangle 3"/>
          <p:cNvSpPr>
            <a:spLocks noGrp="1" noChangeArrowheads="1"/>
          </p:cNvSpPr>
          <p:nvPr>
            <p:ph type="body" idx="1"/>
          </p:nvPr>
        </p:nvSpPr>
        <p:spPr/>
        <p:txBody>
          <a:bodyPr/>
          <a:lstStyle/>
          <a:p>
            <a:r>
              <a:rPr lang="en-US" dirty="0" smtClean="0"/>
              <a:t>２  </a:t>
            </a:r>
            <a:r>
              <a:rPr lang="zh-CN" altLang="en-US" dirty="0" smtClean="0"/>
              <a:t>国际物流信息</a:t>
            </a:r>
          </a:p>
          <a:p>
            <a:r>
              <a:rPr lang="zh-CN" altLang="en-US" dirty="0" smtClean="0"/>
              <a:t>国际物流中的信息流是指信息流供给方与需求方进行信息交换和交流而产生的 信 息 流 动</a:t>
            </a:r>
            <a:r>
              <a:rPr lang="en-US" dirty="0" smtClean="0"/>
              <a:t>，  </a:t>
            </a:r>
            <a:r>
              <a:rPr lang="zh-CN" altLang="en-US" dirty="0" smtClean="0"/>
              <a:t>它表示了商品品种</a:t>
            </a:r>
            <a:r>
              <a:rPr lang="en-US" dirty="0" smtClean="0"/>
              <a:t>、  </a:t>
            </a:r>
            <a:r>
              <a:rPr lang="zh-CN" altLang="en-US" dirty="0" smtClean="0"/>
              <a:t>数量</a:t>
            </a:r>
            <a:r>
              <a:rPr lang="en-US" dirty="0" smtClean="0"/>
              <a:t>、  </a:t>
            </a:r>
            <a:r>
              <a:rPr lang="zh-CN" altLang="en-US" dirty="0" smtClean="0"/>
              <a:t>时间</a:t>
            </a:r>
            <a:r>
              <a:rPr lang="en-US" dirty="0" smtClean="0"/>
              <a:t>、  </a:t>
            </a:r>
            <a:r>
              <a:rPr lang="zh-CN" altLang="en-US" dirty="0" smtClean="0"/>
              <a:t>空间等各种需求信息在同一个国际物流系统内</a:t>
            </a:r>
            <a:r>
              <a:rPr lang="en-US" dirty="0" smtClean="0"/>
              <a:t>，  </a:t>
            </a:r>
            <a:r>
              <a:rPr lang="zh-CN" altLang="en-US" dirty="0" smtClean="0"/>
              <a:t>在不 同的物流环节中所处的具体位置</a:t>
            </a:r>
            <a:r>
              <a:rPr lang="en-US" dirty="0" smtClean="0"/>
              <a:t>。</a:t>
            </a:r>
            <a:r>
              <a:rPr lang="zh-CN" altLang="en-US" dirty="0" smtClean="0"/>
              <a:t>国际物流信息具有以下特点</a:t>
            </a:r>
            <a:r>
              <a:rPr lang="en-US" dirty="0" smtClean="0"/>
              <a:t>：</a:t>
            </a:r>
            <a:endParaRPr lang="zh-CN" altLang="en-US" dirty="0" smtClean="0"/>
          </a:p>
          <a:p>
            <a:r>
              <a:rPr lang="en-US" dirty="0" smtClean="0"/>
              <a:t>（１）  </a:t>
            </a:r>
            <a:r>
              <a:rPr lang="zh-CN" altLang="en-US" dirty="0" smtClean="0"/>
              <a:t>国际物流中的物流信息分布广</a:t>
            </a:r>
            <a:r>
              <a:rPr lang="en-US" dirty="0" smtClean="0"/>
              <a:t>、   </a:t>
            </a:r>
            <a:r>
              <a:rPr lang="zh-CN" altLang="en-US" dirty="0" smtClean="0"/>
              <a:t>数量大</a:t>
            </a:r>
            <a:r>
              <a:rPr lang="en-US" dirty="0" smtClean="0"/>
              <a:t>、  </a:t>
            </a:r>
            <a:r>
              <a:rPr lang="zh-CN" altLang="en-US" dirty="0" smtClean="0"/>
              <a:t>品种多</a:t>
            </a:r>
            <a:r>
              <a:rPr lang="en-US" dirty="0" smtClean="0"/>
              <a:t>。</a:t>
            </a:r>
            <a:endParaRPr lang="zh-CN" altLang="en-US" dirty="0" smtClean="0"/>
          </a:p>
          <a:p>
            <a:r>
              <a:rPr lang="en-US" dirty="0" smtClean="0"/>
              <a:t>（２）  </a:t>
            </a:r>
            <a:r>
              <a:rPr lang="zh-CN" altLang="en-US" dirty="0" smtClean="0"/>
              <a:t>国际物流中的信息的时效性很强</a:t>
            </a:r>
            <a:r>
              <a:rPr lang="en-US" dirty="0" smtClean="0"/>
              <a:t>，   </a:t>
            </a:r>
            <a:r>
              <a:rPr lang="zh-CN" altLang="en-US" dirty="0" smtClean="0"/>
              <a:t>信息价值的衰减速度快</a:t>
            </a:r>
            <a:r>
              <a:rPr lang="en-US" dirty="0" smtClean="0"/>
              <a:t>。</a:t>
            </a:r>
            <a:endParaRPr lang="zh-CN" altLang="en-US" dirty="0" smtClean="0"/>
          </a:p>
          <a:p>
            <a:r>
              <a:rPr lang="en-US" dirty="0" smtClean="0"/>
              <a:t>（３）  </a:t>
            </a:r>
            <a:r>
              <a:rPr lang="zh-CN" altLang="en-US" dirty="0" smtClean="0"/>
              <a:t>国际物流中的信息流具有双向反馈的作用</a:t>
            </a:r>
            <a:r>
              <a:rPr lang="en-US" dirty="0" smtClean="0"/>
              <a:t>。</a:t>
            </a:r>
            <a:endParaRPr lang="zh-CN" altLang="en-US" dirty="0" smtClean="0"/>
          </a:p>
          <a:p>
            <a:r>
              <a:rPr lang="en-US" dirty="0" smtClean="0"/>
              <a:t>（４）  </a:t>
            </a:r>
            <a:r>
              <a:rPr lang="zh-CN" altLang="en-US" dirty="0" smtClean="0"/>
              <a:t>国际物流中的信息流具有动态追踪性</a:t>
            </a:r>
            <a:r>
              <a:rPr lang="en-US" dirty="0" smtClean="0"/>
              <a:t>。</a:t>
            </a:r>
            <a:endParaRPr lang="zh-CN" altLang="en-US" dirty="0" smtClean="0"/>
          </a:p>
          <a:p>
            <a:r>
              <a:rPr lang="en-US" dirty="0" smtClean="0"/>
              <a:t>（５）  </a:t>
            </a:r>
            <a:r>
              <a:rPr lang="zh-CN" altLang="en-US" dirty="0" smtClean="0"/>
              <a:t>国际物流信息的标准化趋势</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zh-CN" altLang="en-US" dirty="0" smtClean="0"/>
              <a:t>第四节　ＥＤＩ 在国际物流中的应用</a:t>
            </a:r>
            <a:endParaRPr lang="zh-CN" altLang="zh-CN" dirty="0" smtClean="0"/>
          </a:p>
        </p:txBody>
      </p:sp>
      <p:sp>
        <p:nvSpPr>
          <p:cNvPr id="32771" name="Rectangle 3"/>
          <p:cNvSpPr>
            <a:spLocks noGrp="1" noChangeArrowheads="1"/>
          </p:cNvSpPr>
          <p:nvPr>
            <p:ph type="body" idx="1"/>
          </p:nvPr>
        </p:nvSpPr>
        <p:spPr/>
        <p:txBody>
          <a:bodyPr/>
          <a:lstStyle/>
          <a:p>
            <a:pPr eaLnBrk="1" hangingPunct="1">
              <a:lnSpc>
                <a:spcPct val="150000"/>
              </a:lnSpc>
            </a:pPr>
            <a:r>
              <a:rPr lang="en-US" dirty="0" smtClean="0"/>
              <a:t>３ ＥＤＩ </a:t>
            </a:r>
            <a:r>
              <a:rPr lang="zh-CN" altLang="en-US" dirty="0" smtClean="0"/>
              <a:t>对企业的作用</a:t>
            </a:r>
          </a:p>
          <a:p>
            <a:pPr>
              <a:lnSpc>
                <a:spcPct val="150000"/>
              </a:lnSpc>
            </a:pPr>
            <a:r>
              <a:rPr lang="en-US" dirty="0" smtClean="0"/>
              <a:t>ＥＤＩ </a:t>
            </a:r>
            <a:r>
              <a:rPr lang="zh-CN" altLang="en-US" dirty="0" smtClean="0"/>
              <a:t>的应用为企业带来的效益增加或成本的减少</a:t>
            </a:r>
            <a:r>
              <a:rPr lang="en-US" dirty="0" smtClean="0"/>
              <a:t>，  </a:t>
            </a:r>
            <a:r>
              <a:rPr lang="zh-CN" altLang="en-US" dirty="0" smtClean="0"/>
              <a:t>具体表现在以下几个方面</a:t>
            </a:r>
            <a:r>
              <a:rPr lang="en-US" dirty="0" smtClean="0"/>
              <a:t>：</a:t>
            </a:r>
            <a:endParaRPr lang="zh-CN" altLang="en-US" dirty="0" smtClean="0"/>
          </a:p>
          <a:p>
            <a:pPr>
              <a:lnSpc>
                <a:spcPct val="150000"/>
              </a:lnSpc>
            </a:pPr>
            <a:r>
              <a:rPr lang="en-US" dirty="0" smtClean="0"/>
              <a:t>（１）  ＥＤＩ </a:t>
            </a:r>
            <a:r>
              <a:rPr lang="zh-CN" altLang="en-US" dirty="0" smtClean="0"/>
              <a:t>正在成为企业生存的支柱</a:t>
            </a:r>
            <a:r>
              <a:rPr lang="en-US" dirty="0" smtClean="0"/>
              <a:t>。</a:t>
            </a:r>
            <a:endParaRPr lang="zh-CN" altLang="en-US" dirty="0" smtClean="0"/>
          </a:p>
          <a:p>
            <a:pPr eaLnBrk="1" hangingPunct="1">
              <a:lnSpc>
                <a:spcPct val="150000"/>
              </a:lnSpc>
            </a:pPr>
            <a:r>
              <a:rPr lang="en-US" dirty="0" smtClean="0"/>
              <a:t>（２）  </a:t>
            </a:r>
            <a:r>
              <a:rPr lang="zh-CN" altLang="en-US" dirty="0" smtClean="0"/>
              <a:t>为企业带来成本的节约</a:t>
            </a:r>
            <a:r>
              <a:rPr lang="en-US" dirty="0" smtClean="0"/>
              <a:t>。</a:t>
            </a:r>
            <a:endParaRPr lang="zh-CN" altLang="en-US" dirty="0" smtClean="0"/>
          </a:p>
          <a:p>
            <a:pPr eaLnBrk="1" hangingPunct="1">
              <a:lnSpc>
                <a:spcPct val="150000"/>
              </a:lnSpc>
            </a:pPr>
            <a:r>
              <a:rPr lang="en-US" dirty="0" smtClean="0"/>
              <a:t>（３）  </a:t>
            </a:r>
            <a:r>
              <a:rPr lang="zh-CN" altLang="en-US" dirty="0" smtClean="0"/>
              <a:t>改进企业内部的操作</a:t>
            </a:r>
            <a:r>
              <a:rPr lang="en-US" dirty="0" smtClean="0"/>
              <a:t>，  </a:t>
            </a:r>
            <a:r>
              <a:rPr lang="zh-CN" altLang="en-US" dirty="0" smtClean="0"/>
              <a:t>提升管理绩效</a:t>
            </a:r>
            <a:r>
              <a:rPr lang="en-US" dirty="0" smtClean="0"/>
              <a:t>。</a:t>
            </a:r>
            <a:endParaRPr lang="zh-CN" altLang="en-US" dirty="0" smtClean="0"/>
          </a:p>
          <a:p>
            <a:pPr eaLnBrk="1" hangingPunct="1">
              <a:lnSpc>
                <a:spcPct val="150000"/>
              </a:lnSpc>
            </a:pPr>
            <a:r>
              <a:rPr lang="en-US" dirty="0" smtClean="0"/>
              <a:t>（４）  </a:t>
            </a:r>
            <a:r>
              <a:rPr lang="zh-CN" altLang="en-US" dirty="0" smtClean="0"/>
              <a:t>改善企业与客户之间的业务关系</a:t>
            </a:r>
            <a:r>
              <a:rPr lang="en-US" dirty="0" smtClean="0"/>
              <a:t>。</a:t>
            </a:r>
            <a:endParaRPr lang="zh-CN" altLang="en-US" dirty="0" smtClean="0"/>
          </a:p>
          <a:p>
            <a:pPr eaLnBrk="1" hangingPunct="1">
              <a:lnSpc>
                <a:spcPct val="150000"/>
              </a:lnSpc>
            </a:pPr>
            <a:r>
              <a:rPr lang="en-US" dirty="0" smtClean="0"/>
              <a:t>（５）  </a:t>
            </a:r>
            <a:r>
              <a:rPr lang="zh-CN" altLang="en-US" dirty="0" smtClean="0"/>
              <a:t>提高企业的国际市场竞争能力</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zh-CN" altLang="en-US" dirty="0" smtClean="0"/>
              <a:t>第四节　ＥＤＩ 在国际物流中的应用</a:t>
            </a:r>
            <a:endParaRPr lang="zh-CN" altLang="zh-CN" dirty="0" smtClean="0"/>
          </a:p>
        </p:txBody>
      </p:sp>
      <p:sp>
        <p:nvSpPr>
          <p:cNvPr id="33795" name="Rectangle 3"/>
          <p:cNvSpPr>
            <a:spLocks noGrp="1" noChangeArrowheads="1"/>
          </p:cNvSpPr>
          <p:nvPr>
            <p:ph type="body" idx="1"/>
          </p:nvPr>
        </p:nvSpPr>
        <p:spPr/>
        <p:txBody>
          <a:bodyPr/>
          <a:lstStyle/>
          <a:p>
            <a:pPr eaLnBrk="1" hangingPunct="1"/>
            <a:r>
              <a:rPr lang="en-US" dirty="0" smtClean="0"/>
              <a:t>４  </a:t>
            </a:r>
            <a:r>
              <a:rPr lang="zh-CN" altLang="en-US" dirty="0" smtClean="0"/>
              <a:t>世界先进的 </a:t>
            </a:r>
            <a:r>
              <a:rPr lang="en-US" dirty="0" smtClean="0"/>
              <a:t>ＥＤＩ </a:t>
            </a:r>
            <a:r>
              <a:rPr lang="zh-CN" altLang="en-US" dirty="0" smtClean="0"/>
              <a:t>应用系统介绍</a:t>
            </a:r>
          </a:p>
          <a:p>
            <a:pPr eaLnBrk="1" hangingPunct="1"/>
            <a:r>
              <a:rPr lang="en-US" dirty="0" smtClean="0"/>
              <a:t>（１）  </a:t>
            </a:r>
            <a:r>
              <a:rPr lang="zh-CN" altLang="en-US" dirty="0" smtClean="0"/>
              <a:t>美国新奥尔良港的 </a:t>
            </a:r>
            <a:r>
              <a:rPr lang="en-US" dirty="0" smtClean="0"/>
              <a:t>ＣＲＥＣＳＣＥＮＴ  （ </a:t>
            </a:r>
            <a:r>
              <a:rPr lang="zh-CN" altLang="en-US" dirty="0" smtClean="0"/>
              <a:t>全港业务集成</a:t>
            </a:r>
            <a:r>
              <a:rPr lang="en-US" dirty="0" smtClean="0"/>
              <a:t>）   </a:t>
            </a:r>
            <a:r>
              <a:rPr lang="zh-CN" altLang="en-US" dirty="0" smtClean="0"/>
              <a:t>系统</a:t>
            </a:r>
            <a:r>
              <a:rPr lang="en-US" dirty="0" smtClean="0"/>
              <a:t>。</a:t>
            </a:r>
            <a:endParaRPr lang="zh-CN" altLang="en-US" dirty="0" smtClean="0"/>
          </a:p>
          <a:p>
            <a:r>
              <a:rPr lang="en-US" dirty="0" smtClean="0"/>
              <a:t>ＣＲＥＣＳＣＥＮＴ </a:t>
            </a:r>
            <a:r>
              <a:rPr lang="zh-CN" altLang="en-US" dirty="0" smtClean="0"/>
              <a:t>系统的对外应用的功能主要是</a:t>
            </a:r>
            <a:r>
              <a:rPr lang="en-US" dirty="0" smtClean="0"/>
              <a:t>：   </a:t>
            </a:r>
            <a:r>
              <a:rPr lang="zh-CN" altLang="en-US" dirty="0" smtClean="0"/>
              <a:t>泊位安排</a:t>
            </a:r>
            <a:r>
              <a:rPr lang="en-US" dirty="0" smtClean="0"/>
              <a:t>、  </a:t>
            </a:r>
            <a:r>
              <a:rPr lang="zh-CN" altLang="en-US" dirty="0" smtClean="0"/>
              <a:t>仓单处理</a:t>
            </a:r>
            <a:r>
              <a:rPr lang="en-US" dirty="0" smtClean="0"/>
              <a:t>、  </a:t>
            </a:r>
            <a:r>
              <a:rPr lang="zh-CN" altLang="en-US" dirty="0" smtClean="0"/>
              <a:t>危险品查询</a:t>
            </a:r>
            <a:r>
              <a:rPr lang="en-US" dirty="0" smtClean="0"/>
              <a:t>、  </a:t>
            </a:r>
            <a:r>
              <a:rPr lang="zh-CN" altLang="en-US" dirty="0" smtClean="0"/>
              <a:t>进口放行</a:t>
            </a:r>
            <a:r>
              <a:rPr lang="en-US" dirty="0" smtClean="0"/>
              <a:t>、  </a:t>
            </a:r>
            <a:r>
              <a:rPr lang="zh-CN" altLang="en-US" dirty="0" smtClean="0"/>
              <a:t>代发传真给内陆承运人</a:t>
            </a:r>
            <a:r>
              <a:rPr lang="en-US" dirty="0" smtClean="0"/>
              <a:t>、   </a:t>
            </a:r>
            <a:r>
              <a:rPr lang="zh-CN" altLang="en-US" dirty="0" smtClean="0"/>
              <a:t>卸船清单</a:t>
            </a:r>
            <a:r>
              <a:rPr lang="en-US" dirty="0" smtClean="0"/>
              <a:t>、  </a:t>
            </a:r>
            <a:r>
              <a:rPr lang="zh-CN" altLang="en-US" dirty="0" smtClean="0"/>
              <a:t>给有关方发送报文的电子邮箱等</a:t>
            </a:r>
            <a:r>
              <a:rPr lang="en-US" dirty="0" smtClean="0"/>
              <a:t>。</a:t>
            </a:r>
            <a:endParaRPr lang="zh-CN" altLang="en-US" dirty="0" smtClean="0"/>
          </a:p>
          <a:p>
            <a:r>
              <a:rPr lang="en-US" dirty="0" smtClean="0"/>
              <a:t>（２）  </a:t>
            </a:r>
            <a:r>
              <a:rPr lang="zh-CN" altLang="en-US" dirty="0" smtClean="0"/>
              <a:t>美国西雅图港的 </a:t>
            </a:r>
            <a:r>
              <a:rPr lang="en-US" dirty="0" smtClean="0"/>
              <a:t>ＬＩＮＸ  （ </a:t>
            </a:r>
            <a:r>
              <a:rPr lang="zh-CN" altLang="en-US" dirty="0" smtClean="0"/>
              <a:t>货物信息交换</a:t>
            </a:r>
            <a:r>
              <a:rPr lang="en-US" dirty="0" smtClean="0"/>
              <a:t>）   </a:t>
            </a:r>
            <a:r>
              <a:rPr lang="zh-CN" altLang="en-US" dirty="0" smtClean="0"/>
              <a:t>系统</a:t>
            </a:r>
            <a:r>
              <a:rPr lang="en-US" dirty="0" smtClean="0"/>
              <a:t>。</a:t>
            </a:r>
            <a:endParaRPr lang="zh-CN" altLang="en-US" dirty="0" smtClean="0"/>
          </a:p>
          <a:p>
            <a:r>
              <a:rPr lang="zh-CN" altLang="en-US" dirty="0" smtClean="0"/>
              <a:t> 使 用</a:t>
            </a:r>
            <a:r>
              <a:rPr lang="en-US" dirty="0" smtClean="0"/>
              <a:t>ＬＩＮＸ </a:t>
            </a:r>
            <a:r>
              <a:rPr lang="zh-CN" altLang="en-US" dirty="0" smtClean="0"/>
              <a:t>系统可以进行以下信息的交换</a:t>
            </a:r>
            <a:r>
              <a:rPr lang="en-US" dirty="0" smtClean="0"/>
              <a:t>：   </a:t>
            </a:r>
            <a:r>
              <a:rPr lang="zh-CN" altLang="en-US" dirty="0" smtClean="0"/>
              <a:t>到货通知单</a:t>
            </a:r>
            <a:r>
              <a:rPr lang="en-US" dirty="0" smtClean="0"/>
              <a:t>；  </a:t>
            </a:r>
            <a:r>
              <a:rPr lang="zh-CN" altLang="en-US" dirty="0" smtClean="0"/>
              <a:t>远洋 </a:t>
            </a:r>
            <a:r>
              <a:rPr lang="en-US" dirty="0" smtClean="0"/>
              <a:t>／ </a:t>
            </a:r>
            <a:r>
              <a:rPr lang="zh-CN" altLang="en-US" dirty="0" smtClean="0"/>
              <a:t>公路 </a:t>
            </a:r>
            <a:r>
              <a:rPr lang="en-US" dirty="0" smtClean="0"/>
              <a:t>／ </a:t>
            </a:r>
            <a:r>
              <a:rPr lang="zh-CN" altLang="en-US" dirty="0" smtClean="0"/>
              <a:t>铁路 </a:t>
            </a:r>
            <a:r>
              <a:rPr lang="en-US" dirty="0" smtClean="0"/>
              <a:t>／ </a:t>
            </a:r>
            <a:r>
              <a:rPr lang="zh-CN" altLang="en-US" dirty="0" smtClean="0"/>
              <a:t>空运的单据</a:t>
            </a:r>
            <a:r>
              <a:rPr lang="en-US" dirty="0" smtClean="0"/>
              <a:t>；  </a:t>
            </a:r>
            <a:r>
              <a:rPr lang="zh-CN" altLang="en-US" dirty="0" smtClean="0"/>
              <a:t>订仓的申请和确认</a:t>
            </a:r>
            <a:r>
              <a:rPr lang="en-US" dirty="0" smtClean="0"/>
              <a:t>；  </a:t>
            </a:r>
            <a:r>
              <a:rPr lang="zh-CN" altLang="en-US" dirty="0" smtClean="0"/>
              <a:t>交货 </a:t>
            </a:r>
            <a:r>
              <a:rPr lang="en-US" dirty="0" smtClean="0"/>
              <a:t>／ </a:t>
            </a:r>
            <a:r>
              <a:rPr lang="zh-CN" altLang="en-US" dirty="0" smtClean="0"/>
              <a:t>提货单</a:t>
            </a:r>
            <a:r>
              <a:rPr lang="en-US" dirty="0" smtClean="0"/>
              <a:t>；  </a:t>
            </a:r>
            <a:r>
              <a:rPr lang="zh-CN" altLang="en-US" dirty="0" smtClean="0"/>
              <a:t>码头大门业务</a:t>
            </a:r>
            <a:r>
              <a:rPr lang="en-US" dirty="0" smtClean="0"/>
              <a:t>；  </a:t>
            </a:r>
            <a:r>
              <a:rPr lang="zh-CN" altLang="en-US" dirty="0" smtClean="0"/>
              <a:t>装货单</a:t>
            </a:r>
            <a:r>
              <a:rPr lang="en-US" dirty="0" smtClean="0"/>
              <a:t>；  </a:t>
            </a:r>
            <a:r>
              <a:rPr lang="zh-CN" altLang="en-US" dirty="0" smtClean="0"/>
              <a:t>发货单</a:t>
            </a:r>
            <a:r>
              <a:rPr lang="en-US" dirty="0" smtClean="0"/>
              <a:t>；  </a:t>
            </a:r>
            <a:r>
              <a:rPr lang="zh-CN" altLang="en-US" dirty="0" smtClean="0"/>
              <a:t>装货状态</a:t>
            </a:r>
            <a:r>
              <a:rPr lang="en-US" dirty="0" smtClean="0"/>
              <a:t>；  </a:t>
            </a:r>
            <a:r>
              <a:rPr lang="zh-CN" altLang="en-US" dirty="0" smtClean="0"/>
              <a:t>状态的查询和应答</a:t>
            </a:r>
            <a:r>
              <a:rPr lang="en-US" dirty="0" smtClean="0"/>
              <a:t>。</a:t>
            </a:r>
            <a:r>
              <a:rPr lang="en-US" altLang="zh-CN"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zh-CN" altLang="en-US" dirty="0" smtClean="0"/>
              <a:t>第四节　ＥＤＩ 在国际物流中的应用</a:t>
            </a:r>
            <a:endParaRPr lang="zh-CN" altLang="zh-CN" dirty="0" smtClean="0"/>
          </a:p>
        </p:txBody>
      </p:sp>
      <p:sp>
        <p:nvSpPr>
          <p:cNvPr id="34819"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法国勒阿弗尔港的 </a:t>
            </a:r>
            <a:r>
              <a:rPr lang="en-US" dirty="0" smtClean="0"/>
              <a:t>ＡＤＥＭＡＲ ＋   （ </a:t>
            </a:r>
            <a:r>
              <a:rPr lang="zh-CN" altLang="en-US" dirty="0" smtClean="0"/>
              <a:t>货物快速自动结关</a:t>
            </a:r>
            <a:r>
              <a:rPr lang="en-US" dirty="0" smtClean="0"/>
              <a:t>）   </a:t>
            </a:r>
            <a:r>
              <a:rPr lang="zh-CN" altLang="en-US" dirty="0" smtClean="0"/>
              <a:t>系统</a:t>
            </a:r>
            <a:r>
              <a:rPr lang="en-US" dirty="0" smtClean="0"/>
              <a:t>。</a:t>
            </a:r>
            <a:endParaRPr lang="zh-CN" altLang="en-US" dirty="0" smtClean="0"/>
          </a:p>
          <a:p>
            <a:pPr>
              <a:lnSpc>
                <a:spcPct val="200000"/>
              </a:lnSpc>
            </a:pPr>
            <a:r>
              <a:rPr lang="zh-CN" altLang="en-US" dirty="0" smtClean="0"/>
              <a:t>在 </a:t>
            </a:r>
            <a:r>
              <a:rPr lang="en-US" dirty="0" smtClean="0"/>
              <a:t>ＡＤＥＭＡＲ ＋ </a:t>
            </a:r>
            <a:r>
              <a:rPr lang="zh-CN" altLang="en-US" dirty="0" smtClean="0"/>
              <a:t>系统中</a:t>
            </a:r>
            <a:r>
              <a:rPr lang="en-US" dirty="0" smtClean="0"/>
              <a:t>，  </a:t>
            </a:r>
            <a:r>
              <a:rPr lang="zh-CN" altLang="en-US" dirty="0" smtClean="0"/>
              <a:t>港口的货物在通过政府</a:t>
            </a:r>
            <a:r>
              <a:rPr lang="en-US" dirty="0" smtClean="0"/>
              <a:t>、  </a:t>
            </a:r>
            <a:r>
              <a:rPr lang="zh-CN" altLang="en-US" dirty="0" smtClean="0"/>
              <a:t>商业和海关检查时是全自动的</a:t>
            </a:r>
            <a:r>
              <a:rPr lang="en-US" dirty="0" smtClean="0"/>
              <a:t>，  </a:t>
            </a:r>
            <a:r>
              <a:rPr lang="zh-CN" altLang="en-US" dirty="0" smtClean="0"/>
              <a:t>由集 装箱场站的计算机终端与海关的  </a:t>
            </a:r>
            <a:r>
              <a:rPr lang="en-US" dirty="0" smtClean="0"/>
              <a:t>ＳＯＦＩ  （ </a:t>
            </a:r>
            <a:r>
              <a:rPr lang="zh-CN" altLang="en-US" dirty="0" smtClean="0"/>
              <a:t>海关信息系统</a:t>
            </a:r>
            <a:r>
              <a:rPr lang="en-US" dirty="0" smtClean="0"/>
              <a:t>）   </a:t>
            </a:r>
            <a:r>
              <a:rPr lang="zh-CN" altLang="en-US" dirty="0" smtClean="0"/>
              <a:t>实时交换信息</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zh-CN" altLang="en-US" dirty="0" smtClean="0"/>
              <a:t>第五节　条码技术在国际物流中的应用</a:t>
            </a:r>
            <a:endParaRPr lang="zh-CN" altLang="zh-CN" dirty="0" smtClean="0"/>
          </a:p>
        </p:txBody>
      </p:sp>
      <p:sp>
        <p:nvSpPr>
          <p:cNvPr id="35843" name="Rectangle 3"/>
          <p:cNvSpPr>
            <a:spLocks noGrp="1" noChangeArrowheads="1"/>
          </p:cNvSpPr>
          <p:nvPr>
            <p:ph type="body" idx="1"/>
          </p:nvPr>
        </p:nvSpPr>
        <p:spPr/>
        <p:txBody>
          <a:bodyPr/>
          <a:lstStyle/>
          <a:p>
            <a:pPr>
              <a:lnSpc>
                <a:spcPct val="150000"/>
              </a:lnSpc>
            </a:pPr>
            <a:r>
              <a:rPr lang="zh-CN" altLang="en-US" sz="2900" dirty="0" smtClean="0"/>
              <a:t>一</a:t>
            </a:r>
            <a:r>
              <a:rPr lang="en-US" sz="2900" dirty="0" smtClean="0"/>
              <a:t>、  </a:t>
            </a:r>
            <a:r>
              <a:rPr lang="zh-CN" altLang="en-US" sz="2900" dirty="0" smtClean="0"/>
              <a:t>条码技术概述</a:t>
            </a:r>
            <a:r>
              <a:rPr lang="en-US" altLang="zh-CN" sz="2900" dirty="0" smtClean="0"/>
              <a:t> </a:t>
            </a:r>
            <a:endParaRPr lang="zh-CN" altLang="en-US" sz="2900" dirty="0" smtClean="0"/>
          </a:p>
          <a:p>
            <a:pPr>
              <a:lnSpc>
                <a:spcPct val="150000"/>
              </a:lnSpc>
            </a:pPr>
            <a:r>
              <a:rPr lang="zh-CN" altLang="en-US" dirty="0" smtClean="0"/>
              <a:t>条码是一种信息代码</a:t>
            </a:r>
            <a:r>
              <a:rPr lang="en-US" dirty="0" smtClean="0"/>
              <a:t>，  </a:t>
            </a:r>
            <a:r>
              <a:rPr lang="zh-CN" altLang="en-US" dirty="0" smtClean="0"/>
              <a:t>是由一组宽度不同</a:t>
            </a:r>
            <a:r>
              <a:rPr lang="en-US" dirty="0" smtClean="0"/>
              <a:t>，  </a:t>
            </a:r>
            <a:r>
              <a:rPr lang="zh-CN" altLang="en-US" dirty="0" smtClean="0"/>
              <a:t>反射率不同的条和空按规定的编码规则组合 起来</a:t>
            </a:r>
            <a:r>
              <a:rPr lang="en-US" dirty="0" smtClean="0"/>
              <a:t>，  </a:t>
            </a:r>
            <a:r>
              <a:rPr lang="zh-CN" altLang="en-US" dirty="0" smtClean="0"/>
              <a:t>用以表示一组数据的符号</a:t>
            </a:r>
            <a:r>
              <a:rPr lang="en-US" dirty="0" smtClean="0"/>
              <a:t>。  </a:t>
            </a:r>
            <a:r>
              <a:rPr lang="zh-CN" altLang="en-US" dirty="0" smtClean="0"/>
              <a:t>这种黑色的</a:t>
            </a:r>
            <a:r>
              <a:rPr lang="en-US" dirty="0" smtClean="0"/>
              <a:t>、  </a:t>
            </a:r>
            <a:r>
              <a:rPr lang="zh-CN" altLang="en-US" dirty="0" smtClean="0"/>
              <a:t>粗细不同的线条表示一定的数据</a:t>
            </a:r>
            <a:r>
              <a:rPr lang="en-US" dirty="0" smtClean="0"/>
              <a:t>、   </a:t>
            </a:r>
            <a:r>
              <a:rPr lang="zh-CN" altLang="en-US" dirty="0" smtClean="0"/>
              <a:t>字母信息 和某些符号</a:t>
            </a:r>
            <a:r>
              <a:rPr lang="en-US" dirty="0" smtClean="0"/>
              <a:t>。  </a:t>
            </a:r>
            <a:r>
              <a:rPr lang="zh-CN" altLang="en-US" dirty="0" smtClean="0"/>
              <a:t>条码一词来源于英语的  </a:t>
            </a:r>
            <a:r>
              <a:rPr lang="en-US" dirty="0" smtClean="0"/>
              <a:t>“ </a:t>
            </a:r>
            <a:r>
              <a:rPr lang="en-US" dirty="0" err="1" smtClean="0"/>
              <a:t>Ｂａｒ</a:t>
            </a:r>
            <a:r>
              <a:rPr lang="en-US" dirty="0" smtClean="0"/>
              <a:t> </a:t>
            </a:r>
            <a:r>
              <a:rPr lang="en-US" dirty="0" err="1" smtClean="0"/>
              <a:t>Ｃｏｄｅ</a:t>
            </a:r>
            <a:r>
              <a:rPr lang="en-US" dirty="0" smtClean="0"/>
              <a:t>” 。  </a:t>
            </a:r>
            <a:r>
              <a:rPr lang="zh-CN" altLang="en-US" dirty="0" smtClean="0"/>
              <a:t>人们根据其构成图形的外观结构称其为 </a:t>
            </a:r>
            <a:r>
              <a:rPr lang="en-US" dirty="0" smtClean="0"/>
              <a:t>“ </a:t>
            </a:r>
            <a:r>
              <a:rPr lang="zh-CN" altLang="en-US" dirty="0" smtClean="0"/>
              <a:t>条码</a:t>
            </a:r>
            <a:r>
              <a:rPr lang="en-US" dirty="0" smtClean="0"/>
              <a:t>”  </a:t>
            </a:r>
            <a:r>
              <a:rPr lang="zh-CN" altLang="en-US" dirty="0" smtClean="0"/>
              <a:t>和  </a:t>
            </a:r>
            <a:r>
              <a:rPr lang="en-US" dirty="0" smtClean="0"/>
              <a:t>“ </a:t>
            </a:r>
            <a:r>
              <a:rPr lang="zh-CN" altLang="en-US" dirty="0" smtClean="0"/>
              <a:t>条形码</a:t>
            </a:r>
            <a:r>
              <a:rPr lang="en-US" dirty="0" smtClean="0"/>
              <a:t>”   </a:t>
            </a:r>
            <a:r>
              <a:rPr lang="zh-CN" altLang="en-US" dirty="0" smtClean="0"/>
              <a:t>等</a:t>
            </a:r>
            <a:r>
              <a:rPr lang="en-US" dirty="0" smtClean="0"/>
              <a:t>，  </a:t>
            </a:r>
            <a:r>
              <a:rPr lang="zh-CN" altLang="en-US" dirty="0" smtClean="0"/>
              <a:t>它是一种用光电扫描阅读设备识读并实现数据输入计算机的特殊 代码</a:t>
            </a:r>
            <a:r>
              <a:rPr lang="en-US" dirty="0" smtClean="0"/>
              <a:t>。</a:t>
            </a: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zh-CN" altLang="en-US" dirty="0" smtClean="0"/>
              <a:t>第五节　条码技术在国际物流中的应用</a:t>
            </a:r>
            <a:endParaRPr lang="zh-CN" altLang="zh-CN" dirty="0" smtClean="0"/>
          </a:p>
        </p:txBody>
      </p:sp>
      <p:sp>
        <p:nvSpPr>
          <p:cNvPr id="36867" name="Rectangle 3"/>
          <p:cNvSpPr>
            <a:spLocks noGrp="1" noChangeArrowheads="1"/>
          </p:cNvSpPr>
          <p:nvPr>
            <p:ph type="body" idx="1"/>
          </p:nvPr>
        </p:nvSpPr>
        <p:spPr/>
        <p:txBody>
          <a:bodyPr/>
          <a:lstStyle/>
          <a:p>
            <a:r>
              <a:rPr lang="zh-CN" altLang="en-US" sz="2900" dirty="0" smtClean="0"/>
              <a:t>二</a:t>
            </a:r>
            <a:r>
              <a:rPr lang="en-US" sz="2900" dirty="0" smtClean="0"/>
              <a:t>、  </a:t>
            </a:r>
            <a:r>
              <a:rPr lang="zh-CN" altLang="en-US" sz="2900" dirty="0" smtClean="0"/>
              <a:t>条码技术的应用</a:t>
            </a:r>
            <a:r>
              <a:rPr lang="en-US" altLang="zh-CN" sz="2900" dirty="0" smtClean="0"/>
              <a:t> </a:t>
            </a:r>
            <a:endParaRPr lang="zh-CN" altLang="en-US" sz="2900" dirty="0" smtClean="0"/>
          </a:p>
          <a:p>
            <a:r>
              <a:rPr lang="en-US" dirty="0" smtClean="0"/>
              <a:t>２０ </a:t>
            </a:r>
            <a:r>
              <a:rPr lang="zh-CN" altLang="en-US" dirty="0" smtClean="0"/>
              <a:t>世纪 </a:t>
            </a:r>
            <a:r>
              <a:rPr lang="en-US" dirty="0" smtClean="0"/>
              <a:t>７０ </a:t>
            </a:r>
            <a:r>
              <a:rPr lang="zh-CN" altLang="en-US" dirty="0" smtClean="0"/>
              <a:t>年代</a:t>
            </a:r>
            <a:r>
              <a:rPr lang="en-US" dirty="0" smtClean="0"/>
              <a:t>，  </a:t>
            </a:r>
            <a:r>
              <a:rPr lang="zh-CN" altLang="en-US" dirty="0" smtClean="0"/>
              <a:t>美国的 </a:t>
            </a:r>
            <a:r>
              <a:rPr lang="en-US" dirty="0" err="1" smtClean="0"/>
              <a:t>Ｋｅｌｌｏｇｇ</a:t>
            </a:r>
            <a:r>
              <a:rPr lang="en-US" dirty="0" smtClean="0"/>
              <a:t> </a:t>
            </a:r>
            <a:r>
              <a:rPr lang="zh-CN" altLang="en-US" dirty="0" smtClean="0"/>
              <a:t>公司可以生产 </a:t>
            </a:r>
            <a:r>
              <a:rPr lang="en-US" dirty="0" smtClean="0"/>
              <a:t>５０ </a:t>
            </a:r>
            <a:r>
              <a:rPr lang="zh-CN" altLang="en-US" dirty="0" smtClean="0"/>
              <a:t>多种产品</a:t>
            </a:r>
            <a:r>
              <a:rPr lang="en-US" dirty="0" smtClean="0"/>
              <a:t>，  </a:t>
            </a:r>
            <a:r>
              <a:rPr lang="zh-CN" altLang="en-US" dirty="0" smtClean="0"/>
              <a:t>每天仅发送的麦片就多达</a:t>
            </a:r>
            <a:r>
              <a:rPr lang="en-US" dirty="0" smtClean="0"/>
              <a:t>７ </a:t>
            </a:r>
            <a:r>
              <a:rPr lang="zh-CN" altLang="en-US" dirty="0" smtClean="0"/>
              <a:t>万余箱</a:t>
            </a:r>
            <a:r>
              <a:rPr lang="en-US" dirty="0" smtClean="0"/>
              <a:t>。  </a:t>
            </a:r>
            <a:r>
              <a:rPr lang="zh-CN" altLang="en-US" dirty="0" smtClean="0"/>
              <a:t>所有的产品均由生产地运送到仓库</a:t>
            </a:r>
            <a:r>
              <a:rPr lang="en-US" dirty="0" smtClean="0"/>
              <a:t>，  </a:t>
            </a:r>
            <a:r>
              <a:rPr lang="zh-CN" altLang="en-US" dirty="0" smtClean="0"/>
              <a:t>再码成托盘</a:t>
            </a:r>
            <a:r>
              <a:rPr lang="en-US" dirty="0" smtClean="0"/>
              <a:t>，  </a:t>
            </a:r>
            <a:r>
              <a:rPr lang="zh-CN" altLang="en-US" dirty="0" smtClean="0"/>
              <a:t>然后由铁路发送出去</a:t>
            </a:r>
            <a:r>
              <a:rPr lang="en-US" dirty="0" smtClean="0"/>
              <a:t>。  </a:t>
            </a:r>
            <a:r>
              <a:rPr lang="zh-CN" altLang="en-US" dirty="0" smtClean="0"/>
              <a:t>随着公 司的壮大</a:t>
            </a:r>
            <a:r>
              <a:rPr lang="en-US" dirty="0" smtClean="0"/>
              <a:t>，  </a:t>
            </a:r>
            <a:r>
              <a:rPr lang="zh-CN" altLang="en-US" dirty="0" smtClean="0"/>
              <a:t>生产线增加到了 </a:t>
            </a:r>
            <a:r>
              <a:rPr lang="en-US" dirty="0" smtClean="0"/>
              <a:t>７０ </a:t>
            </a:r>
            <a:r>
              <a:rPr lang="zh-CN" altLang="en-US" dirty="0" smtClean="0"/>
              <a:t>多条</a:t>
            </a:r>
            <a:r>
              <a:rPr lang="en-US" dirty="0" smtClean="0"/>
              <a:t>，  </a:t>
            </a:r>
            <a:r>
              <a:rPr lang="zh-CN" altLang="en-US" dirty="0" smtClean="0"/>
              <a:t>如果对 </a:t>
            </a:r>
            <a:r>
              <a:rPr lang="en-US" dirty="0" smtClean="0"/>
              <a:t>７０ </a:t>
            </a:r>
            <a:r>
              <a:rPr lang="zh-CN" altLang="en-US" dirty="0" smtClean="0"/>
              <a:t>余种不同的产品进行人工码盘作业</a:t>
            </a:r>
            <a:r>
              <a:rPr lang="en-US" dirty="0" smtClean="0"/>
              <a:t>，  </a:t>
            </a:r>
            <a:r>
              <a:rPr lang="zh-CN" altLang="en-US" dirty="0" smtClean="0"/>
              <a:t>就必须 扩大场地</a:t>
            </a:r>
            <a:r>
              <a:rPr lang="en-US" dirty="0" smtClean="0"/>
              <a:t>，  </a:t>
            </a:r>
            <a:r>
              <a:rPr lang="zh-CN" altLang="en-US" dirty="0" smtClean="0"/>
              <a:t>增加人员</a:t>
            </a:r>
            <a:r>
              <a:rPr lang="en-US" dirty="0" smtClean="0"/>
              <a:t>。  </a:t>
            </a:r>
            <a:r>
              <a:rPr lang="zh-CN" altLang="en-US" dirty="0" smtClean="0"/>
              <a:t>解决的办法就是采用自动条码盘系统</a:t>
            </a:r>
            <a:r>
              <a:rPr lang="en-US" dirty="0" smtClean="0"/>
              <a:t>，  </a:t>
            </a:r>
            <a:r>
              <a:rPr lang="zh-CN" altLang="en-US" dirty="0" smtClean="0"/>
              <a:t>并实现货物的自动分拣</a:t>
            </a:r>
            <a:r>
              <a:rPr lang="en-US" dirty="0" smtClean="0"/>
              <a:t>。   </a:t>
            </a:r>
            <a:r>
              <a:rPr lang="zh-CN" altLang="en-US" dirty="0" smtClean="0"/>
              <a:t>为了实现自动分拣</a:t>
            </a:r>
            <a:r>
              <a:rPr lang="en-US" dirty="0" smtClean="0"/>
              <a:t>，  </a:t>
            </a:r>
            <a:r>
              <a:rPr lang="zh-CN" altLang="en-US" dirty="0" smtClean="0"/>
              <a:t>需要在货物包装箱上贴上印好的条码</a:t>
            </a:r>
            <a:r>
              <a:rPr lang="en-US" dirty="0" smtClean="0"/>
              <a:t>，  </a:t>
            </a:r>
            <a:r>
              <a:rPr lang="zh-CN" altLang="en-US" dirty="0" smtClean="0"/>
              <a:t>并在每个分拣点安装一台条 码 扫 描器</a:t>
            </a:r>
            <a:r>
              <a:rPr lang="en-US" dirty="0" smtClean="0"/>
              <a:t>。  </a:t>
            </a:r>
            <a:r>
              <a:rPr lang="zh-CN" altLang="en-US" dirty="0" smtClean="0"/>
              <a:t>当然</a:t>
            </a:r>
            <a:r>
              <a:rPr lang="en-US" dirty="0" smtClean="0"/>
              <a:t>，  </a:t>
            </a:r>
            <a:r>
              <a:rPr lang="zh-CN" altLang="en-US" dirty="0" smtClean="0"/>
              <a:t>还要安装一台计数器</a:t>
            </a:r>
            <a:r>
              <a:rPr lang="en-US" dirty="0" smtClean="0"/>
              <a:t>，  </a:t>
            </a:r>
            <a:r>
              <a:rPr lang="zh-CN" altLang="en-US" dirty="0" smtClean="0"/>
              <a:t>用以统计通过货物的数量</a:t>
            </a:r>
            <a:r>
              <a:rPr lang="en-US" dirty="0" smtClean="0"/>
              <a:t>。   </a:t>
            </a:r>
            <a:r>
              <a:rPr lang="zh-CN" altLang="en-US" dirty="0" smtClean="0"/>
              <a:t>可见</a:t>
            </a:r>
            <a:r>
              <a:rPr lang="en-US" dirty="0" smtClean="0"/>
              <a:t>，  </a:t>
            </a:r>
            <a:r>
              <a:rPr lang="zh-CN" altLang="en-US" dirty="0" smtClean="0"/>
              <a:t>采用条码技术是唯一可行</a:t>
            </a:r>
            <a:r>
              <a:rPr lang="en-US" dirty="0" smtClean="0"/>
              <a:t>，  </a:t>
            </a:r>
            <a:r>
              <a:rPr lang="zh-CN" altLang="en-US" dirty="0" smtClean="0"/>
              <a:t>也是极其简单的方法</a:t>
            </a:r>
            <a:r>
              <a:rPr lang="en-US" dirty="0" smtClean="0"/>
              <a:t>。</a:t>
            </a:r>
            <a:endParaRPr lang="zh-CN" altLang="en-US" dirty="0" smtClean="0"/>
          </a:p>
          <a:p>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zh-CN" altLang="en-US" dirty="0" smtClean="0"/>
              <a:t>第五节　条码技术在国际物流中的应用</a:t>
            </a:r>
            <a:endParaRPr lang="zh-CN" altLang="zh-CN" dirty="0" smtClean="0"/>
          </a:p>
        </p:txBody>
      </p:sp>
      <p:sp>
        <p:nvSpPr>
          <p:cNvPr id="37891" name="Rectangle 3"/>
          <p:cNvSpPr>
            <a:spLocks noGrp="1" noChangeArrowheads="1"/>
          </p:cNvSpPr>
          <p:nvPr>
            <p:ph type="body" idx="1"/>
          </p:nvPr>
        </p:nvSpPr>
        <p:spPr/>
        <p:txBody>
          <a:bodyPr/>
          <a:lstStyle/>
          <a:p>
            <a:pPr>
              <a:lnSpc>
                <a:spcPct val="200000"/>
              </a:lnSpc>
            </a:pPr>
            <a:r>
              <a:rPr lang="zh-CN" altLang="en-US" dirty="0" smtClean="0"/>
              <a:t>从此</a:t>
            </a:r>
            <a:r>
              <a:rPr lang="en-US" dirty="0" smtClean="0"/>
              <a:t>，  </a:t>
            </a:r>
            <a:r>
              <a:rPr lang="zh-CN" altLang="en-US" dirty="0" smtClean="0"/>
              <a:t>条码的应用更加成熟</a:t>
            </a:r>
            <a:r>
              <a:rPr lang="en-US" dirty="0" smtClean="0"/>
              <a:t>，  </a:t>
            </a:r>
            <a:r>
              <a:rPr lang="zh-CN" altLang="en-US" dirty="0" smtClean="0"/>
              <a:t>极大地提高了工作效率</a:t>
            </a:r>
            <a:r>
              <a:rPr lang="en-US" dirty="0" smtClean="0"/>
              <a:t>。  </a:t>
            </a:r>
            <a:r>
              <a:rPr lang="zh-CN" altLang="en-US" dirty="0" smtClean="0"/>
              <a:t>沃尔玛是美国最大的百货公司</a:t>
            </a:r>
            <a:r>
              <a:rPr lang="en-US" dirty="0" smtClean="0"/>
              <a:t>，  </a:t>
            </a:r>
            <a:r>
              <a:rPr lang="zh-CN" altLang="en-US" dirty="0" smtClean="0"/>
              <a:t>拥有 </a:t>
            </a:r>
            <a:r>
              <a:rPr lang="en-US" dirty="0" smtClean="0"/>
              <a:t>２９ </a:t>
            </a:r>
            <a:r>
              <a:rPr lang="zh-CN" altLang="en-US" dirty="0" smtClean="0"/>
              <a:t>个配送中心</a:t>
            </a:r>
            <a:r>
              <a:rPr lang="en-US" dirty="0" smtClean="0"/>
              <a:t>，  </a:t>
            </a:r>
            <a:r>
              <a:rPr lang="zh-CN" altLang="en-US" dirty="0" smtClean="0"/>
              <a:t>每个配送中心为 </a:t>
            </a:r>
            <a:r>
              <a:rPr lang="en-US" dirty="0" smtClean="0"/>
              <a:t>１２０ </a:t>
            </a:r>
            <a:r>
              <a:rPr lang="zh-CN" altLang="en-US" dirty="0" smtClean="0"/>
              <a:t>家商店服务</a:t>
            </a:r>
            <a:r>
              <a:rPr lang="en-US" dirty="0" smtClean="0"/>
              <a:t>，  </a:t>
            </a:r>
            <a:r>
              <a:rPr lang="zh-CN" altLang="en-US" dirty="0" smtClean="0"/>
              <a:t>公司每天要向各个商店发送 </a:t>
            </a:r>
            <a:r>
              <a:rPr lang="en-US" dirty="0" smtClean="0"/>
              <a:t>１５ </a:t>
            </a:r>
            <a:r>
              <a:rPr lang="zh-CN" altLang="en-US" dirty="0" smtClean="0"/>
              <a:t>万箱 货物</a:t>
            </a:r>
            <a:r>
              <a:rPr lang="en-US" dirty="0" smtClean="0"/>
              <a:t>。  </a:t>
            </a:r>
            <a:r>
              <a:rPr lang="zh-CN" altLang="en-US" dirty="0" smtClean="0"/>
              <a:t>他们的做法是用激光打印机打印出  </a:t>
            </a:r>
            <a:r>
              <a:rPr lang="en-US" dirty="0" smtClean="0"/>
              <a:t>ＩＴＦ － １４ </a:t>
            </a:r>
            <a:r>
              <a:rPr lang="zh-CN" altLang="en-US" dirty="0" smtClean="0"/>
              <a:t>条码  </a:t>
            </a:r>
            <a:r>
              <a:rPr lang="en-US" dirty="0" smtClean="0"/>
              <a:t>（ </a:t>
            </a:r>
            <a:r>
              <a:rPr lang="zh-CN" altLang="en-US" dirty="0" smtClean="0"/>
              <a:t>即 </a:t>
            </a:r>
            <a:r>
              <a:rPr lang="en-US" dirty="0" smtClean="0"/>
              <a:t>１４ </a:t>
            </a:r>
            <a:r>
              <a:rPr lang="zh-CN" altLang="en-US" dirty="0" smtClean="0"/>
              <a:t>位交叉二五条码</a:t>
            </a:r>
            <a:r>
              <a:rPr lang="en-US" dirty="0" smtClean="0"/>
              <a:t>）   </a:t>
            </a:r>
            <a:r>
              <a:rPr lang="zh-CN" altLang="en-US" dirty="0" smtClean="0"/>
              <a:t>标签</a:t>
            </a:r>
            <a:r>
              <a:rPr lang="en-US" dirty="0" smtClean="0"/>
              <a:t>，  </a:t>
            </a:r>
            <a:r>
              <a:rPr lang="zh-CN" altLang="en-US" dirty="0" smtClean="0"/>
              <a:t>由拣货员把标签人工地贴到纸箱的顶面</a:t>
            </a:r>
            <a:r>
              <a:rPr lang="en-US" dirty="0" smtClean="0"/>
              <a:t>，  </a:t>
            </a:r>
            <a:r>
              <a:rPr lang="zh-CN" altLang="en-US" dirty="0" smtClean="0"/>
              <a:t>运输系统把纸箱运到分拣机上</a:t>
            </a:r>
            <a:r>
              <a:rPr lang="en-US" dirty="0" smtClean="0"/>
              <a:t>，   </a:t>
            </a:r>
            <a:r>
              <a:rPr lang="zh-CN" altLang="en-US" dirty="0" smtClean="0"/>
              <a:t>在分拣机上</a:t>
            </a:r>
            <a:r>
              <a:rPr lang="en-US" dirty="0" smtClean="0"/>
              <a:t>，  </a:t>
            </a:r>
            <a:r>
              <a:rPr lang="zh-CN" altLang="en-US" dirty="0" smtClean="0"/>
              <a:t>全方位扫描器扫描条码标签</a:t>
            </a:r>
            <a:r>
              <a:rPr lang="en-US" dirty="0" smtClean="0"/>
              <a:t>，  </a:t>
            </a:r>
            <a:r>
              <a:rPr lang="zh-CN" altLang="en-US" dirty="0" smtClean="0"/>
              <a:t>并根据计算机指令</a:t>
            </a:r>
            <a:r>
              <a:rPr lang="en-US" dirty="0" smtClean="0"/>
              <a:t>，  </a:t>
            </a:r>
            <a:r>
              <a:rPr lang="zh-CN" altLang="en-US" dirty="0" smtClean="0"/>
              <a:t>将货物分拣至它们的目的地</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zh-CN" altLang="en-US" dirty="0" smtClean="0"/>
              <a:t>第五节　条码技术在国际物流中的应用</a:t>
            </a:r>
            <a:endParaRPr lang="zh-CN" altLang="zh-CN" dirty="0" smtClean="0"/>
          </a:p>
        </p:txBody>
      </p:sp>
      <p:sp>
        <p:nvSpPr>
          <p:cNvPr id="38915" name="Rectangle 3"/>
          <p:cNvSpPr>
            <a:spLocks noGrp="1" noChangeArrowheads="1"/>
          </p:cNvSpPr>
          <p:nvPr>
            <p:ph type="body" idx="1"/>
          </p:nvPr>
        </p:nvSpPr>
        <p:spPr/>
        <p:txBody>
          <a:bodyPr/>
          <a:lstStyle/>
          <a:p>
            <a:r>
              <a:rPr lang="zh-CN" altLang="en-US" dirty="0" smtClean="0"/>
              <a:t>随着商品数量的增多</a:t>
            </a:r>
            <a:r>
              <a:rPr lang="en-US" dirty="0" smtClean="0"/>
              <a:t>，  </a:t>
            </a:r>
            <a:r>
              <a:rPr lang="zh-CN" altLang="en-US" dirty="0" smtClean="0"/>
              <a:t>需要建造新的配送中心</a:t>
            </a:r>
            <a:r>
              <a:rPr lang="en-US" dirty="0" smtClean="0"/>
              <a:t>。   </a:t>
            </a:r>
            <a:r>
              <a:rPr lang="zh-CN" altLang="en-US" dirty="0" smtClean="0"/>
              <a:t>但是</a:t>
            </a:r>
            <a:r>
              <a:rPr lang="en-US" dirty="0" smtClean="0"/>
              <a:t>，  </a:t>
            </a:r>
            <a:r>
              <a:rPr lang="zh-CN" altLang="en-US" dirty="0" smtClean="0"/>
              <a:t>从经济的角度考虑</a:t>
            </a:r>
            <a:r>
              <a:rPr lang="en-US" dirty="0" smtClean="0"/>
              <a:t>，  </a:t>
            </a:r>
            <a:r>
              <a:rPr lang="zh-CN" altLang="en-US" dirty="0" smtClean="0"/>
              <a:t>提高现有配 送中心的吞吐能力则是最佳方案</a:t>
            </a:r>
            <a:r>
              <a:rPr lang="en-US" dirty="0" smtClean="0"/>
              <a:t>。   </a:t>
            </a:r>
            <a:r>
              <a:rPr lang="zh-CN" altLang="en-US" dirty="0" smtClean="0"/>
              <a:t>如果要使每个配送中心达到 </a:t>
            </a:r>
            <a:r>
              <a:rPr lang="en-US" dirty="0" smtClean="0"/>
              <a:t>３０ </a:t>
            </a:r>
            <a:r>
              <a:rPr lang="zh-CN" altLang="en-US" dirty="0" smtClean="0"/>
              <a:t>万箱的吞吐能力</a:t>
            </a:r>
            <a:r>
              <a:rPr lang="en-US" dirty="0" smtClean="0"/>
              <a:t>，  </a:t>
            </a:r>
            <a:r>
              <a:rPr lang="zh-CN" altLang="en-US" dirty="0" smtClean="0"/>
              <a:t>就需要打印 </a:t>
            </a:r>
            <a:r>
              <a:rPr lang="en-US" dirty="0" smtClean="0"/>
              <a:t>３０ </a:t>
            </a:r>
            <a:r>
              <a:rPr lang="zh-CN" altLang="en-US" dirty="0" smtClean="0"/>
              <a:t>万张条码标签</a:t>
            </a:r>
            <a:r>
              <a:rPr lang="en-US" dirty="0" smtClean="0"/>
              <a:t>，  </a:t>
            </a:r>
            <a:r>
              <a:rPr lang="zh-CN" altLang="en-US" dirty="0" smtClean="0"/>
              <a:t>需要更多的操作人员来挑拣纸箱</a:t>
            </a:r>
            <a:r>
              <a:rPr lang="en-US" dirty="0" smtClean="0"/>
              <a:t>，   </a:t>
            </a:r>
            <a:r>
              <a:rPr lang="zh-CN" altLang="en-US" dirty="0" smtClean="0"/>
              <a:t>需要把更多 的 标 签 贴 到 纸 箱 上</a:t>
            </a:r>
            <a:r>
              <a:rPr lang="en-US" dirty="0" smtClean="0"/>
              <a:t>，</a:t>
            </a:r>
            <a:endParaRPr lang="zh-CN" altLang="en-US" dirty="0" smtClean="0"/>
          </a:p>
          <a:p>
            <a:r>
              <a:rPr lang="zh-CN" altLang="en-US" dirty="0" smtClean="0"/>
              <a:t>需要把更多的 纸 箱 放 到 运 输 机 上 进 行 分 拣</a:t>
            </a:r>
            <a:r>
              <a:rPr lang="en-US" dirty="0" smtClean="0"/>
              <a:t>。  </a:t>
            </a:r>
            <a:r>
              <a:rPr lang="zh-CN" altLang="en-US" dirty="0" smtClean="0"/>
              <a:t>同 时</a:t>
            </a:r>
            <a:r>
              <a:rPr lang="en-US" dirty="0" smtClean="0"/>
              <a:t>，  </a:t>
            </a:r>
            <a:r>
              <a:rPr lang="zh-CN" altLang="en-US" dirty="0" smtClean="0"/>
              <a:t>运 输 机 的 速 度 需 要 从 </a:t>
            </a:r>
            <a:r>
              <a:rPr lang="en-US" dirty="0" smtClean="0"/>
              <a:t>１ ８ </a:t>
            </a:r>
            <a:r>
              <a:rPr lang="zh-CN" altLang="en-US" dirty="0" smtClean="0"/>
              <a:t>米 </a:t>
            </a:r>
            <a:r>
              <a:rPr lang="en-US" dirty="0" smtClean="0"/>
              <a:t>／ </a:t>
            </a:r>
            <a:r>
              <a:rPr lang="zh-CN" altLang="en-US" dirty="0" smtClean="0"/>
              <a:t>秒 提 高 到</a:t>
            </a:r>
            <a:r>
              <a:rPr lang="en-US" dirty="0" smtClean="0"/>
              <a:t>２ ５ </a:t>
            </a:r>
            <a:r>
              <a:rPr lang="zh-CN" altLang="en-US" dirty="0" smtClean="0"/>
              <a:t>米 </a:t>
            </a:r>
            <a:r>
              <a:rPr lang="en-US" dirty="0" smtClean="0"/>
              <a:t>／ </a:t>
            </a:r>
            <a:r>
              <a:rPr lang="zh-CN" altLang="en-US" dirty="0" smtClean="0"/>
              <a:t>秒</a:t>
            </a:r>
            <a:r>
              <a:rPr lang="en-US" dirty="0" smtClean="0"/>
              <a:t>。  </a:t>
            </a:r>
            <a:r>
              <a:rPr lang="zh-CN" altLang="en-US" dirty="0" smtClean="0"/>
              <a:t>但是</a:t>
            </a:r>
            <a:r>
              <a:rPr lang="en-US" dirty="0" smtClean="0"/>
              <a:t>，  </a:t>
            </a:r>
            <a:r>
              <a:rPr lang="zh-CN" altLang="en-US" dirty="0" smtClean="0"/>
              <a:t>仅有这些还是不够</a:t>
            </a:r>
            <a:r>
              <a:rPr lang="en-US" dirty="0" smtClean="0"/>
              <a:t>，  </a:t>
            </a:r>
            <a:r>
              <a:rPr lang="zh-CN" altLang="en-US" dirty="0" smtClean="0"/>
              <a:t>必须采用新的 </a:t>
            </a:r>
            <a:r>
              <a:rPr lang="en-US" dirty="0" smtClean="0"/>
              <a:t>ＵＣＣ ／ ＥＡＮ － １２８ </a:t>
            </a:r>
            <a:r>
              <a:rPr lang="zh-CN" altLang="en-US" dirty="0" smtClean="0"/>
              <a:t>条码体系</a:t>
            </a:r>
            <a:r>
              <a:rPr lang="en-US" dirty="0" smtClean="0"/>
              <a:t>。</a:t>
            </a:r>
            <a:endParaRPr lang="zh-CN" altLang="en-US" dirty="0" smtClean="0"/>
          </a:p>
          <a:p>
            <a:r>
              <a:rPr lang="zh-CN" altLang="en-US" dirty="0" smtClean="0"/>
              <a:t>作为沃尔玛的供货商</a:t>
            </a:r>
            <a:r>
              <a:rPr lang="en-US" dirty="0" smtClean="0"/>
              <a:t>，   </a:t>
            </a:r>
            <a:r>
              <a:rPr lang="zh-CN" altLang="en-US" dirty="0" smtClean="0"/>
              <a:t>在产品送到配送中心之前</a:t>
            </a:r>
            <a:r>
              <a:rPr lang="en-US" dirty="0" smtClean="0"/>
              <a:t>，   </a:t>
            </a:r>
            <a:r>
              <a:rPr lang="zh-CN" altLang="en-US" dirty="0" smtClean="0"/>
              <a:t>生产厂家必须 在 所 有 产 品 上 打 印 出</a:t>
            </a:r>
            <a:r>
              <a:rPr lang="en-US" dirty="0" smtClean="0"/>
              <a:t>ＵＣＣ ／ ＥＡＮ － １２８ </a:t>
            </a:r>
            <a:r>
              <a:rPr lang="zh-CN" altLang="en-US" dirty="0" smtClean="0"/>
              <a:t>条码</a:t>
            </a:r>
            <a:r>
              <a:rPr lang="en-US" dirty="0" smtClean="0"/>
              <a:t>。  </a:t>
            </a:r>
            <a:r>
              <a:rPr lang="zh-CN" altLang="en-US" dirty="0" smtClean="0"/>
              <a:t>这种条码成为许多行业的标准</a:t>
            </a:r>
            <a:r>
              <a:rPr lang="en-US" dirty="0" smtClean="0"/>
              <a:t>，   </a:t>
            </a:r>
            <a:r>
              <a:rPr lang="zh-CN" altLang="en-US" dirty="0" smtClean="0"/>
              <a:t>标准规 定 了 条 码 在 纸 箱 上 的 印 制 位 置</a:t>
            </a:r>
            <a:r>
              <a:rPr lang="en-US" dirty="0" smtClean="0"/>
              <a:t>，  </a:t>
            </a:r>
            <a:r>
              <a:rPr lang="zh-CN" altLang="en-US" dirty="0" smtClean="0"/>
              <a:t>以及要表示的信息</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zh-CN" altLang="en-US" dirty="0" smtClean="0"/>
              <a:t>第五节　条码技术在国际物流中的应用</a:t>
            </a:r>
            <a:endParaRPr lang="zh-CN" altLang="zh-CN" dirty="0" smtClean="0"/>
          </a:p>
        </p:txBody>
      </p:sp>
      <p:sp>
        <p:nvSpPr>
          <p:cNvPr id="39939" name="Rectangle 3"/>
          <p:cNvSpPr>
            <a:spLocks noGrp="1" noChangeArrowheads="1"/>
          </p:cNvSpPr>
          <p:nvPr>
            <p:ph type="body" idx="1"/>
          </p:nvPr>
        </p:nvSpPr>
        <p:spPr/>
        <p:txBody>
          <a:bodyPr/>
          <a:lstStyle/>
          <a:p>
            <a:pPr>
              <a:lnSpc>
                <a:spcPct val="150000"/>
              </a:lnSpc>
            </a:pPr>
            <a:r>
              <a:rPr lang="zh-CN" altLang="en-US" dirty="0" smtClean="0"/>
              <a:t>当所有的纸箱都已经事先印制好条码时</a:t>
            </a:r>
            <a:r>
              <a:rPr lang="en-US" dirty="0" smtClean="0"/>
              <a:t>，  </a:t>
            </a:r>
            <a:r>
              <a:rPr lang="zh-CN" altLang="en-US" dirty="0" smtClean="0"/>
              <a:t>条码标签的打印和工人粘贴就不再需要了</a:t>
            </a:r>
            <a:r>
              <a:rPr lang="en-US" dirty="0" smtClean="0"/>
              <a:t>，  </a:t>
            </a:r>
            <a:r>
              <a:rPr lang="zh-CN" altLang="en-US" dirty="0" smtClean="0"/>
              <a:t>使 直通发运更容易 实 现</a:t>
            </a:r>
            <a:r>
              <a:rPr lang="en-US" dirty="0" smtClean="0"/>
              <a:t>。  </a:t>
            </a:r>
            <a:r>
              <a:rPr lang="zh-CN" altLang="en-US" dirty="0" smtClean="0"/>
              <a:t>在 许 多 情 况 下</a:t>
            </a:r>
            <a:r>
              <a:rPr lang="en-US" dirty="0" smtClean="0"/>
              <a:t>，  </a:t>
            </a:r>
            <a:r>
              <a:rPr lang="zh-CN" altLang="en-US" dirty="0" smtClean="0"/>
              <a:t>直 通 发 运 量 占 全 部 发 运 量 的 </a:t>
            </a:r>
            <a:r>
              <a:rPr lang="en-US" dirty="0" smtClean="0"/>
              <a:t>５０％ 。  </a:t>
            </a:r>
            <a:r>
              <a:rPr lang="zh-CN" altLang="en-US" dirty="0" smtClean="0"/>
              <a:t>在 新 的 系 统 中</a:t>
            </a:r>
            <a:r>
              <a:rPr lang="en-US" dirty="0" smtClean="0"/>
              <a:t>，</a:t>
            </a:r>
            <a:r>
              <a:rPr lang="zh-CN" altLang="en-US" dirty="0" smtClean="0"/>
              <a:t>标签不再是只贴在纸箱顶面</a:t>
            </a:r>
            <a:r>
              <a:rPr lang="en-US" dirty="0" smtClean="0"/>
              <a:t>，   </a:t>
            </a:r>
            <a:r>
              <a:rPr lang="zh-CN" altLang="en-US" dirty="0" smtClean="0"/>
              <a:t>在纸箱的四侧都可粘贴或印制条码标签</a:t>
            </a:r>
            <a:r>
              <a:rPr lang="en-US" dirty="0" smtClean="0"/>
              <a:t>，  </a:t>
            </a:r>
            <a:r>
              <a:rPr lang="zh-CN" altLang="en-US" dirty="0" smtClean="0"/>
              <a:t>这就要求安装  </a:t>
            </a:r>
            <a:r>
              <a:rPr lang="en-US" dirty="0" smtClean="0"/>
              <a:t>“ </a:t>
            </a:r>
            <a:r>
              <a:rPr lang="zh-CN" altLang="en-US" dirty="0" smtClean="0"/>
              <a:t>通道式</a:t>
            </a:r>
            <a:r>
              <a:rPr lang="en-US" dirty="0" smtClean="0"/>
              <a:t>”  </a:t>
            </a:r>
            <a:r>
              <a:rPr lang="zh-CN" altLang="en-US" dirty="0" smtClean="0"/>
              <a:t>扫描系统</a:t>
            </a:r>
            <a:r>
              <a:rPr lang="en-US" dirty="0" smtClean="0"/>
              <a:t>，  </a:t>
            </a:r>
            <a:r>
              <a:rPr lang="zh-CN" altLang="en-US" dirty="0" smtClean="0"/>
              <a:t>用成组的扫描器来扫描纸箱的五个表面</a:t>
            </a:r>
            <a:r>
              <a:rPr lang="en-US" dirty="0" smtClean="0"/>
              <a:t>。  </a:t>
            </a:r>
            <a:r>
              <a:rPr lang="zh-CN" altLang="en-US" dirty="0" smtClean="0"/>
              <a:t>而这种系统的投资回收期预计 不会超过一年</a:t>
            </a:r>
            <a:r>
              <a:rPr lang="en-US" dirty="0" smtClean="0"/>
              <a:t>。  </a:t>
            </a:r>
            <a:r>
              <a:rPr lang="zh-CN" altLang="en-US" dirty="0" smtClean="0"/>
              <a:t>应用这种系统降低成本</a:t>
            </a:r>
            <a:r>
              <a:rPr lang="en-US" dirty="0" smtClean="0"/>
              <a:t>，  </a:t>
            </a:r>
            <a:r>
              <a:rPr lang="zh-CN" altLang="en-US" dirty="0" smtClean="0"/>
              <a:t>提高效率是显而易见的</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zh-CN" altLang="en-US" dirty="0" smtClean="0"/>
              <a:t>第五节　条码技术在国际物流中的应用</a:t>
            </a:r>
            <a:endParaRPr lang="zh-CN" altLang="zh-CN" dirty="0" smtClean="0"/>
          </a:p>
        </p:txBody>
      </p:sp>
      <p:sp>
        <p:nvSpPr>
          <p:cNvPr id="40963" name="Rectangle 3"/>
          <p:cNvSpPr>
            <a:spLocks noGrp="1" noChangeArrowheads="1"/>
          </p:cNvSpPr>
          <p:nvPr>
            <p:ph type="body" idx="1"/>
          </p:nvPr>
        </p:nvSpPr>
        <p:spPr/>
        <p:txBody>
          <a:bodyPr/>
          <a:lstStyle/>
          <a:p>
            <a:pPr>
              <a:lnSpc>
                <a:spcPct val="200000"/>
              </a:lnSpc>
            </a:pPr>
            <a:r>
              <a:rPr lang="zh-CN" altLang="en-US" dirty="0" smtClean="0"/>
              <a:t>条码扫描使公司的业务方式发生了革命性的变化</a:t>
            </a:r>
            <a:r>
              <a:rPr lang="en-US" dirty="0" smtClean="0"/>
              <a:t>，  </a:t>
            </a:r>
            <a:r>
              <a:rPr lang="zh-CN" altLang="en-US" dirty="0" smtClean="0"/>
              <a:t>因为它不仅极大地改善了物流</a:t>
            </a:r>
            <a:r>
              <a:rPr lang="en-US" dirty="0" smtClean="0"/>
              <a:t>，  </a:t>
            </a:r>
            <a:r>
              <a:rPr lang="zh-CN" altLang="en-US" dirty="0" smtClean="0"/>
              <a:t>更重 要的是改善了信息流</a:t>
            </a:r>
            <a:r>
              <a:rPr lang="en-US" dirty="0" smtClean="0"/>
              <a:t>，  </a:t>
            </a:r>
            <a:r>
              <a:rPr lang="zh-CN" altLang="en-US" dirty="0" smtClean="0"/>
              <a:t>这对公司的成功是十分关键的</a:t>
            </a:r>
            <a:r>
              <a:rPr lang="en-US" dirty="0" smtClean="0"/>
              <a:t>。   </a:t>
            </a:r>
            <a:r>
              <a:rPr lang="zh-CN" altLang="en-US" dirty="0" smtClean="0"/>
              <a:t>只有对信息及时</a:t>
            </a:r>
            <a:r>
              <a:rPr lang="en-US" dirty="0" smtClean="0"/>
              <a:t>、  </a:t>
            </a:r>
            <a:r>
              <a:rPr lang="zh-CN" altLang="en-US" dirty="0" smtClean="0"/>
              <a:t>快速</a:t>
            </a:r>
            <a:r>
              <a:rPr lang="en-US" dirty="0" smtClean="0"/>
              <a:t>、  </a:t>
            </a:r>
            <a:r>
              <a:rPr lang="zh-CN" altLang="en-US" dirty="0" smtClean="0"/>
              <a:t>有效</a:t>
            </a:r>
            <a:r>
              <a:rPr lang="en-US" dirty="0" smtClean="0"/>
              <a:t>、  </a:t>
            </a:r>
            <a:r>
              <a:rPr lang="zh-CN" altLang="en-US" dirty="0" smtClean="0"/>
              <a:t>便捷地采集和处理</a:t>
            </a:r>
            <a:r>
              <a:rPr lang="en-US" dirty="0" smtClean="0"/>
              <a:t>，  </a:t>
            </a:r>
            <a:r>
              <a:rPr lang="zh-CN" altLang="en-US" dirty="0" smtClean="0"/>
              <a:t>才能保证信息流的通畅</a:t>
            </a:r>
            <a:r>
              <a:rPr lang="en-US" dirty="0" smtClean="0"/>
              <a:t>。   </a:t>
            </a:r>
            <a:r>
              <a:rPr lang="zh-CN" altLang="en-US" dirty="0" smtClean="0"/>
              <a:t>加快信息流的方法之一就是应用条码扫描技术</a:t>
            </a:r>
            <a:r>
              <a:rPr lang="en-US" dirty="0" smtClean="0"/>
              <a:t>。  </a:t>
            </a:r>
            <a:r>
              <a:rPr lang="zh-CN" altLang="en-US" dirty="0" smtClean="0"/>
              <a:t>目 前</a:t>
            </a:r>
            <a:r>
              <a:rPr lang="en-US" dirty="0" smtClean="0"/>
              <a:t>，  </a:t>
            </a:r>
            <a:r>
              <a:rPr lang="zh-CN" altLang="en-US" dirty="0" smtClean="0"/>
              <a:t>这种技术已被成千上万公司应用于许多领域</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zh-CN" altLang="en-US" dirty="0" smtClean="0"/>
              <a:t>第六节　射频技术在国际物流中的应用</a:t>
            </a:r>
            <a:endParaRPr lang="zh-CN" altLang="zh-CN" dirty="0" smtClean="0"/>
          </a:p>
        </p:txBody>
      </p:sp>
      <p:sp>
        <p:nvSpPr>
          <p:cNvPr id="41987" name="Rectangle 3"/>
          <p:cNvSpPr>
            <a:spLocks noGrp="1" noChangeArrowheads="1"/>
          </p:cNvSpPr>
          <p:nvPr>
            <p:ph type="body" idx="1"/>
          </p:nvPr>
        </p:nvSpPr>
        <p:spPr/>
        <p:txBody>
          <a:bodyPr/>
          <a:lstStyle/>
          <a:p>
            <a:r>
              <a:rPr lang="zh-CN" altLang="en-US" sz="2900" dirty="0" smtClean="0"/>
              <a:t>一</a:t>
            </a:r>
            <a:r>
              <a:rPr lang="en-US" sz="2900" dirty="0" smtClean="0"/>
              <a:t>、  </a:t>
            </a:r>
            <a:r>
              <a:rPr lang="zh-CN" altLang="en-US" sz="2900" dirty="0" smtClean="0"/>
              <a:t>射频技术</a:t>
            </a:r>
            <a:r>
              <a:rPr lang="zh-CN" altLang="en-US" sz="2900" dirty="0" smtClean="0"/>
              <a:t>概述</a:t>
            </a:r>
            <a:r>
              <a:rPr lang="en-US" altLang="zh-CN" sz="2900" dirty="0" smtClean="0"/>
              <a:t> </a:t>
            </a:r>
            <a:endParaRPr lang="zh-CN" altLang="en-US" sz="2900" dirty="0" smtClean="0"/>
          </a:p>
          <a:p>
            <a:r>
              <a:rPr lang="zh-CN" altLang="en-US" dirty="0" smtClean="0"/>
              <a:t>射频技术  </a:t>
            </a:r>
            <a:r>
              <a:rPr lang="en-US" dirty="0" smtClean="0"/>
              <a:t>（ </a:t>
            </a:r>
            <a:r>
              <a:rPr lang="en-US" dirty="0" err="1" smtClean="0"/>
              <a:t>Ｒａｄｉｏ</a:t>
            </a:r>
            <a:r>
              <a:rPr lang="en-US" dirty="0" smtClean="0"/>
              <a:t> </a:t>
            </a:r>
            <a:r>
              <a:rPr lang="en-US" dirty="0" err="1" smtClean="0"/>
              <a:t>Ｆｒｅｑｕｅｎｃｙ</a:t>
            </a:r>
            <a:r>
              <a:rPr lang="en-US" dirty="0" smtClean="0"/>
              <a:t>，   ＲＦ）  </a:t>
            </a:r>
            <a:r>
              <a:rPr lang="zh-CN" altLang="en-US" dirty="0" smtClean="0"/>
              <a:t>的基本原理是电磁理论</a:t>
            </a:r>
            <a:r>
              <a:rPr lang="en-US" dirty="0" smtClean="0"/>
              <a:t>。  </a:t>
            </a:r>
            <a:r>
              <a:rPr lang="zh-CN" altLang="en-US" dirty="0" smtClean="0"/>
              <a:t>射频 系 统 的 优 点 是 不 局 限 于视线</a:t>
            </a:r>
            <a:r>
              <a:rPr lang="en-US" dirty="0" smtClean="0"/>
              <a:t>，  </a:t>
            </a:r>
            <a:r>
              <a:rPr lang="zh-CN" altLang="en-US" dirty="0" smtClean="0"/>
              <a:t>识别距离比光学系统远</a:t>
            </a:r>
            <a:r>
              <a:rPr lang="en-US" dirty="0" smtClean="0"/>
              <a:t>，   </a:t>
            </a:r>
            <a:r>
              <a:rPr lang="zh-CN" altLang="en-US" dirty="0" smtClean="0"/>
              <a:t>射频识别卡具有读写能力</a:t>
            </a:r>
            <a:r>
              <a:rPr lang="en-US" dirty="0" smtClean="0"/>
              <a:t>，  </a:t>
            </a:r>
            <a:r>
              <a:rPr lang="zh-CN" altLang="en-US" dirty="0" smtClean="0"/>
              <a:t>可携带大量数据</a:t>
            </a:r>
            <a:r>
              <a:rPr lang="en-US" dirty="0" smtClean="0"/>
              <a:t>、  </a:t>
            </a:r>
            <a:r>
              <a:rPr lang="zh-CN" altLang="en-US" dirty="0" smtClean="0"/>
              <a:t>难以伪造</a:t>
            </a:r>
            <a:r>
              <a:rPr lang="en-US" dirty="0" smtClean="0"/>
              <a:t>。</a:t>
            </a:r>
            <a:endParaRPr lang="zh-CN" altLang="en-US" dirty="0" smtClean="0"/>
          </a:p>
          <a:p>
            <a:r>
              <a:rPr lang="en-US" dirty="0" smtClean="0"/>
              <a:t>ＲＦ </a:t>
            </a:r>
            <a:r>
              <a:rPr lang="zh-CN" altLang="en-US" dirty="0" smtClean="0"/>
              <a:t>适用的领域</a:t>
            </a:r>
            <a:r>
              <a:rPr lang="en-US" dirty="0" smtClean="0"/>
              <a:t>：  </a:t>
            </a:r>
            <a:r>
              <a:rPr lang="zh-CN" altLang="en-US" dirty="0" smtClean="0"/>
              <a:t>物料跟踪</a:t>
            </a:r>
            <a:r>
              <a:rPr lang="en-US" dirty="0" smtClean="0"/>
              <a:t>、  </a:t>
            </a:r>
            <a:r>
              <a:rPr lang="zh-CN" altLang="en-US" dirty="0" smtClean="0"/>
              <a:t>运载工具和货架识别等要求非接触数据采集和交换的场合</a:t>
            </a:r>
            <a:r>
              <a:rPr lang="en-US" dirty="0" smtClean="0"/>
              <a:t>，</a:t>
            </a:r>
            <a:r>
              <a:rPr lang="zh-CN" altLang="en-US" dirty="0" smtClean="0"/>
              <a:t>由于 </a:t>
            </a:r>
            <a:r>
              <a:rPr lang="en-US" dirty="0" smtClean="0"/>
              <a:t>ＲＦ </a:t>
            </a:r>
            <a:r>
              <a:rPr lang="zh-CN" altLang="en-US" dirty="0" smtClean="0"/>
              <a:t>标签具有可读写能力</a:t>
            </a:r>
            <a:r>
              <a:rPr lang="en-US" dirty="0" smtClean="0"/>
              <a:t>，  </a:t>
            </a:r>
            <a:r>
              <a:rPr lang="zh-CN" altLang="en-US" dirty="0" smtClean="0"/>
              <a:t>对于需要射频改变数据内容的场合尤为适用</a:t>
            </a:r>
            <a:r>
              <a:rPr lang="en-US" dirty="0" smtClean="0"/>
              <a:t>。</a:t>
            </a:r>
            <a:endParaRPr lang="zh-CN" altLang="en-US" dirty="0" smtClean="0"/>
          </a:p>
          <a:p>
            <a:pPr eaLnBrk="1" hangingPunct="1"/>
            <a:r>
              <a:rPr lang="zh-CN" altLang="en-US" dirty="0" smtClean="0"/>
              <a:t>射频识别系统的传送距离由许多因素决定</a:t>
            </a:r>
            <a:r>
              <a:rPr lang="en-US" dirty="0" smtClean="0"/>
              <a:t>，  </a:t>
            </a:r>
            <a:r>
              <a:rPr lang="zh-CN" altLang="en-US" dirty="0" smtClean="0"/>
              <a:t>如传送频率</a:t>
            </a:r>
            <a:r>
              <a:rPr lang="en-US" dirty="0" smtClean="0"/>
              <a:t>、  </a:t>
            </a:r>
            <a:r>
              <a:rPr lang="zh-CN" altLang="en-US" dirty="0" smtClean="0"/>
              <a:t>天线设计等</a:t>
            </a:r>
            <a:r>
              <a:rPr lang="en-US" dirty="0" smtClean="0"/>
              <a:t>。  </a:t>
            </a:r>
            <a:r>
              <a:rPr lang="zh-CN" altLang="en-US" dirty="0" smtClean="0"/>
              <a:t>对于应用 </a:t>
            </a:r>
            <a:r>
              <a:rPr lang="en-US" dirty="0" smtClean="0"/>
              <a:t>ＲＦ </a:t>
            </a:r>
            <a:r>
              <a:rPr lang="zh-CN" altLang="en-US" dirty="0" smtClean="0"/>
              <a:t>识 别的待定情况应考虑传送距离</a:t>
            </a:r>
            <a:r>
              <a:rPr lang="en-US" dirty="0" smtClean="0"/>
              <a:t>、   </a:t>
            </a:r>
            <a:r>
              <a:rPr lang="zh-CN" altLang="en-US" dirty="0" smtClean="0"/>
              <a:t>工作频率</a:t>
            </a:r>
            <a:r>
              <a:rPr lang="en-US" dirty="0" smtClean="0"/>
              <a:t>、  </a:t>
            </a:r>
            <a:r>
              <a:rPr lang="zh-CN" altLang="en-US" dirty="0" smtClean="0"/>
              <a:t>标签的数据容量</a:t>
            </a:r>
            <a:r>
              <a:rPr lang="en-US" dirty="0" smtClean="0"/>
              <a:t>、  </a:t>
            </a:r>
            <a:r>
              <a:rPr lang="zh-CN" altLang="en-US" dirty="0" smtClean="0"/>
              <a:t>尺寸</a:t>
            </a:r>
            <a:r>
              <a:rPr lang="en-US" dirty="0" smtClean="0"/>
              <a:t>、  </a:t>
            </a:r>
            <a:r>
              <a:rPr lang="zh-CN" altLang="en-US" dirty="0" smtClean="0"/>
              <a:t>重量</a:t>
            </a:r>
            <a:r>
              <a:rPr lang="en-US" dirty="0" smtClean="0"/>
              <a:t>、  </a:t>
            </a:r>
            <a:r>
              <a:rPr lang="zh-CN" altLang="en-US" dirty="0" smtClean="0"/>
              <a:t>定位</a:t>
            </a:r>
            <a:r>
              <a:rPr lang="en-US" dirty="0" smtClean="0"/>
              <a:t>、  </a:t>
            </a:r>
            <a:r>
              <a:rPr lang="zh-CN" altLang="en-US" dirty="0" smtClean="0"/>
              <a:t>相应速度 及选择能力等</a:t>
            </a:r>
            <a:r>
              <a:rPr lang="en-US" dirty="0" smtClean="0"/>
              <a:t>。</a:t>
            </a:r>
            <a:endParaRPr lang="zh-CN" altLang="en-US" dirty="0" smtClean="0"/>
          </a:p>
          <a:p>
            <a:pPr eaLnBrk="1" hangingPunct="1"/>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zh-CN" altLang="en-US" dirty="0" smtClean="0"/>
              <a:t>第一节  国际物流信息系统的概述</a:t>
            </a:r>
            <a:endParaRPr lang="zh-CN" altLang="zh-CN" dirty="0" smtClean="0"/>
          </a:p>
        </p:txBody>
      </p:sp>
      <p:sp>
        <p:nvSpPr>
          <p:cNvPr id="6147" name="Rectangle 3"/>
          <p:cNvSpPr>
            <a:spLocks noGrp="1" noChangeArrowheads="1"/>
          </p:cNvSpPr>
          <p:nvPr>
            <p:ph type="body" idx="1"/>
          </p:nvPr>
        </p:nvSpPr>
        <p:spPr/>
        <p:txBody>
          <a:bodyPr/>
          <a:lstStyle/>
          <a:p>
            <a:pPr eaLnBrk="1" hangingPunct="1">
              <a:lnSpc>
                <a:spcPct val="150000"/>
              </a:lnSpc>
            </a:pPr>
            <a:r>
              <a:rPr lang="zh-CN" altLang="en-US" sz="2900" dirty="0" smtClean="0"/>
              <a:t>二</a:t>
            </a:r>
            <a:r>
              <a:rPr lang="en-US" sz="2900" dirty="0" smtClean="0"/>
              <a:t>、  </a:t>
            </a:r>
            <a:r>
              <a:rPr lang="zh-CN" altLang="en-US" sz="2900" dirty="0" smtClean="0"/>
              <a:t>物流信息系统和国际物流信息系统</a:t>
            </a:r>
          </a:p>
          <a:p>
            <a:pPr>
              <a:lnSpc>
                <a:spcPct val="150000"/>
              </a:lnSpc>
            </a:pPr>
            <a:r>
              <a:rPr lang="en-US" dirty="0" smtClean="0"/>
              <a:t>１  </a:t>
            </a:r>
            <a:r>
              <a:rPr lang="zh-CN" altLang="en-US" dirty="0" smtClean="0"/>
              <a:t>物流信息系统</a:t>
            </a:r>
          </a:p>
          <a:p>
            <a:pPr>
              <a:lnSpc>
                <a:spcPct val="150000"/>
              </a:lnSpc>
            </a:pPr>
            <a:r>
              <a:rPr lang="zh-CN" altLang="en-US" dirty="0" smtClean="0"/>
              <a:t>信息系统是一种由人</a:t>
            </a:r>
            <a:r>
              <a:rPr lang="en-US" dirty="0" smtClean="0"/>
              <a:t>、  </a:t>
            </a:r>
            <a:r>
              <a:rPr lang="zh-CN" altLang="en-US" dirty="0" smtClean="0"/>
              <a:t>计算机  </a:t>
            </a:r>
            <a:r>
              <a:rPr lang="en-US" dirty="0" smtClean="0"/>
              <a:t>（ </a:t>
            </a:r>
            <a:r>
              <a:rPr lang="zh-CN" altLang="en-US" dirty="0" smtClean="0"/>
              <a:t>包括网络</a:t>
            </a:r>
            <a:r>
              <a:rPr lang="en-US" dirty="0" smtClean="0"/>
              <a:t>）   </a:t>
            </a:r>
            <a:r>
              <a:rPr lang="zh-CN" altLang="en-US" dirty="0" smtClean="0"/>
              <a:t>和管理规则组成的集成化系统</a:t>
            </a:r>
            <a:r>
              <a:rPr lang="en-US" dirty="0" smtClean="0"/>
              <a:t>。</a:t>
            </a:r>
          </a:p>
          <a:p>
            <a:pPr>
              <a:lnSpc>
                <a:spcPct val="150000"/>
              </a:lnSpc>
            </a:pPr>
            <a:r>
              <a:rPr lang="zh-CN" altLang="en-US" dirty="0" smtClean="0"/>
              <a:t>物流信息系统是企业管理信息系统的一个重要的子系统</a:t>
            </a:r>
            <a:r>
              <a:rPr lang="en-US" dirty="0" smtClean="0"/>
              <a:t>， </a:t>
            </a:r>
            <a:r>
              <a:rPr lang="zh-CN" altLang="en-US" dirty="0" smtClean="0"/>
              <a:t>是通过对与企业物流相关的信 息进行加工处理来实现对物流的有效控制和管理</a:t>
            </a:r>
            <a:r>
              <a:rPr lang="en-US" dirty="0" smtClean="0"/>
              <a:t>， </a:t>
            </a:r>
            <a:r>
              <a:rPr lang="zh-CN" altLang="en-US" dirty="0" smtClean="0"/>
              <a:t>并为物流管理人员及其他企业管理人员提 供战略及运作决策的人机系统</a:t>
            </a:r>
            <a:r>
              <a:rPr lang="en-US" dirty="0" smtClean="0"/>
              <a:t>。   </a:t>
            </a:r>
            <a:r>
              <a:rPr lang="zh-CN" altLang="en-US" dirty="0" smtClean="0"/>
              <a:t>物流信息系统是提高物流运作效率</a:t>
            </a:r>
            <a:r>
              <a:rPr lang="en-US" dirty="0" smtClean="0"/>
              <a:t>、  </a:t>
            </a:r>
            <a:r>
              <a:rPr lang="zh-CN" altLang="en-US" dirty="0" smtClean="0"/>
              <a:t>降低物流成本的重要基础设施</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zh-CN" altLang="en-US" dirty="0" smtClean="0"/>
              <a:t>第六节　射频技术在国际物流中的应用</a:t>
            </a:r>
            <a:endParaRPr lang="zh-CN" altLang="zh-CN" dirty="0" smtClean="0"/>
          </a:p>
        </p:txBody>
      </p:sp>
      <p:sp>
        <p:nvSpPr>
          <p:cNvPr id="43011" name="Rectangle 3"/>
          <p:cNvSpPr>
            <a:spLocks noGrp="1" noChangeArrowheads="1"/>
          </p:cNvSpPr>
          <p:nvPr>
            <p:ph type="body" idx="1"/>
          </p:nvPr>
        </p:nvSpPr>
        <p:spPr/>
        <p:txBody>
          <a:bodyPr/>
          <a:lstStyle/>
          <a:p>
            <a:r>
              <a:rPr lang="zh-CN" altLang="en-US" sz="2900" dirty="0" smtClean="0"/>
              <a:t>二</a:t>
            </a:r>
            <a:r>
              <a:rPr lang="en-US" sz="2900" dirty="0" smtClean="0"/>
              <a:t>、  </a:t>
            </a:r>
            <a:r>
              <a:rPr lang="zh-CN" altLang="en-US" sz="2900" dirty="0" smtClean="0"/>
              <a:t>射频技术的</a:t>
            </a:r>
            <a:r>
              <a:rPr lang="zh-CN" altLang="en-US" sz="2900" dirty="0" smtClean="0"/>
              <a:t>应用</a:t>
            </a:r>
            <a:r>
              <a:rPr lang="en-US" altLang="zh-CN" sz="2900" dirty="0" smtClean="0"/>
              <a:t> </a:t>
            </a:r>
            <a:endParaRPr lang="zh-CN" altLang="en-US" sz="2900" dirty="0" smtClean="0"/>
          </a:p>
          <a:p>
            <a:r>
              <a:rPr lang="zh-CN" altLang="en-US" dirty="0" smtClean="0"/>
              <a:t>美国和北大西洋公约组织</a:t>
            </a:r>
            <a:r>
              <a:rPr lang="en-US" dirty="0" smtClean="0"/>
              <a:t>   （ ＮＡＴＯ）  </a:t>
            </a:r>
            <a:r>
              <a:rPr lang="zh-CN" altLang="en-US" dirty="0" smtClean="0"/>
              <a:t>在波斯尼亚的  </a:t>
            </a:r>
            <a:r>
              <a:rPr lang="en-US" dirty="0" smtClean="0"/>
              <a:t>“ </a:t>
            </a:r>
            <a:r>
              <a:rPr lang="zh-CN" altLang="en-US" dirty="0" smtClean="0"/>
              <a:t>联合作战行动</a:t>
            </a:r>
            <a:r>
              <a:rPr lang="en-US" dirty="0" smtClean="0"/>
              <a:t>”   </a:t>
            </a:r>
            <a:r>
              <a:rPr lang="zh-CN" altLang="en-US" dirty="0" smtClean="0"/>
              <a:t>中</a:t>
            </a:r>
            <a:r>
              <a:rPr lang="en-US" dirty="0" smtClean="0"/>
              <a:t>，  </a:t>
            </a:r>
            <a:r>
              <a:rPr lang="zh-CN" altLang="en-US" dirty="0" smtClean="0"/>
              <a:t>不但建成了战 争史上投入战场最复杂的通信网</a:t>
            </a:r>
            <a:r>
              <a:rPr lang="en-US" dirty="0" smtClean="0"/>
              <a:t>，  </a:t>
            </a:r>
            <a:r>
              <a:rPr lang="zh-CN" altLang="en-US" dirty="0" smtClean="0"/>
              <a:t>还完善了识别跟踪军用物资的新型后勤系统</a:t>
            </a:r>
            <a:r>
              <a:rPr lang="en-US" dirty="0" smtClean="0"/>
              <a:t>，  </a:t>
            </a:r>
            <a:r>
              <a:rPr lang="zh-CN" altLang="en-US" dirty="0" smtClean="0"/>
              <a:t>这是吸取了 </a:t>
            </a:r>
            <a:r>
              <a:rPr lang="en-US" dirty="0" smtClean="0"/>
              <a:t>“ </a:t>
            </a:r>
            <a:r>
              <a:rPr lang="zh-CN" altLang="en-US" dirty="0" smtClean="0"/>
              <a:t>沙漠风暴</a:t>
            </a:r>
            <a:r>
              <a:rPr lang="en-US" dirty="0" smtClean="0"/>
              <a:t>”   </a:t>
            </a:r>
            <a:r>
              <a:rPr lang="zh-CN" altLang="en-US" dirty="0" smtClean="0"/>
              <a:t>军事行动中大量物资无法跟踪造成重复运输的教训</a:t>
            </a:r>
            <a:r>
              <a:rPr lang="en-US" dirty="0" smtClean="0"/>
              <a:t>。   </a:t>
            </a:r>
            <a:r>
              <a:rPr lang="zh-CN" altLang="en-US" dirty="0" smtClean="0"/>
              <a:t>无论物资是在订货之中</a:t>
            </a:r>
            <a:r>
              <a:rPr lang="en-US" dirty="0" smtClean="0"/>
              <a:t>、 </a:t>
            </a:r>
            <a:r>
              <a:rPr lang="zh-CN" altLang="en-US" dirty="0" smtClean="0"/>
              <a:t>运输途中</a:t>
            </a:r>
            <a:r>
              <a:rPr lang="en-US" dirty="0" smtClean="0"/>
              <a:t>，  </a:t>
            </a:r>
            <a:r>
              <a:rPr lang="zh-CN" altLang="en-US" dirty="0" smtClean="0"/>
              <a:t>还是在某个仓库存储着</a:t>
            </a:r>
            <a:r>
              <a:rPr lang="en-US" dirty="0" smtClean="0"/>
              <a:t>，   </a:t>
            </a:r>
            <a:r>
              <a:rPr lang="zh-CN" altLang="en-US" dirty="0" smtClean="0"/>
              <a:t>通过该系统</a:t>
            </a:r>
            <a:r>
              <a:rPr lang="en-US" dirty="0" smtClean="0"/>
              <a:t>，  </a:t>
            </a:r>
            <a:r>
              <a:rPr lang="zh-CN" altLang="en-US" dirty="0" smtClean="0"/>
              <a:t>各级指挥人员都可以实时 掌 握 所 有 的 信 息</a:t>
            </a:r>
            <a:r>
              <a:rPr lang="en-US" dirty="0" smtClean="0"/>
              <a:t>。  </a:t>
            </a:r>
            <a:r>
              <a:rPr lang="zh-CN" altLang="en-US" dirty="0" smtClean="0"/>
              <a:t>该系统途中运输部分的功能就是靠贴在集装箱和装备上的射频识别标签实现的</a:t>
            </a:r>
            <a:r>
              <a:rPr lang="en-US" dirty="0" smtClean="0"/>
              <a:t>。  ＲＦ </a:t>
            </a:r>
            <a:r>
              <a:rPr lang="zh-CN" altLang="en-US" dirty="0" smtClean="0"/>
              <a:t>接 受转发装置通常安装在运输线的一些检查点上</a:t>
            </a:r>
            <a:r>
              <a:rPr lang="en-US" dirty="0" smtClean="0"/>
              <a:t>   （ </a:t>
            </a:r>
            <a:r>
              <a:rPr lang="zh-CN" altLang="en-US" dirty="0" smtClean="0"/>
              <a:t>如门柱上</a:t>
            </a:r>
            <a:r>
              <a:rPr lang="en-US" dirty="0" smtClean="0"/>
              <a:t>、  </a:t>
            </a:r>
            <a:r>
              <a:rPr lang="zh-CN" altLang="en-US" dirty="0" smtClean="0"/>
              <a:t>桥墩旁等</a:t>
            </a:r>
            <a:r>
              <a:rPr lang="en-US" dirty="0" smtClean="0"/>
              <a:t>） ，  </a:t>
            </a:r>
            <a:r>
              <a:rPr lang="zh-CN" altLang="en-US" dirty="0" smtClean="0"/>
              <a:t>以及仓库</a:t>
            </a:r>
            <a:r>
              <a:rPr lang="en-US" dirty="0" smtClean="0"/>
              <a:t>、  </a:t>
            </a:r>
            <a:r>
              <a:rPr lang="zh-CN" altLang="en-US" dirty="0" smtClean="0"/>
              <a:t>车站</a:t>
            </a:r>
            <a:r>
              <a:rPr lang="en-US" dirty="0" smtClean="0"/>
              <a:t>、 </a:t>
            </a:r>
            <a:r>
              <a:rPr lang="zh-CN" altLang="en-US" dirty="0" smtClean="0"/>
              <a:t>码头及机场等关键地点</a:t>
            </a:r>
            <a:r>
              <a:rPr lang="en-US" dirty="0" smtClean="0"/>
              <a:t>。   </a:t>
            </a:r>
            <a:r>
              <a:rPr lang="zh-CN" altLang="en-US" dirty="0" smtClean="0"/>
              <a:t>接收装置收到 </a:t>
            </a:r>
            <a:r>
              <a:rPr lang="en-US" dirty="0" smtClean="0"/>
              <a:t>ＲＦ </a:t>
            </a:r>
            <a:r>
              <a:rPr lang="zh-CN" altLang="en-US" dirty="0" smtClean="0"/>
              <a:t>标签信息后</a:t>
            </a:r>
            <a:r>
              <a:rPr lang="en-US" dirty="0" smtClean="0"/>
              <a:t>，  </a:t>
            </a:r>
            <a:r>
              <a:rPr lang="zh-CN" altLang="en-US" dirty="0" smtClean="0"/>
              <a:t>连同接受地的位置信息上传至通信 卫星</a:t>
            </a:r>
            <a:r>
              <a:rPr lang="en-US" dirty="0" smtClean="0"/>
              <a:t>，  </a:t>
            </a:r>
            <a:r>
              <a:rPr lang="zh-CN" altLang="en-US" dirty="0" smtClean="0"/>
              <a:t>再由卫星传送到运输调度中心</a:t>
            </a:r>
            <a:r>
              <a:rPr lang="en-US" dirty="0" smtClean="0"/>
              <a:t>，  </a:t>
            </a:r>
            <a:r>
              <a:rPr lang="zh-CN" altLang="en-US" dirty="0" smtClean="0"/>
              <a:t>送入企业信息数据库中</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zh-CN" altLang="en-US" dirty="0" smtClean="0"/>
              <a:t>第七节　</a:t>
            </a:r>
            <a:r>
              <a:rPr lang="zh-CN" altLang="en-US" dirty="0" smtClean="0"/>
              <a:t>全球</a:t>
            </a:r>
            <a:r>
              <a:rPr lang="zh-CN" altLang="en-US" dirty="0" smtClean="0"/>
              <a:t>卫星定位系统与</a:t>
            </a:r>
            <a:r>
              <a:rPr lang="zh-CN" altLang="en-US" dirty="0" smtClean="0"/>
              <a:t>地理信息系统</a:t>
            </a:r>
            <a:endParaRPr lang="zh-CN" altLang="zh-CN" dirty="0" smtClean="0"/>
          </a:p>
        </p:txBody>
      </p:sp>
      <p:sp>
        <p:nvSpPr>
          <p:cNvPr id="44035" name="Rectangle 3"/>
          <p:cNvSpPr>
            <a:spLocks noGrp="1" noChangeArrowheads="1"/>
          </p:cNvSpPr>
          <p:nvPr>
            <p:ph type="body" idx="1"/>
          </p:nvPr>
        </p:nvSpPr>
        <p:spPr/>
        <p:txBody>
          <a:bodyPr/>
          <a:lstStyle/>
          <a:p>
            <a:pPr eaLnBrk="1" hangingPunct="1"/>
            <a:r>
              <a:rPr lang="zh-CN" altLang="en-US" sz="2900" dirty="0" smtClean="0"/>
              <a:t>一</a:t>
            </a:r>
            <a:r>
              <a:rPr lang="en-US" sz="2900" dirty="0" smtClean="0"/>
              <a:t>、  </a:t>
            </a:r>
            <a:r>
              <a:rPr lang="zh-CN" altLang="en-US" sz="2900" dirty="0" smtClean="0"/>
              <a:t>全球卫星定位系统介绍</a:t>
            </a:r>
          </a:p>
          <a:p>
            <a:r>
              <a:rPr lang="en-US" dirty="0" smtClean="0"/>
              <a:t>１  </a:t>
            </a:r>
            <a:r>
              <a:rPr lang="zh-CN" altLang="en-US" dirty="0" smtClean="0"/>
              <a:t>美国国防部的 </a:t>
            </a:r>
            <a:r>
              <a:rPr lang="en-US" dirty="0" smtClean="0"/>
              <a:t>ＧＰＳ </a:t>
            </a:r>
            <a:r>
              <a:rPr lang="zh-CN" altLang="en-US" dirty="0" smtClean="0"/>
              <a:t>系统</a:t>
            </a:r>
          </a:p>
          <a:p>
            <a:r>
              <a:rPr lang="zh-CN" altLang="en-US" dirty="0" smtClean="0"/>
              <a:t>美国在成功地完成了阿波罗登月飞船计划</a:t>
            </a:r>
            <a:r>
              <a:rPr lang="en-US" dirty="0" smtClean="0"/>
              <a:t>、  </a:t>
            </a:r>
            <a:r>
              <a:rPr lang="zh-CN" altLang="en-US" dirty="0" smtClean="0"/>
              <a:t>航天飞机计划后</a:t>
            </a:r>
            <a:r>
              <a:rPr lang="en-US" dirty="0" smtClean="0"/>
              <a:t>，  </a:t>
            </a:r>
            <a:r>
              <a:rPr lang="zh-CN" altLang="en-US" dirty="0" smtClean="0"/>
              <a:t>于 </a:t>
            </a:r>
            <a:r>
              <a:rPr lang="en-US" dirty="0" smtClean="0"/>
              <a:t>１９７３ </a:t>
            </a:r>
            <a:r>
              <a:rPr lang="zh-CN" altLang="en-US" dirty="0" smtClean="0"/>
              <a:t>年开始由美国国 防部花费 </a:t>
            </a:r>
            <a:r>
              <a:rPr lang="en-US" dirty="0" smtClean="0"/>
              <a:t>２０ </a:t>
            </a:r>
            <a:r>
              <a:rPr lang="zh-CN" altLang="en-US" dirty="0" smtClean="0"/>
              <a:t>年时间</a:t>
            </a:r>
            <a:r>
              <a:rPr lang="en-US" dirty="0" smtClean="0"/>
              <a:t>，  </a:t>
            </a:r>
            <a:r>
              <a:rPr lang="zh-CN" altLang="en-US" dirty="0" smtClean="0"/>
              <a:t>耗资 </a:t>
            </a:r>
            <a:r>
              <a:rPr lang="en-US" dirty="0" smtClean="0"/>
              <a:t>１００ </a:t>
            </a:r>
            <a:r>
              <a:rPr lang="zh-CN" altLang="en-US" dirty="0" smtClean="0"/>
              <a:t>多亿美元</a:t>
            </a:r>
            <a:r>
              <a:rPr lang="en-US" dirty="0" smtClean="0"/>
              <a:t>，  </a:t>
            </a:r>
            <a:r>
              <a:rPr lang="zh-CN" altLang="en-US" dirty="0" smtClean="0"/>
              <a:t>建立了服务于美国全球空间战略的军民两用</a:t>
            </a:r>
            <a:r>
              <a:rPr lang="zh-CN" altLang="en-US" dirty="0" smtClean="0"/>
              <a:t>全球卫星</a:t>
            </a:r>
            <a:r>
              <a:rPr lang="zh-CN" altLang="en-US" dirty="0" smtClean="0"/>
              <a:t>系统</a:t>
            </a:r>
            <a:r>
              <a:rPr lang="en-US" dirty="0" smtClean="0"/>
              <a:t>，  </a:t>
            </a:r>
            <a:r>
              <a:rPr lang="zh-CN" altLang="en-US" dirty="0" smtClean="0"/>
              <a:t>该系统以保护美国的军事利益为首要目标</a:t>
            </a:r>
            <a:r>
              <a:rPr lang="en-US" dirty="0" smtClean="0"/>
              <a:t>。  </a:t>
            </a:r>
            <a:r>
              <a:rPr lang="zh-CN" altLang="en-US" dirty="0" smtClean="0"/>
              <a:t>在 </a:t>
            </a:r>
            <a:r>
              <a:rPr lang="en-US" dirty="0" smtClean="0"/>
              <a:t>１９９１ </a:t>
            </a:r>
            <a:r>
              <a:rPr lang="zh-CN" altLang="en-US" dirty="0" smtClean="0"/>
              <a:t>年的海湾战争中</a:t>
            </a:r>
            <a:r>
              <a:rPr lang="en-US" dirty="0" smtClean="0"/>
              <a:t>，  ＧＰＳ </a:t>
            </a:r>
            <a:r>
              <a:rPr lang="zh-CN" altLang="en-US" dirty="0" smtClean="0"/>
              <a:t>卫星 星座在还没有达到  </a:t>
            </a:r>
            <a:r>
              <a:rPr lang="en-US" dirty="0" smtClean="0"/>
              <a:t>“ </a:t>
            </a:r>
            <a:r>
              <a:rPr lang="zh-CN" altLang="en-US" dirty="0" smtClean="0"/>
              <a:t>全部工作能力</a:t>
            </a:r>
            <a:r>
              <a:rPr lang="en-US" dirty="0" smtClean="0"/>
              <a:t>”    （ </a:t>
            </a:r>
            <a:r>
              <a:rPr lang="en-US" dirty="0" err="1" smtClean="0"/>
              <a:t>Ｆｕｌｌ</a:t>
            </a:r>
            <a:r>
              <a:rPr lang="en-US" dirty="0" smtClean="0"/>
              <a:t> </a:t>
            </a:r>
            <a:r>
              <a:rPr lang="en-US" dirty="0" err="1" smtClean="0"/>
              <a:t>Ｏｐｅｒａｔｉｏｎ</a:t>
            </a:r>
            <a:r>
              <a:rPr lang="en-US" dirty="0" smtClean="0"/>
              <a:t>  </a:t>
            </a:r>
            <a:r>
              <a:rPr lang="en-US" dirty="0" err="1" smtClean="0"/>
              <a:t>Ｃａｐａｃｉｔｙ</a:t>
            </a:r>
            <a:r>
              <a:rPr lang="en-US" dirty="0" smtClean="0"/>
              <a:t>，  ＦＯＣ）  </a:t>
            </a:r>
            <a:r>
              <a:rPr lang="zh-CN" altLang="en-US" dirty="0" smtClean="0"/>
              <a:t>的情况下就为</a:t>
            </a:r>
            <a:r>
              <a:rPr lang="zh-CN" altLang="en-US" dirty="0" smtClean="0"/>
              <a:t>美国及其盟国</a:t>
            </a:r>
            <a:r>
              <a:rPr lang="zh-CN" altLang="en-US" dirty="0" smtClean="0"/>
              <a:t>军队立下了汗马功劳</a:t>
            </a:r>
            <a:r>
              <a:rPr lang="en-US" dirty="0" smtClean="0"/>
              <a:t>。   </a:t>
            </a:r>
            <a:r>
              <a:rPr lang="zh-CN" altLang="en-US" dirty="0" smtClean="0"/>
              <a:t>在以后的美国对伊拉克的战争</a:t>
            </a:r>
            <a:r>
              <a:rPr lang="en-US" dirty="0" smtClean="0"/>
              <a:t>、   </a:t>
            </a:r>
            <a:r>
              <a:rPr lang="zh-CN" altLang="en-US" dirty="0" smtClean="0"/>
              <a:t>美军在前南地区的维 和 行 动 中</a:t>
            </a:r>
            <a:r>
              <a:rPr lang="en-US" dirty="0" smtClean="0"/>
              <a:t>，  ＧＰＳ </a:t>
            </a:r>
            <a:r>
              <a:rPr lang="zh-CN" altLang="en-US" dirty="0" smtClean="0"/>
              <a:t>更成了制胜的秘密武器</a:t>
            </a:r>
            <a:r>
              <a:rPr lang="en-US" dirty="0" smtClean="0"/>
              <a:t>。   </a:t>
            </a:r>
            <a:r>
              <a:rPr lang="zh-CN" altLang="en-US" dirty="0" smtClean="0"/>
              <a:t>到 </a:t>
            </a:r>
            <a:r>
              <a:rPr lang="en-US" dirty="0" smtClean="0"/>
              <a:t>１９９６ </a:t>
            </a:r>
            <a:r>
              <a:rPr lang="zh-CN" altLang="en-US" dirty="0" smtClean="0"/>
              <a:t>年</a:t>
            </a:r>
            <a:r>
              <a:rPr lang="en-US" dirty="0" smtClean="0"/>
              <a:t>，  ＧＰＳ </a:t>
            </a:r>
            <a:r>
              <a:rPr lang="zh-CN" altLang="en-US" dirty="0" smtClean="0"/>
              <a:t>已是美军及其盟军的必要装备</a:t>
            </a:r>
            <a:r>
              <a:rPr lang="en-US" dirty="0" smtClean="0"/>
              <a:t>，   </a:t>
            </a:r>
            <a:r>
              <a:rPr lang="zh-CN" altLang="en-US" dirty="0" smtClean="0"/>
              <a:t>美军以 </a:t>
            </a:r>
            <a:r>
              <a:rPr lang="en-US" dirty="0" smtClean="0"/>
              <a:t>ＧＰＳ </a:t>
            </a:r>
            <a:r>
              <a:rPr lang="zh-CN" altLang="en-US" dirty="0" smtClean="0"/>
              <a:t>装备为基本手段建立了有效管理军事物资</a:t>
            </a:r>
            <a:r>
              <a:rPr lang="en-US" dirty="0" smtClean="0"/>
              <a:t>、  </a:t>
            </a:r>
            <a:r>
              <a:rPr lang="zh-CN" altLang="en-US" dirty="0" smtClean="0"/>
              <a:t>装备的先进的军事物流系统</a:t>
            </a:r>
            <a:r>
              <a:rPr lang="en-US" dirty="0" smtClean="0"/>
              <a:t>。</a:t>
            </a:r>
            <a:endParaRPr lang="zh-CN" altLang="en-US" dirty="0" smtClean="0"/>
          </a:p>
          <a:p>
            <a:pPr eaLnBrk="1" hangingPunct="1"/>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zh-CN" altLang="en-US" dirty="0" smtClean="0"/>
              <a:t>第七节　全球卫星定位系统与地理信息系统</a:t>
            </a:r>
            <a:endParaRPr lang="zh-CN" altLang="zh-CN" dirty="0" smtClean="0"/>
          </a:p>
        </p:txBody>
      </p:sp>
      <p:sp>
        <p:nvSpPr>
          <p:cNvPr id="45059" name="Rectangle 3"/>
          <p:cNvSpPr>
            <a:spLocks noGrp="1" noChangeArrowheads="1"/>
          </p:cNvSpPr>
          <p:nvPr>
            <p:ph type="body" idx="1"/>
          </p:nvPr>
        </p:nvSpPr>
        <p:spPr/>
        <p:txBody>
          <a:bodyPr/>
          <a:lstStyle/>
          <a:p>
            <a:pPr>
              <a:lnSpc>
                <a:spcPct val="150000"/>
              </a:lnSpc>
            </a:pPr>
            <a:r>
              <a:rPr lang="en-US" dirty="0" smtClean="0"/>
              <a:t>ＧＰＳ </a:t>
            </a:r>
            <a:r>
              <a:rPr lang="zh-CN" altLang="en-US" dirty="0" smtClean="0"/>
              <a:t>由空间部分和地面部分组成</a:t>
            </a:r>
            <a:r>
              <a:rPr lang="en-US" dirty="0" smtClean="0"/>
              <a:t>，   </a:t>
            </a:r>
            <a:r>
              <a:rPr lang="zh-CN" altLang="en-US" dirty="0" smtClean="0"/>
              <a:t>空间部分由分布在 </a:t>
            </a:r>
            <a:r>
              <a:rPr lang="en-US" dirty="0" smtClean="0"/>
              <a:t>６ </a:t>
            </a:r>
            <a:r>
              <a:rPr lang="zh-CN" altLang="en-US" dirty="0" smtClean="0"/>
              <a:t>个等间隔轨道上的 </a:t>
            </a:r>
            <a:r>
              <a:rPr lang="en-US" dirty="0" smtClean="0"/>
              <a:t>２４ </a:t>
            </a:r>
            <a:r>
              <a:rPr lang="zh-CN" altLang="en-US" dirty="0" smtClean="0"/>
              <a:t>颗卫星</a:t>
            </a:r>
            <a:r>
              <a:rPr lang="zh-CN" altLang="en-US" dirty="0" smtClean="0"/>
              <a:t>组</a:t>
            </a:r>
            <a:r>
              <a:rPr lang="zh-CN" altLang="en-US" dirty="0" smtClean="0"/>
              <a:t>成</a:t>
            </a:r>
            <a:r>
              <a:rPr lang="en-US" dirty="0" smtClean="0"/>
              <a:t>，  </a:t>
            </a:r>
            <a:r>
              <a:rPr lang="zh-CN" altLang="en-US" dirty="0" smtClean="0"/>
              <a:t>卫星距地球 </a:t>
            </a:r>
            <a:r>
              <a:rPr lang="en-US" dirty="0" smtClean="0"/>
              <a:t>２ </a:t>
            </a:r>
            <a:r>
              <a:rPr lang="zh-CN" altLang="en-US" dirty="0" smtClean="0"/>
              <a:t>万多千米</a:t>
            </a:r>
            <a:r>
              <a:rPr lang="en-US" dirty="0" smtClean="0"/>
              <a:t>，  </a:t>
            </a:r>
            <a:r>
              <a:rPr lang="zh-CN" altLang="en-US" dirty="0" smtClean="0"/>
              <a:t>这种分布可以保证在任何时刻</a:t>
            </a:r>
            <a:r>
              <a:rPr lang="en-US" dirty="0" smtClean="0"/>
              <a:t>、   </a:t>
            </a:r>
            <a:r>
              <a:rPr lang="zh-CN" altLang="en-US" dirty="0" smtClean="0"/>
              <a:t>全球的任何地区</a:t>
            </a:r>
            <a:r>
              <a:rPr lang="en-US" dirty="0" smtClean="0"/>
              <a:t>，  </a:t>
            </a:r>
            <a:r>
              <a:rPr lang="zh-CN" altLang="en-US" dirty="0" smtClean="0"/>
              <a:t>都被四颗</a:t>
            </a:r>
            <a:r>
              <a:rPr lang="zh-CN" altLang="en-US" dirty="0" smtClean="0"/>
              <a:t>卫星</a:t>
            </a:r>
            <a:r>
              <a:rPr lang="zh-CN" altLang="en-US" dirty="0" smtClean="0"/>
              <a:t>覆盖</a:t>
            </a:r>
            <a:r>
              <a:rPr lang="en-US" dirty="0" smtClean="0"/>
              <a:t>，  ＧＰＳ </a:t>
            </a:r>
            <a:r>
              <a:rPr lang="zh-CN" altLang="en-US" dirty="0" smtClean="0"/>
              <a:t>的卫星星座可以全天连续地向无限多用户提供任何覆盖区域内目标的高精度的 三维速度</a:t>
            </a:r>
            <a:r>
              <a:rPr lang="en-US" dirty="0" smtClean="0"/>
              <a:t>、  </a:t>
            </a:r>
            <a:r>
              <a:rPr lang="zh-CN" altLang="en-US" dirty="0" smtClean="0"/>
              <a:t>位置和时间信息</a:t>
            </a:r>
            <a:r>
              <a:rPr lang="en-US" dirty="0" smtClean="0"/>
              <a:t>。  ＧＰＳ </a:t>
            </a:r>
            <a:r>
              <a:rPr lang="zh-CN" altLang="en-US" dirty="0" smtClean="0"/>
              <a:t>的地面部分由 </a:t>
            </a:r>
            <a:r>
              <a:rPr lang="en-US" dirty="0" smtClean="0"/>
              <a:t>１ </a:t>
            </a:r>
            <a:r>
              <a:rPr lang="zh-CN" altLang="en-US" dirty="0" smtClean="0"/>
              <a:t>个主控站</a:t>
            </a:r>
            <a:r>
              <a:rPr lang="en-US" dirty="0" smtClean="0"/>
              <a:t>、  ５ </a:t>
            </a:r>
            <a:r>
              <a:rPr lang="zh-CN" altLang="en-US" dirty="0" smtClean="0"/>
              <a:t>个全球监控站和 </a:t>
            </a:r>
            <a:r>
              <a:rPr lang="en-US" dirty="0" smtClean="0"/>
              <a:t>３ </a:t>
            </a:r>
            <a:r>
              <a:rPr lang="zh-CN" altLang="en-US" dirty="0" smtClean="0"/>
              <a:t>个地面天 线组成</a:t>
            </a:r>
            <a:r>
              <a:rPr lang="en-US" dirty="0" smtClean="0"/>
              <a:t>。</a:t>
            </a:r>
            <a:endParaRPr lang="zh-CN" altLang="en-US" dirty="0" smtClean="0"/>
          </a:p>
          <a:p>
            <a:pPr>
              <a:lnSpc>
                <a:spcPct val="150000"/>
              </a:lnSpc>
            </a:pPr>
            <a:r>
              <a:rPr lang="en-US" dirty="0" smtClean="0"/>
              <a:t>ＧＰＳ </a:t>
            </a:r>
            <a:r>
              <a:rPr lang="zh-CN" altLang="en-US" dirty="0" smtClean="0"/>
              <a:t>的用户必须配备 </a:t>
            </a:r>
            <a:r>
              <a:rPr lang="en-US" dirty="0" smtClean="0"/>
              <a:t>ＧＰＳ </a:t>
            </a:r>
            <a:r>
              <a:rPr lang="zh-CN" altLang="en-US" dirty="0" smtClean="0"/>
              <a:t>接收机才能使用 </a:t>
            </a:r>
            <a:r>
              <a:rPr lang="en-US" dirty="0" smtClean="0"/>
              <a:t>ＧＰＳ </a:t>
            </a:r>
            <a:r>
              <a:rPr lang="zh-CN" altLang="en-US" dirty="0" smtClean="0"/>
              <a:t>系统</a:t>
            </a:r>
            <a:r>
              <a:rPr lang="en-US" dirty="0" smtClean="0"/>
              <a:t>，  ＧＰＳ </a:t>
            </a:r>
            <a:r>
              <a:rPr lang="zh-CN" altLang="en-US" dirty="0" smtClean="0"/>
              <a:t>接收机的主要功能是接受</a:t>
            </a:r>
            <a:r>
              <a:rPr lang="zh-CN" altLang="en-US" dirty="0" smtClean="0"/>
              <a:t>卫星</a:t>
            </a:r>
            <a:r>
              <a:rPr lang="zh-CN" altLang="en-US" dirty="0" smtClean="0"/>
              <a:t>发送的信号</a:t>
            </a:r>
            <a:r>
              <a:rPr lang="en-US" dirty="0" smtClean="0"/>
              <a:t>，  </a:t>
            </a:r>
            <a:r>
              <a:rPr lang="zh-CN" altLang="en-US" dirty="0" smtClean="0"/>
              <a:t>以获得必要的导航定位信息</a:t>
            </a:r>
            <a:r>
              <a:rPr lang="en-US" dirty="0" smtClean="0"/>
              <a:t>，  </a:t>
            </a:r>
            <a:r>
              <a:rPr lang="zh-CN" altLang="en-US" dirty="0" smtClean="0"/>
              <a:t>并据此进行导航和定位</a:t>
            </a:r>
            <a:r>
              <a:rPr lang="en-US" dirty="0" smtClean="0"/>
              <a:t>。</a:t>
            </a:r>
            <a:endParaRPr lang="zh-CN" altLang="en-US" dirty="0" smtClean="0"/>
          </a:p>
          <a:p>
            <a:pPr eaLnBrk="1" hangingPunct="1">
              <a:lnSpc>
                <a:spcPct val="150000"/>
              </a:lnSpc>
            </a:pP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zh-CN" altLang="en-US" dirty="0" smtClean="0"/>
              <a:t>第七节　全球卫星定位系统与地理信息系统</a:t>
            </a:r>
            <a:endParaRPr lang="zh-CN" altLang="zh-CN" dirty="0" smtClean="0"/>
          </a:p>
        </p:txBody>
      </p:sp>
      <p:sp>
        <p:nvSpPr>
          <p:cNvPr id="46083"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俄罗斯的 </a:t>
            </a:r>
            <a:r>
              <a:rPr lang="en-US" dirty="0" smtClean="0"/>
              <a:t>ＧＬＯＮＡＳＳ </a:t>
            </a:r>
            <a:r>
              <a:rPr lang="zh-CN" altLang="en-US" dirty="0" smtClean="0"/>
              <a:t>系统</a:t>
            </a:r>
          </a:p>
          <a:p>
            <a:pPr>
              <a:lnSpc>
                <a:spcPct val="200000"/>
              </a:lnSpc>
            </a:pPr>
            <a:r>
              <a:rPr lang="zh-CN" altLang="en-US" dirty="0" smtClean="0"/>
              <a:t>俄罗斯的全 球 卫 星 定 位 系 统 全 名 为  </a:t>
            </a:r>
            <a:r>
              <a:rPr lang="en-US" dirty="0" smtClean="0"/>
              <a:t>“ </a:t>
            </a:r>
            <a:r>
              <a:rPr lang="zh-CN" altLang="en-US" dirty="0" smtClean="0"/>
              <a:t>全 球 导 航 卫 星 系 统</a:t>
            </a:r>
            <a:r>
              <a:rPr lang="en-US" dirty="0" smtClean="0"/>
              <a:t>” 	（ </a:t>
            </a:r>
            <a:r>
              <a:rPr lang="en-US" dirty="0" err="1" smtClean="0"/>
              <a:t>Ｇｌｏｂａｌ</a:t>
            </a:r>
            <a:r>
              <a:rPr lang="en-US" dirty="0" smtClean="0"/>
              <a:t>  </a:t>
            </a:r>
            <a:r>
              <a:rPr lang="en-US" dirty="0" err="1" smtClean="0"/>
              <a:t>Ｎａｖｉｇａｔｉｏｎ</a:t>
            </a:r>
            <a:r>
              <a:rPr lang="en-US" dirty="0" smtClean="0"/>
              <a:t>  </a:t>
            </a:r>
            <a:r>
              <a:rPr lang="en-US" dirty="0" err="1" smtClean="0"/>
              <a:t>ＳａｔｅｌｌｉｔｅＳｙｓｔｅｍ</a:t>
            </a:r>
            <a:r>
              <a:rPr lang="en-US" dirty="0" smtClean="0"/>
              <a:t>，  ＧＬＯＮＡＳＳ） ，  </a:t>
            </a:r>
            <a:r>
              <a:rPr lang="zh-CN" altLang="en-US" dirty="0" smtClean="0"/>
              <a:t>该系统 由 苏 联 政 府 投 资</a:t>
            </a:r>
            <a:r>
              <a:rPr lang="en-US" dirty="0" smtClean="0"/>
              <a:t>，  </a:t>
            </a:r>
            <a:r>
              <a:rPr lang="zh-CN" altLang="en-US" dirty="0" smtClean="0"/>
              <a:t>现 由 俄 罗 斯 接 管</a:t>
            </a:r>
            <a:r>
              <a:rPr lang="en-US" dirty="0" smtClean="0"/>
              <a:t>，  </a:t>
            </a:r>
            <a:r>
              <a:rPr lang="zh-CN" altLang="en-US" dirty="0" smtClean="0"/>
              <a:t>从 </a:t>
            </a:r>
            <a:r>
              <a:rPr lang="en-US" dirty="0" smtClean="0"/>
              <a:t>１９７８ </a:t>
            </a:r>
            <a:r>
              <a:rPr lang="zh-CN" altLang="en-US" dirty="0" smtClean="0"/>
              <a:t>年 开 始 部 署</a:t>
            </a:r>
            <a:r>
              <a:rPr lang="en-US" dirty="0" smtClean="0"/>
              <a:t>，  </a:t>
            </a:r>
            <a:r>
              <a:rPr lang="zh-CN" altLang="en-US" dirty="0" smtClean="0"/>
              <a:t>到</a:t>
            </a:r>
            <a:r>
              <a:rPr lang="en-US" dirty="0" smtClean="0"/>
              <a:t>１９９５ </a:t>
            </a:r>
            <a:r>
              <a:rPr lang="zh-CN" altLang="en-US" dirty="0" smtClean="0"/>
              <a:t>年年底全部卫星星座已部署完毕</a:t>
            </a:r>
            <a:r>
              <a:rPr lang="en-US" dirty="0" smtClean="0"/>
              <a:t>，  １９９６ </a:t>
            </a:r>
            <a:r>
              <a:rPr lang="zh-CN" altLang="en-US" dirty="0" smtClean="0"/>
              <a:t>年投入运行</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zh-CN" altLang="en-US" dirty="0" smtClean="0"/>
              <a:t>第七节　全球卫星定位系统与地理信息系统</a:t>
            </a:r>
            <a:endParaRPr lang="zh-CN" altLang="zh-CN" dirty="0" smtClean="0"/>
          </a:p>
        </p:txBody>
      </p:sp>
      <p:sp>
        <p:nvSpPr>
          <p:cNvPr id="47107" name="Rectangle 3"/>
          <p:cNvSpPr>
            <a:spLocks noGrp="1" noChangeArrowheads="1"/>
          </p:cNvSpPr>
          <p:nvPr>
            <p:ph type="body" idx="1"/>
          </p:nvPr>
        </p:nvSpPr>
        <p:spPr/>
        <p:txBody>
          <a:bodyPr/>
          <a:lstStyle/>
          <a:p>
            <a:pPr>
              <a:lnSpc>
                <a:spcPct val="200000"/>
              </a:lnSpc>
            </a:pPr>
            <a:r>
              <a:rPr lang="en-US" dirty="0" smtClean="0"/>
              <a:t>ＧＬＯＮＡＳＳ </a:t>
            </a:r>
            <a:r>
              <a:rPr lang="zh-CN" altLang="en-US" dirty="0" smtClean="0"/>
              <a:t>也由 </a:t>
            </a:r>
            <a:r>
              <a:rPr lang="en-US" dirty="0" smtClean="0"/>
              <a:t>２４ </a:t>
            </a:r>
            <a:r>
              <a:rPr lang="zh-CN" altLang="en-US" dirty="0" smtClean="0"/>
              <a:t>颗工作卫星组成</a:t>
            </a:r>
            <a:r>
              <a:rPr lang="en-US" dirty="0" smtClean="0"/>
              <a:t>，  </a:t>
            </a:r>
            <a:r>
              <a:rPr lang="zh-CN" altLang="en-US" dirty="0" smtClean="0"/>
              <a:t>卫星轨道比 </a:t>
            </a:r>
            <a:r>
              <a:rPr lang="en-US" dirty="0" smtClean="0"/>
              <a:t>ＧＰＳ </a:t>
            </a:r>
            <a:r>
              <a:rPr lang="zh-CN" altLang="en-US" dirty="0" smtClean="0"/>
              <a:t>低 </a:t>
            </a:r>
            <a:r>
              <a:rPr lang="en-US" dirty="0" smtClean="0"/>
              <a:t>１ ０００ </a:t>
            </a:r>
            <a:r>
              <a:rPr lang="zh-CN" altLang="en-US" dirty="0" smtClean="0"/>
              <a:t>多 千 米</a:t>
            </a:r>
            <a:r>
              <a:rPr lang="en-US" dirty="0" smtClean="0"/>
              <a:t>，  ＧＬＯＮＡＳＳ </a:t>
            </a:r>
            <a:r>
              <a:rPr lang="zh-CN" altLang="en-US" dirty="0" smtClean="0"/>
              <a:t>系 统 的地面构成部分与 </a:t>
            </a:r>
            <a:r>
              <a:rPr lang="en-US" dirty="0" smtClean="0"/>
              <a:t>ＧＰＳ </a:t>
            </a:r>
            <a:r>
              <a:rPr lang="zh-CN" altLang="en-US" dirty="0" smtClean="0"/>
              <a:t>相似</a:t>
            </a:r>
            <a:r>
              <a:rPr lang="en-US" dirty="0" smtClean="0"/>
              <a:t>。  ＧＬＯＮＡＳＳ </a:t>
            </a:r>
            <a:r>
              <a:rPr lang="zh-CN" altLang="en-US" dirty="0" smtClean="0"/>
              <a:t>是苏联政府的一项航天工程</a:t>
            </a:r>
            <a:r>
              <a:rPr lang="en-US" dirty="0" smtClean="0"/>
              <a:t>，   </a:t>
            </a:r>
            <a:r>
              <a:rPr lang="zh-CN" altLang="en-US" dirty="0" smtClean="0"/>
              <a:t>与美国 </a:t>
            </a:r>
            <a:r>
              <a:rPr lang="en-US" dirty="0" smtClean="0"/>
              <a:t>ＧＰＳ </a:t>
            </a:r>
            <a:r>
              <a:rPr lang="zh-CN" altLang="en-US" dirty="0" smtClean="0"/>
              <a:t>类似且</a:t>
            </a:r>
            <a:r>
              <a:rPr lang="zh-CN" altLang="en-US" dirty="0" smtClean="0"/>
              <a:t>作为 </a:t>
            </a:r>
            <a:r>
              <a:rPr lang="en-US" dirty="0" smtClean="0"/>
              <a:t>ＧＰＳ </a:t>
            </a:r>
            <a:r>
              <a:rPr lang="zh-CN" altLang="en-US" dirty="0" smtClean="0"/>
              <a:t>的竞争对手</a:t>
            </a:r>
            <a:r>
              <a:rPr lang="en-US" dirty="0" smtClean="0"/>
              <a:t>，  ＧＬＯＮＡＳＳ </a:t>
            </a:r>
            <a:r>
              <a:rPr lang="zh-CN" altLang="en-US" dirty="0" smtClean="0"/>
              <a:t>为俄罗斯军方所拥有和控制</a:t>
            </a:r>
            <a:r>
              <a:rPr lang="en-US" dirty="0" smtClean="0"/>
              <a:t>，   </a:t>
            </a:r>
            <a:r>
              <a:rPr lang="zh-CN" altLang="en-US" dirty="0" smtClean="0"/>
              <a:t>也优先满 足 苏 联 的 军 事 利 益</a:t>
            </a:r>
            <a:r>
              <a:rPr lang="en-US" dirty="0" smtClean="0"/>
              <a:t>，</a:t>
            </a:r>
            <a:r>
              <a:rPr lang="zh-CN" altLang="en-US" dirty="0" smtClean="0"/>
              <a:t>同时</a:t>
            </a:r>
            <a:r>
              <a:rPr lang="zh-CN" altLang="en-US" dirty="0" smtClean="0"/>
              <a:t>也提供民用服务</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zh-CN" altLang="en-US" dirty="0" smtClean="0"/>
              <a:t>第七节　全球卫星定位系统与地理信息系统</a:t>
            </a:r>
            <a:endParaRPr lang="zh-CN" altLang="zh-CN" dirty="0" smtClean="0"/>
          </a:p>
        </p:txBody>
      </p:sp>
      <p:sp>
        <p:nvSpPr>
          <p:cNvPr id="48131" name="Rectangle 3"/>
          <p:cNvSpPr>
            <a:spLocks noGrp="1" noChangeArrowheads="1"/>
          </p:cNvSpPr>
          <p:nvPr>
            <p:ph type="body" idx="1"/>
          </p:nvPr>
        </p:nvSpPr>
        <p:spPr/>
        <p:txBody>
          <a:bodyPr/>
          <a:lstStyle/>
          <a:p>
            <a:r>
              <a:rPr lang="en-US" dirty="0" smtClean="0"/>
              <a:t>３  </a:t>
            </a:r>
            <a:r>
              <a:rPr lang="zh-CN" altLang="en-US" dirty="0" smtClean="0"/>
              <a:t>国际海事卫星组织的 </a:t>
            </a:r>
            <a:r>
              <a:rPr lang="en-US" dirty="0" smtClean="0"/>
              <a:t>ＩＮＭＡＲＳＡＴ </a:t>
            </a:r>
            <a:r>
              <a:rPr lang="zh-CN" altLang="en-US" dirty="0" smtClean="0"/>
              <a:t>系统</a:t>
            </a:r>
          </a:p>
          <a:p>
            <a:r>
              <a:rPr lang="zh-CN" altLang="en-US" dirty="0" smtClean="0"/>
              <a:t>国际海事卫星组织成立于 </a:t>
            </a:r>
            <a:r>
              <a:rPr lang="en-US" dirty="0" smtClean="0"/>
              <a:t>１９７９ </a:t>
            </a:r>
            <a:r>
              <a:rPr lang="zh-CN" altLang="en-US" dirty="0" smtClean="0"/>
              <a:t>年</a:t>
            </a:r>
            <a:r>
              <a:rPr lang="en-US" dirty="0" smtClean="0"/>
              <a:t>，  </a:t>
            </a:r>
            <a:r>
              <a:rPr lang="zh-CN" altLang="en-US" dirty="0" smtClean="0"/>
              <a:t>是为成员国的用户在从事海上活动时提供全球卫星 移动通信</a:t>
            </a:r>
            <a:r>
              <a:rPr lang="en-US" dirty="0" smtClean="0"/>
              <a:t>、  </a:t>
            </a:r>
            <a:r>
              <a:rPr lang="zh-CN" altLang="en-US" dirty="0" smtClean="0"/>
              <a:t>导航及定位服务的政府间组织</a:t>
            </a:r>
            <a:r>
              <a:rPr lang="en-US" dirty="0" smtClean="0"/>
              <a:t>。   </a:t>
            </a:r>
            <a:r>
              <a:rPr lang="zh-CN" altLang="en-US" dirty="0" smtClean="0"/>
              <a:t>国际海事卫星组织的全球卫星定位系统 全 名 为 </a:t>
            </a:r>
            <a:r>
              <a:rPr lang="en-US" dirty="0" smtClean="0"/>
              <a:t>“ </a:t>
            </a:r>
            <a:r>
              <a:rPr lang="zh-CN" altLang="en-US" dirty="0" smtClean="0"/>
              <a:t>国际海事卫星</a:t>
            </a:r>
            <a:r>
              <a:rPr lang="en-US" dirty="0" smtClean="0"/>
              <a:t>”   （ </a:t>
            </a:r>
            <a:r>
              <a:rPr lang="en-US" dirty="0" err="1" smtClean="0"/>
              <a:t>Ｉｎｔｅｒｎａｔｉｏｎａｌ</a:t>
            </a:r>
            <a:r>
              <a:rPr lang="en-US" dirty="0" smtClean="0"/>
              <a:t>  </a:t>
            </a:r>
            <a:r>
              <a:rPr lang="en-US" dirty="0" err="1" smtClean="0"/>
              <a:t>Ｍａｒｉｎｅ</a:t>
            </a:r>
            <a:r>
              <a:rPr lang="en-US" dirty="0" smtClean="0"/>
              <a:t> </a:t>
            </a:r>
            <a:r>
              <a:rPr lang="en-US" dirty="0" err="1" smtClean="0"/>
              <a:t>Ｓａｔｅｌｌｉｔｅ</a:t>
            </a:r>
            <a:r>
              <a:rPr lang="en-US" dirty="0" smtClean="0"/>
              <a:t>，  ＩＮＭＡＲＳＡＴ） ，  ＩＮＭＡＲＳＡＴ </a:t>
            </a:r>
            <a:r>
              <a:rPr lang="zh-CN" altLang="en-US" dirty="0" smtClean="0"/>
              <a:t>是国际海事卫星组 织进行商业活动的主要手段</a:t>
            </a:r>
            <a:r>
              <a:rPr lang="en-US" dirty="0" smtClean="0"/>
              <a:t>，  </a:t>
            </a:r>
            <a:r>
              <a:rPr lang="zh-CN" altLang="en-US" dirty="0" smtClean="0"/>
              <a:t>该系统由 </a:t>
            </a:r>
            <a:r>
              <a:rPr lang="en-US" dirty="0" smtClean="0"/>
              <a:t>４ </a:t>
            </a:r>
            <a:r>
              <a:rPr lang="zh-CN" altLang="en-US" dirty="0" smtClean="0"/>
              <a:t>颗 </a:t>
            </a:r>
            <a:r>
              <a:rPr lang="en-US" dirty="0" smtClean="0"/>
              <a:t>ＩＮＭＡＲＳＡＴ － ２ </a:t>
            </a:r>
            <a:r>
              <a:rPr lang="zh-CN" altLang="en-US" dirty="0" smtClean="0"/>
              <a:t>型卫星和 </a:t>
            </a:r>
            <a:r>
              <a:rPr lang="en-US" dirty="0" smtClean="0"/>
              <a:t>ＩＮＭＡＲＳＡＴ － ３ </a:t>
            </a:r>
            <a:r>
              <a:rPr lang="zh-CN" altLang="en-US" dirty="0" smtClean="0"/>
              <a:t>型</a:t>
            </a:r>
            <a:r>
              <a:rPr lang="zh-CN" altLang="en-US" dirty="0" smtClean="0"/>
              <a:t>卫星组成</a:t>
            </a:r>
            <a:r>
              <a:rPr lang="en-US" dirty="0" smtClean="0"/>
              <a:t>，  </a:t>
            </a:r>
            <a:r>
              <a:rPr lang="zh-CN" altLang="en-US" dirty="0" smtClean="0"/>
              <a:t>分别于 </a:t>
            </a:r>
            <a:r>
              <a:rPr lang="en-US" dirty="0" smtClean="0"/>
              <a:t>１９９２ </a:t>
            </a:r>
            <a:r>
              <a:rPr lang="zh-CN" altLang="en-US" dirty="0" smtClean="0"/>
              <a:t>年和 </a:t>
            </a:r>
            <a:r>
              <a:rPr lang="en-US" dirty="0" smtClean="0"/>
              <a:t>１９９６ </a:t>
            </a:r>
            <a:r>
              <a:rPr lang="zh-CN" altLang="en-US" dirty="0" smtClean="0"/>
              <a:t>年投入运行</a:t>
            </a:r>
            <a:r>
              <a:rPr lang="en-US" dirty="0" smtClean="0"/>
              <a:t>。  ２０００ </a:t>
            </a:r>
            <a:r>
              <a:rPr lang="zh-CN" altLang="en-US" dirty="0" smtClean="0"/>
              <a:t>年以后</a:t>
            </a:r>
            <a:r>
              <a:rPr lang="en-US" dirty="0" smtClean="0"/>
              <a:t>，  ＩＮＭＡＲＳＡＴ </a:t>
            </a:r>
            <a:r>
              <a:rPr lang="zh-CN" altLang="en-US" dirty="0" smtClean="0"/>
              <a:t>的卫星星座中卫星</a:t>
            </a:r>
            <a:r>
              <a:rPr lang="zh-CN" altLang="en-US" dirty="0" smtClean="0"/>
              <a:t>数目将</a:t>
            </a:r>
            <a:r>
              <a:rPr lang="zh-CN" altLang="en-US" dirty="0" smtClean="0"/>
              <a:t>增加到 </a:t>
            </a:r>
            <a:r>
              <a:rPr lang="en-US" dirty="0" smtClean="0"/>
              <a:t>３０ </a:t>
            </a:r>
            <a:r>
              <a:rPr lang="zh-CN" altLang="en-US" dirty="0" smtClean="0"/>
              <a:t>颗</a:t>
            </a:r>
            <a:r>
              <a:rPr lang="en-US" dirty="0" smtClean="0"/>
              <a:t>，  </a:t>
            </a:r>
            <a:r>
              <a:rPr lang="zh-CN" altLang="en-US" dirty="0" smtClean="0"/>
              <a:t>并且 </a:t>
            </a:r>
            <a:r>
              <a:rPr lang="en-US" dirty="0" smtClean="0"/>
              <a:t>ＩＮＭＡＲＳＡＴ </a:t>
            </a:r>
            <a:r>
              <a:rPr lang="zh-CN" altLang="en-US" dirty="0" smtClean="0"/>
              <a:t>将利用 </a:t>
            </a:r>
            <a:r>
              <a:rPr lang="en-US" dirty="0" smtClean="0"/>
              <a:t>ＧＰＳ、  ＧＬＯＮＡＳＳ </a:t>
            </a:r>
            <a:r>
              <a:rPr lang="zh-CN" altLang="en-US" dirty="0" smtClean="0"/>
              <a:t>的卫星星座</a:t>
            </a:r>
            <a:r>
              <a:rPr lang="en-US" dirty="0" smtClean="0"/>
              <a:t>，  </a:t>
            </a:r>
            <a:r>
              <a:rPr lang="zh-CN" altLang="en-US" dirty="0" smtClean="0"/>
              <a:t>建立一个国际性的</a:t>
            </a:r>
            <a:r>
              <a:rPr lang="en-US" dirty="0" smtClean="0"/>
              <a:t>、</a:t>
            </a:r>
            <a:r>
              <a:rPr lang="zh-CN" altLang="en-US" dirty="0" smtClean="0"/>
              <a:t>完全</a:t>
            </a:r>
            <a:r>
              <a:rPr lang="zh-CN" altLang="en-US" dirty="0" smtClean="0"/>
              <a:t>由民间控制的</a:t>
            </a:r>
            <a:r>
              <a:rPr lang="en-US" dirty="0" smtClean="0"/>
              <a:t>、  </a:t>
            </a:r>
            <a:r>
              <a:rPr lang="zh-CN" altLang="en-US" dirty="0" smtClean="0"/>
              <a:t>新的全球导航定位系统  </a:t>
            </a:r>
            <a:r>
              <a:rPr lang="en-US" dirty="0" smtClean="0"/>
              <a:t>（ </a:t>
            </a:r>
            <a:r>
              <a:rPr lang="en-US" dirty="0" err="1" smtClean="0"/>
              <a:t>Ｇｌｏｂａｌ</a:t>
            </a:r>
            <a:r>
              <a:rPr lang="en-US" dirty="0" smtClean="0"/>
              <a:t> </a:t>
            </a:r>
            <a:r>
              <a:rPr lang="en-US" dirty="0" err="1" smtClean="0"/>
              <a:t>Ｎａｖｉｇａｔｉｏｎ</a:t>
            </a:r>
            <a:r>
              <a:rPr lang="en-US" dirty="0" smtClean="0"/>
              <a:t>  </a:t>
            </a:r>
            <a:r>
              <a:rPr lang="en-US" dirty="0" err="1" smtClean="0"/>
              <a:t>Ｓａｔｅｌｌｉｔｅ</a:t>
            </a:r>
            <a:r>
              <a:rPr lang="en-US" dirty="0" smtClean="0"/>
              <a:t>  </a:t>
            </a:r>
            <a:r>
              <a:rPr lang="en-US" dirty="0" err="1" smtClean="0"/>
              <a:t>Ｓｙｓｔｅｍ</a:t>
            </a:r>
            <a:r>
              <a:rPr lang="en-US" dirty="0" smtClean="0"/>
              <a:t>，  ＧＮＳＳ） 。</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zh-CN" altLang="en-US" dirty="0" smtClean="0"/>
              <a:t>第七节　全球卫星定位系统与地理信息系统</a:t>
            </a:r>
            <a:endParaRPr lang="zh-CN" altLang="zh-CN" dirty="0" smtClean="0"/>
          </a:p>
        </p:txBody>
      </p:sp>
      <p:sp>
        <p:nvSpPr>
          <p:cNvPr id="49155" name="Rectangle 3"/>
          <p:cNvSpPr>
            <a:spLocks noGrp="1" noChangeArrowheads="1"/>
          </p:cNvSpPr>
          <p:nvPr>
            <p:ph type="body" idx="1"/>
          </p:nvPr>
        </p:nvSpPr>
        <p:spPr/>
        <p:txBody>
          <a:bodyPr/>
          <a:lstStyle/>
          <a:p>
            <a:r>
              <a:rPr lang="en-US" dirty="0" smtClean="0"/>
              <a:t>４  </a:t>
            </a:r>
            <a:r>
              <a:rPr lang="zh-CN" altLang="en-US" dirty="0" smtClean="0"/>
              <a:t>全球卫星定位系统的应用</a:t>
            </a:r>
          </a:p>
          <a:p>
            <a:r>
              <a:rPr lang="zh-CN" altLang="en-US" dirty="0" smtClean="0"/>
              <a:t>全球卫星定位系统是 </a:t>
            </a:r>
            <a:r>
              <a:rPr lang="en-US" dirty="0" smtClean="0"/>
              <a:t>２０ </a:t>
            </a:r>
            <a:r>
              <a:rPr lang="zh-CN" altLang="en-US" dirty="0" smtClean="0"/>
              <a:t>世纪产生的一项高技术</a:t>
            </a:r>
            <a:r>
              <a:rPr lang="en-US" dirty="0" smtClean="0"/>
              <a:t>，   </a:t>
            </a:r>
            <a:r>
              <a:rPr lang="zh-CN" altLang="en-US" dirty="0" smtClean="0"/>
              <a:t>在 </a:t>
            </a:r>
            <a:r>
              <a:rPr lang="en-US" dirty="0" smtClean="0"/>
              <a:t>２１ </a:t>
            </a:r>
            <a:r>
              <a:rPr lang="zh-CN" altLang="en-US" dirty="0" smtClean="0"/>
              <a:t>世纪将会被广泛地应用到许多领 域</a:t>
            </a:r>
            <a:r>
              <a:rPr lang="en-US" dirty="0" smtClean="0"/>
              <a:t>。  </a:t>
            </a:r>
            <a:r>
              <a:rPr lang="zh-CN" altLang="en-US" dirty="0" smtClean="0"/>
              <a:t>在物流领域</a:t>
            </a:r>
            <a:r>
              <a:rPr lang="en-US" dirty="0" smtClean="0"/>
              <a:t>，  </a:t>
            </a:r>
            <a:r>
              <a:rPr lang="zh-CN" altLang="en-US" dirty="0" smtClean="0"/>
              <a:t>全球卫星定位系统将会越来越普遍地应用于各个环节</a:t>
            </a:r>
            <a:r>
              <a:rPr lang="en-US" dirty="0" smtClean="0"/>
              <a:t>。</a:t>
            </a:r>
            <a:endParaRPr lang="zh-CN" altLang="en-US" dirty="0" smtClean="0"/>
          </a:p>
          <a:p>
            <a:r>
              <a:rPr lang="en-US" dirty="0" smtClean="0"/>
              <a:t>（１）  </a:t>
            </a:r>
            <a:r>
              <a:rPr lang="zh-CN" altLang="en-US" dirty="0" smtClean="0"/>
              <a:t>用于军事物流</a:t>
            </a:r>
            <a:r>
              <a:rPr lang="en-US" dirty="0" smtClean="0"/>
              <a:t>。</a:t>
            </a:r>
            <a:endParaRPr lang="zh-CN" altLang="en-US" dirty="0" smtClean="0"/>
          </a:p>
          <a:p>
            <a:pPr eaLnBrk="1" hangingPunct="1"/>
            <a:r>
              <a:rPr lang="en-US" dirty="0" smtClean="0"/>
              <a:t>（２）  </a:t>
            </a:r>
            <a:r>
              <a:rPr lang="zh-CN" altLang="en-US" dirty="0" smtClean="0"/>
              <a:t>用于汽车自定位</a:t>
            </a:r>
            <a:r>
              <a:rPr lang="en-US" dirty="0" smtClean="0"/>
              <a:t>、  </a:t>
            </a:r>
            <a:r>
              <a:rPr lang="zh-CN" altLang="en-US" dirty="0" smtClean="0"/>
              <a:t>跟踪调度</a:t>
            </a:r>
            <a:r>
              <a:rPr lang="en-US" dirty="0" smtClean="0"/>
              <a:t>、  </a:t>
            </a:r>
            <a:r>
              <a:rPr lang="zh-CN" altLang="en-US" dirty="0" smtClean="0"/>
              <a:t>陆地救援</a:t>
            </a:r>
            <a:r>
              <a:rPr lang="en-US" dirty="0" smtClean="0"/>
              <a:t>。</a:t>
            </a:r>
            <a:endParaRPr lang="zh-CN" altLang="en-US" dirty="0" smtClean="0"/>
          </a:p>
          <a:p>
            <a:r>
              <a:rPr lang="en-US" dirty="0" smtClean="0"/>
              <a:t>（３）  </a:t>
            </a:r>
            <a:r>
              <a:rPr lang="zh-CN" altLang="en-US" dirty="0" smtClean="0"/>
              <a:t>用于内河及远洋船队最佳航程和安全航线的测定</a:t>
            </a:r>
            <a:r>
              <a:rPr lang="en-US" dirty="0" smtClean="0"/>
              <a:t>、   </a:t>
            </a:r>
            <a:r>
              <a:rPr lang="zh-CN" altLang="en-US" dirty="0" smtClean="0"/>
              <a:t>航向的实时调度</a:t>
            </a:r>
            <a:r>
              <a:rPr lang="en-US" dirty="0" smtClean="0"/>
              <a:t>、  </a:t>
            </a:r>
            <a:r>
              <a:rPr lang="zh-CN" altLang="en-US" dirty="0" smtClean="0"/>
              <a:t>监测及</a:t>
            </a:r>
            <a:r>
              <a:rPr lang="zh-CN" altLang="en-US" dirty="0" smtClean="0"/>
              <a:t>水上救援</a:t>
            </a:r>
            <a:r>
              <a:rPr lang="en-US" dirty="0" smtClean="0"/>
              <a:t>。</a:t>
            </a:r>
            <a:endParaRPr lang="zh-CN" altLang="en-US" dirty="0" smtClean="0"/>
          </a:p>
          <a:p>
            <a:pPr eaLnBrk="1" hangingPunct="1"/>
            <a:r>
              <a:rPr lang="en-US" dirty="0" smtClean="0"/>
              <a:t>（４）  </a:t>
            </a:r>
            <a:r>
              <a:rPr lang="zh-CN" altLang="en-US" dirty="0" smtClean="0"/>
              <a:t>用于空中交通管理</a:t>
            </a:r>
            <a:r>
              <a:rPr lang="en-US" dirty="0" smtClean="0"/>
              <a:t>、  </a:t>
            </a:r>
            <a:r>
              <a:rPr lang="zh-CN" altLang="en-US" dirty="0" smtClean="0"/>
              <a:t>密集进场着陆</a:t>
            </a:r>
            <a:r>
              <a:rPr lang="en-US" dirty="0" smtClean="0"/>
              <a:t>、  </a:t>
            </a:r>
            <a:r>
              <a:rPr lang="zh-CN" altLang="en-US" dirty="0" smtClean="0"/>
              <a:t>航路导航和监视</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zh-CN" altLang="en-US" dirty="0" smtClean="0"/>
              <a:t>第七节　全球卫星定位系统与地理信息系统</a:t>
            </a:r>
            <a:endParaRPr lang="zh-CN" altLang="zh-CN" dirty="0" smtClean="0"/>
          </a:p>
        </p:txBody>
      </p:sp>
      <p:sp>
        <p:nvSpPr>
          <p:cNvPr id="50179" name="Rectangle 3"/>
          <p:cNvSpPr>
            <a:spLocks noGrp="1" noChangeArrowheads="1"/>
          </p:cNvSpPr>
          <p:nvPr>
            <p:ph type="body" idx="1"/>
          </p:nvPr>
        </p:nvSpPr>
        <p:spPr/>
        <p:txBody>
          <a:bodyPr/>
          <a:lstStyle/>
          <a:p>
            <a:pPr>
              <a:lnSpc>
                <a:spcPct val="150000"/>
              </a:lnSpc>
            </a:pPr>
            <a:r>
              <a:rPr lang="en-US" dirty="0" smtClean="0"/>
              <a:t>５  </a:t>
            </a:r>
            <a:r>
              <a:rPr lang="zh-CN" altLang="en-US" dirty="0" smtClean="0"/>
              <a:t>用于铁路运输管理</a:t>
            </a:r>
          </a:p>
          <a:p>
            <a:pPr>
              <a:lnSpc>
                <a:spcPct val="150000"/>
              </a:lnSpc>
            </a:pPr>
            <a:r>
              <a:rPr lang="zh-CN" altLang="en-US" dirty="0" smtClean="0"/>
              <a:t>我国铁路开发的基于 </a:t>
            </a:r>
            <a:r>
              <a:rPr lang="en-US" dirty="0" smtClean="0"/>
              <a:t>ＧＰＳ </a:t>
            </a:r>
            <a:r>
              <a:rPr lang="zh-CN" altLang="en-US" dirty="0" smtClean="0"/>
              <a:t>的计算机管理信息系统</a:t>
            </a:r>
            <a:r>
              <a:rPr lang="en-US" dirty="0" smtClean="0"/>
              <a:t>，   </a:t>
            </a:r>
            <a:r>
              <a:rPr lang="zh-CN" altLang="en-US" dirty="0" smtClean="0"/>
              <a:t>可以通过 </a:t>
            </a:r>
            <a:r>
              <a:rPr lang="en-US" dirty="0" smtClean="0"/>
              <a:t>ＧＰＳ </a:t>
            </a:r>
            <a:r>
              <a:rPr lang="zh-CN" altLang="en-US" dirty="0" smtClean="0"/>
              <a:t>和计算机网络实时收 集全路列车</a:t>
            </a:r>
            <a:r>
              <a:rPr lang="en-US" dirty="0" smtClean="0"/>
              <a:t>、  </a:t>
            </a:r>
            <a:r>
              <a:rPr lang="zh-CN" altLang="en-US" dirty="0" smtClean="0"/>
              <a:t>机车</a:t>
            </a:r>
            <a:r>
              <a:rPr lang="en-US" dirty="0" smtClean="0"/>
              <a:t>、  </a:t>
            </a:r>
            <a:r>
              <a:rPr lang="zh-CN" altLang="en-US" dirty="0" smtClean="0"/>
              <a:t>车辆</a:t>
            </a:r>
            <a:r>
              <a:rPr lang="en-US" dirty="0" smtClean="0"/>
              <a:t>、  </a:t>
            </a:r>
            <a:r>
              <a:rPr lang="zh-CN" altLang="en-US" dirty="0" smtClean="0"/>
              <a:t>集装箱及所运货物的动态信息</a:t>
            </a:r>
            <a:r>
              <a:rPr lang="en-US" dirty="0" smtClean="0"/>
              <a:t>，  </a:t>
            </a:r>
            <a:r>
              <a:rPr lang="zh-CN" altLang="en-US" dirty="0" smtClean="0"/>
              <a:t>可实现列车</a:t>
            </a:r>
            <a:r>
              <a:rPr lang="en-US" dirty="0" smtClean="0"/>
              <a:t>、  </a:t>
            </a:r>
            <a:r>
              <a:rPr lang="zh-CN" altLang="en-US" dirty="0" smtClean="0"/>
              <a:t>货物追踪管理</a:t>
            </a:r>
            <a:r>
              <a:rPr lang="en-US" dirty="0" smtClean="0"/>
              <a:t>。  </a:t>
            </a:r>
            <a:r>
              <a:rPr lang="zh-CN" altLang="en-US" dirty="0" smtClean="0"/>
              <a:t>只要</a:t>
            </a:r>
            <a:r>
              <a:rPr lang="zh-CN" altLang="en-US" dirty="0" smtClean="0"/>
              <a:t>知道货车的车种</a:t>
            </a:r>
            <a:r>
              <a:rPr lang="en-US" dirty="0" smtClean="0"/>
              <a:t>、  </a:t>
            </a:r>
            <a:r>
              <a:rPr lang="zh-CN" altLang="en-US" dirty="0" smtClean="0"/>
              <a:t>车型</a:t>
            </a:r>
            <a:r>
              <a:rPr lang="en-US" dirty="0" smtClean="0"/>
              <a:t>、  </a:t>
            </a:r>
            <a:r>
              <a:rPr lang="zh-CN" altLang="en-US" dirty="0" smtClean="0"/>
              <a:t>车号</a:t>
            </a:r>
            <a:r>
              <a:rPr lang="en-US" dirty="0" smtClean="0"/>
              <a:t>，  </a:t>
            </a:r>
            <a:r>
              <a:rPr lang="zh-CN" altLang="en-US" dirty="0" smtClean="0"/>
              <a:t>就可以立即从近 </a:t>
            </a:r>
            <a:r>
              <a:rPr lang="en-US" dirty="0" smtClean="0"/>
              <a:t>１０ </a:t>
            </a:r>
            <a:r>
              <a:rPr lang="zh-CN" altLang="en-US" dirty="0" smtClean="0"/>
              <a:t>万千米的铁路网上流动着的几十万辆 火车中找到该货车</a:t>
            </a:r>
            <a:r>
              <a:rPr lang="en-US" dirty="0" smtClean="0"/>
              <a:t>，  </a:t>
            </a:r>
            <a:r>
              <a:rPr lang="zh-CN" altLang="en-US" dirty="0" smtClean="0"/>
              <a:t>还能得知这辆货车现在在何处运行或停在何处</a:t>
            </a:r>
            <a:r>
              <a:rPr lang="en-US" dirty="0" smtClean="0"/>
              <a:t>，  </a:t>
            </a:r>
            <a:r>
              <a:rPr lang="zh-CN" altLang="en-US" dirty="0" smtClean="0"/>
              <a:t>以及所有的车载货物</a:t>
            </a:r>
            <a:r>
              <a:rPr lang="zh-CN" altLang="en-US" dirty="0" smtClean="0"/>
              <a:t>发货</a:t>
            </a:r>
            <a:r>
              <a:rPr lang="zh-CN" altLang="en-US" dirty="0" smtClean="0"/>
              <a:t>信息</a:t>
            </a:r>
            <a:r>
              <a:rPr lang="en-US" dirty="0" smtClean="0"/>
              <a:t>。  </a:t>
            </a:r>
            <a:r>
              <a:rPr lang="zh-CN" altLang="en-US" dirty="0" smtClean="0"/>
              <a:t>铁路部门运用这项技术可大大提高其路网及其运营的透明度</a:t>
            </a:r>
            <a:r>
              <a:rPr lang="en-US" dirty="0" smtClean="0"/>
              <a:t>，  </a:t>
            </a:r>
            <a:r>
              <a:rPr lang="zh-CN" altLang="en-US" dirty="0" smtClean="0"/>
              <a:t>为货主提供更高质量 的服务</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zh-CN" altLang="en-US" dirty="0" smtClean="0"/>
              <a:t>第七节　全球卫星定位系统与地理信息系统</a:t>
            </a:r>
            <a:endParaRPr lang="zh-CN" altLang="zh-CN" dirty="0" smtClean="0"/>
          </a:p>
        </p:txBody>
      </p:sp>
      <p:sp>
        <p:nvSpPr>
          <p:cNvPr id="51203" name="Rectangle 3"/>
          <p:cNvSpPr>
            <a:spLocks noGrp="1" noChangeArrowheads="1"/>
          </p:cNvSpPr>
          <p:nvPr>
            <p:ph type="body" idx="1"/>
          </p:nvPr>
        </p:nvSpPr>
        <p:spPr/>
        <p:txBody>
          <a:bodyPr/>
          <a:lstStyle/>
          <a:p>
            <a:r>
              <a:rPr lang="zh-CN" altLang="en-US" sz="2900" dirty="0" smtClean="0"/>
              <a:t>二</a:t>
            </a:r>
            <a:r>
              <a:rPr lang="en-US" sz="2900" dirty="0" smtClean="0"/>
              <a:t>、  </a:t>
            </a:r>
            <a:r>
              <a:rPr lang="zh-CN" altLang="en-US" sz="2900" dirty="0" smtClean="0"/>
              <a:t>地理信息系统</a:t>
            </a:r>
            <a:r>
              <a:rPr lang="en-US" altLang="zh-CN" sz="2900" dirty="0" smtClean="0"/>
              <a:t> </a:t>
            </a:r>
            <a:endParaRPr lang="zh-CN" altLang="en-US" sz="2900" dirty="0" smtClean="0"/>
          </a:p>
          <a:p>
            <a:r>
              <a:rPr lang="en-US" dirty="0" smtClean="0"/>
              <a:t>１  </a:t>
            </a:r>
            <a:r>
              <a:rPr lang="zh-CN" altLang="en-US" dirty="0" smtClean="0"/>
              <a:t>地理信息系统概述</a:t>
            </a:r>
          </a:p>
          <a:p>
            <a:r>
              <a:rPr lang="zh-CN" altLang="en-US" dirty="0" smtClean="0"/>
              <a:t>地理信息系统  </a:t>
            </a:r>
            <a:r>
              <a:rPr lang="en-US" dirty="0" smtClean="0"/>
              <a:t>（ </a:t>
            </a:r>
            <a:r>
              <a:rPr lang="en-US" dirty="0" err="1" smtClean="0"/>
              <a:t>Ｇｌｏｂａｌ</a:t>
            </a:r>
            <a:r>
              <a:rPr lang="en-US" dirty="0" smtClean="0"/>
              <a:t> </a:t>
            </a:r>
            <a:r>
              <a:rPr lang="en-US" dirty="0" err="1" smtClean="0"/>
              <a:t>Ｉｎｆｏｒｍａｔｉｏｎ</a:t>
            </a:r>
            <a:r>
              <a:rPr lang="en-US" dirty="0" smtClean="0"/>
              <a:t>  </a:t>
            </a:r>
            <a:r>
              <a:rPr lang="en-US" dirty="0" err="1" smtClean="0"/>
              <a:t>Ｓｙｓｔｅｍ</a:t>
            </a:r>
            <a:r>
              <a:rPr lang="en-US" dirty="0" smtClean="0"/>
              <a:t>，  ＧＩＳ） ，  </a:t>
            </a:r>
            <a:r>
              <a:rPr lang="zh-CN" altLang="en-US" dirty="0" smtClean="0"/>
              <a:t>是 </a:t>
            </a:r>
            <a:r>
              <a:rPr lang="en-US" dirty="0" smtClean="0"/>
              <a:t>２０ </a:t>
            </a:r>
            <a:r>
              <a:rPr lang="zh-CN" altLang="en-US" dirty="0" smtClean="0"/>
              <a:t>世纪 </a:t>
            </a:r>
            <a:r>
              <a:rPr lang="en-US" dirty="0" smtClean="0"/>
              <a:t>６０ </a:t>
            </a:r>
            <a:r>
              <a:rPr lang="zh-CN" altLang="en-US" dirty="0" smtClean="0"/>
              <a:t>年代开始迅速发展起来 的地理学研究新成果</a:t>
            </a:r>
            <a:r>
              <a:rPr lang="en-US" dirty="0" smtClean="0"/>
              <a:t>，  </a:t>
            </a:r>
            <a:r>
              <a:rPr lang="zh-CN" altLang="en-US" dirty="0" smtClean="0"/>
              <a:t>是多种学科交叉的产物</a:t>
            </a:r>
            <a:r>
              <a:rPr lang="en-US" dirty="0" smtClean="0"/>
              <a:t>，  </a:t>
            </a:r>
            <a:r>
              <a:rPr lang="zh-CN" altLang="en-US" dirty="0" smtClean="0"/>
              <a:t>它以地理空间数据为基础</a:t>
            </a:r>
            <a:r>
              <a:rPr lang="en-US" dirty="0" smtClean="0"/>
              <a:t>，   </a:t>
            </a:r>
            <a:r>
              <a:rPr lang="zh-CN" altLang="en-US" dirty="0" smtClean="0"/>
              <a:t>采用地理</a:t>
            </a:r>
            <a:r>
              <a:rPr lang="zh-CN" altLang="en-US" dirty="0" smtClean="0"/>
              <a:t>模型分析</a:t>
            </a:r>
            <a:r>
              <a:rPr lang="zh-CN" altLang="en-US" dirty="0" smtClean="0"/>
              <a:t>方法</a:t>
            </a:r>
            <a:r>
              <a:rPr lang="en-US" dirty="0" smtClean="0"/>
              <a:t>，  </a:t>
            </a:r>
            <a:r>
              <a:rPr lang="zh-CN" altLang="en-US" dirty="0" smtClean="0"/>
              <a:t>适时地提供多种空间的动态的地理信息</a:t>
            </a:r>
            <a:r>
              <a:rPr lang="en-US" dirty="0" smtClean="0"/>
              <a:t>，  </a:t>
            </a:r>
            <a:r>
              <a:rPr lang="zh-CN" altLang="en-US" dirty="0" smtClean="0"/>
              <a:t>是一种为地理研究和地理决策服务的计算 机技术系统</a:t>
            </a:r>
            <a:r>
              <a:rPr lang="en-US" dirty="0" smtClean="0"/>
              <a:t>。</a:t>
            </a:r>
            <a:endParaRPr lang="zh-CN" altLang="en-US" dirty="0" smtClean="0"/>
          </a:p>
          <a:p>
            <a:r>
              <a:rPr lang="en-US" dirty="0" smtClean="0"/>
              <a:t>ＧＩＳ </a:t>
            </a:r>
            <a:r>
              <a:rPr lang="zh-CN" altLang="en-US" dirty="0" smtClean="0"/>
              <a:t>的基本功能是将表格型数据</a:t>
            </a:r>
            <a:r>
              <a:rPr lang="en-US" dirty="0" smtClean="0"/>
              <a:t>   （ </a:t>
            </a:r>
            <a:r>
              <a:rPr lang="zh-CN" altLang="en-US" dirty="0" smtClean="0"/>
              <a:t>无论它来自数据库</a:t>
            </a:r>
            <a:r>
              <a:rPr lang="en-US" dirty="0" smtClean="0"/>
              <a:t>、  </a:t>
            </a:r>
            <a:r>
              <a:rPr lang="zh-CN" altLang="en-US" dirty="0" smtClean="0"/>
              <a:t>电子表格文件还是直接在程序中  输入</a:t>
            </a:r>
            <a:r>
              <a:rPr lang="en-US" dirty="0" smtClean="0"/>
              <a:t>）  </a:t>
            </a:r>
            <a:r>
              <a:rPr lang="zh-CN" altLang="en-US" dirty="0" smtClean="0"/>
              <a:t>转换为地理图形显示</a:t>
            </a:r>
            <a:r>
              <a:rPr lang="en-US" dirty="0" smtClean="0"/>
              <a:t>，  </a:t>
            </a:r>
            <a:r>
              <a:rPr lang="zh-CN" altLang="en-US" dirty="0" smtClean="0"/>
              <a:t>然后对 显 示 结 果 浏 览</a:t>
            </a:r>
            <a:r>
              <a:rPr lang="en-US" dirty="0" smtClean="0"/>
              <a:t>、  </a:t>
            </a:r>
            <a:r>
              <a:rPr lang="zh-CN" altLang="en-US" dirty="0" smtClean="0"/>
              <a:t>操 作 和 分 析</a:t>
            </a:r>
            <a:r>
              <a:rPr lang="en-US" dirty="0" smtClean="0"/>
              <a:t>。  </a:t>
            </a:r>
            <a:r>
              <a:rPr lang="zh-CN" altLang="en-US" dirty="0" smtClean="0"/>
              <a:t>其 显 示 范 围 可 以 从 洲 </a:t>
            </a:r>
            <a:r>
              <a:rPr lang="zh-CN" altLang="en-US" dirty="0" smtClean="0"/>
              <a:t>际地图</a:t>
            </a:r>
            <a:r>
              <a:rPr lang="zh-CN" altLang="en-US" dirty="0" smtClean="0"/>
              <a:t>到非常详细的街区地图</a:t>
            </a:r>
            <a:r>
              <a:rPr lang="en-US" dirty="0" smtClean="0"/>
              <a:t>，   </a:t>
            </a:r>
            <a:r>
              <a:rPr lang="zh-CN" altLang="en-US" dirty="0" smtClean="0"/>
              <a:t>显示对象包括人口</a:t>
            </a:r>
            <a:r>
              <a:rPr lang="en-US" dirty="0" smtClean="0"/>
              <a:t>、  </a:t>
            </a:r>
            <a:r>
              <a:rPr lang="zh-CN" altLang="en-US" dirty="0" smtClean="0"/>
              <a:t>销售情况</a:t>
            </a:r>
            <a:r>
              <a:rPr lang="en-US" dirty="0" smtClean="0"/>
              <a:t>、  </a:t>
            </a:r>
            <a:r>
              <a:rPr lang="zh-CN" altLang="en-US" dirty="0" smtClean="0"/>
              <a:t>运输路线以及其他内容</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zh-CN" altLang="en-US" dirty="0" smtClean="0"/>
              <a:t>第七节　全球卫星定位系统与地理信息系统</a:t>
            </a:r>
            <a:endParaRPr lang="zh-CN" altLang="zh-CN" dirty="0" smtClean="0"/>
          </a:p>
        </p:txBody>
      </p:sp>
      <p:sp>
        <p:nvSpPr>
          <p:cNvPr id="52227" name="Rectangle 3"/>
          <p:cNvSpPr>
            <a:spLocks noGrp="1" noChangeArrowheads="1"/>
          </p:cNvSpPr>
          <p:nvPr>
            <p:ph type="body" idx="1"/>
          </p:nvPr>
        </p:nvSpPr>
        <p:spPr/>
        <p:txBody>
          <a:bodyPr/>
          <a:lstStyle/>
          <a:p>
            <a:r>
              <a:rPr lang="en-US" dirty="0" smtClean="0"/>
              <a:t>２  </a:t>
            </a:r>
            <a:r>
              <a:rPr lang="zh-CN" altLang="en-US" dirty="0" smtClean="0"/>
              <a:t>地理信息系统的应用</a:t>
            </a:r>
          </a:p>
          <a:p>
            <a:r>
              <a:rPr lang="en-US" dirty="0" smtClean="0"/>
              <a:t>ＧＩＳ </a:t>
            </a:r>
            <a:r>
              <a:rPr lang="zh-CN" altLang="en-US" dirty="0" smtClean="0"/>
              <a:t>应用于物流分析</a:t>
            </a:r>
            <a:r>
              <a:rPr lang="en-US" dirty="0" smtClean="0"/>
              <a:t>，  </a:t>
            </a:r>
            <a:r>
              <a:rPr lang="zh-CN" altLang="en-US" dirty="0" smtClean="0"/>
              <a:t>主要是指利用 </a:t>
            </a:r>
            <a:r>
              <a:rPr lang="en-US" dirty="0" smtClean="0"/>
              <a:t>ＧＩＳ </a:t>
            </a:r>
            <a:r>
              <a:rPr lang="zh-CN" altLang="en-US" dirty="0" smtClean="0"/>
              <a:t>强大的地理数据功能来完善物流分析技术</a:t>
            </a:r>
            <a:r>
              <a:rPr lang="en-US" dirty="0" smtClean="0"/>
              <a:t>。  </a:t>
            </a:r>
            <a:r>
              <a:rPr lang="zh-CN" altLang="en-US" dirty="0" smtClean="0"/>
              <a:t>国 外公司已经开发出利用 </a:t>
            </a:r>
            <a:r>
              <a:rPr lang="en-US" dirty="0" smtClean="0"/>
              <a:t>ＧＩＳ </a:t>
            </a:r>
            <a:r>
              <a:rPr lang="zh-CN" altLang="en-US" dirty="0" smtClean="0"/>
              <a:t>为物流分析提供专门分析的工具软件</a:t>
            </a:r>
            <a:r>
              <a:rPr lang="en-US" dirty="0" smtClean="0"/>
              <a:t>。</a:t>
            </a:r>
            <a:endParaRPr lang="zh-CN" altLang="en-US" dirty="0" smtClean="0"/>
          </a:p>
          <a:p>
            <a:r>
              <a:rPr lang="zh-CN" altLang="en-US" dirty="0" smtClean="0"/>
              <a:t>完整的 </a:t>
            </a:r>
            <a:r>
              <a:rPr lang="en-US" dirty="0" smtClean="0"/>
              <a:t>ＧＩＳ </a:t>
            </a:r>
            <a:r>
              <a:rPr lang="zh-CN" altLang="en-US" dirty="0" smtClean="0"/>
              <a:t>物流分析软件集成了车辆路线模型</a:t>
            </a:r>
            <a:r>
              <a:rPr lang="en-US" dirty="0" smtClean="0"/>
              <a:t>、  </a:t>
            </a:r>
            <a:r>
              <a:rPr lang="zh-CN" altLang="en-US" dirty="0" smtClean="0"/>
              <a:t>最短路径模型</a:t>
            </a:r>
            <a:r>
              <a:rPr lang="en-US" dirty="0" smtClean="0"/>
              <a:t>、  </a:t>
            </a:r>
            <a:r>
              <a:rPr lang="zh-CN" altLang="en-US" dirty="0" smtClean="0"/>
              <a:t>网络物流模型</a:t>
            </a:r>
            <a:r>
              <a:rPr lang="en-US" dirty="0" smtClean="0"/>
              <a:t>、  </a:t>
            </a:r>
            <a:r>
              <a:rPr lang="zh-CN" altLang="en-US" dirty="0" smtClean="0"/>
              <a:t>分配集 合模型和设施定位模型等</a:t>
            </a:r>
            <a:r>
              <a:rPr lang="en-US" dirty="0" smtClean="0"/>
              <a:t>。</a:t>
            </a:r>
            <a:endParaRPr lang="zh-CN" altLang="en-US" dirty="0" smtClean="0"/>
          </a:p>
          <a:p>
            <a:r>
              <a:rPr lang="en-US" dirty="0" smtClean="0"/>
              <a:t>（１）  </a:t>
            </a:r>
            <a:r>
              <a:rPr lang="zh-CN" altLang="en-US" dirty="0" smtClean="0"/>
              <a:t>车辆路线模型</a:t>
            </a:r>
            <a:r>
              <a:rPr lang="en-US" dirty="0" smtClean="0"/>
              <a:t>。</a:t>
            </a:r>
            <a:endParaRPr lang="zh-CN" altLang="en-US" dirty="0" smtClean="0"/>
          </a:p>
          <a:p>
            <a:r>
              <a:rPr lang="zh-CN" altLang="en-US" dirty="0" smtClean="0"/>
              <a:t>车辆路线模型用于解决一个起始点</a:t>
            </a:r>
            <a:r>
              <a:rPr lang="en-US" dirty="0" smtClean="0"/>
              <a:t>、  </a:t>
            </a:r>
            <a:r>
              <a:rPr lang="zh-CN" altLang="en-US" dirty="0" smtClean="0"/>
              <a:t>多个终点的货物运输中</a:t>
            </a:r>
            <a:r>
              <a:rPr lang="en-US" dirty="0" smtClean="0"/>
              <a:t>，   </a:t>
            </a:r>
            <a:r>
              <a:rPr lang="zh-CN" altLang="en-US" dirty="0" smtClean="0"/>
              <a:t>如何降低物流作业费用</a:t>
            </a:r>
            <a:r>
              <a:rPr lang="en-US" dirty="0" smtClean="0"/>
              <a:t>，</a:t>
            </a:r>
            <a:r>
              <a:rPr lang="zh-CN" altLang="en-US" dirty="0" smtClean="0"/>
              <a:t>并</a:t>
            </a:r>
            <a:r>
              <a:rPr lang="zh-CN" altLang="en-US" dirty="0" smtClean="0"/>
              <a:t>保证服务质量的问题</a:t>
            </a:r>
            <a:r>
              <a:rPr lang="en-US" dirty="0" smtClean="0"/>
              <a:t>。   </a:t>
            </a:r>
            <a:r>
              <a:rPr lang="zh-CN" altLang="en-US" dirty="0" smtClean="0"/>
              <a:t>包括决定使用多少辆车</a:t>
            </a:r>
            <a:r>
              <a:rPr lang="en-US" dirty="0" smtClean="0"/>
              <a:t>，  </a:t>
            </a:r>
            <a:r>
              <a:rPr lang="zh-CN" altLang="en-US" dirty="0" smtClean="0"/>
              <a:t>每辆车的行驶路线等</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zh-CN" altLang="en-US" dirty="0" smtClean="0"/>
              <a:t>第一节  国际物流信息系统的概述</a:t>
            </a:r>
            <a:endParaRPr lang="zh-CN" altLang="zh-CN" dirty="0" smtClean="0"/>
          </a:p>
        </p:txBody>
      </p:sp>
      <p:sp>
        <p:nvSpPr>
          <p:cNvPr id="7171" name="Rectangle 3"/>
          <p:cNvSpPr>
            <a:spLocks noGrp="1" noChangeArrowheads="1"/>
          </p:cNvSpPr>
          <p:nvPr>
            <p:ph type="body" idx="1"/>
          </p:nvPr>
        </p:nvSpPr>
        <p:spPr/>
        <p:txBody>
          <a:bodyPr/>
          <a:lstStyle/>
          <a:p>
            <a:r>
              <a:rPr lang="en-US" dirty="0" smtClean="0"/>
              <a:t>２  </a:t>
            </a:r>
            <a:r>
              <a:rPr lang="zh-CN" altLang="en-US" dirty="0" smtClean="0"/>
              <a:t>国际物流信息系统</a:t>
            </a:r>
          </a:p>
          <a:p>
            <a:r>
              <a:rPr lang="zh-CN" altLang="en-US" dirty="0" smtClean="0"/>
              <a:t>国际物流系统是由多个子系统组成的复杂系统</a:t>
            </a:r>
            <a:r>
              <a:rPr lang="en-US" dirty="0" smtClean="0"/>
              <a:t>， </a:t>
            </a:r>
            <a:r>
              <a:rPr lang="zh-CN" altLang="en-US" dirty="0" smtClean="0"/>
              <a:t>国际物流信息成为各个子系统之间沟通 的关键</a:t>
            </a:r>
            <a:r>
              <a:rPr lang="en-US" dirty="0" smtClean="0"/>
              <a:t>，  </a:t>
            </a:r>
            <a:r>
              <a:rPr lang="zh-CN" altLang="en-US" dirty="0" smtClean="0"/>
              <a:t>在国际物流活动中起着中枢神经的作用</a:t>
            </a:r>
            <a:r>
              <a:rPr lang="en-US" dirty="0" smtClean="0"/>
              <a:t>。  </a:t>
            </a:r>
            <a:r>
              <a:rPr lang="zh-CN" altLang="en-US" dirty="0" smtClean="0"/>
              <a:t>因此</a:t>
            </a:r>
            <a:r>
              <a:rPr lang="en-US" dirty="0" smtClean="0"/>
              <a:t>，  </a:t>
            </a:r>
            <a:r>
              <a:rPr lang="zh-CN" altLang="en-US" dirty="0" smtClean="0"/>
              <a:t>没有功能完善的信息系统</a:t>
            </a:r>
            <a:r>
              <a:rPr lang="en-US" dirty="0" smtClean="0"/>
              <a:t>，  </a:t>
            </a:r>
            <a:r>
              <a:rPr lang="zh-CN" altLang="en-US" dirty="0" smtClean="0"/>
              <a:t>国际物流和跨国经营将寸步难行</a:t>
            </a:r>
            <a:r>
              <a:rPr lang="en-US" dirty="0" smtClean="0"/>
              <a:t>。   </a:t>
            </a:r>
            <a:r>
              <a:rPr lang="zh-CN" altLang="en-US" dirty="0" smtClean="0"/>
              <a:t>国际物流信息系统的基本功能可以归纳为以下几个方面</a:t>
            </a:r>
            <a:r>
              <a:rPr lang="en-US" dirty="0" smtClean="0"/>
              <a:t>：</a:t>
            </a:r>
            <a:endParaRPr lang="zh-CN" altLang="en-US" dirty="0" smtClean="0"/>
          </a:p>
          <a:p>
            <a:r>
              <a:rPr lang="en-US" dirty="0" smtClean="0"/>
              <a:t>（１）  </a:t>
            </a:r>
            <a:r>
              <a:rPr lang="zh-CN" altLang="en-US" dirty="0" smtClean="0"/>
              <a:t>信息的采集</a:t>
            </a:r>
            <a:r>
              <a:rPr lang="en-US" dirty="0" smtClean="0"/>
              <a:t>。</a:t>
            </a:r>
            <a:endParaRPr lang="zh-CN" altLang="en-US" dirty="0" smtClean="0"/>
          </a:p>
          <a:p>
            <a:pPr eaLnBrk="1" hangingPunct="1"/>
            <a:r>
              <a:rPr lang="en-US" dirty="0" smtClean="0"/>
              <a:t>（２）  </a:t>
            </a:r>
            <a:r>
              <a:rPr lang="zh-CN" altLang="en-US" dirty="0" smtClean="0"/>
              <a:t>信息的处理</a:t>
            </a:r>
            <a:r>
              <a:rPr lang="en-US" dirty="0" smtClean="0"/>
              <a:t>。</a:t>
            </a:r>
            <a:endParaRPr lang="zh-CN" altLang="en-US" dirty="0" smtClean="0"/>
          </a:p>
          <a:p>
            <a:pPr eaLnBrk="1" hangingPunct="1"/>
            <a:r>
              <a:rPr lang="en-US" dirty="0" smtClean="0"/>
              <a:t>（３）  </a:t>
            </a:r>
            <a:r>
              <a:rPr lang="zh-CN" altLang="en-US" dirty="0" smtClean="0"/>
              <a:t>信息的储存</a:t>
            </a:r>
            <a:r>
              <a:rPr lang="en-US" dirty="0" smtClean="0"/>
              <a:t>。</a:t>
            </a:r>
            <a:endParaRPr lang="zh-CN" altLang="en-US" dirty="0" smtClean="0"/>
          </a:p>
          <a:p>
            <a:pPr eaLnBrk="1" hangingPunct="1"/>
            <a:r>
              <a:rPr lang="en-US" dirty="0" smtClean="0"/>
              <a:t>（４）  </a:t>
            </a:r>
            <a:r>
              <a:rPr lang="zh-CN" altLang="en-US" dirty="0" smtClean="0"/>
              <a:t>信息的传输</a:t>
            </a:r>
            <a:r>
              <a:rPr lang="en-US" dirty="0" smtClean="0"/>
              <a:t>。</a:t>
            </a:r>
            <a:endParaRPr lang="zh-CN" altLang="en-US" dirty="0" smtClean="0"/>
          </a:p>
          <a:p>
            <a:pPr eaLnBrk="1" hangingPunct="1"/>
            <a:r>
              <a:rPr lang="en-US" dirty="0" smtClean="0"/>
              <a:t>（５）  </a:t>
            </a:r>
            <a:r>
              <a:rPr lang="zh-CN" altLang="en-US" dirty="0" smtClean="0"/>
              <a:t>信息的输出</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zh-CN" altLang="en-US" dirty="0" smtClean="0"/>
              <a:t>第七节　全球卫星定位系统与地理信息系统</a:t>
            </a:r>
            <a:endParaRPr lang="zh-CN" altLang="zh-CN" dirty="0" smtClean="0"/>
          </a:p>
        </p:txBody>
      </p:sp>
      <p:sp>
        <p:nvSpPr>
          <p:cNvPr id="53251" name="Rectangle 3"/>
          <p:cNvSpPr>
            <a:spLocks noGrp="1" noChangeArrowheads="1"/>
          </p:cNvSpPr>
          <p:nvPr>
            <p:ph type="body" idx="1"/>
          </p:nvPr>
        </p:nvSpPr>
        <p:spPr/>
        <p:txBody>
          <a:bodyPr/>
          <a:lstStyle/>
          <a:p>
            <a:r>
              <a:rPr lang="en-US" dirty="0" smtClean="0"/>
              <a:t>（２）  </a:t>
            </a:r>
            <a:r>
              <a:rPr lang="zh-CN" altLang="en-US" dirty="0" smtClean="0"/>
              <a:t>网络物流模型</a:t>
            </a:r>
            <a:r>
              <a:rPr lang="en-US" dirty="0" smtClean="0"/>
              <a:t>。</a:t>
            </a:r>
            <a:endParaRPr lang="zh-CN" altLang="en-US" dirty="0" smtClean="0"/>
          </a:p>
          <a:p>
            <a:r>
              <a:rPr lang="zh-CN" altLang="en-US" dirty="0" smtClean="0"/>
              <a:t>网络物流模型用于解决寻求最有效的分配货物路径问题</a:t>
            </a:r>
            <a:r>
              <a:rPr lang="en-US" dirty="0" smtClean="0"/>
              <a:t>，   </a:t>
            </a:r>
            <a:r>
              <a:rPr lang="zh-CN" altLang="en-US" dirty="0" smtClean="0"/>
              <a:t>也就是物流网点布局问题</a:t>
            </a:r>
            <a:r>
              <a:rPr lang="en-US" dirty="0" smtClean="0"/>
              <a:t>。  </a:t>
            </a:r>
            <a:r>
              <a:rPr lang="zh-CN" altLang="en-US" dirty="0" smtClean="0"/>
              <a:t>如 将货物从 ｎ 个仓库运送到 ｍ 个商店</a:t>
            </a:r>
            <a:r>
              <a:rPr lang="en-US" dirty="0" smtClean="0"/>
              <a:t>，  </a:t>
            </a:r>
            <a:r>
              <a:rPr lang="zh-CN" altLang="en-US" dirty="0" smtClean="0"/>
              <a:t>每个商店都有固定的需求量</a:t>
            </a:r>
            <a:r>
              <a:rPr lang="en-US" dirty="0" smtClean="0"/>
              <a:t>，  </a:t>
            </a:r>
            <a:r>
              <a:rPr lang="zh-CN" altLang="en-US" dirty="0" smtClean="0"/>
              <a:t>因此需要确定由哪个仓 库提货送到哪个商店</a:t>
            </a:r>
            <a:r>
              <a:rPr lang="en-US" dirty="0" smtClean="0"/>
              <a:t>，  </a:t>
            </a:r>
            <a:r>
              <a:rPr lang="zh-CN" altLang="en-US" dirty="0" smtClean="0"/>
              <a:t>使得运输代价最小</a:t>
            </a:r>
            <a:r>
              <a:rPr lang="en-US" dirty="0" smtClean="0"/>
              <a:t>。</a:t>
            </a:r>
            <a:endParaRPr lang="zh-CN" altLang="en-US" dirty="0" smtClean="0"/>
          </a:p>
          <a:p>
            <a:r>
              <a:rPr lang="en-US" dirty="0" smtClean="0"/>
              <a:t>（３）  </a:t>
            </a:r>
            <a:r>
              <a:rPr lang="zh-CN" altLang="en-US" dirty="0" smtClean="0"/>
              <a:t>分配集合模型</a:t>
            </a:r>
            <a:r>
              <a:rPr lang="en-US" dirty="0" smtClean="0"/>
              <a:t>。</a:t>
            </a:r>
            <a:endParaRPr lang="zh-CN" altLang="en-US" dirty="0" smtClean="0"/>
          </a:p>
          <a:p>
            <a:r>
              <a:rPr lang="zh-CN" altLang="en-US" dirty="0" smtClean="0"/>
              <a:t>分配集合模型可以根据各个要素的相似点把同一层上的所有或部分要素分为几个组</a:t>
            </a:r>
            <a:r>
              <a:rPr lang="en-US" dirty="0" smtClean="0"/>
              <a:t>， </a:t>
            </a:r>
            <a:r>
              <a:rPr lang="zh-CN" altLang="en-US" dirty="0" smtClean="0"/>
              <a:t>用 以解决确定服务范围和销售市场范围等问题</a:t>
            </a:r>
            <a:r>
              <a:rPr lang="en-US" dirty="0" smtClean="0"/>
              <a:t>。  </a:t>
            </a:r>
            <a:r>
              <a:rPr lang="zh-CN" altLang="en-US" dirty="0" smtClean="0"/>
              <a:t>如某一公司要设立 ｘ 个分销点</a:t>
            </a:r>
            <a:r>
              <a:rPr lang="en-US" dirty="0" smtClean="0"/>
              <a:t>，  </a:t>
            </a:r>
            <a:r>
              <a:rPr lang="zh-CN" altLang="en-US" dirty="0" smtClean="0"/>
              <a:t>要求这些</a:t>
            </a:r>
            <a:r>
              <a:rPr lang="zh-CN" altLang="en-US" dirty="0" smtClean="0"/>
              <a:t>分销点</a:t>
            </a:r>
            <a:r>
              <a:rPr lang="zh-CN" altLang="en-US" dirty="0" smtClean="0"/>
              <a:t>要覆盖某一地区</a:t>
            </a:r>
            <a:r>
              <a:rPr lang="en-US" dirty="0" smtClean="0"/>
              <a:t>，  </a:t>
            </a:r>
            <a:r>
              <a:rPr lang="zh-CN" altLang="en-US" dirty="0" smtClean="0"/>
              <a:t>而且要使每个分销点的顾客数目大致相等</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zh-CN" altLang="en-US" dirty="0" smtClean="0"/>
              <a:t>第七节　全球卫星定位系统与地理信息系统</a:t>
            </a:r>
            <a:endParaRPr lang="zh-CN" altLang="zh-CN" dirty="0" smtClean="0"/>
          </a:p>
        </p:txBody>
      </p:sp>
      <p:sp>
        <p:nvSpPr>
          <p:cNvPr id="54275" name="Rectangle 3"/>
          <p:cNvSpPr>
            <a:spLocks noGrp="1" noChangeArrowheads="1"/>
          </p:cNvSpPr>
          <p:nvPr>
            <p:ph type="body" idx="1"/>
          </p:nvPr>
        </p:nvSpPr>
        <p:spPr/>
        <p:txBody>
          <a:bodyPr/>
          <a:lstStyle/>
          <a:p>
            <a:pPr>
              <a:lnSpc>
                <a:spcPct val="150000"/>
              </a:lnSpc>
            </a:pPr>
            <a:r>
              <a:rPr lang="en-US" dirty="0" smtClean="0"/>
              <a:t>（４）  </a:t>
            </a:r>
            <a:r>
              <a:rPr lang="zh-CN" altLang="en-US" dirty="0" smtClean="0"/>
              <a:t>设施定位模型</a:t>
            </a:r>
            <a:r>
              <a:rPr lang="en-US" dirty="0" smtClean="0"/>
              <a:t>。</a:t>
            </a:r>
            <a:endParaRPr lang="zh-CN" altLang="en-US" dirty="0" smtClean="0"/>
          </a:p>
          <a:p>
            <a:pPr>
              <a:lnSpc>
                <a:spcPct val="150000"/>
              </a:lnSpc>
            </a:pPr>
            <a:r>
              <a:rPr lang="zh-CN" altLang="en-US" dirty="0" smtClean="0"/>
              <a:t>设施定位模型用于确定一个或多个设施的位置</a:t>
            </a:r>
            <a:r>
              <a:rPr lang="en-US" dirty="0" smtClean="0"/>
              <a:t>。  </a:t>
            </a:r>
            <a:r>
              <a:rPr lang="zh-CN" altLang="en-US" dirty="0" smtClean="0"/>
              <a:t>在物流系统中</a:t>
            </a:r>
            <a:r>
              <a:rPr lang="en-US" dirty="0" smtClean="0"/>
              <a:t>，  </a:t>
            </a:r>
            <a:r>
              <a:rPr lang="zh-CN" altLang="en-US" dirty="0" smtClean="0"/>
              <a:t>仓库和运输线共同组成 了物流网络</a:t>
            </a:r>
            <a:r>
              <a:rPr lang="en-US" dirty="0" smtClean="0"/>
              <a:t>，  </a:t>
            </a:r>
            <a:r>
              <a:rPr lang="zh-CN" altLang="en-US" dirty="0" smtClean="0"/>
              <a:t>仓库处于网络的节点上</a:t>
            </a:r>
            <a:r>
              <a:rPr lang="en-US" dirty="0" smtClean="0"/>
              <a:t>，   </a:t>
            </a:r>
            <a:r>
              <a:rPr lang="zh-CN" altLang="en-US" dirty="0" smtClean="0"/>
              <a:t>节点决定着路线</a:t>
            </a:r>
            <a:r>
              <a:rPr lang="en-US" dirty="0" smtClean="0"/>
              <a:t>。  </a:t>
            </a:r>
            <a:r>
              <a:rPr lang="zh-CN" altLang="en-US" dirty="0" smtClean="0"/>
              <a:t>如何根据仓库的实际需要并结合</a:t>
            </a:r>
            <a:r>
              <a:rPr lang="zh-CN" altLang="en-US" dirty="0" smtClean="0"/>
              <a:t>经济效益</a:t>
            </a:r>
            <a:r>
              <a:rPr lang="zh-CN" altLang="en-US" dirty="0" smtClean="0"/>
              <a:t>等原则</a:t>
            </a:r>
            <a:r>
              <a:rPr lang="en-US" dirty="0" smtClean="0"/>
              <a:t>，  </a:t>
            </a:r>
            <a:r>
              <a:rPr lang="zh-CN" altLang="en-US" dirty="0" smtClean="0"/>
              <a:t>在既定区域内设立多个仓库</a:t>
            </a:r>
            <a:r>
              <a:rPr lang="en-US" dirty="0" smtClean="0"/>
              <a:t>，   </a:t>
            </a:r>
            <a:r>
              <a:rPr lang="zh-CN" altLang="en-US" dirty="0" smtClean="0"/>
              <a:t>每个仓库的位置</a:t>
            </a:r>
            <a:r>
              <a:rPr lang="en-US" dirty="0" smtClean="0"/>
              <a:t>、  </a:t>
            </a:r>
            <a:r>
              <a:rPr lang="zh-CN" altLang="en-US" dirty="0" smtClean="0"/>
              <a:t>每个仓库的模型</a:t>
            </a:r>
            <a:r>
              <a:rPr lang="en-US" dirty="0" smtClean="0"/>
              <a:t>，  </a:t>
            </a:r>
            <a:r>
              <a:rPr lang="zh-CN" altLang="en-US" dirty="0" smtClean="0"/>
              <a:t>以及</a:t>
            </a:r>
            <a:r>
              <a:rPr lang="zh-CN" altLang="en-US" dirty="0" smtClean="0"/>
              <a:t>仓库之间</a:t>
            </a:r>
            <a:r>
              <a:rPr lang="zh-CN" altLang="en-US" dirty="0" smtClean="0"/>
              <a:t>的物流关系等问题</a:t>
            </a:r>
            <a:r>
              <a:rPr lang="en-US" dirty="0" smtClean="0"/>
              <a:t>，  </a:t>
            </a:r>
            <a:r>
              <a:rPr lang="zh-CN" altLang="en-US" dirty="0" smtClean="0"/>
              <a:t>运用此模型均能很容易地得到解决</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304800" y="2819400"/>
            <a:ext cx="8229600" cy="1143000"/>
          </a:xfrm>
        </p:spPr>
        <p:txBody>
          <a:bodyPr/>
          <a:lstStyle/>
          <a:p>
            <a:pPr eaLnBrk="1" hangingPunct="1"/>
            <a:r>
              <a:rPr lang="zh-CN" altLang="en-US" sz="7200" dirty="0" smtClean="0">
                <a:ea typeface="时尚中黑简体" pitchFamily="2" charset="-122"/>
              </a:rPr>
              <a:t>谢谢观赏</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１２ － １　   </a:t>
            </a:r>
            <a:r>
              <a:rPr lang="zh-CN" altLang="en-US" dirty="0" smtClean="0"/>
              <a:t>简化后的系统结构图</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026" name="Picture 2"/>
          <p:cNvPicPr>
            <a:picLocks noChangeAspect="1" noChangeArrowheads="1"/>
          </p:cNvPicPr>
          <p:nvPr/>
        </p:nvPicPr>
        <p:blipFill>
          <a:blip r:embed="rId2"/>
          <a:srcRect/>
          <a:stretch>
            <a:fillRect/>
          </a:stretch>
        </p:blipFill>
        <p:spPr bwMode="auto">
          <a:xfrm>
            <a:off x="1876425" y="2119313"/>
            <a:ext cx="5391150" cy="2619375"/>
          </a:xfrm>
          <a:prstGeom prst="rect">
            <a:avLst/>
          </a:prstGeom>
          <a:noFill/>
          <a:ln w="9525">
            <a:noFill/>
            <a:miter lim="800000"/>
            <a:headEnd/>
            <a:tailEnd/>
          </a:ln>
          <a:effec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zh-CN" altLang="en-US" dirty="0" smtClean="0"/>
              <a:t>图 </a:t>
            </a:r>
            <a:r>
              <a:rPr lang="en-US" dirty="0" smtClean="0"/>
              <a:t>１２ － ２　   </a:t>
            </a:r>
            <a:r>
              <a:rPr lang="zh-CN" altLang="en-US" dirty="0" smtClean="0"/>
              <a:t>基础模数尺寸</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050" name="Picture 2"/>
          <p:cNvPicPr>
            <a:picLocks noChangeAspect="1" noChangeArrowheads="1"/>
          </p:cNvPicPr>
          <p:nvPr/>
        </p:nvPicPr>
        <p:blipFill>
          <a:blip r:embed="rId2"/>
          <a:srcRect/>
          <a:stretch>
            <a:fillRect/>
          </a:stretch>
        </p:blipFill>
        <p:spPr bwMode="auto">
          <a:xfrm>
            <a:off x="1752600" y="1828800"/>
            <a:ext cx="5934075" cy="4076700"/>
          </a:xfrm>
          <a:prstGeom prst="rect">
            <a:avLst/>
          </a:prstGeom>
          <a:noFill/>
          <a:ln w="9525">
            <a:noFill/>
            <a:miter lim="800000"/>
            <a:headEnd/>
            <a:tailEnd/>
          </a:ln>
          <a:effec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１２ － ３　   </a:t>
            </a:r>
            <a:r>
              <a:rPr lang="zh-CN" altLang="en-US" dirty="0" smtClean="0"/>
              <a:t>基础模数</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10606" name="Picture 14"/>
          <p:cNvPicPr>
            <a:picLocks noChangeAspect="1" noChangeArrowheads="1"/>
          </p:cNvPicPr>
          <p:nvPr/>
        </p:nvPicPr>
        <p:blipFill>
          <a:blip r:embed="rId2"/>
          <a:srcRect/>
          <a:stretch>
            <a:fillRect/>
          </a:stretch>
        </p:blipFill>
        <p:spPr bwMode="auto">
          <a:xfrm>
            <a:off x="1966913" y="1866900"/>
            <a:ext cx="5210175" cy="3124200"/>
          </a:xfrm>
          <a:prstGeom prst="rect">
            <a:avLst/>
          </a:prstGeom>
          <a:noFill/>
          <a:ln w="9525">
            <a:noFill/>
            <a:miter lim="800000"/>
            <a:headEnd/>
            <a:tailEnd/>
          </a:ln>
          <a:effec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１２ － ４　   </a:t>
            </a:r>
            <a:r>
              <a:rPr lang="zh-CN" altLang="en-US" dirty="0" smtClean="0"/>
              <a:t>模数尺寸配合关系</a:t>
            </a:r>
            <a:r>
              <a:rPr lang="en-US" dirty="0" smtClean="0"/>
              <a:t>    </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09570" name="Picture 2"/>
          <p:cNvPicPr>
            <a:picLocks noChangeAspect="1" noChangeArrowheads="1"/>
          </p:cNvPicPr>
          <p:nvPr/>
        </p:nvPicPr>
        <p:blipFill>
          <a:blip r:embed="rId2"/>
          <a:srcRect/>
          <a:stretch>
            <a:fillRect/>
          </a:stretch>
        </p:blipFill>
        <p:spPr bwMode="auto">
          <a:xfrm>
            <a:off x="2757488" y="2100263"/>
            <a:ext cx="3629025" cy="2657475"/>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zh-CN" altLang="en-US" dirty="0" smtClean="0"/>
              <a:t>第一节  国际物流信息系统的概述</a:t>
            </a:r>
            <a:endParaRPr lang="zh-CN" altLang="zh-CN" dirty="0" smtClean="0"/>
          </a:p>
        </p:txBody>
      </p:sp>
      <p:sp>
        <p:nvSpPr>
          <p:cNvPr id="8195" name="Rectangle 3"/>
          <p:cNvSpPr>
            <a:spLocks noGrp="1" noChangeArrowheads="1"/>
          </p:cNvSpPr>
          <p:nvPr>
            <p:ph type="body" idx="1"/>
          </p:nvPr>
        </p:nvSpPr>
        <p:spPr/>
        <p:txBody>
          <a:bodyPr/>
          <a:lstStyle/>
          <a:p>
            <a:pPr>
              <a:lnSpc>
                <a:spcPct val="150000"/>
              </a:lnSpc>
            </a:pPr>
            <a:r>
              <a:rPr lang="zh-CN" altLang="en-US" sz="2900" dirty="0" smtClean="0"/>
              <a:t>三</a:t>
            </a:r>
            <a:r>
              <a:rPr lang="en-US" sz="2900" dirty="0" smtClean="0"/>
              <a:t>、  </a:t>
            </a:r>
            <a:r>
              <a:rPr lang="zh-CN" altLang="en-US" sz="2900" dirty="0" smtClean="0"/>
              <a:t>国际物流信息技术的发展</a:t>
            </a:r>
            <a:r>
              <a:rPr lang="en-US" altLang="zh-CN" sz="2900" dirty="0" smtClean="0"/>
              <a:t> </a:t>
            </a:r>
            <a:endParaRPr lang="zh-CN" altLang="en-US" sz="2900" dirty="0" smtClean="0"/>
          </a:p>
          <a:p>
            <a:pPr>
              <a:lnSpc>
                <a:spcPct val="150000"/>
              </a:lnSpc>
            </a:pPr>
            <a:r>
              <a:rPr lang="zh-CN" altLang="en-US" dirty="0" smtClean="0"/>
              <a:t>每天在全球范围内发生着数以百万计的商业交易</a:t>
            </a:r>
            <a:r>
              <a:rPr lang="en-US" dirty="0" smtClean="0"/>
              <a:t>， </a:t>
            </a:r>
            <a:r>
              <a:rPr lang="zh-CN" altLang="en-US" dirty="0" smtClean="0"/>
              <a:t>每一笔商业交易的背后都伴随着物流 和信息流</a:t>
            </a:r>
            <a:r>
              <a:rPr lang="en-US" dirty="0" smtClean="0"/>
              <a:t>。 </a:t>
            </a:r>
            <a:r>
              <a:rPr lang="zh-CN" altLang="en-US" dirty="0" smtClean="0"/>
              <a:t>商业链上的贸易伙伴都需要通过这些信息对产品进行发送</a:t>
            </a:r>
            <a:r>
              <a:rPr lang="en-US" dirty="0" smtClean="0"/>
              <a:t>、 </a:t>
            </a:r>
            <a:r>
              <a:rPr lang="zh-CN" altLang="en-US" dirty="0" smtClean="0"/>
              <a:t>跟踪</a:t>
            </a:r>
            <a:r>
              <a:rPr lang="en-US" dirty="0" smtClean="0"/>
              <a:t>、 </a:t>
            </a:r>
            <a:r>
              <a:rPr lang="zh-CN" altLang="en-US" dirty="0" smtClean="0"/>
              <a:t>分拣</a:t>
            </a:r>
            <a:r>
              <a:rPr lang="en-US" dirty="0" smtClean="0"/>
              <a:t>、  </a:t>
            </a:r>
            <a:r>
              <a:rPr lang="zh-CN" altLang="en-US" dirty="0" smtClean="0"/>
              <a:t>接受</a:t>
            </a:r>
            <a:r>
              <a:rPr lang="en-US" dirty="0" smtClean="0"/>
              <a:t>、 </a:t>
            </a:r>
            <a:r>
              <a:rPr lang="zh-CN" altLang="en-US" dirty="0" smtClean="0"/>
              <a:t>存贮</a:t>
            </a:r>
            <a:r>
              <a:rPr lang="en-US" dirty="0" smtClean="0"/>
              <a:t>、  </a:t>
            </a:r>
            <a:r>
              <a:rPr lang="zh-CN" altLang="en-US" dirty="0" smtClean="0"/>
              <a:t>提货以及包装等</a:t>
            </a:r>
            <a:r>
              <a:rPr lang="en-US" dirty="0" smtClean="0"/>
              <a:t>。  </a:t>
            </a:r>
            <a:r>
              <a:rPr lang="zh-CN" altLang="en-US" dirty="0" smtClean="0"/>
              <a:t>在世界信息化高度发展的电子商务时代</a:t>
            </a:r>
            <a:r>
              <a:rPr lang="en-US" dirty="0" smtClean="0"/>
              <a:t>，  </a:t>
            </a:r>
            <a:r>
              <a:rPr lang="zh-CN" altLang="en-US" dirty="0" smtClean="0"/>
              <a:t>物流和信息流的相互配合 体现得越来越重要</a:t>
            </a:r>
            <a:r>
              <a:rPr lang="en-US" dirty="0" smtClean="0"/>
              <a:t>，  </a:t>
            </a:r>
            <a:r>
              <a:rPr lang="zh-CN" altLang="en-US" dirty="0" smtClean="0"/>
              <a:t>在物流管理中必然要用到越来越多的现代物流技术</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zh-CN" altLang="en-US" dirty="0" smtClean="0"/>
              <a:t>第一节  国际物流信息系统的概述</a:t>
            </a:r>
            <a:endParaRPr lang="zh-CN" altLang="zh-CN" dirty="0" smtClean="0"/>
          </a:p>
        </p:txBody>
      </p:sp>
      <p:sp>
        <p:nvSpPr>
          <p:cNvPr id="9219" name="Rectangle 3"/>
          <p:cNvSpPr>
            <a:spLocks noGrp="1" noChangeArrowheads="1"/>
          </p:cNvSpPr>
          <p:nvPr>
            <p:ph type="body" idx="1"/>
          </p:nvPr>
        </p:nvSpPr>
        <p:spPr/>
        <p:txBody>
          <a:bodyPr/>
          <a:lstStyle/>
          <a:p>
            <a:pPr>
              <a:lnSpc>
                <a:spcPct val="150000"/>
              </a:lnSpc>
            </a:pPr>
            <a:r>
              <a:rPr lang="zh-CN" altLang="en-US" sz="2900" dirty="0" smtClean="0"/>
              <a:t>三</a:t>
            </a:r>
            <a:r>
              <a:rPr lang="en-US" sz="2900" dirty="0" smtClean="0"/>
              <a:t>、  </a:t>
            </a:r>
            <a:r>
              <a:rPr lang="zh-CN" altLang="en-US" sz="2900" dirty="0" smtClean="0"/>
              <a:t>国际物流信息技术的发展</a:t>
            </a:r>
            <a:r>
              <a:rPr lang="en-US" altLang="zh-CN" sz="2900" dirty="0" smtClean="0"/>
              <a:t> </a:t>
            </a:r>
            <a:endParaRPr lang="zh-CN" altLang="en-US" sz="2900" dirty="0" smtClean="0"/>
          </a:p>
          <a:p>
            <a:pPr>
              <a:lnSpc>
                <a:spcPct val="150000"/>
              </a:lnSpc>
            </a:pPr>
            <a:r>
              <a:rPr lang="zh-CN" altLang="en-US" dirty="0" smtClean="0"/>
              <a:t>每天在全球范围内发生着数以百万计的商业交易</a:t>
            </a:r>
            <a:r>
              <a:rPr lang="en-US" dirty="0" smtClean="0"/>
              <a:t>， </a:t>
            </a:r>
            <a:r>
              <a:rPr lang="zh-CN" altLang="en-US" dirty="0" smtClean="0"/>
              <a:t>每一笔商业交易的背后都伴随着物流 和信息流</a:t>
            </a:r>
            <a:r>
              <a:rPr lang="en-US" dirty="0" smtClean="0"/>
              <a:t>。 </a:t>
            </a:r>
            <a:r>
              <a:rPr lang="zh-CN" altLang="en-US" dirty="0" smtClean="0"/>
              <a:t>商业链上的贸易伙伴都需要通过这些信息对产品进行发送</a:t>
            </a:r>
            <a:r>
              <a:rPr lang="en-US" dirty="0" smtClean="0"/>
              <a:t>、 </a:t>
            </a:r>
            <a:r>
              <a:rPr lang="zh-CN" altLang="en-US" dirty="0" smtClean="0"/>
              <a:t>跟踪</a:t>
            </a:r>
            <a:r>
              <a:rPr lang="en-US" dirty="0" smtClean="0"/>
              <a:t>、 </a:t>
            </a:r>
            <a:r>
              <a:rPr lang="zh-CN" altLang="en-US" dirty="0" smtClean="0"/>
              <a:t>分拣</a:t>
            </a:r>
            <a:r>
              <a:rPr lang="en-US" dirty="0" smtClean="0"/>
              <a:t>、  </a:t>
            </a:r>
            <a:r>
              <a:rPr lang="zh-CN" altLang="en-US" dirty="0" smtClean="0"/>
              <a:t>接受</a:t>
            </a:r>
            <a:r>
              <a:rPr lang="en-US" dirty="0" smtClean="0"/>
              <a:t>、 </a:t>
            </a:r>
            <a:r>
              <a:rPr lang="zh-CN" altLang="en-US" dirty="0" smtClean="0"/>
              <a:t>存贮</a:t>
            </a:r>
            <a:r>
              <a:rPr lang="en-US" dirty="0" smtClean="0"/>
              <a:t>、  </a:t>
            </a:r>
            <a:r>
              <a:rPr lang="zh-CN" altLang="en-US" dirty="0" smtClean="0"/>
              <a:t>提货以及包装等</a:t>
            </a:r>
            <a:r>
              <a:rPr lang="en-US" dirty="0" smtClean="0"/>
              <a:t>。  </a:t>
            </a:r>
            <a:r>
              <a:rPr lang="zh-CN" altLang="en-US" dirty="0" smtClean="0"/>
              <a:t>在世界信息化高度发展的电子商务时代</a:t>
            </a:r>
            <a:r>
              <a:rPr lang="en-US" dirty="0" smtClean="0"/>
              <a:t>，  </a:t>
            </a:r>
            <a:r>
              <a:rPr lang="zh-CN" altLang="en-US" dirty="0" smtClean="0"/>
              <a:t>物流和信息流的相互配合 体现得越来越重要</a:t>
            </a:r>
            <a:r>
              <a:rPr lang="en-US" dirty="0" smtClean="0"/>
              <a:t>，  </a:t>
            </a:r>
            <a:r>
              <a:rPr lang="zh-CN" altLang="en-US" dirty="0" smtClean="0"/>
              <a:t>在物流管理中必然要用到越来越多的现代物流技术</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zh-CN" altLang="en-US" dirty="0" smtClean="0"/>
              <a:t>第一节  国际物流信息系统的概述</a:t>
            </a:r>
            <a:endParaRPr lang="zh-CN" altLang="zh-CN" dirty="0" smtClean="0"/>
          </a:p>
        </p:txBody>
      </p:sp>
      <p:sp>
        <p:nvSpPr>
          <p:cNvPr id="10243" name="Rectangle 3"/>
          <p:cNvSpPr>
            <a:spLocks noGrp="1" noChangeArrowheads="1"/>
          </p:cNvSpPr>
          <p:nvPr>
            <p:ph type="body" idx="1"/>
          </p:nvPr>
        </p:nvSpPr>
        <p:spPr/>
        <p:txBody>
          <a:bodyPr/>
          <a:lstStyle/>
          <a:p>
            <a:pPr>
              <a:lnSpc>
                <a:spcPct val="150000"/>
              </a:lnSpc>
            </a:pPr>
            <a:r>
              <a:rPr lang="zh-CN" altLang="en-US" dirty="0" smtClean="0"/>
              <a:t>物流技术一般是指与物流要素活动有关的所有专业技术的总称</a:t>
            </a:r>
            <a:r>
              <a:rPr lang="en-US" dirty="0" smtClean="0"/>
              <a:t>，   </a:t>
            </a:r>
            <a:r>
              <a:rPr lang="zh-CN" altLang="en-US" dirty="0" smtClean="0"/>
              <a:t>可以包 括 各 种 操 作 方 法</a:t>
            </a:r>
            <a:r>
              <a:rPr lang="en-US" dirty="0" smtClean="0"/>
              <a:t>、  </a:t>
            </a:r>
            <a:r>
              <a:rPr lang="zh-CN" altLang="en-US" dirty="0" smtClean="0"/>
              <a:t>管理技能</a:t>
            </a:r>
            <a:r>
              <a:rPr lang="en-US" dirty="0" smtClean="0"/>
              <a:t>，  </a:t>
            </a:r>
            <a:r>
              <a:rPr lang="zh-CN" altLang="en-US" dirty="0" smtClean="0"/>
              <a:t>如流通加工技术</a:t>
            </a:r>
            <a:r>
              <a:rPr lang="en-US" dirty="0" smtClean="0"/>
              <a:t>、  </a:t>
            </a:r>
            <a:r>
              <a:rPr lang="zh-CN" altLang="en-US" dirty="0" smtClean="0"/>
              <a:t>物品包装技术</a:t>
            </a:r>
            <a:r>
              <a:rPr lang="en-US" dirty="0" smtClean="0"/>
              <a:t>、  </a:t>
            </a:r>
            <a:r>
              <a:rPr lang="zh-CN" altLang="en-US" dirty="0" smtClean="0"/>
              <a:t>物品标识技术</a:t>
            </a:r>
            <a:r>
              <a:rPr lang="en-US" dirty="0" smtClean="0"/>
              <a:t>、  </a:t>
            </a:r>
            <a:r>
              <a:rPr lang="zh-CN" altLang="en-US" dirty="0" smtClean="0"/>
              <a:t>物品实时跟踪技术等</a:t>
            </a:r>
            <a:r>
              <a:rPr lang="en-US" dirty="0" smtClean="0"/>
              <a:t>。   </a:t>
            </a:r>
            <a:r>
              <a:rPr lang="zh-CN" altLang="en-US" dirty="0" smtClean="0"/>
              <a:t>物 流技术还包括物流规划</a:t>
            </a:r>
            <a:r>
              <a:rPr lang="en-US" dirty="0" smtClean="0"/>
              <a:t>、   </a:t>
            </a:r>
            <a:r>
              <a:rPr lang="zh-CN" altLang="en-US" dirty="0" smtClean="0"/>
              <a:t>物流评价</a:t>
            </a:r>
            <a:r>
              <a:rPr lang="en-US" dirty="0" smtClean="0"/>
              <a:t>、  </a:t>
            </a:r>
            <a:r>
              <a:rPr lang="zh-CN" altLang="en-US" dirty="0" smtClean="0"/>
              <a:t>物流设计</a:t>
            </a:r>
            <a:r>
              <a:rPr lang="en-US" dirty="0" smtClean="0"/>
              <a:t>、  </a:t>
            </a:r>
            <a:r>
              <a:rPr lang="zh-CN" altLang="en-US" dirty="0" smtClean="0"/>
              <a:t>物流策略等</a:t>
            </a:r>
            <a:r>
              <a:rPr lang="en-US" dirty="0" smtClean="0"/>
              <a:t>。  </a:t>
            </a:r>
            <a:r>
              <a:rPr lang="zh-CN" altLang="en-US" dirty="0" smtClean="0"/>
              <a:t>当计算机网络技术的应用普及  后</a:t>
            </a:r>
            <a:r>
              <a:rPr lang="en-US" dirty="0" smtClean="0"/>
              <a:t>，  </a:t>
            </a:r>
            <a:r>
              <a:rPr lang="zh-CN" altLang="en-US" dirty="0" smtClean="0"/>
              <a:t>物流技术中综合 了 许 多 现 代 信 息 技 术</a:t>
            </a:r>
            <a:r>
              <a:rPr lang="en-US" dirty="0" smtClean="0"/>
              <a:t>，  </a:t>
            </a:r>
            <a:r>
              <a:rPr lang="zh-CN" altLang="en-US" dirty="0" smtClean="0"/>
              <a:t>如 地 理 信 息 系 统  </a:t>
            </a:r>
            <a:r>
              <a:rPr lang="en-US" dirty="0" smtClean="0"/>
              <a:t>（ ＧＩＳ ） 、  </a:t>
            </a:r>
            <a:r>
              <a:rPr lang="zh-CN" altLang="en-US" dirty="0" smtClean="0"/>
              <a:t>全 球 卫 星 定 位 系 统</a:t>
            </a:r>
            <a:r>
              <a:rPr lang="en-US" dirty="0" smtClean="0"/>
              <a:t>（ ＧＰＳ） 、  </a:t>
            </a:r>
            <a:r>
              <a:rPr lang="zh-CN" altLang="en-US" dirty="0" smtClean="0"/>
              <a:t>电子数据交换  </a:t>
            </a:r>
            <a:r>
              <a:rPr lang="en-US" dirty="0" smtClean="0"/>
              <a:t>（ ＥＤＩ） 、  </a:t>
            </a:r>
            <a:r>
              <a:rPr lang="zh-CN" altLang="en-US" dirty="0" smtClean="0"/>
              <a:t>条码等</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zh-CN" altLang="en-US" dirty="0" smtClean="0"/>
              <a:t>第一节  国际物流信息系统的概述</a:t>
            </a:r>
            <a:endParaRPr lang="zh-CN" altLang="zh-CN" dirty="0" smtClean="0"/>
          </a:p>
        </p:txBody>
      </p:sp>
      <p:sp>
        <p:nvSpPr>
          <p:cNvPr id="11267" name="Rectangle 3"/>
          <p:cNvSpPr>
            <a:spLocks noGrp="1" noChangeArrowheads="1"/>
          </p:cNvSpPr>
          <p:nvPr>
            <p:ph type="body" idx="1"/>
          </p:nvPr>
        </p:nvSpPr>
        <p:spPr/>
        <p:txBody>
          <a:bodyPr/>
          <a:lstStyle/>
          <a:p>
            <a:pPr>
              <a:lnSpc>
                <a:spcPct val="150000"/>
              </a:lnSpc>
            </a:pPr>
            <a:r>
              <a:rPr lang="zh-CN" altLang="en-US" dirty="0" smtClean="0"/>
              <a:t>现代信息技术在物流各个作业环节中的应用</a:t>
            </a:r>
            <a:r>
              <a:rPr lang="en-US" dirty="0" smtClean="0"/>
              <a:t>，  </a:t>
            </a:r>
            <a:r>
              <a:rPr lang="zh-CN" altLang="en-US" dirty="0" smtClean="0"/>
              <a:t>是物流现代化极为重要的领域之一</a:t>
            </a:r>
            <a:r>
              <a:rPr lang="en-US" dirty="0" smtClean="0"/>
              <a:t>，  </a:t>
            </a:r>
            <a:r>
              <a:rPr lang="zh-CN" altLang="en-US" dirty="0" smtClean="0"/>
              <a:t>尤其是飞速发展的计算机网络技术的应用使物流信息技术达到新的水平</a:t>
            </a:r>
            <a:r>
              <a:rPr lang="en-US" dirty="0" smtClean="0"/>
              <a:t>。 </a:t>
            </a:r>
            <a:r>
              <a:rPr lang="zh-CN" altLang="en-US" dirty="0" smtClean="0"/>
              <a:t>物流信息技术是物流现 代化的重要标志</a:t>
            </a:r>
            <a:r>
              <a:rPr lang="en-US" dirty="0" smtClean="0"/>
              <a:t>，  </a:t>
            </a:r>
            <a:r>
              <a:rPr lang="zh-CN" altLang="en-US" dirty="0" smtClean="0"/>
              <a:t>也是物流技术中发展最快的领域</a:t>
            </a:r>
            <a:r>
              <a:rPr lang="en-US" dirty="0" smtClean="0"/>
              <a:t>。   </a:t>
            </a:r>
            <a:r>
              <a:rPr lang="zh-CN" altLang="en-US" dirty="0" smtClean="0"/>
              <a:t>从数据采集的条形码系统</a:t>
            </a:r>
            <a:r>
              <a:rPr lang="en-US" dirty="0" smtClean="0"/>
              <a:t>，  </a:t>
            </a:r>
            <a:r>
              <a:rPr lang="zh-CN" altLang="en-US" dirty="0" smtClean="0"/>
              <a:t>到办公自动 化系统中的微机</a:t>
            </a:r>
            <a:r>
              <a:rPr lang="en-US" dirty="0" smtClean="0"/>
              <a:t>、  </a:t>
            </a:r>
            <a:r>
              <a:rPr lang="zh-CN" altLang="en-US" dirty="0" smtClean="0"/>
              <a:t>互联网</a:t>
            </a:r>
            <a:r>
              <a:rPr lang="en-US" dirty="0" smtClean="0"/>
              <a:t>、  </a:t>
            </a:r>
            <a:r>
              <a:rPr lang="zh-CN" altLang="en-US" dirty="0" smtClean="0"/>
              <a:t>各种终端设备等硬件</a:t>
            </a:r>
            <a:r>
              <a:rPr lang="en-US" dirty="0" smtClean="0"/>
              <a:t>，  </a:t>
            </a:r>
            <a:r>
              <a:rPr lang="zh-CN" altLang="en-US" dirty="0" smtClean="0"/>
              <a:t>以及计算机软件都在日新月异地发展</a:t>
            </a:r>
            <a:r>
              <a:rPr lang="en-US" dirty="0" smtClean="0"/>
              <a:t>。  </a:t>
            </a:r>
            <a:r>
              <a:rPr lang="zh-CN" altLang="en-US" dirty="0" smtClean="0"/>
              <a:t>同时</a:t>
            </a:r>
            <a:r>
              <a:rPr lang="en-US" dirty="0" smtClean="0"/>
              <a:t>，  </a:t>
            </a:r>
            <a:r>
              <a:rPr lang="zh-CN" altLang="en-US" dirty="0" smtClean="0"/>
              <a:t>随着物流信息技术的不断发展</a:t>
            </a:r>
            <a:r>
              <a:rPr lang="en-US" dirty="0" smtClean="0"/>
              <a:t>，   </a:t>
            </a:r>
            <a:r>
              <a:rPr lang="zh-CN" altLang="en-US" dirty="0" smtClean="0"/>
              <a:t>产生了一系列新的物流理念和新的物流经营方式</a:t>
            </a:r>
            <a:r>
              <a:rPr lang="en-US" dirty="0" smtClean="0"/>
              <a:t>，  </a:t>
            </a:r>
            <a:r>
              <a:rPr lang="zh-CN" altLang="en-US" dirty="0" smtClean="0"/>
              <a:t>推动着物流的变革</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251</TotalTime>
  <Words>6343</Words>
  <Application>Microsoft Office PowerPoint</Application>
  <PresentationFormat>全屏显示(4:3)</PresentationFormat>
  <Paragraphs>373</Paragraphs>
  <Slides>56</Slides>
  <Notes>0</Notes>
  <HiddenSlides>0</HiddenSlides>
  <MMClips>0</MMClips>
  <ScaleCrop>false</ScaleCrop>
  <HeadingPairs>
    <vt:vector size="4" baseType="variant">
      <vt:variant>
        <vt:lpstr>主题</vt:lpstr>
      </vt:variant>
      <vt:variant>
        <vt:i4>1</vt:i4>
      </vt:variant>
      <vt:variant>
        <vt:lpstr>幻灯片标题</vt:lpstr>
      </vt:variant>
      <vt:variant>
        <vt:i4>56</vt:i4>
      </vt:variant>
    </vt:vector>
  </HeadingPairs>
  <TitlesOfParts>
    <vt:vector size="57" baseType="lpstr">
      <vt:lpstr>默认设计模板</vt:lpstr>
      <vt:lpstr>第十二章  国际物流的信息化与标准化</vt:lpstr>
      <vt:lpstr>第一节  国际物流信息系统的概述</vt:lpstr>
      <vt:lpstr>第一节  国际物流信息系统的概述</vt:lpstr>
      <vt:lpstr>第一节  国际物流信息系统的概述</vt:lpstr>
      <vt:lpstr>第一节  国际物流信息系统的概述</vt:lpstr>
      <vt:lpstr>第一节  国际物流信息系统的概述</vt:lpstr>
      <vt:lpstr>第一节  国际物流信息系统的概述</vt:lpstr>
      <vt:lpstr>第一节  国际物流信息系统的概述</vt:lpstr>
      <vt:lpstr>第一节  国际物流信息系统的概述</vt:lpstr>
      <vt:lpstr>第一节  国际物流信息系统的概述</vt:lpstr>
      <vt:lpstr>第二节　国际物流信息系统的设计</vt:lpstr>
      <vt:lpstr>第二节　国际物流信息系统的设计</vt:lpstr>
      <vt:lpstr>第三节　国际物流标准化</vt:lpstr>
      <vt:lpstr>第三节　国际物流标准化</vt:lpstr>
      <vt:lpstr>第三节　国际物流标准化</vt:lpstr>
      <vt:lpstr>第三节　国际物流标准化</vt:lpstr>
      <vt:lpstr>第三节　国际物流标准化</vt:lpstr>
      <vt:lpstr>第三节　国际物流标准化</vt:lpstr>
      <vt:lpstr>第三节　国际物流标准化</vt:lpstr>
      <vt:lpstr>第三节　国际物流标准化</vt:lpstr>
      <vt:lpstr>第三节　国际物流标准化</vt:lpstr>
      <vt:lpstr>第三节　国际物流标准化</vt:lpstr>
      <vt:lpstr>第三节　国际物流标准化</vt:lpstr>
      <vt:lpstr>第三节　国际物流标准化</vt:lpstr>
      <vt:lpstr>第三节　国际物流标准化</vt:lpstr>
      <vt:lpstr>第三节　国际物流标准化</vt:lpstr>
      <vt:lpstr>第三节　国际物流标准化</vt:lpstr>
      <vt:lpstr>第四节　ＥＤＩ 在国际物流中的应用</vt:lpstr>
      <vt:lpstr>第四节　ＥＤＩ 在国际物流中的应用</vt:lpstr>
      <vt:lpstr>第四节　ＥＤＩ 在国际物流中的应用</vt:lpstr>
      <vt:lpstr>第四节　ＥＤＩ 在国际物流中的应用</vt:lpstr>
      <vt:lpstr>第四节　ＥＤＩ 在国际物流中的应用</vt:lpstr>
      <vt:lpstr>第五节　条码技术在国际物流中的应用</vt:lpstr>
      <vt:lpstr>第五节　条码技术在国际物流中的应用</vt:lpstr>
      <vt:lpstr>第五节　条码技术在国际物流中的应用</vt:lpstr>
      <vt:lpstr>第五节　条码技术在国际物流中的应用</vt:lpstr>
      <vt:lpstr>第五节　条码技术在国际物流中的应用</vt:lpstr>
      <vt:lpstr>第五节　条码技术在国际物流中的应用</vt:lpstr>
      <vt:lpstr>第六节　射频技术在国际物流中的应用</vt:lpstr>
      <vt:lpstr>第六节　射频技术在国际物流中的应用</vt:lpstr>
      <vt:lpstr>第七节　全球卫星定位系统与地理信息系统</vt:lpstr>
      <vt:lpstr>第七节　全球卫星定位系统与地理信息系统</vt:lpstr>
      <vt:lpstr>第七节　全球卫星定位系统与地理信息系统</vt:lpstr>
      <vt:lpstr>第七节　全球卫星定位系统与地理信息系统</vt:lpstr>
      <vt:lpstr>第七节　全球卫星定位系统与地理信息系统</vt:lpstr>
      <vt:lpstr>第七节　全球卫星定位系统与地理信息系统</vt:lpstr>
      <vt:lpstr>第七节　全球卫星定位系统与地理信息系统</vt:lpstr>
      <vt:lpstr>第七节　全球卫星定位系统与地理信息系统</vt:lpstr>
      <vt:lpstr>第七节　全球卫星定位系统与地理信息系统</vt:lpstr>
      <vt:lpstr>第七节　全球卫星定位系统与地理信息系统</vt:lpstr>
      <vt:lpstr>第七节　全球卫星定位系统与地理信息系统</vt:lpstr>
      <vt:lpstr>谢谢观赏</vt:lpstr>
      <vt:lpstr>图 １２ － １　   简化后的系统结构图</vt:lpstr>
      <vt:lpstr>图 １２ － ２　   基础模数尺寸</vt:lpstr>
      <vt:lpstr>图 １２ － ３　   基础模数</vt:lpstr>
      <vt:lpstr>图 １２ － ４　   模数尺寸配合关系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dc:creator>
  <cp:lastModifiedBy>six</cp:lastModifiedBy>
  <cp:revision>82</cp:revision>
  <cp:lastPrinted>1601-01-01T00:00:00Z</cp:lastPrinted>
  <dcterms:created xsi:type="dcterms:W3CDTF">1601-01-01T00:00:00Z</dcterms:created>
  <dcterms:modified xsi:type="dcterms:W3CDTF">2017-08-19T04:17:26Z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