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21" r:id="rId63"/>
    <p:sldId id="322" r:id="rId64"/>
    <p:sldId id="397" r:id="rId65"/>
    <p:sldId id="349" r:id="rId66"/>
    <p:sldId id="350" r:id="rId67"/>
    <p:sldId id="351" r:id="rId68"/>
    <p:sldId id="352" r:id="rId69"/>
    <p:sldId id="353" r:id="rId70"/>
    <p:sldId id="354" r:id="rId71"/>
    <p:sldId id="355" r:id="rId72"/>
    <p:sldId id="356" r:id="rId7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p:scale>
          <a:sx n="60" d="100"/>
          <a:sy n="60" d="100"/>
        </p:scale>
        <p:origin x="-30" y="-25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11282FF-3DDC-4C3D-9BB3-8742411B01C6}"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B53DBAB-640F-4E2E-954E-684C8E44E9FD}"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6D52982-719C-41FF-B90E-0B810A952A9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600" b="1" i="0" baseline="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000" b="1" i="0" baseline="0"/>
            </a:lvl1pPr>
            <a:lvl2pPr>
              <a:defRPr sz="2000" b="1" i="0" baseline="0"/>
            </a:lvl2pPr>
          </a:lstStyle>
          <a:p>
            <a:pPr lvl="0"/>
            <a:r>
              <a:rPr lang="zh-CN" altLang="en-US" dirty="0"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F6F4751-39C4-4FEA-BD56-93EEBBEBFA8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E7EF6C8-4533-4526-875A-F6E665A66DC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C3F4091-FE5C-4611-9C65-FF0DF329D187}"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1FA30016-E197-45CD-8A10-AE50AB860CEA}"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0A012D9-25D8-46AB-A169-46FA891F9E27}"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3D316C5E-61EF-4779-A563-972958D14744}"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BC8A925-1660-46C9-9E81-FE90FEF96EB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8D9483D-D23A-4F5C-A106-607A5D0C4099}"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宋体" pitchFamily="2" charset="-122"/>
              </a:defRPr>
            </a:lvl1pPr>
          </a:lstStyle>
          <a:p>
            <a:pPr>
              <a:defRPr/>
            </a:pPr>
            <a:fld id="{7A3A308C-0061-4437-B380-FAB647653A8F}"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ea typeface="宋体" pitchFamily="2" charset="-122"/>
        </a:defRPr>
      </a:lvl2pPr>
      <a:lvl3pPr algn="ctr" rtl="0" eaLnBrk="0" fontAlgn="base" hangingPunct="0">
        <a:spcBef>
          <a:spcPct val="0"/>
        </a:spcBef>
        <a:spcAft>
          <a:spcPct val="0"/>
        </a:spcAft>
        <a:defRPr sz="3600" b="1">
          <a:solidFill>
            <a:schemeClr val="tx2"/>
          </a:solidFill>
          <a:latin typeface="Arial" charset="0"/>
          <a:ea typeface="宋体" pitchFamily="2" charset="-122"/>
        </a:defRPr>
      </a:lvl3pPr>
      <a:lvl4pPr algn="ctr" rtl="0" eaLnBrk="0" fontAlgn="base" hangingPunct="0">
        <a:spcBef>
          <a:spcPct val="0"/>
        </a:spcBef>
        <a:spcAft>
          <a:spcPct val="0"/>
        </a:spcAft>
        <a:defRPr sz="3600" b="1">
          <a:solidFill>
            <a:schemeClr val="tx2"/>
          </a:solidFill>
          <a:latin typeface="Arial" charset="0"/>
          <a:ea typeface="宋体" pitchFamily="2" charset="-122"/>
        </a:defRPr>
      </a:lvl4pPr>
      <a:lvl5pPr algn="ctr" rtl="0" eaLnBrk="0" fontAlgn="base" hangingPunct="0">
        <a:spcBef>
          <a:spcPct val="0"/>
        </a:spcBef>
        <a:spcAft>
          <a:spcPct val="0"/>
        </a:spcAft>
        <a:defRPr sz="3600" b="1">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xml"/><Relationship Id="rId1" Type="http://schemas.openxmlformats.org/officeDocument/2006/relationships/slideLayout" Target="../slideLayouts/slideLayout2.xml"/><Relationship Id="rId4" Type="http://schemas.openxmlformats.org/officeDocument/2006/relationships/slide" Target="slide5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 Target="slide6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slide" Target="slide6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 Target="slide6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 Target="slide7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slide" Target="slide71.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slide" Target="slide7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04800" y="274638"/>
            <a:ext cx="8382000" cy="1143000"/>
          </a:xfrm>
        </p:spPr>
        <p:txBody>
          <a:bodyPr/>
          <a:lstStyle/>
          <a:p>
            <a:pPr eaLnBrk="1" hangingPunct="1"/>
            <a:r>
              <a:rPr lang="zh-CN" altLang="en-US" dirty="0" smtClean="0"/>
              <a:t>第六章  国际物流风险</a:t>
            </a:r>
            <a:endParaRPr lang="zh-CN" altLang="zh-CN" dirty="0" smtClean="0"/>
          </a:p>
        </p:txBody>
      </p:sp>
      <p:sp>
        <p:nvSpPr>
          <p:cNvPr id="3075" name="Rectangle 3"/>
          <p:cNvSpPr>
            <a:spLocks noGrp="1" noChangeArrowheads="1"/>
          </p:cNvSpPr>
          <p:nvPr>
            <p:ph type="body" idx="1"/>
          </p:nvPr>
        </p:nvSpPr>
        <p:spPr/>
        <p:txBody>
          <a:bodyPr/>
          <a:lstStyle/>
          <a:p>
            <a:pPr eaLnBrk="1" hangingPunct="1">
              <a:lnSpc>
                <a:spcPct val="200000"/>
              </a:lnSpc>
            </a:pPr>
            <a:r>
              <a:rPr lang="zh-CN" altLang="en-US" sz="2900" dirty="0" smtClean="0">
                <a:hlinkClick r:id="rId2" action="ppaction://hlinksldjump"/>
              </a:rPr>
              <a:t>第一节  国际物流风险概述</a:t>
            </a:r>
            <a:endParaRPr lang="en-US" altLang="zh-CN" sz="2900" dirty="0" smtClean="0"/>
          </a:p>
          <a:p>
            <a:pPr eaLnBrk="1" hangingPunct="1">
              <a:lnSpc>
                <a:spcPct val="200000"/>
              </a:lnSpc>
            </a:pPr>
            <a:r>
              <a:rPr lang="zh-CN" altLang="en-US" sz="2900" dirty="0" smtClean="0">
                <a:hlinkClick r:id="rId3" action="ppaction://hlinksldjump"/>
              </a:rPr>
              <a:t>第二节  国际物流风险管理</a:t>
            </a:r>
            <a:endParaRPr lang="en-US" altLang="zh-CN" sz="2900" dirty="0" smtClean="0"/>
          </a:p>
          <a:p>
            <a:pPr eaLnBrk="1" hangingPunct="1">
              <a:lnSpc>
                <a:spcPct val="200000"/>
              </a:lnSpc>
            </a:pPr>
            <a:r>
              <a:rPr lang="zh-CN" altLang="en-US" sz="2900" dirty="0" smtClean="0">
                <a:hlinkClick r:id="rId4" action="ppaction://hlinksldjump"/>
              </a:rPr>
              <a:t>第三节  国际物流风险对策</a:t>
            </a:r>
            <a:endParaRPr lang="en-US" altLang="zh-CN" sz="29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12291" name="Rectangle 3"/>
          <p:cNvSpPr>
            <a:spLocks noGrp="1" noChangeArrowheads="1"/>
          </p:cNvSpPr>
          <p:nvPr>
            <p:ph type="body" idx="1"/>
          </p:nvPr>
        </p:nvSpPr>
        <p:spPr/>
        <p:txBody>
          <a:bodyPr/>
          <a:lstStyle/>
          <a:p>
            <a:pPr eaLnBrk="1" hangingPunct="1"/>
            <a:r>
              <a:rPr lang="en-US" dirty="0" smtClean="0"/>
              <a:t>３  </a:t>
            </a:r>
            <a:r>
              <a:rPr lang="zh-CN" altLang="en-US" dirty="0" smtClean="0"/>
              <a:t>国际物流风险分类</a:t>
            </a:r>
          </a:p>
          <a:p>
            <a:r>
              <a:rPr lang="en-US" dirty="0" smtClean="0"/>
              <a:t>（１） </a:t>
            </a:r>
            <a:r>
              <a:rPr lang="zh-CN" altLang="en-US" dirty="0" smtClean="0"/>
              <a:t>政治风险</a:t>
            </a:r>
            <a:r>
              <a:rPr lang="en-US" dirty="0" smtClean="0"/>
              <a:t>， </a:t>
            </a:r>
            <a:r>
              <a:rPr lang="zh-CN" altLang="en-US" dirty="0" smtClean="0"/>
              <a:t>主要指由于所经过国家的政局动荡</a:t>
            </a:r>
            <a:r>
              <a:rPr lang="en-US" dirty="0" smtClean="0"/>
              <a:t>， </a:t>
            </a:r>
            <a:r>
              <a:rPr lang="zh-CN" altLang="en-US" dirty="0" smtClean="0"/>
              <a:t>如罢工</a:t>
            </a:r>
            <a:r>
              <a:rPr lang="en-US" dirty="0" smtClean="0"/>
              <a:t>、  </a:t>
            </a:r>
            <a:r>
              <a:rPr lang="zh-CN" altLang="en-US" dirty="0" smtClean="0"/>
              <a:t>战争等原因造成货物可 能受到损害或灭失</a:t>
            </a:r>
            <a:r>
              <a:rPr lang="en-US" dirty="0" smtClean="0"/>
              <a:t>。</a:t>
            </a:r>
            <a:endParaRPr lang="zh-CN" altLang="en-US" dirty="0" smtClean="0"/>
          </a:p>
          <a:p>
            <a:r>
              <a:rPr lang="en-US" dirty="0" smtClean="0"/>
              <a:t>（２） </a:t>
            </a:r>
            <a:r>
              <a:rPr lang="zh-CN" altLang="en-US" dirty="0" smtClean="0"/>
              <a:t>经济风险</a:t>
            </a:r>
            <a:r>
              <a:rPr lang="en-US" dirty="0" smtClean="0"/>
              <a:t>， </a:t>
            </a:r>
            <a:r>
              <a:rPr lang="zh-CN" altLang="en-US" dirty="0" smtClean="0"/>
              <a:t>又可分为汇率风险和利率风险</a:t>
            </a:r>
            <a:r>
              <a:rPr lang="en-US" dirty="0" smtClean="0"/>
              <a:t>，  </a:t>
            </a:r>
            <a:r>
              <a:rPr lang="zh-CN" altLang="en-US" dirty="0" smtClean="0"/>
              <a:t>主要指从事国际物流必然要发生的资 金流动</a:t>
            </a:r>
            <a:r>
              <a:rPr lang="en-US" dirty="0" smtClean="0"/>
              <a:t>，  </a:t>
            </a:r>
            <a:r>
              <a:rPr lang="zh-CN" altLang="en-US" dirty="0" smtClean="0"/>
              <a:t>因而产生汇率风险和利率风险</a:t>
            </a:r>
            <a:r>
              <a:rPr lang="en-US" dirty="0" smtClean="0"/>
              <a:t>。</a:t>
            </a:r>
            <a:endParaRPr lang="zh-CN" altLang="en-US" dirty="0" smtClean="0"/>
          </a:p>
          <a:p>
            <a:r>
              <a:rPr lang="en-US" dirty="0" smtClean="0"/>
              <a:t>（３）  </a:t>
            </a:r>
            <a:r>
              <a:rPr lang="zh-CN" altLang="en-US" dirty="0" smtClean="0"/>
              <a:t>自然风险</a:t>
            </a:r>
            <a:r>
              <a:rPr lang="en-US" dirty="0" smtClean="0"/>
              <a:t>，  </a:t>
            </a:r>
            <a:r>
              <a:rPr lang="zh-CN" altLang="en-US" dirty="0" smtClean="0"/>
              <a:t>则指物流过程中</a:t>
            </a:r>
            <a:r>
              <a:rPr lang="en-US" dirty="0" smtClean="0"/>
              <a:t>，  </a:t>
            </a:r>
            <a:r>
              <a:rPr lang="zh-CN" altLang="en-US" dirty="0" smtClean="0"/>
              <a:t>可能因自然因素</a:t>
            </a:r>
            <a:r>
              <a:rPr lang="en-US" dirty="0" smtClean="0"/>
              <a:t>，  </a:t>
            </a:r>
            <a:r>
              <a:rPr lang="zh-CN" altLang="en-US" dirty="0" smtClean="0"/>
              <a:t>如海风</a:t>
            </a:r>
            <a:r>
              <a:rPr lang="en-US" dirty="0" smtClean="0"/>
              <a:t>、  </a:t>
            </a:r>
            <a:r>
              <a:rPr lang="zh-CN" altLang="en-US" dirty="0" smtClean="0"/>
              <a:t>暴雨等而引起的风险</a:t>
            </a:r>
            <a:r>
              <a:rPr lang="en-US" dirty="0" smtClean="0"/>
              <a:t>。</a:t>
            </a:r>
            <a:endParaRPr lang="zh-CN" altLang="en-US" dirty="0" smtClean="0"/>
          </a:p>
          <a:p>
            <a:r>
              <a:rPr lang="en-US" dirty="0" smtClean="0"/>
              <a:t>（４）  </a:t>
            </a:r>
            <a:r>
              <a:rPr lang="zh-CN" altLang="en-US" dirty="0" smtClean="0"/>
              <a:t>外汇风险  </a:t>
            </a:r>
            <a:r>
              <a:rPr lang="en-US" dirty="0" smtClean="0"/>
              <a:t>（ </a:t>
            </a:r>
            <a:r>
              <a:rPr lang="en-US" dirty="0" err="1" smtClean="0"/>
              <a:t>Ｆｏｒｅｉｇｎ</a:t>
            </a:r>
            <a:r>
              <a:rPr lang="en-US" dirty="0" smtClean="0"/>
              <a:t>  </a:t>
            </a:r>
            <a:r>
              <a:rPr lang="en-US" dirty="0" err="1" smtClean="0"/>
              <a:t>Ｅｘｃｈａｎｇｅ</a:t>
            </a:r>
            <a:r>
              <a:rPr lang="en-US" dirty="0" smtClean="0"/>
              <a:t>  </a:t>
            </a:r>
            <a:r>
              <a:rPr lang="en-US" dirty="0" err="1" smtClean="0"/>
              <a:t>Ｒｉｓｋ</a:t>
            </a:r>
            <a:r>
              <a:rPr lang="en-US" dirty="0" smtClean="0"/>
              <a:t>）  </a:t>
            </a:r>
            <a:r>
              <a:rPr lang="zh-CN" altLang="en-US" dirty="0" smtClean="0"/>
              <a:t>又称汇率风险</a:t>
            </a:r>
            <a:r>
              <a:rPr lang="en-US" dirty="0" smtClean="0"/>
              <a:t>，  </a:t>
            </a:r>
            <a:r>
              <a:rPr lang="zh-CN" altLang="en-US" dirty="0" smtClean="0"/>
              <a:t>是指一定时期内国际经济交易  中</a:t>
            </a:r>
            <a:r>
              <a:rPr lang="en-US" dirty="0" smtClean="0"/>
              <a:t>，  </a:t>
            </a:r>
            <a:r>
              <a:rPr lang="zh-CN" altLang="en-US" dirty="0" smtClean="0"/>
              <a:t>以外币计价的资产  </a:t>
            </a:r>
            <a:r>
              <a:rPr lang="en-US" dirty="0" smtClean="0"/>
              <a:t>（ </a:t>
            </a:r>
            <a:r>
              <a:rPr lang="zh-CN" altLang="en-US" dirty="0" smtClean="0"/>
              <a:t>或债权</a:t>
            </a:r>
            <a:r>
              <a:rPr lang="en-US" dirty="0" smtClean="0"/>
              <a:t>）  </a:t>
            </a:r>
            <a:r>
              <a:rPr lang="zh-CN" altLang="en-US" dirty="0" smtClean="0"/>
              <a:t>与负债  </a:t>
            </a:r>
            <a:r>
              <a:rPr lang="en-US" dirty="0" smtClean="0"/>
              <a:t>（ </a:t>
            </a:r>
            <a:r>
              <a:rPr lang="zh-CN" altLang="en-US" dirty="0" smtClean="0"/>
              <a:t>或债务</a:t>
            </a:r>
            <a:r>
              <a:rPr lang="en-US" dirty="0" smtClean="0"/>
              <a:t>） ，  </a:t>
            </a:r>
            <a:r>
              <a:rPr lang="zh-CN" altLang="en-US" dirty="0" smtClean="0"/>
              <a:t>由于汇率的变动引起的其价值涨跌的 不确定性</a:t>
            </a:r>
            <a:r>
              <a:rPr lang="en-US" dirty="0" smtClean="0"/>
              <a:t>。</a:t>
            </a:r>
            <a:endParaRPr lang="zh-CN" altLang="en-US" dirty="0" smtClean="0"/>
          </a:p>
          <a:p>
            <a:r>
              <a:rPr lang="en-US" dirty="0" smtClean="0"/>
              <a:t>（５）  </a:t>
            </a:r>
            <a:r>
              <a:rPr lang="zh-CN" altLang="en-US" dirty="0" smtClean="0"/>
              <a:t>信用风险</a:t>
            </a:r>
            <a:r>
              <a:rPr lang="en-US" dirty="0" smtClean="0"/>
              <a:t>，  </a:t>
            </a:r>
            <a:r>
              <a:rPr lang="zh-CN" altLang="en-US" dirty="0" smtClean="0"/>
              <a:t>是指合同风险</a:t>
            </a:r>
            <a:r>
              <a:rPr lang="en-US" dirty="0" smtClean="0"/>
              <a:t>、  </a:t>
            </a:r>
            <a:r>
              <a:rPr lang="zh-CN" altLang="en-US" dirty="0" smtClean="0"/>
              <a:t>结算风险和价格风险</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13315" name="Rectangle 3"/>
          <p:cNvSpPr>
            <a:spLocks noGrp="1" noChangeArrowheads="1"/>
          </p:cNvSpPr>
          <p:nvPr>
            <p:ph type="body" idx="1"/>
          </p:nvPr>
        </p:nvSpPr>
        <p:spPr/>
        <p:txBody>
          <a:bodyPr/>
          <a:lstStyle/>
          <a:p>
            <a:pPr>
              <a:lnSpc>
                <a:spcPct val="250000"/>
              </a:lnSpc>
            </a:pPr>
            <a:r>
              <a:rPr lang="en-US" dirty="0" smtClean="0"/>
              <a:t>４  </a:t>
            </a:r>
            <a:r>
              <a:rPr lang="zh-CN" altLang="en-US" dirty="0" smtClean="0"/>
              <a:t>国际物流风险意义</a:t>
            </a:r>
          </a:p>
          <a:p>
            <a:pPr>
              <a:lnSpc>
                <a:spcPct val="250000"/>
              </a:lnSpc>
            </a:pPr>
            <a:r>
              <a:rPr lang="en-US" dirty="0" smtClean="0"/>
              <a:t>（１）  </a:t>
            </a:r>
            <a:r>
              <a:rPr lang="zh-CN" altLang="en-US" dirty="0" smtClean="0"/>
              <a:t>国际物流风险的认知对社会的意义</a:t>
            </a:r>
            <a:r>
              <a:rPr lang="en-US" dirty="0" smtClean="0"/>
              <a:t>。</a:t>
            </a:r>
            <a:endParaRPr lang="zh-CN" altLang="en-US" dirty="0" smtClean="0"/>
          </a:p>
          <a:p>
            <a:pPr eaLnBrk="1" hangingPunct="1">
              <a:lnSpc>
                <a:spcPct val="250000"/>
              </a:lnSpc>
            </a:pPr>
            <a:r>
              <a:rPr lang="en-US" dirty="0" smtClean="0"/>
              <a:t>（２）  </a:t>
            </a:r>
            <a:r>
              <a:rPr lang="zh-CN" altLang="en-US" dirty="0" smtClean="0"/>
              <a:t>国际物流风险的认知对个人与家庭的意义</a:t>
            </a:r>
            <a:r>
              <a:rPr lang="en-US" dirty="0" smtClean="0"/>
              <a:t>。</a:t>
            </a:r>
            <a:endParaRPr lang="zh-CN" altLang="en-US" dirty="0" smtClean="0"/>
          </a:p>
          <a:p>
            <a:pPr eaLnBrk="1" hangingPunct="1">
              <a:lnSpc>
                <a:spcPct val="250000"/>
              </a:lnSpc>
            </a:pPr>
            <a:r>
              <a:rPr lang="en-US" dirty="0" smtClean="0"/>
              <a:t>（３）  </a:t>
            </a:r>
            <a:r>
              <a:rPr lang="zh-CN" altLang="en-US" dirty="0" smtClean="0"/>
              <a:t>国际物流风险认知对企业的意义</a:t>
            </a:r>
            <a:r>
              <a:rPr lang="en-US" dirty="0" smtClean="0"/>
              <a:t>。</a:t>
            </a:r>
            <a:endParaRPr lang="zh-CN" altLang="en-US" dirty="0" smtClean="0"/>
          </a:p>
          <a:p>
            <a:pPr eaLnBrk="1" hangingPunct="1">
              <a:lnSpc>
                <a:spcPct val="2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14339"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国际物流防范</a:t>
            </a:r>
          </a:p>
          <a:p>
            <a:pPr>
              <a:lnSpc>
                <a:spcPct val="150000"/>
              </a:lnSpc>
            </a:pPr>
            <a:r>
              <a:rPr lang="en-US" dirty="0" smtClean="0"/>
              <a:t>１）  </a:t>
            </a:r>
            <a:r>
              <a:rPr lang="zh-CN" altLang="en-US" dirty="0" smtClean="0"/>
              <a:t>加强自身治理</a:t>
            </a:r>
            <a:r>
              <a:rPr lang="en-US" dirty="0" smtClean="0"/>
              <a:t>。</a:t>
            </a:r>
            <a:endParaRPr lang="zh-CN" altLang="en-US" dirty="0" smtClean="0"/>
          </a:p>
          <a:p>
            <a:pPr>
              <a:lnSpc>
                <a:spcPct val="150000"/>
              </a:lnSpc>
            </a:pPr>
            <a:r>
              <a:rPr lang="en-US" dirty="0" smtClean="0"/>
              <a:t>（１） </a:t>
            </a:r>
            <a:r>
              <a:rPr lang="zh-CN" altLang="en-US" dirty="0" smtClean="0"/>
              <a:t>在管理制度方面</a:t>
            </a:r>
            <a:r>
              <a:rPr lang="en-US" dirty="0" smtClean="0"/>
              <a:t>， </a:t>
            </a:r>
            <a:r>
              <a:rPr lang="zh-CN" altLang="en-US" dirty="0" smtClean="0"/>
              <a:t>物流企业自身必须建立起全面风险管理架构</a:t>
            </a:r>
            <a:r>
              <a:rPr lang="en-US" dirty="0" smtClean="0"/>
              <a:t>，  </a:t>
            </a:r>
            <a:r>
              <a:rPr lang="zh-CN" altLang="en-US" dirty="0" smtClean="0"/>
              <a:t>施行详细的操作 风险管理细则和客户信用动态评估机制</a:t>
            </a:r>
            <a:r>
              <a:rPr lang="en-US" dirty="0" smtClean="0"/>
              <a:t>，  </a:t>
            </a:r>
            <a:r>
              <a:rPr lang="zh-CN" altLang="en-US" dirty="0" smtClean="0"/>
              <a:t>使风险内控有标准</a:t>
            </a:r>
            <a:r>
              <a:rPr lang="en-US" dirty="0" smtClean="0"/>
              <a:t>、  </a:t>
            </a:r>
            <a:r>
              <a:rPr lang="zh-CN" altLang="en-US" dirty="0" smtClean="0"/>
              <a:t>部门有制约</a:t>
            </a:r>
            <a:r>
              <a:rPr lang="en-US" dirty="0" smtClean="0"/>
              <a:t>、  </a:t>
            </a:r>
            <a:r>
              <a:rPr lang="zh-CN" altLang="en-US" dirty="0" smtClean="0"/>
              <a:t>操作有制度</a:t>
            </a:r>
            <a:r>
              <a:rPr lang="en-US" dirty="0" smtClean="0"/>
              <a:t>、  </a:t>
            </a:r>
            <a:r>
              <a:rPr lang="zh-CN" altLang="en-US" dirty="0" smtClean="0"/>
              <a:t>岗 位有职责</a:t>
            </a:r>
            <a:r>
              <a:rPr lang="en-US" dirty="0" smtClean="0"/>
              <a:t>、  </a:t>
            </a:r>
            <a:r>
              <a:rPr lang="zh-CN" altLang="en-US" dirty="0" smtClean="0"/>
              <a:t>过程有监控</a:t>
            </a:r>
            <a:r>
              <a:rPr lang="en-US" dirty="0" smtClean="0"/>
              <a:t>、  </a:t>
            </a:r>
            <a:r>
              <a:rPr lang="zh-CN" altLang="en-US" dirty="0" smtClean="0"/>
              <a:t>风险有监测</a:t>
            </a:r>
            <a:r>
              <a:rPr lang="en-US" dirty="0" smtClean="0"/>
              <a:t>、  </a:t>
            </a:r>
            <a:r>
              <a:rPr lang="zh-CN" altLang="en-US" dirty="0" smtClean="0"/>
              <a:t>工作有评价</a:t>
            </a:r>
            <a:r>
              <a:rPr lang="en-US" dirty="0" smtClean="0"/>
              <a:t>、  </a:t>
            </a:r>
            <a:r>
              <a:rPr lang="zh-CN" altLang="en-US" dirty="0" smtClean="0"/>
              <a:t>事后有考核</a:t>
            </a:r>
            <a:r>
              <a:rPr lang="en-US" dirty="0" smtClean="0"/>
              <a:t>。 </a:t>
            </a:r>
          </a:p>
          <a:p>
            <a:pPr>
              <a:lnSpc>
                <a:spcPct val="150000"/>
              </a:lnSpc>
            </a:pPr>
            <a:r>
              <a:rPr lang="en-US" dirty="0" smtClean="0"/>
              <a:t>（２） </a:t>
            </a:r>
            <a:r>
              <a:rPr lang="zh-CN" altLang="en-US" dirty="0" smtClean="0"/>
              <a:t>有必要设立专门的风险管理部门</a:t>
            </a:r>
            <a:r>
              <a:rPr lang="en-US" dirty="0" smtClean="0"/>
              <a:t>， </a:t>
            </a:r>
            <a:r>
              <a:rPr lang="zh-CN" altLang="en-US" dirty="0" smtClean="0"/>
              <a:t>即使没有正式风险管理部门</a:t>
            </a:r>
            <a:r>
              <a:rPr lang="en-US" dirty="0" smtClean="0"/>
              <a:t>，  </a:t>
            </a:r>
            <a:r>
              <a:rPr lang="zh-CN" altLang="en-US" dirty="0" smtClean="0"/>
              <a:t>也应设置有关法 务处理诉讼等案件人员</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15363" name="Rectangle 3"/>
          <p:cNvSpPr>
            <a:spLocks noGrp="1" noChangeArrowheads="1"/>
          </p:cNvSpPr>
          <p:nvPr>
            <p:ph type="body" idx="1"/>
          </p:nvPr>
        </p:nvSpPr>
        <p:spPr/>
        <p:txBody>
          <a:bodyPr/>
          <a:lstStyle/>
          <a:p>
            <a:pPr eaLnBrk="1" hangingPunct="1"/>
            <a:r>
              <a:rPr lang="en-US" dirty="0" smtClean="0"/>
              <a:t>（３）  </a:t>
            </a:r>
            <a:r>
              <a:rPr lang="zh-CN" altLang="en-US" dirty="0" smtClean="0"/>
              <a:t>在日常工 作 中</a:t>
            </a:r>
            <a:r>
              <a:rPr lang="en-US" dirty="0" smtClean="0"/>
              <a:t>，  </a:t>
            </a:r>
            <a:r>
              <a:rPr lang="zh-CN" altLang="en-US" dirty="0" smtClean="0"/>
              <a:t>常 态 化 地 开 展 业 务 风 险 研 讨</a:t>
            </a:r>
            <a:r>
              <a:rPr lang="en-US" dirty="0" smtClean="0"/>
              <a:t>，  </a:t>
            </a:r>
            <a:r>
              <a:rPr lang="zh-CN" altLang="en-US" dirty="0" smtClean="0"/>
              <a:t>使 管 理 层 和 业 务 执 行 环 节 的 人 员</a:t>
            </a:r>
            <a:r>
              <a:rPr lang="en-US" dirty="0" smtClean="0"/>
              <a:t>，</a:t>
            </a:r>
            <a:r>
              <a:rPr lang="zh-CN" altLang="en-US" dirty="0" smtClean="0"/>
              <a:t>都清楚业务可能产生的风险点</a:t>
            </a:r>
            <a:r>
              <a:rPr lang="en-US" dirty="0" smtClean="0"/>
              <a:t>、   </a:t>
            </a:r>
            <a:r>
              <a:rPr lang="zh-CN" altLang="en-US" dirty="0" smtClean="0"/>
              <a:t>物流企业内部的风险控制措施</a:t>
            </a:r>
            <a:r>
              <a:rPr lang="en-US" dirty="0" smtClean="0"/>
              <a:t>、  </a:t>
            </a:r>
            <a:r>
              <a:rPr lang="zh-CN" altLang="en-US" dirty="0" smtClean="0"/>
              <a:t>对风险的容忍度及违规可能 造成的付出成本</a:t>
            </a:r>
            <a:r>
              <a:rPr lang="en-US" dirty="0" smtClean="0"/>
              <a:t>，  </a:t>
            </a:r>
            <a:r>
              <a:rPr lang="zh-CN" altLang="en-US" dirty="0" smtClean="0"/>
              <a:t>从而有针对性地增强风险控制机能</a:t>
            </a:r>
            <a:r>
              <a:rPr lang="en-US" dirty="0" smtClean="0"/>
              <a:t>，  </a:t>
            </a:r>
            <a:r>
              <a:rPr lang="zh-CN" altLang="en-US" dirty="0" smtClean="0"/>
              <a:t>同时加强物流企业印章的规范管理</a:t>
            </a:r>
            <a:r>
              <a:rPr lang="en-US" dirty="0" smtClean="0"/>
              <a:t>， </a:t>
            </a:r>
            <a:r>
              <a:rPr lang="zh-CN" altLang="en-US" dirty="0" smtClean="0"/>
              <a:t>往来文件需加盖公司印章</a:t>
            </a:r>
            <a:r>
              <a:rPr lang="en-US" dirty="0" smtClean="0"/>
              <a:t>，  </a:t>
            </a:r>
            <a:r>
              <a:rPr lang="zh-CN" altLang="en-US" dirty="0" smtClean="0"/>
              <a:t>来人办事要求提供委托授权书</a:t>
            </a:r>
            <a:r>
              <a:rPr lang="en-US" dirty="0" smtClean="0"/>
              <a:t>。 </a:t>
            </a:r>
          </a:p>
          <a:p>
            <a:r>
              <a:rPr lang="en-US" dirty="0" smtClean="0"/>
              <a:t>（４）  </a:t>
            </a:r>
            <a:r>
              <a:rPr lang="zh-CN" altLang="en-US" dirty="0" smtClean="0"/>
              <a:t>在职员管理方面</a:t>
            </a:r>
            <a:r>
              <a:rPr lang="en-US" dirty="0" smtClean="0"/>
              <a:t>，  </a:t>
            </a:r>
            <a:r>
              <a:rPr lang="zh-CN" altLang="en-US" dirty="0" smtClean="0"/>
              <a:t>物 流 企 业 建 立 责 权 利 结 合 的 职 员 绩 效 考 核 制 度 和 业 务 例 会 制度</a:t>
            </a:r>
            <a:r>
              <a:rPr lang="en-US" dirty="0" smtClean="0"/>
              <a:t>，  </a:t>
            </a:r>
            <a:r>
              <a:rPr lang="zh-CN" altLang="en-US" dirty="0" smtClean="0"/>
              <a:t>提高职员业务技能</a:t>
            </a:r>
            <a:r>
              <a:rPr lang="en-US" dirty="0" smtClean="0"/>
              <a:t>，  </a:t>
            </a:r>
            <a:r>
              <a:rPr lang="zh-CN" altLang="en-US" dirty="0" smtClean="0"/>
              <a:t>并提升职业素养</a:t>
            </a:r>
            <a:r>
              <a:rPr lang="en-US" dirty="0" smtClean="0"/>
              <a:t>。 </a:t>
            </a:r>
          </a:p>
          <a:p>
            <a:r>
              <a:rPr lang="en-US" dirty="0" smtClean="0"/>
              <a:t>（５） </a:t>
            </a:r>
            <a:r>
              <a:rPr lang="zh-CN" altLang="en-US" dirty="0" smtClean="0"/>
              <a:t>在硬件投入方面</a:t>
            </a:r>
            <a:r>
              <a:rPr lang="en-US" dirty="0" smtClean="0"/>
              <a:t>， </a:t>
            </a:r>
            <a:r>
              <a:rPr lang="zh-CN" altLang="en-US" dirty="0" smtClean="0"/>
              <a:t>不断提高物流企业信息化技术水平</a:t>
            </a:r>
            <a:r>
              <a:rPr lang="en-US" dirty="0" smtClean="0"/>
              <a:t>，  </a:t>
            </a:r>
            <a:r>
              <a:rPr lang="zh-CN" altLang="en-US" dirty="0" smtClean="0"/>
              <a:t>提高对不确定因素的识别 能力</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16387" name="Rectangle 3"/>
          <p:cNvSpPr>
            <a:spLocks noGrp="1" noChangeArrowheads="1"/>
          </p:cNvSpPr>
          <p:nvPr>
            <p:ph type="body" idx="1"/>
          </p:nvPr>
        </p:nvSpPr>
        <p:spPr/>
        <p:txBody>
          <a:bodyPr/>
          <a:lstStyle/>
          <a:p>
            <a:pPr eaLnBrk="1" hangingPunct="1">
              <a:lnSpc>
                <a:spcPct val="200000"/>
              </a:lnSpc>
            </a:pPr>
            <a:r>
              <a:rPr lang="en-US" dirty="0" smtClean="0"/>
              <a:t>２）  </a:t>
            </a:r>
            <a:r>
              <a:rPr lang="zh-CN" altLang="en-US" dirty="0" smtClean="0"/>
              <a:t>强化客户信用管理</a:t>
            </a:r>
            <a:r>
              <a:rPr lang="en-US" dirty="0" smtClean="0"/>
              <a:t>。</a:t>
            </a:r>
            <a:endParaRPr lang="zh-CN" altLang="en-US" dirty="0" smtClean="0"/>
          </a:p>
          <a:p>
            <a:pPr eaLnBrk="1" hangingPunct="1">
              <a:lnSpc>
                <a:spcPct val="200000"/>
              </a:lnSpc>
            </a:pPr>
            <a:r>
              <a:rPr lang="en-US" dirty="0" smtClean="0"/>
              <a:t>（１） </a:t>
            </a:r>
            <a:r>
              <a:rPr lang="zh-CN" altLang="en-US" dirty="0" smtClean="0"/>
              <a:t>建立客户档案和信用管理机制</a:t>
            </a:r>
            <a:r>
              <a:rPr lang="en-US" dirty="0" smtClean="0"/>
              <a:t>。</a:t>
            </a:r>
          </a:p>
          <a:p>
            <a:pPr eaLnBrk="1" hangingPunct="1">
              <a:lnSpc>
                <a:spcPct val="200000"/>
              </a:lnSpc>
            </a:pPr>
            <a:r>
              <a:rPr lang="en-US" dirty="0" smtClean="0"/>
              <a:t>（２） </a:t>
            </a:r>
            <a:r>
              <a:rPr lang="zh-CN" altLang="en-US" dirty="0" smtClean="0"/>
              <a:t>票结风险的针对性措施</a:t>
            </a:r>
            <a:r>
              <a:rPr lang="en-US" dirty="0" smtClean="0"/>
              <a:t>。</a:t>
            </a:r>
          </a:p>
          <a:p>
            <a:pPr eaLnBrk="1" hangingPunct="1">
              <a:lnSpc>
                <a:spcPct val="200000"/>
              </a:lnSpc>
            </a:pPr>
            <a:r>
              <a:rPr lang="en-US" dirty="0" smtClean="0"/>
              <a:t>（３） </a:t>
            </a:r>
            <a:r>
              <a:rPr lang="zh-CN" altLang="en-US" dirty="0" smtClean="0"/>
              <a:t>期结风险的针对性措施</a:t>
            </a:r>
            <a:r>
              <a:rPr lang="en-US" dirty="0" smtClean="0"/>
              <a:t>。</a:t>
            </a:r>
          </a:p>
          <a:p>
            <a:pPr eaLnBrk="1" hangingPunct="1">
              <a:lnSpc>
                <a:spcPct val="200000"/>
              </a:lnSpc>
            </a:pPr>
            <a:r>
              <a:rPr lang="en-US" dirty="0" smtClean="0"/>
              <a:t>（４）  </a:t>
            </a:r>
            <a:r>
              <a:rPr lang="zh-CN" altLang="en-US" dirty="0" smtClean="0"/>
              <a:t>巧妙发挥海运提单的关键作用</a:t>
            </a:r>
            <a:r>
              <a:rPr lang="en-US" dirty="0" smtClean="0"/>
              <a:t>。 </a:t>
            </a:r>
          </a:p>
          <a:p>
            <a:pPr eaLnBrk="1" hangingPunct="1">
              <a:lnSpc>
                <a:spcPct val="200000"/>
              </a:lnSpc>
            </a:pPr>
            <a:r>
              <a:rPr lang="en-US" dirty="0" smtClean="0"/>
              <a:t>（５）  </a:t>
            </a:r>
            <a:r>
              <a:rPr lang="zh-CN" altLang="en-US" dirty="0" smtClean="0"/>
              <a:t>合理的处理退运货</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17411"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加强物流业务的规范化操作</a:t>
            </a:r>
            <a:r>
              <a:rPr lang="en-US" dirty="0" smtClean="0"/>
              <a:t>。</a:t>
            </a:r>
            <a:endParaRPr lang="zh-CN" altLang="en-US" dirty="0" smtClean="0"/>
          </a:p>
          <a:p>
            <a:pPr>
              <a:lnSpc>
                <a:spcPct val="150000"/>
              </a:lnSpc>
            </a:pPr>
            <a:r>
              <a:rPr lang="en-US" dirty="0" smtClean="0"/>
              <a:t>（１） </a:t>
            </a:r>
            <a:r>
              <a:rPr lang="zh-CN" altLang="en-US" dirty="0" smtClean="0"/>
              <a:t>选用合适的运输方式和运输工具</a:t>
            </a:r>
            <a:r>
              <a:rPr lang="en-US" dirty="0" smtClean="0"/>
              <a:t>。 </a:t>
            </a:r>
          </a:p>
          <a:p>
            <a:pPr>
              <a:lnSpc>
                <a:spcPct val="150000"/>
              </a:lnSpc>
            </a:pPr>
            <a:r>
              <a:rPr lang="en-US" dirty="0" smtClean="0"/>
              <a:t>（２）  </a:t>
            </a:r>
            <a:r>
              <a:rPr lang="zh-CN" altLang="en-US" dirty="0" smtClean="0"/>
              <a:t>进行必要的运输包装</a:t>
            </a:r>
            <a:r>
              <a:rPr lang="en-US" dirty="0" smtClean="0"/>
              <a:t>，  </a:t>
            </a:r>
            <a:r>
              <a:rPr lang="zh-CN" altLang="en-US" dirty="0" smtClean="0"/>
              <a:t>使货物 包 装 适 合 于 搬 运</a:t>
            </a:r>
            <a:r>
              <a:rPr lang="en-US" dirty="0" smtClean="0"/>
              <a:t>、  </a:t>
            </a:r>
            <a:r>
              <a:rPr lang="zh-CN" altLang="en-US" dirty="0" smtClean="0"/>
              <a:t>装 卸</a:t>
            </a:r>
            <a:r>
              <a:rPr lang="en-US" dirty="0" smtClean="0"/>
              <a:t>、  </a:t>
            </a:r>
            <a:r>
              <a:rPr lang="zh-CN" altLang="en-US" dirty="0" smtClean="0"/>
              <a:t>运 输 等 操 作</a:t>
            </a:r>
            <a:r>
              <a:rPr lang="en-US" dirty="0" smtClean="0"/>
              <a:t>。</a:t>
            </a:r>
          </a:p>
          <a:p>
            <a:pPr>
              <a:lnSpc>
                <a:spcPct val="150000"/>
              </a:lnSpc>
            </a:pPr>
            <a:r>
              <a:rPr lang="en-US" dirty="0" smtClean="0"/>
              <a:t>（３）  </a:t>
            </a:r>
            <a:r>
              <a:rPr lang="zh-CN" altLang="en-US" dirty="0" smtClean="0"/>
              <a:t>仔细查看运输工具状况</a:t>
            </a:r>
            <a:r>
              <a:rPr lang="en-US" dirty="0" smtClean="0"/>
              <a:t>，   </a:t>
            </a:r>
            <a:r>
              <a:rPr lang="zh-CN" altLang="en-US" dirty="0" smtClean="0"/>
              <a:t>包括所用集装箱的强度和结构等</a:t>
            </a:r>
            <a:r>
              <a:rPr lang="en-US" dirty="0" smtClean="0"/>
              <a:t>，  </a:t>
            </a:r>
            <a:r>
              <a:rPr lang="zh-CN" altLang="en-US" dirty="0" smtClean="0"/>
              <a:t>确保集装箱安全</a:t>
            </a:r>
            <a:r>
              <a:rPr lang="en-US" dirty="0" smtClean="0"/>
              <a:t>、  </a:t>
            </a:r>
            <a:r>
              <a:rPr lang="zh-CN" altLang="en-US" dirty="0" smtClean="0"/>
              <a:t>清 洁</a:t>
            </a:r>
            <a:r>
              <a:rPr lang="en-US" dirty="0" smtClean="0"/>
              <a:t>，  </a:t>
            </a:r>
            <a:r>
              <a:rPr lang="zh-CN" altLang="en-US" dirty="0" smtClean="0"/>
              <a:t>避免货物因此变质</a:t>
            </a:r>
            <a:r>
              <a:rPr lang="en-US" dirty="0" smtClean="0"/>
              <a:t>、  </a:t>
            </a:r>
            <a:r>
              <a:rPr lang="zh-CN" altLang="en-US" dirty="0" smtClean="0"/>
              <a:t>串味</a:t>
            </a:r>
            <a:r>
              <a:rPr lang="en-US" dirty="0" smtClean="0"/>
              <a:t>，  </a:t>
            </a:r>
            <a:r>
              <a:rPr lang="zh-CN" altLang="en-US" dirty="0" smtClean="0"/>
              <a:t>确保船舶</a:t>
            </a:r>
            <a:r>
              <a:rPr lang="en-US" dirty="0" smtClean="0"/>
              <a:t>、  </a:t>
            </a:r>
            <a:r>
              <a:rPr lang="zh-CN" altLang="en-US" dirty="0" smtClean="0"/>
              <a:t>汽车</a:t>
            </a:r>
            <a:r>
              <a:rPr lang="en-US" dirty="0" smtClean="0"/>
              <a:t>、  </a:t>
            </a:r>
            <a:r>
              <a:rPr lang="zh-CN" altLang="en-US" dirty="0" smtClean="0"/>
              <a:t>飞机等方面的安全</a:t>
            </a:r>
            <a:r>
              <a:rPr lang="en-US" dirty="0" smtClean="0"/>
              <a:t>，  </a:t>
            </a:r>
            <a:r>
              <a:rPr lang="zh-CN" altLang="en-US" dirty="0" smtClean="0"/>
              <a:t>满足规范及物流企业 安全文件对船舶稳性</a:t>
            </a:r>
            <a:r>
              <a:rPr lang="en-US" dirty="0" smtClean="0"/>
              <a:t>、  </a:t>
            </a:r>
            <a:r>
              <a:rPr lang="zh-CN" altLang="en-US" dirty="0" smtClean="0"/>
              <a:t>强度</a:t>
            </a:r>
            <a:r>
              <a:rPr lang="en-US" dirty="0" smtClean="0"/>
              <a:t>、  </a:t>
            </a:r>
            <a:r>
              <a:rPr lang="zh-CN" altLang="en-US" dirty="0" smtClean="0"/>
              <a:t>吃水</a:t>
            </a:r>
            <a:r>
              <a:rPr lang="en-US" dirty="0" smtClean="0"/>
              <a:t>、  </a:t>
            </a:r>
            <a:r>
              <a:rPr lang="zh-CN" altLang="en-US" dirty="0" smtClean="0"/>
              <a:t>吃水差</a:t>
            </a:r>
            <a:r>
              <a:rPr lang="en-US" dirty="0" smtClean="0"/>
              <a:t>、  </a:t>
            </a:r>
            <a:r>
              <a:rPr lang="zh-CN" altLang="en-US" dirty="0" smtClean="0"/>
              <a:t>堆重</a:t>
            </a:r>
            <a:r>
              <a:rPr lang="en-US" dirty="0" smtClean="0"/>
              <a:t>、  </a:t>
            </a:r>
            <a:r>
              <a:rPr lang="zh-CN" altLang="en-US" dirty="0" smtClean="0"/>
              <a:t>绑扎和视线等各方面的要求</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18435" name="Rectangle 3"/>
          <p:cNvSpPr>
            <a:spLocks noGrp="1" noChangeArrowheads="1"/>
          </p:cNvSpPr>
          <p:nvPr>
            <p:ph type="body" idx="1"/>
          </p:nvPr>
        </p:nvSpPr>
        <p:spPr/>
        <p:txBody>
          <a:bodyPr/>
          <a:lstStyle/>
          <a:p>
            <a:pPr eaLnBrk="1" hangingPunct="1">
              <a:lnSpc>
                <a:spcPct val="150000"/>
              </a:lnSpc>
            </a:pPr>
            <a:r>
              <a:rPr lang="en-US" dirty="0" smtClean="0"/>
              <a:t>（４）  </a:t>
            </a:r>
            <a:r>
              <a:rPr lang="zh-CN" altLang="en-US" dirty="0" smtClean="0"/>
              <a:t>搬运</a:t>
            </a:r>
            <a:r>
              <a:rPr lang="en-US" dirty="0" smtClean="0"/>
              <a:t>、  </a:t>
            </a:r>
            <a:r>
              <a:rPr lang="zh-CN" altLang="en-US" dirty="0" smtClean="0"/>
              <a:t>装卸</a:t>
            </a:r>
            <a:r>
              <a:rPr lang="en-US" dirty="0" smtClean="0"/>
              <a:t>、  </a:t>
            </a:r>
            <a:r>
              <a:rPr lang="zh-CN" altLang="en-US" dirty="0" smtClean="0"/>
              <a:t>运输等操作过程中 须 小 心 谨 慎</a:t>
            </a:r>
            <a:r>
              <a:rPr lang="en-US" dirty="0" smtClean="0"/>
              <a:t>。 </a:t>
            </a:r>
          </a:p>
          <a:p>
            <a:pPr eaLnBrk="1" hangingPunct="1">
              <a:lnSpc>
                <a:spcPct val="150000"/>
              </a:lnSpc>
            </a:pPr>
            <a:r>
              <a:rPr lang="en-US" dirty="0" smtClean="0"/>
              <a:t>（５） </a:t>
            </a:r>
            <a:r>
              <a:rPr lang="zh-CN" altLang="en-US" dirty="0" smtClean="0"/>
              <a:t>采用集装箱运输时</a:t>
            </a:r>
            <a:r>
              <a:rPr lang="en-US" dirty="0" smtClean="0"/>
              <a:t>， </a:t>
            </a:r>
            <a:r>
              <a:rPr lang="zh-CN" altLang="en-US" dirty="0" smtClean="0"/>
              <a:t>一是注意集装箱最大装载量</a:t>
            </a:r>
            <a:r>
              <a:rPr lang="en-US" dirty="0" smtClean="0"/>
              <a:t>， </a:t>
            </a:r>
            <a:r>
              <a:rPr lang="zh-CN" altLang="en-US" dirty="0" smtClean="0"/>
              <a:t>任何情况下</a:t>
            </a:r>
            <a:r>
              <a:rPr lang="en-US" dirty="0" smtClean="0"/>
              <a:t>，  </a:t>
            </a:r>
            <a:r>
              <a:rPr lang="zh-CN" altLang="en-US" dirty="0" smtClean="0"/>
              <a:t>箱内所装货物的 重量不能超过该集装箱车门上载明的最大装载量</a:t>
            </a:r>
            <a:r>
              <a:rPr lang="en-US" dirty="0" smtClean="0"/>
              <a:t>；  </a:t>
            </a:r>
            <a:r>
              <a:rPr lang="zh-CN" altLang="en-US" dirty="0" smtClean="0"/>
              <a:t>二是注意箱底负荷</a:t>
            </a:r>
            <a:r>
              <a:rPr lang="en-US" dirty="0" smtClean="0"/>
              <a:t>，  </a:t>
            </a:r>
            <a:r>
              <a:rPr lang="zh-CN" altLang="en-US" dirty="0" smtClean="0"/>
              <a:t>装载时要使箱底上的 负荷平衡</a:t>
            </a:r>
            <a:r>
              <a:rPr lang="en-US" dirty="0" smtClean="0"/>
              <a:t>，  </a:t>
            </a:r>
            <a:r>
              <a:rPr lang="zh-CN" altLang="en-US" dirty="0" smtClean="0"/>
              <a:t>箱内负荷不得偏于一端或一侧</a:t>
            </a:r>
            <a:r>
              <a:rPr lang="en-US" dirty="0" smtClean="0"/>
              <a:t>，  </a:t>
            </a:r>
            <a:r>
              <a:rPr lang="zh-CN" altLang="en-US" dirty="0" smtClean="0"/>
              <a:t>特别是要严格禁止负荷重心偏在一端的情况</a:t>
            </a:r>
            <a:r>
              <a:rPr lang="en-US" dirty="0" smtClean="0"/>
              <a:t>，  </a:t>
            </a:r>
            <a:r>
              <a:rPr lang="zh-CN" altLang="en-US" dirty="0" smtClean="0"/>
              <a:t>针 对负载比较集中的重货</a:t>
            </a:r>
            <a:r>
              <a:rPr lang="en-US" dirty="0" smtClean="0"/>
              <a:t>，   </a:t>
            </a:r>
            <a:r>
              <a:rPr lang="zh-CN" altLang="en-US" dirty="0" smtClean="0"/>
              <a:t>如机械设备等</a:t>
            </a:r>
            <a:r>
              <a:rPr lang="en-US" dirty="0" smtClean="0"/>
              <a:t>，  </a:t>
            </a:r>
            <a:r>
              <a:rPr lang="zh-CN" altLang="en-US" dirty="0" smtClean="0"/>
              <a:t>须在箱底铺上木板等衬垫材料</a:t>
            </a:r>
            <a:r>
              <a:rPr lang="en-US" dirty="0" smtClean="0"/>
              <a:t>，   </a:t>
            </a:r>
            <a:r>
              <a:rPr lang="zh-CN" altLang="en-US" dirty="0" smtClean="0"/>
              <a:t>以分散负荷</a:t>
            </a:r>
            <a:r>
              <a:rPr lang="en-US" dirty="0" smtClean="0"/>
              <a:t>；  </a:t>
            </a:r>
            <a:r>
              <a:rPr lang="zh-CN" altLang="en-US" dirty="0" smtClean="0"/>
              <a:t>最后 要注意箱内紧实有度</a:t>
            </a:r>
            <a:r>
              <a:rPr lang="en-US" dirty="0" smtClean="0"/>
              <a:t>，  </a:t>
            </a:r>
            <a:r>
              <a:rPr lang="zh-CN" altLang="en-US" dirty="0" smtClean="0"/>
              <a:t>箱内货物要装载整齐</a:t>
            </a:r>
            <a:r>
              <a:rPr lang="en-US" dirty="0" smtClean="0"/>
              <a:t>、 </a:t>
            </a:r>
            <a:r>
              <a:rPr lang="zh-CN" altLang="en-US" dirty="0" smtClean="0"/>
              <a:t>紧密堆装</a:t>
            </a:r>
            <a:r>
              <a:rPr lang="en-US" dirty="0" smtClean="0"/>
              <a:t>， </a:t>
            </a:r>
            <a:r>
              <a:rPr lang="zh-CN" altLang="en-US" dirty="0" smtClean="0"/>
              <a:t>对于容易散捆</a:t>
            </a:r>
            <a:r>
              <a:rPr lang="en-US" dirty="0" smtClean="0"/>
              <a:t>、 </a:t>
            </a:r>
            <a:r>
              <a:rPr lang="zh-CN" altLang="en-US" dirty="0" smtClean="0"/>
              <a:t>包装脆弱的货物</a:t>
            </a:r>
            <a:r>
              <a:rPr lang="en-US" dirty="0" smtClean="0"/>
              <a:t>， </a:t>
            </a:r>
            <a:r>
              <a:rPr lang="zh-CN" altLang="en-US" dirty="0" smtClean="0"/>
              <a:t>要使用衬垫或在货物间插入胶合板</a:t>
            </a:r>
            <a:r>
              <a:rPr lang="en-US" dirty="0" smtClean="0"/>
              <a:t>，  </a:t>
            </a:r>
            <a:r>
              <a:rPr lang="zh-CN" altLang="en-US" dirty="0" smtClean="0"/>
              <a:t>防止货物在箱内移动</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20483" name="Rectangle 3"/>
          <p:cNvSpPr>
            <a:spLocks noGrp="1" noChangeArrowheads="1"/>
          </p:cNvSpPr>
          <p:nvPr>
            <p:ph type="body" idx="1"/>
          </p:nvPr>
        </p:nvSpPr>
        <p:spPr/>
        <p:txBody>
          <a:bodyPr/>
          <a:lstStyle/>
          <a:p>
            <a:pPr>
              <a:lnSpc>
                <a:spcPct val="200000"/>
              </a:lnSpc>
            </a:pPr>
            <a:r>
              <a:rPr lang="en-US" dirty="0" smtClean="0"/>
              <a:t>（６） </a:t>
            </a:r>
            <a:r>
              <a:rPr lang="zh-CN" altLang="en-US" dirty="0" smtClean="0"/>
              <a:t>集装箱货物混装时</a:t>
            </a:r>
            <a:r>
              <a:rPr lang="en-US" dirty="0" smtClean="0"/>
              <a:t>， </a:t>
            </a:r>
            <a:r>
              <a:rPr lang="zh-CN" altLang="en-US" dirty="0" smtClean="0"/>
              <a:t>注意轻货在上重货在下</a:t>
            </a:r>
            <a:r>
              <a:rPr lang="en-US" dirty="0" smtClean="0"/>
              <a:t>；  </a:t>
            </a:r>
            <a:r>
              <a:rPr lang="zh-CN" altLang="en-US" dirty="0" smtClean="0"/>
              <a:t>包装强度弱的货物要放在包装强度 强的货物上面</a:t>
            </a:r>
            <a:r>
              <a:rPr lang="en-US" dirty="0" smtClean="0"/>
              <a:t>；  </a:t>
            </a:r>
            <a:r>
              <a:rPr lang="zh-CN" altLang="en-US" dirty="0" smtClean="0"/>
              <a:t>不同形状或不同外包装的货物尽可能不装在一起</a:t>
            </a:r>
            <a:r>
              <a:rPr lang="en-US" dirty="0" smtClean="0"/>
              <a:t>；  </a:t>
            </a:r>
            <a:r>
              <a:rPr lang="zh-CN" altLang="en-US" dirty="0" smtClean="0"/>
              <a:t>易渗漏出灰尘</a:t>
            </a:r>
            <a:r>
              <a:rPr lang="en-US" dirty="0" smtClean="0"/>
              <a:t>、  </a:t>
            </a:r>
            <a:r>
              <a:rPr lang="zh-CN" altLang="en-US" dirty="0" smtClean="0"/>
              <a:t>液体</a:t>
            </a:r>
            <a:r>
              <a:rPr lang="en-US" dirty="0" smtClean="0"/>
              <a:t>、  </a:t>
            </a:r>
            <a:r>
              <a:rPr lang="zh-CN" altLang="en-US" dirty="0" smtClean="0"/>
              <a:t>潮 气</a:t>
            </a:r>
            <a:r>
              <a:rPr lang="en-US" dirty="0" smtClean="0"/>
              <a:t>、  </a:t>
            </a:r>
            <a:r>
              <a:rPr lang="zh-CN" altLang="en-US" dirty="0" smtClean="0"/>
              <a:t>臭气等的货物</a:t>
            </a:r>
            <a:r>
              <a:rPr lang="en-US" dirty="0" smtClean="0"/>
              <a:t>， </a:t>
            </a:r>
            <a:r>
              <a:rPr lang="zh-CN" altLang="en-US" dirty="0" smtClean="0"/>
              <a:t>最好不要混装</a:t>
            </a:r>
            <a:r>
              <a:rPr lang="en-US" dirty="0" smtClean="0"/>
              <a:t>， </a:t>
            </a:r>
            <a:r>
              <a:rPr lang="zh-CN" altLang="en-US" dirty="0" smtClean="0"/>
              <a:t>否则</a:t>
            </a:r>
            <a:r>
              <a:rPr lang="en-US" dirty="0" smtClean="0"/>
              <a:t>， </a:t>
            </a:r>
            <a:r>
              <a:rPr lang="zh-CN" altLang="en-US" dirty="0" smtClean="0"/>
              <a:t>必须用帆布</a:t>
            </a:r>
            <a:r>
              <a:rPr lang="en-US" dirty="0" smtClean="0"/>
              <a:t>、 </a:t>
            </a:r>
            <a:r>
              <a:rPr lang="zh-CN" altLang="en-US" dirty="0" smtClean="0"/>
              <a:t>塑料薄膜或其他衬垫材料隔开</a:t>
            </a:r>
            <a:r>
              <a:rPr lang="en-US" dirty="0" smtClean="0"/>
              <a:t>； </a:t>
            </a:r>
            <a:r>
              <a:rPr lang="zh-CN" altLang="en-US" dirty="0" smtClean="0"/>
              <a:t>货 物带有尖角或突出部件的</a:t>
            </a:r>
            <a:r>
              <a:rPr lang="en-US" dirty="0" smtClean="0"/>
              <a:t>，   </a:t>
            </a:r>
            <a:r>
              <a:rPr lang="zh-CN" altLang="en-US" dirty="0" smtClean="0"/>
              <a:t>要保护起来</a:t>
            </a:r>
            <a:r>
              <a:rPr lang="en-US" dirty="0" smtClean="0"/>
              <a:t>，  </a:t>
            </a:r>
            <a:r>
              <a:rPr lang="zh-CN" altLang="en-US" dirty="0" smtClean="0"/>
              <a:t>不能损坏其他货物</a:t>
            </a:r>
            <a:r>
              <a:rPr lang="en-US" dirty="0" smtClean="0"/>
              <a:t>。</a:t>
            </a:r>
            <a:endParaRPr lang="zh-CN" altLang="en-US" dirty="0" smtClean="0"/>
          </a:p>
          <a:p>
            <a:pPr>
              <a:lnSpc>
                <a:spcPct val="200000"/>
              </a:lnSpc>
            </a:pPr>
            <a:r>
              <a:rPr lang="en-US" dirty="0" smtClean="0"/>
              <a:t>（７） </a:t>
            </a:r>
            <a:r>
              <a:rPr lang="zh-CN" altLang="en-US" dirty="0" smtClean="0"/>
              <a:t>危险货物作业时</a:t>
            </a:r>
            <a:r>
              <a:rPr lang="en-US" dirty="0" smtClean="0"/>
              <a:t>， </a:t>
            </a:r>
            <a:r>
              <a:rPr lang="zh-CN" altLang="en-US" dirty="0" smtClean="0"/>
              <a:t>要按有关规则的规定执行</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21507" name="Rectangle 3"/>
          <p:cNvSpPr>
            <a:spLocks noGrp="1" noChangeArrowheads="1"/>
          </p:cNvSpPr>
          <p:nvPr>
            <p:ph type="body" idx="1"/>
          </p:nvPr>
        </p:nvSpPr>
        <p:spPr/>
        <p:txBody>
          <a:bodyPr/>
          <a:lstStyle/>
          <a:p>
            <a:pPr>
              <a:lnSpc>
                <a:spcPct val="200000"/>
              </a:lnSpc>
            </a:pPr>
            <a:r>
              <a:rPr lang="en-US" dirty="0" smtClean="0"/>
              <a:t>（８）  </a:t>
            </a:r>
            <a:r>
              <a:rPr lang="zh-CN" altLang="en-US" dirty="0" smtClean="0"/>
              <a:t>倒填装货日  </a:t>
            </a:r>
            <a:r>
              <a:rPr lang="en-US" dirty="0" smtClean="0"/>
              <a:t>（ </a:t>
            </a:r>
            <a:r>
              <a:rPr lang="en-US" dirty="0" err="1" smtClean="0"/>
              <a:t>Ｂａｃｋｄａｔｅ</a:t>
            </a:r>
            <a:r>
              <a:rPr lang="en-US" dirty="0" smtClean="0"/>
              <a:t>）   </a:t>
            </a:r>
            <a:r>
              <a:rPr lang="zh-CN" altLang="en-US" dirty="0" smtClean="0"/>
              <a:t>是违反信用状贸易的行为</a:t>
            </a:r>
            <a:r>
              <a:rPr lang="en-US" dirty="0" smtClean="0"/>
              <a:t>，   </a:t>
            </a:r>
            <a:r>
              <a:rPr lang="zh-CN" altLang="en-US" dirty="0" smtClean="0"/>
              <a:t>理当避免</a:t>
            </a:r>
            <a:r>
              <a:rPr lang="en-US" dirty="0" smtClean="0"/>
              <a:t>，  </a:t>
            </a:r>
            <a:r>
              <a:rPr lang="zh-CN" altLang="en-US" dirty="0" smtClean="0"/>
              <a:t>但有时关系特殊货 主之要求</a:t>
            </a:r>
            <a:r>
              <a:rPr lang="en-US" dirty="0" smtClean="0"/>
              <a:t>，  </a:t>
            </a:r>
            <a:r>
              <a:rPr lang="zh-CN" altLang="en-US" dirty="0" smtClean="0"/>
              <a:t>会给予通融</a:t>
            </a:r>
            <a:r>
              <a:rPr lang="en-US" dirty="0" smtClean="0"/>
              <a:t>，  </a:t>
            </a:r>
            <a:r>
              <a:rPr lang="zh-CN" altLang="en-US" dirty="0" smtClean="0"/>
              <a:t>但仍要掌握几个原则</a:t>
            </a:r>
            <a:r>
              <a:rPr lang="en-US" dirty="0" smtClean="0"/>
              <a:t>：</a:t>
            </a:r>
            <a:endParaRPr lang="zh-CN" altLang="en-US" dirty="0" smtClean="0"/>
          </a:p>
          <a:p>
            <a:pPr>
              <a:lnSpc>
                <a:spcPct val="200000"/>
              </a:lnSpc>
            </a:pPr>
            <a:r>
              <a:rPr lang="en-US" dirty="0" smtClean="0"/>
              <a:t>①</a:t>
            </a:r>
            <a:r>
              <a:rPr lang="zh-CN" altLang="en-US" dirty="0" smtClean="0"/>
              <a:t>若属于近洋航线</a:t>
            </a:r>
            <a:r>
              <a:rPr lang="en-US" dirty="0" smtClean="0"/>
              <a:t>，  </a:t>
            </a:r>
            <a:r>
              <a:rPr lang="zh-CN" altLang="en-US" dirty="0" smtClean="0"/>
              <a:t>在 </a:t>
            </a:r>
            <a:r>
              <a:rPr lang="en-US" dirty="0" smtClean="0"/>
              <a:t>１ ～ ２ </a:t>
            </a:r>
            <a:r>
              <a:rPr lang="zh-CN" altLang="en-US" dirty="0" smtClean="0"/>
              <a:t>天内勉强可以接受</a:t>
            </a:r>
            <a:r>
              <a:rPr lang="en-US" dirty="0" smtClean="0"/>
              <a:t>。</a:t>
            </a:r>
            <a:endParaRPr lang="zh-CN" altLang="en-US" dirty="0" smtClean="0"/>
          </a:p>
          <a:p>
            <a:pPr>
              <a:lnSpc>
                <a:spcPct val="200000"/>
              </a:lnSpc>
            </a:pPr>
            <a:r>
              <a:rPr lang="en-US" dirty="0" smtClean="0"/>
              <a:t>②</a:t>
            </a:r>
            <a:r>
              <a:rPr lang="zh-CN" altLang="en-US" dirty="0" smtClean="0"/>
              <a:t>若属于远洋航线</a:t>
            </a:r>
            <a:r>
              <a:rPr lang="en-US" dirty="0" smtClean="0"/>
              <a:t>，  </a:t>
            </a:r>
            <a:r>
              <a:rPr lang="zh-CN" altLang="en-US" dirty="0" smtClean="0"/>
              <a:t>因开航与到港时间间距较长</a:t>
            </a:r>
            <a:r>
              <a:rPr lang="en-US" dirty="0" smtClean="0"/>
              <a:t>，   </a:t>
            </a:r>
            <a:r>
              <a:rPr lang="zh-CN" altLang="en-US" dirty="0" smtClean="0"/>
              <a:t>所以 </a:t>
            </a:r>
            <a:r>
              <a:rPr lang="en-US" dirty="0" smtClean="0"/>
              <a:t>３ ～ ５ </a:t>
            </a:r>
            <a:r>
              <a:rPr lang="zh-CN" altLang="en-US" dirty="0" smtClean="0"/>
              <a:t>天内勉强可以接受</a:t>
            </a:r>
            <a:r>
              <a:rPr lang="en-US" dirty="0" smtClean="0"/>
              <a:t>。  </a:t>
            </a:r>
            <a:r>
              <a:rPr lang="zh-CN" altLang="en-US" dirty="0" smtClean="0"/>
              <a:t>并且 在做倒填装货日同时要向客户索取切结书</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22531" name="Rectangle 3"/>
          <p:cNvSpPr>
            <a:spLocks noGrp="1" noChangeArrowheads="1"/>
          </p:cNvSpPr>
          <p:nvPr>
            <p:ph type="body" idx="1"/>
          </p:nvPr>
        </p:nvSpPr>
        <p:spPr/>
        <p:txBody>
          <a:bodyPr/>
          <a:lstStyle/>
          <a:p>
            <a:r>
              <a:rPr lang="en-US" dirty="0" smtClean="0"/>
              <a:t>４）  </a:t>
            </a:r>
            <a:r>
              <a:rPr lang="zh-CN" altLang="en-US" dirty="0" smtClean="0"/>
              <a:t>投保自身责任险</a:t>
            </a:r>
            <a:r>
              <a:rPr lang="en-US" dirty="0" smtClean="0"/>
              <a:t>。</a:t>
            </a:r>
          </a:p>
          <a:p>
            <a:r>
              <a:rPr lang="zh-CN" altLang="en-US" dirty="0" smtClean="0"/>
              <a:t>实践中</a:t>
            </a:r>
            <a:r>
              <a:rPr lang="en-US" dirty="0" smtClean="0"/>
              <a:t>，  </a:t>
            </a:r>
            <a:r>
              <a:rPr lang="zh-CN" altLang="en-US" dirty="0" smtClean="0"/>
              <a:t>投保国际物流代理责任保 险 和 提 单 责 任险</a:t>
            </a:r>
            <a:r>
              <a:rPr lang="en-US" dirty="0" smtClean="0"/>
              <a:t>，  </a:t>
            </a:r>
            <a:r>
              <a:rPr lang="zh-CN" altLang="en-US" dirty="0" smtClean="0"/>
              <a:t>是国际物流公司转移经营风险的有效途径</a:t>
            </a:r>
            <a:r>
              <a:rPr lang="en-US" dirty="0" smtClean="0"/>
              <a:t>。  </a:t>
            </a:r>
            <a:r>
              <a:rPr lang="zh-CN" altLang="en-US" dirty="0" smtClean="0"/>
              <a:t>它可以承保因公司过失或疏忽所导致的以下风险损失</a:t>
            </a:r>
            <a:r>
              <a:rPr lang="en-US" dirty="0" smtClean="0"/>
              <a:t>：</a:t>
            </a:r>
            <a:endParaRPr lang="zh-CN" altLang="en-US" dirty="0" smtClean="0"/>
          </a:p>
          <a:p>
            <a:r>
              <a:rPr lang="en-US" dirty="0" smtClean="0"/>
              <a:t>（１） </a:t>
            </a:r>
            <a:r>
              <a:rPr lang="zh-CN" altLang="en-US" dirty="0" smtClean="0"/>
              <a:t>货物的漏损和灭失责任</a:t>
            </a:r>
            <a:r>
              <a:rPr lang="en-US" dirty="0" smtClean="0"/>
              <a:t>。</a:t>
            </a:r>
            <a:endParaRPr lang="zh-CN" altLang="en-US" dirty="0" smtClean="0"/>
          </a:p>
          <a:p>
            <a:r>
              <a:rPr lang="en-US" dirty="0" smtClean="0"/>
              <a:t>（２）  </a:t>
            </a:r>
            <a:r>
              <a:rPr lang="zh-CN" altLang="en-US" dirty="0" smtClean="0"/>
              <a:t>错误与疏忽责任</a:t>
            </a:r>
            <a:r>
              <a:rPr lang="en-US" dirty="0" smtClean="0"/>
              <a:t>。</a:t>
            </a:r>
          </a:p>
          <a:p>
            <a:r>
              <a:rPr lang="en-US" dirty="0" smtClean="0"/>
              <a:t>（３）  </a:t>
            </a:r>
            <a:r>
              <a:rPr lang="zh-CN" altLang="en-US" dirty="0" smtClean="0"/>
              <a:t>第三者责任</a:t>
            </a:r>
            <a:r>
              <a:rPr lang="en-US" dirty="0" smtClean="0"/>
              <a:t>。</a:t>
            </a:r>
            <a:endParaRPr lang="zh-CN" altLang="en-US" dirty="0" smtClean="0"/>
          </a:p>
          <a:p>
            <a:r>
              <a:rPr lang="en-US" dirty="0" smtClean="0"/>
              <a:t>（４） </a:t>
            </a:r>
            <a:r>
              <a:rPr lang="zh-CN" altLang="en-US" dirty="0" smtClean="0"/>
              <a:t>罚款与关税责任</a:t>
            </a:r>
            <a:r>
              <a:rPr lang="en-US" dirty="0" smtClean="0"/>
              <a:t>。  </a:t>
            </a:r>
            <a:endParaRPr lang="zh-CN" altLang="en-US" dirty="0" smtClean="0"/>
          </a:p>
          <a:p>
            <a:r>
              <a:rPr lang="en-US" dirty="0" smtClean="0"/>
              <a:t>（５） </a:t>
            </a:r>
            <a:r>
              <a:rPr lang="zh-CN" altLang="en-US" dirty="0" smtClean="0"/>
              <a:t>额外费用责任</a:t>
            </a:r>
            <a:r>
              <a:rPr lang="en-US" dirty="0" smtClean="0"/>
              <a:t>。</a:t>
            </a:r>
            <a:endParaRPr lang="zh-CN" altLang="en-US" dirty="0" smtClean="0"/>
          </a:p>
          <a:p>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4099" name="Rectangle 3"/>
          <p:cNvSpPr>
            <a:spLocks noGrp="1" noChangeArrowheads="1"/>
          </p:cNvSpPr>
          <p:nvPr>
            <p:ph type="body" idx="1"/>
          </p:nvPr>
        </p:nvSpPr>
        <p:spPr/>
        <p:txBody>
          <a:bodyPr/>
          <a:lstStyle/>
          <a:p>
            <a:pPr>
              <a:lnSpc>
                <a:spcPct val="200000"/>
              </a:lnSpc>
            </a:pPr>
            <a:r>
              <a:rPr lang="zh-CN" altLang="en-US" sz="2900" dirty="0" smtClean="0"/>
              <a:t>一</a:t>
            </a:r>
            <a:r>
              <a:rPr lang="en-US" sz="2900" dirty="0" smtClean="0"/>
              <a:t>、  </a:t>
            </a:r>
            <a:r>
              <a:rPr lang="zh-CN" altLang="en-US" sz="2900" dirty="0" smtClean="0"/>
              <a:t>风险概述 </a:t>
            </a:r>
            <a:r>
              <a:rPr lang="en-US" sz="2900" dirty="0" smtClean="0"/>
              <a:t>  </a:t>
            </a:r>
            <a:endParaRPr lang="zh-CN" altLang="en-US" sz="2900" dirty="0" smtClean="0"/>
          </a:p>
          <a:p>
            <a:pPr>
              <a:lnSpc>
                <a:spcPct val="200000"/>
              </a:lnSpc>
            </a:pPr>
            <a:r>
              <a:rPr lang="en-US" dirty="0" smtClean="0"/>
              <a:t>１  </a:t>
            </a:r>
            <a:r>
              <a:rPr lang="zh-CN" altLang="en-US" dirty="0" smtClean="0"/>
              <a:t>定义</a:t>
            </a:r>
          </a:p>
          <a:p>
            <a:pPr>
              <a:lnSpc>
                <a:spcPct val="200000"/>
              </a:lnSpc>
            </a:pPr>
            <a:r>
              <a:rPr lang="zh-CN" altLang="en-US" dirty="0" smtClean="0"/>
              <a:t>风险定义为</a:t>
            </a:r>
            <a:r>
              <a:rPr lang="en-US" dirty="0" smtClean="0"/>
              <a:t>：  </a:t>
            </a:r>
            <a:r>
              <a:rPr lang="zh-CN" altLang="en-US" dirty="0" smtClean="0"/>
              <a:t>风险是在特定环境下</a:t>
            </a:r>
            <a:r>
              <a:rPr lang="en-US" dirty="0" smtClean="0"/>
              <a:t>、  </a:t>
            </a:r>
            <a:r>
              <a:rPr lang="zh-CN" altLang="en-US" dirty="0" smtClean="0"/>
              <a:t>特定时间内预期结果偏离期</a:t>
            </a:r>
          </a:p>
          <a:p>
            <a:pPr>
              <a:lnSpc>
                <a:spcPct val="200000"/>
              </a:lnSpc>
            </a:pPr>
            <a:r>
              <a:rPr lang="zh-CN" altLang="en-US" dirty="0" smtClean="0"/>
              <a:t>望值的可能性</a:t>
            </a:r>
            <a:r>
              <a:rPr lang="en-US" dirty="0" smtClean="0"/>
              <a:t>。  </a:t>
            </a:r>
            <a:r>
              <a:rPr lang="zh-CN" altLang="en-US" dirty="0" smtClean="0"/>
              <a:t>用数学公式表示为</a:t>
            </a:r>
            <a:r>
              <a:rPr lang="en-US" dirty="0" smtClean="0"/>
              <a:t>： </a:t>
            </a:r>
            <a:r>
              <a:rPr lang="zh-CN" altLang="en-US" dirty="0" smtClean="0"/>
              <a:t>Ｒ  ＝  ｆ</a:t>
            </a:r>
            <a:r>
              <a:rPr lang="en-US" dirty="0" smtClean="0"/>
              <a:t>（ </a:t>
            </a:r>
            <a:r>
              <a:rPr lang="zh-CN" altLang="en-US" dirty="0" smtClean="0"/>
              <a:t>ｐ</a:t>
            </a:r>
            <a:r>
              <a:rPr lang="en-US" dirty="0" smtClean="0"/>
              <a:t>，</a:t>
            </a:r>
            <a:r>
              <a:rPr lang="zh-CN" altLang="en-US" dirty="0" smtClean="0"/>
              <a:t>Ｃ</a:t>
            </a:r>
            <a:r>
              <a:rPr lang="en-US" dirty="0" smtClean="0"/>
              <a:t>） ，  </a:t>
            </a:r>
            <a:r>
              <a:rPr lang="zh-CN" altLang="en-US" dirty="0" smtClean="0"/>
              <a:t>其中 Ｒ 表示风险</a:t>
            </a:r>
            <a:r>
              <a:rPr lang="en-US" dirty="0" smtClean="0"/>
              <a:t>， </a:t>
            </a:r>
            <a:r>
              <a:rPr lang="zh-CN" altLang="en-US" dirty="0" smtClean="0"/>
              <a:t>ｐ 表示不利事件发生的 概率</a:t>
            </a:r>
            <a:r>
              <a:rPr lang="en-US" dirty="0" smtClean="0"/>
              <a:t>， </a:t>
            </a:r>
            <a:r>
              <a:rPr lang="zh-CN" altLang="en-US" dirty="0" smtClean="0"/>
              <a:t>Ｃ 表示该事件发生的损失程度</a:t>
            </a:r>
            <a:r>
              <a:rPr lang="en-US" dirty="0" smtClean="0"/>
              <a:t>。</a:t>
            </a:r>
            <a:endParaRPr lang="zh-CN" altLang="en-US" dirty="0" smtClean="0"/>
          </a:p>
          <a:p>
            <a:pPr eaLnBrk="1" hangingPunct="1">
              <a:lnSpc>
                <a:spcPct val="200000"/>
              </a:lnSpc>
            </a:pP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23555"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建议收发货人投保政策性保险</a:t>
            </a:r>
            <a:r>
              <a:rPr lang="en-US" dirty="0" smtClean="0"/>
              <a:t>。</a:t>
            </a:r>
            <a:endParaRPr lang="zh-CN" altLang="en-US" dirty="0" smtClean="0"/>
          </a:p>
          <a:p>
            <a:pPr>
              <a:lnSpc>
                <a:spcPct val="150000"/>
              </a:lnSpc>
            </a:pPr>
            <a:r>
              <a:rPr lang="zh-CN" altLang="en-US" dirty="0" smtClean="0"/>
              <a:t>我国出口信用保险业务是国家保障出口商的收汇安全和银行的信贷安全的一项政策性支 持措施</a:t>
            </a:r>
            <a:r>
              <a:rPr lang="en-US" dirty="0" smtClean="0"/>
              <a:t>，  </a:t>
            </a:r>
            <a:r>
              <a:rPr lang="zh-CN" altLang="en-US" dirty="0" smtClean="0"/>
              <a:t>具有补偿损失</a:t>
            </a:r>
            <a:r>
              <a:rPr lang="en-US" dirty="0" smtClean="0"/>
              <a:t>、  </a:t>
            </a:r>
            <a:r>
              <a:rPr lang="zh-CN" altLang="en-US" dirty="0" smtClean="0"/>
              <a:t>强力追偿</a:t>
            </a:r>
            <a:r>
              <a:rPr lang="en-US" dirty="0" smtClean="0"/>
              <a:t>、  </a:t>
            </a:r>
            <a:r>
              <a:rPr lang="zh-CN" altLang="en-US" dirty="0" smtClean="0"/>
              <a:t>应收账款管理</a:t>
            </a:r>
            <a:r>
              <a:rPr lang="en-US" dirty="0" smtClean="0"/>
              <a:t>、  </a:t>
            </a:r>
            <a:r>
              <a:rPr lang="zh-CN" altLang="en-US" dirty="0" smtClean="0"/>
              <a:t>资信调查与评估等功能模块</a:t>
            </a:r>
            <a:r>
              <a:rPr lang="en-US" dirty="0" smtClean="0"/>
              <a:t>。  </a:t>
            </a:r>
            <a:r>
              <a:rPr lang="zh-CN" altLang="en-US" dirty="0" smtClean="0"/>
              <a:t>投保出口信用保险</a:t>
            </a:r>
            <a:r>
              <a:rPr lang="en-US" dirty="0" smtClean="0"/>
              <a:t>，  </a:t>
            </a:r>
            <a:r>
              <a:rPr lang="zh-CN" altLang="en-US" dirty="0" smtClean="0"/>
              <a:t>可以规避人为原因造成的商业信用风险和政治风险</a:t>
            </a:r>
            <a:r>
              <a:rPr lang="en-US" dirty="0" smtClean="0"/>
              <a:t>。  </a:t>
            </a:r>
            <a:r>
              <a:rPr lang="zh-CN" altLang="en-US" dirty="0" smtClean="0"/>
              <a:t>前者包括买方因破产而无力 支付债务和买方拖欠货款</a:t>
            </a:r>
            <a:r>
              <a:rPr lang="en-US" dirty="0" smtClean="0"/>
              <a:t>、  </a:t>
            </a:r>
            <a:r>
              <a:rPr lang="zh-CN" altLang="en-US" dirty="0" smtClean="0"/>
              <a:t>买方因自身原因而拒绝收货及付款等</a:t>
            </a:r>
            <a:r>
              <a:rPr lang="en-US" dirty="0" smtClean="0"/>
              <a:t>。  </a:t>
            </a:r>
            <a:r>
              <a:rPr lang="zh-CN" altLang="en-US" dirty="0" smtClean="0"/>
              <a:t>后者包括因买方所在国禁 止或限制汇兑</a:t>
            </a:r>
            <a:r>
              <a:rPr lang="en-US" dirty="0" smtClean="0"/>
              <a:t>，  </a:t>
            </a:r>
            <a:r>
              <a:rPr lang="zh-CN" altLang="en-US" dirty="0" smtClean="0"/>
              <a:t>实施进口管制</a:t>
            </a:r>
            <a:r>
              <a:rPr lang="en-US" dirty="0" smtClean="0"/>
              <a:t>，  </a:t>
            </a:r>
            <a:r>
              <a:rPr lang="zh-CN" altLang="en-US" dirty="0" smtClean="0"/>
              <a:t>撤销进口许可证</a:t>
            </a:r>
            <a:r>
              <a:rPr lang="en-US" dirty="0" smtClean="0"/>
              <a:t>，  </a:t>
            </a:r>
            <a:r>
              <a:rPr lang="zh-CN" altLang="en-US" dirty="0" smtClean="0"/>
              <a:t>发生战争</a:t>
            </a:r>
            <a:r>
              <a:rPr lang="en-US" dirty="0" smtClean="0"/>
              <a:t>、  </a:t>
            </a:r>
            <a:r>
              <a:rPr lang="zh-CN" altLang="en-US" dirty="0" smtClean="0"/>
              <a:t>暴乱等卖方和买方均无法控制的情况</a:t>
            </a:r>
            <a:r>
              <a:rPr lang="en-US" dirty="0" smtClean="0"/>
              <a:t>，  </a:t>
            </a:r>
            <a:r>
              <a:rPr lang="zh-CN" altLang="en-US" dirty="0" smtClean="0"/>
              <a:t>导致买方无法支付货款</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24579" name="Rectangle 3"/>
          <p:cNvSpPr>
            <a:spLocks noGrp="1" noChangeArrowheads="1"/>
          </p:cNvSpPr>
          <p:nvPr>
            <p:ph type="body" idx="1"/>
          </p:nvPr>
        </p:nvSpPr>
        <p:spPr/>
        <p:txBody>
          <a:bodyPr/>
          <a:lstStyle/>
          <a:p>
            <a:pPr>
              <a:lnSpc>
                <a:spcPct val="150000"/>
              </a:lnSpc>
            </a:pPr>
            <a:r>
              <a:rPr lang="en-US" dirty="0" smtClean="0"/>
              <a:t>６  </a:t>
            </a:r>
            <a:r>
              <a:rPr lang="zh-CN" altLang="en-US" dirty="0" smtClean="0"/>
              <a:t>国际物流风险评估及方法</a:t>
            </a:r>
          </a:p>
          <a:p>
            <a:pPr>
              <a:lnSpc>
                <a:spcPct val="150000"/>
              </a:lnSpc>
            </a:pPr>
            <a:r>
              <a:rPr lang="en-US" dirty="0" smtClean="0"/>
              <a:t>１）  </a:t>
            </a:r>
            <a:r>
              <a:rPr lang="zh-CN" altLang="en-US" dirty="0" smtClean="0"/>
              <a:t>风险的评估与计量</a:t>
            </a:r>
            <a:r>
              <a:rPr lang="en-US" dirty="0" smtClean="0"/>
              <a:t>。</a:t>
            </a:r>
            <a:endParaRPr lang="zh-CN" altLang="en-US" dirty="0" smtClean="0"/>
          </a:p>
          <a:p>
            <a:pPr>
              <a:lnSpc>
                <a:spcPct val="150000"/>
              </a:lnSpc>
            </a:pPr>
            <a:r>
              <a:rPr lang="zh-CN" altLang="en-US" dirty="0" smtClean="0"/>
              <a:t>风险评估是对于项目风险的影响和后果所进行的评价和估量</a:t>
            </a:r>
            <a:r>
              <a:rPr lang="en-US" dirty="0" smtClean="0"/>
              <a:t>。</a:t>
            </a:r>
            <a:endParaRPr lang="zh-CN" altLang="en-US" dirty="0" smtClean="0"/>
          </a:p>
          <a:p>
            <a:pPr>
              <a:lnSpc>
                <a:spcPct val="150000"/>
              </a:lnSpc>
            </a:pPr>
            <a:r>
              <a:rPr lang="zh-CN" altLang="en-US" dirty="0" smtClean="0"/>
              <a:t>风险评估又名危险度评价或者安全评价</a:t>
            </a:r>
            <a:r>
              <a:rPr lang="en-US" dirty="0" smtClean="0"/>
              <a:t>，  </a:t>
            </a:r>
            <a:r>
              <a:rPr lang="zh-CN" altLang="en-US" dirty="0" smtClean="0"/>
              <a:t>是以实际的系统安全为目的</a:t>
            </a:r>
            <a:r>
              <a:rPr lang="en-US" dirty="0" smtClean="0"/>
              <a:t>，  </a:t>
            </a:r>
            <a:r>
              <a:rPr lang="zh-CN" altLang="en-US" dirty="0" smtClean="0"/>
              <a:t>应用相关的安全 系统工程和工程技术的各种方法</a:t>
            </a:r>
            <a:r>
              <a:rPr lang="en-US" dirty="0" smtClean="0"/>
              <a:t>，   </a:t>
            </a:r>
            <a:r>
              <a:rPr lang="zh-CN" altLang="en-US" dirty="0" smtClean="0"/>
              <a:t>对系统环境中固有或者潜在的危险源</a:t>
            </a:r>
            <a:r>
              <a:rPr lang="en-US" dirty="0" smtClean="0"/>
              <a:t>，  </a:t>
            </a:r>
            <a:r>
              <a:rPr lang="zh-CN" altLang="en-US" dirty="0" smtClean="0"/>
              <a:t>进行定性以及定量的科学分析</a:t>
            </a:r>
            <a:r>
              <a:rPr lang="en-US" dirty="0" smtClean="0"/>
              <a:t>，  </a:t>
            </a:r>
            <a:r>
              <a:rPr lang="zh-CN" altLang="en-US" dirty="0" smtClean="0"/>
              <a:t>从而全面掌握系统发生危险的可能概率以及危害程度</a:t>
            </a:r>
            <a:r>
              <a:rPr lang="en-US" dirty="0" smtClean="0"/>
              <a:t>，  </a:t>
            </a:r>
            <a:r>
              <a:rPr lang="zh-CN" altLang="en-US" dirty="0" smtClean="0"/>
              <a:t>并在此基础上制定出相应的防灾措施以及做出相应的管理决策</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25603" name="Rectangle 3"/>
          <p:cNvSpPr>
            <a:spLocks noGrp="1" noChangeArrowheads="1"/>
          </p:cNvSpPr>
          <p:nvPr>
            <p:ph type="body" idx="1"/>
          </p:nvPr>
        </p:nvSpPr>
        <p:spPr/>
        <p:txBody>
          <a:bodyPr/>
          <a:lstStyle/>
          <a:p>
            <a:pPr>
              <a:lnSpc>
                <a:spcPct val="150000"/>
              </a:lnSpc>
            </a:pPr>
            <a:r>
              <a:rPr lang="en-US" dirty="0" smtClean="0"/>
              <a:t>（１）  </a:t>
            </a:r>
            <a:r>
              <a:rPr lang="zh-CN" altLang="en-US" dirty="0" smtClean="0"/>
              <a:t>风险评估核心</a:t>
            </a:r>
            <a:r>
              <a:rPr lang="en-US" dirty="0" smtClean="0"/>
              <a:t>。</a:t>
            </a:r>
            <a:endParaRPr lang="zh-CN" altLang="en-US" dirty="0" smtClean="0"/>
          </a:p>
          <a:p>
            <a:pPr>
              <a:lnSpc>
                <a:spcPct val="150000"/>
              </a:lnSpc>
            </a:pPr>
            <a:r>
              <a:rPr lang="zh-CN" altLang="en-US" dirty="0" smtClean="0"/>
              <a:t>风险评估的核心内容是对待评估系统中本来就存在的或者此时潜在的可能的危险性给予 科学的定性</a:t>
            </a:r>
            <a:r>
              <a:rPr lang="en-US" dirty="0" smtClean="0"/>
              <a:t>、  </a:t>
            </a:r>
            <a:r>
              <a:rPr lang="zh-CN" altLang="en-US" dirty="0" smtClean="0"/>
              <a:t>定量分析</a:t>
            </a:r>
            <a:r>
              <a:rPr lang="en-US" dirty="0" smtClean="0"/>
              <a:t>。</a:t>
            </a:r>
          </a:p>
          <a:p>
            <a:pPr>
              <a:lnSpc>
                <a:spcPct val="150000"/>
              </a:lnSpc>
            </a:pPr>
            <a:r>
              <a:rPr lang="en-US" dirty="0" smtClean="0"/>
              <a:t>（２）  </a:t>
            </a:r>
            <a:r>
              <a:rPr lang="zh-CN" altLang="en-US" dirty="0" smtClean="0"/>
              <a:t>风险评估指标</a:t>
            </a:r>
            <a:r>
              <a:rPr lang="en-US" dirty="0" smtClean="0"/>
              <a:t>。</a:t>
            </a:r>
            <a:endParaRPr lang="zh-CN" altLang="en-US" dirty="0" smtClean="0"/>
          </a:p>
          <a:p>
            <a:pPr>
              <a:lnSpc>
                <a:spcPct val="150000"/>
              </a:lnSpc>
            </a:pPr>
            <a:r>
              <a:rPr lang="zh-CN" altLang="en-US" dirty="0" smtClean="0"/>
              <a:t>如果掌握了企业中发生危险的可能性及其危险的危害程度</a:t>
            </a:r>
            <a:r>
              <a:rPr lang="en-US" dirty="0" smtClean="0"/>
              <a:t>，   </a:t>
            </a:r>
            <a:r>
              <a:rPr lang="zh-CN" altLang="en-US" dirty="0" smtClean="0"/>
              <a:t>就可以用指标来衡量相应企 业的安全程度</a:t>
            </a:r>
            <a:r>
              <a:rPr lang="en-US" dirty="0" smtClean="0"/>
              <a:t>。</a:t>
            </a:r>
          </a:p>
          <a:p>
            <a:pPr>
              <a:lnSpc>
                <a:spcPct val="150000"/>
              </a:lnSpc>
            </a:pPr>
            <a:r>
              <a:rPr lang="en-US" dirty="0" smtClean="0"/>
              <a:t>（３）  </a:t>
            </a:r>
            <a:r>
              <a:rPr lang="zh-CN" altLang="en-US" dirty="0" smtClean="0"/>
              <a:t>风险评估目的</a:t>
            </a:r>
            <a:r>
              <a:rPr lang="en-US" dirty="0" smtClean="0"/>
              <a:t>。</a:t>
            </a:r>
            <a:endParaRPr lang="zh-CN" altLang="en-US" dirty="0" smtClean="0"/>
          </a:p>
          <a:p>
            <a:pPr>
              <a:lnSpc>
                <a:spcPct val="150000"/>
              </a:lnSpc>
            </a:pPr>
            <a:r>
              <a:rPr lang="zh-CN" altLang="en-US" dirty="0" smtClean="0"/>
              <a:t>风险评估的目的是寻求企业发生事故概率最低</a:t>
            </a:r>
            <a:r>
              <a:rPr lang="en-US" dirty="0" smtClean="0"/>
              <a:t>、  </a:t>
            </a:r>
            <a:r>
              <a:rPr lang="zh-CN" altLang="en-US" dirty="0" smtClean="0"/>
              <a:t>企业事故损失最小并且企业的安全投资 效益达到最优状态的可行性方案</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26627" name="Rectangle 3"/>
          <p:cNvSpPr>
            <a:spLocks noGrp="1" noChangeArrowheads="1"/>
          </p:cNvSpPr>
          <p:nvPr>
            <p:ph type="body" idx="1"/>
          </p:nvPr>
        </p:nvSpPr>
        <p:spPr/>
        <p:txBody>
          <a:bodyPr/>
          <a:lstStyle/>
          <a:p>
            <a:pPr eaLnBrk="1" hangingPunct="1">
              <a:lnSpc>
                <a:spcPct val="150000"/>
              </a:lnSpc>
            </a:pPr>
            <a:r>
              <a:rPr lang="en-US" dirty="0" smtClean="0"/>
              <a:t>２）  </a:t>
            </a:r>
            <a:r>
              <a:rPr lang="zh-CN" altLang="en-US" dirty="0" smtClean="0"/>
              <a:t>风险评估主要方法</a:t>
            </a:r>
            <a:r>
              <a:rPr lang="en-US" dirty="0" smtClean="0"/>
              <a:t>。</a:t>
            </a:r>
            <a:endParaRPr lang="zh-CN" altLang="en-US" dirty="0" smtClean="0"/>
          </a:p>
          <a:p>
            <a:pPr>
              <a:lnSpc>
                <a:spcPct val="150000"/>
              </a:lnSpc>
            </a:pPr>
            <a:r>
              <a:rPr lang="en-US" dirty="0" smtClean="0"/>
              <a:t>（１）  </a:t>
            </a:r>
            <a:r>
              <a:rPr lang="zh-CN" altLang="en-US" dirty="0" smtClean="0"/>
              <a:t>模糊综合评价法</a:t>
            </a:r>
            <a:r>
              <a:rPr lang="en-US" dirty="0" smtClean="0"/>
              <a:t>。</a:t>
            </a:r>
            <a:endParaRPr lang="zh-CN" altLang="en-US" dirty="0" smtClean="0"/>
          </a:p>
          <a:p>
            <a:pPr>
              <a:lnSpc>
                <a:spcPct val="150000"/>
              </a:lnSpc>
            </a:pPr>
            <a:r>
              <a:rPr lang="zh-CN" altLang="en-US" dirty="0" smtClean="0"/>
              <a:t>使用模糊综合评价的方法对风险进行评价的具体思路为</a:t>
            </a:r>
            <a:r>
              <a:rPr lang="en-US" dirty="0" smtClean="0"/>
              <a:t>：   </a:t>
            </a:r>
            <a:r>
              <a:rPr lang="zh-CN" altLang="en-US" dirty="0" smtClean="0"/>
              <a:t>构建数学模型</a:t>
            </a:r>
            <a:r>
              <a:rPr lang="en-US" dirty="0" smtClean="0"/>
              <a:t>，  </a:t>
            </a:r>
            <a:r>
              <a:rPr lang="zh-CN" altLang="en-US" dirty="0" smtClean="0"/>
              <a:t>在模型中考虑 每一个风险因素对应的影响程度的大小</a:t>
            </a:r>
            <a:r>
              <a:rPr lang="en-US" dirty="0" smtClean="0"/>
              <a:t>，  </a:t>
            </a:r>
            <a:r>
              <a:rPr lang="zh-CN" altLang="en-US" dirty="0" smtClean="0"/>
              <a:t>赋予相应的权重值来表示各个因素重要性的不同</a:t>
            </a:r>
            <a:r>
              <a:rPr lang="en-US" dirty="0" smtClean="0"/>
              <a:t>， </a:t>
            </a:r>
            <a:r>
              <a:rPr lang="zh-CN" altLang="en-US" dirty="0" smtClean="0"/>
              <a:t>然后通过对数学模型的推算</a:t>
            </a:r>
            <a:r>
              <a:rPr lang="en-US" dirty="0" smtClean="0"/>
              <a:t>，  </a:t>
            </a:r>
            <a:r>
              <a:rPr lang="zh-CN" altLang="en-US" dirty="0" smtClean="0"/>
              <a:t>得出风险可能会发生的程度大小</a:t>
            </a:r>
            <a:r>
              <a:rPr lang="en-US" dirty="0" smtClean="0"/>
              <a:t>， </a:t>
            </a:r>
            <a:r>
              <a:rPr lang="zh-CN" altLang="en-US" dirty="0" smtClean="0"/>
              <a:t>而这其中可能性程度高的结 果即为相应的风险水平下的最终确定结果</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27651"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主观评分法</a:t>
            </a:r>
            <a:r>
              <a:rPr lang="en-US" dirty="0" smtClean="0"/>
              <a:t>。</a:t>
            </a:r>
            <a:endParaRPr lang="zh-CN" altLang="en-US" dirty="0" smtClean="0"/>
          </a:p>
          <a:p>
            <a:pPr>
              <a:lnSpc>
                <a:spcPct val="200000"/>
              </a:lnSpc>
            </a:pPr>
            <a:r>
              <a:rPr lang="zh-CN" altLang="en-US" dirty="0" smtClean="0"/>
              <a:t>主观评分法作为定性的风险评价的一种基本方法</a:t>
            </a:r>
            <a:r>
              <a:rPr lang="en-US" dirty="0" smtClean="0"/>
              <a:t>，  </a:t>
            </a:r>
            <a:r>
              <a:rPr lang="zh-CN" altLang="en-US" dirty="0" smtClean="0"/>
              <a:t>是利用专家经验等知识</a:t>
            </a:r>
            <a:r>
              <a:rPr lang="en-US" dirty="0" smtClean="0"/>
              <a:t>，  </a:t>
            </a:r>
            <a:r>
              <a:rPr lang="zh-CN" altLang="en-US" dirty="0" smtClean="0"/>
              <a:t>从直观的角 度判断项目中的每一个风险</a:t>
            </a:r>
            <a:r>
              <a:rPr lang="en-US" dirty="0" smtClean="0"/>
              <a:t>，   </a:t>
            </a:r>
            <a:r>
              <a:rPr lang="zh-CN" altLang="en-US" dirty="0" smtClean="0"/>
              <a:t>并且给予每个风险以相应的权重</a:t>
            </a:r>
            <a:r>
              <a:rPr lang="en-US" dirty="0" smtClean="0"/>
              <a:t>。   </a:t>
            </a:r>
            <a:r>
              <a:rPr lang="zh-CN" altLang="en-US" dirty="0" smtClean="0"/>
              <a:t>具体实施时</a:t>
            </a:r>
            <a:r>
              <a:rPr lang="en-US" dirty="0" smtClean="0"/>
              <a:t>，  </a:t>
            </a:r>
            <a:r>
              <a:rPr lang="zh-CN" altLang="en-US" dirty="0" smtClean="0"/>
              <a:t>一是要能够识 别出与待评价对象相关联的风险因素</a:t>
            </a:r>
            <a:r>
              <a:rPr lang="en-US" dirty="0" smtClean="0"/>
              <a:t>、  </a:t>
            </a:r>
            <a:r>
              <a:rPr lang="zh-CN" altLang="en-US" dirty="0" smtClean="0"/>
              <a:t>风险事件以及风险发生的环节</a:t>
            </a:r>
            <a:r>
              <a:rPr lang="en-US" dirty="0" smtClean="0"/>
              <a:t>，  </a:t>
            </a:r>
            <a:r>
              <a:rPr lang="zh-CN" altLang="en-US" dirty="0" smtClean="0"/>
              <a:t>并列出具体的风险评 价表</a:t>
            </a:r>
            <a:r>
              <a:rPr lang="en-US" dirty="0" smtClean="0"/>
              <a:t>；  </a:t>
            </a:r>
            <a:r>
              <a:rPr lang="zh-CN" altLang="en-US" dirty="0" smtClean="0"/>
              <a:t>二是需请专家对各个可能出现的风险因素给予相应评价</a:t>
            </a:r>
            <a:r>
              <a:rPr lang="en-US" dirty="0" smtClean="0"/>
              <a:t>；  </a:t>
            </a:r>
            <a:r>
              <a:rPr lang="zh-CN" altLang="en-US" dirty="0" smtClean="0"/>
              <a:t>三是把各个风险的权重值相 加</a:t>
            </a:r>
            <a:r>
              <a:rPr lang="en-US" dirty="0" smtClean="0"/>
              <a:t>，  </a:t>
            </a:r>
            <a:r>
              <a:rPr lang="zh-CN" altLang="en-US" dirty="0" smtClean="0"/>
              <a:t>从而得出风险水平</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28675" name="Rectangle 3"/>
          <p:cNvSpPr>
            <a:spLocks noGrp="1" noChangeArrowheads="1"/>
          </p:cNvSpPr>
          <p:nvPr>
            <p:ph type="body" idx="1"/>
          </p:nvPr>
        </p:nvSpPr>
        <p:spPr/>
        <p:txBody>
          <a:bodyPr/>
          <a:lstStyle/>
          <a:p>
            <a:pPr eaLnBrk="1" hangingPunct="1"/>
            <a:r>
              <a:rPr lang="en-US" dirty="0" smtClean="0"/>
              <a:t>（３）  </a:t>
            </a:r>
            <a:r>
              <a:rPr lang="zh-CN" altLang="en-US" dirty="0" smtClean="0"/>
              <a:t>层次分析法</a:t>
            </a:r>
            <a:r>
              <a:rPr lang="en-US" dirty="0" smtClean="0"/>
              <a:t>。</a:t>
            </a:r>
            <a:endParaRPr lang="zh-CN" altLang="en-US" dirty="0" smtClean="0"/>
          </a:p>
          <a:p>
            <a:r>
              <a:rPr lang="zh-CN" altLang="en-US" dirty="0" smtClean="0"/>
              <a:t> 顾名思义</a:t>
            </a:r>
            <a:r>
              <a:rPr lang="en-US" dirty="0" smtClean="0"/>
              <a:t>，  </a:t>
            </a:r>
            <a:r>
              <a:rPr lang="zh-CN" altLang="en-US" dirty="0" smtClean="0"/>
              <a:t>这种方法的原理是排序</a:t>
            </a:r>
            <a:r>
              <a:rPr lang="en-US" dirty="0" smtClean="0"/>
              <a:t>，  </a:t>
            </a:r>
            <a:r>
              <a:rPr lang="zh-CN" altLang="en-US" dirty="0" smtClean="0"/>
              <a:t>也就是把各个方法措施按优劣次序排 列</a:t>
            </a:r>
            <a:r>
              <a:rPr lang="en-US" dirty="0" smtClean="0"/>
              <a:t>，  </a:t>
            </a:r>
            <a:r>
              <a:rPr lang="zh-CN" altLang="en-US" dirty="0" smtClean="0"/>
              <a:t>以此作为决策依据</a:t>
            </a:r>
            <a:r>
              <a:rPr lang="en-US" dirty="0" smtClean="0"/>
              <a:t>。  </a:t>
            </a:r>
            <a:r>
              <a:rPr lang="zh-CN" altLang="en-US" dirty="0" smtClean="0"/>
              <a:t>然后请专家来对每两个因素的相对重要性进行比较</a:t>
            </a:r>
            <a:r>
              <a:rPr lang="en-US" dirty="0" smtClean="0"/>
              <a:t>，   </a:t>
            </a:r>
            <a:r>
              <a:rPr lang="zh-CN" altLang="en-US" dirty="0" smtClean="0"/>
              <a:t>利用相应的数学处理方法</a:t>
            </a:r>
            <a:r>
              <a:rPr lang="en-US" dirty="0" smtClean="0"/>
              <a:t>，  </a:t>
            </a:r>
            <a:r>
              <a:rPr lang="zh-CN" altLang="en-US" dirty="0" smtClean="0"/>
              <a:t>对各个因素进行排序</a:t>
            </a:r>
            <a:r>
              <a:rPr lang="en-US" dirty="0" smtClean="0"/>
              <a:t>，  </a:t>
            </a:r>
            <a:r>
              <a:rPr lang="zh-CN" altLang="en-US" dirty="0" smtClean="0"/>
              <a:t>然后再对最终的排序结果加以分析和决策</a:t>
            </a:r>
            <a:r>
              <a:rPr lang="en-US" dirty="0" smtClean="0"/>
              <a:t>。</a:t>
            </a:r>
            <a:endParaRPr lang="zh-CN" altLang="en-US" dirty="0" smtClean="0"/>
          </a:p>
          <a:p>
            <a:r>
              <a:rPr lang="en-US" dirty="0" smtClean="0"/>
              <a:t>（４）  </a:t>
            </a:r>
            <a:r>
              <a:rPr lang="zh-CN" altLang="en-US" dirty="0" smtClean="0"/>
              <a:t>决策树法</a:t>
            </a:r>
            <a:r>
              <a:rPr lang="en-US" dirty="0" smtClean="0"/>
              <a:t>。</a:t>
            </a:r>
            <a:endParaRPr lang="zh-CN" altLang="en-US" dirty="0" smtClean="0"/>
          </a:p>
          <a:p>
            <a:r>
              <a:rPr lang="zh-CN" altLang="en-US" dirty="0" smtClean="0"/>
              <a:t>形象而言</a:t>
            </a:r>
            <a:r>
              <a:rPr lang="en-US" dirty="0" smtClean="0"/>
              <a:t>，  </a:t>
            </a:r>
            <a:r>
              <a:rPr lang="zh-CN" altLang="en-US" dirty="0" smtClean="0"/>
              <a:t>这种方法就是采用类似于树枝形状的图像作为模型</a:t>
            </a:r>
            <a:r>
              <a:rPr lang="en-US" dirty="0" smtClean="0"/>
              <a:t>，  </a:t>
            </a:r>
            <a:r>
              <a:rPr lang="zh-CN" altLang="en-US" dirty="0" smtClean="0"/>
              <a:t>用以处理物流风险评价 的实际问题</a:t>
            </a:r>
            <a:r>
              <a:rPr lang="en-US" dirty="0" smtClean="0"/>
              <a:t>。  </a:t>
            </a:r>
            <a:r>
              <a:rPr lang="zh-CN" altLang="en-US" dirty="0" smtClean="0"/>
              <a:t>事实上</a:t>
            </a:r>
            <a:r>
              <a:rPr lang="en-US" dirty="0" smtClean="0"/>
              <a:t>，  </a:t>
            </a:r>
            <a:r>
              <a:rPr lang="zh-CN" altLang="en-US" dirty="0" smtClean="0"/>
              <a:t>第三方物流的风险评价往往可以直接在决策树上加以操作</a:t>
            </a:r>
            <a:r>
              <a:rPr lang="en-US" dirty="0" smtClean="0"/>
              <a:t>。   </a:t>
            </a:r>
            <a:r>
              <a:rPr lang="zh-CN" altLang="en-US" dirty="0" smtClean="0"/>
              <a:t>这种评价 方法的准则</a:t>
            </a:r>
            <a:r>
              <a:rPr lang="en-US" dirty="0" smtClean="0"/>
              <a:t>，  </a:t>
            </a:r>
            <a:r>
              <a:rPr lang="zh-CN" altLang="en-US" dirty="0" smtClean="0"/>
              <a:t>可以为收益的期望值</a:t>
            </a:r>
            <a:r>
              <a:rPr lang="en-US" dirty="0" smtClean="0"/>
              <a:t>，  </a:t>
            </a:r>
            <a:r>
              <a:rPr lang="zh-CN" altLang="en-US" dirty="0" smtClean="0"/>
              <a:t>也可以为效用的期望值</a:t>
            </a:r>
            <a:r>
              <a:rPr lang="en-US" dirty="0" smtClean="0"/>
              <a:t>，   </a:t>
            </a:r>
            <a:r>
              <a:rPr lang="zh-CN" altLang="en-US" dirty="0" smtClean="0"/>
              <a:t>还可以是其他的指标值</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29699" name="Rectangle 3"/>
          <p:cNvSpPr>
            <a:spLocks noGrp="1" noChangeArrowheads="1"/>
          </p:cNvSpPr>
          <p:nvPr>
            <p:ph type="body" idx="1"/>
          </p:nvPr>
        </p:nvSpPr>
        <p:spPr/>
        <p:txBody>
          <a:bodyPr/>
          <a:lstStyle/>
          <a:p>
            <a:pPr eaLnBrk="1" hangingPunct="1"/>
            <a:r>
              <a:rPr lang="en-US" dirty="0" smtClean="0"/>
              <a:t>（５）  </a:t>
            </a:r>
            <a:r>
              <a:rPr lang="zh-CN" altLang="en-US" dirty="0" smtClean="0"/>
              <a:t>网络计划法</a:t>
            </a:r>
            <a:r>
              <a:rPr lang="en-US" dirty="0" smtClean="0"/>
              <a:t>。</a:t>
            </a:r>
            <a:endParaRPr lang="zh-CN" altLang="en-US" dirty="0" smtClean="0"/>
          </a:p>
          <a:p>
            <a:r>
              <a:rPr lang="zh-CN" altLang="en-US" dirty="0" smtClean="0"/>
              <a:t>这种方法的前提假设是工程项目中的各个活动之间的实际逻辑上的关系是明确确定的</a:t>
            </a:r>
            <a:r>
              <a:rPr lang="en-US" dirty="0" smtClean="0"/>
              <a:t>，</a:t>
            </a:r>
            <a:r>
              <a:rPr lang="zh-CN" altLang="en-US" dirty="0" smtClean="0"/>
              <a:t>同时</a:t>
            </a:r>
            <a:r>
              <a:rPr lang="en-US" dirty="0" smtClean="0"/>
              <a:t>，  </a:t>
            </a:r>
            <a:r>
              <a:rPr lang="zh-CN" altLang="en-US" dirty="0" smtClean="0"/>
              <a:t>各个活动实际所需要的时间的长短也是明确确定的</a:t>
            </a:r>
            <a:r>
              <a:rPr lang="en-US" dirty="0" smtClean="0"/>
              <a:t>。   </a:t>
            </a:r>
            <a:r>
              <a:rPr lang="zh-CN" altLang="en-US" dirty="0" smtClean="0"/>
              <a:t>此种进度计划一般采用关键线路</a:t>
            </a:r>
            <a:r>
              <a:rPr lang="en-US" dirty="0" smtClean="0"/>
              <a:t>法  （ </a:t>
            </a:r>
            <a:r>
              <a:rPr lang="en-US" dirty="0" err="1" smtClean="0"/>
              <a:t>Ｃｒｉｔｉｃａｌ</a:t>
            </a:r>
            <a:r>
              <a:rPr lang="en-US" dirty="0" smtClean="0"/>
              <a:t>  </a:t>
            </a:r>
            <a:r>
              <a:rPr lang="en-US" dirty="0" err="1" smtClean="0"/>
              <a:t>Ｐａｔｈ</a:t>
            </a:r>
            <a:r>
              <a:rPr lang="en-US" dirty="0" smtClean="0"/>
              <a:t> </a:t>
            </a:r>
            <a:r>
              <a:rPr lang="en-US" dirty="0" err="1" smtClean="0"/>
              <a:t>Ｍｅｔｈｏｄ</a:t>
            </a:r>
            <a:r>
              <a:rPr lang="en-US" dirty="0" smtClean="0"/>
              <a:t>，  ＣＰＭ）  </a:t>
            </a:r>
            <a:r>
              <a:rPr lang="en-US" dirty="0" err="1" smtClean="0"/>
              <a:t>的方式去加以分析</a:t>
            </a:r>
            <a:r>
              <a:rPr lang="en-US" dirty="0" smtClean="0"/>
              <a:t>。  </a:t>
            </a:r>
            <a:r>
              <a:rPr lang="zh-CN" altLang="en-US" dirty="0" smtClean="0"/>
              <a:t>但是政治</a:t>
            </a:r>
            <a:r>
              <a:rPr lang="en-US" dirty="0" smtClean="0"/>
              <a:t>、  </a:t>
            </a:r>
            <a:r>
              <a:rPr lang="zh-CN" altLang="en-US" dirty="0" smtClean="0"/>
              <a:t>经济</a:t>
            </a:r>
            <a:r>
              <a:rPr lang="en-US" dirty="0" smtClean="0"/>
              <a:t>、  </a:t>
            </a:r>
            <a:r>
              <a:rPr lang="zh-CN" altLang="en-US" dirty="0" smtClean="0"/>
              <a:t>环境等不确定因素 必然导致物流项目实施中工序的持续时间具有不确定性</a:t>
            </a:r>
            <a:r>
              <a:rPr lang="en-US" dirty="0" smtClean="0"/>
              <a:t>。</a:t>
            </a:r>
            <a:endParaRPr lang="zh-CN" altLang="en-US" dirty="0" smtClean="0"/>
          </a:p>
          <a:p>
            <a:r>
              <a:rPr lang="en-US" dirty="0" smtClean="0"/>
              <a:t>（６）  </a:t>
            </a:r>
            <a:r>
              <a:rPr lang="zh-CN" altLang="en-US" dirty="0" smtClean="0"/>
              <a:t>蒙特卡罗模拟法</a:t>
            </a:r>
            <a:r>
              <a:rPr lang="en-US" dirty="0" smtClean="0"/>
              <a:t>。</a:t>
            </a:r>
            <a:endParaRPr lang="zh-CN" altLang="en-US" dirty="0" smtClean="0"/>
          </a:p>
          <a:p>
            <a:r>
              <a:rPr lang="zh-CN" altLang="en-US" dirty="0" smtClean="0"/>
              <a:t>蒙特卡罗模拟法是一种依据统计理论</a:t>
            </a:r>
            <a:r>
              <a:rPr lang="en-US" dirty="0" smtClean="0"/>
              <a:t>， </a:t>
            </a:r>
            <a:r>
              <a:rPr lang="zh-CN" altLang="en-US" dirty="0" smtClean="0"/>
              <a:t>利用计算机来研究风险发生概率或风险损失的数 值计算方法</a:t>
            </a:r>
            <a:r>
              <a:rPr lang="en-US" dirty="0" smtClean="0"/>
              <a:t>。  </a:t>
            </a:r>
            <a:r>
              <a:rPr lang="zh-CN" altLang="en-US" dirty="0" smtClean="0"/>
              <a:t>这种方法的优点是能够在复杂的实际情况下</a:t>
            </a:r>
            <a:r>
              <a:rPr lang="en-US" dirty="0" smtClean="0"/>
              <a:t>，  </a:t>
            </a:r>
            <a:r>
              <a:rPr lang="zh-CN" altLang="en-US" dirty="0" smtClean="0"/>
              <a:t>做到使决策相对而言更加准确合 理</a:t>
            </a:r>
            <a:r>
              <a:rPr lang="en-US" dirty="0" smtClean="0"/>
              <a:t>。  </a:t>
            </a:r>
            <a:r>
              <a:rPr lang="zh-CN" altLang="en-US" dirty="0" smtClean="0"/>
              <a:t>因此在物流项目中</a:t>
            </a:r>
            <a:r>
              <a:rPr lang="en-US" dirty="0" smtClean="0"/>
              <a:t>，  </a:t>
            </a:r>
            <a:r>
              <a:rPr lang="zh-CN" altLang="en-US" dirty="0" smtClean="0"/>
              <a:t>常使用这种方法来对风险情况加以分析评价</a:t>
            </a:r>
            <a:r>
              <a:rPr lang="en-US" dirty="0" smtClean="0"/>
              <a:t>。</a:t>
            </a:r>
            <a:endParaRPr lang="zh-CN" altLang="en-US" dirty="0" smtClean="0"/>
          </a:p>
          <a:p>
            <a:pPr eaLnBrk="1" hangingPunct="1"/>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30723" name="Rectangle 3"/>
          <p:cNvSpPr>
            <a:spLocks noGrp="1" noChangeArrowheads="1"/>
          </p:cNvSpPr>
          <p:nvPr>
            <p:ph type="body" idx="1"/>
          </p:nvPr>
        </p:nvSpPr>
        <p:spPr/>
        <p:txBody>
          <a:bodyPr/>
          <a:lstStyle/>
          <a:p>
            <a:pPr>
              <a:lnSpc>
                <a:spcPct val="150000"/>
              </a:lnSpc>
            </a:pPr>
            <a:r>
              <a:rPr lang="zh-CN" altLang="en-US" sz="2900" dirty="0" smtClean="0"/>
              <a:t>一</a:t>
            </a:r>
            <a:r>
              <a:rPr lang="en-US" sz="2900" dirty="0" smtClean="0"/>
              <a:t>、  </a:t>
            </a:r>
            <a:r>
              <a:rPr lang="zh-CN" altLang="en-US" sz="2900" dirty="0" smtClean="0"/>
              <a:t>风险管理流程</a:t>
            </a:r>
            <a:r>
              <a:rPr lang="en-US" altLang="zh-CN" sz="2900" dirty="0" smtClean="0"/>
              <a:t> </a:t>
            </a:r>
            <a:endParaRPr lang="zh-CN" altLang="en-US" sz="2900" dirty="0" smtClean="0"/>
          </a:p>
          <a:p>
            <a:pPr>
              <a:lnSpc>
                <a:spcPct val="150000"/>
              </a:lnSpc>
            </a:pPr>
            <a:r>
              <a:rPr lang="en-US" dirty="0" smtClean="0"/>
              <a:t>１  </a:t>
            </a:r>
            <a:r>
              <a:rPr lang="zh-CN" altLang="en-US" dirty="0" smtClean="0"/>
              <a:t>风险管理目标</a:t>
            </a:r>
          </a:p>
          <a:p>
            <a:pPr>
              <a:lnSpc>
                <a:spcPct val="150000"/>
              </a:lnSpc>
            </a:pPr>
            <a:r>
              <a:rPr lang="zh-CN" altLang="en-US" dirty="0" smtClean="0"/>
              <a:t>风险管理的基本目标是以最小成本获得最大限度的保障效益</a:t>
            </a:r>
            <a:r>
              <a:rPr lang="en-US" dirty="0" smtClean="0"/>
              <a:t>。 </a:t>
            </a:r>
            <a:r>
              <a:rPr lang="zh-CN" altLang="en-US" dirty="0" smtClean="0"/>
              <a:t>风险管理具体目标可以概 括为损前目标和损后目标</a:t>
            </a:r>
            <a:r>
              <a:rPr lang="en-US" dirty="0" smtClean="0"/>
              <a:t>。   </a:t>
            </a:r>
            <a:r>
              <a:rPr lang="zh-CN" altLang="en-US" dirty="0" smtClean="0"/>
              <a:t>损前目标是指通过风险管理消除和减少风险发生的可能性</a:t>
            </a:r>
            <a:r>
              <a:rPr lang="en-US" dirty="0" smtClean="0"/>
              <a:t>，  </a:t>
            </a:r>
            <a:r>
              <a:rPr lang="zh-CN" altLang="en-US" dirty="0" smtClean="0"/>
              <a:t>为人 们提供较安全的生产</a:t>
            </a:r>
            <a:r>
              <a:rPr lang="en-US" dirty="0" smtClean="0"/>
              <a:t>、  </a:t>
            </a:r>
            <a:r>
              <a:rPr lang="zh-CN" altLang="en-US" dirty="0" smtClean="0"/>
              <a:t>生活环境</a:t>
            </a:r>
            <a:r>
              <a:rPr lang="en-US" dirty="0" smtClean="0"/>
              <a:t>。  </a:t>
            </a:r>
            <a:r>
              <a:rPr lang="zh-CN" altLang="en-US" dirty="0" smtClean="0"/>
              <a:t>损后目标是指通过风险管理在损失出现后及时采取措施</a:t>
            </a:r>
            <a:r>
              <a:rPr lang="en-US" dirty="0" smtClean="0"/>
              <a:t>， </a:t>
            </a:r>
            <a:r>
              <a:rPr lang="zh-CN" altLang="en-US" dirty="0" smtClean="0"/>
              <a:t>组织经济补偿</a:t>
            </a:r>
            <a:r>
              <a:rPr lang="en-US" dirty="0" smtClean="0"/>
              <a:t>，  </a:t>
            </a:r>
            <a:r>
              <a:rPr lang="zh-CN" altLang="en-US" dirty="0" smtClean="0"/>
              <a:t>帮助企业迅速恢复生产和生活秩序</a:t>
            </a:r>
            <a:r>
              <a:rPr lang="en-US" dirty="0" smtClean="0"/>
              <a:t>。 </a:t>
            </a: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31747"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风险来源</a:t>
            </a:r>
          </a:p>
          <a:p>
            <a:pPr>
              <a:lnSpc>
                <a:spcPct val="200000"/>
              </a:lnSpc>
            </a:pPr>
            <a:r>
              <a:rPr lang="zh-CN" altLang="en-US" dirty="0" smtClean="0"/>
              <a:t>风险源  </a:t>
            </a:r>
            <a:r>
              <a:rPr lang="en-US" dirty="0" smtClean="0"/>
              <a:t>（ </a:t>
            </a:r>
            <a:r>
              <a:rPr lang="en-US" dirty="0" err="1" smtClean="0"/>
              <a:t>Ｓｏｕｒｃｅｓ</a:t>
            </a:r>
            <a:r>
              <a:rPr lang="en-US" dirty="0" smtClean="0"/>
              <a:t>  </a:t>
            </a:r>
            <a:r>
              <a:rPr lang="en-US" dirty="0" err="1" smtClean="0"/>
              <a:t>ｏｆ</a:t>
            </a:r>
            <a:r>
              <a:rPr lang="en-US" dirty="0" smtClean="0"/>
              <a:t> </a:t>
            </a:r>
            <a:r>
              <a:rPr lang="en-US" dirty="0" err="1" smtClean="0"/>
              <a:t>Ｒｉｓｋ</a:t>
            </a:r>
            <a:r>
              <a:rPr lang="en-US" dirty="0" smtClean="0"/>
              <a:t>）   </a:t>
            </a:r>
            <a:r>
              <a:rPr lang="zh-CN" altLang="en-US" dirty="0" smtClean="0"/>
              <a:t>是指那些可能导致风险后果的因素或条件的来源</a:t>
            </a:r>
            <a:r>
              <a:rPr lang="en-US" dirty="0" smtClean="0"/>
              <a:t>。</a:t>
            </a:r>
            <a:r>
              <a:rPr lang="zh-CN" altLang="en-US" dirty="0" smtClean="0"/>
              <a:t>风险的最终来源</a:t>
            </a:r>
            <a:r>
              <a:rPr lang="en-US" dirty="0" smtClean="0"/>
              <a:t>，  </a:t>
            </a:r>
            <a:r>
              <a:rPr lang="zh-CN" altLang="en-US" dirty="0" smtClean="0"/>
              <a:t>一个是自然环境</a:t>
            </a:r>
            <a:r>
              <a:rPr lang="en-US" dirty="0" smtClean="0"/>
              <a:t>，  </a:t>
            </a:r>
            <a:r>
              <a:rPr lang="zh-CN" altLang="en-US" dirty="0" smtClean="0"/>
              <a:t>一个是人为环境</a:t>
            </a:r>
            <a:r>
              <a:rPr lang="en-US" dirty="0" smtClean="0"/>
              <a:t>；  </a:t>
            </a:r>
            <a:r>
              <a:rPr lang="zh-CN" altLang="en-US" dirty="0" smtClean="0"/>
              <a:t>有的环境是由客观规律控制的</a:t>
            </a:r>
            <a:r>
              <a:rPr lang="en-US" dirty="0" smtClean="0"/>
              <a:t>，  </a:t>
            </a:r>
            <a:r>
              <a:rPr lang="zh-CN" altLang="en-US" dirty="0" smtClean="0"/>
              <a:t>也有的环境出自风险管理者的主观认知</a:t>
            </a:r>
            <a:r>
              <a:rPr lang="en-US" dirty="0" smtClean="0"/>
              <a:t>。 </a:t>
            </a:r>
            <a:r>
              <a:rPr lang="zh-CN" altLang="en-US" dirty="0" smtClean="0"/>
              <a:t>来自客观风险源和主观风险源的不确定可以分别被称为随机不确定和 模糊不确定</a:t>
            </a:r>
            <a:r>
              <a:rPr lang="en-US" dirty="0" smtClean="0"/>
              <a:t>。</a:t>
            </a:r>
            <a:endParaRPr lang="zh-CN" altLang="en-US" dirty="0" smtClean="0"/>
          </a:p>
          <a:p>
            <a:pPr>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32771" name="Rectangle 3"/>
          <p:cNvSpPr>
            <a:spLocks noGrp="1" noChangeArrowheads="1"/>
          </p:cNvSpPr>
          <p:nvPr>
            <p:ph type="body" idx="1"/>
          </p:nvPr>
        </p:nvSpPr>
        <p:spPr>
          <a:xfrm>
            <a:off x="457200" y="1524000"/>
            <a:ext cx="8229600" cy="4525963"/>
          </a:xfrm>
        </p:spPr>
        <p:txBody>
          <a:bodyPr/>
          <a:lstStyle/>
          <a:p>
            <a:r>
              <a:rPr lang="en-US" dirty="0" smtClean="0"/>
              <a:t>１）  </a:t>
            </a:r>
            <a:r>
              <a:rPr lang="zh-CN" altLang="en-US" dirty="0" smtClean="0"/>
              <a:t>客观风险源</a:t>
            </a:r>
            <a:r>
              <a:rPr lang="en-US" dirty="0" smtClean="0"/>
              <a:t>。</a:t>
            </a:r>
            <a:endParaRPr lang="zh-CN" altLang="en-US" dirty="0" smtClean="0"/>
          </a:p>
          <a:p>
            <a:r>
              <a:rPr lang="en-US" dirty="0" smtClean="0"/>
              <a:t>（１）  </a:t>
            </a:r>
            <a:r>
              <a:rPr lang="zh-CN" altLang="en-US" dirty="0" smtClean="0"/>
              <a:t>自然环境</a:t>
            </a:r>
            <a:r>
              <a:rPr lang="en-US" dirty="0" smtClean="0"/>
              <a:t>。</a:t>
            </a:r>
            <a:endParaRPr lang="zh-CN" altLang="en-US" dirty="0" smtClean="0"/>
          </a:p>
          <a:p>
            <a:r>
              <a:rPr lang="zh-CN" altLang="en-US" dirty="0" smtClean="0"/>
              <a:t>自然环境是最基本的风险源</a:t>
            </a:r>
            <a:r>
              <a:rPr lang="en-US" dirty="0" smtClean="0"/>
              <a:t>，   </a:t>
            </a:r>
            <a:r>
              <a:rPr lang="zh-CN" altLang="en-US" dirty="0" smtClean="0"/>
              <a:t>地震</a:t>
            </a:r>
            <a:r>
              <a:rPr lang="en-US" dirty="0" smtClean="0"/>
              <a:t>、  </a:t>
            </a:r>
            <a:r>
              <a:rPr lang="zh-CN" altLang="en-US" dirty="0" smtClean="0"/>
              <a:t>干旱和过度降水都可能导致损失</a:t>
            </a:r>
            <a:r>
              <a:rPr lang="en-US" dirty="0" smtClean="0"/>
              <a:t>。</a:t>
            </a:r>
          </a:p>
          <a:p>
            <a:r>
              <a:rPr lang="en-US" dirty="0" smtClean="0"/>
              <a:t>（２）  </a:t>
            </a:r>
            <a:r>
              <a:rPr lang="zh-CN" altLang="en-US" dirty="0" smtClean="0"/>
              <a:t>人为环境</a:t>
            </a:r>
            <a:r>
              <a:rPr lang="en-US" dirty="0" smtClean="0"/>
              <a:t>。</a:t>
            </a:r>
            <a:endParaRPr lang="zh-CN" altLang="en-US" dirty="0" smtClean="0"/>
          </a:p>
          <a:p>
            <a:r>
              <a:rPr lang="zh-CN" altLang="en-US" dirty="0" smtClean="0"/>
              <a:t>自然环境复杂多变</a:t>
            </a:r>
            <a:r>
              <a:rPr lang="en-US" dirty="0" smtClean="0"/>
              <a:t>，  </a:t>
            </a:r>
            <a:r>
              <a:rPr lang="zh-CN" altLang="en-US" dirty="0" smtClean="0"/>
              <a:t>但随着对大自然的不断探索</a:t>
            </a:r>
            <a:r>
              <a:rPr lang="en-US" dirty="0" smtClean="0"/>
              <a:t>，   </a:t>
            </a:r>
            <a:r>
              <a:rPr lang="zh-CN" altLang="en-US" dirty="0" smtClean="0"/>
              <a:t>人们已经掌握了很多规律</a:t>
            </a:r>
            <a:r>
              <a:rPr lang="en-US" dirty="0" smtClean="0"/>
              <a:t>，  </a:t>
            </a:r>
            <a:r>
              <a:rPr lang="zh-CN" altLang="en-US" dirty="0" smtClean="0"/>
              <a:t>一些自然现象可以准确预测</a:t>
            </a:r>
            <a:r>
              <a:rPr lang="en-US" dirty="0" smtClean="0"/>
              <a:t>，  </a:t>
            </a:r>
            <a:r>
              <a:rPr lang="zh-CN" altLang="en-US" dirty="0" smtClean="0"/>
              <a:t>还有一些自然现象可以在概率的意义上预测</a:t>
            </a:r>
            <a:r>
              <a:rPr lang="en-US" dirty="0" smtClean="0"/>
              <a:t>，  </a:t>
            </a:r>
            <a:r>
              <a:rPr lang="zh-CN" altLang="en-US" dirty="0" smtClean="0"/>
              <a:t>而人为环境由于有人的因素在起作用</a:t>
            </a:r>
            <a:r>
              <a:rPr lang="en-US" dirty="0" smtClean="0"/>
              <a:t>，  </a:t>
            </a:r>
            <a:r>
              <a:rPr lang="zh-CN" altLang="en-US" dirty="0" smtClean="0"/>
              <a:t>其规律摸索起来就较为困难</a:t>
            </a:r>
            <a:r>
              <a:rPr lang="en-US" dirty="0" smtClean="0"/>
              <a:t>，   </a:t>
            </a:r>
            <a:r>
              <a:rPr lang="zh-CN" altLang="en-US" dirty="0" smtClean="0"/>
              <a:t>在分析风险的来源时</a:t>
            </a:r>
            <a:r>
              <a:rPr lang="en-US" dirty="0" smtClean="0"/>
              <a:t>，  </a:t>
            </a:r>
            <a:r>
              <a:rPr lang="zh-CN" altLang="en-US" dirty="0" smtClean="0"/>
              <a:t>可以将人为环境来源进一 步细分如下</a:t>
            </a:r>
            <a:r>
              <a:rPr lang="en-US" dirty="0" smtClean="0"/>
              <a:t>：</a:t>
            </a:r>
            <a:endParaRPr lang="zh-CN" altLang="en-US" dirty="0" smtClean="0"/>
          </a:p>
          <a:p>
            <a:r>
              <a:rPr lang="en-US" dirty="0" smtClean="0"/>
              <a:t>①</a:t>
            </a:r>
            <a:r>
              <a:rPr lang="zh-CN" altLang="en-US" dirty="0" smtClean="0"/>
              <a:t>社会环境</a:t>
            </a:r>
            <a:r>
              <a:rPr lang="en-US" dirty="0" smtClean="0"/>
              <a:t>。   ②</a:t>
            </a:r>
            <a:r>
              <a:rPr lang="zh-CN" altLang="en-US" dirty="0" smtClean="0"/>
              <a:t>政治环境</a:t>
            </a:r>
            <a:r>
              <a:rPr lang="en-US" dirty="0" smtClean="0"/>
              <a:t>。</a:t>
            </a:r>
            <a:endParaRPr lang="zh-CN" altLang="en-US" dirty="0" smtClean="0"/>
          </a:p>
          <a:p>
            <a:r>
              <a:rPr lang="en-US" dirty="0" smtClean="0"/>
              <a:t>③</a:t>
            </a:r>
            <a:r>
              <a:rPr lang="zh-CN" altLang="en-US" dirty="0" smtClean="0"/>
              <a:t>经济环境</a:t>
            </a:r>
            <a:r>
              <a:rPr lang="en-US" dirty="0" smtClean="0"/>
              <a:t>。  ④</a:t>
            </a:r>
            <a:r>
              <a:rPr lang="zh-CN" altLang="en-US" dirty="0" smtClean="0"/>
              <a:t>法律环境</a:t>
            </a:r>
            <a:r>
              <a:rPr lang="en-US" dirty="0" smtClean="0"/>
              <a:t>。</a:t>
            </a:r>
            <a:endParaRPr lang="zh-CN" altLang="en-US" dirty="0" smtClean="0"/>
          </a:p>
          <a:p>
            <a:r>
              <a:rPr lang="en-US" dirty="0" smtClean="0"/>
              <a:t>⑤</a:t>
            </a:r>
            <a:r>
              <a:rPr lang="zh-CN" altLang="en-US" dirty="0" smtClean="0"/>
              <a:t>操作环境</a:t>
            </a:r>
            <a:r>
              <a:rPr lang="en-US" dirty="0" smtClean="0"/>
              <a:t>。</a:t>
            </a:r>
            <a:endParaRPr lang="zh-CN" altLang="en-US" dirty="0" smtClean="0"/>
          </a:p>
          <a:p>
            <a:endParaRPr lang="zh-CN" altLang="en-US" dirty="0" smtClean="0"/>
          </a:p>
          <a:p>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5123" name="Rectangle 3"/>
          <p:cNvSpPr>
            <a:spLocks noGrp="1" noChangeArrowheads="1"/>
          </p:cNvSpPr>
          <p:nvPr>
            <p:ph type="body" idx="1"/>
          </p:nvPr>
        </p:nvSpPr>
        <p:spPr/>
        <p:txBody>
          <a:bodyPr/>
          <a:lstStyle/>
          <a:p>
            <a:r>
              <a:rPr lang="en-US" dirty="0" smtClean="0"/>
              <a:t>２  </a:t>
            </a:r>
            <a:r>
              <a:rPr lang="zh-CN" altLang="en-US" dirty="0" smtClean="0"/>
              <a:t>本质</a:t>
            </a:r>
          </a:p>
          <a:p>
            <a:r>
              <a:rPr lang="zh-CN" altLang="en-US" dirty="0" smtClean="0"/>
              <a:t>要界定风险的本质</a:t>
            </a:r>
            <a:r>
              <a:rPr lang="en-US" dirty="0" smtClean="0"/>
              <a:t>，  </a:t>
            </a:r>
            <a:r>
              <a:rPr lang="zh-CN" altLang="en-US" dirty="0" smtClean="0"/>
              <a:t>必须对风险的本质属性进行分析</a:t>
            </a:r>
            <a:r>
              <a:rPr lang="en-US" dirty="0" smtClean="0"/>
              <a:t>。  </a:t>
            </a:r>
            <a:r>
              <a:rPr lang="zh-CN" altLang="en-US" dirty="0" smtClean="0"/>
              <a:t>从以下几个重要方面着手</a:t>
            </a:r>
            <a:r>
              <a:rPr lang="en-US" dirty="0" smtClean="0"/>
              <a:t>：</a:t>
            </a:r>
            <a:endParaRPr lang="zh-CN" altLang="en-US" dirty="0" smtClean="0"/>
          </a:p>
          <a:p>
            <a:r>
              <a:rPr lang="zh-CN" altLang="en-US" dirty="0" smtClean="0"/>
              <a:t>第一</a:t>
            </a:r>
            <a:r>
              <a:rPr lang="en-US" dirty="0" smtClean="0"/>
              <a:t>，  </a:t>
            </a:r>
            <a:r>
              <a:rPr lang="zh-CN" altLang="en-US" dirty="0" smtClean="0"/>
              <a:t>风险现象只能是而且必定是社会现象</a:t>
            </a:r>
            <a:r>
              <a:rPr lang="en-US" dirty="0" smtClean="0"/>
              <a:t>。</a:t>
            </a:r>
          </a:p>
          <a:p>
            <a:r>
              <a:rPr lang="zh-CN" altLang="en-US" dirty="0" smtClean="0"/>
              <a:t>第二</a:t>
            </a:r>
            <a:r>
              <a:rPr lang="en-US" dirty="0" smtClean="0"/>
              <a:t>，  </a:t>
            </a:r>
            <a:r>
              <a:rPr lang="zh-CN" altLang="en-US" dirty="0" smtClean="0"/>
              <a:t>风险是相对于特定的社会行为主体的价值取向而言的</a:t>
            </a:r>
            <a:r>
              <a:rPr lang="en-US" dirty="0" smtClean="0"/>
              <a:t>。</a:t>
            </a:r>
          </a:p>
          <a:p>
            <a:r>
              <a:rPr lang="zh-CN" altLang="en-US" dirty="0" smtClean="0"/>
              <a:t>第三</a:t>
            </a:r>
            <a:r>
              <a:rPr lang="en-US" dirty="0" smtClean="0"/>
              <a:t>，  </a:t>
            </a:r>
            <a:r>
              <a:rPr lang="zh-CN" altLang="en-US" dirty="0" smtClean="0"/>
              <a:t>风险现象之所以产生</a:t>
            </a:r>
            <a:r>
              <a:rPr lang="en-US" dirty="0" smtClean="0"/>
              <a:t>，  </a:t>
            </a:r>
            <a:r>
              <a:rPr lang="zh-CN" altLang="en-US" dirty="0" smtClean="0"/>
              <a:t>是由于我们生活在一个充满不确定性的世界中</a:t>
            </a:r>
            <a:r>
              <a:rPr lang="en-US" dirty="0" smtClean="0"/>
              <a:t>。 </a:t>
            </a:r>
          </a:p>
          <a:p>
            <a:r>
              <a:rPr lang="zh-CN" altLang="en-US" dirty="0" smtClean="0"/>
              <a:t>第四</a:t>
            </a:r>
            <a:r>
              <a:rPr lang="en-US" dirty="0" smtClean="0"/>
              <a:t>，  </a:t>
            </a:r>
            <a:r>
              <a:rPr lang="zh-CN" altLang="en-US" dirty="0" smtClean="0"/>
              <a:t>风险是面向未来的</a:t>
            </a:r>
            <a:r>
              <a:rPr lang="en-US" dirty="0" smtClean="0"/>
              <a:t>。 </a:t>
            </a:r>
          </a:p>
          <a:p>
            <a:r>
              <a:rPr lang="zh-CN" altLang="en-US" dirty="0" smtClean="0"/>
              <a:t>第五</a:t>
            </a:r>
            <a:r>
              <a:rPr lang="en-US" dirty="0" smtClean="0"/>
              <a:t>，  </a:t>
            </a:r>
            <a:r>
              <a:rPr lang="zh-CN" altLang="en-US" dirty="0" smtClean="0"/>
              <a:t>风险是实践中主体与客体矛盾的现实体现</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33795"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主观风险源</a:t>
            </a:r>
            <a:r>
              <a:rPr lang="en-US" dirty="0" smtClean="0"/>
              <a:t>。</a:t>
            </a:r>
          </a:p>
          <a:p>
            <a:pPr>
              <a:lnSpc>
                <a:spcPct val="150000"/>
              </a:lnSpc>
            </a:pPr>
            <a:r>
              <a:rPr lang="zh-CN" altLang="en-US" dirty="0" smtClean="0"/>
              <a:t>风险是客观存在的</a:t>
            </a:r>
            <a:r>
              <a:rPr lang="en-US" dirty="0" smtClean="0"/>
              <a:t>，  </a:t>
            </a:r>
            <a:r>
              <a:rPr lang="zh-CN" altLang="en-US" dirty="0" smtClean="0"/>
              <a:t>但人类对风险的认识却并不完全都是客观的</a:t>
            </a:r>
            <a:r>
              <a:rPr lang="en-US" dirty="0" smtClean="0"/>
              <a:t>，  </a:t>
            </a:r>
            <a:r>
              <a:rPr lang="zh-CN" altLang="en-US" dirty="0" smtClean="0"/>
              <a:t>换句话说</a:t>
            </a:r>
            <a:r>
              <a:rPr lang="en-US" dirty="0" smtClean="0"/>
              <a:t>，  </a:t>
            </a:r>
            <a:r>
              <a:rPr lang="zh-CN" altLang="en-US" dirty="0" smtClean="0"/>
              <a:t>由于我们所掌握的信息有限</a:t>
            </a:r>
            <a:r>
              <a:rPr lang="en-US" dirty="0" smtClean="0"/>
              <a:t>，  </a:t>
            </a:r>
            <a:r>
              <a:rPr lang="zh-CN" altLang="en-US" dirty="0" smtClean="0"/>
              <a:t>或者风险管理者对风险的理解</a:t>
            </a:r>
            <a:r>
              <a:rPr lang="en-US" dirty="0" smtClean="0"/>
              <a:t>、   </a:t>
            </a:r>
            <a:r>
              <a:rPr lang="zh-CN" altLang="en-US" dirty="0" smtClean="0"/>
              <a:t>估算的能力有限</a:t>
            </a:r>
            <a:r>
              <a:rPr lang="en-US" dirty="0" smtClean="0"/>
              <a:t>，  </a:t>
            </a:r>
            <a:r>
              <a:rPr lang="zh-CN" altLang="en-US" dirty="0" smtClean="0"/>
              <a:t>实践中对风险的认识往往掺杂了主观的判断</a:t>
            </a:r>
            <a:r>
              <a:rPr lang="en-US" dirty="0" smtClean="0"/>
              <a:t>，   </a:t>
            </a:r>
            <a:r>
              <a:rPr lang="zh-CN" altLang="en-US" dirty="0" smtClean="0"/>
              <a:t>而当主观判断和客观实际有差别时</a:t>
            </a:r>
            <a:r>
              <a:rPr lang="en-US" dirty="0" smtClean="0"/>
              <a:t>，  </a:t>
            </a:r>
            <a:r>
              <a:rPr lang="zh-CN" altLang="en-US" dirty="0" smtClean="0"/>
              <a:t>就可能给面临风险的组织带来 不确定性</a:t>
            </a:r>
            <a:r>
              <a:rPr lang="en-US" dirty="0" smtClean="0"/>
              <a:t>。  </a:t>
            </a:r>
            <a:r>
              <a:rPr lang="zh-CN" altLang="en-US" dirty="0" smtClean="0"/>
              <a:t>这种不确定不是由它本来面临的客观风险造成的</a:t>
            </a:r>
            <a:r>
              <a:rPr lang="en-US" dirty="0" smtClean="0"/>
              <a:t>，  </a:t>
            </a:r>
            <a:r>
              <a:rPr lang="zh-CN" altLang="en-US" dirty="0" smtClean="0"/>
              <a:t>而是由进行风险管理的人员造 成的</a:t>
            </a:r>
            <a:r>
              <a:rPr lang="en-US" dirty="0" smtClean="0"/>
              <a:t>，  </a:t>
            </a:r>
            <a:r>
              <a:rPr lang="zh-CN" altLang="en-US" dirty="0" smtClean="0"/>
              <a:t>我们将这种风险的来源称为认知环境  </a:t>
            </a:r>
            <a:r>
              <a:rPr lang="en-US" dirty="0" smtClean="0"/>
              <a:t>（ </a:t>
            </a:r>
            <a:r>
              <a:rPr lang="en-US" dirty="0" err="1" smtClean="0"/>
              <a:t>Ｃｏｇｎｉｔｉｖｅ</a:t>
            </a:r>
            <a:r>
              <a:rPr lang="en-US" dirty="0" smtClean="0"/>
              <a:t>  </a:t>
            </a:r>
            <a:r>
              <a:rPr lang="en-US" dirty="0" err="1" smtClean="0"/>
              <a:t>Ｅｎｖｉｒｏｎｍｅｎｔ</a:t>
            </a:r>
            <a:r>
              <a:rPr lang="en-US" dirty="0" smtClean="0"/>
              <a:t>） 。</a:t>
            </a:r>
            <a:endParaRPr lang="zh-CN" altLang="en-US" dirty="0" smtClean="0"/>
          </a:p>
          <a:p>
            <a:pPr>
              <a:lnSpc>
                <a:spcPct val="150000"/>
              </a:lnSpc>
            </a:pP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34819"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风险识别</a:t>
            </a:r>
          </a:p>
          <a:p>
            <a:pPr>
              <a:lnSpc>
                <a:spcPct val="150000"/>
              </a:lnSpc>
            </a:pPr>
            <a:r>
              <a:rPr lang="zh-CN" altLang="en-US" dirty="0" smtClean="0"/>
              <a:t>风险识别是指收集风险因素</a:t>
            </a:r>
            <a:r>
              <a:rPr lang="en-US" dirty="0" smtClean="0"/>
              <a:t>、   </a:t>
            </a:r>
            <a:r>
              <a:rPr lang="zh-CN" altLang="en-US" dirty="0" smtClean="0"/>
              <a:t>风险事故和损失等各方面的信息</a:t>
            </a:r>
            <a:r>
              <a:rPr lang="en-US" dirty="0" smtClean="0"/>
              <a:t>，  </a:t>
            </a:r>
            <a:r>
              <a:rPr lang="zh-CN" altLang="en-US" dirty="0" smtClean="0"/>
              <a:t>发现可能导致损失的潜 在的风险因素</a:t>
            </a:r>
            <a:r>
              <a:rPr lang="en-US" dirty="0" smtClean="0"/>
              <a:t>。 </a:t>
            </a:r>
          </a:p>
          <a:p>
            <a:pPr>
              <a:lnSpc>
                <a:spcPct val="150000"/>
              </a:lnSpc>
            </a:pPr>
            <a:r>
              <a:rPr lang="en-US" dirty="0" smtClean="0"/>
              <a:t>（１）  </a:t>
            </a:r>
            <a:r>
              <a:rPr lang="zh-CN" altLang="en-US" dirty="0" smtClean="0"/>
              <a:t>风险识别的程序</a:t>
            </a:r>
            <a:r>
              <a:rPr lang="en-US" dirty="0" smtClean="0"/>
              <a:t>。</a:t>
            </a:r>
            <a:endParaRPr lang="zh-CN" altLang="en-US" dirty="0" smtClean="0"/>
          </a:p>
          <a:p>
            <a:pPr>
              <a:lnSpc>
                <a:spcPct val="150000"/>
              </a:lnSpc>
            </a:pPr>
            <a:r>
              <a:rPr lang="en-US" dirty="0" smtClean="0"/>
              <a:t>①</a:t>
            </a:r>
            <a:r>
              <a:rPr lang="zh-CN" altLang="en-US" dirty="0" smtClean="0"/>
              <a:t>感知风险</a:t>
            </a:r>
            <a:r>
              <a:rPr lang="en-US" dirty="0" smtClean="0"/>
              <a:t>：  </a:t>
            </a:r>
            <a:r>
              <a:rPr lang="zh-CN" altLang="en-US" dirty="0" smtClean="0"/>
              <a:t>了解各种风险事故</a:t>
            </a:r>
            <a:r>
              <a:rPr lang="en-US" dirty="0" smtClean="0"/>
              <a:t>。</a:t>
            </a:r>
          </a:p>
          <a:p>
            <a:pPr>
              <a:lnSpc>
                <a:spcPct val="150000"/>
              </a:lnSpc>
            </a:pPr>
            <a:r>
              <a:rPr lang="en-US" dirty="0" smtClean="0"/>
              <a:t>②</a:t>
            </a:r>
            <a:r>
              <a:rPr lang="zh-CN" altLang="en-US" dirty="0" smtClean="0"/>
              <a:t>分析风险</a:t>
            </a:r>
            <a:r>
              <a:rPr lang="en-US" dirty="0" smtClean="0"/>
              <a:t>：  </a:t>
            </a:r>
            <a:r>
              <a:rPr lang="zh-CN" altLang="en-US" dirty="0" smtClean="0"/>
              <a:t>分析引起风险事故的各种风险因素</a:t>
            </a:r>
            <a:r>
              <a:rPr lang="en-US" dirty="0" smtClean="0"/>
              <a:t>，  </a:t>
            </a:r>
            <a:r>
              <a:rPr lang="zh-CN" altLang="en-US" dirty="0" smtClean="0"/>
              <a:t>研究导致风险事故发生的原因和条件 的环节</a:t>
            </a:r>
            <a:r>
              <a:rPr lang="en-US" dirty="0" smtClean="0"/>
              <a:t>，  </a:t>
            </a:r>
            <a:r>
              <a:rPr lang="zh-CN" altLang="en-US" dirty="0" smtClean="0"/>
              <a:t>称为分析风险</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35843"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风险识别的基本原则</a:t>
            </a:r>
            <a:r>
              <a:rPr lang="en-US" dirty="0" smtClean="0"/>
              <a:t>。</a:t>
            </a:r>
            <a:endParaRPr lang="zh-CN" altLang="en-US" dirty="0" smtClean="0"/>
          </a:p>
          <a:p>
            <a:pPr>
              <a:lnSpc>
                <a:spcPct val="200000"/>
              </a:lnSpc>
            </a:pPr>
            <a:r>
              <a:rPr lang="en-US" dirty="0" smtClean="0"/>
              <a:t>①</a:t>
            </a:r>
            <a:r>
              <a:rPr lang="zh-CN" altLang="en-US" dirty="0" smtClean="0"/>
              <a:t>全面周详原则</a:t>
            </a:r>
            <a:r>
              <a:rPr lang="en-US" dirty="0" smtClean="0"/>
              <a:t>。</a:t>
            </a:r>
          </a:p>
          <a:p>
            <a:pPr>
              <a:lnSpc>
                <a:spcPct val="200000"/>
              </a:lnSpc>
            </a:pPr>
            <a:r>
              <a:rPr lang="en-US" dirty="0" smtClean="0"/>
              <a:t>②</a:t>
            </a:r>
            <a:r>
              <a:rPr lang="zh-CN" altLang="en-US" dirty="0" smtClean="0"/>
              <a:t>综合考察原则</a:t>
            </a:r>
            <a:r>
              <a:rPr lang="en-US" dirty="0" smtClean="0"/>
              <a:t>。</a:t>
            </a:r>
            <a:endParaRPr lang="zh-CN" altLang="en-US" dirty="0" smtClean="0"/>
          </a:p>
          <a:p>
            <a:pPr>
              <a:lnSpc>
                <a:spcPct val="200000"/>
              </a:lnSpc>
            </a:pPr>
            <a:r>
              <a:rPr lang="en-US" dirty="0" smtClean="0"/>
              <a:t>③</a:t>
            </a:r>
            <a:r>
              <a:rPr lang="zh-CN" altLang="en-US" dirty="0" smtClean="0"/>
              <a:t>量力而行原则</a:t>
            </a:r>
            <a:r>
              <a:rPr lang="en-US" dirty="0" smtClean="0"/>
              <a:t>。</a:t>
            </a:r>
            <a:endParaRPr lang="zh-CN" altLang="en-US" dirty="0" smtClean="0"/>
          </a:p>
          <a:p>
            <a:pPr>
              <a:lnSpc>
                <a:spcPct val="200000"/>
              </a:lnSpc>
            </a:pPr>
            <a:r>
              <a:rPr lang="en-US" dirty="0" smtClean="0"/>
              <a:t>④</a:t>
            </a:r>
            <a:r>
              <a:rPr lang="zh-CN" altLang="en-US" dirty="0" smtClean="0"/>
              <a:t>科学计算原则</a:t>
            </a:r>
            <a:r>
              <a:rPr lang="en-US" dirty="0" smtClean="0"/>
              <a:t>。</a:t>
            </a:r>
            <a:endParaRPr lang="zh-CN" altLang="en-US" dirty="0" smtClean="0"/>
          </a:p>
          <a:p>
            <a:pPr>
              <a:lnSpc>
                <a:spcPct val="200000"/>
              </a:lnSpc>
            </a:pPr>
            <a:r>
              <a:rPr lang="en-US" dirty="0" smtClean="0"/>
              <a:t>⑤</a:t>
            </a:r>
            <a:r>
              <a:rPr lang="zh-CN" altLang="en-US" dirty="0" smtClean="0"/>
              <a:t>系统化</a:t>
            </a:r>
            <a:r>
              <a:rPr lang="en-US" dirty="0" smtClean="0"/>
              <a:t>、  </a:t>
            </a:r>
            <a:r>
              <a:rPr lang="zh-CN" altLang="en-US" dirty="0" smtClean="0"/>
              <a:t>制度化</a:t>
            </a:r>
            <a:r>
              <a:rPr lang="en-US" dirty="0" smtClean="0"/>
              <a:t>、  </a:t>
            </a:r>
            <a:r>
              <a:rPr lang="zh-CN" altLang="en-US" dirty="0" smtClean="0"/>
              <a:t>经常化原则</a:t>
            </a:r>
            <a:r>
              <a:rPr lang="en-US" dirty="0" smtClean="0"/>
              <a:t>。</a:t>
            </a:r>
            <a:endParaRPr lang="zh-CN" altLang="en-US" dirty="0" smtClean="0"/>
          </a:p>
          <a:p>
            <a:pPr>
              <a:lnSpc>
                <a:spcPct val="200000"/>
              </a:lnSpc>
            </a:pP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36867"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风险识别方法</a:t>
            </a:r>
            <a:r>
              <a:rPr lang="en-US" dirty="0" smtClean="0"/>
              <a:t>。</a:t>
            </a:r>
            <a:endParaRPr lang="zh-CN" altLang="en-US" dirty="0" smtClean="0"/>
          </a:p>
          <a:p>
            <a:pPr>
              <a:lnSpc>
                <a:spcPct val="150000"/>
              </a:lnSpc>
            </a:pPr>
            <a:r>
              <a:rPr lang="zh-CN" altLang="en-US" dirty="0" smtClean="0"/>
              <a:t>现在使用的风险识别的方法主要有以下几种</a:t>
            </a:r>
            <a:r>
              <a:rPr lang="en-US" dirty="0" smtClean="0"/>
              <a:t>：</a:t>
            </a:r>
            <a:endParaRPr lang="zh-CN" altLang="en-US" dirty="0" smtClean="0"/>
          </a:p>
          <a:p>
            <a:pPr>
              <a:lnSpc>
                <a:spcPct val="150000"/>
              </a:lnSpc>
            </a:pPr>
            <a:r>
              <a:rPr lang="en-US" dirty="0" smtClean="0"/>
              <a:t>①</a:t>
            </a:r>
            <a:r>
              <a:rPr lang="zh-CN" altLang="en-US" dirty="0" smtClean="0"/>
              <a:t>流程图法</a:t>
            </a:r>
            <a:r>
              <a:rPr lang="en-US" dirty="0" smtClean="0"/>
              <a:t>，  </a:t>
            </a:r>
            <a:r>
              <a:rPr lang="zh-CN" altLang="en-US" dirty="0" smtClean="0"/>
              <a:t>又称生产流程分析法</a:t>
            </a:r>
            <a:r>
              <a:rPr lang="en-US" dirty="0" smtClean="0"/>
              <a:t>。  </a:t>
            </a:r>
            <a:r>
              <a:rPr lang="zh-CN" altLang="en-US" dirty="0" smtClean="0"/>
              <a:t>生产流程是指在生产工艺中</a:t>
            </a:r>
            <a:r>
              <a:rPr lang="en-US" dirty="0" smtClean="0"/>
              <a:t>，  </a:t>
            </a:r>
            <a:r>
              <a:rPr lang="zh-CN" altLang="en-US" dirty="0" smtClean="0"/>
              <a:t>从原料投入到成品产 出</a:t>
            </a:r>
            <a:r>
              <a:rPr lang="en-US" dirty="0" smtClean="0"/>
              <a:t>，  </a:t>
            </a:r>
            <a:r>
              <a:rPr lang="zh-CN" altLang="en-US" dirty="0" smtClean="0"/>
              <a:t>通过一定的设备按顺序连续地进行加工的过程</a:t>
            </a:r>
            <a:r>
              <a:rPr lang="en-US" dirty="0" smtClean="0"/>
              <a:t>。  </a:t>
            </a:r>
            <a:r>
              <a:rPr lang="zh-CN" altLang="en-US" dirty="0" smtClean="0"/>
              <a:t>该种方法强调根据不同的流程</a:t>
            </a:r>
            <a:r>
              <a:rPr lang="en-US" dirty="0" smtClean="0"/>
              <a:t>，   </a:t>
            </a:r>
            <a:r>
              <a:rPr lang="zh-CN" altLang="en-US" dirty="0" smtClean="0"/>
              <a:t>对每一 阶段和环节</a:t>
            </a:r>
            <a:r>
              <a:rPr lang="en-US" dirty="0" smtClean="0"/>
              <a:t>，  </a:t>
            </a:r>
            <a:r>
              <a:rPr lang="zh-CN" altLang="en-US" dirty="0" smtClean="0"/>
              <a:t>逐个进行调查分析</a:t>
            </a:r>
            <a:r>
              <a:rPr lang="en-US" dirty="0" smtClean="0"/>
              <a:t>，  </a:t>
            </a:r>
            <a:r>
              <a:rPr lang="zh-CN" altLang="en-US" dirty="0" smtClean="0"/>
              <a:t>找出风险存在的原因</a:t>
            </a:r>
            <a:r>
              <a:rPr lang="en-US" dirty="0" smtClean="0"/>
              <a:t>。  </a:t>
            </a:r>
            <a:r>
              <a:rPr lang="zh-CN" altLang="en-US" dirty="0" smtClean="0"/>
              <a:t>在物流中</a:t>
            </a:r>
            <a:r>
              <a:rPr lang="en-US" dirty="0" smtClean="0"/>
              <a:t>，  </a:t>
            </a:r>
            <a:r>
              <a:rPr lang="zh-CN" altLang="en-US" dirty="0" smtClean="0"/>
              <a:t>可以按照物流的各个流 程使用该种方法</a:t>
            </a:r>
            <a:r>
              <a:rPr lang="en-US" dirty="0" smtClean="0"/>
              <a:t>。  </a:t>
            </a:r>
            <a:r>
              <a:rPr lang="en-US" dirty="0" smtClean="0">
                <a:hlinkClick r:id="rId2" action="ppaction://hlinksldjump"/>
              </a:rPr>
              <a:t>图 ６ － １ </a:t>
            </a:r>
            <a:r>
              <a:rPr lang="en-US" dirty="0" err="1" smtClean="0"/>
              <a:t>所示为风险识别流程图</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37891" name="Rectangle 3"/>
          <p:cNvSpPr>
            <a:spLocks noGrp="1" noChangeArrowheads="1"/>
          </p:cNvSpPr>
          <p:nvPr>
            <p:ph type="body" idx="1"/>
          </p:nvPr>
        </p:nvSpPr>
        <p:spPr/>
        <p:txBody>
          <a:bodyPr/>
          <a:lstStyle/>
          <a:p>
            <a:r>
              <a:rPr lang="en-US" dirty="0" smtClean="0"/>
              <a:t>②</a:t>
            </a:r>
            <a:r>
              <a:rPr lang="zh-CN" altLang="en-US" dirty="0" smtClean="0"/>
              <a:t>风险专家调查列举法</a:t>
            </a:r>
            <a:r>
              <a:rPr lang="en-US" dirty="0" smtClean="0"/>
              <a:t>，   </a:t>
            </a:r>
            <a:r>
              <a:rPr lang="zh-CN" altLang="en-US" dirty="0" smtClean="0"/>
              <a:t>即由风险管理人员将该风险管理主体可能面临 的 风 险 逐 一 列 出</a:t>
            </a:r>
            <a:r>
              <a:rPr lang="en-US" dirty="0" smtClean="0"/>
              <a:t>，  </a:t>
            </a:r>
            <a:r>
              <a:rPr lang="zh-CN" altLang="en-US" dirty="0" smtClean="0"/>
              <a:t>并根据不同的标准进行分类</a:t>
            </a:r>
            <a:r>
              <a:rPr lang="en-US" dirty="0" smtClean="0"/>
              <a:t>。   </a:t>
            </a:r>
            <a:r>
              <a:rPr lang="zh-CN" altLang="en-US" dirty="0" smtClean="0"/>
              <a:t>专家所涉及的面应尽可能广泛些</a:t>
            </a:r>
            <a:r>
              <a:rPr lang="en-US" dirty="0" smtClean="0"/>
              <a:t>，   </a:t>
            </a:r>
            <a:r>
              <a:rPr lang="zh-CN" altLang="en-US" dirty="0" smtClean="0"/>
              <a:t>有一定的代表性</a:t>
            </a:r>
            <a:r>
              <a:rPr lang="en-US" dirty="0" smtClean="0"/>
              <a:t>。  </a:t>
            </a:r>
            <a:r>
              <a:rPr lang="zh-CN" altLang="en-US" dirty="0" smtClean="0"/>
              <a:t>一般 的分类标准为</a:t>
            </a:r>
            <a:r>
              <a:rPr lang="en-US" dirty="0" smtClean="0"/>
              <a:t>：  </a:t>
            </a:r>
            <a:r>
              <a:rPr lang="zh-CN" altLang="en-US" dirty="0" smtClean="0"/>
              <a:t>直接或间接</a:t>
            </a:r>
            <a:r>
              <a:rPr lang="en-US" dirty="0" smtClean="0"/>
              <a:t>，  </a:t>
            </a:r>
            <a:r>
              <a:rPr lang="zh-CN" altLang="en-US" dirty="0" smtClean="0"/>
              <a:t>财务或非财务</a:t>
            </a:r>
            <a:r>
              <a:rPr lang="en-US" dirty="0" smtClean="0"/>
              <a:t>，  </a:t>
            </a:r>
            <a:r>
              <a:rPr lang="zh-CN" altLang="en-US" dirty="0" smtClean="0"/>
              <a:t>政治性或经济性等</a:t>
            </a:r>
            <a:r>
              <a:rPr lang="en-US" dirty="0" smtClean="0"/>
              <a:t>。</a:t>
            </a:r>
            <a:endParaRPr lang="zh-CN" altLang="en-US" dirty="0" smtClean="0"/>
          </a:p>
          <a:p>
            <a:r>
              <a:rPr lang="en-US" dirty="0" smtClean="0"/>
              <a:t>③</a:t>
            </a:r>
            <a:r>
              <a:rPr lang="zh-CN" altLang="en-US" dirty="0" smtClean="0"/>
              <a:t>资产财务状况分析法</a:t>
            </a:r>
            <a:r>
              <a:rPr lang="en-US" dirty="0" smtClean="0"/>
              <a:t>，   </a:t>
            </a:r>
            <a:r>
              <a:rPr lang="zh-CN" altLang="en-US" dirty="0" smtClean="0"/>
              <a:t>即按照企业的资产负债表及损益表</a:t>
            </a:r>
            <a:r>
              <a:rPr lang="en-US" dirty="0" smtClean="0"/>
              <a:t>、  </a:t>
            </a:r>
            <a:r>
              <a:rPr lang="zh-CN" altLang="en-US" dirty="0" smtClean="0"/>
              <a:t>财产目录等的财务资料</a:t>
            </a:r>
            <a:r>
              <a:rPr lang="en-US" dirty="0" smtClean="0"/>
              <a:t>，</a:t>
            </a:r>
            <a:r>
              <a:rPr lang="zh-CN" altLang="en-US" dirty="0" smtClean="0"/>
              <a:t>风险管理人员经过实际的调查研究</a:t>
            </a:r>
            <a:r>
              <a:rPr lang="en-US" dirty="0" smtClean="0"/>
              <a:t>，  </a:t>
            </a:r>
            <a:r>
              <a:rPr lang="zh-CN" altLang="en-US" dirty="0" smtClean="0"/>
              <a:t>对企业财务状况进行分析</a:t>
            </a:r>
            <a:r>
              <a:rPr lang="en-US" dirty="0" smtClean="0"/>
              <a:t>，   </a:t>
            </a:r>
            <a:r>
              <a:rPr lang="zh-CN" altLang="en-US" dirty="0" smtClean="0"/>
              <a:t>发现其潜在风险</a:t>
            </a:r>
            <a:r>
              <a:rPr lang="en-US" dirty="0" smtClean="0"/>
              <a:t>。</a:t>
            </a:r>
            <a:endParaRPr lang="zh-CN" altLang="en-US" dirty="0" smtClean="0"/>
          </a:p>
          <a:p>
            <a:r>
              <a:rPr lang="en-US" dirty="0" smtClean="0"/>
              <a:t>④</a:t>
            </a:r>
            <a:r>
              <a:rPr lang="zh-CN" altLang="en-US" dirty="0" smtClean="0"/>
              <a:t>分解分析法</a:t>
            </a:r>
            <a:r>
              <a:rPr lang="en-US" dirty="0" smtClean="0"/>
              <a:t>，  </a:t>
            </a:r>
            <a:r>
              <a:rPr lang="zh-CN" altLang="en-US" dirty="0" smtClean="0"/>
              <a:t>即将复杂的事物分解为多个比较简单的事物</a:t>
            </a:r>
            <a:r>
              <a:rPr lang="en-US" dirty="0" smtClean="0"/>
              <a:t>，  </a:t>
            </a:r>
            <a:r>
              <a:rPr lang="zh-CN" altLang="en-US" dirty="0" smtClean="0"/>
              <a:t>将大系统分解为具体的组 成要素</a:t>
            </a:r>
            <a:r>
              <a:rPr lang="en-US" dirty="0" smtClean="0"/>
              <a:t>，  </a:t>
            </a:r>
            <a:r>
              <a:rPr lang="zh-CN" altLang="en-US" dirty="0" smtClean="0"/>
              <a:t>从中分析可能存在的风险及潜在损失的威胁</a:t>
            </a:r>
            <a:r>
              <a:rPr lang="en-US" dirty="0" smtClean="0"/>
              <a:t>。  </a:t>
            </a:r>
            <a:r>
              <a:rPr lang="zh-CN" altLang="en-US" dirty="0" smtClean="0"/>
              <a:t>一个风险管理主体在识别风险时</a:t>
            </a:r>
            <a:r>
              <a:rPr lang="en-US" dirty="0" smtClean="0"/>
              <a:t>，   </a:t>
            </a:r>
            <a:r>
              <a:rPr lang="zh-CN" altLang="en-US" dirty="0" smtClean="0"/>
              <a:t>应 当交叉使用各种方法</a:t>
            </a:r>
            <a:r>
              <a:rPr lang="en-US" dirty="0" smtClean="0"/>
              <a:t>，  </a:t>
            </a:r>
            <a:r>
              <a:rPr lang="zh-CN" altLang="en-US" dirty="0" smtClean="0"/>
              <a:t>以免遗漏</a:t>
            </a:r>
            <a:r>
              <a:rPr lang="en-US" dirty="0" smtClean="0"/>
              <a:t>。</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38915" name="Rectangle 3"/>
          <p:cNvSpPr>
            <a:spLocks noGrp="1" noChangeArrowheads="1"/>
          </p:cNvSpPr>
          <p:nvPr>
            <p:ph type="body" idx="1"/>
          </p:nvPr>
        </p:nvSpPr>
        <p:spPr/>
        <p:txBody>
          <a:bodyPr/>
          <a:lstStyle/>
          <a:p>
            <a:pPr>
              <a:lnSpc>
                <a:spcPct val="200000"/>
              </a:lnSpc>
            </a:pPr>
            <a:r>
              <a:rPr lang="en-US" dirty="0" smtClean="0"/>
              <a:t>４  </a:t>
            </a:r>
            <a:r>
              <a:rPr lang="zh-CN" altLang="en-US" dirty="0" smtClean="0"/>
              <a:t>风险度量与评估</a:t>
            </a:r>
          </a:p>
          <a:p>
            <a:pPr>
              <a:lnSpc>
                <a:spcPct val="200000"/>
              </a:lnSpc>
            </a:pPr>
            <a:r>
              <a:rPr lang="zh-CN" altLang="en-US" dirty="0" smtClean="0"/>
              <a:t>实际结果与预期结果的差异程度实质上就是风险的大小</a:t>
            </a:r>
            <a:r>
              <a:rPr lang="en-US" dirty="0" smtClean="0"/>
              <a:t>。   </a:t>
            </a:r>
            <a:r>
              <a:rPr lang="zh-CN" altLang="en-US" dirty="0" smtClean="0"/>
              <a:t>它主要取决于以下指标</a:t>
            </a:r>
            <a:r>
              <a:rPr lang="en-US" dirty="0" smtClean="0"/>
              <a:t>：</a:t>
            </a:r>
            <a:endParaRPr lang="zh-CN" altLang="en-US" dirty="0" smtClean="0"/>
          </a:p>
          <a:p>
            <a:pPr>
              <a:lnSpc>
                <a:spcPct val="200000"/>
              </a:lnSpc>
            </a:pPr>
            <a:r>
              <a:rPr lang="en-US" dirty="0" smtClean="0"/>
              <a:t>（１）  </a:t>
            </a:r>
            <a:r>
              <a:rPr lang="zh-CN" altLang="en-US" dirty="0" smtClean="0"/>
              <a:t>损失频率</a:t>
            </a:r>
            <a:r>
              <a:rPr lang="en-US" dirty="0" smtClean="0"/>
              <a:t>。</a:t>
            </a:r>
            <a:endParaRPr lang="zh-CN" altLang="en-US" dirty="0" smtClean="0"/>
          </a:p>
          <a:p>
            <a:pPr>
              <a:lnSpc>
                <a:spcPct val="200000"/>
              </a:lnSpc>
            </a:pPr>
            <a:r>
              <a:rPr lang="zh-CN" altLang="en-US" dirty="0" smtClean="0"/>
              <a:t>损失频率</a:t>
            </a:r>
            <a:r>
              <a:rPr lang="en-US" dirty="0" smtClean="0"/>
              <a:t>，  </a:t>
            </a:r>
            <a:r>
              <a:rPr lang="zh-CN" altLang="en-US" dirty="0" smtClean="0"/>
              <a:t>又称损失机会</a:t>
            </a:r>
            <a:r>
              <a:rPr lang="en-US" dirty="0" smtClean="0"/>
              <a:t>、  </a:t>
            </a:r>
            <a:r>
              <a:rPr lang="zh-CN" altLang="en-US" dirty="0" smtClean="0"/>
              <a:t>风险频率</a:t>
            </a:r>
            <a:r>
              <a:rPr lang="en-US" dirty="0" smtClean="0"/>
              <a:t>，  </a:t>
            </a:r>
            <a:r>
              <a:rPr lang="zh-CN" altLang="en-US" dirty="0" smtClean="0"/>
              <a:t>是指在一定时间范围内实际损失或预期损失的数与所有可能发 生 损 失 的 数 量 的 比 值</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39939" name="Rectangle 3"/>
          <p:cNvSpPr>
            <a:spLocks noGrp="1" noChangeArrowheads="1"/>
          </p:cNvSpPr>
          <p:nvPr>
            <p:ph type="body" idx="1"/>
          </p:nvPr>
        </p:nvSpPr>
        <p:spPr/>
        <p:txBody>
          <a:bodyPr/>
          <a:lstStyle/>
          <a:p>
            <a:r>
              <a:rPr lang="en-US" dirty="0" smtClean="0"/>
              <a:t>（２）  </a:t>
            </a:r>
            <a:r>
              <a:rPr lang="zh-CN" altLang="en-US" dirty="0" smtClean="0"/>
              <a:t>损失程度</a:t>
            </a:r>
            <a:r>
              <a:rPr lang="en-US" dirty="0" smtClean="0"/>
              <a:t>。</a:t>
            </a:r>
            <a:endParaRPr lang="zh-CN" altLang="en-US" dirty="0" smtClean="0"/>
          </a:p>
          <a:p>
            <a:r>
              <a:rPr lang="zh-CN" altLang="en-US" dirty="0" smtClean="0"/>
              <a:t>损失程度</a:t>
            </a:r>
            <a:r>
              <a:rPr lang="en-US" dirty="0" smtClean="0"/>
              <a:t>，  </a:t>
            </a:r>
            <a:r>
              <a:rPr lang="zh-CN" altLang="en-US" dirty="0" smtClean="0"/>
              <a:t>又称风险程度</a:t>
            </a:r>
            <a:r>
              <a:rPr lang="en-US" dirty="0" smtClean="0"/>
              <a:t>，  </a:t>
            </a:r>
            <a:r>
              <a:rPr lang="zh-CN" altLang="en-US" dirty="0" smtClean="0"/>
              <a:t>是指每发生一次事故导致风险标的单位的毁损状况</a:t>
            </a:r>
            <a:r>
              <a:rPr lang="en-US" dirty="0" smtClean="0"/>
              <a:t>，  </a:t>
            </a:r>
            <a:r>
              <a:rPr lang="zh-CN" altLang="en-US" dirty="0" smtClean="0"/>
              <a:t>即毁损 价值占被毁损标的全部价值的百分比</a:t>
            </a:r>
            <a:r>
              <a:rPr lang="en-US" dirty="0" smtClean="0"/>
              <a:t>。  </a:t>
            </a:r>
            <a:r>
              <a:rPr lang="zh-CN" altLang="en-US" dirty="0" smtClean="0"/>
              <a:t>它是发生损失金额的算术平均数</a:t>
            </a:r>
            <a:r>
              <a:rPr lang="en-US" dirty="0" smtClean="0"/>
              <a:t>，  </a:t>
            </a:r>
            <a:r>
              <a:rPr lang="zh-CN" altLang="en-US" dirty="0" smtClean="0"/>
              <a:t>用来度量每一事故 造成的损害</a:t>
            </a:r>
            <a:r>
              <a:rPr lang="en-US" dirty="0" smtClean="0"/>
              <a:t>。</a:t>
            </a:r>
          </a:p>
          <a:p>
            <a:r>
              <a:rPr lang="zh-CN" altLang="en-US" dirty="0" smtClean="0"/>
              <a:t>在研究损 失 频 率 与 损 失 程 度 之 间 的 关 系 时</a:t>
            </a:r>
            <a:r>
              <a:rPr lang="en-US" dirty="0" smtClean="0"/>
              <a:t>，  </a:t>
            </a:r>
            <a:r>
              <a:rPr lang="zh-CN" altLang="en-US" dirty="0" smtClean="0"/>
              <a:t>常 用 工 业 意 外 事 故 的  </a:t>
            </a:r>
            <a:r>
              <a:rPr lang="en-US" dirty="0" smtClean="0"/>
              <a:t>“ </a:t>
            </a:r>
            <a:r>
              <a:rPr lang="zh-CN" altLang="en-US" dirty="0" smtClean="0"/>
              <a:t>汉 立 区 三 角 图 </a:t>
            </a:r>
            <a:r>
              <a:rPr lang="en-US" dirty="0" smtClean="0"/>
              <a:t>”（ </a:t>
            </a:r>
            <a:r>
              <a:rPr lang="en-US" dirty="0" err="1" smtClean="0"/>
              <a:t>Ｈｅｉｎｒｉｃｈ</a:t>
            </a:r>
            <a:r>
              <a:rPr lang="en-US" dirty="0" smtClean="0"/>
              <a:t> </a:t>
            </a:r>
            <a:r>
              <a:rPr lang="en-US" dirty="0" err="1" smtClean="0"/>
              <a:t>Ｔｒｉａｎｇｌｅ</a:t>
            </a:r>
            <a:r>
              <a:rPr lang="en-US" dirty="0" smtClean="0"/>
              <a:t>）   </a:t>
            </a:r>
            <a:r>
              <a:rPr lang="zh-CN" altLang="en-US" dirty="0" smtClean="0"/>
              <a:t>来说明</a:t>
            </a:r>
            <a:r>
              <a:rPr lang="en-US" dirty="0" smtClean="0"/>
              <a:t>：  </a:t>
            </a:r>
            <a:r>
              <a:rPr lang="zh-CN" altLang="en-US" dirty="0" smtClean="0"/>
              <a:t>在工业事故中</a:t>
            </a:r>
            <a:r>
              <a:rPr lang="en-US" dirty="0" smtClean="0"/>
              <a:t>，  </a:t>
            </a:r>
            <a:r>
              <a:rPr lang="zh-CN" altLang="en-US" dirty="0" smtClean="0"/>
              <a:t>每发生一次 大的伤害事故</a:t>
            </a:r>
            <a:r>
              <a:rPr lang="en-US" dirty="0" smtClean="0"/>
              <a:t>，  </a:t>
            </a:r>
            <a:r>
              <a:rPr lang="zh-CN" altLang="en-US" dirty="0" smtClean="0"/>
              <a:t>就伴随有 </a:t>
            </a:r>
            <a:r>
              <a:rPr lang="en-US" dirty="0" smtClean="0"/>
              <a:t>３０ </a:t>
            </a:r>
            <a:r>
              <a:rPr lang="zh-CN" altLang="en-US" dirty="0" smtClean="0"/>
              <a:t>次小的伤害事故和 </a:t>
            </a:r>
            <a:r>
              <a:rPr lang="en-US" dirty="0" smtClean="0"/>
              <a:t>３００ </a:t>
            </a:r>
            <a:r>
              <a:rPr lang="zh-CN" altLang="en-US" dirty="0" smtClean="0"/>
              <a:t>次无 伤害的事故</a:t>
            </a:r>
            <a:r>
              <a:rPr lang="en-US" dirty="0" smtClean="0"/>
              <a:t>。  </a:t>
            </a:r>
            <a:r>
              <a:rPr lang="zh-CN" altLang="en-US" dirty="0" smtClean="0"/>
              <a:t>这个三角图解是对几千件小事故 的 研 究 得 出的结论</a:t>
            </a:r>
            <a:r>
              <a:rPr lang="en-US" dirty="0" smtClean="0"/>
              <a:t>，  </a:t>
            </a:r>
            <a:r>
              <a:rPr lang="zh-CN" altLang="en-US" dirty="0" smtClean="0"/>
              <a:t>它有利 于 理 解 频 率 与 损 失 程 度 之 间 的 关 系</a:t>
            </a:r>
            <a:r>
              <a:rPr lang="en-US" dirty="0" smtClean="0"/>
              <a:t>， </a:t>
            </a:r>
            <a:r>
              <a:rPr lang="zh-CN" altLang="en-US" dirty="0" smtClean="0"/>
              <a:t>如</a:t>
            </a:r>
            <a:r>
              <a:rPr lang="zh-CN" altLang="en-US" dirty="0" smtClean="0">
                <a:hlinkClick r:id="rId2" action="ppaction://hlinksldjump"/>
              </a:rPr>
              <a:t>图 </a:t>
            </a:r>
            <a:r>
              <a:rPr lang="en-US" dirty="0" smtClean="0">
                <a:hlinkClick r:id="rId2" action="ppaction://hlinksldjump"/>
              </a:rPr>
              <a:t>６ － ２ </a:t>
            </a:r>
            <a:r>
              <a:rPr lang="zh-CN" altLang="en-US" dirty="0" smtClean="0"/>
              <a:t>所示</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40963" name="Rectangle 3"/>
          <p:cNvSpPr>
            <a:spLocks noGrp="1" noChangeArrowheads="1"/>
          </p:cNvSpPr>
          <p:nvPr>
            <p:ph type="body" idx="1"/>
          </p:nvPr>
        </p:nvSpPr>
        <p:spPr/>
        <p:txBody>
          <a:bodyPr/>
          <a:lstStyle/>
          <a:p>
            <a:pPr eaLnBrk="1" hangingPunct="1"/>
            <a:r>
              <a:rPr lang="en-US" dirty="0" smtClean="0"/>
              <a:t>（３）   </a:t>
            </a:r>
            <a:r>
              <a:rPr lang="zh-CN" altLang="en-US" dirty="0" smtClean="0"/>
              <a:t>损失期望值</a:t>
            </a:r>
            <a:r>
              <a:rPr lang="en-US" dirty="0" smtClean="0"/>
              <a:t>。</a:t>
            </a:r>
            <a:endParaRPr lang="zh-CN" altLang="en-US" dirty="0" smtClean="0"/>
          </a:p>
          <a:p>
            <a:pPr eaLnBrk="1" hangingPunct="1"/>
            <a:r>
              <a:rPr lang="zh-CN" altLang="en-US" dirty="0" smtClean="0"/>
              <a:t>损失期望值是风险变量的加权平均值</a:t>
            </a:r>
            <a:r>
              <a:rPr lang="en-US" dirty="0" smtClean="0"/>
              <a:t>，  </a:t>
            </a:r>
            <a:r>
              <a:rPr lang="zh-CN" altLang="en-US" dirty="0" smtClean="0"/>
              <a:t>是根据一定时期内</a:t>
            </a:r>
            <a:r>
              <a:rPr lang="en-US" dirty="0" smtClean="0"/>
              <a:t>，  </a:t>
            </a:r>
            <a:r>
              <a:rPr lang="zh-CN" altLang="en-US" dirty="0" smtClean="0"/>
              <a:t>一定条件下大量同质标的损 失的经验数据计算所得的平均损失</a:t>
            </a:r>
            <a:r>
              <a:rPr lang="en-US" dirty="0" smtClean="0"/>
              <a:t>，  </a:t>
            </a:r>
            <a:r>
              <a:rPr lang="zh-CN" altLang="en-US" dirty="0" smtClean="0"/>
              <a:t>它反映了所评价的目标总体在一定情况下损失的一般水 平</a:t>
            </a:r>
            <a:r>
              <a:rPr lang="en-US" dirty="0" smtClean="0"/>
              <a:t>。 </a:t>
            </a:r>
          </a:p>
          <a:p>
            <a:pPr eaLnBrk="1" hangingPunct="1"/>
            <a:r>
              <a:rPr lang="en-US" dirty="0" smtClean="0"/>
              <a:t>①</a:t>
            </a:r>
            <a:r>
              <a:rPr lang="zh-CN" altLang="en-US" dirty="0" smtClean="0"/>
              <a:t>离散型风险变量</a:t>
            </a:r>
            <a:r>
              <a:rPr lang="en-US" dirty="0" smtClean="0"/>
              <a:t>，  </a:t>
            </a:r>
            <a:r>
              <a:rPr lang="zh-CN" altLang="en-US" dirty="0" smtClean="0"/>
              <a:t>期望值为</a:t>
            </a:r>
            <a:r>
              <a:rPr lang="en-US" dirty="0" smtClean="0"/>
              <a:t>：</a:t>
            </a:r>
            <a:endParaRPr lang="en-US" altLang="zh-CN" dirty="0" smtClean="0"/>
          </a:p>
          <a:p>
            <a:pPr eaLnBrk="1" hangingPunct="1"/>
            <a:endParaRPr lang="en-US" altLang="zh-CN" dirty="0" smtClean="0"/>
          </a:p>
          <a:p>
            <a:pPr eaLnBrk="1" hangingPunct="1"/>
            <a:endParaRPr lang="en-US" altLang="zh-CN" dirty="0" smtClean="0"/>
          </a:p>
          <a:p>
            <a:pPr eaLnBrk="1" hangingPunct="1"/>
            <a:endParaRPr lang="en-US" altLang="zh-CN" dirty="0" smtClean="0"/>
          </a:p>
          <a:p>
            <a:pPr eaLnBrk="1" hangingPunct="1"/>
            <a:r>
              <a:rPr lang="en-US" dirty="0" smtClean="0"/>
              <a:t>②</a:t>
            </a:r>
            <a:r>
              <a:rPr lang="zh-CN" altLang="en-US" dirty="0" smtClean="0"/>
              <a:t>连续型风险变量</a:t>
            </a:r>
            <a:r>
              <a:rPr lang="en-US" dirty="0" smtClean="0"/>
              <a:t>，  </a:t>
            </a:r>
            <a:r>
              <a:rPr lang="zh-CN" altLang="en-US" dirty="0" smtClean="0"/>
              <a:t>期望值为</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2438400" y="3429000"/>
            <a:ext cx="1914525" cy="752475"/>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2209800" y="5105400"/>
            <a:ext cx="2209800" cy="638175"/>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41987" name="Rectangle 3"/>
          <p:cNvSpPr>
            <a:spLocks noGrp="1" noChangeArrowheads="1"/>
          </p:cNvSpPr>
          <p:nvPr>
            <p:ph type="body" idx="1"/>
          </p:nvPr>
        </p:nvSpPr>
        <p:spPr/>
        <p:txBody>
          <a:bodyPr/>
          <a:lstStyle/>
          <a:p>
            <a:r>
              <a:rPr lang="en-US" dirty="0" smtClean="0"/>
              <a:t>（４）   </a:t>
            </a:r>
            <a:r>
              <a:rPr lang="zh-CN" altLang="en-US" dirty="0" smtClean="0"/>
              <a:t>方差和标准差</a:t>
            </a:r>
            <a:r>
              <a:rPr lang="en-US" dirty="0" smtClean="0"/>
              <a:t>。</a:t>
            </a:r>
          </a:p>
          <a:p>
            <a:r>
              <a:rPr lang="en-US" dirty="0" smtClean="0"/>
              <a:t>①</a:t>
            </a:r>
            <a:r>
              <a:rPr lang="zh-CN" altLang="en-US" dirty="0" smtClean="0"/>
              <a:t>方差的计算公式为</a:t>
            </a:r>
            <a:r>
              <a:rPr lang="en-US" dirty="0" smtClean="0"/>
              <a:t>：</a:t>
            </a:r>
          </a:p>
          <a:p>
            <a:endParaRPr lang="en-US" altLang="zh-CN" dirty="0" smtClean="0"/>
          </a:p>
          <a:p>
            <a:endParaRPr lang="en-US" altLang="zh-CN" dirty="0" smtClean="0"/>
          </a:p>
          <a:p>
            <a:endParaRPr lang="en-US" altLang="zh-CN" dirty="0" smtClean="0"/>
          </a:p>
          <a:p>
            <a:endParaRPr lang="en-US" altLang="zh-CN" dirty="0" smtClean="0"/>
          </a:p>
          <a:p>
            <a:r>
              <a:rPr lang="en-US" dirty="0" smtClean="0"/>
              <a:t>②</a:t>
            </a:r>
            <a:r>
              <a:rPr lang="zh-CN" altLang="en-US" dirty="0" smtClean="0"/>
              <a:t>标准差</a:t>
            </a:r>
            <a:r>
              <a:rPr lang="en-US" dirty="0" smtClean="0"/>
              <a:t>，  </a:t>
            </a:r>
            <a:r>
              <a:rPr lang="zh-CN" altLang="en-US" dirty="0" smtClean="0"/>
              <a:t>就是方差的平方根</a:t>
            </a:r>
            <a:r>
              <a:rPr lang="en-US" dirty="0" smtClean="0"/>
              <a:t>。  </a:t>
            </a:r>
            <a:r>
              <a:rPr lang="zh-CN" altLang="en-US" dirty="0" smtClean="0"/>
              <a:t>标准差的计算公式为</a:t>
            </a:r>
            <a:r>
              <a:rPr lang="en-US" dirty="0" smtClean="0"/>
              <a:t>：</a:t>
            </a:r>
            <a:endParaRPr lang="zh-CN" altLang="en-US" dirty="0" smtClean="0"/>
          </a:p>
          <a:p>
            <a:endParaRPr lang="zh-CN" altLang="en-US" dirty="0" smtClean="0"/>
          </a:p>
          <a:p>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2057400" y="2438400"/>
            <a:ext cx="2581275" cy="1143000"/>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2590800" y="4267200"/>
            <a:ext cx="1885950" cy="485775"/>
          </a:xfrm>
          <a:prstGeom prst="rect">
            <a:avLst/>
          </a:prstGeom>
          <a:noFill/>
          <a:ln w="9525">
            <a:noFill/>
            <a:miter lim="800000"/>
            <a:headEnd/>
            <a:tailEnd/>
          </a:ln>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43011" name="Rectangle 3"/>
          <p:cNvSpPr>
            <a:spLocks noGrp="1" noChangeArrowheads="1"/>
          </p:cNvSpPr>
          <p:nvPr>
            <p:ph type="body" idx="1"/>
          </p:nvPr>
        </p:nvSpPr>
        <p:spPr/>
        <p:txBody>
          <a:bodyPr/>
          <a:lstStyle/>
          <a:p>
            <a:r>
              <a:rPr lang="en-US" dirty="0" smtClean="0"/>
              <a:t>（５）  </a:t>
            </a:r>
            <a:r>
              <a:rPr lang="zh-CN" altLang="en-US" dirty="0" smtClean="0"/>
              <a:t>离散系数</a:t>
            </a:r>
            <a:r>
              <a:rPr lang="en-US" dirty="0" smtClean="0"/>
              <a:t>。</a:t>
            </a:r>
          </a:p>
          <a:p>
            <a:r>
              <a:rPr lang="zh-CN" altLang="en-US" dirty="0" smtClean="0"/>
              <a:t>离散系数是用来综合反映观察标的变动范围与损失平均值之问相互关系的指针</a:t>
            </a:r>
            <a:r>
              <a:rPr lang="en-US" dirty="0" smtClean="0"/>
              <a:t>，  </a:t>
            </a:r>
            <a:r>
              <a:rPr lang="zh-CN" altLang="en-US" dirty="0" smtClean="0"/>
              <a:t>可以表 示为标准差与损失平均值之比</a:t>
            </a:r>
            <a:r>
              <a:rPr lang="en-US" dirty="0" smtClean="0"/>
              <a:t>。   </a:t>
            </a:r>
            <a:r>
              <a:rPr lang="zh-CN" altLang="en-US" dirty="0" smtClean="0"/>
              <a:t>如同样的标准差</a:t>
            </a:r>
            <a:r>
              <a:rPr lang="en-US" dirty="0" smtClean="0"/>
              <a:t>，  </a:t>
            </a:r>
            <a:r>
              <a:rPr lang="zh-CN" altLang="en-US" dirty="0" smtClean="0"/>
              <a:t>若损失平均值小</a:t>
            </a:r>
            <a:r>
              <a:rPr lang="en-US" dirty="0" smtClean="0"/>
              <a:t>，  </a:t>
            </a:r>
            <a:r>
              <a:rPr lang="zh-CN" altLang="en-US" dirty="0" smtClean="0"/>
              <a:t>则损失波动范围较大</a:t>
            </a:r>
            <a:r>
              <a:rPr lang="en-US" dirty="0" smtClean="0"/>
              <a:t>，</a:t>
            </a:r>
            <a:r>
              <a:rPr lang="zh-CN" altLang="en-US" dirty="0" smtClean="0"/>
              <a:t>风险较大</a:t>
            </a:r>
            <a:r>
              <a:rPr lang="en-US" dirty="0" smtClean="0"/>
              <a:t>；  </a:t>
            </a:r>
            <a:r>
              <a:rPr lang="zh-CN" altLang="en-US" dirty="0" smtClean="0"/>
              <a:t>若损失平均值很大</a:t>
            </a:r>
            <a:r>
              <a:rPr lang="en-US" dirty="0" smtClean="0"/>
              <a:t>，  </a:t>
            </a:r>
            <a:r>
              <a:rPr lang="zh-CN" altLang="en-US" dirty="0" smtClean="0"/>
              <a:t>则表明波动范围较小</a:t>
            </a:r>
            <a:r>
              <a:rPr lang="en-US" dirty="0" smtClean="0"/>
              <a:t>，  </a:t>
            </a:r>
            <a:r>
              <a:rPr lang="zh-CN" altLang="en-US" dirty="0" smtClean="0"/>
              <a:t>风险较小</a:t>
            </a:r>
            <a:r>
              <a:rPr lang="en-US" dirty="0" smtClean="0"/>
              <a:t>。  </a:t>
            </a:r>
            <a:r>
              <a:rPr lang="zh-CN" altLang="en-US" dirty="0" smtClean="0"/>
              <a:t>离散系数给出了一个风险的相对值</a:t>
            </a:r>
            <a:r>
              <a:rPr lang="en-US" dirty="0" smtClean="0"/>
              <a:t>。  </a:t>
            </a:r>
            <a:r>
              <a:rPr lang="zh-CN" altLang="en-US" dirty="0" smtClean="0"/>
              <a:t>离散系数越小</a:t>
            </a:r>
            <a:r>
              <a:rPr lang="en-US" dirty="0" smtClean="0"/>
              <a:t>，  </a:t>
            </a:r>
            <a:r>
              <a:rPr lang="zh-CN" altLang="en-US" dirty="0" smtClean="0"/>
              <a:t>损失分布的相对危险就越小</a:t>
            </a:r>
            <a:r>
              <a:rPr lang="en-US" dirty="0" smtClean="0"/>
              <a:t>。   </a:t>
            </a:r>
            <a:r>
              <a:rPr lang="zh-CN" altLang="en-US" dirty="0" smtClean="0"/>
              <a:t>其计算公式为</a:t>
            </a:r>
            <a:r>
              <a:rPr lang="en-US" dirty="0" smtClean="0"/>
              <a:t>：</a:t>
            </a:r>
            <a:endParaRPr lang="zh-CN" altLang="en-US" dirty="0" smtClean="0"/>
          </a:p>
          <a:p>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pic>
        <p:nvPicPr>
          <p:cNvPr id="2050" name="Picture 2"/>
          <p:cNvPicPr>
            <a:picLocks noChangeAspect="1" noChangeArrowheads="1"/>
          </p:cNvPicPr>
          <p:nvPr/>
        </p:nvPicPr>
        <p:blipFill>
          <a:blip r:embed="rId2"/>
          <a:srcRect/>
          <a:stretch>
            <a:fillRect/>
          </a:stretch>
        </p:blipFill>
        <p:spPr bwMode="auto">
          <a:xfrm>
            <a:off x="2895600" y="3657600"/>
            <a:ext cx="1771650" cy="733425"/>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6147" name="Rectangle 3"/>
          <p:cNvSpPr>
            <a:spLocks noGrp="1" noChangeArrowheads="1"/>
          </p:cNvSpPr>
          <p:nvPr>
            <p:ph type="body" idx="1"/>
          </p:nvPr>
        </p:nvSpPr>
        <p:spPr/>
        <p:txBody>
          <a:bodyPr/>
          <a:lstStyle/>
          <a:p>
            <a:pPr eaLnBrk="1" hangingPunct="1"/>
            <a:r>
              <a:rPr lang="en-US" dirty="0" smtClean="0"/>
              <a:t>３  </a:t>
            </a:r>
            <a:r>
              <a:rPr lang="zh-CN" altLang="en-US" dirty="0" smtClean="0"/>
              <a:t>分类</a:t>
            </a:r>
          </a:p>
          <a:p>
            <a:r>
              <a:rPr lang="en-US" dirty="0" smtClean="0"/>
              <a:t>（１）  </a:t>
            </a:r>
            <a:r>
              <a:rPr lang="zh-CN" altLang="en-US" dirty="0" smtClean="0"/>
              <a:t>根据风险产生的原因分类</a:t>
            </a:r>
            <a:r>
              <a:rPr lang="en-US" dirty="0" smtClean="0"/>
              <a:t>。</a:t>
            </a:r>
            <a:endParaRPr lang="zh-CN" altLang="en-US" dirty="0" smtClean="0"/>
          </a:p>
          <a:p>
            <a:r>
              <a:rPr lang="zh-CN" altLang="en-US" dirty="0" smtClean="0"/>
              <a:t>根据风险产生的原因分类</a:t>
            </a:r>
            <a:r>
              <a:rPr lang="en-US" dirty="0" smtClean="0"/>
              <a:t>，   </a:t>
            </a:r>
            <a:r>
              <a:rPr lang="zh-CN" altLang="en-US" dirty="0" smtClean="0"/>
              <a:t>风险可分为自然风险</a:t>
            </a:r>
            <a:r>
              <a:rPr lang="en-US" dirty="0" smtClean="0"/>
              <a:t>、  </a:t>
            </a:r>
            <a:r>
              <a:rPr lang="zh-CN" altLang="en-US" dirty="0" smtClean="0"/>
              <a:t>社会风险</a:t>
            </a:r>
            <a:r>
              <a:rPr lang="en-US" dirty="0" smtClean="0"/>
              <a:t>、  </a:t>
            </a:r>
            <a:r>
              <a:rPr lang="zh-CN" altLang="en-US" dirty="0" smtClean="0"/>
              <a:t>政治风险</a:t>
            </a:r>
            <a:r>
              <a:rPr lang="en-US" dirty="0" smtClean="0"/>
              <a:t>、  </a:t>
            </a:r>
            <a:r>
              <a:rPr lang="zh-CN" altLang="en-US" dirty="0" smtClean="0"/>
              <a:t>经济风险和技 术风险</a:t>
            </a:r>
            <a:r>
              <a:rPr lang="en-US" dirty="0" smtClean="0"/>
              <a:t>。</a:t>
            </a:r>
            <a:endParaRPr lang="zh-CN" altLang="en-US" dirty="0" smtClean="0"/>
          </a:p>
          <a:p>
            <a:r>
              <a:rPr lang="en-US" dirty="0" smtClean="0"/>
              <a:t>（２）  </a:t>
            </a:r>
            <a:r>
              <a:rPr lang="zh-CN" altLang="en-US" dirty="0" smtClean="0"/>
              <a:t>根据风险的性质分类</a:t>
            </a:r>
            <a:r>
              <a:rPr lang="en-US" dirty="0" smtClean="0"/>
              <a:t>。</a:t>
            </a:r>
            <a:endParaRPr lang="zh-CN" altLang="en-US" dirty="0" smtClean="0"/>
          </a:p>
          <a:p>
            <a:r>
              <a:rPr lang="zh-CN" altLang="en-US" dirty="0" smtClean="0"/>
              <a:t>根据风险的性质分类</a:t>
            </a:r>
            <a:r>
              <a:rPr lang="en-US" dirty="0" smtClean="0"/>
              <a:t>，  </a:t>
            </a:r>
            <a:r>
              <a:rPr lang="zh-CN" altLang="en-US" dirty="0" smtClean="0"/>
              <a:t>风险可分为纯粹风险和投机风险</a:t>
            </a:r>
            <a:r>
              <a:rPr lang="en-US" dirty="0" smtClean="0"/>
              <a:t>。</a:t>
            </a:r>
            <a:endParaRPr lang="zh-CN" altLang="en-US" dirty="0" smtClean="0"/>
          </a:p>
          <a:p>
            <a:r>
              <a:rPr lang="en-US" dirty="0" smtClean="0"/>
              <a:t>（３）  </a:t>
            </a:r>
            <a:r>
              <a:rPr lang="zh-CN" altLang="en-US" dirty="0" smtClean="0"/>
              <a:t>根据风险产生的环境分类</a:t>
            </a:r>
            <a:r>
              <a:rPr lang="en-US" dirty="0" smtClean="0"/>
              <a:t>。</a:t>
            </a:r>
            <a:endParaRPr lang="zh-CN" altLang="en-US" dirty="0" smtClean="0"/>
          </a:p>
          <a:p>
            <a:r>
              <a:rPr lang="zh-CN" altLang="en-US" dirty="0" smtClean="0"/>
              <a:t>根据风险产生的环境分类</a:t>
            </a:r>
            <a:r>
              <a:rPr lang="en-US" dirty="0" smtClean="0"/>
              <a:t>，   </a:t>
            </a:r>
            <a:r>
              <a:rPr lang="zh-CN" altLang="en-US" dirty="0" smtClean="0"/>
              <a:t>风险可分为静态风险和动态风险</a:t>
            </a:r>
            <a:r>
              <a:rPr lang="en-US" dirty="0" smtClean="0"/>
              <a:t>。</a:t>
            </a:r>
            <a:endParaRPr lang="zh-CN" altLang="en-US" dirty="0" smtClean="0"/>
          </a:p>
          <a:p>
            <a:r>
              <a:rPr lang="en-US" dirty="0" smtClean="0"/>
              <a:t>（４）  </a:t>
            </a:r>
            <a:r>
              <a:rPr lang="zh-CN" altLang="en-US" dirty="0" smtClean="0"/>
              <a:t>根据损失的范围分类</a:t>
            </a:r>
            <a:r>
              <a:rPr lang="en-US" dirty="0" smtClean="0"/>
              <a:t>。</a:t>
            </a:r>
            <a:endParaRPr lang="zh-CN" altLang="en-US" dirty="0" smtClean="0"/>
          </a:p>
          <a:p>
            <a:r>
              <a:rPr lang="zh-CN" altLang="en-US" dirty="0" smtClean="0"/>
              <a:t>根据损失的范围分类</a:t>
            </a:r>
            <a:r>
              <a:rPr lang="en-US" dirty="0" smtClean="0"/>
              <a:t>，  </a:t>
            </a:r>
            <a:r>
              <a:rPr lang="zh-CN" altLang="en-US" dirty="0" smtClean="0"/>
              <a:t>风险可分为基本风险和特定风险</a:t>
            </a:r>
            <a:r>
              <a:rPr lang="en-US" dirty="0" smtClean="0"/>
              <a:t>。</a:t>
            </a:r>
            <a:endParaRPr lang="zh-CN" altLang="en-US" dirty="0" smtClean="0"/>
          </a:p>
          <a:p>
            <a:r>
              <a:rPr lang="en-US" dirty="0" smtClean="0"/>
              <a:t>（５）  </a:t>
            </a:r>
            <a:r>
              <a:rPr lang="zh-CN" altLang="en-US" dirty="0" smtClean="0"/>
              <a:t>根据风险的对象分类</a:t>
            </a:r>
            <a:r>
              <a:rPr lang="en-US" dirty="0" smtClean="0"/>
              <a:t>。</a:t>
            </a:r>
            <a:endParaRPr lang="zh-CN" altLang="en-US" dirty="0" smtClean="0"/>
          </a:p>
          <a:p>
            <a:r>
              <a:rPr lang="zh-CN" altLang="en-US" dirty="0" smtClean="0"/>
              <a:t>根据风险的对象分类</a:t>
            </a:r>
            <a:r>
              <a:rPr lang="en-US" dirty="0" smtClean="0"/>
              <a:t>，  </a:t>
            </a:r>
            <a:r>
              <a:rPr lang="zh-CN" altLang="en-US" dirty="0" smtClean="0"/>
              <a:t>风险可分为财产风险</a:t>
            </a:r>
            <a:r>
              <a:rPr lang="en-US" dirty="0" smtClean="0"/>
              <a:t>、  </a:t>
            </a:r>
            <a:r>
              <a:rPr lang="zh-CN" altLang="en-US" dirty="0" smtClean="0"/>
              <a:t>人身风险</a:t>
            </a:r>
            <a:r>
              <a:rPr lang="en-US" dirty="0" smtClean="0"/>
              <a:t>、  </a:t>
            </a:r>
            <a:r>
              <a:rPr lang="zh-CN" altLang="en-US" dirty="0" smtClean="0"/>
              <a:t>责任风险和信用风险</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44035" name="Rectangle 3"/>
          <p:cNvSpPr>
            <a:spLocks noGrp="1" noChangeArrowheads="1"/>
          </p:cNvSpPr>
          <p:nvPr>
            <p:ph type="body" idx="1"/>
          </p:nvPr>
        </p:nvSpPr>
        <p:spPr/>
        <p:txBody>
          <a:bodyPr/>
          <a:lstStyle/>
          <a:p>
            <a:r>
              <a:rPr lang="en-US" dirty="0" smtClean="0"/>
              <a:t>５  </a:t>
            </a:r>
            <a:r>
              <a:rPr lang="zh-CN" altLang="en-US" dirty="0" smtClean="0"/>
              <a:t>风险监管</a:t>
            </a:r>
          </a:p>
          <a:p>
            <a:r>
              <a:rPr lang="en-US" dirty="0" smtClean="0"/>
              <a:t>１）  </a:t>
            </a:r>
            <a:r>
              <a:rPr lang="zh-CN" altLang="en-US" dirty="0" smtClean="0"/>
              <a:t>风险监控的含义和活动内容</a:t>
            </a:r>
            <a:r>
              <a:rPr lang="en-US" dirty="0" smtClean="0"/>
              <a:t>。</a:t>
            </a:r>
            <a:endParaRPr lang="zh-CN" altLang="en-US" dirty="0" smtClean="0"/>
          </a:p>
          <a:p>
            <a:r>
              <a:rPr lang="en-US" dirty="0" smtClean="0"/>
              <a:t>（１）  </a:t>
            </a:r>
            <a:r>
              <a:rPr lang="zh-CN" altLang="en-US" dirty="0" smtClean="0"/>
              <a:t>风险监控的含义</a:t>
            </a:r>
            <a:r>
              <a:rPr lang="en-US" dirty="0" smtClean="0"/>
              <a:t>。</a:t>
            </a:r>
            <a:endParaRPr lang="zh-CN" altLang="en-US" dirty="0" smtClean="0"/>
          </a:p>
          <a:p>
            <a:r>
              <a:rPr lang="zh-CN" altLang="en-US" dirty="0" smtClean="0"/>
              <a:t>风险监控  </a:t>
            </a:r>
            <a:r>
              <a:rPr lang="en-US" dirty="0" smtClean="0"/>
              <a:t>（ </a:t>
            </a:r>
            <a:r>
              <a:rPr lang="en-US" dirty="0" err="1" smtClean="0"/>
              <a:t>Ｒｉｓｋ</a:t>
            </a:r>
            <a:r>
              <a:rPr lang="en-US" dirty="0" smtClean="0"/>
              <a:t> </a:t>
            </a:r>
            <a:r>
              <a:rPr lang="en-US" dirty="0" err="1" smtClean="0"/>
              <a:t>Ｍｏｎｉｔｏｒｉｎｇ</a:t>
            </a:r>
            <a:r>
              <a:rPr lang="en-US" dirty="0" smtClean="0"/>
              <a:t>  </a:t>
            </a:r>
            <a:r>
              <a:rPr lang="en-US" dirty="0" err="1" smtClean="0"/>
              <a:t>ａｎｄ</a:t>
            </a:r>
            <a:r>
              <a:rPr lang="en-US" dirty="0" smtClean="0"/>
              <a:t> </a:t>
            </a:r>
            <a:r>
              <a:rPr lang="en-US" dirty="0" err="1" smtClean="0"/>
              <a:t>Ｃｏｎｔｒｏｌ</a:t>
            </a:r>
            <a:r>
              <a:rPr lang="en-US" dirty="0" smtClean="0"/>
              <a:t>）   </a:t>
            </a:r>
            <a:r>
              <a:rPr lang="zh-CN" altLang="en-US" dirty="0" smtClean="0"/>
              <a:t>就是通过对风险规划</a:t>
            </a:r>
            <a:r>
              <a:rPr lang="en-US" dirty="0" smtClean="0"/>
              <a:t>、   </a:t>
            </a:r>
            <a:r>
              <a:rPr lang="zh-CN" altLang="en-US" dirty="0" smtClean="0"/>
              <a:t>识别</a:t>
            </a:r>
            <a:r>
              <a:rPr lang="en-US" dirty="0" smtClean="0"/>
              <a:t>、  </a:t>
            </a:r>
            <a:r>
              <a:rPr lang="zh-CN" altLang="en-US" dirty="0" smtClean="0"/>
              <a:t>分析</a:t>
            </a:r>
            <a:r>
              <a:rPr lang="en-US" dirty="0" smtClean="0"/>
              <a:t>、  </a:t>
            </a:r>
            <a:r>
              <a:rPr lang="zh-CN" altLang="en-US" dirty="0" smtClean="0"/>
              <a:t>应对全过 程的监督和控制</a:t>
            </a:r>
            <a:r>
              <a:rPr lang="en-US" dirty="0" smtClean="0"/>
              <a:t>，  </a:t>
            </a:r>
            <a:r>
              <a:rPr lang="zh-CN" altLang="en-US" dirty="0" smtClean="0"/>
              <a:t>从而保证风险管理能达到预期目标的活动过程</a:t>
            </a:r>
            <a:r>
              <a:rPr lang="en-US" dirty="0" smtClean="0"/>
              <a:t>。</a:t>
            </a:r>
          </a:p>
          <a:p>
            <a:r>
              <a:rPr lang="en-US" dirty="0" smtClean="0"/>
              <a:t>（２）  </a:t>
            </a:r>
            <a:r>
              <a:rPr lang="zh-CN" altLang="en-US" dirty="0" smtClean="0"/>
              <a:t>风险监控的活动内容</a:t>
            </a:r>
            <a:r>
              <a:rPr lang="en-US" dirty="0" smtClean="0"/>
              <a:t>。</a:t>
            </a:r>
            <a:endParaRPr lang="zh-CN" altLang="en-US" dirty="0" smtClean="0"/>
          </a:p>
          <a:p>
            <a:r>
              <a:rPr lang="zh-CN" altLang="en-US" dirty="0" smtClean="0"/>
              <a:t>风险监控的活动内容就是监控设想风险的事件和情况</a:t>
            </a:r>
            <a:r>
              <a:rPr lang="en-US" dirty="0" smtClean="0"/>
              <a:t>，   </a:t>
            </a:r>
            <a:r>
              <a:rPr lang="zh-CN" altLang="en-US" dirty="0" smtClean="0"/>
              <a:t>是已经发生</a:t>
            </a:r>
            <a:r>
              <a:rPr lang="en-US" dirty="0" smtClean="0"/>
              <a:t>、  </a:t>
            </a:r>
            <a:r>
              <a:rPr lang="zh-CN" altLang="en-US" dirty="0" smtClean="0"/>
              <a:t>仍然存在还是已经 消失</a:t>
            </a:r>
            <a:r>
              <a:rPr lang="en-US" dirty="0" smtClean="0"/>
              <a:t>，  </a:t>
            </a:r>
            <a:r>
              <a:rPr lang="zh-CN" altLang="en-US" dirty="0" smtClean="0"/>
              <a:t>定期报告风险状态</a:t>
            </a:r>
            <a:r>
              <a:rPr lang="en-US" dirty="0" smtClean="0"/>
              <a:t>；  </a:t>
            </a:r>
            <a:r>
              <a:rPr lang="zh-CN" altLang="en-US" dirty="0" smtClean="0"/>
              <a:t>检查风险决策策略是否有效</a:t>
            </a:r>
            <a:r>
              <a:rPr lang="en-US" dirty="0" smtClean="0"/>
              <a:t>，  </a:t>
            </a:r>
            <a:r>
              <a:rPr lang="zh-CN" altLang="en-US" dirty="0" smtClean="0"/>
              <a:t>监控机制是否正常运行</a:t>
            </a:r>
            <a:r>
              <a:rPr lang="en-US" dirty="0" smtClean="0"/>
              <a:t>；   </a:t>
            </a:r>
            <a:r>
              <a:rPr lang="zh-CN" altLang="en-US" dirty="0" smtClean="0"/>
              <a:t>不断识别的风险</a:t>
            </a:r>
            <a:r>
              <a:rPr lang="en-US" dirty="0" smtClean="0"/>
              <a:t>，  </a:t>
            </a:r>
            <a:r>
              <a:rPr lang="zh-CN" altLang="en-US" dirty="0" smtClean="0"/>
              <a:t>及时发出风险预警信号并制定必要的对策</a:t>
            </a:r>
            <a:r>
              <a:rPr lang="en-US" dirty="0" smtClean="0"/>
              <a:t>、  </a:t>
            </a:r>
            <a:r>
              <a:rPr lang="zh-CN" altLang="en-US" dirty="0" smtClean="0"/>
              <a:t>措施控制风险事件</a:t>
            </a:r>
            <a:r>
              <a:rPr lang="en-US" dirty="0" smtClean="0"/>
              <a:t>，  </a:t>
            </a:r>
            <a:r>
              <a:rPr lang="zh-CN" altLang="en-US" dirty="0" smtClean="0"/>
              <a:t>降低其可能造成的损失</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45059" name="Rectangle 3"/>
          <p:cNvSpPr>
            <a:spLocks noGrp="1" noChangeArrowheads="1"/>
          </p:cNvSpPr>
          <p:nvPr>
            <p:ph type="body" idx="1"/>
          </p:nvPr>
        </p:nvSpPr>
        <p:spPr/>
        <p:txBody>
          <a:bodyPr/>
          <a:lstStyle/>
          <a:p>
            <a:r>
              <a:rPr lang="en-US" dirty="0" smtClean="0"/>
              <a:t>２）  </a:t>
            </a:r>
            <a:r>
              <a:rPr lang="zh-CN" altLang="en-US" dirty="0" smtClean="0"/>
              <a:t>风险监控的依据和目标</a:t>
            </a:r>
            <a:r>
              <a:rPr lang="en-US" dirty="0" smtClean="0"/>
              <a:t>。</a:t>
            </a:r>
            <a:endParaRPr lang="zh-CN" altLang="en-US" dirty="0" smtClean="0"/>
          </a:p>
          <a:p>
            <a:r>
              <a:rPr lang="en-US" dirty="0" smtClean="0"/>
              <a:t>（１）  </a:t>
            </a:r>
            <a:r>
              <a:rPr lang="zh-CN" altLang="en-US" dirty="0" smtClean="0"/>
              <a:t>风险监控的依据风险监控主要依据有如下四个方面</a:t>
            </a:r>
            <a:r>
              <a:rPr lang="en-US" dirty="0" smtClean="0"/>
              <a:t>：</a:t>
            </a:r>
            <a:endParaRPr lang="zh-CN" altLang="en-US" dirty="0" smtClean="0"/>
          </a:p>
          <a:p>
            <a:r>
              <a:rPr lang="en-US" dirty="0" smtClean="0"/>
              <a:t>①</a:t>
            </a:r>
            <a:r>
              <a:rPr lang="zh-CN" altLang="en-US" dirty="0" smtClean="0"/>
              <a:t>风险管理计划</a:t>
            </a:r>
            <a:r>
              <a:rPr lang="en-US" dirty="0" smtClean="0"/>
              <a:t>；</a:t>
            </a:r>
            <a:endParaRPr lang="zh-CN" altLang="en-US" dirty="0" smtClean="0"/>
          </a:p>
          <a:p>
            <a:r>
              <a:rPr lang="en-US" dirty="0" smtClean="0"/>
              <a:t>②</a:t>
            </a:r>
            <a:r>
              <a:rPr lang="zh-CN" altLang="en-US" dirty="0" smtClean="0"/>
              <a:t>风险决策计划</a:t>
            </a:r>
            <a:r>
              <a:rPr lang="en-US" dirty="0" smtClean="0"/>
              <a:t>；</a:t>
            </a:r>
            <a:endParaRPr lang="zh-CN" altLang="en-US" dirty="0" smtClean="0"/>
          </a:p>
          <a:p>
            <a:r>
              <a:rPr lang="en-US" dirty="0" smtClean="0"/>
              <a:t>③</a:t>
            </a:r>
            <a:r>
              <a:rPr lang="zh-CN" altLang="en-US" dirty="0" smtClean="0"/>
              <a:t>实际风险发展变化情况</a:t>
            </a:r>
            <a:r>
              <a:rPr lang="en-US" dirty="0" smtClean="0"/>
              <a:t>；</a:t>
            </a:r>
            <a:endParaRPr lang="zh-CN" altLang="en-US" dirty="0" smtClean="0"/>
          </a:p>
          <a:p>
            <a:r>
              <a:rPr lang="en-US" dirty="0" smtClean="0"/>
              <a:t>④</a:t>
            </a:r>
            <a:r>
              <a:rPr lang="zh-CN" altLang="en-US" dirty="0" smtClean="0"/>
              <a:t>可用于风险控制的资源</a:t>
            </a:r>
            <a:r>
              <a:rPr lang="en-US" dirty="0" smtClean="0"/>
              <a:t>。</a:t>
            </a:r>
          </a:p>
          <a:p>
            <a:r>
              <a:rPr lang="en-US" dirty="0" smtClean="0"/>
              <a:t>（２）  </a:t>
            </a:r>
            <a:r>
              <a:rPr lang="zh-CN" altLang="en-US" dirty="0" smtClean="0"/>
              <a:t>风险监控的目标风险监控的目标是</a:t>
            </a:r>
            <a:r>
              <a:rPr lang="en-US" dirty="0" smtClean="0"/>
              <a:t>：</a:t>
            </a:r>
            <a:endParaRPr lang="zh-CN" altLang="en-US" dirty="0" smtClean="0"/>
          </a:p>
          <a:p>
            <a:r>
              <a:rPr lang="en-US" dirty="0" smtClean="0"/>
              <a:t>①</a:t>
            </a:r>
            <a:r>
              <a:rPr lang="zh-CN" altLang="en-US" dirty="0" smtClean="0"/>
              <a:t>努力及早识别风险</a:t>
            </a:r>
            <a:r>
              <a:rPr lang="en-US" dirty="0" smtClean="0"/>
              <a:t>；</a:t>
            </a:r>
            <a:endParaRPr lang="zh-CN" altLang="en-US" dirty="0" smtClean="0"/>
          </a:p>
          <a:p>
            <a:r>
              <a:rPr lang="en-US" dirty="0" smtClean="0"/>
              <a:t>②</a:t>
            </a:r>
            <a:r>
              <a:rPr lang="zh-CN" altLang="en-US" dirty="0" smtClean="0"/>
              <a:t>努力避免风险事件的发生</a:t>
            </a:r>
            <a:r>
              <a:rPr lang="en-US" dirty="0" smtClean="0"/>
              <a:t>；</a:t>
            </a:r>
            <a:endParaRPr lang="zh-CN" altLang="en-US" dirty="0" smtClean="0"/>
          </a:p>
          <a:p>
            <a:r>
              <a:rPr lang="en-US" dirty="0" smtClean="0"/>
              <a:t>③</a:t>
            </a:r>
            <a:r>
              <a:rPr lang="zh-CN" altLang="en-US" dirty="0" smtClean="0"/>
              <a:t>积极消除风险事件的消极后果</a:t>
            </a:r>
            <a:r>
              <a:rPr lang="en-US" dirty="0" smtClean="0"/>
              <a:t>；</a:t>
            </a:r>
            <a:endParaRPr lang="zh-CN" altLang="en-US" dirty="0" smtClean="0"/>
          </a:p>
          <a:p>
            <a:r>
              <a:rPr lang="en-US" dirty="0" smtClean="0"/>
              <a:t>④</a:t>
            </a:r>
            <a:r>
              <a:rPr lang="zh-CN" altLang="en-US" dirty="0" smtClean="0"/>
              <a:t>充分吸取风险管理中的经验与教训</a:t>
            </a:r>
            <a:r>
              <a:rPr lang="en-US" dirty="0" smtClean="0"/>
              <a:t>。</a:t>
            </a:r>
            <a:endParaRPr lang="zh-CN" altLang="en-US" dirty="0" smtClean="0"/>
          </a:p>
          <a:p>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46083" name="Rectangle 3"/>
          <p:cNvSpPr>
            <a:spLocks noGrp="1" noChangeArrowheads="1"/>
          </p:cNvSpPr>
          <p:nvPr>
            <p:ph type="body" idx="1"/>
          </p:nvPr>
        </p:nvSpPr>
        <p:spPr/>
        <p:txBody>
          <a:bodyPr/>
          <a:lstStyle/>
          <a:p>
            <a:r>
              <a:rPr lang="en-US" dirty="0" smtClean="0"/>
              <a:t>３）  </a:t>
            </a:r>
            <a:r>
              <a:rPr lang="zh-CN" altLang="en-US" dirty="0" smtClean="0"/>
              <a:t>风险监控过程</a:t>
            </a:r>
            <a:r>
              <a:rPr lang="en-US" dirty="0" smtClean="0"/>
              <a:t>。</a:t>
            </a:r>
            <a:endParaRPr lang="zh-CN" altLang="en-US" dirty="0" smtClean="0"/>
          </a:p>
          <a:p>
            <a:r>
              <a:rPr lang="zh-CN" altLang="en-US" dirty="0" smtClean="0"/>
              <a:t>风险监控的具体步骤如</a:t>
            </a:r>
            <a:r>
              <a:rPr lang="zh-CN" altLang="en-US" dirty="0" smtClean="0">
                <a:hlinkClick r:id="rId2" action="ppaction://hlinksldjump"/>
              </a:rPr>
              <a:t>图 </a:t>
            </a:r>
            <a:r>
              <a:rPr lang="en-US" dirty="0" smtClean="0">
                <a:hlinkClick r:id="rId2" action="ppaction://hlinksldjump"/>
              </a:rPr>
              <a:t>６ － ３ </a:t>
            </a:r>
            <a:r>
              <a:rPr lang="zh-CN" altLang="en-US" dirty="0" smtClean="0"/>
              <a:t>所示</a:t>
            </a:r>
            <a:r>
              <a:rPr lang="en-US" dirty="0" smtClean="0"/>
              <a:t>。  </a:t>
            </a:r>
            <a:r>
              <a:rPr lang="zh-CN" altLang="en-US" dirty="0" smtClean="0"/>
              <a:t>准确的监控程序是风险管理中至关重要的一部分</a:t>
            </a:r>
            <a:r>
              <a:rPr lang="en-US" dirty="0" smtClean="0"/>
              <a:t>。 </a:t>
            </a:r>
            <a:r>
              <a:rPr lang="zh-CN" altLang="en-US" dirty="0" smtClean="0"/>
              <a:t>企业可能已执行了为识别较重大风险而精心设立的程序</a:t>
            </a:r>
            <a:r>
              <a:rPr lang="en-US" dirty="0" smtClean="0"/>
              <a:t>。 </a:t>
            </a:r>
            <a:r>
              <a:rPr lang="zh-CN" altLang="en-US" dirty="0" smtClean="0"/>
              <a:t>但是仍然必须定期对风险的当前状 况进行监察</a:t>
            </a:r>
            <a:r>
              <a:rPr lang="en-US" dirty="0" smtClean="0"/>
              <a:t>，  </a:t>
            </a:r>
            <a:r>
              <a:rPr lang="zh-CN" altLang="en-US" dirty="0" smtClean="0"/>
              <a:t>必要时对已识别的风险做出变更</a:t>
            </a:r>
            <a:r>
              <a:rPr lang="en-US" dirty="0" smtClean="0"/>
              <a:t>。</a:t>
            </a:r>
          </a:p>
          <a:p>
            <a:r>
              <a:rPr lang="en-US" dirty="0" smtClean="0"/>
              <a:t>４）  </a:t>
            </a:r>
            <a:r>
              <a:rPr lang="zh-CN" altLang="en-US" dirty="0" smtClean="0"/>
              <a:t>风险监控技术</a:t>
            </a:r>
            <a:r>
              <a:rPr lang="en-US" dirty="0" smtClean="0"/>
              <a:t>。</a:t>
            </a:r>
            <a:endParaRPr lang="zh-CN" altLang="en-US" dirty="0" smtClean="0"/>
          </a:p>
          <a:p>
            <a:r>
              <a:rPr lang="en-US" dirty="0" smtClean="0"/>
              <a:t>（１）  </a:t>
            </a:r>
            <a:r>
              <a:rPr lang="zh-CN" altLang="en-US" dirty="0" smtClean="0"/>
              <a:t>审核检查法</a:t>
            </a:r>
            <a:r>
              <a:rPr lang="en-US" dirty="0" smtClean="0"/>
              <a:t>。</a:t>
            </a:r>
            <a:endParaRPr lang="zh-CN" altLang="en-US" dirty="0" smtClean="0"/>
          </a:p>
          <a:p>
            <a:r>
              <a:rPr lang="zh-CN" altLang="en-US" dirty="0" smtClean="0"/>
              <a:t>审核多在进展到一定阶段时</a:t>
            </a:r>
            <a:r>
              <a:rPr lang="en-US" dirty="0" smtClean="0"/>
              <a:t>，   </a:t>
            </a:r>
            <a:r>
              <a:rPr lang="zh-CN" altLang="en-US" dirty="0" smtClean="0"/>
              <a:t>以会议形式进行</a:t>
            </a:r>
            <a:r>
              <a:rPr lang="en-US" dirty="0" smtClean="0"/>
              <a:t>，  </a:t>
            </a:r>
            <a:r>
              <a:rPr lang="zh-CN" altLang="en-US" dirty="0" smtClean="0"/>
              <a:t>审核的内容包括有关文件</a:t>
            </a:r>
            <a:r>
              <a:rPr lang="en-US" dirty="0" smtClean="0"/>
              <a:t>、  </a:t>
            </a:r>
            <a:r>
              <a:rPr lang="zh-CN" altLang="en-US" dirty="0" smtClean="0"/>
              <a:t>实施计划</a:t>
            </a:r>
            <a:r>
              <a:rPr lang="en-US" dirty="0" smtClean="0"/>
              <a:t>、</a:t>
            </a:r>
            <a:r>
              <a:rPr lang="zh-CN" altLang="en-US" dirty="0" smtClean="0"/>
              <a:t>必要的试验等</a:t>
            </a:r>
            <a:r>
              <a:rPr lang="en-US" dirty="0" smtClean="0"/>
              <a:t>。  </a:t>
            </a:r>
            <a:r>
              <a:rPr lang="zh-CN" altLang="en-US" dirty="0" smtClean="0"/>
              <a:t>审核结束后</a:t>
            </a:r>
            <a:r>
              <a:rPr lang="en-US" dirty="0" smtClean="0"/>
              <a:t>，  </a:t>
            </a:r>
            <a:r>
              <a:rPr lang="zh-CN" altLang="en-US" dirty="0" smtClean="0"/>
              <a:t>要把发现的问题及时交代给原来负责的人员</a:t>
            </a:r>
            <a:r>
              <a:rPr lang="en-US" dirty="0" smtClean="0"/>
              <a:t>，  </a:t>
            </a:r>
            <a:r>
              <a:rPr lang="zh-CN" altLang="en-US" dirty="0" smtClean="0"/>
              <a:t>让他们马上采取行动</a:t>
            </a:r>
            <a:r>
              <a:rPr lang="en-US" dirty="0" smtClean="0"/>
              <a:t>，  </a:t>
            </a:r>
            <a:r>
              <a:rPr lang="zh-CN" altLang="en-US" dirty="0" smtClean="0"/>
              <a:t>予以解决</a:t>
            </a:r>
            <a:r>
              <a:rPr lang="en-US" dirty="0" smtClean="0"/>
              <a:t>，  </a:t>
            </a:r>
            <a:r>
              <a:rPr lang="zh-CN" altLang="en-US" dirty="0" smtClean="0"/>
              <a:t>问题解决后要签字验收</a:t>
            </a:r>
            <a:r>
              <a:rPr lang="en-US" dirty="0" smtClean="0"/>
              <a:t>。</a:t>
            </a:r>
            <a:endParaRPr lang="zh-CN" altLang="en-US" dirty="0" smtClean="0"/>
          </a:p>
          <a:p>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47107" name="Rectangle 3"/>
          <p:cNvSpPr>
            <a:spLocks noGrp="1" noChangeArrowheads="1"/>
          </p:cNvSpPr>
          <p:nvPr>
            <p:ph type="body" idx="1"/>
          </p:nvPr>
        </p:nvSpPr>
        <p:spPr/>
        <p:txBody>
          <a:bodyPr/>
          <a:lstStyle/>
          <a:p>
            <a:r>
              <a:rPr lang="en-US" dirty="0" smtClean="0"/>
              <a:t>（２）  </a:t>
            </a:r>
            <a:r>
              <a:rPr lang="zh-CN" altLang="en-US" dirty="0" smtClean="0"/>
              <a:t>监控单</a:t>
            </a:r>
            <a:r>
              <a:rPr lang="en-US" dirty="0" smtClean="0"/>
              <a:t>。</a:t>
            </a:r>
            <a:endParaRPr lang="zh-CN" altLang="en-US" dirty="0" smtClean="0"/>
          </a:p>
          <a:p>
            <a:r>
              <a:rPr lang="zh-CN" altLang="en-US" dirty="0" smtClean="0"/>
              <a:t>监控单</a:t>
            </a:r>
            <a:r>
              <a:rPr lang="en-US" dirty="0" smtClean="0"/>
              <a:t>，  </a:t>
            </a:r>
            <a:r>
              <a:rPr lang="zh-CN" altLang="en-US" dirty="0" smtClean="0"/>
              <a:t>是影响重大的风险清单</a:t>
            </a:r>
            <a:r>
              <a:rPr lang="en-US" dirty="0" smtClean="0"/>
              <a:t>，   </a:t>
            </a:r>
            <a:r>
              <a:rPr lang="zh-CN" altLang="en-US" dirty="0" smtClean="0"/>
              <a:t>或在实施过程中需要给予特别 关 注 的 关 键 风 险 区 清 单</a:t>
            </a:r>
            <a:r>
              <a:rPr lang="en-US" dirty="0" smtClean="0"/>
              <a:t>。  </a:t>
            </a:r>
            <a:r>
              <a:rPr lang="zh-CN" altLang="en-US" dirty="0" smtClean="0"/>
              <a:t>监控单可以仅列出已识别出来的风险</a:t>
            </a:r>
            <a:r>
              <a:rPr lang="en-US" dirty="0" smtClean="0"/>
              <a:t>，  </a:t>
            </a:r>
            <a:r>
              <a:rPr lang="zh-CN" altLang="en-US" dirty="0" smtClean="0"/>
              <a:t>也可以列出更多内容</a:t>
            </a:r>
            <a:r>
              <a:rPr lang="en-US" dirty="0" smtClean="0"/>
              <a:t>：  </a:t>
            </a:r>
            <a:r>
              <a:rPr lang="zh-CN" altLang="en-US" dirty="0" smtClean="0"/>
              <a:t>风险在监控单中已停留的 时间</a:t>
            </a:r>
            <a:r>
              <a:rPr lang="en-US" dirty="0" smtClean="0"/>
              <a:t>、  </a:t>
            </a:r>
            <a:r>
              <a:rPr lang="zh-CN" altLang="en-US" dirty="0" smtClean="0"/>
              <a:t>风险处理活动</a:t>
            </a:r>
            <a:r>
              <a:rPr lang="en-US" dirty="0" smtClean="0"/>
              <a:t>、  </a:t>
            </a:r>
            <a:r>
              <a:rPr lang="zh-CN" altLang="en-US" dirty="0" smtClean="0"/>
              <a:t>各项风险处理活动的计划完成日期和实际完成日期</a:t>
            </a:r>
            <a:r>
              <a:rPr lang="en-US" dirty="0" smtClean="0"/>
              <a:t>、   </a:t>
            </a:r>
            <a:r>
              <a:rPr lang="zh-CN" altLang="en-US" dirty="0" smtClean="0"/>
              <a:t>有关问题的解释 等</a:t>
            </a:r>
            <a:r>
              <a:rPr lang="en-US" dirty="0" smtClean="0"/>
              <a:t>。</a:t>
            </a:r>
          </a:p>
          <a:p>
            <a:r>
              <a:rPr lang="en-US" dirty="0" smtClean="0"/>
              <a:t>（３）  </a:t>
            </a:r>
            <a:r>
              <a:rPr lang="zh-CN" altLang="en-US" dirty="0" smtClean="0"/>
              <a:t>风险报告</a:t>
            </a:r>
            <a:r>
              <a:rPr lang="en-US" dirty="0" smtClean="0"/>
              <a:t>。</a:t>
            </a:r>
            <a:endParaRPr lang="zh-CN" altLang="en-US" dirty="0" smtClean="0"/>
          </a:p>
          <a:p>
            <a:r>
              <a:rPr lang="zh-CN" altLang="en-US" dirty="0" smtClean="0"/>
              <a:t>风险报</a:t>
            </a:r>
            <a:r>
              <a:rPr lang="zh-CN" altLang="en-US" dirty="0" smtClean="0"/>
              <a:t>是</a:t>
            </a:r>
            <a:r>
              <a:rPr lang="zh-CN" altLang="en-US" dirty="0" smtClean="0"/>
              <a:t>告</a:t>
            </a:r>
            <a:r>
              <a:rPr lang="zh-CN" altLang="en-US" dirty="0" smtClean="0"/>
              <a:t>向决策者和项目组织成员传达的</a:t>
            </a:r>
            <a:r>
              <a:rPr lang="en-US" dirty="0" smtClean="0"/>
              <a:t>， </a:t>
            </a:r>
            <a:r>
              <a:rPr lang="zh-CN" altLang="en-US" dirty="0" smtClean="0"/>
              <a:t>关于已辨识问题的整个风险状况和风用来</a:t>
            </a:r>
            <a:r>
              <a:rPr lang="zh-CN" altLang="en-US" dirty="0" smtClean="0"/>
              <a:t>险</a:t>
            </a:r>
            <a:r>
              <a:rPr lang="zh-CN" altLang="en-US" dirty="0" smtClean="0"/>
              <a:t>处理活动效果的报告</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48131" name="Rectangle 3"/>
          <p:cNvSpPr>
            <a:spLocks noGrp="1" noChangeArrowheads="1"/>
          </p:cNvSpPr>
          <p:nvPr>
            <p:ph type="body" idx="1"/>
          </p:nvPr>
        </p:nvSpPr>
        <p:spPr/>
        <p:txBody>
          <a:bodyPr/>
          <a:lstStyle/>
          <a:p>
            <a:r>
              <a:rPr lang="en-US" dirty="0" smtClean="0"/>
              <a:t>（４）  </a:t>
            </a:r>
            <a:r>
              <a:rPr lang="zh-CN" altLang="en-US" dirty="0" smtClean="0"/>
              <a:t>费用偏差分析法</a:t>
            </a:r>
            <a:r>
              <a:rPr lang="en-US" dirty="0" smtClean="0"/>
              <a:t>。</a:t>
            </a:r>
            <a:endParaRPr lang="en-US" altLang="zh-CN" dirty="0" smtClean="0"/>
          </a:p>
          <a:p>
            <a:r>
              <a:rPr lang="zh-CN" altLang="en-US" dirty="0" smtClean="0"/>
              <a:t>费用</a:t>
            </a:r>
            <a:r>
              <a:rPr lang="zh-CN" altLang="en-US" dirty="0" smtClean="0"/>
              <a:t>偏差分析法</a:t>
            </a:r>
            <a:r>
              <a:rPr lang="en-US" dirty="0" smtClean="0"/>
              <a:t>，  </a:t>
            </a:r>
            <a:r>
              <a:rPr lang="zh-CN" altLang="en-US" dirty="0" smtClean="0"/>
              <a:t>这是一种测量项目预算实施情况的方法</a:t>
            </a:r>
            <a:r>
              <a:rPr lang="en-US" dirty="0" smtClean="0"/>
              <a:t>。  </a:t>
            </a:r>
            <a:r>
              <a:rPr lang="zh-CN" altLang="en-US" dirty="0" smtClean="0"/>
              <a:t>该法将实际上已完成的项目 工作同计划的项目工作进行比较</a:t>
            </a:r>
            <a:r>
              <a:rPr lang="en-US" dirty="0" smtClean="0"/>
              <a:t>，  </a:t>
            </a:r>
            <a:r>
              <a:rPr lang="zh-CN" altLang="en-US" dirty="0" smtClean="0"/>
              <a:t>确定项目在费用支出和时间进度方面是否符合原定计划要 求</a:t>
            </a:r>
            <a:r>
              <a:rPr lang="en-US" dirty="0" smtClean="0"/>
              <a:t>。  </a:t>
            </a:r>
            <a:r>
              <a:rPr lang="zh-CN" altLang="en-US" dirty="0" smtClean="0"/>
              <a:t>费用偏差的 公 式 为</a:t>
            </a:r>
            <a:r>
              <a:rPr lang="en-US" dirty="0" smtClean="0"/>
              <a:t>：  </a:t>
            </a:r>
            <a:r>
              <a:rPr lang="zh-CN" altLang="en-US" dirty="0" smtClean="0"/>
              <a:t>费 用 偏 差 </a:t>
            </a:r>
            <a:r>
              <a:rPr lang="en-US" dirty="0" smtClean="0"/>
              <a:t>＝ </a:t>
            </a:r>
            <a:r>
              <a:rPr lang="zh-CN" altLang="en-US" dirty="0" smtClean="0"/>
              <a:t>已 完 工 作 预 算 付 费  </a:t>
            </a:r>
            <a:r>
              <a:rPr lang="en-US" dirty="0" smtClean="0"/>
              <a:t>（ ＢＣＷＰ）    － </a:t>
            </a:r>
            <a:r>
              <a:rPr lang="zh-CN" altLang="en-US" dirty="0" smtClean="0"/>
              <a:t>实 际 付 费  </a:t>
            </a:r>
            <a:r>
              <a:rPr lang="en-US" dirty="0" smtClean="0"/>
              <a:t>（ ＡＣＷＰ） ， </a:t>
            </a:r>
            <a:r>
              <a:rPr lang="zh-CN" altLang="en-US" dirty="0" smtClean="0"/>
              <a:t>其中</a:t>
            </a:r>
            <a:r>
              <a:rPr lang="en-US" dirty="0" smtClean="0"/>
              <a:t>：  ＢＣＷＰ ＝ </a:t>
            </a:r>
            <a:r>
              <a:rPr lang="zh-CN" altLang="en-US" dirty="0" smtClean="0"/>
              <a:t>实际完成的工作量 </a:t>
            </a:r>
            <a:r>
              <a:rPr lang="en-US" dirty="0" smtClean="0"/>
              <a:t>× </a:t>
            </a:r>
            <a:r>
              <a:rPr lang="zh-CN" altLang="en-US" dirty="0" smtClean="0"/>
              <a:t>预算价格</a:t>
            </a:r>
            <a:r>
              <a:rPr lang="en-US" dirty="0" smtClean="0"/>
              <a:t>。  </a:t>
            </a:r>
            <a:r>
              <a:rPr lang="zh-CN" altLang="en-US" dirty="0" smtClean="0"/>
              <a:t>如若费用偏差大于 </a:t>
            </a:r>
            <a:r>
              <a:rPr lang="en-US" dirty="0" smtClean="0"/>
              <a:t>０，  </a:t>
            </a:r>
            <a:r>
              <a:rPr lang="zh-CN" altLang="en-US" dirty="0" smtClean="0"/>
              <a:t>表示项目未超支</a:t>
            </a:r>
            <a:r>
              <a:rPr lang="en-US" dirty="0" smtClean="0"/>
              <a:t>。  </a:t>
            </a:r>
            <a:r>
              <a:rPr lang="zh-CN" altLang="en-US" dirty="0" smtClean="0"/>
              <a:t>进 度偏差的公式为</a:t>
            </a:r>
            <a:r>
              <a:rPr lang="en-US" dirty="0" smtClean="0"/>
              <a:t>：  </a:t>
            </a:r>
            <a:r>
              <a:rPr lang="zh-CN" altLang="en-US" dirty="0" smtClean="0"/>
              <a:t>进 度 偏 差 </a:t>
            </a:r>
            <a:r>
              <a:rPr lang="en-US" dirty="0" smtClean="0"/>
              <a:t>＝ </a:t>
            </a:r>
            <a:r>
              <a:rPr lang="zh-CN" altLang="en-US" dirty="0" smtClean="0"/>
              <a:t>已 完 工 作 预 算 付 费 </a:t>
            </a:r>
            <a:r>
              <a:rPr lang="en-US" dirty="0" smtClean="0"/>
              <a:t>－ </a:t>
            </a:r>
            <a:r>
              <a:rPr lang="zh-CN" altLang="en-US" dirty="0" smtClean="0"/>
              <a:t>计 划 工 作 的 预 算 费 用  </a:t>
            </a:r>
            <a:r>
              <a:rPr lang="en-US" dirty="0" smtClean="0"/>
              <a:t>（ ＢＣＷＳ） ，  </a:t>
            </a:r>
            <a:r>
              <a:rPr lang="zh-CN" altLang="en-US" dirty="0" smtClean="0"/>
              <a:t>其 中</a:t>
            </a:r>
            <a:r>
              <a:rPr lang="en-US" dirty="0" smtClean="0"/>
              <a:t>：</a:t>
            </a:r>
          </a:p>
          <a:p>
            <a:r>
              <a:rPr lang="en-US" dirty="0" smtClean="0"/>
              <a:t>ＢＣＷＳ </a:t>
            </a:r>
            <a:r>
              <a:rPr lang="en-US" dirty="0" smtClean="0"/>
              <a:t>＝ </a:t>
            </a:r>
            <a:r>
              <a:rPr lang="zh-CN" altLang="en-US" dirty="0" smtClean="0"/>
              <a:t>计划完成的工作量 </a:t>
            </a:r>
            <a:r>
              <a:rPr lang="en-US" dirty="0" smtClean="0"/>
              <a:t>× </a:t>
            </a:r>
            <a:r>
              <a:rPr lang="zh-CN" altLang="en-US" dirty="0" smtClean="0"/>
              <a:t>预算价格</a:t>
            </a:r>
            <a:r>
              <a:rPr lang="en-US" dirty="0" smtClean="0"/>
              <a:t>。  </a:t>
            </a:r>
            <a:r>
              <a:rPr lang="zh-CN" altLang="en-US" dirty="0" smtClean="0"/>
              <a:t>若进度偏差大于 </a:t>
            </a:r>
            <a:r>
              <a:rPr lang="en-US" dirty="0" smtClean="0"/>
              <a:t>０，  </a:t>
            </a:r>
            <a:r>
              <a:rPr lang="zh-CN" altLang="en-US" dirty="0" smtClean="0"/>
              <a:t>表示项目进度提前</a:t>
            </a:r>
            <a:r>
              <a:rPr lang="en-US" dirty="0" smtClean="0"/>
              <a:t>。</a:t>
            </a:r>
            <a:endParaRPr lang="zh-CN" altLang="en-US" dirty="0" smtClean="0"/>
          </a:p>
          <a:p>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49155" name="Rectangle 3"/>
          <p:cNvSpPr>
            <a:spLocks noGrp="1" noChangeArrowheads="1"/>
          </p:cNvSpPr>
          <p:nvPr>
            <p:ph type="body" idx="1"/>
          </p:nvPr>
        </p:nvSpPr>
        <p:spPr/>
        <p:txBody>
          <a:bodyPr/>
          <a:lstStyle/>
          <a:p>
            <a:pPr eaLnBrk="1" hangingPunct="1">
              <a:lnSpc>
                <a:spcPct val="200000"/>
              </a:lnSpc>
            </a:pPr>
            <a:r>
              <a:rPr lang="en-US" dirty="0" smtClean="0"/>
              <a:t>５）  </a:t>
            </a:r>
            <a:r>
              <a:rPr lang="zh-CN" altLang="en-US" dirty="0" smtClean="0"/>
              <a:t>风险监控的措施</a:t>
            </a:r>
            <a:r>
              <a:rPr lang="en-US" dirty="0" smtClean="0"/>
              <a:t>。</a:t>
            </a:r>
            <a:endParaRPr lang="zh-CN" altLang="en-US" dirty="0" smtClean="0"/>
          </a:p>
          <a:p>
            <a:pPr eaLnBrk="1" hangingPunct="1">
              <a:lnSpc>
                <a:spcPct val="200000"/>
              </a:lnSpc>
            </a:pPr>
            <a:r>
              <a:rPr lang="en-US" dirty="0" smtClean="0"/>
              <a:t>（１）  </a:t>
            </a:r>
            <a:r>
              <a:rPr lang="zh-CN" altLang="en-US" dirty="0" smtClean="0"/>
              <a:t>建立风险预警系统</a:t>
            </a:r>
            <a:r>
              <a:rPr lang="en-US" dirty="0" smtClean="0"/>
              <a:t>。</a:t>
            </a:r>
            <a:endParaRPr lang="zh-CN" altLang="en-US" dirty="0" smtClean="0"/>
          </a:p>
          <a:p>
            <a:pPr eaLnBrk="1" hangingPunct="1">
              <a:lnSpc>
                <a:spcPct val="200000"/>
              </a:lnSpc>
            </a:pPr>
            <a:r>
              <a:rPr lang="zh-CN" altLang="en-US" dirty="0" smtClean="0"/>
              <a:t>风险预警管理</a:t>
            </a:r>
            <a:r>
              <a:rPr lang="en-US" dirty="0" smtClean="0"/>
              <a:t>，  </a:t>
            </a:r>
            <a:r>
              <a:rPr lang="zh-CN" altLang="en-US" dirty="0" smtClean="0"/>
              <a:t>是指对组织管理过程中有可能出现的风险</a:t>
            </a:r>
            <a:r>
              <a:rPr lang="en-US" dirty="0" smtClean="0"/>
              <a:t>，  </a:t>
            </a:r>
            <a:r>
              <a:rPr lang="zh-CN" altLang="en-US" dirty="0" smtClean="0"/>
              <a:t>超前或预先采取防范的管理 方式</a:t>
            </a:r>
            <a:r>
              <a:rPr lang="en-US" dirty="0" smtClean="0"/>
              <a:t>，  </a:t>
            </a:r>
            <a:r>
              <a:rPr lang="zh-CN" altLang="en-US" dirty="0" smtClean="0"/>
              <a:t>一旦在监控过程中发现有发生风险的征兆</a:t>
            </a:r>
            <a:r>
              <a:rPr lang="en-US" dirty="0" smtClean="0"/>
              <a:t>，  </a:t>
            </a:r>
            <a:r>
              <a:rPr lang="zh-CN" altLang="en-US" dirty="0" smtClean="0"/>
              <a:t>及时发出预警信号</a:t>
            </a:r>
            <a:r>
              <a:rPr lang="en-US" dirty="0" smtClean="0"/>
              <a:t>，  </a:t>
            </a:r>
            <a:r>
              <a:rPr lang="zh-CN" altLang="en-US" dirty="0" smtClean="0"/>
              <a:t>并采取校正行动</a:t>
            </a:r>
            <a:r>
              <a:rPr lang="en-US" dirty="0" smtClean="0"/>
              <a:t>，  </a:t>
            </a:r>
            <a:r>
              <a:rPr lang="zh-CN" altLang="en-US" dirty="0" smtClean="0"/>
              <a:t>以 最大限度地控制不利后果发生</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50179" name="Rectangle 3"/>
          <p:cNvSpPr>
            <a:spLocks noGrp="1" noChangeArrowheads="1"/>
          </p:cNvSpPr>
          <p:nvPr>
            <p:ph type="body" idx="1"/>
          </p:nvPr>
        </p:nvSpPr>
        <p:spPr/>
        <p:txBody>
          <a:bodyPr/>
          <a:lstStyle/>
          <a:p>
            <a:pPr eaLnBrk="1" hangingPunct="1"/>
            <a:r>
              <a:rPr lang="en-US" dirty="0" smtClean="0"/>
              <a:t>（２）  </a:t>
            </a:r>
            <a:r>
              <a:rPr lang="zh-CN" altLang="en-US" dirty="0" smtClean="0"/>
              <a:t>制订应对风险的应急计划</a:t>
            </a:r>
            <a:r>
              <a:rPr lang="en-US" dirty="0" smtClean="0"/>
              <a:t>。</a:t>
            </a:r>
            <a:endParaRPr lang="zh-CN" altLang="en-US" dirty="0" smtClean="0"/>
          </a:p>
          <a:p>
            <a:r>
              <a:rPr lang="zh-CN" altLang="en-US" dirty="0" smtClean="0"/>
              <a:t>应急计划是指为控制实施过程中可能出现或突然发生的特定情况做好的事先准备</a:t>
            </a:r>
            <a:r>
              <a:rPr lang="en-US" dirty="0" smtClean="0"/>
              <a:t>。</a:t>
            </a:r>
            <a:r>
              <a:rPr lang="zh-CN" altLang="en-US" dirty="0" smtClean="0"/>
              <a:t> 应急计划中应明确启动风险应急行动 的触发方式有四种</a:t>
            </a:r>
            <a:r>
              <a:rPr lang="en-US" dirty="0" smtClean="0"/>
              <a:t>：</a:t>
            </a:r>
            <a:endParaRPr lang="zh-CN" altLang="en-US" dirty="0" smtClean="0"/>
          </a:p>
          <a:p>
            <a:r>
              <a:rPr lang="en-US" dirty="0" smtClean="0"/>
              <a:t>①</a:t>
            </a:r>
            <a:r>
              <a:rPr lang="zh-CN" altLang="en-US" dirty="0" smtClean="0"/>
              <a:t>定期进行</a:t>
            </a:r>
            <a:r>
              <a:rPr lang="en-US" dirty="0" smtClean="0"/>
              <a:t>。</a:t>
            </a:r>
            <a:endParaRPr lang="zh-CN" altLang="en-US" dirty="0" smtClean="0"/>
          </a:p>
          <a:p>
            <a:r>
              <a:rPr lang="en-US" dirty="0" smtClean="0"/>
              <a:t>②</a:t>
            </a:r>
            <a:r>
              <a:rPr lang="zh-CN" altLang="en-US" dirty="0" smtClean="0"/>
              <a:t>以具体某一时间为行动信号</a:t>
            </a:r>
            <a:r>
              <a:rPr lang="en-US" dirty="0" smtClean="0"/>
              <a:t>。</a:t>
            </a:r>
            <a:endParaRPr lang="zh-CN" altLang="en-US" dirty="0" smtClean="0"/>
          </a:p>
          <a:p>
            <a:r>
              <a:rPr lang="en-US" dirty="0" smtClean="0"/>
              <a:t>③</a:t>
            </a:r>
            <a:r>
              <a:rPr lang="zh-CN" altLang="en-US" dirty="0" smtClean="0"/>
              <a:t>以实际值与预先确定的定量目标之间的差距为行动信号</a:t>
            </a:r>
            <a:r>
              <a:rPr lang="en-US" dirty="0" smtClean="0"/>
              <a:t>。</a:t>
            </a:r>
            <a:endParaRPr lang="zh-CN" altLang="en-US" dirty="0" smtClean="0"/>
          </a:p>
          <a:p>
            <a:r>
              <a:rPr lang="en-US" dirty="0" smtClean="0"/>
              <a:t>④</a:t>
            </a:r>
            <a:r>
              <a:rPr lang="zh-CN" altLang="en-US" dirty="0" smtClean="0"/>
              <a:t>以预先设定阈值为行动信号</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51203" name="Rectangle 3"/>
          <p:cNvSpPr>
            <a:spLocks noGrp="1" noChangeArrowheads="1"/>
          </p:cNvSpPr>
          <p:nvPr>
            <p:ph type="body" idx="1"/>
          </p:nvPr>
        </p:nvSpPr>
        <p:spPr/>
        <p:txBody>
          <a:bodyPr/>
          <a:lstStyle/>
          <a:p>
            <a:r>
              <a:rPr lang="en-US" dirty="0" smtClean="0"/>
              <a:t>（３）  </a:t>
            </a:r>
            <a:r>
              <a:rPr lang="zh-CN" altLang="en-US" dirty="0" smtClean="0"/>
              <a:t>确定合理的风险监控时机</a:t>
            </a:r>
            <a:r>
              <a:rPr lang="en-US" dirty="0" smtClean="0"/>
              <a:t>。</a:t>
            </a:r>
            <a:endParaRPr lang="zh-CN" altLang="en-US" dirty="0" smtClean="0"/>
          </a:p>
          <a:p>
            <a:r>
              <a:rPr lang="zh-CN" altLang="en-US" dirty="0" smtClean="0"/>
              <a:t>应兼顾既要避险又要经济可行的原则</a:t>
            </a:r>
            <a:r>
              <a:rPr lang="en-US" dirty="0" smtClean="0"/>
              <a:t>。  </a:t>
            </a:r>
            <a:r>
              <a:rPr lang="zh-CN" altLang="en-US" dirty="0" smtClean="0"/>
              <a:t>最好的规避策略付出的代价太大</a:t>
            </a:r>
            <a:r>
              <a:rPr lang="en-US" dirty="0" smtClean="0"/>
              <a:t>，  </a:t>
            </a:r>
            <a:r>
              <a:rPr lang="zh-CN" altLang="en-US" dirty="0" smtClean="0"/>
              <a:t>不采取措施</a:t>
            </a:r>
            <a:r>
              <a:rPr lang="en-US" dirty="0" smtClean="0"/>
              <a:t>，</a:t>
            </a:r>
            <a:r>
              <a:rPr lang="zh-CN" altLang="en-US" dirty="0" smtClean="0"/>
              <a:t>风险</a:t>
            </a:r>
            <a:r>
              <a:rPr lang="zh-CN" altLang="en-US" dirty="0" smtClean="0"/>
              <a:t>损失太大</a:t>
            </a:r>
            <a:r>
              <a:rPr lang="en-US" dirty="0" smtClean="0"/>
              <a:t>。</a:t>
            </a:r>
            <a:endParaRPr lang="zh-CN" altLang="en-US" dirty="0" smtClean="0"/>
          </a:p>
          <a:p>
            <a:r>
              <a:rPr lang="en-US" dirty="0" smtClean="0"/>
              <a:t>（４）  </a:t>
            </a:r>
            <a:r>
              <a:rPr lang="zh-CN" altLang="en-US" dirty="0" smtClean="0"/>
              <a:t>建立较为完善的监督检查机制</a:t>
            </a:r>
            <a:r>
              <a:rPr lang="en-US" dirty="0" smtClean="0"/>
              <a:t>，   </a:t>
            </a:r>
            <a:r>
              <a:rPr lang="zh-CN" altLang="en-US" dirty="0" smtClean="0"/>
              <a:t>进行动态管理</a:t>
            </a:r>
            <a:r>
              <a:rPr lang="en-US" dirty="0" smtClean="0"/>
              <a:t>。</a:t>
            </a:r>
            <a:endParaRPr lang="zh-CN" altLang="en-US" dirty="0" smtClean="0"/>
          </a:p>
          <a:p>
            <a:r>
              <a:rPr lang="zh-CN" altLang="en-US" dirty="0" smtClean="0"/>
              <a:t>企业的各级领导</a:t>
            </a:r>
            <a:r>
              <a:rPr lang="en-US" dirty="0" smtClean="0"/>
              <a:t>、  </a:t>
            </a:r>
            <a:r>
              <a:rPr lang="zh-CN" altLang="en-US" dirty="0" smtClean="0"/>
              <a:t>业务部门要经常到项目中进行检查与指导</a:t>
            </a:r>
            <a:r>
              <a:rPr lang="en-US" dirty="0" smtClean="0"/>
              <a:t>，  </a:t>
            </a:r>
            <a:r>
              <a:rPr lang="zh-CN" altLang="en-US" dirty="0" smtClean="0"/>
              <a:t>并加强与业主的沟通</a:t>
            </a:r>
            <a:r>
              <a:rPr lang="en-US" dirty="0" smtClean="0"/>
              <a:t>，  </a:t>
            </a:r>
            <a:r>
              <a:rPr lang="zh-CN" altLang="en-US" dirty="0" smtClean="0"/>
              <a:t>听 取客户的意见</a:t>
            </a:r>
            <a:r>
              <a:rPr lang="en-US" dirty="0" smtClean="0"/>
              <a:t>，  </a:t>
            </a:r>
            <a:r>
              <a:rPr lang="zh-CN" altLang="en-US" dirty="0" smtClean="0"/>
              <a:t>及时把各种新的法律法规</a:t>
            </a:r>
            <a:r>
              <a:rPr lang="en-US" dirty="0" smtClean="0"/>
              <a:t>、   </a:t>
            </a:r>
            <a:r>
              <a:rPr lang="zh-CN" altLang="en-US" dirty="0" smtClean="0"/>
              <a:t>内外形势变化</a:t>
            </a:r>
            <a:r>
              <a:rPr lang="en-US" dirty="0" smtClean="0"/>
              <a:t>、  </a:t>
            </a:r>
            <a:r>
              <a:rPr lang="zh-CN" altLang="en-US" dirty="0" smtClean="0"/>
              <a:t>企业和客户的要求等传达到项目  监理人员当中</a:t>
            </a:r>
            <a:r>
              <a:rPr lang="en-US" dirty="0" smtClean="0"/>
              <a:t>，  </a:t>
            </a:r>
            <a:r>
              <a:rPr lang="zh-CN" altLang="en-US" dirty="0" smtClean="0"/>
              <a:t>并在检查中及时发现项目监理机构的不足</a:t>
            </a:r>
            <a:r>
              <a:rPr lang="en-US" dirty="0" smtClean="0"/>
              <a:t>，  </a:t>
            </a:r>
            <a:r>
              <a:rPr lang="zh-CN" altLang="en-US" dirty="0" smtClean="0"/>
              <a:t>企业管理者应针对项目存在的</a:t>
            </a:r>
            <a:r>
              <a:rPr lang="zh-CN" altLang="en-US" dirty="0" smtClean="0"/>
              <a:t>风险</a:t>
            </a:r>
            <a:r>
              <a:rPr lang="zh-CN" altLang="en-US" dirty="0" smtClean="0"/>
              <a:t>隐患</a:t>
            </a:r>
            <a:r>
              <a:rPr lang="en-US" dirty="0" smtClean="0"/>
              <a:t>， </a:t>
            </a:r>
            <a:r>
              <a:rPr lang="zh-CN" altLang="en-US" dirty="0" smtClean="0"/>
              <a:t>及时加以处理</a:t>
            </a:r>
            <a:r>
              <a:rPr lang="en-US" dirty="0" smtClean="0"/>
              <a:t>， </a:t>
            </a:r>
            <a:r>
              <a:rPr lang="zh-CN" altLang="en-US" dirty="0" smtClean="0"/>
              <a:t>使其消失于萌芽状态</a:t>
            </a:r>
            <a:r>
              <a:rPr lang="en-US" dirty="0" smtClean="0"/>
              <a:t>，  </a:t>
            </a:r>
            <a:r>
              <a:rPr lang="zh-CN" altLang="en-US" dirty="0" smtClean="0"/>
              <a:t>避免风险事故的发生</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52227" name="Rectangle 3"/>
          <p:cNvSpPr>
            <a:spLocks noGrp="1" noChangeArrowheads="1"/>
          </p:cNvSpPr>
          <p:nvPr>
            <p:ph type="body" idx="1"/>
          </p:nvPr>
        </p:nvSpPr>
        <p:spPr/>
        <p:txBody>
          <a:bodyPr/>
          <a:lstStyle/>
          <a:p>
            <a:pPr eaLnBrk="1" hangingPunct="1">
              <a:lnSpc>
                <a:spcPct val="200000"/>
              </a:lnSpc>
            </a:pPr>
            <a:r>
              <a:rPr lang="zh-CN" altLang="en-US" sz="2900" dirty="0" smtClean="0"/>
              <a:t>二</a:t>
            </a:r>
            <a:r>
              <a:rPr lang="en-US" sz="2900" dirty="0" smtClean="0"/>
              <a:t>、  </a:t>
            </a:r>
            <a:r>
              <a:rPr lang="zh-CN" altLang="en-US" sz="2900" dirty="0" smtClean="0"/>
              <a:t>国际物流风险管理流程</a:t>
            </a:r>
          </a:p>
          <a:p>
            <a:pPr>
              <a:lnSpc>
                <a:spcPct val="200000"/>
              </a:lnSpc>
            </a:pPr>
            <a:r>
              <a:rPr lang="en-US" dirty="0" smtClean="0"/>
              <a:t>１  </a:t>
            </a:r>
            <a:r>
              <a:rPr lang="zh-CN" altLang="en-US" dirty="0" smtClean="0"/>
              <a:t>国际物流风险识别</a:t>
            </a:r>
          </a:p>
          <a:p>
            <a:pPr>
              <a:lnSpc>
                <a:spcPct val="200000"/>
              </a:lnSpc>
            </a:pPr>
            <a:r>
              <a:rPr lang="zh-CN" altLang="en-US" dirty="0" smtClean="0"/>
              <a:t>国际物流风险识别是指国际物流风险管理主体在各类风险事件发生之前运用各种方法系 统地认识所面临的各种风险以及分析风险事件发生的潜在原因</a:t>
            </a:r>
            <a:r>
              <a:rPr lang="en-US" dirty="0" smtClean="0"/>
              <a:t>。   </a:t>
            </a:r>
            <a:r>
              <a:rPr lang="zh-CN" altLang="en-US" dirty="0" smtClean="0"/>
              <a:t>通过调查与分析识别国际</a:t>
            </a:r>
            <a:r>
              <a:rPr lang="zh-CN" altLang="en-US" dirty="0" smtClean="0"/>
              <a:t>物流</a:t>
            </a:r>
            <a:r>
              <a:rPr lang="zh-CN" altLang="en-US" dirty="0" smtClean="0"/>
              <a:t>风险的存在</a:t>
            </a:r>
            <a:r>
              <a:rPr lang="en-US" dirty="0" smtClean="0"/>
              <a:t>；  </a:t>
            </a:r>
            <a:r>
              <a:rPr lang="zh-CN" altLang="en-US" dirty="0" smtClean="0"/>
              <a:t>通过归类</a:t>
            </a:r>
            <a:r>
              <a:rPr lang="en-US" dirty="0" smtClean="0"/>
              <a:t>，  </a:t>
            </a:r>
            <a:r>
              <a:rPr lang="zh-CN" altLang="en-US" dirty="0" smtClean="0"/>
              <a:t>掌握风险发生的原因和条件</a:t>
            </a:r>
            <a:r>
              <a:rPr lang="en-US" dirty="0" smtClean="0"/>
              <a:t>，  </a:t>
            </a:r>
            <a:r>
              <a:rPr lang="zh-CN" altLang="en-US" dirty="0" smtClean="0"/>
              <a:t>以及风险具有的性质</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53251"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国际物流风险度量</a:t>
            </a:r>
          </a:p>
          <a:p>
            <a:pPr>
              <a:lnSpc>
                <a:spcPct val="200000"/>
              </a:lnSpc>
            </a:pPr>
            <a:r>
              <a:rPr lang="zh-CN" altLang="en-US" dirty="0" smtClean="0"/>
              <a:t>国际物流风险度量是指对风险发生的可能性或损失的范围与程度进行估计与度量</a:t>
            </a:r>
            <a:r>
              <a:rPr lang="en-US" dirty="0" smtClean="0"/>
              <a:t>。 </a:t>
            </a:r>
            <a:r>
              <a:rPr lang="zh-CN" altLang="en-US" dirty="0" smtClean="0"/>
              <a:t>仅仅 识别风险</a:t>
            </a:r>
            <a:r>
              <a:rPr lang="en-US" dirty="0" smtClean="0"/>
              <a:t>，  </a:t>
            </a:r>
            <a:r>
              <a:rPr lang="zh-CN" altLang="en-US" dirty="0" smtClean="0"/>
              <a:t>了解灾害损失的存在</a:t>
            </a:r>
            <a:r>
              <a:rPr lang="en-US" dirty="0" smtClean="0"/>
              <a:t>，  </a:t>
            </a:r>
            <a:r>
              <a:rPr lang="zh-CN" altLang="en-US" dirty="0" smtClean="0"/>
              <a:t>对实施风险管理来说远远不够</a:t>
            </a:r>
            <a:r>
              <a:rPr lang="en-US" dirty="0" smtClean="0"/>
              <a:t>，  </a:t>
            </a:r>
            <a:r>
              <a:rPr lang="zh-CN" altLang="en-US" dirty="0" smtClean="0"/>
              <a:t>还必须对在实际中可能出 现的损失结果</a:t>
            </a:r>
            <a:r>
              <a:rPr lang="en-US" dirty="0" smtClean="0"/>
              <a:t>、  </a:t>
            </a:r>
            <a:r>
              <a:rPr lang="zh-CN" altLang="en-US" dirty="0" smtClean="0"/>
              <a:t>损失的严重程度予以充分的估计和衡量</a:t>
            </a:r>
            <a:r>
              <a:rPr lang="en-US" dirty="0" smtClean="0"/>
              <a:t>。  </a:t>
            </a:r>
            <a:r>
              <a:rPr lang="zh-CN" altLang="en-US" dirty="0" smtClean="0"/>
              <a:t>只有准确地度量风险</a:t>
            </a:r>
            <a:r>
              <a:rPr lang="en-US" dirty="0" smtClean="0"/>
              <a:t>，  </a:t>
            </a:r>
            <a:r>
              <a:rPr lang="zh-CN" altLang="en-US" dirty="0" smtClean="0"/>
              <a:t>才能选择有 效的工具应对风险</a:t>
            </a:r>
            <a:r>
              <a:rPr lang="en-US" dirty="0" smtClean="0"/>
              <a:t>，  </a:t>
            </a:r>
            <a:r>
              <a:rPr lang="zh-CN" altLang="en-US" dirty="0" smtClean="0"/>
              <a:t>并达到以最少费用支出获得最佳风险管理效果的目的</a:t>
            </a:r>
            <a:r>
              <a:rPr lang="en-US" dirty="0" smtClean="0"/>
              <a:t>。</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7171" name="Rectangle 3"/>
          <p:cNvSpPr>
            <a:spLocks noGrp="1" noChangeArrowheads="1"/>
          </p:cNvSpPr>
          <p:nvPr>
            <p:ph type="body" idx="1"/>
          </p:nvPr>
        </p:nvSpPr>
        <p:spPr/>
        <p:txBody>
          <a:bodyPr/>
          <a:lstStyle/>
          <a:p>
            <a:r>
              <a:rPr lang="en-US" dirty="0" smtClean="0"/>
              <a:t>（６）  </a:t>
            </a:r>
            <a:r>
              <a:rPr lang="zh-CN" altLang="en-US" dirty="0" smtClean="0"/>
              <a:t>根据风险的效应分类</a:t>
            </a:r>
            <a:r>
              <a:rPr lang="en-US" dirty="0" smtClean="0"/>
              <a:t>。</a:t>
            </a:r>
            <a:endParaRPr lang="zh-CN" altLang="en-US" dirty="0" smtClean="0"/>
          </a:p>
          <a:p>
            <a:r>
              <a:rPr lang="zh-CN" altLang="en-US" dirty="0" smtClean="0"/>
              <a:t>根据风险的效应分类</a:t>
            </a:r>
            <a:r>
              <a:rPr lang="en-US" dirty="0" smtClean="0"/>
              <a:t>，  </a:t>
            </a:r>
            <a:r>
              <a:rPr lang="zh-CN" altLang="en-US" dirty="0" smtClean="0"/>
              <a:t>风险可分为系统性风险和非系统性风险</a:t>
            </a:r>
            <a:r>
              <a:rPr lang="en-US" dirty="0" smtClean="0"/>
              <a:t>。</a:t>
            </a:r>
            <a:endParaRPr lang="zh-CN" altLang="en-US" dirty="0" smtClean="0"/>
          </a:p>
          <a:p>
            <a:r>
              <a:rPr lang="en-US" dirty="0" smtClean="0"/>
              <a:t>（７）  </a:t>
            </a:r>
            <a:r>
              <a:rPr lang="zh-CN" altLang="en-US" dirty="0" smtClean="0"/>
              <a:t>其他风险的分类</a:t>
            </a:r>
            <a:r>
              <a:rPr lang="en-US" dirty="0" smtClean="0"/>
              <a:t>。</a:t>
            </a:r>
            <a:endParaRPr lang="zh-CN" altLang="en-US" dirty="0" smtClean="0"/>
          </a:p>
          <a:p>
            <a:r>
              <a:rPr lang="en-US" dirty="0" smtClean="0"/>
              <a:t>①</a:t>
            </a:r>
            <a:r>
              <a:rPr lang="zh-CN" altLang="en-US" dirty="0" smtClean="0"/>
              <a:t>金融界的  </a:t>
            </a:r>
            <a:r>
              <a:rPr lang="en-US" dirty="0" smtClean="0"/>
              <a:t>《 </a:t>
            </a:r>
            <a:r>
              <a:rPr lang="zh-CN" altLang="en-US" dirty="0" smtClean="0"/>
              <a:t>巴塞尔协议</a:t>
            </a:r>
            <a:r>
              <a:rPr lang="en-US" dirty="0" smtClean="0"/>
              <a:t>》   </a:t>
            </a:r>
            <a:r>
              <a:rPr lang="zh-CN" altLang="en-US" dirty="0" smtClean="0"/>
              <a:t>对风险的分类</a:t>
            </a:r>
            <a:r>
              <a:rPr lang="en-US" dirty="0" smtClean="0"/>
              <a:t>。</a:t>
            </a:r>
            <a:endParaRPr lang="zh-CN" altLang="en-US" dirty="0" smtClean="0"/>
          </a:p>
          <a:p>
            <a:r>
              <a:rPr lang="zh-CN" altLang="en-US" dirty="0" smtClean="0"/>
              <a:t>金融界依据  </a:t>
            </a:r>
            <a:r>
              <a:rPr lang="en-US" dirty="0" smtClean="0"/>
              <a:t>《 </a:t>
            </a:r>
            <a:r>
              <a:rPr lang="zh-CN" altLang="en-US" dirty="0" smtClean="0"/>
              <a:t>巴塞尔协议</a:t>
            </a:r>
            <a:r>
              <a:rPr lang="en-US" dirty="0" smtClean="0"/>
              <a:t>》   </a:t>
            </a:r>
            <a:r>
              <a:rPr lang="zh-CN" altLang="en-US" dirty="0" smtClean="0"/>
              <a:t>常把风险分为市场风险</a:t>
            </a:r>
            <a:r>
              <a:rPr lang="en-US" dirty="0" smtClean="0"/>
              <a:t>、   </a:t>
            </a:r>
            <a:r>
              <a:rPr lang="zh-CN" altLang="en-US" dirty="0" smtClean="0"/>
              <a:t>信用风险</a:t>
            </a:r>
            <a:r>
              <a:rPr lang="en-US" dirty="0" smtClean="0"/>
              <a:t>、  </a:t>
            </a:r>
            <a:r>
              <a:rPr lang="zh-CN" altLang="en-US" dirty="0" smtClean="0"/>
              <a:t>操作风险类</a:t>
            </a:r>
            <a:r>
              <a:rPr lang="en-US" dirty="0" smtClean="0"/>
              <a:t>。</a:t>
            </a:r>
            <a:endParaRPr lang="zh-CN" altLang="en-US" dirty="0" smtClean="0"/>
          </a:p>
          <a:p>
            <a:r>
              <a:rPr lang="en-US" dirty="0" smtClean="0"/>
              <a:t>②</a:t>
            </a:r>
            <a:r>
              <a:rPr lang="zh-CN" altLang="en-US" dirty="0" smtClean="0"/>
              <a:t>国务院国有资产监督管理委员会对风险的分类</a:t>
            </a:r>
            <a:r>
              <a:rPr lang="en-US" dirty="0" smtClean="0"/>
              <a:t>。</a:t>
            </a:r>
            <a:endParaRPr lang="zh-CN" altLang="en-US" dirty="0" smtClean="0"/>
          </a:p>
          <a:p>
            <a:r>
              <a:rPr lang="zh-CN" altLang="en-US" dirty="0" smtClean="0"/>
              <a:t>国务院国有资产监督管理委员会</a:t>
            </a:r>
            <a:r>
              <a:rPr lang="en-US" dirty="0" smtClean="0"/>
              <a:t>   （ </a:t>
            </a:r>
            <a:r>
              <a:rPr lang="en-US" dirty="0" err="1" smtClean="0"/>
              <a:t>Ｓｔａｔｅ⁃ｏｗｎｅｄ</a:t>
            </a:r>
            <a:r>
              <a:rPr lang="en-US" dirty="0" smtClean="0"/>
              <a:t>  </a:t>
            </a:r>
            <a:r>
              <a:rPr lang="en-US" dirty="0" err="1" smtClean="0"/>
              <a:t>Ａｓｓｅｔｓ</a:t>
            </a:r>
            <a:r>
              <a:rPr lang="en-US" dirty="0" smtClean="0"/>
              <a:t>  </a:t>
            </a:r>
            <a:r>
              <a:rPr lang="en-US" dirty="0" err="1" smtClean="0"/>
              <a:t>Ｓｕｐｅｒｖｉｓｉｏｎ</a:t>
            </a:r>
            <a:r>
              <a:rPr lang="en-US" dirty="0" smtClean="0"/>
              <a:t>  </a:t>
            </a:r>
            <a:r>
              <a:rPr lang="en-US" dirty="0" err="1" smtClean="0"/>
              <a:t>ａｎｄ</a:t>
            </a:r>
            <a:r>
              <a:rPr lang="en-US" dirty="0" smtClean="0"/>
              <a:t> </a:t>
            </a:r>
            <a:r>
              <a:rPr lang="en-US" dirty="0" err="1" smtClean="0"/>
              <a:t>Ａｄｍｉｎｉｓｔｒａｔｉｏｎ</a:t>
            </a:r>
            <a:r>
              <a:rPr lang="en-US" dirty="0" smtClean="0"/>
              <a:t>  </a:t>
            </a:r>
            <a:r>
              <a:rPr lang="en-US" dirty="0" err="1" smtClean="0"/>
              <a:t>Ｃｏｍ⁃ｍｉｓｓｉｏｎ</a:t>
            </a:r>
            <a:r>
              <a:rPr lang="en-US" dirty="0" smtClean="0"/>
              <a:t>  </a:t>
            </a:r>
            <a:r>
              <a:rPr lang="en-US" dirty="0" err="1" smtClean="0"/>
              <a:t>ｏｆ</a:t>
            </a:r>
            <a:r>
              <a:rPr lang="en-US" dirty="0" smtClean="0"/>
              <a:t> </a:t>
            </a:r>
            <a:r>
              <a:rPr lang="en-US" dirty="0" err="1" smtClean="0"/>
              <a:t>ｔｈｅ</a:t>
            </a:r>
            <a:r>
              <a:rPr lang="en-US" dirty="0" smtClean="0"/>
              <a:t> </a:t>
            </a:r>
            <a:r>
              <a:rPr lang="en-US" dirty="0" err="1" smtClean="0"/>
              <a:t>Ｓｔａｔｅ</a:t>
            </a:r>
            <a:r>
              <a:rPr lang="en-US" dirty="0" smtClean="0"/>
              <a:t> </a:t>
            </a:r>
            <a:r>
              <a:rPr lang="en-US" dirty="0" err="1" smtClean="0"/>
              <a:t>Ｃｏｕｎｃｉｌ</a:t>
            </a:r>
            <a:r>
              <a:rPr lang="en-US" dirty="0" smtClean="0"/>
              <a:t>，  ＳＡＳＡＣ，  </a:t>
            </a:r>
            <a:r>
              <a:rPr lang="zh-CN" altLang="en-US" dirty="0" smtClean="0"/>
              <a:t>即国资委</a:t>
            </a:r>
            <a:r>
              <a:rPr lang="en-US" dirty="0" smtClean="0"/>
              <a:t>）   </a:t>
            </a:r>
            <a:r>
              <a:rPr lang="zh-CN" altLang="en-US" dirty="0" smtClean="0"/>
              <a:t>在  </a:t>
            </a:r>
            <a:r>
              <a:rPr lang="en-US" dirty="0" smtClean="0"/>
              <a:t>《 </a:t>
            </a:r>
            <a:r>
              <a:rPr lang="zh-CN" altLang="en-US" dirty="0" smtClean="0"/>
              <a:t>中央企业全面风险管理</a:t>
            </a:r>
            <a:r>
              <a:rPr lang="en-US" dirty="0" smtClean="0"/>
              <a:t>》   </a:t>
            </a:r>
            <a:r>
              <a:rPr lang="zh-CN" altLang="en-US" dirty="0" smtClean="0"/>
              <a:t>中把风险分 为战略风险</a:t>
            </a:r>
            <a:r>
              <a:rPr lang="en-US" dirty="0" smtClean="0"/>
              <a:t>、  </a:t>
            </a:r>
            <a:r>
              <a:rPr lang="zh-CN" altLang="en-US" dirty="0" smtClean="0"/>
              <a:t>市场风险</a:t>
            </a:r>
            <a:r>
              <a:rPr lang="en-US" dirty="0" smtClean="0"/>
              <a:t>、  </a:t>
            </a:r>
            <a:r>
              <a:rPr lang="zh-CN" altLang="en-US" dirty="0" smtClean="0"/>
              <a:t>运营风险</a:t>
            </a:r>
            <a:r>
              <a:rPr lang="en-US" dirty="0" smtClean="0"/>
              <a:t>、  </a:t>
            </a:r>
            <a:r>
              <a:rPr lang="zh-CN" altLang="en-US" dirty="0" smtClean="0"/>
              <a:t>财务风险</a:t>
            </a:r>
            <a:r>
              <a:rPr lang="en-US" dirty="0" smtClean="0"/>
              <a:t>、  </a:t>
            </a:r>
            <a:r>
              <a:rPr lang="zh-CN" altLang="en-US" dirty="0" smtClean="0"/>
              <a:t>法律风险</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54275"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国际物流风险处理</a:t>
            </a:r>
          </a:p>
          <a:p>
            <a:pPr>
              <a:lnSpc>
                <a:spcPct val="200000"/>
              </a:lnSpc>
            </a:pPr>
            <a:r>
              <a:rPr lang="zh-CN" altLang="en-US" dirty="0" smtClean="0"/>
              <a:t>国际物流风险处理是国际物流风险管理的核心</a:t>
            </a:r>
            <a:r>
              <a:rPr lang="en-US" dirty="0" smtClean="0"/>
              <a:t>。 </a:t>
            </a:r>
            <a:r>
              <a:rPr lang="zh-CN" altLang="en-US" dirty="0" smtClean="0"/>
              <a:t>识别国际物流风险和度量国际物流风险 都是为了有效地处理国际物流风险</a:t>
            </a:r>
            <a:r>
              <a:rPr lang="en-US" dirty="0" smtClean="0"/>
              <a:t>，  </a:t>
            </a:r>
            <a:r>
              <a:rPr lang="zh-CN" altLang="en-US" dirty="0" smtClean="0"/>
              <a:t>减少国际物流风险发生的概率和造成的损失</a:t>
            </a:r>
            <a:r>
              <a:rPr lang="en-US" dirty="0" smtClean="0"/>
              <a:t>。  </a:t>
            </a:r>
            <a:r>
              <a:rPr lang="zh-CN" altLang="en-US" dirty="0" smtClean="0"/>
              <a:t>处理</a:t>
            </a:r>
            <a:r>
              <a:rPr lang="zh-CN" altLang="en-US" dirty="0" smtClean="0"/>
              <a:t>国际物流</a:t>
            </a:r>
            <a:r>
              <a:rPr lang="zh-CN" altLang="en-US" dirty="0" smtClean="0"/>
              <a:t>风险的方法包括国际物流风险回避</a:t>
            </a:r>
            <a:r>
              <a:rPr lang="en-US" dirty="0" smtClean="0"/>
              <a:t>、  </a:t>
            </a:r>
            <a:r>
              <a:rPr lang="zh-CN" altLang="en-US" dirty="0" smtClean="0"/>
              <a:t>国际物流风险控制</a:t>
            </a:r>
            <a:r>
              <a:rPr lang="en-US" dirty="0" smtClean="0"/>
              <a:t>、  </a:t>
            </a:r>
            <a:r>
              <a:rPr lang="zh-CN" altLang="en-US" dirty="0" smtClean="0"/>
              <a:t>国际物流风险转移和国际</a:t>
            </a:r>
            <a:r>
              <a:rPr lang="zh-CN" altLang="en-US" dirty="0" smtClean="0"/>
              <a:t>物流风险</a:t>
            </a:r>
            <a:r>
              <a:rPr lang="zh-CN" altLang="en-US" dirty="0" smtClean="0"/>
              <a:t>自担</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55299" name="Rectangle 3"/>
          <p:cNvSpPr>
            <a:spLocks noGrp="1" noChangeArrowheads="1"/>
          </p:cNvSpPr>
          <p:nvPr>
            <p:ph type="body" idx="1"/>
          </p:nvPr>
        </p:nvSpPr>
        <p:spPr/>
        <p:txBody>
          <a:bodyPr/>
          <a:lstStyle/>
          <a:p>
            <a:pPr>
              <a:lnSpc>
                <a:spcPct val="150000"/>
              </a:lnSpc>
            </a:pPr>
            <a:r>
              <a:rPr lang="en-US" dirty="0" smtClean="0"/>
              <a:t>①</a:t>
            </a:r>
            <a:r>
              <a:rPr lang="zh-CN" altLang="en-US" dirty="0" smtClean="0"/>
              <a:t>国际物流风险回避</a:t>
            </a:r>
            <a:r>
              <a:rPr lang="en-US" dirty="0" smtClean="0"/>
              <a:t>。  </a:t>
            </a:r>
            <a:r>
              <a:rPr lang="zh-CN" altLang="en-US" dirty="0" smtClean="0"/>
              <a:t>它是彻底规避国际物流风险的一种做法</a:t>
            </a:r>
            <a:r>
              <a:rPr lang="en-US" dirty="0" smtClean="0"/>
              <a:t>，  </a:t>
            </a:r>
            <a:r>
              <a:rPr lang="zh-CN" altLang="en-US" dirty="0" smtClean="0"/>
              <a:t>即断绝风险的来源</a:t>
            </a:r>
            <a:r>
              <a:rPr lang="en-US" dirty="0" smtClean="0"/>
              <a:t>。  </a:t>
            </a:r>
            <a:r>
              <a:rPr lang="zh-CN" altLang="en-US" dirty="0" smtClean="0"/>
              <a:t>国 际物流风险回避的方法是放弃或终止某项国际物流合作</a:t>
            </a:r>
            <a:r>
              <a:rPr lang="en-US" dirty="0" smtClean="0"/>
              <a:t>，   </a:t>
            </a:r>
            <a:r>
              <a:rPr lang="zh-CN" altLang="en-US" dirty="0" smtClean="0"/>
              <a:t>或改变国际物流的合作环境</a:t>
            </a:r>
            <a:r>
              <a:rPr lang="en-US" dirty="0" smtClean="0"/>
              <a:t>，  </a:t>
            </a:r>
            <a:r>
              <a:rPr lang="zh-CN" altLang="en-US" dirty="0" smtClean="0"/>
              <a:t>尽量避免</a:t>
            </a:r>
            <a:r>
              <a:rPr lang="zh-CN" altLang="en-US" dirty="0" smtClean="0"/>
              <a:t>一些外部事件对企业造成的影响</a:t>
            </a:r>
            <a:r>
              <a:rPr lang="en-US" dirty="0" smtClean="0"/>
              <a:t>。</a:t>
            </a:r>
          </a:p>
          <a:p>
            <a:pPr>
              <a:lnSpc>
                <a:spcPct val="150000"/>
              </a:lnSpc>
            </a:pPr>
            <a:r>
              <a:rPr lang="en-US" dirty="0" smtClean="0"/>
              <a:t>②</a:t>
            </a:r>
            <a:r>
              <a:rPr lang="zh-CN" altLang="en-US" dirty="0" smtClean="0"/>
              <a:t>国际物流风险控制</a:t>
            </a:r>
            <a:r>
              <a:rPr lang="en-US" dirty="0" smtClean="0"/>
              <a:t>。   </a:t>
            </a:r>
            <a:r>
              <a:rPr lang="zh-CN" altLang="en-US" dirty="0" smtClean="0"/>
              <a:t>它是国际物流风险识别和评估的基础上</a:t>
            </a:r>
            <a:r>
              <a:rPr lang="en-US" dirty="0" smtClean="0"/>
              <a:t>，  </a:t>
            </a:r>
            <a:r>
              <a:rPr lang="zh-CN" altLang="en-US" dirty="0" smtClean="0"/>
              <a:t>有针对性地采取积极 防范控制措施的行 为</a:t>
            </a:r>
            <a:r>
              <a:rPr lang="en-US" dirty="0" smtClean="0"/>
              <a:t>。  </a:t>
            </a:r>
            <a:r>
              <a:rPr lang="zh-CN" altLang="en-US" dirty="0" smtClean="0"/>
              <a:t>国 际 物 流 风 险 控 制 的 目 标 是</a:t>
            </a:r>
            <a:r>
              <a:rPr lang="en-US" dirty="0" smtClean="0"/>
              <a:t>：  </a:t>
            </a:r>
            <a:r>
              <a:rPr lang="zh-CN" altLang="en-US" dirty="0" smtClean="0"/>
              <a:t>在 风 险 发 生 之 前</a:t>
            </a:r>
            <a:r>
              <a:rPr lang="en-US" dirty="0" smtClean="0"/>
              <a:t>，  </a:t>
            </a:r>
            <a:r>
              <a:rPr lang="zh-CN" altLang="en-US" dirty="0" smtClean="0"/>
              <a:t>降 低 风 险 发 生 的 概率</a:t>
            </a:r>
            <a:r>
              <a:rPr lang="en-US" dirty="0" smtClean="0"/>
              <a:t>；  </a:t>
            </a:r>
            <a:r>
              <a:rPr lang="zh-CN" altLang="en-US" dirty="0" smtClean="0"/>
              <a:t>在风险发生之 后</a:t>
            </a:r>
            <a:r>
              <a:rPr lang="en-US" dirty="0" smtClean="0"/>
              <a:t>，  </a:t>
            </a:r>
            <a:r>
              <a:rPr lang="zh-CN" altLang="en-US" dirty="0" smtClean="0"/>
              <a:t>降 低 风 险 发 生 造 成 的 损 失</a:t>
            </a:r>
            <a:r>
              <a:rPr lang="en-US" dirty="0" smtClean="0"/>
              <a:t>，  </a:t>
            </a:r>
            <a:r>
              <a:rPr lang="zh-CN" altLang="en-US" dirty="0" smtClean="0"/>
              <a:t>从 而 使 风 险 造 成 的 损 失 降 到 最 低 </a:t>
            </a:r>
            <a:r>
              <a:rPr lang="zh-CN" altLang="en-US" dirty="0" smtClean="0"/>
              <a:t>限度</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56323" name="Rectangle 3"/>
          <p:cNvSpPr>
            <a:spLocks noGrp="1" noChangeArrowheads="1"/>
          </p:cNvSpPr>
          <p:nvPr>
            <p:ph type="body" idx="1"/>
          </p:nvPr>
        </p:nvSpPr>
        <p:spPr/>
        <p:txBody>
          <a:bodyPr/>
          <a:lstStyle/>
          <a:p>
            <a:pPr eaLnBrk="1" hangingPunct="1">
              <a:lnSpc>
                <a:spcPct val="150000"/>
              </a:lnSpc>
            </a:pPr>
            <a:r>
              <a:rPr lang="en-US" dirty="0" smtClean="0"/>
              <a:t>③</a:t>
            </a:r>
            <a:r>
              <a:rPr lang="zh-CN" altLang="en-US" dirty="0" smtClean="0"/>
              <a:t>国际物流风险转移</a:t>
            </a:r>
            <a:r>
              <a:rPr lang="en-US" dirty="0" smtClean="0"/>
              <a:t>。 </a:t>
            </a:r>
            <a:r>
              <a:rPr lang="zh-CN" altLang="en-US" dirty="0" smtClean="0"/>
              <a:t>它是将国际物流中可能发生的一部分风险转移出去的风险防范方 式</a:t>
            </a:r>
            <a:r>
              <a:rPr lang="en-US" dirty="0" smtClean="0"/>
              <a:t>。  </a:t>
            </a:r>
            <a:r>
              <a:rPr lang="zh-CN" altLang="en-US" dirty="0" smtClean="0"/>
              <a:t>风险转移可分为保险转移和非保险转移两种</a:t>
            </a:r>
            <a:r>
              <a:rPr lang="en-US" dirty="0" smtClean="0"/>
              <a:t>。 </a:t>
            </a:r>
            <a:endParaRPr lang="en-US" dirty="0" smtClean="0"/>
          </a:p>
          <a:p>
            <a:pPr>
              <a:lnSpc>
                <a:spcPct val="150000"/>
              </a:lnSpc>
            </a:pPr>
            <a:r>
              <a:rPr lang="en-US" dirty="0" smtClean="0"/>
              <a:t>④</a:t>
            </a:r>
            <a:r>
              <a:rPr lang="zh-CN" altLang="en-US" dirty="0" smtClean="0"/>
              <a:t>国际物流风险自担</a:t>
            </a:r>
            <a:r>
              <a:rPr lang="en-US" dirty="0" smtClean="0"/>
              <a:t>。  </a:t>
            </a:r>
            <a:r>
              <a:rPr lang="zh-CN" altLang="en-US" dirty="0" smtClean="0"/>
              <a:t>它是国际物流中的企业将可能的风险损失留给自己承担的方式</a:t>
            </a:r>
            <a:r>
              <a:rPr lang="en-US" dirty="0" smtClean="0"/>
              <a:t>，</a:t>
            </a:r>
            <a:r>
              <a:rPr lang="zh-CN" altLang="en-US" dirty="0" smtClean="0"/>
              <a:t>是</a:t>
            </a:r>
            <a:r>
              <a:rPr lang="zh-CN" altLang="en-US" dirty="0" smtClean="0"/>
              <a:t>被动的措施</a:t>
            </a:r>
            <a:r>
              <a:rPr lang="en-US" dirty="0" smtClean="0"/>
              <a:t>。  </a:t>
            </a:r>
            <a:r>
              <a:rPr lang="zh-CN" altLang="en-US" dirty="0" smtClean="0"/>
              <a:t>一种可能是</a:t>
            </a:r>
            <a:r>
              <a:rPr lang="en-US" dirty="0" smtClean="0"/>
              <a:t>，  </a:t>
            </a:r>
            <a:r>
              <a:rPr lang="zh-CN" altLang="en-US" dirty="0" smtClean="0"/>
              <a:t>对于企业而言</a:t>
            </a:r>
            <a:r>
              <a:rPr lang="en-US" dirty="0" smtClean="0"/>
              <a:t>，  </a:t>
            </a:r>
            <a:r>
              <a:rPr lang="zh-CN" altLang="en-US" dirty="0" smtClean="0"/>
              <a:t>可能与之风险存在</a:t>
            </a:r>
            <a:r>
              <a:rPr lang="en-US" dirty="0" smtClean="0"/>
              <a:t>，  </a:t>
            </a:r>
            <a:r>
              <a:rPr lang="zh-CN" altLang="en-US" dirty="0" smtClean="0"/>
              <a:t>但为获得高额利润回报而 甘愿冒险</a:t>
            </a:r>
            <a:r>
              <a:rPr lang="en-US" dirty="0" smtClean="0"/>
              <a:t>。  </a:t>
            </a:r>
            <a:r>
              <a:rPr lang="zh-CN" altLang="en-US" dirty="0" smtClean="0"/>
              <a:t>另一种可能是</a:t>
            </a:r>
            <a:r>
              <a:rPr lang="en-US" dirty="0" smtClean="0"/>
              <a:t>，  </a:t>
            </a:r>
            <a:r>
              <a:rPr lang="zh-CN" altLang="en-US" dirty="0" smtClean="0"/>
              <a:t>由于国际物流系统风险无法回避</a:t>
            </a:r>
            <a:r>
              <a:rPr lang="en-US" dirty="0" smtClean="0"/>
              <a:t>，  </a:t>
            </a:r>
            <a:r>
              <a:rPr lang="zh-CN" altLang="en-US" dirty="0" smtClean="0"/>
              <a:t>因此各国际物流企业只能</a:t>
            </a:r>
            <a:r>
              <a:rPr lang="zh-CN" altLang="en-US" dirty="0" smtClean="0"/>
              <a:t>通过系统</a:t>
            </a:r>
            <a:r>
              <a:rPr lang="zh-CN" altLang="en-US" dirty="0" smtClean="0"/>
              <a:t>吸纳接受风险</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zh-CN" altLang="en-US" dirty="0" smtClean="0"/>
              <a:t>第二节　国际物流风险管理</a:t>
            </a:r>
            <a:endParaRPr lang="zh-CN" altLang="zh-CN" dirty="0" smtClean="0"/>
          </a:p>
        </p:txBody>
      </p:sp>
      <p:sp>
        <p:nvSpPr>
          <p:cNvPr id="57347" name="Rectangle 3"/>
          <p:cNvSpPr>
            <a:spLocks noGrp="1" noChangeArrowheads="1"/>
          </p:cNvSpPr>
          <p:nvPr>
            <p:ph type="body" idx="1"/>
          </p:nvPr>
        </p:nvSpPr>
        <p:spPr/>
        <p:txBody>
          <a:bodyPr/>
          <a:lstStyle/>
          <a:p>
            <a:pPr>
              <a:lnSpc>
                <a:spcPct val="200000"/>
              </a:lnSpc>
            </a:pPr>
            <a:r>
              <a:rPr lang="en-US" dirty="0" smtClean="0"/>
              <a:t>４  </a:t>
            </a:r>
            <a:r>
              <a:rPr lang="zh-CN" altLang="en-US" dirty="0" smtClean="0"/>
              <a:t>国际物流风险监控与反馈</a:t>
            </a:r>
          </a:p>
          <a:p>
            <a:pPr>
              <a:lnSpc>
                <a:spcPct val="200000"/>
              </a:lnSpc>
            </a:pPr>
            <a:r>
              <a:rPr lang="zh-CN" altLang="en-US" dirty="0" smtClean="0"/>
              <a:t>制定出风险处理方案后</a:t>
            </a:r>
            <a:r>
              <a:rPr lang="en-US" dirty="0" smtClean="0"/>
              <a:t>，   </a:t>
            </a:r>
            <a:r>
              <a:rPr lang="zh-CN" altLang="en-US" dirty="0" smtClean="0"/>
              <a:t>要在实践中进行检验</a:t>
            </a:r>
            <a:r>
              <a:rPr lang="en-US" dirty="0" smtClean="0"/>
              <a:t>，  </a:t>
            </a:r>
            <a:r>
              <a:rPr lang="zh-CN" altLang="en-US" dirty="0" smtClean="0"/>
              <a:t>一旦发现其中可能存在的缺陷</a:t>
            </a:r>
            <a:r>
              <a:rPr lang="en-US" dirty="0" smtClean="0"/>
              <a:t>，  </a:t>
            </a:r>
            <a:r>
              <a:rPr lang="zh-CN" altLang="en-US" dirty="0" smtClean="0"/>
              <a:t>应及时 进行反馈</a:t>
            </a:r>
            <a:r>
              <a:rPr lang="en-US" dirty="0" smtClean="0"/>
              <a:t>。  </a:t>
            </a:r>
            <a:r>
              <a:rPr lang="zh-CN" altLang="en-US" dirty="0" smtClean="0"/>
              <a:t>国际物流风险的监控与反馈就是将在危险识别</a:t>
            </a:r>
            <a:r>
              <a:rPr lang="en-US" dirty="0" smtClean="0"/>
              <a:t>、  </a:t>
            </a:r>
            <a:r>
              <a:rPr lang="zh-CN" altLang="en-US" dirty="0" smtClean="0"/>
              <a:t>风险分析以及风险处理中得到</a:t>
            </a:r>
            <a:r>
              <a:rPr lang="zh-CN" altLang="en-US" dirty="0" smtClean="0"/>
              <a:t>的经验</a:t>
            </a:r>
            <a:r>
              <a:rPr lang="en-US" dirty="0" smtClean="0"/>
              <a:t>、  </a:t>
            </a:r>
            <a:r>
              <a:rPr lang="zh-CN" altLang="en-US" dirty="0" smtClean="0"/>
              <a:t>新知识</a:t>
            </a:r>
            <a:r>
              <a:rPr lang="en-US" dirty="0" smtClean="0"/>
              <a:t>，  </a:t>
            </a:r>
            <a:r>
              <a:rPr lang="zh-CN" altLang="en-US" dirty="0" smtClean="0"/>
              <a:t>或者从损失或接近损失中获取有价值的经验教训</a:t>
            </a:r>
            <a:r>
              <a:rPr lang="en-US" dirty="0" smtClean="0"/>
              <a:t>，  </a:t>
            </a:r>
            <a:r>
              <a:rPr lang="zh-CN" altLang="en-US" dirty="0" smtClean="0"/>
              <a:t>集中起来加以分析并</a:t>
            </a:r>
            <a:r>
              <a:rPr lang="zh-CN" altLang="en-US" dirty="0" smtClean="0"/>
              <a:t>反馈到</a:t>
            </a:r>
            <a:r>
              <a:rPr lang="zh-CN" altLang="en-US" dirty="0" smtClean="0"/>
              <a:t>与国际物流相关的经营活动中</a:t>
            </a:r>
            <a:r>
              <a:rPr lang="en-US" dirty="0" smtClean="0"/>
              <a:t>，   </a:t>
            </a:r>
            <a:r>
              <a:rPr lang="zh-CN" altLang="en-US" dirty="0" smtClean="0"/>
              <a:t>从而避免犯同样错误的过程</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r>
              <a:rPr lang="zh-CN" altLang="en-US" dirty="0" smtClean="0"/>
              <a:t>第三节　</a:t>
            </a:r>
            <a:r>
              <a:rPr lang="zh-CN" altLang="en-US" dirty="0" smtClean="0"/>
              <a:t>国际</a:t>
            </a:r>
            <a:r>
              <a:rPr lang="zh-CN" altLang="en-US" dirty="0" smtClean="0"/>
              <a:t>物流风险对策</a:t>
            </a:r>
            <a:endParaRPr lang="zh-CN" altLang="en-US" dirty="0"/>
          </a:p>
        </p:txBody>
      </p:sp>
      <p:sp>
        <p:nvSpPr>
          <p:cNvPr id="58371" name="Rectangle 3"/>
          <p:cNvSpPr>
            <a:spLocks noGrp="1" noChangeArrowheads="1"/>
          </p:cNvSpPr>
          <p:nvPr>
            <p:ph type="body" idx="1"/>
          </p:nvPr>
        </p:nvSpPr>
        <p:spPr/>
        <p:txBody>
          <a:bodyPr/>
          <a:lstStyle/>
          <a:p>
            <a:pPr>
              <a:lnSpc>
                <a:spcPct val="150000"/>
              </a:lnSpc>
            </a:pPr>
            <a:r>
              <a:rPr lang="zh-CN" altLang="en-US" sz="2900" dirty="0" smtClean="0"/>
              <a:t>一</a:t>
            </a:r>
            <a:r>
              <a:rPr lang="en-US" sz="2900" dirty="0" smtClean="0"/>
              <a:t>、  </a:t>
            </a:r>
            <a:r>
              <a:rPr lang="zh-CN" altLang="en-US" sz="2900" dirty="0" smtClean="0"/>
              <a:t>国际物流风险管理的预警体系</a:t>
            </a:r>
            <a:r>
              <a:rPr lang="zh-CN" altLang="en-US" sz="2900" dirty="0" smtClean="0"/>
              <a:t>设计</a:t>
            </a:r>
            <a:endParaRPr lang="en-US" altLang="zh-CN" sz="2900" dirty="0" smtClean="0"/>
          </a:p>
          <a:p>
            <a:pPr>
              <a:lnSpc>
                <a:spcPct val="150000"/>
              </a:lnSpc>
            </a:pPr>
            <a:r>
              <a:rPr lang="en-US" dirty="0" smtClean="0"/>
              <a:t>１  </a:t>
            </a:r>
            <a:r>
              <a:rPr lang="zh-CN" altLang="en-US" dirty="0" smtClean="0"/>
              <a:t>国际物流风险预警体系的基本结构和运作流程</a:t>
            </a:r>
          </a:p>
          <a:p>
            <a:pPr>
              <a:lnSpc>
                <a:spcPct val="150000"/>
              </a:lnSpc>
            </a:pPr>
            <a:r>
              <a:rPr lang="zh-CN" altLang="en-US" dirty="0" smtClean="0"/>
              <a:t>国际物流风险预警体系由国际物流风险信息警源</a:t>
            </a:r>
            <a:r>
              <a:rPr lang="en-US" dirty="0" smtClean="0"/>
              <a:t>、  </a:t>
            </a:r>
            <a:r>
              <a:rPr lang="zh-CN" altLang="en-US" dirty="0" smtClean="0"/>
              <a:t>国际物流风险预警指标体系</a:t>
            </a:r>
            <a:r>
              <a:rPr lang="en-US" dirty="0" smtClean="0"/>
              <a:t>、  </a:t>
            </a:r>
            <a:r>
              <a:rPr lang="zh-CN" altLang="en-US" dirty="0" smtClean="0"/>
              <a:t>国际物 流风险预警专家小组</a:t>
            </a:r>
            <a:r>
              <a:rPr lang="en-US" dirty="0" smtClean="0"/>
              <a:t>、  </a:t>
            </a:r>
            <a:r>
              <a:rPr lang="zh-CN" altLang="en-US" dirty="0" smtClean="0"/>
              <a:t>国际物流风险预警制度体系和国际物流风险预警信息辅助决策系统</a:t>
            </a:r>
            <a:r>
              <a:rPr lang="zh-CN" altLang="en-US" dirty="0" smtClean="0"/>
              <a:t>五个</a:t>
            </a:r>
            <a:r>
              <a:rPr lang="zh-CN" altLang="en-US" dirty="0" smtClean="0"/>
              <a:t>部分构成</a:t>
            </a:r>
            <a:r>
              <a:rPr lang="en-US" dirty="0" smtClean="0"/>
              <a:t>。  </a:t>
            </a:r>
            <a:r>
              <a:rPr lang="zh-CN" altLang="en-US" dirty="0" smtClean="0"/>
              <a:t>这五个部分在风险决策工作流程中有机地组合在一起</a:t>
            </a:r>
            <a:r>
              <a:rPr lang="en-US" dirty="0" smtClean="0"/>
              <a:t>。</a:t>
            </a:r>
            <a:endParaRPr lang="zh-CN" altLang="en-US"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zh-CN" altLang="en-US" dirty="0" smtClean="0"/>
              <a:t>第三节　国际物流风险对策</a:t>
            </a:r>
            <a:endParaRPr lang="zh-CN" altLang="zh-CN" dirty="0" smtClean="0"/>
          </a:p>
        </p:txBody>
      </p:sp>
      <p:sp>
        <p:nvSpPr>
          <p:cNvPr id="59395" name="Rectangle 3"/>
          <p:cNvSpPr>
            <a:spLocks noGrp="1" noChangeArrowheads="1"/>
          </p:cNvSpPr>
          <p:nvPr>
            <p:ph type="body" idx="1"/>
          </p:nvPr>
        </p:nvSpPr>
        <p:spPr/>
        <p:txBody>
          <a:bodyPr/>
          <a:lstStyle/>
          <a:p>
            <a:pPr>
              <a:lnSpc>
                <a:spcPct val="150000"/>
              </a:lnSpc>
            </a:pPr>
            <a:r>
              <a:rPr lang="en-US" dirty="0" smtClean="0"/>
              <a:t>（１）  </a:t>
            </a:r>
            <a:r>
              <a:rPr lang="zh-CN" altLang="en-US" dirty="0" smtClean="0"/>
              <a:t>国际物流风险信息警源</a:t>
            </a:r>
            <a:r>
              <a:rPr lang="en-US" dirty="0" smtClean="0"/>
              <a:t>。  </a:t>
            </a:r>
            <a:r>
              <a:rPr lang="zh-CN" altLang="en-US" dirty="0" smtClean="0"/>
              <a:t>国际物流风险信息警源是一系列引发国际物流风险的</a:t>
            </a:r>
            <a:r>
              <a:rPr lang="zh-CN" altLang="en-US" dirty="0" smtClean="0"/>
              <a:t>源</a:t>
            </a:r>
            <a:r>
              <a:rPr lang="zh-CN" altLang="en-US" dirty="0" smtClean="0"/>
              <a:t>头</a:t>
            </a:r>
            <a:r>
              <a:rPr lang="en-US" dirty="0" smtClean="0"/>
              <a:t>，  </a:t>
            </a:r>
            <a:r>
              <a:rPr lang="zh-CN" altLang="en-US" dirty="0" smtClean="0"/>
              <a:t>应采集导致或可能导致各种风险的因素</a:t>
            </a:r>
            <a:r>
              <a:rPr lang="en-US" dirty="0" smtClean="0"/>
              <a:t>，  </a:t>
            </a:r>
            <a:r>
              <a:rPr lang="zh-CN" altLang="en-US" dirty="0" smtClean="0"/>
              <a:t>并辨析风险的种类</a:t>
            </a:r>
            <a:r>
              <a:rPr lang="en-US" dirty="0" smtClean="0"/>
              <a:t>，  </a:t>
            </a:r>
            <a:r>
              <a:rPr lang="zh-CN" altLang="en-US" dirty="0" smtClean="0"/>
              <a:t>估计不同风险的大小和评 价可能产生的后果</a:t>
            </a:r>
            <a:r>
              <a:rPr lang="en-US" dirty="0" smtClean="0"/>
              <a:t>。</a:t>
            </a:r>
            <a:endParaRPr lang="zh-CN" altLang="en-US" dirty="0" smtClean="0"/>
          </a:p>
          <a:p>
            <a:pPr>
              <a:lnSpc>
                <a:spcPct val="150000"/>
              </a:lnSpc>
            </a:pPr>
            <a:r>
              <a:rPr lang="en-US" dirty="0" smtClean="0"/>
              <a:t>（２） </a:t>
            </a:r>
            <a:r>
              <a:rPr lang="zh-CN" altLang="en-US" dirty="0" smtClean="0"/>
              <a:t>国际物流风险预警指标体系</a:t>
            </a:r>
            <a:r>
              <a:rPr lang="en-US" dirty="0" smtClean="0"/>
              <a:t>。  </a:t>
            </a:r>
            <a:r>
              <a:rPr lang="zh-CN" altLang="en-US" dirty="0" smtClean="0"/>
              <a:t>国际物流风险预警指标体系是一系列用于反映国际 物流整体以及各组成单元的风险指标的集合</a:t>
            </a:r>
            <a:r>
              <a:rPr lang="en-US" dirty="0" smtClean="0"/>
              <a:t>， </a:t>
            </a:r>
            <a:r>
              <a:rPr lang="zh-CN" altLang="en-US" dirty="0" smtClean="0"/>
              <a:t>其主要功能是为评价国际物流风险提供标准和 尺度</a:t>
            </a:r>
            <a:r>
              <a:rPr lang="en-US" dirty="0" smtClean="0"/>
              <a:t>。</a:t>
            </a:r>
            <a:endParaRPr lang="zh-CN" altLang="en-US" dirty="0" smtClean="0"/>
          </a:p>
          <a:p>
            <a:pPr>
              <a:lnSpc>
                <a:spcPct val="150000"/>
              </a:lnSpc>
            </a:pP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zh-CN" altLang="en-US" dirty="0" smtClean="0"/>
              <a:t>第三节　国际物流风险对策</a:t>
            </a:r>
            <a:endParaRPr lang="zh-CN" altLang="zh-CN" dirty="0" smtClean="0"/>
          </a:p>
        </p:txBody>
      </p:sp>
      <p:sp>
        <p:nvSpPr>
          <p:cNvPr id="60419"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国际物流风险预警专家小组</a:t>
            </a:r>
            <a:r>
              <a:rPr lang="en-US" dirty="0" smtClean="0"/>
              <a:t>。  </a:t>
            </a:r>
            <a:r>
              <a:rPr lang="zh-CN" altLang="en-US" dirty="0" smtClean="0"/>
              <a:t>国际物流风险预警专家小组根据采集到的风险数据</a:t>
            </a:r>
            <a:r>
              <a:rPr lang="en-US" dirty="0" smtClean="0"/>
              <a:t>， </a:t>
            </a:r>
            <a:r>
              <a:rPr lang="zh-CN" altLang="en-US" dirty="0" smtClean="0"/>
              <a:t>对照国际物流风险预警指标体系</a:t>
            </a:r>
            <a:r>
              <a:rPr lang="en-US" dirty="0" smtClean="0"/>
              <a:t>，  </a:t>
            </a:r>
            <a:r>
              <a:rPr lang="zh-CN" altLang="en-US" dirty="0" smtClean="0"/>
              <a:t>参考国际物流风险预警信息辅助决策系统产生的结论</a:t>
            </a:r>
            <a:r>
              <a:rPr lang="en-US" dirty="0" smtClean="0"/>
              <a:t>，   </a:t>
            </a:r>
            <a:r>
              <a:rPr lang="zh-CN" altLang="en-US" dirty="0" smtClean="0"/>
              <a:t>发 出国际物流风险预警信息</a:t>
            </a:r>
            <a:r>
              <a:rPr lang="en-US" dirty="0" smtClean="0"/>
              <a:t>，  </a:t>
            </a:r>
            <a:r>
              <a:rPr lang="zh-CN" altLang="en-US" dirty="0" smtClean="0"/>
              <a:t>并制定相应的风险管理方案</a:t>
            </a:r>
            <a:r>
              <a:rPr lang="en-US" dirty="0" smtClean="0"/>
              <a:t>。</a:t>
            </a:r>
            <a:endParaRPr lang="zh-CN" altLang="en-US" dirty="0" smtClean="0"/>
          </a:p>
          <a:p>
            <a:pPr>
              <a:lnSpc>
                <a:spcPct val="150000"/>
              </a:lnSpc>
            </a:pPr>
            <a:r>
              <a:rPr lang="en-US" dirty="0" smtClean="0"/>
              <a:t>（４） </a:t>
            </a:r>
            <a:r>
              <a:rPr lang="zh-CN" altLang="en-US" dirty="0" smtClean="0"/>
              <a:t>国际物流风险预警制度体系</a:t>
            </a:r>
            <a:r>
              <a:rPr lang="en-US" dirty="0" smtClean="0"/>
              <a:t>。  </a:t>
            </a:r>
            <a:r>
              <a:rPr lang="zh-CN" altLang="en-US" dirty="0" smtClean="0"/>
              <a:t>国际物流风险预警制度体系包括一整套能够保证预 警体系正常运转的制度</a:t>
            </a:r>
            <a:r>
              <a:rPr lang="en-US" dirty="0" smtClean="0"/>
              <a:t>。  </a:t>
            </a:r>
            <a:r>
              <a:rPr lang="zh-CN" altLang="en-US" dirty="0" smtClean="0"/>
              <a:t>这些预警制度主要由四个体系组成即</a:t>
            </a:r>
            <a:r>
              <a:rPr lang="en-US" dirty="0" smtClean="0"/>
              <a:t>：  </a:t>
            </a:r>
            <a:r>
              <a:rPr lang="zh-CN" altLang="en-US" dirty="0" smtClean="0"/>
              <a:t>组织管理体系</a:t>
            </a:r>
            <a:r>
              <a:rPr lang="en-US" dirty="0" smtClean="0"/>
              <a:t>、  </a:t>
            </a:r>
            <a:r>
              <a:rPr lang="zh-CN" altLang="en-US" dirty="0" smtClean="0"/>
              <a:t>技术标准体 系</a:t>
            </a:r>
            <a:r>
              <a:rPr lang="en-US" dirty="0" smtClean="0"/>
              <a:t>、  </a:t>
            </a:r>
            <a:r>
              <a:rPr lang="zh-CN" altLang="en-US" dirty="0" smtClean="0"/>
              <a:t>安全教育体系和预警预案体系</a:t>
            </a:r>
            <a:r>
              <a:rPr lang="en-US" dirty="0" smtClean="0"/>
              <a:t>。</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zh-CN" altLang="en-US" dirty="0" smtClean="0"/>
              <a:t>第三节　国际物流风险对策</a:t>
            </a:r>
            <a:endParaRPr lang="zh-CN" altLang="zh-CN" dirty="0" smtClean="0"/>
          </a:p>
        </p:txBody>
      </p:sp>
      <p:sp>
        <p:nvSpPr>
          <p:cNvPr id="61443" name="Rectangle 3"/>
          <p:cNvSpPr>
            <a:spLocks noGrp="1" noChangeArrowheads="1"/>
          </p:cNvSpPr>
          <p:nvPr>
            <p:ph type="body" idx="1"/>
          </p:nvPr>
        </p:nvSpPr>
        <p:spPr/>
        <p:txBody>
          <a:bodyPr/>
          <a:lstStyle/>
          <a:p>
            <a:pPr algn="just">
              <a:lnSpc>
                <a:spcPct val="150000"/>
              </a:lnSpc>
            </a:pPr>
            <a:r>
              <a:rPr lang="en-US" dirty="0" smtClean="0"/>
              <a:t>（５）  </a:t>
            </a:r>
            <a:r>
              <a:rPr lang="zh-CN" altLang="en-US" dirty="0" smtClean="0"/>
              <a:t>国际物流风险预警信息辅助决策系统</a:t>
            </a:r>
            <a:r>
              <a:rPr lang="en-US" dirty="0" smtClean="0"/>
              <a:t>。  </a:t>
            </a:r>
            <a:r>
              <a:rPr lang="zh-CN" altLang="en-US" dirty="0" smtClean="0"/>
              <a:t>国际物流风险预警信息辅助决策系统  </a:t>
            </a:r>
            <a:r>
              <a:rPr lang="en-US" dirty="0" smtClean="0"/>
              <a:t>（ </a:t>
            </a:r>
            <a:r>
              <a:rPr lang="en-US" dirty="0" err="1" smtClean="0"/>
              <a:t>Ｄｅ</a:t>
            </a:r>
            <a:r>
              <a:rPr lang="en-US" dirty="0" smtClean="0"/>
              <a:t>⁃ </a:t>
            </a:r>
            <a:r>
              <a:rPr lang="en-US" dirty="0" err="1" smtClean="0"/>
              <a:t>ｃｉｓｉｏｎ</a:t>
            </a:r>
            <a:r>
              <a:rPr lang="en-US" dirty="0" smtClean="0"/>
              <a:t>  </a:t>
            </a:r>
            <a:r>
              <a:rPr lang="en-US" dirty="0" err="1" smtClean="0"/>
              <a:t>Ｓｕｐｐｏｒｔ</a:t>
            </a:r>
            <a:r>
              <a:rPr lang="en-US" dirty="0" smtClean="0"/>
              <a:t>  </a:t>
            </a:r>
            <a:r>
              <a:rPr lang="en-US" dirty="0" err="1" smtClean="0"/>
              <a:t>Ｓｙｓｔｅｍ</a:t>
            </a:r>
            <a:r>
              <a:rPr lang="en-US" dirty="0" smtClean="0"/>
              <a:t>，  ＤＳＳ）   </a:t>
            </a:r>
            <a:r>
              <a:rPr lang="zh-CN" altLang="en-US" dirty="0" smtClean="0"/>
              <a:t>是目前迅速发展起来的新型计算机人机交互系统</a:t>
            </a:r>
            <a:r>
              <a:rPr lang="en-US" dirty="0" smtClean="0"/>
              <a:t>。   </a:t>
            </a:r>
            <a:r>
              <a:rPr lang="zh-CN" altLang="en-US" dirty="0" smtClean="0"/>
              <a:t>它以现代信 息技术为手段</a:t>
            </a:r>
            <a:r>
              <a:rPr lang="en-US" dirty="0" smtClean="0"/>
              <a:t>，  </a:t>
            </a:r>
            <a:r>
              <a:rPr lang="zh-CN" altLang="en-US" dirty="0" smtClean="0"/>
              <a:t>综合运用管理科学</a:t>
            </a:r>
            <a:r>
              <a:rPr lang="en-US" dirty="0" smtClean="0"/>
              <a:t>、  </a:t>
            </a:r>
            <a:r>
              <a:rPr lang="zh-CN" altLang="en-US" dirty="0" smtClean="0"/>
              <a:t>经济数学等多种科学知识和计算机技 术</a:t>
            </a:r>
            <a:r>
              <a:rPr lang="en-US" dirty="0" smtClean="0"/>
              <a:t>、  </a:t>
            </a:r>
            <a:r>
              <a:rPr lang="zh-CN" altLang="en-US" dirty="0" smtClean="0"/>
              <a:t>人 工 智 能 技 术</a:t>
            </a:r>
            <a:r>
              <a:rPr lang="en-US" dirty="0" smtClean="0"/>
              <a:t>，  </a:t>
            </a:r>
            <a:r>
              <a:rPr lang="zh-CN" altLang="en-US" dirty="0" smtClean="0"/>
              <a:t>针对国际物流风险预警中出现的半结构化决策问题</a:t>
            </a:r>
            <a:r>
              <a:rPr lang="en-US" dirty="0" smtClean="0"/>
              <a:t>， </a:t>
            </a:r>
            <a:r>
              <a:rPr lang="zh-CN" altLang="en-US" dirty="0" smtClean="0"/>
              <a:t>通过提供背景材料</a:t>
            </a:r>
            <a:r>
              <a:rPr lang="en-US" dirty="0" smtClean="0"/>
              <a:t>、 </a:t>
            </a:r>
            <a:r>
              <a:rPr lang="zh-CN" altLang="en-US" dirty="0" smtClean="0"/>
              <a:t>明确问题</a:t>
            </a:r>
            <a:r>
              <a:rPr lang="en-US" dirty="0" smtClean="0"/>
              <a:t>、 </a:t>
            </a:r>
            <a:r>
              <a:rPr lang="zh-CN" altLang="en-US" dirty="0" smtClean="0"/>
              <a:t>完 善模型</a:t>
            </a:r>
            <a:r>
              <a:rPr lang="en-US" dirty="0" smtClean="0"/>
              <a:t>、  </a:t>
            </a:r>
            <a:r>
              <a:rPr lang="zh-CN" altLang="en-US" dirty="0" smtClean="0"/>
              <a:t>列举可能的方案等方式</a:t>
            </a:r>
            <a:r>
              <a:rPr lang="en-US" dirty="0" smtClean="0"/>
              <a:t>，   </a:t>
            </a:r>
            <a:r>
              <a:rPr lang="zh-CN" altLang="en-US" dirty="0" smtClean="0"/>
              <a:t>为管理者能做出正确决策提供帮助</a:t>
            </a:r>
            <a:r>
              <a:rPr lang="en-US" dirty="0" smtClean="0"/>
              <a:t>。  </a:t>
            </a:r>
            <a:r>
              <a:rPr lang="zh-CN" altLang="en-US" dirty="0" smtClean="0"/>
              <a:t>国际物流风险预警体 系的详细运作流程如</a:t>
            </a:r>
            <a:r>
              <a:rPr lang="zh-CN" altLang="en-US" dirty="0" smtClean="0">
                <a:hlinkClick r:id="rId2" action="ppaction://hlinksldjump"/>
              </a:rPr>
              <a:t>图 </a:t>
            </a:r>
            <a:r>
              <a:rPr lang="en-US" dirty="0" smtClean="0">
                <a:hlinkClick r:id="rId2" action="ppaction://hlinksldjump"/>
              </a:rPr>
              <a:t>６ － ４ </a:t>
            </a:r>
            <a:r>
              <a:rPr lang="zh-CN" altLang="en-US" dirty="0" smtClean="0"/>
              <a:t>所示</a:t>
            </a:r>
            <a:r>
              <a:rPr lang="en-US" dirty="0" smtClean="0"/>
              <a:t>。</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zh-CN" altLang="en-US" dirty="0" smtClean="0"/>
              <a:t>第三节　国际物流风险对策</a:t>
            </a:r>
            <a:endParaRPr lang="zh-CN" altLang="zh-CN" dirty="0" smtClean="0"/>
          </a:p>
        </p:txBody>
      </p:sp>
      <p:sp>
        <p:nvSpPr>
          <p:cNvPr id="62467" name="Rectangle 3"/>
          <p:cNvSpPr>
            <a:spLocks noGrp="1" noChangeArrowheads="1"/>
          </p:cNvSpPr>
          <p:nvPr>
            <p:ph type="body" idx="1"/>
          </p:nvPr>
        </p:nvSpPr>
        <p:spPr/>
        <p:txBody>
          <a:bodyPr/>
          <a:lstStyle/>
          <a:p>
            <a:pPr eaLnBrk="1" hangingPunct="1">
              <a:lnSpc>
                <a:spcPct val="150000"/>
              </a:lnSpc>
            </a:pPr>
            <a:r>
              <a:rPr lang="en-US" dirty="0" smtClean="0"/>
              <a:t>２  </a:t>
            </a:r>
            <a:r>
              <a:rPr lang="zh-CN" altLang="en-US" dirty="0" smtClean="0"/>
              <a:t>国际物流风险预警体系工作过程</a:t>
            </a:r>
          </a:p>
          <a:p>
            <a:pPr>
              <a:lnSpc>
                <a:spcPct val="150000"/>
              </a:lnSpc>
            </a:pPr>
            <a:r>
              <a:rPr lang="zh-CN" altLang="en-US" dirty="0" smtClean="0"/>
              <a:t> 它的工作过程包括以下几个方面</a:t>
            </a:r>
            <a:r>
              <a:rPr lang="en-US" dirty="0" smtClean="0"/>
              <a:t>：</a:t>
            </a:r>
            <a:endParaRPr lang="zh-CN" altLang="en-US" dirty="0" smtClean="0"/>
          </a:p>
          <a:p>
            <a:pPr>
              <a:lnSpc>
                <a:spcPct val="150000"/>
              </a:lnSpc>
            </a:pPr>
            <a:r>
              <a:rPr lang="en-US" dirty="0" smtClean="0"/>
              <a:t>（１）  </a:t>
            </a:r>
            <a:r>
              <a:rPr lang="zh-CN" altLang="en-US" dirty="0" smtClean="0"/>
              <a:t>建立国际物流风险预警机制</a:t>
            </a:r>
            <a:r>
              <a:rPr lang="en-US" dirty="0" smtClean="0"/>
              <a:t>。 </a:t>
            </a:r>
            <a:r>
              <a:rPr lang="zh-CN" altLang="en-US" dirty="0" smtClean="0"/>
              <a:t> 国际物流风险预警机制是防止国际物流发生风险</a:t>
            </a:r>
            <a:r>
              <a:rPr lang="zh-CN" altLang="en-US" dirty="0" smtClean="0"/>
              <a:t>的重要</a:t>
            </a:r>
            <a:r>
              <a:rPr lang="zh-CN" altLang="en-US" dirty="0" smtClean="0"/>
              <a:t>手段</a:t>
            </a:r>
            <a:r>
              <a:rPr lang="en-US" dirty="0" smtClean="0"/>
              <a:t>。</a:t>
            </a:r>
            <a:r>
              <a:rPr lang="zh-CN" altLang="en-US" dirty="0" smtClean="0"/>
              <a:t>它是在国际物流核心企业的统一领导下</a:t>
            </a:r>
            <a:r>
              <a:rPr lang="en-US" dirty="0" smtClean="0"/>
              <a:t>，  </a:t>
            </a:r>
            <a:r>
              <a:rPr lang="zh-CN" altLang="en-US" dirty="0" smtClean="0"/>
              <a:t>运用预测</a:t>
            </a:r>
            <a:r>
              <a:rPr lang="en-US" dirty="0" smtClean="0"/>
              <a:t>、  </a:t>
            </a:r>
            <a:r>
              <a:rPr lang="zh-CN" altLang="en-US" dirty="0" smtClean="0"/>
              <a:t>预审</a:t>
            </a:r>
            <a:r>
              <a:rPr lang="en-US" dirty="0" smtClean="0"/>
              <a:t>、  </a:t>
            </a:r>
            <a:r>
              <a:rPr lang="zh-CN" altLang="en-US" dirty="0" smtClean="0"/>
              <a:t>预报</a:t>
            </a:r>
            <a:r>
              <a:rPr lang="en-US" dirty="0" smtClean="0"/>
              <a:t>、  </a:t>
            </a:r>
            <a:r>
              <a:rPr lang="zh-CN" altLang="en-US" dirty="0" smtClean="0"/>
              <a:t>预控等措施</a:t>
            </a:r>
            <a:r>
              <a:rPr lang="en-US" dirty="0" smtClean="0"/>
              <a:t>，</a:t>
            </a:r>
            <a:r>
              <a:rPr lang="zh-CN" altLang="en-US" dirty="0" smtClean="0"/>
              <a:t>及时掌握国际物流各环节风险的诱 因</a:t>
            </a:r>
            <a:r>
              <a:rPr lang="en-US" dirty="0" smtClean="0"/>
              <a:t>，  </a:t>
            </a:r>
            <a:r>
              <a:rPr lang="zh-CN" altLang="en-US" dirty="0" smtClean="0"/>
              <a:t>预 防 和 处 理 各 类 </a:t>
            </a:r>
            <a:r>
              <a:rPr lang="zh-CN" altLang="en-US" dirty="0" smtClean="0"/>
              <a:t>突</a:t>
            </a:r>
            <a:r>
              <a:rPr lang="zh-CN" altLang="en-US" dirty="0" smtClean="0"/>
              <a:t>发事件的工作机制</a:t>
            </a:r>
            <a:r>
              <a:rPr lang="en-US" dirty="0" smtClean="0"/>
              <a:t>，  </a:t>
            </a:r>
            <a:r>
              <a:rPr lang="zh-CN" altLang="en-US" dirty="0" smtClean="0"/>
              <a:t>也是国际物流管 理 工 作 的 重 要 组 成 部 分</a:t>
            </a:r>
            <a:r>
              <a:rPr lang="en-US" dirty="0" smtClean="0"/>
              <a:t>，  </a:t>
            </a:r>
            <a:r>
              <a:rPr lang="zh-CN" altLang="en-US" dirty="0" smtClean="0"/>
              <a:t>其运行实施流程如</a:t>
            </a:r>
            <a:r>
              <a:rPr lang="zh-CN" altLang="en-US" dirty="0" smtClean="0">
                <a:hlinkClick r:id="rId2" action="ppaction://hlinksldjump"/>
              </a:rPr>
              <a:t>图 </a:t>
            </a:r>
            <a:r>
              <a:rPr lang="en-US" dirty="0" smtClean="0">
                <a:hlinkClick r:id="rId2" action="ppaction://hlinksldjump"/>
              </a:rPr>
              <a:t>６ － ５ </a:t>
            </a:r>
            <a:r>
              <a:rPr lang="zh-CN" altLang="en-US" dirty="0" smtClean="0"/>
              <a:t>所示</a:t>
            </a:r>
            <a:r>
              <a:rPr lang="en-US" dirty="0" smtClean="0"/>
              <a:t>。</a:t>
            </a:r>
            <a:endParaRPr lang="zh-CN" altLang="en-US" dirty="0" smtClean="0"/>
          </a:p>
          <a:p>
            <a:pPr>
              <a:lnSpc>
                <a:spcPct val="150000"/>
              </a:lnSpc>
            </a:pPr>
            <a:endParaRPr 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zh-CN" altLang="en-US" dirty="0" smtClean="0"/>
              <a:t>第三节　国际物流风险对策</a:t>
            </a:r>
            <a:endParaRPr lang="zh-CN" altLang="zh-CN" dirty="0" smtClean="0"/>
          </a:p>
        </p:txBody>
      </p:sp>
      <p:sp>
        <p:nvSpPr>
          <p:cNvPr id="63491" name="Rectangle 3"/>
          <p:cNvSpPr>
            <a:spLocks noGrp="1" noChangeArrowheads="1"/>
          </p:cNvSpPr>
          <p:nvPr>
            <p:ph type="body" idx="1"/>
          </p:nvPr>
        </p:nvSpPr>
        <p:spPr/>
        <p:txBody>
          <a:bodyPr/>
          <a:lstStyle/>
          <a:p>
            <a:pPr eaLnBrk="1" hangingPunct="1"/>
            <a:r>
              <a:rPr lang="en-US" dirty="0" smtClean="0"/>
              <a:t>（２） </a:t>
            </a:r>
            <a:r>
              <a:rPr lang="zh-CN" altLang="en-US" dirty="0" smtClean="0"/>
              <a:t>预测</a:t>
            </a:r>
            <a:r>
              <a:rPr lang="en-US" dirty="0" smtClean="0"/>
              <a:t>。  </a:t>
            </a:r>
            <a:r>
              <a:rPr lang="zh-CN" altLang="en-US" dirty="0" smtClean="0"/>
              <a:t>预测是国际物流日常风险预警的首要环节</a:t>
            </a:r>
            <a:r>
              <a:rPr lang="en-US" dirty="0" smtClean="0"/>
              <a:t>。 </a:t>
            </a:r>
            <a:r>
              <a:rPr lang="en-US" dirty="0" smtClean="0"/>
              <a:t> </a:t>
            </a:r>
            <a:r>
              <a:rPr lang="zh-CN" altLang="en-US" dirty="0" smtClean="0"/>
              <a:t>预测的主要内 容 包 括</a:t>
            </a:r>
            <a:r>
              <a:rPr lang="en-US" dirty="0" smtClean="0"/>
              <a:t>：  </a:t>
            </a:r>
            <a:r>
              <a:rPr lang="zh-CN" altLang="en-US" dirty="0" smtClean="0"/>
              <a:t>由 国 家 和 地 方 法 律 法 规</a:t>
            </a:r>
            <a:r>
              <a:rPr lang="en-US" dirty="0" smtClean="0"/>
              <a:t>、  </a:t>
            </a:r>
            <a:r>
              <a:rPr lang="zh-CN" altLang="en-US" dirty="0" smtClean="0"/>
              <a:t>政 策 出台引起利益关系调整的热点和难 点</a:t>
            </a:r>
            <a:r>
              <a:rPr lang="en-US" dirty="0" smtClean="0"/>
              <a:t>；  </a:t>
            </a:r>
            <a:r>
              <a:rPr lang="zh-CN" altLang="en-US" dirty="0" smtClean="0"/>
              <a:t>市 场 上 原 材 料 或 </a:t>
            </a:r>
            <a:r>
              <a:rPr lang="zh-CN" altLang="en-US" dirty="0" smtClean="0"/>
              <a:t>生</a:t>
            </a:r>
            <a:r>
              <a:rPr lang="zh-CN" altLang="en-US" dirty="0" smtClean="0"/>
              <a:t>产组件的质量</a:t>
            </a:r>
            <a:r>
              <a:rPr lang="en-US" dirty="0" smtClean="0"/>
              <a:t>、  </a:t>
            </a:r>
            <a:r>
              <a:rPr lang="zh-CN" altLang="en-US" dirty="0" smtClean="0"/>
              <a:t>价格等变化趋势</a:t>
            </a:r>
            <a:r>
              <a:rPr lang="en-US" dirty="0" smtClean="0"/>
              <a:t>，  </a:t>
            </a:r>
            <a:r>
              <a:rPr lang="zh-CN" altLang="en-US" dirty="0" smtClean="0"/>
              <a:t>供应商的生产能力以及可能发生的风险</a:t>
            </a:r>
            <a:r>
              <a:rPr lang="en-US" dirty="0" smtClean="0"/>
              <a:t>；  </a:t>
            </a:r>
            <a:r>
              <a:rPr lang="zh-CN" altLang="en-US" dirty="0" smtClean="0"/>
              <a:t>生产过程中可能 出现的问题以及不稳定因素</a:t>
            </a:r>
            <a:r>
              <a:rPr lang="en-US" dirty="0" smtClean="0"/>
              <a:t>；  </a:t>
            </a:r>
            <a:r>
              <a:rPr lang="zh-CN" altLang="en-US" dirty="0" smtClean="0"/>
              <a:t>在客户关系管理中出现的问题以及产生问题的原因</a:t>
            </a:r>
            <a:r>
              <a:rPr lang="en-US" dirty="0" smtClean="0"/>
              <a:t>。</a:t>
            </a:r>
            <a:endParaRPr lang="zh-CN" altLang="en-US" dirty="0" smtClean="0"/>
          </a:p>
          <a:p>
            <a:r>
              <a:rPr lang="en-US" dirty="0" smtClean="0"/>
              <a:t>（３） </a:t>
            </a:r>
            <a:r>
              <a:rPr lang="zh-CN" altLang="en-US" dirty="0" smtClean="0"/>
              <a:t>预审</a:t>
            </a:r>
            <a:r>
              <a:rPr lang="en-US" dirty="0" smtClean="0"/>
              <a:t>。 </a:t>
            </a:r>
            <a:r>
              <a:rPr lang="zh-CN" altLang="en-US" dirty="0" smtClean="0"/>
              <a:t>预审是国际物流风险预警机制的关键环节</a:t>
            </a:r>
            <a:r>
              <a:rPr lang="en-US" dirty="0" smtClean="0"/>
              <a:t>。  </a:t>
            </a:r>
            <a:r>
              <a:rPr lang="zh-CN" altLang="en-US" dirty="0" smtClean="0"/>
              <a:t>它是在国际物流运行过程中对  执行的方案</a:t>
            </a:r>
            <a:r>
              <a:rPr lang="en-US" dirty="0" smtClean="0"/>
              <a:t>、  </a:t>
            </a:r>
            <a:r>
              <a:rPr lang="zh-CN" altLang="en-US" dirty="0" smtClean="0"/>
              <a:t>内容</a:t>
            </a:r>
            <a:r>
              <a:rPr lang="en-US" dirty="0" smtClean="0"/>
              <a:t>、  </a:t>
            </a:r>
            <a:r>
              <a:rPr lang="zh-CN" altLang="en-US" dirty="0" smtClean="0"/>
              <a:t>程序</a:t>
            </a:r>
            <a:r>
              <a:rPr lang="en-US" dirty="0" smtClean="0"/>
              <a:t>、  </a:t>
            </a:r>
            <a:r>
              <a:rPr lang="zh-CN" altLang="en-US" dirty="0" smtClean="0"/>
              <a:t>法规等进行审核的过程</a:t>
            </a:r>
            <a:r>
              <a:rPr lang="en-US" dirty="0" smtClean="0"/>
              <a:t>，  </a:t>
            </a:r>
            <a:r>
              <a:rPr lang="zh-CN" altLang="en-US" dirty="0" smtClean="0"/>
              <a:t>防止在国际物流执行过程中因信息</a:t>
            </a:r>
            <a:r>
              <a:rPr lang="zh-CN" altLang="en-US" dirty="0" smtClean="0"/>
              <a:t>不对</a:t>
            </a:r>
            <a:r>
              <a:rPr lang="zh-CN" altLang="en-US" dirty="0" smtClean="0"/>
              <a:t>称使国际物流产生潜在的风险</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8195"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风险管理程序</a:t>
            </a:r>
          </a:p>
          <a:p>
            <a:pPr>
              <a:lnSpc>
                <a:spcPct val="150000"/>
              </a:lnSpc>
            </a:pPr>
            <a:r>
              <a:rPr lang="zh-CN" altLang="en-US" dirty="0" smtClean="0"/>
              <a:t>从风险管理的定义和特征来看</a:t>
            </a:r>
            <a:r>
              <a:rPr lang="en-US" dirty="0" smtClean="0"/>
              <a:t>，   </a:t>
            </a:r>
            <a:r>
              <a:rPr lang="zh-CN" altLang="en-US" dirty="0" smtClean="0"/>
              <a:t>风险管理有以下基本程序</a:t>
            </a:r>
            <a:r>
              <a:rPr lang="en-US" dirty="0" smtClean="0"/>
              <a:t>：</a:t>
            </a:r>
            <a:endParaRPr lang="zh-CN" altLang="en-US" dirty="0" smtClean="0"/>
          </a:p>
          <a:p>
            <a:pPr>
              <a:lnSpc>
                <a:spcPct val="150000"/>
              </a:lnSpc>
            </a:pPr>
            <a:r>
              <a:rPr lang="en-US" dirty="0" smtClean="0"/>
              <a:t>（１） </a:t>
            </a:r>
            <a:r>
              <a:rPr lang="zh-CN" altLang="en-US" dirty="0" smtClean="0"/>
              <a:t>设定目标</a:t>
            </a:r>
            <a:r>
              <a:rPr lang="en-US" dirty="0" smtClean="0"/>
              <a:t>。</a:t>
            </a:r>
          </a:p>
          <a:p>
            <a:pPr>
              <a:lnSpc>
                <a:spcPct val="150000"/>
              </a:lnSpc>
            </a:pPr>
            <a:r>
              <a:rPr lang="en-US" dirty="0" smtClean="0"/>
              <a:t>（２） </a:t>
            </a:r>
            <a:r>
              <a:rPr lang="zh-CN" altLang="en-US" dirty="0" smtClean="0"/>
              <a:t>风险识别</a:t>
            </a:r>
            <a:r>
              <a:rPr lang="en-US" dirty="0" smtClean="0"/>
              <a:t>。</a:t>
            </a:r>
          </a:p>
          <a:p>
            <a:pPr>
              <a:lnSpc>
                <a:spcPct val="150000"/>
              </a:lnSpc>
            </a:pPr>
            <a:r>
              <a:rPr lang="en-US" dirty="0" smtClean="0"/>
              <a:t>（３）  </a:t>
            </a:r>
            <a:r>
              <a:rPr lang="zh-CN" altLang="en-US" dirty="0" smtClean="0"/>
              <a:t>风险衡量</a:t>
            </a:r>
            <a:r>
              <a:rPr lang="en-US" dirty="0" smtClean="0"/>
              <a:t>。 </a:t>
            </a:r>
          </a:p>
          <a:p>
            <a:pPr>
              <a:lnSpc>
                <a:spcPct val="150000"/>
              </a:lnSpc>
            </a:pPr>
            <a:r>
              <a:rPr lang="en-US" dirty="0" smtClean="0"/>
              <a:t>（４）  </a:t>
            </a:r>
            <a:r>
              <a:rPr lang="zh-CN" altLang="en-US" dirty="0" smtClean="0"/>
              <a:t>风险评估</a:t>
            </a:r>
            <a:r>
              <a:rPr lang="en-US" dirty="0" smtClean="0"/>
              <a:t>。 </a:t>
            </a:r>
          </a:p>
          <a:p>
            <a:pPr>
              <a:lnSpc>
                <a:spcPct val="150000"/>
              </a:lnSpc>
            </a:pPr>
            <a:r>
              <a:rPr lang="en-US" dirty="0" smtClean="0"/>
              <a:t>（５）  </a:t>
            </a:r>
            <a:r>
              <a:rPr lang="zh-CN" altLang="en-US" dirty="0" smtClean="0"/>
              <a:t>风险处置</a:t>
            </a:r>
            <a:r>
              <a:rPr lang="en-US" dirty="0" smtClean="0"/>
              <a:t>。</a:t>
            </a:r>
          </a:p>
          <a:p>
            <a:pPr>
              <a:lnSpc>
                <a:spcPct val="150000"/>
              </a:lnSpc>
            </a:pPr>
            <a:r>
              <a:rPr lang="en-US" dirty="0" smtClean="0"/>
              <a:t>（６） </a:t>
            </a:r>
            <a:r>
              <a:rPr lang="zh-CN" altLang="en-US" dirty="0" smtClean="0"/>
              <a:t>风险管理效果评价</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zh-CN" altLang="en-US" dirty="0" smtClean="0"/>
              <a:t>第三节　国际物流风险对策</a:t>
            </a:r>
            <a:endParaRPr lang="zh-CN" altLang="zh-CN" dirty="0" smtClean="0"/>
          </a:p>
        </p:txBody>
      </p:sp>
      <p:sp>
        <p:nvSpPr>
          <p:cNvPr id="64515" name="Rectangle 3"/>
          <p:cNvSpPr>
            <a:spLocks noGrp="1" noChangeArrowheads="1"/>
          </p:cNvSpPr>
          <p:nvPr>
            <p:ph type="body" idx="1"/>
          </p:nvPr>
        </p:nvSpPr>
        <p:spPr/>
        <p:txBody>
          <a:bodyPr/>
          <a:lstStyle/>
          <a:p>
            <a:pPr algn="just">
              <a:lnSpc>
                <a:spcPct val="150000"/>
              </a:lnSpc>
            </a:pPr>
            <a:r>
              <a:rPr lang="en-US" dirty="0" smtClean="0"/>
              <a:t>（４）  </a:t>
            </a:r>
            <a:r>
              <a:rPr lang="zh-CN" altLang="en-US" dirty="0" smtClean="0"/>
              <a:t>预报</a:t>
            </a:r>
            <a:r>
              <a:rPr lang="en-US" dirty="0" smtClean="0"/>
              <a:t>。  </a:t>
            </a:r>
            <a:r>
              <a:rPr lang="zh-CN" altLang="en-US" dirty="0" smtClean="0"/>
              <a:t>预报是国际物流上各节点企业下属的各分支机构通过一定的程序向上级反 映本单位容易引发危机的不稳定因素的重要环节</a:t>
            </a:r>
            <a:r>
              <a:rPr lang="en-US" dirty="0" smtClean="0"/>
              <a:t>。  </a:t>
            </a:r>
            <a:r>
              <a:rPr lang="zh-CN" altLang="en-US" dirty="0" smtClean="0"/>
              <a:t>它有助于节点企业和国际物流整体及时</a:t>
            </a:r>
            <a:r>
              <a:rPr lang="zh-CN" altLang="en-US" dirty="0" smtClean="0"/>
              <a:t>掌</a:t>
            </a:r>
            <a:r>
              <a:rPr lang="zh-CN" altLang="en-US" dirty="0" smtClean="0"/>
              <a:t>握各企业经营的现状和发展趋势</a:t>
            </a:r>
            <a:r>
              <a:rPr lang="en-US" dirty="0" smtClean="0"/>
              <a:t>，  </a:t>
            </a:r>
            <a:r>
              <a:rPr lang="zh-CN" altLang="en-US" dirty="0" smtClean="0"/>
              <a:t>从而采取相应对策</a:t>
            </a:r>
            <a:r>
              <a:rPr lang="en-US" dirty="0" smtClean="0"/>
              <a:t>。</a:t>
            </a:r>
            <a:endParaRPr lang="zh-CN" altLang="en-US" dirty="0" smtClean="0"/>
          </a:p>
          <a:p>
            <a:pPr algn="just">
              <a:lnSpc>
                <a:spcPct val="150000"/>
              </a:lnSpc>
            </a:pPr>
            <a:r>
              <a:rPr lang="en-US" dirty="0" smtClean="0"/>
              <a:t>（５）  </a:t>
            </a:r>
            <a:r>
              <a:rPr lang="zh-CN" altLang="en-US" dirty="0" smtClean="0"/>
              <a:t>预控</a:t>
            </a:r>
            <a:r>
              <a:rPr lang="en-US" dirty="0" smtClean="0"/>
              <a:t>。  </a:t>
            </a:r>
            <a:r>
              <a:rPr lang="zh-CN" altLang="en-US" dirty="0" smtClean="0"/>
              <a:t>预控 是 运 用 法 律 武 器 或 经 济 杠 杆 等 工 具</a:t>
            </a:r>
            <a:r>
              <a:rPr lang="en-US" dirty="0" smtClean="0"/>
              <a:t>，  </a:t>
            </a:r>
            <a:r>
              <a:rPr lang="zh-CN" altLang="en-US" dirty="0" smtClean="0"/>
              <a:t>通 过 规 避</a:t>
            </a:r>
            <a:r>
              <a:rPr lang="en-US" dirty="0" smtClean="0"/>
              <a:t>、  </a:t>
            </a:r>
            <a:r>
              <a:rPr lang="zh-CN" altLang="en-US" dirty="0" smtClean="0"/>
              <a:t>控 制 和 承 受 等 方 法</a:t>
            </a:r>
            <a:r>
              <a:rPr lang="en-US" dirty="0" smtClean="0"/>
              <a:t>，</a:t>
            </a:r>
            <a:r>
              <a:rPr lang="zh-CN" altLang="en-US" dirty="0" smtClean="0"/>
              <a:t>化解矛盾</a:t>
            </a:r>
            <a:r>
              <a:rPr lang="en-US" dirty="0" smtClean="0"/>
              <a:t>，  </a:t>
            </a:r>
            <a:r>
              <a:rPr lang="zh-CN" altLang="en-US" dirty="0" smtClean="0"/>
              <a:t>避免国际物流的整体利益受到侵害</a:t>
            </a:r>
            <a:r>
              <a:rPr lang="en-US" dirty="0" smtClean="0"/>
              <a:t>，  </a:t>
            </a:r>
            <a:r>
              <a:rPr lang="zh-CN" altLang="en-US" dirty="0" smtClean="0"/>
              <a:t>确保稳定的必要措施</a:t>
            </a:r>
            <a:r>
              <a:rPr lang="en-US" dirty="0" smtClean="0"/>
              <a:t>。  </a:t>
            </a:r>
            <a:r>
              <a:rPr lang="zh-CN" altLang="en-US" dirty="0" smtClean="0"/>
              <a:t>做好预控的前提是企 业必须掌握一定的方法和手段</a:t>
            </a:r>
            <a:r>
              <a:rPr lang="en-US" dirty="0" smtClean="0"/>
              <a:t>，   </a:t>
            </a:r>
            <a:r>
              <a:rPr lang="zh-CN" altLang="en-US" dirty="0" smtClean="0"/>
              <a:t>通过既定的工作程序</a:t>
            </a:r>
            <a:r>
              <a:rPr lang="en-US" dirty="0" smtClean="0"/>
              <a:t>，  </a:t>
            </a:r>
            <a:r>
              <a:rPr lang="zh-CN" altLang="en-US" dirty="0" smtClean="0"/>
              <a:t>及时消除风险隐患</a:t>
            </a:r>
            <a:r>
              <a:rPr lang="en-US" dirty="0" smtClean="0"/>
              <a:t>，  </a:t>
            </a:r>
            <a:r>
              <a:rPr lang="zh-CN" altLang="en-US" dirty="0" smtClean="0"/>
              <a:t>达到防止国际物 流风险扩大的目的</a:t>
            </a:r>
            <a:r>
              <a:rPr lang="en-US" dirty="0" smtClean="0"/>
              <a:t>。</a:t>
            </a:r>
            <a:endParaRPr lang="zh-CN" altLang="en-US" dirty="0" smtClean="0"/>
          </a:p>
          <a:p>
            <a:pPr algn="just">
              <a:lnSpc>
                <a:spcPct val="150000"/>
              </a:lnSpc>
            </a:pP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zh-CN" altLang="en-US" dirty="0" smtClean="0"/>
              <a:t>第三节　国际物流风险对策</a:t>
            </a:r>
            <a:endParaRPr lang="zh-CN" altLang="zh-CN" dirty="0" smtClean="0"/>
          </a:p>
        </p:txBody>
      </p:sp>
      <p:sp>
        <p:nvSpPr>
          <p:cNvPr id="65539" name="Rectangle 3"/>
          <p:cNvSpPr>
            <a:spLocks noGrp="1" noChangeArrowheads="1"/>
          </p:cNvSpPr>
          <p:nvPr>
            <p:ph type="body" idx="1"/>
          </p:nvPr>
        </p:nvSpPr>
        <p:spPr/>
        <p:txBody>
          <a:bodyPr/>
          <a:lstStyle/>
          <a:p>
            <a:pPr>
              <a:lnSpc>
                <a:spcPct val="200000"/>
              </a:lnSpc>
            </a:pPr>
            <a:r>
              <a:rPr lang="zh-CN" altLang="en-US" sz="2900" dirty="0" smtClean="0"/>
              <a:t>二</a:t>
            </a:r>
            <a:r>
              <a:rPr lang="en-US" sz="2900" dirty="0" smtClean="0"/>
              <a:t>、  </a:t>
            </a:r>
            <a:r>
              <a:rPr lang="zh-CN" altLang="en-US" sz="2900" dirty="0" smtClean="0"/>
              <a:t>减少国际物流风险的柔性</a:t>
            </a:r>
            <a:r>
              <a:rPr lang="zh-CN" altLang="en-US" sz="2900" dirty="0" smtClean="0"/>
              <a:t>策略</a:t>
            </a:r>
            <a:endParaRPr lang="en-US" altLang="zh-CN" sz="2900" dirty="0" smtClean="0"/>
          </a:p>
          <a:p>
            <a:pPr>
              <a:lnSpc>
                <a:spcPct val="200000"/>
              </a:lnSpc>
            </a:pPr>
            <a:r>
              <a:rPr lang="zh-CN" altLang="en-US" dirty="0" smtClean="0"/>
              <a:t>在</a:t>
            </a:r>
            <a:r>
              <a:rPr lang="zh-CN" altLang="en-US" dirty="0" smtClean="0"/>
              <a:t>识别了国际物流的风险来源和触发途径后</a:t>
            </a:r>
            <a:r>
              <a:rPr lang="en-US" dirty="0" smtClean="0"/>
              <a:t>，  </a:t>
            </a:r>
            <a:r>
              <a:rPr lang="zh-CN" altLang="en-US" dirty="0" smtClean="0"/>
              <a:t>可将风险分为供应风险</a:t>
            </a:r>
            <a:r>
              <a:rPr lang="en-US" dirty="0" smtClean="0"/>
              <a:t>、  </a:t>
            </a:r>
            <a:r>
              <a:rPr lang="zh-CN" altLang="en-US" dirty="0" smtClean="0"/>
              <a:t>协调风险和需求 风险三类</a:t>
            </a:r>
            <a:r>
              <a:rPr lang="en-US" dirty="0" smtClean="0"/>
              <a:t>。  </a:t>
            </a:r>
            <a:r>
              <a:rPr lang="zh-CN" altLang="en-US" dirty="0" smtClean="0"/>
              <a:t>我们从供应商关系管理</a:t>
            </a:r>
            <a:r>
              <a:rPr lang="en-US" dirty="0" smtClean="0"/>
              <a:t>、  </a:t>
            </a:r>
            <a:r>
              <a:rPr lang="zh-CN" altLang="en-US" dirty="0" smtClean="0"/>
              <a:t>客户关系管理以及供应和需求的协调三个方面对柔性战 略的战略规划和战术规划进行分析  </a:t>
            </a:r>
            <a:r>
              <a:rPr lang="en-US" dirty="0" smtClean="0"/>
              <a:t>（ </a:t>
            </a:r>
            <a:r>
              <a:rPr lang="zh-CN" altLang="en-US" dirty="0" smtClean="0">
                <a:hlinkClick r:id="rId2" action="ppaction://hlinksldjump"/>
              </a:rPr>
              <a:t>表 </a:t>
            </a:r>
            <a:r>
              <a:rPr lang="en-US" dirty="0" smtClean="0">
                <a:hlinkClick r:id="rId2" action="ppaction://hlinksldjump"/>
              </a:rPr>
              <a:t>６</a:t>
            </a:r>
            <a:r>
              <a:rPr lang="en-US" dirty="0" smtClean="0">
                <a:hlinkClick r:id="rId2" action="ppaction://hlinksldjump"/>
              </a:rPr>
              <a:t>－ </a:t>
            </a:r>
            <a:r>
              <a:rPr lang="en-US" dirty="0" smtClean="0">
                <a:hlinkClick r:id="rId2" action="ppaction://hlinksldjump"/>
              </a:rPr>
              <a:t>３</a:t>
            </a:r>
            <a:r>
              <a:rPr lang="en-US" dirty="0" smtClean="0"/>
              <a:t>） 。</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zh-CN" altLang="en-US" dirty="0" smtClean="0"/>
              <a:t>第三节　国际物流风险对策</a:t>
            </a:r>
            <a:endParaRPr lang="zh-CN" altLang="zh-CN" dirty="0" smtClean="0"/>
          </a:p>
        </p:txBody>
      </p:sp>
      <p:sp>
        <p:nvSpPr>
          <p:cNvPr id="66563" name="Rectangle 3"/>
          <p:cNvSpPr>
            <a:spLocks noGrp="1" noChangeArrowheads="1"/>
          </p:cNvSpPr>
          <p:nvPr>
            <p:ph type="body" idx="1"/>
          </p:nvPr>
        </p:nvSpPr>
        <p:spPr/>
        <p:txBody>
          <a:bodyPr/>
          <a:lstStyle/>
          <a:p>
            <a:r>
              <a:rPr lang="en-US" dirty="0" smtClean="0"/>
              <a:t>１  </a:t>
            </a:r>
            <a:r>
              <a:rPr lang="zh-CN" altLang="en-US" dirty="0" smtClean="0"/>
              <a:t>减轻风险的</a:t>
            </a:r>
            <a:r>
              <a:rPr lang="zh-CN" altLang="en-US" dirty="0" smtClean="0"/>
              <a:t>战略规划</a:t>
            </a:r>
            <a:endParaRPr lang="en-US" altLang="zh-CN" dirty="0" smtClean="0"/>
          </a:p>
          <a:p>
            <a:r>
              <a:rPr lang="zh-CN" altLang="en-US" dirty="0" smtClean="0"/>
              <a:t>战略层面是对各种关系进行系统协调</a:t>
            </a:r>
            <a:r>
              <a:rPr lang="en-US" dirty="0" smtClean="0"/>
              <a:t>，  </a:t>
            </a:r>
            <a:r>
              <a:rPr lang="zh-CN" altLang="en-US" dirty="0" smtClean="0"/>
              <a:t>使之在总体目标上达成一致</a:t>
            </a:r>
            <a:r>
              <a:rPr lang="en-US" dirty="0" smtClean="0"/>
              <a:t>。   </a:t>
            </a:r>
            <a:r>
              <a:rPr lang="zh-CN" altLang="en-US" dirty="0" smtClean="0"/>
              <a:t>因此</a:t>
            </a:r>
            <a:r>
              <a:rPr lang="en-US" dirty="0" smtClean="0"/>
              <a:t>，  </a:t>
            </a:r>
            <a:r>
              <a:rPr lang="zh-CN" altLang="en-US" dirty="0" smtClean="0"/>
              <a:t>可以在供应 商关系管理</a:t>
            </a:r>
            <a:r>
              <a:rPr lang="en-US" dirty="0" smtClean="0"/>
              <a:t>、  </a:t>
            </a:r>
            <a:r>
              <a:rPr lang="zh-CN" altLang="en-US" dirty="0" smtClean="0"/>
              <a:t>客户关系管理以及供应和需求的协调等方面</a:t>
            </a:r>
            <a:r>
              <a:rPr lang="en-US" dirty="0" smtClean="0"/>
              <a:t>，  </a:t>
            </a:r>
            <a:r>
              <a:rPr lang="zh-CN" altLang="en-US" dirty="0" smtClean="0"/>
              <a:t>从战略规划的角度建立柔性的</a:t>
            </a:r>
            <a:r>
              <a:rPr lang="zh-CN" altLang="en-US" dirty="0" smtClean="0"/>
              <a:t>协</a:t>
            </a:r>
            <a:r>
              <a:rPr lang="zh-CN" altLang="en-US" dirty="0" smtClean="0"/>
              <a:t>调机制</a:t>
            </a:r>
            <a:r>
              <a:rPr lang="en-US" dirty="0" smtClean="0"/>
              <a:t>，  </a:t>
            </a:r>
            <a:r>
              <a:rPr lang="zh-CN" altLang="en-US" dirty="0" smtClean="0"/>
              <a:t>从而弱化企业的整体风险</a:t>
            </a:r>
            <a:r>
              <a:rPr lang="en-US" dirty="0" smtClean="0"/>
              <a:t>。</a:t>
            </a:r>
            <a:endParaRPr lang="zh-CN" altLang="en-US" dirty="0" smtClean="0"/>
          </a:p>
          <a:p>
            <a:r>
              <a:rPr lang="en-US" dirty="0" smtClean="0"/>
              <a:t>２  </a:t>
            </a:r>
            <a:r>
              <a:rPr lang="zh-CN" altLang="en-US" dirty="0" smtClean="0"/>
              <a:t>减轻风险的战术规划</a:t>
            </a:r>
          </a:p>
          <a:p>
            <a:r>
              <a:rPr lang="zh-CN" altLang="en-US" dirty="0" smtClean="0"/>
              <a:t>战术规划是指在具体实施战略的过程中</a:t>
            </a:r>
            <a:r>
              <a:rPr lang="en-US" dirty="0" smtClean="0"/>
              <a:t>，  </a:t>
            </a:r>
            <a:r>
              <a:rPr lang="zh-CN" altLang="en-US" dirty="0" smtClean="0"/>
              <a:t>采取因地制宜的战术策略</a:t>
            </a:r>
            <a:r>
              <a:rPr lang="en-US" dirty="0" smtClean="0"/>
              <a:t>。  </a:t>
            </a:r>
            <a:r>
              <a:rPr lang="zh-CN" altLang="en-US" dirty="0" smtClean="0"/>
              <a:t>应对风险的重要战 术就是采取柔性化的管理模式</a:t>
            </a:r>
            <a:r>
              <a:rPr lang="en-US" dirty="0" smtClean="0"/>
              <a:t>。   </a:t>
            </a:r>
            <a:r>
              <a:rPr lang="zh-CN" altLang="en-US" dirty="0" smtClean="0"/>
              <a:t>这些柔性管理模式包括提供柔性产能</a:t>
            </a:r>
            <a:r>
              <a:rPr lang="en-US" dirty="0" smtClean="0"/>
              <a:t>、  </a:t>
            </a:r>
            <a:r>
              <a:rPr lang="zh-CN" altLang="en-US" dirty="0" smtClean="0"/>
              <a:t>合理增加柔性库存</a:t>
            </a:r>
            <a:r>
              <a:rPr lang="en-US" dirty="0" smtClean="0"/>
              <a:t>、 </a:t>
            </a:r>
            <a:r>
              <a:rPr lang="zh-CN" altLang="en-US" dirty="0" smtClean="0"/>
              <a:t>增加柔性供应商和增加提前期柔性</a:t>
            </a:r>
            <a:r>
              <a:rPr lang="en-US" dirty="0" smtClean="0"/>
              <a:t>。  </a:t>
            </a:r>
            <a:r>
              <a:rPr lang="zh-CN" altLang="en-US" dirty="0" smtClean="0"/>
              <a:t>通过这些柔性化管理</a:t>
            </a:r>
            <a:r>
              <a:rPr lang="en-US" dirty="0" smtClean="0"/>
              <a:t>，  </a:t>
            </a:r>
            <a:r>
              <a:rPr lang="zh-CN" altLang="en-US" dirty="0" smtClean="0"/>
              <a:t>实现对不确定的市场需求与供给  的快速响应</a:t>
            </a:r>
            <a:r>
              <a:rPr lang="en-US" dirty="0" smtClean="0"/>
              <a:t>，  </a:t>
            </a:r>
            <a:r>
              <a:rPr lang="zh-CN" altLang="en-US" dirty="0" smtClean="0"/>
              <a:t>在收益相同的情况下达到降低风险的目标</a:t>
            </a:r>
            <a:r>
              <a:rPr lang="en-US" dirty="0" smtClean="0"/>
              <a:t>。</a:t>
            </a:r>
            <a:endParaRPr lang="zh-CN" altLang="en-US" dirty="0" smtClean="0"/>
          </a:p>
          <a:p>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zh-CN" altLang="en-US" dirty="0" smtClean="0"/>
              <a:t>第三节　国际物流风险对策</a:t>
            </a:r>
            <a:endParaRPr lang="zh-CN" altLang="zh-CN" dirty="0" smtClean="0"/>
          </a:p>
        </p:txBody>
      </p:sp>
      <p:sp>
        <p:nvSpPr>
          <p:cNvPr id="67587" name="Rectangle 3"/>
          <p:cNvSpPr>
            <a:spLocks noGrp="1" noChangeArrowheads="1"/>
          </p:cNvSpPr>
          <p:nvPr>
            <p:ph type="body" idx="1"/>
          </p:nvPr>
        </p:nvSpPr>
        <p:spPr/>
        <p:txBody>
          <a:bodyPr/>
          <a:lstStyle/>
          <a:p>
            <a:pPr eaLnBrk="1" hangingPunct="1">
              <a:lnSpc>
                <a:spcPct val="250000"/>
              </a:lnSpc>
            </a:pPr>
            <a:r>
              <a:rPr lang="zh-CN" altLang="en-US" sz="2900" dirty="0" smtClean="0"/>
              <a:t>三</a:t>
            </a:r>
            <a:r>
              <a:rPr lang="en-US" sz="2900" dirty="0" smtClean="0"/>
              <a:t>、  </a:t>
            </a:r>
            <a:r>
              <a:rPr lang="zh-CN" altLang="en-US" sz="2900" dirty="0" smtClean="0"/>
              <a:t>国际物流风险管理的其他措施</a:t>
            </a:r>
          </a:p>
          <a:p>
            <a:pPr eaLnBrk="1" hangingPunct="1">
              <a:lnSpc>
                <a:spcPct val="250000"/>
              </a:lnSpc>
            </a:pPr>
            <a:r>
              <a:rPr lang="en-US" dirty="0" smtClean="0"/>
              <a:t>１  </a:t>
            </a:r>
            <a:r>
              <a:rPr lang="zh-CN" altLang="en-US" dirty="0" smtClean="0"/>
              <a:t>健全国际物流企业之间的利润共享和风险分担的激励机制</a:t>
            </a:r>
          </a:p>
          <a:p>
            <a:pPr>
              <a:lnSpc>
                <a:spcPct val="250000"/>
              </a:lnSpc>
            </a:pPr>
            <a:r>
              <a:rPr lang="en-US" dirty="0" smtClean="0"/>
              <a:t>２  </a:t>
            </a:r>
            <a:r>
              <a:rPr lang="zh-CN" altLang="en-US" dirty="0" smtClean="0"/>
              <a:t>国际物流各企业共同制订风险防范</a:t>
            </a:r>
            <a:r>
              <a:rPr lang="zh-CN" altLang="en-US" dirty="0" smtClean="0"/>
              <a:t>计划</a:t>
            </a:r>
            <a:endParaRPr lang="en-US" altLang="zh-CN" dirty="0" smtClean="0"/>
          </a:p>
          <a:p>
            <a:pPr>
              <a:lnSpc>
                <a:spcPct val="250000"/>
              </a:lnSpc>
            </a:pPr>
            <a:r>
              <a:rPr lang="en-US" dirty="0" smtClean="0"/>
              <a:t>３  </a:t>
            </a:r>
            <a:r>
              <a:rPr lang="zh-CN" altLang="en-US" dirty="0" smtClean="0"/>
              <a:t>建立风险应急处理</a:t>
            </a:r>
            <a:r>
              <a:rPr lang="zh-CN" altLang="en-US" dirty="0" smtClean="0"/>
              <a:t>机制</a:t>
            </a:r>
            <a:endParaRPr lang="en-US"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304800" y="2819400"/>
            <a:ext cx="8229600" cy="1143000"/>
          </a:xfrm>
        </p:spPr>
        <p:txBody>
          <a:bodyPr/>
          <a:lstStyle/>
          <a:p>
            <a:pPr eaLnBrk="1" hangingPunct="1"/>
            <a:r>
              <a:rPr lang="zh-CN" altLang="en-US" sz="7200" dirty="0" smtClean="0">
                <a:ea typeface="时尚中黑简体" pitchFamily="2" charset="-122"/>
              </a:rPr>
              <a:t>谢谢观赏</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zh-CN" altLang="en-US" dirty="0" smtClean="0"/>
              <a:t>表 </a:t>
            </a:r>
            <a:r>
              <a:rPr lang="en-US" dirty="0" smtClean="0"/>
              <a:t>６ － １　   </a:t>
            </a:r>
            <a:r>
              <a:rPr lang="zh-CN" altLang="en-US" dirty="0" smtClean="0"/>
              <a:t>不同国际贸易术语下责任与风险划分</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304800" y="1447800"/>
            <a:ext cx="8218487" cy="4895850"/>
          </a:xfrm>
          <a:prstGeom prst="rect">
            <a:avLst/>
          </a:prstGeom>
          <a:noFill/>
          <a:ln w="9525">
            <a:noFill/>
            <a:miter lim="800000"/>
            <a:headEnd/>
            <a:tailEnd/>
          </a:ln>
          <a:effec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 </a:t>
            </a:r>
            <a:r>
              <a:rPr lang="en-US" dirty="0" smtClean="0"/>
              <a:t>６ － ２　</a:t>
            </a:r>
            <a:r>
              <a:rPr lang="zh-CN" altLang="en-US" dirty="0" smtClean="0"/>
              <a:t>海运商业保险的常见险种</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050" name="Picture 2"/>
          <p:cNvPicPr>
            <a:picLocks noChangeAspect="1" noChangeArrowheads="1"/>
          </p:cNvPicPr>
          <p:nvPr/>
        </p:nvPicPr>
        <p:blipFill>
          <a:blip r:embed="rId2"/>
          <a:srcRect/>
          <a:stretch>
            <a:fillRect/>
          </a:stretch>
        </p:blipFill>
        <p:spPr bwMode="auto">
          <a:xfrm>
            <a:off x="685800" y="1143000"/>
            <a:ext cx="8142287" cy="5162550"/>
          </a:xfrm>
          <a:prstGeom prst="rect">
            <a:avLst/>
          </a:prstGeom>
          <a:noFill/>
          <a:ln w="9525">
            <a:noFill/>
            <a:miter lim="800000"/>
            <a:headEnd/>
            <a:tailEnd/>
          </a:ln>
          <a:effec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６ － １　   </a:t>
            </a:r>
            <a:r>
              <a:rPr lang="zh-CN" altLang="en-US" dirty="0" smtClean="0"/>
              <a:t>风险识别流程图</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3074" name="Picture 2"/>
          <p:cNvPicPr>
            <a:picLocks noChangeAspect="1" noChangeArrowheads="1"/>
          </p:cNvPicPr>
          <p:nvPr/>
        </p:nvPicPr>
        <p:blipFill>
          <a:blip r:embed="rId2"/>
          <a:srcRect/>
          <a:stretch>
            <a:fillRect/>
          </a:stretch>
        </p:blipFill>
        <p:spPr bwMode="auto">
          <a:xfrm>
            <a:off x="2185988" y="1566863"/>
            <a:ext cx="4772025" cy="3724275"/>
          </a:xfrm>
          <a:prstGeom prst="rect">
            <a:avLst/>
          </a:prstGeom>
          <a:noFill/>
          <a:ln w="9525">
            <a:noFill/>
            <a:miter lim="800000"/>
            <a:headEnd/>
            <a:tailEnd/>
          </a:ln>
          <a:effec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６ － ２　   </a:t>
            </a:r>
            <a:r>
              <a:rPr lang="zh-CN" altLang="en-US" dirty="0" smtClean="0"/>
              <a:t>汉立区三角</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4099" name="Picture 3"/>
          <p:cNvPicPr>
            <a:picLocks noChangeAspect="1" noChangeArrowheads="1"/>
          </p:cNvPicPr>
          <p:nvPr/>
        </p:nvPicPr>
        <p:blipFill>
          <a:blip r:embed="rId2"/>
          <a:srcRect/>
          <a:stretch>
            <a:fillRect/>
          </a:stretch>
        </p:blipFill>
        <p:spPr bwMode="auto">
          <a:xfrm>
            <a:off x="2986088" y="2419350"/>
            <a:ext cx="3171825" cy="2019300"/>
          </a:xfrm>
          <a:prstGeom prst="rect">
            <a:avLst/>
          </a:prstGeom>
          <a:noFill/>
          <a:ln w="9525">
            <a:noFill/>
            <a:miter lim="800000"/>
            <a:headEnd/>
            <a:tailEnd/>
          </a:ln>
          <a:effec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６ － ３　   </a:t>
            </a:r>
            <a:r>
              <a:rPr lang="zh-CN" altLang="en-US" dirty="0" smtClean="0"/>
              <a:t>风险监控步骤</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5122" name="Picture 2"/>
          <p:cNvPicPr>
            <a:picLocks noChangeAspect="1" noChangeArrowheads="1"/>
          </p:cNvPicPr>
          <p:nvPr/>
        </p:nvPicPr>
        <p:blipFill>
          <a:blip r:embed="rId2"/>
          <a:srcRect/>
          <a:stretch>
            <a:fillRect/>
          </a:stretch>
        </p:blipFill>
        <p:spPr bwMode="auto">
          <a:xfrm>
            <a:off x="2438400" y="1562100"/>
            <a:ext cx="4200525" cy="529590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9219" name="Rectangle 3"/>
          <p:cNvSpPr>
            <a:spLocks noGrp="1" noChangeArrowheads="1"/>
          </p:cNvSpPr>
          <p:nvPr>
            <p:ph type="body" idx="1"/>
          </p:nvPr>
        </p:nvSpPr>
        <p:spPr/>
        <p:txBody>
          <a:bodyPr/>
          <a:lstStyle/>
          <a:p>
            <a:r>
              <a:rPr lang="zh-CN" altLang="en-US" sz="2900" dirty="0" smtClean="0"/>
              <a:t>二</a:t>
            </a:r>
            <a:r>
              <a:rPr lang="en-US" sz="2900" dirty="0" smtClean="0"/>
              <a:t>、  </a:t>
            </a:r>
            <a:r>
              <a:rPr lang="zh-CN" altLang="en-US" sz="2900" dirty="0" smtClean="0"/>
              <a:t>国际物流风险</a:t>
            </a:r>
            <a:r>
              <a:rPr lang="en-US" altLang="zh-CN" sz="2900" dirty="0" smtClean="0"/>
              <a:t> </a:t>
            </a:r>
            <a:endParaRPr lang="zh-CN" altLang="en-US" sz="2900" dirty="0" smtClean="0"/>
          </a:p>
          <a:p>
            <a:r>
              <a:rPr lang="en-US" dirty="0" smtClean="0"/>
              <a:t>１  </a:t>
            </a:r>
            <a:r>
              <a:rPr lang="zh-CN" altLang="en-US" dirty="0" smtClean="0"/>
              <a:t>国际物流风险概念及特点</a:t>
            </a:r>
          </a:p>
          <a:p>
            <a:r>
              <a:rPr lang="zh-CN" altLang="en-US" dirty="0" smtClean="0"/>
              <a:t>国际物流风险就是发生在国际物流领域的风险</a:t>
            </a:r>
            <a:r>
              <a:rPr lang="en-US" dirty="0" smtClean="0"/>
              <a:t>， </a:t>
            </a:r>
            <a:r>
              <a:rPr lang="zh-CN" altLang="en-US" dirty="0" smtClean="0"/>
              <a:t>是指因国际物流活动而产生的未来损失 或收益发生的不确定性</a:t>
            </a:r>
            <a:r>
              <a:rPr lang="en-US" dirty="0" smtClean="0"/>
              <a:t>。 </a:t>
            </a:r>
          </a:p>
          <a:p>
            <a:r>
              <a:rPr lang="en-US" dirty="0" smtClean="0"/>
              <a:t>１）  </a:t>
            </a:r>
            <a:r>
              <a:rPr lang="zh-CN" altLang="en-US" dirty="0" smtClean="0"/>
              <a:t>一般风险特征</a:t>
            </a:r>
            <a:r>
              <a:rPr lang="en-US" dirty="0" smtClean="0"/>
              <a:t>。</a:t>
            </a:r>
            <a:endParaRPr lang="zh-CN" altLang="en-US" dirty="0" smtClean="0"/>
          </a:p>
          <a:p>
            <a:r>
              <a:rPr lang="en-US" dirty="0" smtClean="0"/>
              <a:t>（１） </a:t>
            </a:r>
            <a:r>
              <a:rPr lang="zh-CN" altLang="en-US" dirty="0" smtClean="0"/>
              <a:t>不确定性</a:t>
            </a:r>
            <a:r>
              <a:rPr lang="en-US" dirty="0" smtClean="0"/>
              <a:t>。</a:t>
            </a:r>
          </a:p>
          <a:p>
            <a:r>
              <a:rPr lang="en-US" dirty="0" smtClean="0"/>
              <a:t>（２）  </a:t>
            </a:r>
            <a:r>
              <a:rPr lang="zh-CN" altLang="en-US" dirty="0" smtClean="0"/>
              <a:t>损害性</a:t>
            </a:r>
            <a:r>
              <a:rPr lang="en-US" dirty="0" smtClean="0"/>
              <a:t>。</a:t>
            </a:r>
          </a:p>
          <a:p>
            <a:r>
              <a:rPr lang="en-US" dirty="0" smtClean="0"/>
              <a:t>（３）  </a:t>
            </a:r>
            <a:r>
              <a:rPr lang="zh-CN" altLang="en-US" dirty="0" smtClean="0"/>
              <a:t>客观性</a:t>
            </a:r>
            <a:r>
              <a:rPr lang="en-US" dirty="0" smtClean="0"/>
              <a:t>。</a:t>
            </a:r>
          </a:p>
          <a:p>
            <a:r>
              <a:rPr lang="en-US" dirty="0" smtClean="0"/>
              <a:t>（４）  </a:t>
            </a:r>
            <a:r>
              <a:rPr lang="zh-CN" altLang="en-US" dirty="0" smtClean="0"/>
              <a:t>未来性</a:t>
            </a:r>
            <a:r>
              <a:rPr lang="en-US" dirty="0" smtClean="0"/>
              <a:t>。</a:t>
            </a:r>
          </a:p>
          <a:p>
            <a:r>
              <a:rPr lang="en-US" dirty="0" smtClean="0"/>
              <a:t>（５）  </a:t>
            </a:r>
            <a:r>
              <a:rPr lang="zh-CN" altLang="en-US" dirty="0" smtClean="0"/>
              <a:t>发展性</a:t>
            </a:r>
            <a:r>
              <a:rPr lang="en-US" dirty="0" smtClean="0"/>
              <a:t>。</a:t>
            </a:r>
          </a:p>
          <a:p>
            <a:r>
              <a:rPr lang="en-US" dirty="0" smtClean="0"/>
              <a:t>（６） </a:t>
            </a:r>
            <a:r>
              <a:rPr lang="zh-CN" altLang="en-US" dirty="0" smtClean="0"/>
              <a:t>两面性</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６ － ４　   </a:t>
            </a:r>
            <a:r>
              <a:rPr lang="zh-CN" altLang="en-US" dirty="0" smtClean="0"/>
              <a:t>国际物流风险预警体系运作流程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6146" name="Picture 2"/>
          <p:cNvPicPr>
            <a:picLocks noChangeAspect="1" noChangeArrowheads="1"/>
          </p:cNvPicPr>
          <p:nvPr/>
        </p:nvPicPr>
        <p:blipFill>
          <a:blip r:embed="rId2"/>
          <a:srcRect/>
          <a:stretch>
            <a:fillRect/>
          </a:stretch>
        </p:blipFill>
        <p:spPr bwMode="auto">
          <a:xfrm>
            <a:off x="685800" y="1600200"/>
            <a:ext cx="7770813" cy="4191000"/>
          </a:xfrm>
          <a:prstGeom prst="rect">
            <a:avLst/>
          </a:prstGeom>
          <a:noFill/>
          <a:ln w="9525">
            <a:noFill/>
            <a:miter lim="800000"/>
            <a:headEnd/>
            <a:tailEnd/>
          </a:ln>
          <a:effec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６ － ５　   </a:t>
            </a:r>
            <a:r>
              <a:rPr lang="zh-CN" altLang="en-US" dirty="0" smtClean="0"/>
              <a:t>国际物流预警体系 运行实施流程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7170" name="Picture 2"/>
          <p:cNvPicPr>
            <a:picLocks noChangeAspect="1" noChangeArrowheads="1"/>
          </p:cNvPicPr>
          <p:nvPr/>
        </p:nvPicPr>
        <p:blipFill>
          <a:blip r:embed="rId2"/>
          <a:srcRect/>
          <a:stretch>
            <a:fillRect/>
          </a:stretch>
        </p:blipFill>
        <p:spPr bwMode="auto">
          <a:xfrm>
            <a:off x="3109913" y="2547938"/>
            <a:ext cx="2924175" cy="1762125"/>
          </a:xfrm>
          <a:prstGeom prst="rect">
            <a:avLst/>
          </a:prstGeom>
          <a:noFill/>
          <a:ln w="9525">
            <a:noFill/>
            <a:miter lim="800000"/>
            <a:headEnd/>
            <a:tailEnd/>
          </a:ln>
          <a:effec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 </a:t>
            </a:r>
            <a:r>
              <a:rPr lang="en-US" dirty="0" smtClean="0"/>
              <a:t>６ － ３　   </a:t>
            </a:r>
            <a:r>
              <a:rPr lang="zh-CN" altLang="en-US" dirty="0" smtClean="0"/>
              <a:t>减少国际物流风险的柔性策略</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8194" name="Picture 2"/>
          <p:cNvPicPr>
            <a:picLocks noChangeAspect="1" noChangeArrowheads="1"/>
          </p:cNvPicPr>
          <p:nvPr/>
        </p:nvPicPr>
        <p:blipFill>
          <a:blip r:embed="rId2"/>
          <a:srcRect/>
          <a:stretch>
            <a:fillRect/>
          </a:stretch>
        </p:blipFill>
        <p:spPr bwMode="auto">
          <a:xfrm>
            <a:off x="490538" y="2057400"/>
            <a:ext cx="8161337" cy="27432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10243" name="Rectangle 3"/>
          <p:cNvSpPr>
            <a:spLocks noGrp="1" noChangeArrowheads="1"/>
          </p:cNvSpPr>
          <p:nvPr>
            <p:ph type="body" idx="1"/>
          </p:nvPr>
        </p:nvSpPr>
        <p:spPr/>
        <p:txBody>
          <a:bodyPr/>
          <a:lstStyle/>
          <a:p>
            <a:pPr eaLnBrk="1" hangingPunct="1"/>
            <a:r>
              <a:rPr lang="en-US" dirty="0" smtClean="0"/>
              <a:t>２）  </a:t>
            </a:r>
            <a:r>
              <a:rPr lang="zh-CN" altLang="en-US" dirty="0" smtClean="0"/>
              <a:t>国际物流独有特征</a:t>
            </a:r>
            <a:r>
              <a:rPr lang="en-US" dirty="0" smtClean="0"/>
              <a:t>。</a:t>
            </a:r>
            <a:endParaRPr lang="zh-CN" altLang="en-US" dirty="0" smtClean="0"/>
          </a:p>
          <a:p>
            <a:r>
              <a:rPr lang="zh-CN" altLang="en-US" dirty="0" smtClean="0"/>
              <a:t>除了风险共有的不确定性</a:t>
            </a:r>
            <a:r>
              <a:rPr lang="en-US" dirty="0" smtClean="0"/>
              <a:t>、   </a:t>
            </a:r>
            <a:r>
              <a:rPr lang="zh-CN" altLang="en-US" dirty="0" smtClean="0"/>
              <a:t>损害性</a:t>
            </a:r>
            <a:r>
              <a:rPr lang="en-US" dirty="0" smtClean="0"/>
              <a:t>、  </a:t>
            </a:r>
            <a:r>
              <a:rPr lang="zh-CN" altLang="en-US" dirty="0" smtClean="0"/>
              <a:t>客观性</a:t>
            </a:r>
            <a:r>
              <a:rPr lang="en-US" dirty="0" smtClean="0"/>
              <a:t>、  </a:t>
            </a:r>
            <a:r>
              <a:rPr lang="zh-CN" altLang="en-US" dirty="0" smtClean="0"/>
              <a:t>未来性</a:t>
            </a:r>
            <a:r>
              <a:rPr lang="en-US" dirty="0" smtClean="0"/>
              <a:t>、  </a:t>
            </a:r>
            <a:r>
              <a:rPr lang="zh-CN" altLang="en-US" dirty="0" smtClean="0"/>
              <a:t>发展性</a:t>
            </a:r>
            <a:r>
              <a:rPr lang="en-US" dirty="0" smtClean="0"/>
              <a:t>、  </a:t>
            </a:r>
            <a:r>
              <a:rPr lang="zh-CN" altLang="en-US" dirty="0" smtClean="0"/>
              <a:t>两面性等特征</a:t>
            </a:r>
            <a:r>
              <a:rPr lang="en-US" dirty="0" smtClean="0"/>
              <a:t>，  </a:t>
            </a:r>
            <a:r>
              <a:rPr lang="zh-CN" altLang="en-US" dirty="0" smtClean="0"/>
              <a:t>国际物 流风险因为国际物流的特殊性而具有自己的特点</a:t>
            </a:r>
            <a:r>
              <a:rPr lang="en-US" dirty="0" smtClean="0"/>
              <a:t>：</a:t>
            </a:r>
            <a:endParaRPr lang="zh-CN" altLang="en-US" dirty="0" smtClean="0"/>
          </a:p>
          <a:p>
            <a:r>
              <a:rPr lang="en-US" dirty="0" smtClean="0"/>
              <a:t>（１）  </a:t>
            </a:r>
            <a:r>
              <a:rPr lang="zh-CN" altLang="en-US" dirty="0" smtClean="0"/>
              <a:t>由于各国法律</a:t>
            </a:r>
            <a:r>
              <a:rPr lang="en-US" dirty="0" smtClean="0"/>
              <a:t>、  </a:t>
            </a:r>
            <a:r>
              <a:rPr lang="zh-CN" altLang="en-US" dirty="0" smtClean="0"/>
              <a:t>习俗</a:t>
            </a:r>
            <a:r>
              <a:rPr lang="en-US" dirty="0" smtClean="0"/>
              <a:t>、  </a:t>
            </a:r>
            <a:r>
              <a:rPr lang="zh-CN" altLang="en-US" dirty="0" smtClean="0"/>
              <a:t>科技水平</a:t>
            </a:r>
            <a:r>
              <a:rPr lang="en-US" dirty="0" smtClean="0"/>
              <a:t>、  </a:t>
            </a:r>
            <a:r>
              <a:rPr lang="zh-CN" altLang="en-US" dirty="0" smtClean="0"/>
              <a:t>文化等的不同</a:t>
            </a:r>
            <a:r>
              <a:rPr lang="en-US" dirty="0" smtClean="0"/>
              <a:t>，  </a:t>
            </a:r>
            <a:r>
              <a:rPr lang="zh-CN" altLang="en-US" dirty="0" smtClean="0"/>
              <a:t>国际物流环境复杂</a:t>
            </a:r>
            <a:r>
              <a:rPr lang="en-US" dirty="0" smtClean="0"/>
              <a:t>；</a:t>
            </a:r>
            <a:endParaRPr lang="zh-CN" altLang="en-US" dirty="0" smtClean="0"/>
          </a:p>
          <a:p>
            <a:r>
              <a:rPr lang="en-US" dirty="0" smtClean="0"/>
              <a:t>（２）  </a:t>
            </a:r>
            <a:r>
              <a:rPr lang="zh-CN" altLang="en-US" dirty="0" smtClean="0"/>
              <a:t>风险管理主体与其他主体间的沟通成本大</a:t>
            </a:r>
            <a:r>
              <a:rPr lang="en-US" dirty="0" smtClean="0"/>
              <a:t>；</a:t>
            </a:r>
            <a:endParaRPr lang="zh-CN" altLang="en-US" dirty="0" smtClean="0"/>
          </a:p>
          <a:p>
            <a:r>
              <a:rPr lang="en-US" dirty="0" smtClean="0"/>
              <a:t>（３）  </a:t>
            </a:r>
            <a:r>
              <a:rPr lang="zh-CN" altLang="en-US" dirty="0" smtClean="0"/>
              <a:t>对代理机构依赖大</a:t>
            </a:r>
            <a:r>
              <a:rPr lang="en-US" dirty="0" smtClean="0"/>
              <a:t>，  </a:t>
            </a:r>
            <a:r>
              <a:rPr lang="zh-CN" altLang="en-US" dirty="0" smtClean="0"/>
              <a:t>使得自己不可控的因素增加</a:t>
            </a:r>
            <a:r>
              <a:rPr lang="en-US" dirty="0" smtClean="0"/>
              <a:t>；</a:t>
            </a:r>
            <a:endParaRPr lang="zh-CN" altLang="en-US" dirty="0" smtClean="0"/>
          </a:p>
          <a:p>
            <a:r>
              <a:rPr lang="en-US" dirty="0" smtClean="0"/>
              <a:t>（４）  </a:t>
            </a:r>
            <a:r>
              <a:rPr lang="zh-CN" altLang="en-US" dirty="0" smtClean="0"/>
              <a:t>物流完成周期长</a:t>
            </a:r>
            <a:r>
              <a:rPr lang="en-US" dirty="0" smtClean="0"/>
              <a:t>；</a:t>
            </a:r>
            <a:endParaRPr lang="zh-CN" altLang="en-US" dirty="0" smtClean="0"/>
          </a:p>
          <a:p>
            <a:r>
              <a:rPr lang="en-US" dirty="0" smtClean="0"/>
              <a:t>（５）  </a:t>
            </a:r>
            <a:r>
              <a:rPr lang="zh-CN" altLang="en-US" dirty="0" smtClean="0"/>
              <a:t>使用多种运输方式</a:t>
            </a:r>
            <a:r>
              <a:rPr lang="en-US" dirty="0" smtClean="0"/>
              <a:t>，  </a:t>
            </a:r>
            <a:r>
              <a:rPr lang="zh-CN" altLang="en-US" dirty="0" smtClean="0"/>
              <a:t>需要遵守的法律更多</a:t>
            </a:r>
            <a:r>
              <a:rPr lang="en-US" dirty="0" smtClean="0"/>
              <a:t>，  </a:t>
            </a:r>
            <a:r>
              <a:rPr lang="zh-CN" altLang="en-US" dirty="0" smtClean="0"/>
              <a:t>因法律规定不统一造成的风险加大</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zh-CN" altLang="en-US" dirty="0" smtClean="0"/>
              <a:t>第一节  国际物流风险概述</a:t>
            </a:r>
            <a:endParaRPr lang="zh-CN" altLang="zh-CN" dirty="0" smtClean="0"/>
          </a:p>
        </p:txBody>
      </p:sp>
      <p:sp>
        <p:nvSpPr>
          <p:cNvPr id="11267" name="Rectangle 3"/>
          <p:cNvSpPr>
            <a:spLocks noGrp="1" noChangeArrowheads="1"/>
          </p:cNvSpPr>
          <p:nvPr>
            <p:ph type="body" idx="1"/>
          </p:nvPr>
        </p:nvSpPr>
        <p:spPr/>
        <p:txBody>
          <a:bodyPr/>
          <a:lstStyle/>
          <a:p>
            <a:pPr eaLnBrk="1" hangingPunct="1">
              <a:lnSpc>
                <a:spcPct val="150000"/>
              </a:lnSpc>
            </a:pPr>
            <a:r>
              <a:rPr lang="en-US" dirty="0" smtClean="0"/>
              <a:t>２  </a:t>
            </a:r>
            <a:r>
              <a:rPr lang="zh-CN" altLang="en-US" dirty="0" smtClean="0"/>
              <a:t>国际物流风险来源</a:t>
            </a:r>
          </a:p>
          <a:p>
            <a:pPr>
              <a:lnSpc>
                <a:spcPct val="150000"/>
              </a:lnSpc>
            </a:pPr>
            <a:r>
              <a:rPr lang="zh-CN" altLang="en-US" dirty="0" smtClean="0"/>
              <a:t> 整体上来 说</a:t>
            </a:r>
            <a:r>
              <a:rPr lang="en-US" dirty="0" smtClean="0"/>
              <a:t>，  </a:t>
            </a:r>
            <a:r>
              <a:rPr lang="zh-CN" altLang="en-US" dirty="0" smtClean="0"/>
              <a:t>目前</a:t>
            </a:r>
            <a:r>
              <a:rPr lang="en-US" dirty="0" smtClean="0"/>
              <a:t>，  </a:t>
            </a:r>
            <a:r>
              <a:rPr lang="zh-CN" altLang="en-US" dirty="0" smtClean="0"/>
              <a:t>对外项目工程在国际物流方面的主要风险源由四个方面构成</a:t>
            </a:r>
            <a:r>
              <a:rPr lang="en-US" dirty="0" smtClean="0"/>
              <a:t>。</a:t>
            </a:r>
            <a:endParaRPr lang="zh-CN" altLang="en-US" dirty="0" smtClean="0"/>
          </a:p>
          <a:p>
            <a:pPr>
              <a:lnSpc>
                <a:spcPct val="150000"/>
              </a:lnSpc>
            </a:pPr>
            <a:r>
              <a:rPr lang="en-US" dirty="0" smtClean="0"/>
              <a:t>（１）  </a:t>
            </a:r>
            <a:r>
              <a:rPr lang="zh-CN" altLang="en-US" dirty="0" smtClean="0"/>
              <a:t>对外项目工程在国际物流方面的</a:t>
            </a:r>
            <a:r>
              <a:rPr lang="en-US" dirty="0" smtClean="0"/>
              <a:t>   “ </a:t>
            </a:r>
            <a:r>
              <a:rPr lang="zh-CN" altLang="en-US" dirty="0" smtClean="0"/>
              <a:t>人</a:t>
            </a:r>
            <a:r>
              <a:rPr lang="en-US" dirty="0" smtClean="0"/>
              <a:t>”  </a:t>
            </a:r>
            <a:r>
              <a:rPr lang="zh-CN" altLang="en-US" dirty="0" smtClean="0"/>
              <a:t>的因素</a:t>
            </a:r>
            <a:r>
              <a:rPr lang="en-US" dirty="0" smtClean="0"/>
              <a:t>。</a:t>
            </a:r>
          </a:p>
          <a:p>
            <a:pPr>
              <a:lnSpc>
                <a:spcPct val="150000"/>
              </a:lnSpc>
            </a:pPr>
            <a:r>
              <a:rPr lang="en-US" dirty="0" smtClean="0"/>
              <a:t>（２） </a:t>
            </a:r>
            <a:r>
              <a:rPr lang="zh-CN" altLang="en-US" dirty="0" smtClean="0"/>
              <a:t>对外项目工程在国际物流方面的设备因素</a:t>
            </a:r>
            <a:r>
              <a:rPr lang="en-US" dirty="0" smtClean="0"/>
              <a:t>。 </a:t>
            </a:r>
          </a:p>
          <a:p>
            <a:pPr>
              <a:lnSpc>
                <a:spcPct val="150000"/>
              </a:lnSpc>
            </a:pPr>
            <a:r>
              <a:rPr lang="en-US" dirty="0" smtClean="0"/>
              <a:t>（３） </a:t>
            </a:r>
            <a:r>
              <a:rPr lang="zh-CN" altLang="en-US" dirty="0" smtClean="0"/>
              <a:t>对外项目工程在国际物流方面的环境因素</a:t>
            </a:r>
            <a:r>
              <a:rPr lang="en-US" dirty="0" smtClean="0"/>
              <a:t>。 </a:t>
            </a:r>
          </a:p>
          <a:p>
            <a:pPr>
              <a:lnSpc>
                <a:spcPct val="150000"/>
              </a:lnSpc>
            </a:pPr>
            <a:r>
              <a:rPr lang="en-US" dirty="0" smtClean="0"/>
              <a:t>（４） </a:t>
            </a:r>
            <a:r>
              <a:rPr lang="zh-CN" altLang="en-US" dirty="0" smtClean="0"/>
              <a:t>对外项目工程在国际物流方面的程序因素</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814</TotalTime>
  <Words>7484</Words>
  <Application>Microsoft Office PowerPoint</Application>
  <PresentationFormat>全屏显示(4:3)</PresentationFormat>
  <Paragraphs>525</Paragraphs>
  <Slides>72</Slides>
  <Notes>0</Notes>
  <HiddenSlides>0</HiddenSlides>
  <MMClips>0</MMClips>
  <ScaleCrop>false</ScaleCrop>
  <HeadingPairs>
    <vt:vector size="4" baseType="variant">
      <vt:variant>
        <vt:lpstr>主题</vt:lpstr>
      </vt:variant>
      <vt:variant>
        <vt:i4>1</vt:i4>
      </vt:variant>
      <vt:variant>
        <vt:lpstr>幻灯片标题</vt:lpstr>
      </vt:variant>
      <vt:variant>
        <vt:i4>72</vt:i4>
      </vt:variant>
    </vt:vector>
  </HeadingPairs>
  <TitlesOfParts>
    <vt:vector size="73" baseType="lpstr">
      <vt:lpstr>默认设计模板</vt:lpstr>
      <vt:lpstr>第六章  国际物流风险</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第一节  国际物流风险概述</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第二节　国际物流风险管理</vt:lpstr>
      <vt:lpstr>第三节　国际物流风险对策</vt:lpstr>
      <vt:lpstr>第三节　国际物流风险对策</vt:lpstr>
      <vt:lpstr>第三节　国际物流风险对策</vt:lpstr>
      <vt:lpstr>第三节　国际物流风险对策</vt:lpstr>
      <vt:lpstr>第三节　国际物流风险对策</vt:lpstr>
      <vt:lpstr>第三节　国际物流风险对策</vt:lpstr>
      <vt:lpstr>第三节　国际物流风险对策</vt:lpstr>
      <vt:lpstr>第三节　国际物流风险对策</vt:lpstr>
      <vt:lpstr>第三节　国际物流风险对策</vt:lpstr>
      <vt:lpstr>第三节　国际物流风险对策</vt:lpstr>
      <vt:lpstr>谢谢观赏</vt:lpstr>
      <vt:lpstr>表 ６ － １　   不同国际贸易术语下责任与风险划分</vt:lpstr>
      <vt:lpstr>表 ６ － ２　海运商业保险的常见险种</vt:lpstr>
      <vt:lpstr>图 ６ － １　   风险识别流程图</vt:lpstr>
      <vt:lpstr>图 ６ － ２　   汉立区三角</vt:lpstr>
      <vt:lpstr>图 ６ － ３　   风险监控步骤</vt:lpstr>
      <vt:lpstr>图 ６ － ４　   国际物流风险预警体系运作流程</vt:lpstr>
      <vt:lpstr>图 ６ － ５　   国际物流预警体系 运行实施流程</vt:lpstr>
      <vt:lpstr>表 ６ － ３　   减少国际物流风险的柔性策略</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dc:creator>
  <cp:lastModifiedBy>深度联盟</cp:lastModifiedBy>
  <cp:revision>127</cp:revision>
  <cp:lastPrinted>1601-01-01T00:00:00Z</cp:lastPrinted>
  <dcterms:created xsi:type="dcterms:W3CDTF">1601-01-01T00:00:00Z</dcterms:created>
  <dcterms:modified xsi:type="dcterms:W3CDTF">2017-08-09T12:21:48Z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