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98" r:id="rId81"/>
    <p:sldId id="399" r:id="rId82"/>
    <p:sldId id="400" r:id="rId83"/>
    <p:sldId id="401" r:id="rId84"/>
    <p:sldId id="402" r:id="rId85"/>
    <p:sldId id="403" r:id="rId86"/>
    <p:sldId id="404" r:id="rId87"/>
    <p:sldId id="405" r:id="rId88"/>
    <p:sldId id="406" r:id="rId89"/>
    <p:sldId id="407" r:id="rId90"/>
    <p:sldId id="408" r:id="rId91"/>
    <p:sldId id="409" r:id="rId92"/>
    <p:sldId id="410" r:id="rId93"/>
    <p:sldId id="411" r:id="rId94"/>
    <p:sldId id="412" r:id="rId95"/>
    <p:sldId id="413" r:id="rId96"/>
    <p:sldId id="414" r:id="rId97"/>
    <p:sldId id="415" r:id="rId98"/>
    <p:sldId id="416" r:id="rId99"/>
    <p:sldId id="417" r:id="rId100"/>
    <p:sldId id="397" r:id="rId10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p:scale>
          <a:sx n="60" d="100"/>
          <a:sy n="60" d="100"/>
        </p:scale>
        <p:origin x="-30"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第十一章  国际物流中的海关事务</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150000"/>
              </a:lnSpc>
            </a:pPr>
            <a:r>
              <a:rPr lang="zh-CN" altLang="en-US" sz="2900" dirty="0" smtClean="0"/>
              <a:t>第一节  报关制度</a:t>
            </a:r>
            <a:endParaRPr lang="en-US" altLang="zh-CN" sz="2900" dirty="0" smtClean="0"/>
          </a:p>
          <a:p>
            <a:pPr eaLnBrk="1" hangingPunct="1">
              <a:lnSpc>
                <a:spcPct val="150000"/>
              </a:lnSpc>
            </a:pPr>
            <a:r>
              <a:rPr lang="zh-CN" altLang="en-US" sz="2900" dirty="0" smtClean="0"/>
              <a:t>第二节  进出口货物通关制度</a:t>
            </a:r>
            <a:endParaRPr lang="en-US" altLang="zh-CN" sz="2900" dirty="0" smtClean="0"/>
          </a:p>
          <a:p>
            <a:pPr eaLnBrk="1" hangingPunct="1">
              <a:lnSpc>
                <a:spcPct val="150000"/>
              </a:lnSpc>
            </a:pPr>
            <a:r>
              <a:rPr lang="zh-CN" altLang="en-US" sz="2900" dirty="0" smtClean="0"/>
              <a:t>第三节  保税进出口货物通关</a:t>
            </a:r>
            <a:endParaRPr lang="en-US" altLang="zh-CN" sz="2900" dirty="0" smtClean="0"/>
          </a:p>
          <a:p>
            <a:pPr eaLnBrk="1" hangingPunct="1">
              <a:lnSpc>
                <a:spcPct val="150000"/>
              </a:lnSpc>
            </a:pPr>
            <a:r>
              <a:rPr lang="zh-CN" altLang="en-US" sz="2900" dirty="0" smtClean="0"/>
              <a:t>第四节  保税仓库、保税工厂、保税集团及保税区进出口货物的通关</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2291" name="Rectangle 3"/>
          <p:cNvSpPr>
            <a:spLocks noGrp="1" noChangeArrowheads="1"/>
          </p:cNvSpPr>
          <p:nvPr>
            <p:ph type="body" idx="1"/>
          </p:nvPr>
        </p:nvSpPr>
        <p:spPr/>
        <p:txBody>
          <a:bodyPr/>
          <a:lstStyle/>
          <a:p>
            <a:r>
              <a:rPr lang="en-US" dirty="0" smtClean="0"/>
              <a:t>（８）  </a:t>
            </a:r>
            <a:r>
              <a:rPr lang="zh-CN" altLang="en-US" dirty="0" smtClean="0"/>
              <a:t>专业报关企业在办理报关纳税等事宜中</a:t>
            </a:r>
            <a:r>
              <a:rPr lang="en-US" dirty="0" smtClean="0"/>
              <a:t>，  </a:t>
            </a:r>
            <a:r>
              <a:rPr lang="zh-CN" altLang="en-US" dirty="0" smtClean="0"/>
              <a:t>有违反海关法行为的</a:t>
            </a:r>
            <a:r>
              <a:rPr lang="en-US" dirty="0" smtClean="0"/>
              <a:t>，   </a:t>
            </a:r>
            <a:r>
              <a:rPr lang="zh-CN" altLang="en-US" dirty="0" smtClean="0"/>
              <a:t>由海关按照  </a:t>
            </a:r>
            <a:r>
              <a:rPr lang="en-US" dirty="0" smtClean="0"/>
              <a:t>《 </a:t>
            </a:r>
            <a:r>
              <a:rPr lang="zh-CN" altLang="en-US" dirty="0" smtClean="0"/>
              <a:t>海 关法</a:t>
            </a:r>
            <a:r>
              <a:rPr lang="en-US" dirty="0" smtClean="0"/>
              <a:t>》  </a:t>
            </a:r>
            <a:r>
              <a:rPr lang="zh-CN" altLang="en-US" dirty="0" smtClean="0"/>
              <a:t>和  </a:t>
            </a:r>
            <a:r>
              <a:rPr lang="en-US" dirty="0" smtClean="0"/>
              <a:t>《 </a:t>
            </a:r>
            <a:r>
              <a:rPr lang="zh-CN" altLang="en-US" dirty="0" smtClean="0"/>
              <a:t>海关法行政处罚实施 细 则</a:t>
            </a:r>
            <a:r>
              <a:rPr lang="en-US" dirty="0" smtClean="0"/>
              <a:t>》  </a:t>
            </a:r>
            <a:r>
              <a:rPr lang="zh-CN" altLang="en-US" dirty="0" smtClean="0"/>
              <a:t>的 规 定 处 理</a:t>
            </a:r>
            <a:r>
              <a:rPr lang="en-US" dirty="0" smtClean="0"/>
              <a:t>。  </a:t>
            </a:r>
            <a:r>
              <a:rPr lang="zh-CN" altLang="en-US" dirty="0" smtClean="0"/>
              <a:t>不 履 行 纳 税 义 务 和 海 关 处 罚 决 定 的</a:t>
            </a:r>
            <a:r>
              <a:rPr lang="en-US" dirty="0" smtClean="0"/>
              <a:t>， </a:t>
            </a:r>
            <a:r>
              <a:rPr lang="zh-CN" altLang="en-US" dirty="0" smtClean="0"/>
              <a:t>海关除依法追缴和强制执行外</a:t>
            </a:r>
            <a:r>
              <a:rPr lang="en-US" dirty="0" smtClean="0"/>
              <a:t>，   </a:t>
            </a:r>
            <a:r>
              <a:rPr lang="zh-CN" altLang="en-US" dirty="0" smtClean="0"/>
              <a:t>也可以直接从风险担保金中扣除</a:t>
            </a:r>
            <a:r>
              <a:rPr lang="en-US" dirty="0" smtClean="0"/>
              <a:t>。</a:t>
            </a:r>
            <a:endParaRPr lang="zh-CN" altLang="en-US" dirty="0" smtClean="0"/>
          </a:p>
          <a:p>
            <a:r>
              <a:rPr lang="en-US" dirty="0" smtClean="0"/>
              <a:t>（９）  </a:t>
            </a:r>
            <a:r>
              <a:rPr lang="zh-CN" altLang="en-US" dirty="0" smtClean="0"/>
              <a:t>专业报关企业如有下列事情之一</a:t>
            </a:r>
            <a:r>
              <a:rPr lang="en-US" dirty="0" smtClean="0"/>
              <a:t>，   </a:t>
            </a:r>
            <a:r>
              <a:rPr lang="zh-CN" altLang="en-US" dirty="0" smtClean="0"/>
              <a:t>所在地海关可以暂停其 </a:t>
            </a:r>
            <a:r>
              <a:rPr lang="en-US" dirty="0" smtClean="0"/>
              <a:t>６ </a:t>
            </a:r>
            <a:r>
              <a:rPr lang="zh-CN" altLang="en-US" dirty="0" smtClean="0"/>
              <a:t>个月以内报关权</a:t>
            </a:r>
            <a:r>
              <a:rPr lang="en-US" dirty="0" smtClean="0"/>
              <a:t>：</a:t>
            </a:r>
            <a:endParaRPr lang="zh-CN" altLang="en-US" dirty="0" smtClean="0"/>
          </a:p>
          <a:p>
            <a:r>
              <a:rPr lang="en-US" dirty="0" smtClean="0"/>
              <a:t>①</a:t>
            </a:r>
            <a:r>
              <a:rPr lang="zh-CN" altLang="en-US" dirty="0" smtClean="0"/>
              <a:t>违反  </a:t>
            </a:r>
            <a:r>
              <a:rPr lang="en-US" dirty="0" smtClean="0"/>
              <a:t>《 </a:t>
            </a:r>
            <a:r>
              <a:rPr lang="zh-CN" altLang="en-US" dirty="0" smtClean="0"/>
              <a:t>海关法</a:t>
            </a:r>
            <a:r>
              <a:rPr lang="en-US" dirty="0" smtClean="0"/>
              <a:t>》  </a:t>
            </a:r>
            <a:r>
              <a:rPr lang="zh-CN" altLang="en-US" dirty="0" smtClean="0"/>
              <a:t>和其他有关法规</a:t>
            </a:r>
            <a:r>
              <a:rPr lang="en-US" dirty="0" smtClean="0"/>
              <a:t>，  </a:t>
            </a:r>
            <a:r>
              <a:rPr lang="zh-CN" altLang="en-US" dirty="0" smtClean="0"/>
              <a:t>但不构成走私行为的</a:t>
            </a:r>
            <a:r>
              <a:rPr lang="en-US" dirty="0" smtClean="0"/>
              <a:t>；</a:t>
            </a:r>
            <a:endParaRPr lang="zh-CN" altLang="en-US" dirty="0" smtClean="0"/>
          </a:p>
          <a:p>
            <a:r>
              <a:rPr lang="en-US" dirty="0" smtClean="0"/>
              <a:t>②</a:t>
            </a:r>
            <a:r>
              <a:rPr lang="zh-CN" altLang="en-US" dirty="0" smtClean="0"/>
              <a:t>对报关员管理不严</a:t>
            </a:r>
            <a:r>
              <a:rPr lang="en-US" dirty="0" smtClean="0"/>
              <a:t>，  </a:t>
            </a:r>
            <a:r>
              <a:rPr lang="zh-CN" altLang="en-US" dirty="0" smtClean="0"/>
              <a:t>多人次被取消报关员资格的</a:t>
            </a:r>
            <a:r>
              <a:rPr lang="en-US" dirty="0" smtClean="0"/>
              <a:t>；</a:t>
            </a:r>
            <a:endParaRPr lang="zh-CN" altLang="en-US" dirty="0" smtClean="0"/>
          </a:p>
          <a:p>
            <a:r>
              <a:rPr lang="en-US" dirty="0" smtClean="0"/>
              <a:t>③</a:t>
            </a:r>
            <a:r>
              <a:rPr lang="zh-CN" altLang="en-US" dirty="0" smtClean="0"/>
              <a:t>拖欠税款和不能履行纳税义务的</a:t>
            </a:r>
            <a:r>
              <a:rPr lang="en-US" dirty="0" smtClean="0"/>
              <a:t>；</a:t>
            </a:r>
            <a:endParaRPr lang="zh-CN" altLang="en-US" dirty="0" smtClean="0"/>
          </a:p>
          <a:p>
            <a:r>
              <a:rPr lang="en-US" dirty="0" smtClean="0"/>
              <a:t>④</a:t>
            </a:r>
            <a:r>
              <a:rPr lang="zh-CN" altLang="en-US" dirty="0" smtClean="0"/>
              <a:t>经海关年审不合格或未经海关同意不参加年审的</a:t>
            </a:r>
            <a:r>
              <a:rPr lang="en-US" dirty="0" smtClean="0"/>
              <a:t>；</a:t>
            </a:r>
            <a:endParaRPr lang="zh-CN" altLang="en-US" dirty="0" smtClean="0"/>
          </a:p>
          <a:p>
            <a:r>
              <a:rPr lang="en-US" dirty="0" smtClean="0"/>
              <a:t>⑤</a:t>
            </a:r>
            <a:r>
              <a:rPr lang="zh-CN" altLang="en-US" dirty="0" smtClean="0"/>
              <a:t>违反  </a:t>
            </a:r>
            <a:r>
              <a:rPr lang="en-US" dirty="0" smtClean="0"/>
              <a:t>《 </a:t>
            </a:r>
            <a:r>
              <a:rPr lang="zh-CN" altLang="en-US" dirty="0" smtClean="0"/>
              <a:t>报关行为规则</a:t>
            </a:r>
            <a:r>
              <a:rPr lang="en-US" dirty="0" smtClean="0"/>
              <a:t>》   </a:t>
            </a:r>
            <a:r>
              <a:rPr lang="zh-CN" altLang="en-US" dirty="0" smtClean="0"/>
              <a:t>第  </a:t>
            </a:r>
            <a:r>
              <a:rPr lang="en-US" dirty="0" smtClean="0"/>
              <a:t>（３）  </a:t>
            </a:r>
            <a:r>
              <a:rPr lang="zh-CN" altLang="en-US" dirty="0" smtClean="0"/>
              <a:t>项和第  </a:t>
            </a:r>
            <a:r>
              <a:rPr lang="en-US" dirty="0" smtClean="0"/>
              <a:t>（６）  </a:t>
            </a:r>
            <a:r>
              <a:rPr lang="zh-CN" altLang="en-US" dirty="0" smtClean="0"/>
              <a:t>项及  </a:t>
            </a:r>
            <a:r>
              <a:rPr lang="en-US" dirty="0" smtClean="0"/>
              <a:t>《 </a:t>
            </a:r>
            <a:r>
              <a:rPr lang="zh-CN" altLang="en-US" dirty="0" smtClean="0"/>
              <a:t>年审和变更登记</a:t>
            </a:r>
            <a:r>
              <a:rPr lang="en-US" dirty="0" smtClean="0"/>
              <a:t>》   </a:t>
            </a:r>
            <a:r>
              <a:rPr lang="zh-CN" altLang="en-US" dirty="0" smtClean="0"/>
              <a:t>第  </a:t>
            </a:r>
            <a:r>
              <a:rPr lang="en-US" dirty="0" smtClean="0"/>
              <a:t>（２）  </a:t>
            </a:r>
            <a:r>
              <a:rPr lang="zh-CN" altLang="en-US" dirty="0" smtClean="0"/>
              <a:t>项的</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⑥</a:t>
            </a:r>
            <a:r>
              <a:rPr lang="zh-CN" altLang="en-US" dirty="0" smtClean="0"/>
              <a:t>因其他原因需暂停报关权的</a:t>
            </a:r>
            <a:r>
              <a:rPr lang="en-US" dirty="0" smtClean="0"/>
              <a:t>；</a:t>
            </a:r>
            <a:endParaRPr lang="zh-CN" altLang="en-US" dirty="0" smtClean="0"/>
          </a:p>
          <a:p>
            <a:pPr>
              <a:lnSpc>
                <a:spcPct val="150000"/>
              </a:lnSpc>
            </a:pPr>
            <a:r>
              <a:rPr lang="en-US" dirty="0" smtClean="0"/>
              <a:t>⑦</a:t>
            </a:r>
            <a:r>
              <a:rPr lang="zh-CN" altLang="en-US" dirty="0" smtClean="0"/>
              <a:t>专业报关企业如有下列情事之一</a:t>
            </a:r>
            <a:r>
              <a:rPr lang="en-US" dirty="0" smtClean="0"/>
              <a:t>，  </a:t>
            </a:r>
            <a:r>
              <a:rPr lang="zh-CN" altLang="en-US" dirty="0" smtClean="0"/>
              <a:t>由海关报海关总署核准后</a:t>
            </a:r>
            <a:r>
              <a:rPr lang="en-US" dirty="0" smtClean="0"/>
              <a:t>，   </a:t>
            </a:r>
            <a:r>
              <a:rPr lang="zh-CN" altLang="en-US" dirty="0" smtClean="0"/>
              <a:t>予以撤销报关权</a:t>
            </a:r>
            <a:r>
              <a:rPr lang="en-US" dirty="0" smtClean="0"/>
              <a:t>；</a:t>
            </a:r>
            <a:endParaRPr lang="zh-CN" altLang="en-US" dirty="0" smtClean="0"/>
          </a:p>
          <a:p>
            <a:pPr>
              <a:lnSpc>
                <a:spcPct val="150000"/>
              </a:lnSpc>
            </a:pPr>
            <a:r>
              <a:rPr lang="en-US" dirty="0" smtClean="0"/>
              <a:t>⑧</a:t>
            </a:r>
            <a:r>
              <a:rPr lang="zh-CN" altLang="en-US" dirty="0" smtClean="0"/>
              <a:t>原有情况发生变化</a:t>
            </a:r>
            <a:r>
              <a:rPr lang="en-US" dirty="0" smtClean="0"/>
              <a:t>，  </a:t>
            </a:r>
            <a:r>
              <a:rPr lang="zh-CN" altLang="en-US" dirty="0" smtClean="0"/>
              <a:t>已不具备  </a:t>
            </a:r>
            <a:r>
              <a:rPr lang="en-US" dirty="0" smtClean="0"/>
              <a:t>《 </a:t>
            </a:r>
            <a:r>
              <a:rPr lang="zh-CN" altLang="en-US" dirty="0" smtClean="0"/>
              <a:t>资格审定及注册登记</a:t>
            </a:r>
            <a:r>
              <a:rPr lang="en-US" dirty="0" smtClean="0"/>
              <a:t>》   </a:t>
            </a:r>
            <a:r>
              <a:rPr lang="zh-CN" altLang="en-US" dirty="0" smtClean="0"/>
              <a:t>第  </a:t>
            </a:r>
            <a:r>
              <a:rPr lang="en-US" dirty="0" smtClean="0"/>
              <a:t>（１）  </a:t>
            </a:r>
            <a:r>
              <a:rPr lang="zh-CN" altLang="en-US" dirty="0" smtClean="0"/>
              <a:t>项所列条件的</a:t>
            </a:r>
            <a:r>
              <a:rPr lang="en-US" dirty="0" smtClean="0"/>
              <a:t>；</a:t>
            </a:r>
            <a:endParaRPr lang="zh-CN" altLang="en-US" dirty="0" smtClean="0"/>
          </a:p>
          <a:p>
            <a:pPr>
              <a:lnSpc>
                <a:spcPct val="150000"/>
              </a:lnSpc>
            </a:pPr>
            <a:r>
              <a:rPr lang="en-US" dirty="0" smtClean="0"/>
              <a:t>⑨</a:t>
            </a:r>
            <a:r>
              <a:rPr lang="zh-CN" altLang="en-US" dirty="0" smtClean="0"/>
              <a:t>违反海关法或有  </a:t>
            </a:r>
            <a:r>
              <a:rPr lang="en-US" dirty="0" smtClean="0"/>
              <a:t>《 </a:t>
            </a:r>
            <a:r>
              <a:rPr lang="zh-CN" altLang="en-US" dirty="0" smtClean="0"/>
              <a:t>报关行为规则</a:t>
            </a:r>
            <a:r>
              <a:rPr lang="en-US" dirty="0" smtClean="0"/>
              <a:t>》   </a:t>
            </a:r>
            <a:r>
              <a:rPr lang="zh-CN" altLang="en-US" dirty="0" smtClean="0"/>
              <a:t>第  </a:t>
            </a:r>
            <a:r>
              <a:rPr lang="en-US" dirty="0" smtClean="0"/>
              <a:t>（９）  </a:t>
            </a:r>
            <a:r>
              <a:rPr lang="zh-CN" altLang="en-US" dirty="0" smtClean="0"/>
              <a:t>项情事之一</a:t>
            </a:r>
            <a:r>
              <a:rPr lang="en-US" dirty="0" smtClean="0"/>
              <a:t>，  </a:t>
            </a:r>
            <a:r>
              <a:rPr lang="zh-CN" altLang="en-US" dirty="0" smtClean="0"/>
              <a:t>情节严重的</a:t>
            </a:r>
            <a:r>
              <a:rPr lang="en-US" dirty="0" smtClean="0"/>
              <a:t>；</a:t>
            </a:r>
            <a:endParaRPr lang="zh-CN" altLang="en-US" dirty="0" smtClean="0"/>
          </a:p>
          <a:p>
            <a:pPr>
              <a:lnSpc>
                <a:spcPct val="150000"/>
              </a:lnSpc>
            </a:pPr>
            <a:r>
              <a:rPr lang="en-US" dirty="0" smtClean="0"/>
              <a:t>⑩</a:t>
            </a:r>
            <a:r>
              <a:rPr lang="zh-CN" altLang="en-US" dirty="0" smtClean="0"/>
              <a:t>因其他原因需取消报关权的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433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专业报关企业年审与注销</a:t>
            </a:r>
          </a:p>
          <a:p>
            <a:pPr>
              <a:lnSpc>
                <a:spcPct val="200000"/>
              </a:lnSpc>
            </a:pPr>
            <a:r>
              <a:rPr lang="en-US" dirty="0" smtClean="0"/>
              <a:t>１）  </a:t>
            </a:r>
            <a:r>
              <a:rPr lang="zh-CN" altLang="en-US" dirty="0" smtClean="0"/>
              <a:t>年审制度</a:t>
            </a:r>
            <a:r>
              <a:rPr lang="en-US" dirty="0" smtClean="0"/>
              <a:t>。</a:t>
            </a:r>
            <a:endParaRPr lang="zh-CN" altLang="en-US" dirty="0" smtClean="0"/>
          </a:p>
          <a:p>
            <a:pPr>
              <a:lnSpc>
                <a:spcPct val="200000"/>
              </a:lnSpc>
            </a:pPr>
            <a:r>
              <a:rPr lang="en-US" dirty="0" smtClean="0"/>
              <a:t>（１） </a:t>
            </a:r>
            <a:r>
              <a:rPr lang="zh-CN" altLang="en-US" dirty="0" smtClean="0"/>
              <a:t>海关对各类报关企业及所属报关员实行年审制度</a:t>
            </a:r>
            <a:r>
              <a:rPr lang="en-US" dirty="0" smtClean="0"/>
              <a:t>。  </a:t>
            </a:r>
            <a:r>
              <a:rPr lang="zh-CN" altLang="en-US" dirty="0" smtClean="0"/>
              <a:t>凡在海关进行报关注册登记的  企业及所属报关员均应向海关申报年审</a:t>
            </a:r>
            <a:r>
              <a:rPr lang="en-US" dirty="0" smtClean="0"/>
              <a:t>。  </a:t>
            </a:r>
            <a:r>
              <a:rPr lang="zh-CN" altLang="en-US" dirty="0" smtClean="0"/>
              <a:t>每个公历年的 </a:t>
            </a:r>
            <a:r>
              <a:rPr lang="en-US" dirty="0" smtClean="0"/>
              <a:t>１ </a:t>
            </a:r>
            <a:r>
              <a:rPr lang="zh-CN" altLang="en-US" dirty="0" smtClean="0"/>
              <a:t>月 </a:t>
            </a:r>
            <a:r>
              <a:rPr lang="en-US" dirty="0" smtClean="0"/>
              <a:t>１ </a:t>
            </a:r>
            <a:r>
              <a:rPr lang="zh-CN" altLang="en-US" dirty="0" smtClean="0"/>
              <a:t>日至 </a:t>
            </a:r>
            <a:r>
              <a:rPr lang="en-US" dirty="0" smtClean="0"/>
              <a:t>４ </a:t>
            </a:r>
            <a:r>
              <a:rPr lang="zh-CN" altLang="en-US" dirty="0" smtClean="0"/>
              <a:t>月 </a:t>
            </a:r>
            <a:r>
              <a:rPr lang="en-US" dirty="0" smtClean="0"/>
              <a:t>３０ </a:t>
            </a:r>
            <a:r>
              <a:rPr lang="zh-CN" altLang="en-US" dirty="0" smtClean="0"/>
              <a:t>日为海关年审工 作时间</a:t>
            </a:r>
            <a:r>
              <a:rPr lang="en-US" dirty="0" smtClean="0"/>
              <a:t>。  </a:t>
            </a:r>
            <a:r>
              <a:rPr lang="zh-CN" altLang="en-US" dirty="0" smtClean="0"/>
              <a:t>海关于 </a:t>
            </a:r>
            <a:r>
              <a:rPr lang="en-US" dirty="0" smtClean="0"/>
              <a:t>１ </a:t>
            </a:r>
            <a:r>
              <a:rPr lang="zh-CN" altLang="en-US" dirty="0" smtClean="0"/>
              <a:t>月 </a:t>
            </a:r>
            <a:r>
              <a:rPr lang="en-US" dirty="0" smtClean="0"/>
              <a:t>１ </a:t>
            </a:r>
            <a:r>
              <a:rPr lang="zh-CN" altLang="en-US" dirty="0" smtClean="0"/>
              <a:t>日至 </a:t>
            </a:r>
            <a:r>
              <a:rPr lang="en-US" dirty="0" smtClean="0"/>
              <a:t>４ </a:t>
            </a:r>
            <a:r>
              <a:rPr lang="zh-CN" altLang="en-US" dirty="0" smtClean="0"/>
              <a:t>月 </a:t>
            </a:r>
            <a:r>
              <a:rPr lang="en-US" dirty="0" smtClean="0"/>
              <a:t>３０ </a:t>
            </a:r>
            <a:r>
              <a:rPr lang="zh-CN" altLang="en-US" dirty="0" smtClean="0"/>
              <a:t>日接受年审申报</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536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外商投资企业在向海关申报年审时应提交下列文件</a:t>
            </a:r>
            <a:r>
              <a:rPr lang="en-US" dirty="0" smtClean="0"/>
              <a:t>：</a:t>
            </a:r>
            <a:endParaRPr lang="zh-CN" altLang="en-US" dirty="0" smtClean="0"/>
          </a:p>
          <a:p>
            <a:pPr>
              <a:lnSpc>
                <a:spcPct val="150000"/>
              </a:lnSpc>
            </a:pPr>
            <a:r>
              <a:rPr lang="en-US" dirty="0" smtClean="0"/>
              <a:t>①  《 </a:t>
            </a:r>
            <a:r>
              <a:rPr lang="zh-CN" altLang="en-US" dirty="0" smtClean="0"/>
              <a:t>联合年检报告书</a:t>
            </a:r>
            <a:r>
              <a:rPr lang="en-US" dirty="0" smtClean="0"/>
              <a:t>》   </a:t>
            </a:r>
            <a:r>
              <a:rPr lang="zh-CN" altLang="en-US" dirty="0" smtClean="0"/>
              <a:t>复印件  </a:t>
            </a:r>
            <a:r>
              <a:rPr lang="en-US" dirty="0" smtClean="0"/>
              <a:t>（ </a:t>
            </a:r>
            <a:r>
              <a:rPr lang="zh-CN" altLang="en-US" dirty="0" smtClean="0"/>
              <a:t>由企业所在地工商行政管理部门统一发放</a:t>
            </a:r>
            <a:r>
              <a:rPr lang="en-US" dirty="0" smtClean="0"/>
              <a:t>） ；</a:t>
            </a:r>
            <a:endParaRPr lang="zh-CN" altLang="en-US" dirty="0" smtClean="0"/>
          </a:p>
          <a:p>
            <a:pPr>
              <a:lnSpc>
                <a:spcPct val="150000"/>
              </a:lnSpc>
            </a:pPr>
            <a:r>
              <a:rPr lang="en-US" dirty="0" smtClean="0"/>
              <a:t>②</a:t>
            </a:r>
            <a:r>
              <a:rPr lang="zh-CN" altLang="en-US" dirty="0" smtClean="0"/>
              <a:t>经会计师事务所审计的本年度资产负债表和损益表复印件</a:t>
            </a:r>
            <a:r>
              <a:rPr lang="en-US" dirty="0" smtClean="0"/>
              <a:t>；</a:t>
            </a:r>
            <a:endParaRPr lang="zh-CN" altLang="en-US" dirty="0" smtClean="0"/>
          </a:p>
          <a:p>
            <a:pPr>
              <a:lnSpc>
                <a:spcPct val="150000"/>
              </a:lnSpc>
            </a:pPr>
            <a:r>
              <a:rPr lang="en-US" dirty="0" smtClean="0"/>
              <a:t>③</a:t>
            </a:r>
            <a:r>
              <a:rPr lang="zh-CN" altLang="en-US" dirty="0" smtClean="0"/>
              <a:t>报关注册登记证书正本及全部报关员证件</a:t>
            </a:r>
            <a:r>
              <a:rPr lang="en-US" dirty="0" smtClean="0"/>
              <a:t>；</a:t>
            </a:r>
            <a:endParaRPr lang="zh-CN" altLang="en-US" dirty="0" smtClean="0"/>
          </a:p>
          <a:p>
            <a:pPr>
              <a:lnSpc>
                <a:spcPct val="150000"/>
              </a:lnSpc>
            </a:pPr>
            <a:r>
              <a:rPr lang="en-US" dirty="0" smtClean="0"/>
              <a:t>④  《 </a:t>
            </a:r>
            <a:r>
              <a:rPr lang="zh-CN" altLang="en-US" dirty="0" smtClean="0"/>
              <a:t>外商投资企业进出口报关业务情况表</a:t>
            </a:r>
            <a:r>
              <a:rPr lang="en-US" dirty="0" smtClean="0"/>
              <a:t>》   </a:t>
            </a:r>
            <a:r>
              <a:rPr lang="zh-CN" altLang="en-US" dirty="0" smtClean="0"/>
              <a:t>及  </a:t>
            </a:r>
            <a:r>
              <a:rPr lang="en-US" dirty="0" smtClean="0"/>
              <a:t>《 </a:t>
            </a:r>
            <a:r>
              <a:rPr lang="zh-CN" altLang="en-US" dirty="0" smtClean="0"/>
              <a:t>报关员年审报告书</a:t>
            </a:r>
            <a:r>
              <a:rPr lang="en-US" dirty="0" smtClean="0"/>
              <a:t>》   （ </a:t>
            </a:r>
            <a:r>
              <a:rPr lang="zh-CN" altLang="en-US" dirty="0" smtClean="0"/>
              <a:t>此两项表格由海 关制发</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6387" name="Rectangle 3"/>
          <p:cNvSpPr>
            <a:spLocks noGrp="1" noChangeArrowheads="1"/>
          </p:cNvSpPr>
          <p:nvPr>
            <p:ph type="body" idx="1"/>
          </p:nvPr>
        </p:nvSpPr>
        <p:spPr/>
        <p:txBody>
          <a:bodyPr/>
          <a:lstStyle/>
          <a:p>
            <a:r>
              <a:rPr lang="en-US" dirty="0" smtClean="0"/>
              <a:t>（３）  </a:t>
            </a:r>
            <a:r>
              <a:rPr lang="zh-CN" altLang="en-US" dirty="0" smtClean="0"/>
              <a:t>非外商投资企业在向海关申报年审时应提交下列文件</a:t>
            </a:r>
            <a:r>
              <a:rPr lang="en-US" dirty="0" smtClean="0"/>
              <a:t>：</a:t>
            </a:r>
            <a:endParaRPr lang="zh-CN" altLang="en-US" dirty="0" smtClean="0"/>
          </a:p>
          <a:p>
            <a:r>
              <a:rPr lang="en-US" dirty="0" smtClean="0"/>
              <a:t>①  《 </a:t>
            </a:r>
            <a:r>
              <a:rPr lang="zh-CN" altLang="en-US" dirty="0" smtClean="0"/>
              <a:t>海关注册登记企业年审报告书</a:t>
            </a:r>
            <a:r>
              <a:rPr lang="en-US" dirty="0" smtClean="0"/>
              <a:t>》   </a:t>
            </a:r>
            <a:r>
              <a:rPr lang="zh-CN" altLang="en-US" dirty="0" smtClean="0"/>
              <a:t>和  </a:t>
            </a:r>
            <a:r>
              <a:rPr lang="en-US" dirty="0" smtClean="0"/>
              <a:t>《 </a:t>
            </a:r>
            <a:r>
              <a:rPr lang="zh-CN" altLang="en-US" dirty="0" smtClean="0"/>
              <a:t>报关员年审报告书</a:t>
            </a:r>
            <a:r>
              <a:rPr lang="en-US" dirty="0" smtClean="0"/>
              <a:t>》    （ </a:t>
            </a:r>
            <a:r>
              <a:rPr lang="zh-CN" altLang="en-US" dirty="0" smtClean="0"/>
              <a:t>此两项表格由海关制 发</a:t>
            </a:r>
            <a:r>
              <a:rPr lang="en-US" dirty="0" smtClean="0"/>
              <a:t>）  </a:t>
            </a:r>
            <a:r>
              <a:rPr lang="zh-CN" altLang="en-US" dirty="0" smtClean="0"/>
              <a:t>及全部报关员证件</a:t>
            </a:r>
            <a:r>
              <a:rPr lang="en-US" dirty="0" smtClean="0"/>
              <a:t>；</a:t>
            </a:r>
            <a:endParaRPr lang="zh-CN" altLang="en-US" dirty="0" smtClean="0"/>
          </a:p>
          <a:p>
            <a:r>
              <a:rPr lang="en-US" dirty="0" smtClean="0"/>
              <a:t>②</a:t>
            </a:r>
            <a:r>
              <a:rPr lang="zh-CN" altLang="en-US" dirty="0" smtClean="0"/>
              <a:t>报关注册登记证书正本</a:t>
            </a:r>
            <a:r>
              <a:rPr lang="en-US" dirty="0" smtClean="0"/>
              <a:t>；</a:t>
            </a:r>
            <a:endParaRPr lang="zh-CN" altLang="en-US" dirty="0" smtClean="0"/>
          </a:p>
          <a:p>
            <a:r>
              <a:rPr lang="en-US" dirty="0" smtClean="0"/>
              <a:t>③</a:t>
            </a:r>
            <a:r>
              <a:rPr lang="zh-CN" altLang="en-US" dirty="0" smtClean="0"/>
              <a:t>经工商行政管理部门加贴本年度通过年检标记的营业执照及企业法人营业执照副本复 印件</a:t>
            </a:r>
            <a:r>
              <a:rPr lang="en-US" dirty="0" smtClean="0"/>
              <a:t>；</a:t>
            </a:r>
            <a:endParaRPr lang="zh-CN" altLang="en-US" dirty="0" smtClean="0"/>
          </a:p>
          <a:p>
            <a:r>
              <a:rPr lang="en-US" dirty="0" smtClean="0"/>
              <a:t>④</a:t>
            </a:r>
            <a:r>
              <a:rPr lang="zh-CN" altLang="en-US" dirty="0" smtClean="0"/>
              <a:t>经会 计 师 事 务 所 审 计 的 本 年 度 资 产 负 债 表 和 损 益 表</a:t>
            </a:r>
            <a:r>
              <a:rPr lang="en-US" dirty="0" smtClean="0"/>
              <a:t>、  </a:t>
            </a:r>
            <a:r>
              <a:rPr lang="zh-CN" altLang="en-US" dirty="0" smtClean="0"/>
              <a:t>进 出 口 商 品 销 售 利 润  </a:t>
            </a:r>
            <a:r>
              <a:rPr lang="en-US" dirty="0" smtClean="0"/>
              <a:t>（ </a:t>
            </a:r>
            <a:r>
              <a:rPr lang="zh-CN" altLang="en-US" dirty="0" smtClean="0"/>
              <a:t>亏 损</a:t>
            </a:r>
            <a:r>
              <a:rPr lang="en-US" dirty="0" smtClean="0"/>
              <a:t>）  </a:t>
            </a:r>
            <a:r>
              <a:rPr lang="zh-CN" altLang="en-US" dirty="0" smtClean="0"/>
              <a:t>表</a:t>
            </a:r>
            <a:r>
              <a:rPr lang="en-US" dirty="0" smtClean="0"/>
              <a:t>；</a:t>
            </a:r>
            <a:endParaRPr lang="zh-CN" altLang="en-US" dirty="0" smtClean="0"/>
          </a:p>
          <a:p>
            <a:r>
              <a:rPr lang="en-US" dirty="0" smtClean="0"/>
              <a:t>⑤</a:t>
            </a:r>
            <a:r>
              <a:rPr lang="zh-CN" altLang="en-US" dirty="0" smtClean="0"/>
              <a:t>海关要求的其他说明材料</a:t>
            </a:r>
            <a:r>
              <a:rPr lang="en-US" dirty="0" smtClean="0"/>
              <a:t>。</a:t>
            </a:r>
            <a:endParaRPr lang="zh-CN" altLang="en-US" dirty="0" smtClean="0"/>
          </a:p>
          <a:p>
            <a:pPr eaLnBrk="1" hangingPunct="1"/>
            <a:r>
              <a:rPr lang="en-US" dirty="0" smtClean="0"/>
              <a:t>（４）  </a:t>
            </a:r>
            <a:r>
              <a:rPr lang="zh-CN" altLang="en-US" dirty="0" smtClean="0"/>
              <a:t>参加年检  </a:t>
            </a:r>
            <a:r>
              <a:rPr lang="en-US" dirty="0" smtClean="0"/>
              <a:t>（ </a:t>
            </a:r>
            <a:r>
              <a:rPr lang="zh-CN" altLang="en-US" dirty="0" smtClean="0"/>
              <a:t>年审</a:t>
            </a:r>
            <a:r>
              <a:rPr lang="en-US" dirty="0" smtClean="0"/>
              <a:t>）  </a:t>
            </a:r>
            <a:r>
              <a:rPr lang="zh-CN" altLang="en-US" dirty="0" smtClean="0"/>
              <a:t>企业及所属报关员的报检文件要齐全</a:t>
            </a:r>
            <a:r>
              <a:rPr lang="en-US" dirty="0" smtClean="0"/>
              <a:t>、  </a:t>
            </a:r>
            <a:r>
              <a:rPr lang="zh-CN" altLang="en-US" dirty="0" smtClean="0"/>
              <a:t>有效</a:t>
            </a:r>
            <a:r>
              <a:rPr lang="en-US" dirty="0" smtClean="0"/>
              <a:t>，  </a:t>
            </a:r>
            <a:r>
              <a:rPr lang="zh-CN" altLang="en-US" dirty="0" smtClean="0"/>
              <a:t>填写要准确</a:t>
            </a:r>
            <a:r>
              <a:rPr lang="en-US" dirty="0" smtClean="0"/>
              <a:t>、  </a:t>
            </a:r>
            <a:r>
              <a:rPr lang="zh-CN" altLang="en-US" dirty="0" smtClean="0"/>
              <a:t>真 实</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注销</a:t>
            </a:r>
            <a:r>
              <a:rPr lang="en-US" dirty="0" smtClean="0"/>
              <a:t>。</a:t>
            </a:r>
            <a:endParaRPr lang="zh-CN" altLang="en-US" dirty="0" smtClean="0"/>
          </a:p>
          <a:p>
            <a:pPr>
              <a:lnSpc>
                <a:spcPct val="150000"/>
              </a:lnSpc>
            </a:pPr>
            <a:r>
              <a:rPr lang="en-US" dirty="0" smtClean="0"/>
              <a:t>（１）  </a:t>
            </a:r>
            <a:r>
              <a:rPr lang="zh-CN" altLang="en-US" dirty="0" smtClean="0"/>
              <a:t>报关企业解散</a:t>
            </a:r>
            <a:r>
              <a:rPr lang="en-US" dirty="0" smtClean="0"/>
              <a:t>、  </a:t>
            </a:r>
            <a:r>
              <a:rPr lang="zh-CN" altLang="en-US" dirty="0" smtClean="0"/>
              <a:t>破产时应以书面形式向所在地海关报告</a:t>
            </a:r>
            <a:r>
              <a:rPr lang="en-US" dirty="0" smtClean="0"/>
              <a:t>，  </a:t>
            </a:r>
            <a:r>
              <a:rPr lang="zh-CN" altLang="en-US" dirty="0" smtClean="0"/>
              <a:t>在办结清理手续后</a:t>
            </a:r>
            <a:r>
              <a:rPr lang="en-US" dirty="0" smtClean="0"/>
              <a:t>，  </a:t>
            </a:r>
            <a:r>
              <a:rPr lang="zh-CN" altLang="en-US" dirty="0" smtClean="0"/>
              <a:t>由 海关缴销注册登记证书</a:t>
            </a:r>
            <a:r>
              <a:rPr lang="en-US" dirty="0" smtClean="0"/>
              <a:t>，   </a:t>
            </a:r>
            <a:r>
              <a:rPr lang="zh-CN" altLang="en-US" dirty="0" smtClean="0"/>
              <a:t>并退还风险担保金</a:t>
            </a:r>
            <a:r>
              <a:rPr lang="en-US" dirty="0" smtClean="0"/>
              <a:t>。  </a:t>
            </a:r>
            <a:r>
              <a:rPr lang="zh-CN" altLang="en-US" dirty="0" smtClean="0"/>
              <a:t>有关情况由海关报海关总署备案</a:t>
            </a:r>
            <a:r>
              <a:rPr lang="en-US" dirty="0" smtClean="0"/>
              <a:t>。</a:t>
            </a:r>
            <a:endParaRPr lang="zh-CN" altLang="en-US" dirty="0" smtClean="0"/>
          </a:p>
          <a:p>
            <a:pPr>
              <a:lnSpc>
                <a:spcPct val="150000"/>
              </a:lnSpc>
            </a:pPr>
            <a:r>
              <a:rPr lang="en-US" dirty="0" smtClean="0"/>
              <a:t>（２）  </a:t>
            </a:r>
            <a:r>
              <a:rPr lang="zh-CN" altLang="en-US" dirty="0" smtClean="0"/>
              <a:t>报关企业因故暂停营业 </a:t>
            </a:r>
            <a:r>
              <a:rPr lang="en-US" dirty="0" smtClean="0"/>
              <a:t>１ </a:t>
            </a:r>
            <a:r>
              <a:rPr lang="zh-CN" altLang="en-US" dirty="0" smtClean="0"/>
              <a:t>个月以上</a:t>
            </a:r>
            <a:r>
              <a:rPr lang="en-US" dirty="0" smtClean="0"/>
              <a:t>，  </a:t>
            </a:r>
            <a:r>
              <a:rPr lang="zh-CN" altLang="en-US" dirty="0" smtClean="0"/>
              <a:t>应予事前以书面形式报所在地海关备案</a:t>
            </a:r>
            <a:r>
              <a:rPr lang="en-US" dirty="0" smtClean="0"/>
              <a:t>；  </a:t>
            </a:r>
            <a:r>
              <a:rPr lang="zh-CN" altLang="en-US" dirty="0" smtClean="0"/>
              <a:t>暂 停营业超过 </a:t>
            </a:r>
            <a:r>
              <a:rPr lang="en-US" dirty="0" smtClean="0"/>
              <a:t>１ </a:t>
            </a:r>
            <a:r>
              <a:rPr lang="zh-CN" altLang="en-US" dirty="0" smtClean="0"/>
              <a:t>年的应按规定办理缴销报关注册登记证书手续</a:t>
            </a:r>
            <a:r>
              <a:rPr lang="en-US" dirty="0" smtClean="0"/>
              <a:t>。  </a:t>
            </a:r>
            <a:r>
              <a:rPr lang="zh-CN" altLang="en-US" dirty="0" smtClean="0"/>
              <a:t>报关企业获准营业后</a:t>
            </a:r>
            <a:r>
              <a:rPr lang="en-US" dirty="0" smtClean="0"/>
              <a:t>，   </a:t>
            </a:r>
            <a:r>
              <a:rPr lang="zh-CN" altLang="en-US" dirty="0" smtClean="0"/>
              <a:t>逾 </a:t>
            </a:r>
            <a:r>
              <a:rPr lang="en-US" dirty="0" smtClean="0"/>
              <a:t>６ </a:t>
            </a:r>
            <a:r>
              <a:rPr lang="zh-CN" altLang="en-US" dirty="0" smtClean="0"/>
              <a:t>个月内未开展经营业务的</a:t>
            </a:r>
            <a:r>
              <a:rPr lang="en-US" dirty="0" smtClean="0"/>
              <a:t>，   </a:t>
            </a:r>
            <a:r>
              <a:rPr lang="zh-CN" altLang="en-US" dirty="0" smtClean="0"/>
              <a:t>由海关缴销注册登记证书</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8435"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对代理报关企业的管理</a:t>
            </a:r>
            <a:r>
              <a:rPr lang="en-US" altLang="zh-CN" sz="2900" dirty="0" smtClean="0"/>
              <a:t> </a:t>
            </a:r>
            <a:endParaRPr lang="zh-CN" altLang="en-US" sz="2900" dirty="0" smtClean="0"/>
          </a:p>
          <a:p>
            <a:r>
              <a:rPr lang="en-US" dirty="0" smtClean="0"/>
              <a:t>１  </a:t>
            </a:r>
            <a:r>
              <a:rPr lang="zh-CN" altLang="en-US" dirty="0" smtClean="0"/>
              <a:t>设立代理报关企业应具备的条件及申办程序</a:t>
            </a:r>
          </a:p>
          <a:p>
            <a:r>
              <a:rPr lang="en-US" dirty="0" smtClean="0"/>
              <a:t>（１）  </a:t>
            </a:r>
            <a:r>
              <a:rPr lang="zh-CN" altLang="en-US" dirty="0" smtClean="0"/>
              <a:t>代理报关企业</a:t>
            </a:r>
            <a:r>
              <a:rPr lang="en-US" dirty="0" smtClean="0"/>
              <a:t>，  </a:t>
            </a:r>
            <a:r>
              <a:rPr lang="zh-CN" altLang="en-US" dirty="0" smtClean="0"/>
              <a:t>是具有有关部门批准的对外贸易仓储运输</a:t>
            </a:r>
            <a:r>
              <a:rPr lang="en-US" dirty="0" smtClean="0"/>
              <a:t>、  </a:t>
            </a:r>
            <a:r>
              <a:rPr lang="zh-CN" altLang="en-US" dirty="0" smtClean="0"/>
              <a:t>国际运输工具</a:t>
            </a:r>
            <a:r>
              <a:rPr lang="en-US" dirty="0" smtClean="0"/>
              <a:t>、  </a:t>
            </a:r>
            <a:r>
              <a:rPr lang="zh-CN" altLang="en-US" dirty="0" smtClean="0"/>
              <a:t>国际 运输工具服务及代理等业务经营权</a:t>
            </a:r>
            <a:r>
              <a:rPr lang="en-US" dirty="0" smtClean="0"/>
              <a:t>，  </a:t>
            </a:r>
            <a:r>
              <a:rPr lang="zh-CN" altLang="en-US" dirty="0" smtClean="0"/>
              <a:t>兼营报关服务业务的企业</a:t>
            </a:r>
            <a:r>
              <a:rPr lang="en-US" dirty="0" smtClean="0"/>
              <a:t>。  </a:t>
            </a:r>
            <a:r>
              <a:rPr lang="zh-CN" altLang="en-US" dirty="0" smtClean="0"/>
              <a:t>代理报关企业是由历史沿袭而成的</a:t>
            </a:r>
            <a:r>
              <a:rPr lang="en-US" dirty="0" smtClean="0"/>
              <a:t>，  </a:t>
            </a:r>
            <a:r>
              <a:rPr lang="zh-CN" altLang="en-US" dirty="0" smtClean="0"/>
              <a:t>如外运</a:t>
            </a:r>
            <a:r>
              <a:rPr lang="en-US" dirty="0" smtClean="0"/>
              <a:t>、  </a:t>
            </a:r>
            <a:r>
              <a:rPr lang="zh-CN" altLang="en-US" dirty="0" smtClean="0"/>
              <a:t>外代公司等</a:t>
            </a:r>
            <a:r>
              <a:rPr lang="en-US" dirty="0" smtClean="0"/>
              <a:t>。  </a:t>
            </a:r>
            <a:r>
              <a:rPr lang="zh-CN" altLang="en-US" dirty="0" smtClean="0"/>
              <a:t>它只能代理该企业所承揽的货物的报关业务</a:t>
            </a:r>
            <a:r>
              <a:rPr lang="en-US" dirty="0" smtClean="0"/>
              <a:t>。</a:t>
            </a:r>
            <a:endParaRPr lang="zh-CN" altLang="en-US" dirty="0" smtClean="0"/>
          </a:p>
          <a:p>
            <a:r>
              <a:rPr lang="en-US" dirty="0" smtClean="0"/>
              <a:t>（２）  </a:t>
            </a:r>
            <a:r>
              <a:rPr lang="zh-CN" altLang="en-US" dirty="0" smtClean="0"/>
              <a:t>代理报关企业向海关办理注册登记的手续</a:t>
            </a:r>
            <a:r>
              <a:rPr lang="en-US" dirty="0" smtClean="0"/>
              <a:t>。  </a:t>
            </a:r>
            <a:r>
              <a:rPr lang="zh-CN" altLang="en-US" dirty="0" smtClean="0"/>
              <a:t>代理报关企业申请代理报关注册登记 应具备下列条件</a:t>
            </a:r>
            <a:r>
              <a:rPr lang="en-US" dirty="0" smtClean="0"/>
              <a:t>：</a:t>
            </a:r>
            <a:endParaRPr lang="zh-CN" altLang="en-US" dirty="0" smtClean="0"/>
          </a:p>
          <a:p>
            <a:r>
              <a:rPr lang="en-US" dirty="0" smtClean="0"/>
              <a:t>①</a:t>
            </a:r>
            <a:r>
              <a:rPr lang="zh-CN" altLang="en-US" dirty="0" smtClean="0"/>
              <a:t>国务院主管部门批准经营国际货物运输代理</a:t>
            </a:r>
            <a:r>
              <a:rPr lang="en-US" dirty="0" smtClean="0"/>
              <a:t>、  </a:t>
            </a:r>
            <a:r>
              <a:rPr lang="zh-CN" altLang="en-US" dirty="0" smtClean="0"/>
              <a:t>国际运输工具代理业务</a:t>
            </a:r>
            <a:r>
              <a:rPr lang="en-US" dirty="0" smtClean="0"/>
              <a:t>；</a:t>
            </a:r>
            <a:endParaRPr lang="zh-CN" altLang="en-US" dirty="0" smtClean="0"/>
          </a:p>
          <a:p>
            <a:r>
              <a:rPr lang="en-US" dirty="0" smtClean="0"/>
              <a:t>②</a:t>
            </a:r>
            <a:r>
              <a:rPr lang="zh-CN" altLang="en-US" dirty="0" smtClean="0"/>
              <a:t>注册资本人民币 </a:t>
            </a:r>
            <a:r>
              <a:rPr lang="en-US" dirty="0" smtClean="0"/>
              <a:t>１５０ </a:t>
            </a:r>
            <a:r>
              <a:rPr lang="zh-CN" altLang="en-US" dirty="0" smtClean="0"/>
              <a:t>万元以上</a:t>
            </a:r>
            <a:r>
              <a:rPr lang="en-US" dirty="0" smtClean="0"/>
              <a:t>；</a:t>
            </a:r>
            <a:endParaRPr lang="zh-CN" altLang="en-US" dirty="0" smtClean="0"/>
          </a:p>
          <a:p>
            <a:r>
              <a:rPr lang="en-US" dirty="0" smtClean="0"/>
              <a:t>③</a:t>
            </a:r>
            <a:r>
              <a:rPr lang="zh-CN" altLang="en-US" dirty="0" smtClean="0"/>
              <a:t>交纳风险担保金人民币 </a:t>
            </a:r>
            <a:r>
              <a:rPr lang="en-US" dirty="0" smtClean="0"/>
              <a:t>２０ </a:t>
            </a:r>
            <a:r>
              <a:rPr lang="zh-CN" altLang="en-US" dirty="0" smtClean="0"/>
              <a:t>万元</a:t>
            </a:r>
            <a:r>
              <a:rPr lang="en-US" dirty="0" smtClean="0"/>
              <a:t>；</a:t>
            </a:r>
            <a:endParaRPr lang="zh-CN" altLang="en-US" dirty="0" smtClean="0"/>
          </a:p>
          <a:p>
            <a:r>
              <a:rPr lang="en-US" dirty="0" smtClean="0"/>
              <a:t>④</a:t>
            </a:r>
            <a:r>
              <a:rPr lang="zh-CN" altLang="en-US" dirty="0" smtClean="0"/>
              <a:t>海关认为需具备的其他条件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9459" name="Rectangle 3"/>
          <p:cNvSpPr>
            <a:spLocks noGrp="1" noChangeArrowheads="1"/>
          </p:cNvSpPr>
          <p:nvPr>
            <p:ph type="body" idx="1"/>
          </p:nvPr>
        </p:nvSpPr>
        <p:spPr/>
        <p:txBody>
          <a:bodyPr/>
          <a:lstStyle/>
          <a:p>
            <a:r>
              <a:rPr lang="en-US" dirty="0" smtClean="0"/>
              <a:t>（３）  </a:t>
            </a:r>
            <a:r>
              <a:rPr lang="zh-CN" altLang="en-US" dirty="0" smtClean="0"/>
              <a:t>核发  </a:t>
            </a:r>
            <a:r>
              <a:rPr lang="en-US" dirty="0" smtClean="0"/>
              <a:t>《 </a:t>
            </a:r>
            <a:r>
              <a:rPr lang="zh-CN" altLang="en-US" dirty="0" smtClean="0"/>
              <a:t>代理报关企业注册登记证书</a:t>
            </a:r>
            <a:r>
              <a:rPr lang="en-US" dirty="0" smtClean="0"/>
              <a:t>》 。  </a:t>
            </a:r>
            <a:r>
              <a:rPr lang="zh-CN" altLang="en-US" dirty="0" smtClean="0"/>
              <a:t>代 理 报 关 企 业 所 在 地 海 关 根 据 企 业 提 交 </a:t>
            </a:r>
            <a:r>
              <a:rPr lang="zh-CN" altLang="en-US" dirty="0" smtClean="0"/>
              <a:t>的</a:t>
            </a:r>
            <a:r>
              <a:rPr lang="en-US" dirty="0" smtClean="0"/>
              <a:t>《 </a:t>
            </a:r>
            <a:r>
              <a:rPr lang="zh-CN" altLang="en-US" dirty="0" smtClean="0"/>
              <a:t>代理报关企业 报 关 注 册 登 记 申 请 书</a:t>
            </a:r>
            <a:r>
              <a:rPr lang="en-US" dirty="0" smtClean="0"/>
              <a:t>》 ，  </a:t>
            </a:r>
            <a:r>
              <a:rPr lang="zh-CN" altLang="en-US" dirty="0" smtClean="0"/>
              <a:t>以 及 有 关 文 件 正 本 或 影 印 件</a:t>
            </a:r>
            <a:r>
              <a:rPr lang="en-US" dirty="0" smtClean="0"/>
              <a:t>，  </a:t>
            </a:r>
            <a:r>
              <a:rPr lang="zh-CN" altLang="en-US" dirty="0" smtClean="0"/>
              <a:t>办 理 注 册 登 记 手 续</a:t>
            </a:r>
            <a:r>
              <a:rPr lang="en-US" dirty="0" smtClean="0"/>
              <a:t>，</a:t>
            </a:r>
            <a:r>
              <a:rPr lang="zh-CN" altLang="en-US" dirty="0" smtClean="0"/>
              <a:t>核发  </a:t>
            </a:r>
            <a:r>
              <a:rPr lang="en-US" dirty="0" smtClean="0"/>
              <a:t>《 </a:t>
            </a:r>
            <a:r>
              <a:rPr lang="zh-CN" altLang="en-US" dirty="0" smtClean="0"/>
              <a:t>代理报关企业注册登记证书</a:t>
            </a:r>
            <a:r>
              <a:rPr lang="en-US" dirty="0" smtClean="0"/>
              <a:t>》 ，  </a:t>
            </a:r>
            <a:r>
              <a:rPr lang="zh-CN" altLang="en-US" dirty="0" smtClean="0"/>
              <a:t>有关文件是</a:t>
            </a:r>
            <a:r>
              <a:rPr lang="en-US" dirty="0" smtClean="0"/>
              <a:t>：</a:t>
            </a:r>
            <a:endParaRPr lang="zh-CN" altLang="en-US" dirty="0" smtClean="0"/>
          </a:p>
          <a:p>
            <a:r>
              <a:rPr lang="en-US" dirty="0" smtClean="0"/>
              <a:t>①</a:t>
            </a:r>
            <a:r>
              <a:rPr lang="zh-CN" altLang="en-US" dirty="0" smtClean="0"/>
              <a:t>国务院主管部门批准经营国际货运代理</a:t>
            </a:r>
            <a:r>
              <a:rPr lang="en-US" dirty="0" smtClean="0"/>
              <a:t>、  </a:t>
            </a:r>
            <a:r>
              <a:rPr lang="zh-CN" altLang="en-US" dirty="0" smtClean="0"/>
              <a:t>国际运输工具代理业务的文件</a:t>
            </a:r>
            <a:r>
              <a:rPr lang="en-US" dirty="0" smtClean="0"/>
              <a:t>；</a:t>
            </a:r>
            <a:endParaRPr lang="zh-CN" altLang="en-US" dirty="0" smtClean="0"/>
          </a:p>
          <a:p>
            <a:r>
              <a:rPr lang="en-US" dirty="0" smtClean="0"/>
              <a:t>②</a:t>
            </a:r>
            <a:r>
              <a:rPr lang="zh-CN" altLang="en-US" dirty="0" smtClean="0"/>
              <a:t>工商行政管理机关核发的营业执照</a:t>
            </a:r>
            <a:r>
              <a:rPr lang="en-US" dirty="0" smtClean="0"/>
              <a:t>；</a:t>
            </a:r>
            <a:r>
              <a:rPr lang="en-US" altLang="zh-CN" dirty="0" smtClean="0"/>
              <a:t> </a:t>
            </a:r>
            <a:endParaRPr lang="zh-CN" altLang="en-US" dirty="0" smtClean="0"/>
          </a:p>
          <a:p>
            <a:r>
              <a:rPr lang="en-US" dirty="0" smtClean="0"/>
              <a:t>③</a:t>
            </a:r>
            <a:r>
              <a:rPr lang="zh-CN" altLang="en-US" dirty="0" smtClean="0"/>
              <a:t>财会管理制度与账册设置情况资料</a:t>
            </a:r>
            <a:r>
              <a:rPr lang="en-US" dirty="0" smtClean="0"/>
              <a:t>；</a:t>
            </a:r>
            <a:endParaRPr lang="zh-CN" altLang="en-US" dirty="0" smtClean="0"/>
          </a:p>
          <a:p>
            <a:r>
              <a:rPr lang="en-US" dirty="0" smtClean="0"/>
              <a:t>④</a:t>
            </a:r>
            <a:r>
              <a:rPr lang="zh-CN" altLang="en-US" dirty="0" smtClean="0"/>
              <a:t>验资报告及开户银行账号</a:t>
            </a:r>
            <a:r>
              <a:rPr lang="en-US" dirty="0" smtClean="0"/>
              <a:t>；</a:t>
            </a:r>
            <a:endParaRPr lang="zh-CN" altLang="en-US" dirty="0" smtClean="0"/>
          </a:p>
          <a:p>
            <a:r>
              <a:rPr lang="en-US" dirty="0" smtClean="0"/>
              <a:t>⑤</a:t>
            </a:r>
            <a:r>
              <a:rPr lang="zh-CN" altLang="en-US" dirty="0" smtClean="0"/>
              <a:t>法定代表人</a:t>
            </a:r>
            <a:r>
              <a:rPr lang="en-US" dirty="0" smtClean="0"/>
              <a:t>、  </a:t>
            </a:r>
            <a:r>
              <a:rPr lang="zh-CN" altLang="en-US" dirty="0" smtClean="0"/>
              <a:t>报关业务负责人和拟任报关员的姓名</a:t>
            </a:r>
            <a:r>
              <a:rPr lang="en-US" dirty="0" smtClean="0"/>
              <a:t>、  </a:t>
            </a:r>
            <a:r>
              <a:rPr lang="zh-CN" altLang="en-US" dirty="0" smtClean="0"/>
              <a:t>联系电话号码</a:t>
            </a:r>
            <a:r>
              <a:rPr lang="en-US" dirty="0" smtClean="0"/>
              <a:t>、  </a:t>
            </a:r>
            <a:r>
              <a:rPr lang="zh-CN" altLang="en-US" dirty="0" smtClean="0"/>
              <a:t>身份证号码</a:t>
            </a:r>
            <a:r>
              <a:rPr lang="en-US" dirty="0" smtClean="0"/>
              <a:t>；</a:t>
            </a:r>
            <a:endParaRPr lang="zh-CN" altLang="en-US" dirty="0" smtClean="0"/>
          </a:p>
          <a:p>
            <a:r>
              <a:rPr lang="en-US" dirty="0" smtClean="0"/>
              <a:t>⑥</a:t>
            </a:r>
            <a:r>
              <a:rPr lang="zh-CN" altLang="en-US" dirty="0" smtClean="0"/>
              <a:t>海关认为需提交的其他文件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048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代理报关企业行为规则及法律</a:t>
            </a:r>
            <a:r>
              <a:rPr lang="en-US" dirty="0" smtClean="0"/>
              <a:t>、   </a:t>
            </a:r>
            <a:r>
              <a:rPr lang="zh-CN" altLang="en-US" dirty="0" smtClean="0"/>
              <a:t>行政责任</a:t>
            </a:r>
          </a:p>
          <a:p>
            <a:pPr>
              <a:lnSpc>
                <a:spcPct val="200000"/>
              </a:lnSpc>
            </a:pPr>
            <a:r>
              <a:rPr lang="en-US" dirty="0" smtClean="0"/>
              <a:t>（１） </a:t>
            </a:r>
            <a:r>
              <a:rPr lang="zh-CN" altLang="en-US" dirty="0" smtClean="0"/>
              <a:t>代理报关企业应在所在关区各口岸办理报关纳税等事宜</a:t>
            </a:r>
            <a:r>
              <a:rPr lang="en-US" dirty="0" smtClean="0"/>
              <a:t>。 </a:t>
            </a:r>
            <a:r>
              <a:rPr lang="zh-CN" altLang="en-US" dirty="0" smtClean="0"/>
              <a:t>特殊情况</a:t>
            </a:r>
            <a:r>
              <a:rPr lang="en-US" dirty="0" smtClean="0"/>
              <a:t>，  </a:t>
            </a:r>
            <a:r>
              <a:rPr lang="zh-CN" altLang="en-US" dirty="0" smtClean="0"/>
              <a:t>经所在地上 级海关商得异地海关同意</a:t>
            </a:r>
            <a:r>
              <a:rPr lang="en-US" dirty="0" smtClean="0"/>
              <a:t>，   </a:t>
            </a:r>
            <a:r>
              <a:rPr lang="zh-CN" altLang="en-US" dirty="0" smtClean="0"/>
              <a:t>报海关总署核准</a:t>
            </a:r>
            <a:r>
              <a:rPr lang="en-US" dirty="0" smtClean="0"/>
              <a:t>，  </a:t>
            </a:r>
            <a:r>
              <a:rPr lang="zh-CN" altLang="en-US" dirty="0" smtClean="0"/>
              <a:t>方可在异地办理报关业务</a:t>
            </a:r>
            <a:r>
              <a:rPr lang="en-US" dirty="0" smtClean="0"/>
              <a:t>。</a:t>
            </a:r>
            <a:endParaRPr lang="zh-CN" altLang="en-US" dirty="0" smtClean="0"/>
          </a:p>
          <a:p>
            <a:pPr>
              <a:lnSpc>
                <a:spcPct val="200000"/>
              </a:lnSpc>
            </a:pPr>
            <a:r>
              <a:rPr lang="en-US" dirty="0" smtClean="0"/>
              <a:t>（２） </a:t>
            </a:r>
            <a:r>
              <a:rPr lang="zh-CN" altLang="en-US" dirty="0" smtClean="0"/>
              <a:t>代理报关企业只能接受有权进出口货物单位的委托</a:t>
            </a:r>
            <a:r>
              <a:rPr lang="en-US" dirty="0" smtClean="0"/>
              <a:t>， </a:t>
            </a:r>
            <a:r>
              <a:rPr lang="zh-CN" altLang="en-US" dirty="0" smtClean="0"/>
              <a:t>办理本企业承揽</a:t>
            </a:r>
            <a:r>
              <a:rPr lang="en-US" dirty="0" smtClean="0"/>
              <a:t>、  </a:t>
            </a:r>
            <a:r>
              <a:rPr lang="zh-CN" altLang="en-US" dirty="0" smtClean="0"/>
              <a:t>承运货物 的报关纳税等事宜</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1507"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代理报关企业在报关时</a:t>
            </a:r>
            <a:r>
              <a:rPr lang="en-US" dirty="0" smtClean="0"/>
              <a:t>，   </a:t>
            </a:r>
            <a:r>
              <a:rPr lang="zh-CN" altLang="en-US" dirty="0" smtClean="0"/>
              <a:t>必须向海关出示下列文件</a:t>
            </a:r>
            <a:r>
              <a:rPr lang="en-US" dirty="0" smtClean="0"/>
              <a:t>：</a:t>
            </a:r>
            <a:endParaRPr lang="zh-CN" altLang="en-US" dirty="0" smtClean="0"/>
          </a:p>
          <a:p>
            <a:pPr>
              <a:lnSpc>
                <a:spcPct val="150000"/>
              </a:lnSpc>
            </a:pPr>
            <a:r>
              <a:rPr lang="en-US" dirty="0" smtClean="0"/>
              <a:t>①</a:t>
            </a:r>
            <a:r>
              <a:rPr lang="zh-CN" altLang="en-US" dirty="0" smtClean="0"/>
              <a:t>本企业法定代表人签名的授权办理本次报关纳税等事宜的责任授权书</a:t>
            </a:r>
            <a:r>
              <a:rPr lang="en-US" dirty="0" smtClean="0"/>
              <a:t>；</a:t>
            </a:r>
            <a:endParaRPr lang="zh-CN" altLang="en-US" dirty="0" smtClean="0"/>
          </a:p>
          <a:p>
            <a:pPr>
              <a:lnSpc>
                <a:spcPct val="150000"/>
              </a:lnSpc>
            </a:pPr>
            <a:r>
              <a:rPr lang="en-US" dirty="0" smtClean="0"/>
              <a:t>②</a:t>
            </a:r>
            <a:r>
              <a:rPr lang="zh-CN" altLang="en-US" dirty="0" smtClean="0"/>
              <a:t>承揽</a:t>
            </a:r>
            <a:r>
              <a:rPr lang="en-US" dirty="0" smtClean="0"/>
              <a:t>、  </a:t>
            </a:r>
            <a:r>
              <a:rPr lang="zh-CN" altLang="en-US" dirty="0" smtClean="0"/>
              <a:t>承运进出口货物的协议书</a:t>
            </a:r>
            <a:r>
              <a:rPr lang="en-US" dirty="0" smtClean="0"/>
              <a:t>；</a:t>
            </a:r>
            <a:endParaRPr lang="zh-CN" altLang="en-US" dirty="0" smtClean="0"/>
          </a:p>
          <a:p>
            <a:pPr>
              <a:lnSpc>
                <a:spcPct val="150000"/>
              </a:lnSpc>
            </a:pPr>
            <a:r>
              <a:rPr lang="en-US" dirty="0" smtClean="0"/>
              <a:t>③</a:t>
            </a:r>
            <a:r>
              <a:rPr lang="zh-CN" altLang="en-US" dirty="0" smtClean="0"/>
              <a:t>委托人的报关委托书</a:t>
            </a:r>
            <a:r>
              <a:rPr lang="en-US" dirty="0" smtClean="0"/>
              <a:t>。   </a:t>
            </a:r>
            <a:r>
              <a:rPr lang="zh-CN" altLang="en-US" dirty="0" smtClean="0"/>
              <a:t>委托书应载明委托和被委托人双方的 名 称</a:t>
            </a:r>
            <a:r>
              <a:rPr lang="en-US" dirty="0" smtClean="0"/>
              <a:t>、  </a:t>
            </a:r>
            <a:r>
              <a:rPr lang="zh-CN" altLang="en-US" dirty="0" smtClean="0"/>
              <a:t>海 关 注 册 登 记 编 码</a:t>
            </a:r>
            <a:r>
              <a:rPr lang="en-US" dirty="0" smtClean="0"/>
              <a:t>、  </a:t>
            </a:r>
            <a:r>
              <a:rPr lang="zh-CN" altLang="en-US" dirty="0" smtClean="0"/>
              <a:t>地址</a:t>
            </a:r>
            <a:r>
              <a:rPr lang="en-US" dirty="0" smtClean="0"/>
              <a:t>、  </a:t>
            </a:r>
            <a:r>
              <a:rPr lang="zh-CN" altLang="en-US" dirty="0" smtClean="0"/>
              <a:t>法定代表人姓名</a:t>
            </a:r>
            <a:r>
              <a:rPr lang="en-US" dirty="0" smtClean="0"/>
              <a:t>，  </a:t>
            </a:r>
            <a:r>
              <a:rPr lang="zh-CN" altLang="en-US" dirty="0" smtClean="0"/>
              <a:t>以及代理事项</a:t>
            </a:r>
            <a:r>
              <a:rPr lang="en-US" dirty="0" smtClean="0"/>
              <a:t>、  </a:t>
            </a:r>
            <a:r>
              <a:rPr lang="zh-CN" altLang="en-US" dirty="0" smtClean="0"/>
              <a:t>权限 和 期 限</a:t>
            </a:r>
            <a:r>
              <a:rPr lang="en-US" dirty="0" smtClean="0"/>
              <a:t>、  </a:t>
            </a:r>
            <a:r>
              <a:rPr lang="zh-CN" altLang="en-US" dirty="0" smtClean="0"/>
              <a:t>双 方 责 任 等 内 容</a:t>
            </a:r>
            <a:r>
              <a:rPr lang="en-US" dirty="0" smtClean="0"/>
              <a:t>，  </a:t>
            </a:r>
            <a:r>
              <a:rPr lang="zh-CN" altLang="en-US" dirty="0" smtClean="0"/>
              <a:t>并 加 盖 双 </a:t>
            </a:r>
            <a:r>
              <a:rPr lang="zh-CN" altLang="en-US" dirty="0" smtClean="0"/>
              <a:t>方公章</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4099"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报关与报关人</a:t>
            </a:r>
            <a:r>
              <a:rPr lang="en-US" altLang="zh-CN" sz="2900" dirty="0" smtClean="0"/>
              <a:t> </a:t>
            </a:r>
            <a:endParaRPr lang="zh-CN" altLang="en-US" sz="2900" dirty="0" smtClean="0"/>
          </a:p>
          <a:p>
            <a:r>
              <a:rPr lang="en-US" dirty="0" smtClean="0"/>
              <a:t>１  </a:t>
            </a:r>
            <a:r>
              <a:rPr lang="zh-CN" altLang="en-US" dirty="0" smtClean="0"/>
              <a:t>报关概念</a:t>
            </a:r>
          </a:p>
          <a:p>
            <a:r>
              <a:rPr lang="zh-CN" altLang="en-US" dirty="0" smtClean="0"/>
              <a:t>报关是指对外贸易关系人按海关规定向海关申报进口和出口的手续</a:t>
            </a:r>
            <a:r>
              <a:rPr lang="en-US" dirty="0" smtClean="0"/>
              <a:t>， </a:t>
            </a:r>
            <a:r>
              <a:rPr lang="zh-CN" altLang="en-US" dirty="0" smtClean="0"/>
              <a:t>海关据以核实国际 运输工具</a:t>
            </a:r>
            <a:r>
              <a:rPr lang="en-US" dirty="0" smtClean="0"/>
              <a:t>、  </a:t>
            </a:r>
            <a:r>
              <a:rPr lang="zh-CN" altLang="en-US" dirty="0" smtClean="0"/>
              <a:t>货物</a:t>
            </a:r>
            <a:r>
              <a:rPr lang="en-US" dirty="0" smtClean="0"/>
              <a:t>、  </a:t>
            </a:r>
            <a:r>
              <a:rPr lang="zh-CN" altLang="en-US" dirty="0" smtClean="0"/>
              <a:t>物品的进出口是否合法</a:t>
            </a:r>
            <a:r>
              <a:rPr lang="en-US" dirty="0" smtClean="0"/>
              <a:t>，   </a:t>
            </a:r>
            <a:r>
              <a:rPr lang="zh-CN" altLang="en-US" dirty="0" smtClean="0"/>
              <a:t>决定是否准予进出关境</a:t>
            </a:r>
            <a:r>
              <a:rPr lang="en-US" dirty="0" smtClean="0"/>
              <a:t>。</a:t>
            </a:r>
            <a:endParaRPr lang="zh-CN" altLang="en-US" dirty="0" smtClean="0"/>
          </a:p>
          <a:p>
            <a:r>
              <a:rPr lang="en-US" dirty="0" smtClean="0"/>
              <a:t>２  </a:t>
            </a:r>
            <a:r>
              <a:rPr lang="zh-CN" altLang="en-US" dirty="0" smtClean="0"/>
              <a:t>报关范围</a:t>
            </a:r>
          </a:p>
          <a:p>
            <a:r>
              <a:rPr lang="zh-CN" altLang="en-US" dirty="0" smtClean="0"/>
              <a:t>按照法律规定</a:t>
            </a:r>
            <a:r>
              <a:rPr lang="en-US" dirty="0" smtClean="0"/>
              <a:t>，  </a:t>
            </a:r>
            <a:r>
              <a:rPr lang="zh-CN" altLang="en-US" dirty="0" smtClean="0"/>
              <a:t>所有进出境运输工具</a:t>
            </a:r>
            <a:r>
              <a:rPr lang="en-US" dirty="0" smtClean="0"/>
              <a:t>、  </a:t>
            </a:r>
            <a:r>
              <a:rPr lang="zh-CN" altLang="en-US" dirty="0" smtClean="0"/>
              <a:t>货物</a:t>
            </a:r>
            <a:r>
              <a:rPr lang="en-US" dirty="0" smtClean="0"/>
              <a:t>、  </a:t>
            </a:r>
            <a:r>
              <a:rPr lang="zh-CN" altLang="en-US" dirty="0" smtClean="0"/>
              <a:t>物品都需要办理报关手续</a:t>
            </a:r>
            <a:r>
              <a:rPr lang="en-US" dirty="0" smtClean="0"/>
              <a:t>。  </a:t>
            </a:r>
            <a:r>
              <a:rPr lang="zh-CN" altLang="en-US" dirty="0" smtClean="0"/>
              <a:t>报关的具体范 围如下</a:t>
            </a:r>
            <a:r>
              <a:rPr lang="en-US" dirty="0" smtClean="0"/>
              <a:t>：</a:t>
            </a:r>
            <a:endParaRPr lang="zh-CN" altLang="en-US" dirty="0" smtClean="0"/>
          </a:p>
          <a:p>
            <a:r>
              <a:rPr lang="en-US" dirty="0" smtClean="0"/>
              <a:t>（１）  </a:t>
            </a:r>
            <a:r>
              <a:rPr lang="zh-CN" altLang="en-US" dirty="0" smtClean="0"/>
              <a:t>进出境运输工具</a:t>
            </a:r>
            <a:r>
              <a:rPr lang="en-US" dirty="0" smtClean="0"/>
              <a:t>。</a:t>
            </a:r>
            <a:endParaRPr lang="zh-CN" altLang="en-US" dirty="0" smtClean="0"/>
          </a:p>
          <a:p>
            <a:pPr eaLnBrk="1" hangingPunct="1"/>
            <a:r>
              <a:rPr lang="en-US" dirty="0" smtClean="0"/>
              <a:t>（２）  </a:t>
            </a:r>
            <a:r>
              <a:rPr lang="zh-CN" altLang="en-US" dirty="0" smtClean="0"/>
              <a:t>进出境货物</a:t>
            </a:r>
            <a:r>
              <a:rPr lang="en-US" dirty="0" smtClean="0"/>
              <a:t>。</a:t>
            </a:r>
            <a:endParaRPr lang="zh-CN" altLang="en-US" dirty="0" smtClean="0"/>
          </a:p>
          <a:p>
            <a:pPr eaLnBrk="1" hangingPunct="1"/>
            <a:r>
              <a:rPr lang="en-US" dirty="0" smtClean="0"/>
              <a:t>（３）  </a:t>
            </a:r>
            <a:r>
              <a:rPr lang="zh-CN" altLang="en-US" dirty="0" smtClean="0"/>
              <a:t>进出境物品</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2531"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代理报关 企 业 不 得 以 任 何 形 式 出 让 其 名 义 供 应 他 人 办 理 进 出 口 货 物 报 关 纳 税 等 事宜</a:t>
            </a:r>
            <a:r>
              <a:rPr lang="en-US" dirty="0" smtClean="0"/>
              <a:t>。</a:t>
            </a:r>
            <a:endParaRPr lang="zh-CN" altLang="en-US" dirty="0" smtClean="0"/>
          </a:p>
          <a:p>
            <a:pPr>
              <a:lnSpc>
                <a:spcPct val="150000"/>
              </a:lnSpc>
            </a:pPr>
            <a:r>
              <a:rPr lang="en-US" dirty="0" smtClean="0"/>
              <a:t>（５）  </a:t>
            </a:r>
            <a:r>
              <a:rPr lang="zh-CN" altLang="en-US" dirty="0" smtClean="0"/>
              <a:t>代理报关企业应按海关规定聘用报关员</a:t>
            </a:r>
            <a:r>
              <a:rPr lang="en-US" dirty="0" smtClean="0"/>
              <a:t>，  </a:t>
            </a:r>
            <a:r>
              <a:rPr lang="zh-CN" altLang="en-US" dirty="0" smtClean="0"/>
              <a:t>并对报关员的报关行为承担法律责任</a:t>
            </a:r>
            <a:r>
              <a:rPr lang="en-US" dirty="0" smtClean="0"/>
              <a:t>。</a:t>
            </a:r>
            <a:endParaRPr lang="zh-CN" altLang="en-US" dirty="0" smtClean="0"/>
          </a:p>
          <a:p>
            <a:pPr>
              <a:lnSpc>
                <a:spcPct val="150000"/>
              </a:lnSpc>
            </a:pPr>
            <a:r>
              <a:rPr lang="en-US" dirty="0" smtClean="0"/>
              <a:t>（６）   </a:t>
            </a:r>
            <a:r>
              <a:rPr lang="zh-CN" altLang="en-US" dirty="0" smtClean="0"/>
              <a:t>代理报关企业应依海关对进出口企业财务账册及营业报表的要求建立账册和报关 营业记录</a:t>
            </a:r>
            <a:r>
              <a:rPr lang="en-US" dirty="0" smtClean="0"/>
              <a:t>。  </a:t>
            </a:r>
            <a:r>
              <a:rPr lang="zh-CN" altLang="en-US" dirty="0" smtClean="0"/>
              <a:t>真实</a:t>
            </a:r>
            <a:r>
              <a:rPr lang="en-US" dirty="0" smtClean="0"/>
              <a:t>、  </a:t>
            </a:r>
            <a:r>
              <a:rPr lang="zh-CN" altLang="en-US" dirty="0" smtClean="0"/>
              <a:t>正确</a:t>
            </a:r>
            <a:r>
              <a:rPr lang="en-US" dirty="0" smtClean="0"/>
              <a:t>、  </a:t>
            </a:r>
            <a:r>
              <a:rPr lang="zh-CN" altLang="en-US" dirty="0" smtClean="0"/>
              <a:t>完整地记录其受委托办理报关纳税等事宜的所有活动</a:t>
            </a:r>
            <a:r>
              <a:rPr lang="en-US" dirty="0" smtClean="0"/>
              <a:t>。  </a:t>
            </a:r>
            <a:r>
              <a:rPr lang="zh-CN" altLang="en-US" dirty="0" smtClean="0"/>
              <a:t>在海关规定 的年限内完整保留委托单位提供的各种单证</a:t>
            </a:r>
            <a:r>
              <a:rPr lang="en-US" dirty="0" smtClean="0"/>
              <a:t>、  </a:t>
            </a:r>
            <a:r>
              <a:rPr lang="zh-CN" altLang="en-US" dirty="0" smtClean="0"/>
              <a:t>票据</a:t>
            </a:r>
            <a:r>
              <a:rPr lang="en-US" dirty="0" smtClean="0"/>
              <a:t>、  </a:t>
            </a:r>
            <a:r>
              <a:rPr lang="zh-CN" altLang="en-US" dirty="0" smtClean="0"/>
              <a:t>函电</a:t>
            </a:r>
            <a:r>
              <a:rPr lang="en-US" dirty="0" smtClean="0"/>
              <a:t>，  </a:t>
            </a:r>
            <a:r>
              <a:rPr lang="zh-CN" altLang="en-US" dirty="0" smtClean="0"/>
              <a:t>并接受海关稽查</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3555" name="Rectangle 3"/>
          <p:cNvSpPr>
            <a:spLocks noGrp="1" noChangeArrowheads="1"/>
          </p:cNvSpPr>
          <p:nvPr>
            <p:ph type="body" idx="1"/>
          </p:nvPr>
        </p:nvSpPr>
        <p:spPr/>
        <p:txBody>
          <a:bodyPr/>
          <a:lstStyle/>
          <a:p>
            <a:r>
              <a:rPr lang="en-US" dirty="0" smtClean="0"/>
              <a:t>（７）  </a:t>
            </a:r>
            <a:r>
              <a:rPr lang="zh-CN" altLang="en-US" dirty="0" smtClean="0"/>
              <a:t>代理报关企业如有下列情事之一</a:t>
            </a:r>
            <a:r>
              <a:rPr lang="en-US" dirty="0" smtClean="0"/>
              <a:t>，   </a:t>
            </a:r>
            <a:r>
              <a:rPr lang="zh-CN" altLang="en-US" dirty="0" smtClean="0"/>
              <a:t>海关暂停其 </a:t>
            </a:r>
            <a:r>
              <a:rPr lang="en-US" dirty="0" smtClean="0"/>
              <a:t>６ </a:t>
            </a:r>
            <a:r>
              <a:rPr lang="zh-CN" altLang="en-US" dirty="0" smtClean="0"/>
              <a:t>个月以内报关权</a:t>
            </a:r>
            <a:r>
              <a:rPr lang="en-US" dirty="0" smtClean="0"/>
              <a:t>：  </a:t>
            </a:r>
            <a:r>
              <a:rPr lang="zh-CN" altLang="en-US" dirty="0" smtClean="0"/>
              <a:t>违反海关监管 规定的行为</a:t>
            </a:r>
            <a:r>
              <a:rPr lang="en-US" dirty="0" smtClean="0"/>
              <a:t>；  </a:t>
            </a:r>
            <a:r>
              <a:rPr lang="zh-CN" altLang="en-US" dirty="0" smtClean="0"/>
              <a:t>对报关员管理不严</a:t>
            </a:r>
            <a:r>
              <a:rPr lang="en-US" dirty="0" smtClean="0"/>
              <a:t>，  </a:t>
            </a:r>
            <a:r>
              <a:rPr lang="zh-CN" altLang="en-US" dirty="0" smtClean="0"/>
              <a:t>多人次被取消报关员资格的</a:t>
            </a:r>
            <a:r>
              <a:rPr lang="en-US" dirty="0" smtClean="0"/>
              <a:t>；  </a:t>
            </a:r>
            <a:r>
              <a:rPr lang="zh-CN" altLang="en-US" dirty="0" smtClean="0"/>
              <a:t>拖欠税款或不履行纳税义务 的</a:t>
            </a:r>
            <a:r>
              <a:rPr lang="en-US" dirty="0" smtClean="0"/>
              <a:t>；  </a:t>
            </a:r>
            <a:r>
              <a:rPr lang="zh-CN" altLang="en-US" dirty="0" smtClean="0"/>
              <a:t>经海关年审不合格或未经海关同意延迟参 加 年 审 的</a:t>
            </a:r>
            <a:r>
              <a:rPr lang="en-US" dirty="0" smtClean="0"/>
              <a:t>；  </a:t>
            </a:r>
            <a:r>
              <a:rPr lang="zh-CN" altLang="en-US" dirty="0" smtClean="0"/>
              <a:t>违 反  </a:t>
            </a:r>
            <a:r>
              <a:rPr lang="en-US" dirty="0" smtClean="0"/>
              <a:t>《 </a:t>
            </a:r>
            <a:r>
              <a:rPr lang="zh-CN" altLang="en-US" dirty="0" smtClean="0"/>
              <a:t>报 关 行 为 规 则</a:t>
            </a:r>
            <a:r>
              <a:rPr lang="en-US" dirty="0" smtClean="0"/>
              <a:t>》  </a:t>
            </a:r>
            <a:r>
              <a:rPr lang="zh-CN" altLang="en-US" dirty="0" smtClean="0"/>
              <a:t>第  </a:t>
            </a:r>
            <a:r>
              <a:rPr lang="en-US" dirty="0" smtClean="0"/>
              <a:t>（ ４ ） </a:t>
            </a:r>
            <a:r>
              <a:rPr lang="en-US" dirty="0" smtClean="0"/>
              <a:t>、（</a:t>
            </a:r>
            <a:r>
              <a:rPr lang="en-US" dirty="0" smtClean="0"/>
              <a:t>６）  </a:t>
            </a:r>
            <a:r>
              <a:rPr lang="zh-CN" altLang="en-US" dirty="0" smtClean="0"/>
              <a:t>项的</a:t>
            </a:r>
            <a:r>
              <a:rPr lang="en-US" dirty="0" smtClean="0"/>
              <a:t>；  </a:t>
            </a:r>
            <a:r>
              <a:rPr lang="zh-CN" altLang="en-US" dirty="0" smtClean="0"/>
              <a:t>因其他原因需暂停报关权的</a:t>
            </a:r>
            <a:r>
              <a:rPr lang="en-US" dirty="0" smtClean="0"/>
              <a:t>。</a:t>
            </a:r>
            <a:endParaRPr lang="zh-CN" altLang="en-US" dirty="0" smtClean="0"/>
          </a:p>
          <a:p>
            <a:r>
              <a:rPr lang="en-US" dirty="0" smtClean="0"/>
              <a:t>（８）  </a:t>
            </a:r>
            <a:r>
              <a:rPr lang="zh-CN" altLang="en-US" dirty="0" smtClean="0"/>
              <a:t>代理报关企业如有下列情事 之 一</a:t>
            </a:r>
            <a:r>
              <a:rPr lang="en-US" dirty="0" smtClean="0"/>
              <a:t>，  </a:t>
            </a:r>
            <a:r>
              <a:rPr lang="zh-CN" altLang="en-US" dirty="0" smtClean="0"/>
              <a:t>海 关 取 消 其 报 关 权</a:t>
            </a:r>
            <a:r>
              <a:rPr lang="en-US" dirty="0" smtClean="0"/>
              <a:t>，  </a:t>
            </a:r>
            <a:r>
              <a:rPr lang="zh-CN" altLang="en-US" dirty="0" smtClean="0"/>
              <a:t>并 按  </a:t>
            </a:r>
            <a:r>
              <a:rPr lang="en-US" dirty="0" smtClean="0"/>
              <a:t>《 </a:t>
            </a:r>
            <a:r>
              <a:rPr lang="zh-CN" altLang="en-US" dirty="0" smtClean="0"/>
              <a:t>年 审 及 变 更 登 记</a:t>
            </a:r>
            <a:r>
              <a:rPr lang="en-US" dirty="0" smtClean="0"/>
              <a:t>》 </a:t>
            </a:r>
            <a:r>
              <a:rPr lang="zh-CN" altLang="en-US" dirty="0" smtClean="0"/>
              <a:t>第  </a:t>
            </a:r>
            <a:r>
              <a:rPr lang="en-US" dirty="0" smtClean="0"/>
              <a:t>（３）  </a:t>
            </a:r>
            <a:r>
              <a:rPr lang="zh-CN" altLang="en-US" dirty="0" smtClean="0"/>
              <a:t>项办理有关手续</a:t>
            </a:r>
            <a:r>
              <a:rPr lang="en-US" dirty="0" smtClean="0"/>
              <a:t>：  </a:t>
            </a:r>
            <a:r>
              <a:rPr lang="zh-CN" altLang="en-US" dirty="0" smtClean="0"/>
              <a:t>原有情况 发 生 变 化</a:t>
            </a:r>
            <a:r>
              <a:rPr lang="en-US" dirty="0" smtClean="0"/>
              <a:t>，  </a:t>
            </a:r>
            <a:r>
              <a:rPr lang="zh-CN" altLang="en-US" dirty="0" smtClean="0"/>
              <a:t>已 不 具 备  </a:t>
            </a:r>
            <a:r>
              <a:rPr lang="en-US" dirty="0" smtClean="0"/>
              <a:t>《 </a:t>
            </a:r>
            <a:r>
              <a:rPr lang="zh-CN" altLang="en-US" dirty="0" smtClean="0"/>
              <a:t>资 格 审 定 及 注 册 登 记</a:t>
            </a:r>
            <a:r>
              <a:rPr lang="en-US" dirty="0" smtClean="0"/>
              <a:t>》  </a:t>
            </a:r>
            <a:r>
              <a:rPr lang="zh-CN" altLang="en-US" dirty="0" smtClean="0"/>
              <a:t>第  </a:t>
            </a:r>
            <a:r>
              <a:rPr lang="en-US" dirty="0" smtClean="0"/>
              <a:t>（ １ ） </a:t>
            </a:r>
            <a:r>
              <a:rPr lang="zh-CN" altLang="en-US" dirty="0" smtClean="0"/>
              <a:t>项所列条件的</a:t>
            </a:r>
            <a:r>
              <a:rPr lang="en-US" dirty="0" smtClean="0"/>
              <a:t>；  </a:t>
            </a:r>
            <a:r>
              <a:rPr lang="zh-CN" altLang="en-US" dirty="0" smtClean="0"/>
              <a:t>有  </a:t>
            </a:r>
            <a:r>
              <a:rPr lang="en-US" dirty="0" smtClean="0"/>
              <a:t>《 </a:t>
            </a:r>
            <a:r>
              <a:rPr lang="zh-CN" altLang="en-US" dirty="0" smtClean="0"/>
              <a:t>报关行为规则</a:t>
            </a:r>
            <a:r>
              <a:rPr lang="en-US" dirty="0" smtClean="0"/>
              <a:t>》   </a:t>
            </a:r>
            <a:r>
              <a:rPr lang="zh-CN" altLang="en-US" dirty="0" smtClean="0"/>
              <a:t>第  </a:t>
            </a:r>
            <a:r>
              <a:rPr lang="en-US" dirty="0" smtClean="0"/>
              <a:t>（７）  </a:t>
            </a:r>
            <a:r>
              <a:rPr lang="zh-CN" altLang="en-US" dirty="0" smtClean="0"/>
              <a:t>项情事之一</a:t>
            </a:r>
            <a:r>
              <a:rPr lang="en-US" dirty="0" smtClean="0"/>
              <a:t>，  </a:t>
            </a:r>
            <a:r>
              <a:rPr lang="zh-CN" altLang="en-US" dirty="0" smtClean="0"/>
              <a:t>情节严重的</a:t>
            </a:r>
            <a:r>
              <a:rPr lang="en-US" dirty="0" smtClean="0"/>
              <a:t>；  </a:t>
            </a:r>
            <a:r>
              <a:rPr lang="zh-CN" altLang="en-US" dirty="0" smtClean="0"/>
              <a:t>有走私行为的</a:t>
            </a:r>
            <a:r>
              <a:rPr lang="en-US" dirty="0" smtClean="0"/>
              <a:t>；  </a:t>
            </a:r>
            <a:r>
              <a:rPr lang="zh-CN" altLang="en-US" dirty="0" smtClean="0"/>
              <a:t>被 工商行政管理机构吊销营业执照的</a:t>
            </a:r>
            <a:r>
              <a:rPr lang="en-US" dirty="0" smtClean="0"/>
              <a:t>；  </a:t>
            </a:r>
            <a:r>
              <a:rPr lang="zh-CN" altLang="en-US" dirty="0" smtClean="0"/>
              <a:t>有其他原因需取消报关权的</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（９）  </a:t>
            </a:r>
            <a:r>
              <a:rPr lang="zh-CN" altLang="en-US" dirty="0" smtClean="0"/>
              <a:t>代理报关企业因被海关暂停或取消报关权所发生的与委托人之间的经济纠纷</a:t>
            </a:r>
            <a:r>
              <a:rPr lang="en-US" dirty="0" smtClean="0"/>
              <a:t>，  </a:t>
            </a:r>
            <a:r>
              <a:rPr lang="zh-CN" altLang="en-US" dirty="0" smtClean="0"/>
              <a:t>责任</a:t>
            </a:r>
            <a:r>
              <a:rPr lang="zh-CN" altLang="en-US" dirty="0" smtClean="0"/>
              <a:t>自负</a:t>
            </a:r>
            <a:r>
              <a:rPr lang="en-US" dirty="0" smtClean="0"/>
              <a:t>。</a:t>
            </a:r>
            <a:endParaRPr lang="zh-CN" altLang="en-US" dirty="0" smtClean="0"/>
          </a:p>
          <a:p>
            <a:pPr>
              <a:lnSpc>
                <a:spcPct val="150000"/>
              </a:lnSpc>
            </a:pPr>
            <a:r>
              <a:rPr lang="en-US" dirty="0" smtClean="0"/>
              <a:t>（１０）  </a:t>
            </a:r>
            <a:r>
              <a:rPr lang="zh-CN" altLang="en-US" dirty="0" smtClean="0"/>
              <a:t>代理报关企业在办理 报 关 纳 税 等 事 宜 中</a:t>
            </a:r>
            <a:r>
              <a:rPr lang="en-US" dirty="0" smtClean="0"/>
              <a:t>，  </a:t>
            </a:r>
            <a:r>
              <a:rPr lang="zh-CN" altLang="en-US" dirty="0" smtClean="0"/>
              <a:t>有 违 反  </a:t>
            </a:r>
            <a:r>
              <a:rPr lang="en-US" dirty="0" smtClean="0"/>
              <a:t>《 </a:t>
            </a:r>
            <a:r>
              <a:rPr lang="zh-CN" altLang="en-US" dirty="0" smtClean="0"/>
              <a:t>海 关 法</a:t>
            </a:r>
            <a:r>
              <a:rPr lang="en-US" dirty="0" smtClean="0"/>
              <a:t>》  </a:t>
            </a:r>
            <a:r>
              <a:rPr lang="zh-CN" altLang="en-US" dirty="0" smtClean="0"/>
              <a:t>行 为 的</a:t>
            </a:r>
            <a:r>
              <a:rPr lang="en-US" dirty="0" smtClean="0"/>
              <a:t>，  </a:t>
            </a:r>
            <a:r>
              <a:rPr lang="zh-CN" altLang="en-US" dirty="0" smtClean="0"/>
              <a:t>除 按 上 </a:t>
            </a:r>
            <a:r>
              <a:rPr lang="zh-CN" altLang="en-US" dirty="0" smtClean="0"/>
              <a:t>述</a:t>
            </a:r>
            <a:r>
              <a:rPr lang="en-US" dirty="0" smtClean="0"/>
              <a:t>（</a:t>
            </a:r>
            <a:r>
              <a:rPr lang="en-US" dirty="0" smtClean="0"/>
              <a:t>７） 、  （８）  </a:t>
            </a:r>
            <a:r>
              <a:rPr lang="zh-CN" altLang="en-US" dirty="0" smtClean="0"/>
              <a:t>两项规定的处理外</a:t>
            </a:r>
            <a:r>
              <a:rPr lang="en-US" dirty="0" smtClean="0"/>
              <a:t>，  </a:t>
            </a:r>
            <a:r>
              <a:rPr lang="zh-CN" altLang="en-US" dirty="0" smtClean="0"/>
              <a:t>按照  </a:t>
            </a:r>
            <a:r>
              <a:rPr lang="en-US" dirty="0" smtClean="0"/>
              <a:t>《 </a:t>
            </a:r>
            <a:r>
              <a:rPr lang="zh-CN" altLang="en-US" dirty="0" smtClean="0"/>
              <a:t>海关法行政处罚实施细则</a:t>
            </a:r>
            <a:r>
              <a:rPr lang="en-US" dirty="0" smtClean="0"/>
              <a:t>》   </a:t>
            </a:r>
            <a:r>
              <a:rPr lang="zh-CN" altLang="en-US" dirty="0" smtClean="0"/>
              <a:t>规定处理并追究法定代 表人的法律责任</a:t>
            </a:r>
            <a:r>
              <a:rPr lang="en-US" dirty="0" smtClean="0"/>
              <a:t>。  </a:t>
            </a:r>
            <a:r>
              <a:rPr lang="zh-CN" altLang="en-US" dirty="0" smtClean="0"/>
              <a:t>代理报关企业在海关规定期限内不履行海关补税和处罚决定的</a:t>
            </a:r>
            <a:r>
              <a:rPr lang="en-US" dirty="0" smtClean="0"/>
              <a:t>，   </a:t>
            </a:r>
            <a:r>
              <a:rPr lang="zh-CN" altLang="en-US" dirty="0" smtClean="0"/>
              <a:t>海关除</a:t>
            </a:r>
            <a:r>
              <a:rPr lang="zh-CN" altLang="en-US" dirty="0" smtClean="0"/>
              <a:t>依法</a:t>
            </a:r>
            <a:r>
              <a:rPr lang="zh-CN" altLang="en-US" dirty="0" smtClean="0"/>
              <a:t>追缴和向人民法院申请强制执行外</a:t>
            </a:r>
            <a:r>
              <a:rPr lang="en-US" dirty="0" smtClean="0"/>
              <a:t>，  </a:t>
            </a:r>
            <a:r>
              <a:rPr lang="zh-CN" altLang="en-US" dirty="0" smtClean="0"/>
              <a:t>可直接从风险担保金中扣缴</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5603"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对自理报关企业的</a:t>
            </a:r>
            <a:r>
              <a:rPr lang="zh-CN" altLang="en-US" sz="2900" dirty="0" smtClean="0"/>
              <a:t>管理</a:t>
            </a:r>
            <a:r>
              <a:rPr lang="en-US" altLang="zh-CN" sz="2900" dirty="0" smtClean="0"/>
              <a:t> </a:t>
            </a:r>
            <a:endParaRPr lang="zh-CN" altLang="en-US" sz="2900" dirty="0" smtClean="0"/>
          </a:p>
          <a:p>
            <a:r>
              <a:rPr lang="en-US" dirty="0" smtClean="0"/>
              <a:t>１  </a:t>
            </a:r>
            <a:r>
              <a:rPr lang="zh-CN" altLang="en-US" dirty="0" smtClean="0"/>
              <a:t>设立自理报关企业的程序</a:t>
            </a:r>
          </a:p>
          <a:p>
            <a:r>
              <a:rPr lang="en-US" dirty="0" smtClean="0"/>
              <a:t>（１）  </a:t>
            </a:r>
            <a:r>
              <a:rPr lang="zh-CN" altLang="en-US" dirty="0" smtClean="0"/>
              <a:t>自理报关企业</a:t>
            </a:r>
            <a:r>
              <a:rPr lang="en-US" dirty="0" smtClean="0"/>
              <a:t>，  </a:t>
            </a:r>
            <a:r>
              <a:rPr lang="zh-CN" altLang="en-US" dirty="0" smtClean="0"/>
              <a:t>是经外经贸管理部门批准</a:t>
            </a:r>
            <a:r>
              <a:rPr lang="en-US" dirty="0" smtClean="0"/>
              <a:t>、   </a:t>
            </a:r>
            <a:r>
              <a:rPr lang="zh-CN" altLang="en-US" dirty="0" smtClean="0"/>
              <a:t>有进出口经营权的企业</a:t>
            </a:r>
            <a:r>
              <a:rPr lang="en-US" dirty="0" smtClean="0"/>
              <a:t>。  </a:t>
            </a:r>
            <a:r>
              <a:rPr lang="zh-CN" altLang="en-US" dirty="0" smtClean="0"/>
              <a:t>自理报关企 业可以对外签约</a:t>
            </a:r>
            <a:r>
              <a:rPr lang="en-US" dirty="0" smtClean="0"/>
              <a:t>，  </a:t>
            </a:r>
            <a:r>
              <a:rPr lang="zh-CN" altLang="en-US" dirty="0" smtClean="0"/>
              <a:t>并只能向海关办理本身所签约项下的进出口货物的报关手续</a:t>
            </a:r>
            <a:r>
              <a:rPr lang="en-US" dirty="0" smtClean="0"/>
              <a:t>，  </a:t>
            </a:r>
            <a:r>
              <a:rPr lang="zh-CN" altLang="en-US" dirty="0" smtClean="0"/>
              <a:t>不能代办</a:t>
            </a:r>
            <a:r>
              <a:rPr lang="zh-CN" altLang="en-US" dirty="0" smtClean="0"/>
              <a:t>其他</a:t>
            </a:r>
            <a:r>
              <a:rPr lang="zh-CN" altLang="en-US" dirty="0" smtClean="0"/>
              <a:t>单位签约的货物的报关手续</a:t>
            </a:r>
            <a:r>
              <a:rPr lang="en-US" dirty="0" smtClean="0"/>
              <a:t>。</a:t>
            </a:r>
            <a:endParaRPr lang="zh-CN" altLang="en-US" dirty="0" smtClean="0"/>
          </a:p>
          <a:p>
            <a:r>
              <a:rPr lang="en-US" dirty="0" smtClean="0"/>
              <a:t>（２）  </a:t>
            </a:r>
            <a:r>
              <a:rPr lang="zh-CN" altLang="en-US" dirty="0" smtClean="0"/>
              <a:t>自理报关企业向海关办理注册登记的手续</a:t>
            </a:r>
            <a:r>
              <a:rPr lang="en-US" dirty="0" smtClean="0"/>
              <a:t>。  </a:t>
            </a:r>
            <a:r>
              <a:rPr lang="zh-CN" altLang="en-US" dirty="0" smtClean="0"/>
              <a:t>自理报关企业向海关办理注册登记时</a:t>
            </a:r>
            <a:r>
              <a:rPr lang="en-US" dirty="0" smtClean="0"/>
              <a:t>，</a:t>
            </a:r>
            <a:endParaRPr lang="zh-CN" altLang="en-US" dirty="0" smtClean="0"/>
          </a:p>
          <a:p>
            <a:r>
              <a:rPr lang="zh-CN" altLang="en-US" dirty="0" smtClean="0"/>
              <a:t>应填写  </a:t>
            </a:r>
            <a:r>
              <a:rPr lang="en-US" dirty="0" smtClean="0"/>
              <a:t>《 </a:t>
            </a:r>
            <a:r>
              <a:rPr lang="zh-CN" altLang="en-US" dirty="0" smtClean="0"/>
              <a:t>自理报关注册登记申请书</a:t>
            </a:r>
            <a:r>
              <a:rPr lang="en-US" dirty="0" smtClean="0"/>
              <a:t>》 ，  </a:t>
            </a:r>
            <a:r>
              <a:rPr lang="zh-CN" altLang="en-US" dirty="0" smtClean="0"/>
              <a:t>并需持下列证件办理</a:t>
            </a:r>
            <a:r>
              <a:rPr lang="en-US" dirty="0" smtClean="0"/>
              <a:t>：</a:t>
            </a:r>
            <a:endParaRPr lang="zh-CN" altLang="en-US" dirty="0" smtClean="0"/>
          </a:p>
          <a:p>
            <a:r>
              <a:rPr lang="en-US" dirty="0" smtClean="0"/>
              <a:t>①</a:t>
            </a:r>
            <a:r>
              <a:rPr lang="zh-CN" altLang="en-US" dirty="0" smtClean="0"/>
              <a:t>外经贸管理部门批准企业进出口经营权的批件副本或影印件</a:t>
            </a:r>
            <a:r>
              <a:rPr lang="en-US" dirty="0" smtClean="0"/>
              <a:t>；</a:t>
            </a:r>
            <a:endParaRPr lang="zh-CN" altLang="en-US" dirty="0" smtClean="0"/>
          </a:p>
          <a:p>
            <a:r>
              <a:rPr lang="en-US" dirty="0" smtClean="0"/>
              <a:t>②</a:t>
            </a:r>
            <a:r>
              <a:rPr lang="zh-CN" altLang="en-US" dirty="0" smtClean="0"/>
              <a:t>工商行政管理部门核发的营业执照副本或影印件</a:t>
            </a:r>
            <a:r>
              <a:rPr lang="en-US" dirty="0" smtClean="0"/>
              <a:t>；</a:t>
            </a:r>
            <a:endParaRPr lang="zh-CN" altLang="en-US" dirty="0" smtClean="0"/>
          </a:p>
          <a:p>
            <a:r>
              <a:rPr lang="en-US" dirty="0" smtClean="0"/>
              <a:t>③</a:t>
            </a:r>
            <a:r>
              <a:rPr lang="zh-CN" altLang="en-US" dirty="0" smtClean="0"/>
              <a:t>银行出具的经济担保书</a:t>
            </a:r>
            <a:r>
              <a:rPr lang="en-US" dirty="0" smtClean="0"/>
              <a:t>   （ </a:t>
            </a:r>
            <a:r>
              <a:rPr lang="zh-CN" altLang="en-US" dirty="0" smtClean="0"/>
              <a:t>海关认为必要时提交</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核发  </a:t>
            </a:r>
            <a:r>
              <a:rPr lang="en-US" dirty="0" smtClean="0"/>
              <a:t>《 </a:t>
            </a:r>
            <a:r>
              <a:rPr lang="zh-CN" altLang="en-US" dirty="0" smtClean="0"/>
              <a:t>自理报关企业注册登记证书</a:t>
            </a:r>
            <a:r>
              <a:rPr lang="en-US" dirty="0" smtClean="0"/>
              <a:t>》 。  </a:t>
            </a:r>
            <a:r>
              <a:rPr lang="zh-CN" altLang="en-US" dirty="0" smtClean="0"/>
              <a:t>海关审核批准后</a:t>
            </a:r>
            <a:r>
              <a:rPr lang="en-US" dirty="0" smtClean="0"/>
              <a:t>，  </a:t>
            </a:r>
            <a:r>
              <a:rPr lang="zh-CN" altLang="en-US" dirty="0" smtClean="0"/>
              <a:t>发给  </a:t>
            </a:r>
            <a:r>
              <a:rPr lang="en-US" dirty="0" smtClean="0"/>
              <a:t>《 </a:t>
            </a:r>
            <a:r>
              <a:rPr lang="zh-CN" altLang="en-US" dirty="0" smtClean="0"/>
              <a:t>自理报关注册登记 证书</a:t>
            </a:r>
            <a:r>
              <a:rPr lang="en-US" dirty="0" smtClean="0"/>
              <a:t>》 ，  </a:t>
            </a:r>
            <a:r>
              <a:rPr lang="zh-CN" altLang="en-US" dirty="0" smtClean="0"/>
              <a:t>并收取工本手续费</a:t>
            </a:r>
            <a:r>
              <a:rPr lang="en-US" dirty="0" smtClean="0"/>
              <a:t>。</a:t>
            </a:r>
          </a:p>
          <a:p>
            <a:pPr>
              <a:lnSpc>
                <a:spcPct val="150000"/>
              </a:lnSpc>
            </a:pPr>
            <a:r>
              <a:rPr lang="en-US" dirty="0" smtClean="0"/>
              <a:t>（４）  </a:t>
            </a:r>
            <a:r>
              <a:rPr lang="zh-CN" altLang="en-US" dirty="0" smtClean="0"/>
              <a:t>下列企业单位</a:t>
            </a:r>
            <a:r>
              <a:rPr lang="en-US" dirty="0" smtClean="0"/>
              <a:t>，  </a:t>
            </a:r>
            <a:r>
              <a:rPr lang="zh-CN" altLang="en-US" dirty="0" smtClean="0"/>
              <a:t>如直接向海关办理进出口报关手续</a:t>
            </a:r>
            <a:r>
              <a:rPr lang="en-US" dirty="0" smtClean="0"/>
              <a:t>，  </a:t>
            </a:r>
            <a:r>
              <a:rPr lang="zh-CN" altLang="en-US" dirty="0" smtClean="0"/>
              <a:t>也必须向海关进行注册登记</a:t>
            </a:r>
            <a:r>
              <a:rPr lang="en-US" dirty="0" smtClean="0"/>
              <a:t>：</a:t>
            </a:r>
            <a:endParaRPr lang="zh-CN" altLang="en-US" dirty="0" smtClean="0"/>
          </a:p>
          <a:p>
            <a:pPr>
              <a:lnSpc>
                <a:spcPct val="150000"/>
              </a:lnSpc>
            </a:pPr>
            <a:r>
              <a:rPr lang="en-US" dirty="0" smtClean="0"/>
              <a:t>①</a:t>
            </a:r>
            <a:r>
              <a:rPr lang="zh-CN" altLang="en-US" dirty="0" smtClean="0"/>
              <a:t>外贸专业进出口总公司及其子公司和所属省</a:t>
            </a:r>
            <a:r>
              <a:rPr lang="en-US" dirty="0" smtClean="0"/>
              <a:t>、   </a:t>
            </a:r>
            <a:r>
              <a:rPr lang="zh-CN" altLang="en-US" dirty="0" smtClean="0"/>
              <a:t>自治区</a:t>
            </a:r>
            <a:r>
              <a:rPr lang="en-US" dirty="0" smtClean="0"/>
              <a:t>、  </a:t>
            </a:r>
            <a:r>
              <a:rPr lang="zh-CN" altLang="en-US" dirty="0" smtClean="0"/>
              <a:t>直辖市  </a:t>
            </a:r>
            <a:r>
              <a:rPr lang="en-US" dirty="0" smtClean="0"/>
              <a:t>（ </a:t>
            </a:r>
            <a:r>
              <a:rPr lang="zh-CN" altLang="en-US" dirty="0" smtClean="0"/>
              <a:t>包括扩权市</a:t>
            </a:r>
            <a:r>
              <a:rPr lang="en-US" dirty="0" smtClean="0"/>
              <a:t>）   </a:t>
            </a:r>
            <a:r>
              <a:rPr lang="zh-CN" altLang="en-US" dirty="0" smtClean="0"/>
              <a:t>级分 公司</a:t>
            </a:r>
            <a:r>
              <a:rPr lang="en-US" dirty="0" smtClean="0"/>
              <a:t>，  </a:t>
            </a:r>
            <a:r>
              <a:rPr lang="zh-CN" altLang="en-US" dirty="0" smtClean="0"/>
              <a:t>经批准有进出口经营权的外贸支公司</a:t>
            </a:r>
            <a:r>
              <a:rPr lang="en-US" dirty="0" smtClean="0"/>
              <a:t>；</a:t>
            </a:r>
            <a:endParaRPr lang="zh-CN" altLang="en-US" dirty="0" smtClean="0"/>
          </a:p>
          <a:p>
            <a:pPr>
              <a:lnSpc>
                <a:spcPct val="150000"/>
              </a:lnSpc>
            </a:pPr>
            <a:r>
              <a:rPr lang="en-US" dirty="0" smtClean="0"/>
              <a:t>②</a:t>
            </a:r>
            <a:r>
              <a:rPr lang="zh-CN" altLang="en-US" dirty="0" smtClean="0"/>
              <a:t>有进出口经营权的工贸</a:t>
            </a:r>
            <a:r>
              <a:rPr lang="en-US" dirty="0" smtClean="0"/>
              <a:t>、   </a:t>
            </a:r>
            <a:r>
              <a:rPr lang="zh-CN" altLang="en-US" dirty="0" smtClean="0"/>
              <a:t>农贸</a:t>
            </a:r>
            <a:r>
              <a:rPr lang="en-US" dirty="0" smtClean="0"/>
              <a:t>、  </a:t>
            </a:r>
            <a:r>
              <a:rPr lang="zh-CN" altLang="en-US" dirty="0" smtClean="0"/>
              <a:t>技贸公司</a:t>
            </a:r>
            <a:r>
              <a:rPr lang="en-US" dirty="0" smtClean="0"/>
              <a:t>；</a:t>
            </a:r>
            <a:endParaRPr lang="zh-CN" altLang="en-US" dirty="0" smtClean="0"/>
          </a:p>
          <a:p>
            <a:pPr>
              <a:lnSpc>
                <a:spcPct val="150000"/>
              </a:lnSpc>
            </a:pPr>
            <a:r>
              <a:rPr lang="en-US" dirty="0" smtClean="0"/>
              <a:t>③</a:t>
            </a:r>
            <a:r>
              <a:rPr lang="zh-CN" altLang="en-US" dirty="0" smtClean="0"/>
              <a:t>有进出口经营权或部分经营权的其他全国性和地方性的各类进出口公司</a:t>
            </a:r>
            <a:r>
              <a:rPr lang="en-US" dirty="0" smtClean="0"/>
              <a:t>；</a:t>
            </a:r>
            <a:endParaRPr lang="zh-CN" altLang="en-US" dirty="0" smtClean="0"/>
          </a:p>
          <a:p>
            <a:pPr>
              <a:lnSpc>
                <a:spcPct val="15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7651" name="Rectangle 3"/>
          <p:cNvSpPr>
            <a:spLocks noGrp="1" noChangeArrowheads="1"/>
          </p:cNvSpPr>
          <p:nvPr>
            <p:ph type="body" idx="1"/>
          </p:nvPr>
        </p:nvSpPr>
        <p:spPr/>
        <p:txBody>
          <a:bodyPr/>
          <a:lstStyle/>
          <a:p>
            <a:r>
              <a:rPr lang="en-US" dirty="0" smtClean="0"/>
              <a:t>④</a:t>
            </a:r>
            <a:r>
              <a:rPr lang="zh-CN" altLang="en-US" dirty="0" smtClean="0"/>
              <a:t>有进出口经营权的生产企业</a:t>
            </a:r>
            <a:r>
              <a:rPr lang="en-US" dirty="0" smtClean="0"/>
              <a:t>、   </a:t>
            </a:r>
            <a:r>
              <a:rPr lang="zh-CN" altLang="en-US" dirty="0" smtClean="0"/>
              <a:t>企业联合体</a:t>
            </a:r>
            <a:r>
              <a:rPr lang="en-US" dirty="0" smtClean="0"/>
              <a:t>、  </a:t>
            </a:r>
            <a:r>
              <a:rPr lang="zh-CN" altLang="en-US" dirty="0" smtClean="0"/>
              <a:t>外贸企业和生产企业的联合公司</a:t>
            </a:r>
            <a:r>
              <a:rPr lang="en-US" dirty="0" smtClean="0"/>
              <a:t>；</a:t>
            </a:r>
            <a:endParaRPr lang="zh-CN" altLang="en-US" dirty="0" smtClean="0"/>
          </a:p>
          <a:p>
            <a:r>
              <a:rPr lang="en-US" dirty="0" smtClean="0"/>
              <a:t>⑤</a:t>
            </a:r>
            <a:r>
              <a:rPr lang="zh-CN" altLang="en-US" dirty="0" smtClean="0"/>
              <a:t>信托投资公司</a:t>
            </a:r>
            <a:r>
              <a:rPr lang="en-US" dirty="0" smtClean="0"/>
              <a:t>、  </a:t>
            </a:r>
            <a:r>
              <a:rPr lang="zh-CN" altLang="en-US" dirty="0" smtClean="0"/>
              <a:t>经济技术开发公司</a:t>
            </a:r>
            <a:r>
              <a:rPr lang="en-US" dirty="0" smtClean="0"/>
              <a:t>、  </a:t>
            </a:r>
            <a:r>
              <a:rPr lang="zh-CN" altLang="en-US" dirty="0" smtClean="0"/>
              <a:t>技术引进公司和租赁公司</a:t>
            </a:r>
            <a:r>
              <a:rPr lang="en-US" dirty="0" smtClean="0"/>
              <a:t>；</a:t>
            </a:r>
            <a:endParaRPr lang="zh-CN" altLang="en-US" dirty="0" smtClean="0"/>
          </a:p>
          <a:p>
            <a:r>
              <a:rPr lang="en-US" dirty="0" smtClean="0"/>
              <a:t>⑥</a:t>
            </a:r>
            <a:r>
              <a:rPr lang="zh-CN" altLang="en-US" dirty="0" smtClean="0"/>
              <a:t>中国成套设备出口公司</a:t>
            </a:r>
            <a:r>
              <a:rPr lang="en-US" dirty="0" smtClean="0"/>
              <a:t>，   </a:t>
            </a:r>
            <a:r>
              <a:rPr lang="zh-CN" altLang="en-US" dirty="0" smtClean="0"/>
              <a:t>各地区</a:t>
            </a:r>
            <a:r>
              <a:rPr lang="en-US" dirty="0" smtClean="0"/>
              <a:t>、  </a:t>
            </a:r>
            <a:r>
              <a:rPr lang="zh-CN" altLang="en-US" dirty="0" smtClean="0"/>
              <a:t>各部门的国际经济 技 术 合 作 公 司</a:t>
            </a:r>
            <a:r>
              <a:rPr lang="en-US" dirty="0" smtClean="0"/>
              <a:t>、  </a:t>
            </a:r>
            <a:r>
              <a:rPr lang="zh-CN" altLang="en-US" dirty="0" smtClean="0"/>
              <a:t>对 外 承 包 工 程 公司</a:t>
            </a:r>
            <a:r>
              <a:rPr lang="en-US" dirty="0" smtClean="0"/>
              <a:t>；</a:t>
            </a:r>
            <a:endParaRPr lang="zh-CN" altLang="en-US" dirty="0" smtClean="0"/>
          </a:p>
          <a:p>
            <a:r>
              <a:rPr lang="en-US" dirty="0" smtClean="0"/>
              <a:t>⑦</a:t>
            </a:r>
            <a:r>
              <a:rPr lang="zh-CN" altLang="en-US" dirty="0" smtClean="0"/>
              <a:t>中外合资  </a:t>
            </a:r>
            <a:r>
              <a:rPr lang="en-US" dirty="0" smtClean="0"/>
              <a:t>（ </a:t>
            </a:r>
            <a:r>
              <a:rPr lang="zh-CN" altLang="en-US" dirty="0" smtClean="0"/>
              <a:t>合作</a:t>
            </a:r>
            <a:r>
              <a:rPr lang="en-US" dirty="0" smtClean="0"/>
              <a:t>）  </a:t>
            </a:r>
            <a:r>
              <a:rPr lang="zh-CN" altLang="en-US" dirty="0" smtClean="0"/>
              <a:t>经营企业</a:t>
            </a:r>
            <a:r>
              <a:rPr lang="en-US" dirty="0" smtClean="0"/>
              <a:t>、  </a:t>
            </a:r>
            <a:r>
              <a:rPr lang="zh-CN" altLang="en-US" dirty="0" smtClean="0"/>
              <a:t>外商独资企业</a:t>
            </a:r>
            <a:r>
              <a:rPr lang="en-US" dirty="0" smtClean="0"/>
              <a:t>；</a:t>
            </a:r>
            <a:endParaRPr lang="zh-CN" altLang="en-US" dirty="0" smtClean="0"/>
          </a:p>
          <a:p>
            <a:r>
              <a:rPr lang="en-US" dirty="0" smtClean="0"/>
              <a:t>⑧</a:t>
            </a:r>
            <a:r>
              <a:rPr lang="zh-CN" altLang="en-US" dirty="0" smtClean="0"/>
              <a:t>免税品公司</a:t>
            </a:r>
            <a:r>
              <a:rPr lang="en-US" dirty="0" smtClean="0"/>
              <a:t>、  </a:t>
            </a:r>
            <a:r>
              <a:rPr lang="zh-CN" altLang="en-US" dirty="0" smtClean="0"/>
              <a:t>友谊商店</a:t>
            </a:r>
            <a:r>
              <a:rPr lang="en-US" dirty="0" smtClean="0"/>
              <a:t>、  </a:t>
            </a:r>
            <a:r>
              <a:rPr lang="zh-CN" altLang="en-US" dirty="0" smtClean="0"/>
              <a:t>外汇商店</a:t>
            </a:r>
            <a:r>
              <a:rPr lang="en-US" dirty="0" smtClean="0"/>
              <a:t>、  </a:t>
            </a:r>
            <a:r>
              <a:rPr lang="zh-CN" altLang="en-US" dirty="0" smtClean="0"/>
              <a:t>侨汇商店</a:t>
            </a:r>
            <a:r>
              <a:rPr lang="en-US" dirty="0" smtClean="0"/>
              <a:t>；</a:t>
            </a:r>
            <a:endParaRPr lang="zh-CN" altLang="en-US" dirty="0" smtClean="0"/>
          </a:p>
          <a:p>
            <a:r>
              <a:rPr lang="en-US" dirty="0" smtClean="0"/>
              <a:t>⑨</a:t>
            </a:r>
            <a:r>
              <a:rPr lang="zh-CN" altLang="en-US" dirty="0" smtClean="0"/>
              <a:t>各类保税工 厂</a:t>
            </a:r>
            <a:r>
              <a:rPr lang="en-US" dirty="0" smtClean="0"/>
              <a:t>、  </a:t>
            </a:r>
            <a:r>
              <a:rPr lang="zh-CN" altLang="en-US" dirty="0" smtClean="0"/>
              <a:t>保 税 仓 库  </a:t>
            </a:r>
            <a:r>
              <a:rPr lang="en-US" dirty="0" smtClean="0"/>
              <a:t>（ </a:t>
            </a:r>
            <a:r>
              <a:rPr lang="zh-CN" altLang="en-US" dirty="0" smtClean="0"/>
              <a:t>油 库</a:t>
            </a:r>
            <a:r>
              <a:rPr lang="en-US" dirty="0" smtClean="0"/>
              <a:t>） 、  </a:t>
            </a:r>
            <a:r>
              <a:rPr lang="zh-CN" altLang="en-US" dirty="0" smtClean="0"/>
              <a:t>外 国 商 品 维 修 服 务 中 心 及 其 附 设 的 零 部 件 寄 售 仓库</a:t>
            </a:r>
            <a:r>
              <a:rPr lang="en-US" dirty="0" smtClean="0"/>
              <a:t>；</a:t>
            </a:r>
            <a:endParaRPr lang="zh-CN" altLang="en-US" dirty="0" smtClean="0"/>
          </a:p>
          <a:p>
            <a:r>
              <a:rPr lang="en-US" dirty="0" smtClean="0"/>
              <a:t>⑩</a:t>
            </a:r>
            <a:r>
              <a:rPr lang="zh-CN" altLang="en-US" dirty="0" smtClean="0"/>
              <a:t>经海关认可</a:t>
            </a:r>
            <a:r>
              <a:rPr lang="en-US" dirty="0" smtClean="0"/>
              <a:t>，  </a:t>
            </a:r>
            <a:r>
              <a:rPr lang="zh-CN" altLang="en-US" dirty="0" smtClean="0"/>
              <a:t>直接办理进出口手续的经营对外加工装配和中小型补偿贸易的企业</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自理报关企业行为规则与法律责任</a:t>
            </a:r>
          </a:p>
          <a:p>
            <a:pPr>
              <a:lnSpc>
                <a:spcPct val="150000"/>
              </a:lnSpc>
            </a:pPr>
            <a:r>
              <a:rPr lang="en-US" dirty="0" smtClean="0"/>
              <a:t>（１）  </a:t>
            </a:r>
            <a:r>
              <a:rPr lang="zh-CN" altLang="en-US" dirty="0" smtClean="0"/>
              <a:t>自理报关单位是有进出口经营权的企业</a:t>
            </a:r>
            <a:r>
              <a:rPr lang="en-US" dirty="0" smtClean="0"/>
              <a:t>，  </a:t>
            </a:r>
            <a:r>
              <a:rPr lang="zh-CN" altLang="en-US" dirty="0" smtClean="0"/>
              <a:t>可以对外签约</a:t>
            </a:r>
            <a:r>
              <a:rPr lang="en-US" dirty="0" smtClean="0"/>
              <a:t>，  </a:t>
            </a:r>
            <a:r>
              <a:rPr lang="zh-CN" altLang="en-US" dirty="0" smtClean="0"/>
              <a:t>并只能向海关办理本身 所签约项下的进出口货物的报关手续</a:t>
            </a:r>
            <a:r>
              <a:rPr lang="en-US" dirty="0" smtClean="0"/>
              <a:t>，  </a:t>
            </a:r>
            <a:r>
              <a:rPr lang="zh-CN" altLang="en-US" dirty="0" smtClean="0"/>
              <a:t>不能代办其他单位签约的货物报关手续</a:t>
            </a:r>
            <a:r>
              <a:rPr lang="en-US" dirty="0" smtClean="0"/>
              <a:t>。  </a:t>
            </a:r>
            <a:r>
              <a:rPr lang="zh-CN" altLang="en-US" dirty="0" smtClean="0"/>
              <a:t>自理报关</a:t>
            </a:r>
            <a:r>
              <a:rPr lang="zh-CN" altLang="en-US" dirty="0" smtClean="0"/>
              <a:t>企业</a:t>
            </a:r>
            <a:r>
              <a:rPr lang="zh-CN" altLang="en-US" dirty="0" smtClean="0"/>
              <a:t>在报关注册登记地以外的口岸进出口货物</a:t>
            </a:r>
            <a:r>
              <a:rPr lang="en-US" dirty="0" smtClean="0"/>
              <a:t>，  </a:t>
            </a:r>
            <a:r>
              <a:rPr lang="zh-CN" altLang="en-US" dirty="0" smtClean="0"/>
              <a:t>应在办理报关注册登记异地备案手续后</a:t>
            </a:r>
            <a:r>
              <a:rPr lang="en-US" dirty="0" smtClean="0"/>
              <a:t>，  </a:t>
            </a:r>
            <a:r>
              <a:rPr lang="zh-CN" altLang="en-US" dirty="0" smtClean="0"/>
              <a:t>才能</a:t>
            </a:r>
            <a:r>
              <a:rPr lang="en-US" dirty="0" smtClean="0"/>
              <a:t> </a:t>
            </a:r>
            <a:r>
              <a:rPr lang="zh-CN" altLang="en-US" dirty="0" smtClean="0"/>
              <a:t>向</a:t>
            </a:r>
            <a:r>
              <a:rPr lang="zh-CN" altLang="en-US" dirty="0" smtClean="0"/>
              <a:t>海关办理报关业务</a:t>
            </a:r>
            <a:r>
              <a:rPr lang="en-US" dirty="0" smtClean="0"/>
              <a:t>，  </a:t>
            </a:r>
            <a:r>
              <a:rPr lang="zh-CN" altLang="en-US" dirty="0" smtClean="0"/>
              <a:t>或委托进出口货物所在地的专业报关企业或代理报关企业代理报关</a:t>
            </a:r>
            <a:r>
              <a:rPr lang="en-US" dirty="0" smtClean="0"/>
              <a:t>。</a:t>
            </a:r>
            <a:endParaRPr lang="zh-CN" altLang="en-US" dirty="0" smtClean="0"/>
          </a:p>
          <a:p>
            <a:pPr>
              <a:lnSpc>
                <a:spcPct val="150000"/>
              </a:lnSpc>
            </a:pPr>
            <a:r>
              <a:rPr lang="en-US" dirty="0" smtClean="0"/>
              <a:t>（２） </a:t>
            </a:r>
            <a:r>
              <a:rPr lang="zh-CN" altLang="en-US" dirty="0" smtClean="0"/>
              <a:t>自理报关单位应当按照海关的要求选用报关员</a:t>
            </a:r>
            <a:r>
              <a:rPr lang="en-US" dirty="0" smtClean="0"/>
              <a:t>，  </a:t>
            </a:r>
            <a:r>
              <a:rPr lang="zh-CN" altLang="en-US" dirty="0" smtClean="0"/>
              <a:t>并对本单位报关员的报关行为承  担法律责任</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29699" name="Rectangle 3"/>
          <p:cNvSpPr>
            <a:spLocks noGrp="1" noChangeArrowheads="1"/>
          </p:cNvSpPr>
          <p:nvPr>
            <p:ph type="body" idx="1"/>
          </p:nvPr>
        </p:nvSpPr>
        <p:spPr/>
        <p:txBody>
          <a:bodyPr/>
          <a:lstStyle/>
          <a:p>
            <a:r>
              <a:rPr lang="en-US" dirty="0" smtClean="0"/>
              <a:t>（３）  </a:t>
            </a:r>
            <a:r>
              <a:rPr lang="zh-CN" altLang="en-US" dirty="0" smtClean="0"/>
              <a:t>自理报关单位必须将该单位的</a:t>
            </a:r>
            <a:r>
              <a:rPr lang="en-US" dirty="0" smtClean="0"/>
              <a:t>   “ </a:t>
            </a:r>
            <a:r>
              <a:rPr lang="zh-CN" altLang="en-US" dirty="0" smtClean="0"/>
              <a:t>报关专用章</a:t>
            </a:r>
            <a:r>
              <a:rPr lang="en-US" dirty="0" smtClean="0"/>
              <a:t>”   </a:t>
            </a:r>
            <a:r>
              <a:rPr lang="zh-CN" altLang="en-US" dirty="0" smtClean="0"/>
              <a:t>和报关员印章或签字式样送交主管 海关备案</a:t>
            </a:r>
            <a:r>
              <a:rPr lang="en-US" dirty="0" smtClean="0"/>
              <a:t>。  </a:t>
            </a:r>
            <a:r>
              <a:rPr lang="zh-CN" altLang="en-US" dirty="0" smtClean="0"/>
              <a:t>每次向海关递交的进出口货物报关单上必须盖有报关单位的</a:t>
            </a:r>
            <a:r>
              <a:rPr lang="en-US" dirty="0" smtClean="0"/>
              <a:t>   “ </a:t>
            </a:r>
            <a:r>
              <a:rPr lang="zh-CN" altLang="en-US" dirty="0" smtClean="0"/>
              <a:t>报关专用章</a:t>
            </a:r>
            <a:r>
              <a:rPr lang="en-US" dirty="0" smtClean="0"/>
              <a:t>” ，  </a:t>
            </a:r>
            <a:r>
              <a:rPr lang="zh-CN" altLang="en-US" dirty="0" smtClean="0"/>
              <a:t>经报关员</a:t>
            </a:r>
            <a:r>
              <a:rPr lang="zh-CN" altLang="en-US" dirty="0" smtClean="0"/>
              <a:t>签字或签章并由企业法定代表人签字</a:t>
            </a:r>
            <a:r>
              <a:rPr lang="en-US" dirty="0" smtClean="0"/>
              <a:t>。  </a:t>
            </a:r>
            <a:r>
              <a:rPr lang="zh-CN" altLang="en-US" dirty="0" smtClean="0"/>
              <a:t>否则</a:t>
            </a:r>
            <a:r>
              <a:rPr lang="en-US" dirty="0" smtClean="0"/>
              <a:t>，  </a:t>
            </a:r>
            <a:r>
              <a:rPr lang="zh-CN" altLang="en-US" dirty="0" smtClean="0"/>
              <a:t>海关不接受报关</a:t>
            </a:r>
            <a:r>
              <a:rPr lang="en-US" dirty="0" smtClean="0"/>
              <a:t>。</a:t>
            </a:r>
            <a:endParaRPr lang="zh-CN" altLang="en-US" dirty="0" smtClean="0"/>
          </a:p>
          <a:p>
            <a:r>
              <a:rPr lang="en-US" dirty="0" smtClean="0"/>
              <a:t>（４）  </a:t>
            </a:r>
            <a:r>
              <a:rPr lang="zh-CN" altLang="en-US" dirty="0" smtClean="0"/>
              <a:t>对有下列情事之一的</a:t>
            </a:r>
            <a:r>
              <a:rPr lang="en-US" dirty="0" smtClean="0"/>
              <a:t>，   </a:t>
            </a:r>
            <a:r>
              <a:rPr lang="zh-CN" altLang="en-US" dirty="0" smtClean="0"/>
              <a:t>暂停其报关权</a:t>
            </a:r>
            <a:r>
              <a:rPr lang="en-US" dirty="0" smtClean="0"/>
              <a:t>：  </a:t>
            </a:r>
            <a:r>
              <a:rPr lang="zh-CN" altLang="en-US" dirty="0" smtClean="0"/>
              <a:t>违反  </a:t>
            </a:r>
            <a:r>
              <a:rPr lang="en-US" dirty="0" smtClean="0"/>
              <a:t>《 </a:t>
            </a:r>
            <a:r>
              <a:rPr lang="zh-CN" altLang="en-US" dirty="0" smtClean="0"/>
              <a:t>海关法</a:t>
            </a:r>
            <a:r>
              <a:rPr lang="en-US" dirty="0" smtClean="0"/>
              <a:t>》  </a:t>
            </a:r>
            <a:r>
              <a:rPr lang="zh-CN" altLang="en-US" dirty="0" smtClean="0"/>
              <a:t>和其他有关法规</a:t>
            </a:r>
            <a:r>
              <a:rPr lang="en-US" dirty="0" smtClean="0"/>
              <a:t>，  </a:t>
            </a:r>
            <a:r>
              <a:rPr lang="zh-CN" altLang="en-US" dirty="0" smtClean="0"/>
              <a:t>经警告 无效的</a:t>
            </a:r>
            <a:r>
              <a:rPr lang="en-US" dirty="0" smtClean="0"/>
              <a:t>；  </a:t>
            </a:r>
            <a:r>
              <a:rPr lang="zh-CN" altLang="en-US" dirty="0" smtClean="0"/>
              <a:t>不履行纳税义务和其他应履行义务的</a:t>
            </a:r>
            <a:r>
              <a:rPr lang="en-US" dirty="0" smtClean="0"/>
              <a:t>；  </a:t>
            </a:r>
            <a:r>
              <a:rPr lang="zh-CN" altLang="en-US" dirty="0" smtClean="0"/>
              <a:t>经海关年审不合格的</a:t>
            </a:r>
            <a:r>
              <a:rPr lang="en-US" dirty="0" smtClean="0"/>
              <a:t>；  </a:t>
            </a:r>
            <a:r>
              <a:rPr lang="zh-CN" altLang="en-US" dirty="0" smtClean="0"/>
              <a:t>对报关员管理不严</a:t>
            </a:r>
            <a:r>
              <a:rPr lang="en-US" dirty="0" smtClean="0"/>
              <a:t>，</a:t>
            </a:r>
            <a:r>
              <a:rPr lang="zh-CN" altLang="en-US" dirty="0" smtClean="0"/>
              <a:t>多</a:t>
            </a:r>
            <a:r>
              <a:rPr lang="zh-CN" altLang="en-US" dirty="0" smtClean="0"/>
              <a:t>人次取消报关员资格的</a:t>
            </a:r>
            <a:r>
              <a:rPr lang="en-US" dirty="0" smtClean="0"/>
              <a:t>；   </a:t>
            </a:r>
            <a:r>
              <a:rPr lang="zh-CN" altLang="en-US" dirty="0" smtClean="0"/>
              <a:t>因其他原因需要暂停报关权的</a:t>
            </a:r>
            <a:r>
              <a:rPr lang="en-US" dirty="0" smtClean="0"/>
              <a:t>。</a:t>
            </a:r>
            <a:endParaRPr lang="zh-CN" altLang="en-US" dirty="0" smtClean="0"/>
          </a:p>
          <a:p>
            <a:r>
              <a:rPr lang="en-US" dirty="0" smtClean="0"/>
              <a:t>（５） </a:t>
            </a:r>
            <a:r>
              <a:rPr lang="zh-CN" altLang="en-US" dirty="0" smtClean="0"/>
              <a:t>有下列情事之一的</a:t>
            </a:r>
            <a:r>
              <a:rPr lang="en-US" dirty="0" smtClean="0"/>
              <a:t>， </a:t>
            </a:r>
            <a:r>
              <a:rPr lang="zh-CN" altLang="en-US" dirty="0" smtClean="0"/>
              <a:t>取消其报关权</a:t>
            </a:r>
            <a:r>
              <a:rPr lang="en-US" dirty="0" smtClean="0"/>
              <a:t>：  </a:t>
            </a:r>
            <a:r>
              <a:rPr lang="zh-CN" altLang="en-US" dirty="0" smtClean="0"/>
              <a:t>主管部门已撤销其进出口经营权或吊销工商 营业执照的</a:t>
            </a:r>
            <a:r>
              <a:rPr lang="en-US" dirty="0" smtClean="0"/>
              <a:t>；  </a:t>
            </a:r>
            <a:r>
              <a:rPr lang="zh-CN" altLang="en-US" dirty="0" smtClean="0"/>
              <a:t>犯 有 走 私 罪 的</a:t>
            </a:r>
            <a:r>
              <a:rPr lang="en-US" dirty="0" smtClean="0"/>
              <a:t>；  </a:t>
            </a:r>
            <a:r>
              <a:rPr lang="zh-CN" altLang="en-US" dirty="0" smtClean="0"/>
              <a:t>企 业 解 体 或 并 入 其 他 单 位 的</a:t>
            </a:r>
            <a:r>
              <a:rPr lang="en-US" dirty="0" smtClean="0"/>
              <a:t>；  </a:t>
            </a:r>
            <a:r>
              <a:rPr lang="zh-CN" altLang="en-US" dirty="0" smtClean="0"/>
              <a:t>第  </a:t>
            </a:r>
            <a:r>
              <a:rPr lang="en-US" dirty="0" smtClean="0"/>
              <a:t>（ ４ ）  </a:t>
            </a:r>
            <a:r>
              <a:rPr lang="zh-CN" altLang="en-US" dirty="0" smtClean="0"/>
              <a:t>项 所 列 情 事</a:t>
            </a:r>
            <a:r>
              <a:rPr lang="en-US" dirty="0" smtClean="0"/>
              <a:t>，  </a:t>
            </a:r>
            <a:r>
              <a:rPr lang="zh-CN" altLang="en-US" dirty="0" smtClean="0"/>
              <a:t>情 节 </a:t>
            </a:r>
            <a:r>
              <a:rPr lang="zh-CN" altLang="en-US" dirty="0" smtClean="0"/>
              <a:t>严重</a:t>
            </a:r>
            <a:r>
              <a:rPr lang="zh-CN" altLang="en-US" dirty="0" smtClean="0"/>
              <a:t>的</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0723" name="Rectangle 3"/>
          <p:cNvSpPr>
            <a:spLocks noGrp="1" noChangeArrowheads="1"/>
          </p:cNvSpPr>
          <p:nvPr>
            <p:ph type="body" idx="1"/>
          </p:nvPr>
        </p:nvSpPr>
        <p:spPr/>
        <p:txBody>
          <a:bodyPr/>
          <a:lstStyle/>
          <a:p>
            <a:pPr eaLnBrk="1" hangingPunct="1"/>
            <a:r>
              <a:rPr lang="en-US" dirty="0" smtClean="0"/>
              <a:t>３  </a:t>
            </a:r>
            <a:r>
              <a:rPr lang="zh-CN" altLang="en-US" dirty="0" smtClean="0"/>
              <a:t>自理报关企业年审</a:t>
            </a:r>
            <a:r>
              <a:rPr lang="en-US" dirty="0" smtClean="0"/>
              <a:t>、  </a:t>
            </a:r>
            <a:r>
              <a:rPr lang="zh-CN" altLang="en-US" dirty="0" smtClean="0"/>
              <a:t>变更与</a:t>
            </a:r>
            <a:r>
              <a:rPr lang="zh-CN" altLang="en-US" dirty="0" smtClean="0"/>
              <a:t>注销</a:t>
            </a:r>
            <a:endParaRPr lang="en-US" dirty="0" smtClean="0"/>
          </a:p>
          <a:p>
            <a:pPr eaLnBrk="1" hangingPunct="1"/>
            <a:r>
              <a:rPr lang="en-US" dirty="0" smtClean="0"/>
              <a:t>（</a:t>
            </a:r>
            <a:r>
              <a:rPr lang="en-US" dirty="0" smtClean="0"/>
              <a:t>１） </a:t>
            </a:r>
            <a:r>
              <a:rPr lang="zh-CN" altLang="en-US" dirty="0" smtClean="0"/>
              <a:t>年审</a:t>
            </a:r>
            <a:r>
              <a:rPr lang="en-US" dirty="0" smtClean="0"/>
              <a:t>。 </a:t>
            </a:r>
            <a:r>
              <a:rPr lang="zh-CN" altLang="en-US" dirty="0" smtClean="0"/>
              <a:t>海关对自理报关企业实行年审制度</a:t>
            </a:r>
            <a:r>
              <a:rPr lang="en-US" dirty="0" smtClean="0"/>
              <a:t>， </a:t>
            </a:r>
            <a:r>
              <a:rPr lang="zh-CN" altLang="en-US" dirty="0" smtClean="0"/>
              <a:t>以重新确认其报关资格</a:t>
            </a:r>
            <a:r>
              <a:rPr lang="en-US" dirty="0" smtClean="0"/>
              <a:t>。  </a:t>
            </a:r>
            <a:r>
              <a:rPr lang="zh-CN" altLang="en-US" dirty="0" smtClean="0"/>
              <a:t>企业需每年 定期参加海关年审</a:t>
            </a:r>
            <a:r>
              <a:rPr lang="en-US" dirty="0" smtClean="0"/>
              <a:t>。 </a:t>
            </a:r>
            <a:endParaRPr lang="en-US" dirty="0" smtClean="0"/>
          </a:p>
          <a:p>
            <a:r>
              <a:rPr lang="en-US" dirty="0" smtClean="0"/>
              <a:t>（２）  </a:t>
            </a:r>
            <a:r>
              <a:rPr lang="zh-CN" altLang="en-US" dirty="0" smtClean="0"/>
              <a:t>变更登记</a:t>
            </a:r>
            <a:r>
              <a:rPr lang="en-US" dirty="0" smtClean="0"/>
              <a:t>。  </a:t>
            </a:r>
            <a:r>
              <a:rPr lang="zh-CN" altLang="en-US" dirty="0" smtClean="0"/>
              <a:t>自理报关企业 如 变 更 名 称</a:t>
            </a:r>
            <a:r>
              <a:rPr lang="en-US" dirty="0" smtClean="0"/>
              <a:t>、  </a:t>
            </a:r>
            <a:r>
              <a:rPr lang="zh-CN" altLang="en-US" dirty="0" smtClean="0"/>
              <a:t>法 人 代 表</a:t>
            </a:r>
            <a:r>
              <a:rPr lang="en-US" dirty="0" smtClean="0"/>
              <a:t>、  </a:t>
            </a:r>
            <a:r>
              <a:rPr lang="zh-CN" altLang="en-US" dirty="0" smtClean="0"/>
              <a:t>报 关 员</a:t>
            </a:r>
            <a:r>
              <a:rPr lang="en-US" dirty="0" smtClean="0"/>
              <a:t>、  </a:t>
            </a:r>
            <a:r>
              <a:rPr lang="zh-CN" altLang="en-US" dirty="0" smtClean="0"/>
              <a:t>地 址</a:t>
            </a:r>
            <a:r>
              <a:rPr lang="en-US" dirty="0" smtClean="0"/>
              <a:t>、  </a:t>
            </a:r>
            <a:r>
              <a:rPr lang="zh-CN" altLang="en-US" dirty="0" smtClean="0"/>
              <a:t>企 业 性 质</a:t>
            </a:r>
            <a:r>
              <a:rPr lang="en-US" dirty="0" smtClean="0"/>
              <a:t>、  </a:t>
            </a:r>
            <a:r>
              <a:rPr lang="zh-CN" altLang="en-US" dirty="0" smtClean="0"/>
              <a:t>经 营范围</a:t>
            </a:r>
            <a:r>
              <a:rPr lang="en-US" dirty="0" smtClean="0"/>
              <a:t>、  </a:t>
            </a:r>
            <a:r>
              <a:rPr lang="zh-CN" altLang="en-US" dirty="0" smtClean="0"/>
              <a:t>注册资金及其他已在海关注册登记内容的</a:t>
            </a:r>
            <a:r>
              <a:rPr lang="en-US" dirty="0" smtClean="0"/>
              <a:t>，  </a:t>
            </a:r>
            <a:r>
              <a:rPr lang="zh-CN" altLang="en-US" dirty="0" smtClean="0"/>
              <a:t>均应事先以书面形式报请报关注册</a:t>
            </a:r>
            <a:r>
              <a:rPr lang="zh-CN" altLang="en-US" dirty="0" smtClean="0"/>
              <a:t>海关核准</a:t>
            </a:r>
            <a:r>
              <a:rPr lang="en-US" dirty="0" smtClean="0"/>
              <a:t>，  </a:t>
            </a:r>
            <a:r>
              <a:rPr lang="zh-CN" altLang="en-US" dirty="0" smtClean="0"/>
              <a:t>并办理变更登记手续</a:t>
            </a:r>
            <a:r>
              <a:rPr lang="en-US" dirty="0" smtClean="0"/>
              <a:t>，  </a:t>
            </a:r>
            <a:r>
              <a:rPr lang="zh-CN" altLang="en-US" dirty="0" smtClean="0"/>
              <a:t>有变更企业档案数据库内容的也应向海关书面报告</a:t>
            </a:r>
            <a:r>
              <a:rPr lang="en-US" dirty="0" smtClean="0"/>
              <a:t>。</a:t>
            </a:r>
            <a:endParaRPr lang="zh-CN" altLang="en-US" dirty="0" smtClean="0"/>
          </a:p>
          <a:p>
            <a:r>
              <a:rPr lang="en-US" dirty="0" smtClean="0"/>
              <a:t>（３）  </a:t>
            </a:r>
            <a:r>
              <a:rPr lang="zh-CN" altLang="en-US" dirty="0" smtClean="0"/>
              <a:t>注销登记</a:t>
            </a:r>
            <a:r>
              <a:rPr lang="en-US" dirty="0" smtClean="0"/>
              <a:t>。  </a:t>
            </a:r>
            <a:r>
              <a:rPr lang="zh-CN" altLang="en-US" dirty="0" smtClean="0"/>
              <a:t>自理报关企业解散</a:t>
            </a:r>
            <a:r>
              <a:rPr lang="en-US" dirty="0" smtClean="0"/>
              <a:t>、  </a:t>
            </a:r>
            <a:r>
              <a:rPr lang="zh-CN" altLang="en-US" dirty="0" smtClean="0"/>
              <a:t>破 产 时</a:t>
            </a:r>
            <a:r>
              <a:rPr lang="en-US" dirty="0" smtClean="0"/>
              <a:t>，  </a:t>
            </a:r>
            <a:r>
              <a:rPr lang="zh-CN" altLang="en-US" dirty="0" smtClean="0"/>
              <a:t>应 以 书 面 形 式 向 报 关 注 册 海 关 报 告</a:t>
            </a:r>
            <a:r>
              <a:rPr lang="en-US" dirty="0" smtClean="0"/>
              <a:t>，  </a:t>
            </a:r>
            <a:r>
              <a:rPr lang="zh-CN" altLang="en-US" dirty="0" smtClean="0"/>
              <a:t>在 办结清算手续后</a:t>
            </a:r>
            <a:r>
              <a:rPr lang="en-US" dirty="0" smtClean="0"/>
              <a:t>，  </a:t>
            </a:r>
            <a:r>
              <a:rPr lang="zh-CN" altLang="en-US" dirty="0" smtClean="0"/>
              <a:t>由报关注册海关吊销其  </a:t>
            </a:r>
            <a:r>
              <a:rPr lang="en-US" dirty="0" smtClean="0"/>
              <a:t>《 </a:t>
            </a:r>
            <a:r>
              <a:rPr lang="zh-CN" altLang="en-US" dirty="0" smtClean="0"/>
              <a:t>自理报关企业注册登记证书</a:t>
            </a:r>
            <a:r>
              <a:rPr lang="en-US" dirty="0" smtClean="0"/>
              <a:t>》 。  </a:t>
            </a:r>
            <a:r>
              <a:rPr lang="zh-CN" altLang="en-US" dirty="0" smtClean="0"/>
              <a:t>已办理异地</a:t>
            </a:r>
            <a:r>
              <a:rPr lang="zh-CN" altLang="en-US" dirty="0" smtClean="0"/>
              <a:t>报关备案</a:t>
            </a:r>
            <a:r>
              <a:rPr lang="zh-CN" altLang="en-US" dirty="0" smtClean="0"/>
              <a:t>的自理报关企业由报关注册海关通知异地备案海关办理注销手续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1747" name="Rectangle 3"/>
          <p:cNvSpPr>
            <a:spLocks noGrp="1" noChangeArrowheads="1"/>
          </p:cNvSpPr>
          <p:nvPr>
            <p:ph type="body" idx="1"/>
          </p:nvPr>
        </p:nvSpPr>
        <p:spPr/>
        <p:txBody>
          <a:bodyPr/>
          <a:lstStyle/>
          <a:p>
            <a:r>
              <a:rPr lang="zh-CN" altLang="en-US" sz="2900" dirty="0" smtClean="0"/>
              <a:t>五</a:t>
            </a:r>
            <a:r>
              <a:rPr lang="en-US" sz="2900" dirty="0" smtClean="0"/>
              <a:t>、  </a:t>
            </a:r>
            <a:r>
              <a:rPr lang="zh-CN" altLang="en-US" sz="2900" dirty="0" smtClean="0"/>
              <a:t>海关对报关员的</a:t>
            </a:r>
            <a:r>
              <a:rPr lang="zh-CN" altLang="en-US" sz="2900" dirty="0" smtClean="0"/>
              <a:t>管理</a:t>
            </a:r>
            <a:r>
              <a:rPr lang="en-US" altLang="zh-CN" sz="2900" dirty="0" smtClean="0"/>
              <a:t> </a:t>
            </a:r>
            <a:endParaRPr lang="zh-CN" altLang="en-US" sz="2900" dirty="0" smtClean="0"/>
          </a:p>
          <a:p>
            <a:r>
              <a:rPr lang="en-US" dirty="0" smtClean="0"/>
              <a:t>１  </a:t>
            </a:r>
            <a:r>
              <a:rPr lang="zh-CN" altLang="en-US" dirty="0" smtClean="0"/>
              <a:t>报关员资格认定</a:t>
            </a:r>
          </a:p>
          <a:p>
            <a:r>
              <a:rPr lang="en-US" dirty="0" smtClean="0"/>
              <a:t>１）  </a:t>
            </a:r>
            <a:r>
              <a:rPr lang="zh-CN" altLang="en-US" dirty="0" smtClean="0"/>
              <a:t>报关员的资格考试</a:t>
            </a:r>
            <a:r>
              <a:rPr lang="en-US" dirty="0" smtClean="0"/>
              <a:t>。</a:t>
            </a:r>
            <a:endParaRPr lang="zh-CN" altLang="en-US" dirty="0" smtClean="0"/>
          </a:p>
          <a:p>
            <a:r>
              <a:rPr lang="en-US" dirty="0" smtClean="0"/>
              <a:t>（１） </a:t>
            </a:r>
            <a:r>
              <a:rPr lang="zh-CN" altLang="en-US" dirty="0" smtClean="0"/>
              <a:t>资格考试情况</a:t>
            </a:r>
            <a:r>
              <a:rPr lang="en-US" dirty="0" smtClean="0"/>
              <a:t>。</a:t>
            </a:r>
          </a:p>
          <a:p>
            <a:r>
              <a:rPr lang="zh-CN" altLang="en-US" dirty="0" smtClean="0"/>
              <a:t>报关员资格考试实行公开</a:t>
            </a:r>
            <a:r>
              <a:rPr lang="en-US" dirty="0" smtClean="0"/>
              <a:t>、   </a:t>
            </a:r>
            <a:r>
              <a:rPr lang="zh-CN" altLang="en-US" dirty="0" smtClean="0"/>
              <a:t>平等</a:t>
            </a:r>
            <a:r>
              <a:rPr lang="en-US" dirty="0" smtClean="0"/>
              <a:t>、  </a:t>
            </a:r>
            <a:r>
              <a:rPr lang="zh-CN" altLang="en-US" dirty="0" smtClean="0"/>
              <a:t>竞争的原则</a:t>
            </a:r>
            <a:r>
              <a:rPr lang="en-US" dirty="0" smtClean="0"/>
              <a:t>，  </a:t>
            </a:r>
            <a:r>
              <a:rPr lang="zh-CN" altLang="en-US" dirty="0" smtClean="0"/>
              <a:t>采取全国统一报名日期</a:t>
            </a:r>
            <a:r>
              <a:rPr lang="en-US" dirty="0" smtClean="0"/>
              <a:t>、  </a:t>
            </a:r>
            <a:r>
              <a:rPr lang="zh-CN" altLang="en-US" dirty="0" smtClean="0"/>
              <a:t>统一命题</a:t>
            </a:r>
            <a:r>
              <a:rPr lang="en-US" dirty="0" smtClean="0"/>
              <a:t>、  </a:t>
            </a:r>
            <a:r>
              <a:rPr lang="zh-CN" altLang="en-US" dirty="0" smtClean="0"/>
              <a:t>统 一时间闭卷笔试和统一评分标准</a:t>
            </a:r>
            <a:r>
              <a:rPr lang="en-US" dirty="0" smtClean="0"/>
              <a:t>、   </a:t>
            </a:r>
            <a:r>
              <a:rPr lang="zh-CN" altLang="en-US" dirty="0" smtClean="0"/>
              <a:t>统一录取的方式进行</a:t>
            </a:r>
            <a:r>
              <a:rPr lang="en-US" dirty="0" smtClean="0"/>
              <a:t>。  </a:t>
            </a:r>
            <a:r>
              <a:rPr lang="zh-CN" altLang="en-US" dirty="0" smtClean="0"/>
              <a:t>为了保证考试的公平性</a:t>
            </a:r>
            <a:r>
              <a:rPr lang="en-US" dirty="0" smtClean="0"/>
              <a:t>，   </a:t>
            </a:r>
            <a:r>
              <a:rPr lang="zh-CN" altLang="en-US" dirty="0" smtClean="0"/>
              <a:t>上述</a:t>
            </a:r>
            <a:r>
              <a:rPr lang="zh-CN" altLang="en-US" dirty="0" smtClean="0"/>
              <a:t>规定严禁</a:t>
            </a:r>
            <a:r>
              <a:rPr lang="zh-CN" altLang="en-US" dirty="0" smtClean="0"/>
              <a:t>考试工作中的弄虚作假和徇私舞弊行为</a:t>
            </a:r>
            <a:r>
              <a:rPr lang="en-US" dirty="0" smtClean="0"/>
              <a:t>。  </a:t>
            </a:r>
            <a:r>
              <a:rPr lang="zh-CN" altLang="en-US" dirty="0" smtClean="0"/>
              <a:t>考生以伪造文件</a:t>
            </a:r>
            <a:r>
              <a:rPr lang="en-US" dirty="0" smtClean="0"/>
              <a:t>、  </a:t>
            </a:r>
            <a:r>
              <a:rPr lang="zh-CN" altLang="en-US" dirty="0" smtClean="0"/>
              <a:t>冒名代考或其他欺骗行为</a:t>
            </a:r>
            <a:r>
              <a:rPr lang="zh-CN" altLang="en-US" dirty="0" smtClean="0"/>
              <a:t>参加</a:t>
            </a:r>
            <a:r>
              <a:rPr lang="zh-CN" altLang="en-US" dirty="0" smtClean="0"/>
              <a:t>考试或取得报关员资格证书的</a:t>
            </a:r>
            <a:r>
              <a:rPr lang="en-US" dirty="0" smtClean="0"/>
              <a:t>，   </a:t>
            </a:r>
            <a:r>
              <a:rPr lang="zh-CN" altLang="en-US" dirty="0" smtClean="0"/>
              <a:t>经海关查实</a:t>
            </a:r>
            <a:r>
              <a:rPr lang="en-US" dirty="0" smtClean="0"/>
              <a:t>，  </a:t>
            </a:r>
            <a:r>
              <a:rPr lang="zh-CN" altLang="en-US" dirty="0" smtClean="0"/>
              <a:t>可以宣布成绩无效或撤销其资格证书</a:t>
            </a:r>
            <a:r>
              <a:rPr lang="en-US" dirty="0" smtClean="0"/>
              <a:t>，  </a:t>
            </a:r>
            <a:r>
              <a:rPr lang="zh-CN" altLang="en-US" dirty="0" smtClean="0"/>
              <a:t>并</a:t>
            </a:r>
            <a:r>
              <a:rPr lang="zh-CN" altLang="en-US" dirty="0" smtClean="0"/>
              <a:t>于</a:t>
            </a:r>
            <a:r>
              <a:rPr lang="en-US" dirty="0" smtClean="0"/>
              <a:t>３ </a:t>
            </a:r>
            <a:r>
              <a:rPr lang="zh-CN" altLang="en-US" dirty="0" smtClean="0"/>
              <a:t>年内不得参加资格考试</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512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报关分类</a:t>
            </a:r>
          </a:p>
          <a:p>
            <a:pPr>
              <a:lnSpc>
                <a:spcPct val="150000"/>
              </a:lnSpc>
            </a:pPr>
            <a:r>
              <a:rPr lang="en-US" dirty="0" smtClean="0"/>
              <a:t>（１） </a:t>
            </a:r>
            <a:r>
              <a:rPr lang="zh-CN" altLang="en-US" dirty="0" smtClean="0"/>
              <a:t>按照报关的对象</a:t>
            </a:r>
            <a:r>
              <a:rPr lang="en-US" dirty="0" smtClean="0"/>
              <a:t>， </a:t>
            </a:r>
            <a:r>
              <a:rPr lang="zh-CN" altLang="en-US" dirty="0" smtClean="0"/>
              <a:t>可分为进出境运输工具报关</a:t>
            </a:r>
            <a:r>
              <a:rPr lang="en-US" dirty="0" smtClean="0"/>
              <a:t>、 </a:t>
            </a:r>
            <a:r>
              <a:rPr lang="zh-CN" altLang="en-US" dirty="0" smtClean="0"/>
              <a:t>货物报关和物品报关</a:t>
            </a:r>
            <a:r>
              <a:rPr lang="en-US" dirty="0" smtClean="0"/>
              <a:t>。 </a:t>
            </a:r>
          </a:p>
          <a:p>
            <a:pPr>
              <a:lnSpc>
                <a:spcPct val="150000"/>
              </a:lnSpc>
            </a:pPr>
            <a:r>
              <a:rPr lang="en-US" dirty="0" smtClean="0"/>
              <a:t>（２）  </a:t>
            </a:r>
            <a:r>
              <a:rPr lang="zh-CN" altLang="en-US" dirty="0" smtClean="0"/>
              <a:t>按照报关的目的</a:t>
            </a:r>
            <a:r>
              <a:rPr lang="en-US" dirty="0" smtClean="0"/>
              <a:t>，  </a:t>
            </a:r>
            <a:r>
              <a:rPr lang="zh-CN" altLang="en-US" dirty="0" smtClean="0"/>
              <a:t>主要可分为进境报关和出境报关</a:t>
            </a:r>
            <a:r>
              <a:rPr lang="en-US" dirty="0" smtClean="0"/>
              <a:t>。</a:t>
            </a:r>
          </a:p>
          <a:p>
            <a:pPr>
              <a:lnSpc>
                <a:spcPct val="150000"/>
              </a:lnSpc>
            </a:pPr>
            <a:r>
              <a:rPr lang="en-US" dirty="0" smtClean="0"/>
              <a:t>（３）  </a:t>
            </a:r>
            <a:r>
              <a:rPr lang="zh-CN" altLang="en-US" dirty="0" smtClean="0"/>
              <a:t>按照报关活动实施者的不同</a:t>
            </a:r>
            <a:r>
              <a:rPr lang="en-US" dirty="0" smtClean="0"/>
              <a:t>，   </a:t>
            </a:r>
            <a:r>
              <a:rPr lang="zh-CN" altLang="en-US" dirty="0" smtClean="0"/>
              <a:t>可分为自理报关和代理报关</a:t>
            </a:r>
            <a:r>
              <a:rPr lang="en-US" dirty="0" smtClean="0"/>
              <a:t>。 </a:t>
            </a:r>
          </a:p>
          <a:p>
            <a:pPr>
              <a:lnSpc>
                <a:spcPct val="150000"/>
              </a:lnSpc>
            </a:pPr>
            <a:r>
              <a:rPr lang="en-US" dirty="0" smtClean="0"/>
              <a:t>４  </a:t>
            </a:r>
            <a:r>
              <a:rPr lang="zh-CN" altLang="en-US" dirty="0" smtClean="0"/>
              <a:t>报关基本内容</a:t>
            </a:r>
          </a:p>
          <a:p>
            <a:pPr>
              <a:lnSpc>
                <a:spcPct val="150000"/>
              </a:lnSpc>
            </a:pPr>
            <a:r>
              <a:rPr lang="zh-CN" altLang="en-US" dirty="0" smtClean="0"/>
              <a:t>报关基本内容即办理运输工具</a:t>
            </a:r>
            <a:r>
              <a:rPr lang="en-US" dirty="0" smtClean="0"/>
              <a:t>、   </a:t>
            </a:r>
            <a:r>
              <a:rPr lang="zh-CN" altLang="en-US" dirty="0" smtClean="0"/>
              <a:t>货物和物品的进出境手续及相关的海关手续</a:t>
            </a:r>
            <a:r>
              <a:rPr lang="en-US" dirty="0" smtClean="0"/>
              <a:t>。</a:t>
            </a:r>
            <a:endParaRPr lang="zh-CN" altLang="en-US" dirty="0" smtClean="0"/>
          </a:p>
          <a:p>
            <a:pPr>
              <a:lnSpc>
                <a:spcPct val="150000"/>
              </a:lnSpc>
            </a:pP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2771" name="Rectangle 3"/>
          <p:cNvSpPr>
            <a:spLocks noGrp="1" noChangeArrowheads="1"/>
          </p:cNvSpPr>
          <p:nvPr>
            <p:ph type="body" idx="1"/>
          </p:nvPr>
        </p:nvSpPr>
        <p:spPr/>
        <p:txBody>
          <a:bodyPr/>
          <a:lstStyle/>
          <a:p>
            <a:r>
              <a:rPr lang="en-US" dirty="0" smtClean="0"/>
              <a:t>（２）   </a:t>
            </a:r>
            <a:r>
              <a:rPr lang="zh-CN" altLang="en-US" dirty="0" smtClean="0"/>
              <a:t>参加资格考试人员应具备的条件</a:t>
            </a:r>
            <a:r>
              <a:rPr lang="en-US" dirty="0" smtClean="0"/>
              <a:t>：</a:t>
            </a:r>
            <a:endParaRPr lang="zh-CN" altLang="en-US" dirty="0" smtClean="0"/>
          </a:p>
          <a:p>
            <a:r>
              <a:rPr lang="en-US" dirty="0" smtClean="0"/>
              <a:t>①</a:t>
            </a:r>
            <a:r>
              <a:rPr lang="zh-CN" altLang="en-US" dirty="0" smtClean="0"/>
              <a:t>年满 </a:t>
            </a:r>
            <a:r>
              <a:rPr lang="en-US" dirty="0" smtClean="0"/>
              <a:t>１８ </a:t>
            </a:r>
            <a:r>
              <a:rPr lang="zh-CN" altLang="en-US" dirty="0" smtClean="0"/>
              <a:t>岁</a:t>
            </a:r>
            <a:r>
              <a:rPr lang="en-US" dirty="0" smtClean="0"/>
              <a:t>，  </a:t>
            </a:r>
            <a:r>
              <a:rPr lang="zh-CN" altLang="en-US" dirty="0" smtClean="0"/>
              <a:t>具有完全的民事行为能力</a:t>
            </a:r>
            <a:r>
              <a:rPr lang="en-US" dirty="0" smtClean="0"/>
              <a:t>；</a:t>
            </a:r>
            <a:endParaRPr lang="zh-CN" altLang="en-US" dirty="0" smtClean="0"/>
          </a:p>
          <a:p>
            <a:r>
              <a:rPr lang="en-US" dirty="0" smtClean="0"/>
              <a:t>②</a:t>
            </a:r>
            <a:r>
              <a:rPr lang="zh-CN" altLang="en-US" dirty="0" smtClean="0"/>
              <a:t>高中毕业或中等专业学校毕业以上的学历</a:t>
            </a:r>
            <a:r>
              <a:rPr lang="en-US" dirty="0" smtClean="0"/>
              <a:t>；</a:t>
            </a:r>
            <a:endParaRPr lang="zh-CN" altLang="en-US" dirty="0" smtClean="0"/>
          </a:p>
          <a:p>
            <a:r>
              <a:rPr lang="en-US" dirty="0" smtClean="0"/>
              <a:t>③</a:t>
            </a:r>
            <a:r>
              <a:rPr lang="zh-CN" altLang="en-US" dirty="0" smtClean="0"/>
              <a:t>具有良好的品行</a:t>
            </a:r>
            <a:r>
              <a:rPr lang="en-US" dirty="0" smtClean="0"/>
              <a:t>。</a:t>
            </a:r>
          </a:p>
          <a:p>
            <a:r>
              <a:rPr lang="en-US" dirty="0" smtClean="0"/>
              <a:t>（３）   </a:t>
            </a:r>
            <a:r>
              <a:rPr lang="zh-CN" altLang="en-US" dirty="0" smtClean="0"/>
              <a:t>报名手续与证书颁发</a:t>
            </a:r>
            <a:r>
              <a:rPr lang="en-US" dirty="0" smtClean="0"/>
              <a:t>：</a:t>
            </a:r>
            <a:endParaRPr lang="zh-CN" altLang="en-US" dirty="0" smtClean="0"/>
          </a:p>
          <a:p>
            <a:r>
              <a:rPr lang="en-US" dirty="0" smtClean="0"/>
              <a:t>①</a:t>
            </a:r>
            <a:r>
              <a:rPr lang="zh-CN" altLang="en-US" dirty="0" smtClean="0"/>
              <a:t>向主管海关提交下列证件</a:t>
            </a:r>
            <a:r>
              <a:rPr lang="en-US" dirty="0" smtClean="0"/>
              <a:t>：</a:t>
            </a:r>
            <a:endParaRPr lang="zh-CN" altLang="en-US" dirty="0" smtClean="0"/>
          </a:p>
          <a:p>
            <a:r>
              <a:rPr lang="en-US" dirty="0" smtClean="0"/>
              <a:t>ａ  </a:t>
            </a:r>
            <a:r>
              <a:rPr lang="zh-CN" altLang="en-US" dirty="0" smtClean="0"/>
              <a:t>高中或中等专业学校以上的学历或毕业证明</a:t>
            </a:r>
            <a:r>
              <a:rPr lang="en-US" dirty="0" smtClean="0"/>
              <a:t>； </a:t>
            </a:r>
            <a:endParaRPr lang="en-US" dirty="0" smtClean="0"/>
          </a:p>
          <a:p>
            <a:r>
              <a:rPr lang="en-US" dirty="0" smtClean="0"/>
              <a:t>ｂ  </a:t>
            </a:r>
            <a:r>
              <a:rPr lang="zh-CN" altLang="en-US" dirty="0" smtClean="0"/>
              <a:t>公安部门颁发的中华人民共和国居民身份证</a:t>
            </a:r>
            <a:r>
              <a:rPr lang="en-US" dirty="0" smtClean="0"/>
              <a:t>； </a:t>
            </a:r>
            <a:endParaRPr lang="en-US" dirty="0" smtClean="0"/>
          </a:p>
          <a:p>
            <a:r>
              <a:rPr lang="en-US" dirty="0" smtClean="0"/>
              <a:t>ｃ  </a:t>
            </a:r>
            <a:r>
              <a:rPr lang="zh-CN" altLang="en-US" dirty="0" smtClean="0"/>
              <a:t>个人免冠照片  </a:t>
            </a:r>
            <a:r>
              <a:rPr lang="en-US" dirty="0" smtClean="0"/>
              <a:t>（ </a:t>
            </a:r>
            <a:r>
              <a:rPr lang="zh-CN" altLang="en-US" dirty="0" smtClean="0"/>
              <a:t>小二寸</a:t>
            </a:r>
            <a:r>
              <a:rPr lang="en-US" dirty="0" smtClean="0"/>
              <a:t>）  </a:t>
            </a:r>
            <a:r>
              <a:rPr lang="zh-CN" altLang="en-US" dirty="0" smtClean="0"/>
              <a:t>两张</a:t>
            </a:r>
            <a:r>
              <a:rPr lang="en-US" dirty="0" smtClean="0"/>
              <a:t>；</a:t>
            </a:r>
            <a:endParaRPr lang="zh-CN" altLang="en-US" dirty="0" smtClean="0"/>
          </a:p>
          <a:p>
            <a:r>
              <a:rPr lang="en-US" dirty="0" smtClean="0"/>
              <a:t>ｄ 《 </a:t>
            </a:r>
            <a:r>
              <a:rPr lang="zh-CN" altLang="en-US" dirty="0" smtClean="0"/>
              <a:t>报关员资格考试申请表</a:t>
            </a:r>
            <a:r>
              <a:rPr lang="en-US" dirty="0" smtClean="0"/>
              <a:t>》 。</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3795" name="Rectangle 3"/>
          <p:cNvSpPr>
            <a:spLocks noGrp="1" noChangeArrowheads="1"/>
          </p:cNvSpPr>
          <p:nvPr>
            <p:ph type="body" idx="1"/>
          </p:nvPr>
        </p:nvSpPr>
        <p:spPr/>
        <p:txBody>
          <a:bodyPr/>
          <a:lstStyle/>
          <a:p>
            <a:r>
              <a:rPr lang="en-US" dirty="0" smtClean="0"/>
              <a:t>②</a:t>
            </a:r>
            <a:r>
              <a:rPr lang="zh-CN" altLang="en-US" dirty="0" smtClean="0"/>
              <a:t>海关经办人员负责审核上述证件</a:t>
            </a:r>
            <a:r>
              <a:rPr lang="en-US" dirty="0" smtClean="0"/>
              <a:t>，  </a:t>
            </a:r>
            <a:r>
              <a:rPr lang="zh-CN" altLang="en-US" dirty="0" smtClean="0"/>
              <a:t>对于符合报名条件的</a:t>
            </a:r>
            <a:r>
              <a:rPr lang="en-US" dirty="0" smtClean="0"/>
              <a:t>，   </a:t>
            </a:r>
            <a:r>
              <a:rPr lang="zh-CN" altLang="en-US" dirty="0" smtClean="0"/>
              <a:t>将向 申 请 人 收 取 报 名 试 卷 费</a:t>
            </a:r>
            <a:r>
              <a:rPr lang="en-US" dirty="0" smtClean="0"/>
              <a:t>，  </a:t>
            </a:r>
            <a:r>
              <a:rPr lang="zh-CN" altLang="en-US" dirty="0" smtClean="0"/>
              <a:t>并颁发  </a:t>
            </a:r>
            <a:r>
              <a:rPr lang="en-US" dirty="0" smtClean="0"/>
              <a:t>《 </a:t>
            </a:r>
            <a:r>
              <a:rPr lang="zh-CN" altLang="en-US" dirty="0" smtClean="0"/>
              <a:t>准考证</a:t>
            </a:r>
            <a:r>
              <a:rPr lang="en-US" dirty="0" smtClean="0"/>
              <a:t>》 。</a:t>
            </a:r>
            <a:endParaRPr lang="zh-CN" altLang="en-US" dirty="0" smtClean="0"/>
          </a:p>
          <a:p>
            <a:r>
              <a:rPr lang="en-US" dirty="0" smtClean="0"/>
              <a:t>③</a:t>
            </a:r>
            <a:r>
              <a:rPr lang="zh-CN" altLang="en-US" dirty="0" smtClean="0"/>
              <a:t>海关对资格考试合格者颁发</a:t>
            </a:r>
            <a:r>
              <a:rPr lang="en-US" dirty="0" smtClean="0"/>
              <a:t>   《 </a:t>
            </a:r>
            <a:r>
              <a:rPr lang="zh-CN" altLang="en-US" dirty="0" smtClean="0"/>
              <a:t>报关员资格证书</a:t>
            </a:r>
            <a:r>
              <a:rPr lang="en-US" dirty="0" smtClean="0"/>
              <a:t>》 。  《 </a:t>
            </a:r>
            <a:r>
              <a:rPr lang="zh-CN" altLang="en-US" dirty="0" smtClean="0"/>
              <a:t>报关员资格证书</a:t>
            </a:r>
            <a:r>
              <a:rPr lang="en-US" dirty="0" smtClean="0"/>
              <a:t>》   </a:t>
            </a:r>
            <a:r>
              <a:rPr lang="zh-CN" altLang="en-US" dirty="0" smtClean="0"/>
              <a:t>是可以从事报 关工作的专业技术资格证明</a:t>
            </a:r>
            <a:r>
              <a:rPr lang="en-US" dirty="0" smtClean="0"/>
              <a:t>。</a:t>
            </a:r>
            <a:endParaRPr lang="zh-CN" altLang="en-US" dirty="0" smtClean="0"/>
          </a:p>
          <a:p>
            <a:pPr eaLnBrk="1" hangingPunct="1"/>
            <a:r>
              <a:rPr lang="en-US" dirty="0" smtClean="0"/>
              <a:t>２）   </a:t>
            </a:r>
            <a:r>
              <a:rPr lang="zh-CN" altLang="en-US" dirty="0" smtClean="0"/>
              <a:t>报关员的注册</a:t>
            </a:r>
            <a:r>
              <a:rPr lang="en-US" dirty="0" smtClean="0"/>
              <a:t>。</a:t>
            </a:r>
            <a:endParaRPr lang="zh-CN" altLang="en-US" dirty="0" smtClean="0"/>
          </a:p>
          <a:p>
            <a:r>
              <a:rPr lang="en-US" dirty="0" smtClean="0"/>
              <a:t>（１） 《 </a:t>
            </a:r>
            <a:r>
              <a:rPr lang="zh-CN" altLang="en-US" dirty="0" smtClean="0"/>
              <a:t>报关员注册申请书</a:t>
            </a:r>
            <a:r>
              <a:rPr lang="en-US" dirty="0" smtClean="0"/>
              <a:t>》 ；</a:t>
            </a:r>
            <a:endParaRPr lang="zh-CN" altLang="en-US" dirty="0" smtClean="0"/>
          </a:p>
          <a:p>
            <a:r>
              <a:rPr lang="en-US" dirty="0" smtClean="0"/>
              <a:t>（２）   </a:t>
            </a:r>
            <a:r>
              <a:rPr lang="zh-CN" altLang="en-US" dirty="0" smtClean="0"/>
              <a:t>海关核发的企业注册登记证书</a:t>
            </a:r>
            <a:r>
              <a:rPr lang="en-US" dirty="0" smtClean="0"/>
              <a:t>；</a:t>
            </a:r>
            <a:endParaRPr lang="zh-CN" altLang="en-US" dirty="0" smtClean="0"/>
          </a:p>
          <a:p>
            <a:r>
              <a:rPr lang="en-US" dirty="0" smtClean="0"/>
              <a:t>（３）  </a:t>
            </a:r>
            <a:r>
              <a:rPr lang="zh-CN" altLang="en-US" dirty="0" smtClean="0"/>
              <a:t>申请注册人所属企业的用工劳动合同  </a:t>
            </a:r>
            <a:r>
              <a:rPr lang="en-US" dirty="0" smtClean="0"/>
              <a:t>（ </a:t>
            </a:r>
            <a:r>
              <a:rPr lang="zh-CN" altLang="en-US" dirty="0" smtClean="0"/>
              <a:t>或</a:t>
            </a:r>
            <a:r>
              <a:rPr lang="en-US" dirty="0" smtClean="0"/>
              <a:t>）   </a:t>
            </a:r>
            <a:r>
              <a:rPr lang="zh-CN" altLang="en-US" dirty="0" smtClean="0"/>
              <a:t>证明申请注册人为该企业正式职工的 文件</a:t>
            </a:r>
            <a:r>
              <a:rPr lang="en-US" dirty="0" smtClean="0"/>
              <a:t>；</a:t>
            </a:r>
            <a:endParaRPr lang="zh-CN" altLang="en-US" dirty="0" smtClean="0"/>
          </a:p>
          <a:p>
            <a:r>
              <a:rPr lang="en-US" dirty="0" smtClean="0"/>
              <a:t>（４）  </a:t>
            </a:r>
            <a:r>
              <a:rPr lang="zh-CN" altLang="en-US" dirty="0" smtClean="0"/>
              <a:t>申请注册人的中华人民共和国居民身份证</a:t>
            </a:r>
            <a:r>
              <a:rPr lang="en-US" dirty="0" smtClean="0"/>
              <a:t>；</a:t>
            </a:r>
            <a:endParaRPr lang="zh-CN" altLang="en-US" dirty="0" smtClean="0"/>
          </a:p>
          <a:p>
            <a:r>
              <a:rPr lang="en-US" dirty="0" smtClean="0"/>
              <a:t>（５）  </a:t>
            </a:r>
            <a:r>
              <a:rPr lang="zh-CN" altLang="en-US" dirty="0" smtClean="0"/>
              <a:t>申请注册人的免冠照片  </a:t>
            </a:r>
            <a:r>
              <a:rPr lang="en-US" dirty="0" smtClean="0"/>
              <a:t>（ </a:t>
            </a:r>
            <a:r>
              <a:rPr lang="zh-CN" altLang="en-US" dirty="0" smtClean="0"/>
              <a:t>大一寸</a:t>
            </a:r>
            <a:r>
              <a:rPr lang="en-US" dirty="0" smtClean="0"/>
              <a:t>）  </a:t>
            </a:r>
            <a:r>
              <a:rPr lang="zh-CN" altLang="en-US" dirty="0" smtClean="0"/>
              <a:t>两张</a:t>
            </a:r>
            <a:r>
              <a:rPr lang="en-US" dirty="0" smtClean="0"/>
              <a:t>；</a:t>
            </a:r>
            <a:endParaRPr lang="zh-CN" altLang="en-US" dirty="0" smtClean="0"/>
          </a:p>
          <a:p>
            <a:r>
              <a:rPr lang="en-US" dirty="0" smtClean="0"/>
              <a:t>（６）  </a:t>
            </a:r>
            <a:r>
              <a:rPr lang="zh-CN" altLang="en-US" dirty="0" smtClean="0"/>
              <a:t>报关员资格证书</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4819" name="Rectangle 3"/>
          <p:cNvSpPr>
            <a:spLocks noGrp="1" noChangeArrowheads="1"/>
          </p:cNvSpPr>
          <p:nvPr>
            <p:ph type="body" idx="1"/>
          </p:nvPr>
        </p:nvSpPr>
        <p:spPr/>
        <p:txBody>
          <a:bodyPr/>
          <a:lstStyle/>
          <a:p>
            <a:r>
              <a:rPr lang="en-US" dirty="0" smtClean="0"/>
              <a:t>２  </a:t>
            </a:r>
            <a:r>
              <a:rPr lang="zh-CN" altLang="en-US" dirty="0" smtClean="0"/>
              <a:t>报关员年审</a:t>
            </a:r>
          </a:p>
          <a:p>
            <a:r>
              <a:rPr lang="zh-CN" altLang="en-US" dirty="0" smtClean="0"/>
              <a:t>报关员年审是海关对报关员的业务等情况进行年度审核</a:t>
            </a:r>
            <a:r>
              <a:rPr lang="en-US" dirty="0" smtClean="0"/>
              <a:t>， </a:t>
            </a:r>
            <a:r>
              <a:rPr lang="zh-CN" altLang="en-US" dirty="0" smtClean="0"/>
              <a:t>以确定报关员是否可以继续从 事报关业务的一种制度</a:t>
            </a:r>
            <a:r>
              <a:rPr lang="en-US" dirty="0" smtClean="0"/>
              <a:t>，   </a:t>
            </a:r>
            <a:r>
              <a:rPr lang="zh-CN" altLang="en-US" dirty="0" smtClean="0"/>
              <a:t>是加强报关员管理</a:t>
            </a:r>
            <a:r>
              <a:rPr lang="en-US" dirty="0" smtClean="0"/>
              <a:t>、  </a:t>
            </a:r>
            <a:r>
              <a:rPr lang="zh-CN" altLang="en-US" dirty="0" smtClean="0"/>
              <a:t>提高报关质量的重要手段之一</a:t>
            </a:r>
            <a:r>
              <a:rPr lang="en-US" dirty="0" smtClean="0"/>
              <a:t>。</a:t>
            </a:r>
            <a:endParaRPr lang="zh-CN" altLang="en-US" dirty="0" smtClean="0"/>
          </a:p>
          <a:p>
            <a:r>
              <a:rPr lang="en-US" dirty="0" smtClean="0"/>
              <a:t>１）  </a:t>
            </a:r>
            <a:r>
              <a:rPr lang="zh-CN" altLang="en-US" dirty="0" smtClean="0"/>
              <a:t>年审</a:t>
            </a:r>
            <a:r>
              <a:rPr lang="en-US" dirty="0" smtClean="0"/>
              <a:t>。</a:t>
            </a:r>
            <a:endParaRPr lang="zh-CN" altLang="en-US" dirty="0" smtClean="0"/>
          </a:p>
          <a:p>
            <a:r>
              <a:rPr lang="en-US" dirty="0" smtClean="0"/>
              <a:t>（１）  </a:t>
            </a:r>
            <a:r>
              <a:rPr lang="zh-CN" altLang="en-US" dirty="0" smtClean="0"/>
              <a:t>年审手续</a:t>
            </a:r>
            <a:r>
              <a:rPr lang="en-US" dirty="0" smtClean="0"/>
              <a:t>。</a:t>
            </a:r>
            <a:r>
              <a:rPr lang="en-US" altLang="zh-CN" dirty="0" smtClean="0"/>
              <a:t> </a:t>
            </a:r>
            <a:endParaRPr lang="zh-CN" altLang="en-US" dirty="0" smtClean="0"/>
          </a:p>
          <a:p>
            <a:r>
              <a:rPr lang="zh-CN" altLang="en-US" dirty="0" smtClean="0"/>
              <a:t>报关员必须在所属企业年审的 同 时 参 加 年 审</a:t>
            </a:r>
            <a:r>
              <a:rPr lang="en-US" dirty="0" smtClean="0"/>
              <a:t>。  </a:t>
            </a:r>
            <a:r>
              <a:rPr lang="zh-CN" altLang="en-US" dirty="0" smtClean="0"/>
              <a:t>申 请 海 关 年 审</a:t>
            </a:r>
            <a:r>
              <a:rPr lang="en-US" dirty="0" smtClean="0"/>
              <a:t>，  </a:t>
            </a:r>
            <a:r>
              <a:rPr lang="zh-CN" altLang="en-US" dirty="0" smtClean="0"/>
              <a:t>应 实 事 求 是 地 填 写  </a:t>
            </a:r>
            <a:r>
              <a:rPr lang="en-US" dirty="0" smtClean="0"/>
              <a:t>《 </a:t>
            </a:r>
            <a:r>
              <a:rPr lang="zh-CN" altLang="en-US" dirty="0" smtClean="0"/>
              <a:t>报关员</a:t>
            </a:r>
            <a:r>
              <a:rPr lang="zh-CN" altLang="en-US" dirty="0" smtClean="0"/>
              <a:t>年审报告书</a:t>
            </a:r>
            <a:r>
              <a:rPr lang="en-US" dirty="0" smtClean="0"/>
              <a:t>》   </a:t>
            </a:r>
            <a:r>
              <a:rPr lang="zh-CN" altLang="en-US" dirty="0" smtClean="0"/>
              <a:t>中的各项内容</a:t>
            </a:r>
            <a:r>
              <a:rPr lang="en-US" dirty="0" smtClean="0"/>
              <a:t>，  </a:t>
            </a:r>
            <a:r>
              <a:rPr lang="zh-CN" altLang="en-US" dirty="0" smtClean="0"/>
              <a:t>并由所在企业负责人审阅签章</a:t>
            </a:r>
            <a:r>
              <a:rPr lang="en-US" dirty="0" smtClean="0"/>
              <a:t>。   </a:t>
            </a:r>
            <a:r>
              <a:rPr lang="zh-CN" altLang="en-US" dirty="0" smtClean="0"/>
              <a:t>将  </a:t>
            </a:r>
            <a:r>
              <a:rPr lang="en-US" dirty="0" smtClean="0"/>
              <a:t>《 </a:t>
            </a:r>
            <a:r>
              <a:rPr lang="zh-CN" altLang="en-US" dirty="0" smtClean="0"/>
              <a:t>报关员证</a:t>
            </a:r>
            <a:r>
              <a:rPr lang="en-US" dirty="0" smtClean="0"/>
              <a:t>》   </a:t>
            </a:r>
            <a:r>
              <a:rPr lang="zh-CN" altLang="en-US" dirty="0" smtClean="0"/>
              <a:t>和  </a:t>
            </a:r>
            <a:r>
              <a:rPr lang="en-US" dirty="0" smtClean="0"/>
              <a:t>《 </a:t>
            </a:r>
            <a:r>
              <a:rPr lang="zh-CN" altLang="en-US" dirty="0" smtClean="0"/>
              <a:t>年 审报告书</a:t>
            </a:r>
            <a:r>
              <a:rPr lang="en-US" dirty="0" smtClean="0"/>
              <a:t>》  </a:t>
            </a:r>
            <a:r>
              <a:rPr lang="zh-CN" altLang="en-US" dirty="0" smtClean="0"/>
              <a:t>一并交海关办理年审手续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584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年审结果及处理</a:t>
            </a:r>
            <a:r>
              <a:rPr lang="en-US" dirty="0" smtClean="0"/>
              <a:t>。</a:t>
            </a:r>
            <a:endParaRPr lang="zh-CN" altLang="en-US" dirty="0" smtClean="0"/>
          </a:p>
          <a:p>
            <a:pPr>
              <a:lnSpc>
                <a:spcPct val="200000"/>
              </a:lnSpc>
            </a:pPr>
            <a:r>
              <a:rPr lang="zh-CN" altLang="en-US" dirty="0" smtClean="0"/>
              <a:t>海关根据报关员填报的内容</a:t>
            </a:r>
            <a:r>
              <a:rPr lang="en-US" dirty="0" smtClean="0"/>
              <a:t>、   《 </a:t>
            </a:r>
            <a:r>
              <a:rPr lang="zh-CN" altLang="en-US" dirty="0" smtClean="0"/>
              <a:t>报关员证</a:t>
            </a:r>
            <a:r>
              <a:rPr lang="en-US" dirty="0" smtClean="0"/>
              <a:t>》   </a:t>
            </a:r>
            <a:r>
              <a:rPr lang="zh-CN" altLang="en-US" dirty="0" smtClean="0"/>
              <a:t>的记录及报关员条码管理系统中对报关员日 常报关行为的记录情况</a:t>
            </a:r>
            <a:r>
              <a:rPr lang="en-US" dirty="0" smtClean="0"/>
              <a:t>，  </a:t>
            </a:r>
            <a:r>
              <a:rPr lang="zh-CN" altLang="en-US" dirty="0" smtClean="0"/>
              <a:t>综合评定报关员是否可以继续从事报关业务</a:t>
            </a:r>
            <a:r>
              <a:rPr lang="en-US" dirty="0" smtClean="0"/>
              <a:t>。  </a:t>
            </a:r>
            <a:r>
              <a:rPr lang="zh-CN" altLang="en-US" dirty="0" smtClean="0"/>
              <a:t>年审合格者</a:t>
            </a:r>
            <a:r>
              <a:rPr lang="en-US" dirty="0" smtClean="0"/>
              <a:t>，  </a:t>
            </a:r>
            <a:r>
              <a:rPr lang="zh-CN" altLang="en-US" dirty="0" smtClean="0"/>
              <a:t>海关</a:t>
            </a:r>
            <a:r>
              <a:rPr lang="zh-CN" altLang="en-US" dirty="0" smtClean="0"/>
              <a:t>在</a:t>
            </a:r>
            <a:r>
              <a:rPr lang="en-US" dirty="0" smtClean="0"/>
              <a:t>《 </a:t>
            </a:r>
            <a:r>
              <a:rPr lang="zh-CN" altLang="en-US" dirty="0" smtClean="0"/>
              <a:t>报关员证</a:t>
            </a:r>
            <a:r>
              <a:rPr lang="en-US" dirty="0" smtClean="0"/>
              <a:t>》  </a:t>
            </a:r>
            <a:r>
              <a:rPr lang="zh-CN" altLang="en-US" dirty="0" smtClean="0"/>
              <a:t>上签注报关有效期</a:t>
            </a:r>
            <a:r>
              <a:rPr lang="en-US" dirty="0" smtClean="0"/>
              <a:t>，  </a:t>
            </a:r>
            <a:r>
              <a:rPr lang="zh-CN" altLang="en-US" dirty="0" smtClean="0"/>
              <a:t>在有效期内报关员可持证继续办理报关业务</a:t>
            </a:r>
            <a:r>
              <a:rPr lang="en-US" dirty="0" smtClean="0"/>
              <a:t>。  </a:t>
            </a:r>
            <a:r>
              <a:rPr lang="zh-CN" altLang="en-US" dirty="0" smtClean="0"/>
              <a:t>对配合</a:t>
            </a:r>
            <a:r>
              <a:rPr lang="zh-CN" altLang="en-US" dirty="0" smtClean="0"/>
              <a:t>海关工作</a:t>
            </a:r>
            <a:r>
              <a:rPr lang="zh-CN" altLang="en-US" dirty="0" smtClean="0"/>
              <a:t>有特殊表现并取得突出成绩者</a:t>
            </a:r>
            <a:r>
              <a:rPr lang="en-US" dirty="0" smtClean="0"/>
              <a:t>，  </a:t>
            </a:r>
            <a:r>
              <a:rPr lang="zh-CN" altLang="en-US" dirty="0" smtClean="0"/>
              <a:t>海关将予以表扬或奖励</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6867" name="Rectangle 3"/>
          <p:cNvSpPr>
            <a:spLocks noGrp="1" noChangeArrowheads="1"/>
          </p:cNvSpPr>
          <p:nvPr>
            <p:ph type="body" idx="1"/>
          </p:nvPr>
        </p:nvSpPr>
        <p:spPr/>
        <p:txBody>
          <a:bodyPr/>
          <a:lstStyle/>
          <a:p>
            <a:r>
              <a:rPr lang="en-US" dirty="0" smtClean="0"/>
              <a:t>２）  </a:t>
            </a:r>
            <a:r>
              <a:rPr lang="zh-CN" altLang="en-US" dirty="0" smtClean="0"/>
              <a:t>报关员行为规则</a:t>
            </a:r>
            <a:r>
              <a:rPr lang="en-US" dirty="0" smtClean="0"/>
              <a:t>。</a:t>
            </a:r>
            <a:endParaRPr lang="zh-CN" altLang="en-US" dirty="0" smtClean="0"/>
          </a:p>
          <a:p>
            <a:r>
              <a:rPr lang="en-US" dirty="0" smtClean="0"/>
              <a:t>（１）  </a:t>
            </a:r>
            <a:r>
              <a:rPr lang="zh-CN" altLang="en-US" dirty="0" smtClean="0"/>
              <a:t>报关员的权利</a:t>
            </a:r>
            <a:r>
              <a:rPr lang="en-US" dirty="0" smtClean="0"/>
              <a:t>。</a:t>
            </a:r>
            <a:endParaRPr lang="zh-CN" altLang="en-US" dirty="0" smtClean="0"/>
          </a:p>
          <a:p>
            <a:r>
              <a:rPr lang="en-US" dirty="0" smtClean="0"/>
              <a:t>①</a:t>
            </a:r>
            <a:r>
              <a:rPr lang="zh-CN" altLang="en-US" dirty="0" smtClean="0"/>
              <a:t>报关员应在所在地关区内办理本企业授权的报关业务</a:t>
            </a:r>
            <a:r>
              <a:rPr lang="en-US" dirty="0" smtClean="0"/>
              <a:t>；</a:t>
            </a:r>
            <a:endParaRPr lang="zh-CN" altLang="en-US" dirty="0" smtClean="0"/>
          </a:p>
          <a:p>
            <a:r>
              <a:rPr lang="en-US" dirty="0" smtClean="0"/>
              <a:t>②</a:t>
            </a:r>
            <a:r>
              <a:rPr lang="zh-CN" altLang="en-US" dirty="0" smtClean="0"/>
              <a:t>对海关的行政处罚和进出口货物的征税</a:t>
            </a:r>
            <a:r>
              <a:rPr lang="en-US" dirty="0" smtClean="0"/>
              <a:t>、  </a:t>
            </a:r>
            <a:r>
              <a:rPr lang="zh-CN" altLang="en-US" dirty="0" smtClean="0"/>
              <a:t>减税</a:t>
            </a:r>
            <a:r>
              <a:rPr lang="en-US" dirty="0" smtClean="0"/>
              <a:t>、  </a:t>
            </a:r>
            <a:r>
              <a:rPr lang="zh-CN" altLang="en-US" dirty="0" smtClean="0"/>
              <a:t>补税或者退税决定不服的</a:t>
            </a:r>
            <a:r>
              <a:rPr lang="en-US" dirty="0" smtClean="0"/>
              <a:t>，  </a:t>
            </a:r>
            <a:r>
              <a:rPr lang="zh-CN" altLang="en-US" dirty="0" smtClean="0"/>
              <a:t>有权向海 关申请复议或向人民法院起诉</a:t>
            </a:r>
            <a:r>
              <a:rPr lang="en-US" dirty="0" smtClean="0"/>
              <a:t>；</a:t>
            </a:r>
            <a:endParaRPr lang="zh-CN" altLang="en-US" dirty="0" smtClean="0"/>
          </a:p>
          <a:p>
            <a:r>
              <a:rPr lang="en-US" dirty="0" smtClean="0"/>
              <a:t>③</a:t>
            </a:r>
            <a:r>
              <a:rPr lang="zh-CN" altLang="en-US" dirty="0" smtClean="0"/>
              <a:t>有权根据国家法律法规对海关工作进行监督</a:t>
            </a:r>
            <a:r>
              <a:rPr lang="en-US" dirty="0" smtClean="0"/>
              <a:t>，  </a:t>
            </a:r>
            <a:r>
              <a:rPr lang="zh-CN" altLang="en-US" dirty="0" smtClean="0"/>
              <a:t>并对海关工作人员的违法</a:t>
            </a:r>
            <a:r>
              <a:rPr lang="en-US" dirty="0" smtClean="0"/>
              <a:t>、  </a:t>
            </a:r>
            <a:r>
              <a:rPr lang="zh-CN" altLang="en-US" dirty="0" smtClean="0"/>
              <a:t>违纪行为进 行检举揭发和控告</a:t>
            </a:r>
            <a:r>
              <a:rPr lang="en-US" dirty="0" smtClean="0"/>
              <a:t>；</a:t>
            </a:r>
            <a:endParaRPr lang="zh-CN" altLang="en-US" dirty="0" smtClean="0"/>
          </a:p>
          <a:p>
            <a:r>
              <a:rPr lang="en-US" dirty="0" smtClean="0"/>
              <a:t>④</a:t>
            </a:r>
            <a:r>
              <a:rPr lang="zh-CN" altLang="en-US" dirty="0" smtClean="0"/>
              <a:t>有权拒绝办理单证不真实</a:t>
            </a:r>
            <a:r>
              <a:rPr lang="en-US" dirty="0" smtClean="0"/>
              <a:t>、   </a:t>
            </a:r>
            <a:r>
              <a:rPr lang="zh-CN" altLang="en-US" dirty="0" smtClean="0"/>
              <a:t>手续不齐全的报关业务</a:t>
            </a:r>
            <a:r>
              <a:rPr lang="en-US" dirty="0" smtClean="0"/>
              <a:t>；</a:t>
            </a:r>
            <a:endParaRPr lang="zh-CN" altLang="en-US" dirty="0" smtClean="0"/>
          </a:p>
          <a:p>
            <a:r>
              <a:rPr lang="en-US" dirty="0" smtClean="0"/>
              <a:t>⑤</a:t>
            </a:r>
            <a:r>
              <a:rPr lang="zh-CN" altLang="en-US" dirty="0" smtClean="0"/>
              <a:t>有权举报报关活动中的违规走私行为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7891" name="Rectangle 3"/>
          <p:cNvSpPr>
            <a:spLocks noGrp="1" noChangeArrowheads="1"/>
          </p:cNvSpPr>
          <p:nvPr>
            <p:ph type="body" idx="1"/>
          </p:nvPr>
        </p:nvSpPr>
        <p:spPr/>
        <p:txBody>
          <a:bodyPr/>
          <a:lstStyle/>
          <a:p>
            <a:r>
              <a:rPr lang="en-US" dirty="0" smtClean="0"/>
              <a:t>（２）  </a:t>
            </a:r>
            <a:r>
              <a:rPr lang="zh-CN" altLang="en-US" dirty="0" smtClean="0"/>
              <a:t>报关员的义务</a:t>
            </a:r>
            <a:r>
              <a:rPr lang="en-US" dirty="0" smtClean="0"/>
              <a:t>。</a:t>
            </a:r>
            <a:endParaRPr lang="zh-CN" altLang="en-US" dirty="0" smtClean="0"/>
          </a:p>
          <a:p>
            <a:r>
              <a:rPr lang="zh-CN" altLang="en-US" dirty="0" smtClean="0"/>
              <a:t>报关员在办理报关 业 务 时</a:t>
            </a:r>
            <a:r>
              <a:rPr lang="en-US" dirty="0" smtClean="0"/>
              <a:t>，  </a:t>
            </a:r>
            <a:r>
              <a:rPr lang="zh-CN" altLang="en-US" dirty="0" smtClean="0"/>
              <a:t>应 对 本 企 业 负 责</a:t>
            </a:r>
            <a:r>
              <a:rPr lang="en-US" dirty="0" smtClean="0"/>
              <a:t>，  </a:t>
            </a:r>
            <a:r>
              <a:rPr lang="zh-CN" altLang="en-US" dirty="0" smtClean="0"/>
              <a:t>接 受 海 关 的 指 导 和 监 督</a:t>
            </a:r>
            <a:r>
              <a:rPr lang="en-US" dirty="0" smtClean="0"/>
              <a:t>，  </a:t>
            </a:r>
            <a:r>
              <a:rPr lang="zh-CN" altLang="en-US" dirty="0" smtClean="0"/>
              <a:t>并 履 行 以 下 义务</a:t>
            </a:r>
            <a:r>
              <a:rPr lang="en-US" dirty="0" smtClean="0"/>
              <a:t>：</a:t>
            </a:r>
            <a:endParaRPr lang="zh-CN" altLang="en-US" dirty="0" smtClean="0"/>
          </a:p>
          <a:p>
            <a:r>
              <a:rPr lang="en-US" dirty="0" smtClean="0"/>
              <a:t>①</a:t>
            </a:r>
            <a:r>
              <a:rPr lang="zh-CN" altLang="en-US" dirty="0" smtClean="0"/>
              <a:t>遵守国家有关法律</a:t>
            </a:r>
            <a:r>
              <a:rPr lang="en-US" dirty="0" smtClean="0"/>
              <a:t>、  </a:t>
            </a:r>
            <a:r>
              <a:rPr lang="zh-CN" altLang="en-US" dirty="0" smtClean="0"/>
              <a:t>法规和海关规章</a:t>
            </a:r>
            <a:r>
              <a:rPr lang="en-US" dirty="0" smtClean="0"/>
              <a:t>，  </a:t>
            </a:r>
            <a:r>
              <a:rPr lang="zh-CN" altLang="en-US" dirty="0" smtClean="0"/>
              <a:t>熟悉所申报货物的基本情况</a:t>
            </a:r>
            <a:r>
              <a:rPr lang="en-US" dirty="0" smtClean="0"/>
              <a:t>；</a:t>
            </a:r>
            <a:endParaRPr lang="zh-CN" altLang="en-US" dirty="0" smtClean="0"/>
          </a:p>
          <a:p>
            <a:r>
              <a:rPr lang="en-US" dirty="0" smtClean="0"/>
              <a:t>②</a:t>
            </a:r>
            <a:r>
              <a:rPr lang="zh-CN" altLang="en-US" dirty="0" smtClean="0"/>
              <a:t>提供齐全</a:t>
            </a:r>
            <a:r>
              <a:rPr lang="en-US" dirty="0" smtClean="0"/>
              <a:t>、  </a:t>
            </a:r>
            <a:r>
              <a:rPr lang="zh-CN" altLang="en-US" dirty="0" smtClean="0"/>
              <a:t>正确</a:t>
            </a:r>
            <a:r>
              <a:rPr lang="en-US" dirty="0" smtClean="0"/>
              <a:t>、  </a:t>
            </a:r>
            <a:r>
              <a:rPr lang="zh-CN" altLang="en-US" dirty="0" smtClean="0"/>
              <a:t>有效的单证</a:t>
            </a:r>
            <a:r>
              <a:rPr lang="en-US" dirty="0" smtClean="0"/>
              <a:t>，  </a:t>
            </a:r>
            <a:r>
              <a:rPr lang="zh-CN" altLang="en-US" dirty="0" smtClean="0"/>
              <a:t>准确</a:t>
            </a:r>
            <a:r>
              <a:rPr lang="en-US" dirty="0" smtClean="0"/>
              <a:t>、  </a:t>
            </a:r>
            <a:r>
              <a:rPr lang="zh-CN" altLang="en-US" dirty="0" smtClean="0"/>
              <a:t>清楚填制进出 </a:t>
            </a:r>
            <a:r>
              <a:rPr lang="en-US" dirty="0" smtClean="0"/>
              <a:t>１∶ １ </a:t>
            </a:r>
            <a:r>
              <a:rPr lang="zh-CN" altLang="en-US" dirty="0" smtClean="0"/>
              <a:t>货物报关单</a:t>
            </a:r>
            <a:r>
              <a:rPr lang="en-US" dirty="0" smtClean="0"/>
              <a:t>，  </a:t>
            </a:r>
            <a:r>
              <a:rPr lang="zh-CN" altLang="en-US" dirty="0" smtClean="0"/>
              <a:t>并依法向海关 申请办理进出口货物的报关手续</a:t>
            </a:r>
            <a:r>
              <a:rPr lang="en-US" dirty="0" smtClean="0"/>
              <a:t>；</a:t>
            </a:r>
            <a:endParaRPr lang="zh-CN" altLang="en-US" dirty="0" smtClean="0"/>
          </a:p>
          <a:p>
            <a:r>
              <a:rPr lang="en-US" dirty="0" smtClean="0"/>
              <a:t>③</a:t>
            </a:r>
            <a:r>
              <a:rPr lang="zh-CN" altLang="en-US" dirty="0" smtClean="0"/>
              <a:t>海关查验进出口货物时</a:t>
            </a:r>
            <a:r>
              <a:rPr lang="en-US" dirty="0" smtClean="0"/>
              <a:t>，   </a:t>
            </a:r>
            <a:r>
              <a:rPr lang="zh-CN" altLang="en-US" dirty="0" smtClean="0"/>
              <a:t>应按时到场</a:t>
            </a:r>
            <a:r>
              <a:rPr lang="en-US" dirty="0" smtClean="0"/>
              <a:t>，  </a:t>
            </a:r>
            <a:r>
              <a:rPr lang="zh-CN" altLang="en-US" dirty="0" smtClean="0"/>
              <a:t>负责搬移货物</a:t>
            </a:r>
            <a:r>
              <a:rPr lang="en-US" dirty="0" smtClean="0"/>
              <a:t>、  </a:t>
            </a:r>
            <a:r>
              <a:rPr lang="zh-CN" altLang="en-US" dirty="0" smtClean="0"/>
              <a:t>开拆和重封货物的包装</a:t>
            </a:r>
            <a:r>
              <a:rPr lang="en-US" dirty="0" smtClean="0"/>
              <a:t>；</a:t>
            </a:r>
            <a:endParaRPr lang="zh-CN" altLang="en-US" dirty="0" smtClean="0"/>
          </a:p>
          <a:p>
            <a:r>
              <a:rPr lang="en-US" dirty="0" smtClean="0"/>
              <a:t>④</a:t>
            </a:r>
            <a:r>
              <a:rPr lang="zh-CN" altLang="en-US" dirty="0" smtClean="0"/>
              <a:t>负责在规定的时间内办理缴纳所报进出口货物的各项税费的手续</a:t>
            </a:r>
            <a:r>
              <a:rPr lang="en-US" dirty="0" smtClean="0"/>
              <a:t>、   </a:t>
            </a:r>
            <a:r>
              <a:rPr lang="zh-CN" altLang="en-US" dirty="0" smtClean="0"/>
              <a:t>海关罚款手续和销 案手续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8915" name="Rectangle 3"/>
          <p:cNvSpPr>
            <a:spLocks noGrp="1" noChangeArrowheads="1"/>
          </p:cNvSpPr>
          <p:nvPr>
            <p:ph type="body" idx="1"/>
          </p:nvPr>
        </p:nvSpPr>
        <p:spPr/>
        <p:txBody>
          <a:bodyPr/>
          <a:lstStyle/>
          <a:p>
            <a:r>
              <a:rPr lang="en-US" dirty="0" smtClean="0"/>
              <a:t>⑤</a:t>
            </a:r>
            <a:r>
              <a:rPr lang="zh-CN" altLang="en-US" dirty="0" smtClean="0"/>
              <a:t>配合海关对走私违规案件的调查</a:t>
            </a:r>
            <a:r>
              <a:rPr lang="en-US" dirty="0" smtClean="0"/>
              <a:t>；</a:t>
            </a:r>
            <a:endParaRPr lang="zh-CN" altLang="en-US" dirty="0" smtClean="0"/>
          </a:p>
          <a:p>
            <a:r>
              <a:rPr lang="en-US" dirty="0" smtClean="0"/>
              <a:t>⑥</a:t>
            </a:r>
            <a:r>
              <a:rPr lang="zh-CN" altLang="en-US" dirty="0" smtClean="0"/>
              <a:t>协助本企业完整保存各种原始报关单证</a:t>
            </a:r>
            <a:r>
              <a:rPr lang="en-US" dirty="0" smtClean="0"/>
              <a:t>、  </a:t>
            </a:r>
            <a:r>
              <a:rPr lang="zh-CN" altLang="en-US" dirty="0" smtClean="0"/>
              <a:t>票据及函电等资料</a:t>
            </a:r>
            <a:r>
              <a:rPr lang="en-US" dirty="0" smtClean="0"/>
              <a:t>；</a:t>
            </a:r>
            <a:endParaRPr lang="zh-CN" altLang="en-US" dirty="0" smtClean="0"/>
          </a:p>
          <a:p>
            <a:r>
              <a:rPr lang="en-US" dirty="0" smtClean="0"/>
              <a:t>⑦</a:t>
            </a:r>
            <a:r>
              <a:rPr lang="zh-CN" altLang="en-US" dirty="0" smtClean="0"/>
              <a:t>参加海关召集的有关报关业务会议或培训</a:t>
            </a:r>
            <a:r>
              <a:rPr lang="en-US" dirty="0" smtClean="0"/>
              <a:t>；</a:t>
            </a:r>
            <a:endParaRPr lang="zh-CN" altLang="en-US" dirty="0" smtClean="0"/>
          </a:p>
          <a:p>
            <a:r>
              <a:rPr lang="en-US" dirty="0" smtClean="0"/>
              <a:t> ⑧</a:t>
            </a:r>
            <a:r>
              <a:rPr lang="zh-CN" altLang="en-US" dirty="0" smtClean="0"/>
              <a:t>承担海关规定报关员办理的与报关业务有关的工作</a:t>
            </a:r>
            <a:r>
              <a:rPr lang="en-US" dirty="0" smtClean="0"/>
              <a:t>。</a:t>
            </a:r>
            <a:endParaRPr lang="zh-CN" altLang="en-US" dirty="0" smtClean="0"/>
          </a:p>
          <a:p>
            <a:r>
              <a:rPr lang="en-US" dirty="0" smtClean="0"/>
              <a:t>（３）  </a:t>
            </a:r>
            <a:r>
              <a:rPr lang="zh-CN" altLang="en-US" dirty="0" smtClean="0"/>
              <a:t>法律责任</a:t>
            </a:r>
            <a:r>
              <a:rPr lang="en-US" dirty="0" smtClean="0"/>
              <a:t>。</a:t>
            </a:r>
            <a:endParaRPr lang="zh-CN" altLang="en-US" dirty="0" smtClean="0"/>
          </a:p>
          <a:p>
            <a:r>
              <a:rPr lang="zh-CN" altLang="en-US" dirty="0" smtClean="0"/>
              <a:t>报关员有违反  </a:t>
            </a:r>
            <a:r>
              <a:rPr lang="en-US" dirty="0" smtClean="0"/>
              <a:t>《 </a:t>
            </a:r>
            <a:r>
              <a:rPr lang="zh-CN" altLang="en-US" dirty="0" smtClean="0"/>
              <a:t>海关法</a:t>
            </a:r>
            <a:r>
              <a:rPr lang="en-US" dirty="0" smtClean="0"/>
              <a:t>》  </a:t>
            </a:r>
            <a:r>
              <a:rPr lang="zh-CN" altLang="en-US" dirty="0" smtClean="0"/>
              <a:t>行为</a:t>
            </a:r>
            <a:r>
              <a:rPr lang="en-US" dirty="0" smtClean="0"/>
              <a:t>，  </a:t>
            </a:r>
            <a:r>
              <a:rPr lang="zh-CN" altLang="en-US" dirty="0" smtClean="0"/>
              <a:t>并受到海关按照  </a:t>
            </a:r>
            <a:r>
              <a:rPr lang="en-US" dirty="0" smtClean="0"/>
              <a:t>《 </a:t>
            </a:r>
            <a:r>
              <a:rPr lang="zh-CN" altLang="en-US" dirty="0" smtClean="0"/>
              <a:t>海关法</a:t>
            </a:r>
            <a:r>
              <a:rPr lang="en-US" dirty="0" smtClean="0"/>
              <a:t>》  </a:t>
            </a:r>
            <a:r>
              <a:rPr lang="zh-CN" altLang="en-US" dirty="0" smtClean="0"/>
              <a:t>和  </a:t>
            </a:r>
            <a:r>
              <a:rPr lang="en-US" dirty="0" smtClean="0"/>
              <a:t>《 </a:t>
            </a:r>
            <a:r>
              <a:rPr lang="zh-CN" altLang="en-US" dirty="0" smtClean="0"/>
              <a:t>海关法行政处罚实施 细则</a:t>
            </a:r>
            <a:r>
              <a:rPr lang="en-US" dirty="0" smtClean="0"/>
              <a:t>》  </a:t>
            </a:r>
            <a:r>
              <a:rPr lang="zh-CN" altLang="en-US" dirty="0" smtClean="0"/>
              <a:t>规定处罚的</a:t>
            </a:r>
            <a:r>
              <a:rPr lang="en-US" dirty="0" smtClean="0"/>
              <a:t>，  </a:t>
            </a:r>
            <a:r>
              <a:rPr lang="zh-CN" altLang="en-US" dirty="0" smtClean="0"/>
              <a:t>海关吊销其报关员证件</a:t>
            </a:r>
            <a:r>
              <a:rPr lang="en-US" dirty="0" smtClean="0"/>
              <a:t>，  ３ </a:t>
            </a:r>
            <a:r>
              <a:rPr lang="zh-CN" altLang="en-US" dirty="0" smtClean="0"/>
              <a:t>年内不得重新申报报关员注册</a:t>
            </a:r>
            <a:r>
              <a:rPr lang="en-US" dirty="0" smtClean="0"/>
              <a:t>。   </a:t>
            </a:r>
            <a:r>
              <a:rPr lang="zh-CN" altLang="en-US" dirty="0" smtClean="0"/>
              <a:t>报关员有</a:t>
            </a:r>
            <a:r>
              <a:rPr lang="zh-CN" altLang="en-US" dirty="0" smtClean="0"/>
              <a:t>下列</a:t>
            </a:r>
            <a:r>
              <a:rPr lang="zh-CN" altLang="en-US" dirty="0" smtClean="0"/>
              <a:t>情形之一的</a:t>
            </a:r>
            <a:r>
              <a:rPr lang="en-US" dirty="0" smtClean="0"/>
              <a:t>，  </a:t>
            </a:r>
            <a:r>
              <a:rPr lang="zh-CN" altLang="en-US" dirty="0" smtClean="0"/>
              <a:t>海关处以 </a:t>
            </a:r>
            <a:r>
              <a:rPr lang="en-US" dirty="0" smtClean="0"/>
              <a:t>１ ０００ </a:t>
            </a:r>
            <a:r>
              <a:rPr lang="zh-CN" altLang="en-US" dirty="0" smtClean="0"/>
              <a:t>元以下罚款</a:t>
            </a:r>
            <a:r>
              <a:rPr lang="en-US" dirty="0" smtClean="0"/>
              <a:t>，  </a:t>
            </a:r>
            <a:r>
              <a:rPr lang="zh-CN" altLang="en-US" dirty="0" smtClean="0"/>
              <a:t>并要求报关员重新接受海关业务培训</a:t>
            </a:r>
            <a:r>
              <a:rPr lang="en-US" dirty="0" smtClean="0"/>
              <a:t>。  </a:t>
            </a:r>
            <a:r>
              <a:rPr lang="zh-CN" altLang="en-US" dirty="0" smtClean="0"/>
              <a:t>培训</a:t>
            </a:r>
            <a:r>
              <a:rPr lang="zh-CN" altLang="en-US" dirty="0" smtClean="0"/>
              <a:t>合格</a:t>
            </a:r>
            <a:r>
              <a:rPr lang="zh-CN" altLang="en-US" dirty="0" smtClean="0"/>
              <a:t>后可以继续从业</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39939" name="Rectangle 3"/>
          <p:cNvSpPr>
            <a:spLocks noGrp="1" noChangeArrowheads="1"/>
          </p:cNvSpPr>
          <p:nvPr>
            <p:ph type="body" idx="1"/>
          </p:nvPr>
        </p:nvSpPr>
        <p:spPr/>
        <p:txBody>
          <a:bodyPr/>
          <a:lstStyle/>
          <a:p>
            <a:pPr>
              <a:lnSpc>
                <a:spcPct val="150000"/>
              </a:lnSpc>
            </a:pPr>
            <a:r>
              <a:rPr lang="en-US" dirty="0" smtClean="0"/>
              <a:t>①</a:t>
            </a:r>
            <a:r>
              <a:rPr lang="zh-CN" altLang="en-US" dirty="0" smtClean="0"/>
              <a:t>转借</a:t>
            </a:r>
            <a:r>
              <a:rPr lang="en-US" dirty="0" smtClean="0"/>
              <a:t>、  </a:t>
            </a:r>
            <a:r>
              <a:rPr lang="zh-CN" altLang="en-US" dirty="0" smtClean="0"/>
              <a:t>涂改或跨年度使用报关员证件</a:t>
            </a:r>
            <a:r>
              <a:rPr lang="en-US" dirty="0" smtClean="0"/>
              <a:t>，   </a:t>
            </a:r>
            <a:r>
              <a:rPr lang="zh-CN" altLang="en-US" dirty="0" smtClean="0"/>
              <a:t>或超过本企业的报关业务范围报关的</a:t>
            </a:r>
            <a:r>
              <a:rPr lang="en-US" dirty="0" smtClean="0"/>
              <a:t>；</a:t>
            </a:r>
            <a:endParaRPr lang="zh-CN" altLang="en-US" dirty="0" smtClean="0"/>
          </a:p>
          <a:p>
            <a:pPr>
              <a:lnSpc>
                <a:spcPct val="150000"/>
              </a:lnSpc>
            </a:pPr>
            <a:r>
              <a:rPr lang="en-US" dirty="0" smtClean="0"/>
              <a:t>②</a:t>
            </a:r>
            <a:r>
              <a:rPr lang="zh-CN" altLang="en-US" dirty="0" smtClean="0"/>
              <a:t>同时受聘于两个或两个以上报关企业的</a:t>
            </a:r>
            <a:r>
              <a:rPr lang="en-US" dirty="0" smtClean="0"/>
              <a:t>；</a:t>
            </a:r>
            <a:endParaRPr lang="zh-CN" altLang="en-US" dirty="0" smtClean="0"/>
          </a:p>
          <a:p>
            <a:pPr>
              <a:lnSpc>
                <a:spcPct val="150000"/>
              </a:lnSpc>
            </a:pPr>
            <a:r>
              <a:rPr lang="en-US" dirty="0" smtClean="0"/>
              <a:t>③</a:t>
            </a:r>
            <a:r>
              <a:rPr lang="zh-CN" altLang="en-US" dirty="0" smtClean="0"/>
              <a:t>未经海关同意</a:t>
            </a:r>
            <a:r>
              <a:rPr lang="en-US" dirty="0" smtClean="0"/>
              <a:t>，  </a:t>
            </a:r>
            <a:r>
              <a:rPr lang="zh-CN" altLang="en-US" dirty="0" smtClean="0"/>
              <a:t>逾期 </a:t>
            </a:r>
            <a:r>
              <a:rPr lang="en-US" dirty="0" smtClean="0"/>
              <a:t>１ </a:t>
            </a:r>
            <a:r>
              <a:rPr lang="zh-CN" altLang="en-US" dirty="0" smtClean="0"/>
              <a:t>个月不参加年审的</a:t>
            </a:r>
            <a:r>
              <a:rPr lang="en-US" dirty="0" smtClean="0"/>
              <a:t>；</a:t>
            </a:r>
            <a:endParaRPr lang="zh-CN" altLang="en-US" dirty="0" smtClean="0"/>
          </a:p>
          <a:p>
            <a:pPr>
              <a:lnSpc>
                <a:spcPct val="150000"/>
              </a:lnSpc>
            </a:pPr>
            <a:r>
              <a:rPr lang="en-US" dirty="0" smtClean="0"/>
              <a:t>④</a:t>
            </a:r>
            <a:r>
              <a:rPr lang="zh-CN" altLang="en-US" dirty="0" smtClean="0"/>
              <a:t>未经企业授权自行招揽报关业务的</a:t>
            </a:r>
            <a:r>
              <a:rPr lang="en-US" dirty="0" smtClean="0"/>
              <a:t>；</a:t>
            </a:r>
            <a:endParaRPr lang="zh-CN" altLang="en-US" dirty="0" smtClean="0"/>
          </a:p>
          <a:p>
            <a:pPr>
              <a:lnSpc>
                <a:spcPct val="150000"/>
              </a:lnSpc>
            </a:pPr>
            <a:r>
              <a:rPr lang="en-US" dirty="0" smtClean="0"/>
              <a:t>⑤</a:t>
            </a:r>
            <a:r>
              <a:rPr lang="zh-CN" altLang="en-US" dirty="0" smtClean="0"/>
              <a:t>不履行报关员义务的</a:t>
            </a:r>
            <a:r>
              <a:rPr lang="en-US" dirty="0" smtClean="0"/>
              <a:t>；</a:t>
            </a:r>
            <a:endParaRPr lang="zh-CN" altLang="en-US" dirty="0" smtClean="0"/>
          </a:p>
          <a:p>
            <a:pPr>
              <a:lnSpc>
                <a:spcPct val="150000"/>
              </a:lnSpc>
            </a:pPr>
            <a:r>
              <a:rPr lang="en-US" dirty="0" smtClean="0"/>
              <a:t>⑥</a:t>
            </a:r>
            <a:r>
              <a:rPr lang="zh-CN" altLang="en-US" dirty="0" smtClean="0"/>
              <a:t>向海关人员行贿或败坏海关声誉的</a:t>
            </a:r>
            <a:r>
              <a:rPr lang="en-US" dirty="0" smtClean="0"/>
              <a:t>；</a:t>
            </a:r>
            <a:endParaRPr lang="zh-CN" altLang="en-US" dirty="0" smtClean="0"/>
          </a:p>
          <a:p>
            <a:pPr>
              <a:lnSpc>
                <a:spcPct val="150000"/>
              </a:lnSpc>
            </a:pPr>
            <a:r>
              <a:rPr lang="en-US" dirty="0" smtClean="0"/>
              <a:t>⑦</a:t>
            </a:r>
            <a:r>
              <a:rPr lang="zh-CN" altLang="en-US" dirty="0" smtClean="0"/>
              <a:t>因其他原因需处以罚款的行为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40963" name="Rectangle 3"/>
          <p:cNvSpPr>
            <a:spLocks noGrp="1" noChangeArrowheads="1"/>
          </p:cNvSpPr>
          <p:nvPr>
            <p:ph type="body" idx="1"/>
          </p:nvPr>
        </p:nvSpPr>
        <p:spPr/>
        <p:txBody>
          <a:bodyPr/>
          <a:lstStyle/>
          <a:p>
            <a:pPr>
              <a:lnSpc>
                <a:spcPct val="150000"/>
              </a:lnSpc>
            </a:pPr>
            <a:r>
              <a:rPr lang="zh-CN" altLang="en-US" sz="2900" dirty="0" smtClean="0"/>
              <a:t>六</a:t>
            </a:r>
            <a:r>
              <a:rPr lang="en-US" sz="2900" dirty="0" smtClean="0"/>
              <a:t>、  </a:t>
            </a:r>
            <a:r>
              <a:rPr lang="zh-CN" altLang="en-US" sz="2900" dirty="0" smtClean="0"/>
              <a:t>异地报关备案</a:t>
            </a:r>
            <a:r>
              <a:rPr lang="zh-CN" altLang="en-US" sz="2900" dirty="0" smtClean="0"/>
              <a:t>制度</a:t>
            </a:r>
            <a:r>
              <a:rPr lang="en-US" altLang="zh-CN" sz="2900" dirty="0" smtClean="0"/>
              <a:t> </a:t>
            </a:r>
            <a:endParaRPr lang="zh-CN" altLang="en-US" sz="2900" dirty="0" smtClean="0"/>
          </a:p>
          <a:p>
            <a:pPr>
              <a:lnSpc>
                <a:spcPct val="150000"/>
              </a:lnSpc>
            </a:pPr>
            <a:r>
              <a:rPr lang="en-US" dirty="0" smtClean="0"/>
              <a:t>１  </a:t>
            </a:r>
            <a:r>
              <a:rPr lang="zh-CN" altLang="en-US" dirty="0" smtClean="0"/>
              <a:t>异地报关备案的含义</a:t>
            </a:r>
          </a:p>
          <a:p>
            <a:pPr>
              <a:lnSpc>
                <a:spcPct val="150000"/>
              </a:lnSpc>
            </a:pPr>
            <a:r>
              <a:rPr lang="zh-CN" altLang="en-US" dirty="0" smtClean="0"/>
              <a:t>所谓异地报关备案是指已在所在地海关办理了报关注册登记的报关企业</a:t>
            </a:r>
            <a:r>
              <a:rPr lang="en-US" dirty="0" smtClean="0"/>
              <a:t>，  </a:t>
            </a:r>
            <a:r>
              <a:rPr lang="zh-CN" altLang="en-US" dirty="0" smtClean="0"/>
              <a:t>为取得在其他 海关所辖关区报关的资格</a:t>
            </a:r>
            <a:r>
              <a:rPr lang="en-US" dirty="0" smtClean="0"/>
              <a:t>，   </a:t>
            </a:r>
            <a:r>
              <a:rPr lang="zh-CN" altLang="en-US" dirty="0" smtClean="0"/>
              <a:t>而在有关海关办理报关备案的审批手续的海关管理规定</a:t>
            </a:r>
            <a:r>
              <a:rPr lang="en-US" dirty="0" smtClean="0"/>
              <a:t>。  </a:t>
            </a:r>
            <a:r>
              <a:rPr lang="zh-CN" altLang="en-US" dirty="0" smtClean="0"/>
              <a:t>经</a:t>
            </a:r>
            <a:r>
              <a:rPr lang="zh-CN" altLang="en-US" dirty="0" smtClean="0"/>
              <a:t>批准在</a:t>
            </a:r>
            <a:r>
              <a:rPr lang="zh-CN" altLang="en-US" dirty="0" smtClean="0"/>
              <a:t>异地报关备案的报关企业</a:t>
            </a:r>
            <a:r>
              <a:rPr lang="en-US" dirty="0" smtClean="0"/>
              <a:t>，   </a:t>
            </a:r>
            <a:r>
              <a:rPr lang="zh-CN" altLang="en-US" dirty="0" smtClean="0"/>
              <a:t>可以在准予异地备案地海关所辖关区内各口岸办理报关手续</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41987" name="Rectangle 3"/>
          <p:cNvSpPr>
            <a:spLocks noGrp="1" noChangeArrowheads="1"/>
          </p:cNvSpPr>
          <p:nvPr>
            <p:ph type="body" idx="1"/>
          </p:nvPr>
        </p:nvSpPr>
        <p:spPr/>
        <p:txBody>
          <a:bodyPr/>
          <a:lstStyle/>
          <a:p>
            <a:r>
              <a:rPr lang="en-US" dirty="0" smtClean="0"/>
              <a:t>２  </a:t>
            </a:r>
            <a:r>
              <a:rPr lang="zh-CN" altLang="en-US" dirty="0" smtClean="0"/>
              <a:t>自理报关企业异地报关备案程序</a:t>
            </a:r>
          </a:p>
          <a:p>
            <a:r>
              <a:rPr lang="en-US" dirty="0" smtClean="0"/>
              <a:t>（１）  </a:t>
            </a:r>
            <a:r>
              <a:rPr lang="zh-CN" altLang="en-US" dirty="0" smtClean="0"/>
              <a:t>向报关注册地海关递交异地报关备案的申请</a:t>
            </a:r>
            <a:r>
              <a:rPr lang="en-US" dirty="0" smtClean="0"/>
              <a:t>。</a:t>
            </a:r>
            <a:endParaRPr lang="zh-CN" altLang="en-US" dirty="0" smtClean="0"/>
          </a:p>
          <a:p>
            <a:r>
              <a:rPr lang="zh-CN" altLang="en-US" dirty="0" smtClean="0"/>
              <a:t>一般情况下</a:t>
            </a:r>
            <a:r>
              <a:rPr lang="en-US" dirty="0" smtClean="0"/>
              <a:t>，  </a:t>
            </a:r>
            <a:r>
              <a:rPr lang="zh-CN" altLang="en-US" dirty="0" smtClean="0"/>
              <a:t>只有已向海关办理了报关注册登记并持有海关核发的  </a:t>
            </a:r>
            <a:r>
              <a:rPr lang="en-US" dirty="0" smtClean="0"/>
              <a:t>《 </a:t>
            </a:r>
            <a:r>
              <a:rPr lang="zh-CN" altLang="en-US" dirty="0" smtClean="0"/>
              <a:t>报关注册登记证 明书</a:t>
            </a:r>
            <a:r>
              <a:rPr lang="en-US" dirty="0" smtClean="0"/>
              <a:t>》  </a:t>
            </a:r>
            <a:r>
              <a:rPr lang="zh-CN" altLang="en-US" dirty="0" smtClean="0"/>
              <a:t>的自理报关企业</a:t>
            </a:r>
            <a:r>
              <a:rPr lang="en-US" dirty="0" smtClean="0"/>
              <a:t>，  </a:t>
            </a:r>
            <a:r>
              <a:rPr lang="zh-CN" altLang="en-US" dirty="0" smtClean="0"/>
              <a:t>才能向海关申请办理异地报关备案</a:t>
            </a:r>
            <a:r>
              <a:rPr lang="en-US" dirty="0" smtClean="0"/>
              <a:t>。</a:t>
            </a:r>
            <a:endParaRPr lang="zh-CN" altLang="en-US" dirty="0" smtClean="0"/>
          </a:p>
          <a:p>
            <a:r>
              <a:rPr lang="en-US" dirty="0" smtClean="0"/>
              <a:t>（２）  </a:t>
            </a:r>
            <a:r>
              <a:rPr lang="zh-CN" altLang="en-US" dirty="0" smtClean="0"/>
              <a:t>原报关注册地的海关审核</a:t>
            </a:r>
            <a:r>
              <a:rPr lang="en-US" dirty="0" smtClean="0"/>
              <a:t>。</a:t>
            </a:r>
            <a:endParaRPr lang="zh-CN" altLang="en-US" dirty="0" smtClean="0"/>
          </a:p>
          <a:p>
            <a:r>
              <a:rPr lang="zh-CN" altLang="en-US" dirty="0" smtClean="0"/>
              <a:t>原报关注册地海关对申请企业呈交的文件</a:t>
            </a:r>
            <a:r>
              <a:rPr lang="en-US" dirty="0" smtClean="0"/>
              <a:t>、  </a:t>
            </a:r>
            <a:r>
              <a:rPr lang="zh-CN" altLang="en-US" dirty="0" smtClean="0"/>
              <a:t>资料进行审核并在  </a:t>
            </a:r>
            <a:r>
              <a:rPr lang="en-US" dirty="0" smtClean="0"/>
              <a:t>《 </a:t>
            </a:r>
            <a:r>
              <a:rPr lang="zh-CN" altLang="en-US" dirty="0" smtClean="0"/>
              <a:t>自理报关备案申请书</a:t>
            </a:r>
            <a:r>
              <a:rPr lang="en-US" dirty="0" smtClean="0"/>
              <a:t>》 </a:t>
            </a:r>
            <a:r>
              <a:rPr lang="zh-CN" altLang="en-US" dirty="0" smtClean="0"/>
              <a:t>正本  </a:t>
            </a:r>
            <a:r>
              <a:rPr lang="en-US" dirty="0" smtClean="0"/>
              <a:t>“ </a:t>
            </a:r>
            <a:r>
              <a:rPr lang="zh-CN" altLang="en-US" dirty="0" smtClean="0"/>
              <a:t>备案情况</a:t>
            </a:r>
            <a:r>
              <a:rPr lang="en-US" dirty="0" smtClean="0"/>
              <a:t>”   </a:t>
            </a:r>
            <a:r>
              <a:rPr lang="zh-CN" altLang="en-US" dirty="0" smtClean="0"/>
              <a:t>栏内加注意见并加盖印章</a:t>
            </a:r>
            <a:r>
              <a:rPr lang="en-US" dirty="0" smtClean="0"/>
              <a:t>，  </a:t>
            </a:r>
            <a:r>
              <a:rPr lang="zh-CN" altLang="en-US" dirty="0" smtClean="0"/>
              <a:t>与企业递交的有关文件</a:t>
            </a:r>
            <a:r>
              <a:rPr lang="en-US" dirty="0" smtClean="0"/>
              <a:t>、   </a:t>
            </a:r>
            <a:r>
              <a:rPr lang="zh-CN" altLang="en-US" dirty="0" smtClean="0"/>
              <a:t>资料一起制作  </a:t>
            </a:r>
            <a:r>
              <a:rPr lang="en-US" dirty="0" smtClean="0"/>
              <a:t>“ </a:t>
            </a:r>
            <a:r>
              <a:rPr lang="zh-CN" altLang="en-US" dirty="0" smtClean="0"/>
              <a:t>关 封</a:t>
            </a:r>
            <a:r>
              <a:rPr lang="en-US" dirty="0" smtClean="0"/>
              <a:t>” 。  </a:t>
            </a:r>
            <a:r>
              <a:rPr lang="zh-CN" altLang="en-US" dirty="0" smtClean="0"/>
              <a:t>同时</a:t>
            </a:r>
            <a:r>
              <a:rPr lang="en-US" dirty="0" smtClean="0"/>
              <a:t>，  </a:t>
            </a:r>
            <a:r>
              <a:rPr lang="zh-CN" altLang="en-US" dirty="0" smtClean="0"/>
              <a:t>海关还在  </a:t>
            </a:r>
            <a:r>
              <a:rPr lang="en-US" dirty="0" smtClean="0"/>
              <a:t>《 </a:t>
            </a:r>
            <a:r>
              <a:rPr lang="zh-CN" altLang="en-US" dirty="0" smtClean="0"/>
              <a:t>自理报关注册登记证明书</a:t>
            </a:r>
            <a:r>
              <a:rPr lang="en-US" dirty="0" smtClean="0"/>
              <a:t>》   </a:t>
            </a:r>
            <a:r>
              <a:rPr lang="zh-CN" altLang="en-US" dirty="0" smtClean="0"/>
              <a:t>正本  </a:t>
            </a:r>
            <a:r>
              <a:rPr lang="en-US" dirty="0" smtClean="0"/>
              <a:t>“ </a:t>
            </a:r>
            <a:r>
              <a:rPr lang="zh-CN" altLang="en-US" dirty="0" smtClean="0"/>
              <a:t>备案情况</a:t>
            </a:r>
            <a:r>
              <a:rPr lang="en-US" dirty="0" smtClean="0"/>
              <a:t>”   </a:t>
            </a:r>
            <a:r>
              <a:rPr lang="zh-CN" altLang="en-US" dirty="0" smtClean="0"/>
              <a:t>栏内批注审核批准的 情况</a:t>
            </a:r>
            <a:r>
              <a:rPr lang="en-US" dirty="0" smtClean="0"/>
              <a:t>，  </a:t>
            </a:r>
            <a:r>
              <a:rPr lang="zh-CN" altLang="en-US" dirty="0" smtClean="0"/>
              <a:t>一并退交申请企业</a:t>
            </a:r>
            <a:r>
              <a:rPr lang="en-US" dirty="0" smtClean="0"/>
              <a:t>。  “ </a:t>
            </a:r>
            <a:r>
              <a:rPr lang="zh-CN" altLang="en-US" dirty="0" smtClean="0"/>
              <a:t>关封</a:t>
            </a:r>
            <a:r>
              <a:rPr lang="en-US" dirty="0" smtClean="0"/>
              <a:t>”  </a:t>
            </a:r>
            <a:r>
              <a:rPr lang="zh-CN" altLang="en-US" dirty="0" smtClean="0"/>
              <a:t>由申请企业送交有关海关办理异地报关备案手续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6147"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报关人</a:t>
            </a:r>
          </a:p>
          <a:p>
            <a:pPr>
              <a:lnSpc>
                <a:spcPct val="150000"/>
              </a:lnSpc>
            </a:pPr>
            <a:r>
              <a:rPr lang="zh-CN" altLang="en-US" dirty="0" smtClean="0"/>
              <a:t>报关人包括进出境运输工具负责人</a:t>
            </a:r>
            <a:r>
              <a:rPr lang="en-US" dirty="0" smtClean="0"/>
              <a:t>、  </a:t>
            </a:r>
            <a:r>
              <a:rPr lang="zh-CN" altLang="en-US" dirty="0" smtClean="0"/>
              <a:t>进出口货物收发货人</a:t>
            </a:r>
            <a:r>
              <a:rPr lang="en-US" dirty="0" smtClean="0"/>
              <a:t>、   </a:t>
            </a:r>
            <a:r>
              <a:rPr lang="zh-CN" altLang="en-US" dirty="0" smtClean="0"/>
              <a:t>进出境物品所有人或 者 他 们的代理人</a:t>
            </a:r>
            <a:r>
              <a:rPr lang="en-US" dirty="0" smtClean="0"/>
              <a:t>，  </a:t>
            </a:r>
            <a:r>
              <a:rPr lang="zh-CN" altLang="en-US" dirty="0" smtClean="0"/>
              <a:t>是报关 行 为 的 承 担 者</a:t>
            </a:r>
            <a:r>
              <a:rPr lang="en-US" dirty="0" smtClean="0"/>
              <a:t>。 </a:t>
            </a:r>
          </a:p>
          <a:p>
            <a:pPr>
              <a:lnSpc>
                <a:spcPct val="150000"/>
              </a:lnSpc>
            </a:pPr>
            <a:r>
              <a:rPr lang="en-US" dirty="0" smtClean="0"/>
              <a:t>６  </a:t>
            </a:r>
            <a:r>
              <a:rPr lang="zh-CN" altLang="en-US" dirty="0" smtClean="0"/>
              <a:t>报关注册登记范围</a:t>
            </a:r>
          </a:p>
          <a:p>
            <a:pPr>
              <a:lnSpc>
                <a:spcPct val="150000"/>
              </a:lnSpc>
            </a:pPr>
            <a:r>
              <a:rPr lang="zh-CN" altLang="en-US" dirty="0" smtClean="0"/>
              <a:t>报关注册登记的范围</a:t>
            </a:r>
            <a:r>
              <a:rPr lang="en-US" dirty="0" smtClean="0"/>
              <a:t>。  </a:t>
            </a:r>
            <a:r>
              <a:rPr lang="zh-CN" altLang="en-US" dirty="0" smtClean="0"/>
              <a:t>根据我国  </a:t>
            </a:r>
            <a:r>
              <a:rPr lang="en-US" dirty="0" smtClean="0"/>
              <a:t>《 </a:t>
            </a:r>
            <a:r>
              <a:rPr lang="zh-CN" altLang="en-US" dirty="0" smtClean="0"/>
              <a:t>海关法</a:t>
            </a:r>
            <a:r>
              <a:rPr lang="en-US" dirty="0" smtClean="0"/>
              <a:t>》  </a:t>
            </a:r>
            <a:r>
              <a:rPr lang="zh-CN" altLang="en-US" dirty="0" smtClean="0"/>
              <a:t>的规定</a:t>
            </a:r>
            <a:r>
              <a:rPr lang="en-US" dirty="0" smtClean="0"/>
              <a:t>，  </a:t>
            </a:r>
            <a:r>
              <a:rPr lang="zh-CN" altLang="en-US" dirty="0" smtClean="0"/>
              <a:t>可以向海关办理报关注册登记的  单位有两类</a:t>
            </a:r>
            <a:r>
              <a:rPr lang="en-US" dirty="0" smtClean="0"/>
              <a:t>：  </a:t>
            </a:r>
            <a:r>
              <a:rPr lang="zh-CN" altLang="en-US" dirty="0" smtClean="0"/>
              <a:t>一是进出口货物收发货人</a:t>
            </a:r>
            <a:r>
              <a:rPr lang="en-US" dirty="0" smtClean="0"/>
              <a:t>，  </a:t>
            </a:r>
            <a:r>
              <a:rPr lang="zh-CN" altLang="en-US" dirty="0" smtClean="0"/>
              <a:t>主要包括有进出口经营权的内资公司</a:t>
            </a:r>
            <a:r>
              <a:rPr lang="en-US" dirty="0" smtClean="0"/>
              <a:t>、  </a:t>
            </a:r>
            <a:r>
              <a:rPr lang="zh-CN" altLang="en-US" dirty="0" smtClean="0"/>
              <a:t>外商投资企业等</a:t>
            </a:r>
            <a:r>
              <a:rPr lang="en-US" dirty="0" smtClean="0"/>
              <a:t>；  </a:t>
            </a:r>
            <a:r>
              <a:rPr lang="zh-CN" altLang="en-US" dirty="0" smtClean="0"/>
              <a:t>二是报关企业</a:t>
            </a:r>
            <a:r>
              <a:rPr lang="en-US" dirty="0" smtClean="0"/>
              <a:t>，  </a:t>
            </a:r>
            <a:r>
              <a:rPr lang="zh-CN" altLang="en-US" dirty="0" smtClean="0"/>
              <a:t>主要包括专业报关企业</a:t>
            </a:r>
            <a:r>
              <a:rPr lang="en-US" dirty="0" smtClean="0"/>
              <a:t>、   </a:t>
            </a:r>
            <a:r>
              <a:rPr lang="zh-CN" altLang="en-US" dirty="0" smtClean="0"/>
              <a:t>代理报关企业</a:t>
            </a:r>
            <a:r>
              <a:rPr lang="en-US" dirty="0" smtClean="0"/>
              <a:t>。  </a:t>
            </a:r>
            <a:r>
              <a:rPr lang="zh-CN" altLang="en-US" dirty="0" smtClean="0"/>
              <a:t>其他企业和单位</a:t>
            </a:r>
            <a:r>
              <a:rPr lang="en-US" dirty="0" smtClean="0"/>
              <a:t>，  </a:t>
            </a:r>
            <a:r>
              <a:rPr lang="zh-CN" altLang="en-US" dirty="0" smtClean="0"/>
              <a:t>海关一般 不接受申请办理报关注册登记</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43011"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异地备案地海关审核并颁发证书</a:t>
            </a:r>
            <a:r>
              <a:rPr lang="en-US" dirty="0" smtClean="0"/>
              <a:t>。</a:t>
            </a:r>
            <a:endParaRPr lang="zh-CN" altLang="en-US" dirty="0" smtClean="0"/>
          </a:p>
          <a:p>
            <a:pPr>
              <a:lnSpc>
                <a:spcPct val="200000"/>
              </a:lnSpc>
            </a:pPr>
            <a:r>
              <a:rPr lang="zh-CN" altLang="en-US" dirty="0" smtClean="0"/>
              <a:t>申请企业在向异地备案地海关递交原注册地海关制作的</a:t>
            </a:r>
            <a:r>
              <a:rPr lang="en-US" dirty="0" smtClean="0"/>
              <a:t>   “ </a:t>
            </a:r>
            <a:r>
              <a:rPr lang="zh-CN" altLang="en-US" dirty="0" smtClean="0"/>
              <a:t>关封</a:t>
            </a:r>
            <a:r>
              <a:rPr lang="en-US" dirty="0" smtClean="0"/>
              <a:t>”   </a:t>
            </a:r>
            <a:r>
              <a:rPr lang="zh-CN" altLang="en-US" dirty="0" smtClean="0"/>
              <a:t>后</a:t>
            </a:r>
            <a:r>
              <a:rPr lang="en-US" dirty="0" smtClean="0"/>
              <a:t>，  </a:t>
            </a:r>
            <a:r>
              <a:rPr lang="zh-CN" altLang="en-US" dirty="0" smtClean="0"/>
              <a:t>异地备案地海关 应当认真审核申请企业递交的文件资料</a:t>
            </a:r>
            <a:r>
              <a:rPr lang="en-US" dirty="0" smtClean="0"/>
              <a:t>，  </a:t>
            </a:r>
            <a:r>
              <a:rPr lang="zh-CN" altLang="en-US" dirty="0" smtClean="0"/>
              <a:t>经审核确认文件资料齐全</a:t>
            </a:r>
            <a:r>
              <a:rPr lang="en-US" dirty="0" smtClean="0"/>
              <a:t>、   </a:t>
            </a:r>
            <a:r>
              <a:rPr lang="zh-CN" altLang="en-US" dirty="0" smtClean="0"/>
              <a:t>有效后</a:t>
            </a:r>
            <a:r>
              <a:rPr lang="en-US" dirty="0" smtClean="0"/>
              <a:t>，  </a:t>
            </a:r>
            <a:r>
              <a:rPr lang="zh-CN" altLang="en-US" dirty="0" smtClean="0"/>
              <a:t>向申请企业签 发  </a:t>
            </a:r>
            <a:r>
              <a:rPr lang="en-US" dirty="0" smtClean="0"/>
              <a:t>《 </a:t>
            </a:r>
            <a:r>
              <a:rPr lang="zh-CN" altLang="en-US" dirty="0" smtClean="0"/>
              <a:t>自理报关单位报关备案证明书</a:t>
            </a:r>
            <a:r>
              <a:rPr lang="en-US" dirty="0" smtClean="0"/>
              <a:t>》 。  </a:t>
            </a:r>
            <a:r>
              <a:rPr lang="zh-CN" altLang="en-US" dirty="0" smtClean="0"/>
              <a:t>至此</a:t>
            </a:r>
            <a:r>
              <a:rPr lang="en-US" dirty="0" smtClean="0"/>
              <a:t>，  </a:t>
            </a:r>
            <a:r>
              <a:rPr lang="zh-CN" altLang="en-US" dirty="0" smtClean="0"/>
              <a:t>申请企业便可以在异地备案地海关辖区内各口 岸办理报关业务</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44035"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专业</a:t>
            </a:r>
            <a:r>
              <a:rPr lang="en-US" dirty="0" smtClean="0"/>
              <a:t>、  </a:t>
            </a:r>
            <a:r>
              <a:rPr lang="zh-CN" altLang="en-US" dirty="0" smtClean="0"/>
              <a:t>代理报关企业异地报关备案程序</a:t>
            </a:r>
          </a:p>
          <a:p>
            <a:pPr>
              <a:lnSpc>
                <a:spcPct val="150000"/>
              </a:lnSpc>
            </a:pPr>
            <a:r>
              <a:rPr lang="en-US" dirty="0" smtClean="0"/>
              <a:t>（１） </a:t>
            </a:r>
            <a:r>
              <a:rPr lang="zh-CN" altLang="en-US" dirty="0" smtClean="0"/>
              <a:t>专业报关企业</a:t>
            </a:r>
            <a:r>
              <a:rPr lang="en-US" dirty="0" smtClean="0"/>
              <a:t>， </a:t>
            </a:r>
            <a:r>
              <a:rPr lang="zh-CN" altLang="en-US" dirty="0" smtClean="0"/>
              <a:t>如需办理异地报关备案申请手续</a:t>
            </a:r>
            <a:r>
              <a:rPr lang="en-US" dirty="0" smtClean="0"/>
              <a:t>，  </a:t>
            </a:r>
            <a:r>
              <a:rPr lang="zh-CN" altLang="en-US" dirty="0" smtClean="0"/>
              <a:t>应由企业所在报关注册地主管  海关报海关总署审批后</a:t>
            </a:r>
            <a:r>
              <a:rPr lang="en-US" dirty="0" smtClean="0"/>
              <a:t>，   </a:t>
            </a:r>
            <a:r>
              <a:rPr lang="zh-CN" altLang="en-US" dirty="0" smtClean="0"/>
              <a:t>再由主管地海关颁发  </a:t>
            </a:r>
            <a:r>
              <a:rPr lang="en-US" dirty="0" smtClean="0"/>
              <a:t>《 </a:t>
            </a:r>
            <a:r>
              <a:rPr lang="zh-CN" altLang="en-US" dirty="0" smtClean="0"/>
              <a:t>专业报关企业报关备案证书</a:t>
            </a:r>
            <a:r>
              <a:rPr lang="en-US" dirty="0" smtClean="0"/>
              <a:t>》   </a:t>
            </a:r>
            <a:r>
              <a:rPr lang="zh-CN" altLang="en-US" dirty="0" smtClean="0"/>
              <a:t>才能进行异 地报关业务</a:t>
            </a:r>
            <a:r>
              <a:rPr lang="en-US" dirty="0" smtClean="0"/>
              <a:t>。</a:t>
            </a:r>
            <a:endParaRPr lang="zh-CN" altLang="en-US" dirty="0" smtClean="0"/>
          </a:p>
          <a:p>
            <a:pPr>
              <a:lnSpc>
                <a:spcPct val="150000"/>
              </a:lnSpc>
            </a:pPr>
            <a:r>
              <a:rPr lang="en-US" dirty="0" smtClean="0"/>
              <a:t>（２） </a:t>
            </a:r>
            <a:r>
              <a:rPr lang="zh-CN" altLang="en-US" dirty="0" smtClean="0"/>
              <a:t>代理报关企业</a:t>
            </a:r>
            <a:r>
              <a:rPr lang="en-US" dirty="0" smtClean="0"/>
              <a:t>， </a:t>
            </a:r>
            <a:r>
              <a:rPr lang="zh-CN" altLang="en-US" dirty="0" smtClean="0"/>
              <a:t>原则上限在所在关区各口岸办理报关业务</a:t>
            </a:r>
            <a:r>
              <a:rPr lang="en-US" dirty="0" smtClean="0"/>
              <a:t>。  </a:t>
            </a:r>
            <a:r>
              <a:rPr lang="zh-CN" altLang="en-US" dirty="0" smtClean="0"/>
              <a:t>特殊情况需异地报关 备案的</a:t>
            </a:r>
            <a:r>
              <a:rPr lang="en-US" dirty="0" smtClean="0"/>
              <a:t>，  </a:t>
            </a:r>
            <a:r>
              <a:rPr lang="zh-CN" altLang="en-US" dirty="0" smtClean="0"/>
              <a:t>应由注册地主管海关征得异地海关同意后</a:t>
            </a:r>
            <a:r>
              <a:rPr lang="en-US" dirty="0" smtClean="0"/>
              <a:t>，  </a:t>
            </a:r>
            <a:r>
              <a:rPr lang="zh-CN" altLang="en-US" dirty="0" smtClean="0"/>
              <a:t>报海关总署核准</a:t>
            </a:r>
            <a:r>
              <a:rPr lang="en-US" dirty="0" smtClean="0"/>
              <a:t>，  </a:t>
            </a:r>
            <a:r>
              <a:rPr lang="zh-CN" altLang="en-US" dirty="0" smtClean="0"/>
              <a:t>方可在异地办理报关 备案申请手续</a:t>
            </a:r>
            <a:r>
              <a:rPr lang="en-US" dirty="0" smtClean="0"/>
              <a:t>。  </a:t>
            </a:r>
            <a:r>
              <a:rPr lang="zh-CN" altLang="en-US" dirty="0" smtClean="0"/>
              <a:t>待海关颁发  </a:t>
            </a:r>
            <a:r>
              <a:rPr lang="en-US" dirty="0" smtClean="0"/>
              <a:t>《 </a:t>
            </a:r>
            <a:r>
              <a:rPr lang="zh-CN" altLang="en-US" dirty="0" smtClean="0"/>
              <a:t>代理报关企业报关备案证书</a:t>
            </a:r>
            <a:r>
              <a:rPr lang="en-US" dirty="0" smtClean="0"/>
              <a:t>》   </a:t>
            </a:r>
            <a:r>
              <a:rPr lang="zh-CN" altLang="en-US" dirty="0" smtClean="0"/>
              <a:t>后才能办理异地报关业务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a:t>
            </a:r>
            <a:r>
              <a:rPr lang="zh-CN" altLang="en-US" dirty="0" smtClean="0"/>
              <a:t>进出口</a:t>
            </a:r>
            <a:r>
              <a:rPr lang="zh-CN" altLang="en-US" dirty="0" smtClean="0"/>
              <a:t>货物通关</a:t>
            </a:r>
            <a:r>
              <a:rPr lang="zh-CN" altLang="en-US" dirty="0" smtClean="0"/>
              <a:t>制度</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通关制度</a:t>
            </a:r>
          </a:p>
          <a:p>
            <a:pPr>
              <a:lnSpc>
                <a:spcPct val="150000"/>
              </a:lnSpc>
            </a:pPr>
            <a:r>
              <a:rPr lang="en-US" dirty="0" smtClean="0"/>
              <a:t>１  </a:t>
            </a:r>
            <a:r>
              <a:rPr lang="zh-CN" altLang="en-US" dirty="0" smtClean="0"/>
              <a:t>通关定义</a:t>
            </a:r>
          </a:p>
          <a:p>
            <a:pPr>
              <a:lnSpc>
                <a:spcPct val="150000"/>
              </a:lnSpc>
            </a:pPr>
            <a:r>
              <a:rPr lang="zh-CN" altLang="en-US" dirty="0" smtClean="0"/>
              <a:t>通关是指进出境运输工具的负责人</a:t>
            </a:r>
            <a:r>
              <a:rPr lang="en-US" dirty="0" smtClean="0"/>
              <a:t>、  </a:t>
            </a:r>
            <a:r>
              <a:rPr lang="zh-CN" altLang="en-US" dirty="0" smtClean="0"/>
              <a:t>货物的收发货人及其代理人</a:t>
            </a:r>
            <a:r>
              <a:rPr lang="en-US" dirty="0" smtClean="0"/>
              <a:t>、  </a:t>
            </a:r>
            <a:r>
              <a:rPr lang="zh-CN" altLang="en-US" dirty="0" smtClean="0"/>
              <a:t>物品的所有人向海关 申请办理进出口手续</a:t>
            </a:r>
            <a:r>
              <a:rPr lang="en-US" dirty="0" smtClean="0"/>
              <a:t>，  </a:t>
            </a:r>
            <a:r>
              <a:rPr lang="zh-CN" altLang="en-US" dirty="0" smtClean="0"/>
              <a:t>海关对其呈交的单证和申请进出境的货物</a:t>
            </a:r>
            <a:r>
              <a:rPr lang="en-US" dirty="0" smtClean="0"/>
              <a:t>、  </a:t>
            </a:r>
            <a:r>
              <a:rPr lang="zh-CN" altLang="en-US" dirty="0" smtClean="0"/>
              <a:t>运输工具和物品依法进行 审核</a:t>
            </a:r>
            <a:r>
              <a:rPr lang="en-US" dirty="0" smtClean="0"/>
              <a:t>、  </a:t>
            </a:r>
            <a:r>
              <a:rPr lang="zh-CN" altLang="en-US" dirty="0" smtClean="0"/>
              <a:t>查验</a:t>
            </a:r>
            <a:r>
              <a:rPr lang="en-US" dirty="0" smtClean="0"/>
              <a:t>、  </a:t>
            </a:r>
            <a:r>
              <a:rPr lang="zh-CN" altLang="en-US" dirty="0" smtClean="0"/>
              <a:t>征缴税费</a:t>
            </a:r>
            <a:r>
              <a:rPr lang="en-US" dirty="0" smtClean="0"/>
              <a:t>、  </a:t>
            </a:r>
            <a:r>
              <a:rPr lang="zh-CN" altLang="en-US" dirty="0" smtClean="0"/>
              <a:t>批准进口或者出口的全过程</a:t>
            </a:r>
            <a:r>
              <a:rPr lang="en-US" dirty="0" smtClean="0"/>
              <a:t>。  </a:t>
            </a:r>
            <a:r>
              <a:rPr lang="zh-CN" altLang="en-US" dirty="0" smtClean="0"/>
              <a:t>从海关监管的相对人的角度看</a:t>
            </a:r>
            <a:r>
              <a:rPr lang="en-US" dirty="0" smtClean="0"/>
              <a:t>，   </a:t>
            </a:r>
            <a:r>
              <a:rPr lang="zh-CN" altLang="en-US" dirty="0" smtClean="0"/>
              <a:t>实际 就是接受海关监管</a:t>
            </a:r>
            <a:r>
              <a:rPr lang="en-US" dirty="0" smtClean="0"/>
              <a:t>、  </a:t>
            </a:r>
            <a:r>
              <a:rPr lang="zh-CN" altLang="en-US" dirty="0" smtClean="0"/>
              <a:t>依法进行报关的具体过程</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4608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放行与结关</a:t>
            </a:r>
          </a:p>
          <a:p>
            <a:pPr>
              <a:lnSpc>
                <a:spcPct val="150000"/>
              </a:lnSpc>
            </a:pPr>
            <a:r>
              <a:rPr lang="zh-CN" altLang="en-US" dirty="0" smtClean="0"/>
              <a:t>放行是口岸海关监管现场作业的最后一个环节</a:t>
            </a:r>
            <a:r>
              <a:rPr lang="en-US" dirty="0" smtClean="0"/>
              <a:t>。  </a:t>
            </a:r>
            <a:r>
              <a:rPr lang="zh-CN" altLang="en-US" dirty="0" smtClean="0"/>
              <a:t>口岸海关在接受进出口货物的申报后</a:t>
            </a:r>
            <a:r>
              <a:rPr lang="zh-CN" altLang="en-US" dirty="0" smtClean="0"/>
              <a:t>经</a:t>
            </a:r>
            <a:r>
              <a:rPr lang="zh-CN" altLang="en-US" dirty="0" smtClean="0"/>
              <a:t>审核报关单据</a:t>
            </a:r>
            <a:r>
              <a:rPr lang="en-US" dirty="0" smtClean="0"/>
              <a:t>、  </a:t>
            </a:r>
            <a:r>
              <a:rPr lang="zh-CN" altLang="en-US" dirty="0" smtClean="0"/>
              <a:t>查验实际货物</a:t>
            </a:r>
            <a:r>
              <a:rPr lang="en-US" dirty="0" smtClean="0"/>
              <a:t>，  </a:t>
            </a:r>
            <a:r>
              <a:rPr lang="zh-CN" altLang="en-US" dirty="0" smtClean="0"/>
              <a:t>依法办理进出口税费计征手续并缴纳税款后</a:t>
            </a:r>
            <a:r>
              <a:rPr lang="en-US" dirty="0" smtClean="0"/>
              <a:t>，  </a:t>
            </a:r>
            <a:r>
              <a:rPr lang="zh-CN" altLang="en-US" dirty="0" smtClean="0"/>
              <a:t>在有关单据</a:t>
            </a:r>
            <a:r>
              <a:rPr lang="zh-CN" altLang="en-US" dirty="0" smtClean="0"/>
              <a:t>上签</a:t>
            </a:r>
            <a:r>
              <a:rPr lang="zh-CN" altLang="en-US" dirty="0" smtClean="0"/>
              <a:t>盖放行章</a:t>
            </a:r>
            <a:r>
              <a:rPr lang="en-US" dirty="0" smtClean="0"/>
              <a:t>，  </a:t>
            </a:r>
            <a:r>
              <a:rPr lang="zh-CN" altLang="en-US" dirty="0" smtClean="0"/>
              <a:t>海关结束其现场监督行为</a:t>
            </a:r>
            <a:r>
              <a:rPr lang="en-US" dirty="0" smtClean="0"/>
              <a:t>，   </a:t>
            </a:r>
            <a:r>
              <a:rPr lang="zh-CN" altLang="en-US" dirty="0" smtClean="0"/>
              <a:t>在这种情况下</a:t>
            </a:r>
            <a:r>
              <a:rPr lang="en-US" dirty="0" smtClean="0"/>
              <a:t>，  </a:t>
            </a:r>
            <a:r>
              <a:rPr lang="zh-CN" altLang="en-US" dirty="0" smtClean="0"/>
              <a:t>放行即为结关</a:t>
            </a:r>
            <a:r>
              <a:rPr lang="en-US" dirty="0" smtClean="0"/>
              <a:t>。  </a:t>
            </a:r>
            <a:r>
              <a:rPr lang="zh-CN" altLang="en-US" dirty="0" smtClean="0"/>
              <a:t>进出口货物可由其 收货人提取</a:t>
            </a:r>
            <a:r>
              <a:rPr lang="en-US" dirty="0" smtClean="0"/>
              <a:t>、  </a:t>
            </a:r>
            <a:r>
              <a:rPr lang="zh-CN" altLang="en-US" dirty="0" smtClean="0"/>
              <a:t>发运</a:t>
            </a:r>
            <a:r>
              <a:rPr lang="en-US" dirty="0" smtClean="0"/>
              <a:t>，  </a:t>
            </a:r>
            <a:r>
              <a:rPr lang="zh-CN" altLang="en-US" dirty="0" smtClean="0"/>
              <a:t>出口货物可由其发货人装船</a:t>
            </a:r>
            <a:r>
              <a:rPr lang="en-US" dirty="0" smtClean="0"/>
              <a:t>、   </a:t>
            </a:r>
            <a:r>
              <a:rPr lang="zh-CN" altLang="en-US" dirty="0" smtClean="0"/>
              <a:t>起运</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47107"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进出口货物申报</a:t>
            </a:r>
          </a:p>
          <a:p>
            <a:pPr eaLnBrk="1" hangingPunct="1"/>
            <a:r>
              <a:rPr lang="en-US" dirty="0" smtClean="0"/>
              <a:t>１  </a:t>
            </a:r>
            <a:r>
              <a:rPr lang="zh-CN" altLang="en-US" dirty="0" smtClean="0"/>
              <a:t>申报资格</a:t>
            </a:r>
          </a:p>
          <a:p>
            <a:r>
              <a:rPr lang="zh-CN" altLang="en-US" dirty="0" smtClean="0"/>
              <a:t> 报关单位及其报关员的报关资格应符合以下几个方面的条件</a:t>
            </a:r>
            <a:r>
              <a:rPr lang="en-US" dirty="0" smtClean="0"/>
              <a:t>：</a:t>
            </a:r>
            <a:endParaRPr lang="zh-CN" altLang="en-US" dirty="0" smtClean="0"/>
          </a:p>
          <a:p>
            <a:r>
              <a:rPr lang="en-US" dirty="0" smtClean="0"/>
              <a:t>（１）  </a:t>
            </a:r>
            <a:r>
              <a:rPr lang="zh-CN" altLang="en-US" dirty="0" smtClean="0"/>
              <a:t>进出口货物的收发货人是有权经营进出口业务的企业</a:t>
            </a:r>
            <a:r>
              <a:rPr lang="en-US" dirty="0" smtClean="0"/>
              <a:t>；</a:t>
            </a:r>
            <a:endParaRPr lang="zh-CN" altLang="en-US" dirty="0" smtClean="0"/>
          </a:p>
          <a:p>
            <a:r>
              <a:rPr lang="en-US" dirty="0" smtClean="0"/>
              <a:t>（２）  </a:t>
            </a:r>
            <a:r>
              <a:rPr lang="zh-CN" altLang="en-US" dirty="0" smtClean="0"/>
              <a:t>有权经营进出口业务的收发货人</a:t>
            </a:r>
            <a:r>
              <a:rPr lang="en-US" dirty="0" smtClean="0"/>
              <a:t>   （ </a:t>
            </a:r>
            <a:r>
              <a:rPr lang="zh-CN" altLang="en-US" dirty="0" smtClean="0"/>
              <a:t>即自理报关企业</a:t>
            </a:r>
            <a:r>
              <a:rPr lang="en-US" dirty="0" smtClean="0"/>
              <a:t>）   </a:t>
            </a:r>
            <a:r>
              <a:rPr lang="zh-CN" altLang="en-US" dirty="0" smtClean="0"/>
              <a:t>已向海关办理了报关注册登 记手续</a:t>
            </a:r>
            <a:r>
              <a:rPr lang="en-US" dirty="0" smtClean="0"/>
              <a:t>；</a:t>
            </a:r>
            <a:endParaRPr lang="zh-CN" altLang="en-US" dirty="0" smtClean="0"/>
          </a:p>
          <a:p>
            <a:r>
              <a:rPr lang="en-US" dirty="0" smtClean="0"/>
              <a:t>（３）  </a:t>
            </a:r>
            <a:r>
              <a:rPr lang="zh-CN" altLang="en-US" dirty="0" smtClean="0"/>
              <a:t>专门或代理从事办理报关手续的专业报关企业</a:t>
            </a:r>
            <a:r>
              <a:rPr lang="en-US" dirty="0" smtClean="0"/>
              <a:t>、  </a:t>
            </a:r>
            <a:r>
              <a:rPr lang="zh-CN" altLang="en-US" dirty="0" smtClean="0"/>
              <a:t>代理报关企业已向海关办理了</a:t>
            </a:r>
            <a:r>
              <a:rPr lang="zh-CN" altLang="en-US" dirty="0" smtClean="0"/>
              <a:t>报关</a:t>
            </a:r>
            <a:r>
              <a:rPr lang="zh-CN" altLang="en-US" dirty="0" smtClean="0"/>
              <a:t>注册登记手续</a:t>
            </a:r>
            <a:r>
              <a:rPr lang="en-US" dirty="0" smtClean="0"/>
              <a:t>。  </a:t>
            </a:r>
            <a:r>
              <a:rPr lang="zh-CN" altLang="en-US" dirty="0" smtClean="0"/>
              <a:t>委托人还应是有权经营进出口业务的企</a:t>
            </a:r>
            <a:r>
              <a:rPr lang="en-US" dirty="0" smtClean="0"/>
              <a:t>、  </a:t>
            </a:r>
            <a:r>
              <a:rPr lang="zh-CN" altLang="en-US" dirty="0" smtClean="0"/>
              <a:t>事业单位</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48131" name="Rectangle 3"/>
          <p:cNvSpPr>
            <a:spLocks noGrp="1" noChangeArrowheads="1"/>
          </p:cNvSpPr>
          <p:nvPr>
            <p:ph type="body" idx="1"/>
          </p:nvPr>
        </p:nvSpPr>
        <p:spPr/>
        <p:txBody>
          <a:bodyPr/>
          <a:lstStyle/>
          <a:p>
            <a:r>
              <a:rPr lang="en-US" dirty="0" smtClean="0"/>
              <a:t>２  </a:t>
            </a:r>
            <a:r>
              <a:rPr lang="zh-CN" altLang="en-US" dirty="0" smtClean="0"/>
              <a:t>申报时间</a:t>
            </a:r>
          </a:p>
          <a:p>
            <a:r>
              <a:rPr lang="en-US" dirty="0" smtClean="0"/>
              <a:t>（１）  </a:t>
            </a:r>
            <a:r>
              <a:rPr lang="zh-CN" altLang="en-US" dirty="0" smtClean="0"/>
              <a:t>进口货物的申报时间与期限</a:t>
            </a:r>
            <a:r>
              <a:rPr lang="en-US" dirty="0" smtClean="0"/>
              <a:t>。</a:t>
            </a:r>
            <a:endParaRPr lang="zh-CN" altLang="en-US" dirty="0" smtClean="0"/>
          </a:p>
          <a:p>
            <a:r>
              <a:rPr lang="zh-CN" altLang="en-US" dirty="0" smtClean="0"/>
              <a:t>根据  </a:t>
            </a:r>
            <a:r>
              <a:rPr lang="en-US" dirty="0" smtClean="0"/>
              <a:t>《 </a:t>
            </a:r>
            <a:r>
              <a:rPr lang="zh-CN" altLang="en-US" dirty="0" smtClean="0"/>
              <a:t>海关法</a:t>
            </a:r>
            <a:r>
              <a:rPr lang="en-US" dirty="0" smtClean="0"/>
              <a:t>》  </a:t>
            </a:r>
            <a:r>
              <a:rPr lang="zh-CN" altLang="en-US" dirty="0" smtClean="0"/>
              <a:t>第 </a:t>
            </a:r>
            <a:r>
              <a:rPr lang="en-US" dirty="0" smtClean="0"/>
              <a:t>１８ </a:t>
            </a:r>
            <a:r>
              <a:rPr lang="zh-CN" altLang="en-US" dirty="0" smtClean="0"/>
              <a:t>条</a:t>
            </a:r>
            <a:r>
              <a:rPr lang="en-US" dirty="0" smtClean="0"/>
              <a:t>、  </a:t>
            </a:r>
            <a:r>
              <a:rPr lang="zh-CN" altLang="en-US" dirty="0" smtClean="0"/>
              <a:t>第 </a:t>
            </a:r>
            <a:r>
              <a:rPr lang="en-US" dirty="0" smtClean="0"/>
              <a:t>２１ </a:t>
            </a:r>
            <a:r>
              <a:rPr lang="zh-CN" altLang="en-US" dirty="0" smtClean="0"/>
              <a:t>条的规定</a:t>
            </a:r>
            <a:r>
              <a:rPr lang="en-US" dirty="0" smtClean="0"/>
              <a:t>，  </a:t>
            </a:r>
            <a:r>
              <a:rPr lang="zh-CN" altLang="en-US" dirty="0" smtClean="0"/>
              <a:t>进口货物的报关期限为自运输工具申报进 境之日起 </a:t>
            </a:r>
            <a:r>
              <a:rPr lang="en-US" dirty="0" smtClean="0"/>
              <a:t>１４ </a:t>
            </a:r>
            <a:r>
              <a:rPr lang="zh-CN" altLang="en-US" dirty="0" smtClean="0"/>
              <a:t>日  </a:t>
            </a:r>
            <a:r>
              <a:rPr lang="en-US" dirty="0" smtClean="0"/>
              <a:t>（ </a:t>
            </a:r>
            <a:r>
              <a:rPr lang="zh-CN" altLang="en-US" dirty="0" smtClean="0"/>
              <a:t>是法定节假日的</a:t>
            </a:r>
            <a:r>
              <a:rPr lang="en-US" dirty="0" smtClean="0"/>
              <a:t>，  </a:t>
            </a:r>
            <a:r>
              <a:rPr lang="zh-CN" altLang="en-US" dirty="0" smtClean="0"/>
              <a:t>顺延计算</a:t>
            </a:r>
            <a:r>
              <a:rPr lang="en-US" dirty="0" smtClean="0"/>
              <a:t>） 。  </a:t>
            </a:r>
            <a:r>
              <a:rPr lang="zh-CN" altLang="en-US" dirty="0" smtClean="0"/>
              <a:t>进口货物的收货人或其代理人超过  </a:t>
            </a:r>
            <a:r>
              <a:rPr lang="en-US" dirty="0" smtClean="0"/>
              <a:t>１４ </a:t>
            </a:r>
            <a:r>
              <a:rPr lang="zh-CN" altLang="en-US" dirty="0" smtClean="0"/>
              <a:t>日期 限未向海 关 申 报 的</a:t>
            </a:r>
            <a:r>
              <a:rPr lang="en-US" dirty="0" smtClean="0"/>
              <a:t>，  </a:t>
            </a:r>
            <a:r>
              <a:rPr lang="zh-CN" altLang="en-US" dirty="0" smtClean="0"/>
              <a:t>由 海 关 征 收 滞 报 金</a:t>
            </a:r>
            <a:r>
              <a:rPr lang="en-US" dirty="0" smtClean="0"/>
              <a:t>。  </a:t>
            </a:r>
            <a:r>
              <a:rPr lang="zh-CN" altLang="en-US" dirty="0" smtClean="0"/>
              <a:t>滞 报 金 的 日 征 收 金 额 为 进 口 货 物 到 岸 价 格 </a:t>
            </a:r>
            <a:r>
              <a:rPr lang="zh-CN" altLang="en-US" dirty="0" smtClean="0"/>
              <a:t>的</a:t>
            </a:r>
            <a:r>
              <a:rPr lang="en-US" dirty="0" smtClean="0"/>
              <a:t>０ </a:t>
            </a:r>
            <a:r>
              <a:rPr lang="en-US" dirty="0" smtClean="0"/>
              <a:t>５‰。  </a:t>
            </a:r>
            <a:r>
              <a:rPr lang="zh-CN" altLang="en-US" dirty="0" smtClean="0"/>
              <a:t>进口货物滞报金期限的起算日期为运输工具申报进境之日第 </a:t>
            </a:r>
            <a:r>
              <a:rPr lang="en-US" dirty="0" smtClean="0"/>
              <a:t>１５ </a:t>
            </a:r>
            <a:r>
              <a:rPr lang="zh-CN" altLang="en-US" dirty="0" smtClean="0"/>
              <a:t>日</a:t>
            </a:r>
            <a:r>
              <a:rPr lang="en-US" dirty="0" smtClean="0"/>
              <a:t>。  </a:t>
            </a:r>
            <a:r>
              <a:rPr lang="zh-CN" altLang="en-US" dirty="0" smtClean="0"/>
              <a:t>邮运进口货物</a:t>
            </a:r>
            <a:r>
              <a:rPr lang="zh-CN" altLang="en-US" dirty="0" smtClean="0"/>
              <a:t>的</a:t>
            </a:r>
            <a:r>
              <a:rPr lang="zh-CN" altLang="en-US" dirty="0" smtClean="0"/>
              <a:t>滞报金起收日期为收件人接到邮局通知之日起第 </a:t>
            </a:r>
            <a:r>
              <a:rPr lang="en-US" dirty="0" smtClean="0"/>
              <a:t>１５ </a:t>
            </a:r>
            <a:r>
              <a:rPr lang="zh-CN" altLang="en-US" dirty="0" smtClean="0"/>
              <a:t>日</a:t>
            </a:r>
            <a:r>
              <a:rPr lang="en-US" dirty="0" smtClean="0"/>
              <a:t>。  </a:t>
            </a:r>
            <a:r>
              <a:rPr lang="zh-CN" altLang="en-US" dirty="0" smtClean="0"/>
              <a:t>转关运输滞报金起收 日 期 有 两 个</a:t>
            </a:r>
            <a:r>
              <a:rPr lang="en-US" dirty="0" smtClean="0"/>
              <a:t>：</a:t>
            </a:r>
            <a:r>
              <a:rPr lang="zh-CN" altLang="en-US" dirty="0" smtClean="0"/>
              <a:t>一</a:t>
            </a:r>
            <a:r>
              <a:rPr lang="zh-CN" altLang="en-US" dirty="0" smtClean="0"/>
              <a:t>是运输工具申报进境之日起第  </a:t>
            </a:r>
            <a:r>
              <a:rPr lang="en-US" dirty="0" smtClean="0"/>
              <a:t>１５ </a:t>
            </a:r>
            <a:r>
              <a:rPr lang="zh-CN" altLang="en-US" dirty="0" smtClean="0"/>
              <a:t>日</a:t>
            </a:r>
            <a:r>
              <a:rPr lang="en-US" dirty="0" smtClean="0"/>
              <a:t>；  </a:t>
            </a:r>
            <a:r>
              <a:rPr lang="zh-CN" altLang="en-US" dirty="0" smtClean="0"/>
              <a:t>二是货物运抵指运地之日起第 </a:t>
            </a:r>
            <a:r>
              <a:rPr lang="en-US" dirty="0" smtClean="0"/>
              <a:t>１５ </a:t>
            </a:r>
            <a:r>
              <a:rPr lang="zh-CN" altLang="en-US" dirty="0" smtClean="0"/>
              <a:t>日</a:t>
            </a:r>
            <a:r>
              <a:rPr lang="en-US" dirty="0" smtClean="0"/>
              <a:t>，  </a:t>
            </a:r>
            <a:r>
              <a:rPr lang="zh-CN" altLang="en-US" dirty="0" smtClean="0"/>
              <a:t>两个条件只要 达到一个</a:t>
            </a:r>
            <a:r>
              <a:rPr lang="en-US" dirty="0" smtClean="0"/>
              <a:t>，  </a:t>
            </a:r>
            <a:r>
              <a:rPr lang="zh-CN" altLang="en-US" dirty="0" smtClean="0"/>
              <a:t>即征收滞报金</a:t>
            </a:r>
            <a:r>
              <a:rPr lang="en-US" dirty="0" smtClean="0"/>
              <a:t>，  </a:t>
            </a:r>
            <a:r>
              <a:rPr lang="zh-CN" altLang="en-US" dirty="0" smtClean="0"/>
              <a:t>如果两个条件均达到则要征收两次滞报金</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4915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出口货物的申报时间与期限</a:t>
            </a:r>
            <a:r>
              <a:rPr lang="en-US" dirty="0" smtClean="0"/>
              <a:t>。</a:t>
            </a:r>
            <a:endParaRPr lang="zh-CN" altLang="en-US" dirty="0" smtClean="0"/>
          </a:p>
          <a:p>
            <a:pPr>
              <a:lnSpc>
                <a:spcPct val="200000"/>
              </a:lnSpc>
            </a:pPr>
            <a:r>
              <a:rPr lang="zh-CN" altLang="en-US" dirty="0" smtClean="0"/>
              <a:t>根据  </a:t>
            </a:r>
            <a:r>
              <a:rPr lang="en-US" dirty="0" smtClean="0"/>
              <a:t>《 </a:t>
            </a:r>
            <a:r>
              <a:rPr lang="zh-CN" altLang="en-US" dirty="0" smtClean="0"/>
              <a:t>海关法</a:t>
            </a:r>
            <a:r>
              <a:rPr lang="en-US" dirty="0" smtClean="0"/>
              <a:t>》  </a:t>
            </a:r>
            <a:r>
              <a:rPr lang="zh-CN" altLang="en-US" dirty="0" smtClean="0"/>
              <a:t>同条规定</a:t>
            </a:r>
            <a:r>
              <a:rPr lang="en-US" dirty="0" smtClean="0"/>
              <a:t>，  </a:t>
            </a:r>
            <a:r>
              <a:rPr lang="zh-CN" altLang="en-US" dirty="0" smtClean="0"/>
              <a:t>出口货物的发货人除海关特准外</a:t>
            </a:r>
            <a:r>
              <a:rPr lang="en-US" dirty="0" smtClean="0"/>
              <a:t>，   </a:t>
            </a:r>
            <a:r>
              <a:rPr lang="zh-CN" altLang="en-US" dirty="0" smtClean="0"/>
              <a:t>应当在装货的 </a:t>
            </a:r>
            <a:r>
              <a:rPr lang="en-US" dirty="0" smtClean="0"/>
              <a:t>２４ </a:t>
            </a:r>
            <a:r>
              <a:rPr lang="zh-CN" altLang="en-US" dirty="0" smtClean="0"/>
              <a:t>小时以 前向海关申报</a:t>
            </a:r>
            <a:r>
              <a:rPr lang="en-US" dirty="0" smtClean="0"/>
              <a:t>。</a:t>
            </a:r>
            <a:r>
              <a:rPr lang="zh-CN" altLang="en-US" dirty="0" smtClean="0"/>
              <a:t>规定</a:t>
            </a:r>
            <a:r>
              <a:rPr lang="zh-CN" altLang="en-US" dirty="0" smtClean="0"/>
              <a:t>出口货物的报关期限主要是为了留给海关一定的时间</a:t>
            </a:r>
            <a:r>
              <a:rPr lang="en-US" dirty="0" smtClean="0"/>
              <a:t>， </a:t>
            </a:r>
            <a:r>
              <a:rPr lang="zh-CN" altLang="en-US" dirty="0" smtClean="0"/>
              <a:t>办理正常的查验和征税等手 续</a:t>
            </a:r>
            <a:r>
              <a:rPr lang="en-US" dirty="0" smtClean="0"/>
              <a:t>，  </a:t>
            </a:r>
            <a:r>
              <a:rPr lang="zh-CN" altLang="en-US" dirty="0" smtClean="0"/>
              <a:t>以维护口岸的正常货运秩序</a:t>
            </a:r>
            <a:r>
              <a:rPr lang="en-US" dirty="0" smtClean="0"/>
              <a:t>。   </a:t>
            </a:r>
            <a:r>
              <a:rPr lang="zh-CN" altLang="en-US" dirty="0" smtClean="0"/>
              <a:t>除了需紧急发运的鲜活</a:t>
            </a:r>
            <a:r>
              <a:rPr lang="en-US" dirty="0" smtClean="0"/>
              <a:t>、  </a:t>
            </a:r>
            <a:r>
              <a:rPr lang="zh-CN" altLang="en-US" dirty="0" smtClean="0"/>
              <a:t>维修和赶船期货物等特殊情况</a:t>
            </a:r>
            <a:r>
              <a:rPr lang="zh-CN" altLang="en-US" dirty="0" smtClean="0"/>
              <a:t>之外</a:t>
            </a:r>
            <a:r>
              <a:rPr lang="en-US" dirty="0" smtClean="0"/>
              <a:t>，  </a:t>
            </a:r>
            <a:r>
              <a:rPr lang="zh-CN" altLang="en-US" dirty="0" smtClean="0"/>
              <a:t>在装货的 </a:t>
            </a:r>
            <a:r>
              <a:rPr lang="en-US" dirty="0" smtClean="0"/>
              <a:t>２４ </a:t>
            </a:r>
            <a:r>
              <a:rPr lang="zh-CN" altLang="en-US" dirty="0" smtClean="0"/>
              <a:t>小时以内申报的货物一般暂缓受理</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017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申报地点</a:t>
            </a:r>
          </a:p>
          <a:p>
            <a:pPr>
              <a:lnSpc>
                <a:spcPct val="200000"/>
              </a:lnSpc>
            </a:pPr>
            <a:r>
              <a:rPr lang="zh-CN" altLang="en-US" dirty="0" smtClean="0"/>
              <a:t>根据现行海关法规的规定</a:t>
            </a:r>
            <a:r>
              <a:rPr lang="en-US" dirty="0" smtClean="0"/>
              <a:t>，   </a:t>
            </a:r>
            <a:r>
              <a:rPr lang="zh-CN" altLang="en-US" dirty="0" smtClean="0"/>
              <a:t>进出口货物的报关地点</a:t>
            </a:r>
            <a:r>
              <a:rPr lang="en-US" dirty="0" smtClean="0"/>
              <a:t>，   </a:t>
            </a:r>
            <a:r>
              <a:rPr lang="zh-CN" altLang="en-US" dirty="0" smtClean="0"/>
              <a:t>应遵循以下三个原则</a:t>
            </a:r>
            <a:r>
              <a:rPr lang="en-US" dirty="0" smtClean="0"/>
              <a:t>：</a:t>
            </a:r>
            <a:endParaRPr lang="zh-CN" altLang="en-US" dirty="0" smtClean="0"/>
          </a:p>
          <a:p>
            <a:pPr>
              <a:lnSpc>
                <a:spcPct val="200000"/>
              </a:lnSpc>
            </a:pPr>
            <a:r>
              <a:rPr lang="en-US" dirty="0" smtClean="0"/>
              <a:t>（１）  </a:t>
            </a:r>
            <a:r>
              <a:rPr lang="zh-CN" altLang="en-US" dirty="0" smtClean="0"/>
              <a:t>进出境地原则</a:t>
            </a:r>
            <a:r>
              <a:rPr lang="en-US" dirty="0" smtClean="0"/>
              <a:t>。</a:t>
            </a:r>
            <a:endParaRPr lang="zh-CN" altLang="en-US" dirty="0" smtClean="0"/>
          </a:p>
          <a:p>
            <a:pPr eaLnBrk="1" hangingPunct="1">
              <a:lnSpc>
                <a:spcPct val="200000"/>
              </a:lnSpc>
            </a:pPr>
            <a:r>
              <a:rPr lang="en-US" dirty="0" smtClean="0"/>
              <a:t>（２）  </a:t>
            </a:r>
            <a:r>
              <a:rPr lang="zh-CN" altLang="en-US" dirty="0" smtClean="0"/>
              <a:t>转关运输原则</a:t>
            </a:r>
            <a:r>
              <a:rPr lang="en-US" dirty="0" smtClean="0"/>
              <a:t>。</a:t>
            </a:r>
            <a:endParaRPr lang="zh-CN" altLang="en-US" dirty="0" smtClean="0"/>
          </a:p>
          <a:p>
            <a:pPr eaLnBrk="1" hangingPunct="1">
              <a:lnSpc>
                <a:spcPct val="200000"/>
              </a:lnSpc>
            </a:pPr>
            <a:r>
              <a:rPr lang="en-US" dirty="0" smtClean="0"/>
              <a:t>（３）  </a:t>
            </a:r>
            <a:r>
              <a:rPr lang="zh-CN" altLang="en-US" dirty="0" smtClean="0"/>
              <a:t>指定地点原则</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1203" name="Rectangle 3"/>
          <p:cNvSpPr>
            <a:spLocks noGrp="1" noChangeArrowheads="1"/>
          </p:cNvSpPr>
          <p:nvPr>
            <p:ph type="body" idx="1"/>
          </p:nvPr>
        </p:nvSpPr>
        <p:spPr/>
        <p:txBody>
          <a:bodyPr/>
          <a:lstStyle/>
          <a:p>
            <a:pPr eaLnBrk="1" hangingPunct="1"/>
            <a:r>
              <a:rPr lang="en-US" dirty="0" smtClean="0"/>
              <a:t>４  </a:t>
            </a:r>
            <a:r>
              <a:rPr lang="zh-CN" altLang="en-US" dirty="0" smtClean="0"/>
              <a:t>申报单证</a:t>
            </a:r>
          </a:p>
          <a:p>
            <a:r>
              <a:rPr lang="en-US" dirty="0" smtClean="0"/>
              <a:t>１）  </a:t>
            </a:r>
            <a:r>
              <a:rPr lang="zh-CN" altLang="en-US" dirty="0" smtClean="0"/>
              <a:t>报关单的式样</a:t>
            </a:r>
            <a:r>
              <a:rPr lang="en-US" dirty="0" smtClean="0"/>
              <a:t>。</a:t>
            </a:r>
            <a:endParaRPr lang="zh-CN" altLang="en-US" dirty="0" smtClean="0"/>
          </a:p>
          <a:p>
            <a:r>
              <a:rPr lang="zh-CN" altLang="en-US" dirty="0" smtClean="0"/>
              <a:t>根据海关规定</a:t>
            </a:r>
            <a:r>
              <a:rPr lang="en-US" dirty="0" smtClean="0"/>
              <a:t>，  </a:t>
            </a:r>
            <a:r>
              <a:rPr lang="zh-CN" altLang="en-US" dirty="0" smtClean="0"/>
              <a:t>报关员填写的  </a:t>
            </a:r>
            <a:r>
              <a:rPr lang="en-US" dirty="0" smtClean="0"/>
              <a:t>《 </a:t>
            </a:r>
            <a:r>
              <a:rPr lang="zh-CN" altLang="en-US" dirty="0" smtClean="0"/>
              <a:t>进  </a:t>
            </a:r>
            <a:r>
              <a:rPr lang="en-US" dirty="0" smtClean="0"/>
              <a:t>（ </a:t>
            </a:r>
            <a:r>
              <a:rPr lang="zh-CN" altLang="en-US" dirty="0" smtClean="0"/>
              <a:t>出</a:t>
            </a:r>
            <a:r>
              <a:rPr lang="en-US" dirty="0" smtClean="0"/>
              <a:t>）  </a:t>
            </a:r>
            <a:r>
              <a:rPr lang="zh-CN" altLang="en-US" dirty="0" smtClean="0"/>
              <a:t>口货物报关单</a:t>
            </a:r>
            <a:r>
              <a:rPr lang="en-US" dirty="0" smtClean="0"/>
              <a:t>》   </a:t>
            </a:r>
            <a:r>
              <a:rPr lang="zh-CN" altLang="en-US" dirty="0" smtClean="0"/>
              <a:t>的式样为</a:t>
            </a:r>
            <a:r>
              <a:rPr lang="en-US" dirty="0" smtClean="0"/>
              <a:t>：</a:t>
            </a:r>
            <a:endParaRPr lang="zh-CN" altLang="en-US" dirty="0" smtClean="0"/>
          </a:p>
          <a:p>
            <a:r>
              <a:rPr lang="en-US" dirty="0" smtClean="0"/>
              <a:t>①</a:t>
            </a:r>
            <a:r>
              <a:rPr lang="zh-CN" altLang="en-US" dirty="0" smtClean="0"/>
              <a:t>一般贸易进出口货物</a:t>
            </a:r>
            <a:r>
              <a:rPr lang="en-US" dirty="0" smtClean="0"/>
              <a:t>，   </a:t>
            </a:r>
            <a:r>
              <a:rPr lang="zh-CN" altLang="en-US" dirty="0" smtClean="0"/>
              <a:t>填写白色的报关单</a:t>
            </a:r>
            <a:r>
              <a:rPr lang="en-US" dirty="0" smtClean="0"/>
              <a:t>；</a:t>
            </a:r>
            <a:endParaRPr lang="zh-CN" altLang="en-US" dirty="0" smtClean="0"/>
          </a:p>
          <a:p>
            <a:r>
              <a:rPr lang="en-US" dirty="0" smtClean="0"/>
              <a:t>②</a:t>
            </a:r>
            <a:r>
              <a:rPr lang="zh-CN" altLang="en-US" dirty="0" smtClean="0"/>
              <a:t>进料加工的进出口货物</a:t>
            </a:r>
            <a:r>
              <a:rPr lang="en-US" dirty="0" smtClean="0"/>
              <a:t>，   </a:t>
            </a:r>
            <a:r>
              <a:rPr lang="zh-CN" altLang="en-US" dirty="0" smtClean="0"/>
              <a:t>填写粉红色的报关单</a:t>
            </a:r>
            <a:r>
              <a:rPr lang="en-US" dirty="0" smtClean="0"/>
              <a:t>；</a:t>
            </a:r>
            <a:endParaRPr lang="zh-CN" altLang="en-US" dirty="0" smtClean="0"/>
          </a:p>
          <a:p>
            <a:r>
              <a:rPr lang="en-US" dirty="0" smtClean="0"/>
              <a:t>③</a:t>
            </a:r>
            <a:r>
              <a:rPr lang="zh-CN" altLang="en-US" dirty="0" smtClean="0"/>
              <a:t>来料加工装配和补偿贸易进出口货物</a:t>
            </a:r>
            <a:r>
              <a:rPr lang="en-US" dirty="0" smtClean="0"/>
              <a:t>，  </a:t>
            </a:r>
            <a:r>
              <a:rPr lang="zh-CN" altLang="en-US" dirty="0" smtClean="0"/>
              <a:t>填写浅绿色的报关单</a:t>
            </a:r>
            <a:r>
              <a:rPr lang="en-US" dirty="0" smtClean="0"/>
              <a:t>；</a:t>
            </a:r>
            <a:endParaRPr lang="zh-CN" altLang="en-US" dirty="0" smtClean="0"/>
          </a:p>
          <a:p>
            <a:r>
              <a:rPr lang="en-US" dirty="0" smtClean="0"/>
              <a:t>④</a:t>
            </a:r>
            <a:r>
              <a:rPr lang="zh-CN" altLang="en-US" dirty="0" smtClean="0"/>
              <a:t>外商投资企业进出口货物</a:t>
            </a:r>
            <a:r>
              <a:rPr lang="en-US" dirty="0" smtClean="0"/>
              <a:t>，   </a:t>
            </a:r>
            <a:r>
              <a:rPr lang="zh-CN" altLang="en-US" dirty="0" smtClean="0"/>
              <a:t>填写浅蓝色的报关单</a:t>
            </a:r>
            <a:r>
              <a:rPr lang="en-US" dirty="0" smtClean="0"/>
              <a:t>；</a:t>
            </a:r>
            <a:endParaRPr lang="zh-CN" altLang="en-US" dirty="0" smtClean="0"/>
          </a:p>
          <a:p>
            <a:r>
              <a:rPr lang="en-US" dirty="0" smtClean="0"/>
              <a:t>⑤</a:t>
            </a:r>
            <a:r>
              <a:rPr lang="zh-CN" altLang="en-US" dirty="0" smtClean="0"/>
              <a:t>出口后需国内退税的货物</a:t>
            </a:r>
            <a:r>
              <a:rPr lang="en-US" dirty="0" smtClean="0"/>
              <a:t>，   </a:t>
            </a:r>
            <a:r>
              <a:rPr lang="zh-CN" altLang="en-US" dirty="0" smtClean="0"/>
              <a:t>填写浅黄色的报关单</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2227" name="Rectangle 3"/>
          <p:cNvSpPr>
            <a:spLocks noGrp="1" noChangeArrowheads="1"/>
          </p:cNvSpPr>
          <p:nvPr>
            <p:ph type="body" idx="1"/>
          </p:nvPr>
        </p:nvSpPr>
        <p:spPr/>
        <p:txBody>
          <a:bodyPr/>
          <a:lstStyle/>
          <a:p>
            <a:pPr eaLnBrk="1" hangingPunct="1"/>
            <a:r>
              <a:rPr lang="en-US" dirty="0" smtClean="0"/>
              <a:t>２）  </a:t>
            </a:r>
            <a:r>
              <a:rPr lang="zh-CN" altLang="en-US" dirty="0" smtClean="0"/>
              <a:t>报关单准备的份数</a:t>
            </a:r>
            <a:r>
              <a:rPr lang="en-US" dirty="0" smtClean="0"/>
              <a:t>。</a:t>
            </a:r>
            <a:endParaRPr lang="zh-CN" altLang="en-US" dirty="0" smtClean="0"/>
          </a:p>
          <a:p>
            <a:r>
              <a:rPr lang="en-US" dirty="0" smtClean="0"/>
              <a:t>（１）  </a:t>
            </a:r>
            <a:r>
              <a:rPr lang="zh-CN" altLang="en-US" dirty="0" smtClean="0"/>
              <a:t>来料加工和进料加工贸易货物</a:t>
            </a:r>
            <a:r>
              <a:rPr lang="en-US" dirty="0" smtClean="0"/>
              <a:t>。</a:t>
            </a:r>
            <a:endParaRPr lang="zh-CN" altLang="en-US" dirty="0" smtClean="0"/>
          </a:p>
          <a:p>
            <a:r>
              <a:rPr lang="en-US" dirty="0" smtClean="0"/>
              <a:t>①</a:t>
            </a:r>
            <a:r>
              <a:rPr lang="zh-CN" altLang="en-US" dirty="0" smtClean="0"/>
              <a:t>进口</a:t>
            </a:r>
            <a:r>
              <a:rPr lang="en-US" dirty="0" smtClean="0"/>
              <a:t>：  </a:t>
            </a:r>
            <a:r>
              <a:rPr lang="zh-CN" altLang="en-US" dirty="0" smtClean="0"/>
              <a:t>打印四联</a:t>
            </a:r>
            <a:r>
              <a:rPr lang="en-US" dirty="0" smtClean="0"/>
              <a:t>，  </a:t>
            </a:r>
            <a:r>
              <a:rPr lang="zh-CN" altLang="en-US" dirty="0" smtClean="0"/>
              <a:t>除基本联外</a:t>
            </a:r>
            <a:r>
              <a:rPr lang="en-US" dirty="0" smtClean="0"/>
              <a:t>，  </a:t>
            </a:r>
            <a:r>
              <a:rPr lang="zh-CN" altLang="en-US" dirty="0" smtClean="0"/>
              <a:t>第四联为海关核销联</a:t>
            </a:r>
            <a:r>
              <a:rPr lang="en-US" dirty="0" smtClean="0"/>
              <a:t>；</a:t>
            </a:r>
            <a:endParaRPr lang="zh-CN" altLang="en-US" dirty="0" smtClean="0"/>
          </a:p>
          <a:p>
            <a:r>
              <a:rPr lang="en-US" dirty="0" smtClean="0"/>
              <a:t>②</a:t>
            </a:r>
            <a:r>
              <a:rPr lang="zh-CN" altLang="en-US" dirty="0" smtClean="0"/>
              <a:t>出口</a:t>
            </a:r>
            <a:r>
              <a:rPr lang="en-US" dirty="0" smtClean="0"/>
              <a:t>：  </a:t>
            </a:r>
            <a:r>
              <a:rPr lang="zh-CN" altLang="en-US" dirty="0" smtClean="0"/>
              <a:t>收汇的</a:t>
            </a:r>
            <a:r>
              <a:rPr lang="en-US" dirty="0" smtClean="0"/>
              <a:t>，  </a:t>
            </a:r>
            <a:r>
              <a:rPr lang="zh-CN" altLang="en-US" dirty="0" smtClean="0"/>
              <a:t>打印五联</a:t>
            </a:r>
            <a:r>
              <a:rPr lang="en-US" dirty="0" smtClean="0"/>
              <a:t>，  </a:t>
            </a:r>
            <a:r>
              <a:rPr lang="zh-CN" altLang="en-US" dirty="0" smtClean="0"/>
              <a:t>除基本联外</a:t>
            </a:r>
            <a:r>
              <a:rPr lang="en-US" dirty="0" smtClean="0"/>
              <a:t>，  </a:t>
            </a:r>
            <a:r>
              <a:rPr lang="zh-CN" altLang="en-US" dirty="0" smtClean="0"/>
              <a:t>第四联为海关核销联</a:t>
            </a:r>
            <a:r>
              <a:rPr lang="en-US" dirty="0" smtClean="0"/>
              <a:t>，  </a:t>
            </a:r>
            <a:r>
              <a:rPr lang="zh-CN" altLang="en-US" dirty="0" smtClean="0"/>
              <a:t>第五联为出口收汇核 销联</a:t>
            </a:r>
            <a:r>
              <a:rPr lang="en-US" dirty="0" smtClean="0"/>
              <a:t>。</a:t>
            </a:r>
            <a:endParaRPr lang="zh-CN" altLang="en-US" dirty="0" smtClean="0"/>
          </a:p>
          <a:p>
            <a:r>
              <a:rPr lang="en-US" dirty="0" smtClean="0"/>
              <a:t>（２）  </a:t>
            </a:r>
            <a:r>
              <a:rPr lang="zh-CN" altLang="en-US" dirty="0" smtClean="0"/>
              <a:t>其他贸易货物</a:t>
            </a:r>
            <a:r>
              <a:rPr lang="en-US" dirty="0" smtClean="0"/>
              <a:t>。</a:t>
            </a:r>
            <a:endParaRPr lang="zh-CN" altLang="en-US" dirty="0" smtClean="0"/>
          </a:p>
          <a:p>
            <a:r>
              <a:rPr lang="en-US" dirty="0" smtClean="0"/>
              <a:t>①</a:t>
            </a:r>
            <a:r>
              <a:rPr lang="zh-CN" altLang="en-US" dirty="0" smtClean="0"/>
              <a:t>进口</a:t>
            </a:r>
            <a:r>
              <a:rPr lang="en-US" dirty="0" smtClean="0"/>
              <a:t>：  </a:t>
            </a:r>
            <a:r>
              <a:rPr lang="zh-CN" altLang="en-US" dirty="0" smtClean="0"/>
              <a:t>进口不需付汇的</a:t>
            </a:r>
            <a:r>
              <a:rPr lang="en-US" dirty="0" smtClean="0"/>
              <a:t>，  </a:t>
            </a:r>
            <a:r>
              <a:rPr lang="zh-CN" altLang="en-US" dirty="0" smtClean="0"/>
              <a:t>打印基本联</a:t>
            </a:r>
            <a:r>
              <a:rPr lang="en-US" dirty="0" smtClean="0"/>
              <a:t>；  </a:t>
            </a:r>
            <a:r>
              <a:rPr lang="zh-CN" altLang="en-US" dirty="0" smtClean="0"/>
              <a:t>进口需付汇的</a:t>
            </a:r>
            <a:r>
              <a:rPr lang="en-US" dirty="0" smtClean="0"/>
              <a:t>，  </a:t>
            </a:r>
            <a:r>
              <a:rPr lang="zh-CN" altLang="en-US" dirty="0" smtClean="0"/>
              <a:t>打印四联</a:t>
            </a:r>
            <a:r>
              <a:rPr lang="en-US" dirty="0" smtClean="0"/>
              <a:t>，  </a:t>
            </a:r>
            <a:r>
              <a:rPr lang="zh-CN" altLang="en-US" dirty="0" smtClean="0"/>
              <a:t>除基本联外</a:t>
            </a:r>
            <a:r>
              <a:rPr lang="en-US" dirty="0" smtClean="0"/>
              <a:t>，  </a:t>
            </a:r>
            <a:r>
              <a:rPr lang="zh-CN" altLang="en-US" dirty="0" smtClean="0"/>
              <a:t>第四 联为退税联或出口收汇核销联</a:t>
            </a:r>
            <a:r>
              <a:rPr lang="en-US" dirty="0" smtClean="0"/>
              <a:t>；</a:t>
            </a:r>
            <a:endParaRPr lang="zh-CN" altLang="en-US" dirty="0" smtClean="0"/>
          </a:p>
          <a:p>
            <a:r>
              <a:rPr lang="en-US" dirty="0" smtClean="0"/>
              <a:t>②</a:t>
            </a:r>
            <a:r>
              <a:rPr lang="zh-CN" altLang="en-US" dirty="0" smtClean="0"/>
              <a:t>出口</a:t>
            </a:r>
            <a:r>
              <a:rPr lang="en-US" dirty="0" smtClean="0"/>
              <a:t>：  </a:t>
            </a:r>
            <a:r>
              <a:rPr lang="zh-CN" altLang="en-US" dirty="0" smtClean="0"/>
              <a:t>不需退税或出口收汇的</a:t>
            </a:r>
            <a:r>
              <a:rPr lang="en-US" dirty="0" smtClean="0"/>
              <a:t>，   </a:t>
            </a:r>
            <a:r>
              <a:rPr lang="zh-CN" altLang="en-US" dirty="0" smtClean="0"/>
              <a:t>打印基本联</a:t>
            </a:r>
            <a:r>
              <a:rPr lang="en-US" dirty="0" smtClean="0"/>
              <a:t>；  </a:t>
            </a:r>
            <a:r>
              <a:rPr lang="zh-CN" altLang="en-US" dirty="0" smtClean="0"/>
              <a:t>需退税或出口收汇的</a:t>
            </a:r>
            <a:r>
              <a:rPr lang="en-US" dirty="0" smtClean="0"/>
              <a:t>，  </a:t>
            </a:r>
            <a:r>
              <a:rPr lang="zh-CN" altLang="en-US" dirty="0" smtClean="0"/>
              <a:t>打印四联</a:t>
            </a:r>
            <a:r>
              <a:rPr lang="en-US" dirty="0" smtClean="0"/>
              <a:t>，  </a:t>
            </a:r>
            <a:r>
              <a:rPr lang="zh-CN" altLang="en-US" dirty="0" smtClean="0"/>
              <a:t>除基 本联外</a:t>
            </a:r>
            <a:r>
              <a:rPr lang="en-US" dirty="0" smtClean="0"/>
              <a:t>，  </a:t>
            </a:r>
            <a:r>
              <a:rPr lang="zh-CN" altLang="en-US" dirty="0" smtClean="0"/>
              <a:t>第四联为退税联或出口收汇核销联</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7171" name="Rectangle 3"/>
          <p:cNvSpPr>
            <a:spLocks noGrp="1" noChangeArrowheads="1"/>
          </p:cNvSpPr>
          <p:nvPr>
            <p:ph type="body" idx="1"/>
          </p:nvPr>
        </p:nvSpPr>
        <p:spPr/>
        <p:txBody>
          <a:bodyPr/>
          <a:lstStyle/>
          <a:p>
            <a:pPr>
              <a:lnSpc>
                <a:spcPct val="200000"/>
              </a:lnSpc>
            </a:pPr>
            <a:r>
              <a:rPr lang="zh-CN" altLang="en-US" sz="2900" dirty="0" smtClean="0"/>
              <a:t>二</a:t>
            </a:r>
            <a:r>
              <a:rPr lang="en-US" sz="2900" dirty="0" smtClean="0"/>
              <a:t>、  </a:t>
            </a:r>
            <a:r>
              <a:rPr lang="zh-CN" altLang="en-US" sz="2900" dirty="0" smtClean="0"/>
              <a:t>海关对专业报关企业的管理</a:t>
            </a:r>
            <a:r>
              <a:rPr lang="en-US" altLang="zh-CN" sz="2900" dirty="0" smtClean="0"/>
              <a:t> </a:t>
            </a:r>
            <a:endParaRPr lang="zh-CN" altLang="en-US" sz="2900" dirty="0" smtClean="0"/>
          </a:p>
          <a:p>
            <a:pPr>
              <a:lnSpc>
                <a:spcPct val="200000"/>
              </a:lnSpc>
            </a:pPr>
            <a:r>
              <a:rPr lang="en-US" dirty="0" smtClean="0"/>
              <a:t>１  </a:t>
            </a:r>
            <a:r>
              <a:rPr lang="zh-CN" altLang="en-US" dirty="0" smtClean="0"/>
              <a:t>设立专业报关企业应具备的条件及申办程序</a:t>
            </a:r>
          </a:p>
          <a:p>
            <a:pPr>
              <a:lnSpc>
                <a:spcPct val="200000"/>
              </a:lnSpc>
            </a:pPr>
            <a:r>
              <a:rPr lang="en-US" dirty="0" smtClean="0"/>
              <a:t>（１） </a:t>
            </a:r>
            <a:r>
              <a:rPr lang="zh-CN" altLang="en-US" dirty="0" smtClean="0"/>
              <a:t>专业报关企业是指没有进出口经营权</a:t>
            </a:r>
            <a:r>
              <a:rPr lang="en-US" dirty="0" smtClean="0"/>
              <a:t>， </a:t>
            </a:r>
            <a:r>
              <a:rPr lang="zh-CN" altLang="en-US" dirty="0" smtClean="0"/>
              <a:t>也没有国际运输代理权</a:t>
            </a:r>
            <a:r>
              <a:rPr lang="en-US" dirty="0" smtClean="0"/>
              <a:t>，  </a:t>
            </a:r>
            <a:r>
              <a:rPr lang="zh-CN" altLang="en-US" dirty="0" smtClean="0"/>
              <a:t>它是专门从事接 受进出口货物经营单位和运输工具负责人以及他们的代理人的委托</a:t>
            </a:r>
            <a:r>
              <a:rPr lang="en-US" dirty="0" smtClean="0"/>
              <a:t>、  </a:t>
            </a:r>
            <a:r>
              <a:rPr lang="zh-CN" altLang="en-US" dirty="0" smtClean="0"/>
              <a:t>办理报关手续的企业</a:t>
            </a:r>
            <a:r>
              <a:rPr lang="en-US" dirty="0" smtClean="0"/>
              <a:t>，</a:t>
            </a:r>
            <a:r>
              <a:rPr lang="zh-CN" altLang="en-US" dirty="0" smtClean="0"/>
              <a:t>是具有境内法人地位的经济实体</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3251"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进出口货物</a:t>
            </a:r>
            <a:r>
              <a:rPr lang="zh-CN" altLang="en-US" sz="2900" dirty="0" smtClean="0"/>
              <a:t>查检</a:t>
            </a:r>
            <a:r>
              <a:rPr lang="en-US" altLang="zh-CN" sz="2900" dirty="0" smtClean="0"/>
              <a:t> </a:t>
            </a:r>
            <a:endParaRPr lang="zh-CN" altLang="en-US" sz="2900" dirty="0" smtClean="0"/>
          </a:p>
          <a:p>
            <a:r>
              <a:rPr lang="en-US" dirty="0" smtClean="0"/>
              <a:t>１  </a:t>
            </a:r>
            <a:r>
              <a:rPr lang="zh-CN" altLang="en-US" dirty="0" smtClean="0"/>
              <a:t>海关查验概念</a:t>
            </a:r>
          </a:p>
          <a:p>
            <a:r>
              <a:rPr lang="zh-CN" altLang="en-US" dirty="0" smtClean="0"/>
              <a:t>海关查验即验关</a:t>
            </a:r>
            <a:r>
              <a:rPr lang="en-US" dirty="0" smtClean="0"/>
              <a:t>，  </a:t>
            </a:r>
            <a:r>
              <a:rPr lang="zh-CN" altLang="en-US" dirty="0" smtClean="0"/>
              <a:t>是指海关接受报关员的申报后</a:t>
            </a:r>
            <a:r>
              <a:rPr lang="en-US" dirty="0" smtClean="0"/>
              <a:t>，  </a:t>
            </a:r>
            <a:r>
              <a:rPr lang="zh-CN" altLang="en-US" dirty="0" smtClean="0"/>
              <a:t>对进口或出口的货物进行实际的核对 和检查</a:t>
            </a:r>
            <a:r>
              <a:rPr lang="en-US" dirty="0" smtClean="0"/>
              <a:t>，  </a:t>
            </a:r>
            <a:r>
              <a:rPr lang="zh-CN" altLang="en-US" dirty="0" smtClean="0"/>
              <a:t>以确定货物的性质</a:t>
            </a:r>
            <a:r>
              <a:rPr lang="en-US" dirty="0" smtClean="0"/>
              <a:t>、  </a:t>
            </a:r>
            <a:r>
              <a:rPr lang="zh-CN" altLang="en-US" dirty="0" smtClean="0"/>
              <a:t>原产地</a:t>
            </a:r>
            <a:r>
              <a:rPr lang="en-US" dirty="0" smtClean="0"/>
              <a:t>、  </a:t>
            </a:r>
            <a:r>
              <a:rPr lang="zh-CN" altLang="en-US" dirty="0" smtClean="0"/>
              <a:t>货物状况</a:t>
            </a:r>
            <a:r>
              <a:rPr lang="en-US" dirty="0" smtClean="0"/>
              <a:t>、  </a:t>
            </a:r>
            <a:r>
              <a:rPr lang="zh-CN" altLang="en-US" dirty="0" smtClean="0"/>
              <a:t>数量和价格是否与报关单所列一致</a:t>
            </a:r>
            <a:r>
              <a:rPr lang="en-US" dirty="0" smtClean="0"/>
              <a:t>。</a:t>
            </a:r>
            <a:endParaRPr lang="zh-CN" altLang="en-US" dirty="0" smtClean="0"/>
          </a:p>
          <a:p>
            <a:r>
              <a:rPr lang="en-US" dirty="0" smtClean="0"/>
              <a:t>２  </a:t>
            </a:r>
            <a:r>
              <a:rPr lang="zh-CN" altLang="en-US" dirty="0" smtClean="0"/>
              <a:t>海关查验目的</a:t>
            </a:r>
          </a:p>
          <a:p>
            <a:r>
              <a:rPr lang="zh-CN" altLang="en-US" dirty="0" smtClean="0"/>
              <a:t>海关查验</a:t>
            </a:r>
            <a:r>
              <a:rPr lang="en-US" dirty="0" smtClean="0"/>
              <a:t>，  </a:t>
            </a:r>
            <a:r>
              <a:rPr lang="zh-CN" altLang="en-US" dirty="0" smtClean="0"/>
              <a:t>一方面</a:t>
            </a:r>
            <a:r>
              <a:rPr lang="en-US" dirty="0" smtClean="0"/>
              <a:t>，  </a:t>
            </a:r>
            <a:r>
              <a:rPr lang="zh-CN" altLang="en-US" dirty="0" smtClean="0"/>
              <a:t>要检查申报环节中申报的单证及查证单货是否一致</a:t>
            </a:r>
            <a:r>
              <a:rPr lang="en-US" dirty="0" smtClean="0"/>
              <a:t>，  </a:t>
            </a:r>
            <a:r>
              <a:rPr lang="zh-CN" altLang="en-US" dirty="0" smtClean="0"/>
              <a:t>通过实际的查 验发现审单环节不能发现的无证进出问题及走私</a:t>
            </a:r>
            <a:r>
              <a:rPr lang="en-US" dirty="0" smtClean="0"/>
              <a:t>、  </a:t>
            </a:r>
            <a:r>
              <a:rPr lang="zh-CN" altLang="en-US" dirty="0" smtClean="0"/>
              <a:t>违规</a:t>
            </a:r>
            <a:r>
              <a:rPr lang="en-US" dirty="0" smtClean="0"/>
              <a:t>、  </a:t>
            </a:r>
            <a:r>
              <a:rPr lang="zh-CN" altLang="en-US" dirty="0" smtClean="0"/>
              <a:t>逃漏关税等问题</a:t>
            </a:r>
            <a:r>
              <a:rPr lang="en-US" dirty="0" smtClean="0"/>
              <a:t>。  </a:t>
            </a:r>
            <a:r>
              <a:rPr lang="zh-CN" altLang="en-US" dirty="0" smtClean="0"/>
              <a:t>另一方面</a:t>
            </a:r>
            <a:r>
              <a:rPr lang="en-US" dirty="0" smtClean="0"/>
              <a:t>，  </a:t>
            </a:r>
            <a:r>
              <a:rPr lang="zh-CN" altLang="en-US" dirty="0" smtClean="0"/>
              <a:t>通过查验</a:t>
            </a:r>
            <a:r>
              <a:rPr lang="zh-CN" altLang="en-US" dirty="0" smtClean="0"/>
              <a:t>货物才能保证关税的依率计征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4275" name="Rectangle 3"/>
          <p:cNvSpPr>
            <a:spLocks noGrp="1" noChangeArrowheads="1"/>
          </p:cNvSpPr>
          <p:nvPr>
            <p:ph type="body" idx="1"/>
          </p:nvPr>
        </p:nvSpPr>
        <p:spPr/>
        <p:txBody>
          <a:bodyPr/>
          <a:lstStyle/>
          <a:p>
            <a:r>
              <a:rPr lang="en-US" dirty="0" smtClean="0"/>
              <a:t>３  </a:t>
            </a:r>
            <a:r>
              <a:rPr lang="zh-CN" altLang="en-US" dirty="0" smtClean="0"/>
              <a:t>查验地点</a:t>
            </a:r>
          </a:p>
          <a:p>
            <a:r>
              <a:rPr lang="zh-CN" altLang="en-US" dirty="0" smtClean="0"/>
              <a:t>海关查验货物一般在海关监管区内的进出口口岸码头</a:t>
            </a:r>
            <a:r>
              <a:rPr lang="en-US" dirty="0" smtClean="0"/>
              <a:t>、   </a:t>
            </a:r>
            <a:r>
              <a:rPr lang="zh-CN" altLang="en-US" dirty="0" smtClean="0"/>
              <a:t>车站</a:t>
            </a:r>
            <a:r>
              <a:rPr lang="en-US" dirty="0" smtClean="0"/>
              <a:t>、  </a:t>
            </a:r>
            <a:r>
              <a:rPr lang="zh-CN" altLang="en-US" dirty="0" smtClean="0"/>
              <a:t>机场</a:t>
            </a:r>
            <a:r>
              <a:rPr lang="en-US" dirty="0" smtClean="0"/>
              <a:t>、  </a:t>
            </a:r>
            <a:r>
              <a:rPr lang="zh-CN" altLang="en-US" dirty="0" smtClean="0"/>
              <a:t>邮局或海关的其他 监管所进行</a:t>
            </a:r>
            <a:r>
              <a:rPr lang="en-US" dirty="0" smtClean="0"/>
              <a:t>。</a:t>
            </a:r>
          </a:p>
          <a:p>
            <a:r>
              <a:rPr lang="en-US" dirty="0" smtClean="0"/>
              <a:t>４  </a:t>
            </a:r>
            <a:r>
              <a:rPr lang="zh-CN" altLang="en-US" dirty="0" smtClean="0"/>
              <a:t>查验方法</a:t>
            </a:r>
          </a:p>
          <a:p>
            <a:r>
              <a:rPr lang="zh-CN" altLang="en-US" dirty="0" smtClean="0"/>
              <a:t>海关对进出口货物的查验主要采取彻底检查</a:t>
            </a:r>
            <a:r>
              <a:rPr lang="en-US" dirty="0" smtClean="0"/>
              <a:t>、  </a:t>
            </a:r>
            <a:r>
              <a:rPr lang="zh-CN" altLang="en-US" dirty="0" smtClean="0"/>
              <a:t>抽查</a:t>
            </a:r>
            <a:r>
              <a:rPr lang="en-US" dirty="0" smtClean="0"/>
              <a:t>、  </a:t>
            </a:r>
            <a:r>
              <a:rPr lang="zh-CN" altLang="en-US" dirty="0" smtClean="0"/>
              <a:t>外形查验等方法</a:t>
            </a:r>
            <a:r>
              <a:rPr lang="en-US" dirty="0" smtClean="0"/>
              <a:t>，  </a:t>
            </a:r>
            <a:r>
              <a:rPr lang="zh-CN" altLang="en-US" dirty="0" smtClean="0"/>
              <a:t>以强化海关对进 出口货物的实际监管</a:t>
            </a:r>
            <a:r>
              <a:rPr lang="en-US" dirty="0" smtClean="0"/>
              <a:t>。  </a:t>
            </a:r>
            <a:r>
              <a:rPr lang="zh-CN" altLang="en-US" dirty="0" smtClean="0"/>
              <a:t>彻底查验是对货物逐件开箱</a:t>
            </a:r>
            <a:r>
              <a:rPr lang="en-US" dirty="0" smtClean="0"/>
              <a:t>   （ </a:t>
            </a:r>
            <a:r>
              <a:rPr lang="zh-CN" altLang="en-US" dirty="0" smtClean="0"/>
              <a:t>包</a:t>
            </a:r>
            <a:r>
              <a:rPr lang="en-US" dirty="0" smtClean="0"/>
              <a:t>）  </a:t>
            </a:r>
            <a:r>
              <a:rPr lang="zh-CN" altLang="en-US" dirty="0" smtClean="0"/>
              <a:t>查验</a:t>
            </a:r>
            <a:r>
              <a:rPr lang="en-US" dirty="0" smtClean="0"/>
              <a:t>，  </a:t>
            </a:r>
            <a:r>
              <a:rPr lang="zh-CN" altLang="en-US" dirty="0" smtClean="0"/>
              <a:t>对货物品种</a:t>
            </a:r>
            <a:r>
              <a:rPr lang="en-US" dirty="0" smtClean="0"/>
              <a:t>、  </a:t>
            </a:r>
            <a:r>
              <a:rPr lang="zh-CN" altLang="en-US" dirty="0" smtClean="0"/>
              <a:t>规格</a:t>
            </a:r>
            <a:r>
              <a:rPr lang="en-US" dirty="0" smtClean="0"/>
              <a:t>、  </a:t>
            </a:r>
            <a:r>
              <a:rPr lang="zh-CN" altLang="en-US" dirty="0" smtClean="0"/>
              <a:t>数量</a:t>
            </a:r>
            <a:r>
              <a:rPr lang="en-US" dirty="0" smtClean="0"/>
              <a:t>、 </a:t>
            </a:r>
            <a:r>
              <a:rPr lang="zh-CN" altLang="en-US" dirty="0" smtClean="0"/>
              <a:t>重量</a:t>
            </a:r>
            <a:r>
              <a:rPr lang="en-US" dirty="0" smtClean="0"/>
              <a:t>、  </a:t>
            </a:r>
            <a:r>
              <a:rPr lang="zh-CN" altLang="en-US" dirty="0" smtClean="0"/>
              <a:t>原产地</a:t>
            </a:r>
            <a:r>
              <a:rPr lang="en-US" dirty="0" smtClean="0"/>
              <a:t>、  </a:t>
            </a:r>
            <a:r>
              <a:rPr lang="zh-CN" altLang="en-US" dirty="0" smtClean="0"/>
              <a:t>货物状况逐一与申报的报关单详细核对</a:t>
            </a:r>
            <a:r>
              <a:rPr lang="en-US" dirty="0" smtClean="0"/>
              <a:t>。  </a:t>
            </a:r>
            <a:r>
              <a:rPr lang="zh-CN" altLang="en-US" dirty="0" smtClean="0"/>
              <a:t>抽查是按一定比例对货物有选择的  开箱  </a:t>
            </a:r>
            <a:r>
              <a:rPr lang="en-US" dirty="0" smtClean="0"/>
              <a:t>（ </a:t>
            </a:r>
            <a:r>
              <a:rPr lang="zh-CN" altLang="en-US" dirty="0" smtClean="0"/>
              <a:t>包</a:t>
            </a:r>
            <a:r>
              <a:rPr lang="en-US" dirty="0" smtClean="0"/>
              <a:t>）  </a:t>
            </a:r>
            <a:r>
              <a:rPr lang="zh-CN" altLang="en-US" dirty="0" smtClean="0"/>
              <a:t>查验</a:t>
            </a:r>
            <a:r>
              <a:rPr lang="en-US" dirty="0" smtClean="0"/>
              <a:t>，  </a:t>
            </a:r>
            <a:r>
              <a:rPr lang="zh-CN" altLang="en-US" dirty="0" smtClean="0"/>
              <a:t>并对开箱  </a:t>
            </a:r>
            <a:r>
              <a:rPr lang="en-US" dirty="0" smtClean="0"/>
              <a:t>（ </a:t>
            </a:r>
            <a:r>
              <a:rPr lang="zh-CN" altLang="en-US" dirty="0" smtClean="0"/>
              <a:t>包</a:t>
            </a:r>
            <a:r>
              <a:rPr lang="en-US" dirty="0" smtClean="0"/>
              <a:t>）   </a:t>
            </a:r>
            <a:r>
              <a:rPr lang="zh-CN" altLang="en-US" dirty="0" smtClean="0"/>
              <a:t>查验的货物品种</a:t>
            </a:r>
            <a:r>
              <a:rPr lang="en-US" dirty="0" smtClean="0"/>
              <a:t>、  </a:t>
            </a:r>
            <a:r>
              <a:rPr lang="zh-CN" altLang="en-US" dirty="0" smtClean="0"/>
              <a:t>规格</a:t>
            </a:r>
            <a:r>
              <a:rPr lang="en-US" dirty="0" smtClean="0"/>
              <a:t>、  </a:t>
            </a:r>
            <a:r>
              <a:rPr lang="zh-CN" altLang="en-US" dirty="0" smtClean="0"/>
              <a:t>数量</a:t>
            </a:r>
            <a:r>
              <a:rPr lang="en-US" dirty="0" smtClean="0"/>
              <a:t>、  </a:t>
            </a:r>
            <a:r>
              <a:rPr lang="zh-CN" altLang="en-US" dirty="0" smtClean="0"/>
              <a:t>原产地及货物状况等逐 一与申报的报关单详细核对</a:t>
            </a:r>
            <a:r>
              <a:rPr lang="en-US" dirty="0" smtClean="0"/>
              <a:t>。  </a:t>
            </a:r>
            <a:r>
              <a:rPr lang="zh-CN" altLang="en-US" dirty="0" smtClean="0"/>
              <a:t>外形查验主要是核对货名</a:t>
            </a:r>
            <a:r>
              <a:rPr lang="en-US" dirty="0" smtClean="0"/>
              <a:t>、   </a:t>
            </a:r>
            <a:r>
              <a:rPr lang="zh-CN" altLang="en-US" dirty="0" smtClean="0"/>
              <a:t>规格</a:t>
            </a:r>
            <a:r>
              <a:rPr lang="en-US" dirty="0" smtClean="0"/>
              <a:t>、  </a:t>
            </a:r>
            <a:r>
              <a:rPr lang="zh-CN" altLang="en-US" dirty="0" smtClean="0"/>
              <a:t>生产国别和收发货单位等标 志是否与报关单相符</a:t>
            </a:r>
            <a:r>
              <a:rPr lang="en-US" dirty="0" smtClean="0"/>
              <a:t>，  </a:t>
            </a:r>
            <a:r>
              <a:rPr lang="zh-CN" altLang="en-US" dirty="0" smtClean="0"/>
              <a:t>检查外包装是否有开拆</a:t>
            </a:r>
            <a:r>
              <a:rPr lang="en-US" dirty="0" smtClean="0"/>
              <a:t>、   </a:t>
            </a:r>
            <a:r>
              <a:rPr lang="zh-CN" altLang="en-US" dirty="0" smtClean="0"/>
              <a:t>破裂痕迹以及有无反动字 样</a:t>
            </a:r>
            <a:r>
              <a:rPr lang="en-US" dirty="0" smtClean="0"/>
              <a:t>、  </a:t>
            </a:r>
            <a:r>
              <a:rPr lang="zh-CN" altLang="en-US" dirty="0" smtClean="0"/>
              <a:t>黄 色 文 字 图 像等</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5299"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查验时报关人员职责</a:t>
            </a:r>
          </a:p>
          <a:p>
            <a:pPr>
              <a:lnSpc>
                <a:spcPct val="150000"/>
              </a:lnSpc>
            </a:pPr>
            <a:r>
              <a:rPr lang="en-US" dirty="0" smtClean="0"/>
              <a:t>（１）  </a:t>
            </a:r>
            <a:r>
              <a:rPr lang="zh-CN" altLang="en-US" dirty="0" smtClean="0"/>
              <a:t>代表货主到场</a:t>
            </a:r>
            <a:r>
              <a:rPr lang="en-US" dirty="0" smtClean="0"/>
              <a:t>。</a:t>
            </a:r>
          </a:p>
          <a:p>
            <a:pPr>
              <a:lnSpc>
                <a:spcPct val="150000"/>
              </a:lnSpc>
            </a:pPr>
            <a:r>
              <a:rPr lang="zh-CN" altLang="en-US" dirty="0" smtClean="0"/>
              <a:t>海关货主到场时</a:t>
            </a:r>
            <a:r>
              <a:rPr lang="en-US" dirty="0" smtClean="0"/>
              <a:t>，  </a:t>
            </a:r>
            <a:r>
              <a:rPr lang="zh-CN" altLang="en-US" dirty="0" smtClean="0"/>
              <a:t>进出口货物的收发货人或他们的代理人应到达货物查验现场</a:t>
            </a:r>
            <a:r>
              <a:rPr lang="en-US" dirty="0" smtClean="0"/>
              <a:t>，  </a:t>
            </a:r>
            <a:r>
              <a:rPr lang="zh-CN" altLang="en-US" dirty="0" smtClean="0"/>
              <a:t>并按照 海关的查验要求</a:t>
            </a:r>
            <a:r>
              <a:rPr lang="en-US" dirty="0" smtClean="0"/>
              <a:t>，  </a:t>
            </a:r>
            <a:r>
              <a:rPr lang="zh-CN" altLang="en-US" dirty="0" smtClean="0"/>
              <a:t>负责搬移</a:t>
            </a:r>
            <a:r>
              <a:rPr lang="en-US" dirty="0" smtClean="0"/>
              <a:t>、  </a:t>
            </a:r>
            <a:r>
              <a:rPr lang="zh-CN" altLang="en-US" dirty="0" smtClean="0"/>
              <a:t>开拆和重封货物的包装等</a:t>
            </a:r>
            <a:r>
              <a:rPr lang="en-US" dirty="0" smtClean="0"/>
              <a:t>。</a:t>
            </a:r>
            <a:endParaRPr lang="zh-CN" altLang="en-US" dirty="0" smtClean="0"/>
          </a:p>
          <a:p>
            <a:pPr eaLnBrk="1" hangingPunct="1">
              <a:lnSpc>
                <a:spcPct val="150000"/>
              </a:lnSpc>
            </a:pPr>
            <a:r>
              <a:rPr lang="en-US" dirty="0" smtClean="0"/>
              <a:t>（２）  </a:t>
            </a:r>
            <a:r>
              <a:rPr lang="zh-CN" altLang="en-US" dirty="0" smtClean="0"/>
              <a:t>缴付规费</a:t>
            </a:r>
            <a:r>
              <a:rPr lang="en-US" dirty="0" smtClean="0"/>
              <a:t>。</a:t>
            </a:r>
            <a:endParaRPr lang="zh-CN" altLang="en-US" dirty="0" smtClean="0"/>
          </a:p>
          <a:p>
            <a:pPr eaLnBrk="1" hangingPunct="1">
              <a:lnSpc>
                <a:spcPct val="150000"/>
              </a:lnSpc>
            </a:pPr>
            <a:r>
              <a:rPr lang="zh-CN" altLang="en-US" dirty="0" smtClean="0"/>
              <a:t>海关根据所在地港口</a:t>
            </a:r>
            <a:r>
              <a:rPr lang="en-US" dirty="0" smtClean="0"/>
              <a:t>、  </a:t>
            </a:r>
            <a:r>
              <a:rPr lang="zh-CN" altLang="en-US" dirty="0" smtClean="0"/>
              <a:t>车站</a:t>
            </a:r>
            <a:r>
              <a:rPr lang="en-US" dirty="0" smtClean="0"/>
              <a:t>、  </a:t>
            </a:r>
            <a:r>
              <a:rPr lang="zh-CN" altLang="en-US" dirty="0" smtClean="0"/>
              <a:t>国际航空港</a:t>
            </a:r>
            <a:r>
              <a:rPr lang="en-US" dirty="0" smtClean="0"/>
              <a:t>、  </a:t>
            </a:r>
            <a:r>
              <a:rPr lang="zh-CN" altLang="en-US" dirty="0" smtClean="0"/>
              <a:t>国界通道和国际邮件交换站进出境货物</a:t>
            </a:r>
            <a:r>
              <a:rPr lang="en-US" dirty="0" smtClean="0"/>
              <a:t>、  </a:t>
            </a:r>
            <a:r>
              <a:rPr lang="zh-CN" altLang="en-US" dirty="0" smtClean="0"/>
              <a:t>旅 客行李</a:t>
            </a:r>
            <a:r>
              <a:rPr lang="en-US" dirty="0" smtClean="0"/>
              <a:t>、  </a:t>
            </a:r>
            <a:r>
              <a:rPr lang="zh-CN" altLang="en-US" dirty="0" smtClean="0"/>
              <a:t>邮件以及运输工具的实际情况</a:t>
            </a:r>
            <a:r>
              <a:rPr lang="en-US" dirty="0" smtClean="0"/>
              <a:t>，   </a:t>
            </a:r>
            <a:r>
              <a:rPr lang="zh-CN" altLang="en-US" dirty="0" smtClean="0"/>
              <a:t>规定其监管区域</a:t>
            </a:r>
            <a:r>
              <a:rPr lang="en-US" dirty="0" smtClean="0"/>
              <a:t>。  </a:t>
            </a:r>
            <a:r>
              <a:rPr lang="zh-CN" altLang="en-US" dirty="0" smtClean="0"/>
              <a:t>在海关监管区域执行任务不收规 费</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6323"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进出口货物征税</a:t>
            </a:r>
          </a:p>
          <a:p>
            <a:r>
              <a:rPr lang="en-US" dirty="0" smtClean="0"/>
              <a:t>１  </a:t>
            </a:r>
            <a:r>
              <a:rPr lang="zh-CN" altLang="en-US" dirty="0" smtClean="0"/>
              <a:t>税则归类</a:t>
            </a:r>
          </a:p>
          <a:p>
            <a:r>
              <a:rPr lang="zh-CN" altLang="en-US" dirty="0" smtClean="0"/>
              <a:t>按征收商品的流向分类</a:t>
            </a:r>
            <a:r>
              <a:rPr lang="en-US" dirty="0" smtClean="0"/>
              <a:t>，   </a:t>
            </a:r>
            <a:r>
              <a:rPr lang="zh-CN" altLang="en-US" dirty="0" smtClean="0"/>
              <a:t>关税可分为进口税</a:t>
            </a:r>
            <a:r>
              <a:rPr lang="en-US" dirty="0" smtClean="0"/>
              <a:t>、  </a:t>
            </a:r>
            <a:r>
              <a:rPr lang="zh-CN" altLang="en-US" dirty="0" smtClean="0"/>
              <a:t>出口税和过境税</a:t>
            </a:r>
            <a:r>
              <a:rPr lang="en-US" dirty="0" smtClean="0"/>
              <a:t>。</a:t>
            </a:r>
            <a:endParaRPr lang="zh-CN" altLang="en-US" dirty="0" smtClean="0"/>
          </a:p>
          <a:p>
            <a:r>
              <a:rPr lang="en-US" dirty="0" smtClean="0"/>
              <a:t>２  </a:t>
            </a:r>
            <a:r>
              <a:rPr lang="zh-CN" altLang="en-US" dirty="0" smtClean="0"/>
              <a:t>税费缴纳</a:t>
            </a:r>
          </a:p>
          <a:p>
            <a:r>
              <a:rPr lang="zh-CN" altLang="en-US" dirty="0" smtClean="0"/>
              <a:t>海关根据进出口货物的税则号列</a:t>
            </a:r>
            <a:r>
              <a:rPr lang="en-US" dirty="0" smtClean="0"/>
              <a:t>、   </a:t>
            </a:r>
            <a:r>
              <a:rPr lang="zh-CN" altLang="en-US" dirty="0" smtClean="0"/>
              <a:t>完税价格</a:t>
            </a:r>
            <a:r>
              <a:rPr lang="en-US" dirty="0" smtClean="0"/>
              <a:t>、  </a:t>
            </a:r>
            <a:r>
              <a:rPr lang="zh-CN" altLang="en-US" dirty="0" smtClean="0"/>
              <a:t>原产地</a:t>
            </a:r>
            <a:r>
              <a:rPr lang="en-US" dirty="0" smtClean="0"/>
              <a:t>、  </a:t>
            </a:r>
            <a:r>
              <a:rPr lang="zh-CN" altLang="en-US" dirty="0" smtClean="0"/>
              <a:t>适用的税率和汇率计算纳税义务 人应征的税款</a:t>
            </a:r>
            <a:r>
              <a:rPr lang="en-US" dirty="0" smtClean="0"/>
              <a:t>，  </a:t>
            </a:r>
            <a:r>
              <a:rPr lang="zh-CN" altLang="en-US" dirty="0" smtClean="0"/>
              <a:t>并在完成海关现场接单审核工作之后及时填发税款缴款书给予纳税义务人</a:t>
            </a:r>
            <a:r>
              <a:rPr lang="en-US" dirty="0" smtClean="0"/>
              <a:t>。</a:t>
            </a:r>
            <a:r>
              <a:rPr lang="zh-CN" altLang="en-US" dirty="0" smtClean="0"/>
              <a:t>纳税</a:t>
            </a:r>
            <a:r>
              <a:rPr lang="zh-CN" altLang="en-US" dirty="0" smtClean="0"/>
              <a:t>义务人收到税款缴款书后应当办理签收手续</a:t>
            </a:r>
            <a:r>
              <a:rPr lang="en-US" dirty="0" smtClean="0"/>
              <a:t>，   </a:t>
            </a:r>
            <a:r>
              <a:rPr lang="zh-CN" altLang="en-US" dirty="0" smtClean="0"/>
              <a:t>并在白海关填发税款缴款书之日起  </a:t>
            </a:r>
            <a:r>
              <a:rPr lang="en-US" dirty="0" smtClean="0"/>
              <a:t>１５ </a:t>
            </a:r>
            <a:r>
              <a:rPr lang="zh-CN" altLang="en-US" dirty="0" smtClean="0"/>
              <a:t>日内</a:t>
            </a:r>
            <a:r>
              <a:rPr lang="en-US" dirty="0" smtClean="0"/>
              <a:t>，  </a:t>
            </a:r>
            <a:r>
              <a:rPr lang="zh-CN" altLang="en-US" dirty="0" smtClean="0"/>
              <a:t>到指定银行缴纳税款或向签有协议的银行办理电子交付税费的手续</a:t>
            </a:r>
            <a:r>
              <a:rPr lang="en-US" dirty="0" smtClean="0"/>
              <a:t>。  </a:t>
            </a:r>
            <a:r>
              <a:rPr lang="zh-CN" altLang="en-US" dirty="0" smtClean="0"/>
              <a:t>纳税义务人向银行 缴纳税款后</a:t>
            </a:r>
            <a:r>
              <a:rPr lang="en-US" dirty="0" smtClean="0"/>
              <a:t>，  </a:t>
            </a:r>
            <a:r>
              <a:rPr lang="zh-CN" altLang="en-US" dirty="0" smtClean="0"/>
              <a:t>应当及时将盖有证明银行已收讫税款的业务印章的税款缴款书送交填发海关</a:t>
            </a:r>
            <a:r>
              <a:rPr lang="zh-CN" altLang="en-US" dirty="0" smtClean="0"/>
              <a:t>验核</a:t>
            </a:r>
            <a:r>
              <a:rPr lang="en-US" dirty="0" smtClean="0"/>
              <a:t>，  </a:t>
            </a:r>
            <a:r>
              <a:rPr lang="zh-CN" altLang="en-US" dirty="0" smtClean="0"/>
              <a:t>海关据此办理核注手续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7347" name="Rectangle 3"/>
          <p:cNvSpPr>
            <a:spLocks noGrp="1" noChangeArrowheads="1"/>
          </p:cNvSpPr>
          <p:nvPr>
            <p:ph type="body" idx="1"/>
          </p:nvPr>
        </p:nvSpPr>
        <p:spPr/>
        <p:txBody>
          <a:bodyPr/>
          <a:lstStyle/>
          <a:p>
            <a:pPr>
              <a:lnSpc>
                <a:spcPct val="200000"/>
              </a:lnSpc>
            </a:pPr>
            <a:r>
              <a:rPr lang="zh-CN" altLang="en-US" sz="2900" dirty="0" smtClean="0"/>
              <a:t>五</a:t>
            </a:r>
            <a:r>
              <a:rPr lang="en-US" sz="2900" dirty="0" smtClean="0"/>
              <a:t>、  </a:t>
            </a:r>
            <a:r>
              <a:rPr lang="zh-CN" altLang="en-US" sz="2900" dirty="0" smtClean="0"/>
              <a:t>进出口货物</a:t>
            </a:r>
            <a:r>
              <a:rPr lang="zh-CN" altLang="en-US" sz="2900" dirty="0" smtClean="0"/>
              <a:t>放行</a:t>
            </a:r>
            <a:r>
              <a:rPr lang="en-US" altLang="zh-CN" sz="2900" dirty="0" smtClean="0"/>
              <a:t> </a:t>
            </a:r>
            <a:endParaRPr lang="zh-CN" altLang="en-US" sz="2900" dirty="0" smtClean="0"/>
          </a:p>
          <a:p>
            <a:pPr>
              <a:lnSpc>
                <a:spcPct val="200000"/>
              </a:lnSpc>
            </a:pPr>
            <a:r>
              <a:rPr lang="en-US" dirty="0" smtClean="0"/>
              <a:t>１  </a:t>
            </a:r>
            <a:r>
              <a:rPr lang="zh-CN" altLang="en-US" dirty="0" smtClean="0"/>
              <a:t>征税放行</a:t>
            </a:r>
          </a:p>
          <a:p>
            <a:pPr>
              <a:lnSpc>
                <a:spcPct val="200000"/>
              </a:lnSpc>
            </a:pPr>
            <a:r>
              <a:rPr lang="zh-CN" altLang="en-US" dirty="0" smtClean="0"/>
              <a:t>根据  </a:t>
            </a:r>
            <a:r>
              <a:rPr lang="en-US" dirty="0" smtClean="0"/>
              <a:t>《 </a:t>
            </a:r>
            <a:r>
              <a:rPr lang="zh-CN" altLang="en-US" dirty="0" smtClean="0"/>
              <a:t>海关法</a:t>
            </a:r>
            <a:r>
              <a:rPr lang="en-US" dirty="0" smtClean="0"/>
              <a:t>》  </a:t>
            </a:r>
            <a:r>
              <a:rPr lang="zh-CN" altLang="en-US" dirty="0" smtClean="0"/>
              <a:t>第二十九条规定</a:t>
            </a:r>
            <a:r>
              <a:rPr lang="en-US" dirty="0" smtClean="0"/>
              <a:t>，  </a:t>
            </a:r>
            <a:r>
              <a:rPr lang="zh-CN" altLang="en-US" dirty="0" smtClean="0"/>
              <a:t>除海关特准的外</a:t>
            </a:r>
            <a:r>
              <a:rPr lang="en-US" dirty="0" smtClean="0"/>
              <a:t>，  </a:t>
            </a:r>
            <a:r>
              <a:rPr lang="zh-CN" altLang="en-US" dirty="0" smtClean="0"/>
              <a:t>进出口货物在收发货人缴清税款  或提供担保后</a:t>
            </a:r>
            <a:r>
              <a:rPr lang="en-US" dirty="0" smtClean="0"/>
              <a:t>，  </a:t>
            </a:r>
            <a:r>
              <a:rPr lang="zh-CN" altLang="en-US" dirty="0" smtClean="0"/>
              <a:t>由海关签印放行</a:t>
            </a:r>
            <a:r>
              <a:rPr lang="en-US" dirty="0" smtClean="0"/>
              <a:t>。  </a:t>
            </a:r>
            <a:r>
              <a:rPr lang="zh-CN" altLang="en-US" dirty="0" smtClean="0"/>
              <a:t>进出口货物在进出口环节应缴纳的税费包括</a:t>
            </a:r>
            <a:r>
              <a:rPr lang="en-US" dirty="0" smtClean="0"/>
              <a:t>：  </a:t>
            </a:r>
            <a:r>
              <a:rPr lang="zh-CN" altLang="en-US" dirty="0" smtClean="0"/>
              <a:t>关税</a:t>
            </a:r>
            <a:r>
              <a:rPr lang="en-US" dirty="0" smtClean="0"/>
              <a:t>、  </a:t>
            </a:r>
            <a:r>
              <a:rPr lang="zh-CN" altLang="en-US" dirty="0" smtClean="0"/>
              <a:t>增值税</a:t>
            </a:r>
            <a:r>
              <a:rPr lang="en-US" dirty="0" smtClean="0"/>
              <a:t>、  </a:t>
            </a:r>
            <a:r>
              <a:rPr lang="zh-CN" altLang="en-US" dirty="0" smtClean="0"/>
              <a:t>消费税</a:t>
            </a:r>
            <a:r>
              <a:rPr lang="en-US" dirty="0" smtClean="0"/>
              <a:t>、  </a:t>
            </a:r>
            <a:r>
              <a:rPr lang="zh-CN" altLang="en-US" dirty="0" smtClean="0"/>
              <a:t>船舶吨位税等</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837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担保放行</a:t>
            </a:r>
          </a:p>
          <a:p>
            <a:pPr>
              <a:lnSpc>
                <a:spcPct val="150000"/>
              </a:lnSpc>
            </a:pPr>
            <a:r>
              <a:rPr lang="en-US" dirty="0" smtClean="0"/>
              <a:t>（１）  </a:t>
            </a:r>
            <a:r>
              <a:rPr lang="zh-CN" altLang="en-US" dirty="0" smtClean="0"/>
              <a:t>适用条件</a:t>
            </a:r>
            <a:r>
              <a:rPr lang="en-US" dirty="0" smtClean="0"/>
              <a:t>。  </a:t>
            </a:r>
            <a:r>
              <a:rPr lang="zh-CN" altLang="en-US" dirty="0" smtClean="0"/>
              <a:t>根据  </a:t>
            </a:r>
            <a:r>
              <a:rPr lang="en-US" dirty="0" smtClean="0"/>
              <a:t>《 </a:t>
            </a:r>
            <a:r>
              <a:rPr lang="zh-CN" altLang="en-US" dirty="0" smtClean="0"/>
              <a:t>海关法</a:t>
            </a:r>
            <a:r>
              <a:rPr lang="en-US" dirty="0" smtClean="0"/>
              <a:t>》  </a:t>
            </a:r>
            <a:r>
              <a:rPr lang="zh-CN" altLang="en-US" dirty="0" smtClean="0"/>
              <a:t>的有关规定</a:t>
            </a:r>
            <a:r>
              <a:rPr lang="en-US" dirty="0" smtClean="0"/>
              <a:t>，  </a:t>
            </a:r>
            <a:r>
              <a:rPr lang="zh-CN" altLang="en-US" dirty="0" smtClean="0"/>
              <a:t>在确定货物的商品归类</a:t>
            </a:r>
            <a:r>
              <a:rPr lang="en-US" dirty="0" smtClean="0"/>
              <a:t>、  </a:t>
            </a:r>
            <a:r>
              <a:rPr lang="zh-CN" altLang="en-US" dirty="0" smtClean="0"/>
              <a:t>估价和提供有 效报关单证或办结其他海关手续前</a:t>
            </a:r>
            <a:r>
              <a:rPr lang="en-US" dirty="0" smtClean="0"/>
              <a:t>，  </a:t>
            </a:r>
            <a:r>
              <a:rPr lang="zh-CN" altLang="en-US" dirty="0" smtClean="0"/>
              <a:t>进出口收发货人要求放行货物的</a:t>
            </a:r>
            <a:r>
              <a:rPr lang="en-US" dirty="0" smtClean="0"/>
              <a:t>，  </a:t>
            </a:r>
            <a:r>
              <a:rPr lang="zh-CN" altLang="en-US" dirty="0" smtClean="0"/>
              <a:t>海关应当在其提供</a:t>
            </a:r>
            <a:r>
              <a:rPr lang="zh-CN" altLang="en-US" dirty="0" smtClean="0"/>
              <a:t>与其</a:t>
            </a:r>
            <a:r>
              <a:rPr lang="zh-CN" altLang="en-US" dirty="0" smtClean="0"/>
              <a:t>依法应当履行的法律义务相适应的担保后放行</a:t>
            </a:r>
            <a:r>
              <a:rPr lang="en-US" dirty="0" smtClean="0"/>
              <a:t>。</a:t>
            </a:r>
            <a:endParaRPr lang="zh-CN" altLang="en-US" dirty="0" smtClean="0"/>
          </a:p>
          <a:p>
            <a:pPr eaLnBrk="1" hangingPunct="1">
              <a:lnSpc>
                <a:spcPct val="150000"/>
              </a:lnSpc>
            </a:pPr>
            <a:r>
              <a:rPr lang="en-US" dirty="0" smtClean="0"/>
              <a:t>（２）  </a:t>
            </a:r>
            <a:r>
              <a:rPr lang="zh-CN" altLang="en-US" dirty="0" smtClean="0"/>
              <a:t>担保期限</a:t>
            </a:r>
            <a:r>
              <a:rPr lang="en-US" dirty="0" smtClean="0"/>
              <a:t>。  </a:t>
            </a:r>
            <a:r>
              <a:rPr lang="zh-CN" altLang="en-US" dirty="0" smtClean="0"/>
              <a:t>各种情况下的担保 期 限 不 一</a:t>
            </a:r>
            <a:r>
              <a:rPr lang="en-US" dirty="0" smtClean="0"/>
              <a:t>。  </a:t>
            </a:r>
            <a:r>
              <a:rPr lang="zh-CN" altLang="en-US" dirty="0" smtClean="0"/>
              <a:t>在 一 般 情 况 下</a:t>
            </a:r>
            <a:r>
              <a:rPr lang="en-US" dirty="0" smtClean="0"/>
              <a:t>，  </a:t>
            </a:r>
            <a:r>
              <a:rPr lang="zh-CN" altLang="en-US" dirty="0" smtClean="0"/>
              <a:t>担 保 期 不 得 超 过 </a:t>
            </a:r>
            <a:r>
              <a:rPr lang="en-US" dirty="0" smtClean="0"/>
              <a:t>２０ </a:t>
            </a:r>
            <a:r>
              <a:rPr lang="zh-CN" altLang="en-US" dirty="0" smtClean="0"/>
              <a:t>天</a:t>
            </a:r>
            <a:r>
              <a:rPr lang="en-US" dirty="0" smtClean="0"/>
              <a:t>， </a:t>
            </a:r>
            <a:r>
              <a:rPr lang="zh-CN" altLang="en-US" dirty="0" smtClean="0"/>
              <a:t>否则</a:t>
            </a:r>
            <a:r>
              <a:rPr lang="en-US" dirty="0" smtClean="0"/>
              <a:t>，  </a:t>
            </a:r>
            <a:r>
              <a:rPr lang="zh-CN" altLang="en-US" dirty="0" smtClean="0"/>
              <a:t>由海关对有关进出口货物按规定进行处理</a:t>
            </a:r>
            <a:r>
              <a:rPr lang="en-US" dirty="0" smtClean="0"/>
              <a:t>。  </a:t>
            </a:r>
            <a:r>
              <a:rPr lang="zh-CN" altLang="en-US" dirty="0" smtClean="0"/>
              <a:t>在特殊情况下</a:t>
            </a:r>
            <a:r>
              <a:rPr lang="en-US" dirty="0" smtClean="0"/>
              <a:t>，  </a:t>
            </a:r>
            <a:r>
              <a:rPr lang="zh-CN" altLang="en-US" dirty="0" smtClean="0"/>
              <a:t>在担保期限内申请延长担 保期限的</a:t>
            </a:r>
            <a:r>
              <a:rPr lang="en-US" dirty="0" smtClean="0"/>
              <a:t>，  </a:t>
            </a:r>
            <a:r>
              <a:rPr lang="zh-CN" altLang="en-US" dirty="0" smtClean="0"/>
              <a:t>由海关审核确定适当予以延期</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第二节　进出口货物通关制度</a:t>
            </a:r>
            <a:endParaRPr lang="zh-CN" altLang="zh-CN" dirty="0" smtClean="0"/>
          </a:p>
        </p:txBody>
      </p:sp>
      <p:sp>
        <p:nvSpPr>
          <p:cNvPr id="59395"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担保形式</a:t>
            </a:r>
            <a:r>
              <a:rPr lang="en-US" dirty="0" smtClean="0"/>
              <a:t>。  </a:t>
            </a:r>
            <a:r>
              <a:rPr lang="zh-CN" altLang="en-US" dirty="0" smtClean="0"/>
              <a:t>担保的形式可以是提交保证金或保证函</a:t>
            </a:r>
            <a:r>
              <a:rPr lang="en-US" dirty="0" smtClean="0"/>
              <a:t>。  </a:t>
            </a:r>
            <a:r>
              <a:rPr lang="zh-CN" altLang="en-US" dirty="0" smtClean="0"/>
              <a:t>保证金是指由担保人向</a:t>
            </a:r>
            <a:r>
              <a:rPr lang="zh-CN" altLang="en-US" dirty="0" smtClean="0"/>
              <a:t>海关缴纳</a:t>
            </a:r>
            <a:r>
              <a:rPr lang="zh-CN" altLang="en-US" dirty="0" smtClean="0"/>
              <a:t>现金的一种担保形式</a:t>
            </a:r>
            <a:r>
              <a:rPr lang="en-US" dirty="0" smtClean="0"/>
              <a:t>；   </a:t>
            </a:r>
            <a:r>
              <a:rPr lang="zh-CN" altLang="en-US" dirty="0" smtClean="0"/>
              <a:t>保证函是指由担保人按照海关的要求向海关提交的</a:t>
            </a:r>
            <a:r>
              <a:rPr lang="en-US" dirty="0" smtClean="0"/>
              <a:t>、  </a:t>
            </a:r>
            <a:r>
              <a:rPr lang="zh-CN" altLang="en-US" dirty="0" smtClean="0"/>
              <a:t>定有明确权 利义务的一种担保文件</a:t>
            </a:r>
            <a:r>
              <a:rPr lang="en-US" dirty="0" smtClean="0"/>
              <a:t>。</a:t>
            </a:r>
            <a:endParaRPr lang="zh-CN" altLang="en-US" dirty="0" smtClean="0"/>
          </a:p>
          <a:p>
            <a:pPr>
              <a:lnSpc>
                <a:spcPct val="200000"/>
              </a:lnSpc>
            </a:pPr>
            <a:r>
              <a:rPr lang="en-US" dirty="0" smtClean="0"/>
              <a:t>３  </a:t>
            </a:r>
            <a:r>
              <a:rPr lang="zh-CN" altLang="en-US" dirty="0" smtClean="0"/>
              <a:t>信任放行</a:t>
            </a:r>
          </a:p>
          <a:p>
            <a:pPr>
              <a:lnSpc>
                <a:spcPct val="200000"/>
              </a:lnSpc>
            </a:pPr>
            <a:r>
              <a:rPr lang="zh-CN" altLang="en-US" dirty="0" smtClean="0"/>
              <a:t>实行海关稽查制度后</a:t>
            </a:r>
            <a:r>
              <a:rPr lang="en-US" dirty="0" smtClean="0"/>
              <a:t>，  </a:t>
            </a:r>
            <a:r>
              <a:rPr lang="zh-CN" altLang="en-US" dirty="0" smtClean="0"/>
              <a:t>海关对部分资信好的企业的货物在口岸进出口时直接放行</a:t>
            </a:r>
            <a:r>
              <a:rPr lang="en-US" dirty="0" smtClean="0"/>
              <a:t>，  </a:t>
            </a:r>
            <a:r>
              <a:rPr lang="zh-CN" altLang="en-US" dirty="0" smtClean="0"/>
              <a:t>事后 一定时间内定期集中纳税</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zh-CN" altLang="en-US" dirty="0" smtClean="0"/>
              <a:t>第三节　</a:t>
            </a:r>
            <a:r>
              <a:rPr lang="zh-CN" altLang="en-US" dirty="0" smtClean="0"/>
              <a:t>保税</a:t>
            </a:r>
            <a:r>
              <a:rPr lang="zh-CN" altLang="en-US" dirty="0" smtClean="0"/>
              <a:t>进出口货物通关</a:t>
            </a:r>
            <a:endParaRPr lang="zh-CN" altLang="en-US" dirty="0"/>
          </a:p>
        </p:txBody>
      </p:sp>
      <p:sp>
        <p:nvSpPr>
          <p:cNvPr id="60419"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保税货物通关</a:t>
            </a:r>
            <a:r>
              <a:rPr lang="zh-CN" altLang="en-US" sz="2900" dirty="0" smtClean="0"/>
              <a:t>制度</a:t>
            </a:r>
            <a:r>
              <a:rPr lang="en-US" altLang="zh-CN" sz="2900" dirty="0" smtClean="0"/>
              <a:t> </a:t>
            </a:r>
            <a:endParaRPr lang="zh-CN" altLang="en-US" sz="2900" dirty="0" smtClean="0"/>
          </a:p>
          <a:p>
            <a:r>
              <a:rPr lang="en-US" dirty="0" smtClean="0"/>
              <a:t>１  </a:t>
            </a:r>
            <a:r>
              <a:rPr lang="zh-CN" altLang="en-US" dirty="0" smtClean="0"/>
              <a:t>保税货物定义及特征</a:t>
            </a:r>
          </a:p>
          <a:p>
            <a:r>
              <a:rPr lang="zh-CN" altLang="en-US" dirty="0" smtClean="0"/>
              <a:t>保税货物的一般含义是指</a:t>
            </a:r>
            <a:r>
              <a:rPr lang="en-US" dirty="0" smtClean="0"/>
              <a:t>   “ </a:t>
            </a:r>
            <a:r>
              <a:rPr lang="zh-CN" altLang="en-US" dirty="0" smtClean="0"/>
              <a:t>进入 一 国 关 境</a:t>
            </a:r>
            <a:r>
              <a:rPr lang="en-US" dirty="0" smtClean="0"/>
              <a:t>，  </a:t>
            </a:r>
            <a:r>
              <a:rPr lang="zh-CN" altLang="en-US" dirty="0" smtClean="0"/>
              <a:t>在 海 关 监 管 下 未 缴 纳 进 口 税 款</a:t>
            </a:r>
            <a:r>
              <a:rPr lang="en-US" dirty="0" smtClean="0"/>
              <a:t>，  </a:t>
            </a:r>
            <a:r>
              <a:rPr lang="zh-CN" altLang="en-US" dirty="0" smtClean="0"/>
              <a:t>存 放 后 再 复运出口的货物</a:t>
            </a:r>
            <a:r>
              <a:rPr lang="en-US" dirty="0" smtClean="0"/>
              <a:t>” 。 </a:t>
            </a:r>
            <a:endParaRPr lang="en-US" dirty="0" smtClean="0"/>
          </a:p>
          <a:p>
            <a:r>
              <a:rPr lang="en-US" dirty="0" smtClean="0"/>
              <a:t>《 </a:t>
            </a:r>
            <a:r>
              <a:rPr lang="zh-CN" altLang="en-US" dirty="0" smtClean="0"/>
              <a:t>海关法</a:t>
            </a:r>
            <a:r>
              <a:rPr lang="en-US" dirty="0" smtClean="0"/>
              <a:t>》  </a:t>
            </a:r>
            <a:r>
              <a:rPr lang="zh-CN" altLang="en-US" dirty="0" smtClean="0"/>
              <a:t>第 </a:t>
            </a:r>
            <a:r>
              <a:rPr lang="en-US" dirty="0" smtClean="0"/>
              <a:t>５７ </a:t>
            </a:r>
            <a:r>
              <a:rPr lang="zh-CN" altLang="en-US" dirty="0" smtClean="0"/>
              <a:t>条对  </a:t>
            </a:r>
            <a:r>
              <a:rPr lang="en-US" dirty="0" smtClean="0"/>
              <a:t>“ </a:t>
            </a:r>
            <a:r>
              <a:rPr lang="zh-CN" altLang="en-US" dirty="0" smtClean="0"/>
              <a:t>保税货物</a:t>
            </a:r>
            <a:r>
              <a:rPr lang="en-US" dirty="0" smtClean="0"/>
              <a:t>”   </a:t>
            </a:r>
            <a:r>
              <a:rPr lang="zh-CN" altLang="en-US" dirty="0" smtClean="0"/>
              <a:t>的定义是</a:t>
            </a:r>
            <a:r>
              <a:rPr lang="en-US" dirty="0" smtClean="0"/>
              <a:t>：  “ </a:t>
            </a:r>
            <a:r>
              <a:rPr lang="zh-CN" altLang="en-US" dirty="0" smtClean="0"/>
              <a:t>经海关批准未办理纳税手续进境</a:t>
            </a:r>
            <a:r>
              <a:rPr lang="en-US" dirty="0" smtClean="0"/>
              <a:t>，  </a:t>
            </a:r>
            <a:r>
              <a:rPr lang="zh-CN" altLang="en-US" dirty="0" smtClean="0"/>
              <a:t>在</a:t>
            </a:r>
            <a:r>
              <a:rPr lang="zh-CN" altLang="en-US" dirty="0" smtClean="0"/>
              <a:t>境内</a:t>
            </a:r>
            <a:r>
              <a:rPr lang="zh-CN" altLang="en-US" dirty="0" smtClean="0"/>
              <a:t>储存</a:t>
            </a:r>
            <a:r>
              <a:rPr lang="en-US" dirty="0" smtClean="0"/>
              <a:t>、  </a:t>
            </a:r>
            <a:r>
              <a:rPr lang="zh-CN" altLang="en-US" dirty="0" smtClean="0"/>
              <a:t>加工</a:t>
            </a:r>
            <a:r>
              <a:rPr lang="en-US" dirty="0" smtClean="0"/>
              <a:t>、  </a:t>
            </a:r>
            <a:r>
              <a:rPr lang="zh-CN" altLang="en-US" dirty="0" smtClean="0"/>
              <a:t>装配后复运出境的货物</a:t>
            </a:r>
            <a:r>
              <a:rPr lang="en-US" dirty="0" smtClean="0"/>
              <a:t>。”   </a:t>
            </a:r>
            <a:r>
              <a:rPr lang="zh-CN" altLang="en-US" dirty="0" smtClean="0"/>
              <a:t>从  </a:t>
            </a:r>
            <a:r>
              <a:rPr lang="en-US" dirty="0" smtClean="0"/>
              <a:t>《 </a:t>
            </a:r>
            <a:r>
              <a:rPr lang="zh-CN" altLang="en-US" dirty="0" smtClean="0"/>
              <a:t>海关法</a:t>
            </a:r>
            <a:r>
              <a:rPr lang="en-US" dirty="0" smtClean="0"/>
              <a:t>》   </a:t>
            </a:r>
            <a:r>
              <a:rPr lang="zh-CN" altLang="en-US" dirty="0" smtClean="0"/>
              <a:t>的定义可看出保税货物具有以下三  个特征</a:t>
            </a:r>
            <a:r>
              <a:rPr lang="en-US" dirty="0" smtClean="0"/>
              <a:t>：</a:t>
            </a:r>
            <a:endParaRPr lang="zh-CN" altLang="en-US" dirty="0" smtClean="0"/>
          </a:p>
          <a:p>
            <a:r>
              <a:rPr lang="en-US" dirty="0" smtClean="0"/>
              <a:t>（１）  </a:t>
            </a:r>
            <a:r>
              <a:rPr lang="zh-CN" altLang="en-US" dirty="0" smtClean="0"/>
              <a:t>特定目的</a:t>
            </a:r>
            <a:r>
              <a:rPr lang="en-US" dirty="0" smtClean="0"/>
              <a:t>。</a:t>
            </a:r>
            <a:endParaRPr lang="zh-CN" altLang="en-US" dirty="0" smtClean="0"/>
          </a:p>
          <a:p>
            <a:r>
              <a:rPr lang="en-US" dirty="0" smtClean="0"/>
              <a:t>（２）  </a:t>
            </a:r>
            <a:r>
              <a:rPr lang="zh-CN" altLang="en-US" dirty="0" smtClean="0"/>
              <a:t>暂免纳税</a:t>
            </a:r>
            <a:r>
              <a:rPr lang="en-US" dirty="0" smtClean="0"/>
              <a:t>。</a:t>
            </a:r>
            <a:endParaRPr lang="zh-CN" altLang="en-US" dirty="0" smtClean="0"/>
          </a:p>
          <a:p>
            <a:r>
              <a:rPr lang="en-US" dirty="0" smtClean="0"/>
              <a:t>（３）  </a:t>
            </a:r>
            <a:r>
              <a:rPr lang="zh-CN" altLang="en-US" dirty="0" smtClean="0"/>
              <a:t>复运出境</a:t>
            </a:r>
            <a:r>
              <a:rPr lang="en-US" dirty="0" smtClean="0"/>
              <a:t>。</a:t>
            </a:r>
            <a:endParaRPr lang="zh-CN" altLang="en-US" dirty="0" smtClean="0"/>
          </a:p>
          <a:p>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144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保税货物通关基本程序</a:t>
            </a:r>
          </a:p>
          <a:p>
            <a:pPr>
              <a:lnSpc>
                <a:spcPct val="200000"/>
              </a:lnSpc>
            </a:pPr>
            <a:r>
              <a:rPr lang="zh-CN" altLang="en-US" dirty="0" smtClean="0"/>
              <a:t>保税货物的通关与一般进出口货物不同</a:t>
            </a:r>
            <a:r>
              <a:rPr lang="en-US" dirty="0" smtClean="0"/>
              <a:t>， </a:t>
            </a:r>
            <a:r>
              <a:rPr lang="zh-CN" altLang="en-US" dirty="0" smtClean="0"/>
              <a:t>它不是在某一个时间上办理进口或出口手续后 即完成了通关</a:t>
            </a:r>
            <a:r>
              <a:rPr lang="en-US" dirty="0" smtClean="0"/>
              <a:t>，  </a:t>
            </a:r>
            <a:r>
              <a:rPr lang="zh-CN" altLang="en-US" dirty="0" smtClean="0"/>
              <a:t>而是从进境</a:t>
            </a:r>
            <a:r>
              <a:rPr lang="en-US" dirty="0" smtClean="0"/>
              <a:t>、  </a:t>
            </a:r>
            <a:r>
              <a:rPr lang="zh-CN" altLang="en-US" dirty="0" smtClean="0"/>
              <a:t>储存或加工到复运出境的全过程</a:t>
            </a:r>
            <a:r>
              <a:rPr lang="en-US" dirty="0" smtClean="0"/>
              <a:t>，  </a:t>
            </a:r>
            <a:r>
              <a:rPr lang="zh-CN" altLang="en-US" dirty="0" smtClean="0"/>
              <a:t>只有办理了这一整个过程的 各种海关手续后</a:t>
            </a:r>
            <a:r>
              <a:rPr lang="en-US" dirty="0" smtClean="0"/>
              <a:t>，  </a:t>
            </a:r>
            <a:r>
              <a:rPr lang="zh-CN" altLang="en-US" dirty="0" smtClean="0"/>
              <a:t>才真正完成了保税货物的通关</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2467"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加工贸易方式进出口货物</a:t>
            </a:r>
            <a:r>
              <a:rPr lang="zh-CN" altLang="en-US" sz="2900" dirty="0" smtClean="0"/>
              <a:t>通关</a:t>
            </a:r>
            <a:r>
              <a:rPr lang="en-US" altLang="zh-CN" sz="2900" dirty="0" smtClean="0"/>
              <a:t> </a:t>
            </a:r>
            <a:endParaRPr lang="zh-CN" altLang="en-US" sz="2900" dirty="0" smtClean="0"/>
          </a:p>
          <a:p>
            <a:pPr>
              <a:lnSpc>
                <a:spcPct val="150000"/>
              </a:lnSpc>
            </a:pPr>
            <a:r>
              <a:rPr lang="en-US" dirty="0" smtClean="0"/>
              <a:t>１  </a:t>
            </a:r>
            <a:r>
              <a:rPr lang="zh-CN" altLang="en-US" dirty="0" smtClean="0"/>
              <a:t>加工贸易含义与类别</a:t>
            </a:r>
          </a:p>
          <a:p>
            <a:pPr>
              <a:lnSpc>
                <a:spcPct val="150000"/>
              </a:lnSpc>
            </a:pPr>
            <a:r>
              <a:rPr lang="zh-CN" altLang="en-US" dirty="0" smtClean="0"/>
              <a:t>加工贸易是一种在国际贸易中被普遍使用的贸易方式</a:t>
            </a:r>
            <a:r>
              <a:rPr lang="en-US" dirty="0" smtClean="0"/>
              <a:t>，   </a:t>
            </a:r>
            <a:r>
              <a:rPr lang="zh-CN" altLang="en-US" dirty="0" smtClean="0"/>
              <a:t>它包括来料加工</a:t>
            </a:r>
            <a:r>
              <a:rPr lang="en-US" dirty="0" smtClean="0"/>
              <a:t>、  </a:t>
            </a:r>
            <a:r>
              <a:rPr lang="zh-CN" altLang="en-US" dirty="0" smtClean="0"/>
              <a:t>进料加工</a:t>
            </a:r>
            <a:r>
              <a:rPr lang="en-US" dirty="0" smtClean="0"/>
              <a:t>、  </a:t>
            </a:r>
            <a:r>
              <a:rPr lang="zh-CN" altLang="en-US" dirty="0" smtClean="0"/>
              <a:t>出 料加工和补偿贸易四种形式</a:t>
            </a:r>
            <a:r>
              <a:rPr lang="en-US" dirty="0" smtClean="0"/>
              <a:t>。   </a:t>
            </a:r>
            <a:r>
              <a:rPr lang="zh-CN" altLang="en-US" dirty="0" smtClean="0"/>
              <a:t>与一般贸易相比</a:t>
            </a:r>
            <a:r>
              <a:rPr lang="en-US" dirty="0" smtClean="0"/>
              <a:t>，  </a:t>
            </a:r>
            <a:r>
              <a:rPr lang="zh-CN" altLang="en-US" dirty="0" smtClean="0"/>
              <a:t>加工贸易的环节多</a:t>
            </a:r>
            <a:r>
              <a:rPr lang="en-US" dirty="0" smtClean="0"/>
              <a:t>，  </a:t>
            </a:r>
            <a:r>
              <a:rPr lang="zh-CN" altLang="en-US" dirty="0" smtClean="0"/>
              <a:t>涉及的当事人多</a:t>
            </a:r>
            <a:r>
              <a:rPr lang="en-US" dirty="0" smtClean="0"/>
              <a:t>，  </a:t>
            </a:r>
            <a:r>
              <a:rPr lang="zh-CN" altLang="en-US" dirty="0" smtClean="0"/>
              <a:t>整个 过程又跨越了生产和流通两种形式</a:t>
            </a:r>
            <a:r>
              <a:rPr lang="en-US" dirty="0" smtClean="0"/>
              <a:t>，  </a:t>
            </a:r>
            <a:r>
              <a:rPr lang="zh-CN" altLang="en-US" dirty="0" smtClean="0"/>
              <a:t>因而海关对加工贸易货物的监管比一般贸易要复杂</a:t>
            </a:r>
            <a:r>
              <a:rPr lang="en-US" dirty="0" smtClean="0"/>
              <a:t>。</a:t>
            </a:r>
            <a:endParaRPr lang="zh-CN" altLang="en-US" dirty="0" smtClean="0"/>
          </a:p>
          <a:p>
            <a:pPr>
              <a:lnSpc>
                <a:spcPct val="150000"/>
              </a:lnSpc>
            </a:pPr>
            <a:r>
              <a:rPr lang="zh-CN" altLang="en-US" dirty="0" smtClean="0"/>
              <a:t>加工贸易分为一般加工与深加工</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专业报关企业向海关办理注册登记的手续</a:t>
            </a:r>
            <a:r>
              <a:rPr lang="en-US" dirty="0" smtClean="0"/>
              <a:t>。  </a:t>
            </a:r>
            <a:r>
              <a:rPr lang="zh-CN" altLang="en-US" dirty="0" smtClean="0"/>
              <a:t>开办专业报关企业和办理专业报关企 业海关注册登记</a:t>
            </a:r>
            <a:r>
              <a:rPr lang="en-US" dirty="0" smtClean="0"/>
              <a:t>，  </a:t>
            </a:r>
            <a:r>
              <a:rPr lang="zh-CN" altLang="en-US" dirty="0" smtClean="0"/>
              <a:t>应具备下列条件</a:t>
            </a:r>
            <a:r>
              <a:rPr lang="en-US" dirty="0" smtClean="0"/>
              <a:t>：</a:t>
            </a:r>
            <a:endParaRPr lang="zh-CN" altLang="en-US" dirty="0" smtClean="0"/>
          </a:p>
          <a:p>
            <a:pPr>
              <a:lnSpc>
                <a:spcPct val="150000"/>
              </a:lnSpc>
            </a:pPr>
            <a:r>
              <a:rPr lang="en-US" dirty="0" smtClean="0"/>
              <a:t>①</a:t>
            </a:r>
            <a:r>
              <a:rPr lang="zh-CN" altLang="en-US" dirty="0" smtClean="0"/>
              <a:t>海关认定的固定报关服务场所</a:t>
            </a:r>
            <a:r>
              <a:rPr lang="en-US" dirty="0" smtClean="0"/>
              <a:t>，   </a:t>
            </a:r>
            <a:r>
              <a:rPr lang="zh-CN" altLang="en-US" dirty="0" smtClean="0"/>
              <a:t>及符合海关报关作业所需要的设备</a:t>
            </a:r>
            <a:r>
              <a:rPr lang="en-US" dirty="0" smtClean="0"/>
              <a:t>；</a:t>
            </a:r>
            <a:endParaRPr lang="zh-CN" altLang="en-US" dirty="0" smtClean="0"/>
          </a:p>
          <a:p>
            <a:pPr>
              <a:lnSpc>
                <a:spcPct val="150000"/>
              </a:lnSpc>
            </a:pPr>
            <a:r>
              <a:rPr lang="en-US" dirty="0" smtClean="0"/>
              <a:t>②</a:t>
            </a:r>
            <a:r>
              <a:rPr lang="zh-CN" altLang="en-US" dirty="0" smtClean="0"/>
              <a:t>注册资金人民币 </a:t>
            </a:r>
            <a:r>
              <a:rPr lang="en-US" dirty="0" smtClean="0"/>
              <a:t>１５０ </a:t>
            </a:r>
            <a:r>
              <a:rPr lang="zh-CN" altLang="en-US" dirty="0" smtClean="0"/>
              <a:t>万元以上</a:t>
            </a:r>
            <a:r>
              <a:rPr lang="en-US" dirty="0" smtClean="0"/>
              <a:t>；</a:t>
            </a:r>
            <a:endParaRPr lang="zh-CN" altLang="en-US" dirty="0" smtClean="0"/>
          </a:p>
          <a:p>
            <a:pPr>
              <a:lnSpc>
                <a:spcPct val="150000"/>
              </a:lnSpc>
            </a:pPr>
            <a:r>
              <a:rPr lang="en-US" dirty="0" smtClean="0"/>
              <a:t>③</a:t>
            </a:r>
            <a:r>
              <a:rPr lang="zh-CN" altLang="en-US" dirty="0" smtClean="0"/>
              <a:t>交纳风险担保金人民币 </a:t>
            </a:r>
            <a:r>
              <a:rPr lang="en-US" dirty="0" smtClean="0"/>
              <a:t>２０ </a:t>
            </a:r>
            <a:r>
              <a:rPr lang="zh-CN" altLang="en-US" dirty="0" smtClean="0"/>
              <a:t>万元</a:t>
            </a:r>
            <a:r>
              <a:rPr lang="en-US" dirty="0" smtClean="0"/>
              <a:t>；</a:t>
            </a:r>
            <a:endParaRPr lang="zh-CN" altLang="en-US" dirty="0" smtClean="0"/>
          </a:p>
          <a:p>
            <a:pPr>
              <a:lnSpc>
                <a:spcPct val="150000"/>
              </a:lnSpc>
            </a:pPr>
            <a:r>
              <a:rPr lang="en-US" dirty="0" smtClean="0"/>
              <a:t>④</a:t>
            </a:r>
            <a:r>
              <a:rPr lang="zh-CN" altLang="en-US" dirty="0" smtClean="0"/>
              <a:t>健全的组织和财务管理机构及与经营规模相适应的从业人员</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349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加工贸易批准与备案</a:t>
            </a:r>
          </a:p>
          <a:p>
            <a:pPr>
              <a:lnSpc>
                <a:spcPct val="150000"/>
              </a:lnSpc>
            </a:pPr>
            <a:r>
              <a:rPr lang="zh-CN" altLang="en-US" dirty="0" smtClean="0"/>
              <a:t>本条从海关监管的角度进一步要求</a:t>
            </a:r>
            <a:r>
              <a:rPr lang="en-US" dirty="0" smtClean="0"/>
              <a:t>，  </a:t>
            </a:r>
            <a:r>
              <a:rPr lang="zh-CN" altLang="en-US" dirty="0" smtClean="0"/>
              <a:t>企业从事加工贸易</a:t>
            </a:r>
            <a:r>
              <a:rPr lang="en-US" dirty="0" smtClean="0"/>
              <a:t>，  </a:t>
            </a:r>
            <a:r>
              <a:rPr lang="zh-CN" altLang="en-US" dirty="0" smtClean="0"/>
              <a:t>应当持有关批准文件和加工贸 易合同向海关备案</a:t>
            </a:r>
            <a:r>
              <a:rPr lang="en-US" dirty="0" smtClean="0"/>
              <a:t>，  </a:t>
            </a:r>
            <a:r>
              <a:rPr lang="zh-CN" altLang="en-US" dirty="0" smtClean="0"/>
              <a:t>加工贸易制成品单位耗料量由海关按照有关规定核定</a:t>
            </a:r>
            <a:r>
              <a:rPr lang="en-US" dirty="0" smtClean="0"/>
              <a:t>。   《 </a:t>
            </a:r>
            <a:r>
              <a:rPr lang="zh-CN" altLang="en-US" dirty="0" smtClean="0"/>
              <a:t>关于对外加工 装配业务的管理规定</a:t>
            </a:r>
            <a:r>
              <a:rPr lang="en-US" dirty="0" smtClean="0"/>
              <a:t>》   </a:t>
            </a:r>
            <a:r>
              <a:rPr lang="zh-CN" altLang="en-US" dirty="0" smtClean="0"/>
              <a:t>规定</a:t>
            </a:r>
            <a:r>
              <a:rPr lang="en-US" dirty="0" smtClean="0"/>
              <a:t>，  </a:t>
            </a:r>
            <a:r>
              <a:rPr lang="zh-CN" altLang="en-US" dirty="0" smtClean="0"/>
              <a:t>凡经 对 外 经 济 贸 易 部</a:t>
            </a:r>
            <a:r>
              <a:rPr lang="en-US" dirty="0" smtClean="0"/>
              <a:t>、  </a:t>
            </a:r>
            <a:r>
              <a:rPr lang="zh-CN" altLang="en-US" dirty="0" smtClean="0"/>
              <a:t>有 关 省</a:t>
            </a:r>
            <a:r>
              <a:rPr lang="en-US" dirty="0" smtClean="0"/>
              <a:t>、  </a:t>
            </a:r>
            <a:r>
              <a:rPr lang="zh-CN" altLang="en-US" dirty="0" smtClean="0"/>
              <a:t>自 治 区</a:t>
            </a:r>
            <a:r>
              <a:rPr lang="en-US" dirty="0" smtClean="0"/>
              <a:t>、  </a:t>
            </a:r>
            <a:r>
              <a:rPr lang="zh-CN" altLang="en-US" dirty="0" smtClean="0"/>
              <a:t>直 辖 市 人 民 政 府 或 国家授权地方人民政府批准</a:t>
            </a:r>
            <a:r>
              <a:rPr lang="en-US" dirty="0" smtClean="0"/>
              <a:t>，   </a:t>
            </a:r>
            <a:r>
              <a:rPr lang="zh-CN" altLang="en-US" dirty="0" smtClean="0"/>
              <a:t>有对外经营权的外贸  </a:t>
            </a:r>
            <a:r>
              <a:rPr lang="en-US" dirty="0" smtClean="0"/>
              <a:t>（ </a:t>
            </a:r>
            <a:r>
              <a:rPr lang="zh-CN" altLang="en-US" dirty="0" smtClean="0"/>
              <a:t>工贸</a:t>
            </a:r>
            <a:r>
              <a:rPr lang="en-US" dirty="0" smtClean="0"/>
              <a:t>）  </a:t>
            </a:r>
            <a:r>
              <a:rPr lang="zh-CN" altLang="en-US" dirty="0" smtClean="0"/>
              <a:t>公司  </a:t>
            </a:r>
            <a:r>
              <a:rPr lang="en-US" dirty="0" smtClean="0"/>
              <a:t>（ </a:t>
            </a:r>
            <a:r>
              <a:rPr lang="zh-CN" altLang="en-US" dirty="0" smtClean="0"/>
              <a:t>包括广东</a:t>
            </a:r>
            <a:r>
              <a:rPr lang="en-US" dirty="0" smtClean="0"/>
              <a:t>、  </a:t>
            </a:r>
            <a:r>
              <a:rPr lang="zh-CN" altLang="en-US" dirty="0" smtClean="0"/>
              <a:t>福建两省</a:t>
            </a:r>
            <a:r>
              <a:rPr lang="zh-CN" altLang="en-US" dirty="0" smtClean="0"/>
              <a:t>的县</a:t>
            </a:r>
            <a:r>
              <a:rPr lang="zh-CN" altLang="en-US" dirty="0" smtClean="0"/>
              <a:t>级和县级以上的对外加工装配服务公司</a:t>
            </a:r>
            <a:r>
              <a:rPr lang="en-US" dirty="0" smtClean="0"/>
              <a:t>，  </a:t>
            </a:r>
            <a:r>
              <a:rPr lang="zh-CN" altLang="en-US" dirty="0" smtClean="0"/>
              <a:t>下同</a:t>
            </a:r>
            <a:r>
              <a:rPr lang="en-US" dirty="0" smtClean="0"/>
              <a:t>）  </a:t>
            </a:r>
            <a:r>
              <a:rPr lang="zh-CN" altLang="en-US" dirty="0" smtClean="0"/>
              <a:t>可以对外签约</a:t>
            </a:r>
            <a:r>
              <a:rPr lang="en-US" dirty="0" smtClean="0"/>
              <a:t>，  </a:t>
            </a:r>
            <a:r>
              <a:rPr lang="zh-CN" altLang="en-US" dirty="0" smtClean="0"/>
              <a:t>也可以与国内加工</a:t>
            </a:r>
            <a:r>
              <a:rPr lang="zh-CN" altLang="en-US" dirty="0" smtClean="0"/>
              <a:t>单位联合</a:t>
            </a:r>
            <a:r>
              <a:rPr lang="zh-CN" altLang="en-US" dirty="0" smtClean="0"/>
              <a:t>对外签约承接加工装配业务</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4515" name="Rectangle 3"/>
          <p:cNvSpPr>
            <a:spLocks noGrp="1" noChangeArrowheads="1"/>
          </p:cNvSpPr>
          <p:nvPr>
            <p:ph type="body" idx="1"/>
          </p:nvPr>
        </p:nvSpPr>
        <p:spPr/>
        <p:txBody>
          <a:bodyPr/>
          <a:lstStyle/>
          <a:p>
            <a:pPr>
              <a:lnSpc>
                <a:spcPct val="200000"/>
              </a:lnSpc>
            </a:pPr>
            <a:r>
              <a:rPr lang="zh-CN" altLang="en-US" dirty="0" smtClean="0"/>
              <a:t> 没有对外经营权的加工单位在与外商谈判时</a:t>
            </a:r>
            <a:r>
              <a:rPr lang="en-US" dirty="0" smtClean="0"/>
              <a:t>，  </a:t>
            </a:r>
            <a:r>
              <a:rPr lang="zh-CN" altLang="en-US" dirty="0" smtClean="0"/>
              <a:t>需有上述公 司参加</a:t>
            </a:r>
            <a:r>
              <a:rPr lang="en-US" dirty="0" smtClean="0"/>
              <a:t>，  </a:t>
            </a:r>
            <a:r>
              <a:rPr lang="zh-CN" altLang="en-US" dirty="0" smtClean="0"/>
              <a:t>并共同对外签约</a:t>
            </a:r>
            <a:r>
              <a:rPr lang="en-US" dirty="0" smtClean="0"/>
              <a:t>。  </a:t>
            </a:r>
            <a:r>
              <a:rPr lang="zh-CN" altLang="en-US" dirty="0" smtClean="0"/>
              <a:t>外商委托我国国内代理人签订合同的</a:t>
            </a:r>
            <a:r>
              <a:rPr lang="en-US" dirty="0" smtClean="0"/>
              <a:t>，  </a:t>
            </a:r>
            <a:r>
              <a:rPr lang="zh-CN" altLang="en-US" dirty="0" smtClean="0"/>
              <a:t>必须提供经国内公证机构 或经贸部门认定的委托证明文件</a:t>
            </a:r>
            <a:r>
              <a:rPr lang="en-US" dirty="0" smtClean="0"/>
              <a:t>。  </a:t>
            </a:r>
            <a:r>
              <a:rPr lang="zh-CN" altLang="en-US" dirty="0" smtClean="0"/>
              <a:t>承接对外加工装配的企业和外商的国内代理人必须是</a:t>
            </a:r>
            <a:r>
              <a:rPr lang="zh-CN" altLang="en-US" dirty="0" smtClean="0"/>
              <a:t>具有法人</a:t>
            </a:r>
            <a:r>
              <a:rPr lang="zh-CN" altLang="en-US" dirty="0" smtClean="0"/>
              <a:t>资格的经济实体</a:t>
            </a:r>
            <a:r>
              <a:rPr lang="en-US" dirty="0" smtClean="0"/>
              <a:t>。  </a:t>
            </a:r>
            <a:r>
              <a:rPr lang="zh-CN" altLang="en-US" dirty="0" smtClean="0"/>
              <a:t>经营单位对外签订的合同</a:t>
            </a:r>
            <a:r>
              <a:rPr lang="en-US" dirty="0" smtClean="0"/>
              <a:t>，   </a:t>
            </a:r>
            <a:r>
              <a:rPr lang="zh-CN" altLang="en-US" dirty="0" smtClean="0"/>
              <a:t>须经对外经济贸易部</a:t>
            </a:r>
            <a:r>
              <a:rPr lang="en-US" dirty="0" smtClean="0"/>
              <a:t>、  </a:t>
            </a:r>
            <a:r>
              <a:rPr lang="zh-CN" altLang="en-US" dirty="0" smtClean="0"/>
              <a:t>国务院有关部委</a:t>
            </a:r>
            <a:r>
              <a:rPr lang="zh-CN" altLang="en-US" dirty="0" smtClean="0"/>
              <a:t>或省</a:t>
            </a:r>
            <a:r>
              <a:rPr lang="en-US" dirty="0" smtClean="0"/>
              <a:t>、 </a:t>
            </a:r>
            <a:r>
              <a:rPr lang="zh-CN" altLang="en-US" dirty="0" smtClean="0"/>
              <a:t>自治区</a:t>
            </a:r>
            <a:r>
              <a:rPr lang="en-US" dirty="0" smtClean="0"/>
              <a:t>、 </a:t>
            </a:r>
            <a:r>
              <a:rPr lang="zh-CN" altLang="en-US" dirty="0" smtClean="0"/>
              <a:t>直辖市的对外经贸管理部门</a:t>
            </a:r>
            <a:r>
              <a:rPr lang="en-US" dirty="0" smtClean="0"/>
              <a:t>， </a:t>
            </a:r>
            <a:r>
              <a:rPr lang="zh-CN" altLang="en-US" dirty="0" smtClean="0"/>
              <a:t>或者它们授权的机关审批</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553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加工贸易制品出口</a:t>
            </a:r>
          </a:p>
          <a:p>
            <a:pPr>
              <a:lnSpc>
                <a:spcPct val="200000"/>
              </a:lnSpc>
            </a:pPr>
            <a:r>
              <a:rPr lang="zh-CN" altLang="en-US" dirty="0" smtClean="0"/>
              <a:t>加工贸易是为外商订货进行加工的贸易</a:t>
            </a:r>
            <a:r>
              <a:rPr lang="en-US" dirty="0" smtClean="0"/>
              <a:t>，  </a:t>
            </a:r>
            <a:r>
              <a:rPr lang="zh-CN" altLang="en-US" dirty="0" smtClean="0"/>
              <a:t>其加工产品最终应复出口</a:t>
            </a:r>
            <a:r>
              <a:rPr lang="en-US" dirty="0" smtClean="0"/>
              <a:t>。  </a:t>
            </a:r>
            <a:r>
              <a:rPr lang="zh-CN" altLang="en-US" dirty="0" smtClean="0"/>
              <a:t>为了保证加工贸易 产品按时出口</a:t>
            </a:r>
            <a:r>
              <a:rPr lang="en-US" dirty="0" smtClean="0"/>
              <a:t>，  </a:t>
            </a:r>
            <a:r>
              <a:rPr lang="zh-CN" altLang="en-US" dirty="0" smtClean="0"/>
              <a:t>本条第二款要求加工贸易制成品应当在规定的期限内复出口</a:t>
            </a:r>
            <a:r>
              <a:rPr lang="en-US" dirty="0" smtClean="0"/>
              <a:t>，   </a:t>
            </a:r>
            <a:r>
              <a:rPr lang="zh-CN" altLang="en-US" dirty="0" smtClean="0"/>
              <a:t>而且对于</a:t>
            </a:r>
            <a:r>
              <a:rPr lang="zh-CN" altLang="en-US" dirty="0" smtClean="0"/>
              <a:t>加工的</a:t>
            </a:r>
            <a:r>
              <a:rPr lang="zh-CN" altLang="en-US" dirty="0" smtClean="0"/>
              <a:t>成品中使用的进口料</a:t>
            </a:r>
            <a:r>
              <a:rPr lang="en-US" dirty="0" smtClean="0"/>
              <a:t>、   </a:t>
            </a:r>
            <a:r>
              <a:rPr lang="zh-CN" altLang="en-US" dirty="0" smtClean="0"/>
              <a:t>件</a:t>
            </a:r>
            <a:r>
              <a:rPr lang="en-US" dirty="0" smtClean="0"/>
              <a:t>，  </a:t>
            </a:r>
            <a:r>
              <a:rPr lang="zh-CN" altLang="en-US" dirty="0" smtClean="0"/>
              <a:t>享受国家规定的保税待遇的</a:t>
            </a:r>
            <a:r>
              <a:rPr lang="en-US" dirty="0" smtClean="0"/>
              <a:t>，   </a:t>
            </a:r>
            <a:r>
              <a:rPr lang="zh-CN" altLang="en-US" dirty="0" smtClean="0"/>
              <a:t>应当向海关办理核销手续</a:t>
            </a:r>
            <a:r>
              <a:rPr lang="en-US" dirty="0" smtClean="0"/>
              <a:t>。  </a:t>
            </a:r>
            <a:r>
              <a:rPr lang="zh-CN" altLang="en-US" dirty="0" smtClean="0"/>
              <a:t>属于先</a:t>
            </a:r>
            <a:r>
              <a:rPr lang="zh-CN" altLang="en-US" dirty="0" smtClean="0"/>
              <a:t>征收税款的</a:t>
            </a:r>
            <a:r>
              <a:rPr lang="en-US" dirty="0" smtClean="0"/>
              <a:t>，  </a:t>
            </a:r>
            <a:r>
              <a:rPr lang="zh-CN" altLang="en-US" dirty="0" smtClean="0"/>
              <a:t>可以依法向海关办理退税手续</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6563"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加工贸易进口料</a:t>
            </a:r>
            <a:r>
              <a:rPr lang="en-US" dirty="0" smtClean="0"/>
              <a:t>、  </a:t>
            </a:r>
            <a:r>
              <a:rPr lang="zh-CN" altLang="en-US" dirty="0" smtClean="0"/>
              <a:t>件转作他用的处理</a:t>
            </a:r>
          </a:p>
          <a:p>
            <a:pPr>
              <a:lnSpc>
                <a:spcPct val="200000"/>
              </a:lnSpc>
            </a:pPr>
            <a:r>
              <a:rPr lang="zh-CN" altLang="en-US" dirty="0" smtClean="0"/>
              <a:t>加工贸易进口料</a:t>
            </a:r>
            <a:r>
              <a:rPr lang="en-US" dirty="0" smtClean="0"/>
              <a:t>、  </a:t>
            </a:r>
            <a:r>
              <a:rPr lang="zh-CN" altLang="en-US" dirty="0" smtClean="0"/>
              <a:t>件转作他用</a:t>
            </a:r>
            <a:r>
              <a:rPr lang="en-US" dirty="0" smtClean="0"/>
              <a:t>，  </a:t>
            </a:r>
            <a:r>
              <a:rPr lang="zh-CN" altLang="en-US" dirty="0" smtClean="0"/>
              <a:t>指经营者或加工者将从事加工贸易而进口的原材料</a:t>
            </a:r>
            <a:r>
              <a:rPr lang="en-US" dirty="0" smtClean="0"/>
              <a:t>、  </a:t>
            </a:r>
            <a:r>
              <a:rPr lang="zh-CN" altLang="en-US" dirty="0" smtClean="0"/>
              <a:t>零 部件不作原定的加工贸易</a:t>
            </a:r>
            <a:r>
              <a:rPr lang="en-US" dirty="0" smtClean="0"/>
              <a:t>，   </a:t>
            </a:r>
            <a:r>
              <a:rPr lang="zh-CN" altLang="en-US" dirty="0" smtClean="0"/>
              <a:t>而改作其他用途</a:t>
            </a:r>
            <a:r>
              <a:rPr lang="en-US" dirty="0" smtClean="0"/>
              <a:t>，  </a:t>
            </a:r>
            <a:r>
              <a:rPr lang="zh-CN" altLang="en-US" dirty="0" smtClean="0"/>
              <a:t>如私自将进口料</a:t>
            </a:r>
            <a:r>
              <a:rPr lang="en-US" dirty="0" smtClean="0"/>
              <a:t>、  </a:t>
            </a:r>
            <a:r>
              <a:rPr lang="zh-CN" altLang="en-US" dirty="0" smtClean="0"/>
              <a:t>件转卖赚取差价</a:t>
            </a:r>
            <a:r>
              <a:rPr lang="en-US" dirty="0" smtClean="0"/>
              <a:t>，  </a:t>
            </a:r>
            <a:r>
              <a:rPr lang="zh-CN" altLang="en-US" dirty="0" smtClean="0"/>
              <a:t>或用作</a:t>
            </a:r>
            <a:r>
              <a:rPr lang="zh-CN" altLang="en-US" dirty="0" smtClean="0"/>
              <a:t>其他</a:t>
            </a:r>
            <a:r>
              <a:rPr lang="zh-CN" altLang="en-US" dirty="0" smtClean="0"/>
              <a:t>经营</a:t>
            </a:r>
            <a:r>
              <a:rPr lang="en-US" dirty="0" smtClean="0"/>
              <a:t>，  </a:t>
            </a:r>
            <a:r>
              <a:rPr lang="zh-CN" altLang="en-US" dirty="0" smtClean="0"/>
              <a:t>或将加工的成品直接在国内销售等</a:t>
            </a:r>
            <a:r>
              <a:rPr lang="en-US" dirty="0" smtClean="0"/>
              <a:t>。  </a:t>
            </a:r>
            <a:r>
              <a:rPr lang="zh-CN" altLang="en-US" dirty="0" smtClean="0"/>
              <a:t>即使加工贸易变为普通的进口贸易的 用 途 </a:t>
            </a:r>
            <a:r>
              <a:rPr lang="zh-CN" altLang="en-US" dirty="0" smtClean="0"/>
              <a:t>转变</a:t>
            </a:r>
            <a:r>
              <a:rPr lang="en-US" dirty="0" smtClean="0"/>
              <a:t>，  </a:t>
            </a:r>
            <a:r>
              <a:rPr lang="zh-CN" altLang="en-US" dirty="0" smtClean="0"/>
              <a:t>也不能享受国家对于加工贸易的有关政策</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457200" y="228600"/>
            <a:ext cx="8229600" cy="1143000"/>
          </a:xfrm>
        </p:spPr>
        <p:txBody>
          <a:bodyPr/>
          <a:lstStyle/>
          <a:p>
            <a:pPr eaLnBrk="1" hangingPunct="1"/>
            <a:r>
              <a:rPr lang="zh-CN" altLang="en-US" dirty="0" smtClean="0"/>
              <a:t>第三节　保税进出口货物通关</a:t>
            </a:r>
            <a:endParaRPr lang="zh-CN" altLang="zh-CN" dirty="0" smtClean="0"/>
          </a:p>
        </p:txBody>
      </p:sp>
      <p:sp>
        <p:nvSpPr>
          <p:cNvPr id="67587" name="Rectangle 3"/>
          <p:cNvSpPr>
            <a:spLocks noGrp="1" noChangeArrowheads="1"/>
          </p:cNvSpPr>
          <p:nvPr>
            <p:ph type="body" idx="1"/>
          </p:nvPr>
        </p:nvSpPr>
        <p:spPr/>
        <p:txBody>
          <a:bodyPr/>
          <a:lstStyle/>
          <a:p>
            <a:r>
              <a:rPr lang="en-US" dirty="0" smtClean="0"/>
              <a:t>５  </a:t>
            </a:r>
            <a:r>
              <a:rPr lang="zh-CN" altLang="en-US" dirty="0" smtClean="0"/>
              <a:t>海关对企业分类管理</a:t>
            </a:r>
          </a:p>
          <a:p>
            <a:r>
              <a:rPr lang="zh-CN" altLang="en-US" dirty="0" smtClean="0"/>
              <a:t>根据企业的经营管理状况</a:t>
            </a:r>
            <a:r>
              <a:rPr lang="en-US" dirty="0" smtClean="0"/>
              <a:t>、   </a:t>
            </a:r>
            <a:r>
              <a:rPr lang="zh-CN" altLang="en-US" dirty="0" smtClean="0"/>
              <a:t>报关情况及遵守法律法规情况</a:t>
            </a:r>
            <a:r>
              <a:rPr lang="en-US" dirty="0" smtClean="0"/>
              <a:t>，  </a:t>
            </a:r>
            <a:r>
              <a:rPr lang="zh-CN" altLang="en-US" dirty="0" smtClean="0"/>
              <a:t>海关将从事加工贸易的企业 分为 </a:t>
            </a:r>
            <a:r>
              <a:rPr lang="en-US" dirty="0" smtClean="0"/>
              <a:t>Ａ、  Ｂ、  Ｃ、  Ｄ </a:t>
            </a:r>
            <a:r>
              <a:rPr lang="zh-CN" altLang="en-US" dirty="0" smtClean="0"/>
              <a:t>四种类别</a:t>
            </a:r>
            <a:r>
              <a:rPr lang="en-US" dirty="0" smtClean="0"/>
              <a:t>，  </a:t>
            </a:r>
            <a:r>
              <a:rPr lang="zh-CN" altLang="en-US" dirty="0" smtClean="0"/>
              <a:t>实施动态分类</a:t>
            </a:r>
            <a:r>
              <a:rPr lang="en-US" dirty="0" smtClean="0"/>
              <a:t>。</a:t>
            </a:r>
            <a:endParaRPr lang="zh-CN" altLang="en-US" dirty="0" smtClean="0"/>
          </a:p>
          <a:p>
            <a:r>
              <a:rPr lang="en-US" dirty="0" smtClean="0"/>
              <a:t>（１）  Ａ </a:t>
            </a:r>
            <a:r>
              <a:rPr lang="zh-CN" altLang="en-US" dirty="0" smtClean="0"/>
              <a:t>类企业是海关派员驻厂监管的工厂和企业</a:t>
            </a:r>
            <a:r>
              <a:rPr lang="en-US" dirty="0" smtClean="0"/>
              <a:t>，  </a:t>
            </a:r>
            <a:r>
              <a:rPr lang="zh-CN" altLang="en-US" dirty="0" smtClean="0"/>
              <a:t>不实行银行保证金台账制度</a:t>
            </a:r>
            <a:r>
              <a:rPr lang="en-US" dirty="0" smtClean="0"/>
              <a:t>。</a:t>
            </a:r>
            <a:endParaRPr lang="zh-CN" altLang="en-US" dirty="0" smtClean="0"/>
          </a:p>
          <a:p>
            <a:r>
              <a:rPr lang="en-US" dirty="0" smtClean="0"/>
              <a:t>（２）  </a:t>
            </a:r>
            <a:r>
              <a:rPr lang="zh-CN" altLang="en-US" dirty="0" smtClean="0"/>
              <a:t>保税区内企业开展加工贸易不实行银行保证金台账制度</a:t>
            </a:r>
            <a:r>
              <a:rPr lang="en-US" dirty="0" smtClean="0"/>
              <a:t>。</a:t>
            </a:r>
            <a:endParaRPr lang="zh-CN" altLang="en-US" dirty="0" smtClean="0"/>
          </a:p>
          <a:p>
            <a:r>
              <a:rPr lang="en-US" dirty="0" smtClean="0"/>
              <a:t>（３）  Ｂ </a:t>
            </a:r>
            <a:r>
              <a:rPr lang="zh-CN" altLang="en-US" dirty="0" smtClean="0"/>
              <a:t>类企业是无走私违规行为的企业</a:t>
            </a:r>
            <a:r>
              <a:rPr lang="en-US" dirty="0" smtClean="0"/>
              <a:t>，   </a:t>
            </a:r>
            <a:r>
              <a:rPr lang="zh-CN" altLang="en-US" dirty="0" smtClean="0"/>
              <a:t>实行银行保证金台账  </a:t>
            </a:r>
            <a:r>
              <a:rPr lang="en-US" dirty="0" smtClean="0"/>
              <a:t>“ </a:t>
            </a:r>
            <a:r>
              <a:rPr lang="zh-CN" altLang="en-US" dirty="0" smtClean="0"/>
              <a:t>空转</a:t>
            </a:r>
            <a:r>
              <a:rPr lang="en-US" dirty="0" smtClean="0"/>
              <a:t>”  </a:t>
            </a:r>
            <a:r>
              <a:rPr lang="zh-CN" altLang="en-US" dirty="0" smtClean="0"/>
              <a:t>制度</a:t>
            </a:r>
            <a:r>
              <a:rPr lang="en-US" dirty="0" smtClean="0"/>
              <a:t>。</a:t>
            </a:r>
            <a:endParaRPr lang="zh-CN" altLang="en-US" dirty="0" smtClean="0"/>
          </a:p>
          <a:p>
            <a:r>
              <a:rPr lang="en-US" dirty="0" smtClean="0"/>
              <a:t>（４）  Ｃ </a:t>
            </a:r>
            <a:r>
              <a:rPr lang="zh-CN" altLang="en-US" dirty="0" smtClean="0"/>
              <a:t>类企业是经海 关 认 定 有 违 规 行 为 的 企 业</a:t>
            </a:r>
            <a:r>
              <a:rPr lang="en-US" dirty="0" smtClean="0"/>
              <a:t>，  </a:t>
            </a:r>
            <a:r>
              <a:rPr lang="zh-CN" altLang="en-US" dirty="0" smtClean="0"/>
              <a:t>对 </a:t>
            </a:r>
            <a:r>
              <a:rPr lang="en-US" dirty="0" smtClean="0"/>
              <a:t>Ｃ </a:t>
            </a:r>
            <a:r>
              <a:rPr lang="zh-CN" altLang="en-US" dirty="0" smtClean="0"/>
              <a:t>类 企 业</a:t>
            </a:r>
            <a:r>
              <a:rPr lang="en-US" dirty="0" smtClean="0"/>
              <a:t>，  </a:t>
            </a:r>
            <a:r>
              <a:rPr lang="zh-CN" altLang="en-US" dirty="0" smtClean="0"/>
              <a:t>实 行 银 行 保 证 金 台 </a:t>
            </a:r>
            <a:r>
              <a:rPr lang="zh-CN" altLang="en-US" dirty="0" smtClean="0"/>
              <a:t>账</a:t>
            </a:r>
            <a:r>
              <a:rPr lang="en-US" dirty="0" smtClean="0"/>
              <a:t>“ </a:t>
            </a:r>
            <a:r>
              <a:rPr lang="zh-CN" altLang="en-US" dirty="0" smtClean="0"/>
              <a:t>实转</a:t>
            </a:r>
            <a:r>
              <a:rPr lang="en-US" dirty="0" smtClean="0"/>
              <a:t>” 。  </a:t>
            </a:r>
            <a:r>
              <a:rPr lang="zh-CN" altLang="en-US" dirty="0" smtClean="0"/>
              <a:t>海关对 其 加 工 贸 易 进 口 料 件 收 取 应 征 进 口 关 税 和 进 口 环 节 增 值 税 税 款 等 值 的 保 证金</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第三节　保税进出口货物通关</a:t>
            </a:r>
            <a:endParaRPr lang="zh-CN" altLang="zh-CN" dirty="0" smtClean="0"/>
          </a:p>
        </p:txBody>
      </p:sp>
      <p:sp>
        <p:nvSpPr>
          <p:cNvPr id="68611" name="Rectangle 3"/>
          <p:cNvSpPr>
            <a:spLocks noGrp="1" noChangeArrowheads="1"/>
          </p:cNvSpPr>
          <p:nvPr>
            <p:ph type="body" idx="1"/>
          </p:nvPr>
        </p:nvSpPr>
        <p:spPr/>
        <p:txBody>
          <a:bodyPr/>
          <a:lstStyle/>
          <a:p>
            <a:r>
              <a:rPr lang="en-US" dirty="0" smtClean="0"/>
              <a:t>（５）  Ｄ </a:t>
            </a:r>
            <a:r>
              <a:rPr lang="zh-CN" altLang="en-US" dirty="0" smtClean="0"/>
              <a:t>类企业是指经海关认定有走私行为或有三次以上违规行为的企业</a:t>
            </a:r>
            <a:r>
              <a:rPr lang="en-US" dirty="0" smtClean="0"/>
              <a:t>。   </a:t>
            </a:r>
            <a:r>
              <a:rPr lang="zh-CN" altLang="en-US" dirty="0" smtClean="0"/>
              <a:t>对 </a:t>
            </a:r>
            <a:r>
              <a:rPr lang="en-US" dirty="0" smtClean="0"/>
              <a:t>Ｄ </a:t>
            </a:r>
            <a:r>
              <a:rPr lang="zh-CN" altLang="en-US" dirty="0" smtClean="0"/>
              <a:t>类企业</a:t>
            </a:r>
            <a:r>
              <a:rPr lang="en-US" dirty="0" smtClean="0"/>
              <a:t>，</a:t>
            </a:r>
            <a:r>
              <a:rPr lang="zh-CN" altLang="en-US" dirty="0" smtClean="0"/>
              <a:t>除</a:t>
            </a:r>
            <a:r>
              <a:rPr lang="zh-CN" altLang="en-US" dirty="0" smtClean="0"/>
              <a:t>由海关依法处理外</a:t>
            </a:r>
            <a:r>
              <a:rPr lang="en-US" dirty="0" smtClean="0"/>
              <a:t>，  </a:t>
            </a:r>
            <a:r>
              <a:rPr lang="zh-CN" altLang="en-US" dirty="0" smtClean="0"/>
              <a:t>主管部门停止其加工贸易经营权</a:t>
            </a:r>
            <a:r>
              <a:rPr lang="en-US" dirty="0" smtClean="0"/>
              <a:t>。   </a:t>
            </a:r>
            <a:r>
              <a:rPr lang="zh-CN" altLang="en-US" dirty="0" smtClean="0"/>
              <a:t>对外商投资企业</a:t>
            </a:r>
            <a:r>
              <a:rPr lang="en-US" dirty="0" smtClean="0"/>
              <a:t>，  </a:t>
            </a:r>
            <a:r>
              <a:rPr lang="zh-CN" altLang="en-US" dirty="0" smtClean="0"/>
              <a:t>外经贸主管部门 通知海关暂停其进出口业务一年</a:t>
            </a:r>
            <a:r>
              <a:rPr lang="en-US" dirty="0" smtClean="0"/>
              <a:t>。</a:t>
            </a:r>
            <a:endParaRPr lang="zh-CN" altLang="en-US" dirty="0" smtClean="0"/>
          </a:p>
          <a:p>
            <a:r>
              <a:rPr lang="en-US" dirty="0" smtClean="0"/>
              <a:t>（６）  </a:t>
            </a:r>
            <a:r>
              <a:rPr lang="zh-CN" altLang="en-US" dirty="0" smtClean="0"/>
              <a:t>加工贸易进口料</a:t>
            </a:r>
            <a:r>
              <a:rPr lang="en-US" dirty="0" smtClean="0"/>
              <a:t>、  </a:t>
            </a:r>
            <a:r>
              <a:rPr lang="zh-CN" altLang="en-US" dirty="0" smtClean="0"/>
              <a:t>件银行保证金台账</a:t>
            </a:r>
            <a:r>
              <a:rPr lang="en-US" dirty="0" smtClean="0"/>
              <a:t>。</a:t>
            </a:r>
            <a:endParaRPr lang="zh-CN" altLang="en-US" dirty="0" smtClean="0"/>
          </a:p>
          <a:p>
            <a:r>
              <a:rPr lang="zh-CN" altLang="en-US" dirty="0" smtClean="0"/>
              <a:t>所谓加工贸易进口料</a:t>
            </a:r>
            <a:r>
              <a:rPr lang="en-US" dirty="0" smtClean="0"/>
              <a:t>、  </a:t>
            </a:r>
            <a:r>
              <a:rPr lang="zh-CN" altLang="en-US" dirty="0" smtClean="0"/>
              <a:t>件银行保证 金 台 账 制 度</a:t>
            </a:r>
            <a:r>
              <a:rPr lang="en-US" dirty="0" smtClean="0"/>
              <a:t>，  </a:t>
            </a:r>
            <a:r>
              <a:rPr lang="zh-CN" altLang="en-US" dirty="0" smtClean="0"/>
              <a:t>是 指 经 营 加 工 贸 易 的 单 位 或 企 业  </a:t>
            </a:r>
            <a:r>
              <a:rPr lang="en-US" dirty="0" smtClean="0"/>
              <a:t>（ </a:t>
            </a:r>
            <a:r>
              <a:rPr lang="zh-CN" altLang="en-US" dirty="0" smtClean="0"/>
              <a:t>包 括有进出口经营权的贸易公司</a:t>
            </a:r>
            <a:r>
              <a:rPr lang="en-US" dirty="0" smtClean="0"/>
              <a:t>、   </a:t>
            </a:r>
            <a:r>
              <a:rPr lang="zh-CN" altLang="en-US" dirty="0" smtClean="0"/>
              <a:t>工贸公司</a:t>
            </a:r>
            <a:r>
              <a:rPr lang="en-US" dirty="0" smtClean="0"/>
              <a:t>、  </a:t>
            </a:r>
            <a:r>
              <a:rPr lang="zh-CN" altLang="en-US" dirty="0" smtClean="0"/>
              <a:t>国有企业</a:t>
            </a:r>
            <a:r>
              <a:rPr lang="en-US" dirty="0" smtClean="0"/>
              <a:t>、  </a:t>
            </a:r>
            <a:r>
              <a:rPr lang="zh-CN" altLang="en-US" dirty="0" smtClean="0"/>
              <a:t>外商投资企业和经批准可从事</a:t>
            </a:r>
            <a:r>
              <a:rPr lang="zh-CN" altLang="en-US" dirty="0" smtClean="0"/>
              <a:t>来料加工</a:t>
            </a:r>
            <a:r>
              <a:rPr lang="zh-CN" altLang="en-US" dirty="0" smtClean="0"/>
              <a:t>业务的企业</a:t>
            </a:r>
            <a:r>
              <a:rPr lang="en-US" dirty="0" smtClean="0"/>
              <a:t>）   </a:t>
            </a:r>
            <a:r>
              <a:rPr lang="zh-CN" altLang="en-US" dirty="0" smtClean="0"/>
              <a:t>凭海关核准的手续</a:t>
            </a:r>
            <a:r>
              <a:rPr lang="en-US" dirty="0" smtClean="0"/>
              <a:t>，  </a:t>
            </a:r>
            <a:r>
              <a:rPr lang="zh-CN" altLang="en-US" dirty="0" smtClean="0"/>
              <a:t>按合同备案料件金额向指定银行申请设立加工贸易进 口料件保证金台账</a:t>
            </a:r>
            <a:r>
              <a:rPr lang="en-US" dirty="0" smtClean="0"/>
              <a:t>，  </a:t>
            </a:r>
            <a:r>
              <a:rPr lang="zh-CN" altLang="en-US" dirty="0" smtClean="0"/>
              <a:t>加工成品在规定期限内全部出口</a:t>
            </a:r>
            <a:r>
              <a:rPr lang="en-US" dirty="0" smtClean="0"/>
              <a:t>，   </a:t>
            </a:r>
            <a:r>
              <a:rPr lang="zh-CN" altLang="en-US" dirty="0" smtClean="0"/>
              <a:t>经海关核销后</a:t>
            </a:r>
            <a:r>
              <a:rPr lang="en-US" dirty="0" smtClean="0"/>
              <a:t>，  </a:t>
            </a:r>
            <a:r>
              <a:rPr lang="zh-CN" altLang="en-US" dirty="0" smtClean="0"/>
              <a:t>由银行核销保证金</a:t>
            </a:r>
            <a:r>
              <a:rPr lang="zh-CN" altLang="en-US" dirty="0" smtClean="0"/>
              <a:t>台账</a:t>
            </a:r>
            <a:r>
              <a:rPr lang="en-US" dirty="0" smtClean="0"/>
              <a:t>。  </a:t>
            </a:r>
            <a:r>
              <a:rPr lang="zh-CN" altLang="en-US" dirty="0" smtClean="0"/>
              <a:t>这里指定银行是指加工生产企业主管海关所在地中国银行分</a:t>
            </a:r>
            <a:r>
              <a:rPr lang="en-US" dirty="0" smtClean="0"/>
              <a:t>   （ </a:t>
            </a:r>
            <a:r>
              <a:rPr lang="zh-CN" altLang="en-US" dirty="0" smtClean="0"/>
              <a:t>支</a:t>
            </a:r>
            <a:r>
              <a:rPr lang="en-US" dirty="0" smtClean="0"/>
              <a:t>）  </a:t>
            </a:r>
            <a:r>
              <a:rPr lang="zh-CN" altLang="en-US" dirty="0" smtClean="0"/>
              <a:t>行</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第四节　</a:t>
            </a:r>
            <a:r>
              <a:rPr lang="zh-CN" altLang="en-US" dirty="0" smtClean="0"/>
              <a:t>保税</a:t>
            </a:r>
            <a:r>
              <a:rPr lang="zh-CN" altLang="en-US" dirty="0" smtClean="0"/>
              <a:t>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69635"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保税仓库进出口货物</a:t>
            </a:r>
            <a:r>
              <a:rPr lang="zh-CN" altLang="en-US" sz="2900" dirty="0" smtClean="0"/>
              <a:t>通关</a:t>
            </a:r>
            <a:r>
              <a:rPr lang="en-US" altLang="zh-CN" sz="2900" dirty="0" smtClean="0"/>
              <a:t> </a:t>
            </a:r>
            <a:endParaRPr lang="zh-CN" altLang="en-US" sz="2900" dirty="0" smtClean="0"/>
          </a:p>
          <a:p>
            <a:r>
              <a:rPr lang="en-US" dirty="0" smtClean="0"/>
              <a:t>１  </a:t>
            </a:r>
            <a:r>
              <a:rPr lang="zh-CN" altLang="en-US" dirty="0" smtClean="0"/>
              <a:t>保税仓库含义</a:t>
            </a:r>
          </a:p>
          <a:p>
            <a:r>
              <a:rPr lang="zh-CN" altLang="en-US" dirty="0" smtClean="0"/>
              <a:t>保税仓库是指经海关核准的专供存放用于来料加工</a:t>
            </a:r>
            <a:r>
              <a:rPr lang="en-US" dirty="0" smtClean="0"/>
              <a:t>、   </a:t>
            </a:r>
            <a:r>
              <a:rPr lang="zh-CN" altLang="en-US" dirty="0" smtClean="0"/>
              <a:t>进料加工复出口</a:t>
            </a:r>
            <a:r>
              <a:rPr lang="en-US" dirty="0" smtClean="0"/>
              <a:t>，  </a:t>
            </a:r>
            <a:r>
              <a:rPr lang="zh-CN" altLang="en-US" dirty="0" smtClean="0"/>
              <a:t>或暂时存放后再 复运出口的</a:t>
            </a:r>
            <a:r>
              <a:rPr lang="en-US" dirty="0" smtClean="0"/>
              <a:t>，  </a:t>
            </a:r>
            <a:r>
              <a:rPr lang="zh-CN" altLang="en-US" dirty="0" smtClean="0"/>
              <a:t>以及经海关批准缓办纳税手续进境的货物的专门仓库</a:t>
            </a:r>
            <a:r>
              <a:rPr lang="en-US" dirty="0" smtClean="0"/>
              <a:t>。 </a:t>
            </a:r>
            <a:endParaRPr lang="en-US" dirty="0" smtClean="0"/>
          </a:p>
          <a:p>
            <a:r>
              <a:rPr lang="en-US" dirty="0" smtClean="0"/>
              <a:t>２  </a:t>
            </a:r>
            <a:r>
              <a:rPr lang="zh-CN" altLang="en-US" dirty="0" smtClean="0"/>
              <a:t>保税仓库类型</a:t>
            </a:r>
          </a:p>
          <a:p>
            <a:r>
              <a:rPr lang="zh-CN" altLang="en-US" dirty="0" smtClean="0"/>
              <a:t>目前</a:t>
            </a:r>
            <a:r>
              <a:rPr lang="en-US" dirty="0" smtClean="0"/>
              <a:t>，  </a:t>
            </a:r>
            <a:r>
              <a:rPr lang="zh-CN" altLang="en-US" dirty="0" smtClean="0"/>
              <a:t>我国保税仓库按其基本特征可分为两大类</a:t>
            </a:r>
            <a:r>
              <a:rPr lang="en-US" dirty="0" smtClean="0"/>
              <a:t>：  </a:t>
            </a:r>
            <a:r>
              <a:rPr lang="zh-CN" altLang="en-US" dirty="0" smtClean="0"/>
              <a:t>一是自用保税仓库</a:t>
            </a:r>
            <a:r>
              <a:rPr lang="en-US" dirty="0" smtClean="0"/>
              <a:t>，  </a:t>
            </a:r>
            <a:r>
              <a:rPr lang="zh-CN" altLang="en-US" dirty="0" smtClean="0"/>
              <a:t>二是公用保税仓 库</a:t>
            </a:r>
            <a:r>
              <a:rPr lang="en-US" dirty="0" smtClean="0"/>
              <a:t>。  </a:t>
            </a:r>
            <a:r>
              <a:rPr lang="zh-CN" altLang="en-US" dirty="0" smtClean="0"/>
              <a:t>两类保税仓库依其所存货物的用途不同又可细分为加工贸易进口料</a:t>
            </a:r>
            <a:r>
              <a:rPr lang="en-US" dirty="0" smtClean="0"/>
              <a:t>、  </a:t>
            </a:r>
            <a:r>
              <a:rPr lang="zh-CN" altLang="en-US" dirty="0" smtClean="0"/>
              <a:t>件</a:t>
            </a:r>
            <a:r>
              <a:rPr lang="en-US" dirty="0" smtClean="0"/>
              <a:t>，  “ </a:t>
            </a:r>
            <a:r>
              <a:rPr lang="zh-CN" altLang="en-US" dirty="0" smtClean="0"/>
              <a:t>三资</a:t>
            </a:r>
            <a:r>
              <a:rPr lang="en-US" dirty="0" smtClean="0"/>
              <a:t>”  </a:t>
            </a:r>
            <a:r>
              <a:rPr lang="zh-CN" altLang="en-US" dirty="0" smtClean="0"/>
              <a:t>企业 进口物资</a:t>
            </a:r>
            <a:r>
              <a:rPr lang="en-US" dirty="0" smtClean="0"/>
              <a:t>、  </a:t>
            </a:r>
            <a:r>
              <a:rPr lang="zh-CN" altLang="en-US" dirty="0" smtClean="0"/>
              <a:t>转口贸易</a:t>
            </a:r>
            <a:r>
              <a:rPr lang="en-US" dirty="0" smtClean="0"/>
              <a:t>、  </a:t>
            </a:r>
            <a:r>
              <a:rPr lang="zh-CN" altLang="en-US" dirty="0" smtClean="0"/>
              <a:t>寄售商品等各种专用保税仓库</a:t>
            </a:r>
            <a:r>
              <a:rPr lang="en-US" dirty="0" smtClean="0"/>
              <a:t>。</a:t>
            </a:r>
            <a:endParaRPr lang="zh-CN" altLang="en-US" dirty="0" smtClean="0"/>
          </a:p>
          <a:p>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065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保税仓库设立原则</a:t>
            </a:r>
          </a:p>
          <a:p>
            <a:pPr>
              <a:lnSpc>
                <a:spcPct val="150000"/>
              </a:lnSpc>
            </a:pPr>
            <a:r>
              <a:rPr lang="zh-CN" altLang="en-US" dirty="0" smtClean="0"/>
              <a:t>建立保税仓库应具备如下条件</a:t>
            </a:r>
            <a:r>
              <a:rPr lang="en-US" dirty="0" smtClean="0"/>
              <a:t>：</a:t>
            </a:r>
            <a:endParaRPr lang="zh-CN" altLang="en-US" dirty="0" smtClean="0"/>
          </a:p>
          <a:p>
            <a:pPr>
              <a:lnSpc>
                <a:spcPct val="150000"/>
              </a:lnSpc>
            </a:pPr>
            <a:r>
              <a:rPr lang="en-US" dirty="0" smtClean="0"/>
              <a:t>①</a:t>
            </a:r>
            <a:r>
              <a:rPr lang="zh-CN" altLang="en-US" dirty="0" smtClean="0"/>
              <a:t>应具有专门储存</a:t>
            </a:r>
            <a:r>
              <a:rPr lang="en-US" dirty="0" smtClean="0"/>
              <a:t>、  </a:t>
            </a:r>
            <a:r>
              <a:rPr lang="zh-CN" altLang="en-US" dirty="0" smtClean="0"/>
              <a:t>堆放进口货物的安全设施</a:t>
            </a:r>
            <a:r>
              <a:rPr lang="en-US" dirty="0" smtClean="0"/>
              <a:t>；</a:t>
            </a:r>
            <a:endParaRPr lang="zh-CN" altLang="en-US" dirty="0" smtClean="0"/>
          </a:p>
          <a:p>
            <a:pPr>
              <a:lnSpc>
                <a:spcPct val="150000"/>
              </a:lnSpc>
            </a:pPr>
            <a:r>
              <a:rPr lang="en-US" dirty="0" smtClean="0"/>
              <a:t>②</a:t>
            </a:r>
            <a:r>
              <a:rPr lang="zh-CN" altLang="en-US" dirty="0" smtClean="0"/>
              <a:t>建立健全的仓库管理制度和详细的仓库账册</a:t>
            </a:r>
            <a:r>
              <a:rPr lang="en-US" dirty="0" smtClean="0"/>
              <a:t>；</a:t>
            </a:r>
            <a:endParaRPr lang="zh-CN" altLang="en-US" dirty="0" smtClean="0"/>
          </a:p>
          <a:p>
            <a:pPr>
              <a:lnSpc>
                <a:spcPct val="150000"/>
              </a:lnSpc>
            </a:pPr>
            <a:r>
              <a:rPr lang="en-US" dirty="0" smtClean="0"/>
              <a:t>③</a:t>
            </a:r>
            <a:r>
              <a:rPr lang="zh-CN" altLang="en-US" dirty="0" smtClean="0"/>
              <a:t>配备有经海关培训认可的专职管理人员</a:t>
            </a:r>
            <a:r>
              <a:rPr lang="en-US" dirty="0" smtClean="0"/>
              <a:t>；</a:t>
            </a:r>
            <a:endParaRPr lang="zh-CN" altLang="en-US" dirty="0" smtClean="0"/>
          </a:p>
          <a:p>
            <a:pPr>
              <a:lnSpc>
                <a:spcPct val="150000"/>
              </a:lnSpc>
            </a:pPr>
            <a:r>
              <a:rPr lang="en-US" dirty="0" smtClean="0"/>
              <a:t>④</a:t>
            </a:r>
            <a:r>
              <a:rPr lang="zh-CN" altLang="en-US" dirty="0" smtClean="0"/>
              <a:t>保税仓库的经理人应具备向海关缴纳税款的能力</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1683" name="Rectangle 3"/>
          <p:cNvSpPr>
            <a:spLocks noGrp="1" noChangeArrowheads="1"/>
          </p:cNvSpPr>
          <p:nvPr>
            <p:ph type="body" idx="1"/>
          </p:nvPr>
        </p:nvSpPr>
        <p:spPr/>
        <p:txBody>
          <a:bodyPr/>
          <a:lstStyle/>
          <a:p>
            <a:pPr eaLnBrk="1" hangingPunct="1">
              <a:lnSpc>
                <a:spcPct val="200000"/>
              </a:lnSpc>
            </a:pPr>
            <a:r>
              <a:rPr lang="en-US" dirty="0" smtClean="0"/>
              <a:t>４  </a:t>
            </a:r>
            <a:r>
              <a:rPr lang="zh-CN" altLang="en-US" dirty="0" smtClean="0"/>
              <a:t>保税仓库业务展开原则</a:t>
            </a:r>
          </a:p>
          <a:p>
            <a:pPr>
              <a:lnSpc>
                <a:spcPct val="200000"/>
              </a:lnSpc>
            </a:pPr>
            <a:r>
              <a:rPr lang="zh-CN" altLang="en-US" dirty="0" smtClean="0"/>
              <a:t>设立保税仓库应遵循以下几个原则</a:t>
            </a:r>
            <a:r>
              <a:rPr lang="en-US" dirty="0" smtClean="0"/>
              <a:t>：</a:t>
            </a:r>
            <a:endParaRPr lang="zh-CN" altLang="en-US" dirty="0" smtClean="0"/>
          </a:p>
          <a:p>
            <a:pPr>
              <a:lnSpc>
                <a:spcPct val="200000"/>
              </a:lnSpc>
            </a:pPr>
            <a:r>
              <a:rPr lang="en-US" dirty="0" smtClean="0"/>
              <a:t>（１）  </a:t>
            </a:r>
            <a:r>
              <a:rPr lang="zh-CN" altLang="en-US" dirty="0" smtClean="0"/>
              <a:t>取得资格</a:t>
            </a:r>
            <a:r>
              <a:rPr lang="en-US" dirty="0" smtClean="0"/>
              <a:t>。</a:t>
            </a:r>
            <a:endParaRPr lang="zh-CN" altLang="en-US" dirty="0" smtClean="0"/>
          </a:p>
          <a:p>
            <a:pPr eaLnBrk="1" hangingPunct="1">
              <a:lnSpc>
                <a:spcPct val="200000"/>
              </a:lnSpc>
            </a:pPr>
            <a:r>
              <a:rPr lang="en-US" dirty="0" smtClean="0"/>
              <a:t>（２）  </a:t>
            </a:r>
            <a:r>
              <a:rPr lang="zh-CN" altLang="en-US" dirty="0" smtClean="0"/>
              <a:t>专库专用</a:t>
            </a:r>
            <a:r>
              <a:rPr lang="en-US" dirty="0" smtClean="0"/>
              <a:t>。</a:t>
            </a:r>
            <a:endParaRPr lang="zh-CN" altLang="en-US" dirty="0" smtClean="0"/>
          </a:p>
          <a:p>
            <a:pPr eaLnBrk="1" hangingPunct="1">
              <a:lnSpc>
                <a:spcPct val="200000"/>
              </a:lnSpc>
            </a:pPr>
            <a:r>
              <a:rPr lang="en-US" dirty="0" smtClean="0"/>
              <a:t>（３）  </a:t>
            </a:r>
            <a:r>
              <a:rPr lang="zh-CN" altLang="en-US" dirty="0" smtClean="0"/>
              <a:t>限期存储</a:t>
            </a:r>
            <a:r>
              <a:rPr lang="en-US" dirty="0" smtClean="0"/>
              <a:t>。</a:t>
            </a:r>
            <a:endParaRPr lang="zh-CN" altLang="en-US" dirty="0" smtClean="0"/>
          </a:p>
          <a:p>
            <a:pPr eaLnBrk="1" hangingPunct="1">
              <a:lnSpc>
                <a:spcPct val="200000"/>
              </a:lnSpc>
            </a:pPr>
            <a:r>
              <a:rPr lang="en-US" dirty="0" smtClean="0"/>
              <a:t>（４）  </a:t>
            </a:r>
            <a:r>
              <a:rPr lang="zh-CN" altLang="en-US" dirty="0" smtClean="0"/>
              <a:t>不得擅自移作他用</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2707" name="Rectangle 3"/>
          <p:cNvSpPr>
            <a:spLocks noGrp="1" noChangeArrowheads="1"/>
          </p:cNvSpPr>
          <p:nvPr>
            <p:ph type="body" idx="1"/>
          </p:nvPr>
        </p:nvSpPr>
        <p:spPr/>
        <p:txBody>
          <a:bodyPr/>
          <a:lstStyle/>
          <a:p>
            <a:r>
              <a:rPr lang="en-US" dirty="0" smtClean="0"/>
              <a:t>５  </a:t>
            </a:r>
            <a:r>
              <a:rPr lang="zh-CN" altLang="en-US" dirty="0" smtClean="0"/>
              <a:t>保税仓库进出口货物海关手续</a:t>
            </a:r>
          </a:p>
          <a:p>
            <a:r>
              <a:rPr lang="en-US" dirty="0" smtClean="0"/>
              <a:t>（１）  </a:t>
            </a:r>
            <a:r>
              <a:rPr lang="zh-CN" altLang="en-US" dirty="0" smtClean="0"/>
              <a:t>进口保税货物的入库手续</a:t>
            </a:r>
            <a:r>
              <a:rPr lang="en-US" dirty="0" smtClean="0"/>
              <a:t>。</a:t>
            </a:r>
            <a:endParaRPr lang="zh-CN" altLang="en-US" dirty="0" smtClean="0"/>
          </a:p>
          <a:p>
            <a:r>
              <a:rPr lang="en-US" dirty="0" smtClean="0"/>
              <a:t>①</a:t>
            </a:r>
            <a:r>
              <a:rPr lang="zh-CN" altLang="en-US" dirty="0" smtClean="0"/>
              <a:t>进口货物在保税仓库所在地进境时</a:t>
            </a:r>
            <a:r>
              <a:rPr lang="en-US" dirty="0" smtClean="0"/>
              <a:t>， </a:t>
            </a:r>
            <a:r>
              <a:rPr lang="zh-CN" altLang="en-US" dirty="0" smtClean="0"/>
              <a:t>应由货物所有人或其代理人向入境所在地海关申 报</a:t>
            </a:r>
            <a:r>
              <a:rPr lang="en-US" dirty="0" smtClean="0"/>
              <a:t>，  </a:t>
            </a:r>
            <a:r>
              <a:rPr lang="zh-CN" altLang="en-US" dirty="0" smtClean="0"/>
              <a:t>填写  </a:t>
            </a:r>
            <a:r>
              <a:rPr lang="en-US" dirty="0" smtClean="0"/>
              <a:t>《 </a:t>
            </a:r>
            <a:r>
              <a:rPr lang="zh-CN" altLang="en-US" dirty="0" smtClean="0"/>
              <a:t>进口货物报关单</a:t>
            </a:r>
            <a:r>
              <a:rPr lang="en-US" dirty="0" smtClean="0"/>
              <a:t>》 ，  </a:t>
            </a:r>
            <a:r>
              <a:rPr lang="zh-CN" altLang="en-US" dirty="0" smtClean="0"/>
              <a:t>在报关单上加盖  </a:t>
            </a:r>
            <a:r>
              <a:rPr lang="en-US" dirty="0" smtClean="0"/>
              <a:t>《 </a:t>
            </a:r>
            <a:r>
              <a:rPr lang="zh-CN" altLang="en-US" dirty="0" smtClean="0"/>
              <a:t>保税仓库货物</a:t>
            </a:r>
            <a:r>
              <a:rPr lang="en-US" dirty="0" smtClean="0"/>
              <a:t>》   </a:t>
            </a:r>
            <a:r>
              <a:rPr lang="zh-CN" altLang="en-US" dirty="0" smtClean="0"/>
              <a:t>戳记并注明  </a:t>
            </a:r>
            <a:r>
              <a:rPr lang="en-US" dirty="0" smtClean="0"/>
              <a:t>“ </a:t>
            </a:r>
            <a:r>
              <a:rPr lang="zh-CN" altLang="en-US" dirty="0" smtClean="0"/>
              <a:t>存入 </a:t>
            </a:r>
            <a:r>
              <a:rPr lang="en-US" dirty="0" smtClean="0"/>
              <a:t>×  × </a:t>
            </a:r>
            <a:r>
              <a:rPr lang="zh-CN" altLang="en-US" dirty="0" smtClean="0"/>
              <a:t>保 税仓库</a:t>
            </a:r>
            <a:r>
              <a:rPr lang="en-US" dirty="0" smtClean="0"/>
              <a:t>” 。  </a:t>
            </a:r>
            <a:r>
              <a:rPr lang="zh-CN" altLang="en-US" dirty="0" smtClean="0"/>
              <a:t>经入境地海关审查验放后</a:t>
            </a:r>
            <a:r>
              <a:rPr lang="en-US" dirty="0" smtClean="0"/>
              <a:t>，  </a:t>
            </a:r>
            <a:r>
              <a:rPr lang="zh-CN" altLang="en-US" dirty="0" smtClean="0"/>
              <a:t>货物所有人或其代理人应将有关货物存入保税仓库</a:t>
            </a:r>
            <a:r>
              <a:rPr lang="en-US" dirty="0" smtClean="0"/>
              <a:t>，</a:t>
            </a:r>
            <a:r>
              <a:rPr lang="zh-CN" altLang="en-US" dirty="0" smtClean="0"/>
              <a:t>并</a:t>
            </a:r>
            <a:r>
              <a:rPr lang="zh-CN" altLang="en-US" dirty="0" smtClean="0"/>
              <a:t>将两份  </a:t>
            </a:r>
            <a:r>
              <a:rPr lang="en-US" dirty="0" smtClean="0"/>
              <a:t>《 </a:t>
            </a:r>
            <a:r>
              <a:rPr lang="zh-CN" altLang="en-US" dirty="0" smtClean="0"/>
              <a:t>进口货物报关单</a:t>
            </a:r>
            <a:r>
              <a:rPr lang="en-US" dirty="0" smtClean="0"/>
              <a:t>》   </a:t>
            </a:r>
            <a:r>
              <a:rPr lang="zh-CN" altLang="en-US" dirty="0" smtClean="0"/>
              <a:t>随货代交保税仓库</a:t>
            </a:r>
            <a:r>
              <a:rPr lang="en-US" dirty="0" smtClean="0"/>
              <a:t>，  </a:t>
            </a:r>
            <a:r>
              <a:rPr lang="zh-CN" altLang="en-US" dirty="0" smtClean="0"/>
              <a:t>保税仓库经营人应在核对报关单上申报 进口货物与 实 际 入 库 货 物 无 误 后</a:t>
            </a:r>
            <a:r>
              <a:rPr lang="en-US" dirty="0" smtClean="0"/>
              <a:t>，  </a:t>
            </a:r>
            <a:r>
              <a:rPr lang="zh-CN" altLang="en-US" dirty="0" smtClean="0"/>
              <a:t>在 有 关 报 关 单 上 签 收</a:t>
            </a:r>
            <a:r>
              <a:rPr lang="en-US" dirty="0" smtClean="0"/>
              <a:t>，  </a:t>
            </a:r>
            <a:r>
              <a:rPr lang="zh-CN" altLang="en-US" dirty="0" smtClean="0"/>
              <a:t>其 中 一 份 报 关 单 交 回 海 关 存 </a:t>
            </a:r>
            <a:r>
              <a:rPr lang="zh-CN" altLang="en-US" dirty="0" smtClean="0"/>
              <a:t>查</a:t>
            </a:r>
            <a:r>
              <a:rPr lang="en-US" dirty="0" smtClean="0"/>
              <a:t>（ </a:t>
            </a:r>
            <a:r>
              <a:rPr lang="zh-CN" altLang="en-US" dirty="0" smtClean="0"/>
              <a:t>连同保税仓库货物入库单据</a:t>
            </a:r>
            <a:r>
              <a:rPr lang="en-US" dirty="0" smtClean="0"/>
              <a:t>） ，  </a:t>
            </a:r>
            <a:r>
              <a:rPr lang="zh-CN" altLang="en-US" dirty="0" smtClean="0"/>
              <a:t>另一份仓库留存</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9219" name="Rectangle 3"/>
          <p:cNvSpPr>
            <a:spLocks noGrp="1" noChangeArrowheads="1"/>
          </p:cNvSpPr>
          <p:nvPr>
            <p:ph type="body" idx="1"/>
          </p:nvPr>
        </p:nvSpPr>
        <p:spPr/>
        <p:txBody>
          <a:bodyPr/>
          <a:lstStyle/>
          <a:p>
            <a:r>
              <a:rPr lang="en-US" dirty="0" smtClean="0"/>
              <a:t>（３）  </a:t>
            </a:r>
            <a:r>
              <a:rPr lang="zh-CN" altLang="en-US" dirty="0" smtClean="0"/>
              <a:t>核发  </a:t>
            </a:r>
            <a:r>
              <a:rPr lang="en-US" dirty="0" smtClean="0"/>
              <a:t>《 </a:t>
            </a:r>
            <a:r>
              <a:rPr lang="zh-CN" altLang="en-US" dirty="0" smtClean="0"/>
              <a:t>专业报关企业注册登记证书</a:t>
            </a:r>
            <a:r>
              <a:rPr lang="en-US" dirty="0" smtClean="0"/>
              <a:t>》 。  </a:t>
            </a:r>
            <a:r>
              <a:rPr lang="zh-CN" altLang="en-US" dirty="0" smtClean="0"/>
              <a:t>专业报关企业所在地海关根据专业报关企业 提交的  </a:t>
            </a:r>
            <a:r>
              <a:rPr lang="en-US" dirty="0" smtClean="0"/>
              <a:t>《 </a:t>
            </a:r>
            <a:r>
              <a:rPr lang="zh-CN" altLang="en-US" dirty="0" smtClean="0"/>
              <a:t>专业报关企业注册登记申请书</a:t>
            </a:r>
            <a:r>
              <a:rPr lang="en-US" dirty="0" smtClean="0"/>
              <a:t>》   </a:t>
            </a:r>
            <a:r>
              <a:rPr lang="zh-CN" altLang="en-US" dirty="0" smtClean="0"/>
              <a:t>及以下文件正本或影印件</a:t>
            </a:r>
            <a:r>
              <a:rPr lang="en-US" dirty="0" smtClean="0"/>
              <a:t>，   </a:t>
            </a:r>
            <a:r>
              <a:rPr lang="zh-CN" altLang="en-US" dirty="0" smtClean="0"/>
              <a:t>核发  </a:t>
            </a:r>
            <a:r>
              <a:rPr lang="en-US" dirty="0" smtClean="0"/>
              <a:t>《 </a:t>
            </a:r>
            <a:r>
              <a:rPr lang="zh-CN" altLang="en-US" dirty="0" smtClean="0"/>
              <a:t>专业报关企业注册登记证书</a:t>
            </a:r>
            <a:r>
              <a:rPr lang="en-US" dirty="0" smtClean="0"/>
              <a:t>》 ：</a:t>
            </a:r>
            <a:endParaRPr lang="zh-CN" altLang="en-US" dirty="0" smtClean="0"/>
          </a:p>
          <a:p>
            <a:r>
              <a:rPr lang="en-US" dirty="0" smtClean="0"/>
              <a:t>①</a:t>
            </a:r>
            <a:r>
              <a:rPr lang="zh-CN" altLang="en-US" dirty="0" smtClean="0"/>
              <a:t>海关总署的批准文件</a:t>
            </a:r>
            <a:r>
              <a:rPr lang="en-US" dirty="0" smtClean="0"/>
              <a:t>；</a:t>
            </a:r>
            <a:endParaRPr lang="zh-CN" altLang="en-US" dirty="0" smtClean="0"/>
          </a:p>
          <a:p>
            <a:r>
              <a:rPr lang="en-US" dirty="0" smtClean="0"/>
              <a:t>②</a:t>
            </a:r>
            <a:r>
              <a:rPr lang="zh-CN" altLang="en-US" dirty="0" smtClean="0"/>
              <a:t>工商行政管理机关核发的营业执照</a:t>
            </a:r>
            <a:r>
              <a:rPr lang="en-US" dirty="0" smtClean="0"/>
              <a:t>；</a:t>
            </a:r>
            <a:endParaRPr lang="zh-CN" altLang="en-US" dirty="0" smtClean="0"/>
          </a:p>
          <a:p>
            <a:r>
              <a:rPr lang="en-US" dirty="0" smtClean="0"/>
              <a:t>③</a:t>
            </a:r>
            <a:r>
              <a:rPr lang="zh-CN" altLang="en-US" dirty="0" smtClean="0"/>
              <a:t>财政部门或其他法律规定的部门出具的验资报告及开户银行账号</a:t>
            </a:r>
            <a:r>
              <a:rPr lang="en-US" dirty="0" smtClean="0"/>
              <a:t>；</a:t>
            </a:r>
            <a:endParaRPr lang="zh-CN" altLang="en-US" dirty="0" smtClean="0"/>
          </a:p>
          <a:p>
            <a:r>
              <a:rPr lang="en-US" dirty="0" smtClean="0"/>
              <a:t>④</a:t>
            </a:r>
            <a:r>
              <a:rPr lang="zh-CN" altLang="en-US" dirty="0" smtClean="0"/>
              <a:t>法定代表人及其授权的主管报关业务的负责人和报关员的姓名</a:t>
            </a:r>
            <a:r>
              <a:rPr lang="en-US" dirty="0" smtClean="0"/>
              <a:t>、 </a:t>
            </a:r>
            <a:r>
              <a:rPr lang="zh-CN" altLang="en-US" dirty="0" smtClean="0"/>
              <a:t>联系电话号码和身份 证号码</a:t>
            </a:r>
            <a:r>
              <a:rPr lang="en-US" dirty="0" smtClean="0"/>
              <a:t>；</a:t>
            </a:r>
            <a:endParaRPr lang="zh-CN" altLang="en-US" dirty="0" smtClean="0"/>
          </a:p>
          <a:p>
            <a:r>
              <a:rPr lang="en-US" dirty="0" smtClean="0"/>
              <a:t>⑤</a:t>
            </a:r>
            <a:r>
              <a:rPr lang="zh-CN" altLang="en-US" dirty="0" smtClean="0"/>
              <a:t>专业报关企业印章</a:t>
            </a:r>
            <a:r>
              <a:rPr lang="en-US" dirty="0" smtClean="0"/>
              <a:t>、  </a:t>
            </a:r>
            <a:r>
              <a:rPr lang="zh-CN" altLang="en-US" dirty="0" smtClean="0"/>
              <a:t>报关专用章</a:t>
            </a:r>
            <a:r>
              <a:rPr lang="en-US" dirty="0" smtClean="0"/>
              <a:t>、  </a:t>
            </a:r>
            <a:r>
              <a:rPr lang="zh-CN" altLang="en-US" dirty="0" smtClean="0"/>
              <a:t>企业负责人或主管报关业务的负责人和报关员印章 或签字备案文件</a:t>
            </a:r>
            <a:r>
              <a:rPr lang="en-US" dirty="0" smtClean="0"/>
              <a:t>；</a:t>
            </a:r>
            <a:endParaRPr lang="zh-CN" altLang="en-US" dirty="0" smtClean="0"/>
          </a:p>
          <a:p>
            <a:r>
              <a:rPr lang="en-US" dirty="0" smtClean="0"/>
              <a:t>⑥</a:t>
            </a:r>
            <a:r>
              <a:rPr lang="zh-CN" altLang="en-US" dirty="0" smtClean="0"/>
              <a:t>风险担保金交纳收据</a:t>
            </a:r>
            <a:r>
              <a:rPr lang="en-US" dirty="0" smtClean="0"/>
              <a:t>；</a:t>
            </a:r>
            <a:endParaRPr lang="zh-CN" altLang="en-US" dirty="0" smtClean="0"/>
          </a:p>
          <a:p>
            <a:r>
              <a:rPr lang="en-US" dirty="0" smtClean="0"/>
              <a:t>⑦</a:t>
            </a:r>
            <a:r>
              <a:rPr lang="zh-CN" altLang="en-US" dirty="0" smtClean="0"/>
              <a:t>海关认为需要的其他文件</a:t>
            </a:r>
            <a:r>
              <a:rPr lang="en-US" dirty="0" smtClean="0"/>
              <a:t>。   </a:t>
            </a:r>
            <a:r>
              <a:rPr lang="zh-CN" altLang="en-US" dirty="0" smtClean="0"/>
              <a:t>专业报关企业在获得  </a:t>
            </a:r>
            <a:r>
              <a:rPr lang="en-US" dirty="0" smtClean="0"/>
              <a:t>《 </a:t>
            </a:r>
            <a:r>
              <a:rPr lang="zh-CN" altLang="en-US" dirty="0" smtClean="0"/>
              <a:t>专业报关企业注册登记证书</a:t>
            </a:r>
            <a:r>
              <a:rPr lang="en-US" dirty="0" smtClean="0"/>
              <a:t>》   </a:t>
            </a:r>
            <a:r>
              <a:rPr lang="zh-CN" altLang="en-US" dirty="0" smtClean="0"/>
              <a:t>后</a:t>
            </a:r>
            <a:r>
              <a:rPr lang="en-US" dirty="0" smtClean="0"/>
              <a:t>，</a:t>
            </a:r>
            <a:r>
              <a:rPr lang="zh-CN" altLang="en-US" dirty="0" smtClean="0"/>
              <a:t>始得营业</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3731" name="Rectangle 3"/>
          <p:cNvSpPr>
            <a:spLocks noGrp="1" noChangeArrowheads="1"/>
          </p:cNvSpPr>
          <p:nvPr>
            <p:ph type="body" idx="1"/>
          </p:nvPr>
        </p:nvSpPr>
        <p:spPr/>
        <p:txBody>
          <a:bodyPr/>
          <a:lstStyle/>
          <a:p>
            <a:pPr>
              <a:lnSpc>
                <a:spcPct val="150000"/>
              </a:lnSpc>
            </a:pPr>
            <a:r>
              <a:rPr lang="en-US" dirty="0" smtClean="0"/>
              <a:t>②</a:t>
            </a:r>
            <a:r>
              <a:rPr lang="zh-CN" altLang="en-US" dirty="0" smtClean="0"/>
              <a:t>进口货物在保税仓库所在地以外其他口岸入境时</a:t>
            </a:r>
            <a:r>
              <a:rPr lang="en-US" dirty="0" smtClean="0"/>
              <a:t>， </a:t>
            </a:r>
            <a:r>
              <a:rPr lang="zh-CN" altLang="en-US" dirty="0" smtClean="0"/>
              <a:t>货物所有人或其代理人应按海关进 口货物转关运输管理规定办理转关运输手续</a:t>
            </a:r>
            <a:r>
              <a:rPr lang="en-US" dirty="0" smtClean="0"/>
              <a:t>。  </a:t>
            </a:r>
            <a:r>
              <a:rPr lang="zh-CN" altLang="en-US" dirty="0" smtClean="0"/>
              <a:t>货物所有人或其代理人应先向保税仓库</a:t>
            </a:r>
            <a:r>
              <a:rPr lang="zh-CN" altLang="en-US" dirty="0" smtClean="0"/>
              <a:t>所在地主管</a:t>
            </a:r>
            <a:r>
              <a:rPr lang="zh-CN" altLang="en-US" dirty="0" smtClean="0"/>
              <a:t>海关提出将进口货物转运至保税仓库的申请</a:t>
            </a:r>
            <a:r>
              <a:rPr lang="en-US" dirty="0" smtClean="0"/>
              <a:t>，   </a:t>
            </a:r>
            <a:r>
              <a:rPr lang="zh-CN" altLang="en-US" dirty="0" smtClean="0"/>
              <a:t>主管海关核实后</a:t>
            </a:r>
            <a:r>
              <a:rPr lang="en-US" dirty="0" smtClean="0"/>
              <a:t>，  </a:t>
            </a:r>
            <a:r>
              <a:rPr lang="zh-CN" altLang="en-US" dirty="0" smtClean="0"/>
              <a:t>签发  </a:t>
            </a:r>
            <a:r>
              <a:rPr lang="en-US" dirty="0" smtClean="0"/>
              <a:t>《 </a:t>
            </a:r>
            <a:r>
              <a:rPr lang="zh-CN" altLang="en-US" dirty="0" smtClean="0"/>
              <a:t>进口货物转关 运输联系单</a:t>
            </a:r>
            <a:r>
              <a:rPr lang="en-US" dirty="0" smtClean="0"/>
              <a:t>》 ，  </a:t>
            </a:r>
            <a:r>
              <a:rPr lang="zh-CN" altLang="en-US" dirty="0" smtClean="0"/>
              <a:t>并注明货物转运存入某某保税仓库</a:t>
            </a:r>
            <a:r>
              <a:rPr lang="en-US" dirty="0" smtClean="0"/>
              <a:t>。  </a:t>
            </a:r>
            <a:r>
              <a:rPr lang="zh-CN" altLang="en-US" dirty="0" smtClean="0"/>
              <a:t>货物所有人或其代理人凭此联系单到入 境地海关办理转关运输手续</a:t>
            </a:r>
            <a:r>
              <a:rPr lang="en-US" dirty="0" smtClean="0"/>
              <a:t>，   </a:t>
            </a:r>
            <a:r>
              <a:rPr lang="zh-CN" altLang="en-US" dirty="0" smtClean="0"/>
              <a:t>入境地海关核准后</a:t>
            </a:r>
            <a:r>
              <a:rPr lang="en-US" dirty="0" smtClean="0"/>
              <a:t>，  </a:t>
            </a:r>
            <a:r>
              <a:rPr lang="zh-CN" altLang="en-US" dirty="0" smtClean="0"/>
              <a:t>将进口货物监管运至保税仓库所在地</a:t>
            </a:r>
            <a:r>
              <a:rPr lang="en-US" dirty="0" smtClean="0"/>
              <a:t>。  </a:t>
            </a:r>
            <a:r>
              <a:rPr lang="zh-CN" altLang="en-US" dirty="0" smtClean="0"/>
              <a:t>货物</a:t>
            </a:r>
            <a:r>
              <a:rPr lang="zh-CN" altLang="en-US" dirty="0" smtClean="0"/>
              <a:t>抵达目的地后</a:t>
            </a:r>
            <a:r>
              <a:rPr lang="en-US" dirty="0" smtClean="0"/>
              <a:t>，  </a:t>
            </a:r>
            <a:r>
              <a:rPr lang="zh-CN" altLang="en-US" dirty="0" smtClean="0"/>
              <a:t>货物所有人或其代理人应按上述</a:t>
            </a:r>
            <a:r>
              <a:rPr lang="en-US" dirty="0" smtClean="0"/>
              <a:t>   “ </a:t>
            </a:r>
            <a:r>
              <a:rPr lang="zh-CN" altLang="en-US" dirty="0" smtClean="0"/>
              <a:t>本地进货</a:t>
            </a:r>
            <a:r>
              <a:rPr lang="en-US" dirty="0" smtClean="0"/>
              <a:t>”   </a:t>
            </a:r>
            <a:r>
              <a:rPr lang="zh-CN" altLang="en-US" dirty="0" smtClean="0"/>
              <a:t>手续向主管海关办理</a:t>
            </a:r>
            <a:r>
              <a:rPr lang="zh-CN" altLang="en-US" dirty="0" smtClean="0"/>
              <a:t>进口申报</a:t>
            </a:r>
            <a:r>
              <a:rPr lang="zh-CN" altLang="en-US" dirty="0" smtClean="0"/>
              <a:t>及入库手续</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4755" name="Rectangle 3"/>
          <p:cNvSpPr>
            <a:spLocks noGrp="1" noChangeArrowheads="1"/>
          </p:cNvSpPr>
          <p:nvPr>
            <p:ph type="body" idx="1"/>
          </p:nvPr>
        </p:nvSpPr>
        <p:spPr/>
        <p:txBody>
          <a:bodyPr/>
          <a:lstStyle/>
          <a:p>
            <a:pPr eaLnBrk="1" hangingPunct="1"/>
            <a:r>
              <a:rPr lang="en-US" dirty="0" smtClean="0"/>
              <a:t>（２）  </a:t>
            </a:r>
            <a:r>
              <a:rPr lang="zh-CN" altLang="en-US" dirty="0" smtClean="0"/>
              <a:t>进口保税货物的出库手续</a:t>
            </a:r>
            <a:r>
              <a:rPr lang="en-US" dirty="0" smtClean="0"/>
              <a:t>。</a:t>
            </a:r>
            <a:endParaRPr lang="zh-CN" altLang="en-US" dirty="0" smtClean="0"/>
          </a:p>
          <a:p>
            <a:r>
              <a:rPr lang="en-US" dirty="0" smtClean="0"/>
              <a:t>①</a:t>
            </a:r>
            <a:r>
              <a:rPr lang="zh-CN" altLang="en-US" dirty="0" smtClean="0"/>
              <a:t>对提离仓库转口销售或退运出境的</a:t>
            </a:r>
            <a:r>
              <a:rPr lang="en-US" dirty="0" smtClean="0"/>
              <a:t>，  </a:t>
            </a:r>
            <a:r>
              <a:rPr lang="zh-CN" altLang="en-US" dirty="0" smtClean="0"/>
              <a:t>应向海关填写出口货物报关单一式三份并交验</a:t>
            </a:r>
            <a:r>
              <a:rPr lang="zh-CN" altLang="en-US" dirty="0" smtClean="0"/>
              <a:t>进</a:t>
            </a:r>
            <a:r>
              <a:rPr lang="zh-CN" altLang="en-US" dirty="0" smtClean="0"/>
              <a:t>口时由海关签印的报关单</a:t>
            </a:r>
            <a:r>
              <a:rPr lang="en-US" dirty="0" smtClean="0"/>
              <a:t>，   </a:t>
            </a:r>
            <a:r>
              <a:rPr lang="zh-CN" altLang="en-US" dirty="0" smtClean="0"/>
              <a:t>经海关核查无误的</a:t>
            </a:r>
            <a:r>
              <a:rPr lang="en-US" dirty="0" smtClean="0"/>
              <a:t>，  </a:t>
            </a:r>
            <a:r>
              <a:rPr lang="zh-CN" altLang="en-US" dirty="0" smtClean="0"/>
              <a:t>由海关留存一份出口货物报关单</a:t>
            </a:r>
            <a:r>
              <a:rPr lang="en-US" dirty="0" smtClean="0"/>
              <a:t>，   </a:t>
            </a:r>
            <a:r>
              <a:rPr lang="zh-CN" altLang="en-US" dirty="0" smtClean="0"/>
              <a:t>货主或其</a:t>
            </a:r>
          </a:p>
          <a:p>
            <a:r>
              <a:rPr lang="zh-CN" altLang="en-US" dirty="0" smtClean="0"/>
              <a:t>代理人留存一份</a:t>
            </a:r>
            <a:r>
              <a:rPr lang="en-US" dirty="0" smtClean="0"/>
              <a:t>，  </a:t>
            </a:r>
            <a:r>
              <a:rPr lang="zh-CN" altLang="en-US" dirty="0" smtClean="0"/>
              <a:t>一份随货带交出境地海关并凭此放行货物出境</a:t>
            </a:r>
            <a:r>
              <a:rPr lang="en-US" dirty="0" smtClean="0"/>
              <a:t>。</a:t>
            </a:r>
            <a:endParaRPr lang="zh-CN" altLang="en-US" dirty="0" smtClean="0"/>
          </a:p>
          <a:p>
            <a:r>
              <a:rPr lang="en-US" dirty="0" smtClean="0"/>
              <a:t>②</a:t>
            </a:r>
            <a:r>
              <a:rPr lang="zh-CN" altLang="en-US" dirty="0" smtClean="0"/>
              <a:t>对寄售</a:t>
            </a:r>
            <a:r>
              <a:rPr lang="en-US" dirty="0" smtClean="0"/>
              <a:t>、  </a:t>
            </a:r>
            <a:r>
              <a:rPr lang="zh-CN" altLang="en-US" dirty="0" smtClean="0"/>
              <a:t>维修转为进口的</a:t>
            </a:r>
            <a:r>
              <a:rPr lang="en-US" dirty="0" smtClean="0"/>
              <a:t>，  </a:t>
            </a:r>
            <a:r>
              <a:rPr lang="zh-CN" altLang="en-US" dirty="0" smtClean="0"/>
              <a:t>由货主或其代理人向海关递交进口货物许可证和进口货物 报关单等单证</a:t>
            </a:r>
            <a:r>
              <a:rPr lang="en-US" dirty="0" smtClean="0"/>
              <a:t>，  </a:t>
            </a:r>
            <a:r>
              <a:rPr lang="zh-CN" altLang="en-US" dirty="0" smtClean="0"/>
              <a:t>海关按有关进口规定办理手续</a:t>
            </a:r>
            <a:r>
              <a:rPr lang="en-US" dirty="0" smtClean="0"/>
              <a:t>。</a:t>
            </a:r>
            <a:endParaRPr lang="zh-CN" altLang="en-US" dirty="0" smtClean="0"/>
          </a:p>
          <a:p>
            <a:r>
              <a:rPr lang="en-US" dirty="0" smtClean="0"/>
              <a:t>③</a:t>
            </a:r>
            <a:r>
              <a:rPr lang="zh-CN" altLang="en-US" dirty="0" smtClean="0"/>
              <a:t>对转往其他保税仓库的</a:t>
            </a:r>
            <a:r>
              <a:rPr lang="en-US" dirty="0" smtClean="0"/>
              <a:t>，   </a:t>
            </a:r>
            <a:r>
              <a:rPr lang="zh-CN" altLang="en-US" dirty="0" smtClean="0"/>
              <a:t>由企业向海关填报  </a:t>
            </a:r>
            <a:r>
              <a:rPr lang="en-US" dirty="0" smtClean="0"/>
              <a:t>《 </a:t>
            </a:r>
            <a:r>
              <a:rPr lang="zh-CN" altLang="en-US" dirty="0" smtClean="0"/>
              <a:t>中华人民共和国海关进口转关运输</a:t>
            </a:r>
            <a:r>
              <a:rPr lang="zh-CN" altLang="en-US" dirty="0" smtClean="0"/>
              <a:t>货物</a:t>
            </a:r>
            <a:r>
              <a:rPr lang="zh-CN" altLang="en-US" dirty="0" smtClean="0"/>
              <a:t>申报单</a:t>
            </a:r>
            <a:r>
              <a:rPr lang="en-US" dirty="0" smtClean="0"/>
              <a:t>》 ，  </a:t>
            </a:r>
            <a:r>
              <a:rPr lang="zh-CN" altLang="en-US" dirty="0" smtClean="0"/>
              <a:t>海关按转关规定办理手续</a:t>
            </a:r>
            <a:r>
              <a:rPr lang="en-US" dirty="0" smtClean="0"/>
              <a:t>。</a:t>
            </a:r>
            <a:endParaRPr lang="zh-CN" altLang="en-US" dirty="0" smtClean="0"/>
          </a:p>
          <a:p>
            <a:pPr eaLnBrk="1" hangingPunct="1"/>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5779" name="Rectangle 3"/>
          <p:cNvSpPr>
            <a:spLocks noGrp="1" noChangeArrowheads="1"/>
          </p:cNvSpPr>
          <p:nvPr>
            <p:ph type="body" idx="1"/>
          </p:nvPr>
        </p:nvSpPr>
        <p:spPr/>
        <p:txBody>
          <a:bodyPr/>
          <a:lstStyle/>
          <a:p>
            <a:pPr>
              <a:lnSpc>
                <a:spcPct val="150000"/>
              </a:lnSpc>
            </a:pPr>
            <a:r>
              <a:rPr lang="en-US" dirty="0" smtClean="0"/>
              <a:t>④</a:t>
            </a:r>
            <a:r>
              <a:rPr lang="zh-CN" altLang="en-US" dirty="0" smtClean="0"/>
              <a:t>对转用于加工贸易的</a:t>
            </a:r>
            <a:r>
              <a:rPr lang="en-US" dirty="0" smtClean="0"/>
              <a:t>，   </a:t>
            </a:r>
            <a:r>
              <a:rPr lang="zh-CN" altLang="en-US" dirty="0" smtClean="0"/>
              <a:t>货主应事先持批准文件</a:t>
            </a:r>
            <a:r>
              <a:rPr lang="en-US" dirty="0" smtClean="0"/>
              <a:t>、  </a:t>
            </a:r>
            <a:r>
              <a:rPr lang="zh-CN" altLang="en-US" dirty="0" smtClean="0"/>
              <a:t>合同等有关单证向海关办理备案登记 手续</a:t>
            </a:r>
            <a:r>
              <a:rPr lang="en-US" dirty="0" smtClean="0"/>
              <a:t>，  </a:t>
            </a:r>
            <a:r>
              <a:rPr lang="zh-CN" altLang="en-US" dirty="0" smtClean="0"/>
              <a:t>并填写来料加工</a:t>
            </a:r>
            <a:r>
              <a:rPr lang="en-US" dirty="0" smtClean="0"/>
              <a:t>、  </a:t>
            </a:r>
            <a:r>
              <a:rPr lang="zh-CN" altLang="en-US" dirty="0" smtClean="0"/>
              <a:t>进料加工专用报关单和</a:t>
            </a:r>
            <a:r>
              <a:rPr lang="en-US" dirty="0" smtClean="0"/>
              <a:t>   《 </a:t>
            </a:r>
            <a:r>
              <a:rPr lang="zh-CN" altLang="en-US" dirty="0" smtClean="0"/>
              <a:t>保税仓库领料核准单</a:t>
            </a:r>
            <a:r>
              <a:rPr lang="en-US" dirty="0" smtClean="0"/>
              <a:t>》   </a:t>
            </a:r>
            <a:r>
              <a:rPr lang="zh-CN" altLang="en-US" dirty="0" smtClean="0"/>
              <a:t>一式三份</a:t>
            </a:r>
            <a:r>
              <a:rPr lang="en-US" dirty="0" smtClean="0"/>
              <a:t>，  </a:t>
            </a:r>
            <a:r>
              <a:rPr lang="zh-CN" altLang="en-US" dirty="0" smtClean="0"/>
              <a:t>一</a:t>
            </a:r>
            <a:r>
              <a:rPr lang="zh-CN" altLang="en-US" dirty="0" smtClean="0"/>
              <a:t>份由</a:t>
            </a:r>
            <a:r>
              <a:rPr lang="zh-CN" altLang="en-US" dirty="0" smtClean="0"/>
              <a:t>批准海关留存</a:t>
            </a:r>
            <a:r>
              <a:rPr lang="en-US" dirty="0" smtClean="0"/>
              <a:t>，  </a:t>
            </a:r>
            <a:r>
              <a:rPr lang="zh-CN" altLang="en-US" dirty="0" smtClean="0"/>
              <a:t>一份由领料人留存</a:t>
            </a:r>
            <a:r>
              <a:rPr lang="en-US" dirty="0" smtClean="0"/>
              <a:t>，  </a:t>
            </a:r>
            <a:r>
              <a:rPr lang="zh-CN" altLang="en-US" dirty="0" smtClean="0"/>
              <a:t>一份由海关签章后交货主</a:t>
            </a:r>
            <a:r>
              <a:rPr lang="en-US" dirty="0" smtClean="0"/>
              <a:t>。   </a:t>
            </a:r>
            <a:r>
              <a:rPr lang="zh-CN" altLang="en-US" dirty="0" smtClean="0"/>
              <a:t>仓库经理人凭海关签印</a:t>
            </a:r>
            <a:r>
              <a:rPr lang="zh-CN" altLang="en-US" dirty="0" smtClean="0"/>
              <a:t>的领</a:t>
            </a:r>
            <a:r>
              <a:rPr lang="zh-CN" altLang="en-US" dirty="0" smtClean="0"/>
              <a:t>料核准单交付有关货物并凭此向海关办理核销手续</a:t>
            </a:r>
            <a:r>
              <a:rPr lang="en-US" dirty="0" smtClean="0"/>
              <a:t>。</a:t>
            </a:r>
            <a:endParaRPr lang="zh-CN" altLang="en-US" dirty="0" smtClean="0"/>
          </a:p>
          <a:p>
            <a:pPr>
              <a:lnSpc>
                <a:spcPct val="150000"/>
              </a:lnSpc>
            </a:pPr>
            <a:r>
              <a:rPr lang="en-US" dirty="0" smtClean="0"/>
              <a:t>⑤</a:t>
            </a:r>
            <a:r>
              <a:rPr lang="zh-CN" altLang="en-US" dirty="0" smtClean="0"/>
              <a:t>对用于中</a:t>
            </a:r>
            <a:r>
              <a:rPr lang="en-US" dirty="0" smtClean="0"/>
              <a:t>、  </a:t>
            </a:r>
            <a:r>
              <a:rPr lang="zh-CN" altLang="en-US" dirty="0" smtClean="0"/>
              <a:t>外国际航行船舶的保税油料和零配件</a:t>
            </a:r>
            <a:r>
              <a:rPr lang="en-US" dirty="0" smtClean="0"/>
              <a:t>，  </a:t>
            </a:r>
            <a:r>
              <a:rPr lang="zh-CN" altLang="en-US" dirty="0" smtClean="0"/>
              <a:t>以及用于在保修期限内免费维修有 关外国产品的保税零配件</a:t>
            </a:r>
            <a:r>
              <a:rPr lang="en-US" dirty="0" smtClean="0"/>
              <a:t>，   </a:t>
            </a:r>
            <a:r>
              <a:rPr lang="zh-CN" altLang="en-US" dirty="0" smtClean="0"/>
              <a:t>免征关税和进口环节税</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6803" name="Rectangle 3"/>
          <p:cNvSpPr>
            <a:spLocks noGrp="1" noChangeArrowheads="1"/>
          </p:cNvSpPr>
          <p:nvPr>
            <p:ph type="body" idx="1"/>
          </p:nvPr>
        </p:nvSpPr>
        <p:spPr/>
        <p:txBody>
          <a:bodyPr/>
          <a:lstStyle/>
          <a:p>
            <a:r>
              <a:rPr lang="en-US" dirty="0" smtClean="0"/>
              <a:t>（３）  </a:t>
            </a:r>
            <a:r>
              <a:rPr lang="zh-CN" altLang="en-US" dirty="0" smtClean="0"/>
              <a:t>保税仓库货物的核销</a:t>
            </a:r>
            <a:r>
              <a:rPr lang="en-US" dirty="0" smtClean="0"/>
              <a:t>。</a:t>
            </a:r>
            <a:endParaRPr lang="zh-CN" altLang="en-US" dirty="0" smtClean="0"/>
          </a:p>
          <a:p>
            <a:r>
              <a:rPr lang="zh-CN" altLang="en-US" dirty="0" smtClean="0"/>
              <a:t>保税仓库货物应按月向主管海关办理核销</a:t>
            </a:r>
            <a:r>
              <a:rPr lang="en-US" dirty="0" smtClean="0"/>
              <a:t>。  </a:t>
            </a:r>
            <a:r>
              <a:rPr lang="zh-CN" altLang="en-US" dirty="0" smtClean="0"/>
              <a:t>经营单位于每月的前 </a:t>
            </a:r>
            <a:r>
              <a:rPr lang="en-US" dirty="0" smtClean="0"/>
              <a:t>５ </a:t>
            </a:r>
            <a:r>
              <a:rPr lang="zh-CN" altLang="en-US" dirty="0" smtClean="0"/>
              <a:t>天将上月所发生的保 税仓库货物的入库</a:t>
            </a:r>
            <a:r>
              <a:rPr lang="en-US" dirty="0" smtClean="0"/>
              <a:t>、  </a:t>
            </a:r>
            <a:r>
              <a:rPr lang="zh-CN" altLang="en-US" dirty="0" smtClean="0"/>
              <a:t>出库</a:t>
            </a:r>
            <a:r>
              <a:rPr lang="en-US" dirty="0" smtClean="0"/>
              <a:t>、  </a:t>
            </a:r>
            <a:r>
              <a:rPr lang="zh-CN" altLang="en-US" dirty="0" smtClean="0"/>
              <a:t>结存等情况列表报送主管海关</a:t>
            </a:r>
            <a:r>
              <a:rPr lang="en-US" dirty="0" smtClean="0"/>
              <a:t>，  </a:t>
            </a:r>
            <a:r>
              <a:rPr lang="zh-CN" altLang="en-US" dirty="0" smtClean="0"/>
              <a:t>并随附经海关签章的进口</a:t>
            </a:r>
            <a:r>
              <a:rPr lang="en-US" dirty="0" smtClean="0"/>
              <a:t>、   </a:t>
            </a:r>
            <a:r>
              <a:rPr lang="zh-CN" altLang="en-US" dirty="0" smtClean="0"/>
              <a:t>出口报关</a:t>
            </a:r>
            <a:r>
              <a:rPr lang="zh-CN" altLang="en-US" dirty="0" smtClean="0"/>
              <a:t>单及  </a:t>
            </a:r>
            <a:r>
              <a:rPr lang="en-US" dirty="0" smtClean="0"/>
              <a:t>《 </a:t>
            </a:r>
            <a:r>
              <a:rPr lang="zh-CN" altLang="en-US" dirty="0" smtClean="0"/>
              <a:t>保税仓库领料核准单</a:t>
            </a:r>
            <a:r>
              <a:rPr lang="en-US" dirty="0" smtClean="0"/>
              <a:t>》   </a:t>
            </a:r>
            <a:r>
              <a:rPr lang="zh-CN" altLang="en-US" dirty="0" smtClean="0"/>
              <a:t>等单证</a:t>
            </a:r>
            <a:r>
              <a:rPr lang="en-US" dirty="0" smtClean="0"/>
              <a:t>。</a:t>
            </a:r>
            <a:endParaRPr lang="zh-CN" altLang="en-US" dirty="0" smtClean="0"/>
          </a:p>
          <a:p>
            <a:r>
              <a:rPr lang="zh-CN" altLang="en-US" sz="2900" dirty="0" smtClean="0"/>
              <a:t>二</a:t>
            </a:r>
            <a:r>
              <a:rPr lang="en-US" sz="2900" dirty="0" smtClean="0"/>
              <a:t>、  </a:t>
            </a:r>
            <a:r>
              <a:rPr lang="zh-CN" altLang="en-US" sz="2900" dirty="0" smtClean="0"/>
              <a:t>保税工厂进出口货物</a:t>
            </a:r>
            <a:r>
              <a:rPr lang="zh-CN" altLang="en-US" sz="2900" dirty="0" smtClean="0"/>
              <a:t>通关</a:t>
            </a:r>
            <a:r>
              <a:rPr lang="en-US" altLang="zh-CN" sz="2900" dirty="0" smtClean="0"/>
              <a:t> </a:t>
            </a:r>
            <a:endParaRPr lang="zh-CN" altLang="en-US" sz="2900" dirty="0" smtClean="0"/>
          </a:p>
          <a:p>
            <a:r>
              <a:rPr lang="en-US" dirty="0" smtClean="0"/>
              <a:t>１  </a:t>
            </a:r>
            <a:r>
              <a:rPr lang="zh-CN" altLang="en-US" dirty="0" smtClean="0"/>
              <a:t>保税工厂概述</a:t>
            </a:r>
          </a:p>
          <a:p>
            <a:r>
              <a:rPr lang="en-US" dirty="0" smtClean="0"/>
              <a:t>（１）  </a:t>
            </a:r>
            <a:r>
              <a:rPr lang="zh-CN" altLang="en-US" dirty="0" smtClean="0"/>
              <a:t>保税工厂的含义和特点</a:t>
            </a:r>
            <a:r>
              <a:rPr lang="en-US" dirty="0" smtClean="0"/>
              <a:t>。</a:t>
            </a:r>
            <a:endParaRPr lang="zh-CN" altLang="en-US" dirty="0" smtClean="0"/>
          </a:p>
          <a:p>
            <a:r>
              <a:rPr lang="zh-CN" altLang="en-US" dirty="0" smtClean="0"/>
              <a:t>保税工厂是指经海关批准</a:t>
            </a:r>
            <a:r>
              <a:rPr lang="en-US" dirty="0" smtClean="0"/>
              <a:t>，   </a:t>
            </a:r>
            <a:r>
              <a:rPr lang="zh-CN" altLang="en-US" dirty="0" smtClean="0"/>
              <a:t>并在海关监管之下进口的原材料</a:t>
            </a:r>
            <a:r>
              <a:rPr lang="en-US" dirty="0" smtClean="0"/>
              <a:t>、   </a:t>
            </a:r>
            <a:r>
              <a:rPr lang="zh-CN" altLang="en-US" dirty="0" smtClean="0"/>
              <a:t>零部件</a:t>
            </a:r>
            <a:r>
              <a:rPr lang="en-US" dirty="0" smtClean="0"/>
              <a:t>、  </a:t>
            </a:r>
            <a:r>
              <a:rPr lang="zh-CN" altLang="en-US" dirty="0" smtClean="0"/>
              <a:t>元器件等进行加 工</a:t>
            </a:r>
            <a:r>
              <a:rPr lang="en-US" dirty="0" smtClean="0"/>
              <a:t>、  </a:t>
            </a:r>
            <a:r>
              <a:rPr lang="zh-CN" altLang="en-US" dirty="0" smtClean="0"/>
              <a:t>生产</a:t>
            </a:r>
            <a:r>
              <a:rPr lang="en-US" dirty="0" smtClean="0"/>
              <a:t>、  </a:t>
            </a:r>
            <a:r>
              <a:rPr lang="zh-CN" altLang="en-US" dirty="0" smtClean="0"/>
              <a:t>存放外销产品的专门工厂或专门车间</a:t>
            </a:r>
            <a:r>
              <a:rPr lang="en-US" dirty="0" smtClean="0"/>
              <a:t>。  </a:t>
            </a:r>
            <a:r>
              <a:rPr lang="zh-CN" altLang="en-US" dirty="0" smtClean="0"/>
              <a:t>保税工厂进口的料</a:t>
            </a:r>
            <a:r>
              <a:rPr lang="en-US" dirty="0" smtClean="0"/>
              <a:t>、  </a:t>
            </a:r>
            <a:r>
              <a:rPr lang="zh-CN" altLang="en-US" dirty="0" smtClean="0"/>
              <a:t>件可享受全额保税的 优惠</a:t>
            </a:r>
            <a:r>
              <a:rPr lang="en-US" dirty="0" smtClean="0"/>
              <a:t>。  </a:t>
            </a:r>
            <a:r>
              <a:rPr lang="zh-CN" altLang="en-US" dirty="0" smtClean="0"/>
              <a:t>待加工成品出口后按实际耗用的进口料</a:t>
            </a:r>
            <a:r>
              <a:rPr lang="en-US" dirty="0" smtClean="0"/>
              <a:t>、  </a:t>
            </a:r>
            <a:r>
              <a:rPr lang="zh-CN" altLang="en-US" dirty="0" smtClean="0"/>
              <a:t>件免征关税和产品  </a:t>
            </a:r>
            <a:r>
              <a:rPr lang="en-US" dirty="0" smtClean="0"/>
              <a:t>（ </a:t>
            </a:r>
            <a:r>
              <a:rPr lang="zh-CN" altLang="en-US" dirty="0" smtClean="0"/>
              <a:t>增值</a:t>
            </a:r>
            <a:r>
              <a:rPr lang="en-US" dirty="0" smtClean="0"/>
              <a:t>）  </a:t>
            </a:r>
            <a:r>
              <a:rPr lang="zh-CN" altLang="en-US" dirty="0" smtClean="0"/>
              <a:t>税</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7827" name="Rectangle 3"/>
          <p:cNvSpPr>
            <a:spLocks noGrp="1" noChangeArrowheads="1"/>
          </p:cNvSpPr>
          <p:nvPr>
            <p:ph type="body" idx="1"/>
          </p:nvPr>
        </p:nvSpPr>
        <p:spPr/>
        <p:txBody>
          <a:bodyPr/>
          <a:lstStyle/>
          <a:p>
            <a:pPr>
              <a:lnSpc>
                <a:spcPct val="150000"/>
              </a:lnSpc>
            </a:pPr>
            <a:r>
              <a:rPr lang="zh-CN" altLang="en-US" dirty="0" smtClean="0"/>
              <a:t>保税工厂与 保税仓库相比有着自己的特点</a:t>
            </a:r>
            <a:r>
              <a:rPr lang="en-US" dirty="0" smtClean="0"/>
              <a:t>：</a:t>
            </a:r>
            <a:endParaRPr lang="zh-CN" altLang="en-US" dirty="0" smtClean="0"/>
          </a:p>
          <a:p>
            <a:pPr>
              <a:lnSpc>
                <a:spcPct val="150000"/>
              </a:lnSpc>
            </a:pPr>
            <a:r>
              <a:rPr lang="en-US" dirty="0" smtClean="0"/>
              <a:t>①</a:t>
            </a:r>
            <a:r>
              <a:rPr lang="zh-CN" altLang="en-US" dirty="0" smtClean="0"/>
              <a:t>货物流向明确</a:t>
            </a:r>
            <a:r>
              <a:rPr lang="en-US" dirty="0" smtClean="0"/>
              <a:t>。</a:t>
            </a:r>
          </a:p>
          <a:p>
            <a:pPr>
              <a:lnSpc>
                <a:spcPct val="150000"/>
              </a:lnSpc>
            </a:pPr>
            <a:r>
              <a:rPr lang="en-US" dirty="0" smtClean="0"/>
              <a:t>②</a:t>
            </a:r>
            <a:r>
              <a:rPr lang="zh-CN" altLang="en-US" dirty="0" smtClean="0"/>
              <a:t>保税工厂进口货物手续与一般的加工贸易大体相同</a:t>
            </a:r>
            <a:r>
              <a:rPr lang="en-US" dirty="0" smtClean="0"/>
              <a:t>，   </a:t>
            </a:r>
            <a:r>
              <a:rPr lang="zh-CN" altLang="en-US" dirty="0" smtClean="0"/>
              <a:t>即料</a:t>
            </a:r>
            <a:r>
              <a:rPr lang="en-US" dirty="0" smtClean="0"/>
              <a:t>、  </a:t>
            </a:r>
            <a:r>
              <a:rPr lang="zh-CN" altLang="en-US" dirty="0" smtClean="0"/>
              <a:t>件申报进口后直接进入工 厂加工制造</a:t>
            </a:r>
            <a:r>
              <a:rPr lang="en-US" dirty="0" smtClean="0"/>
              <a:t>。 </a:t>
            </a:r>
            <a:endParaRPr lang="en-US" dirty="0" smtClean="0"/>
          </a:p>
          <a:p>
            <a:pPr>
              <a:lnSpc>
                <a:spcPct val="150000"/>
              </a:lnSpc>
            </a:pPr>
            <a:r>
              <a:rPr lang="en-US" dirty="0" smtClean="0"/>
              <a:t>（２）  </a:t>
            </a:r>
            <a:r>
              <a:rPr lang="zh-CN" altLang="en-US" dirty="0" smtClean="0"/>
              <a:t>保税工厂的设立</a:t>
            </a:r>
            <a:r>
              <a:rPr lang="en-US" dirty="0" smtClean="0"/>
              <a:t>。</a:t>
            </a:r>
            <a:endParaRPr lang="zh-CN" altLang="en-US" dirty="0" smtClean="0"/>
          </a:p>
          <a:p>
            <a:pPr>
              <a:lnSpc>
                <a:spcPct val="150000"/>
              </a:lnSpc>
            </a:pPr>
            <a:r>
              <a:rPr lang="zh-CN" altLang="en-US" dirty="0" smtClean="0"/>
              <a:t>凡经国家批准有权经营进出口业务的企业或具有法人资格的承接进口料</a:t>
            </a:r>
            <a:r>
              <a:rPr lang="en-US" dirty="0" smtClean="0"/>
              <a:t>、 </a:t>
            </a:r>
            <a:r>
              <a:rPr lang="zh-CN" altLang="en-US" dirty="0" smtClean="0"/>
              <a:t>件加工复出口 的出口生产企业</a:t>
            </a:r>
            <a:r>
              <a:rPr lang="en-US" dirty="0" smtClean="0"/>
              <a:t>，  </a:t>
            </a:r>
            <a:r>
              <a:rPr lang="zh-CN" altLang="en-US" dirty="0" smtClean="0"/>
              <a:t>均可向主管地海关申请建立保税工厂</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8851" name="Rectangle 3"/>
          <p:cNvSpPr>
            <a:spLocks noGrp="1" noChangeArrowheads="1"/>
          </p:cNvSpPr>
          <p:nvPr>
            <p:ph type="body" idx="1"/>
          </p:nvPr>
        </p:nvSpPr>
        <p:spPr/>
        <p:txBody>
          <a:bodyPr/>
          <a:lstStyle/>
          <a:p>
            <a:pPr>
              <a:lnSpc>
                <a:spcPct val="250000"/>
              </a:lnSpc>
            </a:pPr>
            <a:r>
              <a:rPr lang="zh-CN" altLang="en-US" dirty="0" smtClean="0"/>
              <a:t>建立保税工厂需具备下列条件</a:t>
            </a:r>
            <a:r>
              <a:rPr lang="en-US" dirty="0" smtClean="0"/>
              <a:t>：</a:t>
            </a:r>
            <a:endParaRPr lang="zh-CN" altLang="en-US" dirty="0" smtClean="0"/>
          </a:p>
          <a:p>
            <a:pPr>
              <a:lnSpc>
                <a:spcPct val="250000"/>
              </a:lnSpc>
            </a:pPr>
            <a:r>
              <a:rPr lang="en-US" dirty="0" smtClean="0"/>
              <a:t>①</a:t>
            </a:r>
            <a:r>
              <a:rPr lang="zh-CN" altLang="en-US" dirty="0" smtClean="0"/>
              <a:t>拥有专门加工</a:t>
            </a:r>
            <a:r>
              <a:rPr lang="en-US" dirty="0" smtClean="0"/>
              <a:t>、  </a:t>
            </a:r>
            <a:r>
              <a:rPr lang="zh-CN" altLang="en-US" dirty="0" smtClean="0"/>
              <a:t>制造出口产品的设施</a:t>
            </a:r>
            <a:r>
              <a:rPr lang="en-US" dirty="0" smtClean="0"/>
              <a:t>；</a:t>
            </a:r>
            <a:endParaRPr lang="zh-CN" altLang="en-US" dirty="0" smtClean="0"/>
          </a:p>
          <a:p>
            <a:pPr>
              <a:lnSpc>
                <a:spcPct val="250000"/>
              </a:lnSpc>
            </a:pPr>
            <a:r>
              <a:rPr lang="en-US" dirty="0" smtClean="0"/>
              <a:t>②</a:t>
            </a:r>
            <a:r>
              <a:rPr lang="zh-CN" altLang="en-US" dirty="0" smtClean="0"/>
              <a:t>拥有专门贮存</a:t>
            </a:r>
            <a:r>
              <a:rPr lang="en-US" dirty="0" smtClean="0"/>
              <a:t>、  </a:t>
            </a:r>
            <a:r>
              <a:rPr lang="zh-CN" altLang="en-US" dirty="0" smtClean="0"/>
              <a:t>堆放进口货物和出口成品的仓库</a:t>
            </a:r>
            <a:r>
              <a:rPr lang="en-US" dirty="0" smtClean="0"/>
              <a:t>；</a:t>
            </a:r>
            <a:endParaRPr lang="zh-CN" altLang="en-US" dirty="0" smtClean="0"/>
          </a:p>
          <a:p>
            <a:pPr>
              <a:lnSpc>
                <a:spcPct val="250000"/>
              </a:lnSpc>
            </a:pPr>
            <a:r>
              <a:rPr lang="en-US" dirty="0" smtClean="0"/>
              <a:t>③</a:t>
            </a:r>
            <a:r>
              <a:rPr lang="zh-CN" altLang="en-US" dirty="0" smtClean="0"/>
              <a:t>建立专门记录出口产品生产</a:t>
            </a:r>
            <a:r>
              <a:rPr lang="en-US" dirty="0" smtClean="0"/>
              <a:t>、   </a:t>
            </a:r>
            <a:r>
              <a:rPr lang="zh-CN" altLang="en-US" dirty="0" smtClean="0"/>
              <a:t>销售</a:t>
            </a:r>
            <a:r>
              <a:rPr lang="en-US" dirty="0" smtClean="0"/>
              <a:t>、  </a:t>
            </a:r>
            <a:r>
              <a:rPr lang="zh-CN" altLang="en-US" dirty="0" smtClean="0"/>
              <a:t>库存情况的账册</a:t>
            </a:r>
            <a:r>
              <a:rPr lang="en-US" dirty="0" smtClean="0"/>
              <a:t>；</a:t>
            </a:r>
            <a:endParaRPr lang="zh-CN" altLang="en-US" dirty="0" smtClean="0"/>
          </a:p>
          <a:p>
            <a:pPr>
              <a:lnSpc>
                <a:spcPct val="250000"/>
              </a:lnSpc>
            </a:pPr>
            <a:r>
              <a:rPr lang="en-US" dirty="0" smtClean="0"/>
              <a:t>④</a:t>
            </a:r>
            <a:r>
              <a:rPr lang="zh-CN" altLang="en-US" dirty="0" smtClean="0"/>
              <a:t>有专人管理保税货物</a:t>
            </a:r>
            <a:r>
              <a:rPr lang="en-US" dirty="0" smtClean="0"/>
              <a:t>、   </a:t>
            </a:r>
            <a:r>
              <a:rPr lang="zh-CN" altLang="en-US" dirty="0" smtClean="0"/>
              <a:t>仓库和账册</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79875" name="Rectangle 3"/>
          <p:cNvSpPr>
            <a:spLocks noGrp="1" noChangeArrowheads="1"/>
          </p:cNvSpPr>
          <p:nvPr>
            <p:ph type="body" idx="1"/>
          </p:nvPr>
        </p:nvSpPr>
        <p:spPr/>
        <p:txBody>
          <a:bodyPr/>
          <a:lstStyle/>
          <a:p>
            <a:r>
              <a:rPr lang="zh-CN" altLang="en-US" dirty="0" smtClean="0"/>
              <a:t>对私营企业申请建立保税工厂的</a:t>
            </a:r>
            <a:r>
              <a:rPr lang="en-US" dirty="0" smtClean="0"/>
              <a:t>，   </a:t>
            </a:r>
            <a:r>
              <a:rPr lang="zh-CN" altLang="en-US" dirty="0" smtClean="0"/>
              <a:t>海关根据有关规定</a:t>
            </a:r>
            <a:r>
              <a:rPr lang="en-US" dirty="0" smtClean="0"/>
              <a:t>，  </a:t>
            </a:r>
            <a:r>
              <a:rPr lang="zh-CN" altLang="en-US" dirty="0" smtClean="0"/>
              <a:t>按以下原则进行管理</a:t>
            </a:r>
            <a:r>
              <a:rPr lang="en-US" dirty="0" smtClean="0"/>
              <a:t>：</a:t>
            </a:r>
            <a:endParaRPr lang="zh-CN" altLang="en-US" dirty="0" smtClean="0"/>
          </a:p>
          <a:p>
            <a:r>
              <a:rPr lang="en-US" dirty="0" smtClean="0"/>
              <a:t>①</a:t>
            </a:r>
            <a:r>
              <a:rPr lang="zh-CN" altLang="en-US" dirty="0" smtClean="0"/>
              <a:t>对不能依法取得法人资格的私营独资企业或合伙企业</a:t>
            </a:r>
            <a:r>
              <a:rPr lang="en-US" dirty="0" smtClean="0"/>
              <a:t>， </a:t>
            </a:r>
            <a:r>
              <a:rPr lang="zh-CN" altLang="en-US" dirty="0" smtClean="0"/>
              <a:t>不论是本企业自行申请还是由 有进出口经营权的企业代其申请</a:t>
            </a:r>
            <a:r>
              <a:rPr lang="en-US" dirty="0" smtClean="0"/>
              <a:t>，   </a:t>
            </a:r>
            <a:r>
              <a:rPr lang="zh-CN" altLang="en-US" dirty="0" smtClean="0"/>
              <a:t>均不予批准</a:t>
            </a:r>
            <a:r>
              <a:rPr lang="en-US" dirty="0" smtClean="0"/>
              <a:t>；</a:t>
            </a:r>
            <a:endParaRPr lang="zh-CN" altLang="en-US" dirty="0" smtClean="0"/>
          </a:p>
          <a:p>
            <a:r>
              <a:rPr lang="en-US" dirty="0" smtClean="0"/>
              <a:t>②</a:t>
            </a:r>
            <a:r>
              <a:rPr lang="zh-CN" altLang="en-US" dirty="0" smtClean="0"/>
              <a:t>对已依法取得法人资格</a:t>
            </a:r>
            <a:r>
              <a:rPr lang="en-US" dirty="0" smtClean="0"/>
              <a:t>，   </a:t>
            </a:r>
            <a:r>
              <a:rPr lang="zh-CN" altLang="en-US" dirty="0" smtClean="0"/>
              <a:t>并承接进口料</a:t>
            </a:r>
            <a:r>
              <a:rPr lang="en-US" dirty="0" smtClean="0"/>
              <a:t>、  </a:t>
            </a:r>
            <a:r>
              <a:rPr lang="zh-CN" altLang="en-US" dirty="0" smtClean="0"/>
              <a:t>件加工成品出口业务的有限责任公司</a:t>
            </a:r>
            <a:r>
              <a:rPr lang="en-US" dirty="0" smtClean="0"/>
              <a:t>，  </a:t>
            </a:r>
            <a:r>
              <a:rPr lang="zh-CN" altLang="en-US" dirty="0" smtClean="0"/>
              <a:t>可</a:t>
            </a:r>
            <a:r>
              <a:rPr lang="zh-CN" altLang="en-US" dirty="0" smtClean="0"/>
              <a:t>自行</a:t>
            </a:r>
            <a:r>
              <a:rPr lang="en-US" dirty="0" smtClean="0"/>
              <a:t>，  </a:t>
            </a:r>
            <a:r>
              <a:rPr lang="zh-CN" altLang="en-US" dirty="0" smtClean="0"/>
              <a:t>也可由与能承接出口加工业务有关的</a:t>
            </a:r>
            <a:r>
              <a:rPr lang="en-US" dirty="0" smtClean="0"/>
              <a:t>、  </a:t>
            </a:r>
            <a:r>
              <a:rPr lang="zh-CN" altLang="en-US" dirty="0" smtClean="0"/>
              <a:t>有权经营进出口业务的企业向海关提出建立保税 工厂的申请</a:t>
            </a:r>
            <a:r>
              <a:rPr lang="en-US" dirty="0" smtClean="0"/>
              <a:t>，  </a:t>
            </a:r>
            <a:r>
              <a:rPr lang="zh-CN" altLang="en-US" dirty="0" smtClean="0"/>
              <a:t>采用后一种方式</a:t>
            </a:r>
            <a:r>
              <a:rPr lang="en-US" dirty="0" smtClean="0"/>
              <a:t>，  </a:t>
            </a:r>
            <a:r>
              <a:rPr lang="zh-CN" altLang="en-US" dirty="0" smtClean="0"/>
              <a:t>则负有共同法律责任</a:t>
            </a:r>
            <a:r>
              <a:rPr lang="en-US" dirty="0" smtClean="0"/>
              <a:t>；</a:t>
            </a:r>
            <a:endParaRPr lang="zh-CN" altLang="en-US" dirty="0" smtClean="0"/>
          </a:p>
          <a:p>
            <a:r>
              <a:rPr lang="en-US" dirty="0" smtClean="0"/>
              <a:t>③</a:t>
            </a:r>
            <a:r>
              <a:rPr lang="zh-CN" altLang="en-US" dirty="0" smtClean="0"/>
              <a:t>对虽已取得法人资格</a:t>
            </a:r>
            <a:r>
              <a:rPr lang="en-US" dirty="0" smtClean="0"/>
              <a:t>，   </a:t>
            </a:r>
            <a:r>
              <a:rPr lang="zh-CN" altLang="en-US" dirty="0" smtClean="0"/>
              <a:t>但尚未开展生产经营活动的有限责任公司</a:t>
            </a:r>
            <a:r>
              <a:rPr lang="en-US" dirty="0" smtClean="0"/>
              <a:t>，  </a:t>
            </a:r>
            <a:r>
              <a:rPr lang="zh-CN" altLang="en-US" dirty="0" smtClean="0"/>
              <a:t>原则上不予同意设 立保税工厂</a:t>
            </a:r>
            <a:r>
              <a:rPr lang="en-US" dirty="0" smtClean="0"/>
              <a:t>；</a:t>
            </a:r>
            <a:endParaRPr lang="zh-CN" altLang="en-US" dirty="0" smtClean="0"/>
          </a:p>
          <a:p>
            <a:r>
              <a:rPr lang="en-US" dirty="0" smtClean="0"/>
              <a:t>④</a:t>
            </a:r>
            <a:r>
              <a:rPr lang="zh-CN" altLang="en-US" dirty="0" smtClean="0"/>
              <a:t>未设海关的地区</a:t>
            </a:r>
            <a:r>
              <a:rPr lang="en-US" dirty="0" smtClean="0"/>
              <a:t>，  </a:t>
            </a:r>
            <a:r>
              <a:rPr lang="zh-CN" altLang="en-US" dirty="0" smtClean="0"/>
              <a:t>不准予私营企业设立保税工厂</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0899" name="Rectangle 3"/>
          <p:cNvSpPr>
            <a:spLocks noGrp="1" noChangeArrowheads="1"/>
          </p:cNvSpPr>
          <p:nvPr>
            <p:ph type="body" idx="1"/>
          </p:nvPr>
        </p:nvSpPr>
        <p:spPr/>
        <p:txBody>
          <a:bodyPr/>
          <a:lstStyle/>
          <a:p>
            <a:r>
              <a:rPr lang="en-US" dirty="0" smtClean="0"/>
              <a:t>２  </a:t>
            </a:r>
            <a:r>
              <a:rPr lang="zh-CN" altLang="en-US" dirty="0" smtClean="0"/>
              <a:t>保税工厂遵循的原则与规定</a:t>
            </a:r>
          </a:p>
          <a:p>
            <a:r>
              <a:rPr lang="en-US" dirty="0" smtClean="0"/>
              <a:t>（１）  </a:t>
            </a:r>
            <a:r>
              <a:rPr lang="zh-CN" altLang="en-US" dirty="0" smtClean="0"/>
              <a:t>设置账册</a:t>
            </a:r>
            <a:r>
              <a:rPr lang="en-US" dirty="0" smtClean="0"/>
              <a:t>。</a:t>
            </a:r>
            <a:endParaRPr lang="zh-CN" altLang="en-US" dirty="0" smtClean="0"/>
          </a:p>
          <a:p>
            <a:r>
              <a:rPr lang="zh-CN" altLang="en-US" dirty="0" smtClean="0"/>
              <a:t>保税工厂必须按照国家规定的会计制度和海关相关的监管要求</a:t>
            </a:r>
            <a:r>
              <a:rPr lang="en-US" dirty="0" smtClean="0"/>
              <a:t>，   </a:t>
            </a:r>
            <a:r>
              <a:rPr lang="zh-CN" altLang="en-US" dirty="0" smtClean="0"/>
              <a:t>设置以下有关账册</a:t>
            </a:r>
            <a:r>
              <a:rPr lang="en-US" dirty="0" smtClean="0"/>
              <a:t>：</a:t>
            </a:r>
            <a:endParaRPr lang="zh-CN" altLang="en-US" dirty="0" smtClean="0"/>
          </a:p>
          <a:p>
            <a:r>
              <a:rPr lang="en-US" dirty="0" smtClean="0"/>
              <a:t>①</a:t>
            </a:r>
            <a:r>
              <a:rPr lang="zh-CN" altLang="en-US" dirty="0" smtClean="0"/>
              <a:t>材料账</a:t>
            </a:r>
            <a:r>
              <a:rPr lang="en-US" dirty="0" smtClean="0"/>
              <a:t>。  </a:t>
            </a:r>
            <a:r>
              <a:rPr lang="zh-CN" altLang="en-US" dirty="0" smtClean="0"/>
              <a:t>材料账户是反映和监督企业料</a:t>
            </a:r>
            <a:r>
              <a:rPr lang="en-US" dirty="0" smtClean="0"/>
              <a:t>、   </a:t>
            </a:r>
            <a:r>
              <a:rPr lang="zh-CN" altLang="en-US" dirty="0" smtClean="0"/>
              <a:t>件增减变化和结存的账户</a:t>
            </a:r>
            <a:r>
              <a:rPr lang="en-US" dirty="0" smtClean="0"/>
              <a:t>。   </a:t>
            </a:r>
            <a:r>
              <a:rPr lang="zh-CN" altLang="en-US" dirty="0" smtClean="0"/>
              <a:t>企业按  </a:t>
            </a:r>
            <a:r>
              <a:rPr lang="en-US" dirty="0" smtClean="0"/>
              <a:t>“ </a:t>
            </a:r>
            <a:r>
              <a:rPr lang="zh-CN" altLang="en-US" dirty="0" smtClean="0"/>
              <a:t>主料</a:t>
            </a:r>
            <a:r>
              <a:rPr lang="en-US" dirty="0" smtClean="0"/>
              <a:t>” “ </a:t>
            </a:r>
            <a:r>
              <a:rPr lang="zh-CN" altLang="en-US" dirty="0" smtClean="0"/>
              <a:t>辅料</a:t>
            </a:r>
            <a:r>
              <a:rPr lang="en-US" dirty="0" smtClean="0"/>
              <a:t>”  </a:t>
            </a:r>
            <a:r>
              <a:rPr lang="zh-CN" altLang="en-US" dirty="0" smtClean="0"/>
              <a:t>和  </a:t>
            </a:r>
            <a:r>
              <a:rPr lang="en-US" dirty="0" smtClean="0"/>
              <a:t>“ </a:t>
            </a:r>
            <a:r>
              <a:rPr lang="zh-CN" altLang="en-US" dirty="0" smtClean="0"/>
              <a:t>包装物料</a:t>
            </a:r>
            <a:r>
              <a:rPr lang="en-US" dirty="0" smtClean="0"/>
              <a:t>”   </a:t>
            </a:r>
            <a:r>
              <a:rPr lang="zh-CN" altLang="en-US" dirty="0" smtClean="0"/>
              <a:t>等 总 账 科 目 设 置  </a:t>
            </a:r>
            <a:r>
              <a:rPr lang="en-US" dirty="0" smtClean="0"/>
              <a:t>“ </a:t>
            </a:r>
            <a:r>
              <a:rPr lang="zh-CN" altLang="en-US" dirty="0" smtClean="0"/>
              <a:t>材 料 总 分 类 账 </a:t>
            </a:r>
            <a:r>
              <a:rPr lang="en-US" dirty="0" smtClean="0"/>
              <a:t>” ，  </a:t>
            </a:r>
            <a:r>
              <a:rPr lang="zh-CN" altLang="en-US" dirty="0" smtClean="0"/>
              <a:t>并 按 料</a:t>
            </a:r>
            <a:r>
              <a:rPr lang="en-US" dirty="0" smtClean="0"/>
              <a:t>、  </a:t>
            </a:r>
            <a:r>
              <a:rPr lang="zh-CN" altLang="en-US" dirty="0" smtClean="0"/>
              <a:t>件 类 别 和 品 种 设 置 </a:t>
            </a:r>
            <a:r>
              <a:rPr lang="en-US" dirty="0" smtClean="0"/>
              <a:t>“ </a:t>
            </a:r>
            <a:r>
              <a:rPr lang="zh-CN" altLang="en-US" dirty="0" smtClean="0"/>
              <a:t>材料明细分类账</a:t>
            </a:r>
            <a:r>
              <a:rPr lang="en-US" dirty="0" smtClean="0"/>
              <a:t>” ；</a:t>
            </a:r>
            <a:endParaRPr lang="zh-CN" altLang="en-US" dirty="0" smtClean="0"/>
          </a:p>
          <a:p>
            <a:r>
              <a:rPr lang="en-US" dirty="0" smtClean="0"/>
              <a:t>②</a:t>
            </a:r>
            <a:r>
              <a:rPr lang="zh-CN" altLang="en-US" dirty="0" smtClean="0"/>
              <a:t>产成品账</a:t>
            </a:r>
            <a:r>
              <a:rPr lang="en-US" dirty="0" smtClean="0"/>
              <a:t>。  </a:t>
            </a:r>
            <a:r>
              <a:rPr lang="zh-CN" altLang="en-US" dirty="0" smtClean="0"/>
              <a:t>产成品账户是反映和监督企业保税加工成品销售情况的账户</a:t>
            </a:r>
            <a:r>
              <a:rPr lang="en-US" dirty="0" smtClean="0"/>
              <a:t>。  </a:t>
            </a:r>
            <a:r>
              <a:rPr lang="zh-CN" altLang="en-US" dirty="0" smtClean="0"/>
              <a:t>企业除</a:t>
            </a:r>
            <a:r>
              <a:rPr lang="zh-CN" altLang="en-US" dirty="0" smtClean="0"/>
              <a:t>设置</a:t>
            </a:r>
            <a:r>
              <a:rPr lang="en-US" dirty="0" smtClean="0"/>
              <a:t>“ </a:t>
            </a:r>
            <a:r>
              <a:rPr lang="zh-CN" altLang="en-US" dirty="0" smtClean="0"/>
              <a:t>销售</a:t>
            </a:r>
            <a:r>
              <a:rPr lang="en-US" dirty="0" smtClean="0"/>
              <a:t>”  </a:t>
            </a:r>
            <a:r>
              <a:rPr lang="zh-CN" altLang="en-US" dirty="0" smtClean="0"/>
              <a:t>总账科目外</a:t>
            </a:r>
            <a:r>
              <a:rPr lang="en-US" dirty="0" smtClean="0"/>
              <a:t>，  </a:t>
            </a:r>
            <a:r>
              <a:rPr lang="zh-CN" altLang="en-US" dirty="0" smtClean="0"/>
              <a:t>还应按产成品的品种或规格设置明细分类账</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192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内销补税</a:t>
            </a:r>
            <a:r>
              <a:rPr lang="en-US" dirty="0" smtClean="0"/>
              <a:t>。</a:t>
            </a:r>
            <a:endParaRPr lang="zh-CN" altLang="en-US" dirty="0" smtClean="0"/>
          </a:p>
          <a:p>
            <a:pPr>
              <a:lnSpc>
                <a:spcPct val="150000"/>
              </a:lnSpc>
            </a:pPr>
            <a:r>
              <a:rPr lang="zh-CN" altLang="en-US" dirty="0" smtClean="0"/>
              <a:t>按海关规定</a:t>
            </a:r>
            <a:r>
              <a:rPr lang="en-US" dirty="0" smtClean="0"/>
              <a:t>，  </a:t>
            </a:r>
            <a:r>
              <a:rPr lang="zh-CN" altLang="en-US" dirty="0" smtClean="0"/>
              <a:t>对为外商加工</a:t>
            </a:r>
            <a:r>
              <a:rPr lang="en-US" dirty="0" smtClean="0"/>
              <a:t>、  </a:t>
            </a:r>
            <a:r>
              <a:rPr lang="zh-CN" altLang="en-US" dirty="0" smtClean="0"/>
              <a:t>装配成品和为制造出口产品而进口的料</a:t>
            </a:r>
            <a:r>
              <a:rPr lang="en-US" dirty="0" smtClean="0"/>
              <a:t>、  </a:t>
            </a:r>
            <a:r>
              <a:rPr lang="zh-CN" altLang="en-US" dirty="0" smtClean="0"/>
              <a:t>件</a:t>
            </a:r>
            <a:r>
              <a:rPr lang="en-US" dirty="0" smtClean="0"/>
              <a:t>，  </a:t>
            </a:r>
            <a:r>
              <a:rPr lang="zh-CN" altLang="en-US" dirty="0" smtClean="0"/>
              <a:t>企业可按实 际加工出口成品耗用的进口料</a:t>
            </a:r>
            <a:r>
              <a:rPr lang="en-US" dirty="0" smtClean="0"/>
              <a:t>、   </a:t>
            </a:r>
            <a:r>
              <a:rPr lang="zh-CN" altLang="en-US" dirty="0" smtClean="0"/>
              <a:t>件享受免税待遇</a:t>
            </a:r>
            <a:r>
              <a:rPr lang="en-US" dirty="0" smtClean="0"/>
              <a:t>。  </a:t>
            </a:r>
            <a:r>
              <a:rPr lang="zh-CN" altLang="en-US" dirty="0" smtClean="0"/>
              <a:t>对在进料加工合同中已明确产成品有内</a:t>
            </a:r>
            <a:r>
              <a:rPr lang="zh-CN" altLang="en-US" dirty="0" smtClean="0"/>
              <a:t>外销</a:t>
            </a:r>
            <a:r>
              <a:rPr lang="zh-CN" altLang="en-US" dirty="0" smtClean="0"/>
              <a:t>比例的</a:t>
            </a:r>
            <a:r>
              <a:rPr lang="en-US" dirty="0" smtClean="0"/>
              <a:t>，  </a:t>
            </a:r>
            <a:r>
              <a:rPr lang="zh-CN" altLang="en-US" dirty="0" smtClean="0"/>
              <a:t>其用于内销的进口料</a:t>
            </a:r>
            <a:r>
              <a:rPr lang="en-US" dirty="0" smtClean="0"/>
              <a:t>、  </a:t>
            </a:r>
            <a:r>
              <a:rPr lang="zh-CN" altLang="en-US" dirty="0" smtClean="0"/>
              <a:t>件</a:t>
            </a:r>
            <a:r>
              <a:rPr lang="en-US" dirty="0" smtClean="0"/>
              <a:t>，  </a:t>
            </a:r>
            <a:r>
              <a:rPr lang="zh-CN" altLang="en-US" dirty="0" smtClean="0"/>
              <a:t>应在进口时</a:t>
            </a:r>
            <a:r>
              <a:rPr lang="en-US" dirty="0" smtClean="0"/>
              <a:t>，  </a:t>
            </a:r>
            <a:r>
              <a:rPr lang="zh-CN" altLang="en-US" dirty="0" smtClean="0"/>
              <a:t>按一般贸易货物向海关办理进口纳税手 续</a:t>
            </a:r>
            <a:r>
              <a:rPr lang="en-US" dirty="0" smtClean="0"/>
              <a:t>。  </a:t>
            </a:r>
            <a:r>
              <a:rPr lang="zh-CN" altLang="en-US" dirty="0" smtClean="0"/>
              <a:t>对因故特准转为内销的</a:t>
            </a:r>
            <a:r>
              <a:rPr lang="en-US" dirty="0" smtClean="0"/>
              <a:t>，  </a:t>
            </a:r>
            <a:r>
              <a:rPr lang="zh-CN" altLang="en-US" dirty="0" smtClean="0"/>
              <a:t>企业应向海关补交进口关税和增值税</a:t>
            </a:r>
            <a:r>
              <a:rPr lang="en-US" dirty="0" smtClean="0"/>
              <a:t>，  </a:t>
            </a:r>
            <a:r>
              <a:rPr lang="zh-CN" altLang="en-US" dirty="0" smtClean="0"/>
              <a:t>并按章办理相关的进口 手续</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保税工厂进出口货物海关手续</a:t>
            </a:r>
          </a:p>
          <a:p>
            <a:pPr eaLnBrk="1" hangingPunct="1">
              <a:lnSpc>
                <a:spcPct val="150000"/>
              </a:lnSpc>
            </a:pPr>
            <a:r>
              <a:rPr lang="en-US" dirty="0" smtClean="0"/>
              <a:t>（１）  </a:t>
            </a:r>
            <a:r>
              <a:rPr lang="zh-CN" altLang="en-US" dirty="0" smtClean="0"/>
              <a:t>合同备案登记</a:t>
            </a:r>
            <a:r>
              <a:rPr lang="en-US" dirty="0" smtClean="0"/>
              <a:t>。</a:t>
            </a:r>
            <a:endParaRPr lang="zh-CN" altLang="en-US" dirty="0" smtClean="0"/>
          </a:p>
          <a:p>
            <a:pPr>
              <a:lnSpc>
                <a:spcPct val="150000"/>
              </a:lnSpc>
            </a:pPr>
            <a:r>
              <a:rPr lang="zh-CN" altLang="en-US" dirty="0" smtClean="0"/>
              <a:t>经营加工贸易的单位应首先向外经贸主管部门办理加工贸易合同审批手续</a:t>
            </a:r>
            <a:r>
              <a:rPr lang="en-US" dirty="0" smtClean="0"/>
              <a:t>， </a:t>
            </a:r>
            <a:r>
              <a:rPr lang="zh-CN" altLang="en-US" dirty="0" smtClean="0"/>
              <a:t>凭外经贸主 管部门批件到主管海关办理合同登记备案手续</a:t>
            </a:r>
            <a:r>
              <a:rPr lang="en-US" dirty="0" smtClean="0"/>
              <a:t>，  </a:t>
            </a:r>
            <a:r>
              <a:rPr lang="zh-CN" altLang="en-US" dirty="0" smtClean="0"/>
              <a:t>在按规定提交备案有关单证并在指定银行</a:t>
            </a:r>
            <a:r>
              <a:rPr lang="zh-CN" altLang="en-US" dirty="0" smtClean="0"/>
              <a:t>开</a:t>
            </a:r>
            <a:r>
              <a:rPr lang="zh-CN" altLang="en-US" dirty="0" smtClean="0"/>
              <a:t>设加工贸易银行保证金台账后</a:t>
            </a:r>
            <a:r>
              <a:rPr lang="en-US" dirty="0" smtClean="0"/>
              <a:t>，   </a:t>
            </a:r>
            <a:r>
              <a:rPr lang="zh-CN" altLang="en-US" dirty="0" smtClean="0"/>
              <a:t>主管海关予以核发  </a:t>
            </a:r>
            <a:r>
              <a:rPr lang="en-US" dirty="0" smtClean="0"/>
              <a:t>《 </a:t>
            </a:r>
            <a:r>
              <a:rPr lang="zh-CN" altLang="en-US" dirty="0" smtClean="0"/>
              <a:t>加工装配和中小型补偿贸易进出口</a:t>
            </a:r>
            <a:r>
              <a:rPr lang="zh-CN" altLang="en-US" dirty="0" smtClean="0"/>
              <a:t>货物</a:t>
            </a:r>
            <a:r>
              <a:rPr lang="zh-CN" altLang="en-US" dirty="0" smtClean="0"/>
              <a:t>登记手册</a:t>
            </a:r>
            <a:r>
              <a:rPr lang="en-US" dirty="0" smtClean="0"/>
              <a:t>》   （ </a:t>
            </a:r>
            <a:r>
              <a:rPr lang="zh-CN" altLang="en-US" dirty="0" smtClean="0"/>
              <a:t>以下简称  </a:t>
            </a:r>
            <a:r>
              <a:rPr lang="en-US" dirty="0" smtClean="0"/>
              <a:t>《 </a:t>
            </a:r>
            <a:r>
              <a:rPr lang="zh-CN" altLang="en-US" dirty="0" smtClean="0"/>
              <a:t>登记手册</a:t>
            </a:r>
            <a:r>
              <a:rPr lang="en-US" dirty="0" smtClean="0"/>
              <a:t>》 ） ，  </a:t>
            </a:r>
            <a:r>
              <a:rPr lang="zh-CN" altLang="en-US" dirty="0" smtClean="0"/>
              <a:t>并在  </a:t>
            </a:r>
            <a:r>
              <a:rPr lang="en-US" dirty="0" smtClean="0"/>
              <a:t>《 </a:t>
            </a:r>
            <a:r>
              <a:rPr lang="zh-CN" altLang="en-US" dirty="0" smtClean="0"/>
              <a:t>登 记 手 册</a:t>
            </a:r>
            <a:r>
              <a:rPr lang="en-US" dirty="0" smtClean="0"/>
              <a:t>》  </a:t>
            </a:r>
            <a:r>
              <a:rPr lang="zh-CN" altLang="en-US" dirty="0" smtClean="0"/>
              <a:t>上 加 盖  </a:t>
            </a:r>
            <a:r>
              <a:rPr lang="en-US" dirty="0" smtClean="0"/>
              <a:t>“ </a:t>
            </a:r>
            <a:r>
              <a:rPr lang="zh-CN" altLang="en-US" dirty="0" smtClean="0"/>
              <a:t>加 工 贸 易 保 税 工 厂</a:t>
            </a:r>
            <a:r>
              <a:rPr lang="en-US" dirty="0" smtClean="0"/>
              <a:t>”</a:t>
            </a:r>
            <a:r>
              <a:rPr lang="zh-CN" altLang="en-US" dirty="0" smtClean="0"/>
              <a:t>戳记</a:t>
            </a:r>
            <a:r>
              <a:rPr lang="en-US" dirty="0" smtClean="0"/>
              <a:t>。</a:t>
            </a:r>
            <a:endParaRPr lang="zh-CN" altLang="en-US" dirty="0" smtClean="0"/>
          </a:p>
          <a:p>
            <a:pPr eaLnBrk="1" hangingPunct="1">
              <a:lnSpc>
                <a:spcPct val="150000"/>
              </a:lnSpc>
            </a:pP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02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专业报关企业行为规则及法律责任</a:t>
            </a:r>
          </a:p>
          <a:p>
            <a:pPr>
              <a:lnSpc>
                <a:spcPct val="150000"/>
              </a:lnSpc>
            </a:pPr>
            <a:r>
              <a:rPr lang="en-US" dirty="0" smtClean="0"/>
              <a:t>（１） </a:t>
            </a:r>
            <a:r>
              <a:rPr lang="zh-CN" altLang="en-US" dirty="0" smtClean="0"/>
              <a:t>专业报关企业可在所在关区各口岸办理报关纳税等事宜</a:t>
            </a:r>
            <a:r>
              <a:rPr lang="en-US" dirty="0" smtClean="0"/>
              <a:t>。</a:t>
            </a:r>
          </a:p>
          <a:p>
            <a:pPr>
              <a:lnSpc>
                <a:spcPct val="150000"/>
              </a:lnSpc>
            </a:pPr>
            <a:r>
              <a:rPr lang="en-US" dirty="0" smtClean="0"/>
              <a:t>（２）  </a:t>
            </a:r>
            <a:r>
              <a:rPr lang="zh-CN" altLang="en-US" dirty="0" smtClean="0"/>
              <a:t>专业报关企业在报关时</a:t>
            </a:r>
            <a:r>
              <a:rPr lang="en-US" dirty="0" smtClean="0"/>
              <a:t>，   </a:t>
            </a:r>
            <a:r>
              <a:rPr lang="zh-CN" altLang="en-US" dirty="0" smtClean="0"/>
              <a:t>需向海关出示委托人的正式委托书</a:t>
            </a:r>
            <a:r>
              <a:rPr lang="en-US" dirty="0" smtClean="0"/>
              <a:t>。</a:t>
            </a:r>
          </a:p>
          <a:p>
            <a:pPr>
              <a:lnSpc>
                <a:spcPct val="150000"/>
              </a:lnSpc>
            </a:pPr>
            <a:r>
              <a:rPr lang="en-US" dirty="0" smtClean="0"/>
              <a:t>（３）  </a:t>
            </a:r>
            <a:r>
              <a:rPr lang="zh-CN" altLang="en-US" dirty="0" smtClean="0"/>
              <a:t>专业报关企业不得出借其名义</a:t>
            </a:r>
            <a:r>
              <a:rPr lang="en-US" dirty="0" smtClean="0"/>
              <a:t>，   </a:t>
            </a:r>
            <a:r>
              <a:rPr lang="zh-CN" altLang="en-US" dirty="0" smtClean="0"/>
              <a:t>供他人委托办理进出口货物报关纳税等事宜</a:t>
            </a:r>
            <a:r>
              <a:rPr lang="en-US" dirty="0" smtClean="0"/>
              <a:t>；  </a:t>
            </a:r>
            <a:r>
              <a:rPr lang="zh-CN" altLang="en-US" dirty="0" smtClean="0"/>
              <a:t>亦不得借用他人名义办理进出口货物报关纳税业务</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（２）  </a:t>
            </a:r>
            <a:r>
              <a:rPr lang="zh-CN" altLang="en-US" dirty="0" smtClean="0"/>
              <a:t>料</a:t>
            </a:r>
            <a:r>
              <a:rPr lang="en-US" dirty="0" smtClean="0"/>
              <a:t>、  </a:t>
            </a:r>
            <a:r>
              <a:rPr lang="zh-CN" altLang="en-US" dirty="0" smtClean="0"/>
              <a:t>件进口</a:t>
            </a:r>
            <a:r>
              <a:rPr lang="en-US" dirty="0" smtClean="0"/>
              <a:t>。</a:t>
            </a:r>
            <a:endParaRPr lang="zh-CN" altLang="en-US" dirty="0" smtClean="0"/>
          </a:p>
          <a:p>
            <a:r>
              <a:rPr lang="zh-CN" altLang="en-US" dirty="0" smtClean="0"/>
              <a:t>已在主管海关办理合同登记备案的保税工厂加工产品所需进口料</a:t>
            </a:r>
            <a:r>
              <a:rPr lang="en-US" dirty="0" smtClean="0"/>
              <a:t>、   </a:t>
            </a:r>
            <a:r>
              <a:rPr lang="zh-CN" altLang="en-US" dirty="0" smtClean="0"/>
              <a:t>件</a:t>
            </a:r>
            <a:r>
              <a:rPr lang="en-US" dirty="0" smtClean="0"/>
              <a:t>，  </a:t>
            </a:r>
            <a:r>
              <a:rPr lang="zh-CN" altLang="en-US" dirty="0" smtClean="0"/>
              <a:t>由经营加工贸易 单位或其代理人持海关核发的</a:t>
            </a:r>
            <a:r>
              <a:rPr lang="en-US" dirty="0" smtClean="0"/>
              <a:t>   《 </a:t>
            </a:r>
            <a:r>
              <a:rPr lang="zh-CN" altLang="en-US" dirty="0" smtClean="0"/>
              <a:t>登记手册</a:t>
            </a:r>
            <a:r>
              <a:rPr lang="en-US" dirty="0" smtClean="0"/>
              <a:t>》   </a:t>
            </a:r>
            <a:r>
              <a:rPr lang="zh-CN" altLang="en-US" dirty="0" smtClean="0"/>
              <a:t>向进境地海关申报进口</a:t>
            </a:r>
            <a:r>
              <a:rPr lang="en-US" dirty="0" smtClean="0"/>
              <a:t>，  </a:t>
            </a:r>
            <a:r>
              <a:rPr lang="zh-CN" altLang="en-US" dirty="0" smtClean="0"/>
              <a:t>填写进料加工或</a:t>
            </a:r>
            <a:r>
              <a:rPr lang="zh-CN" altLang="en-US" dirty="0" smtClean="0"/>
              <a:t>来料加工</a:t>
            </a:r>
            <a:r>
              <a:rPr lang="zh-CN" altLang="en-US" dirty="0" smtClean="0"/>
              <a:t>专用  </a:t>
            </a:r>
            <a:r>
              <a:rPr lang="en-US" dirty="0" smtClean="0"/>
              <a:t>《 </a:t>
            </a:r>
            <a:r>
              <a:rPr lang="zh-CN" altLang="en-US" dirty="0" smtClean="0"/>
              <a:t>进口货物报关单</a:t>
            </a:r>
            <a:r>
              <a:rPr lang="en-US" dirty="0" smtClean="0"/>
              <a:t>》 ，  </a:t>
            </a:r>
            <a:r>
              <a:rPr lang="zh-CN" altLang="en-US" dirty="0" smtClean="0"/>
              <a:t>并在进口报关单右上角加盖</a:t>
            </a:r>
            <a:r>
              <a:rPr lang="en-US" dirty="0" smtClean="0"/>
              <a:t>   “ </a:t>
            </a:r>
            <a:r>
              <a:rPr lang="zh-CN" altLang="en-US" dirty="0" smtClean="0"/>
              <a:t>保税工厂货物</a:t>
            </a:r>
            <a:r>
              <a:rPr lang="en-US" dirty="0" smtClean="0"/>
              <a:t>”   </a:t>
            </a:r>
            <a:r>
              <a:rPr lang="zh-CN" altLang="en-US" dirty="0" smtClean="0"/>
              <a:t>戳记</a:t>
            </a:r>
            <a:r>
              <a:rPr lang="en-US" dirty="0" smtClean="0"/>
              <a:t>，  </a:t>
            </a:r>
            <a:r>
              <a:rPr lang="zh-CN" altLang="en-US" dirty="0" smtClean="0"/>
              <a:t>按规定 缴纳监管手续费</a:t>
            </a:r>
            <a:r>
              <a:rPr lang="en-US" dirty="0" smtClean="0"/>
              <a:t>。 </a:t>
            </a:r>
            <a:endParaRPr lang="en-US" dirty="0" smtClean="0"/>
          </a:p>
          <a:p>
            <a:r>
              <a:rPr lang="en-US" dirty="0" smtClean="0"/>
              <a:t>（３）  </a:t>
            </a:r>
            <a:r>
              <a:rPr lang="zh-CN" altLang="en-US" dirty="0" smtClean="0"/>
              <a:t>成品出口</a:t>
            </a:r>
            <a:r>
              <a:rPr lang="en-US" dirty="0" smtClean="0"/>
              <a:t>。</a:t>
            </a:r>
            <a:endParaRPr lang="zh-CN" altLang="en-US" dirty="0" smtClean="0"/>
          </a:p>
          <a:p>
            <a:r>
              <a:rPr lang="zh-CN" altLang="en-US" dirty="0" smtClean="0"/>
              <a:t>保税工厂对进口料</a:t>
            </a:r>
            <a:r>
              <a:rPr lang="en-US" dirty="0" smtClean="0"/>
              <a:t>、  </a:t>
            </a:r>
            <a:r>
              <a:rPr lang="zh-CN" altLang="en-US" dirty="0" smtClean="0"/>
              <a:t>件经过加工</a:t>
            </a:r>
            <a:r>
              <a:rPr lang="en-US" dirty="0" smtClean="0"/>
              <a:t>、  </a:t>
            </a:r>
            <a:r>
              <a:rPr lang="zh-CN" altLang="en-US" dirty="0" smtClean="0"/>
              <a:t>制造生产成品复出口 时</a:t>
            </a:r>
            <a:r>
              <a:rPr lang="en-US" dirty="0" smtClean="0"/>
              <a:t>，  </a:t>
            </a:r>
            <a:r>
              <a:rPr lang="zh-CN" altLang="en-US" dirty="0" smtClean="0"/>
              <a:t>经 营 单 位 或 其 代 理 人 应 </a:t>
            </a:r>
            <a:r>
              <a:rPr lang="zh-CN" altLang="en-US" dirty="0" smtClean="0"/>
              <a:t>持</a:t>
            </a:r>
            <a:r>
              <a:rPr lang="en-US" dirty="0" smtClean="0"/>
              <a:t>《 </a:t>
            </a:r>
            <a:r>
              <a:rPr lang="zh-CN" altLang="en-US" dirty="0" smtClean="0"/>
              <a:t>登记手册</a:t>
            </a:r>
            <a:r>
              <a:rPr lang="en-US" dirty="0" smtClean="0"/>
              <a:t>》  </a:t>
            </a:r>
            <a:r>
              <a:rPr lang="zh-CN" altLang="en-US" dirty="0" smtClean="0"/>
              <a:t>向出境地海关申报出口</a:t>
            </a:r>
            <a:r>
              <a:rPr lang="en-US" dirty="0" smtClean="0"/>
              <a:t>，   </a:t>
            </a:r>
            <a:r>
              <a:rPr lang="zh-CN" altLang="en-US" dirty="0" smtClean="0"/>
              <a:t>填写进料加工或来 料 加 工 专 用  </a:t>
            </a:r>
            <a:r>
              <a:rPr lang="en-US" dirty="0" smtClean="0"/>
              <a:t>《 </a:t>
            </a:r>
            <a:r>
              <a:rPr lang="zh-CN" altLang="en-US" dirty="0" smtClean="0"/>
              <a:t>出 口 货 物 报 关 单</a:t>
            </a:r>
            <a:r>
              <a:rPr lang="en-US" dirty="0" smtClean="0"/>
              <a:t>》 ， </a:t>
            </a:r>
            <a:r>
              <a:rPr lang="zh-CN" altLang="en-US" dirty="0" smtClean="0"/>
              <a:t>并在出口报关单右上角加盖</a:t>
            </a:r>
            <a:r>
              <a:rPr lang="en-US" dirty="0" smtClean="0"/>
              <a:t>   “ </a:t>
            </a:r>
            <a:r>
              <a:rPr lang="zh-CN" altLang="en-US" dirty="0" smtClean="0"/>
              <a:t>保税工厂货物</a:t>
            </a:r>
            <a:r>
              <a:rPr lang="en-US" dirty="0" smtClean="0"/>
              <a:t>”   </a:t>
            </a:r>
            <a:r>
              <a:rPr lang="zh-CN" altLang="en-US" dirty="0" smtClean="0"/>
              <a:t>戳记</a:t>
            </a:r>
            <a:r>
              <a:rPr lang="en-US" dirty="0" smtClean="0"/>
              <a:t>。  </a:t>
            </a:r>
            <a:r>
              <a:rPr lang="zh-CN" altLang="en-US" dirty="0" smtClean="0"/>
              <a:t>对进料加工项下出口属于国家许可证 管的商品</a:t>
            </a:r>
            <a:r>
              <a:rPr lang="en-US" dirty="0" smtClean="0"/>
              <a:t>，  </a:t>
            </a:r>
            <a:r>
              <a:rPr lang="zh-CN" altLang="en-US" dirty="0" smtClean="0"/>
              <a:t>还应提交出口许可证</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200000"/>
              </a:lnSpc>
            </a:pPr>
            <a:r>
              <a:rPr lang="en-US" dirty="0" smtClean="0"/>
              <a:t>（</a:t>
            </a:r>
            <a:r>
              <a:rPr lang="en-US" dirty="0" smtClean="0"/>
              <a:t>４）  </a:t>
            </a:r>
            <a:r>
              <a:rPr lang="zh-CN" altLang="en-US" dirty="0" smtClean="0"/>
              <a:t>合同核销</a:t>
            </a:r>
            <a:r>
              <a:rPr lang="en-US" dirty="0" smtClean="0"/>
              <a:t>。</a:t>
            </a:r>
            <a:endParaRPr lang="zh-CN" altLang="en-US" dirty="0" smtClean="0"/>
          </a:p>
          <a:p>
            <a:pPr>
              <a:lnSpc>
                <a:spcPct val="200000"/>
              </a:lnSpc>
            </a:pPr>
            <a:r>
              <a:rPr lang="zh-CN" altLang="en-US" dirty="0" smtClean="0"/>
              <a:t>保税工厂在规定期限内加工产品出口完毕后</a:t>
            </a:r>
            <a:r>
              <a:rPr lang="en-US" dirty="0" smtClean="0"/>
              <a:t>，   </a:t>
            </a:r>
            <a:r>
              <a:rPr lang="zh-CN" altLang="en-US" dirty="0" smtClean="0"/>
              <a:t>经营加工贸易单位应持</a:t>
            </a:r>
            <a:r>
              <a:rPr lang="en-US" dirty="0" smtClean="0"/>
              <a:t>   《 </a:t>
            </a:r>
            <a:r>
              <a:rPr lang="zh-CN" altLang="en-US" dirty="0" smtClean="0"/>
              <a:t>登记手册</a:t>
            </a:r>
            <a:r>
              <a:rPr lang="en-US" dirty="0" smtClean="0"/>
              <a:t>》   </a:t>
            </a:r>
            <a:r>
              <a:rPr lang="zh-CN" altLang="en-US" dirty="0" smtClean="0"/>
              <a:t>以 及经海关签章的进出口报关单</a:t>
            </a:r>
            <a:r>
              <a:rPr lang="en-US" dirty="0" smtClean="0"/>
              <a:t>，   </a:t>
            </a:r>
            <a:r>
              <a:rPr lang="zh-CN" altLang="en-US" dirty="0" smtClean="0"/>
              <a:t>向原登记备案的主管海关办理合同核销手续</a:t>
            </a:r>
            <a:r>
              <a:rPr lang="en-US" dirty="0" smtClean="0"/>
              <a:t>。  </a:t>
            </a:r>
            <a:r>
              <a:rPr lang="zh-CN" altLang="en-US" dirty="0" smtClean="0"/>
              <a:t>主管 海 关 </a:t>
            </a:r>
            <a:r>
              <a:rPr lang="zh-CN" altLang="en-US" dirty="0" smtClean="0"/>
              <a:t>对</a:t>
            </a:r>
            <a:r>
              <a:rPr lang="en-US" dirty="0" smtClean="0"/>
              <a:t>《 </a:t>
            </a:r>
            <a:r>
              <a:rPr lang="zh-CN" altLang="en-US" dirty="0" smtClean="0"/>
              <a:t>登记手册</a:t>
            </a:r>
            <a:r>
              <a:rPr lang="en-US" dirty="0" smtClean="0"/>
              <a:t>》 、  </a:t>
            </a:r>
            <a:r>
              <a:rPr lang="zh-CN" altLang="en-US" dirty="0" smtClean="0"/>
              <a:t>进出口报关单内容进行审核</a:t>
            </a:r>
            <a:r>
              <a:rPr lang="en-US" dirty="0" smtClean="0"/>
              <a:t>，   </a:t>
            </a:r>
            <a:r>
              <a:rPr lang="zh-CN" altLang="en-US" dirty="0" smtClean="0"/>
              <a:t>必要时派员到保税工厂核查有关情况</a:t>
            </a:r>
            <a:r>
              <a:rPr lang="en-US" dirty="0" smtClean="0"/>
              <a:t>，  </a:t>
            </a:r>
            <a:r>
              <a:rPr lang="zh-CN" altLang="en-US" dirty="0" smtClean="0"/>
              <a:t>查阅有 关账册记录</a:t>
            </a:r>
            <a:r>
              <a:rPr lang="en-US" dirty="0" smtClean="0"/>
              <a:t>。  </a:t>
            </a:r>
            <a:r>
              <a:rPr lang="zh-CN" altLang="en-US" dirty="0" smtClean="0"/>
              <a:t>对情况正常的</a:t>
            </a:r>
            <a:r>
              <a:rPr lang="en-US" dirty="0" smtClean="0"/>
              <a:t>，  </a:t>
            </a:r>
            <a:r>
              <a:rPr lang="zh-CN" altLang="en-US" dirty="0" smtClean="0"/>
              <a:t>予以核销结案</a:t>
            </a:r>
            <a:r>
              <a:rPr lang="en-US" dirty="0" smtClean="0"/>
              <a:t>，  </a:t>
            </a:r>
            <a:r>
              <a:rPr lang="zh-CN" altLang="en-US" dirty="0" smtClean="0"/>
              <a:t>签发  </a:t>
            </a:r>
            <a:r>
              <a:rPr lang="en-US" dirty="0" smtClean="0"/>
              <a:t>《 </a:t>
            </a:r>
            <a:r>
              <a:rPr lang="zh-CN" altLang="en-US" dirty="0" smtClean="0"/>
              <a:t>核销结案通知书</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保税集团进出口货物</a:t>
            </a:r>
            <a:r>
              <a:rPr lang="zh-CN" altLang="en-US" sz="2900" dirty="0" smtClean="0"/>
              <a:t>通关</a:t>
            </a:r>
            <a:r>
              <a:rPr lang="en-US" altLang="zh-CN" sz="2900" dirty="0" smtClean="0"/>
              <a:t> </a:t>
            </a:r>
            <a:endParaRPr lang="zh-CN" altLang="en-US" sz="2900" dirty="0" smtClean="0"/>
          </a:p>
          <a:p>
            <a:pPr>
              <a:lnSpc>
                <a:spcPct val="150000"/>
              </a:lnSpc>
            </a:pPr>
            <a:r>
              <a:rPr lang="en-US" dirty="0" smtClean="0"/>
              <a:t>１  </a:t>
            </a:r>
            <a:r>
              <a:rPr lang="zh-CN" altLang="en-US" dirty="0" smtClean="0"/>
              <a:t>保税集团定义</a:t>
            </a:r>
          </a:p>
          <a:p>
            <a:pPr>
              <a:lnSpc>
                <a:spcPct val="150000"/>
              </a:lnSpc>
            </a:pPr>
            <a:r>
              <a:rPr lang="zh-CN" altLang="en-US" dirty="0" smtClean="0"/>
              <a:t>目前我国实行的保税集团制度是专门为开展加工贸易中的进料加工业务提供保税服务的 一种形式</a:t>
            </a:r>
            <a:r>
              <a:rPr lang="en-US" dirty="0" smtClean="0"/>
              <a:t>，  </a:t>
            </a:r>
            <a:r>
              <a:rPr lang="zh-CN" altLang="en-US" dirty="0" smtClean="0"/>
              <a:t>全称是  </a:t>
            </a:r>
            <a:r>
              <a:rPr lang="en-US" dirty="0" smtClean="0"/>
              <a:t>“ </a:t>
            </a:r>
            <a:r>
              <a:rPr lang="zh-CN" altLang="en-US" dirty="0" smtClean="0"/>
              <a:t>进料加工保税集团</a:t>
            </a:r>
            <a:r>
              <a:rPr lang="en-US" dirty="0" smtClean="0"/>
              <a:t>” ，  </a:t>
            </a:r>
            <a:r>
              <a:rPr lang="zh-CN" altLang="en-US" dirty="0" smtClean="0"/>
              <a:t>是指经海关批准</a:t>
            </a:r>
            <a:r>
              <a:rPr lang="en-US" dirty="0" smtClean="0"/>
              <a:t>，  </a:t>
            </a:r>
            <a:r>
              <a:rPr lang="zh-CN" altLang="en-US" dirty="0" smtClean="0"/>
              <a:t>由一个具有进出口经营权的</a:t>
            </a:r>
            <a:r>
              <a:rPr lang="zh-CN" altLang="en-US" dirty="0" smtClean="0"/>
              <a:t>企业</a:t>
            </a:r>
            <a:r>
              <a:rPr lang="zh-CN" altLang="en-US" dirty="0" smtClean="0"/>
              <a:t>牵头</a:t>
            </a:r>
            <a:r>
              <a:rPr lang="en-US" dirty="0" smtClean="0"/>
              <a:t>，  </a:t>
            </a:r>
            <a:r>
              <a:rPr lang="zh-CN" altLang="en-US" dirty="0" smtClean="0"/>
              <a:t>若干个加工企业联合对进口料件进行多层次</a:t>
            </a:r>
            <a:r>
              <a:rPr lang="en-US" dirty="0" smtClean="0"/>
              <a:t>、  </a:t>
            </a:r>
            <a:r>
              <a:rPr lang="zh-CN" altLang="en-US" dirty="0" smtClean="0"/>
              <a:t>多工序连续加工</a:t>
            </a:r>
            <a:r>
              <a:rPr lang="en-US" dirty="0" smtClean="0"/>
              <a:t>，  </a:t>
            </a:r>
            <a:r>
              <a:rPr lang="zh-CN" altLang="en-US" dirty="0" smtClean="0"/>
              <a:t>直至最终产品</a:t>
            </a:r>
            <a:r>
              <a:rPr lang="zh-CN" altLang="en-US" dirty="0" smtClean="0"/>
              <a:t>出口的</a:t>
            </a:r>
            <a:r>
              <a:rPr lang="zh-CN" altLang="en-US" dirty="0" smtClean="0"/>
              <a:t>企业联合体  </a:t>
            </a:r>
            <a:r>
              <a:rPr lang="en-US" dirty="0" smtClean="0"/>
              <a:t>（ </a:t>
            </a:r>
            <a:r>
              <a:rPr lang="zh-CN" altLang="en-US" dirty="0" smtClean="0"/>
              <a:t>如制作长毛绒玩具</a:t>
            </a:r>
            <a:r>
              <a:rPr lang="en-US" dirty="0" smtClean="0"/>
              <a:t>，  </a:t>
            </a:r>
            <a:r>
              <a:rPr lang="zh-CN" altLang="en-US" dirty="0" smtClean="0"/>
              <a:t>从进口腈纶原料</a:t>
            </a:r>
            <a:r>
              <a:rPr lang="en-US" dirty="0" smtClean="0"/>
              <a:t>、  </a:t>
            </a:r>
            <a:r>
              <a:rPr lang="zh-CN" altLang="en-US" dirty="0" smtClean="0"/>
              <a:t>纺纱</a:t>
            </a:r>
            <a:r>
              <a:rPr lang="en-US" dirty="0" smtClean="0"/>
              <a:t>、  </a:t>
            </a:r>
            <a:r>
              <a:rPr lang="zh-CN" altLang="en-US" dirty="0" smtClean="0"/>
              <a:t>染色</a:t>
            </a:r>
            <a:r>
              <a:rPr lang="en-US" dirty="0" smtClean="0"/>
              <a:t>、  </a:t>
            </a:r>
            <a:r>
              <a:rPr lang="zh-CN" altLang="en-US" dirty="0" smtClean="0"/>
              <a:t>织布</a:t>
            </a:r>
            <a:r>
              <a:rPr lang="en-US" dirty="0" smtClean="0"/>
              <a:t>，  </a:t>
            </a:r>
            <a:r>
              <a:rPr lang="zh-CN" altLang="en-US" dirty="0" smtClean="0"/>
              <a:t>制作长毛 绒 面 料</a:t>
            </a:r>
            <a:r>
              <a:rPr lang="en-US" dirty="0" smtClean="0"/>
              <a:t>，  </a:t>
            </a:r>
            <a:r>
              <a:rPr lang="zh-CN" altLang="en-US" dirty="0" smtClean="0"/>
              <a:t>到裁剪</a:t>
            </a:r>
            <a:r>
              <a:rPr lang="en-US" dirty="0" smtClean="0"/>
              <a:t>、  </a:t>
            </a:r>
            <a:r>
              <a:rPr lang="zh-CN" altLang="en-US" dirty="0" smtClean="0"/>
              <a:t>缝制</a:t>
            </a:r>
            <a:r>
              <a:rPr lang="en-US" dirty="0" smtClean="0"/>
              <a:t>，  </a:t>
            </a:r>
            <a:r>
              <a:rPr lang="zh-CN" altLang="en-US" dirty="0" smtClean="0"/>
              <a:t>生产长毛绒玩具出口</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保税集团建立</a:t>
            </a:r>
          </a:p>
          <a:p>
            <a:pPr>
              <a:lnSpc>
                <a:spcPct val="150000"/>
              </a:lnSpc>
            </a:pPr>
            <a:r>
              <a:rPr lang="zh-CN" altLang="en-US" dirty="0" smtClean="0"/>
              <a:t>主管海关审核牵头企业提交的</a:t>
            </a:r>
            <a:r>
              <a:rPr lang="en-US" dirty="0" smtClean="0"/>
              <a:t>   《 </a:t>
            </a:r>
            <a:r>
              <a:rPr lang="zh-CN" altLang="en-US" dirty="0" smtClean="0"/>
              <a:t>保税集团申请书</a:t>
            </a:r>
            <a:r>
              <a:rPr lang="en-US" dirty="0" smtClean="0"/>
              <a:t>》 ，  </a:t>
            </a:r>
            <a:r>
              <a:rPr lang="zh-CN" altLang="en-US" dirty="0" smtClean="0"/>
              <a:t>工商营业执照</a:t>
            </a:r>
            <a:r>
              <a:rPr lang="en-US" dirty="0" smtClean="0"/>
              <a:t>、  </a:t>
            </a:r>
            <a:r>
              <a:rPr lang="zh-CN" altLang="en-US" dirty="0" smtClean="0"/>
              <a:t>税务登记证</a:t>
            </a:r>
            <a:r>
              <a:rPr lang="en-US" dirty="0" smtClean="0"/>
              <a:t>、  </a:t>
            </a:r>
            <a:r>
              <a:rPr lang="zh-CN" altLang="en-US" dirty="0" smtClean="0"/>
              <a:t>集团 管理章程及制度等有关资料后</a:t>
            </a:r>
            <a:r>
              <a:rPr lang="en-US" dirty="0" smtClean="0"/>
              <a:t>，   </a:t>
            </a:r>
            <a:r>
              <a:rPr lang="zh-CN" altLang="en-US" dirty="0" smtClean="0"/>
              <a:t>派员到各成员企业实地调查其加工生产能力</a:t>
            </a:r>
            <a:r>
              <a:rPr lang="en-US" dirty="0" smtClean="0"/>
              <a:t>、  </a:t>
            </a:r>
            <a:r>
              <a:rPr lang="zh-CN" altLang="en-US" dirty="0" smtClean="0"/>
              <a:t>管理状况</a:t>
            </a:r>
            <a:r>
              <a:rPr lang="en-US" dirty="0" smtClean="0"/>
              <a:t>，  </a:t>
            </a:r>
            <a:r>
              <a:rPr lang="zh-CN" altLang="en-US" dirty="0" smtClean="0"/>
              <a:t>各 企业间料件或半成品的调拨结转手续等情况</a:t>
            </a:r>
            <a:r>
              <a:rPr lang="en-US" dirty="0" smtClean="0"/>
              <a:t>。  </a:t>
            </a:r>
            <a:r>
              <a:rPr lang="zh-CN" altLang="en-US" dirty="0" smtClean="0"/>
              <a:t>对符合海关监管情况的予以批准建立保税集 团</a:t>
            </a:r>
            <a:r>
              <a:rPr lang="en-US" dirty="0" smtClean="0"/>
              <a:t>，  </a:t>
            </a:r>
            <a:r>
              <a:rPr lang="zh-CN" altLang="en-US" dirty="0" smtClean="0"/>
              <a:t>并颁发  </a:t>
            </a:r>
            <a:r>
              <a:rPr lang="en-US" dirty="0" smtClean="0"/>
              <a:t>《 </a:t>
            </a:r>
            <a:r>
              <a:rPr lang="zh-CN" altLang="en-US" dirty="0" smtClean="0"/>
              <a:t>进料加工保税集团登记证书</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３  </a:t>
            </a:r>
            <a:r>
              <a:rPr lang="zh-CN" altLang="en-US" dirty="0" smtClean="0"/>
              <a:t>保税集团进出口货物办理程序</a:t>
            </a:r>
          </a:p>
          <a:p>
            <a:r>
              <a:rPr lang="en-US" dirty="0" smtClean="0"/>
              <a:t>（１）  </a:t>
            </a:r>
            <a:r>
              <a:rPr lang="zh-CN" altLang="en-US" dirty="0" smtClean="0"/>
              <a:t>合同登记备案</a:t>
            </a:r>
            <a:r>
              <a:rPr lang="en-US" dirty="0" smtClean="0"/>
              <a:t>。</a:t>
            </a:r>
            <a:endParaRPr lang="zh-CN" altLang="en-US" dirty="0" smtClean="0"/>
          </a:p>
          <a:p>
            <a:pPr eaLnBrk="1" hangingPunct="1"/>
            <a:r>
              <a:rPr lang="en-US" dirty="0" smtClean="0"/>
              <a:t>（２）  </a:t>
            </a:r>
            <a:r>
              <a:rPr lang="zh-CN" altLang="en-US" dirty="0" smtClean="0"/>
              <a:t>料件进口</a:t>
            </a:r>
            <a:r>
              <a:rPr lang="en-US" dirty="0" smtClean="0"/>
              <a:t>。</a:t>
            </a:r>
            <a:endParaRPr lang="zh-CN" altLang="en-US" dirty="0" smtClean="0"/>
          </a:p>
          <a:p>
            <a:pPr eaLnBrk="1" hangingPunct="1"/>
            <a:r>
              <a:rPr lang="en-US" dirty="0" smtClean="0"/>
              <a:t>（３）  </a:t>
            </a:r>
            <a:r>
              <a:rPr lang="zh-CN" altLang="en-US" dirty="0" smtClean="0"/>
              <a:t>成品出口</a:t>
            </a:r>
            <a:r>
              <a:rPr lang="en-US" dirty="0" smtClean="0"/>
              <a:t>。</a:t>
            </a:r>
            <a:endParaRPr lang="zh-CN" altLang="en-US" dirty="0" smtClean="0"/>
          </a:p>
          <a:p>
            <a:pPr eaLnBrk="1" hangingPunct="1"/>
            <a:r>
              <a:rPr lang="en-US" dirty="0" smtClean="0"/>
              <a:t>（４）  </a:t>
            </a:r>
            <a:r>
              <a:rPr lang="zh-CN" altLang="en-US" dirty="0" smtClean="0"/>
              <a:t>合同核销</a:t>
            </a:r>
            <a:r>
              <a:rPr lang="en-US" dirty="0" smtClean="0"/>
              <a:t>。</a:t>
            </a:r>
            <a:endParaRPr lang="zh-CN" altLang="en-US" dirty="0" smtClean="0"/>
          </a:p>
          <a:p>
            <a:r>
              <a:rPr lang="en-US" dirty="0" smtClean="0"/>
              <a:t>４  </a:t>
            </a:r>
            <a:r>
              <a:rPr lang="zh-CN" altLang="en-US" dirty="0" smtClean="0"/>
              <a:t>海关对保税集团进出口货物监管要求</a:t>
            </a:r>
          </a:p>
          <a:p>
            <a:r>
              <a:rPr lang="en-US" dirty="0" smtClean="0"/>
              <a:t>（１） </a:t>
            </a:r>
            <a:r>
              <a:rPr lang="zh-CN" altLang="en-US" dirty="0" smtClean="0"/>
              <a:t>保税集团在为加工出口产品所需进口料</a:t>
            </a:r>
            <a:r>
              <a:rPr lang="en-US" dirty="0" smtClean="0"/>
              <a:t>、 </a:t>
            </a:r>
            <a:r>
              <a:rPr lang="zh-CN" altLang="en-US" dirty="0" smtClean="0"/>
              <a:t>件前</a:t>
            </a:r>
            <a:r>
              <a:rPr lang="en-US" dirty="0" smtClean="0"/>
              <a:t>，  </a:t>
            </a:r>
            <a:r>
              <a:rPr lang="zh-CN" altLang="en-US" dirty="0" smtClean="0"/>
              <a:t>其牵头企业应持凭经贸主管部门  颁发的  </a:t>
            </a:r>
            <a:r>
              <a:rPr lang="en-US" dirty="0" smtClean="0"/>
              <a:t>《 </a:t>
            </a:r>
            <a:r>
              <a:rPr lang="zh-CN" altLang="en-US" dirty="0" smtClean="0"/>
              <a:t>进料加工批准书</a:t>
            </a:r>
            <a:r>
              <a:rPr lang="en-US" dirty="0" smtClean="0"/>
              <a:t>》   </a:t>
            </a:r>
            <a:r>
              <a:rPr lang="zh-CN" altLang="en-US" dirty="0" smtClean="0"/>
              <a:t>连同合同副本或订货卡片向海关办理合同登记备案续</a:t>
            </a:r>
            <a:r>
              <a:rPr lang="en-US" dirty="0" smtClean="0"/>
              <a:t>。   </a:t>
            </a:r>
            <a:r>
              <a:rPr lang="zh-CN" altLang="en-US" dirty="0" smtClean="0"/>
              <a:t>海关</a:t>
            </a:r>
            <a:r>
              <a:rPr lang="zh-CN" altLang="en-US" dirty="0" smtClean="0"/>
              <a:t>审核</a:t>
            </a:r>
            <a:r>
              <a:rPr lang="zh-CN" altLang="en-US" dirty="0" smtClean="0"/>
              <a:t>无误后</a:t>
            </a:r>
            <a:r>
              <a:rPr lang="en-US" dirty="0" smtClean="0"/>
              <a:t>，  </a:t>
            </a:r>
            <a:r>
              <a:rPr lang="zh-CN" altLang="en-US" dirty="0" smtClean="0"/>
              <a:t>向其签 发  </a:t>
            </a:r>
            <a:r>
              <a:rPr lang="en-US" dirty="0" smtClean="0"/>
              <a:t>《 </a:t>
            </a:r>
            <a:r>
              <a:rPr lang="zh-CN" altLang="en-US" dirty="0" smtClean="0"/>
              <a:t>进 料 加 工 登 记 手 册</a:t>
            </a:r>
            <a:r>
              <a:rPr lang="en-US" dirty="0" smtClean="0"/>
              <a:t>》    （ </a:t>
            </a:r>
            <a:r>
              <a:rPr lang="zh-CN" altLang="en-US" dirty="0" smtClean="0"/>
              <a:t>以 下 简 称  </a:t>
            </a:r>
            <a:r>
              <a:rPr lang="en-US" dirty="0" smtClean="0"/>
              <a:t>《 </a:t>
            </a:r>
            <a:r>
              <a:rPr lang="zh-CN" altLang="en-US" dirty="0" smtClean="0"/>
              <a:t>登 记 手 册</a:t>
            </a:r>
            <a:r>
              <a:rPr lang="en-US" dirty="0" smtClean="0"/>
              <a:t>》 ） ，  </a:t>
            </a:r>
            <a:r>
              <a:rPr lang="zh-CN" altLang="en-US" dirty="0" smtClean="0"/>
              <a:t>并 在 右 上 角 加 </a:t>
            </a:r>
            <a:r>
              <a:rPr lang="zh-CN" altLang="en-US" dirty="0" smtClean="0"/>
              <a:t>盖</a:t>
            </a:r>
            <a:r>
              <a:rPr lang="en-US" dirty="0" smtClean="0"/>
              <a:t>“ </a:t>
            </a:r>
            <a:r>
              <a:rPr lang="zh-CN" altLang="en-US" dirty="0" smtClean="0"/>
              <a:t>保税集团货物</a:t>
            </a:r>
            <a:r>
              <a:rPr lang="en-US" dirty="0" smtClean="0"/>
              <a:t>”   </a:t>
            </a:r>
            <a:r>
              <a:rPr lang="zh-CN" altLang="en-US" dirty="0" smtClean="0"/>
              <a:t>戳记</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料</a:t>
            </a:r>
            <a:r>
              <a:rPr lang="en-US" dirty="0" smtClean="0"/>
              <a:t>、 </a:t>
            </a:r>
            <a:r>
              <a:rPr lang="zh-CN" altLang="en-US" dirty="0" smtClean="0"/>
              <a:t>件进口和加工成品出口时</a:t>
            </a:r>
            <a:r>
              <a:rPr lang="en-US" dirty="0" smtClean="0"/>
              <a:t>，  </a:t>
            </a:r>
            <a:r>
              <a:rPr lang="zh-CN" altLang="en-US" dirty="0" smtClean="0"/>
              <a:t>保税集团的报关员或其报关代理人应按海关规定 填写进料加工进  </a:t>
            </a:r>
            <a:r>
              <a:rPr lang="en-US" dirty="0" smtClean="0"/>
              <a:t>（ </a:t>
            </a:r>
            <a:r>
              <a:rPr lang="zh-CN" altLang="en-US" dirty="0" smtClean="0"/>
              <a:t>出</a:t>
            </a:r>
            <a:r>
              <a:rPr lang="en-US" dirty="0" smtClean="0"/>
              <a:t>）  </a:t>
            </a:r>
            <a:r>
              <a:rPr lang="zh-CN" altLang="en-US" dirty="0" smtClean="0"/>
              <a:t>口专用报关单</a:t>
            </a:r>
            <a:r>
              <a:rPr lang="en-US" dirty="0" smtClean="0"/>
              <a:t>，  </a:t>
            </a:r>
            <a:r>
              <a:rPr lang="zh-CN" altLang="en-US" dirty="0" smtClean="0"/>
              <a:t>并在右上角加盖  </a:t>
            </a:r>
            <a:r>
              <a:rPr lang="en-US" dirty="0" smtClean="0"/>
              <a:t>“ </a:t>
            </a:r>
            <a:r>
              <a:rPr lang="zh-CN" altLang="en-US" dirty="0" smtClean="0"/>
              <a:t>保税集团货物</a:t>
            </a:r>
            <a:r>
              <a:rPr lang="en-US" dirty="0" smtClean="0"/>
              <a:t>”   </a:t>
            </a:r>
            <a:r>
              <a:rPr lang="zh-CN" altLang="en-US" dirty="0" smtClean="0"/>
              <a:t>戳记</a:t>
            </a:r>
            <a:r>
              <a:rPr lang="en-US" dirty="0" smtClean="0"/>
              <a:t>，  </a:t>
            </a:r>
            <a:r>
              <a:rPr lang="zh-CN" altLang="en-US" dirty="0" smtClean="0"/>
              <a:t>连同  </a:t>
            </a:r>
            <a:r>
              <a:rPr lang="en-US" dirty="0" smtClean="0"/>
              <a:t>《 </a:t>
            </a:r>
            <a:r>
              <a:rPr lang="zh-CN" altLang="en-US" dirty="0" smtClean="0"/>
              <a:t>登 记手册</a:t>
            </a:r>
            <a:r>
              <a:rPr lang="en-US" dirty="0" smtClean="0"/>
              <a:t>》   </a:t>
            </a:r>
            <a:r>
              <a:rPr lang="zh-CN" altLang="en-US" dirty="0" smtClean="0"/>
              <a:t>等有关单证向进出地海关办理进出口手续</a:t>
            </a:r>
            <a:r>
              <a:rPr lang="en-US" dirty="0" smtClean="0"/>
              <a:t>。</a:t>
            </a:r>
            <a:endParaRPr lang="zh-CN" altLang="en-US" dirty="0" smtClean="0"/>
          </a:p>
          <a:p>
            <a:pPr>
              <a:lnSpc>
                <a:spcPct val="150000"/>
              </a:lnSpc>
            </a:pPr>
            <a:r>
              <a:rPr lang="en-US" dirty="0" smtClean="0"/>
              <a:t>（３） </a:t>
            </a:r>
            <a:r>
              <a:rPr lang="zh-CN" altLang="en-US" dirty="0" smtClean="0"/>
              <a:t>海关对保税集团进口的料</a:t>
            </a:r>
            <a:r>
              <a:rPr lang="en-US" dirty="0" smtClean="0"/>
              <a:t>、 </a:t>
            </a:r>
            <a:r>
              <a:rPr lang="zh-CN" altLang="en-US" dirty="0" smtClean="0"/>
              <a:t>件予以全额保税</a:t>
            </a:r>
            <a:r>
              <a:rPr lang="en-US" dirty="0" smtClean="0"/>
              <a:t>，  </a:t>
            </a:r>
            <a:r>
              <a:rPr lang="zh-CN" altLang="en-US" dirty="0" smtClean="0"/>
              <a:t>集团的牵头企业应按规定向海关交  纳监管手续费</a:t>
            </a:r>
            <a:r>
              <a:rPr lang="en-US" dirty="0" smtClean="0"/>
              <a:t>。</a:t>
            </a:r>
          </a:p>
          <a:p>
            <a:pPr>
              <a:lnSpc>
                <a:spcPct val="150000"/>
              </a:lnSpc>
            </a:pPr>
            <a:r>
              <a:rPr lang="en-US" dirty="0" smtClean="0"/>
              <a:t>（４）  </a:t>
            </a:r>
            <a:r>
              <a:rPr lang="zh-CN" altLang="en-US" dirty="0" smtClean="0"/>
              <a:t>保税进口的料</a:t>
            </a:r>
            <a:r>
              <a:rPr lang="en-US" dirty="0" smtClean="0"/>
              <a:t>、  </a:t>
            </a:r>
            <a:r>
              <a:rPr lang="zh-CN" altLang="en-US" dirty="0" smtClean="0"/>
              <a:t>件</a:t>
            </a:r>
            <a:r>
              <a:rPr lang="en-US" dirty="0" smtClean="0"/>
              <a:t>，  </a:t>
            </a:r>
            <a:r>
              <a:rPr lang="zh-CN" altLang="en-US" dirty="0" smtClean="0"/>
              <a:t>应 专 料 专 用</a:t>
            </a:r>
            <a:r>
              <a:rPr lang="en-US" dirty="0" smtClean="0"/>
              <a:t>。 </a:t>
            </a:r>
            <a:endParaRPr lang="en-US" dirty="0" smtClean="0"/>
          </a:p>
          <a:p>
            <a:pPr>
              <a:lnSpc>
                <a:spcPct val="150000"/>
              </a:lnSpc>
            </a:pPr>
            <a:r>
              <a:rPr lang="en-US" dirty="0" smtClean="0"/>
              <a:t>（５） </a:t>
            </a:r>
            <a:r>
              <a:rPr lang="zh-CN" altLang="en-US" dirty="0" smtClean="0"/>
              <a:t>保税集团内各生产环节和工序所使用的进口料件的消耗定额每年向海关报核</a:t>
            </a:r>
            <a:r>
              <a:rPr lang="en-US" dirty="0" smtClean="0"/>
              <a:t>，  </a:t>
            </a:r>
            <a:r>
              <a:rPr lang="zh-CN" altLang="en-US" dirty="0" smtClean="0"/>
              <a:t>海 关根据已核定的消耗定额分段核销</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（６） </a:t>
            </a:r>
            <a:r>
              <a:rPr lang="zh-CN" altLang="en-US" dirty="0" smtClean="0"/>
              <a:t>加工产品因故不能出口而需转内销的</a:t>
            </a:r>
            <a:r>
              <a:rPr lang="en-US" dirty="0" smtClean="0"/>
              <a:t>，</a:t>
            </a:r>
            <a:r>
              <a:rPr lang="zh-CN" altLang="en-US" dirty="0" smtClean="0"/>
              <a:t>保税集团的牵头企业在报经经贸主管部门 批准</a:t>
            </a:r>
            <a:r>
              <a:rPr lang="en-US" dirty="0" smtClean="0"/>
              <a:t>，  </a:t>
            </a:r>
            <a:r>
              <a:rPr lang="zh-CN" altLang="en-US" dirty="0" smtClean="0"/>
              <a:t>并经海关核准</a:t>
            </a:r>
            <a:r>
              <a:rPr lang="en-US" dirty="0" smtClean="0"/>
              <a:t>，  </a:t>
            </a:r>
            <a:r>
              <a:rPr lang="zh-CN" altLang="en-US" dirty="0" smtClean="0"/>
              <a:t>缴纳原进口 料</a:t>
            </a:r>
            <a:r>
              <a:rPr lang="en-US" dirty="0" smtClean="0"/>
              <a:t>、  </a:t>
            </a:r>
            <a:r>
              <a:rPr lang="zh-CN" altLang="en-US" dirty="0" smtClean="0"/>
              <a:t>件 的 关 税</a:t>
            </a:r>
            <a:r>
              <a:rPr lang="en-US" dirty="0" smtClean="0"/>
              <a:t>、  </a:t>
            </a:r>
            <a:r>
              <a:rPr lang="zh-CN" altLang="en-US" dirty="0" smtClean="0"/>
              <a:t>产 品  </a:t>
            </a:r>
            <a:r>
              <a:rPr lang="en-US" dirty="0" smtClean="0"/>
              <a:t>（ </a:t>
            </a:r>
            <a:r>
              <a:rPr lang="zh-CN" altLang="en-US" dirty="0" smtClean="0"/>
              <a:t>增 值</a:t>
            </a:r>
            <a:r>
              <a:rPr lang="en-US" dirty="0" smtClean="0"/>
              <a:t>）  </a:t>
            </a:r>
            <a:r>
              <a:rPr lang="zh-CN" altLang="en-US" dirty="0" smtClean="0"/>
              <a:t>税 或 工 商 统 一 税 后</a:t>
            </a:r>
            <a:r>
              <a:rPr lang="en-US" dirty="0" smtClean="0"/>
              <a:t>，  </a:t>
            </a:r>
            <a:r>
              <a:rPr lang="zh-CN" altLang="en-US" dirty="0" smtClean="0"/>
              <a:t>方 </a:t>
            </a:r>
            <a:r>
              <a:rPr lang="zh-CN" altLang="en-US" dirty="0" smtClean="0"/>
              <a:t>准内销</a:t>
            </a:r>
            <a:r>
              <a:rPr lang="en-US" dirty="0" smtClean="0"/>
              <a:t>。  </a:t>
            </a:r>
            <a:r>
              <a:rPr lang="zh-CN" altLang="en-US" dirty="0" smtClean="0"/>
              <a:t>属于进口许可证管理商品的</a:t>
            </a:r>
            <a:r>
              <a:rPr lang="en-US" dirty="0" smtClean="0"/>
              <a:t>，   </a:t>
            </a:r>
            <a:r>
              <a:rPr lang="zh-CN" altLang="en-US" dirty="0" smtClean="0"/>
              <a:t>还应向海关交验进口货物许可证</a:t>
            </a:r>
            <a:r>
              <a:rPr lang="en-US" dirty="0" smtClean="0"/>
              <a:t>。</a:t>
            </a:r>
            <a:endParaRPr lang="zh-CN" altLang="en-US" dirty="0" smtClean="0"/>
          </a:p>
          <a:p>
            <a:r>
              <a:rPr lang="en-US" dirty="0" smtClean="0"/>
              <a:t>（７） </a:t>
            </a:r>
            <a:r>
              <a:rPr lang="zh-CN" altLang="en-US" dirty="0" smtClean="0"/>
              <a:t>保税进口的料</a:t>
            </a:r>
            <a:r>
              <a:rPr lang="en-US" dirty="0" smtClean="0"/>
              <a:t>、 </a:t>
            </a:r>
            <a:r>
              <a:rPr lang="zh-CN" altLang="en-US" dirty="0" smtClean="0"/>
              <a:t>件</a:t>
            </a:r>
            <a:r>
              <a:rPr lang="en-US" dirty="0" smtClean="0"/>
              <a:t>， </a:t>
            </a:r>
            <a:r>
              <a:rPr lang="zh-CN" altLang="en-US" dirty="0" smtClean="0"/>
              <a:t>应自进口之日起一年内加工成品返销出口</a:t>
            </a:r>
            <a:r>
              <a:rPr lang="en-US" dirty="0" smtClean="0"/>
              <a:t>。  </a:t>
            </a:r>
            <a:r>
              <a:rPr lang="zh-CN" altLang="en-US" dirty="0" smtClean="0"/>
              <a:t>如有特殊情况需 要延长期限的</a:t>
            </a:r>
            <a:r>
              <a:rPr lang="en-US" dirty="0" smtClean="0"/>
              <a:t>，  </a:t>
            </a:r>
            <a:r>
              <a:rPr lang="zh-CN" altLang="en-US" dirty="0" smtClean="0"/>
              <a:t>保税集团的牵头企业应向海关提出书面申请</a:t>
            </a:r>
            <a:r>
              <a:rPr lang="en-US" dirty="0" smtClean="0"/>
              <a:t>，  </a:t>
            </a:r>
            <a:r>
              <a:rPr lang="zh-CN" altLang="en-US" dirty="0" smtClean="0"/>
              <a:t>但延期最长不得超过一年</a:t>
            </a:r>
            <a:r>
              <a:rPr lang="en-US" dirty="0" smtClean="0"/>
              <a:t>。 </a:t>
            </a:r>
            <a:endParaRPr lang="en-US" dirty="0" smtClean="0"/>
          </a:p>
          <a:p>
            <a:r>
              <a:rPr lang="en-US" dirty="0" smtClean="0"/>
              <a:t>（８）  </a:t>
            </a:r>
            <a:r>
              <a:rPr lang="zh-CN" altLang="en-US" dirty="0" smtClean="0"/>
              <a:t>保税集团 进 口 的 料</a:t>
            </a:r>
            <a:r>
              <a:rPr lang="en-US" dirty="0" smtClean="0"/>
              <a:t>、  </a:t>
            </a:r>
            <a:r>
              <a:rPr lang="zh-CN" altLang="en-US" dirty="0" smtClean="0"/>
              <a:t>件 及 加 工 的 产 品 均 属 海 关 监 管 的 保 税 货 物</a:t>
            </a:r>
            <a:r>
              <a:rPr lang="en-US" dirty="0" smtClean="0"/>
              <a:t>，  </a:t>
            </a:r>
            <a:r>
              <a:rPr lang="zh-CN" altLang="en-US" dirty="0" smtClean="0"/>
              <a:t>未 经 海 关 许 可</a:t>
            </a:r>
            <a:r>
              <a:rPr lang="en-US" dirty="0" smtClean="0"/>
              <a:t>，</a:t>
            </a:r>
            <a:r>
              <a:rPr lang="zh-CN" altLang="en-US" dirty="0" smtClean="0"/>
              <a:t>任何</a:t>
            </a:r>
            <a:r>
              <a:rPr lang="zh-CN" altLang="en-US" dirty="0" smtClean="0"/>
              <a:t>单位和个人不得将其出售</a:t>
            </a:r>
            <a:r>
              <a:rPr lang="en-US" dirty="0" smtClean="0"/>
              <a:t>、   </a:t>
            </a:r>
            <a:r>
              <a:rPr lang="zh-CN" altLang="en-US" dirty="0" smtClean="0"/>
              <a:t>转让</a:t>
            </a:r>
            <a:r>
              <a:rPr lang="en-US" dirty="0" smtClean="0"/>
              <a:t>、  </a:t>
            </a:r>
            <a:r>
              <a:rPr lang="zh-CN" altLang="en-US" dirty="0" smtClean="0"/>
              <a:t>调换</a:t>
            </a:r>
            <a:r>
              <a:rPr lang="en-US" dirty="0" smtClean="0"/>
              <a:t>、  </a:t>
            </a:r>
            <a:r>
              <a:rPr lang="zh-CN" altLang="en-US" dirty="0" smtClean="0"/>
              <a:t>抵押或移作他用</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（９）  </a:t>
            </a:r>
            <a:r>
              <a:rPr lang="zh-CN" altLang="en-US" dirty="0" smtClean="0"/>
              <a:t>保税集 团 进 口 的 料</a:t>
            </a:r>
            <a:r>
              <a:rPr lang="en-US" dirty="0" smtClean="0"/>
              <a:t>、  </a:t>
            </a:r>
            <a:r>
              <a:rPr lang="zh-CN" altLang="en-US" dirty="0" smtClean="0"/>
              <a:t>件 及 加 工 的 产 品</a:t>
            </a:r>
            <a:r>
              <a:rPr lang="en-US" dirty="0" smtClean="0"/>
              <a:t>，  </a:t>
            </a:r>
            <a:r>
              <a:rPr lang="zh-CN" altLang="en-US" dirty="0" smtClean="0"/>
              <a:t>如 在 储 存</a:t>
            </a:r>
            <a:r>
              <a:rPr lang="en-US" dirty="0" smtClean="0"/>
              <a:t>、  </a:t>
            </a:r>
            <a:r>
              <a:rPr lang="zh-CN" altLang="en-US" dirty="0" smtClean="0"/>
              <a:t>加 工</a:t>
            </a:r>
            <a:r>
              <a:rPr lang="en-US" dirty="0" smtClean="0"/>
              <a:t>、  </a:t>
            </a:r>
            <a:r>
              <a:rPr lang="zh-CN" altLang="en-US" dirty="0" smtClean="0"/>
              <a:t>运 输 过 程 中 发 生 短 少</a:t>
            </a:r>
            <a:r>
              <a:rPr lang="en-US" dirty="0" smtClean="0"/>
              <a:t>，</a:t>
            </a:r>
            <a:r>
              <a:rPr lang="zh-CN" altLang="en-US" dirty="0" smtClean="0"/>
              <a:t>除</a:t>
            </a:r>
            <a:r>
              <a:rPr lang="zh-CN" altLang="en-US" dirty="0" smtClean="0"/>
              <a:t>不可抗力的原因外</a:t>
            </a:r>
            <a:r>
              <a:rPr lang="en-US" dirty="0" smtClean="0"/>
              <a:t>，  </a:t>
            </a:r>
            <a:r>
              <a:rPr lang="zh-CN" altLang="en-US" dirty="0" smtClean="0"/>
              <a:t>其短少部分应由保税集团的牵头企业承担交纳税款的责任</a:t>
            </a:r>
            <a:r>
              <a:rPr lang="en-US" dirty="0" smtClean="0"/>
              <a:t>，  </a:t>
            </a:r>
            <a:r>
              <a:rPr lang="zh-CN" altLang="en-US" dirty="0" smtClean="0"/>
              <a:t>并由海关 按有关规定进行处理</a:t>
            </a:r>
            <a:r>
              <a:rPr lang="en-US" dirty="0" smtClean="0"/>
              <a:t>。</a:t>
            </a:r>
            <a:endParaRPr lang="zh-CN" altLang="en-US" dirty="0" smtClean="0"/>
          </a:p>
          <a:p>
            <a:r>
              <a:rPr lang="en-US" dirty="0" smtClean="0"/>
              <a:t>（１０） </a:t>
            </a:r>
            <a:r>
              <a:rPr lang="zh-CN" altLang="en-US" dirty="0" smtClean="0"/>
              <a:t>海关认为必要时</a:t>
            </a:r>
            <a:r>
              <a:rPr lang="en-US" dirty="0" smtClean="0"/>
              <a:t>，  </a:t>
            </a:r>
            <a:r>
              <a:rPr lang="zh-CN" altLang="en-US" dirty="0" smtClean="0"/>
              <a:t>可派员进驻保税集团及其成员企业进行监管或随时派员检查保 税进口料件</a:t>
            </a:r>
            <a:r>
              <a:rPr lang="en-US" dirty="0" smtClean="0"/>
              <a:t>、  </a:t>
            </a:r>
            <a:r>
              <a:rPr lang="zh-CN" altLang="en-US" dirty="0" smtClean="0"/>
              <a:t>加工产品的储存</a:t>
            </a:r>
            <a:r>
              <a:rPr lang="en-US" dirty="0" smtClean="0"/>
              <a:t>、  </a:t>
            </a:r>
            <a:r>
              <a:rPr lang="zh-CN" altLang="en-US" dirty="0" smtClean="0"/>
              <a:t>加工</a:t>
            </a:r>
            <a:r>
              <a:rPr lang="en-US" dirty="0" smtClean="0"/>
              <a:t>、  </a:t>
            </a:r>
            <a:r>
              <a:rPr lang="zh-CN" altLang="en-US" dirty="0" smtClean="0"/>
              <a:t>出口等情况以及查阅有关单据</a:t>
            </a:r>
            <a:r>
              <a:rPr lang="en-US" dirty="0" smtClean="0"/>
              <a:t>、   </a:t>
            </a:r>
            <a:r>
              <a:rPr lang="zh-CN" altLang="en-US" dirty="0" smtClean="0"/>
              <a:t>账册</a:t>
            </a:r>
            <a:r>
              <a:rPr lang="en-US" dirty="0" smtClean="0"/>
              <a:t>。  </a:t>
            </a:r>
            <a:r>
              <a:rPr lang="zh-CN" altLang="en-US" dirty="0" smtClean="0"/>
              <a:t>保税集团</a:t>
            </a:r>
            <a:r>
              <a:rPr lang="zh-CN" altLang="en-US" dirty="0" smtClean="0"/>
              <a:t>及其成员</a:t>
            </a:r>
            <a:r>
              <a:rPr lang="zh-CN" altLang="en-US" dirty="0" smtClean="0"/>
              <a:t>企业应按规定提供办公场所和交通</a:t>
            </a:r>
            <a:r>
              <a:rPr lang="en-US" dirty="0" smtClean="0"/>
              <a:t>、  </a:t>
            </a:r>
            <a:r>
              <a:rPr lang="zh-CN" altLang="en-US" dirty="0" smtClean="0"/>
              <a:t>食宿方便</a:t>
            </a:r>
            <a:r>
              <a:rPr lang="en-US" dirty="0" smtClean="0"/>
              <a:t>。</a:t>
            </a:r>
            <a:endParaRPr lang="zh-CN" altLang="en-US" dirty="0" smtClean="0"/>
          </a:p>
          <a:p>
            <a:r>
              <a:rPr lang="en-US" dirty="0" smtClean="0"/>
              <a:t>（１１） </a:t>
            </a:r>
            <a:r>
              <a:rPr lang="zh-CN" altLang="en-US" dirty="0" smtClean="0"/>
              <a:t>海关对保税集团每年进行一次审核</a:t>
            </a:r>
            <a:r>
              <a:rPr lang="en-US" dirty="0" smtClean="0"/>
              <a:t>，  </a:t>
            </a:r>
            <a:r>
              <a:rPr lang="zh-CN" altLang="en-US" dirty="0" smtClean="0"/>
              <a:t>如发现有经营管理混乱或有违反海关规定等 情事的</a:t>
            </a:r>
            <a:r>
              <a:rPr lang="en-US" dirty="0" smtClean="0"/>
              <a:t>，  </a:t>
            </a:r>
            <a:r>
              <a:rPr lang="zh-CN" altLang="en-US" dirty="0" smtClean="0"/>
              <a:t>可令其限期整顿或吊销其保税集团证书</a:t>
            </a:r>
            <a:r>
              <a:rPr lang="en-US" dirty="0" smtClean="0"/>
              <a:t>，  </a:t>
            </a:r>
            <a:r>
              <a:rPr lang="zh-CN" altLang="en-US" dirty="0" smtClean="0"/>
              <a:t>直至终止集团保税待遇</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保税区进出口货物</a:t>
            </a:r>
            <a:r>
              <a:rPr lang="zh-CN" altLang="en-US" sz="2900" dirty="0" smtClean="0"/>
              <a:t>通关</a:t>
            </a:r>
            <a:r>
              <a:rPr lang="en-US" altLang="zh-CN" sz="2900" dirty="0" smtClean="0"/>
              <a:t> </a:t>
            </a:r>
            <a:endParaRPr lang="zh-CN" altLang="en-US" sz="2900" dirty="0" smtClean="0"/>
          </a:p>
          <a:p>
            <a:r>
              <a:rPr lang="en-US" dirty="0" smtClean="0"/>
              <a:t>１  </a:t>
            </a:r>
            <a:r>
              <a:rPr lang="zh-CN" altLang="en-US" dirty="0" smtClean="0"/>
              <a:t>保税区含义</a:t>
            </a:r>
          </a:p>
          <a:p>
            <a:r>
              <a:rPr lang="zh-CN" altLang="en-US" dirty="0" smtClean="0"/>
              <a:t>保税区是指我国境内的某一个特定的与国际市场紧密相连</a:t>
            </a:r>
            <a:r>
              <a:rPr lang="en-US" dirty="0" smtClean="0"/>
              <a:t>，   </a:t>
            </a:r>
            <a:r>
              <a:rPr lang="zh-CN" altLang="en-US" dirty="0" smtClean="0"/>
              <a:t>按照国际经济惯例运作</a:t>
            </a:r>
            <a:r>
              <a:rPr lang="en-US" dirty="0" smtClean="0"/>
              <a:t>，  </a:t>
            </a:r>
            <a:r>
              <a:rPr lang="zh-CN" altLang="en-US" dirty="0" smtClean="0"/>
              <a:t>具 有自由贸易区性质的封闭式区域</a:t>
            </a:r>
            <a:r>
              <a:rPr lang="en-US" dirty="0" smtClean="0"/>
              <a:t>。   </a:t>
            </a:r>
            <a:r>
              <a:rPr lang="zh-CN" altLang="en-US" dirty="0" smtClean="0"/>
              <a:t>它是特别关税区的一种形式</a:t>
            </a:r>
            <a:r>
              <a:rPr lang="en-US" dirty="0" smtClean="0"/>
              <a:t>。</a:t>
            </a:r>
            <a:endParaRPr lang="zh-CN" altLang="en-US" dirty="0" smtClean="0"/>
          </a:p>
          <a:p>
            <a:r>
              <a:rPr lang="zh-CN" altLang="en-US" dirty="0" smtClean="0"/>
              <a:t>保税区具有以下明显特点</a:t>
            </a:r>
            <a:r>
              <a:rPr lang="en-US" dirty="0" smtClean="0"/>
              <a:t>：</a:t>
            </a:r>
            <a:endParaRPr lang="zh-CN" altLang="en-US" dirty="0" smtClean="0"/>
          </a:p>
          <a:p>
            <a:r>
              <a:rPr lang="en-US" dirty="0" smtClean="0"/>
              <a:t>（１）  </a:t>
            </a:r>
            <a:r>
              <a:rPr lang="zh-CN" altLang="en-US" dirty="0" smtClean="0"/>
              <a:t>我国保税区为海关监管区</a:t>
            </a:r>
            <a:r>
              <a:rPr lang="en-US" dirty="0" smtClean="0"/>
              <a:t>，   </a:t>
            </a:r>
            <a:r>
              <a:rPr lang="zh-CN" altLang="en-US" dirty="0" smtClean="0"/>
              <a:t>海关在保税区内设置机构</a:t>
            </a:r>
            <a:r>
              <a:rPr lang="en-US" dirty="0" smtClean="0"/>
              <a:t>，   </a:t>
            </a:r>
            <a:r>
              <a:rPr lang="zh-CN" altLang="en-US" dirty="0" smtClean="0"/>
              <a:t>依法对进出保税区的货物</a:t>
            </a:r>
            <a:r>
              <a:rPr lang="en-US" dirty="0" smtClean="0"/>
              <a:t>、</a:t>
            </a:r>
            <a:r>
              <a:rPr lang="zh-CN" altLang="en-US" dirty="0" smtClean="0"/>
              <a:t>运输</a:t>
            </a:r>
            <a:r>
              <a:rPr lang="zh-CN" altLang="en-US" dirty="0" smtClean="0"/>
              <a:t>工具和个人携带物品进行监督</a:t>
            </a:r>
            <a:r>
              <a:rPr lang="en-US" dirty="0" smtClean="0"/>
              <a:t>，  </a:t>
            </a:r>
            <a:r>
              <a:rPr lang="zh-CN" altLang="en-US" dirty="0" smtClean="0"/>
              <a:t>征收关税和其他税费</a:t>
            </a:r>
            <a:r>
              <a:rPr lang="en-US" dirty="0" smtClean="0"/>
              <a:t>，  </a:t>
            </a:r>
            <a:r>
              <a:rPr lang="zh-CN" altLang="en-US" dirty="0" smtClean="0"/>
              <a:t>查禁走私</a:t>
            </a:r>
            <a:r>
              <a:rPr lang="en-US" dirty="0" smtClean="0"/>
              <a:t>，  </a:t>
            </a:r>
            <a:r>
              <a:rPr lang="zh-CN" altLang="en-US" dirty="0" smtClean="0"/>
              <a:t>编制海关统计并办理 其他海关业务</a:t>
            </a:r>
            <a:r>
              <a:rPr lang="en-US" dirty="0" smtClean="0"/>
              <a:t>。</a:t>
            </a:r>
            <a:endParaRPr lang="zh-CN" altLang="en-US" dirty="0" smtClean="0"/>
          </a:p>
          <a:p>
            <a:r>
              <a:rPr lang="en-US" dirty="0" smtClean="0"/>
              <a:t>（２）  </a:t>
            </a:r>
            <a:r>
              <a:rPr lang="zh-CN" altLang="en-US" dirty="0" smtClean="0"/>
              <a:t>保税区与非保税区  </a:t>
            </a:r>
            <a:r>
              <a:rPr lang="en-US" dirty="0" smtClean="0"/>
              <a:t>（ </a:t>
            </a:r>
            <a:r>
              <a:rPr lang="zh-CN" altLang="en-US" dirty="0" smtClean="0"/>
              <a:t>指中国境内的其他地区</a:t>
            </a:r>
            <a:r>
              <a:rPr lang="en-US" dirty="0" smtClean="0"/>
              <a:t>）   </a:t>
            </a:r>
            <a:r>
              <a:rPr lang="zh-CN" altLang="en-US" dirty="0" smtClean="0"/>
              <a:t>的分界线设有封闭的隔离设施</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保税区内仅设立行政管理机构及有关企业</a:t>
            </a:r>
            <a:r>
              <a:rPr lang="en-US" dirty="0" smtClean="0"/>
              <a:t>。</a:t>
            </a:r>
          </a:p>
          <a:p>
            <a:pPr>
              <a:lnSpc>
                <a:spcPct val="150000"/>
              </a:lnSpc>
            </a:pPr>
            <a:r>
              <a:rPr lang="en-US" dirty="0" smtClean="0"/>
              <a:t>（４）   </a:t>
            </a:r>
            <a:r>
              <a:rPr lang="zh-CN" altLang="en-US" dirty="0" smtClean="0"/>
              <a:t>保税区内的企业应持当地人民政府有关主管部门的批准文件及工商行政管理部门 颁发的营业执照</a:t>
            </a:r>
            <a:r>
              <a:rPr lang="en-US" dirty="0" smtClean="0"/>
              <a:t>，  </a:t>
            </a:r>
            <a:r>
              <a:rPr lang="zh-CN" altLang="en-US" dirty="0" smtClean="0"/>
              <a:t>向海关办理登记注册手续</a:t>
            </a:r>
            <a:r>
              <a:rPr lang="en-US" dirty="0" smtClean="0"/>
              <a:t>。</a:t>
            </a:r>
            <a:endParaRPr lang="zh-CN" altLang="en-US" dirty="0" smtClean="0"/>
          </a:p>
          <a:p>
            <a:pPr>
              <a:lnSpc>
                <a:spcPct val="150000"/>
              </a:lnSpc>
            </a:pPr>
            <a:r>
              <a:rPr lang="en-US" dirty="0" smtClean="0"/>
              <a:t>（５） </a:t>
            </a:r>
            <a:r>
              <a:rPr lang="zh-CN" altLang="en-US" dirty="0" smtClean="0"/>
              <a:t>在保税区内设立国家限制和控制的生产项目</a:t>
            </a:r>
            <a:r>
              <a:rPr lang="en-US" dirty="0" smtClean="0"/>
              <a:t>， </a:t>
            </a:r>
            <a:r>
              <a:rPr lang="zh-CN" altLang="en-US" dirty="0" smtClean="0"/>
              <a:t>须经国家规定主管部门批准</a:t>
            </a:r>
            <a:r>
              <a:rPr lang="en-US" dirty="0" smtClean="0"/>
              <a:t>。  </a:t>
            </a:r>
            <a:endParaRPr lang="en-US" altLang="zh-CN" dirty="0" smtClean="0"/>
          </a:p>
          <a:p>
            <a:pPr>
              <a:lnSpc>
                <a:spcPct val="150000"/>
              </a:lnSpc>
            </a:pPr>
            <a:r>
              <a:rPr lang="en-US" dirty="0" smtClean="0"/>
              <a:t>（６）  </a:t>
            </a:r>
            <a:r>
              <a:rPr lang="zh-CN" altLang="en-US" dirty="0" smtClean="0"/>
              <a:t>实行更为 特 殊</a:t>
            </a:r>
            <a:r>
              <a:rPr lang="en-US" dirty="0" smtClean="0"/>
              <a:t>、  </a:t>
            </a:r>
            <a:r>
              <a:rPr lang="zh-CN" altLang="en-US" dirty="0" smtClean="0"/>
              <a:t>灵 活 的 政 策</a:t>
            </a:r>
            <a:r>
              <a:rPr lang="en-US" dirty="0" smtClean="0"/>
              <a:t>。  </a:t>
            </a:r>
            <a:r>
              <a:rPr lang="zh-CN" altLang="en-US" dirty="0" smtClean="0"/>
              <a:t>除 执 行 所 在 经 济 特 区</a:t>
            </a:r>
            <a:r>
              <a:rPr lang="en-US" dirty="0" smtClean="0"/>
              <a:t>、  </a:t>
            </a:r>
            <a:r>
              <a:rPr lang="zh-CN" altLang="en-US" dirty="0" smtClean="0"/>
              <a:t>经 济 开 发 区 的 现 行 政 策 外</a:t>
            </a:r>
            <a:r>
              <a:rPr lang="en-US" dirty="0" smtClean="0"/>
              <a:t>，</a:t>
            </a:r>
            <a:r>
              <a:rPr lang="zh-CN" altLang="en-US" dirty="0" smtClean="0"/>
              <a:t>在</a:t>
            </a:r>
            <a:r>
              <a:rPr lang="zh-CN" altLang="en-US" dirty="0" smtClean="0"/>
              <a:t>货物</a:t>
            </a:r>
            <a:r>
              <a:rPr lang="en-US" dirty="0" smtClean="0"/>
              <a:t>、  </a:t>
            </a:r>
            <a:r>
              <a:rPr lang="zh-CN" altLang="en-US" dirty="0" smtClean="0"/>
              <a:t>资金和人员进出及投资经营等方面实行更为自由的政策</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报关制度</a:t>
            </a:r>
            <a:endParaRPr lang="zh-CN" altLang="zh-CN" dirty="0" smtClean="0"/>
          </a:p>
        </p:txBody>
      </p:sp>
      <p:sp>
        <p:nvSpPr>
          <p:cNvPr id="11267"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专业报关企业应按海关规定</a:t>
            </a:r>
            <a:r>
              <a:rPr lang="en-US" dirty="0" smtClean="0"/>
              <a:t>， </a:t>
            </a:r>
            <a:r>
              <a:rPr lang="zh-CN" altLang="en-US" dirty="0" smtClean="0"/>
              <a:t>设立专职报关员办理报关纳税等手续</a:t>
            </a:r>
            <a:r>
              <a:rPr lang="en-US" dirty="0" smtClean="0"/>
              <a:t>，  </a:t>
            </a:r>
            <a:r>
              <a:rPr lang="zh-CN" altLang="en-US" dirty="0" smtClean="0"/>
              <a:t>并应对报关 员的报关行为承担法律和经济责任</a:t>
            </a:r>
            <a:r>
              <a:rPr lang="en-US" dirty="0" smtClean="0"/>
              <a:t>。</a:t>
            </a:r>
            <a:endParaRPr lang="zh-CN" altLang="en-US" dirty="0" smtClean="0"/>
          </a:p>
          <a:p>
            <a:pPr>
              <a:lnSpc>
                <a:spcPct val="150000"/>
              </a:lnSpc>
            </a:pPr>
            <a:r>
              <a:rPr lang="en-US" dirty="0" smtClean="0"/>
              <a:t>（５） </a:t>
            </a:r>
            <a:r>
              <a:rPr lang="zh-CN" altLang="en-US" dirty="0" smtClean="0"/>
              <a:t>专业报关企业申报进出口的货物</a:t>
            </a:r>
            <a:r>
              <a:rPr lang="en-US" dirty="0" smtClean="0"/>
              <a:t>，  </a:t>
            </a:r>
            <a:r>
              <a:rPr lang="zh-CN" altLang="en-US" dirty="0" smtClean="0"/>
              <a:t>自海关填发税款缴纳证的次日起 </a:t>
            </a:r>
            <a:r>
              <a:rPr lang="en-US" dirty="0" smtClean="0"/>
              <a:t>７ </a:t>
            </a:r>
            <a:r>
              <a:rPr lang="zh-CN" altLang="en-US" dirty="0" smtClean="0"/>
              <a:t>日内应代委 托人缴纳税款</a:t>
            </a:r>
            <a:r>
              <a:rPr lang="en-US" dirty="0" smtClean="0"/>
              <a:t>，  </a:t>
            </a:r>
            <a:r>
              <a:rPr lang="zh-CN" altLang="en-US" dirty="0" smtClean="0"/>
              <a:t>逾期由海关按规定征收滞纳金</a:t>
            </a:r>
            <a:r>
              <a:rPr lang="en-US" dirty="0" smtClean="0"/>
              <a:t>。 </a:t>
            </a:r>
          </a:p>
          <a:p>
            <a:pPr>
              <a:lnSpc>
                <a:spcPct val="150000"/>
              </a:lnSpc>
            </a:pPr>
            <a:r>
              <a:rPr lang="en-US" dirty="0" smtClean="0"/>
              <a:t>（６） </a:t>
            </a:r>
            <a:r>
              <a:rPr lang="zh-CN" altLang="en-US" dirty="0" smtClean="0"/>
              <a:t>专业报关企业应依法建立账册和营业记录</a:t>
            </a:r>
            <a:r>
              <a:rPr lang="en-US" dirty="0" smtClean="0"/>
              <a:t>。 </a:t>
            </a:r>
            <a:r>
              <a:rPr lang="zh-CN" altLang="en-US" dirty="0" smtClean="0"/>
              <a:t>真实</a:t>
            </a:r>
            <a:r>
              <a:rPr lang="en-US" dirty="0" smtClean="0"/>
              <a:t>、 </a:t>
            </a:r>
            <a:r>
              <a:rPr lang="zh-CN" altLang="en-US" dirty="0" smtClean="0"/>
              <a:t>正确</a:t>
            </a:r>
            <a:r>
              <a:rPr lang="en-US" dirty="0" smtClean="0"/>
              <a:t>、  </a:t>
            </a:r>
            <a:r>
              <a:rPr lang="zh-CN" altLang="en-US" dirty="0" smtClean="0"/>
              <a:t>完整地记录其受委托办 理报关纳税等事宜的所有活动</a:t>
            </a:r>
            <a:r>
              <a:rPr lang="en-US" dirty="0" smtClean="0"/>
              <a:t>。</a:t>
            </a:r>
          </a:p>
          <a:p>
            <a:pPr>
              <a:lnSpc>
                <a:spcPct val="150000"/>
              </a:lnSpc>
            </a:pPr>
            <a:r>
              <a:rPr lang="en-US" dirty="0" smtClean="0"/>
              <a:t>（７）  </a:t>
            </a:r>
            <a:r>
              <a:rPr lang="zh-CN" altLang="en-US" dirty="0" smtClean="0"/>
              <a:t>专业报关企业的收费项目及标准应经物价部门批准并对外公布</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保税区类型与发展</a:t>
            </a:r>
          </a:p>
          <a:p>
            <a:pPr>
              <a:lnSpc>
                <a:spcPct val="150000"/>
              </a:lnSpc>
            </a:pPr>
            <a:r>
              <a:rPr lang="en-US" dirty="0" smtClean="0"/>
              <a:t>１９８７ </a:t>
            </a:r>
            <a:r>
              <a:rPr lang="zh-CN" altLang="en-US" dirty="0" smtClean="0"/>
              <a:t>年 </a:t>
            </a:r>
            <a:r>
              <a:rPr lang="en-US" dirty="0" smtClean="0"/>
              <a:t>１２ </a:t>
            </a:r>
            <a:r>
              <a:rPr lang="zh-CN" altLang="en-US" dirty="0" smtClean="0"/>
              <a:t>月</a:t>
            </a:r>
            <a:r>
              <a:rPr lang="en-US" dirty="0" smtClean="0"/>
              <a:t>，  </a:t>
            </a:r>
            <a:r>
              <a:rPr lang="zh-CN" altLang="en-US" dirty="0" smtClean="0"/>
              <a:t>深圳诞生了我国内地第一个保税工业区</a:t>
            </a:r>
            <a:r>
              <a:rPr lang="en-US" dirty="0" smtClean="0"/>
              <a:t>———</a:t>
            </a:r>
            <a:r>
              <a:rPr lang="zh-CN" altLang="en-US" dirty="0" smtClean="0"/>
              <a:t>沙头角保税工业区</a:t>
            </a:r>
            <a:r>
              <a:rPr lang="en-US" dirty="0" smtClean="0"/>
              <a:t>。  １９９０ </a:t>
            </a:r>
            <a:r>
              <a:rPr lang="zh-CN" altLang="en-US" dirty="0" smtClean="0"/>
              <a:t>年</a:t>
            </a:r>
            <a:r>
              <a:rPr lang="en-US" dirty="0" smtClean="0"/>
              <a:t>９ </a:t>
            </a:r>
            <a:r>
              <a:rPr lang="zh-CN" altLang="en-US" dirty="0" smtClean="0"/>
              <a:t>月</a:t>
            </a:r>
            <a:r>
              <a:rPr lang="en-US" dirty="0" smtClean="0"/>
              <a:t>，  </a:t>
            </a:r>
            <a:r>
              <a:rPr lang="zh-CN" altLang="en-US" dirty="0" smtClean="0"/>
              <a:t>国务院首先批准在上海浦东新区设立外高桥保税区</a:t>
            </a:r>
            <a:r>
              <a:rPr lang="en-US" dirty="0" smtClean="0"/>
              <a:t>。  １９９１ </a:t>
            </a:r>
            <a:r>
              <a:rPr lang="zh-CN" altLang="en-US" dirty="0" smtClean="0"/>
              <a:t>年 </a:t>
            </a:r>
            <a:r>
              <a:rPr lang="en-US" dirty="0" smtClean="0"/>
              <a:t>５ </a:t>
            </a:r>
            <a:r>
              <a:rPr lang="zh-CN" altLang="en-US" dirty="0" smtClean="0"/>
              <a:t>月</a:t>
            </a:r>
            <a:r>
              <a:rPr lang="en-US" dirty="0" smtClean="0"/>
              <a:t>，  </a:t>
            </a:r>
            <a:r>
              <a:rPr lang="zh-CN" altLang="en-US" dirty="0" smtClean="0"/>
              <a:t>国务院批准在天津 设立天津港保税区</a:t>
            </a:r>
            <a:r>
              <a:rPr lang="en-US" dirty="0" smtClean="0"/>
              <a:t>。  １９９２ </a:t>
            </a:r>
            <a:r>
              <a:rPr lang="zh-CN" altLang="en-US" dirty="0" smtClean="0"/>
              <a:t>年 </a:t>
            </a:r>
            <a:r>
              <a:rPr lang="en-US" dirty="0" smtClean="0"/>
              <a:t>５ </a:t>
            </a:r>
            <a:r>
              <a:rPr lang="zh-CN" altLang="en-US" dirty="0" smtClean="0"/>
              <a:t>月</a:t>
            </a:r>
            <a:r>
              <a:rPr lang="en-US" dirty="0" smtClean="0"/>
              <a:t>，  </a:t>
            </a:r>
            <a:r>
              <a:rPr lang="zh-CN" altLang="en-US" dirty="0" smtClean="0"/>
              <a:t>国务院又批准在大连经济技术开发区内设立大连保税区</a:t>
            </a:r>
            <a:r>
              <a:rPr lang="en-US" dirty="0" smtClean="0"/>
              <a:t>， </a:t>
            </a:r>
            <a:r>
              <a:rPr lang="zh-CN" altLang="en-US" dirty="0" smtClean="0"/>
              <a:t>在广州经济技术开发区内设立广州保税区</a:t>
            </a:r>
            <a:r>
              <a:rPr lang="en-US" dirty="0" smtClean="0"/>
              <a:t>。  </a:t>
            </a:r>
            <a:r>
              <a:rPr lang="zh-CN" altLang="en-US" dirty="0" smtClean="0"/>
              <a:t>截至目前</a:t>
            </a:r>
            <a:r>
              <a:rPr lang="en-US" dirty="0" smtClean="0"/>
              <a:t>，  </a:t>
            </a:r>
            <a:r>
              <a:rPr lang="zh-CN" altLang="en-US" dirty="0" smtClean="0"/>
              <a:t>我国共设立 </a:t>
            </a:r>
            <a:r>
              <a:rPr lang="en-US" dirty="0" smtClean="0"/>
              <a:t>１５ </a:t>
            </a:r>
            <a:r>
              <a:rPr lang="zh-CN" altLang="en-US" dirty="0" smtClean="0"/>
              <a:t>个保税区</a:t>
            </a:r>
            <a:r>
              <a:rPr lang="en-US" dirty="0" smtClean="0"/>
              <a:t>，  </a:t>
            </a:r>
            <a:r>
              <a:rPr lang="zh-CN" altLang="en-US" dirty="0" smtClean="0"/>
              <a:t>即</a:t>
            </a:r>
            <a:r>
              <a:rPr lang="en-US" dirty="0" smtClean="0"/>
              <a:t>：  </a:t>
            </a:r>
            <a:r>
              <a:rPr lang="zh-CN" altLang="en-US" dirty="0" smtClean="0"/>
              <a:t>上海</a:t>
            </a:r>
            <a:r>
              <a:rPr lang="en-US" dirty="0" smtClean="0"/>
              <a:t>、 </a:t>
            </a:r>
            <a:r>
              <a:rPr lang="zh-CN" altLang="en-US" dirty="0" smtClean="0"/>
              <a:t>天津</a:t>
            </a:r>
            <a:r>
              <a:rPr lang="en-US" dirty="0" smtClean="0"/>
              <a:t>、  </a:t>
            </a:r>
            <a:r>
              <a:rPr lang="zh-CN" altLang="en-US" dirty="0" smtClean="0"/>
              <a:t>深圳  </a:t>
            </a:r>
            <a:r>
              <a:rPr lang="en-US" dirty="0" smtClean="0"/>
              <a:t>（ </a:t>
            </a:r>
            <a:r>
              <a:rPr lang="zh-CN" altLang="en-US" dirty="0" smtClean="0"/>
              <a:t>沙头角</a:t>
            </a:r>
            <a:r>
              <a:rPr lang="en-US" dirty="0" smtClean="0"/>
              <a:t>、  </a:t>
            </a:r>
            <a:r>
              <a:rPr lang="zh-CN" altLang="en-US" dirty="0" smtClean="0"/>
              <a:t>福田</a:t>
            </a:r>
            <a:r>
              <a:rPr lang="en-US" dirty="0" smtClean="0"/>
              <a:t>、  </a:t>
            </a:r>
            <a:r>
              <a:rPr lang="zh-CN" altLang="en-US" dirty="0" smtClean="0"/>
              <a:t>盐田</a:t>
            </a:r>
            <a:r>
              <a:rPr lang="en-US" dirty="0" smtClean="0"/>
              <a:t>） 、  </a:t>
            </a:r>
            <a:r>
              <a:rPr lang="zh-CN" altLang="en-US" dirty="0" smtClean="0"/>
              <a:t>大连</a:t>
            </a:r>
            <a:r>
              <a:rPr lang="en-US" dirty="0" smtClean="0"/>
              <a:t>、  </a:t>
            </a:r>
            <a:r>
              <a:rPr lang="zh-CN" altLang="en-US" dirty="0" smtClean="0"/>
              <a:t>广州</a:t>
            </a:r>
            <a:r>
              <a:rPr lang="en-US" dirty="0" smtClean="0"/>
              <a:t>、  </a:t>
            </a:r>
            <a:r>
              <a:rPr lang="zh-CN" altLang="en-US" dirty="0" smtClean="0"/>
              <a:t>厦门</a:t>
            </a:r>
            <a:r>
              <a:rPr lang="en-US" dirty="0" smtClean="0"/>
              <a:t>、  </a:t>
            </a:r>
            <a:r>
              <a:rPr lang="zh-CN" altLang="en-US" dirty="0" smtClean="0"/>
              <a:t>张家港</a:t>
            </a:r>
            <a:r>
              <a:rPr lang="en-US" dirty="0" smtClean="0"/>
              <a:t>、  </a:t>
            </a:r>
            <a:r>
              <a:rPr lang="zh-CN" altLang="en-US" dirty="0" smtClean="0"/>
              <a:t>海口</a:t>
            </a:r>
            <a:r>
              <a:rPr lang="en-US" dirty="0" smtClean="0"/>
              <a:t>、  </a:t>
            </a:r>
            <a:r>
              <a:rPr lang="zh-CN" altLang="en-US" dirty="0" smtClean="0"/>
              <a:t>青岛</a:t>
            </a:r>
            <a:r>
              <a:rPr lang="en-US" dirty="0" smtClean="0"/>
              <a:t>、  </a:t>
            </a:r>
            <a:r>
              <a:rPr lang="zh-CN" altLang="en-US" dirty="0" smtClean="0"/>
              <a:t>宁波</a:t>
            </a:r>
            <a:r>
              <a:rPr lang="en-US" dirty="0" smtClean="0"/>
              <a:t>、  </a:t>
            </a:r>
            <a:r>
              <a:rPr lang="zh-CN" altLang="en-US" dirty="0" smtClean="0"/>
              <a:t>汕 头</a:t>
            </a:r>
            <a:r>
              <a:rPr lang="en-US" dirty="0" smtClean="0"/>
              <a:t>、  </a:t>
            </a:r>
            <a:r>
              <a:rPr lang="zh-CN" altLang="en-US" dirty="0" smtClean="0"/>
              <a:t>马尾和珠海保税区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zh-CN" altLang="en-US" dirty="0" smtClean="0"/>
              <a:t>各种保税区由于基础条件</a:t>
            </a:r>
            <a:r>
              <a:rPr lang="en-US" dirty="0" smtClean="0"/>
              <a:t>、   </a:t>
            </a:r>
            <a:r>
              <a:rPr lang="zh-CN" altLang="en-US" dirty="0" smtClean="0"/>
              <a:t>在本地区经济发展中的地位不同</a:t>
            </a:r>
            <a:r>
              <a:rPr lang="en-US" dirty="0" smtClean="0"/>
              <a:t>，   </a:t>
            </a:r>
            <a:r>
              <a:rPr lang="zh-CN" altLang="en-US" dirty="0" smtClean="0"/>
              <a:t>设 立 的 目 标 和 操 作 亦 </a:t>
            </a:r>
            <a:r>
              <a:rPr lang="zh-CN" altLang="en-US" dirty="0" smtClean="0"/>
              <a:t>不相同</a:t>
            </a:r>
            <a:r>
              <a:rPr lang="en-US" dirty="0" smtClean="0"/>
              <a:t>。</a:t>
            </a:r>
            <a:endParaRPr lang="zh-CN" altLang="en-US" dirty="0" smtClean="0"/>
          </a:p>
          <a:p>
            <a:r>
              <a:rPr lang="en-US" dirty="0" smtClean="0"/>
              <a:t>（１）  </a:t>
            </a:r>
            <a:r>
              <a:rPr lang="zh-CN" altLang="en-US" dirty="0" smtClean="0"/>
              <a:t>综合性保税区</a:t>
            </a:r>
            <a:r>
              <a:rPr lang="en-US" dirty="0" smtClean="0"/>
              <a:t>。 </a:t>
            </a:r>
            <a:endParaRPr lang="en-US" dirty="0" smtClean="0"/>
          </a:p>
          <a:p>
            <a:r>
              <a:rPr lang="en-US" dirty="0" smtClean="0"/>
              <a:t>（２） </a:t>
            </a:r>
            <a:r>
              <a:rPr lang="zh-CN" altLang="en-US" dirty="0" smtClean="0"/>
              <a:t>工业型保税区</a:t>
            </a:r>
            <a:r>
              <a:rPr lang="en-US" dirty="0" smtClean="0"/>
              <a:t>。 </a:t>
            </a:r>
            <a:endParaRPr lang="en-US" dirty="0" smtClean="0"/>
          </a:p>
          <a:p>
            <a:r>
              <a:rPr lang="en-US" dirty="0" smtClean="0"/>
              <a:t>（３）  </a:t>
            </a:r>
            <a:r>
              <a:rPr lang="zh-CN" altLang="en-US" dirty="0" smtClean="0"/>
              <a:t>贸易型保税区</a:t>
            </a:r>
            <a:r>
              <a:rPr lang="en-US" dirty="0" smtClean="0"/>
              <a:t>。</a:t>
            </a:r>
          </a:p>
          <a:p>
            <a:r>
              <a:rPr lang="en-US" dirty="0" smtClean="0"/>
              <a:t>３  </a:t>
            </a:r>
            <a:r>
              <a:rPr lang="zh-CN" altLang="en-US" dirty="0" smtClean="0"/>
              <a:t>保税区进出口货物海关手续</a:t>
            </a:r>
          </a:p>
          <a:p>
            <a:r>
              <a:rPr lang="en-US" dirty="0" smtClean="0"/>
              <a:t>（１）  </a:t>
            </a:r>
            <a:r>
              <a:rPr lang="zh-CN" altLang="en-US" dirty="0" smtClean="0"/>
              <a:t>保税区单位注册</a:t>
            </a:r>
            <a:r>
              <a:rPr lang="en-US" dirty="0" smtClean="0"/>
              <a:t>。</a:t>
            </a:r>
            <a:endParaRPr lang="zh-CN" altLang="en-US" dirty="0" smtClean="0"/>
          </a:p>
          <a:p>
            <a:r>
              <a:rPr lang="zh-CN" altLang="en-US" dirty="0" smtClean="0"/>
              <a:t>保税区内设立的企业  </a:t>
            </a:r>
            <a:r>
              <a:rPr lang="en-US" dirty="0" smtClean="0"/>
              <a:t>（ </a:t>
            </a:r>
            <a:r>
              <a:rPr lang="zh-CN" altLang="en-US" dirty="0" smtClean="0"/>
              <a:t>包括生产 企 业</a:t>
            </a:r>
            <a:r>
              <a:rPr lang="en-US" dirty="0" smtClean="0"/>
              <a:t>、  </a:t>
            </a:r>
            <a:r>
              <a:rPr lang="zh-CN" altLang="en-US" dirty="0" smtClean="0"/>
              <a:t>外 贸 企 业</a:t>
            </a:r>
            <a:r>
              <a:rPr lang="en-US" dirty="0" smtClean="0"/>
              <a:t>、  </a:t>
            </a:r>
            <a:r>
              <a:rPr lang="zh-CN" altLang="en-US" dirty="0" smtClean="0"/>
              <a:t>仓 储 企 业 等</a:t>
            </a:r>
            <a:r>
              <a:rPr lang="en-US" dirty="0" smtClean="0"/>
              <a:t>）  </a:t>
            </a:r>
            <a:r>
              <a:rPr lang="zh-CN" altLang="en-US" dirty="0" smtClean="0"/>
              <a:t>及 行 政 管 理 机 构</a:t>
            </a:r>
            <a:r>
              <a:rPr lang="en-US" dirty="0" smtClean="0"/>
              <a:t>，  </a:t>
            </a:r>
            <a:r>
              <a:rPr lang="zh-CN" altLang="en-US" dirty="0" smtClean="0"/>
              <a:t>须 经所在地人民政府或其指定的主管部门批准</a:t>
            </a:r>
            <a:r>
              <a:rPr lang="en-US" dirty="0" smtClean="0"/>
              <a:t>，  </a:t>
            </a:r>
            <a:r>
              <a:rPr lang="zh-CN" altLang="en-US" dirty="0" smtClean="0"/>
              <a:t>并持有关批准文件</a:t>
            </a:r>
            <a:r>
              <a:rPr lang="en-US" dirty="0" smtClean="0"/>
              <a:t>、  </a:t>
            </a:r>
            <a:r>
              <a:rPr lang="zh-CN" altLang="en-US" dirty="0" smtClean="0"/>
              <a:t>工商营业执照等资料向保 税区海关机构办理注册登记手续</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（２）  </a:t>
            </a:r>
            <a:r>
              <a:rPr lang="zh-CN" altLang="en-US" dirty="0" smtClean="0"/>
              <a:t>保税区内某些生产项目的审批</a:t>
            </a:r>
            <a:r>
              <a:rPr lang="en-US" dirty="0" smtClean="0"/>
              <a:t>。</a:t>
            </a:r>
            <a:endParaRPr lang="zh-CN" altLang="en-US" dirty="0" smtClean="0"/>
          </a:p>
          <a:p>
            <a:r>
              <a:rPr lang="zh-CN" altLang="en-US" dirty="0" smtClean="0"/>
              <a:t>在保税区内设立国家限制和控制的生产项目</a:t>
            </a:r>
            <a:r>
              <a:rPr lang="en-US" dirty="0" smtClean="0"/>
              <a:t>，  </a:t>
            </a:r>
            <a:r>
              <a:rPr lang="zh-CN" altLang="en-US" dirty="0" smtClean="0"/>
              <a:t>须经国家规定的主管部门批准</a:t>
            </a:r>
            <a:r>
              <a:rPr lang="en-US" dirty="0" smtClean="0"/>
              <a:t>。</a:t>
            </a:r>
            <a:endParaRPr lang="zh-CN" altLang="en-US" dirty="0" smtClean="0"/>
          </a:p>
          <a:p>
            <a:r>
              <a:rPr lang="en-US" dirty="0" smtClean="0"/>
              <a:t>①</a:t>
            </a:r>
            <a:r>
              <a:rPr lang="zh-CN" altLang="en-US" dirty="0" smtClean="0"/>
              <a:t>除国家指定的汽车进 口 口 岸 的 保 税 区  </a:t>
            </a:r>
            <a:r>
              <a:rPr lang="en-US" dirty="0" smtClean="0"/>
              <a:t>（ </a:t>
            </a:r>
            <a:r>
              <a:rPr lang="zh-CN" altLang="en-US" dirty="0" smtClean="0"/>
              <a:t>天 津</a:t>
            </a:r>
            <a:r>
              <a:rPr lang="en-US" dirty="0" smtClean="0"/>
              <a:t>、  </a:t>
            </a:r>
            <a:r>
              <a:rPr lang="zh-CN" altLang="en-US" dirty="0" smtClean="0"/>
              <a:t>大 连</a:t>
            </a:r>
            <a:r>
              <a:rPr lang="en-US" dirty="0" smtClean="0"/>
              <a:t>、  </a:t>
            </a:r>
            <a:r>
              <a:rPr lang="zh-CN" altLang="en-US" dirty="0" smtClean="0"/>
              <a:t>上 海</a:t>
            </a:r>
            <a:r>
              <a:rPr lang="en-US" dirty="0" smtClean="0"/>
              <a:t>、  </a:t>
            </a:r>
            <a:r>
              <a:rPr lang="zh-CN" altLang="en-US" dirty="0" smtClean="0"/>
              <a:t>广 州</a:t>
            </a:r>
            <a:r>
              <a:rPr lang="en-US" dirty="0" smtClean="0"/>
              <a:t>、  </a:t>
            </a:r>
            <a:r>
              <a:rPr lang="zh-CN" altLang="en-US" dirty="0" smtClean="0"/>
              <a:t>福 田</a:t>
            </a:r>
            <a:r>
              <a:rPr lang="en-US" dirty="0" smtClean="0"/>
              <a:t>）   </a:t>
            </a:r>
            <a:r>
              <a:rPr lang="zh-CN" altLang="en-US" dirty="0" smtClean="0"/>
              <a:t>外</a:t>
            </a:r>
            <a:r>
              <a:rPr lang="en-US" dirty="0" smtClean="0"/>
              <a:t>，  </a:t>
            </a:r>
            <a:r>
              <a:rPr lang="zh-CN" altLang="en-US" dirty="0" smtClean="0"/>
              <a:t>其 他 保税区均不得以转口方式进口汽车</a:t>
            </a:r>
            <a:r>
              <a:rPr lang="en-US" dirty="0" smtClean="0"/>
              <a:t>，  </a:t>
            </a:r>
            <a:r>
              <a:rPr lang="zh-CN" altLang="en-US" dirty="0" smtClean="0"/>
              <a:t>对保税区内企业自用的汽车</a:t>
            </a:r>
            <a:r>
              <a:rPr lang="en-US" dirty="0" smtClean="0"/>
              <a:t>，  </a:t>
            </a:r>
            <a:r>
              <a:rPr lang="zh-CN" altLang="en-US" dirty="0" smtClean="0"/>
              <a:t>也应在指定的口岸办理</a:t>
            </a:r>
            <a:r>
              <a:rPr lang="zh-CN" altLang="en-US" dirty="0" smtClean="0"/>
              <a:t>进口</a:t>
            </a:r>
            <a:r>
              <a:rPr lang="zh-CN" altLang="en-US" dirty="0" smtClean="0"/>
              <a:t>手续</a:t>
            </a:r>
            <a:r>
              <a:rPr lang="en-US" dirty="0" smtClean="0"/>
              <a:t>。</a:t>
            </a:r>
            <a:endParaRPr lang="zh-CN" altLang="en-US" dirty="0" smtClean="0"/>
          </a:p>
          <a:p>
            <a:r>
              <a:rPr lang="en-US" dirty="0" smtClean="0"/>
              <a:t>②</a:t>
            </a:r>
            <a:r>
              <a:rPr lang="zh-CN" altLang="en-US" dirty="0" smtClean="0"/>
              <a:t>保税区内设立生产受被动配额许可证管理的纺织品和化学武器的化学品</a:t>
            </a:r>
            <a:r>
              <a:rPr lang="en-US" dirty="0" smtClean="0"/>
              <a:t>、 </a:t>
            </a:r>
            <a:r>
              <a:rPr lang="zh-CN" altLang="en-US" dirty="0" smtClean="0"/>
              <a:t>化学武器关 键前体</a:t>
            </a:r>
            <a:r>
              <a:rPr lang="en-US" dirty="0" smtClean="0"/>
              <a:t>、  </a:t>
            </a:r>
            <a:r>
              <a:rPr lang="zh-CN" altLang="en-US" dirty="0" smtClean="0"/>
              <a:t>化学武器原料及易制毒化学品等企业时</a:t>
            </a:r>
            <a:r>
              <a:rPr lang="en-US" dirty="0" smtClean="0"/>
              <a:t>，  </a:t>
            </a:r>
            <a:r>
              <a:rPr lang="zh-CN" altLang="en-US" dirty="0" smtClean="0"/>
              <a:t>应报国家主管部门批准</a:t>
            </a:r>
            <a:r>
              <a:rPr lang="en-US" dirty="0" smtClean="0"/>
              <a:t>。   </a:t>
            </a:r>
            <a:r>
              <a:rPr lang="zh-CN" altLang="en-US" dirty="0" smtClean="0"/>
              <a:t>产品出境时</a:t>
            </a:r>
            <a:r>
              <a:rPr lang="en-US" dirty="0" smtClean="0"/>
              <a:t>，  </a:t>
            </a:r>
            <a:r>
              <a:rPr lang="zh-CN" altLang="en-US" dirty="0" smtClean="0"/>
              <a:t>海 关一律凭出口许可证验放</a:t>
            </a:r>
            <a:r>
              <a:rPr lang="en-US" dirty="0" smtClean="0"/>
              <a:t>。</a:t>
            </a:r>
            <a:endParaRPr lang="zh-CN" altLang="en-US" dirty="0" smtClean="0"/>
          </a:p>
          <a:p>
            <a:r>
              <a:rPr lang="en-US" dirty="0" smtClean="0"/>
              <a:t>③</a:t>
            </a:r>
            <a:r>
              <a:rPr lang="zh-CN" altLang="en-US" dirty="0" smtClean="0"/>
              <a:t>保税区内设立生产激光光盘的企业时</a:t>
            </a:r>
            <a:r>
              <a:rPr lang="en-US" dirty="0" smtClean="0"/>
              <a:t>，  </a:t>
            </a:r>
            <a:r>
              <a:rPr lang="zh-CN" altLang="en-US" dirty="0" smtClean="0"/>
              <a:t>应报国家主管部门批准</a:t>
            </a:r>
            <a:r>
              <a:rPr lang="en-US" dirty="0" smtClean="0"/>
              <a:t>，   </a:t>
            </a:r>
            <a:r>
              <a:rPr lang="zh-CN" altLang="en-US" dirty="0" smtClean="0"/>
              <a:t>海关按现行有关</a:t>
            </a:r>
            <a:r>
              <a:rPr lang="zh-CN" altLang="en-US" dirty="0" smtClean="0"/>
              <a:t>监管规定</a:t>
            </a:r>
            <a:r>
              <a:rPr lang="zh-CN" altLang="en-US" dirty="0" smtClean="0"/>
              <a:t>实行管理</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运输工具备案</a:t>
            </a:r>
            <a:r>
              <a:rPr lang="en-US" dirty="0" smtClean="0"/>
              <a:t>。</a:t>
            </a:r>
            <a:endParaRPr lang="zh-CN" altLang="en-US" dirty="0" smtClean="0"/>
          </a:p>
          <a:p>
            <a:pPr>
              <a:lnSpc>
                <a:spcPct val="200000"/>
              </a:lnSpc>
            </a:pPr>
            <a:r>
              <a:rPr lang="zh-CN" altLang="en-US" dirty="0" smtClean="0"/>
              <a:t>进出保税区的运输工具</a:t>
            </a:r>
            <a:r>
              <a:rPr lang="en-US" dirty="0" smtClean="0"/>
              <a:t>，   </a:t>
            </a:r>
            <a:r>
              <a:rPr lang="zh-CN" altLang="en-US" dirty="0" smtClean="0"/>
              <a:t>指专门承运保税区进出口货物和区内企业</a:t>
            </a:r>
            <a:r>
              <a:rPr lang="en-US" dirty="0" smtClean="0"/>
              <a:t>、  </a:t>
            </a:r>
            <a:r>
              <a:rPr lang="zh-CN" altLang="en-US" dirty="0" smtClean="0"/>
              <a:t>机构自备的运输工 具</a:t>
            </a:r>
            <a:r>
              <a:rPr lang="en-US" dirty="0" smtClean="0"/>
              <a:t>。  </a:t>
            </a:r>
            <a:r>
              <a:rPr lang="zh-CN" altLang="en-US" dirty="0" smtClean="0"/>
              <a:t>经所在地人民政府或其指定的主管部门批准</a:t>
            </a:r>
            <a:r>
              <a:rPr lang="en-US" dirty="0" smtClean="0"/>
              <a:t>，  </a:t>
            </a:r>
            <a:r>
              <a:rPr lang="zh-CN" altLang="en-US" dirty="0" smtClean="0"/>
              <a:t>由运输工具负责人</a:t>
            </a:r>
            <a:r>
              <a:rPr lang="en-US" dirty="0" smtClean="0"/>
              <a:t>、  </a:t>
            </a:r>
            <a:r>
              <a:rPr lang="zh-CN" altLang="en-US" dirty="0" smtClean="0"/>
              <a:t>所有人或其代理人</a:t>
            </a:r>
            <a:r>
              <a:rPr lang="zh-CN" altLang="en-US" dirty="0" smtClean="0"/>
              <a:t>持有</a:t>
            </a:r>
            <a:r>
              <a:rPr lang="zh-CN" altLang="en-US" dirty="0" smtClean="0"/>
              <a:t>关批准证件及列明运输工具名称</a:t>
            </a:r>
            <a:r>
              <a:rPr lang="en-US" dirty="0" smtClean="0"/>
              <a:t>、  </a:t>
            </a:r>
            <a:r>
              <a:rPr lang="zh-CN" altLang="en-US" dirty="0" smtClean="0"/>
              <a:t>数量</a:t>
            </a:r>
            <a:r>
              <a:rPr lang="en-US" dirty="0" smtClean="0"/>
              <a:t>、  </a:t>
            </a:r>
            <a:r>
              <a:rPr lang="zh-CN" altLang="en-US" dirty="0" smtClean="0"/>
              <a:t>牌照号码和驾驶员姓名的清单</a:t>
            </a:r>
            <a:r>
              <a:rPr lang="en-US" dirty="0" smtClean="0"/>
              <a:t>，  </a:t>
            </a:r>
            <a:r>
              <a:rPr lang="zh-CN" altLang="en-US" dirty="0" smtClean="0"/>
              <a:t>向保税区海关机 构办理登记备 案 手 续</a:t>
            </a:r>
            <a:r>
              <a:rPr lang="en-US" dirty="0" smtClean="0"/>
              <a:t>。  </a:t>
            </a:r>
            <a:r>
              <a:rPr lang="zh-CN" altLang="en-US" dirty="0" smtClean="0"/>
              <a:t>海 关 核 准 后</a:t>
            </a:r>
            <a:r>
              <a:rPr lang="en-US" dirty="0" smtClean="0"/>
              <a:t>，  </a:t>
            </a:r>
            <a:r>
              <a:rPr lang="zh-CN" altLang="en-US" dirty="0" smtClean="0"/>
              <a:t>发 给  </a:t>
            </a:r>
            <a:r>
              <a:rPr lang="en-US" dirty="0" smtClean="0"/>
              <a:t>《 </a:t>
            </a:r>
            <a:r>
              <a:rPr lang="zh-CN" altLang="en-US" dirty="0" smtClean="0"/>
              <a:t>准 运 证</a:t>
            </a:r>
            <a:r>
              <a:rPr lang="en-US" dirty="0" smtClean="0"/>
              <a:t>》 。  </a:t>
            </a:r>
            <a:r>
              <a:rPr lang="zh-CN" altLang="en-US" dirty="0" smtClean="0"/>
              <a:t>保 税 区 外 其 他 运 输 工 具 进 出 保 税 区 时</a:t>
            </a:r>
            <a:r>
              <a:rPr lang="en-US" dirty="0" smtClean="0"/>
              <a:t>，  </a:t>
            </a:r>
            <a:r>
              <a:rPr lang="zh-CN" altLang="en-US" dirty="0" smtClean="0"/>
              <a:t>应向海关办理临时进出核准手续</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（４）  </a:t>
            </a:r>
            <a:r>
              <a:rPr lang="zh-CN" altLang="en-US" dirty="0" smtClean="0"/>
              <a:t>进入保税区货物的报关</a:t>
            </a:r>
            <a:r>
              <a:rPr lang="en-US" dirty="0" smtClean="0"/>
              <a:t>。</a:t>
            </a:r>
            <a:endParaRPr lang="zh-CN" altLang="en-US" dirty="0" smtClean="0"/>
          </a:p>
          <a:p>
            <a:r>
              <a:rPr lang="en-US" dirty="0" smtClean="0"/>
              <a:t>①</a:t>
            </a:r>
            <a:r>
              <a:rPr lang="zh-CN" altLang="en-US" dirty="0" smtClean="0"/>
              <a:t>货物从境外运入保税区和从非保税区运入保税区</a:t>
            </a:r>
            <a:r>
              <a:rPr lang="en-US" dirty="0" smtClean="0"/>
              <a:t>，   </a:t>
            </a:r>
            <a:r>
              <a:rPr lang="zh-CN" altLang="en-US" dirty="0" smtClean="0"/>
              <a:t>应在海关监管下进行</a:t>
            </a:r>
            <a:r>
              <a:rPr lang="en-US" dirty="0" smtClean="0"/>
              <a:t>。  </a:t>
            </a:r>
            <a:r>
              <a:rPr lang="zh-CN" altLang="en-US" dirty="0" smtClean="0"/>
              <a:t>进口货物经 其他口岸运入保税区时</a:t>
            </a:r>
            <a:r>
              <a:rPr lang="en-US" dirty="0" smtClean="0"/>
              <a:t>，   </a:t>
            </a:r>
            <a:r>
              <a:rPr lang="zh-CN" altLang="en-US" dirty="0" smtClean="0"/>
              <a:t>按海关对转关运输货物的监管规定办理有关手续</a:t>
            </a:r>
            <a:r>
              <a:rPr lang="en-US" dirty="0" smtClean="0"/>
              <a:t>。  </a:t>
            </a:r>
            <a:r>
              <a:rPr lang="zh-CN" altLang="en-US" dirty="0" smtClean="0"/>
              <a:t>非保税区运入保 税区的货物视同出口</a:t>
            </a:r>
            <a:r>
              <a:rPr lang="en-US" dirty="0" smtClean="0"/>
              <a:t>。</a:t>
            </a:r>
            <a:endParaRPr lang="zh-CN" altLang="en-US" dirty="0" smtClean="0"/>
          </a:p>
          <a:p>
            <a:r>
              <a:rPr lang="en-US" dirty="0" smtClean="0"/>
              <a:t>②</a:t>
            </a:r>
            <a:r>
              <a:rPr lang="zh-CN" altLang="en-US" dirty="0" smtClean="0"/>
              <a:t>运人保税区的进口货物</a:t>
            </a:r>
            <a:r>
              <a:rPr lang="en-US" dirty="0" smtClean="0"/>
              <a:t>、   </a:t>
            </a:r>
            <a:r>
              <a:rPr lang="zh-CN" altLang="en-US" dirty="0" smtClean="0"/>
              <a:t>保税货物</a:t>
            </a:r>
            <a:r>
              <a:rPr lang="en-US" dirty="0" smtClean="0"/>
              <a:t>、  </a:t>
            </a:r>
            <a:r>
              <a:rPr lang="zh-CN" altLang="en-US" dirty="0" smtClean="0"/>
              <a:t>转口货物</a:t>
            </a:r>
            <a:r>
              <a:rPr lang="en-US" dirty="0" smtClean="0"/>
              <a:t>，  </a:t>
            </a:r>
            <a:r>
              <a:rPr lang="zh-CN" altLang="en-US" dirty="0" smtClean="0"/>
              <a:t>由区内的收货人或其代理人填写进口 货物报关单一式三份  </a:t>
            </a:r>
            <a:r>
              <a:rPr lang="en-US" dirty="0" smtClean="0"/>
              <a:t>（ </a:t>
            </a:r>
            <a:r>
              <a:rPr lang="zh-CN" altLang="en-US" dirty="0" smtClean="0"/>
              <a:t>其中转口货物报关单一式四份</a:t>
            </a:r>
            <a:r>
              <a:rPr lang="en-US" dirty="0" smtClean="0"/>
              <a:t>） ，  </a:t>
            </a:r>
            <a:r>
              <a:rPr lang="zh-CN" altLang="en-US" dirty="0" smtClean="0"/>
              <a:t>保税货物应盖  </a:t>
            </a:r>
            <a:r>
              <a:rPr lang="en-US" dirty="0" smtClean="0"/>
              <a:t>“ </a:t>
            </a:r>
            <a:r>
              <a:rPr lang="zh-CN" altLang="en-US" dirty="0" smtClean="0"/>
              <a:t>保税货物</a:t>
            </a:r>
            <a:r>
              <a:rPr lang="en-US" dirty="0" smtClean="0"/>
              <a:t>”   </a:t>
            </a:r>
            <a:r>
              <a:rPr lang="zh-CN" altLang="en-US" dirty="0" smtClean="0"/>
              <a:t>戳记</a:t>
            </a:r>
            <a:r>
              <a:rPr lang="en-US" dirty="0" smtClean="0"/>
              <a:t>，</a:t>
            </a:r>
            <a:r>
              <a:rPr lang="zh-CN" altLang="en-US" dirty="0" smtClean="0"/>
              <a:t>转口</a:t>
            </a:r>
            <a:r>
              <a:rPr lang="zh-CN" altLang="en-US" dirty="0" smtClean="0"/>
              <a:t>货物应盖  </a:t>
            </a:r>
            <a:r>
              <a:rPr lang="en-US" dirty="0" smtClean="0"/>
              <a:t>“ </a:t>
            </a:r>
            <a:r>
              <a:rPr lang="zh-CN" altLang="en-US" dirty="0" smtClean="0"/>
              <a:t>转口货物</a:t>
            </a:r>
            <a:r>
              <a:rPr lang="en-US" dirty="0" smtClean="0"/>
              <a:t>”   </a:t>
            </a:r>
            <a:r>
              <a:rPr lang="zh-CN" altLang="en-US" dirty="0" smtClean="0"/>
              <a:t>戳记</a:t>
            </a:r>
            <a:r>
              <a:rPr lang="en-US" dirty="0" smtClean="0"/>
              <a:t>。  </a:t>
            </a:r>
            <a:r>
              <a:rPr lang="zh-CN" altLang="en-US" dirty="0" smtClean="0"/>
              <a:t>随同进口合同</a:t>
            </a:r>
            <a:r>
              <a:rPr lang="en-US" dirty="0" smtClean="0"/>
              <a:t>、  </a:t>
            </a:r>
            <a:r>
              <a:rPr lang="zh-CN" altLang="en-US" dirty="0" smtClean="0"/>
              <a:t>商业发票  </a:t>
            </a:r>
            <a:r>
              <a:rPr lang="en-US" dirty="0" smtClean="0"/>
              <a:t>（ </a:t>
            </a:r>
            <a:r>
              <a:rPr lang="zh-CN" altLang="en-US" dirty="0" smtClean="0"/>
              <a:t>副本</a:t>
            </a:r>
            <a:r>
              <a:rPr lang="en-US" dirty="0" smtClean="0"/>
              <a:t>） 、  </a:t>
            </a:r>
            <a:r>
              <a:rPr lang="zh-CN" altLang="en-US" dirty="0" smtClean="0"/>
              <a:t>装货清单  </a:t>
            </a:r>
            <a:r>
              <a:rPr lang="en-US" dirty="0" smtClean="0"/>
              <a:t>（ </a:t>
            </a:r>
            <a:r>
              <a:rPr lang="zh-CN" altLang="en-US" dirty="0" smtClean="0"/>
              <a:t>副本</a:t>
            </a:r>
            <a:r>
              <a:rPr lang="en-US" dirty="0" smtClean="0"/>
              <a:t>） </a:t>
            </a:r>
            <a:r>
              <a:rPr lang="en-US" dirty="0" smtClean="0"/>
              <a:t>、</a:t>
            </a:r>
            <a:r>
              <a:rPr lang="zh-CN" altLang="en-US" dirty="0" smtClean="0"/>
              <a:t>发货</a:t>
            </a:r>
            <a:r>
              <a:rPr lang="zh-CN" altLang="en-US" dirty="0" smtClean="0"/>
              <a:t>通知  </a:t>
            </a:r>
            <a:r>
              <a:rPr lang="en-US" dirty="0" smtClean="0"/>
              <a:t>（ </a:t>
            </a:r>
            <a:r>
              <a:rPr lang="zh-CN" altLang="en-US" dirty="0" smtClean="0"/>
              <a:t>副本</a:t>
            </a:r>
            <a:r>
              <a:rPr lang="en-US" dirty="0" smtClean="0"/>
              <a:t>）  </a:t>
            </a:r>
            <a:r>
              <a:rPr lang="zh-CN" altLang="en-US" dirty="0" smtClean="0"/>
              <a:t>等有关单证向海关申报</a:t>
            </a:r>
            <a:r>
              <a:rPr lang="en-US" dirty="0" smtClean="0"/>
              <a:t>，  </a:t>
            </a:r>
            <a:r>
              <a:rPr lang="zh-CN" altLang="en-US" dirty="0" smtClean="0"/>
              <a:t>海关凭此验放</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③</a:t>
            </a:r>
            <a:r>
              <a:rPr lang="zh-CN" altLang="en-US" dirty="0" smtClean="0"/>
              <a:t>非保税区运入保税区的出口货物</a:t>
            </a:r>
            <a:r>
              <a:rPr lang="en-US" dirty="0" smtClean="0"/>
              <a:t>，  </a:t>
            </a:r>
            <a:r>
              <a:rPr lang="zh-CN" altLang="en-US" dirty="0" smtClean="0"/>
              <a:t>由发货人或其代理人填写出口货物 报 关 单 一 式 三 份</a:t>
            </a:r>
            <a:r>
              <a:rPr lang="en-US" dirty="0" smtClean="0"/>
              <a:t>，  </a:t>
            </a:r>
            <a:r>
              <a:rPr lang="zh-CN" altLang="en-US" dirty="0" smtClean="0"/>
              <a:t>并随附出口合同</a:t>
            </a:r>
            <a:r>
              <a:rPr lang="en-US" dirty="0" smtClean="0"/>
              <a:t>、  </a:t>
            </a:r>
            <a:r>
              <a:rPr lang="zh-CN" altLang="en-US" dirty="0" smtClean="0"/>
              <a:t>商业发票  </a:t>
            </a:r>
            <a:r>
              <a:rPr lang="en-US" dirty="0" smtClean="0"/>
              <a:t>（ </a:t>
            </a:r>
            <a:r>
              <a:rPr lang="zh-CN" altLang="en-US" dirty="0" smtClean="0"/>
              <a:t>副本</a:t>
            </a:r>
            <a:r>
              <a:rPr lang="en-US" dirty="0" smtClean="0"/>
              <a:t>） 、  </a:t>
            </a:r>
            <a:r>
              <a:rPr lang="zh-CN" altLang="en-US" dirty="0" smtClean="0"/>
              <a:t>装箱清单  </a:t>
            </a:r>
            <a:r>
              <a:rPr lang="en-US" dirty="0" smtClean="0"/>
              <a:t>（ </a:t>
            </a:r>
            <a:r>
              <a:rPr lang="zh-CN" altLang="en-US" dirty="0" smtClean="0"/>
              <a:t>副本</a:t>
            </a:r>
            <a:r>
              <a:rPr lang="en-US" dirty="0" smtClean="0"/>
              <a:t>） ，  </a:t>
            </a:r>
            <a:r>
              <a:rPr lang="zh-CN" altLang="en-US" dirty="0" smtClean="0"/>
              <a:t>向海关申报</a:t>
            </a:r>
            <a:r>
              <a:rPr lang="en-US" dirty="0" smtClean="0"/>
              <a:t>，  </a:t>
            </a:r>
            <a:r>
              <a:rPr lang="zh-CN" altLang="en-US" dirty="0" smtClean="0"/>
              <a:t>属</a:t>
            </a:r>
            <a:r>
              <a:rPr lang="zh-CN" altLang="en-US" dirty="0" smtClean="0"/>
              <a:t>出口许可证管理</a:t>
            </a:r>
            <a:r>
              <a:rPr lang="zh-CN" altLang="en-US" dirty="0" smtClean="0"/>
              <a:t>的商品应交验出口许可证</a:t>
            </a:r>
            <a:r>
              <a:rPr lang="en-US" dirty="0" smtClean="0"/>
              <a:t>。  </a:t>
            </a:r>
            <a:r>
              <a:rPr lang="zh-CN" altLang="en-US" dirty="0" smtClean="0"/>
              <a:t>应征出口税的商品应缴纳出口税</a:t>
            </a:r>
            <a:r>
              <a:rPr lang="en-US" dirty="0" smtClean="0"/>
              <a:t>。</a:t>
            </a:r>
            <a:endParaRPr lang="zh-CN" altLang="en-US" dirty="0" smtClean="0"/>
          </a:p>
          <a:p>
            <a:r>
              <a:rPr lang="en-US" dirty="0" smtClean="0"/>
              <a:t>④</a:t>
            </a:r>
            <a:r>
              <a:rPr lang="zh-CN" altLang="en-US" dirty="0" smtClean="0"/>
              <a:t>从非保税区运入保税区已办妥进口手续的进口货物</a:t>
            </a:r>
            <a:r>
              <a:rPr lang="en-US" dirty="0" smtClean="0"/>
              <a:t>、   </a:t>
            </a:r>
            <a:r>
              <a:rPr lang="zh-CN" altLang="en-US" dirty="0" smtClean="0"/>
              <a:t>物品  </a:t>
            </a:r>
            <a:r>
              <a:rPr lang="en-US" dirty="0" smtClean="0"/>
              <a:t>（ </a:t>
            </a:r>
            <a:r>
              <a:rPr lang="zh-CN" altLang="en-US" dirty="0" smtClean="0"/>
              <a:t>包括供生产出口产品的 料</a:t>
            </a:r>
            <a:r>
              <a:rPr lang="en-US" dirty="0" smtClean="0"/>
              <a:t>、  </a:t>
            </a:r>
            <a:r>
              <a:rPr lang="zh-CN" altLang="en-US" dirty="0" smtClean="0"/>
              <a:t>件</a:t>
            </a:r>
            <a:r>
              <a:rPr lang="en-US" dirty="0" smtClean="0"/>
              <a:t>）  </a:t>
            </a:r>
            <a:r>
              <a:rPr lang="zh-CN" altLang="en-US" dirty="0" smtClean="0"/>
              <a:t>不予退税</a:t>
            </a:r>
            <a:r>
              <a:rPr lang="en-US" dirty="0" smtClean="0"/>
              <a:t>。</a:t>
            </a:r>
            <a:endParaRPr lang="zh-CN" altLang="en-US" dirty="0" smtClean="0"/>
          </a:p>
          <a:p>
            <a:r>
              <a:rPr lang="en-US" dirty="0" smtClean="0"/>
              <a:t>⑤</a:t>
            </a:r>
            <a:r>
              <a:rPr lang="zh-CN" altLang="en-US" dirty="0" smtClean="0"/>
              <a:t>从非保税区运入保税区</a:t>
            </a:r>
            <a:r>
              <a:rPr lang="en-US" dirty="0" smtClean="0"/>
              <a:t>，   </a:t>
            </a:r>
            <a:r>
              <a:rPr lang="zh-CN" altLang="en-US" dirty="0" smtClean="0"/>
              <a:t>供区内使用的机器设备</a:t>
            </a:r>
            <a:r>
              <a:rPr lang="en-US" dirty="0" smtClean="0"/>
              <a:t>   （ </a:t>
            </a:r>
            <a:r>
              <a:rPr lang="zh-CN" altLang="en-US" dirty="0" smtClean="0"/>
              <a:t>包括在保税区承包工程施工使用  的机器设备</a:t>
            </a:r>
            <a:r>
              <a:rPr lang="en-US" dirty="0" smtClean="0"/>
              <a:t>） 、  </a:t>
            </a:r>
            <a:r>
              <a:rPr lang="zh-CN" altLang="en-US" dirty="0" smtClean="0"/>
              <a:t>交通工具</a:t>
            </a:r>
            <a:r>
              <a:rPr lang="en-US" dirty="0" smtClean="0"/>
              <a:t>、  </a:t>
            </a:r>
            <a:r>
              <a:rPr lang="zh-CN" altLang="en-US" dirty="0" smtClean="0"/>
              <a:t>办公用品和日常生活用品</a:t>
            </a:r>
            <a:r>
              <a:rPr lang="en-US" dirty="0" smtClean="0"/>
              <a:t>，  </a:t>
            </a:r>
            <a:r>
              <a:rPr lang="zh-CN" altLang="en-US" dirty="0" smtClean="0"/>
              <a:t>应由使用单位在上述物资</a:t>
            </a:r>
            <a:r>
              <a:rPr lang="en-US" dirty="0" smtClean="0"/>
              <a:t>、   </a:t>
            </a:r>
            <a:r>
              <a:rPr lang="zh-CN" altLang="en-US" dirty="0" smtClean="0"/>
              <a:t>物品运</a:t>
            </a:r>
            <a:r>
              <a:rPr lang="zh-CN" altLang="en-US" dirty="0" smtClean="0"/>
              <a:t>入</a:t>
            </a:r>
            <a:r>
              <a:rPr lang="zh-CN" altLang="en-US" dirty="0" smtClean="0"/>
              <a:t>保税区时</a:t>
            </a:r>
            <a:r>
              <a:rPr lang="en-US" dirty="0" smtClean="0"/>
              <a:t>，  </a:t>
            </a:r>
            <a:r>
              <a:rPr lang="zh-CN" altLang="en-US" dirty="0" smtClean="0"/>
              <a:t>向海关报送清单两份</a:t>
            </a:r>
            <a:r>
              <a:rPr lang="en-US" dirty="0" smtClean="0"/>
              <a:t>，  </a:t>
            </a:r>
            <a:r>
              <a:rPr lang="zh-CN" altLang="en-US" dirty="0" smtClean="0"/>
              <a:t>经海关核验认可后</a:t>
            </a:r>
            <a:r>
              <a:rPr lang="en-US" dirty="0" smtClean="0"/>
              <a:t>，  </a:t>
            </a:r>
            <a:r>
              <a:rPr lang="zh-CN" altLang="en-US" dirty="0" smtClean="0"/>
              <a:t>始准运入保税区</a:t>
            </a:r>
            <a:r>
              <a:rPr lang="en-US" dirty="0" smtClean="0"/>
              <a:t>。  </a:t>
            </a:r>
            <a:r>
              <a:rPr lang="zh-CN" altLang="en-US" dirty="0" smtClean="0"/>
              <a:t>对上述货物的</a:t>
            </a:r>
            <a:r>
              <a:rPr lang="zh-CN" altLang="en-US" dirty="0" smtClean="0"/>
              <a:t>进出口</a:t>
            </a:r>
            <a:r>
              <a:rPr lang="zh-CN" altLang="en-US" dirty="0" smtClean="0"/>
              <a:t>和使用等情况</a:t>
            </a:r>
            <a:r>
              <a:rPr lang="en-US" dirty="0" smtClean="0"/>
              <a:t>，  </a:t>
            </a:r>
            <a:r>
              <a:rPr lang="zh-CN" altLang="en-US" dirty="0" smtClean="0"/>
              <a:t>有关企业应建立专门账册</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r>
              <a:rPr lang="en-US" dirty="0" smtClean="0"/>
              <a:t>（５）  </a:t>
            </a:r>
            <a:r>
              <a:rPr lang="zh-CN" altLang="en-US" dirty="0" smtClean="0"/>
              <a:t>运出保税区货物的报关</a:t>
            </a:r>
            <a:r>
              <a:rPr lang="en-US" dirty="0" smtClean="0"/>
              <a:t>。</a:t>
            </a:r>
            <a:endParaRPr lang="zh-CN" altLang="en-US" dirty="0" smtClean="0"/>
          </a:p>
          <a:p>
            <a:r>
              <a:rPr lang="en-US" dirty="0" smtClean="0"/>
              <a:t>①</a:t>
            </a:r>
            <a:r>
              <a:rPr lang="zh-CN" altLang="en-US" dirty="0" smtClean="0"/>
              <a:t>保税区出口货物</a:t>
            </a:r>
            <a:r>
              <a:rPr lang="en-US" dirty="0" smtClean="0"/>
              <a:t>，  </a:t>
            </a:r>
            <a:r>
              <a:rPr lang="zh-CN" altLang="en-US" dirty="0" smtClean="0"/>
              <a:t>应经设有海关的专用通道出口</a:t>
            </a:r>
            <a:r>
              <a:rPr lang="en-US" dirty="0" smtClean="0"/>
              <a:t>，   </a:t>
            </a:r>
            <a:r>
              <a:rPr lang="zh-CN" altLang="en-US" dirty="0" smtClean="0"/>
              <a:t>并接受海关检查</a:t>
            </a:r>
            <a:r>
              <a:rPr lang="en-US" dirty="0" smtClean="0"/>
              <a:t>。  </a:t>
            </a:r>
            <a:r>
              <a:rPr lang="zh-CN" altLang="en-US" dirty="0" smtClean="0"/>
              <a:t>保税区货物经非 保税区出口时</a:t>
            </a:r>
            <a:r>
              <a:rPr lang="en-US" dirty="0" smtClean="0"/>
              <a:t>，  </a:t>
            </a:r>
            <a:r>
              <a:rPr lang="zh-CN" altLang="en-US" dirty="0" smtClean="0"/>
              <a:t>按  </a:t>
            </a:r>
            <a:r>
              <a:rPr lang="en-US" dirty="0" smtClean="0"/>
              <a:t>“ </a:t>
            </a:r>
            <a:r>
              <a:rPr lang="zh-CN" altLang="en-US" dirty="0" smtClean="0"/>
              <a:t>出口转关运输</a:t>
            </a:r>
            <a:r>
              <a:rPr lang="en-US" dirty="0" smtClean="0"/>
              <a:t>”   </a:t>
            </a:r>
            <a:r>
              <a:rPr lang="zh-CN" altLang="en-US" dirty="0" smtClean="0"/>
              <a:t>的规定办理</a:t>
            </a:r>
            <a:r>
              <a:rPr lang="en-US" dirty="0" smtClean="0"/>
              <a:t>。  </a:t>
            </a:r>
            <a:r>
              <a:rPr lang="zh-CN" altLang="en-US" dirty="0" smtClean="0"/>
              <a:t>保税区货物运往非保税区的</a:t>
            </a:r>
            <a:r>
              <a:rPr lang="en-US" dirty="0" smtClean="0"/>
              <a:t>，   </a:t>
            </a:r>
            <a:r>
              <a:rPr lang="zh-CN" altLang="en-US" dirty="0" smtClean="0"/>
              <a:t>视同进口</a:t>
            </a:r>
            <a:r>
              <a:rPr lang="en-US" dirty="0" smtClean="0"/>
              <a:t>。</a:t>
            </a:r>
            <a:endParaRPr lang="zh-CN" altLang="en-US" dirty="0" smtClean="0"/>
          </a:p>
          <a:p>
            <a:r>
              <a:rPr lang="en-US" dirty="0" smtClean="0"/>
              <a:t>②</a:t>
            </a:r>
            <a:r>
              <a:rPr lang="zh-CN" altLang="en-US" dirty="0" smtClean="0"/>
              <a:t>保税区货物运往非保税区时</a:t>
            </a:r>
            <a:r>
              <a:rPr lang="en-US" dirty="0" smtClean="0"/>
              <a:t>， </a:t>
            </a:r>
            <a:r>
              <a:rPr lang="zh-CN" altLang="en-US" dirty="0" smtClean="0"/>
              <a:t>收货人或其代理人应向海关填报进口货物报关单一式两 份</a:t>
            </a:r>
            <a:r>
              <a:rPr lang="en-US" dirty="0" smtClean="0"/>
              <a:t>，  </a:t>
            </a:r>
            <a:r>
              <a:rPr lang="zh-CN" altLang="en-US" dirty="0" smtClean="0"/>
              <a:t>并随附商业发票  </a:t>
            </a:r>
            <a:r>
              <a:rPr lang="en-US" dirty="0" smtClean="0"/>
              <a:t>（ </a:t>
            </a:r>
            <a:r>
              <a:rPr lang="zh-CN" altLang="en-US" dirty="0" smtClean="0"/>
              <a:t>副本</a:t>
            </a:r>
            <a:r>
              <a:rPr lang="en-US" dirty="0" smtClean="0"/>
              <a:t>） 、  </a:t>
            </a:r>
            <a:r>
              <a:rPr lang="zh-CN" altLang="en-US" dirty="0" smtClean="0"/>
              <a:t>装箱清单  </a:t>
            </a:r>
            <a:r>
              <a:rPr lang="en-US" dirty="0" smtClean="0"/>
              <a:t>（ </a:t>
            </a:r>
            <a:r>
              <a:rPr lang="zh-CN" altLang="en-US" dirty="0" smtClean="0"/>
              <a:t>副本</a:t>
            </a:r>
            <a:r>
              <a:rPr lang="en-US" dirty="0" smtClean="0"/>
              <a:t>） ，  </a:t>
            </a:r>
            <a:r>
              <a:rPr lang="zh-CN" altLang="en-US" dirty="0" smtClean="0"/>
              <a:t>其中涉及进口许可证管理的商品</a:t>
            </a:r>
            <a:r>
              <a:rPr lang="en-US" dirty="0" smtClean="0"/>
              <a:t>，   </a:t>
            </a:r>
            <a:r>
              <a:rPr lang="zh-CN" altLang="en-US" dirty="0" smtClean="0"/>
              <a:t>还应 交验进口许可证办理进口和纳税手续</a:t>
            </a:r>
            <a:r>
              <a:rPr lang="en-US" dirty="0" smtClean="0"/>
              <a:t>。</a:t>
            </a:r>
            <a:endParaRPr lang="zh-CN" altLang="en-US" dirty="0" smtClean="0"/>
          </a:p>
          <a:p>
            <a:r>
              <a:rPr lang="en-US" dirty="0" smtClean="0"/>
              <a:t>③</a:t>
            </a:r>
            <a:r>
              <a:rPr lang="zh-CN" altLang="en-US" dirty="0" smtClean="0"/>
              <a:t>保税区内生产的产品销往非保税区时</a:t>
            </a:r>
            <a:r>
              <a:rPr lang="en-US" dirty="0" smtClean="0"/>
              <a:t>， </a:t>
            </a:r>
            <a:r>
              <a:rPr lang="zh-CN" altLang="en-US" dirty="0" smtClean="0"/>
              <a:t>由收货人或其代理人填写进口货物报关单一式 两份</a:t>
            </a:r>
            <a:r>
              <a:rPr lang="en-US" dirty="0" smtClean="0"/>
              <a:t>，  </a:t>
            </a:r>
            <a:r>
              <a:rPr lang="zh-CN" altLang="en-US" dirty="0" smtClean="0"/>
              <a:t>并随附商业发票  </a:t>
            </a:r>
            <a:r>
              <a:rPr lang="en-US" dirty="0" smtClean="0"/>
              <a:t>（ </a:t>
            </a:r>
            <a:r>
              <a:rPr lang="zh-CN" altLang="en-US" dirty="0" smtClean="0"/>
              <a:t>副本</a:t>
            </a:r>
            <a:r>
              <a:rPr lang="en-US" dirty="0" smtClean="0"/>
              <a:t>） 、  </a:t>
            </a:r>
            <a:r>
              <a:rPr lang="zh-CN" altLang="en-US" dirty="0" smtClean="0"/>
              <a:t>装 箱 清 单  </a:t>
            </a:r>
            <a:r>
              <a:rPr lang="en-US" dirty="0" smtClean="0"/>
              <a:t>（ </a:t>
            </a:r>
            <a:r>
              <a:rPr lang="zh-CN" altLang="en-US" dirty="0" smtClean="0"/>
              <a:t>副 本</a:t>
            </a:r>
            <a:r>
              <a:rPr lang="en-US" dirty="0" smtClean="0"/>
              <a:t>）  </a:t>
            </a:r>
            <a:r>
              <a:rPr lang="zh-CN" altLang="en-US" dirty="0" smtClean="0"/>
              <a:t>向 海 关 申 报</a:t>
            </a:r>
            <a:r>
              <a:rPr lang="en-US" dirty="0" smtClean="0"/>
              <a:t>，  </a:t>
            </a:r>
            <a:r>
              <a:rPr lang="zh-CN" altLang="en-US" dirty="0" smtClean="0"/>
              <a:t>海 关 对 产 品 所 含 的 进 </a:t>
            </a:r>
            <a:r>
              <a:rPr lang="zh-CN" altLang="en-US" dirty="0" smtClean="0"/>
              <a:t>口料</a:t>
            </a:r>
            <a:r>
              <a:rPr lang="en-US" dirty="0" smtClean="0"/>
              <a:t>、  </a:t>
            </a:r>
            <a:r>
              <a:rPr lang="zh-CN" altLang="en-US" dirty="0" smtClean="0"/>
              <a:t>件征税</a:t>
            </a:r>
            <a:r>
              <a:rPr lang="en-US" dirty="0" smtClean="0"/>
              <a:t>，  </a:t>
            </a:r>
            <a:r>
              <a:rPr lang="zh-CN" altLang="en-US" dirty="0" smtClean="0"/>
              <a:t>或对无法清楚申报所含进口料</a:t>
            </a:r>
            <a:r>
              <a:rPr lang="en-US" dirty="0" smtClean="0"/>
              <a:t>、   </a:t>
            </a:r>
            <a:r>
              <a:rPr lang="zh-CN" altLang="en-US" dirty="0" smtClean="0"/>
              <a:t>件的品名</a:t>
            </a:r>
            <a:r>
              <a:rPr lang="en-US" dirty="0" smtClean="0"/>
              <a:t>、  </a:t>
            </a:r>
            <a:r>
              <a:rPr lang="zh-CN" altLang="en-US" dirty="0" smtClean="0"/>
              <a:t>数量</a:t>
            </a:r>
            <a:r>
              <a:rPr lang="en-US" dirty="0" smtClean="0"/>
              <a:t>、  </a:t>
            </a:r>
            <a:r>
              <a:rPr lang="zh-CN" altLang="en-US" dirty="0" smtClean="0"/>
              <a:t>重量和单价等的产品</a:t>
            </a:r>
            <a:r>
              <a:rPr lang="en-US" dirty="0" smtClean="0"/>
              <a:t>，  </a:t>
            </a:r>
            <a:r>
              <a:rPr lang="zh-CN" altLang="en-US" dirty="0" smtClean="0"/>
              <a:t>按成 品征税</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200000"/>
              </a:lnSpc>
            </a:pPr>
            <a:r>
              <a:rPr lang="en-US" dirty="0" smtClean="0"/>
              <a:t>（６）  </a:t>
            </a:r>
            <a:r>
              <a:rPr lang="zh-CN" altLang="en-US" dirty="0" smtClean="0"/>
              <a:t>生产企业进出口货物的报关</a:t>
            </a:r>
            <a:r>
              <a:rPr lang="en-US" dirty="0" smtClean="0"/>
              <a:t>。</a:t>
            </a:r>
            <a:endParaRPr lang="zh-CN" altLang="en-US" dirty="0" smtClean="0"/>
          </a:p>
          <a:p>
            <a:pPr>
              <a:lnSpc>
                <a:spcPct val="200000"/>
              </a:lnSpc>
            </a:pPr>
            <a:r>
              <a:rPr lang="en-US" dirty="0" smtClean="0"/>
              <a:t>①</a:t>
            </a:r>
            <a:r>
              <a:rPr lang="zh-CN" altLang="en-US" dirty="0" smtClean="0"/>
              <a:t>保税区内生产企业在进出口货物前</a:t>
            </a:r>
            <a:r>
              <a:rPr lang="en-US" dirty="0" smtClean="0"/>
              <a:t>，  </a:t>
            </a:r>
            <a:r>
              <a:rPr lang="zh-CN" altLang="en-US" dirty="0" smtClean="0"/>
              <a:t>应对其产品及料</a:t>
            </a:r>
            <a:r>
              <a:rPr lang="en-US" dirty="0" smtClean="0"/>
              <a:t>、  </a:t>
            </a:r>
            <a:r>
              <a:rPr lang="zh-CN" altLang="en-US" dirty="0" smtClean="0"/>
              <a:t>件的进口</a:t>
            </a:r>
            <a:r>
              <a:rPr lang="en-US" dirty="0" smtClean="0"/>
              <a:t>、  </a:t>
            </a:r>
            <a:r>
              <a:rPr lang="zh-CN" altLang="en-US" dirty="0" smtClean="0"/>
              <a:t>储存</a:t>
            </a:r>
            <a:r>
              <a:rPr lang="en-US" dirty="0" smtClean="0"/>
              <a:t>、  </a:t>
            </a:r>
            <a:r>
              <a:rPr lang="zh-CN" altLang="en-US" dirty="0" smtClean="0"/>
              <a:t>出口和销售 等情况分别建立专门的账册</a:t>
            </a:r>
            <a:r>
              <a:rPr lang="en-US" dirty="0" smtClean="0"/>
              <a:t>，   </a:t>
            </a:r>
            <a:r>
              <a:rPr lang="zh-CN" altLang="en-US" dirty="0" smtClean="0"/>
              <a:t>方便海关随时进行检查</a:t>
            </a:r>
            <a:r>
              <a:rPr lang="en-US" dirty="0" smtClean="0"/>
              <a:t>。</a:t>
            </a:r>
            <a:endParaRPr lang="zh-CN" altLang="en-US" dirty="0" smtClean="0"/>
          </a:p>
          <a:p>
            <a:pPr>
              <a:lnSpc>
                <a:spcPct val="200000"/>
              </a:lnSpc>
            </a:pPr>
            <a:r>
              <a:rPr lang="en-US" dirty="0" smtClean="0"/>
              <a:t>②</a:t>
            </a:r>
            <a:r>
              <a:rPr lang="zh-CN" altLang="en-US" dirty="0" smtClean="0"/>
              <a:t>保税区内生产企业进出口货物除按运入或运出保税区货物的报关要求报关外</a:t>
            </a:r>
            <a:r>
              <a:rPr lang="en-US" dirty="0" smtClean="0"/>
              <a:t>， </a:t>
            </a:r>
            <a:r>
              <a:rPr lang="zh-CN" altLang="en-US" dirty="0" smtClean="0"/>
              <a:t>其进口 料</a:t>
            </a:r>
            <a:r>
              <a:rPr lang="en-US" dirty="0" smtClean="0"/>
              <a:t>、  </a:t>
            </a:r>
            <a:r>
              <a:rPr lang="zh-CN" altLang="en-US" dirty="0" smtClean="0"/>
              <a:t>件应自进口之日起一年内加工成品返销境外</a:t>
            </a:r>
            <a:r>
              <a:rPr lang="en-US" dirty="0" smtClean="0"/>
              <a:t>，  </a:t>
            </a:r>
            <a:r>
              <a:rPr lang="zh-CN" altLang="en-US" dirty="0" smtClean="0"/>
              <a:t>未能返销的</a:t>
            </a:r>
            <a:r>
              <a:rPr lang="en-US" dirty="0" smtClean="0"/>
              <a:t>，  </a:t>
            </a:r>
            <a:r>
              <a:rPr lang="zh-CN" altLang="en-US" dirty="0" smtClean="0"/>
              <a:t>可向海关申请延期</a:t>
            </a:r>
            <a:r>
              <a:rPr lang="en-US" dirty="0" smtClean="0"/>
              <a:t>，  </a:t>
            </a:r>
            <a:r>
              <a:rPr lang="zh-CN" altLang="en-US" dirty="0" smtClean="0"/>
              <a:t>延期</a:t>
            </a:r>
            <a:r>
              <a:rPr lang="zh-CN" altLang="en-US" dirty="0" smtClean="0"/>
              <a:t>最长</a:t>
            </a:r>
            <a:r>
              <a:rPr lang="zh-CN" altLang="en-US" dirty="0" smtClean="0"/>
              <a:t>不得超过一年</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en-US" dirty="0" smtClean="0"/>
              <a:t>③</a:t>
            </a:r>
            <a:r>
              <a:rPr lang="zh-CN" altLang="en-US" dirty="0" smtClean="0"/>
              <a:t>保税区生产企业进口的料</a:t>
            </a:r>
            <a:r>
              <a:rPr lang="en-US" dirty="0" smtClean="0"/>
              <a:t>、   </a:t>
            </a:r>
            <a:r>
              <a:rPr lang="zh-CN" altLang="en-US" dirty="0" smtClean="0"/>
              <a:t>件因特殊需要运往非保税区委托加工的</a:t>
            </a:r>
            <a:r>
              <a:rPr lang="en-US" dirty="0" smtClean="0"/>
              <a:t>，  </a:t>
            </a:r>
            <a:r>
              <a:rPr lang="zh-CN" altLang="en-US" dirty="0" smtClean="0"/>
              <a:t>须事先向海关申 请并登记备案</a:t>
            </a:r>
            <a:r>
              <a:rPr lang="en-US" dirty="0" smtClean="0"/>
              <a:t>，  </a:t>
            </a:r>
            <a:r>
              <a:rPr lang="zh-CN" altLang="en-US" dirty="0" smtClean="0"/>
              <a:t>经海关核准后</a:t>
            </a:r>
            <a:r>
              <a:rPr lang="en-US" dirty="0" smtClean="0"/>
              <a:t>，  </a:t>
            </a:r>
            <a:r>
              <a:rPr lang="zh-CN" altLang="en-US" dirty="0" smtClean="0"/>
              <a:t>料</a:t>
            </a:r>
            <a:r>
              <a:rPr lang="en-US" dirty="0" smtClean="0"/>
              <a:t>、  </a:t>
            </a:r>
            <a:r>
              <a:rPr lang="zh-CN" altLang="en-US" dirty="0" smtClean="0"/>
              <a:t>件或成品进出保税区时</a:t>
            </a:r>
            <a:r>
              <a:rPr lang="en-US" dirty="0" smtClean="0"/>
              <a:t>，  </a:t>
            </a:r>
            <a:r>
              <a:rPr lang="zh-CN" altLang="en-US" dirty="0" smtClean="0"/>
              <a:t>由企业向海关交验产品或料</a:t>
            </a:r>
            <a:r>
              <a:rPr lang="en-US" dirty="0" smtClean="0"/>
              <a:t>、</a:t>
            </a:r>
            <a:r>
              <a:rPr lang="zh-CN" altLang="en-US" dirty="0" smtClean="0"/>
              <a:t>件</a:t>
            </a:r>
            <a:r>
              <a:rPr lang="zh-CN" altLang="en-US" dirty="0" smtClean="0"/>
              <a:t>清单</a:t>
            </a:r>
            <a:r>
              <a:rPr lang="en-US" dirty="0" smtClean="0"/>
              <a:t>，  </a:t>
            </a:r>
            <a:r>
              <a:rPr lang="zh-CN" altLang="en-US" dirty="0" smtClean="0"/>
              <a:t>海关凭此验放</a:t>
            </a:r>
            <a:r>
              <a:rPr lang="en-US" dirty="0" smtClean="0"/>
              <a:t>。  </a:t>
            </a:r>
            <a:r>
              <a:rPr lang="zh-CN" altLang="en-US" dirty="0" smtClean="0"/>
              <a:t>出区加工的产品应在委托加工合同执行完毕后 </a:t>
            </a:r>
            <a:r>
              <a:rPr lang="en-US" dirty="0" smtClean="0"/>
              <a:t>３０ </a:t>
            </a:r>
            <a:r>
              <a:rPr lang="zh-CN" altLang="en-US" dirty="0" smtClean="0"/>
              <a:t>天内向海关办理 核销手续</a:t>
            </a:r>
            <a:r>
              <a:rPr lang="en-US" dirty="0" smtClean="0"/>
              <a:t>，  </a:t>
            </a:r>
            <a:r>
              <a:rPr lang="zh-CN" altLang="en-US" dirty="0" smtClean="0"/>
              <a:t>并将产品及剩余料</a:t>
            </a:r>
            <a:r>
              <a:rPr lang="en-US" dirty="0" smtClean="0"/>
              <a:t>、  </a:t>
            </a:r>
            <a:r>
              <a:rPr lang="zh-CN" altLang="en-US" dirty="0" smtClean="0"/>
              <a:t>件按规定期限全部运回区内</a:t>
            </a:r>
            <a:r>
              <a:rPr lang="en-US" dirty="0" smtClean="0"/>
              <a:t>。</a:t>
            </a:r>
            <a:endParaRPr lang="zh-CN" altLang="en-US" dirty="0" smtClean="0"/>
          </a:p>
          <a:p>
            <a:pPr>
              <a:lnSpc>
                <a:spcPct val="150000"/>
              </a:lnSpc>
            </a:pPr>
            <a:r>
              <a:rPr lang="en-US" dirty="0" smtClean="0"/>
              <a:t>④</a:t>
            </a:r>
            <a:r>
              <a:rPr lang="zh-CN" altLang="en-US" dirty="0" smtClean="0"/>
              <a:t>非保税区料</a:t>
            </a:r>
            <a:r>
              <a:rPr lang="en-US" dirty="0" smtClean="0"/>
              <a:t>、  </a:t>
            </a:r>
            <a:r>
              <a:rPr lang="zh-CN" altLang="en-US" dirty="0" smtClean="0"/>
              <a:t>件运入保税区内加工的</a:t>
            </a:r>
            <a:r>
              <a:rPr lang="en-US" dirty="0" smtClean="0"/>
              <a:t>，   </a:t>
            </a:r>
            <a:r>
              <a:rPr lang="zh-CN" altLang="en-US" dirty="0" smtClean="0"/>
              <a:t>比照保税区料</a:t>
            </a:r>
            <a:r>
              <a:rPr lang="en-US" dirty="0" smtClean="0"/>
              <a:t>、  </a:t>
            </a:r>
            <a:r>
              <a:rPr lang="zh-CN" altLang="en-US" dirty="0" smtClean="0"/>
              <a:t>件运往非保税区委托加工的规 定办理</a:t>
            </a:r>
            <a:r>
              <a:rPr lang="en-US" dirty="0" smtClean="0"/>
              <a:t>。  </a:t>
            </a:r>
            <a:r>
              <a:rPr lang="zh-CN" altLang="en-US" dirty="0" smtClean="0"/>
              <a:t>如需使用和消耗进口料</a:t>
            </a:r>
            <a:r>
              <a:rPr lang="en-US" dirty="0" smtClean="0"/>
              <a:t>、   </a:t>
            </a:r>
            <a:r>
              <a:rPr lang="zh-CN" altLang="en-US" dirty="0" smtClean="0"/>
              <a:t>件的</a:t>
            </a:r>
            <a:r>
              <a:rPr lang="en-US" dirty="0" smtClean="0"/>
              <a:t>，  </a:t>
            </a:r>
            <a:r>
              <a:rPr lang="zh-CN" altLang="en-US" dirty="0" smtClean="0"/>
              <a:t>应事先报经海关批准</a:t>
            </a:r>
            <a:r>
              <a:rPr lang="en-US" dirty="0" smtClean="0"/>
              <a:t>，  </a:t>
            </a:r>
            <a:r>
              <a:rPr lang="zh-CN" altLang="en-US" dirty="0" smtClean="0"/>
              <a:t>并办理进口和纳税手续</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保税仓库</a:t>
            </a:r>
            <a:r>
              <a:rPr lang="en-US" dirty="0" smtClean="0"/>
              <a:t>、  </a:t>
            </a:r>
            <a:r>
              <a:rPr lang="zh-CN" altLang="en-US" dirty="0" smtClean="0"/>
              <a:t>保税工厂</a:t>
            </a:r>
            <a:r>
              <a:rPr lang="en-US" dirty="0" smtClean="0"/>
              <a:t>、  </a:t>
            </a:r>
            <a:r>
              <a:rPr lang="zh-CN" altLang="en-US" dirty="0" smtClean="0"/>
              <a:t>保税集团及 保税区进出口货物的通关</a:t>
            </a:r>
            <a:endParaRPr lang="zh-CN" altLang="zh-CN" dirty="0" smtClean="0"/>
          </a:p>
        </p:txBody>
      </p:sp>
      <p:sp>
        <p:nvSpPr>
          <p:cNvPr id="82947" name="Rectangle 3"/>
          <p:cNvSpPr>
            <a:spLocks noGrp="1" noChangeArrowheads="1"/>
          </p:cNvSpPr>
          <p:nvPr>
            <p:ph type="body" idx="1"/>
          </p:nvPr>
        </p:nvSpPr>
        <p:spPr/>
        <p:txBody>
          <a:bodyPr/>
          <a:lstStyle/>
          <a:p>
            <a:pPr>
              <a:lnSpc>
                <a:spcPct val="150000"/>
              </a:lnSpc>
            </a:pPr>
            <a:r>
              <a:rPr lang="en-US" dirty="0" smtClean="0"/>
              <a:t>（７）  </a:t>
            </a:r>
            <a:r>
              <a:rPr lang="zh-CN" altLang="en-US" dirty="0" smtClean="0"/>
              <a:t>外贸和仓储企业进出口货物的报关</a:t>
            </a:r>
            <a:r>
              <a:rPr lang="en-US" dirty="0" smtClean="0"/>
              <a:t>。</a:t>
            </a:r>
            <a:endParaRPr lang="zh-CN" altLang="en-US" dirty="0" smtClean="0"/>
          </a:p>
          <a:p>
            <a:pPr>
              <a:lnSpc>
                <a:spcPct val="150000"/>
              </a:lnSpc>
            </a:pPr>
            <a:r>
              <a:rPr lang="en-US" dirty="0" smtClean="0"/>
              <a:t>①</a:t>
            </a:r>
            <a:r>
              <a:rPr lang="zh-CN" altLang="en-US" dirty="0" smtClean="0"/>
              <a:t>保税区内外贸企业为区内企业代理进出口货物时</a:t>
            </a:r>
            <a:r>
              <a:rPr lang="en-US" dirty="0" smtClean="0"/>
              <a:t>， </a:t>
            </a:r>
            <a:r>
              <a:rPr lang="zh-CN" altLang="en-US" dirty="0" smtClean="0"/>
              <a:t>须向海关递交外贸企业与生产企业 签订的代理合同和对外成交合同以及其他有关单证</a:t>
            </a:r>
            <a:r>
              <a:rPr lang="en-US" dirty="0" smtClean="0"/>
              <a:t>。   </a:t>
            </a:r>
            <a:r>
              <a:rPr lang="zh-CN" altLang="en-US" dirty="0" smtClean="0"/>
              <a:t>经海关审核验放的代理进口货物和</a:t>
            </a:r>
            <a:r>
              <a:rPr lang="zh-CN" altLang="en-US" dirty="0" smtClean="0"/>
              <a:t>出口产品</a:t>
            </a:r>
            <a:r>
              <a:rPr lang="zh-CN" altLang="en-US" dirty="0" smtClean="0"/>
              <a:t>均不得擅自转让或销往非保税区</a:t>
            </a:r>
            <a:r>
              <a:rPr lang="en-US" dirty="0" smtClean="0"/>
              <a:t>。</a:t>
            </a:r>
            <a:endParaRPr lang="zh-CN" altLang="en-US" dirty="0" smtClean="0"/>
          </a:p>
          <a:p>
            <a:pPr>
              <a:lnSpc>
                <a:spcPct val="150000"/>
              </a:lnSpc>
            </a:pPr>
            <a:r>
              <a:rPr lang="en-US" dirty="0" smtClean="0"/>
              <a:t>②</a:t>
            </a:r>
            <a:r>
              <a:rPr lang="zh-CN" altLang="en-US" dirty="0" smtClean="0"/>
              <a:t>保税区外贸企业不得代理非保税区企业进口货物</a:t>
            </a:r>
            <a:r>
              <a:rPr lang="en-US" dirty="0" smtClean="0"/>
              <a:t>，   </a:t>
            </a:r>
            <a:r>
              <a:rPr lang="zh-CN" altLang="en-US" dirty="0" smtClean="0"/>
              <a:t>或收购非保税区产品出口</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213</TotalTime>
  <Words>13281</Words>
  <Application>Microsoft Office PowerPoint</Application>
  <PresentationFormat>全屏显示(4:3)</PresentationFormat>
  <Paragraphs>815</Paragraphs>
  <Slides>100</Slides>
  <Notes>0</Notes>
  <HiddenSlides>0</HiddenSlides>
  <MMClips>0</MMClips>
  <ScaleCrop>false</ScaleCrop>
  <HeadingPairs>
    <vt:vector size="4" baseType="variant">
      <vt:variant>
        <vt:lpstr>主题</vt:lpstr>
      </vt:variant>
      <vt:variant>
        <vt:i4>1</vt:i4>
      </vt:variant>
      <vt:variant>
        <vt:lpstr>幻灯片标题</vt:lpstr>
      </vt:variant>
      <vt:variant>
        <vt:i4>100</vt:i4>
      </vt:variant>
    </vt:vector>
  </HeadingPairs>
  <TitlesOfParts>
    <vt:vector size="101" baseType="lpstr">
      <vt:lpstr>默认设计模板</vt:lpstr>
      <vt:lpstr>第十一章  国际物流中的海关事务</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第一节  报关制度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第二节　进出口货物通关制度</vt:lpstr>
      <vt:lpstr>第三节　保税进出口货物通关</vt:lpstr>
      <vt:lpstr>第三节　保税进出口货物通关</vt:lpstr>
      <vt:lpstr>第三节　保税进出口货物通关</vt:lpstr>
      <vt:lpstr>第三节　保税进出口货物通关</vt:lpstr>
      <vt:lpstr>第三节　保税进出口货物通关</vt:lpstr>
      <vt:lpstr>第三节　保税进出口货物通关</vt:lpstr>
      <vt:lpstr>第三节　保税进出口货物通关</vt:lpstr>
      <vt:lpstr>第三节　保税进出口货物通关</vt:lpstr>
      <vt:lpstr>第三节　保税进出口货物通关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第四节　保税仓库、  保税工厂、  保税集团及 保税区进出口货物的通关</vt:lpstr>
      <vt:lpstr>谢谢观赏</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102</cp:revision>
  <cp:lastPrinted>1601-01-01T00:00:00Z</cp:lastPrinted>
  <dcterms:created xsi:type="dcterms:W3CDTF">1601-01-01T00:00:00Z</dcterms:created>
  <dcterms:modified xsi:type="dcterms:W3CDTF">2017-08-18T13:16:59Z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