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0" d="100"/>
          <a:sy n="60" d="100"/>
        </p:scale>
        <p:origin x="-168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B8B658-2187-4F64-B16E-641C04091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8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F4827-E946-412D-BC1B-AE578DC70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90AB0-7059-4FBB-9A62-9567BFF637F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1504C-D2EE-4867-9E37-660BAA4E0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D140-4E49-4F2F-BBC4-4744C8890A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DE975-FBF9-48CD-9562-86F04285E6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AFA99-23F0-4A7F-AED6-4112C5679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20E5A-C7FA-4E9F-AA5F-BBD8EE112B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50B3D-EC2A-431D-A835-B5C9E634F0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A2C51-6209-4E56-B933-E2B3C24670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BD0A-B588-42A5-A8F9-AFB2536666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315E-681F-49AB-877F-80C6F9C3FE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A88B-B8E3-4A9F-BFE9-587F7B48CC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DC81-4898-47ED-93E5-B66F90569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3612FF-C63A-4B99-8D4C-3F31E0DCC0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第六章 幼儿教育课程实施</a:t>
            </a:r>
            <a:endParaRPr lang="zh-CN" altLang="zh-CN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4" action="ppaction://hlinksldjump"/>
              </a:rPr>
              <a:t>第一节  幼儿教育课程实施的含义与取向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5" action="ppaction://hlinksldjump"/>
              </a:rPr>
              <a:t>第二节  幼儿教育课程实施环节创设</a:t>
            </a:r>
            <a:endParaRPr lang="en-US" altLang="zh-CN" sz="2900" dirty="0" smtClean="0"/>
          </a:p>
          <a:p>
            <a:pPr>
              <a:lnSpc>
                <a:spcPct val="200000"/>
              </a:lnSpc>
            </a:pPr>
            <a:r>
              <a:rPr lang="zh-CN" altLang="en-US" sz="2900" dirty="0" smtClean="0">
                <a:hlinkClick r:id="rId6" action="ppaction://hlinksldjump"/>
              </a:rPr>
              <a:t>第三节  幼儿教育课程实施策略</a:t>
            </a:r>
            <a:endParaRPr lang="zh-CN" altLang="zh-CN" sz="2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、幼 儿 教 育 课 程 实 施 的 策 </a:t>
            </a:r>
            <a:r>
              <a:rPr lang="zh-CN" altLang="zh-CN" sz="2900" dirty="0" smtClean="0"/>
              <a:t>略</a:t>
            </a:r>
            <a:endParaRPr lang="en-US" altLang="zh-CN" sz="2900" dirty="0" smtClean="0"/>
          </a:p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导 入 环 节 的 一 般 策 略</a:t>
            </a:r>
          </a:p>
          <a:p>
            <a:r>
              <a:rPr lang="zh-CN" altLang="zh-CN" dirty="0" smtClean="0"/>
              <a:t>导 入 是 课 程 或 教 育 活 动 开 始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引 导 幼 儿 进 入 课 程 或 教 育 活 动 过 程 的 组 织 形 式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其 目 的 在 于 引 起 幼 儿 的 注 意 </a:t>
            </a:r>
            <a:r>
              <a:rPr lang="en-US" altLang="zh-CN" dirty="0" smtClean="0"/>
              <a:t>,</a:t>
            </a:r>
            <a:r>
              <a:rPr lang="zh-CN" altLang="zh-CN" dirty="0" smtClean="0"/>
              <a:t>激 发 幼 儿 活 动 的 兴 趣 、求 知 欲 望 等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常 用 的 导 入 策 略 有 以 下 几 种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直 观 导 入</a:t>
            </a:r>
          </a:p>
          <a:p>
            <a:r>
              <a:rPr lang="zh-CN" altLang="zh-CN" dirty="0" smtClean="0"/>
              <a:t>直 观 导 入 即 运 用 直 观 的 方 式 </a:t>
            </a:r>
            <a:r>
              <a:rPr lang="en-US" altLang="zh-CN" dirty="0" smtClean="0"/>
              <a:t>, </a:t>
            </a:r>
            <a:r>
              <a:rPr lang="zh-CN" altLang="zh-CN" dirty="0" smtClean="0"/>
              <a:t>通 过 激 发 幼 儿 的 兴 趣 导 入 活 动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如 故 事 、 猜 谜 、 材 料 </a:t>
            </a:r>
            <a:r>
              <a:rPr lang="zh-CN" altLang="zh-CN" dirty="0" smtClean="0"/>
              <a:t>演示 </a:t>
            </a:r>
            <a:r>
              <a:rPr lang="zh-CN" altLang="zh-CN" dirty="0" smtClean="0"/>
              <a:t>、视 频 、图 片 等 方 式 。</a:t>
            </a:r>
            <a:endParaRPr lang="zh-CN" altLang="zh-CN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zh-CN" dirty="0" smtClean="0"/>
              <a:t>游 戏 导 入</a:t>
            </a:r>
          </a:p>
          <a:p>
            <a:r>
              <a:rPr lang="zh-CN" altLang="zh-CN" dirty="0" smtClean="0"/>
              <a:t>游 戏 导 入 即 通 过 游 戏 的 形 式 导 入 活 动 。游 戏 是 幼 儿 最 喜 爱 的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活 动 开 始 时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教 师 可 以 用 游 戏 的 方 式 或 者 游 戏 的 口 吻 创 设 游 戏 的 情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激 发 幼 儿 参 与 活 动 的 兴 趣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情 境 导 入</a:t>
            </a:r>
          </a:p>
          <a:p>
            <a:r>
              <a:rPr lang="zh-CN" altLang="zh-CN" dirty="0" smtClean="0"/>
              <a:t>情 境 导 入 即 通 过 创 设 情 境 导 入 活 动 。教 师 根 据 活 动 的 需 要 为 幼 儿 创 设 生 动 、形 象 的 学 习 情 境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产 生 身 临 其 境 的 感 觉 </a:t>
            </a:r>
            <a:r>
              <a:rPr lang="en-US" altLang="zh-CN" dirty="0" smtClean="0"/>
              <a:t>,</a:t>
            </a:r>
            <a:r>
              <a:rPr lang="zh-CN" altLang="zh-CN" dirty="0" smtClean="0"/>
              <a:t>并 引 发 幼 儿 相 应 的 情 感 和 态 度 </a:t>
            </a:r>
            <a:r>
              <a:rPr lang="en-US" altLang="zh-CN" dirty="0" smtClean="0"/>
              <a:t>,</a:t>
            </a:r>
            <a:r>
              <a:rPr lang="zh-CN" altLang="zh-CN" dirty="0" smtClean="0"/>
              <a:t>促 进 幼 儿 学 习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问 题 导 入</a:t>
            </a:r>
          </a:p>
          <a:p>
            <a:r>
              <a:rPr lang="zh-CN" altLang="zh-CN" dirty="0" smtClean="0"/>
              <a:t>问 题 导 入 即 利 用 问 题 引 发 幼 儿 的 学 习 与 活 动 愿 望 </a:t>
            </a:r>
            <a:r>
              <a:rPr lang="en-US" altLang="zh-CN" dirty="0" smtClean="0"/>
              <a:t>, </a:t>
            </a:r>
            <a:r>
              <a:rPr lang="zh-CN" altLang="zh-CN" dirty="0" smtClean="0"/>
              <a:t>包 括 直 接 问 题 导 入 、 悬 念 导 入 等 策 略 。</a:t>
            </a:r>
          </a:p>
          <a:p>
            <a:endParaRPr lang="zh-CN" altLang="zh-CN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基 本 部 分 的 一 般 策 略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创 设 激 发 幼 儿 兴 趣 的 学 习 情 境</a:t>
            </a:r>
          </a:p>
          <a:p>
            <a:r>
              <a:rPr lang="zh-CN" altLang="zh-CN" dirty="0" smtClean="0"/>
              <a:t>教 师 可 以 通 过 激 发 幼 儿 的 兴 趣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幼 儿 形 成 持 续 的 学 习 探 究 兴 趣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活 动 过 程 中 不 断 产 生 创 造 性 思 维 。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设 置 开 放 性 的 提 问 方 式</a:t>
            </a:r>
          </a:p>
          <a:p>
            <a:r>
              <a:rPr lang="zh-CN" altLang="zh-CN" dirty="0" smtClean="0"/>
              <a:t>提 问 是 教 师 运 用 语 言 与 幼 儿 进 行 互 动 的 一 种 最 基 本 也 是 最 常 见 的 教 学 方 法 和 策 略 。 教 师 提 出 的 问 题 是 引 发 幼 儿 不 断 进 行 探 究 活 动 的 必 要 条 件 。教 师 在 活 动 实 施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 注 意 提 问 的 </a:t>
            </a:r>
            <a:r>
              <a:rPr lang="zh-CN" altLang="zh-CN" dirty="0" smtClean="0"/>
              <a:t>方式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常 用 的 提 问 策 略 有 以 下 两 种 </a:t>
            </a:r>
            <a:r>
              <a:rPr lang="en-US" altLang="zh-CN" dirty="0" smtClean="0"/>
              <a:t>: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1) </a:t>
            </a:r>
            <a:r>
              <a:rPr lang="zh-CN" altLang="zh-CN" dirty="0" smtClean="0"/>
              <a:t>启 发 式 提 问 </a:t>
            </a:r>
            <a:endParaRPr lang="en-US" altLang="zh-CN" dirty="0" smtClean="0"/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发 散 式 提 问</a:t>
            </a:r>
          </a:p>
          <a:p>
            <a:endParaRPr lang="zh-CN" altLang="zh-CN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zh-CN" dirty="0" smtClean="0"/>
              <a:t>灵 活 运 用 各 种 教 学 方 法</a:t>
            </a:r>
          </a:p>
          <a:p>
            <a:r>
              <a:rPr lang="en-US" altLang="zh-CN" dirty="0" smtClean="0"/>
              <a:t>“</a:t>
            </a:r>
            <a:r>
              <a:rPr lang="zh-CN" altLang="zh-CN" dirty="0" smtClean="0"/>
              <a:t>教 学 有 法 、教 无 定 法</a:t>
            </a:r>
            <a:r>
              <a:rPr lang="en-US" altLang="zh-CN" dirty="0" smtClean="0"/>
              <a:t>”,</a:t>
            </a:r>
            <a:r>
              <a:rPr lang="zh-CN" altLang="zh-CN" dirty="0" smtClean="0"/>
              <a:t>在 活 动 实 施 过 程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选 择 和 使 用 哪 些 方 法 </a:t>
            </a:r>
            <a:r>
              <a:rPr lang="en-US" altLang="zh-CN" dirty="0" smtClean="0"/>
              <a:t>,</a:t>
            </a:r>
            <a:r>
              <a:rPr lang="zh-CN" altLang="zh-CN" dirty="0" smtClean="0"/>
              <a:t>由 活 动 目 标 和 任 务 来 确 定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还 要 考 虑 活 动 的 性 质 、活 动 内 容 的 特 点 、幼 儿 的 年 龄 特 点 、幼 儿 园 环 境 及 设 备 条 件 等 科 学 地 、灵 活 地 运 用 多 种 教 学 方 法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保 证 活 动 有 序 、有 效 开 展 </a:t>
            </a:r>
            <a:r>
              <a:rPr lang="en-US" altLang="zh-CN" dirty="0" smtClean="0"/>
              <a:t>,</a:t>
            </a:r>
            <a:r>
              <a:rPr lang="zh-CN" altLang="zh-CN" dirty="0" smtClean="0"/>
              <a:t>激 发 幼 儿 的 学 习 </a:t>
            </a:r>
            <a:r>
              <a:rPr lang="zh-CN" altLang="zh-CN" dirty="0" smtClean="0"/>
              <a:t>欲望 </a:t>
            </a:r>
            <a:r>
              <a:rPr lang="en-US" altLang="zh-CN" dirty="0" smtClean="0"/>
              <a:t>,</a:t>
            </a:r>
            <a:r>
              <a:rPr lang="zh-CN" altLang="zh-CN" dirty="0" smtClean="0"/>
              <a:t>使 他 们 积 极 主 动 地 学 习 。根 据 各 种 方 法 的 特 点 </a:t>
            </a:r>
            <a:r>
              <a:rPr lang="en-US" altLang="zh-CN" dirty="0" smtClean="0"/>
              <a:t>,</a:t>
            </a:r>
            <a:r>
              <a:rPr lang="zh-CN" altLang="zh-CN" dirty="0" smtClean="0"/>
              <a:t>可 以 把 幼 儿 园 教 育 活 动 的 方 法 分 为 以 下 几 种 类 型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r>
              <a:rPr lang="en-US" altLang="zh-CN" dirty="0" smtClean="0"/>
              <a:t>(1) </a:t>
            </a:r>
            <a:r>
              <a:rPr lang="zh-CN" altLang="zh-CN" dirty="0" smtClean="0"/>
              <a:t>语 言 传 递 信 息 为 主 的 方 法 。</a:t>
            </a:r>
          </a:p>
          <a:p>
            <a:r>
              <a:rPr lang="en-US" altLang="zh-CN" dirty="0" smtClean="0"/>
              <a:t>(2) </a:t>
            </a:r>
            <a:r>
              <a:rPr lang="zh-CN" altLang="zh-CN" dirty="0" smtClean="0"/>
              <a:t>直 观 感 知 为 主 的 方 法 。</a:t>
            </a:r>
          </a:p>
          <a:p>
            <a:r>
              <a:rPr lang="en-US" altLang="zh-CN" dirty="0" smtClean="0"/>
              <a:t>(3) </a:t>
            </a:r>
            <a:r>
              <a:rPr lang="zh-CN" altLang="zh-CN" dirty="0" smtClean="0"/>
              <a:t>实 践 操 作 的 方 法 。</a:t>
            </a:r>
          </a:p>
          <a:p>
            <a:endParaRPr lang="zh-CN" altLang="zh-CN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5. </a:t>
            </a:r>
            <a:r>
              <a:rPr lang="zh-CN" altLang="zh-CN" dirty="0" smtClean="0"/>
              <a:t>面 向 全 体 儿 童 与 个 别 指 导 相 结 合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在 活 动 实 施 的 整 个 过 程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要 注 意 观 察 全 体 幼 儿 的 学 习 情 况 和 行 为 表 现 </a:t>
            </a:r>
            <a:r>
              <a:rPr lang="en-US" altLang="zh-CN" dirty="0" smtClean="0"/>
              <a:t>,</a:t>
            </a:r>
            <a:r>
              <a:rPr lang="zh-CN" altLang="zh-CN" dirty="0" smtClean="0"/>
              <a:t>关 注 幼 </a:t>
            </a:r>
            <a:r>
              <a:rPr lang="zh-CN" altLang="zh-CN" dirty="0" smtClean="0"/>
              <a:t>儿的 </a:t>
            </a:r>
            <a:r>
              <a:rPr lang="zh-CN" altLang="zh-CN" dirty="0" smtClean="0"/>
              <a:t>情 绪 </a:t>
            </a:r>
            <a:r>
              <a:rPr lang="en-US" altLang="zh-CN" dirty="0" smtClean="0"/>
              <a:t>,</a:t>
            </a:r>
            <a:r>
              <a:rPr lang="zh-CN" altLang="zh-CN" dirty="0" smtClean="0"/>
              <a:t>能 根 据 观 察 到 的 情 况 进 行 全 班 反 馈 或 者 个 别 指 导 。在 活 动 开 始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要 注 意 观 察 幼 儿 的 兴 趣 点 和 注 意 点 。活 动 进 行 中 要 观 察 幼 儿 的 主 体 性 和 互 动 性 的 情 况 。活 动 结 束 时 要 观 察 幼 儿 的 情 绪 反 应 </a:t>
            </a:r>
            <a:r>
              <a:rPr lang="en-US" altLang="zh-CN" dirty="0" smtClean="0"/>
              <a:t>:</a:t>
            </a:r>
            <a:r>
              <a:rPr lang="zh-CN" altLang="zh-CN" dirty="0" smtClean="0"/>
              <a:t>是 否 愿 意 发 表 自 己 的 意 见 </a:t>
            </a:r>
            <a:r>
              <a:rPr lang="en-US" altLang="zh-CN" dirty="0" smtClean="0"/>
              <a:t>? </a:t>
            </a:r>
            <a:r>
              <a:rPr lang="zh-CN" altLang="zh-CN" dirty="0" smtClean="0"/>
              <a:t>是 否 愿 意 分 享 和 交 流 </a:t>
            </a:r>
            <a:r>
              <a:rPr lang="en-US" altLang="zh-CN" dirty="0" smtClean="0"/>
              <a:t>? </a:t>
            </a:r>
            <a:r>
              <a:rPr lang="zh-CN" altLang="zh-CN" dirty="0" smtClean="0"/>
              <a:t>在 活 动 中 教 师 要 尊 重 幼 儿 的 个 体 差 异 </a:t>
            </a:r>
            <a:r>
              <a:rPr lang="en-US" altLang="zh-CN" dirty="0" smtClean="0"/>
              <a:t>,</a:t>
            </a:r>
            <a:r>
              <a:rPr lang="zh-CN" altLang="zh-CN" dirty="0" smtClean="0"/>
              <a:t>对 于 发 现 的 问 题 更 进 行 有 针 对 性 的 个 别 指 导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结 束 部 分 的 一 般 策 略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 常 用 的 结 束 部 分 的 策 略 主 要 有 以 下 几 种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游 戏 方 式 结 束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这 是 最 为 常 用 和 适 用 范 围 最 为 广 泛 的 结 束 方 式 。游 戏 形 式 为 幼 儿 所 喜 爱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且 幼 儿 的 身 心 发 展 特 点 决 定 了 幼 儿 在 学 习 活 动 中 容 易 疲 劳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因 而 在 一 些 旨 在 让 幼 儿 巩 固 加 深 或 者 迁 移 所 学 内 容 的 教 育 活 动 的 结 束 部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常 采 用 此 种 方 式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zh-CN" dirty="0" smtClean="0"/>
              <a:t>评 价 方 式 结 束</a:t>
            </a:r>
          </a:p>
          <a:p>
            <a:r>
              <a:rPr lang="zh-CN" altLang="zh-CN" dirty="0" smtClean="0"/>
              <a:t>评 价 主 要 是 将 活 动 情 况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知 识 技 能 的 掌 握 情 况 、学 习 行 为 、个 性 品 质 培 养 与 发 展 的 情 况 等 反 馈 给 幼 儿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幼 儿 的 优 点 或 者 不 足 能 及 时 地 得 以 巩 固 或 者 改 进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利 于 幼 儿 身 心 更 好 地 发 展 。总 结 评 价 工 作 可 以 由 教 师 、幼 儿 或 由 两 者 共 同 来 承 担 。如 在 艺 术 活 动 、语 言 活 动 中 常 用 此 种 方 式 结 束 。</a:t>
            </a:r>
          </a:p>
          <a:p>
            <a:r>
              <a:rPr lang="en-US" altLang="zh-CN" dirty="0" smtClean="0"/>
              <a:t>3. </a:t>
            </a:r>
            <a:r>
              <a:rPr lang="zh-CN" altLang="zh-CN" dirty="0" smtClean="0"/>
              <a:t>小 结 归 纳 方 式 结 束</a:t>
            </a:r>
          </a:p>
          <a:p>
            <a:r>
              <a:rPr lang="zh-CN" altLang="zh-CN" dirty="0" smtClean="0"/>
              <a:t>小 结 归 纳 旨 在 让 幼 儿 对 整 个 活 动 所 涉 及 的 应 该 掌 握 的 知 识 或 技 能 有 个 较 完 整 的 认 识 。 教 师 用 简 洁 的 语 言 将 活 动 的 内 容 和 主 题 进 行 总 结 归 纳 </a:t>
            </a:r>
            <a:r>
              <a:rPr lang="en-US" altLang="zh-CN" dirty="0" smtClean="0"/>
              <a:t>,</a:t>
            </a:r>
            <a:r>
              <a:rPr lang="zh-CN" altLang="zh-CN" dirty="0" smtClean="0"/>
              <a:t>内 容 简 明 扼 要 、突 出 重 点 。</a:t>
            </a:r>
            <a:endParaRPr lang="zh-CN" altLang="zh-CN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略</a:t>
            </a:r>
            <a:endParaRPr lang="zh-CN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zh-CN" dirty="0" smtClean="0"/>
              <a:t>表 演 方 式 结 束</a:t>
            </a:r>
          </a:p>
          <a:p>
            <a:r>
              <a:rPr lang="zh-CN" altLang="zh-CN" dirty="0" smtClean="0"/>
              <a:t>为 使 幼 儿 对 整 个 活 动 内 容 有 更 深 层 次 的 理 解 体 验 和 感 受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常 用 表 演 的 方 式 来 结 束 活 动 。这 种 结 束 方 式 常 用 于 幼 儿 园 艺 术 教 育 活 动 中 。例 如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中 班 美 术 活 动  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有 趣 的 脸</a:t>
            </a:r>
            <a:r>
              <a:rPr lang="en-US" altLang="zh-CN" dirty="0" smtClean="0"/>
              <a:t>” </a:t>
            </a:r>
            <a:r>
              <a:rPr lang="zh-CN" altLang="zh-CN" dirty="0" smtClean="0"/>
              <a:t>结 束 部 分 </a:t>
            </a:r>
            <a:r>
              <a:rPr lang="en-US" altLang="zh-CN" dirty="0" smtClean="0"/>
              <a:t>,</a:t>
            </a:r>
            <a:r>
              <a:rPr lang="zh-CN" altLang="zh-CN" dirty="0" smtClean="0"/>
              <a:t>教 师 以 请 幼 儿 戴 上 自 己 设 计 的 有 趣 面 具 参 加 假 面 舞 会 的 形 式 结 束 。</a:t>
            </a:r>
          </a:p>
          <a:p>
            <a:r>
              <a:rPr lang="en-US" altLang="zh-CN" dirty="0" smtClean="0"/>
              <a:t>5. </a:t>
            </a:r>
            <a:r>
              <a:rPr lang="zh-CN" altLang="zh-CN" dirty="0" smtClean="0"/>
              <a:t>自 然 方 式 结 束</a:t>
            </a:r>
          </a:p>
          <a:p>
            <a:r>
              <a:rPr lang="zh-CN" altLang="zh-CN" dirty="0" smtClean="0"/>
              <a:t>一 般 在 活 动 过 程 的 进 行 中 无 须 再 另 外 设 计 一 个 专 门 的 结 束 方 式 </a:t>
            </a:r>
            <a:r>
              <a:rPr lang="en-US" altLang="zh-CN" dirty="0" smtClean="0"/>
              <a:t>,</a:t>
            </a:r>
            <a:r>
              <a:rPr lang="zh-CN" altLang="zh-CN" dirty="0" smtClean="0"/>
              <a:t>而 直 接 用 简 短 的 语 言 作 简 单 的 交 代 来 结 束 该 活 动 。这 种 结 束 方 式 看 上 去 顺 理 成 章 </a:t>
            </a:r>
            <a:r>
              <a:rPr lang="en-US" altLang="zh-CN" dirty="0" smtClean="0"/>
              <a:t>, </a:t>
            </a:r>
            <a:r>
              <a:rPr lang="zh-CN" altLang="zh-CN" dirty="0" smtClean="0"/>
              <a:t>水 到 渠 成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似 乎 不 称 其 为 策 略 </a:t>
            </a:r>
            <a:r>
              <a:rPr lang="en-US" altLang="zh-CN" dirty="0" smtClean="0"/>
              <a:t>, </a:t>
            </a:r>
            <a:r>
              <a:rPr lang="zh-CN" altLang="zh-CN" dirty="0" smtClean="0"/>
              <a:t>但 是 </a:t>
            </a:r>
            <a:r>
              <a:rPr lang="en-US" altLang="zh-CN" dirty="0" smtClean="0"/>
              <a:t>,</a:t>
            </a:r>
            <a:r>
              <a:rPr lang="zh-CN" altLang="zh-CN" dirty="0" smtClean="0"/>
              <a:t>这 种 结 束 策 略 却 是 要 建 立 在 教 师 精 心 设 计 整 个 活 动 内 容 及 结 构 、 准 确 把 握 活 动 节 奏 、 环 环 相 扣 、层 次 推 进 的 基 础 上 </a:t>
            </a:r>
            <a:r>
              <a:rPr lang="en-US" altLang="zh-CN" dirty="0" smtClean="0"/>
              <a:t>,</a:t>
            </a:r>
            <a:r>
              <a:rPr lang="zh-CN" altLang="zh-CN" dirty="0" smtClean="0"/>
              <a:t>才 能 有 效 达 到 预 期 的 活 动 目 标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从 而 自 然 结 束 。</a:t>
            </a:r>
            <a:endParaRPr lang="zh-CN" altLang="zh-CN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  幼儿教育课程实施的含义与</a:t>
            </a:r>
            <a:r>
              <a:rPr lang="zh-CN" altLang="en-US" dirty="0" smtClean="0"/>
              <a:t>取向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教 育 课 程 实 施 的 含 </a:t>
            </a:r>
            <a:r>
              <a:rPr lang="zh-CN" altLang="zh-CN" sz="2900" dirty="0" smtClean="0"/>
              <a:t>义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实 施 是 指 幼 儿 教 育 机 构 为 了 实 现 幼 儿 教 育 培 养 目 标 </a:t>
            </a:r>
            <a:r>
              <a:rPr lang="en-US" altLang="zh-CN" dirty="0" smtClean="0"/>
              <a:t>, </a:t>
            </a:r>
            <a:r>
              <a:rPr lang="zh-CN" altLang="zh-CN" dirty="0" smtClean="0"/>
              <a:t>通 过 专 门 组 织 的 教 学 、游 戏 、日 常 生 活 、其 他 类 型 的 活 动 等 教 育 活 动 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 幼 儿 教 育 课 程 规 划 付 诸 实 践 的 过 程 。 幼 儿 教 育 课 程 实 施 是 幼 儿 教 育 工 作 的 真 实 需 要 </a:t>
            </a:r>
            <a:r>
              <a:rPr lang="en-US" altLang="zh-CN" dirty="0" smtClean="0"/>
              <a:t>,</a:t>
            </a:r>
            <a:r>
              <a:rPr lang="zh-CN" altLang="zh-CN" dirty="0" smtClean="0"/>
              <a:t>是 幼 儿 教 育 工 作 者 影 响 幼 儿 成 长 发 展 的 具 体 过 程 。是 社 会 的 幼 儿 教 育 理 想 得 以 落 实 </a:t>
            </a:r>
            <a:r>
              <a:rPr lang="en-US" altLang="zh-CN" dirty="0" smtClean="0"/>
              <a:t>,</a:t>
            </a:r>
            <a:r>
              <a:rPr lang="zh-CN" altLang="zh-CN" dirty="0" smtClean="0"/>
              <a:t>家 庭 的 幼 儿 教 育 追 求 、幼 儿 的 发 展 需 求 得 以 实 现 </a:t>
            </a:r>
            <a:r>
              <a:rPr lang="en-US" altLang="zh-CN" dirty="0" smtClean="0"/>
              <a:t>,</a:t>
            </a:r>
            <a:endParaRPr lang="zh-CN" altLang="zh-CN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幼儿教育课程实施的含义与取向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900" dirty="0" smtClean="0"/>
              <a:t>二 、幼 儿 教 育 课 程 实 施 的 取 向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1. </a:t>
            </a:r>
            <a:r>
              <a:rPr lang="zh-CN" altLang="zh-CN" dirty="0" smtClean="0"/>
              <a:t>忠 实 取 向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2. </a:t>
            </a:r>
            <a:r>
              <a:rPr lang="zh-CN" altLang="zh-CN" dirty="0" smtClean="0"/>
              <a:t>相 互 适 应 趋 向</a:t>
            </a:r>
          </a:p>
          <a:p>
            <a:pPr>
              <a:lnSpc>
                <a:spcPct val="200000"/>
              </a:lnSpc>
            </a:pPr>
            <a:r>
              <a:rPr lang="en-US" altLang="zh-CN" dirty="0" smtClean="0"/>
              <a:t>3. </a:t>
            </a:r>
            <a:r>
              <a:rPr lang="zh-CN" altLang="zh-CN" dirty="0" smtClean="0"/>
              <a:t>创 生 取 向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第一节  幼儿教育课程实施的含义与取向</a:t>
            </a:r>
            <a:endParaRPr lang="zh-CN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三 、影 响 幼 儿 教 育 课 程 实 施 有 效 性 的 因 素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活 动 设 计 的 本 身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实 施 幼 儿 教 育 课 程 活 动 的 教 师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幼 儿 教 育 课 程 活 动 的 实 施 对 象 </a:t>
            </a:r>
            <a:r>
              <a:rPr lang="en-US" altLang="zh-CN" dirty="0" smtClean="0"/>
              <a:t>——— </a:t>
            </a:r>
            <a:r>
              <a:rPr lang="zh-CN" altLang="zh-CN" dirty="0" smtClean="0"/>
              <a:t>幼 儿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与 幼 儿 教 育 课 程 有 关 的 各 种 环 境 因 素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环 境 创 设</a:t>
            </a: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教 育 课 程 实 施 要 </a:t>
            </a:r>
            <a:r>
              <a:rPr lang="zh-CN" altLang="zh-CN" sz="2900" dirty="0" smtClean="0"/>
              <a:t>点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建 设 、形 成 务 实 有 效 的 课 程 文 化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加 强 对 幼 儿 学 习 与 发 展 的 观 察 、了 解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珍 视 幼 儿 生 活 价 值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让 教 育 自 然 融 入 生 活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创 设 和 提 供 适 宜 的 环 境 材 料 </a:t>
            </a:r>
            <a:r>
              <a:rPr lang="en-US" altLang="zh-CN" dirty="0" smtClean="0"/>
              <a:t>,</a:t>
            </a:r>
            <a:r>
              <a:rPr lang="zh-CN" altLang="zh-CN" dirty="0" smtClean="0"/>
              <a:t>在 游 戏 中 推 进 幼 儿 发 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教 师 在 学 习 、观 察 研 究 幼 儿 、反 思 教 育 实 践 的 过 程 中 成 长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环 境 创 设</a:t>
            </a:r>
            <a:endParaRPr lang="zh-CN" altLang="zh-CN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2900" dirty="0" smtClean="0"/>
              <a:t>二 、幼 儿 教 育 课 程 与 课 程 实 施 的 关 系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教 师 可 根 据 课 程 实 施 中 的 具 体 情 况 适 当 、适 时 加 以 调 整</a:t>
            </a:r>
          </a:p>
          <a:p>
            <a:r>
              <a:rPr lang="en-US" altLang="zh-CN" dirty="0" smtClean="0"/>
              <a:t>2. </a:t>
            </a:r>
            <a:r>
              <a:rPr lang="zh-CN" altLang="zh-CN" dirty="0" smtClean="0"/>
              <a:t>教 师 与 幼 儿 创 造 性 共 建 课 程</a:t>
            </a:r>
          </a:p>
          <a:p>
            <a:r>
              <a:rPr lang="zh-CN" altLang="zh-CN" dirty="0" smtClean="0"/>
              <a:t>在 课 程 设 计 中 </a:t>
            </a:r>
            <a:r>
              <a:rPr lang="en-US" altLang="zh-CN" dirty="0" smtClean="0"/>
              <a:t>,</a:t>
            </a:r>
            <a:r>
              <a:rPr lang="zh-CN" altLang="zh-CN" dirty="0" smtClean="0"/>
              <a:t>设 计 者 一 定 要 在 进 行 周 密 的 思 考 、严 密 的 计 划 的 同 时 适 时 调 整 </a:t>
            </a:r>
            <a:r>
              <a:rPr lang="zh-CN" altLang="zh-CN" dirty="0" smtClean="0"/>
              <a:t>计划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灵 活 开 发 新 的 课 程 </a:t>
            </a:r>
            <a:r>
              <a:rPr lang="en-US" altLang="zh-CN" dirty="0" smtClean="0"/>
              <a:t>,</a:t>
            </a:r>
            <a:r>
              <a:rPr lang="zh-CN" altLang="zh-CN" dirty="0" smtClean="0"/>
              <a:t>真 正 做 到 </a:t>
            </a:r>
            <a:r>
              <a:rPr lang="en-US" altLang="zh-CN" dirty="0" smtClean="0"/>
              <a:t>: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/>
              <a:t>1) </a:t>
            </a:r>
            <a:r>
              <a:rPr lang="zh-CN" altLang="zh-CN" dirty="0" smtClean="0"/>
              <a:t>在 考 虑 教 育 活 动 方 案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多 几 种 假 设 </a:t>
            </a:r>
            <a:r>
              <a:rPr lang="en-US" altLang="zh-CN" dirty="0" smtClean="0"/>
              <a:t>,</a:t>
            </a:r>
            <a:r>
              <a:rPr lang="zh-CN" altLang="zh-CN" dirty="0" smtClean="0"/>
              <a:t>多 几 种 课 程 发 展 的 可 能 性 </a:t>
            </a:r>
            <a:r>
              <a:rPr lang="en-US" altLang="zh-CN" dirty="0" smtClean="0"/>
              <a:t>,</a:t>
            </a:r>
            <a:r>
              <a:rPr lang="zh-CN" altLang="zh-CN" dirty="0" smtClean="0"/>
              <a:t>以 便 在 实 施 过 </a:t>
            </a:r>
            <a:r>
              <a:rPr lang="zh-CN" altLang="zh-CN" dirty="0" smtClean="0"/>
              <a:t>程中 </a:t>
            </a:r>
            <a:r>
              <a:rPr lang="zh-CN" altLang="zh-CN" dirty="0" smtClean="0"/>
              <a:t>能 够 对 孩 子 的 不 同 反 应 有 所 应 对 。</a:t>
            </a:r>
          </a:p>
          <a:p>
            <a:endParaRPr lang="zh-CN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环 境 创 设</a:t>
            </a:r>
            <a:endParaRPr lang="zh-CN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(2) </a:t>
            </a:r>
            <a:r>
              <a:rPr lang="zh-CN" altLang="zh-CN" dirty="0" smtClean="0"/>
              <a:t>当 发 现 孩 子 真 正 感 兴 趣 而 且 有 价 值 的 事 物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大 胆 打 破 原 来 的 计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调 整 教 育 活 动 内 容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(3) </a:t>
            </a:r>
            <a:r>
              <a:rPr lang="zh-CN" altLang="zh-CN" dirty="0" smtClean="0"/>
              <a:t>当 发 现 原 定 的 活 动 时 间 、进 度 不 符 合 实 际 情 况 时 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 要 拘 泥 于 原 定 计 划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顺 应 事 情 的 自 然 发 展 </a:t>
            </a:r>
            <a:r>
              <a:rPr lang="en-US" altLang="zh-CN" dirty="0" smtClean="0"/>
              <a:t>,</a:t>
            </a:r>
            <a:r>
              <a:rPr lang="zh-CN" altLang="zh-CN" dirty="0" smtClean="0"/>
              <a:t>因 势 利 导 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(4) </a:t>
            </a:r>
            <a:r>
              <a:rPr lang="zh-CN" altLang="zh-CN" dirty="0" smtClean="0"/>
              <a:t>教 育 活 动 后 对 教 育 活 动 的 目 标 、内 容 结 构 进 行 反 思 </a:t>
            </a:r>
            <a:r>
              <a:rPr lang="en-US" altLang="zh-CN" dirty="0" smtClean="0"/>
              <a:t>,</a:t>
            </a:r>
            <a:r>
              <a:rPr lang="zh-CN" altLang="zh-CN" dirty="0" smtClean="0"/>
              <a:t>如 果 发 现 有 不 适 宜 的 </a:t>
            </a:r>
            <a:r>
              <a:rPr lang="en-US" altLang="zh-CN" dirty="0" smtClean="0"/>
              <a:t>,</a:t>
            </a:r>
            <a:r>
              <a:rPr lang="zh-CN" altLang="zh-CN" dirty="0" smtClean="0"/>
              <a:t>应 该 及 时 调 整 课 程 计 划 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二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环 境 创 设</a:t>
            </a:r>
            <a:endParaRPr lang="zh-CN" altLang="zh-CN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50000"/>
              </a:lnSpc>
            </a:pPr>
            <a:r>
              <a:rPr lang="zh-CN" altLang="zh-CN" sz="2900" dirty="0" smtClean="0"/>
              <a:t>三 、幼 儿 教 育 课 程 实 施 的 准 </a:t>
            </a:r>
            <a:r>
              <a:rPr lang="zh-CN" altLang="zh-CN" sz="2900" dirty="0" smtClean="0"/>
              <a:t>备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2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物 质 材 料 的 准 备</a:t>
            </a:r>
          </a:p>
          <a:p>
            <a:pPr>
              <a:lnSpc>
                <a:spcPct val="2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知 识 经 验 的 准 备</a:t>
            </a:r>
          </a:p>
          <a:p>
            <a:pPr>
              <a:lnSpc>
                <a:spcPct val="2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活 动 环 境 创 设</a:t>
            </a:r>
          </a:p>
          <a:p>
            <a:pPr>
              <a:lnSpc>
                <a:spcPct val="250000"/>
              </a:lnSpc>
            </a:pPr>
            <a:endParaRPr lang="zh-CN" altLang="zh-CN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92875" y="6477000"/>
            <a:ext cx="11509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previousslide"/>
              </a:rPr>
              <a:t>上一页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zh-CN" dirty="0" smtClean="0"/>
              <a:t>第 三 节</a:t>
            </a:r>
            <a:r>
              <a:rPr lang="en-US" altLang="zh-CN" dirty="0" smtClean="0"/>
              <a:t>	</a:t>
            </a:r>
            <a:r>
              <a:rPr lang="zh-CN" altLang="zh-CN" dirty="0" smtClean="0"/>
              <a:t>幼 儿 教 育 课 程 实 施 策 </a:t>
            </a:r>
            <a:r>
              <a:rPr lang="zh-CN" altLang="zh-CN" dirty="0" smtClean="0"/>
              <a:t>略</a:t>
            </a:r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900" dirty="0" smtClean="0"/>
              <a:t>一 、幼 儿 教 育 课 程 实 施 的 途 </a:t>
            </a:r>
            <a:r>
              <a:rPr lang="zh-CN" altLang="zh-CN" sz="2900" dirty="0" smtClean="0"/>
              <a:t>径</a:t>
            </a:r>
            <a:r>
              <a:rPr lang="en-US" altLang="zh-CN" sz="2900" dirty="0" smtClean="0"/>
              <a:t> </a:t>
            </a:r>
            <a:endParaRPr lang="zh-CN" altLang="zh-CN" sz="2900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幼 儿 教 育 课 程 是 通 过 幼 儿 园 一 日 生 活 中 的 教 育 活 动 来 实 施 的 。具 体 来 说 至 少 包 括 以 下 几 种 基 本 途 径 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 </a:t>
            </a:r>
            <a:r>
              <a:rPr lang="zh-CN" altLang="zh-CN" dirty="0" smtClean="0"/>
              <a:t>教 育 教 学 活 动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二</a:t>
            </a:r>
            <a:r>
              <a:rPr lang="en-US" altLang="zh-CN" dirty="0" smtClean="0"/>
              <a:t>) </a:t>
            </a:r>
            <a:r>
              <a:rPr lang="zh-CN" altLang="zh-CN" dirty="0" smtClean="0"/>
              <a:t>游 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三</a:t>
            </a:r>
            <a:r>
              <a:rPr lang="en-US" altLang="zh-CN" dirty="0" smtClean="0"/>
              <a:t>) </a:t>
            </a:r>
            <a:r>
              <a:rPr lang="zh-CN" altLang="zh-CN" dirty="0" smtClean="0"/>
              <a:t>日 常 生 活 活 动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四</a:t>
            </a:r>
            <a:r>
              <a:rPr lang="en-US" altLang="zh-CN" dirty="0" smtClean="0"/>
              <a:t>) </a:t>
            </a:r>
            <a:r>
              <a:rPr lang="zh-CN" altLang="zh-CN" dirty="0" smtClean="0"/>
              <a:t>自 我 活 动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zh-CN" dirty="0" smtClean="0"/>
              <a:t>五</a:t>
            </a:r>
            <a:r>
              <a:rPr lang="en-US" altLang="zh-CN" dirty="0" smtClean="0"/>
              <a:t>) </a:t>
            </a:r>
            <a:r>
              <a:rPr lang="zh-CN" altLang="zh-CN" dirty="0" smtClean="0"/>
              <a:t>其 他 类 型 活 动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3580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nextslide"/>
              </a:rPr>
              <a:t>下一页</a:t>
            </a:r>
            <a:endParaRPr lang="zh-CN" altLang="en-US">
              <a:latin typeface="Garamond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8221663" y="6477000"/>
            <a:ext cx="11509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>
                <a:latin typeface="Garamond" pitchFamily="18" charset="0"/>
                <a:hlinkClick r:id="" action="ppaction://hlinkshowjump?jump=firstslide"/>
              </a:rPr>
              <a:t>返回</a:t>
            </a:r>
            <a:endParaRPr lang="zh-CN" altLang="en-US">
              <a:latin typeface="Garamond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2644</Words>
  <Application>Microsoft Office PowerPoint</Application>
  <PresentationFormat>全屏显示(4:3)</PresentationFormat>
  <Paragraphs>137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第六章 幼儿教育课程实施</vt:lpstr>
      <vt:lpstr>第一节  幼儿教育课程实施的含义与取向</vt:lpstr>
      <vt:lpstr>第一节  幼儿教育课程实施的含义与取向</vt:lpstr>
      <vt:lpstr>第一节  幼儿教育课程实施的含义与取向</vt:lpstr>
      <vt:lpstr>第 二 节 幼 儿 教 育 课 程 实 施 环 境 创 设</vt:lpstr>
      <vt:lpstr>第 二 节 幼 儿 教 育 课 程 实 施 环 境 创 设</vt:lpstr>
      <vt:lpstr>第 二 节 幼 儿 教 育 课 程 实 施 环 境 创 设</vt:lpstr>
      <vt:lpstr>第 二 节 幼 儿 教 育 课 程 实 施 环 境 创 设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  <vt:lpstr>第 三 节 幼 儿 教 育 课 程 实 施 策 略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</dc:creator>
  <cp:lastModifiedBy>six</cp:lastModifiedBy>
  <cp:revision>29</cp:revision>
  <cp:lastPrinted>1601-01-01T00:00:00Z</cp:lastPrinted>
  <dcterms:created xsi:type="dcterms:W3CDTF">1601-01-01T00:00:00Z</dcterms:created>
  <dcterms:modified xsi:type="dcterms:W3CDTF">2018-03-06T07:37:08Z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