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83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484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6B8B658-2187-4F64-B16E-641C04091BE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8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8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8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8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AAF4827-E946-412D-BC1B-AE578DC706F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D90AB0-7059-4FBB-9A62-9567BFF637F4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1504C-D2EE-4867-9E37-660BAA4E042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7D140-4E49-4F2F-BBC4-4744C8890A8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DE975-FBF9-48CD-9562-86F04285E63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buNone/>
              <a:defRPr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AFA99-23F0-4A7F-AED6-4112C567987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D20E5A-C7FA-4E9F-AA5F-BBD8EE112B5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50B3D-EC2A-431D-A835-B5C9E634F0C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FA2C51-6209-4E56-B933-E2B3C246704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2BD0A-B588-42A5-A8F9-AFB2536666E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4315E-681F-49AB-877F-80C6F9C3FE9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7A88B-B8E3-4A9F-BFE9-587F7B48CCB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4DC81-4898-47ED-93E5-B66F90569BA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03612FF-C63A-4B99-8D4C-3F31E0DCC0B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9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第二章 幼儿教育课程编制</a:t>
            </a:r>
            <a:endParaRPr lang="zh-CN" altLang="zh-CN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4" action="ppaction://hlinksldjump"/>
              </a:rPr>
              <a:t>第一节  幼儿教育课程编制概述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5" action="ppaction://hlinksldjump"/>
              </a:rPr>
              <a:t>第二节  幼儿教育课程编制基本原理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6" action="ppaction://hlinksldjump"/>
              </a:rPr>
              <a:t>第三节  幼儿教育课程编制的基本原则</a:t>
            </a:r>
            <a:endParaRPr lang="zh-CN" altLang="zh-CN" sz="2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第一节  幼儿教育课程编制</a:t>
            </a:r>
            <a:r>
              <a:rPr lang="zh-CN" altLang="en-US" dirty="0" smtClean="0"/>
              <a:t>概述</a:t>
            </a:r>
            <a:endParaRPr lang="zh-CN" altLang="zh-CN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一 、幼 儿 教 育 课 程 编 制 的 概 </a:t>
            </a:r>
            <a:r>
              <a:rPr lang="zh-CN" altLang="zh-CN" sz="2900" dirty="0" smtClean="0"/>
              <a:t>念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zh-CN" altLang="zh-CN" dirty="0" smtClean="0"/>
              <a:t>幼 儿 教 育 课 程 编 制 是 指 幼 儿 教 育 工 作 者 综 合 幼 儿 园 文 化 、师 资 、设 施 设 备 、幼 儿 发 展 水 平 、家 长 社 会 对 幼 儿 发 展 需 求 、幼 儿 园 发 展 愿 景 </a:t>
            </a:r>
            <a:r>
              <a:rPr lang="en-US" altLang="zh-CN" dirty="0" smtClean="0"/>
              <a:t>,</a:t>
            </a:r>
            <a:r>
              <a:rPr lang="zh-CN" altLang="zh-CN" dirty="0" smtClean="0"/>
              <a:t>对 下 一 阶 段 将 实 施 的 幼 儿 教 育 课 程 进 行 的 编 订 工 作 。</a:t>
            </a:r>
          </a:p>
          <a:p>
            <a:r>
              <a:rPr lang="zh-CN" altLang="zh-CN" sz="2900" dirty="0" smtClean="0"/>
              <a:t>二 、幼 儿 教 育 课 程 编 制 的 层 次 类 </a:t>
            </a:r>
            <a:r>
              <a:rPr lang="zh-CN" altLang="zh-CN" sz="2900" dirty="0" smtClean="0"/>
              <a:t>型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zh-CN" altLang="zh-CN" dirty="0" smtClean="0"/>
              <a:t>根 据 幼 儿 教 育 课 程 编 制 者 的 不 同 </a:t>
            </a:r>
            <a:r>
              <a:rPr lang="en-US" altLang="zh-CN" dirty="0" smtClean="0"/>
              <a:t>,</a:t>
            </a:r>
            <a:r>
              <a:rPr lang="zh-CN" altLang="zh-CN" dirty="0" smtClean="0"/>
              <a:t>我 们 可 以 将 幼 儿 园 课 程 编 制 划 分 为 </a:t>
            </a:r>
            <a:r>
              <a:rPr lang="en-US" altLang="zh-CN" dirty="0" smtClean="0"/>
              <a:t>:</a:t>
            </a:r>
            <a:r>
              <a:rPr lang="zh-CN" altLang="zh-CN" dirty="0" smtClean="0"/>
              <a:t>幼 儿 园 自 己 编 </a:t>
            </a:r>
            <a:r>
              <a:rPr lang="zh-CN" altLang="zh-CN" dirty="0" smtClean="0"/>
              <a:t>制课 </a:t>
            </a:r>
            <a:r>
              <a:rPr lang="zh-CN" altLang="zh-CN" dirty="0" smtClean="0"/>
              <a:t>程 、国 家 或 自 治 区 统 一 编 制 课 程 和 某 专 家 组 编 制 课 程 等 不 同 的 课 程 编 制 方 式 。</a:t>
            </a:r>
          </a:p>
          <a:p>
            <a:endParaRPr lang="zh-CN" altLang="zh-CN" dirty="0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幼儿教育课程编制概述</a:t>
            </a:r>
            <a:endParaRPr lang="zh-CN" altLang="zh-CN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三 、幼 儿 教 育 课 程 编 制 的 依 据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幼 儿 教 育 课 程 编 制 的 理 论 依 据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一 般 认 为 </a:t>
            </a:r>
            <a:r>
              <a:rPr lang="en-US" altLang="zh-CN" dirty="0" smtClean="0"/>
              <a:t>,</a:t>
            </a:r>
            <a:r>
              <a:rPr lang="zh-CN" altLang="zh-CN" dirty="0" smtClean="0"/>
              <a:t>对 幼 儿 教 育 课 程 编 制 产 生 影 响 的 主 要 理 论 有 </a:t>
            </a:r>
            <a:r>
              <a:rPr lang="en-US" altLang="zh-CN" dirty="0" smtClean="0"/>
              <a:t>: </a:t>
            </a:r>
            <a:r>
              <a:rPr lang="zh-CN" altLang="zh-CN" dirty="0" smtClean="0"/>
              <a:t>哲 学 、 社 会 学 和 心 理 学 。 哲 学 、社 会 学 和 心 理 学 是 直 接 决 定 同 学 们 幼 儿 教 育 课 程 意 识 和 课 程 行 为 的 文 化 因 素 </a:t>
            </a:r>
            <a:r>
              <a:rPr lang="en-US" altLang="zh-CN" dirty="0" smtClean="0"/>
              <a:t>,</a:t>
            </a:r>
            <a:r>
              <a:rPr lang="zh-CN" altLang="zh-CN" dirty="0" smtClean="0"/>
              <a:t>同 学 们 在 校 期 间 不 仅 应 该 注 重 对 这 些 学 科 的 学 习 探 讨 </a:t>
            </a:r>
            <a:r>
              <a:rPr lang="en-US" altLang="zh-CN" dirty="0" smtClean="0"/>
              <a:t>,</a:t>
            </a:r>
            <a:r>
              <a:rPr lang="zh-CN" altLang="zh-CN" dirty="0" smtClean="0"/>
              <a:t>在 走 上 工 作 岗 位 后 更 要 关 注 这 些 因 素 的 发 展 </a:t>
            </a:r>
            <a:r>
              <a:rPr lang="zh-CN" altLang="zh-CN" dirty="0" smtClean="0"/>
              <a:t>变化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更 好 地 完 善 自 己 </a:t>
            </a:r>
            <a:r>
              <a:rPr lang="en-US" altLang="zh-CN" dirty="0" smtClean="0"/>
              <a:t>,</a:t>
            </a:r>
            <a:r>
              <a:rPr lang="zh-CN" altLang="zh-CN" dirty="0" smtClean="0"/>
              <a:t>保 持 为 课 程 建 设 服 务 的 良 好 素 质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幼儿教育课程编制概述</a:t>
            </a:r>
            <a:endParaRPr lang="zh-CN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 smtClean="0"/>
              <a:t>幼 儿 园 课 程 编 制 的 法 规 依 据 </a:t>
            </a:r>
            <a:r>
              <a:rPr lang="en-US" altLang="zh-CN" dirty="0" smtClean="0"/>
              <a:t>:</a:t>
            </a:r>
            <a:r>
              <a:rPr lang="zh-CN" altLang="zh-CN" dirty="0" smtClean="0"/>
              <a:t>我 们 说 教 师 对 幼 儿 教 育 课 程 编 制 负 有 重 要 责 任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园 </a:t>
            </a:r>
            <a:r>
              <a:rPr lang="zh-CN" altLang="zh-CN" dirty="0" smtClean="0"/>
              <a:t>园长 </a:t>
            </a:r>
            <a:r>
              <a:rPr lang="zh-CN" altLang="zh-CN" dirty="0" smtClean="0"/>
              <a:t>是 幼 儿 园 课 程 管 理 的 首 要 责 任 人 。但 这 并 不 是 说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教 育 课 程 是 幼 儿 园 或 幼 儿 教 师 随 </a:t>
            </a:r>
            <a:r>
              <a:rPr lang="zh-CN" altLang="zh-CN" dirty="0" smtClean="0"/>
              <a:t>意编 </a:t>
            </a:r>
            <a:r>
              <a:rPr lang="zh-CN" altLang="zh-CN" dirty="0" smtClean="0"/>
              <a:t>制 的 。在 我 国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教 育 已 经 成 为 国 民 教 育 体 系 的 重 要 组 成 部 分 </a:t>
            </a:r>
            <a:r>
              <a:rPr lang="en-US" altLang="zh-CN" dirty="0" smtClean="0"/>
              <a:t>,</a:t>
            </a:r>
            <a:r>
              <a:rPr lang="zh-CN" altLang="zh-CN" dirty="0" smtClean="0"/>
              <a:t>国 家 通 过 制 定 有 关 法 律 法 规 </a:t>
            </a:r>
            <a:r>
              <a:rPr lang="en-US" altLang="zh-CN" dirty="0" smtClean="0"/>
              <a:t>,</a:t>
            </a:r>
            <a:r>
              <a:rPr lang="zh-CN" altLang="zh-CN" dirty="0" smtClean="0"/>
              <a:t>规 划 幼 儿 教 育 事 业 发 展 </a:t>
            </a:r>
            <a:r>
              <a:rPr lang="en-US" altLang="zh-CN" dirty="0" smtClean="0"/>
              <a:t>,</a:t>
            </a:r>
            <a:r>
              <a:rPr lang="zh-CN" altLang="zh-CN" dirty="0" smtClean="0"/>
              <a:t>规 范 幼 儿 教 育 课 程 管 理 </a:t>
            </a:r>
            <a:r>
              <a:rPr lang="en-US" altLang="zh-CN" dirty="0" smtClean="0"/>
              <a:t>,</a:t>
            </a:r>
            <a:r>
              <a:rPr lang="zh-CN" altLang="zh-CN" dirty="0" smtClean="0"/>
              <a:t>所 以 </a:t>
            </a:r>
            <a:r>
              <a:rPr lang="en-US" altLang="zh-CN" dirty="0" smtClean="0"/>
              <a:t>,</a:t>
            </a:r>
            <a:r>
              <a:rPr lang="zh-CN" altLang="zh-CN" dirty="0" smtClean="0"/>
              <a:t>国 家 当 前 的 有 关 幼 儿 教 育 事 业 发 展 及 幼 儿 教 育 课 程 建 设 的 法 律 法 规 是 我 们 编 制 幼 儿 教 育 课 程 的 直 接 的 法 规 依 据 。</a:t>
            </a:r>
            <a:endParaRPr lang="zh-CN" altLang="zh-CN" dirty="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编 制 基 本 原 理</a:t>
            </a:r>
            <a:endParaRPr lang="zh-CN" altLang="zh-CN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一 、幼 儿 教 育 课 程 编 制 的 主 要 流 </a:t>
            </a:r>
            <a:r>
              <a:rPr lang="zh-CN" altLang="zh-CN" sz="2900" dirty="0" smtClean="0"/>
              <a:t>程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zh-CN" altLang="zh-CN" dirty="0" smtClean="0"/>
              <a:t>总 结 评 估 已 有 课 程 质 量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展 望 辨 明 多 方 发 展 需 求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学 习 借 鉴 最 新 发 展 成 果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优 化 编 制 幼 儿 园 课 程 方 案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制 定 实 施 教 师 素 质 提 升 规 划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协 调 组 织 课 程 团 队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差 异 化 推 进 课 程 建 设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搜 集 汇 总 课 程 实 施 效 果 。</a:t>
            </a:r>
            <a:endParaRPr lang="zh-CN" altLang="zh-CN" dirty="0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编 制 基 本 原 理</a:t>
            </a:r>
            <a:endParaRPr lang="zh-CN" altLang="zh-CN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二 、幼 儿 教 育 课 程 编 制 的 主 要 类 </a:t>
            </a:r>
            <a:r>
              <a:rPr lang="zh-CN" altLang="zh-CN" sz="2900" dirty="0" smtClean="0"/>
              <a:t>型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以 领 域 教 育 内 容 为 主 的 课 程 编 制</a:t>
            </a:r>
          </a:p>
          <a:p>
            <a:r>
              <a:rPr lang="zh-CN" altLang="zh-CN" dirty="0" smtClean="0"/>
              <a:t>这 是 一 种 操 作 性 较 强 、 利 用 率 较 高 的 课 程 编 制 形 式 。 在 这 种 课 程 编 制 中 </a:t>
            </a:r>
            <a:r>
              <a:rPr lang="en-US" altLang="zh-CN" dirty="0" smtClean="0"/>
              <a:t>, </a:t>
            </a:r>
            <a:r>
              <a:rPr lang="zh-CN" altLang="zh-CN" dirty="0" smtClean="0"/>
              <a:t>要 关 注 几 个 问 题 。</a:t>
            </a:r>
          </a:p>
          <a:p>
            <a:r>
              <a:rPr lang="zh-CN" altLang="zh-CN" dirty="0" smtClean="0"/>
              <a:t>第 一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平 衡 领 域 内 容 之 间 的 比 例 安 排 </a:t>
            </a:r>
            <a:r>
              <a:rPr lang="zh-CN" altLang="zh-CN" dirty="0" smtClean="0"/>
              <a:t>。幼 儿 园 的 教 育 内 容 是 全 面 的 、启 蒙 的 </a:t>
            </a:r>
            <a:r>
              <a:rPr lang="en-US" altLang="zh-CN" dirty="0" smtClean="0"/>
              <a:t>,</a:t>
            </a:r>
            <a:r>
              <a:rPr lang="zh-CN" altLang="zh-CN" dirty="0" smtClean="0"/>
              <a:t>各 领 域 教 育 内 容 相 辅 相 成 </a:t>
            </a:r>
            <a:r>
              <a:rPr lang="en-US" altLang="zh-CN" dirty="0" smtClean="0"/>
              <a:t>,</a:t>
            </a:r>
            <a:r>
              <a:rPr lang="zh-CN" altLang="zh-CN" dirty="0" smtClean="0"/>
              <a:t>互 相 补 充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共 同 构 成 幼 儿 园 教 育 内 容 的 全 部 。</a:t>
            </a:r>
            <a:endParaRPr lang="zh-CN" altLang="zh-CN" dirty="0" smtClean="0"/>
          </a:p>
          <a:p>
            <a:r>
              <a:rPr lang="zh-CN" altLang="zh-CN" dirty="0" smtClean="0"/>
              <a:t>第 二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平 衡 领 域 内 容 内 部 的 比 例 安 排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在 学 习 活 动 中 某 一 具 体 领 域 活 动 安 排 </a:t>
            </a:r>
            <a:r>
              <a:rPr lang="en-US" altLang="zh-CN" dirty="0" smtClean="0"/>
              <a:t>,</a:t>
            </a:r>
            <a:r>
              <a:rPr lang="zh-CN" altLang="zh-CN" dirty="0" smtClean="0"/>
              <a:t>要 根 据 领 域 目 标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平 衡 领 域 内 部 的 活 动 类 型 。</a:t>
            </a:r>
          </a:p>
          <a:p>
            <a:endParaRPr lang="zh-CN" altLang="zh-CN" dirty="0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编 制 基 本 原 理</a:t>
            </a:r>
            <a:endParaRPr lang="zh-CN" altLang="zh-CN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以 主 题 教 育 内 容 为 主 的 课 程 编 制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以 主 题 教 育 内 容 为 主 的 课 程 编 制 </a:t>
            </a:r>
            <a:r>
              <a:rPr lang="en-US" altLang="zh-CN" dirty="0" smtClean="0"/>
              <a:t>,</a:t>
            </a:r>
            <a:r>
              <a:rPr lang="zh-CN" altLang="zh-CN" dirty="0" smtClean="0"/>
              <a:t>围 绕 主 题 内 容 来 编 织 主 题 网 络 </a:t>
            </a:r>
            <a:r>
              <a:rPr lang="en-US" altLang="zh-CN" dirty="0" smtClean="0"/>
              <a:t>,</a:t>
            </a:r>
            <a:r>
              <a:rPr lang="zh-CN" altLang="zh-CN" dirty="0" smtClean="0"/>
              <a:t>根 据 主 题 内 容 安 排 各 种 活 动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在 这 种 课 程 编 制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要 关 注 几 个 问 题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一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平 衡 已 有 主 题 与 生 成 主 题 的 数 量 。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二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平 衡 主 题 运 行 时 间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编 制 基 本 原 理</a:t>
            </a:r>
            <a:endParaRPr lang="zh-CN" altLang="zh-CN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领 域 教 育 内 容 与 主 题 教 育 内 容 相 结 合 的 课 程 编 制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在 课 程 建 设 的 不 断 发 展 过 程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许 多 幼 儿 园 已 不 再 坚 守 单 一 的 领 域 教 育 或 者 主 题 教 育 </a:t>
            </a:r>
            <a:r>
              <a:rPr lang="en-US" altLang="zh-CN" dirty="0" smtClean="0"/>
              <a:t>,</a:t>
            </a:r>
            <a:r>
              <a:rPr lang="zh-CN" altLang="zh-CN" dirty="0" smtClean="0"/>
              <a:t>而 </a:t>
            </a:r>
            <a:r>
              <a:rPr lang="zh-CN" altLang="zh-CN" dirty="0" smtClean="0"/>
              <a:t>是 建 立 起 更 适 合 自 己 的 课 程 架 构 </a:t>
            </a:r>
            <a:r>
              <a:rPr lang="en-US" altLang="zh-CN" dirty="0" smtClean="0"/>
              <a:t>,</a:t>
            </a:r>
            <a:r>
              <a:rPr lang="zh-CN" altLang="zh-CN" dirty="0" smtClean="0"/>
              <a:t>领 域 教 育 内 容 与 主 题 教 育 内 容 互 补 的 课 程 编 制 是 目 前 许 多 幼 儿 园 采 用 的 课 程 编 制 方 式 。在 这 种 课 程 编 制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主 要 有 以 下 两 种 形 式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一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主 题 内 容 与 领 域 内 容 平 行 。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二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主 题 内 容 与 领 域 内 容 交 织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编 制 的 基 本 原 </a:t>
            </a:r>
            <a:r>
              <a:rPr lang="zh-CN" altLang="zh-CN" dirty="0" smtClean="0"/>
              <a:t>则</a:t>
            </a:r>
            <a:endParaRPr lang="zh-CN" altLang="zh-CN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 smtClean="0"/>
              <a:t>一 、整 体 规 划 </a:t>
            </a:r>
            <a:r>
              <a:rPr lang="en-US" altLang="zh-CN" dirty="0" smtClean="0"/>
              <a:t>,</a:t>
            </a:r>
            <a:r>
              <a:rPr lang="zh-CN" altLang="zh-CN" dirty="0" smtClean="0"/>
              <a:t>分 步 实 施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二 、更 新 为 主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不 忘 传 承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三 、知 识 为 基 </a:t>
            </a:r>
            <a:r>
              <a:rPr lang="en-US" altLang="zh-CN" dirty="0" smtClean="0"/>
              <a:t>,</a:t>
            </a:r>
            <a:r>
              <a:rPr lang="zh-CN" altLang="zh-CN" dirty="0" smtClean="0"/>
              <a:t>文 化 为 命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四 、教 师 主 体 </a:t>
            </a:r>
            <a:r>
              <a:rPr lang="en-US" altLang="zh-CN" dirty="0" smtClean="0"/>
              <a:t>,</a:t>
            </a:r>
            <a:r>
              <a:rPr lang="zh-CN" altLang="zh-CN" dirty="0" smtClean="0"/>
              <a:t>多 方 参 与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五 、尊 重 幼 儿 </a:t>
            </a:r>
            <a:r>
              <a:rPr lang="en-US" altLang="zh-CN" dirty="0" smtClean="0"/>
              <a:t>,</a:t>
            </a:r>
            <a:r>
              <a:rPr lang="zh-CN" altLang="zh-CN" dirty="0" smtClean="0"/>
              <a:t>促 进 发 展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六 、理 论 引 领 </a:t>
            </a:r>
            <a:r>
              <a:rPr lang="en-US" altLang="zh-CN" dirty="0" smtClean="0"/>
              <a:t>,</a:t>
            </a:r>
            <a:r>
              <a:rPr lang="zh-CN" altLang="zh-CN" dirty="0" smtClean="0"/>
              <a:t>提 高 素 质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七 、师 课 相 彰 </a:t>
            </a:r>
            <a:r>
              <a:rPr lang="en-US" altLang="zh-CN" dirty="0" smtClean="0"/>
              <a:t>,</a:t>
            </a:r>
            <a:r>
              <a:rPr lang="zh-CN" altLang="zh-CN" dirty="0" smtClean="0"/>
              <a:t>师 为 根 本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1285</Words>
  <Application>Microsoft Office PowerPoint</Application>
  <PresentationFormat>全屏显示(4:3)</PresentationFormat>
  <Paragraphs>70</Paragraphs>
  <Slides>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第二章 幼儿教育课程编制</vt:lpstr>
      <vt:lpstr>第一节  幼儿教育课程编制概述</vt:lpstr>
      <vt:lpstr>第一节  幼儿教育课程编制概述</vt:lpstr>
      <vt:lpstr>第一节  幼儿教育课程编制概述</vt:lpstr>
      <vt:lpstr>第 二 节 幼 儿 教 育 课 程 编 制 基 本 原 理</vt:lpstr>
      <vt:lpstr>第 二 节 幼 儿 教 育 课 程 编 制 基 本 原 理</vt:lpstr>
      <vt:lpstr>第 二 节 幼 儿 教 育 课 程 编 制 基 本 原 理</vt:lpstr>
      <vt:lpstr>第 二 节 幼 儿 教 育 课 程 编 制 基 本 原 理</vt:lpstr>
      <vt:lpstr>第 三 节 幼 儿 教 育 课 程 编 制 的 基 本 原 则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</dc:creator>
  <cp:lastModifiedBy>six</cp:lastModifiedBy>
  <cp:revision>25</cp:revision>
  <cp:lastPrinted>1601-01-01T00:00:00Z</cp:lastPrinted>
  <dcterms:created xsi:type="dcterms:W3CDTF">1601-01-01T00:00:00Z</dcterms:created>
  <dcterms:modified xsi:type="dcterms:W3CDTF">2018-03-05T08:19:09Z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