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384" r:id="rId28"/>
    <p:sldId id="385" r:id="rId29"/>
    <p:sldId id="386" r:id="rId30"/>
    <p:sldId id="387" r:id="rId31"/>
    <p:sldId id="388" r:id="rId32"/>
    <p:sldId id="389" r:id="rId33"/>
    <p:sldId id="453" r:id="rId34"/>
    <p:sldId id="454" r:id="rId35"/>
    <p:sldId id="455" r:id="rId36"/>
    <p:sldId id="456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第七章 幼儿教育课程评价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幼儿教育课程评价的含义与特点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幼儿教育课程评价的主要内容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幼儿教育评价的基本过程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7" action="ppaction://hlinksldjump"/>
              </a:rPr>
              <a:t>第四节  幼儿教育课程评价的方式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园 教 育 评 价 的 基 本 过 程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、确 定 评 价 目 的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每 一 项 评 价 指 标 都 以 特 定 目 的 为 出 发 点 。评 价 过 程 中 的 一 切 活 动 和 所 付 出 的 努 力 </a:t>
            </a:r>
            <a:r>
              <a:rPr lang="en-US" altLang="zh-CN" dirty="0" smtClean="0"/>
              <a:t>, </a:t>
            </a:r>
            <a:r>
              <a:rPr lang="zh-CN" altLang="zh-CN" dirty="0" smtClean="0"/>
              <a:t>都 必 须 紧 紧 地 围 绕 其 目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否 则 将 导 致 精 力 、财 力 浪 费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或 使 评 价 达 不 到 预 期 成 效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反 而 产 生 某 些 负 面 影 响 。评 价 之 前 </a:t>
            </a:r>
            <a:r>
              <a:rPr lang="en-US" altLang="zh-CN" dirty="0" smtClean="0"/>
              <a:t>,</a:t>
            </a:r>
            <a:r>
              <a:rPr lang="zh-CN" altLang="zh-CN" dirty="0" smtClean="0"/>
              <a:t>必 须 首 先 明 确 评 价 的 目 的 与 性 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其 中 主 要 涉 及 三 个 方 面 的 问 题 </a:t>
            </a:r>
            <a:r>
              <a:rPr lang="en-US" altLang="zh-CN" dirty="0" smtClean="0"/>
              <a:t>: (1) </a:t>
            </a:r>
            <a:r>
              <a:rPr lang="zh-CN" altLang="zh-CN" dirty="0" smtClean="0"/>
              <a:t>为 何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当 前 评 价 的 直 接 目 的 是 什 么 </a:t>
            </a:r>
            <a:r>
              <a:rPr lang="en-US" altLang="zh-CN" dirty="0" smtClean="0"/>
              <a:t>? (2) </a:t>
            </a:r>
            <a:r>
              <a:rPr lang="zh-CN" altLang="zh-CN" dirty="0" smtClean="0"/>
              <a:t>由 谁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评 价 的 主 体 是 谁 </a:t>
            </a:r>
            <a:r>
              <a:rPr lang="en-US" altLang="zh-CN" dirty="0" smtClean="0"/>
              <a:t>? (3) </a:t>
            </a:r>
            <a:r>
              <a:rPr lang="zh-CN" altLang="zh-CN" dirty="0" smtClean="0"/>
              <a:t>评 价 什 么 </a:t>
            </a:r>
            <a:r>
              <a:rPr lang="en-US" altLang="zh-CN" dirty="0" smtClean="0"/>
              <a:t>,</a:t>
            </a:r>
            <a:r>
              <a:rPr lang="zh-CN" altLang="zh-CN" dirty="0" smtClean="0"/>
              <a:t>评 价 的 具 体 内 容 与 对 象 是 什 么 </a:t>
            </a:r>
            <a:r>
              <a:rPr lang="en-US" altLang="zh-CN" dirty="0" smtClean="0"/>
              <a:t>?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园 教 育 评 价 的 基 本 过 程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、设 计 评 价 方 </a:t>
            </a:r>
            <a:r>
              <a:rPr lang="zh-CN" altLang="zh-CN" sz="2900" dirty="0" smtClean="0"/>
              <a:t>案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评 价 方 案 是 依 据 一 定 的 评 价 目 的 和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评 价 的 内 容 、对 象 、范 围 、过 程 、方 法 和 程 序 等 加 以 计 划 和 规 范 的 书 面 文 件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整 个 评 价 工 作 的 总 体 结 构 与 工 作 计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评 价 工 作 的 关 键 性 指 南 。具 体 而 言 </a:t>
            </a:r>
            <a:r>
              <a:rPr lang="en-US" altLang="zh-CN" dirty="0" smtClean="0"/>
              <a:t>, </a:t>
            </a:r>
            <a:r>
              <a:rPr lang="zh-CN" altLang="zh-CN" dirty="0" smtClean="0"/>
              <a:t>评 价 方 案 的 设 计 主 要 包 括 以 下 各 项 工 作 </a:t>
            </a:r>
            <a:r>
              <a:rPr lang="en-US" altLang="zh-CN" dirty="0" smtClean="0"/>
              <a:t>: (1) </a:t>
            </a:r>
            <a:r>
              <a:rPr lang="zh-CN" altLang="zh-CN" dirty="0" smtClean="0"/>
              <a:t>明 确 评 价 所 依 据 的 目 标 。</a:t>
            </a:r>
            <a:r>
              <a:rPr lang="en-US" altLang="zh-CN" dirty="0" smtClean="0"/>
              <a:t>(2) </a:t>
            </a:r>
            <a:r>
              <a:rPr lang="zh-CN" altLang="zh-CN" dirty="0" smtClean="0"/>
              <a:t>设 计 评 价 指 标 体 系 。</a:t>
            </a:r>
            <a:r>
              <a:rPr lang="en-US" altLang="zh-CN" dirty="0" smtClean="0"/>
              <a:t>(3) </a:t>
            </a:r>
            <a:r>
              <a:rPr lang="zh-CN" altLang="zh-CN" dirty="0" smtClean="0"/>
              <a:t>确 定 收 集 评 价 资 料 的 方 法 和 步 骤 。</a:t>
            </a:r>
            <a:r>
              <a:rPr lang="en-US" altLang="zh-CN" dirty="0" smtClean="0"/>
              <a:t>(4) </a:t>
            </a:r>
            <a:r>
              <a:rPr lang="zh-CN" altLang="zh-CN" dirty="0" smtClean="0"/>
              <a:t>准 备 评 价 记 录 表 格 与 文 件 。</a:t>
            </a:r>
            <a:r>
              <a:rPr lang="en-US" altLang="zh-CN" dirty="0" smtClean="0"/>
              <a:t>(5) </a:t>
            </a:r>
            <a:r>
              <a:rPr lang="zh-CN" altLang="zh-CN" dirty="0" smtClean="0"/>
              <a:t>根 据 资 料 性 质 与 特 点 选 择 处 理 和 分 析 评 价 资 料 的 方 法 。评 价 方 案 还 应 包 括 评 价 项 目 的 人 员 配 备 、费 用 预 算 、完 成 各 阶 段 任 务 的 时 间 表 等 。</a:t>
            </a:r>
          </a:p>
          <a:p>
            <a:endParaRPr lang="zh-CN" altLang="zh-CN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园 教 育 评 价 的 基 本 过 程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三 、评 价 资 料 的 收 </a:t>
            </a:r>
            <a:r>
              <a:rPr lang="zh-CN" altLang="zh-CN" sz="2900" dirty="0" smtClean="0"/>
              <a:t>集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在 收 集 评 价 资 料 之 前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做 好 相 应 的 组 织 准 备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确 定 资 料 采 集 人 员 </a:t>
            </a:r>
            <a:r>
              <a:rPr lang="en-US" altLang="zh-CN" dirty="0" smtClean="0"/>
              <a:t>,</a:t>
            </a:r>
            <a:r>
              <a:rPr lang="zh-CN" altLang="zh-CN" dirty="0" smtClean="0"/>
              <a:t>聘 请 有 关 专 家 做 指 导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或 成 立 专 门 的 评 价 委 员 会 机 构 。评 价 者 应 向 有 关 人 员 进 行 宣 传 动 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宣 传 可 以 通 过 座 谈 会 和 讨 论 会 等 多 种 形 式 进 行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是 解 释 评 价 的 意 义 和 目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指 导 人 们 正 确 地 看 待 评 </a:t>
            </a:r>
            <a:r>
              <a:rPr lang="zh-CN" altLang="zh-CN" dirty="0" smtClean="0"/>
              <a:t>价工 </a:t>
            </a:r>
            <a:r>
              <a:rPr lang="zh-CN" altLang="zh-CN" dirty="0" smtClean="0"/>
              <a:t>作 和 结 果 。收 集 评 价 资 料 的 工 作 应 按 已 制 定 好 的 方 案 进 行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注 意 对 足 以 影 响 形 成 准 确 </a:t>
            </a:r>
            <a:r>
              <a:rPr lang="zh-CN" altLang="zh-CN" dirty="0" smtClean="0"/>
              <a:t>判断 </a:t>
            </a:r>
            <a:r>
              <a:rPr lang="zh-CN" altLang="zh-CN" dirty="0" smtClean="0"/>
              <a:t>的 各 因 素 加 以 尽 可 能 有 效 的 控 制 。</a:t>
            </a:r>
          </a:p>
          <a:p>
            <a:r>
              <a:rPr lang="zh-CN" altLang="zh-CN" dirty="0" smtClean="0"/>
              <a:t>评 价 工 作 需 对 各 项 指 标 进 行 科 学 而 简 便 的 评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一 般 应 严 格 按 照 方 案 中 规 定 的 评 价 方 式 和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照 标 准 谨 慎 地 执 行 评 定 或 评 分 。在 获 得 评 价 资 料 之 后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迅 速 而 准 确 地 汇 总 与 </a:t>
            </a:r>
            <a:r>
              <a:rPr lang="zh-CN" altLang="zh-CN" dirty="0" smtClean="0"/>
              <a:t>整理 </a:t>
            </a:r>
            <a:r>
              <a:rPr lang="zh-CN" altLang="zh-CN" dirty="0" smtClean="0"/>
              <a:t>资 料 以 便 及 时 分 析 和 处 理 评 价 结 果 </a:t>
            </a:r>
            <a:r>
              <a:rPr lang="en-US" altLang="zh-CN" dirty="0" smtClean="0"/>
              <a:t>,</a:t>
            </a:r>
            <a:r>
              <a:rPr lang="zh-CN" altLang="zh-CN" dirty="0" smtClean="0"/>
              <a:t>汇 总 材 料 应 按 材 料 项 目 分 类 归 档 。</a:t>
            </a:r>
          </a:p>
          <a:p>
            <a:endParaRPr lang="zh-CN" altLang="zh-CN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园 教 育 评 价 的 基 本 过 程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四 、评 价 结 果 的 处 </a:t>
            </a:r>
            <a:r>
              <a:rPr lang="zh-CN" altLang="zh-CN" sz="2900" dirty="0" smtClean="0"/>
              <a:t>理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zh-CN" altLang="zh-CN" dirty="0" smtClean="0"/>
              <a:t>评 价 人 员 应 采 用 适 宜 的 定 量 评 价 或 定 性 评 价 相 结 合 的 方 法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全 面 认 真 地 分 析 全 部 资 料 之 后 </a:t>
            </a:r>
            <a:r>
              <a:rPr lang="en-US" altLang="zh-CN" dirty="0" smtClean="0"/>
              <a:t>,</a:t>
            </a:r>
            <a:r>
              <a:rPr lang="zh-CN" altLang="zh-CN" dirty="0" smtClean="0"/>
              <a:t>形 成 对 评 价 对 象 的 综 合 性 判 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做 出 评 价 结 论 。评 价 结 果 处 理 和 结 论 的 形 成 应 以 评 价 目 的 为 根 据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应 慎 重 而 合 理 地 检 查 与 限 定 本 次 评 价 的 效 度 与 信 度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便 修 正 结 论 或 改 善 未 来 相 似 的 评 价 方 案 。根 据 评 价 结 论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还 可 分 析 与 诊 断 当 前 学 前 教 育 工 作 中 的 问 题 与 不 足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把 有 关 的 重 要 信 息 纳 入 评 价 报 告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反 馈 性 地 指 导 学 前 教 育 的 改 革 决 策 </a:t>
            </a:r>
            <a:r>
              <a:rPr lang="en-US" altLang="zh-CN" dirty="0" smtClean="0"/>
              <a:t>,</a:t>
            </a:r>
            <a:r>
              <a:rPr lang="zh-CN" altLang="zh-CN" dirty="0" smtClean="0"/>
              <a:t>或 有 的 放 矢 地 调 整 教 育 计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进 行 个 别 教 育 </a:t>
            </a:r>
            <a:r>
              <a:rPr lang="en-US" altLang="zh-CN" dirty="0" smtClean="0"/>
              <a:t>,</a:t>
            </a:r>
            <a:r>
              <a:rPr lang="zh-CN" altLang="zh-CN" dirty="0" smtClean="0"/>
              <a:t>等 等 。最 后 应 该 由 专 人 写 出 评 价 工 作 的 总 结 报 告 材 料 。</a:t>
            </a:r>
          </a:p>
          <a:p>
            <a:endParaRPr lang="zh-CN" altLang="zh-CN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园 教 育 评 价 的 基 本 过 程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五 、评 价 结 果 的 反 </a:t>
            </a:r>
            <a:r>
              <a:rPr lang="zh-CN" altLang="zh-CN" sz="2900" dirty="0" smtClean="0"/>
              <a:t>馈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评 价 是 为 了 更 好 地 促 进 工 作 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 以 做 出 评 价 结 论 之 后 应 该 把 评 价 结 果 以 恰 当 的 方 式 反 馈 给 相 关 人 员 。评 价 者 要 向 相 关 人 士 提 供 某 种 形 式 的 书 面 报 告 或 鉴 定 。评 价 者 在 制 定 评 价 方 案 时 就 应 当 确 定 主 要 报 告 对 象 </a:t>
            </a:r>
            <a:r>
              <a:rPr lang="en-US" altLang="zh-CN" dirty="0" smtClean="0"/>
              <a:t>,</a:t>
            </a:r>
            <a:r>
              <a:rPr lang="zh-CN" altLang="zh-CN" dirty="0" smtClean="0"/>
              <a:t>针 对 主 要 对 象 描 述 评 价 问 题 </a:t>
            </a:r>
            <a:r>
              <a:rPr lang="en-US" altLang="zh-CN" dirty="0" smtClean="0"/>
              <a:t>,</a:t>
            </a:r>
            <a:r>
              <a:rPr lang="zh-CN" altLang="zh-CN" dirty="0" smtClean="0"/>
              <a:t>制 定 结 果 的 操 作 定 义 </a:t>
            </a:r>
            <a:r>
              <a:rPr lang="en-US" altLang="zh-CN" dirty="0" smtClean="0"/>
              <a:t>,</a:t>
            </a:r>
            <a:r>
              <a:rPr lang="zh-CN" altLang="zh-CN" dirty="0" smtClean="0"/>
              <a:t>推 敲 、 斟 酌 及 修 改 问 题 和 操 作 定 义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一 、形 成 性 评 价 和 总 结 性 评 </a:t>
            </a:r>
            <a:r>
              <a:rPr lang="zh-CN" altLang="zh-CN" sz="2900" dirty="0" smtClean="0"/>
              <a:t>价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形 成 性 评 价</a:t>
            </a:r>
          </a:p>
          <a:p>
            <a:r>
              <a:rPr lang="zh-CN" altLang="zh-CN" dirty="0" smtClean="0"/>
              <a:t>幼儿教育课程的形成性评价是指在幼儿园课程实施过程中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对过程中所表现 出 的 各 种 现 象 进行评价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也叫过程评价。它的作用在于诊断课程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为使课程调整和改 进 得 更 为 合 理、完 善 </a:t>
            </a:r>
            <a:r>
              <a:rPr lang="zh-CN" altLang="zh-CN" dirty="0" smtClean="0"/>
              <a:t>提供</a:t>
            </a:r>
            <a:r>
              <a:rPr lang="zh-CN" altLang="zh-CN" dirty="0" smtClean="0"/>
              <a:t>信息。同时可以优先预测教育的需要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总 结 性 评 价</a:t>
            </a:r>
          </a:p>
          <a:p>
            <a:r>
              <a:rPr lang="zh-CN" altLang="zh-CN" dirty="0" smtClean="0"/>
              <a:t>总 结 性 评 价 是 一 种 对 课 程 实 施 以 后 获 得 的 实 际 效 果 进 行 验 证 的 评 价 方 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旨 在 获 得 所 </a:t>
            </a:r>
            <a:r>
              <a:rPr lang="zh-CN" altLang="zh-CN" dirty="0" smtClean="0"/>
              <a:t>实施 </a:t>
            </a:r>
            <a:r>
              <a:rPr lang="zh-CN" altLang="zh-CN" dirty="0" smtClean="0"/>
              <a:t>幼 儿 教 育 课 程 质 量 的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总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情 形 的 评 价 。总 结 性 评 价 一 般 只 涉 及 课 程 实 施 的 结 果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涉 </a:t>
            </a:r>
            <a:r>
              <a:rPr lang="zh-CN" altLang="zh-CN" dirty="0" smtClean="0"/>
              <a:t>及课 </a:t>
            </a:r>
            <a:r>
              <a:rPr lang="zh-CN" altLang="zh-CN" dirty="0" smtClean="0"/>
              <a:t>程 实 施 的 过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事 后 的 评 价 。</a:t>
            </a:r>
          </a:p>
          <a:p>
            <a:endParaRPr lang="zh-CN" altLang="zh-CN" dirty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、定 性 评 价 和 定 量 评 </a:t>
            </a:r>
            <a:r>
              <a:rPr lang="zh-CN" altLang="zh-CN" sz="2900" dirty="0" smtClean="0"/>
              <a:t>价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定 性 评 价</a:t>
            </a:r>
          </a:p>
          <a:p>
            <a:r>
              <a:rPr lang="zh-CN" altLang="zh-CN" dirty="0" smtClean="0"/>
              <a:t>定 性 评 价 是 评 价 者 用 语 言 文 字 作 为 收 集 和 分 析 评 价 资 料 、呈 现 评 价 结 果 的 主 要 工 具 的 评 价 方 式 。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定 性 评 价 来 自 于 社 会 学 和 人 类 学 的 传 统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强 调 对 现 象 的 描 述 、 解 释 和 归 纳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具 有 人 文 主 义 的 价 值 判 断 倾 向 。</a:t>
            </a:r>
            <a:r>
              <a:rPr lang="en-US" altLang="zh-CN" dirty="0" smtClean="0"/>
              <a:t>”</a:t>
            </a:r>
            <a:endParaRPr lang="zh-CN" altLang="zh-CN" dirty="0" smtClean="0"/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定 量 评 价</a:t>
            </a:r>
          </a:p>
          <a:p>
            <a:r>
              <a:rPr lang="zh-CN" altLang="zh-CN" dirty="0" smtClean="0"/>
              <a:t>定量评价是评价者收集被评价对象的数量性的实证信息</a:t>
            </a:r>
            <a:r>
              <a:rPr lang="en-US" altLang="zh-CN" dirty="0" smtClean="0"/>
              <a:t>,</a:t>
            </a:r>
            <a:r>
              <a:rPr lang="zh-CN" altLang="zh-CN" dirty="0" smtClean="0"/>
              <a:t>用数量化指标来显示评价结果的评 价方式。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定量评价来自于自然科学和心理学的实验传统</a:t>
            </a:r>
            <a:r>
              <a:rPr lang="en-US" altLang="zh-CN" dirty="0" smtClean="0"/>
              <a:t>,</a:t>
            </a:r>
            <a:r>
              <a:rPr lang="zh-CN" altLang="zh-CN" dirty="0" smtClean="0"/>
              <a:t>强调实证的求知方法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以评价结果为 焦点</a:t>
            </a:r>
            <a:r>
              <a:rPr lang="en-US" altLang="zh-CN" dirty="0" smtClean="0"/>
              <a:t>,</a:t>
            </a:r>
            <a:r>
              <a:rPr lang="zh-CN" altLang="zh-CN" dirty="0" smtClean="0"/>
              <a:t>力求精确地测量资料</a:t>
            </a:r>
            <a:r>
              <a:rPr lang="en-US" altLang="zh-CN" dirty="0" smtClean="0"/>
              <a:t>,</a:t>
            </a:r>
            <a:r>
              <a:rPr lang="zh-CN" altLang="zh-CN" dirty="0" smtClean="0"/>
              <a:t>强调评价的可靠性和推断性</a:t>
            </a:r>
            <a:r>
              <a:rPr lang="en-US" altLang="zh-CN" dirty="0" smtClean="0"/>
              <a:t>,</a:t>
            </a:r>
            <a:r>
              <a:rPr lang="zh-CN" altLang="zh-CN" dirty="0" smtClean="0"/>
              <a:t>具有科学主义的价值判断倾向。</a:t>
            </a:r>
            <a:r>
              <a:rPr lang="en-US" altLang="zh-CN" dirty="0" smtClean="0"/>
              <a:t>”</a:t>
            </a:r>
            <a:endParaRPr lang="zh-CN" altLang="zh-CN" dirty="0" smtClean="0"/>
          </a:p>
          <a:p>
            <a:endParaRPr lang="zh-CN" altLang="zh-CN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三 、正 式 评 价 和 非 正 式 评 </a:t>
            </a:r>
            <a:r>
              <a:rPr lang="zh-CN" altLang="zh-CN" sz="2900" dirty="0" smtClean="0"/>
              <a:t>价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正 式 评 价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所 谓 正 式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指 评 价 者 富 有 计 划 性 、目 的 性 和 针 对 性 实 施 的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一 般 往 往 是 采 用 量 化 的 方 式 来 进 行 的 。体 现 在 幼 儿 园 工 作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多 表 现 为 上 级 行 政 部 门 、幼 儿 园 管 理 层 根 据 一 定 的 目 的 和 计 划 而 开 展 与 实 施 的 评 价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常 见 的 有 各 个 层 次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园 内 或 园 间 </a:t>
            </a:r>
            <a:r>
              <a:rPr lang="en-US" altLang="zh-CN" dirty="0" smtClean="0"/>
              <a:t>) </a:t>
            </a:r>
            <a:r>
              <a:rPr lang="zh-CN" altLang="zh-CN" dirty="0" smtClean="0"/>
              <a:t>的 教 学 活 动 评 优 等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一 般 采 用 量 化 和 等 第 或 分 数 式 的 评 价 表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见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7-3</a:t>
            </a:r>
            <a:r>
              <a:rPr lang="zh-CN" altLang="zh-CN" dirty="0" smtClean="0"/>
              <a:t>、</a:t>
            </a:r>
            <a:r>
              <a:rPr lang="zh-CN" altLang="zh-CN" dirty="0" smtClean="0">
                <a:hlinkClick r:id="rId3" action="ppaction://hlinksldjump"/>
              </a:rPr>
              <a:t>表 </a:t>
            </a:r>
            <a:r>
              <a:rPr lang="en-US" altLang="zh-CN" dirty="0" smtClean="0">
                <a:hlinkClick r:id="rId3" action="ppaction://hlinksldjump"/>
              </a:rPr>
              <a:t>7-4</a:t>
            </a:r>
            <a:r>
              <a:rPr lang="zh-CN" altLang="zh-CN" dirty="0" smtClean="0"/>
              <a:t>、</a:t>
            </a:r>
            <a:r>
              <a:rPr lang="zh-CN" altLang="zh-CN" dirty="0" smtClean="0">
                <a:hlinkClick r:id="rId4" action="ppaction://hlinksldjump"/>
              </a:rPr>
              <a:t>表 </a:t>
            </a:r>
            <a:r>
              <a:rPr lang="en-US" altLang="zh-CN" dirty="0" smtClean="0">
                <a:hlinkClick r:id="rId4" action="ppaction://hlinksldjump"/>
              </a:rPr>
              <a:t>7-5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2. 非 正 式 评 价</a:t>
            </a:r>
            <a:endParaRPr lang="zh-CN" altLang="zh-CN" dirty="0" smtClean="0"/>
          </a:p>
          <a:p>
            <a:pPr>
              <a:lnSpc>
                <a:spcPct val="200000"/>
              </a:lnSpc>
            </a:pPr>
            <a:r>
              <a:rPr lang="zh-CN" altLang="zh-CN" dirty="0" smtClean="0"/>
              <a:t>非 正 式 评 价 通 常 是 指 发 生 在 教 育 教 学 过 程 和 特 定 活 动 情 境 中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自 觉 地 进 行 着 的 对 学 习 者 的 行 为 语 言 以 及 教 学 活 动 现 象 或 事 件 等 的 观 察 和 评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是 教 师 在 与 幼 儿 日 常 接 触 及 </a:t>
            </a:r>
            <a:r>
              <a:rPr lang="zh-CN" altLang="zh-CN" dirty="0" smtClean="0"/>
              <a:t>互动 </a:t>
            </a:r>
            <a:r>
              <a:rPr lang="zh-CN" altLang="zh-CN" dirty="0" smtClean="0"/>
              <a:t>过 程 中 通 过 不 断 地 了 解 幼 儿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进 而 形 成 对 幼 儿 的 某 种 判 断 与 反 馈 的 一 种 评 价 方 式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四 、幼 儿 教 育 课 程 评 价 的 方 </a:t>
            </a:r>
            <a:r>
              <a:rPr lang="zh-CN" altLang="zh-CN" sz="2900" dirty="0" smtClean="0"/>
              <a:t>法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评 价 的 方 法 一 般 包 括 测 验 法 、观 察 法 、谈 话 法 、问 卷 调 查 法 和 档 案 袋 评 定 法 等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测 验 法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测 验 是 对 幼 儿 身 体 、认 知 、语 言 、社 会 性 发 展 等 方 面 的 测 量 。它 是 幼 儿 教 育 评 价 的 一 种 重 要 工 具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包 括 标 准 测 验 和 教 师 自 制 测 验 两 大 类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幼儿教育课程评价的含义与特点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教 育 课 程 评 价 的 含 义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指 根 据 幼 儿 教 育 培 养 目 标 对 幼 儿 教 育 机 构 实 施 的 课 程 及 其 效 果 进 行 科 学 的 判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便 为 幼 儿 教 育 机 构 课 程 的 改 进 做 出 有 依 据 的 决 策 的 评 估 工 作 。幼 儿 教 育 课 程 评 价 主 要 体 现 为 两 个 方 面 </a:t>
            </a:r>
            <a:r>
              <a:rPr lang="en-US" altLang="zh-CN" dirty="0" smtClean="0"/>
              <a:t>:</a:t>
            </a:r>
            <a:r>
              <a:rPr lang="zh-CN" altLang="zh-CN" dirty="0" smtClean="0"/>
              <a:t>一 是 课 程 的 设 计 实 施 是 否 合 理 </a:t>
            </a:r>
            <a:r>
              <a:rPr lang="en-US" altLang="zh-CN" dirty="0" smtClean="0"/>
              <a:t>;</a:t>
            </a:r>
            <a:r>
              <a:rPr lang="zh-CN" altLang="zh-CN" dirty="0" smtClean="0"/>
              <a:t>二 是 课 程 是 否 有 效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是 否 取 得 了 发 展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(1) </a:t>
            </a:r>
            <a:r>
              <a:rPr lang="zh-CN" altLang="zh-CN" dirty="0" smtClean="0"/>
              <a:t>标 准 测 验 </a:t>
            </a:r>
            <a:r>
              <a:rPr lang="en-US" altLang="zh-CN" dirty="0" smtClean="0"/>
              <a:t>:</a:t>
            </a:r>
            <a:r>
              <a:rPr lang="zh-CN" altLang="zh-CN" dirty="0" smtClean="0"/>
              <a:t>是 专 门 组 织 人 力 、 物 力 </a:t>
            </a:r>
            <a:r>
              <a:rPr lang="en-US" altLang="zh-CN" dirty="0" smtClean="0"/>
              <a:t>, </a:t>
            </a:r>
            <a:r>
              <a:rPr lang="zh-CN" altLang="zh-CN" dirty="0" smtClean="0"/>
              <a:t>由 教 育 专 家 制 定 的 测 验 。 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(2) </a:t>
            </a:r>
            <a:r>
              <a:rPr lang="zh-CN" altLang="zh-CN" dirty="0" smtClean="0"/>
              <a:t>教 师 自 制 测 验 </a:t>
            </a:r>
            <a:r>
              <a:rPr lang="en-US" altLang="zh-CN" dirty="0" smtClean="0"/>
              <a:t>: </a:t>
            </a:r>
            <a:r>
              <a:rPr lang="zh-CN" altLang="zh-CN" dirty="0" smtClean="0"/>
              <a:t>在 幼 儿 教 育 评 价 中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师 为 了 了 解 本 班 幼 儿 在 某 些 方 面 的 发 展 情 况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自 制 一 些 测 验 题 目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评 价 对 象 进 行 测 查 。例 如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评 价 幼 儿 对 形 状 与 数 概 念 的 理 解 能 力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可 在 幼 儿 小 组 或 个 别 活 动 时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出 示 相 关 材 料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有 目 的 地 对 幼 儿 进 行 测 试 和 提 问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记 录 幼 儿 的 反 应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做 出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7-6</a:t>
            </a:r>
            <a:r>
              <a:rPr lang="zh-CN" altLang="zh-CN" dirty="0" smtClean="0"/>
              <a:t>所 示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2. 观 察 法</a:t>
            </a:r>
            <a:endParaRPr lang="zh-CN" altLang="zh-CN" dirty="0" smtClean="0"/>
          </a:p>
          <a:p>
            <a:pPr>
              <a:lnSpc>
                <a:spcPct val="200000"/>
              </a:lnSpc>
            </a:pPr>
            <a:r>
              <a:rPr lang="zh-CN" altLang="zh-CN" dirty="0" smtClean="0"/>
              <a:t>观 察 法 是 评 价 者 根 据 评 价 对 象 的 特 点 和 指 标 内 涵 的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 目 的 、有 计 划 地 在 自 然 状 态 下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自 然 观 察 法</a:t>
            </a:r>
            <a:r>
              <a:rPr lang="en-US" altLang="zh-CN" dirty="0" smtClean="0"/>
              <a:t>) </a:t>
            </a:r>
            <a:r>
              <a:rPr lang="zh-CN" altLang="zh-CN" dirty="0" smtClean="0"/>
              <a:t>或 控 制 条 件 下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试 验 观 察 法</a:t>
            </a:r>
            <a:r>
              <a:rPr lang="en-US" altLang="zh-CN" dirty="0" smtClean="0"/>
              <a:t>) </a:t>
            </a:r>
            <a:r>
              <a:rPr lang="zh-CN" altLang="zh-CN" dirty="0" smtClean="0"/>
              <a:t>观 察 评 价 对 象 并 获 取 评 价 信 息 的 方 法 。 观 察 法 主 要 是 听 和 看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充 分 利 用 录 像 机 和 照 相 机 等 仪 器 作 为 辅 助 工 具 。观 察 法 适 用 面 广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收 集 资 料 的 机 会 较 多 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一 般 来 说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教 育 活 动 的 观 察 所 运 用 的 记 录 表 可 以 有 以 下 几 种 </a:t>
            </a:r>
            <a:r>
              <a:rPr lang="en-US" altLang="zh-CN" dirty="0" smtClean="0"/>
              <a:t>:(1) </a:t>
            </a:r>
            <a:r>
              <a:rPr lang="zh-CN" altLang="zh-CN" dirty="0" smtClean="0"/>
              <a:t>对 教 育 活 动 的 整 </a:t>
            </a:r>
            <a:r>
              <a:rPr lang="zh-CN" altLang="zh-CN" dirty="0" smtClean="0"/>
              <a:t>体式 </a:t>
            </a:r>
            <a:r>
              <a:rPr lang="zh-CN" altLang="zh-CN" dirty="0" smtClean="0"/>
              <a:t>观 察 记 录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7-7</a:t>
            </a:r>
            <a:r>
              <a:rPr lang="zh-CN" altLang="zh-CN" dirty="0" smtClean="0"/>
              <a:t>所 示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  <a:r>
              <a:rPr lang="en-US" altLang="zh-CN" dirty="0" smtClean="0"/>
              <a:t>(2) </a:t>
            </a:r>
            <a:r>
              <a:rPr lang="zh-CN" altLang="zh-CN" dirty="0" smtClean="0"/>
              <a:t>对 教 育 活 动 的 片 断 式 观 察 记 录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</a:t>
            </a:r>
            <a:r>
              <a:rPr lang="zh-CN" altLang="zh-CN" dirty="0" smtClean="0">
                <a:hlinkClick r:id="rId3" action="ppaction://hlinksldjump"/>
              </a:rPr>
              <a:t>表 </a:t>
            </a:r>
            <a:r>
              <a:rPr lang="en-US" altLang="zh-CN" dirty="0" smtClean="0">
                <a:hlinkClick r:id="rId3" action="ppaction://hlinksldjump"/>
              </a:rPr>
              <a:t>7-8 </a:t>
            </a:r>
            <a:r>
              <a:rPr lang="zh-CN" altLang="zh-CN" dirty="0" smtClean="0"/>
              <a:t>所 示 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 </a:t>
            </a:r>
            <a:r>
              <a:rPr lang="en-US" altLang="zh-CN" dirty="0" smtClean="0"/>
              <a:t>(3) </a:t>
            </a:r>
            <a:r>
              <a:rPr lang="zh-CN" altLang="zh-CN" dirty="0" smtClean="0"/>
              <a:t>对 教 育 活 动 中 幼 儿 的 个 案 式 观 察 记 录  </a:t>
            </a:r>
            <a:r>
              <a:rPr lang="en-US" altLang="zh-CN" dirty="0" smtClean="0"/>
              <a:t>(</a:t>
            </a:r>
            <a:r>
              <a:rPr lang="zh-CN" altLang="zh-CN" dirty="0" smtClean="0"/>
              <a:t>如 </a:t>
            </a:r>
            <a:r>
              <a:rPr lang="zh-CN" altLang="zh-CN" dirty="0" smtClean="0">
                <a:hlinkClick r:id="rId4" action="ppaction://hlinksldjump"/>
              </a:rPr>
              <a:t>表 </a:t>
            </a:r>
            <a:r>
              <a:rPr lang="en-US" altLang="zh-CN" dirty="0" smtClean="0">
                <a:hlinkClick r:id="rId4" action="ppaction://hlinksldjump"/>
              </a:rPr>
              <a:t>7-9</a:t>
            </a:r>
            <a:r>
              <a:rPr lang="zh-CN" altLang="zh-CN" dirty="0" smtClean="0"/>
              <a:t>所 示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。这 些 观 察 记 录 表 所 收 集 的 信 息 可 以 使 教 师 更 多 、更 深 入 地 了 解 活 动 中 的 儿 童 群 体 和 儿 童 个 体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在 自 我 反 思 和 分 析 评 价 的 基 础 上 促 进 对 其 教 育 活 动 的 指 导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谈 话 法</a:t>
            </a:r>
          </a:p>
          <a:p>
            <a:pPr>
              <a:lnSpc>
                <a:spcPct val="200000"/>
              </a:lnSpc>
            </a:pPr>
            <a:r>
              <a:rPr lang="zh-CN" altLang="zh-CN" dirty="0" smtClean="0"/>
              <a:t>谈 话 法 是 通 过 与 评 价 对 象 面 对 面 的 交 谈 收 集 评 价 信 息 的 方 法 。谈 话 法 适 用 于 了 解 评 价 对 象 的 心 理 状 态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它 不 受 文 字 能 力 的 限 制 。谈 话 时 可 以 根 据 评 价 对 象 的 心 理 适 应 状 况 </a:t>
            </a:r>
            <a:r>
              <a:rPr lang="en-US" altLang="zh-CN" dirty="0" smtClean="0"/>
              <a:t>,</a:t>
            </a:r>
            <a:r>
              <a:rPr lang="zh-CN" altLang="zh-CN" dirty="0" smtClean="0"/>
              <a:t>把 人 </a:t>
            </a:r>
            <a:r>
              <a:rPr lang="zh-CN" altLang="zh-CN" dirty="0" smtClean="0"/>
              <a:t>群进 </a:t>
            </a:r>
            <a:r>
              <a:rPr lang="zh-CN" altLang="zh-CN" dirty="0" smtClean="0"/>
              <a:t>行 分 类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更 深 入 地 了 解 问 题 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谈 话 法 可 以 分 为 以 下 四 种 方 式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直 接 回 答 的 谈 话 </a:t>
            </a:r>
            <a:r>
              <a:rPr lang="en-US" altLang="zh-CN" dirty="0" smtClean="0"/>
              <a:t>:</a:t>
            </a:r>
            <a:r>
              <a:rPr lang="zh-CN" altLang="zh-CN" dirty="0" smtClean="0"/>
              <a:t>这 是 一 种 一 问 一 答 的 谈 话 。 谈 话 者 把 准 备 好 的 问 题 一 一 提 出 来 </a:t>
            </a:r>
            <a:r>
              <a:rPr lang="en-US" altLang="zh-CN" dirty="0" smtClean="0"/>
              <a:t>,</a:t>
            </a:r>
            <a:r>
              <a:rPr lang="zh-CN" altLang="zh-CN" dirty="0" smtClean="0"/>
              <a:t>提 </a:t>
            </a:r>
            <a:r>
              <a:rPr lang="zh-CN" altLang="zh-CN" dirty="0" smtClean="0"/>
              <a:t>完 一 个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回 答 一 个 。</a:t>
            </a:r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选 择 答 案 的 谈 话 </a:t>
            </a:r>
            <a:r>
              <a:rPr lang="en-US" altLang="zh-CN" dirty="0" smtClean="0"/>
              <a:t>: </a:t>
            </a:r>
            <a:r>
              <a:rPr lang="zh-CN" altLang="zh-CN" dirty="0" smtClean="0"/>
              <a:t>谈 话 者 把 咨 询 的 内 容 预 先 拟 定 成 具 体 的 选 择 题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以 便 被 调 查 者 选 择 。</a:t>
            </a:r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自 由 回 答 的 谈 话 法 </a:t>
            </a:r>
            <a:r>
              <a:rPr lang="en-US" altLang="zh-CN" dirty="0" smtClean="0"/>
              <a:t>: </a:t>
            </a:r>
            <a:r>
              <a:rPr lang="zh-CN" altLang="zh-CN" dirty="0" smtClean="0"/>
              <a:t>这 种 方 法 围 绕 着 一 个 或 几 个 问 题 进 行 回 答 </a:t>
            </a:r>
            <a:r>
              <a:rPr lang="en-US" altLang="zh-CN" dirty="0" smtClean="0"/>
              <a:t>, </a:t>
            </a:r>
            <a:r>
              <a:rPr lang="zh-CN" altLang="zh-CN" dirty="0" smtClean="0"/>
              <a:t>直 到 了 解 问 </a:t>
            </a:r>
            <a:r>
              <a:rPr lang="zh-CN" altLang="zh-CN" dirty="0" smtClean="0"/>
              <a:t>题为 </a:t>
            </a:r>
            <a:r>
              <a:rPr lang="zh-CN" altLang="zh-CN" dirty="0" smtClean="0"/>
              <a:t>止 。</a:t>
            </a:r>
          </a:p>
          <a:p>
            <a:r>
              <a:rPr lang="en-US" altLang="zh-CN" dirty="0" smtClean="0"/>
              <a:t>(4) </a:t>
            </a:r>
            <a:r>
              <a:rPr lang="zh-CN" altLang="zh-CN" dirty="0" smtClean="0"/>
              <a:t>自 然 谈 话 的 方 法 </a:t>
            </a:r>
            <a:r>
              <a:rPr lang="en-US" altLang="zh-CN" dirty="0" smtClean="0"/>
              <a:t>: </a:t>
            </a:r>
            <a:r>
              <a:rPr lang="zh-CN" altLang="zh-CN" dirty="0" smtClean="0"/>
              <a:t>这 种 谈 话 没 有 具 体 的 顺 序 和 问 答 形 式 。 这 种 谈 话 可 对 意 志 、 动 机 、信 仰 、感 情 、态 度 和 意 见 等 内 在 情 况 进 行 了 解 。</a:t>
            </a:r>
          </a:p>
          <a:p>
            <a:endParaRPr lang="zh-CN" altLang="zh-CN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问 卷 调 查 法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问 卷 调 查 法 是 由 评 价 者 根 据 评 价 目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向 被 调 查 对 象 发 放 问 卷 调 查 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广 泛 收 集 信 息 的 一 种 方 法 。采 用 问 卷 调 查 法 可 以 在 短 时 间 内 获 取 大 量 的 信 息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但 编 制 科 学 合 理 的 问 卷 和 获 </a:t>
            </a:r>
            <a:r>
              <a:rPr lang="zh-CN" altLang="zh-CN" dirty="0" smtClean="0"/>
              <a:t>取真 </a:t>
            </a:r>
            <a:r>
              <a:rPr lang="zh-CN" altLang="zh-CN" dirty="0" smtClean="0"/>
              <a:t>实 的 统 计 结 果 是 一 项 技 术 性 强 、要 求 高 的 工 作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四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方 式</a:t>
            </a:r>
            <a:endParaRPr lang="zh-CN" altLang="zh-CN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5. </a:t>
            </a:r>
            <a:r>
              <a:rPr lang="zh-CN" altLang="zh-CN" dirty="0" smtClean="0"/>
              <a:t>档 案 袋 评 定 法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档 案 袋 评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又 称 为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文 件 夹 评 价</a:t>
            </a:r>
            <a:r>
              <a:rPr lang="en-US" altLang="zh-CN" dirty="0" smtClean="0"/>
              <a:t>”,</a:t>
            </a:r>
            <a:r>
              <a:rPr lang="zh-CN" altLang="zh-CN" dirty="0" smtClean="0"/>
              <a:t>是 指 收 集 幼 儿 在 学 习 过 程 中 有 代 表 性 的 作 品 和 典 型 的 表 现 记 录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幼 儿 的 现 实 表 现 作 为 判 断 幼 儿 学 习 质 量 的 依 据 的 评 价 方 法 。这 种 评 估 活 动 从 多 种 渠 道 收 集 资 料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旨 在 提 供 有 关 学 生 学 习 的 实 际 水 平 的 各 种 材 料 </a:t>
            </a:r>
            <a:r>
              <a:rPr lang="en-US" altLang="zh-CN" dirty="0" smtClean="0"/>
              <a:t>, </a:t>
            </a:r>
            <a:r>
              <a:rPr lang="zh-CN" altLang="zh-CN" dirty="0" smtClean="0"/>
              <a:t>重 视 幼 儿 发 展 的 过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能 从 多 角 度 、多 侧 面 来 判 断 每 个 幼 儿 的 优 点 和 发 展 可 能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为 描 绘 每 个 幼 儿 的 学 习 情 </a:t>
            </a:r>
            <a:r>
              <a:rPr lang="zh-CN" altLang="zh-CN" dirty="0" smtClean="0"/>
              <a:t>况的 </a:t>
            </a:r>
            <a:r>
              <a:rPr lang="zh-CN" altLang="zh-CN" dirty="0" smtClean="0"/>
              <a:t>剖 面 图 和 发 展 过 程 提 供 了 真 实 而 详 细 的 资 料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7-1  </a:t>
            </a:r>
            <a:r>
              <a:rPr lang="zh-CN" altLang="en-US" dirty="0" smtClean="0"/>
              <a:t>幼儿教育课程定量评价记录表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09700"/>
            <a:ext cx="777081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7-3  </a:t>
            </a:r>
            <a:r>
              <a:rPr lang="zh-CN" altLang="en-US" dirty="0" smtClean="0"/>
              <a:t>幼儿教育课程评价表（等第）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600200"/>
            <a:ext cx="786606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7-3  </a:t>
            </a:r>
            <a:r>
              <a:rPr lang="zh-CN" altLang="en-US" dirty="0" smtClean="0"/>
              <a:t>幼儿教育课程评价表（等第）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rId2" action="ppaction://hlinksldjump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8008937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幼儿教育课程评价的含义与特点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二 、幼 儿 教 育 课 程 评 价 的 特 点</a:t>
            </a:r>
            <a:endParaRPr lang="en-US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由 于 幼 儿 的 年 龄 特 点 和 教 育 要 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幼 儿 教 育 课 程 评 价 具 有 以 下 特 殊 性 </a:t>
            </a:r>
            <a:r>
              <a:rPr lang="en-US" altLang="zh-CN" dirty="0" smtClean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评 价 的 目 的 是 创 设 适 合 儿 童 的 教 育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评 价 内 容 贯 穿 于 幼 儿 一 日 生 活 中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在 评 价 的 方 法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重 视 定 性 与 定 量 的 结 合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评 价 主 体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既 是 评 价 的 对 象 也 是 评 价 的 主 体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7-4 </a:t>
            </a:r>
            <a:r>
              <a:rPr lang="zh-CN" altLang="en-US" dirty="0" smtClean="0"/>
              <a:t>幼儿教育课程评价表（等第）</a:t>
            </a:r>
            <a:endParaRPr lang="zh-CN" altLang="zh-C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7800"/>
            <a:ext cx="7847013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7-4 </a:t>
            </a:r>
            <a:r>
              <a:rPr lang="zh-CN" altLang="en-US" dirty="0" smtClean="0"/>
              <a:t>幼儿教育课程评价表（等第）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rId2" action="ppaction://hlinksldjump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2105025"/>
            <a:ext cx="78279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7-5 </a:t>
            </a:r>
            <a:r>
              <a:rPr lang="zh-CN" altLang="en-US" dirty="0" smtClean="0"/>
              <a:t>幼儿教育课程评价表（量化）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94226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6868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7-6 </a:t>
            </a:r>
            <a:r>
              <a:rPr lang="zh-CN" altLang="en-US" dirty="0" smtClean="0"/>
              <a:t>“形状与数概念理解能力”测试表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57275"/>
            <a:ext cx="62198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7-7 </a:t>
            </a:r>
            <a:r>
              <a:rPr lang="zh-CN" altLang="en-US" dirty="0" smtClean="0"/>
              <a:t>教育活动整体式观察记录表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7800"/>
            <a:ext cx="796131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7-8 </a:t>
            </a:r>
            <a:r>
              <a:rPr lang="zh-CN" altLang="en-US" dirty="0" smtClean="0"/>
              <a:t>教育活动片段式观察记录表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776413"/>
            <a:ext cx="7932737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表</a:t>
            </a:r>
            <a:r>
              <a:rPr lang="en-US" altLang="zh-CN" dirty="0" smtClean="0"/>
              <a:t>7-9 </a:t>
            </a:r>
            <a:r>
              <a:rPr lang="zh-CN" altLang="en-US" dirty="0" smtClean="0"/>
              <a:t>教育活动个案式观察记录</a:t>
            </a:r>
            <a:endParaRPr lang="zh-CN" altLang="zh-CN" dirty="0"/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latin typeface="Garamond" pitchFamily="18" charset="0"/>
                <a:hlinkClick r:id="" action="ppaction://hlinkshowjump?jump=lastslideviewed"/>
              </a:rPr>
              <a:t>返回</a:t>
            </a:r>
            <a:endParaRPr lang="zh-CN" altLang="en-US" dirty="0">
              <a:latin typeface="Garamond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376363"/>
            <a:ext cx="79422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幼儿教育课程评价的含义与特点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三 、幼 儿 教 育 课 程 评 价 的 作 用</a:t>
            </a:r>
          </a:p>
          <a:p>
            <a:pPr>
              <a:lnSpc>
                <a:spcPct val="200000"/>
              </a:lnSpc>
            </a:pPr>
            <a:r>
              <a:rPr lang="zh-CN" altLang="zh-CN" dirty="0" smtClean="0"/>
              <a:t>幼 儿 教 育 课 程 评 价 可 用 于 三 个 方 面 </a:t>
            </a:r>
            <a:r>
              <a:rPr lang="en-US" altLang="zh-CN" dirty="0" smtClean="0"/>
              <a:t>:</a:t>
            </a:r>
            <a:r>
              <a:rPr lang="zh-CN" altLang="zh-CN" dirty="0" smtClean="0"/>
              <a:t>一 是 对 课 程 方 案 本 身 的 评 价 </a:t>
            </a:r>
            <a:r>
              <a:rPr lang="en-US" altLang="zh-CN" dirty="0" smtClean="0"/>
              <a:t>;</a:t>
            </a:r>
            <a:r>
              <a:rPr lang="zh-CN" altLang="zh-CN" dirty="0" smtClean="0"/>
              <a:t>二 是 对 课 程 实 施 过 程 的 评 价 </a:t>
            </a:r>
            <a:r>
              <a:rPr lang="en-US" altLang="zh-CN" dirty="0" smtClean="0"/>
              <a:t>;</a:t>
            </a:r>
            <a:r>
              <a:rPr lang="zh-CN" altLang="zh-CN" dirty="0" smtClean="0"/>
              <a:t>三 是 对 课 程 效 果 的 评 价 。对 幼 儿 教 育 课 程 的 每 一 种 评 价 都 可 能 涉 及 这 三 个 方 面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只 是 其 侧 重 点 有 所 不 同 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主 要 内 容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对 幼 儿 学 习 的 评 价</a:t>
            </a:r>
          </a:p>
          <a:p>
            <a:r>
              <a:rPr lang="zh-CN" altLang="zh-CN" dirty="0" smtClean="0"/>
              <a:t>从 幼 儿 学 习 出 发 的 评 价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对 幼 儿 参 与 课 程 活 动 状 态 的 关 注 主 要 涉 及 </a:t>
            </a:r>
            <a:r>
              <a:rPr lang="en-US" altLang="zh-CN" dirty="0" smtClean="0"/>
              <a:t>6 </a:t>
            </a:r>
            <a:r>
              <a:rPr lang="zh-CN" altLang="zh-CN" dirty="0" smtClean="0"/>
              <a:t>大 方 面 </a:t>
            </a:r>
            <a:r>
              <a:rPr lang="en-US" altLang="zh-CN" dirty="0" smtClean="0"/>
              <a:t>: </a:t>
            </a:r>
            <a:r>
              <a:rPr lang="zh-CN" altLang="zh-CN" dirty="0" smtClean="0"/>
              <a:t>情 绪 状 态 、注 意 状 态 、参 与 状 态 、交 往 状 态 、思 维 状 态 、生 成 状 态 。因 此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课 程 实 施 过 程 中 幼 儿的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学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进 行 的 评 价 可 以 包 括 以 下 几 方 面 的 内 容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幼 儿 对 课 程 活 动 的 参 与 度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幼 儿 的 情 感 态 度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幼 儿 的 学 习 方 式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(4) </a:t>
            </a:r>
            <a:r>
              <a:rPr lang="zh-CN" altLang="zh-CN" dirty="0" smtClean="0"/>
              <a:t>幼 儿 在 课 程 活 动 中 的 互 动 程 度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(5) </a:t>
            </a:r>
            <a:r>
              <a:rPr lang="zh-CN" altLang="zh-CN" dirty="0" smtClean="0"/>
              <a:t>幼 儿 在 课 程 活 动 中 的 能 力 。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r>
              <a:rPr lang="en-US" altLang="zh-CN" dirty="0" smtClean="0"/>
              <a:t>(6) </a:t>
            </a:r>
            <a:r>
              <a:rPr lang="zh-CN" altLang="zh-CN" dirty="0" smtClean="0"/>
              <a:t>幼 儿 的 学 习 习 惯 。 </a:t>
            </a:r>
            <a:endParaRPr lang="zh-CN" altLang="zh-CN" dirty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主 要 内 容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 smtClean="0"/>
              <a:t>以 上 几 个 方 面 的 评 价 内 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以 量 化 等 级 的 评 定 方 式 显 现 在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课 程 活 动 评 价 记 录 表 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与 以 评 价 教 师 为 主 的 对 课 程 目 标 、内 容 、环 境 材 料 、方 法 等 的 评 价 一 起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共 同 构 成 一 份 比 较 完 整 而 全 面 的 评 价 表  </a:t>
            </a:r>
            <a:r>
              <a:rPr lang="en-US" altLang="zh-CN" dirty="0" smtClean="0"/>
              <a:t>(</a:t>
            </a:r>
            <a:r>
              <a:rPr lang="zh-CN" altLang="zh-CN" dirty="0" smtClean="0"/>
              <a:t>见 </a:t>
            </a:r>
            <a:r>
              <a:rPr lang="zh-CN" altLang="zh-CN" dirty="0" smtClean="0">
                <a:hlinkClick r:id="rId2" action="ppaction://hlinksldjump"/>
              </a:rPr>
              <a:t>表 </a:t>
            </a:r>
            <a:r>
              <a:rPr lang="en-US" altLang="zh-CN" dirty="0" smtClean="0">
                <a:hlinkClick r:id="rId2" action="ppaction://hlinksldjump"/>
              </a:rPr>
              <a:t>7-1</a:t>
            </a:r>
            <a:r>
              <a:rPr lang="en-US" altLang="zh-CN" dirty="0" smtClean="0"/>
              <a:t>)</a:t>
            </a:r>
            <a:r>
              <a:rPr lang="zh-CN" altLang="zh-CN" dirty="0" smtClean="0"/>
              <a:t>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主 要 内 容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(二) 对 教 师  “教” 的 评 价</a:t>
            </a:r>
            <a:endParaRPr lang="zh-CN" altLang="zh-CN" dirty="0" smtClean="0"/>
          </a:p>
          <a:p>
            <a:r>
              <a:rPr lang="zh-CN" altLang="zh-CN" dirty="0" smtClean="0"/>
              <a:t>从 教 师 的 角 度 来 评 价 课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主 要 内 容 包 括 课 程 目 标 、内 容 、方 法 手 段 、组 织 形 式 、 资 源 利 用 、环 境 创 设 等 。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对 课 程 目 标 的 评 价</a:t>
            </a:r>
          </a:p>
          <a:p>
            <a:r>
              <a:rPr lang="zh-CN" altLang="zh-CN" dirty="0" smtClean="0"/>
              <a:t>对 一 次 课 程 目 标 的 评 价 主 要 包 括 目 标 的 表 述 方 式 、表 述 内 容 、表 述 指 向 等 方 面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对 课 程 内 容 的 评 价</a:t>
            </a:r>
          </a:p>
          <a:p>
            <a:r>
              <a:rPr lang="zh-CN" altLang="zh-CN" dirty="0" smtClean="0"/>
              <a:t>以  《纲 要》 为 依 据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课 程 内 容 的 评 价 可 从 以 下 几 方 面 着 手 </a:t>
            </a:r>
            <a:r>
              <a:rPr lang="en-US" altLang="zh-CN" dirty="0" smtClean="0"/>
              <a:t>: 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适 宜 性 、有 效 性 。 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针 对 性 、挑 战 性 。</a:t>
            </a:r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多 元 性 、整 合 性 。</a:t>
            </a:r>
          </a:p>
          <a:p>
            <a:r>
              <a:rPr lang="en-US" altLang="zh-CN" dirty="0" smtClean="0"/>
              <a:t>(4) </a:t>
            </a:r>
            <a:r>
              <a:rPr lang="zh-CN" altLang="zh-CN" dirty="0" smtClean="0"/>
              <a:t>自 然 性 、开 放 性</a:t>
            </a:r>
          </a:p>
          <a:p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主 要 内 容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zh-CN" dirty="0" smtClean="0"/>
              <a:t>对 教 育 教 学 方 法 的 评 价</a:t>
            </a:r>
          </a:p>
          <a:p>
            <a:r>
              <a:rPr lang="zh-CN" altLang="zh-CN" dirty="0" smtClean="0"/>
              <a:t>一 定 的 课 程 内 容 只 有 借 助 于 适 当 的 教 育 教 学 方 法 才 能 够 更 好 地 为 幼 儿 所 接 受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促 进 幼 儿</a:t>
            </a:r>
          </a:p>
          <a:p>
            <a:r>
              <a:rPr lang="zh-CN" altLang="zh-CN" dirty="0" smtClean="0"/>
              <a:t>新 的 发 展 。教 师 教 育 教 学 方 法 的 有 效 性 主 要 表 现 在 教 育 活 动 方 法 的 适 宜 性 、有 效 性 方 面 </a:t>
            </a:r>
            <a:r>
              <a:rPr lang="en-US" altLang="zh-CN" dirty="0" smtClean="0"/>
              <a:t>: </a:t>
            </a:r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适 宜 性 。 适 宜 、有 效 的 教 学 活 动 是 通 过 教 师 的 教 学 方 式 来 体 现 的 。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有 效 性 。</a:t>
            </a:r>
          </a:p>
          <a:p>
            <a:r>
              <a:rPr lang="zh-CN" altLang="zh-CN" dirty="0" smtClean="0"/>
              <a:t>评 价 教 师 的 教 育 活 动 方 法 是 否 体 现 有 效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从 以 下 几 方 面 着 手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①</a:t>
            </a:r>
            <a:r>
              <a:rPr lang="zh-CN" altLang="zh-CN" dirty="0" smtClean="0"/>
              <a:t>对 幼 儿 经 验 的 提 升 。</a:t>
            </a:r>
            <a:endParaRPr lang="en-US" altLang="zh-CN" dirty="0" smtClean="0"/>
          </a:p>
          <a:p>
            <a:r>
              <a:rPr lang="en-US" altLang="zh-CN" dirty="0" smtClean="0"/>
              <a:t>②</a:t>
            </a:r>
            <a:r>
              <a:rPr lang="zh-CN" altLang="zh-CN" dirty="0" smtClean="0"/>
              <a:t>对 提 问 策 略 的 把 握 。</a:t>
            </a: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评 价 的 主 要 内 容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4. </a:t>
            </a:r>
            <a:r>
              <a:rPr lang="zh-CN" altLang="zh-CN" dirty="0" smtClean="0"/>
              <a:t>对 教 育 活 动 环 境 材 料 的 评 价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课 程 实 施 是 在 教 师 一 定 的 目 标 和 内 容 预 设 前 提 下 进 行 的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其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环 境 和 材 料 的 创设 是 很 重 要 的 一 个 方 面 。因 此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教 师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教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的 评 价 </a:t>
            </a:r>
            <a:r>
              <a:rPr lang="en-US" altLang="zh-CN" dirty="0" smtClean="0"/>
              <a:t>,</a:t>
            </a:r>
            <a:r>
              <a:rPr lang="zh-CN" altLang="zh-CN" dirty="0" smtClean="0"/>
              <a:t>活 动 环 境 材 料 的 创 设 是 不 可 或 缺 的 一 项 评 价 内 容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(1) </a:t>
            </a:r>
            <a:r>
              <a:rPr lang="zh-CN" altLang="zh-CN" dirty="0" smtClean="0"/>
              <a:t>相 宜 性 、启 发 性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(2) </a:t>
            </a:r>
            <a:r>
              <a:rPr lang="zh-CN" altLang="zh-CN" dirty="0" smtClean="0"/>
              <a:t>多 样 性 、开 放 性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4452</Words>
  <Application>Microsoft Office PowerPoint</Application>
  <PresentationFormat>全屏显示(4:3)</PresentationFormat>
  <Paragraphs>205</Paragraphs>
  <Slides>36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第七章 幼儿教育课程评价</vt:lpstr>
      <vt:lpstr>第一节  幼儿教育课程评价的含义与特点</vt:lpstr>
      <vt:lpstr>第一节  幼儿教育课程评价的含义与特点</vt:lpstr>
      <vt:lpstr>第一节  幼儿教育课程评价的含义与特点</vt:lpstr>
      <vt:lpstr>第 二 节 幼 儿 教 育 课 程 评 价 的 主 要 内 容</vt:lpstr>
      <vt:lpstr>第 二 节 幼 儿 教 育 课 程 评 价 的 主 要 内 容</vt:lpstr>
      <vt:lpstr>第 二 节 幼 儿 教 育 课 程 评 价 的 主 要 内 容</vt:lpstr>
      <vt:lpstr>第 二 节 幼 儿 教 育 课 程 评 价 的 主 要 内 容</vt:lpstr>
      <vt:lpstr>第 二 节 幼 儿 教 育 课 程 评 价 的 主 要 内 容</vt:lpstr>
      <vt:lpstr>第 三 节 幼 儿 园 教 育 评 价 的 基 本 过 程</vt:lpstr>
      <vt:lpstr>第 三 节 幼 儿 园 教 育 评 价 的 基 本 过 程</vt:lpstr>
      <vt:lpstr>第 三 节 幼 儿 园 教 育 评 价 的 基 本 过 程</vt:lpstr>
      <vt:lpstr>第 三 节 幼 儿 园 教 育 评 价 的 基 本 过 程</vt:lpstr>
      <vt:lpstr>第 三 节 幼 儿 园 教 育 评 价 的 基 本 过 程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第 四 节 幼 儿 教 育 课 程 评 价 的 方 式</vt:lpstr>
      <vt:lpstr>表7-1  幼儿教育课程定量评价记录表</vt:lpstr>
      <vt:lpstr>表7-3  幼儿教育课程评价表（等第）</vt:lpstr>
      <vt:lpstr>表7-3  幼儿教育课程评价表（等第）</vt:lpstr>
      <vt:lpstr>表7-4 幼儿教育课程评价表（等第）</vt:lpstr>
      <vt:lpstr>表7-4 幼儿教育课程评价表（等第）</vt:lpstr>
      <vt:lpstr>表7-5 幼儿教育课程评价表（量化）</vt:lpstr>
      <vt:lpstr>表7-6 “形状与数概念理解能力”测试表</vt:lpstr>
      <vt:lpstr>表7-7 教育活动整体式观察记录表</vt:lpstr>
      <vt:lpstr>表7-8 教育活动片段式观察记录表</vt:lpstr>
      <vt:lpstr>表7-9 教育活动个案式观察记录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36</cp:revision>
  <cp:lastPrinted>1601-01-01T00:00:00Z</cp:lastPrinted>
  <dcterms:created xsi:type="dcterms:W3CDTF">1601-01-01T00:00:00Z</dcterms:created>
  <dcterms:modified xsi:type="dcterms:W3CDTF">2018-03-07T00:49:45Z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