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83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384" r:id="rId22"/>
    <p:sldId id="385" r:id="rId23"/>
    <p:sldId id="386" r:id="rId24"/>
    <p:sldId id="387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66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484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6B8B658-2187-4F64-B16E-641C04091BE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8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8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8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8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AAF4827-E946-412D-BC1B-AE578DC706F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D90AB0-7059-4FBB-9A62-9567BFF637F4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1504C-D2EE-4867-9E37-660BAA4E042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7D140-4E49-4F2F-BBC4-4744C8890A8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DE975-FBF9-48CD-9562-86F04285E63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buNone/>
              <a:defRPr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AFA99-23F0-4A7F-AED6-4112C567987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D20E5A-C7FA-4E9F-AA5F-BBD8EE112B5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50B3D-EC2A-431D-A835-B5C9E634F0C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FA2C51-6209-4E56-B933-E2B3C246704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2BD0A-B588-42A5-A8F9-AFB2536666E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4315E-681F-49AB-877F-80C6F9C3FE9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7A88B-B8E3-4A9F-BFE9-587F7B48CCB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4DC81-4898-47ED-93E5-B66F90569BA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03612FF-C63A-4B99-8D4C-3F31E0DCC0B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9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slide" Target="slide1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第三章 幼儿教育课程目标</a:t>
            </a:r>
            <a:endParaRPr lang="zh-CN" altLang="zh-CN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4" action="ppaction://hlinksldjump"/>
              </a:rPr>
              <a:t>第一节  幼儿教育课程目标的内涵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5" action="ppaction://hlinksldjump"/>
              </a:rPr>
              <a:t>第二节  幼儿教育课程目标的取向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6" action="ppaction://hlinksldjump"/>
              </a:rPr>
              <a:t>第三节  幼儿教育课程目标制定的依据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7" action="ppaction://hlinksldjump"/>
              </a:rPr>
              <a:t>第四节  幼儿教育课程目标的表达</a:t>
            </a:r>
            <a:endParaRPr lang="zh-CN" altLang="zh-CN" sz="2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目 标 制 定 的 依 据</a:t>
            </a:r>
            <a:endParaRPr lang="zh-CN" altLang="zh-CN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sz="2900" dirty="0" smtClean="0"/>
              <a:t>一 、幼 儿 教 育 课 程 目 标 制 定 的 依 据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对 幼 儿 的 研 究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当 代 社 会 生 活 的 研 究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对 学 科 知 识 的 研 究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目 标 制 定 的 依 据</a:t>
            </a:r>
            <a:endParaRPr lang="zh-CN" altLang="zh-CN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sz="2900" dirty="0" smtClean="0"/>
              <a:t>二 、幼 儿 教 育 课 程 目 标 制 定 的 原 则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全 面 性 原 则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系 统 性 原 则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具 体 性 原 则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四</a:t>
            </a:r>
            <a:r>
              <a:rPr lang="en-US" altLang="zh-CN" dirty="0" smtClean="0"/>
              <a:t>) </a:t>
            </a:r>
            <a:r>
              <a:rPr lang="zh-CN" altLang="zh-CN" dirty="0" smtClean="0"/>
              <a:t>灵 活 性 原 则</a:t>
            </a:r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目 标 的 表 述</a:t>
            </a:r>
            <a:endParaRPr lang="zh-CN" altLang="zh-CN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一 、幼 儿 园 教 育 目 标 的 分 解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根 据 幼 儿 学 习 与 发 展 内 容 分 解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根 据 幼 儿 学 习 与 发 展 内 容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幼 儿 园 教 育 目 的 可 分 解 为 领 域 教 育 目 标 、 单 元 主 题 活 动 目 标 、具 体 活 动 目 标 三 类 。领 域 教 育 目 标 是 纲 领 性 目 标 </a:t>
            </a:r>
            <a:r>
              <a:rPr lang="en-US" altLang="zh-CN" dirty="0" smtClean="0"/>
              <a:t>,</a:t>
            </a:r>
            <a:r>
              <a:rPr lang="zh-CN" altLang="zh-CN" dirty="0" smtClean="0"/>
              <a:t>单 元 主 题 活 动 目 标 是 综 合 性 目 标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具 体 活 动 目 标 是 针 对 性 与 可 操 作 性 的 目 标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目 标 的 表 述</a:t>
            </a:r>
            <a:endParaRPr lang="zh-CN" altLang="zh-CN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 smtClean="0"/>
              <a:t>单 元 主 题 即 根 据 教 育 目 标 及 相 关 教 育 内 容 的 特 点 </a:t>
            </a:r>
            <a:r>
              <a:rPr lang="en-US" altLang="zh-CN" dirty="0" smtClean="0"/>
              <a:t>,</a:t>
            </a:r>
            <a:r>
              <a:rPr lang="zh-CN" altLang="zh-CN" dirty="0" smtClean="0"/>
              <a:t>把 某 一 组 目 标 及 相 关 的 内 容 有 机 组 织 起 来 </a:t>
            </a:r>
            <a:r>
              <a:rPr lang="en-US" altLang="zh-CN" dirty="0" smtClean="0"/>
              <a:t>,</a:t>
            </a:r>
            <a:r>
              <a:rPr lang="zh-CN" altLang="zh-CN" dirty="0" smtClean="0"/>
              <a:t>围 绕 一 个 核 心 话 题 而 开 展 的 系 列 教 育 活 动 。通 过 单 元 主 题 </a:t>
            </a:r>
            <a:r>
              <a:rPr lang="en-US" altLang="zh-CN" dirty="0" smtClean="0"/>
              <a:t>,</a:t>
            </a:r>
            <a:r>
              <a:rPr lang="zh-CN" altLang="zh-CN" dirty="0" smtClean="0"/>
              <a:t>各 领 域 目 标 的 任 务 得 以 综 合 性 的 落 实 </a:t>
            </a:r>
            <a:r>
              <a:rPr lang="en-US" altLang="zh-CN" dirty="0" smtClean="0"/>
              <a:t>,</a:t>
            </a:r>
            <a:r>
              <a:rPr lang="zh-CN" altLang="zh-CN" dirty="0" smtClean="0"/>
              <a:t>但 各 领 域 目 标 的 最 终 完 成 需 要 通 过 系 列 的 单 元 主 题 来 完 成 。单 元 主 题 目 标 的 制 定 既 需 要 根 据 内 容 的 特 点 </a:t>
            </a:r>
            <a:r>
              <a:rPr lang="en-US" altLang="zh-CN" dirty="0" smtClean="0"/>
              <a:t>,</a:t>
            </a:r>
            <a:r>
              <a:rPr lang="zh-CN" altLang="zh-CN" dirty="0" smtClean="0"/>
              <a:t>也 需 要 根 据 幼 儿 的 发 展 特 点 来 制 定 </a:t>
            </a:r>
            <a:r>
              <a:rPr lang="en-US" altLang="zh-CN" dirty="0" smtClean="0"/>
              <a:t>,</a:t>
            </a:r>
            <a:r>
              <a:rPr lang="zh-CN" altLang="zh-CN" dirty="0" smtClean="0"/>
              <a:t>单 元 主 题 目 标 要 有 一 定 的 综 合 性 </a:t>
            </a:r>
            <a:r>
              <a:rPr lang="en-US" altLang="zh-CN" dirty="0" smtClean="0"/>
              <a:t>,</a:t>
            </a:r>
            <a:r>
              <a:rPr lang="zh-CN" altLang="zh-CN" dirty="0" smtClean="0"/>
              <a:t>它 一 般 从 认 知 、情 感 、行 为 三 个 维 度 去 表 述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目 标 的 表 述</a:t>
            </a:r>
            <a:endParaRPr lang="zh-CN" altLang="zh-CN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 smtClean="0"/>
              <a:t>具 体 活 动 目 标 是 指 通 过 某 一 具 体 的 课 或 教 育 活 动 所 要 引 起 的 幼 儿 身 心 素 质 变 化 的 具 体 要 求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具 体 活 动 目 标 的 表 述 主 要 陈 述 活 动 开 展 会 对 幼 儿 认 知 、情 感 与 行 为 带 来 的 可 能 改 变 。 下 面 以 社 会 领 域 为 例  </a:t>
            </a:r>
            <a:r>
              <a:rPr lang="en-US" altLang="zh-CN" dirty="0" smtClean="0"/>
              <a:t>(</a:t>
            </a:r>
            <a:r>
              <a:rPr lang="zh-CN" altLang="zh-CN" dirty="0" smtClean="0"/>
              <a:t>见 </a:t>
            </a:r>
            <a:r>
              <a:rPr lang="zh-CN" altLang="zh-CN" dirty="0" smtClean="0">
                <a:hlinkClick r:id="rId2" action="ppaction://hlinksldjump"/>
              </a:rPr>
              <a:t>表 </a:t>
            </a:r>
            <a:r>
              <a:rPr lang="en-US" altLang="zh-CN" dirty="0" smtClean="0">
                <a:hlinkClick r:id="rId2" action="ppaction://hlinksldjump"/>
              </a:rPr>
              <a:t>3-1</a:t>
            </a:r>
            <a:r>
              <a:rPr lang="en-US" altLang="zh-CN" dirty="0" smtClean="0"/>
              <a:t>),</a:t>
            </a:r>
            <a:r>
              <a:rPr lang="zh-CN" altLang="zh-CN" dirty="0" smtClean="0"/>
              <a:t>看 看 不 同 层 次 的 分 解 。 领 域 </a:t>
            </a:r>
            <a:r>
              <a:rPr lang="en-US" altLang="zh-CN" dirty="0" smtClean="0"/>
              <a:t>: </a:t>
            </a:r>
            <a:r>
              <a:rPr lang="zh-CN" altLang="zh-CN" dirty="0" smtClean="0"/>
              <a:t>社 会 </a:t>
            </a:r>
            <a:r>
              <a:rPr lang="en-US" altLang="zh-CN" dirty="0" smtClean="0"/>
              <a:t>; </a:t>
            </a:r>
            <a:r>
              <a:rPr lang="zh-CN" altLang="zh-CN" dirty="0" smtClean="0"/>
              <a:t>单 元 主 题 </a:t>
            </a:r>
            <a:r>
              <a:rPr lang="en-US" altLang="zh-CN" dirty="0" smtClean="0"/>
              <a:t>: </a:t>
            </a:r>
            <a:r>
              <a:rPr lang="zh-CN" altLang="zh-CN" dirty="0" smtClean="0"/>
              <a:t>我 是 勇 敢 小 宝 贝 </a:t>
            </a:r>
            <a:r>
              <a:rPr lang="en-US" altLang="zh-CN" dirty="0" smtClean="0"/>
              <a:t>;</a:t>
            </a:r>
            <a:r>
              <a:rPr lang="zh-CN" altLang="zh-CN" dirty="0" smtClean="0"/>
              <a:t>某 次 活 动 </a:t>
            </a:r>
            <a:r>
              <a:rPr lang="en-US" altLang="zh-CN" dirty="0" smtClean="0"/>
              <a:t>:</a:t>
            </a:r>
            <a:r>
              <a:rPr lang="zh-CN" altLang="zh-CN" dirty="0" smtClean="0"/>
              <a:t>我 们 都 有 哪 些 害 怕 的 事 </a:t>
            </a:r>
            <a:r>
              <a:rPr lang="en-US" altLang="zh-CN" dirty="0" smtClean="0"/>
              <a:t>;</a:t>
            </a:r>
            <a:r>
              <a:rPr lang="zh-CN" altLang="zh-CN" dirty="0" smtClean="0"/>
              <a:t>授 课 年 级 </a:t>
            </a:r>
            <a:r>
              <a:rPr lang="en-US" altLang="zh-CN" dirty="0" smtClean="0"/>
              <a:t>:</a:t>
            </a:r>
            <a:r>
              <a:rPr lang="zh-CN" altLang="zh-CN" dirty="0" smtClean="0"/>
              <a:t>中 班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目 标 的 表 述</a:t>
            </a:r>
            <a:endParaRPr lang="zh-CN" altLang="zh-CN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根 据 幼 儿 发 展 时 间 进 程 分 解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根 据 幼 儿 发 展 进 程 的 时 间 可 以 将 幼 儿 园 教 育 目 标 分 解 为 年 龄 阶 段 教 育 目 标 、学 期 教 育 目 标 、月 教 育 目 标 、周 教 育 目 标 、日 教 育 目 标 。幼 儿 园 总 目 标 及 各 领 域 目 标 的 实 现 </a:t>
            </a:r>
            <a:r>
              <a:rPr lang="en-US" altLang="zh-CN" dirty="0" smtClean="0"/>
              <a:t>,</a:t>
            </a:r>
            <a:r>
              <a:rPr lang="zh-CN" altLang="zh-CN" dirty="0" smtClean="0"/>
              <a:t>需 要 进 </a:t>
            </a:r>
            <a:r>
              <a:rPr lang="zh-CN" altLang="zh-CN" dirty="0" smtClean="0"/>
              <a:t>一</a:t>
            </a:r>
            <a:r>
              <a:rPr lang="zh-CN" altLang="zh-CN" dirty="0" smtClean="0"/>
              <a:t>步 分 解 为 各 层 级 的 阶 段 目 标 </a:t>
            </a:r>
            <a:r>
              <a:rPr lang="en-US" altLang="zh-CN" dirty="0" smtClean="0"/>
              <a:t>,</a:t>
            </a:r>
            <a:r>
              <a:rPr lang="zh-CN" altLang="zh-CN" dirty="0" smtClean="0"/>
              <a:t>落 实 到 幼 儿 的 每 日 生 活 中 才 能 最 终 达 成 。各 层 级 的 目 标 是 幼 </a:t>
            </a:r>
            <a:r>
              <a:rPr lang="zh-CN" altLang="zh-CN" dirty="0" smtClean="0"/>
              <a:t>儿教 </a:t>
            </a:r>
            <a:r>
              <a:rPr lang="zh-CN" altLang="zh-CN" dirty="0" smtClean="0"/>
              <a:t>师 制 订 工 作 及 课 程 计 划 的 重 要 依 据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目 标 的 表 述</a:t>
            </a:r>
            <a:endParaRPr lang="zh-CN" altLang="zh-CN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zh-CN" dirty="0" smtClean="0"/>
              <a:t>各 年 龄 阶 段 教 育 目 标</a:t>
            </a:r>
          </a:p>
          <a:p>
            <a:r>
              <a:rPr lang="zh-CN" altLang="zh-CN" dirty="0" smtClean="0"/>
              <a:t>各 年 龄 段 幼 儿 有 不 同 的 发 展 特 点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其 教 育 目 标 也 应 有 相 应 的 差 别 。各 年 龄 段 学 前 儿 童 的 教 育 目 标 是 根 据 幼 儿 发 展 的 特 点 </a:t>
            </a:r>
            <a:r>
              <a:rPr lang="en-US" altLang="zh-CN" dirty="0" smtClean="0"/>
              <a:t>,</a:t>
            </a:r>
            <a:r>
              <a:rPr lang="zh-CN" altLang="zh-CN" dirty="0" smtClean="0"/>
              <a:t>结 合 领 域 目 标 所 拟 定 的 具 体 保 育 和 教 育 目 标 。我 国 幼 儿 园 主 要 包 括 小 班  </a:t>
            </a:r>
            <a:r>
              <a:rPr lang="en-US" altLang="zh-CN" dirty="0" smtClean="0"/>
              <a:t>(3~4 </a:t>
            </a:r>
            <a:r>
              <a:rPr lang="zh-CN" altLang="zh-CN" dirty="0" smtClean="0"/>
              <a:t>岁 </a:t>
            </a:r>
            <a:r>
              <a:rPr lang="en-US" altLang="zh-CN" dirty="0" smtClean="0"/>
              <a:t>)</a:t>
            </a:r>
            <a:r>
              <a:rPr lang="zh-CN" altLang="zh-CN" dirty="0" smtClean="0"/>
              <a:t>、 中 班  </a:t>
            </a:r>
            <a:r>
              <a:rPr lang="en-US" altLang="zh-CN" dirty="0" smtClean="0"/>
              <a:t>(4~5 </a:t>
            </a:r>
            <a:r>
              <a:rPr lang="zh-CN" altLang="zh-CN" dirty="0" smtClean="0"/>
              <a:t>岁 </a:t>
            </a:r>
            <a:r>
              <a:rPr lang="en-US" altLang="zh-CN" dirty="0" smtClean="0"/>
              <a:t>)</a:t>
            </a:r>
            <a:r>
              <a:rPr lang="zh-CN" altLang="zh-CN" dirty="0" smtClean="0"/>
              <a:t>、 大 班  </a:t>
            </a:r>
            <a:r>
              <a:rPr lang="en-US" altLang="zh-CN" dirty="0" smtClean="0"/>
              <a:t>(5~6 </a:t>
            </a:r>
            <a:r>
              <a:rPr lang="zh-CN" altLang="zh-CN" dirty="0" smtClean="0"/>
              <a:t>岁 </a:t>
            </a:r>
            <a:r>
              <a:rPr lang="en-US" altLang="zh-CN" dirty="0" smtClean="0"/>
              <a:t>) </a:t>
            </a:r>
            <a:r>
              <a:rPr lang="zh-CN" altLang="zh-CN" dirty="0" smtClean="0"/>
              <a:t>三 个 年 龄 段 的 保 育 和 教 育 目 标 。</a:t>
            </a:r>
          </a:p>
          <a:p>
            <a:r>
              <a:rPr lang="en-US" altLang="zh-CN" dirty="0" smtClean="0"/>
              <a:t>2. </a:t>
            </a:r>
            <a:r>
              <a:rPr lang="zh-CN" altLang="zh-CN" dirty="0" smtClean="0"/>
              <a:t>学 期 教 育 目 标</a:t>
            </a:r>
          </a:p>
          <a:p>
            <a:r>
              <a:rPr lang="zh-CN" altLang="zh-CN" dirty="0" smtClean="0"/>
              <a:t>学 期 教 育 目 标 是 对 年 龄 阶 段 性 目 标 的 具 体 落 实 </a:t>
            </a:r>
            <a:r>
              <a:rPr lang="en-US" altLang="zh-CN" dirty="0" smtClean="0"/>
              <a:t>,</a:t>
            </a:r>
            <a:r>
              <a:rPr lang="zh-CN" altLang="zh-CN" dirty="0" smtClean="0"/>
              <a:t>即 每 一 学 期 根 据 幼 儿 发 展 的 特 点 与 需 求 制 定 的 教 育 目 标 。年 龄 阶 段 性 目 标 要 求 进 一 步 分 解 为 学 期 目 标 才 能 使 教 育 的 具 体 活 动 有 更 具 体 的 操 作 指 导 。</a:t>
            </a:r>
          </a:p>
          <a:p>
            <a:endParaRPr lang="zh-CN" altLang="zh-CN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目 标 的 表 述</a:t>
            </a:r>
            <a:endParaRPr lang="zh-CN" altLang="zh-CN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3. </a:t>
            </a:r>
            <a:r>
              <a:rPr lang="zh-CN" altLang="zh-CN" dirty="0" smtClean="0"/>
              <a:t>月 教 育 目 标 与 周 教 育 目 标</a:t>
            </a:r>
          </a:p>
          <a:p>
            <a:r>
              <a:rPr lang="zh-CN" altLang="zh-CN" dirty="0" smtClean="0"/>
              <a:t>月 教 育 与 周 教 育 目 标 是 对 学 期 的 具 体 化 </a:t>
            </a:r>
            <a:r>
              <a:rPr lang="en-US" altLang="zh-CN" dirty="0" smtClean="0"/>
              <a:t>,</a:t>
            </a:r>
            <a:r>
              <a:rPr lang="zh-CN" altLang="zh-CN" dirty="0" smtClean="0"/>
              <a:t>它 需 要 结 合 季 节 、文 化 与 地 域 特 点 来 制 定 更 为 具 体 的 教 育 目 标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一 学 期 一 般 包 括 </a:t>
            </a:r>
            <a:r>
              <a:rPr lang="en-US" altLang="zh-CN" dirty="0" smtClean="0"/>
              <a:t>5</a:t>
            </a:r>
            <a:r>
              <a:rPr lang="zh-CN" altLang="zh-CN" dirty="0" smtClean="0"/>
              <a:t>个 月 </a:t>
            </a:r>
            <a:r>
              <a:rPr lang="en-US" altLang="zh-CN" dirty="0" smtClean="0"/>
              <a:t>,</a:t>
            </a:r>
            <a:r>
              <a:rPr lang="zh-CN" altLang="zh-CN" dirty="0" smtClean="0"/>
              <a:t>每 一 个 月 都 有 具 体 的 教 育 目 标 。每 一 个 月 又 包 </a:t>
            </a:r>
            <a:r>
              <a:rPr lang="zh-CN" altLang="zh-CN" dirty="0" smtClean="0"/>
              <a:t>括</a:t>
            </a:r>
            <a:r>
              <a:rPr lang="en-US" altLang="zh-CN" dirty="0" smtClean="0"/>
              <a:t>4</a:t>
            </a:r>
            <a:r>
              <a:rPr lang="zh-CN" altLang="zh-CN" dirty="0" smtClean="0"/>
              <a:t>个 周 </a:t>
            </a:r>
            <a:r>
              <a:rPr lang="en-US" altLang="zh-CN" dirty="0" smtClean="0"/>
              <a:t>,</a:t>
            </a:r>
            <a:r>
              <a:rPr lang="zh-CN" altLang="zh-CN" dirty="0" smtClean="0"/>
              <a:t>每 一 个 周 也 应 有 周 的 目 标 。</a:t>
            </a:r>
          </a:p>
          <a:p>
            <a:r>
              <a:rPr lang="en-US" altLang="zh-CN" dirty="0" smtClean="0"/>
              <a:t>4. </a:t>
            </a:r>
            <a:r>
              <a:rPr lang="zh-CN" altLang="zh-CN" dirty="0" smtClean="0"/>
              <a:t>日 教 育 目 标 与 具 体 活 动 目 标</a:t>
            </a:r>
          </a:p>
          <a:p>
            <a:r>
              <a:rPr lang="zh-CN" altLang="zh-CN" dirty="0" smtClean="0"/>
              <a:t>日 教 育 目 标 和 具 体 活 动 目 标 是 教 育 目 标 的 进 一 步 具 体 化 。 根 据 月 教 育 目 标 与 周 教 育 目 标 </a:t>
            </a:r>
            <a:r>
              <a:rPr lang="en-US" altLang="zh-CN" dirty="0" smtClean="0"/>
              <a:t>,</a:t>
            </a:r>
            <a:r>
              <a:rPr lang="zh-CN" altLang="zh-CN" dirty="0" smtClean="0"/>
              <a:t>制 定 幼 儿 园 每 天 的 教 育 目 标 </a:t>
            </a:r>
            <a:r>
              <a:rPr lang="en-US" altLang="zh-CN" dirty="0" smtClean="0"/>
              <a:t>,</a:t>
            </a:r>
            <a:r>
              <a:rPr lang="zh-CN" altLang="zh-CN" dirty="0" smtClean="0"/>
              <a:t>再 细 化 为 每 一 环 节 每 个 教 育 活 动 的 具 体 目 标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园 教 育 目 的 才 能 真 正 实 现 。</a:t>
            </a:r>
          </a:p>
          <a:p>
            <a:r>
              <a:rPr lang="zh-CN" altLang="zh-CN" dirty="0" smtClean="0">
                <a:hlinkClick r:id="rId2" action="ppaction://hlinksldjump"/>
              </a:rPr>
              <a:t>表 </a:t>
            </a:r>
            <a:r>
              <a:rPr lang="en-US" altLang="zh-CN" dirty="0" smtClean="0">
                <a:hlinkClick r:id="rId2" action="ppaction://hlinksldjump"/>
              </a:rPr>
              <a:t>3-2 </a:t>
            </a:r>
            <a:r>
              <a:rPr lang="zh-CN" altLang="zh-CN" dirty="0" smtClean="0"/>
              <a:t>可 以 反 映 幼 儿 园 健 康 领 域 教 育 目 标 逐 层 细 化 落 实 的 进 展 序 列 。</a:t>
            </a:r>
          </a:p>
          <a:p>
            <a:endParaRPr lang="zh-CN" altLang="zh-CN" dirty="0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目 标 的 表 述</a:t>
            </a:r>
            <a:endParaRPr lang="zh-CN" altLang="zh-CN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二 、幼 儿 教 育 课 程 目 标 的 表 </a:t>
            </a:r>
            <a:r>
              <a:rPr lang="zh-CN" altLang="zh-CN" sz="2900" dirty="0" smtClean="0"/>
              <a:t>述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目 标 表 述 的 性 质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目 标 按 其 性 质 可 分 为 行 为 目 标 和 表 现 性 目 标 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1. </a:t>
            </a:r>
            <a:r>
              <a:rPr lang="zh-CN" altLang="zh-CN" dirty="0" smtClean="0"/>
              <a:t>行 为 目 标 </a:t>
            </a:r>
            <a:r>
              <a:rPr lang="en-US" altLang="zh-CN" dirty="0" smtClean="0"/>
              <a:t>:</a:t>
            </a:r>
            <a:r>
              <a:rPr lang="zh-CN" altLang="zh-CN" dirty="0" smtClean="0"/>
              <a:t>一 种 用 可 观 察 到 的 或 可 测 量 的 幼 儿 的 行 为 来 表 述 的 课 程 目 标 。 它 具 体 </a:t>
            </a:r>
            <a:r>
              <a:rPr lang="zh-CN" altLang="zh-CN" dirty="0" smtClean="0"/>
              <a:t>、明 </a:t>
            </a:r>
            <a:r>
              <a:rPr lang="zh-CN" altLang="zh-CN" dirty="0" smtClean="0"/>
              <a:t>确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具 有 客 观 性 和 可 操 作 性 的 特 点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2. </a:t>
            </a:r>
            <a:r>
              <a:rPr lang="zh-CN" altLang="zh-CN" dirty="0" smtClean="0"/>
              <a:t>表 现 性 目 标 </a:t>
            </a:r>
            <a:r>
              <a:rPr lang="en-US" altLang="zh-CN" dirty="0" smtClean="0"/>
              <a:t>:</a:t>
            </a:r>
            <a:r>
              <a:rPr lang="zh-CN" altLang="zh-CN" dirty="0" smtClean="0"/>
              <a:t>与 行 为 目 标 相 对 </a:t>
            </a:r>
            <a:r>
              <a:rPr lang="en-US" altLang="zh-CN" dirty="0" smtClean="0"/>
              <a:t>, </a:t>
            </a:r>
            <a:r>
              <a:rPr lang="zh-CN" altLang="zh-CN" dirty="0" smtClean="0"/>
              <a:t>表 现 性 目 标 描 述 的 是 幼 儿 身 心 的 一 般 变 化 </a:t>
            </a:r>
            <a:r>
              <a:rPr lang="en-US" altLang="zh-CN" dirty="0" smtClean="0"/>
              <a:t>, </a:t>
            </a:r>
            <a:r>
              <a:rPr lang="zh-CN" altLang="zh-CN" dirty="0" smtClean="0"/>
              <a:t>而 非 某种 特 定 行 为 。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目 标 的 表 述</a:t>
            </a:r>
            <a:endParaRPr lang="zh-CN" altLang="zh-CN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学 前 教 育 课 程 目 标 表 述 的 角 度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目 标 是 对 儿 童 学 习 结 果 的 预 期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它 既 对 教 育 行 为 起 导 向 作 用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又 是 检 验 教 育 效 果 的 标 准 。因 此 </a:t>
            </a:r>
            <a:r>
              <a:rPr lang="en-US" altLang="zh-CN" dirty="0" smtClean="0"/>
              <a:t>,</a:t>
            </a:r>
            <a:r>
              <a:rPr lang="zh-CN" altLang="zh-CN" dirty="0" smtClean="0"/>
              <a:t>目 标 的 表 述 要 准 确 、清 晰 。课 程 目 标 可 以 从 不 同 的 角 度 来 表 述 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1. </a:t>
            </a:r>
            <a:r>
              <a:rPr lang="zh-CN" altLang="zh-CN" dirty="0" smtClean="0"/>
              <a:t>从 教 师 的 角 度 表 述 </a:t>
            </a:r>
            <a:r>
              <a:rPr lang="en-US" altLang="zh-CN" dirty="0" smtClean="0"/>
              <a:t>,</a:t>
            </a:r>
            <a:r>
              <a:rPr lang="zh-CN" altLang="zh-CN" dirty="0" smtClean="0"/>
              <a:t>指 明 教 师 应 该 做 的 工 作 或 应 该 努 力 达 到 的 教 育 效 果 。 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2. </a:t>
            </a:r>
            <a:r>
              <a:rPr lang="zh-CN" altLang="zh-CN" dirty="0" smtClean="0"/>
              <a:t>从 幼 儿 的 角 度 表 述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指 明 幼 儿 通 过 学 习 应 达 到 的 发 展 。</a:t>
            </a:r>
            <a:endParaRPr lang="zh-CN" altLang="zh-CN" dirty="0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第一节  幼儿教育课程目标的内涵</a:t>
            </a:r>
            <a:endParaRPr lang="zh-CN" altLang="zh-CN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一 、幼 儿 园 教 育 目 标 及 其 内 涵</a:t>
            </a:r>
          </a:p>
          <a:p>
            <a:r>
              <a:rPr lang="zh-CN" altLang="zh-CN" dirty="0" smtClean="0"/>
              <a:t>幼 儿 园 保 育 和 教 育 的 主 要 目 标 是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促 进 幼 儿 身 体 正 常 发 育 和 机 能 的 协 调 发 展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增 强 体 质 </a:t>
            </a:r>
            <a:r>
              <a:rPr lang="en-US" altLang="zh-CN" dirty="0" smtClean="0"/>
              <a:t>, </a:t>
            </a:r>
            <a:r>
              <a:rPr lang="zh-CN" altLang="zh-CN" dirty="0" smtClean="0"/>
              <a:t>促 进 心 理 健 康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培 养 良 好 的 生 活 习 惯 、卫 生 习 惯 和 参 加 体 育 活 动 的 兴 趣 。</a:t>
            </a:r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发 展 幼 儿 智 力 </a:t>
            </a:r>
            <a:r>
              <a:rPr lang="en-US" altLang="zh-CN" dirty="0" smtClean="0"/>
              <a:t>,</a:t>
            </a:r>
            <a:r>
              <a:rPr lang="zh-CN" altLang="zh-CN" dirty="0" smtClean="0"/>
              <a:t>培 养 正 确 运 用 感 官 和 运 用 语 言 交 往 的 基 本 能 力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增 进 对 环 境 的 认识 </a:t>
            </a:r>
            <a:r>
              <a:rPr lang="en-US" altLang="zh-CN" dirty="0" smtClean="0"/>
              <a:t>,</a:t>
            </a:r>
            <a:r>
              <a:rPr lang="zh-CN" altLang="zh-CN" dirty="0" smtClean="0"/>
              <a:t>培 养 有 益 的 兴 趣 和 求 知 欲 望 </a:t>
            </a:r>
            <a:r>
              <a:rPr lang="en-US" altLang="zh-CN" dirty="0" smtClean="0"/>
              <a:t>,</a:t>
            </a:r>
            <a:r>
              <a:rPr lang="zh-CN" altLang="zh-CN" dirty="0" smtClean="0"/>
              <a:t>培 养 初 步 的 动 手 探 究 能 力 。</a:t>
            </a:r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萌 发 幼 儿 爱 祖 国 、 爱 家 乡 、 爱 集 体 、 爱 劳 动 、 爱 科 学 的 情 感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培 养 诚 实 、 自 信 、 友 爱 、勇 敢 、勤 学 、好 问 、 爱 护 公 物 、 克 服 困 难 、 讲 礼 貌 、 守 纪 律 等 良 好 的 品 德 行 为 和 习 惯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及 活 泼 开 朗 的 性 格 。</a:t>
            </a:r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四</a:t>
            </a:r>
            <a:r>
              <a:rPr lang="en-US" altLang="zh-CN" dirty="0" smtClean="0"/>
              <a:t>) </a:t>
            </a:r>
            <a:r>
              <a:rPr lang="zh-CN" altLang="zh-CN" dirty="0" smtClean="0"/>
              <a:t>培 养 幼 儿 初 步 感 受 美 和 表 现 美 的 情 趣 和 能 力 。 </a:t>
            </a:r>
          </a:p>
          <a:p>
            <a:endParaRPr lang="zh-CN" altLang="zh-CN" dirty="0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目 标 的 表 述</a:t>
            </a:r>
            <a:endParaRPr lang="zh-CN" altLang="zh-CN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幼 儿 教 育 课 程 目 标 制 定 的 基 本 要 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1. </a:t>
            </a:r>
            <a:r>
              <a:rPr lang="zh-CN" altLang="zh-CN" dirty="0" smtClean="0"/>
              <a:t>目 标 的 内 容 要 有 机 整 合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2. </a:t>
            </a:r>
            <a:r>
              <a:rPr lang="zh-CN" altLang="zh-CN" dirty="0" smtClean="0"/>
              <a:t>目 标 的 制 定 要 明 确 具 体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3. </a:t>
            </a:r>
            <a:r>
              <a:rPr lang="zh-CN" altLang="zh-CN" dirty="0" smtClean="0"/>
              <a:t>目 标 的 表 述 要 清 晰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4. </a:t>
            </a:r>
            <a:r>
              <a:rPr lang="zh-CN" altLang="zh-CN" dirty="0" smtClean="0"/>
              <a:t>目 标 的 水 平 要 符 合 幼 儿 的 实 际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5. </a:t>
            </a:r>
            <a:r>
              <a:rPr lang="zh-CN" altLang="zh-CN" dirty="0" smtClean="0"/>
              <a:t>上 、下 位 目 标 之 间 要 保 持 一 致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下 面 我 们 选 取 单 元 活 动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宝 宝 爱 上 学 </a:t>
            </a:r>
            <a:r>
              <a:rPr lang="en-US" altLang="zh-CN" dirty="0" smtClean="0"/>
              <a:t>” (</a:t>
            </a:r>
            <a:r>
              <a:rPr lang="zh-CN" altLang="zh-CN" dirty="0" smtClean="0"/>
              <a:t>见 </a:t>
            </a:r>
            <a:r>
              <a:rPr lang="zh-CN" altLang="zh-CN" dirty="0" smtClean="0">
                <a:hlinkClick r:id="rId2" action="ppaction://hlinksldjump"/>
              </a:rPr>
              <a:t>表 </a:t>
            </a:r>
            <a:r>
              <a:rPr lang="en-US" altLang="zh-CN" dirty="0" smtClean="0">
                <a:hlinkClick r:id="rId2" action="ppaction://hlinksldjump"/>
              </a:rPr>
              <a:t>3-3</a:t>
            </a:r>
            <a:r>
              <a:rPr lang="en-US" altLang="zh-CN" dirty="0" smtClean="0"/>
              <a:t>), </a:t>
            </a:r>
            <a:r>
              <a:rPr lang="zh-CN" altLang="zh-CN" dirty="0" smtClean="0"/>
              <a:t>请 同 学 们 自 己 分 析 单 元 总 目 标 与 具 体 活 动 目 标 的 关 系 </a:t>
            </a:r>
            <a:r>
              <a:rPr lang="en-US" altLang="zh-CN" dirty="0" smtClean="0"/>
              <a:t>,</a:t>
            </a:r>
            <a:r>
              <a:rPr lang="zh-CN" altLang="zh-CN" dirty="0" smtClean="0"/>
              <a:t>领 会 上 、下 位 目 标 之 间 的 一 致 性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表</a:t>
            </a:r>
            <a:r>
              <a:rPr lang="en-US" altLang="zh-CN" dirty="0" smtClean="0"/>
              <a:t>3-1 </a:t>
            </a:r>
            <a:r>
              <a:rPr lang="zh-CN" altLang="en-US" dirty="0" smtClean="0"/>
              <a:t>中班社会领域目标按发展水平分解列表</a:t>
            </a:r>
            <a:endParaRPr lang="zh-CN" altLang="zh-CN" dirty="0"/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dirty="0">
                <a:latin typeface="Garamond" pitchFamily="18" charset="0"/>
                <a:hlinkClick r:id="" action="ppaction://hlinkshowjump?jump=lastslideviewed"/>
              </a:rPr>
              <a:t>返回</a:t>
            </a:r>
            <a:endParaRPr lang="zh-CN" altLang="en-US" dirty="0">
              <a:latin typeface="Garamon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2214563"/>
            <a:ext cx="787558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表</a:t>
            </a:r>
            <a:r>
              <a:rPr lang="en-US" altLang="zh-CN" dirty="0" smtClean="0"/>
              <a:t>3-2 </a:t>
            </a:r>
            <a:r>
              <a:rPr lang="zh-CN" altLang="en-US" dirty="0" smtClean="0"/>
              <a:t>中班健康领域目标按学龄分解列表</a:t>
            </a:r>
            <a:endParaRPr lang="zh-CN" altLang="zh-CN" dirty="0"/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dirty="0" smtClean="0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 dirty="0">
              <a:latin typeface="Garamon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7875587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276600"/>
            <a:ext cx="7723187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表</a:t>
            </a:r>
            <a:r>
              <a:rPr lang="en-US" altLang="zh-CN" dirty="0" smtClean="0"/>
              <a:t>3-2 </a:t>
            </a:r>
            <a:r>
              <a:rPr lang="zh-CN" altLang="en-US" dirty="0" smtClean="0"/>
              <a:t>中班健康领域目标按学龄分解列表</a:t>
            </a:r>
            <a:endParaRPr lang="zh-CN" altLang="zh-CN" dirty="0"/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dirty="0">
                <a:latin typeface="Garamond" pitchFamily="18" charset="0"/>
                <a:hlinkClick r:id="rId2" action="ppaction://hlinksldjump"/>
              </a:rPr>
              <a:t>返回</a:t>
            </a:r>
            <a:endParaRPr lang="zh-CN" altLang="en-US" dirty="0">
              <a:latin typeface="Garamon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613" y="2495550"/>
            <a:ext cx="7723187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表</a:t>
            </a:r>
            <a:r>
              <a:rPr lang="en-US" altLang="zh-CN" dirty="0" smtClean="0"/>
              <a:t>3-3 </a:t>
            </a:r>
            <a:r>
              <a:rPr lang="zh-CN" altLang="en-US" dirty="0" smtClean="0"/>
              <a:t>单元总目标与具体活动目标对照表</a:t>
            </a:r>
            <a:endParaRPr lang="zh-CN" altLang="zh-CN" dirty="0"/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dirty="0">
                <a:latin typeface="Garamond" pitchFamily="18" charset="0"/>
                <a:hlinkClick r:id="" action="ppaction://hlinkshowjump?jump=lastslideviewed"/>
              </a:rPr>
              <a:t>返回</a:t>
            </a:r>
            <a:endParaRPr lang="zh-CN" altLang="en-US" dirty="0">
              <a:latin typeface="Garamond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8275" y="938213"/>
            <a:ext cx="626745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幼儿教育课程目标的内涵</a:t>
            </a:r>
            <a:endParaRPr lang="zh-CN" altLang="zh-CN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二 、幼 儿 教 育 领 域 目 标 及 内 涵</a:t>
            </a:r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健 康 领 域 的 目 标</a:t>
            </a:r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身 体 健 康 </a:t>
            </a:r>
            <a:r>
              <a:rPr lang="en-US" altLang="zh-CN" dirty="0" smtClean="0"/>
              <a:t>,</a:t>
            </a:r>
            <a:r>
              <a:rPr lang="zh-CN" altLang="zh-CN" dirty="0" smtClean="0"/>
              <a:t>在 集 体 生 活 中 情 绪 稳 定 、愉 快 。</a:t>
            </a:r>
          </a:p>
          <a:p>
            <a:r>
              <a:rPr lang="en-US" altLang="zh-CN" dirty="0" smtClean="0"/>
              <a:t>2. </a:t>
            </a:r>
            <a:r>
              <a:rPr lang="zh-CN" altLang="zh-CN" dirty="0" smtClean="0"/>
              <a:t>生 活 、卫 生 习 惯 良 好 </a:t>
            </a:r>
            <a:r>
              <a:rPr lang="en-US" altLang="zh-CN" dirty="0" smtClean="0"/>
              <a:t>,</a:t>
            </a:r>
            <a:r>
              <a:rPr lang="zh-CN" altLang="zh-CN" dirty="0" smtClean="0"/>
              <a:t>有 基 本 的 生 活 自 理 能 力 。</a:t>
            </a:r>
          </a:p>
          <a:p>
            <a:r>
              <a:rPr lang="en-US" altLang="zh-CN" dirty="0" smtClean="0"/>
              <a:t>3. </a:t>
            </a:r>
            <a:r>
              <a:rPr lang="zh-CN" altLang="zh-CN" dirty="0" smtClean="0"/>
              <a:t>知 道 必 要 的 安 全 保 健 常 识 </a:t>
            </a:r>
            <a:r>
              <a:rPr lang="en-US" altLang="zh-CN" dirty="0" smtClean="0"/>
              <a:t>,</a:t>
            </a:r>
            <a:r>
              <a:rPr lang="zh-CN" altLang="zh-CN" dirty="0" smtClean="0"/>
              <a:t>学 习 保 护 自 己 。</a:t>
            </a:r>
          </a:p>
          <a:p>
            <a:r>
              <a:rPr lang="en-US" altLang="zh-CN" dirty="0" smtClean="0"/>
              <a:t>4. </a:t>
            </a:r>
            <a:r>
              <a:rPr lang="zh-CN" altLang="zh-CN" dirty="0" smtClean="0"/>
              <a:t>喜 欢 参 加 体 育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动 作 协 调 、灵 活 。</a:t>
            </a:r>
            <a:endParaRPr lang="en-US" altLang="zh-CN" dirty="0" smtClean="0"/>
          </a:p>
          <a:p>
            <a:r>
              <a:rPr lang="zh-CN" altLang="zh-CN" dirty="0" smtClean="0"/>
              <a:t> </a:t>
            </a: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语 言 领 域 的 目 标</a:t>
            </a:r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乐 意 与 人 交 谈 </a:t>
            </a:r>
            <a:r>
              <a:rPr lang="en-US" altLang="zh-CN" dirty="0" smtClean="0"/>
              <a:t>,</a:t>
            </a:r>
            <a:r>
              <a:rPr lang="zh-CN" altLang="zh-CN" dirty="0" smtClean="0"/>
              <a:t>讲 话 礼 貌 。</a:t>
            </a:r>
          </a:p>
          <a:p>
            <a:r>
              <a:rPr lang="en-US" altLang="zh-CN" dirty="0" smtClean="0"/>
              <a:t>2. </a:t>
            </a:r>
            <a:r>
              <a:rPr lang="zh-CN" altLang="zh-CN" dirty="0" smtClean="0"/>
              <a:t>注 意 倾 听 对 方 讲 话 </a:t>
            </a:r>
            <a:r>
              <a:rPr lang="en-US" altLang="zh-CN" dirty="0" smtClean="0"/>
              <a:t>,</a:t>
            </a:r>
            <a:r>
              <a:rPr lang="zh-CN" altLang="zh-CN" dirty="0" smtClean="0"/>
              <a:t>能 理 解 日 常 用 语 。</a:t>
            </a:r>
          </a:p>
          <a:p>
            <a:r>
              <a:rPr lang="en-US" altLang="zh-CN" dirty="0" smtClean="0"/>
              <a:t>3. </a:t>
            </a:r>
            <a:r>
              <a:rPr lang="zh-CN" altLang="zh-CN" dirty="0" smtClean="0"/>
              <a:t>能 清 楚 地 说 出 自 己 想 说 的 事 。</a:t>
            </a:r>
          </a:p>
          <a:p>
            <a:r>
              <a:rPr lang="en-US" altLang="zh-CN" dirty="0" smtClean="0"/>
              <a:t>4. </a:t>
            </a:r>
            <a:r>
              <a:rPr lang="zh-CN" altLang="zh-CN" dirty="0" smtClean="0"/>
              <a:t>喜 欢 听 故 事 、看 图 书 。</a:t>
            </a:r>
          </a:p>
          <a:p>
            <a:r>
              <a:rPr lang="en-US" altLang="zh-CN" dirty="0" smtClean="0"/>
              <a:t>5. </a:t>
            </a:r>
            <a:r>
              <a:rPr lang="zh-CN" altLang="zh-CN" dirty="0" smtClean="0"/>
              <a:t>能 听 懂 和 会 说 普 通 话 。 </a:t>
            </a:r>
            <a:endParaRPr lang="zh-CN" altLang="zh-CN" dirty="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幼儿教育课程目标的内涵</a:t>
            </a:r>
            <a:endParaRPr lang="zh-CN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社 会 领 域 的 目 标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1. </a:t>
            </a:r>
            <a:r>
              <a:rPr lang="zh-CN" altLang="zh-CN" dirty="0" smtClean="0"/>
              <a:t>能 主 动 地 参 与 各 项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有 自 信 心 。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2. </a:t>
            </a:r>
            <a:r>
              <a:rPr lang="zh-CN" altLang="zh-CN" dirty="0" smtClean="0"/>
              <a:t>乐 意 与 人 交 往 </a:t>
            </a:r>
            <a:r>
              <a:rPr lang="en-US" altLang="zh-CN" dirty="0" smtClean="0"/>
              <a:t>,</a:t>
            </a:r>
            <a:r>
              <a:rPr lang="zh-CN" altLang="zh-CN" dirty="0" smtClean="0"/>
              <a:t>学 习 互 助 、合 作 和 分 享 </a:t>
            </a:r>
            <a:r>
              <a:rPr lang="en-US" altLang="zh-CN" dirty="0" smtClean="0"/>
              <a:t>,</a:t>
            </a:r>
            <a:r>
              <a:rPr lang="zh-CN" altLang="zh-CN" dirty="0" smtClean="0"/>
              <a:t>有 同 情 心 。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3. </a:t>
            </a:r>
            <a:r>
              <a:rPr lang="zh-CN" altLang="zh-CN" dirty="0" smtClean="0"/>
              <a:t>理 解 并 遵 守 日 常 生 活 中 基 本 的 社 会 行 为 规 则 。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4. </a:t>
            </a:r>
            <a:r>
              <a:rPr lang="zh-CN" altLang="zh-CN" dirty="0" smtClean="0"/>
              <a:t>能 努 力 做 好 力 所 能 及 的 事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不 怕 困 难 </a:t>
            </a:r>
            <a:r>
              <a:rPr lang="en-US" altLang="zh-CN" dirty="0" smtClean="0"/>
              <a:t>,</a:t>
            </a:r>
            <a:r>
              <a:rPr lang="zh-CN" altLang="zh-CN" dirty="0" smtClean="0"/>
              <a:t>有 初 步 的 责 任 感 。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5. </a:t>
            </a:r>
            <a:r>
              <a:rPr lang="zh-CN" altLang="zh-CN" dirty="0" smtClean="0"/>
              <a:t>爱 父 母 长 辈 、老 师 和 同 伴 </a:t>
            </a:r>
            <a:r>
              <a:rPr lang="en-US" altLang="zh-CN" dirty="0" smtClean="0"/>
              <a:t>,</a:t>
            </a:r>
            <a:r>
              <a:rPr lang="zh-CN" altLang="zh-CN" dirty="0" smtClean="0"/>
              <a:t>爱 集 体 、爱 家 乡 、爱 祖 国 。 </a:t>
            </a:r>
            <a:endParaRPr lang="zh-CN" altLang="zh-CN" dirty="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幼儿教育课程目标的内涵</a:t>
            </a:r>
            <a:endParaRPr lang="zh-CN" altLang="zh-CN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zh-CN" dirty="0" smtClean="0"/>
              <a:t>四</a:t>
            </a:r>
            <a:r>
              <a:rPr lang="en-US" altLang="zh-CN" dirty="0" smtClean="0"/>
              <a:t>) </a:t>
            </a:r>
            <a:r>
              <a:rPr lang="zh-CN" altLang="zh-CN" dirty="0" smtClean="0"/>
              <a:t>科 学 领 域 的 目 标</a:t>
            </a:r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对 周 围 的 事 物 、现 象 感 兴 趣 </a:t>
            </a:r>
            <a:r>
              <a:rPr lang="en-US" altLang="zh-CN" dirty="0" smtClean="0"/>
              <a:t>,</a:t>
            </a:r>
            <a:r>
              <a:rPr lang="zh-CN" altLang="zh-CN" dirty="0" smtClean="0"/>
              <a:t>有 好 奇 心 和 求 知 欲 。</a:t>
            </a:r>
          </a:p>
          <a:p>
            <a:r>
              <a:rPr lang="en-US" altLang="zh-CN" dirty="0" smtClean="0"/>
              <a:t>2. </a:t>
            </a:r>
            <a:r>
              <a:rPr lang="zh-CN" altLang="zh-CN" dirty="0" smtClean="0"/>
              <a:t>能 运 用 各 种 感 官 </a:t>
            </a:r>
            <a:r>
              <a:rPr lang="en-US" altLang="zh-CN" dirty="0" smtClean="0"/>
              <a:t>,</a:t>
            </a:r>
            <a:r>
              <a:rPr lang="zh-CN" altLang="zh-CN" dirty="0" smtClean="0"/>
              <a:t>动 手 动 脑 </a:t>
            </a:r>
            <a:r>
              <a:rPr lang="en-US" altLang="zh-CN" dirty="0" smtClean="0"/>
              <a:t>,</a:t>
            </a:r>
            <a:r>
              <a:rPr lang="zh-CN" altLang="zh-CN" dirty="0" smtClean="0"/>
              <a:t>探 究 问 题 。</a:t>
            </a:r>
          </a:p>
          <a:p>
            <a:r>
              <a:rPr lang="en-US" altLang="zh-CN" dirty="0" smtClean="0"/>
              <a:t>3. </a:t>
            </a:r>
            <a:r>
              <a:rPr lang="zh-CN" altLang="zh-CN" dirty="0" smtClean="0"/>
              <a:t>能 用 适 当 的 方 式 表 达 、交 流 探 索 的 过 程 和 结 果 。</a:t>
            </a:r>
          </a:p>
          <a:p>
            <a:r>
              <a:rPr lang="en-US" altLang="zh-CN" dirty="0" smtClean="0"/>
              <a:t>4. </a:t>
            </a:r>
            <a:r>
              <a:rPr lang="zh-CN" altLang="zh-CN" dirty="0" smtClean="0"/>
              <a:t>能 从 生 活 和 游 戏 中 感 受 事 物 的 数 量 关 系 并 体 验 到 数 学 的 重 要 和 有 趣 。</a:t>
            </a:r>
          </a:p>
          <a:p>
            <a:r>
              <a:rPr lang="en-US" altLang="zh-CN" dirty="0" smtClean="0"/>
              <a:t>5. </a:t>
            </a:r>
            <a:r>
              <a:rPr lang="zh-CN" altLang="zh-CN" dirty="0" smtClean="0"/>
              <a:t>爱 护 动 植 物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关 心 周 围 环 境 </a:t>
            </a:r>
            <a:r>
              <a:rPr lang="en-US" altLang="zh-CN" dirty="0" smtClean="0"/>
              <a:t>,</a:t>
            </a:r>
            <a:r>
              <a:rPr lang="zh-CN" altLang="zh-CN" dirty="0" smtClean="0"/>
              <a:t>亲 近 大 自 然 </a:t>
            </a:r>
            <a:r>
              <a:rPr lang="en-US" altLang="zh-CN" dirty="0" smtClean="0"/>
              <a:t>,</a:t>
            </a:r>
            <a:r>
              <a:rPr lang="zh-CN" altLang="zh-CN" dirty="0" smtClean="0"/>
              <a:t>珍 惜 自 然 资 源 </a:t>
            </a:r>
            <a:r>
              <a:rPr lang="en-US" altLang="zh-CN" dirty="0" smtClean="0"/>
              <a:t>,</a:t>
            </a:r>
            <a:r>
              <a:rPr lang="zh-CN" altLang="zh-CN" dirty="0" smtClean="0"/>
              <a:t>有 初 步 的 环 保 意 识 。 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五</a:t>
            </a:r>
            <a:r>
              <a:rPr lang="en-US" altLang="zh-CN" dirty="0" smtClean="0"/>
              <a:t>) </a:t>
            </a:r>
            <a:r>
              <a:rPr lang="zh-CN" altLang="zh-CN" dirty="0" smtClean="0"/>
              <a:t>艺 术 领 域 的 目 标</a:t>
            </a:r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能 初 步 感 受 并 喜 爱 环 境 、生 活 和 艺 术 中 的 美 。</a:t>
            </a:r>
            <a:endParaRPr lang="en-US" altLang="zh-CN" dirty="0" smtClean="0"/>
          </a:p>
          <a:p>
            <a:r>
              <a:rPr lang="en-US" altLang="zh-CN" dirty="0" smtClean="0"/>
              <a:t>2. </a:t>
            </a:r>
            <a:r>
              <a:rPr lang="zh-CN" altLang="zh-CN" dirty="0" smtClean="0"/>
              <a:t>喜 欢 参 加 艺 术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能 大 胆 地 表 现 自 己 的 情 感 和 体 验 。</a:t>
            </a:r>
          </a:p>
          <a:p>
            <a:r>
              <a:rPr lang="en-US" altLang="zh-CN" dirty="0" smtClean="0"/>
              <a:t>3. </a:t>
            </a:r>
            <a:r>
              <a:rPr lang="zh-CN" altLang="zh-CN" dirty="0" smtClean="0"/>
              <a:t>能 用 自 己 喜 欢 的 方 式 进 行 艺 术 表 现 活 动 。</a:t>
            </a:r>
          </a:p>
          <a:p>
            <a:endParaRPr lang="zh-CN" altLang="zh-CN" dirty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幼儿教育课程目标的内涵</a:t>
            </a:r>
            <a:endParaRPr lang="zh-CN" altLang="zh-CN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50000"/>
              </a:lnSpc>
            </a:pPr>
            <a:r>
              <a:rPr lang="zh-CN" altLang="zh-CN" sz="2900" dirty="0" smtClean="0"/>
              <a:t>三 、幼 儿 教 育 活 动  </a:t>
            </a:r>
            <a:r>
              <a:rPr lang="en-US" altLang="zh-CN" sz="2900" dirty="0" smtClean="0"/>
              <a:t>(</a:t>
            </a:r>
            <a:r>
              <a:rPr lang="zh-CN" altLang="zh-CN" sz="2900" dirty="0" smtClean="0"/>
              <a:t>课 时</a:t>
            </a:r>
            <a:r>
              <a:rPr lang="en-US" altLang="zh-CN" sz="2900" dirty="0" smtClean="0"/>
              <a:t>) </a:t>
            </a:r>
            <a:r>
              <a:rPr lang="zh-CN" altLang="zh-CN" sz="2900" dirty="0" smtClean="0"/>
              <a:t>目 标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250000"/>
              </a:lnSpc>
            </a:pPr>
            <a:r>
              <a:rPr lang="zh-CN" altLang="zh-CN" dirty="0" smtClean="0"/>
              <a:t>幼 儿 教 育 活 动 目 标 是 指 通 过 某 一 次 课 或 活 动 所 期 望 幼 儿 获 得 的 发 展 </a:t>
            </a:r>
            <a:r>
              <a:rPr lang="en-US" altLang="zh-CN" dirty="0" smtClean="0"/>
              <a:t>,</a:t>
            </a:r>
            <a:r>
              <a:rPr lang="zh-CN" altLang="zh-CN" dirty="0" smtClean="0"/>
              <a:t>如 一 节 课 或 一 个 单 元 主 题 的 活 动 目 标 等 。这 是 幼 儿 教 育 课 程 目 标 最 为 具 体 的 目 标 </a:t>
            </a:r>
            <a:r>
              <a:rPr lang="en-US" altLang="zh-CN" dirty="0" smtClean="0"/>
              <a:t>,</a:t>
            </a:r>
            <a:r>
              <a:rPr lang="zh-CN" altLang="zh-CN" dirty="0" smtClean="0"/>
              <a:t>也 是 各 教 育 领 域 目 标 的 下 位 概 念 。</a:t>
            </a:r>
          </a:p>
          <a:p>
            <a:pPr>
              <a:lnSpc>
                <a:spcPct val="250000"/>
              </a:lnSpc>
            </a:pPr>
            <a:endParaRPr lang="zh-CN" altLang="zh-CN" dirty="0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目 标 的 取 向</a:t>
            </a:r>
            <a:endParaRPr lang="zh-CN" altLang="zh-CN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sz="2900" dirty="0" smtClean="0"/>
              <a:t>一 、行 为 目 标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200000"/>
              </a:lnSpc>
            </a:pPr>
            <a:r>
              <a:rPr lang="zh-CN" altLang="zh-CN" dirty="0" smtClean="0"/>
              <a:t>行 为 目 标 是 指 以 幼 儿 具 体 的 、可 被 观 察 的 行 为 为 表 述 对 象 的 幼 儿 教 育 课 程 目 标 </a:t>
            </a:r>
            <a:r>
              <a:rPr lang="en-US" altLang="zh-CN" dirty="0" smtClean="0"/>
              <a:t>,</a:t>
            </a:r>
            <a:r>
              <a:rPr lang="zh-CN" altLang="zh-CN" dirty="0" smtClean="0"/>
              <a:t>它 指 向 的 是 课 程 实 施 以 后 在 幼 儿 身 上 所 发 生 的 行 为 变 化 。行 为 目 标 是 幼 儿 教 师 使 用 最 频 繁 、最 广 泛 的 课 程 目 标 取 向 。</a:t>
            </a:r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目 标 的 取 向</a:t>
            </a:r>
            <a:endParaRPr lang="zh-CN" altLang="zh-CN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二 、生 成 性 目 标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生 成 性 目 标 是 指 在 教 育 情 境 中 随 着 教 育 过 程 的 展 开 而 自 然 生 成 的 预 期 标 准 。如 果 说 行 为 目 标 重 在 课 程 的 预 定 结 果 </a:t>
            </a:r>
            <a:r>
              <a:rPr lang="en-US" altLang="zh-CN" dirty="0" smtClean="0"/>
              <a:t>,</a:t>
            </a:r>
            <a:r>
              <a:rPr lang="zh-CN" altLang="zh-CN" dirty="0" smtClean="0"/>
              <a:t>那 么 生 成 性 目 标 则 重 在 课 程 非 预 定 的 过 程 。因 为 生 成 性 目 标 的 非 预 定 性 </a:t>
            </a:r>
            <a:r>
              <a:rPr lang="en-US" altLang="zh-CN" dirty="0" smtClean="0"/>
              <a:t>,</a:t>
            </a:r>
            <a:r>
              <a:rPr lang="zh-CN" altLang="zh-CN" dirty="0" smtClean="0"/>
              <a:t>教 师 往 往 在 实 施 课 程 之 前 无 法 预 测 </a:t>
            </a:r>
            <a:r>
              <a:rPr lang="en-US" altLang="zh-CN" dirty="0" smtClean="0"/>
              <a:t>,</a:t>
            </a:r>
            <a:r>
              <a:rPr lang="zh-CN" altLang="zh-CN" dirty="0" smtClean="0"/>
              <a:t>在 课 程 实 施 过 程 中 较 难 控 制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具 有 较 大 的 操 作 难 度 </a:t>
            </a:r>
            <a:r>
              <a:rPr lang="en-US" altLang="zh-CN" dirty="0" smtClean="0"/>
              <a:t>,</a:t>
            </a:r>
            <a:r>
              <a:rPr lang="zh-CN" altLang="zh-CN" dirty="0" smtClean="0"/>
              <a:t>难 以 被 教 师 广 泛 使 用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目 标 的 取 向</a:t>
            </a:r>
            <a:endParaRPr lang="zh-CN" altLang="zh-CN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三 、表 现 性 目 标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表 现 性 目 标 是 指 每 一 个 幼 儿 在 具 体 教 育 情 境 的 种 种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际 遇</a:t>
            </a:r>
            <a:r>
              <a:rPr lang="en-US" altLang="zh-CN" dirty="0" smtClean="0"/>
              <a:t>” </a:t>
            </a:r>
            <a:r>
              <a:rPr lang="zh-CN" altLang="zh-CN" dirty="0" smtClean="0"/>
              <a:t>中 所 产 生 的 个 性 化 表 现 。 个 性 化 表 现 的 追 求 </a:t>
            </a:r>
            <a:r>
              <a:rPr lang="en-US" altLang="zh-CN" dirty="0" smtClean="0"/>
              <a:t>,</a:t>
            </a:r>
            <a:r>
              <a:rPr lang="zh-CN" altLang="zh-CN" dirty="0" smtClean="0"/>
              <a:t>就 意 味 着 课 程 的 最 终 旨 趣 并 不 是 一 所 幼 儿 园 、一 个 班 级 所 有 幼 儿 的 共 同 性 的 学 习 收 获 </a:t>
            </a:r>
            <a:r>
              <a:rPr lang="en-US" altLang="zh-CN" dirty="0" smtClean="0"/>
              <a:t>,</a:t>
            </a:r>
            <a:r>
              <a:rPr lang="zh-CN" altLang="zh-CN" dirty="0" smtClean="0"/>
              <a:t>而 是 尊 重 幼 儿 的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一 百 种 表 达 方 式 </a:t>
            </a:r>
            <a:r>
              <a:rPr lang="en-US" altLang="zh-CN" dirty="0" smtClean="0"/>
              <a:t>”, </a:t>
            </a:r>
            <a:r>
              <a:rPr lang="zh-CN" altLang="zh-CN" dirty="0" smtClean="0"/>
              <a:t>用 幼 儿 自 己 独 到 的 方 式 体 现 自 己 的 所 学 与 所 获 </a:t>
            </a:r>
            <a:r>
              <a:rPr lang="en-US" altLang="zh-CN" dirty="0" smtClean="0"/>
              <a:t>,</a:t>
            </a:r>
            <a:r>
              <a:rPr lang="zh-CN" altLang="zh-CN" dirty="0" smtClean="0"/>
              <a:t>追 寻 的 是 个 体 意 义 的 价 值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</TotalTime>
  <Words>3115</Words>
  <Application>Microsoft Office PowerPoint</Application>
  <PresentationFormat>全屏显示(4:3)</PresentationFormat>
  <Paragraphs>166</Paragraphs>
  <Slides>24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默认设计模板</vt:lpstr>
      <vt:lpstr>第三章 幼儿教育课程目标</vt:lpstr>
      <vt:lpstr>第一节  幼儿教育课程目标的内涵</vt:lpstr>
      <vt:lpstr>第一节  幼儿教育课程目标的内涵</vt:lpstr>
      <vt:lpstr>第一节  幼儿教育课程目标的内涵</vt:lpstr>
      <vt:lpstr>第一节  幼儿教育课程目标的内涵</vt:lpstr>
      <vt:lpstr>第一节  幼儿教育课程目标的内涵</vt:lpstr>
      <vt:lpstr>第 二 节 幼 儿 教 育 课 程 目 标 的 取 向</vt:lpstr>
      <vt:lpstr>第 二 节 幼 儿 教 育 课 程 目 标 的 取 向</vt:lpstr>
      <vt:lpstr>第 二 节 幼 儿 教 育 课 程 目 标 的 取 向</vt:lpstr>
      <vt:lpstr>第 三 节 幼 儿 教 育 课 程 目 标 制 定 的 依 据</vt:lpstr>
      <vt:lpstr>第 三 节 幼 儿 教 育 课 程 目 标 制 定 的 依 据</vt:lpstr>
      <vt:lpstr>第 四 节 幼 儿 教 育 课 程 目 标 的 表 述</vt:lpstr>
      <vt:lpstr>第 四 节 幼 儿 教 育 课 程 目 标 的 表 述</vt:lpstr>
      <vt:lpstr>第 四 节 幼 儿 教 育 课 程 目 标 的 表 述</vt:lpstr>
      <vt:lpstr>第 四 节 幼 儿 教 育 课 程 目 标 的 表 述</vt:lpstr>
      <vt:lpstr>第 四 节 幼 儿 教 育 课 程 目 标 的 表 述</vt:lpstr>
      <vt:lpstr>第 四 节 幼 儿 教 育 课 程 目 标 的 表 述</vt:lpstr>
      <vt:lpstr>第 四 节 幼 儿 教 育 课 程 目 标 的 表 述</vt:lpstr>
      <vt:lpstr>第 四 节 幼 儿 教 育 课 程 目 标 的 表 述</vt:lpstr>
      <vt:lpstr>第 四 节 幼 儿 教 育 课 程 目 标 的 表 述</vt:lpstr>
      <vt:lpstr>表3-1 中班社会领域目标按发展水平分解列表</vt:lpstr>
      <vt:lpstr>表3-2 中班健康领域目标按学龄分解列表</vt:lpstr>
      <vt:lpstr>表3-2 中班健康领域目标按学龄分解列表</vt:lpstr>
      <vt:lpstr>表3-3 单元总目标与具体活动目标对照表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</dc:creator>
  <cp:lastModifiedBy>six</cp:lastModifiedBy>
  <cp:revision>34</cp:revision>
  <cp:lastPrinted>1601-01-01T00:00:00Z</cp:lastPrinted>
  <dcterms:created xsi:type="dcterms:W3CDTF">1601-01-01T00:00:00Z</dcterms:created>
  <dcterms:modified xsi:type="dcterms:W3CDTF">2018-03-06T03:38:26Z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