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83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78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-2484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361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361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6B8B658-2187-4F64-B16E-641C04091BE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38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38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38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38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AAF4827-E946-412D-BC1B-AE578DC706F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D90AB0-7059-4FBB-9A62-9567BFF637F4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151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C1504C-D2EE-4867-9E37-660BAA4E042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87D140-4E49-4F2F-BBC4-4744C8890A8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ADE975-FBF9-48CD-9562-86F04285E63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>
              <a:buNone/>
              <a:defRPr/>
            </a:lvl2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8AFA99-23F0-4A7F-AED6-4112C567987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D20E5A-C7FA-4E9F-AA5F-BBD8EE112B5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150B3D-EC2A-431D-A835-B5C9E634F0C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FA2C51-6209-4E56-B933-E2B3C246704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C2BD0A-B588-42A5-A8F9-AFB2536666E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4315E-681F-49AB-877F-80C6F9C3FE9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77A88B-B8E3-4A9F-BFE9-587F7B48CCB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24DC81-4898-47ED-93E5-B66F90569BA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03612FF-C63A-4B99-8D4C-3F31E0DCC0B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9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1.xml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第一章 幼儿教育课程概述</a:t>
            </a:r>
            <a:endParaRPr lang="zh-CN" altLang="zh-CN" dirty="0"/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zh-CN" altLang="en-US" sz="2900" dirty="0" smtClean="0">
                <a:hlinkClick r:id="rId4" action="ppaction://hlinksldjump"/>
              </a:rPr>
              <a:t>第一节  幼儿教育课程概念</a:t>
            </a:r>
            <a:endParaRPr lang="en-US" altLang="zh-CN" sz="2900" dirty="0" smtClean="0"/>
          </a:p>
          <a:p>
            <a:pPr>
              <a:lnSpc>
                <a:spcPct val="200000"/>
              </a:lnSpc>
            </a:pPr>
            <a:r>
              <a:rPr lang="zh-CN" altLang="en-US" sz="2900" dirty="0" smtClean="0">
                <a:hlinkClick r:id="rId5" action="ppaction://hlinksldjump"/>
              </a:rPr>
              <a:t>第二节  当代幼儿教育课程改革简介</a:t>
            </a:r>
            <a:endParaRPr lang="en-US" altLang="zh-CN" sz="2900" dirty="0" smtClean="0"/>
          </a:p>
          <a:p>
            <a:pPr>
              <a:lnSpc>
                <a:spcPct val="200000"/>
              </a:lnSpc>
            </a:pPr>
            <a:r>
              <a:rPr lang="zh-CN" altLang="en-US" sz="2900" dirty="0" smtClean="0">
                <a:hlinkClick r:id="rId6" action="ppaction://hlinksldjump"/>
              </a:rPr>
              <a:t>第三节  在校生课程能力的培养与提高</a:t>
            </a:r>
            <a:endParaRPr lang="zh-CN" altLang="zh-CN" sz="29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第一节  幼儿教育课程概念</a:t>
            </a:r>
            <a:endParaRPr lang="zh-CN" altLang="zh-CN" dirty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(</a:t>
            </a:r>
            <a:r>
              <a:rPr lang="zh-CN" altLang="zh-CN" dirty="0" smtClean="0"/>
              <a:t>三</a:t>
            </a:r>
            <a:r>
              <a:rPr lang="en-US" altLang="zh-CN" dirty="0" smtClean="0"/>
              <a:t>) </a:t>
            </a:r>
            <a:r>
              <a:rPr lang="zh-CN" altLang="zh-CN" dirty="0" smtClean="0"/>
              <a:t>幼 儿 园 课 程 与 幼 儿 教 育 活 动</a:t>
            </a:r>
          </a:p>
          <a:p>
            <a:r>
              <a:rPr lang="zh-CN" altLang="zh-CN" dirty="0" smtClean="0"/>
              <a:t>课 程 的 理 论 研 究 和 幼 儿 园 课 程 管 理 的 实 际 实 施 是 不 一 样 的 。 作 为 学 前 教 育 专 业 的 同 学 们 </a:t>
            </a:r>
            <a:r>
              <a:rPr lang="en-US" altLang="zh-CN" dirty="0" smtClean="0"/>
              <a:t>,</a:t>
            </a:r>
            <a:r>
              <a:rPr lang="zh-CN" altLang="zh-CN" dirty="0" smtClean="0"/>
              <a:t>应 该 懂 得 基 本 的 幼 儿 园 课 程 理 论 </a:t>
            </a:r>
            <a:r>
              <a:rPr lang="en-US" altLang="zh-CN" dirty="0" smtClean="0"/>
              <a:t>,</a:t>
            </a:r>
            <a:r>
              <a:rPr lang="zh-CN" altLang="zh-CN" dirty="0" smtClean="0"/>
              <a:t>这 样 有 助 于 我 们 对 课 程 的 实 际 操 作 。幼 儿 园 实 施 的 </a:t>
            </a:r>
            <a:r>
              <a:rPr lang="zh-CN" altLang="zh-CN" dirty="0" smtClean="0"/>
              <a:t>课程 </a:t>
            </a:r>
            <a:r>
              <a:rPr lang="zh-CN" altLang="zh-CN" dirty="0" smtClean="0"/>
              <a:t>是 幼 儿 园 课 程 理 论 在 幼 儿 园 教 育 中 的 实 际 运 用 </a:t>
            </a:r>
            <a:r>
              <a:rPr lang="en-US" altLang="zh-CN" dirty="0" smtClean="0"/>
              <a:t>,</a:t>
            </a:r>
            <a:r>
              <a:rPr lang="zh-CN" altLang="zh-CN" dirty="0" smtClean="0"/>
              <a:t>不 仅 不 同 的 幼 儿 园 对 幼 儿 园 课 程 理 论 的 </a:t>
            </a:r>
            <a:r>
              <a:rPr lang="zh-CN" altLang="zh-CN" dirty="0" smtClean="0"/>
              <a:t>选择 </a:t>
            </a:r>
            <a:r>
              <a:rPr lang="zh-CN" altLang="zh-CN" dirty="0" smtClean="0"/>
              <a:t>、运 用 水 平 不 同 </a:t>
            </a:r>
            <a:r>
              <a:rPr lang="en-US" altLang="zh-CN" dirty="0" smtClean="0"/>
              <a:t>,</a:t>
            </a:r>
            <a:r>
              <a:rPr lang="zh-CN" altLang="zh-CN" dirty="0" smtClean="0"/>
              <a:t>就 是 在 同 一 所 幼 儿 园 中 </a:t>
            </a:r>
            <a:r>
              <a:rPr lang="en-US" altLang="zh-CN" dirty="0" smtClean="0"/>
              <a:t>,</a:t>
            </a:r>
            <a:r>
              <a:rPr lang="zh-CN" altLang="zh-CN" dirty="0" smtClean="0"/>
              <a:t>对 不 同 理 论 的 运 用 也 都 是 非 常 灵 活 务 实 的 </a:t>
            </a:r>
            <a:r>
              <a:rPr lang="en-US" altLang="zh-CN" dirty="0" smtClean="0"/>
              <a:t>, </a:t>
            </a:r>
            <a:r>
              <a:rPr lang="zh-CN" altLang="zh-CN" dirty="0" smtClean="0"/>
              <a:t>所 以 </a:t>
            </a:r>
            <a:r>
              <a:rPr lang="en-US" altLang="zh-CN" dirty="0" smtClean="0"/>
              <a:t>,</a:t>
            </a:r>
            <a:r>
              <a:rPr lang="zh-CN" altLang="zh-CN" dirty="0" smtClean="0"/>
              <a:t>我 们 在 幼 儿 园 考 察 到 的 课 程 是 更 加 稳 定 、平 实 、普 遍 的 教 育 活 动 </a:t>
            </a:r>
            <a:r>
              <a:rPr lang="en-US" altLang="zh-CN" dirty="0" smtClean="0"/>
              <a:t>,</a:t>
            </a:r>
            <a:r>
              <a:rPr lang="zh-CN" altLang="zh-CN" dirty="0" smtClean="0"/>
              <a:t>而 非 课 程 。</a:t>
            </a:r>
            <a:endParaRPr lang="zh-CN" altLang="zh-CN" dirty="0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二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当 代 幼 儿 教 育 课 程 改 革 简 介</a:t>
            </a:r>
            <a:endParaRPr lang="zh-CN" altLang="zh-CN" dirty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2900" dirty="0" smtClean="0"/>
              <a:t>一 、国 外 幼 儿 教 育 课 程 改 革 理 念 动 态</a:t>
            </a:r>
          </a:p>
          <a:p>
            <a:r>
              <a:rPr lang="en-US" altLang="zh-CN" dirty="0" smtClean="0"/>
              <a:t>(1) </a:t>
            </a:r>
            <a:r>
              <a:rPr lang="zh-CN" altLang="zh-CN" dirty="0" smtClean="0"/>
              <a:t>强 调 幼 儿 主 体 性 的 发 展 </a:t>
            </a:r>
            <a:r>
              <a:rPr lang="zh-CN" altLang="zh-CN" dirty="0" smtClean="0"/>
              <a:t>。</a:t>
            </a:r>
            <a:r>
              <a:rPr lang="en-US" altLang="zh-CN" dirty="0" smtClean="0"/>
              <a:t> </a:t>
            </a:r>
            <a:endParaRPr lang="zh-CN" altLang="zh-CN" dirty="0" smtClean="0"/>
          </a:p>
          <a:p>
            <a:r>
              <a:rPr lang="en-US" altLang="zh-CN" dirty="0" smtClean="0"/>
              <a:t>(2) </a:t>
            </a:r>
            <a:r>
              <a:rPr lang="zh-CN" altLang="zh-CN" dirty="0" smtClean="0"/>
              <a:t>强 调 幼 儿 学 习 的 积 极 性 和 主 动 性 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 smtClean="0"/>
              <a:t>(</a:t>
            </a:r>
            <a:r>
              <a:rPr lang="en-US" altLang="zh-CN" dirty="0" smtClean="0"/>
              <a:t>3) </a:t>
            </a:r>
            <a:r>
              <a:rPr lang="zh-CN" altLang="zh-CN" dirty="0" smtClean="0"/>
              <a:t>强 调 在 活 动 与 游 戏 中 学 习 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 smtClean="0"/>
              <a:t>(</a:t>
            </a:r>
            <a:r>
              <a:rPr lang="en-US" altLang="zh-CN" dirty="0" smtClean="0"/>
              <a:t>4) </a:t>
            </a:r>
            <a:r>
              <a:rPr lang="zh-CN" altLang="zh-CN" dirty="0" smtClean="0"/>
              <a:t>强 调 幼 儿 的 情 绪 、 情 感 、 态 度 、 动 作 的 发 展 。 生 活 化 的 真 实 体 验 是 幼 儿 学 习 的 重 心 </a:t>
            </a:r>
            <a:r>
              <a:rPr lang="zh-CN" altLang="zh-CN" dirty="0" smtClean="0"/>
              <a:t>。</a:t>
            </a:r>
            <a:endParaRPr lang="zh-CN" altLang="zh-CN" dirty="0" smtClean="0"/>
          </a:p>
          <a:p>
            <a:r>
              <a:rPr lang="en-US" altLang="zh-CN" dirty="0" smtClean="0"/>
              <a:t>(5) </a:t>
            </a:r>
            <a:r>
              <a:rPr lang="zh-CN" altLang="zh-CN" dirty="0" smtClean="0"/>
              <a:t>树 立 大 课 程 观 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 smtClean="0"/>
              <a:t>(</a:t>
            </a:r>
            <a:r>
              <a:rPr lang="en-US" altLang="zh-CN" dirty="0" smtClean="0"/>
              <a:t>6) </a:t>
            </a:r>
            <a:r>
              <a:rPr lang="zh-CN" altLang="zh-CN" dirty="0" smtClean="0"/>
              <a:t>混 龄 编 班 已 成 为 各 国 幼 儿 园 学 习 组 织 的 基 本 形 式 。</a:t>
            </a:r>
          </a:p>
          <a:p>
            <a:r>
              <a:rPr lang="en-US" altLang="zh-CN" dirty="0" smtClean="0"/>
              <a:t>(7) </a:t>
            </a:r>
            <a:r>
              <a:rPr lang="zh-CN" altLang="zh-CN" dirty="0" smtClean="0"/>
              <a:t>尊 重 幼 儿 的 个 别 差 异 </a:t>
            </a:r>
            <a:r>
              <a:rPr lang="en-US" altLang="zh-CN" dirty="0" smtClean="0"/>
              <a:t>,</a:t>
            </a:r>
            <a:r>
              <a:rPr lang="zh-CN" altLang="zh-CN" dirty="0" smtClean="0"/>
              <a:t>促 进 幼 儿 的 学 习 兴 趣 、风 格 和 个 性 特 点 。 </a:t>
            </a:r>
            <a:endParaRPr lang="en-US" altLang="zh-CN" dirty="0" smtClean="0"/>
          </a:p>
          <a:p>
            <a:r>
              <a:rPr lang="en-US" altLang="zh-CN" dirty="0" smtClean="0"/>
              <a:t>(</a:t>
            </a:r>
            <a:r>
              <a:rPr lang="en-US" altLang="zh-CN" dirty="0" smtClean="0"/>
              <a:t>8) </a:t>
            </a:r>
            <a:r>
              <a:rPr lang="zh-CN" altLang="zh-CN" dirty="0" smtClean="0"/>
              <a:t>强 调 每 个 幼 儿 都 具 有 可 教 育 性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幼 儿 的 发 展 只 是 速 度 上 的 差 异 </a:t>
            </a:r>
            <a:r>
              <a:rPr lang="en-US" altLang="zh-CN" dirty="0" smtClean="0"/>
              <a:t>,</a:t>
            </a:r>
            <a:r>
              <a:rPr lang="zh-CN" altLang="zh-CN" dirty="0" smtClean="0"/>
              <a:t>没 有 优 劣 之 分 。 </a:t>
            </a:r>
            <a:r>
              <a:rPr lang="en-US" altLang="zh-CN" dirty="0" smtClean="0"/>
              <a:t> </a:t>
            </a:r>
            <a:endParaRPr lang="zh-CN" altLang="zh-CN" dirty="0" smtClean="0"/>
          </a:p>
          <a:p>
            <a:endParaRPr lang="zh-CN" altLang="zh-CN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二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当 代 幼 儿 教 育 课 程 改 革 简 介</a:t>
            </a:r>
            <a:endParaRPr lang="zh-CN" altLang="zh-CN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900" dirty="0" smtClean="0"/>
              <a:t>二 、我 国 学 前 教 育 课 程 改 革 与 探 索 趋 </a:t>
            </a:r>
            <a:r>
              <a:rPr lang="zh-CN" altLang="zh-CN" sz="2900" dirty="0" smtClean="0"/>
              <a:t>势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学 前 教 育 课 程 的 改 革 与 建 设 是 我 国 学 前 教 育 改 革 与 发 展 的 微 观 层 面 内 容 。我 国 学 前 教 育 在 这 一 层 面 上 改 革 与 发 展 的 趋 势 </a:t>
            </a:r>
            <a:r>
              <a:rPr lang="en-US" altLang="zh-CN" dirty="0" smtClean="0"/>
              <a:t>,</a:t>
            </a:r>
            <a:r>
              <a:rPr lang="zh-CN" altLang="zh-CN" dirty="0" smtClean="0"/>
              <a:t>在 根 本 的 价 值 走 向 上 </a:t>
            </a:r>
            <a:r>
              <a:rPr lang="en-US" altLang="zh-CN" dirty="0" smtClean="0"/>
              <a:t>,</a:t>
            </a:r>
            <a:r>
              <a:rPr lang="zh-CN" altLang="zh-CN" dirty="0" smtClean="0"/>
              <a:t>就 是 由 过 去 对 于 儿 童 本 身 之 外 的 学 科 取 向 的 知 识 、技 能 转 向 对 于 儿 童 及 其 儿 童 自 己 的 活 动 和 经 验 的 聚 焦 。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二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当 代 幼 儿 教 育 课 程 改 革 简 介</a:t>
            </a:r>
            <a:endParaRPr lang="zh-CN" altLang="zh-CN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zh-CN" altLang="zh-CN" sz="2900" dirty="0" smtClean="0"/>
              <a:t>三 、从 国 内 外 幼 儿 教 育 课 程 改 革 动 态 中 应 受 到 的 启 </a:t>
            </a:r>
            <a:r>
              <a:rPr lang="zh-CN" altLang="zh-CN" sz="2900" dirty="0" smtClean="0"/>
              <a:t>发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pPr>
              <a:lnSpc>
                <a:spcPct val="20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一</a:t>
            </a:r>
            <a:r>
              <a:rPr lang="en-US" altLang="zh-CN" dirty="0" smtClean="0"/>
              <a:t>) </a:t>
            </a:r>
            <a:r>
              <a:rPr lang="zh-CN" altLang="zh-CN" dirty="0" smtClean="0"/>
              <a:t>幼 儿 教 育 课 程 是 一 门 重 要 的 学 问</a:t>
            </a:r>
          </a:p>
          <a:p>
            <a:pPr>
              <a:lnSpc>
                <a:spcPct val="20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二</a:t>
            </a:r>
            <a:r>
              <a:rPr lang="en-US" altLang="zh-CN" dirty="0" smtClean="0"/>
              <a:t>) </a:t>
            </a:r>
            <a:r>
              <a:rPr lang="zh-CN" altLang="zh-CN" dirty="0" smtClean="0"/>
              <a:t>幼 儿 教 师 对 幼 儿 教 育 课 程 负 有 重 要 责 任</a:t>
            </a:r>
          </a:p>
          <a:p>
            <a:pPr>
              <a:lnSpc>
                <a:spcPct val="20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三</a:t>
            </a:r>
            <a:r>
              <a:rPr lang="en-US" altLang="zh-CN" dirty="0" smtClean="0"/>
              <a:t>) </a:t>
            </a:r>
            <a:r>
              <a:rPr lang="zh-CN" altLang="zh-CN" dirty="0" smtClean="0"/>
              <a:t>幼 儿 教 育 课 程 的 根 本 是 什 么</a:t>
            </a:r>
          </a:p>
          <a:p>
            <a:pPr>
              <a:lnSpc>
                <a:spcPct val="200000"/>
              </a:lnSpc>
            </a:pPr>
            <a:endParaRPr lang="zh-CN" altLang="zh-CN" dirty="0"/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三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在 校 生 课 程 能 力 的 培 养 与 提 高</a:t>
            </a:r>
            <a:endParaRPr lang="zh-CN" altLang="zh-CN" dirty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dirty="0" smtClean="0"/>
              <a:t>一 、学 好 学 前 教 育 专 业 基 础 理 论 </a:t>
            </a:r>
            <a:r>
              <a:rPr lang="en-US" altLang="zh-CN" dirty="0" smtClean="0"/>
              <a:t>,</a:t>
            </a:r>
            <a:r>
              <a:rPr lang="zh-CN" altLang="zh-CN" dirty="0" smtClean="0"/>
              <a:t>树 立 进 步 的 幼 儿 教 育 观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二 、突 出 课 程 理 论 及 教 学 法 课 程 </a:t>
            </a:r>
            <a:r>
              <a:rPr lang="en-US" altLang="zh-CN" dirty="0" smtClean="0"/>
              <a:t>,</a:t>
            </a:r>
            <a:r>
              <a:rPr lang="zh-CN" altLang="zh-CN" dirty="0" smtClean="0"/>
              <a:t>掌 握 专 业 基 本 技 能 技 巧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三 、积 极 参 加 课 外 、校 外 教 育 实 践 活 动 </a:t>
            </a:r>
            <a:r>
              <a:rPr lang="en-US" altLang="zh-CN" dirty="0" smtClean="0"/>
              <a:t>,</a:t>
            </a:r>
            <a:r>
              <a:rPr lang="zh-CN" altLang="zh-CN" dirty="0" smtClean="0"/>
              <a:t>实 现 最 优 化 全 面 发 展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四 、深 入 学 前 教 育 实 践 </a:t>
            </a:r>
            <a:r>
              <a:rPr lang="en-US" altLang="zh-CN" dirty="0" smtClean="0"/>
              <a:t>,</a:t>
            </a:r>
            <a:r>
              <a:rPr lang="zh-CN" altLang="zh-CN" dirty="0" smtClean="0"/>
              <a:t>尝 试 将 理 论 运 用 于 实 践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五 、首 先 学 会 组 织 实 施 幼 儿 园 四 类 基 本 课 型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第一节  幼儿教育课程</a:t>
            </a:r>
            <a:r>
              <a:rPr lang="zh-CN" altLang="en-US" dirty="0" smtClean="0"/>
              <a:t>概念</a:t>
            </a:r>
            <a:endParaRPr lang="zh-CN" altLang="zh-CN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900" dirty="0" smtClean="0"/>
              <a:t>一 、什 么 是 幼 儿 教 育 课 </a:t>
            </a:r>
            <a:r>
              <a:rPr lang="zh-CN" altLang="zh-CN" sz="2900" dirty="0" smtClean="0"/>
              <a:t>程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幼 儿 教 育 课 程 是 为 了 实 现 幼 儿 教 育 目 的 </a:t>
            </a:r>
            <a:r>
              <a:rPr lang="en-US" altLang="zh-CN" dirty="0" smtClean="0"/>
              <a:t>,</a:t>
            </a:r>
            <a:r>
              <a:rPr lang="zh-CN" altLang="zh-CN" dirty="0" smtClean="0"/>
              <a:t>由 幼 儿 教 育 机 构 所 制 定 实 施 的 幼 儿  </a:t>
            </a:r>
            <a:r>
              <a:rPr lang="en-US" altLang="zh-CN" dirty="0" smtClean="0"/>
              <a:t>(3~6 </a:t>
            </a:r>
            <a:r>
              <a:rPr lang="zh-CN" altLang="zh-CN" dirty="0" smtClean="0"/>
              <a:t>岁 </a:t>
            </a:r>
            <a:r>
              <a:rPr lang="en-US" altLang="zh-CN" dirty="0" smtClean="0"/>
              <a:t>) </a:t>
            </a:r>
            <a:r>
              <a:rPr lang="zh-CN" altLang="zh-CN" dirty="0" smtClean="0"/>
              <a:t>层 次 的 教 育 活 动 规 划 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幼 儿 教 育 机 构 主 要 指 幼 儿 园 、托 儿 所 、早 教 中 心 等 </a:t>
            </a:r>
            <a:r>
              <a:rPr lang="en-US" altLang="zh-CN" dirty="0" smtClean="0"/>
              <a:t>,</a:t>
            </a:r>
            <a:r>
              <a:rPr lang="zh-CN" altLang="zh-CN" dirty="0" smtClean="0"/>
              <a:t>其 教 育 工 作 者 有 幼 儿 教 师 、保 健 人 员 、保 教 人 员 </a:t>
            </a:r>
            <a:r>
              <a:rPr lang="en-US" altLang="zh-CN" dirty="0" smtClean="0"/>
              <a:t>,</a:t>
            </a:r>
            <a:r>
              <a:rPr lang="zh-CN" altLang="zh-CN" dirty="0" smtClean="0"/>
              <a:t>也 包 括 受 幼 儿 教 育 影 响 而 寻 求 提 高 幼 儿 教 育 质 量 的 幼 儿 家 长 和 社 会 人 员 。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第一节  幼儿教育课程概念</a:t>
            </a:r>
            <a:endParaRPr lang="zh-CN" altLang="zh-CN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dirty="0" smtClean="0"/>
              <a:t>幼 儿 教 育 活 动 规 划 可 以 分 两 个 方 面 理 解 </a:t>
            </a:r>
            <a:r>
              <a:rPr lang="en-US" altLang="zh-CN" dirty="0" smtClean="0"/>
              <a:t>,</a:t>
            </a:r>
            <a:r>
              <a:rPr lang="zh-CN" altLang="zh-CN" dirty="0" smtClean="0"/>
              <a:t>一 方 面 从 横 向 考 虑 包 括 幼 儿 教 育 机 构 对 某 一 年 龄 阶 段 幼 儿 所 实 施 的 阶 段 教 育 活 动 规 划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如 学 年 、 学 期 、 单 元 或 主 题 、 周 、 日 教 育 活 动 等 </a:t>
            </a:r>
            <a:r>
              <a:rPr lang="zh-CN" altLang="zh-CN" dirty="0" smtClean="0"/>
              <a:t>。这 </a:t>
            </a:r>
            <a:r>
              <a:rPr lang="zh-CN" altLang="zh-CN" dirty="0" smtClean="0"/>
              <a:t>类 教 育 活 动 在 具 体 实 施 中 </a:t>
            </a:r>
            <a:r>
              <a:rPr lang="en-US" altLang="zh-CN" dirty="0" smtClean="0"/>
              <a:t>,</a:t>
            </a:r>
            <a:r>
              <a:rPr lang="zh-CN" altLang="zh-CN" dirty="0" smtClean="0"/>
              <a:t>总 要 分 解 为 不 同 的 具 体 活 动 </a:t>
            </a:r>
            <a:r>
              <a:rPr lang="en-US" altLang="zh-CN" dirty="0" smtClean="0"/>
              <a:t>,</a:t>
            </a:r>
            <a:r>
              <a:rPr lang="zh-CN" altLang="zh-CN" dirty="0" smtClean="0"/>
              <a:t>如 一 日 教 育 活 动 就 包 括 晨 检 、 </a:t>
            </a:r>
            <a:r>
              <a:rPr lang="zh-CN" altLang="zh-CN" dirty="0" smtClean="0"/>
              <a:t>晨间 </a:t>
            </a:r>
            <a:r>
              <a:rPr lang="zh-CN" altLang="zh-CN" dirty="0" smtClean="0"/>
              <a:t>活 动 、早 操 、集 中 教 学 活 动 、区 域 活 动 、进 餐 活 动 、睡 眠 、游 戏 活 动 、户 外 活 动 、离 园 等 环 节 </a:t>
            </a:r>
            <a:r>
              <a:rPr lang="en-US" altLang="zh-CN" dirty="0" smtClean="0"/>
              <a:t>,</a:t>
            </a:r>
            <a:r>
              <a:rPr lang="zh-CN" altLang="zh-CN" dirty="0" smtClean="0"/>
              <a:t>在 幼 儿 园 总 体 安 排 下 </a:t>
            </a:r>
            <a:r>
              <a:rPr lang="en-US" altLang="zh-CN" dirty="0" smtClean="0"/>
              <a:t>,</a:t>
            </a:r>
            <a:r>
              <a:rPr lang="zh-CN" altLang="zh-CN" dirty="0" smtClean="0"/>
              <a:t>由 不 同 教 师 和 保 教 人 员 分 工 实 施 </a:t>
            </a:r>
            <a:r>
              <a:rPr lang="en-US" altLang="zh-CN" dirty="0" smtClean="0"/>
              <a:t>;</a:t>
            </a:r>
            <a:r>
              <a:rPr lang="zh-CN" altLang="zh-CN" dirty="0" smtClean="0"/>
              <a:t>另 一 方 面 从 纵 向 考 虑 包 括 幼 儿 教 育 机 构 对 整 个 幼 儿 教 育 层 次 阶 段 即 </a:t>
            </a:r>
            <a:r>
              <a:rPr lang="en-US" altLang="zh-CN" dirty="0" smtClean="0"/>
              <a:t>3~6 </a:t>
            </a:r>
            <a:r>
              <a:rPr lang="zh-CN" altLang="zh-CN" dirty="0" smtClean="0"/>
              <a:t>岁 幼 儿 实 施 的 整 体 教 育 活 动 规 划 </a:t>
            </a:r>
            <a:r>
              <a:rPr lang="en-US" altLang="zh-CN" dirty="0" smtClean="0"/>
              <a:t>, </a:t>
            </a:r>
            <a:r>
              <a:rPr lang="zh-CN" altLang="zh-CN" dirty="0" smtClean="0"/>
              <a:t>这 类 教 育 活 动 在 具 体 实 施 中 </a:t>
            </a:r>
            <a:r>
              <a:rPr lang="en-US" altLang="zh-CN" dirty="0" smtClean="0"/>
              <a:t>,</a:t>
            </a:r>
            <a:r>
              <a:rPr lang="zh-CN" altLang="zh-CN" dirty="0" smtClean="0"/>
              <a:t>主 要 表 现 为 保 育 工 作 、教 育 工 作 、家 长 工 作 </a:t>
            </a:r>
            <a:r>
              <a:rPr lang="en-US" altLang="zh-CN" dirty="0" smtClean="0"/>
              <a:t>,</a:t>
            </a:r>
            <a:r>
              <a:rPr lang="zh-CN" altLang="zh-CN" dirty="0" smtClean="0"/>
              <a:t>由 幼 儿 园 、托 儿 所 、早 教 中 心 总 体 安 排 </a:t>
            </a:r>
            <a:r>
              <a:rPr lang="en-US" altLang="zh-CN" dirty="0" smtClean="0"/>
              <a:t>,</a:t>
            </a:r>
            <a:r>
              <a:rPr lang="zh-CN" altLang="zh-CN" dirty="0" smtClean="0"/>
              <a:t>不 同 部 门 分 工 负 责 。</a:t>
            </a:r>
          </a:p>
          <a:p>
            <a:endParaRPr lang="zh-CN" altLang="zh-CN" dirty="0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第一节  幼儿教育课程概念</a:t>
            </a:r>
            <a:endParaRPr lang="zh-CN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dirty="0" smtClean="0"/>
              <a:t>幼 儿 教 育 课 程 是 由 幼 儿 机 构 安 排 的 教 育 活 动 的 规 划 </a:t>
            </a:r>
            <a:r>
              <a:rPr lang="en-US" altLang="zh-CN" dirty="0" smtClean="0"/>
              <a:t>,</a:t>
            </a:r>
            <a:r>
              <a:rPr lang="zh-CN" altLang="zh-CN" dirty="0" smtClean="0"/>
              <a:t>这 种 规 划 不 同 于 家 庭 教 育 或 社 会 教 育 </a:t>
            </a:r>
            <a:r>
              <a:rPr lang="en-US" altLang="zh-CN" dirty="0" smtClean="0"/>
              <a:t>,</a:t>
            </a:r>
            <a:r>
              <a:rPr lang="zh-CN" altLang="zh-CN" dirty="0" smtClean="0"/>
              <a:t>它 是 由 社 会 的 幼 儿 教 育 机 构 在 幼 儿 教 育 活 动 开 始 前 </a:t>
            </a:r>
            <a:r>
              <a:rPr lang="en-US" altLang="zh-CN" dirty="0" smtClean="0"/>
              <a:t>,</a:t>
            </a:r>
            <a:r>
              <a:rPr lang="zh-CN" altLang="zh-CN" dirty="0" smtClean="0"/>
              <a:t>根 据 社 会 、家 庭 幼 儿 教 育 目 的 、 幼 儿 教 育 机 构 本 身 对 幼 儿 教 育 特 征 及 规 律 的 认 识 和 幼 儿 教 育 机 构 自 身 的 文 化 、师 资 等 条 件 制 </a:t>
            </a:r>
            <a:r>
              <a:rPr lang="zh-CN" altLang="zh-CN" dirty="0" smtClean="0"/>
              <a:t>定的 </a:t>
            </a:r>
            <a:r>
              <a:rPr lang="en-US" altLang="zh-CN" dirty="0" smtClean="0"/>
              <a:t>,</a:t>
            </a:r>
            <a:r>
              <a:rPr lang="zh-CN" altLang="zh-CN" dirty="0" smtClean="0"/>
              <a:t>有 目 的 的 、系 统 的 教 育 活 动 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幼 儿 教 育 课 程 </a:t>
            </a:r>
            <a:r>
              <a:rPr lang="en-US" altLang="zh-CN" dirty="0" smtClean="0"/>
              <a:t>,</a:t>
            </a:r>
            <a:r>
              <a:rPr lang="zh-CN" altLang="zh-CN" dirty="0" smtClean="0"/>
              <a:t>不 同 于 幼 儿 自 然 的 游 戏 或 成 长 过 程 </a:t>
            </a:r>
            <a:r>
              <a:rPr lang="en-US" altLang="zh-CN" dirty="0" smtClean="0"/>
              <a:t>,</a:t>
            </a:r>
            <a:r>
              <a:rPr lang="zh-CN" altLang="zh-CN" dirty="0" smtClean="0"/>
              <a:t>也 不 同 于 幼 儿 的 生 活 活 动 。由 于 它 是 教 育 机 构 的 活 动 </a:t>
            </a:r>
            <a:r>
              <a:rPr lang="en-US" altLang="zh-CN" dirty="0" smtClean="0"/>
              <a:t>,</a:t>
            </a:r>
            <a:r>
              <a:rPr lang="zh-CN" altLang="zh-CN" dirty="0" smtClean="0"/>
              <a:t>自 然 增 进 了 幼 儿 活 动 对 幼 儿 成 长 发 展 的 适 宜 性 、计 划 性 、系 统 性 、 效 益 性 。</a:t>
            </a:r>
            <a:endParaRPr lang="zh-CN" altLang="zh-CN" dirty="0"/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第一节  幼儿教育课程概念</a:t>
            </a:r>
            <a:endParaRPr lang="zh-CN" altLang="zh-CN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dirty="0" smtClean="0"/>
              <a:t>幼 儿 教 育 活 动 由 幼 儿 教 师 、幼 儿 、环 境 、教 育 目 标 、教 育 内 容 、教 育 活 动 、教 育 效 果 </a:t>
            </a:r>
            <a:r>
              <a:rPr lang="zh-CN" altLang="zh-CN" dirty="0" smtClean="0"/>
              <a:t>等不 </a:t>
            </a:r>
            <a:r>
              <a:rPr lang="zh-CN" altLang="zh-CN" dirty="0" smtClean="0"/>
              <a:t>同 要 素 组 成 </a:t>
            </a:r>
            <a:r>
              <a:rPr lang="en-US" altLang="zh-CN" dirty="0" smtClean="0"/>
              <a:t>,</a:t>
            </a:r>
            <a:r>
              <a:rPr lang="zh-CN" altLang="zh-CN" dirty="0" smtClean="0"/>
              <a:t>其 中 幼 儿 教 师 作 为 课 程 的 建 设 者 、组 织 者 和 直 接 实 施 者 </a:t>
            </a:r>
            <a:r>
              <a:rPr lang="en-US" altLang="zh-CN" dirty="0" smtClean="0"/>
              <a:t>,</a:t>
            </a:r>
            <a:r>
              <a:rPr lang="zh-CN" altLang="zh-CN" dirty="0" smtClean="0"/>
              <a:t>对 幼 儿 的 发 展 起 着 更 为 直 接 的 影 响 作 用 。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幼 儿 教 育 课 程 是 社 会 实 现 幼 儿 教 育 目 的 的 基 本 手 段 </a:t>
            </a:r>
            <a:r>
              <a:rPr lang="en-US" altLang="zh-CN" dirty="0" smtClean="0"/>
              <a:t>,</a:t>
            </a:r>
            <a:r>
              <a:rPr lang="zh-CN" altLang="zh-CN" dirty="0" smtClean="0"/>
              <a:t>是 社 会 幼 儿 教 育 目 标 落 实 到 每 一 </a:t>
            </a:r>
            <a:r>
              <a:rPr lang="zh-CN" altLang="zh-CN" dirty="0" smtClean="0"/>
              <a:t>个幼 </a:t>
            </a:r>
            <a:r>
              <a:rPr lang="zh-CN" altLang="zh-CN" dirty="0" smtClean="0"/>
              <a:t>儿 身 上 的 中 介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幼 儿 教 育 课 程 对 幼 儿 的 适 宜 性 直 接 决 定 幼 儿 教 育 的 效 果 </a:t>
            </a:r>
            <a:r>
              <a:rPr lang="en-US" altLang="zh-CN" dirty="0" smtClean="0"/>
              <a:t>,</a:t>
            </a:r>
            <a:r>
              <a:rPr lang="zh-CN" altLang="zh-CN" dirty="0" smtClean="0"/>
              <a:t>影 响 幼 儿 的 身 心 健 康 </a:t>
            </a:r>
            <a:r>
              <a:rPr lang="en-US" altLang="zh-CN" dirty="0" smtClean="0"/>
              <a:t>,</a:t>
            </a:r>
            <a:r>
              <a:rPr lang="zh-CN" altLang="zh-CN" dirty="0" smtClean="0"/>
              <a:t>引 导 幼 儿 的 生 命 发 展 。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第一节  幼儿教育课程概念</a:t>
            </a:r>
            <a:endParaRPr lang="zh-CN" altLang="zh-CN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900" dirty="0" smtClean="0"/>
              <a:t>二 、幼 儿 教 育 课 程 特 </a:t>
            </a:r>
            <a:r>
              <a:rPr lang="zh-CN" altLang="zh-CN" sz="2900" dirty="0" smtClean="0"/>
              <a:t>征</a:t>
            </a:r>
            <a:endParaRPr lang="en-US" altLang="zh-CN" sz="2900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启 蒙 </a:t>
            </a:r>
            <a:r>
              <a:rPr lang="zh-CN" altLang="zh-CN" dirty="0" smtClean="0"/>
              <a:t>性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简 约 </a:t>
            </a:r>
            <a:r>
              <a:rPr lang="zh-CN" altLang="zh-CN" dirty="0" smtClean="0"/>
              <a:t>性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简 约 </a:t>
            </a:r>
            <a:r>
              <a:rPr lang="zh-CN" altLang="zh-CN" dirty="0" smtClean="0"/>
              <a:t>性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操 作 </a:t>
            </a:r>
            <a:r>
              <a:rPr lang="zh-CN" altLang="zh-CN" dirty="0" smtClean="0"/>
              <a:t>性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直 观 </a:t>
            </a:r>
            <a:r>
              <a:rPr lang="zh-CN" altLang="zh-CN" dirty="0" smtClean="0"/>
              <a:t>性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潜 在 </a:t>
            </a:r>
            <a:r>
              <a:rPr lang="zh-CN" altLang="zh-CN" dirty="0" smtClean="0"/>
              <a:t>性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广 域 </a:t>
            </a:r>
            <a:r>
              <a:rPr lang="zh-CN" altLang="zh-CN" dirty="0" smtClean="0"/>
              <a:t>性</a:t>
            </a:r>
            <a:endParaRPr lang="en-US" altLang="zh-CN" dirty="0" smtClean="0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第一节  幼儿教育课程概念</a:t>
            </a:r>
            <a:endParaRPr lang="zh-CN" altLang="zh-CN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2900" dirty="0" smtClean="0"/>
              <a:t>三 、幼 儿 教 育 课 程 类 </a:t>
            </a:r>
            <a:r>
              <a:rPr lang="zh-CN" altLang="zh-CN" sz="2900" dirty="0" smtClean="0"/>
              <a:t>型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r>
              <a:rPr lang="en-US" altLang="zh-CN" dirty="0" smtClean="0"/>
              <a:t>(</a:t>
            </a:r>
            <a:r>
              <a:rPr lang="zh-CN" altLang="zh-CN" dirty="0" smtClean="0"/>
              <a:t>一</a:t>
            </a:r>
            <a:r>
              <a:rPr lang="en-US" altLang="zh-CN" dirty="0" smtClean="0"/>
              <a:t>) </a:t>
            </a:r>
            <a:r>
              <a:rPr lang="zh-CN" altLang="zh-CN" dirty="0" smtClean="0"/>
              <a:t>幼 儿 教 育 课 程 理 论 层 面 的 课 程 类 型</a:t>
            </a:r>
          </a:p>
          <a:p>
            <a:r>
              <a:rPr lang="en-US" altLang="zh-CN" dirty="0" smtClean="0"/>
              <a:t>1. </a:t>
            </a:r>
            <a:r>
              <a:rPr lang="zh-CN" altLang="zh-CN" dirty="0" smtClean="0"/>
              <a:t>依 据 课 程 的 指 导 思 想 </a:t>
            </a:r>
            <a:r>
              <a:rPr lang="en-US" altLang="zh-CN" dirty="0" smtClean="0"/>
              <a:t>,</a:t>
            </a:r>
            <a:r>
              <a:rPr lang="zh-CN" altLang="zh-CN" dirty="0" smtClean="0"/>
              <a:t>可 将 幼 儿 园 课 程 分 为 三 </a:t>
            </a:r>
            <a:r>
              <a:rPr lang="zh-CN" altLang="zh-CN" dirty="0" smtClean="0"/>
              <a:t>类</a:t>
            </a:r>
            <a:endParaRPr lang="en-US" altLang="zh-CN" dirty="0" smtClean="0"/>
          </a:p>
          <a:p>
            <a:r>
              <a:rPr lang="zh-CN" altLang="zh-CN" dirty="0" smtClean="0"/>
              <a:t> </a:t>
            </a:r>
            <a:r>
              <a:rPr lang="en-US" altLang="zh-CN" dirty="0" smtClean="0"/>
              <a:t>(1) </a:t>
            </a:r>
            <a:r>
              <a:rPr lang="zh-CN" altLang="zh-CN" dirty="0" smtClean="0"/>
              <a:t>儿 童 中 心 课 </a:t>
            </a:r>
            <a:r>
              <a:rPr lang="zh-CN" altLang="zh-CN" dirty="0" smtClean="0"/>
              <a:t>程</a:t>
            </a:r>
            <a:endParaRPr lang="en-US" altLang="zh-CN" dirty="0" smtClean="0"/>
          </a:p>
          <a:p>
            <a:r>
              <a:rPr lang="en-US" altLang="zh-CN" dirty="0" smtClean="0"/>
              <a:t>(2) </a:t>
            </a:r>
            <a:r>
              <a:rPr lang="zh-CN" altLang="zh-CN" dirty="0" smtClean="0"/>
              <a:t>社 会 中 心 课 程</a:t>
            </a:r>
          </a:p>
          <a:p>
            <a:r>
              <a:rPr lang="en-US" altLang="zh-CN" dirty="0" smtClean="0"/>
              <a:t>(3) </a:t>
            </a:r>
            <a:r>
              <a:rPr lang="zh-CN" altLang="zh-CN" dirty="0" smtClean="0"/>
              <a:t>学 科 中 心 课 </a:t>
            </a:r>
            <a:r>
              <a:rPr lang="zh-CN" altLang="zh-CN" dirty="0" smtClean="0"/>
              <a:t>程</a:t>
            </a:r>
            <a:endParaRPr lang="en-US" altLang="zh-CN" dirty="0" smtClean="0"/>
          </a:p>
          <a:p>
            <a:r>
              <a:rPr lang="en-US" altLang="zh-CN" dirty="0" smtClean="0"/>
              <a:t>2. </a:t>
            </a:r>
            <a:r>
              <a:rPr lang="zh-CN" altLang="zh-CN" dirty="0" smtClean="0"/>
              <a:t>根 据 课 程 的 表 现 形 式 </a:t>
            </a:r>
            <a:r>
              <a:rPr lang="en-US" altLang="zh-CN" dirty="0" smtClean="0"/>
              <a:t>,</a:t>
            </a:r>
            <a:r>
              <a:rPr lang="zh-CN" altLang="zh-CN" dirty="0" smtClean="0"/>
              <a:t>可 将 幼 儿 园 课 程 分 为 两 大 类</a:t>
            </a:r>
          </a:p>
          <a:p>
            <a:r>
              <a:rPr lang="en-US" altLang="zh-CN" dirty="0" smtClean="0"/>
              <a:t>(1) </a:t>
            </a:r>
            <a:r>
              <a:rPr lang="zh-CN" altLang="zh-CN" dirty="0" smtClean="0"/>
              <a:t>显 性 课 </a:t>
            </a:r>
            <a:r>
              <a:rPr lang="zh-CN" altLang="zh-CN" dirty="0" smtClean="0"/>
              <a:t>程</a:t>
            </a:r>
            <a:endParaRPr lang="en-US" altLang="zh-CN" dirty="0" smtClean="0"/>
          </a:p>
          <a:p>
            <a:r>
              <a:rPr lang="en-US" altLang="zh-CN" dirty="0" smtClean="0"/>
              <a:t>(2) </a:t>
            </a:r>
            <a:r>
              <a:rPr lang="zh-CN" altLang="zh-CN" dirty="0" smtClean="0"/>
              <a:t>隐 性 课 程</a:t>
            </a:r>
            <a:endParaRPr lang="zh-CN" altLang="zh-CN" dirty="0"/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第一节  幼儿教育课程概念</a:t>
            </a:r>
            <a:endParaRPr lang="zh-CN" altLang="zh-CN" dirty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3. </a:t>
            </a:r>
            <a:r>
              <a:rPr lang="zh-CN" altLang="zh-CN" dirty="0" smtClean="0"/>
              <a:t>根 据 课 程 内 容 的 组 织 方 式 </a:t>
            </a:r>
            <a:r>
              <a:rPr lang="en-US" altLang="zh-CN" dirty="0" smtClean="0"/>
              <a:t>,</a:t>
            </a:r>
            <a:r>
              <a:rPr lang="zh-CN" altLang="zh-CN" dirty="0" smtClean="0"/>
              <a:t>可 将 课 程 分 为 两 大 类</a:t>
            </a:r>
          </a:p>
          <a:p>
            <a:r>
              <a:rPr lang="en-US" altLang="zh-CN" dirty="0" smtClean="0"/>
              <a:t>(1) </a:t>
            </a:r>
            <a:r>
              <a:rPr lang="zh-CN" altLang="zh-CN" dirty="0" smtClean="0"/>
              <a:t>学 科 课 程 </a:t>
            </a:r>
            <a:endParaRPr lang="en-US" altLang="zh-CN" dirty="0" smtClean="0"/>
          </a:p>
          <a:p>
            <a:r>
              <a:rPr lang="en-US" altLang="zh-CN" dirty="0" smtClean="0"/>
              <a:t>(2) </a:t>
            </a:r>
            <a:r>
              <a:rPr lang="zh-CN" altLang="zh-CN" dirty="0" smtClean="0"/>
              <a:t>活 动 课 </a:t>
            </a:r>
            <a:r>
              <a:rPr lang="zh-CN" altLang="zh-CN" dirty="0" smtClean="0"/>
              <a:t>程</a:t>
            </a:r>
            <a:endParaRPr lang="en-US" altLang="zh-CN" dirty="0" smtClean="0"/>
          </a:p>
          <a:p>
            <a:r>
              <a:rPr lang="en-US" altLang="zh-CN" dirty="0" smtClean="0"/>
              <a:t>4. </a:t>
            </a:r>
            <a:r>
              <a:rPr lang="zh-CN" altLang="zh-CN" dirty="0" smtClean="0"/>
              <a:t>依 据 课 程 管 理 责 任 </a:t>
            </a:r>
            <a:r>
              <a:rPr lang="en-US" altLang="zh-CN" dirty="0" smtClean="0"/>
              <a:t>,</a:t>
            </a:r>
            <a:r>
              <a:rPr lang="zh-CN" altLang="zh-CN" dirty="0" smtClean="0"/>
              <a:t>可 将 课 程 分 为 三 大 </a:t>
            </a:r>
            <a:r>
              <a:rPr lang="zh-CN" altLang="zh-CN" dirty="0" smtClean="0"/>
              <a:t>类</a:t>
            </a:r>
            <a:endParaRPr lang="en-US" altLang="zh-CN" dirty="0" smtClean="0"/>
          </a:p>
          <a:p>
            <a:r>
              <a:rPr lang="en-US" altLang="zh-CN" dirty="0" smtClean="0"/>
              <a:t>(1) </a:t>
            </a:r>
            <a:r>
              <a:rPr lang="zh-CN" altLang="zh-CN" dirty="0" smtClean="0"/>
              <a:t>国 家 课 </a:t>
            </a:r>
            <a:r>
              <a:rPr lang="zh-CN" altLang="zh-CN" dirty="0" smtClean="0"/>
              <a:t>程</a:t>
            </a:r>
            <a:endParaRPr lang="en-US" altLang="zh-CN" dirty="0" smtClean="0"/>
          </a:p>
          <a:p>
            <a:r>
              <a:rPr lang="en-US" altLang="zh-CN" dirty="0" smtClean="0"/>
              <a:t>(2) </a:t>
            </a:r>
            <a:r>
              <a:rPr lang="zh-CN" altLang="zh-CN" dirty="0" smtClean="0"/>
              <a:t>地 方 课 </a:t>
            </a:r>
            <a:r>
              <a:rPr lang="zh-CN" altLang="zh-CN" dirty="0" smtClean="0"/>
              <a:t>程</a:t>
            </a:r>
            <a:endParaRPr lang="en-US" altLang="zh-CN" dirty="0" smtClean="0"/>
          </a:p>
          <a:p>
            <a:r>
              <a:rPr lang="en-US" altLang="zh-CN" dirty="0" smtClean="0"/>
              <a:t>(</a:t>
            </a:r>
            <a:r>
              <a:rPr lang="en-US" altLang="zh-CN" dirty="0" smtClean="0"/>
              <a:t>3) </a:t>
            </a:r>
            <a:r>
              <a:rPr lang="zh-CN" altLang="zh-CN" dirty="0" smtClean="0"/>
              <a:t>园 本 课 </a:t>
            </a:r>
            <a:r>
              <a:rPr lang="zh-CN" altLang="zh-CN" dirty="0" smtClean="0"/>
              <a:t>程</a:t>
            </a:r>
            <a:endParaRPr lang="en-US" altLang="zh-CN" dirty="0" smtClean="0"/>
          </a:p>
          <a:p>
            <a:r>
              <a:rPr lang="en-US" altLang="zh-CN" dirty="0" smtClean="0"/>
              <a:t>5. </a:t>
            </a:r>
            <a:r>
              <a:rPr lang="zh-CN" altLang="zh-CN" dirty="0" smtClean="0"/>
              <a:t>依 据 课 程 形 成 过 程 </a:t>
            </a:r>
            <a:r>
              <a:rPr lang="en-US" altLang="zh-CN" dirty="0" smtClean="0"/>
              <a:t>,</a:t>
            </a:r>
            <a:r>
              <a:rPr lang="zh-CN" altLang="zh-CN" dirty="0" smtClean="0"/>
              <a:t>可 将 课 程 分 为 两 大 类</a:t>
            </a:r>
          </a:p>
          <a:p>
            <a:r>
              <a:rPr lang="en-US" altLang="zh-CN" dirty="0" smtClean="0"/>
              <a:t>(1) </a:t>
            </a:r>
            <a:r>
              <a:rPr lang="zh-CN" altLang="zh-CN" dirty="0" smtClean="0"/>
              <a:t>预 设 课 程 </a:t>
            </a:r>
            <a:r>
              <a:rPr lang="en-US" altLang="zh-CN" dirty="0" smtClean="0"/>
              <a:t> </a:t>
            </a:r>
            <a:endParaRPr lang="zh-CN" altLang="zh-CN" dirty="0" smtClean="0"/>
          </a:p>
          <a:p>
            <a:r>
              <a:rPr lang="en-US" altLang="zh-CN" dirty="0" smtClean="0"/>
              <a:t>(2) </a:t>
            </a:r>
            <a:r>
              <a:rPr lang="zh-CN" altLang="zh-CN" dirty="0" smtClean="0"/>
              <a:t>生 成 课 程 </a:t>
            </a:r>
            <a:endParaRPr lang="zh-CN" altLang="zh-CN" dirty="0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第一节  幼儿教育课程概念</a:t>
            </a:r>
            <a:endParaRPr lang="zh-CN" altLang="zh-CN" dirty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(</a:t>
            </a:r>
            <a:r>
              <a:rPr lang="zh-CN" altLang="zh-CN" dirty="0" smtClean="0"/>
              <a:t>二</a:t>
            </a:r>
            <a:r>
              <a:rPr lang="en-US" altLang="zh-CN" dirty="0" smtClean="0"/>
              <a:t>) </a:t>
            </a:r>
            <a:r>
              <a:rPr lang="zh-CN" altLang="zh-CN" dirty="0" smtClean="0"/>
              <a:t>幼 儿 园 实 践 层 面 的 课 程 类 型</a:t>
            </a:r>
          </a:p>
          <a:p>
            <a:r>
              <a:rPr lang="en-US" altLang="zh-CN" dirty="0" smtClean="0"/>
              <a:t>1. </a:t>
            </a:r>
            <a:r>
              <a:rPr lang="zh-CN" altLang="zh-CN" dirty="0" smtClean="0"/>
              <a:t>北 京 幼 儿 园 入 园 网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幼 儿 园 课 程 类 型 主 要 有 三 种</a:t>
            </a:r>
          </a:p>
          <a:p>
            <a:r>
              <a:rPr lang="en-US" altLang="zh-CN" dirty="0" smtClean="0"/>
              <a:t>(1) </a:t>
            </a:r>
            <a:r>
              <a:rPr lang="zh-CN" altLang="zh-CN" dirty="0" smtClean="0"/>
              <a:t>学 科  </a:t>
            </a:r>
            <a:r>
              <a:rPr lang="en-US" altLang="zh-CN" dirty="0" smtClean="0"/>
              <a:t>(</a:t>
            </a:r>
            <a:r>
              <a:rPr lang="zh-CN" altLang="zh-CN" dirty="0" smtClean="0"/>
              <a:t>课 程</a:t>
            </a:r>
            <a:r>
              <a:rPr lang="en-US" altLang="zh-CN" dirty="0" smtClean="0"/>
              <a:t>) </a:t>
            </a:r>
            <a:endParaRPr lang="zh-CN" altLang="zh-CN" dirty="0" smtClean="0"/>
          </a:p>
          <a:p>
            <a:r>
              <a:rPr lang="en-US" altLang="zh-CN" dirty="0" smtClean="0"/>
              <a:t>(2) </a:t>
            </a:r>
            <a:r>
              <a:rPr lang="zh-CN" altLang="zh-CN" dirty="0" smtClean="0"/>
              <a:t>活 动  </a:t>
            </a:r>
            <a:r>
              <a:rPr lang="en-US" altLang="zh-CN" dirty="0" smtClean="0"/>
              <a:t>(</a:t>
            </a:r>
            <a:r>
              <a:rPr lang="zh-CN" altLang="zh-CN" dirty="0" smtClean="0"/>
              <a:t>课 程</a:t>
            </a:r>
            <a:r>
              <a:rPr lang="en-US" altLang="zh-CN" dirty="0" smtClean="0"/>
              <a:t>)</a:t>
            </a:r>
          </a:p>
          <a:p>
            <a:r>
              <a:rPr lang="en-US" altLang="zh-CN" dirty="0" smtClean="0"/>
              <a:t>(3) </a:t>
            </a:r>
            <a:r>
              <a:rPr lang="zh-CN" altLang="zh-CN" dirty="0" smtClean="0"/>
              <a:t>经 验  </a:t>
            </a:r>
            <a:r>
              <a:rPr lang="en-US" altLang="zh-CN" dirty="0" smtClean="0"/>
              <a:t>(</a:t>
            </a:r>
            <a:r>
              <a:rPr lang="zh-CN" altLang="zh-CN" dirty="0" smtClean="0"/>
              <a:t>课 程</a:t>
            </a:r>
            <a:r>
              <a:rPr lang="en-US" altLang="zh-CN" dirty="0" smtClean="0"/>
              <a:t>)</a:t>
            </a:r>
          </a:p>
          <a:p>
            <a:r>
              <a:rPr lang="en-US" altLang="zh-CN" dirty="0" smtClean="0"/>
              <a:t>2. </a:t>
            </a:r>
            <a:r>
              <a:rPr lang="zh-CN" altLang="zh-CN" dirty="0" smtClean="0"/>
              <a:t>上 海 学 前 教 育 网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幼 儿 园 课 程 类 型 与 结 构</a:t>
            </a:r>
          </a:p>
          <a:p>
            <a:r>
              <a:rPr lang="en-US" altLang="zh-CN" dirty="0" smtClean="0"/>
              <a:t>(1) </a:t>
            </a:r>
            <a:r>
              <a:rPr lang="zh-CN" altLang="zh-CN" dirty="0" smtClean="0"/>
              <a:t>基 础 性 活 动 课 </a:t>
            </a:r>
            <a:r>
              <a:rPr lang="zh-CN" altLang="zh-CN" dirty="0" smtClean="0"/>
              <a:t>程</a:t>
            </a:r>
            <a:endParaRPr lang="en-US" altLang="zh-CN" dirty="0" smtClean="0"/>
          </a:p>
          <a:p>
            <a:r>
              <a:rPr lang="en-US" altLang="zh-CN" dirty="0" smtClean="0"/>
              <a:t>(2) </a:t>
            </a:r>
            <a:r>
              <a:rPr lang="zh-CN" altLang="zh-CN" dirty="0" smtClean="0"/>
              <a:t>特 色 活 动 课 程 </a:t>
            </a:r>
            <a:endParaRPr lang="en-US" altLang="zh-CN" dirty="0" smtClean="0"/>
          </a:p>
          <a:p>
            <a:r>
              <a:rPr lang="en-US" altLang="zh-CN" dirty="0" smtClean="0"/>
              <a:t>3. </a:t>
            </a:r>
            <a:r>
              <a:rPr lang="zh-CN" altLang="zh-CN" dirty="0" smtClean="0"/>
              <a:t>芭 学 园 课 </a:t>
            </a:r>
            <a:r>
              <a:rPr lang="zh-CN" altLang="zh-CN" dirty="0" smtClean="0"/>
              <a:t>程</a:t>
            </a:r>
            <a:endParaRPr lang="en-US" altLang="zh-CN" dirty="0" smtClean="0"/>
          </a:p>
          <a:p>
            <a:r>
              <a:rPr lang="zh-CN" altLang="zh-CN" dirty="0" smtClean="0"/>
              <a:t> </a:t>
            </a:r>
            <a:r>
              <a:rPr lang="en-US" altLang="zh-CN" dirty="0" smtClean="0"/>
              <a:t>(1) </a:t>
            </a:r>
            <a:r>
              <a:rPr lang="zh-CN" altLang="zh-CN" dirty="0" smtClean="0"/>
              <a:t>常 规 课 程 </a:t>
            </a:r>
            <a:endParaRPr lang="en-US" altLang="zh-CN" dirty="0" smtClean="0"/>
          </a:p>
          <a:p>
            <a:r>
              <a:rPr lang="zh-CN" altLang="zh-CN" dirty="0" smtClean="0"/>
              <a:t> </a:t>
            </a:r>
            <a:r>
              <a:rPr lang="en-US" altLang="zh-CN" dirty="0" smtClean="0"/>
              <a:t>(2) </a:t>
            </a:r>
            <a:r>
              <a:rPr lang="zh-CN" altLang="zh-CN" dirty="0" smtClean="0"/>
              <a:t>特 别 课 程 </a:t>
            </a:r>
            <a:endParaRPr lang="zh-CN" altLang="zh-CN" dirty="0"/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</TotalTime>
  <Words>2093</Words>
  <Application>Microsoft Office PowerPoint</Application>
  <PresentationFormat>全屏显示(4:3)</PresentationFormat>
  <Paragraphs>119</Paragraphs>
  <Slides>14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默认设计模板</vt:lpstr>
      <vt:lpstr>第一章 幼儿教育课程概述</vt:lpstr>
      <vt:lpstr>第一节  幼儿教育课程概念</vt:lpstr>
      <vt:lpstr>第一节  幼儿教育课程概念</vt:lpstr>
      <vt:lpstr>第一节  幼儿教育课程概念</vt:lpstr>
      <vt:lpstr>第一节  幼儿教育课程概念</vt:lpstr>
      <vt:lpstr>第一节  幼儿教育课程概念</vt:lpstr>
      <vt:lpstr>第一节  幼儿教育课程概念</vt:lpstr>
      <vt:lpstr>第一节  幼儿教育课程概念</vt:lpstr>
      <vt:lpstr>第一节  幼儿教育课程概念</vt:lpstr>
      <vt:lpstr>第一节  幼儿教育课程概念</vt:lpstr>
      <vt:lpstr>第 二 节 当 代 幼 儿 教 育 课 程 改 革 简 介</vt:lpstr>
      <vt:lpstr>第 二 节 当 代 幼 儿 教 育 课 程 改 革 简 介</vt:lpstr>
      <vt:lpstr>第 二 节 当 代 幼 儿 教 育 课 程 改 革 简 介</vt:lpstr>
      <vt:lpstr>第 三 节 在 校 生 课 程 能 力 的 培 养 与 提 高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</dc:creator>
  <cp:lastModifiedBy>six</cp:lastModifiedBy>
  <cp:revision>26</cp:revision>
  <cp:lastPrinted>1601-01-01T00:00:00Z</cp:lastPrinted>
  <dcterms:created xsi:type="dcterms:W3CDTF">1601-01-01T00:00:00Z</dcterms:created>
  <dcterms:modified xsi:type="dcterms:W3CDTF">2018-03-05T07:54:38Z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