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83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84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6B8B658-2187-4F64-B16E-641C04091BE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8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8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AF4827-E946-412D-BC1B-AE578DC706F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D90AB0-7059-4FBB-9A62-9567BFF637F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1504C-D2EE-4867-9E37-660BAA4E042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7D140-4E49-4F2F-BBC4-4744C8890A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DE975-FBF9-48CD-9562-86F04285E63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buNone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AFA99-23F0-4A7F-AED6-4112C56798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20E5A-C7FA-4E9F-AA5F-BBD8EE112B5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50B3D-EC2A-431D-A835-B5C9E634F0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A2C51-6209-4E56-B933-E2B3C24670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2BD0A-B588-42A5-A8F9-AFB2536666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4315E-681F-49AB-877F-80C6F9C3FE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7A88B-B8E3-4A9F-BFE9-587F7B48CC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4DC81-4898-47ED-93E5-B66F90569B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3612FF-C63A-4B99-8D4C-3F31E0DCC0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9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第四章 幼儿教育课程内容的选择与组织</a:t>
            </a:r>
            <a:endParaRPr lang="zh-CN" altLang="zh-CN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4" action="ppaction://hlinksldjump"/>
              </a:rPr>
              <a:t>第一节  幼儿教育课程内容的含义及范围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5" action="ppaction://hlinksldjump"/>
              </a:rPr>
              <a:t>第二节  幼儿教育课程内容的取向及原则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6" action="ppaction://hlinksldjump"/>
              </a:rPr>
              <a:t>第三节  幼儿教育课程内容的组织</a:t>
            </a:r>
            <a:endParaRPr lang="zh-CN" altLang="zh-CN" sz="2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取 向 及 原 则</a:t>
            </a:r>
            <a:endParaRPr lang="zh-CN" altLang="zh-CN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科 学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科 学 也 是 实 现 幼 儿 智 育 目 标 的 重 要 途 径 。科 学 领 域 的 重 要 目 标 是 激 发 幼 儿 的 好 奇 心 与 求 知 欲 </a:t>
            </a:r>
            <a:r>
              <a:rPr lang="en-US" altLang="zh-CN" dirty="0" smtClean="0"/>
              <a:t>,</a:t>
            </a:r>
            <a:r>
              <a:rPr lang="zh-CN" altLang="zh-CN" dirty="0" smtClean="0"/>
              <a:t>培 养 幼 儿 发 现 与 探 究 问 题 的 能 力 。关 于 科 学 领 域  《纲 要》 提 出 了 七 点 内 容 要 求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可 </a:t>
            </a:r>
            <a:r>
              <a:rPr lang="zh-CN" altLang="zh-CN" dirty="0" smtClean="0"/>
              <a:t>以概 </a:t>
            </a:r>
            <a:r>
              <a:rPr lang="zh-CN" altLang="zh-CN" dirty="0" smtClean="0"/>
              <a:t>括 为 以 下 四 点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1</a:t>
            </a:r>
            <a:r>
              <a:rPr lang="en-US" altLang="zh-CN" dirty="0" smtClean="0"/>
              <a:t>. </a:t>
            </a:r>
            <a:r>
              <a:rPr lang="zh-CN" altLang="zh-CN" dirty="0" smtClean="0"/>
              <a:t>激 发 幼 儿 的 探 究 欲 </a:t>
            </a:r>
            <a:r>
              <a:rPr lang="en-US" altLang="zh-CN" dirty="0" smtClean="0"/>
              <a:t>,</a:t>
            </a:r>
            <a:r>
              <a:rPr lang="zh-CN" altLang="zh-CN" dirty="0" smtClean="0"/>
              <a:t>培 养 幼 儿 探 索 与 发 现 的 能 力 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培 养 幼 儿 的 科 学 兴 趣 与 初 步 的 合 作 学 习 的 意 识 与 能 力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3. </a:t>
            </a:r>
            <a:r>
              <a:rPr lang="zh-CN" altLang="zh-CN" dirty="0" smtClean="0"/>
              <a:t>培 养 幼 儿 初 步 的 时 空 与 数 形 概 念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4. </a:t>
            </a:r>
            <a:r>
              <a:rPr lang="zh-CN" altLang="zh-CN" dirty="0" smtClean="0"/>
              <a:t>培 养 幼 儿 的 环 保 意 识 和 行 为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取 向 及 原 则</a:t>
            </a:r>
            <a:endParaRPr lang="zh-CN" altLang="zh-CN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dirty="0" smtClean="0"/>
              <a:t> </a:t>
            </a:r>
            <a:r>
              <a:rPr lang="en-US" altLang="zh-CN" dirty="0" smtClean="0"/>
              <a:t>(</a:t>
            </a:r>
            <a:r>
              <a:rPr lang="zh-CN" altLang="zh-CN" dirty="0" smtClean="0"/>
              <a:t>五</a:t>
            </a:r>
            <a:r>
              <a:rPr lang="en-US" altLang="zh-CN" dirty="0" smtClean="0"/>
              <a:t>) </a:t>
            </a:r>
            <a:r>
              <a:rPr lang="zh-CN" altLang="zh-CN" dirty="0" smtClean="0"/>
              <a:t>艺 术 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zh-CN" dirty="0" smtClean="0"/>
              <a:t>艺 </a:t>
            </a:r>
            <a:r>
              <a:rPr lang="zh-CN" altLang="zh-CN" dirty="0" smtClean="0"/>
              <a:t>术 领 域 的 主 要 目 标 是 培 养 幼 儿 对 美 的 敏 感 性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及 初 步 的 艺 术 表 现 能 力 。其 内 容 要 </a:t>
            </a:r>
            <a:r>
              <a:rPr lang="zh-CN" altLang="zh-CN" dirty="0" smtClean="0"/>
              <a:t>求如 </a:t>
            </a:r>
            <a:r>
              <a:rPr lang="zh-CN" altLang="zh-CN" dirty="0" smtClean="0"/>
              <a:t>下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激 发 幼 儿 的 审 美 情 趣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发 展 幼 儿 的 艺 术 潜 能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创 造 自 由 表 现 的 机 会 </a:t>
            </a:r>
            <a:r>
              <a:rPr lang="en-US" altLang="zh-CN" dirty="0" smtClean="0"/>
              <a:t>,</a:t>
            </a:r>
            <a:r>
              <a:rPr lang="zh-CN" altLang="zh-CN" dirty="0" smtClean="0"/>
              <a:t>提 高 幼 儿 的 艺 术 表 现 技 能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3. </a:t>
            </a:r>
            <a:r>
              <a:rPr lang="zh-CN" altLang="zh-CN" dirty="0" smtClean="0"/>
              <a:t>指 导 艺 术 制 作 </a:t>
            </a:r>
            <a:r>
              <a:rPr lang="en-US" altLang="zh-CN" dirty="0" smtClean="0"/>
              <a:t>,</a:t>
            </a:r>
            <a:r>
              <a:rPr lang="zh-CN" altLang="zh-CN" dirty="0" smtClean="0"/>
              <a:t>创 设 艺 术 展 示 机 会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取 向 及 原 则</a:t>
            </a:r>
            <a:endParaRPr lang="zh-CN" altLang="zh-CN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育 课 程 内 容 的 特 点 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通 </a:t>
            </a:r>
            <a:r>
              <a:rPr lang="zh-CN" altLang="zh-CN" dirty="0" smtClean="0"/>
              <a:t>过 对 幼 儿 园 各 领 域 的 教 育 内 容 分 析 </a:t>
            </a:r>
            <a:r>
              <a:rPr lang="en-US" altLang="zh-CN" dirty="0" smtClean="0"/>
              <a:t>,</a:t>
            </a:r>
            <a:r>
              <a:rPr lang="zh-CN" altLang="zh-CN" dirty="0" smtClean="0"/>
              <a:t>我 们 可 总 结 出 幼 儿 教 育 课 程 内 容 具 有 如 下 特 点 </a:t>
            </a:r>
            <a:r>
              <a:rPr lang="en-US" altLang="zh-CN" dirty="0" smtClean="0"/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</a:t>
            </a:r>
            <a:r>
              <a:rPr lang="zh-CN" altLang="zh-CN" dirty="0" smtClean="0"/>
              <a:t>第 一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教 育 课 程 内 容 具 有 广 泛 性 和 启 蒙 性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二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教 育 课 程 内 容 具 有 综 合 性 和 整 体 性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三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教 育 课 程 内 容 具 有 生 活 性 和 生 成 性 。</a:t>
            </a:r>
            <a:endParaRPr lang="zh-CN" altLang="zh-CN" dirty="0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组 织</a:t>
            </a:r>
            <a:endParaRPr lang="zh-CN" altLang="zh-CN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什 么 是 幼 儿 教 育 课 程 组 织</a:t>
            </a:r>
          </a:p>
          <a:p>
            <a:pPr>
              <a:lnSpc>
                <a:spcPct val="200000"/>
              </a:lnSpc>
            </a:pPr>
            <a:r>
              <a:rPr lang="zh-CN" altLang="zh-CN" dirty="0" smtClean="0"/>
              <a:t>幼 儿 教 育 课 程 组 织 是 指 在 一 定 的 教 育 价 值 观 的 指 导 下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将 所 选 取 的 各 种 课 程 要 素 妥 善 地 组 织 成 课 程 结 构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使 各 种 要 素 在 动 态 运 行 的 课 程 结 构 系 统 中 产 生 合 力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便 有 效 地 实 现 课 </a:t>
            </a:r>
            <a:r>
              <a:rPr lang="zh-CN" altLang="zh-CN" dirty="0" smtClean="0"/>
              <a:t>程目 </a:t>
            </a:r>
            <a:r>
              <a:rPr lang="zh-CN" altLang="zh-CN" dirty="0" smtClean="0"/>
              <a:t>标 。</a:t>
            </a:r>
            <a:endParaRPr lang="zh-CN" altLang="zh-CN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组 织</a:t>
            </a:r>
            <a:endParaRPr lang="zh-CN" altLang="zh-CN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育 课 程 内 容 的 组 织 原 则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生 活 性 原 </a:t>
            </a:r>
            <a:r>
              <a:rPr lang="zh-CN" altLang="zh-CN" dirty="0" smtClean="0"/>
              <a:t>则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</a:t>
            </a:r>
            <a:r>
              <a:rPr lang="en-US" altLang="zh-CN" dirty="0" smtClean="0"/>
              <a:t>. </a:t>
            </a:r>
            <a:r>
              <a:rPr lang="zh-CN" altLang="zh-CN" dirty="0" smtClean="0"/>
              <a:t>适 宜 性 原 则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3. </a:t>
            </a:r>
            <a:r>
              <a:rPr lang="zh-CN" altLang="zh-CN" dirty="0" smtClean="0"/>
              <a:t>趣 味 性 原 则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4. </a:t>
            </a:r>
            <a:r>
              <a:rPr lang="zh-CN" altLang="zh-CN" dirty="0" smtClean="0"/>
              <a:t>综 合 性 原 则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5. </a:t>
            </a:r>
            <a:r>
              <a:rPr lang="zh-CN" altLang="zh-CN" dirty="0" smtClean="0"/>
              <a:t>行 动 性 原 则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6. </a:t>
            </a:r>
            <a:r>
              <a:rPr lang="zh-CN" altLang="zh-CN" dirty="0" smtClean="0"/>
              <a:t>流 变 性 原 则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组 织</a:t>
            </a:r>
            <a:endParaRPr lang="zh-CN" altLang="zh-CN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育 课 程 组 织 的 线 索</a:t>
            </a:r>
          </a:p>
          <a:p>
            <a:r>
              <a:rPr lang="zh-CN" altLang="zh-CN" dirty="0" smtClean="0"/>
              <a:t>幼 儿 教 育 课 程 的 有 效 组 织 可 以 从 不 同 的 角 度 和 逻 辑 起 点 来 考 虑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要 是 纵 向 、横 向 的 两 个 方 面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纵 向 组 织</a:t>
            </a:r>
          </a:p>
          <a:p>
            <a:r>
              <a:rPr lang="zh-CN" altLang="zh-CN" dirty="0" smtClean="0"/>
              <a:t>人 的 身 心 发 展 有 阶 段 性 的 序 列 </a:t>
            </a:r>
            <a:r>
              <a:rPr lang="en-US" altLang="zh-CN" dirty="0" smtClean="0"/>
              <a:t>,</a:t>
            </a:r>
            <a:r>
              <a:rPr lang="zh-CN" altLang="zh-CN" dirty="0" smtClean="0"/>
              <a:t>知 识 也 有 演 进 的 序 列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这 就 使 得 课 程 内 容 有 纵 向 组 织 </a:t>
            </a:r>
            <a:r>
              <a:rPr lang="zh-CN" altLang="zh-CN" dirty="0" smtClean="0"/>
              <a:t>的必 </a:t>
            </a:r>
            <a:r>
              <a:rPr lang="zh-CN" altLang="zh-CN" dirty="0" smtClean="0"/>
              <a:t>要 。根 据 知 识 的 内 在 联 系 组 织 课 程 内 容 有 利 于 学 习 者 获 得 系 统 的 知 识 和 严 密 的 思 维 训 练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其 计 划 性 比 较 强 。根 据 学 习 者 的 心 理 逻 辑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即 儿 童 的 经 验 、 能 力 、 兴 趣 、 需 要 来 组 织 内 容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以 儿 童 的 生 活 经 验 为 基 点 </a:t>
            </a:r>
            <a:r>
              <a:rPr lang="en-US" altLang="zh-CN" dirty="0" smtClean="0"/>
              <a:t>,</a:t>
            </a:r>
            <a:r>
              <a:rPr lang="zh-CN" altLang="zh-CN" dirty="0" smtClean="0"/>
              <a:t>按 经 验 演 进 的 规 律 逐 步 扩 大 学 习 范 围 </a:t>
            </a:r>
            <a:r>
              <a:rPr lang="en-US" altLang="zh-CN" dirty="0" smtClean="0"/>
              <a:t>,</a:t>
            </a:r>
            <a:r>
              <a:rPr lang="zh-CN" altLang="zh-CN" dirty="0" smtClean="0"/>
              <a:t>较 适 合 儿 童 身 心 发 展 规 律 和 个 别 差 异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易 于 调 动 学 习 者 的 积 极 性 、主 动 性 和 理 解 力 。 其 教 学 内 容 具 有 较 大 的 灵 活 性 、 变 通 性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易 于 及 时 调 整 内 容 </a:t>
            </a:r>
            <a:r>
              <a:rPr lang="en-US" altLang="zh-CN" dirty="0" smtClean="0"/>
              <a:t>,</a:t>
            </a:r>
            <a:r>
              <a:rPr lang="zh-CN" altLang="zh-CN" dirty="0" smtClean="0"/>
              <a:t>便 于 教 师 和 儿 童 一 起 计 划 课 程 活 动 。这 一 组 织 方 式 教 师 把 握 起 来 难 度 较 大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教 师 专 业 素 质 要 求 较 高 。</a:t>
            </a:r>
          </a:p>
          <a:p>
            <a:endParaRPr lang="zh-CN" altLang="zh-CN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组 织</a:t>
            </a:r>
            <a:endParaRPr lang="zh-CN" altLang="zh-CN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zh-CN" dirty="0" smtClean="0"/>
              <a:t>横 向 组 织</a:t>
            </a:r>
          </a:p>
          <a:p>
            <a:r>
              <a:rPr lang="zh-CN" altLang="zh-CN" dirty="0" smtClean="0"/>
              <a:t>课 程 的 横 向 组 织 体 现 为 整 合 性 。生 活 原 本 是 整 体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的 经 验 也 是 整 体 的 。幼 儿 教 </a:t>
            </a:r>
            <a:r>
              <a:rPr lang="zh-CN" altLang="zh-CN" dirty="0" smtClean="0"/>
              <a:t>育课 </a:t>
            </a:r>
            <a:r>
              <a:rPr lang="zh-CN" altLang="zh-CN" dirty="0" smtClean="0"/>
              <a:t>程 横 向 组 织 包 括 如 下 三 个 维 度 </a:t>
            </a:r>
            <a:r>
              <a:rPr lang="en-US" altLang="zh-CN" dirty="0" smtClean="0"/>
              <a:t>: (1) </a:t>
            </a:r>
            <a:r>
              <a:rPr lang="zh-CN" altLang="zh-CN" dirty="0" smtClean="0"/>
              <a:t>幼 儿 经 验 的 整 合 。每 个 幼 儿 的 需 要 、兴 趣 、经 验 等 </a:t>
            </a:r>
            <a:r>
              <a:rPr lang="en-US" altLang="zh-CN" dirty="0" smtClean="0"/>
              <a:t>,</a:t>
            </a:r>
            <a:r>
              <a:rPr lang="zh-CN" altLang="zh-CN" dirty="0" smtClean="0"/>
              <a:t>都 是 一 个 独 特 的 有 着 内 在 联 </a:t>
            </a:r>
            <a:r>
              <a:rPr lang="zh-CN" altLang="zh-CN" dirty="0" smtClean="0"/>
              <a:t>系的 </a:t>
            </a:r>
            <a:r>
              <a:rPr lang="zh-CN" altLang="zh-CN" dirty="0" smtClean="0"/>
              <a:t>统 一 体 </a:t>
            </a:r>
            <a:r>
              <a:rPr lang="en-US" altLang="zh-CN" dirty="0" smtClean="0"/>
              <a:t>,</a:t>
            </a:r>
            <a:r>
              <a:rPr lang="zh-CN" altLang="zh-CN" dirty="0" smtClean="0"/>
              <a:t>即 人 格 整 体 。在 幼 儿 不 断 学 习 和 发 展 过 程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新 学 习 的 经 验 要 与 已 有 的 经 验 在 </a:t>
            </a:r>
            <a:r>
              <a:rPr lang="zh-CN" altLang="zh-CN" dirty="0" smtClean="0"/>
              <a:t>交互 </a:t>
            </a:r>
            <a:r>
              <a:rPr lang="zh-CN" altLang="zh-CN" dirty="0" smtClean="0"/>
              <a:t>作 用 中 不 断 整 合 起 来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的 经 验 由 此 不 断 生 长 </a:t>
            </a:r>
            <a:r>
              <a:rPr lang="en-US" altLang="zh-CN" dirty="0" smtClean="0"/>
              <a:t>,</a:t>
            </a:r>
            <a:r>
              <a:rPr lang="zh-CN" altLang="zh-CN" dirty="0" smtClean="0"/>
              <a:t>人 格 不 断 完 善 。 </a:t>
            </a:r>
            <a:r>
              <a:rPr lang="en-US" altLang="zh-CN" dirty="0" smtClean="0"/>
              <a:t>(2) </a:t>
            </a:r>
            <a:r>
              <a:rPr lang="zh-CN" altLang="zh-CN" dirty="0" smtClean="0"/>
              <a:t>知 识 内 容 的 整 合 。通 过 课 程 内 容 横 向 组 织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使 不 同 学 科 知 识 在 差 异 得 以 尊 重 的 前 </a:t>
            </a:r>
            <a:r>
              <a:rPr lang="zh-CN" altLang="zh-CN" dirty="0" smtClean="0"/>
              <a:t>提下 </a:t>
            </a:r>
            <a:r>
              <a:rPr lang="zh-CN" altLang="zh-CN" dirty="0" smtClean="0"/>
              <a:t>有 联 系 地 相 互 整 合 起 来 </a:t>
            </a:r>
            <a:r>
              <a:rPr lang="en-US" altLang="zh-CN" dirty="0" smtClean="0"/>
              <a:t>,</a:t>
            </a:r>
            <a:r>
              <a:rPr lang="zh-CN" altLang="zh-CN" dirty="0" smtClean="0"/>
              <a:t>消 除 学 科 之 间 彼 此 孤 立 甚 至 相 对 立 的 局 面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使 幼 儿 的 学 习 产 </a:t>
            </a:r>
            <a:r>
              <a:rPr lang="zh-CN" altLang="zh-CN" dirty="0" smtClean="0"/>
              <a:t>生最 </a:t>
            </a:r>
            <a:r>
              <a:rPr lang="zh-CN" altLang="zh-CN" dirty="0" smtClean="0"/>
              <a:t>大 化 积 累 、知 识 的 良 性 发 展 。 </a:t>
            </a:r>
            <a:r>
              <a:rPr lang="en-US" altLang="zh-CN" dirty="0" smtClean="0"/>
              <a:t>(3) </a:t>
            </a:r>
            <a:r>
              <a:rPr lang="zh-CN" altLang="zh-CN" dirty="0" smtClean="0"/>
              <a:t>社 会 生 活 的 整 合 </a:t>
            </a:r>
            <a:r>
              <a:rPr lang="en-US" altLang="zh-CN" dirty="0" smtClean="0"/>
              <a:t>:</a:t>
            </a:r>
            <a:r>
              <a:rPr lang="zh-CN" altLang="zh-CN" dirty="0" smtClean="0"/>
              <a:t>课 程 内 容 以 社 会 生 活 的 需 要 为 中 心 整 合 起 来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将 社 会 生 活 视 </a:t>
            </a:r>
            <a:r>
              <a:rPr lang="zh-CN" altLang="zh-CN" dirty="0" smtClean="0"/>
              <a:t>为具 </a:t>
            </a:r>
            <a:r>
              <a:rPr lang="zh-CN" altLang="zh-CN" dirty="0" smtClean="0"/>
              <a:t>有 内 在 联 系 的 整 体 。</a:t>
            </a:r>
          </a:p>
          <a:p>
            <a:endParaRPr lang="zh-CN" altLang="zh-CN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组 织</a:t>
            </a:r>
            <a:endParaRPr lang="zh-CN" altLang="zh-CN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育 课 程 内 容 的 组 织 形 式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基 于 一 日 生 活 的 渗 透 式 组 织</a:t>
            </a:r>
          </a:p>
          <a:p>
            <a:pPr>
              <a:lnSpc>
                <a:spcPct val="200000"/>
              </a:lnSpc>
            </a:pPr>
            <a:r>
              <a:rPr lang="zh-CN" altLang="zh-CN" dirty="0" smtClean="0"/>
              <a:t>这 里 的 生 活 主 要 是 指 幼 儿 一 日 生 活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的 一 日 生 活 中 蕴 含 着 丰 富 的 学 习 内 容 。 </a:t>
            </a:r>
            <a:r>
              <a:rPr lang="zh-CN" altLang="zh-CN" dirty="0" smtClean="0"/>
              <a:t>作为 </a:t>
            </a:r>
            <a:r>
              <a:rPr lang="zh-CN" altLang="zh-CN" dirty="0" smtClean="0"/>
              <a:t>教 师 需 要 清 楚 不 同 的 环 节 中 渗 透 的 主 要 教 育 内 容 是 什 么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从 而 把 各 领 域 的 内 容 有 机 地 与 幼 儿 生 活 联 系 在 一 起 。</a:t>
            </a:r>
            <a:endParaRPr lang="zh-CN" altLang="zh-CN" dirty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组 织</a:t>
            </a:r>
            <a:endParaRPr lang="zh-CN" altLang="zh-CN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统 整 性 的 主 题 式 组 织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围 绕 核 心 话 题 将 各 领 域 内 容 统 合 组 织 在 一 起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幼 儿 实 施 全 面 的 教 育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这 是 当 前 我 国 </a:t>
            </a:r>
            <a:r>
              <a:rPr lang="zh-CN" altLang="zh-CN" dirty="0" smtClean="0"/>
              <a:t>幼儿 </a:t>
            </a:r>
            <a:r>
              <a:rPr lang="zh-CN" altLang="zh-CN" dirty="0" smtClean="0"/>
              <a:t>园 组 织 教 育 内 容 的 一 种 主 要 策 略 。主 题 式 组 织 要 注 意 以 下 几 个 问 题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一 </a:t>
            </a:r>
            <a:r>
              <a:rPr lang="en-US" altLang="zh-CN" dirty="0" smtClean="0"/>
              <a:t>,</a:t>
            </a:r>
            <a:r>
              <a:rPr lang="zh-CN" altLang="zh-CN" dirty="0" smtClean="0"/>
              <a:t>话 题 的 典 型 性 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二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题 内 容 组 织 的 多 领 域 性 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第 三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题 活 动 形 式 的 多 样 性 。</a:t>
            </a:r>
            <a:endParaRPr lang="zh-CN" altLang="zh-CN" dirty="0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组 织</a:t>
            </a:r>
            <a:endParaRPr lang="zh-CN" altLang="zh-CN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五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育 课 程 内 容 组 织 的 方 法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对 幼 儿 学 习 活 动 的 分 析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在 研 究 和 分 析 课 程 内 容 本 身 的 基 础 上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还 应 按 照 活 动 的 性 质 与 类 型 对 课 程 内 容 本 身 进 </a:t>
            </a:r>
            <a:r>
              <a:rPr lang="zh-CN" altLang="zh-CN" dirty="0" smtClean="0"/>
              <a:t>一步 </a:t>
            </a:r>
            <a:r>
              <a:rPr lang="zh-CN" altLang="zh-CN" dirty="0" smtClean="0"/>
              <a:t>分 类 </a:t>
            </a:r>
            <a:r>
              <a:rPr lang="en-US" altLang="zh-CN" dirty="0" smtClean="0"/>
              <a:t>,</a:t>
            </a:r>
            <a:r>
              <a:rPr lang="zh-CN" altLang="zh-CN" dirty="0" smtClean="0"/>
              <a:t>看 哪 些 内 容 适 合 于 什 么 性 质 的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还 需 要 补 充 哪 些 内 容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保 证 不 同 性 质 与 类 型 活 动 的 比 例 平 衡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第一节  幼儿教育课程内容的含义及</a:t>
            </a:r>
            <a:r>
              <a:rPr lang="zh-CN" altLang="en-US" dirty="0" smtClean="0"/>
              <a:t>范围</a:t>
            </a:r>
            <a:endParaRPr lang="zh-CN" altLang="zh-CN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一 、幼 儿 教 育 课 程 内 容 的 含 </a:t>
            </a:r>
            <a:r>
              <a:rPr lang="zh-CN" altLang="zh-CN" sz="2900" dirty="0" smtClean="0"/>
              <a:t>义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zh-CN" altLang="zh-CN" dirty="0" smtClean="0"/>
              <a:t>幼 儿 教 育 课 程 内 容 是 根 据 幼 儿 园 的 课 程 目 标 和 相 应 的 学 习 经 验 选 择 的 蕴 含 或 组 织 在 幼 儿 园 各 种 教 育 活 动 中 的 基 本 态 度 、基 本 知 识 、基 本 技 能 和 基 本 行 为 方 式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sz="2900" dirty="0" smtClean="0"/>
              <a:t>二 、幼 儿 教 育 课 程 内 容 的 范 </a:t>
            </a:r>
            <a:r>
              <a:rPr lang="zh-CN" altLang="zh-CN" sz="2900" dirty="0" smtClean="0"/>
              <a:t>围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zh-CN" altLang="zh-CN" dirty="0" smtClean="0"/>
              <a:t>幼 儿 教 育 课 程 内 容 范 围 指 幼 儿 阶 段 课 程 内 容 的 基 本 要 素 或 基 本 组 成 部 分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以 包 括 以 下 三 个 方 面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有 助 于 幼 儿 发 展 的 基 本 知 识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有 助 于 幼 儿 发 展 的 基 本 态 度</a:t>
            </a:r>
          </a:p>
          <a:p>
            <a:r>
              <a:rPr lang="en-US" altLang="zh-CN" dirty="0" smtClean="0"/>
              <a:t>3. </a:t>
            </a:r>
            <a:r>
              <a:rPr lang="zh-CN" altLang="zh-CN" dirty="0" smtClean="0"/>
              <a:t>有 助 于 幼 儿 发 展 的 基 本 行 为</a:t>
            </a:r>
          </a:p>
          <a:p>
            <a:endParaRPr lang="zh-CN" altLang="zh-CN" dirty="0" smtClean="0"/>
          </a:p>
          <a:p>
            <a:endParaRPr lang="zh-CN" altLang="zh-CN" dirty="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组 织</a:t>
            </a:r>
            <a:endParaRPr lang="zh-CN" altLang="zh-CN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zh-CN" dirty="0" smtClean="0"/>
              <a:t>学 习 内 容 先 后 顺 序  </a:t>
            </a:r>
            <a:r>
              <a:rPr lang="en-US" altLang="zh-CN" dirty="0" smtClean="0"/>
              <a:t>(</a:t>
            </a:r>
            <a:r>
              <a:rPr lang="zh-CN" altLang="zh-CN" dirty="0" smtClean="0"/>
              <a:t>进 度 表</a:t>
            </a:r>
            <a:r>
              <a:rPr lang="en-US" altLang="zh-CN" dirty="0" smtClean="0"/>
              <a:t>) </a:t>
            </a:r>
            <a:r>
              <a:rPr lang="zh-CN" altLang="zh-CN" dirty="0" smtClean="0"/>
              <a:t>的 安 排</a:t>
            </a:r>
          </a:p>
          <a:p>
            <a:r>
              <a:rPr lang="zh-CN" altLang="zh-CN" dirty="0" smtClean="0"/>
              <a:t>所 有 学 习 活 动 不 可 能 一 次 完 成 </a:t>
            </a:r>
            <a:r>
              <a:rPr lang="en-US" altLang="zh-CN" dirty="0" smtClean="0"/>
              <a:t>,</a:t>
            </a:r>
            <a:r>
              <a:rPr lang="zh-CN" altLang="zh-CN" dirty="0" smtClean="0"/>
              <a:t>需 要 按 照 时 间 的 先 后 顺 序 和 内 容 由 近 到 远 、由 已 知 到 </a:t>
            </a:r>
            <a:r>
              <a:rPr lang="zh-CN" altLang="zh-CN" dirty="0" smtClean="0"/>
              <a:t>未知 </a:t>
            </a:r>
            <a:r>
              <a:rPr lang="zh-CN" altLang="zh-CN" dirty="0" smtClean="0"/>
              <a:t>、由 易 到 难 的 规 律 把 列 出 的 学 习 材 料 进 行 排 序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将 这 些 学 习 活 动 分 成 一 个 个 主 题 、一 个 个 活 动 进 度 表 。也 就 是 说 确 定 先 做 什 么 、后 做 什 么 。 在 安 排 进 度 表 时 需 要 考 虑 以 下 两 个 因 素 </a:t>
            </a:r>
            <a:r>
              <a:rPr lang="en-US" altLang="zh-CN" dirty="0" smtClean="0"/>
              <a:t>: </a:t>
            </a:r>
            <a:r>
              <a:rPr lang="zh-CN" altLang="zh-CN" dirty="0" smtClean="0"/>
              <a:t>一 是 幼 儿 的 认 识 是 由 近 及 远 、由 易 到 难 、由 已 知 到 未 知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因 此 要 注 意 幼 儿 在 学 习 之 间 的 联 系 。二 是 知 识 领 域 是 有 自 身 逻 辑 结 构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应 按 照 各 学 科 的 体 系 与 规 律 来 确 定 先 学 什 么 、 后 </a:t>
            </a:r>
            <a:r>
              <a:rPr lang="zh-CN" altLang="zh-CN" dirty="0" smtClean="0"/>
              <a:t>学什 </a:t>
            </a:r>
            <a:r>
              <a:rPr lang="zh-CN" altLang="zh-CN" dirty="0" smtClean="0"/>
              <a:t>么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帮 助 幼 儿 获 得 科 学 的 知 识 。</a:t>
            </a:r>
          </a:p>
          <a:p>
            <a:endParaRPr lang="zh-CN" altLang="zh-CN" dirty="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幼儿教育课程内容的含义及范围</a:t>
            </a:r>
            <a:endParaRPr lang="zh-CN" altLang="zh-CN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三 、幼 儿 教 育 课 程 内 容 与 课 程 目 标 的 关 </a:t>
            </a:r>
            <a:r>
              <a:rPr lang="zh-CN" altLang="zh-CN" sz="2900" dirty="0" smtClean="0"/>
              <a:t>系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幼 儿 教 育 课 程 内 容 是 由 课 程 目 标 决 定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而 课 程 目 标 的 达 成 又 离 不 开 课 程 内 容 </a:t>
            </a:r>
            <a:r>
              <a:rPr lang="en-US" altLang="zh-CN" dirty="0" smtClean="0"/>
              <a:t>,</a:t>
            </a:r>
            <a:r>
              <a:rPr lang="zh-CN" altLang="zh-CN" dirty="0" smtClean="0"/>
              <a:t>没 有 课 程 内 容 </a:t>
            </a:r>
            <a:r>
              <a:rPr lang="en-US" altLang="zh-CN" dirty="0" smtClean="0"/>
              <a:t>,</a:t>
            </a:r>
            <a:r>
              <a:rPr lang="zh-CN" altLang="zh-CN" dirty="0" smtClean="0"/>
              <a:t>课 程 目 标 也 就 无 法 实 现 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课 程 目 标 规 定 了 课 程 内 容 的 范 围 与 要 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课 程 内 容 是 目 标 的 体 现 与 依 托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取 向 及 原 则</a:t>
            </a:r>
            <a:endParaRPr lang="zh-CN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、幼 儿 教 育 课 程 内 容 的 取 向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课 程 内 容 即 教 师 教 学 的 材 料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将 幼 儿 教 育 课 程 的 内 容 看 作 是 教 师 教 学 的 材 料 的 取 向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关 注 的 是 教 师 的 教 学 </a:t>
            </a:r>
            <a:r>
              <a:rPr lang="en-US" altLang="zh-CN" dirty="0" smtClean="0"/>
              <a:t>,</a:t>
            </a:r>
            <a:r>
              <a:rPr lang="zh-CN" altLang="zh-CN" dirty="0" smtClean="0"/>
              <a:t>特 别 是 知 识 和 技 能 的 传 递 </a:t>
            </a:r>
            <a:r>
              <a:rPr lang="en-US" altLang="zh-CN" dirty="0" smtClean="0"/>
              <a:t>,</a:t>
            </a:r>
            <a:r>
              <a:rPr lang="zh-CN" altLang="zh-CN" dirty="0" smtClean="0"/>
              <a:t>而 不 是 幼 儿 自 主 的 活 动 。对 课 程 内 容 持 这 一 取 向 </a:t>
            </a:r>
            <a:r>
              <a:rPr lang="en-US" altLang="zh-CN" dirty="0" smtClean="0"/>
              <a:t>,</a:t>
            </a:r>
            <a:r>
              <a:rPr lang="zh-CN" altLang="zh-CN" dirty="0" smtClean="0"/>
              <a:t>会 使 课 程 的 设 计 者 将 </a:t>
            </a:r>
            <a:r>
              <a:rPr lang="zh-CN" altLang="zh-CN" dirty="0" smtClean="0"/>
              <a:t>课程 </a:t>
            </a:r>
            <a:r>
              <a:rPr lang="zh-CN" altLang="zh-CN" dirty="0" smtClean="0"/>
              <a:t>内 容 的 重 点 放 在 教 学 材 料 之 上 </a:t>
            </a:r>
            <a:r>
              <a:rPr lang="en-US" altLang="zh-CN" dirty="0" smtClean="0"/>
              <a:t>,</a:t>
            </a:r>
            <a:r>
              <a:rPr lang="zh-CN" altLang="zh-CN" dirty="0" smtClean="0"/>
              <a:t>会 较 多 地 关 注 知 识 本 身 的 系 统 性 和 逻 辑 性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取 向 及 原 则</a:t>
            </a:r>
            <a:endParaRPr lang="zh-CN" altLang="zh-CN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课 程 内 容 即 幼 儿 的 学 习 活 动</a:t>
            </a:r>
          </a:p>
          <a:p>
            <a:r>
              <a:rPr lang="zh-CN" altLang="zh-CN" dirty="0" smtClean="0"/>
              <a:t>将 幼 儿 教 育 课 程 内 容 看 成 是 学 习 活 动 的 取 向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关 注 的 是 幼 儿 做 些 什 么 </a:t>
            </a:r>
            <a:r>
              <a:rPr lang="en-US" altLang="zh-CN" dirty="0" smtClean="0"/>
              <a:t>,</a:t>
            </a:r>
            <a:r>
              <a:rPr lang="zh-CN" altLang="zh-CN" dirty="0" smtClean="0"/>
              <a:t>强 调 课 程 与 社 会 生 活 的 联 系 </a:t>
            </a:r>
            <a:r>
              <a:rPr lang="en-US" altLang="zh-CN" dirty="0" smtClean="0"/>
              <a:t>,</a:t>
            </a:r>
            <a:r>
              <a:rPr lang="zh-CN" altLang="zh-CN" dirty="0" smtClean="0"/>
              <a:t>强 调 幼 儿 在 学 习 中 的 主 动 性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课 程 内 容 即 幼 儿 的 学 习 经 验</a:t>
            </a:r>
          </a:p>
          <a:p>
            <a:r>
              <a:rPr lang="zh-CN" altLang="zh-CN" dirty="0" smtClean="0"/>
              <a:t>幼 儿 教 育 课 程 内 容 即 幼 儿 的 学 习 经 验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这 一 取 向 认 定 幼 儿 是 主 动 的 学 习 者 </a:t>
            </a:r>
            <a:r>
              <a:rPr lang="en-US" altLang="zh-CN" dirty="0" smtClean="0"/>
              <a:t>,</a:t>
            </a:r>
            <a:r>
              <a:rPr lang="zh-CN" altLang="zh-CN" dirty="0" smtClean="0"/>
              <a:t>决 定 学 习 的 质 和 量 的 主 要 方 面 是 幼 儿 而 不 是 教 材 </a:t>
            </a:r>
            <a:r>
              <a:rPr lang="en-US" altLang="zh-CN" dirty="0" smtClean="0"/>
              <a:t>,</a:t>
            </a:r>
            <a:r>
              <a:rPr lang="zh-CN" altLang="zh-CN" dirty="0" smtClean="0"/>
              <a:t>换 言 之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是 否 能 够 真 正 理 解 和 获 得 课 程 内 容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主要 </a:t>
            </a:r>
            <a:r>
              <a:rPr lang="zh-CN" altLang="zh-CN" dirty="0" smtClean="0"/>
              <a:t>取 决 于 幼 儿 已 有 的 心 理 结 构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取 决 于 幼 儿 与 环 境 之 间 的 有 意 义 的 交 互 作 用 。 根 据 这 种 </a:t>
            </a:r>
            <a:r>
              <a:rPr lang="zh-CN" altLang="zh-CN" dirty="0" smtClean="0"/>
              <a:t>取向 </a:t>
            </a:r>
            <a:r>
              <a:rPr lang="en-US" altLang="zh-CN" dirty="0" smtClean="0"/>
              <a:t>,</a:t>
            </a:r>
            <a:r>
              <a:rPr lang="zh-CN" altLang="zh-CN" dirty="0" smtClean="0"/>
              <a:t>知 识 是 幼 儿 自 己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学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会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而 不 是 教 师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教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会 的 </a:t>
            </a:r>
            <a:r>
              <a:rPr lang="en-US" altLang="zh-CN" dirty="0" smtClean="0"/>
              <a:t>;</a:t>
            </a:r>
            <a:r>
              <a:rPr lang="zh-CN" altLang="zh-CN" dirty="0" smtClean="0"/>
              <a:t>课 程 内 容 应 由 幼 儿 自 己 决 定 </a:t>
            </a:r>
            <a:r>
              <a:rPr lang="en-US" altLang="zh-CN" dirty="0" smtClean="0"/>
              <a:t>, </a:t>
            </a:r>
            <a:r>
              <a:rPr lang="zh-CN" altLang="zh-CN" dirty="0" smtClean="0"/>
              <a:t>而 不 是 由 学 科 专 家 支 配 。</a:t>
            </a:r>
          </a:p>
          <a:p>
            <a:endParaRPr lang="zh-CN" altLang="zh-CN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取 向 及 原 则</a:t>
            </a:r>
            <a:endParaRPr lang="zh-CN" altLang="zh-CN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二 、幼 儿 教 育 课 程 内 容 选 择 的 原 则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能 反 映 时 代 发 展 特 征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利 于 幼 儿 的 后 续 学 习 和 长 远 发 展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能 符 合 幼 儿 的 年 龄 特 征 </a:t>
            </a:r>
            <a:r>
              <a:rPr lang="en-US" altLang="zh-CN" dirty="0" smtClean="0"/>
              <a:t>,</a:t>
            </a:r>
            <a:r>
              <a:rPr lang="zh-CN" altLang="zh-CN" dirty="0" smtClean="0"/>
              <a:t>配 合 幼 儿 的 生 活 经 验 和 认 知 水 平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能 对 应 和 覆 盖 课 程 的 目 标 要 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能 引 发 和 满 足 幼 儿 的 兴 趣 和 需 要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五</a:t>
            </a:r>
            <a:r>
              <a:rPr lang="en-US" altLang="zh-CN" dirty="0" smtClean="0"/>
              <a:t>) </a:t>
            </a:r>
            <a:r>
              <a:rPr lang="zh-CN" altLang="zh-CN" dirty="0" smtClean="0"/>
              <a:t>能 考 虑 季 节 、节 日 以 及 周 边 环 境 资 源 等 因 素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六</a:t>
            </a:r>
            <a:r>
              <a:rPr lang="en-US" altLang="zh-CN" dirty="0" smtClean="0"/>
              <a:t>) </a:t>
            </a:r>
            <a:r>
              <a:rPr lang="zh-CN" altLang="zh-CN" dirty="0" smtClean="0"/>
              <a:t>能 体 现 科 学 精 神 与 人 文 精 神 的 融 合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取 向 及 原 则</a:t>
            </a:r>
            <a:endParaRPr lang="zh-CN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三 、我 国 幼 儿 园 的 教 育 内 容</a:t>
            </a:r>
          </a:p>
          <a:p>
            <a:r>
              <a:rPr lang="zh-CN" altLang="zh-CN" dirty="0" smtClean="0"/>
              <a:t>幼 儿 园 各 领 域 教 育 的 内 容 要 求 与 指 导 要 点 可 简 要 归 纳 如 下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健 康</a:t>
            </a:r>
          </a:p>
          <a:p>
            <a:r>
              <a:rPr lang="zh-CN" altLang="zh-CN" dirty="0" smtClean="0"/>
              <a:t>从 全 面 发 展 的 教 育 目 标 出 发 </a:t>
            </a:r>
            <a:r>
              <a:rPr lang="en-US" altLang="zh-CN" dirty="0" smtClean="0"/>
              <a:t>,</a:t>
            </a:r>
            <a:r>
              <a:rPr lang="zh-CN" altLang="zh-CN" dirty="0" smtClean="0"/>
              <a:t>生 命 健 康 是 幼 儿 园 教 育 的 首 要 目 标 。 在 这 一 目 标 指 导 下 </a:t>
            </a:r>
            <a:r>
              <a:rPr lang="en-US" altLang="zh-CN" dirty="0" smtClean="0"/>
              <a:t>,</a:t>
            </a:r>
            <a:endParaRPr lang="zh-CN" altLang="zh-CN" dirty="0" smtClean="0"/>
          </a:p>
          <a:p>
            <a:r>
              <a:rPr lang="zh-CN" altLang="zh-CN" dirty="0" smtClean="0"/>
              <a:t>《纲 要》 对 幼 儿 园 健 康 教 育 的 内 容 提 出 了 七 点 要 求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这 七 点 可 以 概 括 为 三 个 方 面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生 理 健 康 教 育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心 理 健 康 与 意 志 品 质 教 育</a:t>
            </a:r>
          </a:p>
          <a:p>
            <a:r>
              <a:rPr lang="en-US" altLang="zh-CN" dirty="0" smtClean="0"/>
              <a:t>3. </a:t>
            </a:r>
            <a:r>
              <a:rPr lang="zh-CN" altLang="zh-CN" dirty="0" smtClean="0"/>
              <a:t>安 全 保 健 教 育</a:t>
            </a:r>
          </a:p>
          <a:p>
            <a:endParaRPr lang="zh-CN" altLang="zh-CN" dirty="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取 向 及 原 则</a:t>
            </a:r>
            <a:endParaRPr lang="zh-CN" altLang="zh-CN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 </a:t>
            </a: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语 言 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语 </a:t>
            </a:r>
            <a:r>
              <a:rPr lang="zh-CN" altLang="zh-CN" dirty="0" smtClean="0"/>
              <a:t>言 习 得 是 幼 儿 发 展 智 力 、进 行 社 会 交 流 的 重 要 手 段 。学 会 简 单 地 阅 读 、表 达 与 交 流 </a:t>
            </a:r>
            <a:r>
              <a:rPr lang="zh-CN" altLang="zh-CN" dirty="0" smtClean="0"/>
              <a:t>是幼 </a:t>
            </a:r>
            <a:r>
              <a:rPr lang="zh-CN" altLang="zh-CN" dirty="0" smtClean="0"/>
              <a:t>儿 语 言 学 习 的 基 本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关 于 幼 儿 语 言 的 学 习 </a:t>
            </a:r>
            <a:r>
              <a:rPr lang="en-US" altLang="zh-CN" dirty="0" smtClean="0"/>
              <a:t>, </a:t>
            </a:r>
            <a:r>
              <a:rPr lang="zh-CN" altLang="zh-CN" dirty="0" smtClean="0"/>
              <a:t>《纲 要 》 提 出 了 七 点 内 容 要 求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概 括 起 来 有 以 下 三 个 方 面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培 养 语 言 交 流 能 力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培 养 幼 儿 阅 读 与 书 写 文 字 符 号 的 兴 趣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3. </a:t>
            </a:r>
            <a:r>
              <a:rPr lang="zh-CN" altLang="zh-CN" dirty="0" smtClean="0"/>
              <a:t>民 族 语 言 的 学 习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内 容 的 取 向 及 原 则</a:t>
            </a:r>
            <a:endParaRPr lang="zh-CN" altLang="zh-CN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社 会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社 会 领 域 内 容 服 务 于 幼 儿 社 会 性 的 发 展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幼 儿 社 会 性 发 展 包 括 自 我 意 识 、 社 会 交 往 </a:t>
            </a:r>
            <a:r>
              <a:rPr lang="zh-CN" altLang="zh-CN" dirty="0" smtClean="0"/>
              <a:t>技能 </a:t>
            </a:r>
            <a:r>
              <a:rPr lang="zh-CN" altLang="zh-CN" dirty="0" smtClean="0"/>
              <a:t>、社 会 规 则 与 社 会 文 化 学 习 等 几 方 面 内 容 。 关 于 社 会 领 域  《纲 要 》 提 出 了 八 点 内 容 要 求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</a:t>
            </a:r>
            <a:r>
              <a:rPr lang="zh-CN" altLang="zh-CN" dirty="0" smtClean="0"/>
              <a:t>以 概 括 为 以 下 三 点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自 我 意 识 与 人 际 交 往 教 </a:t>
            </a:r>
            <a:r>
              <a:rPr lang="zh-CN" altLang="zh-CN" dirty="0" smtClean="0"/>
              <a:t>育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良 好 品 德 及 行 为 规 范 教 育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3. </a:t>
            </a:r>
            <a:r>
              <a:rPr lang="zh-CN" altLang="zh-CN" dirty="0" smtClean="0"/>
              <a:t>社 会 文 化 教 育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3181</Words>
  <Application>Microsoft Office PowerPoint</Application>
  <PresentationFormat>全屏显示(4:3)</PresentationFormat>
  <Paragraphs>162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</vt:lpstr>
      <vt:lpstr>第四章 幼儿教育课程内容的选择与组织</vt:lpstr>
      <vt:lpstr>第一节  幼儿教育课程内容的含义及范围</vt:lpstr>
      <vt:lpstr>第一节  幼儿教育课程内容的含义及范围</vt:lpstr>
      <vt:lpstr>第 二 节 幼 儿 教 育 课 程 内 容 的 取 向 及 原 则</vt:lpstr>
      <vt:lpstr>第 二 节 幼 儿 教 育 课 程 内 容 的 取 向 及 原 则</vt:lpstr>
      <vt:lpstr>第 二 节 幼 儿 教 育 课 程 内 容 的 取 向 及 原 则</vt:lpstr>
      <vt:lpstr>第 二 节 幼 儿 教 育 课 程 内 容 的 取 向 及 原 则</vt:lpstr>
      <vt:lpstr>第 二 节 幼 儿 教 育 课 程 内 容 的 取 向 及 原 则</vt:lpstr>
      <vt:lpstr>第 二 节 幼 儿 教 育 课 程 内 容 的 取 向 及 原 则</vt:lpstr>
      <vt:lpstr>第 二 节 幼 儿 教 育 课 程 内 容 的 取 向 及 原 则</vt:lpstr>
      <vt:lpstr>第 二 节 幼 儿 教 育 课 程 内 容 的 取 向 及 原 则</vt:lpstr>
      <vt:lpstr>第 二 节 幼 儿 教 育 课 程 内 容 的 取 向 及 原 则</vt:lpstr>
      <vt:lpstr>第 三 节 幼 儿 教 育 课 程 内 容 的 组 织</vt:lpstr>
      <vt:lpstr>第 三 节 幼 儿 教 育 课 程 内 容 的 组 织</vt:lpstr>
      <vt:lpstr>第 三 节 幼 儿 教 育 课 程 内 容 的 组 织</vt:lpstr>
      <vt:lpstr>第 三 节 幼 儿 教 育 课 程 内 容 的 组 织</vt:lpstr>
      <vt:lpstr>第 三 节 幼 儿 教 育 课 程 内 容 的 组 织</vt:lpstr>
      <vt:lpstr>第 三 节 幼 儿 教 育 课 程 内 容 的 组 织</vt:lpstr>
      <vt:lpstr>第 三 节 幼 儿 教 育 课 程 内 容 的 组 织</vt:lpstr>
      <vt:lpstr>第 三 节 幼 儿 教 育 课 程 内 容 的 组 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</dc:creator>
  <cp:lastModifiedBy>six</cp:lastModifiedBy>
  <cp:revision>34</cp:revision>
  <cp:lastPrinted>1601-01-01T00:00:00Z</cp:lastPrinted>
  <dcterms:created xsi:type="dcterms:W3CDTF">1601-01-01T00:00:00Z</dcterms:created>
  <dcterms:modified xsi:type="dcterms:W3CDTF">2018-03-06T04:13:26Z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