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83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84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6B8B658-2187-4F64-B16E-641C04091BE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8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8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8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AF4827-E946-412D-BC1B-AE578DC706F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D90AB0-7059-4FBB-9A62-9567BFF637F4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1504C-D2EE-4867-9E37-660BAA4E042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7D140-4E49-4F2F-BBC4-4744C8890A8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DE975-FBF9-48CD-9562-86F04285E63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buNone/>
              <a:defRPr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AFA99-23F0-4A7F-AED6-4112C56798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20E5A-C7FA-4E9F-AA5F-BBD8EE112B5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50B3D-EC2A-431D-A835-B5C9E634F0C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A2C51-6209-4E56-B933-E2B3C246704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2BD0A-B588-42A5-A8F9-AFB2536666E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4315E-681F-49AB-877F-80C6F9C3FE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7A88B-B8E3-4A9F-BFE9-587F7B48CC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4DC81-4898-47ED-93E5-B66F90569BA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3612FF-C63A-4B99-8D4C-3F31E0DCC0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9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2.jpeg"/><Relationship Id="rId7" Type="http://schemas.openxmlformats.org/officeDocument/2006/relationships/slide" Target="slide3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2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第五章 幼儿教育课程活动设计</a:t>
            </a:r>
            <a:endParaRPr lang="zh-CN" altLang="zh-CN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4" action="ppaction://hlinksldjump"/>
              </a:rPr>
              <a:t>第一节  学科领域活动设计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5" action="ppaction://hlinksldjump"/>
              </a:rPr>
              <a:t>第二节  游戏活动设计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6" action="ppaction://hlinksldjump"/>
              </a:rPr>
              <a:t>第三节  区域活动设计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7" action="ppaction://hlinksldjump"/>
              </a:rPr>
              <a:t>第四节  单元主题活动设计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8" action="ppaction://hlinksldjump"/>
              </a:rPr>
              <a:t>第五节  综合课程活动设计</a:t>
            </a:r>
            <a:endParaRPr lang="zh-CN" altLang="zh-CN" sz="2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学科领域活动设计</a:t>
            </a:r>
            <a:endParaRPr lang="zh-CN" altLang="zh-CN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设 计 教 学 活 动 过 程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导 入 环 节 的 策 略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良 好 的 开 端 是 成 功 的 一 半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教 学 活 动 的 导 入 对 整 个 教 学 活 动 的 开 展 有 着 至 关 重 要 的 作 用 。导 入 环 节 主 要 承 担 着 激 发 幼 儿 活 动 兴 趣 、吸 引 幼 儿 注 意 力 及 引 起 下 文 的 作 用 。应 体 现 趣 味 性 、启 发 性 、针 对 性 和 简 洁 性 特 点 。通 常 可 以 通 过 教 具 导 入 法 、文 学 作 品 导 入 法 、音 乐 导入 法 、游 戏 导 入 法 、悬 念 导 入 法 、 情 境 导 入 法 、 谈 话 导 入 法 、 操 作 演 示 导 入 法 等 多 种 方 法进 行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学科领域活动设计</a:t>
            </a:r>
            <a:endParaRPr lang="zh-CN" altLang="zh-CN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zh-CN" dirty="0" smtClean="0"/>
              <a:t>基 本 部 分 的 策 略</a:t>
            </a:r>
          </a:p>
          <a:p>
            <a:r>
              <a:rPr lang="zh-CN" altLang="zh-CN" dirty="0" smtClean="0"/>
              <a:t>活 动 的 基 本 部 分 是 活 动 实 施 最 关 键 的 部 分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关 系 到 活 动 目 标 的 实 现 程 度 。教 师 可 通 过 悬 念 法 、情 绪 渲 染 法 、新 异 操 作 法 、启 发 诱 导 法 、交 流 讨 论 法 、游 戏 法 、竞 赛 法 等 将 活 动 层 层展 开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实 现 预 定 活 动 目 标 。</a:t>
            </a:r>
          </a:p>
          <a:p>
            <a:r>
              <a:rPr lang="en-US" altLang="zh-CN" dirty="0" smtClean="0"/>
              <a:t>3. </a:t>
            </a:r>
            <a:r>
              <a:rPr lang="zh-CN" altLang="zh-CN" dirty="0" smtClean="0"/>
              <a:t>结 束 部 分 的 策 略</a:t>
            </a:r>
          </a:p>
          <a:p>
            <a:r>
              <a:rPr lang="zh-CN" altLang="zh-CN" dirty="0" smtClean="0"/>
              <a:t>导 入 是 教 学 活 动 成 功 的 开 始 </a:t>
            </a:r>
            <a:r>
              <a:rPr lang="en-US" altLang="zh-CN" dirty="0" smtClean="0"/>
              <a:t>,</a:t>
            </a:r>
            <a:r>
              <a:rPr lang="zh-CN" altLang="zh-CN" dirty="0" smtClean="0"/>
              <a:t>结 束 部 分 则 是 活 动 成 功 的 完 美 标 志 。教 学 活 动 结 束 部 分 应 与 开 始 及 基 本 部 分 紧 密 相 连 </a:t>
            </a:r>
            <a:r>
              <a:rPr lang="en-US" altLang="zh-CN" dirty="0" smtClean="0"/>
              <a:t>,</a:t>
            </a:r>
            <a:r>
              <a:rPr lang="zh-CN" altLang="zh-CN" dirty="0" smtClean="0"/>
              <a:t>将 活 动 推 向 新 的 高 峰 </a:t>
            </a:r>
            <a:r>
              <a:rPr lang="en-US" altLang="zh-CN" dirty="0" smtClean="0"/>
              <a:t>,</a:t>
            </a:r>
            <a:r>
              <a:rPr lang="zh-CN" altLang="zh-CN" dirty="0" smtClean="0"/>
              <a:t>延 伸 幼 儿 学 习 激 情 </a:t>
            </a:r>
            <a:r>
              <a:rPr lang="en-US" altLang="zh-CN" dirty="0" smtClean="0"/>
              <a:t>,</a:t>
            </a:r>
            <a:r>
              <a:rPr lang="zh-CN" altLang="zh-CN" dirty="0" smtClean="0"/>
              <a:t>给 幼 儿 留 下 深 刻 印 象 。常 用 的 结 束 方 式 有 </a:t>
            </a:r>
            <a:r>
              <a:rPr lang="en-US" altLang="zh-CN" dirty="0" smtClean="0"/>
              <a:t>: </a:t>
            </a:r>
            <a:r>
              <a:rPr lang="zh-CN" altLang="zh-CN" dirty="0" smtClean="0"/>
              <a:t>总 结 归 纳 法 、 自 然 顺 接 结 尾 法 、 操 作 巩 固 法 、 延 伸 拓 展 法 、 游 戏法 、表 演 法 、任 务 法 。</a:t>
            </a:r>
          </a:p>
          <a:p>
            <a:endParaRPr lang="zh-CN" altLang="zh-CN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游 戏 活 动 设 计</a:t>
            </a:r>
            <a:endParaRPr lang="zh-CN" altLang="zh-CN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一 、游 戏 及 其 特 征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一 </a:t>
            </a:r>
            <a:r>
              <a:rPr lang="en-US" altLang="zh-CN" dirty="0" smtClean="0"/>
              <a:t>,</a:t>
            </a:r>
            <a:r>
              <a:rPr lang="zh-CN" altLang="zh-CN" dirty="0" smtClean="0"/>
              <a:t>游 戏 的 愉 悦 性 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二 </a:t>
            </a:r>
            <a:r>
              <a:rPr lang="en-US" altLang="zh-CN" dirty="0" smtClean="0"/>
              <a:t>,</a:t>
            </a:r>
            <a:r>
              <a:rPr lang="zh-CN" altLang="zh-CN" dirty="0" smtClean="0"/>
              <a:t>游 戏 的 自 主 性 与 自 愿 性 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三 </a:t>
            </a:r>
            <a:r>
              <a:rPr lang="en-US" altLang="zh-CN" dirty="0" smtClean="0"/>
              <a:t>,</a:t>
            </a:r>
            <a:r>
              <a:rPr lang="zh-CN" altLang="zh-CN" dirty="0" smtClean="0"/>
              <a:t>游 戏 的 想 象 性 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四 </a:t>
            </a:r>
            <a:r>
              <a:rPr lang="en-US" altLang="zh-CN" dirty="0" smtClean="0"/>
              <a:t>,</a:t>
            </a:r>
            <a:r>
              <a:rPr lang="zh-CN" altLang="zh-CN" dirty="0" smtClean="0"/>
              <a:t>游 戏 的 有 序 性 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五 </a:t>
            </a:r>
            <a:r>
              <a:rPr lang="en-US" altLang="zh-CN" dirty="0" smtClean="0"/>
              <a:t>,</a:t>
            </a:r>
            <a:r>
              <a:rPr lang="zh-CN" altLang="zh-CN" dirty="0" smtClean="0"/>
              <a:t>游 戏 的 社 会 性 。</a:t>
            </a:r>
            <a:endParaRPr lang="zh-CN" altLang="zh-CN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游 戏 活 动 设 计</a:t>
            </a:r>
            <a:endParaRPr lang="zh-CN" altLang="zh-CN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二 、游 戏 活 动 的 类 型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zh-CN" altLang="zh-CN" dirty="0" smtClean="0"/>
              <a:t>儿 童 游 戏 的 种 类 丰 富 多 彩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其 类 型 主 要 有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根 据 儿 童 社 会 性 发 展 水 平 可 将 游 戏 划 分 为 </a:t>
            </a:r>
            <a:r>
              <a:rPr lang="en-US" altLang="zh-CN" dirty="0" smtClean="0"/>
              <a:t>: </a:t>
            </a:r>
            <a:r>
              <a:rPr lang="zh-CN" altLang="zh-CN" dirty="0" smtClean="0"/>
              <a:t>偶 然 的 行 为 、 游 戏 的 旁 观 者 、 单 独 的 游 戏 、平 行 的 游 戏 、联 合 的 游 戏 和 合 作 的 游 戏 。</a:t>
            </a:r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根 据 教 育 作 用 可 将 游 戏 划 分 为 </a:t>
            </a:r>
            <a:r>
              <a:rPr lang="en-US" altLang="zh-CN" dirty="0" smtClean="0"/>
              <a:t>: </a:t>
            </a:r>
            <a:r>
              <a:rPr lang="zh-CN" altLang="zh-CN" dirty="0" smtClean="0"/>
              <a:t>角 色 游 戏 、 结 构 游 戏 、 表 演 游 戏 、 体 育 游 戏 、 智 力 游 戏 、音 乐 游 戏 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根 据 皮 亚 杰 儿 童 认 知 发 展 理 论 将 游 戏 划 分 为 </a:t>
            </a:r>
            <a:r>
              <a:rPr lang="en-US" altLang="zh-CN" dirty="0" smtClean="0"/>
              <a:t>: </a:t>
            </a:r>
            <a:r>
              <a:rPr lang="zh-CN" altLang="zh-CN" dirty="0" smtClean="0"/>
              <a:t>感 知 运 动 游 戏 、 象 征 性 游 戏 、 结 构 性 游 戏 及 规 则 性 游 戏 四 种 类 型 。</a:t>
            </a:r>
          </a:p>
          <a:p>
            <a:endParaRPr lang="zh-CN" altLang="zh-CN" dirty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游 戏 活 动 设 计</a:t>
            </a:r>
            <a:endParaRPr lang="zh-CN" altLang="zh-CN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三 、游 戏 活 动 的 开 展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合 理 规 划 设 计 游 戏 空 间 、时 间 与 材 料</a:t>
            </a:r>
          </a:p>
          <a:p>
            <a:r>
              <a:rPr lang="zh-CN" altLang="zh-CN" dirty="0" smtClean="0"/>
              <a:t>为 保 证 游 戏 真 正 成 为 幼 儿 的 基 本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发 挥 游 戏 在 幼 儿 生 活 与 学 习 中 的 重 要 地 位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应 将 游 戏 纳 入 幼 儿 园 整 体 课 程 的 管 理 中 。教 师 应 创 造 性 地 规 划 游 戏 空 间 </a:t>
            </a:r>
            <a:r>
              <a:rPr lang="en-US" altLang="zh-CN" dirty="0" smtClean="0"/>
              <a:t>,</a:t>
            </a:r>
            <a:r>
              <a:rPr lang="zh-CN" altLang="zh-CN" dirty="0" smtClean="0"/>
              <a:t>科 学 设 计 各 游 戏 区 空 间 密 度 </a:t>
            </a:r>
            <a:r>
              <a:rPr lang="en-US" altLang="zh-CN" dirty="0" smtClean="0"/>
              <a:t>,</a:t>
            </a:r>
            <a:r>
              <a:rPr lang="zh-CN" altLang="zh-CN" dirty="0" smtClean="0"/>
              <a:t>保 证 儿 童 游 戏 顺 利 开 展 </a:t>
            </a:r>
            <a:r>
              <a:rPr lang="en-US" altLang="zh-CN" dirty="0" smtClean="0"/>
              <a:t>;</a:t>
            </a:r>
            <a:r>
              <a:rPr lang="zh-CN" altLang="zh-CN" dirty="0" smtClean="0"/>
              <a:t>合 理 规 划 游 戏 时 间 </a:t>
            </a:r>
            <a:r>
              <a:rPr lang="en-US" altLang="zh-CN" dirty="0" smtClean="0"/>
              <a:t>,</a:t>
            </a:r>
            <a:r>
              <a:rPr lang="zh-CN" altLang="zh-CN" dirty="0" smtClean="0"/>
              <a:t>将 幼 儿 一 日 生 活 与 幼 儿 游 戏 相 融 合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巧 妙 利 用 幼 儿 在 园 时 间 </a:t>
            </a:r>
            <a:r>
              <a:rPr lang="en-US" altLang="zh-CN" dirty="0" smtClean="0"/>
              <a:t>,</a:t>
            </a:r>
            <a:r>
              <a:rPr lang="zh-CN" altLang="zh-CN" dirty="0" smtClean="0"/>
              <a:t>开 展 幼 儿 游 戏 </a:t>
            </a:r>
            <a:r>
              <a:rPr lang="en-US" altLang="zh-CN" dirty="0" smtClean="0"/>
              <a:t>;</a:t>
            </a:r>
            <a:r>
              <a:rPr lang="zh-CN" altLang="zh-CN" dirty="0" smtClean="0"/>
              <a:t>精 心 设 计 、选 择 游 戏 材 料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为 幼 儿 提 供 数 量 充 足 、 类 型 多 样 、结 构 丰 富 的 游 戏 材 料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做 好 游 戏 的 摆 放 、调 换 、增 补 等 工 作 。</a:t>
            </a:r>
          </a:p>
          <a:p>
            <a:endParaRPr lang="zh-CN" altLang="zh-CN" dirty="0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游 戏 活 动 设 计</a:t>
            </a:r>
            <a:endParaRPr lang="zh-CN" altLang="zh-CN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科 学 定 位 游 戏 中 的 师 幼 关 系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幼 儿 是 游 戏 的 主 体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在 幼 儿 游 戏 中 应 成 为 引 导 者 、支 持 者 与 合 作 者 。幼 儿 在 游 戏 中 享 有 充 分 的 自 主 权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以 依 据 兴 趣 与 需 要 自 主 选 择 参 与 游 戏 的 类 型 、游 戏 的 方 式 、游 戏 的 材 料 、游 戏 的 同 伴 。教 师 在 幼 儿 游 戏 中 应 成 为 观 察 者 、引 导 者 、支 持 者 与 合 作 者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根 据 幼 儿 需 要 </a:t>
            </a:r>
            <a:r>
              <a:rPr lang="en-US" altLang="zh-CN" dirty="0" smtClean="0"/>
              <a:t>,</a:t>
            </a:r>
            <a:r>
              <a:rPr lang="zh-CN" altLang="zh-CN" dirty="0" smtClean="0"/>
              <a:t>选 择 时 机 适 时 介 入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为 幼 儿 游 戏 提 供 适 时 、适 当 、适 度 的 引 导 与 帮 助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游 戏 活 动 设 计</a:t>
            </a:r>
            <a:endParaRPr lang="zh-CN" altLang="zh-CN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提 供 有 效 的 游 戏 指 导</a:t>
            </a:r>
          </a:p>
          <a:p>
            <a:r>
              <a:rPr lang="zh-CN" altLang="zh-CN" dirty="0" smtClean="0"/>
              <a:t>教 师 应 把 握 幼 儿 游 戏 的 </a:t>
            </a:r>
            <a:r>
              <a:rPr lang="en-US" altLang="zh-CN" dirty="0" smtClean="0"/>
              <a:t>3 </a:t>
            </a:r>
            <a:r>
              <a:rPr lang="zh-CN" altLang="zh-CN" dirty="0" smtClean="0"/>
              <a:t>个 时 段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提 供 科 学 有 效 的 指 导 。 第 一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做 好 游 戏 前 的 准 备 工 作 </a:t>
            </a:r>
            <a:r>
              <a:rPr lang="en-US" altLang="zh-CN" dirty="0" smtClean="0"/>
              <a:t>,</a:t>
            </a:r>
            <a:r>
              <a:rPr lang="zh-CN" altLang="zh-CN" dirty="0" smtClean="0"/>
              <a:t>了 解 幼 儿 已 有 知 识 经 验 与 能 力 水 平 </a:t>
            </a:r>
            <a:r>
              <a:rPr lang="en-US" altLang="zh-CN" dirty="0" smtClean="0"/>
              <a:t>, </a:t>
            </a:r>
            <a:r>
              <a:rPr lang="zh-CN" altLang="zh-CN" dirty="0" smtClean="0"/>
              <a:t>为 其 创 设 适 应 性 的 游 戏 时 间 、 场 地 及 材 料 。 第 二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做 好 游 戏 过 程 中 的 观 察 与 指 导 工 作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及 时 观 察 幼 儿 游 戏 表 现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合 理 分 析 幼 儿 在 游 戏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现 场 </a:t>
            </a:r>
            <a:r>
              <a:rPr lang="en-US" altLang="zh-CN" dirty="0" smtClean="0"/>
              <a:t>” </a:t>
            </a:r>
            <a:r>
              <a:rPr lang="zh-CN" altLang="zh-CN" dirty="0" smtClean="0"/>
              <a:t>的 需 求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平 行 者 、合 作 者 等 身 份 自 然 介 入 游 戏 </a:t>
            </a:r>
            <a:r>
              <a:rPr lang="en-US" altLang="zh-CN" dirty="0" smtClean="0"/>
              <a:t>,</a:t>
            </a:r>
            <a:r>
              <a:rPr lang="zh-CN" altLang="zh-CN" dirty="0" smtClean="0"/>
              <a:t>引 导 幼 儿 游 戏 。第 三 </a:t>
            </a:r>
            <a:r>
              <a:rPr lang="en-US" altLang="zh-CN" dirty="0" smtClean="0"/>
              <a:t>,</a:t>
            </a:r>
            <a:r>
              <a:rPr lang="zh-CN" altLang="zh-CN" dirty="0" smtClean="0"/>
              <a:t>做 好 游 戏 后 的 评 价 总 结 工 作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为 幼 儿 提 供 游 戏 后 的 相 互 交 流 与 自 评 机 会 </a:t>
            </a:r>
            <a:r>
              <a:rPr lang="en-US" altLang="zh-CN" dirty="0" smtClean="0"/>
              <a:t>,</a:t>
            </a:r>
            <a:r>
              <a:rPr lang="zh-CN" altLang="zh-CN" dirty="0" smtClean="0"/>
              <a:t>使 幼 儿 在 自 我 反 思 与 同 伴 经 验 中 获 得 自 我 提 升 。</a:t>
            </a:r>
          </a:p>
          <a:p>
            <a:endParaRPr lang="zh-CN" altLang="zh-CN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游 戏 活 动 设 计</a:t>
            </a:r>
            <a:endParaRPr lang="zh-CN" altLang="zh-CN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四 、游 戏 活 动 的 教 学 方 案 设 计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游 戏 活 动 目 标 的 制 定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游 戏 活 动 的 目 标 是 游 戏 的 出 发 点 和 归 宿 </a:t>
            </a:r>
            <a:r>
              <a:rPr lang="en-US" altLang="zh-CN" dirty="0" smtClean="0"/>
              <a:t>,</a:t>
            </a:r>
            <a:r>
              <a:rPr lang="zh-CN" altLang="zh-CN" dirty="0" smtClean="0"/>
              <a:t>科 学 制 定 游 戏 目 标 </a:t>
            </a:r>
            <a:r>
              <a:rPr lang="en-US" altLang="zh-CN" dirty="0" smtClean="0"/>
              <a:t>,</a:t>
            </a:r>
            <a:r>
              <a:rPr lang="zh-CN" altLang="zh-CN" dirty="0" smtClean="0"/>
              <a:t>有 助 于 幼 儿 在 游 戏 中 获 得 真 正 发 展 。目 标 制 定 要 做 到 </a:t>
            </a:r>
            <a:r>
              <a:rPr lang="en-US" altLang="zh-CN" dirty="0" smtClean="0"/>
              <a:t>:</a:t>
            </a:r>
            <a:r>
              <a:rPr lang="zh-CN" altLang="zh-CN" dirty="0" smtClean="0"/>
              <a:t>第 一 </a:t>
            </a:r>
            <a:r>
              <a:rPr lang="en-US" altLang="zh-CN" dirty="0" smtClean="0"/>
              <a:t>,</a:t>
            </a:r>
            <a:r>
              <a:rPr lang="zh-CN" altLang="zh-CN" dirty="0" smtClean="0"/>
              <a:t>目 标 表 述 应 清 晰 具 体 、准 确 简 练 、易 操 作 。第 二 </a:t>
            </a:r>
            <a:r>
              <a:rPr lang="en-US" altLang="zh-CN" dirty="0" smtClean="0"/>
              <a:t>, </a:t>
            </a:r>
            <a:r>
              <a:rPr lang="zh-CN" altLang="zh-CN" dirty="0" smtClean="0"/>
              <a:t>目 标 应 关 注 幼 儿 情 感 态 度 、认 知 与 能 力 三 个 维 度 </a:t>
            </a:r>
            <a:r>
              <a:rPr lang="en-US" altLang="zh-CN" dirty="0" smtClean="0"/>
              <a:t>,</a:t>
            </a:r>
            <a:r>
              <a:rPr lang="zh-CN" altLang="zh-CN" dirty="0" smtClean="0"/>
              <a:t>体 现 全 面 性 。第 三 </a:t>
            </a:r>
            <a:r>
              <a:rPr lang="en-US" altLang="zh-CN" dirty="0" smtClean="0"/>
              <a:t>,</a:t>
            </a:r>
            <a:r>
              <a:rPr lang="zh-CN" altLang="zh-CN" dirty="0" smtClean="0"/>
              <a:t>目 标 应 适 合 幼 儿 的 年 龄 阶 段 要 求 及 幼 儿 的 现 实 需 要 与 兴 趣 。</a:t>
            </a:r>
            <a:r>
              <a:rPr lang="en-US" altLang="zh-CN" dirty="0" smtClean="0"/>
              <a:t> </a:t>
            </a:r>
            <a:endParaRPr lang="zh-CN" altLang="zh-CN" dirty="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游 戏 活 动 设 计</a:t>
            </a:r>
            <a:endParaRPr lang="zh-CN" altLang="zh-CN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游 戏 活 动 准 备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为 幼 儿 游 戏 活 动 提 供 充 分 的 活 动 准 备 </a:t>
            </a:r>
            <a:r>
              <a:rPr lang="en-US" altLang="zh-CN" dirty="0" smtClean="0"/>
              <a:t>,</a:t>
            </a:r>
            <a:r>
              <a:rPr lang="zh-CN" altLang="zh-CN" dirty="0" smtClean="0"/>
              <a:t>做 好 时 间 、空 间 、材 料 及 幼 儿 游 戏 经 验 的 规 划 与准 备 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游 戏 活 动 的 过 程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有 计 划 、有 目 的 、有 组 织 地 设 计 游 戏 的 全 过 程 </a:t>
            </a:r>
            <a:r>
              <a:rPr lang="en-US" altLang="zh-CN" dirty="0" smtClean="0"/>
              <a:t>,</a:t>
            </a:r>
            <a:r>
              <a:rPr lang="zh-CN" altLang="zh-CN" dirty="0" smtClean="0"/>
              <a:t>制 定 游 戏 规 则 、设 计 游 戏 的 形 式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将 集 体 、小 组 与 个 人 等 游 戏 形 式 有 机 结 合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对 游 戏 效 果 进 行 科 学 分 析 与 反 思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区 域 活 动 设 计</a:t>
            </a:r>
            <a:endParaRPr lang="zh-CN" altLang="zh-CN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一 、区 域 活 动 的 内 涵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区 域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又 称 活 动 区 活 动 、区 角 活 动 等 。是 教 师 根 据 幼 儿 的 兴 趣 、需 要 及 发 展 水 平 等 特 点 </a:t>
            </a:r>
            <a:r>
              <a:rPr lang="en-US" altLang="zh-CN" dirty="0" smtClean="0"/>
              <a:t>,</a:t>
            </a:r>
            <a:r>
              <a:rPr lang="zh-CN" altLang="zh-CN" dirty="0" smtClean="0"/>
              <a:t>结 合 幼 儿 园 教 育 教 学 目 标 及 正 在 进 行 的 其 他 教 育 活 动 等 因 素 </a:t>
            </a:r>
            <a:r>
              <a:rPr lang="en-US" altLang="zh-CN" dirty="0" smtClean="0"/>
              <a:t>,</a:t>
            </a:r>
            <a:r>
              <a:rPr lang="zh-CN" altLang="zh-CN" dirty="0" smtClean="0"/>
              <a:t>有 目 的 、有 计 划 地 创 设 活 动 环 境 </a:t>
            </a:r>
            <a:r>
              <a:rPr lang="en-US" altLang="zh-CN" dirty="0" smtClean="0"/>
              <a:t>,</a:t>
            </a:r>
            <a:r>
              <a:rPr lang="zh-CN" altLang="zh-CN" dirty="0" smtClean="0"/>
              <a:t>投 放 适 宜 的 活 动 材 料 </a:t>
            </a:r>
            <a:r>
              <a:rPr lang="en-US" altLang="zh-CN" dirty="0" smtClean="0"/>
              <a:t>,</a:t>
            </a:r>
            <a:r>
              <a:rPr lang="zh-CN" altLang="zh-CN" dirty="0" smtClean="0"/>
              <a:t>让 幼 儿 在 宽 松 和 谐 的 环 境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按 照 自 己 的 能 力 和 意 愿 </a:t>
            </a:r>
            <a:r>
              <a:rPr lang="en-US" altLang="zh-CN" dirty="0" smtClean="0"/>
              <a:t>, </a:t>
            </a:r>
            <a:r>
              <a:rPr lang="zh-CN" altLang="zh-CN" dirty="0" smtClean="0"/>
              <a:t>自 由 选 择 区 域 内 容 和 伙 伴 进 行 自 主 操 作 探 索 的 一 种 活 动 形 式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第一节  学科领域活动设计</a:t>
            </a:r>
            <a:endParaRPr lang="zh-CN" altLang="zh-CN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sz="2900" dirty="0" smtClean="0"/>
              <a:t>一 、幼 儿 园 学 科 领 域 活 动 的 内 涵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200000"/>
              </a:lnSpc>
            </a:pPr>
            <a:r>
              <a:rPr lang="zh-CN" altLang="zh-CN" dirty="0" smtClean="0"/>
              <a:t>幼 儿 园 学 科 领 域 活 动 就 是 将 幼 儿 园 课 程 分 为 若 干 学 科 或 领 域 </a:t>
            </a:r>
            <a:r>
              <a:rPr lang="en-US" altLang="zh-CN" dirty="0" smtClean="0"/>
              <a:t>,</a:t>
            </a:r>
            <a:r>
              <a:rPr lang="zh-CN" altLang="zh-CN" dirty="0" smtClean="0"/>
              <a:t>将 适 合 幼 儿 发 展 的 内 容 系 统 化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学 科 或 领 域 为 单 位 设 计 、组 织 实 施 教 育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达 到 教 学 目 标 的 一 种 教 学 活 动 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区 域 活 动 设 计</a:t>
            </a:r>
            <a:endParaRPr lang="zh-CN" altLang="zh-CN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sz="2900" dirty="0" smtClean="0"/>
              <a:t>二 、区 域 活 动 的 特 点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自 由 、自 主 性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个 性 化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隐 性 指 导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区 域 活 动 设 计</a:t>
            </a:r>
            <a:endParaRPr lang="zh-CN" altLang="zh-CN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三 、区 域 活 动 的 设 计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活 动 区 域 规 划 与 种 类 选 择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科 学 设 置 活 动 区 域 的 类 别</a:t>
            </a:r>
          </a:p>
          <a:p>
            <a:r>
              <a:rPr lang="zh-CN" altLang="zh-CN" dirty="0" smtClean="0"/>
              <a:t>活 动 区 域 的 种 类 按 照 区 域 活 动 的 功 能 可 分 为 四 类 </a:t>
            </a:r>
            <a:r>
              <a:rPr lang="en-US" altLang="zh-CN" dirty="0" smtClean="0"/>
              <a:t>,</a:t>
            </a:r>
            <a:r>
              <a:rPr lang="zh-CN" altLang="zh-CN" dirty="0" smtClean="0"/>
              <a:t>即 表 现 性 区 域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如 表 演 区 、美 工 区 </a:t>
            </a:r>
            <a:r>
              <a:rPr lang="en-US" altLang="zh-CN" dirty="0" smtClean="0"/>
              <a:t>)</a:t>
            </a:r>
            <a:r>
              <a:rPr lang="zh-CN" altLang="zh-CN" dirty="0" smtClean="0"/>
              <a:t>、探 索 性 区 域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如 益 智 区 、建 构 区</a:t>
            </a:r>
            <a:r>
              <a:rPr lang="en-US" altLang="zh-CN" dirty="0" smtClean="0"/>
              <a:t>)</a:t>
            </a:r>
            <a:r>
              <a:rPr lang="zh-CN" altLang="zh-CN" dirty="0" smtClean="0"/>
              <a:t>、欣 赏 性 区 域  </a:t>
            </a:r>
            <a:r>
              <a:rPr lang="en-US" altLang="zh-CN" dirty="0" smtClean="0"/>
              <a:t>(</a:t>
            </a:r>
            <a:r>
              <a:rPr lang="zh-CN" altLang="zh-CN" dirty="0" smtClean="0"/>
              <a:t>主 要 展 示 幼 儿 作 品 或 提 供 开 阔 幼 儿 视 野 的 作 品</a:t>
            </a:r>
            <a:r>
              <a:rPr lang="en-US" altLang="zh-CN" dirty="0" smtClean="0"/>
              <a:t>)</a:t>
            </a:r>
            <a:r>
              <a:rPr lang="zh-CN" altLang="zh-CN" dirty="0" smtClean="0"/>
              <a:t>、运 动 性 区 域  </a:t>
            </a:r>
            <a:r>
              <a:rPr lang="en-US" altLang="zh-CN" dirty="0" smtClean="0"/>
              <a:t>(</a:t>
            </a:r>
            <a:r>
              <a:rPr lang="zh-CN" altLang="zh-CN" dirty="0" smtClean="0"/>
              <a:t>主 要 发 展 幼 儿 的 基 本 动 作 </a:t>
            </a:r>
            <a:r>
              <a:rPr lang="en-US" altLang="zh-CN" dirty="0" smtClean="0"/>
              <a:t>,</a:t>
            </a:r>
            <a:r>
              <a:rPr lang="zh-CN" altLang="zh-CN" dirty="0" smtClean="0"/>
              <a:t>增 强 身 体 协 调 性 与 敏 捷 性</a:t>
            </a:r>
            <a:r>
              <a:rPr lang="en-US" altLang="zh-CN" dirty="0" smtClean="0"/>
              <a:t>);</a:t>
            </a:r>
            <a:r>
              <a:rPr lang="zh-CN" altLang="zh-CN" dirty="0" smtClean="0"/>
              <a:t>按 照 区 域 活 动 的 性 质 可 分 为 三 类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即 常 规 区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如 娃 娃 家 、 阅 读 区 、 益 智 区 、 美 工 区 、 建 构 区 </a:t>
            </a:r>
            <a:r>
              <a:rPr lang="en-US" altLang="zh-CN" dirty="0" smtClean="0"/>
              <a:t>)</a:t>
            </a:r>
            <a:r>
              <a:rPr lang="zh-CN" altLang="zh-CN" dirty="0" smtClean="0"/>
              <a:t>、 主 题 区 </a:t>
            </a:r>
            <a:r>
              <a:rPr lang="en-US" altLang="zh-CN" dirty="0" smtClean="0"/>
              <a:t>(</a:t>
            </a:r>
            <a:r>
              <a:rPr lang="zh-CN" altLang="zh-CN" dirty="0" smtClean="0"/>
              <a:t>将 主 题 活 动 的 内 容 迁 移 到 区 域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让 幼 儿 在 区 域 中 继 续 探 究</a:t>
            </a:r>
            <a:r>
              <a:rPr lang="en-US" altLang="zh-CN" dirty="0" smtClean="0"/>
              <a:t>)</a:t>
            </a:r>
            <a:r>
              <a:rPr lang="zh-CN" altLang="zh-CN" dirty="0" smtClean="0"/>
              <a:t>、特 色 区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区 别 于 其 他 幼 儿 园 或 其 他 班 级 的 园 本 或 带 有 本 班 特 色 的 区 域 </a:t>
            </a:r>
            <a:r>
              <a:rPr lang="en-US" altLang="zh-CN" dirty="0" smtClean="0"/>
              <a:t>); </a:t>
            </a:r>
            <a:r>
              <a:rPr lang="zh-CN" altLang="zh-CN" dirty="0" smtClean="0"/>
              <a:t>按 照 五 大 领 域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可 分 为 运 动 健 康 区 、 社 会 交 往 区 、探 索 发 现 区 、阅 读 表 达 区 、欣 赏 创 作 区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可 在 五 项 区 域 中 再 继 续 细 化 。</a:t>
            </a:r>
          </a:p>
          <a:p>
            <a:endParaRPr lang="zh-CN" altLang="zh-CN" dirty="0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区 域 活 动 设 计</a:t>
            </a:r>
            <a:endParaRPr lang="zh-CN" altLang="zh-CN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2. </a:t>
            </a:r>
            <a:r>
              <a:rPr lang="zh-CN" altLang="zh-CN" dirty="0" smtClean="0"/>
              <a:t>动 态 分 割 活 动 区 域 的 空 间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活 动 区 空 间 的 划 分 </a:t>
            </a:r>
            <a:r>
              <a:rPr lang="en-US" altLang="zh-CN" dirty="0" smtClean="0"/>
              <a:t>,</a:t>
            </a:r>
            <a:r>
              <a:rPr lang="zh-CN" altLang="zh-CN" dirty="0" smtClean="0"/>
              <a:t>要 根 据 活 动 室 的 面 积 、幼 儿 人 数 、区 角 特 点 等 因 素 进 行 。活 动 室 空 间 较 大 </a:t>
            </a:r>
            <a:r>
              <a:rPr lang="en-US" altLang="zh-CN" dirty="0" smtClean="0"/>
              <a:t>,</a:t>
            </a:r>
            <a:r>
              <a:rPr lang="zh-CN" altLang="zh-CN" dirty="0" smtClean="0"/>
              <a:t>则 活 动 区 数 量 可 适 当 多 设 。反 之 </a:t>
            </a:r>
            <a:r>
              <a:rPr lang="en-US" altLang="zh-CN" dirty="0" smtClean="0"/>
              <a:t>,</a:t>
            </a:r>
            <a:r>
              <a:rPr lang="zh-CN" altLang="zh-CN" dirty="0" smtClean="0"/>
              <a:t>则 适 当 减 少 。设 置 的 数 量 通 常 应 满 足 班 内 全 体 幼儿 的 选 择 需 要 。让 全 体 幼 儿 在 同 一 时 间 内 均 能 进 入 不 同 活 动 区 域 活 动 。而 每 个 区 域 的 具 体 面积 则 需 要 考 虑 区 域 所 承 载 的 活 动 目 标 来 设 定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在 实 践 中 适 当 调 整 。如 可 根 据 幼 儿 兴 趣 、 一 次 进 区 的 数 量 、活 动 频 率 、交 互 频 率 与 幅 度 等 综 合 考 虑 。 建 议 活 动 区 域 数 量 为 </a:t>
            </a:r>
            <a:r>
              <a:rPr lang="en-US" altLang="zh-CN" dirty="0" smtClean="0"/>
              <a:t>3~6 </a:t>
            </a:r>
            <a:r>
              <a:rPr lang="zh-CN" altLang="zh-CN" dirty="0" smtClean="0"/>
              <a:t>处 </a:t>
            </a:r>
            <a:r>
              <a:rPr lang="en-US" altLang="zh-CN" dirty="0" smtClean="0"/>
              <a:t>, </a:t>
            </a:r>
            <a:r>
              <a:rPr lang="zh-CN" altLang="zh-CN" dirty="0" smtClean="0"/>
              <a:t>以 确 保 教 育 目 标 的 落 实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区 域 活 动 设 计</a:t>
            </a:r>
            <a:endParaRPr lang="zh-CN" altLang="zh-CN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3. </a:t>
            </a:r>
            <a:r>
              <a:rPr lang="zh-CN" altLang="zh-CN" dirty="0" smtClean="0"/>
              <a:t>合 理 处 置 活 动 区 域 间 的 关 系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各 个 活 动 区 间 既 是 界 限 分 明 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又 有 可 能 具 有 相 容 性 甚 至 是 转 换 性 。第 一 </a:t>
            </a:r>
            <a:r>
              <a:rPr lang="en-US" altLang="zh-CN" dirty="0" smtClean="0"/>
              <a:t>,</a:t>
            </a:r>
            <a:r>
              <a:rPr lang="zh-CN" altLang="zh-CN" dirty="0" smtClean="0"/>
              <a:t>各 个 活 动 区 之 间 应 划 分 清 楚 各 自 界 限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利 于 幼 儿 在 区 域 内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要 注 意 设 计 活 动 区 进 出 通 道 及 区 域 间的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围 栏</a:t>
            </a:r>
            <a:r>
              <a:rPr lang="en-US" altLang="zh-CN" dirty="0" smtClean="0"/>
              <a:t>”,</a:t>
            </a:r>
            <a:r>
              <a:rPr lang="zh-CN" altLang="zh-CN" dirty="0" smtClean="0"/>
              <a:t>做 到 美 观 、实 用 、有 效 。第 二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将 活 动 区 性 质 类 似 的 安 排 在 一 起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将 同 样 需 要</a:t>
            </a:r>
            <a:r>
              <a:rPr lang="en-US" altLang="zh-CN" dirty="0" smtClean="0"/>
              <a:t>“</a:t>
            </a:r>
            <a:r>
              <a:rPr lang="zh-CN" altLang="zh-CN" dirty="0" smtClean="0"/>
              <a:t>静</a:t>
            </a:r>
            <a:r>
              <a:rPr lang="en-US" altLang="zh-CN" dirty="0" smtClean="0"/>
              <a:t>” </a:t>
            </a:r>
            <a:r>
              <a:rPr lang="zh-CN" altLang="zh-CN" dirty="0" smtClean="0"/>
              <a:t>的 区 域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如 阅 读 区 与 益 智 区</a:t>
            </a:r>
            <a:r>
              <a:rPr lang="en-US" altLang="zh-CN" dirty="0" smtClean="0"/>
              <a:t>) </a:t>
            </a:r>
            <a:r>
              <a:rPr lang="zh-CN" altLang="zh-CN" dirty="0" smtClean="0"/>
              <a:t>或 同 样 需 要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动 </a:t>
            </a:r>
            <a:r>
              <a:rPr lang="en-US" altLang="zh-CN" dirty="0" smtClean="0"/>
              <a:t>” </a:t>
            </a:r>
            <a:r>
              <a:rPr lang="zh-CN" altLang="zh-CN" dirty="0" smtClean="0"/>
              <a:t>的 区 域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快 乐 小 厨 房 与 爱 心 医 院 </a:t>
            </a:r>
            <a:r>
              <a:rPr lang="en-US" altLang="zh-CN" dirty="0" smtClean="0"/>
              <a:t>) </a:t>
            </a:r>
            <a:r>
              <a:rPr lang="zh-CN" altLang="zh-CN" dirty="0" smtClean="0"/>
              <a:t>安 排 在 一 起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区 域 活 动 设 计</a:t>
            </a:r>
            <a:endParaRPr lang="zh-CN" altLang="zh-CN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活 动 材 料 的 选 择 与 投 放</a:t>
            </a:r>
          </a:p>
          <a:p>
            <a:r>
              <a:rPr lang="zh-CN" altLang="zh-CN" dirty="0" smtClean="0"/>
              <a:t>区 域 活 动 的 开 展 离 不 开 材 料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为 幼 儿 提 供 何 种 材 料 、何 时 投 放 材 料 、以 何 种 方 式 投 放 材 料 、投 放 的 先 后 顺 序 、材 料 在 该 区 域 内 应 用 时 长 等 关 系 到 幼 儿 区 域 活 动 的 成 效 。应 做 到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材 料 的 选 择 应 适 合 本 班 幼 儿 的 年 龄 特 点 、发 展 水 平 与 兴 趣 需 要 。</a:t>
            </a:r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材 料 的 选 择 要 保 证 安 全 、卫 生 。 </a:t>
            </a:r>
            <a:endParaRPr lang="en-US" altLang="zh-CN" dirty="0" smtClean="0"/>
          </a:p>
          <a:p>
            <a:r>
              <a:rPr lang="en-US" altLang="zh-CN" dirty="0" smtClean="0"/>
              <a:t>(3) </a:t>
            </a:r>
            <a:r>
              <a:rPr lang="zh-CN" altLang="zh-CN" dirty="0" smtClean="0"/>
              <a:t>材 料 应 蕴 藏 教 育 目 标 。</a:t>
            </a:r>
          </a:p>
          <a:p>
            <a:r>
              <a:rPr lang="en-US" altLang="zh-CN" dirty="0" smtClean="0"/>
              <a:t>(4) </a:t>
            </a:r>
            <a:r>
              <a:rPr lang="zh-CN" altLang="zh-CN" dirty="0" smtClean="0"/>
              <a:t>材 料 应 丰 富 生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易 于 激 发 幼 儿 兴 趣 。</a:t>
            </a:r>
            <a:endParaRPr lang="zh-CN" altLang="zh-CN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区 域 活 动 设 计</a:t>
            </a:r>
            <a:endParaRPr lang="zh-CN" altLang="zh-CN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dirty="0" smtClean="0"/>
              <a:t> </a:t>
            </a:r>
            <a:r>
              <a:rPr lang="en-US" altLang="zh-CN" dirty="0" smtClean="0"/>
              <a:t>(5) </a:t>
            </a:r>
            <a:r>
              <a:rPr lang="zh-CN" altLang="zh-CN" dirty="0" smtClean="0"/>
              <a:t>材 料 应 具 有 探 索 性 </a:t>
            </a:r>
            <a:r>
              <a:rPr lang="en-US" altLang="zh-CN" dirty="0" smtClean="0"/>
              <a:t>,</a:t>
            </a:r>
            <a:r>
              <a:rPr lang="zh-CN" altLang="zh-CN" dirty="0" smtClean="0"/>
              <a:t>易 于 引 发 幼 儿 动 手 动 脑 。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(6) </a:t>
            </a:r>
            <a:r>
              <a:rPr lang="zh-CN" altLang="zh-CN" dirty="0" smtClean="0"/>
              <a:t>材 料 要 有 层 次 性 </a:t>
            </a:r>
            <a:r>
              <a:rPr lang="en-US" altLang="zh-CN" dirty="0" smtClean="0"/>
              <a:t>,</a:t>
            </a:r>
            <a:r>
              <a:rPr lang="zh-CN" altLang="zh-CN" dirty="0" smtClean="0"/>
              <a:t>由 浅 入 深 、由 易 到 难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成 系 统 性 。 </a:t>
            </a:r>
            <a:r>
              <a:rPr lang="en-US" altLang="zh-CN" dirty="0" smtClean="0"/>
              <a:t>(7) </a:t>
            </a:r>
            <a:r>
              <a:rPr lang="zh-CN" altLang="zh-CN" dirty="0" smtClean="0"/>
              <a:t>材 料 投 放 应 适 时 更 换 或 补 充 。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区 域 活 动 方 案 的 撰 写</a:t>
            </a:r>
          </a:p>
          <a:p>
            <a:pPr>
              <a:lnSpc>
                <a:spcPct val="200000"/>
              </a:lnSpc>
            </a:pPr>
            <a:r>
              <a:rPr lang="zh-CN" altLang="zh-CN" dirty="0" smtClean="0"/>
              <a:t>区 域 活 动 方 案 的 撰 写 主 要 包 括 </a:t>
            </a:r>
            <a:r>
              <a:rPr lang="en-US" altLang="zh-CN" dirty="0" smtClean="0"/>
              <a:t>:</a:t>
            </a:r>
            <a:r>
              <a:rPr lang="zh-CN" altLang="zh-CN" dirty="0" smtClean="0"/>
              <a:t>区 域 活 动 名 称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年 龄 班 </a:t>
            </a:r>
            <a:r>
              <a:rPr lang="en-US" altLang="zh-CN" dirty="0" smtClean="0"/>
              <a:t>)</a:t>
            </a:r>
            <a:r>
              <a:rPr lang="zh-CN" altLang="zh-CN" dirty="0" smtClean="0"/>
              <a:t>、 设 计 意 图 、 活 动 目 标 、 活 动 准 备 、重 点 指 导 区 域 、活 动 过 程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开 始 环 节 、过 程 环 节 、结 束 环 节</a:t>
            </a:r>
            <a:r>
              <a:rPr lang="en-US" altLang="zh-CN" dirty="0" smtClean="0"/>
              <a:t>)</a:t>
            </a:r>
            <a:r>
              <a:rPr lang="zh-CN" altLang="zh-CN" dirty="0" smtClean="0"/>
              <a:t>。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区 域 活 动 设 计</a:t>
            </a:r>
            <a:endParaRPr lang="zh-CN" altLang="zh-CN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四 、区 域 活 动 的 指 导 策 略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zh-CN" altLang="zh-CN" dirty="0" smtClean="0"/>
              <a:t>在 幼 儿 进 行 区 域 活 动 时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要 细 心 观 察 幼 儿 的 具 体 行 为 表 现 </a:t>
            </a:r>
            <a:r>
              <a:rPr lang="en-US" altLang="zh-CN" dirty="0" smtClean="0"/>
              <a:t>,</a:t>
            </a:r>
            <a:r>
              <a:rPr lang="zh-CN" altLang="zh-CN" dirty="0" smtClean="0"/>
              <a:t>根 据 幼 儿 年 龄 特 点 、 区 域 功 能 特 点 及 个 体 差 异 性 等 因 素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开 展 针 对 性 的 指 导 。 指 导 过 程 应 主 要 采 用 隐 性 指 导 者 身 份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伙 伴 身 份 或 游 戏 中 的 角 色 身 份 平 行 或 直 接 介 入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进 行 有 效 引 导 和 启 发 。注 意 应 用 以 下 指 导 策 略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制 定 并 遵 守 区 域 活 动 规 则</a:t>
            </a:r>
          </a:p>
          <a:p>
            <a:r>
              <a:rPr lang="zh-CN" altLang="zh-CN" dirty="0" smtClean="0"/>
              <a:t>区 域 活 动 规 则 的 制 定 和 遵 守 </a:t>
            </a:r>
            <a:r>
              <a:rPr lang="en-US" altLang="zh-CN" dirty="0" smtClean="0"/>
              <a:t>,</a:t>
            </a:r>
            <a:r>
              <a:rPr lang="zh-CN" altLang="zh-CN" dirty="0" smtClean="0"/>
              <a:t>是 区 域 活 动 能 否 顺 利 开 展 的 必 要 保 障 。可 根 据 幼 儿 的 年 龄 特 点 进 行 师 幼 共 建 区 域 活 动 规 则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引 导 幼 儿 通 过 模 仿 、 游 戏 等 方 式 掌 握 区 域 规 则 。 此 外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根 据 幼 儿 心 理 发 展 特 点 </a:t>
            </a:r>
            <a:r>
              <a:rPr lang="en-US" altLang="zh-CN" dirty="0" smtClean="0"/>
              <a:t>,</a:t>
            </a:r>
            <a:r>
              <a:rPr lang="zh-CN" altLang="zh-CN" dirty="0" smtClean="0"/>
              <a:t>也 可 以 通 过 图 标 图 示 、进 区 卡 等 物 化 方 式 帮 助 幼 儿 主 动 遵 守 规 则 。</a:t>
            </a:r>
          </a:p>
          <a:p>
            <a:endParaRPr lang="zh-CN" altLang="zh-CN" dirty="0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区 域 活 动 设 计</a:t>
            </a:r>
            <a:endParaRPr lang="zh-CN" altLang="zh-CN" dirty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利 用 材 料 指 导 区 域 活 动</a:t>
            </a:r>
          </a:p>
          <a:p>
            <a:r>
              <a:rPr lang="zh-CN" altLang="zh-CN" dirty="0" smtClean="0"/>
              <a:t>材 料 是 活 动 目 标 的 物 化 形 式 </a:t>
            </a:r>
            <a:r>
              <a:rPr lang="en-US" altLang="zh-CN" dirty="0" smtClean="0"/>
              <a:t>,</a:t>
            </a:r>
            <a:r>
              <a:rPr lang="zh-CN" altLang="zh-CN" dirty="0" smtClean="0"/>
              <a:t>通 过 提 供 适 宜 的 材 料 引 导 幼 儿 有 效 开 展 活 动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如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串 吧 </a:t>
            </a:r>
            <a:r>
              <a:rPr lang="en-US" altLang="zh-CN" dirty="0" smtClean="0"/>
              <a:t>”</a:t>
            </a:r>
            <a:r>
              <a:rPr lang="zh-CN" altLang="zh-CN" dirty="0" smtClean="0"/>
              <a:t>游 戏 区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师 幼 共 同 搜 集 、制 作 丰 富 的 材 料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蔬 菜 串 、鸡 腿 串 、蘑 菇 串 等 </a:t>
            </a:r>
            <a:r>
              <a:rPr lang="en-US" altLang="zh-CN" dirty="0" smtClean="0"/>
              <a:t>,</a:t>
            </a:r>
            <a:r>
              <a:rPr lang="zh-CN" altLang="zh-CN" dirty="0" smtClean="0"/>
              <a:t>让 幼 儿 通 过 整 理 货 品 、货 品 上 架 等 操 作 认 识 物 品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并 进 行 分 类 活 动 、 点 数 活 动 、 对 应 活 动 、 按 规 律 排 序等 。还 可 以 为 货 品 贴 上 价 格 签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在 区 域 中 适 时 投 放 儿 童 钱 币 </a:t>
            </a:r>
            <a:r>
              <a:rPr lang="en-US" altLang="zh-CN" dirty="0" smtClean="0"/>
              <a:t>,</a:t>
            </a:r>
            <a:r>
              <a:rPr lang="zh-CN" altLang="zh-CN" dirty="0" smtClean="0"/>
              <a:t>引 导 幼 儿 开 展 购 买 活 动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在活 动 中 认 识 钱 币 </a:t>
            </a:r>
            <a:r>
              <a:rPr lang="en-US" altLang="zh-CN" dirty="0" smtClean="0"/>
              <a:t>,</a:t>
            </a:r>
            <a:r>
              <a:rPr lang="zh-CN" altLang="zh-CN" dirty="0" smtClean="0"/>
              <a:t>感 知 理 解 钱 币 的 用 途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在 游 戏 中 自 然 开 展 </a:t>
            </a:r>
            <a:r>
              <a:rPr lang="en-US" altLang="zh-CN" dirty="0" smtClean="0"/>
              <a:t>10 </a:t>
            </a:r>
            <a:r>
              <a:rPr lang="zh-CN" altLang="zh-CN" dirty="0" smtClean="0"/>
              <a:t>以 内 数 的 加 减 运 算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培 养 合 作 、交 往 、沟 通 等 能 力 。</a:t>
            </a:r>
          </a:p>
          <a:p>
            <a:endParaRPr lang="zh-CN" altLang="zh-CN" dirty="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区 域 活 动 设 计</a:t>
            </a:r>
            <a:endParaRPr lang="zh-CN" altLang="zh-CN" dirty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通 过 同 伴 指 导 区 域 活 动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好 模 仿 是 幼 儿 心 理 特 点 之 一 </a:t>
            </a:r>
            <a:r>
              <a:rPr lang="en-US" altLang="zh-CN" dirty="0" smtClean="0"/>
              <a:t>,</a:t>
            </a:r>
            <a:r>
              <a:rPr lang="zh-CN" altLang="zh-CN" dirty="0" smtClean="0"/>
              <a:t>在 区 域 活 动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会 相 互 模 仿 、互 相 学 习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从 而 使 活 动 富 有 生 机 。同 时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间 还 会 体 现 以 强 带 弱 效 应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在 拼 图 活 动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认 知 和 动 作 技 能 较 强 的幼 儿 往 往 会 成 为 拼 图 能 力 较 弱 幼 儿 的 隐 性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榜 样 </a:t>
            </a:r>
            <a:r>
              <a:rPr lang="en-US" altLang="zh-CN" dirty="0" smtClean="0"/>
              <a:t>”, </a:t>
            </a:r>
            <a:r>
              <a:rPr lang="zh-CN" altLang="zh-CN" dirty="0" smtClean="0"/>
              <a:t>幼 儿 会 自 然 而 然 地 学 习 模 仿 。 因 此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教师 应 利 用 幼 儿 间 好 模 仿 的 特 点 </a:t>
            </a:r>
            <a:r>
              <a:rPr lang="en-US" altLang="zh-CN" dirty="0" smtClean="0"/>
              <a:t>,</a:t>
            </a:r>
            <a:r>
              <a:rPr lang="zh-CN" altLang="zh-CN" dirty="0" smtClean="0"/>
              <a:t>引 导 幼 儿 分 工 协 作 </a:t>
            </a:r>
            <a:r>
              <a:rPr lang="en-US" altLang="zh-CN" dirty="0" smtClean="0"/>
              <a:t>,</a:t>
            </a:r>
            <a:r>
              <a:rPr lang="zh-CN" altLang="zh-CN" dirty="0" smtClean="0"/>
              <a:t>自 然 无 痕 地 实 现 以 强 带 弱 </a:t>
            </a:r>
            <a:r>
              <a:rPr lang="en-US" altLang="zh-CN" dirty="0" smtClean="0"/>
              <a:t>,</a:t>
            </a:r>
            <a:r>
              <a:rPr lang="zh-CN" altLang="zh-CN" dirty="0" smtClean="0"/>
              <a:t>同 伴 互 助 。 </a:t>
            </a:r>
            <a:endParaRPr lang="zh-CN" altLang="zh-CN" dirty="0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区 域 活 动 设 计</a:t>
            </a:r>
            <a:endParaRPr lang="zh-CN" altLang="zh-CN" dirty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通 过 角 色 转 换 指 导 区 域 活 动</a:t>
            </a:r>
          </a:p>
          <a:p>
            <a:r>
              <a:rPr lang="zh-CN" altLang="zh-CN" dirty="0" smtClean="0"/>
              <a:t>在 区 域 活 动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既 是 观 察 者 </a:t>
            </a:r>
            <a:r>
              <a:rPr lang="en-US" altLang="zh-CN" dirty="0" smtClean="0"/>
              <a:t>,</a:t>
            </a:r>
            <a:r>
              <a:rPr lang="zh-CN" altLang="zh-CN" dirty="0" smtClean="0"/>
              <a:t>同 时 也 应 根 据 实 际 需 要 成 为 参 与 者 。当 幼 儿 遇 到 困 惑无 法 自 解 时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应 对 活 动 进 行 及 时 指 导 </a:t>
            </a:r>
            <a:r>
              <a:rPr lang="en-US" altLang="zh-CN" dirty="0" smtClean="0"/>
              <a:t>,</a:t>
            </a:r>
            <a:r>
              <a:rPr lang="zh-CN" altLang="zh-CN" dirty="0" smtClean="0"/>
              <a:t>通 常 应 以 玩 伴 的 身 份 参 与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发 挥 隐 性 指 导 作 用 。教 师 参 与 幼 儿 活 动 有 两 种 常 见 方 式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平 行 介 入 方 式</a:t>
            </a:r>
          </a:p>
          <a:p>
            <a:r>
              <a:rPr lang="zh-CN" altLang="zh-CN" dirty="0" smtClean="0"/>
              <a:t>教 师 以 活 动 者 身 份 融 入 区 域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平 等 地 在 区 域 中 操 作 或 摆 弄 材 料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不 直 接 与 幼 儿 产 生 互 动活 动 。但 是 </a:t>
            </a:r>
            <a:r>
              <a:rPr lang="en-US" altLang="zh-CN" dirty="0" smtClean="0"/>
              <a:t>,</a:t>
            </a:r>
            <a:r>
              <a:rPr lang="zh-CN" altLang="zh-CN" dirty="0" smtClean="0"/>
              <a:t>由 于 与 幼 儿 在 同 一 区 域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容 易 成 为 幼 儿 的 模 仿 对 象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从 而 隐 性 地 引 导 幼 儿 的 具 体 活 动 。</a:t>
            </a:r>
            <a:endParaRPr lang="zh-CN" altLang="zh-CN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学科领域活动设计</a:t>
            </a:r>
            <a:endParaRPr lang="zh-CN" altLang="zh-CN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sz="2900" dirty="0" smtClean="0"/>
              <a:t>二 、幼 儿 园 学 科 领 域 活 动 的 特 点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系 统 性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计 划 性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可 操 作 性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区 域 活 动 设 计</a:t>
            </a:r>
            <a:endParaRPr lang="zh-CN" altLang="zh-CN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2. </a:t>
            </a:r>
            <a:r>
              <a:rPr lang="zh-CN" altLang="zh-CN" dirty="0" smtClean="0"/>
              <a:t>交 叉 介 入 方 式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教 师 以 活 动 者 身 份 参 与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与 幼 儿 一 同 游 戏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在 共 同 活 动 中 了 解 幼 儿 游 戏 的 开 展 情况 </a:t>
            </a:r>
            <a:r>
              <a:rPr lang="en-US" altLang="zh-CN" dirty="0" smtClean="0"/>
              <a:t>,</a:t>
            </a:r>
            <a:r>
              <a:rPr lang="zh-CN" altLang="zh-CN" dirty="0" smtClean="0"/>
              <a:t>适 时 引 导 幼 儿 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五</a:t>
            </a:r>
            <a:r>
              <a:rPr lang="en-US" altLang="zh-CN" dirty="0" smtClean="0"/>
              <a:t>) </a:t>
            </a:r>
            <a:r>
              <a:rPr lang="zh-CN" altLang="zh-CN" dirty="0" smtClean="0"/>
              <a:t>通 过 问 题 讨 论 指 导 区 域 活 动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区 域 活 动 尽 管 是 幼 儿 自 主 性 活 动 </a:t>
            </a:r>
            <a:r>
              <a:rPr lang="en-US" altLang="zh-CN" dirty="0" smtClean="0"/>
              <a:t>, </a:t>
            </a:r>
            <a:r>
              <a:rPr lang="zh-CN" altLang="zh-CN" dirty="0" smtClean="0"/>
              <a:t>但 在 活 动 前 进 行 讨 论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可 帮 助 幼 儿 明 确 活 动 的 目 的 性 </a:t>
            </a:r>
            <a:r>
              <a:rPr lang="en-US" altLang="zh-CN" dirty="0" smtClean="0"/>
              <a:t>;</a:t>
            </a:r>
            <a:r>
              <a:rPr lang="zh-CN" altLang="zh-CN" dirty="0" smtClean="0"/>
              <a:t>活 动 中 组 织 讨 论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以 使 困 难 与 纠 纷 得 以 解 决 </a:t>
            </a:r>
            <a:r>
              <a:rPr lang="en-US" altLang="zh-CN" dirty="0" smtClean="0"/>
              <a:t>;</a:t>
            </a:r>
            <a:r>
              <a:rPr lang="zh-CN" altLang="zh-CN" dirty="0" smtClean="0"/>
              <a:t>活 动 后 进 行 讨 论 </a:t>
            </a:r>
            <a:r>
              <a:rPr lang="en-US" altLang="zh-CN" dirty="0" smtClean="0"/>
              <a:t>,</a:t>
            </a:r>
            <a:r>
              <a:rPr lang="zh-CN" altLang="zh-CN" dirty="0" smtClean="0"/>
              <a:t>有 利 于 分 享 经 验 、 展示 成 果 </a:t>
            </a:r>
            <a:r>
              <a:rPr lang="en-US" altLang="zh-CN" dirty="0" smtClean="0"/>
              <a:t>,</a:t>
            </a:r>
            <a:r>
              <a:rPr lang="zh-CN" altLang="zh-CN" dirty="0" smtClean="0"/>
              <a:t>获 取 同 伴 经 验 资 源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单 元 主 题 活 动 设 计</a:t>
            </a:r>
            <a:endParaRPr lang="zh-CN" altLang="zh-CN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一 、单 元 主 题 活 动 的 内 涵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主 题 教 学 活 动 在 我 国 最 早 可 追 溯 到 陈 鹤 琴 的 单 元 教 学 。所 谓 单 元 主 题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就 是 在 一 段 时 间 内 </a:t>
            </a:r>
            <a:r>
              <a:rPr lang="en-US" altLang="zh-CN" dirty="0" smtClean="0"/>
              <a:t>,</a:t>
            </a:r>
            <a:r>
              <a:rPr lang="zh-CN" altLang="zh-CN" dirty="0" smtClean="0"/>
              <a:t>围 绕 一 个 具 有 内 在 脉 络 和 价 值 关 联 的 中 心 内 容  </a:t>
            </a:r>
            <a:r>
              <a:rPr lang="en-US" altLang="zh-CN" dirty="0" smtClean="0"/>
              <a:t>(</a:t>
            </a:r>
            <a:r>
              <a:rPr lang="zh-CN" altLang="zh-CN" dirty="0" smtClean="0"/>
              <a:t>主 题</a:t>
            </a:r>
            <a:r>
              <a:rPr lang="en-US" altLang="zh-CN" dirty="0" smtClean="0"/>
              <a:t>) </a:t>
            </a:r>
            <a:r>
              <a:rPr lang="zh-CN" altLang="zh-CN" dirty="0" smtClean="0"/>
              <a:t>组 织 教 育 教 学 活 动 。它 打 破了 学 科 之 间 的 界 限 </a:t>
            </a:r>
            <a:r>
              <a:rPr lang="en-US" altLang="zh-CN" dirty="0" smtClean="0"/>
              <a:t>,</a:t>
            </a:r>
            <a:r>
              <a:rPr lang="zh-CN" altLang="zh-CN" dirty="0" smtClean="0"/>
              <a:t>将 各 领 域 的 内 容 围 绕 一 个 中 心 有 机 连 接 起 来 </a:t>
            </a:r>
            <a:r>
              <a:rPr lang="en-US" altLang="zh-CN" dirty="0" smtClean="0"/>
              <a:t>,</a:t>
            </a:r>
            <a:r>
              <a:rPr lang="zh-CN" altLang="zh-CN" dirty="0" smtClean="0"/>
              <a:t>让 幼 儿 通 过 某 一 单 元 的 系列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获 得 与 中 心 有 关 的 较 为 完 整 的 经 验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单 元 主 题 活 动 设 计</a:t>
            </a:r>
            <a:endParaRPr lang="zh-CN" altLang="zh-CN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二 、单 元 主 题 活 动 的 特 点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内 容 的 系 统 性 与 整 合 性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教 育 资 源 一 体 化</a:t>
            </a:r>
          </a:p>
          <a:p>
            <a:pPr>
              <a:lnSpc>
                <a:spcPct val="150000"/>
              </a:lnSpc>
            </a:pPr>
            <a:r>
              <a:rPr lang="zh-CN" altLang="zh-CN" sz="2900" dirty="0" smtClean="0"/>
              <a:t>三 、单 元 主 题 活 动 的 设 计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单 元 主 题 活 动 的 设 计 主 要 包 括 主 题 的 来 源 、主 题 的 确 立 、目 标 的 确 立 、内 容 的 预 设 、 主 题 网 络 架 构 、区 域 的 创 设 及 具 体 活 动 方 案 的 设 计 等 要 素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单 元 主 题 活 动 设 计</a:t>
            </a:r>
            <a:endParaRPr lang="zh-CN" altLang="zh-CN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主 题 来 源 的 选 择</a:t>
            </a:r>
          </a:p>
          <a:p>
            <a:r>
              <a:rPr lang="zh-CN" altLang="zh-CN" dirty="0" smtClean="0"/>
              <a:t>主 题 的 来 源 广 泛 </a:t>
            </a:r>
            <a:r>
              <a:rPr lang="en-US" altLang="zh-CN" dirty="0" smtClean="0"/>
              <a:t>,</a:t>
            </a:r>
            <a:r>
              <a:rPr lang="zh-CN" altLang="zh-CN" dirty="0" smtClean="0"/>
              <a:t>应 从 幼 儿 的 兴 趣 与 需 要 出 发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与 幼 儿 已 有 经 验 与 能 力 相 适 应 </a:t>
            </a:r>
            <a:r>
              <a:rPr lang="en-US" altLang="zh-CN" dirty="0" smtClean="0"/>
              <a:t>,</a:t>
            </a:r>
            <a:r>
              <a:rPr lang="zh-CN" altLang="zh-CN" dirty="0" smtClean="0"/>
              <a:t>贴 近 幼 儿 实 际 经 验 。主 题 的 来 源 包 括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从 幼 儿 关 注 的 话 题 中 寻 找 主 题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主 题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我 爱 旅 行</a:t>
            </a:r>
            <a:r>
              <a:rPr lang="en-US" altLang="zh-CN" dirty="0" smtClean="0"/>
              <a:t>”</a:t>
            </a:r>
            <a:r>
              <a:rPr lang="zh-CN" altLang="zh-CN" dirty="0" smtClean="0"/>
              <a:t>。</a:t>
            </a:r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从 幼 儿 自 身 的 生 活 事 件 和 关 注 的 事 件 中 寻 找 主 题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主 题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奥 运 畅 想</a:t>
            </a:r>
            <a:r>
              <a:rPr lang="en-US" altLang="zh-CN" dirty="0" smtClean="0"/>
              <a:t>”</a:t>
            </a:r>
            <a:r>
              <a:rPr lang="zh-CN" altLang="zh-CN" dirty="0" smtClean="0"/>
              <a:t>。 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3) </a:t>
            </a:r>
            <a:r>
              <a:rPr lang="zh-CN" altLang="zh-CN" dirty="0" smtClean="0"/>
              <a:t>从 幼 儿 感 兴 趣 的 文 学 和 艺 术 作 品 中 寻 找 主 题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主 题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我 喜 爱 的 动 画 片</a:t>
            </a:r>
            <a:r>
              <a:rPr lang="en-US" altLang="zh-CN" dirty="0" smtClean="0"/>
              <a:t>”</a:t>
            </a:r>
            <a:r>
              <a:rPr lang="zh-CN" altLang="zh-CN" dirty="0" smtClean="0"/>
              <a:t>。 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4) </a:t>
            </a:r>
            <a:r>
              <a:rPr lang="zh-CN" altLang="zh-CN" dirty="0" smtClean="0"/>
              <a:t>从 幼 儿 关 注 的 人 物 角 色 中 寻 找 主 题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主 题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亲 亲 一 家 人</a:t>
            </a:r>
            <a:r>
              <a:rPr lang="en-US" altLang="zh-CN" dirty="0" smtClean="0"/>
              <a:t>”</a:t>
            </a:r>
            <a:r>
              <a:rPr lang="zh-CN" altLang="zh-CN" dirty="0" smtClean="0"/>
              <a:t>。 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5) </a:t>
            </a:r>
            <a:r>
              <a:rPr lang="zh-CN" altLang="zh-CN" dirty="0" smtClean="0"/>
              <a:t>围 绕 节 日 、纪 念 日 、时 令 等 寻 找 主 题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主 题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中 秋 月 圆</a:t>
            </a:r>
            <a:r>
              <a:rPr lang="en-US" altLang="zh-CN" dirty="0" smtClean="0"/>
              <a:t>”</a:t>
            </a:r>
            <a:r>
              <a:rPr lang="zh-CN" altLang="zh-CN" dirty="0" smtClean="0"/>
              <a:t>。 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6) </a:t>
            </a:r>
            <a:r>
              <a:rPr lang="zh-CN" altLang="zh-CN" dirty="0" smtClean="0"/>
              <a:t>利 用 环 境 寻 找 主 题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主 题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我 爱 家 乡</a:t>
            </a:r>
            <a:r>
              <a:rPr lang="en-US" altLang="zh-CN" dirty="0" smtClean="0"/>
              <a:t>”</a:t>
            </a:r>
            <a:r>
              <a:rPr lang="zh-CN" altLang="zh-CN" dirty="0" smtClean="0"/>
              <a:t>。</a:t>
            </a:r>
          </a:p>
          <a:p>
            <a:endParaRPr lang="zh-CN" altLang="zh-CN" dirty="0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单 元 主 题 活 动 设 计</a:t>
            </a:r>
            <a:endParaRPr lang="zh-CN" altLang="zh-CN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主 题 的 确 立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在 主 题 源 确 定 的 基 础 上 </a:t>
            </a:r>
            <a:r>
              <a:rPr lang="en-US" altLang="zh-CN" dirty="0" smtClean="0"/>
              <a:t>,</a:t>
            </a:r>
            <a:r>
              <a:rPr lang="zh-CN" altLang="zh-CN" dirty="0" smtClean="0"/>
              <a:t>要 进 一 步 确 定 主 题 并 命 名 。确 立 时 要 注 意 </a:t>
            </a:r>
            <a:r>
              <a:rPr lang="en-US" altLang="zh-CN" dirty="0" smtClean="0"/>
              <a:t>: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</a:t>
            </a:r>
            <a:r>
              <a:rPr lang="zh-CN" altLang="zh-CN" dirty="0" smtClean="0"/>
              <a:t>一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题 是 否 符 合 幼 儿 的 兴 趣 与 需 要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</a:t>
            </a:r>
            <a:r>
              <a:rPr lang="zh-CN" altLang="zh-CN" dirty="0" smtClean="0"/>
              <a:t>二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题 的 教 育 价 值 如 何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实 现 何 种 教 育 目 标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</a:t>
            </a:r>
            <a:r>
              <a:rPr lang="zh-CN" altLang="zh-CN" dirty="0" smtClean="0"/>
              <a:t>三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题 蕴 </a:t>
            </a:r>
            <a:r>
              <a:rPr lang="zh-CN" altLang="zh-CN" dirty="0" smtClean="0"/>
              <a:t>藏哪 </a:t>
            </a:r>
            <a:r>
              <a:rPr lang="zh-CN" altLang="zh-CN" dirty="0" smtClean="0"/>
              <a:t>些 教 育 内 容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通 过 学 习 可 获 得 何 种 教 育 经 验 。 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</a:t>
            </a:r>
            <a:r>
              <a:rPr lang="zh-CN" altLang="zh-CN" dirty="0" smtClean="0"/>
              <a:t>四 </a:t>
            </a:r>
            <a:r>
              <a:rPr lang="en-US" altLang="zh-CN" dirty="0" smtClean="0"/>
              <a:t>, </a:t>
            </a:r>
            <a:r>
              <a:rPr lang="zh-CN" altLang="zh-CN" dirty="0" smtClean="0"/>
              <a:t>该 主 题 与 其 他 主 题 的 关 联 度 </a:t>
            </a:r>
            <a:r>
              <a:rPr lang="zh-CN" altLang="zh-CN" dirty="0" smtClean="0"/>
              <a:t>如何 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</a:t>
            </a:r>
            <a:r>
              <a:rPr lang="zh-CN" altLang="zh-CN" dirty="0" smtClean="0"/>
              <a:t>五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题 的 可 行 性 问 题 </a:t>
            </a:r>
            <a:r>
              <a:rPr lang="en-US" altLang="zh-CN" dirty="0" smtClean="0"/>
              <a:t>,</a:t>
            </a:r>
            <a:r>
              <a:rPr lang="zh-CN" altLang="zh-CN" dirty="0" smtClean="0"/>
              <a:t>所 需 材 料 与 环 境 是 否 容 易 获 得 等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单 元 主 题 活 动 设 计</a:t>
            </a:r>
            <a:endParaRPr lang="zh-CN" altLang="zh-CN" dirty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四 、单 元 主 题 活 动 的 指 </a:t>
            </a:r>
            <a:r>
              <a:rPr lang="zh-CN" altLang="zh-CN" sz="2900" dirty="0" smtClean="0"/>
              <a:t>导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尊 重 幼 儿 兴 趣 与 需 要</a:t>
            </a:r>
          </a:p>
          <a:p>
            <a:r>
              <a:rPr lang="zh-CN" altLang="zh-CN" dirty="0" smtClean="0"/>
              <a:t>从 主 题 的 选 择 与 确 立 、主 题 目 标 的 制 定 到 主 题 具 体 活 动 方 案 的 制 定 均 应 考 虑 幼 儿 兴 趣 与 需 要 </a:t>
            </a:r>
            <a:r>
              <a:rPr lang="en-US" altLang="zh-CN" dirty="0" smtClean="0"/>
              <a:t>,</a:t>
            </a:r>
            <a:r>
              <a:rPr lang="zh-CN" altLang="zh-CN" dirty="0" smtClean="0"/>
              <a:t>了 解 幼 儿 发 展 现 状 与 需 要 </a:t>
            </a:r>
            <a:r>
              <a:rPr lang="en-US" altLang="zh-CN" dirty="0" smtClean="0"/>
              <a:t>,</a:t>
            </a:r>
            <a:r>
              <a:rPr lang="zh-CN" altLang="zh-CN" dirty="0" smtClean="0"/>
              <a:t>激 发 幼 儿 参 与 活 动 的 兴 趣 并 鼓 励 幼 儿 主 动 发 现 问 题 、 提 出 问 题 、解 决 问 题 </a:t>
            </a:r>
            <a:r>
              <a:rPr lang="en-US" altLang="zh-CN" dirty="0" smtClean="0"/>
              <a:t>,</a:t>
            </a:r>
            <a:r>
              <a:rPr lang="zh-CN" altLang="zh-CN" dirty="0" smtClean="0"/>
              <a:t>使 幼 儿 在 主 题 活 动 中 获 得 发 展 </a:t>
            </a:r>
            <a:r>
              <a:rPr lang="zh-CN" altLang="zh-CN" dirty="0" smtClean="0"/>
              <a:t>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提 供 支 持 性 环 境</a:t>
            </a:r>
          </a:p>
          <a:p>
            <a:r>
              <a:rPr lang="zh-CN" altLang="zh-CN" dirty="0" smtClean="0"/>
              <a:t>为 幼 儿 创 设 适 合 主 题 的 学 习 环 境 </a:t>
            </a:r>
            <a:r>
              <a:rPr lang="en-US" altLang="zh-CN" dirty="0" smtClean="0"/>
              <a:t>,</a:t>
            </a:r>
            <a:r>
              <a:rPr lang="zh-CN" altLang="zh-CN" dirty="0" smtClean="0"/>
              <a:t>提 供 与 主 题 有 关 的 丰 富 有 趣 的 操 作 材 料 及 环 境 布 置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创 设 轻 松 愉 悦 、民 主 和 谐 的 活 动 氛 围 </a:t>
            </a:r>
            <a:r>
              <a:rPr lang="en-US" altLang="zh-CN" dirty="0" smtClean="0"/>
              <a:t>,</a:t>
            </a:r>
            <a:r>
              <a:rPr lang="zh-CN" altLang="zh-CN" dirty="0" smtClean="0"/>
              <a:t>使 幼 儿 在 支 持 性 的 学 习 环 境 中 获 得 丰 富 的 情 感 体 验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并 在 认 知 与 能 力 上 得 到 提 升 。</a:t>
            </a:r>
          </a:p>
          <a:p>
            <a:endParaRPr lang="zh-CN" altLang="zh-CN" dirty="0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单 元 主 题 活 动 设 计</a:t>
            </a:r>
            <a:endParaRPr lang="zh-CN" altLang="zh-CN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注 重 观 察 幼 儿 及 活 动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教 师 应 注 重 观 察 、倾 听 幼 儿 </a:t>
            </a:r>
            <a:r>
              <a:rPr lang="en-US" altLang="zh-CN" dirty="0" smtClean="0"/>
              <a:t>,</a:t>
            </a:r>
            <a:r>
              <a:rPr lang="zh-CN" altLang="zh-CN" dirty="0" smtClean="0"/>
              <a:t>了 解 幼 儿 的 兴 趣 、想 法 及 遇 到 的 问 题 </a:t>
            </a:r>
            <a:r>
              <a:rPr lang="en-US" altLang="zh-CN" dirty="0" smtClean="0"/>
              <a:t>,</a:t>
            </a:r>
            <a:r>
              <a:rPr lang="zh-CN" altLang="zh-CN" dirty="0" smtClean="0"/>
              <a:t>把 握 介 入 的 最 佳 时 机 </a:t>
            </a:r>
            <a:r>
              <a:rPr lang="en-US" altLang="zh-CN" dirty="0" smtClean="0"/>
              <a:t>,</a:t>
            </a:r>
            <a:r>
              <a:rPr lang="zh-CN" altLang="zh-CN" dirty="0" smtClean="0"/>
              <a:t>引 导 幼 儿 进 行 观 察 、探 究 、讨 论 。此 外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应 做 好 观 察 记 录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及 时 发 现 幼 儿 在 主 题 活 动 中 的 表 现 、发 展 水 平 及 存 在 问 题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从 而 为 下 一 步 主 题 活 动 的 开 展 提 供 科 学 依 据 和 方 向 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重 视 启 发 与 引 导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在 观 察 基 础 上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应 将 启 发 引 导 贯 穿 在 活 动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适 时 、适 度 地 提 供 帮 助 。注 意 发 挥 幼 儿 主 体 地 位 </a:t>
            </a:r>
            <a:r>
              <a:rPr lang="en-US" altLang="zh-CN" dirty="0" smtClean="0"/>
              <a:t>,</a:t>
            </a:r>
            <a:r>
              <a:rPr lang="zh-CN" altLang="zh-CN" dirty="0" smtClean="0"/>
              <a:t>通 过 启 发 性 问 题 引 导 幼 儿 进 一 步 探 究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五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综 合 课 程 活 动 设 计</a:t>
            </a:r>
            <a:endParaRPr lang="zh-CN" altLang="zh-CN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一 、综 合 课 程 的 内 </a:t>
            </a:r>
            <a:r>
              <a:rPr lang="zh-CN" altLang="zh-CN" sz="2900" dirty="0" smtClean="0"/>
              <a:t>涵</a:t>
            </a:r>
            <a:r>
              <a:rPr lang="en-US" altLang="zh-CN" sz="2900" dirty="0" smtClean="0"/>
              <a:t> 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综 合 课 程 是 指 根 据 幼 儿 身 心 发 展 需 要 </a:t>
            </a:r>
            <a:r>
              <a:rPr lang="en-US" altLang="zh-CN" dirty="0" smtClean="0"/>
              <a:t>,</a:t>
            </a:r>
            <a:r>
              <a:rPr lang="zh-CN" altLang="zh-CN" dirty="0" smtClean="0"/>
              <a:t>顺 应 各 种 教 育 要 素 之 间 相 互 联 系 、相 互 作 用 的 客 观 规 律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从 综 合 性 入 手 </a:t>
            </a:r>
            <a:r>
              <a:rPr lang="en-US" altLang="zh-CN" dirty="0" smtClean="0"/>
              <a:t>,</a:t>
            </a:r>
            <a:r>
              <a:rPr lang="zh-CN" altLang="zh-CN" dirty="0" smtClean="0"/>
              <a:t>合 理 地 选 择 教 育 内 容 、教 育 手 段 和 方 法 </a:t>
            </a:r>
            <a:r>
              <a:rPr lang="en-US" altLang="zh-CN" dirty="0" smtClean="0"/>
              <a:t>,</a:t>
            </a:r>
            <a:r>
              <a:rPr lang="zh-CN" altLang="zh-CN" dirty="0" smtClean="0"/>
              <a:t>科 学 地 组 织 教 育 过 程 而 建 构 的 一 种 课 程 模 式 。集 中 表 现 在 教 育 内 容 、教 育 手 段 和 教 育 过 程 三 个 方 面 的 综 合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及 主 题 活 动 、一 日 活 动 和 个 别 活 动 三 个 层 次 的 综 合 。</a:t>
            </a:r>
            <a:endParaRPr lang="zh-CN" altLang="zh-CN" dirty="0"/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五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综 合 课 程 活 动 设 计</a:t>
            </a:r>
            <a:endParaRPr lang="zh-CN" altLang="zh-CN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二 、综 合 课 程 的 优 点 与 不 </a:t>
            </a:r>
            <a:r>
              <a:rPr lang="zh-CN" altLang="zh-CN" sz="2900" dirty="0" smtClean="0"/>
              <a:t>足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综 合 课 程 的 优 点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综 合 课 程 是 有 关 联 的 课 程 </a:t>
            </a:r>
            <a:r>
              <a:rPr lang="en-US" altLang="zh-CN" dirty="0" smtClean="0"/>
              <a:t>, </a:t>
            </a:r>
            <a:r>
              <a:rPr lang="zh-CN" altLang="zh-CN" dirty="0" smtClean="0"/>
              <a:t>重 视 各 领 域 之 间 的 有 机 联 系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教 学 内 容 既 可 以 以 某 一 学 科 知 识 为 线 索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又 可 以 渗 透 其 他 学 科 的 知 识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为 幼 儿 建 构 不 割 裂 的 知 识 系 统 。</a:t>
            </a:r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综 合 课 程 由 幼 儿 一 起 参 与 设 计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能 符 合 幼 儿 的 兴 趣 和 需 要 </a:t>
            </a:r>
            <a:r>
              <a:rPr lang="en-US" altLang="zh-CN" dirty="0" smtClean="0"/>
              <a:t>,</a:t>
            </a:r>
            <a:r>
              <a:rPr lang="zh-CN" altLang="zh-CN" dirty="0" smtClean="0"/>
              <a:t>能 促 进 幼 儿 主 动 学 习 。</a:t>
            </a:r>
          </a:p>
          <a:p>
            <a:r>
              <a:rPr lang="en-US" altLang="zh-CN" dirty="0" smtClean="0"/>
              <a:t>3. </a:t>
            </a:r>
            <a:r>
              <a:rPr lang="zh-CN" altLang="zh-CN" dirty="0" smtClean="0"/>
              <a:t>综 合 课 程 关 注 幼 儿 的 整 体 性 发 展 </a:t>
            </a:r>
            <a:r>
              <a:rPr lang="en-US" altLang="zh-CN" dirty="0" smtClean="0"/>
              <a:t>, </a:t>
            </a:r>
            <a:r>
              <a:rPr lang="zh-CN" altLang="zh-CN" dirty="0" smtClean="0"/>
              <a:t>使 幼 儿 认 知 、 情 感 和 身 体 各 个 方 面 的 发 展 相 互 支 持 、相 互 增 强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从 而 在 综 合 性 的 活 动 中 积 累 活 动 经 验 和 知 识 。</a:t>
            </a:r>
          </a:p>
          <a:p>
            <a:endParaRPr lang="zh-CN" altLang="zh-CN" dirty="0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五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综 合 课 程 活 动 设 计</a:t>
            </a:r>
            <a:endParaRPr lang="zh-CN" altLang="zh-CN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综 合 课 程 的 不 足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综 合 课 程 单 一 化 </a:t>
            </a:r>
            <a:r>
              <a:rPr lang="en-US" altLang="zh-CN" dirty="0" smtClean="0"/>
              <a:t>,</a:t>
            </a:r>
            <a:r>
              <a:rPr lang="zh-CN" altLang="zh-CN" dirty="0" smtClean="0"/>
              <a:t>综 合 课 程 在 设 计 时 容 易 流 于 形 式 </a:t>
            </a:r>
            <a:r>
              <a:rPr lang="en-US" altLang="zh-CN" dirty="0" smtClean="0"/>
              <a:t>, </a:t>
            </a:r>
            <a:r>
              <a:rPr lang="zh-CN" altLang="zh-CN" dirty="0" smtClean="0"/>
              <a:t>着 重 从 学 科 角 度 思 考 主 题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将 各 个 学 科 简 单 拼 接 。</a:t>
            </a:r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综 合 课 程 过 于 泛 化 </a:t>
            </a:r>
            <a:r>
              <a:rPr lang="en-US" altLang="zh-CN" dirty="0" smtClean="0"/>
              <a:t>,</a:t>
            </a:r>
            <a:r>
              <a:rPr lang="zh-CN" altLang="zh-CN" dirty="0" smtClean="0"/>
              <a:t>表 现 为 非 综 合 课 程 也 冠 以 综 合 课 程 之 名 。</a:t>
            </a:r>
          </a:p>
          <a:p>
            <a:r>
              <a:rPr lang="zh-CN" altLang="zh-CN" sz="2900" dirty="0" smtClean="0"/>
              <a:t>三 、综 合 课 程 模 式 的 教 育 活 动 设 计</a:t>
            </a:r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综 合 课 程 模 式 教 育 活 动 设 计 的 基 本 要 求 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1) </a:t>
            </a:r>
            <a:r>
              <a:rPr lang="zh-CN" altLang="zh-CN" dirty="0" smtClean="0"/>
              <a:t>教 育 活 动 应 充 分 考 虑 幼 儿 的 个 体 差 异 性 </a:t>
            </a:r>
            <a:r>
              <a:rPr lang="en-US" altLang="zh-CN" dirty="0" smtClean="0"/>
              <a:t>,</a:t>
            </a:r>
            <a:r>
              <a:rPr lang="zh-CN" altLang="zh-CN" dirty="0" smtClean="0"/>
              <a:t>应 包 含 多 种 类 型 、多 种 水 平 、多 种 层 次 </a:t>
            </a:r>
            <a:r>
              <a:rPr lang="zh-CN" altLang="zh-CN" dirty="0" smtClean="0"/>
              <a:t>的教 </a:t>
            </a:r>
            <a:r>
              <a:rPr lang="zh-CN" altLang="zh-CN" dirty="0" smtClean="0"/>
              <a:t>育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满 足 不 同 需 要 的 幼 儿 。允 许 幼 儿 自 主 选 择 与 主 动 生 成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允 许 幼 儿 以 不 同 方 式 </a:t>
            </a:r>
            <a:r>
              <a:rPr lang="zh-CN" altLang="zh-CN" dirty="0" smtClean="0"/>
              <a:t>主动 </a:t>
            </a:r>
            <a:r>
              <a:rPr lang="zh-CN" altLang="zh-CN" dirty="0" smtClean="0"/>
              <a:t>学 习 探 究 。</a:t>
            </a:r>
            <a:endParaRPr lang="zh-CN" altLang="zh-CN" dirty="0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学科领域活动设计</a:t>
            </a:r>
            <a:endParaRPr lang="zh-CN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三 、学 科 领 域 活 动 的 设 计 要 素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确 立 教 学 活 动 目 标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活 动 目 标 制 定 的 依 据</a:t>
            </a:r>
          </a:p>
          <a:p>
            <a:r>
              <a:rPr lang="zh-CN" altLang="zh-CN" dirty="0" smtClean="0"/>
              <a:t>教 学 活 动 目 标 的 制 定 </a:t>
            </a:r>
            <a:r>
              <a:rPr lang="en-US" altLang="zh-CN" dirty="0" smtClean="0"/>
              <a:t>,</a:t>
            </a:r>
            <a:r>
              <a:rPr lang="zh-CN" altLang="zh-CN" dirty="0" smtClean="0"/>
              <a:t>需 要 依 据 以 下 几 点 </a:t>
            </a:r>
            <a:r>
              <a:rPr lang="en-US" altLang="zh-CN" dirty="0" smtClean="0"/>
              <a:t>: </a:t>
            </a:r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活 动 目 标 的 制 定 需 要 依 据 国 家 教 育 部 门 颁 布 的 政 策 、 文 件 来 确 立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如</a:t>
            </a:r>
            <a:r>
              <a:rPr lang="en-US" altLang="zh-CN" dirty="0" smtClean="0"/>
              <a:t>   </a:t>
            </a:r>
            <a:r>
              <a:rPr lang="zh-CN" altLang="zh-CN" dirty="0" smtClean="0"/>
              <a:t>《纲 要 》 《指南》 等 精 神 要 求</a:t>
            </a:r>
            <a:r>
              <a:rPr lang="en-US" altLang="zh-CN" dirty="0" smtClean="0"/>
              <a:t>),</a:t>
            </a:r>
            <a:r>
              <a:rPr lang="zh-CN" altLang="zh-CN" dirty="0" smtClean="0"/>
              <a:t>遵 循 幼 儿 园 教 育 的 总 目 标 及 学 科 领 域 目 标 的 总 体 要 求 设 计 具 体 活 动 目 标 。</a:t>
            </a:r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活 动 目 标 的 制 定 要 充 分 考 虑 幼 儿 的 发 展 规 律 </a:t>
            </a:r>
            <a:r>
              <a:rPr lang="en-US" altLang="zh-CN" dirty="0" smtClean="0"/>
              <a:t>,</a:t>
            </a:r>
            <a:r>
              <a:rPr lang="zh-CN" altLang="zh-CN" dirty="0" smtClean="0"/>
              <a:t>适 应 幼 儿 的 年 龄 阶 段 及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最 近 发 展 区 间</a:t>
            </a:r>
            <a:r>
              <a:rPr lang="en-US" altLang="zh-CN" dirty="0" smtClean="0"/>
              <a:t>” </a:t>
            </a:r>
            <a:r>
              <a:rPr lang="zh-CN" altLang="zh-CN" dirty="0" smtClean="0"/>
              <a:t>的 要 求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促 进 幼 儿 发 展 。</a:t>
            </a:r>
          </a:p>
          <a:p>
            <a:endParaRPr lang="zh-CN" altLang="zh-CN" dirty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五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综 合 课 程 活 动 设 计</a:t>
            </a:r>
            <a:endParaRPr lang="zh-CN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(2) </a:t>
            </a:r>
            <a:r>
              <a:rPr lang="zh-CN" altLang="zh-CN" dirty="0" smtClean="0"/>
              <a:t>教 育 活 动 应 面 向 全 体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与 群 体 幼 儿 的 发 展 水 平 相 适 应 。教 师 在 关 注 幼 儿 个 体 差 异 </a:t>
            </a:r>
            <a:r>
              <a:rPr lang="zh-CN" altLang="zh-CN" dirty="0" smtClean="0"/>
              <a:t>性的 </a:t>
            </a:r>
            <a:r>
              <a:rPr lang="zh-CN" altLang="zh-CN" dirty="0" smtClean="0"/>
              <a:t>同 时 </a:t>
            </a:r>
            <a:r>
              <a:rPr lang="en-US" altLang="zh-CN" dirty="0" smtClean="0"/>
              <a:t>,</a:t>
            </a:r>
            <a:r>
              <a:rPr lang="zh-CN" altLang="zh-CN" dirty="0" smtClean="0"/>
              <a:t>要 把 握 幼 儿 一 般 性 特 点 和 教 育 目 标 价 值 </a:t>
            </a:r>
            <a:r>
              <a:rPr lang="en-US" altLang="zh-CN" dirty="0" smtClean="0"/>
              <a:t>,</a:t>
            </a:r>
            <a:r>
              <a:rPr lang="zh-CN" altLang="zh-CN" dirty="0" smtClean="0"/>
              <a:t>使 幼 儿 能 在 与 其 他 幼 儿 一 起 学 习 的 过 程 中 通 过 合 作 、分 享 、商 量 、讨 论 、妥 协 等 相 互 作 用 方 式 得 到 发 展 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(3) </a:t>
            </a:r>
            <a:r>
              <a:rPr lang="zh-CN" altLang="zh-CN" dirty="0" smtClean="0"/>
              <a:t>教 育 活 动 应 将 各 领 域 有 机 结 合 。 在 综 合 课 程 教 育 活 动 的 设 计 中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教 师 应 注 重 </a:t>
            </a:r>
            <a:r>
              <a:rPr lang="zh-CN" altLang="zh-CN" dirty="0" smtClean="0"/>
              <a:t>将不 </a:t>
            </a:r>
            <a:r>
              <a:rPr lang="zh-CN" altLang="zh-CN" dirty="0" smtClean="0"/>
              <a:t>同 领 域 的 内 容 、 不 同 的 学 习 方 式 有 机 融 合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将 各 领 域 内 容 相 互 渗 透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并 使 其 成 为 一 个 相 互 关 联 的 完 整 体 系 。</a:t>
            </a:r>
            <a:endParaRPr lang="zh-CN" altLang="zh-CN" dirty="0"/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五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综 合 课 程 活 动 设 计</a:t>
            </a:r>
            <a:endParaRPr lang="zh-CN" altLang="zh-CN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综 合 课 程 模 式 教 育 活 动 设 计 的 基 本 方 法</a:t>
            </a:r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围 绕 中 心 课 题 设 计 主 题 活 动 。将 零 散 的 学 习 材 料 整 理 规 划 成 统 一 有 序 的 知 识 体 系 </a:t>
            </a:r>
            <a:r>
              <a:rPr lang="en-US" altLang="zh-CN" dirty="0" smtClean="0"/>
              <a:t>,</a:t>
            </a:r>
            <a:r>
              <a:rPr lang="zh-CN" altLang="zh-CN" dirty="0" smtClean="0"/>
              <a:t>促 </a:t>
            </a:r>
            <a:r>
              <a:rPr lang="zh-CN" altLang="zh-CN" dirty="0" smtClean="0"/>
              <a:t>进 幼 儿 的 认 知 、情 感 、能 力 、个 性 、身 体 等 方 面 的 协 调 发 展 。 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2) </a:t>
            </a:r>
            <a:r>
              <a:rPr lang="zh-CN" altLang="zh-CN" dirty="0" smtClean="0"/>
              <a:t>交 叉 开 展 主 题 活 动 。在 一 段 时 间 内 </a:t>
            </a:r>
            <a:r>
              <a:rPr lang="en-US" altLang="zh-CN" dirty="0" smtClean="0"/>
              <a:t>,</a:t>
            </a:r>
            <a:r>
              <a:rPr lang="zh-CN" altLang="zh-CN" dirty="0" smtClean="0"/>
              <a:t>确 定 一 个 重 点 </a:t>
            </a:r>
            <a:r>
              <a:rPr lang="en-US" altLang="zh-CN" dirty="0" smtClean="0"/>
              <a:t>,</a:t>
            </a:r>
            <a:r>
              <a:rPr lang="zh-CN" altLang="zh-CN" dirty="0" smtClean="0"/>
              <a:t>选 定 教 育 内 容 及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构 </a:t>
            </a:r>
            <a:r>
              <a:rPr lang="zh-CN" altLang="zh-CN" dirty="0" smtClean="0"/>
              <a:t>成几 </a:t>
            </a:r>
            <a:r>
              <a:rPr lang="zh-CN" altLang="zh-CN" dirty="0" smtClean="0"/>
              <a:t>个 主 题 交 叉 进 行 。 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3) </a:t>
            </a:r>
            <a:r>
              <a:rPr lang="zh-CN" altLang="zh-CN" dirty="0" smtClean="0"/>
              <a:t>综 合 运 用 教 育 方 式 。围 绕 教 育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综 合 运 用 游 戏 、正 式 教 育 活 动 、参 观 、体 验 </a:t>
            </a:r>
            <a:r>
              <a:rPr lang="zh-CN" altLang="zh-CN" dirty="0" smtClean="0"/>
              <a:t>等教 </a:t>
            </a:r>
            <a:r>
              <a:rPr lang="zh-CN" altLang="zh-CN" dirty="0" smtClean="0"/>
              <a:t>育 手 段 </a:t>
            </a:r>
            <a:r>
              <a:rPr lang="en-US" altLang="zh-CN" dirty="0" smtClean="0"/>
              <a:t>,</a:t>
            </a:r>
            <a:r>
              <a:rPr lang="zh-CN" altLang="zh-CN" dirty="0" smtClean="0"/>
              <a:t>达 成 综 合 课 程 目 标 。</a:t>
            </a:r>
          </a:p>
          <a:p>
            <a:r>
              <a:rPr lang="en-US" altLang="zh-CN" dirty="0" smtClean="0"/>
              <a:t>(4) </a:t>
            </a:r>
            <a:r>
              <a:rPr lang="zh-CN" altLang="zh-CN" dirty="0" smtClean="0"/>
              <a:t>灵 活 应 用 教 学 方 法 。 在 综 合 课 程 教 学 中 应 灵 活 运 用 操 作 、 实 验 、 讨 论 、 发 现 、 表 达 、创 造 、表 演 、游 戏 等 多 种 方 法 </a:t>
            </a:r>
            <a:r>
              <a:rPr lang="en-US" altLang="zh-CN" dirty="0" smtClean="0"/>
              <a:t>,</a:t>
            </a:r>
            <a:r>
              <a:rPr lang="zh-CN" altLang="zh-CN" dirty="0" smtClean="0"/>
              <a:t>使 幼 儿 在 动 口 、动 手 、动 脑 中 主 动 探 究 。</a:t>
            </a:r>
          </a:p>
          <a:p>
            <a:r>
              <a:rPr lang="zh-CN" altLang="zh-CN" sz="2900" dirty="0" smtClean="0"/>
              <a:t>四 、综 合 课 程 模 式 教 育 活 动 设 计 示 例</a:t>
            </a:r>
          </a:p>
          <a:p>
            <a:endParaRPr lang="zh-CN" altLang="zh-CN" dirty="0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学科领域活动设计</a:t>
            </a:r>
            <a:endParaRPr lang="zh-CN" altLang="zh-CN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 smtClean="0"/>
              <a:t>(3) </a:t>
            </a:r>
            <a:r>
              <a:rPr lang="zh-CN" altLang="zh-CN" dirty="0" smtClean="0"/>
              <a:t>活 动 目 标 的 制 定 要 依 据 各 学 科 领 域 自 身 的 特 点 和 规 律 </a:t>
            </a:r>
            <a:r>
              <a:rPr lang="en-US" altLang="zh-CN" dirty="0" smtClean="0"/>
              <a:t>,</a:t>
            </a:r>
            <a:r>
              <a:rPr lang="zh-CN" altLang="zh-CN" dirty="0" smtClean="0"/>
              <a:t>确 保 目 标 内 容 的 科 学 性 与 系 统 性 。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(4) </a:t>
            </a:r>
            <a:r>
              <a:rPr lang="zh-CN" altLang="zh-CN" dirty="0" smtClean="0"/>
              <a:t>活 动 目 标 的 制 定 也 要 充 分 考 虑 本 地 区 、 本 园 的 具 体 特 点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如 幼 儿 园 现 有 的 物 质 条 件 、教 师 自 身 情 况 等</a:t>
            </a:r>
            <a:r>
              <a:rPr lang="en-US" altLang="zh-CN" dirty="0" smtClean="0"/>
              <a:t>),</a:t>
            </a:r>
            <a:r>
              <a:rPr lang="zh-CN" altLang="zh-CN" dirty="0" smtClean="0"/>
              <a:t>设 计 出 真 正 适 合 本 地 区 、本 园 、本 班 幼 儿 发 展 的 活 动 目 标 。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学科领域活动设计</a:t>
            </a:r>
            <a:endParaRPr lang="zh-CN" altLang="zh-CN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 smtClean="0"/>
              <a:t>2. </a:t>
            </a:r>
            <a:r>
              <a:rPr lang="zh-CN" altLang="zh-CN" dirty="0" smtClean="0"/>
              <a:t>活 动 目 标 拟 定 的 注 意 事 项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(1) </a:t>
            </a:r>
            <a:r>
              <a:rPr lang="zh-CN" altLang="zh-CN" dirty="0" smtClean="0"/>
              <a:t>活 动 目 标 应 具 有 年 龄 适 应 性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(2) </a:t>
            </a:r>
            <a:r>
              <a:rPr lang="zh-CN" altLang="zh-CN" dirty="0" smtClean="0"/>
              <a:t>活 动 目 标 应 具 体 明 确 </a:t>
            </a:r>
            <a:r>
              <a:rPr lang="en-US" altLang="zh-CN" dirty="0" smtClean="0"/>
              <a:t>,</a:t>
            </a:r>
            <a:r>
              <a:rPr lang="zh-CN" altLang="zh-CN" dirty="0" smtClean="0"/>
              <a:t>避 免 笼 统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(3) </a:t>
            </a:r>
            <a:r>
              <a:rPr lang="zh-CN" altLang="zh-CN" dirty="0" smtClean="0"/>
              <a:t>活 动 目 标 涵 盖 面 要 广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(4) </a:t>
            </a:r>
            <a:r>
              <a:rPr lang="zh-CN" altLang="zh-CN" dirty="0" smtClean="0"/>
              <a:t>表 述 角 度 尽 量 保 持 一 致</a:t>
            </a:r>
            <a:endParaRPr lang="zh-CN" altLang="zh-CN" dirty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学科领域活动设计</a:t>
            </a:r>
            <a:endParaRPr lang="zh-CN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选 择 教 学 活 动 内 容</a:t>
            </a:r>
          </a:p>
          <a:p>
            <a:r>
              <a:rPr lang="zh-CN" altLang="zh-CN" dirty="0" smtClean="0"/>
              <a:t>《纲 要》 和  《指 南》 将 幼 儿 园 教 学 内 容 划 分 为 健 康 、科 学 、社 会 、语 言 、艺 术 五 个 领 域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进 行 了 分 门 别 类 的 界 定 。学 会 选 择 教 学 内 容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是 每 位 教 师 所 必 须 具 备 的 能 力 。 一 般 来 说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教 师 在 确 定 了 教 学 活 动 目 标 后 </a:t>
            </a:r>
            <a:r>
              <a:rPr lang="en-US" altLang="zh-CN" dirty="0" smtClean="0"/>
              <a:t>,</a:t>
            </a:r>
            <a:r>
              <a:rPr lang="zh-CN" altLang="zh-CN" dirty="0" smtClean="0"/>
              <a:t>就 要 按 照 活 动 目 标 来 选 择 教 学 活 动 内 容 。教 师 选 择 教 学 活 动 内 容 的 基 本 范 围 为 </a:t>
            </a:r>
            <a:r>
              <a:rPr lang="en-US" altLang="zh-CN" dirty="0" smtClean="0"/>
              <a:t>:</a:t>
            </a:r>
            <a:r>
              <a:rPr lang="zh-CN" altLang="zh-CN" dirty="0" smtClean="0"/>
              <a:t>有 助 于 培 养 幼 儿 情 感 态 度 的 内 容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如 艺 术 活 动 中 的 喜 欢 参 与 绘 画 活 动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对 手 指 印 画 感 兴 趣 </a:t>
            </a:r>
            <a:r>
              <a:rPr lang="en-US" altLang="zh-CN" dirty="0" smtClean="0"/>
              <a:t>;</a:t>
            </a:r>
            <a:r>
              <a:rPr lang="zh-CN" altLang="zh-CN" dirty="0" smtClean="0"/>
              <a:t>有 助 于 发 展 幼 儿 基 本 能 力 的 内 容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语 言 活 动 中 的 创 编 故 事 、续 编 故 事 结 尾 等 </a:t>
            </a:r>
            <a:r>
              <a:rPr lang="en-US" altLang="zh-CN" dirty="0" smtClean="0"/>
              <a:t>;</a:t>
            </a:r>
            <a:r>
              <a:rPr lang="zh-CN" altLang="zh-CN" dirty="0" smtClean="0"/>
              <a:t>有 助 于 幼 儿 获 得 基 础 知 识 的 内 容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科 学 活 动 中 认 识 蚂 蚁 的 外 部 特 征 。</a:t>
            </a:r>
          </a:p>
          <a:p>
            <a:endParaRPr lang="zh-CN" altLang="zh-CN" dirty="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学科领域活动设计</a:t>
            </a:r>
            <a:endParaRPr lang="zh-CN" altLang="zh-CN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创 设 教 学 环 境 与 材 料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《纲 要》 中 对 强 调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提 供 丰 富 的 可 操 作 的 材 料 </a:t>
            </a:r>
            <a:r>
              <a:rPr lang="en-US" altLang="zh-CN" dirty="0" smtClean="0"/>
              <a:t>, </a:t>
            </a:r>
            <a:r>
              <a:rPr lang="zh-CN" altLang="zh-CN" dirty="0" smtClean="0"/>
              <a:t>为 每 个 幼 儿 都 能 运 用 感 官 、 多 种 方 式 进 行 探 索 提 供 活 动 的 条 件</a:t>
            </a:r>
            <a:r>
              <a:rPr lang="en-US" altLang="zh-CN" dirty="0" smtClean="0"/>
              <a:t>”</a:t>
            </a:r>
            <a:r>
              <a:rPr lang="zh-CN" altLang="zh-CN" dirty="0" smtClean="0"/>
              <a:t>。幼 儿 操 作 材 料 主 要 是 幼 儿 在 活 动 中 摆 弄 、 操 作 的 实 物 性 材 料 、 图片 性 材 料 及 符 号 性 材 料 </a:t>
            </a:r>
            <a:r>
              <a:rPr lang="en-US" altLang="zh-CN" dirty="0" smtClean="0"/>
              <a:t>,</a:t>
            </a:r>
            <a:r>
              <a:rPr lang="zh-CN" altLang="zh-CN" dirty="0" smtClean="0"/>
              <a:t>是 幼 儿 参 与 活 动 所 不 可 缺 少 的 有 效 载 体 。此 外 </a:t>
            </a:r>
            <a:r>
              <a:rPr lang="en-US" altLang="zh-CN" dirty="0" smtClean="0"/>
              <a:t>,</a:t>
            </a:r>
            <a:r>
              <a:rPr lang="zh-CN" altLang="zh-CN" dirty="0" smtClean="0"/>
              <a:t>良 好 的 活 动 环 境 也 有 利 于 幼 儿 身 临 其 境 地 感 知 、体 验 </a:t>
            </a:r>
            <a:r>
              <a:rPr lang="en-US" altLang="zh-CN" dirty="0" smtClean="0"/>
              <a:t>,</a:t>
            </a:r>
            <a:r>
              <a:rPr lang="zh-CN" altLang="zh-CN" dirty="0" smtClean="0"/>
              <a:t>获 取 大 量 感 性 经 验 。</a:t>
            </a:r>
            <a:endParaRPr lang="zh-CN" altLang="zh-CN" dirty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学科领域活动设计</a:t>
            </a:r>
            <a:endParaRPr lang="zh-CN" altLang="zh-CN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教 师 应 注 意 </a:t>
            </a:r>
            <a:r>
              <a:rPr lang="en-US" altLang="zh-CN" dirty="0" smtClean="0"/>
              <a:t>:</a:t>
            </a:r>
            <a:r>
              <a:rPr lang="zh-CN" altLang="zh-CN" dirty="0" smtClean="0"/>
              <a:t>第 一 </a:t>
            </a:r>
            <a:r>
              <a:rPr lang="en-US" altLang="zh-CN" dirty="0" smtClean="0"/>
              <a:t>,</a:t>
            </a:r>
            <a:r>
              <a:rPr lang="zh-CN" altLang="zh-CN" dirty="0" smtClean="0"/>
              <a:t>要 创 设 适 合 幼 儿 学 习 体 验 的 环 境 </a:t>
            </a:r>
            <a:r>
              <a:rPr lang="en-US" altLang="zh-CN" dirty="0" smtClean="0"/>
              <a:t>,</a:t>
            </a:r>
            <a:r>
              <a:rPr lang="zh-CN" altLang="zh-CN" dirty="0" smtClean="0"/>
              <a:t>收 集 、选 择 适 合 幼 儿 摆 弄 操 作 的 材 料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由 教 师 独 立 完 成 </a:t>
            </a:r>
            <a:r>
              <a:rPr lang="en-US" altLang="zh-CN" dirty="0" smtClean="0"/>
              <a:t>,</a:t>
            </a:r>
            <a:r>
              <a:rPr lang="zh-CN" altLang="zh-CN" dirty="0" smtClean="0"/>
              <a:t>也 可 由 师 幼及 家 长 共 同 参 与 创 设 及 选 择 。如 中 班 科 学 探 索 活 动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蛋 宝 宝 洗 澡</a:t>
            </a:r>
            <a:r>
              <a:rPr lang="en-US" altLang="zh-CN" dirty="0" smtClean="0"/>
              <a:t>” </a:t>
            </a:r>
            <a:r>
              <a:rPr lang="zh-CN" altLang="zh-CN" dirty="0" smtClean="0"/>
              <a:t>中 的 生 熟 鸡 蛋 、蛋 壳 均 是由 教 师 及 家 长 合 作 收 集 </a:t>
            </a:r>
            <a:r>
              <a:rPr lang="en-US" altLang="zh-CN" dirty="0" smtClean="0"/>
              <a:t>, </a:t>
            </a:r>
            <a:r>
              <a:rPr lang="zh-CN" altLang="zh-CN" dirty="0" smtClean="0"/>
              <a:t>为 活 动 的 实 施 提 供 了 基 础 性 保 障 。 第 二 </a:t>
            </a:r>
            <a:r>
              <a:rPr lang="en-US" altLang="zh-CN" dirty="0" smtClean="0"/>
              <a:t>, </a:t>
            </a:r>
            <a:r>
              <a:rPr lang="zh-CN" altLang="zh-CN" dirty="0" smtClean="0"/>
              <a:t>环 境 与 材 料 要 丰 富 、 有 效 。一 方 面 </a:t>
            </a:r>
            <a:r>
              <a:rPr lang="en-US" altLang="zh-CN" dirty="0" smtClean="0"/>
              <a:t>,</a:t>
            </a:r>
            <a:r>
              <a:rPr lang="zh-CN" altLang="zh-CN" dirty="0" smtClean="0"/>
              <a:t>环 境 与 材 料 的 创 设 要 体 现 丰 富 性 与 多 样 化 特 点 </a:t>
            </a:r>
            <a:r>
              <a:rPr lang="en-US" altLang="zh-CN" dirty="0" smtClean="0"/>
              <a:t>;</a:t>
            </a:r>
            <a:r>
              <a:rPr lang="zh-CN" altLang="zh-CN" dirty="0" smtClean="0"/>
              <a:t>另 一 方 面 </a:t>
            </a:r>
            <a:r>
              <a:rPr lang="en-US" altLang="zh-CN" dirty="0" smtClean="0"/>
              <a:t>,</a:t>
            </a:r>
            <a:r>
              <a:rPr lang="zh-CN" altLang="zh-CN" dirty="0" smtClean="0"/>
              <a:t>要 在 众 多 的 材 料 中选 取 最 适 合 本 次 教 学 活 动 的 操 作 材 料 </a:t>
            </a:r>
            <a:r>
              <a:rPr lang="en-US" altLang="zh-CN" dirty="0" smtClean="0"/>
              <a:t>,</a:t>
            </a:r>
            <a:r>
              <a:rPr lang="zh-CN" altLang="zh-CN" dirty="0" smtClean="0"/>
              <a:t>创 设 适 宜 的 活 动 环 境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最 大 限 度 地 体 现 环 境 与 材 料 的 教 育 价 值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7399</Words>
  <Application>Microsoft Office PowerPoint</Application>
  <PresentationFormat>全屏显示(4:3)</PresentationFormat>
  <Paragraphs>305</Paragraphs>
  <Slides>41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默认设计模板</vt:lpstr>
      <vt:lpstr>第五章 幼儿教育课程活动设计</vt:lpstr>
      <vt:lpstr>第一节  学科领域活动设计</vt:lpstr>
      <vt:lpstr>第一节  学科领域活动设计</vt:lpstr>
      <vt:lpstr>第一节  学科领域活动设计</vt:lpstr>
      <vt:lpstr>第一节  学科领域活动设计</vt:lpstr>
      <vt:lpstr>第一节  学科领域活动设计</vt:lpstr>
      <vt:lpstr>第一节  学科领域活动设计</vt:lpstr>
      <vt:lpstr>第一节  学科领域活动设计</vt:lpstr>
      <vt:lpstr>第一节  学科领域活动设计</vt:lpstr>
      <vt:lpstr>第一节  学科领域活动设计</vt:lpstr>
      <vt:lpstr>第一节  学科领域活动设计</vt:lpstr>
      <vt:lpstr>第 二 节 游 戏 活 动 设 计</vt:lpstr>
      <vt:lpstr>第 二 节 游 戏 活 动 设 计</vt:lpstr>
      <vt:lpstr>第 二 节 游 戏 活 动 设 计</vt:lpstr>
      <vt:lpstr>第 二 节 游 戏 活 动 设 计</vt:lpstr>
      <vt:lpstr>第 二 节 游 戏 活 动 设 计</vt:lpstr>
      <vt:lpstr>第 二 节 游 戏 活 动 设 计</vt:lpstr>
      <vt:lpstr>第 二 节 游 戏 活 动 设 计</vt:lpstr>
      <vt:lpstr>第 三 节 区 域 活 动 设 计</vt:lpstr>
      <vt:lpstr>第 三 节 区 域 活 动 设 计</vt:lpstr>
      <vt:lpstr>第 三 节 区 域 活 动 设 计</vt:lpstr>
      <vt:lpstr>第 三 节 区 域 活 动 设 计</vt:lpstr>
      <vt:lpstr>第 三 节 区 域 活 动 设 计</vt:lpstr>
      <vt:lpstr>第 三 节 区 域 活 动 设 计</vt:lpstr>
      <vt:lpstr>第 三 节 区 域 活 动 设 计</vt:lpstr>
      <vt:lpstr>第 三 节 区 域 活 动 设 计</vt:lpstr>
      <vt:lpstr>第 三 节 区 域 活 动 设 计</vt:lpstr>
      <vt:lpstr>第 三 节 区 域 活 动 设 计</vt:lpstr>
      <vt:lpstr>第 三 节 区 域 活 动 设 计</vt:lpstr>
      <vt:lpstr>第 三 节 区 域 活 动 设 计</vt:lpstr>
      <vt:lpstr>第 四 节 单 元 主 题 活 动 设 计</vt:lpstr>
      <vt:lpstr>第 四 节 单 元 主 题 活 动 设 计</vt:lpstr>
      <vt:lpstr>第 四 节 单 元 主 题 活 动 设 计</vt:lpstr>
      <vt:lpstr>第 四 节 单 元 主 题 活 动 设 计</vt:lpstr>
      <vt:lpstr>第 四 节 单 元 主 题 活 动 设 计</vt:lpstr>
      <vt:lpstr>第 四 节 单 元 主 题 活 动 设 计</vt:lpstr>
      <vt:lpstr>第 五 节 综 合 课 程 活 动 设 计</vt:lpstr>
      <vt:lpstr>第 五 节 综 合 课 程 活 动 设 计</vt:lpstr>
      <vt:lpstr>第 五 节 综 合 课 程 活 动 设 计</vt:lpstr>
      <vt:lpstr>第 五 节 综 合 课 程 活 动 设 计</vt:lpstr>
      <vt:lpstr>第 五 节 综 合 课 程 活 动 设 计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</dc:creator>
  <cp:lastModifiedBy>six</cp:lastModifiedBy>
  <cp:revision>46</cp:revision>
  <cp:lastPrinted>1601-01-01T00:00:00Z</cp:lastPrinted>
  <dcterms:created xsi:type="dcterms:W3CDTF">1601-01-01T00:00:00Z</dcterms:created>
  <dcterms:modified xsi:type="dcterms:W3CDTF">2018-03-06T07:24:21Z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