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23" r:id="rId2"/>
    <p:sldId id="771" r:id="rId3"/>
    <p:sldId id="325" r:id="rId4"/>
    <p:sldId id="326" r:id="rId5"/>
    <p:sldId id="981" r:id="rId6"/>
    <p:sldId id="980" r:id="rId7"/>
    <p:sldId id="983" r:id="rId8"/>
    <p:sldId id="1016" r:id="rId9"/>
    <p:sldId id="1015" r:id="rId10"/>
    <p:sldId id="1014" r:id="rId11"/>
    <p:sldId id="982" r:id="rId12"/>
    <p:sldId id="985" r:id="rId13"/>
    <p:sldId id="997" r:id="rId14"/>
    <p:sldId id="996" r:id="rId15"/>
    <p:sldId id="995" r:id="rId16"/>
    <p:sldId id="994" r:id="rId17"/>
    <p:sldId id="998" r:id="rId18"/>
    <p:sldId id="999" r:id="rId19"/>
    <p:sldId id="1000" r:id="rId20"/>
    <p:sldId id="1001" r:id="rId21"/>
    <p:sldId id="1002" r:id="rId22"/>
    <p:sldId id="1003" r:id="rId23"/>
    <p:sldId id="1004" r:id="rId24"/>
    <p:sldId id="1005" r:id="rId25"/>
    <p:sldId id="1006" r:id="rId26"/>
    <p:sldId id="1007" r:id="rId27"/>
    <p:sldId id="1008" r:id="rId28"/>
    <p:sldId id="1009" r:id="rId29"/>
    <p:sldId id="1010" r:id="rId30"/>
    <p:sldId id="1011" r:id="rId31"/>
    <p:sldId id="1012" r:id="rId32"/>
    <p:sldId id="1013" r:id="rId33"/>
    <p:sldId id="1017" r:id="rId34"/>
    <p:sldId id="1019" r:id="rId35"/>
    <p:sldId id="1020" r:id="rId36"/>
    <p:sldId id="1021" r:id="rId37"/>
    <p:sldId id="1022" r:id="rId38"/>
    <p:sldId id="1023" r:id="rId39"/>
    <p:sldId id="1027" r:id="rId40"/>
    <p:sldId id="1028" r:id="rId41"/>
    <p:sldId id="1025" r:id="rId42"/>
    <p:sldId id="1026" r:id="rId43"/>
    <p:sldId id="1029" r:id="rId44"/>
    <p:sldId id="1030" r:id="rId45"/>
    <p:sldId id="1034" r:id="rId46"/>
    <p:sldId id="1031" r:id="rId47"/>
    <p:sldId id="1035" r:id="rId48"/>
    <p:sldId id="1036"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841113-9B74-42A8-8328-28680150601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512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12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12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12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12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12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12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
            <a:ext cx="9144000" cy="1357297"/>
          </a:xfrm>
          <a:prstGeom prst="rect">
            <a:avLst/>
          </a:prstGeom>
          <a:noFill/>
          <a:ln w="9525">
            <a:noFill/>
            <a:miter lim="800000"/>
            <a:headEnd/>
            <a:tailEnd/>
          </a:ln>
        </p:spPr>
      </p:pic>
      <p:sp>
        <p:nvSpPr>
          <p:cNvPr id="5130" name="Text Box 11"/>
          <p:cNvSpPr txBox="1">
            <a:spLocks noChangeArrowheads="1"/>
          </p:cNvSpPr>
          <p:nvPr/>
        </p:nvSpPr>
        <p:spPr bwMode="auto">
          <a:xfrm>
            <a:off x="58738" y="-26988"/>
            <a:ext cx="8921750" cy="701676"/>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 课题二  学前教育基本法律法规</a:t>
            </a:r>
            <a:endParaRPr lang="zh-CN" altLang="en-US" sz="4000" dirty="0">
              <a:solidFill>
                <a:schemeClr val="bg1"/>
              </a:solidFill>
              <a:latin typeface="隶书" pitchFamily="49" charset="-122"/>
              <a:ea typeface="隶书" pitchFamily="49" charset="-122"/>
            </a:endParaRPr>
          </a:p>
        </p:txBody>
      </p:sp>
      <p:sp>
        <p:nvSpPr>
          <p:cNvPr id="5135" name="Rectangle 15"/>
          <p:cNvSpPr>
            <a:spLocks noChangeArrowheads="1"/>
          </p:cNvSpPr>
          <p:nvPr/>
        </p:nvSpPr>
        <p:spPr bwMode="auto">
          <a:xfrm>
            <a:off x="500034" y="714356"/>
            <a:ext cx="4582956"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400" b="1" dirty="0" smtClean="0"/>
              <a:t> 案例</a:t>
            </a:r>
            <a:r>
              <a:rPr lang="zh-CN" altLang="en-US" sz="2400" b="1" dirty="0"/>
              <a:t>：儿童天赋不容扼杀</a:t>
            </a:r>
          </a:p>
        </p:txBody>
      </p:sp>
      <p:sp>
        <p:nvSpPr>
          <p:cNvPr id="5136" name="Rectangle 16"/>
          <p:cNvSpPr>
            <a:spLocks noChangeArrowheads="1"/>
          </p:cNvSpPr>
          <p:nvPr/>
        </p:nvSpPr>
        <p:spPr bwMode="auto">
          <a:xfrm>
            <a:off x="0" y="1214422"/>
            <a:ext cx="9143999" cy="567847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lnSpc>
                <a:spcPct val="150000"/>
              </a:lnSpc>
            </a:pPr>
            <a:r>
              <a:rPr lang="en-US" altLang="zh-CN" sz="2800" b="1" dirty="0">
                <a:latin typeface="宋体" pitchFamily="2" charset="-122"/>
                <a:ea typeface="宋体" pitchFamily="2" charset="-122"/>
              </a:rPr>
              <a:t> </a:t>
            </a:r>
            <a:r>
              <a:rPr lang="en-US" altLang="zh-CN" sz="2800" b="1" dirty="0" smtClean="0">
                <a:latin typeface="宋体" pitchFamily="2" charset="-122"/>
                <a:ea typeface="宋体" pitchFamily="2" charset="-122"/>
              </a:rPr>
              <a:t>   1968</a:t>
            </a:r>
            <a:r>
              <a:rPr lang="en-US" altLang="zh-CN" sz="2800" b="1" dirty="0">
                <a:latin typeface="宋体" pitchFamily="2" charset="-122"/>
                <a:ea typeface="宋体" pitchFamily="2" charset="-122"/>
              </a:rPr>
              <a:t>年，美国内华达州一位叫伊迪丝的3岁小女孩告诉妈妈，她认识礼品盒上“OPEN”的第一个字母“O”。这位妈妈非常吃惊，问她怎么认识的。伊迪丝说：“是薇拉小姐教的”。妈妈在表扬了女儿之后，一纸诉状把薇拉小姐所在的劳拉三世幼儿园告上了法庭。这位母亲提起诉讼的理由是：她认为女儿在认识“O”之前，能把说成苹果、太阳、足球、鸟蛋之类的圆形东西，然而自从劳拉三世幼儿园教她识读了26个字母</a:t>
            </a:r>
            <a:r>
              <a:rPr lang="en-US" altLang="zh-CN" sz="2800" b="1" dirty="0" smtClean="0">
                <a:latin typeface="宋体" pitchFamily="2" charset="-122"/>
                <a:ea typeface="宋体" pitchFamily="2" charset="-122"/>
              </a:rPr>
              <a:t>，</a:t>
            </a:r>
            <a:endParaRPr lang="en-US" altLang="zh-CN" sz="2800" b="1" dirty="0">
              <a:latin typeface="宋体" pitchFamily="2" charset="-122"/>
              <a:ea typeface="宋体" pitchFamily="2" charset="-122"/>
            </a:endParaRPr>
          </a:p>
          <a:p>
            <a:pPr eaLnBrk="0" hangingPunct="0">
              <a:lnSpc>
                <a:spcPct val="150000"/>
              </a:lnSpc>
            </a:pPr>
            <a:endParaRPr lang="zh-CN" altLang="en-US"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50"/>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800" dirty="0">
                <a:ea typeface="黑体" pitchFamily="49" charset="-122"/>
              </a:rPr>
              <a:t>二</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dirty="0" smtClean="0">
                <a:ea typeface="黑体" pitchFamily="49" charset="-122"/>
              </a:rPr>
              <a:t>的基本内容</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285720" y="1357298"/>
            <a:ext cx="7832725" cy="563231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*（五）教育基本制度</a:t>
            </a:r>
            <a:endParaRPr lang="en-US" altLang="zh-CN" sz="2800" b="1" dirty="0" smtClean="0"/>
          </a:p>
          <a:p>
            <a:r>
              <a:rPr lang="en-US" sz="2800" dirty="0" smtClean="0"/>
              <a:t>1</a:t>
            </a:r>
            <a:r>
              <a:rPr lang="zh-CN" altLang="en-US" sz="2800" dirty="0" smtClean="0"/>
              <a:t>、学校教育制度；</a:t>
            </a:r>
          </a:p>
          <a:p>
            <a:r>
              <a:rPr lang="en-US" sz="2800" dirty="0" smtClean="0"/>
              <a:t>2</a:t>
            </a:r>
            <a:r>
              <a:rPr lang="zh-CN" altLang="en-US" sz="2800" dirty="0" smtClean="0"/>
              <a:t>、义务教育制度；</a:t>
            </a:r>
            <a:endParaRPr lang="en-US" altLang="zh-CN" sz="2800" dirty="0" smtClean="0"/>
          </a:p>
          <a:p>
            <a:r>
              <a:rPr lang="en-US" sz="2800" dirty="0" smtClean="0"/>
              <a:t>3</a:t>
            </a:r>
            <a:r>
              <a:rPr lang="zh-CN" altLang="en-US" sz="2800" dirty="0" smtClean="0"/>
              <a:t>、职业教育制度；</a:t>
            </a:r>
            <a:endParaRPr lang="en-US" altLang="zh-CN" sz="2800" dirty="0" smtClean="0"/>
          </a:p>
          <a:p>
            <a:r>
              <a:rPr lang="en-US" sz="2800" dirty="0" smtClean="0"/>
              <a:t>4</a:t>
            </a:r>
            <a:r>
              <a:rPr lang="zh-CN" altLang="en-US" sz="2800" dirty="0" smtClean="0"/>
              <a:t>、成人教育制度；</a:t>
            </a:r>
            <a:endParaRPr lang="en-US" altLang="zh-CN" sz="2800" dirty="0" smtClean="0"/>
          </a:p>
          <a:p>
            <a:r>
              <a:rPr lang="en-US" sz="2800" dirty="0" smtClean="0"/>
              <a:t>5</a:t>
            </a:r>
            <a:r>
              <a:rPr lang="zh-CN" altLang="en-US" sz="2800" dirty="0" smtClean="0"/>
              <a:t>、国家教育考试制度；</a:t>
            </a:r>
            <a:endParaRPr lang="en-US" altLang="zh-CN" sz="2800" dirty="0" smtClean="0"/>
          </a:p>
          <a:p>
            <a:r>
              <a:rPr lang="en-US" sz="2800" dirty="0" smtClean="0"/>
              <a:t>6</a:t>
            </a:r>
            <a:r>
              <a:rPr lang="zh-CN" altLang="en-US" sz="2800" dirty="0" smtClean="0"/>
              <a:t>、学业证书制度和学位制度；</a:t>
            </a:r>
            <a:endParaRPr lang="en-US" altLang="zh-CN" sz="2800" dirty="0" smtClean="0"/>
          </a:p>
          <a:p>
            <a:r>
              <a:rPr lang="en-US" sz="2800" dirty="0" smtClean="0"/>
              <a:t>7</a:t>
            </a:r>
            <a:r>
              <a:rPr lang="zh-CN" altLang="en-US" sz="2800" dirty="0" smtClean="0"/>
              <a:t>、扫除文盲教育制度；</a:t>
            </a:r>
            <a:endParaRPr lang="en-US" altLang="zh-CN" sz="2800" dirty="0" smtClean="0"/>
          </a:p>
          <a:p>
            <a:r>
              <a:rPr lang="en-US" sz="2800" dirty="0" smtClean="0"/>
              <a:t>8</a:t>
            </a:r>
            <a:r>
              <a:rPr lang="zh-CN" altLang="en-US" sz="2800" dirty="0" smtClean="0"/>
              <a:t>、教育督导制度和其他教育机构教育评估制度。</a:t>
            </a:r>
          </a:p>
          <a:p>
            <a:endParaRPr lang="en-US" altLang="zh-CN" sz="2800" b="1" dirty="0" smtClean="0"/>
          </a:p>
          <a:p>
            <a:endParaRPr lang="en-US" altLang="zh-CN" sz="2800" dirty="0" smtClean="0"/>
          </a:p>
          <a:p>
            <a:r>
              <a:rPr lang="en-US" sz="2800" dirty="0" smtClean="0"/>
              <a:t> </a:t>
            </a:r>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671517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a:ea typeface="黑体" pitchFamily="49" charset="-122"/>
              </a:rPr>
              <a:t>三</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b="1" dirty="0" smtClean="0">
                <a:ea typeface="黑体" pitchFamily="49" charset="-122"/>
              </a:rPr>
              <a:t>关于法律责任的认定</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714348" y="1428736"/>
            <a:ext cx="7832725" cy="600164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zh-CN" altLang="en-US" sz="2800" dirty="0" smtClean="0"/>
              <a:t>教育法律责任的认定，通俗地说，就是认定哪些是违反教育法的行为和由谁来追究这些违法行为的法律责任。</a:t>
            </a:r>
            <a:r>
              <a:rPr lang="en-US" altLang="zh-CN" sz="2800" dirty="0" smtClean="0"/>
              <a:t>《</a:t>
            </a:r>
            <a:r>
              <a:rPr lang="zh-CN" altLang="en-US" sz="2800" dirty="0" smtClean="0"/>
              <a:t>教育法</a:t>
            </a:r>
            <a:r>
              <a:rPr lang="en-US" altLang="zh-CN" sz="2800" dirty="0" smtClean="0"/>
              <a:t>》</a:t>
            </a:r>
            <a:r>
              <a:rPr lang="zh-CN" altLang="en-US" sz="2800" dirty="0" smtClean="0"/>
              <a:t>对教育活动中的大部分违法行为都规定了相应的法律责任。具体包括：</a:t>
            </a:r>
            <a:r>
              <a:rPr lang="en-US" sz="2800" b="1" dirty="0" smtClean="0"/>
              <a:t>(1)</a:t>
            </a:r>
            <a:r>
              <a:rPr lang="zh-CN" altLang="en-US" sz="2800" b="1" dirty="0" smtClean="0"/>
              <a:t>违反教育经费规定的法律责任；</a:t>
            </a:r>
            <a:r>
              <a:rPr lang="en-US" sz="2800" b="1" dirty="0" smtClean="0"/>
              <a:t>(2)</a:t>
            </a:r>
            <a:r>
              <a:rPr lang="zh-CN" altLang="en-US" sz="2800" b="1" dirty="0" smtClean="0"/>
              <a:t>扰乱教育秩序、破坏、侵占学校财产的法律责任；</a:t>
            </a:r>
            <a:r>
              <a:rPr lang="en-US" sz="2800" b="1" dirty="0" smtClean="0"/>
              <a:t>(3)</a:t>
            </a:r>
            <a:r>
              <a:rPr lang="zh-CN" altLang="en-US" sz="2800" b="1" dirty="0" smtClean="0"/>
              <a:t>使用危险教育设施造成人员伤亡或重大财产损失的法律责任</a:t>
            </a:r>
            <a:r>
              <a:rPr lang="en-US" sz="2800" b="1" dirty="0" smtClean="0"/>
              <a:t>l(4)</a:t>
            </a:r>
            <a:r>
              <a:rPr lang="zh-CN" altLang="en-US" sz="2800" b="1" dirty="0" smtClean="0"/>
              <a:t>违反国家规定向学校收费的法律责任；</a:t>
            </a:r>
            <a:r>
              <a:rPr lang="en-US" sz="2800" b="1" dirty="0" smtClean="0"/>
              <a:t>(5)</a:t>
            </a:r>
            <a:r>
              <a:rPr lang="zh-CN" altLang="en-US" sz="2800" b="1" dirty="0" smtClean="0"/>
              <a:t>违法办学、招生、举办考试、颁发学业学位证书及向学生违法收费的法律责任；</a:t>
            </a:r>
            <a:r>
              <a:rPr lang="en-US" sz="2800" b="1" dirty="0" smtClean="0"/>
              <a:t>(6)</a:t>
            </a:r>
            <a:r>
              <a:rPr lang="zh-CN" altLang="en-US" sz="2800" b="1" dirty="0" smtClean="0"/>
              <a:t>招生考试中舞弊作弊的法律责任。</a:t>
            </a:r>
          </a:p>
          <a:p>
            <a:endParaRPr lang="zh-CN" altLang="en-US" sz="2800" dirty="0" smtClean="0"/>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1285860"/>
            <a:ext cx="8013732" cy="646331"/>
          </a:xfrm>
          <a:prstGeom prst="rect">
            <a:avLst/>
          </a:prstGeom>
          <a:noFill/>
          <a:ln w="9525">
            <a:noFill/>
            <a:miter lim="800000"/>
            <a:headEnd/>
            <a:tailEnd/>
          </a:ln>
        </p:spPr>
        <p:txBody>
          <a:bodyPr wrap="non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中华人民共和国义务教育法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1" y="2143116"/>
            <a:ext cx="9144000" cy="390876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b="1" dirty="0" smtClean="0"/>
              <a:t>《</a:t>
            </a:r>
            <a:r>
              <a:rPr lang="zh-CN" altLang="en-US" sz="2800" b="1" dirty="0" smtClean="0"/>
              <a:t>中华人民共和国义务教育法</a:t>
            </a:r>
            <a:r>
              <a:rPr lang="en-US" altLang="zh-CN" sz="2800" b="1" dirty="0" smtClean="0"/>
              <a:t>》</a:t>
            </a:r>
            <a:r>
              <a:rPr lang="zh-CN" altLang="en-US" sz="2800" b="1" dirty="0" smtClean="0"/>
              <a:t>的修订过程</a:t>
            </a:r>
          </a:p>
          <a:p>
            <a:r>
              <a:rPr lang="en-US" sz="2800" dirty="0" smtClean="0"/>
              <a:t>    1986</a:t>
            </a:r>
            <a:r>
              <a:rPr lang="zh-CN" altLang="en-US" sz="2800" dirty="0" smtClean="0"/>
              <a:t>年</a:t>
            </a:r>
            <a:r>
              <a:rPr lang="en-US" sz="2800" dirty="0" smtClean="0"/>
              <a:t>4</a:t>
            </a:r>
            <a:r>
              <a:rPr lang="zh-CN" altLang="en-US" sz="2800" dirty="0" smtClean="0"/>
              <a:t>月</a:t>
            </a:r>
            <a:r>
              <a:rPr lang="en-US" sz="2800" dirty="0" smtClean="0"/>
              <a:t>12</a:t>
            </a:r>
            <a:r>
              <a:rPr lang="zh-CN" altLang="en-US" sz="2800" dirty="0" smtClean="0"/>
              <a:t>日，第六届全国人民代表大会第四次会议审议通过了</a:t>
            </a:r>
            <a:r>
              <a:rPr lang="en-US" altLang="zh-CN" sz="2800" dirty="0" smtClean="0"/>
              <a:t>《</a:t>
            </a:r>
            <a:r>
              <a:rPr lang="zh-CN" altLang="en-US" sz="2800" dirty="0" smtClean="0"/>
              <a:t>中华人民共和国义务教育法</a:t>
            </a:r>
            <a:r>
              <a:rPr lang="en-US" altLang="zh-CN" sz="2800" dirty="0" smtClean="0"/>
              <a:t>》</a:t>
            </a:r>
            <a:r>
              <a:rPr lang="zh-CN" altLang="en-US" sz="2800" dirty="0" smtClean="0"/>
              <a:t>（以下简称</a:t>
            </a:r>
            <a:r>
              <a:rPr lang="en-US" altLang="zh-CN" sz="2800" dirty="0" smtClean="0"/>
              <a:t>《</a:t>
            </a:r>
            <a:r>
              <a:rPr lang="zh-CN" altLang="en-US" sz="2800" dirty="0" smtClean="0"/>
              <a:t>义务教育法</a:t>
            </a:r>
            <a:r>
              <a:rPr lang="en-US" altLang="zh-CN" sz="2800" dirty="0" smtClean="0"/>
              <a:t>》</a:t>
            </a:r>
            <a:r>
              <a:rPr lang="zh-CN" altLang="en-US" sz="2800" dirty="0" smtClean="0"/>
              <a:t>）。</a:t>
            </a:r>
            <a:r>
              <a:rPr lang="en-US" sz="2800" dirty="0" smtClean="0"/>
              <a:t>2006</a:t>
            </a:r>
            <a:r>
              <a:rPr lang="zh-CN" altLang="en-US" sz="2800" dirty="0" smtClean="0"/>
              <a:t>年</a:t>
            </a:r>
            <a:r>
              <a:rPr lang="en-US" sz="2800" dirty="0" smtClean="0"/>
              <a:t>6</a:t>
            </a:r>
            <a:r>
              <a:rPr lang="zh-CN" altLang="en-US" sz="2800" dirty="0" smtClean="0"/>
              <a:t>月</a:t>
            </a:r>
            <a:r>
              <a:rPr lang="en-US" sz="2800" dirty="0" smtClean="0"/>
              <a:t>29</a:t>
            </a:r>
            <a:r>
              <a:rPr lang="zh-CN" altLang="en-US" sz="2800" dirty="0" smtClean="0"/>
              <a:t>日第十启全国人民代表大哙常务委员会第二十二次会议．通过新修订的</a:t>
            </a:r>
            <a:r>
              <a:rPr lang="en-US" altLang="zh-CN" sz="2800" dirty="0" smtClean="0"/>
              <a:t>《</a:t>
            </a:r>
            <a:r>
              <a:rPr lang="zh-CN" altLang="en-US" sz="2800" dirty="0" smtClean="0"/>
              <a:t>义务教育法</a:t>
            </a:r>
            <a:r>
              <a:rPr lang="en-US" altLang="zh-CN" sz="2800" dirty="0" smtClean="0"/>
              <a:t>》</a:t>
            </a:r>
            <a:r>
              <a:rPr lang="zh-CN" altLang="en-US" sz="2800" dirty="0" smtClean="0"/>
              <a:t>共八章六十三条，自</a:t>
            </a:r>
            <a:r>
              <a:rPr lang="en-US" sz="2800" dirty="0" smtClean="0"/>
              <a:t>2006</a:t>
            </a:r>
            <a:r>
              <a:rPr lang="zh-CN" altLang="en-US" sz="2800" dirty="0" smtClean="0"/>
              <a:t>年</a:t>
            </a:r>
            <a:r>
              <a:rPr lang="en-US" sz="2800" dirty="0" smtClean="0"/>
              <a:t>9</a:t>
            </a:r>
            <a:r>
              <a:rPr lang="zh-CN" altLang="en-US" sz="2800" dirty="0" smtClean="0"/>
              <a:t>月</a:t>
            </a:r>
            <a:r>
              <a:rPr lang="en-US" sz="2800" dirty="0" smtClean="0"/>
              <a:t>1</a:t>
            </a:r>
            <a:r>
              <a:rPr lang="zh-CN" altLang="en-US" sz="2800" dirty="0" smtClean="0"/>
              <a:t>日起施行。</a:t>
            </a:r>
            <a:r>
              <a:rPr lang="en-US" sz="2800" dirty="0" smtClean="0"/>
              <a:t>  </a:t>
            </a:r>
            <a:endParaRPr lang="zh-CN" altLang="en-US" sz="2800" dirty="0" smtClean="0"/>
          </a:p>
          <a:p>
            <a:endParaRPr lang="zh-CN" altLang="en-US" sz="2800" dirty="0" smtClean="0"/>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1285860"/>
            <a:ext cx="8013732" cy="646331"/>
          </a:xfrm>
          <a:prstGeom prst="rect">
            <a:avLst/>
          </a:prstGeom>
          <a:noFill/>
          <a:ln w="9525">
            <a:noFill/>
            <a:miter lim="800000"/>
            <a:headEnd/>
            <a:tailEnd/>
          </a:ln>
        </p:spPr>
        <p:txBody>
          <a:bodyPr wrap="non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中华人民共和国义务教育法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1" y="2143116"/>
            <a:ext cx="9144000"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中华人民共和国义务教育法</a:t>
            </a:r>
            <a:r>
              <a:rPr lang="en-US" altLang="zh-CN" sz="2800" b="1" dirty="0" smtClean="0"/>
              <a:t>》</a:t>
            </a:r>
            <a:r>
              <a:rPr lang="zh-CN" altLang="en-US" sz="2800" b="1" dirty="0" smtClean="0"/>
              <a:t>的立法宗旨</a:t>
            </a:r>
          </a:p>
          <a:p>
            <a:r>
              <a:rPr lang="en-US" sz="2800" dirty="0" smtClean="0"/>
              <a:t>    </a:t>
            </a:r>
            <a:r>
              <a:rPr lang="en-US" altLang="zh-CN" sz="2800" dirty="0" smtClean="0"/>
              <a:t>《</a:t>
            </a:r>
            <a:r>
              <a:rPr lang="zh-CN" altLang="en-US" sz="2800" dirty="0" smtClean="0"/>
              <a:t>义务教育法</a:t>
            </a:r>
            <a:r>
              <a:rPr lang="en-US" altLang="zh-CN" sz="2800" dirty="0" smtClean="0"/>
              <a:t>》</a:t>
            </a:r>
            <a:r>
              <a:rPr lang="zh-CN" altLang="en-US" sz="2800" dirty="0" smtClean="0"/>
              <a:t>第一条明确规定了本法的立法宗旨是：</a:t>
            </a:r>
            <a:r>
              <a:rPr lang="en-US" sz="2800" dirty="0" smtClean="0"/>
              <a:t>“</a:t>
            </a:r>
            <a:r>
              <a:rPr lang="zh-CN" altLang="en-US" sz="2800" dirty="0" smtClean="0"/>
              <a:t>为了保障适龄儿童、少年接受义务教育的权利，保证义务教育的实施，提高全民族素质，根据宪法和教育法，制定本法，具体包括：</a:t>
            </a:r>
          </a:p>
          <a:p>
            <a:r>
              <a:rPr lang="en-US" sz="2800" dirty="0" smtClean="0"/>
              <a:t>    (1)</a:t>
            </a:r>
            <a:r>
              <a:rPr lang="zh-CN" altLang="en-US" sz="2800" dirty="0" smtClean="0"/>
              <a:t>保障适龄儿童、少年接受义务教育的权利；</a:t>
            </a:r>
          </a:p>
          <a:p>
            <a:r>
              <a:rPr lang="en-US" sz="2800" dirty="0" smtClean="0"/>
              <a:t>    (2)</a:t>
            </a:r>
            <a:r>
              <a:rPr lang="zh-CN" altLang="en-US" sz="2800" dirty="0" smtClean="0"/>
              <a:t>保证义务教育的实施；</a:t>
            </a:r>
          </a:p>
          <a:p>
            <a:r>
              <a:rPr lang="en-US" sz="2800" dirty="0" smtClean="0"/>
              <a:t>    (3)</a:t>
            </a:r>
            <a:r>
              <a:rPr lang="zh-CN" altLang="en-US" sz="2800" dirty="0" smtClean="0"/>
              <a:t>提高全民族素质。</a:t>
            </a:r>
          </a:p>
          <a:p>
            <a:r>
              <a:rPr lang="en-US" sz="2800" dirty="0" smtClean="0"/>
              <a:t>    </a:t>
            </a:r>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1285860"/>
            <a:ext cx="8013732" cy="646331"/>
          </a:xfrm>
          <a:prstGeom prst="rect">
            <a:avLst/>
          </a:prstGeom>
          <a:noFill/>
          <a:ln w="9525">
            <a:noFill/>
            <a:miter lim="800000"/>
            <a:headEnd/>
            <a:tailEnd/>
          </a:ln>
        </p:spPr>
        <p:txBody>
          <a:bodyPr wrap="non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中华人民共和国义务教育法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1" y="2000240"/>
            <a:ext cx="9144000" cy="663696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三、</a:t>
            </a:r>
            <a:r>
              <a:rPr lang="en-US" altLang="zh-CN" sz="2800" b="1" dirty="0" smtClean="0"/>
              <a:t>《</a:t>
            </a:r>
            <a:r>
              <a:rPr lang="zh-CN" altLang="en-US" sz="2800" b="1" dirty="0" smtClean="0"/>
              <a:t>中华人民共和国义务教育法</a:t>
            </a:r>
            <a:r>
              <a:rPr lang="en-US" altLang="zh-CN" sz="2800" b="1" dirty="0" smtClean="0"/>
              <a:t>》</a:t>
            </a:r>
            <a:r>
              <a:rPr lang="zh-CN" altLang="en-US" sz="2800" b="1" dirty="0" smtClean="0"/>
              <a:t>的立法  依据</a:t>
            </a:r>
          </a:p>
          <a:p>
            <a:r>
              <a:rPr lang="en-US" sz="2800" dirty="0" smtClean="0"/>
              <a:t>    </a:t>
            </a:r>
            <a:r>
              <a:rPr lang="en-US" altLang="zh-CN" sz="2800" dirty="0" smtClean="0"/>
              <a:t>《</a:t>
            </a:r>
            <a:r>
              <a:rPr lang="zh-CN" altLang="en-US" sz="2800" dirty="0" smtClean="0"/>
              <a:t>义务教育法</a:t>
            </a:r>
            <a:r>
              <a:rPr lang="en-US" altLang="zh-CN" sz="2800" dirty="0" smtClean="0"/>
              <a:t>》</a:t>
            </a:r>
            <a:r>
              <a:rPr lang="zh-CN" altLang="en-US" sz="2800" dirty="0" smtClean="0"/>
              <a:t>的立法依据是</a:t>
            </a:r>
            <a:r>
              <a:rPr lang="en-US" altLang="zh-CN" sz="2800" dirty="0" smtClean="0"/>
              <a:t>〈</a:t>
            </a:r>
            <a:r>
              <a:rPr lang="zh-CN" altLang="en-US" sz="2800" dirty="0" smtClean="0"/>
              <a:t>宪法</a:t>
            </a:r>
            <a:r>
              <a:rPr lang="en-US" altLang="zh-CN" sz="2800" dirty="0" smtClean="0"/>
              <a:t>〉</a:t>
            </a:r>
            <a:r>
              <a:rPr lang="zh-CN" altLang="en-US" sz="2800" dirty="0" smtClean="0"/>
              <a:t>和</a:t>
            </a:r>
            <a:r>
              <a:rPr lang="en-US" altLang="zh-CN" sz="2800" dirty="0" smtClean="0"/>
              <a:t>《</a:t>
            </a:r>
            <a:r>
              <a:rPr lang="zh-CN" altLang="en-US" sz="2800" dirty="0" smtClean="0"/>
              <a:t>教育法</a:t>
            </a:r>
            <a:r>
              <a:rPr lang="en-US" altLang="zh-CN" sz="2800" dirty="0" smtClean="0"/>
              <a:t>》</a:t>
            </a:r>
            <a:r>
              <a:rPr lang="zh-CN" altLang="en-US" sz="2800" dirty="0" smtClean="0"/>
              <a:t>。</a:t>
            </a:r>
          </a:p>
          <a:p>
            <a:r>
              <a:rPr lang="en-US" sz="2800" dirty="0" smtClean="0"/>
              <a:t>    </a:t>
            </a:r>
            <a:r>
              <a:rPr lang="zh-CN" altLang="en-US" sz="2800" dirty="0" smtClean="0"/>
              <a:t>我国</a:t>
            </a:r>
            <a:r>
              <a:rPr lang="en-US" altLang="zh-CN" sz="2800" dirty="0" smtClean="0"/>
              <a:t>《</a:t>
            </a:r>
            <a:r>
              <a:rPr lang="zh-CN" altLang="en-US" sz="2800" dirty="0" smtClean="0"/>
              <a:t>宪法</a:t>
            </a:r>
            <a:r>
              <a:rPr lang="en-US" altLang="zh-CN" sz="2800" dirty="0" smtClean="0"/>
              <a:t>》</a:t>
            </a:r>
            <a:r>
              <a:rPr lang="zh-CN" altLang="en-US" sz="2800" dirty="0" smtClean="0"/>
              <a:t>第十九条第一款规定：</a:t>
            </a:r>
            <a:r>
              <a:rPr lang="en-US" sz="2800" dirty="0" smtClean="0"/>
              <a:t>“</a:t>
            </a:r>
            <a:r>
              <a:rPr lang="zh-CN" altLang="en-US" sz="2800" dirty="0" smtClean="0"/>
              <a:t>国家发展社会主义的教育事业，提高全国人民的科学文化水平。第二款规定：“国家举办各种学校，普及初等义务教育，发展中等教育、职业教育和高等教育，并且发展学前教育。”</a:t>
            </a:r>
            <a:endParaRPr lang="en-US" altLang="zh-CN" sz="2800" dirty="0" smtClean="0"/>
          </a:p>
          <a:p>
            <a:r>
              <a:rPr lang="en-US" altLang="zh-CN" sz="2800" dirty="0" smtClean="0"/>
              <a:t>《</a:t>
            </a:r>
            <a:r>
              <a:rPr lang="zh-CN" altLang="en-US" sz="2800" dirty="0" smtClean="0"/>
              <a:t>教育法</a:t>
            </a:r>
            <a:r>
              <a:rPr lang="en-US" altLang="zh-CN" sz="2800" dirty="0" smtClean="0"/>
              <a:t>》</a:t>
            </a:r>
            <a:r>
              <a:rPr lang="zh-CN" altLang="en-US" sz="2800" dirty="0" smtClean="0"/>
              <a:t>第十八条规定：“国家实行九年制义务教育制度。各级人民政府采取各种措施保障适龄儿童、少年就学。适龄儿童、少年的父母或者其监护人以及有关社会组织和个人有义务使适龄儿童、少年接受并完成规定年限的义务教育。”</a:t>
            </a:r>
          </a:p>
          <a:p>
            <a:endParaRPr lang="zh-CN" altLang="en-US" sz="2800" dirty="0" smtClean="0"/>
          </a:p>
          <a:p>
            <a:endParaRPr lang="zh-CN" altLang="en-US" sz="2800" dirty="0" smtClean="0"/>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1285860"/>
            <a:ext cx="8013732" cy="646331"/>
          </a:xfrm>
          <a:prstGeom prst="rect">
            <a:avLst/>
          </a:prstGeom>
          <a:noFill/>
          <a:ln w="9525">
            <a:noFill/>
            <a:miter lim="800000"/>
            <a:headEnd/>
            <a:tailEnd/>
          </a:ln>
        </p:spPr>
        <p:txBody>
          <a:bodyPr wrap="non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中华人民共和国义务教育法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1" y="2143116"/>
            <a:ext cx="9144000" cy="433965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四、</a:t>
            </a:r>
            <a:r>
              <a:rPr lang="en-US" altLang="zh-CN" sz="2800" b="1" dirty="0" smtClean="0"/>
              <a:t>《</a:t>
            </a:r>
            <a:r>
              <a:rPr lang="zh-CN" altLang="en-US" sz="2800" b="1" dirty="0" smtClean="0"/>
              <a:t>中华人民共和国义务教育法</a:t>
            </a:r>
            <a:r>
              <a:rPr lang="en-US" altLang="zh-CN" sz="2800" b="1" dirty="0" smtClean="0"/>
              <a:t>》</a:t>
            </a:r>
            <a:r>
              <a:rPr lang="zh-CN" altLang="en-US" sz="2800" b="1" dirty="0" smtClean="0"/>
              <a:t>的制定目标</a:t>
            </a:r>
          </a:p>
          <a:p>
            <a:r>
              <a:rPr lang="en-US" sz="2800" dirty="0" smtClean="0"/>
              <a:t>    </a:t>
            </a:r>
            <a:r>
              <a:rPr lang="en-US" altLang="zh-CN" sz="2800" dirty="0" smtClean="0"/>
              <a:t>《</a:t>
            </a:r>
            <a:r>
              <a:rPr lang="zh-CN" altLang="en-US" sz="2800" dirty="0" smtClean="0"/>
              <a:t>义务教育法</a:t>
            </a:r>
            <a:r>
              <a:rPr lang="en-US" altLang="zh-CN" sz="2800" dirty="0" smtClean="0"/>
              <a:t>》</a:t>
            </a:r>
            <a:r>
              <a:rPr lang="zh-CN" altLang="en-US" sz="2800" dirty="0" smtClean="0"/>
              <a:t>体现以人为本的理念和科学发展观的要求，更有力地推动</a:t>
            </a:r>
            <a:r>
              <a:rPr lang="en-US" sz="2800" dirty="0" smtClean="0"/>
              <a:t>“</a:t>
            </a:r>
            <a:r>
              <a:rPr lang="zh-CN" altLang="en-US" sz="2800" dirty="0" smtClean="0"/>
              <a:t>科教兴园</a:t>
            </a:r>
            <a:r>
              <a:rPr lang="en-US" sz="2800" dirty="0" smtClean="0"/>
              <a:t>”</a:t>
            </a:r>
            <a:r>
              <a:rPr lang="zh-CN" altLang="en-US" sz="2800" dirty="0" smtClean="0"/>
              <a:t>战略的落实，明确我国义务教育的强制性、免费性、义务性、公益性和平等性，同时对关于解决增加教育投入、实现教育均衡、免收学杂费、教育乱收费等热点问题进行了说明。</a:t>
            </a:r>
          </a:p>
          <a:p>
            <a:endParaRPr lang="zh-CN" altLang="en-US" sz="2800" dirty="0" smtClean="0"/>
          </a:p>
          <a:p>
            <a:endParaRPr lang="zh-CN" altLang="en-US" sz="2800" dirty="0" smtClean="0"/>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中华人民共和国义务教育法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656576"/>
            <a:ext cx="9144000" cy="520142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五、</a:t>
            </a:r>
            <a:r>
              <a:rPr lang="en-US" altLang="zh-CN" sz="2800" b="1" dirty="0" smtClean="0"/>
              <a:t>《</a:t>
            </a:r>
            <a:r>
              <a:rPr lang="zh-CN" altLang="en-US" sz="2800" b="1" dirty="0" smtClean="0"/>
              <a:t>中华人民共和国义务教育法</a:t>
            </a:r>
            <a:r>
              <a:rPr lang="en-US" altLang="zh-CN" sz="2800" b="1" dirty="0" smtClean="0"/>
              <a:t>》</a:t>
            </a:r>
            <a:r>
              <a:rPr lang="zh-CN" altLang="en-US" sz="2800" b="1" dirty="0" smtClean="0"/>
              <a:t>的意义</a:t>
            </a:r>
          </a:p>
          <a:p>
            <a:r>
              <a:rPr lang="en-US" sz="2800" dirty="0" smtClean="0"/>
              <a:t>   </a:t>
            </a:r>
            <a:r>
              <a:rPr lang="en-US" altLang="zh-CN" sz="2800" dirty="0" smtClean="0"/>
              <a:t>《</a:t>
            </a:r>
            <a:r>
              <a:rPr lang="zh-CN" altLang="en-US" sz="2800" dirty="0" smtClean="0"/>
              <a:t>义务教育法</a:t>
            </a:r>
            <a:r>
              <a:rPr lang="en-US" altLang="zh-CN" sz="2800" dirty="0" smtClean="0"/>
              <a:t>》</a:t>
            </a:r>
            <a:r>
              <a:rPr lang="zh-CN" altLang="en-US" sz="2800" dirty="0" smtClean="0"/>
              <a:t>的施行，对新世纪的中国教育发展来说，是一件具有深远意义的大事。从教育法制建设角度讲</a:t>
            </a:r>
            <a:r>
              <a:rPr lang="en-US" altLang="zh-CN" sz="2800" dirty="0" smtClean="0"/>
              <a:t>《</a:t>
            </a:r>
            <a:r>
              <a:rPr lang="zh-CN" altLang="en-US" sz="2800" dirty="0" smtClean="0"/>
              <a:t>义务教育法</a:t>
            </a:r>
            <a:r>
              <a:rPr lang="en-US" altLang="zh-CN" sz="2800" dirty="0" smtClean="0"/>
              <a:t>》</a:t>
            </a:r>
            <a:r>
              <a:rPr lang="zh-CN" altLang="en-US" sz="2800" dirty="0" smtClean="0"/>
              <a:t>的出台也是中国教育法制建设一个新的、重要的标志。义务教育关乎整个民族素质的提高和民族的复兴，对整个教育的发展具有奠基性意义和深远的历史</a:t>
            </a:r>
            <a:r>
              <a:rPr lang="en-US" sz="2800" dirty="0" smtClean="0"/>
              <a:t> </a:t>
            </a:r>
            <a:r>
              <a:rPr lang="zh-CN" altLang="en-US" sz="2800" dirty="0" smtClean="0"/>
              <a:t>作用可以说新</a:t>
            </a:r>
            <a:r>
              <a:rPr lang="en-US" altLang="zh-CN" sz="2800" dirty="0" smtClean="0"/>
              <a:t>《</a:t>
            </a:r>
            <a:r>
              <a:rPr lang="zh-CN" altLang="en-US" sz="2800" dirty="0" smtClean="0"/>
              <a:t>义务教育法</a:t>
            </a:r>
            <a:r>
              <a:rPr lang="en-US" altLang="zh-CN" sz="2800" dirty="0" smtClean="0"/>
              <a:t>》</a:t>
            </a:r>
            <a:r>
              <a:rPr lang="zh-CN" altLang="en-US" sz="2800" dirty="0" smtClean="0"/>
              <a:t>是义务教育的一个新的里程碑。从义务教育本身、教育法制建</a:t>
            </a:r>
            <a:r>
              <a:rPr lang="en-US" sz="2800" dirty="0" smtClean="0"/>
              <a:t> </a:t>
            </a:r>
            <a:r>
              <a:rPr lang="zh-CN" altLang="en-US" sz="2800" dirty="0" smtClean="0"/>
              <a:t>设，乃至中国教育事业的发展来说，</a:t>
            </a:r>
            <a:r>
              <a:rPr lang="en-US" altLang="zh-CN" sz="2800" dirty="0" smtClean="0"/>
              <a:t>《</a:t>
            </a:r>
            <a:r>
              <a:rPr lang="zh-CN" altLang="en-US" sz="2800" dirty="0" smtClean="0"/>
              <a:t>义务教育法</a:t>
            </a:r>
            <a:r>
              <a:rPr lang="en-US" altLang="zh-CN" sz="2800" dirty="0" smtClean="0"/>
              <a:t>》</a:t>
            </a:r>
            <a:r>
              <a:rPr lang="zh-CN" altLang="en-US" sz="2800" dirty="0" smtClean="0"/>
              <a:t>都有深远的意义。</a:t>
            </a:r>
          </a:p>
          <a:p>
            <a:endParaRPr lang="zh-CN" altLang="en-US" sz="2800" dirty="0" smtClean="0"/>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98849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b="1" dirty="0" smtClean="0"/>
              <a:t>《</a:t>
            </a:r>
            <a:r>
              <a:rPr lang="zh-CN" altLang="en-US" sz="2800" b="1" dirty="0" smtClean="0"/>
              <a:t>中华人民共和国教师法</a:t>
            </a:r>
            <a:r>
              <a:rPr lang="en-US" altLang="zh-CN" sz="2800" b="1" dirty="0" smtClean="0"/>
              <a:t>》</a:t>
            </a:r>
            <a:r>
              <a:rPr lang="zh-CN" altLang="en-US" sz="2800" b="1" dirty="0" smtClean="0"/>
              <a:t>的立法基础</a:t>
            </a:r>
          </a:p>
          <a:p>
            <a:r>
              <a:rPr lang="en-US" sz="2800" dirty="0" smtClean="0"/>
              <a:t>   </a:t>
            </a:r>
            <a:r>
              <a:rPr lang="en-US" altLang="zh-CN" sz="2800" dirty="0" smtClean="0"/>
              <a:t>《</a:t>
            </a:r>
            <a:r>
              <a:rPr lang="zh-CN" altLang="en-US" sz="2800" dirty="0" smtClean="0"/>
              <a:t>教师法</a:t>
            </a:r>
            <a:r>
              <a:rPr lang="en-US" altLang="zh-CN" sz="2800" dirty="0" smtClean="0"/>
              <a:t>》</a:t>
            </a:r>
            <a:r>
              <a:rPr lang="zh-CN" altLang="en-US" sz="2800" dirty="0" smtClean="0"/>
              <a:t>从</a:t>
            </a:r>
            <a:r>
              <a:rPr lang="en-US" sz="2800" dirty="0" smtClean="0"/>
              <a:t>1986</a:t>
            </a:r>
            <a:r>
              <a:rPr lang="zh-CN" altLang="en-US" sz="2800" dirty="0" smtClean="0"/>
              <a:t>年开始起草，后经过八年酝酿、修</a:t>
            </a:r>
          </a:p>
          <a:p>
            <a:r>
              <a:rPr lang="zh-CN" altLang="en-US" sz="2800" dirty="0" smtClean="0"/>
              <a:t>改，于</a:t>
            </a:r>
            <a:r>
              <a:rPr lang="en-US" sz="2800" dirty="0" smtClean="0"/>
              <a:t>1993</a:t>
            </a:r>
            <a:r>
              <a:rPr lang="zh-CN" altLang="en-US" sz="2800" dirty="0" smtClean="0"/>
              <a:t>年</a:t>
            </a:r>
            <a:r>
              <a:rPr lang="en-US" sz="2800" dirty="0" smtClean="0"/>
              <a:t>10</a:t>
            </a:r>
            <a:r>
              <a:rPr lang="zh-CN" altLang="en-US" sz="2800" dirty="0" smtClean="0"/>
              <a:t>月</a:t>
            </a:r>
            <a:r>
              <a:rPr lang="en-US" sz="2800" dirty="0" smtClean="0"/>
              <a:t>31</a:t>
            </a:r>
            <a:r>
              <a:rPr lang="zh-CN" altLang="en-US" sz="2800" dirty="0" smtClean="0"/>
              <a:t>日经第八届全国人民代表大会常务委员会第四次会议通过，</a:t>
            </a:r>
            <a:r>
              <a:rPr lang="en-US" sz="2800" dirty="0" smtClean="0"/>
              <a:t>1994</a:t>
            </a:r>
            <a:r>
              <a:rPr lang="zh-CN" altLang="en-US" sz="2800" dirty="0" smtClean="0"/>
              <a:t>年</a:t>
            </a:r>
            <a:r>
              <a:rPr lang="en-US" sz="2800" dirty="0" smtClean="0"/>
              <a:t>1</a:t>
            </a:r>
            <a:r>
              <a:rPr lang="zh-CN" altLang="en-US" sz="2800" dirty="0" smtClean="0"/>
              <a:t>月</a:t>
            </a:r>
            <a:r>
              <a:rPr lang="en-US" sz="2800" dirty="0" smtClean="0"/>
              <a:t>1</a:t>
            </a:r>
            <a:r>
              <a:rPr lang="zh-CN" altLang="en-US" sz="2800" dirty="0" smtClean="0"/>
              <a:t>日起施行。</a:t>
            </a:r>
          </a:p>
          <a:p>
            <a:r>
              <a:rPr lang="en-US" sz="2800" dirty="0" smtClean="0"/>
              <a:t>    </a:t>
            </a:r>
            <a:r>
              <a:rPr lang="zh-CN" altLang="en-US" sz="2800" dirty="0" smtClean="0"/>
              <a:t>（一）立法依据</a:t>
            </a:r>
          </a:p>
          <a:p>
            <a:r>
              <a:rPr lang="en-US" sz="2800" dirty="0" smtClean="0"/>
              <a:t>    1</a:t>
            </a:r>
            <a:r>
              <a:rPr lang="zh-CN" altLang="en-US" sz="2800" dirty="0" smtClean="0"/>
              <a:t>、我国社会主义现代化建设事业的需要；</a:t>
            </a:r>
            <a:r>
              <a:rPr lang="en-US" sz="2800" dirty="0" smtClean="0"/>
              <a:t>2</a:t>
            </a:r>
            <a:r>
              <a:rPr lang="zh-CN" altLang="en-US" sz="2800" dirty="0" smtClean="0"/>
              <a:t>、提高教师队伍素质的需要；</a:t>
            </a:r>
            <a:r>
              <a:rPr lang="en-US" sz="2800" dirty="0" smtClean="0"/>
              <a:t>3</a:t>
            </a:r>
            <a:r>
              <a:rPr lang="zh-CN" altLang="en-US" sz="2800" dirty="0" smtClean="0"/>
              <a:t>、维护教师合法权益的需要；</a:t>
            </a:r>
            <a:r>
              <a:rPr lang="en-US" sz="2800" dirty="0" smtClean="0"/>
              <a:t>4</a:t>
            </a:r>
            <a:r>
              <a:rPr lang="zh-CN" altLang="en-US" sz="2800" dirty="0" smtClean="0"/>
              <a:t>、教师队伍建设规范化的需要。</a:t>
            </a:r>
          </a:p>
          <a:p>
            <a:r>
              <a:rPr lang="en-US" sz="2800" dirty="0" smtClean="0"/>
              <a:t>    </a:t>
            </a:r>
            <a:r>
              <a:rPr lang="zh-CN" altLang="en-US" sz="2800" dirty="0" smtClean="0"/>
              <a:t>（二）立法宗旨</a:t>
            </a:r>
          </a:p>
          <a:p>
            <a:r>
              <a:rPr lang="en-US" sz="2800" dirty="0" smtClean="0"/>
              <a:t>    1</a:t>
            </a:r>
            <a:r>
              <a:rPr lang="zh-CN" altLang="en-US" sz="2800" dirty="0" smtClean="0"/>
              <a:t>、保障教师的合法权益；</a:t>
            </a:r>
            <a:r>
              <a:rPr lang="en-US" sz="2800" dirty="0" smtClean="0"/>
              <a:t>2</a:t>
            </a:r>
            <a:r>
              <a:rPr lang="zh-CN" altLang="en-US" sz="2800" dirty="0" smtClean="0"/>
              <a:t>、提高教师队伍素质；</a:t>
            </a:r>
            <a:r>
              <a:rPr lang="en-US" sz="2800" dirty="0" smtClean="0"/>
              <a:t>3</a:t>
            </a:r>
            <a:r>
              <a:rPr lang="zh-CN" altLang="en-US" sz="2800" dirty="0" smtClean="0"/>
              <a:t>、促进我国社会主义教育事业的发展：</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656576"/>
            <a:ext cx="9144000" cy="520142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endParaRPr lang="zh-CN" altLang="en-US" sz="2800" dirty="0" smtClean="0"/>
          </a:p>
          <a:p>
            <a:r>
              <a:rPr lang="en-US" sz="2800" dirty="0" smtClean="0"/>
              <a:t>    </a:t>
            </a:r>
            <a:r>
              <a:rPr lang="zh-CN" altLang="en-US" sz="2800" dirty="0" smtClean="0"/>
              <a:t>（三）法律地位</a:t>
            </a:r>
            <a:r>
              <a:rPr lang="en-US" sz="2800" dirty="0" smtClean="0"/>
              <a:t>    </a:t>
            </a:r>
            <a:endParaRPr lang="zh-CN" altLang="en-US" sz="2800" dirty="0" smtClean="0"/>
          </a:p>
          <a:p>
            <a:r>
              <a:rPr lang="en-US" sz="2800" dirty="0" smtClean="0"/>
              <a:t>    </a:t>
            </a:r>
            <a:r>
              <a:rPr lang="en-US" altLang="zh-CN" sz="2800" dirty="0" smtClean="0"/>
              <a:t>《</a:t>
            </a:r>
            <a:r>
              <a:rPr lang="zh-CN" altLang="en-US" sz="2800" dirty="0" smtClean="0"/>
              <a:t>教师法</a:t>
            </a:r>
            <a:r>
              <a:rPr lang="en-US" altLang="zh-CN" sz="2800" dirty="0" smtClean="0"/>
              <a:t>》</a:t>
            </a:r>
            <a:r>
              <a:rPr lang="zh-CN" altLang="en-US" sz="2800" dirty="0" smtClean="0"/>
              <a:t>是我国教育史上第一部关于教师的单行法律，它的制定和颁布体现了党和国家对人民教师的重视，有利于从根本上提高教师的社会地位，保障教师的合法权益，使教师成为受人尊重的职业；有科于加强教师队伍的建设，造就二批高素质的教师队伍，促进社会主义教育事业</a:t>
            </a:r>
          </a:p>
          <a:p>
            <a:r>
              <a:rPr lang="zh-CN" altLang="en-US" sz="2800" dirty="0" smtClean="0"/>
              <a:t>的发展。</a:t>
            </a:r>
          </a:p>
          <a:p>
            <a:endParaRPr lang="zh-CN" altLang="en-US" sz="2800" dirty="0" smtClean="0"/>
          </a:p>
          <a:p>
            <a:endParaRPr lang="zh-CN" altLang="en-US" sz="2800" dirty="0" smtClean="0"/>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教师法</a:t>
            </a:r>
            <a:r>
              <a:rPr lang="en-US" altLang="zh-CN" sz="2800" b="1" dirty="0" smtClean="0"/>
              <a:t>》</a:t>
            </a:r>
            <a:r>
              <a:rPr lang="zh-CN" altLang="en-US" sz="2800" b="1" dirty="0" smtClean="0"/>
              <a:t>关于教师的权利</a:t>
            </a:r>
            <a:endParaRPr lang="en-US" altLang="zh-CN" sz="2800" b="1" dirty="0" smtClean="0"/>
          </a:p>
          <a:p>
            <a:r>
              <a:rPr lang="en-US" sz="2800" dirty="0" smtClean="0"/>
              <a:t>1</a:t>
            </a:r>
            <a:r>
              <a:rPr lang="zh-CN" altLang="en-US" sz="2800" dirty="0" smtClean="0"/>
              <a:t>、进行教育教学活动，开展教育教学改革和实验；</a:t>
            </a:r>
            <a:endParaRPr lang="en-US" altLang="zh-CN" sz="2800" dirty="0" smtClean="0"/>
          </a:p>
          <a:p>
            <a:r>
              <a:rPr lang="en-US" sz="2800" dirty="0" smtClean="0"/>
              <a:t>2</a:t>
            </a:r>
            <a:r>
              <a:rPr lang="zh-CN" altLang="en-US" sz="2800" dirty="0" smtClean="0"/>
              <a:t>、从事科学研究、学术交流，参加专业的学术团体，在学术活动中充分发表意见；</a:t>
            </a:r>
            <a:endParaRPr lang="en-US" altLang="zh-CN" sz="2800" dirty="0" smtClean="0"/>
          </a:p>
          <a:p>
            <a:r>
              <a:rPr lang="en-US" sz="2800" dirty="0" smtClean="0"/>
              <a:t>3</a:t>
            </a:r>
            <a:r>
              <a:rPr lang="zh-CN" altLang="en-US" sz="2800" dirty="0" smtClean="0"/>
              <a:t>、指导学生的学习和发展，评定学生的品行和学业成绩；</a:t>
            </a:r>
            <a:r>
              <a:rPr lang="en-US" sz="2800" dirty="0" smtClean="0"/>
              <a:t>4</a:t>
            </a:r>
            <a:r>
              <a:rPr lang="zh-CN" altLang="en-US" sz="2800" dirty="0" smtClean="0"/>
              <a:t>、按时获取工资报酬，享受国家规定的福利待遇以及寒暑假期的带薪休假；</a:t>
            </a:r>
            <a:endParaRPr lang="en-US" altLang="zh-CN" sz="2800" dirty="0" smtClean="0"/>
          </a:p>
          <a:p>
            <a:r>
              <a:rPr lang="en-US" sz="2800" dirty="0" smtClean="0"/>
              <a:t>5</a:t>
            </a:r>
            <a:r>
              <a:rPr lang="zh-CN" altLang="en-US" sz="2800" dirty="0" smtClean="0"/>
              <a:t>、对学校教育教学、管理工作和教育行政部门的工作提出意见和建议，通过教职工代表大会或者其他形式，参与学校的民主管理；</a:t>
            </a:r>
            <a:endParaRPr lang="en-US" altLang="zh-CN" sz="2800" dirty="0" smtClean="0"/>
          </a:p>
          <a:p>
            <a:r>
              <a:rPr lang="en-US" sz="2800" dirty="0" smtClean="0"/>
              <a:t>6</a:t>
            </a:r>
            <a:r>
              <a:rPr lang="zh-CN" altLang="en-US" sz="2800" dirty="0" smtClean="0"/>
              <a:t>、参加进修或者其他方式的培训。</a:t>
            </a:r>
          </a:p>
          <a:p>
            <a:endParaRPr lang="zh-CN" altLang="en-US"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88013"/>
            <a:ext cx="9144000" cy="1196975"/>
          </a:xfrm>
          <a:prstGeom prst="rect">
            <a:avLst/>
          </a:prstGeom>
          <a:noFill/>
          <a:ln w="9525">
            <a:noFill/>
            <a:miter lim="800000"/>
            <a:headEnd/>
            <a:tailEnd/>
          </a:ln>
        </p:spPr>
      </p:pic>
      <p:pic>
        <p:nvPicPr>
          <p:cNvPr id="7373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7373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7373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7373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7373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7373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7373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3738" name="Text Box 11"/>
          <p:cNvSpPr txBox="1">
            <a:spLocks noChangeArrowheads="1"/>
          </p:cNvSpPr>
          <p:nvPr/>
        </p:nvSpPr>
        <p:spPr bwMode="auto">
          <a:xfrm>
            <a:off x="58738" y="-26988"/>
            <a:ext cx="8921750" cy="701676"/>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3742" name="Rectangle 14"/>
          <p:cNvSpPr>
            <a:spLocks noChangeArrowheads="1"/>
          </p:cNvSpPr>
          <p:nvPr/>
        </p:nvSpPr>
        <p:spPr bwMode="auto">
          <a:xfrm>
            <a:off x="785786" y="1285860"/>
            <a:ext cx="7572428" cy="58907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lnSpc>
                <a:spcPct val="150000"/>
              </a:lnSpc>
            </a:pPr>
            <a:r>
              <a:rPr lang="zh-CN" altLang="en-US" sz="2400" dirty="0"/>
              <a:t>       </a:t>
            </a:r>
          </a:p>
        </p:txBody>
      </p:sp>
      <p:sp>
        <p:nvSpPr>
          <p:cNvPr id="16" name="矩形 15"/>
          <p:cNvSpPr/>
          <p:nvPr/>
        </p:nvSpPr>
        <p:spPr>
          <a:xfrm>
            <a:off x="571472" y="928670"/>
            <a:ext cx="8143932" cy="5262979"/>
          </a:xfrm>
          <a:prstGeom prst="rect">
            <a:avLst/>
          </a:prstGeom>
        </p:spPr>
        <p:txBody>
          <a:bodyPr wrap="square">
            <a:spAutoFit/>
          </a:bodyPr>
          <a:lstStyle/>
          <a:p>
            <a:pPr>
              <a:lnSpc>
                <a:spcPct val="150000"/>
              </a:lnSpc>
            </a:pPr>
            <a:r>
              <a:rPr lang="en-US" altLang="zh-CN" sz="2800" b="1" dirty="0" smtClean="0">
                <a:latin typeface="宋体" pitchFamily="2" charset="-122"/>
                <a:ea typeface="宋体" pitchFamily="2" charset="-122"/>
              </a:rPr>
              <a:t>伊迪丝便失去了这种能力。她要求该幼儿园对这种后果负责，赔偿伊迪丝精神伤残费1000万美元。此案在内华达州立法院开庭。法庭裁决劳拉三世幼儿园的做法犹如剪去了伊迪丝一只想象的翅膀，并早早地就把她投进了那片只有ABC的小水塘，使孩子在智力的启蒙阶段，不能在想象的天空里展翅翱翔。这个案例后来成了内华达州修改《公民教育保护法》的依据。</a:t>
            </a:r>
            <a:endParaRPr lang="zh-CN" altLang="en-US" sz="2800"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三、</a:t>
            </a:r>
            <a:r>
              <a:rPr lang="en-US" altLang="zh-CN" sz="2800" b="1" dirty="0" smtClean="0"/>
              <a:t>《</a:t>
            </a:r>
            <a:r>
              <a:rPr lang="zh-CN" altLang="en-US" sz="2800" b="1" dirty="0" smtClean="0"/>
              <a:t>教师法</a:t>
            </a:r>
            <a:r>
              <a:rPr lang="en-US" altLang="zh-CN" sz="2800" b="1" dirty="0" smtClean="0"/>
              <a:t>》</a:t>
            </a:r>
            <a:r>
              <a:rPr lang="zh-CN" altLang="en-US" sz="2800" b="1" dirty="0" smtClean="0"/>
              <a:t>关于教师的义务</a:t>
            </a:r>
            <a:endParaRPr lang="en-US" altLang="zh-CN" sz="2800" b="1" dirty="0" smtClean="0"/>
          </a:p>
          <a:p>
            <a:r>
              <a:rPr lang="en-US" sz="2800" dirty="0" smtClean="0"/>
              <a:t>1</a:t>
            </a:r>
            <a:r>
              <a:rPr lang="zh-CN" altLang="en-US" sz="2800" dirty="0" smtClean="0"/>
              <a:t>、遵守宪法、法律和职业道德，为人师表；</a:t>
            </a:r>
            <a:r>
              <a:rPr lang="en-US" sz="2800" dirty="0" smtClean="0"/>
              <a:t>2</a:t>
            </a:r>
            <a:r>
              <a:rPr lang="zh-CN" altLang="en-US" sz="2800" dirty="0" smtClean="0"/>
              <a:t>、贯彻国家的教育方针，遵守规章制度，执行学校的教学计划，履行教师聘约，完成教育教学工作任务；</a:t>
            </a:r>
            <a:r>
              <a:rPr lang="en-US" sz="2800" dirty="0" smtClean="0"/>
              <a:t>3</a:t>
            </a:r>
            <a:r>
              <a:rPr lang="zh-CN" altLang="en-US" sz="2800" dirty="0" smtClean="0"/>
              <a:t>、对学生进行宪法所确定的基本原则的教育和爱国主义、民族团结的教育，法制教育以及思想品德、文化、科学技术教育，组织、带领学生开展有益的社会活动；</a:t>
            </a:r>
            <a:r>
              <a:rPr lang="en-US" sz="2800" dirty="0" smtClean="0"/>
              <a:t>4</a:t>
            </a:r>
            <a:r>
              <a:rPr lang="zh-CN" altLang="en-US" sz="2800" dirty="0" smtClean="0"/>
              <a:t>、关心、爱护全体学生，尊重学生人格，促进学生在品德、智力、体质等方面全面发展；</a:t>
            </a:r>
            <a:r>
              <a:rPr lang="en-US" sz="2800" dirty="0" smtClean="0"/>
              <a:t>5</a:t>
            </a:r>
            <a:r>
              <a:rPr lang="zh-CN" altLang="en-US" sz="2800" dirty="0" smtClean="0"/>
              <a:t>、制止有害于学生的行为或者其他侵犯学生合法权益的行为，批评和抵制有害于学生健康成长的现象；</a:t>
            </a:r>
            <a:r>
              <a:rPr lang="en-US" sz="2800" dirty="0" smtClean="0"/>
              <a:t>6</a:t>
            </a:r>
            <a:r>
              <a:rPr lang="zh-CN" altLang="en-US" sz="2800" dirty="0" smtClean="0"/>
              <a:t>、不断提高思想政治觉悟和教育教学业务水平。</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四、</a:t>
            </a:r>
            <a:r>
              <a:rPr lang="en-US" altLang="zh-CN" sz="2800" b="1" dirty="0" smtClean="0"/>
              <a:t>《</a:t>
            </a:r>
            <a:r>
              <a:rPr lang="zh-CN" altLang="en-US" sz="2800" b="1" dirty="0" smtClean="0"/>
              <a:t>教师法</a:t>
            </a:r>
            <a:r>
              <a:rPr lang="en-US" altLang="zh-CN" sz="2800" b="1" dirty="0" smtClean="0"/>
              <a:t>》</a:t>
            </a:r>
            <a:r>
              <a:rPr lang="zh-CN" altLang="en-US" sz="2800" b="1" dirty="0" smtClean="0"/>
              <a:t>关于教师的资格和任用</a:t>
            </a:r>
            <a:endParaRPr lang="en-US" altLang="zh-CN" sz="2800" b="1" dirty="0" smtClean="0"/>
          </a:p>
          <a:p>
            <a:r>
              <a:rPr lang="en-US" sz="2800" dirty="0" smtClean="0"/>
              <a:t>1</a:t>
            </a:r>
            <a:r>
              <a:rPr lang="zh-CN" altLang="en-US" sz="2800" dirty="0" smtClean="0"/>
              <a:t>、</a:t>
            </a:r>
            <a:r>
              <a:rPr lang="en-US" sz="2800" dirty="0" smtClean="0"/>
              <a:t> </a:t>
            </a:r>
            <a:r>
              <a:rPr lang="zh-CN" altLang="en-US" sz="2800" dirty="0" smtClean="0"/>
              <a:t>教师资格制度</a:t>
            </a:r>
          </a:p>
          <a:p>
            <a:r>
              <a:rPr lang="en-US" sz="2800" dirty="0" smtClean="0"/>
              <a:t>    </a:t>
            </a:r>
            <a:r>
              <a:rPr lang="zh-CN" altLang="en-US" sz="2800" dirty="0" smtClean="0"/>
              <a:t>教师资格制度是国家对教师实行的一种特定的职业资格认定制度，是公民获得教师工作应具备的特定条件和身份。</a:t>
            </a:r>
            <a:r>
              <a:rPr lang="en-US" altLang="zh-CN" sz="2800" dirty="0" smtClean="0"/>
              <a:t>《</a:t>
            </a:r>
            <a:r>
              <a:rPr lang="zh-CN" altLang="en-US" sz="2800" dirty="0" smtClean="0"/>
              <a:t>教育法</a:t>
            </a:r>
            <a:r>
              <a:rPr lang="en-US" altLang="zh-CN" sz="2800" dirty="0" smtClean="0"/>
              <a:t>》《</a:t>
            </a:r>
            <a:r>
              <a:rPr lang="zh-CN" altLang="en-US" sz="2800" dirty="0" smtClean="0"/>
              <a:t>教师法</a:t>
            </a:r>
            <a:r>
              <a:rPr lang="en-US" altLang="zh-CN" sz="2800" dirty="0" smtClean="0"/>
              <a:t>》</a:t>
            </a:r>
            <a:r>
              <a:rPr lang="zh-CN" altLang="en-US" sz="2800" dirty="0" smtClean="0"/>
              <a:t>都规定了国家实行教师资格制度。</a:t>
            </a:r>
          </a:p>
          <a:p>
            <a:r>
              <a:rPr lang="en-US" sz="2800" dirty="0" smtClean="0"/>
              <a:t> 2</a:t>
            </a:r>
            <a:r>
              <a:rPr lang="zh-CN" altLang="en-US" sz="2800" dirty="0" smtClean="0"/>
              <a:t>、教师资格的认定程序</a:t>
            </a:r>
          </a:p>
          <a:p>
            <a:r>
              <a:rPr lang="en-US" sz="2800" dirty="0" smtClean="0"/>
              <a:t>    </a:t>
            </a:r>
            <a:r>
              <a:rPr lang="zh-CN" altLang="en-US" sz="2800" dirty="0" smtClean="0"/>
              <a:t>具备教师资格的取得要件，并不意味着一定能取得教师资格，必须经过法定机构的认定，才具备教师资格。根据</a:t>
            </a:r>
            <a:r>
              <a:rPr lang="en-US" altLang="zh-CN" sz="2800" dirty="0" smtClean="0"/>
              <a:t>《</a:t>
            </a:r>
            <a:r>
              <a:rPr lang="zh-CN" altLang="en-US" sz="2800" dirty="0" smtClean="0"/>
              <a:t>教师法</a:t>
            </a:r>
            <a:r>
              <a:rPr lang="en-US" altLang="zh-CN" sz="2800" dirty="0" smtClean="0"/>
              <a:t>》</a:t>
            </a:r>
            <a:r>
              <a:rPr lang="zh-CN" altLang="en-US" sz="2800" dirty="0" smtClean="0"/>
              <a:t>和</a:t>
            </a:r>
            <a:r>
              <a:rPr lang="en-US" altLang="zh-CN" sz="2800" dirty="0" smtClean="0"/>
              <a:t>《</a:t>
            </a:r>
            <a:r>
              <a:rPr lang="zh-CN" altLang="en-US" sz="2800" dirty="0" smtClean="0"/>
              <a:t>教师资格条例</a:t>
            </a:r>
            <a:r>
              <a:rPr lang="en-US" altLang="zh-CN" sz="2800" dirty="0" smtClean="0"/>
              <a:t>》</a:t>
            </a:r>
            <a:r>
              <a:rPr lang="zh-CN" altLang="en-US" sz="2800" dirty="0" smtClean="0"/>
              <a:t>的有关规定，幼儿园、小学，初级中学、高级中学、中等专业学校、高等学校教师资格的认定分别由不同等级的法定机构来认定。</a:t>
            </a:r>
          </a:p>
          <a:p>
            <a:r>
              <a:rPr lang="en-US" sz="2800" dirty="0" smtClean="0"/>
              <a:t>    </a:t>
            </a:r>
            <a:endParaRPr lang="zh-CN" altLang="en-US" sz="28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中华人民共和国教师法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四、</a:t>
            </a:r>
            <a:r>
              <a:rPr lang="en-US" altLang="zh-CN" sz="2800" b="1" dirty="0" smtClean="0"/>
              <a:t>《</a:t>
            </a:r>
            <a:r>
              <a:rPr lang="zh-CN" altLang="en-US" sz="2800" b="1" dirty="0" smtClean="0"/>
              <a:t>教师法</a:t>
            </a:r>
            <a:r>
              <a:rPr lang="en-US" altLang="zh-CN" sz="2800" b="1" dirty="0" smtClean="0"/>
              <a:t>》</a:t>
            </a:r>
            <a:r>
              <a:rPr lang="zh-CN" altLang="en-US" sz="2800" b="1" dirty="0" smtClean="0"/>
              <a:t>关于教师的资格和任用</a:t>
            </a:r>
            <a:endParaRPr lang="en-US" altLang="zh-CN" sz="2800" b="1" dirty="0" smtClean="0"/>
          </a:p>
          <a:p>
            <a:r>
              <a:rPr lang="en-US" sz="2800" dirty="0" smtClean="0"/>
              <a:t>3</a:t>
            </a:r>
            <a:r>
              <a:rPr lang="zh-CN" altLang="en-US" sz="2800" dirty="0" smtClean="0"/>
              <a:t>、教师资格的限制取得和丧失</a:t>
            </a:r>
            <a:r>
              <a:rPr lang="en-US" sz="2800" dirty="0" smtClean="0"/>
              <a:t>    </a:t>
            </a:r>
            <a:endParaRPr lang="zh-CN" altLang="en-US" sz="2800" dirty="0" smtClean="0"/>
          </a:p>
          <a:p>
            <a:r>
              <a:rPr lang="en-US" sz="2800" dirty="0" smtClean="0"/>
              <a:t>    </a:t>
            </a:r>
            <a:r>
              <a:rPr lang="zh-CN" altLang="en-US" sz="2800" dirty="0" smtClean="0"/>
              <a:t>教师的职业特点决定了对教师的思想品德、道德修养必然有很高的要求。</a:t>
            </a:r>
            <a:r>
              <a:rPr lang="en-US" altLang="zh-CN" sz="2800" dirty="0" smtClean="0"/>
              <a:t>《</a:t>
            </a:r>
            <a:r>
              <a:rPr lang="zh-CN" altLang="en-US" sz="2800" dirty="0" smtClean="0"/>
              <a:t>教师法</a:t>
            </a:r>
            <a:r>
              <a:rPr lang="en-US" altLang="zh-CN" sz="2800" dirty="0" smtClean="0"/>
              <a:t>》</a:t>
            </a:r>
            <a:r>
              <a:rPr lang="zh-CN" altLang="en-US" sz="2800" dirty="0" smtClean="0"/>
              <a:t>第十四条明确规定：“受到剥夺政治权利或者故意犯罪受到有期徒刑以上刑事处罚的，不能取得教师资格；已经取得教师资格的，丧失教师格。”</a:t>
            </a:r>
          </a:p>
          <a:p>
            <a:r>
              <a:rPr lang="en-US" sz="2800" dirty="0" smtClean="0"/>
              <a:t>4</a:t>
            </a:r>
            <a:r>
              <a:rPr lang="zh-CN" altLang="en-US" sz="2800" dirty="0" smtClean="0"/>
              <a:t>、教师聘任制度</a:t>
            </a:r>
          </a:p>
          <a:p>
            <a:r>
              <a:rPr lang="en-US" sz="2800" dirty="0" smtClean="0"/>
              <a:t>    </a:t>
            </a:r>
            <a:r>
              <a:rPr lang="en-US" altLang="zh-CN" sz="2800" dirty="0" smtClean="0"/>
              <a:t>《</a:t>
            </a:r>
            <a:r>
              <a:rPr lang="zh-CN" altLang="en-US" sz="2800" dirty="0" smtClean="0"/>
              <a:t>教师法</a:t>
            </a:r>
            <a:r>
              <a:rPr lang="en-US" altLang="zh-CN" sz="2800" dirty="0" smtClean="0"/>
              <a:t>》</a:t>
            </a:r>
            <a:r>
              <a:rPr lang="zh-CN" altLang="en-US" sz="2800" dirty="0" smtClean="0"/>
              <a:t>第十七条规定：</a:t>
            </a:r>
            <a:r>
              <a:rPr lang="en-US" sz="2800" dirty="0" smtClean="0"/>
              <a:t>“</a:t>
            </a:r>
            <a:r>
              <a:rPr lang="zh-CN" altLang="en-US" sz="2800" dirty="0" smtClean="0"/>
              <a:t>学校和其他教育机构应当逐步实行教师聘任制。</a:t>
            </a:r>
            <a:r>
              <a:rPr lang="en-US" sz="2800" dirty="0" smtClean="0"/>
              <a:t>”</a:t>
            </a:r>
            <a:endParaRPr lang="zh-CN" altLang="en-US" sz="2800" dirty="0" smtClean="0"/>
          </a:p>
          <a:p>
            <a:endParaRPr lang="zh-CN" altLang="en-US" sz="28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4</a:t>
            </a:r>
            <a:r>
              <a:rPr lang="zh-CN" altLang="en-US" sz="3600" b="1" dirty="0" smtClean="0">
                <a:latin typeface="楷体_GB2312" pitchFamily="49" charset="-122"/>
                <a:ea typeface="楷体_GB2312" pitchFamily="49" charset="-122"/>
              </a:rPr>
              <a:t> 中华人民共和国未成年人保护法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b="1" dirty="0" smtClean="0"/>
              <a:t>《</a:t>
            </a:r>
            <a:r>
              <a:rPr lang="zh-CN" altLang="en-US" sz="2800" b="1" dirty="0" smtClean="0"/>
              <a:t>未成年人保护法</a:t>
            </a:r>
            <a:r>
              <a:rPr lang="en-US" altLang="zh-CN" sz="2800" b="1" dirty="0" smtClean="0"/>
              <a:t>》</a:t>
            </a:r>
            <a:r>
              <a:rPr lang="zh-CN" altLang="en-US" sz="2800" b="1" dirty="0" smtClean="0"/>
              <a:t>立法宗旨和意义</a:t>
            </a:r>
            <a:endParaRPr lang="en-US" altLang="zh-CN" sz="2800" b="1" dirty="0" smtClean="0"/>
          </a:p>
          <a:p>
            <a:r>
              <a:rPr lang="zh-CN" altLang="en-US" sz="2800" dirty="0" smtClean="0"/>
              <a:t>（一）立法宗旨</a:t>
            </a:r>
          </a:p>
          <a:p>
            <a:r>
              <a:rPr lang="en-US" sz="2800" dirty="0" smtClean="0"/>
              <a:t>    </a:t>
            </a:r>
            <a:r>
              <a:rPr lang="zh-CN" altLang="en-US" sz="2800" dirty="0" smtClean="0"/>
              <a:t>未成年人是指未满</a:t>
            </a:r>
            <a:r>
              <a:rPr lang="en-US" sz="2800" dirty="0" smtClean="0"/>
              <a:t>18</a:t>
            </a:r>
            <a:r>
              <a:rPr lang="zh-CN" altLang="en-US" sz="2800" dirty="0" smtClean="0"/>
              <a:t>周岁的公民。</a:t>
            </a:r>
            <a:r>
              <a:rPr lang="en-US" altLang="zh-CN" sz="2800" dirty="0" smtClean="0"/>
              <a:t>《</a:t>
            </a:r>
            <a:r>
              <a:rPr lang="zh-CN" altLang="en-US" sz="2800" dirty="0" smtClean="0"/>
              <a:t>未成年人保护法</a:t>
            </a:r>
            <a:r>
              <a:rPr lang="en-US" altLang="zh-CN" sz="2800" dirty="0" smtClean="0"/>
              <a:t>》</a:t>
            </a:r>
            <a:r>
              <a:rPr lang="zh-CN" altLang="en-US" sz="2800" dirty="0" smtClean="0"/>
              <a:t>第一条指出制定该法的宗旨是：“为了保护未成年人的身心健康，保障未成年人的合法权益，促进未成年人在品德、智力、体质等方面全面发展，培养有理想、有道德、有文化、有纪律的社会主义建设者和接班人。”</a:t>
            </a:r>
          </a:p>
          <a:p>
            <a:r>
              <a:rPr lang="en-US" sz="2800" dirty="0" smtClean="0"/>
              <a:t> </a:t>
            </a:r>
            <a:r>
              <a:rPr lang="zh-CN" altLang="en-US" sz="2800" dirty="0" smtClean="0"/>
              <a:t>（二）立法意义</a:t>
            </a:r>
          </a:p>
          <a:p>
            <a:r>
              <a:rPr lang="en-US" sz="2800" dirty="0" smtClean="0"/>
              <a:t> 1</a:t>
            </a:r>
            <a:r>
              <a:rPr lang="zh-CN" altLang="en-US" sz="2800" dirty="0" smtClean="0"/>
              <a:t>、制定</a:t>
            </a:r>
            <a:r>
              <a:rPr lang="en-US" altLang="zh-CN" sz="2800" dirty="0" smtClean="0"/>
              <a:t>《</a:t>
            </a:r>
            <a:r>
              <a:rPr lang="zh-CN" altLang="en-US" sz="2800" dirty="0" smtClean="0"/>
              <a:t>未成年人保护法</a:t>
            </a:r>
            <a:r>
              <a:rPr lang="en-US" altLang="zh-CN" sz="2800" dirty="0" smtClean="0"/>
              <a:t>》</a:t>
            </a:r>
            <a:r>
              <a:rPr lang="zh-CN" altLang="en-US" sz="2800" dirty="0" smtClean="0"/>
              <a:t>是保障未成年人合法权益和促使他们健康成长的需要。</a:t>
            </a:r>
          </a:p>
          <a:p>
            <a:r>
              <a:rPr lang="en-US" sz="2800" dirty="0" smtClean="0"/>
              <a:t> 2</a:t>
            </a:r>
            <a:r>
              <a:rPr lang="zh-CN" altLang="en-US" sz="2800" dirty="0" smtClean="0"/>
              <a:t>、制定</a:t>
            </a:r>
            <a:r>
              <a:rPr lang="en-US" altLang="zh-CN" sz="2800" dirty="0" smtClean="0"/>
              <a:t>《</a:t>
            </a:r>
            <a:r>
              <a:rPr lang="zh-CN" altLang="en-US" sz="2800" dirty="0" smtClean="0"/>
              <a:t>未成年人保护法</a:t>
            </a:r>
            <a:r>
              <a:rPr lang="en-US" altLang="zh-CN" sz="2800" dirty="0" smtClean="0"/>
              <a:t>》</a:t>
            </a:r>
            <a:r>
              <a:rPr lang="zh-CN" altLang="en-US" sz="2800" dirty="0" smtClean="0"/>
              <a:t>是完备社会主义法制的需要。</a:t>
            </a:r>
          </a:p>
          <a:p>
            <a:endParaRPr lang="zh-CN" altLang="en-US" sz="28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4</a:t>
            </a:r>
            <a:r>
              <a:rPr lang="zh-CN" altLang="en-US" sz="3600" b="1" dirty="0" smtClean="0">
                <a:latin typeface="楷体_GB2312" pitchFamily="49" charset="-122"/>
                <a:ea typeface="楷体_GB2312" pitchFamily="49" charset="-122"/>
              </a:rPr>
              <a:t> 中华人民共和国未成年人保护法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二、对</a:t>
            </a:r>
            <a:r>
              <a:rPr lang="en-US" altLang="zh-CN" sz="2800" b="1" dirty="0" smtClean="0"/>
              <a:t>《</a:t>
            </a:r>
            <a:r>
              <a:rPr lang="zh-CN" altLang="en-US" sz="2800" b="1" dirty="0" smtClean="0"/>
              <a:t>未成年人保护法</a:t>
            </a:r>
            <a:r>
              <a:rPr lang="en-US" altLang="zh-CN" sz="2800" b="1" dirty="0" smtClean="0"/>
              <a:t>》</a:t>
            </a:r>
            <a:r>
              <a:rPr lang="zh-CN" altLang="en-US" sz="2800" b="1" dirty="0" smtClean="0"/>
              <a:t>主要内容的理解</a:t>
            </a:r>
            <a:endParaRPr lang="en-US" altLang="zh-CN" sz="2800" b="1" dirty="0" smtClean="0"/>
          </a:p>
          <a:p>
            <a:r>
              <a:rPr lang="zh-CN" altLang="en-US" sz="2800" b="1" dirty="0" smtClean="0"/>
              <a:t>（一）家庭保护</a:t>
            </a:r>
          </a:p>
          <a:p>
            <a:r>
              <a:rPr lang="en-US" sz="2800" dirty="0" smtClean="0"/>
              <a:t> 1</a:t>
            </a:r>
            <a:r>
              <a:rPr lang="zh-CN" altLang="en-US" sz="2800" dirty="0" smtClean="0"/>
              <a:t>、监护人的监护职责：</a:t>
            </a:r>
            <a:endParaRPr lang="en-US" altLang="zh-CN" sz="2800" dirty="0" smtClean="0"/>
          </a:p>
          <a:p>
            <a:r>
              <a:rPr lang="zh-CN" altLang="en-US" sz="2800" dirty="0" smtClean="0"/>
              <a:t>（</a:t>
            </a:r>
            <a:r>
              <a:rPr lang="en-US" altLang="zh-CN" sz="2800" dirty="0" smtClean="0"/>
              <a:t>1</a:t>
            </a:r>
            <a:r>
              <a:rPr lang="zh-CN" altLang="en-US" sz="2800" dirty="0" smtClean="0"/>
              <a:t>）父母或者其他监护人的监护职责和抚养义务；</a:t>
            </a:r>
            <a:endParaRPr lang="en-US" altLang="zh-CN" sz="2800" dirty="0" smtClean="0"/>
          </a:p>
          <a:p>
            <a:r>
              <a:rPr lang="zh-CN" altLang="en-US" sz="2800" dirty="0" smtClean="0"/>
              <a:t>（</a:t>
            </a:r>
            <a:r>
              <a:rPr lang="en-US" altLang="zh-CN" sz="2800" dirty="0" smtClean="0"/>
              <a:t>2</a:t>
            </a:r>
            <a:r>
              <a:rPr lang="zh-CN" altLang="en-US" sz="2800" dirty="0" smtClean="0"/>
              <a:t>）不得虐待、遗弃未成年人；</a:t>
            </a:r>
            <a:endParaRPr lang="en-US" altLang="zh-CN" sz="2800" dirty="0" smtClean="0"/>
          </a:p>
          <a:p>
            <a:r>
              <a:rPr lang="zh-CN" altLang="en-US" sz="2800" dirty="0" smtClean="0"/>
              <a:t>（</a:t>
            </a:r>
            <a:r>
              <a:rPr lang="en-US" altLang="zh-CN" sz="2800" dirty="0" smtClean="0"/>
              <a:t>3</a:t>
            </a:r>
            <a:r>
              <a:rPr lang="zh-CN" altLang="en-US" sz="2800" dirty="0" smtClean="0"/>
              <a:t>）不得歧视女性未成年人或者有残疾的未成年人；</a:t>
            </a:r>
          </a:p>
          <a:p>
            <a:r>
              <a:rPr lang="zh-CN" altLang="en-US" sz="2800" dirty="0" smtClean="0"/>
              <a:t>（</a:t>
            </a:r>
            <a:r>
              <a:rPr lang="en-US" altLang="zh-CN" sz="2800" dirty="0" smtClean="0"/>
              <a:t>4</a:t>
            </a:r>
            <a:r>
              <a:rPr lang="zh-CN" altLang="en-US" sz="2800" dirty="0" smtClean="0"/>
              <a:t>）禁止溺婴、弃婴。</a:t>
            </a:r>
          </a:p>
          <a:p>
            <a:r>
              <a:rPr lang="en-US" sz="2800" dirty="0" smtClean="0"/>
              <a:t> 2</a:t>
            </a:r>
            <a:r>
              <a:rPr lang="zh-CN" altLang="en-US" sz="2800" dirty="0" smtClean="0"/>
              <a:t>、监护人对未成年人受教育权的保护：</a:t>
            </a:r>
            <a:endParaRPr lang="en-US" altLang="zh-CN" sz="2800" dirty="0" smtClean="0"/>
          </a:p>
          <a:p>
            <a:r>
              <a:rPr lang="zh-CN" altLang="en-US" sz="2800" dirty="0" smtClean="0"/>
              <a:t>（</a:t>
            </a:r>
            <a:r>
              <a:rPr lang="en-US" altLang="zh-CN" sz="2800" dirty="0" smtClean="0"/>
              <a:t>1</a:t>
            </a:r>
            <a:r>
              <a:rPr lang="zh-CN" altLang="en-US" sz="2800" dirty="0" smtClean="0"/>
              <a:t>）使适龄未成年人按照规定接受义务教育；</a:t>
            </a:r>
            <a:endParaRPr lang="en-US" altLang="zh-CN" sz="2800" dirty="0" smtClean="0"/>
          </a:p>
          <a:p>
            <a:r>
              <a:rPr lang="zh-CN" altLang="en-US" sz="2800" dirty="0" smtClean="0"/>
              <a:t>（</a:t>
            </a:r>
            <a:r>
              <a:rPr lang="en-US" altLang="zh-CN" sz="2800" dirty="0" smtClean="0"/>
              <a:t>2</a:t>
            </a:r>
            <a:r>
              <a:rPr lang="zh-CN" altLang="en-US" sz="2800" dirty="0" smtClean="0"/>
              <a:t>）不得使在校接受义务教育的未成年人辍学。</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4</a:t>
            </a:r>
            <a:r>
              <a:rPr lang="zh-CN" altLang="en-US" sz="3600" b="1" dirty="0" smtClean="0">
                <a:latin typeface="楷体_GB2312" pitchFamily="49" charset="-122"/>
                <a:ea typeface="楷体_GB2312" pitchFamily="49" charset="-122"/>
              </a:rPr>
              <a:t> 中华人民共和国未成年人保护法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612475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二、对</a:t>
            </a:r>
            <a:r>
              <a:rPr lang="en-US" altLang="zh-CN" sz="2800" b="1" dirty="0" smtClean="0"/>
              <a:t>《</a:t>
            </a:r>
            <a:r>
              <a:rPr lang="zh-CN" altLang="en-US" sz="2800" b="1" dirty="0" smtClean="0"/>
              <a:t>未成年人保护法</a:t>
            </a:r>
            <a:r>
              <a:rPr lang="en-US" altLang="zh-CN" sz="2800" b="1" dirty="0" smtClean="0"/>
              <a:t>》</a:t>
            </a:r>
            <a:r>
              <a:rPr lang="zh-CN" altLang="en-US" sz="2800" b="1" dirty="0" smtClean="0"/>
              <a:t>主要内容的理解</a:t>
            </a:r>
            <a:endParaRPr lang="en-US" altLang="zh-CN" sz="2800" b="1" dirty="0" smtClean="0"/>
          </a:p>
          <a:p>
            <a:r>
              <a:rPr lang="zh-CN" altLang="en-US" sz="2800" b="1" dirty="0" smtClean="0"/>
              <a:t>（二）家庭教育：</a:t>
            </a:r>
            <a:r>
              <a:rPr lang="en-US" altLang="zh-CN" sz="2800" dirty="0" smtClean="0"/>
              <a:t>《</a:t>
            </a:r>
            <a:r>
              <a:rPr lang="zh-CN" altLang="en-US" sz="2800" dirty="0" smtClean="0"/>
              <a:t>未成年人保护法</a:t>
            </a:r>
            <a:r>
              <a:rPr lang="en-US" altLang="zh-CN" sz="2800" dirty="0" smtClean="0"/>
              <a:t>》</a:t>
            </a:r>
            <a:r>
              <a:rPr lang="zh-CN" altLang="en-US" sz="2800" dirty="0" smtClean="0"/>
              <a:t>要求父母或者其他监护人，应当以健康的思想品行和适当的方法教育未成年人，引导未成年人进行有益身心健康的活动，预防和制止未成年人吸烟、酗酒、流浪以及聚赌、吸毒、卖淫。</a:t>
            </a:r>
            <a:endParaRPr lang="en-US" altLang="zh-CN" sz="2800" dirty="0" smtClean="0"/>
          </a:p>
          <a:p>
            <a:r>
              <a:rPr lang="zh-CN" altLang="en-US" sz="2800" b="1" dirty="0" smtClean="0"/>
              <a:t>（三）学校保护</a:t>
            </a:r>
            <a:r>
              <a:rPr lang="zh-CN" altLang="en-US" sz="2800" dirty="0" smtClean="0"/>
              <a:t>：是指各级各类学校在其自身的职责范围内，依照法律法规的规定，对在校的未成年学合法权益生进行教育并对他们的身心健康和所实施的保护：</a:t>
            </a:r>
            <a:r>
              <a:rPr lang="en-US" altLang="zh-CN" sz="2800" dirty="0" smtClean="0"/>
              <a:t>1</a:t>
            </a:r>
            <a:r>
              <a:rPr lang="zh-CN" altLang="en-US" sz="2800" dirty="0" smtClean="0"/>
              <a:t>、学校对未成年人受教育权的保护；</a:t>
            </a:r>
            <a:r>
              <a:rPr lang="en-US" altLang="zh-CN" sz="2800" dirty="0" smtClean="0"/>
              <a:t>2</a:t>
            </a:r>
            <a:r>
              <a:rPr lang="zh-CN" altLang="en-US" sz="2800" dirty="0" smtClean="0"/>
              <a:t>、教职员对未成年人人格尊严的尊重；</a:t>
            </a:r>
            <a:r>
              <a:rPr lang="en-US" altLang="zh-CN" sz="2800" dirty="0" smtClean="0"/>
              <a:t>3</a:t>
            </a:r>
            <a:r>
              <a:rPr lang="zh-CN" altLang="en-US" sz="2800" dirty="0" smtClean="0"/>
              <a:t>、学校对未成年学生人身安全、健康的保护，等等。</a:t>
            </a:r>
            <a:endParaRPr lang="en-US" altLang="zh-CN" sz="2800" dirty="0" smtClean="0"/>
          </a:p>
          <a:p>
            <a:endParaRPr lang="zh-CN" altLang="en-US" sz="2800" dirty="0" smtClean="0"/>
          </a:p>
          <a:p>
            <a:endParaRPr lang="zh-CN" altLang="en-US" sz="2800" dirty="0" smtClean="0"/>
          </a:p>
          <a:p>
            <a:r>
              <a:rPr lang="en-US" sz="2800" dirty="0" smtClean="0"/>
              <a:t> </a:t>
            </a:r>
            <a:endParaRPr lang="zh-CN" altLang="en-US" sz="28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4</a:t>
            </a:r>
            <a:r>
              <a:rPr lang="zh-CN" altLang="en-US" sz="3600" b="1" dirty="0" smtClean="0">
                <a:latin typeface="楷体_GB2312" pitchFamily="49" charset="-122"/>
                <a:ea typeface="楷体_GB2312" pitchFamily="49" charset="-122"/>
              </a:rPr>
              <a:t> 中华人民共和国未成年人保护法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二、对</a:t>
            </a:r>
            <a:r>
              <a:rPr lang="en-US" altLang="zh-CN" sz="2800" b="1" dirty="0" smtClean="0"/>
              <a:t>《</a:t>
            </a:r>
            <a:r>
              <a:rPr lang="zh-CN" altLang="en-US" sz="2800" b="1" dirty="0" smtClean="0"/>
              <a:t>未成年人保护法</a:t>
            </a:r>
            <a:r>
              <a:rPr lang="en-US" altLang="zh-CN" sz="2800" b="1" dirty="0" smtClean="0"/>
              <a:t>》</a:t>
            </a:r>
            <a:r>
              <a:rPr lang="zh-CN" altLang="en-US" sz="2800" b="1" dirty="0" smtClean="0"/>
              <a:t>主要内容的理解</a:t>
            </a:r>
            <a:endParaRPr lang="en-US" altLang="zh-CN" sz="2800" b="1" dirty="0" smtClean="0"/>
          </a:p>
          <a:p>
            <a:r>
              <a:rPr lang="zh-CN" altLang="en-US" sz="2800" b="1" dirty="0" smtClean="0"/>
              <a:t>（四）社会保护</a:t>
            </a:r>
            <a:r>
              <a:rPr lang="zh-CN" altLang="en-US" sz="2800" dirty="0" smtClean="0"/>
              <a:t>： </a:t>
            </a:r>
            <a:endParaRPr lang="en-US" altLang="zh-CN" sz="2800" dirty="0" smtClean="0"/>
          </a:p>
          <a:p>
            <a:r>
              <a:rPr lang="zh-CN" altLang="en-US" sz="2800" dirty="0" smtClean="0"/>
              <a:t>    社会保护是指在社会生活环境中对未成年人实行的保护。未成年人的社会保护主要表现在以下几方面：</a:t>
            </a:r>
            <a:endParaRPr lang="en-US" altLang="zh-CN" sz="2800" dirty="0" smtClean="0"/>
          </a:p>
          <a:p>
            <a:r>
              <a:rPr lang="en-US" altLang="zh-CN" sz="2800" dirty="0" smtClean="0"/>
              <a:t>1</a:t>
            </a:r>
            <a:r>
              <a:rPr lang="zh-CN" altLang="en-US" sz="2800" dirty="0" smtClean="0"/>
              <a:t>、未成年人不宜进入的场所不得允许未成年人进入；</a:t>
            </a:r>
            <a:endParaRPr lang="en-US" altLang="zh-CN" sz="2800" dirty="0" smtClean="0"/>
          </a:p>
          <a:p>
            <a:r>
              <a:rPr lang="en-US" altLang="zh-CN" sz="2800" dirty="0" smtClean="0"/>
              <a:t>2</a:t>
            </a:r>
            <a:r>
              <a:rPr lang="zh-CN" altLang="en-US" sz="2800" dirty="0" smtClean="0"/>
              <a:t>、未成年人隐私权的保护；</a:t>
            </a:r>
          </a:p>
          <a:p>
            <a:r>
              <a:rPr lang="en-US" altLang="zh-CN" sz="2800" dirty="0" smtClean="0"/>
              <a:t>3</a:t>
            </a:r>
            <a:r>
              <a:rPr lang="zh-CN" altLang="en-US" sz="2800" dirty="0" smtClean="0"/>
              <a:t>、未成年人通信自由的保护，等等。</a:t>
            </a:r>
            <a:endParaRPr lang="en-US" altLang="zh-CN" sz="2800" dirty="0" smtClean="0"/>
          </a:p>
          <a:p>
            <a:endParaRPr lang="en-US" altLang="zh-CN" sz="2800" dirty="0" smtClean="0"/>
          </a:p>
          <a:p>
            <a:endParaRPr lang="zh-CN" altLang="en-US" sz="2800" dirty="0" smtClean="0"/>
          </a:p>
          <a:p>
            <a:endParaRPr lang="zh-CN" altLang="en-US" sz="2800" dirty="0" smtClean="0"/>
          </a:p>
          <a:p>
            <a:r>
              <a:rPr lang="en-US" sz="2800" dirty="0" smtClean="0"/>
              <a:t> </a:t>
            </a:r>
            <a:endParaRPr lang="zh-CN" altLang="en-US" sz="28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4</a:t>
            </a:r>
            <a:r>
              <a:rPr lang="zh-CN" altLang="en-US" sz="3600" b="1" dirty="0" smtClean="0">
                <a:latin typeface="楷体_GB2312" pitchFamily="49" charset="-122"/>
                <a:ea typeface="楷体_GB2312" pitchFamily="49" charset="-122"/>
              </a:rPr>
              <a:t> 中华人民共和国未成年人保护法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693866"/>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二、对</a:t>
            </a:r>
            <a:r>
              <a:rPr lang="en-US" altLang="zh-CN" sz="2800" b="1" dirty="0" smtClean="0"/>
              <a:t>《</a:t>
            </a:r>
            <a:r>
              <a:rPr lang="zh-CN" altLang="en-US" sz="2800" b="1" dirty="0" smtClean="0"/>
              <a:t>未成年人保护法</a:t>
            </a:r>
            <a:r>
              <a:rPr lang="en-US" altLang="zh-CN" sz="2800" b="1" dirty="0" smtClean="0"/>
              <a:t>》</a:t>
            </a:r>
            <a:r>
              <a:rPr lang="zh-CN" altLang="en-US" sz="2800" b="1" dirty="0" smtClean="0"/>
              <a:t>主要内容的理解</a:t>
            </a:r>
            <a:endParaRPr lang="en-US" altLang="zh-CN" sz="2800" b="1" dirty="0" smtClean="0"/>
          </a:p>
          <a:p>
            <a:r>
              <a:rPr lang="zh-CN" altLang="en-US" sz="2800" b="1" dirty="0" smtClean="0"/>
              <a:t>（五）司法保护</a:t>
            </a:r>
            <a:r>
              <a:rPr lang="zh-CN" altLang="en-US" sz="2800" dirty="0" smtClean="0"/>
              <a:t>： 司法保护是指公安机关、人民检察院、人民法院及监狱、少年犯管教所等劳动改造执行机关，依法行使权力履行职责，对未成年人实施的专门保护活动。</a:t>
            </a:r>
            <a:r>
              <a:rPr lang="en-US" altLang="zh-CN" sz="2800" dirty="0" smtClean="0"/>
              <a:t>1</a:t>
            </a:r>
            <a:r>
              <a:rPr lang="zh-CN" altLang="en-US" sz="2800" dirty="0" smtClean="0"/>
              <a:t>、对违法犯罪的未成年人，实行教育、感化、挽救的方针，坚持教育为主，惩罚为辅的原则；</a:t>
            </a:r>
            <a:r>
              <a:rPr lang="en-US" altLang="zh-CN" sz="2800" dirty="0" smtClean="0"/>
              <a:t>2</a:t>
            </a:r>
            <a:r>
              <a:rPr lang="zh-CN" altLang="en-US" sz="2800" dirty="0" smtClean="0"/>
              <a:t>、办理未成年人犯罪案件过程中对未成年人的保护；</a:t>
            </a:r>
            <a:r>
              <a:rPr lang="en-US" altLang="zh-CN" sz="2800" dirty="0" smtClean="0"/>
              <a:t>3</a:t>
            </a:r>
            <a:r>
              <a:rPr lang="zh-CN" altLang="en-US" sz="2800" dirty="0" smtClean="0"/>
              <a:t>、对违法犯罪的未成年人依法从轻、减轻或免除处罚；</a:t>
            </a:r>
            <a:r>
              <a:rPr lang="en-US" altLang="zh-CN" sz="2800" dirty="0" smtClean="0"/>
              <a:t>4</a:t>
            </a:r>
            <a:r>
              <a:rPr lang="zh-CN" altLang="en-US" sz="2800" dirty="0" smtClean="0"/>
              <a:t>、对未成年人继承权和受抚养权的司法保护，等等。</a:t>
            </a:r>
          </a:p>
          <a:p>
            <a:r>
              <a:rPr lang="en-US" sz="2800" dirty="0" smtClean="0"/>
              <a:t>  </a:t>
            </a:r>
            <a:r>
              <a:rPr lang="zh-CN" altLang="en-US" sz="2800" b="1" dirty="0" smtClean="0"/>
              <a:t>（六）法律责任</a:t>
            </a:r>
            <a:r>
              <a:rPr lang="zh-CN" altLang="en-US" sz="2800" dirty="0" smtClean="0"/>
              <a:t>：法律责任规定了对于违反本法规定，侵害未成年人合法权益的情形和处罚办法。</a:t>
            </a:r>
          </a:p>
          <a:p>
            <a:endParaRPr lang="zh-CN" altLang="en-US" sz="2800" dirty="0" smtClean="0"/>
          </a:p>
          <a:p>
            <a:r>
              <a:rPr lang="en-US" sz="2800" dirty="0" smtClean="0"/>
              <a:t> </a:t>
            </a:r>
            <a:endParaRPr lang="zh-CN" altLang="en-US" sz="28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概述</a:t>
            </a:r>
            <a:endParaRPr lang="en-US" altLang="zh-CN" sz="2800" b="1" dirty="0" smtClean="0"/>
          </a:p>
          <a:p>
            <a:r>
              <a:rPr lang="zh-CN" altLang="en-US" sz="2800" dirty="0" smtClean="0"/>
              <a:t>（一）学生伤害事故的涵义</a:t>
            </a:r>
          </a:p>
          <a:p>
            <a:r>
              <a:rPr lang="en-US" sz="2800" dirty="0" smtClean="0"/>
              <a:t>    </a:t>
            </a:r>
            <a:r>
              <a:rPr lang="zh-CN" altLang="en-US" sz="2800" dirty="0" smtClean="0"/>
              <a:t>学生伤害事故是指在学校实施的教育教学活动或者学校组织的校外活动中，以及在学校负有管理责任的校舍、场地、其他教育教学设施、生活设施内发生的，造成在校学生人身损害后果的事故。</a:t>
            </a:r>
          </a:p>
          <a:p>
            <a:r>
              <a:rPr lang="zh-CN" altLang="en-US" sz="2800" dirty="0" smtClean="0"/>
              <a:t>（二）学生伤害事故处理的原则</a:t>
            </a:r>
          </a:p>
          <a:p>
            <a:r>
              <a:rPr lang="en-US" sz="2800" dirty="0" smtClean="0"/>
              <a:t>    </a:t>
            </a:r>
            <a:r>
              <a:rPr lang="zh-CN" altLang="en-US" sz="2800" dirty="0" smtClean="0"/>
              <a:t>学生伤害事故处理应当遵循依法、客观公正、合理适当、及时、妥善地处理的原则。</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693866"/>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概述</a:t>
            </a:r>
            <a:endParaRPr lang="en-US" altLang="zh-CN" sz="2800" b="1" dirty="0" smtClean="0"/>
          </a:p>
          <a:p>
            <a:r>
              <a:rPr lang="zh-CN" altLang="en-US" sz="2800" dirty="0" smtClean="0"/>
              <a:t>（三）立法目的和意义</a:t>
            </a:r>
          </a:p>
          <a:p>
            <a:r>
              <a:rPr lang="en-US" sz="2800" dirty="0" smtClean="0"/>
              <a:t>    </a:t>
            </a:r>
            <a:r>
              <a:rPr lang="en-US" altLang="zh-CN" sz="2800" dirty="0" smtClean="0"/>
              <a:t>《</a:t>
            </a:r>
            <a:r>
              <a:rPr lang="zh-CN" altLang="en-US" sz="2800" dirty="0" smtClean="0"/>
              <a:t>办法</a:t>
            </a:r>
            <a:r>
              <a:rPr lang="en-US" altLang="zh-CN" sz="2800" dirty="0" smtClean="0"/>
              <a:t>》</a:t>
            </a:r>
            <a:r>
              <a:rPr lang="zh-CN" altLang="en-US" sz="2800" dirty="0" smtClean="0"/>
              <a:t>第一条明确了立法的目的：为积极预防、妥善处理在校学生伤害事故，保护学生、学校的合法权益，根据</a:t>
            </a:r>
            <a:r>
              <a:rPr lang="en-US" altLang="zh-CN" sz="2800" dirty="0" smtClean="0"/>
              <a:t>〈</a:t>
            </a:r>
            <a:r>
              <a:rPr lang="zh-CN" altLang="en-US" sz="2800" dirty="0" smtClean="0"/>
              <a:t>教育法</a:t>
            </a:r>
            <a:r>
              <a:rPr lang="en-US" altLang="zh-CN" sz="2800" dirty="0" smtClean="0"/>
              <a:t>〉〈</a:t>
            </a:r>
            <a:r>
              <a:rPr lang="zh-CN" altLang="en-US" sz="2800" dirty="0" smtClean="0"/>
              <a:t>未成年人保护法</a:t>
            </a:r>
            <a:r>
              <a:rPr lang="en-US" altLang="zh-CN" sz="2800" dirty="0" smtClean="0"/>
              <a:t>〉</a:t>
            </a:r>
            <a:r>
              <a:rPr lang="zh-CN" altLang="en-US" sz="2800" dirty="0" smtClean="0"/>
              <a:t>和其他相关法律、行政法规及有关规定，制定本办法。</a:t>
            </a:r>
            <a:r>
              <a:rPr lang="en-US" altLang="zh-CN" sz="2800" dirty="0" smtClean="0"/>
              <a:t>《</a:t>
            </a:r>
            <a:r>
              <a:rPr lang="zh-CN" altLang="en-US" sz="2800" dirty="0" smtClean="0"/>
              <a:t>办法</a:t>
            </a:r>
            <a:r>
              <a:rPr lang="en-US" altLang="zh-CN" sz="2800" dirty="0" smtClean="0"/>
              <a:t>》</a:t>
            </a:r>
            <a:r>
              <a:rPr lang="zh-CN" altLang="en-US" sz="2800" dirty="0" smtClean="0"/>
              <a:t>的颁布对一些长期以来困扰我国司法实践并引起教育法学界关注的焦点问题作出了明确回答。它是我国第一部处理在校学生伤害事故的全国性教育规章。该规章的出台弥补了我国教育立法在处理学生伤害事故专项规章上的空白，为积极预防、妥善处理在校学生伤害事故，保护学生、学校的合法权益提供了重要的依据。</a:t>
            </a:r>
          </a:p>
          <a:p>
            <a:endParaRPr lang="en-US" altLang="zh-CN"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179388" y="1196975"/>
            <a:ext cx="7087197" cy="646331"/>
          </a:xfrm>
          <a:prstGeom prst="rect">
            <a:avLst/>
          </a:prstGeom>
          <a:noFill/>
          <a:ln w="9525">
            <a:noFill/>
            <a:miter lim="800000"/>
            <a:headEnd/>
            <a:tailEnd/>
          </a:ln>
        </p:spPr>
        <p:txBody>
          <a:bodyPr wrap="non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1</a:t>
            </a:r>
            <a:r>
              <a:rPr lang="zh-CN" altLang="en-US" sz="3600" b="1" dirty="0" smtClean="0">
                <a:latin typeface="楷体_GB2312" pitchFamily="49" charset="-122"/>
                <a:ea typeface="楷体_GB2312" pitchFamily="49" charset="-122"/>
              </a:rPr>
              <a:t>  中华人民共和国教育法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1" y="2143116"/>
            <a:ext cx="9144000" cy="347787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800" dirty="0" smtClean="0"/>
              <a:t>《</a:t>
            </a:r>
            <a:r>
              <a:rPr lang="zh-CN" altLang="en-US" sz="2800" dirty="0" smtClean="0"/>
              <a:t>中华人民共和国教育法</a:t>
            </a:r>
            <a:r>
              <a:rPr lang="en-US" altLang="zh-CN" sz="2800" dirty="0" smtClean="0"/>
              <a:t>》</a:t>
            </a:r>
            <a:r>
              <a:rPr lang="zh-CN" altLang="en-US" sz="2800" dirty="0" smtClean="0"/>
              <a:t>于</a:t>
            </a:r>
            <a:r>
              <a:rPr lang="en-US" sz="2800" dirty="0" smtClean="0"/>
              <a:t>1995</a:t>
            </a:r>
            <a:r>
              <a:rPr lang="zh-CN" altLang="en-US" sz="2800" dirty="0" smtClean="0"/>
              <a:t>年</a:t>
            </a:r>
            <a:r>
              <a:rPr lang="en-US" sz="2800" dirty="0" smtClean="0"/>
              <a:t>3</a:t>
            </a:r>
            <a:r>
              <a:rPr lang="zh-CN" altLang="en-US" sz="2800" dirty="0" smtClean="0"/>
              <a:t>月</a:t>
            </a:r>
            <a:r>
              <a:rPr lang="en-US" sz="2800" dirty="0" smtClean="0"/>
              <a:t>18</a:t>
            </a:r>
            <a:r>
              <a:rPr lang="zh-CN" altLang="en-US" sz="2800" dirty="0" smtClean="0"/>
              <a:t>日由第八届全国人民代表大会第三次会议通过，于</a:t>
            </a:r>
            <a:r>
              <a:rPr lang="en-US" sz="2800" dirty="0" smtClean="0"/>
              <a:t>1995</a:t>
            </a:r>
            <a:r>
              <a:rPr lang="zh-CN" altLang="en-US" sz="2800" dirty="0" smtClean="0"/>
              <a:t>年</a:t>
            </a:r>
            <a:r>
              <a:rPr lang="en-US" sz="2800" dirty="0" smtClean="0"/>
              <a:t>9</a:t>
            </a:r>
            <a:r>
              <a:rPr lang="zh-CN" altLang="en-US" sz="2800" dirty="0" smtClean="0"/>
              <a:t>月</a:t>
            </a:r>
            <a:r>
              <a:rPr lang="en-US" sz="2800" dirty="0" smtClean="0"/>
              <a:t>1</a:t>
            </a:r>
            <a:r>
              <a:rPr lang="zh-CN" altLang="en-US" sz="2800" dirty="0" smtClean="0"/>
              <a:t>日起施行。这是我国教育史上具有里程碑意义的大事。它的颁行，标志着我国开始进入全面依法治教的新时期，对我国教育事业的改革和发展以及物质文明、精神文明建设，将产生巨大而深远的影响。</a:t>
            </a:r>
          </a:p>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的主要内容</a:t>
            </a:r>
            <a:endParaRPr lang="en-US" altLang="zh-CN" sz="2800" b="1" dirty="0" smtClean="0"/>
          </a:p>
          <a:p>
            <a:r>
              <a:rPr lang="zh-CN" altLang="en-US" sz="2800" dirty="0" smtClean="0"/>
              <a:t>（一）适用范围</a:t>
            </a:r>
            <a:endParaRPr lang="en-US" altLang="zh-CN" sz="2800" dirty="0" smtClean="0"/>
          </a:p>
          <a:p>
            <a:r>
              <a:rPr lang="en-US" altLang="zh-CN" sz="2800" dirty="0" smtClean="0"/>
              <a:t>《</a:t>
            </a:r>
            <a:r>
              <a:rPr lang="zh-CN" altLang="en-US" sz="2800" dirty="0" smtClean="0"/>
              <a:t>办法</a:t>
            </a:r>
            <a:r>
              <a:rPr lang="en-US" altLang="zh-CN" sz="2800" dirty="0" smtClean="0"/>
              <a:t>》</a:t>
            </a:r>
            <a:r>
              <a:rPr lang="zh-CN" altLang="en-US" sz="2800" dirty="0" smtClean="0"/>
              <a:t>第二条明确规定适用的范围：“在学校实施的教育教学活动或者学校组织的校外活动中，以及在学校负有管理责任的校舍、场地、其他教育教学设施、生活设施内发生的，造成在校学生人身损害后果的事故的处理，适用本办法。”</a:t>
            </a:r>
            <a:r>
              <a:rPr lang="en-US" altLang="zh-CN" sz="2800" dirty="0" smtClean="0"/>
              <a:t>《</a:t>
            </a:r>
            <a:r>
              <a:rPr lang="zh-CN" altLang="en-US" sz="2800" dirty="0" smtClean="0"/>
              <a:t>办法</a:t>
            </a:r>
            <a:r>
              <a:rPr lang="en-US" altLang="zh-CN" sz="2800" dirty="0" smtClean="0"/>
              <a:t>》</a:t>
            </a:r>
            <a:r>
              <a:rPr lang="zh-CN" altLang="en-US" sz="2800" dirty="0" smtClean="0"/>
              <a:t>第三十七至三十九条明确了学校和学生的涵义。</a:t>
            </a:r>
            <a:r>
              <a:rPr lang="en-US" altLang="zh-CN" sz="2800" dirty="0" smtClean="0"/>
              <a:t>《</a:t>
            </a:r>
            <a:r>
              <a:rPr lang="zh-CN" altLang="en-US" sz="2800" dirty="0" smtClean="0"/>
              <a:t>办法</a:t>
            </a:r>
            <a:r>
              <a:rPr lang="en-US" altLang="zh-CN" sz="2800" dirty="0" smtClean="0"/>
              <a:t>》</a:t>
            </a:r>
            <a:r>
              <a:rPr lang="zh-CN" altLang="en-US" sz="2800" dirty="0" smtClean="0"/>
              <a:t>中还特别明确了学校不负责任的几种情况。</a:t>
            </a:r>
          </a:p>
          <a:p>
            <a:endParaRPr lang="zh-CN" altLang="en-US"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的主要内容</a:t>
            </a:r>
            <a:endParaRPr lang="en-US" altLang="zh-CN" sz="2800" b="1" dirty="0" smtClean="0"/>
          </a:p>
          <a:p>
            <a:r>
              <a:rPr lang="zh-CN" altLang="en-US" sz="2800" dirty="0" smtClean="0"/>
              <a:t>（二）</a:t>
            </a:r>
            <a:r>
              <a:rPr lang="en-US" sz="2800" dirty="0" smtClean="0"/>
              <a:t> </a:t>
            </a:r>
            <a:r>
              <a:rPr lang="zh-CN" altLang="en-US" sz="2800" dirty="0" smtClean="0"/>
              <a:t>学校与学生在监护问题关系上的基本法律关系</a:t>
            </a:r>
          </a:p>
          <a:p>
            <a:r>
              <a:rPr lang="en-US" sz="2800" dirty="0" smtClean="0"/>
              <a:t>    </a:t>
            </a:r>
            <a:r>
              <a:rPr lang="zh-CN" altLang="en-US" sz="2800" dirty="0" smtClean="0"/>
              <a:t>学校不是未成年学生的监护人，学校不承担未成年学生的监护职责，明确了学校与学生在监护问题关系上的基本法律关系。</a:t>
            </a:r>
          </a:p>
          <a:p>
            <a:r>
              <a:rPr lang="en-US" sz="2800" dirty="0" smtClean="0"/>
              <a:t>  </a:t>
            </a:r>
            <a:r>
              <a:rPr lang="en-US" altLang="zh-CN" sz="2800" dirty="0" smtClean="0"/>
              <a:t>〈</a:t>
            </a:r>
            <a:r>
              <a:rPr lang="zh-CN" altLang="en-US" sz="2800" dirty="0" smtClean="0"/>
              <a:t>办法</a:t>
            </a:r>
            <a:r>
              <a:rPr lang="en-US" altLang="zh-CN" sz="2800" dirty="0" smtClean="0"/>
              <a:t>〉</a:t>
            </a:r>
            <a:r>
              <a:rPr lang="zh-CN" altLang="en-US" sz="2800" dirty="0" smtClean="0"/>
              <a:t>第一章第七条明确规定：</a:t>
            </a:r>
            <a:r>
              <a:rPr lang="en-US" sz="2800" dirty="0" smtClean="0"/>
              <a:t>“</a:t>
            </a:r>
            <a:r>
              <a:rPr lang="zh-CN" altLang="en-US" sz="2800" dirty="0" smtClean="0"/>
              <a:t>学校对未成年学生不承担监护责任，但法律有规定的或者学校依法接受委托承担相应监护职责的情形除外。”</a:t>
            </a:r>
            <a:r>
              <a:rPr lang="en-US" altLang="zh-CN" sz="2800" dirty="0" smtClean="0"/>
              <a:t>《</a:t>
            </a:r>
            <a:r>
              <a:rPr lang="zh-CN" altLang="en-US" sz="2800" dirty="0" smtClean="0"/>
              <a:t>办法</a:t>
            </a:r>
            <a:r>
              <a:rPr lang="en-US" altLang="zh-CN" sz="2800" dirty="0" smtClean="0"/>
              <a:t>》</a:t>
            </a:r>
            <a:r>
              <a:rPr lang="zh-CN" altLang="en-US" sz="2800" dirty="0" smtClean="0"/>
              <a:t>明确了学校与未成年学生在监护问题上的基本法律关系，为确定事故的归责原则、赔偿原则等重要问题提供了重要的依据。</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的主要内容</a:t>
            </a:r>
            <a:endParaRPr lang="en-US" altLang="zh-CN" sz="2800" b="1" dirty="0" smtClean="0"/>
          </a:p>
          <a:p>
            <a:r>
              <a:rPr lang="zh-CN" altLang="en-US" sz="2800" dirty="0" smtClean="0"/>
              <a:t>（三）学校伤害事故侵权民事责任的归责原则</a:t>
            </a:r>
            <a:r>
              <a:rPr lang="en-US" sz="2800" dirty="0" smtClean="0"/>
              <a:t>—</a:t>
            </a:r>
            <a:r>
              <a:rPr lang="zh-CN" altLang="en-US" sz="2800" dirty="0" smtClean="0"/>
              <a:t>过错责任愿则</a:t>
            </a:r>
          </a:p>
          <a:p>
            <a:r>
              <a:rPr lang="en-US" sz="2800" dirty="0" smtClean="0"/>
              <a:t>    </a:t>
            </a:r>
            <a:r>
              <a:rPr lang="zh-CN" altLang="en-US" sz="2800" dirty="0" smtClean="0"/>
              <a:t>归责原则是指</a:t>
            </a:r>
            <a:r>
              <a:rPr lang="en-US" sz="2800" dirty="0" smtClean="0"/>
              <a:t>“</a:t>
            </a:r>
            <a:r>
              <a:rPr lang="zh-CN" altLang="en-US" sz="2800" dirty="0" smtClean="0"/>
              <a:t>以何种根据确认和追究侵权行为人的民事责任</a:t>
            </a:r>
            <a:r>
              <a:rPr lang="en-US" sz="2800" dirty="0" smtClean="0"/>
              <a:t>”</a:t>
            </a:r>
            <a:r>
              <a:rPr lang="zh-CN" altLang="en-US" sz="2800" dirty="0" smtClean="0"/>
              <a:t>。首先，</a:t>
            </a:r>
            <a:r>
              <a:rPr lang="en-US" altLang="zh-CN" sz="2800" dirty="0" smtClean="0"/>
              <a:t>《</a:t>
            </a:r>
            <a:r>
              <a:rPr lang="zh-CN" altLang="en-US" sz="2800" dirty="0" smtClean="0"/>
              <a:t>办法</a:t>
            </a:r>
            <a:r>
              <a:rPr lang="en-US" altLang="zh-CN" sz="2800" dirty="0" smtClean="0"/>
              <a:t>》</a:t>
            </a:r>
            <a:r>
              <a:rPr lang="zh-CN" altLang="en-US" sz="2800" dirty="0" smtClean="0"/>
              <a:t>明确规定学校对未成年学生不承担监护职责，这就从根本上推翻了学生伤害事故适用过错推定原则的基本依据。其次，</a:t>
            </a:r>
            <a:r>
              <a:rPr lang="en-US" altLang="zh-CN" sz="2800" dirty="0" smtClean="0"/>
              <a:t>《</a:t>
            </a:r>
            <a:r>
              <a:rPr lang="zh-CN" altLang="en-US" sz="2800" dirty="0" smtClean="0"/>
              <a:t>办法</a:t>
            </a:r>
            <a:r>
              <a:rPr lang="en-US" altLang="zh-CN" sz="2800" dirty="0" smtClean="0"/>
              <a:t>》</a:t>
            </a:r>
            <a:r>
              <a:rPr lang="zh-CN" altLang="en-US" sz="2800" dirty="0" smtClean="0"/>
              <a:t>在明确事故归责原则的基础上，还分别列举了</a:t>
            </a:r>
            <a:r>
              <a:rPr lang="zh-CN" altLang="en-US" sz="2800" smtClean="0"/>
              <a:t>四类学校</a:t>
            </a:r>
            <a:r>
              <a:rPr lang="zh-CN" altLang="en-US" sz="2800" dirty="0" smtClean="0"/>
              <a:t>应当</a:t>
            </a:r>
            <a:r>
              <a:rPr lang="zh-CN" altLang="en-US" sz="2800" smtClean="0"/>
              <a:t>依法承担相应</a:t>
            </a:r>
            <a:r>
              <a:rPr lang="zh-CN" altLang="en-US" sz="2800" dirty="0" smtClean="0"/>
              <a:t>责任的具体情形；学生或未成年学生的监护人应当承担责任的具体情形；由意外因素导致</a:t>
            </a:r>
            <a:r>
              <a:rPr lang="zh-CN" altLang="en-US" sz="2800" smtClean="0"/>
              <a:t>的，学校</a:t>
            </a:r>
            <a:r>
              <a:rPr lang="zh-CN" altLang="en-US" sz="2800" dirty="0" smtClean="0"/>
              <a:t>不承担责任的情形；在学校管理职责范围以外发生的，学校不承担事故责任的情形。</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5</a:t>
            </a:r>
            <a:r>
              <a:rPr lang="zh-CN" altLang="en-US" sz="3600" b="1" dirty="0" smtClean="0">
                <a:latin typeface="楷体_GB2312" pitchFamily="49" charset="-122"/>
                <a:ea typeface="楷体_GB2312" pitchFamily="49" charset="-122"/>
              </a:rPr>
              <a:t> 学生伤害事故处理办法</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b="1" dirty="0" smtClean="0"/>
              <a:t>《</a:t>
            </a:r>
            <a:r>
              <a:rPr lang="zh-CN" altLang="en-US" sz="2800" b="1" dirty="0" smtClean="0"/>
              <a:t>学生伤害事故处理办法</a:t>
            </a:r>
            <a:r>
              <a:rPr lang="en-US" altLang="zh-CN" sz="2800" b="1" dirty="0" smtClean="0"/>
              <a:t>》</a:t>
            </a:r>
            <a:r>
              <a:rPr lang="zh-CN" altLang="en-US" sz="2800" b="1" dirty="0" smtClean="0"/>
              <a:t>的主要内容</a:t>
            </a:r>
            <a:endParaRPr lang="en-US" altLang="zh-CN" sz="2800" b="1" dirty="0" smtClean="0"/>
          </a:p>
          <a:p>
            <a:r>
              <a:rPr lang="zh-CN" altLang="en-US" sz="2800" dirty="0" smtClean="0"/>
              <a:t>（四）学生伤害事故种类</a:t>
            </a:r>
          </a:p>
          <a:p>
            <a:r>
              <a:rPr lang="en-US" sz="2800" dirty="0" smtClean="0"/>
              <a:t>    </a:t>
            </a:r>
            <a:r>
              <a:rPr lang="zh-CN" altLang="en-US" sz="2800" dirty="0" smtClean="0"/>
              <a:t>学生伤害事故总体分为</a:t>
            </a:r>
            <a:r>
              <a:rPr lang="zh-CN" altLang="en-US" sz="2800" b="1" dirty="0" smtClean="0"/>
              <a:t>意外事故</a:t>
            </a:r>
            <a:r>
              <a:rPr lang="zh-CN" altLang="en-US" sz="2800" dirty="0" smtClean="0"/>
              <a:t>和</a:t>
            </a:r>
            <a:r>
              <a:rPr lang="zh-CN" altLang="en-US" sz="2800" b="1" dirty="0" smtClean="0"/>
              <a:t>过错事故</a:t>
            </a:r>
            <a:r>
              <a:rPr lang="zh-CN" altLang="en-US" sz="2800" dirty="0" smtClean="0"/>
              <a:t>两大类。</a:t>
            </a:r>
            <a:endParaRPr lang="en-US" altLang="zh-CN" sz="2800" dirty="0" smtClean="0"/>
          </a:p>
          <a:p>
            <a:r>
              <a:rPr lang="zh-CN" altLang="en-US" sz="2800" dirty="0" smtClean="0"/>
              <a:t> </a:t>
            </a:r>
            <a:r>
              <a:rPr lang="zh-CN" altLang="en-US" sz="2800" b="1" dirty="0" smtClean="0"/>
              <a:t>意外事故</a:t>
            </a:r>
            <a:r>
              <a:rPr lang="zh-CN" altLang="en-US" sz="2800" dirty="0" smtClean="0"/>
              <a:t>是指无过错、无法预见的事故。如果学校行为并无不当，且学校已履行了相应职责，学校不承担法律责任。</a:t>
            </a:r>
            <a:endParaRPr lang="en-US" altLang="zh-CN" sz="2800" dirty="0" smtClean="0"/>
          </a:p>
          <a:p>
            <a:r>
              <a:rPr lang="zh-CN" altLang="en-US" sz="2800" dirty="0" smtClean="0"/>
              <a:t> </a:t>
            </a:r>
            <a:r>
              <a:rPr lang="zh-CN" altLang="en-US" sz="2800" b="1" dirty="0" smtClean="0"/>
              <a:t>过错包括</a:t>
            </a:r>
            <a:r>
              <a:rPr lang="zh-CN" altLang="en-US" sz="2800" dirty="0" smtClean="0"/>
              <a:t>故意和过失两种，故意指明知自己的行为会生不良后果，并且希望或放任这种结果发生；过失指应当预见自己的行为可能发生不良后果，因为疏忽大意而没有预见，或已经预见但轻信能够避免，以致发生学生伤害事故。</a:t>
            </a:r>
          </a:p>
          <a:p>
            <a:endParaRPr lang="en-US" altLang="zh-CN" sz="2800" b="1"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353943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一、幼儿园教育基础知识</a:t>
            </a:r>
          </a:p>
          <a:p>
            <a:r>
              <a:rPr lang="zh-CN" altLang="en-US" sz="2800" b="1" dirty="0" smtClean="0"/>
              <a:t>（一）幼儿园性质</a:t>
            </a:r>
            <a:r>
              <a:rPr lang="zh-CN" altLang="en-US" sz="2800" dirty="0" smtClean="0"/>
              <a:t>：</a:t>
            </a:r>
            <a:endParaRPr lang="en-US" altLang="zh-CN" sz="2800" dirty="0" smtClean="0"/>
          </a:p>
          <a:p>
            <a:r>
              <a:rPr lang="zh-CN" altLang="en-US" sz="2800" dirty="0" smtClean="0"/>
              <a:t>      幼儿园是对三周岁以上学龄前幼儿实施保育和教育的机构，是基础教育的有机组成部分，是学校教育的基础阶段。</a:t>
            </a:r>
          </a:p>
          <a:p>
            <a:r>
              <a:rPr lang="zh-CN" altLang="en-US" sz="2800" b="1" dirty="0" smtClean="0"/>
              <a:t>（二）幼儿园任务</a:t>
            </a:r>
            <a:r>
              <a:rPr lang="zh-CN" altLang="en-US" sz="2800" dirty="0" smtClean="0"/>
              <a:t>：</a:t>
            </a:r>
            <a:endParaRPr lang="en-US" altLang="zh-CN" sz="2800" dirty="0" smtClean="0"/>
          </a:p>
          <a:p>
            <a:r>
              <a:rPr lang="zh-CN" altLang="en-US" sz="2800" dirty="0" smtClean="0"/>
              <a:t>       实行保育与教育相结合的原则，对幼儿实施体、智、德、美诸方面全面发展的教育，促进其身心和谐发展。</a:t>
            </a:r>
            <a:endParaRPr lang="en-US" altLang="zh-CN" sz="28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一、幼儿园教育基础知识</a:t>
            </a:r>
          </a:p>
          <a:p>
            <a:r>
              <a:rPr lang="zh-CN" altLang="en-US" sz="2800" b="1" dirty="0" smtClean="0"/>
              <a:t>（三）幼儿园保育和教育主要目标：</a:t>
            </a:r>
            <a:endParaRPr lang="en-US" altLang="zh-CN" sz="2800" b="1" dirty="0" smtClean="0"/>
          </a:p>
          <a:p>
            <a:r>
              <a:rPr lang="zh-CN" altLang="en-US" sz="2800" b="1" dirty="0" smtClean="0"/>
              <a:t>        </a:t>
            </a:r>
            <a:r>
              <a:rPr lang="zh-CN" altLang="en-US" sz="2800" dirty="0" smtClean="0"/>
              <a:t>促进幼儿身体正常发育和机能的协翻发展，增强体质。发展幼儿智力，培养正确运用感官和运用语言交往的基本能力，增进对环境的认识，培养有益的兴趣和求知欲望，培养初步的动手能力。培养幼儿爱家乡、爱祖国、爱集体、爱劳动、爱科学的情感，培养诚实、自信、好问、友爱、勇敢、爱护公物、克服困难、讲礼貌、守纪律等良好的品德行为和习惯，以及活泼、开朗的性格。培养幼儿初步的感受美和表现美的情趣和能力。</a:t>
            </a:r>
          </a:p>
          <a:p>
            <a:endParaRPr lang="zh-CN" altLang="en-US" sz="28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397031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二、幼儿园的管理体制</a:t>
            </a:r>
            <a:endParaRPr lang="en-US" altLang="zh-CN" sz="2800" dirty="0" smtClean="0"/>
          </a:p>
          <a:p>
            <a:r>
              <a:rPr lang="zh-CN" altLang="en-US" sz="2800" dirty="0" smtClean="0"/>
              <a:t>         幼儿园的管理遵循地方负责，分级管理和各有关部门分工负责的原则，国家教育委员会主管全国的幼儿园管理工作，地方各级人民政府的教育行政部门主管本行政辖区的幼儿园管理工作。</a:t>
            </a:r>
          </a:p>
          <a:p>
            <a:r>
              <a:rPr lang="en-US" sz="2800" dirty="0" smtClean="0"/>
              <a:t>    </a:t>
            </a:r>
            <a:r>
              <a:rPr lang="zh-CN" altLang="en-US" sz="2800" dirty="0" smtClean="0"/>
              <a:t>     幼儿园按照编制标准设园长、副园长、教师、保育员、医务人员、事务人员、办事员和其他工作人员，编制参照国家教育委员会和原劳动人事部制订的</a:t>
            </a:r>
            <a:r>
              <a:rPr lang="en-US" altLang="zh-CN" sz="2800" dirty="0" smtClean="0"/>
              <a:t>《</a:t>
            </a:r>
            <a:r>
              <a:rPr lang="zh-CN" altLang="en-US" sz="2800" dirty="0" smtClean="0"/>
              <a:t>全日制、寄宿制幼儿园编制标准</a:t>
            </a:r>
            <a:r>
              <a:rPr lang="en-US" altLang="zh-CN" sz="2800" dirty="0" smtClean="0"/>
              <a:t>》</a:t>
            </a:r>
            <a:r>
              <a:rPr lang="zh-CN" altLang="en-US" sz="2800" dirty="0" smtClean="0"/>
              <a:t>制定具体规定。</a:t>
            </a:r>
            <a:endParaRPr lang="en-US" altLang="zh-CN" sz="28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二、幼儿园的管理体制</a:t>
            </a:r>
            <a:endParaRPr lang="en-US" altLang="zh-CN" sz="2800" dirty="0" smtClean="0"/>
          </a:p>
          <a:p>
            <a:r>
              <a:rPr lang="en-US" sz="2800" dirty="0" smtClean="0"/>
              <a:t>    </a:t>
            </a:r>
            <a:r>
              <a:rPr lang="zh-CN" altLang="en-US" sz="2800" dirty="0" smtClean="0"/>
              <a:t>班额标准有以下几种：</a:t>
            </a:r>
            <a:endParaRPr lang="en-US" altLang="zh-CN" sz="2800" dirty="0" smtClean="0"/>
          </a:p>
          <a:p>
            <a:r>
              <a:rPr lang="zh-CN" altLang="en-US" sz="2800" dirty="0" smtClean="0"/>
              <a:t>小班：</a:t>
            </a:r>
            <a:r>
              <a:rPr lang="en-US" sz="2800" dirty="0" smtClean="0"/>
              <a:t>(3</a:t>
            </a:r>
            <a:r>
              <a:rPr lang="zh-CN" altLang="en-US" sz="2800" dirty="0" smtClean="0"/>
              <a:t>～</a:t>
            </a:r>
            <a:r>
              <a:rPr lang="en-US" sz="2800" dirty="0" smtClean="0"/>
              <a:t>4</a:t>
            </a:r>
            <a:r>
              <a:rPr lang="zh-CN" altLang="en-US" sz="2800" dirty="0" smtClean="0"/>
              <a:t>周岁</a:t>
            </a:r>
            <a:r>
              <a:rPr lang="en-US" sz="2800" dirty="0" smtClean="0"/>
              <a:t>)25</a:t>
            </a:r>
            <a:r>
              <a:rPr lang="zh-CN" altLang="en-US" sz="2800" dirty="0" smtClean="0"/>
              <a:t>人；</a:t>
            </a:r>
            <a:endParaRPr lang="en-US" altLang="zh-CN" sz="2800" dirty="0" smtClean="0"/>
          </a:p>
          <a:p>
            <a:r>
              <a:rPr lang="zh-CN" altLang="en-US" sz="2800" dirty="0" smtClean="0"/>
              <a:t>中班：</a:t>
            </a:r>
            <a:r>
              <a:rPr lang="en-US" sz="2800" dirty="0" smtClean="0"/>
              <a:t>(4</a:t>
            </a:r>
            <a:r>
              <a:rPr lang="zh-CN" altLang="en-US" sz="2800" dirty="0" smtClean="0"/>
              <a:t>～</a:t>
            </a:r>
            <a:r>
              <a:rPr lang="en-US" sz="2800" dirty="0" smtClean="0"/>
              <a:t>5</a:t>
            </a:r>
            <a:r>
              <a:rPr lang="zh-CN" altLang="en-US" sz="2800" dirty="0" smtClean="0"/>
              <a:t>周岁</a:t>
            </a:r>
            <a:r>
              <a:rPr lang="en-US" sz="2800" dirty="0" smtClean="0"/>
              <a:t>)30</a:t>
            </a:r>
            <a:r>
              <a:rPr lang="zh-CN" altLang="en-US" sz="2800" dirty="0" smtClean="0"/>
              <a:t>人；</a:t>
            </a:r>
            <a:endParaRPr lang="en-US" altLang="zh-CN" sz="2800" dirty="0" smtClean="0"/>
          </a:p>
          <a:p>
            <a:r>
              <a:rPr lang="zh-CN" altLang="en-US" sz="2800" dirty="0" smtClean="0"/>
              <a:t>大班：（</a:t>
            </a:r>
            <a:r>
              <a:rPr lang="en-US" sz="2800" dirty="0" smtClean="0"/>
              <a:t>5</a:t>
            </a:r>
            <a:r>
              <a:rPr lang="zh-CN" altLang="en-US" sz="2800" dirty="0" smtClean="0"/>
              <a:t>周岁或</a:t>
            </a:r>
            <a:r>
              <a:rPr lang="en-US" sz="2800" dirty="0" smtClean="0"/>
              <a:t>6</a:t>
            </a:r>
            <a:r>
              <a:rPr lang="zh-CN" altLang="en-US" sz="2800" dirty="0" smtClean="0"/>
              <a:t>～</a:t>
            </a:r>
            <a:r>
              <a:rPr lang="en-US" sz="2800" dirty="0" smtClean="0"/>
              <a:t>7</a:t>
            </a:r>
            <a:r>
              <a:rPr lang="zh-CN" altLang="en-US" sz="2800" dirty="0" smtClean="0"/>
              <a:t>周岁）</a:t>
            </a:r>
            <a:r>
              <a:rPr lang="en-US" sz="2800" dirty="0" smtClean="0"/>
              <a:t>35</a:t>
            </a:r>
            <a:r>
              <a:rPr lang="zh-CN" altLang="en-US" sz="2800" dirty="0" smtClean="0"/>
              <a:t>人；</a:t>
            </a:r>
            <a:endParaRPr lang="en-US" altLang="zh-CN" sz="2800" dirty="0" smtClean="0"/>
          </a:p>
          <a:p>
            <a:r>
              <a:rPr lang="zh-CN" altLang="en-US" sz="2800" dirty="0" smtClean="0"/>
              <a:t>混合班：</a:t>
            </a:r>
            <a:r>
              <a:rPr lang="en-US" sz="2800" dirty="0" smtClean="0"/>
              <a:t>30</a:t>
            </a:r>
            <a:r>
              <a:rPr lang="zh-CN" altLang="en-US" sz="2800" dirty="0" smtClean="0"/>
              <a:t>人；</a:t>
            </a:r>
            <a:endParaRPr lang="en-US" altLang="zh-CN" sz="2800" dirty="0" smtClean="0"/>
          </a:p>
          <a:p>
            <a:r>
              <a:rPr lang="zh-CN" altLang="en-US" sz="2800" dirty="0" smtClean="0"/>
              <a:t>学前幼儿班：不超过</a:t>
            </a:r>
            <a:r>
              <a:rPr lang="en-US" sz="2800" dirty="0" smtClean="0"/>
              <a:t>40</a:t>
            </a:r>
            <a:r>
              <a:rPr lang="zh-CN" altLang="en-US" sz="2800" dirty="0" smtClean="0"/>
              <a:t>人。</a:t>
            </a:r>
            <a:endParaRPr lang="en-US" altLang="zh-CN" sz="2800" dirty="0" smtClean="0"/>
          </a:p>
          <a:p>
            <a:r>
              <a:rPr lang="zh-CN" altLang="en-US" sz="2800" dirty="0" smtClean="0"/>
              <a:t>寄宿制幼儿园每班人数酌减。幼儿园可按年龄分别编班，也可混合编班。</a:t>
            </a:r>
          </a:p>
          <a:p>
            <a:endParaRPr lang="en-US" altLang="zh-CN" sz="28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642918"/>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214422"/>
            <a:ext cx="9144000" cy="5693866"/>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三、幼儿园的园所、设备</a:t>
            </a:r>
            <a:endParaRPr lang="en-US" altLang="zh-CN" sz="2800" b="1" dirty="0" smtClean="0"/>
          </a:p>
          <a:p>
            <a:r>
              <a:rPr lang="en-US" sz="2800" dirty="0" smtClean="0"/>
              <a:t>1</a:t>
            </a:r>
            <a:r>
              <a:rPr lang="zh-CN" altLang="en-US" sz="2800" dirty="0" smtClean="0"/>
              <a:t>、幼儿园应设活动室、盥洗室、保健室、办公用房和厨房，有条件的幼儿园可单独设音乐室、游戏室、体育活动室和家长接待室。寄宿制幼儿园应设寝室、隔离室、浴室、洗衣间和教职工值班室等。</a:t>
            </a:r>
          </a:p>
          <a:p>
            <a:r>
              <a:rPr lang="en-US" sz="2800" dirty="0" smtClean="0"/>
              <a:t>2</a:t>
            </a:r>
            <a:r>
              <a:rPr lang="zh-CN" altLang="en-US" sz="2800" dirty="0" smtClean="0"/>
              <a:t>、幼儿园应配备适合幼儿特点的桌椅、玩具架、盥、洗卫生用具，以及必要的教具、玩具、图书和乐器等。幼儿园的教具、玩具应有教育意义并符合安全、卫生的要求，同时应因地制宜、就地取材，自制教具、玩具。</a:t>
            </a:r>
            <a:endParaRPr lang="en-US" altLang="zh-CN" sz="2800" dirty="0" smtClean="0"/>
          </a:p>
          <a:p>
            <a:r>
              <a:rPr lang="en-US" sz="2800" dirty="0" smtClean="0"/>
              <a:t>3</a:t>
            </a:r>
            <a:r>
              <a:rPr lang="zh-CN" altLang="en-US" sz="2800" dirty="0" smtClean="0"/>
              <a:t>、幼儿园应有与其规模相适应的户外活动场地，配备必要的游戏和体育活动设施，并创造条件开辟沙地、动物饲养角和种植园地，应根据幼儿园特点，绿化、美化园地。</a:t>
            </a:r>
          </a:p>
          <a:p>
            <a:endParaRPr lang="zh-CN" altLang="en-US" sz="2800" b="1"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14501"/>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四、幼儿园的卫生保健</a:t>
            </a:r>
            <a:endParaRPr lang="en-US" altLang="zh-CN" sz="2800" b="1" dirty="0" smtClean="0"/>
          </a:p>
          <a:p>
            <a:r>
              <a:rPr lang="zh-CN" altLang="en-US" sz="2800" b="1" dirty="0" smtClean="0"/>
              <a:t>        </a:t>
            </a:r>
            <a:r>
              <a:rPr lang="zh-CN" altLang="en-US" sz="2800" dirty="0" smtClean="0"/>
              <a:t>卫生保健是幼儿园工作的一个重要方面，卫生保健工作，包括科学地安排幼儿一日生活，提供合理的营养膳食，定期体检，进行疾病的防治和生活卫生常规的培养，加强体格锻炼，以及建立安全措施等一系列工作。</a:t>
            </a:r>
          </a:p>
          <a:p>
            <a:r>
              <a:rPr lang="en-US" sz="2800" dirty="0" smtClean="0"/>
              <a:t>    </a:t>
            </a:r>
            <a:r>
              <a:rPr lang="zh-CN" altLang="en-US" sz="2800" b="1" dirty="0" smtClean="0"/>
              <a:t>（一</a:t>
            </a:r>
            <a:r>
              <a:rPr lang="en-US" altLang="zh-CN" sz="2800" b="1" dirty="0" smtClean="0"/>
              <a:t>)</a:t>
            </a:r>
            <a:r>
              <a:rPr lang="zh-CN" altLang="en-US" sz="2800" b="1" dirty="0" smtClean="0"/>
              <a:t>幼儿园卫生保健工作的任务</a:t>
            </a:r>
          </a:p>
          <a:p>
            <a:r>
              <a:rPr lang="en-US" sz="2800" dirty="0" smtClean="0"/>
              <a:t>    </a:t>
            </a:r>
            <a:r>
              <a:rPr lang="zh-CN" altLang="en-US" sz="2800" dirty="0" smtClean="0"/>
              <a:t>   保护幼儿的生命健康，促进其生长发育，增强其体质，为幼儿全面发展奠定良好的基础。幼儿园卫生保健工作必须与教育相结合，培养幼儿保持和增进健康的初步能力，养成健康生活和安全生活必需的习惯与态度。</a:t>
            </a:r>
          </a:p>
          <a:p>
            <a:endParaRPr lang="zh-CN" altLang="en-US" sz="28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800" dirty="0">
                <a:ea typeface="黑体" pitchFamily="49" charset="-122"/>
              </a:rPr>
              <a:t>一</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dirty="0" smtClean="0">
                <a:ea typeface="黑体" pitchFamily="49" charset="-122"/>
              </a:rPr>
              <a:t>的概述</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89" name="Rectangle 13"/>
          <p:cNvSpPr>
            <a:spLocks noChangeArrowheads="1"/>
          </p:cNvSpPr>
          <p:nvPr/>
        </p:nvSpPr>
        <p:spPr bwMode="auto">
          <a:xfrm>
            <a:off x="690563" y="1571612"/>
            <a:ext cx="6553200"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a:latin typeface="黑体" pitchFamily="2" charset="-122"/>
                <a:ea typeface="黑体" pitchFamily="2" charset="-122"/>
              </a:rPr>
              <a:t>（一</a:t>
            </a:r>
            <a:r>
              <a:rPr lang="zh-CN" altLang="en-US" sz="2800" dirty="0" smtClean="0">
                <a:latin typeface="黑体" pitchFamily="2" charset="-122"/>
                <a:ea typeface="黑体" pitchFamily="2" charset="-122"/>
              </a:rPr>
              <a:t>）</a:t>
            </a:r>
            <a:r>
              <a:rPr lang="en-US" altLang="zh-CN" sz="2800" dirty="0" smtClean="0"/>
              <a:t> </a:t>
            </a:r>
            <a:r>
              <a:rPr lang="en-US" altLang="zh-CN" sz="2800" b="1" dirty="0" smtClean="0"/>
              <a:t>《</a:t>
            </a:r>
            <a:r>
              <a:rPr lang="zh-CN" altLang="en-US" sz="2800" b="1" dirty="0" smtClean="0"/>
              <a:t>教育法</a:t>
            </a:r>
            <a:r>
              <a:rPr lang="en-US" altLang="zh-CN" sz="2800" b="1" dirty="0" smtClean="0"/>
              <a:t>》</a:t>
            </a:r>
            <a:r>
              <a:rPr lang="zh-CN" altLang="en-US" sz="2800" dirty="0" smtClean="0">
                <a:latin typeface="黑体" pitchFamily="2" charset="-122"/>
                <a:ea typeface="黑体" pitchFamily="2" charset="-122"/>
              </a:rPr>
              <a:t>的立法基础</a:t>
            </a:r>
            <a:endParaRPr lang="zh-CN" altLang="en-US" sz="2800" dirty="0">
              <a:latin typeface="黑体" pitchFamily="2" charset="-122"/>
              <a:ea typeface="黑体" pitchFamily="2" charset="-122"/>
            </a:endParaRPr>
          </a:p>
        </p:txBody>
      </p:sp>
      <p:sp>
        <p:nvSpPr>
          <p:cNvPr id="75792" name="Rectangle 16"/>
          <p:cNvSpPr>
            <a:spLocks noChangeArrowheads="1"/>
          </p:cNvSpPr>
          <p:nvPr/>
        </p:nvSpPr>
        <p:spPr bwMode="auto">
          <a:xfrm>
            <a:off x="714348" y="2214554"/>
            <a:ext cx="7832725" cy="470898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en-US" sz="2800" dirty="0" smtClean="0"/>
              <a:t>1</a:t>
            </a:r>
            <a:r>
              <a:rPr lang="zh-CN" altLang="en-US" sz="2800" dirty="0" smtClean="0"/>
              <a:t>、邓小平同志建设有中国特色社会主义理论，特别是他的教育思想为</a:t>
            </a:r>
            <a:r>
              <a:rPr lang="en-US" altLang="zh-CN" sz="2800" dirty="0" smtClean="0"/>
              <a:t>《</a:t>
            </a:r>
            <a:r>
              <a:rPr lang="zh-CN" altLang="en-US" sz="2800" dirty="0" smtClean="0"/>
              <a:t>教育法</a:t>
            </a:r>
            <a:r>
              <a:rPr lang="en-US" altLang="zh-CN" sz="2800" dirty="0" smtClean="0"/>
              <a:t>》</a:t>
            </a:r>
            <a:r>
              <a:rPr lang="zh-CN" altLang="en-US" sz="2800" dirty="0" smtClean="0"/>
              <a:t>的制定提供了理论基础。</a:t>
            </a:r>
            <a:endParaRPr lang="en-US" altLang="zh-CN" sz="2800" dirty="0" smtClean="0"/>
          </a:p>
          <a:p>
            <a:r>
              <a:rPr lang="en-US" sz="2800" dirty="0" smtClean="0"/>
              <a:t> 2</a:t>
            </a:r>
            <a:r>
              <a:rPr lang="zh-CN" altLang="en-US" sz="2800" dirty="0" smtClean="0"/>
              <a:t>、</a:t>
            </a:r>
            <a:r>
              <a:rPr lang="en-US" altLang="zh-CN" sz="2800" dirty="0" smtClean="0"/>
              <a:t>《</a:t>
            </a:r>
            <a:r>
              <a:rPr lang="zh-CN" altLang="en-US" sz="2800" dirty="0" smtClean="0"/>
              <a:t>宪法</a:t>
            </a:r>
            <a:r>
              <a:rPr lang="en-US" altLang="zh-CN" sz="2800" dirty="0" smtClean="0"/>
              <a:t>》</a:t>
            </a:r>
            <a:r>
              <a:rPr lang="zh-CN" altLang="en-US" sz="2800" dirty="0" smtClean="0"/>
              <a:t>为</a:t>
            </a:r>
            <a:r>
              <a:rPr lang="en-US" altLang="zh-CN" sz="2800" dirty="0" smtClean="0"/>
              <a:t>《</a:t>
            </a:r>
            <a:r>
              <a:rPr lang="zh-CN" altLang="en-US" sz="2800" dirty="0" smtClean="0"/>
              <a:t>教育法</a:t>
            </a:r>
            <a:r>
              <a:rPr lang="en-US" altLang="zh-CN" sz="2800" dirty="0" smtClean="0"/>
              <a:t>》</a:t>
            </a:r>
            <a:r>
              <a:rPr lang="zh-CN" altLang="en-US" sz="2800" dirty="0" smtClean="0"/>
              <a:t>的制定提供了立法依据。宪法规定了国家的根本制度和任务，是国家的根本法。我国所有法律的制定都必须以宪法为依据。</a:t>
            </a:r>
          </a:p>
          <a:p>
            <a:r>
              <a:rPr lang="en-US" sz="2800" dirty="0" smtClean="0"/>
              <a:t> 3</a:t>
            </a:r>
            <a:r>
              <a:rPr lang="zh-CN" altLang="en-US" sz="2800" dirty="0" smtClean="0"/>
              <a:t>、教育改革和发展的实践为</a:t>
            </a:r>
            <a:r>
              <a:rPr lang="en-US" altLang="zh-CN" sz="2800" dirty="0" smtClean="0"/>
              <a:t>《</a:t>
            </a:r>
            <a:r>
              <a:rPr lang="zh-CN" altLang="en-US" sz="2800" dirty="0" smtClean="0"/>
              <a:t>教育法</a:t>
            </a:r>
            <a:r>
              <a:rPr lang="en-US" altLang="zh-CN" sz="2800" dirty="0" smtClean="0"/>
              <a:t>》</a:t>
            </a:r>
            <a:r>
              <a:rPr lang="zh-CN" altLang="en-US" sz="2800" dirty="0" smtClean="0"/>
              <a:t>的制定打下了良好的实践基础。</a:t>
            </a:r>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528749"/>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四、幼儿园的卫生保健</a:t>
            </a:r>
            <a:endParaRPr lang="en-US" altLang="zh-CN" sz="2800" b="1" dirty="0" smtClean="0"/>
          </a:p>
          <a:p>
            <a:r>
              <a:rPr lang="zh-CN" altLang="en-US" sz="2800" b="1" dirty="0" smtClean="0"/>
              <a:t>（二）卫生保健工作任务</a:t>
            </a:r>
            <a:endParaRPr lang="en-US" altLang="zh-CN" sz="2800" b="1" dirty="0" smtClean="0"/>
          </a:p>
          <a:p>
            <a:r>
              <a:rPr lang="zh-CN" altLang="en-US" sz="2800" b="1" dirty="0" smtClean="0"/>
              <a:t>   </a:t>
            </a:r>
            <a:r>
              <a:rPr lang="en-US" altLang="zh-CN" sz="2800" b="1" dirty="0" smtClean="0"/>
              <a:t>1</a:t>
            </a:r>
            <a:r>
              <a:rPr lang="zh-CN" altLang="en-US" sz="2800" b="1" dirty="0" smtClean="0"/>
              <a:t>、创设良好的生活环境</a:t>
            </a:r>
            <a:endParaRPr lang="en-US" altLang="zh-CN" sz="2800" b="1" dirty="0" smtClean="0"/>
          </a:p>
          <a:p>
            <a:r>
              <a:rPr lang="zh-CN" altLang="en-US" sz="2800" b="1" dirty="0" smtClean="0"/>
              <a:t>   </a:t>
            </a:r>
            <a:r>
              <a:rPr lang="en-US" altLang="zh-CN" sz="2800" b="1" dirty="0" smtClean="0"/>
              <a:t>2</a:t>
            </a:r>
            <a:r>
              <a:rPr lang="zh-CN" altLang="en-US" sz="2800" b="1" dirty="0" smtClean="0"/>
              <a:t>、建立科学的生活制度</a:t>
            </a:r>
            <a:endParaRPr lang="en-US" altLang="zh-CN" sz="2800" b="1" dirty="0" smtClean="0"/>
          </a:p>
          <a:p>
            <a:r>
              <a:rPr lang="zh-CN" altLang="en-US" sz="2800" b="1" dirty="0" smtClean="0"/>
              <a:t>   </a:t>
            </a:r>
            <a:r>
              <a:rPr lang="en-US" altLang="zh-CN" sz="2800" b="1" dirty="0" smtClean="0"/>
              <a:t>3</a:t>
            </a:r>
            <a:r>
              <a:rPr lang="zh-CN" altLang="en-US" sz="2800" b="1" dirty="0" smtClean="0"/>
              <a:t>、提供营养膳食</a:t>
            </a:r>
            <a:endParaRPr lang="en-US" altLang="zh-CN" sz="2800" b="1" dirty="0" smtClean="0"/>
          </a:p>
          <a:p>
            <a:r>
              <a:rPr lang="zh-CN" altLang="en-US" sz="2800" b="1" dirty="0" smtClean="0"/>
              <a:t>   </a:t>
            </a:r>
            <a:r>
              <a:rPr lang="en-US" altLang="zh-CN" sz="2800" b="1" dirty="0" smtClean="0"/>
              <a:t>4</a:t>
            </a:r>
            <a:r>
              <a:rPr lang="zh-CN" altLang="en-US" sz="2800" b="1" dirty="0" smtClean="0"/>
              <a:t>、健康检查防病</a:t>
            </a:r>
            <a:endParaRPr lang="en-US" altLang="zh-CN" sz="2800" b="1" dirty="0" smtClean="0"/>
          </a:p>
          <a:p>
            <a:r>
              <a:rPr lang="zh-CN" altLang="en-US" sz="2800" b="1" dirty="0" smtClean="0"/>
              <a:t>   </a:t>
            </a:r>
            <a:r>
              <a:rPr lang="en-US" altLang="zh-CN" sz="2800" b="1" dirty="0" smtClean="0"/>
              <a:t>5</a:t>
            </a:r>
            <a:r>
              <a:rPr lang="zh-CN" altLang="en-US" sz="2800" b="1" dirty="0" smtClean="0"/>
              <a:t>、开展体格锻炼：</a:t>
            </a:r>
            <a:r>
              <a:rPr lang="zh-CN" altLang="en-US" sz="2800" dirty="0" smtClean="0"/>
              <a:t>幼儿园应注意有计划、有组织地开展经常性的体育锻炼，要保证每天不少于</a:t>
            </a:r>
            <a:r>
              <a:rPr lang="en-US" sz="2800" b="1" dirty="0" smtClean="0"/>
              <a:t>2</a:t>
            </a:r>
            <a:r>
              <a:rPr lang="zh-CN" altLang="en-US" sz="2800" b="1" dirty="0" smtClean="0"/>
              <a:t>小时</a:t>
            </a:r>
            <a:r>
              <a:rPr lang="zh-CN" altLang="en-US" sz="2800" dirty="0" smtClean="0"/>
              <a:t>的户外活动时间，并利用自然因素</a:t>
            </a:r>
            <a:r>
              <a:rPr lang="zh-CN" altLang="en-US" sz="2800" b="1" dirty="0" smtClean="0"/>
              <a:t>（如日光、空气、水）</a:t>
            </a:r>
            <a:r>
              <a:rPr lang="zh-CN" altLang="en-US" sz="2800" dirty="0" smtClean="0"/>
              <a:t>增强幼儿体质，减少发病率，增强其外界环境变化的适应能力，增进健康。</a:t>
            </a:r>
          </a:p>
          <a:p>
            <a:endParaRPr lang="zh-CN" altLang="en-US" sz="2800" b="1"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871663"/>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五、幼儿保护规范</a:t>
            </a:r>
            <a:endParaRPr lang="en-US" altLang="zh-CN" sz="2800" b="1" dirty="0" smtClean="0"/>
          </a:p>
          <a:p>
            <a:r>
              <a:rPr lang="en-US" sz="2800" dirty="0" smtClean="0"/>
              <a:t>1</a:t>
            </a:r>
            <a:r>
              <a:rPr lang="zh-CN" altLang="en-US" sz="2800" dirty="0" smtClean="0"/>
              <a:t>、尊重幼儿，尊重他们的人格、尊严，不得对幼儿实施体罚、变相体罚或者其他侮辱人格尊严的行为。</a:t>
            </a:r>
          </a:p>
          <a:p>
            <a:r>
              <a:rPr lang="en-US" sz="2800" dirty="0" smtClean="0"/>
              <a:t>2</a:t>
            </a:r>
            <a:r>
              <a:rPr lang="zh-CN" altLang="en-US" sz="2800" dirty="0" smtClean="0"/>
              <a:t>、幼儿园不得使幼儿在危及人身安全、健康的校舍和其他教育教学设施中活动。</a:t>
            </a:r>
          </a:p>
          <a:p>
            <a:r>
              <a:rPr lang="en-US" sz="2800" dirty="0" smtClean="0"/>
              <a:t>3</a:t>
            </a:r>
            <a:r>
              <a:rPr lang="zh-CN" altLang="en-US" sz="2800" dirty="0" smtClean="0"/>
              <a:t>、幼儿园安排幼儿参加的社会、文化娱乐等集体活动，应当有利于他们的健康成长，防止发生人身安全事故。</a:t>
            </a:r>
          </a:p>
          <a:p>
            <a:r>
              <a:rPr lang="en-US" sz="2800" dirty="0" smtClean="0"/>
              <a:t>4</a:t>
            </a:r>
            <a:r>
              <a:rPr lang="zh-CN" altLang="en-US" sz="2800" dirty="0" smtClean="0"/>
              <a:t>、儿童食品、玩具、用具和游乐设施，不得有害于儿童的安全和健康。</a:t>
            </a:r>
          </a:p>
          <a:p>
            <a:r>
              <a:rPr lang="en-US" sz="2800" dirty="0" smtClean="0"/>
              <a:t>5</a:t>
            </a:r>
            <a:r>
              <a:rPr lang="zh-CN" altLang="en-US" sz="2800" dirty="0" smtClean="0"/>
              <a:t>、任何人不得在幼儿的活动室、寝室和集中活动的室内吸烟。</a:t>
            </a:r>
          </a:p>
          <a:p>
            <a:endParaRPr lang="zh-CN" altLang="en-US" sz="2800" b="1"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6</a:t>
            </a:r>
            <a:r>
              <a:rPr lang="zh-CN" altLang="en-US" sz="3600" b="1" dirty="0" smtClean="0">
                <a:latin typeface="楷体_GB2312" pitchFamily="49" charset="-122"/>
                <a:ea typeface="楷体_GB2312" pitchFamily="49" charset="-122"/>
              </a:rPr>
              <a:t>  幼儿园工作规程</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六、幼儿的发展</a:t>
            </a:r>
            <a:endParaRPr lang="en-US" altLang="zh-CN" sz="2800" b="1" dirty="0" smtClean="0"/>
          </a:p>
          <a:p>
            <a:r>
              <a:rPr lang="en-US" sz="2800" dirty="0" smtClean="0"/>
              <a:t>1</a:t>
            </a:r>
            <a:r>
              <a:rPr lang="zh-CN" altLang="en-US" sz="2800" dirty="0" smtClean="0"/>
              <a:t>、着眼于幼儿终身发展的长远目标，培养其适应未来，适应终身教育的社会的基本素质，特别是幼儿的主动性、独立性、合作精神、乐于助人等现代社会需要的重要个性品质，使他们今后能学会学习，学会关心，有自我教育能力，能做到自律自控、有责任感，成为社会的合格公民。</a:t>
            </a:r>
            <a:r>
              <a:rPr lang="en-US" sz="2800" dirty="0" smtClean="0"/>
              <a:t>2</a:t>
            </a:r>
            <a:r>
              <a:rPr lang="zh-CN" altLang="en-US" sz="2800" dirty="0" smtClean="0"/>
              <a:t>、着眼近期目标，帮助幼儿做好上小学的准备，主要在社会适应性、学习适应性、身体素质以及良好的习惯、态度、能力等方面，帮助他们打好基础。</a:t>
            </a:r>
          </a:p>
          <a:p>
            <a:endParaRPr lang="zh-CN" altLang="en-US" sz="2800" b="1"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800" dirty="0" smtClean="0"/>
              <a:t>《</a:t>
            </a:r>
            <a:r>
              <a:rPr lang="zh-CN" altLang="en-US" sz="2800" dirty="0" smtClean="0"/>
              <a:t>儿童权利公约</a:t>
            </a:r>
            <a:r>
              <a:rPr lang="en-US" altLang="zh-CN" sz="2800" dirty="0" smtClean="0"/>
              <a:t>》</a:t>
            </a:r>
            <a:r>
              <a:rPr lang="zh-CN" altLang="en-US" sz="2800" dirty="0" smtClean="0"/>
              <a:t>是一项关于保护儿童权利的、具有昌际法约束力的国际性约定，是国际社会迄今规范儿童保护内容最丰富、最全面、最广泛认可的一项法律文书。</a:t>
            </a:r>
            <a:r>
              <a:rPr lang="en-US" altLang="zh-CN" sz="2800" dirty="0" smtClean="0"/>
              <a:t>《</a:t>
            </a:r>
            <a:r>
              <a:rPr lang="zh-CN" altLang="en-US" sz="2800" dirty="0" smtClean="0"/>
              <a:t>儿童权利公约</a:t>
            </a:r>
            <a:r>
              <a:rPr lang="en-US" altLang="zh-CN" sz="2800" dirty="0" smtClean="0"/>
              <a:t>》</a:t>
            </a:r>
            <a:r>
              <a:rPr lang="zh-CN" altLang="en-US" sz="2800" dirty="0" smtClean="0"/>
              <a:t>通过确立卫生保健、教育以及法律、公民和社会服务等多方面的标准来保护儿童的权利，明确了国际社会在儿童工作领域的目标和努力方向。</a:t>
            </a:r>
            <a:r>
              <a:rPr lang="en-US" altLang="zh-CN" sz="2800" dirty="0" smtClean="0"/>
              <a:t>《</a:t>
            </a:r>
            <a:r>
              <a:rPr lang="zh-CN" altLang="en-US" sz="2800" dirty="0" smtClean="0"/>
              <a:t>儿童权利公约</a:t>
            </a:r>
            <a:r>
              <a:rPr lang="en-US" altLang="zh-CN" sz="2800" dirty="0" smtClean="0"/>
              <a:t>》</a:t>
            </a:r>
            <a:r>
              <a:rPr lang="zh-CN" altLang="en-US" sz="2800" dirty="0" smtClean="0"/>
              <a:t>规定了对儿童权利保护的普遍法律标准。</a:t>
            </a:r>
            <a:r>
              <a:rPr lang="en-US" altLang="zh-CN" sz="2800" dirty="0" smtClean="0"/>
              <a:t>《</a:t>
            </a:r>
            <a:r>
              <a:rPr lang="zh-CN" altLang="en-US" sz="2800" dirty="0" smtClean="0"/>
              <a:t>儿童权利公约</a:t>
            </a:r>
            <a:r>
              <a:rPr lang="en-US" altLang="zh-CN" sz="2800" dirty="0" smtClean="0"/>
              <a:t>》</a:t>
            </a:r>
            <a:r>
              <a:rPr lang="zh-CN" altLang="en-US" sz="2800" dirty="0" smtClean="0"/>
              <a:t>确立了世界各地所有儿童时时刻刻应享有的“</a:t>
            </a:r>
            <a:r>
              <a:rPr lang="zh-CN" altLang="en-US" sz="2800" b="1" dirty="0" smtClean="0"/>
              <a:t>基本人权；生存权；全面发展权；免遭有害影响、虐待和剥削的受保护权；以及充分参与他们个人成长与福利所必需的其他活动的权利</a:t>
            </a:r>
            <a:r>
              <a:rPr lang="zh-CN" altLang="en-US" sz="2800" dirty="0" smtClean="0"/>
              <a:t>”，等等。</a:t>
            </a:r>
            <a:r>
              <a:rPr lang="en-US" sz="2800" dirty="0" smtClean="0"/>
              <a:t> </a:t>
            </a:r>
            <a:endParaRPr lang="zh-CN" altLang="en-US" sz="2800" b="1"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dirty="0" smtClean="0"/>
              <a:t> 《</a:t>
            </a:r>
            <a:r>
              <a:rPr lang="zh-CN" altLang="en-US" sz="2800" dirty="0" smtClean="0"/>
              <a:t>儿童权利公约</a:t>
            </a:r>
            <a:r>
              <a:rPr lang="en-US" altLang="zh-CN" sz="2800" dirty="0" smtClean="0"/>
              <a:t>》</a:t>
            </a:r>
            <a:r>
              <a:rPr lang="zh-CN" altLang="en-US" sz="2800" dirty="0" smtClean="0"/>
              <a:t>的背景</a:t>
            </a:r>
            <a:endParaRPr lang="en-US" altLang="zh-CN" sz="2800" dirty="0" smtClean="0"/>
          </a:p>
          <a:p>
            <a:r>
              <a:rPr lang="zh-CN" altLang="en-US" sz="2800" dirty="0" smtClean="0"/>
              <a:t>     </a:t>
            </a:r>
            <a:r>
              <a:rPr lang="en-US" sz="2800" dirty="0" smtClean="0"/>
              <a:t>1959</a:t>
            </a:r>
            <a:r>
              <a:rPr lang="zh-CN" altLang="en-US" sz="2800" dirty="0" smtClean="0"/>
              <a:t>年</a:t>
            </a:r>
            <a:r>
              <a:rPr lang="en-US" sz="2800" dirty="0" smtClean="0"/>
              <a:t>11</a:t>
            </a:r>
            <a:r>
              <a:rPr lang="zh-CN" altLang="en-US" sz="2800" dirty="0" smtClean="0"/>
              <a:t>月</a:t>
            </a:r>
            <a:r>
              <a:rPr lang="en-US" sz="2800" dirty="0" smtClean="0"/>
              <a:t>20</a:t>
            </a:r>
            <a:r>
              <a:rPr lang="zh-CN" altLang="en-US" sz="2800" dirty="0" smtClean="0"/>
              <a:t>日，联合国大会通过了</a:t>
            </a:r>
            <a:r>
              <a:rPr lang="en-US" altLang="zh-CN" sz="2800" dirty="0" smtClean="0"/>
              <a:t>《</a:t>
            </a:r>
            <a:r>
              <a:rPr lang="zh-CN" altLang="en-US" sz="2800" dirty="0" smtClean="0"/>
              <a:t>儿童权利宣言</a:t>
            </a:r>
            <a:r>
              <a:rPr lang="en-US" altLang="zh-CN" sz="2800" dirty="0" smtClean="0"/>
              <a:t>》</a:t>
            </a:r>
            <a:r>
              <a:rPr lang="zh-CN" altLang="en-US" sz="2800" dirty="0" smtClean="0"/>
              <a:t>，提出了各国儿童应当享有的各项基本权利。但是儿童工作者指出，宣言不具有法律约束力，不能起到更大的作用。“随着人权法的发展，许多国家呼吁制订一项全面规定儿童权利、具有广泛适用意义并具有监督机制的专门法律文书”，以“促使国际社会在保护儿童权利问题方面能够普遍承担义务”。在这种背景下，</a:t>
            </a:r>
            <a:r>
              <a:rPr lang="en-US" sz="2800" dirty="0" smtClean="0"/>
              <a:t>1978</a:t>
            </a:r>
            <a:r>
              <a:rPr lang="zh-CN" altLang="en-US" sz="2800" dirty="0" smtClean="0"/>
              <a:t>年第三十三届联合国大会通过决议，决定成立</a:t>
            </a:r>
            <a:r>
              <a:rPr lang="en-US" altLang="zh-CN" sz="2800" dirty="0" smtClean="0"/>
              <a:t>《</a:t>
            </a:r>
            <a:r>
              <a:rPr lang="zh-CN" altLang="en-US" sz="2800" dirty="0" smtClean="0"/>
              <a:t>儿童权利公约</a:t>
            </a:r>
            <a:r>
              <a:rPr lang="en-US" altLang="zh-CN" sz="2800" dirty="0" smtClean="0"/>
              <a:t>》</a:t>
            </a:r>
            <a:r>
              <a:rPr lang="zh-CN" altLang="en-US" sz="2800" dirty="0" smtClean="0"/>
              <a:t>起草工作组；</a:t>
            </a:r>
            <a:r>
              <a:rPr lang="en-US" sz="2800" dirty="0" smtClean="0"/>
              <a:t>1979-1989</a:t>
            </a:r>
            <a:r>
              <a:rPr lang="zh-CN" altLang="en-US" sz="2800" dirty="0" smtClean="0"/>
              <a:t>年期间完成了起草工作，</a:t>
            </a:r>
            <a:r>
              <a:rPr lang="en-US" sz="2800" dirty="0" smtClean="0"/>
              <a:t>1989</a:t>
            </a:r>
            <a:r>
              <a:rPr lang="zh-CN" altLang="en-US" sz="2800" dirty="0" smtClean="0"/>
              <a:t>年</a:t>
            </a:r>
            <a:r>
              <a:rPr lang="en-US" altLang="zh-CN" sz="2800" dirty="0" smtClean="0"/>
              <a:t>11</a:t>
            </a:r>
            <a:r>
              <a:rPr lang="zh-CN" altLang="en-US" sz="2800" dirty="0" smtClean="0"/>
              <a:t>月</a:t>
            </a:r>
            <a:r>
              <a:rPr lang="en-US" sz="2800" dirty="0" smtClean="0"/>
              <a:t>20</a:t>
            </a:r>
            <a:r>
              <a:rPr lang="zh-CN" altLang="en-US" sz="2800" dirty="0" smtClean="0"/>
              <a:t>日第四十四届联合国大会通过了</a:t>
            </a:r>
            <a:r>
              <a:rPr lang="en-US" altLang="zh-CN" sz="2800" dirty="0" smtClean="0"/>
              <a:t>《</a:t>
            </a:r>
            <a:r>
              <a:rPr lang="zh-CN" altLang="en-US" sz="2800" dirty="0" smtClean="0"/>
              <a:t>儿童权利公约</a:t>
            </a:r>
            <a:r>
              <a:rPr lang="en-US" altLang="zh-CN" sz="2800" dirty="0" smtClean="0"/>
              <a:t>》</a:t>
            </a:r>
            <a:endParaRPr lang="zh-CN" altLang="en-US" sz="2800" b="1"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a:t>
            </a:r>
            <a:r>
              <a:rPr lang="en-US" altLang="zh-CN" sz="2800" dirty="0" smtClean="0"/>
              <a:t> 《</a:t>
            </a:r>
            <a:r>
              <a:rPr lang="zh-CN" altLang="en-US" sz="2800" dirty="0" smtClean="0"/>
              <a:t>儿童权利公约</a:t>
            </a:r>
            <a:r>
              <a:rPr lang="en-US" altLang="zh-CN" sz="2800" dirty="0" smtClean="0"/>
              <a:t>》</a:t>
            </a:r>
            <a:r>
              <a:rPr lang="zh-CN" altLang="en-US" sz="2800" dirty="0" smtClean="0"/>
              <a:t>的背景</a:t>
            </a:r>
            <a:endParaRPr lang="en-US" altLang="zh-CN" sz="2800" dirty="0" smtClean="0"/>
          </a:p>
          <a:p>
            <a:r>
              <a:rPr lang="zh-CN" altLang="en-US" sz="2800" dirty="0" smtClean="0"/>
              <a:t>        </a:t>
            </a:r>
            <a:r>
              <a:rPr lang="en-US" sz="2800" dirty="0" smtClean="0"/>
              <a:t>1990</a:t>
            </a:r>
            <a:r>
              <a:rPr lang="zh-CN" altLang="en-US" sz="2800" dirty="0" smtClean="0"/>
              <a:t>年</a:t>
            </a:r>
            <a:r>
              <a:rPr lang="en-US" sz="2800" dirty="0" smtClean="0"/>
              <a:t>9</a:t>
            </a:r>
            <a:r>
              <a:rPr lang="zh-CN" altLang="en-US" sz="2800" dirty="0" smtClean="0"/>
              <a:t>月</a:t>
            </a:r>
            <a:r>
              <a:rPr lang="en-US" sz="2800" dirty="0" smtClean="0"/>
              <a:t>2</a:t>
            </a:r>
            <a:r>
              <a:rPr lang="zh-CN" altLang="en-US" sz="2800" dirty="0" smtClean="0"/>
              <a:t>日，</a:t>
            </a:r>
            <a:r>
              <a:rPr lang="en-US" altLang="zh-CN" sz="2800" dirty="0" smtClean="0"/>
              <a:t>《</a:t>
            </a:r>
            <a:r>
              <a:rPr lang="zh-CN" altLang="en-US" sz="2800" dirty="0" smtClean="0"/>
              <a:t>儿童权利公约</a:t>
            </a:r>
            <a:r>
              <a:rPr lang="en-US" altLang="zh-CN" sz="2800" dirty="0" smtClean="0"/>
              <a:t>》</a:t>
            </a:r>
            <a:r>
              <a:rPr lang="zh-CN" altLang="en-US" sz="2800" dirty="0" smtClean="0"/>
              <a:t>在获得</a:t>
            </a:r>
            <a:r>
              <a:rPr lang="en-US" sz="2800" dirty="0" smtClean="0"/>
              <a:t>20</a:t>
            </a:r>
            <a:r>
              <a:rPr lang="zh-CN" altLang="en-US" sz="2800" dirty="0" smtClean="0"/>
              <a:t>个国家批准后正式生效，并向各国开放供签署、批准和加入。迄今为止已有</a:t>
            </a:r>
            <a:r>
              <a:rPr lang="en-US" sz="2800" dirty="0" smtClean="0"/>
              <a:t>190</a:t>
            </a:r>
            <a:r>
              <a:rPr lang="zh-CN" altLang="en-US" sz="2800" dirty="0" smtClean="0"/>
              <a:t>多个国家批准履行，是世界上最广为接受的公约之一。</a:t>
            </a:r>
          </a:p>
          <a:p>
            <a:r>
              <a:rPr lang="en-US" sz="2800" dirty="0" smtClean="0"/>
              <a:t>   </a:t>
            </a:r>
            <a:r>
              <a:rPr lang="zh-CN" altLang="en-US" sz="2800" dirty="0" smtClean="0"/>
              <a:t>   </a:t>
            </a:r>
            <a:r>
              <a:rPr lang="en-US" sz="2800" dirty="0" smtClean="0"/>
              <a:t> 1990</a:t>
            </a:r>
            <a:r>
              <a:rPr lang="zh-CN" altLang="en-US" sz="2800" dirty="0" smtClean="0"/>
              <a:t>年</a:t>
            </a:r>
            <a:r>
              <a:rPr lang="en-US" sz="2800" dirty="0" smtClean="0"/>
              <a:t>8</a:t>
            </a:r>
            <a:r>
              <a:rPr lang="zh-CN" altLang="en-US" sz="2800" dirty="0" smtClean="0"/>
              <a:t>月</a:t>
            </a:r>
            <a:r>
              <a:rPr lang="en-US" sz="2800" dirty="0" smtClean="0"/>
              <a:t>29</a:t>
            </a:r>
            <a:r>
              <a:rPr lang="zh-CN" altLang="en-US" sz="2800" dirty="0" smtClean="0"/>
              <a:t>日我国政府正式签署了联合国</a:t>
            </a:r>
            <a:r>
              <a:rPr lang="en-US" altLang="zh-CN" sz="2800" dirty="0" smtClean="0"/>
              <a:t>《</a:t>
            </a:r>
            <a:r>
              <a:rPr lang="zh-CN" altLang="en-US" sz="2800" dirty="0" smtClean="0"/>
              <a:t>儿童权利公约</a:t>
            </a:r>
            <a:r>
              <a:rPr lang="en-US" altLang="zh-CN" sz="2800" dirty="0" smtClean="0"/>
              <a:t>》</a:t>
            </a:r>
            <a:r>
              <a:rPr lang="zh-CN" altLang="en-US" sz="2800" dirty="0" smtClean="0"/>
              <a:t>；</a:t>
            </a:r>
            <a:r>
              <a:rPr lang="en-US" sz="2800" dirty="0" smtClean="0"/>
              <a:t>19 91</a:t>
            </a:r>
            <a:r>
              <a:rPr lang="zh-CN" altLang="en-US" sz="2800" dirty="0" smtClean="0"/>
              <a:t>年</a:t>
            </a:r>
            <a:r>
              <a:rPr lang="en-US" sz="2800" dirty="0" smtClean="0"/>
              <a:t>12</a:t>
            </a:r>
            <a:r>
              <a:rPr lang="zh-CN" altLang="en-US" sz="2800" dirty="0" smtClean="0"/>
              <a:t>月</a:t>
            </a:r>
            <a:r>
              <a:rPr lang="en-US" sz="2800" dirty="0" smtClean="0"/>
              <a:t>9</a:t>
            </a:r>
            <a:r>
              <a:rPr lang="zh-CN" altLang="en-US" sz="2800" dirty="0" smtClean="0"/>
              <a:t>日全国人民代表大会常务委员会批准该公约；</a:t>
            </a:r>
            <a:r>
              <a:rPr lang="en-US" altLang="zh-CN" sz="2800" dirty="0" smtClean="0"/>
              <a:t>《</a:t>
            </a:r>
            <a:r>
              <a:rPr lang="zh-CN" altLang="en-US" sz="2800" dirty="0" smtClean="0"/>
              <a:t>儿童权利公约</a:t>
            </a:r>
            <a:r>
              <a:rPr lang="en-US" altLang="zh-CN" sz="2800" dirty="0" smtClean="0"/>
              <a:t>》</a:t>
            </a:r>
            <a:r>
              <a:rPr lang="zh-CN" altLang="en-US" sz="2800" dirty="0" smtClean="0"/>
              <a:t>于</a:t>
            </a:r>
            <a:r>
              <a:rPr lang="en-US" sz="2800" dirty="0" smtClean="0"/>
              <a:t>1992</a:t>
            </a:r>
            <a:r>
              <a:rPr lang="zh-CN" altLang="en-US" sz="2800" dirty="0" smtClean="0"/>
              <a:t>年</a:t>
            </a:r>
            <a:r>
              <a:rPr lang="en-US" sz="2800" dirty="0" smtClean="0"/>
              <a:t>4</a:t>
            </a:r>
            <a:r>
              <a:rPr lang="zh-CN" altLang="en-US" sz="2800" dirty="0" smtClean="0"/>
              <a:t>月</a:t>
            </a:r>
            <a:r>
              <a:rPr lang="en-US" sz="2800" dirty="0" smtClean="0"/>
              <a:t>1</a:t>
            </a:r>
            <a:r>
              <a:rPr lang="zh-CN" altLang="en-US" sz="2800" dirty="0" smtClean="0"/>
              <a:t>日正式对中国生效。这就意味着中国政府承担并认真履行公约规定的保障儿童基本人权的各项义务。</a:t>
            </a:r>
          </a:p>
          <a:p>
            <a:endParaRPr lang="zh-CN" altLang="en-US" sz="2800" b="1"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dirty="0" smtClean="0"/>
              <a:t> 《</a:t>
            </a:r>
            <a:r>
              <a:rPr lang="zh-CN" altLang="en-US" sz="2800" dirty="0" smtClean="0"/>
              <a:t>儿童权利公约</a:t>
            </a:r>
            <a:r>
              <a:rPr lang="en-US" altLang="zh-CN" sz="2800" dirty="0" smtClean="0"/>
              <a:t>》</a:t>
            </a:r>
            <a:r>
              <a:rPr lang="zh-CN" altLang="en-US" sz="2800" dirty="0" smtClean="0"/>
              <a:t>的基本内容</a:t>
            </a:r>
            <a:endParaRPr lang="en-US" altLang="zh-CN" sz="2800" dirty="0" smtClean="0"/>
          </a:p>
          <a:p>
            <a:r>
              <a:rPr lang="zh-CN" altLang="en-US" sz="2800" dirty="0" smtClean="0"/>
              <a:t>（一）</a:t>
            </a:r>
            <a:r>
              <a:rPr lang="en-US" altLang="zh-CN" sz="2800" dirty="0" smtClean="0"/>
              <a:t> 《</a:t>
            </a:r>
            <a:r>
              <a:rPr lang="zh-CN" altLang="en-US" sz="2800" dirty="0" smtClean="0"/>
              <a:t>儿童权利公约</a:t>
            </a:r>
            <a:r>
              <a:rPr lang="en-US" altLang="zh-CN" sz="2800" dirty="0" smtClean="0"/>
              <a:t>》</a:t>
            </a:r>
            <a:r>
              <a:rPr lang="zh-CN" altLang="en-US" sz="2800" dirty="0" smtClean="0"/>
              <a:t>中</a:t>
            </a:r>
            <a:r>
              <a:rPr lang="en-US" sz="2800" dirty="0" smtClean="0"/>
              <a:t>“</a:t>
            </a:r>
            <a:r>
              <a:rPr lang="zh-CN" altLang="en-US" sz="2800" dirty="0" smtClean="0"/>
              <a:t>儿童</a:t>
            </a:r>
            <a:r>
              <a:rPr lang="en-US" sz="2800" dirty="0" smtClean="0"/>
              <a:t>”</a:t>
            </a:r>
            <a:r>
              <a:rPr lang="zh-CN" altLang="en-US" sz="2800" dirty="0" smtClean="0"/>
              <a:t>范围</a:t>
            </a:r>
          </a:p>
          <a:p>
            <a:r>
              <a:rPr lang="en-US" sz="2800" dirty="0" smtClean="0"/>
              <a:t>    </a:t>
            </a:r>
            <a:r>
              <a:rPr lang="en-US" altLang="zh-CN" sz="2800" dirty="0" smtClean="0"/>
              <a:t>《</a:t>
            </a:r>
            <a:r>
              <a:rPr lang="zh-CN" altLang="en-US" sz="2800" dirty="0" smtClean="0"/>
              <a:t>儿童权利公约</a:t>
            </a:r>
            <a:r>
              <a:rPr lang="en-US" altLang="zh-CN" sz="2800" dirty="0" smtClean="0"/>
              <a:t>》</a:t>
            </a:r>
            <a:r>
              <a:rPr lang="zh-CN" altLang="en-US" sz="2800" dirty="0" smtClean="0"/>
              <a:t>第一条规定：</a:t>
            </a:r>
            <a:r>
              <a:rPr lang="en-US" sz="2800" dirty="0" smtClean="0"/>
              <a:t>“</a:t>
            </a:r>
            <a:r>
              <a:rPr lang="zh-CN" altLang="en-US" sz="2800" dirty="0" smtClean="0"/>
              <a:t>儿童系指</a:t>
            </a:r>
            <a:r>
              <a:rPr lang="en-US" sz="2800" dirty="0" smtClean="0"/>
              <a:t>18</a:t>
            </a:r>
            <a:r>
              <a:rPr lang="zh-CN" altLang="en-US" sz="2800" dirty="0" smtClean="0"/>
              <a:t>岁以下的任何人，除非对其适用之法律规定成年年龄低于</a:t>
            </a:r>
            <a:r>
              <a:rPr lang="en-US" sz="2800" dirty="0" smtClean="0"/>
              <a:t>18</a:t>
            </a:r>
            <a:r>
              <a:rPr lang="zh-CN" altLang="en-US" sz="2800" dirty="0" smtClean="0"/>
              <a:t>岁。</a:t>
            </a:r>
            <a:r>
              <a:rPr lang="en-US" sz="2800" dirty="0" smtClean="0"/>
              <a:t>”</a:t>
            </a:r>
            <a:r>
              <a:rPr lang="zh-CN" altLang="en-US" sz="2800" dirty="0" smtClean="0"/>
              <a:t>我国的相关法律规定，</a:t>
            </a:r>
            <a:r>
              <a:rPr lang="en-US" sz="2800" dirty="0" smtClean="0"/>
              <a:t>18</a:t>
            </a:r>
            <a:r>
              <a:rPr lang="zh-CN" altLang="en-US" sz="2800" dirty="0" smtClean="0"/>
              <a:t>周岁以上的公民是成年人，未满</a:t>
            </a:r>
            <a:r>
              <a:rPr lang="en-US" sz="2800" dirty="0" smtClean="0"/>
              <a:t>18</a:t>
            </a:r>
            <a:r>
              <a:rPr lang="zh-CN" altLang="en-US" sz="2800" dirty="0" smtClean="0"/>
              <a:t>周岁的为未成年人。</a:t>
            </a:r>
            <a:r>
              <a:rPr lang="en-US" altLang="zh-CN" sz="2800" dirty="0" smtClean="0"/>
              <a:t>《</a:t>
            </a:r>
            <a:r>
              <a:rPr lang="zh-CN" altLang="en-US" sz="2800" dirty="0" smtClean="0"/>
              <a:t>儿童权利公约</a:t>
            </a:r>
            <a:r>
              <a:rPr lang="en-US" altLang="zh-CN" sz="2800" dirty="0" smtClean="0"/>
              <a:t>》</a:t>
            </a:r>
            <a:r>
              <a:rPr lang="zh-CN" altLang="en-US" sz="2800" dirty="0" smtClean="0"/>
              <a:t>中所指的“儿童”与中国法律中“未成年人”的概念一致。</a:t>
            </a:r>
          </a:p>
          <a:p>
            <a:r>
              <a:rPr lang="en-US" sz="2800" dirty="0" smtClean="0"/>
              <a:t>  </a:t>
            </a:r>
            <a:r>
              <a:rPr lang="zh-CN" altLang="en-US" sz="2800" dirty="0" smtClean="0"/>
              <a:t>（二）</a:t>
            </a:r>
            <a:r>
              <a:rPr lang="en-US" altLang="zh-CN" sz="2800" dirty="0" smtClean="0"/>
              <a:t> 《</a:t>
            </a:r>
            <a:r>
              <a:rPr lang="zh-CN" altLang="en-US" sz="2800" dirty="0" smtClean="0"/>
              <a:t>儿童权利公约</a:t>
            </a:r>
            <a:r>
              <a:rPr lang="en-US" altLang="zh-CN" sz="2800" dirty="0" smtClean="0"/>
              <a:t>》</a:t>
            </a:r>
            <a:r>
              <a:rPr lang="zh-CN" altLang="en-US" sz="2800" dirty="0" smtClean="0"/>
              <a:t>规定的儿童权利</a:t>
            </a:r>
          </a:p>
          <a:p>
            <a:r>
              <a:rPr lang="en-US" sz="2800" dirty="0" smtClean="0"/>
              <a:t>    </a:t>
            </a:r>
            <a:r>
              <a:rPr lang="en-US" altLang="zh-CN" sz="2800" dirty="0" smtClean="0"/>
              <a:t>《</a:t>
            </a:r>
            <a:r>
              <a:rPr lang="zh-CN" altLang="en-US" sz="2800" dirty="0" smtClean="0"/>
              <a:t>儿童权利公约</a:t>
            </a:r>
            <a:r>
              <a:rPr lang="en-US" altLang="zh-CN" sz="2800" dirty="0" smtClean="0"/>
              <a:t>》</a:t>
            </a:r>
            <a:r>
              <a:rPr lang="zh-CN" altLang="en-US" sz="2800" dirty="0" smtClean="0"/>
              <a:t>中提到的儿童权利多达几十种，但其中最基本的权利可以概括为四种，</a:t>
            </a:r>
            <a:r>
              <a:rPr lang="zh-CN" altLang="en-US" sz="2800" dirty="0" smtClean="0">
                <a:solidFill>
                  <a:srgbClr val="FF0000"/>
                </a:solidFill>
              </a:rPr>
              <a:t>即生存权、受保护权、发展权和参与权。</a:t>
            </a:r>
            <a:endParaRPr lang="en-US" altLang="zh-CN" sz="2800" dirty="0" smtClean="0">
              <a:solidFill>
                <a:srgbClr val="FF0000"/>
              </a:solidFill>
            </a:endParaRPr>
          </a:p>
          <a:p>
            <a:endParaRPr lang="zh-CN" altLang="en-US" sz="2800" b="1"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714357"/>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285860"/>
            <a:ext cx="9144000"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二、</a:t>
            </a:r>
            <a:r>
              <a:rPr lang="en-US" altLang="zh-CN" sz="2800" dirty="0" smtClean="0"/>
              <a:t> 《</a:t>
            </a:r>
            <a:r>
              <a:rPr lang="zh-CN" altLang="en-US" sz="2800" dirty="0" smtClean="0"/>
              <a:t>儿童权利公约</a:t>
            </a:r>
            <a:r>
              <a:rPr lang="en-US" altLang="zh-CN" sz="2800" dirty="0" smtClean="0"/>
              <a:t>》</a:t>
            </a:r>
            <a:r>
              <a:rPr lang="zh-CN" altLang="en-US" sz="2800" dirty="0" smtClean="0"/>
              <a:t>的基本内容</a:t>
            </a:r>
            <a:endParaRPr lang="en-US" altLang="zh-CN" sz="2800" dirty="0" smtClean="0"/>
          </a:p>
          <a:p>
            <a:r>
              <a:rPr lang="zh-CN" altLang="en-US" sz="2800" dirty="0" smtClean="0"/>
              <a:t>（三）</a:t>
            </a:r>
            <a:r>
              <a:rPr lang="en-US" altLang="zh-CN" sz="2800" dirty="0" smtClean="0"/>
              <a:t> 《</a:t>
            </a:r>
            <a:r>
              <a:rPr lang="zh-CN" altLang="en-US" sz="2800" dirty="0" smtClean="0"/>
              <a:t>儿童权利公约</a:t>
            </a:r>
            <a:r>
              <a:rPr lang="en-US" altLang="zh-CN" sz="2800" dirty="0" smtClean="0"/>
              <a:t>》</a:t>
            </a:r>
            <a:r>
              <a:rPr lang="zh-CN" altLang="en-US" sz="2800" dirty="0" smtClean="0"/>
              <a:t>提倡的四项原则</a:t>
            </a:r>
          </a:p>
          <a:p>
            <a:r>
              <a:rPr lang="en-US" sz="2800" dirty="0" smtClean="0"/>
              <a:t>    </a:t>
            </a:r>
            <a:r>
              <a:rPr lang="en-US" sz="2800" b="1" dirty="0" smtClean="0"/>
              <a:t>1</a:t>
            </a:r>
            <a:r>
              <a:rPr lang="zh-CN" altLang="en-US" sz="2800" b="1" dirty="0" smtClean="0"/>
              <a:t>、儿童最大利益原则</a:t>
            </a:r>
            <a:r>
              <a:rPr lang="zh-CN" altLang="en-US" sz="2800" dirty="0" smtClean="0"/>
              <a:t>：</a:t>
            </a:r>
            <a:endParaRPr lang="en-US" altLang="zh-CN" sz="2800" dirty="0" smtClean="0"/>
          </a:p>
          <a:p>
            <a:r>
              <a:rPr lang="zh-CN" altLang="en-US" sz="2800" dirty="0" smtClean="0"/>
              <a:t>       即涉及儿童的所有行为均应以“儿童的最大利益”为首要考虑，而且把这种考虑宣布为儿童的一项权利。换言之，</a:t>
            </a:r>
            <a:r>
              <a:rPr lang="en-US" altLang="zh-CN" sz="2800" dirty="0" smtClean="0"/>
              <a:t>《</a:t>
            </a:r>
            <a:r>
              <a:rPr lang="zh-CN" altLang="en-US" sz="2800" dirty="0" smtClean="0"/>
              <a:t>公约</a:t>
            </a:r>
            <a:r>
              <a:rPr lang="en-US" altLang="zh-CN" sz="2800" dirty="0" smtClean="0"/>
              <a:t>》</a:t>
            </a:r>
            <a:r>
              <a:rPr lang="zh-CN" altLang="en-US" sz="2800" dirty="0" smtClean="0"/>
              <a:t>特别强调的是把儿童作为个体权利主体而不是作为一个家庭或群体的成员来加以保护。涉及儿童的一切行为，必须首先考虑儿童的最大利益。</a:t>
            </a:r>
          </a:p>
          <a:p>
            <a:r>
              <a:rPr lang="en-US" sz="2800" b="1" dirty="0" smtClean="0"/>
              <a:t>  </a:t>
            </a:r>
            <a:r>
              <a:rPr lang="zh-CN" altLang="en-US" sz="2800" b="1" dirty="0" smtClean="0"/>
              <a:t> </a:t>
            </a:r>
            <a:r>
              <a:rPr lang="en-US" altLang="zh-CN" sz="2800" b="1" dirty="0" smtClean="0"/>
              <a:t>2</a:t>
            </a:r>
            <a:r>
              <a:rPr lang="zh-CN" altLang="en-US" sz="2800" b="1" dirty="0" smtClean="0"/>
              <a:t>、尊重儿童权利与尊严原则：</a:t>
            </a:r>
            <a:endParaRPr lang="en-US" altLang="zh-CN" sz="2800" b="1" dirty="0" smtClean="0"/>
          </a:p>
          <a:p>
            <a:r>
              <a:rPr lang="en-US" altLang="zh-CN" sz="2800" dirty="0" smtClean="0"/>
              <a:t>《</a:t>
            </a:r>
            <a:r>
              <a:rPr lang="zh-CN" altLang="en-US" sz="2800" dirty="0" smtClean="0"/>
              <a:t>公约</a:t>
            </a:r>
            <a:r>
              <a:rPr lang="en-US" altLang="zh-CN" sz="2800" dirty="0" smtClean="0"/>
              <a:t>》</a:t>
            </a:r>
            <a:r>
              <a:rPr lang="zh-CN" altLang="en-US" sz="2800" dirty="0" smtClean="0"/>
              <a:t>中无论是生存权、保护权、发展权、参与权，所有的权利都体现着对儿童独立人格的尊重，对儿童权利的尊重，对儿童主体性的尊重，对儿童参与的尊重。</a:t>
            </a:r>
            <a:endParaRPr lang="zh-CN" altLang="en-US" sz="2800" b="1"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37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337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337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337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337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338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338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00013"/>
            <a:ext cx="9144000" cy="1600187"/>
          </a:xfrm>
          <a:prstGeom prst="rect">
            <a:avLst/>
          </a:prstGeom>
          <a:noFill/>
          <a:ln w="9525">
            <a:noFill/>
            <a:miter lim="800000"/>
            <a:headEnd/>
            <a:tailEnd/>
          </a:ln>
        </p:spPr>
      </p:pic>
      <p:sp>
        <p:nvSpPr>
          <p:cNvPr id="33802"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33803" name="Text Box 16"/>
          <p:cNvSpPr txBox="1">
            <a:spLocks noChangeArrowheads="1"/>
          </p:cNvSpPr>
          <p:nvPr/>
        </p:nvSpPr>
        <p:spPr bwMode="auto">
          <a:xfrm>
            <a:off x="0" y="857232"/>
            <a:ext cx="8013732" cy="646331"/>
          </a:xfrm>
          <a:prstGeom prst="rect">
            <a:avLst/>
          </a:prstGeom>
          <a:noFill/>
          <a:ln w="9525">
            <a:noFill/>
            <a:miter lim="800000"/>
            <a:headEnd/>
            <a:tailEnd/>
          </a:ln>
        </p:spPr>
        <p:txBody>
          <a:bodyPr wrap="square">
            <a:spAutoFit/>
          </a:bodyPr>
          <a:lstStyle/>
          <a:p>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7</a:t>
            </a:r>
            <a:r>
              <a:rPr lang="zh-CN" altLang="en-US" sz="3600" b="1" dirty="0" smtClean="0">
                <a:latin typeface="楷体_GB2312" pitchFamily="49" charset="-122"/>
                <a:ea typeface="楷体_GB2312" pitchFamily="49" charset="-122"/>
              </a:rPr>
              <a:t>  儿童权利公约</a:t>
            </a:r>
            <a:endParaRPr lang="zh-CN" altLang="en-US" sz="3600" b="1" dirty="0">
              <a:latin typeface="楷体_GB2312" pitchFamily="49" charset="-122"/>
              <a:ea typeface="楷体_GB2312" pitchFamily="49" charset="-122"/>
            </a:endParaRPr>
          </a:p>
        </p:txBody>
      </p:sp>
      <p:sp>
        <p:nvSpPr>
          <p:cNvPr id="33804" name="Rectangle 12"/>
          <p:cNvSpPr>
            <a:spLocks noChangeArrowheads="1"/>
          </p:cNvSpPr>
          <p:nvPr/>
        </p:nvSpPr>
        <p:spPr bwMode="auto">
          <a:xfrm>
            <a:off x="0" y="1500174"/>
            <a:ext cx="9144000" cy="48320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en-US" altLang="zh-CN" sz="2800" b="1" dirty="0" smtClean="0"/>
              <a:t>3</a:t>
            </a:r>
            <a:r>
              <a:rPr lang="zh-CN" altLang="en-US" sz="2800" b="1" dirty="0" smtClean="0"/>
              <a:t>、无歧视原则：</a:t>
            </a:r>
            <a:endParaRPr lang="en-US" altLang="zh-CN" sz="2800" b="1" dirty="0" smtClean="0"/>
          </a:p>
          <a:p>
            <a:r>
              <a:rPr lang="zh-CN" altLang="en-US" sz="2800" dirty="0" smtClean="0"/>
              <a:t>       每一个儿童都平等地享有公约所规定的全部权利，儿童不应因其本人及其父母的种族、肤色、性别、语言、宗教、政治观点、民族、财产状况和身体状况等受到任何歧视。</a:t>
            </a:r>
          </a:p>
          <a:p>
            <a:r>
              <a:rPr lang="en-US" sz="2800" b="1" dirty="0" smtClean="0"/>
              <a:t>4</a:t>
            </a:r>
            <a:r>
              <a:rPr lang="zh-CN" altLang="en-US" sz="2800" b="1" dirty="0" smtClean="0"/>
              <a:t>、尊重儿童观点的原则：</a:t>
            </a:r>
            <a:endParaRPr lang="en-US" altLang="zh-CN" sz="2800" b="1" dirty="0" smtClean="0"/>
          </a:p>
          <a:p>
            <a:r>
              <a:rPr lang="zh-CN" altLang="en-US" sz="2800" dirty="0" smtClean="0"/>
              <a:t>      任何事情涉及儿童，均应听取儿童的意见。应确保有主见能力的儿童有权对影响到其本人的一切事项自由发表自己的意见。因此，在影响儿童的任何司法和行政诉讼中，儿童能够以符合国家法律的诉讼规则方式，直接或间接地通过代表或适当机构陈述意见。</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89" name="Rectangle 13"/>
          <p:cNvSpPr>
            <a:spLocks noChangeArrowheads="1"/>
          </p:cNvSpPr>
          <p:nvPr/>
        </p:nvSpPr>
        <p:spPr bwMode="auto">
          <a:xfrm>
            <a:off x="690563" y="1571612"/>
            <a:ext cx="6553200"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latin typeface="黑体" pitchFamily="2" charset="-122"/>
                <a:ea typeface="黑体" pitchFamily="2" charset="-122"/>
              </a:rPr>
              <a:t>（二）</a:t>
            </a:r>
            <a:r>
              <a:rPr lang="en-US" altLang="zh-CN" sz="2800" dirty="0" smtClean="0"/>
              <a:t> </a:t>
            </a:r>
            <a:r>
              <a:rPr lang="en-US" altLang="zh-CN" sz="2800" b="1" dirty="0" smtClean="0"/>
              <a:t>《</a:t>
            </a:r>
            <a:r>
              <a:rPr lang="zh-CN" altLang="en-US" sz="2800" b="1" dirty="0" smtClean="0"/>
              <a:t>教育法</a:t>
            </a:r>
            <a:r>
              <a:rPr lang="en-US" altLang="zh-CN" sz="2800" b="1" dirty="0" smtClean="0"/>
              <a:t>》</a:t>
            </a:r>
            <a:r>
              <a:rPr lang="zh-CN" altLang="en-US" sz="2800" dirty="0" smtClean="0">
                <a:latin typeface="黑体" pitchFamily="2" charset="-122"/>
                <a:ea typeface="黑体" pitchFamily="2" charset="-122"/>
              </a:rPr>
              <a:t>的立法特点</a:t>
            </a:r>
            <a:endParaRPr lang="zh-CN" altLang="en-US" sz="2800" dirty="0">
              <a:latin typeface="黑体" pitchFamily="2" charset="-122"/>
              <a:ea typeface="黑体" pitchFamily="2" charset="-122"/>
            </a:endParaRPr>
          </a:p>
        </p:txBody>
      </p:sp>
      <p:sp>
        <p:nvSpPr>
          <p:cNvPr id="75792" name="Rectangle 16"/>
          <p:cNvSpPr>
            <a:spLocks noChangeArrowheads="1"/>
          </p:cNvSpPr>
          <p:nvPr/>
        </p:nvSpPr>
        <p:spPr bwMode="auto">
          <a:xfrm>
            <a:off x="714348" y="2214554"/>
            <a:ext cx="7832725" cy="212365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en-US" sz="2800" dirty="0" smtClean="0"/>
              <a:t>1</a:t>
            </a:r>
            <a:r>
              <a:rPr lang="zh-CN" altLang="en-US" sz="2800" dirty="0" smtClean="0"/>
              <a:t>、全面性和有针对性相结合</a:t>
            </a:r>
            <a:endParaRPr lang="en-US" altLang="zh-CN" sz="2800" dirty="0" smtClean="0"/>
          </a:p>
          <a:p>
            <a:r>
              <a:rPr lang="en-US" sz="2800" dirty="0" smtClean="0"/>
              <a:t> 2</a:t>
            </a:r>
            <a:r>
              <a:rPr lang="zh-CN" altLang="en-US" sz="2800" dirty="0" smtClean="0"/>
              <a:t>、规范性和导向性相结合</a:t>
            </a:r>
          </a:p>
          <a:p>
            <a:r>
              <a:rPr lang="en-US" sz="2800" dirty="0" smtClean="0"/>
              <a:t> 3</a:t>
            </a:r>
            <a:r>
              <a:rPr lang="zh-CN" altLang="en-US" sz="2800" dirty="0" smtClean="0"/>
              <a:t>、原则性和可操作性相结合</a:t>
            </a:r>
          </a:p>
          <a:p>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2000239"/>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671517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89" name="Rectangle 13"/>
          <p:cNvSpPr>
            <a:spLocks noChangeArrowheads="1"/>
          </p:cNvSpPr>
          <p:nvPr/>
        </p:nvSpPr>
        <p:spPr bwMode="auto">
          <a:xfrm>
            <a:off x="214282" y="1071546"/>
            <a:ext cx="7029481"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r>
              <a:rPr lang="zh-CN" altLang="en-US" sz="2800" dirty="0" smtClean="0">
                <a:latin typeface="黑体" pitchFamily="2" charset="-122"/>
                <a:ea typeface="黑体" pitchFamily="2" charset="-122"/>
              </a:rPr>
              <a:t>（三）</a:t>
            </a:r>
            <a:r>
              <a:rPr lang="en-US" altLang="zh-CN" sz="2800" dirty="0" smtClean="0">
                <a:latin typeface="黑体" pitchFamily="2" charset="-122"/>
                <a:ea typeface="黑体" pitchFamily="2" charset="-122"/>
              </a:rPr>
              <a:t>&lt;</a:t>
            </a:r>
            <a:r>
              <a:rPr lang="zh-CN" altLang="en-US" sz="2800" dirty="0" smtClean="0">
                <a:latin typeface="黑体" pitchFamily="2" charset="-122"/>
                <a:ea typeface="黑体" pitchFamily="2" charset="-122"/>
              </a:rPr>
              <a:t>教育法</a:t>
            </a:r>
            <a:r>
              <a:rPr lang="en-US" altLang="zh-CN" sz="2800" dirty="0" smtClean="0">
                <a:latin typeface="黑体" pitchFamily="2" charset="-122"/>
                <a:ea typeface="黑体" pitchFamily="2" charset="-122"/>
              </a:rPr>
              <a:t>&gt;</a:t>
            </a:r>
            <a:r>
              <a:rPr lang="zh-CN" altLang="en-US" sz="2800" dirty="0" smtClean="0">
                <a:latin typeface="黑体" pitchFamily="2" charset="-122"/>
                <a:ea typeface="黑体" pitchFamily="2" charset="-122"/>
              </a:rPr>
              <a:t>的立法宗旨</a:t>
            </a:r>
            <a:endParaRPr lang="zh-CN" altLang="en-US" sz="2800" dirty="0">
              <a:latin typeface="黑体" pitchFamily="2" charset="-122"/>
              <a:ea typeface="黑体" pitchFamily="2" charset="-122"/>
            </a:endParaRPr>
          </a:p>
        </p:txBody>
      </p:sp>
      <p:sp>
        <p:nvSpPr>
          <p:cNvPr id="75792" name="Rectangle 16"/>
          <p:cNvSpPr>
            <a:spLocks noChangeArrowheads="1"/>
          </p:cNvSpPr>
          <p:nvPr/>
        </p:nvSpPr>
        <p:spPr bwMode="auto">
          <a:xfrm>
            <a:off x="642910" y="1785926"/>
            <a:ext cx="7643867" cy="230832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400" b="1" dirty="0"/>
              <a:t>  </a:t>
            </a:r>
            <a:r>
              <a:rPr lang="en-US" sz="3200" dirty="0" smtClean="0"/>
              <a:t>1</a:t>
            </a:r>
            <a:r>
              <a:rPr lang="zh-CN" altLang="en-US" sz="3200" dirty="0" smtClean="0"/>
              <a:t>、发展教育事业</a:t>
            </a:r>
            <a:endParaRPr lang="en-US" altLang="zh-CN" sz="3200" dirty="0" smtClean="0"/>
          </a:p>
          <a:p>
            <a:r>
              <a:rPr lang="en-US" sz="3200" dirty="0" smtClean="0"/>
              <a:t> 2</a:t>
            </a:r>
            <a:r>
              <a:rPr lang="zh-CN" altLang="en-US" sz="3200" dirty="0" smtClean="0"/>
              <a:t>、提高全民族素质</a:t>
            </a:r>
          </a:p>
          <a:p>
            <a:r>
              <a:rPr lang="en-US" sz="3200" dirty="0" smtClean="0"/>
              <a:t> 3</a:t>
            </a:r>
            <a:r>
              <a:rPr lang="zh-CN" altLang="en-US" sz="3200" dirty="0" smtClean="0"/>
              <a:t>、促进社会主义现代化建设</a:t>
            </a:r>
          </a:p>
          <a:p>
            <a:endParaRPr lang="en-US" altLang="zh-CN" sz="2400" dirty="0" smtClean="0"/>
          </a:p>
          <a:p>
            <a:endParaRPr lang="zh-CN" altLang="en-US" sz="2400" b="1" dirty="0"/>
          </a:p>
        </p:txBody>
      </p:sp>
      <p:sp>
        <p:nvSpPr>
          <p:cNvPr id="14" name="TextBox 13"/>
          <p:cNvSpPr txBox="1"/>
          <p:nvPr/>
        </p:nvSpPr>
        <p:spPr>
          <a:xfrm>
            <a:off x="357158" y="3714752"/>
            <a:ext cx="8572560" cy="2739211"/>
          </a:xfrm>
          <a:prstGeom prst="rect">
            <a:avLst/>
          </a:prstGeom>
          <a:noFill/>
        </p:spPr>
        <p:txBody>
          <a:bodyPr wrap="square" rtlCol="0">
            <a:spAutoFit/>
          </a:bodyPr>
          <a:lstStyle/>
          <a:p>
            <a:r>
              <a:rPr lang="en-US" altLang="zh-CN" sz="2800" dirty="0" smtClean="0">
                <a:latin typeface="黑体" pitchFamily="2" charset="-122"/>
                <a:ea typeface="黑体" pitchFamily="2" charset="-122"/>
              </a:rPr>
              <a:t>(</a:t>
            </a:r>
            <a:r>
              <a:rPr lang="zh-CN" altLang="en-US" sz="2800" dirty="0" smtClean="0">
                <a:latin typeface="黑体" pitchFamily="2" charset="-122"/>
                <a:ea typeface="黑体" pitchFamily="2" charset="-122"/>
              </a:rPr>
              <a:t>四</a:t>
            </a:r>
            <a:r>
              <a:rPr lang="en-US" altLang="zh-CN" sz="2800" dirty="0" smtClean="0">
                <a:latin typeface="黑体" pitchFamily="2" charset="-122"/>
                <a:ea typeface="黑体" pitchFamily="2" charset="-122"/>
              </a:rPr>
              <a:t>)&lt;</a:t>
            </a:r>
            <a:r>
              <a:rPr lang="zh-CN" altLang="en-US" sz="2800" dirty="0" smtClean="0">
                <a:latin typeface="黑体" pitchFamily="2" charset="-122"/>
                <a:ea typeface="黑体" pitchFamily="2" charset="-122"/>
              </a:rPr>
              <a:t>教育法</a:t>
            </a:r>
            <a:r>
              <a:rPr lang="en-US" altLang="zh-CN" sz="2800" dirty="0" smtClean="0">
                <a:latin typeface="黑体" pitchFamily="2" charset="-122"/>
                <a:ea typeface="黑体" pitchFamily="2" charset="-122"/>
              </a:rPr>
              <a:t>&gt;</a:t>
            </a:r>
            <a:r>
              <a:rPr lang="zh-CN" altLang="en-US" sz="2800" dirty="0" smtClean="0">
                <a:latin typeface="黑体" pitchFamily="2" charset="-122"/>
                <a:ea typeface="黑体" pitchFamily="2" charset="-122"/>
              </a:rPr>
              <a:t>的</a:t>
            </a:r>
            <a:r>
              <a:rPr lang="zh-CN" altLang="en-US" sz="2800" b="1" dirty="0" smtClean="0">
                <a:latin typeface="黑体" pitchFamily="2" charset="-122"/>
                <a:ea typeface="黑体" pitchFamily="2" charset="-122"/>
              </a:rPr>
              <a:t>地位</a:t>
            </a:r>
            <a:r>
              <a:rPr lang="en-US" altLang="zh-CN" sz="2800" b="1" dirty="0" smtClean="0"/>
              <a:t>《</a:t>
            </a:r>
            <a:r>
              <a:rPr lang="zh-CN" altLang="en-US" sz="2800" b="1" dirty="0" smtClean="0"/>
              <a:t>教育法</a:t>
            </a:r>
            <a:r>
              <a:rPr lang="en-US" altLang="zh-CN" sz="2800" b="1" dirty="0" smtClean="0"/>
              <a:t>》</a:t>
            </a:r>
            <a:r>
              <a:rPr lang="zh-CN" altLang="en-US" sz="2800" b="1" dirty="0" smtClean="0"/>
              <a:t>是教育的根本大法</a:t>
            </a:r>
            <a:endParaRPr lang="en-US" altLang="zh-CN" sz="2800" b="1" dirty="0" smtClean="0"/>
          </a:p>
          <a:p>
            <a:r>
              <a:rPr lang="zh-CN" altLang="en-US" sz="2800" b="1" dirty="0" smtClean="0"/>
              <a:t>    </a:t>
            </a:r>
            <a:r>
              <a:rPr lang="zh-CN" altLang="en-US" sz="2800" dirty="0" smtClean="0"/>
              <a:t>是由全国人民代表大会审议通过的，是位于国家根本大法</a:t>
            </a:r>
            <a:r>
              <a:rPr lang="en-US" altLang="zh-CN" sz="2800" dirty="0" smtClean="0"/>
              <a:t>《</a:t>
            </a:r>
            <a:r>
              <a:rPr lang="zh-CN" altLang="en-US" sz="2800" dirty="0" smtClean="0"/>
              <a:t>中华人民共和国宪法</a:t>
            </a:r>
            <a:r>
              <a:rPr lang="en-US" altLang="zh-CN" sz="2800" dirty="0" smtClean="0"/>
              <a:t>》</a:t>
            </a:r>
            <a:r>
              <a:rPr lang="zh-CN" altLang="en-US" sz="2800" dirty="0" smtClean="0"/>
              <a:t>之下的国家基本法律之一。在整个教育法律体系中，</a:t>
            </a:r>
            <a:r>
              <a:rPr lang="en-US" altLang="zh-CN" sz="2800" dirty="0" smtClean="0"/>
              <a:t>《</a:t>
            </a:r>
            <a:r>
              <a:rPr lang="zh-CN" altLang="en-US" sz="2800" dirty="0" smtClean="0"/>
              <a:t>教育法</a:t>
            </a:r>
            <a:r>
              <a:rPr lang="en-US" altLang="zh-CN" sz="2800" dirty="0" smtClean="0"/>
              <a:t>》</a:t>
            </a:r>
            <a:r>
              <a:rPr lang="zh-CN" altLang="en-US" sz="2800" dirty="0" smtClean="0"/>
              <a:t>处于“母法”和“根本大法”的地位，具有最高的法律权威。</a:t>
            </a:r>
            <a:endParaRPr lang="en-US" altLang="zh-CN" sz="2800" dirty="0" smtClean="0">
              <a:latin typeface="黑体" pitchFamily="2" charset="-122"/>
              <a:ea typeface="黑体" pitchFamily="2" charset="-122"/>
            </a:endParaRPr>
          </a:p>
          <a:p>
            <a:pPr eaLnBrk="0" hangingPunct="0"/>
            <a:r>
              <a:rPr lang="zh-CN" altLang="en-US" sz="3200" dirty="0" smtClean="0">
                <a:latin typeface="黑体" pitchFamily="2" charset="-122"/>
                <a:ea typeface="黑体" pitchFamily="2" charset="-122"/>
              </a:rPr>
              <a:t>  </a:t>
            </a:r>
            <a:endParaRPr lang="zh-CN" altLang="en-US" sz="3200" dirty="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50"/>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800" dirty="0">
                <a:ea typeface="黑体" pitchFamily="49" charset="-122"/>
              </a:rPr>
              <a:t>二</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dirty="0" smtClean="0">
                <a:ea typeface="黑体" pitchFamily="49" charset="-122"/>
              </a:rPr>
              <a:t>的基本内容</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714348" y="1500174"/>
            <a:ext cx="7832725" cy="520142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（一）适用范围</a:t>
            </a:r>
            <a:endParaRPr lang="en-US" altLang="zh-CN" sz="2800" b="1" dirty="0" smtClean="0"/>
          </a:p>
          <a:p>
            <a:r>
              <a:rPr lang="zh-CN" altLang="en-US" sz="2800" b="1" dirty="0" smtClean="0"/>
              <a:t>* （二）教育于性质与方针   </a:t>
            </a:r>
            <a:endParaRPr lang="en-US" altLang="zh-CN" sz="2800" b="1" dirty="0" smtClean="0"/>
          </a:p>
          <a:p>
            <a:r>
              <a:rPr lang="zh-CN" altLang="en-US" sz="2800" b="1" dirty="0" smtClean="0"/>
              <a:t>* （三）教育的基本原则</a:t>
            </a:r>
            <a:endParaRPr lang="en-US" altLang="zh-CN" sz="2800" b="1" dirty="0" smtClean="0"/>
          </a:p>
          <a:p>
            <a:r>
              <a:rPr lang="zh-CN" altLang="en-US" sz="2800" b="1" dirty="0" smtClean="0"/>
              <a:t>（四）教育管理体制</a:t>
            </a:r>
            <a:endParaRPr lang="en-US" altLang="zh-CN" sz="2800" b="1" dirty="0" smtClean="0"/>
          </a:p>
          <a:p>
            <a:r>
              <a:rPr lang="zh-CN" altLang="en-US" sz="2800" b="1" dirty="0" smtClean="0"/>
              <a:t>* （五）教育基本制度</a:t>
            </a:r>
            <a:endParaRPr lang="en-US" altLang="zh-CN" sz="2800" b="1" dirty="0" smtClean="0"/>
          </a:p>
          <a:p>
            <a:r>
              <a:rPr lang="zh-CN" altLang="en-US" sz="2800" b="1" dirty="0" smtClean="0"/>
              <a:t>（六）学校及其他教育机构</a:t>
            </a:r>
            <a:endParaRPr lang="en-US" altLang="zh-CN" sz="2800" b="1" dirty="0" smtClean="0"/>
          </a:p>
          <a:p>
            <a:r>
              <a:rPr lang="zh-CN" altLang="en-US" sz="2800" b="1" dirty="0" smtClean="0"/>
              <a:t>（七）教育者和受教育者</a:t>
            </a:r>
            <a:endParaRPr lang="en-US" altLang="zh-CN" sz="2800" b="1" dirty="0" smtClean="0"/>
          </a:p>
          <a:p>
            <a:r>
              <a:rPr lang="zh-CN" altLang="en-US" sz="2800" b="1" dirty="0" smtClean="0"/>
              <a:t>（八）教育和社会</a:t>
            </a:r>
            <a:endParaRPr lang="en-US" altLang="zh-CN" sz="2800" b="1" dirty="0" smtClean="0"/>
          </a:p>
          <a:p>
            <a:r>
              <a:rPr lang="zh-CN" altLang="en-US" sz="2800" b="1" dirty="0" smtClean="0"/>
              <a:t>（九）教育投入与条件保障</a:t>
            </a:r>
            <a:endParaRPr lang="en-US" altLang="zh-CN" sz="2800" b="1" dirty="0" smtClean="0"/>
          </a:p>
          <a:p>
            <a:endParaRPr lang="en-US" altLang="zh-CN" sz="2800" dirty="0" smtClean="0"/>
          </a:p>
          <a:p>
            <a:r>
              <a:rPr lang="en-US" sz="2800" dirty="0" smtClean="0"/>
              <a:t> </a:t>
            </a:r>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50"/>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800" dirty="0">
                <a:ea typeface="黑体" pitchFamily="49" charset="-122"/>
              </a:rPr>
              <a:t>二</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dirty="0" smtClean="0">
                <a:ea typeface="黑体" pitchFamily="49" charset="-122"/>
              </a:rPr>
              <a:t>的基本内容</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714348" y="1500174"/>
            <a:ext cx="7832725" cy="563231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r>
              <a:rPr lang="zh-CN" altLang="en-US" sz="2800" b="1" dirty="0" smtClean="0"/>
              <a:t>（一）适用范围：除军事和宗教</a:t>
            </a:r>
            <a:endParaRPr lang="en-US" altLang="zh-CN" sz="2800" b="1" dirty="0" smtClean="0"/>
          </a:p>
          <a:p>
            <a:r>
              <a:rPr lang="zh-CN" altLang="en-US" sz="2800" b="1" dirty="0" smtClean="0"/>
              <a:t>（二）教育于性质与方针 </a:t>
            </a:r>
            <a:endParaRPr lang="en-US" altLang="zh-CN" sz="2800" b="1" dirty="0" smtClean="0"/>
          </a:p>
          <a:p>
            <a:r>
              <a:rPr lang="en-US" altLang="zh-CN" sz="2800" dirty="0" smtClean="0"/>
              <a:t>《</a:t>
            </a:r>
            <a:r>
              <a:rPr lang="zh-CN" altLang="en-US" sz="2800" dirty="0" smtClean="0"/>
              <a:t>教育法</a:t>
            </a:r>
            <a:r>
              <a:rPr lang="en-US" altLang="zh-CN" sz="2800" dirty="0" smtClean="0"/>
              <a:t>》</a:t>
            </a:r>
            <a:r>
              <a:rPr lang="zh-CN" altLang="en-US" sz="2800" dirty="0" smtClean="0"/>
              <a:t>总则中规定了我国教育性质：“国家坚持以马克思列宁主义，毛泽东思想和建设有</a:t>
            </a:r>
          </a:p>
          <a:p>
            <a:r>
              <a:rPr lang="zh-CN" altLang="en-US" sz="2800" dirty="0" smtClean="0"/>
              <a:t>中国特色的社会主义理论为指导，遵循宪法确定的基本原则，发展社会主义教育事业。”确立了</a:t>
            </a:r>
          </a:p>
          <a:p>
            <a:r>
              <a:rPr lang="zh-CN" altLang="en-US" sz="2800" dirty="0" smtClean="0"/>
              <a:t>我国教育事业的社会主义性质</a:t>
            </a:r>
            <a:r>
              <a:rPr lang="en-US" altLang="zh-CN" sz="2800" dirty="0" smtClean="0"/>
              <a:t>.《</a:t>
            </a:r>
            <a:r>
              <a:rPr lang="zh-CN" altLang="en-US" sz="2800" dirty="0" smtClean="0"/>
              <a:t>教育法</a:t>
            </a:r>
            <a:r>
              <a:rPr lang="en-US" altLang="zh-CN" sz="2800" dirty="0" smtClean="0"/>
              <a:t>》</a:t>
            </a:r>
            <a:r>
              <a:rPr lang="zh-CN" altLang="en-US" sz="2800" dirty="0" smtClean="0"/>
              <a:t>总则又明确规定了我国的教育方针：教育必须为社会主义现代化建设服务，必须与生产劳动相结合，培养德、智、体等全面，发展的社会主义事业的建设者和接班人。</a:t>
            </a:r>
            <a:endParaRPr lang="en-US" altLang="zh-CN" sz="2800" dirty="0" smtClean="0"/>
          </a:p>
          <a:p>
            <a:r>
              <a:rPr lang="en-US" sz="2800" dirty="0" smtClean="0"/>
              <a:t> </a:t>
            </a:r>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5779"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75780" name="Picture 4" descr="目录">
            <a:hlinkClick r:id="" action="ppaction://noaction" highlightClick="1"/>
          </p:cNvPr>
          <p:cNvPicPr>
            <a:picLocks noChangeAspect="1" noChangeArrowheads="1"/>
          </p:cNvPicPr>
          <p:nvPr/>
        </p:nvPicPr>
        <p:blipFill>
          <a:blip r:embed="rId5"/>
          <a:srcRect/>
          <a:stretch>
            <a:fillRect/>
          </a:stretch>
        </p:blipFill>
        <p:spPr bwMode="auto">
          <a:xfrm>
            <a:off x="3603625" y="6364288"/>
            <a:ext cx="1039813" cy="520700"/>
          </a:xfrm>
          <a:prstGeom prst="rect">
            <a:avLst/>
          </a:prstGeom>
          <a:noFill/>
          <a:ln w="9525">
            <a:noFill/>
            <a:miter lim="800000"/>
            <a:headEnd/>
            <a:tailEnd/>
          </a:ln>
        </p:spPr>
      </p:pic>
      <p:pic>
        <p:nvPicPr>
          <p:cNvPr id="75781" name="Picture 5" descr="上一页">
            <a:hlinkClick r:id="" action="ppaction://hlinkshowjump?jump=previousslide" highlightClick="1"/>
          </p:cNvPr>
          <p:cNvPicPr>
            <a:picLocks noChangeAspect="1" noChangeArrowheads="1"/>
          </p:cNvPicPr>
          <p:nvPr/>
        </p:nvPicPr>
        <p:blipFill>
          <a:blip r:embed="rId6"/>
          <a:srcRect/>
          <a:stretch>
            <a:fillRect/>
          </a:stretch>
        </p:blipFill>
        <p:spPr bwMode="auto">
          <a:xfrm>
            <a:off x="4684713" y="6364288"/>
            <a:ext cx="1039812" cy="520700"/>
          </a:xfrm>
          <a:prstGeom prst="rect">
            <a:avLst/>
          </a:prstGeom>
          <a:noFill/>
          <a:ln w="9525">
            <a:noFill/>
            <a:miter lim="800000"/>
            <a:headEnd/>
            <a:tailEnd/>
          </a:ln>
        </p:spPr>
      </p:pic>
      <p:pic>
        <p:nvPicPr>
          <p:cNvPr id="75782" name="Picture 6" descr="退出">
            <a:hlinkClick r:id="" action="ppaction://hlinkshowjump?jump=endshow" highlightClick="1"/>
          </p:cNvPr>
          <p:cNvPicPr>
            <a:picLocks noChangeAspect="1" noChangeArrowheads="1"/>
          </p:cNvPicPr>
          <p:nvPr/>
        </p:nvPicPr>
        <p:blipFill>
          <a:blip r:embed="rId7"/>
          <a:srcRect/>
          <a:stretch>
            <a:fillRect/>
          </a:stretch>
        </p:blipFill>
        <p:spPr bwMode="auto">
          <a:xfrm>
            <a:off x="8027988" y="6364288"/>
            <a:ext cx="1039812" cy="520700"/>
          </a:xfrm>
          <a:prstGeom prst="rect">
            <a:avLst/>
          </a:prstGeom>
          <a:noFill/>
          <a:ln w="9525">
            <a:noFill/>
            <a:miter lim="800000"/>
            <a:headEnd/>
            <a:tailEnd/>
          </a:ln>
        </p:spPr>
      </p:pic>
      <p:pic>
        <p:nvPicPr>
          <p:cNvPr id="75783" name="Picture 7" descr="下一页">
            <a:hlinkClick r:id="" action="ppaction://hlinkshowjump?jump=nextslide" highlightClick="1"/>
          </p:cNvPr>
          <p:cNvPicPr>
            <a:picLocks noChangeAspect="1" noChangeArrowheads="1"/>
          </p:cNvPicPr>
          <p:nvPr/>
        </p:nvPicPr>
        <p:blipFill>
          <a:blip r:embed="rId8"/>
          <a:srcRect/>
          <a:stretch>
            <a:fillRect/>
          </a:stretch>
        </p:blipFill>
        <p:spPr bwMode="auto">
          <a:xfrm>
            <a:off x="5795963" y="6364288"/>
            <a:ext cx="1039812" cy="520700"/>
          </a:xfrm>
          <a:prstGeom prst="rect">
            <a:avLst/>
          </a:prstGeom>
          <a:noFill/>
          <a:ln w="9525">
            <a:noFill/>
            <a:miter lim="800000"/>
            <a:headEnd/>
            <a:tailEnd/>
          </a:ln>
        </p:spPr>
      </p:pic>
      <p:pic>
        <p:nvPicPr>
          <p:cNvPr id="75784" name="Picture 8" descr="主页">
            <a:hlinkClick r:id="" action="ppaction://hlinkshowjump?jump=firstslide" highlightClick="1"/>
          </p:cNvPr>
          <p:cNvPicPr>
            <a:picLocks noChangeAspect="1" noChangeArrowheads="1"/>
          </p:cNvPicPr>
          <p:nvPr/>
        </p:nvPicPr>
        <p:blipFill>
          <a:blip r:embed="rId9"/>
          <a:srcRect/>
          <a:stretch>
            <a:fillRect/>
          </a:stretch>
        </p:blipFill>
        <p:spPr bwMode="auto">
          <a:xfrm>
            <a:off x="2522538" y="6364288"/>
            <a:ext cx="1041400" cy="520700"/>
          </a:xfrm>
          <a:prstGeom prst="rect">
            <a:avLst/>
          </a:prstGeom>
          <a:noFill/>
          <a:ln w="9525">
            <a:noFill/>
            <a:miter lim="800000"/>
            <a:headEnd/>
            <a:tailEnd/>
          </a:ln>
        </p:spPr>
      </p:pic>
      <p:pic>
        <p:nvPicPr>
          <p:cNvPr id="75785" name="Picture 9" descr="上边框"/>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
            <a:ext cx="9144000" cy="1643050"/>
          </a:xfrm>
          <a:prstGeom prst="rect">
            <a:avLst/>
          </a:prstGeom>
          <a:noFill/>
          <a:ln w="9525">
            <a:noFill/>
            <a:miter lim="800000"/>
            <a:headEnd/>
            <a:tailEnd/>
          </a:ln>
        </p:spPr>
      </p:pic>
      <p:sp>
        <p:nvSpPr>
          <p:cNvPr id="75786" name="Text Box 11"/>
          <p:cNvSpPr txBox="1">
            <a:spLocks noChangeArrowheads="1"/>
          </p:cNvSpPr>
          <p:nvPr/>
        </p:nvSpPr>
        <p:spPr bwMode="auto">
          <a:xfrm>
            <a:off x="0" y="0"/>
            <a:ext cx="8921750" cy="701675"/>
          </a:xfrm>
          <a:prstGeom prst="rect">
            <a:avLst/>
          </a:prstGeom>
          <a:noFill/>
          <a:ln w="9525">
            <a:noFill/>
            <a:miter lim="800000"/>
            <a:headEnd/>
            <a:tailEnd/>
          </a:ln>
        </p:spPr>
        <p:txBody>
          <a:bodyPr>
            <a:spAutoFit/>
          </a:bodyPr>
          <a:lstStyle/>
          <a:p>
            <a:r>
              <a:rPr lang="zh-CN" altLang="en-US" sz="4000" dirty="0" smtClean="0">
                <a:solidFill>
                  <a:schemeClr val="bg1"/>
                </a:solidFill>
                <a:latin typeface="隶书" pitchFamily="49" charset="-122"/>
                <a:ea typeface="隶书" pitchFamily="49" charset="-122"/>
              </a:rPr>
              <a:t>课题二 学前教育基本法律法规</a:t>
            </a:r>
            <a:endParaRPr lang="zh-CN" altLang="en-US" sz="4000" dirty="0">
              <a:solidFill>
                <a:schemeClr val="bg1"/>
              </a:solidFill>
              <a:latin typeface="隶书" pitchFamily="49" charset="-122"/>
              <a:ea typeface="隶书" pitchFamily="49" charset="-122"/>
            </a:endParaRPr>
          </a:p>
        </p:txBody>
      </p:sp>
      <p:sp>
        <p:nvSpPr>
          <p:cNvPr id="75788" name="Rectangle 12"/>
          <p:cNvSpPr>
            <a:spLocks noChangeArrowheads="1"/>
          </p:cNvSpPr>
          <p:nvPr/>
        </p:nvSpPr>
        <p:spPr bwMode="auto">
          <a:xfrm>
            <a:off x="285720" y="857232"/>
            <a:ext cx="4929222" cy="89255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ctr" eaLnBrk="0" hangingPunct="0"/>
            <a:r>
              <a:rPr lang="zh-CN" altLang="en-US" sz="2800" dirty="0">
                <a:ea typeface="黑体" pitchFamily="49" charset="-122"/>
              </a:rPr>
              <a:t>二</a:t>
            </a:r>
            <a:r>
              <a:rPr lang="zh-CN" altLang="en-US" sz="2800" dirty="0" smtClean="0">
                <a:ea typeface="黑体" pitchFamily="49" charset="-122"/>
              </a:rPr>
              <a:t>、</a:t>
            </a:r>
            <a:r>
              <a:rPr lang="en-US" altLang="zh-CN" sz="2800" b="1" dirty="0" smtClean="0"/>
              <a:t>《</a:t>
            </a:r>
            <a:r>
              <a:rPr lang="zh-CN" altLang="en-US" sz="2800" b="1" dirty="0" smtClean="0"/>
              <a:t>教育法</a:t>
            </a:r>
            <a:r>
              <a:rPr lang="en-US" altLang="zh-CN" sz="2800" b="1" dirty="0" smtClean="0"/>
              <a:t>》</a:t>
            </a:r>
            <a:r>
              <a:rPr lang="zh-CN" altLang="en-US" sz="2800" dirty="0" smtClean="0">
                <a:ea typeface="黑体" pitchFamily="49" charset="-122"/>
              </a:rPr>
              <a:t>的基本内容</a:t>
            </a:r>
            <a:endParaRPr lang="zh-CN" altLang="en-US" sz="2800" dirty="0">
              <a:ea typeface="黑体" pitchFamily="49" charset="-122"/>
            </a:endParaRPr>
          </a:p>
          <a:p>
            <a:pPr algn="ctr" eaLnBrk="0" hangingPunct="0"/>
            <a:endParaRPr lang="zh-CN" altLang="en-US" sz="2400" dirty="0">
              <a:ea typeface="楷体" pitchFamily="49" charset="-122"/>
            </a:endParaRPr>
          </a:p>
        </p:txBody>
      </p:sp>
      <p:sp>
        <p:nvSpPr>
          <p:cNvPr id="75792" name="Rectangle 16"/>
          <p:cNvSpPr>
            <a:spLocks noChangeArrowheads="1"/>
          </p:cNvSpPr>
          <p:nvPr/>
        </p:nvSpPr>
        <p:spPr bwMode="auto">
          <a:xfrm>
            <a:off x="714348" y="1500174"/>
            <a:ext cx="7832725" cy="6063198"/>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buFont typeface="Arial" charset="0"/>
              <a:buChar char="•"/>
            </a:pPr>
            <a:r>
              <a:rPr lang="zh-CN" altLang="en-US" sz="2800" b="1" dirty="0" smtClean="0"/>
              <a:t>（三）教育的基本原则</a:t>
            </a:r>
            <a:endParaRPr lang="en-US" altLang="zh-CN" sz="2800" b="1" dirty="0" smtClean="0"/>
          </a:p>
          <a:p>
            <a:r>
              <a:rPr lang="en-US" sz="2800" dirty="0" smtClean="0"/>
              <a:t>1</a:t>
            </a:r>
            <a:r>
              <a:rPr lang="zh-CN" altLang="en-US" sz="2800" dirty="0" smtClean="0"/>
              <a:t>、对受教育者进行政治思想道德教育的原则；</a:t>
            </a:r>
            <a:endParaRPr lang="en-US" altLang="zh-CN" sz="2800" dirty="0" smtClean="0"/>
          </a:p>
          <a:p>
            <a:r>
              <a:rPr lang="en-US" sz="2800" dirty="0" smtClean="0"/>
              <a:t>2</a:t>
            </a:r>
            <a:r>
              <a:rPr lang="zh-CN" altLang="en-US" sz="2800" dirty="0" smtClean="0"/>
              <a:t>、继承和吸收优秀文化成果的原则；</a:t>
            </a:r>
            <a:endParaRPr lang="en-US" altLang="zh-CN" sz="2800" dirty="0" smtClean="0"/>
          </a:p>
          <a:p>
            <a:r>
              <a:rPr lang="en-US" sz="2800" dirty="0" smtClean="0"/>
              <a:t>3</a:t>
            </a:r>
            <a:r>
              <a:rPr lang="zh-CN" altLang="en-US" sz="2800" dirty="0" smtClean="0"/>
              <a:t>、教育公益性原则；</a:t>
            </a:r>
            <a:endParaRPr lang="en-US" altLang="zh-CN" sz="2800" dirty="0" smtClean="0"/>
          </a:p>
          <a:p>
            <a:r>
              <a:rPr lang="en-US" sz="2800" dirty="0" smtClean="0"/>
              <a:t>4</a:t>
            </a:r>
            <a:r>
              <a:rPr lang="zh-CN" altLang="en-US" sz="2800" dirty="0" smtClean="0"/>
              <a:t>、教育与宗教相分离原则；</a:t>
            </a:r>
            <a:endParaRPr lang="en-US" altLang="zh-CN" sz="2800" dirty="0" smtClean="0"/>
          </a:p>
          <a:p>
            <a:r>
              <a:rPr lang="en-US" sz="2800" dirty="0" smtClean="0"/>
              <a:t>5</a:t>
            </a:r>
            <a:r>
              <a:rPr lang="zh-CN" altLang="en-US" sz="2800" dirty="0" smtClean="0"/>
              <a:t>、受教育机会平等原则；</a:t>
            </a:r>
            <a:endParaRPr lang="en-US" altLang="zh-CN" sz="2800" dirty="0" smtClean="0"/>
          </a:p>
          <a:p>
            <a:r>
              <a:rPr lang="en-US" sz="2800" dirty="0" smtClean="0"/>
              <a:t>6</a:t>
            </a:r>
            <a:r>
              <a:rPr lang="zh-CN" altLang="en-US" sz="2800" dirty="0" smtClean="0"/>
              <a:t>、帮助特殊地区和保护弱势群体的原则；</a:t>
            </a:r>
            <a:endParaRPr lang="en-US" altLang="zh-CN" sz="2800" dirty="0" smtClean="0"/>
          </a:p>
          <a:p>
            <a:r>
              <a:rPr lang="en-US" sz="2800" dirty="0" smtClean="0"/>
              <a:t>7</a:t>
            </a:r>
            <a:r>
              <a:rPr lang="zh-CN" altLang="en-US" sz="2800" dirty="0" smtClean="0"/>
              <a:t>、建立和完善终身教育体系原则；</a:t>
            </a:r>
            <a:endParaRPr lang="en-US" altLang="zh-CN" sz="2800" dirty="0" smtClean="0"/>
          </a:p>
          <a:p>
            <a:r>
              <a:rPr lang="en-US" sz="2800" dirty="0" smtClean="0"/>
              <a:t>8</a:t>
            </a:r>
            <a:r>
              <a:rPr lang="zh-CN" altLang="en-US" sz="2800" dirty="0" smtClean="0"/>
              <a:t>、鼓励教育科学研究原则；</a:t>
            </a:r>
            <a:endParaRPr lang="en-US" altLang="zh-CN" sz="2800" dirty="0" smtClean="0"/>
          </a:p>
          <a:p>
            <a:r>
              <a:rPr lang="en-US" sz="2800" dirty="0" smtClean="0"/>
              <a:t>9</a:t>
            </a:r>
            <a:r>
              <a:rPr lang="zh-CN" altLang="en-US" sz="2800" dirty="0" smtClean="0"/>
              <a:t>、推广普通话原则，奖励突出贡献原则。</a:t>
            </a:r>
          </a:p>
          <a:p>
            <a:pPr>
              <a:buFont typeface="Arial" charset="0"/>
              <a:buChar char="•"/>
            </a:pPr>
            <a:endParaRPr lang="en-US" altLang="zh-CN" sz="2800" b="1" dirty="0" smtClean="0"/>
          </a:p>
          <a:p>
            <a:endParaRPr lang="en-US" altLang="zh-CN" sz="2800" dirty="0" smtClean="0"/>
          </a:p>
          <a:p>
            <a:r>
              <a:rPr lang="en-US" sz="2800" dirty="0" smtClean="0"/>
              <a:t> </a:t>
            </a:r>
            <a:endParaRPr lang="en-US" altLang="zh-CN" sz="2400" dirty="0" smtClean="0"/>
          </a:p>
          <a:p>
            <a:endParaRPr lang="zh-CN" altLang="en-US"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4286</TotalTime>
  <Words>5956</Words>
  <PresentationFormat>全屏显示(4:3)</PresentationFormat>
  <Paragraphs>341</Paragraphs>
  <Slides>48</Slides>
  <Notes>8</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333</cp:revision>
  <dcterms:modified xsi:type="dcterms:W3CDTF">2018-08-03T14:49:35Z</dcterms:modified>
</cp:coreProperties>
</file>