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972" r:id="rId2"/>
    <p:sldId id="973" r:id="rId3"/>
    <p:sldId id="975" r:id="rId4"/>
    <p:sldId id="650" r:id="rId5"/>
    <p:sldId id="976" r:id="rId6"/>
    <p:sldId id="914" r:id="rId7"/>
    <p:sldId id="915" r:id="rId8"/>
    <p:sldId id="916" r:id="rId9"/>
    <p:sldId id="917" r:id="rId10"/>
    <p:sldId id="918" r:id="rId11"/>
    <p:sldId id="919" r:id="rId12"/>
    <p:sldId id="920" r:id="rId13"/>
    <p:sldId id="921" r:id="rId14"/>
    <p:sldId id="922" r:id="rId15"/>
    <p:sldId id="923" r:id="rId16"/>
    <p:sldId id="924" r:id="rId17"/>
    <p:sldId id="925" r:id="rId18"/>
    <p:sldId id="926" r:id="rId19"/>
    <p:sldId id="927" r:id="rId20"/>
    <p:sldId id="928" r:id="rId21"/>
    <p:sldId id="929" r:id="rId22"/>
    <p:sldId id="930" r:id="rId23"/>
    <p:sldId id="931" r:id="rId24"/>
    <p:sldId id="932" r:id="rId25"/>
    <p:sldId id="933" r:id="rId26"/>
    <p:sldId id="934" r:id="rId27"/>
    <p:sldId id="935" r:id="rId28"/>
    <p:sldId id="936" r:id="rId29"/>
    <p:sldId id="937" r:id="rId30"/>
    <p:sldId id="938" r:id="rId31"/>
    <p:sldId id="939" r:id="rId32"/>
    <p:sldId id="940"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471" autoAdjust="0"/>
    <p:restoredTop sz="94660"/>
  </p:normalViewPr>
  <p:slideViewPr>
    <p:cSldViewPr>
      <p:cViewPr varScale="1">
        <p:scale>
          <a:sx n="62" d="100"/>
          <a:sy n="62" d="100"/>
        </p:scale>
        <p:origin x="-13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74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82F74B-8021-4CE2-847A-028DF3A665EC}" type="doc">
      <dgm:prSet loTypeId="urn:microsoft.com/office/officeart/2005/8/layout/orgChart1" loCatId="hierarchy" qsTypeId="urn:microsoft.com/office/officeart/2005/8/quickstyle/simple1" qsCatId="simple" csTypeId="urn:microsoft.com/office/officeart/2005/8/colors/accent2_1" csCatId="accent2" phldr="1"/>
      <dgm:spPr/>
    </dgm:pt>
    <dgm:pt modelId="{26CB7267-79C7-4A64-87DE-3795B2153A12}">
      <dgm:prSet custT="1"/>
      <dgm:spPr>
        <a:solidFill>
          <a:srgbClr val="FFC000"/>
        </a:solidFill>
        <a:ln>
          <a:solidFill>
            <a:schemeClr val="accent2">
              <a:shade val="80000"/>
              <a:hueOff val="0"/>
              <a:satOff val="0"/>
              <a:lumOff val="0"/>
            </a:schemeClr>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dirty="0" smtClean="0">
              <a:ln/>
              <a:effectLst/>
              <a:latin typeface="楷体_GB2312" pitchFamily="49" charset="-122"/>
              <a:ea typeface="楷体_GB2312" pitchFamily="49" charset="-122"/>
            </a:rPr>
            <a:t>教育政策协调能力基本特点</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300" b="0" i="0" u="none" strike="noStrike" cap="none" normalizeH="0" baseline="0" dirty="0" smtClean="0">
            <a:ln/>
            <a:effectLst/>
            <a:latin typeface="楷体_GB2312" pitchFamily="49" charset="-122"/>
            <a:ea typeface="楷体_GB2312" pitchFamily="49" charset="-122"/>
          </a:endParaRPr>
        </a:p>
      </dgm:t>
    </dgm:pt>
    <dgm:pt modelId="{221EBA64-445C-4A89-8E80-EBA84AA48B94}" type="parTrans" cxnId="{CB007558-18DD-46A4-AAA0-2AF9894F9A8D}">
      <dgm:prSet/>
      <dgm:spPr/>
      <dgm:t>
        <a:bodyPr/>
        <a:lstStyle/>
        <a:p>
          <a:pPr algn="ctr"/>
          <a:endParaRPr lang="zh-CN" altLang="en-US"/>
        </a:p>
      </dgm:t>
    </dgm:pt>
    <dgm:pt modelId="{170F86C1-B1CE-4ADD-BD0D-3FD49ABD7647}" type="sibTrans" cxnId="{CB007558-18DD-46A4-AAA0-2AF9894F9A8D}">
      <dgm:prSet/>
      <dgm:spPr/>
      <dgm:t>
        <a:bodyPr/>
        <a:lstStyle/>
        <a:p>
          <a:pPr algn="ctr"/>
          <a:endParaRPr lang="zh-CN" altLang="en-US"/>
        </a:p>
      </dgm:t>
    </dgm:pt>
    <dgm:pt modelId="{E6EB0B57-FE03-408E-9397-2942A6AE37F3}">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effectLst/>
              <a:latin typeface="楷体_GB2312" pitchFamily="49" charset="-122"/>
              <a:ea typeface="楷体_GB2312" pitchFamily="49" charset="-122"/>
            </a:rPr>
            <a:t>多维性</a:t>
          </a:r>
        </a:p>
      </dgm:t>
    </dgm:pt>
    <dgm:pt modelId="{D8F90160-68FA-4FD0-8371-5003B2FE4362}" type="parTrans" cxnId="{4EF9E50C-4501-42F5-A7A6-1D35F2BB99E7}">
      <dgm:prSet/>
      <dgm:spPr/>
      <dgm:t>
        <a:bodyPr/>
        <a:lstStyle/>
        <a:p>
          <a:pPr algn="ctr"/>
          <a:endParaRPr lang="zh-CN" altLang="en-US"/>
        </a:p>
      </dgm:t>
    </dgm:pt>
    <dgm:pt modelId="{5EF96480-84C7-45F1-A793-92D538912545}" type="sibTrans" cxnId="{4EF9E50C-4501-42F5-A7A6-1D35F2BB99E7}">
      <dgm:prSet/>
      <dgm:spPr/>
      <dgm:t>
        <a:bodyPr/>
        <a:lstStyle/>
        <a:p>
          <a:pPr algn="ctr"/>
          <a:endParaRPr lang="zh-CN" altLang="en-US"/>
        </a:p>
      </dgm:t>
    </dgm:pt>
    <dgm:pt modelId="{197830A0-A36B-4794-B7C9-44AF9392ADC8}">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effectLst/>
              <a:latin typeface="楷体_GB2312" pitchFamily="49" charset="-122"/>
              <a:ea typeface="楷体_GB2312" pitchFamily="49" charset="-122"/>
            </a:rPr>
            <a:t>动态性</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b="0" i="0" u="none" strike="noStrike" cap="none" normalizeH="0" baseline="0" dirty="0" smtClean="0">
            <a:ln/>
            <a:effectLst/>
            <a:latin typeface="楷体_GB2312" pitchFamily="49" charset="-122"/>
            <a:ea typeface="楷体_GB2312" pitchFamily="49" charset="-122"/>
          </a:endParaRPr>
        </a:p>
      </dgm:t>
    </dgm:pt>
    <dgm:pt modelId="{CBB88955-3C2B-4A6C-B414-C881CBD6BAD5}" type="parTrans" cxnId="{4C40BA4E-37D2-4A21-85BA-21F806E43FDC}">
      <dgm:prSet/>
      <dgm:spPr/>
      <dgm:t>
        <a:bodyPr/>
        <a:lstStyle/>
        <a:p>
          <a:pPr algn="ctr"/>
          <a:endParaRPr lang="zh-CN" altLang="en-US"/>
        </a:p>
      </dgm:t>
    </dgm:pt>
    <dgm:pt modelId="{F73D7A3D-FD8D-4C3A-A0E9-404EA27D648B}" type="sibTrans" cxnId="{4C40BA4E-37D2-4A21-85BA-21F806E43FDC}">
      <dgm:prSet/>
      <dgm:spPr/>
      <dgm:t>
        <a:bodyPr/>
        <a:lstStyle/>
        <a:p>
          <a:pPr algn="ctr"/>
          <a:endParaRPr lang="zh-CN" altLang="en-US"/>
        </a:p>
      </dgm:t>
    </dgm:pt>
    <dgm:pt modelId="{3B315E8E-7D16-4B66-A377-EEAB6D0B4993}">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effectLst/>
              <a:latin typeface="楷体_GB2312" pitchFamily="49" charset="-122"/>
              <a:ea typeface="楷体_GB2312" pitchFamily="49" charset="-122"/>
            </a:rPr>
            <a:t>适度性</a:t>
          </a:r>
        </a:p>
      </dgm:t>
    </dgm:pt>
    <dgm:pt modelId="{2BED4EE7-4E38-4319-92C0-BD63937C1531}" type="parTrans" cxnId="{47E59288-0778-4410-B3F0-5C9BA45E0246}">
      <dgm:prSet/>
      <dgm:spPr/>
      <dgm:t>
        <a:bodyPr/>
        <a:lstStyle/>
        <a:p>
          <a:pPr algn="ctr"/>
          <a:endParaRPr lang="zh-CN" altLang="en-US"/>
        </a:p>
      </dgm:t>
    </dgm:pt>
    <dgm:pt modelId="{F2D6F7D3-5232-4498-8E88-FA6B4984C736}" type="sibTrans" cxnId="{47E59288-0778-4410-B3F0-5C9BA45E0246}">
      <dgm:prSet/>
      <dgm:spPr/>
      <dgm:t>
        <a:bodyPr/>
        <a:lstStyle/>
        <a:p>
          <a:pPr algn="ctr"/>
          <a:endParaRPr lang="zh-CN" altLang="en-US"/>
        </a:p>
      </dgm:t>
    </dgm:pt>
    <dgm:pt modelId="{36ADA85C-2D44-4EAD-BD00-FEC581FB6A01}" type="pres">
      <dgm:prSet presAssocID="{8582F74B-8021-4CE2-847A-028DF3A665EC}" presName="hierChild1" presStyleCnt="0">
        <dgm:presLayoutVars>
          <dgm:orgChart val="1"/>
          <dgm:chPref val="1"/>
          <dgm:dir/>
          <dgm:animOne val="branch"/>
          <dgm:animLvl val="lvl"/>
          <dgm:resizeHandles/>
        </dgm:presLayoutVars>
      </dgm:prSet>
      <dgm:spPr/>
    </dgm:pt>
    <dgm:pt modelId="{DDA5EC39-D599-49E2-934F-106D7606795C}" type="pres">
      <dgm:prSet presAssocID="{26CB7267-79C7-4A64-87DE-3795B2153A12}" presName="hierRoot1" presStyleCnt="0">
        <dgm:presLayoutVars>
          <dgm:hierBranch/>
        </dgm:presLayoutVars>
      </dgm:prSet>
      <dgm:spPr/>
    </dgm:pt>
    <dgm:pt modelId="{B07EAFD7-EB53-4963-A5B2-1D2EFAF11DEE}" type="pres">
      <dgm:prSet presAssocID="{26CB7267-79C7-4A64-87DE-3795B2153A12}" presName="rootComposite1" presStyleCnt="0"/>
      <dgm:spPr/>
    </dgm:pt>
    <dgm:pt modelId="{B2A0C9A1-1FD9-4C1B-97DF-E91F6F359965}" type="pres">
      <dgm:prSet presAssocID="{26CB7267-79C7-4A64-87DE-3795B2153A12}" presName="rootText1" presStyleLbl="node0" presStyleIdx="0" presStyleCnt="1">
        <dgm:presLayoutVars>
          <dgm:chPref val="3"/>
        </dgm:presLayoutVars>
      </dgm:prSet>
      <dgm:spPr/>
      <dgm:t>
        <a:bodyPr/>
        <a:lstStyle/>
        <a:p>
          <a:endParaRPr lang="zh-CN" altLang="en-US"/>
        </a:p>
      </dgm:t>
    </dgm:pt>
    <dgm:pt modelId="{A8384080-22D9-42F2-8E0C-25C0E64CBCE9}" type="pres">
      <dgm:prSet presAssocID="{26CB7267-79C7-4A64-87DE-3795B2153A12}" presName="rootConnector1" presStyleLbl="node1" presStyleIdx="0" presStyleCnt="0"/>
      <dgm:spPr/>
      <dgm:t>
        <a:bodyPr/>
        <a:lstStyle/>
        <a:p>
          <a:endParaRPr lang="zh-CN" altLang="en-US"/>
        </a:p>
      </dgm:t>
    </dgm:pt>
    <dgm:pt modelId="{56175AC9-D3BC-4F20-9296-89B2203477C7}" type="pres">
      <dgm:prSet presAssocID="{26CB7267-79C7-4A64-87DE-3795B2153A12}" presName="hierChild2" presStyleCnt="0"/>
      <dgm:spPr/>
    </dgm:pt>
    <dgm:pt modelId="{1716129B-2AB7-4936-88B7-60F805EBC2B6}" type="pres">
      <dgm:prSet presAssocID="{D8F90160-68FA-4FD0-8371-5003B2FE4362}" presName="Name35" presStyleLbl="parChTrans1D2" presStyleIdx="0" presStyleCnt="3"/>
      <dgm:spPr/>
      <dgm:t>
        <a:bodyPr/>
        <a:lstStyle/>
        <a:p>
          <a:endParaRPr lang="zh-CN" altLang="en-US"/>
        </a:p>
      </dgm:t>
    </dgm:pt>
    <dgm:pt modelId="{EECF2A3F-35FC-4AE9-AA74-68E5D0490F5C}" type="pres">
      <dgm:prSet presAssocID="{E6EB0B57-FE03-408E-9397-2942A6AE37F3}" presName="hierRoot2" presStyleCnt="0">
        <dgm:presLayoutVars>
          <dgm:hierBranch/>
        </dgm:presLayoutVars>
      </dgm:prSet>
      <dgm:spPr/>
    </dgm:pt>
    <dgm:pt modelId="{044A9981-046E-43EC-B6BD-550D38D85BF3}" type="pres">
      <dgm:prSet presAssocID="{E6EB0B57-FE03-408E-9397-2942A6AE37F3}" presName="rootComposite" presStyleCnt="0"/>
      <dgm:spPr/>
    </dgm:pt>
    <dgm:pt modelId="{1B394B60-C2B2-4D5A-AD6B-DCB275535150}" type="pres">
      <dgm:prSet presAssocID="{E6EB0B57-FE03-408E-9397-2942A6AE37F3}" presName="rootText" presStyleLbl="node2" presStyleIdx="0" presStyleCnt="3">
        <dgm:presLayoutVars>
          <dgm:chPref val="3"/>
        </dgm:presLayoutVars>
      </dgm:prSet>
      <dgm:spPr/>
      <dgm:t>
        <a:bodyPr/>
        <a:lstStyle/>
        <a:p>
          <a:endParaRPr lang="zh-CN" altLang="en-US"/>
        </a:p>
      </dgm:t>
    </dgm:pt>
    <dgm:pt modelId="{69EB2261-DE95-4A3A-A9BE-384BA773D272}" type="pres">
      <dgm:prSet presAssocID="{E6EB0B57-FE03-408E-9397-2942A6AE37F3}" presName="rootConnector" presStyleLbl="node2" presStyleIdx="0" presStyleCnt="3"/>
      <dgm:spPr/>
      <dgm:t>
        <a:bodyPr/>
        <a:lstStyle/>
        <a:p>
          <a:endParaRPr lang="zh-CN" altLang="en-US"/>
        </a:p>
      </dgm:t>
    </dgm:pt>
    <dgm:pt modelId="{E841BA3A-7D07-4A2A-819E-DAA7392613A3}" type="pres">
      <dgm:prSet presAssocID="{E6EB0B57-FE03-408E-9397-2942A6AE37F3}" presName="hierChild4" presStyleCnt="0"/>
      <dgm:spPr/>
    </dgm:pt>
    <dgm:pt modelId="{498E5BA6-3608-499E-959A-9FEA8A494BCA}" type="pres">
      <dgm:prSet presAssocID="{E6EB0B57-FE03-408E-9397-2942A6AE37F3}" presName="hierChild5" presStyleCnt="0"/>
      <dgm:spPr/>
    </dgm:pt>
    <dgm:pt modelId="{2DA99262-787E-42A8-9535-B367316EDAB1}" type="pres">
      <dgm:prSet presAssocID="{CBB88955-3C2B-4A6C-B414-C881CBD6BAD5}" presName="Name35" presStyleLbl="parChTrans1D2" presStyleIdx="1" presStyleCnt="3"/>
      <dgm:spPr/>
      <dgm:t>
        <a:bodyPr/>
        <a:lstStyle/>
        <a:p>
          <a:endParaRPr lang="zh-CN" altLang="en-US"/>
        </a:p>
      </dgm:t>
    </dgm:pt>
    <dgm:pt modelId="{23DA98D3-9E28-4EDB-AB7F-D33DCFB5A503}" type="pres">
      <dgm:prSet presAssocID="{197830A0-A36B-4794-B7C9-44AF9392ADC8}" presName="hierRoot2" presStyleCnt="0">
        <dgm:presLayoutVars>
          <dgm:hierBranch/>
        </dgm:presLayoutVars>
      </dgm:prSet>
      <dgm:spPr/>
    </dgm:pt>
    <dgm:pt modelId="{CA8D11C7-37DB-4194-A2F3-9AF8630534B6}" type="pres">
      <dgm:prSet presAssocID="{197830A0-A36B-4794-B7C9-44AF9392ADC8}" presName="rootComposite" presStyleCnt="0"/>
      <dgm:spPr/>
    </dgm:pt>
    <dgm:pt modelId="{AD9217E3-4EB2-4F0C-A93A-1A89CCAA1ACD}" type="pres">
      <dgm:prSet presAssocID="{197830A0-A36B-4794-B7C9-44AF9392ADC8}" presName="rootText" presStyleLbl="node2" presStyleIdx="1" presStyleCnt="3">
        <dgm:presLayoutVars>
          <dgm:chPref val="3"/>
        </dgm:presLayoutVars>
      </dgm:prSet>
      <dgm:spPr/>
      <dgm:t>
        <a:bodyPr/>
        <a:lstStyle/>
        <a:p>
          <a:endParaRPr lang="zh-CN" altLang="en-US"/>
        </a:p>
      </dgm:t>
    </dgm:pt>
    <dgm:pt modelId="{1634ACAD-F605-46CC-86C9-ED5295F95790}" type="pres">
      <dgm:prSet presAssocID="{197830A0-A36B-4794-B7C9-44AF9392ADC8}" presName="rootConnector" presStyleLbl="node2" presStyleIdx="1" presStyleCnt="3"/>
      <dgm:spPr/>
      <dgm:t>
        <a:bodyPr/>
        <a:lstStyle/>
        <a:p>
          <a:endParaRPr lang="zh-CN" altLang="en-US"/>
        </a:p>
      </dgm:t>
    </dgm:pt>
    <dgm:pt modelId="{C014C19D-CAA2-4E3F-A04C-DECD8847ADF5}" type="pres">
      <dgm:prSet presAssocID="{197830A0-A36B-4794-B7C9-44AF9392ADC8}" presName="hierChild4" presStyleCnt="0"/>
      <dgm:spPr/>
    </dgm:pt>
    <dgm:pt modelId="{86E35242-3628-42CA-8F70-4D0D1006AB1F}" type="pres">
      <dgm:prSet presAssocID="{197830A0-A36B-4794-B7C9-44AF9392ADC8}" presName="hierChild5" presStyleCnt="0"/>
      <dgm:spPr/>
    </dgm:pt>
    <dgm:pt modelId="{E322C995-5A20-483B-B668-2DC808C14D6C}" type="pres">
      <dgm:prSet presAssocID="{2BED4EE7-4E38-4319-92C0-BD63937C1531}" presName="Name35" presStyleLbl="parChTrans1D2" presStyleIdx="2" presStyleCnt="3"/>
      <dgm:spPr/>
      <dgm:t>
        <a:bodyPr/>
        <a:lstStyle/>
        <a:p>
          <a:endParaRPr lang="zh-CN" altLang="en-US"/>
        </a:p>
      </dgm:t>
    </dgm:pt>
    <dgm:pt modelId="{B045E1CA-FA3B-4444-AAE0-E5E9956CDE44}" type="pres">
      <dgm:prSet presAssocID="{3B315E8E-7D16-4B66-A377-EEAB6D0B4993}" presName="hierRoot2" presStyleCnt="0">
        <dgm:presLayoutVars>
          <dgm:hierBranch/>
        </dgm:presLayoutVars>
      </dgm:prSet>
      <dgm:spPr/>
    </dgm:pt>
    <dgm:pt modelId="{DCCF181C-C628-45B3-8EDB-4E3CA4E6A5D9}" type="pres">
      <dgm:prSet presAssocID="{3B315E8E-7D16-4B66-A377-EEAB6D0B4993}" presName="rootComposite" presStyleCnt="0"/>
      <dgm:spPr/>
    </dgm:pt>
    <dgm:pt modelId="{851DDDC6-D8A8-4689-B8F3-F72A55BD5877}" type="pres">
      <dgm:prSet presAssocID="{3B315E8E-7D16-4B66-A377-EEAB6D0B4993}" presName="rootText" presStyleLbl="node2" presStyleIdx="2" presStyleCnt="3">
        <dgm:presLayoutVars>
          <dgm:chPref val="3"/>
        </dgm:presLayoutVars>
      </dgm:prSet>
      <dgm:spPr/>
      <dgm:t>
        <a:bodyPr/>
        <a:lstStyle/>
        <a:p>
          <a:endParaRPr lang="zh-CN" altLang="en-US"/>
        </a:p>
      </dgm:t>
    </dgm:pt>
    <dgm:pt modelId="{8DB18AB0-990B-422D-A9E9-6FC36AF8EAA7}" type="pres">
      <dgm:prSet presAssocID="{3B315E8E-7D16-4B66-A377-EEAB6D0B4993}" presName="rootConnector" presStyleLbl="node2" presStyleIdx="2" presStyleCnt="3"/>
      <dgm:spPr/>
      <dgm:t>
        <a:bodyPr/>
        <a:lstStyle/>
        <a:p>
          <a:endParaRPr lang="zh-CN" altLang="en-US"/>
        </a:p>
      </dgm:t>
    </dgm:pt>
    <dgm:pt modelId="{5302FD1B-45FE-4D33-A124-6976B549D2CB}" type="pres">
      <dgm:prSet presAssocID="{3B315E8E-7D16-4B66-A377-EEAB6D0B4993}" presName="hierChild4" presStyleCnt="0"/>
      <dgm:spPr/>
    </dgm:pt>
    <dgm:pt modelId="{FB753CE9-536F-43AD-B6F9-7EEB2B729DD2}" type="pres">
      <dgm:prSet presAssocID="{3B315E8E-7D16-4B66-A377-EEAB6D0B4993}" presName="hierChild5" presStyleCnt="0"/>
      <dgm:spPr/>
    </dgm:pt>
    <dgm:pt modelId="{B97A36E3-BF64-4677-877F-03F797FCA9AF}" type="pres">
      <dgm:prSet presAssocID="{26CB7267-79C7-4A64-87DE-3795B2153A12}" presName="hierChild3" presStyleCnt="0"/>
      <dgm:spPr/>
    </dgm:pt>
  </dgm:ptLst>
  <dgm:cxnLst>
    <dgm:cxn modelId="{9271BB71-F814-4E70-8106-E80452468E45}" type="presOf" srcId="{197830A0-A36B-4794-B7C9-44AF9392ADC8}" destId="{1634ACAD-F605-46CC-86C9-ED5295F95790}" srcOrd="1" destOrd="0" presId="urn:microsoft.com/office/officeart/2005/8/layout/orgChart1"/>
    <dgm:cxn modelId="{E4580E1C-25CF-47B4-A9DE-AF2537243B87}" type="presOf" srcId="{26CB7267-79C7-4A64-87DE-3795B2153A12}" destId="{B2A0C9A1-1FD9-4C1B-97DF-E91F6F359965}" srcOrd="0" destOrd="0" presId="urn:microsoft.com/office/officeart/2005/8/layout/orgChart1"/>
    <dgm:cxn modelId="{851481E4-B5FD-4EA0-98DA-A021F433E19A}" type="presOf" srcId="{3B315E8E-7D16-4B66-A377-EEAB6D0B4993}" destId="{8DB18AB0-990B-422D-A9E9-6FC36AF8EAA7}" srcOrd="1" destOrd="0" presId="urn:microsoft.com/office/officeart/2005/8/layout/orgChart1"/>
    <dgm:cxn modelId="{4EF9E50C-4501-42F5-A7A6-1D35F2BB99E7}" srcId="{26CB7267-79C7-4A64-87DE-3795B2153A12}" destId="{E6EB0B57-FE03-408E-9397-2942A6AE37F3}" srcOrd="0" destOrd="0" parTransId="{D8F90160-68FA-4FD0-8371-5003B2FE4362}" sibTransId="{5EF96480-84C7-45F1-A793-92D538912545}"/>
    <dgm:cxn modelId="{839C2BC6-820D-44CA-95A9-D01A044F00DF}" type="presOf" srcId="{E6EB0B57-FE03-408E-9397-2942A6AE37F3}" destId="{69EB2261-DE95-4A3A-A9BE-384BA773D272}" srcOrd="1" destOrd="0" presId="urn:microsoft.com/office/officeart/2005/8/layout/orgChart1"/>
    <dgm:cxn modelId="{4C40BA4E-37D2-4A21-85BA-21F806E43FDC}" srcId="{26CB7267-79C7-4A64-87DE-3795B2153A12}" destId="{197830A0-A36B-4794-B7C9-44AF9392ADC8}" srcOrd="1" destOrd="0" parTransId="{CBB88955-3C2B-4A6C-B414-C881CBD6BAD5}" sibTransId="{F73D7A3D-FD8D-4C3A-A0E9-404EA27D648B}"/>
    <dgm:cxn modelId="{8C3B30EE-5390-4DBA-9646-19CB26A72118}" type="presOf" srcId="{D8F90160-68FA-4FD0-8371-5003B2FE4362}" destId="{1716129B-2AB7-4936-88B7-60F805EBC2B6}" srcOrd="0" destOrd="0" presId="urn:microsoft.com/office/officeart/2005/8/layout/orgChart1"/>
    <dgm:cxn modelId="{1E41A6D9-927A-4101-8371-98AD456AFBA2}" type="presOf" srcId="{8582F74B-8021-4CE2-847A-028DF3A665EC}" destId="{36ADA85C-2D44-4EAD-BD00-FEC581FB6A01}" srcOrd="0" destOrd="0" presId="urn:microsoft.com/office/officeart/2005/8/layout/orgChart1"/>
    <dgm:cxn modelId="{47E59288-0778-4410-B3F0-5C9BA45E0246}" srcId="{26CB7267-79C7-4A64-87DE-3795B2153A12}" destId="{3B315E8E-7D16-4B66-A377-EEAB6D0B4993}" srcOrd="2" destOrd="0" parTransId="{2BED4EE7-4E38-4319-92C0-BD63937C1531}" sibTransId="{F2D6F7D3-5232-4498-8E88-FA6B4984C736}"/>
    <dgm:cxn modelId="{52A464F2-681E-4835-B81C-D2525D03CD82}" type="presOf" srcId="{E6EB0B57-FE03-408E-9397-2942A6AE37F3}" destId="{1B394B60-C2B2-4D5A-AD6B-DCB275535150}" srcOrd="0" destOrd="0" presId="urn:microsoft.com/office/officeart/2005/8/layout/orgChart1"/>
    <dgm:cxn modelId="{CB007558-18DD-46A4-AAA0-2AF9894F9A8D}" srcId="{8582F74B-8021-4CE2-847A-028DF3A665EC}" destId="{26CB7267-79C7-4A64-87DE-3795B2153A12}" srcOrd="0" destOrd="0" parTransId="{221EBA64-445C-4A89-8E80-EBA84AA48B94}" sibTransId="{170F86C1-B1CE-4ADD-BD0D-3FD49ABD7647}"/>
    <dgm:cxn modelId="{CCD6F0C7-DC92-4407-AAD0-4F42C33A0458}" type="presOf" srcId="{3B315E8E-7D16-4B66-A377-EEAB6D0B4993}" destId="{851DDDC6-D8A8-4689-B8F3-F72A55BD5877}" srcOrd="0" destOrd="0" presId="urn:microsoft.com/office/officeart/2005/8/layout/orgChart1"/>
    <dgm:cxn modelId="{06FD15DC-A108-427C-85C1-E92B01E88CF9}" type="presOf" srcId="{197830A0-A36B-4794-B7C9-44AF9392ADC8}" destId="{AD9217E3-4EB2-4F0C-A93A-1A89CCAA1ACD}" srcOrd="0" destOrd="0" presId="urn:microsoft.com/office/officeart/2005/8/layout/orgChart1"/>
    <dgm:cxn modelId="{CCB0351D-B3C3-4DFB-8A42-D52A1A92B9E3}" type="presOf" srcId="{2BED4EE7-4E38-4319-92C0-BD63937C1531}" destId="{E322C995-5A20-483B-B668-2DC808C14D6C}" srcOrd="0" destOrd="0" presId="urn:microsoft.com/office/officeart/2005/8/layout/orgChart1"/>
    <dgm:cxn modelId="{11E1CFB3-2BCD-4B8C-B467-A915E19C38CF}" type="presOf" srcId="{26CB7267-79C7-4A64-87DE-3795B2153A12}" destId="{A8384080-22D9-42F2-8E0C-25C0E64CBCE9}" srcOrd="1" destOrd="0" presId="urn:microsoft.com/office/officeart/2005/8/layout/orgChart1"/>
    <dgm:cxn modelId="{D76E08DF-85E0-4EF1-87AA-E5031767399A}" type="presOf" srcId="{CBB88955-3C2B-4A6C-B414-C881CBD6BAD5}" destId="{2DA99262-787E-42A8-9535-B367316EDAB1}" srcOrd="0" destOrd="0" presId="urn:microsoft.com/office/officeart/2005/8/layout/orgChart1"/>
    <dgm:cxn modelId="{63E436CA-9B34-4A51-8CCE-51CEEE209C2D}" type="presParOf" srcId="{36ADA85C-2D44-4EAD-BD00-FEC581FB6A01}" destId="{DDA5EC39-D599-49E2-934F-106D7606795C}" srcOrd="0" destOrd="0" presId="urn:microsoft.com/office/officeart/2005/8/layout/orgChart1"/>
    <dgm:cxn modelId="{E1729114-6F95-4D38-A0E2-E055D30F95A6}" type="presParOf" srcId="{DDA5EC39-D599-49E2-934F-106D7606795C}" destId="{B07EAFD7-EB53-4963-A5B2-1D2EFAF11DEE}" srcOrd="0" destOrd="0" presId="urn:microsoft.com/office/officeart/2005/8/layout/orgChart1"/>
    <dgm:cxn modelId="{A3CC81C4-D418-4663-B8A5-B30A4CF643D7}" type="presParOf" srcId="{B07EAFD7-EB53-4963-A5B2-1D2EFAF11DEE}" destId="{B2A0C9A1-1FD9-4C1B-97DF-E91F6F359965}" srcOrd="0" destOrd="0" presId="urn:microsoft.com/office/officeart/2005/8/layout/orgChart1"/>
    <dgm:cxn modelId="{589B24A1-5D97-42DE-A19F-E38971D8A4D1}" type="presParOf" srcId="{B07EAFD7-EB53-4963-A5B2-1D2EFAF11DEE}" destId="{A8384080-22D9-42F2-8E0C-25C0E64CBCE9}" srcOrd="1" destOrd="0" presId="urn:microsoft.com/office/officeart/2005/8/layout/orgChart1"/>
    <dgm:cxn modelId="{29A2B029-421D-44BE-B768-09FD6DC4C85E}" type="presParOf" srcId="{DDA5EC39-D599-49E2-934F-106D7606795C}" destId="{56175AC9-D3BC-4F20-9296-89B2203477C7}" srcOrd="1" destOrd="0" presId="urn:microsoft.com/office/officeart/2005/8/layout/orgChart1"/>
    <dgm:cxn modelId="{3E4717EA-BC0F-4D04-8CE6-6825A4713E56}" type="presParOf" srcId="{56175AC9-D3BC-4F20-9296-89B2203477C7}" destId="{1716129B-2AB7-4936-88B7-60F805EBC2B6}" srcOrd="0" destOrd="0" presId="urn:microsoft.com/office/officeart/2005/8/layout/orgChart1"/>
    <dgm:cxn modelId="{C3F0EE87-EE0A-485F-8BEB-68680F695718}" type="presParOf" srcId="{56175AC9-D3BC-4F20-9296-89B2203477C7}" destId="{EECF2A3F-35FC-4AE9-AA74-68E5D0490F5C}" srcOrd="1" destOrd="0" presId="urn:microsoft.com/office/officeart/2005/8/layout/orgChart1"/>
    <dgm:cxn modelId="{0C13DC13-17B4-4CAE-B134-BBA8CFC51E24}" type="presParOf" srcId="{EECF2A3F-35FC-4AE9-AA74-68E5D0490F5C}" destId="{044A9981-046E-43EC-B6BD-550D38D85BF3}" srcOrd="0" destOrd="0" presId="urn:microsoft.com/office/officeart/2005/8/layout/orgChart1"/>
    <dgm:cxn modelId="{73F9B36A-C531-42F1-B3BE-DAC00A3987A6}" type="presParOf" srcId="{044A9981-046E-43EC-B6BD-550D38D85BF3}" destId="{1B394B60-C2B2-4D5A-AD6B-DCB275535150}" srcOrd="0" destOrd="0" presId="urn:microsoft.com/office/officeart/2005/8/layout/orgChart1"/>
    <dgm:cxn modelId="{D8A3F1E5-65AD-421A-B06C-B5A2B8B2A588}" type="presParOf" srcId="{044A9981-046E-43EC-B6BD-550D38D85BF3}" destId="{69EB2261-DE95-4A3A-A9BE-384BA773D272}" srcOrd="1" destOrd="0" presId="urn:microsoft.com/office/officeart/2005/8/layout/orgChart1"/>
    <dgm:cxn modelId="{9CD7E940-1386-425F-AC60-C182319E2035}" type="presParOf" srcId="{EECF2A3F-35FC-4AE9-AA74-68E5D0490F5C}" destId="{E841BA3A-7D07-4A2A-819E-DAA7392613A3}" srcOrd="1" destOrd="0" presId="urn:microsoft.com/office/officeart/2005/8/layout/orgChart1"/>
    <dgm:cxn modelId="{7AC78AD9-B506-4154-BA24-9152E43E0D0F}" type="presParOf" srcId="{EECF2A3F-35FC-4AE9-AA74-68E5D0490F5C}" destId="{498E5BA6-3608-499E-959A-9FEA8A494BCA}" srcOrd="2" destOrd="0" presId="urn:microsoft.com/office/officeart/2005/8/layout/orgChart1"/>
    <dgm:cxn modelId="{48932320-103A-4678-909C-B5BBBCD35FD9}" type="presParOf" srcId="{56175AC9-D3BC-4F20-9296-89B2203477C7}" destId="{2DA99262-787E-42A8-9535-B367316EDAB1}" srcOrd="2" destOrd="0" presId="urn:microsoft.com/office/officeart/2005/8/layout/orgChart1"/>
    <dgm:cxn modelId="{2BFA8EFA-1B12-4249-959D-D2FC5DDF0FBF}" type="presParOf" srcId="{56175AC9-D3BC-4F20-9296-89B2203477C7}" destId="{23DA98D3-9E28-4EDB-AB7F-D33DCFB5A503}" srcOrd="3" destOrd="0" presId="urn:microsoft.com/office/officeart/2005/8/layout/orgChart1"/>
    <dgm:cxn modelId="{43E84D3F-04CA-4779-A502-3CB0716BCB02}" type="presParOf" srcId="{23DA98D3-9E28-4EDB-AB7F-D33DCFB5A503}" destId="{CA8D11C7-37DB-4194-A2F3-9AF8630534B6}" srcOrd="0" destOrd="0" presId="urn:microsoft.com/office/officeart/2005/8/layout/orgChart1"/>
    <dgm:cxn modelId="{56A7345C-9904-4035-8C00-31BBDA6942E6}" type="presParOf" srcId="{CA8D11C7-37DB-4194-A2F3-9AF8630534B6}" destId="{AD9217E3-4EB2-4F0C-A93A-1A89CCAA1ACD}" srcOrd="0" destOrd="0" presId="urn:microsoft.com/office/officeart/2005/8/layout/orgChart1"/>
    <dgm:cxn modelId="{8D126C0D-AD95-459D-92E2-6B69CE0B6377}" type="presParOf" srcId="{CA8D11C7-37DB-4194-A2F3-9AF8630534B6}" destId="{1634ACAD-F605-46CC-86C9-ED5295F95790}" srcOrd="1" destOrd="0" presId="urn:microsoft.com/office/officeart/2005/8/layout/orgChart1"/>
    <dgm:cxn modelId="{DE81623F-F381-42E1-BBF6-5FB41804B746}" type="presParOf" srcId="{23DA98D3-9E28-4EDB-AB7F-D33DCFB5A503}" destId="{C014C19D-CAA2-4E3F-A04C-DECD8847ADF5}" srcOrd="1" destOrd="0" presId="urn:microsoft.com/office/officeart/2005/8/layout/orgChart1"/>
    <dgm:cxn modelId="{7519AA87-8D5B-4EB1-9B3F-6F038A75035A}" type="presParOf" srcId="{23DA98D3-9E28-4EDB-AB7F-D33DCFB5A503}" destId="{86E35242-3628-42CA-8F70-4D0D1006AB1F}" srcOrd="2" destOrd="0" presId="urn:microsoft.com/office/officeart/2005/8/layout/orgChart1"/>
    <dgm:cxn modelId="{F77808D1-CB96-40C4-AA49-29D18031F5C8}" type="presParOf" srcId="{56175AC9-D3BC-4F20-9296-89B2203477C7}" destId="{E322C995-5A20-483B-B668-2DC808C14D6C}" srcOrd="4" destOrd="0" presId="urn:microsoft.com/office/officeart/2005/8/layout/orgChart1"/>
    <dgm:cxn modelId="{D57ACE2A-25C0-402E-BBD3-A302BE8ACEED}" type="presParOf" srcId="{56175AC9-D3BC-4F20-9296-89B2203477C7}" destId="{B045E1CA-FA3B-4444-AAE0-E5E9956CDE44}" srcOrd="5" destOrd="0" presId="urn:microsoft.com/office/officeart/2005/8/layout/orgChart1"/>
    <dgm:cxn modelId="{C82BA508-1B7D-40ED-94B1-F1ED714A1B89}" type="presParOf" srcId="{B045E1CA-FA3B-4444-AAE0-E5E9956CDE44}" destId="{DCCF181C-C628-45B3-8EDB-4E3CA4E6A5D9}" srcOrd="0" destOrd="0" presId="urn:microsoft.com/office/officeart/2005/8/layout/orgChart1"/>
    <dgm:cxn modelId="{BC3E8B9C-9194-44A1-A63E-B46726E3FB05}" type="presParOf" srcId="{DCCF181C-C628-45B3-8EDB-4E3CA4E6A5D9}" destId="{851DDDC6-D8A8-4689-B8F3-F72A55BD5877}" srcOrd="0" destOrd="0" presId="urn:microsoft.com/office/officeart/2005/8/layout/orgChart1"/>
    <dgm:cxn modelId="{13BED5A0-97A4-46E5-89C5-B2B76F3C0165}" type="presParOf" srcId="{DCCF181C-C628-45B3-8EDB-4E3CA4E6A5D9}" destId="{8DB18AB0-990B-422D-A9E9-6FC36AF8EAA7}" srcOrd="1" destOrd="0" presId="urn:microsoft.com/office/officeart/2005/8/layout/orgChart1"/>
    <dgm:cxn modelId="{CC531A17-709F-4158-9982-E6BDD97CBC59}" type="presParOf" srcId="{B045E1CA-FA3B-4444-AAE0-E5E9956CDE44}" destId="{5302FD1B-45FE-4D33-A124-6976B549D2CB}" srcOrd="1" destOrd="0" presId="urn:microsoft.com/office/officeart/2005/8/layout/orgChart1"/>
    <dgm:cxn modelId="{7003CF48-C146-4223-8500-524866373AE7}" type="presParOf" srcId="{B045E1CA-FA3B-4444-AAE0-E5E9956CDE44}" destId="{FB753CE9-536F-43AD-B6F9-7EEB2B729DD2}" srcOrd="2" destOrd="0" presId="urn:microsoft.com/office/officeart/2005/8/layout/orgChart1"/>
    <dgm:cxn modelId="{FB0F6854-A427-416B-81AF-2B5292E9381F}" type="presParOf" srcId="{DDA5EC39-D599-49E2-934F-106D7606795C}" destId="{B97A36E3-BF64-4677-877F-03F797FCA9AF}" srcOrd="2" destOrd="0" presId="urn:microsoft.com/office/officeart/2005/8/layout/orgChart1"/>
  </dgm:cxnLst>
  <dgm:bg>
    <a:noFill/>
  </dgm:bg>
  <dgm:whole/>
</dgm:dataModel>
</file>

<file path=ppt/diagrams/data2.xml><?xml version="1.0" encoding="utf-8"?>
<dgm:dataModel xmlns:dgm="http://schemas.openxmlformats.org/drawingml/2006/diagram" xmlns:a="http://schemas.openxmlformats.org/drawingml/2006/main">
  <dgm:ptLst>
    <dgm:pt modelId="{59AC3E60-767A-463B-B5AB-F281525027B3}" type="doc">
      <dgm:prSet loTypeId="urn:microsoft.com/office/officeart/2005/8/layout/orgChart1" loCatId="hierarchy" qsTypeId="urn:microsoft.com/office/officeart/2005/8/quickstyle/simple1" qsCatId="simple" csTypeId="urn:microsoft.com/office/officeart/2005/8/colors/accent1_2" csCatId="accent1" phldr="1"/>
      <dgm:spPr/>
    </dgm:pt>
    <dgm:pt modelId="{8AFE34E2-C501-45E8-AB71-F1CC5AB6A8C5}">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教育政策的基本特点</a:t>
          </a:r>
        </a:p>
      </dgm:t>
    </dgm:pt>
    <dgm:pt modelId="{9E9C15EA-891E-497B-9E36-182CB30C950E}" type="parTrans" cxnId="{D99167CD-625C-4EC2-8EDA-68C3A324741D}">
      <dgm:prSet/>
      <dgm:spPr/>
      <dgm:t>
        <a:bodyPr/>
        <a:lstStyle/>
        <a:p>
          <a:endParaRPr lang="zh-CN" altLang="en-US"/>
        </a:p>
      </dgm:t>
    </dgm:pt>
    <dgm:pt modelId="{2EC6C8F2-0DCA-4161-822B-C41FAE8D8B98}" type="sibTrans" cxnId="{D99167CD-625C-4EC2-8EDA-68C3A324741D}">
      <dgm:prSet/>
      <dgm:spPr/>
      <dgm:t>
        <a:bodyPr/>
        <a:lstStyle/>
        <a:p>
          <a:endParaRPr lang="zh-CN" altLang="en-US"/>
        </a:p>
      </dgm:t>
    </dgm:pt>
    <dgm:pt modelId="{B93F149C-3AB7-4C56-9C87-5AB1902F9280}">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目的性与</a:t>
          </a:r>
          <a:endParaRPr kumimoji="0" lang="en-US" altLang="zh-CN" b="1" i="0" u="none" strike="noStrike" cap="none" normalizeH="0" baseline="0" dirty="0" smtClean="0">
            <a:ln>
              <a:noFill/>
            </a:ln>
            <a:solidFill>
              <a:schemeClr val="tx1"/>
            </a:solidFill>
            <a:effectLst/>
            <a:latin typeface="楷体_GB2312" pitchFamily="49" charset="-122"/>
            <a:ea typeface="楷体_GB2312" pitchFamily="49"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可行性</a:t>
          </a:r>
        </a:p>
      </dgm:t>
    </dgm:pt>
    <dgm:pt modelId="{83F8E280-07A9-418B-B235-71D88F58A914}" type="parTrans" cxnId="{5BAD63C1-5B03-4C84-91C8-E02C147BDE29}">
      <dgm:prSet/>
      <dgm:spPr>
        <a:solidFill>
          <a:schemeClr val="accent2"/>
        </a:solidFill>
      </dgm:spPr>
      <dgm:t>
        <a:bodyP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dgm:t>
    </dgm:pt>
    <dgm:pt modelId="{07994019-0A15-4E4E-8ACA-89BD0A0F4EE1}" type="sibTrans" cxnId="{5BAD63C1-5B03-4C84-91C8-E02C147BDE29}">
      <dgm:prSet/>
      <dgm:spPr/>
      <dgm:t>
        <a:bodyPr/>
        <a:lstStyle/>
        <a:p>
          <a:endParaRPr lang="zh-CN" altLang="en-US"/>
        </a:p>
      </dgm:t>
    </dgm:pt>
    <dgm:pt modelId="{829D57B3-78C8-4E1D-86D2-BE1388DE6D61}">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全面性与</a:t>
          </a:r>
          <a:endParaRPr kumimoji="0" lang="en-US" altLang="zh-CN" b="1" i="0" u="none" strike="noStrike" cap="none" normalizeH="0" baseline="0" dirty="0" smtClean="0">
            <a:ln>
              <a:noFill/>
            </a:ln>
            <a:solidFill>
              <a:schemeClr val="tx1"/>
            </a:solidFill>
            <a:effectLst/>
            <a:latin typeface="楷体_GB2312" pitchFamily="49" charset="-122"/>
            <a:ea typeface="楷体_GB2312" pitchFamily="49"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广泛性</a:t>
          </a:r>
          <a:r>
            <a:rPr kumimoji="0" lang="zh-CN" altLang="en-US" b="0" i="0" u="none" strike="noStrike" cap="none" normalizeH="0" baseline="0" dirty="0" smtClean="0">
              <a:ln>
                <a:noFill/>
              </a:ln>
              <a:solidFill>
                <a:schemeClr val="tx1"/>
              </a:solidFill>
              <a:effectLst/>
              <a:latin typeface="楷体_GB2312" pitchFamily="49" charset="-122"/>
              <a:ea typeface="楷体_GB2312" pitchFamily="49" charset="-122"/>
            </a:rPr>
            <a:t> </a:t>
          </a:r>
        </a:p>
      </dgm:t>
    </dgm:pt>
    <dgm:pt modelId="{B2C3F232-A373-48AC-A269-DE364057C8C1}" type="parTrans" cxnId="{BDC8B64D-0E25-4732-B63C-D6FB8E163AC7}">
      <dgm:prSet/>
      <dgm:spPr/>
      <dgm:t>
        <a:bodyPr/>
        <a:lstStyle/>
        <a:p>
          <a:endParaRPr lang="zh-CN" altLang="en-US"/>
        </a:p>
      </dgm:t>
    </dgm:pt>
    <dgm:pt modelId="{A2331BB6-DC3E-4E48-A0A3-BE335C162169}" type="sibTrans" cxnId="{BDC8B64D-0E25-4732-B63C-D6FB8E163AC7}">
      <dgm:prSet/>
      <dgm:spPr/>
      <dgm:t>
        <a:bodyPr/>
        <a:lstStyle/>
        <a:p>
          <a:endParaRPr lang="zh-CN" altLang="en-US"/>
        </a:p>
      </dgm:t>
    </dgm:pt>
    <dgm:pt modelId="{BF452E39-B85A-47FA-953F-92A48B19553C}">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科学性与</a:t>
          </a:r>
          <a:endParaRPr kumimoji="0" lang="en-US" altLang="zh-CN" b="1" i="0" u="none" strike="noStrike" cap="none" normalizeH="0" baseline="0" dirty="0" smtClean="0">
            <a:ln>
              <a:noFill/>
            </a:ln>
            <a:solidFill>
              <a:schemeClr val="tx1"/>
            </a:solidFill>
            <a:effectLst/>
            <a:latin typeface="楷体_GB2312" pitchFamily="49" charset="-122"/>
            <a:ea typeface="楷体_GB2312" pitchFamily="49"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实用性</a:t>
          </a:r>
          <a:r>
            <a:rPr kumimoji="0" lang="zh-CN" altLang="en-US" b="0" i="0" u="none" strike="noStrike" cap="none" normalizeH="0" baseline="0" dirty="0" smtClean="0">
              <a:ln>
                <a:noFill/>
              </a:ln>
              <a:solidFill>
                <a:schemeClr val="tx1"/>
              </a:solidFill>
              <a:effectLst/>
              <a:latin typeface="楷体_GB2312" pitchFamily="49" charset="-122"/>
              <a:ea typeface="楷体_GB2312" pitchFamily="49" charset="-122"/>
            </a:rPr>
            <a:t> </a:t>
          </a:r>
        </a:p>
      </dgm:t>
    </dgm:pt>
    <dgm:pt modelId="{75C09B22-9549-4807-9B23-219480FF7A8E}" type="parTrans" cxnId="{F25091F8-E204-4699-8DB2-6E1C25131DF0}">
      <dgm:prSet/>
      <dgm:spPr/>
      <dgm:t>
        <a:bodyPr/>
        <a:lstStyle/>
        <a:p>
          <a:endParaRPr lang="zh-CN" altLang="en-US"/>
        </a:p>
      </dgm:t>
    </dgm:pt>
    <dgm:pt modelId="{920DF8AE-DC33-446E-A615-E3568300BBEB}" type="sibTrans" cxnId="{F25091F8-E204-4699-8DB2-6E1C25131DF0}">
      <dgm:prSet/>
      <dgm:spPr/>
      <dgm:t>
        <a:bodyPr/>
        <a:lstStyle/>
        <a:p>
          <a:endParaRPr lang="zh-CN" altLang="en-US"/>
        </a:p>
      </dgm:t>
    </dgm:pt>
    <dgm:pt modelId="{C82F38AF-A294-467E-B273-426AD381EB29}">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系统性与</a:t>
          </a:r>
          <a:endParaRPr kumimoji="0" lang="en-US" altLang="zh-CN" b="1" i="0" u="none" strike="noStrike" cap="none" normalizeH="0" baseline="0" dirty="0" smtClean="0">
            <a:ln>
              <a:noFill/>
            </a:ln>
            <a:solidFill>
              <a:schemeClr val="tx1"/>
            </a:solidFill>
            <a:effectLst/>
            <a:latin typeface="楷体_GB2312" pitchFamily="49" charset="-122"/>
            <a:ea typeface="楷体_GB2312" pitchFamily="49"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多功能性</a:t>
          </a:r>
          <a:r>
            <a:rPr kumimoji="0" lang="zh-CN" altLang="en-US" b="0" i="0" u="none" strike="noStrike" cap="none" normalizeH="0" baseline="0" dirty="0" smtClean="0">
              <a:ln>
                <a:noFill/>
              </a:ln>
              <a:solidFill>
                <a:schemeClr val="tx1"/>
              </a:solidFill>
              <a:effectLst/>
              <a:latin typeface="楷体_GB2312" pitchFamily="49" charset="-122"/>
              <a:ea typeface="楷体_GB2312" pitchFamily="49" charset="-122"/>
            </a:rPr>
            <a:t> </a:t>
          </a:r>
        </a:p>
      </dgm:t>
    </dgm:pt>
    <dgm:pt modelId="{BD794753-12F4-45AC-86C5-E8A8800BA784}" type="parTrans" cxnId="{E575A4B9-8494-4524-9E99-BB977FCC85EA}">
      <dgm:prSet/>
      <dgm:spPr>
        <a:solidFill>
          <a:schemeClr val="accent2"/>
        </a:solidFill>
      </dgm:spPr>
      <dgm:t>
        <a:bodyP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dgm:t>
    </dgm:pt>
    <dgm:pt modelId="{BB73655C-D40D-427C-8041-839E90587CDD}" type="sibTrans" cxnId="{E575A4B9-8494-4524-9E99-BB977FCC85EA}">
      <dgm:prSet/>
      <dgm:spPr/>
      <dgm:t>
        <a:bodyPr/>
        <a:lstStyle/>
        <a:p>
          <a:endParaRPr lang="zh-CN" altLang="en-US"/>
        </a:p>
      </dgm:t>
    </dgm:pt>
    <dgm:pt modelId="{9532D812-46B1-4B9F-8911-14E4EF7A6372}">
      <dgm:prSet/>
      <dgm:spPr>
        <a:solidFill>
          <a:srgbClr val="FFC000"/>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严肃性与</a:t>
          </a:r>
          <a:endParaRPr kumimoji="0" lang="en-US" altLang="zh-CN" b="1" i="0" u="none" strike="noStrike" cap="none" normalizeH="0" baseline="0" dirty="0" smtClean="0">
            <a:ln>
              <a:noFill/>
            </a:ln>
            <a:solidFill>
              <a:schemeClr val="tx1"/>
            </a:solidFill>
            <a:effectLst/>
            <a:latin typeface="楷体_GB2312" pitchFamily="49" charset="-122"/>
            <a:ea typeface="楷体_GB2312" pitchFamily="49"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tx1"/>
              </a:solidFill>
              <a:effectLst/>
              <a:latin typeface="楷体_GB2312" pitchFamily="49" charset="-122"/>
              <a:ea typeface="楷体_GB2312" pitchFamily="49" charset="-122"/>
            </a:rPr>
            <a:t>灵活性</a:t>
          </a:r>
          <a:r>
            <a:rPr kumimoji="0" lang="zh-CN" altLang="en-US" b="0" i="0" u="none" strike="noStrike" cap="none" normalizeH="0" baseline="0" dirty="0" smtClean="0">
              <a:ln>
                <a:noFill/>
              </a:ln>
              <a:solidFill>
                <a:schemeClr val="tx1"/>
              </a:solidFill>
              <a:effectLst/>
              <a:latin typeface="楷体_GB2312" pitchFamily="49" charset="-122"/>
              <a:ea typeface="楷体_GB2312" pitchFamily="49" charset="-122"/>
            </a:rPr>
            <a:t> </a:t>
          </a:r>
        </a:p>
      </dgm:t>
    </dgm:pt>
    <dgm:pt modelId="{CD732611-75AC-4BB4-AA44-7F3A84C49538}" type="parTrans" cxnId="{13297742-1A48-48F4-8BCB-CDDD0F1EECC2}">
      <dgm:prSet/>
      <dgm:spPr>
        <a:solidFill>
          <a:schemeClr val="accent2"/>
        </a:solidFill>
      </dgm:spPr>
      <dgm:t>
        <a:bodyP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dgm:t>
    </dgm:pt>
    <dgm:pt modelId="{B1ECC384-1F53-48F6-81AC-26CA8C7639F2}" type="sibTrans" cxnId="{13297742-1A48-48F4-8BCB-CDDD0F1EECC2}">
      <dgm:prSet/>
      <dgm:spPr/>
      <dgm:t>
        <a:bodyPr/>
        <a:lstStyle/>
        <a:p>
          <a:endParaRPr lang="zh-CN" altLang="en-US"/>
        </a:p>
      </dgm:t>
    </dgm:pt>
    <dgm:pt modelId="{4FE05CBB-7E43-4B61-8624-C4832962291F}" type="pres">
      <dgm:prSet presAssocID="{59AC3E60-767A-463B-B5AB-F281525027B3}" presName="hierChild1" presStyleCnt="0">
        <dgm:presLayoutVars>
          <dgm:orgChart val="1"/>
          <dgm:chPref val="1"/>
          <dgm:dir/>
          <dgm:animOne val="branch"/>
          <dgm:animLvl val="lvl"/>
          <dgm:resizeHandles/>
        </dgm:presLayoutVars>
      </dgm:prSet>
      <dgm:spPr/>
    </dgm:pt>
    <dgm:pt modelId="{653CEC6C-5A94-48EE-B500-A68441C6F1E0}" type="pres">
      <dgm:prSet presAssocID="{8AFE34E2-C501-45E8-AB71-F1CC5AB6A8C5}" presName="hierRoot1" presStyleCnt="0">
        <dgm:presLayoutVars>
          <dgm:hierBranch/>
        </dgm:presLayoutVars>
      </dgm:prSet>
      <dgm:spPr/>
    </dgm:pt>
    <dgm:pt modelId="{E1C07912-B52A-4EC4-AE11-4074F20B528F}" type="pres">
      <dgm:prSet presAssocID="{8AFE34E2-C501-45E8-AB71-F1CC5AB6A8C5}" presName="rootComposite1" presStyleCnt="0"/>
      <dgm:spPr/>
    </dgm:pt>
    <dgm:pt modelId="{FC85B5A8-5F16-4A6D-90FC-091CADB78897}" type="pres">
      <dgm:prSet presAssocID="{8AFE34E2-C501-45E8-AB71-F1CC5AB6A8C5}" presName="rootText1" presStyleLbl="node0" presStyleIdx="0" presStyleCnt="1" custScaleY="159356">
        <dgm:presLayoutVars>
          <dgm:chPref val="3"/>
        </dgm:presLayoutVars>
      </dgm:prSet>
      <dgm:spPr/>
      <dgm:t>
        <a:bodyPr/>
        <a:lstStyle/>
        <a:p>
          <a:endParaRPr lang="zh-CN" altLang="en-US"/>
        </a:p>
      </dgm:t>
    </dgm:pt>
    <dgm:pt modelId="{A4715DA9-E78D-4AA7-82DF-E794FE95A896}" type="pres">
      <dgm:prSet presAssocID="{8AFE34E2-C501-45E8-AB71-F1CC5AB6A8C5}" presName="rootConnector1" presStyleLbl="node1" presStyleIdx="0" presStyleCnt="0"/>
      <dgm:spPr/>
      <dgm:t>
        <a:bodyPr/>
        <a:lstStyle/>
        <a:p>
          <a:endParaRPr lang="zh-CN" altLang="en-US"/>
        </a:p>
      </dgm:t>
    </dgm:pt>
    <dgm:pt modelId="{8E8393AE-981C-4EDD-9A47-213439132933}" type="pres">
      <dgm:prSet presAssocID="{8AFE34E2-C501-45E8-AB71-F1CC5AB6A8C5}" presName="hierChild2" presStyleCnt="0"/>
      <dgm:spPr/>
    </dgm:pt>
    <dgm:pt modelId="{BDF3ED4C-DB6C-4796-8C2A-E8BA2605E6A7}" type="pres">
      <dgm:prSet presAssocID="{83F8E280-07A9-418B-B235-71D88F58A914}" presName="Name35" presStyleLbl="parChTrans1D2" presStyleIdx="0" presStyleCnt="5"/>
      <dgm:spPr/>
      <dgm:t>
        <a:bodyPr/>
        <a:lstStyle/>
        <a:p>
          <a:endParaRPr lang="zh-CN" altLang="en-US"/>
        </a:p>
      </dgm:t>
    </dgm:pt>
    <dgm:pt modelId="{C3650AA3-A0B3-4A4D-8BA5-CEDC367B82EF}" type="pres">
      <dgm:prSet presAssocID="{B93F149C-3AB7-4C56-9C87-5AB1902F9280}" presName="hierRoot2" presStyleCnt="0">
        <dgm:presLayoutVars>
          <dgm:hierBranch/>
        </dgm:presLayoutVars>
      </dgm:prSet>
      <dgm:spPr/>
    </dgm:pt>
    <dgm:pt modelId="{435479ED-D5EC-425A-9492-6DB002A740AA}" type="pres">
      <dgm:prSet presAssocID="{B93F149C-3AB7-4C56-9C87-5AB1902F9280}" presName="rootComposite" presStyleCnt="0"/>
      <dgm:spPr/>
    </dgm:pt>
    <dgm:pt modelId="{BF8C1F7D-5846-4A96-8C04-1D0D0218B10C}" type="pres">
      <dgm:prSet presAssocID="{B93F149C-3AB7-4C56-9C87-5AB1902F9280}" presName="rootText" presStyleLbl="node2" presStyleIdx="0" presStyleCnt="5" custScaleY="160272">
        <dgm:presLayoutVars>
          <dgm:chPref val="3"/>
        </dgm:presLayoutVars>
      </dgm:prSet>
      <dgm:spPr/>
      <dgm:t>
        <a:bodyPr/>
        <a:lstStyle/>
        <a:p>
          <a:endParaRPr lang="zh-CN" altLang="en-US"/>
        </a:p>
      </dgm:t>
    </dgm:pt>
    <dgm:pt modelId="{40A52E5A-C363-4540-9900-84689108703D}" type="pres">
      <dgm:prSet presAssocID="{B93F149C-3AB7-4C56-9C87-5AB1902F9280}" presName="rootConnector" presStyleLbl="node2" presStyleIdx="0" presStyleCnt="5"/>
      <dgm:spPr/>
      <dgm:t>
        <a:bodyPr/>
        <a:lstStyle/>
        <a:p>
          <a:endParaRPr lang="zh-CN" altLang="en-US"/>
        </a:p>
      </dgm:t>
    </dgm:pt>
    <dgm:pt modelId="{D1012A72-3B90-40FD-B48A-518FCA715B3E}" type="pres">
      <dgm:prSet presAssocID="{B93F149C-3AB7-4C56-9C87-5AB1902F9280}" presName="hierChild4" presStyleCnt="0"/>
      <dgm:spPr/>
    </dgm:pt>
    <dgm:pt modelId="{D6737E0A-B090-4F5B-8AAD-ECA094D6CBEE}" type="pres">
      <dgm:prSet presAssocID="{B93F149C-3AB7-4C56-9C87-5AB1902F9280}" presName="hierChild5" presStyleCnt="0"/>
      <dgm:spPr/>
    </dgm:pt>
    <dgm:pt modelId="{E1D70112-F786-4F87-93D2-01E1BE8E4AAC}" type="pres">
      <dgm:prSet presAssocID="{B2C3F232-A373-48AC-A269-DE364057C8C1}" presName="Name35" presStyleLbl="parChTrans1D2" presStyleIdx="1" presStyleCnt="5"/>
      <dgm:spPr/>
      <dgm:t>
        <a:bodyPr/>
        <a:lstStyle/>
        <a:p>
          <a:endParaRPr lang="zh-CN" altLang="en-US"/>
        </a:p>
      </dgm:t>
    </dgm:pt>
    <dgm:pt modelId="{E8ED3D5E-0236-4A29-A38D-49CBAAA33E2A}" type="pres">
      <dgm:prSet presAssocID="{829D57B3-78C8-4E1D-86D2-BE1388DE6D61}" presName="hierRoot2" presStyleCnt="0">
        <dgm:presLayoutVars>
          <dgm:hierBranch/>
        </dgm:presLayoutVars>
      </dgm:prSet>
      <dgm:spPr/>
    </dgm:pt>
    <dgm:pt modelId="{C77CBDEA-5DB1-4411-B705-1E400A14549E}" type="pres">
      <dgm:prSet presAssocID="{829D57B3-78C8-4E1D-86D2-BE1388DE6D61}" presName="rootComposite" presStyleCnt="0"/>
      <dgm:spPr/>
    </dgm:pt>
    <dgm:pt modelId="{FA5C192A-56A0-40A4-952B-8E9C03E55F62}" type="pres">
      <dgm:prSet presAssocID="{829D57B3-78C8-4E1D-86D2-BE1388DE6D61}" presName="rootText" presStyleLbl="node2" presStyleIdx="1" presStyleCnt="5" custScaleY="160272">
        <dgm:presLayoutVars>
          <dgm:chPref val="3"/>
        </dgm:presLayoutVars>
      </dgm:prSet>
      <dgm:spPr/>
      <dgm:t>
        <a:bodyPr/>
        <a:lstStyle/>
        <a:p>
          <a:endParaRPr lang="zh-CN" altLang="en-US"/>
        </a:p>
      </dgm:t>
    </dgm:pt>
    <dgm:pt modelId="{D3C384F6-9E03-4701-BF48-5FC5C982CE33}" type="pres">
      <dgm:prSet presAssocID="{829D57B3-78C8-4E1D-86D2-BE1388DE6D61}" presName="rootConnector" presStyleLbl="node2" presStyleIdx="1" presStyleCnt="5"/>
      <dgm:spPr/>
      <dgm:t>
        <a:bodyPr/>
        <a:lstStyle/>
        <a:p>
          <a:endParaRPr lang="zh-CN" altLang="en-US"/>
        </a:p>
      </dgm:t>
    </dgm:pt>
    <dgm:pt modelId="{25640B29-3144-47D4-8EDF-6BA492A0AC4F}" type="pres">
      <dgm:prSet presAssocID="{829D57B3-78C8-4E1D-86D2-BE1388DE6D61}" presName="hierChild4" presStyleCnt="0"/>
      <dgm:spPr/>
    </dgm:pt>
    <dgm:pt modelId="{4978B1EE-17F4-40CD-B516-E16131A072D4}" type="pres">
      <dgm:prSet presAssocID="{829D57B3-78C8-4E1D-86D2-BE1388DE6D61}" presName="hierChild5" presStyleCnt="0"/>
      <dgm:spPr/>
    </dgm:pt>
    <dgm:pt modelId="{2A997E29-677A-4611-9735-F4B65097B015}" type="pres">
      <dgm:prSet presAssocID="{75C09B22-9549-4807-9B23-219480FF7A8E}" presName="Name35" presStyleLbl="parChTrans1D2" presStyleIdx="2" presStyleCnt="5"/>
      <dgm:spPr/>
      <dgm:t>
        <a:bodyPr/>
        <a:lstStyle/>
        <a:p>
          <a:endParaRPr lang="zh-CN" altLang="en-US"/>
        </a:p>
      </dgm:t>
    </dgm:pt>
    <dgm:pt modelId="{11CF4361-10EE-4BD0-B8F0-4434CE561D2B}" type="pres">
      <dgm:prSet presAssocID="{BF452E39-B85A-47FA-953F-92A48B19553C}" presName="hierRoot2" presStyleCnt="0">
        <dgm:presLayoutVars>
          <dgm:hierBranch/>
        </dgm:presLayoutVars>
      </dgm:prSet>
      <dgm:spPr/>
    </dgm:pt>
    <dgm:pt modelId="{06660222-DEF9-444F-9E21-F986455083B7}" type="pres">
      <dgm:prSet presAssocID="{BF452E39-B85A-47FA-953F-92A48B19553C}" presName="rootComposite" presStyleCnt="0"/>
      <dgm:spPr/>
    </dgm:pt>
    <dgm:pt modelId="{AB1B6F6D-A9FF-41A3-A919-7E8FA7D31743}" type="pres">
      <dgm:prSet presAssocID="{BF452E39-B85A-47FA-953F-92A48B19553C}" presName="rootText" presStyleLbl="node2" presStyleIdx="2" presStyleCnt="5" custScaleY="160272">
        <dgm:presLayoutVars>
          <dgm:chPref val="3"/>
        </dgm:presLayoutVars>
      </dgm:prSet>
      <dgm:spPr/>
      <dgm:t>
        <a:bodyPr/>
        <a:lstStyle/>
        <a:p>
          <a:endParaRPr lang="zh-CN" altLang="en-US"/>
        </a:p>
      </dgm:t>
    </dgm:pt>
    <dgm:pt modelId="{1E92DD67-821F-4082-9381-64DBA9D5636B}" type="pres">
      <dgm:prSet presAssocID="{BF452E39-B85A-47FA-953F-92A48B19553C}" presName="rootConnector" presStyleLbl="node2" presStyleIdx="2" presStyleCnt="5"/>
      <dgm:spPr/>
      <dgm:t>
        <a:bodyPr/>
        <a:lstStyle/>
        <a:p>
          <a:endParaRPr lang="zh-CN" altLang="en-US"/>
        </a:p>
      </dgm:t>
    </dgm:pt>
    <dgm:pt modelId="{7B550113-2A10-45C4-84BD-75C932BB3016}" type="pres">
      <dgm:prSet presAssocID="{BF452E39-B85A-47FA-953F-92A48B19553C}" presName="hierChild4" presStyleCnt="0"/>
      <dgm:spPr/>
    </dgm:pt>
    <dgm:pt modelId="{D6900E56-784A-4DD5-96ED-27B6B45223B5}" type="pres">
      <dgm:prSet presAssocID="{BF452E39-B85A-47FA-953F-92A48B19553C}" presName="hierChild5" presStyleCnt="0"/>
      <dgm:spPr/>
    </dgm:pt>
    <dgm:pt modelId="{7D62A87B-C716-40E2-BDCB-EAACBAD21644}" type="pres">
      <dgm:prSet presAssocID="{BD794753-12F4-45AC-86C5-E8A8800BA784}" presName="Name35" presStyleLbl="parChTrans1D2" presStyleIdx="3" presStyleCnt="5"/>
      <dgm:spPr/>
      <dgm:t>
        <a:bodyPr/>
        <a:lstStyle/>
        <a:p>
          <a:endParaRPr lang="zh-CN" altLang="en-US"/>
        </a:p>
      </dgm:t>
    </dgm:pt>
    <dgm:pt modelId="{E670759C-C50C-4BBC-B2A8-EC1A55B02C64}" type="pres">
      <dgm:prSet presAssocID="{C82F38AF-A294-467E-B273-426AD381EB29}" presName="hierRoot2" presStyleCnt="0">
        <dgm:presLayoutVars>
          <dgm:hierBranch/>
        </dgm:presLayoutVars>
      </dgm:prSet>
      <dgm:spPr/>
    </dgm:pt>
    <dgm:pt modelId="{A4C153DD-DDE5-492E-A61A-3B12A49D745F}" type="pres">
      <dgm:prSet presAssocID="{C82F38AF-A294-467E-B273-426AD381EB29}" presName="rootComposite" presStyleCnt="0"/>
      <dgm:spPr/>
    </dgm:pt>
    <dgm:pt modelId="{C6B3E770-124E-47CD-9FEB-2F3B80ADD390}" type="pres">
      <dgm:prSet presAssocID="{C82F38AF-A294-467E-B273-426AD381EB29}" presName="rootText" presStyleLbl="node2" presStyleIdx="3" presStyleCnt="5" custScaleY="160272">
        <dgm:presLayoutVars>
          <dgm:chPref val="3"/>
        </dgm:presLayoutVars>
      </dgm:prSet>
      <dgm:spPr/>
      <dgm:t>
        <a:bodyPr/>
        <a:lstStyle/>
        <a:p>
          <a:endParaRPr lang="zh-CN" altLang="en-US"/>
        </a:p>
      </dgm:t>
    </dgm:pt>
    <dgm:pt modelId="{49D10832-3D86-4C11-8F48-B1772F242C58}" type="pres">
      <dgm:prSet presAssocID="{C82F38AF-A294-467E-B273-426AD381EB29}" presName="rootConnector" presStyleLbl="node2" presStyleIdx="3" presStyleCnt="5"/>
      <dgm:spPr/>
      <dgm:t>
        <a:bodyPr/>
        <a:lstStyle/>
        <a:p>
          <a:endParaRPr lang="zh-CN" altLang="en-US"/>
        </a:p>
      </dgm:t>
    </dgm:pt>
    <dgm:pt modelId="{9F096F03-E72C-4369-B083-C5D2EAAD2282}" type="pres">
      <dgm:prSet presAssocID="{C82F38AF-A294-467E-B273-426AD381EB29}" presName="hierChild4" presStyleCnt="0"/>
      <dgm:spPr/>
    </dgm:pt>
    <dgm:pt modelId="{8A480448-CEED-4644-90B4-CA06849C02DB}" type="pres">
      <dgm:prSet presAssocID="{C82F38AF-A294-467E-B273-426AD381EB29}" presName="hierChild5" presStyleCnt="0"/>
      <dgm:spPr/>
    </dgm:pt>
    <dgm:pt modelId="{9D3198EF-4B64-4884-8A41-DAF5E5B5B87E}" type="pres">
      <dgm:prSet presAssocID="{CD732611-75AC-4BB4-AA44-7F3A84C49538}" presName="Name35" presStyleLbl="parChTrans1D2" presStyleIdx="4" presStyleCnt="5"/>
      <dgm:spPr/>
      <dgm:t>
        <a:bodyPr/>
        <a:lstStyle/>
        <a:p>
          <a:endParaRPr lang="zh-CN" altLang="en-US"/>
        </a:p>
      </dgm:t>
    </dgm:pt>
    <dgm:pt modelId="{1654961C-BCD6-468A-AAD6-51F15C8BC9DD}" type="pres">
      <dgm:prSet presAssocID="{9532D812-46B1-4B9F-8911-14E4EF7A6372}" presName="hierRoot2" presStyleCnt="0">
        <dgm:presLayoutVars>
          <dgm:hierBranch/>
        </dgm:presLayoutVars>
      </dgm:prSet>
      <dgm:spPr/>
    </dgm:pt>
    <dgm:pt modelId="{7585432A-99ED-4402-B148-DD7F50FB4182}" type="pres">
      <dgm:prSet presAssocID="{9532D812-46B1-4B9F-8911-14E4EF7A6372}" presName="rootComposite" presStyleCnt="0"/>
      <dgm:spPr/>
    </dgm:pt>
    <dgm:pt modelId="{6285467D-E4C1-490D-A51A-A2B8A7C2C53E}" type="pres">
      <dgm:prSet presAssocID="{9532D812-46B1-4B9F-8911-14E4EF7A6372}" presName="rootText" presStyleLbl="node2" presStyleIdx="4" presStyleCnt="5" custScaleY="160272">
        <dgm:presLayoutVars>
          <dgm:chPref val="3"/>
        </dgm:presLayoutVars>
      </dgm:prSet>
      <dgm:spPr/>
      <dgm:t>
        <a:bodyPr/>
        <a:lstStyle/>
        <a:p>
          <a:endParaRPr lang="zh-CN" altLang="en-US"/>
        </a:p>
      </dgm:t>
    </dgm:pt>
    <dgm:pt modelId="{663766D5-8A65-4E25-B3B4-9120D094B16A}" type="pres">
      <dgm:prSet presAssocID="{9532D812-46B1-4B9F-8911-14E4EF7A6372}" presName="rootConnector" presStyleLbl="node2" presStyleIdx="4" presStyleCnt="5"/>
      <dgm:spPr/>
      <dgm:t>
        <a:bodyPr/>
        <a:lstStyle/>
        <a:p>
          <a:endParaRPr lang="zh-CN" altLang="en-US"/>
        </a:p>
      </dgm:t>
    </dgm:pt>
    <dgm:pt modelId="{9F731A55-6132-4D9A-B4CC-C24FE8040216}" type="pres">
      <dgm:prSet presAssocID="{9532D812-46B1-4B9F-8911-14E4EF7A6372}" presName="hierChild4" presStyleCnt="0"/>
      <dgm:spPr/>
    </dgm:pt>
    <dgm:pt modelId="{1D2C0A26-3224-4C5A-A8ED-1D003AD27694}" type="pres">
      <dgm:prSet presAssocID="{9532D812-46B1-4B9F-8911-14E4EF7A6372}" presName="hierChild5" presStyleCnt="0"/>
      <dgm:spPr/>
    </dgm:pt>
    <dgm:pt modelId="{6CAE8EFE-03E2-4022-9334-8F3BFEBC2BA2}" type="pres">
      <dgm:prSet presAssocID="{8AFE34E2-C501-45E8-AB71-F1CC5AB6A8C5}" presName="hierChild3" presStyleCnt="0"/>
      <dgm:spPr/>
    </dgm:pt>
  </dgm:ptLst>
  <dgm:cxnLst>
    <dgm:cxn modelId="{0872BF7A-864D-4D27-8BD0-B84B00112854}" type="presOf" srcId="{829D57B3-78C8-4E1D-86D2-BE1388DE6D61}" destId="{FA5C192A-56A0-40A4-952B-8E9C03E55F62}" srcOrd="0" destOrd="0" presId="urn:microsoft.com/office/officeart/2005/8/layout/orgChart1"/>
    <dgm:cxn modelId="{17CF3FF3-9DB6-4D00-87F4-271872C2D759}" type="presOf" srcId="{B2C3F232-A373-48AC-A269-DE364057C8C1}" destId="{E1D70112-F786-4F87-93D2-01E1BE8E4AAC}" srcOrd="0" destOrd="0" presId="urn:microsoft.com/office/officeart/2005/8/layout/orgChart1"/>
    <dgm:cxn modelId="{C155AD17-6D52-4CBE-937B-B7EB969EBCBA}" type="presOf" srcId="{BF452E39-B85A-47FA-953F-92A48B19553C}" destId="{AB1B6F6D-A9FF-41A3-A919-7E8FA7D31743}" srcOrd="0" destOrd="0" presId="urn:microsoft.com/office/officeart/2005/8/layout/orgChart1"/>
    <dgm:cxn modelId="{BDC8B64D-0E25-4732-B63C-D6FB8E163AC7}" srcId="{8AFE34E2-C501-45E8-AB71-F1CC5AB6A8C5}" destId="{829D57B3-78C8-4E1D-86D2-BE1388DE6D61}" srcOrd="1" destOrd="0" parTransId="{B2C3F232-A373-48AC-A269-DE364057C8C1}" sibTransId="{A2331BB6-DC3E-4E48-A0A3-BE335C162169}"/>
    <dgm:cxn modelId="{AFB0FB80-ACBE-472B-9C15-7A50F1419461}" type="presOf" srcId="{8AFE34E2-C501-45E8-AB71-F1CC5AB6A8C5}" destId="{A4715DA9-E78D-4AA7-82DF-E794FE95A896}" srcOrd="1" destOrd="0" presId="urn:microsoft.com/office/officeart/2005/8/layout/orgChart1"/>
    <dgm:cxn modelId="{F0AC377D-6A8E-4065-A442-F67455E4496D}" type="presOf" srcId="{9532D812-46B1-4B9F-8911-14E4EF7A6372}" destId="{6285467D-E4C1-490D-A51A-A2B8A7C2C53E}" srcOrd="0" destOrd="0" presId="urn:microsoft.com/office/officeart/2005/8/layout/orgChart1"/>
    <dgm:cxn modelId="{634362F8-79E8-4927-8A13-5102B2141554}" type="presOf" srcId="{83F8E280-07A9-418B-B235-71D88F58A914}" destId="{BDF3ED4C-DB6C-4796-8C2A-E8BA2605E6A7}" srcOrd="0" destOrd="0" presId="urn:microsoft.com/office/officeart/2005/8/layout/orgChart1"/>
    <dgm:cxn modelId="{8B9E35FE-0C47-4CBF-9782-D6A4F51EB42F}" type="presOf" srcId="{59AC3E60-767A-463B-B5AB-F281525027B3}" destId="{4FE05CBB-7E43-4B61-8624-C4832962291F}" srcOrd="0" destOrd="0" presId="urn:microsoft.com/office/officeart/2005/8/layout/orgChart1"/>
    <dgm:cxn modelId="{F2D38AE7-66E7-4352-B68B-AFA1FE13CEE3}" type="presOf" srcId="{BD794753-12F4-45AC-86C5-E8A8800BA784}" destId="{7D62A87B-C716-40E2-BDCB-EAACBAD21644}" srcOrd="0" destOrd="0" presId="urn:microsoft.com/office/officeart/2005/8/layout/orgChart1"/>
    <dgm:cxn modelId="{13297742-1A48-48F4-8BCB-CDDD0F1EECC2}" srcId="{8AFE34E2-C501-45E8-AB71-F1CC5AB6A8C5}" destId="{9532D812-46B1-4B9F-8911-14E4EF7A6372}" srcOrd="4" destOrd="0" parTransId="{CD732611-75AC-4BB4-AA44-7F3A84C49538}" sibTransId="{B1ECC384-1F53-48F6-81AC-26CA8C7639F2}"/>
    <dgm:cxn modelId="{D99167CD-625C-4EC2-8EDA-68C3A324741D}" srcId="{59AC3E60-767A-463B-B5AB-F281525027B3}" destId="{8AFE34E2-C501-45E8-AB71-F1CC5AB6A8C5}" srcOrd="0" destOrd="0" parTransId="{9E9C15EA-891E-497B-9E36-182CB30C950E}" sibTransId="{2EC6C8F2-0DCA-4161-822B-C41FAE8D8B98}"/>
    <dgm:cxn modelId="{A6F20DEE-AC2B-4ED5-A46D-305D41002A4C}" type="presOf" srcId="{C82F38AF-A294-467E-B273-426AD381EB29}" destId="{C6B3E770-124E-47CD-9FEB-2F3B80ADD390}" srcOrd="0" destOrd="0" presId="urn:microsoft.com/office/officeart/2005/8/layout/orgChart1"/>
    <dgm:cxn modelId="{274C5312-C258-432B-B7D6-2B2B2B1B9B78}" type="presOf" srcId="{B93F149C-3AB7-4C56-9C87-5AB1902F9280}" destId="{BF8C1F7D-5846-4A96-8C04-1D0D0218B10C}" srcOrd="0" destOrd="0" presId="urn:microsoft.com/office/officeart/2005/8/layout/orgChart1"/>
    <dgm:cxn modelId="{E6DB80E0-DCB7-4F5F-B0DD-B44C9589012B}" type="presOf" srcId="{CD732611-75AC-4BB4-AA44-7F3A84C49538}" destId="{9D3198EF-4B64-4884-8A41-DAF5E5B5B87E}" srcOrd="0" destOrd="0" presId="urn:microsoft.com/office/officeart/2005/8/layout/orgChart1"/>
    <dgm:cxn modelId="{FDFF1B39-E2F0-43A3-8003-40889C2590D5}" type="presOf" srcId="{9532D812-46B1-4B9F-8911-14E4EF7A6372}" destId="{663766D5-8A65-4E25-B3B4-9120D094B16A}" srcOrd="1" destOrd="0" presId="urn:microsoft.com/office/officeart/2005/8/layout/orgChart1"/>
    <dgm:cxn modelId="{5BAD63C1-5B03-4C84-91C8-E02C147BDE29}" srcId="{8AFE34E2-C501-45E8-AB71-F1CC5AB6A8C5}" destId="{B93F149C-3AB7-4C56-9C87-5AB1902F9280}" srcOrd="0" destOrd="0" parTransId="{83F8E280-07A9-418B-B235-71D88F58A914}" sibTransId="{07994019-0A15-4E4E-8ACA-89BD0A0F4EE1}"/>
    <dgm:cxn modelId="{5CE4DF26-3E40-4242-A12B-6BC18E0B1ECB}" type="presOf" srcId="{829D57B3-78C8-4E1D-86D2-BE1388DE6D61}" destId="{D3C384F6-9E03-4701-BF48-5FC5C982CE33}" srcOrd="1" destOrd="0" presId="urn:microsoft.com/office/officeart/2005/8/layout/orgChart1"/>
    <dgm:cxn modelId="{6A7DEB3C-8D1A-46FD-BBC6-CB59A414DAF4}" type="presOf" srcId="{C82F38AF-A294-467E-B273-426AD381EB29}" destId="{49D10832-3D86-4C11-8F48-B1772F242C58}" srcOrd="1" destOrd="0" presId="urn:microsoft.com/office/officeart/2005/8/layout/orgChart1"/>
    <dgm:cxn modelId="{F25091F8-E204-4699-8DB2-6E1C25131DF0}" srcId="{8AFE34E2-C501-45E8-AB71-F1CC5AB6A8C5}" destId="{BF452E39-B85A-47FA-953F-92A48B19553C}" srcOrd="2" destOrd="0" parTransId="{75C09B22-9549-4807-9B23-219480FF7A8E}" sibTransId="{920DF8AE-DC33-446E-A615-E3568300BBEB}"/>
    <dgm:cxn modelId="{EE4B19AD-7943-49F9-BEC2-6AD1C72493A0}" type="presOf" srcId="{BF452E39-B85A-47FA-953F-92A48B19553C}" destId="{1E92DD67-821F-4082-9381-64DBA9D5636B}" srcOrd="1" destOrd="0" presId="urn:microsoft.com/office/officeart/2005/8/layout/orgChart1"/>
    <dgm:cxn modelId="{E575A4B9-8494-4524-9E99-BB977FCC85EA}" srcId="{8AFE34E2-C501-45E8-AB71-F1CC5AB6A8C5}" destId="{C82F38AF-A294-467E-B273-426AD381EB29}" srcOrd="3" destOrd="0" parTransId="{BD794753-12F4-45AC-86C5-E8A8800BA784}" sibTransId="{BB73655C-D40D-427C-8041-839E90587CDD}"/>
    <dgm:cxn modelId="{B815CA9C-9CBD-4616-861A-F94CEBF2A821}" type="presOf" srcId="{8AFE34E2-C501-45E8-AB71-F1CC5AB6A8C5}" destId="{FC85B5A8-5F16-4A6D-90FC-091CADB78897}" srcOrd="0" destOrd="0" presId="urn:microsoft.com/office/officeart/2005/8/layout/orgChart1"/>
    <dgm:cxn modelId="{E40B0631-DC1E-4CA4-95D6-B78B936B6568}" type="presOf" srcId="{75C09B22-9549-4807-9B23-219480FF7A8E}" destId="{2A997E29-677A-4611-9735-F4B65097B015}" srcOrd="0" destOrd="0" presId="urn:microsoft.com/office/officeart/2005/8/layout/orgChart1"/>
    <dgm:cxn modelId="{A6CC238C-53BF-466C-8DF5-182042C73FD9}" type="presOf" srcId="{B93F149C-3AB7-4C56-9C87-5AB1902F9280}" destId="{40A52E5A-C363-4540-9900-84689108703D}" srcOrd="1" destOrd="0" presId="urn:microsoft.com/office/officeart/2005/8/layout/orgChart1"/>
    <dgm:cxn modelId="{68D586C8-0B35-45B3-92EC-7A5C88DC0424}" type="presParOf" srcId="{4FE05CBB-7E43-4B61-8624-C4832962291F}" destId="{653CEC6C-5A94-48EE-B500-A68441C6F1E0}" srcOrd="0" destOrd="0" presId="urn:microsoft.com/office/officeart/2005/8/layout/orgChart1"/>
    <dgm:cxn modelId="{D097571D-98FC-49FF-B550-D0FA1032CFEA}" type="presParOf" srcId="{653CEC6C-5A94-48EE-B500-A68441C6F1E0}" destId="{E1C07912-B52A-4EC4-AE11-4074F20B528F}" srcOrd="0" destOrd="0" presId="urn:microsoft.com/office/officeart/2005/8/layout/orgChart1"/>
    <dgm:cxn modelId="{4751ED25-D5FA-41E0-B824-829236B0453D}" type="presParOf" srcId="{E1C07912-B52A-4EC4-AE11-4074F20B528F}" destId="{FC85B5A8-5F16-4A6D-90FC-091CADB78897}" srcOrd="0" destOrd="0" presId="urn:microsoft.com/office/officeart/2005/8/layout/orgChart1"/>
    <dgm:cxn modelId="{DBEDB305-A17E-4D73-9649-EDB98BADD908}" type="presParOf" srcId="{E1C07912-B52A-4EC4-AE11-4074F20B528F}" destId="{A4715DA9-E78D-4AA7-82DF-E794FE95A896}" srcOrd="1" destOrd="0" presId="urn:microsoft.com/office/officeart/2005/8/layout/orgChart1"/>
    <dgm:cxn modelId="{8FEA7907-24F4-4E9A-80B4-3B32669B595D}" type="presParOf" srcId="{653CEC6C-5A94-48EE-B500-A68441C6F1E0}" destId="{8E8393AE-981C-4EDD-9A47-213439132933}" srcOrd="1" destOrd="0" presId="urn:microsoft.com/office/officeart/2005/8/layout/orgChart1"/>
    <dgm:cxn modelId="{1D18E41F-7E99-4243-A8CD-54453A1F13E6}" type="presParOf" srcId="{8E8393AE-981C-4EDD-9A47-213439132933}" destId="{BDF3ED4C-DB6C-4796-8C2A-E8BA2605E6A7}" srcOrd="0" destOrd="0" presId="urn:microsoft.com/office/officeart/2005/8/layout/orgChart1"/>
    <dgm:cxn modelId="{DCBAA709-4B8A-4066-ABFD-9EFAB15B47E0}" type="presParOf" srcId="{8E8393AE-981C-4EDD-9A47-213439132933}" destId="{C3650AA3-A0B3-4A4D-8BA5-CEDC367B82EF}" srcOrd="1" destOrd="0" presId="urn:microsoft.com/office/officeart/2005/8/layout/orgChart1"/>
    <dgm:cxn modelId="{94B5774E-B0BA-4BA3-82F3-59AA8B3FEB0E}" type="presParOf" srcId="{C3650AA3-A0B3-4A4D-8BA5-CEDC367B82EF}" destId="{435479ED-D5EC-425A-9492-6DB002A740AA}" srcOrd="0" destOrd="0" presId="urn:microsoft.com/office/officeart/2005/8/layout/orgChart1"/>
    <dgm:cxn modelId="{45EA29DA-D2C6-4765-9879-DD9F132DD9C2}" type="presParOf" srcId="{435479ED-D5EC-425A-9492-6DB002A740AA}" destId="{BF8C1F7D-5846-4A96-8C04-1D0D0218B10C}" srcOrd="0" destOrd="0" presId="urn:microsoft.com/office/officeart/2005/8/layout/orgChart1"/>
    <dgm:cxn modelId="{CCB7F726-C7E1-4B0A-BA50-96B27AE32095}" type="presParOf" srcId="{435479ED-D5EC-425A-9492-6DB002A740AA}" destId="{40A52E5A-C363-4540-9900-84689108703D}" srcOrd="1" destOrd="0" presId="urn:microsoft.com/office/officeart/2005/8/layout/orgChart1"/>
    <dgm:cxn modelId="{8CD36C4C-58C7-48E9-94E9-9EE17579DE82}" type="presParOf" srcId="{C3650AA3-A0B3-4A4D-8BA5-CEDC367B82EF}" destId="{D1012A72-3B90-40FD-B48A-518FCA715B3E}" srcOrd="1" destOrd="0" presId="urn:microsoft.com/office/officeart/2005/8/layout/orgChart1"/>
    <dgm:cxn modelId="{DF9DBD16-1DD9-4F46-8F11-21C3F09F1A87}" type="presParOf" srcId="{C3650AA3-A0B3-4A4D-8BA5-CEDC367B82EF}" destId="{D6737E0A-B090-4F5B-8AAD-ECA094D6CBEE}" srcOrd="2" destOrd="0" presId="urn:microsoft.com/office/officeart/2005/8/layout/orgChart1"/>
    <dgm:cxn modelId="{FC671F1F-86AD-4940-9F2D-83C0C04D92A1}" type="presParOf" srcId="{8E8393AE-981C-4EDD-9A47-213439132933}" destId="{E1D70112-F786-4F87-93D2-01E1BE8E4AAC}" srcOrd="2" destOrd="0" presId="urn:microsoft.com/office/officeart/2005/8/layout/orgChart1"/>
    <dgm:cxn modelId="{8E9CD00A-1480-4EB5-BE7E-C7926D286797}" type="presParOf" srcId="{8E8393AE-981C-4EDD-9A47-213439132933}" destId="{E8ED3D5E-0236-4A29-A38D-49CBAAA33E2A}" srcOrd="3" destOrd="0" presId="urn:microsoft.com/office/officeart/2005/8/layout/orgChart1"/>
    <dgm:cxn modelId="{16075E65-A00C-48D5-A357-A7CAE56A4DFC}" type="presParOf" srcId="{E8ED3D5E-0236-4A29-A38D-49CBAAA33E2A}" destId="{C77CBDEA-5DB1-4411-B705-1E400A14549E}" srcOrd="0" destOrd="0" presId="urn:microsoft.com/office/officeart/2005/8/layout/orgChart1"/>
    <dgm:cxn modelId="{DA553925-2B0B-4B3B-9E4F-F02BB70D0FB0}" type="presParOf" srcId="{C77CBDEA-5DB1-4411-B705-1E400A14549E}" destId="{FA5C192A-56A0-40A4-952B-8E9C03E55F62}" srcOrd="0" destOrd="0" presId="urn:microsoft.com/office/officeart/2005/8/layout/orgChart1"/>
    <dgm:cxn modelId="{632B23ED-6CE9-4E2A-BC65-4997D48BC597}" type="presParOf" srcId="{C77CBDEA-5DB1-4411-B705-1E400A14549E}" destId="{D3C384F6-9E03-4701-BF48-5FC5C982CE33}" srcOrd="1" destOrd="0" presId="urn:microsoft.com/office/officeart/2005/8/layout/orgChart1"/>
    <dgm:cxn modelId="{100CD6E7-AD91-45A9-8AB0-9998AA927CE7}" type="presParOf" srcId="{E8ED3D5E-0236-4A29-A38D-49CBAAA33E2A}" destId="{25640B29-3144-47D4-8EDF-6BA492A0AC4F}" srcOrd="1" destOrd="0" presId="urn:microsoft.com/office/officeart/2005/8/layout/orgChart1"/>
    <dgm:cxn modelId="{82B54330-65AD-4945-8F0B-4A6E8072117E}" type="presParOf" srcId="{E8ED3D5E-0236-4A29-A38D-49CBAAA33E2A}" destId="{4978B1EE-17F4-40CD-B516-E16131A072D4}" srcOrd="2" destOrd="0" presId="urn:microsoft.com/office/officeart/2005/8/layout/orgChart1"/>
    <dgm:cxn modelId="{21C5714C-A39A-49FF-8449-70646154871E}" type="presParOf" srcId="{8E8393AE-981C-4EDD-9A47-213439132933}" destId="{2A997E29-677A-4611-9735-F4B65097B015}" srcOrd="4" destOrd="0" presId="urn:microsoft.com/office/officeart/2005/8/layout/orgChart1"/>
    <dgm:cxn modelId="{8B2B1355-C43C-40A1-8C01-69165048C67C}" type="presParOf" srcId="{8E8393AE-981C-4EDD-9A47-213439132933}" destId="{11CF4361-10EE-4BD0-B8F0-4434CE561D2B}" srcOrd="5" destOrd="0" presId="urn:microsoft.com/office/officeart/2005/8/layout/orgChart1"/>
    <dgm:cxn modelId="{4034A857-9954-4B7F-A905-DA6A078E71C0}" type="presParOf" srcId="{11CF4361-10EE-4BD0-B8F0-4434CE561D2B}" destId="{06660222-DEF9-444F-9E21-F986455083B7}" srcOrd="0" destOrd="0" presId="urn:microsoft.com/office/officeart/2005/8/layout/orgChart1"/>
    <dgm:cxn modelId="{F56A2695-779C-4CB4-B427-1D690D7E7963}" type="presParOf" srcId="{06660222-DEF9-444F-9E21-F986455083B7}" destId="{AB1B6F6D-A9FF-41A3-A919-7E8FA7D31743}" srcOrd="0" destOrd="0" presId="urn:microsoft.com/office/officeart/2005/8/layout/orgChart1"/>
    <dgm:cxn modelId="{5826EB87-EDAF-49FE-AB3A-B9E4840DF30A}" type="presParOf" srcId="{06660222-DEF9-444F-9E21-F986455083B7}" destId="{1E92DD67-821F-4082-9381-64DBA9D5636B}" srcOrd="1" destOrd="0" presId="urn:microsoft.com/office/officeart/2005/8/layout/orgChart1"/>
    <dgm:cxn modelId="{49542483-92A2-4A14-AE7F-96A5520859E9}" type="presParOf" srcId="{11CF4361-10EE-4BD0-B8F0-4434CE561D2B}" destId="{7B550113-2A10-45C4-84BD-75C932BB3016}" srcOrd="1" destOrd="0" presId="urn:microsoft.com/office/officeart/2005/8/layout/orgChart1"/>
    <dgm:cxn modelId="{15944AD0-8D70-467A-80CF-4E2384B6E2F6}" type="presParOf" srcId="{11CF4361-10EE-4BD0-B8F0-4434CE561D2B}" destId="{D6900E56-784A-4DD5-96ED-27B6B45223B5}" srcOrd="2" destOrd="0" presId="urn:microsoft.com/office/officeart/2005/8/layout/orgChart1"/>
    <dgm:cxn modelId="{2BBD7186-35C1-4FCD-A381-DE75980AC68D}" type="presParOf" srcId="{8E8393AE-981C-4EDD-9A47-213439132933}" destId="{7D62A87B-C716-40E2-BDCB-EAACBAD21644}" srcOrd="6" destOrd="0" presId="urn:microsoft.com/office/officeart/2005/8/layout/orgChart1"/>
    <dgm:cxn modelId="{E47174F5-A164-4AAA-B259-9D74ADCC6A36}" type="presParOf" srcId="{8E8393AE-981C-4EDD-9A47-213439132933}" destId="{E670759C-C50C-4BBC-B2A8-EC1A55B02C64}" srcOrd="7" destOrd="0" presId="urn:microsoft.com/office/officeart/2005/8/layout/orgChart1"/>
    <dgm:cxn modelId="{12428324-EB2A-4E15-83BA-482BB82D5619}" type="presParOf" srcId="{E670759C-C50C-4BBC-B2A8-EC1A55B02C64}" destId="{A4C153DD-DDE5-492E-A61A-3B12A49D745F}" srcOrd="0" destOrd="0" presId="urn:microsoft.com/office/officeart/2005/8/layout/orgChart1"/>
    <dgm:cxn modelId="{B441A5E9-0931-420D-9B36-51CE0D6E8129}" type="presParOf" srcId="{A4C153DD-DDE5-492E-A61A-3B12A49D745F}" destId="{C6B3E770-124E-47CD-9FEB-2F3B80ADD390}" srcOrd="0" destOrd="0" presId="urn:microsoft.com/office/officeart/2005/8/layout/orgChart1"/>
    <dgm:cxn modelId="{C406358B-F43D-4EF7-AA47-ABC2BE474966}" type="presParOf" srcId="{A4C153DD-DDE5-492E-A61A-3B12A49D745F}" destId="{49D10832-3D86-4C11-8F48-B1772F242C58}" srcOrd="1" destOrd="0" presId="urn:microsoft.com/office/officeart/2005/8/layout/orgChart1"/>
    <dgm:cxn modelId="{30B170F1-80BE-4073-8BC0-F17D4C4CEAA9}" type="presParOf" srcId="{E670759C-C50C-4BBC-B2A8-EC1A55B02C64}" destId="{9F096F03-E72C-4369-B083-C5D2EAAD2282}" srcOrd="1" destOrd="0" presId="urn:microsoft.com/office/officeart/2005/8/layout/orgChart1"/>
    <dgm:cxn modelId="{674375B5-5EEA-404B-A0C9-46A00503EB38}" type="presParOf" srcId="{E670759C-C50C-4BBC-B2A8-EC1A55B02C64}" destId="{8A480448-CEED-4644-90B4-CA06849C02DB}" srcOrd="2" destOrd="0" presId="urn:microsoft.com/office/officeart/2005/8/layout/orgChart1"/>
    <dgm:cxn modelId="{048C164C-6A85-46A0-B4B9-5E235040BBDC}" type="presParOf" srcId="{8E8393AE-981C-4EDD-9A47-213439132933}" destId="{9D3198EF-4B64-4884-8A41-DAF5E5B5B87E}" srcOrd="8" destOrd="0" presId="urn:microsoft.com/office/officeart/2005/8/layout/orgChart1"/>
    <dgm:cxn modelId="{1529D915-697E-4CF0-AEAA-6C0BB031C891}" type="presParOf" srcId="{8E8393AE-981C-4EDD-9A47-213439132933}" destId="{1654961C-BCD6-468A-AAD6-51F15C8BC9DD}" srcOrd="9" destOrd="0" presId="urn:microsoft.com/office/officeart/2005/8/layout/orgChart1"/>
    <dgm:cxn modelId="{3331094B-E8D0-447A-AA39-33CEEAA04363}" type="presParOf" srcId="{1654961C-BCD6-468A-AAD6-51F15C8BC9DD}" destId="{7585432A-99ED-4402-B148-DD7F50FB4182}" srcOrd="0" destOrd="0" presId="urn:microsoft.com/office/officeart/2005/8/layout/orgChart1"/>
    <dgm:cxn modelId="{6D16CFB5-F05A-4B98-A8EA-9620BDA33AE0}" type="presParOf" srcId="{7585432A-99ED-4402-B148-DD7F50FB4182}" destId="{6285467D-E4C1-490D-A51A-A2B8A7C2C53E}" srcOrd="0" destOrd="0" presId="urn:microsoft.com/office/officeart/2005/8/layout/orgChart1"/>
    <dgm:cxn modelId="{11C8CDF5-99AE-48BC-B2F8-F96573E392C2}" type="presParOf" srcId="{7585432A-99ED-4402-B148-DD7F50FB4182}" destId="{663766D5-8A65-4E25-B3B4-9120D094B16A}" srcOrd="1" destOrd="0" presId="urn:microsoft.com/office/officeart/2005/8/layout/orgChart1"/>
    <dgm:cxn modelId="{1D297505-7533-4BDB-B5F6-8E71028F81C3}" type="presParOf" srcId="{1654961C-BCD6-468A-AAD6-51F15C8BC9DD}" destId="{9F731A55-6132-4D9A-B4CC-C24FE8040216}" srcOrd="1" destOrd="0" presId="urn:microsoft.com/office/officeart/2005/8/layout/orgChart1"/>
    <dgm:cxn modelId="{ECA24C98-C672-4773-8C00-96F867A3B198}" type="presParOf" srcId="{1654961C-BCD6-468A-AAD6-51F15C8BC9DD}" destId="{1D2C0A26-3224-4C5A-A8ED-1D003AD27694}" srcOrd="2" destOrd="0" presId="urn:microsoft.com/office/officeart/2005/8/layout/orgChart1"/>
    <dgm:cxn modelId="{D13A0140-C570-4E35-B8C4-290BBE30766D}" type="presParOf" srcId="{653CEC6C-5A94-48EE-B500-A68441C6F1E0}" destId="{6CAE8EFE-03E2-4022-9334-8F3BFEBC2BA2}"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949B6E-C7AE-47E5-8C7E-13E31419C36D}" type="datetimeFigureOut">
              <a:rPr lang="zh-CN" altLang="en-US" smtClean="0"/>
              <a:pPr/>
              <a:t>2018/8/3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41113-9B74-42A8-8328-2868015060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p:cNvSpPr>
            <a:spLocks noGrp="1" noChangeArrowheads="1"/>
          </p:cNvSpPr>
          <p:nvPr>
            <p:ph type="sldNum" sz="quarter"/>
          </p:nvPr>
        </p:nvSpPr>
        <p:spPr>
          <a:noFill/>
          <a:ln/>
        </p:spPr>
        <p:txBody>
          <a:bodyPr/>
          <a:lstStyle/>
          <a:p>
            <a:fld id="{1EDDB3C7-7053-4432-B4D3-D485987FD1F1}" type="slidenum">
              <a:rPr lang="en-US" altLang="zh-CN" smtClean="0">
                <a:latin typeface="Times New Roman" pitchFamily="18" charset="0"/>
              </a:rPr>
              <a:pPr/>
              <a:t>1</a:t>
            </a:fld>
            <a:endParaRPr lang="zh-CN" altLang="zh-CN" smtClean="0">
              <a:latin typeface="Times New Roman" pitchFamily="18" charset="0"/>
            </a:endParaRPr>
          </a:p>
        </p:txBody>
      </p:sp>
      <p:sp>
        <p:nvSpPr>
          <p:cNvPr id="24579" name="Rectangle 1"/>
          <p:cNvSpPr>
            <a:spLocks noGrp="1" noRot="1" noChangeAspect="1" noChangeArrowheads="1" noTextEdit="1"/>
          </p:cNvSpPr>
          <p:nvPr>
            <p:ph type="sldImg"/>
          </p:nvPr>
        </p:nvSpPr>
        <p:spPr>
          <a:xfrm>
            <a:off x="1143000" y="685800"/>
            <a:ext cx="4572000" cy="3429000"/>
          </a:xfrm>
          <a:solidFill>
            <a:srgbClr val="FFFFFF"/>
          </a:solidFill>
          <a:ln>
            <a:solidFill>
              <a:srgbClr val="000000"/>
            </a:solidFill>
            <a:miter lim="800000"/>
          </a:ln>
        </p:spPr>
      </p:sp>
      <p:sp>
        <p:nvSpPr>
          <p:cNvPr id="24580" name="Rectangle 2"/>
          <p:cNvSpPr>
            <a:spLocks noGrp="1" noChangeArrowheads="1"/>
          </p:cNvSpPr>
          <p:nvPr>
            <p:ph type="body" idx="1"/>
          </p:nvPr>
        </p:nvSpPr>
        <p:spPr>
          <a:xfrm>
            <a:off x="914400" y="4343400"/>
            <a:ext cx="5029200" cy="4114800"/>
          </a:xfrm>
          <a:noFill/>
          <a:ln/>
        </p:spPr>
        <p:txBody>
          <a:bodyPr wrap="none"/>
          <a:lstStyle/>
          <a:p>
            <a:endParaRPr lang="zh-CN" altLang="zh-CN" dirty="0"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7"/>
          <p:cNvSpPr>
            <a:spLocks noGrp="1" noChangeArrowheads="1"/>
          </p:cNvSpPr>
          <p:nvPr>
            <p:ph type="sldNum" sz="quarter"/>
          </p:nvPr>
        </p:nvSpPr>
        <p:spPr>
          <a:noFill/>
          <a:ln/>
        </p:spPr>
        <p:txBody>
          <a:bodyPr/>
          <a:lstStyle/>
          <a:p>
            <a:fld id="{0D9BD03F-F5ED-405D-A93F-302AA1B3B035}" type="slidenum">
              <a:rPr lang="en-US" altLang="zh-CN" smtClean="0">
                <a:latin typeface="Times New Roman" pitchFamily="18" charset="0"/>
              </a:rPr>
              <a:pPr/>
              <a:t>2</a:t>
            </a:fld>
            <a:endParaRPr lang="zh-CN" altLang="zh-CN" smtClean="0">
              <a:latin typeface="Times New Roman" pitchFamily="18" charset="0"/>
            </a:endParaRPr>
          </a:p>
        </p:txBody>
      </p:sp>
      <p:sp>
        <p:nvSpPr>
          <p:cNvPr id="25603" name="Rectangle 1"/>
          <p:cNvSpPr>
            <a:spLocks noGrp="1" noRot="1" noChangeAspect="1" noChangeArrowheads="1" noTextEdit="1"/>
          </p:cNvSpPr>
          <p:nvPr>
            <p:ph type="sldImg"/>
          </p:nvPr>
        </p:nvSpPr>
        <p:spPr>
          <a:xfrm>
            <a:off x="1143000" y="685800"/>
            <a:ext cx="4572000" cy="3429000"/>
          </a:xfrm>
          <a:solidFill>
            <a:srgbClr val="FFFFFF"/>
          </a:solidFill>
          <a:ln>
            <a:solidFill>
              <a:srgbClr val="000000"/>
            </a:solidFill>
            <a:miter lim="800000"/>
          </a:ln>
        </p:spPr>
      </p:sp>
      <p:sp>
        <p:nvSpPr>
          <p:cNvPr id="25604" name="Rectangle 2"/>
          <p:cNvSpPr>
            <a:spLocks noGrp="1" noChangeArrowheads="1"/>
          </p:cNvSpPr>
          <p:nvPr>
            <p:ph type="body" idx="1"/>
          </p:nvPr>
        </p:nvSpPr>
        <p:spPr>
          <a:xfrm>
            <a:off x="914400" y="4343400"/>
            <a:ext cx="5029200" cy="4114800"/>
          </a:xfrm>
          <a:noFill/>
          <a:ln/>
        </p:spPr>
        <p:txBody>
          <a:bodyPr wrap="none"/>
          <a:lstStyle/>
          <a:p>
            <a:endParaRPr lang="zh-CN" altLang="zh-CN"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7"/>
          <p:cNvSpPr>
            <a:spLocks noGrp="1" noChangeArrowheads="1"/>
          </p:cNvSpPr>
          <p:nvPr>
            <p:ph type="sldNum" sz="quarter"/>
          </p:nvPr>
        </p:nvSpPr>
        <p:spPr>
          <a:noFill/>
          <a:ln/>
        </p:spPr>
        <p:txBody>
          <a:bodyPr/>
          <a:lstStyle/>
          <a:p>
            <a:fld id="{75FDE91E-4259-4E58-BD08-BE01013630DB}" type="slidenum">
              <a:rPr lang="en-US" altLang="zh-CN" smtClean="0">
                <a:latin typeface="Times New Roman" pitchFamily="18" charset="0"/>
              </a:rPr>
              <a:pPr/>
              <a:t>3</a:t>
            </a:fld>
            <a:endParaRPr lang="zh-CN" altLang="zh-CN" smtClean="0">
              <a:latin typeface="Times New Roman" pitchFamily="18" charset="0"/>
            </a:endParaRPr>
          </a:p>
        </p:txBody>
      </p:sp>
      <p:sp>
        <p:nvSpPr>
          <p:cNvPr id="27651" name="Rectangle 1"/>
          <p:cNvSpPr>
            <a:spLocks noGrp="1" noRot="1" noChangeAspect="1" noChangeArrowheads="1" noTextEdit="1"/>
          </p:cNvSpPr>
          <p:nvPr>
            <p:ph type="sldImg"/>
          </p:nvPr>
        </p:nvSpPr>
        <p:spPr>
          <a:xfrm>
            <a:off x="1143000" y="685800"/>
            <a:ext cx="4572000" cy="3429000"/>
          </a:xfrm>
          <a:solidFill>
            <a:srgbClr val="FFFFFF"/>
          </a:solidFill>
          <a:ln>
            <a:solidFill>
              <a:srgbClr val="000000"/>
            </a:solidFill>
            <a:miter lim="800000"/>
          </a:ln>
        </p:spPr>
      </p:sp>
      <p:sp>
        <p:nvSpPr>
          <p:cNvPr id="27652" name="Rectangle 2"/>
          <p:cNvSpPr>
            <a:spLocks noGrp="1" noChangeArrowheads="1"/>
          </p:cNvSpPr>
          <p:nvPr>
            <p:ph type="body" idx="1"/>
          </p:nvPr>
        </p:nvSpPr>
        <p:spPr>
          <a:xfrm>
            <a:off x="914400" y="4343400"/>
            <a:ext cx="5029200" cy="4114800"/>
          </a:xfrm>
          <a:noFill/>
          <a:ln/>
        </p:spPr>
        <p:txBody>
          <a:bodyPr wrap="none"/>
          <a:lstStyle/>
          <a:p>
            <a:endParaRPr lang="zh-CN" altLang="zh-CN"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7"/>
          <p:cNvSpPr>
            <a:spLocks noGrp="1" noChangeArrowheads="1"/>
          </p:cNvSpPr>
          <p:nvPr>
            <p:ph type="sldNum" sz="quarter"/>
          </p:nvPr>
        </p:nvSpPr>
        <p:spPr>
          <a:noFill/>
          <a:ln/>
        </p:spPr>
        <p:txBody>
          <a:bodyPr/>
          <a:lstStyle/>
          <a:p>
            <a:fld id="{6E523D8A-48A0-45E6-836F-046105664285}" type="slidenum">
              <a:rPr lang="en-US" altLang="zh-CN" smtClean="0">
                <a:latin typeface="Times New Roman" pitchFamily="18" charset="0"/>
              </a:rPr>
              <a:pPr/>
              <a:t>5</a:t>
            </a:fld>
            <a:endParaRPr lang="zh-CN" altLang="zh-CN" smtClean="0">
              <a:latin typeface="Times New Roman" pitchFamily="18" charset="0"/>
            </a:endParaRPr>
          </a:p>
        </p:txBody>
      </p:sp>
      <p:sp>
        <p:nvSpPr>
          <p:cNvPr id="26627" name="Rectangle 1"/>
          <p:cNvSpPr>
            <a:spLocks noGrp="1" noRot="1" noChangeAspect="1" noChangeArrowheads="1" noTextEdit="1"/>
          </p:cNvSpPr>
          <p:nvPr>
            <p:ph type="sldImg"/>
          </p:nvPr>
        </p:nvSpPr>
        <p:spPr>
          <a:xfrm>
            <a:off x="1143000" y="685800"/>
            <a:ext cx="4572000" cy="3429000"/>
          </a:xfrm>
          <a:solidFill>
            <a:srgbClr val="FFFFFF"/>
          </a:solidFill>
          <a:ln>
            <a:solidFill>
              <a:srgbClr val="000000"/>
            </a:solidFill>
            <a:miter lim="800000"/>
          </a:ln>
        </p:spPr>
      </p:sp>
      <p:sp>
        <p:nvSpPr>
          <p:cNvPr id="26628" name="Rectangle 2"/>
          <p:cNvSpPr>
            <a:spLocks noGrp="1" noChangeArrowheads="1"/>
          </p:cNvSpPr>
          <p:nvPr>
            <p:ph type="body" idx="1"/>
          </p:nvPr>
        </p:nvSpPr>
        <p:spPr>
          <a:xfrm>
            <a:off x="914400" y="4343400"/>
            <a:ext cx="5029200" cy="4114800"/>
          </a:xfrm>
          <a:noFill/>
          <a:ln/>
        </p:spPr>
        <p:txBody>
          <a:bodyPr wrap="none"/>
          <a:lstStyle/>
          <a:p>
            <a:endParaRPr lang="zh-CN" altLang="zh-CN"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EFFEBD-891F-48BC-AB23-8D192E149FCD}" type="slidenum">
              <a:rPr lang="zh-CN" altLang="en-US" smtClean="0"/>
              <a:pPr/>
              <a:t>32</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diagramQuickStyle" Target="../diagrams/quickStyle1.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diagramLayout" Target="../diagrams/layout1.xml"/><Relationship Id="rId5" Type="http://schemas.openxmlformats.org/officeDocument/2006/relationships/image" Target="../media/image7.png"/><Relationship Id="rId10" Type="http://schemas.openxmlformats.org/officeDocument/2006/relationships/diagramData" Target="../diagrams/data1.xml"/><Relationship Id="rId4" Type="http://schemas.openxmlformats.org/officeDocument/2006/relationships/image" Target="../media/image6.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diagramColors" Target="../diagrams/colors2.xm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diagramQuickStyle" Target="../diagrams/quickStyle2.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diagramLayout" Target="../diagrams/layout2.xml"/><Relationship Id="rId5" Type="http://schemas.openxmlformats.org/officeDocument/2006/relationships/image" Target="../media/image7.png"/><Relationship Id="rId10" Type="http://schemas.openxmlformats.org/officeDocument/2006/relationships/diagramData" Target="../diagrams/data2.xml"/><Relationship Id="rId4" Type="http://schemas.openxmlformats.org/officeDocument/2006/relationships/image" Target="../media/image6.png"/><Relationship Id="rId9"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_rels/slide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6.png"/><Relationship Id="rId4" Type="http://schemas.openxmlformats.org/officeDocument/2006/relationships/image" Target="../media/image7.png"/><Relationship Id="rId9" Type="http://schemas.openxmlformats.org/officeDocument/2006/relationships/slide" Target="slide3.xml"/></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slide" Target="slide3.xml"/><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12.xml"/><Relationship Id="rId3" Type="http://schemas.openxmlformats.org/officeDocument/2006/relationships/image" Target="../media/image13.jpeg"/><Relationship Id="rId7" Type="http://schemas.openxmlformats.org/officeDocument/2006/relationships/image" Target="../media/image7.png"/><Relationship Id="rId12" Type="http://schemas.openxmlformats.org/officeDocument/2006/relationships/slide" Target="slide11.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4.png"/><Relationship Id="rId9" Type="http://schemas.openxmlformats.org/officeDocument/2006/relationships/image" Target="../media/image9.png"/><Relationship Id="rId14" Type="http://schemas.openxmlformats.org/officeDocument/2006/relationships/slide" Target="slide13.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jpeg"/><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4.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jpeg"/><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4.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468313" y="836613"/>
            <a:ext cx="8116887" cy="1143000"/>
          </a:xfrm>
          <a:prstGeom prst="rect">
            <a:avLst/>
          </a:prstGeom>
          <a:gradFill rotWithShape="0">
            <a:gsLst>
              <a:gs pos="0">
                <a:srgbClr val="002F00"/>
              </a:gs>
              <a:gs pos="50000">
                <a:srgbClr val="006600"/>
              </a:gs>
              <a:gs pos="100000">
                <a:srgbClr val="002F00"/>
              </a:gs>
            </a:gsLst>
            <a:lin ang="5400000" scaled="1"/>
          </a:gradFill>
          <a:ln w="9525" cap="flat">
            <a:noFill/>
            <a:round/>
            <a:headEnd/>
            <a:tailEnd/>
          </a:ln>
          <a:effectLst/>
        </p:spPr>
        <p:txBody>
          <a:bodyPr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zh-CN" sz="5400" b="1" dirty="0">
                <a:solidFill>
                  <a:srgbClr val="FFFF00"/>
                </a:solidFill>
                <a:effectLst>
                  <a:outerShdw blurRad="38100" dist="38100" dir="2700000" algn="tl">
                    <a:srgbClr val="000000"/>
                  </a:outerShdw>
                </a:effectLst>
                <a:latin typeface="隶书" pitchFamily="49" charset="0"/>
              </a:rPr>
              <a:t>  学前教育政策</a:t>
            </a:r>
            <a:r>
              <a:rPr lang="zh-CN" altLang="en-US" sz="5400" b="1" dirty="0">
                <a:solidFill>
                  <a:srgbClr val="FFFF00"/>
                </a:solidFill>
                <a:effectLst>
                  <a:outerShdw blurRad="38100" dist="38100" dir="2700000" algn="tl">
                    <a:srgbClr val="000000"/>
                  </a:outerShdw>
                </a:effectLst>
                <a:latin typeface="隶书" pitchFamily="49" charset="0"/>
              </a:rPr>
              <a:t>法规</a:t>
            </a:r>
            <a:endParaRPr lang="zh-CN" sz="5400" b="1" dirty="0">
              <a:solidFill>
                <a:srgbClr val="FFFF00"/>
              </a:solidFill>
              <a:effectLst>
                <a:outerShdw blurRad="38100" dist="38100" dir="2700000" algn="tl">
                  <a:srgbClr val="000000"/>
                </a:outerShdw>
              </a:effectLst>
              <a:latin typeface="隶书" pitchFamily="49" charset="0"/>
            </a:endParaRPr>
          </a:p>
        </p:txBody>
      </p:sp>
      <p:sp>
        <p:nvSpPr>
          <p:cNvPr id="4098" name="Text Box 2"/>
          <p:cNvSpPr txBox="1">
            <a:spLocks noChangeArrowheads="1"/>
          </p:cNvSpPr>
          <p:nvPr/>
        </p:nvSpPr>
        <p:spPr bwMode="auto">
          <a:xfrm>
            <a:off x="468313" y="3717925"/>
            <a:ext cx="7961312" cy="1703388"/>
          </a:xfrm>
          <a:prstGeom prst="rect">
            <a:avLst/>
          </a:prstGeom>
          <a:gradFill rotWithShape="0">
            <a:gsLst>
              <a:gs pos="0">
                <a:srgbClr val="002F00"/>
              </a:gs>
              <a:gs pos="50000">
                <a:srgbClr val="006600"/>
              </a:gs>
              <a:gs pos="100000">
                <a:srgbClr val="002F00"/>
              </a:gs>
            </a:gsLst>
            <a:lin ang="5400000" scaled="1"/>
          </a:gradFill>
          <a:ln w="9525" cap="flat">
            <a:noFill/>
            <a:round/>
            <a:headEnd/>
            <a:tailEnd/>
          </a:ln>
          <a:effectLst/>
        </p:spPr>
        <p:txBody>
          <a:bodyPr/>
          <a:lstStyle/>
          <a:p>
            <a:pPr marL="341313" indent="-341313" algn="ctr">
              <a:lnSpc>
                <a:spcPct val="80000"/>
              </a:lnSpc>
              <a:spcBef>
                <a:spcPts val="600"/>
              </a:spcBef>
              <a:buClr>
                <a:srgbClr val="FFCC00"/>
              </a:buClr>
              <a:buSzPct val="120000"/>
              <a:buFont typeface="楷体_GB2312" pitchFamily="49"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zh-CN" sz="2400" b="1" dirty="0">
              <a:solidFill>
                <a:srgbClr val="00C600"/>
              </a:solidFill>
              <a:effectLst>
                <a:outerShdw blurRad="38100" dist="38100" dir="2700000" algn="tl">
                  <a:srgbClr val="000000"/>
                </a:outerShdw>
              </a:effectLst>
              <a:latin typeface="楷体_GB2312" pitchFamily="49" charset="0"/>
            </a:endParaRPr>
          </a:p>
          <a:p>
            <a:pPr marL="341313" indent="-341313" algn="ctr">
              <a:lnSpc>
                <a:spcPct val="80000"/>
              </a:lnSpc>
              <a:spcBef>
                <a:spcPts val="600"/>
              </a:spcBef>
              <a:buClr>
                <a:srgbClr val="FFCC00"/>
              </a:buClr>
              <a:buSzPct val="120000"/>
              <a:buFont typeface="楷体_GB2312" pitchFamily="49"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2400" b="1" dirty="0">
                <a:solidFill>
                  <a:srgbClr val="FFFF00"/>
                </a:solidFill>
                <a:effectLst>
                  <a:outerShdw blurRad="38100" dist="38100" dir="2700000" algn="tl">
                    <a:srgbClr val="000000"/>
                  </a:outerShdw>
                </a:effectLst>
                <a:latin typeface="楷体_GB2312" pitchFamily="49" charset="0"/>
              </a:rPr>
              <a:t>大连职业技术学院</a:t>
            </a:r>
          </a:p>
          <a:p>
            <a:pPr marL="341313" indent="-341313" algn="ctr">
              <a:lnSpc>
                <a:spcPct val="80000"/>
              </a:lnSpc>
              <a:spcBef>
                <a:spcPts val="600"/>
              </a:spcBef>
              <a:buClr>
                <a:srgbClr val="FFCC00"/>
              </a:buClr>
              <a:buSzPct val="120000"/>
              <a:buFont typeface="楷体_GB2312" pitchFamily="49"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zh-CN" sz="2400" b="1" dirty="0">
              <a:solidFill>
                <a:srgbClr val="FFFF00"/>
              </a:solidFill>
              <a:effectLst>
                <a:outerShdw blurRad="38100" dist="38100" dir="2700000" algn="tl">
                  <a:srgbClr val="000000"/>
                </a:outerShdw>
              </a:effectLst>
              <a:latin typeface="楷体_GB2312" pitchFamily="49" charset="0"/>
            </a:endParaRPr>
          </a:p>
        </p:txBody>
      </p:sp>
      <p:sp>
        <p:nvSpPr>
          <p:cNvPr id="3076" name="Rectangle 3"/>
          <p:cNvSpPr>
            <a:spLocks noChangeArrowheads="1"/>
          </p:cNvSpPr>
          <p:nvPr/>
        </p:nvSpPr>
        <p:spPr bwMode="auto">
          <a:xfrm>
            <a:off x="3563938" y="5661025"/>
            <a:ext cx="1944687" cy="576263"/>
          </a:xfrm>
          <a:prstGeom prst="rect">
            <a:avLst/>
          </a:prstGeom>
          <a:solidFill>
            <a:srgbClr val="FFFF00"/>
          </a:solidFill>
          <a:ln w="9525">
            <a:noFill/>
            <a:round/>
            <a:headEnd/>
            <a:tailEnd/>
          </a:ln>
        </p:spPr>
        <p:txBody>
          <a:bodyPr wrap="none" lIns="90000" tIns="46800" rIns="90000" bIns="46800" anchor="ctr"/>
          <a:lstStyle/>
          <a:p>
            <a:pPr marL="342900" indent="-341313" algn="ctr">
              <a:lnSpc>
                <a:spcPct val="90000"/>
              </a:lnSpc>
              <a:spcBef>
                <a:spcPts val="900"/>
              </a:spcBef>
              <a:buClrTx/>
              <a:buSzPct val="60000"/>
              <a:buFontTx/>
              <a:buNone/>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zh-CN" altLang="zh-CN" sz="3600" b="1">
                <a:solidFill>
                  <a:srgbClr val="006600"/>
                </a:solidFill>
                <a:latin typeface="宋体" charset="-122"/>
              </a:rPr>
              <a:t>2018.7</a:t>
            </a:r>
          </a:p>
        </p:txBody>
      </p:sp>
      <p:pic>
        <p:nvPicPr>
          <p:cNvPr id="3077" name="Picture 4"/>
          <p:cNvPicPr>
            <a:picLocks noChangeAspect="1" noChangeArrowheads="1"/>
          </p:cNvPicPr>
          <p:nvPr/>
        </p:nvPicPr>
        <p:blipFill>
          <a:blip r:embed="rId3"/>
          <a:srcRect/>
          <a:stretch>
            <a:fillRect/>
          </a:stretch>
        </p:blipFill>
        <p:spPr bwMode="auto">
          <a:xfrm>
            <a:off x="0" y="6445250"/>
            <a:ext cx="9144000" cy="412750"/>
          </a:xfrm>
          <a:prstGeom prst="rect">
            <a:avLst/>
          </a:prstGeom>
          <a:noFill/>
          <a:ln w="9525">
            <a:noFill/>
            <a:round/>
            <a:headEnd/>
            <a:tailEnd/>
          </a:ln>
        </p:spPr>
      </p:pic>
      <p:pic>
        <p:nvPicPr>
          <p:cNvPr id="3078" name="Picture 5"/>
          <p:cNvPicPr>
            <a:picLocks noChangeAspect="1" noChangeArrowheads="1"/>
          </p:cNvPicPr>
          <p:nvPr/>
        </p:nvPicPr>
        <p:blipFill>
          <a:blip r:embed="rId4"/>
          <a:srcRect/>
          <a:stretch>
            <a:fillRect/>
          </a:stretch>
        </p:blipFill>
        <p:spPr bwMode="auto">
          <a:xfrm>
            <a:off x="3419475" y="1844675"/>
            <a:ext cx="2206625" cy="227965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614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614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614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615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615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615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106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a:effectLst>
            <a:outerShdw dist="107763" dir="18900000" algn="ctr" rotWithShape="0">
              <a:srgbClr val="808080">
                <a:alpha val="50000"/>
              </a:srgbClr>
            </a:outerShdw>
          </a:effectLst>
        </p:spPr>
      </p:pic>
      <p:sp>
        <p:nvSpPr>
          <p:cNvPr id="6154" name="Text Box 15"/>
          <p:cNvSpPr txBox="1">
            <a:spLocks noChangeArrowheads="1"/>
          </p:cNvSpPr>
          <p:nvPr/>
        </p:nvSpPr>
        <p:spPr bwMode="auto">
          <a:xfrm>
            <a:off x="0" y="1549400"/>
            <a:ext cx="8651875" cy="1200329"/>
          </a:xfrm>
          <a:prstGeom prst="rect">
            <a:avLst/>
          </a:prstGeom>
          <a:noFill/>
          <a:ln w="9525">
            <a:noFill/>
            <a:miter lim="800000"/>
            <a:headEnd/>
            <a:tailEnd/>
          </a:ln>
        </p:spPr>
        <p:txBody>
          <a:bodyPr>
            <a:spAutoFit/>
          </a:bodyPr>
          <a:lstStyle/>
          <a:p>
            <a:pPr>
              <a:defRPr/>
            </a:pPr>
            <a:r>
              <a:rPr lang="zh-CN" altLang="en-US" sz="2400" dirty="0">
                <a:latin typeface="黑体" pitchFamily="2" charset="-122"/>
                <a:ea typeface="黑体" pitchFamily="2" charset="-122"/>
              </a:rPr>
              <a:t>（二</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教育政策的协调功能</a:t>
            </a:r>
          </a:p>
          <a:p>
            <a:pPr>
              <a:defRPr/>
            </a:pPr>
            <a:r>
              <a:rPr lang="zh-CN" altLang="en-US" sz="2400" dirty="0">
                <a:latin typeface="+mn-ea"/>
              </a:rPr>
              <a:t>    </a:t>
            </a:r>
            <a:r>
              <a:rPr lang="zh-CN" altLang="en-US" sz="2400" b="1" dirty="0">
                <a:latin typeface="+mn-ea"/>
              </a:rPr>
              <a:t>教育政策的协调功能，是指教育政策在社会发展过程中能起到协调和平衡各种教育关系的作用。</a:t>
            </a:r>
          </a:p>
        </p:txBody>
      </p:sp>
      <p:sp>
        <p:nvSpPr>
          <p:cNvPr id="6155" name="Text Box 19"/>
          <p:cNvSpPr txBox="1">
            <a:spLocks noChangeArrowheads="1"/>
          </p:cNvSpPr>
          <p:nvPr/>
        </p:nvSpPr>
        <p:spPr bwMode="auto">
          <a:xfrm>
            <a:off x="0" y="0"/>
            <a:ext cx="6083717"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graphicFrame>
        <p:nvGraphicFramePr>
          <p:cNvPr id="16" name="图示 15"/>
          <p:cNvGraphicFramePr/>
          <p:nvPr/>
        </p:nvGraphicFramePr>
        <p:xfrm>
          <a:off x="381000" y="2819400"/>
          <a:ext cx="8204200" cy="30099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5" name="Text Box 12"/>
          <p:cNvSpPr txBox="1">
            <a:spLocks noChangeArrowheads="1"/>
          </p:cNvSpPr>
          <p:nvPr/>
        </p:nvSpPr>
        <p:spPr bwMode="auto">
          <a:xfrm>
            <a:off x="0" y="838200"/>
            <a:ext cx="5310641"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1</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我国教育政策概述</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717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717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717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717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717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717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717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7178" name="Text Box 14"/>
          <p:cNvSpPr txBox="1">
            <a:spLocks noChangeArrowheads="1"/>
          </p:cNvSpPr>
          <p:nvPr/>
        </p:nvSpPr>
        <p:spPr bwMode="auto">
          <a:xfrm>
            <a:off x="214282" y="1785926"/>
            <a:ext cx="3786214" cy="523220"/>
          </a:xfrm>
          <a:prstGeom prst="rect">
            <a:avLst/>
          </a:prstGeom>
          <a:noFill/>
          <a:ln w="9525">
            <a:noFill/>
            <a:miter lim="800000"/>
            <a:headEnd/>
            <a:tailEnd/>
          </a:ln>
        </p:spPr>
        <p:txBody>
          <a:bodyPr wrap="square">
            <a:spAutoFit/>
          </a:bodyPr>
          <a:lstStyle/>
          <a:p>
            <a:pPr algn="l">
              <a:lnSpc>
                <a:spcPct val="100000"/>
              </a:lnSpc>
            </a:pPr>
            <a:r>
              <a:rPr lang="zh-CN" altLang="en-US" sz="2800" dirty="0">
                <a:latin typeface="黑体" pitchFamily="2" charset="-122"/>
                <a:ea typeface="黑体" pitchFamily="2" charset="-122"/>
              </a:rPr>
              <a:t>三、教育政策的分类</a:t>
            </a:r>
          </a:p>
        </p:txBody>
      </p:sp>
      <p:sp>
        <p:nvSpPr>
          <p:cNvPr id="7179" name="Text Box 17"/>
          <p:cNvSpPr txBox="1">
            <a:spLocks noChangeArrowheads="1"/>
          </p:cNvSpPr>
          <p:nvPr/>
        </p:nvSpPr>
        <p:spPr bwMode="auto">
          <a:xfrm>
            <a:off x="0" y="0"/>
            <a:ext cx="6083717"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825500"/>
            <a:ext cx="554694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1</a:t>
            </a:r>
            <a:r>
              <a:rPr lang="zh-CN" altLang="en-US" sz="3600" dirty="0" smtClean="0">
                <a:latin typeface="楷体_GB2312" pitchFamily="49" charset="-122"/>
                <a:ea typeface="楷体_GB2312" pitchFamily="49" charset="-122"/>
              </a:rPr>
              <a:t>  我国</a:t>
            </a:r>
            <a:r>
              <a:rPr lang="zh-CN" altLang="en-US" sz="3600" dirty="0">
                <a:latin typeface="楷体_GB2312" pitchFamily="49" charset="-122"/>
                <a:ea typeface="楷体_GB2312" pitchFamily="49" charset="-122"/>
              </a:rPr>
              <a:t>教育政策概述</a:t>
            </a:r>
          </a:p>
        </p:txBody>
      </p:sp>
      <p:sp>
        <p:nvSpPr>
          <p:cNvPr id="7184" name="AutoShape 16"/>
          <p:cNvSpPr>
            <a:spLocks noChangeArrowheads="1"/>
          </p:cNvSpPr>
          <p:nvPr/>
        </p:nvSpPr>
        <p:spPr bwMode="auto">
          <a:xfrm>
            <a:off x="241300" y="2298700"/>
            <a:ext cx="8902700" cy="3657600"/>
          </a:xfrm>
          <a:prstGeom prst="cloudCallout">
            <a:avLst>
              <a:gd name="adj1" fmla="val -10343"/>
              <a:gd name="adj2" fmla="val 8810"/>
            </a:avLst>
          </a:prstGeom>
          <a:solidFill>
            <a:schemeClr val="accent1"/>
          </a:solidFill>
          <a:ln w="9525">
            <a:noFill/>
            <a:round/>
            <a:headEnd/>
            <a:tailEnd/>
          </a:ln>
          <a:effectLst>
            <a:prstShdw prst="shdw17" dist="17961" dir="2700000">
              <a:schemeClr val="accent1">
                <a:gamma/>
                <a:shade val="60000"/>
                <a:invGamma/>
              </a:schemeClr>
            </a:prstShdw>
          </a:effectLst>
        </p:spPr>
        <p:txBody>
          <a:bodyPr/>
          <a:lstStyle/>
          <a:p>
            <a:pPr>
              <a:defRPr/>
            </a:pPr>
            <a:r>
              <a:rPr lang="zh-CN" altLang="en-US" sz="2400" dirty="0">
                <a:latin typeface="+mn-ea"/>
              </a:rPr>
              <a:t>按照一定的标准可以将我国的教育政策作不同的分类。</a:t>
            </a:r>
          </a:p>
          <a:p>
            <a:pPr>
              <a:defRPr/>
            </a:pPr>
            <a:r>
              <a:rPr lang="zh-CN" altLang="en-US" sz="2400" dirty="0">
                <a:latin typeface="黑体" pitchFamily="2" charset="-122"/>
                <a:ea typeface="黑体" pitchFamily="2" charset="-122"/>
              </a:rPr>
              <a:t>（一</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根据教育政策制定的主体，可划分为党的教育政策和国家的教育政策</a:t>
            </a:r>
          </a:p>
          <a:p>
            <a:pPr>
              <a:defRPr/>
            </a:pPr>
            <a:endParaRPr lang="zh-CN" altLang="en-US" sz="2400" dirty="0">
              <a:latin typeface="黑体" pitchFamily="2" charset="-122"/>
              <a:ea typeface="黑体" pitchFamily="2" charset="-122"/>
            </a:endParaRPr>
          </a:p>
          <a:p>
            <a:pPr>
              <a:defRPr/>
            </a:pPr>
            <a:r>
              <a:rPr lang="zh-CN" altLang="en-US" sz="2400" dirty="0">
                <a:latin typeface="黑体" pitchFamily="2" charset="-122"/>
                <a:ea typeface="黑体" pitchFamily="2" charset="-122"/>
              </a:rPr>
              <a:t>（二</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根据教育政策内容的影响力，可划分为基本政策和具体政策</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819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819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819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819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819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820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820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8202" name="Text Box 14"/>
          <p:cNvSpPr txBox="1">
            <a:spLocks noChangeArrowheads="1"/>
          </p:cNvSpPr>
          <p:nvPr/>
        </p:nvSpPr>
        <p:spPr bwMode="auto">
          <a:xfrm>
            <a:off x="0" y="1698625"/>
            <a:ext cx="4095750" cy="519113"/>
          </a:xfrm>
          <a:prstGeom prst="rect">
            <a:avLst/>
          </a:prstGeom>
          <a:noFill/>
          <a:ln w="9525">
            <a:noFill/>
            <a:miter lim="800000"/>
            <a:headEnd/>
            <a:tailEnd/>
          </a:ln>
        </p:spPr>
        <p:txBody>
          <a:bodyPr wrap="none">
            <a:spAutoFit/>
          </a:bodyPr>
          <a:lstStyle/>
          <a:p>
            <a:pPr algn="l">
              <a:lnSpc>
                <a:spcPct val="100000"/>
              </a:lnSpc>
            </a:pPr>
            <a:r>
              <a:rPr lang="zh-CN" altLang="en-US" sz="2800" dirty="0">
                <a:latin typeface="黑体" pitchFamily="2" charset="-122"/>
                <a:ea typeface="黑体" pitchFamily="2" charset="-122"/>
              </a:rPr>
              <a:t>四、教育政策的基本特点</a:t>
            </a:r>
          </a:p>
        </p:txBody>
      </p:sp>
      <p:sp>
        <p:nvSpPr>
          <p:cNvPr id="8203" name="Text Box 17"/>
          <p:cNvSpPr txBox="1">
            <a:spLocks noChangeArrowheads="1"/>
          </p:cNvSpPr>
          <p:nvPr/>
        </p:nvSpPr>
        <p:spPr bwMode="auto">
          <a:xfrm>
            <a:off x="0" y="0"/>
            <a:ext cx="7072330" cy="707886"/>
          </a:xfrm>
          <a:prstGeom prst="rect">
            <a:avLst/>
          </a:prstGeom>
          <a:noFill/>
          <a:ln w="9525">
            <a:noFill/>
            <a:miter lim="800000"/>
            <a:headEnd/>
            <a:tailEnd/>
          </a:ln>
        </p:spPr>
        <p:txBody>
          <a:bodyPr wrap="square">
            <a:spAutoFit/>
          </a:bodyPr>
          <a:lstStyle/>
          <a:p>
            <a:pPr algn="l">
              <a:lnSpc>
                <a:spcPct val="100000"/>
              </a:lnSpc>
            </a:pPr>
            <a:r>
              <a:rPr lang="zh-CN" altLang="en-US" sz="4000" dirty="0" smtClean="0">
                <a:solidFill>
                  <a:schemeClr val="bg1"/>
                </a:solidFill>
                <a:latin typeface="隶书" pitchFamily="49" charset="-122"/>
                <a:ea typeface="隶书" pitchFamily="49" charset="-122"/>
              </a:rPr>
              <a:t> 课题一   教育</a:t>
            </a:r>
            <a:r>
              <a:rPr lang="zh-CN" altLang="en-US" sz="4000" dirty="0">
                <a:solidFill>
                  <a:schemeClr val="bg1"/>
                </a:solidFill>
                <a:latin typeface="隶书" pitchFamily="49" charset="-122"/>
                <a:ea typeface="隶书" pitchFamily="49" charset="-122"/>
              </a:rPr>
              <a:t>政策与法规</a:t>
            </a:r>
          </a:p>
        </p:txBody>
      </p:sp>
      <p:sp>
        <p:nvSpPr>
          <p:cNvPr id="8204" name="Text Box 12"/>
          <p:cNvSpPr txBox="1">
            <a:spLocks noChangeArrowheads="1"/>
          </p:cNvSpPr>
          <p:nvPr/>
        </p:nvSpPr>
        <p:spPr bwMode="auto">
          <a:xfrm>
            <a:off x="0" y="898525"/>
            <a:ext cx="184150" cy="641350"/>
          </a:xfrm>
          <a:prstGeom prst="rect">
            <a:avLst/>
          </a:prstGeom>
          <a:solidFill>
            <a:schemeClr val="accent1"/>
          </a:solidFill>
          <a:ln w="9525">
            <a:noFill/>
            <a:miter lim="800000"/>
            <a:headEnd/>
            <a:tailEnd/>
          </a:ln>
        </p:spPr>
        <p:txBody>
          <a:bodyPr wrap="none">
            <a:spAutoFit/>
          </a:bodyPr>
          <a:lstStyle/>
          <a:p>
            <a:pPr algn="l">
              <a:lnSpc>
                <a:spcPct val="100000"/>
              </a:lnSpc>
            </a:pPr>
            <a:endParaRPr lang="zh-CN" altLang="en-US" sz="3600">
              <a:latin typeface="楷体_GB2312" pitchFamily="49" charset="-122"/>
              <a:ea typeface="楷体_GB2312" pitchFamily="49" charset="-122"/>
            </a:endParaRPr>
          </a:p>
        </p:txBody>
      </p:sp>
      <p:graphicFrame>
        <p:nvGraphicFramePr>
          <p:cNvPr id="14" name="图示 13"/>
          <p:cNvGraphicFramePr/>
          <p:nvPr/>
        </p:nvGraphicFramePr>
        <p:xfrm>
          <a:off x="381000" y="2159000"/>
          <a:ext cx="8369300" cy="39624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2" name="Text Box 12"/>
          <p:cNvSpPr txBox="1">
            <a:spLocks noChangeArrowheads="1"/>
          </p:cNvSpPr>
          <p:nvPr/>
        </p:nvSpPr>
        <p:spPr bwMode="auto">
          <a:xfrm>
            <a:off x="0" y="825500"/>
            <a:ext cx="5313878"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1</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我国教育政策概述</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921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922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922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922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922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922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922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9226" name="Text Box 17"/>
          <p:cNvSpPr txBox="1">
            <a:spLocks noChangeArrowheads="1"/>
          </p:cNvSpPr>
          <p:nvPr/>
        </p:nvSpPr>
        <p:spPr bwMode="auto">
          <a:xfrm>
            <a:off x="58738" y="-26988"/>
            <a:ext cx="582723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800100"/>
            <a:ext cx="554694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2</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我国教育法律体系</a:t>
            </a:r>
          </a:p>
        </p:txBody>
      </p:sp>
      <p:sp>
        <p:nvSpPr>
          <p:cNvPr id="9228" name="AutoShape 16"/>
          <p:cNvSpPr>
            <a:spLocks noChangeArrowheads="1"/>
          </p:cNvSpPr>
          <p:nvPr/>
        </p:nvSpPr>
        <p:spPr bwMode="auto">
          <a:xfrm>
            <a:off x="0" y="1639888"/>
            <a:ext cx="4167188" cy="578882"/>
          </a:xfrm>
          <a:prstGeom prst="roundRect">
            <a:avLst>
              <a:gd name="adj" fmla="val 16667"/>
            </a:avLst>
          </a:prstGeom>
          <a:solidFill>
            <a:srgbClr val="FFCC99"/>
          </a:solidFill>
          <a:ln w="9525" algn="ctr">
            <a:noFill/>
            <a:round/>
            <a:headEnd/>
            <a:tailEnd/>
          </a:ln>
          <a:effectLst>
            <a:prstShdw prst="shdw17" dist="17961" dir="2700000">
              <a:srgbClr val="997A5C"/>
            </a:prstShdw>
          </a:effectLst>
        </p:spPr>
        <p:txBody>
          <a:bodyPr anchor="ctr">
            <a:spAutoFit/>
          </a:bodyPr>
          <a:lstStyle/>
          <a:p>
            <a:pPr>
              <a:lnSpc>
                <a:spcPct val="100000"/>
              </a:lnSpc>
            </a:pPr>
            <a:r>
              <a:rPr lang="zh-CN" altLang="en-US" sz="2800" dirty="0">
                <a:latin typeface="黑体" pitchFamily="2" charset="-122"/>
                <a:ea typeface="黑体" pitchFamily="2" charset="-122"/>
              </a:rPr>
              <a:t>一、教育法的基本内容</a:t>
            </a:r>
          </a:p>
        </p:txBody>
      </p:sp>
      <p:sp>
        <p:nvSpPr>
          <p:cNvPr id="9229" name="Text Box 18"/>
          <p:cNvSpPr txBox="1">
            <a:spLocks noChangeArrowheads="1"/>
          </p:cNvSpPr>
          <p:nvPr/>
        </p:nvSpPr>
        <p:spPr bwMode="auto">
          <a:xfrm>
            <a:off x="241300" y="2298700"/>
            <a:ext cx="8648700" cy="3785652"/>
          </a:xfrm>
          <a:prstGeom prst="rect">
            <a:avLst/>
          </a:prstGeom>
          <a:solidFill>
            <a:srgbClr val="CCFFFF"/>
          </a:solidFill>
          <a:ln w="34925" cap="rnd" algn="ctr">
            <a:solidFill>
              <a:srgbClr val="800000"/>
            </a:solidFill>
            <a:prstDash val="sysDot"/>
            <a:miter lim="800000"/>
            <a:headEnd/>
            <a:tailEnd/>
          </a:ln>
          <a:effectLst>
            <a:prstShdw prst="shdw17" dist="17961" dir="2700000">
              <a:srgbClr val="4D0000"/>
            </a:prstShdw>
          </a:effectLst>
        </p:spPr>
        <p:txBody>
          <a:bodyPr>
            <a:spAutoFit/>
          </a:bodyPr>
          <a:lstStyle/>
          <a:p>
            <a:pPr>
              <a:defRPr/>
            </a:pPr>
            <a:r>
              <a:rPr lang="zh-CN" altLang="en-US" sz="2400" dirty="0">
                <a:latin typeface="黑体" pitchFamily="2" charset="-122"/>
                <a:ea typeface="黑体" pitchFamily="2" charset="-122"/>
              </a:rPr>
              <a:t>（一）教育法的概念及特征</a:t>
            </a:r>
          </a:p>
          <a:p>
            <a:pPr>
              <a:defRPr/>
            </a:pPr>
            <a:r>
              <a:rPr lang="zh-CN" altLang="en-US" sz="2400" b="1" dirty="0">
                <a:latin typeface="+mn-ea"/>
              </a:rPr>
              <a:t>     教育法是体现统治阶级在教育方面意志的，由国家制定或任可，并以国家强制力保证实施的在教育活动中普遍遵守的行为规则的总称。</a:t>
            </a:r>
          </a:p>
          <a:p>
            <a:pPr>
              <a:defRPr/>
            </a:pPr>
            <a:r>
              <a:rPr lang="zh-CN" altLang="en-US" sz="2400" b="1" dirty="0">
                <a:latin typeface="+mn-ea"/>
              </a:rPr>
              <a:t>   教育法的特征：</a:t>
            </a:r>
          </a:p>
          <a:p>
            <a:pPr>
              <a:defRPr/>
            </a:pPr>
            <a:r>
              <a:rPr lang="en-US" altLang="zh-CN" sz="2400" b="1" dirty="0">
                <a:latin typeface="+mn-ea"/>
              </a:rPr>
              <a:t>   1.</a:t>
            </a:r>
            <a:r>
              <a:rPr lang="zh-CN" altLang="en-US" sz="2400" b="1" dirty="0">
                <a:latin typeface="+mn-ea"/>
              </a:rPr>
              <a:t>教育法是统治阶级在教育方面意志的体现，并最终决定于统治阶级的物质生活条件。</a:t>
            </a:r>
          </a:p>
          <a:p>
            <a:pPr>
              <a:defRPr/>
            </a:pPr>
            <a:r>
              <a:rPr lang="en-US" altLang="zh-CN" sz="2400" b="1" dirty="0">
                <a:latin typeface="+mn-ea"/>
              </a:rPr>
              <a:t>   2.</a:t>
            </a:r>
            <a:r>
              <a:rPr lang="zh-CN" altLang="en-US" sz="2400" b="1" dirty="0">
                <a:latin typeface="+mn-ea"/>
              </a:rPr>
              <a:t>教育法是调整教育活动的行为规则。</a:t>
            </a:r>
          </a:p>
          <a:p>
            <a:pPr>
              <a:defRPr/>
            </a:pPr>
            <a:r>
              <a:rPr lang="en-US" altLang="zh-CN" sz="2400" b="1" dirty="0">
                <a:latin typeface="+mn-ea"/>
              </a:rPr>
              <a:t>   3.</a:t>
            </a:r>
            <a:r>
              <a:rPr lang="zh-CN" altLang="en-US" sz="2400" b="1" dirty="0">
                <a:latin typeface="+mn-ea"/>
              </a:rPr>
              <a:t>教育法是由国家制定或认可的行为规则。</a:t>
            </a:r>
          </a:p>
          <a:p>
            <a:pPr>
              <a:defRPr/>
            </a:pPr>
            <a:r>
              <a:rPr lang="en-US" altLang="zh-CN" sz="2400" b="1" dirty="0">
                <a:latin typeface="+mn-ea"/>
              </a:rPr>
              <a:t>   4.</a:t>
            </a:r>
            <a:r>
              <a:rPr lang="zh-CN" altLang="en-US" sz="2400" b="1" dirty="0">
                <a:latin typeface="+mn-ea"/>
              </a:rPr>
              <a:t>教育法是以国家强制力保证实施的行为规则。</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024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024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37300"/>
            <a:ext cx="1039813" cy="520700"/>
          </a:xfrm>
          <a:prstGeom prst="rect">
            <a:avLst/>
          </a:prstGeom>
          <a:noFill/>
          <a:ln w="9525">
            <a:noFill/>
            <a:miter lim="800000"/>
            <a:headEnd/>
            <a:tailEnd/>
          </a:ln>
        </p:spPr>
      </p:pic>
      <p:pic>
        <p:nvPicPr>
          <p:cNvPr id="1024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024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024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024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024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0250" name="Text Box 12"/>
          <p:cNvSpPr txBox="1">
            <a:spLocks noChangeArrowheads="1"/>
          </p:cNvSpPr>
          <p:nvPr/>
        </p:nvSpPr>
        <p:spPr bwMode="auto">
          <a:xfrm>
            <a:off x="357158" y="1857364"/>
            <a:ext cx="8429684" cy="4524315"/>
          </a:xfrm>
          <a:prstGeom prst="rect">
            <a:avLst/>
          </a:prstGeom>
          <a:solidFill>
            <a:srgbClr val="CCFFCC"/>
          </a:solidFill>
          <a:ln w="31750">
            <a:solidFill>
              <a:srgbClr val="FF6600"/>
            </a:solidFill>
            <a:prstDash val="sysDot"/>
            <a:miter lim="800000"/>
            <a:headEnd/>
            <a:tailEnd/>
          </a:ln>
        </p:spPr>
        <p:txBody>
          <a:bodyPr wrap="square">
            <a:spAutoFit/>
          </a:bodyPr>
          <a:lstStyle/>
          <a:p>
            <a:pPr>
              <a:defRPr/>
            </a:pP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二</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教育法的作用</a:t>
            </a:r>
          </a:p>
          <a:p>
            <a:pPr>
              <a:defRPr/>
            </a:pPr>
            <a:r>
              <a:rPr lang="zh-CN" altLang="en-US" sz="2400" dirty="0">
                <a:latin typeface="+mn-ea"/>
              </a:rPr>
              <a:t>    </a:t>
            </a:r>
            <a:r>
              <a:rPr lang="zh-CN" altLang="en-US" sz="2400" b="1" dirty="0" smtClean="0">
                <a:latin typeface="+mn-ea"/>
              </a:rPr>
              <a:t>教育法</a:t>
            </a:r>
            <a:r>
              <a:rPr lang="zh-CN" altLang="en-US" sz="2400" b="1" dirty="0">
                <a:latin typeface="+mn-ea"/>
              </a:rPr>
              <a:t>作为教育活动行为准则其作用可分为规范作用和社会作用两个方面。这两个方面相辅相成，不可分割，但又不是等同的，前者是手段后者是目的。教育法通过调整人们行为这种规范作用（作为手段）来实现维护社会主义教育秩序、保障社会主义教育事业顺利改革和发展的作用（作为目的）。</a:t>
            </a:r>
          </a:p>
          <a:p>
            <a:pPr>
              <a:defRPr/>
            </a:pPr>
            <a:r>
              <a:rPr lang="en-US" altLang="zh-CN" sz="2400" b="1" dirty="0">
                <a:latin typeface="+mn-ea"/>
              </a:rPr>
              <a:t>1.</a:t>
            </a:r>
            <a:r>
              <a:rPr lang="zh-CN" altLang="en-US" sz="2400" b="1" dirty="0">
                <a:latin typeface="+mn-ea"/>
              </a:rPr>
              <a:t>教育法对教育领域内的各种活动具有规范作用</a:t>
            </a:r>
          </a:p>
          <a:p>
            <a:pPr>
              <a:defRPr/>
            </a:pPr>
            <a:r>
              <a:rPr lang="zh-CN" altLang="en-US" sz="2400" b="1" dirty="0" smtClean="0">
                <a:latin typeface="+mn-ea"/>
              </a:rPr>
              <a:t> （</a:t>
            </a:r>
            <a:r>
              <a:rPr lang="en-US" altLang="zh-CN" sz="2400" b="1" dirty="0">
                <a:latin typeface="+mn-ea"/>
              </a:rPr>
              <a:t>1</a:t>
            </a:r>
            <a:r>
              <a:rPr lang="zh-CN" altLang="en-US" sz="2400" b="1" dirty="0">
                <a:latin typeface="+mn-ea"/>
              </a:rPr>
              <a:t>）指引作用         </a:t>
            </a:r>
          </a:p>
          <a:p>
            <a:pPr>
              <a:defRPr/>
            </a:pPr>
            <a:r>
              <a:rPr lang="zh-CN" altLang="en-US" sz="2400" b="1" dirty="0" smtClean="0">
                <a:latin typeface="+mn-ea"/>
              </a:rPr>
              <a:t> （</a:t>
            </a:r>
            <a:r>
              <a:rPr lang="en-US" altLang="zh-CN" sz="2400" b="1" dirty="0">
                <a:latin typeface="+mn-ea"/>
              </a:rPr>
              <a:t>2</a:t>
            </a:r>
            <a:r>
              <a:rPr lang="zh-CN" altLang="en-US" sz="2400" b="1" dirty="0">
                <a:latin typeface="+mn-ea"/>
              </a:rPr>
              <a:t>）评价作用</a:t>
            </a:r>
          </a:p>
          <a:p>
            <a:pPr>
              <a:defRPr/>
            </a:pPr>
            <a:r>
              <a:rPr lang="zh-CN" altLang="en-US" sz="2400" b="1" dirty="0" smtClean="0">
                <a:latin typeface="+mn-ea"/>
              </a:rPr>
              <a:t> （</a:t>
            </a:r>
            <a:r>
              <a:rPr lang="en-US" altLang="zh-CN" sz="2400" b="1" dirty="0">
                <a:latin typeface="+mn-ea"/>
              </a:rPr>
              <a:t>3</a:t>
            </a:r>
            <a:r>
              <a:rPr lang="zh-CN" altLang="en-US" sz="2400" b="1" dirty="0">
                <a:latin typeface="+mn-ea"/>
              </a:rPr>
              <a:t>）教育作用        </a:t>
            </a:r>
          </a:p>
          <a:p>
            <a:pPr>
              <a:defRPr/>
            </a:pPr>
            <a:r>
              <a:rPr lang="zh-CN" altLang="en-US" sz="2400" b="1" dirty="0" smtClean="0">
                <a:latin typeface="+mn-ea"/>
              </a:rPr>
              <a:t> （</a:t>
            </a:r>
            <a:r>
              <a:rPr lang="en-US" altLang="zh-CN" sz="2400" b="1" dirty="0">
                <a:latin typeface="+mn-ea"/>
              </a:rPr>
              <a:t>4</a:t>
            </a:r>
            <a:r>
              <a:rPr lang="zh-CN" altLang="en-US" sz="2400" b="1" dirty="0">
                <a:latin typeface="+mn-ea"/>
              </a:rPr>
              <a:t>）强制作用</a:t>
            </a:r>
          </a:p>
        </p:txBody>
      </p:sp>
      <p:sp>
        <p:nvSpPr>
          <p:cNvPr id="10251" name="Text Box 17"/>
          <p:cNvSpPr txBox="1">
            <a:spLocks noChangeArrowheads="1"/>
          </p:cNvSpPr>
          <p:nvPr/>
        </p:nvSpPr>
        <p:spPr bwMode="auto">
          <a:xfrm>
            <a:off x="58738" y="-26988"/>
            <a:ext cx="6083717"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3" name="Text Box 12"/>
          <p:cNvSpPr txBox="1">
            <a:spLocks noChangeArrowheads="1"/>
          </p:cNvSpPr>
          <p:nvPr/>
        </p:nvSpPr>
        <p:spPr bwMode="auto">
          <a:xfrm>
            <a:off x="-6350" y="8509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126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126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126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127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127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127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37300"/>
            <a:ext cx="1041400" cy="520700"/>
          </a:xfrm>
          <a:prstGeom prst="rect">
            <a:avLst/>
          </a:prstGeom>
          <a:noFill/>
          <a:ln w="9525">
            <a:noFill/>
            <a:miter lim="800000"/>
            <a:headEnd/>
            <a:tailEnd/>
          </a:ln>
        </p:spPr>
      </p:pic>
      <p:pic>
        <p:nvPicPr>
          <p:cNvPr id="1127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1274" name="Text Box 17"/>
          <p:cNvSpPr txBox="1">
            <a:spLocks noChangeArrowheads="1"/>
          </p:cNvSpPr>
          <p:nvPr/>
        </p:nvSpPr>
        <p:spPr bwMode="auto">
          <a:xfrm>
            <a:off x="58738" y="-26988"/>
            <a:ext cx="582723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142875" y="927100"/>
            <a:ext cx="5780008"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2</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我国教育法律体系</a:t>
            </a:r>
          </a:p>
        </p:txBody>
      </p:sp>
      <p:sp>
        <p:nvSpPr>
          <p:cNvPr id="11276" name="AutoShape 14"/>
          <p:cNvSpPr>
            <a:spLocks noChangeArrowheads="1"/>
          </p:cNvSpPr>
          <p:nvPr/>
        </p:nvSpPr>
        <p:spPr bwMode="auto">
          <a:xfrm>
            <a:off x="357158" y="1928802"/>
            <a:ext cx="642942" cy="4165600"/>
          </a:xfrm>
          <a:prstGeom prst="can">
            <a:avLst>
              <a:gd name="adj" fmla="val 93175"/>
            </a:avLst>
          </a:prstGeom>
          <a:solidFill>
            <a:srgbClr val="FFCCCC"/>
          </a:solidFill>
          <a:ln w="9525">
            <a:noFill/>
            <a:round/>
            <a:headEnd/>
            <a:tailEnd/>
          </a:ln>
          <a:effectLst>
            <a:prstShdw prst="shdw17" dist="17961" dir="2700000">
              <a:srgbClr val="997A7A"/>
            </a:prstShdw>
          </a:effectLst>
        </p:spPr>
        <p:txBody>
          <a:bodyPr wrap="none" anchor="ctr"/>
          <a:lstStyle/>
          <a:p>
            <a:pPr algn="ctr">
              <a:defRPr/>
            </a:pPr>
            <a:r>
              <a:rPr lang="en-US" altLang="zh-CN" sz="2400" dirty="0" smtClean="0">
                <a:latin typeface="+mn-ea"/>
              </a:rPr>
              <a:t> </a:t>
            </a:r>
            <a:r>
              <a:rPr lang="en-US" altLang="zh-CN" sz="2400" b="1" dirty="0" smtClean="0">
                <a:latin typeface="+mn-ea"/>
              </a:rPr>
              <a:t>2.</a:t>
            </a:r>
          </a:p>
          <a:p>
            <a:pPr algn="ctr">
              <a:defRPr/>
            </a:pPr>
            <a:r>
              <a:rPr lang="zh-CN" altLang="en-US" sz="2400" b="1" dirty="0" smtClean="0">
                <a:latin typeface="+mn-ea"/>
              </a:rPr>
              <a:t>教</a:t>
            </a:r>
            <a:endParaRPr lang="en-US" altLang="zh-CN" sz="2400" b="1" dirty="0">
              <a:latin typeface="+mn-ea"/>
            </a:endParaRPr>
          </a:p>
          <a:p>
            <a:pPr algn="ctr">
              <a:defRPr/>
            </a:pPr>
            <a:r>
              <a:rPr lang="zh-CN" altLang="en-US" sz="2400" b="1" dirty="0">
                <a:latin typeface="+mn-ea"/>
              </a:rPr>
              <a:t>育</a:t>
            </a:r>
          </a:p>
          <a:p>
            <a:pPr algn="ctr">
              <a:defRPr/>
            </a:pPr>
            <a:r>
              <a:rPr lang="zh-CN" altLang="en-US" sz="2400" b="1" dirty="0">
                <a:latin typeface="+mn-ea"/>
              </a:rPr>
              <a:t>法</a:t>
            </a:r>
          </a:p>
          <a:p>
            <a:pPr algn="ctr">
              <a:defRPr/>
            </a:pPr>
            <a:r>
              <a:rPr lang="zh-CN" altLang="en-US" sz="2400" b="1" dirty="0">
                <a:latin typeface="+mn-ea"/>
              </a:rPr>
              <a:t>的</a:t>
            </a:r>
          </a:p>
          <a:p>
            <a:pPr algn="ctr">
              <a:defRPr/>
            </a:pPr>
            <a:r>
              <a:rPr lang="zh-CN" altLang="en-US" sz="2400" b="1" dirty="0">
                <a:latin typeface="+mn-ea"/>
              </a:rPr>
              <a:t>社</a:t>
            </a:r>
          </a:p>
          <a:p>
            <a:pPr algn="ctr">
              <a:defRPr/>
            </a:pPr>
            <a:r>
              <a:rPr lang="zh-CN" altLang="en-US" sz="2400" b="1" dirty="0">
                <a:latin typeface="+mn-ea"/>
              </a:rPr>
              <a:t>会</a:t>
            </a:r>
          </a:p>
          <a:p>
            <a:pPr algn="ctr">
              <a:defRPr/>
            </a:pPr>
            <a:r>
              <a:rPr lang="zh-CN" altLang="en-US" sz="2400" b="1" dirty="0">
                <a:latin typeface="+mn-ea"/>
              </a:rPr>
              <a:t>作</a:t>
            </a:r>
            <a:endParaRPr lang="en-US" altLang="zh-CN" sz="2400" b="1" dirty="0">
              <a:latin typeface="+mn-ea"/>
            </a:endParaRPr>
          </a:p>
          <a:p>
            <a:pPr algn="ctr">
              <a:defRPr/>
            </a:pPr>
            <a:r>
              <a:rPr lang="zh-CN" altLang="en-US" sz="2400" b="1" dirty="0" smtClean="0">
                <a:latin typeface="+mn-ea"/>
              </a:rPr>
              <a:t> 用</a:t>
            </a:r>
            <a:r>
              <a:rPr lang="zh-CN" altLang="en-US" sz="2400" dirty="0" smtClean="0">
                <a:latin typeface="+mn-ea"/>
              </a:rPr>
              <a:t> </a:t>
            </a:r>
            <a:endParaRPr lang="zh-CN" altLang="en-US" sz="2400" dirty="0">
              <a:latin typeface="+mn-ea"/>
            </a:endParaRPr>
          </a:p>
        </p:txBody>
      </p:sp>
      <p:sp>
        <p:nvSpPr>
          <p:cNvPr id="11277" name="AutoShape 15"/>
          <p:cNvSpPr>
            <a:spLocks noChangeArrowheads="1"/>
          </p:cNvSpPr>
          <p:nvPr/>
        </p:nvSpPr>
        <p:spPr bwMode="auto">
          <a:xfrm>
            <a:off x="1142976" y="2714620"/>
            <a:ext cx="677862" cy="2481262"/>
          </a:xfrm>
          <a:prstGeom prst="notchedRightArrow">
            <a:avLst>
              <a:gd name="adj1" fmla="val 50000"/>
              <a:gd name="adj2" fmla="val 25000"/>
            </a:avLst>
          </a:prstGeom>
          <a:solidFill>
            <a:srgbClr val="FFFF99"/>
          </a:solidFill>
          <a:ln w="9525">
            <a:noFill/>
            <a:miter lim="800000"/>
            <a:headEnd/>
            <a:tailEnd/>
          </a:ln>
          <a:effectLst>
            <a:prstShdw prst="shdw17" dist="17961" dir="2700000">
              <a:srgbClr val="99995C"/>
            </a:prstShdw>
          </a:effectLst>
        </p:spPr>
        <p:txBody>
          <a:bodyPr wrap="none" anchor="ctr"/>
          <a:lstStyle/>
          <a:p>
            <a:endParaRPr lang="zh-CN" altLang="en-US"/>
          </a:p>
        </p:txBody>
      </p:sp>
      <p:sp>
        <p:nvSpPr>
          <p:cNvPr id="11278" name="AutoShape 19"/>
          <p:cNvSpPr>
            <a:spLocks noChangeArrowheads="1"/>
          </p:cNvSpPr>
          <p:nvPr/>
        </p:nvSpPr>
        <p:spPr bwMode="auto">
          <a:xfrm>
            <a:off x="2643174" y="1928802"/>
            <a:ext cx="5310187" cy="510778"/>
          </a:xfrm>
          <a:prstGeom prst="flowChartAlternateProcess">
            <a:avLst/>
          </a:prstGeom>
          <a:solidFill>
            <a:srgbClr val="99CCFF"/>
          </a:solidFill>
          <a:ln w="9525" algn="ctr">
            <a:noFill/>
            <a:miter lim="800000"/>
            <a:headEnd/>
            <a:tailEnd/>
          </a:ln>
          <a:effectLst>
            <a:prstShdw prst="shdw17" dist="17961" dir="2700000">
              <a:srgbClr val="5C7A99"/>
            </a:prstShdw>
          </a:effectLst>
        </p:spPr>
        <p:txBody>
          <a:bodyPr anchor="ctr">
            <a:spAutoFit/>
          </a:bodyPr>
          <a:lstStyle/>
          <a:p>
            <a:pPr>
              <a:defRPr/>
            </a:pPr>
            <a:r>
              <a:rPr lang="zh-CN" altLang="en-US" sz="2400" b="1" dirty="0">
                <a:latin typeface="+mn-ea"/>
              </a:rPr>
              <a:t>保障教育政策的贯彻实施</a:t>
            </a:r>
          </a:p>
        </p:txBody>
      </p:sp>
      <p:sp>
        <p:nvSpPr>
          <p:cNvPr id="11279" name="AutoShape 20"/>
          <p:cNvSpPr>
            <a:spLocks noChangeArrowheads="1"/>
          </p:cNvSpPr>
          <p:nvPr/>
        </p:nvSpPr>
        <p:spPr bwMode="auto">
          <a:xfrm>
            <a:off x="2714612" y="2928934"/>
            <a:ext cx="5334000" cy="510778"/>
          </a:xfrm>
          <a:prstGeom prst="flowChartAlternateProcess">
            <a:avLst/>
          </a:prstGeom>
          <a:solidFill>
            <a:srgbClr val="99CCFF"/>
          </a:solidFill>
          <a:ln w="9525" algn="ctr">
            <a:noFill/>
            <a:miter lim="800000"/>
            <a:headEnd/>
            <a:tailEnd/>
          </a:ln>
          <a:effectLst>
            <a:prstShdw prst="shdw17" dist="17961" dir="2700000">
              <a:srgbClr val="5C7A99"/>
            </a:prstShdw>
          </a:effectLst>
        </p:spPr>
        <p:txBody>
          <a:bodyPr anchor="ctr">
            <a:spAutoFit/>
          </a:bodyPr>
          <a:lstStyle/>
          <a:p>
            <a:pPr>
              <a:defRPr/>
            </a:pPr>
            <a:r>
              <a:rPr lang="zh-CN" altLang="en-US" sz="2400" b="1" dirty="0">
                <a:latin typeface="+mn-ea"/>
              </a:rPr>
              <a:t>实现教育管理科学化</a:t>
            </a:r>
          </a:p>
        </p:txBody>
      </p:sp>
      <p:sp>
        <p:nvSpPr>
          <p:cNvPr id="11280" name="AutoShape 21"/>
          <p:cNvSpPr>
            <a:spLocks noChangeArrowheads="1"/>
          </p:cNvSpPr>
          <p:nvPr/>
        </p:nvSpPr>
        <p:spPr bwMode="auto">
          <a:xfrm>
            <a:off x="2786050" y="4071942"/>
            <a:ext cx="5337175" cy="510778"/>
          </a:xfrm>
          <a:prstGeom prst="flowChartAlternateProcess">
            <a:avLst/>
          </a:prstGeom>
          <a:solidFill>
            <a:srgbClr val="99CCFF"/>
          </a:solidFill>
          <a:ln w="9525" algn="ctr">
            <a:noFill/>
            <a:miter lim="800000"/>
            <a:headEnd/>
            <a:tailEnd/>
          </a:ln>
          <a:effectLst>
            <a:prstShdw prst="shdw17" dist="17961" dir="2700000">
              <a:srgbClr val="5C7A99"/>
            </a:prstShdw>
          </a:effectLst>
        </p:spPr>
        <p:txBody>
          <a:bodyPr anchor="ctr">
            <a:spAutoFit/>
          </a:bodyPr>
          <a:lstStyle/>
          <a:p>
            <a:pPr>
              <a:defRPr/>
            </a:pPr>
            <a:r>
              <a:rPr lang="zh-CN" altLang="en-US" sz="2400" b="1" dirty="0">
                <a:latin typeface="+mn-ea"/>
              </a:rPr>
              <a:t>保障教育者与受教育者的合法权益</a:t>
            </a:r>
          </a:p>
        </p:txBody>
      </p:sp>
      <p:sp>
        <p:nvSpPr>
          <p:cNvPr id="11281" name="AutoShape 22"/>
          <p:cNvSpPr>
            <a:spLocks noChangeArrowheads="1"/>
          </p:cNvSpPr>
          <p:nvPr/>
        </p:nvSpPr>
        <p:spPr bwMode="auto">
          <a:xfrm>
            <a:off x="2714612" y="5143512"/>
            <a:ext cx="5330825" cy="510778"/>
          </a:xfrm>
          <a:prstGeom prst="flowChartAlternateProcess">
            <a:avLst/>
          </a:prstGeom>
          <a:solidFill>
            <a:srgbClr val="99CCFF"/>
          </a:solidFill>
          <a:ln w="9525" algn="ctr">
            <a:noFill/>
            <a:miter lim="800000"/>
            <a:headEnd/>
            <a:tailEnd/>
          </a:ln>
          <a:effectLst>
            <a:prstShdw prst="shdw17" dist="17961" dir="2700000">
              <a:srgbClr val="5C7A99"/>
            </a:prstShdw>
          </a:effectLst>
        </p:spPr>
        <p:txBody>
          <a:bodyPr anchor="ctr">
            <a:spAutoFit/>
          </a:bodyPr>
          <a:lstStyle/>
          <a:p>
            <a:pPr>
              <a:defRPr/>
            </a:pPr>
            <a:r>
              <a:rPr lang="zh-CN" altLang="en-US" sz="2400" b="1" dirty="0">
                <a:latin typeface="+mn-ea"/>
              </a:rPr>
              <a:t>深化教育改革，推进依法治教进程</a:t>
            </a:r>
          </a:p>
        </p:txBody>
      </p:sp>
      <p:sp>
        <p:nvSpPr>
          <p:cNvPr id="11282" name="AutoShape 25"/>
          <p:cNvSpPr>
            <a:spLocks/>
          </p:cNvSpPr>
          <p:nvPr/>
        </p:nvSpPr>
        <p:spPr bwMode="auto">
          <a:xfrm>
            <a:off x="1928794" y="1785926"/>
            <a:ext cx="422275" cy="4454525"/>
          </a:xfrm>
          <a:prstGeom prst="leftBrace">
            <a:avLst>
              <a:gd name="adj1" fmla="val 87907"/>
              <a:gd name="adj2" fmla="val 50000"/>
            </a:avLst>
          </a:prstGeom>
          <a:solidFill>
            <a:srgbClr val="FF99CC">
              <a:alpha val="87057"/>
            </a:srgbClr>
          </a:solidFill>
          <a:ln w="12700">
            <a:noFill/>
            <a:round/>
            <a:headEnd/>
            <a:tailEnd/>
          </a:ln>
          <a:effectLst>
            <a:prstShdw prst="shdw17" dist="17961" dir="2700000">
              <a:srgbClr val="995C7A"/>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229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229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229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229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229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229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229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2298" name="Text Box 12"/>
          <p:cNvSpPr txBox="1">
            <a:spLocks noChangeArrowheads="1"/>
          </p:cNvSpPr>
          <p:nvPr/>
        </p:nvSpPr>
        <p:spPr bwMode="auto">
          <a:xfrm>
            <a:off x="285720" y="1643051"/>
            <a:ext cx="8643998" cy="4339650"/>
          </a:xfrm>
          <a:prstGeom prst="rect">
            <a:avLst/>
          </a:prstGeom>
          <a:solidFill>
            <a:srgbClr val="CCFFCC"/>
          </a:solidFill>
          <a:ln w="9525">
            <a:noFill/>
            <a:miter lim="800000"/>
            <a:headEnd/>
            <a:tailEnd/>
          </a:ln>
          <a:effectLst>
            <a:prstShdw prst="shdw17" dist="17961" dir="2700000">
              <a:srgbClr val="7A997A"/>
            </a:prstShdw>
          </a:effectLst>
        </p:spPr>
        <p:txBody>
          <a:bodyPr wrap="square">
            <a:spAutoFit/>
          </a:bodyPr>
          <a:lstStyle/>
          <a:p>
            <a:pPr>
              <a:defRPr/>
            </a:pP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三</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教育法的渊源</a:t>
            </a:r>
          </a:p>
          <a:p>
            <a:pPr>
              <a:lnSpc>
                <a:spcPct val="150000"/>
              </a:lnSpc>
              <a:defRPr/>
            </a:pPr>
            <a:r>
              <a:rPr lang="zh-CN" altLang="en-US" sz="2400" dirty="0">
                <a:latin typeface="+mn-ea"/>
              </a:rPr>
              <a:t>  </a:t>
            </a:r>
            <a:r>
              <a:rPr lang="zh-CN" altLang="en-US" sz="2400" dirty="0" smtClean="0">
                <a:latin typeface="+mn-ea"/>
              </a:rPr>
              <a:t>    </a:t>
            </a:r>
            <a:r>
              <a:rPr lang="zh-CN" altLang="en-US" sz="2400" b="1" dirty="0">
                <a:latin typeface="+mn-ea"/>
              </a:rPr>
              <a:t>我国教育法的主要渊源是：宪法、教育法、教育行政法规、地方性教育法规、教育规章以及教育条约和协定。</a:t>
            </a:r>
          </a:p>
          <a:p>
            <a:pPr>
              <a:lnSpc>
                <a:spcPct val="150000"/>
              </a:lnSpc>
              <a:defRPr/>
            </a:pPr>
            <a:r>
              <a:rPr lang="en-US" altLang="zh-CN" sz="2400" b="1" dirty="0" smtClean="0">
                <a:latin typeface="+mn-ea"/>
              </a:rPr>
              <a:t>   1</a:t>
            </a:r>
            <a:r>
              <a:rPr lang="en-US" altLang="zh-CN" sz="2400" b="1" dirty="0">
                <a:latin typeface="+mn-ea"/>
              </a:rPr>
              <a:t>.</a:t>
            </a:r>
            <a:r>
              <a:rPr lang="zh-CN" altLang="en-US" sz="2400" b="1" dirty="0">
                <a:latin typeface="+mn-ea"/>
              </a:rPr>
              <a:t>宪法中关于教育的条款</a:t>
            </a:r>
          </a:p>
          <a:p>
            <a:pPr>
              <a:lnSpc>
                <a:spcPct val="150000"/>
              </a:lnSpc>
              <a:defRPr/>
            </a:pPr>
            <a:r>
              <a:rPr lang="en-US" altLang="zh-CN" sz="2400" b="1" dirty="0" smtClean="0">
                <a:latin typeface="+mn-ea"/>
              </a:rPr>
              <a:t>   2</a:t>
            </a:r>
            <a:r>
              <a:rPr lang="en-US" altLang="zh-CN" sz="2400" b="1" dirty="0">
                <a:latin typeface="+mn-ea"/>
              </a:rPr>
              <a:t>.</a:t>
            </a:r>
            <a:r>
              <a:rPr lang="zh-CN" altLang="en-US" sz="2400" b="1" dirty="0">
                <a:latin typeface="+mn-ea"/>
              </a:rPr>
              <a:t>教育法　</a:t>
            </a:r>
          </a:p>
          <a:p>
            <a:pPr>
              <a:lnSpc>
                <a:spcPct val="150000"/>
              </a:lnSpc>
              <a:defRPr/>
            </a:pPr>
            <a:r>
              <a:rPr lang="en-US" altLang="zh-CN" sz="2400" b="1" dirty="0" smtClean="0">
                <a:latin typeface="+mn-ea"/>
              </a:rPr>
              <a:t>   3</a:t>
            </a:r>
            <a:r>
              <a:rPr lang="en-US" altLang="zh-CN" sz="2400" b="1" dirty="0">
                <a:latin typeface="+mn-ea"/>
              </a:rPr>
              <a:t>.</a:t>
            </a:r>
            <a:r>
              <a:rPr lang="zh-CN" altLang="en-US" sz="2400" b="1" dirty="0">
                <a:latin typeface="+mn-ea"/>
              </a:rPr>
              <a:t>教育行政法规</a:t>
            </a:r>
          </a:p>
          <a:p>
            <a:pPr>
              <a:lnSpc>
                <a:spcPct val="150000"/>
              </a:lnSpc>
              <a:defRPr/>
            </a:pPr>
            <a:r>
              <a:rPr lang="en-US" altLang="zh-CN" sz="2400" b="1" dirty="0" smtClean="0">
                <a:latin typeface="+mn-ea"/>
              </a:rPr>
              <a:t>   4</a:t>
            </a:r>
            <a:r>
              <a:rPr lang="en-US" altLang="zh-CN" sz="2400" b="1" dirty="0">
                <a:latin typeface="+mn-ea"/>
              </a:rPr>
              <a:t>.</a:t>
            </a:r>
            <a:r>
              <a:rPr lang="zh-CN" altLang="en-US" sz="2400" b="1" dirty="0">
                <a:latin typeface="+mn-ea"/>
              </a:rPr>
              <a:t>地方性教育法规</a:t>
            </a:r>
          </a:p>
          <a:p>
            <a:pPr>
              <a:lnSpc>
                <a:spcPct val="150000"/>
              </a:lnSpc>
              <a:defRPr/>
            </a:pPr>
            <a:r>
              <a:rPr lang="en-US" altLang="zh-CN" sz="2400" b="1" dirty="0" smtClean="0">
                <a:latin typeface="+mn-ea"/>
              </a:rPr>
              <a:t>   5</a:t>
            </a:r>
            <a:r>
              <a:rPr lang="en-US" altLang="zh-CN" sz="2400" b="1" dirty="0">
                <a:latin typeface="+mn-ea"/>
              </a:rPr>
              <a:t>.</a:t>
            </a:r>
            <a:r>
              <a:rPr lang="zh-CN" altLang="en-US" sz="2400" b="1" dirty="0">
                <a:latin typeface="+mn-ea"/>
              </a:rPr>
              <a:t>教育规章　</a:t>
            </a:r>
          </a:p>
        </p:txBody>
      </p:sp>
      <p:sp>
        <p:nvSpPr>
          <p:cNvPr id="12299" name="Text Box 17"/>
          <p:cNvSpPr txBox="1">
            <a:spLocks noChangeArrowheads="1"/>
          </p:cNvSpPr>
          <p:nvPr/>
        </p:nvSpPr>
        <p:spPr bwMode="auto">
          <a:xfrm>
            <a:off x="58738" y="-26988"/>
            <a:ext cx="582723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876300"/>
            <a:ext cx="554694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2</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331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331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331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331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331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332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332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3322" name="Text Box 14"/>
          <p:cNvSpPr txBox="1">
            <a:spLocks noChangeArrowheads="1"/>
          </p:cNvSpPr>
          <p:nvPr/>
        </p:nvSpPr>
        <p:spPr bwMode="auto">
          <a:xfrm>
            <a:off x="0" y="1863725"/>
            <a:ext cx="8909050" cy="3785652"/>
          </a:xfrm>
          <a:prstGeom prst="rect">
            <a:avLst/>
          </a:prstGeom>
          <a:solidFill>
            <a:srgbClr val="CCFFCC"/>
          </a:solidFill>
          <a:ln w="9525">
            <a:noFill/>
            <a:miter lim="800000"/>
            <a:headEnd/>
            <a:tailEnd/>
          </a:ln>
        </p:spPr>
        <p:txBody>
          <a:bodyPr>
            <a:spAutoFit/>
          </a:bodyPr>
          <a:lstStyle/>
          <a:p>
            <a:pPr>
              <a:defRPr/>
            </a:pPr>
            <a:r>
              <a:rPr lang="zh-CN" altLang="en-US" sz="2400" dirty="0">
                <a:latin typeface="黑体" pitchFamily="2" charset="-122"/>
                <a:ea typeface="黑体" pitchFamily="2" charset="-122"/>
              </a:rPr>
              <a:t>二、我国的教育法体系</a:t>
            </a:r>
          </a:p>
          <a:p>
            <a:pPr>
              <a:defRPr/>
            </a:pPr>
            <a:r>
              <a:rPr lang="zh-CN" altLang="en-US" sz="2400" dirty="0">
                <a:latin typeface="+mn-ea"/>
              </a:rPr>
              <a:t>      </a:t>
            </a:r>
          </a:p>
          <a:p>
            <a:pPr>
              <a:defRPr/>
            </a:pPr>
            <a:r>
              <a:rPr lang="zh-CN" altLang="en-US" sz="2400" b="1" dirty="0">
                <a:latin typeface="+mn-ea"/>
              </a:rPr>
              <a:t>    </a:t>
            </a:r>
            <a:r>
              <a:rPr lang="zh-CN" altLang="en-US" sz="2400" b="1" dirty="0" smtClean="0">
                <a:latin typeface="+mn-ea"/>
              </a:rPr>
              <a:t>所谓</a:t>
            </a:r>
            <a:r>
              <a:rPr lang="zh-CN" altLang="en-US" sz="2400" b="1" dirty="0">
                <a:latin typeface="+mn-ea"/>
              </a:rPr>
              <a:t>教育法的体系，是指教育法作为一个专门的法律部门，根据法学原理，按照一定原则组成的一个相互协调、完整统一的整体。它是一国教育法按照一定的纵向联系和横向联系组成的，覆盖各级各类教育和教育主要方面的，不等层级、不同效力的教育法规范的体系</a:t>
            </a:r>
            <a:r>
              <a:rPr lang="zh-CN" altLang="en-US" sz="2400" b="1" dirty="0" smtClean="0">
                <a:latin typeface="+mn-ea"/>
              </a:rPr>
              <a:t>。</a:t>
            </a:r>
            <a:endParaRPr lang="en-US" altLang="zh-CN" sz="2400" b="1" dirty="0" smtClean="0">
              <a:latin typeface="+mn-ea"/>
            </a:endParaRPr>
          </a:p>
          <a:p>
            <a:pPr>
              <a:defRPr/>
            </a:pPr>
            <a:r>
              <a:rPr lang="zh-CN" altLang="en-US" sz="2400" dirty="0" smtClean="0">
                <a:latin typeface="黑体" pitchFamily="2" charset="-122"/>
                <a:ea typeface="黑体" pitchFamily="2" charset="-122"/>
              </a:rPr>
              <a:t> （</a:t>
            </a:r>
            <a:r>
              <a:rPr lang="zh-CN" altLang="en-US" sz="2400" dirty="0">
                <a:latin typeface="黑体" pitchFamily="2" charset="-122"/>
                <a:ea typeface="黑体" pitchFamily="2" charset="-122"/>
              </a:rPr>
              <a:t>一）教育法体系的纵向结构</a:t>
            </a:r>
          </a:p>
          <a:p>
            <a:pPr>
              <a:defRPr/>
            </a:pPr>
            <a:r>
              <a:rPr lang="zh-CN" altLang="en-US" sz="2400" dirty="0">
                <a:latin typeface="+mn-ea"/>
              </a:rPr>
              <a:t>    </a:t>
            </a:r>
            <a:r>
              <a:rPr lang="zh-CN" altLang="en-US" sz="2400" b="1" dirty="0">
                <a:latin typeface="+mn-ea"/>
              </a:rPr>
              <a:t>教育法体系的纵向结构，是指对相同调整内容的教育法，按效力等级划分，形成的纵向体系。</a:t>
            </a:r>
          </a:p>
        </p:txBody>
      </p:sp>
      <p:sp>
        <p:nvSpPr>
          <p:cNvPr id="13323" name="Text Box 17"/>
          <p:cNvSpPr txBox="1">
            <a:spLocks noChangeArrowheads="1"/>
          </p:cNvSpPr>
          <p:nvPr/>
        </p:nvSpPr>
        <p:spPr bwMode="auto">
          <a:xfrm>
            <a:off x="0" y="0"/>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3" name="Text Box 12"/>
          <p:cNvSpPr txBox="1">
            <a:spLocks noChangeArrowheads="1"/>
          </p:cNvSpPr>
          <p:nvPr/>
        </p:nvSpPr>
        <p:spPr bwMode="auto">
          <a:xfrm>
            <a:off x="0" y="901700"/>
            <a:ext cx="554694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2</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433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434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434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434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434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434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434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4346" name="Text Box 14"/>
          <p:cNvSpPr txBox="1">
            <a:spLocks noChangeArrowheads="1"/>
          </p:cNvSpPr>
          <p:nvPr/>
        </p:nvSpPr>
        <p:spPr bwMode="auto">
          <a:xfrm>
            <a:off x="0" y="1609725"/>
            <a:ext cx="5111750" cy="519113"/>
          </a:xfrm>
          <a:prstGeom prst="rect">
            <a:avLst/>
          </a:prstGeom>
          <a:noFill/>
          <a:ln w="9525">
            <a:noFill/>
            <a:miter lim="800000"/>
            <a:headEnd/>
            <a:tailEnd/>
          </a:ln>
        </p:spPr>
        <p:txBody>
          <a:bodyPr>
            <a:spAutoFit/>
          </a:bodyPr>
          <a:lstStyle/>
          <a:p>
            <a:pPr algn="l">
              <a:lnSpc>
                <a:spcPct val="100000"/>
              </a:lnSpc>
            </a:pPr>
            <a:r>
              <a:rPr lang="zh-CN" altLang="en-US" sz="2800" dirty="0">
                <a:latin typeface="黑体" pitchFamily="2" charset="-122"/>
                <a:ea typeface="黑体" pitchFamily="2" charset="-122"/>
              </a:rPr>
              <a:t>二、我国的教育法体系</a:t>
            </a:r>
          </a:p>
        </p:txBody>
      </p:sp>
      <p:sp>
        <p:nvSpPr>
          <p:cNvPr id="14347" name="Text Box 17"/>
          <p:cNvSpPr txBox="1">
            <a:spLocks noChangeArrowheads="1"/>
          </p:cNvSpPr>
          <p:nvPr/>
        </p:nvSpPr>
        <p:spPr bwMode="auto">
          <a:xfrm>
            <a:off x="0" y="0"/>
            <a:ext cx="6143636" cy="707886"/>
          </a:xfrm>
          <a:prstGeom prst="rect">
            <a:avLst/>
          </a:prstGeom>
          <a:noFill/>
          <a:ln w="9525">
            <a:noFill/>
            <a:miter lim="800000"/>
            <a:headEnd/>
            <a:tailEnd/>
          </a:ln>
        </p:spPr>
        <p:txBody>
          <a:bodyPr wrap="squar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09617" name="Text Box 49"/>
          <p:cNvSpPr txBox="1">
            <a:spLocks noChangeArrowheads="1"/>
          </p:cNvSpPr>
          <p:nvPr/>
        </p:nvSpPr>
        <p:spPr bwMode="auto">
          <a:xfrm>
            <a:off x="0" y="2132013"/>
            <a:ext cx="3825086"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l">
              <a:lnSpc>
                <a:spcPct val="100000"/>
              </a:lnSpc>
              <a:defRPr/>
            </a:pPr>
            <a:r>
              <a:rPr lang="en-US" altLang="zh-CN" sz="2400" b="1" dirty="0"/>
              <a:t>1.</a:t>
            </a:r>
            <a:r>
              <a:rPr lang="zh-CN" altLang="en-US" sz="2400" b="1" dirty="0"/>
              <a:t>教育法体系的纵向结构：</a:t>
            </a:r>
          </a:p>
        </p:txBody>
      </p:sp>
      <p:graphicFrame>
        <p:nvGraphicFramePr>
          <p:cNvPr id="14398" name="Group 62"/>
          <p:cNvGraphicFramePr>
            <a:graphicFrameLocks noGrp="1"/>
          </p:cNvGraphicFramePr>
          <p:nvPr/>
        </p:nvGraphicFramePr>
        <p:xfrm>
          <a:off x="142844" y="2738438"/>
          <a:ext cx="8786875" cy="3604578"/>
        </p:xfrm>
        <a:graphic>
          <a:graphicData uri="http://schemas.openxmlformats.org/drawingml/2006/table">
            <a:tbl>
              <a:tblPr/>
              <a:tblGrid>
                <a:gridCol w="1628774"/>
                <a:gridCol w="1352895"/>
                <a:gridCol w="1833305"/>
                <a:gridCol w="3971901"/>
              </a:tblGrid>
              <a:tr h="3206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层级</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形式</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制定机关</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4048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宪法中关于教育的条款</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全国人民代表大会</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第一层次</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教育基本法律</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全国人民代表大会</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第二层次</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教育单行法律</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全国人民代表大会常务委员会</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第三层次</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教育行政法规</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国务院</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第四层次</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地方性教育法规</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省、自治区、直辖市人大或其常委会</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r h="274638">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第五层次</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教育规章</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部门教育规章</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国家教育委员会及国务院部委</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r h="517525">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政府教育规章</a:t>
                      </a:r>
                      <a:endParaRPr kumimoji="0" lang="zh-CN" altLang="en-US" sz="2000" b="1" i="0" u="none" strike="noStrike" cap="none" normalizeH="0" baseline="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省、自治区、直辖市人民政府</a:t>
                      </a:r>
                      <a:endParaRPr kumimoji="0" lang="zh-CN" altLang="en-US" sz="2000" b="1" i="0" u="none" strike="noStrike" cap="none" normalizeH="0" baseline="0" dirty="0" smtClean="0">
                        <a:ln>
                          <a:noFill/>
                        </a:ln>
                        <a:solidFill>
                          <a:schemeClr val="tx1"/>
                        </a:solidFill>
                        <a:effectLst/>
                        <a:latin typeface="Arial"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ED3D7"/>
                    </a:solidFill>
                  </a:tcPr>
                </a:tc>
              </a:tr>
            </a:tbl>
          </a:graphicData>
        </a:graphic>
      </p:graphicFrame>
      <p:sp>
        <p:nvSpPr>
          <p:cNvPr id="53" name="Text Box 12"/>
          <p:cNvSpPr txBox="1">
            <a:spLocks noChangeArrowheads="1"/>
          </p:cNvSpPr>
          <p:nvPr/>
        </p:nvSpPr>
        <p:spPr bwMode="auto">
          <a:xfrm>
            <a:off x="0" y="850900"/>
            <a:ext cx="6215074"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square">
            <a:spAutoFit/>
          </a:bodyPr>
          <a:lstStyle/>
          <a:p>
            <a:pPr algn="l">
              <a:lnSpc>
                <a:spcPct val="100000"/>
              </a:lnSpc>
              <a:defRPr/>
            </a:pPr>
            <a:r>
              <a:rPr lang="zh-CN" altLang="en-US" sz="3600" dirty="0" smtClean="0">
                <a:latin typeface="楷体_GB2312" pitchFamily="49" charset="-122"/>
                <a:ea typeface="楷体_GB2312" pitchFamily="49" charset="-122"/>
              </a:rPr>
              <a:t>项目</a:t>
            </a:r>
            <a:r>
              <a:rPr lang="en-US" altLang="zh-CN" sz="3600" dirty="0" smtClean="0">
                <a:latin typeface="楷体_GB2312" pitchFamily="49" charset="-122"/>
                <a:ea typeface="楷体_GB2312" pitchFamily="49" charset="-122"/>
              </a:rPr>
              <a:t>2</a:t>
            </a:r>
            <a:r>
              <a:rPr lang="zh-CN" altLang="en-US" sz="3600" dirty="0" smtClean="0">
                <a:latin typeface="楷体_GB2312" pitchFamily="49" charset="-122"/>
                <a:ea typeface="楷体_GB2312" pitchFamily="49" charset="-122"/>
              </a:rPr>
              <a:t> </a:t>
            </a:r>
            <a:r>
              <a:rPr lang="zh-CN" altLang="en-US" sz="3600"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536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536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536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536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536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536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536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370"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08620" name="Text Box 76"/>
          <p:cNvSpPr txBox="1">
            <a:spLocks noChangeArrowheads="1"/>
          </p:cNvSpPr>
          <p:nvPr/>
        </p:nvSpPr>
        <p:spPr bwMode="auto">
          <a:xfrm>
            <a:off x="3187700" y="1944688"/>
            <a:ext cx="3378200" cy="385762"/>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宪法中关于教育的条款</a:t>
            </a:r>
            <a:endParaRPr lang="zh-CN" altLang="en-US" b="1">
              <a:latin typeface="Arial" charset="0"/>
              <a:ea typeface="宋体" pitchFamily="2" charset="-122"/>
              <a:cs typeface="Times New Roman" pitchFamily="18" charset="0"/>
            </a:endParaRPr>
          </a:p>
        </p:txBody>
      </p:sp>
      <p:sp>
        <p:nvSpPr>
          <p:cNvPr id="108619" name="Text Box 75"/>
          <p:cNvSpPr txBox="1">
            <a:spLocks noChangeArrowheads="1"/>
          </p:cNvSpPr>
          <p:nvPr/>
        </p:nvSpPr>
        <p:spPr bwMode="auto">
          <a:xfrm>
            <a:off x="3251200" y="2714625"/>
            <a:ext cx="3213100" cy="398463"/>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教育基本法律</a:t>
            </a:r>
            <a:endParaRPr lang="zh-CN" altLang="en-US" b="1">
              <a:latin typeface="Arial" charset="0"/>
              <a:ea typeface="宋体" pitchFamily="2" charset="-122"/>
              <a:cs typeface="Times New Roman" pitchFamily="18" charset="0"/>
            </a:endParaRPr>
          </a:p>
        </p:txBody>
      </p:sp>
      <p:sp>
        <p:nvSpPr>
          <p:cNvPr id="15373" name="Line 74"/>
          <p:cNvSpPr>
            <a:spLocks noChangeShapeType="1"/>
          </p:cNvSpPr>
          <p:nvPr/>
        </p:nvSpPr>
        <p:spPr bwMode="auto">
          <a:xfrm flipV="1">
            <a:off x="4978400" y="3152775"/>
            <a:ext cx="0" cy="241300"/>
          </a:xfrm>
          <a:prstGeom prst="line">
            <a:avLst/>
          </a:prstGeom>
          <a:noFill/>
          <a:ln w="9525">
            <a:solidFill>
              <a:srgbClr val="000000"/>
            </a:solidFill>
            <a:round/>
            <a:headEnd/>
            <a:tailEnd type="triangle" w="med" len="med"/>
          </a:ln>
        </p:spPr>
        <p:txBody>
          <a:bodyPr/>
          <a:lstStyle/>
          <a:p>
            <a:endParaRPr lang="zh-CN" altLang="en-US"/>
          </a:p>
        </p:txBody>
      </p:sp>
      <p:sp>
        <p:nvSpPr>
          <p:cNvPr id="15374" name="Line 72"/>
          <p:cNvSpPr>
            <a:spLocks noChangeShapeType="1"/>
          </p:cNvSpPr>
          <p:nvPr/>
        </p:nvSpPr>
        <p:spPr bwMode="auto">
          <a:xfrm flipV="1">
            <a:off x="5006975" y="3908425"/>
            <a:ext cx="0" cy="239713"/>
          </a:xfrm>
          <a:prstGeom prst="line">
            <a:avLst/>
          </a:prstGeom>
          <a:noFill/>
          <a:ln w="9525">
            <a:solidFill>
              <a:srgbClr val="000000"/>
            </a:solidFill>
            <a:round/>
            <a:headEnd/>
            <a:tailEnd type="triangle" w="med" len="med"/>
          </a:ln>
        </p:spPr>
        <p:txBody>
          <a:bodyPr/>
          <a:lstStyle/>
          <a:p>
            <a:endParaRPr lang="zh-CN" altLang="en-US"/>
          </a:p>
        </p:txBody>
      </p:sp>
      <p:sp>
        <p:nvSpPr>
          <p:cNvPr id="108617" name="Text Box 73"/>
          <p:cNvSpPr txBox="1">
            <a:spLocks noChangeArrowheads="1"/>
          </p:cNvSpPr>
          <p:nvPr/>
        </p:nvSpPr>
        <p:spPr bwMode="auto">
          <a:xfrm>
            <a:off x="3289300" y="3405188"/>
            <a:ext cx="3267075" cy="373062"/>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教育单行法律</a:t>
            </a:r>
            <a:endParaRPr lang="zh-CN" altLang="en-US" b="1">
              <a:latin typeface="Arial" charset="0"/>
              <a:ea typeface="宋体" pitchFamily="2" charset="-122"/>
              <a:cs typeface="Times New Roman" pitchFamily="18" charset="0"/>
            </a:endParaRPr>
          </a:p>
        </p:txBody>
      </p:sp>
      <p:sp>
        <p:nvSpPr>
          <p:cNvPr id="108612" name="Text Box 68"/>
          <p:cNvSpPr txBox="1">
            <a:spLocks noChangeArrowheads="1"/>
          </p:cNvSpPr>
          <p:nvPr/>
        </p:nvSpPr>
        <p:spPr bwMode="auto">
          <a:xfrm>
            <a:off x="3365500" y="4987925"/>
            <a:ext cx="3009900" cy="449263"/>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地方性教育法规</a:t>
            </a:r>
            <a:endParaRPr lang="zh-CN" altLang="en-US" b="1">
              <a:latin typeface="Arial" charset="0"/>
              <a:ea typeface="宋体" pitchFamily="2" charset="-122"/>
              <a:cs typeface="Times New Roman" pitchFamily="18" charset="0"/>
            </a:endParaRPr>
          </a:p>
        </p:txBody>
      </p:sp>
      <p:sp>
        <p:nvSpPr>
          <p:cNvPr id="108611" name="Text Box 67"/>
          <p:cNvSpPr txBox="1">
            <a:spLocks noChangeArrowheads="1"/>
          </p:cNvSpPr>
          <p:nvPr/>
        </p:nvSpPr>
        <p:spPr bwMode="auto">
          <a:xfrm>
            <a:off x="5711825" y="5740400"/>
            <a:ext cx="2035175" cy="436563"/>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政府教育规章</a:t>
            </a:r>
            <a:endParaRPr lang="zh-CN" altLang="en-US" b="1">
              <a:latin typeface="Arial" charset="0"/>
              <a:ea typeface="宋体" pitchFamily="2" charset="-122"/>
              <a:cs typeface="Times New Roman" pitchFamily="18" charset="0"/>
            </a:endParaRPr>
          </a:p>
        </p:txBody>
      </p:sp>
      <p:sp>
        <p:nvSpPr>
          <p:cNvPr id="15378" name="Line 70"/>
          <p:cNvSpPr>
            <a:spLocks noChangeShapeType="1"/>
          </p:cNvSpPr>
          <p:nvPr/>
        </p:nvSpPr>
        <p:spPr bwMode="auto">
          <a:xfrm flipV="1">
            <a:off x="5083175" y="2466975"/>
            <a:ext cx="0" cy="239713"/>
          </a:xfrm>
          <a:prstGeom prst="line">
            <a:avLst/>
          </a:prstGeom>
          <a:noFill/>
          <a:ln w="9525">
            <a:solidFill>
              <a:srgbClr val="000000"/>
            </a:solidFill>
            <a:round/>
            <a:headEnd/>
            <a:tailEnd type="triangle" w="med" len="med"/>
          </a:ln>
        </p:spPr>
        <p:txBody>
          <a:bodyPr/>
          <a:lstStyle/>
          <a:p>
            <a:endParaRPr lang="zh-CN" altLang="en-US"/>
          </a:p>
        </p:txBody>
      </p:sp>
      <p:sp>
        <p:nvSpPr>
          <p:cNvPr id="108605" name="Text Box 61"/>
          <p:cNvSpPr txBox="1">
            <a:spLocks noChangeArrowheads="1"/>
          </p:cNvSpPr>
          <p:nvPr/>
        </p:nvSpPr>
        <p:spPr bwMode="auto">
          <a:xfrm>
            <a:off x="1714500" y="5735638"/>
            <a:ext cx="2044700" cy="449262"/>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部门教育规章</a:t>
            </a:r>
            <a:endParaRPr lang="zh-CN" altLang="en-US" b="1">
              <a:latin typeface="Arial" charset="0"/>
              <a:ea typeface="宋体" pitchFamily="2" charset="-122"/>
              <a:cs typeface="Times New Roman" pitchFamily="18" charset="0"/>
            </a:endParaRPr>
          </a:p>
        </p:txBody>
      </p:sp>
      <p:sp>
        <p:nvSpPr>
          <p:cNvPr id="15380" name="Line 60"/>
          <p:cNvSpPr>
            <a:spLocks noChangeShapeType="1"/>
          </p:cNvSpPr>
          <p:nvPr/>
        </p:nvSpPr>
        <p:spPr bwMode="auto">
          <a:xfrm flipV="1">
            <a:off x="6019800" y="5502275"/>
            <a:ext cx="0" cy="239713"/>
          </a:xfrm>
          <a:prstGeom prst="line">
            <a:avLst/>
          </a:prstGeom>
          <a:noFill/>
          <a:ln w="9525">
            <a:solidFill>
              <a:srgbClr val="000000"/>
            </a:solidFill>
            <a:round/>
            <a:headEnd/>
            <a:tailEnd type="triangle" w="med" len="med"/>
          </a:ln>
        </p:spPr>
        <p:txBody>
          <a:bodyPr/>
          <a:lstStyle/>
          <a:p>
            <a:endParaRPr lang="zh-CN" altLang="en-US"/>
          </a:p>
        </p:txBody>
      </p:sp>
      <p:sp>
        <p:nvSpPr>
          <p:cNvPr id="108613" name="Text Box 69"/>
          <p:cNvSpPr txBox="1">
            <a:spLocks noChangeArrowheads="1"/>
          </p:cNvSpPr>
          <p:nvPr/>
        </p:nvSpPr>
        <p:spPr bwMode="auto">
          <a:xfrm>
            <a:off x="3200400" y="4246563"/>
            <a:ext cx="3352800" cy="423862"/>
          </a:xfrm>
          <a:prstGeom prst="rect">
            <a:avLst/>
          </a:prstGeom>
          <a:solidFill>
            <a:srgbClr val="FFC000"/>
          </a:solidFill>
          <a:ln w="9525">
            <a:miter lim="800000"/>
            <a:headEnd/>
            <a:tailEnd/>
          </a:ln>
          <a:effectLst>
            <a:outerShdw blurRad="50800" dist="38100" dir="5400000" algn="t" rotWithShape="0">
              <a:prstClr val="black">
                <a:alpha val="40000"/>
              </a:prstClr>
            </a:outerShdw>
          </a:effectLst>
          <a:scene3d>
            <a:camera prst="legacyPerspectiveBottomLeft"/>
            <a:lightRig rig="legacyFlat3" dir="t"/>
          </a:scene3d>
          <a:sp3d extrusionH="887400" prstMaterial="legacyMatte">
            <a:bevelT w="13500" h="13500" prst="angle"/>
            <a:bevelB w="13500" h="13500" prst="angle"/>
            <a:extrusionClr>
              <a:srgbClr val="FFFFFF"/>
            </a:extrusionClr>
          </a:sp3d>
        </p:spPr>
        <p:txBody>
          <a:bodyPr>
            <a:flatTx/>
          </a:bodyPr>
          <a:lstStyle/>
          <a:p>
            <a:pPr eaLnBrk="0" hangingPunct="0">
              <a:lnSpc>
                <a:spcPct val="100000"/>
              </a:lnSpc>
              <a:defRPr/>
            </a:pPr>
            <a:r>
              <a:rPr lang="zh-CN" altLang="en-US" b="1">
                <a:latin typeface="Calibri" pitchFamily="34" charset="0"/>
                <a:ea typeface="宋体" pitchFamily="2" charset="-122"/>
                <a:cs typeface="Times New Roman" pitchFamily="18" charset="0"/>
              </a:rPr>
              <a:t>教育行政法规</a:t>
            </a:r>
            <a:endParaRPr lang="zh-CN" altLang="en-US" b="1">
              <a:latin typeface="Arial" charset="0"/>
              <a:ea typeface="宋体" pitchFamily="2" charset="-122"/>
              <a:cs typeface="Times New Roman" pitchFamily="18" charset="0"/>
            </a:endParaRPr>
          </a:p>
        </p:txBody>
      </p:sp>
      <p:sp>
        <p:nvSpPr>
          <p:cNvPr id="15382" name="Line 57"/>
          <p:cNvSpPr>
            <a:spLocks noChangeShapeType="1"/>
          </p:cNvSpPr>
          <p:nvPr/>
        </p:nvSpPr>
        <p:spPr bwMode="auto">
          <a:xfrm flipV="1">
            <a:off x="3248025" y="4735513"/>
            <a:ext cx="12700" cy="563562"/>
          </a:xfrm>
          <a:prstGeom prst="line">
            <a:avLst/>
          </a:prstGeom>
          <a:noFill/>
          <a:ln w="9525">
            <a:solidFill>
              <a:srgbClr val="000000"/>
            </a:solidFill>
            <a:round/>
            <a:headEnd/>
            <a:tailEnd type="triangle" w="med" len="med"/>
          </a:ln>
        </p:spPr>
        <p:txBody>
          <a:bodyPr/>
          <a:lstStyle/>
          <a:p>
            <a:endParaRPr lang="zh-CN" altLang="en-US"/>
          </a:p>
        </p:txBody>
      </p:sp>
      <p:sp>
        <p:nvSpPr>
          <p:cNvPr id="15383" name="Line 56"/>
          <p:cNvSpPr>
            <a:spLocks noChangeShapeType="1"/>
          </p:cNvSpPr>
          <p:nvPr/>
        </p:nvSpPr>
        <p:spPr bwMode="auto">
          <a:xfrm flipH="1">
            <a:off x="2422525" y="5210175"/>
            <a:ext cx="0" cy="554038"/>
          </a:xfrm>
          <a:prstGeom prst="line">
            <a:avLst/>
          </a:prstGeom>
          <a:noFill/>
          <a:ln w="9525">
            <a:solidFill>
              <a:srgbClr val="000000"/>
            </a:solidFill>
            <a:round/>
            <a:headEnd/>
            <a:tailEnd/>
          </a:ln>
        </p:spPr>
        <p:txBody>
          <a:bodyPr/>
          <a:lstStyle/>
          <a:p>
            <a:endParaRPr lang="zh-CN" altLang="en-US"/>
          </a:p>
        </p:txBody>
      </p:sp>
      <p:sp>
        <p:nvSpPr>
          <p:cNvPr id="15384" name="Line 55"/>
          <p:cNvSpPr>
            <a:spLocks noChangeShapeType="1"/>
          </p:cNvSpPr>
          <p:nvPr/>
        </p:nvSpPr>
        <p:spPr bwMode="auto">
          <a:xfrm>
            <a:off x="7099300" y="5156200"/>
            <a:ext cx="12700" cy="503238"/>
          </a:xfrm>
          <a:prstGeom prst="line">
            <a:avLst/>
          </a:prstGeom>
          <a:noFill/>
          <a:ln w="9525">
            <a:solidFill>
              <a:srgbClr val="000000"/>
            </a:solidFill>
            <a:round/>
            <a:headEnd/>
            <a:tailEnd/>
          </a:ln>
        </p:spPr>
        <p:txBody>
          <a:bodyPr/>
          <a:lstStyle/>
          <a:p>
            <a:endParaRPr lang="zh-CN" altLang="en-US"/>
          </a:p>
        </p:txBody>
      </p:sp>
      <p:sp>
        <p:nvSpPr>
          <p:cNvPr id="15385" name="Line 54"/>
          <p:cNvSpPr>
            <a:spLocks noChangeShapeType="1"/>
          </p:cNvSpPr>
          <p:nvPr/>
        </p:nvSpPr>
        <p:spPr bwMode="auto">
          <a:xfrm flipH="1" flipV="1">
            <a:off x="4994275" y="4770438"/>
            <a:ext cx="12700" cy="195262"/>
          </a:xfrm>
          <a:prstGeom prst="line">
            <a:avLst/>
          </a:prstGeom>
          <a:noFill/>
          <a:ln w="9525">
            <a:solidFill>
              <a:srgbClr val="000000"/>
            </a:solidFill>
            <a:round/>
            <a:headEnd/>
            <a:tailEnd type="triangle" w="med" len="med"/>
          </a:ln>
        </p:spPr>
        <p:txBody>
          <a:bodyPr/>
          <a:lstStyle/>
          <a:p>
            <a:endParaRPr lang="zh-CN" altLang="en-US"/>
          </a:p>
        </p:txBody>
      </p:sp>
      <p:sp>
        <p:nvSpPr>
          <p:cNvPr id="15386" name="Line 53"/>
          <p:cNvSpPr>
            <a:spLocks noChangeShapeType="1"/>
          </p:cNvSpPr>
          <p:nvPr/>
        </p:nvSpPr>
        <p:spPr bwMode="auto">
          <a:xfrm flipH="1" flipV="1">
            <a:off x="6435725" y="4722813"/>
            <a:ext cx="12700" cy="398462"/>
          </a:xfrm>
          <a:prstGeom prst="line">
            <a:avLst/>
          </a:prstGeom>
          <a:noFill/>
          <a:ln w="9525">
            <a:solidFill>
              <a:srgbClr val="000000"/>
            </a:solidFill>
            <a:round/>
            <a:headEnd/>
            <a:tailEnd type="triangle" w="med" len="med"/>
          </a:ln>
        </p:spPr>
        <p:txBody>
          <a:bodyPr/>
          <a:lstStyle/>
          <a:p>
            <a:endParaRPr lang="zh-CN" altLang="en-US"/>
          </a:p>
        </p:txBody>
      </p:sp>
      <p:sp>
        <p:nvSpPr>
          <p:cNvPr id="15387" name="Line 51"/>
          <p:cNvSpPr>
            <a:spLocks noChangeShapeType="1"/>
          </p:cNvSpPr>
          <p:nvPr/>
        </p:nvSpPr>
        <p:spPr bwMode="auto">
          <a:xfrm>
            <a:off x="2447925" y="5248275"/>
            <a:ext cx="762000" cy="12700"/>
          </a:xfrm>
          <a:prstGeom prst="line">
            <a:avLst/>
          </a:prstGeom>
          <a:noFill/>
          <a:ln w="9525">
            <a:solidFill>
              <a:srgbClr val="000000"/>
            </a:solidFill>
            <a:round/>
            <a:headEnd/>
            <a:tailEnd/>
          </a:ln>
        </p:spPr>
        <p:txBody>
          <a:bodyPr/>
          <a:lstStyle/>
          <a:p>
            <a:endParaRPr lang="zh-CN" altLang="en-US"/>
          </a:p>
        </p:txBody>
      </p:sp>
      <p:sp>
        <p:nvSpPr>
          <p:cNvPr id="15388" name="Line 50"/>
          <p:cNvSpPr>
            <a:spLocks noChangeShapeType="1"/>
          </p:cNvSpPr>
          <p:nvPr/>
        </p:nvSpPr>
        <p:spPr bwMode="auto">
          <a:xfrm flipV="1">
            <a:off x="6461125" y="5133975"/>
            <a:ext cx="663575" cy="12700"/>
          </a:xfrm>
          <a:prstGeom prst="line">
            <a:avLst/>
          </a:prstGeom>
          <a:noFill/>
          <a:ln w="9525">
            <a:solidFill>
              <a:srgbClr val="000000"/>
            </a:solidFill>
            <a:round/>
            <a:headEnd/>
            <a:tailEnd/>
          </a:ln>
        </p:spPr>
        <p:txBody>
          <a:bodyPr/>
          <a:lstStyle/>
          <a:p>
            <a:endParaRPr lang="zh-CN" altLang="en-US"/>
          </a:p>
        </p:txBody>
      </p:sp>
      <p:sp>
        <p:nvSpPr>
          <p:cNvPr id="108621" name="Rectangle 77"/>
          <p:cNvSpPr>
            <a:spLocks noChangeArrowheads="1"/>
          </p:cNvSpPr>
          <p:nvPr/>
        </p:nvSpPr>
        <p:spPr bwMode="auto">
          <a:xfrm>
            <a:off x="-254000" y="2374900"/>
            <a:ext cx="91440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lgn="l">
              <a:lnSpc>
                <a:spcPct val="100000"/>
              </a:lnSpc>
              <a:defRPr/>
            </a:pPr>
            <a:endParaRPr lang="zh-CN" altLang="en-US" sz="2800">
              <a:latin typeface="楷体_GB2312" pitchFamily="49" charset="-122"/>
              <a:ea typeface="楷体_GB2312" pitchFamily="49" charset="-122"/>
            </a:endParaRPr>
          </a:p>
        </p:txBody>
      </p:sp>
      <p:sp>
        <p:nvSpPr>
          <p:cNvPr id="108631" name="Rectangle 87"/>
          <p:cNvSpPr>
            <a:spLocks noChangeArrowheads="1"/>
          </p:cNvSpPr>
          <p:nvPr/>
        </p:nvSpPr>
        <p:spPr bwMode="auto">
          <a:xfrm>
            <a:off x="0" y="2586038"/>
            <a:ext cx="488950" cy="36671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indent="304800" algn="l" eaLnBrk="0" hangingPunct="0">
              <a:lnSpc>
                <a:spcPct val="100000"/>
              </a:lnSpc>
              <a:defRPr/>
            </a:pPr>
            <a:endParaRPr lang="zh-CN" altLang="en-US" sz="1800">
              <a:latin typeface="Arial" pitchFamily="34" charset="0"/>
              <a:ea typeface="宋体" pitchFamily="2" charset="-122"/>
            </a:endParaRPr>
          </a:p>
        </p:txBody>
      </p:sp>
      <p:sp>
        <p:nvSpPr>
          <p:cNvPr id="15391" name="Rectangle 90"/>
          <p:cNvSpPr>
            <a:spLocks noChangeArrowheads="1"/>
          </p:cNvSpPr>
          <p:nvPr/>
        </p:nvSpPr>
        <p:spPr bwMode="auto">
          <a:xfrm>
            <a:off x="0" y="1479550"/>
            <a:ext cx="6623050" cy="457200"/>
          </a:xfrm>
          <a:prstGeom prst="rect">
            <a:avLst/>
          </a:prstGeom>
          <a:noFill/>
          <a:ln w="9525" algn="ctr">
            <a:noFill/>
            <a:miter lim="800000"/>
            <a:headEnd/>
            <a:tailEnd/>
          </a:ln>
        </p:spPr>
        <p:txBody>
          <a:bodyPr anchor="ctr">
            <a:spAutoFit/>
          </a:bodyPr>
          <a:lstStyle/>
          <a:p>
            <a:pPr algn="l" eaLnBrk="0" hangingPunct="0">
              <a:lnSpc>
                <a:spcPct val="100000"/>
              </a:lnSpc>
            </a:pPr>
            <a:r>
              <a:rPr lang="en-US" altLang="zh-CN" sz="2400" b="1" dirty="0" smtClean="0"/>
              <a:t>   2</a:t>
            </a:r>
            <a:r>
              <a:rPr lang="en-US" altLang="zh-CN" sz="2400" b="1" dirty="0"/>
              <a:t>.</a:t>
            </a:r>
            <a:r>
              <a:rPr lang="zh-CN" altLang="en-US" sz="2400" b="1" dirty="0"/>
              <a:t>我国教育法体系效力从属关系：</a:t>
            </a:r>
          </a:p>
        </p:txBody>
      </p:sp>
      <p:sp>
        <p:nvSpPr>
          <p:cNvPr id="34" name="Text Box 12"/>
          <p:cNvSpPr txBox="1">
            <a:spLocks noChangeArrowheads="1"/>
          </p:cNvSpPr>
          <p:nvPr/>
        </p:nvSpPr>
        <p:spPr bwMode="auto">
          <a:xfrm>
            <a:off x="0" y="7112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684213" y="0"/>
            <a:ext cx="7772400" cy="1143000"/>
          </a:xfrm>
          <a:prstGeom prst="rect">
            <a:avLst/>
          </a:prstGeom>
          <a:gradFill rotWithShape="0">
            <a:gsLst>
              <a:gs pos="0">
                <a:srgbClr val="767600"/>
              </a:gs>
              <a:gs pos="50000">
                <a:srgbClr val="FFFF00"/>
              </a:gs>
              <a:gs pos="100000">
                <a:srgbClr val="767600"/>
              </a:gs>
            </a:gsLst>
            <a:lin ang="5400000" scaled="1"/>
          </a:gradFill>
          <a:ln w="9525" cap="flat">
            <a:noFill/>
            <a:round/>
            <a:headEnd/>
            <a:tailEnd/>
          </a:ln>
          <a:effectLst/>
        </p:spPr>
        <p:txBody>
          <a:bodyPr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zh-CN" sz="4800" b="1">
                <a:solidFill>
                  <a:srgbClr val="0000FF"/>
                </a:solidFill>
                <a:effectLst>
                  <a:outerShdw blurRad="38100" dist="38100" dir="2700000" algn="tl">
                    <a:srgbClr val="000000"/>
                  </a:outerShdw>
                </a:effectLst>
                <a:latin typeface="宋体" charset="-122"/>
              </a:rPr>
              <a:t/>
            </a:r>
            <a:br>
              <a:rPr lang="zh-CN" sz="4800" b="1">
                <a:solidFill>
                  <a:srgbClr val="0000FF"/>
                </a:solidFill>
                <a:effectLst>
                  <a:outerShdw blurRad="38100" dist="38100" dir="2700000" algn="tl">
                    <a:srgbClr val="000000"/>
                  </a:outerShdw>
                </a:effectLst>
                <a:latin typeface="宋体" charset="-122"/>
              </a:rPr>
            </a:br>
            <a:r>
              <a:rPr lang="zh-CN" sz="4800" b="1">
                <a:solidFill>
                  <a:srgbClr val="0000FF"/>
                </a:solidFill>
                <a:effectLst>
                  <a:outerShdw blurRad="38100" dist="38100" dir="2700000" algn="tl">
                    <a:srgbClr val="000000"/>
                  </a:outerShdw>
                </a:effectLst>
                <a:latin typeface="宋体" charset="-122"/>
              </a:rPr>
              <a:t>前言</a:t>
            </a:r>
            <a:r>
              <a:rPr lang="zh-CN" sz="4800" b="1">
                <a:solidFill>
                  <a:srgbClr val="FFFFCC"/>
                </a:solidFill>
                <a:effectLst>
                  <a:outerShdw blurRad="38100" dist="38100" dir="2700000" algn="tl">
                    <a:srgbClr val="000000"/>
                  </a:outerShdw>
                </a:effectLst>
                <a:latin typeface="宋体" charset="-122"/>
              </a:rPr>
              <a:t/>
            </a:r>
            <a:br>
              <a:rPr lang="zh-CN" sz="4800" b="1">
                <a:solidFill>
                  <a:srgbClr val="FFFFCC"/>
                </a:solidFill>
                <a:effectLst>
                  <a:outerShdw blurRad="38100" dist="38100" dir="2700000" algn="tl">
                    <a:srgbClr val="000000"/>
                  </a:outerShdw>
                </a:effectLst>
                <a:latin typeface="宋体" charset="-122"/>
              </a:rPr>
            </a:br>
            <a:endParaRPr lang="zh-CN" sz="4800" b="1">
              <a:solidFill>
                <a:srgbClr val="FFFFCC"/>
              </a:solidFill>
              <a:effectLst>
                <a:outerShdw blurRad="38100" dist="38100" dir="2700000" algn="tl">
                  <a:srgbClr val="000000"/>
                </a:outerShdw>
              </a:effectLst>
              <a:latin typeface="宋体" charset="-122"/>
            </a:endParaRPr>
          </a:p>
        </p:txBody>
      </p:sp>
      <p:sp>
        <p:nvSpPr>
          <p:cNvPr id="5122" name="Text Box 2"/>
          <p:cNvSpPr txBox="1">
            <a:spLocks noChangeArrowheads="1"/>
          </p:cNvSpPr>
          <p:nvPr/>
        </p:nvSpPr>
        <p:spPr bwMode="auto">
          <a:xfrm>
            <a:off x="0" y="1214438"/>
            <a:ext cx="3995738" cy="5395912"/>
          </a:xfrm>
          <a:prstGeom prst="rect">
            <a:avLst/>
          </a:prstGeom>
          <a:solidFill>
            <a:srgbClr val="FFFF99"/>
          </a:solidFill>
          <a:ln w="9525" cap="flat">
            <a:noFill/>
            <a:round/>
            <a:headEnd/>
            <a:tailEnd/>
          </a:ln>
          <a:effectLst/>
        </p:spPr>
        <p:txBody>
          <a:bodyPr/>
          <a:lstStyle/>
          <a:p>
            <a:pPr marL="341313" indent="-339725">
              <a:spcBef>
                <a:spcPts val="1200"/>
              </a:spcBef>
              <a:buClr>
                <a:srgbClr val="FFCC00"/>
              </a:buClr>
              <a:buSzPct val="120000"/>
              <a:buFont typeface="Tahoma" pitchFamily="32" charset="0"/>
              <a:buNone/>
              <a:tabLst>
                <a:tab pos="912813" algn="l"/>
                <a:tab pos="1827213" algn="l"/>
                <a:tab pos="2741613" algn="l"/>
                <a:tab pos="3656013" algn="l"/>
                <a:tab pos="4570413" algn="l"/>
                <a:tab pos="5484813" algn="l"/>
                <a:tab pos="6399213" algn="l"/>
                <a:tab pos="7313613" algn="l"/>
                <a:tab pos="8228013" algn="l"/>
                <a:tab pos="9142413" algn="l"/>
                <a:tab pos="10056813" algn="l"/>
              </a:tabLst>
              <a:defRPr/>
            </a:pPr>
            <a:r>
              <a:rPr lang="zh-CN" altLang="en-US" sz="3200" dirty="0">
                <a:solidFill>
                  <a:srgbClr val="000099"/>
                </a:solidFill>
                <a:effectLst>
                  <a:outerShdw blurRad="38100" dist="38100" dir="2700000" algn="tl">
                    <a:srgbClr val="000000"/>
                  </a:outerShdw>
                </a:effectLst>
                <a:latin typeface="Tahoma" pitchFamily="32" charset="0"/>
              </a:rPr>
              <a:t>本课程以教育学和法学理论为基础，研究学前教育政策与法律法规，增强教育法制观念，提升幼儿教师法律素养，在未来的教育实践中知法、懂法、守法、用法。</a:t>
            </a:r>
            <a:endParaRPr lang="zh-CN" sz="3200" dirty="0">
              <a:solidFill>
                <a:srgbClr val="000099"/>
              </a:solidFill>
              <a:effectLst>
                <a:outerShdw blurRad="38100" dist="38100" dir="2700000" algn="tl">
                  <a:srgbClr val="000000"/>
                </a:outerShdw>
              </a:effectLst>
              <a:latin typeface="Tahoma" pitchFamily="32" charset="0"/>
            </a:endParaRPr>
          </a:p>
        </p:txBody>
      </p:sp>
      <p:graphicFrame>
        <p:nvGraphicFramePr>
          <p:cNvPr id="5123" name="Object 3"/>
          <p:cNvGraphicFramePr>
            <a:graphicFrameLocks noChangeAspect="1"/>
          </p:cNvGraphicFramePr>
          <p:nvPr/>
        </p:nvGraphicFramePr>
        <p:xfrm>
          <a:off x="4067175" y="1524000"/>
          <a:ext cx="5076825" cy="5334000"/>
        </p:xfrm>
        <a:graphic>
          <a:graphicData uri="http://schemas.openxmlformats.org/presentationml/2006/ole">
            <p:oleObj spid="_x0000_s261122" r:id="rId4" imgW="3352381" imgH="2742857" progId="PBrush">
              <p:embed/>
            </p:oleObj>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additive="repl">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ppt_x</p:attrName>
                                        </p:attrNameLst>
                                      </p:cBhvr>
                                      <p:tavLst>
                                        <p:tav tm="100000">
                                          <p:val>
                                            <p:strVal val="1+#ppt_w/2"/>
                                          </p:val>
                                        </p:tav>
                                        <p:tav tm="100000">
                                          <p:val>
                                            <p:strVal val="#ppt_x"/>
                                          </p:val>
                                        </p:tav>
                                      </p:tavLst>
                                    </p:anim>
                                    <p:anim calcmode="lin" valueType="num">
                                      <p:cBhvr>
                                        <p:cTn id="8" dur="500" fill="hold"/>
                                        <p:tgtEl>
                                          <p:spTgt spid="5123"/>
                                        </p:tgtEl>
                                        <p:attrNameLst>
                                          <p:attrName>ppt_y</p:attrName>
                                        </p:attrNameLst>
                                      </p:cBhvr>
                                      <p:tavLst>
                                        <p:tav tm="10000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638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638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638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639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639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639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639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6394" name="Text Box 12"/>
          <p:cNvSpPr txBox="1">
            <a:spLocks noChangeArrowheads="1"/>
          </p:cNvSpPr>
          <p:nvPr/>
        </p:nvSpPr>
        <p:spPr bwMode="auto">
          <a:xfrm>
            <a:off x="0" y="1646238"/>
            <a:ext cx="9144000" cy="4893647"/>
          </a:xfrm>
          <a:prstGeom prst="rect">
            <a:avLst/>
          </a:prstGeom>
          <a:solidFill>
            <a:srgbClr val="CCFFFF"/>
          </a:solidFill>
          <a:ln w="9525">
            <a:noFill/>
            <a:miter lim="800000"/>
            <a:headEnd/>
            <a:tailEnd/>
          </a:ln>
        </p:spPr>
        <p:txBody>
          <a:bodyPr>
            <a:spAutoFit/>
          </a:bodyPr>
          <a:lstStyle/>
          <a:p>
            <a:pPr>
              <a:defRPr/>
            </a:pPr>
            <a:r>
              <a:rPr lang="zh-CN" altLang="en-US" sz="2400" dirty="0">
                <a:latin typeface="黑体" pitchFamily="2" charset="-122"/>
                <a:ea typeface="黑体" pitchFamily="2" charset="-122"/>
              </a:rPr>
              <a:t>（二）教育法体系的横向结构</a:t>
            </a:r>
            <a:endParaRPr lang="en-US" altLang="zh-CN" sz="2400" dirty="0">
              <a:latin typeface="黑体" pitchFamily="2" charset="-122"/>
              <a:ea typeface="黑体" pitchFamily="2" charset="-122"/>
            </a:endParaRPr>
          </a:p>
          <a:p>
            <a:pPr>
              <a:defRPr/>
            </a:pPr>
            <a:r>
              <a:rPr lang="zh-CN" altLang="en-US" sz="2400" dirty="0">
                <a:latin typeface="+mn-ea"/>
              </a:rPr>
              <a:t>  </a:t>
            </a:r>
            <a:r>
              <a:rPr lang="zh-CN" altLang="en-US" sz="2400" dirty="0" smtClean="0">
                <a:latin typeface="+mn-ea"/>
              </a:rPr>
              <a:t>  </a:t>
            </a:r>
            <a:r>
              <a:rPr lang="zh-CN" altLang="en-US" sz="2400" b="1" dirty="0" smtClean="0">
                <a:latin typeface="+mn-ea"/>
              </a:rPr>
              <a:t>教育法</a:t>
            </a:r>
            <a:r>
              <a:rPr lang="zh-CN" altLang="en-US" sz="2400" b="1" dirty="0">
                <a:latin typeface="+mn-ea"/>
              </a:rPr>
              <a:t>体系的横向结构，是指划分出若干处于同一层级的部门法，形成教育法调整的横向覆盖。在横向结构上，从现有状况和立法趋势看，主要包含以下九个部类：</a:t>
            </a:r>
          </a:p>
          <a:p>
            <a:pPr>
              <a:defRPr/>
            </a:pPr>
            <a:r>
              <a:rPr lang="en-US" altLang="zh-CN" sz="2400" b="1" dirty="0">
                <a:latin typeface="+mn-ea"/>
              </a:rPr>
              <a:t>    1.</a:t>
            </a:r>
            <a:r>
              <a:rPr lang="zh-CN" altLang="en-US" sz="2400" b="1" dirty="0">
                <a:latin typeface="+mn-ea"/>
              </a:rPr>
              <a:t>教育的基本法。</a:t>
            </a:r>
          </a:p>
          <a:p>
            <a:pPr>
              <a:defRPr/>
            </a:pPr>
            <a:r>
              <a:rPr lang="en-US" altLang="zh-CN" sz="2400" b="1" dirty="0">
                <a:latin typeface="+mn-ea"/>
              </a:rPr>
              <a:t>    2.</a:t>
            </a:r>
            <a:r>
              <a:rPr lang="zh-CN" altLang="en-US" sz="2400" b="1" dirty="0">
                <a:latin typeface="+mn-ea"/>
              </a:rPr>
              <a:t>义务教育法。</a:t>
            </a:r>
          </a:p>
          <a:p>
            <a:pPr>
              <a:defRPr/>
            </a:pPr>
            <a:r>
              <a:rPr lang="en-US" altLang="zh-CN" sz="2400" b="1" dirty="0">
                <a:latin typeface="+mn-ea"/>
              </a:rPr>
              <a:t>    3.</a:t>
            </a:r>
            <a:r>
              <a:rPr lang="zh-CN" altLang="en-US" sz="2400" b="1" dirty="0">
                <a:latin typeface="+mn-ea"/>
              </a:rPr>
              <a:t>职业教育法。</a:t>
            </a:r>
          </a:p>
          <a:p>
            <a:pPr>
              <a:defRPr/>
            </a:pPr>
            <a:r>
              <a:rPr lang="en-US" altLang="zh-CN" sz="2400" b="1" dirty="0">
                <a:latin typeface="+mn-ea"/>
              </a:rPr>
              <a:t>    4.</a:t>
            </a:r>
            <a:r>
              <a:rPr lang="zh-CN" altLang="en-US" sz="2400" b="1" dirty="0">
                <a:latin typeface="+mn-ea"/>
              </a:rPr>
              <a:t>高等教育法。</a:t>
            </a:r>
          </a:p>
          <a:p>
            <a:pPr>
              <a:defRPr/>
            </a:pPr>
            <a:r>
              <a:rPr lang="en-US" altLang="zh-CN" sz="2400" b="1" dirty="0">
                <a:latin typeface="+mn-ea"/>
              </a:rPr>
              <a:t>    5.</a:t>
            </a:r>
            <a:r>
              <a:rPr lang="zh-CN" altLang="en-US" sz="2400" b="1" dirty="0">
                <a:latin typeface="+mn-ea"/>
              </a:rPr>
              <a:t>学位法。</a:t>
            </a:r>
          </a:p>
          <a:p>
            <a:pPr>
              <a:defRPr/>
            </a:pPr>
            <a:r>
              <a:rPr lang="en-US" altLang="zh-CN" sz="2400" b="1" dirty="0">
                <a:latin typeface="+mn-ea"/>
              </a:rPr>
              <a:t>    6.</a:t>
            </a:r>
            <a:r>
              <a:rPr lang="zh-CN" altLang="en-US" sz="2400" b="1" dirty="0">
                <a:latin typeface="+mn-ea"/>
              </a:rPr>
              <a:t>教师法。</a:t>
            </a:r>
          </a:p>
          <a:p>
            <a:pPr>
              <a:defRPr/>
            </a:pPr>
            <a:r>
              <a:rPr lang="en-US" altLang="zh-CN" sz="2400" b="1" dirty="0">
                <a:latin typeface="+mn-ea"/>
              </a:rPr>
              <a:t>    7.</a:t>
            </a:r>
            <a:r>
              <a:rPr lang="zh-CN" altLang="en-US" sz="2400" b="1" dirty="0">
                <a:latin typeface="+mn-ea"/>
              </a:rPr>
              <a:t>民办教育法。</a:t>
            </a:r>
          </a:p>
          <a:p>
            <a:pPr>
              <a:defRPr/>
            </a:pPr>
            <a:r>
              <a:rPr lang="en-US" altLang="zh-CN" sz="2400" b="1" dirty="0">
                <a:latin typeface="+mn-ea"/>
              </a:rPr>
              <a:t>    8.</a:t>
            </a:r>
            <a:r>
              <a:rPr lang="zh-CN" altLang="en-US" sz="2400" b="1" dirty="0">
                <a:latin typeface="+mn-ea"/>
              </a:rPr>
              <a:t>成人教育法或社会教育法。是否单独立法尚在论证</a:t>
            </a:r>
          </a:p>
          <a:p>
            <a:pPr>
              <a:defRPr/>
            </a:pPr>
            <a:r>
              <a:rPr lang="en-US" altLang="zh-CN" sz="2400" b="1" dirty="0">
                <a:latin typeface="+mn-ea"/>
              </a:rPr>
              <a:t>    9.</a:t>
            </a:r>
            <a:r>
              <a:rPr lang="zh-CN" altLang="en-US" sz="2400" b="1" dirty="0">
                <a:latin typeface="+mn-ea"/>
              </a:rPr>
              <a:t>教育投入法或教育财政法 </a:t>
            </a:r>
          </a:p>
        </p:txBody>
      </p:sp>
      <p:sp>
        <p:nvSpPr>
          <p:cNvPr id="16395"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3" name="Text Box 12"/>
          <p:cNvSpPr txBox="1">
            <a:spLocks noChangeArrowheads="1"/>
          </p:cNvSpPr>
          <p:nvPr/>
        </p:nvSpPr>
        <p:spPr bwMode="auto">
          <a:xfrm>
            <a:off x="0" y="850900"/>
            <a:ext cx="530902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741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741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741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741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741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741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741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7418" name="Text Box 12"/>
          <p:cNvSpPr txBox="1">
            <a:spLocks noChangeArrowheads="1"/>
          </p:cNvSpPr>
          <p:nvPr/>
        </p:nvSpPr>
        <p:spPr bwMode="auto">
          <a:xfrm>
            <a:off x="177800" y="1887538"/>
            <a:ext cx="8740775" cy="3785652"/>
          </a:xfrm>
          <a:prstGeom prst="rect">
            <a:avLst/>
          </a:prstGeom>
          <a:solidFill>
            <a:srgbClr val="CCFFFF"/>
          </a:solidFill>
          <a:ln w="9525">
            <a:noFill/>
            <a:miter lim="800000"/>
            <a:headEnd/>
            <a:tailEnd/>
          </a:ln>
          <a:effectLst>
            <a:outerShdw dist="107763" dir="18900000" algn="ctr" rotWithShape="0">
              <a:srgbClr val="808080">
                <a:alpha val="50000"/>
              </a:srgbClr>
            </a:outerShdw>
          </a:effectLst>
        </p:spPr>
        <p:txBody>
          <a:bodyPr>
            <a:spAutoFit/>
          </a:bodyPr>
          <a:lstStyle/>
          <a:p>
            <a:pPr>
              <a:defRPr/>
            </a:pPr>
            <a:r>
              <a:rPr lang="zh-CN" altLang="en-US" sz="2400" dirty="0">
                <a:latin typeface="黑体" pitchFamily="2" charset="-122"/>
                <a:ea typeface="黑体" pitchFamily="2" charset="-122"/>
              </a:rPr>
              <a:t>（三）我国现行教育法体系状况</a:t>
            </a:r>
          </a:p>
          <a:p>
            <a:pPr>
              <a:defRPr/>
            </a:pPr>
            <a:r>
              <a:rPr lang="zh-CN" altLang="en-US" sz="2400" dirty="0">
                <a:latin typeface="+mn-ea"/>
              </a:rPr>
              <a:t>   </a:t>
            </a:r>
            <a:r>
              <a:rPr lang="zh-CN" altLang="en-US" sz="2400" dirty="0" smtClean="0">
                <a:latin typeface="+mn-ea"/>
              </a:rPr>
              <a:t> </a:t>
            </a:r>
            <a:r>
              <a:rPr lang="zh-CN" altLang="en-US" sz="2400" b="1" dirty="0">
                <a:latin typeface="+mn-ea"/>
              </a:rPr>
              <a:t>从</a:t>
            </a:r>
            <a:r>
              <a:rPr lang="en-US" altLang="zh-CN" sz="2400" b="1" dirty="0">
                <a:latin typeface="+mn-ea"/>
              </a:rPr>
              <a:t>1980</a:t>
            </a:r>
            <a:r>
              <a:rPr lang="zh-CN" altLang="en-US" sz="2400" b="1" dirty="0">
                <a:latin typeface="+mn-ea"/>
              </a:rPr>
              <a:t>年五届全国人大通过了</a:t>
            </a:r>
            <a:r>
              <a:rPr lang="en-US" altLang="zh-CN" sz="2400" b="1" dirty="0">
                <a:latin typeface="+mn-ea"/>
              </a:rPr>
              <a:t>《</a:t>
            </a:r>
            <a:r>
              <a:rPr lang="zh-CN" altLang="en-US" sz="2400" b="1" dirty="0">
                <a:latin typeface="+mn-ea"/>
              </a:rPr>
              <a:t>中华人民共和国学位条例</a:t>
            </a:r>
            <a:r>
              <a:rPr lang="en-US" altLang="zh-CN" sz="2400" b="1" dirty="0">
                <a:latin typeface="+mn-ea"/>
              </a:rPr>
              <a:t>》</a:t>
            </a:r>
            <a:r>
              <a:rPr lang="zh-CN" altLang="en-US" sz="2400" b="1" dirty="0">
                <a:latin typeface="+mn-ea"/>
              </a:rPr>
              <a:t>，到</a:t>
            </a:r>
            <a:r>
              <a:rPr lang="en-US" altLang="zh-CN" sz="2400" b="1" dirty="0">
                <a:latin typeface="+mn-ea"/>
              </a:rPr>
              <a:t>《</a:t>
            </a:r>
            <a:r>
              <a:rPr lang="zh-CN" altLang="en-US" sz="2400" b="1" dirty="0">
                <a:latin typeface="+mn-ea"/>
              </a:rPr>
              <a:t>中华人民共和国高等教育法</a:t>
            </a:r>
            <a:r>
              <a:rPr lang="en-US" altLang="zh-CN" sz="2400" b="1" dirty="0">
                <a:latin typeface="+mn-ea"/>
              </a:rPr>
              <a:t>》</a:t>
            </a:r>
            <a:r>
              <a:rPr lang="zh-CN" altLang="en-US" sz="2400" b="1" dirty="0">
                <a:latin typeface="+mn-ea"/>
              </a:rPr>
              <a:t>的颁布与实施，尤其是</a:t>
            </a:r>
            <a:r>
              <a:rPr lang="en-US" altLang="zh-CN" sz="2400" b="1" dirty="0">
                <a:latin typeface="+mn-ea"/>
              </a:rPr>
              <a:t>1995</a:t>
            </a:r>
            <a:r>
              <a:rPr lang="zh-CN" altLang="en-US" sz="2400" b="1" dirty="0">
                <a:latin typeface="+mn-ea"/>
              </a:rPr>
              <a:t>年的</a:t>
            </a:r>
            <a:r>
              <a:rPr lang="en-US" altLang="zh-CN" sz="2400" b="1" dirty="0">
                <a:latin typeface="+mn-ea"/>
              </a:rPr>
              <a:t>《</a:t>
            </a:r>
            <a:r>
              <a:rPr lang="zh-CN" altLang="en-US" sz="2400" b="1" dirty="0">
                <a:latin typeface="+mn-ea"/>
              </a:rPr>
              <a:t>中华人民共和国教育法</a:t>
            </a:r>
            <a:r>
              <a:rPr lang="en-US" altLang="zh-CN" sz="2400" b="1" dirty="0">
                <a:latin typeface="+mn-ea"/>
              </a:rPr>
              <a:t>》</a:t>
            </a:r>
            <a:r>
              <a:rPr lang="zh-CN" altLang="en-US" sz="2400" b="1" dirty="0">
                <a:latin typeface="+mn-ea"/>
              </a:rPr>
              <a:t>颁布与实施，标志着具有中国特色的社会主义教育法、法规体系的基本形成：   </a:t>
            </a:r>
          </a:p>
          <a:p>
            <a:pPr>
              <a:defRPr/>
            </a:pPr>
            <a:r>
              <a:rPr lang="zh-CN" altLang="en-US" sz="2400" b="1" dirty="0">
                <a:latin typeface="+mn-ea"/>
              </a:rPr>
              <a:t>    </a:t>
            </a:r>
            <a:r>
              <a:rPr lang="en-US" altLang="zh-CN" sz="2400" b="1" dirty="0">
                <a:latin typeface="+mn-ea"/>
              </a:rPr>
              <a:t>1.</a:t>
            </a:r>
            <a:r>
              <a:rPr lang="zh-CN" altLang="en-US" sz="2400" b="1" dirty="0">
                <a:latin typeface="+mn-ea"/>
              </a:rPr>
              <a:t> 是从法律的横向体系来分析，当前急需的教育法法规尚未完全建立。 </a:t>
            </a:r>
          </a:p>
          <a:p>
            <a:pPr>
              <a:defRPr/>
            </a:pPr>
            <a:r>
              <a:rPr lang="zh-CN" altLang="en-US" sz="2400" b="1" dirty="0">
                <a:latin typeface="+mn-ea"/>
              </a:rPr>
              <a:t>    </a:t>
            </a:r>
            <a:r>
              <a:rPr lang="en-US" altLang="zh-CN" sz="2400" b="1" dirty="0">
                <a:latin typeface="+mn-ea"/>
              </a:rPr>
              <a:t>2.</a:t>
            </a:r>
            <a:r>
              <a:rPr lang="zh-CN" altLang="en-US" sz="2400" b="1" dirty="0">
                <a:latin typeface="+mn-ea"/>
              </a:rPr>
              <a:t>是从法律的纵向体系看，一些下位法规制定的迟缓、甚至缺乏，使教育法所规定的各主体权利与义务难以具体化，给教育法的实施造成困难。 </a:t>
            </a:r>
          </a:p>
        </p:txBody>
      </p:sp>
      <p:sp>
        <p:nvSpPr>
          <p:cNvPr id="17419" name="Text Box 17"/>
          <p:cNvSpPr txBox="1">
            <a:spLocks noChangeArrowheads="1"/>
          </p:cNvSpPr>
          <p:nvPr/>
        </p:nvSpPr>
        <p:spPr bwMode="auto">
          <a:xfrm>
            <a:off x="58738" y="-26988"/>
            <a:ext cx="582723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8509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843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843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843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843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843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844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844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8442" name="Text Box 12"/>
          <p:cNvSpPr txBox="1">
            <a:spLocks noChangeArrowheads="1"/>
          </p:cNvSpPr>
          <p:nvPr/>
        </p:nvSpPr>
        <p:spPr bwMode="auto">
          <a:xfrm>
            <a:off x="177800" y="2255838"/>
            <a:ext cx="8740775" cy="3785652"/>
          </a:xfrm>
          <a:prstGeom prst="rect">
            <a:avLst/>
          </a:prstGeom>
          <a:solidFill>
            <a:srgbClr val="CCFFFF"/>
          </a:solidFill>
          <a:ln w="9525">
            <a:noFill/>
            <a:miter lim="800000"/>
            <a:headEnd/>
            <a:tailEnd/>
          </a:ln>
        </p:spPr>
        <p:txBody>
          <a:bodyPr>
            <a:spAutoFit/>
          </a:bodyPr>
          <a:lstStyle/>
          <a:p>
            <a:pPr>
              <a:defRPr/>
            </a:pPr>
            <a:r>
              <a:rPr lang="zh-CN" altLang="en-US" sz="2400" dirty="0">
                <a:latin typeface="黑体" pitchFamily="2" charset="-122"/>
                <a:ea typeface="黑体" pitchFamily="2" charset="-122"/>
              </a:rPr>
              <a:t>（一）教育法规与教育政策的区别</a:t>
            </a:r>
          </a:p>
          <a:p>
            <a:pPr>
              <a:defRPr/>
            </a:pPr>
            <a:r>
              <a:rPr lang="en-US" altLang="zh-CN" sz="2400" b="1" dirty="0">
                <a:latin typeface="+mn-ea"/>
              </a:rPr>
              <a:t>     1.</a:t>
            </a:r>
            <a:r>
              <a:rPr lang="zh-CN" altLang="en-US" sz="2400" b="1" dirty="0">
                <a:latin typeface="+mn-ea"/>
              </a:rPr>
              <a:t>制定机关和约束力不同</a:t>
            </a:r>
          </a:p>
          <a:p>
            <a:pPr>
              <a:defRPr/>
            </a:pPr>
            <a:r>
              <a:rPr lang="en-US" altLang="zh-CN" sz="2400" b="1" dirty="0">
                <a:latin typeface="+mn-ea"/>
              </a:rPr>
              <a:t>   </a:t>
            </a:r>
            <a:r>
              <a:rPr lang="en-US" altLang="zh-CN" sz="2400" b="1" dirty="0" smtClean="0">
                <a:latin typeface="+mn-ea"/>
              </a:rPr>
              <a:t>  2</a:t>
            </a:r>
            <a:r>
              <a:rPr lang="en-US" altLang="zh-CN" sz="2400" b="1" dirty="0">
                <a:latin typeface="+mn-ea"/>
              </a:rPr>
              <a:t>.</a:t>
            </a:r>
            <a:r>
              <a:rPr lang="zh-CN" altLang="en-US" sz="2400" b="1" dirty="0">
                <a:latin typeface="+mn-ea"/>
              </a:rPr>
              <a:t>表现形式不同</a:t>
            </a:r>
          </a:p>
          <a:p>
            <a:pPr>
              <a:defRPr/>
            </a:pPr>
            <a:r>
              <a:rPr lang="en-US" altLang="zh-CN" sz="2400" b="1" dirty="0">
                <a:latin typeface="+mn-ea"/>
              </a:rPr>
              <a:t>   </a:t>
            </a:r>
            <a:r>
              <a:rPr lang="en-US" altLang="zh-CN" sz="2400" b="1" dirty="0" smtClean="0">
                <a:latin typeface="+mn-ea"/>
              </a:rPr>
              <a:t>  3</a:t>
            </a:r>
            <a:r>
              <a:rPr lang="en-US" altLang="zh-CN" sz="2400" b="1" dirty="0">
                <a:latin typeface="+mn-ea"/>
              </a:rPr>
              <a:t>.</a:t>
            </a:r>
            <a:r>
              <a:rPr lang="zh-CN" altLang="en-US" sz="2400" b="1" dirty="0">
                <a:latin typeface="+mn-ea"/>
              </a:rPr>
              <a:t>规范和稳定的程度不同</a:t>
            </a:r>
          </a:p>
          <a:p>
            <a:pPr>
              <a:defRPr/>
            </a:pPr>
            <a:r>
              <a:rPr lang="zh-CN" altLang="en-US" sz="2400" b="1" dirty="0">
                <a:latin typeface="+mn-ea"/>
              </a:rPr>
              <a:t>   </a:t>
            </a:r>
            <a:r>
              <a:rPr lang="zh-CN" altLang="en-US" sz="2400" b="1" dirty="0" smtClean="0">
                <a:latin typeface="+mn-ea"/>
              </a:rPr>
              <a:t> 教育</a:t>
            </a:r>
            <a:r>
              <a:rPr lang="zh-CN" altLang="en-US" sz="2400" b="1" dirty="0">
                <a:latin typeface="+mn-ea"/>
              </a:rPr>
              <a:t>法规一经制定，就不能轻易随便改动，一般是多年不变，或视需要对个别条款进行修改，而且修改必须按照特定程序进行，比较稳定。  </a:t>
            </a:r>
          </a:p>
          <a:p>
            <a:pPr>
              <a:defRPr/>
            </a:pPr>
            <a:r>
              <a:rPr lang="zh-CN" altLang="en-US" sz="2400" b="1" dirty="0">
                <a:latin typeface="+mn-ea"/>
              </a:rPr>
              <a:t>   </a:t>
            </a:r>
            <a:r>
              <a:rPr lang="zh-CN" altLang="en-US" sz="2400" b="1" dirty="0" smtClean="0">
                <a:latin typeface="+mn-ea"/>
              </a:rPr>
              <a:t> 教育</a:t>
            </a:r>
            <a:r>
              <a:rPr lang="zh-CN" altLang="en-US" sz="2400" b="1" dirty="0">
                <a:latin typeface="+mn-ea"/>
              </a:rPr>
              <a:t>政策则比较灵活，往往根据社会和教育发展的形势需要而改变，一般是一发现问题就改。</a:t>
            </a:r>
          </a:p>
          <a:p>
            <a:pPr>
              <a:defRPr/>
            </a:pPr>
            <a:r>
              <a:rPr lang="en-US" altLang="zh-CN" sz="2400" b="1" dirty="0">
                <a:latin typeface="+mn-ea"/>
              </a:rPr>
              <a:t>   </a:t>
            </a:r>
            <a:r>
              <a:rPr lang="en-US" altLang="zh-CN" sz="2400" b="1" dirty="0" smtClean="0">
                <a:latin typeface="+mn-ea"/>
              </a:rPr>
              <a:t> 4</a:t>
            </a:r>
            <a:r>
              <a:rPr lang="en-US" altLang="zh-CN" sz="2400" b="1" dirty="0">
                <a:latin typeface="+mn-ea"/>
              </a:rPr>
              <a:t>.</a:t>
            </a:r>
            <a:r>
              <a:rPr lang="zh-CN" altLang="en-US" sz="2400" b="1" dirty="0">
                <a:latin typeface="+mn-ea"/>
              </a:rPr>
              <a:t>实施方式不同</a:t>
            </a:r>
          </a:p>
        </p:txBody>
      </p:sp>
      <p:sp>
        <p:nvSpPr>
          <p:cNvPr id="18443" name="Text Box 14"/>
          <p:cNvSpPr txBox="1">
            <a:spLocks noChangeArrowheads="1"/>
          </p:cNvSpPr>
          <p:nvPr/>
        </p:nvSpPr>
        <p:spPr bwMode="auto">
          <a:xfrm>
            <a:off x="0" y="1673225"/>
            <a:ext cx="4806950" cy="519113"/>
          </a:xfrm>
          <a:prstGeom prst="rect">
            <a:avLst/>
          </a:prstGeom>
          <a:noFill/>
          <a:ln w="9525">
            <a:noFill/>
            <a:miter lim="800000"/>
            <a:headEnd/>
            <a:tailEnd/>
          </a:ln>
        </p:spPr>
        <p:txBody>
          <a:bodyPr wrap="none">
            <a:spAutoFit/>
          </a:bodyPr>
          <a:lstStyle/>
          <a:p>
            <a:pPr algn="l">
              <a:lnSpc>
                <a:spcPct val="100000"/>
              </a:lnSpc>
            </a:pPr>
            <a:r>
              <a:rPr lang="zh-CN" altLang="en-US" sz="2800" dirty="0">
                <a:latin typeface="黑体" pitchFamily="2" charset="-122"/>
                <a:ea typeface="黑体" pitchFamily="2" charset="-122"/>
              </a:rPr>
              <a:t>三、教育法规与教育政策关系</a:t>
            </a:r>
          </a:p>
        </p:txBody>
      </p:sp>
      <p:sp>
        <p:nvSpPr>
          <p:cNvPr id="18444"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7874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1945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1946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1946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1946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1946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1946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1946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9466" name="Text Box 14"/>
          <p:cNvSpPr txBox="1">
            <a:spLocks noChangeArrowheads="1"/>
          </p:cNvSpPr>
          <p:nvPr/>
        </p:nvSpPr>
        <p:spPr bwMode="auto">
          <a:xfrm>
            <a:off x="0" y="1774825"/>
            <a:ext cx="4825360" cy="461665"/>
          </a:xfrm>
          <a:prstGeom prst="rect">
            <a:avLst/>
          </a:prstGeom>
          <a:noFill/>
          <a:ln w="9525">
            <a:noFill/>
            <a:miter lim="800000"/>
            <a:headEnd/>
            <a:tailEnd/>
          </a:ln>
        </p:spPr>
        <p:txBody>
          <a:bodyPr wrap="none">
            <a:spAutoFit/>
          </a:bodyPr>
          <a:lstStyle/>
          <a:p>
            <a:pPr algn="l">
              <a:lnSpc>
                <a:spcPct val="100000"/>
              </a:lnSpc>
            </a:pPr>
            <a:r>
              <a:rPr lang="zh-CN" altLang="en-US" sz="2400" dirty="0">
                <a:latin typeface="黑体" pitchFamily="2" charset="-122"/>
                <a:ea typeface="黑体" pitchFamily="2" charset="-122"/>
              </a:rPr>
              <a:t>（二）教育法规与教育政策的联系</a:t>
            </a:r>
          </a:p>
        </p:txBody>
      </p:sp>
      <p:sp>
        <p:nvSpPr>
          <p:cNvPr id="19467" name="Text Box 17"/>
          <p:cNvSpPr txBox="1">
            <a:spLocks noChangeArrowheads="1"/>
          </p:cNvSpPr>
          <p:nvPr/>
        </p:nvSpPr>
        <p:spPr bwMode="auto">
          <a:xfrm>
            <a:off x="58738" y="-26988"/>
            <a:ext cx="582723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5" name="Text Box 12"/>
          <p:cNvSpPr txBox="1">
            <a:spLocks noChangeArrowheads="1"/>
          </p:cNvSpPr>
          <p:nvPr/>
        </p:nvSpPr>
        <p:spPr bwMode="auto">
          <a:xfrm>
            <a:off x="0" y="850900"/>
            <a:ext cx="553723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我国</a:t>
            </a:r>
            <a:r>
              <a:rPr lang="zh-CN" altLang="en-US" sz="3600" b="1" dirty="0">
                <a:latin typeface="楷体_GB2312" pitchFamily="49" charset="-122"/>
                <a:ea typeface="楷体_GB2312" pitchFamily="49" charset="-122"/>
              </a:rPr>
              <a:t>教育法律体系</a:t>
            </a:r>
          </a:p>
        </p:txBody>
      </p:sp>
      <p:sp>
        <p:nvSpPr>
          <p:cNvPr id="19471" name="AutoShape 15"/>
          <p:cNvSpPr>
            <a:spLocks noChangeArrowheads="1"/>
          </p:cNvSpPr>
          <p:nvPr/>
        </p:nvSpPr>
        <p:spPr bwMode="auto">
          <a:xfrm>
            <a:off x="152400" y="2601913"/>
            <a:ext cx="8839200" cy="2849562"/>
          </a:xfrm>
          <a:prstGeom prst="flowChartAlternateProcess">
            <a:avLst/>
          </a:prstGeom>
          <a:solidFill>
            <a:srgbClr val="CCFFFF"/>
          </a:solidFill>
          <a:ln w="9525" algn="ctr">
            <a:noFill/>
            <a:miter lim="800000"/>
            <a:headEnd/>
            <a:tailEnd/>
          </a:ln>
          <a:effectLst>
            <a:outerShdw dist="107763" dir="18900000" algn="ctr" rotWithShape="0">
              <a:srgbClr val="808080">
                <a:alpha val="50000"/>
              </a:srgbClr>
            </a:outerShdw>
          </a:effectLst>
        </p:spPr>
        <p:txBody>
          <a:bodyPr anchor="ctr">
            <a:spAutoFit/>
          </a:bodyPr>
          <a:lstStyle/>
          <a:p>
            <a:pPr algn="l">
              <a:lnSpc>
                <a:spcPct val="100000"/>
              </a:lnSpc>
              <a:defRPr/>
            </a:pPr>
            <a:r>
              <a:rPr lang="en-US" altLang="zh-CN" sz="2400" b="1" dirty="0">
                <a:solidFill>
                  <a:srgbClr val="000000"/>
                </a:solidFill>
                <a:latin typeface="宋体" pitchFamily="2" charset="-122"/>
                <a:ea typeface="宋体" pitchFamily="2" charset="-122"/>
              </a:rPr>
              <a:t>1.</a:t>
            </a:r>
            <a:r>
              <a:rPr lang="zh-CN" altLang="en-US" sz="2400" b="1" dirty="0">
                <a:solidFill>
                  <a:srgbClr val="000000"/>
                </a:solidFill>
                <a:latin typeface="宋体" pitchFamily="2" charset="-122"/>
                <a:ea typeface="宋体" pitchFamily="2" charset="-122"/>
              </a:rPr>
              <a:t>教育法规与教育政策之间的共性。主要表现在以下几方面：</a:t>
            </a:r>
          </a:p>
          <a:p>
            <a:pPr algn="l">
              <a:lnSpc>
                <a:spcPct val="100000"/>
              </a:lnSpc>
              <a:defRPr/>
            </a:pPr>
            <a:r>
              <a:rPr lang="zh-CN" altLang="en-US" sz="2400" b="1" dirty="0">
                <a:solidFill>
                  <a:srgbClr val="000000"/>
                </a:solidFill>
                <a:latin typeface="宋体" pitchFamily="2" charset="-122"/>
                <a:ea typeface="宋体" pitchFamily="2" charset="-122"/>
              </a:rPr>
              <a:t>第一</a:t>
            </a:r>
            <a:r>
              <a:rPr lang="en-US" altLang="zh-CN" sz="2400" b="1" dirty="0">
                <a:solidFill>
                  <a:srgbClr val="000000"/>
                </a:solidFill>
                <a:latin typeface="宋体" pitchFamily="2" charset="-122"/>
                <a:ea typeface="宋体" pitchFamily="2" charset="-122"/>
              </a:rPr>
              <a:t>, </a:t>
            </a:r>
            <a:r>
              <a:rPr lang="zh-CN" altLang="en-US" sz="2400" b="1" dirty="0">
                <a:solidFill>
                  <a:srgbClr val="000000"/>
                </a:solidFill>
                <a:latin typeface="宋体" pitchFamily="2" charset="-122"/>
                <a:ea typeface="宋体" pitchFamily="2" charset="-122"/>
              </a:rPr>
              <a:t>教育法规与教育政策具有共同的</a:t>
            </a:r>
            <a:r>
              <a:rPr lang="zh-CN" altLang="en-US" sz="2400" b="1" dirty="0">
                <a:latin typeface="宋体" pitchFamily="2" charset="-122"/>
                <a:ea typeface="宋体" pitchFamily="2" charset="-122"/>
              </a:rPr>
              <a:t>经济基础。</a:t>
            </a:r>
          </a:p>
          <a:p>
            <a:pPr algn="l">
              <a:lnSpc>
                <a:spcPct val="100000"/>
              </a:lnSpc>
              <a:defRPr/>
            </a:pPr>
            <a:r>
              <a:rPr lang="zh-CN" altLang="en-US" sz="2400" b="1" dirty="0">
                <a:solidFill>
                  <a:srgbClr val="000000"/>
                </a:solidFill>
                <a:latin typeface="宋体" pitchFamily="2" charset="-122"/>
                <a:ea typeface="宋体" pitchFamily="2" charset="-122"/>
              </a:rPr>
              <a:t>第二</a:t>
            </a:r>
            <a:r>
              <a:rPr lang="en-US" altLang="zh-CN" sz="2400" b="1" dirty="0">
                <a:solidFill>
                  <a:srgbClr val="000000"/>
                </a:solidFill>
                <a:latin typeface="宋体" pitchFamily="2" charset="-122"/>
                <a:ea typeface="宋体" pitchFamily="2" charset="-122"/>
              </a:rPr>
              <a:t>, </a:t>
            </a:r>
            <a:r>
              <a:rPr lang="zh-CN" altLang="en-US" sz="2400" b="1" dirty="0">
                <a:solidFill>
                  <a:srgbClr val="000000"/>
                </a:solidFill>
                <a:latin typeface="宋体" pitchFamily="2" charset="-122"/>
                <a:ea typeface="宋体" pitchFamily="2" charset="-122"/>
              </a:rPr>
              <a:t>教育法规与教育政策具有共同的指导思想。</a:t>
            </a:r>
          </a:p>
          <a:p>
            <a:pPr algn="l">
              <a:lnSpc>
                <a:spcPct val="100000"/>
              </a:lnSpc>
              <a:defRPr/>
            </a:pPr>
            <a:r>
              <a:rPr lang="zh-CN" altLang="en-US" sz="2400" b="1" dirty="0">
                <a:solidFill>
                  <a:srgbClr val="000000"/>
                </a:solidFill>
                <a:latin typeface="宋体" pitchFamily="2" charset="-122"/>
                <a:ea typeface="宋体" pitchFamily="2" charset="-122"/>
              </a:rPr>
              <a:t>第三</a:t>
            </a:r>
            <a:r>
              <a:rPr lang="en-US" altLang="zh-CN" sz="2400" b="1" dirty="0">
                <a:solidFill>
                  <a:srgbClr val="000000"/>
                </a:solidFill>
                <a:latin typeface="宋体" pitchFamily="2" charset="-122"/>
                <a:ea typeface="宋体" pitchFamily="2" charset="-122"/>
              </a:rPr>
              <a:t>, </a:t>
            </a:r>
            <a:r>
              <a:rPr lang="zh-CN" altLang="en-US" sz="2400" b="1" dirty="0">
                <a:solidFill>
                  <a:srgbClr val="000000"/>
                </a:solidFill>
                <a:latin typeface="宋体" pitchFamily="2" charset="-122"/>
                <a:ea typeface="宋体" pitchFamily="2" charset="-122"/>
              </a:rPr>
              <a:t>教育法规与教育政策具有共同的作用。两者都是国家管理教育事业的手段。</a:t>
            </a:r>
          </a:p>
          <a:p>
            <a:pPr algn="l">
              <a:lnSpc>
                <a:spcPct val="100000"/>
              </a:lnSpc>
              <a:defRPr/>
            </a:pPr>
            <a:r>
              <a:rPr lang="zh-CN" altLang="en-US" sz="2400" b="1" dirty="0">
                <a:solidFill>
                  <a:srgbClr val="000000"/>
                </a:solidFill>
                <a:latin typeface="宋体" pitchFamily="2" charset="-122"/>
                <a:ea typeface="宋体" pitchFamily="2" charset="-122"/>
              </a:rPr>
              <a:t>第四</a:t>
            </a:r>
            <a:r>
              <a:rPr lang="en-US" altLang="zh-CN" sz="2400" b="1" dirty="0">
                <a:solidFill>
                  <a:srgbClr val="000000"/>
                </a:solidFill>
                <a:latin typeface="宋体" pitchFamily="2" charset="-122"/>
                <a:ea typeface="宋体" pitchFamily="2" charset="-122"/>
              </a:rPr>
              <a:t>, </a:t>
            </a:r>
            <a:r>
              <a:rPr lang="zh-CN" altLang="en-US" sz="2400" b="1" dirty="0">
                <a:solidFill>
                  <a:srgbClr val="000000"/>
                </a:solidFill>
                <a:latin typeface="宋体" pitchFamily="2" charset="-122"/>
                <a:ea typeface="宋体" pitchFamily="2" charset="-122"/>
              </a:rPr>
              <a:t>教育法规与教育政策有共同的实践基础。</a:t>
            </a:r>
          </a:p>
          <a:p>
            <a:pPr algn="l">
              <a:lnSpc>
                <a:spcPct val="100000"/>
              </a:lnSpc>
              <a:defRPr/>
            </a:pPr>
            <a:endParaRPr lang="zh-CN" altLang="en-US"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048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048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048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048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048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048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048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0490" name="Text Box 12"/>
          <p:cNvSpPr txBox="1">
            <a:spLocks noChangeArrowheads="1"/>
          </p:cNvSpPr>
          <p:nvPr/>
        </p:nvSpPr>
        <p:spPr bwMode="auto">
          <a:xfrm>
            <a:off x="152400" y="1714488"/>
            <a:ext cx="8991600" cy="4524315"/>
          </a:xfrm>
          <a:prstGeom prst="rect">
            <a:avLst/>
          </a:prstGeom>
          <a:solidFill>
            <a:srgbClr val="CCFFFF"/>
          </a:solidFill>
          <a:ln w="9525">
            <a:noFill/>
            <a:miter lim="800000"/>
            <a:headEnd/>
            <a:tailEnd/>
          </a:ln>
        </p:spPr>
        <p:txBody>
          <a:bodyPr>
            <a:spAutoFit/>
          </a:bodyPr>
          <a:lstStyle/>
          <a:p>
            <a:pPr>
              <a:defRPr/>
            </a:pPr>
            <a:r>
              <a:rPr lang="en-US" altLang="zh-CN" sz="2400" b="1" dirty="0">
                <a:latin typeface="+mn-ea"/>
              </a:rPr>
              <a:t>2.</a:t>
            </a:r>
            <a:r>
              <a:rPr lang="zh-CN" altLang="en-US" sz="2400" b="1" dirty="0">
                <a:latin typeface="+mn-ea"/>
              </a:rPr>
              <a:t>教育法规与教育政策之间是相互制约、相互补充的。</a:t>
            </a:r>
          </a:p>
          <a:p>
            <a:pPr>
              <a:defRPr/>
            </a:pPr>
            <a:r>
              <a:rPr lang="zh-CN" altLang="en-US" sz="2400" b="1" dirty="0">
                <a:latin typeface="+mn-ea"/>
              </a:rPr>
              <a:t>    教育法规与教育政策存在密切的联系，两者之间是一种相互制约、相互补充的辩证关系。</a:t>
            </a:r>
          </a:p>
          <a:p>
            <a:pPr>
              <a:defRPr/>
            </a:pPr>
            <a:r>
              <a:rPr lang="zh-CN" altLang="en-US" sz="2400" b="1" dirty="0">
                <a:latin typeface="+mn-ea"/>
              </a:rPr>
              <a:t>    一方面：社会主义教育法规的制定和执行必须以党的教育政策为指导，以相应的教育政策为依据。教育政策是根据社会政治、经济形势发展对教育提出的要求来制定的。                                 </a:t>
            </a:r>
          </a:p>
          <a:p>
            <a:pPr>
              <a:defRPr/>
            </a:pPr>
            <a:r>
              <a:rPr lang="zh-CN" altLang="en-US" sz="2400" b="1" dirty="0">
                <a:latin typeface="+mn-ea"/>
              </a:rPr>
              <a:t>    另一方面：教育政策一旦经由国家权力机关的法定程序审议，被制定成为教育法规以后，对党本身也有了一定的约束力。</a:t>
            </a:r>
          </a:p>
          <a:p>
            <a:pPr>
              <a:defRPr/>
            </a:pPr>
            <a:r>
              <a:rPr lang="zh-CN" altLang="en-US" sz="2400" b="1" dirty="0">
                <a:latin typeface="+mn-ea"/>
              </a:rPr>
              <a:t>    总之，社会主义教育法规与党的教育政策之间的关系是相互制约、相互补充的。在实践中，要善于把握好两者之间的关系既不能将二者割裂开来，也不能相互代替。否则，将不利于教育事业的发展。</a:t>
            </a:r>
          </a:p>
        </p:txBody>
      </p:sp>
      <p:sp>
        <p:nvSpPr>
          <p:cNvPr id="20491" name="Text Box 17"/>
          <p:cNvSpPr txBox="1">
            <a:spLocks noChangeArrowheads="1"/>
          </p:cNvSpPr>
          <p:nvPr/>
        </p:nvSpPr>
        <p:spPr bwMode="auto">
          <a:xfrm>
            <a:off x="58738" y="-26988"/>
            <a:ext cx="6083717"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825500"/>
            <a:ext cx="5993651"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我国</a:t>
            </a:r>
            <a:r>
              <a:rPr lang="zh-CN" altLang="en-US" sz="3600" b="1" dirty="0">
                <a:latin typeface="楷体_GB2312" pitchFamily="49" charset="-122"/>
                <a:ea typeface="楷体_GB2312" pitchFamily="49" charset="-122"/>
              </a:rPr>
              <a:t>教育法律体系</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150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150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150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151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151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151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151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1514" name="Text Box 12"/>
          <p:cNvSpPr txBox="1">
            <a:spLocks noChangeArrowheads="1"/>
          </p:cNvSpPr>
          <p:nvPr/>
        </p:nvSpPr>
        <p:spPr bwMode="auto">
          <a:xfrm>
            <a:off x="117505" y="2585201"/>
            <a:ext cx="8740775" cy="3272691"/>
          </a:xfrm>
          <a:prstGeom prst="rect">
            <a:avLst/>
          </a:prstGeom>
          <a:solidFill>
            <a:srgbClr val="CCFFFF"/>
          </a:solidFill>
          <a:ln w="9525">
            <a:noFill/>
            <a:miter lim="800000"/>
            <a:headEnd/>
            <a:tailEnd/>
          </a:ln>
        </p:spPr>
        <p:txBody>
          <a:bodyPr>
            <a:spAutoFit/>
          </a:bodyPr>
          <a:lstStyle/>
          <a:p>
            <a:pPr>
              <a:lnSpc>
                <a:spcPts val="3100"/>
              </a:lnSpc>
              <a:defRPr/>
            </a:pPr>
            <a:r>
              <a:rPr lang="zh-CN" altLang="en-US" sz="2400" dirty="0">
                <a:latin typeface="黑体" pitchFamily="2" charset="-122"/>
                <a:ea typeface="黑体" pitchFamily="2" charset="-122"/>
              </a:rPr>
              <a:t>（一）教育法律关系的含义和特点</a:t>
            </a:r>
            <a:r>
              <a:rPr lang="zh-CN" altLang="en-US" sz="2400" dirty="0">
                <a:latin typeface="+mn-ea"/>
              </a:rPr>
              <a:t>	</a:t>
            </a:r>
          </a:p>
          <a:p>
            <a:pPr>
              <a:lnSpc>
                <a:spcPts val="3100"/>
              </a:lnSpc>
              <a:defRPr/>
            </a:pPr>
            <a:r>
              <a:rPr lang="zh-CN" altLang="en-US" sz="2400" dirty="0">
                <a:latin typeface="+mn-ea"/>
              </a:rPr>
              <a:t>    </a:t>
            </a:r>
            <a:r>
              <a:rPr lang="zh-CN" altLang="en-US" sz="2400" b="1" dirty="0" smtClean="0">
                <a:latin typeface="+mn-ea"/>
              </a:rPr>
              <a:t>教育</a:t>
            </a:r>
            <a:r>
              <a:rPr lang="zh-CN" altLang="en-US" sz="2400" b="1" dirty="0">
                <a:latin typeface="+mn-ea"/>
              </a:rPr>
              <a:t>法律关系是指教育法律规范在调整人们的教育行为过程中形成的教育权利和教育义务关系。</a:t>
            </a:r>
          </a:p>
          <a:p>
            <a:pPr>
              <a:lnSpc>
                <a:spcPts val="3100"/>
              </a:lnSpc>
              <a:defRPr/>
            </a:pPr>
            <a:r>
              <a:rPr lang="zh-CN" altLang="en-US" sz="2400" b="1" dirty="0">
                <a:latin typeface="+mn-ea"/>
              </a:rPr>
              <a:t> </a:t>
            </a:r>
            <a:r>
              <a:rPr lang="zh-CN" altLang="en-US" sz="2400" b="1" dirty="0" smtClean="0">
                <a:latin typeface="+mn-ea"/>
              </a:rPr>
              <a:t>  </a:t>
            </a:r>
            <a:r>
              <a:rPr lang="en-US" altLang="zh-CN" sz="2400" b="1" dirty="0" smtClean="0">
                <a:latin typeface="+mn-ea"/>
              </a:rPr>
              <a:t> </a:t>
            </a:r>
            <a:r>
              <a:rPr lang="en-US" altLang="zh-CN" sz="2400" b="1" dirty="0">
                <a:latin typeface="+mn-ea"/>
              </a:rPr>
              <a:t>1.</a:t>
            </a:r>
            <a:r>
              <a:rPr lang="zh-CN" altLang="en-US" sz="2400" b="1" dirty="0">
                <a:latin typeface="+mn-ea"/>
              </a:rPr>
              <a:t>未经教育法律规范调整的教育关系不属于教育法律关系。</a:t>
            </a:r>
          </a:p>
          <a:p>
            <a:pPr>
              <a:lnSpc>
                <a:spcPts val="3100"/>
              </a:lnSpc>
              <a:defRPr/>
            </a:pPr>
            <a:r>
              <a:rPr lang="zh-CN" altLang="en-US" sz="2400" b="1" dirty="0">
                <a:latin typeface="+mn-ea"/>
              </a:rPr>
              <a:t>   例如，我国</a:t>
            </a:r>
            <a:r>
              <a:rPr lang="en-US" altLang="zh-CN" sz="2400" b="1" dirty="0">
                <a:latin typeface="+mn-ea"/>
              </a:rPr>
              <a:t>《</a:t>
            </a:r>
            <a:r>
              <a:rPr lang="zh-CN" altLang="en-US" sz="2400" b="1" dirty="0">
                <a:latin typeface="+mn-ea"/>
              </a:rPr>
              <a:t>义务教育法</a:t>
            </a:r>
            <a:r>
              <a:rPr lang="en-US" altLang="zh-CN" sz="2400" b="1" dirty="0">
                <a:latin typeface="+mn-ea"/>
              </a:rPr>
              <a:t>》</a:t>
            </a:r>
            <a:r>
              <a:rPr lang="zh-CN" altLang="en-US" sz="2400" b="1" dirty="0">
                <a:latin typeface="+mn-ea"/>
              </a:rPr>
              <a:t>实施前，儿童入学问题，只是公民的愿望、政府的要求，属于一般的教育关系。</a:t>
            </a:r>
          </a:p>
          <a:p>
            <a:pPr>
              <a:lnSpc>
                <a:spcPts val="3100"/>
              </a:lnSpc>
              <a:defRPr/>
            </a:pPr>
            <a:r>
              <a:rPr lang="en-US" altLang="zh-CN" sz="2400" b="1" dirty="0">
                <a:latin typeface="+mn-ea"/>
              </a:rPr>
              <a:t>  </a:t>
            </a:r>
            <a:r>
              <a:rPr lang="en-US" altLang="zh-CN" sz="2400" b="1" dirty="0" smtClean="0">
                <a:latin typeface="+mn-ea"/>
              </a:rPr>
              <a:t>  2</a:t>
            </a:r>
            <a:r>
              <a:rPr lang="en-US" altLang="zh-CN" sz="2400" b="1" dirty="0">
                <a:latin typeface="+mn-ea"/>
              </a:rPr>
              <a:t>.</a:t>
            </a:r>
            <a:r>
              <a:rPr lang="zh-CN" altLang="en-US" sz="2400" b="1" dirty="0">
                <a:latin typeface="+mn-ea"/>
              </a:rPr>
              <a:t>以主体间的教育权利和教育义务为主要内容而形成。</a:t>
            </a:r>
          </a:p>
          <a:p>
            <a:pPr>
              <a:lnSpc>
                <a:spcPts val="3100"/>
              </a:lnSpc>
              <a:defRPr/>
            </a:pPr>
            <a:r>
              <a:rPr lang="en-US" altLang="zh-CN" sz="2400" b="1" dirty="0">
                <a:latin typeface="+mn-ea"/>
              </a:rPr>
              <a:t>  </a:t>
            </a:r>
            <a:r>
              <a:rPr lang="en-US" altLang="zh-CN" sz="2400" b="1" dirty="0" smtClean="0">
                <a:latin typeface="+mn-ea"/>
              </a:rPr>
              <a:t>  3</a:t>
            </a:r>
            <a:r>
              <a:rPr lang="en-US" altLang="zh-CN" sz="2400" b="1" dirty="0">
                <a:latin typeface="+mn-ea"/>
              </a:rPr>
              <a:t>.</a:t>
            </a:r>
            <a:r>
              <a:rPr lang="zh-CN" altLang="en-US" sz="2400" b="1" dirty="0">
                <a:latin typeface="+mn-ea"/>
              </a:rPr>
              <a:t>是以国家强制力作为保障的社会关系。</a:t>
            </a:r>
          </a:p>
        </p:txBody>
      </p:sp>
      <p:sp>
        <p:nvSpPr>
          <p:cNvPr id="21515" name="Text Box 14"/>
          <p:cNvSpPr txBox="1">
            <a:spLocks noChangeArrowheads="1"/>
          </p:cNvSpPr>
          <p:nvPr/>
        </p:nvSpPr>
        <p:spPr bwMode="auto">
          <a:xfrm>
            <a:off x="165100" y="1812925"/>
            <a:ext cx="4121150" cy="519113"/>
          </a:xfrm>
          <a:prstGeom prst="rect">
            <a:avLst/>
          </a:prstGeom>
          <a:solidFill>
            <a:srgbClr val="FFCC99"/>
          </a:solidFill>
          <a:ln w="9525">
            <a:noFill/>
            <a:miter lim="800000"/>
            <a:headEnd/>
            <a:tailEnd/>
          </a:ln>
        </p:spPr>
        <p:txBody>
          <a:bodyPr>
            <a:spAutoFit/>
          </a:bodyPr>
          <a:lstStyle/>
          <a:p>
            <a:pPr algn="l">
              <a:lnSpc>
                <a:spcPct val="100000"/>
              </a:lnSpc>
            </a:pPr>
            <a:r>
              <a:rPr lang="zh-CN" altLang="en-US" sz="2800" dirty="0">
                <a:latin typeface="黑体" pitchFamily="2" charset="-122"/>
                <a:ea typeface="黑体" pitchFamily="2" charset="-122"/>
              </a:rPr>
              <a:t>四、教育法律关系</a:t>
            </a:r>
          </a:p>
        </p:txBody>
      </p:sp>
      <p:sp>
        <p:nvSpPr>
          <p:cNvPr id="21516" name="Text Box 17"/>
          <p:cNvSpPr txBox="1">
            <a:spLocks noChangeArrowheads="1"/>
          </p:cNvSpPr>
          <p:nvPr/>
        </p:nvSpPr>
        <p:spPr bwMode="auto">
          <a:xfrm>
            <a:off x="0" y="0"/>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9271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253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2532"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2533"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2534"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2535"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2536"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2537"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2538" name="Text Box 12"/>
          <p:cNvSpPr txBox="1">
            <a:spLocks noChangeArrowheads="1"/>
          </p:cNvSpPr>
          <p:nvPr/>
        </p:nvSpPr>
        <p:spPr bwMode="auto">
          <a:xfrm>
            <a:off x="177800" y="1912938"/>
            <a:ext cx="8740775" cy="3970318"/>
          </a:xfrm>
          <a:prstGeom prst="rect">
            <a:avLst/>
          </a:prstGeom>
          <a:solidFill>
            <a:srgbClr val="CCFFFF"/>
          </a:solidFill>
          <a:ln w="9525">
            <a:noFill/>
            <a:miter lim="800000"/>
            <a:headEnd/>
            <a:tailEnd/>
          </a:ln>
        </p:spPr>
        <p:txBody>
          <a:bodyPr>
            <a:spAutoFit/>
          </a:bodyPr>
          <a:lstStyle/>
          <a:p>
            <a:pPr>
              <a:lnSpc>
                <a:spcPct val="150000"/>
              </a:lnSpc>
              <a:defRPr/>
            </a:pPr>
            <a:r>
              <a:rPr lang="zh-CN" altLang="en-US" sz="2400" dirty="0">
                <a:latin typeface="黑体" pitchFamily="2" charset="-122"/>
                <a:ea typeface="黑体" pitchFamily="2" charset="-122"/>
              </a:rPr>
              <a:t>（二）教育法律关系的构成要素</a:t>
            </a:r>
          </a:p>
          <a:p>
            <a:pPr>
              <a:lnSpc>
                <a:spcPct val="150000"/>
              </a:lnSpc>
              <a:defRPr/>
            </a:pPr>
            <a:r>
              <a:rPr lang="zh-CN" altLang="en-US" sz="2400" b="1" dirty="0">
                <a:latin typeface="+mn-ea"/>
              </a:rPr>
              <a:t>     教育法律关系是由教育法律关系主体、内容（权利和义务）、客体所构成的。这三个要素相互依存、相互制约、缺一不可。主要有三大要素：</a:t>
            </a:r>
          </a:p>
          <a:p>
            <a:pPr>
              <a:lnSpc>
                <a:spcPct val="150000"/>
              </a:lnSpc>
              <a:defRPr/>
            </a:pPr>
            <a:r>
              <a:rPr lang="en-US" altLang="zh-CN" sz="2400" b="1" dirty="0" smtClean="0">
                <a:latin typeface="+mn-ea"/>
              </a:rPr>
              <a:t>   1</a:t>
            </a:r>
            <a:r>
              <a:rPr lang="en-US" altLang="zh-CN" sz="2400" b="1" dirty="0">
                <a:latin typeface="+mn-ea"/>
              </a:rPr>
              <a:t>.</a:t>
            </a:r>
            <a:r>
              <a:rPr lang="zh-CN" altLang="en-US" sz="2400" b="1" dirty="0">
                <a:latin typeface="+mn-ea"/>
              </a:rPr>
              <a:t>教育法律关系的主体</a:t>
            </a:r>
          </a:p>
          <a:p>
            <a:pPr>
              <a:lnSpc>
                <a:spcPct val="150000"/>
              </a:lnSpc>
              <a:defRPr/>
            </a:pPr>
            <a:r>
              <a:rPr lang="en-US" altLang="zh-CN" sz="2400" b="1" dirty="0" smtClean="0">
                <a:latin typeface="+mn-ea"/>
              </a:rPr>
              <a:t>   2</a:t>
            </a:r>
            <a:r>
              <a:rPr lang="en-US" altLang="zh-CN" sz="2400" b="1" dirty="0">
                <a:latin typeface="+mn-ea"/>
              </a:rPr>
              <a:t>.</a:t>
            </a:r>
            <a:r>
              <a:rPr lang="zh-CN" altLang="en-US" sz="2400" b="1" dirty="0">
                <a:latin typeface="+mn-ea"/>
              </a:rPr>
              <a:t>教育法律关系的内容</a:t>
            </a:r>
          </a:p>
          <a:p>
            <a:pPr>
              <a:lnSpc>
                <a:spcPct val="150000"/>
              </a:lnSpc>
              <a:defRPr/>
            </a:pPr>
            <a:r>
              <a:rPr lang="en-US" altLang="zh-CN" sz="2400" b="1" dirty="0" smtClean="0">
                <a:latin typeface="+mn-ea"/>
              </a:rPr>
              <a:t>   3</a:t>
            </a:r>
            <a:r>
              <a:rPr lang="en-US" altLang="zh-CN" sz="2400" b="1" dirty="0">
                <a:latin typeface="+mn-ea"/>
              </a:rPr>
              <a:t>.</a:t>
            </a:r>
            <a:r>
              <a:rPr lang="zh-CN" altLang="en-US" sz="2400" b="1" dirty="0">
                <a:latin typeface="+mn-ea"/>
              </a:rPr>
              <a:t>教育法律关系的客体</a:t>
            </a:r>
          </a:p>
        </p:txBody>
      </p:sp>
      <p:sp>
        <p:nvSpPr>
          <p:cNvPr id="22539"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3" name="Text Box 12"/>
          <p:cNvSpPr txBox="1">
            <a:spLocks noChangeArrowheads="1"/>
          </p:cNvSpPr>
          <p:nvPr/>
        </p:nvSpPr>
        <p:spPr bwMode="auto">
          <a:xfrm>
            <a:off x="142875" y="9271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3555"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3556"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3557"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3558"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3559"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3560"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3561"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3562" name="Text Box 12"/>
          <p:cNvSpPr txBox="1">
            <a:spLocks noChangeArrowheads="1"/>
          </p:cNvSpPr>
          <p:nvPr/>
        </p:nvSpPr>
        <p:spPr bwMode="auto">
          <a:xfrm>
            <a:off x="117505" y="1783099"/>
            <a:ext cx="8740775" cy="4431983"/>
          </a:xfrm>
          <a:prstGeom prst="rect">
            <a:avLst/>
          </a:prstGeom>
          <a:solidFill>
            <a:srgbClr val="CCFFFF"/>
          </a:solidFill>
          <a:ln w="9525">
            <a:noFill/>
            <a:miter lim="800000"/>
            <a:headEnd/>
            <a:tailEnd/>
          </a:ln>
        </p:spPr>
        <p:txBody>
          <a:bodyPr>
            <a:spAutoFit/>
          </a:bodyPr>
          <a:lstStyle/>
          <a:p>
            <a:pPr>
              <a:defRPr/>
            </a:pPr>
            <a:r>
              <a:rPr lang="zh-CN" altLang="en-US" sz="2400" dirty="0">
                <a:latin typeface="黑体" pitchFamily="2" charset="-122"/>
                <a:ea typeface="黑体" pitchFamily="2" charset="-122"/>
              </a:rPr>
              <a:t>（三）教育法律关系的发生、变更和消灭</a:t>
            </a:r>
          </a:p>
          <a:p>
            <a:pPr>
              <a:defRPr/>
            </a:pPr>
            <a:r>
              <a:rPr lang="en-US" altLang="zh-CN" sz="2400" b="1" dirty="0">
                <a:latin typeface="+mn-ea"/>
              </a:rPr>
              <a:t>   </a:t>
            </a:r>
            <a:r>
              <a:rPr lang="en-US" altLang="zh-CN" sz="2400" b="1" dirty="0" smtClean="0">
                <a:latin typeface="+mn-ea"/>
              </a:rPr>
              <a:t> 1</a:t>
            </a:r>
            <a:r>
              <a:rPr lang="en-US" altLang="zh-CN" sz="2400" b="1" dirty="0">
                <a:latin typeface="+mn-ea"/>
              </a:rPr>
              <a:t>.</a:t>
            </a:r>
            <a:r>
              <a:rPr lang="zh-CN" altLang="en-US" sz="2400" b="1" dirty="0">
                <a:latin typeface="+mn-ea"/>
              </a:rPr>
              <a:t>教育法律关系的发生。</a:t>
            </a:r>
          </a:p>
          <a:p>
            <a:pPr>
              <a:defRPr/>
            </a:pPr>
            <a:r>
              <a:rPr lang="zh-CN" altLang="en-US" sz="2400" b="1" dirty="0">
                <a:latin typeface="+mn-ea"/>
              </a:rPr>
              <a:t>   </a:t>
            </a:r>
            <a:r>
              <a:rPr lang="zh-CN" altLang="en-US" sz="2400" b="1" dirty="0" smtClean="0">
                <a:latin typeface="+mn-ea"/>
              </a:rPr>
              <a:t> 是</a:t>
            </a:r>
            <a:r>
              <a:rPr lang="zh-CN" altLang="en-US" sz="2400" b="1" dirty="0">
                <a:latin typeface="+mn-ea"/>
              </a:rPr>
              <a:t>指教育法律关系主体之间为了某种利益的实现而形成了权利与义务关系。如因委托培养合同而产生的用人单位与学校以及学生之间的权利义务关系。</a:t>
            </a:r>
          </a:p>
          <a:p>
            <a:pPr>
              <a:defRPr/>
            </a:pPr>
            <a:r>
              <a:rPr lang="en-US" altLang="zh-CN" sz="2400" b="1" dirty="0">
                <a:latin typeface="+mn-ea"/>
              </a:rPr>
              <a:t>   </a:t>
            </a:r>
            <a:r>
              <a:rPr lang="en-US" altLang="zh-CN" sz="2400" b="1" dirty="0" smtClean="0">
                <a:latin typeface="+mn-ea"/>
              </a:rPr>
              <a:t> 2</a:t>
            </a:r>
            <a:r>
              <a:rPr lang="en-US" altLang="zh-CN" sz="2400" b="1" dirty="0">
                <a:latin typeface="+mn-ea"/>
              </a:rPr>
              <a:t>.</a:t>
            </a:r>
            <a:r>
              <a:rPr lang="zh-CN" altLang="en-US" sz="2400" b="1" dirty="0">
                <a:latin typeface="+mn-ea"/>
              </a:rPr>
              <a:t>教育法律关系的变更。</a:t>
            </a:r>
          </a:p>
          <a:p>
            <a:pPr>
              <a:defRPr/>
            </a:pPr>
            <a:r>
              <a:rPr lang="zh-CN" altLang="en-US" sz="2400" b="1" dirty="0">
                <a:latin typeface="+mn-ea"/>
              </a:rPr>
              <a:t>   是指因某种事实存在而使原有的教育法律关系的主体、客体乃至权利义务关系发生变更。</a:t>
            </a:r>
          </a:p>
          <a:p>
            <a:pPr>
              <a:defRPr/>
            </a:pPr>
            <a:r>
              <a:rPr lang="en-US" altLang="zh-CN" sz="2400" b="1" dirty="0">
                <a:latin typeface="+mn-ea"/>
              </a:rPr>
              <a:t>   </a:t>
            </a:r>
            <a:r>
              <a:rPr lang="en-US" altLang="zh-CN" sz="2400" b="1" dirty="0" smtClean="0">
                <a:latin typeface="+mn-ea"/>
              </a:rPr>
              <a:t> 3</a:t>
            </a:r>
            <a:r>
              <a:rPr lang="en-US" altLang="zh-CN" sz="2400" b="1" dirty="0">
                <a:latin typeface="+mn-ea"/>
              </a:rPr>
              <a:t>.</a:t>
            </a:r>
            <a:r>
              <a:rPr lang="zh-CN" altLang="en-US" sz="2400" b="1" dirty="0">
                <a:latin typeface="+mn-ea"/>
              </a:rPr>
              <a:t>教育法律关系的消灭。</a:t>
            </a:r>
          </a:p>
          <a:p>
            <a:pPr>
              <a:defRPr/>
            </a:pPr>
            <a:r>
              <a:rPr lang="zh-CN" altLang="en-US" sz="2400" b="1" dirty="0">
                <a:latin typeface="+mn-ea"/>
              </a:rPr>
              <a:t>   </a:t>
            </a:r>
            <a:r>
              <a:rPr lang="zh-CN" altLang="en-US" sz="2400" b="1" dirty="0" smtClean="0">
                <a:latin typeface="+mn-ea"/>
              </a:rPr>
              <a:t> 是</a:t>
            </a:r>
            <a:r>
              <a:rPr lang="zh-CN" altLang="en-US" sz="2400" b="1" dirty="0">
                <a:latin typeface="+mn-ea"/>
              </a:rPr>
              <a:t>指教育法律关系主体之间权利义务关系的终止。如某学校解聘教师，即终止了教师与学校之间的权利义务关系。</a:t>
            </a:r>
          </a:p>
          <a:p>
            <a:pPr algn="l">
              <a:lnSpc>
                <a:spcPct val="100000"/>
              </a:lnSpc>
            </a:pPr>
            <a:endParaRPr lang="zh-CN" altLang="en-US" dirty="0">
              <a:latin typeface="宋体" pitchFamily="2" charset="-122"/>
              <a:ea typeface="宋体" pitchFamily="2" charset="-122"/>
            </a:endParaRPr>
          </a:p>
        </p:txBody>
      </p:sp>
      <p:sp>
        <p:nvSpPr>
          <p:cNvPr id="23563"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3" name="Text Box 12"/>
          <p:cNvSpPr txBox="1">
            <a:spLocks noChangeArrowheads="1"/>
          </p:cNvSpPr>
          <p:nvPr/>
        </p:nvSpPr>
        <p:spPr bwMode="auto">
          <a:xfrm>
            <a:off x="0" y="863600"/>
            <a:ext cx="576544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2</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我国教育法律体系</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457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458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458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458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458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458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458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52400"/>
            <a:ext cx="9144000" cy="1871663"/>
          </a:xfrm>
          <a:prstGeom prst="rect">
            <a:avLst/>
          </a:prstGeom>
          <a:noFill/>
          <a:ln w="9525">
            <a:noFill/>
            <a:miter lim="800000"/>
            <a:headEnd/>
            <a:tailEnd/>
          </a:ln>
        </p:spPr>
      </p:pic>
      <p:sp>
        <p:nvSpPr>
          <p:cNvPr id="24586" name="Text Box 12"/>
          <p:cNvSpPr txBox="1">
            <a:spLocks noChangeArrowheads="1"/>
          </p:cNvSpPr>
          <p:nvPr/>
        </p:nvSpPr>
        <p:spPr bwMode="auto">
          <a:xfrm>
            <a:off x="152400" y="2116138"/>
            <a:ext cx="8740775" cy="3785652"/>
          </a:xfrm>
          <a:prstGeom prst="rect">
            <a:avLst/>
          </a:prstGeom>
          <a:solidFill>
            <a:srgbClr val="CCFFFF"/>
          </a:solidFill>
          <a:ln w="9525">
            <a:noFill/>
            <a:miter lim="800000"/>
            <a:headEnd/>
            <a:tailEnd/>
          </a:ln>
        </p:spPr>
        <p:txBody>
          <a:bodyPr>
            <a:spAutoFit/>
          </a:bodyPr>
          <a:lstStyle/>
          <a:p>
            <a:pPr>
              <a:defRPr/>
            </a:pPr>
            <a:r>
              <a:rPr lang="zh-CN" altLang="en-US" b="1" dirty="0"/>
              <a:t>   </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一</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教育法律责任的含义</a:t>
            </a:r>
          </a:p>
          <a:p>
            <a:pPr>
              <a:defRPr/>
            </a:pPr>
            <a:r>
              <a:rPr lang="zh-CN" altLang="en-US" sz="2400" b="1" dirty="0">
                <a:latin typeface="+mn-ea"/>
              </a:rPr>
              <a:t>    教育法律责任是指行为人违反教育法律规范的行为所引起的，应当由其依法承担的惩罚性的法律后果。</a:t>
            </a:r>
          </a:p>
          <a:p>
            <a:pPr>
              <a:defRPr/>
            </a:pPr>
            <a:r>
              <a:rPr lang="en-US" altLang="zh-CN" sz="2400" dirty="0">
                <a:latin typeface="黑体" pitchFamily="2" charset="-122"/>
                <a:ea typeface="黑体" pitchFamily="2" charset="-122"/>
              </a:rPr>
              <a:t> </a:t>
            </a:r>
            <a:r>
              <a:rPr lang="en-US" altLang="zh-CN" sz="2400" dirty="0" smtClean="0">
                <a:latin typeface="黑体" pitchFamily="2" charset="-122"/>
                <a:ea typeface="黑体" pitchFamily="2" charset="-122"/>
              </a:rPr>
              <a:t>(</a:t>
            </a:r>
            <a:r>
              <a:rPr lang="zh-CN" altLang="en-US" sz="2400" dirty="0">
                <a:latin typeface="黑体" pitchFamily="2" charset="-122"/>
                <a:ea typeface="黑体" pitchFamily="2" charset="-122"/>
              </a:rPr>
              <a:t>二</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教育法律责任分类</a:t>
            </a:r>
          </a:p>
          <a:p>
            <a:pPr>
              <a:defRPr/>
            </a:pPr>
            <a:r>
              <a:rPr lang="en-US" altLang="zh-CN" sz="2400" dirty="0">
                <a:latin typeface="+mn-ea"/>
              </a:rPr>
              <a:t>    </a:t>
            </a:r>
            <a:r>
              <a:rPr lang="en-US" altLang="zh-CN" sz="2400" b="1" dirty="0" smtClean="0">
                <a:latin typeface="+mn-ea"/>
              </a:rPr>
              <a:t>1</a:t>
            </a:r>
            <a:r>
              <a:rPr lang="en-US" altLang="zh-CN" sz="2400" b="1" dirty="0">
                <a:latin typeface="+mn-ea"/>
              </a:rPr>
              <a:t>.</a:t>
            </a:r>
            <a:r>
              <a:rPr lang="zh-CN" altLang="en-US" sz="2400" b="1" dirty="0" smtClean="0">
                <a:latin typeface="+mn-ea"/>
              </a:rPr>
              <a:t>行政</a:t>
            </a:r>
            <a:r>
              <a:rPr lang="zh-CN" altLang="en-US" sz="2400" b="1" dirty="0">
                <a:latin typeface="+mn-ea"/>
              </a:rPr>
              <a:t>法律责任</a:t>
            </a:r>
          </a:p>
          <a:p>
            <a:pPr>
              <a:defRPr/>
            </a:pPr>
            <a:r>
              <a:rPr lang="en-US" altLang="zh-CN" sz="2400" b="1" dirty="0">
                <a:latin typeface="+mn-ea"/>
              </a:rPr>
              <a:t>    </a:t>
            </a:r>
            <a:r>
              <a:rPr lang="en-US" altLang="zh-CN" sz="2400" b="1" dirty="0" smtClean="0">
                <a:latin typeface="+mn-ea"/>
              </a:rPr>
              <a:t>2</a:t>
            </a:r>
            <a:r>
              <a:rPr lang="en-US" altLang="zh-CN" sz="2400" b="1" dirty="0">
                <a:latin typeface="+mn-ea"/>
              </a:rPr>
              <a:t>.</a:t>
            </a:r>
            <a:r>
              <a:rPr lang="zh-CN" altLang="en-US" sz="2400" b="1" dirty="0" smtClean="0">
                <a:latin typeface="+mn-ea"/>
              </a:rPr>
              <a:t>民事</a:t>
            </a:r>
            <a:r>
              <a:rPr lang="zh-CN" altLang="en-US" sz="2400" b="1" dirty="0">
                <a:latin typeface="+mn-ea"/>
              </a:rPr>
              <a:t>法律责任</a:t>
            </a:r>
          </a:p>
          <a:p>
            <a:pPr>
              <a:defRPr/>
            </a:pPr>
            <a:r>
              <a:rPr lang="en-US" altLang="zh-CN" sz="2400" b="1" dirty="0">
                <a:latin typeface="+mn-ea"/>
              </a:rPr>
              <a:t>    </a:t>
            </a:r>
            <a:r>
              <a:rPr lang="en-US" altLang="zh-CN" sz="2400" b="1" dirty="0" smtClean="0">
                <a:latin typeface="+mn-ea"/>
              </a:rPr>
              <a:t>3</a:t>
            </a:r>
            <a:r>
              <a:rPr lang="en-US" altLang="zh-CN" sz="2400" b="1" dirty="0">
                <a:latin typeface="+mn-ea"/>
              </a:rPr>
              <a:t>.</a:t>
            </a:r>
            <a:r>
              <a:rPr lang="zh-CN" altLang="en-US" sz="2400" b="1" dirty="0" smtClean="0">
                <a:latin typeface="+mn-ea"/>
              </a:rPr>
              <a:t>刑事</a:t>
            </a:r>
            <a:r>
              <a:rPr lang="zh-CN" altLang="en-US" sz="2400" b="1" dirty="0">
                <a:latin typeface="+mn-ea"/>
              </a:rPr>
              <a:t>法律责任</a:t>
            </a:r>
          </a:p>
          <a:p>
            <a:pPr>
              <a:defRPr/>
            </a:pPr>
            <a:r>
              <a:rPr lang="en-US" altLang="zh-CN" sz="2400" b="1" dirty="0">
                <a:latin typeface="+mn-ea"/>
              </a:rPr>
              <a:t>    </a:t>
            </a:r>
            <a:r>
              <a:rPr lang="en-US" altLang="zh-CN" sz="2400" b="1" dirty="0" smtClean="0">
                <a:latin typeface="+mn-ea"/>
              </a:rPr>
              <a:t>4</a:t>
            </a:r>
            <a:r>
              <a:rPr lang="en-US" altLang="zh-CN" sz="2400" b="1" dirty="0">
                <a:latin typeface="+mn-ea"/>
              </a:rPr>
              <a:t>.</a:t>
            </a:r>
            <a:r>
              <a:rPr lang="zh-CN" altLang="en-US" sz="2400" b="1" dirty="0" smtClean="0">
                <a:latin typeface="+mn-ea"/>
              </a:rPr>
              <a:t>违宪</a:t>
            </a:r>
            <a:r>
              <a:rPr lang="zh-CN" altLang="en-US" sz="2400" b="1" dirty="0">
                <a:latin typeface="+mn-ea"/>
              </a:rPr>
              <a:t>责任</a:t>
            </a:r>
          </a:p>
          <a:p>
            <a:pPr>
              <a:defRPr/>
            </a:pPr>
            <a:r>
              <a:rPr lang="zh-CN" altLang="en-US" sz="2400" b="1" dirty="0">
                <a:latin typeface="+mn-ea"/>
              </a:rPr>
              <a:t>   </a:t>
            </a:r>
            <a:r>
              <a:rPr lang="zh-CN" altLang="en-US" sz="2400" b="1" dirty="0" smtClean="0">
                <a:latin typeface="+mn-ea"/>
              </a:rPr>
              <a:t> 教育</a:t>
            </a:r>
            <a:r>
              <a:rPr lang="zh-CN" altLang="en-US" sz="2400" b="1" dirty="0">
                <a:latin typeface="+mn-ea"/>
              </a:rPr>
              <a:t>作为宪法确定的公民基本权利之一，与宪法所规定的教育基本制度密切相关。</a:t>
            </a:r>
          </a:p>
        </p:txBody>
      </p:sp>
      <p:sp>
        <p:nvSpPr>
          <p:cNvPr id="24587" name="Text Box 14"/>
          <p:cNvSpPr txBox="1">
            <a:spLocks noChangeArrowheads="1"/>
          </p:cNvSpPr>
          <p:nvPr/>
        </p:nvSpPr>
        <p:spPr bwMode="auto">
          <a:xfrm>
            <a:off x="0" y="1571612"/>
            <a:ext cx="4806950" cy="519113"/>
          </a:xfrm>
          <a:prstGeom prst="rect">
            <a:avLst/>
          </a:prstGeom>
          <a:noFill/>
          <a:ln w="9525">
            <a:noFill/>
            <a:miter lim="800000"/>
            <a:headEnd/>
            <a:tailEnd/>
          </a:ln>
        </p:spPr>
        <p:txBody>
          <a:bodyPr wrap="none">
            <a:spAutoFit/>
          </a:bodyPr>
          <a:lstStyle/>
          <a:p>
            <a:pPr algn="l">
              <a:lnSpc>
                <a:spcPct val="100000"/>
              </a:lnSpc>
            </a:pPr>
            <a:r>
              <a:rPr lang="zh-CN" altLang="en-US" sz="2800" dirty="0">
                <a:latin typeface="黑体" pitchFamily="2" charset="-122"/>
                <a:ea typeface="黑体" pitchFamily="2" charset="-122"/>
              </a:rPr>
              <a:t>一、教育法律责任含义及分类</a:t>
            </a:r>
          </a:p>
        </p:txBody>
      </p:sp>
      <p:sp>
        <p:nvSpPr>
          <p:cNvPr id="24588"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57359" name="Text Box 15"/>
          <p:cNvSpPr txBox="1">
            <a:spLocks noChangeArrowheads="1"/>
          </p:cNvSpPr>
          <p:nvPr/>
        </p:nvSpPr>
        <p:spPr bwMode="auto">
          <a:xfrm>
            <a:off x="342900" y="4038600"/>
            <a:ext cx="6375400" cy="36671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lnSpc>
                <a:spcPct val="100000"/>
              </a:lnSpc>
              <a:spcBef>
                <a:spcPct val="50000"/>
              </a:spcBef>
              <a:defRPr/>
            </a:pPr>
            <a:endParaRPr lang="zh-CN" altLang="en-US" sz="1800">
              <a:latin typeface="Arial" pitchFamily="34" charset="0"/>
              <a:ea typeface="宋体" pitchFamily="2" charset="-122"/>
            </a:endParaRPr>
          </a:p>
        </p:txBody>
      </p:sp>
      <p:sp>
        <p:nvSpPr>
          <p:cNvPr id="15" name="Text Box 12"/>
          <p:cNvSpPr txBox="1">
            <a:spLocks noChangeArrowheads="1"/>
          </p:cNvSpPr>
          <p:nvPr/>
        </p:nvSpPr>
        <p:spPr bwMode="auto">
          <a:xfrm>
            <a:off x="0" y="736600"/>
            <a:ext cx="5061392"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教育法律责任</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560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560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560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37300"/>
            <a:ext cx="1039812" cy="520700"/>
          </a:xfrm>
          <a:prstGeom prst="rect">
            <a:avLst/>
          </a:prstGeom>
          <a:noFill/>
          <a:ln w="9525">
            <a:noFill/>
            <a:miter lim="800000"/>
            <a:headEnd/>
            <a:tailEnd/>
          </a:ln>
        </p:spPr>
      </p:pic>
      <p:pic>
        <p:nvPicPr>
          <p:cNvPr id="2560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560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560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560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152400"/>
            <a:ext cx="9144000" cy="1871663"/>
          </a:xfrm>
          <a:prstGeom prst="rect">
            <a:avLst/>
          </a:prstGeom>
          <a:noFill/>
          <a:ln w="9525">
            <a:noFill/>
            <a:miter lim="800000"/>
            <a:headEnd/>
            <a:tailEnd/>
          </a:ln>
          <a:effectLst>
            <a:outerShdw dist="35921" dir="2700000" algn="ctr" rotWithShape="0">
              <a:srgbClr val="808080">
                <a:alpha val="50000"/>
              </a:srgbClr>
            </a:outerShdw>
          </a:effectLst>
        </p:spPr>
      </p:pic>
      <p:sp>
        <p:nvSpPr>
          <p:cNvPr id="25610" name="Text Box 12"/>
          <p:cNvSpPr txBox="1">
            <a:spLocks noChangeArrowheads="1"/>
          </p:cNvSpPr>
          <p:nvPr/>
        </p:nvSpPr>
        <p:spPr bwMode="auto">
          <a:xfrm>
            <a:off x="93694" y="1620838"/>
            <a:ext cx="8978900" cy="4524315"/>
          </a:xfrm>
          <a:prstGeom prst="rect">
            <a:avLst/>
          </a:prstGeom>
          <a:solidFill>
            <a:srgbClr val="CCFFFF"/>
          </a:solidFill>
          <a:ln w="9525">
            <a:solidFill>
              <a:schemeClr val="bg2"/>
            </a:solidFill>
            <a:miter lim="800000"/>
            <a:headEnd/>
            <a:tailEnd/>
          </a:ln>
        </p:spPr>
        <p:txBody>
          <a:bodyPr>
            <a:spAutoFit/>
          </a:bodyPr>
          <a:lstStyle/>
          <a:p>
            <a:pPr>
              <a:lnSpc>
                <a:spcPct val="150000"/>
              </a:lnSpc>
              <a:defRPr/>
            </a:pPr>
            <a:r>
              <a:rPr lang="en-US" altLang="zh-CN" sz="2400" dirty="0" smtClean="0">
                <a:latin typeface="黑体" pitchFamily="2" charset="-122"/>
                <a:ea typeface="黑体" pitchFamily="2" charset="-122"/>
              </a:rPr>
              <a:t>(</a:t>
            </a:r>
            <a:r>
              <a:rPr lang="zh-CN" altLang="en-US" sz="2400" dirty="0">
                <a:latin typeface="黑体" pitchFamily="2" charset="-122"/>
                <a:ea typeface="黑体" pitchFamily="2" charset="-122"/>
              </a:rPr>
              <a:t>三</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教育活动中需要承担刑事责任的情况：</a:t>
            </a:r>
          </a:p>
          <a:p>
            <a:pPr>
              <a:lnSpc>
                <a:spcPct val="150000"/>
              </a:lnSpc>
              <a:defRPr/>
            </a:pPr>
            <a:r>
              <a:rPr lang="en-US" altLang="zh-CN" sz="2400" b="1" dirty="0" smtClean="0">
                <a:latin typeface="+mn-ea"/>
              </a:rPr>
              <a:t>  1.</a:t>
            </a:r>
            <a:r>
              <a:rPr lang="zh-CN" altLang="en-US" sz="2400" b="1" dirty="0" smtClean="0">
                <a:latin typeface="+mn-ea"/>
              </a:rPr>
              <a:t>侵占</a:t>
            </a:r>
            <a:r>
              <a:rPr lang="zh-CN" altLang="en-US" sz="2400" b="1" dirty="0">
                <a:latin typeface="+mn-ea"/>
              </a:rPr>
              <a:t>、克扣、挪用教育经费或义务教育经费的</a:t>
            </a:r>
            <a:r>
              <a:rPr lang="zh-CN" altLang="en-US" sz="2400" b="1" dirty="0" smtClean="0">
                <a:latin typeface="+mn-ea"/>
              </a:rPr>
              <a:t>；</a:t>
            </a:r>
            <a:endParaRPr lang="en-US" altLang="zh-CN" sz="2400" b="1" dirty="0" smtClean="0">
              <a:latin typeface="+mn-ea"/>
            </a:endParaRPr>
          </a:p>
          <a:p>
            <a:pPr>
              <a:lnSpc>
                <a:spcPct val="150000"/>
              </a:lnSpc>
              <a:defRPr/>
            </a:pPr>
            <a:r>
              <a:rPr lang="en-US" altLang="zh-CN" sz="2400" b="1" dirty="0" smtClean="0">
                <a:latin typeface="+mn-ea"/>
              </a:rPr>
              <a:t>  2.</a:t>
            </a:r>
            <a:r>
              <a:rPr lang="zh-CN" altLang="en-US" sz="2400" b="1" dirty="0" smtClean="0">
                <a:latin typeface="+mn-ea"/>
              </a:rPr>
              <a:t>扰乱</a:t>
            </a:r>
            <a:r>
              <a:rPr lang="zh-CN" altLang="en-US" sz="2400" b="1" dirty="0">
                <a:latin typeface="+mn-ea"/>
              </a:rPr>
              <a:t>学校教学秩序，情节严重的；</a:t>
            </a:r>
          </a:p>
          <a:p>
            <a:pPr>
              <a:lnSpc>
                <a:spcPct val="150000"/>
              </a:lnSpc>
              <a:defRPr/>
            </a:pPr>
            <a:r>
              <a:rPr lang="en-US" altLang="zh-CN" sz="2400" b="1" dirty="0" smtClean="0">
                <a:latin typeface="+mn-ea"/>
              </a:rPr>
              <a:t>  3.</a:t>
            </a:r>
            <a:r>
              <a:rPr lang="zh-CN" altLang="en-US" sz="2400" b="1" dirty="0" smtClean="0">
                <a:latin typeface="+mn-ea"/>
              </a:rPr>
              <a:t>侵占</a:t>
            </a:r>
            <a:r>
              <a:rPr lang="zh-CN" altLang="en-US" sz="2400" b="1" dirty="0">
                <a:latin typeface="+mn-ea"/>
              </a:rPr>
              <a:t>或者破坏学校校舍、场地和设备情节严重的；</a:t>
            </a:r>
          </a:p>
          <a:p>
            <a:pPr>
              <a:lnSpc>
                <a:spcPct val="150000"/>
              </a:lnSpc>
              <a:defRPr/>
            </a:pPr>
            <a:r>
              <a:rPr lang="en-US" altLang="zh-CN" sz="2400" b="1" dirty="0" smtClean="0">
                <a:latin typeface="+mn-ea"/>
              </a:rPr>
              <a:t>  4.</a:t>
            </a:r>
            <a:r>
              <a:rPr lang="zh-CN" altLang="en-US" sz="2400" b="1" dirty="0" smtClean="0">
                <a:latin typeface="+mn-ea"/>
              </a:rPr>
              <a:t>侮辱</a:t>
            </a:r>
            <a:r>
              <a:rPr lang="zh-CN" altLang="en-US" sz="2400" b="1" dirty="0">
                <a:latin typeface="+mn-ea"/>
              </a:rPr>
              <a:t>、殴打教师、学生情节严重的；</a:t>
            </a:r>
          </a:p>
          <a:p>
            <a:pPr>
              <a:lnSpc>
                <a:spcPct val="150000"/>
              </a:lnSpc>
              <a:defRPr/>
            </a:pPr>
            <a:r>
              <a:rPr lang="en-US" altLang="zh-CN" sz="2400" b="1" dirty="0" smtClean="0">
                <a:latin typeface="+mn-ea"/>
              </a:rPr>
              <a:t>  5.</a:t>
            </a:r>
            <a:r>
              <a:rPr lang="zh-CN" altLang="en-US" sz="2400" b="1" dirty="0" smtClean="0">
                <a:latin typeface="+mn-ea"/>
              </a:rPr>
              <a:t>体罚</a:t>
            </a:r>
            <a:r>
              <a:rPr lang="zh-CN" altLang="en-US" sz="2400" b="1" dirty="0">
                <a:latin typeface="+mn-ea"/>
              </a:rPr>
              <a:t>学生情节严重的；</a:t>
            </a:r>
          </a:p>
          <a:p>
            <a:pPr>
              <a:lnSpc>
                <a:spcPct val="150000"/>
              </a:lnSpc>
              <a:defRPr/>
            </a:pPr>
            <a:r>
              <a:rPr lang="en-US" altLang="zh-CN" sz="2400" b="1" dirty="0" smtClean="0">
                <a:latin typeface="+mn-ea"/>
              </a:rPr>
              <a:t>  6.</a:t>
            </a:r>
            <a:r>
              <a:rPr lang="zh-CN" altLang="en-US" sz="2400" b="1" dirty="0" smtClean="0">
                <a:latin typeface="+mn-ea"/>
              </a:rPr>
              <a:t>玩忽职守</a:t>
            </a:r>
            <a:r>
              <a:rPr lang="zh-CN" altLang="en-US" sz="2400" b="1" dirty="0">
                <a:latin typeface="+mn-ea"/>
              </a:rPr>
              <a:t>致使校舍倒塌，造成师生伤亡事故情节严重的；</a:t>
            </a:r>
          </a:p>
          <a:p>
            <a:pPr>
              <a:lnSpc>
                <a:spcPct val="150000"/>
              </a:lnSpc>
              <a:defRPr/>
            </a:pPr>
            <a:r>
              <a:rPr lang="en-US" altLang="zh-CN" sz="2400" b="1" dirty="0" smtClean="0">
                <a:latin typeface="+mn-ea"/>
              </a:rPr>
              <a:t>  7.</a:t>
            </a:r>
            <a:r>
              <a:rPr lang="zh-CN" altLang="en-US" sz="2400" b="1" dirty="0" smtClean="0">
                <a:latin typeface="+mn-ea"/>
              </a:rPr>
              <a:t>招生</a:t>
            </a:r>
            <a:r>
              <a:rPr lang="zh-CN" altLang="en-US" sz="2400" b="1" dirty="0">
                <a:latin typeface="+mn-ea"/>
              </a:rPr>
              <a:t>中徇私舞弊的。</a:t>
            </a:r>
            <a:r>
              <a:rPr lang="en-US" altLang="zh-CN" sz="2400" b="1" dirty="0">
                <a:latin typeface="+mn-ea"/>
              </a:rPr>
              <a:t>    </a:t>
            </a:r>
            <a:endParaRPr lang="zh-CN" altLang="en-US" sz="2400" b="1" dirty="0">
              <a:latin typeface="+mn-ea"/>
            </a:endParaRPr>
          </a:p>
        </p:txBody>
      </p:sp>
      <p:sp>
        <p:nvSpPr>
          <p:cNvPr id="25611" name="Text Box 17"/>
          <p:cNvSpPr txBox="1">
            <a:spLocks noChangeArrowheads="1"/>
          </p:cNvSpPr>
          <p:nvPr/>
        </p:nvSpPr>
        <p:spPr bwMode="auto">
          <a:xfrm>
            <a:off x="58738" y="-26988"/>
            <a:ext cx="557075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15726" name="Text Box 14"/>
          <p:cNvSpPr txBox="1">
            <a:spLocks noChangeArrowheads="1"/>
          </p:cNvSpPr>
          <p:nvPr/>
        </p:nvSpPr>
        <p:spPr bwMode="auto">
          <a:xfrm>
            <a:off x="357158" y="4000504"/>
            <a:ext cx="6375400" cy="36671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lnSpc>
                <a:spcPct val="100000"/>
              </a:lnSpc>
              <a:spcBef>
                <a:spcPct val="50000"/>
              </a:spcBef>
              <a:defRPr/>
            </a:pPr>
            <a:endParaRPr lang="zh-CN" altLang="en-US" sz="1800">
              <a:latin typeface="Arial" pitchFamily="34" charset="0"/>
              <a:ea typeface="宋体" pitchFamily="2" charset="-122"/>
            </a:endParaRPr>
          </a:p>
        </p:txBody>
      </p:sp>
      <p:sp>
        <p:nvSpPr>
          <p:cNvPr id="14" name="Text Box 12"/>
          <p:cNvSpPr txBox="1">
            <a:spLocks noChangeArrowheads="1"/>
          </p:cNvSpPr>
          <p:nvPr/>
        </p:nvSpPr>
        <p:spPr bwMode="auto">
          <a:xfrm>
            <a:off x="0" y="723900"/>
            <a:ext cx="483318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教育法律责任</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
          <p:cNvSpPr txBox="1">
            <a:spLocks noChangeArrowheads="1"/>
          </p:cNvSpPr>
          <p:nvPr/>
        </p:nvSpPr>
        <p:spPr bwMode="auto">
          <a:xfrm>
            <a:off x="684213" y="333375"/>
            <a:ext cx="7772400" cy="935038"/>
          </a:xfrm>
          <a:prstGeom prst="rect">
            <a:avLst/>
          </a:prstGeom>
          <a:solidFill>
            <a:srgbClr val="FFFF99"/>
          </a:solidFill>
          <a:ln w="9525" cap="flat">
            <a:noFill/>
            <a:round/>
            <a:headEnd/>
            <a:tailEnd/>
          </a:ln>
          <a:effectLst/>
        </p:spPr>
        <p:txBody>
          <a:bodyPr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zh-CN" sz="4400" b="1" i="1">
                <a:solidFill>
                  <a:srgbClr val="CC0000"/>
                </a:solidFill>
                <a:effectLst>
                  <a:outerShdw blurRad="38100" dist="38100" dir="2700000" algn="tl">
                    <a:srgbClr val="000000"/>
                  </a:outerShdw>
                </a:effectLst>
                <a:latin typeface="Tahoma" pitchFamily="32" charset="0"/>
              </a:rPr>
              <a:t/>
            </a:r>
            <a:br>
              <a:rPr lang="zh-CN" sz="4400" b="1" i="1">
                <a:solidFill>
                  <a:srgbClr val="CC0000"/>
                </a:solidFill>
                <a:effectLst>
                  <a:outerShdw blurRad="38100" dist="38100" dir="2700000" algn="tl">
                    <a:srgbClr val="000000"/>
                  </a:outerShdw>
                </a:effectLst>
                <a:latin typeface="Tahoma" pitchFamily="32" charset="0"/>
              </a:rPr>
            </a:br>
            <a:r>
              <a:rPr lang="zh-CN" sz="4400" b="1" i="1">
                <a:solidFill>
                  <a:srgbClr val="CC0000"/>
                </a:solidFill>
                <a:effectLst>
                  <a:outerShdw blurRad="38100" dist="38100" dir="2700000" algn="tl">
                    <a:srgbClr val="000000"/>
                  </a:outerShdw>
                </a:effectLst>
                <a:latin typeface="Tahoma" pitchFamily="32" charset="0"/>
              </a:rPr>
              <a:t>成绩评定方法</a:t>
            </a:r>
            <a:br>
              <a:rPr lang="zh-CN" sz="4400" b="1" i="1">
                <a:solidFill>
                  <a:srgbClr val="CC0000"/>
                </a:solidFill>
                <a:effectLst>
                  <a:outerShdw blurRad="38100" dist="38100" dir="2700000" algn="tl">
                    <a:srgbClr val="000000"/>
                  </a:outerShdw>
                </a:effectLst>
                <a:latin typeface="Tahoma" pitchFamily="32" charset="0"/>
              </a:rPr>
            </a:br>
            <a:endParaRPr lang="zh-CN" sz="4400" b="1" i="1">
              <a:solidFill>
                <a:srgbClr val="CC0000"/>
              </a:solidFill>
              <a:effectLst>
                <a:outerShdw blurRad="38100" dist="38100" dir="2700000" algn="tl">
                  <a:srgbClr val="000000"/>
                </a:outerShdw>
              </a:effectLst>
              <a:latin typeface="Tahoma" pitchFamily="32" charset="0"/>
            </a:endParaRPr>
          </a:p>
        </p:txBody>
      </p:sp>
      <p:sp>
        <p:nvSpPr>
          <p:cNvPr id="11266" name="Text Box 2"/>
          <p:cNvSpPr txBox="1">
            <a:spLocks noChangeArrowheads="1"/>
          </p:cNvSpPr>
          <p:nvPr/>
        </p:nvSpPr>
        <p:spPr bwMode="auto">
          <a:xfrm>
            <a:off x="152400" y="1700213"/>
            <a:ext cx="8763000" cy="4608512"/>
          </a:xfrm>
          <a:prstGeom prst="rect">
            <a:avLst/>
          </a:prstGeom>
          <a:solidFill>
            <a:srgbClr val="FFFF99"/>
          </a:solidFill>
          <a:ln w="9360" cap="sq">
            <a:solidFill>
              <a:srgbClr val="00C600"/>
            </a:solidFill>
            <a:miter lim="800000"/>
            <a:headEnd/>
            <a:tailEnd/>
          </a:ln>
          <a:effectLst/>
        </p:spPr>
        <p:txBody>
          <a:bodyPr/>
          <a:lstStyle/>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2800" b="1" dirty="0">
                <a:solidFill>
                  <a:srgbClr val="006600"/>
                </a:solidFill>
                <a:effectLst>
                  <a:outerShdw blurRad="38100" dist="38100" dir="2700000" algn="tl">
                    <a:srgbClr val="000000"/>
                  </a:outerShdw>
                </a:effectLst>
                <a:latin typeface="Tahoma" pitchFamily="32" charset="0"/>
              </a:rPr>
              <a:t>1、平日</a:t>
            </a:r>
            <a:r>
              <a:rPr lang="zh-CN" sz="2800" b="1" dirty="0" smtClean="0">
                <a:solidFill>
                  <a:srgbClr val="006600"/>
                </a:solidFill>
                <a:effectLst>
                  <a:outerShdw blurRad="38100" dist="38100" dir="2700000" algn="tl">
                    <a:srgbClr val="000000"/>
                  </a:outerShdw>
                </a:effectLst>
                <a:latin typeface="Tahoma" pitchFamily="32" charset="0"/>
              </a:rPr>
              <a:t>成绩＝作业+</a:t>
            </a:r>
            <a:r>
              <a:rPr lang="zh-CN" sz="2800" b="1" dirty="0">
                <a:solidFill>
                  <a:srgbClr val="006600"/>
                </a:solidFill>
                <a:effectLst>
                  <a:outerShdw blurRad="38100" dist="38100" dir="2700000" algn="tl">
                    <a:srgbClr val="000000"/>
                  </a:outerShdw>
                </a:effectLst>
                <a:latin typeface="Tahoma" pitchFamily="32" charset="0"/>
              </a:rPr>
              <a:t>学习态度  </a:t>
            </a:r>
            <a:endParaRPr lang="en-US" altLang="zh-CN" sz="2800" b="1" dirty="0" smtClean="0">
              <a:solidFill>
                <a:srgbClr val="006600"/>
              </a:solidFill>
              <a:effectLst>
                <a:outerShdw blurRad="38100" dist="38100" dir="2700000" algn="tl">
                  <a:srgbClr val="000000"/>
                </a:outerShdw>
              </a:effectLst>
              <a:latin typeface="Tahoma" pitchFamily="32" charset="0"/>
            </a:endParaRP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2800" b="1" dirty="0" smtClean="0">
                <a:solidFill>
                  <a:srgbClr val="006600"/>
                </a:solidFill>
                <a:effectLst>
                  <a:outerShdw blurRad="38100" dist="38100" dir="2700000" algn="tl">
                    <a:srgbClr val="000000"/>
                  </a:outerShdw>
                </a:effectLst>
                <a:latin typeface="Tahoma" pitchFamily="32" charset="0"/>
              </a:rPr>
              <a:t>      </a:t>
            </a:r>
            <a:r>
              <a:rPr lang="zh-CN" altLang="en-US" sz="2800" b="1" dirty="0" smtClean="0">
                <a:solidFill>
                  <a:srgbClr val="006600"/>
                </a:solidFill>
                <a:effectLst>
                  <a:outerShdw blurRad="38100" dist="38100" dir="2700000" algn="tl">
                    <a:srgbClr val="000000"/>
                  </a:outerShdw>
                </a:effectLst>
                <a:latin typeface="Tahoma" pitchFamily="32" charset="0"/>
              </a:rPr>
              <a:t>作业：</a:t>
            </a:r>
            <a:r>
              <a:rPr lang="en-US" altLang="zh-CN" sz="2800" b="1" dirty="0" smtClean="0">
                <a:solidFill>
                  <a:srgbClr val="006600"/>
                </a:solidFill>
                <a:effectLst>
                  <a:outerShdw blurRad="38100" dist="38100" dir="2700000" algn="tl">
                    <a:srgbClr val="000000"/>
                  </a:outerShdw>
                </a:effectLst>
                <a:latin typeface="Tahoma" pitchFamily="32" charset="0"/>
              </a:rPr>
              <a:t>10</a:t>
            </a:r>
            <a:r>
              <a:rPr lang="zh-CN" altLang="en-US" sz="2800" b="1" dirty="0" smtClean="0">
                <a:solidFill>
                  <a:srgbClr val="006600"/>
                </a:solidFill>
                <a:effectLst>
                  <a:outerShdw blurRad="38100" dist="38100" dir="2700000" algn="tl">
                    <a:srgbClr val="000000"/>
                  </a:outerShdw>
                </a:effectLst>
                <a:latin typeface="Tahoma" pitchFamily="32" charset="0"/>
              </a:rPr>
              <a:t>分      学习态度：</a:t>
            </a:r>
            <a:r>
              <a:rPr lang="en-US" altLang="zh-CN" sz="2800" b="1" dirty="0" smtClean="0">
                <a:solidFill>
                  <a:srgbClr val="006600"/>
                </a:solidFill>
                <a:effectLst>
                  <a:outerShdw blurRad="38100" dist="38100" dir="2700000" algn="tl">
                    <a:srgbClr val="000000"/>
                  </a:outerShdw>
                </a:effectLst>
                <a:latin typeface="Tahoma" pitchFamily="32" charset="0"/>
              </a:rPr>
              <a:t>10</a:t>
            </a:r>
            <a:r>
              <a:rPr lang="zh-CN" altLang="en-US" sz="2800" b="1" dirty="0" smtClean="0">
                <a:solidFill>
                  <a:srgbClr val="006600"/>
                </a:solidFill>
                <a:effectLst>
                  <a:outerShdw blurRad="38100" dist="38100" dir="2700000" algn="tl">
                    <a:srgbClr val="000000"/>
                  </a:outerShdw>
                </a:effectLst>
                <a:latin typeface="Tahoma" pitchFamily="32" charset="0"/>
              </a:rPr>
              <a:t>分</a:t>
            </a:r>
            <a:endParaRPr lang="zh-CN" sz="2800" b="1" dirty="0">
              <a:solidFill>
                <a:srgbClr val="006600"/>
              </a:solidFill>
              <a:effectLst>
                <a:outerShdw blurRad="38100" dist="38100" dir="2700000" algn="tl">
                  <a:srgbClr val="000000"/>
                </a:outerShdw>
              </a:effectLst>
              <a:latin typeface="Tahoma" pitchFamily="32" charset="0"/>
            </a:endParaRP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2800" b="1" dirty="0">
                <a:solidFill>
                  <a:srgbClr val="006600"/>
                </a:solidFill>
                <a:effectLst>
                  <a:outerShdw blurRad="38100" dist="38100" dir="2700000" algn="tl">
                    <a:srgbClr val="000000"/>
                  </a:outerShdw>
                </a:effectLst>
                <a:latin typeface="Tahoma" pitchFamily="32" charset="0"/>
              </a:rPr>
              <a:t>     学习态度：旷课扣</a:t>
            </a:r>
            <a:r>
              <a:rPr lang="en-US" altLang="zh-CN" sz="2800" b="1" dirty="0">
                <a:solidFill>
                  <a:srgbClr val="006600"/>
                </a:solidFill>
                <a:effectLst>
                  <a:outerShdw blurRad="38100" dist="38100" dir="2700000" algn="tl">
                    <a:srgbClr val="000000"/>
                  </a:outerShdw>
                </a:effectLst>
                <a:latin typeface="Tahoma" pitchFamily="32" charset="0"/>
              </a:rPr>
              <a:t>3</a:t>
            </a:r>
            <a:r>
              <a:rPr lang="zh-CN" sz="2800" b="1" dirty="0">
                <a:solidFill>
                  <a:srgbClr val="006600"/>
                </a:solidFill>
                <a:effectLst>
                  <a:outerShdw blurRad="38100" dist="38100" dir="2700000" algn="tl">
                    <a:srgbClr val="000000"/>
                  </a:outerShdw>
                </a:effectLst>
                <a:latin typeface="Tahoma" pitchFamily="32" charset="0"/>
              </a:rPr>
              <a:t>分/次，</a:t>
            </a:r>
            <a:r>
              <a:rPr lang="zh-CN" altLang="en-US" sz="2800" b="1" dirty="0">
                <a:solidFill>
                  <a:srgbClr val="006600"/>
                </a:solidFill>
                <a:effectLst>
                  <a:outerShdw blurRad="38100" dist="38100" dir="2700000" algn="tl">
                    <a:srgbClr val="000000"/>
                  </a:outerShdw>
                </a:effectLst>
                <a:latin typeface="Tahoma" pitchFamily="32" charset="0"/>
              </a:rPr>
              <a:t>上课室时手机响</a:t>
            </a:r>
            <a:r>
              <a:rPr lang="en-US" sz="2800" b="1" dirty="0">
                <a:solidFill>
                  <a:srgbClr val="006600"/>
                </a:solidFill>
                <a:effectLst>
                  <a:outerShdw blurRad="38100" dist="38100" dir="2700000" algn="tl">
                    <a:srgbClr val="000000"/>
                  </a:outerShdw>
                </a:effectLst>
                <a:latin typeface="Tahoma" pitchFamily="32" charset="0"/>
              </a:rPr>
              <a:t>3/</a:t>
            </a:r>
            <a:r>
              <a:rPr lang="zh-CN" altLang="en-US" sz="2800" b="1" dirty="0" smtClean="0">
                <a:solidFill>
                  <a:srgbClr val="006600"/>
                </a:solidFill>
                <a:effectLst>
                  <a:outerShdw blurRad="38100" dist="38100" dir="2700000" algn="tl">
                    <a:srgbClr val="000000"/>
                  </a:outerShdw>
                </a:effectLst>
                <a:latin typeface="Tahoma" pitchFamily="32" charset="0"/>
              </a:rPr>
              <a:t>次</a:t>
            </a:r>
            <a:r>
              <a:rPr lang="en-US" altLang="zh-CN" sz="2800" b="1" dirty="0" smtClean="0">
                <a:solidFill>
                  <a:srgbClr val="006600"/>
                </a:solidFill>
                <a:effectLst>
                  <a:outerShdw blurRad="38100" dist="38100" dir="2700000" algn="tl">
                    <a:srgbClr val="000000"/>
                  </a:outerShdw>
                </a:effectLst>
                <a:latin typeface="Tahoma" pitchFamily="32" charset="0"/>
              </a:rPr>
              <a:t>;</a:t>
            </a:r>
            <a:endParaRPr lang="zh-CN" sz="2800" b="1" dirty="0">
              <a:solidFill>
                <a:srgbClr val="006600"/>
              </a:solidFill>
              <a:effectLst>
                <a:outerShdw blurRad="38100" dist="38100" dir="2700000" algn="tl">
                  <a:srgbClr val="000000"/>
                </a:outerShdw>
              </a:effectLst>
              <a:latin typeface="Tahoma" pitchFamily="32" charset="0"/>
            </a:endParaRP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2800" b="1" dirty="0">
                <a:solidFill>
                  <a:srgbClr val="006600"/>
                </a:solidFill>
                <a:effectLst>
                  <a:outerShdw blurRad="38100" dist="38100" dir="2700000" algn="tl">
                    <a:srgbClr val="000000"/>
                  </a:outerShdw>
                </a:effectLst>
                <a:latin typeface="Tahoma" pitchFamily="32" charset="0"/>
              </a:rPr>
              <a:t>                          事假、病假</a:t>
            </a:r>
            <a:r>
              <a:rPr lang="zh-CN" altLang="en-US" sz="2800" b="1" dirty="0">
                <a:solidFill>
                  <a:srgbClr val="006600"/>
                </a:solidFill>
                <a:effectLst>
                  <a:outerShdw blurRad="38100" dist="38100" dir="2700000" algn="tl">
                    <a:srgbClr val="000000"/>
                  </a:outerShdw>
                </a:effectLst>
                <a:latin typeface="Tahoma" pitchFamily="32" charset="0"/>
              </a:rPr>
              <a:t>、在教室吃东西</a:t>
            </a:r>
            <a:r>
              <a:rPr lang="en-US" altLang="zh-CN" sz="2800" b="1" dirty="0">
                <a:solidFill>
                  <a:srgbClr val="006600"/>
                </a:solidFill>
                <a:effectLst>
                  <a:outerShdw blurRad="38100" dist="38100" dir="2700000" algn="tl">
                    <a:srgbClr val="000000"/>
                  </a:outerShdw>
                </a:effectLst>
                <a:latin typeface="Tahoma" pitchFamily="32" charset="0"/>
              </a:rPr>
              <a:t>2</a:t>
            </a:r>
            <a:r>
              <a:rPr lang="zh-CN" sz="2800" b="1" dirty="0">
                <a:solidFill>
                  <a:srgbClr val="006600"/>
                </a:solidFill>
                <a:effectLst>
                  <a:outerShdw blurRad="38100" dist="38100" dir="2700000" algn="tl">
                    <a:srgbClr val="000000"/>
                  </a:outerShdw>
                </a:effectLst>
                <a:latin typeface="Tahoma" pitchFamily="32" charset="0"/>
              </a:rPr>
              <a:t>分/</a:t>
            </a:r>
            <a:r>
              <a:rPr lang="zh-CN" sz="2800" b="1" dirty="0" smtClean="0">
                <a:solidFill>
                  <a:srgbClr val="006600"/>
                </a:solidFill>
                <a:effectLst>
                  <a:outerShdw blurRad="38100" dist="38100" dir="2700000" algn="tl">
                    <a:srgbClr val="000000"/>
                  </a:outerShdw>
                </a:effectLst>
                <a:latin typeface="Tahoma" pitchFamily="32" charset="0"/>
              </a:rPr>
              <a:t>次</a:t>
            </a:r>
            <a:r>
              <a:rPr lang="en-US" altLang="zh-CN" sz="2800" b="1" dirty="0" smtClean="0">
                <a:solidFill>
                  <a:srgbClr val="006600"/>
                </a:solidFill>
                <a:effectLst>
                  <a:outerShdw blurRad="38100" dist="38100" dir="2700000" algn="tl">
                    <a:srgbClr val="000000"/>
                  </a:outerShdw>
                </a:effectLst>
                <a:latin typeface="Tahoma" pitchFamily="32" charset="0"/>
              </a:rPr>
              <a:t>;</a:t>
            </a: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altLang="en-US" sz="2800" b="1" dirty="0" smtClean="0">
                <a:solidFill>
                  <a:srgbClr val="006600"/>
                </a:solidFill>
                <a:effectLst>
                  <a:outerShdw blurRad="38100" dist="38100" dir="2700000" algn="tl">
                    <a:srgbClr val="000000"/>
                  </a:outerShdw>
                </a:effectLst>
                <a:latin typeface="Tahoma" pitchFamily="32" charset="0"/>
              </a:rPr>
              <a:t>                          迟到</a:t>
            </a:r>
            <a:r>
              <a:rPr lang="en-US" altLang="zh-CN" sz="2800" b="1" dirty="0" smtClean="0">
                <a:solidFill>
                  <a:srgbClr val="006600"/>
                </a:solidFill>
                <a:effectLst>
                  <a:outerShdw blurRad="38100" dist="38100" dir="2700000" algn="tl">
                    <a:srgbClr val="000000"/>
                  </a:outerShdw>
                </a:effectLst>
                <a:latin typeface="Tahoma" pitchFamily="32" charset="0"/>
              </a:rPr>
              <a:t>1</a:t>
            </a:r>
            <a:r>
              <a:rPr lang="zh-CN" altLang="en-US" sz="2800" b="1" dirty="0" smtClean="0">
                <a:solidFill>
                  <a:srgbClr val="006600"/>
                </a:solidFill>
                <a:effectLst>
                  <a:outerShdw blurRad="38100" dist="38100" dir="2700000" algn="tl">
                    <a:srgbClr val="000000"/>
                  </a:outerShdw>
                </a:effectLst>
                <a:latin typeface="Tahoma" pitchFamily="32" charset="0"/>
              </a:rPr>
              <a:t>分</a:t>
            </a:r>
            <a:r>
              <a:rPr lang="en-US" altLang="zh-CN" sz="2800" b="1" dirty="0" smtClean="0">
                <a:solidFill>
                  <a:srgbClr val="006600"/>
                </a:solidFill>
                <a:effectLst>
                  <a:outerShdw blurRad="38100" dist="38100" dir="2700000" algn="tl">
                    <a:srgbClr val="000000"/>
                  </a:outerShdw>
                </a:effectLst>
                <a:latin typeface="Tahoma" pitchFamily="32" charset="0"/>
              </a:rPr>
              <a:t>/1</a:t>
            </a:r>
            <a:r>
              <a:rPr lang="zh-CN" altLang="en-US" sz="2800" b="1" dirty="0" smtClean="0">
                <a:solidFill>
                  <a:srgbClr val="006600"/>
                </a:solidFill>
                <a:effectLst>
                  <a:outerShdw blurRad="38100" dist="38100" dir="2700000" algn="tl">
                    <a:srgbClr val="000000"/>
                  </a:outerShdw>
                </a:effectLst>
                <a:latin typeface="Tahoma" pitchFamily="32" charset="0"/>
              </a:rPr>
              <a:t>次</a:t>
            </a:r>
            <a:r>
              <a:rPr lang="en-US" altLang="zh-CN" sz="2800" b="1" dirty="0" smtClean="0">
                <a:solidFill>
                  <a:srgbClr val="006600"/>
                </a:solidFill>
                <a:effectLst>
                  <a:outerShdw blurRad="38100" dist="38100" dir="2700000" algn="tl">
                    <a:srgbClr val="000000"/>
                  </a:outerShdw>
                </a:effectLst>
                <a:latin typeface="Tahoma" pitchFamily="32" charset="0"/>
              </a:rPr>
              <a:t>.</a:t>
            </a:r>
            <a:endParaRPr lang="en-US" sz="2800" b="1" dirty="0">
              <a:solidFill>
                <a:srgbClr val="006600"/>
              </a:solidFill>
              <a:effectLst>
                <a:outerShdw blurRad="38100" dist="38100" dir="2700000" algn="tl">
                  <a:srgbClr val="000000"/>
                </a:outerShdw>
              </a:effectLst>
              <a:latin typeface="Tahoma" pitchFamily="32" charset="0"/>
            </a:endParaRP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2800" b="1" dirty="0">
                <a:solidFill>
                  <a:srgbClr val="FF0000"/>
                </a:solidFill>
                <a:effectLst>
                  <a:outerShdw blurRad="38100" dist="38100" dir="2700000" algn="tl">
                    <a:srgbClr val="000000"/>
                  </a:outerShdw>
                </a:effectLst>
                <a:latin typeface="Tahoma" pitchFamily="32" charset="0"/>
              </a:rPr>
              <a:t>       </a:t>
            </a:r>
            <a:r>
              <a:rPr lang="zh-CN" sz="2800" b="1" dirty="0">
                <a:solidFill>
                  <a:srgbClr val="FF0000"/>
                </a:solidFill>
                <a:effectLst>
                  <a:outerShdw blurRad="38100" dist="38100" dir="2700000" algn="tl">
                    <a:srgbClr val="000000"/>
                  </a:outerShdw>
                </a:effectLst>
                <a:latin typeface="Tahoma" pitchFamily="32" charset="0"/>
              </a:rPr>
              <a:t>缺席累计1/3，无考试资格</a:t>
            </a: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2800" b="1" dirty="0">
                <a:solidFill>
                  <a:srgbClr val="003300"/>
                </a:solidFill>
                <a:effectLst>
                  <a:outerShdw blurRad="38100" dist="38100" dir="2700000" algn="tl">
                    <a:srgbClr val="000000"/>
                  </a:outerShdw>
                </a:effectLst>
                <a:latin typeface="Tahoma" pitchFamily="32" charset="0"/>
              </a:rPr>
              <a:t> </a:t>
            </a:r>
            <a:r>
              <a:rPr lang="zh-CN" sz="2800" b="1" dirty="0">
                <a:solidFill>
                  <a:srgbClr val="006600"/>
                </a:solidFill>
                <a:effectLst>
                  <a:outerShdw blurRad="38100" dist="38100" dir="2700000" algn="tl">
                    <a:srgbClr val="000000"/>
                  </a:outerShdw>
                </a:effectLst>
                <a:latin typeface="Tahoma" pitchFamily="32" charset="0"/>
              </a:rPr>
              <a:t>2、期末考试      笔试（闭卷）理论+实践</a:t>
            </a:r>
          </a:p>
          <a:p>
            <a:pPr marL="341313" indent="-341313">
              <a:lnSpc>
                <a:spcPct val="80000"/>
              </a:lnSpc>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2800" b="1" dirty="0">
                <a:solidFill>
                  <a:srgbClr val="006600"/>
                </a:solidFill>
                <a:effectLst>
                  <a:outerShdw blurRad="38100" dist="38100" dir="2700000" algn="tl">
                    <a:srgbClr val="000000"/>
                  </a:outerShdw>
                </a:effectLst>
                <a:latin typeface="Tahoma" pitchFamily="32" charset="0"/>
              </a:rPr>
              <a:t>总成绩：</a:t>
            </a:r>
          </a:p>
          <a:p>
            <a:pPr marL="341313" indent="-341313">
              <a:lnSpc>
                <a:spcPct val="80000"/>
              </a:lnSpc>
              <a:spcBef>
                <a:spcPts val="8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3200" b="1" i="1" u="sng" dirty="0">
                <a:solidFill>
                  <a:srgbClr val="FF0000"/>
                </a:solidFill>
                <a:effectLst>
                  <a:outerShdw blurRad="38100" dist="38100" dir="2700000" algn="tl">
                    <a:srgbClr val="000000"/>
                  </a:outerShdw>
                </a:effectLst>
                <a:latin typeface="Tahoma" pitchFamily="32" charset="0"/>
              </a:rPr>
              <a:t>平日成绩（20）＋期末考试（80）</a:t>
            </a:r>
          </a:p>
        </p:txBody>
      </p:sp>
      <p:pic>
        <p:nvPicPr>
          <p:cNvPr id="5124" name="Picture 3"/>
          <p:cNvPicPr>
            <a:picLocks noChangeAspect="1" noChangeArrowheads="1"/>
          </p:cNvPicPr>
          <p:nvPr/>
        </p:nvPicPr>
        <p:blipFill>
          <a:blip r:embed="rId3"/>
          <a:srcRect/>
          <a:stretch>
            <a:fillRect/>
          </a:stretch>
        </p:blipFill>
        <p:spPr bwMode="auto">
          <a:xfrm>
            <a:off x="0" y="6429375"/>
            <a:ext cx="9144000" cy="412750"/>
          </a:xfrm>
          <a:prstGeom prst="rect">
            <a:avLst/>
          </a:prstGeom>
          <a:noFill/>
          <a:ln w="9525">
            <a:noFill/>
            <a:round/>
            <a:headEnd/>
            <a:tailEnd/>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0"/>
                      </p:stCondLst>
                      <p:childTnLst>
                        <p:par>
                          <p:cTn id="4" fill="hold">
                            <p:stCondLst>
                              <p:cond delay="0"/>
                            </p:stCondLst>
                            <p:childTnLst>
                              <p:par>
                                <p:cTn id="5" presetID="2" presetClass="entr" presetSubtype="9" fill="hold" nodeType="withEffect">
                                  <p:stCondLst>
                                    <p:cond delay="0"/>
                                  </p:stCondLst>
                                  <p:iterate type="lt">
                                    <p:tmPct val="10000"/>
                                  </p:iterate>
                                  <p:childTnLst>
                                    <p:set>
                                      <p:cBhvr additive="repl">
                                        <p:cTn id="6" dur="indefinite" fill="hold">
                                          <p:stCondLst>
                                            <p:cond delay="0"/>
                                          </p:stCondLst>
                                        </p:cTn>
                                        <p:tgtEl>
                                          <p:spTgt spid="11265"/>
                                        </p:tgtEl>
                                        <p:attrNameLst>
                                          <p:attrName>style.visibility</p:attrName>
                                        </p:attrNameLst>
                                      </p:cBhvr>
                                      <p:to>
                                        <p:strVal val="visible"/>
                                      </p:to>
                                    </p:set>
                                    <p:anim calcmode="lin" valueType="num">
                                      <p:cBhvr>
                                        <p:cTn id="7" dur="799" fill="hold">
                                          <p:stCondLst>
                                            <p:cond delay="0"/>
                                          </p:stCondLst>
                                        </p:cTn>
                                        <p:tgtEl>
                                          <p:spTgt spid="11265"/>
                                        </p:tgtEl>
                                        <p:attrNameLst>
                                          <p:attrName>ppt_x</p:attrName>
                                        </p:attrNameLst>
                                      </p:cBhvr>
                                      <p:tavLst>
                                        <p:tav tm="100000">
                                          <p:val>
                                            <p:strVal val="0-#ppt_w/2"/>
                                          </p:val>
                                        </p:tav>
                                        <p:tav tm="100000">
                                          <p:val>
                                            <p:strVal val="#ppt_x"/>
                                          </p:val>
                                        </p:tav>
                                      </p:tavLst>
                                    </p:anim>
                                    <p:anim calcmode="lin" valueType="num">
                                      <p:cBhvr>
                                        <p:cTn id="8" dur="799" fill="hold">
                                          <p:stCondLst>
                                            <p:cond delay="0"/>
                                          </p:stCondLst>
                                        </p:cTn>
                                        <p:tgtEl>
                                          <p:spTgt spid="11265"/>
                                        </p:tgtEl>
                                        <p:attrNameLst>
                                          <p:attrName>ppt_y</p:attrName>
                                        </p:attrNameLst>
                                      </p:cBhvr>
                                      <p:tavLst>
                                        <p:tav tm="10000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fill="hold" nodeType="clickEffect">
                                  <p:stCondLst>
                                    <p:cond delay="0"/>
                                  </p:stCondLst>
                                  <p:iterate type="lt">
                                    <p:tmPct val="10000"/>
                                  </p:iterate>
                                  <p:childTnLst>
                                    <p:set>
                                      <p:cBhvr additive="repl">
                                        <p:cTn id="12" dur="indefinite" fill="hold">
                                          <p:stCondLst>
                                            <p:cond delay="0"/>
                                          </p:stCondLst>
                                        </p:cTn>
                                        <p:tgtEl>
                                          <p:spTgt spid="11266"/>
                                        </p:tgtEl>
                                        <p:attrNameLst>
                                          <p:attrName>style.visibility</p:attrName>
                                        </p:attrNameLst>
                                      </p:cBhvr>
                                      <p:to>
                                        <p:strVal val="visible"/>
                                      </p:to>
                                    </p:set>
                                    <p:animEffect transition="in" filter="fade">
                                      <p:cBhvr additive="repl">
                                        <p:cTn id="13" dur="1000"/>
                                        <p:tgtEl>
                                          <p:spTgt spid="11266"/>
                                        </p:tgtEl>
                                      </p:cBhvr>
                                    </p:animEffect>
                                    <p:anim calcmode="lin" valueType="num">
                                      <p:cBhvr additive="repl">
                                        <p:cTn id="14" dur="1000" fill="hold"/>
                                        <p:tgtEl>
                                          <p:spTgt spid="11266"/>
                                        </p:tgtEl>
                                        <p:attrNameLst>
                                          <p:attrName>ppt_x</p:attrName>
                                        </p:attrNameLst>
                                      </p:cBhvr>
                                      <p:tavLst>
                                        <p:tav tm="100000">
                                          <p:val>
                                            <p:strVal val="#ppt_x-.1"/>
                                          </p:val>
                                        </p:tav>
                                        <p:tav tm="100000">
                                          <p:val>
                                            <p:strVal val="#ppt_x"/>
                                          </p:val>
                                        </p:tav>
                                      </p:tavLst>
                                    </p:anim>
                                    <p:anim calcmode="lin" valueType="num">
                                      <p:cBhvr additive="repl">
                                        <p:cTn id="15" dur="1000" fill="hold"/>
                                        <p:tgtEl>
                                          <p:spTgt spid="11266"/>
                                        </p:tgtEl>
                                        <p:attrNameLst>
                                          <p:attrName>ppt_y</p:attrName>
                                        </p:attrNameLst>
                                      </p:cBhvr>
                                      <p:tavLst>
                                        <p:tav tm="10000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0" presetClass="entr" fill="hold" nodeType="clickEffect">
                                  <p:stCondLst>
                                    <p:cond delay="0"/>
                                  </p:stCondLst>
                                  <p:iterate type="lt">
                                    <p:tmPct val="10000"/>
                                  </p:iterate>
                                  <p:childTnLst>
                                    <p:set>
                                      <p:cBhvr additive="repl">
                                        <p:cTn id="19" dur="indefinite" fill="hold">
                                          <p:stCondLst>
                                            <p:cond delay="0"/>
                                          </p:stCondLst>
                                        </p:cTn>
                                        <p:tgtEl>
                                          <p:spTgt spid="11266">
                                            <p:txEl>
                                              <p:pRg st="0" end="0"/>
                                            </p:txEl>
                                          </p:spTgt>
                                        </p:tgtEl>
                                        <p:attrNameLst>
                                          <p:attrName>style.visibility</p:attrName>
                                        </p:attrNameLst>
                                      </p:cBhvr>
                                      <p:to>
                                        <p:strVal val="visible"/>
                                      </p:to>
                                    </p:set>
                                    <p:animEffect transition="in" filter="fade">
                                      <p:cBhvr additive="repl">
                                        <p:cTn id="20" dur="1000"/>
                                        <p:tgtEl>
                                          <p:spTgt spid="11266">
                                            <p:txEl>
                                              <p:pRg st="0" end="0"/>
                                            </p:txEl>
                                          </p:spTgt>
                                        </p:tgtEl>
                                      </p:cBhvr>
                                    </p:animEffect>
                                    <p:anim calcmode="lin" valueType="num">
                                      <p:cBhvr additive="repl">
                                        <p:cTn id="21" dur="1000" fill="hold"/>
                                        <p:tgtEl>
                                          <p:spTgt spid="11266">
                                            <p:txEl>
                                              <p:pRg st="0" end="0"/>
                                            </p:txEl>
                                          </p:spTgt>
                                        </p:tgtEl>
                                        <p:attrNameLst>
                                          <p:attrName>ppt_x</p:attrName>
                                        </p:attrNameLst>
                                      </p:cBhvr>
                                      <p:tavLst>
                                        <p:tav tm="100000">
                                          <p:val>
                                            <p:strVal val="#ppt_x-.1"/>
                                          </p:val>
                                        </p:tav>
                                        <p:tav tm="100000">
                                          <p:val>
                                            <p:strVal val="#ppt_x"/>
                                          </p:val>
                                        </p:tav>
                                      </p:tavLst>
                                    </p:anim>
                                    <p:anim calcmode="lin" valueType="num">
                                      <p:cBhvr additive="repl">
                                        <p:cTn id="22" dur="1000" fill="hold"/>
                                        <p:tgtEl>
                                          <p:spTgt spid="11266">
                                            <p:txEl>
                                              <p:pRg st="0" end="0"/>
                                            </p:txEl>
                                          </p:spTgt>
                                        </p:tgtEl>
                                        <p:attrNameLst>
                                          <p:attrName>ppt_y</p:attrName>
                                        </p:attrNameLst>
                                      </p:cBhvr>
                                      <p:tavLst>
                                        <p:tav tm="10000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0" presetClass="entr" fill="hold" nodeType="clickEffect">
                                  <p:stCondLst>
                                    <p:cond delay="0"/>
                                  </p:stCondLst>
                                  <p:iterate type="lt">
                                    <p:tmPct val="10000"/>
                                  </p:iterate>
                                  <p:childTnLst>
                                    <p:set>
                                      <p:cBhvr additive="repl">
                                        <p:cTn id="26" dur="indefinite" fill="hold">
                                          <p:stCondLst>
                                            <p:cond delay="0"/>
                                          </p:stCondLst>
                                        </p:cTn>
                                        <p:tgtEl>
                                          <p:spTgt spid="11266">
                                            <p:txEl>
                                              <p:pRg st="1" end="1"/>
                                            </p:txEl>
                                          </p:spTgt>
                                        </p:tgtEl>
                                        <p:attrNameLst>
                                          <p:attrName>style.visibility</p:attrName>
                                        </p:attrNameLst>
                                      </p:cBhvr>
                                      <p:to>
                                        <p:strVal val="visible"/>
                                      </p:to>
                                    </p:set>
                                    <p:animEffect transition="in" filter="fade">
                                      <p:cBhvr additive="repl">
                                        <p:cTn id="27" dur="1000"/>
                                        <p:tgtEl>
                                          <p:spTgt spid="11266">
                                            <p:txEl>
                                              <p:pRg st="1" end="1"/>
                                            </p:txEl>
                                          </p:spTgt>
                                        </p:tgtEl>
                                      </p:cBhvr>
                                    </p:animEffect>
                                    <p:anim calcmode="lin" valueType="num">
                                      <p:cBhvr additive="repl">
                                        <p:cTn id="28" dur="1000" fill="hold"/>
                                        <p:tgtEl>
                                          <p:spTgt spid="11266">
                                            <p:txEl>
                                              <p:pRg st="1" end="1"/>
                                            </p:txEl>
                                          </p:spTgt>
                                        </p:tgtEl>
                                        <p:attrNameLst>
                                          <p:attrName>ppt_x</p:attrName>
                                        </p:attrNameLst>
                                      </p:cBhvr>
                                      <p:tavLst>
                                        <p:tav tm="100000">
                                          <p:val>
                                            <p:strVal val="#ppt_x-.1"/>
                                          </p:val>
                                        </p:tav>
                                        <p:tav tm="100000">
                                          <p:val>
                                            <p:strVal val="#ppt_x"/>
                                          </p:val>
                                        </p:tav>
                                      </p:tavLst>
                                    </p:anim>
                                    <p:anim calcmode="lin" valueType="num">
                                      <p:cBhvr additive="repl">
                                        <p:cTn id="29" dur="1000" fill="hold"/>
                                        <p:tgtEl>
                                          <p:spTgt spid="11266">
                                            <p:txEl>
                                              <p:pRg st="1" end="1"/>
                                            </p:txEl>
                                          </p:spTgt>
                                        </p:tgtEl>
                                        <p:attrNameLst>
                                          <p:attrName>ppt_y</p:attrName>
                                        </p:attrNameLst>
                                      </p:cBhvr>
                                      <p:tavLst>
                                        <p:tav tm="10000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0" presetClass="entr" fill="hold" nodeType="clickEffect">
                                  <p:stCondLst>
                                    <p:cond delay="0"/>
                                  </p:stCondLst>
                                  <p:iterate type="lt">
                                    <p:tmPct val="10000"/>
                                  </p:iterate>
                                  <p:childTnLst>
                                    <p:set>
                                      <p:cBhvr additive="repl">
                                        <p:cTn id="33" dur="indefinite" fill="hold">
                                          <p:stCondLst>
                                            <p:cond delay="0"/>
                                          </p:stCondLst>
                                        </p:cTn>
                                        <p:tgtEl>
                                          <p:spTgt spid="11266">
                                            <p:txEl>
                                              <p:pRg st="2" end="2"/>
                                            </p:txEl>
                                          </p:spTgt>
                                        </p:tgtEl>
                                        <p:attrNameLst>
                                          <p:attrName>style.visibility</p:attrName>
                                        </p:attrNameLst>
                                      </p:cBhvr>
                                      <p:to>
                                        <p:strVal val="visible"/>
                                      </p:to>
                                    </p:set>
                                    <p:animEffect transition="in" filter="fade">
                                      <p:cBhvr additive="repl">
                                        <p:cTn id="34" dur="1000"/>
                                        <p:tgtEl>
                                          <p:spTgt spid="11266">
                                            <p:txEl>
                                              <p:pRg st="2" end="2"/>
                                            </p:txEl>
                                          </p:spTgt>
                                        </p:tgtEl>
                                      </p:cBhvr>
                                    </p:animEffect>
                                    <p:anim calcmode="lin" valueType="num">
                                      <p:cBhvr additive="repl">
                                        <p:cTn id="35" dur="1000" fill="hold"/>
                                        <p:tgtEl>
                                          <p:spTgt spid="11266">
                                            <p:txEl>
                                              <p:pRg st="2" end="2"/>
                                            </p:txEl>
                                          </p:spTgt>
                                        </p:tgtEl>
                                        <p:attrNameLst>
                                          <p:attrName>ppt_x</p:attrName>
                                        </p:attrNameLst>
                                      </p:cBhvr>
                                      <p:tavLst>
                                        <p:tav tm="100000">
                                          <p:val>
                                            <p:strVal val="#ppt_x-.1"/>
                                          </p:val>
                                        </p:tav>
                                        <p:tav tm="100000">
                                          <p:val>
                                            <p:strVal val="#ppt_x"/>
                                          </p:val>
                                        </p:tav>
                                      </p:tavLst>
                                    </p:anim>
                                    <p:anim calcmode="lin" valueType="num">
                                      <p:cBhvr additive="repl">
                                        <p:cTn id="36" dur="1000" fill="hold"/>
                                        <p:tgtEl>
                                          <p:spTgt spid="11266">
                                            <p:txEl>
                                              <p:pRg st="2" end="2"/>
                                            </p:txEl>
                                          </p:spTgt>
                                        </p:tgtEl>
                                        <p:attrNameLst>
                                          <p:attrName>ppt_y</p:attrName>
                                        </p:attrNameLst>
                                      </p:cBhvr>
                                      <p:tavLst>
                                        <p:tav tm="10000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0" presetClass="entr" fill="hold" nodeType="clickEffect">
                                  <p:stCondLst>
                                    <p:cond delay="0"/>
                                  </p:stCondLst>
                                  <p:iterate type="lt">
                                    <p:tmPct val="10000"/>
                                  </p:iterate>
                                  <p:childTnLst>
                                    <p:set>
                                      <p:cBhvr additive="repl">
                                        <p:cTn id="40" dur="indefinite" fill="hold">
                                          <p:stCondLst>
                                            <p:cond delay="0"/>
                                          </p:stCondLst>
                                        </p:cTn>
                                        <p:tgtEl>
                                          <p:spTgt spid="11266">
                                            <p:txEl>
                                              <p:pRg st="3" end="3"/>
                                            </p:txEl>
                                          </p:spTgt>
                                        </p:tgtEl>
                                        <p:attrNameLst>
                                          <p:attrName>style.visibility</p:attrName>
                                        </p:attrNameLst>
                                      </p:cBhvr>
                                      <p:to>
                                        <p:strVal val="visible"/>
                                      </p:to>
                                    </p:set>
                                    <p:animEffect transition="in" filter="fade">
                                      <p:cBhvr additive="repl">
                                        <p:cTn id="41" dur="1000"/>
                                        <p:tgtEl>
                                          <p:spTgt spid="11266">
                                            <p:txEl>
                                              <p:pRg st="3" end="3"/>
                                            </p:txEl>
                                          </p:spTgt>
                                        </p:tgtEl>
                                      </p:cBhvr>
                                    </p:animEffect>
                                    <p:anim calcmode="lin" valueType="num">
                                      <p:cBhvr additive="repl">
                                        <p:cTn id="42" dur="1000" fill="hold"/>
                                        <p:tgtEl>
                                          <p:spTgt spid="11266">
                                            <p:txEl>
                                              <p:pRg st="3" end="3"/>
                                            </p:txEl>
                                          </p:spTgt>
                                        </p:tgtEl>
                                        <p:attrNameLst>
                                          <p:attrName>ppt_x</p:attrName>
                                        </p:attrNameLst>
                                      </p:cBhvr>
                                      <p:tavLst>
                                        <p:tav tm="100000">
                                          <p:val>
                                            <p:strVal val="#ppt_x-.1"/>
                                          </p:val>
                                        </p:tav>
                                        <p:tav tm="100000">
                                          <p:val>
                                            <p:strVal val="#ppt_x"/>
                                          </p:val>
                                        </p:tav>
                                      </p:tavLst>
                                    </p:anim>
                                    <p:anim calcmode="lin" valueType="num">
                                      <p:cBhvr additive="repl">
                                        <p:cTn id="43" dur="1000" fill="hold"/>
                                        <p:tgtEl>
                                          <p:spTgt spid="11266">
                                            <p:txEl>
                                              <p:pRg st="3" end="3"/>
                                            </p:txEl>
                                          </p:spTgt>
                                        </p:tgtEl>
                                        <p:attrNameLst>
                                          <p:attrName>ppt_y</p:attrName>
                                        </p:attrNameLst>
                                      </p:cBhvr>
                                      <p:tavLst>
                                        <p:tav tm="10000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0" presetClass="entr" fill="hold" nodeType="clickEffect">
                                  <p:stCondLst>
                                    <p:cond delay="0"/>
                                  </p:stCondLst>
                                  <p:iterate type="lt">
                                    <p:tmPct val="10000"/>
                                  </p:iterate>
                                  <p:childTnLst>
                                    <p:set>
                                      <p:cBhvr additive="repl">
                                        <p:cTn id="47" dur="indefinite" fill="hold">
                                          <p:stCondLst>
                                            <p:cond delay="0"/>
                                          </p:stCondLst>
                                        </p:cTn>
                                        <p:tgtEl>
                                          <p:spTgt spid="11266">
                                            <p:txEl>
                                              <p:pRg st="4" end="4"/>
                                            </p:txEl>
                                          </p:spTgt>
                                        </p:tgtEl>
                                        <p:attrNameLst>
                                          <p:attrName>style.visibility</p:attrName>
                                        </p:attrNameLst>
                                      </p:cBhvr>
                                      <p:to>
                                        <p:strVal val="visible"/>
                                      </p:to>
                                    </p:set>
                                    <p:animEffect transition="in" filter="fade">
                                      <p:cBhvr additive="repl">
                                        <p:cTn id="48" dur="1000"/>
                                        <p:tgtEl>
                                          <p:spTgt spid="11266">
                                            <p:txEl>
                                              <p:pRg st="4" end="4"/>
                                            </p:txEl>
                                          </p:spTgt>
                                        </p:tgtEl>
                                      </p:cBhvr>
                                    </p:animEffect>
                                    <p:anim calcmode="lin" valueType="num">
                                      <p:cBhvr additive="repl">
                                        <p:cTn id="49" dur="1000" fill="hold"/>
                                        <p:tgtEl>
                                          <p:spTgt spid="11266">
                                            <p:txEl>
                                              <p:pRg st="4" end="4"/>
                                            </p:txEl>
                                          </p:spTgt>
                                        </p:tgtEl>
                                        <p:attrNameLst>
                                          <p:attrName>ppt_x</p:attrName>
                                        </p:attrNameLst>
                                      </p:cBhvr>
                                      <p:tavLst>
                                        <p:tav tm="100000">
                                          <p:val>
                                            <p:strVal val="#ppt_x-.1"/>
                                          </p:val>
                                        </p:tav>
                                        <p:tav tm="100000">
                                          <p:val>
                                            <p:strVal val="#ppt_x"/>
                                          </p:val>
                                        </p:tav>
                                      </p:tavLst>
                                    </p:anim>
                                    <p:anim calcmode="lin" valueType="num">
                                      <p:cBhvr additive="repl">
                                        <p:cTn id="50" dur="1000" fill="hold"/>
                                        <p:tgtEl>
                                          <p:spTgt spid="11266">
                                            <p:txEl>
                                              <p:pRg st="4" end="4"/>
                                            </p:txEl>
                                          </p:spTgt>
                                        </p:tgtEl>
                                        <p:attrNameLst>
                                          <p:attrName>ppt_y</p:attrName>
                                        </p:attrNameLst>
                                      </p:cBhvr>
                                      <p:tavLst>
                                        <p:tav tm="10000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0" presetClass="entr" fill="hold" nodeType="clickEffect">
                                  <p:stCondLst>
                                    <p:cond delay="0"/>
                                  </p:stCondLst>
                                  <p:iterate type="lt">
                                    <p:tmPct val="10000"/>
                                  </p:iterate>
                                  <p:childTnLst>
                                    <p:set>
                                      <p:cBhvr additive="repl">
                                        <p:cTn id="54" dur="indefinite" fill="hold">
                                          <p:stCondLst>
                                            <p:cond delay="0"/>
                                          </p:stCondLst>
                                        </p:cTn>
                                        <p:tgtEl>
                                          <p:spTgt spid="11266">
                                            <p:txEl>
                                              <p:pRg st="5" end="5"/>
                                            </p:txEl>
                                          </p:spTgt>
                                        </p:tgtEl>
                                        <p:attrNameLst>
                                          <p:attrName>style.visibility</p:attrName>
                                        </p:attrNameLst>
                                      </p:cBhvr>
                                      <p:to>
                                        <p:strVal val="visible"/>
                                      </p:to>
                                    </p:set>
                                    <p:animEffect transition="in" filter="fade">
                                      <p:cBhvr additive="repl">
                                        <p:cTn id="55" dur="1000"/>
                                        <p:tgtEl>
                                          <p:spTgt spid="11266">
                                            <p:txEl>
                                              <p:pRg st="5" end="5"/>
                                            </p:txEl>
                                          </p:spTgt>
                                        </p:tgtEl>
                                      </p:cBhvr>
                                    </p:animEffect>
                                    <p:anim calcmode="lin" valueType="num">
                                      <p:cBhvr additive="repl">
                                        <p:cTn id="56" dur="1000" fill="hold"/>
                                        <p:tgtEl>
                                          <p:spTgt spid="11266">
                                            <p:txEl>
                                              <p:pRg st="5" end="5"/>
                                            </p:txEl>
                                          </p:spTgt>
                                        </p:tgtEl>
                                        <p:attrNameLst>
                                          <p:attrName>ppt_x</p:attrName>
                                        </p:attrNameLst>
                                      </p:cBhvr>
                                      <p:tavLst>
                                        <p:tav tm="100000">
                                          <p:val>
                                            <p:strVal val="#ppt_x-.1"/>
                                          </p:val>
                                        </p:tav>
                                        <p:tav tm="100000">
                                          <p:val>
                                            <p:strVal val="#ppt_x"/>
                                          </p:val>
                                        </p:tav>
                                      </p:tavLst>
                                    </p:anim>
                                    <p:anim calcmode="lin" valueType="num">
                                      <p:cBhvr additive="repl">
                                        <p:cTn id="57" dur="1000" fill="hold"/>
                                        <p:tgtEl>
                                          <p:spTgt spid="11266">
                                            <p:txEl>
                                              <p:pRg st="5" end="5"/>
                                            </p:txEl>
                                          </p:spTgt>
                                        </p:tgtEl>
                                        <p:attrNameLst>
                                          <p:attrName>ppt_y</p:attrName>
                                        </p:attrNameLst>
                                      </p:cBhvr>
                                      <p:tavLst>
                                        <p:tav tm="10000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0" presetClass="entr" fill="hold" nodeType="clickEffect">
                                  <p:stCondLst>
                                    <p:cond delay="0"/>
                                  </p:stCondLst>
                                  <p:iterate type="lt">
                                    <p:tmPct val="10000"/>
                                  </p:iterate>
                                  <p:childTnLst>
                                    <p:set>
                                      <p:cBhvr additive="repl">
                                        <p:cTn id="61" dur="indefinite" fill="hold">
                                          <p:stCondLst>
                                            <p:cond delay="0"/>
                                          </p:stCondLst>
                                        </p:cTn>
                                        <p:tgtEl>
                                          <p:spTgt spid="11266">
                                            <p:txEl>
                                              <p:pRg st="6" end="6"/>
                                            </p:txEl>
                                          </p:spTgt>
                                        </p:tgtEl>
                                        <p:attrNameLst>
                                          <p:attrName>style.visibility</p:attrName>
                                        </p:attrNameLst>
                                      </p:cBhvr>
                                      <p:to>
                                        <p:strVal val="visible"/>
                                      </p:to>
                                    </p:set>
                                    <p:animEffect transition="in" filter="fade">
                                      <p:cBhvr additive="repl">
                                        <p:cTn id="62" dur="1000"/>
                                        <p:tgtEl>
                                          <p:spTgt spid="11266">
                                            <p:txEl>
                                              <p:pRg st="6" end="6"/>
                                            </p:txEl>
                                          </p:spTgt>
                                        </p:tgtEl>
                                      </p:cBhvr>
                                    </p:animEffect>
                                    <p:anim calcmode="lin" valueType="num">
                                      <p:cBhvr additive="repl">
                                        <p:cTn id="63" dur="1000" fill="hold"/>
                                        <p:tgtEl>
                                          <p:spTgt spid="11266">
                                            <p:txEl>
                                              <p:pRg st="6" end="6"/>
                                            </p:txEl>
                                          </p:spTgt>
                                        </p:tgtEl>
                                        <p:attrNameLst>
                                          <p:attrName>ppt_x</p:attrName>
                                        </p:attrNameLst>
                                      </p:cBhvr>
                                      <p:tavLst>
                                        <p:tav tm="100000">
                                          <p:val>
                                            <p:strVal val="#ppt_x-.1"/>
                                          </p:val>
                                        </p:tav>
                                        <p:tav tm="100000">
                                          <p:val>
                                            <p:strVal val="#ppt_x"/>
                                          </p:val>
                                        </p:tav>
                                      </p:tavLst>
                                    </p:anim>
                                    <p:anim calcmode="lin" valueType="num">
                                      <p:cBhvr additive="repl">
                                        <p:cTn id="64" dur="1000" fill="hold"/>
                                        <p:tgtEl>
                                          <p:spTgt spid="11266">
                                            <p:txEl>
                                              <p:pRg st="6" end="6"/>
                                            </p:txEl>
                                          </p:spTgt>
                                        </p:tgtEl>
                                        <p:attrNameLst>
                                          <p:attrName>ppt_y</p:attrName>
                                        </p:attrNameLst>
                                      </p:cBhvr>
                                      <p:tavLst>
                                        <p:tav tm="10000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0" presetClass="entr" fill="hold" nodeType="clickEffect">
                                  <p:stCondLst>
                                    <p:cond delay="0"/>
                                  </p:stCondLst>
                                  <p:iterate type="lt">
                                    <p:tmPct val="10000"/>
                                  </p:iterate>
                                  <p:childTnLst>
                                    <p:set>
                                      <p:cBhvr additive="repl">
                                        <p:cTn id="68" dur="indefinite" fill="hold">
                                          <p:stCondLst>
                                            <p:cond delay="0"/>
                                          </p:stCondLst>
                                        </p:cTn>
                                        <p:tgtEl>
                                          <p:spTgt spid="11266">
                                            <p:txEl>
                                              <p:pRg st="7" end="7"/>
                                            </p:txEl>
                                          </p:spTgt>
                                        </p:tgtEl>
                                        <p:attrNameLst>
                                          <p:attrName>style.visibility</p:attrName>
                                        </p:attrNameLst>
                                      </p:cBhvr>
                                      <p:to>
                                        <p:strVal val="visible"/>
                                      </p:to>
                                    </p:set>
                                    <p:animEffect transition="in" filter="fade">
                                      <p:cBhvr additive="repl">
                                        <p:cTn id="69" dur="1000"/>
                                        <p:tgtEl>
                                          <p:spTgt spid="11266">
                                            <p:txEl>
                                              <p:pRg st="7" end="7"/>
                                            </p:txEl>
                                          </p:spTgt>
                                        </p:tgtEl>
                                      </p:cBhvr>
                                    </p:animEffect>
                                    <p:anim calcmode="lin" valueType="num">
                                      <p:cBhvr additive="repl">
                                        <p:cTn id="70" dur="1000" fill="hold"/>
                                        <p:tgtEl>
                                          <p:spTgt spid="11266">
                                            <p:txEl>
                                              <p:pRg st="7" end="7"/>
                                            </p:txEl>
                                          </p:spTgt>
                                        </p:tgtEl>
                                        <p:attrNameLst>
                                          <p:attrName>ppt_x</p:attrName>
                                        </p:attrNameLst>
                                      </p:cBhvr>
                                      <p:tavLst>
                                        <p:tav tm="100000">
                                          <p:val>
                                            <p:strVal val="#ppt_x-.1"/>
                                          </p:val>
                                        </p:tav>
                                        <p:tav tm="100000">
                                          <p:val>
                                            <p:strVal val="#ppt_x"/>
                                          </p:val>
                                        </p:tav>
                                      </p:tavLst>
                                    </p:anim>
                                    <p:anim calcmode="lin" valueType="num">
                                      <p:cBhvr additive="repl">
                                        <p:cTn id="71" dur="1000" fill="hold"/>
                                        <p:tgtEl>
                                          <p:spTgt spid="11266">
                                            <p:txEl>
                                              <p:pRg st="7" end="7"/>
                                            </p:txEl>
                                          </p:spTgt>
                                        </p:tgtEl>
                                        <p:attrNameLst>
                                          <p:attrName>ppt_y</p:attrName>
                                        </p:attrNameLst>
                                      </p:cBhvr>
                                      <p:tavLst>
                                        <p:tav tm="10000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0" presetClass="entr" fill="hold" nodeType="clickEffect">
                                  <p:stCondLst>
                                    <p:cond delay="0"/>
                                  </p:stCondLst>
                                  <p:iterate type="lt">
                                    <p:tmPct val="10000"/>
                                  </p:iterate>
                                  <p:childTnLst>
                                    <p:set>
                                      <p:cBhvr additive="repl">
                                        <p:cTn id="75" dur="indefinite" fill="hold">
                                          <p:stCondLst>
                                            <p:cond delay="0"/>
                                          </p:stCondLst>
                                        </p:cTn>
                                        <p:tgtEl>
                                          <p:spTgt spid="11266">
                                            <p:txEl>
                                              <p:pRg st="8" end="8"/>
                                            </p:txEl>
                                          </p:spTgt>
                                        </p:tgtEl>
                                        <p:attrNameLst>
                                          <p:attrName>style.visibility</p:attrName>
                                        </p:attrNameLst>
                                      </p:cBhvr>
                                      <p:to>
                                        <p:strVal val="visible"/>
                                      </p:to>
                                    </p:set>
                                    <p:animEffect transition="in" filter="fade">
                                      <p:cBhvr additive="repl">
                                        <p:cTn id="76" dur="1000"/>
                                        <p:tgtEl>
                                          <p:spTgt spid="11266">
                                            <p:txEl>
                                              <p:pRg st="8" end="8"/>
                                            </p:txEl>
                                          </p:spTgt>
                                        </p:tgtEl>
                                      </p:cBhvr>
                                    </p:animEffect>
                                    <p:anim calcmode="lin" valueType="num">
                                      <p:cBhvr additive="repl">
                                        <p:cTn id="77" dur="1000" fill="hold"/>
                                        <p:tgtEl>
                                          <p:spTgt spid="11266">
                                            <p:txEl>
                                              <p:pRg st="8" end="8"/>
                                            </p:txEl>
                                          </p:spTgt>
                                        </p:tgtEl>
                                        <p:attrNameLst>
                                          <p:attrName>ppt_x</p:attrName>
                                        </p:attrNameLst>
                                      </p:cBhvr>
                                      <p:tavLst>
                                        <p:tav tm="100000">
                                          <p:val>
                                            <p:strVal val="#ppt_x-.1"/>
                                          </p:val>
                                        </p:tav>
                                        <p:tav tm="100000">
                                          <p:val>
                                            <p:strVal val="#ppt_x"/>
                                          </p:val>
                                        </p:tav>
                                      </p:tavLst>
                                    </p:anim>
                                    <p:anim calcmode="lin" valueType="num">
                                      <p:cBhvr additive="repl">
                                        <p:cTn id="78" dur="1000" fill="hold"/>
                                        <p:tgtEl>
                                          <p:spTgt spid="11266">
                                            <p:txEl>
                                              <p:pRg st="8" end="8"/>
                                            </p:txEl>
                                          </p:spTgt>
                                        </p:tgtEl>
                                        <p:attrNameLst>
                                          <p:attrName>ppt_y</p:attrName>
                                        </p:attrNameLst>
                                      </p:cBhvr>
                                      <p:tavLst>
                                        <p:tav tm="10000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6627"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6628"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6629"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6630"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6631"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26632"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6633"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6634" name="Text Box 14"/>
          <p:cNvSpPr txBox="1">
            <a:spLocks noChangeArrowheads="1"/>
          </p:cNvSpPr>
          <p:nvPr/>
        </p:nvSpPr>
        <p:spPr bwMode="auto">
          <a:xfrm>
            <a:off x="0" y="1736725"/>
            <a:ext cx="5873750" cy="519113"/>
          </a:xfrm>
          <a:prstGeom prst="rect">
            <a:avLst/>
          </a:prstGeom>
          <a:solidFill>
            <a:srgbClr val="FFCC99"/>
          </a:solidFill>
          <a:ln w="9525">
            <a:noFill/>
            <a:miter lim="800000"/>
            <a:headEnd/>
            <a:tailEnd/>
          </a:ln>
        </p:spPr>
        <p:txBody>
          <a:bodyPr wrap="none">
            <a:spAutoFit/>
          </a:bodyPr>
          <a:lstStyle/>
          <a:p>
            <a:pPr algn="l">
              <a:lnSpc>
                <a:spcPct val="100000"/>
              </a:lnSpc>
            </a:pPr>
            <a:r>
              <a:rPr lang="zh-CN" altLang="en-US" sz="2800" dirty="0">
                <a:latin typeface="黑体" pitchFamily="2" charset="-122"/>
                <a:ea typeface="黑体" pitchFamily="2" charset="-122"/>
              </a:rPr>
              <a:t>二、教育法律责任的归责要件及原则</a:t>
            </a:r>
          </a:p>
        </p:txBody>
      </p:sp>
      <p:sp>
        <p:nvSpPr>
          <p:cNvPr id="26635" name="Text Box 17"/>
          <p:cNvSpPr txBox="1">
            <a:spLocks noChangeArrowheads="1"/>
          </p:cNvSpPr>
          <p:nvPr/>
        </p:nvSpPr>
        <p:spPr bwMode="auto">
          <a:xfrm>
            <a:off x="0" y="0"/>
            <a:ext cx="6083717"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a:t>
            </a:r>
            <a:r>
              <a:rPr lang="zh-CN" altLang="en-US" sz="4000" dirty="0">
                <a:solidFill>
                  <a:schemeClr val="bg1"/>
                </a:solidFill>
                <a:latin typeface="隶书" pitchFamily="49" charset="-122"/>
                <a:ea typeface="隶书" pitchFamily="49" charset="-122"/>
              </a:rPr>
              <a:t>教育政策与法规</a:t>
            </a:r>
          </a:p>
        </p:txBody>
      </p:sp>
      <p:sp>
        <p:nvSpPr>
          <p:cNvPr id="14" name="Text Box 12"/>
          <p:cNvSpPr txBox="1">
            <a:spLocks noChangeArrowheads="1"/>
          </p:cNvSpPr>
          <p:nvPr/>
        </p:nvSpPr>
        <p:spPr bwMode="auto">
          <a:xfrm>
            <a:off x="0" y="876300"/>
            <a:ext cx="5289601"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教育法律责任</a:t>
            </a:r>
          </a:p>
        </p:txBody>
      </p:sp>
      <p:sp>
        <p:nvSpPr>
          <p:cNvPr id="26637" name="AutoShape 15"/>
          <p:cNvSpPr>
            <a:spLocks noChangeArrowheads="1"/>
          </p:cNvSpPr>
          <p:nvPr/>
        </p:nvSpPr>
        <p:spPr bwMode="auto">
          <a:xfrm>
            <a:off x="214282" y="2214554"/>
            <a:ext cx="8440768" cy="4188381"/>
          </a:xfrm>
          <a:prstGeom prst="flowChartAlternateProcess">
            <a:avLst/>
          </a:prstGeom>
          <a:solidFill>
            <a:srgbClr val="CCFFFF"/>
          </a:solidFill>
          <a:ln w="9525" algn="ctr">
            <a:noFill/>
            <a:miter lim="800000"/>
            <a:headEnd/>
            <a:tailEnd/>
          </a:ln>
          <a:effectLst>
            <a:prstShdw prst="shdw17" dist="17961" dir="2700000">
              <a:srgbClr val="7A9999"/>
            </a:prstShdw>
          </a:effectLst>
        </p:spPr>
        <p:txBody>
          <a:bodyPr wrap="square" anchor="ctr">
            <a:spAutoFit/>
          </a:bodyPr>
          <a:lstStyle/>
          <a:p>
            <a:pPr>
              <a:defRPr/>
            </a:pPr>
            <a:r>
              <a:rPr lang="zh-CN" altLang="en-US" sz="2400" dirty="0">
                <a:latin typeface="黑体" pitchFamily="2" charset="-122"/>
                <a:ea typeface="黑体" pitchFamily="2" charset="-122"/>
              </a:rPr>
              <a:t>（一）教育法律责任的归责要件</a:t>
            </a:r>
          </a:p>
          <a:p>
            <a:pPr>
              <a:defRPr/>
            </a:pPr>
            <a:r>
              <a:rPr lang="zh-CN" altLang="en-US" sz="2400" dirty="0">
                <a:latin typeface="+mn-ea"/>
              </a:rPr>
              <a:t>   </a:t>
            </a:r>
            <a:r>
              <a:rPr lang="zh-CN" altLang="en-US" sz="2400" b="1" dirty="0">
                <a:latin typeface="+mn-ea"/>
              </a:rPr>
              <a:t>教育法律关系主体只有具备以下四个教育法律责任的归责要件，才被认定为教育法律责任主体，才应该承担相应的法律后果：</a:t>
            </a:r>
          </a:p>
          <a:p>
            <a:pPr>
              <a:defRPr/>
            </a:pPr>
            <a:r>
              <a:rPr lang="en-US" altLang="zh-CN" sz="2400" b="1" dirty="0">
                <a:latin typeface="+mn-ea"/>
              </a:rPr>
              <a:t>   </a:t>
            </a:r>
            <a:r>
              <a:rPr lang="en-US" altLang="zh-CN" sz="2400" b="1" dirty="0" smtClean="0">
                <a:latin typeface="+mn-ea"/>
              </a:rPr>
              <a:t> </a:t>
            </a:r>
            <a:r>
              <a:rPr lang="en-US" altLang="zh-CN" sz="2400" b="1" dirty="0">
                <a:latin typeface="+mn-ea"/>
              </a:rPr>
              <a:t>1.</a:t>
            </a:r>
            <a:r>
              <a:rPr lang="zh-CN" altLang="en-US" sz="2400" b="1" dirty="0">
                <a:latin typeface="+mn-ea"/>
              </a:rPr>
              <a:t>有损害事实。这是构成教育法律责任的前提条件。</a:t>
            </a:r>
          </a:p>
          <a:p>
            <a:pPr>
              <a:defRPr/>
            </a:pPr>
            <a:r>
              <a:rPr lang="en-US" altLang="zh-CN" sz="2400" b="1" dirty="0">
                <a:latin typeface="+mn-ea"/>
              </a:rPr>
              <a:t>    </a:t>
            </a:r>
            <a:r>
              <a:rPr lang="en-US" altLang="zh-CN" sz="2400" b="1" dirty="0" smtClean="0">
                <a:latin typeface="+mn-ea"/>
              </a:rPr>
              <a:t>2</a:t>
            </a:r>
            <a:r>
              <a:rPr lang="en-US" altLang="zh-CN" sz="2400" b="1" dirty="0">
                <a:latin typeface="+mn-ea"/>
              </a:rPr>
              <a:t>.</a:t>
            </a:r>
            <a:r>
              <a:rPr lang="zh-CN" altLang="en-US" sz="2400" b="1" dirty="0">
                <a:latin typeface="+mn-ea"/>
              </a:rPr>
              <a:t>有违法行为。即行为人实施了违反法律、法规的行为。 </a:t>
            </a:r>
          </a:p>
          <a:p>
            <a:pPr>
              <a:defRPr/>
            </a:pPr>
            <a:r>
              <a:rPr lang="en-US" altLang="zh-CN" sz="2400" b="1" dirty="0">
                <a:latin typeface="+mn-ea"/>
              </a:rPr>
              <a:t>    </a:t>
            </a:r>
            <a:r>
              <a:rPr lang="en-US" altLang="zh-CN" sz="2400" b="1" dirty="0" smtClean="0">
                <a:latin typeface="+mn-ea"/>
              </a:rPr>
              <a:t>3</a:t>
            </a:r>
            <a:r>
              <a:rPr lang="en-US" altLang="zh-CN" sz="2400" b="1" dirty="0">
                <a:latin typeface="+mn-ea"/>
              </a:rPr>
              <a:t>.</a:t>
            </a:r>
            <a:r>
              <a:rPr lang="zh-CN" altLang="en-US" sz="2400" b="1" dirty="0">
                <a:latin typeface="+mn-ea"/>
              </a:rPr>
              <a:t>行为人主观上有过错。所谓过错，是指行为人在实施行为时，具有主观上的故意或过失的心理状态。</a:t>
            </a:r>
          </a:p>
          <a:p>
            <a:pPr>
              <a:defRPr/>
            </a:pPr>
            <a:r>
              <a:rPr lang="en-US" altLang="zh-CN" sz="2400" b="1" dirty="0">
                <a:latin typeface="+mn-ea"/>
              </a:rPr>
              <a:t>    </a:t>
            </a:r>
            <a:r>
              <a:rPr lang="en-US" altLang="zh-CN" sz="2400" b="1" dirty="0" smtClean="0">
                <a:latin typeface="+mn-ea"/>
              </a:rPr>
              <a:t>4</a:t>
            </a:r>
            <a:r>
              <a:rPr lang="en-US" altLang="zh-CN" sz="2400" b="1" dirty="0">
                <a:latin typeface="+mn-ea"/>
              </a:rPr>
              <a:t>.</a:t>
            </a:r>
            <a:r>
              <a:rPr lang="zh-CN" altLang="en-US" sz="2400" b="1" dirty="0">
                <a:latin typeface="+mn-ea"/>
              </a:rPr>
              <a:t>违法行为与损害事实之间有因果关系。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7651"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7653" name="Picture 5" descr="上一页">
            <a:hlinkClick r:id="" action="ppaction://hlinkshowjump?jump=previousslide" highlightClick="1"/>
          </p:cNvPr>
          <p:cNvPicPr>
            <a:picLocks noChangeAspect="1" noChangeArrowheads="1"/>
          </p:cNvPicPr>
          <p:nvPr/>
        </p:nvPicPr>
        <p:blipFill>
          <a:blip r:embed="rId4"/>
          <a:srcRect/>
          <a:stretch>
            <a:fillRect/>
          </a:stretch>
        </p:blipFill>
        <p:spPr bwMode="auto">
          <a:xfrm>
            <a:off x="4684713" y="6364288"/>
            <a:ext cx="1039812" cy="520700"/>
          </a:xfrm>
          <a:prstGeom prst="rect">
            <a:avLst/>
          </a:prstGeom>
          <a:noFill/>
          <a:ln w="9525">
            <a:noFill/>
            <a:miter lim="800000"/>
            <a:headEnd/>
            <a:tailEnd/>
          </a:ln>
        </p:spPr>
      </p:pic>
      <p:pic>
        <p:nvPicPr>
          <p:cNvPr id="27654" name="Picture 6" descr="退出">
            <a:hlinkClick r:id="" action="ppaction://hlinkshowjump?jump=endshow" highlightClick="1"/>
          </p:cNvPr>
          <p:cNvPicPr>
            <a:picLocks noChangeAspect="1" noChangeArrowheads="1"/>
          </p:cNvPicPr>
          <p:nvPr/>
        </p:nvPicPr>
        <p:blipFill>
          <a:blip r:embed="rId5"/>
          <a:srcRect/>
          <a:stretch>
            <a:fillRect/>
          </a:stretch>
        </p:blipFill>
        <p:spPr bwMode="auto">
          <a:xfrm>
            <a:off x="8027988" y="6364288"/>
            <a:ext cx="1039812" cy="520700"/>
          </a:xfrm>
          <a:prstGeom prst="rect">
            <a:avLst/>
          </a:prstGeom>
          <a:noFill/>
          <a:ln w="9525">
            <a:noFill/>
            <a:miter lim="800000"/>
            <a:headEnd/>
            <a:tailEnd/>
          </a:ln>
        </p:spPr>
      </p:pic>
      <p:pic>
        <p:nvPicPr>
          <p:cNvPr id="27655" name="Picture 7" descr="下一页">
            <a:hlinkClick r:id="" action="ppaction://hlinkshowjump?jump=nextslide" highlightClick="1"/>
          </p:cNvPr>
          <p:cNvPicPr>
            <a:picLocks noChangeAspect="1" noChangeArrowheads="1"/>
          </p:cNvPicPr>
          <p:nvPr/>
        </p:nvPicPr>
        <p:blipFill>
          <a:blip r:embed="rId6"/>
          <a:srcRect/>
          <a:stretch>
            <a:fillRect/>
          </a:stretch>
        </p:blipFill>
        <p:spPr bwMode="auto">
          <a:xfrm>
            <a:off x="5795963" y="6364288"/>
            <a:ext cx="1039812" cy="520700"/>
          </a:xfrm>
          <a:prstGeom prst="rect">
            <a:avLst/>
          </a:prstGeom>
          <a:noFill/>
          <a:ln w="9525">
            <a:noFill/>
            <a:miter lim="800000"/>
            <a:headEnd/>
            <a:tailEnd/>
          </a:ln>
        </p:spPr>
      </p:pic>
      <p:pic>
        <p:nvPicPr>
          <p:cNvPr id="27656" name="Picture 8" descr="主页">
            <a:hlinkClick r:id="" action="ppaction://hlinkshowjump?jump=firstslide" highlightClick="1"/>
          </p:cNvPr>
          <p:cNvPicPr>
            <a:picLocks noChangeAspect="1" noChangeArrowheads="1"/>
          </p:cNvPicPr>
          <p:nvPr/>
        </p:nvPicPr>
        <p:blipFill>
          <a:blip r:embed="rId7"/>
          <a:srcRect/>
          <a:stretch>
            <a:fillRect/>
          </a:stretch>
        </p:blipFill>
        <p:spPr bwMode="auto">
          <a:xfrm>
            <a:off x="2522538" y="6364288"/>
            <a:ext cx="1041400" cy="520700"/>
          </a:xfrm>
          <a:prstGeom prst="rect">
            <a:avLst/>
          </a:prstGeom>
          <a:noFill/>
          <a:ln w="9525">
            <a:noFill/>
            <a:miter lim="800000"/>
            <a:headEnd/>
            <a:tailEnd/>
          </a:ln>
        </p:spPr>
      </p:pic>
      <p:pic>
        <p:nvPicPr>
          <p:cNvPr id="27657" name="Picture 9" descr="上边框"/>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7658" name="Text Box 12"/>
          <p:cNvSpPr txBox="1">
            <a:spLocks noChangeArrowheads="1"/>
          </p:cNvSpPr>
          <p:nvPr/>
        </p:nvSpPr>
        <p:spPr bwMode="auto">
          <a:xfrm>
            <a:off x="0" y="1862138"/>
            <a:ext cx="8740775" cy="4154984"/>
          </a:xfrm>
          <a:prstGeom prst="rect">
            <a:avLst/>
          </a:prstGeom>
          <a:solidFill>
            <a:srgbClr val="CCFFFF"/>
          </a:solidFill>
          <a:ln w="9525">
            <a:noFill/>
            <a:miter lim="800000"/>
            <a:headEnd/>
            <a:tailEnd/>
          </a:ln>
        </p:spPr>
        <p:txBody>
          <a:bodyPr>
            <a:spAutoFit/>
          </a:bodyPr>
          <a:lstStyle/>
          <a:p>
            <a:pPr>
              <a:defRPr/>
            </a:pPr>
            <a:r>
              <a:rPr lang="zh-CN" altLang="en-US" sz="2400" dirty="0">
                <a:latin typeface="黑体" pitchFamily="2" charset="-122"/>
                <a:ea typeface="黑体" pitchFamily="2" charset="-122"/>
              </a:rPr>
              <a:t>（二）教育法律责任的归责原则</a:t>
            </a:r>
          </a:p>
          <a:p>
            <a:pPr>
              <a:defRPr/>
            </a:pPr>
            <a:r>
              <a:rPr lang="zh-CN" altLang="en-US" sz="2400" b="1" dirty="0">
                <a:latin typeface="+mn-ea"/>
              </a:rPr>
              <a:t>    学校教育活动所产生的法律责任绝大多数情况下都是侵权导致的民事法律责任，根据我国</a:t>
            </a:r>
            <a:r>
              <a:rPr lang="en-US" altLang="zh-CN" sz="2400" b="1" dirty="0">
                <a:latin typeface="+mn-ea"/>
              </a:rPr>
              <a:t>《</a:t>
            </a:r>
            <a:r>
              <a:rPr lang="zh-CN" altLang="en-US" sz="2400" b="1" dirty="0">
                <a:latin typeface="+mn-ea"/>
              </a:rPr>
              <a:t>民法通则</a:t>
            </a:r>
            <a:r>
              <a:rPr lang="en-US" altLang="zh-CN" sz="2400" b="1" dirty="0">
                <a:latin typeface="+mn-ea"/>
              </a:rPr>
              <a:t>》</a:t>
            </a:r>
            <a:r>
              <a:rPr lang="zh-CN" altLang="en-US" sz="2400" b="1" dirty="0">
                <a:latin typeface="+mn-ea"/>
              </a:rPr>
              <a:t>，这种民事法律责任的追究，主要适用过错责任原则、过错推定原则、公平责任原则和无过错责任原则等四项原则：</a:t>
            </a:r>
          </a:p>
          <a:p>
            <a:pPr>
              <a:defRPr/>
            </a:pPr>
            <a:r>
              <a:rPr lang="en-US" altLang="zh-CN" sz="2400" b="1" dirty="0">
                <a:latin typeface="+mn-ea"/>
              </a:rPr>
              <a:t>    </a:t>
            </a:r>
            <a:r>
              <a:rPr lang="en-US" altLang="zh-CN" sz="2400" b="1" dirty="0" smtClean="0">
                <a:latin typeface="+mn-ea"/>
              </a:rPr>
              <a:t>1</a:t>
            </a:r>
            <a:r>
              <a:rPr lang="en-US" altLang="zh-CN" sz="2400" b="1" dirty="0">
                <a:latin typeface="+mn-ea"/>
              </a:rPr>
              <a:t>.</a:t>
            </a:r>
            <a:r>
              <a:rPr lang="zh-CN" altLang="en-US" sz="2400" b="1" dirty="0">
                <a:latin typeface="+mn-ea"/>
              </a:rPr>
              <a:t>过错责任原则</a:t>
            </a:r>
          </a:p>
          <a:p>
            <a:pPr>
              <a:defRPr/>
            </a:pPr>
            <a:r>
              <a:rPr lang="zh-CN" altLang="en-US" sz="2400" b="1" dirty="0">
                <a:latin typeface="+mn-ea"/>
              </a:rPr>
              <a:t>    所谓过错责任，是指以过错作为归责的构成要件和归责的最终要件，同时，以过错作为确定行为人责任范围的重要依据。 </a:t>
            </a:r>
          </a:p>
          <a:p>
            <a:pPr>
              <a:defRPr/>
            </a:pPr>
            <a:r>
              <a:rPr lang="en-US" altLang="zh-CN" sz="2400" b="1" dirty="0">
                <a:latin typeface="+mn-ea"/>
              </a:rPr>
              <a:t>   </a:t>
            </a:r>
            <a:r>
              <a:rPr lang="en-US" altLang="zh-CN" sz="2400" b="1" dirty="0" smtClean="0">
                <a:latin typeface="+mn-ea"/>
              </a:rPr>
              <a:t> </a:t>
            </a:r>
            <a:r>
              <a:rPr lang="en-US" altLang="zh-CN" sz="2400" b="1" dirty="0">
                <a:latin typeface="+mn-ea"/>
              </a:rPr>
              <a:t>2.</a:t>
            </a:r>
            <a:r>
              <a:rPr lang="zh-CN" altLang="en-US" sz="2400" b="1" dirty="0">
                <a:latin typeface="+mn-ea"/>
              </a:rPr>
              <a:t>过错推定原则</a:t>
            </a:r>
          </a:p>
          <a:p>
            <a:pPr>
              <a:defRPr/>
            </a:pPr>
            <a:r>
              <a:rPr lang="en-US" altLang="zh-CN" sz="2400" b="1" dirty="0">
                <a:latin typeface="+mn-ea"/>
              </a:rPr>
              <a:t>   </a:t>
            </a:r>
            <a:r>
              <a:rPr lang="en-US" altLang="zh-CN" sz="2400" b="1" dirty="0" smtClean="0">
                <a:latin typeface="+mn-ea"/>
              </a:rPr>
              <a:t> </a:t>
            </a:r>
            <a:r>
              <a:rPr lang="en-US" altLang="zh-CN" sz="2400" b="1" dirty="0">
                <a:latin typeface="+mn-ea"/>
              </a:rPr>
              <a:t>3.</a:t>
            </a:r>
            <a:r>
              <a:rPr lang="zh-CN" altLang="en-US" sz="2400" b="1" dirty="0">
                <a:latin typeface="+mn-ea"/>
              </a:rPr>
              <a:t>公平责任原则</a:t>
            </a:r>
          </a:p>
          <a:p>
            <a:pPr>
              <a:defRPr/>
            </a:pPr>
            <a:r>
              <a:rPr lang="en-US" altLang="zh-CN" sz="2400" b="1" dirty="0">
                <a:latin typeface="+mn-ea"/>
              </a:rPr>
              <a:t>    </a:t>
            </a:r>
            <a:r>
              <a:rPr lang="en-US" altLang="zh-CN" sz="2400" b="1" dirty="0" smtClean="0">
                <a:latin typeface="+mn-ea"/>
              </a:rPr>
              <a:t>4</a:t>
            </a:r>
            <a:r>
              <a:rPr lang="en-US" altLang="zh-CN" sz="2400" b="1" dirty="0">
                <a:latin typeface="+mn-ea"/>
              </a:rPr>
              <a:t>.</a:t>
            </a:r>
            <a:r>
              <a:rPr lang="zh-CN" altLang="en-US" sz="2400" b="1" dirty="0">
                <a:latin typeface="+mn-ea"/>
              </a:rPr>
              <a:t>无过错责任原则</a:t>
            </a:r>
          </a:p>
        </p:txBody>
      </p:sp>
      <p:sp>
        <p:nvSpPr>
          <p:cNvPr id="27659" name="Text Box 17"/>
          <p:cNvSpPr txBox="1">
            <a:spLocks noChangeArrowheads="1"/>
          </p:cNvSpPr>
          <p:nvPr/>
        </p:nvSpPr>
        <p:spPr bwMode="auto">
          <a:xfrm>
            <a:off x="0" y="0"/>
            <a:ext cx="5827236"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 课题一 教育</a:t>
            </a:r>
            <a:r>
              <a:rPr lang="zh-CN" altLang="en-US" sz="4000" dirty="0">
                <a:solidFill>
                  <a:schemeClr val="bg1"/>
                </a:solidFill>
                <a:latin typeface="隶书" pitchFamily="49" charset="-122"/>
                <a:ea typeface="隶书" pitchFamily="49" charset="-122"/>
              </a:rPr>
              <a:t>政策与法规</a:t>
            </a:r>
          </a:p>
        </p:txBody>
      </p:sp>
      <p:sp>
        <p:nvSpPr>
          <p:cNvPr id="14" name="Text Box 12"/>
          <p:cNvSpPr txBox="1">
            <a:spLocks noChangeArrowheads="1"/>
          </p:cNvSpPr>
          <p:nvPr/>
        </p:nvSpPr>
        <p:spPr bwMode="auto">
          <a:xfrm>
            <a:off x="168275" y="889000"/>
            <a:ext cx="4833183"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3</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教育法律责任</a:t>
            </a:r>
          </a:p>
        </p:txBody>
      </p:sp>
      <p:pic>
        <p:nvPicPr>
          <p:cNvPr id="13" name="Picture 4" descr="目录">
            <a:hlinkClick r:id="" action="ppaction://noaction" highlightClick="1"/>
            <a:hlinkHover r:id="rId9" action="ppaction://hlinksldjump"/>
          </p:cNvPr>
          <p:cNvPicPr>
            <a:picLocks noChangeAspect="1" noChangeArrowheads="1"/>
          </p:cNvPicPr>
          <p:nvPr/>
        </p:nvPicPr>
        <p:blipFill>
          <a:blip r:embed="rId10"/>
          <a:srcRect/>
          <a:stretch>
            <a:fillRect/>
          </a:stretch>
        </p:blipFill>
        <p:spPr bwMode="auto">
          <a:xfrm>
            <a:off x="3603625" y="6364288"/>
            <a:ext cx="1039813" cy="52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下边框"/>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8675" name="Picture 3" descr="后退">
            <a:hlinkClick r:id="" action="ppaction://hlinkshowjump?jump=lastslideviewed" highlightClick="1"/>
          </p:cNvPr>
          <p:cNvPicPr>
            <a:picLocks noChangeAspect="1" noChangeArrowheads="1"/>
          </p:cNvPicPr>
          <p:nvPr/>
        </p:nvPicPr>
        <p:blipFill>
          <a:blip r:embed="rId4"/>
          <a:srcRect/>
          <a:stretch>
            <a:fillRect/>
          </a:stretch>
        </p:blipFill>
        <p:spPr bwMode="auto">
          <a:xfrm>
            <a:off x="6916738" y="6364288"/>
            <a:ext cx="1039812" cy="520700"/>
          </a:xfrm>
          <a:prstGeom prst="rect">
            <a:avLst/>
          </a:prstGeom>
          <a:noFill/>
          <a:ln w="9525">
            <a:noFill/>
            <a:miter lim="800000"/>
            <a:headEnd/>
            <a:tailEnd/>
          </a:ln>
        </p:spPr>
      </p:pic>
      <p:pic>
        <p:nvPicPr>
          <p:cNvPr id="28676" name="Picture 4" descr="目录">
            <a:hlinkClick r:id="" action="ppaction://noaction" highlightClick="1"/>
            <a:hlinkHover r:id="rId5" action="ppaction://hlinksldjump"/>
          </p:cNvPr>
          <p:cNvPicPr>
            <a:picLocks noChangeAspect="1" noChangeArrowheads="1"/>
          </p:cNvPicPr>
          <p:nvPr/>
        </p:nvPicPr>
        <p:blipFill>
          <a:blip r:embed="rId6"/>
          <a:srcRect/>
          <a:stretch>
            <a:fillRect/>
          </a:stretch>
        </p:blipFill>
        <p:spPr bwMode="auto">
          <a:xfrm>
            <a:off x="3603625" y="6364288"/>
            <a:ext cx="1039813" cy="520700"/>
          </a:xfrm>
          <a:prstGeom prst="rect">
            <a:avLst/>
          </a:prstGeom>
          <a:noFill/>
          <a:ln w="9525">
            <a:noFill/>
            <a:miter lim="800000"/>
            <a:headEnd/>
            <a:tailEnd/>
          </a:ln>
        </p:spPr>
      </p:pic>
      <p:pic>
        <p:nvPicPr>
          <p:cNvPr id="28677" name="Picture 5" descr="上一页">
            <a:hlinkClick r:id="" action="ppaction://hlinkshowjump?jump=previousslide" highlightClick="1"/>
          </p:cNvPr>
          <p:cNvPicPr>
            <a:picLocks noChangeAspect="1" noChangeArrowheads="1"/>
          </p:cNvPicPr>
          <p:nvPr/>
        </p:nvPicPr>
        <p:blipFill>
          <a:blip r:embed="rId7"/>
          <a:srcRect/>
          <a:stretch>
            <a:fillRect/>
          </a:stretch>
        </p:blipFill>
        <p:spPr bwMode="auto">
          <a:xfrm>
            <a:off x="4684713" y="6364288"/>
            <a:ext cx="1039812" cy="520700"/>
          </a:xfrm>
          <a:prstGeom prst="rect">
            <a:avLst/>
          </a:prstGeom>
          <a:noFill/>
          <a:ln w="9525">
            <a:noFill/>
            <a:miter lim="800000"/>
            <a:headEnd/>
            <a:tailEnd/>
          </a:ln>
        </p:spPr>
      </p:pic>
      <p:pic>
        <p:nvPicPr>
          <p:cNvPr id="28678" name="Picture 6" descr="退出">
            <a:hlinkClick r:id="" action="ppaction://hlinkshowjump?jump=endshow" highlightClick="1"/>
          </p:cNvPr>
          <p:cNvPicPr>
            <a:picLocks noChangeAspect="1" noChangeArrowheads="1"/>
          </p:cNvPicPr>
          <p:nvPr/>
        </p:nvPicPr>
        <p:blipFill>
          <a:blip r:embed="rId8"/>
          <a:srcRect/>
          <a:stretch>
            <a:fillRect/>
          </a:stretch>
        </p:blipFill>
        <p:spPr bwMode="auto">
          <a:xfrm>
            <a:off x="8027988" y="6364288"/>
            <a:ext cx="1039812" cy="520700"/>
          </a:xfrm>
          <a:prstGeom prst="rect">
            <a:avLst/>
          </a:prstGeom>
          <a:noFill/>
          <a:ln w="9525">
            <a:noFill/>
            <a:miter lim="800000"/>
            <a:headEnd/>
            <a:tailEnd/>
          </a:ln>
        </p:spPr>
      </p:pic>
      <p:pic>
        <p:nvPicPr>
          <p:cNvPr id="28679" name="Picture 7" descr="下一页">
            <a:hlinkClick r:id="" action="ppaction://hlinkshowjump?jump=nextslide" highlightClick="1"/>
          </p:cNvPr>
          <p:cNvPicPr>
            <a:picLocks noChangeAspect="1" noChangeArrowheads="1"/>
          </p:cNvPicPr>
          <p:nvPr/>
        </p:nvPicPr>
        <p:blipFill>
          <a:blip r:embed="rId9"/>
          <a:srcRect/>
          <a:stretch>
            <a:fillRect/>
          </a:stretch>
        </p:blipFill>
        <p:spPr bwMode="auto">
          <a:xfrm>
            <a:off x="5795963" y="6364288"/>
            <a:ext cx="1039812" cy="520700"/>
          </a:xfrm>
          <a:prstGeom prst="rect">
            <a:avLst/>
          </a:prstGeom>
          <a:noFill/>
          <a:ln w="9525">
            <a:noFill/>
            <a:miter lim="800000"/>
            <a:headEnd/>
            <a:tailEnd/>
          </a:ln>
        </p:spPr>
      </p:pic>
      <p:pic>
        <p:nvPicPr>
          <p:cNvPr id="28680" name="Picture 8" descr="主页">
            <a:hlinkClick r:id="" action="ppaction://hlinkshowjump?jump=firstslide" highlightClick="1"/>
          </p:cNvPr>
          <p:cNvPicPr>
            <a:picLocks noChangeAspect="1" noChangeArrowheads="1"/>
          </p:cNvPicPr>
          <p:nvPr/>
        </p:nvPicPr>
        <p:blipFill>
          <a:blip r:embed="rId10"/>
          <a:srcRect/>
          <a:stretch>
            <a:fillRect/>
          </a:stretch>
        </p:blipFill>
        <p:spPr bwMode="auto">
          <a:xfrm>
            <a:off x="2522538" y="6364288"/>
            <a:ext cx="1041400" cy="520700"/>
          </a:xfrm>
          <a:prstGeom prst="rect">
            <a:avLst/>
          </a:prstGeom>
          <a:noFill/>
          <a:ln w="9525">
            <a:noFill/>
            <a:miter lim="800000"/>
            <a:headEnd/>
            <a:tailEnd/>
          </a:ln>
        </p:spPr>
      </p:pic>
      <p:pic>
        <p:nvPicPr>
          <p:cNvPr id="28681" name="Picture 9" descr="上边框"/>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61451" name="Text Box 12"/>
          <p:cNvSpPr txBox="1">
            <a:spLocks noChangeArrowheads="1"/>
          </p:cNvSpPr>
          <p:nvPr/>
        </p:nvSpPr>
        <p:spPr bwMode="auto">
          <a:xfrm>
            <a:off x="403225" y="1608138"/>
            <a:ext cx="8080375" cy="3930194"/>
          </a:xfrm>
          <a:prstGeom prst="foldedCorner">
            <a:avLst/>
          </a:prstGeom>
          <a:solidFill>
            <a:srgbClr val="FFC000"/>
          </a:solidFill>
          <a:ln>
            <a:solidFill>
              <a:srgbClr val="0070C0"/>
            </a:solidFill>
            <a:headEnd/>
            <a:tailEnd/>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a:spAutoFit/>
          </a:bodyPr>
          <a:lstStyle/>
          <a:p>
            <a:pPr algn="l">
              <a:defRPr/>
            </a:pPr>
            <a:r>
              <a:rPr lang="zh-CN" altLang="en-US" sz="2800" dirty="0">
                <a:solidFill>
                  <a:srgbClr val="000000"/>
                </a:solidFill>
                <a:latin typeface="黑体" pitchFamily="49" charset="-122"/>
                <a:ea typeface="黑体" pitchFamily="49" charset="-122"/>
              </a:rPr>
              <a:t>问答题：</a:t>
            </a:r>
          </a:p>
          <a:p>
            <a:pPr>
              <a:lnSpc>
                <a:spcPct val="150000"/>
              </a:lnSpc>
              <a:defRPr/>
            </a:pPr>
            <a:r>
              <a:rPr lang="en-US" altLang="zh-CN" sz="2400" b="1" dirty="0" smtClean="0">
                <a:solidFill>
                  <a:schemeClr val="tx1"/>
                </a:solidFill>
                <a:latin typeface="+mn-ea"/>
              </a:rPr>
              <a:t>   1</a:t>
            </a:r>
            <a:r>
              <a:rPr lang="en-US" altLang="zh-CN" sz="2400" b="1" dirty="0">
                <a:solidFill>
                  <a:schemeClr val="tx1"/>
                </a:solidFill>
                <a:latin typeface="+mn-ea"/>
              </a:rPr>
              <a:t>.</a:t>
            </a:r>
            <a:r>
              <a:rPr lang="zh-CN" altLang="en-US" sz="2400" b="1" dirty="0">
                <a:solidFill>
                  <a:schemeClr val="tx1"/>
                </a:solidFill>
                <a:latin typeface="+mn-ea"/>
              </a:rPr>
              <a:t>什么是教育法律？它有哪些特点？</a:t>
            </a:r>
          </a:p>
          <a:p>
            <a:pPr>
              <a:lnSpc>
                <a:spcPct val="150000"/>
              </a:lnSpc>
              <a:defRPr/>
            </a:pPr>
            <a:r>
              <a:rPr lang="en-US" altLang="zh-CN" sz="2400" b="1" dirty="0" smtClean="0">
                <a:solidFill>
                  <a:schemeClr val="tx1"/>
                </a:solidFill>
                <a:latin typeface="+mn-ea"/>
              </a:rPr>
              <a:t>   2</a:t>
            </a:r>
            <a:r>
              <a:rPr lang="en-US" altLang="zh-CN" sz="2400" b="1" dirty="0">
                <a:solidFill>
                  <a:schemeClr val="tx1"/>
                </a:solidFill>
                <a:latin typeface="+mn-ea"/>
              </a:rPr>
              <a:t>.</a:t>
            </a:r>
            <a:r>
              <a:rPr lang="zh-CN" altLang="en-US" sz="2400" b="1" dirty="0">
                <a:solidFill>
                  <a:schemeClr val="tx1"/>
                </a:solidFill>
                <a:latin typeface="+mn-ea"/>
              </a:rPr>
              <a:t>简述我国教育法律的基本形式和我国教育法律体系的现状。</a:t>
            </a:r>
          </a:p>
          <a:p>
            <a:pPr>
              <a:lnSpc>
                <a:spcPct val="150000"/>
              </a:lnSpc>
              <a:defRPr/>
            </a:pPr>
            <a:r>
              <a:rPr lang="en-US" altLang="zh-CN" sz="2400" b="1" dirty="0" smtClean="0">
                <a:solidFill>
                  <a:schemeClr val="tx1"/>
                </a:solidFill>
                <a:latin typeface="+mn-ea"/>
              </a:rPr>
              <a:t>   3</a:t>
            </a:r>
            <a:r>
              <a:rPr lang="en-US" altLang="zh-CN" sz="2400" b="1" dirty="0">
                <a:solidFill>
                  <a:schemeClr val="tx1"/>
                </a:solidFill>
                <a:latin typeface="+mn-ea"/>
              </a:rPr>
              <a:t>.</a:t>
            </a:r>
            <a:r>
              <a:rPr lang="zh-CN" altLang="en-US" sz="2400" b="1" dirty="0">
                <a:solidFill>
                  <a:schemeClr val="tx1"/>
                </a:solidFill>
                <a:latin typeface="+mn-ea"/>
              </a:rPr>
              <a:t>论述教育法规与教育政策的关系。</a:t>
            </a:r>
          </a:p>
          <a:p>
            <a:pPr>
              <a:lnSpc>
                <a:spcPct val="150000"/>
              </a:lnSpc>
              <a:defRPr/>
            </a:pPr>
            <a:r>
              <a:rPr lang="en-US" altLang="zh-CN" sz="2400" b="1" dirty="0" smtClean="0">
                <a:solidFill>
                  <a:schemeClr val="tx1"/>
                </a:solidFill>
                <a:latin typeface="+mn-ea"/>
              </a:rPr>
              <a:t>   4</a:t>
            </a:r>
            <a:r>
              <a:rPr lang="en-US" altLang="zh-CN" sz="2400" b="1" dirty="0">
                <a:solidFill>
                  <a:schemeClr val="tx1"/>
                </a:solidFill>
                <a:latin typeface="+mn-ea"/>
              </a:rPr>
              <a:t>.</a:t>
            </a:r>
            <a:r>
              <a:rPr lang="zh-CN" altLang="en-US" sz="2400" b="1" dirty="0">
                <a:solidFill>
                  <a:schemeClr val="tx1"/>
                </a:solidFill>
                <a:latin typeface="+mn-ea"/>
              </a:rPr>
              <a:t>简述教育法律责任的构成要件。</a:t>
            </a:r>
          </a:p>
        </p:txBody>
      </p:sp>
      <p:sp>
        <p:nvSpPr>
          <p:cNvPr id="28683" name="Text Box 17"/>
          <p:cNvSpPr txBox="1">
            <a:spLocks noChangeArrowheads="1"/>
          </p:cNvSpPr>
          <p:nvPr/>
        </p:nvSpPr>
        <p:spPr bwMode="auto">
          <a:xfrm>
            <a:off x="58738" y="-26988"/>
            <a:ext cx="8070850" cy="701676"/>
          </a:xfrm>
          <a:prstGeom prst="rect">
            <a:avLst/>
          </a:prstGeom>
          <a:noFill/>
          <a:ln w="9525">
            <a:noFill/>
            <a:miter lim="800000"/>
            <a:headEnd/>
            <a:tailEnd/>
          </a:ln>
        </p:spPr>
        <p:txBody>
          <a:bodyPr>
            <a:spAutoFit/>
          </a:bodyPr>
          <a:lstStyle/>
          <a:p>
            <a:pPr algn="l">
              <a:lnSpc>
                <a:spcPct val="100000"/>
              </a:lnSpc>
            </a:pPr>
            <a:r>
              <a:rPr lang="zh-CN" altLang="en-US" sz="4000">
                <a:solidFill>
                  <a:schemeClr val="bg1"/>
                </a:solidFill>
                <a:latin typeface="隶书" pitchFamily="49" charset="-122"/>
                <a:ea typeface="隶书" pitchFamily="49" charset="-122"/>
              </a:rPr>
              <a:t>课后作业：</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后退">
            <a:hlinkClick r:id="" action="ppaction://hlinkshowjump?jump=lastslideviewed" highlightClick="1"/>
          </p:cNvPr>
          <p:cNvPicPr>
            <a:picLocks noChangeAspect="1" noChangeArrowheads="1"/>
          </p:cNvPicPr>
          <p:nvPr/>
        </p:nvPicPr>
        <p:blipFill>
          <a:blip r:embed="rId2"/>
          <a:srcRect/>
          <a:stretch>
            <a:fillRect/>
          </a:stretch>
        </p:blipFill>
        <p:spPr bwMode="auto">
          <a:xfrm>
            <a:off x="6916738" y="6364288"/>
            <a:ext cx="1039812" cy="520700"/>
          </a:xfrm>
          <a:prstGeom prst="rect">
            <a:avLst/>
          </a:prstGeom>
          <a:noFill/>
          <a:ln w="9525">
            <a:noFill/>
            <a:miter lim="800000"/>
            <a:headEnd/>
            <a:tailEnd/>
          </a:ln>
        </p:spPr>
      </p:pic>
      <p:pic>
        <p:nvPicPr>
          <p:cNvPr id="6" name="Picture 4" descr="目录">
            <a:hlinkClick r:id="" action="ppaction://noaction" highlightClick="1"/>
          </p:cNvPr>
          <p:cNvPicPr>
            <a:picLocks noChangeAspect="1" noChangeArrowheads="1"/>
          </p:cNvPicPr>
          <p:nvPr/>
        </p:nvPicPr>
        <p:blipFill>
          <a:blip r:embed="rId3"/>
          <a:srcRect/>
          <a:stretch>
            <a:fillRect/>
          </a:stretch>
        </p:blipFill>
        <p:spPr bwMode="auto">
          <a:xfrm>
            <a:off x="3603625" y="6364288"/>
            <a:ext cx="1039813" cy="520700"/>
          </a:xfrm>
          <a:prstGeom prst="rect">
            <a:avLst/>
          </a:prstGeom>
          <a:noFill/>
          <a:ln w="9525">
            <a:noFill/>
            <a:miter lim="800000"/>
            <a:headEnd/>
            <a:tailEnd/>
          </a:ln>
        </p:spPr>
      </p:pic>
      <p:pic>
        <p:nvPicPr>
          <p:cNvPr id="7" name="Picture 5" descr="上一页">
            <a:hlinkClick r:id="" action="ppaction://hlinkshowjump?jump=previousslide" highlightClick="1"/>
          </p:cNvPr>
          <p:cNvPicPr>
            <a:picLocks noChangeAspect="1" noChangeArrowheads="1"/>
          </p:cNvPicPr>
          <p:nvPr/>
        </p:nvPicPr>
        <p:blipFill>
          <a:blip r:embed="rId4"/>
          <a:srcRect/>
          <a:stretch>
            <a:fillRect/>
          </a:stretch>
        </p:blipFill>
        <p:spPr bwMode="auto">
          <a:xfrm>
            <a:off x="4684713" y="6364288"/>
            <a:ext cx="1039812" cy="520700"/>
          </a:xfrm>
          <a:prstGeom prst="rect">
            <a:avLst/>
          </a:prstGeom>
          <a:noFill/>
          <a:ln w="9525">
            <a:noFill/>
            <a:miter lim="800000"/>
            <a:headEnd/>
            <a:tailEnd/>
          </a:ln>
        </p:spPr>
      </p:pic>
      <p:pic>
        <p:nvPicPr>
          <p:cNvPr id="8" name="Picture 6" descr="退出">
            <a:hlinkClick r:id="" action="ppaction://hlinkshowjump?jump=endshow" highlightClick="1"/>
          </p:cNvPr>
          <p:cNvPicPr>
            <a:picLocks noChangeAspect="1" noChangeArrowheads="1"/>
          </p:cNvPicPr>
          <p:nvPr/>
        </p:nvPicPr>
        <p:blipFill>
          <a:blip r:embed="rId5"/>
          <a:srcRect/>
          <a:stretch>
            <a:fillRect/>
          </a:stretch>
        </p:blipFill>
        <p:spPr bwMode="auto">
          <a:xfrm>
            <a:off x="8027988" y="6364288"/>
            <a:ext cx="1039812" cy="520700"/>
          </a:xfrm>
          <a:prstGeom prst="rect">
            <a:avLst/>
          </a:prstGeom>
          <a:noFill/>
          <a:ln w="9525">
            <a:noFill/>
            <a:miter lim="800000"/>
            <a:headEnd/>
            <a:tailEnd/>
          </a:ln>
        </p:spPr>
      </p:pic>
      <p:pic>
        <p:nvPicPr>
          <p:cNvPr id="9" name="Picture 7" descr="下一页">
            <a:hlinkClick r:id="" action="ppaction://hlinkshowjump?jump=nextslide" highlightClick="1"/>
          </p:cNvPr>
          <p:cNvPicPr>
            <a:picLocks noChangeAspect="1" noChangeArrowheads="1"/>
          </p:cNvPicPr>
          <p:nvPr/>
        </p:nvPicPr>
        <p:blipFill>
          <a:blip r:embed="rId6"/>
          <a:srcRect/>
          <a:stretch>
            <a:fillRect/>
          </a:stretch>
        </p:blipFill>
        <p:spPr bwMode="auto">
          <a:xfrm>
            <a:off x="5795963" y="6364288"/>
            <a:ext cx="1039812" cy="520700"/>
          </a:xfrm>
          <a:prstGeom prst="rect">
            <a:avLst/>
          </a:prstGeom>
          <a:noFill/>
          <a:ln w="9525">
            <a:noFill/>
            <a:miter lim="800000"/>
            <a:headEnd/>
            <a:tailEnd/>
          </a:ln>
        </p:spPr>
      </p:pic>
      <p:pic>
        <p:nvPicPr>
          <p:cNvPr id="10" name="Picture 8" descr="主页">
            <a:hlinkClick r:id="" action="ppaction://hlinkshowjump?jump=firstslide" highlightClick="1"/>
          </p:cNvPr>
          <p:cNvPicPr>
            <a:picLocks noChangeAspect="1" noChangeArrowheads="1"/>
          </p:cNvPicPr>
          <p:nvPr/>
        </p:nvPicPr>
        <p:blipFill>
          <a:blip r:embed="rId7"/>
          <a:srcRect/>
          <a:stretch>
            <a:fillRect/>
          </a:stretch>
        </p:blipFill>
        <p:spPr bwMode="auto">
          <a:xfrm>
            <a:off x="2522538" y="6364288"/>
            <a:ext cx="1041400" cy="520700"/>
          </a:xfrm>
          <a:prstGeom prst="rect">
            <a:avLst/>
          </a:prstGeom>
          <a:noFill/>
          <a:ln w="9525">
            <a:noFill/>
            <a:miter lim="800000"/>
            <a:headEnd/>
            <a:tailEnd/>
          </a:ln>
        </p:spPr>
      </p:pic>
      <p:sp>
        <p:nvSpPr>
          <p:cNvPr id="11" name="Text Box 10"/>
          <p:cNvSpPr txBox="1">
            <a:spLocks noChangeArrowheads="1"/>
          </p:cNvSpPr>
          <p:nvPr/>
        </p:nvSpPr>
        <p:spPr bwMode="auto">
          <a:xfrm>
            <a:off x="34925" y="-26988"/>
            <a:ext cx="1454150" cy="701676"/>
          </a:xfrm>
          <a:prstGeom prst="rect">
            <a:avLst/>
          </a:prstGeom>
          <a:noFill/>
          <a:ln w="9525">
            <a:noFill/>
            <a:miter lim="800000"/>
            <a:headEnd/>
            <a:tailEnd/>
          </a:ln>
        </p:spPr>
        <p:txBody>
          <a:bodyPr wrap="none">
            <a:spAutoFit/>
          </a:bodyPr>
          <a:lstStyle/>
          <a:p>
            <a:r>
              <a:rPr lang="zh-CN" altLang="en-US" sz="4000">
                <a:solidFill>
                  <a:schemeClr val="bg1"/>
                </a:solidFill>
                <a:latin typeface="隶书" pitchFamily="49" charset="-122"/>
                <a:ea typeface="隶书" pitchFamily="49" charset="-122"/>
              </a:rPr>
              <a:t>绪 论</a:t>
            </a:r>
          </a:p>
        </p:txBody>
      </p:sp>
      <p:sp>
        <p:nvSpPr>
          <p:cNvPr id="12" name="矩形 11"/>
          <p:cNvSpPr>
            <a:spLocks noChangeArrowheads="1"/>
          </p:cNvSpPr>
          <p:nvPr/>
        </p:nvSpPr>
        <p:spPr bwMode="auto">
          <a:xfrm>
            <a:off x="773113" y="1185863"/>
            <a:ext cx="7380287" cy="4402137"/>
          </a:xfrm>
          <a:prstGeom prst="rect">
            <a:avLst/>
          </a:prstGeom>
          <a:noFill/>
          <a:ln w="9525">
            <a:noFill/>
            <a:miter lim="800000"/>
            <a:headEnd/>
            <a:tailEnd/>
          </a:ln>
        </p:spPr>
        <p:txBody>
          <a:bodyPr>
            <a:spAutoFit/>
          </a:bodyPr>
          <a:lstStyle/>
          <a:p>
            <a:r>
              <a:rPr lang="en-US" altLang="zh-CN" sz="2800" dirty="0"/>
              <a:t>       </a:t>
            </a:r>
            <a:r>
              <a:rPr lang="zh-CN" altLang="zh-CN" sz="2800" dirty="0"/>
              <a:t>学前教育是终身学习的开端，是国民教育体系的重要组成部分。党和国家把发展学前教育摆在十分重要的位置，将大力发展学前教育作为贯彻落实《国家中长期教育改革和发展规划纲要（</a:t>
            </a:r>
            <a:r>
              <a:rPr lang="en-US" altLang="zh-CN" sz="2800" dirty="0"/>
              <a:t>2010—2020</a:t>
            </a:r>
            <a:r>
              <a:rPr lang="zh-CN" altLang="zh-CN" sz="2800" dirty="0"/>
              <a:t>年）》的突破口，作为推动教育事业科学发展的重要任务。改革开放以来，特别是近几年来，我国颁发了一系列学前教育政策法规，建立了比较完整的学前教育政策法规体系，使我国学前教育进入了“依法治教”、“依法执教”的新时期。</a:t>
            </a:r>
            <a:endParaRPr lang="zh-CN" altLang="en-US" sz="2800" dirty="0"/>
          </a:p>
        </p:txBody>
      </p:sp>
      <p:pic>
        <p:nvPicPr>
          <p:cNvPr id="2052" name="Picture 4" descr="D:\图片2.jpg"/>
          <p:cNvPicPr>
            <a:picLocks noChangeAspect="1" noChangeArrowheads="1"/>
          </p:cNvPicPr>
          <p:nvPr/>
        </p:nvPicPr>
        <p:blipFill>
          <a:blip r:embed="rId8"/>
          <a:srcRect/>
          <a:stretch>
            <a:fillRect/>
          </a:stretch>
        </p:blipFill>
        <p:spPr bwMode="auto">
          <a:xfrm>
            <a:off x="0" y="557213"/>
            <a:ext cx="9144000" cy="6300787"/>
          </a:xfrm>
          <a:prstGeom prst="rect">
            <a:avLst/>
          </a:prstGeom>
          <a:noFill/>
        </p:spPr>
      </p:pic>
      <p:pic>
        <p:nvPicPr>
          <p:cNvPr id="14"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pic>
        <p:nvPicPr>
          <p:cNvPr id="23" name="Picture 3" descr="后退">
            <a:hlinkClick r:id="" action="ppaction://hlinkshowjump?jump=lastslideviewed" highlightClick="1"/>
          </p:cNvPr>
          <p:cNvPicPr>
            <a:picLocks noChangeAspect="1" noChangeArrowheads="1"/>
          </p:cNvPicPr>
          <p:nvPr/>
        </p:nvPicPr>
        <p:blipFill>
          <a:blip r:embed="rId2"/>
          <a:srcRect/>
          <a:stretch>
            <a:fillRect/>
          </a:stretch>
        </p:blipFill>
        <p:spPr bwMode="auto">
          <a:xfrm>
            <a:off x="7032650" y="6286520"/>
            <a:ext cx="1039812" cy="520700"/>
          </a:xfrm>
          <a:prstGeom prst="rect">
            <a:avLst/>
          </a:prstGeom>
          <a:noFill/>
          <a:ln w="9525">
            <a:noFill/>
            <a:miter lim="800000"/>
            <a:headEnd/>
            <a:tailEnd/>
          </a:ln>
        </p:spPr>
      </p:pic>
      <p:pic>
        <p:nvPicPr>
          <p:cNvPr id="24" name="Picture 4" descr="目录">
            <a:hlinkClick r:id="" action="ppaction://noaction" highlightClick="1"/>
          </p:cNvPr>
          <p:cNvPicPr>
            <a:picLocks noChangeAspect="1" noChangeArrowheads="1"/>
          </p:cNvPicPr>
          <p:nvPr/>
        </p:nvPicPr>
        <p:blipFill>
          <a:blip r:embed="rId3"/>
          <a:srcRect/>
          <a:stretch>
            <a:fillRect/>
          </a:stretch>
        </p:blipFill>
        <p:spPr bwMode="auto">
          <a:xfrm>
            <a:off x="3786182" y="6337300"/>
            <a:ext cx="1039813" cy="520700"/>
          </a:xfrm>
          <a:prstGeom prst="rect">
            <a:avLst/>
          </a:prstGeom>
          <a:noFill/>
          <a:ln w="9525">
            <a:noFill/>
            <a:miter lim="800000"/>
            <a:headEnd/>
            <a:tailEnd/>
          </a:ln>
        </p:spPr>
      </p:pic>
      <p:pic>
        <p:nvPicPr>
          <p:cNvPr id="25" name="Picture 5" descr="上一页">
            <a:hlinkClick r:id="" action="ppaction://hlinkshowjump?jump=previousslide" highlightClick="1"/>
          </p:cNvPr>
          <p:cNvPicPr>
            <a:picLocks noChangeAspect="1" noChangeArrowheads="1"/>
          </p:cNvPicPr>
          <p:nvPr/>
        </p:nvPicPr>
        <p:blipFill>
          <a:blip r:embed="rId4"/>
          <a:srcRect/>
          <a:stretch>
            <a:fillRect/>
          </a:stretch>
        </p:blipFill>
        <p:spPr bwMode="auto">
          <a:xfrm>
            <a:off x="4857752" y="6337300"/>
            <a:ext cx="1039812" cy="520700"/>
          </a:xfrm>
          <a:prstGeom prst="rect">
            <a:avLst/>
          </a:prstGeom>
          <a:noFill/>
          <a:ln w="9525">
            <a:noFill/>
            <a:miter lim="800000"/>
            <a:headEnd/>
            <a:tailEnd/>
          </a:ln>
        </p:spPr>
      </p:pic>
      <p:pic>
        <p:nvPicPr>
          <p:cNvPr id="26" name="Picture 7" descr="下一页">
            <a:hlinkClick r:id="" action="ppaction://hlinkshowjump?jump=nextslide" highlightClick="1"/>
          </p:cNvPr>
          <p:cNvPicPr>
            <a:picLocks noChangeAspect="1" noChangeArrowheads="1"/>
          </p:cNvPicPr>
          <p:nvPr/>
        </p:nvPicPr>
        <p:blipFill>
          <a:blip r:embed="rId6"/>
          <a:srcRect/>
          <a:stretch>
            <a:fillRect/>
          </a:stretch>
        </p:blipFill>
        <p:spPr bwMode="auto">
          <a:xfrm>
            <a:off x="6000760" y="6310312"/>
            <a:ext cx="1039812" cy="520700"/>
          </a:xfrm>
          <a:prstGeom prst="rect">
            <a:avLst/>
          </a:prstGeom>
          <a:noFill/>
          <a:ln w="9525">
            <a:noFill/>
            <a:miter lim="800000"/>
            <a:headEnd/>
            <a:tailEnd/>
          </a:ln>
        </p:spPr>
      </p:pic>
      <p:pic>
        <p:nvPicPr>
          <p:cNvPr id="27" name="Picture 8" descr="主页">
            <a:hlinkClick r:id="" action="ppaction://hlinkshowjump?jump=firstslide" highlightClick="1"/>
          </p:cNvPr>
          <p:cNvPicPr>
            <a:picLocks noChangeAspect="1" noChangeArrowheads="1"/>
          </p:cNvPicPr>
          <p:nvPr/>
        </p:nvPicPr>
        <p:blipFill>
          <a:blip r:embed="rId7"/>
          <a:srcRect/>
          <a:stretch>
            <a:fillRect/>
          </a:stretch>
        </p:blipFill>
        <p:spPr bwMode="auto">
          <a:xfrm>
            <a:off x="2643174" y="6337300"/>
            <a:ext cx="1041400" cy="520700"/>
          </a:xfrm>
          <a:prstGeom prst="rect">
            <a:avLst/>
          </a:prstGeom>
          <a:noFill/>
          <a:ln w="9525">
            <a:noFill/>
            <a:miter lim="800000"/>
            <a:headEnd/>
            <a:tailEnd/>
          </a:ln>
        </p:spPr>
      </p:pic>
      <p:sp>
        <p:nvSpPr>
          <p:cNvPr id="18" name="矩形 17"/>
          <p:cNvSpPr/>
          <p:nvPr/>
        </p:nvSpPr>
        <p:spPr>
          <a:xfrm>
            <a:off x="4191126" y="3244334"/>
            <a:ext cx="184731" cy="369332"/>
          </a:xfrm>
          <a:prstGeom prst="rect">
            <a:avLst/>
          </a:prstGeom>
        </p:spPr>
        <p:txBody>
          <a:bodyPr wrap="none">
            <a:spAutoFit/>
          </a:bodyPr>
          <a:lstStyle/>
          <a:p>
            <a:endParaRPr lang="zh-CN" altLang="en-US" dirty="0">
              <a:solidFill>
                <a:schemeClr val="bg1"/>
              </a:solidFill>
              <a:latin typeface="隶书" pitchFamily="49" charset="-122"/>
              <a:ea typeface="隶书" pitchFamily="49" charset="-122"/>
            </a:endParaRPr>
          </a:p>
        </p:txBody>
      </p:sp>
      <p:sp>
        <p:nvSpPr>
          <p:cNvPr id="20" name="矩形 11"/>
          <p:cNvSpPr>
            <a:spLocks noChangeArrowheads="1"/>
          </p:cNvSpPr>
          <p:nvPr/>
        </p:nvSpPr>
        <p:spPr bwMode="auto">
          <a:xfrm>
            <a:off x="925513" y="1338263"/>
            <a:ext cx="7380287" cy="4402137"/>
          </a:xfrm>
          <a:prstGeom prst="rect">
            <a:avLst/>
          </a:prstGeom>
          <a:noFill/>
          <a:ln w="9525">
            <a:noFill/>
            <a:miter lim="800000"/>
            <a:headEnd/>
            <a:tailEnd/>
          </a:ln>
        </p:spPr>
        <p:txBody>
          <a:bodyPr>
            <a:spAutoFit/>
          </a:bodyPr>
          <a:lstStyle/>
          <a:p>
            <a:r>
              <a:rPr lang="en-US" altLang="zh-CN" sz="2800" dirty="0"/>
              <a:t>       </a:t>
            </a:r>
            <a:r>
              <a:rPr lang="zh-CN" altLang="zh-CN" sz="2800" b="1" dirty="0"/>
              <a:t>学前教育是终身学习的开端，是国民教育体系的重要组成部分。党和国家把发展学前教育摆在十分重要的位置，将大力发展学前教育作为贯彻落实《国家中长期教育改革和发展规划纲要（</a:t>
            </a:r>
            <a:r>
              <a:rPr lang="en-US" altLang="zh-CN" sz="2800" b="1" dirty="0"/>
              <a:t>2010—2020</a:t>
            </a:r>
            <a:r>
              <a:rPr lang="zh-CN" altLang="zh-CN" sz="2800" b="1" dirty="0"/>
              <a:t>年）》的突破口，作为推动教育事业科学发展的重要任务。改革开放以来，特别是近几年来，我国颁发了一系列学前教育政策法规，建立了比较完整的学前教育政策法规体系，使我国学前教育进入了“依法治教”、“依法执教”的新时期。</a:t>
            </a:r>
            <a:endParaRPr lang="zh-CN" altLang="en-US" sz="2800" b="1" dirty="0"/>
          </a:p>
        </p:txBody>
      </p:sp>
      <p:pic>
        <p:nvPicPr>
          <p:cNvPr id="19" name="Picture 6" descr="退出">
            <a:hlinkClick r:id="" action="ppaction://hlinkshowjump?jump=endshow" highlightClick="1"/>
          </p:cNvPr>
          <p:cNvPicPr>
            <a:picLocks noChangeAspect="1" noChangeArrowheads="1"/>
          </p:cNvPicPr>
          <p:nvPr/>
        </p:nvPicPr>
        <p:blipFill>
          <a:blip r:embed="rId5"/>
          <a:srcRect/>
          <a:stretch>
            <a:fillRect/>
          </a:stretch>
        </p:blipFill>
        <p:spPr bwMode="auto">
          <a:xfrm>
            <a:off x="8072462" y="6286520"/>
            <a:ext cx="1039812" cy="52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285750" y="285750"/>
            <a:ext cx="8858250" cy="1384300"/>
          </a:xfrm>
          <a:prstGeom prst="rect">
            <a:avLst/>
          </a:prstGeom>
          <a:solidFill>
            <a:srgbClr val="FFFF99"/>
          </a:solidFill>
          <a:ln w="9525" cap="flat">
            <a:noFill/>
            <a:round/>
            <a:headEnd/>
            <a:tailEnd/>
          </a:ln>
          <a:effectLst/>
        </p:spPr>
        <p:txBody>
          <a:bodyPr anchor="ct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zh-CN" altLang="en-US" sz="4400" b="1" dirty="0">
                <a:solidFill>
                  <a:srgbClr val="006600"/>
                </a:solidFill>
                <a:effectLst>
                  <a:outerShdw blurRad="38100" dist="38100" dir="2700000" algn="tl">
                    <a:srgbClr val="000000"/>
                  </a:outerShdw>
                </a:effectLst>
                <a:latin typeface="Tahoma" pitchFamily="32" charset="0"/>
              </a:rPr>
              <a:t>内容</a:t>
            </a:r>
            <a:endParaRPr lang="zh-CN" sz="4400" b="1" dirty="0">
              <a:solidFill>
                <a:srgbClr val="006600"/>
              </a:solidFill>
              <a:effectLst>
                <a:outerShdw blurRad="38100" dist="38100" dir="2700000" algn="tl">
                  <a:srgbClr val="000000"/>
                </a:outerShdw>
              </a:effectLst>
              <a:latin typeface="Tahoma" pitchFamily="32" charset="0"/>
            </a:endParaRPr>
          </a:p>
        </p:txBody>
      </p:sp>
      <p:sp>
        <p:nvSpPr>
          <p:cNvPr id="9218" name="Text Box 2"/>
          <p:cNvSpPr txBox="1">
            <a:spLocks noChangeArrowheads="1"/>
          </p:cNvSpPr>
          <p:nvPr/>
        </p:nvSpPr>
        <p:spPr bwMode="auto">
          <a:xfrm>
            <a:off x="571500" y="2071688"/>
            <a:ext cx="7918450" cy="4114800"/>
          </a:xfrm>
          <a:prstGeom prst="rect">
            <a:avLst/>
          </a:prstGeom>
          <a:solidFill>
            <a:srgbClr val="FFFF99"/>
          </a:solidFill>
          <a:ln w="9525" cap="flat">
            <a:noFill/>
            <a:round/>
            <a:headEnd/>
            <a:tailEnd/>
          </a:ln>
          <a:effectLst/>
        </p:spPr>
        <p:txBody>
          <a:bodyPr/>
          <a:lstStyle/>
          <a:p>
            <a:pPr marL="341313" indent="-341313">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zh-CN" sz="3200" b="1" dirty="0">
                <a:solidFill>
                  <a:srgbClr val="660033"/>
                </a:solidFill>
                <a:effectLst>
                  <a:outerShdw blurRad="38100" dist="38100" dir="2700000" algn="tl">
                    <a:srgbClr val="000000"/>
                  </a:outerShdw>
                </a:effectLst>
                <a:latin typeface="Tahoma" pitchFamily="32" charset="0"/>
              </a:rPr>
              <a:t>1、</a:t>
            </a:r>
            <a:r>
              <a:rPr lang="zh-CN" altLang="en-US" sz="3200" b="1" dirty="0">
                <a:solidFill>
                  <a:srgbClr val="660033"/>
                </a:solidFill>
                <a:effectLst>
                  <a:outerShdw blurRad="38100" dist="38100" dir="2700000" algn="tl">
                    <a:srgbClr val="000000"/>
                  </a:outerShdw>
                </a:effectLst>
                <a:latin typeface="Tahoma" pitchFamily="32" charset="0"/>
              </a:rPr>
              <a:t>教育政策、法律法规概述</a:t>
            </a:r>
            <a:endParaRPr lang="en-US" altLang="zh-CN" sz="3200" b="1" dirty="0">
              <a:solidFill>
                <a:srgbClr val="660033"/>
              </a:solidFill>
              <a:effectLst>
                <a:outerShdw blurRad="38100" dist="38100" dir="2700000" algn="tl">
                  <a:srgbClr val="000000"/>
                </a:outerShdw>
              </a:effectLst>
              <a:latin typeface="Tahoma" pitchFamily="32" charset="0"/>
            </a:endParaRPr>
          </a:p>
          <a:p>
            <a:pPr marL="341313" indent="-341313">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3200" b="1" dirty="0">
                <a:solidFill>
                  <a:srgbClr val="660033"/>
                </a:solidFill>
                <a:effectLst>
                  <a:outerShdw blurRad="38100" dist="38100" dir="2700000" algn="tl">
                    <a:srgbClr val="000000"/>
                  </a:outerShdw>
                </a:effectLst>
                <a:latin typeface="Tahoma" pitchFamily="32" charset="0"/>
              </a:rPr>
              <a:t>2</a:t>
            </a:r>
            <a:r>
              <a:rPr lang="zh-CN" altLang="en-US" sz="3200" b="1" dirty="0">
                <a:solidFill>
                  <a:srgbClr val="660033"/>
                </a:solidFill>
                <a:effectLst>
                  <a:outerShdw blurRad="38100" dist="38100" dir="2700000" algn="tl">
                    <a:srgbClr val="000000"/>
                  </a:outerShdw>
                </a:effectLst>
                <a:latin typeface="Tahoma" pitchFamily="32" charset="0"/>
              </a:rPr>
              <a:t>、</a:t>
            </a:r>
            <a:r>
              <a:rPr lang="zh-CN" altLang="en-US" sz="3200" b="1" dirty="0">
                <a:solidFill>
                  <a:srgbClr val="660033"/>
                </a:solidFill>
                <a:ea typeface="宋体" pitchFamily="2" charset="-122"/>
              </a:rPr>
              <a:t>学前教育基本法律法规</a:t>
            </a:r>
            <a:endParaRPr lang="zh-CN" sz="3200" b="1" dirty="0">
              <a:solidFill>
                <a:srgbClr val="660033"/>
              </a:solidFill>
              <a:effectLst>
                <a:outerShdw blurRad="38100" dist="38100" dir="2700000" algn="tl">
                  <a:srgbClr val="000000"/>
                </a:outerShdw>
              </a:effectLst>
              <a:latin typeface="Tahoma" pitchFamily="32" charset="0"/>
            </a:endParaRPr>
          </a:p>
          <a:p>
            <a:pPr marL="341313" indent="-341313">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3200" b="1" dirty="0">
                <a:solidFill>
                  <a:srgbClr val="660033"/>
                </a:solidFill>
                <a:effectLst>
                  <a:outerShdw blurRad="38100" dist="38100" dir="2700000" algn="tl">
                    <a:srgbClr val="000000"/>
                  </a:outerShdw>
                </a:effectLst>
                <a:latin typeface="Tahoma" pitchFamily="32" charset="0"/>
              </a:rPr>
              <a:t>3</a:t>
            </a:r>
            <a:r>
              <a:rPr lang="zh-CN" altLang="en-US" sz="3200" b="1" dirty="0">
                <a:solidFill>
                  <a:srgbClr val="660033"/>
                </a:solidFill>
                <a:effectLst>
                  <a:outerShdw blurRad="38100" dist="38100" dir="2700000" algn="tl">
                    <a:srgbClr val="000000"/>
                  </a:outerShdw>
                </a:effectLst>
                <a:latin typeface="Tahoma" pitchFamily="32" charset="0"/>
              </a:rPr>
              <a:t>、</a:t>
            </a:r>
            <a:r>
              <a:rPr lang="zh-CN" altLang="en-US" sz="3200" b="1" dirty="0">
                <a:solidFill>
                  <a:srgbClr val="660033"/>
                </a:solidFill>
                <a:ea typeface="宋体" pitchFamily="2" charset="-122"/>
              </a:rPr>
              <a:t>学前教育方针政策</a:t>
            </a:r>
            <a:endParaRPr lang="en-US" altLang="zh-CN" sz="3200" b="1" dirty="0">
              <a:solidFill>
                <a:srgbClr val="660033"/>
              </a:solidFill>
              <a:ea typeface="宋体" pitchFamily="2" charset="-122"/>
            </a:endParaRPr>
          </a:p>
          <a:p>
            <a:pPr marL="341313" indent="-341313">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3200" b="1" dirty="0">
                <a:solidFill>
                  <a:srgbClr val="660033"/>
                </a:solidFill>
                <a:effectLst>
                  <a:outerShdw blurRad="38100" dist="38100" dir="2700000" algn="tl">
                    <a:srgbClr val="000000"/>
                  </a:outerShdw>
                </a:effectLst>
                <a:latin typeface="Tahoma" pitchFamily="32" charset="0"/>
              </a:rPr>
              <a:t>4</a:t>
            </a:r>
            <a:r>
              <a:rPr lang="zh-CN" altLang="en-US" sz="3200" b="1" dirty="0">
                <a:solidFill>
                  <a:srgbClr val="660033"/>
                </a:solidFill>
                <a:effectLst>
                  <a:outerShdw blurRad="38100" dist="38100" dir="2700000" algn="tl">
                    <a:srgbClr val="000000"/>
                  </a:outerShdw>
                </a:effectLst>
                <a:latin typeface="Tahoma" pitchFamily="32" charset="0"/>
              </a:rPr>
              <a:t>、</a:t>
            </a:r>
            <a:r>
              <a:rPr lang="zh-CN" altLang="en-US" sz="3200" b="1" dirty="0">
                <a:solidFill>
                  <a:srgbClr val="660033"/>
                </a:solidFill>
                <a:ea typeface="宋体" pitchFamily="2" charset="-122"/>
              </a:rPr>
              <a:t>教师的权利和义务</a:t>
            </a:r>
            <a:endParaRPr lang="en-US" altLang="zh-CN" sz="3200" b="1" dirty="0">
              <a:solidFill>
                <a:srgbClr val="660033"/>
              </a:solidFill>
              <a:ea typeface="宋体" pitchFamily="2" charset="-122"/>
            </a:endParaRPr>
          </a:p>
          <a:p>
            <a:pPr marL="341313" indent="-341313">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3200" b="1" dirty="0">
                <a:solidFill>
                  <a:srgbClr val="660033"/>
                </a:solidFill>
                <a:effectLst>
                  <a:outerShdw blurRad="38100" dist="38100" dir="2700000" algn="tl">
                    <a:srgbClr val="000000"/>
                  </a:outerShdw>
                </a:effectLst>
                <a:latin typeface="Tahoma" pitchFamily="32" charset="0"/>
              </a:rPr>
              <a:t>5</a:t>
            </a:r>
            <a:r>
              <a:rPr lang="zh-CN" altLang="en-US" sz="3200" b="1" dirty="0">
                <a:solidFill>
                  <a:srgbClr val="660033"/>
                </a:solidFill>
                <a:effectLst>
                  <a:outerShdw blurRad="38100" dist="38100" dir="2700000" algn="tl">
                    <a:srgbClr val="000000"/>
                  </a:outerShdw>
                </a:effectLst>
                <a:latin typeface="Tahoma" pitchFamily="32" charset="0"/>
              </a:rPr>
              <a:t>、</a:t>
            </a:r>
            <a:r>
              <a:rPr lang="zh-CN" altLang="en-US" sz="3200" b="1" dirty="0">
                <a:solidFill>
                  <a:srgbClr val="660033"/>
                </a:solidFill>
                <a:ea typeface="宋体" pitchFamily="2" charset="-122"/>
              </a:rPr>
              <a:t>幼儿的权利和保护</a:t>
            </a:r>
            <a:endParaRPr lang="en-US" altLang="zh-CN" sz="3200" b="1" dirty="0">
              <a:solidFill>
                <a:srgbClr val="660033"/>
              </a:solidFill>
              <a:ea typeface="宋体" pitchFamily="2" charset="-122"/>
            </a:endParaRPr>
          </a:p>
          <a:p>
            <a:pPr marL="341313" indent="-341313">
              <a:spcBef>
                <a:spcPts val="700"/>
              </a:spcBef>
              <a:buClr>
                <a:srgbClr val="FFCC00"/>
              </a:buClr>
              <a:buSzPct val="120000"/>
              <a:buFont typeface="Tahoma" pitchFamily="32"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zh-CN" sz="3200" b="1" dirty="0">
                <a:solidFill>
                  <a:srgbClr val="660033"/>
                </a:solidFill>
                <a:effectLst>
                  <a:outerShdw blurRad="38100" dist="38100" dir="2700000" algn="tl">
                    <a:srgbClr val="000000"/>
                  </a:outerShdw>
                </a:effectLst>
                <a:latin typeface="Tahoma" pitchFamily="32" charset="0"/>
              </a:rPr>
              <a:t>6</a:t>
            </a:r>
            <a:r>
              <a:rPr lang="zh-CN" altLang="en-US" sz="3200" b="1" dirty="0">
                <a:solidFill>
                  <a:srgbClr val="660033"/>
                </a:solidFill>
                <a:effectLst>
                  <a:outerShdw blurRad="38100" dist="38100" dir="2700000" algn="tl">
                    <a:srgbClr val="000000"/>
                  </a:outerShdw>
                </a:effectLst>
                <a:latin typeface="Tahoma" pitchFamily="32" charset="0"/>
              </a:rPr>
              <a:t>、</a:t>
            </a:r>
            <a:r>
              <a:rPr lang="zh-CN" altLang="en-US" sz="3200" b="1" dirty="0">
                <a:solidFill>
                  <a:srgbClr val="660033"/>
                </a:solidFill>
                <a:ea typeface="宋体" pitchFamily="2" charset="-122"/>
              </a:rPr>
              <a:t>幼儿教育中的安全与法律责任</a:t>
            </a:r>
            <a:endParaRPr lang="zh-CN" sz="3200" b="1" dirty="0">
              <a:solidFill>
                <a:srgbClr val="660033"/>
              </a:solidFill>
              <a:effectLst>
                <a:outerShdw blurRad="38100" dist="38100" dir="2700000" algn="tl">
                  <a:srgbClr val="000000"/>
                </a:outerShdw>
              </a:effectLst>
              <a:latin typeface="Tahoma" pitchFamily="32"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0"/>
                      </p:stCondLst>
                      <p:childTnLst>
                        <p:par>
                          <p:cTn id="4" fill="hold">
                            <p:stCondLst>
                              <p:cond delay="0"/>
                            </p:stCondLst>
                            <p:childTnLst>
                              <p:par>
                                <p:cTn id="5" presetID="2" presetClass="entr" presetSubtype="9" fill="hold" nodeType="withEffect">
                                  <p:stCondLst>
                                    <p:cond delay="0"/>
                                  </p:stCondLst>
                                  <p:iterate type="lt">
                                    <p:tmPct val="10000"/>
                                  </p:iterate>
                                  <p:childTnLst>
                                    <p:set>
                                      <p:cBhvr additive="repl">
                                        <p:cTn id="6" dur="indefinite" fill="hold">
                                          <p:stCondLst>
                                            <p:cond delay="0"/>
                                          </p:stCondLst>
                                        </p:cTn>
                                        <p:tgtEl>
                                          <p:spTgt spid="9217"/>
                                        </p:tgtEl>
                                        <p:attrNameLst>
                                          <p:attrName>style.visibility</p:attrName>
                                        </p:attrNameLst>
                                      </p:cBhvr>
                                      <p:to>
                                        <p:strVal val="visible"/>
                                      </p:to>
                                    </p:set>
                                    <p:anim calcmode="lin" valueType="num">
                                      <p:cBhvr>
                                        <p:cTn id="7" dur="799" fill="hold">
                                          <p:stCondLst>
                                            <p:cond delay="0"/>
                                          </p:stCondLst>
                                        </p:cTn>
                                        <p:tgtEl>
                                          <p:spTgt spid="9217"/>
                                        </p:tgtEl>
                                        <p:attrNameLst>
                                          <p:attrName>ppt_x</p:attrName>
                                        </p:attrNameLst>
                                      </p:cBhvr>
                                      <p:tavLst>
                                        <p:tav tm="100000">
                                          <p:val>
                                            <p:strVal val="0-#ppt_w/2"/>
                                          </p:val>
                                        </p:tav>
                                        <p:tav tm="100000">
                                          <p:val>
                                            <p:strVal val="#ppt_x"/>
                                          </p:val>
                                        </p:tav>
                                      </p:tavLst>
                                    </p:anim>
                                    <p:anim calcmode="lin" valueType="num">
                                      <p:cBhvr>
                                        <p:cTn id="8" dur="799" fill="hold">
                                          <p:stCondLst>
                                            <p:cond delay="0"/>
                                          </p:stCondLst>
                                        </p:cTn>
                                        <p:tgtEl>
                                          <p:spTgt spid="9217"/>
                                        </p:tgtEl>
                                        <p:attrNameLst>
                                          <p:attrName>ppt_y</p:attrName>
                                        </p:attrNameLst>
                                      </p:cBhvr>
                                      <p:tavLst>
                                        <p:tav tm="10000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fill="hold" nodeType="clickEffect">
                                  <p:stCondLst>
                                    <p:cond delay="0"/>
                                  </p:stCondLst>
                                  <p:iterate type="lt">
                                    <p:tmPct val="10000"/>
                                  </p:iterate>
                                  <p:childTnLst>
                                    <p:set>
                                      <p:cBhvr additive="repl">
                                        <p:cTn id="12" dur="indefinite" fill="hold">
                                          <p:stCondLst>
                                            <p:cond delay="0"/>
                                          </p:stCondLst>
                                        </p:cTn>
                                        <p:tgtEl>
                                          <p:spTgt spid="9218"/>
                                        </p:tgtEl>
                                        <p:attrNameLst>
                                          <p:attrName>style.visibility</p:attrName>
                                        </p:attrNameLst>
                                      </p:cBhvr>
                                      <p:to>
                                        <p:strVal val="visible"/>
                                      </p:to>
                                    </p:set>
                                    <p:animEffect transition="in" filter="fade">
                                      <p:cBhvr additive="repl">
                                        <p:cTn id="13" dur="1000"/>
                                        <p:tgtEl>
                                          <p:spTgt spid="9218"/>
                                        </p:tgtEl>
                                      </p:cBhvr>
                                    </p:animEffect>
                                    <p:anim calcmode="lin" valueType="num">
                                      <p:cBhvr additive="repl">
                                        <p:cTn id="14" dur="1000" fill="hold"/>
                                        <p:tgtEl>
                                          <p:spTgt spid="9218"/>
                                        </p:tgtEl>
                                        <p:attrNameLst>
                                          <p:attrName>ppt_x</p:attrName>
                                        </p:attrNameLst>
                                      </p:cBhvr>
                                      <p:tavLst>
                                        <p:tav tm="100000">
                                          <p:val>
                                            <p:strVal val="#ppt_x-.1"/>
                                          </p:val>
                                        </p:tav>
                                        <p:tav tm="100000">
                                          <p:val>
                                            <p:strVal val="#ppt_x"/>
                                          </p:val>
                                        </p:tav>
                                      </p:tavLst>
                                    </p:anim>
                                    <p:anim calcmode="lin" valueType="num">
                                      <p:cBhvr additive="repl">
                                        <p:cTn id="15" dur="1000" fill="hold"/>
                                        <p:tgtEl>
                                          <p:spTgt spid="9218"/>
                                        </p:tgtEl>
                                        <p:attrNameLst>
                                          <p:attrName>ppt_y</p:attrName>
                                        </p:attrNameLst>
                                      </p:cBhvr>
                                      <p:tavLst>
                                        <p:tav tm="10000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0" presetClass="entr" fill="hold" nodeType="clickEffect">
                                  <p:stCondLst>
                                    <p:cond delay="0"/>
                                  </p:stCondLst>
                                  <p:iterate type="lt">
                                    <p:tmPct val="10000"/>
                                  </p:iterate>
                                  <p:childTnLst>
                                    <p:set>
                                      <p:cBhvr additive="repl">
                                        <p:cTn id="19" dur="indefinite" fill="hold">
                                          <p:stCondLst>
                                            <p:cond delay="0"/>
                                          </p:stCondLst>
                                        </p:cTn>
                                        <p:tgtEl>
                                          <p:spTgt spid="9218">
                                            <p:txEl>
                                              <p:pRg st="0" end="0"/>
                                            </p:txEl>
                                          </p:spTgt>
                                        </p:tgtEl>
                                        <p:attrNameLst>
                                          <p:attrName>style.visibility</p:attrName>
                                        </p:attrNameLst>
                                      </p:cBhvr>
                                      <p:to>
                                        <p:strVal val="visible"/>
                                      </p:to>
                                    </p:set>
                                    <p:animEffect transition="in" filter="fade">
                                      <p:cBhvr additive="repl">
                                        <p:cTn id="20" dur="1000"/>
                                        <p:tgtEl>
                                          <p:spTgt spid="9218">
                                            <p:txEl>
                                              <p:pRg st="0" end="0"/>
                                            </p:txEl>
                                          </p:spTgt>
                                        </p:tgtEl>
                                      </p:cBhvr>
                                    </p:animEffect>
                                    <p:anim calcmode="lin" valueType="num">
                                      <p:cBhvr additive="repl">
                                        <p:cTn id="21" dur="1000" fill="hold"/>
                                        <p:tgtEl>
                                          <p:spTgt spid="9218">
                                            <p:txEl>
                                              <p:pRg st="0" end="0"/>
                                            </p:txEl>
                                          </p:spTgt>
                                        </p:tgtEl>
                                        <p:attrNameLst>
                                          <p:attrName>ppt_x</p:attrName>
                                        </p:attrNameLst>
                                      </p:cBhvr>
                                      <p:tavLst>
                                        <p:tav tm="100000">
                                          <p:val>
                                            <p:strVal val="#ppt_x-.1"/>
                                          </p:val>
                                        </p:tav>
                                        <p:tav tm="100000">
                                          <p:val>
                                            <p:strVal val="#ppt_x"/>
                                          </p:val>
                                        </p:tav>
                                      </p:tavLst>
                                    </p:anim>
                                    <p:anim calcmode="lin" valueType="num">
                                      <p:cBhvr additive="repl">
                                        <p:cTn id="22" dur="1000" fill="hold"/>
                                        <p:tgtEl>
                                          <p:spTgt spid="9218">
                                            <p:txEl>
                                              <p:pRg st="0" end="0"/>
                                            </p:txEl>
                                          </p:spTgt>
                                        </p:tgtEl>
                                        <p:attrNameLst>
                                          <p:attrName>ppt_y</p:attrName>
                                        </p:attrNameLst>
                                      </p:cBhvr>
                                      <p:tavLst>
                                        <p:tav tm="10000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0" presetClass="entr" fill="hold" nodeType="clickEffect">
                                  <p:stCondLst>
                                    <p:cond delay="0"/>
                                  </p:stCondLst>
                                  <p:iterate type="lt">
                                    <p:tmPct val="10000"/>
                                  </p:iterate>
                                  <p:childTnLst>
                                    <p:set>
                                      <p:cBhvr additive="repl">
                                        <p:cTn id="26" dur="indefinite" fill="hold">
                                          <p:stCondLst>
                                            <p:cond delay="0"/>
                                          </p:stCondLst>
                                        </p:cTn>
                                        <p:tgtEl>
                                          <p:spTgt spid="9218">
                                            <p:txEl>
                                              <p:pRg st="1" end="1"/>
                                            </p:txEl>
                                          </p:spTgt>
                                        </p:tgtEl>
                                        <p:attrNameLst>
                                          <p:attrName>style.visibility</p:attrName>
                                        </p:attrNameLst>
                                      </p:cBhvr>
                                      <p:to>
                                        <p:strVal val="visible"/>
                                      </p:to>
                                    </p:set>
                                    <p:animEffect transition="in" filter="fade">
                                      <p:cBhvr additive="repl">
                                        <p:cTn id="27" dur="1000"/>
                                        <p:tgtEl>
                                          <p:spTgt spid="9218">
                                            <p:txEl>
                                              <p:pRg st="1" end="1"/>
                                            </p:txEl>
                                          </p:spTgt>
                                        </p:tgtEl>
                                      </p:cBhvr>
                                    </p:animEffect>
                                    <p:anim calcmode="lin" valueType="num">
                                      <p:cBhvr additive="repl">
                                        <p:cTn id="28" dur="1000" fill="hold"/>
                                        <p:tgtEl>
                                          <p:spTgt spid="9218">
                                            <p:txEl>
                                              <p:pRg st="1" end="1"/>
                                            </p:txEl>
                                          </p:spTgt>
                                        </p:tgtEl>
                                        <p:attrNameLst>
                                          <p:attrName>ppt_x</p:attrName>
                                        </p:attrNameLst>
                                      </p:cBhvr>
                                      <p:tavLst>
                                        <p:tav tm="100000">
                                          <p:val>
                                            <p:strVal val="#ppt_x-.1"/>
                                          </p:val>
                                        </p:tav>
                                        <p:tav tm="100000">
                                          <p:val>
                                            <p:strVal val="#ppt_x"/>
                                          </p:val>
                                        </p:tav>
                                      </p:tavLst>
                                    </p:anim>
                                    <p:anim calcmode="lin" valueType="num">
                                      <p:cBhvr additive="repl">
                                        <p:cTn id="29" dur="1000" fill="hold"/>
                                        <p:tgtEl>
                                          <p:spTgt spid="9218">
                                            <p:txEl>
                                              <p:pRg st="1" end="1"/>
                                            </p:txEl>
                                          </p:spTgt>
                                        </p:tgtEl>
                                        <p:attrNameLst>
                                          <p:attrName>ppt_y</p:attrName>
                                        </p:attrNameLst>
                                      </p:cBhvr>
                                      <p:tavLst>
                                        <p:tav tm="10000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0" presetClass="entr" fill="hold" nodeType="clickEffect">
                                  <p:stCondLst>
                                    <p:cond delay="0"/>
                                  </p:stCondLst>
                                  <p:iterate type="lt">
                                    <p:tmPct val="10000"/>
                                  </p:iterate>
                                  <p:childTnLst>
                                    <p:set>
                                      <p:cBhvr additive="repl">
                                        <p:cTn id="33" dur="indefinite" fill="hold">
                                          <p:stCondLst>
                                            <p:cond delay="0"/>
                                          </p:stCondLst>
                                        </p:cTn>
                                        <p:tgtEl>
                                          <p:spTgt spid="9218">
                                            <p:txEl>
                                              <p:pRg st="2" end="2"/>
                                            </p:txEl>
                                          </p:spTgt>
                                        </p:tgtEl>
                                        <p:attrNameLst>
                                          <p:attrName>style.visibility</p:attrName>
                                        </p:attrNameLst>
                                      </p:cBhvr>
                                      <p:to>
                                        <p:strVal val="visible"/>
                                      </p:to>
                                    </p:set>
                                    <p:animEffect transition="in" filter="fade">
                                      <p:cBhvr additive="repl">
                                        <p:cTn id="34" dur="1000"/>
                                        <p:tgtEl>
                                          <p:spTgt spid="9218">
                                            <p:txEl>
                                              <p:pRg st="2" end="2"/>
                                            </p:txEl>
                                          </p:spTgt>
                                        </p:tgtEl>
                                      </p:cBhvr>
                                    </p:animEffect>
                                    <p:anim calcmode="lin" valueType="num">
                                      <p:cBhvr additive="repl">
                                        <p:cTn id="35" dur="1000" fill="hold"/>
                                        <p:tgtEl>
                                          <p:spTgt spid="9218">
                                            <p:txEl>
                                              <p:pRg st="2" end="2"/>
                                            </p:txEl>
                                          </p:spTgt>
                                        </p:tgtEl>
                                        <p:attrNameLst>
                                          <p:attrName>ppt_x</p:attrName>
                                        </p:attrNameLst>
                                      </p:cBhvr>
                                      <p:tavLst>
                                        <p:tav tm="100000">
                                          <p:val>
                                            <p:strVal val="#ppt_x-.1"/>
                                          </p:val>
                                        </p:tav>
                                        <p:tav tm="100000">
                                          <p:val>
                                            <p:strVal val="#ppt_x"/>
                                          </p:val>
                                        </p:tav>
                                      </p:tavLst>
                                    </p:anim>
                                    <p:anim calcmode="lin" valueType="num">
                                      <p:cBhvr additive="repl">
                                        <p:cTn id="36" dur="1000" fill="hold"/>
                                        <p:tgtEl>
                                          <p:spTgt spid="9218">
                                            <p:txEl>
                                              <p:pRg st="2" end="2"/>
                                            </p:txEl>
                                          </p:spTgt>
                                        </p:tgtEl>
                                        <p:attrNameLst>
                                          <p:attrName>ppt_y</p:attrName>
                                        </p:attrNameLst>
                                      </p:cBhvr>
                                      <p:tavLst>
                                        <p:tav tm="10000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0" presetClass="entr" fill="hold" nodeType="clickEffect">
                                  <p:stCondLst>
                                    <p:cond delay="0"/>
                                  </p:stCondLst>
                                  <p:iterate type="lt">
                                    <p:tmPct val="10000"/>
                                  </p:iterate>
                                  <p:childTnLst>
                                    <p:set>
                                      <p:cBhvr additive="repl">
                                        <p:cTn id="40" dur="indefinite" fill="hold">
                                          <p:stCondLst>
                                            <p:cond delay="0"/>
                                          </p:stCondLst>
                                        </p:cTn>
                                        <p:tgtEl>
                                          <p:spTgt spid="9218">
                                            <p:txEl>
                                              <p:pRg st="3" end="3"/>
                                            </p:txEl>
                                          </p:spTgt>
                                        </p:tgtEl>
                                        <p:attrNameLst>
                                          <p:attrName>style.visibility</p:attrName>
                                        </p:attrNameLst>
                                      </p:cBhvr>
                                      <p:to>
                                        <p:strVal val="visible"/>
                                      </p:to>
                                    </p:set>
                                    <p:animEffect transition="in" filter="fade">
                                      <p:cBhvr additive="repl">
                                        <p:cTn id="41" dur="1000"/>
                                        <p:tgtEl>
                                          <p:spTgt spid="9218">
                                            <p:txEl>
                                              <p:pRg st="3" end="3"/>
                                            </p:txEl>
                                          </p:spTgt>
                                        </p:tgtEl>
                                      </p:cBhvr>
                                    </p:animEffect>
                                    <p:anim calcmode="lin" valueType="num">
                                      <p:cBhvr additive="repl">
                                        <p:cTn id="42" dur="1000" fill="hold"/>
                                        <p:tgtEl>
                                          <p:spTgt spid="9218">
                                            <p:txEl>
                                              <p:pRg st="3" end="3"/>
                                            </p:txEl>
                                          </p:spTgt>
                                        </p:tgtEl>
                                        <p:attrNameLst>
                                          <p:attrName>ppt_x</p:attrName>
                                        </p:attrNameLst>
                                      </p:cBhvr>
                                      <p:tavLst>
                                        <p:tav tm="100000">
                                          <p:val>
                                            <p:strVal val="#ppt_x-.1"/>
                                          </p:val>
                                        </p:tav>
                                        <p:tav tm="100000">
                                          <p:val>
                                            <p:strVal val="#ppt_x"/>
                                          </p:val>
                                        </p:tav>
                                      </p:tavLst>
                                    </p:anim>
                                    <p:anim calcmode="lin" valueType="num">
                                      <p:cBhvr additive="repl">
                                        <p:cTn id="43" dur="1000" fill="hold"/>
                                        <p:tgtEl>
                                          <p:spTgt spid="9218">
                                            <p:txEl>
                                              <p:pRg st="3" end="3"/>
                                            </p:txEl>
                                          </p:spTgt>
                                        </p:tgtEl>
                                        <p:attrNameLst>
                                          <p:attrName>ppt_y</p:attrName>
                                        </p:attrNameLst>
                                      </p:cBhvr>
                                      <p:tavLst>
                                        <p:tav tm="10000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0" presetClass="entr" fill="hold" nodeType="clickEffect">
                                  <p:stCondLst>
                                    <p:cond delay="0"/>
                                  </p:stCondLst>
                                  <p:iterate type="lt">
                                    <p:tmPct val="10000"/>
                                  </p:iterate>
                                  <p:childTnLst>
                                    <p:set>
                                      <p:cBhvr additive="repl">
                                        <p:cTn id="47" dur="indefinite" fill="hold">
                                          <p:stCondLst>
                                            <p:cond delay="0"/>
                                          </p:stCondLst>
                                        </p:cTn>
                                        <p:tgtEl>
                                          <p:spTgt spid="9218">
                                            <p:txEl>
                                              <p:pRg st="4" end="4"/>
                                            </p:txEl>
                                          </p:spTgt>
                                        </p:tgtEl>
                                        <p:attrNameLst>
                                          <p:attrName>style.visibility</p:attrName>
                                        </p:attrNameLst>
                                      </p:cBhvr>
                                      <p:to>
                                        <p:strVal val="visible"/>
                                      </p:to>
                                    </p:set>
                                    <p:animEffect transition="in" filter="fade">
                                      <p:cBhvr additive="repl">
                                        <p:cTn id="48" dur="1000"/>
                                        <p:tgtEl>
                                          <p:spTgt spid="9218">
                                            <p:txEl>
                                              <p:pRg st="4" end="4"/>
                                            </p:txEl>
                                          </p:spTgt>
                                        </p:tgtEl>
                                      </p:cBhvr>
                                    </p:animEffect>
                                    <p:anim calcmode="lin" valueType="num">
                                      <p:cBhvr additive="repl">
                                        <p:cTn id="49" dur="1000" fill="hold"/>
                                        <p:tgtEl>
                                          <p:spTgt spid="9218">
                                            <p:txEl>
                                              <p:pRg st="4" end="4"/>
                                            </p:txEl>
                                          </p:spTgt>
                                        </p:tgtEl>
                                        <p:attrNameLst>
                                          <p:attrName>ppt_x</p:attrName>
                                        </p:attrNameLst>
                                      </p:cBhvr>
                                      <p:tavLst>
                                        <p:tav tm="100000">
                                          <p:val>
                                            <p:strVal val="#ppt_x-.1"/>
                                          </p:val>
                                        </p:tav>
                                        <p:tav tm="100000">
                                          <p:val>
                                            <p:strVal val="#ppt_x"/>
                                          </p:val>
                                        </p:tav>
                                      </p:tavLst>
                                    </p:anim>
                                    <p:anim calcmode="lin" valueType="num">
                                      <p:cBhvr additive="repl">
                                        <p:cTn id="50" dur="1000" fill="hold"/>
                                        <p:tgtEl>
                                          <p:spTgt spid="9218">
                                            <p:txEl>
                                              <p:pRg st="4" end="4"/>
                                            </p:txEl>
                                          </p:spTgt>
                                        </p:tgtEl>
                                        <p:attrNameLst>
                                          <p:attrName>ppt_y</p:attrName>
                                        </p:attrNameLst>
                                      </p:cBhvr>
                                      <p:tavLst>
                                        <p:tav tm="10000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0" presetClass="entr" fill="hold" nodeType="clickEffect">
                                  <p:stCondLst>
                                    <p:cond delay="0"/>
                                  </p:stCondLst>
                                  <p:iterate type="lt">
                                    <p:tmPct val="10000"/>
                                  </p:iterate>
                                  <p:childTnLst>
                                    <p:set>
                                      <p:cBhvr additive="repl">
                                        <p:cTn id="54" dur="indefinite" fill="hold">
                                          <p:stCondLst>
                                            <p:cond delay="0"/>
                                          </p:stCondLst>
                                        </p:cTn>
                                        <p:tgtEl>
                                          <p:spTgt spid="9218">
                                            <p:txEl>
                                              <p:pRg st="5" end="5"/>
                                            </p:txEl>
                                          </p:spTgt>
                                        </p:tgtEl>
                                        <p:attrNameLst>
                                          <p:attrName>style.visibility</p:attrName>
                                        </p:attrNameLst>
                                      </p:cBhvr>
                                      <p:to>
                                        <p:strVal val="visible"/>
                                      </p:to>
                                    </p:set>
                                    <p:animEffect transition="in" filter="fade">
                                      <p:cBhvr additive="repl">
                                        <p:cTn id="55" dur="1000"/>
                                        <p:tgtEl>
                                          <p:spTgt spid="9218">
                                            <p:txEl>
                                              <p:pRg st="5" end="5"/>
                                            </p:txEl>
                                          </p:spTgt>
                                        </p:tgtEl>
                                      </p:cBhvr>
                                    </p:animEffect>
                                    <p:anim calcmode="lin" valueType="num">
                                      <p:cBhvr additive="repl">
                                        <p:cTn id="56" dur="1000" fill="hold"/>
                                        <p:tgtEl>
                                          <p:spTgt spid="9218">
                                            <p:txEl>
                                              <p:pRg st="5" end="5"/>
                                            </p:txEl>
                                          </p:spTgt>
                                        </p:tgtEl>
                                        <p:attrNameLst>
                                          <p:attrName>ppt_x</p:attrName>
                                        </p:attrNameLst>
                                      </p:cBhvr>
                                      <p:tavLst>
                                        <p:tav tm="100000">
                                          <p:val>
                                            <p:strVal val="#ppt_x-.1"/>
                                          </p:val>
                                        </p:tav>
                                        <p:tav tm="100000">
                                          <p:val>
                                            <p:strVal val="#ppt_x"/>
                                          </p:val>
                                        </p:tav>
                                      </p:tavLst>
                                    </p:anim>
                                    <p:anim calcmode="lin" valueType="num">
                                      <p:cBhvr additive="repl">
                                        <p:cTn id="57" dur="1000" fill="hold"/>
                                        <p:tgtEl>
                                          <p:spTgt spid="9218">
                                            <p:txEl>
                                              <p:pRg st="5" end="5"/>
                                            </p:txEl>
                                          </p:spTgt>
                                        </p:tgtEl>
                                        <p:attrNameLst>
                                          <p:attrName>ppt_y</p:attrName>
                                        </p:attrNameLst>
                                      </p:cBhvr>
                                      <p:tavLst>
                                        <p:tav tm="10000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2050" name="Picture 2" descr="下边框"/>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051" name="Picture 3" descr="后退">
            <a:hlinkClick r:id="" action="ppaction://hlinkshowjump?jump=lastslideviewed" highlightClick="1"/>
          </p:cNvPr>
          <p:cNvPicPr>
            <a:picLocks noChangeAspect="1" noChangeArrowheads="1"/>
          </p:cNvPicPr>
          <p:nvPr/>
        </p:nvPicPr>
        <p:blipFill>
          <a:blip r:embed="rId5"/>
          <a:srcRect/>
          <a:stretch>
            <a:fillRect/>
          </a:stretch>
        </p:blipFill>
        <p:spPr bwMode="auto">
          <a:xfrm>
            <a:off x="6916738" y="6364288"/>
            <a:ext cx="1039812" cy="520700"/>
          </a:xfrm>
          <a:prstGeom prst="rect">
            <a:avLst/>
          </a:prstGeom>
          <a:noFill/>
          <a:ln w="9525">
            <a:noFill/>
            <a:miter lim="800000"/>
            <a:headEnd/>
            <a:tailEnd/>
          </a:ln>
        </p:spPr>
      </p:pic>
      <p:pic>
        <p:nvPicPr>
          <p:cNvPr id="2052" name="Picture 4" descr="目录">
            <a:hlinkClick r:id="" action="ppaction://noaction" highlightClick="1"/>
          </p:cNvPr>
          <p:cNvPicPr>
            <a:picLocks noChangeAspect="1" noChangeArrowheads="1"/>
          </p:cNvPicPr>
          <p:nvPr/>
        </p:nvPicPr>
        <p:blipFill>
          <a:blip r:embed="rId6"/>
          <a:srcRect/>
          <a:stretch>
            <a:fillRect/>
          </a:stretch>
        </p:blipFill>
        <p:spPr bwMode="auto">
          <a:xfrm>
            <a:off x="3603625" y="6364288"/>
            <a:ext cx="1039813" cy="520700"/>
          </a:xfrm>
          <a:prstGeom prst="rect">
            <a:avLst/>
          </a:prstGeom>
          <a:noFill/>
          <a:ln w="9525">
            <a:noFill/>
            <a:miter lim="800000"/>
            <a:headEnd/>
            <a:tailEnd/>
          </a:ln>
        </p:spPr>
      </p:pic>
      <p:pic>
        <p:nvPicPr>
          <p:cNvPr id="2053" name="Picture 5" descr="上一页">
            <a:hlinkClick r:id="" action="ppaction://hlinkshowjump?jump=previousslide" highlightClick="1"/>
          </p:cNvPr>
          <p:cNvPicPr>
            <a:picLocks noChangeAspect="1" noChangeArrowheads="1"/>
          </p:cNvPicPr>
          <p:nvPr/>
        </p:nvPicPr>
        <p:blipFill>
          <a:blip r:embed="rId7"/>
          <a:srcRect/>
          <a:stretch>
            <a:fillRect/>
          </a:stretch>
        </p:blipFill>
        <p:spPr bwMode="auto">
          <a:xfrm>
            <a:off x="4684713" y="6364288"/>
            <a:ext cx="1039812" cy="520700"/>
          </a:xfrm>
          <a:prstGeom prst="rect">
            <a:avLst/>
          </a:prstGeom>
          <a:noFill/>
          <a:ln w="9525">
            <a:noFill/>
            <a:miter lim="800000"/>
            <a:headEnd/>
            <a:tailEnd/>
          </a:ln>
        </p:spPr>
      </p:pic>
      <p:pic>
        <p:nvPicPr>
          <p:cNvPr id="2054" name="Picture 6" descr="退出">
            <a:hlinkClick r:id="" action="ppaction://hlinkshowjump?jump=endshow" highlightClick="1"/>
          </p:cNvPr>
          <p:cNvPicPr>
            <a:picLocks noChangeAspect="1" noChangeArrowheads="1"/>
          </p:cNvPicPr>
          <p:nvPr/>
        </p:nvPicPr>
        <p:blipFill>
          <a:blip r:embed="rId8"/>
          <a:srcRect/>
          <a:stretch>
            <a:fillRect/>
          </a:stretch>
        </p:blipFill>
        <p:spPr bwMode="auto">
          <a:xfrm>
            <a:off x="8027988" y="6364288"/>
            <a:ext cx="1039812" cy="520700"/>
          </a:xfrm>
          <a:prstGeom prst="rect">
            <a:avLst/>
          </a:prstGeom>
          <a:noFill/>
          <a:ln w="9525">
            <a:noFill/>
            <a:miter lim="800000"/>
            <a:headEnd/>
            <a:tailEnd/>
          </a:ln>
        </p:spPr>
      </p:pic>
      <p:pic>
        <p:nvPicPr>
          <p:cNvPr id="2055" name="Picture 7" descr="下一页">
            <a:hlinkClick r:id="" action="ppaction://hlinkshowjump?jump=nextslide" highlightClick="1"/>
          </p:cNvPr>
          <p:cNvPicPr>
            <a:picLocks noChangeAspect="1" noChangeArrowheads="1"/>
          </p:cNvPicPr>
          <p:nvPr/>
        </p:nvPicPr>
        <p:blipFill>
          <a:blip r:embed="rId9"/>
          <a:srcRect/>
          <a:stretch>
            <a:fillRect/>
          </a:stretch>
        </p:blipFill>
        <p:spPr bwMode="auto">
          <a:xfrm>
            <a:off x="5795963" y="6337300"/>
            <a:ext cx="1039812" cy="520700"/>
          </a:xfrm>
          <a:prstGeom prst="rect">
            <a:avLst/>
          </a:prstGeom>
          <a:noFill/>
          <a:ln w="9525">
            <a:noFill/>
            <a:miter lim="800000"/>
            <a:headEnd/>
            <a:tailEnd/>
          </a:ln>
        </p:spPr>
      </p:pic>
      <p:pic>
        <p:nvPicPr>
          <p:cNvPr id="2056" name="Picture 8" descr="主页">
            <a:hlinkClick r:id="" action="ppaction://hlinkshowjump?jump=firstslide" highlightClick="1"/>
          </p:cNvPr>
          <p:cNvPicPr>
            <a:picLocks noChangeAspect="1" noChangeArrowheads="1"/>
          </p:cNvPicPr>
          <p:nvPr/>
        </p:nvPicPr>
        <p:blipFill>
          <a:blip r:embed="rId10"/>
          <a:srcRect/>
          <a:stretch>
            <a:fillRect/>
          </a:stretch>
        </p:blipFill>
        <p:spPr bwMode="auto">
          <a:xfrm>
            <a:off x="2522538" y="6364288"/>
            <a:ext cx="1041400" cy="520700"/>
          </a:xfrm>
          <a:prstGeom prst="rect">
            <a:avLst/>
          </a:prstGeom>
          <a:noFill/>
          <a:ln w="9525">
            <a:noFill/>
            <a:miter lim="800000"/>
            <a:headEnd/>
            <a:tailEnd/>
          </a:ln>
        </p:spPr>
      </p:pic>
      <p:pic>
        <p:nvPicPr>
          <p:cNvPr id="2057" name="Picture 9" descr="上边框"/>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2058" name="Text Box 11"/>
          <p:cNvSpPr txBox="1">
            <a:spLocks noChangeArrowheads="1"/>
          </p:cNvSpPr>
          <p:nvPr/>
        </p:nvSpPr>
        <p:spPr bwMode="auto">
          <a:xfrm>
            <a:off x="0" y="0"/>
            <a:ext cx="6083717" cy="707886"/>
          </a:xfrm>
          <a:prstGeom prst="rect">
            <a:avLst/>
          </a:prstGeom>
          <a:noFill/>
          <a:ln w="9525">
            <a:noFill/>
            <a:miter lim="800000"/>
            <a:headEnd/>
            <a:tailEnd/>
          </a:ln>
        </p:spPr>
        <p:txBody>
          <a:bodyPr wrap="none">
            <a:spAutoFit/>
          </a:bodyPr>
          <a:lstStyle/>
          <a:p>
            <a:pPr algn="l">
              <a:lnSpc>
                <a:spcPct val="100000"/>
              </a:lnSpc>
            </a:pPr>
            <a:r>
              <a:rPr lang="zh-CN" altLang="en-US" sz="4000" dirty="0" smtClean="0">
                <a:solidFill>
                  <a:schemeClr val="bg1"/>
                </a:solidFill>
                <a:latin typeface="隶书" pitchFamily="49" charset="-122"/>
                <a:ea typeface="隶书" pitchFamily="49" charset="-122"/>
              </a:rPr>
              <a:t>课题一   教育</a:t>
            </a:r>
            <a:r>
              <a:rPr lang="zh-CN" altLang="en-US" sz="4000" dirty="0">
                <a:solidFill>
                  <a:schemeClr val="bg1"/>
                </a:solidFill>
                <a:latin typeface="隶书" pitchFamily="49" charset="-122"/>
                <a:ea typeface="隶书" pitchFamily="49" charset="-122"/>
              </a:rPr>
              <a:t>政策与法规</a:t>
            </a:r>
            <a:endParaRPr lang="en-US" altLang="zh-CN" sz="4000" dirty="0">
              <a:solidFill>
                <a:schemeClr val="bg1"/>
              </a:solidFill>
              <a:latin typeface="隶书" pitchFamily="49" charset="-122"/>
              <a:ea typeface="隶书" pitchFamily="49" charset="-122"/>
            </a:endParaRPr>
          </a:p>
        </p:txBody>
      </p:sp>
      <p:sp>
        <p:nvSpPr>
          <p:cNvPr id="2059" name="Text Box 13">
            <a:hlinkClick r:id="rId12" action="ppaction://hlinksldjump"/>
          </p:cNvPr>
          <p:cNvSpPr txBox="1">
            <a:spLocks noChangeArrowheads="1"/>
          </p:cNvSpPr>
          <p:nvPr/>
        </p:nvSpPr>
        <p:spPr bwMode="auto">
          <a:xfrm>
            <a:off x="990604" y="4286256"/>
            <a:ext cx="3743332" cy="461665"/>
          </a:xfrm>
          <a:prstGeom prst="rect">
            <a:avLst/>
          </a:prstGeom>
          <a:noFill/>
          <a:ln w="9525">
            <a:noFill/>
            <a:miter lim="800000"/>
            <a:headEnd/>
            <a:tailEnd/>
          </a:ln>
        </p:spPr>
        <p:txBody>
          <a:bodyPr wrap="none">
            <a:spAutoFit/>
          </a:bodyPr>
          <a:lstStyle/>
          <a:p>
            <a:pPr algn="l">
              <a:lnSpc>
                <a:spcPct val="100000"/>
              </a:lnSpc>
            </a:pPr>
            <a:r>
              <a:rPr lang="zh-CN" altLang="en-US" sz="2400" b="1" u="sng" dirty="0">
                <a:latin typeface="宋体" pitchFamily="2" charset="-122"/>
                <a:ea typeface="宋体" pitchFamily="2" charset="-122"/>
              </a:rPr>
              <a:t>第一节 我国教育政策概述</a:t>
            </a:r>
          </a:p>
        </p:txBody>
      </p:sp>
      <p:sp>
        <p:nvSpPr>
          <p:cNvPr id="2060" name="Text Box 14">
            <a:hlinkClick r:id="rId13" action="ppaction://hlinksldjump"/>
          </p:cNvPr>
          <p:cNvSpPr txBox="1">
            <a:spLocks noChangeArrowheads="1"/>
          </p:cNvSpPr>
          <p:nvPr/>
        </p:nvSpPr>
        <p:spPr bwMode="auto">
          <a:xfrm>
            <a:off x="1014416" y="4803781"/>
            <a:ext cx="4057650" cy="461665"/>
          </a:xfrm>
          <a:prstGeom prst="rect">
            <a:avLst/>
          </a:prstGeom>
          <a:noFill/>
          <a:ln w="9525">
            <a:noFill/>
            <a:miter lim="800000"/>
            <a:headEnd/>
            <a:tailEnd/>
          </a:ln>
        </p:spPr>
        <p:txBody>
          <a:bodyPr>
            <a:spAutoFit/>
          </a:bodyPr>
          <a:lstStyle/>
          <a:p>
            <a:r>
              <a:rPr lang="zh-CN" altLang="en-US" sz="2400" b="1" u="sng" dirty="0">
                <a:latin typeface="宋体" pitchFamily="2" charset="-122"/>
                <a:ea typeface="宋体" pitchFamily="2" charset="-122"/>
              </a:rPr>
              <a:t>第二节 我国教育法律体系</a:t>
            </a:r>
          </a:p>
        </p:txBody>
      </p:sp>
      <p:sp>
        <p:nvSpPr>
          <p:cNvPr id="2061" name="Text Box 15">
            <a:hlinkClick r:id="rId14" action="ppaction://hlinksldjump"/>
          </p:cNvPr>
          <p:cNvSpPr txBox="1">
            <a:spLocks noChangeArrowheads="1"/>
          </p:cNvSpPr>
          <p:nvPr/>
        </p:nvSpPr>
        <p:spPr bwMode="auto">
          <a:xfrm>
            <a:off x="998541" y="5281618"/>
            <a:ext cx="3556000" cy="461665"/>
          </a:xfrm>
          <a:prstGeom prst="rect">
            <a:avLst/>
          </a:prstGeom>
          <a:noFill/>
          <a:ln w="9525">
            <a:noFill/>
            <a:miter lim="800000"/>
            <a:headEnd/>
            <a:tailEnd/>
          </a:ln>
        </p:spPr>
        <p:txBody>
          <a:bodyPr>
            <a:spAutoFit/>
          </a:bodyPr>
          <a:lstStyle/>
          <a:p>
            <a:r>
              <a:rPr lang="zh-CN" altLang="en-US" sz="2400" b="1" u="sng" dirty="0">
                <a:latin typeface="宋体" pitchFamily="2" charset="-122"/>
                <a:ea typeface="宋体" pitchFamily="2" charset="-122"/>
              </a:rPr>
              <a:t>第三节 教育法律责任</a:t>
            </a:r>
          </a:p>
        </p:txBody>
      </p:sp>
      <p:sp>
        <p:nvSpPr>
          <p:cNvPr id="18" name="矩形 17"/>
          <p:cNvSpPr/>
          <p:nvPr/>
        </p:nvSpPr>
        <p:spPr>
          <a:xfrm>
            <a:off x="857224" y="1500174"/>
            <a:ext cx="7358114" cy="2677656"/>
          </a:xfrm>
          <a:prstGeom prst="rect">
            <a:avLst/>
          </a:prstGeom>
        </p:spPr>
        <p:txBody>
          <a:bodyPr wrap="square">
            <a:spAutoFit/>
          </a:bodyPr>
          <a:lstStyle/>
          <a:p>
            <a:r>
              <a:rPr lang="zh-CN" altLang="en-US" sz="2400" b="1" dirty="0" smtClean="0">
                <a:latin typeface="+mn-ea"/>
              </a:rPr>
              <a:t>    教育政策与法规是以教育学和法学等理论为基础，综合研究教育政策与法律现象的一门学科。旨在使学习者通过对本门课程的学习，比较全面、系统地掌握我国当前的教育政策和有关教育法的基本原理、基本知识、基本概念和基本法律制度，增强教育法制观念，提高法律素养，在未来的教育实践中真正做到知法、懂法，从而自觉守法和善于用法。</a:t>
            </a:r>
            <a:endParaRPr lang="zh-CN" altLang="en-US" sz="2400" b="1" dirty="0">
              <a:latin typeface="+mn-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3074" name="Picture 2" descr="下边框"/>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3075" name="Picture 3" descr="后退">
            <a:hlinkClick r:id="" action="ppaction://hlinkshowjump?jump=lastslideviewed" highlightClick="1"/>
          </p:cNvPr>
          <p:cNvPicPr>
            <a:picLocks noChangeAspect="1" noChangeArrowheads="1"/>
          </p:cNvPicPr>
          <p:nvPr/>
        </p:nvPicPr>
        <p:blipFill>
          <a:blip r:embed="rId5"/>
          <a:srcRect/>
          <a:stretch>
            <a:fillRect/>
          </a:stretch>
        </p:blipFill>
        <p:spPr bwMode="auto">
          <a:xfrm>
            <a:off x="6916738" y="6364288"/>
            <a:ext cx="1039812" cy="520700"/>
          </a:xfrm>
          <a:prstGeom prst="rect">
            <a:avLst/>
          </a:prstGeom>
          <a:noFill/>
          <a:ln w="9525">
            <a:noFill/>
            <a:miter lim="800000"/>
            <a:headEnd/>
            <a:tailEnd/>
          </a:ln>
        </p:spPr>
      </p:pic>
      <p:pic>
        <p:nvPicPr>
          <p:cNvPr id="3076" name="Picture 4" descr="目录">
            <a:hlinkClick r:id="" action="ppaction://noaction" highlightClick="1"/>
          </p:cNvPr>
          <p:cNvPicPr>
            <a:picLocks noChangeAspect="1" noChangeArrowheads="1"/>
          </p:cNvPicPr>
          <p:nvPr/>
        </p:nvPicPr>
        <p:blipFill>
          <a:blip r:embed="rId6"/>
          <a:srcRect/>
          <a:stretch>
            <a:fillRect/>
          </a:stretch>
        </p:blipFill>
        <p:spPr bwMode="auto">
          <a:xfrm>
            <a:off x="3603625" y="6364288"/>
            <a:ext cx="1039813" cy="520700"/>
          </a:xfrm>
          <a:prstGeom prst="rect">
            <a:avLst/>
          </a:prstGeom>
          <a:noFill/>
          <a:ln w="9525">
            <a:noFill/>
            <a:miter lim="800000"/>
            <a:headEnd/>
            <a:tailEnd/>
          </a:ln>
        </p:spPr>
      </p:pic>
      <p:pic>
        <p:nvPicPr>
          <p:cNvPr id="3077" name="Picture 5" descr="上一页">
            <a:hlinkClick r:id="" action="ppaction://hlinkshowjump?jump=previousslide" highlightClick="1"/>
          </p:cNvPr>
          <p:cNvPicPr>
            <a:picLocks noChangeAspect="1" noChangeArrowheads="1"/>
          </p:cNvPicPr>
          <p:nvPr/>
        </p:nvPicPr>
        <p:blipFill>
          <a:blip r:embed="rId7"/>
          <a:srcRect/>
          <a:stretch>
            <a:fillRect/>
          </a:stretch>
        </p:blipFill>
        <p:spPr bwMode="auto">
          <a:xfrm>
            <a:off x="4684713" y="6364288"/>
            <a:ext cx="1039812" cy="520700"/>
          </a:xfrm>
          <a:prstGeom prst="rect">
            <a:avLst/>
          </a:prstGeom>
          <a:noFill/>
          <a:ln w="9525">
            <a:noFill/>
            <a:miter lim="800000"/>
            <a:headEnd/>
            <a:tailEnd/>
          </a:ln>
        </p:spPr>
      </p:pic>
      <p:pic>
        <p:nvPicPr>
          <p:cNvPr id="3078" name="Picture 6" descr="退出">
            <a:hlinkClick r:id="" action="ppaction://hlinkshowjump?jump=endshow" highlightClick="1"/>
          </p:cNvPr>
          <p:cNvPicPr>
            <a:picLocks noChangeAspect="1" noChangeArrowheads="1"/>
          </p:cNvPicPr>
          <p:nvPr/>
        </p:nvPicPr>
        <p:blipFill>
          <a:blip r:embed="rId8"/>
          <a:srcRect/>
          <a:stretch>
            <a:fillRect/>
          </a:stretch>
        </p:blipFill>
        <p:spPr bwMode="auto">
          <a:xfrm>
            <a:off x="8027988" y="6364288"/>
            <a:ext cx="1039812" cy="520700"/>
          </a:xfrm>
          <a:prstGeom prst="rect">
            <a:avLst/>
          </a:prstGeom>
          <a:noFill/>
          <a:ln w="9525">
            <a:noFill/>
            <a:miter lim="800000"/>
            <a:headEnd/>
            <a:tailEnd/>
          </a:ln>
        </p:spPr>
      </p:pic>
      <p:pic>
        <p:nvPicPr>
          <p:cNvPr id="3079" name="Picture 7" descr="下一页">
            <a:hlinkClick r:id="" action="ppaction://hlinkshowjump?jump=nextslide" highlightClick="1"/>
          </p:cNvPr>
          <p:cNvPicPr>
            <a:picLocks noChangeAspect="1" noChangeArrowheads="1"/>
          </p:cNvPicPr>
          <p:nvPr/>
        </p:nvPicPr>
        <p:blipFill>
          <a:blip r:embed="rId9"/>
          <a:srcRect/>
          <a:stretch>
            <a:fillRect/>
          </a:stretch>
        </p:blipFill>
        <p:spPr bwMode="auto">
          <a:xfrm>
            <a:off x="5795963" y="6364288"/>
            <a:ext cx="1039812" cy="520700"/>
          </a:xfrm>
          <a:prstGeom prst="rect">
            <a:avLst/>
          </a:prstGeom>
          <a:noFill/>
          <a:ln w="9525">
            <a:noFill/>
            <a:miter lim="800000"/>
            <a:headEnd/>
            <a:tailEnd/>
          </a:ln>
        </p:spPr>
      </p:pic>
      <p:pic>
        <p:nvPicPr>
          <p:cNvPr id="3080" name="Picture 8" descr="主页">
            <a:hlinkClick r:id="" action="ppaction://hlinkshowjump?jump=firstslide" highlightClick="1"/>
          </p:cNvPr>
          <p:cNvPicPr>
            <a:picLocks noChangeAspect="1" noChangeArrowheads="1"/>
          </p:cNvPicPr>
          <p:nvPr/>
        </p:nvPicPr>
        <p:blipFill>
          <a:blip r:embed="rId10"/>
          <a:srcRect/>
          <a:stretch>
            <a:fillRect/>
          </a:stretch>
        </p:blipFill>
        <p:spPr bwMode="auto">
          <a:xfrm>
            <a:off x="2522538" y="6364288"/>
            <a:ext cx="1041400" cy="520700"/>
          </a:xfrm>
          <a:prstGeom prst="rect">
            <a:avLst/>
          </a:prstGeom>
          <a:noFill/>
          <a:ln w="9525">
            <a:noFill/>
            <a:miter lim="800000"/>
            <a:headEnd/>
            <a:tailEnd/>
          </a:ln>
        </p:spPr>
      </p:pic>
      <p:pic>
        <p:nvPicPr>
          <p:cNvPr id="6153" name="Picture 9" descr="上边框"/>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a:effectLst>
            <a:outerShdw dist="107763" dir="18900000" algn="ctr" rotWithShape="0">
              <a:srgbClr val="808080">
                <a:alpha val="50000"/>
              </a:srgbClr>
            </a:outerShdw>
          </a:effectLst>
        </p:spPr>
      </p:pic>
      <p:sp>
        <p:nvSpPr>
          <p:cNvPr id="6154" name="Text Box 12"/>
          <p:cNvSpPr txBox="1">
            <a:spLocks noChangeArrowheads="1"/>
          </p:cNvSpPr>
          <p:nvPr/>
        </p:nvSpPr>
        <p:spPr bwMode="auto">
          <a:xfrm>
            <a:off x="168275" y="927100"/>
            <a:ext cx="6223479"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  项目</a:t>
            </a:r>
            <a:r>
              <a:rPr lang="en-US" altLang="zh-CN" sz="3600" b="1" dirty="0" smtClean="0">
                <a:latin typeface="楷体_GB2312" pitchFamily="49" charset="-122"/>
                <a:ea typeface="楷体_GB2312" pitchFamily="49" charset="-122"/>
              </a:rPr>
              <a:t>1</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我国教育政策概述</a:t>
            </a:r>
          </a:p>
        </p:txBody>
      </p:sp>
      <p:sp>
        <p:nvSpPr>
          <p:cNvPr id="3083" name="Text Box 18"/>
          <p:cNvSpPr txBox="1">
            <a:spLocks noChangeArrowheads="1"/>
          </p:cNvSpPr>
          <p:nvPr/>
        </p:nvSpPr>
        <p:spPr bwMode="auto">
          <a:xfrm>
            <a:off x="177800" y="1825625"/>
            <a:ext cx="3778250" cy="519113"/>
          </a:xfrm>
          <a:prstGeom prst="rect">
            <a:avLst/>
          </a:prstGeom>
          <a:solidFill>
            <a:srgbClr val="FFCCCC"/>
          </a:solidFill>
          <a:ln w="9525">
            <a:noFill/>
            <a:miter lim="800000"/>
            <a:headEnd/>
            <a:tailEnd/>
          </a:ln>
        </p:spPr>
        <p:txBody>
          <a:bodyPr>
            <a:spAutoFit/>
          </a:bodyPr>
          <a:lstStyle/>
          <a:p>
            <a:pPr algn="l">
              <a:lnSpc>
                <a:spcPct val="100000"/>
              </a:lnSpc>
            </a:pPr>
            <a:r>
              <a:rPr lang="zh-CN" altLang="en-US" sz="2800" dirty="0">
                <a:latin typeface="黑体" pitchFamily="2" charset="-122"/>
                <a:ea typeface="黑体" pitchFamily="2" charset="-122"/>
              </a:rPr>
              <a:t>一、教育政策介绍</a:t>
            </a:r>
          </a:p>
        </p:txBody>
      </p:sp>
      <p:sp>
        <p:nvSpPr>
          <p:cNvPr id="3084" name="Text Box 19"/>
          <p:cNvSpPr txBox="1">
            <a:spLocks noChangeArrowheads="1"/>
          </p:cNvSpPr>
          <p:nvPr/>
        </p:nvSpPr>
        <p:spPr bwMode="auto">
          <a:xfrm>
            <a:off x="0" y="0"/>
            <a:ext cx="6083717"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课题一   教育</a:t>
            </a:r>
            <a:r>
              <a:rPr lang="zh-CN" altLang="en-US" sz="4000" dirty="0">
                <a:solidFill>
                  <a:schemeClr val="bg1"/>
                </a:solidFill>
                <a:latin typeface="隶书" pitchFamily="49" charset="-122"/>
                <a:ea typeface="隶书" pitchFamily="49" charset="-122"/>
              </a:rPr>
              <a:t>政策与法规</a:t>
            </a:r>
          </a:p>
        </p:txBody>
      </p:sp>
      <p:sp>
        <p:nvSpPr>
          <p:cNvPr id="3087" name="AutoShape 15"/>
          <p:cNvSpPr>
            <a:spLocks noChangeArrowheads="1"/>
          </p:cNvSpPr>
          <p:nvPr/>
        </p:nvSpPr>
        <p:spPr bwMode="auto">
          <a:xfrm>
            <a:off x="228600" y="2409825"/>
            <a:ext cx="8651875" cy="3779758"/>
          </a:xfrm>
          <a:prstGeom prst="flowChartAlternateProcess">
            <a:avLst/>
          </a:prstGeom>
          <a:solidFill>
            <a:srgbClr val="CCFF66"/>
          </a:solidFill>
          <a:ln w="9525" algn="ctr">
            <a:noFill/>
            <a:miter lim="800000"/>
            <a:headEnd/>
            <a:tailEnd/>
          </a:ln>
          <a:effectLst>
            <a:outerShdw dist="107763" dir="13500000" algn="ctr" rotWithShape="0">
              <a:srgbClr val="808080">
                <a:alpha val="50000"/>
              </a:srgbClr>
            </a:outerShdw>
          </a:effectLst>
        </p:spPr>
        <p:txBody>
          <a:bodyPr anchor="ctr">
            <a:spAutoFit/>
          </a:bodyPr>
          <a:lstStyle/>
          <a:p>
            <a:pPr algn="l">
              <a:lnSpc>
                <a:spcPct val="100000"/>
              </a:lnSpc>
              <a:defRPr/>
            </a:pPr>
            <a:r>
              <a:rPr lang="zh-CN" altLang="en-US" sz="2400" dirty="0">
                <a:latin typeface="黑体" pitchFamily="2" charset="-122"/>
                <a:ea typeface="黑体" pitchFamily="2" charset="-122"/>
              </a:rPr>
              <a:t>（一</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教育政策的含义</a:t>
            </a:r>
          </a:p>
          <a:p>
            <a:pPr algn="l">
              <a:lnSpc>
                <a:spcPct val="100000"/>
              </a:lnSpc>
              <a:defRPr/>
            </a:pPr>
            <a:r>
              <a:rPr lang="zh-CN" altLang="en-US" sz="2400" dirty="0">
                <a:solidFill>
                  <a:srgbClr val="000000"/>
                </a:solidFill>
                <a:latin typeface="+mn-ea"/>
              </a:rPr>
              <a:t>   </a:t>
            </a:r>
            <a:r>
              <a:rPr lang="zh-CN" altLang="en-US" sz="2400" dirty="0" smtClean="0">
                <a:solidFill>
                  <a:srgbClr val="000000"/>
                </a:solidFill>
                <a:latin typeface="+mn-ea"/>
              </a:rPr>
              <a:t>  </a:t>
            </a:r>
            <a:r>
              <a:rPr lang="zh-CN" altLang="en-US" sz="2400" b="1" dirty="0" smtClean="0">
                <a:latin typeface="+mn-ea"/>
              </a:rPr>
              <a:t>教育</a:t>
            </a:r>
            <a:r>
              <a:rPr lang="zh-CN" altLang="en-US" sz="2400" b="1" dirty="0">
                <a:latin typeface="+mn-ea"/>
              </a:rPr>
              <a:t>政策是一个政党和国家在一定历史时期内为实现一定的教育目标而制定的调整国家与教育、社会与教育内部各种关系之间的行为依据和准则。它作为党和国家基本政策的一个重要组成部分，教育政策是依据党和国家在一定历史时期的基本任务、基本方针，由党和国家制定的，而不是个人制定的；是一定历史时期的产物，是一种行为准则，它决定着政党和国家在教育方面的工作方向和措施，而不仅仅是种思想。不同性质的政党或国家，有不同的教育政策。</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098" name="Picture 2" descr="下边框"/>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4099" name="Picture 3" descr="后退">
            <a:hlinkClick r:id="" action="ppaction://hlinkshowjump?jump=lastslideviewed" highlightClick="1"/>
          </p:cNvPr>
          <p:cNvPicPr>
            <a:picLocks noChangeAspect="1" noChangeArrowheads="1"/>
          </p:cNvPicPr>
          <p:nvPr/>
        </p:nvPicPr>
        <p:blipFill>
          <a:blip r:embed="rId5"/>
          <a:srcRect/>
          <a:stretch>
            <a:fillRect/>
          </a:stretch>
        </p:blipFill>
        <p:spPr bwMode="auto">
          <a:xfrm>
            <a:off x="6916738" y="6364288"/>
            <a:ext cx="1039812" cy="520700"/>
          </a:xfrm>
          <a:prstGeom prst="rect">
            <a:avLst/>
          </a:prstGeom>
          <a:noFill/>
          <a:ln w="9525">
            <a:noFill/>
            <a:miter lim="800000"/>
            <a:headEnd/>
            <a:tailEnd/>
          </a:ln>
        </p:spPr>
      </p:pic>
      <p:pic>
        <p:nvPicPr>
          <p:cNvPr id="4100" name="Picture 4" descr="目录">
            <a:hlinkClick r:id="" action="ppaction://noaction" highlightClick="1"/>
          </p:cNvPr>
          <p:cNvPicPr>
            <a:picLocks noChangeAspect="1" noChangeArrowheads="1"/>
          </p:cNvPicPr>
          <p:nvPr/>
        </p:nvPicPr>
        <p:blipFill>
          <a:blip r:embed="rId6"/>
          <a:srcRect/>
          <a:stretch>
            <a:fillRect/>
          </a:stretch>
        </p:blipFill>
        <p:spPr bwMode="auto">
          <a:xfrm>
            <a:off x="3603625" y="6364288"/>
            <a:ext cx="1039813" cy="520700"/>
          </a:xfrm>
          <a:prstGeom prst="rect">
            <a:avLst/>
          </a:prstGeom>
          <a:noFill/>
          <a:ln w="9525">
            <a:noFill/>
            <a:miter lim="800000"/>
            <a:headEnd/>
            <a:tailEnd/>
          </a:ln>
        </p:spPr>
      </p:pic>
      <p:pic>
        <p:nvPicPr>
          <p:cNvPr id="4101" name="Picture 5" descr="上一页">
            <a:hlinkClick r:id="" action="ppaction://hlinkshowjump?jump=previousslide" highlightClick="1"/>
          </p:cNvPr>
          <p:cNvPicPr>
            <a:picLocks noChangeAspect="1" noChangeArrowheads="1"/>
          </p:cNvPicPr>
          <p:nvPr/>
        </p:nvPicPr>
        <p:blipFill>
          <a:blip r:embed="rId7"/>
          <a:srcRect/>
          <a:stretch>
            <a:fillRect/>
          </a:stretch>
        </p:blipFill>
        <p:spPr bwMode="auto">
          <a:xfrm>
            <a:off x="4684713" y="6364288"/>
            <a:ext cx="1039812" cy="520700"/>
          </a:xfrm>
          <a:prstGeom prst="rect">
            <a:avLst/>
          </a:prstGeom>
          <a:noFill/>
          <a:ln w="9525">
            <a:noFill/>
            <a:miter lim="800000"/>
            <a:headEnd/>
            <a:tailEnd/>
          </a:ln>
        </p:spPr>
      </p:pic>
      <p:pic>
        <p:nvPicPr>
          <p:cNvPr id="4102" name="Picture 6" descr="退出">
            <a:hlinkClick r:id="" action="ppaction://hlinkshowjump?jump=endshow" highlightClick="1"/>
          </p:cNvPr>
          <p:cNvPicPr>
            <a:picLocks noChangeAspect="1" noChangeArrowheads="1"/>
          </p:cNvPicPr>
          <p:nvPr/>
        </p:nvPicPr>
        <p:blipFill>
          <a:blip r:embed="rId8"/>
          <a:srcRect/>
          <a:stretch>
            <a:fillRect/>
          </a:stretch>
        </p:blipFill>
        <p:spPr bwMode="auto">
          <a:xfrm>
            <a:off x="8027988" y="6364288"/>
            <a:ext cx="1039812" cy="520700"/>
          </a:xfrm>
          <a:prstGeom prst="rect">
            <a:avLst/>
          </a:prstGeom>
          <a:noFill/>
          <a:ln w="9525">
            <a:noFill/>
            <a:miter lim="800000"/>
            <a:headEnd/>
            <a:tailEnd/>
          </a:ln>
        </p:spPr>
      </p:pic>
      <p:pic>
        <p:nvPicPr>
          <p:cNvPr id="4103" name="Picture 7" descr="下一页">
            <a:hlinkClick r:id="" action="ppaction://hlinkshowjump?jump=nextslide" highlightClick="1"/>
          </p:cNvPr>
          <p:cNvPicPr>
            <a:picLocks noChangeAspect="1" noChangeArrowheads="1"/>
          </p:cNvPicPr>
          <p:nvPr/>
        </p:nvPicPr>
        <p:blipFill>
          <a:blip r:embed="rId9"/>
          <a:srcRect/>
          <a:stretch>
            <a:fillRect/>
          </a:stretch>
        </p:blipFill>
        <p:spPr bwMode="auto">
          <a:xfrm>
            <a:off x="5795963" y="6364288"/>
            <a:ext cx="1039812" cy="520700"/>
          </a:xfrm>
          <a:prstGeom prst="rect">
            <a:avLst/>
          </a:prstGeom>
          <a:noFill/>
          <a:ln w="9525">
            <a:noFill/>
            <a:miter lim="800000"/>
            <a:headEnd/>
            <a:tailEnd/>
          </a:ln>
        </p:spPr>
      </p:pic>
      <p:pic>
        <p:nvPicPr>
          <p:cNvPr id="4104" name="Picture 8" descr="主页">
            <a:hlinkClick r:id="" action="ppaction://hlinkshowjump?jump=firstslide" highlightClick="1"/>
          </p:cNvPr>
          <p:cNvPicPr>
            <a:picLocks noChangeAspect="1" noChangeArrowheads="1"/>
          </p:cNvPicPr>
          <p:nvPr/>
        </p:nvPicPr>
        <p:blipFill>
          <a:blip r:embed="rId10"/>
          <a:srcRect/>
          <a:stretch>
            <a:fillRect/>
          </a:stretch>
        </p:blipFill>
        <p:spPr bwMode="auto">
          <a:xfrm>
            <a:off x="2522538" y="6364288"/>
            <a:ext cx="1041400" cy="520700"/>
          </a:xfrm>
          <a:prstGeom prst="rect">
            <a:avLst/>
          </a:prstGeom>
          <a:noFill/>
          <a:ln w="9525">
            <a:noFill/>
            <a:miter lim="800000"/>
            <a:headEnd/>
            <a:tailEnd/>
          </a:ln>
        </p:spPr>
      </p:pic>
      <p:pic>
        <p:nvPicPr>
          <p:cNvPr id="4105" name="Picture 9" descr="上边框"/>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4106" name="Text Box 12"/>
          <p:cNvSpPr txBox="1">
            <a:spLocks noChangeArrowheads="1"/>
          </p:cNvSpPr>
          <p:nvPr/>
        </p:nvSpPr>
        <p:spPr bwMode="auto">
          <a:xfrm>
            <a:off x="334963" y="2205038"/>
            <a:ext cx="688975" cy="457200"/>
          </a:xfrm>
          <a:prstGeom prst="rect">
            <a:avLst/>
          </a:prstGeom>
          <a:noFill/>
          <a:ln w="9525">
            <a:noFill/>
            <a:miter lim="800000"/>
            <a:headEnd/>
            <a:tailEnd/>
          </a:ln>
        </p:spPr>
        <p:txBody>
          <a:bodyPr wrap="none">
            <a:spAutoFit/>
          </a:bodyPr>
          <a:lstStyle/>
          <a:p>
            <a:pPr algn="l">
              <a:lnSpc>
                <a:spcPct val="100000"/>
              </a:lnSpc>
            </a:pPr>
            <a:r>
              <a:rPr lang="en-US" altLang="zh-CN">
                <a:latin typeface="Arial" charset="0"/>
                <a:ea typeface="宋体" pitchFamily="2" charset="-122"/>
              </a:rPr>
              <a:t>      </a:t>
            </a:r>
            <a:endParaRPr lang="zh-CN" altLang="en-US">
              <a:latin typeface="Arial" charset="0"/>
              <a:ea typeface="宋体" pitchFamily="2" charset="-122"/>
            </a:endParaRPr>
          </a:p>
        </p:txBody>
      </p:sp>
      <p:sp>
        <p:nvSpPr>
          <p:cNvPr id="4107" name="Text Box 15"/>
          <p:cNvSpPr txBox="1">
            <a:spLocks noChangeArrowheads="1"/>
          </p:cNvSpPr>
          <p:nvPr/>
        </p:nvSpPr>
        <p:spPr bwMode="auto">
          <a:xfrm>
            <a:off x="58738" y="-26988"/>
            <a:ext cx="6083717"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课题一   教育</a:t>
            </a:r>
            <a:r>
              <a:rPr lang="zh-CN" altLang="en-US" sz="4000" dirty="0">
                <a:solidFill>
                  <a:schemeClr val="bg1"/>
                </a:solidFill>
                <a:latin typeface="隶书" pitchFamily="49" charset="-122"/>
                <a:ea typeface="隶书" pitchFamily="49" charset="-122"/>
              </a:rPr>
              <a:t>政策与法规</a:t>
            </a:r>
          </a:p>
        </p:txBody>
      </p:sp>
      <p:sp>
        <p:nvSpPr>
          <p:cNvPr id="7182" name="Text Box 14"/>
          <p:cNvSpPr txBox="1">
            <a:spLocks noChangeArrowheads="1"/>
          </p:cNvSpPr>
          <p:nvPr/>
        </p:nvSpPr>
        <p:spPr bwMode="auto">
          <a:xfrm>
            <a:off x="0" y="1828800"/>
            <a:ext cx="4025900" cy="46166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lnSpc>
                <a:spcPct val="100000"/>
              </a:lnSpc>
              <a:spcBef>
                <a:spcPct val="50000"/>
              </a:spcBef>
              <a:defRPr/>
            </a:pPr>
            <a:r>
              <a:rPr lang="zh-CN" altLang="en-US" sz="2400" dirty="0">
                <a:latin typeface="黑体" pitchFamily="2" charset="-122"/>
                <a:ea typeface="黑体" pitchFamily="2" charset="-122"/>
              </a:rPr>
              <a:t>（二）教育政策的表现形式</a:t>
            </a:r>
          </a:p>
        </p:txBody>
      </p:sp>
      <p:sp>
        <p:nvSpPr>
          <p:cNvPr id="15" name="Text Box 12"/>
          <p:cNvSpPr txBox="1">
            <a:spLocks noChangeArrowheads="1"/>
          </p:cNvSpPr>
          <p:nvPr/>
        </p:nvSpPr>
        <p:spPr bwMode="auto">
          <a:xfrm>
            <a:off x="0" y="850900"/>
            <a:ext cx="5538851"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1</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我国教育政策概述</a:t>
            </a:r>
          </a:p>
        </p:txBody>
      </p:sp>
      <p:sp>
        <p:nvSpPr>
          <p:cNvPr id="4110" name="AutoShape 15"/>
          <p:cNvSpPr>
            <a:spLocks noChangeArrowheads="1"/>
          </p:cNvSpPr>
          <p:nvPr/>
        </p:nvSpPr>
        <p:spPr bwMode="auto">
          <a:xfrm>
            <a:off x="214282" y="2786058"/>
            <a:ext cx="8764618" cy="3166824"/>
          </a:xfrm>
          <a:prstGeom prst="roundRect">
            <a:avLst>
              <a:gd name="adj" fmla="val 16667"/>
            </a:avLst>
          </a:prstGeom>
          <a:solidFill>
            <a:schemeClr val="accent1"/>
          </a:solidFill>
          <a:ln w="9525" algn="ctr">
            <a:solidFill>
              <a:srgbClr val="990000"/>
            </a:solidFill>
            <a:round/>
            <a:headEnd/>
            <a:tailEnd/>
          </a:ln>
          <a:effectLst>
            <a:prstShdw prst="shdw17" dist="17961" dir="2700000">
              <a:srgbClr val="5C0000"/>
            </a:prstShdw>
          </a:effectLst>
        </p:spPr>
        <p:txBody>
          <a:bodyPr wrap="square" anchor="ctr">
            <a:spAutoFit/>
          </a:bodyPr>
          <a:lstStyle/>
          <a:p>
            <a:pPr>
              <a:lnSpc>
                <a:spcPct val="150000"/>
              </a:lnSpc>
              <a:defRPr/>
            </a:pPr>
            <a:r>
              <a:rPr lang="zh-CN" altLang="en-US" sz="2400" dirty="0">
                <a:latin typeface="+mn-ea"/>
              </a:rPr>
              <a:t>   </a:t>
            </a:r>
            <a:r>
              <a:rPr lang="zh-CN" altLang="en-US" sz="2400" dirty="0" smtClean="0">
                <a:latin typeface="+mn-ea"/>
              </a:rPr>
              <a:t>  </a:t>
            </a:r>
            <a:r>
              <a:rPr lang="zh-CN" altLang="en-US" sz="2400" b="1" dirty="0" smtClean="0">
                <a:latin typeface="+mn-ea"/>
              </a:rPr>
              <a:t>教育</a:t>
            </a:r>
            <a:r>
              <a:rPr lang="zh-CN" altLang="en-US" sz="2400" b="1" dirty="0">
                <a:latin typeface="+mn-ea"/>
              </a:rPr>
              <a:t>政策通常体现在党和政府做出的决议、决定、纲领、通知、报告、声明、号召、口号等政策性文件中；或者以党报、党刊、社论等形式发布。我国教育政策性文件的种类、内容极为丰富、它可以表述党和国家在教育问题上的根本大政方针，也可以是某一事件或某一现象的处理性文件。</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5123"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5124"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5125"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5126"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5127"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64288"/>
            <a:ext cx="1039812" cy="520700"/>
          </a:xfrm>
          <a:prstGeom prst="rect">
            <a:avLst/>
          </a:prstGeom>
          <a:noFill/>
          <a:ln w="9525">
            <a:noFill/>
            <a:miter lim="800000"/>
            <a:headEnd/>
            <a:tailEnd/>
          </a:ln>
        </p:spPr>
      </p:pic>
      <p:pic>
        <p:nvPicPr>
          <p:cNvPr id="5128"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5129"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5130" name="Text Box 12"/>
          <p:cNvSpPr txBox="1">
            <a:spLocks noChangeArrowheads="1"/>
          </p:cNvSpPr>
          <p:nvPr/>
        </p:nvSpPr>
        <p:spPr bwMode="auto">
          <a:xfrm>
            <a:off x="165100" y="2293938"/>
            <a:ext cx="8788400" cy="3785652"/>
          </a:xfrm>
          <a:prstGeom prst="rect">
            <a:avLst/>
          </a:prstGeom>
          <a:solidFill>
            <a:srgbClr val="CCFFFF"/>
          </a:solidFill>
          <a:ln w="38100">
            <a:solidFill>
              <a:srgbClr val="800000"/>
            </a:solidFill>
            <a:prstDash val="sysDot"/>
            <a:miter lim="800000"/>
            <a:headEnd/>
            <a:tailEnd/>
          </a:ln>
        </p:spPr>
        <p:txBody>
          <a:bodyPr>
            <a:spAutoFit/>
          </a:bodyPr>
          <a:lstStyle/>
          <a:p>
            <a:pPr>
              <a:defRPr/>
            </a:pPr>
            <a:r>
              <a:rPr lang="zh-CN" altLang="en-US" sz="2400" dirty="0">
                <a:latin typeface="黑体" pitchFamily="2" charset="-122"/>
                <a:ea typeface="黑体" pitchFamily="2" charset="-122"/>
              </a:rPr>
              <a:t>（一</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教育政策的导向功能</a:t>
            </a:r>
          </a:p>
          <a:p>
            <a:pPr>
              <a:defRPr/>
            </a:pPr>
            <a:r>
              <a:rPr lang="zh-CN" altLang="en-US" sz="2400" b="1" dirty="0">
                <a:latin typeface="+mn-ea"/>
              </a:rPr>
              <a:t>教育政策的导向功能通常从两个方面表现出来：</a:t>
            </a:r>
          </a:p>
          <a:p>
            <a:pPr>
              <a:defRPr/>
            </a:pPr>
            <a:r>
              <a:rPr lang="zh-CN" altLang="en-US" sz="2400" b="1" dirty="0">
                <a:latin typeface="+mn-ea"/>
              </a:rPr>
              <a:t>   </a:t>
            </a:r>
            <a:r>
              <a:rPr lang="zh-CN" altLang="en-US" sz="2400" b="1" dirty="0" smtClean="0">
                <a:latin typeface="+mn-ea"/>
              </a:rPr>
              <a:t> </a:t>
            </a:r>
            <a:r>
              <a:rPr lang="en-US" altLang="zh-CN" sz="2400" b="1" dirty="0" smtClean="0">
                <a:latin typeface="+mn-ea"/>
              </a:rPr>
              <a:t>1</a:t>
            </a:r>
            <a:r>
              <a:rPr lang="en-US" altLang="zh-CN" sz="2400" b="1" dirty="0">
                <a:latin typeface="+mn-ea"/>
              </a:rPr>
              <a:t>.</a:t>
            </a:r>
            <a:r>
              <a:rPr lang="zh-CN" altLang="en-US" sz="2400" b="1" dirty="0">
                <a:latin typeface="+mn-ea"/>
              </a:rPr>
              <a:t>为教育事业的发展提出明确的目标。如：</a:t>
            </a:r>
            <a:r>
              <a:rPr lang="en-US" altLang="zh-CN" sz="2400" b="1" dirty="0">
                <a:latin typeface="+mn-ea"/>
              </a:rPr>
              <a:t>《</a:t>
            </a:r>
            <a:r>
              <a:rPr lang="zh-CN" altLang="en-US" sz="2400" b="1" dirty="0">
                <a:latin typeface="+mn-ea"/>
              </a:rPr>
              <a:t>中国教育改革与发展纲要</a:t>
            </a:r>
            <a:r>
              <a:rPr lang="en-US" altLang="zh-CN" sz="2400" b="1" dirty="0">
                <a:latin typeface="+mn-ea"/>
              </a:rPr>
              <a:t>》</a:t>
            </a:r>
            <a:r>
              <a:rPr lang="zh-CN" altLang="en-US" sz="2400" b="1" dirty="0">
                <a:latin typeface="+mn-ea"/>
              </a:rPr>
              <a:t>就为上世纪末我国教育发展的总目标作了如下规定，“全民受教育水平有明显提高；城乡劳动者的职前、职后教育有较大的发展，各类专门人才的拥有量基本满足现代化建设的需要；形成具有中国特色的、面向</a:t>
            </a:r>
            <a:r>
              <a:rPr lang="en-US" altLang="zh-CN" sz="2400" b="1" dirty="0">
                <a:latin typeface="+mn-ea"/>
              </a:rPr>
              <a:t>21</a:t>
            </a:r>
            <a:r>
              <a:rPr lang="zh-CN" altLang="en-US" sz="2400" b="1" dirty="0">
                <a:latin typeface="+mn-ea"/>
              </a:rPr>
              <a:t>世纪的社会主义教育体系的基本框架。”</a:t>
            </a:r>
          </a:p>
          <a:p>
            <a:pPr>
              <a:defRPr/>
            </a:pPr>
            <a:r>
              <a:rPr lang="zh-CN" altLang="en-US" sz="2400" b="1" dirty="0">
                <a:latin typeface="+mn-ea"/>
              </a:rPr>
              <a:t>   </a:t>
            </a:r>
            <a:r>
              <a:rPr lang="zh-CN" altLang="en-US" sz="2400" b="1" dirty="0" smtClean="0">
                <a:latin typeface="+mn-ea"/>
              </a:rPr>
              <a:t> </a:t>
            </a:r>
            <a:r>
              <a:rPr lang="en-US" altLang="zh-CN" sz="2400" b="1" dirty="0" smtClean="0">
                <a:latin typeface="+mn-ea"/>
              </a:rPr>
              <a:t>2</a:t>
            </a:r>
            <a:r>
              <a:rPr lang="en-US" altLang="zh-CN" sz="2400" b="1" dirty="0">
                <a:latin typeface="+mn-ea"/>
              </a:rPr>
              <a:t>.</a:t>
            </a:r>
            <a:r>
              <a:rPr lang="zh-CN" altLang="en-US" sz="2400" b="1" dirty="0">
                <a:latin typeface="+mn-ea"/>
              </a:rPr>
              <a:t>是推出了一整套旨在促进教育事业发展、实现教育政策目标规定行为规范的行动准则或重大措施。 </a:t>
            </a:r>
          </a:p>
        </p:txBody>
      </p:sp>
      <p:sp>
        <p:nvSpPr>
          <p:cNvPr id="5131" name="Text Box 14"/>
          <p:cNvSpPr txBox="1">
            <a:spLocks noChangeArrowheads="1"/>
          </p:cNvSpPr>
          <p:nvPr/>
        </p:nvSpPr>
        <p:spPr bwMode="auto">
          <a:xfrm>
            <a:off x="152400" y="1762125"/>
            <a:ext cx="3384550" cy="519113"/>
          </a:xfrm>
          <a:prstGeom prst="rect">
            <a:avLst/>
          </a:prstGeom>
          <a:noFill/>
          <a:ln w="9525">
            <a:noFill/>
            <a:miter lim="800000"/>
            <a:headEnd/>
            <a:tailEnd/>
          </a:ln>
        </p:spPr>
        <p:txBody>
          <a:bodyPr wrap="none">
            <a:spAutoFit/>
          </a:bodyPr>
          <a:lstStyle/>
          <a:p>
            <a:pPr algn="l">
              <a:lnSpc>
                <a:spcPct val="100000"/>
              </a:lnSpc>
            </a:pPr>
            <a:r>
              <a:rPr lang="zh-CN" altLang="en-US" sz="2800" dirty="0">
                <a:latin typeface="黑体" pitchFamily="2" charset="-122"/>
                <a:ea typeface="黑体" pitchFamily="2" charset="-122"/>
              </a:rPr>
              <a:t>二、教育政策的功能</a:t>
            </a:r>
          </a:p>
        </p:txBody>
      </p:sp>
      <p:sp>
        <p:nvSpPr>
          <p:cNvPr id="5132" name="Text Box 17"/>
          <p:cNvSpPr txBox="1">
            <a:spLocks noChangeArrowheads="1"/>
          </p:cNvSpPr>
          <p:nvPr/>
        </p:nvSpPr>
        <p:spPr bwMode="auto">
          <a:xfrm>
            <a:off x="58738" y="-26988"/>
            <a:ext cx="5827236" cy="707886"/>
          </a:xfrm>
          <a:prstGeom prst="rect">
            <a:avLst/>
          </a:prstGeom>
          <a:noFill/>
          <a:ln w="9525">
            <a:noFill/>
            <a:miter lim="800000"/>
            <a:headEnd/>
            <a:tailEnd/>
          </a:ln>
        </p:spPr>
        <p:txBody>
          <a:bodyPr wrap="none">
            <a:spAutoFit/>
          </a:bodyPr>
          <a:lstStyle/>
          <a:p>
            <a:r>
              <a:rPr lang="zh-CN" altLang="en-US" sz="4000" dirty="0" smtClean="0">
                <a:solidFill>
                  <a:schemeClr val="bg1"/>
                </a:solidFill>
                <a:latin typeface="隶书" pitchFamily="49" charset="-122"/>
                <a:ea typeface="隶书" pitchFamily="49" charset="-122"/>
              </a:rPr>
              <a:t>课题一  教育</a:t>
            </a:r>
            <a:r>
              <a:rPr lang="zh-CN" altLang="en-US" sz="4000" dirty="0">
                <a:solidFill>
                  <a:schemeClr val="bg1"/>
                </a:solidFill>
                <a:latin typeface="隶书" pitchFamily="49" charset="-122"/>
                <a:ea typeface="隶书" pitchFamily="49" charset="-122"/>
              </a:rPr>
              <a:t>政策与法规</a:t>
            </a:r>
          </a:p>
        </p:txBody>
      </p:sp>
      <p:sp>
        <p:nvSpPr>
          <p:cNvPr id="15" name="Text Box 12"/>
          <p:cNvSpPr txBox="1">
            <a:spLocks noChangeArrowheads="1"/>
          </p:cNvSpPr>
          <p:nvPr/>
        </p:nvSpPr>
        <p:spPr bwMode="auto">
          <a:xfrm>
            <a:off x="0" y="901700"/>
            <a:ext cx="5538851" cy="715089"/>
          </a:xfrm>
          <a:prstGeom prst="roundRect">
            <a:avLst/>
          </a:prstGeom>
          <a:gradFill>
            <a:gsLst>
              <a:gs pos="0">
                <a:srgbClr val="FFF200"/>
              </a:gs>
              <a:gs pos="45000">
                <a:srgbClr val="FF7A00"/>
              </a:gs>
              <a:gs pos="70000">
                <a:srgbClr val="FF0300"/>
              </a:gs>
              <a:gs pos="100000">
                <a:srgbClr val="4D0808"/>
              </a:gs>
            </a:gsLst>
            <a:lin ang="5400000" scaled="0"/>
          </a:gradFill>
          <a:ln w="76200" cmpd="tri">
            <a:solidFill>
              <a:srgbClr val="0070C0"/>
            </a:solidFill>
            <a:miter lim="800000"/>
            <a:headEnd/>
            <a:tailEnd/>
          </a:ln>
          <a:effectLst>
            <a:outerShdw blurRad="50800" dist="38100" dir="5400000" algn="t" rotWithShape="0">
              <a:prstClr val="black">
                <a:alpha val="40000"/>
              </a:prstClr>
            </a:outerShdw>
          </a:effectLst>
        </p:spPr>
        <p:txBody>
          <a:bodyPr wrap="none">
            <a:spAutoFit/>
          </a:bodyPr>
          <a:lstStyle/>
          <a:p>
            <a:pPr algn="l">
              <a:lnSpc>
                <a:spcPct val="100000"/>
              </a:lnSpc>
              <a:defRPr/>
            </a:pPr>
            <a:r>
              <a:rPr lang="zh-CN" altLang="en-US" sz="3600" b="1" dirty="0" smtClean="0">
                <a:latin typeface="楷体_GB2312" pitchFamily="49" charset="-122"/>
                <a:ea typeface="楷体_GB2312" pitchFamily="49" charset="-122"/>
              </a:rPr>
              <a:t>项目</a:t>
            </a:r>
            <a:r>
              <a:rPr lang="en-US" altLang="zh-CN" sz="3600" b="1" dirty="0" smtClean="0">
                <a:latin typeface="楷体_GB2312" pitchFamily="49" charset="-122"/>
                <a:ea typeface="楷体_GB2312" pitchFamily="49" charset="-122"/>
              </a:rPr>
              <a:t>1</a:t>
            </a:r>
            <a:r>
              <a:rPr lang="zh-CN" altLang="en-US" sz="3600" b="1" dirty="0" smtClean="0">
                <a:latin typeface="楷体_GB2312" pitchFamily="49" charset="-122"/>
                <a:ea typeface="楷体_GB2312" pitchFamily="49" charset="-122"/>
              </a:rPr>
              <a:t>  </a:t>
            </a:r>
            <a:r>
              <a:rPr lang="zh-CN" altLang="en-US" sz="3600" b="1" dirty="0">
                <a:latin typeface="楷体_GB2312" pitchFamily="49" charset="-122"/>
                <a:ea typeface="楷体_GB2312" pitchFamily="49" charset="-122"/>
              </a:rPr>
              <a:t>我国教育政策概述</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4284</TotalTime>
  <Words>3198</Words>
  <PresentationFormat>全屏显示(4:3)</PresentationFormat>
  <Paragraphs>285</Paragraphs>
  <Slides>32</Slides>
  <Notes>5</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333</cp:revision>
  <dcterms:modified xsi:type="dcterms:W3CDTF">2018-08-03T14:43:41Z</dcterms:modified>
</cp:coreProperties>
</file>