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1086" r:id="rId2"/>
    <p:sldId id="1088" r:id="rId3"/>
    <p:sldId id="1087" r:id="rId4"/>
    <p:sldId id="1089" r:id="rId5"/>
    <p:sldId id="1090" r:id="rId6"/>
    <p:sldId id="1091" r:id="rId7"/>
    <p:sldId id="1092" r:id="rId8"/>
    <p:sldId id="1093" r:id="rId9"/>
    <p:sldId id="1094" r:id="rId10"/>
    <p:sldId id="1105" r:id="rId11"/>
    <p:sldId id="1106" r:id="rId12"/>
    <p:sldId id="1107" r:id="rId13"/>
    <p:sldId id="1108" r:id="rId14"/>
    <p:sldId id="1111"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r>
              <a:rPr lang="zh-CN" altLang="en-US" smtClean="0">
                <a:ea typeface="宋体" charset="-122"/>
              </a:rPr>
              <a:t>三</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1</a:t>
            </a:r>
            <a:r>
              <a:rPr lang="zh-CN" altLang="en-US" sz="3200" b="1" dirty="0" smtClean="0">
                <a:ea typeface="黑体" pitchFamily="49" charset="-122"/>
              </a:rPr>
              <a:t>       教师的权利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304698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一、教师权利的内涵</a:t>
            </a:r>
            <a:endParaRPr lang="en-US" altLang="zh-CN" sz="3200" b="1" dirty="0" smtClean="0"/>
          </a:p>
          <a:p>
            <a:r>
              <a:rPr lang="zh-CN" altLang="en-US" sz="3200" dirty="0" smtClean="0"/>
              <a:t> （一）教师作为一般公民的权利</a:t>
            </a:r>
            <a:endParaRPr lang="en-US" altLang="zh-CN" sz="3200" dirty="0" smtClean="0"/>
          </a:p>
          <a:p>
            <a:r>
              <a:rPr lang="zh-CN" altLang="en-US" sz="3200" dirty="0" smtClean="0"/>
              <a:t>        作为普通公民，教师享有</a:t>
            </a:r>
            <a:r>
              <a:rPr lang="en-US" altLang="zh-CN" sz="3200" dirty="0" smtClean="0"/>
              <a:t>《</a:t>
            </a:r>
            <a:r>
              <a:rPr lang="zh-CN" altLang="en-US" sz="3200" dirty="0" smtClean="0"/>
              <a:t>宪法</a:t>
            </a:r>
            <a:r>
              <a:rPr lang="en-US" altLang="zh-CN" sz="3200" dirty="0" smtClean="0"/>
              <a:t>》</a:t>
            </a:r>
            <a:r>
              <a:rPr lang="zh-CN" altLang="en-US" sz="3200" dirty="0" smtClean="0"/>
              <a:t>所规定的公民的基本权利，如公民的政治权利、宗教信仰自由、社会经济权利、文化教育权利等。</a:t>
            </a:r>
          </a:p>
          <a:p>
            <a:r>
              <a:rPr lang="zh-CN" altLang="en-US" sz="3200" dirty="0" smtClean="0"/>
              <a:t> </a:t>
            </a:r>
            <a:endParaRPr lang="en-US" altLang="zh-CN" sz="2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608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608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608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608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608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4608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sp>
        <p:nvSpPr>
          <p:cNvPr id="46089" name="Text Box 12"/>
          <p:cNvSpPr txBox="1">
            <a:spLocks noChangeArrowheads="1"/>
          </p:cNvSpPr>
          <p:nvPr/>
        </p:nvSpPr>
        <p:spPr bwMode="auto">
          <a:xfrm>
            <a:off x="52388" y="809625"/>
            <a:ext cx="3613150" cy="641350"/>
          </a:xfrm>
          <a:prstGeom prst="rect">
            <a:avLst/>
          </a:prstGeom>
          <a:noFill/>
          <a:ln w="9525">
            <a:noFill/>
            <a:miter lim="800000"/>
            <a:headEnd/>
            <a:tailEnd/>
          </a:ln>
        </p:spPr>
        <p:txBody>
          <a:bodyPr wrap="none">
            <a:spAutoFit/>
          </a:bodyPr>
          <a:lstStyle/>
          <a:p>
            <a:r>
              <a:rPr lang="zh-CN" altLang="en-US" sz="3600" dirty="0" smtClean="0">
                <a:latin typeface="楷体_GB2312" pitchFamily="49" charset="-122"/>
                <a:ea typeface="楷体_GB2312" pitchFamily="49" charset="-122"/>
              </a:rPr>
              <a:t>第二节 幼儿教师</a:t>
            </a:r>
            <a:endParaRPr lang="zh-CN" altLang="en-US" sz="3600" dirty="0">
              <a:latin typeface="楷体_GB2312" pitchFamily="49" charset="-122"/>
              <a:ea typeface="楷体_GB2312" pitchFamily="49" charset="-122"/>
            </a:endParaRPr>
          </a:p>
        </p:txBody>
      </p:sp>
      <p:sp>
        <p:nvSpPr>
          <p:cNvPr id="46090"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46091" name="Text Box 19"/>
          <p:cNvSpPr txBox="1">
            <a:spLocks noChangeArrowheads="1"/>
          </p:cNvSpPr>
          <p:nvPr/>
        </p:nvSpPr>
        <p:spPr bwMode="auto">
          <a:xfrm>
            <a:off x="0" y="0"/>
            <a:ext cx="6026150" cy="701675"/>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第九章 学前教育教师队伍</a:t>
            </a:r>
            <a:endParaRPr lang="en-US" altLang="zh-CN" sz="4000" dirty="0">
              <a:solidFill>
                <a:schemeClr val="bg1"/>
              </a:solidFill>
              <a:latin typeface="隶书" pitchFamily="49" charset="-122"/>
              <a:ea typeface="隶书" pitchFamily="49" charset="-122"/>
            </a:endParaRPr>
          </a:p>
        </p:txBody>
      </p:sp>
      <p:grpSp>
        <p:nvGrpSpPr>
          <p:cNvPr id="2" name="Group 21"/>
          <p:cNvGrpSpPr>
            <a:grpSpLocks/>
          </p:cNvGrpSpPr>
          <p:nvPr/>
        </p:nvGrpSpPr>
        <p:grpSpPr bwMode="auto">
          <a:xfrm>
            <a:off x="0" y="0"/>
            <a:ext cx="9144000" cy="6034088"/>
            <a:chOff x="-180" y="0"/>
            <a:chExt cx="5940" cy="3801"/>
          </a:xfrm>
        </p:grpSpPr>
        <p:pic>
          <p:nvPicPr>
            <p:cNvPr id="4609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180" y="0"/>
              <a:ext cx="5940" cy="1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6095" name="Freeform 15"/>
            <p:cNvSpPr>
              <a:spLocks/>
            </p:cNvSpPr>
            <p:nvPr/>
          </p:nvSpPr>
          <p:spPr bwMode="auto">
            <a:xfrm>
              <a:off x="675" y="1677"/>
              <a:ext cx="4173" cy="1499"/>
            </a:xfrm>
            <a:custGeom>
              <a:avLst/>
              <a:gdLst>
                <a:gd name="T0" fmla="*/ 2502 w 5034"/>
                <a:gd name="T1" fmla="*/ 0 h 1908"/>
                <a:gd name="T2" fmla="*/ 1465 w 5034"/>
                <a:gd name="T3" fmla="*/ 383 h 1908"/>
                <a:gd name="T4" fmla="*/ 1783 w 5034"/>
                <a:gd name="T5" fmla="*/ 383 h 1908"/>
                <a:gd name="T6" fmla="*/ 0 w 5034"/>
                <a:gd name="T7" fmla="*/ 1908 h 1908"/>
                <a:gd name="T8" fmla="*/ 5034 w 5034"/>
                <a:gd name="T9" fmla="*/ 1908 h 1908"/>
                <a:gd name="T10" fmla="*/ 3229 w 5034"/>
                <a:gd name="T11" fmla="*/ 383 h 1908"/>
                <a:gd name="T12" fmla="*/ 3613 w 5034"/>
                <a:gd name="T13" fmla="*/ 395 h 1908"/>
                <a:gd name="T14" fmla="*/ 2502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w="9525">
              <a:noFill/>
              <a:round/>
              <a:headEnd/>
              <a:tailEnd/>
            </a:ln>
          </p:spPr>
          <p:txBody>
            <a:bodyPr wrap="none" anchor="ctr"/>
            <a:lstStyle/>
            <a:p>
              <a:endParaRPr lang="zh-CN" altLang="en-US"/>
            </a:p>
          </p:txBody>
        </p:sp>
        <p:sp>
          <p:nvSpPr>
            <p:cNvPr id="144400" name="AutoShape 16"/>
            <p:cNvSpPr>
              <a:spLocks noChangeArrowheads="1"/>
            </p:cNvSpPr>
            <p:nvPr/>
          </p:nvSpPr>
          <p:spPr bwMode="auto">
            <a:xfrm>
              <a:off x="1378" y="1057"/>
              <a:ext cx="3025" cy="484"/>
            </a:xfrm>
            <a:prstGeom prst="roundRect">
              <a:avLst>
                <a:gd name="adj" fmla="val 50000"/>
              </a:avLst>
            </a:prstGeom>
            <a:solidFill>
              <a:srgbClr val="FFCCCC"/>
            </a:solidFill>
            <a:ln w="19050">
              <a:noFill/>
              <a:round/>
              <a:headEnd/>
              <a:tailEnd/>
            </a:ln>
            <a:effectLst>
              <a:outerShdw sy="-50000" kx="-2453608" rotWithShape="0">
                <a:srgbClr val="008080">
                  <a:alpha val="50000"/>
                </a:srgbClr>
              </a:outerShdw>
            </a:effectLst>
          </p:spPr>
          <p:txBody>
            <a:bodyPr wrap="none" anchor="ctr"/>
            <a:lstStyle/>
            <a:p>
              <a:pPr algn="ctr" latinLnBrk="1">
                <a:buFont typeface="Wingdings" pitchFamily="2" charset="2"/>
                <a:buNone/>
                <a:defRPr/>
              </a:pPr>
              <a:r>
                <a:rPr kumimoji="1" lang="zh-CN" altLang="en-US" sz="2400" dirty="0" smtClean="0">
                  <a:latin typeface="黑体" pitchFamily="2" charset="-122"/>
                  <a:ea typeface="黑体" pitchFamily="2" charset="-122"/>
                </a:rPr>
                <a:t>基本</a:t>
              </a:r>
              <a:r>
                <a:rPr kumimoji="1" lang="zh-CN" altLang="en-US" sz="2400" dirty="0">
                  <a:latin typeface="黑体" pitchFamily="2" charset="-122"/>
                  <a:ea typeface="黑体" pitchFamily="2" charset="-122"/>
                </a:rPr>
                <a:t>理念</a:t>
              </a:r>
            </a:p>
          </p:txBody>
        </p:sp>
        <p:sp>
          <p:nvSpPr>
            <p:cNvPr id="46097" name="Oval 17"/>
            <p:cNvSpPr>
              <a:spLocks noChangeArrowheads="1"/>
            </p:cNvSpPr>
            <p:nvPr/>
          </p:nvSpPr>
          <p:spPr bwMode="auto">
            <a:xfrm>
              <a:off x="2808" y="2873"/>
              <a:ext cx="1042" cy="928"/>
            </a:xfrm>
            <a:prstGeom prst="ellipse">
              <a:avLst/>
            </a:prstGeom>
            <a:solidFill>
              <a:srgbClr val="FF00FF">
                <a:alpha val="41960"/>
              </a:srgbClr>
            </a:solidFill>
            <a:ln w="28575">
              <a:noFill/>
              <a:round/>
              <a:headEnd/>
              <a:tailEnd/>
            </a:ln>
          </p:spPr>
          <p:txBody>
            <a:bodyPr wrap="none" anchor="ctr"/>
            <a:lstStyle/>
            <a:p>
              <a:pPr algn="ctr" latinLnBrk="1"/>
              <a:r>
                <a:rPr kumimoji="1" lang="zh-CN" altLang="en-US" sz="2800" dirty="0">
                  <a:latin typeface="Times New Roman" pitchFamily="18" charset="0"/>
                  <a:ea typeface="黑体" pitchFamily="2" charset="-122"/>
                </a:rPr>
                <a:t>能力为重</a:t>
              </a:r>
            </a:p>
          </p:txBody>
        </p:sp>
        <p:sp>
          <p:nvSpPr>
            <p:cNvPr id="46098" name="Oval 18"/>
            <p:cNvSpPr>
              <a:spLocks noChangeArrowheads="1"/>
            </p:cNvSpPr>
            <p:nvPr/>
          </p:nvSpPr>
          <p:spPr bwMode="auto">
            <a:xfrm>
              <a:off x="1719" y="2856"/>
              <a:ext cx="929" cy="928"/>
            </a:xfrm>
            <a:prstGeom prst="ellipse">
              <a:avLst/>
            </a:prstGeom>
            <a:solidFill>
              <a:srgbClr val="CCCCFF"/>
            </a:solidFill>
            <a:ln w="28575">
              <a:noFill/>
              <a:round/>
              <a:headEnd/>
              <a:tailEnd/>
            </a:ln>
          </p:spPr>
          <p:txBody>
            <a:bodyPr wrap="none" anchor="ctr"/>
            <a:lstStyle/>
            <a:p>
              <a:pPr algn="ctr"/>
              <a:r>
                <a:rPr kumimoji="1" lang="zh-CN" altLang="en-US" sz="2800" b="1">
                  <a:latin typeface="Times New Roman" pitchFamily="18" charset="0"/>
                  <a:ea typeface="楷体_GB2312" pitchFamily="49" charset="-122"/>
                </a:rPr>
                <a:t>师德为先</a:t>
              </a:r>
            </a:p>
          </p:txBody>
        </p:sp>
        <p:sp>
          <p:nvSpPr>
            <p:cNvPr id="46099" name="Oval 19"/>
            <p:cNvSpPr>
              <a:spLocks noChangeArrowheads="1"/>
            </p:cNvSpPr>
            <p:nvPr/>
          </p:nvSpPr>
          <p:spPr bwMode="auto">
            <a:xfrm>
              <a:off x="3965" y="2873"/>
              <a:ext cx="1019" cy="928"/>
            </a:xfrm>
            <a:prstGeom prst="ellipse">
              <a:avLst/>
            </a:prstGeom>
            <a:solidFill>
              <a:srgbClr val="FF9900"/>
            </a:solidFill>
            <a:ln w="28575">
              <a:noFill/>
              <a:round/>
              <a:headEnd/>
              <a:tailEnd/>
            </a:ln>
          </p:spPr>
          <p:txBody>
            <a:bodyPr wrap="none" anchor="ctr"/>
            <a:lstStyle/>
            <a:p>
              <a:pPr algn="ctr"/>
              <a:r>
                <a:rPr kumimoji="1" lang="zh-CN" altLang="en-US" sz="2800" b="1">
                  <a:latin typeface="Times New Roman" pitchFamily="18" charset="0"/>
                  <a:ea typeface="楷体_GB2312" pitchFamily="49" charset="-122"/>
                </a:rPr>
                <a:t>终身学习</a:t>
              </a:r>
            </a:p>
          </p:txBody>
        </p:sp>
        <p:sp>
          <p:nvSpPr>
            <p:cNvPr id="46100" name="Oval 20"/>
            <p:cNvSpPr>
              <a:spLocks noChangeArrowheads="1"/>
            </p:cNvSpPr>
            <p:nvPr/>
          </p:nvSpPr>
          <p:spPr bwMode="auto">
            <a:xfrm>
              <a:off x="494" y="2873"/>
              <a:ext cx="1043" cy="928"/>
            </a:xfrm>
            <a:prstGeom prst="ellipse">
              <a:avLst/>
            </a:prstGeom>
            <a:solidFill>
              <a:srgbClr val="CCFF66">
                <a:alpha val="34117"/>
              </a:srgbClr>
            </a:solidFill>
            <a:ln w="28575">
              <a:noFill/>
              <a:round/>
              <a:headEnd/>
              <a:tailEnd/>
            </a:ln>
          </p:spPr>
          <p:txBody>
            <a:bodyPr wrap="none" anchor="ctr"/>
            <a:lstStyle/>
            <a:p>
              <a:pPr algn="ctr" latinLnBrk="1"/>
              <a:r>
                <a:rPr lang="zh-CN" altLang="en-US" sz="2800" dirty="0">
                  <a:ea typeface="黑体" pitchFamily="2" charset="-122"/>
                </a:rPr>
                <a:t>幼儿为本</a:t>
              </a:r>
            </a:p>
          </p:txBody>
        </p:sp>
      </p:grpSp>
      <p:sp>
        <p:nvSpPr>
          <p:cNvPr id="46093" name="Text Box 19"/>
          <p:cNvSpPr txBox="1">
            <a:spLocks noChangeArrowheads="1"/>
          </p:cNvSpPr>
          <p:nvPr/>
        </p:nvSpPr>
        <p:spPr bwMode="auto">
          <a:xfrm>
            <a:off x="0" y="0"/>
            <a:ext cx="634019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en-US" altLang="zh-CN" sz="4000" dirty="0">
              <a:solidFill>
                <a:schemeClr val="bg1"/>
              </a:solidFill>
              <a:latin typeface="隶书" pitchFamily="49" charset="-122"/>
              <a:ea typeface="隶书" pitchFamily="49" charset="-122"/>
            </a:endParaRPr>
          </a:p>
        </p:txBody>
      </p:sp>
      <p:sp>
        <p:nvSpPr>
          <p:cNvPr id="21" name="TextBox 20"/>
          <p:cNvSpPr txBox="1"/>
          <p:nvPr/>
        </p:nvSpPr>
        <p:spPr>
          <a:xfrm>
            <a:off x="0" y="1071546"/>
            <a:ext cx="4000496" cy="584775"/>
          </a:xfrm>
          <a:prstGeom prst="rect">
            <a:avLst/>
          </a:prstGeom>
          <a:noFill/>
        </p:spPr>
        <p:txBody>
          <a:bodyPr wrap="square" rtlCol="0">
            <a:spAutoFit/>
          </a:bodyPr>
          <a:lstStyle/>
          <a:p>
            <a:r>
              <a:rPr lang="zh-CN" altLang="en-US" sz="3200" b="1" dirty="0" smtClean="0">
                <a:solidFill>
                  <a:srgbClr val="FF0000"/>
                </a:solidFill>
              </a:rPr>
              <a:t>附</a:t>
            </a:r>
            <a:r>
              <a:rPr lang="en-US" altLang="zh-CN" sz="3200" b="1" dirty="0" smtClean="0">
                <a:solidFill>
                  <a:srgbClr val="FF0000"/>
                </a:solidFill>
              </a:rPr>
              <a:t>:</a:t>
            </a:r>
            <a:r>
              <a:rPr lang="zh-CN" altLang="en-US" sz="3200" b="1" dirty="0" smtClean="0">
                <a:solidFill>
                  <a:srgbClr val="FF0000"/>
                </a:solidFill>
              </a:rPr>
              <a:t>幼儿教师专业标准</a:t>
            </a:r>
            <a:endParaRPr lang="zh-CN" altLang="en-US" sz="3200" b="1"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710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710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710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711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711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4711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711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7114" name="Text Box 12"/>
          <p:cNvSpPr txBox="1">
            <a:spLocks noChangeArrowheads="1"/>
          </p:cNvSpPr>
          <p:nvPr/>
        </p:nvSpPr>
        <p:spPr bwMode="auto">
          <a:xfrm>
            <a:off x="52388" y="809625"/>
            <a:ext cx="3613150" cy="641350"/>
          </a:xfrm>
          <a:prstGeom prst="rect">
            <a:avLst/>
          </a:prstGeom>
          <a:noFill/>
          <a:ln w="9525">
            <a:noFill/>
            <a:miter lim="800000"/>
            <a:headEnd/>
            <a:tailEnd/>
          </a:ln>
        </p:spPr>
        <p:txBody>
          <a:bodyPr wrap="none">
            <a:spAutoFit/>
          </a:bodyPr>
          <a:lstStyle/>
          <a:p>
            <a:r>
              <a:rPr lang="zh-CN" altLang="en-US" sz="3600">
                <a:latin typeface="楷体_GB2312" pitchFamily="49" charset="-122"/>
                <a:ea typeface="楷体_GB2312" pitchFamily="49" charset="-122"/>
              </a:rPr>
              <a:t>第二节 幼儿教师</a:t>
            </a:r>
          </a:p>
        </p:txBody>
      </p:sp>
      <p:sp>
        <p:nvSpPr>
          <p:cNvPr id="47115"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47116" name="Text Box 19"/>
          <p:cNvSpPr txBox="1">
            <a:spLocks noChangeArrowheads="1"/>
          </p:cNvSpPr>
          <p:nvPr/>
        </p:nvSpPr>
        <p:spPr bwMode="auto">
          <a:xfrm>
            <a:off x="0" y="0"/>
            <a:ext cx="6026150" cy="701675"/>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第九章 学前教育教师队伍</a:t>
            </a:r>
            <a:endParaRPr lang="en-US" altLang="zh-CN" sz="4000" dirty="0">
              <a:solidFill>
                <a:schemeClr val="bg1"/>
              </a:solidFill>
              <a:latin typeface="隶书" pitchFamily="49" charset="-122"/>
              <a:ea typeface="隶书" pitchFamily="49" charset="-122"/>
            </a:endParaRPr>
          </a:p>
        </p:txBody>
      </p:sp>
      <p:pic>
        <p:nvPicPr>
          <p:cNvPr id="4711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7118" name="Freeform 16"/>
          <p:cNvSpPr>
            <a:spLocks/>
          </p:cNvSpPr>
          <p:nvPr/>
        </p:nvSpPr>
        <p:spPr bwMode="auto">
          <a:xfrm>
            <a:off x="1071563" y="2662238"/>
            <a:ext cx="6624637" cy="2379662"/>
          </a:xfrm>
          <a:custGeom>
            <a:avLst/>
            <a:gdLst>
              <a:gd name="T0" fmla="*/ 2502 w 5034"/>
              <a:gd name="T1" fmla="*/ 0 h 1908"/>
              <a:gd name="T2" fmla="*/ 1465 w 5034"/>
              <a:gd name="T3" fmla="*/ 383 h 1908"/>
              <a:gd name="T4" fmla="*/ 1783 w 5034"/>
              <a:gd name="T5" fmla="*/ 383 h 1908"/>
              <a:gd name="T6" fmla="*/ 0 w 5034"/>
              <a:gd name="T7" fmla="*/ 1908 h 1908"/>
              <a:gd name="T8" fmla="*/ 5034 w 5034"/>
              <a:gd name="T9" fmla="*/ 1908 h 1908"/>
              <a:gd name="T10" fmla="*/ 3229 w 5034"/>
              <a:gd name="T11" fmla="*/ 383 h 1908"/>
              <a:gd name="T12" fmla="*/ 3613 w 5034"/>
              <a:gd name="T13" fmla="*/ 395 h 1908"/>
              <a:gd name="T14" fmla="*/ 2502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w="9525">
            <a:noFill/>
            <a:round/>
            <a:headEnd/>
            <a:tailEnd/>
          </a:ln>
        </p:spPr>
        <p:txBody>
          <a:bodyPr wrap="none" anchor="ctr"/>
          <a:lstStyle/>
          <a:p>
            <a:endParaRPr lang="zh-CN" altLang="en-US"/>
          </a:p>
        </p:txBody>
      </p:sp>
      <p:sp>
        <p:nvSpPr>
          <p:cNvPr id="145425" name="AutoShape 17"/>
          <p:cNvSpPr>
            <a:spLocks noChangeArrowheads="1"/>
          </p:cNvSpPr>
          <p:nvPr/>
        </p:nvSpPr>
        <p:spPr bwMode="auto">
          <a:xfrm>
            <a:off x="1943100" y="1677988"/>
            <a:ext cx="4802188" cy="768350"/>
          </a:xfrm>
          <a:prstGeom prst="roundRect">
            <a:avLst>
              <a:gd name="adj" fmla="val 50000"/>
            </a:avLst>
          </a:prstGeom>
          <a:solidFill>
            <a:srgbClr val="FFCCCC"/>
          </a:solidFill>
          <a:ln w="19050">
            <a:noFill/>
            <a:round/>
            <a:headEnd/>
            <a:tailEnd/>
          </a:ln>
          <a:effectLst>
            <a:outerShdw sy="-50000" kx="-2453608" rotWithShape="0">
              <a:srgbClr val="008080">
                <a:alpha val="50000"/>
              </a:srgbClr>
            </a:outerShdw>
          </a:effectLst>
        </p:spPr>
        <p:txBody>
          <a:bodyPr wrap="none" anchor="ctr"/>
          <a:lstStyle/>
          <a:p>
            <a:pPr algn="ctr" latinLnBrk="1">
              <a:buFont typeface="Wingdings" pitchFamily="2" charset="2"/>
              <a:buNone/>
              <a:defRPr/>
            </a:pPr>
            <a:r>
              <a:rPr kumimoji="1" lang="zh-CN" altLang="en-US" sz="2400" dirty="0" smtClean="0">
                <a:latin typeface="黑体" pitchFamily="2" charset="-122"/>
                <a:ea typeface="黑体" pitchFamily="2" charset="-122"/>
              </a:rPr>
              <a:t>专业</a:t>
            </a:r>
            <a:r>
              <a:rPr kumimoji="1" lang="zh-CN" altLang="en-US" sz="2400" dirty="0">
                <a:latin typeface="黑体" pitchFamily="2" charset="-122"/>
                <a:ea typeface="黑体" pitchFamily="2" charset="-122"/>
              </a:rPr>
              <a:t>理念与师德</a:t>
            </a:r>
          </a:p>
        </p:txBody>
      </p:sp>
      <p:sp>
        <p:nvSpPr>
          <p:cNvPr id="47120" name="AutoShape 22"/>
          <p:cNvSpPr>
            <a:spLocks noChangeArrowheads="1"/>
          </p:cNvSpPr>
          <p:nvPr/>
        </p:nvSpPr>
        <p:spPr bwMode="auto">
          <a:xfrm>
            <a:off x="560388" y="4360863"/>
            <a:ext cx="3619500"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800" b="1" dirty="0"/>
              <a:t>职业理解与认识</a:t>
            </a:r>
          </a:p>
        </p:txBody>
      </p:sp>
      <p:sp>
        <p:nvSpPr>
          <p:cNvPr id="47121" name="AutoShape 23"/>
          <p:cNvSpPr>
            <a:spLocks noChangeArrowheads="1"/>
          </p:cNvSpPr>
          <p:nvPr/>
        </p:nvSpPr>
        <p:spPr bwMode="auto">
          <a:xfrm>
            <a:off x="4872038" y="4357688"/>
            <a:ext cx="4041775"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800" b="1" dirty="0"/>
              <a:t>对幼儿的态度与行为</a:t>
            </a:r>
          </a:p>
        </p:txBody>
      </p:sp>
      <p:sp>
        <p:nvSpPr>
          <p:cNvPr id="47122" name="AutoShape 24"/>
          <p:cNvSpPr>
            <a:spLocks noChangeArrowheads="1"/>
          </p:cNvSpPr>
          <p:nvPr/>
        </p:nvSpPr>
        <p:spPr bwMode="auto">
          <a:xfrm>
            <a:off x="217488" y="5303838"/>
            <a:ext cx="5499100"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3200" b="1" dirty="0"/>
              <a:t> </a:t>
            </a:r>
            <a:r>
              <a:rPr lang="zh-CN" altLang="en-US" sz="2800" b="1" dirty="0"/>
              <a:t>幼儿保育与教育的态度与行为</a:t>
            </a:r>
          </a:p>
        </p:txBody>
      </p:sp>
      <p:sp>
        <p:nvSpPr>
          <p:cNvPr id="47123" name="AutoShape 25"/>
          <p:cNvSpPr>
            <a:spLocks noChangeArrowheads="1"/>
          </p:cNvSpPr>
          <p:nvPr/>
        </p:nvSpPr>
        <p:spPr bwMode="auto">
          <a:xfrm>
            <a:off x="6178550" y="5334000"/>
            <a:ext cx="2965450"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800" b="1" dirty="0"/>
              <a:t>个人修养与行为</a:t>
            </a:r>
          </a:p>
        </p:txBody>
      </p:sp>
      <p:sp>
        <p:nvSpPr>
          <p:cNvPr id="47124" name="Text Box 19"/>
          <p:cNvSpPr txBox="1">
            <a:spLocks noChangeArrowheads="1"/>
          </p:cNvSpPr>
          <p:nvPr/>
        </p:nvSpPr>
        <p:spPr bwMode="auto">
          <a:xfrm>
            <a:off x="0" y="0"/>
            <a:ext cx="6596678"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课题四 教师的权利和义务  </a:t>
            </a:r>
            <a:endParaRPr lang="en-US" altLang="zh-CN" sz="4000" dirty="0">
              <a:solidFill>
                <a:schemeClr val="bg1"/>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813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813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813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813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813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4813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sp>
        <p:nvSpPr>
          <p:cNvPr id="48137" name="Text Box 12"/>
          <p:cNvSpPr txBox="1">
            <a:spLocks noChangeArrowheads="1"/>
          </p:cNvSpPr>
          <p:nvPr/>
        </p:nvSpPr>
        <p:spPr bwMode="auto">
          <a:xfrm>
            <a:off x="52388" y="809625"/>
            <a:ext cx="3613150" cy="641350"/>
          </a:xfrm>
          <a:prstGeom prst="rect">
            <a:avLst/>
          </a:prstGeom>
          <a:noFill/>
          <a:ln w="9525">
            <a:noFill/>
            <a:miter lim="800000"/>
            <a:headEnd/>
            <a:tailEnd/>
          </a:ln>
        </p:spPr>
        <p:txBody>
          <a:bodyPr wrap="none">
            <a:spAutoFit/>
          </a:bodyPr>
          <a:lstStyle/>
          <a:p>
            <a:r>
              <a:rPr lang="zh-CN" altLang="en-US" sz="3600">
                <a:latin typeface="楷体_GB2312" pitchFamily="49" charset="-122"/>
                <a:ea typeface="楷体_GB2312" pitchFamily="49" charset="-122"/>
              </a:rPr>
              <a:t>第二节 幼儿教师</a:t>
            </a:r>
          </a:p>
        </p:txBody>
      </p:sp>
      <p:sp>
        <p:nvSpPr>
          <p:cNvPr id="48138"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48139" name="Text Box 18"/>
          <p:cNvSpPr txBox="1">
            <a:spLocks noChangeArrowheads="1"/>
          </p:cNvSpPr>
          <p:nvPr/>
        </p:nvSpPr>
        <p:spPr bwMode="auto">
          <a:xfrm>
            <a:off x="158750" y="1533525"/>
            <a:ext cx="8642350" cy="4300538"/>
          </a:xfrm>
          <a:prstGeom prst="rect">
            <a:avLst/>
          </a:prstGeom>
          <a:noFill/>
          <a:ln w="9525">
            <a:noFill/>
            <a:miter lim="800000"/>
            <a:headEnd/>
            <a:tailEnd/>
          </a:ln>
        </p:spPr>
        <p:txBody>
          <a:bodyPr>
            <a:spAutoFit/>
          </a:bodyPr>
          <a:lstStyle/>
          <a:p>
            <a:endParaRPr lang="zh-CN" altLang="en-US" sz="2400">
              <a:latin typeface="宋体" charset="-122"/>
            </a:endParaRPr>
          </a:p>
          <a:p>
            <a:endParaRPr lang="zh-CN" altLang="en-US" sz="2800">
              <a:latin typeface="宋体"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a:p>
            <a:endParaRPr lang="zh-CN" altLang="en-US" sz="2800">
              <a:ea typeface="黑体" pitchFamily="2" charset="-122"/>
            </a:endParaRPr>
          </a:p>
        </p:txBody>
      </p:sp>
      <p:sp>
        <p:nvSpPr>
          <p:cNvPr id="48140" name="Text Box 19"/>
          <p:cNvSpPr txBox="1">
            <a:spLocks noChangeArrowheads="1"/>
          </p:cNvSpPr>
          <p:nvPr/>
        </p:nvSpPr>
        <p:spPr bwMode="auto">
          <a:xfrm>
            <a:off x="0" y="0"/>
            <a:ext cx="6026150" cy="701675"/>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第九章 学前教育教师队伍</a:t>
            </a:r>
            <a:endParaRPr lang="en-US" altLang="zh-CN" sz="4000" dirty="0">
              <a:solidFill>
                <a:schemeClr val="bg1"/>
              </a:solidFill>
              <a:latin typeface="隶书" pitchFamily="49" charset="-122"/>
              <a:ea typeface="隶书" pitchFamily="49" charset="-122"/>
            </a:endParaRPr>
          </a:p>
        </p:txBody>
      </p:sp>
      <p:grpSp>
        <p:nvGrpSpPr>
          <p:cNvPr id="2" name="Group 26"/>
          <p:cNvGrpSpPr>
            <a:grpSpLocks/>
          </p:cNvGrpSpPr>
          <p:nvPr/>
        </p:nvGrpSpPr>
        <p:grpSpPr bwMode="auto">
          <a:xfrm>
            <a:off x="0" y="-100013"/>
            <a:ext cx="9144000" cy="6035676"/>
            <a:chOff x="0" y="-63"/>
            <a:chExt cx="5760" cy="3802"/>
          </a:xfrm>
        </p:grpSpPr>
        <p:pic>
          <p:nvPicPr>
            <p:cNvPr id="4814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63"/>
              <a:ext cx="5760" cy="1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8144" name="AutoShape 14"/>
            <p:cNvSpPr>
              <a:spLocks noChangeArrowheads="1"/>
            </p:cNvSpPr>
            <p:nvPr/>
          </p:nvSpPr>
          <p:spPr bwMode="auto">
            <a:xfrm>
              <a:off x="629" y="1071"/>
              <a:ext cx="576" cy="2529"/>
            </a:xfrm>
            <a:prstGeom prst="can">
              <a:avLst>
                <a:gd name="adj" fmla="val 109766"/>
              </a:avLst>
            </a:prstGeom>
            <a:solidFill>
              <a:srgbClr val="FFCCCC"/>
            </a:solidFill>
            <a:ln w="9525">
              <a:noFill/>
              <a:round/>
              <a:headEnd/>
              <a:tailEnd/>
            </a:ln>
            <a:effectLst>
              <a:prstShdw prst="shdw17" dist="17961" dir="2700000">
                <a:srgbClr val="997A7A"/>
              </a:prstShdw>
            </a:effectLst>
          </p:spPr>
          <p:txBody>
            <a:bodyPr wrap="none" anchor="ctr"/>
            <a:lstStyle/>
            <a:p>
              <a:pPr algn="ctr"/>
              <a:endParaRPr lang="zh-CN" altLang="en-US" sz="2400" dirty="0">
                <a:latin typeface="黑体" pitchFamily="2" charset="-122"/>
                <a:ea typeface="黑体" pitchFamily="2" charset="-122"/>
              </a:endParaRPr>
            </a:p>
            <a:p>
              <a:pPr algn="ctr"/>
              <a:r>
                <a:rPr lang="zh-CN" altLang="en-US" sz="2400" dirty="0">
                  <a:latin typeface="黑体" pitchFamily="2" charset="-122"/>
                  <a:ea typeface="黑体" pitchFamily="2" charset="-122"/>
                </a:rPr>
                <a:t>专</a:t>
              </a:r>
            </a:p>
            <a:p>
              <a:pPr algn="ctr"/>
              <a:r>
                <a:rPr lang="zh-CN" altLang="en-US" sz="2400" dirty="0">
                  <a:latin typeface="黑体" pitchFamily="2" charset="-122"/>
                  <a:ea typeface="黑体" pitchFamily="2" charset="-122"/>
                </a:rPr>
                <a:t>业</a:t>
              </a:r>
            </a:p>
            <a:p>
              <a:pPr algn="ctr"/>
              <a:r>
                <a:rPr lang="zh-CN" altLang="en-US" sz="2400" dirty="0">
                  <a:latin typeface="黑体" pitchFamily="2" charset="-122"/>
                  <a:ea typeface="黑体" pitchFamily="2" charset="-122"/>
                </a:rPr>
                <a:t>知</a:t>
              </a:r>
            </a:p>
            <a:p>
              <a:pPr algn="ctr"/>
              <a:r>
                <a:rPr lang="zh-CN" altLang="en-US" sz="2400" dirty="0">
                  <a:latin typeface="黑体" pitchFamily="2" charset="-122"/>
                  <a:ea typeface="黑体" pitchFamily="2" charset="-122"/>
                </a:rPr>
                <a:t>识</a:t>
              </a:r>
            </a:p>
          </p:txBody>
        </p:sp>
        <p:sp>
          <p:nvSpPr>
            <p:cNvPr id="48145" name="AutoShape 15"/>
            <p:cNvSpPr>
              <a:spLocks noChangeArrowheads="1"/>
            </p:cNvSpPr>
            <p:nvPr/>
          </p:nvSpPr>
          <p:spPr bwMode="auto">
            <a:xfrm>
              <a:off x="1308" y="1600"/>
              <a:ext cx="1088" cy="1563"/>
            </a:xfrm>
            <a:prstGeom prst="notchedRightArrow">
              <a:avLst>
                <a:gd name="adj1" fmla="val 50000"/>
                <a:gd name="adj2" fmla="val 25000"/>
              </a:avLst>
            </a:prstGeom>
            <a:solidFill>
              <a:srgbClr val="FFFF99">
                <a:alpha val="43921"/>
              </a:srgbClr>
            </a:solidFill>
            <a:ln w="9525">
              <a:noFill/>
              <a:miter lim="800000"/>
              <a:headEnd/>
              <a:tailEnd/>
            </a:ln>
            <a:effectLst>
              <a:prstShdw prst="shdw17" dist="17961" dir="2700000">
                <a:srgbClr val="99995C"/>
              </a:prstShdw>
            </a:effectLst>
          </p:spPr>
          <p:txBody>
            <a:bodyPr wrap="none" anchor="ctr"/>
            <a:lstStyle/>
            <a:p>
              <a:endParaRPr lang="zh-CN" altLang="en-US"/>
            </a:p>
          </p:txBody>
        </p:sp>
        <p:sp>
          <p:nvSpPr>
            <p:cNvPr id="48146" name="AutoShape 21"/>
            <p:cNvSpPr>
              <a:spLocks noChangeArrowheads="1"/>
            </p:cNvSpPr>
            <p:nvPr/>
          </p:nvSpPr>
          <p:spPr bwMode="auto">
            <a:xfrm>
              <a:off x="2944" y="1243"/>
              <a:ext cx="2350" cy="577"/>
            </a:xfrm>
            <a:prstGeom prst="roundRect">
              <a:avLst>
                <a:gd name="adj" fmla="val 16667"/>
              </a:avLst>
            </a:prstGeom>
            <a:solidFill>
              <a:srgbClr val="CC99FF">
                <a:alpha val="27843"/>
              </a:srgbClr>
            </a:solidFill>
            <a:ln w="9525">
              <a:noFill/>
              <a:round/>
              <a:headEnd/>
              <a:tailEnd/>
            </a:ln>
            <a:effectLst>
              <a:prstShdw prst="shdw17" dist="17961" dir="2700000">
                <a:srgbClr val="7A5C99"/>
              </a:prstShdw>
            </a:effectLst>
          </p:spPr>
          <p:txBody>
            <a:bodyPr wrap="none" anchor="ctr"/>
            <a:lstStyle/>
            <a:p>
              <a:pPr algn="ctr"/>
              <a:r>
                <a:rPr lang="zh-CN" altLang="en-US" sz="3200" b="1" dirty="0"/>
                <a:t>幼儿发展知识</a:t>
              </a:r>
            </a:p>
          </p:txBody>
        </p:sp>
        <p:sp>
          <p:nvSpPr>
            <p:cNvPr id="48147" name="AutoShape 22"/>
            <p:cNvSpPr>
              <a:spLocks noChangeArrowheads="1"/>
            </p:cNvSpPr>
            <p:nvPr/>
          </p:nvSpPr>
          <p:spPr bwMode="auto">
            <a:xfrm>
              <a:off x="2925" y="2073"/>
              <a:ext cx="2350" cy="577"/>
            </a:xfrm>
            <a:prstGeom prst="roundRect">
              <a:avLst>
                <a:gd name="adj" fmla="val 16667"/>
              </a:avLst>
            </a:prstGeom>
            <a:solidFill>
              <a:srgbClr val="CC99FF">
                <a:alpha val="27843"/>
              </a:srgbClr>
            </a:solidFill>
            <a:ln w="9525">
              <a:noFill/>
              <a:round/>
              <a:headEnd/>
              <a:tailEnd/>
            </a:ln>
            <a:effectLst>
              <a:prstShdw prst="shdw17" dist="17961" dir="2700000">
                <a:srgbClr val="7A5C99"/>
              </a:prstShdw>
            </a:effectLst>
          </p:spPr>
          <p:txBody>
            <a:bodyPr wrap="none" anchor="ctr"/>
            <a:lstStyle/>
            <a:p>
              <a:pPr algn="ctr"/>
              <a:r>
                <a:rPr lang="zh-CN" altLang="en-US" sz="3200" b="1" dirty="0"/>
                <a:t>幼儿保育和教育知识</a:t>
              </a:r>
            </a:p>
          </p:txBody>
        </p:sp>
        <p:sp>
          <p:nvSpPr>
            <p:cNvPr id="48148" name="AutoShape 23"/>
            <p:cNvSpPr>
              <a:spLocks noChangeArrowheads="1"/>
            </p:cNvSpPr>
            <p:nvPr/>
          </p:nvSpPr>
          <p:spPr bwMode="auto">
            <a:xfrm>
              <a:off x="2979" y="2988"/>
              <a:ext cx="2350" cy="577"/>
            </a:xfrm>
            <a:prstGeom prst="roundRect">
              <a:avLst>
                <a:gd name="adj" fmla="val 16667"/>
              </a:avLst>
            </a:prstGeom>
            <a:solidFill>
              <a:srgbClr val="CC99FF">
                <a:alpha val="27843"/>
              </a:srgbClr>
            </a:solidFill>
            <a:ln w="9525">
              <a:noFill/>
              <a:round/>
              <a:headEnd/>
              <a:tailEnd/>
            </a:ln>
            <a:effectLst>
              <a:prstShdw prst="shdw17" dist="17961" dir="2700000">
                <a:srgbClr val="7A5C99"/>
              </a:prstShdw>
            </a:effectLst>
          </p:spPr>
          <p:txBody>
            <a:bodyPr wrap="none" anchor="ctr"/>
            <a:lstStyle/>
            <a:p>
              <a:pPr algn="ctr"/>
              <a:r>
                <a:rPr lang="zh-CN" altLang="en-US" sz="3200" b="1" dirty="0"/>
                <a:t>通识性知识</a:t>
              </a:r>
            </a:p>
          </p:txBody>
        </p:sp>
        <p:sp>
          <p:nvSpPr>
            <p:cNvPr id="48149" name="AutoShape 25"/>
            <p:cNvSpPr>
              <a:spLocks/>
            </p:cNvSpPr>
            <p:nvPr/>
          </p:nvSpPr>
          <p:spPr bwMode="auto">
            <a:xfrm>
              <a:off x="2505" y="1161"/>
              <a:ext cx="201" cy="2578"/>
            </a:xfrm>
            <a:prstGeom prst="leftBrace">
              <a:avLst>
                <a:gd name="adj1" fmla="val 106882"/>
                <a:gd name="adj2" fmla="val 50000"/>
              </a:avLst>
            </a:prstGeom>
            <a:solidFill>
              <a:srgbClr val="FF0000">
                <a:alpha val="41176"/>
              </a:srgbClr>
            </a:solidFill>
            <a:ln w="9525">
              <a:noFill/>
              <a:round/>
              <a:headEnd/>
              <a:tailEnd/>
            </a:ln>
            <a:effectLst>
              <a:prstShdw prst="shdw17" dist="17961" dir="2700000">
                <a:srgbClr val="990000"/>
              </a:prstShdw>
            </a:effectLst>
          </p:spPr>
          <p:txBody>
            <a:bodyPr wrap="none" anchor="ctr"/>
            <a:lstStyle/>
            <a:p>
              <a:pPr algn="ctr"/>
              <a:endParaRPr lang="zh-CN" altLang="en-US">
                <a:solidFill>
                  <a:srgbClr val="FFCCCC"/>
                </a:solidFill>
              </a:endParaRPr>
            </a:p>
          </p:txBody>
        </p:sp>
      </p:grpSp>
      <p:sp>
        <p:nvSpPr>
          <p:cNvPr id="48142" name="Text Box 19"/>
          <p:cNvSpPr txBox="1">
            <a:spLocks noChangeArrowheads="1"/>
          </p:cNvSpPr>
          <p:nvPr/>
        </p:nvSpPr>
        <p:spPr bwMode="auto">
          <a:xfrm>
            <a:off x="0" y="0"/>
            <a:ext cx="6853158"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en-US" altLang="zh-CN" sz="4000" dirty="0">
              <a:solidFill>
                <a:schemeClr val="bg1"/>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915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915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915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915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915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4916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916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9163"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49164" name="Text Box 19"/>
          <p:cNvSpPr txBox="1">
            <a:spLocks noChangeArrowheads="1"/>
          </p:cNvSpPr>
          <p:nvPr/>
        </p:nvSpPr>
        <p:spPr bwMode="auto">
          <a:xfrm>
            <a:off x="0" y="0"/>
            <a:ext cx="6596678"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en-US" altLang="zh-CN" sz="4000" dirty="0">
              <a:solidFill>
                <a:schemeClr val="bg1"/>
              </a:solidFill>
              <a:latin typeface="隶书" pitchFamily="49" charset="-122"/>
              <a:ea typeface="隶书" pitchFamily="49" charset="-122"/>
            </a:endParaRPr>
          </a:p>
        </p:txBody>
      </p:sp>
      <p:sp>
        <p:nvSpPr>
          <p:cNvPr id="49165" name="Text Box 13"/>
          <p:cNvSpPr txBox="1">
            <a:spLocks noChangeArrowheads="1"/>
          </p:cNvSpPr>
          <p:nvPr/>
        </p:nvSpPr>
        <p:spPr bwMode="auto">
          <a:xfrm>
            <a:off x="1347832" y="2263775"/>
            <a:ext cx="553998" cy="2903538"/>
          </a:xfrm>
          <a:prstGeom prst="rect">
            <a:avLst/>
          </a:prstGeom>
          <a:solidFill>
            <a:srgbClr val="FFFF00"/>
          </a:solidFill>
          <a:ln w="9525">
            <a:miter lim="800000"/>
            <a:headEnd/>
            <a:tailEnd/>
          </a:ln>
          <a:scene3d>
            <a:camera prst="legacyPerspectiveFront">
              <a:rot lat="1500000" lon="20099998" rev="0"/>
            </a:camera>
            <a:lightRig rig="legacyFlat4" dir="t"/>
          </a:scene3d>
          <a:sp3d extrusionH="887400" prstMaterial="legacyMatte">
            <a:bevelT w="13500" h="13500" prst="angle"/>
            <a:bevelB w="13500" h="13500" prst="angle"/>
            <a:extrusionClr>
              <a:srgbClr val="FFFF00"/>
            </a:extrusionClr>
          </a:sp3d>
        </p:spPr>
        <p:txBody>
          <a:bodyPr vert="eaVert">
            <a:spAutoFit/>
            <a:flatTx/>
          </a:bodyPr>
          <a:lstStyle/>
          <a:p>
            <a:pPr>
              <a:spcBef>
                <a:spcPct val="50000"/>
              </a:spcBef>
            </a:pPr>
            <a:r>
              <a:rPr lang="zh-CN" altLang="en-US" sz="2400" dirty="0" smtClean="0">
                <a:latin typeface="黑体" pitchFamily="2" charset="-122"/>
                <a:ea typeface="黑体" pitchFamily="2" charset="-122"/>
              </a:rPr>
              <a:t>专业</a:t>
            </a:r>
            <a:r>
              <a:rPr lang="zh-CN" altLang="en-US" sz="2400" dirty="0">
                <a:latin typeface="黑体" pitchFamily="2" charset="-122"/>
                <a:ea typeface="黑体" pitchFamily="2" charset="-122"/>
              </a:rPr>
              <a:t>能力</a:t>
            </a:r>
          </a:p>
        </p:txBody>
      </p:sp>
      <p:sp>
        <p:nvSpPr>
          <p:cNvPr id="49166" name="AutoShape 14"/>
          <p:cNvSpPr>
            <a:spLocks noChangeArrowheads="1"/>
          </p:cNvSpPr>
          <p:nvPr/>
        </p:nvSpPr>
        <p:spPr bwMode="auto">
          <a:xfrm>
            <a:off x="3429000" y="2874963"/>
            <a:ext cx="4460875"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游戏活动的支持与引导</a:t>
            </a:r>
          </a:p>
        </p:txBody>
      </p:sp>
      <p:sp>
        <p:nvSpPr>
          <p:cNvPr id="49167" name="AutoShape 15"/>
          <p:cNvSpPr>
            <a:spLocks noChangeArrowheads="1"/>
          </p:cNvSpPr>
          <p:nvPr/>
        </p:nvSpPr>
        <p:spPr bwMode="auto">
          <a:xfrm>
            <a:off x="3351213" y="3598863"/>
            <a:ext cx="4491037"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教育活动的计划与实施</a:t>
            </a:r>
          </a:p>
        </p:txBody>
      </p:sp>
      <p:sp>
        <p:nvSpPr>
          <p:cNvPr id="49168" name="AutoShape 16"/>
          <p:cNvSpPr>
            <a:spLocks noChangeArrowheads="1"/>
          </p:cNvSpPr>
          <p:nvPr/>
        </p:nvSpPr>
        <p:spPr bwMode="auto">
          <a:xfrm>
            <a:off x="3797300" y="4276725"/>
            <a:ext cx="3633788"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激励与评价</a:t>
            </a:r>
          </a:p>
        </p:txBody>
      </p:sp>
      <p:sp>
        <p:nvSpPr>
          <p:cNvPr id="49169" name="AutoShape 17"/>
          <p:cNvSpPr>
            <a:spLocks noChangeArrowheads="1"/>
          </p:cNvSpPr>
          <p:nvPr/>
        </p:nvSpPr>
        <p:spPr bwMode="auto">
          <a:xfrm>
            <a:off x="4357688" y="4984750"/>
            <a:ext cx="3649662"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沟通与合作</a:t>
            </a:r>
          </a:p>
        </p:txBody>
      </p:sp>
      <p:sp>
        <p:nvSpPr>
          <p:cNvPr id="49170" name="AutoShape 18"/>
          <p:cNvSpPr>
            <a:spLocks noChangeArrowheads="1"/>
          </p:cNvSpPr>
          <p:nvPr/>
        </p:nvSpPr>
        <p:spPr bwMode="auto">
          <a:xfrm>
            <a:off x="4799013" y="5719763"/>
            <a:ext cx="3633787"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反思与发展</a:t>
            </a:r>
          </a:p>
        </p:txBody>
      </p:sp>
      <p:sp>
        <p:nvSpPr>
          <p:cNvPr id="49171" name="AutoShape 19"/>
          <p:cNvSpPr>
            <a:spLocks noChangeArrowheads="1"/>
          </p:cNvSpPr>
          <p:nvPr/>
        </p:nvSpPr>
        <p:spPr bwMode="auto">
          <a:xfrm>
            <a:off x="2324100" y="2436813"/>
            <a:ext cx="817563" cy="2554287"/>
          </a:xfrm>
          <a:prstGeom prst="rightArrowCallout">
            <a:avLst>
              <a:gd name="adj1" fmla="val 78107"/>
              <a:gd name="adj2" fmla="val 78107"/>
              <a:gd name="adj3" fmla="val 16667"/>
              <a:gd name="adj4" fmla="val 66667"/>
            </a:avLst>
          </a:prstGeom>
          <a:solidFill>
            <a:srgbClr val="CCCCFF"/>
          </a:solidFill>
          <a:ln w="9525">
            <a:noFill/>
            <a:miter lim="800000"/>
            <a:headEnd/>
            <a:tailEnd/>
          </a:ln>
          <a:effectLst>
            <a:prstShdw prst="shdw17" dist="17961" dir="2700000">
              <a:srgbClr val="7A7A99"/>
            </a:prstShdw>
          </a:effectLst>
        </p:spPr>
        <p:txBody>
          <a:bodyPr wrap="none" anchor="ctr"/>
          <a:lstStyle/>
          <a:p>
            <a:endParaRPr lang="zh-CN" altLang="en-US"/>
          </a:p>
        </p:txBody>
      </p:sp>
      <p:sp>
        <p:nvSpPr>
          <p:cNvPr id="49172" name="AutoShape 20"/>
          <p:cNvSpPr>
            <a:spLocks noChangeArrowheads="1"/>
          </p:cNvSpPr>
          <p:nvPr/>
        </p:nvSpPr>
        <p:spPr bwMode="auto">
          <a:xfrm>
            <a:off x="3711575" y="2227263"/>
            <a:ext cx="4343400"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一日生活的组织与保育</a:t>
            </a:r>
          </a:p>
        </p:txBody>
      </p:sp>
      <p:sp>
        <p:nvSpPr>
          <p:cNvPr id="49173" name="AutoShape 21"/>
          <p:cNvSpPr>
            <a:spLocks noChangeArrowheads="1"/>
          </p:cNvSpPr>
          <p:nvPr/>
        </p:nvSpPr>
        <p:spPr bwMode="auto">
          <a:xfrm>
            <a:off x="4668838" y="1460500"/>
            <a:ext cx="3735387"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t>环境的创设与利用</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79875"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987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7987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7987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7988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7988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9882"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79883" name="Text Box 18"/>
          <p:cNvSpPr txBox="1">
            <a:spLocks noChangeArrowheads="1"/>
          </p:cNvSpPr>
          <p:nvPr/>
        </p:nvSpPr>
        <p:spPr bwMode="auto">
          <a:xfrm>
            <a:off x="438150" y="2112963"/>
            <a:ext cx="8010525" cy="3600986"/>
          </a:xfrm>
          <a:prstGeom prst="rect">
            <a:avLst/>
          </a:prstGeom>
          <a:noFill/>
          <a:ln w="9525">
            <a:noFill/>
            <a:miter lim="800000"/>
            <a:headEnd/>
            <a:tailEnd/>
          </a:ln>
        </p:spPr>
        <p:txBody>
          <a:bodyPr>
            <a:spAutoFit/>
          </a:bodyPr>
          <a:lstStyle/>
          <a:p>
            <a:pPr>
              <a:lnSpc>
                <a:spcPct val="150000"/>
              </a:lnSpc>
            </a:pPr>
            <a:r>
              <a:rPr lang="en-US" altLang="zh-CN" sz="2400" b="1" dirty="0">
                <a:latin typeface="+mn-ea"/>
              </a:rPr>
              <a:t>1</a:t>
            </a:r>
            <a:r>
              <a:rPr lang="zh-CN" altLang="en-US" sz="2400" b="1" dirty="0">
                <a:latin typeface="+mn-ea"/>
              </a:rPr>
              <a:t>．怎样理解教师资格制度？</a:t>
            </a:r>
          </a:p>
          <a:p>
            <a:pPr>
              <a:lnSpc>
                <a:spcPct val="150000"/>
              </a:lnSpc>
            </a:pPr>
            <a:r>
              <a:rPr lang="en-US" altLang="zh-CN" sz="2400" b="1" dirty="0">
                <a:latin typeface="+mn-ea"/>
              </a:rPr>
              <a:t>2</a:t>
            </a:r>
            <a:r>
              <a:rPr lang="zh-CN" altLang="en-US" sz="2400" b="1" dirty="0">
                <a:latin typeface="+mn-ea"/>
              </a:rPr>
              <a:t>．取得幼儿教师资格应具备哪些条件？幼儿教师的权利和义务是什么？</a:t>
            </a:r>
          </a:p>
          <a:p>
            <a:pPr>
              <a:lnSpc>
                <a:spcPct val="150000"/>
              </a:lnSpc>
            </a:pPr>
            <a:r>
              <a:rPr lang="en-US" altLang="zh-CN" sz="2400" b="1" dirty="0" smtClean="0">
                <a:latin typeface="+mn-ea"/>
              </a:rPr>
              <a:t>3.</a:t>
            </a:r>
            <a:r>
              <a:rPr lang="zh-CN" altLang="en-US" sz="2400" b="1" dirty="0" smtClean="0">
                <a:latin typeface="+mn-ea"/>
              </a:rPr>
              <a:t>幼儿教师专业标准的三大纬度</a:t>
            </a:r>
            <a:r>
              <a:rPr lang="en-US" altLang="zh-CN" sz="2400" b="1" dirty="0" smtClean="0">
                <a:latin typeface="+mn-ea"/>
              </a:rPr>
              <a:t>?</a:t>
            </a:r>
            <a:endParaRPr lang="zh-CN" altLang="en-US" sz="24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p:txBody>
      </p:sp>
      <p:sp>
        <p:nvSpPr>
          <p:cNvPr id="79884" name="Text Box 19"/>
          <p:cNvSpPr txBox="1">
            <a:spLocks noChangeArrowheads="1"/>
          </p:cNvSpPr>
          <p:nvPr/>
        </p:nvSpPr>
        <p:spPr bwMode="auto">
          <a:xfrm>
            <a:off x="0" y="0"/>
            <a:ext cx="634019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en-US" altLang="zh-CN" sz="4000" dirty="0">
              <a:solidFill>
                <a:schemeClr val="bg1"/>
              </a:solidFill>
              <a:latin typeface="隶书" pitchFamily="49" charset="-122"/>
              <a:ea typeface="隶书" pitchFamily="49" charset="-122"/>
            </a:endParaRPr>
          </a:p>
        </p:txBody>
      </p:sp>
      <p:sp>
        <p:nvSpPr>
          <p:cNvPr id="79885" name="WordArt 16"/>
          <p:cNvSpPr>
            <a:spLocks noChangeArrowheads="1" noChangeShapeType="1" noTextEdit="1"/>
          </p:cNvSpPr>
          <p:nvPr/>
        </p:nvSpPr>
        <p:spPr bwMode="auto">
          <a:xfrm>
            <a:off x="460375" y="1266825"/>
            <a:ext cx="2406650" cy="577850"/>
          </a:xfrm>
          <a:prstGeom prst="rect">
            <a:avLst/>
          </a:prstGeom>
        </p:spPr>
        <p:txBody>
          <a:bodyPr wrap="none" fromWordArt="1">
            <a:prstTxWarp prst="textPlain">
              <a:avLst>
                <a:gd name="adj" fmla="val 50000"/>
              </a:avLst>
            </a:prstTxWarp>
          </a:bodyPr>
          <a:lstStyle/>
          <a:p>
            <a:pPr algn="ctr"/>
            <a:r>
              <a:rPr lang="zh-CN" altLang="en-US" sz="3600" b="1" kern="10" dirty="0" smtClean="0">
                <a:ln w="9525">
                  <a:noFill/>
                  <a:round/>
                  <a:headEnd/>
                  <a:tailEnd/>
                </a:ln>
                <a:solidFill>
                  <a:srgbClr val="336699"/>
                </a:solidFill>
                <a:effectLst>
                  <a:outerShdw dist="45791" dir="2021404" algn="ctr" rotWithShape="0">
                    <a:srgbClr val="B2B2B2">
                      <a:alpha val="79999"/>
                    </a:srgbClr>
                  </a:outerShdw>
                </a:effectLst>
                <a:latin typeface="宋体"/>
                <a:ea typeface="宋体"/>
              </a:rPr>
              <a:t>思考</a:t>
            </a:r>
            <a:r>
              <a:rPr lang="zh-CN" altLang="en-US" sz="3600" b="1" kern="10" dirty="0">
                <a:ln w="9525">
                  <a:noFill/>
                  <a:round/>
                  <a:headEnd/>
                  <a:tailEnd/>
                </a:ln>
                <a:solidFill>
                  <a:srgbClr val="336699"/>
                </a:solidFill>
                <a:effectLst>
                  <a:outerShdw dist="45791" dir="2021404" algn="ctr" rotWithShape="0">
                    <a:srgbClr val="B2B2B2">
                      <a:alpha val="79999"/>
                    </a:srgbClr>
                  </a:outerShdw>
                </a:effectLst>
                <a:latin typeface="宋体"/>
                <a:ea typeface="宋体"/>
              </a:rPr>
              <a:t>与练习</a:t>
            </a:r>
          </a:p>
        </p:txBody>
      </p:sp>
      <p:grpSp>
        <p:nvGrpSpPr>
          <p:cNvPr id="2" name="Group 17"/>
          <p:cNvGrpSpPr>
            <a:grpSpLocks/>
          </p:cNvGrpSpPr>
          <p:nvPr/>
        </p:nvGrpSpPr>
        <p:grpSpPr bwMode="auto">
          <a:xfrm>
            <a:off x="542925" y="4597400"/>
            <a:ext cx="7696200" cy="1397000"/>
            <a:chOff x="480" y="432"/>
            <a:chExt cx="4320" cy="880"/>
          </a:xfrm>
        </p:grpSpPr>
        <p:pic>
          <p:nvPicPr>
            <p:cNvPr id="79887" name="Picture 18" descr="rw1-7"/>
            <p:cNvPicPr>
              <a:picLocks noChangeAspect="1" noChangeArrowheads="1"/>
            </p:cNvPicPr>
            <p:nvPr/>
          </p:nvPicPr>
          <p:blipFill>
            <a:blip r:embed="rId10"/>
            <a:srcRect/>
            <a:stretch>
              <a:fillRect/>
            </a:stretch>
          </p:blipFill>
          <p:spPr bwMode="auto">
            <a:xfrm>
              <a:off x="720" y="432"/>
              <a:ext cx="1606" cy="727"/>
            </a:xfrm>
            <a:prstGeom prst="rect">
              <a:avLst/>
            </a:prstGeom>
            <a:noFill/>
            <a:ln w="9525">
              <a:noFill/>
              <a:miter lim="800000"/>
              <a:headEnd/>
              <a:tailEnd/>
            </a:ln>
          </p:spPr>
        </p:pic>
        <p:sp>
          <p:nvSpPr>
            <p:cNvPr id="79888" name="Freeform 19"/>
            <p:cNvSpPr>
              <a:spLocks/>
            </p:cNvSpPr>
            <p:nvPr/>
          </p:nvSpPr>
          <p:spPr bwMode="auto">
            <a:xfrm>
              <a:off x="480" y="1104"/>
              <a:ext cx="4320" cy="208"/>
            </a:xfrm>
            <a:custGeom>
              <a:avLst/>
              <a:gdLst>
                <a:gd name="T0" fmla="*/ 0 w 4992"/>
                <a:gd name="T1" fmla="*/ 112 h 208"/>
                <a:gd name="T2" fmla="*/ 720 w 4992"/>
                <a:gd name="T3" fmla="*/ 160 h 208"/>
                <a:gd name="T4" fmla="*/ 1584 w 4992"/>
                <a:gd name="T5" fmla="*/ 208 h 208"/>
                <a:gd name="T6" fmla="*/ 2208 w 4992"/>
                <a:gd name="T7" fmla="*/ 160 h 208"/>
                <a:gd name="T8" fmla="*/ 2688 w 4992"/>
                <a:gd name="T9" fmla="*/ 64 h 208"/>
                <a:gd name="T10" fmla="*/ 3264 w 4992"/>
                <a:gd name="T11" fmla="*/ 16 h 208"/>
                <a:gd name="T12" fmla="*/ 4656 w 4992"/>
                <a:gd name="T13" fmla="*/ 160 h 208"/>
                <a:gd name="T14" fmla="*/ 4992 w 4992"/>
                <a:gd name="T15" fmla="*/ 16 h 208"/>
                <a:gd name="T16" fmla="*/ 0 60000 65536"/>
                <a:gd name="T17" fmla="*/ 0 60000 65536"/>
                <a:gd name="T18" fmla="*/ 0 60000 65536"/>
                <a:gd name="T19" fmla="*/ 0 60000 65536"/>
                <a:gd name="T20" fmla="*/ 0 60000 65536"/>
                <a:gd name="T21" fmla="*/ 0 60000 65536"/>
                <a:gd name="T22" fmla="*/ 0 60000 65536"/>
                <a:gd name="T23" fmla="*/ 0 60000 65536"/>
                <a:gd name="T24" fmla="*/ 0 w 4992"/>
                <a:gd name="T25" fmla="*/ 0 h 208"/>
                <a:gd name="T26" fmla="*/ 4992 w 4992"/>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92" h="208">
                  <a:moveTo>
                    <a:pt x="0" y="112"/>
                  </a:moveTo>
                  <a:cubicBezTo>
                    <a:pt x="228" y="128"/>
                    <a:pt x="456" y="144"/>
                    <a:pt x="720" y="160"/>
                  </a:cubicBezTo>
                  <a:cubicBezTo>
                    <a:pt x="984" y="176"/>
                    <a:pt x="1336" y="208"/>
                    <a:pt x="1584" y="208"/>
                  </a:cubicBezTo>
                  <a:cubicBezTo>
                    <a:pt x="1832" y="208"/>
                    <a:pt x="2024" y="184"/>
                    <a:pt x="2208" y="160"/>
                  </a:cubicBezTo>
                  <a:cubicBezTo>
                    <a:pt x="2392" y="136"/>
                    <a:pt x="2512" y="88"/>
                    <a:pt x="2688" y="64"/>
                  </a:cubicBezTo>
                  <a:cubicBezTo>
                    <a:pt x="2864" y="40"/>
                    <a:pt x="2936" y="0"/>
                    <a:pt x="3264" y="16"/>
                  </a:cubicBezTo>
                  <a:cubicBezTo>
                    <a:pt x="3592" y="32"/>
                    <a:pt x="4368" y="160"/>
                    <a:pt x="4656" y="160"/>
                  </a:cubicBezTo>
                  <a:cubicBezTo>
                    <a:pt x="4944" y="160"/>
                    <a:pt x="4936" y="40"/>
                    <a:pt x="4992" y="16"/>
                  </a:cubicBezTo>
                </a:path>
              </a:pathLst>
            </a:custGeom>
            <a:solidFill>
              <a:srgbClr val="00FF00"/>
            </a:solidFill>
            <a:ln w="9525">
              <a:solidFill>
                <a:schemeClr val="tx1"/>
              </a:solidFill>
              <a:miter lim="800000"/>
              <a:headEnd/>
              <a:tailEnd/>
            </a:ln>
          </p:spPr>
          <p:txBody>
            <a:bodyPr wrap="none"/>
            <a:lstStyle/>
            <a:p>
              <a:endParaRPr lang="zh-CN" altLang="en-US"/>
            </a:p>
          </p:txBody>
        </p:sp>
        <p:pic>
          <p:nvPicPr>
            <p:cNvPr id="79889" name="Picture 20" descr="MARK802"/>
            <p:cNvPicPr>
              <a:picLocks noChangeAspect="1" noChangeArrowheads="1"/>
            </p:cNvPicPr>
            <p:nvPr/>
          </p:nvPicPr>
          <p:blipFill>
            <a:blip r:embed="rId11"/>
            <a:srcRect/>
            <a:stretch>
              <a:fillRect/>
            </a:stretch>
          </p:blipFill>
          <p:spPr bwMode="auto">
            <a:xfrm>
              <a:off x="3408" y="720"/>
              <a:ext cx="245" cy="245"/>
            </a:xfrm>
            <a:prstGeom prst="rect">
              <a:avLst/>
            </a:prstGeom>
            <a:noFill/>
            <a:ln w="9525">
              <a:noFill/>
              <a:miter lim="800000"/>
              <a:headEnd/>
              <a:tailEnd/>
            </a:ln>
          </p:spPr>
        </p:pic>
        <p:pic>
          <p:nvPicPr>
            <p:cNvPr id="79890" name="Picture 21" descr="MARK802"/>
            <p:cNvPicPr>
              <a:picLocks noChangeAspect="1" noChangeArrowheads="1"/>
            </p:cNvPicPr>
            <p:nvPr/>
          </p:nvPicPr>
          <p:blipFill>
            <a:blip r:embed="rId11"/>
            <a:srcRect/>
            <a:stretch>
              <a:fillRect/>
            </a:stretch>
          </p:blipFill>
          <p:spPr bwMode="auto">
            <a:xfrm>
              <a:off x="4032" y="720"/>
              <a:ext cx="245" cy="245"/>
            </a:xfrm>
            <a:prstGeom prst="rect">
              <a:avLst/>
            </a:prstGeom>
            <a:noFill/>
            <a:ln w="9525">
              <a:noFill/>
              <a:miter lim="800000"/>
              <a:headEnd/>
              <a:tailEnd/>
            </a:ln>
          </p:spPr>
        </p:pic>
      </p:grpSp>
      <p:pic>
        <p:nvPicPr>
          <p:cNvPr id="19" name="Picture 4" descr="目录">
            <a:hlinkClick r:id="rId12" action="ppaction://hlinksldjump" highlightClick="1"/>
          </p:cNvPr>
          <p:cNvPicPr>
            <a:picLocks noChangeAspect="1" noChangeArrowheads="1"/>
          </p:cNvPicPr>
          <p:nvPr/>
        </p:nvPicPr>
        <p:blipFill>
          <a:blip r:embed="rId13"/>
          <a:srcRect/>
          <a:stretch>
            <a:fillRect/>
          </a:stretch>
        </p:blipFill>
        <p:spPr bwMode="auto">
          <a:xfrm>
            <a:off x="3643306" y="6337300"/>
            <a:ext cx="1039813" cy="52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1</a:t>
            </a:r>
            <a:r>
              <a:rPr lang="zh-CN" altLang="en-US" sz="3200" b="1" dirty="0" smtClean="0">
                <a:ea typeface="黑体" pitchFamily="49" charset="-122"/>
              </a:rPr>
              <a:t>       教师的权利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643253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一、教师权利的内涵</a:t>
            </a:r>
            <a:endParaRPr lang="en-US" altLang="zh-CN" sz="3200" b="1" dirty="0" smtClean="0"/>
          </a:p>
          <a:p>
            <a:r>
              <a:rPr lang="zh-CN" altLang="en-US" sz="3200" dirty="0" smtClean="0"/>
              <a:t> （二）教师作为教育者的权利</a:t>
            </a:r>
            <a:endParaRPr lang="en-US" altLang="zh-CN" sz="3200" dirty="0" smtClean="0"/>
          </a:p>
          <a:p>
            <a:r>
              <a:rPr lang="zh-CN" altLang="en-US" sz="3200" dirty="0" smtClean="0"/>
              <a:t>        作为专业人员，教师在从事教育活动中有其特殊的权利，这是一种职业特定的法律权利。教师的权利是指教师在教育教学过程中由相关法律对其进行保护的自由和利益。法律上的教师权利包括教师实施某种行为的权利以及要求义务人履行义务的权利。当教师的权利受到侵害时，教师有权诉诸法律，要求确认和保护其权利。</a:t>
            </a:r>
          </a:p>
          <a:p>
            <a:endParaRPr lang="zh-CN" altLang="en-US" sz="3200" dirty="0" smtClean="0"/>
          </a:p>
          <a:p>
            <a:endParaRPr lang="zh-CN" altLang="en-US" sz="3200" dirty="0" smtClean="0"/>
          </a:p>
          <a:p>
            <a:endParaRPr lang="en-US" altLang="zh-CN"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1</a:t>
            </a:r>
            <a:r>
              <a:rPr lang="zh-CN" altLang="en-US" sz="3200" b="1" dirty="0" smtClean="0">
                <a:ea typeface="黑体" pitchFamily="49" charset="-122"/>
              </a:rPr>
              <a:t>       教师的权利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二、教师的基本权利</a:t>
            </a:r>
            <a:endParaRPr lang="en-US" altLang="zh-CN" sz="3200" b="1" dirty="0" smtClean="0"/>
          </a:p>
          <a:p>
            <a:r>
              <a:rPr lang="zh-CN" altLang="en-US" sz="3200" dirty="0" smtClean="0"/>
              <a:t> （一）教育教学权</a:t>
            </a:r>
          </a:p>
          <a:p>
            <a:r>
              <a:rPr lang="zh-CN" altLang="en-US" sz="3200" dirty="0" smtClean="0"/>
              <a:t> （二）科学研究权</a:t>
            </a:r>
          </a:p>
          <a:p>
            <a:r>
              <a:rPr lang="zh-CN" altLang="en-US" sz="3200" dirty="0" smtClean="0"/>
              <a:t>（三）管理学生权</a:t>
            </a:r>
          </a:p>
          <a:p>
            <a:r>
              <a:rPr lang="zh-CN" altLang="en-US" sz="3200" dirty="0" smtClean="0"/>
              <a:t>（四）获取报酬权</a:t>
            </a:r>
          </a:p>
          <a:p>
            <a:r>
              <a:rPr lang="zh-CN" altLang="en-US" sz="3200" dirty="0" smtClean="0"/>
              <a:t>（五）民主管理权</a:t>
            </a:r>
            <a:endParaRPr lang="en-US" altLang="zh-CN" sz="3200" dirty="0" smtClean="0"/>
          </a:p>
          <a:p>
            <a:r>
              <a:rPr lang="zh-CN" altLang="en-US" sz="3200" dirty="0" smtClean="0"/>
              <a:t>（六）培训进修权</a:t>
            </a:r>
          </a:p>
          <a:p>
            <a:endParaRPr lang="en-US" altLang="zh-CN" sz="2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49"/>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2</a:t>
            </a:r>
            <a:r>
              <a:rPr lang="zh-CN" altLang="en-US" sz="3200" b="1" dirty="0" smtClean="0">
                <a:ea typeface="黑体" pitchFamily="49" charset="-122"/>
              </a:rPr>
              <a:t>    教师的义务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403187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一、教师义务的内涵</a:t>
            </a:r>
            <a:endParaRPr lang="en-US" altLang="zh-CN" sz="3200" b="1" dirty="0" smtClean="0"/>
          </a:p>
          <a:p>
            <a:r>
              <a:rPr lang="zh-CN" altLang="en-US" sz="3200" b="1" dirty="0" smtClean="0"/>
              <a:t>       </a:t>
            </a:r>
            <a:r>
              <a:rPr lang="zh-CN" altLang="en-US" sz="3200" dirty="0" smtClean="0"/>
              <a:t>教师的义务是指依照法律规定，教师从事教育教学工作必须履行的责任。如同教师的权利一样，教师的义务也分为两个部分：一是教师作为公民应成但的义务，二是教师作为教育者应承担的义务。</a:t>
            </a:r>
          </a:p>
          <a:p>
            <a:endParaRPr lang="en-US" altLang="zh-CN" sz="3200" b="1" dirty="0" smtClean="0"/>
          </a:p>
          <a:p>
            <a:r>
              <a:rPr lang="zh-CN" altLang="en-US" sz="3200" dirty="0" smtClean="0"/>
              <a:t> </a:t>
            </a:r>
            <a:endParaRPr lang="en-US" altLang="zh-CN" sz="2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49"/>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2</a:t>
            </a:r>
            <a:r>
              <a:rPr lang="zh-CN" altLang="en-US" sz="3200" b="1" dirty="0" smtClean="0">
                <a:ea typeface="黑体" pitchFamily="49" charset="-122"/>
              </a:rPr>
              <a:t>    教师的义务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9144000" cy="544764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二、教师基本义务</a:t>
            </a:r>
            <a:endParaRPr lang="en-US" altLang="zh-CN" sz="3200" b="1" dirty="0" smtClean="0"/>
          </a:p>
          <a:p>
            <a:r>
              <a:rPr lang="zh-CN" altLang="en-US" sz="3200" dirty="0" smtClean="0"/>
              <a:t> （一）遵守宪法、法律和职业道德，为人师表</a:t>
            </a:r>
          </a:p>
          <a:p>
            <a:r>
              <a:rPr lang="zh-CN" altLang="en-US" sz="3200" dirty="0" smtClean="0"/>
              <a:t> （二）贯彻国家的教育方针，遵守规章制度，执行学校的教学计划，履行教师聘约，完成教育教学工作任务</a:t>
            </a:r>
          </a:p>
          <a:p>
            <a:r>
              <a:rPr lang="zh-CN" altLang="en-US" sz="3200" dirty="0" smtClean="0"/>
              <a:t>（三）对学生进行宪法所确定的基本原则的教育和爱国主义、民族团结的教育、法制教育以及思想品德、文化、科学技术教育，组织、带领学生开展有益的社会活动</a:t>
            </a:r>
          </a:p>
          <a:p>
            <a:r>
              <a:rPr lang="zh-CN" altLang="en-US" sz="3200" dirty="0" smtClean="0"/>
              <a:t>。</a:t>
            </a:r>
          </a:p>
          <a:p>
            <a:endParaRPr lang="en-US" altLang="zh-CN" sz="2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49"/>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2</a:t>
            </a:r>
            <a:r>
              <a:rPr lang="zh-CN" altLang="en-US" sz="3200" b="1" dirty="0" smtClean="0">
                <a:ea typeface="黑体" pitchFamily="49" charset="-122"/>
              </a:rPr>
              <a:t>    教师的义务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9144000"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二、教师基本义务</a:t>
            </a:r>
            <a:endParaRPr lang="en-US" altLang="zh-CN" sz="3200" b="1" dirty="0" smtClean="0"/>
          </a:p>
          <a:p>
            <a:r>
              <a:rPr lang="zh-CN" altLang="en-US" sz="3200" dirty="0" smtClean="0"/>
              <a:t> （四）关心、爱护全体学生，尊重学生人格，促进学生在品德、智力、体质等方面全面发展</a:t>
            </a:r>
          </a:p>
          <a:p>
            <a:r>
              <a:rPr lang="zh-CN" altLang="en-US" sz="3200" dirty="0" smtClean="0"/>
              <a:t>（五）制止有害于学生的行为或者其他侵犯学生合法权益的行为，批评和抵制有害于学生健康成长的现象</a:t>
            </a:r>
          </a:p>
          <a:p>
            <a:r>
              <a:rPr lang="zh-CN" altLang="en-US" sz="3200" dirty="0" smtClean="0"/>
              <a:t>（六）不断提高思想政治觉悟和教育教学业务水平</a:t>
            </a:r>
          </a:p>
          <a:p>
            <a:endParaRPr lang="en-US" altLang="zh-CN" sz="2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3</a:t>
            </a:r>
            <a:r>
              <a:rPr lang="zh-CN" altLang="en-US" sz="3200" b="1" dirty="0" smtClean="0">
                <a:ea typeface="黑体" pitchFamily="49" charset="-122"/>
              </a:rPr>
              <a:t>       幼儿教师的地位、权利和义务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9144000" cy="501675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dirty="0" smtClean="0"/>
              <a:t>         幼儿教师是在幼儿园履行教育职责、对幼儿身心施行特点影响的专业教育工作者，担负着培养社会主义事业的建设者和接班人、传播精神文明，提高全民族素质的历史使命。</a:t>
            </a:r>
            <a:endParaRPr lang="en-US" altLang="zh-CN" sz="3200" dirty="0" smtClean="0"/>
          </a:p>
          <a:p>
            <a:r>
              <a:rPr lang="zh-CN" altLang="en-US" sz="3200" b="1" dirty="0" smtClean="0">
                <a:latin typeface="宋体" charset="-122"/>
              </a:rPr>
              <a:t>   </a:t>
            </a:r>
            <a:r>
              <a:rPr lang="en-US" altLang="zh-CN" sz="3200" b="1" dirty="0" smtClean="0">
                <a:latin typeface="宋体" charset="-122"/>
              </a:rPr>
              <a:t>《</a:t>
            </a:r>
            <a:r>
              <a:rPr lang="zh-CN" altLang="en-US" sz="3200" b="1" dirty="0" smtClean="0">
                <a:latin typeface="宋体" charset="-122"/>
              </a:rPr>
              <a:t>幼儿园教师专业标准</a:t>
            </a:r>
            <a:r>
              <a:rPr lang="en-US" altLang="zh-CN" sz="3200" b="1" dirty="0" smtClean="0">
                <a:latin typeface="宋体" charset="-122"/>
              </a:rPr>
              <a:t>》</a:t>
            </a:r>
            <a:r>
              <a:rPr lang="zh-CN" altLang="en-US" sz="3200" b="1" dirty="0" smtClean="0">
                <a:latin typeface="宋体" charset="-122"/>
              </a:rPr>
              <a:t>是国家对合格幼儿园教师专业素质的基本要求，是幼儿园教师开展保教活动的基本规范，是引领幼儿园教师专业发展的基本准则，是幼儿园教师培养、准入、培训、考核等工作的重要依据。</a:t>
            </a:r>
            <a:r>
              <a:rPr lang="zh-CN" altLang="en-US" sz="3200" b="1" dirty="0" smtClean="0"/>
              <a:t> </a:t>
            </a:r>
            <a:endParaRPr lang="zh-CN" altLang="en-US" sz="3600" dirty="0" smtClean="0">
              <a:ea typeface="黑体" pitchFamily="2" charset="-122"/>
            </a:endParaRPr>
          </a:p>
          <a:p>
            <a:endParaRPr lang="zh-CN" altLang="en-US" sz="32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3</a:t>
            </a:r>
            <a:r>
              <a:rPr lang="zh-CN" altLang="en-US" sz="3200" b="1" dirty="0" smtClean="0">
                <a:ea typeface="黑体" pitchFamily="49" charset="-122"/>
              </a:rPr>
              <a:t>       幼儿教师的地位、权利和义务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9144000" cy="501675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dirty="0" smtClean="0"/>
              <a:t> </a:t>
            </a:r>
            <a:r>
              <a:rPr lang="zh-CN" altLang="en-US" sz="3200" b="1" dirty="0" smtClean="0"/>
              <a:t>一、我国幼儿教师的基本权利</a:t>
            </a:r>
            <a:endParaRPr lang="en-US" altLang="zh-CN" sz="3200" b="1" dirty="0" smtClean="0"/>
          </a:p>
          <a:p>
            <a:r>
              <a:rPr lang="zh-CN" altLang="en-US" sz="3200" dirty="0" smtClean="0"/>
              <a:t> （一）进行保育教育活动，开展保育教育改革和实验的权利。（二）从事科学研究、学术交流，参加专业的学术团体，在学术活动中充分发表意见的权利。（三）指导幼儿的学习和发展，评定幼儿成长发展的权利。（四）按时获取工资报酬，享受国家规定的福利待遇以及寒暑假带薪休假的权利（五）参与幼儿园民主管理的权利。（六）参加进修或者其他方式的培训的权利。</a:t>
            </a:r>
          </a:p>
          <a:p>
            <a:r>
              <a:rPr lang="zh-CN" altLang="en-US" sz="3200" dirty="0" smtClean="0"/>
              <a:t> </a:t>
            </a:r>
            <a:endParaRPr lang="en-US" altLang="zh-CN"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课题四  教师的权利和义务</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3200" b="1" dirty="0" smtClean="0">
                <a:ea typeface="黑体" pitchFamily="49" charset="-122"/>
              </a:rPr>
              <a:t>项目</a:t>
            </a:r>
            <a:r>
              <a:rPr lang="en-US" altLang="zh-CN" sz="3200" b="1" dirty="0" smtClean="0">
                <a:ea typeface="黑体" pitchFamily="49" charset="-122"/>
              </a:rPr>
              <a:t>3</a:t>
            </a:r>
            <a:r>
              <a:rPr lang="zh-CN" altLang="en-US" sz="3200" b="1" dirty="0" smtClean="0">
                <a:ea typeface="黑体" pitchFamily="49" charset="-122"/>
              </a:rPr>
              <a:t>       幼儿教师的地位、权利和义务       </a:t>
            </a:r>
            <a:endParaRPr lang="zh-CN" altLang="en-US" sz="3200" b="1"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9144000" cy="452431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dirty="0" smtClean="0"/>
              <a:t> </a:t>
            </a:r>
            <a:r>
              <a:rPr lang="zh-CN" altLang="en-US" sz="3200" b="1" dirty="0" smtClean="0"/>
              <a:t>二、我国幼儿教师的义务</a:t>
            </a:r>
            <a:endParaRPr lang="en-US" altLang="zh-CN" sz="3200" b="1" dirty="0" smtClean="0"/>
          </a:p>
          <a:p>
            <a:r>
              <a:rPr lang="zh-CN" altLang="en-US" sz="3200" dirty="0" smtClean="0"/>
              <a:t> </a:t>
            </a:r>
            <a:r>
              <a:rPr lang="zh-CN" altLang="en-US" sz="2800" dirty="0" smtClean="0"/>
              <a:t>（一）遵守宪法法律和职业道德，为人师表（二）贯彻国家教育方针，遵守规章制度，执行幼儿园保教计划，履行聘约，完成工作任务（三）按照国家国家规定的保教目标，组织带领幼儿开展有目的、有计划的教学活动（四）关心爱护全体幼儿，尊重幼儿人格，促进幼儿全面发展（五）制止有害于幼儿的行为或其它侵害幼儿合法权益的行为，批评和抵制有害于幼儿健康成长的现象（六）不断提高思想政治觉悟和教育教学业务水平</a:t>
            </a:r>
          </a:p>
          <a:p>
            <a:r>
              <a:rPr lang="zh-CN" altLang="en-US" sz="2800" dirty="0" smtClean="0"/>
              <a:t> </a:t>
            </a:r>
            <a:endParaRPr lang="en-US" altLang="zh-CN" sz="28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4284</TotalTime>
  <Words>1082</Words>
  <PresentationFormat>全屏显示(4:3)</PresentationFormat>
  <Paragraphs>129</Paragraphs>
  <Slides>14</Slides>
  <Notes>10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333</cp:revision>
  <dcterms:modified xsi:type="dcterms:W3CDTF">2018-08-03T14:59:01Z</dcterms:modified>
</cp:coreProperties>
</file>