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654" r:id="rId2"/>
    <p:sldId id="655" r:id="rId3"/>
    <p:sldId id="656" r:id="rId4"/>
    <p:sldId id="657" r:id="rId5"/>
    <p:sldId id="658" r:id="rId6"/>
    <p:sldId id="659" r:id="rId7"/>
    <p:sldId id="660" r:id="rId8"/>
    <p:sldId id="661" r:id="rId9"/>
    <p:sldId id="662" r:id="rId10"/>
    <p:sldId id="663" r:id="rId11"/>
    <p:sldId id="664" r:id="rId12"/>
    <p:sldId id="665" r:id="rId13"/>
    <p:sldId id="666" r:id="rId14"/>
    <p:sldId id="667" r:id="rId15"/>
    <p:sldId id="668" r:id="rId16"/>
    <p:sldId id="669" r:id="rId17"/>
    <p:sldId id="670" r:id="rId18"/>
    <p:sldId id="671" r:id="rId19"/>
    <p:sldId id="672" r:id="rId20"/>
    <p:sldId id="673" r:id="rId21"/>
    <p:sldId id="674" r:id="rId22"/>
    <p:sldId id="675" r:id="rId23"/>
    <p:sldId id="676" r:id="rId24"/>
    <p:sldId id="677" r:id="rId25"/>
    <p:sldId id="678" r:id="rId26"/>
    <p:sldId id="679" r:id="rId27"/>
    <p:sldId id="680" r:id="rId28"/>
    <p:sldId id="681" r:id="rId29"/>
    <p:sldId id="682" r:id="rId30"/>
    <p:sldId id="683" r:id="rId31"/>
    <p:sldId id="684" r:id="rId32"/>
    <p:sldId id="685" r:id="rId33"/>
    <p:sldId id="686" r:id="rId34"/>
    <p:sldId id="687" r:id="rId35"/>
    <p:sldId id="1113" r:id="rId36"/>
    <p:sldId id="691" r:id="rId37"/>
    <p:sldId id="692" r:id="rId38"/>
    <p:sldId id="693" r:id="rId39"/>
    <p:sldId id="694" r:id="rId40"/>
    <p:sldId id="695" r:id="rId41"/>
    <p:sldId id="696" r:id="rId42"/>
    <p:sldId id="697" r:id="rId43"/>
    <p:sldId id="698" r:id="rId44"/>
    <p:sldId id="699" r:id="rId45"/>
    <p:sldId id="700" r:id="rId46"/>
    <p:sldId id="701" r:id="rId47"/>
    <p:sldId id="702" r:id="rId48"/>
    <p:sldId id="703" r:id="rId49"/>
    <p:sldId id="704" r:id="rId50"/>
    <p:sldId id="705"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471" autoAdjust="0"/>
    <p:restoredTop sz="94660"/>
  </p:normalViewPr>
  <p:slideViewPr>
    <p:cSldViewPr>
      <p:cViewPr varScale="1">
        <p:scale>
          <a:sx n="62" d="100"/>
          <a:sy n="62" d="100"/>
        </p:scale>
        <p:origin x="-136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74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949B6E-C7AE-47E5-8C7E-13E31419C36D}" type="datetimeFigureOut">
              <a:rPr lang="zh-CN" altLang="en-US" smtClean="0"/>
              <a:pPr/>
              <a:t>2018/8/3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841113-9B74-42A8-8328-28680150601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r>
              <a:rPr lang="zh-CN" altLang="en-US" smtClean="0">
                <a:ea typeface="宋体" charset="-122"/>
              </a:rPr>
              <a:t>三</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7000" b="-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3.jpeg"/><Relationship Id="rId5" Type="http://schemas.openxmlformats.org/officeDocument/2006/relationships/image" Target="../media/image5.pn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512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512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512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512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512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512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512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5130" name="Text Box 11"/>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5134" name="Text Box 16"/>
          <p:cNvSpPr txBox="1">
            <a:spLocks noChangeArrowheads="1"/>
          </p:cNvSpPr>
          <p:nvPr/>
        </p:nvSpPr>
        <p:spPr bwMode="auto">
          <a:xfrm>
            <a:off x="346075" y="1312863"/>
            <a:ext cx="8602663" cy="4524315"/>
          </a:xfrm>
          <a:prstGeom prst="rect">
            <a:avLst/>
          </a:prstGeom>
          <a:noFill/>
          <a:ln w="9525">
            <a:noFill/>
            <a:miter lim="800000"/>
            <a:headEnd/>
            <a:tailEnd/>
          </a:ln>
        </p:spPr>
        <p:txBody>
          <a:bodyPr>
            <a:spAutoFit/>
          </a:bodyPr>
          <a:lstStyle/>
          <a:p>
            <a:r>
              <a:rPr lang="zh-CN" altLang="en-US" sz="3200" dirty="0"/>
              <a:t>       </a:t>
            </a:r>
            <a:r>
              <a:rPr lang="zh-CN" altLang="en-US" sz="3200" b="1" dirty="0"/>
              <a:t>幼儿教育是基础教育的基础阶段，幼教机构作为一个特殊的教育机构，由于教育对象的特殊性，决定幼教活动中安全问题十分重要，常常由于主客观方面的多种因素，导致在幼儿园教育活动中一系列的悲剧事件发生，涉及到相关当事人的法律责任，学习并掌握幼儿教育的安全及相关法律知识，有助于避免发生不该发生的事端，更好地维护幼儿及幼教机构的合法权益</a:t>
            </a:r>
            <a:r>
              <a:rPr lang="zh-CN" altLang="en-US" sz="3200" dirty="0"/>
              <a:t>。</a:t>
            </a:r>
            <a:r>
              <a:rPr lang="en-US" altLang="zh-CN" sz="3200" dirty="0"/>
              <a:t>      </a:t>
            </a:r>
            <a:endParaRPr lang="zh-CN" alt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1433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434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434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434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434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434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434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14346" name="Text Box 15"/>
          <p:cNvSpPr txBox="1">
            <a:spLocks noChangeArrowheads="1"/>
          </p:cNvSpPr>
          <p:nvPr/>
        </p:nvSpPr>
        <p:spPr bwMode="auto">
          <a:xfrm>
            <a:off x="452438" y="2408238"/>
            <a:ext cx="8288337" cy="3637919"/>
          </a:xfrm>
          <a:prstGeom prst="rect">
            <a:avLst/>
          </a:prstGeom>
          <a:noFill/>
          <a:ln w="9525">
            <a:noFill/>
            <a:miter lim="800000"/>
            <a:headEnd/>
            <a:tailEnd/>
          </a:ln>
        </p:spPr>
        <p:txBody>
          <a:bodyPr>
            <a:spAutoFit/>
          </a:bodyPr>
          <a:lstStyle/>
          <a:p>
            <a:pPr>
              <a:lnSpc>
                <a:spcPct val="120000"/>
              </a:lnSpc>
            </a:pPr>
            <a:r>
              <a:rPr lang="en-US" altLang="zh-CN" sz="2400" b="1" dirty="0" smtClean="0">
                <a:latin typeface="宋体" pitchFamily="2" charset="-122"/>
                <a:ea typeface="宋体" pitchFamily="2" charset="-122"/>
              </a:rPr>
              <a:t>   1</a:t>
            </a:r>
            <a:r>
              <a:rPr lang="zh-CN" altLang="en-US" sz="2400" b="1" dirty="0" smtClean="0">
                <a:latin typeface="宋体" pitchFamily="2" charset="-122"/>
                <a:ea typeface="宋体" pitchFamily="2" charset="-122"/>
              </a:rPr>
              <a:t>、幼儿园</a:t>
            </a:r>
            <a:r>
              <a:rPr lang="zh-CN" altLang="en-US" sz="2400" b="1" dirty="0">
                <a:latin typeface="宋体" pitchFamily="2" charset="-122"/>
                <a:ea typeface="宋体" pitchFamily="2" charset="-122"/>
              </a:rPr>
              <a:t>、幼儿教师侵害幼儿权益行为承担相应的法律责任，对其财产或者其他损失依法赔偿或承担民事责任</a:t>
            </a:r>
          </a:p>
          <a:p>
            <a:pPr>
              <a:lnSpc>
                <a:spcPct val="120000"/>
              </a:lnSpc>
            </a:pPr>
            <a:r>
              <a:rPr lang="zh-CN" altLang="en-US" sz="2400" b="1" dirty="0">
                <a:latin typeface="宋体" pitchFamily="2" charset="-122"/>
                <a:ea typeface="宋体" pitchFamily="2" charset="-122"/>
              </a:rPr>
              <a:t>    </a:t>
            </a:r>
            <a:r>
              <a:rPr lang="zh-CN" altLang="en-US" sz="2400" b="1" dirty="0" smtClean="0">
                <a:latin typeface="宋体" pitchFamily="2" charset="-122"/>
                <a:ea typeface="宋体" pitchFamily="2" charset="-122"/>
              </a:rPr>
              <a:t>案例</a:t>
            </a:r>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5</a:t>
            </a:r>
            <a:r>
              <a:rPr lang="zh-CN" altLang="en-US" sz="2400" b="1" dirty="0">
                <a:latin typeface="宋体" pitchFamily="2" charset="-122"/>
                <a:ea typeface="宋体" pitchFamily="2" charset="-122"/>
              </a:rPr>
              <a:t>岁的辉辉就读于腾飞幼儿因，腾飞幼儿园将该园幼儿绘画作品结集出版并公开发售，其中选取了辉辉</a:t>
            </a:r>
            <a:r>
              <a:rPr lang="en-US" altLang="zh-CN" sz="2400" b="1" dirty="0">
                <a:latin typeface="宋体" pitchFamily="2" charset="-122"/>
                <a:ea typeface="宋体" pitchFamily="2" charset="-122"/>
              </a:rPr>
              <a:t>6</a:t>
            </a:r>
            <a:r>
              <a:rPr lang="zh-CN" altLang="en-US" sz="2400" b="1" dirty="0">
                <a:latin typeface="宋体" pitchFamily="2" charset="-122"/>
                <a:ea typeface="宋体" pitchFamily="2" charset="-122"/>
              </a:rPr>
              <a:t>幅作品。辉辉妈妈看到后。认为幼儿园应该支付稿酬。可是幼儿园园长解释说：“你儿子才</a:t>
            </a:r>
            <a:r>
              <a:rPr lang="en-US" altLang="zh-CN" sz="2400" b="1" dirty="0">
                <a:latin typeface="宋体" pitchFamily="2" charset="-122"/>
                <a:ea typeface="宋体" pitchFamily="2" charset="-122"/>
              </a:rPr>
              <a:t>5</a:t>
            </a:r>
            <a:r>
              <a:rPr lang="zh-CN" altLang="en-US" sz="2400" b="1" dirty="0">
                <a:latin typeface="宋体" pitchFamily="2" charset="-122"/>
                <a:ea typeface="宋体" pitchFamily="2" charset="-122"/>
              </a:rPr>
              <a:t>岁，不享有著作权。况且你儿子的作品是在我园教师辅导下完成的。著作权应归幼儿园。</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p:sp>
        <p:nvSpPr>
          <p:cNvPr id="14347"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14348" name="AutoShape 12"/>
          <p:cNvSpPr>
            <a:spLocks noChangeArrowheads="1"/>
          </p:cNvSpPr>
          <p:nvPr/>
        </p:nvSpPr>
        <p:spPr bwMode="auto">
          <a:xfrm>
            <a:off x="236538" y="958850"/>
            <a:ext cx="4826000"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800" b="1" dirty="0">
                <a:ea typeface="黑体" pitchFamily="2" charset="-122"/>
              </a:rPr>
              <a:t>二、与幼儿相关的法律责任</a:t>
            </a:r>
          </a:p>
        </p:txBody>
      </p:sp>
      <p:sp>
        <p:nvSpPr>
          <p:cNvPr id="14" name="矩形 13"/>
          <p:cNvSpPr/>
          <p:nvPr/>
        </p:nvSpPr>
        <p:spPr>
          <a:xfrm>
            <a:off x="357158" y="1928802"/>
            <a:ext cx="6658010" cy="461665"/>
          </a:xfrm>
          <a:prstGeom prst="rect">
            <a:avLst/>
          </a:prstGeom>
        </p:spPr>
        <p:txBody>
          <a:bodyPr wrap="square">
            <a:spAutoFit/>
          </a:bodyPr>
          <a:lstStyle/>
          <a:p>
            <a:pPr algn="ctr" latinLnBrk="1"/>
            <a:r>
              <a:rPr lang="zh-CN" altLang="en-US" sz="2400" b="1" dirty="0" smtClean="0">
                <a:ea typeface="黑体" pitchFamily="2" charset="-122"/>
              </a:rPr>
              <a:t>（一）他人侵犯幼儿权益应该承担的法律责任</a:t>
            </a:r>
            <a:endParaRPr lang="zh-CN" altLang="en-US" sz="2400" b="1" dirty="0">
              <a:ea typeface="黑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1536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536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536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536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536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536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536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15370" name="Text Box 15"/>
          <p:cNvSpPr txBox="1">
            <a:spLocks noChangeArrowheads="1"/>
          </p:cNvSpPr>
          <p:nvPr/>
        </p:nvSpPr>
        <p:spPr bwMode="auto">
          <a:xfrm>
            <a:off x="271463" y="1349375"/>
            <a:ext cx="8494712" cy="4524315"/>
          </a:xfrm>
          <a:prstGeom prst="rect">
            <a:avLst/>
          </a:prstGeom>
          <a:noFill/>
          <a:ln w="9525">
            <a:noFill/>
            <a:miter lim="800000"/>
            <a:headEnd/>
            <a:tailEnd/>
          </a:ln>
        </p:spPr>
        <p:txBody>
          <a:bodyPr>
            <a:spAutoFit/>
          </a:bodyPr>
          <a:lstStyle/>
          <a:p>
            <a:pPr>
              <a:lnSpc>
                <a:spcPct val="120000"/>
              </a:lnSpc>
            </a:pPr>
            <a:r>
              <a:rPr lang="zh-CN" altLang="en-US" sz="2400" b="1" dirty="0">
                <a:latin typeface="宋体" pitchFamily="2" charset="-122"/>
                <a:ea typeface="宋体" pitchFamily="2" charset="-122"/>
              </a:rPr>
              <a:t>   </a:t>
            </a:r>
            <a:r>
              <a:rPr lang="zh-CN" altLang="en-US" sz="2400" b="1" dirty="0" smtClean="0">
                <a:latin typeface="宋体" pitchFamily="2" charset="-122"/>
                <a:ea typeface="宋体" pitchFamily="2" charset="-122"/>
              </a:rPr>
              <a:t> </a:t>
            </a:r>
            <a:r>
              <a:rPr lang="zh-CN" altLang="en-US" sz="2400" b="1" dirty="0">
                <a:latin typeface="宋体" pitchFamily="2" charset="-122"/>
                <a:ea typeface="宋体" pitchFamily="2" charset="-122"/>
              </a:rPr>
              <a:t>幼儿园的做法侵害了辉辉的著作权。著作权又称版权，是文学、艺术和科学作品的作者及其他著作权人依法对其作品享有的人身权利和财产权利的总称。我国</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著作权法</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规定，著作权包括人身权</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又称精神权利</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和财产权</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又称经济权利</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。人身权又包括发表权、署私权、修改权、保护作品完整权；财产权又包括复制权、发行权、展览权、表演权等。</a:t>
            </a:r>
          </a:p>
          <a:p>
            <a:pPr>
              <a:lnSpc>
                <a:spcPct val="120000"/>
              </a:lnSpc>
            </a:pPr>
            <a:r>
              <a:rPr lang="zh-CN" altLang="en-US" sz="2400" b="1" dirty="0">
                <a:latin typeface="宋体" pitchFamily="2" charset="-122"/>
                <a:ea typeface="宋体" pitchFamily="2" charset="-122"/>
              </a:rPr>
              <a:t>    </a:t>
            </a:r>
            <a:r>
              <a:rPr lang="zh-CN" altLang="en-US" sz="2400" b="1" dirty="0" smtClean="0">
                <a:latin typeface="宋体" pitchFamily="2" charset="-122"/>
                <a:ea typeface="宋体" pitchFamily="2" charset="-122"/>
              </a:rPr>
              <a:t>我国</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著作权法</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还规定：“创作作品的公民就是该作品的作者。”著作权的取得是依据作者创作作品的事实而发生的，虽然辉辉才</a:t>
            </a:r>
            <a:r>
              <a:rPr lang="en-US" altLang="zh-CN" sz="2400" b="1" dirty="0">
                <a:latin typeface="宋体" pitchFamily="2" charset="-122"/>
                <a:ea typeface="宋体" pitchFamily="2" charset="-122"/>
              </a:rPr>
              <a:t>5</a:t>
            </a:r>
            <a:r>
              <a:rPr lang="zh-CN" altLang="en-US" sz="2400" b="1" dirty="0">
                <a:latin typeface="宋体" pitchFamily="2" charset="-122"/>
                <a:ea typeface="宋体" pitchFamily="2" charset="-122"/>
              </a:rPr>
              <a:t>岁，不具备完全行为能力，但是他同样享有著作权</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p:sp>
        <p:nvSpPr>
          <p:cNvPr id="15371"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1638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638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638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639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639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639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639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16394" name="Text Box 15"/>
          <p:cNvSpPr txBox="1">
            <a:spLocks noChangeArrowheads="1"/>
          </p:cNvSpPr>
          <p:nvPr/>
        </p:nvSpPr>
        <p:spPr bwMode="auto">
          <a:xfrm>
            <a:off x="528638" y="1157288"/>
            <a:ext cx="7980362" cy="4450449"/>
          </a:xfrm>
          <a:prstGeom prst="rect">
            <a:avLst/>
          </a:prstGeom>
          <a:noFill/>
          <a:ln w="9525">
            <a:noFill/>
            <a:miter lim="800000"/>
            <a:headEnd/>
            <a:tailEnd/>
          </a:ln>
        </p:spPr>
        <p:txBody>
          <a:bodyPr>
            <a:spAutoFit/>
          </a:bodyPr>
          <a:lstStyle/>
          <a:p>
            <a:pPr>
              <a:lnSpc>
                <a:spcPct val="135000"/>
              </a:lnSpc>
            </a:pPr>
            <a:r>
              <a:rPr lang="zh-CN" altLang="en-US" sz="2400" b="1" dirty="0">
                <a:latin typeface="宋体" pitchFamily="2" charset="-122"/>
                <a:ea typeface="宋体" pitchFamily="2" charset="-122"/>
              </a:rPr>
              <a:t>另外，辉辉的作品虽然是在教师辅导下完成的，但幼儿园不能据此就将辉辉的著作权视为己有，因为幼儿园教师对辉辉的辅导是在履行幼儿园对辉辉的教育义务。当然如果教师参与了作品的创作，则可依据我国</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著作极法</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第十三条“两人以上合作创作的作品，著作权由合作作者共同享有</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的规定，作为合作作者享有著作权。</a:t>
            </a:r>
          </a:p>
          <a:p>
            <a:pPr>
              <a:lnSpc>
                <a:spcPct val="135000"/>
              </a:lnSpc>
            </a:pPr>
            <a:r>
              <a:rPr lang="zh-CN" altLang="en-US" sz="2400" b="1" dirty="0">
                <a:latin typeface="宋体" pitchFamily="2" charset="-122"/>
                <a:ea typeface="宋体" pitchFamily="2" charset="-122"/>
              </a:rPr>
              <a:t>该案例中幼儿园侵犯了辉辉的著作权，应该及时更正，将著作权返还辉辉，并将版权所得一并归还</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a:p>
            <a:endParaRPr lang="zh-CN" altLang="en-US" sz="2400" dirty="0"/>
          </a:p>
        </p:txBody>
      </p:sp>
      <p:sp>
        <p:nvSpPr>
          <p:cNvPr id="16395"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1741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741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741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741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741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741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741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17418" name="Text Box 15"/>
          <p:cNvSpPr txBox="1">
            <a:spLocks noChangeArrowheads="1"/>
          </p:cNvSpPr>
          <p:nvPr/>
        </p:nvSpPr>
        <p:spPr bwMode="auto">
          <a:xfrm>
            <a:off x="233363" y="1016000"/>
            <a:ext cx="8624887" cy="4893647"/>
          </a:xfrm>
          <a:prstGeom prst="rect">
            <a:avLst/>
          </a:prstGeom>
          <a:noFill/>
          <a:ln w="9525">
            <a:noFill/>
            <a:miter lim="800000"/>
            <a:headEnd/>
            <a:tailEnd/>
          </a:ln>
        </p:spPr>
        <p:txBody>
          <a:bodyPr>
            <a:spAutoFit/>
          </a:bodyPr>
          <a:lstStyle/>
          <a:p>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、幼儿园</a:t>
            </a:r>
            <a:r>
              <a:rPr lang="zh-CN" altLang="en-US" sz="2400" b="1" dirty="0">
                <a:latin typeface="宋体" pitchFamily="2" charset="-122"/>
                <a:ea typeface="宋体" pitchFamily="2" charset="-122"/>
              </a:rPr>
              <a:t>、托儿所教职工对幼儿实施体罚或变相体罚屡教不改者，由上级主管部门给予行政处分，情节严重者依法承担刑事责任</a:t>
            </a:r>
          </a:p>
          <a:p>
            <a:r>
              <a:rPr lang="zh-CN" altLang="en-US" sz="2400" dirty="0"/>
              <a:t>       </a:t>
            </a:r>
            <a:r>
              <a:rPr lang="zh-CN" altLang="en-US" sz="2400" b="1" dirty="0">
                <a:solidFill>
                  <a:srgbClr val="CC3300"/>
                </a:solidFill>
              </a:rPr>
              <a:t>案例</a:t>
            </a:r>
            <a:r>
              <a:rPr lang="zh-CN" altLang="en-US" sz="2400" b="1" dirty="0">
                <a:latin typeface="宋体" pitchFamily="2" charset="-122"/>
                <a:ea typeface="宋体" pitchFamily="2" charset="-122"/>
              </a:rPr>
              <a:t>：山东济南某幼儿园一季姓老师，让孩子罚跪、手抱头下蹲、做金鸡独立姿势等，还让孩子看</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鬼妈妈</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恐怖片，导致孩子晚上做噩梦不愿去幼儿园，精神受到极大摧残，家长状告幼儿园退赔教育费、精神损失费及家长误工费等，引起媒体的广泛关注。</a:t>
            </a:r>
          </a:p>
          <a:p>
            <a:r>
              <a:rPr lang="zh-CN" altLang="en-US" sz="2400" dirty="0"/>
              <a:t>       </a:t>
            </a:r>
            <a:r>
              <a:rPr lang="zh-CN" altLang="en-US" sz="2400" b="1" dirty="0">
                <a:solidFill>
                  <a:srgbClr val="CC3300"/>
                </a:solidFill>
              </a:rPr>
              <a:t>分析点评</a:t>
            </a:r>
            <a:r>
              <a:rPr lang="zh-CN" altLang="en-US" sz="2400" b="1" dirty="0">
                <a:latin typeface="宋体" pitchFamily="2" charset="-122"/>
                <a:ea typeface="宋体" pitchFamily="2" charset="-122"/>
              </a:rPr>
              <a:t>：“家长要求幼儿园赔礼道歉、退还费用，要求精神赔偿，这些都是非常合理的要求。”律师认为。缴纳费用后，家长与幼儿园之间就形成了服务合同关系，幼儿园行为给幼儿身心造成摧残，严重违反了</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未成年人保护法</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，从道德上应该受到谴责，从法律上应该受到严惩</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p:sp>
        <p:nvSpPr>
          <p:cNvPr id="17419"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1843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843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843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843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843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844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844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18442" name="Text Box 15"/>
          <p:cNvSpPr txBox="1">
            <a:spLocks noChangeArrowheads="1"/>
          </p:cNvSpPr>
          <p:nvPr/>
        </p:nvSpPr>
        <p:spPr bwMode="auto">
          <a:xfrm>
            <a:off x="322263" y="976313"/>
            <a:ext cx="8443912" cy="5066002"/>
          </a:xfrm>
          <a:prstGeom prst="rect">
            <a:avLst/>
          </a:prstGeom>
          <a:noFill/>
          <a:ln w="9525">
            <a:noFill/>
            <a:miter lim="800000"/>
            <a:headEnd/>
            <a:tailEnd/>
          </a:ln>
        </p:spPr>
        <p:txBody>
          <a:bodyPr>
            <a:spAutoFit/>
          </a:bodyPr>
          <a:lstStyle/>
          <a:p>
            <a:pPr>
              <a:lnSpc>
                <a:spcPct val="110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、明知</a:t>
            </a:r>
            <a:r>
              <a:rPr lang="zh-CN" altLang="en-US" sz="2400" b="1" dirty="0">
                <a:latin typeface="宋体" pitchFamily="2" charset="-122"/>
                <a:ea typeface="宋体" pitchFamily="2" charset="-122"/>
              </a:rPr>
              <a:t>园舍有危险不采取措施，依情节轻重追究责任人行政、刑事责任</a:t>
            </a:r>
          </a:p>
          <a:p>
            <a:pPr>
              <a:lnSpc>
                <a:spcPct val="110000"/>
              </a:lnSpc>
            </a:pPr>
            <a:r>
              <a:rPr lang="zh-CN" altLang="en-US" sz="2400" b="1" dirty="0">
                <a:solidFill>
                  <a:srgbClr val="CC3300"/>
                </a:solidFill>
                <a:latin typeface="+mn-ea"/>
              </a:rPr>
              <a:t>案例</a:t>
            </a:r>
            <a:r>
              <a:rPr lang="zh-CN" altLang="en-US" sz="2400" b="1" dirty="0">
                <a:latin typeface="宋体" pitchFamily="2" charset="-122"/>
                <a:ea typeface="宋体" pitchFamily="2" charset="-122"/>
              </a:rPr>
              <a:t>：速水市某实验幼儿园新近装修了活动室，购买了大批玩教具器材，激发了孩子们玩耍的热情，但因地面采用的材料防滑性能不高，偶有孩子摔倒，因刚刚修建，幼儿园就没有采取措施及时完善，结果有个孩子摔倒造成胳膊骨折，家长要求幼儿园负责。</a:t>
            </a:r>
          </a:p>
          <a:p>
            <a:pPr>
              <a:lnSpc>
                <a:spcPct val="110000"/>
              </a:lnSpc>
            </a:pPr>
            <a:r>
              <a:rPr lang="zh-CN" altLang="en-US" sz="2400" b="1" dirty="0">
                <a:solidFill>
                  <a:srgbClr val="CC3300"/>
                </a:solidFill>
              </a:rPr>
              <a:t>案例分析</a:t>
            </a:r>
            <a:r>
              <a:rPr lang="zh-CN" altLang="en-US" sz="2400" b="1" dirty="0"/>
              <a:t>：</a:t>
            </a:r>
            <a:r>
              <a:rPr lang="zh-CN" altLang="en-US" sz="2400" b="1" dirty="0">
                <a:latin typeface="宋体" pitchFamily="2" charset="-122"/>
                <a:ea typeface="宋体" pitchFamily="2" charset="-122"/>
              </a:rPr>
              <a:t>该幼儿园可能因认识不足，或经费短缺等因素，没有及时修缮儿童活动室地面，因此造成儿童伤害事故，应依法追究其负责人责任，视其情节轻重，该园长可能会承担行政、刑事附带民事赔偿的责任</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a:p>
            <a:endParaRPr lang="zh-CN" altLang="en-US" sz="2400" dirty="0"/>
          </a:p>
        </p:txBody>
      </p:sp>
      <p:sp>
        <p:nvSpPr>
          <p:cNvPr id="18443"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1945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946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946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946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946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946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946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19466" name="Text Box 15"/>
          <p:cNvSpPr txBox="1">
            <a:spLocks noChangeArrowheads="1"/>
          </p:cNvSpPr>
          <p:nvPr/>
        </p:nvSpPr>
        <p:spPr bwMode="auto">
          <a:xfrm>
            <a:off x="412750" y="1079500"/>
            <a:ext cx="8264525" cy="4773614"/>
          </a:xfrm>
          <a:prstGeom prst="rect">
            <a:avLst/>
          </a:prstGeom>
          <a:noFill/>
          <a:ln w="9525">
            <a:noFill/>
            <a:miter lim="800000"/>
            <a:headEnd/>
            <a:tailEnd/>
          </a:ln>
        </p:spPr>
        <p:txBody>
          <a:bodyPr>
            <a:spAutoFit/>
          </a:bodyPr>
          <a:lstStyle/>
          <a:p>
            <a:pPr>
              <a:lnSpc>
                <a:spcPct val="1350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、唆使</a:t>
            </a:r>
            <a:r>
              <a:rPr lang="zh-CN" altLang="en-US" sz="2400" b="1" dirty="0">
                <a:latin typeface="宋体" pitchFamily="2" charset="-122"/>
                <a:ea typeface="宋体" pitchFamily="2" charset="-122"/>
              </a:rPr>
              <a:t>幼儿违法犯罪者依法从重处罚</a:t>
            </a:r>
          </a:p>
          <a:p>
            <a:pPr>
              <a:lnSpc>
                <a:spcPct val="135000"/>
              </a:lnSpc>
            </a:pPr>
            <a:r>
              <a:rPr lang="zh-CN" altLang="en-US" sz="2400" b="1" dirty="0">
                <a:latin typeface="宋体" pitchFamily="2" charset="-122"/>
                <a:ea typeface="宋体" pitchFamily="2" charset="-122"/>
              </a:rPr>
              <a:t>    教唆犯，是指以劝说、利诱、授意、怂恿、收买、威胁等方法，将自己的犯罪意图灌输给本来没有犯罪意图的人，致使其按教唆人的犯罪意图实施犯罪，教唆人，即构成教唆犯。教唆犯所教唆的对象应当是具有民事行为和民事责任能力的人，教唆不满十四周岁或者有精神病的人，只对教唆人单独定罪量刑，且应当从重处罚</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a:p>
            <a:endParaRPr lang="zh-CN" altLang="en-US" sz="2400" dirty="0"/>
          </a:p>
          <a:p>
            <a:endParaRPr lang="zh-CN" altLang="en-US" sz="2400" dirty="0"/>
          </a:p>
          <a:p>
            <a:endParaRPr lang="zh-CN" altLang="en-US" sz="2400" dirty="0"/>
          </a:p>
        </p:txBody>
      </p:sp>
      <p:sp>
        <p:nvSpPr>
          <p:cNvPr id="19467"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2048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048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048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048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048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048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048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20490" name="Text Box 15"/>
          <p:cNvSpPr txBox="1">
            <a:spLocks noChangeArrowheads="1"/>
          </p:cNvSpPr>
          <p:nvPr/>
        </p:nvSpPr>
        <p:spPr bwMode="auto">
          <a:xfrm>
            <a:off x="438150" y="1698625"/>
            <a:ext cx="8342313" cy="4081117"/>
          </a:xfrm>
          <a:prstGeom prst="rect">
            <a:avLst/>
          </a:prstGeom>
          <a:noFill/>
          <a:ln w="9525">
            <a:noFill/>
            <a:miter lim="800000"/>
            <a:headEnd/>
            <a:tailEnd/>
          </a:ln>
        </p:spPr>
        <p:txBody>
          <a:bodyPr>
            <a:spAutoFit/>
          </a:bodyPr>
          <a:lstStyle/>
          <a:p>
            <a:pPr>
              <a:lnSpc>
                <a:spcPct val="135000"/>
              </a:lnSpc>
            </a:pPr>
            <a:r>
              <a:rPr lang="zh-CN" altLang="en-US" sz="2400" b="1" dirty="0">
                <a:latin typeface="宋体" pitchFamily="2" charset="-122"/>
                <a:ea typeface="宋体" pitchFamily="2" charset="-122"/>
              </a:rPr>
              <a:t>       据媒体披露，社会上一些不法团伙，打着养育的招牌，通过诱骗，胁迫流浪儿童，经过特殊培训，指使其在车站、码头、广场公园等公共场所偷窃乘客、顾客、游人的钱财，从中牟利，引诱未成年孩子走上一条犯罪的道路。</a:t>
            </a:r>
          </a:p>
          <a:p>
            <a:pPr>
              <a:lnSpc>
                <a:spcPct val="135000"/>
              </a:lnSpc>
            </a:pPr>
            <a:r>
              <a:rPr lang="zh-CN" altLang="en-US" sz="2400" dirty="0"/>
              <a:t>        </a:t>
            </a:r>
            <a:r>
              <a:rPr lang="zh-CN" altLang="en-US" sz="2400" b="1" dirty="0">
                <a:solidFill>
                  <a:srgbClr val="CC3300"/>
                </a:solidFill>
              </a:rPr>
              <a:t>案例分析</a:t>
            </a:r>
            <a:r>
              <a:rPr lang="zh-CN" altLang="en-US" sz="2400" dirty="0"/>
              <a:t>：</a:t>
            </a:r>
            <a:r>
              <a:rPr lang="zh-CN" altLang="en-US" sz="2400" b="1" dirty="0">
                <a:latin typeface="宋体" pitchFamily="2" charset="-122"/>
                <a:ea typeface="宋体" pitchFamily="2" charset="-122"/>
              </a:rPr>
              <a:t>未成年孩子由于缺乏辨别是非的能力，偷窃他人财物，给别人带来损失，理应承担责任，但因情况特殊，也给自己带来伤害，究其原因，违法犯罪分子教唆未成年人偷窃，从中牟利的行为，应从重追究其刑事责任</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p:sp>
        <p:nvSpPr>
          <p:cNvPr id="20491"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20492" name="AutoShape 12"/>
          <p:cNvSpPr>
            <a:spLocks noChangeArrowheads="1"/>
          </p:cNvSpPr>
          <p:nvPr/>
        </p:nvSpPr>
        <p:spPr bwMode="auto">
          <a:xfrm>
            <a:off x="1268413" y="893763"/>
            <a:ext cx="5622925" cy="582612"/>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a:ea typeface="黑体" pitchFamily="2" charset="-122"/>
            </a:endParaRPr>
          </a:p>
          <a:p>
            <a:pPr algn="ctr" latinLnBrk="1"/>
            <a:r>
              <a:rPr lang="zh-CN" altLang="en-US" sz="2800" b="1">
                <a:ea typeface="黑体" pitchFamily="2" charset="-122"/>
              </a:rPr>
              <a:t>案例：告知幼儿警惕“好心人”</a:t>
            </a:r>
          </a:p>
          <a:p>
            <a:pPr algn="ctr" latinLnBrk="1"/>
            <a:endParaRPr lang="zh-CN" altLang="en-US" sz="2800" b="1">
              <a:ea typeface="黑体"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2150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150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150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151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151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151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151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21514" name="Text Box 15"/>
          <p:cNvSpPr txBox="1">
            <a:spLocks noChangeArrowheads="1"/>
          </p:cNvSpPr>
          <p:nvPr/>
        </p:nvSpPr>
        <p:spPr bwMode="auto">
          <a:xfrm>
            <a:off x="425450" y="1978025"/>
            <a:ext cx="8342313" cy="2769989"/>
          </a:xfrm>
          <a:prstGeom prst="rect">
            <a:avLst/>
          </a:prstGeom>
          <a:noFill/>
          <a:ln w="9525">
            <a:noFill/>
            <a:miter lim="800000"/>
            <a:headEnd/>
            <a:tailEnd/>
          </a:ln>
        </p:spPr>
        <p:txBody>
          <a:bodyPr>
            <a:spAutoFit/>
          </a:bodyPr>
          <a:lstStyle/>
          <a:p>
            <a:pPr>
              <a:lnSpc>
                <a:spcPct val="125000"/>
              </a:lnSpc>
            </a:pP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民法通则</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对法定责任年龄的规定，十周岁以下公民不负民事责任，他们是无民事行为能力的人，对他人造成损害的由监护人承担赔偿责任，父母一般是幼儿的法定监护人，幼儿园对在园幼儿具有教育管理和保护责任，根据过错责任原则，幼儿园依法承担部分或全部法律责任</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a:p>
            <a:endParaRPr lang="zh-CN" altLang="en-US" sz="2400" dirty="0"/>
          </a:p>
        </p:txBody>
      </p:sp>
      <p:sp>
        <p:nvSpPr>
          <p:cNvPr id="21515"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21516" name="AutoShape 12"/>
          <p:cNvSpPr>
            <a:spLocks noChangeArrowheads="1"/>
          </p:cNvSpPr>
          <p:nvPr/>
        </p:nvSpPr>
        <p:spPr bwMode="auto">
          <a:xfrm>
            <a:off x="238125" y="1035050"/>
            <a:ext cx="7864475"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a:ea typeface="黑体" pitchFamily="2" charset="-122"/>
            </a:endParaRPr>
          </a:p>
          <a:p>
            <a:pPr algn="ctr" latinLnBrk="1"/>
            <a:r>
              <a:rPr lang="zh-CN" altLang="en-US" sz="2800" b="1">
                <a:ea typeface="黑体" pitchFamily="2" charset="-122"/>
              </a:rPr>
              <a:t>（二）幼儿的行为给他人造成损害的责任及承担</a:t>
            </a:r>
          </a:p>
          <a:p>
            <a:pPr algn="ctr" latinLnBrk="1"/>
            <a:endParaRPr lang="zh-CN" altLang="en-US" sz="2800" b="1">
              <a:ea typeface="黑体"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2253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253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253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253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253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253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253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22538"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5" name="AutoShape 14"/>
          <p:cNvSpPr>
            <a:spLocks noChangeArrowheads="1"/>
          </p:cNvSpPr>
          <p:nvPr/>
        </p:nvSpPr>
        <p:spPr bwMode="auto">
          <a:xfrm>
            <a:off x="436563" y="1355725"/>
            <a:ext cx="8294687" cy="1879600"/>
          </a:xfrm>
          <a:prstGeom prst="roundRect">
            <a:avLst>
              <a:gd name="adj" fmla="val 16667"/>
            </a:avLst>
          </a:prstGeom>
          <a:solidFill>
            <a:schemeClr val="accent1"/>
          </a:solidFill>
          <a:ln w="9525">
            <a:noFill/>
            <a:round/>
            <a:headEnd/>
            <a:tailEnd/>
          </a:ln>
          <a:effectLst>
            <a:outerShdw dist="107763" dir="8100000" algn="ctr" rotWithShape="0">
              <a:srgbClr val="808080">
                <a:alpha val="50000"/>
              </a:srgbClr>
            </a:outerShdw>
          </a:effectLst>
        </p:spPr>
        <p:txBody>
          <a:bodyPr wrap="none" anchor="ctr"/>
          <a:lstStyle/>
          <a:p>
            <a:pPr>
              <a:defRPr/>
            </a:pPr>
            <a:endParaRPr lang="en-US" altLang="zh-CN" sz="2400" b="1" dirty="0">
              <a:ea typeface="宋体" pitchFamily="2" charset="-122"/>
            </a:endParaRPr>
          </a:p>
          <a:p>
            <a:pPr>
              <a:lnSpc>
                <a:spcPct val="125000"/>
              </a:lnSpc>
              <a:defRPr/>
            </a:pPr>
            <a:r>
              <a:rPr lang="zh-CN" altLang="en-US" sz="2400" b="1" dirty="0">
                <a:solidFill>
                  <a:srgbClr val="CC3300"/>
                </a:solidFill>
                <a:ea typeface="宋体" pitchFamily="2" charset="-122"/>
              </a:rPr>
              <a:t>案例</a:t>
            </a:r>
            <a:r>
              <a:rPr lang="zh-CN" altLang="en-US" sz="2400" b="1" dirty="0">
                <a:ea typeface="宋体" pitchFamily="2" charset="-122"/>
              </a:rPr>
              <a:t>：</a:t>
            </a:r>
            <a:r>
              <a:rPr lang="zh-CN" altLang="en-US" sz="2400" b="1" dirty="0">
                <a:latin typeface="宋体" pitchFamily="2" charset="-122"/>
                <a:ea typeface="宋体" pitchFamily="2" charset="-122"/>
              </a:rPr>
              <a:t>某幼儿园在一次幼儿游戏活动课上，老师组织孩子们</a:t>
            </a:r>
            <a:endParaRPr lang="en-US" altLang="zh-CN" sz="2400" b="1" dirty="0">
              <a:latin typeface="宋体" pitchFamily="2" charset="-122"/>
              <a:ea typeface="宋体" pitchFamily="2" charset="-122"/>
            </a:endParaRPr>
          </a:p>
          <a:p>
            <a:pPr>
              <a:lnSpc>
                <a:spcPct val="125000"/>
              </a:lnSpc>
              <a:defRPr/>
            </a:pPr>
            <a:r>
              <a:rPr lang="zh-CN" altLang="en-US" sz="2400" b="1" dirty="0">
                <a:latin typeface="宋体" pitchFamily="2" charset="-122"/>
                <a:ea typeface="宋体" pitchFamily="2" charset="-122"/>
              </a:rPr>
              <a:t>排队玩溜滑梯，在等待过程中，调皮的亮亮把小枫推倒在滑</a:t>
            </a:r>
            <a:endParaRPr lang="en-US" altLang="zh-CN" sz="2400" b="1" dirty="0">
              <a:latin typeface="宋体" pitchFamily="2" charset="-122"/>
              <a:ea typeface="宋体" pitchFamily="2" charset="-122"/>
            </a:endParaRPr>
          </a:p>
          <a:p>
            <a:pPr>
              <a:lnSpc>
                <a:spcPct val="125000"/>
              </a:lnSpc>
              <a:defRPr/>
            </a:pPr>
            <a:r>
              <a:rPr lang="zh-CN" altLang="en-US" sz="2400" b="1" dirty="0">
                <a:latin typeface="宋体" pitchFamily="2" charset="-122"/>
                <a:ea typeface="宋体" pitchFamily="2" charset="-122"/>
              </a:rPr>
              <a:t>梯扶手，碰破了头部，造成轻微脑震荡，小枫家长要</a:t>
            </a:r>
            <a:endParaRPr lang="en-US" altLang="zh-CN" sz="2400" b="1" dirty="0">
              <a:latin typeface="宋体" pitchFamily="2" charset="-122"/>
              <a:ea typeface="宋体" pitchFamily="2" charset="-122"/>
            </a:endParaRPr>
          </a:p>
          <a:p>
            <a:pPr>
              <a:lnSpc>
                <a:spcPct val="125000"/>
              </a:lnSpc>
              <a:defRPr/>
            </a:pPr>
            <a:r>
              <a:rPr lang="zh-CN" altLang="en-US" sz="2400" b="1" dirty="0">
                <a:latin typeface="宋体" pitchFamily="2" charset="-122"/>
                <a:ea typeface="宋体" pitchFamily="2" charset="-122"/>
              </a:rPr>
              <a:t>求幼儿园及小亮家长承担责任。</a:t>
            </a:r>
          </a:p>
          <a:p>
            <a:pPr>
              <a:defRPr/>
            </a:pPr>
            <a:r>
              <a:rPr lang="zh-CN" altLang="en-US" sz="2400" dirty="0">
                <a:latin typeface="+mn-ea"/>
              </a:rPr>
              <a:t>　　　　</a:t>
            </a:r>
          </a:p>
          <a:p>
            <a:pPr>
              <a:defRPr/>
            </a:pPr>
            <a:endParaRPr lang="zh-CN" altLang="en-US" dirty="0">
              <a:ea typeface="宋体" pitchFamily="2" charset="-122"/>
            </a:endParaRPr>
          </a:p>
        </p:txBody>
      </p:sp>
      <p:sp>
        <p:nvSpPr>
          <p:cNvPr id="22540" name="Line 16"/>
          <p:cNvSpPr>
            <a:spLocks noChangeShapeType="1"/>
          </p:cNvSpPr>
          <p:nvPr/>
        </p:nvSpPr>
        <p:spPr bwMode="auto">
          <a:xfrm flipV="1">
            <a:off x="425450" y="3568700"/>
            <a:ext cx="8347075" cy="12700"/>
          </a:xfrm>
          <a:prstGeom prst="line">
            <a:avLst/>
          </a:prstGeom>
          <a:noFill/>
          <a:ln w="31750">
            <a:solidFill>
              <a:srgbClr val="CC99FF"/>
            </a:solidFill>
            <a:round/>
            <a:headEnd/>
            <a:tailEnd/>
          </a:ln>
          <a:effectLst>
            <a:prstShdw prst="shdw17" dist="17961" dir="2700000">
              <a:srgbClr val="7A5C99"/>
            </a:prstShdw>
          </a:effectLst>
        </p:spPr>
        <p:txBody>
          <a:bodyPr/>
          <a:lstStyle/>
          <a:p>
            <a:endParaRPr lang="zh-CN" altLang="en-US"/>
          </a:p>
        </p:txBody>
      </p:sp>
      <p:sp>
        <p:nvSpPr>
          <p:cNvPr id="7" name="AutoShape 15"/>
          <p:cNvSpPr>
            <a:spLocks noChangeArrowheads="1"/>
          </p:cNvSpPr>
          <p:nvPr/>
        </p:nvSpPr>
        <p:spPr bwMode="auto">
          <a:xfrm>
            <a:off x="357188" y="3895725"/>
            <a:ext cx="8607425" cy="2081213"/>
          </a:xfrm>
          <a:prstGeom prst="roundRect">
            <a:avLst>
              <a:gd name="adj" fmla="val 16667"/>
            </a:avLst>
          </a:prstGeom>
          <a:solidFill>
            <a:schemeClr val="accent1"/>
          </a:solidFill>
          <a:ln w="9525">
            <a:noFill/>
            <a:round/>
            <a:headEnd/>
            <a:tailEnd/>
          </a:ln>
          <a:effectLst>
            <a:outerShdw dist="107763" dir="2700000" algn="ctr" rotWithShape="0">
              <a:srgbClr val="808080">
                <a:alpha val="50000"/>
              </a:srgbClr>
            </a:outerShdw>
          </a:effectLst>
        </p:spPr>
        <p:txBody>
          <a:bodyPr wrap="none" anchor="ctr"/>
          <a:lstStyle/>
          <a:p>
            <a:pPr>
              <a:lnSpc>
                <a:spcPct val="125000"/>
              </a:lnSpc>
              <a:defRPr/>
            </a:pPr>
            <a:r>
              <a:rPr lang="zh-CN" altLang="en-US" sz="2400" dirty="0">
                <a:solidFill>
                  <a:srgbClr val="CC3300"/>
                </a:solidFill>
                <a:ea typeface="黑体" pitchFamily="2" charset="-122"/>
              </a:rPr>
              <a:t>分析</a:t>
            </a:r>
            <a:r>
              <a:rPr lang="zh-CN" altLang="en-US" sz="2400" dirty="0">
                <a:ea typeface="宋体" pitchFamily="2" charset="-122"/>
              </a:rPr>
              <a:t>：</a:t>
            </a:r>
            <a:r>
              <a:rPr lang="zh-CN" altLang="en-US" sz="2400" b="1" dirty="0">
                <a:latin typeface="宋体" pitchFamily="2" charset="-122"/>
                <a:ea typeface="宋体" pitchFamily="2" charset="-122"/>
              </a:rPr>
              <a:t>在这起事故中，老师组织游戏活动符合教学规律，在管</a:t>
            </a:r>
            <a:endParaRPr lang="en-US" altLang="zh-CN" sz="2400" b="1" dirty="0">
              <a:latin typeface="宋体" pitchFamily="2" charset="-122"/>
              <a:ea typeface="宋体" pitchFamily="2" charset="-122"/>
            </a:endParaRPr>
          </a:p>
          <a:p>
            <a:pPr>
              <a:lnSpc>
                <a:spcPct val="125000"/>
              </a:lnSpc>
              <a:defRPr/>
            </a:pPr>
            <a:r>
              <a:rPr lang="zh-CN" altLang="en-US" sz="2400" b="1" dirty="0">
                <a:latin typeface="宋体" pitchFamily="2" charset="-122"/>
                <a:ea typeface="宋体" pitchFamily="2" charset="-122"/>
              </a:rPr>
              <a:t>理过程中，也多次反复强调不要推搡，注意安全，但孩子调皮，</a:t>
            </a:r>
            <a:endParaRPr lang="en-US" altLang="zh-CN" sz="2400" b="1" dirty="0">
              <a:latin typeface="宋体" pitchFamily="2" charset="-122"/>
              <a:ea typeface="宋体" pitchFamily="2" charset="-122"/>
            </a:endParaRPr>
          </a:p>
          <a:p>
            <a:pPr>
              <a:lnSpc>
                <a:spcPct val="125000"/>
              </a:lnSpc>
              <a:defRPr/>
            </a:pPr>
            <a:r>
              <a:rPr lang="zh-CN" altLang="en-US" sz="2400" b="1" dirty="0">
                <a:latin typeface="宋体" pitchFamily="2" charset="-122"/>
                <a:ea typeface="宋体" pitchFamily="2" charset="-122"/>
              </a:rPr>
              <a:t>又不能预见行为后果，给他人造成伤害，带来不良后果。那么</a:t>
            </a:r>
            <a:endParaRPr lang="en-US" altLang="zh-CN" sz="2400" b="1" dirty="0">
              <a:latin typeface="宋体" pitchFamily="2" charset="-122"/>
              <a:ea typeface="宋体" pitchFamily="2" charset="-122"/>
            </a:endParaRPr>
          </a:p>
          <a:p>
            <a:pPr>
              <a:lnSpc>
                <a:spcPct val="125000"/>
              </a:lnSpc>
              <a:defRPr/>
            </a:pPr>
            <a:r>
              <a:rPr lang="zh-CN" altLang="en-US" sz="2400" b="1" dirty="0">
                <a:latin typeface="宋体" pitchFamily="2" charset="-122"/>
                <a:ea typeface="宋体" pitchFamily="2" charset="-122"/>
              </a:rPr>
              <a:t>谁来承担这个责任？根据相关法律规定，案例中小亮家长应承</a:t>
            </a:r>
            <a:endParaRPr lang="en-US" altLang="zh-CN" sz="2400" b="1" dirty="0">
              <a:latin typeface="宋体" pitchFamily="2" charset="-122"/>
              <a:ea typeface="宋体" pitchFamily="2" charset="-122"/>
            </a:endParaRPr>
          </a:p>
          <a:p>
            <a:pPr>
              <a:lnSpc>
                <a:spcPct val="125000"/>
              </a:lnSpc>
              <a:defRPr/>
            </a:pPr>
            <a:r>
              <a:rPr lang="zh-CN" altLang="en-US" sz="2400" b="1" dirty="0">
                <a:latin typeface="宋体" pitchFamily="2" charset="-122"/>
                <a:ea typeface="宋体" pitchFamily="2" charset="-122"/>
              </a:rPr>
              <a:t>担监护人的法律责任，对小枫医疗费用等给予赔偿。</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2355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355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355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355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355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356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356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23562" name="Text Box 19"/>
          <p:cNvSpPr txBox="1">
            <a:spLocks noChangeArrowheads="1"/>
          </p:cNvSpPr>
          <p:nvPr/>
        </p:nvSpPr>
        <p:spPr bwMode="auto">
          <a:xfrm>
            <a:off x="0" y="0"/>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endParaRPr lang="en-US" altLang="zh-CN" sz="4000" dirty="0">
              <a:solidFill>
                <a:schemeClr val="bg1"/>
              </a:solidFill>
              <a:latin typeface="隶书" pitchFamily="49" charset="-122"/>
              <a:ea typeface="隶书" pitchFamily="49" charset="-122"/>
            </a:endParaRPr>
          </a:p>
        </p:txBody>
      </p:sp>
      <p:sp>
        <p:nvSpPr>
          <p:cNvPr id="23563" name="Text Box 12"/>
          <p:cNvSpPr txBox="1">
            <a:spLocks noChangeArrowheads="1"/>
          </p:cNvSpPr>
          <p:nvPr/>
        </p:nvSpPr>
        <p:spPr bwMode="auto">
          <a:xfrm>
            <a:off x="0" y="809625"/>
            <a:ext cx="8725466" cy="646331"/>
          </a:xfrm>
          <a:prstGeom prst="rect">
            <a:avLst/>
          </a:prstGeom>
          <a:noFill/>
          <a:ln w="9525">
            <a:noFill/>
            <a:miter lim="800000"/>
            <a:headEnd/>
            <a:tailEnd/>
          </a:ln>
        </p:spPr>
        <p:txBody>
          <a:bodyPr wrap="none">
            <a:spAutoFit/>
          </a:bodyPr>
          <a:lstStyle/>
          <a:p>
            <a:r>
              <a:rPr lang="zh-CN" altLang="en-US" sz="3600" dirty="0" smtClean="0">
                <a:latin typeface="楷体_GB2312" pitchFamily="49" charset="-122"/>
                <a:ea typeface="楷体_GB2312" pitchFamily="49" charset="-122"/>
              </a:rPr>
              <a:t>项目</a:t>
            </a:r>
            <a:r>
              <a:rPr lang="en-US" altLang="zh-CN" sz="3600" dirty="0" smtClean="0">
                <a:latin typeface="楷体_GB2312" pitchFamily="49" charset="-122"/>
                <a:ea typeface="楷体_GB2312" pitchFamily="49" charset="-122"/>
              </a:rPr>
              <a:t>2</a:t>
            </a:r>
            <a:r>
              <a:rPr lang="zh-CN" altLang="en-US" sz="3600" dirty="0" smtClean="0">
                <a:latin typeface="楷体_GB2312" pitchFamily="49" charset="-122"/>
                <a:ea typeface="楷体_GB2312" pitchFamily="49" charset="-122"/>
              </a:rPr>
              <a:t> 幼儿</a:t>
            </a:r>
            <a:r>
              <a:rPr lang="zh-CN" altLang="en-US" sz="3600" dirty="0">
                <a:latin typeface="楷体_GB2312" pitchFamily="49" charset="-122"/>
                <a:ea typeface="楷体_GB2312" pitchFamily="49" charset="-122"/>
              </a:rPr>
              <a:t>教师的合法权益及其法律责任</a:t>
            </a:r>
          </a:p>
        </p:txBody>
      </p:sp>
      <p:sp>
        <p:nvSpPr>
          <p:cNvPr id="23564" name="AutoShape 19"/>
          <p:cNvSpPr>
            <a:spLocks noChangeArrowheads="1"/>
          </p:cNvSpPr>
          <p:nvPr/>
        </p:nvSpPr>
        <p:spPr bwMode="auto">
          <a:xfrm>
            <a:off x="249238" y="1550988"/>
            <a:ext cx="6978650" cy="454025"/>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800" b="1" dirty="0">
                <a:ea typeface="黑体" pitchFamily="2" charset="-122"/>
              </a:rPr>
              <a:t>一、侵害教师合法权益应承担的法律责任</a:t>
            </a:r>
          </a:p>
        </p:txBody>
      </p:sp>
      <p:sp>
        <p:nvSpPr>
          <p:cNvPr id="23565" name="WordArt 22"/>
          <p:cNvSpPr>
            <a:spLocks noChangeArrowheads="1" noChangeShapeType="1" noTextEdit="1"/>
          </p:cNvSpPr>
          <p:nvPr/>
        </p:nvSpPr>
        <p:spPr bwMode="auto">
          <a:xfrm>
            <a:off x="527050" y="2252663"/>
            <a:ext cx="5972175" cy="433387"/>
          </a:xfrm>
          <a:prstGeom prst="rect">
            <a:avLst/>
          </a:prstGeom>
        </p:spPr>
        <p:txBody>
          <a:bodyPr wrap="none" fromWordArt="1">
            <a:prstTxWarp prst="textPlain">
              <a:avLst>
                <a:gd name="adj" fmla="val 50000"/>
              </a:avLst>
            </a:prstTxWarp>
          </a:bodyPr>
          <a:lstStyle/>
          <a:p>
            <a:pPr algn="ctr"/>
            <a:endParaRPr lang="zh-CN" altLang="en-US" sz="2400" b="1" kern="10" dirty="0">
              <a:ln w="9525">
                <a:noFill/>
                <a:round/>
                <a:headEnd/>
                <a:tailEnd/>
              </a:ln>
              <a:solidFill>
                <a:srgbClr val="0000FF"/>
              </a:solidFill>
              <a:effectLst>
                <a:outerShdw dist="45791" dir="2021404" algn="ctr" rotWithShape="0">
                  <a:srgbClr val="B2B2B2">
                    <a:alpha val="79999"/>
                  </a:srgbClr>
                </a:outerShdw>
              </a:effectLst>
              <a:latin typeface="宋体"/>
              <a:ea typeface="宋体"/>
            </a:endParaRPr>
          </a:p>
        </p:txBody>
      </p:sp>
      <p:sp>
        <p:nvSpPr>
          <p:cNvPr id="23566" name="内容占位符 2"/>
          <p:cNvSpPr>
            <a:spLocks/>
          </p:cNvSpPr>
          <p:nvPr/>
        </p:nvSpPr>
        <p:spPr bwMode="auto">
          <a:xfrm>
            <a:off x="428564" y="2571744"/>
            <a:ext cx="8715436" cy="3786214"/>
          </a:xfrm>
          <a:prstGeom prst="rect">
            <a:avLst/>
          </a:prstGeom>
          <a:noFill/>
          <a:ln w="9525">
            <a:noFill/>
            <a:miter lim="800000"/>
            <a:headEnd/>
            <a:tailEnd/>
          </a:ln>
        </p:spPr>
        <p:txBody>
          <a:bodyPr/>
          <a:lstStyle/>
          <a:p>
            <a:pPr indent="-342900">
              <a:lnSpc>
                <a:spcPct val="125000"/>
              </a:lnSpc>
              <a:spcBef>
                <a:spcPct val="20000"/>
              </a:spcBef>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、对于</a:t>
            </a:r>
            <a:r>
              <a:rPr lang="zh-CN" altLang="en-US" sz="2400" b="1" dirty="0">
                <a:latin typeface="宋体" pitchFamily="2" charset="-122"/>
                <a:ea typeface="宋体" pitchFamily="2" charset="-122"/>
              </a:rPr>
              <a:t>国家机关工作人员等应由其所在单位给予相应的行政处分。　</a:t>
            </a:r>
          </a:p>
          <a:p>
            <a:pPr indent="-342900">
              <a:lnSpc>
                <a:spcPct val="125000"/>
              </a:lnSpc>
              <a:spcBef>
                <a:spcPct val="20000"/>
              </a:spcBef>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、违反</a:t>
            </a:r>
            <a:r>
              <a:rPr lang="zh-CN" altLang="zh-CN" sz="2400" b="1" dirty="0">
                <a:latin typeface="宋体" pitchFamily="2" charset="-122"/>
                <a:ea typeface="宋体" pitchFamily="2" charset="-122"/>
              </a:rPr>
              <a:t>《</a:t>
            </a:r>
            <a:r>
              <a:rPr lang="zh-CN" altLang="en-US" sz="2400" b="1" dirty="0">
                <a:latin typeface="宋体" pitchFamily="2" charset="-122"/>
                <a:ea typeface="宋体" pitchFamily="2" charset="-122"/>
              </a:rPr>
              <a:t>治安管理处罚条理</a:t>
            </a:r>
            <a:r>
              <a:rPr lang="zh-CN" altLang="zh-CN" sz="2400" b="1" dirty="0">
                <a:latin typeface="宋体" pitchFamily="2" charset="-122"/>
                <a:ea typeface="宋体" pitchFamily="2" charset="-122"/>
              </a:rPr>
              <a:t>》</a:t>
            </a:r>
            <a:r>
              <a:rPr lang="zh-CN" altLang="en-US" sz="2400" b="1" dirty="0">
                <a:latin typeface="宋体" pitchFamily="2" charset="-122"/>
                <a:ea typeface="宋体" pitchFamily="2" charset="-122"/>
              </a:rPr>
              <a:t>者，依照该条例的规定，由公安机关处以十五日以下拘留、二百元以下罚款或者警告。　</a:t>
            </a:r>
          </a:p>
          <a:p>
            <a:pPr indent="-342900">
              <a:lnSpc>
                <a:spcPct val="125000"/>
              </a:lnSpc>
              <a:spcBef>
                <a:spcPct val="20000"/>
              </a:spcBef>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、对于</a:t>
            </a:r>
            <a:r>
              <a:rPr lang="zh-CN" altLang="en-US" sz="2400" b="1" dirty="0">
                <a:latin typeface="宋体" pitchFamily="2" charset="-122"/>
                <a:ea typeface="宋体" pitchFamily="2" charset="-122"/>
              </a:rPr>
              <a:t>侮辱、殴打教师，造成损害的，应当依照</a:t>
            </a:r>
            <a:r>
              <a:rPr lang="zh-CN" altLang="zh-CN" sz="2400" b="1" dirty="0">
                <a:latin typeface="宋体" pitchFamily="2" charset="-122"/>
                <a:ea typeface="宋体" pitchFamily="2" charset="-122"/>
              </a:rPr>
              <a:t>《</a:t>
            </a:r>
            <a:r>
              <a:rPr lang="zh-CN" altLang="en-US" sz="2400" b="1" dirty="0">
                <a:latin typeface="宋体" pitchFamily="2" charset="-122"/>
                <a:ea typeface="宋体" pitchFamily="2" charset="-122"/>
              </a:rPr>
              <a:t>民法通则</a:t>
            </a:r>
            <a:r>
              <a:rPr lang="zh-CN" altLang="zh-CN" sz="2400" b="1" dirty="0">
                <a:latin typeface="宋体" pitchFamily="2" charset="-122"/>
                <a:ea typeface="宋体" pitchFamily="2" charset="-122"/>
              </a:rPr>
              <a:t>》</a:t>
            </a:r>
            <a:r>
              <a:rPr lang="zh-CN" altLang="en-US" sz="2400" b="1" dirty="0">
                <a:latin typeface="宋体" pitchFamily="2" charset="-122"/>
                <a:ea typeface="宋体" pitchFamily="2" charset="-122"/>
              </a:rPr>
              <a:t>的规定，由人民法院追究民事责任，并赔偿相应的损失。　</a:t>
            </a:r>
          </a:p>
          <a:p>
            <a:pPr indent="-342900">
              <a:lnSpc>
                <a:spcPct val="125000"/>
              </a:lnSpc>
              <a:spcBef>
                <a:spcPct val="20000"/>
              </a:spcBef>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、对于</a:t>
            </a:r>
            <a:r>
              <a:rPr lang="zh-CN" altLang="en-US" sz="2400" b="1" dirty="0">
                <a:latin typeface="宋体" pitchFamily="2" charset="-122"/>
                <a:ea typeface="宋体" pitchFamily="2" charset="-122"/>
              </a:rPr>
              <a:t>侮辱、殴打教师，情节严重构成犯罪的，由人民法院依法追究刑事责任</a:t>
            </a:r>
            <a:r>
              <a:rPr lang="zh-CN" altLang="en-US" sz="2400" b="1" dirty="0" smtClean="0">
                <a:latin typeface="宋体" pitchFamily="2" charset="-122"/>
                <a:ea typeface="宋体" pitchFamily="2" charset="-122"/>
              </a:rPr>
              <a:t>。   </a:t>
            </a:r>
            <a:endParaRPr lang="zh-CN" altLang="en-US" sz="2400" b="1" dirty="0">
              <a:latin typeface="宋体" pitchFamily="2" charset="-122"/>
              <a:ea typeface="宋体" pitchFamily="2" charset="-122"/>
            </a:endParaRPr>
          </a:p>
        </p:txBody>
      </p:sp>
      <p:sp>
        <p:nvSpPr>
          <p:cNvPr id="16" name="矩形 15"/>
          <p:cNvSpPr/>
          <p:nvPr/>
        </p:nvSpPr>
        <p:spPr>
          <a:xfrm>
            <a:off x="357158" y="2214554"/>
            <a:ext cx="5967813" cy="461665"/>
          </a:xfrm>
          <a:prstGeom prst="rect">
            <a:avLst/>
          </a:prstGeom>
        </p:spPr>
        <p:txBody>
          <a:bodyPr wrap="square">
            <a:spAutoFit/>
          </a:bodyPr>
          <a:lstStyle/>
          <a:p>
            <a:pPr algn="ctr" latinLnBrk="1"/>
            <a:r>
              <a:rPr lang="zh-CN" altLang="en-US" sz="2400" dirty="0" smtClean="0">
                <a:ea typeface="黑体" pitchFamily="2" charset="-122"/>
              </a:rPr>
              <a:t>（一）侮辱殴打幼儿教师承担的法律责任</a:t>
            </a:r>
            <a:endParaRPr lang="zh-CN" altLang="en-US" sz="2400" dirty="0">
              <a:ea typeface="黑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9" name="Rectangle 15"/>
          <p:cNvSpPr>
            <a:spLocks noChangeArrowheads="1"/>
          </p:cNvSpPr>
          <p:nvPr/>
        </p:nvSpPr>
        <p:spPr bwMode="auto">
          <a:xfrm>
            <a:off x="604838" y="3219450"/>
            <a:ext cx="7959725" cy="2100263"/>
          </a:xfrm>
          <a:prstGeom prst="rect">
            <a:avLst/>
          </a:prstGeom>
          <a:solidFill>
            <a:srgbClr val="CCCCFF"/>
          </a:solidFill>
          <a:ln w="22225">
            <a:solidFill>
              <a:srgbClr val="CC99FF"/>
            </a:solidFill>
            <a:miter lim="800000"/>
            <a:headEnd/>
            <a:tailEnd/>
          </a:ln>
          <a:effectLst>
            <a:outerShdw dist="107763" dir="13500000" sx="75000" sy="75000" algn="tl" rotWithShape="0">
              <a:srgbClr val="808080">
                <a:alpha val="50000"/>
              </a:srgbClr>
            </a:outerShdw>
          </a:effectLst>
        </p:spPr>
        <p:txBody>
          <a:bodyPr wrap="none" anchor="ctr"/>
          <a:lstStyle/>
          <a:p>
            <a:pPr>
              <a:defRPr/>
            </a:pPr>
            <a:endParaRPr lang="zh-CN" altLang="en-US">
              <a:ea typeface="宋体" pitchFamily="2" charset="-122"/>
            </a:endParaRPr>
          </a:p>
        </p:txBody>
      </p:sp>
      <p:pic>
        <p:nvPicPr>
          <p:cNvPr id="6147"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6148"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6149"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6150"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6151"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6152"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6153"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6154"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6155" name="Text Box 12"/>
          <p:cNvSpPr txBox="1">
            <a:spLocks noChangeArrowheads="1"/>
          </p:cNvSpPr>
          <p:nvPr/>
        </p:nvSpPr>
        <p:spPr bwMode="auto">
          <a:xfrm>
            <a:off x="52388" y="809625"/>
            <a:ext cx="7571303" cy="646331"/>
          </a:xfrm>
          <a:prstGeom prst="rect">
            <a:avLst/>
          </a:prstGeom>
          <a:noFill/>
          <a:ln w="9525">
            <a:noFill/>
            <a:miter lim="800000"/>
            <a:headEnd/>
            <a:tailEnd/>
          </a:ln>
        </p:spPr>
        <p:txBody>
          <a:bodyPr wrap="none">
            <a:spAutoFit/>
          </a:bodyPr>
          <a:lstStyle/>
          <a:p>
            <a:r>
              <a:rPr lang="zh-CN" altLang="en-US" sz="3600" dirty="0" smtClean="0">
                <a:latin typeface="楷体_GB2312" pitchFamily="49" charset="-122"/>
                <a:ea typeface="楷体_GB2312" pitchFamily="49" charset="-122"/>
              </a:rPr>
              <a:t>项目  </a:t>
            </a:r>
            <a:r>
              <a:rPr lang="zh-CN" altLang="en-US" sz="3600" dirty="0">
                <a:latin typeface="楷体_GB2312" pitchFamily="49" charset="-122"/>
                <a:ea typeface="楷体_GB2312" pitchFamily="49" charset="-122"/>
              </a:rPr>
              <a:t>幼儿的合法权益及其法律责任</a:t>
            </a:r>
          </a:p>
        </p:txBody>
      </p:sp>
      <p:sp>
        <p:nvSpPr>
          <p:cNvPr id="6156" name="Text Box 15"/>
          <p:cNvSpPr txBox="1">
            <a:spLocks noChangeArrowheads="1"/>
          </p:cNvSpPr>
          <p:nvPr/>
        </p:nvSpPr>
        <p:spPr bwMode="auto">
          <a:xfrm>
            <a:off x="619125" y="3390900"/>
            <a:ext cx="7761288" cy="2326791"/>
          </a:xfrm>
          <a:prstGeom prst="rect">
            <a:avLst/>
          </a:prstGeom>
          <a:noFill/>
          <a:ln w="9525">
            <a:noFill/>
            <a:miter lim="800000"/>
            <a:headEnd/>
            <a:tailEnd/>
          </a:ln>
        </p:spPr>
        <p:txBody>
          <a:bodyPr>
            <a:spAutoFit/>
          </a:bodyPr>
          <a:lstStyle/>
          <a:p>
            <a:pPr>
              <a:lnSpc>
                <a:spcPct val="135000"/>
              </a:lnSpc>
            </a:pPr>
            <a:r>
              <a:rPr lang="zh-CN" altLang="en-US" sz="2400" b="1" dirty="0"/>
              <a:t>    </a:t>
            </a:r>
            <a:r>
              <a:rPr lang="zh-CN" altLang="en-US" sz="2400" b="1" dirty="0" smtClean="0"/>
              <a:t>   生存权</a:t>
            </a:r>
            <a:r>
              <a:rPr lang="en-US" altLang="zh-CN" sz="2400" b="1" dirty="0"/>
              <a:t>(Survival Rights)</a:t>
            </a:r>
            <a:r>
              <a:rPr lang="zh-CN" altLang="en-US" sz="2400" b="1" dirty="0"/>
              <a:t>包括生命权、健康权和医疗保健获得权。</a:t>
            </a:r>
            <a:r>
              <a:rPr lang="en-US" altLang="zh-CN" sz="2400" b="1" dirty="0"/>
              <a:t>《</a:t>
            </a:r>
            <a:r>
              <a:rPr lang="zh-CN" altLang="en-US" sz="2400" b="1" dirty="0"/>
              <a:t>儿童权利公约</a:t>
            </a:r>
            <a:r>
              <a:rPr lang="en-US" altLang="zh-CN" sz="2400" b="1" dirty="0"/>
              <a:t>》</a:t>
            </a:r>
            <a:r>
              <a:rPr lang="zh-CN" altLang="en-US" sz="2400" b="1" dirty="0"/>
              <a:t>第</a:t>
            </a:r>
            <a:r>
              <a:rPr lang="en-US" altLang="zh-CN" sz="2400" b="1" dirty="0"/>
              <a:t>6</a:t>
            </a:r>
            <a:r>
              <a:rPr lang="zh-CN" altLang="en-US" sz="2400" b="1" dirty="0"/>
              <a:t>条指出：“每个儿童享有固有的生命权”</a:t>
            </a:r>
            <a:r>
              <a:rPr lang="zh-CN" altLang="en-US" sz="2400" b="1" dirty="0" smtClean="0"/>
              <a:t>。</a:t>
            </a:r>
            <a:endParaRPr lang="zh-CN" altLang="en-US" sz="2400" b="1" dirty="0"/>
          </a:p>
          <a:p>
            <a:endParaRPr lang="zh-CN" altLang="en-US" sz="2400" dirty="0"/>
          </a:p>
          <a:p>
            <a:endParaRPr lang="zh-CN" altLang="en-US" sz="2400" dirty="0"/>
          </a:p>
        </p:txBody>
      </p:sp>
      <p:sp>
        <p:nvSpPr>
          <p:cNvPr id="6157"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6158" name="AutoShape 13"/>
          <p:cNvSpPr>
            <a:spLocks noChangeArrowheads="1"/>
          </p:cNvSpPr>
          <p:nvPr/>
        </p:nvSpPr>
        <p:spPr bwMode="auto">
          <a:xfrm>
            <a:off x="184150" y="1576388"/>
            <a:ext cx="4117975" cy="582612"/>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800" b="1" dirty="0">
                <a:ea typeface="黑体" pitchFamily="2" charset="-122"/>
              </a:rPr>
              <a:t>一、幼儿的合法权益</a:t>
            </a:r>
          </a:p>
        </p:txBody>
      </p:sp>
      <p:sp>
        <p:nvSpPr>
          <p:cNvPr id="6159" name="WordArt 14"/>
          <p:cNvSpPr>
            <a:spLocks noChangeArrowheads="1" noChangeShapeType="1" noTextEdit="1"/>
          </p:cNvSpPr>
          <p:nvPr/>
        </p:nvSpPr>
        <p:spPr bwMode="auto">
          <a:xfrm>
            <a:off x="420688" y="2397125"/>
            <a:ext cx="3995737" cy="511175"/>
          </a:xfrm>
          <a:prstGeom prst="rect">
            <a:avLst/>
          </a:prstGeom>
        </p:spPr>
        <p:txBody>
          <a:bodyPr wrap="none" fromWordArt="1">
            <a:prstTxWarp prst="textPlain">
              <a:avLst>
                <a:gd name="adj" fmla="val 50000"/>
              </a:avLst>
            </a:prstTxWarp>
          </a:bodyPr>
          <a:lstStyle/>
          <a:p>
            <a:pPr algn="ctr"/>
            <a:endParaRPr lang="zh-CN" altLang="en-US" sz="3600" b="1" kern="10" dirty="0">
              <a:ln w="12700">
                <a:solidFill>
                  <a:srgbClr val="993366"/>
                </a:solidFill>
                <a:round/>
                <a:headEnd/>
                <a:tailEnd/>
              </a:ln>
              <a:solidFill>
                <a:srgbClr val="B2B2B2"/>
              </a:solidFill>
              <a:effectLst>
                <a:outerShdw dist="45791" dir="2021404" algn="ctr" rotWithShape="0">
                  <a:srgbClr val="9999FF"/>
                </a:outerShdw>
              </a:effectLst>
              <a:latin typeface="黑体" pitchFamily="2" charset="-122"/>
              <a:ea typeface="黑体" pitchFamily="2" charset="-122"/>
            </a:endParaRPr>
          </a:p>
        </p:txBody>
      </p:sp>
      <p:sp>
        <p:nvSpPr>
          <p:cNvPr id="16" name="矩形 15"/>
          <p:cNvSpPr/>
          <p:nvPr/>
        </p:nvSpPr>
        <p:spPr>
          <a:xfrm>
            <a:off x="714348" y="2500306"/>
            <a:ext cx="3278462" cy="461665"/>
          </a:xfrm>
          <a:prstGeom prst="rect">
            <a:avLst/>
          </a:prstGeom>
        </p:spPr>
        <p:txBody>
          <a:bodyPr wrap="none">
            <a:spAutoFit/>
          </a:bodyPr>
          <a:lstStyle/>
          <a:p>
            <a:pPr algn="ctr" latinLnBrk="1"/>
            <a:r>
              <a:rPr lang="zh-CN" altLang="en-US" sz="2400" b="1" dirty="0" smtClean="0">
                <a:ea typeface="黑体" pitchFamily="2" charset="-122"/>
              </a:rPr>
              <a:t>（一）幼儿享有生命权</a:t>
            </a:r>
            <a:endParaRPr lang="zh-CN" altLang="en-US" sz="2400" b="1" dirty="0">
              <a:ea typeface="黑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8" name="AutoShape 14"/>
          <p:cNvSpPr>
            <a:spLocks noChangeArrowheads="1"/>
          </p:cNvSpPr>
          <p:nvPr/>
        </p:nvSpPr>
        <p:spPr bwMode="auto">
          <a:xfrm>
            <a:off x="206375" y="1893888"/>
            <a:ext cx="8320088" cy="3670300"/>
          </a:xfrm>
          <a:prstGeom prst="roundRect">
            <a:avLst>
              <a:gd name="adj" fmla="val 16667"/>
            </a:avLst>
          </a:prstGeom>
          <a:solidFill>
            <a:schemeClr val="accent1"/>
          </a:solidFill>
          <a:ln w="9525">
            <a:noFill/>
            <a:round/>
            <a:headEnd/>
            <a:tailEnd/>
          </a:ln>
          <a:effectLst>
            <a:outerShdw dist="107763" dir="8100000" algn="ctr" rotWithShape="0">
              <a:srgbClr val="808080">
                <a:alpha val="50000"/>
              </a:srgbClr>
            </a:outerShdw>
          </a:effectLst>
        </p:spPr>
        <p:txBody>
          <a:bodyPr wrap="none" anchor="ctr"/>
          <a:lstStyle/>
          <a:p>
            <a:pPr>
              <a:defRPr/>
            </a:pPr>
            <a:endParaRPr lang="zh-CN" altLang="en-US">
              <a:ea typeface="宋体" pitchFamily="2" charset="-122"/>
            </a:endParaRPr>
          </a:p>
        </p:txBody>
      </p:sp>
      <p:pic>
        <p:nvPicPr>
          <p:cNvPr id="24579"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24580"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4581"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4582"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4583"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4584"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4585"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4586"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24587" name="Text Box 15"/>
          <p:cNvSpPr txBox="1">
            <a:spLocks noChangeArrowheads="1"/>
          </p:cNvSpPr>
          <p:nvPr/>
        </p:nvSpPr>
        <p:spPr bwMode="auto">
          <a:xfrm>
            <a:off x="450850" y="2135188"/>
            <a:ext cx="7980363" cy="3323987"/>
          </a:xfrm>
          <a:prstGeom prst="rect">
            <a:avLst/>
          </a:prstGeom>
          <a:noFill/>
          <a:ln w="9525">
            <a:noFill/>
            <a:miter lim="800000"/>
            <a:headEnd/>
            <a:tailEnd/>
          </a:ln>
        </p:spPr>
        <p:txBody>
          <a:bodyPr>
            <a:spAutoFit/>
          </a:bodyPr>
          <a:lstStyle/>
          <a:p>
            <a:pPr>
              <a:lnSpc>
                <a:spcPct val="125000"/>
              </a:lnSpc>
            </a:pPr>
            <a:r>
              <a:rPr lang="zh-CN" altLang="en-US" sz="2400" b="1" dirty="0">
                <a:latin typeface="宋体" pitchFamily="2" charset="-122"/>
                <a:ea typeface="宋体" pitchFamily="2" charset="-122"/>
              </a:rPr>
              <a:t>    </a:t>
            </a:r>
            <a:r>
              <a:rPr lang="zh-CN" altLang="en-US" sz="2400" b="1" dirty="0" smtClean="0">
                <a:latin typeface="宋体" pitchFamily="2" charset="-122"/>
                <a:ea typeface="宋体" pitchFamily="2" charset="-122"/>
              </a:rPr>
              <a:t>对</a:t>
            </a:r>
            <a:r>
              <a:rPr lang="zh-CN" altLang="en-US" sz="2400" b="1" dirty="0">
                <a:latin typeface="宋体" pitchFamily="2" charset="-122"/>
                <a:ea typeface="宋体" pitchFamily="2" charset="-122"/>
              </a:rPr>
              <a:t>打击报复教师的，由所在单位或上级机关责令其改正；情节严重的，由所在单位或上级机关根据具体情况给予行政处分。　</a:t>
            </a:r>
          </a:p>
          <a:p>
            <a:pPr>
              <a:lnSpc>
                <a:spcPct val="125000"/>
              </a:lnSpc>
            </a:pPr>
            <a:r>
              <a:rPr lang="zh-CN" altLang="en-US" sz="2400" b="1" dirty="0">
                <a:latin typeface="宋体" pitchFamily="2" charset="-122"/>
                <a:ea typeface="宋体" pitchFamily="2" charset="-122"/>
              </a:rPr>
              <a:t>    对国家工作人员打击报复教师情节严重的，依照刑法规定，以报复陷害罪，处二年以下有期徒刑或者拘役；情节严重的，处二年以上七年以下有期徒刑</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a:p>
            <a:pPr>
              <a:lnSpc>
                <a:spcPct val="125000"/>
              </a:lnSpc>
            </a:pPr>
            <a:endParaRPr lang="zh-CN" altLang="en-US" sz="2400" b="1" dirty="0">
              <a:latin typeface="宋体" pitchFamily="2" charset="-122"/>
              <a:ea typeface="宋体" pitchFamily="2" charset="-122"/>
            </a:endParaRPr>
          </a:p>
        </p:txBody>
      </p:sp>
      <p:sp>
        <p:nvSpPr>
          <p:cNvPr id="24588"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24589" name="AutoShape 13"/>
          <p:cNvSpPr>
            <a:spLocks noChangeArrowheads="1"/>
          </p:cNvSpPr>
          <p:nvPr/>
        </p:nvSpPr>
        <p:spPr bwMode="auto">
          <a:xfrm>
            <a:off x="387350" y="1095375"/>
            <a:ext cx="6259513" cy="560388"/>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dirty="0">
                <a:latin typeface="黑体" pitchFamily="2" charset="-122"/>
                <a:ea typeface="黑体" pitchFamily="2" charset="-122"/>
              </a:rPr>
              <a:t>（二）打击报复幼儿教师的法律责任</a:t>
            </a:r>
            <a:r>
              <a:rPr lang="zh-CN" altLang="en-US" sz="2800" b="1" dirty="0"/>
              <a: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94" name="Rectangle 14"/>
          <p:cNvSpPr>
            <a:spLocks noChangeArrowheads="1"/>
          </p:cNvSpPr>
          <p:nvPr/>
        </p:nvSpPr>
        <p:spPr bwMode="auto">
          <a:xfrm>
            <a:off x="385763" y="1866900"/>
            <a:ext cx="8153400" cy="3929063"/>
          </a:xfrm>
          <a:prstGeom prst="rect">
            <a:avLst/>
          </a:prstGeom>
          <a:solidFill>
            <a:srgbClr val="FFCCCC"/>
          </a:solidFill>
          <a:ln w="9525">
            <a:noFill/>
            <a:miter lim="800000"/>
            <a:headEnd/>
            <a:tailEnd/>
          </a:ln>
          <a:effectLst>
            <a:outerShdw dist="107763" dir="2700000" algn="ctr" rotWithShape="0">
              <a:srgbClr val="808080">
                <a:alpha val="50000"/>
              </a:srgbClr>
            </a:outerShdw>
          </a:effectLst>
        </p:spPr>
        <p:txBody>
          <a:bodyPr wrap="none" anchor="ctr"/>
          <a:lstStyle/>
          <a:p>
            <a:pPr>
              <a:defRPr/>
            </a:pPr>
            <a:endParaRPr lang="zh-CN" altLang="en-US">
              <a:ea typeface="宋体" pitchFamily="2" charset="-122"/>
            </a:endParaRPr>
          </a:p>
        </p:txBody>
      </p:sp>
      <p:pic>
        <p:nvPicPr>
          <p:cNvPr id="25603"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25604"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5605"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5606"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5607"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5608"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5609"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5610"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25611" name="Text Box 15"/>
          <p:cNvSpPr txBox="1">
            <a:spLocks noChangeArrowheads="1"/>
          </p:cNvSpPr>
          <p:nvPr/>
        </p:nvSpPr>
        <p:spPr bwMode="auto">
          <a:xfrm>
            <a:off x="463550" y="1955800"/>
            <a:ext cx="7980363" cy="3323987"/>
          </a:xfrm>
          <a:prstGeom prst="rect">
            <a:avLst/>
          </a:prstGeom>
          <a:noFill/>
          <a:ln w="9525">
            <a:noFill/>
            <a:miter lim="800000"/>
            <a:headEnd/>
            <a:tailEnd/>
          </a:ln>
        </p:spPr>
        <p:txBody>
          <a:bodyPr>
            <a:spAutoFit/>
          </a:bodyPr>
          <a:lstStyle/>
          <a:p>
            <a:pPr>
              <a:lnSpc>
                <a:spcPct val="125000"/>
              </a:lnSpc>
            </a:pPr>
            <a:r>
              <a:rPr lang="en-US" altLang="zh-CN" sz="2400" b="1" dirty="0">
                <a:latin typeface="+mn-ea"/>
              </a:rPr>
              <a:t> </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、对</a:t>
            </a:r>
            <a:r>
              <a:rPr lang="zh-CN" altLang="en-US" sz="2400" b="1" dirty="0">
                <a:latin typeface="宋体" pitchFamily="2" charset="-122"/>
                <a:ea typeface="宋体" pitchFamily="2" charset="-122"/>
              </a:rPr>
              <a:t>违反法律规定，拖欠教师工资的，无论是政府及其有关部门，还是学校及其他教育机构，无论是公办学校还是民办学校，均由地方人民政府责令其限期改正；当地政府拖欠的，由上一级人民政府责令其限期改正。　</a:t>
            </a:r>
          </a:p>
          <a:p>
            <a:pPr>
              <a:lnSpc>
                <a:spcPct val="125000"/>
              </a:lnSpc>
            </a:pPr>
            <a:r>
              <a:rPr lang="zh-CN" altLang="en-US" sz="2400" b="1" dirty="0">
                <a:latin typeface="宋体" pitchFamily="2" charset="-122"/>
                <a:ea typeface="宋体" pitchFamily="2" charset="-122"/>
              </a:rPr>
              <a:t> </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、对于</a:t>
            </a:r>
            <a:r>
              <a:rPr lang="zh-CN" altLang="en-US" sz="2400" b="1" dirty="0">
                <a:latin typeface="宋体" pitchFamily="2" charset="-122"/>
                <a:ea typeface="宋体" pitchFamily="2" charset="-122"/>
              </a:rPr>
              <a:t>违反国家财政制度、财务制度，挪用国家财政用于教育的经费，拖欠教师工资的，由上级机关责令限期归还挪用的经费，并根据具体情况对直接责任人进行处罚</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p:sp>
        <p:nvSpPr>
          <p:cNvPr id="25612"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25613" name="AutoShape 13"/>
          <p:cNvSpPr>
            <a:spLocks noChangeArrowheads="1"/>
          </p:cNvSpPr>
          <p:nvPr/>
        </p:nvSpPr>
        <p:spPr bwMode="auto">
          <a:xfrm>
            <a:off x="290513" y="1033463"/>
            <a:ext cx="6437312" cy="560387"/>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dirty="0">
                <a:latin typeface="黑体" pitchFamily="2" charset="-122"/>
                <a:ea typeface="黑体" pitchFamily="2" charset="-122"/>
              </a:rPr>
              <a:t>（三）拖欠幼儿教师工资的法律责任。</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2662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662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662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663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663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663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663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26634" name="Text Box 15"/>
          <p:cNvSpPr txBox="1">
            <a:spLocks noChangeArrowheads="1"/>
          </p:cNvSpPr>
          <p:nvPr/>
        </p:nvSpPr>
        <p:spPr bwMode="auto">
          <a:xfrm>
            <a:off x="773113" y="2767013"/>
            <a:ext cx="7980362" cy="1846659"/>
          </a:xfrm>
          <a:prstGeom prst="rect">
            <a:avLst/>
          </a:prstGeom>
          <a:noFill/>
          <a:ln w="9525">
            <a:noFill/>
            <a:miter lim="800000"/>
            <a:headEnd/>
            <a:tailEnd/>
          </a:ln>
        </p:spPr>
        <p:txBody>
          <a:bodyPr>
            <a:spAutoFit/>
          </a:bodyPr>
          <a:lstStyle/>
          <a:p>
            <a:pPr>
              <a:lnSpc>
                <a:spcPct val="1250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、故意</a:t>
            </a:r>
            <a:r>
              <a:rPr lang="zh-CN" altLang="en-US" sz="2400" b="1" dirty="0">
                <a:latin typeface="宋体" pitchFamily="2" charset="-122"/>
                <a:ea typeface="宋体" pitchFamily="2" charset="-122"/>
              </a:rPr>
              <a:t>不完成保教任务给保育工作造成损失的。</a:t>
            </a:r>
          </a:p>
          <a:p>
            <a:pPr>
              <a:lnSpc>
                <a:spcPct val="125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、体罚</a:t>
            </a:r>
            <a:r>
              <a:rPr lang="zh-CN" altLang="en-US" sz="2400" b="1" dirty="0">
                <a:latin typeface="宋体" pitchFamily="2" charset="-122"/>
                <a:ea typeface="宋体" pitchFamily="2" charset="-122"/>
              </a:rPr>
              <a:t>幼儿，经教育不改的。</a:t>
            </a:r>
          </a:p>
          <a:p>
            <a:pPr>
              <a:lnSpc>
                <a:spcPct val="1250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、品行</a:t>
            </a:r>
            <a:r>
              <a:rPr lang="zh-CN" altLang="en-US" sz="2400" b="1" dirty="0">
                <a:latin typeface="宋体" pitchFamily="2" charset="-122"/>
                <a:ea typeface="宋体" pitchFamily="2" charset="-122"/>
              </a:rPr>
              <a:t>不良，影响恶劣的违法行为</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a:p>
            <a:endParaRPr lang="zh-CN" altLang="en-US" sz="2400" dirty="0"/>
          </a:p>
        </p:txBody>
      </p:sp>
      <p:sp>
        <p:nvSpPr>
          <p:cNvPr id="26635"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26636" name="AutoShape 12"/>
          <p:cNvSpPr>
            <a:spLocks noChangeArrowheads="1"/>
          </p:cNvSpPr>
          <p:nvPr/>
        </p:nvSpPr>
        <p:spPr bwMode="auto">
          <a:xfrm>
            <a:off x="209550" y="1041400"/>
            <a:ext cx="7761288"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800" b="1">
                <a:ea typeface="黑体" pitchFamily="2" charset="-122"/>
              </a:rPr>
              <a:t>二、幼儿教师违反有关法律法规承担的法律责任</a:t>
            </a:r>
          </a:p>
        </p:txBody>
      </p:sp>
      <p:sp>
        <p:nvSpPr>
          <p:cNvPr id="26637" name="WordArt 13"/>
          <p:cNvSpPr>
            <a:spLocks noChangeArrowheads="1" noChangeShapeType="1" noTextEdit="1"/>
          </p:cNvSpPr>
          <p:nvPr/>
        </p:nvSpPr>
        <p:spPr bwMode="auto">
          <a:xfrm>
            <a:off x="463550" y="2078038"/>
            <a:ext cx="5067300" cy="449262"/>
          </a:xfrm>
          <a:prstGeom prst="rect">
            <a:avLst/>
          </a:prstGeom>
        </p:spPr>
        <p:txBody>
          <a:bodyPr wrap="none" fromWordArt="1">
            <a:prstTxWarp prst="textPlain">
              <a:avLst>
                <a:gd name="adj" fmla="val 50000"/>
              </a:avLst>
            </a:prstTxWarp>
          </a:bodyPr>
          <a:lstStyle/>
          <a:p>
            <a:pPr algn="ctr"/>
            <a:r>
              <a:rPr lang="zh-CN" altLang="en-US" sz="2800" b="1" kern="10">
                <a:ln w="12700">
                  <a:solidFill>
                    <a:srgbClr val="CC3300"/>
                  </a:solidFill>
                  <a:round/>
                  <a:headEnd/>
                  <a:tailEnd/>
                </a:ln>
                <a:solidFill>
                  <a:srgbClr val="FFCC99"/>
                </a:solidFill>
                <a:effectLst>
                  <a:outerShdw dist="45791" dir="2021404" algn="ctr" rotWithShape="0">
                    <a:srgbClr val="9999FF"/>
                  </a:outerShdw>
                </a:effectLst>
                <a:latin typeface="宋体"/>
                <a:ea typeface="宋体"/>
              </a:rPr>
              <a:t>（一）幼儿教师违反规定的类型</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9" name="AutoShape 13"/>
          <p:cNvSpPr>
            <a:spLocks noChangeArrowheads="1"/>
          </p:cNvSpPr>
          <p:nvPr/>
        </p:nvSpPr>
        <p:spPr bwMode="auto">
          <a:xfrm>
            <a:off x="501650" y="2125663"/>
            <a:ext cx="8153400" cy="3013075"/>
          </a:xfrm>
          <a:prstGeom prst="roundRect">
            <a:avLst>
              <a:gd name="adj" fmla="val 16667"/>
            </a:avLst>
          </a:prstGeom>
          <a:solidFill>
            <a:schemeClr val="accent1"/>
          </a:solidFill>
          <a:ln w="9525">
            <a:noFill/>
            <a:round/>
            <a:headEnd/>
            <a:tailEnd/>
          </a:ln>
          <a:effectLst>
            <a:outerShdw dist="107763" dir="13500000" algn="ctr" rotWithShape="0">
              <a:srgbClr val="808080">
                <a:alpha val="50000"/>
              </a:srgbClr>
            </a:outerShdw>
          </a:effectLst>
        </p:spPr>
        <p:txBody>
          <a:bodyPr wrap="none" anchor="ctr"/>
          <a:lstStyle/>
          <a:p>
            <a:pPr>
              <a:defRPr/>
            </a:pPr>
            <a:endParaRPr lang="zh-CN" altLang="en-US">
              <a:ea typeface="宋体" pitchFamily="2" charset="-122"/>
            </a:endParaRPr>
          </a:p>
        </p:txBody>
      </p:sp>
      <p:pic>
        <p:nvPicPr>
          <p:cNvPr id="27651"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27652"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7653"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7654"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7655"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7656"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7657"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7658"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27659" name="Text Box 15"/>
          <p:cNvSpPr txBox="1">
            <a:spLocks noChangeArrowheads="1"/>
          </p:cNvSpPr>
          <p:nvPr/>
        </p:nvSpPr>
        <p:spPr bwMode="auto">
          <a:xfrm>
            <a:off x="593725" y="2312988"/>
            <a:ext cx="7980363" cy="2400657"/>
          </a:xfrm>
          <a:prstGeom prst="rect">
            <a:avLst/>
          </a:prstGeom>
          <a:noFill/>
          <a:ln w="9525">
            <a:noFill/>
            <a:miter lim="800000"/>
            <a:headEnd/>
            <a:tailEnd/>
          </a:ln>
        </p:spPr>
        <p:txBody>
          <a:bodyPr>
            <a:spAutoFit/>
          </a:bodyPr>
          <a:lstStyle/>
          <a:p>
            <a:pPr>
              <a:lnSpc>
                <a:spcPct val="125000"/>
              </a:lnSpc>
            </a:pPr>
            <a:r>
              <a:rPr lang="zh-CN" altLang="en-US" sz="2400" b="1" dirty="0">
                <a:latin typeface="宋体" pitchFamily="2" charset="-122"/>
                <a:ea typeface="宋体" pitchFamily="2" charset="-122"/>
              </a:rPr>
              <a:t>    </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、情节</a:t>
            </a:r>
            <a:r>
              <a:rPr lang="zh-CN" altLang="en-US" sz="2400" b="1" dirty="0">
                <a:latin typeface="宋体" pitchFamily="2" charset="-122"/>
                <a:ea typeface="宋体" pitchFamily="2" charset="-122"/>
              </a:rPr>
              <a:t>较轻者，由幼儿园或者教育部门分别给予行政处分或解聘。</a:t>
            </a:r>
          </a:p>
          <a:p>
            <a:pPr>
              <a:lnSpc>
                <a:spcPct val="125000"/>
              </a:lnSpc>
            </a:pPr>
            <a:r>
              <a:rPr lang="zh-CN" altLang="en-US" sz="2400" b="1" dirty="0">
                <a:latin typeface="宋体" pitchFamily="2" charset="-122"/>
                <a:ea typeface="宋体" pitchFamily="2" charset="-122"/>
              </a:rPr>
              <a:t>    </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、情节</a:t>
            </a:r>
            <a:r>
              <a:rPr lang="zh-CN" altLang="en-US" sz="2400" b="1" dirty="0">
                <a:latin typeface="宋体" pitchFamily="2" charset="-122"/>
                <a:ea typeface="宋体" pitchFamily="2" charset="-122"/>
              </a:rPr>
              <a:t>严重构成犯罪的，由人民法院追究刑事责任。</a:t>
            </a:r>
          </a:p>
          <a:p>
            <a:pPr>
              <a:lnSpc>
                <a:spcPct val="125000"/>
              </a:lnSpc>
            </a:pPr>
            <a:r>
              <a:rPr lang="zh-CN" altLang="en-US" sz="2400" b="1" dirty="0">
                <a:latin typeface="宋体" pitchFamily="2" charset="-122"/>
                <a:ea typeface="宋体" pitchFamily="2" charset="-122"/>
              </a:rPr>
              <a:t>　  </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、对</a:t>
            </a:r>
            <a:r>
              <a:rPr lang="zh-CN" altLang="en-US" sz="2400" b="1" dirty="0">
                <a:latin typeface="宋体" pitchFamily="2" charset="-122"/>
                <a:ea typeface="宋体" pitchFamily="2" charset="-122"/>
              </a:rPr>
              <a:t>幼儿园和幼儿造成损失或损害的，依照</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民法通则</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的有关规定赔偿损失</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p:sp>
        <p:nvSpPr>
          <p:cNvPr id="27660"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27661" name="AutoShape 12"/>
          <p:cNvSpPr>
            <a:spLocks noChangeArrowheads="1"/>
          </p:cNvSpPr>
          <p:nvPr/>
        </p:nvSpPr>
        <p:spPr bwMode="auto">
          <a:xfrm>
            <a:off x="236538" y="958850"/>
            <a:ext cx="4659312"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dirty="0">
              <a:ea typeface="黑体" pitchFamily="2" charset="-122"/>
            </a:endParaRPr>
          </a:p>
          <a:p>
            <a:pPr algn="ctr" latinLnBrk="1"/>
            <a:r>
              <a:rPr lang="zh-CN" altLang="en-US" sz="2400" dirty="0">
                <a:ea typeface="黑体" pitchFamily="2" charset="-122"/>
              </a:rPr>
              <a:t>（二）应该承担的责任类型</a:t>
            </a:r>
          </a:p>
          <a:p>
            <a:pPr algn="ctr" latinLnBrk="1"/>
            <a:endParaRPr lang="zh-CN" altLang="en-US" sz="2800" b="1" dirty="0">
              <a:ea typeface="黑体"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867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867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867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867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867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868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868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28682" name="Text Box 15"/>
          <p:cNvSpPr txBox="1">
            <a:spLocks noChangeArrowheads="1"/>
          </p:cNvSpPr>
          <p:nvPr/>
        </p:nvSpPr>
        <p:spPr bwMode="auto">
          <a:xfrm>
            <a:off x="419100" y="1438275"/>
            <a:ext cx="8237538" cy="4668842"/>
          </a:xfrm>
          <a:prstGeom prst="rect">
            <a:avLst/>
          </a:prstGeom>
          <a:noFill/>
          <a:ln w="9525">
            <a:noFill/>
            <a:miter lim="800000"/>
            <a:headEnd/>
            <a:tailEnd/>
          </a:ln>
        </p:spPr>
        <p:txBody>
          <a:bodyPr>
            <a:spAutoFit/>
          </a:bodyPr>
          <a:lstStyle/>
          <a:p>
            <a:pPr>
              <a:lnSpc>
                <a:spcPct val="125000"/>
              </a:lnSpc>
            </a:pPr>
            <a:r>
              <a:rPr lang="zh-CN" altLang="en-US" sz="2400" dirty="0">
                <a:latin typeface="黑体" pitchFamily="2" charset="-122"/>
                <a:ea typeface="黑体" pitchFamily="2" charset="-122"/>
              </a:rPr>
              <a:t>    </a:t>
            </a:r>
            <a:r>
              <a:rPr lang="zh-CN" altLang="en-US" sz="2400" b="1" dirty="0">
                <a:latin typeface="宋体" pitchFamily="2" charset="-122"/>
                <a:ea typeface="宋体" pitchFamily="2" charset="-122"/>
              </a:rPr>
              <a:t>吉林省某县新（个体）幼儿园教师刘某因教育方法不当，对本园幼儿李某长期责骂、恐吓，造成李某夜间惊恐啼哭。</a:t>
            </a:r>
          </a:p>
          <a:p>
            <a:pPr>
              <a:lnSpc>
                <a:spcPct val="125000"/>
              </a:lnSpc>
            </a:pPr>
            <a:r>
              <a:rPr lang="zh-CN" altLang="en-US" sz="2400" b="1" dirty="0">
                <a:latin typeface="宋体" pitchFamily="2" charset="-122"/>
                <a:ea typeface="宋体" pitchFamily="2" charset="-122"/>
              </a:rPr>
              <a:t>    </a:t>
            </a:r>
          </a:p>
          <a:p>
            <a:pPr>
              <a:lnSpc>
                <a:spcPct val="125000"/>
              </a:lnSpc>
            </a:pPr>
            <a:r>
              <a:rPr lang="zh-CN" altLang="en-US" sz="2400" b="1" dirty="0">
                <a:latin typeface="宋体" pitchFamily="2" charset="-122"/>
                <a:ea typeface="宋体" pitchFamily="2" charset="-122"/>
              </a:rPr>
              <a:t>      县教育局在处理过程中认为，刘某变相体罚幼儿的行为属实，该行为违反了</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教师法</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及国务院</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幼儿园管理条例</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第</a:t>
            </a:r>
            <a:r>
              <a:rPr lang="en-US" altLang="zh-CN" sz="2400" b="1" dirty="0">
                <a:latin typeface="宋体" pitchFamily="2" charset="-122"/>
                <a:ea typeface="宋体" pitchFamily="2" charset="-122"/>
              </a:rPr>
              <a:t>17</a:t>
            </a:r>
            <a:r>
              <a:rPr lang="zh-CN" altLang="en-US" sz="2400" b="1" dirty="0">
                <a:latin typeface="宋体" pitchFamily="2" charset="-122"/>
                <a:ea typeface="宋体" pitchFamily="2" charset="-122"/>
              </a:rPr>
              <a:t>条关于“严禁体罚和变相体罚幼儿”的规定，故应依据</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教师法</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第</a:t>
            </a:r>
            <a:r>
              <a:rPr lang="en-US" altLang="zh-CN" sz="2400" b="1" dirty="0">
                <a:latin typeface="宋体" pitchFamily="2" charset="-122"/>
                <a:ea typeface="宋体" pitchFamily="2" charset="-122"/>
              </a:rPr>
              <a:t>37</a:t>
            </a:r>
            <a:r>
              <a:rPr lang="zh-CN" altLang="en-US" sz="2400" b="1" dirty="0">
                <a:latin typeface="宋体" pitchFamily="2" charset="-122"/>
                <a:ea typeface="宋体" pitchFamily="2" charset="-122"/>
              </a:rPr>
              <a:t>条和</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幼儿园管理条例</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第</a:t>
            </a:r>
            <a:r>
              <a:rPr lang="en-US" altLang="zh-CN" sz="2400" b="1" dirty="0">
                <a:latin typeface="宋体" pitchFamily="2" charset="-122"/>
                <a:ea typeface="宋体" pitchFamily="2" charset="-122"/>
              </a:rPr>
              <a:t>28</a:t>
            </a:r>
            <a:r>
              <a:rPr lang="zh-CN" altLang="en-US" sz="2400" b="1" dirty="0">
                <a:latin typeface="宋体" pitchFamily="2" charset="-122"/>
                <a:ea typeface="宋体" pitchFamily="2" charset="-122"/>
              </a:rPr>
              <a:t>条第（一）项关于“体罚或变相体罚幼儿的”，“由教育行政部门对直接责任人员给予警告、罚款的行政处分”的规定处理。在处罚时，应根据该幼儿园所在行政区域的教育规章</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吉林省个</a:t>
            </a:r>
          </a:p>
        </p:txBody>
      </p:sp>
      <p:sp>
        <p:nvSpPr>
          <p:cNvPr id="28683"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28684" name="WordArt 13"/>
          <p:cNvSpPr>
            <a:spLocks noChangeArrowheads="1" noChangeShapeType="1" noTextEdit="1"/>
          </p:cNvSpPr>
          <p:nvPr/>
        </p:nvSpPr>
        <p:spPr bwMode="auto">
          <a:xfrm>
            <a:off x="3592513" y="854075"/>
            <a:ext cx="933450" cy="609600"/>
          </a:xfrm>
          <a:prstGeom prst="rect">
            <a:avLst/>
          </a:prstGeom>
        </p:spPr>
        <p:txBody>
          <a:bodyPr wrap="none" fromWordArt="1">
            <a:prstTxWarp prst="textDeflate">
              <a:avLst>
                <a:gd name="adj" fmla="val 26227"/>
              </a:avLst>
            </a:prstTxWarp>
          </a:bodyPr>
          <a:lstStyle/>
          <a:p>
            <a:pPr algn="ctr"/>
            <a:r>
              <a:rPr lang="zh-CN" altLang="en-US" sz="3600" b="1" kern="10">
                <a:ln w="9525">
                  <a:solidFill>
                    <a:srgbClr val="000000"/>
                  </a:solidFill>
                  <a:round/>
                  <a:headEnd/>
                  <a:tailEnd/>
                </a:ln>
                <a:solidFill>
                  <a:srgbClr val="3366FF"/>
                </a:solidFill>
                <a:latin typeface="宋体"/>
                <a:ea typeface="宋体"/>
              </a:rPr>
              <a:t>案例</a:t>
            </a:r>
          </a:p>
        </p:txBody>
      </p:sp>
      <p:sp>
        <p:nvSpPr>
          <p:cNvPr id="59406" name="WordArt 14"/>
          <p:cNvSpPr>
            <a:spLocks noChangeArrowheads="1" noChangeShapeType="1" noTextEdit="1"/>
          </p:cNvSpPr>
          <p:nvPr/>
        </p:nvSpPr>
        <p:spPr bwMode="auto">
          <a:xfrm>
            <a:off x="594034" y="2823547"/>
            <a:ext cx="704850" cy="352425"/>
          </a:xfrm>
          <a:prstGeom prst="rect">
            <a:avLst/>
          </a:prstGeom>
        </p:spPr>
        <p:txBody>
          <a:bodyPr wrap="none" fromWordArt="1">
            <a:prstTxWarp prst="textPlain">
              <a:avLst>
                <a:gd name="adj" fmla="val 50000"/>
              </a:avLst>
            </a:prstTxWarp>
          </a:bodyPr>
          <a:lstStyle/>
          <a:p>
            <a:pPr algn="ctr">
              <a:defRPr/>
            </a:pPr>
            <a:r>
              <a:rPr lang="zh-CN" altLang="en-US" sz="2800" b="1" kern="10" dirty="0">
                <a:ln w="9525">
                  <a:noFill/>
                  <a:round/>
                  <a:headEnd/>
                  <a:tailEnd/>
                </a:ln>
                <a:solidFill>
                  <a:srgbClr val="0000FF"/>
                </a:solidFill>
                <a:effectLst>
                  <a:outerShdw dist="45791" dir="2021404" algn="ctr" rotWithShape="0">
                    <a:srgbClr val="B2B2B2">
                      <a:alpha val="80000"/>
                    </a:srgbClr>
                  </a:outerShdw>
                </a:effectLst>
                <a:latin typeface="宋体"/>
                <a:ea typeface="宋体"/>
              </a:rPr>
              <a:t>分析</a:t>
            </a:r>
            <a:r>
              <a:rPr lang="en-US" altLang="zh-CN" sz="2800" b="1" kern="10" dirty="0">
                <a:ln w="9525">
                  <a:noFill/>
                  <a:round/>
                  <a:headEnd/>
                  <a:tailEnd/>
                </a:ln>
                <a:solidFill>
                  <a:srgbClr val="0000FF"/>
                </a:solidFill>
                <a:effectLst>
                  <a:outerShdw dist="45791" dir="2021404" algn="ctr" rotWithShape="0">
                    <a:srgbClr val="B2B2B2">
                      <a:alpha val="80000"/>
                    </a:srgbClr>
                  </a:outerShdw>
                </a:effectLst>
                <a:latin typeface="宋体"/>
                <a:ea typeface="宋体"/>
              </a:rPr>
              <a:t>:</a:t>
            </a:r>
            <a:endParaRPr lang="zh-CN" altLang="en-US" sz="2800" b="1" kern="10" dirty="0">
              <a:ln w="9525">
                <a:noFill/>
                <a:round/>
                <a:headEnd/>
                <a:tailEnd/>
              </a:ln>
              <a:solidFill>
                <a:srgbClr val="0000FF"/>
              </a:solidFill>
              <a:effectLst>
                <a:outerShdw dist="45791" dir="2021404" algn="ctr" rotWithShape="0">
                  <a:srgbClr val="B2B2B2">
                    <a:alpha val="80000"/>
                  </a:srgbClr>
                </a:outerShdw>
              </a:effectLst>
              <a:latin typeface="宋体"/>
              <a:ea typeface="宋体"/>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29706" name="Text Box 15"/>
          <p:cNvSpPr txBox="1">
            <a:spLocks noChangeArrowheads="1"/>
          </p:cNvSpPr>
          <p:nvPr/>
        </p:nvSpPr>
        <p:spPr bwMode="auto">
          <a:xfrm>
            <a:off x="452438" y="1263650"/>
            <a:ext cx="8237537" cy="4450449"/>
          </a:xfrm>
          <a:prstGeom prst="rect">
            <a:avLst/>
          </a:prstGeom>
          <a:noFill/>
          <a:ln w="9525">
            <a:noFill/>
            <a:miter lim="800000"/>
            <a:headEnd/>
            <a:tailEnd/>
          </a:ln>
        </p:spPr>
        <p:txBody>
          <a:bodyPr>
            <a:spAutoFit/>
          </a:bodyPr>
          <a:lstStyle/>
          <a:p>
            <a:pPr>
              <a:lnSpc>
                <a:spcPct val="125000"/>
              </a:lnSpc>
            </a:pPr>
            <a:r>
              <a:rPr lang="zh-CN" altLang="en-US" sz="2400" b="1" dirty="0">
                <a:latin typeface="宋体" pitchFamily="2" charset="-122"/>
                <a:ea typeface="宋体" pitchFamily="2" charset="-122"/>
              </a:rPr>
              <a:t>体幼儿园管理暂行办法</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第</a:t>
            </a:r>
            <a:r>
              <a:rPr lang="en-US" altLang="zh-CN" sz="2400" b="1" dirty="0">
                <a:latin typeface="宋体" pitchFamily="2" charset="-122"/>
                <a:ea typeface="宋体" pitchFamily="2" charset="-122"/>
              </a:rPr>
              <a:t>26</a:t>
            </a:r>
            <a:r>
              <a:rPr lang="zh-CN" altLang="en-US" sz="2400" b="1" dirty="0">
                <a:latin typeface="宋体" pitchFamily="2" charset="-122"/>
                <a:ea typeface="宋体" pitchFamily="2" charset="-122"/>
              </a:rPr>
              <a:t>条第（一）项关于“违反本规定有关条款”而造成后果的，“由教育行政部门会同工商、公安、卫生等有关部门分别给予行政处罚”，第</a:t>
            </a:r>
            <a:r>
              <a:rPr lang="en-US" altLang="zh-CN" sz="2400" b="1" dirty="0">
                <a:latin typeface="宋体" pitchFamily="2" charset="-122"/>
                <a:ea typeface="宋体" pitchFamily="2" charset="-122"/>
              </a:rPr>
              <a:t>27</a:t>
            </a:r>
            <a:r>
              <a:rPr lang="zh-CN" altLang="en-US" sz="2400" b="1" dirty="0">
                <a:latin typeface="宋体" pitchFamily="2" charset="-122"/>
                <a:ea typeface="宋体" pitchFamily="2" charset="-122"/>
              </a:rPr>
              <a:t>条关于“处罚可分以下六种（也可几种并罚）；（一）警告并限期改进；（二）罚款五十至五百元；（三）赔偿经济损失（含医药费、误工工资及其他费用）；（四）责令停业整顿；（五）吊销</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备案证</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卫生许可证</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和</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营业执照</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的规定处理</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a:p>
            <a:pPr>
              <a:lnSpc>
                <a:spcPct val="90000"/>
              </a:lnSpc>
            </a:pPr>
            <a:endParaRPr lang="zh-CN" altLang="en-US" sz="2400" dirty="0"/>
          </a:p>
          <a:p>
            <a:pPr>
              <a:lnSpc>
                <a:spcPct val="90000"/>
              </a:lnSpc>
            </a:pPr>
            <a:endParaRPr lang="zh-CN" altLang="en-US" sz="2400" dirty="0"/>
          </a:p>
        </p:txBody>
      </p:sp>
      <p:sp>
        <p:nvSpPr>
          <p:cNvPr id="29707"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3072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072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072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072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072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3072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072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0730" name="Text Box 19"/>
          <p:cNvSpPr txBox="1">
            <a:spLocks noChangeArrowheads="1"/>
          </p:cNvSpPr>
          <p:nvPr/>
        </p:nvSpPr>
        <p:spPr bwMode="auto">
          <a:xfrm>
            <a:off x="0" y="0"/>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endParaRPr lang="en-US" altLang="zh-CN" sz="4000" dirty="0">
              <a:solidFill>
                <a:schemeClr val="bg1"/>
              </a:solidFill>
              <a:latin typeface="隶书" pitchFamily="49" charset="-122"/>
              <a:ea typeface="隶书" pitchFamily="49" charset="-122"/>
            </a:endParaRPr>
          </a:p>
        </p:txBody>
      </p:sp>
      <p:sp>
        <p:nvSpPr>
          <p:cNvPr id="30731" name="Text Box 12"/>
          <p:cNvSpPr txBox="1">
            <a:spLocks noChangeArrowheads="1"/>
          </p:cNvSpPr>
          <p:nvPr/>
        </p:nvSpPr>
        <p:spPr bwMode="auto">
          <a:xfrm>
            <a:off x="0" y="809625"/>
            <a:ext cx="7571303" cy="646331"/>
          </a:xfrm>
          <a:prstGeom prst="rect">
            <a:avLst/>
          </a:prstGeom>
          <a:noFill/>
          <a:ln w="9525">
            <a:noFill/>
            <a:miter lim="800000"/>
            <a:headEnd/>
            <a:tailEnd/>
          </a:ln>
        </p:spPr>
        <p:txBody>
          <a:bodyPr wrap="none">
            <a:spAutoFit/>
          </a:bodyPr>
          <a:lstStyle/>
          <a:p>
            <a:r>
              <a:rPr lang="zh-CN" altLang="en-US" sz="3600" dirty="0" smtClean="0">
                <a:latin typeface="楷体_GB2312" pitchFamily="49" charset="-122"/>
                <a:ea typeface="楷体_GB2312" pitchFamily="49" charset="-122"/>
              </a:rPr>
              <a:t>项目</a:t>
            </a:r>
            <a:r>
              <a:rPr lang="en-US" altLang="zh-CN" sz="3600" dirty="0" smtClean="0">
                <a:latin typeface="楷体_GB2312" pitchFamily="49" charset="-122"/>
                <a:ea typeface="楷体_GB2312" pitchFamily="49" charset="-122"/>
              </a:rPr>
              <a:t>3</a:t>
            </a:r>
            <a:r>
              <a:rPr lang="zh-CN" altLang="en-US" sz="3600" dirty="0" smtClean="0">
                <a:latin typeface="楷体_GB2312" pitchFamily="49" charset="-122"/>
                <a:ea typeface="楷体_GB2312" pitchFamily="49" charset="-122"/>
              </a:rPr>
              <a:t>   </a:t>
            </a:r>
            <a:r>
              <a:rPr lang="zh-CN" altLang="en-US" sz="3600" dirty="0">
                <a:latin typeface="楷体_GB2312" pitchFamily="49" charset="-122"/>
                <a:ea typeface="楷体_GB2312" pitchFamily="49" charset="-122"/>
              </a:rPr>
              <a:t>幼儿园的权益及其法律责任</a:t>
            </a:r>
          </a:p>
        </p:txBody>
      </p:sp>
      <p:sp>
        <p:nvSpPr>
          <p:cNvPr id="30732" name="AutoShape 12"/>
          <p:cNvSpPr>
            <a:spLocks noChangeArrowheads="1"/>
          </p:cNvSpPr>
          <p:nvPr/>
        </p:nvSpPr>
        <p:spPr bwMode="auto">
          <a:xfrm>
            <a:off x="249238" y="1550988"/>
            <a:ext cx="6269037" cy="531812"/>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dirty="0">
              <a:ea typeface="黑体" pitchFamily="2" charset="-122"/>
            </a:endParaRPr>
          </a:p>
          <a:p>
            <a:pPr algn="ctr" latinLnBrk="1"/>
            <a:r>
              <a:rPr lang="zh-CN" altLang="en-US" sz="2800" dirty="0">
                <a:ea typeface="黑体" pitchFamily="2" charset="-122"/>
              </a:rPr>
              <a:t>一、侵犯幼儿园权益的法律责任类型</a:t>
            </a:r>
          </a:p>
          <a:p>
            <a:pPr algn="ctr" latinLnBrk="1"/>
            <a:endParaRPr lang="zh-CN" altLang="en-US" sz="2800" b="1" dirty="0">
              <a:ea typeface="黑体" pitchFamily="2" charset="-122"/>
            </a:endParaRPr>
          </a:p>
        </p:txBody>
      </p:sp>
      <p:sp>
        <p:nvSpPr>
          <p:cNvPr id="30733" name="内容占位符 2"/>
          <p:cNvSpPr>
            <a:spLocks/>
          </p:cNvSpPr>
          <p:nvPr/>
        </p:nvSpPr>
        <p:spPr bwMode="auto">
          <a:xfrm>
            <a:off x="166688" y="3062288"/>
            <a:ext cx="8977312" cy="3049587"/>
          </a:xfrm>
          <a:prstGeom prst="rect">
            <a:avLst/>
          </a:prstGeom>
          <a:noFill/>
          <a:ln w="9525">
            <a:noFill/>
            <a:miter lim="800000"/>
            <a:headEnd/>
            <a:tailEnd/>
          </a:ln>
        </p:spPr>
        <p:txBody>
          <a:bodyPr/>
          <a:lstStyle/>
          <a:p>
            <a:pPr marL="342900" indent="-342900" eaLnBrk="0" hangingPunct="0">
              <a:spcBef>
                <a:spcPct val="20000"/>
              </a:spcBef>
            </a:pPr>
            <a:r>
              <a:rPr lang="zh-CN" altLang="en-US" sz="2400"/>
              <a:t>　</a:t>
            </a:r>
            <a:endParaRPr lang="zh-CN" altLang="en-US" sz="2400">
              <a:solidFill>
                <a:srgbClr val="CC3300"/>
              </a:solidFill>
            </a:endParaRPr>
          </a:p>
          <a:p>
            <a:pPr marL="342900" indent="-342900" eaLnBrk="0" hangingPunct="0">
              <a:spcBef>
                <a:spcPct val="20000"/>
              </a:spcBef>
            </a:pPr>
            <a:endParaRPr lang="en-US" altLang="zh-CN" sz="2400" b="1" dirty="0"/>
          </a:p>
          <a:p>
            <a:pPr marL="342900" indent="-342900" eaLnBrk="0" hangingPunct="0">
              <a:spcBef>
                <a:spcPct val="20000"/>
              </a:spcBef>
            </a:pPr>
            <a:r>
              <a:rPr lang="en-US" altLang="zh-CN" sz="2400" b="1" dirty="0"/>
              <a:t>  </a:t>
            </a:r>
            <a:endParaRPr lang="zh-CN" altLang="zh-CN" sz="2400"/>
          </a:p>
          <a:p>
            <a:pPr marL="342900" indent="-342900" eaLnBrk="0" hangingPunct="0">
              <a:spcBef>
                <a:spcPct val="20000"/>
              </a:spcBef>
              <a:buFontTx/>
              <a:buChar char="•"/>
            </a:pPr>
            <a:endParaRPr lang="zh-CN" altLang="zh-CN" sz="3200"/>
          </a:p>
          <a:p>
            <a:pPr marL="342900" indent="-342900" eaLnBrk="0" hangingPunct="0">
              <a:spcBef>
                <a:spcPct val="20000"/>
              </a:spcBef>
            </a:pPr>
            <a:endParaRPr lang="zh-CN" altLang="zh-CN" sz="3200" b="1"/>
          </a:p>
          <a:p>
            <a:pPr marL="342900" indent="-342900" eaLnBrk="0" hangingPunct="0">
              <a:spcBef>
                <a:spcPct val="20000"/>
              </a:spcBef>
              <a:buFontTx/>
              <a:buChar char="•"/>
            </a:pPr>
            <a:endParaRPr lang="zh-CN" altLang="en-US" sz="3200"/>
          </a:p>
        </p:txBody>
      </p:sp>
      <p:sp>
        <p:nvSpPr>
          <p:cNvPr id="30734" name="WordArt 15"/>
          <p:cNvSpPr>
            <a:spLocks noChangeArrowheads="1" noChangeShapeType="1" noTextEdit="1"/>
          </p:cNvSpPr>
          <p:nvPr/>
        </p:nvSpPr>
        <p:spPr bwMode="auto">
          <a:xfrm>
            <a:off x="487363" y="2319338"/>
            <a:ext cx="7543800" cy="495300"/>
          </a:xfrm>
          <a:prstGeom prst="rect">
            <a:avLst/>
          </a:prstGeom>
        </p:spPr>
        <p:txBody>
          <a:bodyPr wrap="none" fromWordArt="1">
            <a:prstTxWarp prst="textPlain">
              <a:avLst>
                <a:gd name="adj" fmla="val 50000"/>
              </a:avLst>
            </a:prstTxWarp>
          </a:bodyPr>
          <a:lstStyle/>
          <a:p>
            <a:pPr algn="ctr"/>
            <a:r>
              <a:rPr lang="zh-CN" altLang="en-US" sz="2400" b="1" kern="10">
                <a:ln w="9525">
                  <a:noFill/>
                  <a:round/>
                  <a:headEnd/>
                  <a:tailEnd/>
                </a:ln>
                <a:solidFill>
                  <a:srgbClr val="800080"/>
                </a:solidFill>
                <a:effectLst>
                  <a:outerShdw dist="45791" dir="2021404" algn="ctr" rotWithShape="0">
                    <a:srgbClr val="B2B2B2">
                      <a:alpha val="79999"/>
                    </a:srgbClr>
                  </a:outerShdw>
                </a:effectLst>
                <a:latin typeface="宋体"/>
                <a:ea typeface="宋体"/>
              </a:rPr>
              <a:t>（一）违反国家有关规定不按时给幼儿园拨给教育经费</a:t>
            </a:r>
          </a:p>
        </p:txBody>
      </p:sp>
      <p:sp>
        <p:nvSpPr>
          <p:cNvPr id="30735" name="Text Box 15"/>
          <p:cNvSpPr txBox="1">
            <a:spLocks noChangeArrowheads="1"/>
          </p:cNvSpPr>
          <p:nvPr/>
        </p:nvSpPr>
        <p:spPr bwMode="auto">
          <a:xfrm>
            <a:off x="503238" y="2805113"/>
            <a:ext cx="8186737" cy="3083921"/>
          </a:xfrm>
          <a:prstGeom prst="rect">
            <a:avLst/>
          </a:prstGeom>
          <a:noFill/>
          <a:ln w="9525">
            <a:noFill/>
            <a:miter lim="800000"/>
            <a:headEnd/>
            <a:tailEnd/>
          </a:ln>
        </p:spPr>
        <p:txBody>
          <a:bodyPr>
            <a:spAutoFit/>
          </a:bodyPr>
          <a:lstStyle/>
          <a:p>
            <a:pPr>
              <a:lnSpc>
                <a:spcPct val="135000"/>
              </a:lnSpc>
            </a:pPr>
            <a:r>
              <a:rPr lang="zh-CN" altLang="en-US" sz="2400" b="1" dirty="0"/>
              <a:t>    </a:t>
            </a:r>
            <a:r>
              <a:rPr lang="zh-CN" altLang="en-US" sz="2400" b="1" dirty="0" smtClean="0"/>
              <a:t>    法律责任</a:t>
            </a:r>
            <a:r>
              <a:rPr lang="zh-CN" altLang="en-US" sz="2400" b="1" dirty="0"/>
              <a:t>主体：主要包括参与教育经费预算核拨的各级人民政府及其财政部门、教育行政机关及其负责人等。　</a:t>
            </a:r>
          </a:p>
          <a:p>
            <a:pPr>
              <a:lnSpc>
                <a:spcPct val="135000"/>
              </a:lnSpc>
            </a:pPr>
            <a:r>
              <a:rPr lang="zh-CN" altLang="en-US" sz="2400" b="1" dirty="0"/>
              <a:t>    </a:t>
            </a:r>
            <a:r>
              <a:rPr lang="zh-CN" altLang="en-US" sz="2400" b="1" dirty="0" smtClean="0"/>
              <a:t>   执法</a:t>
            </a:r>
            <a:r>
              <a:rPr lang="zh-CN" altLang="en-US" sz="2400" b="1" dirty="0"/>
              <a:t>机关及处理：根据情节和危害后果，予以以下处理：　</a:t>
            </a:r>
          </a:p>
          <a:p>
            <a:pPr>
              <a:lnSpc>
                <a:spcPct val="135000"/>
              </a:lnSpc>
            </a:pPr>
            <a:r>
              <a:rPr lang="en-US" altLang="zh-CN" sz="2400" b="1" dirty="0" smtClean="0"/>
              <a:t>1</a:t>
            </a:r>
            <a:r>
              <a:rPr lang="zh-CN" altLang="en-US" sz="2400" b="1" dirty="0" smtClean="0"/>
              <a:t>、由</a:t>
            </a:r>
            <a:r>
              <a:rPr lang="zh-CN" altLang="en-US" sz="2400" b="1" dirty="0"/>
              <a:t>同级人民政府限期核拨。　</a:t>
            </a:r>
          </a:p>
          <a:p>
            <a:pPr>
              <a:lnSpc>
                <a:spcPct val="135000"/>
              </a:lnSpc>
            </a:pPr>
            <a:r>
              <a:rPr lang="en-US" altLang="zh-CN" sz="2400" b="1" dirty="0" smtClean="0"/>
              <a:t>2</a:t>
            </a:r>
            <a:r>
              <a:rPr lang="zh-CN" altLang="en-US" sz="2400" b="1" dirty="0" smtClean="0"/>
              <a:t>、情节</a:t>
            </a:r>
            <a:r>
              <a:rPr lang="zh-CN" altLang="en-US" sz="2400" b="1" dirty="0"/>
              <a:t>严重的，对直接负责的主管人员和其他直接责任人员，依法给予行政处分。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3174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174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174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175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175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175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175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1754" name="Text Box 15"/>
          <p:cNvSpPr txBox="1">
            <a:spLocks noChangeArrowheads="1"/>
          </p:cNvSpPr>
          <p:nvPr/>
        </p:nvSpPr>
        <p:spPr bwMode="auto">
          <a:xfrm>
            <a:off x="374650" y="1751013"/>
            <a:ext cx="8482013" cy="4339650"/>
          </a:xfrm>
          <a:prstGeom prst="rect">
            <a:avLst/>
          </a:prstGeom>
          <a:noFill/>
          <a:ln w="9525">
            <a:noFill/>
            <a:miter lim="800000"/>
            <a:headEnd/>
            <a:tailEnd/>
          </a:ln>
        </p:spPr>
        <p:txBody>
          <a:bodyPr>
            <a:spAutoFit/>
          </a:bodyPr>
          <a:lstStyle/>
          <a:p>
            <a:pPr>
              <a:lnSpc>
                <a:spcPct val="115000"/>
              </a:lnSpc>
            </a:pPr>
            <a:r>
              <a:rPr lang="zh-CN" altLang="en-US" sz="2400" b="1" dirty="0"/>
              <a:t>   </a:t>
            </a:r>
            <a:r>
              <a:rPr lang="zh-CN" altLang="en-US" sz="2400" b="1" dirty="0" smtClean="0"/>
              <a:t>      法律责任</a:t>
            </a:r>
            <a:r>
              <a:rPr lang="zh-CN" altLang="en-US" sz="2400" b="1" dirty="0"/>
              <a:t>主体：主要包括各级政府的行政部门、学校、幼儿园及企事业单位等社会组织，或者上述部门、组织的负责人以及其他经手、管理教育经费的人员。　</a:t>
            </a:r>
          </a:p>
          <a:p>
            <a:pPr>
              <a:lnSpc>
                <a:spcPct val="115000"/>
              </a:lnSpc>
            </a:pPr>
            <a:r>
              <a:rPr lang="zh-CN" altLang="en-US" sz="2400" b="1" dirty="0"/>
              <a:t>    </a:t>
            </a:r>
            <a:r>
              <a:rPr lang="zh-CN" altLang="en-US" sz="2400" b="1" dirty="0" smtClean="0"/>
              <a:t>    执法</a:t>
            </a:r>
            <a:r>
              <a:rPr lang="zh-CN" altLang="en-US" sz="2400" b="1" dirty="0"/>
              <a:t>机关及处理：根据具体情节，分别做如下处理：　</a:t>
            </a:r>
          </a:p>
          <a:p>
            <a:pPr>
              <a:lnSpc>
                <a:spcPct val="115000"/>
              </a:lnSpc>
            </a:pPr>
            <a:r>
              <a:rPr lang="en-US" altLang="zh-CN" sz="2400" b="1" dirty="0" smtClean="0"/>
              <a:t>1</a:t>
            </a:r>
            <a:r>
              <a:rPr lang="zh-CN" altLang="en-US" sz="2400" b="1" dirty="0" smtClean="0"/>
              <a:t>、由</a:t>
            </a:r>
            <a:r>
              <a:rPr lang="zh-CN" altLang="en-US" sz="2400" b="1" dirty="0"/>
              <a:t>上级机关责令限期归还被挪用、克扣的教育经费。　</a:t>
            </a:r>
          </a:p>
          <a:p>
            <a:pPr>
              <a:lnSpc>
                <a:spcPct val="115000"/>
              </a:lnSpc>
            </a:pPr>
            <a:r>
              <a:rPr lang="en-US" altLang="zh-CN" sz="2400" b="1" dirty="0" smtClean="0"/>
              <a:t>2</a:t>
            </a:r>
            <a:r>
              <a:rPr lang="zh-CN" altLang="en-US" sz="2400" b="1" dirty="0" smtClean="0"/>
              <a:t>、对</a:t>
            </a:r>
            <a:r>
              <a:rPr lang="zh-CN" altLang="en-US" sz="2400" b="1" dirty="0"/>
              <a:t>直接负责的主管人员和其他直接责任人员，由有关部门和单位依法给予行政处分。</a:t>
            </a:r>
          </a:p>
          <a:p>
            <a:pPr>
              <a:lnSpc>
                <a:spcPct val="115000"/>
              </a:lnSpc>
            </a:pPr>
            <a:r>
              <a:rPr lang="en-US" altLang="zh-CN" sz="2400" b="1" dirty="0" smtClean="0"/>
              <a:t>3</a:t>
            </a:r>
            <a:r>
              <a:rPr lang="zh-CN" altLang="en-US" sz="2400" b="1" dirty="0" smtClean="0"/>
              <a:t>、构成</a:t>
            </a:r>
            <a:r>
              <a:rPr lang="zh-CN" altLang="en-US" sz="2400" b="1" dirty="0"/>
              <a:t>犯罪的，根据</a:t>
            </a:r>
            <a:r>
              <a:rPr lang="en-US" altLang="zh-CN" sz="2400" b="1" dirty="0"/>
              <a:t>《</a:t>
            </a:r>
            <a:r>
              <a:rPr lang="zh-CN" altLang="en-US" sz="2400" b="1" dirty="0"/>
              <a:t>刑法</a:t>
            </a:r>
            <a:r>
              <a:rPr lang="en-US" altLang="zh-CN" sz="2400" b="1" dirty="0"/>
              <a:t>》</a:t>
            </a:r>
            <a:r>
              <a:rPr lang="zh-CN" altLang="en-US" sz="2400" b="1" dirty="0"/>
              <a:t>和全国人大常委会</a:t>
            </a:r>
            <a:r>
              <a:rPr lang="en-US" altLang="zh-CN" sz="2400" b="1" dirty="0"/>
              <a:t>《</a:t>
            </a:r>
            <a:r>
              <a:rPr lang="zh-CN" altLang="en-US" sz="2400" b="1" dirty="0"/>
              <a:t>关于惩治贪污罪贿赂罪的补充规定</a:t>
            </a:r>
            <a:r>
              <a:rPr lang="en-US" altLang="zh-CN" sz="2400" b="1" dirty="0"/>
              <a:t>》</a:t>
            </a:r>
            <a:r>
              <a:rPr lang="zh-CN" altLang="en-US" sz="2400" b="1" dirty="0"/>
              <a:t>，由人民法院对行为人以贪污罪和挪用公款罪追究刑事责任。　</a:t>
            </a:r>
          </a:p>
        </p:txBody>
      </p:sp>
      <p:sp>
        <p:nvSpPr>
          <p:cNvPr id="31755"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31756" name="AutoShape 12"/>
          <p:cNvSpPr>
            <a:spLocks noChangeArrowheads="1"/>
          </p:cNvSpPr>
          <p:nvPr/>
        </p:nvSpPr>
        <p:spPr bwMode="auto">
          <a:xfrm>
            <a:off x="0" y="958850"/>
            <a:ext cx="7904163"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400" b="1">
                <a:ea typeface="黑体" pitchFamily="2" charset="-122"/>
              </a:rPr>
              <a:t>（二）违反国家财政制度，挪用克扣公办幼儿园教育经费</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3277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277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277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277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277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277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277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2778" name="Text Box 15"/>
          <p:cNvSpPr txBox="1">
            <a:spLocks noChangeArrowheads="1"/>
          </p:cNvSpPr>
          <p:nvPr/>
        </p:nvSpPr>
        <p:spPr bwMode="auto">
          <a:xfrm>
            <a:off x="414338" y="1839913"/>
            <a:ext cx="8378825" cy="3914918"/>
          </a:xfrm>
          <a:prstGeom prst="rect">
            <a:avLst/>
          </a:prstGeom>
          <a:noFill/>
          <a:ln w="9525">
            <a:noFill/>
            <a:miter lim="800000"/>
            <a:headEnd/>
            <a:tailEnd/>
          </a:ln>
        </p:spPr>
        <p:txBody>
          <a:bodyPr>
            <a:spAutoFit/>
          </a:bodyPr>
          <a:lstStyle/>
          <a:p>
            <a:pPr>
              <a:lnSpc>
                <a:spcPct val="115000"/>
              </a:lnSpc>
            </a:pPr>
            <a:r>
              <a:rPr lang="zh-CN" altLang="en-US" sz="2400" b="1" dirty="0"/>
              <a:t>   </a:t>
            </a:r>
            <a:r>
              <a:rPr lang="zh-CN" altLang="en-US" sz="2400" b="1" dirty="0" smtClean="0"/>
              <a:t>     </a:t>
            </a:r>
            <a:r>
              <a:rPr lang="zh-CN" altLang="en-US" sz="2400" b="1" dirty="0"/>
              <a:t>法律责任主体：主要包括实施上述行为的部门、社会组织，如教育行政部门、税务部门、财政部门、居民委员会、爱委会等。　</a:t>
            </a:r>
          </a:p>
          <a:p>
            <a:pPr>
              <a:lnSpc>
                <a:spcPct val="115000"/>
              </a:lnSpc>
            </a:pPr>
            <a:r>
              <a:rPr lang="zh-CN" altLang="en-US" sz="2400" b="1" dirty="0"/>
              <a:t>    </a:t>
            </a:r>
            <a:r>
              <a:rPr lang="zh-CN" altLang="en-US" sz="2400" b="1" dirty="0" smtClean="0"/>
              <a:t>     执法</a:t>
            </a:r>
            <a:r>
              <a:rPr lang="zh-CN" altLang="en-US" sz="2400" b="1" dirty="0"/>
              <a:t>机关及处理：分别不同主体，予以以下处理：　</a:t>
            </a:r>
          </a:p>
          <a:p>
            <a:pPr>
              <a:lnSpc>
                <a:spcPct val="115000"/>
              </a:lnSpc>
            </a:pPr>
            <a:r>
              <a:rPr lang="en-US" altLang="zh-CN" sz="2400" b="1" dirty="0" smtClean="0"/>
              <a:t>1</a:t>
            </a:r>
            <a:r>
              <a:rPr lang="zh-CN" altLang="en-US" sz="2400" b="1" dirty="0" smtClean="0"/>
              <a:t>、由</a:t>
            </a:r>
            <a:r>
              <a:rPr lang="zh-CN" altLang="en-US" sz="2400" b="1" dirty="0"/>
              <a:t>政府责令退还所收取的费用。教育行政部门、财政税务部门违法收取的各种不合理费用，由同级或上一级人民政府责令退还给幼儿园。　</a:t>
            </a:r>
          </a:p>
          <a:p>
            <a:pPr>
              <a:lnSpc>
                <a:spcPct val="115000"/>
              </a:lnSpc>
            </a:pPr>
            <a:r>
              <a:rPr lang="en-US" altLang="zh-CN" sz="2400" b="1" dirty="0" smtClean="0"/>
              <a:t>2</a:t>
            </a:r>
            <a:r>
              <a:rPr lang="zh-CN" altLang="en-US" sz="2400" b="1" dirty="0" smtClean="0"/>
              <a:t>、由</a:t>
            </a:r>
            <a:r>
              <a:rPr lang="zh-CN" altLang="en-US" sz="2400" b="1" dirty="0"/>
              <a:t>主管部门按干部管理权限对直接负责的主管人员和其他直接责任人员，依法给予行政处分。　</a:t>
            </a:r>
          </a:p>
        </p:txBody>
      </p:sp>
      <p:sp>
        <p:nvSpPr>
          <p:cNvPr id="32779"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32780" name="AutoShape 12"/>
          <p:cNvSpPr>
            <a:spLocks noChangeArrowheads="1"/>
          </p:cNvSpPr>
          <p:nvPr/>
        </p:nvSpPr>
        <p:spPr bwMode="auto">
          <a:xfrm>
            <a:off x="236538" y="958850"/>
            <a:ext cx="4775200"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eaLnBrk="0" hangingPunct="0">
              <a:spcBef>
                <a:spcPct val="20000"/>
              </a:spcBef>
            </a:pPr>
            <a:endParaRPr lang="zh-CN" altLang="en-US" sz="2400" b="1">
              <a:latin typeface="黑体" pitchFamily="2" charset="-122"/>
              <a:ea typeface="黑体" pitchFamily="2" charset="-122"/>
            </a:endParaRPr>
          </a:p>
          <a:p>
            <a:pPr algn="ctr" eaLnBrk="0" hangingPunct="0">
              <a:spcBef>
                <a:spcPct val="20000"/>
              </a:spcBef>
            </a:pPr>
            <a:r>
              <a:rPr lang="zh-CN" altLang="zh-CN" sz="2400" b="1">
                <a:latin typeface="黑体" pitchFamily="2" charset="-122"/>
                <a:ea typeface="黑体" pitchFamily="2" charset="-122"/>
              </a:rPr>
              <a:t>（三）违反国家规定向幼儿园收费</a:t>
            </a:r>
            <a:endParaRPr lang="en-US" altLang="zh-CN" sz="2400" b="1" dirty="0">
              <a:latin typeface="黑体" pitchFamily="2" charset="-122"/>
              <a:ea typeface="黑体" pitchFamily="2" charset="-122"/>
            </a:endParaRPr>
          </a:p>
          <a:p>
            <a:pPr algn="ctr" latinLnBrk="1"/>
            <a:endParaRPr lang="zh-CN" altLang="en-US" sz="2800" b="1">
              <a:ea typeface="黑体"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5"/>
          <p:cNvSpPr txBox="1">
            <a:spLocks noChangeArrowheads="1"/>
          </p:cNvSpPr>
          <p:nvPr/>
        </p:nvSpPr>
        <p:spPr bwMode="auto">
          <a:xfrm>
            <a:off x="388938" y="1955800"/>
            <a:ext cx="8534400" cy="4154984"/>
          </a:xfrm>
          <a:prstGeom prst="rect">
            <a:avLst/>
          </a:prstGeom>
          <a:noFill/>
          <a:ln w="9525">
            <a:noFill/>
            <a:miter lim="800000"/>
            <a:headEnd/>
            <a:tailEnd/>
          </a:ln>
        </p:spPr>
        <p:txBody>
          <a:bodyPr>
            <a:spAutoFit/>
          </a:bodyPr>
          <a:lstStyle/>
          <a:p>
            <a:r>
              <a:rPr lang="en-US" altLang="zh-CN" sz="2400" b="1" dirty="0" smtClean="0"/>
              <a:t>1</a:t>
            </a:r>
            <a:r>
              <a:rPr lang="zh-CN" altLang="en-US" sz="2400" b="1" dirty="0" smtClean="0"/>
              <a:t>、结伙</a:t>
            </a:r>
            <a:r>
              <a:rPr lang="zh-CN" altLang="en-US" sz="2400" b="1" dirty="0"/>
              <a:t>斗殴、寻衅滋事、扰乱幼儿园教育教学秩序的　</a:t>
            </a:r>
          </a:p>
          <a:p>
            <a:r>
              <a:rPr lang="zh-CN" altLang="en-US" sz="2400" b="1" dirty="0"/>
              <a:t>法律责任主体：主要是实施上述违法行为的公民个人。包括社会人员和幼儿园的工作人员或者是其他单位的直接责任人员。　</a:t>
            </a:r>
          </a:p>
          <a:p>
            <a:r>
              <a:rPr lang="zh-CN" altLang="en-US" sz="2400" b="1" dirty="0"/>
              <a:t>　　执法机关及处理：根据情节轻重及危害结果，分别给予以下处理：　</a:t>
            </a:r>
          </a:p>
          <a:p>
            <a:r>
              <a:rPr lang="zh-CN" altLang="en-US" sz="2400" b="1" dirty="0"/>
              <a:t>　（</a:t>
            </a:r>
            <a:r>
              <a:rPr lang="en-US" altLang="zh-CN" sz="2400" b="1" dirty="0"/>
              <a:t>1</a:t>
            </a:r>
            <a:r>
              <a:rPr lang="zh-CN" altLang="en-US" sz="2400" b="1" dirty="0"/>
              <a:t>）情节较轻，危害后果和影响不大，可由主管部门给予批评教育直至行政处分。　</a:t>
            </a:r>
          </a:p>
          <a:p>
            <a:r>
              <a:rPr lang="zh-CN" altLang="en-US" sz="2400" b="1" dirty="0"/>
              <a:t>　（</a:t>
            </a:r>
            <a:r>
              <a:rPr lang="en-US" altLang="zh-CN" sz="2400" b="1" dirty="0"/>
              <a:t>2</a:t>
            </a:r>
            <a:r>
              <a:rPr lang="zh-CN" altLang="en-US" sz="2400" b="1" dirty="0"/>
              <a:t>）情节较重，致使幼儿园的教育教学秩序、工作秩序遭到严重破坏，影响恶劣，致使幼儿园的正常工作无法进行或者造成其他危害后果的，由当地公安机关给予治安管理处罚。　</a:t>
            </a:r>
          </a:p>
          <a:p>
            <a:r>
              <a:rPr lang="zh-CN" altLang="en-US" sz="2400" b="1" dirty="0"/>
              <a:t>   （</a:t>
            </a:r>
            <a:r>
              <a:rPr lang="en-US" altLang="zh-CN" sz="2400" b="1" dirty="0"/>
              <a:t>3</a:t>
            </a:r>
            <a:r>
              <a:rPr lang="zh-CN" altLang="en-US" sz="2400" b="1" dirty="0"/>
              <a:t>）情节严重，构成犯罪的，由人民法院给予刑事制裁</a:t>
            </a:r>
            <a:r>
              <a:rPr lang="zh-CN" altLang="en-US" sz="2400" b="1" dirty="0" smtClean="0"/>
              <a:t>。</a:t>
            </a:r>
            <a:endParaRPr lang="zh-CN" altLang="en-US" sz="2400" b="1" dirty="0"/>
          </a:p>
        </p:txBody>
      </p:sp>
      <p:sp>
        <p:nvSpPr>
          <p:cNvPr id="33803"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33804" name="AutoShape 12"/>
          <p:cNvSpPr>
            <a:spLocks noChangeArrowheads="1"/>
          </p:cNvSpPr>
          <p:nvPr/>
        </p:nvSpPr>
        <p:spPr bwMode="auto">
          <a:xfrm>
            <a:off x="236538" y="958850"/>
            <a:ext cx="6308725" cy="814388"/>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dirty="0">
              <a:ea typeface="黑体" pitchFamily="2" charset="-122"/>
            </a:endParaRPr>
          </a:p>
          <a:p>
            <a:pPr algn="ctr" latinLnBrk="1"/>
            <a:r>
              <a:rPr lang="zh-CN" altLang="en-US" sz="2400" dirty="0">
                <a:ea typeface="黑体" pitchFamily="2" charset="-122"/>
              </a:rPr>
              <a:t>（四）结伙斗殴、寻衅滋事扰乱幼儿园教育</a:t>
            </a:r>
          </a:p>
          <a:p>
            <a:pPr algn="ctr" latinLnBrk="1"/>
            <a:r>
              <a:rPr lang="zh-CN" altLang="en-US" sz="2400" dirty="0">
                <a:ea typeface="黑体" pitchFamily="2" charset="-122"/>
              </a:rPr>
              <a:t>秩序或破坏侵占幼儿园园舍场地及财产</a:t>
            </a:r>
          </a:p>
          <a:p>
            <a:pPr algn="ctr" latinLnBrk="1"/>
            <a:endParaRPr lang="zh-CN" altLang="en-US" sz="2400" dirty="0">
              <a:ea typeface="黑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717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717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717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717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717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717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717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7178" name="Text Box 15"/>
          <p:cNvSpPr txBox="1">
            <a:spLocks noChangeArrowheads="1"/>
          </p:cNvSpPr>
          <p:nvPr/>
        </p:nvSpPr>
        <p:spPr bwMode="auto">
          <a:xfrm>
            <a:off x="554038" y="1300163"/>
            <a:ext cx="7980362" cy="4154984"/>
          </a:xfrm>
          <a:prstGeom prst="rect">
            <a:avLst/>
          </a:prstGeom>
          <a:noFill/>
          <a:ln w="9525">
            <a:noFill/>
            <a:miter lim="800000"/>
            <a:headEnd/>
            <a:tailEnd/>
          </a:ln>
        </p:spPr>
        <p:txBody>
          <a:bodyPr>
            <a:spAutoFit/>
          </a:bodyPr>
          <a:lstStyle/>
          <a:p>
            <a:pPr>
              <a:lnSpc>
                <a:spcPct val="125000"/>
              </a:lnSpc>
            </a:pPr>
            <a:r>
              <a:rPr lang="zh-CN" altLang="en-US" sz="2400" dirty="0"/>
              <a:t>    </a:t>
            </a:r>
            <a:r>
              <a:rPr lang="zh-CN" altLang="en-US" sz="2400" b="1" dirty="0">
                <a:latin typeface="+mn-ea"/>
              </a:rPr>
              <a:t>  </a:t>
            </a:r>
            <a:r>
              <a:rPr lang="en-US" altLang="zh-CN" sz="2400" b="1" dirty="0">
                <a:latin typeface="+mn-ea"/>
              </a:rPr>
              <a:t>《</a:t>
            </a:r>
            <a:r>
              <a:rPr lang="zh-CN" altLang="en-US" sz="2400" b="1" dirty="0">
                <a:latin typeface="+mn-ea"/>
              </a:rPr>
              <a:t>北京青年报</a:t>
            </a:r>
            <a:r>
              <a:rPr lang="en-US" altLang="zh-CN" sz="2400" b="1" dirty="0">
                <a:latin typeface="+mn-ea"/>
              </a:rPr>
              <a:t>》1998</a:t>
            </a:r>
            <a:r>
              <a:rPr lang="zh-CN" altLang="en-US" sz="2400" b="1" dirty="0">
                <a:latin typeface="+mn-ea"/>
              </a:rPr>
              <a:t>年</a:t>
            </a:r>
            <a:r>
              <a:rPr lang="en-US" altLang="zh-CN" sz="2400" b="1" dirty="0">
                <a:latin typeface="+mn-ea"/>
              </a:rPr>
              <a:t>3</a:t>
            </a:r>
            <a:r>
              <a:rPr lang="zh-CN" altLang="en-US" sz="2400" b="1" dirty="0">
                <a:latin typeface="+mn-ea"/>
              </a:rPr>
              <a:t>月</a:t>
            </a:r>
            <a:r>
              <a:rPr lang="en-US" altLang="zh-CN" sz="2400" b="1" dirty="0">
                <a:latin typeface="+mn-ea"/>
              </a:rPr>
              <a:t>14</a:t>
            </a:r>
            <a:r>
              <a:rPr lang="zh-CN" altLang="en-US" sz="2400" b="1" dirty="0">
                <a:latin typeface="+mn-ea"/>
              </a:rPr>
              <a:t>日报道，一个出生刚三天的婴儿，由于患病，其父亲竟趁人不备，掐、摔死了自己的儿子。这位剥夺孩子生存权的父亲已被公安机关拘留。根据</a:t>
            </a:r>
            <a:r>
              <a:rPr lang="en-US" altLang="zh-CN" sz="2400" b="1" dirty="0">
                <a:latin typeface="+mn-ea"/>
              </a:rPr>
              <a:t>《</a:t>
            </a:r>
            <a:r>
              <a:rPr lang="zh-CN" altLang="en-US" sz="2400" b="1" dirty="0">
                <a:latin typeface="+mn-ea"/>
              </a:rPr>
              <a:t>儿童权利公约</a:t>
            </a:r>
            <a:r>
              <a:rPr lang="en-US" altLang="zh-CN" sz="2400" b="1" dirty="0">
                <a:latin typeface="+mn-ea"/>
              </a:rPr>
              <a:t>》</a:t>
            </a:r>
            <a:r>
              <a:rPr lang="zh-CN" altLang="en-US" sz="2400" b="1" dirty="0">
                <a:latin typeface="+mn-ea"/>
              </a:rPr>
              <a:t>，所有出生的儿童，无论何种民族、何种性别、是否残疾等，都有生存的权利。根据我国</a:t>
            </a:r>
            <a:r>
              <a:rPr lang="en-US" altLang="zh-CN" sz="2400" b="1" dirty="0">
                <a:latin typeface="+mn-ea"/>
              </a:rPr>
              <a:t>《</a:t>
            </a:r>
            <a:r>
              <a:rPr lang="zh-CN" altLang="en-US" sz="2400" b="1" dirty="0">
                <a:latin typeface="+mn-ea"/>
              </a:rPr>
              <a:t>未成年人保护法</a:t>
            </a:r>
            <a:r>
              <a:rPr lang="en-US" altLang="zh-CN" sz="2400" b="1" dirty="0">
                <a:latin typeface="+mn-ea"/>
              </a:rPr>
              <a:t>》</a:t>
            </a:r>
            <a:r>
              <a:rPr lang="zh-CN" altLang="en-US" sz="2400" b="1" dirty="0">
                <a:latin typeface="+mn-ea"/>
              </a:rPr>
              <a:t>，凡侵犯未成年人的人身权利构成犯罪的、负有抚养义务而拒绝抚养的、溺婴及弃婴的行为将被追究法律责任</a:t>
            </a:r>
            <a:r>
              <a:rPr lang="zh-CN" altLang="en-US" sz="2400" b="1" dirty="0" smtClean="0">
                <a:latin typeface="+mn-ea"/>
              </a:rPr>
              <a:t>。</a:t>
            </a:r>
            <a:endParaRPr lang="zh-CN" altLang="en-US" sz="2400" b="1" dirty="0">
              <a:latin typeface="+mn-ea"/>
            </a:endParaRPr>
          </a:p>
          <a:p>
            <a:endParaRPr lang="zh-CN" altLang="en-US" sz="2400" dirty="0"/>
          </a:p>
        </p:txBody>
      </p:sp>
      <p:sp>
        <p:nvSpPr>
          <p:cNvPr id="7179"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3481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482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482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482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482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482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482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4826" name="Text Box 15"/>
          <p:cNvSpPr txBox="1">
            <a:spLocks noChangeArrowheads="1"/>
          </p:cNvSpPr>
          <p:nvPr/>
        </p:nvSpPr>
        <p:spPr bwMode="auto">
          <a:xfrm>
            <a:off x="271463" y="1698625"/>
            <a:ext cx="8662987" cy="4302716"/>
          </a:xfrm>
          <a:prstGeom prst="rect">
            <a:avLst/>
          </a:prstGeom>
          <a:noFill/>
          <a:ln w="9525">
            <a:noFill/>
            <a:miter lim="800000"/>
            <a:headEnd/>
            <a:tailEnd/>
          </a:ln>
        </p:spPr>
        <p:txBody>
          <a:bodyPr>
            <a:spAutoFit/>
          </a:bodyPr>
          <a:lstStyle/>
          <a:p>
            <a:pPr>
              <a:lnSpc>
                <a:spcPct val="95000"/>
              </a:lnSpc>
            </a:pPr>
            <a:r>
              <a:rPr lang="en-US" altLang="zh-CN" sz="2400" b="1" dirty="0"/>
              <a:t>       </a:t>
            </a:r>
            <a:r>
              <a:rPr lang="en-US" altLang="zh-CN" sz="2400" b="1" dirty="0" smtClean="0"/>
              <a:t>  2012</a:t>
            </a:r>
            <a:r>
              <a:rPr lang="zh-CN" altLang="en-US" sz="2400" b="1" dirty="0"/>
              <a:t>年冬天的一个下午，凤城县城镇幼儿园办公室内，突然进来几个气势汹汹的年轻人，口里嚷嚷着园长出来，否则就砸了办公室。工作人员讲园长有事不在，有啥事坐下来慢慢说。几个小伙子还是骂骂咧咧，随手拿起东西就摔，屋内一片狼藉，有的物品扔到屋外。这时正值幼儿活动时间，等待家长接走，吵闹声不仅吓着孩子，也给幼儿园带来的不良影响。原来是该园一教职工认为幼儿园在分房方案上不公，自己房子不理想，便找了几个“朋友”来出出气的。</a:t>
            </a:r>
          </a:p>
          <a:p>
            <a:pPr>
              <a:lnSpc>
                <a:spcPct val="95000"/>
              </a:lnSpc>
            </a:pPr>
            <a:r>
              <a:rPr lang="zh-CN" altLang="en-US" sz="2400" b="1" dirty="0"/>
              <a:t>      </a:t>
            </a:r>
            <a:r>
              <a:rPr lang="zh-CN" altLang="en-US" sz="2400" b="1" dirty="0" smtClean="0"/>
              <a:t>  </a:t>
            </a:r>
            <a:r>
              <a:rPr lang="zh-CN" altLang="en-US" sz="2400" b="1" dirty="0"/>
              <a:t>分析：该事件起因虽有缘由，但该教师处理问题的方式实属过分，其行为给幼儿园正常教学秩序和声誉造成影响，相关的责任人应承担法律责任，对造成的损失应进行赔偿。并视其情节轻重承担一定的行政法律责任</a:t>
            </a:r>
            <a:r>
              <a:rPr lang="zh-CN" altLang="en-US" sz="2400" b="1" dirty="0" smtClean="0"/>
              <a:t>。</a:t>
            </a:r>
            <a:endParaRPr lang="zh-CN" altLang="en-US" sz="2400" b="1" dirty="0"/>
          </a:p>
        </p:txBody>
      </p:sp>
      <p:sp>
        <p:nvSpPr>
          <p:cNvPr id="34827"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34828" name="AutoShape 12"/>
          <p:cNvSpPr>
            <a:spLocks noChangeArrowheads="1"/>
          </p:cNvSpPr>
          <p:nvPr/>
        </p:nvSpPr>
        <p:spPr bwMode="auto">
          <a:xfrm>
            <a:off x="1022350" y="958850"/>
            <a:ext cx="6165850"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a:ea typeface="黑体" pitchFamily="2" charset="-122"/>
            </a:endParaRPr>
          </a:p>
          <a:p>
            <a:pPr algn="ctr" latinLnBrk="1"/>
            <a:r>
              <a:rPr lang="zh-CN" altLang="en-US" sz="2800" b="1">
                <a:ea typeface="黑体" pitchFamily="2" charset="-122"/>
              </a:rPr>
              <a:t>案例：打架斗殴，扰乱教学秩序</a:t>
            </a:r>
          </a:p>
          <a:p>
            <a:pPr algn="ctr" latinLnBrk="1"/>
            <a:endParaRPr lang="zh-CN" altLang="en-US" sz="2800" b="1">
              <a:ea typeface="黑体"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3584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584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584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584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584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584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584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5850" name="Text Box 15"/>
          <p:cNvSpPr txBox="1">
            <a:spLocks noChangeArrowheads="1"/>
          </p:cNvSpPr>
          <p:nvPr/>
        </p:nvSpPr>
        <p:spPr bwMode="auto">
          <a:xfrm>
            <a:off x="412750" y="1711325"/>
            <a:ext cx="8328025" cy="3859518"/>
          </a:xfrm>
          <a:prstGeom prst="rect">
            <a:avLst/>
          </a:prstGeom>
          <a:noFill/>
          <a:ln w="9525">
            <a:noFill/>
            <a:miter lim="800000"/>
            <a:headEnd/>
            <a:tailEnd/>
          </a:ln>
        </p:spPr>
        <p:txBody>
          <a:bodyPr>
            <a:spAutoFit/>
          </a:bodyPr>
          <a:lstStyle/>
          <a:p>
            <a:pPr>
              <a:lnSpc>
                <a:spcPct val="115000"/>
              </a:lnSpc>
            </a:pPr>
            <a:r>
              <a:rPr lang="zh-CN" altLang="en-US" sz="2400" b="1" dirty="0"/>
              <a:t>　    </a:t>
            </a:r>
            <a:r>
              <a:rPr lang="zh-CN" altLang="en-US" sz="2400" b="1" dirty="0" smtClean="0"/>
              <a:t> </a:t>
            </a:r>
            <a:r>
              <a:rPr lang="zh-CN" altLang="en-US" sz="2400" b="1" dirty="0"/>
              <a:t>偷窃、抢夺或哄抢、毁坏幼儿园房屋、设备、教学器材或其他物资，使园舍、场地及其他财产的价值或使用价值部分或全部地丧失。情节较轻的，是一般违反治安管理行为，情节较重构成犯罪的，系故意毁坏财物罪。</a:t>
            </a:r>
          </a:p>
          <a:p>
            <a:pPr>
              <a:lnSpc>
                <a:spcPct val="115000"/>
              </a:lnSpc>
            </a:pPr>
            <a:r>
              <a:rPr lang="zh-CN" altLang="en-US" sz="2400" b="1" dirty="0"/>
              <a:t>　　法律责任主体：主要是实施上述违法行为的公民个人。具体来说，与前一行为主体相同。　</a:t>
            </a:r>
          </a:p>
          <a:p>
            <a:pPr>
              <a:lnSpc>
                <a:spcPct val="115000"/>
              </a:lnSpc>
            </a:pPr>
            <a:r>
              <a:rPr lang="zh-CN" altLang="en-US" sz="2400" b="1" dirty="0"/>
              <a:t>　　执法机关及处理：根据情节轻重及危害后果，分别给予处理，具体执法机关及处理同前一行为所述。　</a:t>
            </a:r>
          </a:p>
          <a:p>
            <a:endParaRPr lang="zh-CN" altLang="en-US" sz="2400" dirty="0"/>
          </a:p>
        </p:txBody>
      </p:sp>
      <p:sp>
        <p:nvSpPr>
          <p:cNvPr id="35851"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35852" name="AutoShape 12"/>
          <p:cNvSpPr>
            <a:spLocks noChangeArrowheads="1"/>
          </p:cNvSpPr>
          <p:nvPr/>
        </p:nvSpPr>
        <p:spPr bwMode="auto">
          <a:xfrm>
            <a:off x="236538" y="958850"/>
            <a:ext cx="5729287"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en-US" altLang="zh-CN" sz="2800" b="1" dirty="0">
              <a:ea typeface="黑体" pitchFamily="2" charset="-122"/>
            </a:endParaRPr>
          </a:p>
          <a:p>
            <a:pPr algn="ctr" latinLnBrk="1"/>
            <a:r>
              <a:rPr lang="en-US" altLang="zh-CN" sz="2800" b="1" dirty="0" smtClean="0">
                <a:ea typeface="黑体" pitchFamily="2" charset="-122"/>
              </a:rPr>
              <a:t>2</a:t>
            </a:r>
            <a:r>
              <a:rPr lang="zh-CN" altLang="en-US" sz="2800" b="1" dirty="0" smtClean="0">
                <a:ea typeface="黑体" pitchFamily="2" charset="-122"/>
              </a:rPr>
              <a:t>、破坏</a:t>
            </a:r>
            <a:r>
              <a:rPr lang="zh-CN" altLang="en-US" sz="2800" b="1" dirty="0">
                <a:ea typeface="黑体" pitchFamily="2" charset="-122"/>
              </a:rPr>
              <a:t>园舍、场地及其他财产的　</a:t>
            </a:r>
          </a:p>
          <a:p>
            <a:pPr algn="ctr" latinLnBrk="1"/>
            <a:endParaRPr lang="zh-CN" altLang="en-US" sz="2800" b="1" dirty="0">
              <a:ea typeface="黑体"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3686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686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686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687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687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687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687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6874" name="Text Box 15"/>
          <p:cNvSpPr txBox="1">
            <a:spLocks noChangeArrowheads="1"/>
          </p:cNvSpPr>
          <p:nvPr/>
        </p:nvSpPr>
        <p:spPr bwMode="auto">
          <a:xfrm>
            <a:off x="373063" y="1866900"/>
            <a:ext cx="8366125" cy="3951851"/>
          </a:xfrm>
          <a:prstGeom prst="rect">
            <a:avLst/>
          </a:prstGeom>
          <a:noFill/>
          <a:ln w="9525">
            <a:noFill/>
            <a:miter lim="800000"/>
            <a:headEnd/>
            <a:tailEnd/>
          </a:ln>
        </p:spPr>
        <p:txBody>
          <a:bodyPr>
            <a:spAutoFit/>
          </a:bodyPr>
          <a:lstStyle/>
          <a:p>
            <a:pPr>
              <a:lnSpc>
                <a:spcPct val="135000"/>
              </a:lnSpc>
            </a:pPr>
            <a:r>
              <a:rPr lang="zh-CN" altLang="en-US" sz="2400" b="1" dirty="0"/>
              <a:t>      </a:t>
            </a:r>
            <a:r>
              <a:rPr lang="zh-CN" altLang="en-US" sz="2400" b="1" dirty="0" smtClean="0"/>
              <a:t>  </a:t>
            </a:r>
            <a:r>
              <a:rPr lang="zh-CN" altLang="en-US" sz="2400" b="1" dirty="0"/>
              <a:t>侵占幼儿园园舍、场地及其他财产的行为，主要表现为偷窃、抢夺或哄抢、勒索幼儿园的教学器材或其他物资，故意毁坏幼儿园房屋和设备，占用幼儿园的房屋、场地。这种行为轻者扰乱了正常保育教育秩序，重者使保育教育工作不能正常进行。它的实质是民事侵权，在性质上，不仅违反了</a:t>
            </a:r>
            <a:r>
              <a:rPr lang="en-US" altLang="zh-CN" sz="2400" b="1" dirty="0"/>
              <a:t>《</a:t>
            </a:r>
            <a:r>
              <a:rPr lang="zh-CN" altLang="en-US" sz="2400" b="1" dirty="0"/>
              <a:t>教育法</a:t>
            </a:r>
            <a:r>
              <a:rPr lang="en-US" altLang="zh-CN" sz="2400" b="1" dirty="0"/>
              <a:t>》</a:t>
            </a:r>
            <a:r>
              <a:rPr lang="zh-CN" altLang="en-US" sz="2400" b="1" dirty="0"/>
              <a:t>，也违反了</a:t>
            </a:r>
            <a:r>
              <a:rPr lang="en-US" altLang="zh-CN" sz="2400" b="1" dirty="0"/>
              <a:t>《</a:t>
            </a:r>
            <a:r>
              <a:rPr lang="zh-CN" altLang="en-US" sz="2400" b="1" dirty="0"/>
              <a:t>民法通则</a:t>
            </a:r>
            <a:r>
              <a:rPr lang="en-US" altLang="zh-CN" sz="2400" b="1" dirty="0"/>
              <a:t>》</a:t>
            </a:r>
            <a:r>
              <a:rPr lang="zh-CN" altLang="en-US" sz="2400" b="1" dirty="0"/>
              <a:t>、</a:t>
            </a:r>
            <a:r>
              <a:rPr lang="en-US" altLang="zh-CN" sz="2400" b="1" dirty="0"/>
              <a:t>《</a:t>
            </a:r>
            <a:r>
              <a:rPr lang="zh-CN" altLang="en-US" sz="2400" b="1" dirty="0"/>
              <a:t>治安管理处罚条例</a:t>
            </a:r>
            <a:r>
              <a:rPr lang="en-US" altLang="zh-CN" sz="2400" b="1" dirty="0"/>
              <a:t>》</a:t>
            </a:r>
            <a:r>
              <a:rPr lang="zh-CN" altLang="en-US" sz="2400" b="1" dirty="0"/>
              <a:t>或</a:t>
            </a:r>
            <a:r>
              <a:rPr lang="en-US" altLang="zh-CN" sz="2400" b="1" dirty="0"/>
              <a:t>《</a:t>
            </a:r>
            <a:r>
              <a:rPr lang="zh-CN" altLang="en-US" sz="2400" b="1" dirty="0"/>
              <a:t>刑法</a:t>
            </a:r>
            <a:r>
              <a:rPr lang="en-US" altLang="zh-CN" sz="2400" b="1" dirty="0"/>
              <a:t>》</a:t>
            </a:r>
            <a:r>
              <a:rPr lang="zh-CN" altLang="en-US" sz="2400" b="1" dirty="0"/>
              <a:t>，具有多重违法性。　</a:t>
            </a:r>
          </a:p>
          <a:p>
            <a:endParaRPr lang="zh-CN" altLang="en-US" sz="2400" dirty="0"/>
          </a:p>
        </p:txBody>
      </p:sp>
      <p:sp>
        <p:nvSpPr>
          <p:cNvPr id="36875"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36876" name="AutoShape 12"/>
          <p:cNvSpPr>
            <a:spLocks noChangeArrowheads="1"/>
          </p:cNvSpPr>
          <p:nvPr/>
        </p:nvSpPr>
        <p:spPr bwMode="auto">
          <a:xfrm>
            <a:off x="236538" y="958850"/>
            <a:ext cx="7197725"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en-US" altLang="zh-CN" sz="2800" b="1" dirty="0" smtClean="0">
                <a:ea typeface="黑体" pitchFamily="2" charset="-122"/>
              </a:rPr>
              <a:t>3</a:t>
            </a:r>
            <a:r>
              <a:rPr lang="zh-CN" altLang="en-US" sz="2800" b="1" dirty="0" smtClean="0">
                <a:ea typeface="黑体" pitchFamily="2" charset="-122"/>
              </a:rPr>
              <a:t>、侵占</a:t>
            </a:r>
            <a:r>
              <a:rPr lang="zh-CN" altLang="en-US" sz="2800" b="1" dirty="0">
                <a:ea typeface="黑体" pitchFamily="2" charset="-122"/>
              </a:rPr>
              <a:t>幼儿园的园舍、场地及其他财产的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3789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789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789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789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789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789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789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7898" name="Text Box 15"/>
          <p:cNvSpPr txBox="1">
            <a:spLocks noChangeArrowheads="1"/>
          </p:cNvSpPr>
          <p:nvPr/>
        </p:nvSpPr>
        <p:spPr bwMode="auto">
          <a:xfrm>
            <a:off x="334963" y="952500"/>
            <a:ext cx="8431212" cy="5262979"/>
          </a:xfrm>
          <a:prstGeom prst="rect">
            <a:avLst/>
          </a:prstGeom>
          <a:noFill/>
          <a:ln w="9525">
            <a:noFill/>
            <a:miter lim="800000"/>
            <a:headEnd/>
            <a:tailEnd/>
          </a:ln>
        </p:spPr>
        <p:txBody>
          <a:bodyPr>
            <a:spAutoFit/>
          </a:bodyPr>
          <a:lstStyle/>
          <a:p>
            <a:r>
              <a:rPr lang="zh-CN" altLang="en-US" sz="2400" dirty="0"/>
              <a:t>       </a:t>
            </a:r>
            <a:r>
              <a:rPr lang="zh-CN" altLang="en-US" sz="2400" dirty="0">
                <a:solidFill>
                  <a:srgbClr val="3333FF"/>
                </a:solidFill>
                <a:ea typeface="黑体" pitchFamily="2" charset="-122"/>
              </a:rPr>
              <a:t>案例</a:t>
            </a:r>
            <a:r>
              <a:rPr lang="zh-CN" altLang="en-US" sz="2400" dirty="0"/>
              <a:t>：</a:t>
            </a:r>
            <a:r>
              <a:rPr lang="zh-CN" altLang="en-US" sz="2400" b="1" dirty="0"/>
              <a:t>某乡一私企老板在改建住宅时，原本平房小院改为三层楼，因楼房高度过高，楼间距离又不足，严重影响了邻近的幼儿园的采光与通风，对幼儿园发展和孩子的身体极为不利，幼儿园提出强烈抗议。</a:t>
            </a:r>
          </a:p>
          <a:p>
            <a:r>
              <a:rPr lang="zh-CN" altLang="en-US" sz="2400" dirty="0"/>
              <a:t>       </a:t>
            </a:r>
            <a:r>
              <a:rPr lang="zh-CN" altLang="en-US" sz="2400" dirty="0">
                <a:solidFill>
                  <a:srgbClr val="3333FF"/>
                </a:solidFill>
                <a:ea typeface="黑体" pitchFamily="2" charset="-122"/>
              </a:rPr>
              <a:t>分析</a:t>
            </a:r>
            <a:r>
              <a:rPr lang="zh-CN" altLang="en-US" sz="2400" dirty="0"/>
              <a:t>：</a:t>
            </a:r>
            <a:r>
              <a:rPr lang="zh-CN" altLang="en-US" sz="2400" b="1" dirty="0"/>
              <a:t>县教育局在处理过程中认为，该房主的做法严重影响了幼儿园的发展，该行为违反了</a:t>
            </a:r>
            <a:r>
              <a:rPr lang="en-US" altLang="zh-CN" sz="2400" b="1" dirty="0"/>
              <a:t>《</a:t>
            </a:r>
            <a:r>
              <a:rPr lang="zh-CN" altLang="en-US" sz="2400" b="1" dirty="0"/>
              <a:t>教育法</a:t>
            </a:r>
            <a:r>
              <a:rPr lang="en-US" altLang="zh-CN" sz="2400" b="1" dirty="0"/>
              <a:t>》</a:t>
            </a:r>
            <a:r>
              <a:rPr lang="zh-CN" altLang="en-US" sz="2400" b="1" dirty="0"/>
              <a:t>精神和国务院</a:t>
            </a:r>
            <a:r>
              <a:rPr lang="en-US" altLang="zh-CN" sz="2400" b="1" dirty="0"/>
              <a:t>《</a:t>
            </a:r>
            <a:r>
              <a:rPr lang="zh-CN" altLang="en-US" sz="2400" b="1" dirty="0"/>
              <a:t>幼儿园管理条例</a:t>
            </a:r>
            <a:r>
              <a:rPr lang="en-US" altLang="zh-CN" sz="2400" b="1" dirty="0"/>
              <a:t>》</a:t>
            </a:r>
            <a:r>
              <a:rPr lang="zh-CN" altLang="en-US" sz="2400" b="1" dirty="0"/>
              <a:t>第</a:t>
            </a:r>
            <a:r>
              <a:rPr lang="en-US" altLang="zh-CN" sz="2400" b="1" dirty="0"/>
              <a:t>25</a:t>
            </a:r>
            <a:r>
              <a:rPr lang="zh-CN" altLang="en-US" sz="2400" b="1" dirty="0"/>
              <a:t>条关于“任何单位和个人，不得侵占和破坏幼儿园园舍和设施，不得在幼儿园周围设置有危险、有污染或影响幼儿园采光的建筑和设施，不得干扰幼儿园正常的工作秩序”的规定，故应根据</a:t>
            </a:r>
            <a:r>
              <a:rPr lang="en-US" altLang="zh-CN" sz="2400" b="1" dirty="0"/>
              <a:t>《</a:t>
            </a:r>
            <a:r>
              <a:rPr lang="zh-CN" altLang="en-US" sz="2400" b="1" dirty="0"/>
              <a:t>教育法</a:t>
            </a:r>
            <a:r>
              <a:rPr lang="en-US" altLang="zh-CN" sz="2400" b="1" dirty="0"/>
              <a:t>》</a:t>
            </a:r>
            <a:r>
              <a:rPr lang="zh-CN" altLang="en-US" sz="2400" b="1" dirty="0"/>
              <a:t>第</a:t>
            </a:r>
            <a:r>
              <a:rPr lang="en-US" altLang="zh-CN" sz="2400" b="1" dirty="0"/>
              <a:t>27</a:t>
            </a:r>
            <a:r>
              <a:rPr lang="zh-CN" altLang="en-US" sz="2400" b="1" dirty="0"/>
              <a:t>条第</a:t>
            </a:r>
            <a:r>
              <a:rPr lang="en-US" altLang="zh-CN" sz="2400" b="1" dirty="0"/>
              <a:t>2</a:t>
            </a:r>
            <a:r>
              <a:rPr lang="zh-CN" altLang="en-US" sz="2400" b="1" dirty="0"/>
              <a:t>款和该条例第</a:t>
            </a:r>
            <a:r>
              <a:rPr lang="en-US" altLang="zh-CN" sz="2400" b="1" dirty="0"/>
              <a:t>28</a:t>
            </a:r>
            <a:r>
              <a:rPr lang="zh-CN" altLang="en-US" sz="2400" b="1" dirty="0"/>
              <a:t>条第（四）项关于对“侵占、破坏幼儿园园舍、设备的”，“由教育行政部门对直接责任人员给予警告、罚款的行政处罚，或者由教育行政部门建议有关部门对责任人员给予行政处分”的规定处理</a:t>
            </a:r>
            <a:r>
              <a:rPr lang="zh-CN" altLang="en-US" sz="2400" b="1" dirty="0" smtClean="0"/>
              <a:t>。</a:t>
            </a:r>
            <a:endParaRPr lang="zh-CN" altLang="en-US" sz="2400" b="1" dirty="0"/>
          </a:p>
        </p:txBody>
      </p:sp>
      <p:sp>
        <p:nvSpPr>
          <p:cNvPr id="37899"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3891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891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891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891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891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892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892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8922" name="Text Box 15"/>
          <p:cNvSpPr txBox="1">
            <a:spLocks noChangeArrowheads="1"/>
          </p:cNvSpPr>
          <p:nvPr/>
        </p:nvSpPr>
        <p:spPr bwMode="auto">
          <a:xfrm>
            <a:off x="246063" y="1673225"/>
            <a:ext cx="8701087" cy="4339650"/>
          </a:xfrm>
          <a:prstGeom prst="rect">
            <a:avLst/>
          </a:prstGeom>
          <a:noFill/>
          <a:ln w="9525">
            <a:noFill/>
            <a:miter lim="800000"/>
            <a:headEnd/>
            <a:tailEnd/>
          </a:ln>
        </p:spPr>
        <p:txBody>
          <a:bodyPr>
            <a:spAutoFit/>
          </a:bodyPr>
          <a:lstStyle/>
          <a:p>
            <a:pPr latinLnBrk="1">
              <a:lnSpc>
                <a:spcPct val="115000"/>
              </a:lnSpc>
            </a:pPr>
            <a:r>
              <a:rPr lang="zh-CN" altLang="en-US" sz="2400" dirty="0">
                <a:ea typeface="黑体" pitchFamily="2" charset="-122"/>
              </a:rPr>
              <a:t>（一）使用危险园舍教学设施不采取措施，造成重大人员伤亡或财产损失</a:t>
            </a:r>
          </a:p>
          <a:p>
            <a:pPr>
              <a:lnSpc>
                <a:spcPct val="115000"/>
              </a:lnSpc>
            </a:pPr>
            <a:r>
              <a:rPr lang="zh-CN" altLang="en-US" sz="2400" dirty="0"/>
              <a:t>　    </a:t>
            </a:r>
            <a:r>
              <a:rPr lang="zh-CN" altLang="en-US" sz="2400" b="1" dirty="0"/>
              <a:t>国务院</a:t>
            </a:r>
            <a:r>
              <a:rPr lang="en-US" altLang="zh-CN" sz="2400" b="1" dirty="0"/>
              <a:t>《</a:t>
            </a:r>
            <a:r>
              <a:rPr lang="zh-CN" altLang="en-US" sz="2400" b="1" dirty="0"/>
              <a:t>幼儿园管理条例</a:t>
            </a:r>
            <a:r>
              <a:rPr lang="en-US" altLang="zh-CN" sz="2400" b="1" dirty="0"/>
              <a:t>》</a:t>
            </a:r>
            <a:r>
              <a:rPr lang="zh-CN" altLang="en-US" sz="2400" b="1" dirty="0"/>
              <a:t>第</a:t>
            </a:r>
            <a:r>
              <a:rPr lang="en-US" altLang="zh-CN" sz="2400" b="1" dirty="0"/>
              <a:t>8</a:t>
            </a:r>
            <a:r>
              <a:rPr lang="zh-CN" altLang="en-US" sz="2400" b="1" dirty="0"/>
              <a:t>条第</a:t>
            </a:r>
            <a:r>
              <a:rPr lang="en-US" altLang="zh-CN" sz="2400" b="1" dirty="0"/>
              <a:t>2</a:t>
            </a:r>
            <a:r>
              <a:rPr lang="zh-CN" altLang="en-US" sz="2400" b="1" dirty="0"/>
              <a:t>款规定，“幼儿园的园舍和设施必须符合国家的卫生标准和安全标准”，国家教委</a:t>
            </a:r>
            <a:r>
              <a:rPr lang="en-US" altLang="zh-CN" sz="2400" b="1" dirty="0"/>
              <a:t>《</a:t>
            </a:r>
            <a:r>
              <a:rPr lang="zh-CN" altLang="en-US" sz="2400" b="1" dirty="0"/>
              <a:t>幼儿园工作规程</a:t>
            </a:r>
            <a:r>
              <a:rPr lang="en-US" altLang="zh-CN" sz="2400" b="1" dirty="0"/>
              <a:t>》</a:t>
            </a:r>
            <a:r>
              <a:rPr lang="zh-CN" altLang="en-US" sz="2400" b="1" dirty="0"/>
              <a:t>第</a:t>
            </a:r>
            <a:r>
              <a:rPr lang="en-US" altLang="zh-CN" sz="2400" b="1" dirty="0"/>
              <a:t>30</a:t>
            </a:r>
            <a:r>
              <a:rPr lang="zh-CN" altLang="en-US" sz="2400" b="1" dirty="0"/>
              <a:t>条规定，“幼儿园应设活动室、儿童厕所、盥洗室、办公用房和厨房”，依照以上规定，对于违反者，根据</a:t>
            </a:r>
            <a:r>
              <a:rPr lang="en-US" altLang="zh-CN" sz="2400" b="1" dirty="0"/>
              <a:t>《</a:t>
            </a:r>
            <a:r>
              <a:rPr lang="zh-CN" altLang="en-US" sz="2400" b="1" dirty="0"/>
              <a:t>幼儿园管理条例</a:t>
            </a:r>
            <a:r>
              <a:rPr lang="en-US" altLang="zh-CN" sz="2400" b="1" dirty="0"/>
              <a:t>》</a:t>
            </a:r>
            <a:r>
              <a:rPr lang="zh-CN" altLang="en-US" sz="2400" b="1" dirty="0"/>
              <a:t>第</a:t>
            </a:r>
            <a:r>
              <a:rPr lang="en-US" altLang="zh-CN" sz="2400" b="1" dirty="0"/>
              <a:t>27</a:t>
            </a:r>
            <a:r>
              <a:rPr lang="zh-CN" altLang="en-US" sz="2400" b="1" dirty="0"/>
              <a:t>条第（二）项规定，对园舍、设施不符合国家卫生标准、安全标准，妨害幼儿身体健康或者威胁幼儿生命安全的行为责任人，由教育行政部门视情节轻重，给予限期整顿、停止招生、停止办园的行政处罚的处理</a:t>
            </a:r>
            <a:r>
              <a:rPr lang="zh-CN" altLang="en-US" sz="2400" b="1" dirty="0" smtClean="0"/>
              <a:t>。</a:t>
            </a:r>
            <a:endParaRPr lang="zh-CN" altLang="en-US" sz="2400" b="1" dirty="0"/>
          </a:p>
        </p:txBody>
      </p:sp>
      <p:sp>
        <p:nvSpPr>
          <p:cNvPr id="38923"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38924" name="AutoShape 12"/>
          <p:cNvSpPr>
            <a:spLocks noChangeArrowheads="1"/>
          </p:cNvSpPr>
          <p:nvPr/>
        </p:nvSpPr>
        <p:spPr bwMode="auto">
          <a:xfrm>
            <a:off x="184150" y="893763"/>
            <a:ext cx="7169150" cy="582612"/>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800" b="1">
                <a:ea typeface="黑体" pitchFamily="2" charset="-122"/>
              </a:rPr>
              <a:t>二、幼儿园违反有关规定应承担的法律责任</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17" name="AutoShape 13"/>
          <p:cNvSpPr>
            <a:spLocks noChangeArrowheads="1"/>
          </p:cNvSpPr>
          <p:nvPr/>
        </p:nvSpPr>
        <p:spPr bwMode="auto">
          <a:xfrm>
            <a:off x="360363" y="1995488"/>
            <a:ext cx="8307387" cy="2692400"/>
          </a:xfrm>
          <a:prstGeom prst="roundRect">
            <a:avLst>
              <a:gd name="adj" fmla="val 16667"/>
            </a:avLst>
          </a:prstGeom>
          <a:solidFill>
            <a:srgbClr val="CCCCFF"/>
          </a:solidFill>
          <a:ln w="9525">
            <a:noFill/>
            <a:round/>
            <a:headEnd/>
            <a:tailEnd/>
          </a:ln>
          <a:effectLst>
            <a:outerShdw dist="107763" dir="8100000" algn="ctr" rotWithShape="0">
              <a:srgbClr val="808080">
                <a:alpha val="50000"/>
              </a:srgbClr>
            </a:outerShdw>
          </a:effectLst>
        </p:spPr>
        <p:txBody>
          <a:bodyPr wrap="none" anchor="ctr"/>
          <a:lstStyle/>
          <a:p>
            <a:pPr>
              <a:defRPr/>
            </a:pPr>
            <a:endParaRPr lang="zh-CN" altLang="en-US">
              <a:ea typeface="宋体" pitchFamily="2" charset="-122"/>
            </a:endParaRPr>
          </a:p>
        </p:txBody>
      </p:sp>
      <p:pic>
        <p:nvPicPr>
          <p:cNvPr id="41987"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41988"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1989"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1990"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1991"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1992"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41993"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41994"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41995" name="Text Box 15"/>
          <p:cNvSpPr txBox="1">
            <a:spLocks noChangeArrowheads="1"/>
          </p:cNvSpPr>
          <p:nvPr/>
        </p:nvSpPr>
        <p:spPr bwMode="auto">
          <a:xfrm>
            <a:off x="554038" y="2928933"/>
            <a:ext cx="7947052" cy="4801314"/>
          </a:xfrm>
          <a:prstGeom prst="rect">
            <a:avLst/>
          </a:prstGeom>
          <a:noFill/>
          <a:ln w="9525">
            <a:noFill/>
            <a:miter lim="800000"/>
            <a:headEnd/>
            <a:tailEnd/>
          </a:ln>
        </p:spPr>
        <p:txBody>
          <a:bodyPr wrap="square">
            <a:spAutoFit/>
          </a:bodyPr>
          <a:lstStyle/>
          <a:p>
            <a:pPr>
              <a:lnSpc>
                <a:spcPct val="135000"/>
              </a:lnSpc>
            </a:pPr>
            <a:r>
              <a:rPr lang="zh-CN" altLang="en-US" sz="2400" b="1" dirty="0"/>
              <a:t>法律责任主体：包括国家、社会力量和个人举办的幼儿园。　</a:t>
            </a:r>
          </a:p>
          <a:p>
            <a:pPr>
              <a:lnSpc>
                <a:spcPct val="135000"/>
              </a:lnSpc>
            </a:pPr>
            <a:r>
              <a:rPr lang="zh-CN" altLang="en-US" sz="2400" b="1" dirty="0"/>
              <a:t>    执法机关及处理：由主管的教育行政部门责令其退还所收费用，并对直接负责的主管人员和其他直接责任人员，依法追究行政法律责任，给予行政处分。　</a:t>
            </a:r>
          </a:p>
          <a:p>
            <a:pPr>
              <a:lnSpc>
                <a:spcPct val="135000"/>
              </a:lnSpc>
            </a:pPr>
            <a:endParaRPr lang="zh-CN" altLang="en-US" sz="2400" dirty="0">
              <a:latin typeface="黑体" pitchFamily="2" charset="-122"/>
              <a:ea typeface="黑体" pitchFamily="2" charset="-122"/>
            </a:endParaRPr>
          </a:p>
          <a:p>
            <a:endParaRPr lang="zh-CN" altLang="en-US" sz="2400" dirty="0"/>
          </a:p>
          <a:p>
            <a:endParaRPr lang="zh-CN" altLang="en-US" sz="2400" dirty="0"/>
          </a:p>
          <a:p>
            <a:endParaRPr lang="zh-CN" altLang="en-US" sz="2400" dirty="0"/>
          </a:p>
          <a:p>
            <a:endParaRPr lang="zh-CN" altLang="en-US" sz="2400" dirty="0"/>
          </a:p>
          <a:p>
            <a:endParaRPr lang="zh-CN" altLang="en-US" sz="2400" dirty="0"/>
          </a:p>
          <a:p>
            <a:endParaRPr lang="zh-CN" altLang="en-US" sz="2400" dirty="0"/>
          </a:p>
        </p:txBody>
      </p:sp>
      <p:sp>
        <p:nvSpPr>
          <p:cNvPr id="41996"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41997" name="AutoShape 12"/>
          <p:cNvSpPr>
            <a:spLocks noChangeArrowheads="1"/>
          </p:cNvSpPr>
          <p:nvPr/>
        </p:nvSpPr>
        <p:spPr bwMode="auto">
          <a:xfrm>
            <a:off x="236538" y="1857364"/>
            <a:ext cx="8050238" cy="1000132"/>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400" dirty="0">
                <a:ea typeface="黑体" pitchFamily="2" charset="-122"/>
              </a:rPr>
              <a:t>（三）违法向受教育者收费</a:t>
            </a:r>
          </a:p>
        </p:txBody>
      </p:sp>
      <p:sp>
        <p:nvSpPr>
          <p:cNvPr id="14" name="TextBox 13"/>
          <p:cNvSpPr txBox="1"/>
          <p:nvPr/>
        </p:nvSpPr>
        <p:spPr>
          <a:xfrm>
            <a:off x="500034" y="1071546"/>
            <a:ext cx="7286676" cy="523220"/>
          </a:xfrm>
          <a:prstGeom prst="rect">
            <a:avLst/>
          </a:prstGeom>
          <a:noFill/>
        </p:spPr>
        <p:txBody>
          <a:bodyPr wrap="square" rtlCol="0">
            <a:spAutoFit/>
          </a:bodyPr>
          <a:lstStyle/>
          <a:p>
            <a:r>
              <a:rPr lang="zh-CN" altLang="en-US" sz="2800" dirty="0" smtClean="0"/>
              <a:t>               （二）违反国家规定举办幼儿园</a:t>
            </a:r>
            <a:endParaRPr lang="zh-CN" altLang="en-US" sz="2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4301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301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301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301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301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4301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4301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43018" name="Text Box 15"/>
          <p:cNvSpPr txBox="1">
            <a:spLocks noChangeArrowheads="1"/>
          </p:cNvSpPr>
          <p:nvPr/>
        </p:nvSpPr>
        <p:spPr bwMode="auto">
          <a:xfrm>
            <a:off x="361950" y="1363663"/>
            <a:ext cx="8405813" cy="6555641"/>
          </a:xfrm>
          <a:prstGeom prst="rect">
            <a:avLst/>
          </a:prstGeom>
          <a:noFill/>
          <a:ln w="9525">
            <a:noFill/>
            <a:miter lim="800000"/>
            <a:headEnd/>
            <a:tailEnd/>
          </a:ln>
        </p:spPr>
        <p:txBody>
          <a:bodyPr>
            <a:spAutoFit/>
          </a:bodyPr>
          <a:lstStyle/>
          <a:p>
            <a:pPr>
              <a:lnSpc>
                <a:spcPct val="135000"/>
              </a:lnSpc>
            </a:pPr>
            <a:endParaRPr lang="zh-CN" altLang="en-US" sz="2400" dirty="0"/>
          </a:p>
          <a:p>
            <a:pPr>
              <a:lnSpc>
                <a:spcPct val="135000"/>
              </a:lnSpc>
            </a:pPr>
            <a:r>
              <a:rPr lang="en-US" altLang="zh-CN" sz="2400" dirty="0"/>
              <a:t>  </a:t>
            </a:r>
            <a:r>
              <a:rPr lang="en-US" altLang="zh-CN" sz="2400" b="1" dirty="0"/>
              <a:t>     2011</a:t>
            </a:r>
            <a:r>
              <a:rPr lang="zh-CN" altLang="en-US" sz="2400" b="1" dirty="0"/>
              <a:t>年</a:t>
            </a:r>
            <a:r>
              <a:rPr lang="en-US" altLang="zh-CN" sz="2400" b="1" dirty="0"/>
              <a:t>9</a:t>
            </a:r>
            <a:r>
              <a:rPr lang="zh-CN" altLang="en-US" sz="2400" b="1" dirty="0"/>
              <a:t>月，广州市某公办幼儿园在开学当天即发给家长一份收费通知：孩子入园前需一次性购买</a:t>
            </a:r>
            <a:r>
              <a:rPr lang="en-US" altLang="zh-CN" sz="2400" b="1" dirty="0"/>
              <a:t>28</a:t>
            </a:r>
            <a:r>
              <a:rPr lang="zh-CN" altLang="en-US" sz="2400" b="1" dirty="0"/>
              <a:t>套园服，费用总计为</a:t>
            </a:r>
            <a:r>
              <a:rPr lang="en-US" altLang="zh-CN" sz="2400" b="1" dirty="0"/>
              <a:t>1069</a:t>
            </a:r>
            <a:r>
              <a:rPr lang="zh-CN" altLang="en-US" sz="2400" b="1" dirty="0"/>
              <a:t>元。且该园在</a:t>
            </a:r>
            <a:r>
              <a:rPr lang="en-US" altLang="zh-CN" sz="2400" b="1" dirty="0"/>
              <a:t>《</a:t>
            </a:r>
            <a:r>
              <a:rPr lang="zh-CN" altLang="en-US" sz="2400" b="1" dirty="0"/>
              <a:t>新生园服明细和操作提示</a:t>
            </a:r>
            <a:r>
              <a:rPr lang="en-US" altLang="zh-CN" sz="2400" b="1" dirty="0"/>
              <a:t>》</a:t>
            </a:r>
            <a:r>
              <a:rPr lang="zh-CN" altLang="en-US" sz="2400" b="1" dirty="0"/>
              <a:t>中明确要求家长“于家长会当天在班主任处领取园服订购回条，并于新生家长会后交回”。部分家长认为幼儿园卖园服是乱收费，是幼儿园众多的“创收”手段之一。幼儿园解释说购买园服只是建议，家长可自愿购买，幼儿园并没有通过园服“创收”。</a:t>
            </a:r>
          </a:p>
          <a:p>
            <a:pPr>
              <a:lnSpc>
                <a:spcPct val="135000"/>
              </a:lnSpc>
            </a:pPr>
            <a:endParaRPr lang="zh-CN" altLang="en-US" sz="2400" dirty="0">
              <a:latin typeface="黑体" pitchFamily="2" charset="-122"/>
              <a:ea typeface="黑体" pitchFamily="2" charset="-122"/>
            </a:endParaRPr>
          </a:p>
          <a:p>
            <a:endParaRPr lang="zh-CN" altLang="en-US" sz="2400" dirty="0"/>
          </a:p>
          <a:p>
            <a:endParaRPr lang="zh-CN" altLang="en-US" sz="2400" dirty="0"/>
          </a:p>
          <a:p>
            <a:endParaRPr lang="zh-CN" altLang="en-US" sz="2400" dirty="0"/>
          </a:p>
          <a:p>
            <a:endParaRPr lang="zh-CN" altLang="en-US" sz="2400" dirty="0"/>
          </a:p>
        </p:txBody>
      </p:sp>
      <p:sp>
        <p:nvSpPr>
          <p:cNvPr id="43019"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43020" name="AutoShape 12"/>
          <p:cNvSpPr>
            <a:spLocks noChangeArrowheads="1"/>
          </p:cNvSpPr>
          <p:nvPr/>
        </p:nvSpPr>
        <p:spPr bwMode="auto">
          <a:xfrm>
            <a:off x="1755775" y="984250"/>
            <a:ext cx="5121275"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800" b="1">
                <a:ea typeface="黑体" pitchFamily="2" charset="-122"/>
              </a:rPr>
              <a:t>案例：幼儿园收取校服费</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4403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403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403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403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403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4404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4404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44042" name="Text Box 15"/>
          <p:cNvSpPr txBox="1">
            <a:spLocks noChangeArrowheads="1"/>
          </p:cNvSpPr>
          <p:nvPr/>
        </p:nvSpPr>
        <p:spPr bwMode="auto">
          <a:xfrm>
            <a:off x="477838" y="1531938"/>
            <a:ext cx="8277225" cy="6370975"/>
          </a:xfrm>
          <a:prstGeom prst="rect">
            <a:avLst/>
          </a:prstGeom>
          <a:noFill/>
          <a:ln w="9525">
            <a:noFill/>
            <a:miter lim="800000"/>
            <a:headEnd/>
            <a:tailEnd/>
          </a:ln>
        </p:spPr>
        <p:txBody>
          <a:bodyPr>
            <a:spAutoFit/>
          </a:bodyPr>
          <a:lstStyle/>
          <a:p>
            <a:pPr>
              <a:lnSpc>
                <a:spcPct val="120000"/>
              </a:lnSpc>
            </a:pPr>
            <a:r>
              <a:rPr lang="zh-CN" altLang="en-US" sz="2400" dirty="0">
                <a:solidFill>
                  <a:srgbClr val="3333FF"/>
                </a:solidFill>
                <a:latin typeface="黑体" pitchFamily="2" charset="-122"/>
                <a:ea typeface="黑体" pitchFamily="2" charset="-122"/>
              </a:rPr>
              <a:t>  </a:t>
            </a:r>
            <a:r>
              <a:rPr lang="zh-CN" altLang="en-US" sz="2400" b="1" dirty="0"/>
              <a:t>  幼儿统一穿着园服，有利于培植校园文化、规范幼儿行为，减少幼儿攀比现象；有利于为幼儿营造健康成长的环境，增强幼儿的集体荣誉感。但是，幼儿园不能借此强制家长购买园服，对于园服的购买，应该坚持“幼儿</a:t>
            </a:r>
            <a:r>
              <a:rPr lang="en-US" altLang="zh-CN" sz="2400" b="1" dirty="0"/>
              <a:t>(</a:t>
            </a:r>
            <a:r>
              <a:rPr lang="zh-CN" altLang="en-US" sz="2400" b="1" dirty="0"/>
              <a:t>及其监护人</a:t>
            </a:r>
            <a:r>
              <a:rPr lang="en-US" altLang="zh-CN" sz="2400" b="1" dirty="0"/>
              <a:t>)</a:t>
            </a:r>
            <a:r>
              <a:rPr lang="zh-CN" altLang="en-US" sz="2400" b="1" dirty="0"/>
              <a:t>自愿、据实收取、及时结算、定期公布”的代收费的管理原则。如果幼儿园可以做到这一点，也并不违反规定。但是，幼儿在园不穿园服也是十分有意义的，如今社会倡导人们的个性发展，幼儿尚处于个性初具雏形的时期，统一着装不利于其个性的发展，所以，幼儿园完全不必因为园服如何进行收费而大伤脑筋，甚至不慎触犯法律。</a:t>
            </a:r>
          </a:p>
          <a:p>
            <a:endParaRPr lang="zh-CN" altLang="en-US" sz="2400" dirty="0">
              <a:solidFill>
                <a:srgbClr val="3333FF"/>
              </a:solidFill>
              <a:latin typeface="黑体" pitchFamily="2" charset="-122"/>
              <a:ea typeface="黑体" pitchFamily="2" charset="-122"/>
            </a:endParaRPr>
          </a:p>
          <a:p>
            <a:endParaRPr lang="zh-CN" altLang="en-US" sz="2400" dirty="0">
              <a:solidFill>
                <a:srgbClr val="3333FF"/>
              </a:solidFill>
              <a:latin typeface="黑体" pitchFamily="2" charset="-122"/>
              <a:ea typeface="黑体" pitchFamily="2" charset="-122"/>
            </a:endParaRPr>
          </a:p>
          <a:p>
            <a:endParaRPr lang="zh-CN" altLang="en-US" sz="2400" dirty="0">
              <a:solidFill>
                <a:srgbClr val="3333FF"/>
              </a:solidFill>
              <a:latin typeface="黑体" pitchFamily="2" charset="-122"/>
              <a:ea typeface="黑体" pitchFamily="2" charset="-122"/>
            </a:endParaRPr>
          </a:p>
          <a:p>
            <a:endParaRPr lang="zh-CN" altLang="en-US" sz="2400" dirty="0">
              <a:solidFill>
                <a:srgbClr val="3333FF"/>
              </a:solidFill>
              <a:latin typeface="黑体" pitchFamily="2" charset="-122"/>
              <a:ea typeface="黑体" pitchFamily="2" charset="-122"/>
            </a:endParaRPr>
          </a:p>
          <a:p>
            <a:endParaRPr lang="zh-CN" altLang="en-US" sz="2400" dirty="0">
              <a:solidFill>
                <a:srgbClr val="3333FF"/>
              </a:solidFill>
              <a:latin typeface="黑体" pitchFamily="2" charset="-122"/>
              <a:ea typeface="黑体" pitchFamily="2" charset="-122"/>
            </a:endParaRPr>
          </a:p>
        </p:txBody>
      </p:sp>
      <p:sp>
        <p:nvSpPr>
          <p:cNvPr id="44043"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44044" name="WordArt 13"/>
          <p:cNvSpPr>
            <a:spLocks noChangeArrowheads="1" noChangeShapeType="1" noTextEdit="1"/>
          </p:cNvSpPr>
          <p:nvPr/>
        </p:nvSpPr>
        <p:spPr bwMode="auto">
          <a:xfrm>
            <a:off x="452438" y="955675"/>
            <a:ext cx="1809750" cy="352425"/>
          </a:xfrm>
          <a:prstGeom prst="rect">
            <a:avLst/>
          </a:prstGeom>
        </p:spPr>
        <p:txBody>
          <a:bodyPr wrap="none" fromWordArt="1">
            <a:prstTxWarp prst="textPlain">
              <a:avLst>
                <a:gd name="adj" fmla="val 50000"/>
              </a:avLst>
            </a:prstTxWarp>
          </a:bodyPr>
          <a:lstStyle/>
          <a:p>
            <a:pPr algn="ctr"/>
            <a:r>
              <a:rPr lang="zh-CN" altLang="en-US" sz="2800" b="1" kern="10" spc="560" dirty="0">
                <a:ln w="9525">
                  <a:noFill/>
                  <a:round/>
                  <a:headEnd/>
                  <a:tailEnd/>
                </a:ln>
                <a:solidFill>
                  <a:srgbClr val="FF9900"/>
                </a:solidFill>
                <a:effectLst>
                  <a:outerShdw dist="45791" dir="3378596" algn="ctr" rotWithShape="0">
                    <a:srgbClr val="4D4D4D">
                      <a:alpha val="79999"/>
                    </a:srgbClr>
                  </a:outerShdw>
                </a:effectLst>
                <a:latin typeface="宋体"/>
                <a:ea typeface="宋体"/>
              </a:rPr>
              <a:t>案例分析：</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4505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506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506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506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506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4506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4506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45066" name="Text Box 19"/>
          <p:cNvSpPr txBox="1">
            <a:spLocks noChangeArrowheads="1"/>
          </p:cNvSpPr>
          <p:nvPr/>
        </p:nvSpPr>
        <p:spPr bwMode="auto">
          <a:xfrm>
            <a:off x="0" y="0"/>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endParaRPr lang="en-US" altLang="zh-CN" sz="4000" dirty="0">
              <a:solidFill>
                <a:schemeClr val="bg1"/>
              </a:solidFill>
              <a:latin typeface="隶书" pitchFamily="49" charset="-122"/>
              <a:ea typeface="隶书" pitchFamily="49" charset="-122"/>
            </a:endParaRPr>
          </a:p>
        </p:txBody>
      </p:sp>
      <p:sp>
        <p:nvSpPr>
          <p:cNvPr id="45067" name="Text Box 12"/>
          <p:cNvSpPr txBox="1">
            <a:spLocks noChangeArrowheads="1"/>
          </p:cNvSpPr>
          <p:nvPr/>
        </p:nvSpPr>
        <p:spPr bwMode="auto">
          <a:xfrm>
            <a:off x="0" y="809625"/>
            <a:ext cx="6878806" cy="646331"/>
          </a:xfrm>
          <a:prstGeom prst="rect">
            <a:avLst/>
          </a:prstGeom>
          <a:noFill/>
          <a:ln w="9525">
            <a:noFill/>
            <a:miter lim="800000"/>
            <a:headEnd/>
            <a:tailEnd/>
          </a:ln>
        </p:spPr>
        <p:txBody>
          <a:bodyPr wrap="none">
            <a:spAutoFit/>
          </a:bodyPr>
          <a:lstStyle/>
          <a:p>
            <a:r>
              <a:rPr lang="zh-CN" altLang="en-US" sz="3600" dirty="0" smtClean="0">
                <a:latin typeface="楷体_GB2312" pitchFamily="49" charset="-122"/>
                <a:ea typeface="楷体_GB2312" pitchFamily="49" charset="-122"/>
              </a:rPr>
              <a:t>项目</a:t>
            </a:r>
            <a:r>
              <a:rPr lang="en-US" altLang="zh-CN" sz="3600" dirty="0" smtClean="0">
                <a:latin typeface="楷体_GB2312" pitchFamily="49" charset="-122"/>
                <a:ea typeface="楷体_GB2312" pitchFamily="49" charset="-122"/>
              </a:rPr>
              <a:t>4</a:t>
            </a:r>
            <a:r>
              <a:rPr lang="zh-CN" altLang="en-US" sz="3600" dirty="0" smtClean="0">
                <a:latin typeface="楷体_GB2312" pitchFamily="49" charset="-122"/>
                <a:ea typeface="楷体_GB2312" pitchFamily="49" charset="-122"/>
              </a:rPr>
              <a:t>  </a:t>
            </a:r>
            <a:r>
              <a:rPr lang="zh-CN" altLang="en-US" sz="3600" dirty="0">
                <a:latin typeface="楷体_GB2312" pitchFamily="49" charset="-122"/>
                <a:ea typeface="楷体_GB2312" pitchFamily="49" charset="-122"/>
              </a:rPr>
              <a:t>幼儿园事故类型及其处理</a:t>
            </a:r>
          </a:p>
        </p:txBody>
      </p:sp>
      <p:sp>
        <p:nvSpPr>
          <p:cNvPr id="45068" name="AutoShape 12"/>
          <p:cNvSpPr>
            <a:spLocks noChangeArrowheads="1"/>
          </p:cNvSpPr>
          <p:nvPr/>
        </p:nvSpPr>
        <p:spPr bwMode="auto">
          <a:xfrm>
            <a:off x="249238" y="1550988"/>
            <a:ext cx="3976687" cy="531812"/>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a:ea typeface="黑体" pitchFamily="2" charset="-122"/>
            </a:endParaRPr>
          </a:p>
          <a:p>
            <a:pPr algn="ctr" latinLnBrk="1"/>
            <a:r>
              <a:rPr lang="zh-CN" altLang="en-US" sz="2800" b="1">
                <a:ea typeface="黑体" pitchFamily="2" charset="-122"/>
              </a:rPr>
              <a:t>一、幼儿园的事故类型</a:t>
            </a:r>
          </a:p>
          <a:p>
            <a:pPr algn="ctr" latinLnBrk="1"/>
            <a:endParaRPr lang="zh-CN" altLang="en-US" sz="2800" b="1">
              <a:ea typeface="黑体" pitchFamily="2" charset="-122"/>
            </a:endParaRPr>
          </a:p>
        </p:txBody>
      </p:sp>
      <p:sp>
        <p:nvSpPr>
          <p:cNvPr id="45069" name="内容占位符 2"/>
          <p:cNvSpPr>
            <a:spLocks/>
          </p:cNvSpPr>
          <p:nvPr/>
        </p:nvSpPr>
        <p:spPr bwMode="auto">
          <a:xfrm>
            <a:off x="166688" y="3062288"/>
            <a:ext cx="8977312" cy="3049587"/>
          </a:xfrm>
          <a:prstGeom prst="rect">
            <a:avLst/>
          </a:prstGeom>
          <a:noFill/>
          <a:ln w="9525">
            <a:noFill/>
            <a:miter lim="800000"/>
            <a:headEnd/>
            <a:tailEnd/>
          </a:ln>
        </p:spPr>
        <p:txBody>
          <a:bodyPr/>
          <a:lstStyle/>
          <a:p>
            <a:pPr marL="342900" indent="-342900" eaLnBrk="0" hangingPunct="0">
              <a:spcBef>
                <a:spcPct val="20000"/>
              </a:spcBef>
            </a:pPr>
            <a:r>
              <a:rPr lang="zh-CN" altLang="en-US" sz="2400"/>
              <a:t>　</a:t>
            </a:r>
            <a:endParaRPr lang="zh-CN" altLang="en-US" sz="2400">
              <a:solidFill>
                <a:srgbClr val="CC3300"/>
              </a:solidFill>
            </a:endParaRPr>
          </a:p>
          <a:p>
            <a:pPr marL="342900" indent="-342900" eaLnBrk="0" hangingPunct="0">
              <a:spcBef>
                <a:spcPct val="20000"/>
              </a:spcBef>
            </a:pPr>
            <a:endParaRPr lang="en-US" altLang="zh-CN" sz="2400" b="1" dirty="0"/>
          </a:p>
          <a:p>
            <a:pPr marL="342900" indent="-342900" eaLnBrk="0" hangingPunct="0">
              <a:spcBef>
                <a:spcPct val="20000"/>
              </a:spcBef>
            </a:pPr>
            <a:r>
              <a:rPr lang="en-US" altLang="zh-CN" sz="2400" b="1" dirty="0"/>
              <a:t>  </a:t>
            </a:r>
            <a:endParaRPr lang="zh-CN" altLang="zh-CN" sz="2400"/>
          </a:p>
          <a:p>
            <a:pPr marL="342900" indent="-342900" eaLnBrk="0" hangingPunct="0">
              <a:spcBef>
                <a:spcPct val="20000"/>
              </a:spcBef>
              <a:buFontTx/>
              <a:buChar char="•"/>
            </a:pPr>
            <a:endParaRPr lang="zh-CN" altLang="zh-CN" sz="3200"/>
          </a:p>
          <a:p>
            <a:pPr marL="342900" indent="-342900" eaLnBrk="0" hangingPunct="0">
              <a:spcBef>
                <a:spcPct val="20000"/>
              </a:spcBef>
            </a:pPr>
            <a:endParaRPr lang="zh-CN" altLang="zh-CN" sz="3200" b="1"/>
          </a:p>
          <a:p>
            <a:pPr marL="342900" indent="-342900" eaLnBrk="0" hangingPunct="0">
              <a:spcBef>
                <a:spcPct val="20000"/>
              </a:spcBef>
              <a:buFontTx/>
              <a:buChar char="•"/>
            </a:pPr>
            <a:endParaRPr lang="zh-CN" altLang="en-US" sz="3200"/>
          </a:p>
        </p:txBody>
      </p:sp>
      <p:sp>
        <p:nvSpPr>
          <p:cNvPr id="45070" name="Text Box 15"/>
          <p:cNvSpPr txBox="1">
            <a:spLocks noChangeArrowheads="1"/>
          </p:cNvSpPr>
          <p:nvPr/>
        </p:nvSpPr>
        <p:spPr bwMode="auto">
          <a:xfrm>
            <a:off x="503238" y="2946400"/>
            <a:ext cx="8186737" cy="3452813"/>
          </a:xfrm>
          <a:prstGeom prst="rect">
            <a:avLst/>
          </a:prstGeom>
          <a:noFill/>
          <a:ln w="9525">
            <a:noFill/>
            <a:miter lim="800000"/>
            <a:headEnd/>
            <a:tailEnd/>
          </a:ln>
        </p:spPr>
        <p:txBody>
          <a:bodyPr>
            <a:spAutoFit/>
          </a:bodyPr>
          <a:lstStyle/>
          <a:p>
            <a:pPr>
              <a:lnSpc>
                <a:spcPct val="135000"/>
              </a:lnSpc>
            </a:pPr>
            <a:r>
              <a:rPr lang="zh-CN" altLang="en-US" sz="2400" b="1" dirty="0"/>
              <a:t>案例：萌萌和飞飞是某幼儿园的同班级小朋友。一日，教师王某带领幼儿到户外活动，在排队时，王老师一再交待：“小朋友排队下楼梯时，不要拥挤、打闹。”下楼梯时，飞飞站在萌萌的背后，两人均在队尾，趁队伍行走拉开距离时，二人嬉闹，萌萌背飞飞时摔倒，导致飞飞的左股骨中段发生斜形闭合性骨折。</a:t>
            </a:r>
          </a:p>
          <a:p>
            <a:endParaRPr lang="zh-CN" altLang="en-US" sz="2400" dirty="0"/>
          </a:p>
        </p:txBody>
      </p:sp>
      <p:sp>
        <p:nvSpPr>
          <p:cNvPr id="45071" name="WordArt 16"/>
          <p:cNvSpPr>
            <a:spLocks noChangeArrowheads="1" noChangeShapeType="1" noTextEdit="1"/>
          </p:cNvSpPr>
          <p:nvPr/>
        </p:nvSpPr>
        <p:spPr bwMode="auto">
          <a:xfrm>
            <a:off x="438150" y="2271713"/>
            <a:ext cx="5067300" cy="557212"/>
          </a:xfrm>
          <a:prstGeom prst="rect">
            <a:avLst/>
          </a:prstGeom>
        </p:spPr>
        <p:txBody>
          <a:bodyPr wrap="none" fromWordArt="1">
            <a:prstTxWarp prst="textPlain">
              <a:avLst>
                <a:gd name="adj" fmla="val 50000"/>
              </a:avLst>
            </a:prstTxWarp>
          </a:bodyPr>
          <a:lstStyle/>
          <a:p>
            <a:pPr algn="ctr"/>
            <a:r>
              <a:rPr lang="zh-CN" altLang="en-US" sz="2800" b="1" kern="10">
                <a:ln w="9525">
                  <a:noFill/>
                  <a:round/>
                  <a:headEnd/>
                  <a:tailEnd/>
                </a:ln>
                <a:solidFill>
                  <a:srgbClr val="3333FF"/>
                </a:solidFill>
                <a:effectLst>
                  <a:outerShdw dist="45791" dir="2021404" algn="ctr" rotWithShape="0">
                    <a:srgbClr val="B2B2B2">
                      <a:alpha val="79999"/>
                    </a:srgbClr>
                  </a:outerShdw>
                </a:effectLst>
                <a:latin typeface="宋体"/>
                <a:ea typeface="宋体"/>
              </a:rPr>
              <a:t>（一）幼儿同伴活动中互相伤害</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4608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608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608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608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608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4608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4608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46090" name="Text Box 15"/>
          <p:cNvSpPr txBox="1">
            <a:spLocks noChangeArrowheads="1"/>
          </p:cNvSpPr>
          <p:nvPr/>
        </p:nvSpPr>
        <p:spPr bwMode="auto">
          <a:xfrm>
            <a:off x="427038" y="2187575"/>
            <a:ext cx="8456612" cy="5595378"/>
          </a:xfrm>
          <a:prstGeom prst="rect">
            <a:avLst/>
          </a:prstGeom>
          <a:noFill/>
          <a:ln w="9525">
            <a:noFill/>
            <a:miter lim="800000"/>
            <a:headEnd/>
            <a:tailEnd/>
          </a:ln>
        </p:spPr>
        <p:txBody>
          <a:bodyPr>
            <a:spAutoFit/>
          </a:bodyPr>
          <a:lstStyle/>
          <a:p>
            <a:pPr>
              <a:lnSpc>
                <a:spcPct val="110000"/>
              </a:lnSpc>
            </a:pPr>
            <a:r>
              <a:rPr lang="zh-CN" altLang="en-US" sz="2400" b="1" dirty="0"/>
              <a:t>       在大班的体育课上，老师们为激发小朋友们学习打羽毛球的兴趣，安排两位老师打羽毛球作示范表演，小朋友们则坐在两旁观看。当示范的王老师正在聚精会神地与另一老师进行表演时，手中的羽毛球拍突然断裂，球拍前端飞出击中在旁边观看的小朋友张珊的头部，造成张珊鼻骨裂伤。事后，因与幼儿园无法协商一致，张珊的父亲为赔偿事宜向法院起诉，要求幼儿园和王老师赔偿各种损失共计</a:t>
            </a:r>
            <a:r>
              <a:rPr lang="en-US" altLang="zh-CN" sz="2400" b="1" dirty="0"/>
              <a:t>78</a:t>
            </a:r>
            <a:r>
              <a:rPr lang="zh-CN" altLang="en-US" sz="2400" b="1" dirty="0"/>
              <a:t>万元。经鉴定，该球拍断裂系因材质老化、受力过重所致。类似幼儿被幼儿园教具、玩具意外致伤应如何处理？</a:t>
            </a:r>
          </a:p>
          <a:p>
            <a:endParaRPr lang="zh-CN" altLang="en-US" sz="2400" dirty="0">
              <a:solidFill>
                <a:srgbClr val="CC3300"/>
              </a:solidFill>
            </a:endParaRPr>
          </a:p>
          <a:p>
            <a:endParaRPr lang="zh-CN" altLang="en-US" sz="2400" dirty="0"/>
          </a:p>
          <a:p>
            <a:endParaRPr lang="zh-CN" altLang="en-US" sz="2400" dirty="0"/>
          </a:p>
          <a:p>
            <a:endParaRPr lang="zh-CN" altLang="en-US" sz="2400" dirty="0"/>
          </a:p>
          <a:p>
            <a:endParaRPr lang="zh-CN" altLang="en-US" sz="2400" dirty="0"/>
          </a:p>
        </p:txBody>
      </p:sp>
      <p:sp>
        <p:nvSpPr>
          <p:cNvPr id="46091"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46092" name="AutoShape 12"/>
          <p:cNvSpPr>
            <a:spLocks noChangeArrowheads="1"/>
          </p:cNvSpPr>
          <p:nvPr/>
        </p:nvSpPr>
        <p:spPr bwMode="auto">
          <a:xfrm>
            <a:off x="223838" y="881063"/>
            <a:ext cx="4748212" cy="582612"/>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400" dirty="0">
                <a:ea typeface="黑体" pitchFamily="2" charset="-122"/>
              </a:rPr>
              <a:t>（二）教学游戏设施伤害</a:t>
            </a:r>
          </a:p>
        </p:txBody>
      </p:sp>
      <p:sp>
        <p:nvSpPr>
          <p:cNvPr id="46093" name="WordArt 13"/>
          <p:cNvSpPr>
            <a:spLocks noChangeArrowheads="1" noChangeShapeType="1" noTextEdit="1"/>
          </p:cNvSpPr>
          <p:nvPr/>
        </p:nvSpPr>
        <p:spPr bwMode="auto">
          <a:xfrm>
            <a:off x="2028825" y="1666875"/>
            <a:ext cx="3981450" cy="436563"/>
          </a:xfrm>
          <a:prstGeom prst="rect">
            <a:avLst/>
          </a:prstGeom>
        </p:spPr>
        <p:txBody>
          <a:bodyPr wrap="none" fromWordArt="1">
            <a:prstTxWarp prst="textPlain">
              <a:avLst>
                <a:gd name="adj" fmla="val 50000"/>
              </a:avLst>
            </a:prstTxWarp>
          </a:bodyPr>
          <a:lstStyle/>
          <a:p>
            <a:pPr algn="ctr"/>
            <a:r>
              <a:rPr lang="zh-CN" altLang="en-US" sz="2800" b="1" kern="10">
                <a:ln w="12700">
                  <a:solidFill>
                    <a:srgbClr val="3366FF"/>
                  </a:solidFill>
                  <a:round/>
                  <a:headEnd/>
                  <a:tailEnd/>
                </a:ln>
                <a:solidFill>
                  <a:srgbClr val="0000FF">
                    <a:alpha val="70195"/>
                  </a:srgbClr>
                </a:solidFill>
                <a:effectLst>
                  <a:outerShdw dist="45791" dir="2021404" algn="ctr" rotWithShape="0">
                    <a:srgbClr val="9999FF"/>
                  </a:outerShdw>
                </a:effectLst>
                <a:latin typeface="宋体"/>
                <a:ea typeface="宋体"/>
              </a:rPr>
              <a:t>案例：教具老化伤害事故</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81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81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81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81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81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82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82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8202"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8203" name="AutoShape 12"/>
          <p:cNvSpPr>
            <a:spLocks noChangeArrowheads="1"/>
          </p:cNvSpPr>
          <p:nvPr/>
        </p:nvSpPr>
        <p:spPr bwMode="auto">
          <a:xfrm>
            <a:off x="236538" y="958850"/>
            <a:ext cx="4117975"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400" b="1" dirty="0">
                <a:ea typeface="黑体" pitchFamily="2" charset="-122"/>
              </a:rPr>
              <a:t>（二）幼儿享有人格权</a:t>
            </a:r>
          </a:p>
        </p:txBody>
      </p:sp>
      <p:sp>
        <p:nvSpPr>
          <p:cNvPr id="8204" name="AutoShape 8"/>
          <p:cNvSpPr>
            <a:spLocks noChangeArrowheads="1"/>
          </p:cNvSpPr>
          <p:nvPr/>
        </p:nvSpPr>
        <p:spPr bwMode="auto">
          <a:xfrm rot="10800000">
            <a:off x="500034" y="2000240"/>
            <a:ext cx="4213225" cy="2368550"/>
          </a:xfrm>
          <a:prstGeom prst="roundRect">
            <a:avLst>
              <a:gd name="adj" fmla="val 16667"/>
            </a:avLst>
          </a:prstGeom>
          <a:solidFill>
            <a:srgbClr val="FFCCCC"/>
          </a:solidFill>
          <a:ln w="9525">
            <a:solidFill>
              <a:schemeClr val="tx1"/>
            </a:solidFill>
            <a:round/>
            <a:headEnd/>
            <a:tailEnd/>
          </a:ln>
        </p:spPr>
        <p:txBody>
          <a:bodyPr rot="10800000" wrap="none" anchor="ctr"/>
          <a:lstStyle/>
          <a:p>
            <a:r>
              <a:rPr lang="zh-CN" altLang="en-US" sz="2400" b="1" dirty="0">
                <a:latin typeface="宋体" pitchFamily="2" charset="-122"/>
                <a:ea typeface="宋体" pitchFamily="2" charset="-122"/>
              </a:rPr>
              <a:t>物质性人格权</a:t>
            </a:r>
            <a:br>
              <a:rPr lang="zh-CN" altLang="en-US" sz="2400" b="1" dirty="0">
                <a:latin typeface="宋体" pitchFamily="2" charset="-122"/>
                <a:ea typeface="宋体" pitchFamily="2" charset="-122"/>
              </a:rPr>
            </a:br>
            <a:r>
              <a:rPr lang="zh-CN" altLang="en-US" sz="2400" b="1" dirty="0">
                <a:latin typeface="宋体" pitchFamily="2" charset="-122"/>
                <a:ea typeface="宋体" pitchFamily="2" charset="-122"/>
              </a:rPr>
              <a:t>生命权</a:t>
            </a:r>
            <a:br>
              <a:rPr lang="zh-CN" altLang="en-US" sz="2400" b="1" dirty="0">
                <a:latin typeface="宋体" pitchFamily="2" charset="-122"/>
                <a:ea typeface="宋体" pitchFamily="2" charset="-122"/>
              </a:rPr>
            </a:br>
            <a:r>
              <a:rPr lang="zh-CN" altLang="en-US" sz="2400" b="1" dirty="0">
                <a:latin typeface="宋体" pitchFamily="2" charset="-122"/>
                <a:ea typeface="宋体" pitchFamily="2" charset="-122"/>
              </a:rPr>
              <a:t>身体权</a:t>
            </a:r>
            <a:br>
              <a:rPr lang="zh-CN" altLang="en-US" sz="2400" b="1" dirty="0">
                <a:latin typeface="宋体" pitchFamily="2" charset="-122"/>
                <a:ea typeface="宋体" pitchFamily="2" charset="-122"/>
              </a:rPr>
            </a:br>
            <a:r>
              <a:rPr lang="zh-CN" altLang="en-US" sz="2400" b="1" dirty="0">
                <a:latin typeface="宋体" pitchFamily="2" charset="-122"/>
                <a:ea typeface="宋体" pitchFamily="2" charset="-122"/>
              </a:rPr>
              <a:t>健康权</a:t>
            </a:r>
            <a:br>
              <a:rPr lang="zh-CN" altLang="en-US" sz="2400" b="1" dirty="0">
                <a:latin typeface="宋体" pitchFamily="2" charset="-122"/>
                <a:ea typeface="宋体" pitchFamily="2" charset="-122"/>
              </a:rPr>
            </a:br>
            <a:r>
              <a:rPr lang="zh-CN" altLang="en-US" sz="2400" b="1" dirty="0">
                <a:latin typeface="宋体" pitchFamily="2" charset="-122"/>
                <a:ea typeface="宋体" pitchFamily="2" charset="-122"/>
              </a:rPr>
              <a:t>劳动能力权</a:t>
            </a:r>
            <a:endParaRPr lang="en-US" altLang="zh-CN" sz="2400" b="1" dirty="0">
              <a:latin typeface="宋体" pitchFamily="2" charset="-122"/>
              <a:ea typeface="宋体" pitchFamily="2" charset="-122"/>
            </a:endParaRPr>
          </a:p>
        </p:txBody>
      </p:sp>
      <p:sp>
        <p:nvSpPr>
          <p:cNvPr id="8205" name="AutoShape 19"/>
          <p:cNvSpPr>
            <a:spLocks noChangeArrowheads="1"/>
          </p:cNvSpPr>
          <p:nvPr/>
        </p:nvSpPr>
        <p:spPr bwMode="auto">
          <a:xfrm rot="10800000">
            <a:off x="3902075" y="3067050"/>
            <a:ext cx="4325938" cy="2203450"/>
          </a:xfrm>
          <a:prstGeom prst="roundRect">
            <a:avLst>
              <a:gd name="adj" fmla="val 16667"/>
            </a:avLst>
          </a:prstGeom>
          <a:solidFill>
            <a:srgbClr val="CCCCFF"/>
          </a:solidFill>
          <a:ln w="9525">
            <a:solidFill>
              <a:schemeClr val="tx1"/>
            </a:solidFill>
            <a:round/>
            <a:headEnd/>
            <a:tailEnd/>
          </a:ln>
        </p:spPr>
        <p:txBody>
          <a:bodyPr rot="10800000" wrap="none" anchor="ctr"/>
          <a:lstStyle/>
          <a:p>
            <a:r>
              <a:rPr lang="zh-CN" altLang="en-US" sz="2400" b="1" dirty="0">
                <a:latin typeface="宋体" pitchFamily="2" charset="-122"/>
                <a:ea typeface="宋体" pitchFamily="2" charset="-122"/>
              </a:rPr>
              <a:t>精神性人格权</a:t>
            </a:r>
            <a:br>
              <a:rPr lang="zh-CN" altLang="en-US" sz="2400" b="1" dirty="0">
                <a:latin typeface="宋体" pitchFamily="2" charset="-122"/>
                <a:ea typeface="宋体" pitchFamily="2" charset="-122"/>
              </a:rPr>
            </a:br>
            <a:r>
              <a:rPr lang="zh-CN" altLang="en-US" sz="2400" b="1" dirty="0">
                <a:latin typeface="宋体" pitchFamily="2" charset="-122"/>
                <a:ea typeface="宋体" pitchFamily="2" charset="-122"/>
              </a:rPr>
              <a:t>姓名权          肖像权</a:t>
            </a:r>
            <a:endParaRPr lang="en-US" altLang="zh-CN" sz="2400" b="1" dirty="0">
              <a:latin typeface="宋体" pitchFamily="2" charset="-122"/>
              <a:ea typeface="宋体" pitchFamily="2" charset="-122"/>
            </a:endParaRPr>
          </a:p>
          <a:p>
            <a:r>
              <a:rPr lang="zh-CN" altLang="en-US" sz="2400" b="1" dirty="0">
                <a:latin typeface="宋体" pitchFamily="2" charset="-122"/>
                <a:ea typeface="宋体" pitchFamily="2" charset="-122"/>
              </a:rPr>
              <a:t>名称权          身体自由权</a:t>
            </a:r>
            <a:endParaRPr lang="en-US" altLang="zh-CN" sz="2400" b="1" dirty="0">
              <a:latin typeface="宋体" pitchFamily="2" charset="-122"/>
              <a:ea typeface="宋体" pitchFamily="2" charset="-122"/>
            </a:endParaRPr>
          </a:p>
          <a:p>
            <a:r>
              <a:rPr lang="zh-CN" altLang="en-US" sz="2400" b="1" dirty="0">
                <a:latin typeface="宋体" pitchFamily="2" charset="-122"/>
                <a:ea typeface="宋体" pitchFamily="2" charset="-122"/>
              </a:rPr>
              <a:t>内心自由　      名誉权</a:t>
            </a:r>
            <a:endParaRPr lang="en-US" altLang="zh-CN" sz="2400" b="1" dirty="0">
              <a:latin typeface="宋体" pitchFamily="2" charset="-122"/>
              <a:ea typeface="宋体" pitchFamily="2" charset="-122"/>
            </a:endParaRPr>
          </a:p>
          <a:p>
            <a:r>
              <a:rPr lang="zh-CN" altLang="en-US" sz="2400" b="1" dirty="0">
                <a:latin typeface="宋体" pitchFamily="2" charset="-122"/>
                <a:ea typeface="宋体" pitchFamily="2" charset="-122"/>
              </a:rPr>
              <a:t>隐私权          贞操权　</a:t>
            </a:r>
            <a:r>
              <a:rPr lang="zh-CN" altLang="en-US" sz="2400" dirty="0"/>
              <a:t>　　</a:t>
            </a:r>
            <a:endParaRPr lang="en-US" altLang="zh-CN" sz="2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4710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710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710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711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711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4711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4711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47114" name="Text Box 15"/>
          <p:cNvSpPr txBox="1">
            <a:spLocks noChangeArrowheads="1"/>
          </p:cNvSpPr>
          <p:nvPr/>
        </p:nvSpPr>
        <p:spPr bwMode="auto">
          <a:xfrm>
            <a:off x="425450" y="873125"/>
            <a:ext cx="8340725" cy="6888039"/>
          </a:xfrm>
          <a:prstGeom prst="rect">
            <a:avLst/>
          </a:prstGeom>
          <a:noFill/>
          <a:ln w="9525">
            <a:noFill/>
            <a:miter lim="800000"/>
            <a:headEnd/>
            <a:tailEnd/>
          </a:ln>
        </p:spPr>
        <p:txBody>
          <a:bodyPr>
            <a:spAutoFit/>
          </a:bodyPr>
          <a:lstStyle/>
          <a:p>
            <a:pPr>
              <a:lnSpc>
                <a:spcPct val="120000"/>
              </a:lnSpc>
            </a:pPr>
            <a:r>
              <a:rPr lang="zh-CN" altLang="en-US" sz="2800" b="1" dirty="0">
                <a:solidFill>
                  <a:srgbClr val="3333FF"/>
                </a:solidFill>
              </a:rPr>
              <a:t>分析：</a:t>
            </a:r>
          </a:p>
          <a:p>
            <a:pPr>
              <a:lnSpc>
                <a:spcPct val="120000"/>
              </a:lnSpc>
            </a:pPr>
            <a:r>
              <a:rPr lang="zh-CN" altLang="en-US" sz="2400" dirty="0"/>
              <a:t>   </a:t>
            </a:r>
            <a:r>
              <a:rPr lang="zh-CN" altLang="en-US" sz="2400" b="1" dirty="0"/>
              <a:t>    这是一起因幼儿园玩具或教具老化而发生意外伤害事故的责任认定问题。幼儿园为开展正常的教学活动，安排老师为幼儿进行教学示范并没有过错。但是，教学过程中使用的教具或玩具应符合安全标准，</a:t>
            </a:r>
            <a:r>
              <a:rPr lang="en-US" altLang="zh-CN" sz="2400" b="1" dirty="0"/>
              <a:t>《</a:t>
            </a:r>
            <a:r>
              <a:rPr lang="zh-CN" altLang="en-US" sz="2400" b="1" dirty="0"/>
              <a:t>未成年人保护法</a:t>
            </a:r>
            <a:r>
              <a:rPr lang="en-US" altLang="zh-CN" sz="2400" b="1" dirty="0"/>
              <a:t>》</a:t>
            </a:r>
            <a:r>
              <a:rPr lang="zh-CN" altLang="en-US" sz="2400" b="1" dirty="0"/>
              <a:t>第十六条第一款规定：“学校不得使未成年学生在危及人身安全、健康的校舍和其他教育教学设施中活动。”</a:t>
            </a:r>
            <a:r>
              <a:rPr lang="en-US" altLang="zh-CN" sz="2400" b="1" dirty="0"/>
              <a:t>《</a:t>
            </a:r>
            <a:r>
              <a:rPr lang="zh-CN" altLang="en-US" sz="2400" b="1" dirty="0"/>
              <a:t>学生伤害事故处理办法</a:t>
            </a:r>
            <a:r>
              <a:rPr lang="en-US" altLang="zh-CN" sz="2400" b="1" dirty="0"/>
              <a:t>》</a:t>
            </a:r>
            <a:r>
              <a:rPr lang="zh-CN" altLang="en-US" sz="2400" b="1" dirty="0"/>
              <a:t>第九条第一项亦规定，学校的校舍、场地、其他公共设施，以及学校提供给学生使用的学具、教育教学和生活设施、设备，不符合国家规定的标准或者有明显不安全因素，造成学生伤害事故的，学校应当依法承担相应的责任。</a:t>
            </a:r>
          </a:p>
          <a:p>
            <a:endParaRPr lang="zh-CN" altLang="en-US" sz="2400" dirty="0"/>
          </a:p>
          <a:p>
            <a:endParaRPr lang="zh-CN" altLang="en-US" sz="2400" dirty="0"/>
          </a:p>
          <a:p>
            <a:endParaRPr lang="zh-CN" altLang="en-US" sz="2400" dirty="0"/>
          </a:p>
          <a:p>
            <a:endParaRPr lang="zh-CN" altLang="en-US" sz="2400" dirty="0"/>
          </a:p>
          <a:p>
            <a:endParaRPr lang="zh-CN" altLang="en-US" sz="2400" dirty="0"/>
          </a:p>
        </p:txBody>
      </p:sp>
      <p:sp>
        <p:nvSpPr>
          <p:cNvPr id="47115"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4813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813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813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813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813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4813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4813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48138" name="Text Box 15"/>
          <p:cNvSpPr txBox="1">
            <a:spLocks noChangeArrowheads="1"/>
          </p:cNvSpPr>
          <p:nvPr/>
        </p:nvSpPr>
        <p:spPr bwMode="auto">
          <a:xfrm>
            <a:off x="258763" y="1700213"/>
            <a:ext cx="8597900" cy="5687711"/>
          </a:xfrm>
          <a:prstGeom prst="rect">
            <a:avLst/>
          </a:prstGeom>
          <a:noFill/>
          <a:ln w="9525">
            <a:noFill/>
            <a:miter lim="800000"/>
            <a:headEnd/>
            <a:tailEnd/>
          </a:ln>
        </p:spPr>
        <p:txBody>
          <a:bodyPr>
            <a:spAutoFit/>
          </a:bodyPr>
          <a:lstStyle/>
          <a:p>
            <a:pPr>
              <a:lnSpc>
                <a:spcPct val="135000"/>
              </a:lnSpc>
            </a:pPr>
            <a:r>
              <a:rPr lang="zh-CN" altLang="en-US" sz="2400" b="1" dirty="0">
                <a:solidFill>
                  <a:srgbClr val="3333FF"/>
                </a:solidFill>
              </a:rPr>
              <a:t>案例：重庆冒名</a:t>
            </a:r>
            <a:r>
              <a:rPr lang="en-US" altLang="zh-CN" sz="2400" b="1" dirty="0">
                <a:solidFill>
                  <a:srgbClr val="3333FF"/>
                </a:solidFill>
              </a:rPr>
              <a:t>"</a:t>
            </a:r>
            <a:r>
              <a:rPr lang="zh-CN" altLang="en-US" sz="2400" b="1" dirty="0">
                <a:solidFill>
                  <a:srgbClr val="3333FF"/>
                </a:solidFill>
              </a:rPr>
              <a:t>叔叔</a:t>
            </a:r>
            <a:r>
              <a:rPr lang="en-US" altLang="zh-CN" sz="2400" b="1" dirty="0">
                <a:solidFill>
                  <a:srgbClr val="3333FF"/>
                </a:solidFill>
              </a:rPr>
              <a:t>"</a:t>
            </a:r>
            <a:r>
              <a:rPr lang="zh-CN" altLang="en-US" sz="2400" b="1" dirty="0">
                <a:solidFill>
                  <a:srgbClr val="3333FF"/>
                </a:solidFill>
              </a:rPr>
              <a:t>接走四岁女童家长置疑幼儿园接送制度</a:t>
            </a:r>
            <a:endParaRPr lang="zh-CN" altLang="en-US" sz="2400" dirty="0"/>
          </a:p>
          <a:p>
            <a:pPr>
              <a:lnSpc>
                <a:spcPct val="135000"/>
              </a:lnSpc>
            </a:pPr>
            <a:r>
              <a:rPr lang="zh-CN" altLang="en-US" sz="2400" b="1" dirty="0"/>
              <a:t>       某园</a:t>
            </a:r>
            <a:r>
              <a:rPr lang="en-US" altLang="zh-CN" sz="2400" b="1" dirty="0"/>
              <a:t>4</a:t>
            </a:r>
            <a:r>
              <a:rPr lang="zh-CN" altLang="en-US" sz="2400" b="1" dirty="0"/>
              <a:t>岁的小女孩晶晶</a:t>
            </a:r>
            <a:r>
              <a:rPr lang="en-US" altLang="zh-CN" sz="2400" b="1" dirty="0"/>
              <a:t>(</a:t>
            </a:r>
            <a:r>
              <a:rPr lang="zh-CN" altLang="en-US" sz="2400" b="1" dirty="0"/>
              <a:t>化名</a:t>
            </a:r>
            <a:r>
              <a:rPr lang="en-US" altLang="zh-CN" sz="2400" b="1" dirty="0"/>
              <a:t>)</a:t>
            </a:r>
            <a:r>
              <a:rPr lang="zh-CN" altLang="en-US" sz="2400" b="1" dirty="0"/>
              <a:t>，被陌生人从重庆市某幼儿园带走，摧残得浑身是伤。记者从有关方面获悉，小女孩的父母已将该幼儿园起诉到重庆九龙坡区法院，索赔精神损失费</a:t>
            </a:r>
            <a:r>
              <a:rPr lang="en-US" altLang="zh-CN" sz="2400" b="1" dirty="0"/>
              <a:t>8</a:t>
            </a:r>
            <a:r>
              <a:rPr lang="zh-CN" altLang="en-US" sz="2400" b="1" dirty="0"/>
              <a:t>万余元及医疗费。据了解，当年</a:t>
            </a:r>
            <a:r>
              <a:rPr lang="en-US" altLang="zh-CN" sz="2400" b="1" dirty="0"/>
              <a:t>5</a:t>
            </a:r>
            <a:r>
              <a:rPr lang="zh-CN" altLang="en-US" sz="2400" b="1" dirty="0"/>
              <a:t>月</a:t>
            </a:r>
            <a:r>
              <a:rPr lang="en-US" altLang="zh-CN" sz="2400" b="1" dirty="0"/>
              <a:t>24</a:t>
            </a:r>
            <a:r>
              <a:rPr lang="zh-CN" altLang="en-US" sz="2400" b="1" dirty="0"/>
              <a:t>日下午</a:t>
            </a:r>
            <a:r>
              <a:rPr lang="en-US" altLang="zh-CN" sz="2400" b="1" dirty="0"/>
              <a:t>5</a:t>
            </a:r>
            <a:r>
              <a:rPr lang="zh-CN" altLang="en-US" sz="2400" b="1" dirty="0"/>
              <a:t>时许，晶晶的父亲唐某去幼儿园接女儿时，却接了个空。唐某找到值班老师询问，老师也一脸茫然。经老师仔细回忆和在幼儿园四处查询，才回忆起晶晶尚未放学时，就被一名自称</a:t>
            </a:r>
            <a:r>
              <a:rPr lang="en-US" altLang="zh-CN" sz="2400" b="1" dirty="0"/>
              <a:t>"</a:t>
            </a:r>
            <a:r>
              <a:rPr lang="zh-CN" altLang="en-US" sz="2400" b="1" dirty="0"/>
              <a:t>叔叔</a:t>
            </a:r>
            <a:r>
              <a:rPr lang="en-US" altLang="zh-CN" sz="2400" b="1" dirty="0"/>
              <a:t>"</a:t>
            </a:r>
            <a:r>
              <a:rPr lang="zh-CN" altLang="en-US" sz="2400" b="1" dirty="0"/>
              <a:t>的男子接走。</a:t>
            </a:r>
          </a:p>
          <a:p>
            <a:pPr>
              <a:lnSpc>
                <a:spcPct val="135000"/>
              </a:lnSpc>
            </a:pPr>
            <a:endParaRPr lang="zh-CN" altLang="en-US" sz="2400" dirty="0">
              <a:solidFill>
                <a:srgbClr val="CC3300"/>
              </a:solidFill>
            </a:endParaRPr>
          </a:p>
          <a:p>
            <a:endParaRPr lang="zh-CN" altLang="en-US" sz="2400" dirty="0"/>
          </a:p>
          <a:p>
            <a:endParaRPr lang="zh-CN" altLang="en-US" sz="2400" dirty="0"/>
          </a:p>
          <a:p>
            <a:endParaRPr lang="zh-CN" altLang="en-US" sz="2400" dirty="0"/>
          </a:p>
        </p:txBody>
      </p:sp>
      <p:sp>
        <p:nvSpPr>
          <p:cNvPr id="48139"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48140" name="AutoShape 12"/>
          <p:cNvSpPr>
            <a:spLocks noChangeArrowheads="1"/>
          </p:cNvSpPr>
          <p:nvPr/>
        </p:nvSpPr>
        <p:spPr bwMode="auto">
          <a:xfrm>
            <a:off x="214282" y="857232"/>
            <a:ext cx="3151187"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400" dirty="0">
                <a:ea typeface="黑体" pitchFamily="2" charset="-122"/>
              </a:rPr>
              <a:t>（三）儿童丢失</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4915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4915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4915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4915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4915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4916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4916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49162" name="Text Box 15"/>
          <p:cNvSpPr txBox="1">
            <a:spLocks noChangeArrowheads="1"/>
          </p:cNvSpPr>
          <p:nvPr/>
        </p:nvSpPr>
        <p:spPr bwMode="auto">
          <a:xfrm>
            <a:off x="322263" y="1749425"/>
            <a:ext cx="8431212" cy="6500241"/>
          </a:xfrm>
          <a:prstGeom prst="rect">
            <a:avLst/>
          </a:prstGeom>
          <a:noFill/>
          <a:ln w="9525">
            <a:noFill/>
            <a:miter lim="800000"/>
            <a:headEnd/>
            <a:tailEnd/>
          </a:ln>
        </p:spPr>
        <p:txBody>
          <a:bodyPr>
            <a:spAutoFit/>
          </a:bodyPr>
          <a:lstStyle/>
          <a:p>
            <a:pPr>
              <a:lnSpc>
                <a:spcPct val="110000"/>
              </a:lnSpc>
            </a:pPr>
            <a:r>
              <a:rPr lang="zh-CN" altLang="en-US" sz="2400" b="1" dirty="0">
                <a:solidFill>
                  <a:srgbClr val="3333FF"/>
                </a:solidFill>
              </a:rPr>
              <a:t>案例：</a:t>
            </a:r>
            <a:r>
              <a:rPr lang="zh-CN" altLang="en-US" sz="2400" b="1" dirty="0"/>
              <a:t>体育课上，小朋友在老师的指导下在操场上玩“老狼老狼几点钟”的追逐游戏。活动前，老师已经带领孩子们做好了相关准备工作。活动中，幼儿被扮演老狼角色的王蒙定为追逐目标，不料在一次转身奔跑躲闪中，杨阳突然一下子失去平衡，摔倒在地，造成骨折。在场教师林晓立即与幼儿园保健医生为亮亮进行折肢固定，并送院治疗。但事后，杨阳的家长还是向幼儿园和王蒙的家长提出损害索赔。幼儿园认为这是体育活动中的意外，不应负法律责任；王蒙的家长则认为王蒙追逐杨阳是正常教学活动中的合理行为，是杨阳自己失去平衡跌倒的，王蒙无过错，也不应承担责任。　　　</a:t>
            </a:r>
            <a:r>
              <a:rPr lang="zh-CN" altLang="en-US" sz="2400" dirty="0"/>
              <a:t>　</a:t>
            </a:r>
          </a:p>
          <a:p>
            <a:pPr>
              <a:lnSpc>
                <a:spcPct val="135000"/>
              </a:lnSpc>
            </a:pPr>
            <a:endParaRPr lang="zh-CN" altLang="en-US" sz="2400" dirty="0"/>
          </a:p>
          <a:p>
            <a:endParaRPr lang="zh-CN" altLang="en-US" sz="2400" dirty="0"/>
          </a:p>
          <a:p>
            <a:endParaRPr lang="zh-CN" altLang="en-US" sz="2400" dirty="0"/>
          </a:p>
          <a:p>
            <a:endParaRPr lang="zh-CN" altLang="en-US" sz="2400" dirty="0"/>
          </a:p>
          <a:p>
            <a:endParaRPr lang="zh-CN" altLang="en-US" sz="2400" dirty="0"/>
          </a:p>
          <a:p>
            <a:endParaRPr lang="zh-CN" altLang="en-US" sz="2400" dirty="0"/>
          </a:p>
        </p:txBody>
      </p:sp>
      <p:sp>
        <p:nvSpPr>
          <p:cNvPr id="49163" name="Text Box 19"/>
          <p:cNvSpPr txBox="1">
            <a:spLocks noChangeArrowheads="1"/>
          </p:cNvSpPr>
          <p:nvPr/>
        </p:nvSpPr>
        <p:spPr bwMode="auto">
          <a:xfrm>
            <a:off x="58738" y="-26988"/>
            <a:ext cx="8566150" cy="701676"/>
          </a:xfrm>
          <a:prstGeom prst="rect">
            <a:avLst/>
          </a:prstGeom>
          <a:noFill/>
          <a:ln w="9525">
            <a:noFill/>
            <a:miter lim="800000"/>
            <a:headEnd/>
            <a:tailEnd/>
          </a:ln>
        </p:spPr>
        <p:txBody>
          <a:bodyPr wrap="none">
            <a:spAutoFit/>
          </a:bodyPr>
          <a:lstStyle/>
          <a:p>
            <a:r>
              <a:rPr lang="zh-CN" altLang="en-US" sz="4000">
                <a:solidFill>
                  <a:schemeClr val="bg1"/>
                </a:solidFill>
                <a:latin typeface="隶书" pitchFamily="49" charset="-122"/>
                <a:ea typeface="隶书" pitchFamily="49" charset="-122"/>
              </a:rPr>
              <a:t>第十章 幼儿教育中的安全与法律责任</a:t>
            </a:r>
          </a:p>
        </p:txBody>
      </p:sp>
      <p:sp>
        <p:nvSpPr>
          <p:cNvPr id="49164" name="AutoShape 12"/>
          <p:cNvSpPr>
            <a:spLocks noChangeArrowheads="1"/>
          </p:cNvSpPr>
          <p:nvPr/>
        </p:nvSpPr>
        <p:spPr bwMode="auto">
          <a:xfrm>
            <a:off x="236538" y="958850"/>
            <a:ext cx="2933700"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400" dirty="0">
                <a:ea typeface="黑体" pitchFamily="2" charset="-122"/>
              </a:rPr>
              <a:t>（四）意外伤害</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5017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5018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5018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5018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5018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5018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5018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50186" name="Text Box 15"/>
          <p:cNvSpPr txBox="1">
            <a:spLocks noChangeArrowheads="1"/>
          </p:cNvSpPr>
          <p:nvPr/>
        </p:nvSpPr>
        <p:spPr bwMode="auto">
          <a:xfrm>
            <a:off x="336550" y="925513"/>
            <a:ext cx="8456613" cy="7109639"/>
          </a:xfrm>
          <a:prstGeom prst="rect">
            <a:avLst/>
          </a:prstGeom>
          <a:noFill/>
          <a:ln w="9525">
            <a:noFill/>
            <a:miter lim="800000"/>
            <a:headEnd/>
            <a:tailEnd/>
          </a:ln>
        </p:spPr>
        <p:txBody>
          <a:bodyPr>
            <a:spAutoFit/>
          </a:bodyPr>
          <a:lstStyle/>
          <a:p>
            <a:r>
              <a:rPr lang="zh-CN" altLang="en-US" sz="2400" b="1" dirty="0"/>
              <a:t>分析点评</a:t>
            </a:r>
            <a:r>
              <a:rPr lang="zh-CN" altLang="en-US" sz="2400" b="1" dirty="0" smtClean="0"/>
              <a:t>：园内</a:t>
            </a:r>
            <a:r>
              <a:rPr lang="zh-CN" altLang="en-US" sz="2400" b="1" dirty="0" smtClean="0">
                <a:latin typeface="+mn-ea"/>
              </a:rPr>
              <a:t>游戏，孩子自己玩耍失衡，骨折不怪老师。根据</a:t>
            </a:r>
            <a:r>
              <a:rPr lang="en-US" altLang="zh-CN" sz="2400" b="1" dirty="0" smtClean="0">
                <a:latin typeface="+mn-ea"/>
              </a:rPr>
              <a:t>《</a:t>
            </a:r>
            <a:r>
              <a:rPr lang="zh-CN" altLang="en-US" sz="2400" b="1" dirty="0" smtClean="0">
                <a:latin typeface="+mn-ea"/>
              </a:rPr>
              <a:t>最高人民法院关于贯彻执行</a:t>
            </a:r>
            <a:r>
              <a:rPr lang="en-US" altLang="zh-CN" sz="2400" b="1" dirty="0" smtClean="0">
                <a:latin typeface="+mn-ea"/>
              </a:rPr>
              <a:t>(</a:t>
            </a:r>
            <a:r>
              <a:rPr lang="zh-CN" altLang="en-US" sz="2400" b="1" dirty="0" smtClean="0">
                <a:latin typeface="+mn-ea"/>
              </a:rPr>
              <a:t>中华人民共和国民法通则</a:t>
            </a:r>
            <a:r>
              <a:rPr lang="en-US" altLang="zh-CN" sz="2400" b="1" dirty="0" smtClean="0">
                <a:latin typeface="+mn-ea"/>
              </a:rPr>
              <a:t>)</a:t>
            </a:r>
            <a:r>
              <a:rPr lang="zh-CN" altLang="en-US" sz="2400" b="1" dirty="0" smtClean="0">
                <a:latin typeface="+mn-ea"/>
              </a:rPr>
              <a:t>若干问题的意见</a:t>
            </a:r>
            <a:r>
              <a:rPr lang="en-US" altLang="zh-CN" sz="2400" b="1" dirty="0" smtClean="0">
                <a:latin typeface="+mn-ea"/>
              </a:rPr>
              <a:t>(</a:t>
            </a:r>
            <a:r>
              <a:rPr lang="zh-CN" altLang="en-US" sz="2400" b="1" dirty="0" smtClean="0">
                <a:latin typeface="+mn-ea"/>
              </a:rPr>
              <a:t>试行</a:t>
            </a:r>
            <a:r>
              <a:rPr lang="en-US" altLang="zh-CN" sz="2400" b="1" dirty="0" smtClean="0">
                <a:latin typeface="+mn-ea"/>
              </a:rPr>
              <a:t>)》</a:t>
            </a:r>
            <a:r>
              <a:rPr lang="zh-CN" altLang="en-US" sz="2400" b="1" dirty="0" smtClean="0">
                <a:latin typeface="+mn-ea"/>
              </a:rPr>
              <a:t>第一百六十条和</a:t>
            </a:r>
            <a:r>
              <a:rPr lang="en-US" altLang="zh-CN" sz="2400" b="1" dirty="0" smtClean="0">
                <a:latin typeface="+mn-ea"/>
              </a:rPr>
              <a:t>《</a:t>
            </a:r>
            <a:r>
              <a:rPr lang="zh-CN" altLang="en-US" sz="2400" b="1" dirty="0" smtClean="0">
                <a:latin typeface="+mn-ea"/>
              </a:rPr>
              <a:t>最高人民法院关于审理人身损害赔偿案件适用法律若干问题的解释</a:t>
            </a:r>
            <a:r>
              <a:rPr lang="en-US" altLang="zh-CN" sz="2400" b="1" dirty="0" smtClean="0">
                <a:latin typeface="+mn-ea"/>
              </a:rPr>
              <a:t>》</a:t>
            </a:r>
            <a:r>
              <a:rPr lang="zh-CN" altLang="en-US" sz="2400" b="1" dirty="0" smtClean="0">
                <a:latin typeface="+mn-ea"/>
              </a:rPr>
              <a:t>第七条关于对幼儿园伤害事故过错责任的规定，本事故中，亮亮受损害的事实存在，但教师、王蒙均无过错，并不存在违法行为。原因是：教师对体育游戏组织合理，活动前检查清理了场地，对幼儿服装也作了检查整理；所选活动内容符合幼儿身心发展的年龄特点，没有超出幼儿的现有运动水平；游戏前安排了适当的准备活动，对游戏玩法和注意事项作了详细说明，游戏进行时一直在旁看护；运动场地也合乎规格。而王蒙也并无违反体育游戏规则，没有故意伤害杨阳。根据民事责任的归责原则中的过错责任原则，任课教师和王蒙都无需承担责任，杨阳的跌倒纯属意外。</a:t>
            </a:r>
            <a:endParaRPr lang="zh-CN" altLang="en-US" sz="2400" b="1" dirty="0">
              <a:latin typeface="+mn-ea"/>
            </a:endParaRPr>
          </a:p>
          <a:p>
            <a:endParaRPr lang="zh-CN" altLang="en-US" sz="2400" dirty="0"/>
          </a:p>
          <a:p>
            <a:endParaRPr lang="zh-CN" altLang="en-US" sz="2400" dirty="0"/>
          </a:p>
          <a:p>
            <a:endParaRPr lang="zh-CN" altLang="en-US" sz="2400" dirty="0"/>
          </a:p>
          <a:p>
            <a:endParaRPr lang="zh-CN" altLang="en-US" sz="2400" dirty="0"/>
          </a:p>
          <a:p>
            <a:endParaRPr lang="zh-CN" altLang="en-US" sz="2400" dirty="0"/>
          </a:p>
        </p:txBody>
      </p:sp>
      <p:sp>
        <p:nvSpPr>
          <p:cNvPr id="50187"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5120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5120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5120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5120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5120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5120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5120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51210" name="Text Box 15"/>
          <p:cNvSpPr txBox="1">
            <a:spLocks noChangeArrowheads="1"/>
          </p:cNvSpPr>
          <p:nvPr/>
        </p:nvSpPr>
        <p:spPr bwMode="auto">
          <a:xfrm>
            <a:off x="385763" y="873125"/>
            <a:ext cx="8302625" cy="6924973"/>
          </a:xfrm>
          <a:prstGeom prst="rect">
            <a:avLst/>
          </a:prstGeom>
          <a:noFill/>
          <a:ln w="9525">
            <a:noFill/>
            <a:miter lim="800000"/>
            <a:headEnd/>
            <a:tailEnd/>
          </a:ln>
        </p:spPr>
        <p:txBody>
          <a:bodyPr>
            <a:spAutoFit/>
          </a:bodyPr>
          <a:lstStyle/>
          <a:p>
            <a:pPr>
              <a:lnSpc>
                <a:spcPct val="135000"/>
              </a:lnSpc>
            </a:pPr>
            <a:r>
              <a:rPr lang="zh-CN" altLang="en-US" sz="2400" b="1" dirty="0">
                <a:latin typeface="+mn-ea"/>
              </a:rPr>
              <a:t>       至于幼儿园方面，也可依据</a:t>
            </a:r>
            <a:r>
              <a:rPr lang="en-US" altLang="zh-CN" sz="2400" b="1" dirty="0">
                <a:latin typeface="+mn-ea"/>
              </a:rPr>
              <a:t>《</a:t>
            </a:r>
            <a:r>
              <a:rPr lang="zh-CN" altLang="en-US" sz="2400" b="1" dirty="0">
                <a:latin typeface="+mn-ea"/>
              </a:rPr>
              <a:t>学生伤害事故处理办法</a:t>
            </a:r>
            <a:r>
              <a:rPr lang="en-US" altLang="zh-CN" sz="2400" b="1" dirty="0">
                <a:latin typeface="+mn-ea"/>
              </a:rPr>
              <a:t>》</a:t>
            </a:r>
            <a:r>
              <a:rPr lang="zh-CN" altLang="en-US" sz="2400" b="1" dirty="0">
                <a:latin typeface="+mn-ea"/>
              </a:rPr>
              <a:t>第十二条第</a:t>
            </a:r>
            <a:r>
              <a:rPr lang="en-US" altLang="zh-CN" sz="2400" b="1" dirty="0">
                <a:latin typeface="+mn-ea"/>
              </a:rPr>
              <a:t>(</a:t>
            </a:r>
            <a:r>
              <a:rPr lang="zh-CN" altLang="en-US" sz="2400" b="1" dirty="0">
                <a:latin typeface="+mn-ea"/>
              </a:rPr>
              <a:t>五</a:t>
            </a:r>
            <a:r>
              <a:rPr lang="en-US" altLang="zh-CN" sz="2400" b="1" dirty="0">
                <a:latin typeface="+mn-ea"/>
              </a:rPr>
              <a:t>)</a:t>
            </a:r>
            <a:r>
              <a:rPr lang="zh-CN" altLang="en-US" sz="2400" b="1" dirty="0">
                <a:latin typeface="+mn-ea"/>
              </a:rPr>
              <a:t>项“在对抗性或者具有风险性体育竞赛活动中发生意外伤害的”学生伤害事故，事发前，学校已履行相应的职责，而且履行的职责并无不当之处，学校无法律责任的规定而免除民事责任。</a:t>
            </a:r>
          </a:p>
          <a:p>
            <a:pPr>
              <a:lnSpc>
                <a:spcPct val="135000"/>
              </a:lnSpc>
            </a:pPr>
            <a:r>
              <a:rPr lang="zh-CN" altLang="en-US" sz="2400" b="1" dirty="0">
                <a:latin typeface="+mn-ea"/>
              </a:rPr>
              <a:t>　　总而言之，在这起事故中，造成幼儿伤害的因素是幼儿动作突然失去平衡，这是幼儿园及教师在主观上不能预见、不能避免的，所以幼儿园无法律责任，亮亮及其监护人所提出的损害赔偿主张没有法律依据，损失依法应由其自行承担。</a:t>
            </a:r>
          </a:p>
          <a:p>
            <a:pPr>
              <a:lnSpc>
                <a:spcPct val="135000"/>
              </a:lnSpc>
            </a:pPr>
            <a:endParaRPr lang="zh-CN" altLang="en-US" sz="2400" dirty="0">
              <a:solidFill>
                <a:srgbClr val="3333FF"/>
              </a:solidFill>
            </a:endParaRPr>
          </a:p>
          <a:p>
            <a:endParaRPr lang="zh-CN" altLang="en-US" sz="2400" dirty="0"/>
          </a:p>
          <a:p>
            <a:endParaRPr lang="zh-CN" altLang="en-US" sz="2400" dirty="0"/>
          </a:p>
          <a:p>
            <a:endParaRPr lang="zh-CN" altLang="en-US" sz="2400" dirty="0"/>
          </a:p>
          <a:p>
            <a:endParaRPr lang="zh-CN" altLang="en-US" sz="2400" dirty="0"/>
          </a:p>
          <a:p>
            <a:endParaRPr lang="zh-CN" altLang="en-US" sz="2400" dirty="0"/>
          </a:p>
        </p:txBody>
      </p:sp>
      <p:sp>
        <p:nvSpPr>
          <p:cNvPr id="51211"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5222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5222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5222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5223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5223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5223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5223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52234" name="Text Box 15"/>
          <p:cNvSpPr txBox="1">
            <a:spLocks noChangeArrowheads="1"/>
          </p:cNvSpPr>
          <p:nvPr/>
        </p:nvSpPr>
        <p:spPr bwMode="auto">
          <a:xfrm>
            <a:off x="579438" y="2170113"/>
            <a:ext cx="8047037" cy="457200"/>
          </a:xfrm>
          <a:prstGeom prst="rect">
            <a:avLst/>
          </a:prstGeom>
          <a:noFill/>
          <a:ln w="9525">
            <a:noFill/>
            <a:miter lim="800000"/>
            <a:headEnd/>
            <a:tailEnd/>
          </a:ln>
        </p:spPr>
        <p:txBody>
          <a:bodyPr>
            <a:spAutoFit/>
          </a:bodyPr>
          <a:lstStyle/>
          <a:p>
            <a:r>
              <a:rPr lang="zh-CN" altLang="en-US" sz="2400"/>
              <a:t>       </a:t>
            </a:r>
          </a:p>
        </p:txBody>
      </p:sp>
      <p:sp>
        <p:nvSpPr>
          <p:cNvPr id="52235" name="Text Box 19"/>
          <p:cNvSpPr txBox="1">
            <a:spLocks noChangeArrowheads="1"/>
          </p:cNvSpPr>
          <p:nvPr/>
        </p:nvSpPr>
        <p:spPr bwMode="auto">
          <a:xfrm>
            <a:off x="0" y="0"/>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endParaRPr lang="en-US" altLang="zh-CN" sz="4000" dirty="0">
              <a:solidFill>
                <a:schemeClr val="bg1"/>
              </a:solidFill>
              <a:latin typeface="隶书" pitchFamily="49" charset="-122"/>
              <a:ea typeface="隶书" pitchFamily="49" charset="-122"/>
            </a:endParaRPr>
          </a:p>
        </p:txBody>
      </p:sp>
      <p:sp>
        <p:nvSpPr>
          <p:cNvPr id="52236" name="Freeform 12"/>
          <p:cNvSpPr>
            <a:spLocks/>
          </p:cNvSpPr>
          <p:nvPr/>
        </p:nvSpPr>
        <p:spPr bwMode="auto">
          <a:xfrm>
            <a:off x="1123950" y="2622550"/>
            <a:ext cx="6624638" cy="2379663"/>
          </a:xfrm>
          <a:custGeom>
            <a:avLst/>
            <a:gdLst>
              <a:gd name="T0" fmla="*/ 3292579 w 5034"/>
              <a:gd name="T1" fmla="*/ 0 h 1908"/>
              <a:gd name="T2" fmla="*/ 1927909 w 5034"/>
              <a:gd name="T3" fmla="*/ 477679 h 1908"/>
              <a:gd name="T4" fmla="*/ 2346390 w 5034"/>
              <a:gd name="T5" fmla="*/ 477679 h 1908"/>
              <a:gd name="T6" fmla="*/ 0 w 5034"/>
              <a:gd name="T7" fmla="*/ 2379663 h 1908"/>
              <a:gd name="T8" fmla="*/ 6624638 w 5034"/>
              <a:gd name="T9" fmla="*/ 2379663 h 1908"/>
              <a:gd name="T10" fmla="*/ 4249296 w 5034"/>
              <a:gd name="T11" fmla="*/ 477679 h 1908"/>
              <a:gd name="T12" fmla="*/ 4754631 w 5034"/>
              <a:gd name="T13" fmla="*/ 492645 h 1908"/>
              <a:gd name="T14" fmla="*/ 3292579 w 5034"/>
              <a:gd name="T15" fmla="*/ 0 h 1908"/>
              <a:gd name="T16" fmla="*/ 0 60000 65536"/>
              <a:gd name="T17" fmla="*/ 0 60000 65536"/>
              <a:gd name="T18" fmla="*/ 0 60000 65536"/>
              <a:gd name="T19" fmla="*/ 0 60000 65536"/>
              <a:gd name="T20" fmla="*/ 0 60000 65536"/>
              <a:gd name="T21" fmla="*/ 0 60000 65536"/>
              <a:gd name="T22" fmla="*/ 0 60000 65536"/>
              <a:gd name="T23" fmla="*/ 0 60000 65536"/>
              <a:gd name="T24" fmla="*/ 0 w 5034"/>
              <a:gd name="T25" fmla="*/ 0 h 1908"/>
              <a:gd name="T26" fmla="*/ 5034 w 5034"/>
              <a:gd name="T27" fmla="*/ 1908 h 19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gs>
              <a:gs pos="100000">
                <a:srgbClr val="FFFFFF">
                  <a:alpha val="0"/>
                </a:srgbClr>
              </a:gs>
            </a:gsLst>
            <a:lin ang="5400000" scaled="1"/>
          </a:gradFill>
          <a:ln w="9525">
            <a:noFill/>
            <a:round/>
            <a:headEnd/>
            <a:tailEnd/>
          </a:ln>
        </p:spPr>
        <p:txBody>
          <a:bodyPr wrap="none" anchor="ctr"/>
          <a:lstStyle/>
          <a:p>
            <a:endParaRPr lang="zh-CN" altLang="en-US"/>
          </a:p>
        </p:txBody>
      </p:sp>
      <p:sp>
        <p:nvSpPr>
          <p:cNvPr id="53261" name="AutoShape 13"/>
          <p:cNvSpPr>
            <a:spLocks noChangeArrowheads="1"/>
          </p:cNvSpPr>
          <p:nvPr/>
        </p:nvSpPr>
        <p:spPr bwMode="auto">
          <a:xfrm>
            <a:off x="1671638" y="1897063"/>
            <a:ext cx="5497512" cy="742950"/>
          </a:xfrm>
          <a:prstGeom prst="roundRect">
            <a:avLst>
              <a:gd name="adj" fmla="val 50000"/>
            </a:avLst>
          </a:prstGeom>
          <a:solidFill>
            <a:srgbClr val="FFCCCC"/>
          </a:solidFill>
          <a:ln w="19050">
            <a:noFill/>
            <a:round/>
            <a:headEnd/>
            <a:tailEnd/>
          </a:ln>
          <a:effectLst>
            <a:outerShdw sy="-50000" kx="-2453608" rotWithShape="0">
              <a:srgbClr val="008080">
                <a:alpha val="50000"/>
              </a:srgbClr>
            </a:outerShdw>
          </a:effectLst>
        </p:spPr>
        <p:txBody>
          <a:bodyPr wrap="none" anchor="ctr"/>
          <a:lstStyle/>
          <a:p>
            <a:pPr algn="ctr" latinLnBrk="1">
              <a:buFont typeface="Wingdings" pitchFamily="2" charset="2"/>
              <a:buNone/>
              <a:defRPr/>
            </a:pPr>
            <a:r>
              <a:rPr lang="zh-CN" altLang="en-US" sz="2400" dirty="0">
                <a:ea typeface="黑体" pitchFamily="2" charset="-122"/>
              </a:rPr>
              <a:t>（一）幼儿园事故发生原因</a:t>
            </a:r>
          </a:p>
        </p:txBody>
      </p:sp>
      <p:sp>
        <p:nvSpPr>
          <p:cNvPr id="52238" name="AutoShape 14"/>
          <p:cNvSpPr>
            <a:spLocks noChangeArrowheads="1"/>
          </p:cNvSpPr>
          <p:nvPr/>
        </p:nvSpPr>
        <p:spPr bwMode="auto">
          <a:xfrm>
            <a:off x="382588" y="5287963"/>
            <a:ext cx="1557337" cy="560387"/>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a:t>制度问题</a:t>
            </a:r>
          </a:p>
        </p:txBody>
      </p:sp>
      <p:sp>
        <p:nvSpPr>
          <p:cNvPr id="52239" name="AutoShape 15"/>
          <p:cNvSpPr>
            <a:spLocks noChangeArrowheads="1"/>
          </p:cNvSpPr>
          <p:nvPr/>
        </p:nvSpPr>
        <p:spPr bwMode="auto">
          <a:xfrm>
            <a:off x="2322513" y="5297488"/>
            <a:ext cx="1617662" cy="560387"/>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a:t>设备问题 </a:t>
            </a:r>
          </a:p>
        </p:txBody>
      </p:sp>
      <p:sp>
        <p:nvSpPr>
          <p:cNvPr id="52240" name="AutoShape 16"/>
          <p:cNvSpPr>
            <a:spLocks noChangeArrowheads="1"/>
          </p:cNvSpPr>
          <p:nvPr/>
        </p:nvSpPr>
        <p:spPr bwMode="auto">
          <a:xfrm>
            <a:off x="4298950" y="5251450"/>
            <a:ext cx="1970088" cy="560388"/>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a:t>教学管理问题 </a:t>
            </a:r>
          </a:p>
        </p:txBody>
      </p:sp>
      <p:sp>
        <p:nvSpPr>
          <p:cNvPr id="52241" name="AutoShape 17"/>
          <p:cNvSpPr>
            <a:spLocks noChangeArrowheads="1"/>
          </p:cNvSpPr>
          <p:nvPr/>
        </p:nvSpPr>
        <p:spPr bwMode="auto">
          <a:xfrm>
            <a:off x="6718300" y="5254625"/>
            <a:ext cx="2155825" cy="560388"/>
          </a:xfrm>
          <a:prstGeom prst="roundRect">
            <a:avLst>
              <a:gd name="adj" fmla="val 50000"/>
            </a:avLst>
          </a:prstGeom>
          <a:solidFill>
            <a:srgbClr val="FFFF99">
              <a:alpha val="34901"/>
            </a:srgbClr>
          </a:solidFill>
          <a:ln w="9525">
            <a:round/>
            <a:headEnd/>
            <a:tailEnd/>
          </a:ln>
          <a:scene3d>
            <a:camera prst="legacyObliqueTopLeft"/>
            <a:lightRig rig="legacyFlat3" dir="t"/>
          </a:scene3d>
          <a:sp3d extrusionH="430200" prstMaterial="legacyMatte">
            <a:bevelT w="13500" h="13500" prst="angle"/>
            <a:bevelB w="13500" h="13500" prst="angle"/>
            <a:extrusionClr>
              <a:srgbClr val="FFFF99"/>
            </a:extrusionClr>
          </a:sp3d>
        </p:spPr>
        <p:txBody>
          <a:bodyPr wrap="none" anchor="ctr">
            <a:flatTx/>
          </a:bodyPr>
          <a:lstStyle/>
          <a:p>
            <a:pPr algn="ctr" latinLnBrk="1"/>
            <a:r>
              <a:rPr lang="zh-CN" altLang="en-US" sz="2400" b="1"/>
              <a:t>儿童自身问题</a:t>
            </a:r>
            <a:r>
              <a:rPr lang="zh-CN" altLang="en-US"/>
              <a:t> </a:t>
            </a:r>
          </a:p>
        </p:txBody>
      </p:sp>
      <p:sp>
        <p:nvSpPr>
          <p:cNvPr id="52242" name="AutoShape 18"/>
          <p:cNvSpPr>
            <a:spLocks noChangeArrowheads="1"/>
          </p:cNvSpPr>
          <p:nvPr/>
        </p:nvSpPr>
        <p:spPr bwMode="auto">
          <a:xfrm>
            <a:off x="206375" y="890588"/>
            <a:ext cx="5610225" cy="647700"/>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a:ea typeface="黑体" pitchFamily="2" charset="-122"/>
            </a:endParaRPr>
          </a:p>
          <a:p>
            <a:pPr algn="ctr" latinLnBrk="1"/>
            <a:r>
              <a:rPr lang="zh-CN" altLang="en-US" sz="2800" b="1">
                <a:ea typeface="黑体" pitchFamily="2" charset="-122"/>
              </a:rPr>
              <a:t>二、幼儿园事故原因及防范措施</a:t>
            </a:r>
          </a:p>
          <a:p>
            <a:pPr algn="ctr" latinLnBrk="1"/>
            <a:endParaRPr lang="zh-CN" altLang="en-US" sz="2800" b="1">
              <a:ea typeface="黑体" pitchFamily="2"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5325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5325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5325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5325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5325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5325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5325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53258" name="Text Box 15"/>
          <p:cNvSpPr txBox="1">
            <a:spLocks noChangeArrowheads="1"/>
          </p:cNvSpPr>
          <p:nvPr/>
        </p:nvSpPr>
        <p:spPr bwMode="auto">
          <a:xfrm>
            <a:off x="58738" y="0"/>
            <a:ext cx="9085262"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53259" name="Text Box 12"/>
          <p:cNvSpPr txBox="1">
            <a:spLocks noChangeArrowheads="1"/>
          </p:cNvSpPr>
          <p:nvPr/>
        </p:nvSpPr>
        <p:spPr bwMode="auto">
          <a:xfrm>
            <a:off x="193675" y="1430338"/>
            <a:ext cx="8707438" cy="4473575"/>
          </a:xfrm>
          <a:prstGeom prst="rect">
            <a:avLst/>
          </a:prstGeom>
          <a:noFill/>
          <a:ln w="9525">
            <a:noFill/>
            <a:miter lim="800000"/>
            <a:headEnd/>
            <a:tailEnd/>
          </a:ln>
        </p:spPr>
        <p:txBody>
          <a:bodyPr>
            <a:spAutoFit/>
          </a:bodyPr>
          <a:lstStyle/>
          <a:p>
            <a:endParaRPr lang="en-US" altLang="zh-CN" sz="2400" dirty="0"/>
          </a:p>
          <a:p>
            <a:endParaRPr lang="en-US" altLang="zh-CN" sz="2400" dirty="0"/>
          </a:p>
          <a:p>
            <a:endParaRPr lang="en-US" altLang="zh-CN" sz="2400" dirty="0"/>
          </a:p>
          <a:p>
            <a:endParaRPr lang="en-US" altLang="zh-CN" sz="2400" dirty="0"/>
          </a:p>
          <a:p>
            <a:endParaRPr lang="en-US" altLang="zh-CN" sz="2400" dirty="0"/>
          </a:p>
          <a:p>
            <a:endParaRPr lang="en-US" altLang="zh-CN" sz="2400" dirty="0"/>
          </a:p>
          <a:p>
            <a:endParaRPr lang="en-US" altLang="zh-CN" sz="2400" dirty="0"/>
          </a:p>
          <a:p>
            <a:endParaRPr lang="en-US" altLang="zh-CN" sz="2400" dirty="0"/>
          </a:p>
          <a:p>
            <a:endParaRPr lang="en-US" altLang="zh-CN" sz="2400" dirty="0"/>
          </a:p>
          <a:p>
            <a:endParaRPr lang="en-US" altLang="zh-CN" sz="2400" dirty="0"/>
          </a:p>
          <a:p>
            <a:endParaRPr lang="en-US" altLang="zh-CN" sz="2400" dirty="0"/>
          </a:p>
          <a:p>
            <a:r>
              <a:rPr lang="en-US" altLang="zh-CN" sz="2400" dirty="0"/>
              <a:t>      </a:t>
            </a:r>
            <a:endParaRPr lang="zh-CN" altLang="en-US" sz="2400"/>
          </a:p>
        </p:txBody>
      </p:sp>
      <p:sp>
        <p:nvSpPr>
          <p:cNvPr id="53260" name="AutoShape 12"/>
          <p:cNvSpPr>
            <a:spLocks noChangeArrowheads="1"/>
          </p:cNvSpPr>
          <p:nvPr/>
        </p:nvSpPr>
        <p:spPr bwMode="auto">
          <a:xfrm>
            <a:off x="346075" y="938213"/>
            <a:ext cx="682625" cy="5095875"/>
          </a:xfrm>
          <a:prstGeom prst="can">
            <a:avLst>
              <a:gd name="adj" fmla="val 186628"/>
            </a:avLst>
          </a:prstGeom>
          <a:solidFill>
            <a:srgbClr val="CC99FF"/>
          </a:solidFill>
          <a:ln w="9525">
            <a:noFill/>
            <a:round/>
            <a:headEnd/>
            <a:tailEnd/>
          </a:ln>
          <a:effectLst>
            <a:prstShdw prst="shdw17" dist="17961" dir="2700000">
              <a:srgbClr val="7A5C99"/>
            </a:prstShdw>
          </a:effectLst>
        </p:spPr>
        <p:txBody>
          <a:bodyPr wrap="none" anchor="ctr"/>
          <a:lstStyle/>
          <a:p>
            <a:pPr algn="ctr" latinLnBrk="1"/>
            <a:r>
              <a:rPr lang="zh-CN" altLang="en-US" sz="2400" dirty="0">
                <a:ea typeface="黑体" pitchFamily="2" charset="-122"/>
              </a:rPr>
              <a:t>（二）</a:t>
            </a:r>
          </a:p>
          <a:p>
            <a:pPr algn="ctr" latinLnBrk="1"/>
            <a:r>
              <a:rPr lang="zh-CN" altLang="en-US" sz="2400" dirty="0">
                <a:ea typeface="黑体" pitchFamily="2" charset="-122"/>
              </a:rPr>
              <a:t>幼</a:t>
            </a:r>
          </a:p>
          <a:p>
            <a:pPr algn="ctr" latinLnBrk="1"/>
            <a:r>
              <a:rPr lang="zh-CN" altLang="en-US" sz="2400" dirty="0">
                <a:ea typeface="黑体" pitchFamily="2" charset="-122"/>
              </a:rPr>
              <a:t>儿</a:t>
            </a:r>
          </a:p>
          <a:p>
            <a:pPr algn="ctr" latinLnBrk="1"/>
            <a:r>
              <a:rPr lang="zh-CN" altLang="en-US" sz="2400" dirty="0">
                <a:ea typeface="黑体" pitchFamily="2" charset="-122"/>
              </a:rPr>
              <a:t>园</a:t>
            </a:r>
          </a:p>
          <a:p>
            <a:pPr algn="ctr" latinLnBrk="1"/>
            <a:r>
              <a:rPr lang="zh-CN" altLang="en-US" sz="2400" dirty="0">
                <a:ea typeface="黑体" pitchFamily="2" charset="-122"/>
              </a:rPr>
              <a:t>事</a:t>
            </a:r>
          </a:p>
          <a:p>
            <a:pPr algn="ctr" latinLnBrk="1"/>
            <a:r>
              <a:rPr lang="zh-CN" altLang="en-US" sz="2400" dirty="0">
                <a:ea typeface="黑体" pitchFamily="2" charset="-122"/>
              </a:rPr>
              <a:t>故</a:t>
            </a:r>
          </a:p>
          <a:p>
            <a:pPr algn="ctr" latinLnBrk="1"/>
            <a:r>
              <a:rPr lang="zh-CN" altLang="en-US" sz="2400" dirty="0">
                <a:ea typeface="黑体" pitchFamily="2" charset="-122"/>
              </a:rPr>
              <a:t>防</a:t>
            </a:r>
          </a:p>
          <a:p>
            <a:pPr algn="ctr" latinLnBrk="1"/>
            <a:r>
              <a:rPr lang="zh-CN" altLang="en-US" sz="2400" dirty="0">
                <a:ea typeface="黑体" pitchFamily="2" charset="-122"/>
              </a:rPr>
              <a:t>范</a:t>
            </a:r>
          </a:p>
          <a:p>
            <a:pPr algn="ctr" latinLnBrk="1"/>
            <a:r>
              <a:rPr lang="zh-CN" altLang="en-US" sz="2400" dirty="0">
                <a:ea typeface="黑体" pitchFamily="2" charset="-122"/>
              </a:rPr>
              <a:t>措</a:t>
            </a:r>
          </a:p>
          <a:p>
            <a:pPr algn="ctr" latinLnBrk="1"/>
            <a:r>
              <a:rPr lang="zh-CN" altLang="en-US" sz="2400" dirty="0">
                <a:ea typeface="黑体" pitchFamily="2" charset="-122"/>
              </a:rPr>
              <a:t>施</a:t>
            </a:r>
          </a:p>
        </p:txBody>
      </p:sp>
      <p:sp>
        <p:nvSpPr>
          <p:cNvPr id="53261" name="AutoShape 13"/>
          <p:cNvSpPr>
            <a:spLocks/>
          </p:cNvSpPr>
          <p:nvPr/>
        </p:nvSpPr>
        <p:spPr bwMode="auto">
          <a:xfrm>
            <a:off x="1273175" y="1054100"/>
            <a:ext cx="231775" cy="5191125"/>
          </a:xfrm>
          <a:prstGeom prst="leftBrace">
            <a:avLst>
              <a:gd name="adj1" fmla="val 186644"/>
              <a:gd name="adj2" fmla="val 50000"/>
            </a:avLst>
          </a:prstGeom>
          <a:solidFill>
            <a:srgbClr val="FF99CC">
              <a:alpha val="87057"/>
            </a:srgbClr>
          </a:solidFill>
          <a:ln w="12700">
            <a:noFill/>
            <a:round/>
            <a:headEnd/>
            <a:tailEnd/>
          </a:ln>
          <a:effectLst>
            <a:prstShdw prst="shdw17" dist="17961" dir="2700000">
              <a:srgbClr val="995C7A"/>
            </a:prstShdw>
          </a:effectLst>
        </p:spPr>
        <p:txBody>
          <a:bodyPr wrap="none" anchor="ctr"/>
          <a:lstStyle/>
          <a:p>
            <a:endParaRPr lang="zh-CN" altLang="en-US"/>
          </a:p>
        </p:txBody>
      </p:sp>
      <p:sp>
        <p:nvSpPr>
          <p:cNvPr id="53262" name="AutoShape 14"/>
          <p:cNvSpPr>
            <a:spLocks noChangeArrowheads="1"/>
          </p:cNvSpPr>
          <p:nvPr/>
        </p:nvSpPr>
        <p:spPr bwMode="auto">
          <a:xfrm>
            <a:off x="1773238" y="1196975"/>
            <a:ext cx="6553200" cy="736600"/>
          </a:xfrm>
          <a:prstGeom prst="cube">
            <a:avLst>
              <a:gd name="adj" fmla="val 25000"/>
            </a:avLst>
          </a:prstGeom>
          <a:solidFill>
            <a:srgbClr val="FFCC99">
              <a:alpha val="79999"/>
            </a:srgbClr>
          </a:solidFill>
          <a:ln w="9525">
            <a:noFill/>
            <a:miter lim="800000"/>
            <a:headEnd/>
            <a:tailEnd/>
          </a:ln>
          <a:effectLst>
            <a:prstShdw prst="shdw17" dist="17961" dir="2700000">
              <a:srgbClr val="997A5C"/>
            </a:prstShdw>
          </a:effectLst>
        </p:spPr>
        <p:txBody>
          <a:bodyPr wrap="none" anchor="ctr"/>
          <a:lstStyle/>
          <a:p>
            <a:pPr algn="ctr"/>
            <a:r>
              <a:rPr lang="en-US" altLang="zh-CN" sz="2800" b="1" dirty="0" smtClean="0">
                <a:solidFill>
                  <a:srgbClr val="0000FF"/>
                </a:solidFill>
                <a:latin typeface="Calibri" pitchFamily="34" charset="0"/>
                <a:cs typeface="Times New Roman" pitchFamily="18" charset="0"/>
              </a:rPr>
              <a:t>1</a:t>
            </a:r>
            <a:r>
              <a:rPr lang="zh-CN" altLang="en-US" sz="2800" b="1" dirty="0" smtClean="0">
                <a:solidFill>
                  <a:srgbClr val="0000FF"/>
                </a:solidFill>
                <a:latin typeface="Calibri" pitchFamily="34" charset="0"/>
                <a:cs typeface="Times New Roman" pitchFamily="18" charset="0"/>
              </a:rPr>
              <a:t>、健全</a:t>
            </a:r>
            <a:r>
              <a:rPr lang="zh-CN" altLang="en-US" sz="2800" b="1" dirty="0">
                <a:solidFill>
                  <a:srgbClr val="0000FF"/>
                </a:solidFill>
                <a:latin typeface="Calibri" pitchFamily="34" charset="0"/>
                <a:cs typeface="Times New Roman" pitchFamily="18" charset="0"/>
              </a:rPr>
              <a:t>幼儿园规章制度。</a:t>
            </a:r>
          </a:p>
        </p:txBody>
      </p:sp>
      <p:sp>
        <p:nvSpPr>
          <p:cNvPr id="53263" name="AutoShape 15"/>
          <p:cNvSpPr>
            <a:spLocks noChangeArrowheads="1"/>
          </p:cNvSpPr>
          <p:nvPr/>
        </p:nvSpPr>
        <p:spPr bwMode="auto">
          <a:xfrm>
            <a:off x="1749425" y="2568575"/>
            <a:ext cx="6956425" cy="671513"/>
          </a:xfrm>
          <a:prstGeom prst="cube">
            <a:avLst>
              <a:gd name="adj" fmla="val 25000"/>
            </a:avLst>
          </a:prstGeom>
          <a:solidFill>
            <a:srgbClr val="FFCC99">
              <a:alpha val="79999"/>
            </a:srgbClr>
          </a:solidFill>
          <a:ln w="9525">
            <a:noFill/>
            <a:miter lim="800000"/>
            <a:headEnd/>
            <a:tailEnd/>
          </a:ln>
          <a:effectLst>
            <a:prstShdw prst="shdw17" dist="17961" dir="2700000">
              <a:srgbClr val="997A5C"/>
            </a:prstShdw>
          </a:effectLst>
        </p:spPr>
        <p:txBody>
          <a:bodyPr wrap="none" anchor="ctr"/>
          <a:lstStyle/>
          <a:p>
            <a:pPr algn="ctr"/>
            <a:r>
              <a:rPr lang="en-US" altLang="zh-CN" sz="2800" b="1" dirty="0" smtClean="0">
                <a:solidFill>
                  <a:srgbClr val="0000FF"/>
                </a:solidFill>
                <a:latin typeface="宋体" charset="-122"/>
                <a:cs typeface="Times New Roman" pitchFamily="18" charset="0"/>
              </a:rPr>
              <a:t>2</a:t>
            </a:r>
            <a:r>
              <a:rPr lang="zh-CN" altLang="en-US" sz="2800" b="1" dirty="0" smtClean="0">
                <a:solidFill>
                  <a:srgbClr val="0000FF"/>
                </a:solidFill>
                <a:latin typeface="宋体" charset="-122"/>
                <a:cs typeface="Times New Roman" pitchFamily="18" charset="0"/>
              </a:rPr>
              <a:t>、加强</a:t>
            </a:r>
            <a:r>
              <a:rPr lang="zh-CN" altLang="en-US" sz="2800" b="1" dirty="0">
                <a:solidFill>
                  <a:srgbClr val="0000FF"/>
                </a:solidFill>
                <a:latin typeface="宋体" charset="-122"/>
                <a:cs typeface="Times New Roman" pitchFamily="18" charset="0"/>
              </a:rPr>
              <a:t>设备安全检修。</a:t>
            </a:r>
          </a:p>
        </p:txBody>
      </p:sp>
      <p:sp>
        <p:nvSpPr>
          <p:cNvPr id="53264" name="AutoShape 16"/>
          <p:cNvSpPr>
            <a:spLocks noChangeArrowheads="1"/>
          </p:cNvSpPr>
          <p:nvPr/>
        </p:nvSpPr>
        <p:spPr bwMode="auto">
          <a:xfrm>
            <a:off x="1792288" y="4618038"/>
            <a:ext cx="7119937" cy="1033462"/>
          </a:xfrm>
          <a:prstGeom prst="cube">
            <a:avLst>
              <a:gd name="adj" fmla="val 25000"/>
            </a:avLst>
          </a:prstGeom>
          <a:solidFill>
            <a:srgbClr val="FFCC99">
              <a:alpha val="79999"/>
            </a:srgbClr>
          </a:solidFill>
          <a:ln w="9525">
            <a:noFill/>
            <a:miter lim="800000"/>
            <a:headEnd/>
            <a:tailEnd/>
          </a:ln>
          <a:effectLst>
            <a:prstShdw prst="shdw17" dist="17961" dir="2700000">
              <a:srgbClr val="997A5C"/>
            </a:prstShdw>
          </a:effectLst>
        </p:spPr>
        <p:txBody>
          <a:bodyPr wrap="none" anchor="ctr"/>
          <a:lstStyle/>
          <a:p>
            <a:pPr algn="ctr"/>
            <a:endParaRPr lang="en-US" altLang="zh-CN" sz="2800" b="1" dirty="0">
              <a:solidFill>
                <a:srgbClr val="0000FF"/>
              </a:solidFill>
            </a:endParaRPr>
          </a:p>
          <a:p>
            <a:pPr algn="ctr"/>
            <a:r>
              <a:rPr lang="en-US" altLang="zh-CN" sz="2800" b="1" dirty="0" smtClean="0">
                <a:solidFill>
                  <a:srgbClr val="0000FF"/>
                </a:solidFill>
              </a:rPr>
              <a:t>4</a:t>
            </a:r>
            <a:r>
              <a:rPr lang="zh-CN" altLang="en-US" sz="2800" b="1" dirty="0" smtClean="0">
                <a:solidFill>
                  <a:srgbClr val="0000FF"/>
                </a:solidFill>
              </a:rPr>
              <a:t>、树立</a:t>
            </a:r>
            <a:r>
              <a:rPr lang="zh-CN" altLang="en-US" sz="2800" b="1" dirty="0">
                <a:solidFill>
                  <a:srgbClr val="0000FF"/>
                </a:solidFill>
              </a:rPr>
              <a:t>正确的儿童教育观，正确认识幼</a:t>
            </a:r>
          </a:p>
          <a:p>
            <a:pPr algn="ctr"/>
            <a:r>
              <a:rPr lang="zh-CN" altLang="en-US" sz="2800" b="1" dirty="0">
                <a:solidFill>
                  <a:srgbClr val="0000FF"/>
                </a:solidFill>
              </a:rPr>
              <a:t>儿在教育活动中的地位。</a:t>
            </a:r>
          </a:p>
          <a:p>
            <a:pPr algn="ctr"/>
            <a:endParaRPr lang="zh-CN" altLang="en-US" sz="2800" b="1" dirty="0">
              <a:solidFill>
                <a:srgbClr val="0000FF"/>
              </a:solidFill>
            </a:endParaRPr>
          </a:p>
        </p:txBody>
      </p:sp>
      <p:sp>
        <p:nvSpPr>
          <p:cNvPr id="53265" name="AutoShape 17"/>
          <p:cNvSpPr>
            <a:spLocks noChangeArrowheads="1"/>
          </p:cNvSpPr>
          <p:nvPr/>
        </p:nvSpPr>
        <p:spPr bwMode="auto">
          <a:xfrm>
            <a:off x="1795463" y="3576638"/>
            <a:ext cx="6861175" cy="723900"/>
          </a:xfrm>
          <a:prstGeom prst="cube">
            <a:avLst>
              <a:gd name="adj" fmla="val 25000"/>
            </a:avLst>
          </a:prstGeom>
          <a:solidFill>
            <a:srgbClr val="FFCC99">
              <a:alpha val="79999"/>
            </a:srgbClr>
          </a:solidFill>
          <a:ln w="9525">
            <a:noFill/>
            <a:miter lim="800000"/>
            <a:headEnd/>
            <a:tailEnd/>
          </a:ln>
          <a:effectLst>
            <a:prstShdw prst="shdw17" dist="17961" dir="2700000">
              <a:srgbClr val="997A5C"/>
            </a:prstShdw>
          </a:effectLst>
        </p:spPr>
        <p:txBody>
          <a:bodyPr wrap="none" anchor="ctr"/>
          <a:lstStyle/>
          <a:p>
            <a:pPr algn="ctr"/>
            <a:endParaRPr lang="en-US" altLang="zh-CN" sz="2800" b="1" dirty="0">
              <a:solidFill>
                <a:srgbClr val="0000FF"/>
              </a:solidFill>
            </a:endParaRPr>
          </a:p>
          <a:p>
            <a:pPr algn="ctr"/>
            <a:r>
              <a:rPr lang="en-US" altLang="zh-CN" sz="2800" b="1" dirty="0" smtClean="0">
                <a:solidFill>
                  <a:srgbClr val="0000FF"/>
                </a:solidFill>
              </a:rPr>
              <a:t>3</a:t>
            </a:r>
            <a:r>
              <a:rPr lang="zh-CN" altLang="en-US" sz="2800" b="1" dirty="0" smtClean="0">
                <a:solidFill>
                  <a:srgbClr val="0000FF"/>
                </a:solidFill>
              </a:rPr>
              <a:t>、依法</a:t>
            </a:r>
            <a:r>
              <a:rPr lang="zh-CN" altLang="en-US" sz="2800" b="1" dirty="0">
                <a:solidFill>
                  <a:srgbClr val="0000FF"/>
                </a:solidFill>
              </a:rPr>
              <a:t>规范幼儿园管理。</a:t>
            </a:r>
          </a:p>
          <a:p>
            <a:pPr algn="ctr"/>
            <a:endParaRPr lang="zh-CN" altLang="en-US" sz="2800" b="1" dirty="0">
              <a:solidFill>
                <a:srgbClr val="0000FF"/>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5427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5427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5427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5427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5427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5428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sp>
        <p:nvSpPr>
          <p:cNvPr id="54281" name="Text Box 15"/>
          <p:cNvSpPr txBox="1">
            <a:spLocks noChangeArrowheads="1"/>
          </p:cNvSpPr>
          <p:nvPr/>
        </p:nvSpPr>
        <p:spPr bwMode="auto">
          <a:xfrm>
            <a:off x="579438" y="2170113"/>
            <a:ext cx="8047037" cy="457200"/>
          </a:xfrm>
          <a:prstGeom prst="rect">
            <a:avLst/>
          </a:prstGeom>
          <a:noFill/>
          <a:ln w="9525">
            <a:noFill/>
            <a:miter lim="800000"/>
            <a:headEnd/>
            <a:tailEnd/>
          </a:ln>
        </p:spPr>
        <p:txBody>
          <a:bodyPr>
            <a:spAutoFit/>
          </a:bodyPr>
          <a:lstStyle/>
          <a:p>
            <a:r>
              <a:rPr lang="zh-CN" altLang="en-US" sz="2400"/>
              <a:t>       </a:t>
            </a:r>
          </a:p>
        </p:txBody>
      </p:sp>
      <p:sp>
        <p:nvSpPr>
          <p:cNvPr id="54282" name="Text Box 19"/>
          <p:cNvSpPr txBox="1">
            <a:spLocks noChangeArrowheads="1"/>
          </p:cNvSpPr>
          <p:nvPr/>
        </p:nvSpPr>
        <p:spPr bwMode="auto">
          <a:xfrm>
            <a:off x="0" y="0"/>
            <a:ext cx="6026150" cy="701675"/>
          </a:xfrm>
          <a:prstGeom prst="rect">
            <a:avLst/>
          </a:prstGeom>
          <a:noFill/>
          <a:ln w="9525">
            <a:noFill/>
            <a:miter lim="800000"/>
            <a:headEnd/>
            <a:tailEnd/>
          </a:ln>
        </p:spPr>
        <p:txBody>
          <a:bodyPr wrap="none">
            <a:spAutoFit/>
          </a:bodyPr>
          <a:lstStyle/>
          <a:p>
            <a:r>
              <a:rPr lang="zh-CN" altLang="en-US" sz="4000">
                <a:solidFill>
                  <a:schemeClr val="bg1"/>
                </a:solidFill>
                <a:latin typeface="隶书" pitchFamily="49" charset="-122"/>
                <a:ea typeface="隶书" pitchFamily="49" charset="-122"/>
              </a:rPr>
              <a:t>第九章 学前教育教师队伍</a:t>
            </a:r>
            <a:endParaRPr lang="en-US" altLang="zh-CN" sz="4000" dirty="0">
              <a:solidFill>
                <a:schemeClr val="bg1"/>
              </a:solidFill>
              <a:latin typeface="隶书" pitchFamily="49" charset="-122"/>
              <a:ea typeface="隶书" pitchFamily="49" charset="-122"/>
            </a:endParaRPr>
          </a:p>
        </p:txBody>
      </p:sp>
      <p:pic>
        <p:nvPicPr>
          <p:cNvPr id="5428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54284" name="Freeform 13"/>
          <p:cNvSpPr>
            <a:spLocks/>
          </p:cNvSpPr>
          <p:nvPr/>
        </p:nvSpPr>
        <p:spPr bwMode="auto">
          <a:xfrm>
            <a:off x="1071563" y="2662238"/>
            <a:ext cx="6624637" cy="2379662"/>
          </a:xfrm>
          <a:custGeom>
            <a:avLst/>
            <a:gdLst>
              <a:gd name="T0" fmla="*/ 3292579 w 5034"/>
              <a:gd name="T1" fmla="*/ 0 h 1908"/>
              <a:gd name="T2" fmla="*/ 1927909 w 5034"/>
              <a:gd name="T3" fmla="*/ 477679 h 1908"/>
              <a:gd name="T4" fmla="*/ 2346390 w 5034"/>
              <a:gd name="T5" fmla="*/ 477679 h 1908"/>
              <a:gd name="T6" fmla="*/ 0 w 5034"/>
              <a:gd name="T7" fmla="*/ 2379662 h 1908"/>
              <a:gd name="T8" fmla="*/ 6624637 w 5034"/>
              <a:gd name="T9" fmla="*/ 2379662 h 1908"/>
              <a:gd name="T10" fmla="*/ 4249295 w 5034"/>
              <a:gd name="T11" fmla="*/ 477679 h 1908"/>
              <a:gd name="T12" fmla="*/ 4754631 w 5034"/>
              <a:gd name="T13" fmla="*/ 492645 h 1908"/>
              <a:gd name="T14" fmla="*/ 3292579 w 5034"/>
              <a:gd name="T15" fmla="*/ 0 h 1908"/>
              <a:gd name="T16" fmla="*/ 0 60000 65536"/>
              <a:gd name="T17" fmla="*/ 0 60000 65536"/>
              <a:gd name="T18" fmla="*/ 0 60000 65536"/>
              <a:gd name="T19" fmla="*/ 0 60000 65536"/>
              <a:gd name="T20" fmla="*/ 0 60000 65536"/>
              <a:gd name="T21" fmla="*/ 0 60000 65536"/>
              <a:gd name="T22" fmla="*/ 0 60000 65536"/>
              <a:gd name="T23" fmla="*/ 0 60000 65536"/>
              <a:gd name="T24" fmla="*/ 0 w 5034"/>
              <a:gd name="T25" fmla="*/ 0 h 1908"/>
              <a:gd name="T26" fmla="*/ 5034 w 5034"/>
              <a:gd name="T27" fmla="*/ 1908 h 19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gs>
              <a:gs pos="100000">
                <a:srgbClr val="FFFFFF">
                  <a:alpha val="0"/>
                </a:srgbClr>
              </a:gs>
            </a:gsLst>
            <a:lin ang="5400000" scaled="1"/>
          </a:gradFill>
          <a:ln w="9525">
            <a:noFill/>
            <a:round/>
            <a:headEnd/>
            <a:tailEnd/>
          </a:ln>
        </p:spPr>
        <p:txBody>
          <a:bodyPr wrap="none" anchor="ctr"/>
          <a:lstStyle/>
          <a:p>
            <a:endParaRPr lang="zh-CN" altLang="en-US"/>
          </a:p>
        </p:txBody>
      </p:sp>
      <p:sp>
        <p:nvSpPr>
          <p:cNvPr id="55310" name="AutoShape 14"/>
          <p:cNvSpPr>
            <a:spLocks noChangeArrowheads="1"/>
          </p:cNvSpPr>
          <p:nvPr/>
        </p:nvSpPr>
        <p:spPr bwMode="auto">
          <a:xfrm>
            <a:off x="2143108" y="2000240"/>
            <a:ext cx="4414838" cy="614362"/>
          </a:xfrm>
          <a:prstGeom prst="roundRect">
            <a:avLst>
              <a:gd name="adj" fmla="val 50000"/>
            </a:avLst>
          </a:prstGeom>
          <a:solidFill>
            <a:srgbClr val="FFCCCC"/>
          </a:solidFill>
          <a:ln w="19050">
            <a:noFill/>
            <a:round/>
            <a:headEnd/>
            <a:tailEnd/>
          </a:ln>
          <a:effectLst>
            <a:outerShdw sy="-50000" kx="-2453608" rotWithShape="0">
              <a:srgbClr val="008080">
                <a:alpha val="50000"/>
              </a:srgbClr>
            </a:outerShdw>
          </a:effectLst>
        </p:spPr>
        <p:txBody>
          <a:bodyPr wrap="none" anchor="ctr"/>
          <a:lstStyle/>
          <a:p>
            <a:pPr algn="ctr" latinLnBrk="1">
              <a:buFont typeface="Wingdings" pitchFamily="2" charset="2"/>
              <a:buNone/>
              <a:defRPr/>
            </a:pPr>
            <a:r>
              <a:rPr lang="zh-CN" altLang="en-US" sz="2400" dirty="0">
                <a:ea typeface="黑体" pitchFamily="2" charset="-122"/>
              </a:rPr>
              <a:t>（一）幼儿园赔偿责任</a:t>
            </a:r>
          </a:p>
        </p:txBody>
      </p:sp>
      <p:sp>
        <p:nvSpPr>
          <p:cNvPr id="54286" name="Oval 15"/>
          <p:cNvSpPr>
            <a:spLocks noChangeArrowheads="1"/>
          </p:cNvSpPr>
          <p:nvPr/>
        </p:nvSpPr>
        <p:spPr bwMode="auto">
          <a:xfrm>
            <a:off x="6159500" y="4560888"/>
            <a:ext cx="1654175" cy="1473200"/>
          </a:xfrm>
          <a:prstGeom prst="ellipse">
            <a:avLst/>
          </a:prstGeom>
          <a:solidFill>
            <a:srgbClr val="FF00FF">
              <a:alpha val="41960"/>
            </a:srgbClr>
          </a:solidFill>
          <a:ln w="28575">
            <a:noFill/>
            <a:round/>
            <a:headEnd/>
            <a:tailEnd/>
          </a:ln>
        </p:spPr>
        <p:txBody>
          <a:bodyPr wrap="none" anchor="ctr"/>
          <a:lstStyle/>
          <a:p>
            <a:pPr algn="ctr" latinLnBrk="1"/>
            <a:r>
              <a:rPr kumimoji="1" lang="zh-CN" altLang="en-US" sz="2800" b="1">
                <a:latin typeface="Times New Roman" pitchFamily="18" charset="0"/>
                <a:ea typeface="楷体_GB2312" pitchFamily="49" charset="-122"/>
              </a:rPr>
              <a:t>免除责任</a:t>
            </a:r>
          </a:p>
        </p:txBody>
      </p:sp>
      <p:sp>
        <p:nvSpPr>
          <p:cNvPr id="54287" name="Oval 16"/>
          <p:cNvSpPr>
            <a:spLocks noChangeArrowheads="1"/>
          </p:cNvSpPr>
          <p:nvPr/>
        </p:nvSpPr>
        <p:spPr bwMode="auto">
          <a:xfrm>
            <a:off x="3551238" y="4586288"/>
            <a:ext cx="1474787" cy="1473200"/>
          </a:xfrm>
          <a:prstGeom prst="ellipse">
            <a:avLst/>
          </a:prstGeom>
          <a:solidFill>
            <a:srgbClr val="CCCCFF"/>
          </a:solidFill>
          <a:ln w="28575">
            <a:noFill/>
            <a:round/>
            <a:headEnd/>
            <a:tailEnd/>
          </a:ln>
        </p:spPr>
        <p:txBody>
          <a:bodyPr wrap="none" anchor="ctr"/>
          <a:lstStyle/>
          <a:p>
            <a:pPr algn="ctr"/>
            <a:r>
              <a:rPr kumimoji="1" lang="zh-CN" altLang="en-US" sz="2800" b="1">
                <a:latin typeface="Times New Roman" pitchFamily="18" charset="0"/>
                <a:ea typeface="楷体_GB2312" pitchFamily="49" charset="-122"/>
              </a:rPr>
              <a:t>部分责任</a:t>
            </a:r>
          </a:p>
        </p:txBody>
      </p:sp>
      <p:sp>
        <p:nvSpPr>
          <p:cNvPr id="54288" name="Oval 17"/>
          <p:cNvSpPr>
            <a:spLocks noChangeArrowheads="1"/>
          </p:cNvSpPr>
          <p:nvPr/>
        </p:nvSpPr>
        <p:spPr bwMode="auto">
          <a:xfrm>
            <a:off x="1235075" y="4548188"/>
            <a:ext cx="1655763" cy="1473200"/>
          </a:xfrm>
          <a:prstGeom prst="ellipse">
            <a:avLst/>
          </a:prstGeom>
          <a:solidFill>
            <a:srgbClr val="CCFF66">
              <a:alpha val="34117"/>
            </a:srgbClr>
          </a:solidFill>
          <a:ln w="28575">
            <a:noFill/>
            <a:round/>
            <a:headEnd/>
            <a:tailEnd/>
          </a:ln>
        </p:spPr>
        <p:txBody>
          <a:bodyPr wrap="none" anchor="ctr"/>
          <a:lstStyle/>
          <a:p>
            <a:pPr algn="ctr" latinLnBrk="1"/>
            <a:r>
              <a:rPr lang="zh-CN" altLang="en-US" sz="2800" b="1">
                <a:ea typeface="楷体_GB2312" pitchFamily="49" charset="-122"/>
              </a:rPr>
              <a:t>完全责任</a:t>
            </a:r>
          </a:p>
        </p:txBody>
      </p:sp>
      <p:sp>
        <p:nvSpPr>
          <p:cNvPr id="54289" name="Text Box 19"/>
          <p:cNvSpPr txBox="1">
            <a:spLocks noChangeArrowheads="1"/>
          </p:cNvSpPr>
          <p:nvPr/>
        </p:nvSpPr>
        <p:spPr bwMode="auto">
          <a:xfrm>
            <a:off x="0" y="0"/>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endParaRPr lang="en-US" altLang="zh-CN" sz="4000" dirty="0">
              <a:solidFill>
                <a:schemeClr val="bg1"/>
              </a:solidFill>
              <a:latin typeface="隶书" pitchFamily="49" charset="-122"/>
              <a:ea typeface="隶书" pitchFamily="49" charset="-122"/>
            </a:endParaRPr>
          </a:p>
        </p:txBody>
      </p:sp>
      <p:sp>
        <p:nvSpPr>
          <p:cNvPr id="54290" name="AutoShape 19"/>
          <p:cNvSpPr>
            <a:spLocks noChangeArrowheads="1"/>
          </p:cNvSpPr>
          <p:nvPr/>
        </p:nvSpPr>
        <p:spPr bwMode="auto">
          <a:xfrm>
            <a:off x="153988" y="1019175"/>
            <a:ext cx="4786312" cy="647700"/>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a:ea typeface="黑体" pitchFamily="2" charset="-122"/>
            </a:endParaRPr>
          </a:p>
          <a:p>
            <a:pPr algn="ctr" latinLnBrk="1"/>
            <a:r>
              <a:rPr lang="zh-CN" altLang="en-US" sz="2800" b="1">
                <a:ea typeface="黑体" pitchFamily="2" charset="-122"/>
              </a:rPr>
              <a:t>三、幼儿园事故的赔偿责任</a:t>
            </a:r>
          </a:p>
          <a:p>
            <a:pPr algn="ctr" latinLnBrk="1"/>
            <a:endParaRPr lang="zh-CN" altLang="en-US" sz="2800" b="1">
              <a:ea typeface="黑体"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552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553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553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553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553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553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sp>
        <p:nvSpPr>
          <p:cNvPr id="55305" name="Text Box 15"/>
          <p:cNvSpPr txBox="1">
            <a:spLocks noChangeArrowheads="1"/>
          </p:cNvSpPr>
          <p:nvPr/>
        </p:nvSpPr>
        <p:spPr bwMode="auto">
          <a:xfrm>
            <a:off x="579438" y="2170113"/>
            <a:ext cx="8047037" cy="457200"/>
          </a:xfrm>
          <a:prstGeom prst="rect">
            <a:avLst/>
          </a:prstGeom>
          <a:noFill/>
          <a:ln w="9525">
            <a:noFill/>
            <a:miter lim="800000"/>
            <a:headEnd/>
            <a:tailEnd/>
          </a:ln>
        </p:spPr>
        <p:txBody>
          <a:bodyPr>
            <a:spAutoFit/>
          </a:bodyPr>
          <a:lstStyle/>
          <a:p>
            <a:r>
              <a:rPr lang="zh-CN" altLang="en-US" sz="2400"/>
              <a:t>       </a:t>
            </a:r>
          </a:p>
        </p:txBody>
      </p:sp>
      <p:sp>
        <p:nvSpPr>
          <p:cNvPr id="55306" name="Text Box 19"/>
          <p:cNvSpPr txBox="1">
            <a:spLocks noChangeArrowheads="1"/>
          </p:cNvSpPr>
          <p:nvPr/>
        </p:nvSpPr>
        <p:spPr bwMode="auto">
          <a:xfrm>
            <a:off x="0" y="0"/>
            <a:ext cx="6026150" cy="701675"/>
          </a:xfrm>
          <a:prstGeom prst="rect">
            <a:avLst/>
          </a:prstGeom>
          <a:noFill/>
          <a:ln w="9525">
            <a:noFill/>
            <a:miter lim="800000"/>
            <a:headEnd/>
            <a:tailEnd/>
          </a:ln>
        </p:spPr>
        <p:txBody>
          <a:bodyPr wrap="none">
            <a:spAutoFit/>
          </a:bodyPr>
          <a:lstStyle/>
          <a:p>
            <a:r>
              <a:rPr lang="zh-CN" altLang="en-US" sz="4000">
                <a:solidFill>
                  <a:schemeClr val="bg1"/>
                </a:solidFill>
                <a:latin typeface="隶书" pitchFamily="49" charset="-122"/>
                <a:ea typeface="隶书" pitchFamily="49" charset="-122"/>
              </a:rPr>
              <a:t>第九章 学前教育教师队伍</a:t>
            </a:r>
            <a:endParaRPr lang="en-US" altLang="zh-CN" sz="4000" dirty="0">
              <a:solidFill>
                <a:schemeClr val="bg1"/>
              </a:solidFill>
              <a:latin typeface="隶书" pitchFamily="49" charset="-122"/>
              <a:ea typeface="隶书" pitchFamily="49" charset="-122"/>
            </a:endParaRPr>
          </a:p>
        </p:txBody>
      </p:sp>
      <p:pic>
        <p:nvPicPr>
          <p:cNvPr id="5530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55308" name="Freeform 12"/>
          <p:cNvSpPr>
            <a:spLocks/>
          </p:cNvSpPr>
          <p:nvPr/>
        </p:nvSpPr>
        <p:spPr bwMode="auto">
          <a:xfrm>
            <a:off x="955675" y="2146300"/>
            <a:ext cx="6624638" cy="2379663"/>
          </a:xfrm>
          <a:custGeom>
            <a:avLst/>
            <a:gdLst>
              <a:gd name="T0" fmla="*/ 3292579 w 5034"/>
              <a:gd name="T1" fmla="*/ 0 h 1908"/>
              <a:gd name="T2" fmla="*/ 1927909 w 5034"/>
              <a:gd name="T3" fmla="*/ 477679 h 1908"/>
              <a:gd name="T4" fmla="*/ 2346390 w 5034"/>
              <a:gd name="T5" fmla="*/ 477679 h 1908"/>
              <a:gd name="T6" fmla="*/ 0 w 5034"/>
              <a:gd name="T7" fmla="*/ 2379663 h 1908"/>
              <a:gd name="T8" fmla="*/ 6624638 w 5034"/>
              <a:gd name="T9" fmla="*/ 2379663 h 1908"/>
              <a:gd name="T10" fmla="*/ 4249296 w 5034"/>
              <a:gd name="T11" fmla="*/ 477679 h 1908"/>
              <a:gd name="T12" fmla="*/ 4754631 w 5034"/>
              <a:gd name="T13" fmla="*/ 492645 h 1908"/>
              <a:gd name="T14" fmla="*/ 3292579 w 5034"/>
              <a:gd name="T15" fmla="*/ 0 h 1908"/>
              <a:gd name="T16" fmla="*/ 0 60000 65536"/>
              <a:gd name="T17" fmla="*/ 0 60000 65536"/>
              <a:gd name="T18" fmla="*/ 0 60000 65536"/>
              <a:gd name="T19" fmla="*/ 0 60000 65536"/>
              <a:gd name="T20" fmla="*/ 0 60000 65536"/>
              <a:gd name="T21" fmla="*/ 0 60000 65536"/>
              <a:gd name="T22" fmla="*/ 0 60000 65536"/>
              <a:gd name="T23" fmla="*/ 0 60000 65536"/>
              <a:gd name="T24" fmla="*/ 0 w 5034"/>
              <a:gd name="T25" fmla="*/ 0 h 1908"/>
              <a:gd name="T26" fmla="*/ 5034 w 5034"/>
              <a:gd name="T27" fmla="*/ 1908 h 19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gs>
              <a:gs pos="100000">
                <a:srgbClr val="FFFFFF">
                  <a:alpha val="0"/>
                </a:srgbClr>
              </a:gs>
            </a:gsLst>
            <a:lin ang="5400000" scaled="1"/>
          </a:gradFill>
          <a:ln w="9525">
            <a:noFill/>
            <a:round/>
            <a:headEnd/>
            <a:tailEnd/>
          </a:ln>
        </p:spPr>
        <p:txBody>
          <a:bodyPr wrap="none" anchor="ctr"/>
          <a:lstStyle/>
          <a:p>
            <a:endParaRPr lang="zh-CN" altLang="en-US"/>
          </a:p>
        </p:txBody>
      </p:sp>
      <p:sp>
        <p:nvSpPr>
          <p:cNvPr id="56333" name="AutoShape 13"/>
          <p:cNvSpPr>
            <a:spLocks noChangeArrowheads="1"/>
          </p:cNvSpPr>
          <p:nvPr/>
        </p:nvSpPr>
        <p:spPr bwMode="auto">
          <a:xfrm>
            <a:off x="2098675" y="1341438"/>
            <a:ext cx="4414838" cy="614362"/>
          </a:xfrm>
          <a:prstGeom prst="roundRect">
            <a:avLst>
              <a:gd name="adj" fmla="val 50000"/>
            </a:avLst>
          </a:prstGeom>
          <a:solidFill>
            <a:srgbClr val="FFCCCC"/>
          </a:solidFill>
          <a:ln w="19050">
            <a:noFill/>
            <a:round/>
            <a:headEnd/>
            <a:tailEnd/>
          </a:ln>
          <a:effectLst>
            <a:outerShdw sy="-50000" kx="-2453608" rotWithShape="0">
              <a:srgbClr val="008080">
                <a:alpha val="50000"/>
              </a:srgbClr>
            </a:outerShdw>
          </a:effectLst>
        </p:spPr>
        <p:txBody>
          <a:bodyPr wrap="none" anchor="ctr"/>
          <a:lstStyle/>
          <a:p>
            <a:pPr algn="ctr" latinLnBrk="1">
              <a:buFont typeface="Wingdings" pitchFamily="2" charset="2"/>
              <a:buNone/>
              <a:defRPr/>
            </a:pPr>
            <a:r>
              <a:rPr lang="zh-CN" altLang="en-US" sz="2400" dirty="0">
                <a:ea typeface="黑体" pitchFamily="2" charset="-122"/>
              </a:rPr>
              <a:t>（二）监护人赔偿责任</a:t>
            </a:r>
          </a:p>
        </p:txBody>
      </p:sp>
      <p:sp>
        <p:nvSpPr>
          <p:cNvPr id="55310" name="Oval 14"/>
          <p:cNvSpPr>
            <a:spLocks noChangeArrowheads="1"/>
          </p:cNvSpPr>
          <p:nvPr/>
        </p:nvSpPr>
        <p:spPr bwMode="auto">
          <a:xfrm>
            <a:off x="5965825" y="4341813"/>
            <a:ext cx="1654175" cy="1473200"/>
          </a:xfrm>
          <a:prstGeom prst="ellipse">
            <a:avLst/>
          </a:prstGeom>
          <a:solidFill>
            <a:srgbClr val="FF00FF">
              <a:alpha val="41960"/>
            </a:srgbClr>
          </a:solidFill>
          <a:ln w="28575">
            <a:noFill/>
            <a:round/>
            <a:headEnd/>
            <a:tailEnd/>
          </a:ln>
        </p:spPr>
        <p:txBody>
          <a:bodyPr wrap="none" anchor="ctr"/>
          <a:lstStyle/>
          <a:p>
            <a:pPr algn="ctr" latinLnBrk="1"/>
            <a:r>
              <a:rPr kumimoji="1" lang="zh-CN" altLang="en-US" sz="2800" b="1">
                <a:latin typeface="Times New Roman" pitchFamily="18" charset="0"/>
                <a:ea typeface="楷体_GB2312" pitchFamily="49" charset="-122"/>
              </a:rPr>
              <a:t>委托监护</a:t>
            </a:r>
          </a:p>
        </p:txBody>
      </p:sp>
      <p:sp>
        <p:nvSpPr>
          <p:cNvPr id="55311" name="Oval 15"/>
          <p:cNvSpPr>
            <a:spLocks noChangeArrowheads="1"/>
          </p:cNvSpPr>
          <p:nvPr/>
        </p:nvSpPr>
        <p:spPr bwMode="auto">
          <a:xfrm>
            <a:off x="3538538" y="4379913"/>
            <a:ext cx="1474787" cy="1473200"/>
          </a:xfrm>
          <a:prstGeom prst="ellipse">
            <a:avLst/>
          </a:prstGeom>
          <a:solidFill>
            <a:srgbClr val="CCCCFF"/>
          </a:solidFill>
          <a:ln w="28575">
            <a:noFill/>
            <a:round/>
            <a:headEnd/>
            <a:tailEnd/>
          </a:ln>
        </p:spPr>
        <p:txBody>
          <a:bodyPr wrap="none" anchor="ctr"/>
          <a:lstStyle/>
          <a:p>
            <a:pPr algn="ctr"/>
            <a:r>
              <a:rPr kumimoji="1" lang="zh-CN" altLang="en-US" sz="2800" b="1">
                <a:latin typeface="Times New Roman" pitchFamily="18" charset="0"/>
                <a:ea typeface="楷体_GB2312" pitchFamily="49" charset="-122"/>
              </a:rPr>
              <a:t>指定监护</a:t>
            </a:r>
          </a:p>
        </p:txBody>
      </p:sp>
      <p:sp>
        <p:nvSpPr>
          <p:cNvPr id="55312" name="Oval 16"/>
          <p:cNvSpPr>
            <a:spLocks noChangeArrowheads="1"/>
          </p:cNvSpPr>
          <p:nvPr/>
        </p:nvSpPr>
        <p:spPr bwMode="auto">
          <a:xfrm>
            <a:off x="990600" y="4341813"/>
            <a:ext cx="1655763" cy="1473200"/>
          </a:xfrm>
          <a:prstGeom prst="ellipse">
            <a:avLst/>
          </a:prstGeom>
          <a:solidFill>
            <a:srgbClr val="CCFF66">
              <a:alpha val="34117"/>
            </a:srgbClr>
          </a:solidFill>
          <a:ln w="28575">
            <a:noFill/>
            <a:round/>
            <a:headEnd/>
            <a:tailEnd/>
          </a:ln>
        </p:spPr>
        <p:txBody>
          <a:bodyPr wrap="none" anchor="ctr"/>
          <a:lstStyle/>
          <a:p>
            <a:pPr algn="ctr" latinLnBrk="1"/>
            <a:r>
              <a:rPr lang="zh-CN" altLang="en-US" sz="2800" b="1">
                <a:ea typeface="楷体_GB2312" pitchFamily="49" charset="-122"/>
              </a:rPr>
              <a:t>法定监护</a:t>
            </a:r>
          </a:p>
        </p:txBody>
      </p:sp>
      <p:sp>
        <p:nvSpPr>
          <p:cNvPr id="55313" name="Text Box 19"/>
          <p:cNvSpPr txBox="1">
            <a:spLocks noChangeArrowheads="1"/>
          </p:cNvSpPr>
          <p:nvPr/>
        </p:nvSpPr>
        <p:spPr bwMode="auto">
          <a:xfrm>
            <a:off x="0" y="0"/>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endParaRPr lang="en-US" altLang="zh-CN" sz="4000" dirty="0">
              <a:solidFill>
                <a:schemeClr val="bg1"/>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56323"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5632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5632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5632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5632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5632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56330" name="Text Box 15"/>
          <p:cNvSpPr txBox="1">
            <a:spLocks noChangeArrowheads="1"/>
          </p:cNvSpPr>
          <p:nvPr/>
        </p:nvSpPr>
        <p:spPr bwMode="auto">
          <a:xfrm>
            <a:off x="579438" y="2170113"/>
            <a:ext cx="8047037" cy="457200"/>
          </a:xfrm>
          <a:prstGeom prst="rect">
            <a:avLst/>
          </a:prstGeom>
          <a:noFill/>
          <a:ln w="9525">
            <a:noFill/>
            <a:miter lim="800000"/>
            <a:headEnd/>
            <a:tailEnd/>
          </a:ln>
        </p:spPr>
        <p:txBody>
          <a:bodyPr>
            <a:spAutoFit/>
          </a:bodyPr>
          <a:lstStyle/>
          <a:p>
            <a:r>
              <a:rPr lang="zh-CN" altLang="en-US" sz="2400"/>
              <a:t>       </a:t>
            </a:r>
          </a:p>
        </p:txBody>
      </p:sp>
      <p:sp>
        <p:nvSpPr>
          <p:cNvPr id="56331" name="Text Box 18"/>
          <p:cNvSpPr txBox="1">
            <a:spLocks noChangeArrowheads="1"/>
          </p:cNvSpPr>
          <p:nvPr/>
        </p:nvSpPr>
        <p:spPr bwMode="auto">
          <a:xfrm>
            <a:off x="374650" y="1906588"/>
            <a:ext cx="8202613" cy="5539978"/>
          </a:xfrm>
          <a:prstGeom prst="rect">
            <a:avLst/>
          </a:prstGeom>
          <a:noFill/>
          <a:ln w="9525">
            <a:noFill/>
            <a:miter lim="800000"/>
            <a:headEnd/>
            <a:tailEnd/>
          </a:ln>
        </p:spPr>
        <p:txBody>
          <a:bodyPr>
            <a:spAutoFit/>
          </a:bodyPr>
          <a:lstStyle/>
          <a:p>
            <a:pPr>
              <a:lnSpc>
                <a:spcPct val="150000"/>
              </a:lnSpc>
            </a:pPr>
            <a:r>
              <a:rPr lang="en-US" altLang="zh-CN" sz="2400" b="1" dirty="0" smtClean="0">
                <a:latin typeface="+mn-ea"/>
              </a:rPr>
              <a:t>1</a:t>
            </a:r>
            <a:r>
              <a:rPr lang="zh-CN" altLang="en-US" sz="2400" b="1" dirty="0" smtClean="0">
                <a:latin typeface="+mn-ea"/>
              </a:rPr>
              <a:t>、幼儿</a:t>
            </a:r>
            <a:r>
              <a:rPr lang="zh-CN" altLang="en-US" sz="2400" b="1" dirty="0">
                <a:latin typeface="+mn-ea"/>
              </a:rPr>
              <a:t>的合法权益有哪些？</a:t>
            </a:r>
          </a:p>
          <a:p>
            <a:pPr>
              <a:lnSpc>
                <a:spcPct val="150000"/>
              </a:lnSpc>
            </a:pPr>
            <a:r>
              <a:rPr lang="en-US" altLang="zh-CN" sz="2400" b="1" dirty="0" smtClean="0">
                <a:latin typeface="+mn-ea"/>
              </a:rPr>
              <a:t>2</a:t>
            </a:r>
            <a:r>
              <a:rPr lang="zh-CN" altLang="en-US" sz="2400" b="1" dirty="0" smtClean="0">
                <a:latin typeface="+mn-ea"/>
              </a:rPr>
              <a:t>、幼儿</a:t>
            </a:r>
            <a:r>
              <a:rPr lang="zh-CN" altLang="en-US" sz="2400" b="1" dirty="0">
                <a:latin typeface="+mn-ea"/>
              </a:rPr>
              <a:t>教师合法权益？</a:t>
            </a:r>
          </a:p>
          <a:p>
            <a:pPr>
              <a:lnSpc>
                <a:spcPct val="150000"/>
              </a:lnSpc>
            </a:pPr>
            <a:r>
              <a:rPr lang="en-US" altLang="zh-CN" sz="2400" b="1" dirty="0" smtClean="0">
                <a:latin typeface="+mn-ea"/>
              </a:rPr>
              <a:t>3</a:t>
            </a:r>
            <a:r>
              <a:rPr lang="zh-CN" altLang="en-US" sz="2400" b="1" dirty="0" smtClean="0">
                <a:latin typeface="+mn-ea"/>
              </a:rPr>
              <a:t>、幼儿园</a:t>
            </a:r>
            <a:r>
              <a:rPr lang="zh-CN" altLang="en-US" sz="2400" b="1" dirty="0">
                <a:latin typeface="+mn-ea"/>
              </a:rPr>
              <a:t>的合法权益？</a:t>
            </a:r>
          </a:p>
          <a:p>
            <a:pPr>
              <a:lnSpc>
                <a:spcPct val="150000"/>
              </a:lnSpc>
            </a:pPr>
            <a:r>
              <a:rPr lang="en-US" altLang="zh-CN" sz="2400" b="1" dirty="0" smtClean="0">
                <a:latin typeface="+mn-ea"/>
              </a:rPr>
              <a:t>4</a:t>
            </a:r>
            <a:r>
              <a:rPr lang="zh-CN" altLang="en-US" sz="2400" b="1" dirty="0" smtClean="0">
                <a:latin typeface="+mn-ea"/>
              </a:rPr>
              <a:t>、幼儿园</a:t>
            </a:r>
            <a:r>
              <a:rPr lang="zh-CN" altLang="en-US" sz="2400" b="1" dirty="0">
                <a:latin typeface="+mn-ea"/>
              </a:rPr>
              <a:t>的常见事故类型有哪些？如何进行防范？</a:t>
            </a:r>
          </a:p>
          <a:p>
            <a:pPr>
              <a:lnSpc>
                <a:spcPct val="150000"/>
              </a:lnSpc>
            </a:pPr>
            <a:endParaRPr lang="zh-CN" altLang="en-US" sz="2800" b="1" dirty="0">
              <a:solidFill>
                <a:srgbClr val="0000FF"/>
              </a:solidFill>
              <a:ea typeface="黑体" pitchFamily="2" charset="-122"/>
            </a:endParaRPr>
          </a:p>
          <a:p>
            <a:endParaRPr lang="zh-CN" altLang="en-US" sz="2800" dirty="0">
              <a:ea typeface="黑体" pitchFamily="2" charset="-122"/>
            </a:endParaRPr>
          </a:p>
          <a:p>
            <a:endParaRPr lang="zh-CN" altLang="en-US" sz="2800" dirty="0">
              <a:ea typeface="黑体" pitchFamily="2" charset="-122"/>
            </a:endParaRPr>
          </a:p>
          <a:p>
            <a:endParaRPr lang="zh-CN" altLang="en-US" sz="2800" dirty="0">
              <a:ea typeface="黑体" pitchFamily="2" charset="-122"/>
            </a:endParaRPr>
          </a:p>
          <a:p>
            <a:endParaRPr lang="zh-CN" altLang="en-US" sz="2800" dirty="0">
              <a:ea typeface="黑体" pitchFamily="2" charset="-122"/>
            </a:endParaRPr>
          </a:p>
          <a:p>
            <a:endParaRPr lang="zh-CN" altLang="en-US" sz="2800" dirty="0">
              <a:ea typeface="黑体" pitchFamily="2" charset="-122"/>
            </a:endParaRPr>
          </a:p>
          <a:p>
            <a:endParaRPr lang="zh-CN" altLang="en-US" sz="2800" dirty="0">
              <a:ea typeface="黑体" pitchFamily="2" charset="-122"/>
            </a:endParaRPr>
          </a:p>
        </p:txBody>
      </p:sp>
      <p:sp>
        <p:nvSpPr>
          <p:cNvPr id="56332" name="Text Box 19"/>
          <p:cNvSpPr txBox="1">
            <a:spLocks noChangeArrowheads="1"/>
          </p:cNvSpPr>
          <p:nvPr/>
        </p:nvSpPr>
        <p:spPr bwMode="auto">
          <a:xfrm>
            <a:off x="0" y="0"/>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endParaRPr lang="en-US" altLang="zh-CN" sz="4000" dirty="0">
              <a:solidFill>
                <a:schemeClr val="bg1"/>
              </a:solidFill>
              <a:latin typeface="隶书" pitchFamily="49" charset="-122"/>
              <a:ea typeface="隶书" pitchFamily="49" charset="-122"/>
            </a:endParaRPr>
          </a:p>
        </p:txBody>
      </p:sp>
      <p:sp>
        <p:nvSpPr>
          <p:cNvPr id="56333" name="WordArt 13"/>
          <p:cNvSpPr>
            <a:spLocks noChangeArrowheads="1" noChangeShapeType="1" noTextEdit="1"/>
          </p:cNvSpPr>
          <p:nvPr/>
        </p:nvSpPr>
        <p:spPr bwMode="auto">
          <a:xfrm>
            <a:off x="457200" y="1189038"/>
            <a:ext cx="2406650" cy="577850"/>
          </a:xfrm>
          <a:prstGeom prst="rect">
            <a:avLst/>
          </a:prstGeom>
        </p:spPr>
        <p:txBody>
          <a:bodyPr wrap="none" fromWordArt="1">
            <a:prstTxWarp prst="textPlain">
              <a:avLst>
                <a:gd name="adj" fmla="val 50000"/>
              </a:avLst>
            </a:prstTxWarp>
          </a:bodyPr>
          <a:lstStyle/>
          <a:p>
            <a:pPr algn="ctr"/>
            <a:r>
              <a:rPr lang="zh-CN" altLang="en-US" sz="3600" b="1" kern="10">
                <a:ln w="9525">
                  <a:noFill/>
                  <a:round/>
                  <a:headEnd/>
                  <a:tailEnd/>
                </a:ln>
                <a:solidFill>
                  <a:srgbClr val="336699"/>
                </a:solidFill>
                <a:effectLst>
                  <a:outerShdw dist="45791" dir="2021404" algn="ctr" rotWithShape="0">
                    <a:srgbClr val="B2B2B2">
                      <a:alpha val="79999"/>
                    </a:srgbClr>
                  </a:outerShdw>
                </a:effectLst>
                <a:latin typeface="宋体"/>
                <a:ea typeface="宋体"/>
              </a:rPr>
              <a:t>思考与练习</a:t>
            </a:r>
          </a:p>
        </p:txBody>
      </p:sp>
      <p:grpSp>
        <p:nvGrpSpPr>
          <p:cNvPr id="2" name="Group 14"/>
          <p:cNvGrpSpPr>
            <a:grpSpLocks/>
          </p:cNvGrpSpPr>
          <p:nvPr/>
        </p:nvGrpSpPr>
        <p:grpSpPr bwMode="auto">
          <a:xfrm>
            <a:off x="542925" y="4597400"/>
            <a:ext cx="7696200" cy="1397000"/>
            <a:chOff x="480" y="432"/>
            <a:chExt cx="4320" cy="880"/>
          </a:xfrm>
        </p:grpSpPr>
        <p:pic>
          <p:nvPicPr>
            <p:cNvPr id="56335" name="Picture 15" descr="rw1-7"/>
            <p:cNvPicPr>
              <a:picLocks noChangeAspect="1" noChangeArrowheads="1"/>
            </p:cNvPicPr>
            <p:nvPr/>
          </p:nvPicPr>
          <p:blipFill>
            <a:blip r:embed="rId10"/>
            <a:srcRect/>
            <a:stretch>
              <a:fillRect/>
            </a:stretch>
          </p:blipFill>
          <p:spPr bwMode="auto">
            <a:xfrm>
              <a:off x="720" y="432"/>
              <a:ext cx="1606" cy="727"/>
            </a:xfrm>
            <a:prstGeom prst="rect">
              <a:avLst/>
            </a:prstGeom>
            <a:noFill/>
            <a:ln w="9525">
              <a:noFill/>
              <a:miter lim="800000"/>
              <a:headEnd/>
              <a:tailEnd/>
            </a:ln>
          </p:spPr>
        </p:pic>
        <p:sp>
          <p:nvSpPr>
            <p:cNvPr id="56336" name="Freeform 16"/>
            <p:cNvSpPr>
              <a:spLocks/>
            </p:cNvSpPr>
            <p:nvPr/>
          </p:nvSpPr>
          <p:spPr bwMode="auto">
            <a:xfrm>
              <a:off x="480" y="1104"/>
              <a:ext cx="4320" cy="208"/>
            </a:xfrm>
            <a:custGeom>
              <a:avLst/>
              <a:gdLst>
                <a:gd name="T0" fmla="*/ 0 w 4992"/>
                <a:gd name="T1" fmla="*/ 112 h 208"/>
                <a:gd name="T2" fmla="*/ 623 w 4992"/>
                <a:gd name="T3" fmla="*/ 160 h 208"/>
                <a:gd name="T4" fmla="*/ 1371 w 4992"/>
                <a:gd name="T5" fmla="*/ 208 h 208"/>
                <a:gd name="T6" fmla="*/ 1911 w 4992"/>
                <a:gd name="T7" fmla="*/ 160 h 208"/>
                <a:gd name="T8" fmla="*/ 2326 w 4992"/>
                <a:gd name="T9" fmla="*/ 64 h 208"/>
                <a:gd name="T10" fmla="*/ 2825 w 4992"/>
                <a:gd name="T11" fmla="*/ 16 h 208"/>
                <a:gd name="T12" fmla="*/ 4029 w 4992"/>
                <a:gd name="T13" fmla="*/ 160 h 208"/>
                <a:gd name="T14" fmla="*/ 4320 w 4992"/>
                <a:gd name="T15" fmla="*/ 16 h 208"/>
                <a:gd name="T16" fmla="*/ 0 60000 65536"/>
                <a:gd name="T17" fmla="*/ 0 60000 65536"/>
                <a:gd name="T18" fmla="*/ 0 60000 65536"/>
                <a:gd name="T19" fmla="*/ 0 60000 65536"/>
                <a:gd name="T20" fmla="*/ 0 60000 65536"/>
                <a:gd name="T21" fmla="*/ 0 60000 65536"/>
                <a:gd name="T22" fmla="*/ 0 60000 65536"/>
                <a:gd name="T23" fmla="*/ 0 60000 65536"/>
                <a:gd name="T24" fmla="*/ 0 w 4992"/>
                <a:gd name="T25" fmla="*/ 0 h 208"/>
                <a:gd name="T26" fmla="*/ 4992 w 4992"/>
                <a:gd name="T27" fmla="*/ 208 h 2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92" h="208">
                  <a:moveTo>
                    <a:pt x="0" y="112"/>
                  </a:moveTo>
                  <a:cubicBezTo>
                    <a:pt x="228" y="128"/>
                    <a:pt x="456" y="144"/>
                    <a:pt x="720" y="160"/>
                  </a:cubicBezTo>
                  <a:cubicBezTo>
                    <a:pt x="984" y="176"/>
                    <a:pt x="1336" y="208"/>
                    <a:pt x="1584" y="208"/>
                  </a:cubicBezTo>
                  <a:cubicBezTo>
                    <a:pt x="1832" y="208"/>
                    <a:pt x="2024" y="184"/>
                    <a:pt x="2208" y="160"/>
                  </a:cubicBezTo>
                  <a:cubicBezTo>
                    <a:pt x="2392" y="136"/>
                    <a:pt x="2512" y="88"/>
                    <a:pt x="2688" y="64"/>
                  </a:cubicBezTo>
                  <a:cubicBezTo>
                    <a:pt x="2864" y="40"/>
                    <a:pt x="2936" y="0"/>
                    <a:pt x="3264" y="16"/>
                  </a:cubicBezTo>
                  <a:cubicBezTo>
                    <a:pt x="3592" y="32"/>
                    <a:pt x="4368" y="160"/>
                    <a:pt x="4656" y="160"/>
                  </a:cubicBezTo>
                  <a:cubicBezTo>
                    <a:pt x="4944" y="160"/>
                    <a:pt x="4936" y="40"/>
                    <a:pt x="4992" y="16"/>
                  </a:cubicBezTo>
                </a:path>
              </a:pathLst>
            </a:custGeom>
            <a:solidFill>
              <a:srgbClr val="00FF00"/>
            </a:solidFill>
            <a:ln w="9525">
              <a:solidFill>
                <a:schemeClr val="tx1"/>
              </a:solidFill>
              <a:miter lim="800000"/>
              <a:headEnd/>
              <a:tailEnd/>
            </a:ln>
          </p:spPr>
          <p:txBody>
            <a:bodyPr wrap="none"/>
            <a:lstStyle/>
            <a:p>
              <a:endParaRPr lang="zh-CN" altLang="en-US"/>
            </a:p>
          </p:txBody>
        </p:sp>
        <p:pic>
          <p:nvPicPr>
            <p:cNvPr id="56337" name="Picture 17" descr="MARK802"/>
            <p:cNvPicPr>
              <a:picLocks noChangeAspect="1" noChangeArrowheads="1"/>
            </p:cNvPicPr>
            <p:nvPr/>
          </p:nvPicPr>
          <p:blipFill>
            <a:blip r:embed="rId11"/>
            <a:srcRect/>
            <a:stretch>
              <a:fillRect/>
            </a:stretch>
          </p:blipFill>
          <p:spPr bwMode="auto">
            <a:xfrm>
              <a:off x="3408" y="720"/>
              <a:ext cx="245" cy="245"/>
            </a:xfrm>
            <a:prstGeom prst="rect">
              <a:avLst/>
            </a:prstGeom>
            <a:noFill/>
            <a:ln w="9525">
              <a:noFill/>
              <a:miter lim="800000"/>
              <a:headEnd/>
              <a:tailEnd/>
            </a:ln>
          </p:spPr>
        </p:pic>
        <p:pic>
          <p:nvPicPr>
            <p:cNvPr id="56338" name="Picture 18" descr="MARK802"/>
            <p:cNvPicPr>
              <a:picLocks noChangeAspect="1" noChangeArrowheads="1"/>
            </p:cNvPicPr>
            <p:nvPr/>
          </p:nvPicPr>
          <p:blipFill>
            <a:blip r:embed="rId11"/>
            <a:srcRect/>
            <a:stretch>
              <a:fillRect/>
            </a:stretch>
          </p:blipFill>
          <p:spPr bwMode="auto">
            <a:xfrm>
              <a:off x="4032" y="720"/>
              <a:ext cx="245" cy="245"/>
            </a:xfrm>
            <a:prstGeom prst="rect">
              <a:avLst/>
            </a:prstGeom>
            <a:noFill/>
            <a:ln w="9525">
              <a:noFill/>
              <a:miter lim="800000"/>
              <a:headEnd/>
              <a:tailEnd/>
            </a:ln>
          </p:spPr>
        </p:pic>
      </p:grpSp>
      <p:pic>
        <p:nvPicPr>
          <p:cNvPr id="19" name="Picture 4" descr="目录">
            <a:hlinkClick r:id="" action="ppaction://noaction" highlightClick="1"/>
            <a:hlinkHover r:id="rId12" action="ppaction://hlinksldjump"/>
          </p:cNvPr>
          <p:cNvPicPr>
            <a:picLocks noChangeAspect="1" noChangeArrowheads="1"/>
          </p:cNvPicPr>
          <p:nvPr/>
        </p:nvPicPr>
        <p:blipFill>
          <a:blip r:embed="rId13"/>
          <a:srcRect/>
          <a:stretch>
            <a:fillRect/>
          </a:stretch>
        </p:blipFill>
        <p:spPr bwMode="auto">
          <a:xfrm>
            <a:off x="3643306" y="6337300"/>
            <a:ext cx="1039813" cy="520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21" name="AutoShape 13"/>
          <p:cNvSpPr>
            <a:spLocks noChangeArrowheads="1"/>
          </p:cNvSpPr>
          <p:nvPr/>
        </p:nvSpPr>
        <p:spPr bwMode="auto">
          <a:xfrm>
            <a:off x="425450" y="2446338"/>
            <a:ext cx="7997825" cy="2436812"/>
          </a:xfrm>
          <a:prstGeom prst="roundRect">
            <a:avLst>
              <a:gd name="adj" fmla="val 16667"/>
            </a:avLst>
          </a:prstGeom>
          <a:solidFill>
            <a:srgbClr val="FFFF99"/>
          </a:solidFill>
          <a:ln w="9525">
            <a:solidFill>
              <a:schemeClr val="tx1"/>
            </a:solidFill>
            <a:round/>
            <a:headEnd/>
            <a:tailEnd/>
          </a:ln>
          <a:effectLst>
            <a:outerShdw dist="107763" dir="13500000" sx="75000" sy="75000" algn="tl" rotWithShape="0">
              <a:srgbClr val="808080">
                <a:alpha val="50000"/>
              </a:srgbClr>
            </a:outerShdw>
          </a:effectLst>
        </p:spPr>
        <p:txBody>
          <a:bodyPr wrap="none" anchor="ctr"/>
          <a:lstStyle/>
          <a:p>
            <a:pPr>
              <a:defRPr/>
            </a:pPr>
            <a:endParaRPr lang="zh-CN" altLang="en-US">
              <a:ea typeface="宋体" pitchFamily="2" charset="-122"/>
            </a:endParaRPr>
          </a:p>
        </p:txBody>
      </p:sp>
      <p:pic>
        <p:nvPicPr>
          <p:cNvPr id="9219"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9220"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9221"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9222"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9223"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9224"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9225"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9226"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9227" name="Text Box 15"/>
          <p:cNvSpPr txBox="1">
            <a:spLocks noChangeArrowheads="1"/>
          </p:cNvSpPr>
          <p:nvPr/>
        </p:nvSpPr>
        <p:spPr bwMode="auto">
          <a:xfrm>
            <a:off x="682625" y="2678113"/>
            <a:ext cx="7775575" cy="1606594"/>
          </a:xfrm>
          <a:prstGeom prst="rect">
            <a:avLst/>
          </a:prstGeom>
          <a:noFill/>
          <a:ln w="9525">
            <a:noFill/>
            <a:miter lim="800000"/>
            <a:headEnd/>
            <a:tailEnd/>
          </a:ln>
        </p:spPr>
        <p:txBody>
          <a:bodyPr>
            <a:spAutoFit/>
          </a:bodyPr>
          <a:lstStyle/>
          <a:p>
            <a:pPr>
              <a:lnSpc>
                <a:spcPct val="155000"/>
              </a:lnSpc>
            </a:pPr>
            <a:r>
              <a:rPr lang="zh-CN" altLang="en-US" sz="2400" b="1" dirty="0">
                <a:latin typeface="宋体" pitchFamily="2" charset="-122"/>
                <a:ea typeface="宋体" pitchFamily="2" charset="-122"/>
              </a:rPr>
              <a:t>     </a:t>
            </a:r>
            <a:r>
              <a:rPr lang="zh-CN" altLang="en-US" sz="2400" b="1" dirty="0" smtClean="0">
                <a:latin typeface="宋体" pitchFamily="2" charset="-122"/>
                <a:ea typeface="宋体" pitchFamily="2" charset="-122"/>
              </a:rPr>
              <a:t>受</a:t>
            </a:r>
            <a:r>
              <a:rPr lang="zh-CN" altLang="en-US" sz="2400" b="1" dirty="0">
                <a:latin typeface="宋体" pitchFamily="2" charset="-122"/>
                <a:ea typeface="宋体" pitchFamily="2" charset="-122"/>
              </a:rPr>
              <a:t>教育权是指公民有从国家接受文化教育的机会</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以及获得受教育的物质帮助的</a:t>
            </a:r>
            <a:r>
              <a:rPr lang="zh-CN" altLang="en-US" sz="2400" b="1" dirty="0" smtClean="0">
                <a:latin typeface="宋体" pitchFamily="2" charset="-122"/>
                <a:ea typeface="宋体" pitchFamily="2" charset="-122"/>
              </a:rPr>
              <a:t>权利。</a:t>
            </a:r>
            <a:endParaRPr lang="zh-CN" altLang="en-US" sz="2400" dirty="0"/>
          </a:p>
          <a:p>
            <a:endParaRPr lang="zh-CN" altLang="en-US" sz="2400" dirty="0"/>
          </a:p>
        </p:txBody>
      </p:sp>
      <p:sp>
        <p:nvSpPr>
          <p:cNvPr id="9228"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9229" name="AutoShape 12"/>
          <p:cNvSpPr>
            <a:spLocks noChangeArrowheads="1"/>
          </p:cNvSpPr>
          <p:nvPr/>
        </p:nvSpPr>
        <p:spPr bwMode="auto">
          <a:xfrm>
            <a:off x="338138" y="1152525"/>
            <a:ext cx="4259262"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r>
              <a:rPr lang="zh-CN" altLang="en-US" sz="2400" b="1" dirty="0">
                <a:ea typeface="黑体" pitchFamily="2" charset="-122"/>
              </a:rPr>
              <a:t>（三）幼儿享有受教育权</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2195513" y="115888"/>
            <a:ext cx="2216150" cy="579437"/>
          </a:xfrm>
          <a:prstGeom prst="rect">
            <a:avLst/>
          </a:prstGeom>
          <a:noFill/>
          <a:ln w="9525">
            <a:noFill/>
            <a:miter lim="800000"/>
            <a:headEnd/>
            <a:tailEnd/>
          </a:ln>
        </p:spPr>
        <p:txBody>
          <a:bodyPr wrap="none">
            <a:spAutoFit/>
          </a:bodyPr>
          <a:lstStyle/>
          <a:p>
            <a:r>
              <a:rPr lang="zh-CN" altLang="en-US" sz="3200">
                <a:solidFill>
                  <a:schemeClr val="bg1"/>
                </a:solidFill>
                <a:ea typeface="隶书" pitchFamily="49" charset="-122"/>
              </a:rPr>
              <a:t>主编：</a:t>
            </a:r>
            <a:r>
              <a:rPr lang="en-US" altLang="zh-CN" sz="3200" dirty="0">
                <a:solidFill>
                  <a:schemeClr val="bg1"/>
                </a:solidFill>
                <a:ea typeface="隶书" pitchFamily="49" charset="-122"/>
              </a:rPr>
              <a:t>……</a:t>
            </a:r>
          </a:p>
        </p:txBody>
      </p:sp>
      <p:sp>
        <p:nvSpPr>
          <p:cNvPr id="57347" name="Text Box 3"/>
          <p:cNvSpPr txBox="1">
            <a:spLocks noChangeArrowheads="1"/>
          </p:cNvSpPr>
          <p:nvPr/>
        </p:nvSpPr>
        <p:spPr bwMode="auto">
          <a:xfrm>
            <a:off x="2190750" y="115888"/>
            <a:ext cx="5873750" cy="579437"/>
          </a:xfrm>
          <a:prstGeom prst="rect">
            <a:avLst/>
          </a:prstGeom>
          <a:noFill/>
          <a:ln w="9525">
            <a:noFill/>
            <a:miter lim="800000"/>
            <a:headEnd/>
            <a:tailEnd/>
          </a:ln>
        </p:spPr>
        <p:txBody>
          <a:bodyPr wrap="none">
            <a:spAutoFit/>
          </a:bodyPr>
          <a:lstStyle/>
          <a:p>
            <a:r>
              <a:rPr lang="zh-CN" altLang="en-US" sz="3200">
                <a:solidFill>
                  <a:schemeClr val="bg1"/>
                </a:solidFill>
                <a:ea typeface="隶书" pitchFamily="49" charset="-122"/>
              </a:rPr>
              <a:t>撰稿教师：</a:t>
            </a:r>
            <a:r>
              <a:rPr lang="en-US" altLang="zh-CN" sz="3200" dirty="0">
                <a:solidFill>
                  <a:schemeClr val="bg1"/>
                </a:solidFill>
                <a:ea typeface="隶书" pitchFamily="49" charset="-122"/>
              </a:rPr>
              <a:t>……</a:t>
            </a:r>
            <a:r>
              <a:rPr lang="zh-CN" altLang="en-US" sz="3200">
                <a:solidFill>
                  <a:schemeClr val="bg1"/>
                </a:solidFill>
                <a:ea typeface="隶书" pitchFamily="49" charset="-122"/>
              </a:rPr>
              <a:t>（以姓氏为序）</a:t>
            </a:r>
          </a:p>
        </p:txBody>
      </p:sp>
      <p:sp>
        <p:nvSpPr>
          <p:cNvPr id="57348" name="Text Box 4"/>
          <p:cNvSpPr txBox="1">
            <a:spLocks noChangeArrowheads="1"/>
          </p:cNvSpPr>
          <p:nvPr/>
        </p:nvSpPr>
        <p:spPr bwMode="auto">
          <a:xfrm>
            <a:off x="2211388" y="115888"/>
            <a:ext cx="2216150" cy="579437"/>
          </a:xfrm>
          <a:prstGeom prst="rect">
            <a:avLst/>
          </a:prstGeom>
          <a:noFill/>
          <a:ln w="9525">
            <a:noFill/>
            <a:miter lim="800000"/>
            <a:headEnd/>
            <a:tailEnd/>
          </a:ln>
        </p:spPr>
        <p:txBody>
          <a:bodyPr wrap="none">
            <a:spAutoFit/>
          </a:bodyPr>
          <a:lstStyle/>
          <a:p>
            <a:r>
              <a:rPr lang="zh-CN" altLang="en-US" sz="3200">
                <a:solidFill>
                  <a:schemeClr val="bg1"/>
                </a:solidFill>
                <a:ea typeface="隶书" pitchFamily="49" charset="-122"/>
              </a:rPr>
              <a:t>制作：</a:t>
            </a:r>
            <a:r>
              <a:rPr lang="en-US" altLang="zh-CN" sz="3200" dirty="0">
                <a:solidFill>
                  <a:schemeClr val="bg1"/>
                </a:solidFill>
                <a:ea typeface="隶书" pitchFamily="49" charset="-122"/>
              </a:rPr>
              <a:t>……</a:t>
            </a:r>
          </a:p>
        </p:txBody>
      </p:sp>
      <p:sp>
        <p:nvSpPr>
          <p:cNvPr id="57349" name="Text Box 5"/>
          <p:cNvSpPr txBox="1">
            <a:spLocks noChangeArrowheads="1"/>
          </p:cNvSpPr>
          <p:nvPr/>
        </p:nvSpPr>
        <p:spPr bwMode="auto">
          <a:xfrm>
            <a:off x="2190750" y="112713"/>
            <a:ext cx="3028950" cy="579437"/>
          </a:xfrm>
          <a:prstGeom prst="rect">
            <a:avLst/>
          </a:prstGeom>
          <a:noFill/>
          <a:ln w="9525">
            <a:noFill/>
            <a:miter lim="800000"/>
            <a:headEnd/>
            <a:tailEnd/>
          </a:ln>
        </p:spPr>
        <p:txBody>
          <a:bodyPr wrap="none">
            <a:spAutoFit/>
          </a:bodyPr>
          <a:lstStyle/>
          <a:p>
            <a:r>
              <a:rPr lang="zh-CN" altLang="en-US" sz="3200">
                <a:solidFill>
                  <a:schemeClr val="bg1"/>
                </a:solidFill>
                <a:ea typeface="隶书" pitchFamily="49" charset="-122"/>
              </a:rPr>
              <a:t>责任编辑：</a:t>
            </a:r>
            <a:r>
              <a:rPr lang="en-US" altLang="zh-CN" sz="3200" dirty="0">
                <a:solidFill>
                  <a:schemeClr val="bg1"/>
                </a:solidFill>
                <a:ea typeface="隶书" pitchFamily="49" charset="-122"/>
              </a:rPr>
              <a:t>……</a:t>
            </a:r>
          </a:p>
        </p:txBody>
      </p:sp>
      <p:sp>
        <p:nvSpPr>
          <p:cNvPr id="57350" name="Text Box 6"/>
          <p:cNvSpPr txBox="1">
            <a:spLocks noChangeArrowheads="1"/>
          </p:cNvSpPr>
          <p:nvPr/>
        </p:nvSpPr>
        <p:spPr bwMode="auto">
          <a:xfrm>
            <a:off x="2195513" y="115888"/>
            <a:ext cx="3028950" cy="579437"/>
          </a:xfrm>
          <a:prstGeom prst="rect">
            <a:avLst/>
          </a:prstGeom>
          <a:noFill/>
          <a:ln w="9525">
            <a:noFill/>
            <a:miter lim="800000"/>
            <a:headEnd/>
            <a:tailEnd/>
          </a:ln>
        </p:spPr>
        <p:txBody>
          <a:bodyPr wrap="none">
            <a:spAutoFit/>
          </a:bodyPr>
          <a:lstStyle/>
          <a:p>
            <a:r>
              <a:rPr lang="zh-CN" altLang="en-US" sz="3200">
                <a:solidFill>
                  <a:schemeClr val="bg1"/>
                </a:solidFill>
                <a:ea typeface="隶书" pitchFamily="49" charset="-122"/>
              </a:rPr>
              <a:t>电子编辑：</a:t>
            </a:r>
            <a:r>
              <a:rPr lang="en-US" altLang="zh-CN" sz="3200" dirty="0">
                <a:solidFill>
                  <a:schemeClr val="bg1"/>
                </a:solidFill>
                <a:ea typeface="隶书" pitchFamily="49" charset="-122"/>
              </a:rPr>
              <a:t>……</a:t>
            </a:r>
          </a:p>
        </p:txBody>
      </p:sp>
      <p:pic>
        <p:nvPicPr>
          <p:cNvPr id="57351" name="Picture 7" descr="结束下"/>
          <p:cNvPicPr>
            <a:picLocks noChangeAspect="1" noChangeArrowheads="1"/>
          </p:cNvPicPr>
          <p:nvPr/>
        </p:nvPicPr>
        <p:blipFill>
          <a:blip r:embed="rId2"/>
          <a:srcRect/>
          <a:stretch>
            <a:fillRect/>
          </a:stretch>
        </p:blipFill>
        <p:spPr bwMode="auto">
          <a:xfrm>
            <a:off x="-36513" y="5805488"/>
            <a:ext cx="9144001" cy="1116012"/>
          </a:xfrm>
          <a:prstGeom prst="rect">
            <a:avLst/>
          </a:prstGeom>
          <a:noFill/>
          <a:ln w="9525">
            <a:noFill/>
            <a:miter lim="800000"/>
            <a:headEnd/>
            <a:tailEnd/>
          </a:ln>
        </p:spPr>
      </p:pic>
      <p:pic>
        <p:nvPicPr>
          <p:cNvPr id="57352" name="Picture 8" descr="结束上"/>
          <p:cNvPicPr>
            <a:picLocks noChangeAspect="1" noChangeArrowheads="1"/>
          </p:cNvPicPr>
          <p:nvPr/>
        </p:nvPicPr>
        <p:blipFill>
          <a:blip r:embed="rId3"/>
          <a:srcRect/>
          <a:stretch>
            <a:fillRect/>
          </a:stretch>
        </p:blipFill>
        <p:spPr bwMode="auto">
          <a:xfrm>
            <a:off x="0" y="0"/>
            <a:ext cx="9144000" cy="928688"/>
          </a:xfrm>
          <a:prstGeom prst="rect">
            <a:avLst/>
          </a:prstGeom>
          <a:noFill/>
          <a:ln w="9525">
            <a:noFill/>
            <a:miter lim="800000"/>
            <a:headEnd/>
            <a:tailEnd/>
          </a:ln>
        </p:spPr>
      </p:pic>
      <p:sp>
        <p:nvSpPr>
          <p:cNvPr id="57353" name="Rectangle 9"/>
          <p:cNvSpPr>
            <a:spLocks noChangeArrowheads="1"/>
          </p:cNvSpPr>
          <p:nvPr/>
        </p:nvSpPr>
        <p:spPr bwMode="auto">
          <a:xfrm>
            <a:off x="0" y="0"/>
            <a:ext cx="9144000" cy="6858000"/>
          </a:xfrm>
          <a:prstGeom prst="rect">
            <a:avLst/>
          </a:prstGeom>
          <a:solidFill>
            <a:srgbClr val="000000"/>
          </a:solidFill>
          <a:ln w="9525">
            <a:solidFill>
              <a:schemeClr val="tx1"/>
            </a:solidFill>
            <a:miter lim="800000"/>
            <a:headEnd/>
            <a:tailEnd/>
          </a:ln>
        </p:spPr>
        <p:txBody>
          <a:bodyPr wrap="none" anchor="ctr"/>
          <a:lstStyle/>
          <a:p>
            <a:pPr algn="ctr"/>
            <a:endParaRPr lang="zh-CN" altLang="zh-CN"/>
          </a:p>
        </p:txBody>
      </p:sp>
      <p:sp>
        <p:nvSpPr>
          <p:cNvPr id="57354" name="WordArt 11"/>
          <p:cNvSpPr>
            <a:spLocks noChangeArrowheads="1" noChangeShapeType="1" noTextEdit="1"/>
          </p:cNvSpPr>
          <p:nvPr/>
        </p:nvSpPr>
        <p:spPr bwMode="auto">
          <a:xfrm>
            <a:off x="1258888" y="2708275"/>
            <a:ext cx="6553200" cy="936625"/>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楷体_GB2312"/>
                <a:ea typeface="楷体_GB2312"/>
              </a:rPr>
              <a:t>谢谢观看，再见！</a:t>
            </a: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1024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024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024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024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024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024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024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10250" name="Text Box 15"/>
          <p:cNvSpPr txBox="1">
            <a:spLocks noChangeArrowheads="1"/>
          </p:cNvSpPr>
          <p:nvPr/>
        </p:nvSpPr>
        <p:spPr bwMode="auto">
          <a:xfrm>
            <a:off x="476250" y="2263775"/>
            <a:ext cx="7980363" cy="3453253"/>
          </a:xfrm>
          <a:prstGeom prst="rect">
            <a:avLst/>
          </a:prstGeom>
          <a:noFill/>
          <a:ln w="9525">
            <a:noFill/>
            <a:miter lim="800000"/>
            <a:headEnd/>
            <a:tailEnd/>
          </a:ln>
        </p:spPr>
        <p:txBody>
          <a:bodyPr>
            <a:spAutoFit/>
          </a:bodyPr>
          <a:lstStyle/>
          <a:p>
            <a:pPr>
              <a:lnSpc>
                <a:spcPct val="135000"/>
              </a:lnSpc>
            </a:pPr>
            <a:endParaRPr lang="zh-CN" altLang="en-US" sz="2400" dirty="0"/>
          </a:p>
          <a:p>
            <a:pPr>
              <a:lnSpc>
                <a:spcPct val="135000"/>
              </a:lnSpc>
            </a:pPr>
            <a:r>
              <a:rPr lang="zh-CN" altLang="en-US" sz="2400" b="1" dirty="0">
                <a:latin typeface="宋体" pitchFamily="2" charset="-122"/>
                <a:ea typeface="宋体" pitchFamily="2" charset="-122"/>
              </a:rPr>
              <a:t>     </a:t>
            </a:r>
            <a:r>
              <a:rPr lang="zh-CN" altLang="en-US" sz="2400" b="1" dirty="0" smtClean="0">
                <a:latin typeface="宋体" pitchFamily="2" charset="-122"/>
                <a:ea typeface="宋体" pitchFamily="2" charset="-122"/>
              </a:rPr>
              <a:t>幼儿园</a:t>
            </a:r>
            <a:r>
              <a:rPr lang="zh-CN" altLang="en-US" sz="2400" b="1" dirty="0">
                <a:latin typeface="宋体" pitchFamily="2" charset="-122"/>
                <a:ea typeface="宋体" pitchFamily="2" charset="-122"/>
              </a:rPr>
              <a:t>一节活动课上，老师在给孩子们讲故事，有个孩子调皮，在课堂上玩游戏机，老师发现后，没收其游戏机并命令孩子到教室外面罚站一个星期。</a:t>
            </a:r>
            <a:br>
              <a:rPr lang="zh-CN" altLang="en-US" sz="2400" b="1" dirty="0">
                <a:latin typeface="宋体" pitchFamily="2" charset="-122"/>
                <a:ea typeface="宋体" pitchFamily="2" charset="-122"/>
              </a:rPr>
            </a:br>
            <a:r>
              <a:rPr lang="zh-CN" altLang="en-US" sz="2400" b="1" dirty="0">
                <a:latin typeface="宋体" pitchFamily="2" charset="-122"/>
                <a:ea typeface="宋体" pitchFamily="2" charset="-122"/>
              </a:rPr>
              <a:t>    分析：该老师维护课堂秩序的做法不可取，严重违反了教育法，侵犯了孩子的正当受教育权</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a:p>
            <a:endParaRPr lang="zh-CN" altLang="en-US" sz="2400" dirty="0"/>
          </a:p>
        </p:txBody>
      </p:sp>
      <p:sp>
        <p:nvSpPr>
          <p:cNvPr id="10251"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10252" name="AutoShape 12"/>
          <p:cNvSpPr>
            <a:spLocks noChangeArrowheads="1"/>
          </p:cNvSpPr>
          <p:nvPr/>
        </p:nvSpPr>
        <p:spPr bwMode="auto">
          <a:xfrm>
            <a:off x="236538" y="958850"/>
            <a:ext cx="5381625"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dirty="0">
              <a:ea typeface="黑体" pitchFamily="2" charset="-122"/>
            </a:endParaRPr>
          </a:p>
          <a:p>
            <a:pPr algn="ctr" latinLnBrk="1"/>
            <a:r>
              <a:rPr lang="zh-CN" altLang="en-US" sz="2400" b="1" dirty="0">
                <a:ea typeface="黑体" pitchFamily="2" charset="-122"/>
              </a:rPr>
              <a:t>（四）幼儿享有参与教学活动权</a:t>
            </a:r>
          </a:p>
          <a:p>
            <a:pPr algn="ctr" latinLnBrk="1"/>
            <a:endParaRPr lang="zh-CN" altLang="en-US" sz="2400" b="1" dirty="0">
              <a:ea typeface="黑体" pitchFamily="2" charset="-122"/>
            </a:endParaRPr>
          </a:p>
        </p:txBody>
      </p:sp>
      <p:sp>
        <p:nvSpPr>
          <p:cNvPr id="10253" name="WordArt 13"/>
          <p:cNvSpPr>
            <a:spLocks noChangeArrowheads="1" noChangeShapeType="1" noTextEdit="1"/>
          </p:cNvSpPr>
          <p:nvPr/>
        </p:nvSpPr>
        <p:spPr bwMode="auto">
          <a:xfrm>
            <a:off x="1735138" y="2098675"/>
            <a:ext cx="5133975" cy="495300"/>
          </a:xfrm>
          <a:prstGeom prst="rect">
            <a:avLst/>
          </a:prstGeom>
        </p:spPr>
        <p:txBody>
          <a:bodyPr wrap="none" fromWordArt="1">
            <a:prstTxWarp prst="textPlain">
              <a:avLst>
                <a:gd name="adj" fmla="val 50000"/>
              </a:avLst>
            </a:prstTxWarp>
          </a:bodyPr>
          <a:lstStyle/>
          <a:p>
            <a:pPr algn="ctr"/>
            <a:r>
              <a:rPr lang="zh-CN" altLang="en-US" sz="3600" b="1" kern="10">
                <a:ln w="9525">
                  <a:noFill/>
                  <a:round/>
                  <a:headEnd/>
                  <a:tailEnd/>
                </a:ln>
                <a:solidFill>
                  <a:srgbClr val="0000FF"/>
                </a:solidFill>
                <a:effectLst>
                  <a:outerShdw dist="45791" dir="2021404" algn="ctr" rotWithShape="0">
                    <a:srgbClr val="B2B2B2">
                      <a:alpha val="79999"/>
                    </a:srgbClr>
                  </a:outerShdw>
                </a:effectLst>
                <a:latin typeface="宋体"/>
                <a:ea typeface="宋体"/>
              </a:rPr>
              <a:t>案例：如此维护课堂秩序</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9" name="Rectangle 13"/>
          <p:cNvSpPr>
            <a:spLocks noChangeArrowheads="1"/>
          </p:cNvSpPr>
          <p:nvPr/>
        </p:nvSpPr>
        <p:spPr bwMode="auto">
          <a:xfrm>
            <a:off x="425450" y="1778000"/>
            <a:ext cx="7997825" cy="3889375"/>
          </a:xfrm>
          <a:prstGeom prst="rect">
            <a:avLst/>
          </a:prstGeom>
          <a:solidFill>
            <a:schemeClr val="accent1"/>
          </a:solidFill>
          <a:ln w="9525">
            <a:noFill/>
            <a:miter lim="800000"/>
            <a:headEnd/>
            <a:tailEnd/>
          </a:ln>
          <a:effectLst>
            <a:outerShdw dist="107763" dir="2700000" algn="ctr" rotWithShape="0">
              <a:srgbClr val="808080">
                <a:alpha val="50000"/>
              </a:srgbClr>
            </a:outerShdw>
          </a:effectLst>
        </p:spPr>
        <p:txBody>
          <a:bodyPr wrap="none" anchor="ctr"/>
          <a:lstStyle/>
          <a:p>
            <a:pPr>
              <a:defRPr/>
            </a:pPr>
            <a:endParaRPr lang="zh-CN" altLang="en-US">
              <a:ea typeface="宋体" pitchFamily="2" charset="-122"/>
            </a:endParaRPr>
          </a:p>
        </p:txBody>
      </p:sp>
      <p:pic>
        <p:nvPicPr>
          <p:cNvPr id="11267"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11268"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1269"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1270"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1271"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1272"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1273"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1274"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11275" name="Text Box 15"/>
          <p:cNvSpPr txBox="1">
            <a:spLocks noChangeArrowheads="1"/>
          </p:cNvSpPr>
          <p:nvPr/>
        </p:nvSpPr>
        <p:spPr bwMode="auto">
          <a:xfrm>
            <a:off x="465138" y="1892300"/>
            <a:ext cx="7980362" cy="3951851"/>
          </a:xfrm>
          <a:prstGeom prst="rect">
            <a:avLst/>
          </a:prstGeom>
          <a:noFill/>
          <a:ln w="9525">
            <a:noFill/>
            <a:miter lim="800000"/>
            <a:headEnd/>
            <a:tailEnd/>
          </a:ln>
        </p:spPr>
        <p:txBody>
          <a:bodyPr>
            <a:spAutoFit/>
          </a:bodyPr>
          <a:lstStyle/>
          <a:p>
            <a:pPr>
              <a:lnSpc>
                <a:spcPct val="135000"/>
              </a:lnSpc>
            </a:pPr>
            <a:r>
              <a:rPr lang="zh-CN" altLang="en-US" sz="2400" dirty="0"/>
              <a:t>    </a:t>
            </a:r>
            <a:r>
              <a:rPr lang="zh-CN" altLang="en-US" sz="2400" b="1" dirty="0">
                <a:latin typeface="宋体" pitchFamily="2" charset="-122"/>
                <a:ea typeface="宋体" pitchFamily="2" charset="-122"/>
              </a:rPr>
              <a:t>   公正评价权指幼儿教师对幼儿活动、幼儿在教育过程中的受益情况和所达到的水平作出科学的、合理的价值判断。激发幼儿自信心，保护幼儿的自尊心，调动幼儿学习的主动性和积极性，以促进幼儿发展。要求静态评价和动态评价相结合；避免一味的“正面”评价；关注幼儿的个体差异；慎用横向评价；给幼儿自己解决问题的机会；逐步培养幼儿的评价能力、调动肢体语言辅助评价的方法</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a:p>
            <a:endParaRPr lang="zh-CN" altLang="en-US" sz="2400" dirty="0"/>
          </a:p>
        </p:txBody>
      </p:sp>
      <p:sp>
        <p:nvSpPr>
          <p:cNvPr id="11276"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11277" name="AutoShape 12"/>
          <p:cNvSpPr>
            <a:spLocks noChangeArrowheads="1"/>
          </p:cNvSpPr>
          <p:nvPr/>
        </p:nvSpPr>
        <p:spPr bwMode="auto">
          <a:xfrm>
            <a:off x="236538" y="958850"/>
            <a:ext cx="5494337"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dirty="0">
              <a:ea typeface="黑体" pitchFamily="2" charset="-122"/>
            </a:endParaRPr>
          </a:p>
          <a:p>
            <a:pPr algn="ctr" latinLnBrk="1"/>
            <a:r>
              <a:rPr lang="zh-CN" altLang="en-US" sz="2400" b="1" dirty="0">
                <a:ea typeface="黑体" pitchFamily="2" charset="-122"/>
              </a:rPr>
              <a:t>（五）幼儿享有获得公正评价权</a:t>
            </a:r>
          </a:p>
          <a:p>
            <a:pPr algn="ctr" latinLnBrk="1"/>
            <a:endParaRPr lang="zh-CN" altLang="en-US" sz="2800" b="1" dirty="0">
              <a:ea typeface="黑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1229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229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229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229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229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229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229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12298" name="Text Box 15"/>
          <p:cNvSpPr txBox="1">
            <a:spLocks noChangeArrowheads="1"/>
          </p:cNvSpPr>
          <p:nvPr/>
        </p:nvSpPr>
        <p:spPr bwMode="auto">
          <a:xfrm>
            <a:off x="428596" y="2000240"/>
            <a:ext cx="4462463" cy="4339650"/>
          </a:xfrm>
          <a:prstGeom prst="rect">
            <a:avLst/>
          </a:prstGeom>
          <a:noFill/>
          <a:ln w="9525">
            <a:noFill/>
            <a:miter lim="800000"/>
            <a:headEnd/>
            <a:tailEnd/>
          </a:ln>
        </p:spPr>
        <p:txBody>
          <a:bodyPr>
            <a:spAutoFit/>
          </a:bodyPr>
          <a:lstStyle/>
          <a:p>
            <a:pPr>
              <a:lnSpc>
                <a:spcPct val="115000"/>
              </a:lnSpc>
            </a:pPr>
            <a:endParaRPr lang="zh-CN" altLang="en-US" sz="2400" dirty="0">
              <a:latin typeface="黑体" pitchFamily="2" charset="-122"/>
              <a:ea typeface="黑体" pitchFamily="2" charset="-122"/>
            </a:endParaRPr>
          </a:p>
          <a:p>
            <a:pPr>
              <a:lnSpc>
                <a:spcPct val="115000"/>
              </a:lnSpc>
            </a:pPr>
            <a:r>
              <a:rPr lang="zh-CN" altLang="en-US" sz="2400" b="1" dirty="0">
                <a:latin typeface="宋体" pitchFamily="2" charset="-122"/>
                <a:ea typeface="宋体" pitchFamily="2" charset="-122"/>
              </a:rPr>
              <a:t>    高尔基说过</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儿童通过游戏。非常简单，非常容易地去认识周围的世界”。</a:t>
            </a:r>
          </a:p>
          <a:p>
            <a:pPr>
              <a:lnSpc>
                <a:spcPct val="115000"/>
              </a:lnSpc>
            </a:pPr>
            <a:r>
              <a:rPr lang="zh-CN" altLang="en-US" sz="2400" b="1" dirty="0">
                <a:latin typeface="宋体" pitchFamily="2" charset="-122"/>
                <a:ea typeface="宋体" pitchFamily="2" charset="-122"/>
              </a:rPr>
              <a:t>    幼儿园通过游戏可以培养孩子认识、记忆、思维、语言、动手、运动、交往等多方面能力，因此幼儿园教学中不能因任何理由剥夺孩子游戏的权利和自由。</a:t>
            </a:r>
          </a:p>
        </p:txBody>
      </p:sp>
      <p:sp>
        <p:nvSpPr>
          <p:cNvPr id="12299"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12300" name="AutoShape 12"/>
          <p:cNvSpPr>
            <a:spLocks noChangeArrowheads="1"/>
          </p:cNvSpPr>
          <p:nvPr/>
        </p:nvSpPr>
        <p:spPr bwMode="auto">
          <a:xfrm>
            <a:off x="236538" y="958850"/>
            <a:ext cx="5148262" cy="582613"/>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dirty="0">
              <a:ea typeface="黑体" pitchFamily="2" charset="-122"/>
            </a:endParaRPr>
          </a:p>
          <a:p>
            <a:pPr algn="ctr" latinLnBrk="1"/>
            <a:r>
              <a:rPr lang="zh-CN" altLang="en-US" sz="2400" b="1" dirty="0">
                <a:ea typeface="黑体" pitchFamily="2" charset="-122"/>
              </a:rPr>
              <a:t>（六）幼儿享有游戏娱乐的权利</a:t>
            </a:r>
          </a:p>
          <a:p>
            <a:pPr algn="ctr" latinLnBrk="1"/>
            <a:endParaRPr lang="zh-CN" altLang="en-US" sz="2400" b="1" dirty="0">
              <a:ea typeface="黑体" pitchFamily="2" charset="-122"/>
            </a:endParaRPr>
          </a:p>
        </p:txBody>
      </p:sp>
      <p:sp>
        <p:nvSpPr>
          <p:cNvPr id="12301" name="WordArt 13"/>
          <p:cNvSpPr>
            <a:spLocks noChangeArrowheads="1" noChangeShapeType="1" noTextEdit="1"/>
          </p:cNvSpPr>
          <p:nvPr/>
        </p:nvSpPr>
        <p:spPr bwMode="auto">
          <a:xfrm>
            <a:off x="325438" y="1819275"/>
            <a:ext cx="4913312" cy="495300"/>
          </a:xfrm>
          <a:prstGeom prst="rect">
            <a:avLst/>
          </a:prstGeom>
        </p:spPr>
        <p:txBody>
          <a:bodyPr wrap="none" fromWordArt="1">
            <a:prstTxWarp prst="textPlain">
              <a:avLst>
                <a:gd name="adj" fmla="val 50000"/>
              </a:avLst>
            </a:prstTxWarp>
          </a:bodyPr>
          <a:lstStyle/>
          <a:p>
            <a:pPr algn="ctr"/>
            <a:r>
              <a:rPr lang="zh-CN" altLang="en-US" sz="3200" b="1" kern="10">
                <a:ln w="12700">
                  <a:solidFill>
                    <a:srgbClr val="0000FF"/>
                  </a:solidFill>
                  <a:round/>
                  <a:headEnd/>
                  <a:tailEnd/>
                </a:ln>
                <a:solidFill>
                  <a:srgbClr val="B2B2B2"/>
                </a:solidFill>
                <a:effectLst>
                  <a:outerShdw dist="45791" dir="2021404" algn="ctr" rotWithShape="0">
                    <a:srgbClr val="9999FF"/>
                  </a:outerShdw>
                </a:effectLst>
                <a:latin typeface="宋体"/>
                <a:ea typeface="宋体"/>
              </a:rPr>
              <a:t>陈鹤琴：“游戏是幼儿的生命”</a:t>
            </a:r>
          </a:p>
        </p:txBody>
      </p:sp>
      <p:pic>
        <p:nvPicPr>
          <p:cNvPr id="12302" name="Picture 8" descr="IMG_1193"/>
          <p:cNvPicPr>
            <a:picLocks noChangeAspect="1" noChangeArrowheads="1"/>
          </p:cNvPicPr>
          <p:nvPr/>
        </p:nvPicPr>
        <p:blipFill>
          <a:blip r:embed="rId10"/>
          <a:srcRect/>
          <a:stretch>
            <a:fillRect/>
          </a:stretch>
        </p:blipFill>
        <p:spPr bwMode="auto">
          <a:xfrm>
            <a:off x="5214942" y="3714752"/>
            <a:ext cx="3705225" cy="2351088"/>
          </a:xfrm>
          <a:prstGeom prst="rect">
            <a:avLst/>
          </a:prstGeom>
          <a:noFill/>
          <a:ln w="9525">
            <a:noFill/>
            <a:miter lim="800000"/>
            <a:headEnd/>
            <a:tailEnd/>
          </a:ln>
        </p:spPr>
      </p:pic>
      <p:pic>
        <p:nvPicPr>
          <p:cNvPr id="12303" name="Picture 4" descr="C:\Documents and Settings\Administrator\桌面\W020130507499204340898.jpg"/>
          <p:cNvPicPr>
            <a:picLocks noChangeAspect="1" noChangeArrowheads="1"/>
          </p:cNvPicPr>
          <p:nvPr/>
        </p:nvPicPr>
        <p:blipFill>
          <a:blip r:embed="rId11"/>
          <a:srcRect/>
          <a:stretch>
            <a:fillRect/>
          </a:stretch>
        </p:blipFill>
        <p:spPr bwMode="auto">
          <a:xfrm>
            <a:off x="5384800" y="1406525"/>
            <a:ext cx="3575050" cy="2130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13"/>
          <p:cNvSpPr>
            <a:spLocks noChangeArrowheads="1"/>
          </p:cNvSpPr>
          <p:nvPr/>
        </p:nvSpPr>
        <p:spPr bwMode="auto">
          <a:xfrm>
            <a:off x="361950" y="2652713"/>
            <a:ext cx="8153400" cy="2216150"/>
          </a:xfrm>
          <a:prstGeom prst="roundRect">
            <a:avLst>
              <a:gd name="adj" fmla="val 16667"/>
            </a:avLst>
          </a:prstGeom>
          <a:solidFill>
            <a:srgbClr val="FFCCCC"/>
          </a:solidFill>
          <a:ln w="9525">
            <a:noFill/>
            <a:round/>
            <a:headEnd/>
            <a:tailEnd/>
          </a:ln>
          <a:effectLst>
            <a:prstShdw prst="shdw13" dist="53882" dir="13500000">
              <a:srgbClr val="808080">
                <a:alpha val="50000"/>
              </a:srgbClr>
            </a:prstShdw>
          </a:effectLst>
        </p:spPr>
        <p:txBody>
          <a:bodyPr wrap="none" anchor="ctr"/>
          <a:lstStyle/>
          <a:p>
            <a:endParaRPr lang="zh-CN" altLang="en-US"/>
          </a:p>
        </p:txBody>
      </p:sp>
      <p:pic>
        <p:nvPicPr>
          <p:cNvPr id="13315"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13316"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3317"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3318"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3319"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3320"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3321"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3322"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13323" name="Text Box 15"/>
          <p:cNvSpPr txBox="1">
            <a:spLocks noChangeArrowheads="1"/>
          </p:cNvSpPr>
          <p:nvPr/>
        </p:nvSpPr>
        <p:spPr bwMode="auto">
          <a:xfrm>
            <a:off x="619125" y="2965450"/>
            <a:ext cx="7620000" cy="1957459"/>
          </a:xfrm>
          <a:prstGeom prst="rect">
            <a:avLst/>
          </a:prstGeom>
          <a:noFill/>
          <a:ln w="9525">
            <a:noFill/>
            <a:miter lim="800000"/>
            <a:headEnd/>
            <a:tailEnd/>
          </a:ln>
        </p:spPr>
        <p:txBody>
          <a:bodyPr>
            <a:spAutoFit/>
          </a:bodyPr>
          <a:lstStyle/>
          <a:p>
            <a:pPr>
              <a:lnSpc>
                <a:spcPct val="135000"/>
              </a:lnSpc>
            </a:pPr>
            <a:r>
              <a:rPr lang="zh-CN" altLang="en-US" sz="2400" b="1" dirty="0">
                <a:latin typeface="宋体" pitchFamily="2" charset="-122"/>
                <a:ea typeface="宋体" pitchFamily="2" charset="-122"/>
              </a:rPr>
              <a:t>     </a:t>
            </a:r>
            <a:r>
              <a:rPr lang="zh-CN" altLang="en-US" sz="2400" b="1" dirty="0" smtClean="0">
                <a:latin typeface="宋体" pitchFamily="2" charset="-122"/>
                <a:ea typeface="宋体" pitchFamily="2" charset="-122"/>
              </a:rPr>
              <a:t>幼儿园</a:t>
            </a:r>
            <a:r>
              <a:rPr lang="zh-CN" altLang="en-US" sz="2400" b="1" dirty="0">
                <a:latin typeface="宋体" pitchFamily="2" charset="-122"/>
                <a:ea typeface="宋体" pitchFamily="2" charset="-122"/>
              </a:rPr>
              <a:t>孩子虽小，但在法律上与成年享有法律赋予的平等权利 ，比如在幼儿园里，幼儿对其获奖作品享有署名权，并获得相应报酬的权利</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a:p>
            <a:endParaRPr lang="zh-CN" altLang="en-US" sz="2400" dirty="0">
              <a:latin typeface="+mn-ea"/>
            </a:endParaRPr>
          </a:p>
        </p:txBody>
      </p:sp>
      <p:sp>
        <p:nvSpPr>
          <p:cNvPr id="13324" name="Text Box 19"/>
          <p:cNvSpPr txBox="1">
            <a:spLocks noChangeArrowheads="1"/>
          </p:cNvSpPr>
          <p:nvPr/>
        </p:nvSpPr>
        <p:spPr bwMode="auto">
          <a:xfrm>
            <a:off x="58738" y="-26988"/>
            <a:ext cx="8648521"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课题六 </a:t>
            </a:r>
            <a:r>
              <a:rPr lang="zh-CN" altLang="en-US" sz="4000" dirty="0">
                <a:solidFill>
                  <a:schemeClr val="bg1"/>
                </a:solidFill>
                <a:latin typeface="隶书" pitchFamily="49" charset="-122"/>
                <a:ea typeface="隶书" pitchFamily="49" charset="-122"/>
              </a:rPr>
              <a:t>幼儿教育中的安全与法律责任</a:t>
            </a:r>
          </a:p>
        </p:txBody>
      </p:sp>
      <p:sp>
        <p:nvSpPr>
          <p:cNvPr id="13325" name="AutoShape 12"/>
          <p:cNvSpPr>
            <a:spLocks noChangeArrowheads="1"/>
          </p:cNvSpPr>
          <p:nvPr/>
        </p:nvSpPr>
        <p:spPr bwMode="auto">
          <a:xfrm>
            <a:off x="430213" y="1074738"/>
            <a:ext cx="4775200" cy="582612"/>
          </a:xfrm>
          <a:prstGeom prst="roundRect">
            <a:avLst>
              <a:gd name="adj" fmla="val 50000"/>
            </a:avLst>
          </a:prstGeom>
          <a:solidFill>
            <a:srgbClr val="FFCC99">
              <a:alpha val="81175"/>
            </a:srgbClr>
          </a:solidFill>
          <a:ln w="9525">
            <a:round/>
            <a:headEnd/>
            <a:tailEnd/>
          </a:ln>
          <a:scene3d>
            <a:camera prst="legacyObliqueTopRight"/>
            <a:lightRig rig="legacyFlat3" dir="b"/>
          </a:scene3d>
          <a:sp3d extrusionH="100000" prstMaterial="legacyMatte">
            <a:bevelT w="13500" h="13500" prst="angle"/>
            <a:bevelB w="13500" h="13500" prst="angle"/>
            <a:extrusionClr>
              <a:srgbClr val="FFCC99"/>
            </a:extrusionClr>
          </a:sp3d>
        </p:spPr>
        <p:txBody>
          <a:bodyPr wrap="none" anchor="ctr">
            <a:flatTx/>
          </a:bodyPr>
          <a:lstStyle/>
          <a:p>
            <a:pPr algn="ctr" latinLnBrk="1"/>
            <a:endParaRPr lang="zh-CN" altLang="en-US" sz="2800" b="1" dirty="0">
              <a:ea typeface="黑体" pitchFamily="2" charset="-122"/>
            </a:endParaRPr>
          </a:p>
          <a:p>
            <a:pPr algn="ctr" latinLnBrk="1"/>
            <a:r>
              <a:rPr lang="zh-CN" altLang="en-US" sz="2400" b="1" dirty="0">
                <a:ea typeface="黑体" pitchFamily="2" charset="-122"/>
              </a:rPr>
              <a:t>（七）幼儿享有其他合法权益</a:t>
            </a:r>
          </a:p>
          <a:p>
            <a:pPr algn="ctr" latinLnBrk="1"/>
            <a:endParaRPr lang="zh-CN" altLang="en-US" sz="2400" b="1" dirty="0">
              <a:ea typeface="黑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4283</TotalTime>
  <Words>4966</Words>
  <PresentationFormat>全屏显示(4:3)</PresentationFormat>
  <Paragraphs>323</Paragraphs>
  <Slides>50</Slides>
  <Notes>1</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user</cp:lastModifiedBy>
  <cp:revision>333</cp:revision>
  <dcterms:modified xsi:type="dcterms:W3CDTF">2018-08-03T15:04:24Z</dcterms:modified>
</cp:coreProperties>
</file>