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41.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1"/>
  </p:notesMasterIdLst>
  <p:sldIdLst>
    <p:sldId id="1037" r:id="rId2"/>
    <p:sldId id="1038" r:id="rId3"/>
    <p:sldId id="1045" r:id="rId4"/>
    <p:sldId id="1039" r:id="rId5"/>
    <p:sldId id="1095" r:id="rId6"/>
    <p:sldId id="1046" r:id="rId7"/>
    <p:sldId id="1041" r:id="rId8"/>
    <p:sldId id="1096" r:id="rId9"/>
    <p:sldId id="1047" r:id="rId10"/>
    <p:sldId id="1049" r:id="rId11"/>
    <p:sldId id="1097" r:id="rId12"/>
    <p:sldId id="1048" r:id="rId13"/>
    <p:sldId id="1050" r:id="rId14"/>
    <p:sldId id="1098" r:id="rId15"/>
    <p:sldId id="1051" r:id="rId16"/>
    <p:sldId id="1052" r:id="rId17"/>
    <p:sldId id="1099" r:id="rId18"/>
    <p:sldId id="1056" r:id="rId19"/>
    <p:sldId id="1054" r:id="rId20"/>
    <p:sldId id="1058" r:id="rId21"/>
    <p:sldId id="1060" r:id="rId22"/>
    <p:sldId id="1055" r:id="rId23"/>
    <p:sldId id="1061" r:id="rId24"/>
    <p:sldId id="1062" r:id="rId25"/>
    <p:sldId id="1063" r:id="rId26"/>
    <p:sldId id="1065" r:id="rId27"/>
    <p:sldId id="1066" r:id="rId28"/>
    <p:sldId id="1067" r:id="rId29"/>
    <p:sldId id="1068" r:id="rId30"/>
    <p:sldId id="1069" r:id="rId31"/>
    <p:sldId id="1070" r:id="rId32"/>
    <p:sldId id="1071" r:id="rId33"/>
    <p:sldId id="1103" r:id="rId34"/>
    <p:sldId id="1076" r:id="rId35"/>
    <p:sldId id="1077" r:id="rId36"/>
    <p:sldId id="1079" r:id="rId37"/>
    <p:sldId id="1078" r:id="rId38"/>
    <p:sldId id="1081" r:id="rId39"/>
    <p:sldId id="1083" r:id="rId40"/>
    <p:sldId id="1082" r:id="rId41"/>
    <p:sldId id="1084" r:id="rId42"/>
    <p:sldId id="1085" r:id="rId43"/>
    <p:sldId id="1072" r:id="rId44"/>
    <p:sldId id="1102" r:id="rId45"/>
    <p:sldId id="1101" r:id="rId46"/>
    <p:sldId id="1073" r:id="rId47"/>
    <p:sldId id="1074" r:id="rId48"/>
    <p:sldId id="1075" r:id="rId49"/>
    <p:sldId id="1100" r:id="rId5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471" autoAdjust="0"/>
    <p:restoredTop sz="94660"/>
  </p:normalViewPr>
  <p:slideViewPr>
    <p:cSldViewPr>
      <p:cViewPr varScale="1">
        <p:scale>
          <a:sx n="62" d="100"/>
          <a:sy n="62" d="100"/>
        </p:scale>
        <p:origin x="-1362"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3744"/>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5949B6E-C7AE-47E5-8C7E-13E31419C36D}" type="datetimeFigureOut">
              <a:rPr lang="zh-CN" altLang="en-US" smtClean="0"/>
              <a:pPr/>
              <a:t>2018/8/3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841113-9B74-42A8-8328-28680150601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34</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35</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36</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37</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38</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39</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40</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4</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41</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42</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43</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46</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47</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48</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7000" b="-7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2018/8/3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20.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2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2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2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2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2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2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2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2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2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30.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3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3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3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3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3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34.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3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3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36.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3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3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40.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39.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4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40.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4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41.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4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42.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4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11.jpeg"/><Relationship Id="rId5" Type="http://schemas.openxmlformats.org/officeDocument/2006/relationships/image" Target="../media/image5.png"/><Relationship Id="rId10" Type="http://schemas.openxmlformats.org/officeDocument/2006/relationships/image" Target="../media/image10.jpeg"/><Relationship Id="rId4" Type="http://schemas.openxmlformats.org/officeDocument/2006/relationships/image" Target="../media/image4.png"/><Relationship Id="rId9" Type="http://schemas.openxmlformats.org/officeDocument/2006/relationships/image" Target="../media/image9.png"/></Relationships>
</file>

<file path=ppt/slides/_rels/slide45.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hyperlink" Target="file:///E:\&#27861;&#24459;&#27861;&#35268;\&#31532;&#20845;&#31456;&#12298;&#22269;&#21153;&#38498;&#20851;&#20110;&#24403;&#21069;&#21457;&#23637;&#23398;&#21069;&#25945;&#32946;&#30340;&#33509;&#24178;&#24847;&#35265;&#12299;&#35299;&#35835;\&#21271;&#20140;&#65306;&#23478;&#38271;&#20026;&#23401;&#23376;&#20837;&#22253;&#25490;&#38431;&#20061;&#22825;_&#26631;&#28165;.flv" TargetMode="External"/><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3.jpe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hyperlink" Target="&#32593;&#32599;&#22825;&#19979;&#28857;&#35780;&#35828;&#65306;&#23478;&#38271;&#20026;&#32473;&#23401;&#23376;&#20105;&#21462;&#20837;&#22253;&#21517;&#39069;%20&#25490;&#38431;&#31561;&#20505;&#19968;&#22812;110330&#37117;&#24066;&#24555;&#25253;_&#26631;&#28165;.flv" TargetMode="External"/><Relationship Id="rId5" Type="http://schemas.openxmlformats.org/officeDocument/2006/relationships/image" Target="../media/image5.png"/><Relationship Id="rId10" Type="http://schemas.openxmlformats.org/officeDocument/2006/relationships/image" Target="../media/image12.jpe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hyperlink" Target="&#21271;&#20140;&#65306;&#23478;&#38271;&#20026;&#23401;&#23376;&#20837;&#22253;&#25490;&#38431;&#20061;&#22825;_&#26631;&#28165;.flv" TargetMode="External"/></Relationships>
</file>

<file path=ppt/slides/_rels/slide4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43.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4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44.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4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45.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4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3.png"/><Relationship Id="rId7"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4.png"/><Relationship Id="rId4" Type="http://schemas.openxmlformats.org/officeDocument/2006/relationships/image" Target="../media/image5.png"/><Relationship Id="rId9" Type="http://schemas.openxmlformats.org/officeDocument/2006/relationships/slide" Target="slide3.xml"/></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课题三  学前教育方针政策</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500034" y="857232"/>
            <a:ext cx="6786610" cy="89255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r>
              <a:rPr lang="zh-CN" altLang="en-US" sz="2800" dirty="0" smtClean="0">
                <a:ea typeface="黑体" pitchFamily="49" charset="-122"/>
              </a:rPr>
              <a:t>项目</a:t>
            </a:r>
            <a:r>
              <a:rPr lang="en-US" altLang="zh-CN" sz="2800" dirty="0" smtClean="0">
                <a:ea typeface="黑体" pitchFamily="49" charset="-122"/>
              </a:rPr>
              <a:t>1</a:t>
            </a:r>
            <a:r>
              <a:rPr lang="zh-CN" altLang="en-US" sz="2800" dirty="0" smtClean="0">
                <a:ea typeface="黑体" pitchFamily="49" charset="-122"/>
              </a:rPr>
              <a:t>   幼儿园教育指导纲要（试行）</a:t>
            </a:r>
            <a:endParaRPr lang="zh-CN" altLang="en-US" sz="2800"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714348" y="1428736"/>
            <a:ext cx="7832725" cy="6124754"/>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400" b="1" dirty="0"/>
              <a:t>  </a:t>
            </a:r>
            <a:r>
              <a:rPr lang="zh-CN" altLang="en-US" sz="2400" b="1" dirty="0" smtClean="0"/>
              <a:t>一、</a:t>
            </a:r>
            <a:r>
              <a:rPr lang="en-US" altLang="zh-CN" sz="2400" dirty="0" smtClean="0"/>
              <a:t> </a:t>
            </a:r>
            <a:r>
              <a:rPr lang="zh-CN" altLang="en-US" sz="2400" b="1" dirty="0" smtClean="0"/>
              <a:t>背景：</a:t>
            </a:r>
            <a:r>
              <a:rPr lang="en-US" altLang="zh-CN" sz="2400" dirty="0" smtClean="0"/>
              <a:t> </a:t>
            </a:r>
          </a:p>
          <a:p>
            <a:r>
              <a:rPr lang="en-US" altLang="zh-CN" sz="2400" dirty="0" smtClean="0"/>
              <a:t>《</a:t>
            </a:r>
            <a:r>
              <a:rPr lang="zh-CN" altLang="en-US" sz="2400" dirty="0" smtClean="0"/>
              <a:t>幼儿园教育知道纲要（试行）</a:t>
            </a:r>
            <a:r>
              <a:rPr lang="en-US" altLang="zh-CN" sz="2400" dirty="0" smtClean="0"/>
              <a:t>》</a:t>
            </a:r>
            <a:r>
              <a:rPr lang="zh-CN" altLang="en-US" sz="2400" dirty="0" smtClean="0"/>
              <a:t>是在基础教育改革的大背景下应运而生的，是根据当的教育方针和</a:t>
            </a:r>
            <a:r>
              <a:rPr lang="en-US" altLang="zh-CN" sz="2400" dirty="0" smtClean="0"/>
              <a:t>《</a:t>
            </a:r>
            <a:r>
              <a:rPr lang="zh-CN" altLang="en-US" sz="2400" dirty="0" smtClean="0"/>
              <a:t>幼儿园工作规程</a:t>
            </a:r>
            <a:r>
              <a:rPr lang="en-US" altLang="zh-CN" sz="2400" dirty="0" smtClean="0"/>
              <a:t>》</a:t>
            </a:r>
            <a:r>
              <a:rPr lang="zh-CN" altLang="en-US" sz="2400" dirty="0" smtClean="0"/>
              <a:t>制定的，它是指导广大教师将</a:t>
            </a:r>
            <a:r>
              <a:rPr lang="en-US" altLang="zh-CN" sz="2400" dirty="0" smtClean="0"/>
              <a:t>《</a:t>
            </a:r>
            <a:r>
              <a:rPr lang="zh-CN" altLang="en-US" sz="2400" dirty="0" smtClean="0"/>
              <a:t>幼儿园工作规程</a:t>
            </a:r>
            <a:r>
              <a:rPr lang="en-US" altLang="zh-CN" sz="2400" dirty="0" smtClean="0"/>
              <a:t>》</a:t>
            </a:r>
            <a:r>
              <a:rPr lang="zh-CN" altLang="en-US" sz="2400" dirty="0" smtClean="0"/>
              <a:t>的教育思想和观念转化为教育行为的指导性文件，对于推进幼儿园实施素质教育和全面提高幼儿园教育质量具有重要的意义</a:t>
            </a:r>
            <a:endParaRPr lang="en-US" altLang="zh-CN" sz="2400" dirty="0" smtClean="0"/>
          </a:p>
          <a:p>
            <a:r>
              <a:rPr lang="zh-CN" altLang="en-US" sz="2400" dirty="0" smtClean="0"/>
              <a:t>。</a:t>
            </a:r>
            <a:endParaRPr lang="en-US" altLang="zh-CN" sz="2400" dirty="0" smtClean="0"/>
          </a:p>
          <a:p>
            <a:endParaRPr lang="en-US" altLang="zh-CN" sz="2400" dirty="0" smtClean="0"/>
          </a:p>
          <a:p>
            <a:endParaRPr lang="en-US" altLang="zh-CN" sz="2400" dirty="0" smtClean="0"/>
          </a:p>
          <a:p>
            <a:endParaRPr lang="en-US" altLang="zh-CN" sz="2400" b="1" dirty="0" smtClean="0"/>
          </a:p>
          <a:p>
            <a:endParaRPr lang="en-US" altLang="zh-CN" sz="2400" b="1" dirty="0" smtClean="0"/>
          </a:p>
          <a:p>
            <a:endParaRPr lang="zh-CN" altLang="en-US" sz="2800" b="1" dirty="0" smtClean="0"/>
          </a:p>
          <a:p>
            <a:endParaRPr lang="zh-CN" altLang="en-US" sz="2800" dirty="0" smtClean="0"/>
          </a:p>
          <a:p>
            <a:endParaRPr lang="en-US" altLang="zh-CN" sz="2400" dirty="0" smtClean="0"/>
          </a:p>
          <a:p>
            <a:endParaRPr lang="zh-CN" altLang="en-US" sz="2400"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课题三  学前教育方针政策</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500034" y="857232"/>
            <a:ext cx="6786610" cy="89255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r>
              <a:rPr lang="zh-CN" altLang="en-US" sz="2800" dirty="0" smtClean="0">
                <a:ea typeface="黑体" pitchFamily="49" charset="-122"/>
              </a:rPr>
              <a:t>项目</a:t>
            </a:r>
            <a:r>
              <a:rPr lang="en-US" altLang="zh-CN" sz="2800" dirty="0" smtClean="0">
                <a:ea typeface="黑体" pitchFamily="49" charset="-122"/>
              </a:rPr>
              <a:t>1</a:t>
            </a:r>
            <a:r>
              <a:rPr lang="zh-CN" altLang="en-US" sz="2800" dirty="0" smtClean="0">
                <a:ea typeface="黑体" pitchFamily="49" charset="-122"/>
              </a:rPr>
              <a:t>   幼儿园教育指导纲要（试行）</a:t>
            </a:r>
            <a:endParaRPr lang="zh-CN" altLang="en-US" sz="2800"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0" y="1428736"/>
            <a:ext cx="9144000" cy="4401205"/>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3200" b="1" dirty="0"/>
              <a:t> </a:t>
            </a:r>
            <a:r>
              <a:rPr lang="zh-CN" altLang="en-US" sz="3200" b="1" dirty="0" smtClean="0"/>
              <a:t>（三）社会</a:t>
            </a:r>
            <a:endParaRPr lang="en-US" altLang="zh-CN" sz="3200" b="1" dirty="0" smtClean="0"/>
          </a:p>
          <a:p>
            <a:r>
              <a:rPr lang="en-US" altLang="zh-CN" sz="2800" b="1" dirty="0" smtClean="0"/>
              <a:t>1</a:t>
            </a:r>
            <a:r>
              <a:rPr lang="zh-CN" altLang="en-US" sz="2800" b="1" dirty="0" smtClean="0"/>
              <a:t>、目标：</a:t>
            </a:r>
            <a:endParaRPr lang="en-US" altLang="zh-CN" sz="2800" b="1" dirty="0" smtClean="0"/>
          </a:p>
          <a:p>
            <a:r>
              <a:rPr lang="zh-CN" altLang="en-US" sz="2800" dirty="0" smtClean="0"/>
              <a:t>（</a:t>
            </a:r>
            <a:r>
              <a:rPr lang="en-US" sz="2800" dirty="0" smtClean="0"/>
              <a:t>1</a:t>
            </a:r>
            <a:r>
              <a:rPr lang="zh-CN" altLang="en-US" sz="2800" dirty="0" smtClean="0"/>
              <a:t>）能主动地参与各项活动，有自信心；</a:t>
            </a:r>
          </a:p>
          <a:p>
            <a:r>
              <a:rPr lang="zh-CN" altLang="en-US" sz="2800" dirty="0" smtClean="0"/>
              <a:t>（</a:t>
            </a:r>
            <a:r>
              <a:rPr lang="en-US" sz="2800" dirty="0" smtClean="0"/>
              <a:t>2</a:t>
            </a:r>
            <a:r>
              <a:rPr lang="zh-CN" altLang="en-US" sz="2800" dirty="0" smtClean="0"/>
              <a:t>）乐意与人交往，学习互助、合作和分享，有同情心；</a:t>
            </a:r>
          </a:p>
          <a:p>
            <a:r>
              <a:rPr lang="zh-CN" altLang="en-US" sz="2800" dirty="0" smtClean="0"/>
              <a:t>（</a:t>
            </a:r>
            <a:r>
              <a:rPr lang="en-US" sz="2800" dirty="0" smtClean="0"/>
              <a:t>3</a:t>
            </a:r>
            <a:r>
              <a:rPr lang="zh-CN" altLang="en-US" sz="2800" dirty="0" smtClean="0"/>
              <a:t>）理解并遵守日常生活中基本的社会行为规则；</a:t>
            </a:r>
          </a:p>
          <a:p>
            <a:r>
              <a:rPr lang="zh-CN" altLang="en-US" sz="2800" dirty="0" smtClean="0"/>
              <a:t>（</a:t>
            </a:r>
            <a:r>
              <a:rPr lang="en-US" sz="2800" dirty="0" smtClean="0"/>
              <a:t>4</a:t>
            </a:r>
            <a:r>
              <a:rPr lang="zh-CN" altLang="en-US" sz="2800" dirty="0" smtClean="0"/>
              <a:t>）能努力做好力所能及的事，不怕困难，有初步的责任感；</a:t>
            </a:r>
          </a:p>
          <a:p>
            <a:r>
              <a:rPr lang="zh-CN" altLang="en-US" sz="2800" dirty="0" smtClean="0"/>
              <a:t>（</a:t>
            </a:r>
            <a:r>
              <a:rPr lang="en-US" sz="2800" dirty="0" smtClean="0"/>
              <a:t>5</a:t>
            </a:r>
            <a:r>
              <a:rPr lang="zh-CN" altLang="en-US" sz="2800" dirty="0" smtClean="0"/>
              <a:t>）爱父母长辈、老师和同伴，爱集体、爱家乡、爱祖国。</a:t>
            </a:r>
            <a:endParaRPr lang="zh-CN" altLang="en-US" sz="2800" b="1" dirty="0" smtClean="0"/>
          </a:p>
          <a:p>
            <a:endParaRPr lang="en-US" altLang="zh-CN" sz="2400" b="1"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课题三  学前教育方针政策</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500034" y="857232"/>
            <a:ext cx="6786610" cy="89255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r>
              <a:rPr lang="zh-CN" altLang="en-US" sz="2800" dirty="0" smtClean="0">
                <a:ea typeface="黑体" pitchFamily="49" charset="-122"/>
              </a:rPr>
              <a:t>项目</a:t>
            </a:r>
            <a:r>
              <a:rPr lang="en-US" altLang="zh-CN" sz="2800" dirty="0" smtClean="0">
                <a:ea typeface="黑体" pitchFamily="49" charset="-122"/>
              </a:rPr>
              <a:t>1</a:t>
            </a:r>
            <a:r>
              <a:rPr lang="zh-CN" altLang="en-US" sz="2800" dirty="0" smtClean="0">
                <a:ea typeface="黑体" pitchFamily="49" charset="-122"/>
              </a:rPr>
              <a:t>   幼儿园教育指导纲要（试行）</a:t>
            </a:r>
            <a:endParaRPr lang="zh-CN" altLang="en-US" sz="2800"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0" y="1428736"/>
            <a:ext cx="9144000" cy="4401205"/>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3200" b="1" dirty="0"/>
              <a:t> </a:t>
            </a:r>
            <a:r>
              <a:rPr lang="zh-CN" altLang="en-US" sz="3200" b="1" dirty="0" smtClean="0"/>
              <a:t>（三）社会</a:t>
            </a:r>
            <a:endParaRPr lang="en-US" altLang="zh-CN" sz="3200" b="1" dirty="0" smtClean="0"/>
          </a:p>
          <a:p>
            <a:r>
              <a:rPr lang="en-US" altLang="zh-CN" sz="2800" b="1" dirty="0" smtClean="0"/>
              <a:t>2</a:t>
            </a:r>
            <a:r>
              <a:rPr lang="zh-CN" altLang="en-US" sz="2800" b="1" dirty="0" smtClean="0"/>
              <a:t>、内容与要求：</a:t>
            </a:r>
            <a:endParaRPr lang="en-US" altLang="zh-CN" sz="2800" b="1" dirty="0" smtClean="0"/>
          </a:p>
          <a:p>
            <a:r>
              <a:rPr lang="en-US" altLang="zh-CN" sz="2800" b="1" dirty="0" smtClean="0">
                <a:latin typeface="+mn-ea"/>
              </a:rPr>
              <a:t>   《</a:t>
            </a:r>
            <a:r>
              <a:rPr lang="zh-CN" altLang="en-US" sz="2800" b="1" dirty="0" smtClean="0">
                <a:latin typeface="+mn-ea"/>
              </a:rPr>
              <a:t>纲要</a:t>
            </a:r>
            <a:r>
              <a:rPr lang="en-US" altLang="zh-CN" sz="2800" b="1" dirty="0" smtClean="0">
                <a:latin typeface="+mn-ea"/>
              </a:rPr>
              <a:t>》</a:t>
            </a:r>
            <a:r>
              <a:rPr lang="zh-CN" altLang="en-US" sz="2800" b="1" dirty="0" smtClean="0">
                <a:latin typeface="+mn-ea"/>
              </a:rPr>
              <a:t>指导要点中的第一点“社会领域教育具有潜移默化的特点。幼儿社会态度和社会情感的培养尤应渗透在多种活动和一日生活的各个环节之中，要创设一个能使幼儿感受到接纳、关爱和支持的良好环境，避免单一呆板的言语说教”所对应的规则是他律规则，所采用的方法是“熏染”，幼儿在其中的主要任务是适应环境、内化规则。</a:t>
            </a:r>
          </a:p>
          <a:p>
            <a:endParaRPr lang="zh-CN" altLang="en-US" sz="2800" b="1" dirty="0" smtClean="0"/>
          </a:p>
          <a:p>
            <a:endParaRPr lang="en-US" altLang="zh-CN" sz="2400" b="1"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课题三  学前教育方针政策</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500034" y="857232"/>
            <a:ext cx="6786610" cy="89255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endParaRPr lang="zh-CN" altLang="en-US" sz="2800"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0" y="857232"/>
            <a:ext cx="9144000" cy="6432530"/>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en-US" altLang="zh-CN" sz="2400" b="1" dirty="0" smtClean="0"/>
              <a:t>3</a:t>
            </a:r>
            <a:r>
              <a:rPr lang="zh-CN" altLang="en-US" sz="2400" b="1" dirty="0" smtClean="0"/>
              <a:t>、社会领域指导要点</a:t>
            </a:r>
            <a:endParaRPr lang="en-US" altLang="zh-CN" sz="2400" b="1" dirty="0" smtClean="0"/>
          </a:p>
          <a:p>
            <a:r>
              <a:rPr lang="zh-CN" altLang="en-US" sz="2400" dirty="0" smtClean="0"/>
              <a:t>（</a:t>
            </a:r>
            <a:r>
              <a:rPr lang="en-US" sz="2400" dirty="0" smtClean="0"/>
              <a:t>1</a:t>
            </a:r>
            <a:r>
              <a:rPr lang="zh-CN" altLang="en-US" sz="2400" dirty="0" smtClean="0"/>
              <a:t>）社会领域的教育具有潜移默化的特点。幼儿社会态度和社会情感的培养“往往融合在各种活动中，并渗透于幼儿一日生活的各个环节”。要创设一个能使幼儿感受到接纳、关爱和支持的良好环境，避免单一呆板的言语说教。</a:t>
            </a:r>
          </a:p>
          <a:p>
            <a:r>
              <a:rPr lang="zh-CN" altLang="en-US" sz="2400" dirty="0" smtClean="0"/>
              <a:t>（</a:t>
            </a:r>
            <a:r>
              <a:rPr lang="en-US" sz="2400" dirty="0" smtClean="0"/>
              <a:t>2</a:t>
            </a:r>
            <a:r>
              <a:rPr lang="zh-CN" altLang="en-US" sz="2400" dirty="0" smtClean="0"/>
              <a:t>）幼儿与成人、同伴之间的共同生活交往、探索、游戏等，是其进行社会学习的重要途径。应为幼儿提供人际间相互交往和共同活动的机会和条件，并加以指导。</a:t>
            </a:r>
          </a:p>
          <a:p>
            <a:r>
              <a:rPr lang="zh-CN" altLang="en-US" sz="2400" dirty="0" smtClean="0"/>
              <a:t>（</a:t>
            </a:r>
            <a:r>
              <a:rPr lang="en-US" sz="2400" dirty="0" smtClean="0"/>
              <a:t>3</a:t>
            </a:r>
            <a:r>
              <a:rPr lang="zh-CN" altLang="en-US" sz="2400" dirty="0" smtClean="0"/>
              <a:t>）社会学习是一个漫长的积累过程，需要幼儿园、家庭和社会密切合作、协调一致，关爱、尊重幼儿、建立良好的师幼关系、同伴关系、家园关系；成人以身作则，提供良好榜样，共同促进幼儿良好社会性品质的形成。</a:t>
            </a:r>
          </a:p>
          <a:p>
            <a:endParaRPr lang="zh-CN" altLang="en-US" sz="2400" dirty="0" smtClean="0"/>
          </a:p>
          <a:p>
            <a:endParaRPr lang="en-US" altLang="zh-CN" sz="2400" b="1" dirty="0" smtClean="0"/>
          </a:p>
          <a:p>
            <a:endParaRPr lang="zh-CN" altLang="en-US" sz="2800" dirty="0" smtClean="0"/>
          </a:p>
          <a:p>
            <a:endParaRPr lang="en-US" altLang="zh-CN" sz="2400" dirty="0" smtClean="0"/>
          </a:p>
          <a:p>
            <a:endParaRPr lang="zh-CN" altLang="en-US" sz="2400" b="1"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课题三  学前教育方针政策</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500034" y="857232"/>
            <a:ext cx="6786610" cy="89255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r>
              <a:rPr lang="zh-CN" altLang="en-US" sz="2800" dirty="0" smtClean="0">
                <a:ea typeface="黑体" pitchFamily="49" charset="-122"/>
              </a:rPr>
              <a:t>项目</a:t>
            </a:r>
            <a:r>
              <a:rPr lang="en-US" altLang="zh-CN" sz="2800" dirty="0" smtClean="0">
                <a:ea typeface="黑体" pitchFamily="49" charset="-122"/>
              </a:rPr>
              <a:t>1</a:t>
            </a:r>
            <a:r>
              <a:rPr lang="zh-CN" altLang="en-US" sz="2800" dirty="0" smtClean="0">
                <a:ea typeface="黑体" pitchFamily="49" charset="-122"/>
              </a:rPr>
              <a:t>   幼儿园教育指导纲要（试行）</a:t>
            </a:r>
            <a:endParaRPr lang="zh-CN" altLang="en-US" sz="2800"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0" y="1428736"/>
            <a:ext cx="9144000" cy="4401205"/>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3200" b="1" dirty="0"/>
              <a:t> </a:t>
            </a:r>
            <a:r>
              <a:rPr lang="zh-CN" altLang="en-US" sz="3200" b="1" dirty="0" smtClean="0"/>
              <a:t>（四）科学</a:t>
            </a:r>
            <a:endParaRPr lang="en-US" altLang="zh-CN" sz="3200" b="1" dirty="0" smtClean="0"/>
          </a:p>
          <a:p>
            <a:r>
              <a:rPr lang="en-US" altLang="zh-CN" sz="2800" b="1" dirty="0" smtClean="0"/>
              <a:t>1</a:t>
            </a:r>
            <a:r>
              <a:rPr lang="zh-CN" altLang="en-US" sz="2800" b="1" dirty="0" smtClean="0"/>
              <a:t>、目标：</a:t>
            </a:r>
            <a:endParaRPr lang="en-US" altLang="zh-CN" sz="2800" b="1" dirty="0" smtClean="0"/>
          </a:p>
          <a:p>
            <a:r>
              <a:rPr lang="zh-CN" altLang="en-US" sz="2800" dirty="0" smtClean="0"/>
              <a:t>（</a:t>
            </a:r>
            <a:r>
              <a:rPr lang="en-US" sz="2800" dirty="0" smtClean="0"/>
              <a:t>1</a:t>
            </a:r>
            <a:r>
              <a:rPr lang="zh-CN" altLang="en-US" sz="2800" dirty="0" smtClean="0"/>
              <a:t>）对周围的事物、现象感兴趣，有好奇心和求知欲；</a:t>
            </a:r>
          </a:p>
          <a:p>
            <a:r>
              <a:rPr lang="zh-CN" altLang="en-US" sz="2800" dirty="0" smtClean="0"/>
              <a:t>（</a:t>
            </a:r>
            <a:r>
              <a:rPr lang="en-US" sz="2800" dirty="0" smtClean="0"/>
              <a:t>2</a:t>
            </a:r>
            <a:r>
              <a:rPr lang="zh-CN" altLang="en-US" sz="2800" dirty="0" smtClean="0"/>
              <a:t>）能运用各种感官，动手动脑，探究问题；</a:t>
            </a:r>
          </a:p>
          <a:p>
            <a:r>
              <a:rPr lang="zh-CN" altLang="en-US" sz="2800" dirty="0" smtClean="0"/>
              <a:t>（</a:t>
            </a:r>
            <a:r>
              <a:rPr lang="en-US" sz="2800" dirty="0" smtClean="0"/>
              <a:t>3</a:t>
            </a:r>
            <a:r>
              <a:rPr lang="zh-CN" altLang="en-US" sz="2800" dirty="0" smtClean="0"/>
              <a:t>）能用适当的方式表达、交流探索的过程和结果；</a:t>
            </a:r>
          </a:p>
          <a:p>
            <a:r>
              <a:rPr lang="zh-CN" altLang="en-US" sz="2800" dirty="0" smtClean="0"/>
              <a:t>（</a:t>
            </a:r>
            <a:r>
              <a:rPr lang="en-US" sz="2800" dirty="0" smtClean="0"/>
              <a:t>4</a:t>
            </a:r>
            <a:r>
              <a:rPr lang="zh-CN" altLang="en-US" sz="2800" dirty="0" smtClean="0"/>
              <a:t>）能从生活和游戏中感受事物的数量关系并体验到数学的重要和有趣；</a:t>
            </a:r>
          </a:p>
          <a:p>
            <a:r>
              <a:rPr lang="zh-CN" altLang="en-US" sz="2800" dirty="0" smtClean="0"/>
              <a:t>（</a:t>
            </a:r>
            <a:r>
              <a:rPr lang="en-US" sz="2800" dirty="0" smtClean="0"/>
              <a:t>5</a:t>
            </a:r>
            <a:r>
              <a:rPr lang="zh-CN" altLang="en-US" sz="2800" dirty="0" smtClean="0"/>
              <a:t>）爱护动植物，关心周围环境，亲近大自然，珍惜自然资源，</a:t>
            </a:r>
            <a:r>
              <a:rPr lang="zh-CN" altLang="en-US" sz="2800" dirty="0" smtClean="0">
                <a:solidFill>
                  <a:srgbClr val="FF0000"/>
                </a:solidFill>
              </a:rPr>
              <a:t>有初步的环保意识。</a:t>
            </a:r>
            <a:endParaRPr lang="en-US" altLang="zh-CN" sz="2800" dirty="0" smtClean="0">
              <a:solidFill>
                <a:srgbClr val="FF0000"/>
              </a:solidFill>
            </a:endParaRPr>
          </a:p>
          <a:p>
            <a:endParaRPr lang="en-US" altLang="zh-CN" sz="2400" b="1"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课题三  学前教育方针政策</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500034" y="857232"/>
            <a:ext cx="6786610" cy="89255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r>
              <a:rPr lang="zh-CN" altLang="en-US" sz="2800" dirty="0" smtClean="0">
                <a:ea typeface="黑体" pitchFamily="49" charset="-122"/>
              </a:rPr>
              <a:t>项目</a:t>
            </a:r>
            <a:r>
              <a:rPr lang="en-US" altLang="zh-CN" sz="2800" dirty="0" smtClean="0">
                <a:ea typeface="黑体" pitchFamily="49" charset="-122"/>
              </a:rPr>
              <a:t>1</a:t>
            </a:r>
            <a:r>
              <a:rPr lang="zh-CN" altLang="en-US" sz="2800" dirty="0" smtClean="0">
                <a:ea typeface="黑体" pitchFamily="49" charset="-122"/>
              </a:rPr>
              <a:t>   幼儿园教育指导纲要（试行）</a:t>
            </a:r>
            <a:endParaRPr lang="zh-CN" altLang="en-US" sz="2800"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0" y="1428736"/>
            <a:ext cx="9144000" cy="6124754"/>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3200" b="1" dirty="0"/>
              <a:t> </a:t>
            </a:r>
            <a:r>
              <a:rPr lang="zh-CN" altLang="en-US" sz="3200" b="1" dirty="0" smtClean="0"/>
              <a:t>（四）科学</a:t>
            </a:r>
            <a:endParaRPr lang="en-US" altLang="zh-CN" sz="3200" b="1" dirty="0" smtClean="0"/>
          </a:p>
          <a:p>
            <a:r>
              <a:rPr lang="en-US" altLang="zh-CN" sz="2800" b="1" dirty="0" smtClean="0"/>
              <a:t>2</a:t>
            </a:r>
            <a:r>
              <a:rPr lang="zh-CN" altLang="en-US" sz="2800" b="1" dirty="0" smtClean="0"/>
              <a:t>、内容与要求：</a:t>
            </a:r>
            <a:endParaRPr lang="en-US" altLang="zh-CN" sz="2800" b="1" dirty="0" smtClean="0"/>
          </a:p>
          <a:p>
            <a:r>
              <a:rPr lang="zh-CN" altLang="en-US" sz="2800" b="1" dirty="0" smtClean="0">
                <a:latin typeface="+mn-ea"/>
              </a:rPr>
              <a:t>    科学领域的内容和要求主要是通过对教师提出“做什么、怎么做和追求什么”的要求，将科学领域的教育内容与教育环境、教师的任务、儿童的活动、儿童的发展融合在一起，充分地体现了</a:t>
            </a:r>
            <a:r>
              <a:rPr lang="en-US" altLang="zh-CN" sz="2800" b="1" dirty="0" smtClean="0">
                <a:latin typeface="+mn-ea"/>
              </a:rPr>
              <a:t>《</a:t>
            </a:r>
            <a:r>
              <a:rPr lang="zh-CN" altLang="en-US" sz="2800" b="1" dirty="0" smtClean="0">
                <a:latin typeface="+mn-ea"/>
              </a:rPr>
              <a:t>纲要</a:t>
            </a:r>
            <a:r>
              <a:rPr lang="en-US" altLang="zh-CN" sz="2800" b="1" dirty="0" smtClean="0">
                <a:latin typeface="+mn-ea"/>
              </a:rPr>
              <a:t>》</a:t>
            </a:r>
            <a:r>
              <a:rPr lang="zh-CN" altLang="en-US" sz="2800" b="1" dirty="0" smtClean="0">
                <a:latin typeface="+mn-ea"/>
              </a:rPr>
              <a:t>中新的知识观和教育观。科学领域的知识明显地具有“情景化、过程化、活动化、经验化”的特点，体现了从注重静态知识到动态知识，从注重表征性知识到注重行动性知识，从注重“掌握”知识到注重“构建”知识的重大变革。强调：</a:t>
            </a:r>
            <a:r>
              <a:rPr lang="en-US" altLang="zh-CN" sz="2800" b="1" dirty="0" smtClean="0">
                <a:latin typeface="+mn-ea"/>
              </a:rPr>
              <a:t> (1)</a:t>
            </a:r>
            <a:r>
              <a:rPr lang="zh-CN" altLang="en-US" sz="2800" b="1" dirty="0" smtClean="0">
                <a:latin typeface="+mn-ea"/>
              </a:rPr>
              <a:t>科学教育的内容应从身边取材</a:t>
            </a:r>
            <a:r>
              <a:rPr lang="en-US" altLang="zh-CN" sz="2800" b="1" dirty="0" smtClean="0">
                <a:latin typeface="+mn-ea"/>
              </a:rPr>
              <a:t>(2)</a:t>
            </a:r>
            <a:r>
              <a:rPr lang="zh-CN" altLang="en-US" sz="2800" b="1" dirty="0" smtClean="0">
                <a:latin typeface="+mn-ea"/>
              </a:rPr>
              <a:t>形成安全的探究氛围</a:t>
            </a:r>
            <a:endParaRPr lang="en-US" altLang="zh-CN" sz="2800" b="1" dirty="0" smtClean="0">
              <a:latin typeface="+mn-ea"/>
            </a:endParaRPr>
          </a:p>
          <a:p>
            <a:endParaRPr lang="en-US" altLang="zh-CN" sz="2800" b="1" dirty="0" smtClean="0">
              <a:latin typeface="+mn-ea"/>
            </a:endParaRPr>
          </a:p>
          <a:p>
            <a:endParaRPr lang="zh-CN" altLang="en-US" sz="2800" b="1" dirty="0" smtClean="0"/>
          </a:p>
          <a:p>
            <a:endParaRPr lang="en-US" altLang="zh-CN" sz="2400" b="1"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课题三  学前教育方针政策</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500034" y="857232"/>
            <a:ext cx="6786610" cy="89255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endParaRPr lang="zh-CN" altLang="en-US" sz="2800"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0" y="857232"/>
            <a:ext cx="9144000" cy="5016758"/>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en-US" altLang="zh-CN" sz="3200" b="1" dirty="0" smtClean="0"/>
              <a:t>3</a:t>
            </a:r>
            <a:r>
              <a:rPr lang="zh-CN" altLang="en-US" sz="3200" b="1" dirty="0" smtClean="0"/>
              <a:t>、科学领域指导要点</a:t>
            </a:r>
            <a:endParaRPr lang="en-US" altLang="zh-CN" sz="3200" b="1" dirty="0" smtClean="0"/>
          </a:p>
          <a:p>
            <a:r>
              <a:rPr lang="zh-CN" altLang="en-US" sz="3200" dirty="0" smtClean="0"/>
              <a:t>（</a:t>
            </a:r>
            <a:r>
              <a:rPr lang="en-US" sz="3200" dirty="0" smtClean="0"/>
              <a:t>1</a:t>
            </a:r>
            <a:r>
              <a:rPr lang="zh-CN" altLang="en-US" sz="3200" dirty="0" smtClean="0"/>
              <a:t>）幼儿的科学教育是科学启蒙教育，重在激发幼儿的认识兴趣和探究欲望，这种教育方式是由幼儿的年龄特点决定的。</a:t>
            </a:r>
            <a:endParaRPr lang="en-US" altLang="zh-CN" sz="3200" dirty="0" smtClean="0"/>
          </a:p>
          <a:p>
            <a:r>
              <a:rPr lang="zh-CN" altLang="en-US" sz="3200" dirty="0" smtClean="0"/>
              <a:t>（</a:t>
            </a:r>
            <a:r>
              <a:rPr lang="en-US" sz="3200" dirty="0" smtClean="0"/>
              <a:t>2</a:t>
            </a:r>
            <a:r>
              <a:rPr lang="zh-CN" altLang="en-US" sz="3200" dirty="0" smtClean="0"/>
              <a:t>）让儿童亲历和感受科学探究的过程和方法，体验发现的乐趣。在科学教育活动中，幼儿是主动的探索者、研究者和发现者，知识经验的主动建构者，教师是儿童探究活动的支持者和引导者。、</a:t>
            </a:r>
          </a:p>
          <a:p>
            <a:r>
              <a:rPr lang="zh-CN" altLang="en-US" sz="3200" dirty="0" smtClean="0"/>
              <a:t>（</a:t>
            </a:r>
            <a:r>
              <a:rPr lang="en-US" sz="3200" dirty="0" smtClean="0"/>
              <a:t>3</a:t>
            </a:r>
            <a:r>
              <a:rPr lang="zh-CN" altLang="en-US" sz="3200" dirty="0" smtClean="0"/>
              <a:t>）科学教育生活化，学习身边的科学，科学教育活动应渗透于幼儿的每日生活之中。</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课题三  学前教育方针政策</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500034" y="857232"/>
            <a:ext cx="6786610" cy="89255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r>
              <a:rPr lang="zh-CN" altLang="en-US" sz="2800" dirty="0" smtClean="0">
                <a:ea typeface="黑体" pitchFamily="49" charset="-122"/>
              </a:rPr>
              <a:t>项目</a:t>
            </a:r>
            <a:r>
              <a:rPr lang="en-US" altLang="zh-CN" sz="2800" dirty="0" smtClean="0">
                <a:ea typeface="黑体" pitchFamily="49" charset="-122"/>
              </a:rPr>
              <a:t>1</a:t>
            </a:r>
            <a:r>
              <a:rPr lang="zh-CN" altLang="en-US" sz="2800" dirty="0" smtClean="0">
                <a:ea typeface="黑体" pitchFamily="49" charset="-122"/>
              </a:rPr>
              <a:t>   幼儿园教育指导纲要（试行）</a:t>
            </a:r>
            <a:endParaRPr lang="zh-CN" altLang="en-US" sz="2800"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0" y="1428736"/>
            <a:ext cx="9144000" cy="3108543"/>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3200" b="1" dirty="0"/>
              <a:t> </a:t>
            </a:r>
            <a:r>
              <a:rPr lang="zh-CN" altLang="en-US" sz="3200" b="1" dirty="0" smtClean="0"/>
              <a:t>（五）艺术</a:t>
            </a:r>
            <a:endParaRPr lang="en-US" altLang="zh-CN" sz="3200" b="1" dirty="0" smtClean="0"/>
          </a:p>
          <a:p>
            <a:r>
              <a:rPr lang="en-US" altLang="zh-CN" sz="2800" b="1" dirty="0" smtClean="0"/>
              <a:t>1</a:t>
            </a:r>
            <a:r>
              <a:rPr lang="zh-CN" altLang="en-US" sz="2800" b="1" dirty="0" smtClean="0"/>
              <a:t>、目标：</a:t>
            </a:r>
            <a:endParaRPr lang="en-US" altLang="zh-CN" sz="2800" b="1" dirty="0" smtClean="0"/>
          </a:p>
          <a:p>
            <a:r>
              <a:rPr lang="zh-CN" altLang="en-US" sz="2800" dirty="0" smtClean="0"/>
              <a:t>（</a:t>
            </a:r>
            <a:r>
              <a:rPr lang="en-US" sz="2800" dirty="0" smtClean="0"/>
              <a:t>1</a:t>
            </a:r>
            <a:r>
              <a:rPr lang="zh-CN" altLang="en-US" sz="2800" dirty="0" smtClean="0"/>
              <a:t>）能初步感受并喜爱环境、生活和艺术中的美；</a:t>
            </a:r>
          </a:p>
          <a:p>
            <a:r>
              <a:rPr lang="zh-CN" altLang="en-US" sz="2800" dirty="0" smtClean="0"/>
              <a:t>（</a:t>
            </a:r>
            <a:r>
              <a:rPr lang="en-US" sz="2800" dirty="0" smtClean="0"/>
              <a:t>2</a:t>
            </a:r>
            <a:r>
              <a:rPr lang="zh-CN" altLang="en-US" sz="2800" dirty="0" smtClean="0"/>
              <a:t>）喜欢参加艺术活动，并能大胆地表现自己的情感和体验；</a:t>
            </a:r>
          </a:p>
          <a:p>
            <a:r>
              <a:rPr lang="zh-CN" altLang="en-US" sz="2800" dirty="0" smtClean="0"/>
              <a:t>（</a:t>
            </a:r>
            <a:r>
              <a:rPr lang="en-US" sz="2800" dirty="0" smtClean="0"/>
              <a:t>3</a:t>
            </a:r>
            <a:r>
              <a:rPr lang="zh-CN" altLang="en-US" sz="2800" dirty="0" smtClean="0"/>
              <a:t>）能用自己喜欢的方式进行艺术表现活动。</a:t>
            </a:r>
          </a:p>
          <a:p>
            <a:endParaRPr lang="en-US" altLang="zh-CN" sz="2400" b="1" dirty="0"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课题三  学前教育方针政策</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500034" y="857232"/>
            <a:ext cx="6786610" cy="89255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r>
              <a:rPr lang="zh-CN" altLang="en-US" sz="2800" dirty="0" smtClean="0">
                <a:ea typeface="黑体" pitchFamily="49" charset="-122"/>
              </a:rPr>
              <a:t>项目</a:t>
            </a:r>
            <a:r>
              <a:rPr lang="en-US" altLang="zh-CN" sz="2800" dirty="0" smtClean="0">
                <a:ea typeface="黑体" pitchFamily="49" charset="-122"/>
              </a:rPr>
              <a:t>1</a:t>
            </a:r>
            <a:r>
              <a:rPr lang="zh-CN" altLang="en-US" sz="2800" dirty="0" smtClean="0">
                <a:ea typeface="黑体" pitchFamily="49" charset="-122"/>
              </a:rPr>
              <a:t>   幼儿园教育指导纲要（试行）</a:t>
            </a:r>
            <a:endParaRPr lang="zh-CN" altLang="en-US" sz="2800"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0" y="1428736"/>
            <a:ext cx="9144000" cy="4532010"/>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3200" b="1" dirty="0"/>
              <a:t> </a:t>
            </a:r>
            <a:r>
              <a:rPr lang="zh-CN" altLang="en-US" sz="3200" b="1" dirty="0" smtClean="0"/>
              <a:t>（五）艺术</a:t>
            </a:r>
            <a:endParaRPr lang="en-US" altLang="zh-CN" sz="3200" b="1" dirty="0" smtClean="0"/>
          </a:p>
          <a:p>
            <a:pPr>
              <a:lnSpc>
                <a:spcPts val="3100"/>
              </a:lnSpc>
            </a:pPr>
            <a:r>
              <a:rPr lang="en-US" altLang="zh-CN" sz="2800" b="1" dirty="0" smtClean="0"/>
              <a:t>2</a:t>
            </a:r>
            <a:r>
              <a:rPr lang="zh-CN" altLang="en-US" sz="2800" b="1" dirty="0" smtClean="0"/>
              <a:t>、内容与要求：</a:t>
            </a:r>
            <a:endParaRPr lang="en-US" altLang="zh-CN" sz="2800" b="1" dirty="0" smtClean="0"/>
          </a:p>
          <a:p>
            <a:pPr>
              <a:lnSpc>
                <a:spcPts val="3100"/>
              </a:lnSpc>
            </a:pPr>
            <a:r>
              <a:rPr lang="zh-CN" altLang="en-US" sz="2800" b="1" dirty="0" smtClean="0">
                <a:latin typeface="+mn-ea"/>
              </a:rPr>
              <a:t>   </a:t>
            </a:r>
            <a:r>
              <a:rPr lang="en-US" altLang="zh-CN" sz="2800" b="1" dirty="0" smtClean="0">
                <a:latin typeface="+mn-ea"/>
              </a:rPr>
              <a:t>《</a:t>
            </a:r>
            <a:r>
              <a:rPr lang="zh-CN" altLang="en-US" sz="2800" b="1" dirty="0" smtClean="0">
                <a:latin typeface="+mn-ea"/>
              </a:rPr>
              <a:t>纲要</a:t>
            </a:r>
            <a:r>
              <a:rPr lang="en-US" altLang="zh-CN" sz="2800" b="1" dirty="0" smtClean="0">
                <a:latin typeface="+mn-ea"/>
              </a:rPr>
              <a:t>》</a:t>
            </a:r>
            <a:r>
              <a:rPr lang="zh-CN" altLang="en-US" sz="2800" b="1" dirty="0" smtClean="0">
                <a:latin typeface="+mn-ea"/>
              </a:rPr>
              <a:t>的艺术领域的内容与要求中多次提到：激发情趣、体验审美愉悦和创造的快乐、体现自我表现和创造的成就感。着重强调艺术是情感启迪、情感交流、情感表达的良好手段，是对幼儿进行情感教育的最佳工具。</a:t>
            </a:r>
          </a:p>
          <a:p>
            <a:pPr>
              <a:lnSpc>
                <a:spcPts val="3100"/>
              </a:lnSpc>
            </a:pPr>
            <a:r>
              <a:rPr lang="zh-CN" altLang="en-US" sz="2800" b="1" dirty="0" smtClean="0">
                <a:latin typeface="+mn-ea"/>
              </a:rPr>
              <a:t>（</a:t>
            </a:r>
            <a:r>
              <a:rPr lang="en-US" altLang="zh-CN" sz="2800" b="1" dirty="0" smtClean="0">
                <a:latin typeface="+mn-ea"/>
              </a:rPr>
              <a:t>1</a:t>
            </a:r>
            <a:r>
              <a:rPr lang="zh-CN" altLang="en-US" sz="2800" b="1" dirty="0" smtClean="0">
                <a:latin typeface="+mn-ea"/>
              </a:rPr>
              <a:t>）教师应通过艺术活动激发幼儿情趣、激活兴趣，并将激发兴趣贯穿于艺术活动的始终。</a:t>
            </a:r>
          </a:p>
          <a:p>
            <a:pPr>
              <a:lnSpc>
                <a:spcPts val="3100"/>
              </a:lnSpc>
            </a:pPr>
            <a:r>
              <a:rPr lang="zh-CN" altLang="en-US" sz="2800" b="1" dirty="0" smtClean="0">
                <a:latin typeface="+mn-ea"/>
              </a:rPr>
              <a:t>（</a:t>
            </a:r>
            <a:r>
              <a:rPr lang="en-US" altLang="zh-CN" sz="2800" b="1" dirty="0" smtClean="0">
                <a:latin typeface="+mn-ea"/>
              </a:rPr>
              <a:t>2</a:t>
            </a:r>
            <a:r>
              <a:rPr lang="zh-CN" altLang="en-US" sz="2800" b="1" dirty="0" smtClean="0">
                <a:latin typeface="+mn-ea"/>
              </a:rPr>
              <a:t>）教师应通过艺术活动使幼儿体验审美愉悦，使艺术活动赋予幼儿以满足感和成就感。 </a:t>
            </a:r>
            <a:endParaRPr lang="zh-CN" altLang="en-US" sz="2800" b="1" dirty="0" smtClean="0"/>
          </a:p>
          <a:p>
            <a:endParaRPr lang="en-US" altLang="zh-CN" sz="2400" b="1" dirty="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课题三  学前教育方针政策</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500034" y="857232"/>
            <a:ext cx="6786610" cy="89255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endParaRPr lang="zh-CN" altLang="en-US" sz="2800"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0" y="857232"/>
            <a:ext cx="9144000" cy="5386090"/>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en-US" altLang="zh-CN" sz="3200" b="1" dirty="0" smtClean="0"/>
              <a:t>3</a:t>
            </a:r>
            <a:r>
              <a:rPr lang="zh-CN" altLang="en-US" sz="3200" b="1" dirty="0" smtClean="0"/>
              <a:t>、艺术领域指导要点</a:t>
            </a:r>
            <a:endParaRPr lang="en-US" altLang="zh-CN" sz="3200" b="1" dirty="0" smtClean="0"/>
          </a:p>
          <a:p>
            <a:r>
              <a:rPr lang="zh-CN" altLang="en-US" sz="2400" dirty="0" smtClean="0"/>
              <a:t>（</a:t>
            </a:r>
            <a:r>
              <a:rPr lang="en-US" sz="2400" dirty="0" smtClean="0"/>
              <a:t>1</a:t>
            </a:r>
            <a:r>
              <a:rPr lang="zh-CN" altLang="en-US" sz="2400" dirty="0" smtClean="0"/>
              <a:t>）艺术是实施美育的主要途径，教师应充分发挥艺术的情感教育功能，促进幼儿健全人格的形成。在实践中，教师要注意避免仅仅重视表现技能或艺术活动的结果，而忽视幼儿在活动过程中的情感体验和态度。</a:t>
            </a:r>
          </a:p>
          <a:p>
            <a:r>
              <a:rPr lang="en-US" sz="2400" dirty="0" smtClean="0"/>
              <a:t> </a:t>
            </a:r>
            <a:r>
              <a:rPr lang="zh-CN" altLang="en-US" sz="2400" dirty="0" smtClean="0"/>
              <a:t>（</a:t>
            </a:r>
            <a:r>
              <a:rPr lang="en-US" sz="2400" dirty="0" smtClean="0"/>
              <a:t>2</a:t>
            </a:r>
            <a:r>
              <a:rPr lang="zh-CN" altLang="en-US" sz="2400" dirty="0" smtClean="0"/>
              <a:t>）幼儿的创作过程和作品是他们表达自己的认识和情感的重要方式，教师应支持幼儿富有个性和创造性的表达，并克服过分强调技能技巧和标准化要求的想法。</a:t>
            </a:r>
          </a:p>
          <a:p>
            <a:r>
              <a:rPr lang="zh-CN" altLang="en-US" sz="2400" dirty="0" smtClean="0"/>
              <a:t>（</a:t>
            </a:r>
            <a:r>
              <a:rPr lang="en-US" sz="2400" dirty="0" smtClean="0"/>
              <a:t>3</a:t>
            </a:r>
            <a:r>
              <a:rPr lang="zh-CN" altLang="en-US" sz="2400" dirty="0" smtClean="0"/>
              <a:t>）幼儿艺术活动的能力是在大胆表现的过程中逐渐发展起来的，教师的作用应主要在激发幼儿感受美、表现美的情趣，丰富他们的审美经验，使之体验自由表达和创造的快乐。</a:t>
            </a:r>
          </a:p>
          <a:p>
            <a:r>
              <a:rPr lang="en-US" sz="2400" dirty="0" smtClean="0"/>
              <a:t>  </a:t>
            </a:r>
            <a:r>
              <a:rPr lang="zh-CN" altLang="en-US" sz="2400" dirty="0" smtClean="0"/>
              <a:t>在此基础上，教师根据幼儿的发展状况和需要，对其表现方式和技能技巧给予适时、适当的指导。</a:t>
            </a:r>
          </a:p>
          <a:p>
            <a:endParaRPr lang="zh-CN" altLang="en-US" sz="2400" dirty="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课题三  学前教育方针政策</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0" y="857232"/>
            <a:ext cx="9144000" cy="483209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r>
              <a:rPr lang="zh-CN" altLang="en-US" sz="2800" dirty="0" smtClean="0">
                <a:ea typeface="黑体" pitchFamily="49" charset="-122"/>
              </a:rPr>
              <a:t>项目</a:t>
            </a:r>
            <a:r>
              <a:rPr lang="en-US" altLang="zh-CN" sz="2800" dirty="0" smtClean="0">
                <a:ea typeface="黑体" pitchFamily="49" charset="-122"/>
              </a:rPr>
              <a:t>1</a:t>
            </a:r>
            <a:r>
              <a:rPr lang="zh-CN" altLang="en-US" sz="2800" dirty="0" smtClean="0">
                <a:ea typeface="黑体" pitchFamily="49" charset="-122"/>
              </a:rPr>
              <a:t>   幼儿园教育指导纲要（试行）</a:t>
            </a:r>
            <a:endParaRPr lang="en-US" altLang="zh-CN" sz="2800" dirty="0" smtClean="0">
              <a:ea typeface="黑体" pitchFamily="49" charset="-122"/>
            </a:endParaRPr>
          </a:p>
          <a:p>
            <a:r>
              <a:rPr lang="zh-CN" altLang="en-US" sz="2800" dirty="0" smtClean="0">
                <a:ea typeface="黑体" pitchFamily="49" charset="-122"/>
              </a:rPr>
              <a:t>四、对教师的要求：</a:t>
            </a:r>
            <a:endParaRPr lang="en-US" altLang="zh-CN" sz="2800" dirty="0" smtClean="0">
              <a:ea typeface="黑体" pitchFamily="49" charset="-122"/>
            </a:endParaRPr>
          </a:p>
          <a:p>
            <a:r>
              <a:rPr lang="zh-CN" altLang="en-US" sz="2800" dirty="0" smtClean="0"/>
              <a:t>         幼儿教师是一个专业技术岗位，需要特定的能力和技能，并不是每个人都能够胜任。 </a:t>
            </a:r>
            <a:r>
              <a:rPr lang="en-US" altLang="zh-CN" sz="2800" dirty="0" smtClean="0"/>
              <a:t>《</a:t>
            </a:r>
            <a:r>
              <a:rPr lang="zh-CN" altLang="en-US" sz="2800" dirty="0" smtClean="0"/>
              <a:t>纲要</a:t>
            </a:r>
            <a:r>
              <a:rPr lang="en-US" altLang="zh-CN" sz="2800" dirty="0" smtClean="0"/>
              <a:t>》</a:t>
            </a:r>
            <a:r>
              <a:rPr lang="zh-CN" altLang="en-US" sz="2800" dirty="0" smtClean="0"/>
              <a:t>的教育理念与精神的贯彻、实施关键在教师。能否对幼儿实施高素质的教育，促进幼儿生动、活泼、主动发展的关键也在于教师。 （一）全面、正确地了解儿童</a:t>
            </a:r>
            <a:endParaRPr lang="en-US" altLang="zh-CN" sz="2800" dirty="0" smtClean="0"/>
          </a:p>
          <a:p>
            <a:r>
              <a:rPr lang="en-US" sz="2800" dirty="0" smtClean="0"/>
              <a:t>1</a:t>
            </a:r>
            <a:r>
              <a:rPr lang="zh-CN" altLang="en-US" sz="2800" dirty="0" smtClean="0"/>
              <a:t>、正确地认识儿童与儿童发展</a:t>
            </a:r>
            <a:endParaRPr lang="en-US" altLang="zh-CN" sz="2800" dirty="0" smtClean="0"/>
          </a:p>
          <a:p>
            <a:r>
              <a:rPr lang="en-US" sz="2800" dirty="0" smtClean="0"/>
              <a:t>2</a:t>
            </a:r>
            <a:r>
              <a:rPr lang="zh-CN" altLang="en-US" sz="2800" dirty="0" smtClean="0"/>
              <a:t>、掌握儿童的学习和发展规律</a:t>
            </a:r>
            <a:endParaRPr lang="en-US" altLang="zh-CN" sz="2800" dirty="0" smtClean="0"/>
          </a:p>
          <a:p>
            <a:r>
              <a:rPr lang="en-US" sz="2800" dirty="0" smtClean="0"/>
              <a:t>3</a:t>
            </a:r>
            <a:r>
              <a:rPr lang="zh-CN" altLang="en-US" sz="2800" dirty="0" smtClean="0"/>
              <a:t>、平等对待与尊重儿童，在与儿童交往和教育过程中研究儿童发展</a:t>
            </a:r>
            <a:endParaRPr lang="en-US" altLang="zh-CN" sz="2800" dirty="0" smtClean="0"/>
          </a:p>
        </p:txBody>
      </p:sp>
      <p:sp>
        <p:nvSpPr>
          <p:cNvPr id="75792" name="Rectangle 16"/>
          <p:cNvSpPr>
            <a:spLocks noChangeArrowheads="1"/>
          </p:cNvSpPr>
          <p:nvPr/>
        </p:nvSpPr>
        <p:spPr bwMode="auto">
          <a:xfrm>
            <a:off x="285720" y="1428736"/>
            <a:ext cx="8643998" cy="1384995"/>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3200" b="1" dirty="0"/>
              <a:t>  </a:t>
            </a:r>
            <a:r>
              <a:rPr lang="zh-CN" altLang="en-US" sz="3200" b="1" dirty="0" smtClean="0"/>
              <a:t>                   </a:t>
            </a:r>
            <a:endParaRPr lang="en-US" altLang="zh-CN" sz="3200" b="1" dirty="0" smtClean="0"/>
          </a:p>
          <a:p>
            <a:r>
              <a:rPr lang="zh-CN" altLang="en-US" sz="2800" dirty="0" smtClean="0"/>
              <a:t> </a:t>
            </a:r>
            <a:endParaRPr lang="en-US" altLang="zh-CN" sz="2400" dirty="0" smtClean="0">
              <a:solidFill>
                <a:schemeClr val="accent6">
                  <a:lumMod val="50000"/>
                </a:schemeClr>
              </a:solidFill>
            </a:endParaRPr>
          </a:p>
          <a:p>
            <a:endParaRPr lang="zh-CN" altLang="en-US" sz="2400"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课题三  学前教育方针政策</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500034" y="857232"/>
            <a:ext cx="6786610" cy="89255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r>
              <a:rPr lang="zh-CN" altLang="en-US" sz="2800" dirty="0" smtClean="0">
                <a:ea typeface="黑体" pitchFamily="49" charset="-122"/>
              </a:rPr>
              <a:t>项目</a:t>
            </a:r>
            <a:r>
              <a:rPr lang="en-US" altLang="zh-CN" sz="2800" dirty="0" smtClean="0">
                <a:ea typeface="黑体" pitchFamily="49" charset="-122"/>
              </a:rPr>
              <a:t>1</a:t>
            </a:r>
            <a:r>
              <a:rPr lang="zh-CN" altLang="en-US" sz="2800" dirty="0" smtClean="0">
                <a:ea typeface="黑体" pitchFamily="49" charset="-122"/>
              </a:rPr>
              <a:t>   幼儿园教育指导纲要（试行）</a:t>
            </a:r>
            <a:endParaRPr lang="zh-CN" altLang="en-US" sz="2800"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0" y="1428736"/>
            <a:ext cx="9144000" cy="4278094"/>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400" b="1" dirty="0"/>
              <a:t>  </a:t>
            </a:r>
            <a:r>
              <a:rPr lang="zh-CN" altLang="en-US" sz="2400" b="1" dirty="0" smtClean="0"/>
              <a:t>二、结构：</a:t>
            </a:r>
            <a:endParaRPr lang="en-US" altLang="zh-CN" sz="2400" b="1" dirty="0" smtClean="0"/>
          </a:p>
          <a:p>
            <a:r>
              <a:rPr lang="en-US" altLang="zh-CN" sz="2400" dirty="0" smtClean="0"/>
              <a:t>《</a:t>
            </a:r>
            <a:r>
              <a:rPr lang="zh-CN" altLang="en-US" sz="2400" dirty="0" smtClean="0"/>
              <a:t>纲要</a:t>
            </a:r>
            <a:r>
              <a:rPr lang="en-US" altLang="zh-CN" sz="2400" dirty="0" smtClean="0"/>
              <a:t>》</a:t>
            </a:r>
            <a:r>
              <a:rPr lang="zh-CN" altLang="en-US" sz="2400" dirty="0" smtClean="0"/>
              <a:t>的主要框架由四个部分组成：</a:t>
            </a:r>
            <a:endParaRPr lang="en-US" altLang="zh-CN" sz="2400" dirty="0" smtClean="0"/>
          </a:p>
          <a:p>
            <a:r>
              <a:rPr lang="zh-CN" altLang="en-US" sz="2400" dirty="0" smtClean="0"/>
              <a:t>第一部分     总则                             </a:t>
            </a:r>
            <a:r>
              <a:rPr lang="en-US" altLang="zh-CN" sz="2400" dirty="0" smtClean="0"/>
              <a:t>5</a:t>
            </a:r>
            <a:r>
              <a:rPr lang="zh-CN" altLang="en-US" sz="2400" dirty="0" smtClean="0"/>
              <a:t>条</a:t>
            </a:r>
            <a:r>
              <a:rPr lang="en-US" altLang="zh-CN" sz="2400" dirty="0" smtClean="0"/>
              <a:t>~</a:t>
            </a:r>
            <a:r>
              <a:rPr lang="zh-CN" altLang="en-US" sz="2400" dirty="0" smtClean="0"/>
              <a:t>依据、地位、 特点、原则、</a:t>
            </a:r>
            <a:endParaRPr lang="en-US" altLang="zh-CN" sz="2400" dirty="0" smtClean="0"/>
          </a:p>
          <a:p>
            <a:r>
              <a:rPr lang="zh-CN" altLang="en-US" sz="2400" dirty="0" smtClean="0"/>
              <a:t>第二部分      教育内容与要求      </a:t>
            </a:r>
            <a:r>
              <a:rPr lang="en-US" altLang="zh-CN" sz="2400" dirty="0" smtClean="0"/>
              <a:t>5</a:t>
            </a:r>
            <a:r>
              <a:rPr lang="zh-CN" altLang="en-US" sz="2400" dirty="0" smtClean="0"/>
              <a:t>大领域</a:t>
            </a:r>
            <a:endParaRPr lang="en-US" altLang="zh-CN" sz="2400" dirty="0" smtClean="0"/>
          </a:p>
          <a:p>
            <a:r>
              <a:rPr lang="zh-CN" altLang="en-US" sz="2400" dirty="0" smtClean="0"/>
              <a:t>第三部分      组织与实施               </a:t>
            </a:r>
            <a:r>
              <a:rPr lang="en-US" altLang="zh-CN" sz="2400" dirty="0" smtClean="0"/>
              <a:t>11</a:t>
            </a:r>
            <a:r>
              <a:rPr lang="zh-CN" altLang="en-US" sz="2400" dirty="0" smtClean="0"/>
              <a:t>条</a:t>
            </a:r>
            <a:r>
              <a:rPr lang="en-US" altLang="zh-CN" sz="2400" dirty="0" smtClean="0"/>
              <a:t>~9</a:t>
            </a:r>
            <a:r>
              <a:rPr lang="zh-CN" altLang="en-US" sz="2400" dirty="0" smtClean="0"/>
              <a:t>、</a:t>
            </a:r>
            <a:r>
              <a:rPr lang="en-US" altLang="zh-CN" sz="2400" dirty="0" smtClean="0"/>
              <a:t>10</a:t>
            </a:r>
          </a:p>
          <a:p>
            <a:r>
              <a:rPr lang="zh-CN" altLang="en-US" sz="2400" dirty="0" smtClean="0"/>
              <a:t>第四部分       教育评价                   </a:t>
            </a:r>
            <a:r>
              <a:rPr lang="en-US" altLang="zh-CN" sz="2400" dirty="0" smtClean="0"/>
              <a:t>8</a:t>
            </a:r>
            <a:r>
              <a:rPr lang="zh-CN" altLang="en-US" sz="2400" dirty="0" smtClean="0"/>
              <a:t>条</a:t>
            </a:r>
            <a:r>
              <a:rPr lang="en-US" altLang="zh-CN" sz="2400" dirty="0" smtClean="0"/>
              <a:t>~2</a:t>
            </a:r>
            <a:r>
              <a:rPr lang="zh-CN" altLang="en-US" sz="2400" dirty="0" smtClean="0"/>
              <a:t>、</a:t>
            </a:r>
            <a:r>
              <a:rPr lang="en-US" altLang="zh-CN" sz="2400" dirty="0" smtClean="0"/>
              <a:t>4</a:t>
            </a:r>
          </a:p>
          <a:p>
            <a:endParaRPr lang="en-US" altLang="zh-CN" sz="2400" b="1" dirty="0" smtClean="0"/>
          </a:p>
          <a:p>
            <a:endParaRPr lang="zh-CN" altLang="en-US" sz="2800" b="1" dirty="0" smtClean="0"/>
          </a:p>
          <a:p>
            <a:endParaRPr lang="zh-CN" altLang="en-US" sz="2800" dirty="0" smtClean="0"/>
          </a:p>
          <a:p>
            <a:endParaRPr lang="en-US" altLang="zh-CN" sz="2400" dirty="0" smtClean="0"/>
          </a:p>
          <a:p>
            <a:endParaRPr lang="zh-CN" altLang="en-US" sz="2400" b="1"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课题三  学前教育方针政策</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0" y="857232"/>
            <a:ext cx="9144000" cy="6063198"/>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r>
              <a:rPr lang="zh-CN" altLang="en-US" sz="2800" dirty="0" smtClean="0">
                <a:ea typeface="黑体" pitchFamily="49" charset="-122"/>
              </a:rPr>
              <a:t>项目</a:t>
            </a:r>
            <a:r>
              <a:rPr lang="en-US" altLang="zh-CN" sz="2800" dirty="0" smtClean="0">
                <a:ea typeface="黑体" pitchFamily="49" charset="-122"/>
              </a:rPr>
              <a:t>1</a:t>
            </a:r>
            <a:r>
              <a:rPr lang="zh-CN" altLang="en-US" sz="2800" dirty="0" smtClean="0">
                <a:ea typeface="黑体" pitchFamily="49" charset="-122"/>
              </a:rPr>
              <a:t>   幼儿园教育指导纲要（试行）</a:t>
            </a:r>
            <a:endParaRPr lang="en-US" altLang="zh-CN" sz="2800" dirty="0" smtClean="0">
              <a:ea typeface="黑体" pitchFamily="49" charset="-122"/>
            </a:endParaRPr>
          </a:p>
          <a:p>
            <a:r>
              <a:rPr lang="zh-CN" altLang="en-US" sz="2800" dirty="0" smtClean="0">
                <a:ea typeface="黑体" pitchFamily="49" charset="-122"/>
              </a:rPr>
              <a:t>四、对教师的要求：</a:t>
            </a:r>
            <a:endParaRPr lang="en-US" altLang="zh-CN" sz="2800" dirty="0" smtClean="0">
              <a:ea typeface="黑体" pitchFamily="49" charset="-122"/>
            </a:endParaRPr>
          </a:p>
          <a:p>
            <a:r>
              <a:rPr lang="zh-CN" altLang="en-US" sz="2800" dirty="0" smtClean="0"/>
              <a:t>（二）有效地选择、组织教育内容的能力</a:t>
            </a:r>
            <a:endParaRPr lang="en-US" altLang="zh-CN" sz="2800" dirty="0" smtClean="0"/>
          </a:p>
          <a:p>
            <a:r>
              <a:rPr lang="en-US" altLang="zh-CN" sz="2800" dirty="0" smtClean="0"/>
              <a:t>1</a:t>
            </a:r>
            <a:r>
              <a:rPr lang="zh-CN" altLang="en-US" sz="2800" dirty="0" smtClean="0"/>
              <a:t>、要强化目标意识</a:t>
            </a:r>
            <a:endParaRPr lang="en-US" altLang="zh-CN" sz="2800" dirty="0" smtClean="0"/>
          </a:p>
          <a:p>
            <a:r>
              <a:rPr lang="en-US" altLang="zh-CN" sz="2800" dirty="0" smtClean="0"/>
              <a:t>2</a:t>
            </a:r>
            <a:r>
              <a:rPr lang="zh-CN" altLang="en-US" sz="2800" dirty="0" smtClean="0"/>
              <a:t>、要明确教育内容不等于教材</a:t>
            </a:r>
            <a:endParaRPr lang="en-US" altLang="zh-CN" sz="2800" dirty="0" smtClean="0"/>
          </a:p>
          <a:p>
            <a:r>
              <a:rPr lang="en-US" altLang="zh-CN" sz="2800" dirty="0" smtClean="0"/>
              <a:t>3</a:t>
            </a:r>
            <a:r>
              <a:rPr lang="zh-CN" altLang="en-US" sz="2800" dirty="0" smtClean="0"/>
              <a:t>、教育内容要紧密结合幼儿的发展和生活经验</a:t>
            </a:r>
            <a:endParaRPr lang="en-US" altLang="zh-CN" sz="2800" dirty="0" smtClean="0"/>
          </a:p>
          <a:p>
            <a:r>
              <a:rPr lang="en-US" altLang="zh-CN" sz="2800" dirty="0" smtClean="0"/>
              <a:t>4</a:t>
            </a:r>
            <a:r>
              <a:rPr lang="zh-CN" altLang="en-US" sz="2800" dirty="0" smtClean="0"/>
              <a:t>、教师要充分利用社会、文化、自然和人文资源，并结合幼儿成长需要与认知、学习</a:t>
            </a:r>
          </a:p>
          <a:p>
            <a:endParaRPr lang="zh-CN" altLang="en-US" sz="2800" dirty="0" smtClean="0"/>
          </a:p>
          <a:p>
            <a:endParaRPr lang="zh-CN" altLang="en-US" sz="2800" dirty="0" smtClean="0"/>
          </a:p>
          <a:p>
            <a:endParaRPr lang="zh-CN" altLang="en-US" sz="2800" dirty="0" smtClean="0"/>
          </a:p>
          <a:p>
            <a:endParaRPr lang="zh-CN" altLang="en-US" sz="2800" dirty="0" smtClean="0"/>
          </a:p>
          <a:p>
            <a:endParaRPr lang="zh-CN" altLang="en-US" sz="2800"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285720" y="1428736"/>
            <a:ext cx="8643998" cy="1384995"/>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3200" b="1" dirty="0"/>
              <a:t>  </a:t>
            </a:r>
            <a:r>
              <a:rPr lang="zh-CN" altLang="en-US" sz="3200" b="1" dirty="0" smtClean="0"/>
              <a:t>                   </a:t>
            </a:r>
            <a:endParaRPr lang="en-US" altLang="zh-CN" sz="3200" b="1" dirty="0" smtClean="0"/>
          </a:p>
          <a:p>
            <a:r>
              <a:rPr lang="zh-CN" altLang="en-US" sz="2800" dirty="0" smtClean="0"/>
              <a:t> </a:t>
            </a:r>
            <a:endParaRPr lang="en-US" altLang="zh-CN" sz="2400" dirty="0" smtClean="0">
              <a:solidFill>
                <a:schemeClr val="accent6">
                  <a:lumMod val="50000"/>
                </a:schemeClr>
              </a:solidFill>
            </a:endParaRPr>
          </a:p>
          <a:p>
            <a:endParaRPr lang="zh-CN" altLang="en-US" sz="2400" b="1"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课题三  学前教育方针政策</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0" y="857232"/>
            <a:ext cx="9144000" cy="7786747"/>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r>
              <a:rPr lang="zh-CN" altLang="en-US" sz="2800" dirty="0" smtClean="0">
                <a:ea typeface="黑体" pitchFamily="49" charset="-122"/>
              </a:rPr>
              <a:t>项目</a:t>
            </a:r>
            <a:r>
              <a:rPr lang="en-US" altLang="zh-CN" sz="2800" dirty="0" smtClean="0">
                <a:ea typeface="黑体" pitchFamily="49" charset="-122"/>
              </a:rPr>
              <a:t>1</a:t>
            </a:r>
            <a:r>
              <a:rPr lang="zh-CN" altLang="en-US" sz="2800" dirty="0" smtClean="0">
                <a:ea typeface="黑体" pitchFamily="49" charset="-122"/>
              </a:rPr>
              <a:t>   幼儿园教育指导纲要（试行）</a:t>
            </a:r>
            <a:endParaRPr lang="en-US" altLang="zh-CN" sz="2800" dirty="0" smtClean="0">
              <a:ea typeface="黑体" pitchFamily="49" charset="-122"/>
            </a:endParaRPr>
          </a:p>
          <a:p>
            <a:r>
              <a:rPr lang="zh-CN" altLang="en-US" sz="2800" dirty="0" smtClean="0">
                <a:ea typeface="黑体" pitchFamily="49" charset="-122"/>
              </a:rPr>
              <a:t>四、对教师的要求：</a:t>
            </a:r>
            <a:endParaRPr lang="en-US" altLang="zh-CN" sz="2800" dirty="0" smtClean="0">
              <a:ea typeface="黑体" pitchFamily="49" charset="-122"/>
            </a:endParaRPr>
          </a:p>
          <a:p>
            <a:r>
              <a:rPr lang="zh-CN" altLang="en-US" sz="2800" dirty="0" smtClean="0"/>
              <a:t>（三）教师要成为幼儿学习和活动的支持者、合作者和引导者。</a:t>
            </a:r>
            <a:endParaRPr lang="en-US" altLang="zh-CN" sz="2800" dirty="0" smtClean="0"/>
          </a:p>
          <a:p>
            <a:r>
              <a:rPr lang="zh-CN" altLang="en-US" sz="2800" dirty="0" smtClean="0"/>
              <a:t>       教师要关注幼儿在活动中的表现和反应，倾听他们的想法和感受，鼓励他们大胆探索与表达，敏感地察觉他们的问题、困难和需要，并及时给予适宜的支持和引导，与幼儿形成合作探究式的师生关系。教师要尊重幼儿在发展水平、能力、经验、学习方式等方面存在的差异，因人施教，努力使每一个幼儿都能获得满足和成功，最终促进全体幼儿的全面发展。</a:t>
            </a:r>
          </a:p>
          <a:p>
            <a:endParaRPr lang="zh-CN" altLang="en-US" sz="2800" dirty="0" smtClean="0"/>
          </a:p>
          <a:p>
            <a:endParaRPr lang="zh-CN" altLang="en-US" sz="2800" dirty="0" smtClean="0"/>
          </a:p>
          <a:p>
            <a:endParaRPr lang="zh-CN" altLang="en-US" sz="2800" dirty="0" smtClean="0"/>
          </a:p>
          <a:p>
            <a:endParaRPr lang="zh-CN" altLang="en-US" sz="2800" dirty="0" smtClean="0"/>
          </a:p>
          <a:p>
            <a:endParaRPr lang="zh-CN" altLang="en-US" sz="2800" dirty="0" smtClean="0"/>
          </a:p>
          <a:p>
            <a:endParaRPr lang="zh-CN" altLang="en-US" sz="2800"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285720" y="1428736"/>
            <a:ext cx="8643998" cy="1384995"/>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3200" b="1" dirty="0"/>
              <a:t>  </a:t>
            </a:r>
            <a:r>
              <a:rPr lang="zh-CN" altLang="en-US" sz="3200" b="1" dirty="0" smtClean="0"/>
              <a:t>                   </a:t>
            </a:r>
            <a:endParaRPr lang="en-US" altLang="zh-CN" sz="3200" b="1" dirty="0" smtClean="0"/>
          </a:p>
          <a:p>
            <a:r>
              <a:rPr lang="zh-CN" altLang="en-US" sz="2800" dirty="0" smtClean="0"/>
              <a:t> </a:t>
            </a:r>
            <a:endParaRPr lang="en-US" altLang="zh-CN" sz="2400" dirty="0" smtClean="0">
              <a:solidFill>
                <a:schemeClr val="accent6">
                  <a:lumMod val="50000"/>
                </a:schemeClr>
              </a:solidFill>
            </a:endParaRPr>
          </a:p>
          <a:p>
            <a:endParaRPr lang="zh-CN" altLang="en-US" sz="2400" b="1"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课题三  学前教育方针政策</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500034" y="857232"/>
            <a:ext cx="6786610" cy="89255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r>
              <a:rPr lang="zh-CN" altLang="en-US" sz="2800" dirty="0" smtClean="0">
                <a:ea typeface="黑体" pitchFamily="49" charset="-122"/>
              </a:rPr>
              <a:t>项目</a:t>
            </a:r>
            <a:r>
              <a:rPr lang="en-US" altLang="zh-CN" sz="2800" dirty="0" smtClean="0">
                <a:ea typeface="黑体" pitchFamily="49" charset="-122"/>
              </a:rPr>
              <a:t>1</a:t>
            </a:r>
            <a:r>
              <a:rPr lang="zh-CN" altLang="en-US" sz="2800" dirty="0" smtClean="0">
                <a:ea typeface="黑体" pitchFamily="49" charset="-122"/>
              </a:rPr>
              <a:t>   幼儿园教育指导纲要（试行）</a:t>
            </a:r>
            <a:endParaRPr lang="zh-CN" altLang="en-US" sz="2800"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285720" y="1428736"/>
            <a:ext cx="8643998" cy="4339650"/>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3200" b="1" dirty="0"/>
              <a:t> </a:t>
            </a:r>
            <a:r>
              <a:rPr lang="zh-CN" altLang="en-US" sz="3200" b="1" dirty="0" smtClean="0"/>
              <a:t>五、</a:t>
            </a:r>
            <a:r>
              <a:rPr lang="zh-CN" altLang="en-US" sz="2800" b="1" dirty="0" smtClean="0"/>
              <a:t>教育评价内容</a:t>
            </a:r>
            <a:endParaRPr lang="en-US" altLang="zh-CN" sz="2800" b="1" dirty="0" smtClean="0"/>
          </a:p>
          <a:p>
            <a:r>
              <a:rPr lang="zh-CN" altLang="en-US" sz="2800" dirty="0" smtClean="0"/>
              <a:t>本部分共</a:t>
            </a:r>
            <a:r>
              <a:rPr lang="en-US" altLang="zh-CN" sz="2800" dirty="0" smtClean="0"/>
              <a:t>8</a:t>
            </a:r>
            <a:r>
              <a:rPr lang="zh-CN" altLang="en-US" sz="2800" dirty="0" smtClean="0"/>
              <a:t>条：注意</a:t>
            </a:r>
            <a:r>
              <a:rPr lang="en-US" altLang="zh-CN" sz="2800" dirty="0" smtClean="0"/>
              <a:t>2</a:t>
            </a:r>
            <a:r>
              <a:rPr lang="zh-CN" altLang="en-US" sz="2800" dirty="0" smtClean="0"/>
              <a:t>、</a:t>
            </a:r>
            <a:r>
              <a:rPr lang="en-US" altLang="zh-CN" sz="2800" dirty="0" smtClean="0"/>
              <a:t>4</a:t>
            </a:r>
            <a:r>
              <a:rPr lang="zh-CN" altLang="en-US" sz="2800" dirty="0" smtClean="0"/>
              <a:t>条的区别，在教师资格证体现</a:t>
            </a:r>
            <a:endParaRPr lang="en-US" altLang="zh-CN" sz="2800" dirty="0" smtClean="0"/>
          </a:p>
          <a:p>
            <a:r>
              <a:rPr lang="zh-CN" altLang="en-US" sz="2400" dirty="0" smtClean="0"/>
              <a:t>       该部分将幼儿园教育评价的意义为：“了解教育的适宜性、有效性，调整和改进工作，促进每一个幼儿发展，提高教育质量的必要手段”。</a:t>
            </a:r>
            <a:r>
              <a:rPr lang="en-US" altLang="zh-CN" sz="2400" dirty="0" smtClean="0"/>
              <a:t>《</a:t>
            </a:r>
            <a:r>
              <a:rPr lang="zh-CN" altLang="en-US" sz="2400" dirty="0" smtClean="0"/>
              <a:t>纲要</a:t>
            </a:r>
            <a:r>
              <a:rPr lang="en-US" altLang="zh-CN" sz="2400" dirty="0" smtClean="0"/>
              <a:t>》</a:t>
            </a:r>
            <a:r>
              <a:rPr lang="zh-CN" altLang="en-US" sz="2400" dirty="0" smtClean="0"/>
              <a:t>还指出：“评价的过程，是教师运用专业知识审视教育实践，发现、分析、研究、解决问题的过程，也是其自我成长的重要途径。”概括地说，幼儿园教育评价主要具有三个功能：促进每个幼儿的发展；促进教师的自我成长；促进课程本身的发展    </a:t>
            </a:r>
            <a:endParaRPr lang="en-US" altLang="zh-CN" sz="2400" dirty="0" smtClean="0"/>
          </a:p>
          <a:p>
            <a:endParaRPr lang="en-US" altLang="zh-CN" sz="2400" dirty="0" smtClean="0">
              <a:solidFill>
                <a:schemeClr val="accent6">
                  <a:lumMod val="50000"/>
                </a:schemeClr>
              </a:solidFill>
            </a:endParaRPr>
          </a:p>
          <a:p>
            <a:endParaRPr lang="zh-CN" altLang="en-US" sz="2400" b="1"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课题三  学前教育方针政策</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500034" y="857232"/>
            <a:ext cx="6786610" cy="89255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r>
              <a:rPr lang="zh-CN" altLang="en-US" sz="2800" dirty="0" smtClean="0">
                <a:ea typeface="黑体" pitchFamily="49" charset="-122"/>
              </a:rPr>
              <a:t>项目</a:t>
            </a:r>
            <a:r>
              <a:rPr lang="en-US" altLang="zh-CN" sz="2800" dirty="0" smtClean="0">
                <a:ea typeface="黑体" pitchFamily="49" charset="-122"/>
              </a:rPr>
              <a:t>2</a:t>
            </a:r>
            <a:r>
              <a:rPr lang="zh-CN" altLang="en-US" sz="2800" dirty="0" smtClean="0">
                <a:ea typeface="黑体" pitchFamily="49" charset="-122"/>
              </a:rPr>
              <a:t>        </a:t>
            </a:r>
            <a:r>
              <a:rPr lang="en-US" altLang="zh-CN" sz="2800" dirty="0" smtClean="0">
                <a:ea typeface="黑体" pitchFamily="49" charset="-122"/>
              </a:rPr>
              <a:t>3—6</a:t>
            </a:r>
            <a:r>
              <a:rPr lang="zh-CN" altLang="en-US" sz="2800" dirty="0" smtClean="0">
                <a:ea typeface="黑体" pitchFamily="49" charset="-122"/>
              </a:rPr>
              <a:t>岁儿童学习与发展指南</a:t>
            </a:r>
            <a:endParaRPr lang="zh-CN" altLang="en-US" sz="2800"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285720" y="1428736"/>
            <a:ext cx="8643998" cy="4893647"/>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3200" b="1" dirty="0"/>
              <a:t> </a:t>
            </a:r>
            <a:r>
              <a:rPr lang="zh-CN" altLang="en-US" sz="3200" b="1" dirty="0" smtClean="0"/>
              <a:t>一、</a:t>
            </a:r>
            <a:r>
              <a:rPr lang="zh-CN" altLang="en-US" sz="2800" b="1" dirty="0" smtClean="0"/>
              <a:t>背景</a:t>
            </a:r>
            <a:endParaRPr lang="en-US" altLang="zh-CN" sz="2800" b="1" dirty="0" smtClean="0"/>
          </a:p>
          <a:p>
            <a:r>
              <a:rPr lang="zh-CN" altLang="en-US" sz="2800" dirty="0" smtClean="0"/>
              <a:t>       </a:t>
            </a:r>
            <a:r>
              <a:rPr lang="en-US" altLang="zh-CN" sz="2800" dirty="0" smtClean="0"/>
              <a:t>《</a:t>
            </a:r>
            <a:r>
              <a:rPr lang="en-US" sz="2800" dirty="0" smtClean="0"/>
              <a:t>3-6</a:t>
            </a:r>
            <a:r>
              <a:rPr lang="zh-CN" altLang="en-US" sz="2800" dirty="0" smtClean="0"/>
              <a:t>岁儿童学习与发展指南</a:t>
            </a:r>
            <a:r>
              <a:rPr lang="en-US" altLang="zh-CN" sz="2800" dirty="0" smtClean="0"/>
              <a:t>》</a:t>
            </a:r>
            <a:r>
              <a:rPr lang="zh-CN" altLang="en-US" sz="2800" dirty="0" smtClean="0"/>
              <a:t>（以下简称</a:t>
            </a:r>
            <a:r>
              <a:rPr lang="en-US" altLang="zh-CN" sz="2800" dirty="0" smtClean="0"/>
              <a:t>《</a:t>
            </a:r>
            <a:r>
              <a:rPr lang="zh-CN" altLang="en-US" sz="2800" dirty="0" smtClean="0"/>
              <a:t>指南</a:t>
            </a:r>
            <a:r>
              <a:rPr lang="en-US" altLang="zh-CN" sz="2800" dirty="0" smtClean="0"/>
              <a:t>》</a:t>
            </a:r>
            <a:r>
              <a:rPr lang="zh-CN" altLang="en-US" sz="2800" dirty="0" smtClean="0"/>
              <a:t>）是贯彻落实</a:t>
            </a:r>
            <a:r>
              <a:rPr lang="en-US" altLang="zh-CN" sz="2800" dirty="0" smtClean="0"/>
              <a:t>《</a:t>
            </a:r>
            <a:r>
              <a:rPr lang="zh-CN" altLang="en-US" sz="2800" dirty="0" smtClean="0"/>
              <a:t>国家中长期教育改革和发展规划纲要（</a:t>
            </a:r>
            <a:r>
              <a:rPr lang="en-US" sz="2800" dirty="0" smtClean="0"/>
              <a:t>2010-2020</a:t>
            </a:r>
            <a:r>
              <a:rPr lang="zh-CN" altLang="en-US" sz="2800" dirty="0" smtClean="0"/>
              <a:t>年）</a:t>
            </a:r>
            <a:r>
              <a:rPr lang="en-US" altLang="zh-CN" sz="2800" dirty="0" smtClean="0"/>
              <a:t>》</a:t>
            </a:r>
            <a:r>
              <a:rPr lang="zh-CN" altLang="en-US" sz="2800" dirty="0" smtClean="0"/>
              <a:t>和</a:t>
            </a:r>
            <a:r>
              <a:rPr lang="en-US" altLang="zh-CN" sz="2800" dirty="0" smtClean="0"/>
              <a:t>《</a:t>
            </a:r>
            <a:r>
              <a:rPr lang="zh-CN" altLang="en-US" sz="2800" dirty="0" smtClean="0"/>
              <a:t>国务院关于当前发展学前教育的若干意见</a:t>
            </a:r>
            <a:r>
              <a:rPr lang="en-US" altLang="zh-CN" sz="2800" dirty="0" smtClean="0"/>
              <a:t>》</a:t>
            </a:r>
            <a:r>
              <a:rPr lang="zh-CN" altLang="en-US" sz="2800" dirty="0" smtClean="0"/>
              <a:t>（国发</a:t>
            </a:r>
            <a:r>
              <a:rPr lang="en-US" sz="2800" dirty="0" smtClean="0"/>
              <a:t>[2010] 41</a:t>
            </a:r>
            <a:r>
              <a:rPr lang="zh-CN" altLang="en-US" sz="2800" dirty="0" smtClean="0"/>
              <a:t>号）的重大举措，是我国幼教法规建设的最新成果，是推动我国幼教事业健</a:t>
            </a:r>
          </a:p>
          <a:p>
            <a:r>
              <a:rPr lang="zh-CN" altLang="en-US" sz="2800" dirty="0" smtClean="0"/>
              <a:t>康发展的极为重要的指导性法规文件。</a:t>
            </a:r>
            <a:r>
              <a:rPr lang="en-US" altLang="zh-CN" sz="2800" dirty="0" smtClean="0"/>
              <a:t>《</a:t>
            </a:r>
            <a:r>
              <a:rPr lang="zh-CN" altLang="en-US" sz="2800" dirty="0" smtClean="0"/>
              <a:t>指南</a:t>
            </a:r>
            <a:r>
              <a:rPr lang="en-US" altLang="zh-CN" sz="2800" dirty="0" smtClean="0"/>
              <a:t>》</a:t>
            </a:r>
            <a:r>
              <a:rPr lang="zh-CN" altLang="en-US" sz="2800" dirty="0" smtClean="0"/>
              <a:t>参考了美、英、德、法等国的指南标本，吸取了我国改革开放以来的有关经验和研究成果，立足我国幼教现状，历经七年有余的科学严谨研制而成。</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课题三  学前教育方针政策</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500034" y="857232"/>
            <a:ext cx="6786610" cy="89255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r>
              <a:rPr lang="zh-CN" altLang="en-US" sz="2800" dirty="0" smtClean="0">
                <a:ea typeface="黑体" pitchFamily="49" charset="-122"/>
              </a:rPr>
              <a:t>项目</a:t>
            </a:r>
            <a:r>
              <a:rPr lang="en-US" altLang="zh-CN" sz="2800" dirty="0" smtClean="0">
                <a:ea typeface="黑体" pitchFamily="49" charset="-122"/>
              </a:rPr>
              <a:t>2</a:t>
            </a:r>
            <a:r>
              <a:rPr lang="zh-CN" altLang="en-US" sz="2800" dirty="0" smtClean="0">
                <a:ea typeface="黑体" pitchFamily="49" charset="-122"/>
              </a:rPr>
              <a:t>        </a:t>
            </a:r>
            <a:r>
              <a:rPr lang="en-US" altLang="zh-CN" sz="2800" dirty="0" smtClean="0">
                <a:ea typeface="黑体" pitchFamily="49" charset="-122"/>
              </a:rPr>
              <a:t>3—6</a:t>
            </a:r>
            <a:r>
              <a:rPr lang="zh-CN" altLang="en-US" sz="2800" dirty="0" smtClean="0">
                <a:ea typeface="黑体" pitchFamily="49" charset="-122"/>
              </a:rPr>
              <a:t>岁儿童学习与发展指南</a:t>
            </a:r>
            <a:endParaRPr lang="zh-CN" altLang="en-US" sz="2800"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285720" y="1428736"/>
            <a:ext cx="8643998" cy="4031873"/>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3200" b="1" dirty="0"/>
              <a:t> </a:t>
            </a:r>
            <a:r>
              <a:rPr lang="zh-CN" altLang="en-US" sz="3200" b="1" dirty="0" smtClean="0"/>
              <a:t>二、内容框架</a:t>
            </a:r>
            <a:endParaRPr lang="en-US" altLang="zh-CN" sz="3200" b="1" dirty="0" smtClean="0"/>
          </a:p>
          <a:p>
            <a:r>
              <a:rPr lang="zh-CN" altLang="en-US" sz="3200" b="1" dirty="0" smtClean="0"/>
              <a:t>    </a:t>
            </a:r>
            <a:r>
              <a:rPr lang="en-US" altLang="zh-CN" sz="2800" dirty="0" smtClean="0"/>
              <a:t>《</a:t>
            </a:r>
            <a:r>
              <a:rPr lang="zh-CN" altLang="en-US" sz="2800" dirty="0" smtClean="0"/>
              <a:t>指南</a:t>
            </a:r>
            <a:r>
              <a:rPr lang="en-US" altLang="zh-CN" sz="2800" dirty="0" smtClean="0"/>
              <a:t>》</a:t>
            </a:r>
            <a:r>
              <a:rPr lang="zh-CN" altLang="en-US" sz="2800" dirty="0" smtClean="0"/>
              <a:t>由</a:t>
            </a:r>
            <a:r>
              <a:rPr lang="en-US" sz="2800" dirty="0" smtClean="0"/>
              <a:t>“</a:t>
            </a:r>
            <a:r>
              <a:rPr lang="zh-CN" altLang="en-US" sz="2800" dirty="0" smtClean="0"/>
              <a:t>说明</a:t>
            </a:r>
            <a:r>
              <a:rPr lang="en-US" sz="2800" dirty="0" smtClean="0"/>
              <a:t>”</a:t>
            </a:r>
            <a:r>
              <a:rPr lang="zh-CN" altLang="en-US" sz="2800" dirty="0" smtClean="0"/>
              <a:t>和</a:t>
            </a:r>
            <a:r>
              <a:rPr lang="en-US" sz="2800" dirty="0" smtClean="0"/>
              <a:t>“</a:t>
            </a:r>
            <a:r>
              <a:rPr lang="zh-CN" altLang="en-US" sz="2800" dirty="0" smtClean="0"/>
              <a:t>正文</a:t>
            </a:r>
            <a:r>
              <a:rPr lang="en-US" sz="2800" dirty="0" smtClean="0"/>
              <a:t>”</a:t>
            </a:r>
            <a:r>
              <a:rPr lang="zh-CN" altLang="en-US" sz="2800" dirty="0" smtClean="0"/>
              <a:t>两部分构成。</a:t>
            </a:r>
          </a:p>
          <a:p>
            <a:r>
              <a:rPr lang="zh-CN" altLang="en-US" sz="3200" dirty="0" smtClean="0"/>
              <a:t>（一）”说明”部分</a:t>
            </a:r>
          </a:p>
          <a:p>
            <a:r>
              <a:rPr lang="en-US" sz="3200" dirty="0" smtClean="0"/>
              <a:t>    “</a:t>
            </a:r>
            <a:r>
              <a:rPr lang="zh-CN" altLang="en-US" sz="3200" dirty="0" smtClean="0"/>
              <a:t>说明</a:t>
            </a:r>
            <a:r>
              <a:rPr lang="en-US" sz="3200" dirty="0" smtClean="0"/>
              <a:t>”</a:t>
            </a:r>
            <a:r>
              <a:rPr lang="zh-CN" altLang="en-US" sz="3200" dirty="0" smtClean="0"/>
              <a:t>部分共包括四条内容。</a:t>
            </a:r>
          </a:p>
          <a:p>
            <a:r>
              <a:rPr lang="en-US" sz="3200" dirty="0" smtClean="0"/>
              <a:t>    </a:t>
            </a:r>
            <a:r>
              <a:rPr lang="zh-CN" altLang="en-US" sz="3200" dirty="0" smtClean="0"/>
              <a:t>第</a:t>
            </a:r>
            <a:r>
              <a:rPr lang="en-US" sz="3200" dirty="0" smtClean="0"/>
              <a:t>1</a:t>
            </a:r>
            <a:r>
              <a:rPr lang="zh-CN" altLang="en-US" sz="3200" dirty="0" smtClean="0"/>
              <a:t>条简要说明了制定</a:t>
            </a:r>
            <a:r>
              <a:rPr lang="en-US" altLang="zh-CN" sz="3200" dirty="0" smtClean="0"/>
              <a:t>《</a:t>
            </a:r>
            <a:r>
              <a:rPr lang="zh-CN" altLang="en-US" sz="3200" dirty="0" smtClean="0"/>
              <a:t>指南</a:t>
            </a:r>
            <a:r>
              <a:rPr lang="en-US" altLang="zh-CN" sz="3200" dirty="0" smtClean="0"/>
              <a:t>》</a:t>
            </a:r>
            <a:r>
              <a:rPr lang="zh-CN" altLang="en-US" sz="3200" dirty="0" smtClean="0"/>
              <a:t>的背景。</a:t>
            </a:r>
          </a:p>
          <a:p>
            <a:r>
              <a:rPr lang="en-US" sz="3200" dirty="0" smtClean="0"/>
              <a:t>    </a:t>
            </a:r>
            <a:r>
              <a:rPr lang="zh-CN" altLang="en-US" sz="3200" dirty="0" smtClean="0"/>
              <a:t>第</a:t>
            </a:r>
            <a:r>
              <a:rPr lang="en-US" sz="3200" dirty="0" smtClean="0"/>
              <a:t>2</a:t>
            </a:r>
            <a:r>
              <a:rPr lang="zh-CN" altLang="en-US" sz="3200" dirty="0" smtClean="0"/>
              <a:t>条简要说明了制定</a:t>
            </a:r>
            <a:r>
              <a:rPr lang="en-US" altLang="zh-CN" sz="3200" dirty="0" smtClean="0"/>
              <a:t>《</a:t>
            </a:r>
            <a:r>
              <a:rPr lang="zh-CN" altLang="en-US" sz="3200" dirty="0" smtClean="0"/>
              <a:t>指南</a:t>
            </a:r>
            <a:r>
              <a:rPr lang="en-US" altLang="zh-CN" sz="3200" dirty="0" smtClean="0"/>
              <a:t>》</a:t>
            </a:r>
            <a:r>
              <a:rPr lang="zh-CN" altLang="en-US" sz="3200" dirty="0" smtClean="0"/>
              <a:t>的目的</a:t>
            </a:r>
          </a:p>
          <a:p>
            <a:r>
              <a:rPr lang="zh-CN" altLang="en-US" sz="3200" dirty="0" smtClean="0"/>
              <a:t>    第</a:t>
            </a:r>
            <a:r>
              <a:rPr lang="en-US" sz="3200" dirty="0" smtClean="0"/>
              <a:t>3</a:t>
            </a:r>
            <a:r>
              <a:rPr lang="zh-CN" altLang="en-US" sz="3200" dirty="0" smtClean="0"/>
              <a:t>条简要说明了</a:t>
            </a:r>
            <a:r>
              <a:rPr lang="en-US" altLang="zh-CN" sz="3200" dirty="0" smtClean="0"/>
              <a:t>《</a:t>
            </a:r>
            <a:r>
              <a:rPr lang="zh-CN" altLang="en-US" sz="3200" dirty="0" smtClean="0"/>
              <a:t>指南</a:t>
            </a:r>
            <a:r>
              <a:rPr lang="en-US" altLang="zh-CN" sz="3200" dirty="0" smtClean="0"/>
              <a:t>》</a:t>
            </a:r>
            <a:r>
              <a:rPr lang="en-US" sz="3200" dirty="0" smtClean="0"/>
              <a:t>“</a:t>
            </a:r>
            <a:r>
              <a:rPr lang="zh-CN" altLang="en-US" sz="3200" dirty="0" smtClean="0"/>
              <a:t>正文</a:t>
            </a:r>
            <a:r>
              <a:rPr lang="en-US" sz="3200" dirty="0" smtClean="0"/>
              <a:t>”</a:t>
            </a:r>
            <a:r>
              <a:rPr lang="zh-CN" altLang="en-US" sz="3200" dirty="0" smtClean="0"/>
              <a:t>的内容结构。</a:t>
            </a:r>
          </a:p>
          <a:p>
            <a:r>
              <a:rPr lang="en-US" sz="3200" dirty="0" smtClean="0"/>
              <a:t>    </a:t>
            </a:r>
            <a:r>
              <a:rPr lang="zh-CN" altLang="en-US" sz="3200" dirty="0" smtClean="0"/>
              <a:t>第</a:t>
            </a:r>
            <a:r>
              <a:rPr lang="en-US" sz="3200" dirty="0" smtClean="0"/>
              <a:t>4</a:t>
            </a:r>
            <a:r>
              <a:rPr lang="zh-CN" altLang="en-US" sz="3200" dirty="0" smtClean="0"/>
              <a:t>条实施</a:t>
            </a:r>
            <a:r>
              <a:rPr lang="en-US" altLang="zh-CN" sz="3200" dirty="0" smtClean="0"/>
              <a:t>《</a:t>
            </a:r>
            <a:r>
              <a:rPr lang="zh-CN" altLang="en-US" sz="3200" dirty="0" smtClean="0"/>
              <a:t>指南</a:t>
            </a:r>
            <a:r>
              <a:rPr lang="en-US" altLang="zh-CN" sz="3200" dirty="0" smtClean="0"/>
              <a:t>》</a:t>
            </a:r>
            <a:r>
              <a:rPr lang="zh-CN" altLang="en-US" sz="3200" dirty="0" smtClean="0"/>
              <a:t>应遵循的四项基本原则</a:t>
            </a:r>
            <a:r>
              <a:rPr lang="zh-CN" altLang="en-US" sz="2800" dirty="0" smtClean="0"/>
              <a:t>。</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课题三  学前教育方针政策</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500034" y="857232"/>
            <a:ext cx="6786610" cy="89255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r>
              <a:rPr lang="zh-CN" altLang="en-US" sz="2800" dirty="0" smtClean="0">
                <a:ea typeface="黑体" pitchFamily="49" charset="-122"/>
              </a:rPr>
              <a:t>项目</a:t>
            </a:r>
            <a:r>
              <a:rPr lang="en-US" altLang="zh-CN" sz="2800" dirty="0" smtClean="0">
                <a:ea typeface="黑体" pitchFamily="49" charset="-122"/>
              </a:rPr>
              <a:t>2</a:t>
            </a:r>
            <a:r>
              <a:rPr lang="zh-CN" altLang="en-US" sz="2800" dirty="0" smtClean="0">
                <a:ea typeface="黑体" pitchFamily="49" charset="-122"/>
              </a:rPr>
              <a:t>        </a:t>
            </a:r>
            <a:r>
              <a:rPr lang="en-US" altLang="zh-CN" sz="2800" dirty="0" smtClean="0">
                <a:ea typeface="黑体" pitchFamily="49" charset="-122"/>
              </a:rPr>
              <a:t>3—6</a:t>
            </a:r>
            <a:r>
              <a:rPr lang="zh-CN" altLang="en-US" sz="2800" dirty="0" smtClean="0">
                <a:ea typeface="黑体" pitchFamily="49" charset="-122"/>
              </a:rPr>
              <a:t>岁儿童学习与发展指南</a:t>
            </a:r>
            <a:endParaRPr lang="zh-CN" altLang="en-US" sz="2800"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285720" y="1428736"/>
            <a:ext cx="8643998" cy="4893647"/>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3200" b="1" dirty="0"/>
              <a:t> </a:t>
            </a:r>
            <a:r>
              <a:rPr lang="zh-CN" altLang="en-US" sz="3200" b="1" dirty="0" smtClean="0"/>
              <a:t>二、内容框架</a:t>
            </a:r>
            <a:endParaRPr lang="en-US" altLang="zh-CN" sz="3200" b="1" dirty="0" smtClean="0"/>
          </a:p>
          <a:p>
            <a:r>
              <a:rPr lang="zh-CN" altLang="en-US" sz="2800" dirty="0" smtClean="0"/>
              <a:t>（二）“正文”部分</a:t>
            </a:r>
          </a:p>
          <a:p>
            <a:r>
              <a:rPr lang="en-US" sz="2800" dirty="0" smtClean="0"/>
              <a:t>    “</a:t>
            </a:r>
            <a:r>
              <a:rPr lang="zh-CN" altLang="en-US" sz="2800" dirty="0" smtClean="0"/>
              <a:t>正文</a:t>
            </a:r>
            <a:r>
              <a:rPr lang="en-US" sz="2800" dirty="0" smtClean="0"/>
              <a:t>”</a:t>
            </a:r>
            <a:r>
              <a:rPr lang="zh-CN" altLang="en-US" sz="2800" dirty="0" smtClean="0"/>
              <a:t>部分从健康、语言、社会、科学、艺术五个领域描述幼儿的学习与发展，按照幼儿学习与发展的内容将每个领域划分为若干方面，每个方面又可分为两部分：一部分是学习与发展目标，该部分主要对</a:t>
            </a:r>
            <a:r>
              <a:rPr lang="en-US" sz="2800" dirty="0" smtClean="0"/>
              <a:t>3-4</a:t>
            </a:r>
            <a:r>
              <a:rPr lang="zh-CN" altLang="en-US" sz="2800" dirty="0" smtClean="0"/>
              <a:t>岁、</a:t>
            </a:r>
            <a:r>
              <a:rPr lang="en-US" sz="2800" dirty="0" smtClean="0"/>
              <a:t>4-5</a:t>
            </a:r>
            <a:r>
              <a:rPr lang="zh-CN" altLang="en-US" sz="2800" dirty="0" smtClean="0"/>
              <a:t>岁、</a:t>
            </a:r>
            <a:r>
              <a:rPr lang="en-US" sz="2800" dirty="0" smtClean="0"/>
              <a:t>5-6</a:t>
            </a:r>
            <a:r>
              <a:rPr lang="zh-CN" altLang="en-US" sz="2800" dirty="0" smtClean="0"/>
              <a:t>岁三个年龄段末期幼儿应该知道什么能做什么，大致可以达到什么发展水平提出了合理期望，指明了幼儿学习与发展的具体方向；另一部分则是教育建议，全部“正文”共计</a:t>
            </a:r>
            <a:r>
              <a:rPr lang="en-US" sz="2800" dirty="0" smtClean="0"/>
              <a:t>5</a:t>
            </a:r>
            <a:r>
              <a:rPr lang="zh-CN" altLang="en-US" sz="2800" dirty="0" smtClean="0"/>
              <a:t>个领域、</a:t>
            </a:r>
            <a:r>
              <a:rPr lang="en-US" sz="2800" dirty="0" smtClean="0"/>
              <a:t>11</a:t>
            </a:r>
            <a:r>
              <a:rPr lang="zh-CN" altLang="en-US" sz="2800" dirty="0" smtClean="0"/>
              <a:t>个方面、</a:t>
            </a:r>
            <a:r>
              <a:rPr lang="en-US" sz="2800" dirty="0" smtClean="0"/>
              <a:t>32</a:t>
            </a:r>
            <a:r>
              <a:rPr lang="zh-CN" altLang="en-US" sz="2800" dirty="0" smtClean="0"/>
              <a:t>个</a:t>
            </a:r>
          </a:p>
          <a:p>
            <a:r>
              <a:rPr lang="zh-CN" altLang="en-US" sz="2800" dirty="0" smtClean="0"/>
              <a:t>目标、</a:t>
            </a:r>
            <a:r>
              <a:rPr lang="en-US" sz="2800" dirty="0" smtClean="0"/>
              <a:t>87</a:t>
            </a:r>
            <a:r>
              <a:rPr lang="zh-CN" altLang="en-US" sz="2800" dirty="0" smtClean="0"/>
              <a:t>条教育建议。</a:t>
            </a:r>
            <a:endParaRPr lang="en-US" altLang="zh-CN" sz="2800" b="1" dirty="0"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课题三  学前教育方针政策</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500034" y="857232"/>
            <a:ext cx="6786610" cy="89255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r>
              <a:rPr lang="zh-CN" altLang="en-US" sz="2800" dirty="0" smtClean="0">
                <a:ea typeface="黑体" pitchFamily="49" charset="-122"/>
              </a:rPr>
              <a:t>项目</a:t>
            </a:r>
            <a:r>
              <a:rPr lang="en-US" altLang="zh-CN" sz="2800" dirty="0" smtClean="0">
                <a:ea typeface="黑体" pitchFamily="49" charset="-122"/>
              </a:rPr>
              <a:t>2</a:t>
            </a:r>
            <a:r>
              <a:rPr lang="zh-CN" altLang="en-US" sz="2800" dirty="0" smtClean="0">
                <a:ea typeface="黑体" pitchFamily="49" charset="-122"/>
              </a:rPr>
              <a:t>        </a:t>
            </a:r>
            <a:r>
              <a:rPr lang="en-US" altLang="zh-CN" sz="2800" dirty="0" smtClean="0">
                <a:ea typeface="黑体" pitchFamily="49" charset="-122"/>
              </a:rPr>
              <a:t>3—6</a:t>
            </a:r>
            <a:r>
              <a:rPr lang="zh-CN" altLang="en-US" sz="2800" dirty="0" smtClean="0">
                <a:ea typeface="黑体" pitchFamily="49" charset="-122"/>
              </a:rPr>
              <a:t>岁儿童学习与发展指南</a:t>
            </a:r>
            <a:endParaRPr lang="zh-CN" altLang="en-US" sz="2800"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285720" y="1428736"/>
            <a:ext cx="8643998" cy="4462760"/>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3200" b="1" dirty="0"/>
              <a:t> </a:t>
            </a:r>
            <a:r>
              <a:rPr lang="zh-CN" altLang="en-US" sz="3200" b="1" dirty="0" smtClean="0"/>
              <a:t>三、</a:t>
            </a:r>
            <a:r>
              <a:rPr lang="zh-CN" altLang="en-US" sz="2800" b="1" dirty="0" smtClean="0"/>
              <a:t>基本原则</a:t>
            </a:r>
            <a:endParaRPr lang="en-US" altLang="zh-CN" sz="2800" b="1" dirty="0" smtClean="0"/>
          </a:p>
          <a:p>
            <a:r>
              <a:rPr lang="en-US" altLang="zh-CN" sz="2400" dirty="0" smtClean="0"/>
              <a:t>1</a:t>
            </a:r>
            <a:r>
              <a:rPr lang="zh-CN" altLang="en-US" sz="2400" dirty="0" smtClean="0"/>
              <a:t>、</a:t>
            </a:r>
            <a:r>
              <a:rPr lang="zh-CN" altLang="en-US" sz="2800" dirty="0" smtClean="0"/>
              <a:t>关注幼儿学习与发展的整体性：要注重领域之间、目标之间的相互渗透和整合，促进幼儿身心全面协调发展，而不应片面追求某一方面或几方面的发展。</a:t>
            </a:r>
          </a:p>
          <a:p>
            <a:r>
              <a:rPr lang="en-US" altLang="zh-CN" sz="2800" dirty="0" smtClean="0"/>
              <a:t>2</a:t>
            </a:r>
            <a:r>
              <a:rPr lang="zh-CN" altLang="en-US" sz="2800" dirty="0" smtClean="0"/>
              <a:t>、尊重幼儿发展的个体差异：由于幼儿在学习兴趣、学习方式、学习特点、学习能力、发展特点等方面存在着差异，要充分理解和尊重幼儿发展进程中的个别差异，支持和引导他从原有水平向更高水平发展，按照自身的速度和方式到达</a:t>
            </a:r>
            <a:r>
              <a:rPr lang="en-US" altLang="zh-CN" sz="2800" dirty="0" smtClean="0"/>
              <a:t>《</a:t>
            </a:r>
            <a:r>
              <a:rPr lang="zh-CN" altLang="en-US" sz="2800" dirty="0" smtClean="0"/>
              <a:t>指南</a:t>
            </a:r>
            <a:r>
              <a:rPr lang="en-US" altLang="zh-CN" sz="2800" dirty="0" smtClean="0"/>
              <a:t>》</a:t>
            </a:r>
            <a:r>
              <a:rPr lang="zh-CN" altLang="en-US" sz="2800" dirty="0" smtClean="0"/>
              <a:t>所呈现的发展阶梯。</a:t>
            </a:r>
            <a:endParaRPr lang="en-US" altLang="zh-CN" sz="2800" dirty="0" smtClean="0"/>
          </a:p>
          <a:p>
            <a:r>
              <a:rPr lang="zh-CN" altLang="en-US" sz="2800" dirty="0" smtClean="0"/>
              <a:t>       </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课题三  学前教育方针政策</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500034" y="857232"/>
            <a:ext cx="6786610" cy="89255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r>
              <a:rPr lang="zh-CN" altLang="en-US" sz="2800" dirty="0" smtClean="0">
                <a:ea typeface="黑体" pitchFamily="49" charset="-122"/>
              </a:rPr>
              <a:t>项目</a:t>
            </a:r>
            <a:r>
              <a:rPr lang="en-US" altLang="zh-CN" sz="2800" dirty="0" smtClean="0">
                <a:ea typeface="黑体" pitchFamily="49" charset="-122"/>
              </a:rPr>
              <a:t>2</a:t>
            </a:r>
            <a:r>
              <a:rPr lang="zh-CN" altLang="en-US" sz="2800" dirty="0" smtClean="0">
                <a:ea typeface="黑体" pitchFamily="49" charset="-122"/>
              </a:rPr>
              <a:t>        </a:t>
            </a:r>
            <a:r>
              <a:rPr lang="en-US" altLang="zh-CN" sz="2800" dirty="0" smtClean="0">
                <a:ea typeface="黑体" pitchFamily="49" charset="-122"/>
              </a:rPr>
              <a:t>3—6</a:t>
            </a:r>
            <a:r>
              <a:rPr lang="zh-CN" altLang="en-US" sz="2800" dirty="0" smtClean="0">
                <a:ea typeface="黑体" pitchFamily="49" charset="-122"/>
              </a:rPr>
              <a:t>岁儿童学习与发展指南</a:t>
            </a:r>
            <a:endParaRPr lang="zh-CN" altLang="en-US" sz="2800"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285720" y="1428736"/>
            <a:ext cx="8643998" cy="5324535"/>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3200" b="1" dirty="0"/>
              <a:t> </a:t>
            </a:r>
            <a:r>
              <a:rPr lang="zh-CN" altLang="en-US" sz="3200" b="1" dirty="0" smtClean="0"/>
              <a:t>三、</a:t>
            </a:r>
            <a:r>
              <a:rPr lang="zh-CN" altLang="en-US" sz="2800" b="1" dirty="0" smtClean="0"/>
              <a:t>基本原则</a:t>
            </a:r>
            <a:endParaRPr lang="en-US" altLang="zh-CN" sz="2800" b="1" dirty="0" smtClean="0"/>
          </a:p>
          <a:p>
            <a:r>
              <a:rPr lang="en-US" altLang="zh-CN" sz="2800" dirty="0" smtClean="0"/>
              <a:t>3</a:t>
            </a:r>
            <a:r>
              <a:rPr lang="zh-CN" altLang="en-US" sz="2800" dirty="0" smtClean="0"/>
              <a:t>、理解幼儿的学习方式和特点：</a:t>
            </a:r>
            <a:r>
              <a:rPr lang="en-US" sz="2800" dirty="0" smtClean="0"/>
              <a:t> </a:t>
            </a:r>
            <a:r>
              <a:rPr lang="zh-CN" altLang="en-US" sz="2800" dirty="0" smtClean="0"/>
              <a:t>幼儿的学习是以直接经验为基础，在游戏和日常生活中进行的；要珍视游戏和生活的独特价值，创设丰富的教育环境，合理安排一日生活，最大限度地支持和满足幼儿通过直接感知、实际操作和亲身体验获取经验的需要，严禁拔苗助长式的超前教育和强化训练。”</a:t>
            </a:r>
          </a:p>
          <a:p>
            <a:r>
              <a:rPr lang="en-US" altLang="zh-CN" sz="2800" dirty="0" smtClean="0"/>
              <a:t>4</a:t>
            </a:r>
            <a:r>
              <a:rPr lang="zh-CN" altLang="en-US" sz="2800" dirty="0" smtClean="0"/>
              <a:t>、重视幼儿的学习品质：要充分尊重和保护幼儿的好奇心和学习兴趣，帮助幼儿逐步养成积极主动、认真专注、不怕困难、敢于探究和尝试、乐于想象和创造等良好学习品质。 </a:t>
            </a:r>
            <a:endParaRPr lang="en-US" altLang="zh-CN" sz="2800" b="1" dirty="0" smtClean="0"/>
          </a:p>
          <a:p>
            <a:r>
              <a:rPr lang="zh-CN" altLang="en-US" sz="2800" dirty="0" smtClean="0"/>
              <a:t>       </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课题三  学前教育方针政策</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500034" y="857232"/>
            <a:ext cx="6786610" cy="89255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r>
              <a:rPr lang="zh-CN" altLang="en-US" sz="2800" dirty="0" smtClean="0">
                <a:ea typeface="黑体" pitchFamily="49" charset="-122"/>
              </a:rPr>
              <a:t>项目</a:t>
            </a:r>
            <a:r>
              <a:rPr lang="en-US" altLang="zh-CN" sz="2800" dirty="0" smtClean="0">
                <a:ea typeface="黑体" pitchFamily="49" charset="-122"/>
              </a:rPr>
              <a:t>2</a:t>
            </a:r>
            <a:r>
              <a:rPr lang="zh-CN" altLang="en-US" sz="2800" dirty="0" smtClean="0">
                <a:ea typeface="黑体" pitchFamily="49" charset="-122"/>
              </a:rPr>
              <a:t>        </a:t>
            </a:r>
            <a:r>
              <a:rPr lang="en-US" altLang="zh-CN" sz="2800" dirty="0" smtClean="0">
                <a:ea typeface="黑体" pitchFamily="49" charset="-122"/>
              </a:rPr>
              <a:t>3—6</a:t>
            </a:r>
            <a:r>
              <a:rPr lang="zh-CN" altLang="en-US" sz="2800" dirty="0" smtClean="0">
                <a:ea typeface="黑体" pitchFamily="49" charset="-122"/>
              </a:rPr>
              <a:t>岁儿童学习与发展指南</a:t>
            </a:r>
            <a:endParaRPr lang="zh-CN" altLang="en-US" sz="2800"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285720" y="1428736"/>
            <a:ext cx="8643998" cy="5324535"/>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3200" b="1" dirty="0"/>
              <a:t> </a:t>
            </a:r>
            <a:r>
              <a:rPr lang="zh-CN" altLang="en-US" sz="3200" b="1" dirty="0" smtClean="0"/>
              <a:t>四、内涵和实质</a:t>
            </a:r>
            <a:endParaRPr lang="en-US" altLang="zh-CN" sz="2800" b="1" dirty="0" smtClean="0"/>
          </a:p>
          <a:p>
            <a:r>
              <a:rPr lang="zh-CN" altLang="en-US" sz="2800" dirty="0" smtClean="0"/>
              <a:t>（一）健康：</a:t>
            </a:r>
            <a:endParaRPr lang="en-US" altLang="zh-CN" sz="2800" dirty="0" smtClean="0"/>
          </a:p>
          <a:p>
            <a:r>
              <a:rPr lang="zh-CN" altLang="en-US" sz="2800" dirty="0" smtClean="0"/>
              <a:t>健康是指人在身体、心理和社会适应方面的良好状态。</a:t>
            </a:r>
            <a:endParaRPr lang="en-US" altLang="zh-CN" sz="2800" dirty="0" smtClean="0"/>
          </a:p>
          <a:p>
            <a:r>
              <a:rPr lang="en-US" altLang="zh-CN" sz="2800" dirty="0" smtClean="0"/>
              <a:t>1</a:t>
            </a:r>
            <a:r>
              <a:rPr lang="zh-CN" altLang="en-US" sz="2800" dirty="0" smtClean="0"/>
              <a:t>、</a:t>
            </a:r>
            <a:r>
              <a:rPr lang="zh-CN" altLang="en-US" sz="2800" b="1" dirty="0" smtClean="0"/>
              <a:t>身心状况</a:t>
            </a:r>
            <a:r>
              <a:rPr lang="zh-CN" altLang="en-US" sz="2800" dirty="0" smtClean="0"/>
              <a:t>（</a:t>
            </a:r>
            <a:r>
              <a:rPr lang="en-US" altLang="zh-CN" sz="2800" dirty="0" smtClean="0"/>
              <a:t>1</a:t>
            </a:r>
            <a:r>
              <a:rPr lang="zh-CN" altLang="en-US" sz="2800" dirty="0" smtClean="0"/>
              <a:t>）具有健康的体态（</a:t>
            </a:r>
            <a:r>
              <a:rPr lang="en-US" altLang="zh-CN" sz="2800" dirty="0" smtClean="0"/>
              <a:t>2</a:t>
            </a:r>
            <a:r>
              <a:rPr lang="zh-CN" altLang="en-US" sz="2800" dirty="0" smtClean="0"/>
              <a:t>）情绪安定愉快        （</a:t>
            </a:r>
            <a:r>
              <a:rPr lang="en-US" altLang="zh-CN" sz="2800" dirty="0" smtClean="0"/>
              <a:t>3</a:t>
            </a:r>
            <a:r>
              <a:rPr lang="zh-CN" altLang="en-US" sz="2800" dirty="0" smtClean="0"/>
              <a:t>）具有一定的适应能力</a:t>
            </a:r>
            <a:endParaRPr lang="en-US" altLang="zh-CN" sz="2800" dirty="0" smtClean="0"/>
          </a:p>
          <a:p>
            <a:r>
              <a:rPr lang="en-US" altLang="zh-CN" sz="2800" dirty="0" smtClean="0"/>
              <a:t>2</a:t>
            </a:r>
            <a:r>
              <a:rPr lang="zh-CN" altLang="en-US" sz="2800" dirty="0" smtClean="0"/>
              <a:t>、</a:t>
            </a:r>
            <a:r>
              <a:rPr lang="zh-CN" altLang="en-US" sz="2800" b="1" dirty="0" smtClean="0"/>
              <a:t>动作发展</a:t>
            </a:r>
            <a:r>
              <a:rPr lang="zh-CN" altLang="en-US" sz="2800" dirty="0" smtClean="0"/>
              <a:t>（</a:t>
            </a:r>
            <a:r>
              <a:rPr lang="en-US" altLang="zh-CN" sz="2800" dirty="0" smtClean="0"/>
              <a:t>1</a:t>
            </a:r>
            <a:r>
              <a:rPr lang="zh-CN" altLang="en-US" sz="2800" dirty="0" smtClean="0"/>
              <a:t>）包括具有一定的平衡能力，动作协调、灵敏（</a:t>
            </a:r>
            <a:r>
              <a:rPr lang="en-US" altLang="zh-CN" sz="2800" dirty="0" smtClean="0"/>
              <a:t>2</a:t>
            </a:r>
            <a:r>
              <a:rPr lang="zh-CN" altLang="en-US" sz="2800" dirty="0" smtClean="0"/>
              <a:t>）具有一定的力量和耐力（</a:t>
            </a:r>
            <a:r>
              <a:rPr lang="en-US" altLang="zh-CN" sz="2800" dirty="0" smtClean="0"/>
              <a:t>3</a:t>
            </a:r>
            <a:r>
              <a:rPr lang="zh-CN" altLang="en-US" sz="2800" dirty="0" smtClean="0"/>
              <a:t>）手的动作灵活协调</a:t>
            </a:r>
            <a:endParaRPr lang="en-US" altLang="zh-CN" sz="2800" dirty="0" smtClean="0"/>
          </a:p>
          <a:p>
            <a:r>
              <a:rPr lang="en-US" altLang="zh-CN" sz="2800" b="1" dirty="0" smtClean="0"/>
              <a:t>3</a:t>
            </a:r>
            <a:r>
              <a:rPr lang="zh-CN" altLang="en-US" sz="2800" b="1" dirty="0" smtClean="0"/>
              <a:t>、生活习惯与生活能力</a:t>
            </a:r>
            <a:r>
              <a:rPr lang="zh-CN" altLang="en-US" sz="2800" dirty="0" smtClean="0"/>
              <a:t>（</a:t>
            </a:r>
            <a:r>
              <a:rPr lang="en-US" altLang="zh-CN" sz="2800" dirty="0" smtClean="0"/>
              <a:t>1</a:t>
            </a:r>
            <a:r>
              <a:rPr lang="zh-CN" altLang="en-US" sz="2800" dirty="0" smtClean="0"/>
              <a:t>）包括具有良好的生活与卫生习惯（</a:t>
            </a:r>
            <a:r>
              <a:rPr lang="en-US" altLang="zh-CN" sz="2800" dirty="0" smtClean="0"/>
              <a:t>2</a:t>
            </a:r>
            <a:r>
              <a:rPr lang="zh-CN" altLang="en-US" sz="2800" dirty="0" smtClean="0"/>
              <a:t>）具有基本的生活自理能力（</a:t>
            </a:r>
            <a:r>
              <a:rPr lang="en-US" altLang="zh-CN" sz="2800" dirty="0" smtClean="0"/>
              <a:t>3</a:t>
            </a:r>
            <a:r>
              <a:rPr lang="zh-CN" altLang="en-US" sz="2800" dirty="0" smtClean="0"/>
              <a:t>）具备基本的安全知识和自我保护能力</a:t>
            </a:r>
          </a:p>
          <a:p>
            <a:endParaRPr lang="zh-CN" altLang="en-US" sz="2800" dirty="0" smtClean="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课题三  学前教育方针政策</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500034" y="857232"/>
            <a:ext cx="6786610" cy="89255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r>
              <a:rPr lang="zh-CN" altLang="en-US" sz="2800" dirty="0" smtClean="0">
                <a:ea typeface="黑体" pitchFamily="49" charset="-122"/>
              </a:rPr>
              <a:t>项目</a:t>
            </a:r>
            <a:r>
              <a:rPr lang="en-US" altLang="zh-CN" sz="2800" dirty="0" smtClean="0">
                <a:ea typeface="黑体" pitchFamily="49" charset="-122"/>
              </a:rPr>
              <a:t>2</a:t>
            </a:r>
            <a:r>
              <a:rPr lang="zh-CN" altLang="en-US" sz="2800" dirty="0" smtClean="0">
                <a:ea typeface="黑体" pitchFamily="49" charset="-122"/>
              </a:rPr>
              <a:t>        </a:t>
            </a:r>
            <a:r>
              <a:rPr lang="en-US" altLang="zh-CN" sz="2800" dirty="0" smtClean="0">
                <a:ea typeface="黑体" pitchFamily="49" charset="-122"/>
              </a:rPr>
              <a:t>3—6</a:t>
            </a:r>
            <a:r>
              <a:rPr lang="zh-CN" altLang="en-US" sz="2800" dirty="0" smtClean="0">
                <a:ea typeface="黑体" pitchFamily="49" charset="-122"/>
              </a:rPr>
              <a:t>岁儿童学习与发展指南</a:t>
            </a:r>
            <a:endParaRPr lang="zh-CN" altLang="en-US" sz="2800"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285720" y="1428736"/>
            <a:ext cx="8643998" cy="4462760"/>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3200" b="1" dirty="0"/>
              <a:t> </a:t>
            </a:r>
            <a:r>
              <a:rPr lang="zh-CN" altLang="en-US" sz="3200" b="1" dirty="0" smtClean="0"/>
              <a:t>四、内涵和实质</a:t>
            </a:r>
            <a:endParaRPr lang="en-US" altLang="zh-CN" sz="2800" b="1" dirty="0" smtClean="0"/>
          </a:p>
          <a:p>
            <a:r>
              <a:rPr lang="zh-CN" altLang="en-US" sz="2800" dirty="0" smtClean="0"/>
              <a:t>（二）语言： </a:t>
            </a:r>
            <a:endParaRPr lang="en-US" altLang="zh-CN" sz="2800" dirty="0" smtClean="0"/>
          </a:p>
          <a:p>
            <a:r>
              <a:rPr lang="en-US" altLang="zh-CN" sz="2800" dirty="0" smtClean="0"/>
              <a:t>1</a:t>
            </a:r>
            <a:r>
              <a:rPr lang="zh-CN" altLang="en-US" sz="2800" dirty="0" smtClean="0"/>
              <a:t>、倾听与表达</a:t>
            </a:r>
            <a:endParaRPr lang="en-US" altLang="zh-CN" sz="2800" dirty="0" smtClean="0"/>
          </a:p>
          <a:p>
            <a:r>
              <a:rPr lang="zh-CN" altLang="en-US" sz="2800" dirty="0" smtClean="0"/>
              <a:t>（</a:t>
            </a:r>
            <a:r>
              <a:rPr lang="en-US" altLang="zh-CN" sz="2800" dirty="0" smtClean="0"/>
              <a:t>1</a:t>
            </a:r>
            <a:r>
              <a:rPr lang="zh-CN" altLang="en-US" sz="2800" dirty="0" smtClean="0"/>
              <a:t>）包括认真听并能听懂常用语言</a:t>
            </a:r>
            <a:endParaRPr lang="en-US" altLang="zh-CN" sz="2800" dirty="0" smtClean="0"/>
          </a:p>
          <a:p>
            <a:r>
              <a:rPr lang="zh-CN" altLang="en-US" sz="2800" dirty="0" smtClean="0"/>
              <a:t>（</a:t>
            </a:r>
            <a:r>
              <a:rPr lang="en-US" altLang="zh-CN" sz="2800" dirty="0" smtClean="0"/>
              <a:t>2</a:t>
            </a:r>
            <a:r>
              <a:rPr lang="zh-CN" altLang="en-US" sz="2800" dirty="0" smtClean="0"/>
              <a:t>）愿意讲话并能清楚地表达</a:t>
            </a:r>
            <a:endParaRPr lang="en-US" altLang="zh-CN" sz="2800" dirty="0" smtClean="0"/>
          </a:p>
          <a:p>
            <a:r>
              <a:rPr lang="zh-CN" altLang="en-US" sz="2800" dirty="0" smtClean="0"/>
              <a:t>（</a:t>
            </a:r>
            <a:r>
              <a:rPr lang="en-US" altLang="zh-CN" sz="2800" dirty="0" smtClean="0"/>
              <a:t>3</a:t>
            </a:r>
            <a:r>
              <a:rPr lang="zh-CN" altLang="en-US" sz="2800" dirty="0" smtClean="0"/>
              <a:t>）具有文明的语言习惯</a:t>
            </a:r>
            <a:endParaRPr lang="en-US" altLang="zh-CN" sz="2800" dirty="0" smtClean="0"/>
          </a:p>
          <a:p>
            <a:r>
              <a:rPr lang="en-US" altLang="zh-CN" sz="2800" dirty="0" smtClean="0"/>
              <a:t>2</a:t>
            </a:r>
            <a:r>
              <a:rPr lang="zh-CN" altLang="en-US" sz="2800" dirty="0" smtClean="0"/>
              <a:t>、阅读与书写</a:t>
            </a:r>
            <a:endParaRPr lang="en-US" altLang="zh-CN" sz="2800" dirty="0" smtClean="0"/>
          </a:p>
          <a:p>
            <a:r>
              <a:rPr lang="zh-CN" altLang="en-US" sz="2800" dirty="0" smtClean="0"/>
              <a:t>（</a:t>
            </a:r>
            <a:r>
              <a:rPr lang="en-US" altLang="zh-CN" sz="2800" dirty="0" smtClean="0"/>
              <a:t>1</a:t>
            </a:r>
            <a:r>
              <a:rPr lang="zh-CN" altLang="en-US" sz="2800" dirty="0" smtClean="0"/>
              <a:t>）包括喜欢听故事，看图书</a:t>
            </a:r>
            <a:endParaRPr lang="en-US" altLang="zh-CN" sz="2800" dirty="0" smtClean="0"/>
          </a:p>
          <a:p>
            <a:r>
              <a:rPr lang="zh-CN" altLang="en-US" sz="2800" dirty="0" smtClean="0"/>
              <a:t>（</a:t>
            </a:r>
            <a:r>
              <a:rPr lang="en-US" altLang="zh-CN" sz="2800" dirty="0" smtClean="0"/>
              <a:t>2</a:t>
            </a:r>
            <a:r>
              <a:rPr lang="zh-CN" altLang="en-US" sz="2800" dirty="0" smtClean="0"/>
              <a:t>）具有初步的阅读理解能力</a:t>
            </a:r>
            <a:endParaRPr lang="en-US" altLang="zh-CN" sz="2800" dirty="0" smtClean="0"/>
          </a:p>
          <a:p>
            <a:r>
              <a:rPr lang="zh-CN" altLang="en-US" sz="2800" dirty="0" smtClean="0"/>
              <a:t>（</a:t>
            </a:r>
            <a:r>
              <a:rPr lang="en-US" altLang="zh-CN" sz="2800" dirty="0" smtClean="0"/>
              <a:t>3</a:t>
            </a:r>
            <a:r>
              <a:rPr lang="zh-CN" altLang="en-US" sz="2800" dirty="0" smtClean="0"/>
              <a:t>）具有书面表达的愿望和初步技能</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课题三  学前教育方针政策</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500034" y="857232"/>
            <a:ext cx="6786610" cy="89255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r>
              <a:rPr lang="zh-CN" altLang="en-US" sz="2800" dirty="0" smtClean="0">
                <a:ea typeface="黑体" pitchFamily="49" charset="-122"/>
              </a:rPr>
              <a:t>项目</a:t>
            </a:r>
            <a:r>
              <a:rPr lang="en-US" altLang="zh-CN" sz="2800" dirty="0" smtClean="0">
                <a:ea typeface="黑体" pitchFamily="49" charset="-122"/>
              </a:rPr>
              <a:t>1</a:t>
            </a:r>
            <a:r>
              <a:rPr lang="zh-CN" altLang="en-US" sz="2800" dirty="0" smtClean="0">
                <a:ea typeface="黑体" pitchFamily="49" charset="-122"/>
              </a:rPr>
              <a:t>   幼儿园教育指导纲要（试行）</a:t>
            </a:r>
            <a:endParaRPr lang="zh-CN" altLang="en-US" sz="2800"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285720" y="1428736"/>
            <a:ext cx="8643998" cy="6063198"/>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400" b="1" dirty="0"/>
              <a:t>  </a:t>
            </a:r>
            <a:r>
              <a:rPr lang="zh-CN" altLang="en-US" sz="2400" b="1" dirty="0" smtClean="0"/>
              <a:t> </a:t>
            </a:r>
            <a:r>
              <a:rPr lang="zh-CN" altLang="en-US" sz="3200" b="1" dirty="0" smtClean="0"/>
              <a:t>三、目标、要求、指导要点：</a:t>
            </a:r>
            <a:endParaRPr lang="en-US" altLang="zh-CN" sz="3200" b="1" dirty="0" smtClean="0">
              <a:solidFill>
                <a:schemeClr val="accent6">
                  <a:lumMod val="50000"/>
                </a:schemeClr>
              </a:solidFill>
            </a:endParaRPr>
          </a:p>
          <a:p>
            <a:r>
              <a:rPr lang="zh-CN" altLang="en-US" sz="2800" dirty="0" smtClean="0">
                <a:ea typeface="黑体" pitchFamily="49" charset="-122"/>
              </a:rPr>
              <a:t>纲要</a:t>
            </a:r>
            <a:r>
              <a:rPr lang="zh-CN" altLang="en-US" sz="2800" dirty="0" smtClean="0"/>
              <a:t>将幼儿学习的范畴划分为健康、语言、社会、科学和艺术等五个领域，并同时强调了“各领域的内容相互渗透，从不同的角度促进幼儿</a:t>
            </a:r>
            <a:r>
              <a:rPr lang="zh-CN" altLang="en-US" sz="2800" dirty="0" smtClean="0">
                <a:solidFill>
                  <a:srgbClr val="FF0000"/>
                </a:solidFill>
              </a:rPr>
              <a:t>情感、态度、能力、知识、技能</a:t>
            </a:r>
            <a:r>
              <a:rPr lang="zh-CN" altLang="en-US" sz="2800" dirty="0" smtClean="0"/>
              <a:t>等方面的发展”。</a:t>
            </a:r>
            <a:r>
              <a:rPr lang="en-US" altLang="zh-CN" sz="2800" dirty="0" smtClean="0"/>
              <a:t>《</a:t>
            </a:r>
            <a:r>
              <a:rPr lang="zh-CN" altLang="en-US" sz="2800" dirty="0" smtClean="0"/>
              <a:t>纲要</a:t>
            </a:r>
            <a:r>
              <a:rPr lang="en-US" altLang="zh-CN" sz="2800" dirty="0" smtClean="0"/>
              <a:t>》</a:t>
            </a:r>
            <a:r>
              <a:rPr lang="zh-CN" altLang="en-US" sz="2800" dirty="0" smtClean="0"/>
              <a:t>在阐述每一个领域时，都包含三部分内容：</a:t>
            </a:r>
            <a:r>
              <a:rPr lang="zh-CN" altLang="en-US" sz="2800" dirty="0" smtClean="0">
                <a:solidFill>
                  <a:srgbClr val="FF0000"/>
                </a:solidFill>
              </a:rPr>
              <a:t>目标、内容与要求、指导要点</a:t>
            </a:r>
            <a:r>
              <a:rPr lang="zh-CN" altLang="en-US" sz="2800" dirty="0" smtClean="0"/>
              <a:t>。“</a:t>
            </a:r>
            <a:r>
              <a:rPr lang="zh-CN" altLang="en-US" sz="2800" b="1" dirty="0" smtClean="0"/>
              <a:t>目标</a:t>
            </a:r>
            <a:r>
              <a:rPr lang="zh-CN" altLang="en-US" sz="2800" dirty="0" smtClean="0"/>
              <a:t>”部分主要表明该领域重点追求什么，它主要的价值取向何在。</a:t>
            </a:r>
            <a:r>
              <a:rPr lang="zh-CN" altLang="en-US" sz="2800" b="1" dirty="0" smtClean="0"/>
              <a:t>“内容与要求</a:t>
            </a:r>
            <a:r>
              <a:rPr lang="zh-CN" altLang="en-US" sz="2800" dirty="0" smtClean="0"/>
              <a:t>”部分则说明为实现教育目标，教师应该做什么、该怎样做。</a:t>
            </a:r>
            <a:r>
              <a:rPr lang="zh-CN" altLang="en-US" sz="2800" b="1" dirty="0" smtClean="0"/>
              <a:t>“指导要点</a:t>
            </a:r>
            <a:r>
              <a:rPr lang="zh-CN" altLang="en-US" sz="2800" dirty="0" smtClean="0"/>
              <a:t>”部分则主要是点明该领域教和学的特点和特别应当注意的普遍性的问题。</a:t>
            </a:r>
          </a:p>
          <a:p>
            <a:endParaRPr lang="zh-CN" altLang="en-US" sz="2800" dirty="0" smtClean="0"/>
          </a:p>
          <a:p>
            <a:endParaRPr lang="en-US" altLang="zh-CN" sz="2400" dirty="0" smtClean="0"/>
          </a:p>
          <a:p>
            <a:endParaRPr lang="zh-CN" altLang="en-US" sz="2400" b="1"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课题三  学前教育方针政策</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500034" y="857232"/>
            <a:ext cx="6786610" cy="89255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r>
              <a:rPr lang="zh-CN" altLang="en-US" sz="2800" dirty="0" smtClean="0">
                <a:ea typeface="黑体" pitchFamily="49" charset="-122"/>
              </a:rPr>
              <a:t>项目</a:t>
            </a:r>
            <a:r>
              <a:rPr lang="en-US" altLang="zh-CN" sz="2800" dirty="0" smtClean="0">
                <a:ea typeface="黑体" pitchFamily="49" charset="-122"/>
              </a:rPr>
              <a:t>2</a:t>
            </a:r>
            <a:r>
              <a:rPr lang="zh-CN" altLang="en-US" sz="2800" dirty="0" smtClean="0">
                <a:ea typeface="黑体" pitchFamily="49" charset="-122"/>
              </a:rPr>
              <a:t>        </a:t>
            </a:r>
            <a:r>
              <a:rPr lang="en-US" altLang="zh-CN" sz="2800" dirty="0" smtClean="0">
                <a:ea typeface="黑体" pitchFamily="49" charset="-122"/>
              </a:rPr>
              <a:t>3—6</a:t>
            </a:r>
            <a:r>
              <a:rPr lang="zh-CN" altLang="en-US" sz="2800" dirty="0" smtClean="0">
                <a:ea typeface="黑体" pitchFamily="49" charset="-122"/>
              </a:rPr>
              <a:t>岁儿童学习与发展指南</a:t>
            </a:r>
            <a:endParaRPr lang="zh-CN" altLang="en-US" sz="2800"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285720" y="1428736"/>
            <a:ext cx="8643998" cy="4893647"/>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3200" b="1" dirty="0"/>
              <a:t> </a:t>
            </a:r>
            <a:r>
              <a:rPr lang="zh-CN" altLang="en-US" sz="3200" b="1" dirty="0" smtClean="0"/>
              <a:t>四、内涵和实质</a:t>
            </a:r>
            <a:endParaRPr lang="en-US" altLang="zh-CN" sz="2800" b="1" dirty="0" smtClean="0"/>
          </a:p>
          <a:p>
            <a:r>
              <a:rPr lang="zh-CN" altLang="en-US" sz="2800" dirty="0" smtClean="0"/>
              <a:t>（三）社会</a:t>
            </a:r>
            <a:endParaRPr lang="en-US" altLang="zh-CN" sz="2800" dirty="0" smtClean="0"/>
          </a:p>
          <a:p>
            <a:r>
              <a:rPr lang="en-US" altLang="zh-CN" sz="2800" dirty="0" smtClean="0"/>
              <a:t>1</a:t>
            </a:r>
            <a:r>
              <a:rPr lang="zh-CN" altLang="en-US" sz="2800" dirty="0" smtClean="0"/>
              <a:t>、人际交往</a:t>
            </a:r>
            <a:endParaRPr lang="en-US" altLang="zh-CN" sz="2800" dirty="0" smtClean="0"/>
          </a:p>
          <a:p>
            <a:r>
              <a:rPr lang="zh-CN" altLang="en-US" sz="2800" dirty="0" smtClean="0"/>
              <a:t>（</a:t>
            </a:r>
            <a:r>
              <a:rPr lang="en-US" altLang="zh-CN" sz="2800" dirty="0" smtClean="0"/>
              <a:t>1</a:t>
            </a:r>
            <a:r>
              <a:rPr lang="zh-CN" altLang="en-US" sz="2800" dirty="0" smtClean="0"/>
              <a:t>）包括愿意与人交往</a:t>
            </a:r>
            <a:endParaRPr lang="en-US" altLang="zh-CN" sz="2800" dirty="0" smtClean="0"/>
          </a:p>
          <a:p>
            <a:r>
              <a:rPr lang="zh-CN" altLang="en-US" sz="2800" dirty="0" smtClean="0"/>
              <a:t>（</a:t>
            </a:r>
            <a:r>
              <a:rPr lang="en-US" altLang="zh-CN" sz="2800" dirty="0" smtClean="0"/>
              <a:t>2</a:t>
            </a:r>
            <a:r>
              <a:rPr lang="zh-CN" altLang="en-US" sz="2800" dirty="0" smtClean="0"/>
              <a:t>）能与同伴友好相处</a:t>
            </a:r>
            <a:endParaRPr lang="en-US" altLang="zh-CN" sz="2800" dirty="0" smtClean="0"/>
          </a:p>
          <a:p>
            <a:r>
              <a:rPr lang="zh-CN" altLang="en-US" sz="2800" dirty="0" smtClean="0"/>
              <a:t>（</a:t>
            </a:r>
            <a:r>
              <a:rPr lang="en-US" altLang="zh-CN" sz="2800" dirty="0" smtClean="0"/>
              <a:t>3</a:t>
            </a:r>
            <a:r>
              <a:rPr lang="zh-CN" altLang="en-US" sz="2800" dirty="0" smtClean="0"/>
              <a:t>）具有自尊、自信、自主的表现</a:t>
            </a:r>
            <a:endParaRPr lang="en-US" altLang="zh-CN" sz="2800" dirty="0" smtClean="0"/>
          </a:p>
          <a:p>
            <a:r>
              <a:rPr lang="zh-CN" altLang="en-US" sz="2800" dirty="0" smtClean="0"/>
              <a:t>（</a:t>
            </a:r>
            <a:r>
              <a:rPr lang="en-US" altLang="zh-CN" sz="2800" dirty="0" smtClean="0"/>
              <a:t>4)</a:t>
            </a:r>
            <a:r>
              <a:rPr lang="zh-CN" altLang="en-US" sz="2800" dirty="0" smtClean="0"/>
              <a:t>关心尊重他人</a:t>
            </a:r>
            <a:endParaRPr lang="en-US" altLang="zh-CN" sz="2800" dirty="0" smtClean="0"/>
          </a:p>
          <a:p>
            <a:r>
              <a:rPr lang="en-US" altLang="zh-CN" sz="2800" dirty="0" smtClean="0"/>
              <a:t>2</a:t>
            </a:r>
            <a:r>
              <a:rPr lang="zh-CN" altLang="en-US" sz="2800" dirty="0" smtClean="0"/>
              <a:t>、社会适应</a:t>
            </a:r>
            <a:endParaRPr lang="en-US" altLang="zh-CN" sz="2800" dirty="0" smtClean="0"/>
          </a:p>
          <a:p>
            <a:r>
              <a:rPr lang="zh-CN" altLang="en-US" sz="2800" dirty="0" smtClean="0"/>
              <a:t>（</a:t>
            </a:r>
            <a:r>
              <a:rPr lang="en-US" altLang="zh-CN" sz="2800" dirty="0" smtClean="0"/>
              <a:t>1</a:t>
            </a:r>
            <a:r>
              <a:rPr lang="zh-CN" altLang="en-US" sz="2800" dirty="0" smtClean="0"/>
              <a:t>）包括喜欢并适应群体生活</a:t>
            </a:r>
            <a:endParaRPr lang="en-US" altLang="zh-CN" sz="2800" dirty="0" smtClean="0"/>
          </a:p>
          <a:p>
            <a:r>
              <a:rPr lang="zh-CN" altLang="en-US" sz="2800" dirty="0" smtClean="0"/>
              <a:t>（</a:t>
            </a:r>
            <a:r>
              <a:rPr lang="en-US" altLang="zh-CN" sz="2800" dirty="0" smtClean="0"/>
              <a:t>2</a:t>
            </a:r>
            <a:r>
              <a:rPr lang="zh-CN" altLang="en-US" sz="2800" dirty="0" smtClean="0"/>
              <a:t>）遵守基本的行为规范</a:t>
            </a:r>
            <a:endParaRPr lang="en-US" altLang="zh-CN" sz="2800" dirty="0" smtClean="0"/>
          </a:p>
          <a:p>
            <a:r>
              <a:rPr lang="zh-CN" altLang="en-US" sz="2800" dirty="0" smtClean="0"/>
              <a:t>（</a:t>
            </a:r>
            <a:r>
              <a:rPr lang="en-US" altLang="zh-CN" sz="2800" dirty="0" smtClean="0"/>
              <a:t>3</a:t>
            </a:r>
            <a:r>
              <a:rPr lang="zh-CN" altLang="en-US" sz="2800" dirty="0" smtClean="0"/>
              <a:t>）具有初步的归属感</a:t>
            </a:r>
            <a:endParaRPr lang="en-US" altLang="zh-CN" sz="2800" dirty="0"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课题三  学前教育方针政策</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500034" y="857232"/>
            <a:ext cx="6786610" cy="89255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r>
              <a:rPr lang="zh-CN" altLang="en-US" sz="2800" dirty="0" smtClean="0">
                <a:ea typeface="黑体" pitchFamily="49" charset="-122"/>
              </a:rPr>
              <a:t>项目</a:t>
            </a:r>
            <a:r>
              <a:rPr lang="en-US" altLang="zh-CN" sz="2800" dirty="0" smtClean="0">
                <a:ea typeface="黑体" pitchFamily="49" charset="-122"/>
              </a:rPr>
              <a:t>2</a:t>
            </a:r>
            <a:r>
              <a:rPr lang="zh-CN" altLang="en-US" sz="2800" dirty="0" smtClean="0">
                <a:ea typeface="黑体" pitchFamily="49" charset="-122"/>
              </a:rPr>
              <a:t>        </a:t>
            </a:r>
            <a:r>
              <a:rPr lang="en-US" altLang="zh-CN" sz="2800" dirty="0" smtClean="0">
                <a:ea typeface="黑体" pitchFamily="49" charset="-122"/>
              </a:rPr>
              <a:t>3—6</a:t>
            </a:r>
            <a:r>
              <a:rPr lang="zh-CN" altLang="en-US" sz="2800" dirty="0" smtClean="0">
                <a:ea typeface="黑体" pitchFamily="49" charset="-122"/>
              </a:rPr>
              <a:t>岁儿童学习与发展指南</a:t>
            </a:r>
            <a:endParaRPr lang="zh-CN" altLang="en-US" sz="2800"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285720" y="1428736"/>
            <a:ext cx="8643998" cy="4462760"/>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3200" b="1" dirty="0"/>
              <a:t> </a:t>
            </a:r>
            <a:r>
              <a:rPr lang="zh-CN" altLang="en-US" sz="3200" b="1" dirty="0" smtClean="0"/>
              <a:t>四、内涵和实质</a:t>
            </a:r>
            <a:endParaRPr lang="en-US" altLang="zh-CN" sz="2800" b="1" dirty="0" smtClean="0"/>
          </a:p>
          <a:p>
            <a:r>
              <a:rPr lang="zh-CN" altLang="en-US" sz="2800" dirty="0" smtClean="0"/>
              <a:t>（四）科学</a:t>
            </a:r>
            <a:endParaRPr lang="en-US" altLang="zh-CN" sz="2800" dirty="0" smtClean="0"/>
          </a:p>
          <a:p>
            <a:r>
              <a:rPr lang="en-US" altLang="zh-CN" sz="2800" dirty="0" smtClean="0"/>
              <a:t>1</a:t>
            </a:r>
            <a:r>
              <a:rPr lang="zh-CN" altLang="en-US" sz="2800" dirty="0" smtClean="0"/>
              <a:t>、科学探究</a:t>
            </a:r>
            <a:endParaRPr lang="en-US" altLang="zh-CN" sz="2800" dirty="0" smtClean="0"/>
          </a:p>
          <a:p>
            <a:r>
              <a:rPr lang="zh-CN" altLang="en-US" sz="2800" dirty="0" smtClean="0"/>
              <a:t>（</a:t>
            </a:r>
            <a:r>
              <a:rPr lang="en-US" altLang="zh-CN" sz="2800" dirty="0" smtClean="0"/>
              <a:t>1</a:t>
            </a:r>
            <a:r>
              <a:rPr lang="zh-CN" altLang="en-US" sz="2800" dirty="0" smtClean="0"/>
              <a:t>）包括亲近自然</a:t>
            </a:r>
            <a:endParaRPr lang="en-US" altLang="zh-CN" sz="2800" dirty="0" smtClean="0"/>
          </a:p>
          <a:p>
            <a:r>
              <a:rPr lang="zh-CN" altLang="en-US" sz="2800" dirty="0" smtClean="0"/>
              <a:t>（</a:t>
            </a:r>
            <a:r>
              <a:rPr lang="en-US" altLang="zh-CN" sz="2800" dirty="0" smtClean="0"/>
              <a:t>2</a:t>
            </a:r>
            <a:r>
              <a:rPr lang="zh-CN" altLang="en-US" sz="2800" dirty="0" smtClean="0"/>
              <a:t>）喜欢探究和具有初步的探究能力、</a:t>
            </a:r>
          </a:p>
          <a:p>
            <a:r>
              <a:rPr lang="zh-CN" altLang="en-US" sz="2800" dirty="0" smtClean="0"/>
              <a:t>（</a:t>
            </a:r>
            <a:r>
              <a:rPr lang="en-US" altLang="zh-CN" sz="2800" dirty="0" smtClean="0"/>
              <a:t>3</a:t>
            </a:r>
            <a:r>
              <a:rPr lang="zh-CN" altLang="en-US" sz="2800" dirty="0" smtClean="0"/>
              <a:t>）在探究中认识周围事物和现象</a:t>
            </a:r>
            <a:endParaRPr lang="en-US" altLang="zh-CN" sz="2800" dirty="0" smtClean="0"/>
          </a:p>
          <a:p>
            <a:r>
              <a:rPr lang="en-US" altLang="zh-CN" sz="2800" dirty="0" smtClean="0"/>
              <a:t>2</a:t>
            </a:r>
            <a:r>
              <a:rPr lang="zh-CN" altLang="en-US" sz="2800" dirty="0" smtClean="0"/>
              <a:t>、数学认知</a:t>
            </a:r>
            <a:endParaRPr lang="en-US" altLang="zh-CN" sz="2800" dirty="0" smtClean="0"/>
          </a:p>
          <a:p>
            <a:r>
              <a:rPr lang="zh-CN" altLang="en-US" sz="2800" dirty="0" smtClean="0"/>
              <a:t>（</a:t>
            </a:r>
            <a:r>
              <a:rPr lang="en-US" altLang="zh-CN" sz="2800" dirty="0" smtClean="0"/>
              <a:t>1</a:t>
            </a:r>
            <a:r>
              <a:rPr lang="zh-CN" altLang="en-US" sz="2800" dirty="0" smtClean="0"/>
              <a:t>）包括初步感知生活中数学的有用和有趣</a:t>
            </a:r>
            <a:endParaRPr lang="en-US" altLang="zh-CN" sz="2800" dirty="0" smtClean="0"/>
          </a:p>
          <a:p>
            <a:r>
              <a:rPr lang="zh-CN" altLang="en-US" sz="2800" dirty="0" smtClean="0"/>
              <a:t>（</a:t>
            </a:r>
            <a:r>
              <a:rPr lang="en-US" altLang="zh-CN" sz="2800" dirty="0" smtClean="0"/>
              <a:t>2</a:t>
            </a:r>
            <a:r>
              <a:rPr lang="zh-CN" altLang="en-US" sz="2800" dirty="0" smtClean="0"/>
              <a:t>）感知和理解数、量及数量关系</a:t>
            </a:r>
            <a:endParaRPr lang="en-US" altLang="zh-CN" sz="2800" dirty="0" smtClean="0"/>
          </a:p>
          <a:p>
            <a:r>
              <a:rPr lang="zh-CN" altLang="en-US" sz="2800" dirty="0" smtClean="0"/>
              <a:t>（</a:t>
            </a:r>
            <a:r>
              <a:rPr lang="en-US" altLang="zh-CN" sz="2800" dirty="0" smtClean="0"/>
              <a:t>3</a:t>
            </a:r>
            <a:r>
              <a:rPr lang="zh-CN" altLang="en-US" sz="2800" dirty="0" smtClean="0"/>
              <a:t>）感知形状与空间关系</a:t>
            </a:r>
            <a:endParaRPr lang="en-US" altLang="zh-CN" sz="2800" dirty="0" smtClean="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课题三  学前教育方针政策</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500034" y="857232"/>
            <a:ext cx="6786610" cy="89255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r>
              <a:rPr lang="zh-CN" altLang="en-US" sz="2800" dirty="0" smtClean="0">
                <a:ea typeface="黑体" pitchFamily="49" charset="-122"/>
              </a:rPr>
              <a:t>项目</a:t>
            </a:r>
            <a:r>
              <a:rPr lang="en-US" altLang="zh-CN" sz="2800" dirty="0" smtClean="0">
                <a:ea typeface="黑体" pitchFamily="49" charset="-122"/>
              </a:rPr>
              <a:t>2</a:t>
            </a:r>
            <a:r>
              <a:rPr lang="zh-CN" altLang="en-US" sz="2800" dirty="0" smtClean="0">
                <a:ea typeface="黑体" pitchFamily="49" charset="-122"/>
              </a:rPr>
              <a:t>        </a:t>
            </a:r>
            <a:r>
              <a:rPr lang="en-US" altLang="zh-CN" sz="2800" dirty="0" smtClean="0">
                <a:ea typeface="黑体" pitchFamily="49" charset="-122"/>
              </a:rPr>
              <a:t>3—6</a:t>
            </a:r>
            <a:r>
              <a:rPr lang="zh-CN" altLang="en-US" sz="2800" dirty="0" smtClean="0">
                <a:ea typeface="黑体" pitchFamily="49" charset="-122"/>
              </a:rPr>
              <a:t>岁儿童学习与发展指南</a:t>
            </a:r>
            <a:endParaRPr lang="zh-CN" altLang="en-US" sz="2800"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285720" y="1428736"/>
            <a:ext cx="8643998" cy="3600986"/>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3200" b="1" dirty="0"/>
              <a:t> </a:t>
            </a:r>
            <a:r>
              <a:rPr lang="zh-CN" altLang="en-US" sz="3200" b="1" dirty="0" smtClean="0"/>
              <a:t>四、内涵和实质</a:t>
            </a:r>
            <a:endParaRPr lang="en-US" altLang="zh-CN" sz="2800" b="1" dirty="0" smtClean="0"/>
          </a:p>
          <a:p>
            <a:r>
              <a:rPr lang="zh-CN" altLang="en-US" sz="2800" dirty="0" smtClean="0"/>
              <a:t>（五）艺术</a:t>
            </a:r>
            <a:endParaRPr lang="en-US" altLang="zh-CN" sz="2800" dirty="0" smtClean="0"/>
          </a:p>
          <a:p>
            <a:r>
              <a:rPr lang="en-US" altLang="zh-CN" sz="2800" dirty="0" smtClean="0"/>
              <a:t>1</a:t>
            </a:r>
            <a:r>
              <a:rPr lang="zh-CN" altLang="en-US" sz="2800" dirty="0" smtClean="0"/>
              <a:t>、感受与欣赏</a:t>
            </a:r>
            <a:endParaRPr lang="en-US" altLang="zh-CN" sz="2800" dirty="0" smtClean="0"/>
          </a:p>
          <a:p>
            <a:r>
              <a:rPr lang="zh-CN" altLang="en-US" sz="2800" dirty="0" smtClean="0"/>
              <a:t>（</a:t>
            </a:r>
            <a:r>
              <a:rPr lang="en-US" altLang="zh-CN" sz="2800" dirty="0" smtClean="0"/>
              <a:t>1</a:t>
            </a:r>
            <a:r>
              <a:rPr lang="zh-CN" altLang="en-US" sz="2800" dirty="0" smtClean="0"/>
              <a:t>）包括喜欢自然界与生活中美的事物</a:t>
            </a:r>
            <a:endParaRPr lang="en-US" altLang="zh-CN" sz="2800" dirty="0" smtClean="0"/>
          </a:p>
          <a:p>
            <a:r>
              <a:rPr lang="zh-CN" altLang="en-US" sz="2800" dirty="0" smtClean="0"/>
              <a:t>（</a:t>
            </a:r>
            <a:r>
              <a:rPr lang="en-US" altLang="zh-CN" sz="2800" dirty="0" smtClean="0"/>
              <a:t>2</a:t>
            </a:r>
            <a:r>
              <a:rPr lang="zh-CN" altLang="en-US" sz="2800" dirty="0" smtClean="0"/>
              <a:t>）喜欢欣赏多种多样的艺术形式和作品</a:t>
            </a:r>
            <a:endParaRPr lang="en-US" altLang="zh-CN" sz="2800" dirty="0" smtClean="0"/>
          </a:p>
          <a:p>
            <a:r>
              <a:rPr lang="en-US" altLang="zh-CN" sz="2800" dirty="0" smtClean="0"/>
              <a:t>2</a:t>
            </a:r>
            <a:r>
              <a:rPr lang="zh-CN" altLang="en-US" sz="2800" dirty="0" smtClean="0"/>
              <a:t>、表现与创造</a:t>
            </a:r>
            <a:endParaRPr lang="en-US" altLang="zh-CN" sz="2800" dirty="0" smtClean="0"/>
          </a:p>
          <a:p>
            <a:r>
              <a:rPr lang="zh-CN" altLang="en-US" sz="2800" dirty="0" smtClean="0"/>
              <a:t>（</a:t>
            </a:r>
            <a:r>
              <a:rPr lang="en-US" altLang="zh-CN" sz="2800" dirty="0" smtClean="0"/>
              <a:t>1</a:t>
            </a:r>
            <a:r>
              <a:rPr lang="zh-CN" altLang="en-US" sz="2800" dirty="0" smtClean="0"/>
              <a:t>）包括喜欢进行艺术活动并大胆表现</a:t>
            </a:r>
            <a:endParaRPr lang="en-US" altLang="zh-CN" sz="2800" dirty="0" smtClean="0"/>
          </a:p>
          <a:p>
            <a:r>
              <a:rPr lang="zh-CN" altLang="en-US" sz="2800" dirty="0" smtClean="0"/>
              <a:t>（</a:t>
            </a:r>
            <a:r>
              <a:rPr lang="en-US" altLang="zh-CN" sz="2800" dirty="0" smtClean="0"/>
              <a:t>2</a:t>
            </a:r>
            <a:r>
              <a:rPr lang="zh-CN" altLang="en-US" sz="2800" dirty="0" smtClean="0"/>
              <a:t>）具有初步的艺术表现与创造能力</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4403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44036"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37300"/>
            <a:ext cx="1039813" cy="520700"/>
          </a:xfrm>
          <a:prstGeom prst="rect">
            <a:avLst/>
          </a:prstGeom>
          <a:noFill/>
          <a:ln w="9525">
            <a:noFill/>
            <a:miter lim="800000"/>
            <a:headEnd/>
            <a:tailEnd/>
          </a:ln>
        </p:spPr>
      </p:pic>
      <p:pic>
        <p:nvPicPr>
          <p:cNvPr id="4403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4403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104188" y="6337300"/>
            <a:ext cx="1039812" cy="520700"/>
          </a:xfrm>
          <a:prstGeom prst="rect">
            <a:avLst/>
          </a:prstGeom>
          <a:noFill/>
          <a:ln w="9525">
            <a:noFill/>
            <a:miter lim="800000"/>
            <a:headEnd/>
            <a:tailEnd/>
          </a:ln>
        </p:spPr>
      </p:pic>
      <p:pic>
        <p:nvPicPr>
          <p:cNvPr id="4403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4404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4404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44042" name="Text Box 11"/>
          <p:cNvSpPr txBox="1">
            <a:spLocks noChangeArrowheads="1"/>
          </p:cNvSpPr>
          <p:nvPr/>
        </p:nvSpPr>
        <p:spPr bwMode="auto">
          <a:xfrm>
            <a:off x="58738" y="-26988"/>
            <a:ext cx="8921750" cy="707886"/>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     </a:t>
            </a:r>
            <a:r>
              <a:rPr lang="zh-CN" altLang="en-US" sz="3200" dirty="0" smtClean="0">
                <a:solidFill>
                  <a:schemeClr val="bg1"/>
                </a:solidFill>
                <a:latin typeface="隶书" pitchFamily="49" charset="-122"/>
                <a:ea typeface="隶书" pitchFamily="49" charset="-122"/>
              </a:rPr>
              <a:t>课题三 学前教育方针政策</a:t>
            </a:r>
            <a:endParaRPr lang="zh-CN" altLang="en-US" sz="3200" dirty="0">
              <a:solidFill>
                <a:schemeClr val="bg1"/>
              </a:solidFill>
              <a:latin typeface="隶书" pitchFamily="49" charset="-122"/>
              <a:ea typeface="隶书" pitchFamily="49" charset="-122"/>
            </a:endParaRPr>
          </a:p>
        </p:txBody>
      </p:sp>
      <p:sp>
        <p:nvSpPr>
          <p:cNvPr id="44043" name="Text Box 16"/>
          <p:cNvSpPr txBox="1">
            <a:spLocks noChangeArrowheads="1"/>
          </p:cNvSpPr>
          <p:nvPr/>
        </p:nvSpPr>
        <p:spPr bwMode="auto">
          <a:xfrm>
            <a:off x="276225" y="1089025"/>
            <a:ext cx="2040943" cy="646331"/>
          </a:xfrm>
          <a:prstGeom prst="rect">
            <a:avLst/>
          </a:prstGeom>
          <a:noFill/>
          <a:ln w="9525">
            <a:noFill/>
            <a:miter lim="800000"/>
            <a:headEnd/>
            <a:tailEnd/>
          </a:ln>
        </p:spPr>
        <p:txBody>
          <a:bodyPr wrap="none">
            <a:spAutoFit/>
          </a:bodyPr>
          <a:lstStyle/>
          <a:p>
            <a:pPr algn="ctr"/>
            <a:r>
              <a:rPr lang="zh-CN" altLang="en-US" sz="3600" b="1" dirty="0" smtClean="0">
                <a:latin typeface="楷体_GB2312" pitchFamily="49" charset="-122"/>
                <a:ea typeface="楷体_GB2312" pitchFamily="49" charset="-122"/>
              </a:rPr>
              <a:t>  </a:t>
            </a:r>
            <a:r>
              <a:rPr lang="zh-CN" altLang="en-US" sz="3600" b="1" dirty="0">
                <a:latin typeface="楷体_GB2312" pitchFamily="49" charset="-122"/>
                <a:ea typeface="楷体_GB2312" pitchFamily="49" charset="-122"/>
              </a:rPr>
              <a:t>结  语</a:t>
            </a:r>
          </a:p>
        </p:txBody>
      </p:sp>
      <p:sp>
        <p:nvSpPr>
          <p:cNvPr id="71692" name="Rectangle 12"/>
          <p:cNvSpPr>
            <a:spLocks noChangeArrowheads="1"/>
          </p:cNvSpPr>
          <p:nvPr/>
        </p:nvSpPr>
        <p:spPr bwMode="auto">
          <a:xfrm>
            <a:off x="315913" y="1951038"/>
            <a:ext cx="8613805" cy="3970318"/>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lnSpc>
                <a:spcPct val="150000"/>
              </a:lnSpc>
              <a:defRPr/>
            </a:pPr>
            <a:r>
              <a:rPr lang="en-US"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a:t>
            </a:r>
            <a:r>
              <a:rPr lang="zh-CN" altLang="en-US" sz="2400" b="1" dirty="0">
                <a:latin typeface="宋体" pitchFamily="2" charset="-122"/>
                <a:ea typeface="宋体" pitchFamily="2" charset="-122"/>
              </a:rPr>
              <a:t>指南</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通过</a:t>
            </a:r>
            <a:r>
              <a:rPr lang="en-US" altLang="zh-CN" sz="2400" b="1" dirty="0">
                <a:latin typeface="宋体" pitchFamily="2" charset="-122"/>
                <a:ea typeface="宋体" pitchFamily="2" charset="-122"/>
              </a:rPr>
              <a:t>5</a:t>
            </a:r>
            <a:r>
              <a:rPr lang="zh-CN" altLang="en-US" sz="2400" b="1" dirty="0">
                <a:latin typeface="宋体" pitchFamily="2" charset="-122"/>
                <a:ea typeface="宋体" pitchFamily="2" charset="-122"/>
              </a:rPr>
              <a:t>个领域、</a:t>
            </a:r>
            <a:r>
              <a:rPr lang="en-US" altLang="zh-CN" sz="2400" b="1" dirty="0">
                <a:latin typeface="宋体" pitchFamily="2" charset="-122"/>
                <a:ea typeface="宋体" pitchFamily="2" charset="-122"/>
              </a:rPr>
              <a:t>11</a:t>
            </a:r>
            <a:r>
              <a:rPr lang="zh-CN" altLang="en-US" sz="2400" b="1" dirty="0">
                <a:latin typeface="宋体" pitchFamily="2" charset="-122"/>
                <a:ea typeface="宋体" pitchFamily="2" charset="-122"/>
              </a:rPr>
              <a:t>个方面、</a:t>
            </a:r>
            <a:r>
              <a:rPr lang="en-US" altLang="zh-CN" sz="2400" b="1" dirty="0">
                <a:latin typeface="宋体" pitchFamily="2" charset="-122"/>
                <a:ea typeface="宋体" pitchFamily="2" charset="-122"/>
              </a:rPr>
              <a:t>32</a:t>
            </a:r>
            <a:r>
              <a:rPr lang="zh-CN" altLang="en-US" sz="2400" b="1" dirty="0">
                <a:latin typeface="宋体" pitchFamily="2" charset="-122"/>
                <a:ea typeface="宋体" pitchFamily="2" charset="-122"/>
              </a:rPr>
              <a:t>个目标（含“各年龄段典型表现”）、</a:t>
            </a:r>
            <a:r>
              <a:rPr lang="en-US" altLang="zh-CN" sz="2400" b="1" dirty="0">
                <a:latin typeface="宋体" pitchFamily="2" charset="-122"/>
                <a:ea typeface="宋体" pitchFamily="2" charset="-122"/>
              </a:rPr>
              <a:t>87</a:t>
            </a:r>
            <a:r>
              <a:rPr lang="zh-CN" altLang="en-US" sz="2400" b="1" dirty="0">
                <a:latin typeface="宋体" pitchFamily="2" charset="-122"/>
                <a:ea typeface="宋体" pitchFamily="2" charset="-122"/>
              </a:rPr>
              <a:t>条教育建议的内容构建，为幼儿的学习与发展指明了具体方向，提供了一些能够有效帮助和促进幼儿学习与发展的教育途径与方法，有助于教师和家长实施科学的保育和教育，促进幼儿体、智、德、美各方面协调发展，为幼儿后继学习和终身发展奠定良好素质基础，使幼儿度过快乐而有意义的童年。</a:t>
            </a:r>
            <a:endParaRPr lang="zh-CN" altLang="zh-CN" sz="2400" b="1" dirty="0">
              <a:latin typeface="宋体" pitchFamily="2" charset="-122"/>
              <a:ea typeface="宋体" pitchFamily="2"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课题三  学前教育方针政策</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0" y="857232"/>
            <a:ext cx="9144000" cy="89255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800" dirty="0" smtClean="0">
                <a:ea typeface="黑体" pitchFamily="49" charset="-122"/>
              </a:rPr>
              <a:t>项目</a:t>
            </a:r>
            <a:r>
              <a:rPr lang="en-US" altLang="zh-CN" sz="2800" dirty="0" smtClean="0">
                <a:ea typeface="黑体" pitchFamily="49" charset="-122"/>
              </a:rPr>
              <a:t>3</a:t>
            </a:r>
            <a:r>
              <a:rPr lang="zh-CN" altLang="en-US" sz="2800" dirty="0" smtClean="0"/>
              <a:t> 国家中长期教育改革和发展规划纲要（</a:t>
            </a:r>
            <a:r>
              <a:rPr lang="en-US" sz="2800" dirty="0" smtClean="0"/>
              <a:t>2010-2020</a:t>
            </a:r>
            <a:r>
              <a:rPr lang="zh-CN" altLang="en-US" sz="2800" dirty="0" smtClean="0"/>
              <a:t>年）</a:t>
            </a:r>
            <a:r>
              <a:rPr lang="zh-CN" altLang="en-US" sz="2800" dirty="0" smtClean="0">
                <a:ea typeface="黑体" pitchFamily="49" charset="-122"/>
              </a:rPr>
              <a:t>       </a:t>
            </a:r>
            <a:endParaRPr lang="zh-CN" altLang="en-US" sz="2800"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285720" y="1428736"/>
            <a:ext cx="8643998" cy="4893647"/>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3200" b="1" dirty="0"/>
              <a:t> </a:t>
            </a:r>
            <a:r>
              <a:rPr lang="zh-CN" altLang="en-US" sz="2800" b="1" dirty="0" smtClean="0"/>
              <a:t>一、总体战略</a:t>
            </a:r>
            <a:endParaRPr lang="en-US" altLang="zh-CN" sz="2800" b="1" dirty="0" smtClean="0"/>
          </a:p>
          <a:p>
            <a:r>
              <a:rPr lang="zh-CN" altLang="en-US" sz="2800" b="1" dirty="0" smtClean="0"/>
              <a:t>（</a:t>
            </a:r>
            <a:r>
              <a:rPr lang="zh-CN" altLang="en-US" sz="2800" dirty="0" smtClean="0"/>
              <a:t>一）指导思想和工做方针</a:t>
            </a:r>
            <a:endParaRPr lang="en-US" altLang="zh-CN" sz="2800" dirty="0" smtClean="0"/>
          </a:p>
          <a:p>
            <a:r>
              <a:rPr lang="en-US" altLang="zh-CN" sz="2800" dirty="0" smtClean="0"/>
              <a:t>1</a:t>
            </a:r>
            <a:r>
              <a:rPr lang="zh-CN" altLang="en-US" sz="2800" dirty="0" smtClean="0"/>
              <a:t>、指导思想</a:t>
            </a:r>
          </a:p>
          <a:p>
            <a:r>
              <a:rPr lang="en-US" sz="2800" dirty="0" smtClean="0"/>
              <a:t>    </a:t>
            </a:r>
            <a:r>
              <a:rPr lang="zh-CN" altLang="en-US" sz="2800" dirty="0" smtClean="0"/>
              <a:t>高举中国特色社会主义伟大旗帜，以邓小平理论和</a:t>
            </a:r>
            <a:r>
              <a:rPr lang="en-US" sz="2800" dirty="0" smtClean="0"/>
              <a:t>“</a:t>
            </a:r>
            <a:r>
              <a:rPr lang="zh-CN" altLang="en-US" sz="2800" dirty="0" smtClean="0"/>
              <a:t>三个代表</a:t>
            </a:r>
            <a:r>
              <a:rPr lang="en-US" sz="2800" dirty="0" smtClean="0"/>
              <a:t>”</a:t>
            </a:r>
            <a:r>
              <a:rPr lang="zh-CN" altLang="en-US" sz="2800" dirty="0" smtClean="0"/>
              <a:t>重要思想为指导，深入贯彻落实科学发展观，实施科教兴国战略和人才强国战略，优先发展教育，完善中国特色社会主义现代教育体系，办好人民满意的教育，建设人力资源强国。</a:t>
            </a:r>
          </a:p>
          <a:p>
            <a:r>
              <a:rPr lang="en-US" altLang="zh-CN" sz="2800" dirty="0" smtClean="0"/>
              <a:t>2</a:t>
            </a:r>
            <a:r>
              <a:rPr lang="zh-CN" altLang="en-US" sz="2800" dirty="0" smtClean="0"/>
              <a:t>、工作方针</a:t>
            </a:r>
          </a:p>
          <a:p>
            <a:r>
              <a:rPr lang="en-US" sz="2800" dirty="0" smtClean="0"/>
              <a:t>    </a:t>
            </a:r>
            <a:r>
              <a:rPr lang="zh-CN" altLang="en-US" sz="2800" dirty="0" smtClean="0"/>
              <a:t>优先发展、育人为本、改革创新、促进公平、提高</a:t>
            </a:r>
            <a:r>
              <a:rPr lang="zh-CN" altLang="en-US" sz="2800" smtClean="0"/>
              <a:t>质量。</a:t>
            </a:r>
            <a:endParaRPr lang="en-US" altLang="zh-CN" sz="2800" b="1" dirty="0" smtClean="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课题三  学前教育方针政策</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0" y="857232"/>
            <a:ext cx="9144000" cy="89255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800" dirty="0" smtClean="0">
                <a:ea typeface="黑体" pitchFamily="49" charset="-122"/>
              </a:rPr>
              <a:t>项目</a:t>
            </a:r>
            <a:r>
              <a:rPr lang="en-US" altLang="zh-CN" sz="2800" dirty="0" smtClean="0">
                <a:ea typeface="黑体" pitchFamily="49" charset="-122"/>
              </a:rPr>
              <a:t>3</a:t>
            </a:r>
            <a:r>
              <a:rPr lang="zh-CN" altLang="en-US" sz="2800" dirty="0" smtClean="0"/>
              <a:t> 国家中长期教育改革和发展规划纲要（</a:t>
            </a:r>
            <a:r>
              <a:rPr lang="en-US" sz="2800" dirty="0" smtClean="0"/>
              <a:t>2010-2020</a:t>
            </a:r>
            <a:r>
              <a:rPr lang="zh-CN" altLang="en-US" sz="2800" dirty="0" smtClean="0"/>
              <a:t>年）</a:t>
            </a:r>
            <a:r>
              <a:rPr lang="zh-CN" altLang="en-US" sz="2800" dirty="0" smtClean="0">
                <a:ea typeface="黑体" pitchFamily="49" charset="-122"/>
              </a:rPr>
              <a:t>       </a:t>
            </a:r>
            <a:endParaRPr lang="zh-CN" altLang="en-US" sz="2800"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285720" y="1428736"/>
            <a:ext cx="8643998" cy="4893647"/>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3200" b="1" dirty="0"/>
              <a:t> </a:t>
            </a:r>
            <a:r>
              <a:rPr lang="zh-CN" altLang="en-US" sz="2800" b="1" dirty="0" smtClean="0"/>
              <a:t>一、总体战略</a:t>
            </a:r>
            <a:endParaRPr lang="en-US" altLang="zh-CN" sz="2800" b="1" dirty="0" smtClean="0"/>
          </a:p>
          <a:p>
            <a:r>
              <a:rPr lang="zh-CN" altLang="en-US" sz="2800" dirty="0" smtClean="0">
                <a:solidFill>
                  <a:srgbClr val="FF0000"/>
                </a:solidFill>
              </a:rPr>
              <a:t>（二）战略目标和战略主题*（教师资格证高频考点）</a:t>
            </a:r>
            <a:endParaRPr lang="en-US" altLang="zh-CN" sz="2800" dirty="0" smtClean="0">
              <a:solidFill>
                <a:srgbClr val="FF0000"/>
              </a:solidFill>
            </a:endParaRPr>
          </a:p>
          <a:p>
            <a:r>
              <a:rPr lang="en-US" altLang="zh-CN" sz="2800" dirty="0" smtClean="0"/>
              <a:t>1</a:t>
            </a:r>
            <a:r>
              <a:rPr lang="zh-CN" altLang="en-US" sz="2800" dirty="0" smtClean="0"/>
              <a:t>、战略目标</a:t>
            </a:r>
            <a:endParaRPr lang="en-US" altLang="zh-CN" sz="2800" dirty="0" smtClean="0"/>
          </a:p>
          <a:p>
            <a:r>
              <a:rPr lang="zh-CN" altLang="en-US" sz="2800" dirty="0" smtClean="0"/>
              <a:t>（</a:t>
            </a:r>
            <a:r>
              <a:rPr lang="en-US" sz="2800" dirty="0" smtClean="0"/>
              <a:t>1</a:t>
            </a:r>
            <a:r>
              <a:rPr lang="zh-CN" altLang="en-US" sz="2800" dirty="0" smtClean="0"/>
              <a:t>）实现更高水平的普及教育。基本普及学前教育；巩固提高九年义务教育水平；普及高中阶段教育，毛入学率达到</a:t>
            </a:r>
            <a:r>
              <a:rPr lang="en-US" sz="2800" dirty="0" smtClean="0"/>
              <a:t>90%</a:t>
            </a:r>
            <a:r>
              <a:rPr lang="zh-CN" altLang="en-US" sz="2800" dirty="0" smtClean="0"/>
              <a:t>；高等教育大众化水平进一步提高，毛入学率达到</a:t>
            </a:r>
            <a:r>
              <a:rPr lang="en-US" sz="2800" dirty="0" smtClean="0"/>
              <a:t>40%</a:t>
            </a:r>
            <a:r>
              <a:rPr lang="zh-CN" altLang="en-US" sz="2800" dirty="0" smtClean="0"/>
              <a:t>；扫除青壮年文盲。</a:t>
            </a:r>
          </a:p>
          <a:p>
            <a:r>
              <a:rPr lang="en-US" sz="2800" dirty="0" smtClean="0"/>
              <a:t> </a:t>
            </a:r>
            <a:r>
              <a:rPr lang="zh-CN" altLang="en-US" sz="2800" dirty="0" smtClean="0"/>
              <a:t>（</a:t>
            </a:r>
            <a:r>
              <a:rPr lang="en-US" sz="2800" dirty="0" smtClean="0"/>
              <a:t>2</a:t>
            </a:r>
            <a:r>
              <a:rPr lang="zh-CN" altLang="en-US" sz="2800" dirty="0" smtClean="0"/>
              <a:t>）形成惠及全民的公平教育。坚持教育的公益性和普惠性，保障公民依法享有接受良好教育的机会。建成覆盖城乡的基本公共教育服务体系，逐步实现基本公共教育服务均等化，缩小区域差距。</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课题三  学前教育方针政策</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0" y="857232"/>
            <a:ext cx="9144000" cy="89255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800" dirty="0" smtClean="0">
                <a:ea typeface="黑体" pitchFamily="49" charset="-122"/>
              </a:rPr>
              <a:t>项目</a:t>
            </a:r>
            <a:r>
              <a:rPr lang="en-US" altLang="zh-CN" sz="2800" dirty="0" smtClean="0">
                <a:ea typeface="黑体" pitchFamily="49" charset="-122"/>
              </a:rPr>
              <a:t>3</a:t>
            </a:r>
            <a:r>
              <a:rPr lang="zh-CN" altLang="en-US" sz="2800" dirty="0" smtClean="0"/>
              <a:t> 国家中长期教育改革和发展规划纲要（</a:t>
            </a:r>
            <a:r>
              <a:rPr lang="en-US" sz="2800" dirty="0" smtClean="0"/>
              <a:t>2010-2020</a:t>
            </a:r>
            <a:r>
              <a:rPr lang="zh-CN" altLang="en-US" sz="2800" dirty="0" smtClean="0"/>
              <a:t>年）</a:t>
            </a:r>
            <a:r>
              <a:rPr lang="zh-CN" altLang="en-US" sz="2800" dirty="0" smtClean="0">
                <a:ea typeface="黑体" pitchFamily="49" charset="-122"/>
              </a:rPr>
              <a:t>       </a:t>
            </a:r>
            <a:endParaRPr lang="zh-CN" altLang="en-US" sz="2800"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0" y="1285860"/>
            <a:ext cx="9144000" cy="5262979"/>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en-US" sz="2800" dirty="0" smtClean="0"/>
              <a:t> </a:t>
            </a:r>
            <a:r>
              <a:rPr lang="zh-CN" altLang="en-US" sz="2800" dirty="0" smtClean="0"/>
              <a:t>（</a:t>
            </a:r>
            <a:r>
              <a:rPr lang="en-US" sz="2800" dirty="0" smtClean="0"/>
              <a:t>3</a:t>
            </a:r>
            <a:r>
              <a:rPr lang="zh-CN" altLang="en-US" sz="2800" dirty="0" smtClean="0"/>
              <a:t>）提供更加丰富的优质教育。教育质量整体提升，教育现代化水平明显提高。优质教育资源总量不断扩大，更好满足人民群众接受高质量教育的需求。</a:t>
            </a:r>
          </a:p>
          <a:p>
            <a:r>
              <a:rPr lang="zh-CN" altLang="en-US" sz="2800" dirty="0" smtClean="0"/>
              <a:t>（</a:t>
            </a:r>
            <a:r>
              <a:rPr lang="en-US" sz="2800" dirty="0" smtClean="0"/>
              <a:t>4</a:t>
            </a:r>
            <a:r>
              <a:rPr lang="zh-CN" altLang="en-US" sz="2800" dirty="0" smtClean="0"/>
              <a:t>）构建体系完备的终身教育。学历教育和非学历教育协调发展，职业教育和普通教育相互沟通，职前教育和职后教育有效衔接。</a:t>
            </a:r>
            <a:endParaRPr lang="en-US" altLang="zh-CN" sz="2800" dirty="0" smtClean="0"/>
          </a:p>
          <a:p>
            <a:r>
              <a:rPr lang="zh-CN" altLang="en-US" sz="2800" dirty="0" smtClean="0"/>
              <a:t>（</a:t>
            </a:r>
            <a:r>
              <a:rPr lang="en-US" sz="2800" dirty="0" smtClean="0"/>
              <a:t>5</a:t>
            </a:r>
            <a:r>
              <a:rPr lang="zh-CN" altLang="en-US" sz="2800" dirty="0" smtClean="0"/>
              <a:t>）健全充满活力的教育体制。进一步解放思想，更新观念，深化改革，提高教育开放水平，全面形成与社会主义市场经济体制和全面建设小康社会目标相适应的充满活力、富有效率、更加开放、有利于科学发展的教育体制机制，办出具有中国特色、世界水平的现代教育。</a:t>
            </a:r>
          </a:p>
          <a:p>
            <a:endParaRPr lang="zh-CN" altLang="en-US" sz="2800" dirty="0" smtClean="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课题三  学前教育方针政策</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0" y="857232"/>
            <a:ext cx="9144000" cy="89255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800" dirty="0" smtClean="0">
                <a:ea typeface="黑体" pitchFamily="49" charset="-122"/>
              </a:rPr>
              <a:t>项目</a:t>
            </a:r>
            <a:r>
              <a:rPr lang="en-US" altLang="zh-CN" sz="2800" dirty="0" smtClean="0">
                <a:ea typeface="黑体" pitchFamily="49" charset="-122"/>
              </a:rPr>
              <a:t>3</a:t>
            </a:r>
            <a:r>
              <a:rPr lang="zh-CN" altLang="en-US" sz="2800" dirty="0" smtClean="0"/>
              <a:t> 国家中长期教育改革和发展规划纲要（</a:t>
            </a:r>
            <a:r>
              <a:rPr lang="en-US" sz="2800" dirty="0" smtClean="0"/>
              <a:t>2010-2020</a:t>
            </a:r>
            <a:r>
              <a:rPr lang="zh-CN" altLang="en-US" sz="2800" dirty="0" smtClean="0"/>
              <a:t>年）</a:t>
            </a:r>
            <a:r>
              <a:rPr lang="zh-CN" altLang="en-US" sz="2800" dirty="0" smtClean="0">
                <a:ea typeface="黑体" pitchFamily="49" charset="-122"/>
              </a:rPr>
              <a:t>       </a:t>
            </a:r>
            <a:endParaRPr lang="zh-CN" altLang="en-US" sz="2800"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0" y="1428736"/>
            <a:ext cx="9144000" cy="4893647"/>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3200" b="1" dirty="0"/>
              <a:t> </a:t>
            </a:r>
            <a:r>
              <a:rPr lang="zh-CN" altLang="en-US" sz="2800" b="1" dirty="0" smtClean="0"/>
              <a:t>一、总体战略</a:t>
            </a:r>
            <a:endParaRPr lang="en-US" altLang="zh-CN" sz="2800" b="1" dirty="0" smtClean="0"/>
          </a:p>
          <a:p>
            <a:r>
              <a:rPr lang="zh-CN" altLang="en-US" sz="2800" dirty="0" smtClean="0">
                <a:solidFill>
                  <a:srgbClr val="FF0000"/>
                </a:solidFill>
              </a:rPr>
              <a:t>（二）战略目标和战略主题</a:t>
            </a:r>
            <a:endParaRPr lang="en-US" altLang="zh-CN" sz="2800" b="1" dirty="0" smtClean="0"/>
          </a:p>
          <a:p>
            <a:r>
              <a:rPr lang="zh-CN" altLang="en-US" sz="2800" dirty="0" smtClean="0"/>
              <a:t>   </a:t>
            </a:r>
            <a:r>
              <a:rPr lang="en-US" altLang="zh-CN" sz="2800" dirty="0" smtClean="0"/>
              <a:t>2</a:t>
            </a:r>
            <a:r>
              <a:rPr lang="zh-CN" altLang="en-US" sz="2800" dirty="0" smtClean="0"/>
              <a:t>、战略主题：</a:t>
            </a:r>
            <a:endParaRPr lang="en-US" altLang="zh-CN" sz="2800" dirty="0" smtClean="0"/>
          </a:p>
          <a:p>
            <a:r>
              <a:rPr lang="zh-CN" altLang="en-US" sz="2800" dirty="0" smtClean="0"/>
              <a:t>坚持以人为本、全面实施素质教育是教育改革发展的战略主题，是贯彻党的教育方针的时代要求，其核心是解决好培养什么人、怎样培养人的重大问题，重点是面向全体学生、促进学生全面发展，着力提高学生服务国家服务人民的社会责任感、勇于探索的创新精神和善于解决问题的实践能力。</a:t>
            </a:r>
            <a:r>
              <a:rPr lang="en-US" sz="2800" dirty="0" smtClean="0"/>
              <a:t>    ’</a:t>
            </a:r>
            <a:endParaRPr lang="zh-CN" altLang="en-US" sz="2800" dirty="0" smtClean="0"/>
          </a:p>
          <a:p>
            <a:r>
              <a:rPr lang="en-US" sz="2800" dirty="0" smtClean="0"/>
              <a:t>    </a:t>
            </a:r>
            <a:r>
              <a:rPr lang="zh-CN" altLang="en-US" sz="2800" dirty="0" smtClean="0"/>
              <a:t>  坚持德育为先，立德树人，把社会主义核心价值体系融人国民教育全过程。坚持能力为重，坚持全面发展。</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课题三  学前教育方针政策</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0" y="857232"/>
            <a:ext cx="9144000" cy="89255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800" dirty="0" smtClean="0">
                <a:ea typeface="黑体" pitchFamily="49" charset="-122"/>
              </a:rPr>
              <a:t>项目</a:t>
            </a:r>
            <a:r>
              <a:rPr lang="en-US" altLang="zh-CN" sz="2800" dirty="0" smtClean="0">
                <a:ea typeface="黑体" pitchFamily="49" charset="-122"/>
              </a:rPr>
              <a:t>3</a:t>
            </a:r>
            <a:r>
              <a:rPr lang="zh-CN" altLang="en-US" sz="2800" dirty="0" smtClean="0"/>
              <a:t> 国家中长期教育改革和发展规划纲要（</a:t>
            </a:r>
            <a:r>
              <a:rPr lang="en-US" sz="2800" dirty="0" smtClean="0"/>
              <a:t>2010-2020</a:t>
            </a:r>
            <a:r>
              <a:rPr lang="zh-CN" altLang="en-US" sz="2800" dirty="0" smtClean="0"/>
              <a:t>年）</a:t>
            </a:r>
            <a:r>
              <a:rPr lang="zh-CN" altLang="en-US" sz="2800" dirty="0" smtClean="0">
                <a:ea typeface="黑体" pitchFamily="49" charset="-122"/>
              </a:rPr>
              <a:t>       </a:t>
            </a:r>
            <a:endParaRPr lang="zh-CN" altLang="en-US" sz="2800"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285720" y="1428736"/>
            <a:ext cx="8643998" cy="5262979"/>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3200" b="1" dirty="0"/>
              <a:t> </a:t>
            </a:r>
            <a:r>
              <a:rPr lang="zh-CN" altLang="en-US" sz="2800" b="1" dirty="0" smtClean="0"/>
              <a:t>二、幼儿教育阶段发展任务*</a:t>
            </a:r>
            <a:endParaRPr lang="en-US" altLang="zh-CN" sz="2800" b="1" dirty="0" smtClean="0"/>
          </a:p>
          <a:p>
            <a:r>
              <a:rPr lang="zh-CN" altLang="en-US" sz="2800" b="1" dirty="0" smtClean="0"/>
              <a:t>（</a:t>
            </a:r>
            <a:r>
              <a:rPr lang="zh-CN" altLang="en-US" sz="2800" dirty="0" smtClean="0"/>
              <a:t>一）基本普及学前教育*</a:t>
            </a:r>
            <a:endParaRPr lang="en-US" altLang="zh-CN" sz="2800" dirty="0" smtClean="0"/>
          </a:p>
          <a:p>
            <a:r>
              <a:rPr lang="zh-CN" altLang="en-US" sz="3200" dirty="0" smtClean="0"/>
              <a:t>         学前教育对幼儿身心健康、习惯养成、智力发展具有重要意义。遵循幼儿身心发展规律，坚持科学保教方法，保障幼儿快乐健康成长。积极发展学前教育，到</a:t>
            </a:r>
            <a:r>
              <a:rPr lang="en-US" sz="3200" dirty="0" smtClean="0"/>
              <a:t>2020</a:t>
            </a:r>
            <a:r>
              <a:rPr lang="zh-CN" altLang="en-US" sz="3200" dirty="0" smtClean="0"/>
              <a:t>年，</a:t>
            </a:r>
            <a:r>
              <a:rPr lang="zh-CN" altLang="en-US" sz="3200" dirty="0" smtClean="0">
                <a:solidFill>
                  <a:srgbClr val="FF0000"/>
                </a:solidFill>
              </a:rPr>
              <a:t>普及</a:t>
            </a:r>
            <a:r>
              <a:rPr lang="zh-CN" altLang="en-US" sz="3200" dirty="0" smtClean="0"/>
              <a:t>学前一年教育，</a:t>
            </a:r>
            <a:r>
              <a:rPr lang="zh-CN" altLang="en-US" sz="3200" dirty="0" smtClean="0">
                <a:solidFill>
                  <a:srgbClr val="FF0000"/>
                </a:solidFill>
              </a:rPr>
              <a:t>基本普及</a:t>
            </a:r>
            <a:r>
              <a:rPr lang="zh-CN" altLang="en-US" sz="3200" dirty="0" smtClean="0"/>
              <a:t>学前两年教育，有条件的地区</a:t>
            </a:r>
            <a:r>
              <a:rPr lang="zh-CN" altLang="en-US" sz="3200" dirty="0" smtClean="0">
                <a:solidFill>
                  <a:srgbClr val="FF0000"/>
                </a:solidFill>
              </a:rPr>
              <a:t>普及学前三年教育。</a:t>
            </a:r>
            <a:r>
              <a:rPr lang="zh-CN" altLang="en-US" sz="3200" dirty="0" smtClean="0"/>
              <a:t>重视</a:t>
            </a:r>
            <a:r>
              <a:rPr lang="en-US" sz="3200" dirty="0" smtClean="0"/>
              <a:t>0</a:t>
            </a:r>
            <a:r>
              <a:rPr lang="zh-CN" altLang="en-US" sz="3200" dirty="0" smtClean="0"/>
              <a:t>至</a:t>
            </a:r>
            <a:r>
              <a:rPr lang="en-US" sz="3200" dirty="0" smtClean="0"/>
              <a:t>3</a:t>
            </a:r>
            <a:r>
              <a:rPr lang="zh-CN" altLang="en-US" sz="3200" dirty="0" smtClean="0"/>
              <a:t>岁婴幼儿教育。</a:t>
            </a:r>
          </a:p>
          <a:p>
            <a:endParaRPr lang="en-US" altLang="zh-CN" sz="2800" dirty="0" smtClean="0"/>
          </a:p>
          <a:p>
            <a:endParaRPr lang="en-US" altLang="zh-CN" sz="2800" dirty="0" smtClean="0"/>
          </a:p>
          <a:p>
            <a:endParaRPr lang="en-US" altLang="zh-CN" sz="2800" b="1" dirty="0" smtClean="0"/>
          </a:p>
        </p:txBody>
      </p:sp>
      <p:sp>
        <p:nvSpPr>
          <p:cNvPr id="574465"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 </a:t>
            </a:r>
            <a:r>
              <a:rPr kumimoji="0" lang="zh-CN" sz="1000" b="0"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学前教育对幼儿身心健康、习惯养成、智力发展具有重要意义。遵循幼儿身心发展规律，坚持科学保教方法，保障幼儿快乐健康成长。积极发展学前教育，到</a:t>
            </a:r>
            <a:r>
              <a:rPr kumimoji="0" lang="en-US" altLang="zh-CN" sz="1000" b="0"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2020</a:t>
            </a:r>
            <a:r>
              <a:rPr kumimoji="0" lang="zh-CN" altLang="en-US" sz="1000" b="0"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年，普及学前一年教育，基本普及学前两年教育，有条件的地区普及学前三年教育。重视</a:t>
            </a:r>
            <a:r>
              <a:rPr kumimoji="0" lang="en-US" altLang="zh-CN" sz="1000" b="0"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0</a:t>
            </a:r>
            <a:r>
              <a:rPr kumimoji="0" lang="zh-CN" altLang="en-US" sz="1000" b="0"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至</a:t>
            </a:r>
            <a:r>
              <a:rPr kumimoji="0" lang="en-US" altLang="zh-CN" sz="1000" b="0"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3</a:t>
            </a:r>
            <a:r>
              <a:rPr kumimoji="0" lang="zh-CN" altLang="en-US" sz="1000" b="0"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岁耍幼儿教育。</a:t>
            </a:r>
            <a:endParaRPr kumimoji="0" lang="zh-CN" altLang="en-US"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课题三  学前教育方针政策</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0" y="857232"/>
            <a:ext cx="9144000" cy="89255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800" dirty="0" smtClean="0">
                <a:ea typeface="黑体" pitchFamily="49" charset="-122"/>
              </a:rPr>
              <a:t>项目</a:t>
            </a:r>
            <a:r>
              <a:rPr lang="en-US" altLang="zh-CN" sz="2800" dirty="0" smtClean="0">
                <a:ea typeface="黑体" pitchFamily="49" charset="-122"/>
              </a:rPr>
              <a:t>3</a:t>
            </a:r>
            <a:r>
              <a:rPr lang="zh-CN" altLang="en-US" sz="2800" dirty="0" smtClean="0"/>
              <a:t> 国家中长期教育改革和发展规划纲要（</a:t>
            </a:r>
            <a:r>
              <a:rPr lang="en-US" sz="2800" dirty="0" smtClean="0"/>
              <a:t>2010-2020</a:t>
            </a:r>
            <a:r>
              <a:rPr lang="zh-CN" altLang="en-US" sz="2800" dirty="0" smtClean="0"/>
              <a:t>年）</a:t>
            </a:r>
            <a:r>
              <a:rPr lang="zh-CN" altLang="en-US" sz="2800" dirty="0" smtClean="0">
                <a:ea typeface="黑体" pitchFamily="49" charset="-122"/>
              </a:rPr>
              <a:t>       </a:t>
            </a:r>
            <a:endParaRPr lang="zh-CN" altLang="en-US" sz="2800"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285720" y="1428736"/>
            <a:ext cx="8643998" cy="575542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3200" b="1" dirty="0"/>
              <a:t> </a:t>
            </a:r>
            <a:r>
              <a:rPr lang="zh-CN" altLang="en-US" sz="2800" b="1" dirty="0" smtClean="0"/>
              <a:t>二、幼儿教育阶段发展任务*</a:t>
            </a:r>
            <a:endParaRPr lang="en-US" altLang="zh-CN" sz="2800" b="1" dirty="0" smtClean="0"/>
          </a:p>
          <a:p>
            <a:r>
              <a:rPr lang="zh-CN" altLang="en-US" sz="2800" b="1" dirty="0" smtClean="0"/>
              <a:t>（二</a:t>
            </a:r>
            <a:r>
              <a:rPr lang="zh-CN" altLang="en-US" sz="2800" dirty="0" smtClean="0"/>
              <a:t>）明确政府职责</a:t>
            </a:r>
            <a:endParaRPr lang="en-US" altLang="zh-CN" sz="2800" dirty="0" smtClean="0"/>
          </a:p>
          <a:p>
            <a:r>
              <a:rPr lang="zh-CN" altLang="en-US" sz="2800" dirty="0" smtClean="0"/>
              <a:t>        把发展学前教育纳入城镇、社会主义新农村建设规划．建立政府主导、社会参与、公办民办并举的办园体制。大力发展公办幼儿园，积极扶持民办幼儿园。加大政府投入，完善成本合理分担机制，对家庭经济困难幼儿人园给予补助。加强学前教育管理，规范办园行为。制定学前教育办园标准，建立幼儿园准人制度．完善幼儿园收费管理办法。严格执行幼儿教师资格标准，切实加强幼儿教师培养培训，提高幼儿教师队伍整体素质，依法落实幼儿教师地位和待遇。</a:t>
            </a:r>
          </a:p>
          <a:p>
            <a:endParaRPr lang="en-US" altLang="zh-CN" sz="2800" dirty="0" smtClean="0"/>
          </a:p>
          <a:p>
            <a:endParaRPr lang="en-US" altLang="zh-CN" sz="2800" b="1"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课题三  学前教育方针政策</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500034" y="857232"/>
            <a:ext cx="6786610" cy="89255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r>
              <a:rPr lang="zh-CN" altLang="en-US" sz="2800" dirty="0" smtClean="0">
                <a:ea typeface="黑体" pitchFamily="49" charset="-122"/>
              </a:rPr>
              <a:t>项目</a:t>
            </a:r>
            <a:r>
              <a:rPr lang="en-US" altLang="zh-CN" sz="2800" dirty="0" smtClean="0">
                <a:ea typeface="黑体" pitchFamily="49" charset="-122"/>
              </a:rPr>
              <a:t>1</a:t>
            </a:r>
            <a:r>
              <a:rPr lang="zh-CN" altLang="en-US" sz="2800" dirty="0" smtClean="0">
                <a:ea typeface="黑体" pitchFamily="49" charset="-122"/>
              </a:rPr>
              <a:t>   幼儿园教育指导纲要（试行）</a:t>
            </a:r>
            <a:endParaRPr lang="zh-CN" altLang="en-US" sz="2800"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285720" y="1428736"/>
            <a:ext cx="8643998" cy="4524315"/>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3200" b="1" dirty="0"/>
              <a:t> </a:t>
            </a:r>
            <a:r>
              <a:rPr lang="zh-CN" altLang="en-US" sz="3200" b="1" dirty="0" smtClean="0"/>
              <a:t>（一）健康</a:t>
            </a:r>
            <a:endParaRPr lang="en-US" altLang="zh-CN" sz="3200" b="1" dirty="0" smtClean="0"/>
          </a:p>
          <a:p>
            <a:r>
              <a:rPr lang="en-US" altLang="zh-CN" sz="3200" b="1" dirty="0" smtClean="0"/>
              <a:t>1</a:t>
            </a:r>
            <a:r>
              <a:rPr lang="zh-CN" altLang="en-US" sz="3200" b="1" dirty="0" smtClean="0"/>
              <a:t>、目标</a:t>
            </a:r>
            <a:endParaRPr lang="en-US" altLang="zh-CN" sz="3200" b="1" dirty="0" smtClean="0"/>
          </a:p>
          <a:p>
            <a:r>
              <a:rPr lang="zh-CN" altLang="en-US" sz="3200" dirty="0" smtClean="0"/>
              <a:t>（</a:t>
            </a:r>
            <a:r>
              <a:rPr lang="en-US" sz="3200" dirty="0" smtClean="0"/>
              <a:t>1</a:t>
            </a:r>
            <a:r>
              <a:rPr lang="zh-CN" altLang="en-US" sz="3200" dirty="0" smtClean="0"/>
              <a:t>）身体健康，在集体生活中情绪安全、愉快；</a:t>
            </a:r>
          </a:p>
          <a:p>
            <a:r>
              <a:rPr lang="zh-CN" altLang="en-US" sz="3200" dirty="0" smtClean="0"/>
              <a:t>（</a:t>
            </a:r>
            <a:r>
              <a:rPr lang="en-US" sz="3200" dirty="0" smtClean="0"/>
              <a:t>2</a:t>
            </a:r>
            <a:r>
              <a:rPr lang="zh-CN" altLang="en-US" sz="3200" dirty="0" smtClean="0"/>
              <a:t>）生活、卫生、习惯良好，有基本的生活自理能力；</a:t>
            </a:r>
          </a:p>
          <a:p>
            <a:r>
              <a:rPr lang="zh-CN" altLang="en-US" sz="3200" dirty="0" smtClean="0"/>
              <a:t>（</a:t>
            </a:r>
            <a:r>
              <a:rPr lang="en-US" sz="3200" dirty="0" smtClean="0"/>
              <a:t>3</a:t>
            </a:r>
            <a:r>
              <a:rPr lang="zh-CN" altLang="en-US" sz="3200" dirty="0" smtClean="0"/>
              <a:t>）知道必要的安全保健常识，学习保护自己；</a:t>
            </a:r>
          </a:p>
          <a:p>
            <a:r>
              <a:rPr lang="zh-CN" altLang="en-US" sz="3200" dirty="0" smtClean="0"/>
              <a:t>（</a:t>
            </a:r>
            <a:r>
              <a:rPr lang="en-US" sz="3200" dirty="0" smtClean="0"/>
              <a:t>4</a:t>
            </a:r>
            <a:r>
              <a:rPr lang="zh-CN" altLang="en-US" sz="3200" dirty="0" smtClean="0"/>
              <a:t>）喜欢参加体育活动，动作协调、灵活</a:t>
            </a:r>
            <a:endParaRPr lang="en-US" altLang="zh-CN" sz="3200" dirty="0" smtClean="0"/>
          </a:p>
          <a:p>
            <a:endParaRPr lang="zh-CN" altLang="en-US" sz="3200" b="1" dirty="0" smtClean="0"/>
          </a:p>
          <a:p>
            <a:endParaRPr lang="en-US" altLang="zh-CN" sz="3200" dirty="0"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课题三  学前教育方针政策</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0" y="857232"/>
            <a:ext cx="9144000" cy="89255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800" dirty="0" smtClean="0">
                <a:ea typeface="黑体" pitchFamily="49" charset="-122"/>
              </a:rPr>
              <a:t>项目</a:t>
            </a:r>
            <a:r>
              <a:rPr lang="en-US" altLang="zh-CN" sz="2800" dirty="0" smtClean="0">
                <a:ea typeface="黑体" pitchFamily="49" charset="-122"/>
              </a:rPr>
              <a:t>3</a:t>
            </a:r>
            <a:r>
              <a:rPr lang="zh-CN" altLang="en-US" sz="2800" dirty="0" smtClean="0"/>
              <a:t> 国家中长期教育改革和发展规划纲要（</a:t>
            </a:r>
            <a:r>
              <a:rPr lang="en-US" sz="2800" dirty="0" smtClean="0"/>
              <a:t>2010-2020</a:t>
            </a:r>
            <a:r>
              <a:rPr lang="zh-CN" altLang="en-US" sz="2800" dirty="0" smtClean="0"/>
              <a:t>年）</a:t>
            </a:r>
            <a:r>
              <a:rPr lang="zh-CN" altLang="en-US" sz="2800" dirty="0" smtClean="0">
                <a:ea typeface="黑体" pitchFamily="49" charset="-122"/>
              </a:rPr>
              <a:t>       </a:t>
            </a:r>
            <a:endParaRPr lang="zh-CN" altLang="en-US" sz="2800"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285720" y="1428736"/>
            <a:ext cx="8643998" cy="4031873"/>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3200" b="1" dirty="0"/>
              <a:t> </a:t>
            </a:r>
            <a:r>
              <a:rPr lang="zh-CN" altLang="en-US" sz="2800" b="1" dirty="0" smtClean="0"/>
              <a:t>二、幼儿教育阶段发展任务*</a:t>
            </a:r>
            <a:endParaRPr lang="en-US" altLang="zh-CN" sz="2800" b="1" dirty="0" smtClean="0"/>
          </a:p>
          <a:p>
            <a:r>
              <a:rPr lang="zh-CN" altLang="en-US" sz="2800" b="1" dirty="0" smtClean="0"/>
              <a:t>（三</a:t>
            </a:r>
            <a:r>
              <a:rPr lang="zh-CN" altLang="en-US" sz="2800" dirty="0" smtClean="0"/>
              <a:t>）重点发展农村学前教育</a:t>
            </a:r>
            <a:endParaRPr lang="en-US" altLang="zh-CN" sz="2800" dirty="0" smtClean="0"/>
          </a:p>
          <a:p>
            <a:r>
              <a:rPr lang="zh-CN" altLang="en-US" sz="2800" dirty="0" smtClean="0"/>
              <a:t>努力提高农村学前教育普及程度。着力保证留守儿童入园。采取多种形式扩大农村学前教育资源，改扩建、新建幼儿园，充分利用中小学布局调整富余的校舍和教师举办幼儿园（班）。发挥乡镇中心幼儿园对村幼儿园的示范指导作用。支持贫困地区发展学前教育。</a:t>
            </a:r>
          </a:p>
          <a:p>
            <a:endParaRPr lang="en-US" altLang="zh-CN" sz="2800" dirty="0" smtClean="0"/>
          </a:p>
          <a:p>
            <a:endParaRPr lang="en-US" altLang="zh-CN" sz="2800" b="1" dirty="0" smtClean="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课题三  学前教育方针政策</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0" y="857232"/>
            <a:ext cx="9144000" cy="89255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800" dirty="0" smtClean="0">
                <a:ea typeface="黑体" pitchFamily="49" charset="-122"/>
              </a:rPr>
              <a:t>项目</a:t>
            </a:r>
            <a:r>
              <a:rPr lang="en-US" altLang="zh-CN" sz="2800" dirty="0" smtClean="0">
                <a:ea typeface="黑体" pitchFamily="49" charset="-122"/>
              </a:rPr>
              <a:t>3</a:t>
            </a:r>
            <a:r>
              <a:rPr lang="zh-CN" altLang="en-US" sz="2800" dirty="0" smtClean="0"/>
              <a:t> 国家中长期教育改革和发展规划纲要（</a:t>
            </a:r>
            <a:r>
              <a:rPr lang="en-US" sz="2800" dirty="0" smtClean="0"/>
              <a:t>2010-2020</a:t>
            </a:r>
            <a:r>
              <a:rPr lang="zh-CN" altLang="en-US" sz="2800" dirty="0" smtClean="0"/>
              <a:t>年）</a:t>
            </a:r>
            <a:r>
              <a:rPr lang="zh-CN" altLang="en-US" sz="2800" dirty="0" smtClean="0">
                <a:ea typeface="黑体" pitchFamily="49" charset="-122"/>
              </a:rPr>
              <a:t>       </a:t>
            </a:r>
            <a:endParaRPr lang="zh-CN" altLang="en-US" sz="2800"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285720" y="1428736"/>
            <a:ext cx="8643998" cy="4893647"/>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3200" b="1" dirty="0"/>
              <a:t> </a:t>
            </a:r>
            <a:r>
              <a:rPr lang="zh-CN" altLang="en-US" sz="2800" b="1" dirty="0" smtClean="0"/>
              <a:t>三、体制改革</a:t>
            </a:r>
            <a:endParaRPr lang="en-US" altLang="zh-CN" sz="2800" b="1" dirty="0" smtClean="0"/>
          </a:p>
          <a:p>
            <a:r>
              <a:rPr lang="zh-CN" altLang="en-US" sz="2800" b="1" dirty="0" smtClean="0"/>
              <a:t>（一）人才培养体制改革</a:t>
            </a:r>
            <a:r>
              <a:rPr lang="en-US" altLang="zh-CN" sz="2800" b="1" dirty="0" smtClean="0"/>
              <a:t>~</a:t>
            </a:r>
            <a:r>
              <a:rPr lang="zh-CN" altLang="en-US" sz="2800" b="1" dirty="0" smtClean="0"/>
              <a:t>学思结合、知行结合、因材施教</a:t>
            </a:r>
            <a:endParaRPr lang="en-US" altLang="zh-CN" sz="2800" b="1" dirty="0" smtClean="0"/>
          </a:p>
          <a:p>
            <a:r>
              <a:rPr lang="zh-CN" altLang="en-US" sz="2800" b="1" dirty="0" smtClean="0"/>
              <a:t>（二）考试制度改革</a:t>
            </a:r>
            <a:endParaRPr lang="en-US" altLang="zh-CN" sz="2800" b="1" dirty="0" smtClean="0"/>
          </a:p>
          <a:p>
            <a:r>
              <a:rPr lang="zh-CN" altLang="en-US" sz="2800" b="1" dirty="0" smtClean="0"/>
              <a:t>（三）建设现代化学校制度</a:t>
            </a:r>
            <a:endParaRPr lang="en-US" altLang="zh-CN" sz="2800" b="1" dirty="0" smtClean="0"/>
          </a:p>
          <a:p>
            <a:r>
              <a:rPr lang="zh-CN" altLang="en-US" sz="2800" b="1" dirty="0" smtClean="0"/>
              <a:t>（四）办学体制改革</a:t>
            </a:r>
            <a:endParaRPr lang="en-US" altLang="zh-CN" sz="2800" b="1" dirty="0" smtClean="0"/>
          </a:p>
          <a:p>
            <a:r>
              <a:rPr lang="zh-CN" altLang="en-US" sz="2800" b="1" dirty="0" smtClean="0"/>
              <a:t>（五）管理体制改革</a:t>
            </a:r>
            <a:endParaRPr lang="en-US" altLang="zh-CN" sz="2800" b="1" dirty="0" smtClean="0"/>
          </a:p>
          <a:p>
            <a:r>
              <a:rPr lang="zh-CN" altLang="en-US" sz="2800" b="1" dirty="0" smtClean="0"/>
              <a:t>（六）扩大教育开放</a:t>
            </a:r>
            <a:endParaRPr lang="en-US" altLang="zh-CN" sz="2800" dirty="0" smtClean="0"/>
          </a:p>
          <a:p>
            <a:endParaRPr lang="en-US" altLang="zh-CN" sz="2800" dirty="0" smtClean="0"/>
          </a:p>
          <a:p>
            <a:endParaRPr lang="en-US" altLang="zh-CN" sz="2800" dirty="0" smtClean="0"/>
          </a:p>
          <a:p>
            <a:endParaRPr lang="en-US" altLang="zh-CN" sz="2800" b="1" dirty="0" smtClean="0"/>
          </a:p>
        </p:txBody>
      </p:sp>
      <p:sp>
        <p:nvSpPr>
          <p:cNvPr id="574465"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 </a:t>
            </a:r>
            <a:r>
              <a:rPr kumimoji="0" lang="zh-CN" sz="1000" b="0"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学前教育对幼儿身心健康、习惯养成、智力发展具有重要意义。遵循幼儿身心发展规律，坚持科学保教方法，保障幼儿快乐健康成长。积极发展学前教育，到</a:t>
            </a:r>
            <a:r>
              <a:rPr kumimoji="0" lang="en-US" altLang="zh-CN" sz="1000" b="0"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2020</a:t>
            </a:r>
            <a:r>
              <a:rPr kumimoji="0" lang="zh-CN" altLang="en-US" sz="1000" b="0"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年，普及学前一年教育，基本普及学前两年教育，有条件的地区普及学前三年教育。重视</a:t>
            </a:r>
            <a:r>
              <a:rPr kumimoji="0" lang="en-US" altLang="zh-CN" sz="1000" b="0"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0</a:t>
            </a:r>
            <a:r>
              <a:rPr kumimoji="0" lang="zh-CN" altLang="en-US" sz="1000" b="0"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至</a:t>
            </a:r>
            <a:r>
              <a:rPr kumimoji="0" lang="en-US" altLang="zh-CN" sz="1000" b="0"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3</a:t>
            </a:r>
            <a:r>
              <a:rPr kumimoji="0" lang="zh-CN" altLang="en-US" sz="1000" b="0"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岁耍幼儿教育。</a:t>
            </a:r>
            <a:endParaRPr kumimoji="0" lang="zh-CN" altLang="en-US"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课题三  学前教育方针政策</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0" y="857232"/>
            <a:ext cx="9144000" cy="89255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800" dirty="0" smtClean="0">
                <a:ea typeface="黑体" pitchFamily="49" charset="-122"/>
              </a:rPr>
              <a:t>项目</a:t>
            </a:r>
            <a:r>
              <a:rPr lang="en-US" altLang="zh-CN" sz="2800" dirty="0" smtClean="0">
                <a:ea typeface="黑体" pitchFamily="49" charset="-122"/>
              </a:rPr>
              <a:t>3</a:t>
            </a:r>
            <a:r>
              <a:rPr lang="zh-CN" altLang="en-US" sz="2800" dirty="0" smtClean="0"/>
              <a:t> 国家中长期教育改革和发展规划纲要（</a:t>
            </a:r>
            <a:r>
              <a:rPr lang="en-US" sz="2800" dirty="0" smtClean="0"/>
              <a:t>2010-2020</a:t>
            </a:r>
            <a:r>
              <a:rPr lang="zh-CN" altLang="en-US" sz="2800" dirty="0" smtClean="0"/>
              <a:t>年）</a:t>
            </a:r>
            <a:r>
              <a:rPr lang="zh-CN" altLang="en-US" sz="2800" dirty="0" smtClean="0">
                <a:ea typeface="黑体" pitchFamily="49" charset="-122"/>
              </a:rPr>
              <a:t>       </a:t>
            </a:r>
            <a:endParaRPr lang="zh-CN" altLang="en-US" sz="2800"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285720" y="1428736"/>
            <a:ext cx="8643998" cy="4462760"/>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3200" b="1" dirty="0"/>
              <a:t> </a:t>
            </a:r>
            <a:r>
              <a:rPr lang="zh-CN" altLang="en-US" sz="2800" b="1" dirty="0" smtClean="0"/>
              <a:t>三、保障措施</a:t>
            </a:r>
            <a:endParaRPr lang="en-US" altLang="zh-CN" sz="2800" b="1" dirty="0" smtClean="0"/>
          </a:p>
          <a:p>
            <a:r>
              <a:rPr lang="zh-CN" altLang="en-US" sz="2800" b="1" dirty="0" smtClean="0"/>
              <a:t>（一）加强教师队伍建设</a:t>
            </a:r>
            <a:endParaRPr lang="en-US" altLang="zh-CN" sz="2800" b="1" dirty="0" smtClean="0"/>
          </a:p>
          <a:p>
            <a:r>
              <a:rPr lang="zh-CN" altLang="en-US" sz="2800" b="1" dirty="0" smtClean="0"/>
              <a:t>（二）保障经费投入</a:t>
            </a:r>
            <a:endParaRPr lang="en-US" altLang="zh-CN" sz="2800" b="1" dirty="0" smtClean="0"/>
          </a:p>
          <a:p>
            <a:r>
              <a:rPr lang="zh-CN" altLang="en-US" sz="2800" b="1" dirty="0" smtClean="0"/>
              <a:t>（三）加快教育信息化进程</a:t>
            </a:r>
            <a:endParaRPr lang="en-US" altLang="zh-CN" sz="2800" b="1" dirty="0" smtClean="0"/>
          </a:p>
          <a:p>
            <a:r>
              <a:rPr lang="zh-CN" altLang="en-US" sz="2800" b="1" dirty="0" smtClean="0"/>
              <a:t>（四）推进依法治教</a:t>
            </a:r>
            <a:endParaRPr lang="en-US" altLang="zh-CN" sz="2800" b="1" dirty="0" smtClean="0"/>
          </a:p>
          <a:p>
            <a:r>
              <a:rPr lang="zh-CN" altLang="en-US" sz="2800" b="1" dirty="0" smtClean="0"/>
              <a:t>（五）重大项目和改革试点</a:t>
            </a:r>
            <a:endParaRPr lang="en-US" altLang="zh-CN" sz="2800" b="1" dirty="0" smtClean="0"/>
          </a:p>
          <a:p>
            <a:r>
              <a:rPr lang="zh-CN" altLang="en-US" sz="2800" b="1" dirty="0" smtClean="0"/>
              <a:t>（六）加强组织领导</a:t>
            </a:r>
            <a:endParaRPr lang="en-US" altLang="zh-CN" sz="2800" dirty="0" smtClean="0"/>
          </a:p>
          <a:p>
            <a:endParaRPr lang="en-US" altLang="zh-CN" sz="2800" dirty="0" smtClean="0"/>
          </a:p>
          <a:p>
            <a:endParaRPr lang="en-US" altLang="zh-CN" sz="2800" dirty="0" smtClean="0"/>
          </a:p>
          <a:p>
            <a:endParaRPr lang="en-US" altLang="zh-CN" sz="2800" b="1" dirty="0" smtClean="0"/>
          </a:p>
        </p:txBody>
      </p:sp>
      <p:sp>
        <p:nvSpPr>
          <p:cNvPr id="574465"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 </a:t>
            </a:r>
            <a:r>
              <a:rPr kumimoji="0" lang="zh-CN" sz="1000" b="0"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学前教育对幼儿身心健康、习惯养成、智力发展具有重要意义。遵循幼儿身心发展规律，坚持科学保教方法，保障幼儿快乐健康成长。积极发展学前教育，到</a:t>
            </a:r>
            <a:r>
              <a:rPr kumimoji="0" lang="en-US" altLang="zh-CN" sz="1000" b="0"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2020</a:t>
            </a:r>
            <a:r>
              <a:rPr kumimoji="0" lang="zh-CN" altLang="en-US" sz="1000" b="0"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年，普及学前一年教育，基本普及学前两年教育，有条件的地区普及学前三年教育。重视</a:t>
            </a:r>
            <a:r>
              <a:rPr kumimoji="0" lang="en-US" altLang="zh-CN" sz="1000" b="0"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0</a:t>
            </a:r>
            <a:r>
              <a:rPr kumimoji="0" lang="zh-CN" altLang="en-US" sz="1000" b="0"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至</a:t>
            </a:r>
            <a:r>
              <a:rPr kumimoji="0" lang="en-US" altLang="zh-CN" sz="1000" b="0"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3</a:t>
            </a:r>
            <a:r>
              <a:rPr kumimoji="0" lang="zh-CN" altLang="en-US" sz="1000" b="0"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岁耍幼儿教育。</a:t>
            </a:r>
            <a:endParaRPr kumimoji="0" lang="zh-CN" altLang="en-US"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课题三  学前教育方针政策</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0" y="714357"/>
            <a:ext cx="9144000" cy="1323439"/>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endParaRPr lang="en-US" altLang="zh-CN" sz="2800" dirty="0" smtClean="0">
              <a:ea typeface="黑体" pitchFamily="49" charset="-122"/>
            </a:endParaRPr>
          </a:p>
          <a:p>
            <a:pPr eaLnBrk="0" hangingPunct="0"/>
            <a:r>
              <a:rPr lang="zh-CN" altLang="en-US" sz="2800" dirty="0" smtClean="0">
                <a:ea typeface="黑体" pitchFamily="49" charset="-122"/>
              </a:rPr>
              <a:t>项目</a:t>
            </a:r>
            <a:r>
              <a:rPr lang="en-US" altLang="zh-CN" sz="2800" dirty="0" smtClean="0">
                <a:ea typeface="黑体" pitchFamily="49" charset="-122"/>
              </a:rPr>
              <a:t>4</a:t>
            </a:r>
            <a:r>
              <a:rPr lang="zh-CN" altLang="en-US" sz="2800" dirty="0" smtClean="0">
                <a:ea typeface="黑体" pitchFamily="49" charset="-122"/>
              </a:rPr>
              <a:t>      </a:t>
            </a:r>
            <a:r>
              <a:rPr lang="en-US" altLang="zh-CN" sz="2800" dirty="0" smtClean="0"/>
              <a:t>《</a:t>
            </a:r>
            <a:r>
              <a:rPr lang="zh-CN" altLang="en-US" sz="2800" dirty="0" smtClean="0"/>
              <a:t>国务院关于当前发展学前教育的若干意见</a:t>
            </a:r>
            <a:r>
              <a:rPr lang="en-US" altLang="zh-CN" sz="2800" dirty="0" smtClean="0"/>
              <a:t>》</a:t>
            </a:r>
            <a:r>
              <a:rPr lang="zh-CN" altLang="en-US" sz="2800" dirty="0" smtClean="0">
                <a:ea typeface="黑体" pitchFamily="49" charset="-122"/>
              </a:rPr>
              <a:t>  </a:t>
            </a:r>
            <a:endParaRPr lang="zh-CN" altLang="en-US" sz="2800"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0" y="1714488"/>
            <a:ext cx="8643998" cy="3170099"/>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3200" b="1" dirty="0"/>
              <a:t> </a:t>
            </a:r>
            <a:r>
              <a:rPr lang="zh-CN" altLang="en-US" sz="3600" b="1" dirty="0" smtClean="0"/>
              <a:t>一、背景：</a:t>
            </a:r>
            <a:r>
              <a:rPr lang="zh-CN" altLang="en-US" sz="3600" dirty="0" smtClean="0"/>
              <a:t> </a:t>
            </a:r>
            <a:endParaRPr lang="en-US" altLang="zh-CN" sz="3600" dirty="0" smtClean="0"/>
          </a:p>
          <a:p>
            <a:r>
              <a:rPr lang="zh-CN" altLang="en-US" sz="3200" dirty="0" smtClean="0"/>
              <a:t>（一）“入园难”“入园贵”成了群众反映强烈、社会高度关注的重大民生问题</a:t>
            </a:r>
          </a:p>
          <a:p>
            <a:r>
              <a:rPr lang="zh-CN" altLang="en-US" sz="3200" dirty="0" smtClean="0"/>
              <a:t>（二）过度市场化导致学前教育发展混乱</a:t>
            </a:r>
          </a:p>
          <a:p>
            <a:r>
              <a:rPr lang="zh-CN" altLang="en-US" sz="3200" dirty="0" smtClean="0"/>
              <a:t>（三）学前教育是各级各类教育中的薄弱环节</a:t>
            </a:r>
          </a:p>
          <a:p>
            <a:r>
              <a:rPr lang="zh-CN" altLang="en-US" sz="3200" dirty="0" smtClean="0"/>
              <a:t>（四）党中央、国务院高度重视学前教育工作</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p:spPr>
        <p:txBody>
          <a:bodyPr/>
          <a:lstStyle/>
          <a:p>
            <a:fld id="{36889A10-F027-46C9-80C0-7149C4E9A59D}" type="slidenum">
              <a:rPr lang="en-US" altLang="zh-CN"/>
              <a:pPr/>
              <a:t>44</a:t>
            </a:fld>
            <a:endParaRPr lang="en-US" altLang="zh-CN"/>
          </a:p>
        </p:txBody>
      </p:sp>
      <p:pic>
        <p:nvPicPr>
          <p:cNvPr id="17411"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775325"/>
            <a:ext cx="9144000" cy="1196975"/>
          </a:xfrm>
          <a:prstGeom prst="rect">
            <a:avLst/>
          </a:prstGeom>
          <a:noFill/>
          <a:ln w="9525">
            <a:noFill/>
            <a:miter lim="800000"/>
            <a:headEnd/>
            <a:tailEnd/>
          </a:ln>
        </p:spPr>
      </p:pic>
      <p:pic>
        <p:nvPicPr>
          <p:cNvPr id="17412"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17413"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17414"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17415"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17416"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17417"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17418"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88900"/>
            <a:ext cx="9144000" cy="1860550"/>
          </a:xfrm>
          <a:prstGeom prst="rect">
            <a:avLst/>
          </a:prstGeom>
          <a:noFill/>
          <a:ln w="9525">
            <a:noFill/>
            <a:miter lim="800000"/>
            <a:headEnd/>
            <a:tailEnd/>
          </a:ln>
        </p:spPr>
      </p:pic>
      <p:sp>
        <p:nvSpPr>
          <p:cNvPr id="17421" name="Text Box 15"/>
          <p:cNvSpPr txBox="1">
            <a:spLocks noChangeArrowheads="1"/>
          </p:cNvSpPr>
          <p:nvPr/>
        </p:nvSpPr>
        <p:spPr bwMode="auto">
          <a:xfrm>
            <a:off x="98425" y="77788"/>
            <a:ext cx="7398179" cy="523220"/>
          </a:xfrm>
          <a:prstGeom prst="rect">
            <a:avLst/>
          </a:prstGeom>
          <a:noFill/>
          <a:ln w="9525">
            <a:noFill/>
            <a:miter lim="800000"/>
            <a:headEnd/>
            <a:tailEnd/>
          </a:ln>
        </p:spPr>
        <p:txBody>
          <a:bodyPr wrap="none">
            <a:spAutoFit/>
          </a:bodyPr>
          <a:lstStyle/>
          <a:p>
            <a:r>
              <a:rPr lang="zh-CN" altLang="en-US" sz="2800" b="1" dirty="0" smtClean="0">
                <a:solidFill>
                  <a:schemeClr val="bg1"/>
                </a:solidFill>
                <a:latin typeface="隶书" pitchFamily="49" charset="-122"/>
                <a:ea typeface="隶书" pitchFamily="49" charset="-122"/>
              </a:rPr>
              <a:t>《国务院关于当前发展学前教育的若干意见》</a:t>
            </a:r>
            <a:endParaRPr lang="zh-CN" altLang="en-US" sz="2800" b="1" dirty="0">
              <a:solidFill>
                <a:schemeClr val="bg1"/>
              </a:solidFill>
              <a:latin typeface="隶书" pitchFamily="49" charset="-122"/>
              <a:ea typeface="隶书" pitchFamily="49" charset="-122"/>
            </a:endParaRPr>
          </a:p>
        </p:txBody>
      </p:sp>
      <p:grpSp>
        <p:nvGrpSpPr>
          <p:cNvPr id="2" name="Group 13"/>
          <p:cNvGrpSpPr>
            <a:grpSpLocks/>
          </p:cNvGrpSpPr>
          <p:nvPr/>
        </p:nvGrpSpPr>
        <p:grpSpPr bwMode="auto">
          <a:xfrm>
            <a:off x="558800" y="1428737"/>
            <a:ext cx="4075113" cy="4143404"/>
            <a:chOff x="0" y="0"/>
            <a:chExt cx="6782" cy="4216"/>
          </a:xfrm>
        </p:grpSpPr>
        <p:pic>
          <p:nvPicPr>
            <p:cNvPr id="17427" name="Picture 14"/>
            <p:cNvPicPr>
              <a:picLocks noChangeAspect="1" noChangeArrowheads="1"/>
            </p:cNvPicPr>
            <p:nvPr/>
          </p:nvPicPr>
          <p:blipFill>
            <a:blip r:embed="rId10"/>
            <a:srcRect/>
            <a:stretch>
              <a:fillRect/>
            </a:stretch>
          </p:blipFill>
          <p:spPr bwMode="auto">
            <a:xfrm>
              <a:off x="0" y="0"/>
              <a:ext cx="6782" cy="4216"/>
            </a:xfrm>
            <a:prstGeom prst="rect">
              <a:avLst/>
            </a:prstGeom>
            <a:noFill/>
            <a:ln w="9525">
              <a:noFill/>
              <a:miter lim="800000"/>
              <a:headEnd/>
              <a:tailEnd/>
            </a:ln>
          </p:spPr>
        </p:pic>
        <p:sp>
          <p:nvSpPr>
            <p:cNvPr id="17428" name="Text Box 15"/>
            <p:cNvSpPr txBox="1">
              <a:spLocks noChangeArrowheads="1"/>
            </p:cNvSpPr>
            <p:nvPr/>
          </p:nvSpPr>
          <p:spPr bwMode="auto">
            <a:xfrm>
              <a:off x="1783" y="54"/>
              <a:ext cx="2908" cy="576"/>
            </a:xfrm>
            <a:prstGeom prst="rect">
              <a:avLst/>
            </a:prstGeom>
            <a:noFill/>
            <a:ln w="9525">
              <a:noFill/>
              <a:miter lim="800000"/>
              <a:headEnd/>
              <a:tailEnd/>
            </a:ln>
          </p:spPr>
          <p:txBody>
            <a:bodyPr wrap="none">
              <a:spAutoFit/>
            </a:bodyPr>
            <a:lstStyle/>
            <a:p>
              <a:r>
                <a:rPr lang="zh-CN" b="1" dirty="0">
                  <a:solidFill>
                    <a:srgbClr val="FF3300"/>
                  </a:solidFill>
                </a:rPr>
                <a:t>民办园“两极化” </a:t>
              </a:r>
            </a:p>
          </p:txBody>
        </p:sp>
      </p:grpSp>
      <p:grpSp>
        <p:nvGrpSpPr>
          <p:cNvPr id="3" name="Group 17"/>
          <p:cNvGrpSpPr>
            <a:grpSpLocks/>
          </p:cNvGrpSpPr>
          <p:nvPr/>
        </p:nvGrpSpPr>
        <p:grpSpPr bwMode="auto">
          <a:xfrm>
            <a:off x="4929190" y="1428736"/>
            <a:ext cx="3363913" cy="4357718"/>
            <a:chOff x="0" y="0"/>
            <a:chExt cx="5726" cy="5060"/>
          </a:xfrm>
        </p:grpSpPr>
        <p:pic>
          <p:nvPicPr>
            <p:cNvPr id="17425" name="Picture 18" descr="xin_463010818101246879702"/>
            <p:cNvPicPr>
              <a:picLocks noChangeAspect="1" noChangeArrowheads="1"/>
            </p:cNvPicPr>
            <p:nvPr/>
          </p:nvPicPr>
          <p:blipFill>
            <a:blip r:embed="rId11"/>
            <a:srcRect/>
            <a:stretch>
              <a:fillRect/>
            </a:stretch>
          </p:blipFill>
          <p:spPr bwMode="auto">
            <a:xfrm>
              <a:off x="0" y="0"/>
              <a:ext cx="5619" cy="5061"/>
            </a:xfrm>
            <a:prstGeom prst="rect">
              <a:avLst/>
            </a:prstGeom>
            <a:noFill/>
            <a:ln w="9525">
              <a:noFill/>
              <a:miter lim="800000"/>
              <a:headEnd/>
              <a:tailEnd/>
            </a:ln>
          </p:spPr>
        </p:pic>
        <p:sp>
          <p:nvSpPr>
            <p:cNvPr id="17426" name="Text Box 19"/>
            <p:cNvSpPr txBox="1">
              <a:spLocks noChangeArrowheads="1"/>
            </p:cNvSpPr>
            <p:nvPr/>
          </p:nvSpPr>
          <p:spPr bwMode="auto">
            <a:xfrm>
              <a:off x="3278" y="9"/>
              <a:ext cx="2448" cy="576"/>
            </a:xfrm>
            <a:prstGeom prst="rect">
              <a:avLst/>
            </a:prstGeom>
            <a:noFill/>
            <a:ln w="9525">
              <a:noFill/>
              <a:miter lim="800000"/>
              <a:headEnd/>
              <a:tailEnd/>
            </a:ln>
          </p:spPr>
          <p:txBody>
            <a:bodyPr wrap="none">
              <a:spAutoFit/>
            </a:bodyPr>
            <a:lstStyle/>
            <a:p>
              <a:r>
                <a:rPr lang="zh-CN" b="1" dirty="0">
                  <a:solidFill>
                    <a:srgbClr val="FF3300"/>
                  </a:solidFill>
                </a:rPr>
                <a:t>收费“贵族化”</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灯片编号占位符 3"/>
          <p:cNvSpPr>
            <a:spLocks noGrp="1"/>
          </p:cNvSpPr>
          <p:nvPr>
            <p:ph type="sldNum" sz="quarter" idx="12"/>
          </p:nvPr>
        </p:nvSpPr>
        <p:spPr>
          <a:noFill/>
        </p:spPr>
        <p:txBody>
          <a:bodyPr/>
          <a:lstStyle/>
          <a:p>
            <a:fld id="{C0C94F38-A7D2-4CDD-B90B-24C77C48A25A}" type="slidenum">
              <a:rPr lang="en-US" altLang="zh-CN"/>
              <a:pPr/>
              <a:t>45</a:t>
            </a:fld>
            <a:endParaRPr lang="en-US" altLang="zh-CN"/>
          </a:p>
        </p:txBody>
      </p:sp>
      <p:pic>
        <p:nvPicPr>
          <p:cNvPr id="11267"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18163"/>
            <a:ext cx="9144000" cy="1196975"/>
          </a:xfrm>
          <a:prstGeom prst="rect">
            <a:avLst/>
          </a:prstGeom>
          <a:noFill/>
          <a:ln w="9525">
            <a:noFill/>
            <a:miter lim="800000"/>
            <a:headEnd/>
            <a:tailEnd/>
          </a:ln>
        </p:spPr>
      </p:pic>
      <p:pic>
        <p:nvPicPr>
          <p:cNvPr id="11268"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11269"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11270"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11271"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11272"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11273"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11274"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7938" y="-88900"/>
            <a:ext cx="9134476" cy="1860550"/>
          </a:xfrm>
          <a:prstGeom prst="rect">
            <a:avLst/>
          </a:prstGeom>
          <a:noFill/>
          <a:ln w="9525">
            <a:noFill/>
            <a:miter lim="800000"/>
            <a:headEnd/>
            <a:tailEnd/>
          </a:ln>
        </p:spPr>
      </p:pic>
      <p:sp>
        <p:nvSpPr>
          <p:cNvPr id="8202" name="Text Box 18"/>
          <p:cNvSpPr txBox="1">
            <a:spLocks noChangeArrowheads="1"/>
          </p:cNvSpPr>
          <p:nvPr/>
        </p:nvSpPr>
        <p:spPr bwMode="auto">
          <a:xfrm>
            <a:off x="141288" y="1130300"/>
            <a:ext cx="8796337" cy="517525"/>
          </a:xfrm>
          <a:prstGeom prst="rect">
            <a:avLst/>
          </a:prstGeom>
          <a:noFill/>
          <a:ln w="9525">
            <a:noFill/>
            <a:miter lim="800000"/>
            <a:headEnd/>
            <a:tailEnd/>
          </a:ln>
        </p:spPr>
        <p:txBody>
          <a:bodyPr wrap="none">
            <a:spAutoFit/>
          </a:bodyPr>
          <a:lstStyle/>
          <a:p>
            <a:r>
              <a:rPr lang="zh-CN" altLang="en-US" sz="2800">
                <a:ea typeface="黑体" pitchFamily="2" charset="-122"/>
              </a:rPr>
              <a:t>案例  “入园难，难于考公务员；入园贵，贵过大学收费”</a:t>
            </a:r>
          </a:p>
        </p:txBody>
      </p:sp>
      <p:sp>
        <p:nvSpPr>
          <p:cNvPr id="11276" name="Text Box 15"/>
          <p:cNvSpPr txBox="1">
            <a:spLocks noChangeArrowheads="1"/>
          </p:cNvSpPr>
          <p:nvPr/>
        </p:nvSpPr>
        <p:spPr bwMode="auto">
          <a:xfrm>
            <a:off x="71438" y="0"/>
            <a:ext cx="7037504" cy="523220"/>
          </a:xfrm>
          <a:prstGeom prst="rect">
            <a:avLst/>
          </a:prstGeom>
          <a:noFill/>
          <a:ln w="9525">
            <a:noFill/>
            <a:miter lim="800000"/>
            <a:headEnd/>
            <a:tailEnd/>
          </a:ln>
        </p:spPr>
        <p:txBody>
          <a:bodyPr wrap="none">
            <a:spAutoFit/>
          </a:bodyPr>
          <a:lstStyle/>
          <a:p>
            <a:r>
              <a:rPr lang="zh-CN" altLang="en-US" sz="2800" b="1" dirty="0" smtClean="0">
                <a:solidFill>
                  <a:schemeClr val="bg1"/>
                </a:solidFill>
                <a:latin typeface="隶书" pitchFamily="49" charset="-122"/>
                <a:ea typeface="隶书" pitchFamily="49" charset="-122"/>
              </a:rPr>
              <a:t>国务院关于当前</a:t>
            </a:r>
            <a:r>
              <a:rPr lang="zh-CN" altLang="en-US" sz="2800" b="1" dirty="0">
                <a:solidFill>
                  <a:schemeClr val="bg1"/>
                </a:solidFill>
                <a:latin typeface="隶书" pitchFamily="49" charset="-122"/>
                <a:ea typeface="隶书" pitchFamily="49" charset="-122"/>
              </a:rPr>
              <a:t>发展学前教育的若干意见</a:t>
            </a:r>
            <a:r>
              <a:rPr lang="zh-CN" altLang="en-US" sz="2800" b="1" dirty="0" smtClean="0">
                <a:solidFill>
                  <a:schemeClr val="bg1"/>
                </a:solidFill>
                <a:latin typeface="隶书" pitchFamily="49" charset="-122"/>
                <a:ea typeface="隶书" pitchFamily="49" charset="-122"/>
              </a:rPr>
              <a:t>》</a:t>
            </a:r>
            <a:endParaRPr lang="zh-CN" altLang="en-US" sz="2800" b="1" dirty="0">
              <a:solidFill>
                <a:schemeClr val="bg1"/>
              </a:solidFill>
              <a:latin typeface="隶书" pitchFamily="49" charset="-122"/>
              <a:ea typeface="隶书" pitchFamily="49" charset="-122"/>
            </a:endParaRPr>
          </a:p>
        </p:txBody>
      </p:sp>
      <p:grpSp>
        <p:nvGrpSpPr>
          <p:cNvPr id="2" name="Group 12"/>
          <p:cNvGrpSpPr>
            <a:grpSpLocks/>
          </p:cNvGrpSpPr>
          <p:nvPr/>
        </p:nvGrpSpPr>
        <p:grpSpPr bwMode="auto">
          <a:xfrm>
            <a:off x="1006475" y="1616075"/>
            <a:ext cx="6216650" cy="4067175"/>
            <a:chOff x="0" y="0"/>
            <a:chExt cx="9791" cy="6404"/>
          </a:xfrm>
        </p:grpSpPr>
        <p:pic>
          <p:nvPicPr>
            <p:cNvPr id="11283" name="Picture 4" descr="U4984P1T1D22201686F21DT20110329145741"/>
            <p:cNvPicPr>
              <a:picLocks noChangeAspect="1" noChangeArrowheads="1"/>
            </p:cNvPicPr>
            <p:nvPr/>
          </p:nvPicPr>
          <p:blipFill>
            <a:blip r:embed="rId10"/>
            <a:srcRect/>
            <a:stretch>
              <a:fillRect/>
            </a:stretch>
          </p:blipFill>
          <p:spPr bwMode="auto">
            <a:xfrm>
              <a:off x="171" y="0"/>
              <a:ext cx="9620" cy="6405"/>
            </a:xfrm>
            <a:prstGeom prst="rect">
              <a:avLst/>
            </a:prstGeom>
            <a:noFill/>
            <a:ln w="9525">
              <a:noFill/>
              <a:miter lim="800000"/>
              <a:headEnd/>
              <a:tailEnd/>
            </a:ln>
          </p:spPr>
        </p:pic>
        <p:sp>
          <p:nvSpPr>
            <p:cNvPr id="11284" name="Text Box 14"/>
            <p:cNvSpPr txBox="1">
              <a:spLocks noChangeArrowheads="1"/>
            </p:cNvSpPr>
            <p:nvPr/>
          </p:nvSpPr>
          <p:spPr bwMode="auto">
            <a:xfrm>
              <a:off x="0" y="5321"/>
              <a:ext cx="7388" cy="1008"/>
            </a:xfrm>
            <a:prstGeom prst="rect">
              <a:avLst/>
            </a:prstGeom>
            <a:noFill/>
            <a:ln w="9525">
              <a:noFill/>
              <a:miter lim="800000"/>
              <a:headEnd/>
              <a:tailEnd/>
            </a:ln>
          </p:spPr>
          <p:txBody>
            <a:bodyPr wrap="none">
              <a:spAutoFit/>
            </a:bodyPr>
            <a:lstStyle/>
            <a:p>
              <a:r>
                <a:rPr lang="zh-CN" altLang="en-US" b="1">
                  <a:solidFill>
                    <a:srgbClr val="FF3300"/>
                  </a:solidFill>
                </a:rPr>
                <a:t>家长为给孩子争取丰台区南四环银地家园A区</a:t>
              </a:r>
            </a:p>
            <a:p>
              <a:r>
                <a:rPr lang="zh-CN" altLang="en-US" b="1">
                  <a:solidFill>
                    <a:srgbClr val="FF3300"/>
                  </a:solidFill>
                </a:rPr>
                <a:t>丰台第四幼儿园名额排队等候一夜</a:t>
              </a:r>
            </a:p>
          </p:txBody>
        </p:sp>
      </p:grpSp>
      <p:sp>
        <p:nvSpPr>
          <p:cNvPr id="8207" name="WordArt 9">
            <a:hlinkClick r:id="rId11" action="ppaction://hlinkfile"/>
          </p:cNvPr>
          <p:cNvSpPr>
            <a:spLocks noChangeArrowheads="1" noChangeShapeType="1" noTextEdit="1"/>
          </p:cNvSpPr>
          <p:nvPr/>
        </p:nvSpPr>
        <p:spPr bwMode="auto">
          <a:xfrm>
            <a:off x="1406525" y="1793875"/>
            <a:ext cx="1441450" cy="504825"/>
          </a:xfrm>
          <a:prstGeom prst="rect">
            <a:avLst/>
          </a:prstGeom>
        </p:spPr>
        <p:txBody>
          <a:bodyPr wrap="none" fromWordArt="1">
            <a:prstTxWarp prst="textPlain">
              <a:avLst>
                <a:gd name="adj" fmla="val 50000"/>
              </a:avLst>
            </a:prstTxWarp>
          </a:bodyPr>
          <a:lstStyle/>
          <a:p>
            <a:pPr algn="ctr"/>
            <a:r>
              <a:rPr lang="zh-CN" altLang="en-US" sz="3600" b="1" kern="10" dirty="0">
                <a:ln w="19050">
                  <a:solidFill>
                    <a:srgbClr val="FF3300"/>
                  </a:solidFill>
                  <a:round/>
                  <a:headEnd/>
                  <a:tailEnd/>
                </a:ln>
                <a:solidFill>
                  <a:srgbClr val="FFFF00"/>
                </a:solidFill>
                <a:effectLst>
                  <a:outerShdw dist="35921" dir="2700000" algn="ctr" rotWithShape="0">
                    <a:srgbClr val="990000"/>
                  </a:outerShdw>
                </a:effectLst>
                <a:latin typeface="黑体"/>
                <a:ea typeface="黑体"/>
              </a:rPr>
              <a:t>点击图片</a:t>
            </a:r>
          </a:p>
          <a:p>
            <a:pPr algn="ctr"/>
            <a:r>
              <a:rPr lang="zh-CN" altLang="en-US" sz="3600" b="1" kern="10" dirty="0">
                <a:ln w="19050">
                  <a:solidFill>
                    <a:srgbClr val="FF3300"/>
                  </a:solidFill>
                  <a:round/>
                  <a:headEnd/>
                  <a:tailEnd/>
                </a:ln>
                <a:solidFill>
                  <a:srgbClr val="FFFF00"/>
                </a:solidFill>
                <a:effectLst>
                  <a:outerShdw dist="35921" dir="2700000" algn="ctr" rotWithShape="0">
                    <a:srgbClr val="990000"/>
                  </a:outerShdw>
                </a:effectLst>
                <a:latin typeface="黑体"/>
                <a:ea typeface="黑体"/>
              </a:rPr>
              <a:t>启动视频</a:t>
            </a:r>
          </a:p>
        </p:txBody>
      </p:sp>
      <p:grpSp>
        <p:nvGrpSpPr>
          <p:cNvPr id="3" name="Group 16"/>
          <p:cNvGrpSpPr>
            <a:grpSpLocks/>
          </p:cNvGrpSpPr>
          <p:nvPr/>
        </p:nvGrpSpPr>
        <p:grpSpPr bwMode="auto">
          <a:xfrm>
            <a:off x="714348" y="1571612"/>
            <a:ext cx="6753225" cy="4270375"/>
            <a:chOff x="0" y="0"/>
            <a:chExt cx="10647" cy="6739"/>
          </a:xfrm>
        </p:grpSpPr>
        <p:pic>
          <p:nvPicPr>
            <p:cNvPr id="11281" name="Picture 17" descr="6242024005359887639"/>
            <p:cNvPicPr>
              <a:picLocks noChangeAspect="1" noChangeArrowheads="1"/>
            </p:cNvPicPr>
            <p:nvPr/>
          </p:nvPicPr>
          <p:blipFill>
            <a:blip r:embed="rId12"/>
            <a:srcRect/>
            <a:stretch>
              <a:fillRect/>
            </a:stretch>
          </p:blipFill>
          <p:spPr bwMode="auto">
            <a:xfrm>
              <a:off x="0" y="0"/>
              <a:ext cx="10438" cy="6650"/>
            </a:xfrm>
            <a:prstGeom prst="rect">
              <a:avLst/>
            </a:prstGeom>
            <a:noFill/>
            <a:ln w="9525">
              <a:noFill/>
              <a:miter lim="800000"/>
              <a:headEnd/>
              <a:tailEnd/>
            </a:ln>
          </p:spPr>
        </p:pic>
        <p:sp>
          <p:nvSpPr>
            <p:cNvPr id="11282" name="Text Box 18"/>
            <p:cNvSpPr txBox="1">
              <a:spLocks noChangeArrowheads="1"/>
            </p:cNvSpPr>
            <p:nvPr/>
          </p:nvSpPr>
          <p:spPr bwMode="auto">
            <a:xfrm>
              <a:off x="4849" y="5731"/>
              <a:ext cx="5798" cy="1008"/>
            </a:xfrm>
            <a:prstGeom prst="rect">
              <a:avLst/>
            </a:prstGeom>
            <a:noFill/>
            <a:ln w="9525">
              <a:noFill/>
              <a:miter lim="800000"/>
              <a:headEnd/>
              <a:tailEnd/>
            </a:ln>
          </p:spPr>
          <p:txBody>
            <a:bodyPr>
              <a:spAutoFit/>
            </a:bodyPr>
            <a:lstStyle/>
            <a:p>
              <a:pPr eaLnBrk="0" hangingPunct="0"/>
              <a:r>
                <a:rPr lang="zh-CN" b="1">
                  <a:solidFill>
                    <a:srgbClr val="FF0000"/>
                  </a:solidFill>
                </a:rPr>
                <a:t>上百家长为孩子入园排队八天八夜</a:t>
              </a:r>
            </a:p>
            <a:p>
              <a:pPr eaLnBrk="0" hangingPunct="0"/>
              <a:endParaRPr lang="zh-CN" altLang="zh-CN"/>
            </a:p>
          </p:txBody>
        </p:sp>
      </p:grpSp>
      <p:sp>
        <p:nvSpPr>
          <p:cNvPr id="8211" name="WordArt 9">
            <a:hlinkClick r:id="rId13" action="ppaction://hlinkfile"/>
          </p:cNvPr>
          <p:cNvSpPr>
            <a:spLocks noChangeArrowheads="1" noChangeShapeType="1" noTextEdit="1"/>
          </p:cNvSpPr>
          <p:nvPr/>
        </p:nvSpPr>
        <p:spPr bwMode="auto">
          <a:xfrm>
            <a:off x="1289050" y="5259388"/>
            <a:ext cx="1441450" cy="504825"/>
          </a:xfrm>
          <a:prstGeom prst="rect">
            <a:avLst/>
          </a:prstGeom>
        </p:spPr>
        <p:txBody>
          <a:bodyPr wrap="none" fromWordArt="1">
            <a:prstTxWarp prst="textPlain">
              <a:avLst>
                <a:gd name="adj" fmla="val 50000"/>
              </a:avLst>
            </a:prstTxWarp>
          </a:bodyPr>
          <a:lstStyle/>
          <a:p>
            <a:pPr algn="ctr"/>
            <a:r>
              <a:rPr lang="zh-CN" altLang="en-US" sz="3600" b="1" kern="10" dirty="0">
                <a:ln w="19050">
                  <a:solidFill>
                    <a:srgbClr val="FF3300"/>
                  </a:solidFill>
                  <a:round/>
                  <a:headEnd/>
                  <a:tailEnd/>
                </a:ln>
                <a:solidFill>
                  <a:srgbClr val="FFFF00"/>
                </a:solidFill>
                <a:effectLst>
                  <a:outerShdw dist="35921" dir="2700000" algn="ctr" rotWithShape="0">
                    <a:srgbClr val="990000"/>
                  </a:outerShdw>
                </a:effectLst>
                <a:latin typeface="黑体"/>
                <a:ea typeface="黑体"/>
              </a:rPr>
              <a:t>点击</a:t>
            </a:r>
            <a:r>
              <a:rPr lang="zh-CN" altLang="en-US" sz="3600" b="1" kern="10" dirty="0">
                <a:ln w="19050">
                  <a:solidFill>
                    <a:srgbClr val="FF3300"/>
                  </a:solidFill>
                  <a:round/>
                  <a:headEnd/>
                  <a:tailEnd/>
                </a:ln>
                <a:solidFill>
                  <a:srgbClr val="FFFF00"/>
                </a:solidFill>
                <a:effectLst>
                  <a:outerShdw dist="35921" dir="2700000" algn="ctr" rotWithShape="0">
                    <a:srgbClr val="990000"/>
                  </a:outerShdw>
                </a:effectLst>
                <a:latin typeface="黑体"/>
                <a:ea typeface="黑体"/>
                <a:hlinkClick r:id="rId14" action="ppaction://hlinkfile"/>
              </a:rPr>
              <a:t>图片</a:t>
            </a:r>
            <a:endParaRPr lang="zh-CN" altLang="en-US" sz="3600" b="1" kern="10" dirty="0">
              <a:ln w="19050">
                <a:solidFill>
                  <a:srgbClr val="FF3300"/>
                </a:solidFill>
                <a:round/>
                <a:headEnd/>
                <a:tailEnd/>
              </a:ln>
              <a:solidFill>
                <a:srgbClr val="FFFF00"/>
              </a:solidFill>
              <a:effectLst>
                <a:outerShdw dist="35921" dir="2700000" algn="ctr" rotWithShape="0">
                  <a:srgbClr val="990000"/>
                </a:outerShdw>
              </a:effectLst>
              <a:latin typeface="黑体"/>
              <a:ea typeface="黑体"/>
            </a:endParaRPr>
          </a:p>
          <a:p>
            <a:pPr algn="ctr"/>
            <a:r>
              <a:rPr lang="zh-CN" altLang="en-US" sz="3600" b="1" kern="10" dirty="0">
                <a:ln w="19050">
                  <a:solidFill>
                    <a:srgbClr val="FF3300"/>
                  </a:solidFill>
                  <a:round/>
                  <a:headEnd/>
                  <a:tailEnd/>
                </a:ln>
                <a:solidFill>
                  <a:srgbClr val="FFFF00"/>
                </a:solidFill>
                <a:effectLst>
                  <a:outerShdw dist="35921" dir="2700000" algn="ctr" rotWithShape="0">
                    <a:srgbClr val="990000"/>
                  </a:outerShdw>
                </a:effectLst>
                <a:latin typeface="黑体"/>
                <a:ea typeface="黑体"/>
              </a:rPr>
              <a:t>启动视频</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8202"/>
                                        </p:tgtEl>
                                        <p:attrNameLst>
                                          <p:attrName>style.visibility</p:attrName>
                                        </p:attrNameLst>
                                      </p:cBhvr>
                                      <p:to>
                                        <p:strVal val="visible"/>
                                      </p:to>
                                    </p:set>
                                    <p:anim to="" calcmode="lin" valueType="num">
                                      <p:cBhvr>
                                        <p:cTn id="7" dur="1" fill="hold"/>
                                        <p:tgtEl>
                                          <p:spTgt spid="820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to="" calcmode="lin" valueType="num">
                                      <p:cBhvr>
                                        <p:cTn id="12" dur="1" fill="hold"/>
                                        <p:tgtEl>
                                          <p:spTgt spid="2"/>
                                        </p:tgtEl>
                                      </p:cBhvr>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207"/>
                                        </p:tgtEl>
                                        <p:attrNameLst>
                                          <p:attrName>style.visibility</p:attrName>
                                        </p:attrNameLst>
                                      </p:cBhvr>
                                      <p:to>
                                        <p:strVal val="visible"/>
                                      </p:to>
                                    </p:set>
                                    <p:animEffect transition="in" filter="blinds(horizontal)">
                                      <p:cBhvr>
                                        <p:cTn id="17" dur="500"/>
                                        <p:tgtEl>
                                          <p:spTgt spid="8207"/>
                                        </p:tgtEl>
                                      </p:cBhvr>
                                    </p:animEffect>
                                  </p:childTnLst>
                                </p:cTn>
                              </p:par>
                            </p:childTnLst>
                          </p:cTn>
                        </p:par>
                      </p:childTnLst>
                    </p:cTn>
                  </p:par>
                  <p:par>
                    <p:cTn id="18" fill="hold">
                      <p:stCondLst>
                        <p:cond delay="indefinite"/>
                      </p:stCondLst>
                      <p:childTnLst>
                        <p:par>
                          <p:cTn id="19" fill="hold">
                            <p:stCondLst>
                              <p:cond delay="0"/>
                            </p:stCondLst>
                            <p:childTnLst>
                              <p:par>
                                <p:cTn id="20" presetID="24" presetClass="exit" presetSubtype="0" fill="hold" nodeType="clickEffect">
                                  <p:stCondLst>
                                    <p:cond delay="0"/>
                                  </p:stCondLst>
                                  <p:childTnLst>
                                    <p:anim to="" calcmode="lin" valueType="num">
                                      <p:cBhvr>
                                        <p:cTn id="21" dur="1"/>
                                        <p:tgtEl>
                                          <p:spTgt spid="2"/>
                                        </p:tgtEl>
                                      </p:cBhvr>
                                    </p:anim>
                                    <p:set>
                                      <p:cBhvr>
                                        <p:cTn id="22" dur="1" fill="hold">
                                          <p:stCondLst>
                                            <p:cond delay="0"/>
                                          </p:stCondLst>
                                        </p:cTn>
                                        <p:tgtEl>
                                          <p:spTgt spid="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4" presetClass="exit" presetSubtype="0" fill="hold" grpId="1" nodeType="clickEffect">
                                  <p:stCondLst>
                                    <p:cond delay="0"/>
                                  </p:stCondLst>
                                  <p:childTnLst>
                                    <p:anim to="" calcmode="lin" valueType="num">
                                      <p:cBhvr>
                                        <p:cTn id="26" dur="1"/>
                                        <p:tgtEl>
                                          <p:spTgt spid="8207"/>
                                        </p:tgtEl>
                                      </p:cBhvr>
                                    </p:anim>
                                    <p:set>
                                      <p:cBhvr>
                                        <p:cTn id="27" dur="1" fill="hold">
                                          <p:stCondLst>
                                            <p:cond delay="0"/>
                                          </p:stCondLst>
                                        </p:cTn>
                                        <p:tgtEl>
                                          <p:spTgt spid="8207"/>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nodeType="clickEffect">
                                  <p:stCondLst>
                                    <p:cond delay="0"/>
                                  </p:stCondLst>
                                  <p:childTnLst>
                                    <p:set>
                                      <p:cBhvr>
                                        <p:cTn id="31" dur="1" fill="hold">
                                          <p:stCondLst>
                                            <p:cond delay="0"/>
                                          </p:stCondLst>
                                        </p:cTn>
                                        <p:tgtEl>
                                          <p:spTgt spid="3"/>
                                        </p:tgtEl>
                                        <p:attrNameLst>
                                          <p:attrName>style.visibility</p:attrName>
                                        </p:attrNameLst>
                                      </p:cBhvr>
                                      <p:to>
                                        <p:strVal val="visible"/>
                                      </p:to>
                                    </p:set>
                                    <p:anim to="" calcmode="lin" valueType="num">
                                      <p:cBhvr>
                                        <p:cTn id="32" dur="1" fill="hold"/>
                                        <p:tgtEl>
                                          <p:spTgt spid="3"/>
                                        </p:tgtEl>
                                      </p:cBhvr>
                                    </p:anim>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8211"/>
                                        </p:tgtEl>
                                        <p:attrNameLst>
                                          <p:attrName>style.visibility</p:attrName>
                                        </p:attrNameLst>
                                      </p:cBhvr>
                                      <p:to>
                                        <p:strVal val="visible"/>
                                      </p:to>
                                    </p:set>
                                    <p:animEffect transition="in" filter="blinds(horizontal)">
                                      <p:cBhvr>
                                        <p:cTn id="37" dur="500"/>
                                        <p:tgtEl>
                                          <p:spTgt spid="82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2" grpId="0" bldLvl="0" autoUpdateAnimBg="0"/>
      <p:bldP spid="8207" grpId="0" animBg="1"/>
      <p:bldP spid="8207" grpId="1" animBg="1"/>
      <p:bldP spid="8211"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1"/>
            <a:ext cx="9144000" cy="1714488"/>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课题三  学前教育方针政策</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0" y="714357"/>
            <a:ext cx="9144000" cy="1323439"/>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endParaRPr lang="en-US" altLang="zh-CN" sz="2800" dirty="0" smtClean="0">
              <a:ea typeface="黑体" pitchFamily="49" charset="-122"/>
            </a:endParaRPr>
          </a:p>
          <a:p>
            <a:pPr eaLnBrk="0" hangingPunct="0"/>
            <a:r>
              <a:rPr lang="zh-CN" altLang="en-US" sz="2800" dirty="0" smtClean="0">
                <a:ea typeface="黑体" pitchFamily="49" charset="-122"/>
              </a:rPr>
              <a:t>项目</a:t>
            </a:r>
            <a:r>
              <a:rPr lang="en-US" altLang="zh-CN" sz="2800" dirty="0" smtClean="0">
                <a:ea typeface="黑体" pitchFamily="49" charset="-122"/>
              </a:rPr>
              <a:t>4</a:t>
            </a:r>
            <a:r>
              <a:rPr lang="zh-CN" altLang="en-US" sz="2800" dirty="0" smtClean="0">
                <a:ea typeface="黑体" pitchFamily="49" charset="-122"/>
              </a:rPr>
              <a:t>      </a:t>
            </a:r>
            <a:r>
              <a:rPr lang="en-US" altLang="zh-CN" sz="2800" dirty="0" smtClean="0"/>
              <a:t>《</a:t>
            </a:r>
            <a:r>
              <a:rPr lang="zh-CN" altLang="en-US" sz="2800" dirty="0" smtClean="0"/>
              <a:t>国务院关于当前发展学前教育的若干意见</a:t>
            </a:r>
            <a:r>
              <a:rPr lang="en-US" altLang="zh-CN" sz="2800" dirty="0" smtClean="0"/>
              <a:t>》</a:t>
            </a:r>
            <a:r>
              <a:rPr lang="zh-CN" altLang="en-US" sz="2800" dirty="0" smtClean="0">
                <a:ea typeface="黑体" pitchFamily="49" charset="-122"/>
              </a:rPr>
              <a:t>  </a:t>
            </a:r>
            <a:endParaRPr lang="zh-CN" altLang="en-US" sz="2800"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0" y="1714488"/>
            <a:ext cx="8643998" cy="4093428"/>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3200" b="1" dirty="0" smtClean="0"/>
              <a:t>二、意义：</a:t>
            </a:r>
            <a:endParaRPr lang="en-US" altLang="zh-CN" sz="3200" b="1" dirty="0" smtClean="0"/>
          </a:p>
          <a:p>
            <a:r>
              <a:rPr lang="zh-CN" altLang="en-US" sz="3200" dirty="0" smtClean="0"/>
              <a:t> </a:t>
            </a:r>
            <a:r>
              <a:rPr lang="zh-CN" altLang="en-US" sz="2800" dirty="0" smtClean="0"/>
              <a:t>（一）提高全社会对学前教育重要性的认识，促进学前教育健康快速发展</a:t>
            </a:r>
          </a:p>
          <a:p>
            <a:r>
              <a:rPr lang="zh-CN" altLang="en-US" sz="2800" dirty="0" smtClean="0"/>
              <a:t>  （二）发展学前教育事关千家万户的切身利益，是保障和改善民生的重要举措</a:t>
            </a:r>
          </a:p>
          <a:p>
            <a:r>
              <a:rPr lang="zh-CN" altLang="en-US" sz="2800" dirty="0" smtClean="0"/>
              <a:t>  （三）发展学前教育事关亿万儿童的健康成长，是促进人终身发展的奠基工程</a:t>
            </a:r>
          </a:p>
          <a:p>
            <a:r>
              <a:rPr lang="zh-CN" altLang="en-US" sz="2800" dirty="0" smtClean="0"/>
              <a:t>   （四）发展学前教育事关国家和民族的未来，是建设人力资源强国的必然要求</a:t>
            </a:r>
            <a:endParaRPr lang="en-US" altLang="zh-CN" sz="2800" dirty="0" smtClean="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1"/>
            <a:ext cx="9144000" cy="1714488"/>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课题三  学前教育方针政策</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0" y="714357"/>
            <a:ext cx="9144000" cy="1323439"/>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endParaRPr lang="en-US" altLang="zh-CN" sz="2800" dirty="0" smtClean="0">
              <a:ea typeface="黑体" pitchFamily="49" charset="-122"/>
            </a:endParaRPr>
          </a:p>
          <a:p>
            <a:pPr eaLnBrk="0" hangingPunct="0"/>
            <a:r>
              <a:rPr lang="zh-CN" altLang="en-US" sz="2800" dirty="0" smtClean="0">
                <a:ea typeface="黑体" pitchFamily="49" charset="-122"/>
              </a:rPr>
              <a:t>项目</a:t>
            </a:r>
            <a:r>
              <a:rPr lang="en-US" altLang="zh-CN" sz="2800" dirty="0" smtClean="0">
                <a:ea typeface="黑体" pitchFamily="49" charset="-122"/>
              </a:rPr>
              <a:t>4</a:t>
            </a:r>
            <a:r>
              <a:rPr lang="zh-CN" altLang="en-US" sz="2800" dirty="0" smtClean="0">
                <a:ea typeface="黑体" pitchFamily="49" charset="-122"/>
              </a:rPr>
              <a:t>      </a:t>
            </a:r>
            <a:r>
              <a:rPr lang="en-US" altLang="zh-CN" sz="2800" dirty="0" smtClean="0"/>
              <a:t>《</a:t>
            </a:r>
            <a:r>
              <a:rPr lang="zh-CN" altLang="en-US" sz="2800" dirty="0" smtClean="0"/>
              <a:t>国务院关于当前发展学前教育的若干意见</a:t>
            </a:r>
            <a:r>
              <a:rPr lang="en-US" altLang="zh-CN" sz="2800" dirty="0" smtClean="0"/>
              <a:t>》</a:t>
            </a:r>
            <a:r>
              <a:rPr lang="zh-CN" altLang="en-US" sz="2800" dirty="0" smtClean="0">
                <a:ea typeface="黑体" pitchFamily="49" charset="-122"/>
              </a:rPr>
              <a:t>  </a:t>
            </a:r>
            <a:endParaRPr lang="zh-CN" altLang="en-US" sz="2800"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0" y="1714488"/>
            <a:ext cx="8643998" cy="3477875"/>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3200" b="1" dirty="0" smtClean="0"/>
              <a:t>三、核心精神：</a:t>
            </a:r>
            <a:endParaRPr lang="en-US" altLang="zh-CN" sz="3200" b="1" dirty="0" smtClean="0"/>
          </a:p>
          <a:p>
            <a:r>
              <a:rPr lang="zh-CN" altLang="en-US" sz="3200" dirty="0" smtClean="0"/>
              <a:t> （一）必须坚持公益性和普惠性</a:t>
            </a:r>
          </a:p>
          <a:p>
            <a:r>
              <a:rPr lang="zh-CN" altLang="en-US" sz="3200" dirty="0" smtClean="0"/>
              <a:t> （二）必须坚持政府主导</a:t>
            </a:r>
          </a:p>
          <a:p>
            <a:r>
              <a:rPr lang="zh-CN" altLang="en-US" sz="3200" dirty="0" smtClean="0"/>
              <a:t>（三）必须坚持改革创新</a:t>
            </a:r>
          </a:p>
          <a:p>
            <a:r>
              <a:rPr lang="zh-CN" altLang="en-US" sz="3200" dirty="0" smtClean="0"/>
              <a:t>（四）必须坚持因地制宜</a:t>
            </a:r>
          </a:p>
          <a:p>
            <a:r>
              <a:rPr lang="zh-CN" altLang="en-US" sz="3200" dirty="0" smtClean="0"/>
              <a:t>（五）必须坚持科学育儿</a:t>
            </a:r>
          </a:p>
          <a:p>
            <a:endParaRPr lang="en-US" altLang="zh-CN" sz="2800" dirty="0" smtClean="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1"/>
            <a:ext cx="9144000" cy="1714488"/>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课题三  学前教育方针政策</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0" y="714357"/>
            <a:ext cx="9144000" cy="1323439"/>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endParaRPr lang="en-US" altLang="zh-CN" sz="2800" dirty="0" smtClean="0">
              <a:ea typeface="黑体" pitchFamily="49" charset="-122"/>
            </a:endParaRPr>
          </a:p>
          <a:p>
            <a:pPr eaLnBrk="0" hangingPunct="0"/>
            <a:r>
              <a:rPr lang="zh-CN" altLang="en-US" sz="2800" dirty="0" smtClean="0">
                <a:ea typeface="黑体" pitchFamily="49" charset="-122"/>
              </a:rPr>
              <a:t>项目</a:t>
            </a:r>
            <a:r>
              <a:rPr lang="en-US" altLang="zh-CN" sz="2800" dirty="0" smtClean="0">
                <a:ea typeface="黑体" pitchFamily="49" charset="-122"/>
              </a:rPr>
              <a:t>4</a:t>
            </a:r>
            <a:r>
              <a:rPr lang="zh-CN" altLang="en-US" sz="2800" dirty="0" smtClean="0">
                <a:ea typeface="黑体" pitchFamily="49" charset="-122"/>
              </a:rPr>
              <a:t>      </a:t>
            </a:r>
            <a:r>
              <a:rPr lang="en-US" altLang="zh-CN" sz="2800" dirty="0" smtClean="0"/>
              <a:t>《</a:t>
            </a:r>
            <a:r>
              <a:rPr lang="zh-CN" altLang="en-US" sz="2800" dirty="0" smtClean="0"/>
              <a:t>国务院关于当前发展学前教育的若干意见</a:t>
            </a:r>
            <a:r>
              <a:rPr lang="en-US" altLang="zh-CN" sz="2800" dirty="0" smtClean="0"/>
              <a:t>》</a:t>
            </a:r>
            <a:r>
              <a:rPr lang="zh-CN" altLang="en-US" sz="2800" dirty="0" smtClean="0">
                <a:ea typeface="黑体" pitchFamily="49" charset="-122"/>
              </a:rPr>
              <a:t>  </a:t>
            </a:r>
            <a:endParaRPr lang="zh-CN" altLang="en-US" sz="2800"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0" y="1714488"/>
            <a:ext cx="8643998" cy="4524315"/>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3200" b="1" dirty="0" smtClean="0"/>
              <a:t>四、主要内容：</a:t>
            </a:r>
            <a:endParaRPr lang="en-US" altLang="zh-CN" sz="3200" b="1" dirty="0" smtClean="0"/>
          </a:p>
          <a:p>
            <a:r>
              <a:rPr lang="zh-CN" altLang="en-US" sz="3200" dirty="0" smtClean="0"/>
              <a:t>第一部分</a:t>
            </a:r>
            <a:r>
              <a:rPr lang="en-US" sz="3200" dirty="0" smtClean="0"/>
              <a:t>    </a:t>
            </a:r>
            <a:r>
              <a:rPr lang="zh-CN" altLang="en-US" sz="3200" dirty="0" smtClean="0"/>
              <a:t>学前教育的重要地位和发展原则</a:t>
            </a:r>
          </a:p>
          <a:p>
            <a:r>
              <a:rPr lang="zh-CN" altLang="en-US" sz="3200" dirty="0" smtClean="0"/>
              <a:t>第二部分</a:t>
            </a:r>
            <a:r>
              <a:rPr lang="en-US" sz="3200" dirty="0" smtClean="0"/>
              <a:t>    </a:t>
            </a:r>
            <a:r>
              <a:rPr lang="zh-CN" altLang="en-US" sz="3200" dirty="0" smtClean="0"/>
              <a:t>学前教育的资源建设．包括建园、教师和投入</a:t>
            </a:r>
            <a:endParaRPr lang="en-US" altLang="zh-CN" sz="3200" dirty="0" smtClean="0"/>
          </a:p>
          <a:p>
            <a:r>
              <a:rPr lang="zh-CN" altLang="en-US" sz="3200" dirty="0" smtClean="0"/>
              <a:t>第三部分</a:t>
            </a:r>
            <a:r>
              <a:rPr lang="en-US" sz="3200" dirty="0" smtClean="0"/>
              <a:t>    </a:t>
            </a:r>
            <a:r>
              <a:rPr lang="zh-CN" altLang="en-US" sz="3200" dirty="0" smtClean="0"/>
              <a:t>规范学前教育管理，包括准入、安全、收费和保教内容</a:t>
            </a:r>
          </a:p>
          <a:p>
            <a:r>
              <a:rPr lang="zh-CN" altLang="en-US" sz="3200" dirty="0" smtClean="0"/>
              <a:t>第四部分    加强组织领导</a:t>
            </a:r>
          </a:p>
          <a:p>
            <a:endParaRPr lang="en-US" altLang="zh-CN" sz="3200" b="1" dirty="0" smtClean="0"/>
          </a:p>
          <a:p>
            <a:r>
              <a:rPr lang="zh-CN" altLang="en-US" sz="3200" dirty="0" smtClean="0"/>
              <a:t> </a:t>
            </a:r>
            <a:endParaRPr lang="en-US" altLang="zh-CN" sz="2800" dirty="0" smtClean="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5939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59397" name="Picture 5" descr="上一页">
            <a:hlinkClick r:id="" action="ppaction://hlinkshowjump?jump=previousslide" highlightClick="1"/>
          </p:cNvPr>
          <p:cNvPicPr>
            <a:picLocks noChangeAspect="1" noChangeArrowheads="1"/>
          </p:cNvPicPr>
          <p:nvPr/>
        </p:nvPicPr>
        <p:blipFill>
          <a:blip r:embed="rId4"/>
          <a:srcRect/>
          <a:stretch>
            <a:fillRect/>
          </a:stretch>
        </p:blipFill>
        <p:spPr bwMode="auto">
          <a:xfrm>
            <a:off x="4684713" y="6364288"/>
            <a:ext cx="1039812" cy="520700"/>
          </a:xfrm>
          <a:prstGeom prst="rect">
            <a:avLst/>
          </a:prstGeom>
          <a:noFill/>
          <a:ln w="9525">
            <a:noFill/>
            <a:miter lim="800000"/>
            <a:headEnd/>
            <a:tailEnd/>
          </a:ln>
        </p:spPr>
      </p:pic>
      <p:pic>
        <p:nvPicPr>
          <p:cNvPr id="59398" name="Picture 6" descr="退出">
            <a:hlinkClick r:id="" action="ppaction://hlinkshowjump?jump=endshow" highlightClick="1"/>
          </p:cNvPr>
          <p:cNvPicPr>
            <a:picLocks noChangeAspect="1" noChangeArrowheads="1"/>
          </p:cNvPicPr>
          <p:nvPr/>
        </p:nvPicPr>
        <p:blipFill>
          <a:blip r:embed="rId5"/>
          <a:srcRect/>
          <a:stretch>
            <a:fillRect/>
          </a:stretch>
        </p:blipFill>
        <p:spPr bwMode="auto">
          <a:xfrm>
            <a:off x="8027988" y="6364288"/>
            <a:ext cx="1039812" cy="520700"/>
          </a:xfrm>
          <a:prstGeom prst="rect">
            <a:avLst/>
          </a:prstGeom>
          <a:noFill/>
          <a:ln w="9525">
            <a:noFill/>
            <a:miter lim="800000"/>
            <a:headEnd/>
            <a:tailEnd/>
          </a:ln>
        </p:spPr>
      </p:pic>
      <p:pic>
        <p:nvPicPr>
          <p:cNvPr id="59399" name="Picture 7" descr="下一页">
            <a:hlinkClick r:id="" action="ppaction://hlinkshowjump?jump=nextslide" highlightClick="1"/>
          </p:cNvPr>
          <p:cNvPicPr>
            <a:picLocks noChangeAspect="1" noChangeArrowheads="1"/>
          </p:cNvPicPr>
          <p:nvPr/>
        </p:nvPicPr>
        <p:blipFill>
          <a:blip r:embed="rId6"/>
          <a:srcRect/>
          <a:stretch>
            <a:fillRect/>
          </a:stretch>
        </p:blipFill>
        <p:spPr bwMode="auto">
          <a:xfrm>
            <a:off x="5795963" y="6364288"/>
            <a:ext cx="1039812" cy="520700"/>
          </a:xfrm>
          <a:prstGeom prst="rect">
            <a:avLst/>
          </a:prstGeom>
          <a:noFill/>
          <a:ln w="9525">
            <a:noFill/>
            <a:miter lim="800000"/>
            <a:headEnd/>
            <a:tailEnd/>
          </a:ln>
        </p:spPr>
      </p:pic>
      <p:pic>
        <p:nvPicPr>
          <p:cNvPr id="59400" name="Picture 8" descr="主页">
            <a:hlinkClick r:id="" action="ppaction://hlinkshowjump?jump=firstslide" highlightClick="1"/>
          </p:cNvPr>
          <p:cNvPicPr>
            <a:picLocks noChangeAspect="1" noChangeArrowheads="1"/>
          </p:cNvPicPr>
          <p:nvPr/>
        </p:nvPicPr>
        <p:blipFill>
          <a:blip r:embed="rId7"/>
          <a:srcRect/>
          <a:stretch>
            <a:fillRect/>
          </a:stretch>
        </p:blipFill>
        <p:spPr bwMode="auto">
          <a:xfrm>
            <a:off x="2522538" y="6364288"/>
            <a:ext cx="1041400" cy="520700"/>
          </a:xfrm>
          <a:prstGeom prst="rect">
            <a:avLst/>
          </a:prstGeom>
          <a:noFill/>
          <a:ln w="9525">
            <a:noFill/>
            <a:miter lim="800000"/>
            <a:headEnd/>
            <a:tailEnd/>
          </a:ln>
        </p:spPr>
      </p:pic>
      <p:pic>
        <p:nvPicPr>
          <p:cNvPr id="59401" name="Picture 9" descr="上边框"/>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107530" name="Text Box 12"/>
          <p:cNvSpPr txBox="1">
            <a:spLocks noChangeArrowheads="1"/>
          </p:cNvSpPr>
          <p:nvPr/>
        </p:nvSpPr>
        <p:spPr bwMode="auto">
          <a:xfrm>
            <a:off x="214282" y="1142984"/>
            <a:ext cx="8537575" cy="4224040"/>
          </a:xfrm>
          <a:prstGeom prst="foldedCorner">
            <a:avLst/>
          </a:prstGeom>
          <a:solidFill>
            <a:srgbClr val="FFC000"/>
          </a:solidFill>
          <a:ln>
            <a:headEnd/>
            <a:tailEnd/>
          </a:ln>
          <a:effectLst>
            <a:outerShdw blurRad="50800" dist="38100" dir="5400000" algn="t"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wrap="square">
            <a:spAutoFit/>
          </a:bodyPr>
          <a:lstStyle/>
          <a:p>
            <a:pPr>
              <a:defRPr/>
            </a:pPr>
            <a:r>
              <a:rPr lang="zh-CN" altLang="en-US" sz="2400" b="1" dirty="0" smtClean="0">
                <a:solidFill>
                  <a:schemeClr val="tx1"/>
                </a:solidFill>
                <a:latin typeface="+mn-ea"/>
              </a:rPr>
              <a:t>思考与练习：</a:t>
            </a:r>
            <a:endParaRPr lang="zh-CN" altLang="en-US" sz="2400" b="1" dirty="0">
              <a:solidFill>
                <a:schemeClr val="tx1"/>
              </a:solidFill>
              <a:latin typeface="+mn-ea"/>
            </a:endParaRPr>
          </a:p>
          <a:p>
            <a:pPr>
              <a:lnSpc>
                <a:spcPts val="3000"/>
              </a:lnSpc>
              <a:defRPr/>
            </a:pPr>
            <a:r>
              <a:rPr lang="en-US" altLang="zh-CN" sz="2400" b="1" dirty="0">
                <a:solidFill>
                  <a:schemeClr val="tx1"/>
                </a:solidFill>
                <a:latin typeface="+mn-ea"/>
              </a:rPr>
              <a:t>    </a:t>
            </a:r>
            <a:r>
              <a:rPr lang="en-US" altLang="zh-CN" sz="2400" b="1" dirty="0" smtClean="0">
                <a:solidFill>
                  <a:schemeClr val="tx1"/>
                </a:solidFill>
                <a:latin typeface="+mn-ea"/>
              </a:rPr>
              <a:t> 1.《</a:t>
            </a:r>
            <a:r>
              <a:rPr lang="zh-CN" altLang="en-US" sz="2400" b="1" dirty="0" smtClean="0">
                <a:solidFill>
                  <a:schemeClr val="tx1"/>
                </a:solidFill>
                <a:latin typeface="+mn-ea"/>
              </a:rPr>
              <a:t>幼儿园</a:t>
            </a:r>
            <a:r>
              <a:rPr lang="zh-CN" altLang="en-US" sz="2400" b="1" dirty="0">
                <a:solidFill>
                  <a:schemeClr val="tx1"/>
                </a:solidFill>
                <a:latin typeface="+mn-ea"/>
              </a:rPr>
              <a:t>教育指导纲要（试行）</a:t>
            </a:r>
            <a:r>
              <a:rPr lang="en-US" altLang="zh-CN" sz="2400" b="1" dirty="0">
                <a:solidFill>
                  <a:schemeClr val="tx1"/>
                </a:solidFill>
                <a:latin typeface="+mn-ea"/>
              </a:rPr>
              <a:t>》</a:t>
            </a:r>
            <a:r>
              <a:rPr lang="zh-CN" altLang="en-US" sz="2400" b="1" dirty="0">
                <a:solidFill>
                  <a:schemeClr val="tx1"/>
                </a:solidFill>
                <a:latin typeface="+mn-ea"/>
              </a:rPr>
              <a:t>制定的依据是什么？是什么性质的文件及其基本指导思想？</a:t>
            </a:r>
          </a:p>
          <a:p>
            <a:pPr>
              <a:lnSpc>
                <a:spcPts val="3000"/>
              </a:lnSpc>
              <a:defRPr/>
            </a:pPr>
            <a:r>
              <a:rPr lang="en-US" altLang="zh-CN" sz="2400" b="1" dirty="0">
                <a:solidFill>
                  <a:schemeClr val="tx1"/>
                </a:solidFill>
                <a:latin typeface="+mn-ea"/>
              </a:rPr>
              <a:t>   </a:t>
            </a:r>
            <a:r>
              <a:rPr lang="en-US" altLang="zh-CN" sz="2400" b="1" dirty="0" smtClean="0">
                <a:solidFill>
                  <a:schemeClr val="tx1"/>
                </a:solidFill>
                <a:latin typeface="+mn-ea"/>
              </a:rPr>
              <a:t>  2</a:t>
            </a:r>
            <a:r>
              <a:rPr lang="en-US" altLang="zh-CN" sz="2400" b="1" dirty="0">
                <a:solidFill>
                  <a:schemeClr val="tx1"/>
                </a:solidFill>
                <a:latin typeface="+mn-ea"/>
              </a:rPr>
              <a:t>.</a:t>
            </a:r>
            <a:r>
              <a:rPr lang="zh-CN" altLang="en-US" sz="2400" b="1" dirty="0">
                <a:solidFill>
                  <a:schemeClr val="tx1"/>
                </a:solidFill>
                <a:latin typeface="+mn-ea"/>
              </a:rPr>
              <a:t>怎样理解艺术领域中“自我表达”的含义？</a:t>
            </a:r>
          </a:p>
          <a:p>
            <a:pPr>
              <a:lnSpc>
                <a:spcPts val="3000"/>
              </a:lnSpc>
              <a:defRPr/>
            </a:pPr>
            <a:r>
              <a:rPr lang="en-US" altLang="zh-CN" sz="2400" b="1" dirty="0">
                <a:solidFill>
                  <a:schemeClr val="tx1"/>
                </a:solidFill>
                <a:latin typeface="+mn-ea"/>
              </a:rPr>
              <a:t>   </a:t>
            </a:r>
            <a:r>
              <a:rPr lang="en-US" altLang="zh-CN" sz="2400" b="1" dirty="0" smtClean="0">
                <a:solidFill>
                  <a:schemeClr val="tx1"/>
                </a:solidFill>
                <a:latin typeface="+mn-ea"/>
              </a:rPr>
              <a:t>  3</a:t>
            </a:r>
            <a:r>
              <a:rPr lang="en-US" altLang="zh-CN" sz="2400" b="1" dirty="0">
                <a:solidFill>
                  <a:schemeClr val="tx1"/>
                </a:solidFill>
                <a:latin typeface="+mn-ea"/>
              </a:rPr>
              <a:t>.</a:t>
            </a:r>
            <a:r>
              <a:rPr lang="zh-CN" altLang="en-US" sz="2400" b="1" dirty="0">
                <a:solidFill>
                  <a:schemeClr val="tx1"/>
                </a:solidFill>
                <a:latin typeface="+mn-ea"/>
              </a:rPr>
              <a:t>试举例说明教师怎样为幼儿创设发展支持性环境？</a:t>
            </a:r>
          </a:p>
          <a:p>
            <a:pPr>
              <a:lnSpc>
                <a:spcPts val="3000"/>
              </a:lnSpc>
              <a:defRPr/>
            </a:pPr>
            <a:r>
              <a:rPr lang="en-US" altLang="zh-CN" sz="2400" b="1" dirty="0">
                <a:solidFill>
                  <a:schemeClr val="tx1"/>
                </a:solidFill>
                <a:latin typeface="+mn-ea"/>
              </a:rPr>
              <a:t>   </a:t>
            </a:r>
            <a:r>
              <a:rPr lang="en-US" altLang="zh-CN" sz="2400" b="1" dirty="0" smtClean="0">
                <a:solidFill>
                  <a:schemeClr val="tx1"/>
                </a:solidFill>
                <a:latin typeface="+mn-ea"/>
              </a:rPr>
              <a:t>  4</a:t>
            </a:r>
            <a:r>
              <a:rPr lang="en-US" altLang="zh-CN" sz="2400" b="1" dirty="0">
                <a:solidFill>
                  <a:schemeClr val="tx1"/>
                </a:solidFill>
                <a:latin typeface="+mn-ea"/>
              </a:rPr>
              <a:t>.《</a:t>
            </a:r>
            <a:r>
              <a:rPr lang="zh-CN" altLang="en-US" sz="2400" b="1" dirty="0">
                <a:solidFill>
                  <a:schemeClr val="tx1"/>
                </a:solidFill>
                <a:latin typeface="+mn-ea"/>
              </a:rPr>
              <a:t>纲要</a:t>
            </a:r>
            <a:r>
              <a:rPr lang="en-US" altLang="zh-CN" sz="2400" b="1" dirty="0">
                <a:solidFill>
                  <a:schemeClr val="tx1"/>
                </a:solidFill>
                <a:latin typeface="+mn-ea"/>
              </a:rPr>
              <a:t>》</a:t>
            </a:r>
            <a:r>
              <a:rPr lang="zh-CN" altLang="en-US" sz="2400" b="1" dirty="0">
                <a:solidFill>
                  <a:schemeClr val="tx1"/>
                </a:solidFill>
                <a:latin typeface="+mn-ea"/>
              </a:rPr>
              <a:t>的实施对幼儿教师有哪些要求？</a:t>
            </a:r>
          </a:p>
          <a:p>
            <a:pPr>
              <a:lnSpc>
                <a:spcPts val="3000"/>
              </a:lnSpc>
              <a:defRPr/>
            </a:pPr>
            <a:r>
              <a:rPr lang="en-US" altLang="zh-CN" sz="2400" b="1" dirty="0">
                <a:solidFill>
                  <a:schemeClr val="tx1"/>
                </a:solidFill>
                <a:latin typeface="+mn-ea"/>
              </a:rPr>
              <a:t>   </a:t>
            </a:r>
            <a:r>
              <a:rPr lang="en-US" altLang="zh-CN" sz="2400" b="1" dirty="0" smtClean="0">
                <a:solidFill>
                  <a:schemeClr val="tx1"/>
                </a:solidFill>
                <a:latin typeface="+mn-ea"/>
              </a:rPr>
              <a:t>  5.《</a:t>
            </a:r>
            <a:r>
              <a:rPr lang="zh-CN" altLang="en-US" sz="2400" b="1" dirty="0" smtClean="0">
                <a:solidFill>
                  <a:schemeClr val="tx1"/>
                </a:solidFill>
                <a:latin typeface="+mn-ea"/>
              </a:rPr>
              <a:t>指南</a:t>
            </a:r>
            <a:r>
              <a:rPr lang="en-US" altLang="zh-CN" sz="2400" b="1" dirty="0" smtClean="0">
                <a:solidFill>
                  <a:schemeClr val="tx1"/>
                </a:solidFill>
                <a:latin typeface="+mn-ea"/>
              </a:rPr>
              <a:t>》</a:t>
            </a:r>
            <a:r>
              <a:rPr lang="zh-CN" altLang="en-US" sz="2400" b="1" dirty="0" smtClean="0">
                <a:solidFill>
                  <a:schemeClr val="tx1"/>
                </a:solidFill>
                <a:latin typeface="+mn-ea"/>
              </a:rPr>
              <a:t>的基本原则</a:t>
            </a:r>
            <a:endParaRPr lang="en-US" altLang="zh-CN" sz="2400" b="1" dirty="0" smtClean="0">
              <a:solidFill>
                <a:schemeClr val="tx1"/>
              </a:solidFill>
              <a:latin typeface="+mn-ea"/>
            </a:endParaRPr>
          </a:p>
          <a:p>
            <a:pPr>
              <a:lnSpc>
                <a:spcPts val="3000"/>
              </a:lnSpc>
              <a:defRPr/>
            </a:pPr>
            <a:r>
              <a:rPr lang="zh-CN" altLang="en-US" sz="2400" b="1" dirty="0" smtClean="0">
                <a:solidFill>
                  <a:schemeClr val="tx1"/>
                </a:solidFill>
                <a:latin typeface="+mn-ea"/>
              </a:rPr>
              <a:t>     </a:t>
            </a:r>
            <a:r>
              <a:rPr lang="en-US" altLang="zh-CN" sz="2400" b="1" dirty="0" smtClean="0">
                <a:solidFill>
                  <a:schemeClr val="tx1"/>
                </a:solidFill>
                <a:latin typeface="+mn-ea"/>
              </a:rPr>
              <a:t>6.《</a:t>
            </a:r>
            <a:r>
              <a:rPr lang="zh-CN" altLang="en-US" sz="2400" b="1" dirty="0" smtClean="0">
                <a:solidFill>
                  <a:schemeClr val="tx1"/>
                </a:solidFill>
                <a:latin typeface="+mn-ea"/>
              </a:rPr>
              <a:t>意见</a:t>
            </a:r>
            <a:r>
              <a:rPr lang="en-US" altLang="zh-CN" sz="2400" b="1" dirty="0" smtClean="0">
                <a:solidFill>
                  <a:schemeClr val="tx1"/>
                </a:solidFill>
                <a:latin typeface="+mn-ea"/>
              </a:rPr>
              <a:t>》</a:t>
            </a:r>
            <a:r>
              <a:rPr lang="zh-CN" altLang="en-US" sz="2400" b="1" dirty="0" smtClean="0">
                <a:solidFill>
                  <a:schemeClr val="tx1"/>
                </a:solidFill>
                <a:latin typeface="+mn-ea"/>
              </a:rPr>
              <a:t>的核心精神</a:t>
            </a:r>
            <a:endParaRPr lang="en-US" altLang="zh-CN" sz="2400" b="1" dirty="0" smtClean="0">
              <a:solidFill>
                <a:schemeClr val="tx1"/>
              </a:solidFill>
              <a:latin typeface="+mn-ea"/>
            </a:endParaRPr>
          </a:p>
          <a:p>
            <a:pPr>
              <a:lnSpc>
                <a:spcPts val="3000"/>
              </a:lnSpc>
              <a:defRPr/>
            </a:pPr>
            <a:r>
              <a:rPr lang="zh-CN" altLang="en-US" sz="2400" b="1" dirty="0" smtClean="0">
                <a:solidFill>
                  <a:schemeClr val="tx1"/>
                </a:solidFill>
                <a:latin typeface="+mn-ea"/>
              </a:rPr>
              <a:t>     </a:t>
            </a:r>
            <a:r>
              <a:rPr lang="en-US" altLang="zh-CN" sz="2400" b="1" dirty="0" smtClean="0">
                <a:solidFill>
                  <a:schemeClr val="tx1"/>
                </a:solidFill>
                <a:latin typeface="+mn-ea"/>
              </a:rPr>
              <a:t>7.《</a:t>
            </a:r>
            <a:r>
              <a:rPr lang="zh-CN" altLang="en-US" sz="2400" b="1" dirty="0" smtClean="0">
                <a:solidFill>
                  <a:schemeClr val="tx1"/>
                </a:solidFill>
                <a:latin typeface="+mn-ea"/>
              </a:rPr>
              <a:t>改革纲要</a:t>
            </a:r>
            <a:r>
              <a:rPr lang="en-US" altLang="zh-CN" sz="2400" b="1" dirty="0" smtClean="0">
                <a:solidFill>
                  <a:schemeClr val="tx1"/>
                </a:solidFill>
                <a:latin typeface="+mn-ea"/>
              </a:rPr>
              <a:t>2010-2020》</a:t>
            </a:r>
            <a:r>
              <a:rPr lang="zh-CN" altLang="en-US" sz="2400" b="1" dirty="0" smtClean="0">
                <a:solidFill>
                  <a:schemeClr val="tx1"/>
                </a:solidFill>
                <a:latin typeface="+mn-ea"/>
              </a:rPr>
              <a:t>的主要任务</a:t>
            </a:r>
            <a:endParaRPr lang="zh-CN" altLang="en-US" sz="2400" b="1" dirty="0">
              <a:solidFill>
                <a:schemeClr val="tx1"/>
              </a:solidFill>
              <a:latin typeface="+mn-ea"/>
            </a:endParaRPr>
          </a:p>
        </p:txBody>
      </p:sp>
      <p:sp>
        <p:nvSpPr>
          <p:cNvPr id="12" name="Text Box 17"/>
          <p:cNvSpPr txBox="1">
            <a:spLocks noChangeArrowheads="1"/>
          </p:cNvSpPr>
          <p:nvPr/>
        </p:nvSpPr>
        <p:spPr bwMode="auto">
          <a:xfrm>
            <a:off x="-9491" y="0"/>
            <a:ext cx="9582151" cy="701675"/>
          </a:xfrm>
          <a:prstGeom prst="rect">
            <a:avLst/>
          </a:prstGeom>
          <a:noFill/>
          <a:ln w="9525">
            <a:noFill/>
            <a:miter lim="800000"/>
            <a:headEnd/>
            <a:tailEnd/>
          </a:ln>
        </p:spPr>
        <p:txBody>
          <a:bodyPr>
            <a:spAutoFit/>
          </a:bodyPr>
          <a:lstStyle/>
          <a:p>
            <a:pPr algn="l">
              <a:lnSpc>
                <a:spcPct val="100000"/>
              </a:lnSpc>
            </a:pPr>
            <a:r>
              <a:rPr lang="zh-CN" altLang="en-US" sz="3800" dirty="0" smtClean="0">
                <a:solidFill>
                  <a:schemeClr val="bg1"/>
                </a:solidFill>
                <a:latin typeface="隶书" pitchFamily="49" charset="-122"/>
                <a:ea typeface="隶书" pitchFamily="49" charset="-122"/>
              </a:rPr>
              <a:t>课题三   学前教育方针政策</a:t>
            </a:r>
            <a:endParaRPr lang="zh-CN" altLang="en-US" sz="3800" dirty="0">
              <a:solidFill>
                <a:schemeClr val="bg1"/>
              </a:solidFill>
              <a:latin typeface="隶书" pitchFamily="49" charset="-122"/>
              <a:ea typeface="隶书" pitchFamily="49" charset="-122"/>
            </a:endParaRPr>
          </a:p>
        </p:txBody>
      </p:sp>
      <p:pic>
        <p:nvPicPr>
          <p:cNvPr id="13" name="Picture 4" descr="目录">
            <a:hlinkClick r:id="" action="ppaction://noaction" highlightClick="1"/>
            <a:hlinkHover r:id="rId9" action="ppaction://hlinksldjump"/>
          </p:cNvPr>
          <p:cNvPicPr>
            <a:picLocks noChangeAspect="1" noChangeArrowheads="1"/>
          </p:cNvPicPr>
          <p:nvPr/>
        </p:nvPicPr>
        <p:blipFill>
          <a:blip r:embed="rId10"/>
          <a:srcRect/>
          <a:stretch>
            <a:fillRect/>
          </a:stretch>
        </p:blipFill>
        <p:spPr bwMode="auto">
          <a:xfrm>
            <a:off x="3603625" y="6337300"/>
            <a:ext cx="1039813" cy="520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课题三  学前教育方针政策</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500034" y="857232"/>
            <a:ext cx="6786610" cy="89255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r>
              <a:rPr lang="zh-CN" altLang="en-US" sz="2800" dirty="0" smtClean="0">
                <a:ea typeface="黑体" pitchFamily="49" charset="-122"/>
              </a:rPr>
              <a:t>项目</a:t>
            </a:r>
            <a:r>
              <a:rPr lang="en-US" altLang="zh-CN" sz="2800" dirty="0" smtClean="0">
                <a:ea typeface="黑体" pitchFamily="49" charset="-122"/>
              </a:rPr>
              <a:t>1</a:t>
            </a:r>
            <a:r>
              <a:rPr lang="zh-CN" altLang="en-US" sz="2800" dirty="0" smtClean="0">
                <a:ea typeface="黑体" pitchFamily="49" charset="-122"/>
              </a:rPr>
              <a:t>   幼儿园教育指导纲要（试行）</a:t>
            </a:r>
            <a:endParaRPr lang="zh-CN" altLang="en-US" sz="2800"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0" y="1428736"/>
            <a:ext cx="9144000" cy="5693866"/>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3200" b="1" dirty="0"/>
              <a:t> </a:t>
            </a:r>
            <a:r>
              <a:rPr lang="zh-CN" altLang="en-US" sz="3200" b="1" dirty="0" smtClean="0"/>
              <a:t>（一）健康</a:t>
            </a:r>
            <a:endParaRPr lang="en-US" altLang="zh-CN" sz="3200" b="1" dirty="0" smtClean="0"/>
          </a:p>
          <a:p>
            <a:pPr>
              <a:lnSpc>
                <a:spcPct val="150000"/>
              </a:lnSpc>
            </a:pPr>
            <a:r>
              <a:rPr lang="en-US" altLang="zh-CN" sz="3200" b="1" dirty="0" smtClean="0"/>
              <a:t>2</a:t>
            </a:r>
            <a:r>
              <a:rPr lang="zh-CN" altLang="en-US" sz="3200" b="1" dirty="0" smtClean="0"/>
              <a:t>、内容与要求：</a:t>
            </a:r>
            <a:r>
              <a:rPr lang="zh-CN" altLang="en-US" sz="3200" b="1" dirty="0" smtClean="0">
                <a:latin typeface="+mn-ea"/>
              </a:rPr>
              <a:t> </a:t>
            </a:r>
            <a:endParaRPr lang="en-US" altLang="zh-CN" sz="3200" b="1" dirty="0" smtClean="0">
              <a:latin typeface="+mn-ea"/>
            </a:endParaRPr>
          </a:p>
          <a:p>
            <a:pPr>
              <a:lnSpc>
                <a:spcPct val="150000"/>
              </a:lnSpc>
            </a:pPr>
            <a:r>
              <a:rPr lang="zh-CN" altLang="en-US" sz="2800" b="1" dirty="0" smtClean="0">
                <a:latin typeface="+mn-ea"/>
              </a:rPr>
              <a:t>（</a:t>
            </a:r>
            <a:r>
              <a:rPr lang="en-US" altLang="zh-CN" sz="2800" b="1" dirty="0" smtClean="0">
                <a:latin typeface="+mn-ea"/>
              </a:rPr>
              <a:t>1</a:t>
            </a:r>
            <a:r>
              <a:rPr lang="zh-CN" altLang="en-US" sz="2800" b="1" dirty="0" smtClean="0">
                <a:latin typeface="+mn-ea"/>
              </a:rPr>
              <a:t>）</a:t>
            </a:r>
            <a:r>
              <a:rPr lang="en-US" altLang="zh-CN" sz="2800" b="1" dirty="0" smtClean="0">
                <a:latin typeface="+mn-ea"/>
              </a:rPr>
              <a:t>《</a:t>
            </a:r>
            <a:r>
              <a:rPr lang="zh-CN" altLang="en-US" sz="2800" b="1" dirty="0" smtClean="0">
                <a:latin typeface="+mn-ea"/>
              </a:rPr>
              <a:t>纲要</a:t>
            </a:r>
            <a:r>
              <a:rPr lang="en-US" altLang="zh-CN" sz="2800" b="1" dirty="0" smtClean="0">
                <a:latin typeface="+mn-ea"/>
              </a:rPr>
              <a:t>》</a:t>
            </a:r>
            <a:r>
              <a:rPr lang="zh-CN" altLang="en-US" sz="2800" b="1" dirty="0" smtClean="0">
                <a:latin typeface="+mn-ea"/>
              </a:rPr>
              <a:t>指出：“密切结合幼儿的生活进行安全、营养和保健教育，提高幼儿的自我保护意识和能力”。</a:t>
            </a:r>
          </a:p>
          <a:p>
            <a:pPr>
              <a:lnSpc>
                <a:spcPct val="150000"/>
              </a:lnSpc>
            </a:pPr>
            <a:r>
              <a:rPr lang="zh-CN" altLang="en-US" sz="2800" b="1" dirty="0" smtClean="0">
                <a:latin typeface="+mn-ea"/>
              </a:rPr>
              <a:t>（</a:t>
            </a:r>
            <a:r>
              <a:rPr lang="en-US" altLang="zh-CN" sz="2800" b="1" dirty="0" smtClean="0">
                <a:latin typeface="+mn-ea"/>
              </a:rPr>
              <a:t>2</a:t>
            </a:r>
            <a:r>
              <a:rPr lang="zh-CN" altLang="en-US" sz="2800" b="1" dirty="0" smtClean="0">
                <a:latin typeface="+mn-ea"/>
              </a:rPr>
              <a:t>）</a:t>
            </a:r>
            <a:r>
              <a:rPr lang="en-US" altLang="zh-CN" sz="2800" b="1" dirty="0" smtClean="0">
                <a:latin typeface="+mn-ea"/>
              </a:rPr>
              <a:t>《</a:t>
            </a:r>
            <a:r>
              <a:rPr lang="zh-CN" altLang="en-US" sz="2800" b="1" dirty="0" smtClean="0">
                <a:latin typeface="+mn-ea"/>
              </a:rPr>
              <a:t>纲要</a:t>
            </a:r>
            <a:r>
              <a:rPr lang="en-US" altLang="zh-CN" sz="2800" b="1" dirty="0" smtClean="0">
                <a:latin typeface="+mn-ea"/>
              </a:rPr>
              <a:t>》</a:t>
            </a:r>
            <a:r>
              <a:rPr lang="zh-CN" altLang="en-US" sz="2800" b="1" dirty="0" smtClean="0">
                <a:latin typeface="+mn-ea"/>
              </a:rPr>
              <a:t>指出：“与家长配合，根据幼儿的需要建立科学的生活常规。 </a:t>
            </a:r>
          </a:p>
          <a:p>
            <a:pPr>
              <a:lnSpc>
                <a:spcPct val="150000"/>
              </a:lnSpc>
            </a:pPr>
            <a:r>
              <a:rPr lang="zh-CN" altLang="en-US" sz="2800" b="1" dirty="0" smtClean="0">
                <a:latin typeface="+mn-ea"/>
              </a:rPr>
              <a:t>（</a:t>
            </a:r>
            <a:r>
              <a:rPr lang="en-US" altLang="zh-CN" sz="2800" b="1" dirty="0" smtClean="0">
                <a:latin typeface="+mn-ea"/>
              </a:rPr>
              <a:t>3</a:t>
            </a:r>
            <a:r>
              <a:rPr lang="zh-CN" altLang="en-US" sz="2800" b="1" dirty="0" smtClean="0">
                <a:latin typeface="+mn-ea"/>
              </a:rPr>
              <a:t>）在指导要点中，特别强调“幼儿园必须把保护幼儿的生命和促进幼儿的健康放在工作的首位”。</a:t>
            </a:r>
            <a:endParaRPr lang="zh-CN" altLang="en-US" sz="2800" b="1" dirty="0" smtClean="0"/>
          </a:p>
          <a:p>
            <a:endParaRPr lang="en-US" altLang="zh-CN" sz="3200"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课题三  学前教育方针政策</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500034" y="857232"/>
            <a:ext cx="6786610" cy="89255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endParaRPr lang="zh-CN" altLang="en-US" sz="2800"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285720" y="857232"/>
            <a:ext cx="8643998" cy="7294305"/>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en-US" altLang="zh-CN" sz="2800" b="1" dirty="0" smtClean="0"/>
              <a:t>3</a:t>
            </a:r>
            <a:r>
              <a:rPr lang="zh-CN" altLang="en-US" sz="2800" b="1" dirty="0" smtClean="0"/>
              <a:t>、健康领域的指导要点</a:t>
            </a:r>
          </a:p>
          <a:p>
            <a:r>
              <a:rPr lang="zh-CN" altLang="en-US" sz="2800" dirty="0" smtClean="0"/>
              <a:t>（</a:t>
            </a:r>
            <a:r>
              <a:rPr lang="en-US" sz="2800" dirty="0" smtClean="0"/>
              <a:t>1</a:t>
            </a:r>
            <a:r>
              <a:rPr lang="zh-CN" altLang="en-US" sz="2800" dirty="0" smtClean="0"/>
              <a:t>）幼儿园必须把保护幼儿的生命和促进幼儿的健康放在教育工作的首位。树立正确的健康观念，在重视幼儿身体健康的同时，要高度重视幼儿的心理健康。</a:t>
            </a:r>
            <a:endParaRPr lang="en-US" altLang="zh-CN" sz="2800" dirty="0" smtClean="0"/>
          </a:p>
          <a:p>
            <a:r>
              <a:rPr lang="zh-CN" altLang="en-US" sz="2800" dirty="0" smtClean="0"/>
              <a:t>（</a:t>
            </a:r>
            <a:r>
              <a:rPr lang="en-US" sz="2800" dirty="0" smtClean="0"/>
              <a:t>2</a:t>
            </a:r>
            <a:r>
              <a:rPr lang="zh-CN" altLang="en-US" sz="2800" dirty="0" smtClean="0"/>
              <a:t>）既要高度重视和满足幼儿受保护、受照顾的需要，又要尊重和满足他们不断增长的独立要求，避免过度保护和包办代替，鼓励并指导幼儿自理、自立的尝试。（</a:t>
            </a:r>
            <a:r>
              <a:rPr lang="en-US" sz="2800" dirty="0" smtClean="0"/>
              <a:t>3</a:t>
            </a:r>
            <a:r>
              <a:rPr lang="zh-CN" altLang="en-US" sz="2800" dirty="0" smtClean="0"/>
              <a:t>）健康领域活动要充分尊重幼儿生长发育的规律，严禁以任何名义进行有损幼儿健康的比赛、表演或训练。</a:t>
            </a:r>
            <a:endParaRPr lang="en-US" altLang="zh-CN" sz="2800" dirty="0" smtClean="0"/>
          </a:p>
          <a:p>
            <a:r>
              <a:rPr lang="zh-CN" altLang="en-US" sz="2800" dirty="0" smtClean="0"/>
              <a:t>（</a:t>
            </a:r>
            <a:r>
              <a:rPr lang="en-US" sz="2800" dirty="0" smtClean="0"/>
              <a:t>4</a:t>
            </a:r>
            <a:r>
              <a:rPr lang="zh-CN" altLang="en-US" sz="2800" dirty="0" smtClean="0"/>
              <a:t>）培养幼儿对体育活动的兴趣是幼儿园体育活动的重要目标，幼儿园要根据幼儿的特点组织生动有趣、形式多样的体育活动，吸引幼儿主动参与。</a:t>
            </a:r>
          </a:p>
          <a:p>
            <a:endParaRPr lang="zh-CN" altLang="en-US" sz="2800" dirty="0" smtClean="0"/>
          </a:p>
          <a:p>
            <a:endParaRPr lang="zh-CN" altLang="en-US" sz="2800" dirty="0" smtClean="0"/>
          </a:p>
          <a:p>
            <a:endParaRPr lang="en-US" altLang="zh-CN" sz="2400" dirty="0" smtClean="0"/>
          </a:p>
          <a:p>
            <a:endParaRPr lang="zh-CN" altLang="en-US" sz="2400" b="1"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课题三  学前教育方针政策</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500034" y="857232"/>
            <a:ext cx="6786610" cy="89255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r>
              <a:rPr lang="zh-CN" altLang="en-US" sz="2800" dirty="0" smtClean="0">
                <a:ea typeface="黑体" pitchFamily="49" charset="-122"/>
              </a:rPr>
              <a:t>项目</a:t>
            </a:r>
            <a:r>
              <a:rPr lang="en-US" altLang="zh-CN" sz="2800" dirty="0" smtClean="0">
                <a:ea typeface="黑体" pitchFamily="49" charset="-122"/>
              </a:rPr>
              <a:t>1</a:t>
            </a:r>
            <a:r>
              <a:rPr lang="zh-CN" altLang="en-US" sz="2800" dirty="0" smtClean="0">
                <a:ea typeface="黑体" pitchFamily="49" charset="-122"/>
              </a:rPr>
              <a:t>   幼儿园教育指导纲要（试行）</a:t>
            </a:r>
            <a:endParaRPr lang="zh-CN" altLang="en-US" sz="2800"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285720" y="1428736"/>
            <a:ext cx="8643998" cy="6309420"/>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400" b="1" dirty="0"/>
              <a:t> </a:t>
            </a:r>
            <a:r>
              <a:rPr lang="zh-CN" altLang="en-US" sz="3200" b="1" dirty="0" smtClean="0"/>
              <a:t>（二）语言</a:t>
            </a:r>
            <a:endParaRPr lang="en-US" altLang="zh-CN" sz="3200" b="1" dirty="0" smtClean="0"/>
          </a:p>
          <a:p>
            <a:r>
              <a:rPr lang="en-US" altLang="zh-CN" sz="3200" b="1" dirty="0" smtClean="0"/>
              <a:t>1</a:t>
            </a:r>
            <a:r>
              <a:rPr lang="zh-CN" altLang="en-US" sz="3200" b="1" dirty="0" smtClean="0"/>
              <a:t>、目标</a:t>
            </a:r>
            <a:endParaRPr lang="en-US" altLang="zh-CN" sz="3200" b="1" dirty="0" smtClean="0"/>
          </a:p>
          <a:p>
            <a:r>
              <a:rPr lang="zh-CN" altLang="en-US" sz="3200" dirty="0" smtClean="0"/>
              <a:t>（</a:t>
            </a:r>
            <a:r>
              <a:rPr lang="en-US" sz="3200" dirty="0" smtClean="0"/>
              <a:t>1</a:t>
            </a:r>
            <a:r>
              <a:rPr lang="zh-CN" altLang="en-US" sz="3200" dirty="0" smtClean="0"/>
              <a:t>）乐意与人交谈，讲话礼貌；</a:t>
            </a:r>
          </a:p>
          <a:p>
            <a:r>
              <a:rPr lang="zh-CN" altLang="en-US" sz="3200" dirty="0" smtClean="0"/>
              <a:t>（</a:t>
            </a:r>
            <a:r>
              <a:rPr lang="en-US" sz="3200" dirty="0" smtClean="0"/>
              <a:t>2</a:t>
            </a:r>
            <a:r>
              <a:rPr lang="zh-CN" altLang="en-US" sz="3200" dirty="0" smtClean="0"/>
              <a:t>）注意倾听对方讲话，能理解日常用语；</a:t>
            </a:r>
          </a:p>
          <a:p>
            <a:r>
              <a:rPr lang="zh-CN" altLang="en-US" sz="3200" dirty="0" smtClean="0"/>
              <a:t>（</a:t>
            </a:r>
            <a:r>
              <a:rPr lang="en-US" sz="3200" dirty="0" smtClean="0"/>
              <a:t>3</a:t>
            </a:r>
            <a:r>
              <a:rPr lang="zh-CN" altLang="en-US" sz="3200" dirty="0" smtClean="0"/>
              <a:t>）能清楚地说出自己想说的事；</a:t>
            </a:r>
          </a:p>
          <a:p>
            <a:r>
              <a:rPr lang="zh-CN" altLang="en-US" sz="3200" dirty="0" smtClean="0"/>
              <a:t>（</a:t>
            </a:r>
            <a:r>
              <a:rPr lang="en-US" sz="3200" dirty="0" smtClean="0"/>
              <a:t>4</a:t>
            </a:r>
            <a:r>
              <a:rPr lang="zh-CN" altLang="en-US" sz="3200" dirty="0" smtClean="0"/>
              <a:t>）喜欢听故事、看图书；</a:t>
            </a:r>
          </a:p>
          <a:p>
            <a:r>
              <a:rPr lang="zh-CN" altLang="en-US" sz="3200" dirty="0" smtClean="0"/>
              <a:t>（</a:t>
            </a:r>
            <a:r>
              <a:rPr lang="en-US" sz="3200" dirty="0" smtClean="0"/>
              <a:t>5</a:t>
            </a:r>
            <a:r>
              <a:rPr lang="zh-CN" altLang="en-US" sz="3200" dirty="0" smtClean="0"/>
              <a:t>）能听懂和会说普通话。</a:t>
            </a:r>
            <a:endParaRPr lang="en-US" altLang="zh-CN" sz="3200" dirty="0" smtClean="0"/>
          </a:p>
          <a:p>
            <a:endParaRPr lang="zh-CN" altLang="en-US" sz="2800" b="1" dirty="0" smtClean="0"/>
          </a:p>
          <a:p>
            <a:endParaRPr lang="en-US" altLang="zh-CN" sz="2800" dirty="0" smtClean="0"/>
          </a:p>
          <a:p>
            <a:endParaRPr lang="zh-CN" altLang="en-US" sz="2400" dirty="0" smtClean="0"/>
          </a:p>
          <a:p>
            <a:endParaRPr lang="en-US" altLang="zh-CN" sz="2400" b="1" dirty="0" smtClean="0"/>
          </a:p>
          <a:p>
            <a:endParaRPr lang="zh-CN" altLang="en-US" sz="2800" dirty="0" smtClean="0"/>
          </a:p>
          <a:p>
            <a:endParaRPr lang="en-US" altLang="zh-CN" sz="2400" dirty="0" smtClean="0"/>
          </a:p>
          <a:p>
            <a:endParaRPr lang="zh-CN" altLang="en-US" sz="2400" b="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课题三  学前教育方针政策</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500034" y="857232"/>
            <a:ext cx="6786610" cy="89255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r>
              <a:rPr lang="zh-CN" altLang="en-US" sz="2800" dirty="0" smtClean="0">
                <a:ea typeface="黑体" pitchFamily="49" charset="-122"/>
              </a:rPr>
              <a:t>项目</a:t>
            </a:r>
            <a:r>
              <a:rPr lang="en-US" altLang="zh-CN" sz="2800" dirty="0" smtClean="0">
                <a:ea typeface="黑体" pitchFamily="49" charset="-122"/>
              </a:rPr>
              <a:t>1</a:t>
            </a:r>
            <a:r>
              <a:rPr lang="zh-CN" altLang="en-US" sz="2800" dirty="0" smtClean="0">
                <a:ea typeface="黑体" pitchFamily="49" charset="-122"/>
              </a:rPr>
              <a:t>   幼儿园教育指导纲要（试行）</a:t>
            </a:r>
            <a:endParaRPr lang="zh-CN" altLang="en-US" sz="2800"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285720" y="1428736"/>
            <a:ext cx="8643998" cy="5940088"/>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400" b="1" dirty="0"/>
              <a:t> </a:t>
            </a:r>
            <a:r>
              <a:rPr lang="zh-CN" altLang="en-US" sz="3200" b="1" dirty="0" smtClean="0"/>
              <a:t>（二）语言</a:t>
            </a:r>
            <a:endParaRPr lang="en-US" altLang="zh-CN" sz="3200" b="1" dirty="0" smtClean="0"/>
          </a:p>
          <a:p>
            <a:r>
              <a:rPr lang="en-US" altLang="zh-CN" sz="3200" b="1" dirty="0" smtClean="0"/>
              <a:t>2</a:t>
            </a:r>
            <a:r>
              <a:rPr lang="zh-CN" altLang="en-US" sz="3200" b="1" dirty="0" smtClean="0"/>
              <a:t>、内容与要求：</a:t>
            </a:r>
            <a:r>
              <a:rPr lang="en-US" altLang="zh-CN" sz="3200" b="1" dirty="0" smtClean="0">
                <a:latin typeface="+mn-ea"/>
              </a:rPr>
              <a:t> </a:t>
            </a:r>
          </a:p>
          <a:p>
            <a:r>
              <a:rPr lang="en-US" altLang="zh-CN" sz="3200" b="1" dirty="0" smtClean="0">
                <a:latin typeface="+mn-ea"/>
              </a:rPr>
              <a:t>   《</a:t>
            </a:r>
            <a:r>
              <a:rPr lang="zh-CN" altLang="en-US" sz="3200" b="1" dirty="0" smtClean="0">
                <a:latin typeface="+mn-ea"/>
              </a:rPr>
              <a:t>纲要</a:t>
            </a:r>
            <a:r>
              <a:rPr lang="en-US" altLang="zh-CN" sz="3200" b="1" dirty="0" smtClean="0">
                <a:latin typeface="+mn-ea"/>
              </a:rPr>
              <a:t>》</a:t>
            </a:r>
            <a:r>
              <a:rPr lang="zh-CN" altLang="en-US" sz="3200" b="1" dirty="0" smtClean="0">
                <a:latin typeface="+mn-ea"/>
              </a:rPr>
              <a:t>明确要求“创造一个自由、宽松的语言交往环境，支持、鼓励、吸引幼儿与教师、同伴或其他人交谈，体验语言交流的乐趣”。幼儿园语言教育的首要任务是帮助幼儿成为积极的语言运用者，在交往中逐渐学习理解和表达不同的意图倾向。</a:t>
            </a:r>
            <a:endParaRPr lang="en-US" altLang="zh-CN" sz="3200" dirty="0" smtClean="0"/>
          </a:p>
          <a:p>
            <a:endParaRPr lang="zh-CN" altLang="en-US" sz="2400" dirty="0" smtClean="0"/>
          </a:p>
          <a:p>
            <a:endParaRPr lang="en-US" altLang="zh-CN" sz="2400" b="1" dirty="0" smtClean="0"/>
          </a:p>
          <a:p>
            <a:endParaRPr lang="zh-CN" altLang="en-US" sz="2800" dirty="0" smtClean="0"/>
          </a:p>
          <a:p>
            <a:endParaRPr lang="en-US" altLang="zh-CN" sz="2400" dirty="0" smtClean="0"/>
          </a:p>
          <a:p>
            <a:endParaRPr lang="zh-CN" altLang="en-US" sz="2400" b="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课题三  学前教育方针政策</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500034" y="857232"/>
            <a:ext cx="6786610" cy="89255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endParaRPr lang="zh-CN" altLang="en-US" sz="2800"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0" y="857232"/>
            <a:ext cx="9144000" cy="680186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en-US" altLang="zh-CN" sz="2400" b="1" dirty="0" smtClean="0"/>
              <a:t>3</a:t>
            </a:r>
            <a:r>
              <a:rPr lang="zh-CN" altLang="en-US" sz="2400" b="1" dirty="0" smtClean="0"/>
              <a:t>、语言领域指导要点</a:t>
            </a:r>
            <a:endParaRPr lang="en-US" altLang="zh-CN" sz="2400" b="1" dirty="0" smtClean="0"/>
          </a:p>
          <a:p>
            <a:r>
              <a:rPr lang="zh-CN" altLang="en-US" sz="2400" dirty="0" smtClean="0"/>
              <a:t>（</a:t>
            </a:r>
            <a:r>
              <a:rPr lang="en-US" sz="2400" dirty="0" smtClean="0"/>
              <a:t>1</a:t>
            </a:r>
            <a:r>
              <a:rPr lang="zh-CN" altLang="en-US" sz="2400" dirty="0" smtClean="0"/>
              <a:t>）在幼儿语言运用与环境方面。语言能力是在运用的过程中发展起来的，发展幼儿语言的关键是要创设一个能使他们想说、敢说、喜欢说、有机会说并能得到积极应答的环境。</a:t>
            </a:r>
          </a:p>
          <a:p>
            <a:r>
              <a:rPr lang="zh-CN" altLang="en-US" sz="2400" dirty="0" smtClean="0"/>
              <a:t>（</a:t>
            </a:r>
            <a:r>
              <a:rPr lang="en-US" sz="2400" dirty="0" smtClean="0"/>
              <a:t>2</a:t>
            </a:r>
            <a:r>
              <a:rPr lang="zh-CN" altLang="en-US" sz="2400" dirty="0" smtClean="0"/>
              <a:t>）在发展语言的途径方面。幼儿语言发展与其情感、经验、思维、社会交往能力等方面的发展密切相关。要在丰富多彩的活动中去扩展幼儿的经验，提供促进语言发展的条件。</a:t>
            </a:r>
            <a:endParaRPr lang="en-US" altLang="zh-CN" sz="2400" dirty="0" smtClean="0"/>
          </a:p>
          <a:p>
            <a:r>
              <a:rPr lang="zh-CN" altLang="en-US" sz="2400" dirty="0" smtClean="0"/>
              <a:t>（</a:t>
            </a:r>
            <a:r>
              <a:rPr lang="en-US" sz="2400" dirty="0" smtClean="0"/>
              <a:t>3</a:t>
            </a:r>
            <a:r>
              <a:rPr lang="zh-CN" altLang="en-US" sz="2400" dirty="0" smtClean="0"/>
              <a:t>）注重幼儿语言学习的个别化特点。教师与幼儿的个别交流、幼儿之间的自由交谈等，对幼儿语言发展具有特殊意义。关注幼儿语言发展的个别差异，关注语言学习环境，强调幼儿语言运用，重视早期阅读教育，注重让幼儿在活动中发展语言，关注幼儿的语言能力的发展。</a:t>
            </a:r>
          </a:p>
          <a:p>
            <a:r>
              <a:rPr lang="zh-CN" altLang="en-US" sz="2400" dirty="0" smtClean="0"/>
              <a:t>（</a:t>
            </a:r>
            <a:r>
              <a:rPr lang="en-US" sz="2400" dirty="0" smtClean="0"/>
              <a:t>4</a:t>
            </a:r>
            <a:r>
              <a:rPr lang="zh-CN" altLang="en-US" sz="2400" dirty="0" smtClean="0"/>
              <a:t>）关注有语言障碍幼儿的教育，对有语言障碍的儿童要给予特别关注，要与家长密切配合，积极帮助他们提高语言能力。</a:t>
            </a:r>
          </a:p>
          <a:p>
            <a:endParaRPr lang="en-US" altLang="zh-CN" sz="2400" b="1" dirty="0" smtClean="0"/>
          </a:p>
          <a:p>
            <a:endParaRPr lang="zh-CN" altLang="en-US" sz="2800" dirty="0" smtClean="0"/>
          </a:p>
          <a:p>
            <a:endParaRPr lang="en-US" altLang="zh-CN" sz="2400" dirty="0" smtClean="0"/>
          </a:p>
          <a:p>
            <a:endParaRPr lang="zh-CN" altLang="en-US" sz="2400" b="1"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4284</TotalTime>
  <Words>5795</Words>
  <PresentationFormat>全屏显示(4:3)</PresentationFormat>
  <Paragraphs>441</Paragraphs>
  <Slides>49</Slides>
  <Notes>45</Notes>
  <HiddenSlides>0</HiddenSlides>
  <MMClips>0</MMClips>
  <ScaleCrop>false</ScaleCrop>
  <HeadingPairs>
    <vt:vector size="4" baseType="variant">
      <vt:variant>
        <vt:lpstr>主题</vt:lpstr>
      </vt:variant>
      <vt:variant>
        <vt:i4>1</vt:i4>
      </vt:variant>
      <vt:variant>
        <vt:lpstr>幻灯片标题</vt:lpstr>
      </vt:variant>
      <vt:variant>
        <vt:i4>49</vt:i4>
      </vt:variant>
    </vt:vector>
  </HeadingPairs>
  <TitlesOfParts>
    <vt:vector size="50"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cp:lastModifiedBy>user</cp:lastModifiedBy>
  <cp:revision>333</cp:revision>
  <dcterms:modified xsi:type="dcterms:W3CDTF">2018-08-03T14:55:25Z</dcterms:modified>
</cp:coreProperties>
</file>