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948" r:id="rId2"/>
    <p:sldId id="941" r:id="rId3"/>
    <p:sldId id="942" r:id="rId4"/>
    <p:sldId id="943" r:id="rId5"/>
    <p:sldId id="944" r:id="rId6"/>
    <p:sldId id="945" r:id="rId7"/>
    <p:sldId id="949" r:id="rId8"/>
    <p:sldId id="950" r:id="rId9"/>
    <p:sldId id="946" r:id="rId10"/>
    <p:sldId id="953" r:id="rId11"/>
    <p:sldId id="954" r:id="rId12"/>
    <p:sldId id="956" r:id="rId13"/>
    <p:sldId id="955" r:id="rId14"/>
    <p:sldId id="957" r:id="rId15"/>
    <p:sldId id="958" r:id="rId16"/>
    <p:sldId id="959" r:id="rId17"/>
    <p:sldId id="960" r:id="rId18"/>
    <p:sldId id="961" r:id="rId19"/>
    <p:sldId id="962" r:id="rId20"/>
    <p:sldId id="963" r:id="rId21"/>
    <p:sldId id="964" r:id="rId22"/>
    <p:sldId id="965" r:id="rId23"/>
    <p:sldId id="966" r:id="rId24"/>
    <p:sldId id="967" r:id="rId25"/>
    <p:sldId id="968"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471" autoAdjust="0"/>
    <p:restoredTop sz="94660"/>
  </p:normalViewPr>
  <p:slideViewPr>
    <p:cSldViewPr>
      <p:cViewPr varScale="1">
        <p:scale>
          <a:sx n="62" d="100"/>
          <a:sy n="62" d="100"/>
        </p:scale>
        <p:origin x="-136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74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949B6E-C7AE-47E5-8C7E-13E31419C36D}" type="datetimeFigureOut">
              <a:rPr lang="zh-CN" altLang="en-US" smtClean="0"/>
              <a:pPr/>
              <a:t>2018/8/4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841113-9B74-42A8-8328-28680150601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7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2018/8/4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847755"/>
          </a:xfrm>
          <a:prstGeom prst="rect">
            <a:avLst/>
          </a:prstGeom>
        </p:spPr>
        <p:txBody>
          <a:bodyPr wrap="square">
            <a:spAutoFit/>
          </a:bodyPr>
          <a:lstStyle/>
          <a:p>
            <a:pPr>
              <a:lnSpc>
                <a:spcPct val="150000"/>
              </a:lnSpc>
            </a:pPr>
            <a:r>
              <a:rPr lang="en-US" altLang="zh-CN" sz="2800" b="1" dirty="0" smtClean="0"/>
              <a:t>     </a:t>
            </a:r>
            <a:r>
              <a:rPr lang="zh-CN" altLang="en-US" sz="2800" b="1" dirty="0" smtClean="0"/>
              <a:t>                             </a:t>
            </a:r>
            <a:r>
              <a:rPr lang="en-US" altLang="zh-CN" sz="2800" b="1" dirty="0" smtClean="0"/>
              <a:t> </a:t>
            </a:r>
            <a:r>
              <a:rPr lang="zh-CN" altLang="en-US" sz="2800" b="1" dirty="0" smtClean="0"/>
              <a:t>项目</a:t>
            </a:r>
            <a:r>
              <a:rPr lang="en-US" altLang="zh-CN" sz="2800" b="1" dirty="0" smtClean="0"/>
              <a:t>1</a:t>
            </a:r>
            <a:r>
              <a:rPr lang="zh-CN" altLang="en-US" sz="2800" b="1" dirty="0" smtClean="0"/>
              <a:t>    幼儿的权利</a:t>
            </a:r>
            <a:endParaRPr lang="en-US" altLang="zh-CN" sz="2800" b="1" dirty="0" smtClean="0"/>
          </a:p>
          <a:p>
            <a:r>
              <a:rPr lang="zh-CN" altLang="en-US" sz="2400" b="1" dirty="0" smtClean="0"/>
              <a:t>一、生存权：</a:t>
            </a:r>
            <a:endParaRPr lang="en-US" altLang="zh-CN" sz="2400" b="1" dirty="0" smtClean="0"/>
          </a:p>
          <a:p>
            <a:r>
              <a:rPr lang="zh-CN" altLang="en-US" sz="2400" b="1" dirty="0" smtClean="0"/>
              <a:t>          </a:t>
            </a:r>
            <a:r>
              <a:rPr lang="zh-CN" altLang="en-US" sz="2800" dirty="0" smtClean="0"/>
              <a:t>生存权是首要的人权，是保护人的生命安全和维护生活保障的权利，是享有其他人权的基础。生存权包括</a:t>
            </a:r>
            <a:r>
              <a:rPr lang="zh-CN" altLang="en-US" sz="2800" dirty="0" smtClean="0">
                <a:solidFill>
                  <a:srgbClr val="FF0000"/>
                </a:solidFill>
              </a:rPr>
              <a:t>生命权、健康权和医疗保健获得权。</a:t>
            </a:r>
          </a:p>
          <a:p>
            <a:r>
              <a:rPr lang="en-US" sz="2800" dirty="0" smtClean="0"/>
              <a:t>    </a:t>
            </a:r>
            <a:r>
              <a:rPr lang="zh-CN" altLang="en-US" sz="2800" dirty="0" smtClean="0"/>
              <a:t>幼儿出生后就获得了</a:t>
            </a:r>
            <a:r>
              <a:rPr lang="zh-CN" altLang="en-US" sz="2800" dirty="0" smtClean="0">
                <a:solidFill>
                  <a:srgbClr val="FF0000"/>
                </a:solidFill>
              </a:rPr>
              <a:t>生命权</a:t>
            </a:r>
            <a:r>
              <a:rPr lang="zh-CN" altLang="en-US" sz="2800" dirty="0" smtClean="0"/>
              <a:t>，享有生命安全不受非法侵害的权利和受特殊保护的权利，以及接受可达到的最高标准的医疗保健服务的权利。</a:t>
            </a:r>
            <a:r>
              <a:rPr lang="zh-CN" altLang="en-US" sz="2800" dirty="0" smtClean="0">
                <a:solidFill>
                  <a:srgbClr val="FF0000"/>
                </a:solidFill>
              </a:rPr>
              <a:t>健康权</a:t>
            </a:r>
            <a:r>
              <a:rPr lang="zh-CN" altLang="en-US" sz="2800" dirty="0" smtClean="0"/>
              <a:t>指政府必须创造条件使人人能够尽可能健康。这些条件包括确保获得卫生服务，健康和安全的工作条件，适足的住房和有营养的食物。</a:t>
            </a:r>
            <a:r>
              <a:rPr lang="zh-CN" altLang="en-US" sz="2800" dirty="0" smtClean="0">
                <a:solidFill>
                  <a:srgbClr val="FF0000"/>
                </a:solidFill>
              </a:rPr>
              <a:t>健康权不是指身体健康的权利。</a:t>
            </a:r>
            <a:r>
              <a:rPr lang="zh-CN" altLang="en-US" sz="2800" dirty="0" smtClean="0"/>
              <a:t>为了使幼儿的生存权得到保护，我国从法律的角度作了规定：每个幼儿均有固有的生存权。国家应最大限度地确保幼儿的生存与发展。</a:t>
            </a:r>
            <a:endParaRPr lang="zh-CN" altLang="en-US" sz="2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6124754"/>
          </a:xfrm>
          <a:prstGeom prst="rect">
            <a:avLst/>
          </a:prstGeom>
        </p:spPr>
        <p:txBody>
          <a:bodyPr wrap="square">
            <a:spAutoFit/>
          </a:bodyPr>
          <a:lstStyle/>
          <a:p>
            <a:pPr>
              <a:lnSpc>
                <a:spcPct val="150000"/>
              </a:lnSpc>
            </a:pPr>
            <a:r>
              <a:rPr lang="en-US" altLang="zh-CN" sz="3200" b="1" dirty="0" smtClean="0"/>
              <a:t>      </a:t>
            </a:r>
            <a:r>
              <a:rPr lang="zh-CN" altLang="en-US" sz="3200" b="1" dirty="0" smtClean="0"/>
              <a:t>项目</a:t>
            </a:r>
            <a:r>
              <a:rPr lang="en-US" altLang="zh-CN" sz="3200" b="1" dirty="0" smtClean="0"/>
              <a:t>2</a:t>
            </a:r>
            <a:r>
              <a:rPr lang="zh-CN" altLang="en-US" sz="3200" b="1" dirty="0" smtClean="0"/>
              <a:t>   幼儿的保护</a:t>
            </a:r>
            <a:endParaRPr lang="en-US" altLang="zh-CN" sz="3200" b="1" dirty="0" smtClean="0"/>
          </a:p>
          <a:p>
            <a:pPr>
              <a:lnSpc>
                <a:spcPct val="150000"/>
              </a:lnSpc>
            </a:pPr>
            <a:r>
              <a:rPr lang="zh-CN" altLang="en-US" sz="3200" b="1" dirty="0" smtClean="0"/>
              <a:t>二、学校保护</a:t>
            </a:r>
            <a:endParaRPr lang="en-US" altLang="zh-CN" sz="3200" b="1" dirty="0" smtClean="0"/>
          </a:p>
          <a:p>
            <a:r>
              <a:rPr lang="zh-CN" altLang="en-US" sz="2800" b="1" dirty="0" smtClean="0"/>
              <a:t>（二）基本内容</a:t>
            </a:r>
            <a:endParaRPr lang="en-US" altLang="zh-CN" sz="2800" b="1" dirty="0" smtClean="0"/>
          </a:p>
          <a:p>
            <a:r>
              <a:rPr lang="zh-CN" altLang="en-US" sz="2800" b="1" dirty="0" smtClean="0"/>
              <a:t>         </a:t>
            </a:r>
            <a:r>
              <a:rPr lang="zh-CN" altLang="en-US" sz="2800" dirty="0" smtClean="0"/>
              <a:t>学校保护是未成年人保护的重要方面。</a:t>
            </a:r>
            <a:r>
              <a:rPr lang="en-US" altLang="zh-CN" sz="2800" dirty="0" smtClean="0"/>
              <a:t>《</a:t>
            </a:r>
            <a:r>
              <a:rPr lang="zh-CN" altLang="en-US" sz="2800" dirty="0" smtClean="0"/>
              <a:t>未成年人保护法</a:t>
            </a:r>
            <a:r>
              <a:rPr lang="en-US" altLang="zh-CN" sz="2800" dirty="0" smtClean="0"/>
              <a:t>》</a:t>
            </a:r>
            <a:r>
              <a:rPr lang="zh-CN" altLang="en-US" sz="2800" dirty="0" smtClean="0"/>
              <a:t>对学校保护提出了明确的要求：</a:t>
            </a:r>
          </a:p>
          <a:p>
            <a:r>
              <a:rPr lang="en-US" sz="2800" dirty="0" smtClean="0"/>
              <a:t>  1</a:t>
            </a:r>
            <a:r>
              <a:rPr lang="zh-CN" altLang="en-US" sz="2800" dirty="0" smtClean="0"/>
              <a:t>、全面贯彻国家的教育方针，为社会培养各种人才</a:t>
            </a:r>
          </a:p>
          <a:p>
            <a:r>
              <a:rPr lang="en-US" sz="2800" dirty="0" smtClean="0"/>
              <a:t>    </a:t>
            </a:r>
            <a:r>
              <a:rPr lang="zh-CN" altLang="en-US" sz="2800" dirty="0" smtClean="0"/>
              <a:t>教育方针是对未成年人实施学校保护的基本依据。全面贯彻国家的教育方针，对未成年人进行德育、智育、体育等，是学校保护的首要任务。全面贯彻教育方针，在当前特别要反对应试教育，加强素质教育。</a:t>
            </a:r>
            <a:endParaRPr lang="en-US" altLang="zh-CN" sz="2800" b="1" dirty="0" smtClean="0"/>
          </a:p>
          <a:p>
            <a:pPr>
              <a:lnSpc>
                <a:spcPct val="150000"/>
              </a:lnSpc>
            </a:pPr>
            <a:endParaRPr lang="zh-CN" altLang="en-US" sz="2400" b="1" dirty="0" smtClean="0"/>
          </a:p>
          <a:p>
            <a:pPr>
              <a:lnSpc>
                <a:spcPct val="150000"/>
              </a:lnSpc>
            </a:pPr>
            <a:endParaRPr lang="en-US" altLang="zh-CN" sz="2400" b="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016758"/>
          </a:xfrm>
          <a:prstGeom prst="rect">
            <a:avLst/>
          </a:prstGeom>
        </p:spPr>
        <p:txBody>
          <a:bodyPr wrap="square">
            <a:spAutoFit/>
          </a:bodyPr>
          <a:lstStyle/>
          <a:p>
            <a:pPr>
              <a:lnSpc>
                <a:spcPct val="150000"/>
              </a:lnSpc>
            </a:pPr>
            <a:r>
              <a:rPr lang="en-US" altLang="zh-CN" sz="3200" b="1" dirty="0" smtClean="0"/>
              <a:t>      </a:t>
            </a:r>
            <a:r>
              <a:rPr lang="zh-CN" altLang="en-US" sz="3200" b="1" dirty="0" smtClean="0"/>
              <a:t>项目</a:t>
            </a:r>
            <a:r>
              <a:rPr lang="en-US" altLang="zh-CN" sz="3200" b="1" dirty="0" smtClean="0"/>
              <a:t>2</a:t>
            </a:r>
            <a:r>
              <a:rPr lang="zh-CN" altLang="en-US" sz="3200" b="1" dirty="0" smtClean="0"/>
              <a:t>   幼儿的保护</a:t>
            </a:r>
            <a:endParaRPr lang="en-US" altLang="zh-CN" sz="3200" b="1" dirty="0" smtClean="0"/>
          </a:p>
          <a:p>
            <a:pPr>
              <a:lnSpc>
                <a:spcPct val="150000"/>
              </a:lnSpc>
            </a:pPr>
            <a:r>
              <a:rPr lang="zh-CN" altLang="en-US" sz="3200" b="1" dirty="0" smtClean="0"/>
              <a:t>二、学校保护</a:t>
            </a:r>
            <a:endParaRPr lang="en-US" altLang="zh-CN" sz="3200" b="1" dirty="0" smtClean="0"/>
          </a:p>
          <a:p>
            <a:r>
              <a:rPr lang="zh-CN" altLang="en-US" sz="2800" b="1" dirty="0" smtClean="0"/>
              <a:t>（二）基本内容</a:t>
            </a:r>
            <a:endParaRPr lang="en-US" altLang="zh-CN" sz="2800" b="1" dirty="0" smtClean="0"/>
          </a:p>
          <a:p>
            <a:r>
              <a:rPr lang="en-US" sz="2800" dirty="0" smtClean="0"/>
              <a:t>2</a:t>
            </a:r>
            <a:r>
              <a:rPr lang="zh-CN" altLang="en-US" sz="2800" dirty="0" smtClean="0"/>
              <a:t>、关心、爱护、尊重学生</a:t>
            </a:r>
          </a:p>
          <a:p>
            <a:r>
              <a:rPr lang="en-US" sz="2800" dirty="0" smtClean="0"/>
              <a:t>   </a:t>
            </a:r>
            <a:r>
              <a:rPr lang="zh-CN" altLang="en-US" sz="2800" dirty="0" smtClean="0"/>
              <a:t>  </a:t>
            </a:r>
            <a:r>
              <a:rPr lang="en-US" sz="2800" dirty="0" smtClean="0"/>
              <a:t> </a:t>
            </a:r>
            <a:r>
              <a:rPr lang="zh-CN" altLang="en-US" sz="2800" dirty="0" smtClean="0"/>
              <a:t>学校要关心、爱护学生，尊重学生人格尊严，不得对学生实施体罚、变相体罚或者其他侮辱学生人格尊严的行为。这里面包括两层含义：</a:t>
            </a:r>
            <a:endParaRPr lang="en-US" altLang="zh-CN" sz="2800" dirty="0" smtClean="0"/>
          </a:p>
          <a:p>
            <a:r>
              <a:rPr lang="zh-CN" altLang="en-US" sz="2800" dirty="0" smtClean="0"/>
              <a:t>（</a:t>
            </a:r>
            <a:r>
              <a:rPr lang="en-US" altLang="zh-CN" sz="2800" dirty="0" smtClean="0"/>
              <a:t>1</a:t>
            </a:r>
            <a:r>
              <a:rPr lang="zh-CN" altLang="en-US" sz="2800" dirty="0" smtClean="0"/>
              <a:t>）关心、爱护学生。这是学校教师的天职。不仅要关心、爱护品学兼优的学生，对品行有缺点、学习有困难的学生也应耐心教育、帮助，不得歧视。</a:t>
            </a:r>
            <a:endParaRPr lang="en-US" altLang="zh-CN" sz="2400" b="1"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7109639"/>
          </a:xfrm>
          <a:prstGeom prst="rect">
            <a:avLst/>
          </a:prstGeom>
        </p:spPr>
        <p:txBody>
          <a:bodyPr wrap="square">
            <a:spAutoFit/>
          </a:bodyPr>
          <a:lstStyle/>
          <a:p>
            <a:pPr>
              <a:lnSpc>
                <a:spcPct val="150000"/>
              </a:lnSpc>
            </a:pPr>
            <a:r>
              <a:rPr lang="en-US" altLang="zh-CN" sz="28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二、学校保护</a:t>
            </a:r>
            <a:endParaRPr lang="en-US" altLang="zh-CN" sz="2800" b="1" dirty="0" smtClean="0"/>
          </a:p>
          <a:p>
            <a:r>
              <a:rPr lang="zh-CN" altLang="en-US" sz="2800" b="1" dirty="0" smtClean="0"/>
              <a:t>（二）基本内容</a:t>
            </a:r>
            <a:endParaRPr lang="en-US" altLang="zh-CN" sz="2800" b="1" dirty="0" smtClean="0"/>
          </a:p>
          <a:p>
            <a:r>
              <a:rPr lang="en-US" sz="2800" dirty="0" smtClean="0"/>
              <a:t>2</a:t>
            </a:r>
            <a:r>
              <a:rPr lang="zh-CN" altLang="en-US" sz="2800" dirty="0" smtClean="0"/>
              <a:t>、关心、爱护、尊重学生</a:t>
            </a:r>
            <a:endParaRPr lang="en-US" altLang="zh-CN" sz="2800" dirty="0" smtClean="0"/>
          </a:p>
          <a:p>
            <a:r>
              <a:rPr lang="zh-CN" altLang="en-US" sz="2800" dirty="0" smtClean="0"/>
              <a:t>（</a:t>
            </a:r>
            <a:r>
              <a:rPr lang="en-US" altLang="zh-CN" sz="2800" dirty="0" smtClean="0"/>
              <a:t>2</a:t>
            </a:r>
            <a:r>
              <a:rPr lang="zh-CN" altLang="en-US" sz="2800" dirty="0" smtClean="0"/>
              <a:t>）尊重学生的人格尊严。未成年人的人格尊严往往因为他仍的弱小无知而被忽视。在学校，侵犯未成年人人格尊严比较突出的表现是体罚或变相体罚，国家教育行政部门曾多次发出通知，严禁对学生进行体罚或变相体罚。现在又通过立法，把不得对未成年学生和儿童实施体罚、变相体罚和其他侮辱人格尊严的行为规定为教师应当履行的法律义务，同时对违反这一规定的行为还规定了相应的法律责任。这对保护未成年学生的人格尊严是一个有力的法律保障。</a:t>
            </a:r>
          </a:p>
          <a:p>
            <a:r>
              <a:rPr lang="zh-CN" altLang="en-US" sz="2800" b="1" dirty="0" smtClean="0"/>
              <a:t>         </a:t>
            </a:r>
            <a:endParaRPr lang="zh-CN" altLang="en-US" sz="2400" b="1" dirty="0" smtClean="0"/>
          </a:p>
          <a:p>
            <a:pPr>
              <a:lnSpc>
                <a:spcPct val="150000"/>
              </a:lnSpc>
            </a:pPr>
            <a:endParaRPr lang="en-US" altLang="zh-CN" sz="2400" b="1"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570756"/>
          </a:xfrm>
          <a:prstGeom prst="rect">
            <a:avLst/>
          </a:prstGeom>
        </p:spPr>
        <p:txBody>
          <a:bodyPr wrap="square">
            <a:spAutoFit/>
          </a:bodyPr>
          <a:lstStyle/>
          <a:p>
            <a:pPr>
              <a:lnSpc>
                <a:spcPct val="150000"/>
              </a:lnSpc>
            </a:pPr>
            <a:r>
              <a:rPr lang="en-US" altLang="zh-CN" sz="3200" b="1" dirty="0" smtClean="0"/>
              <a:t>      </a:t>
            </a:r>
            <a:r>
              <a:rPr lang="zh-CN" altLang="en-US" sz="3200" b="1" dirty="0" smtClean="0"/>
              <a:t>项目</a:t>
            </a:r>
            <a:r>
              <a:rPr lang="en-US" altLang="zh-CN" sz="3200" b="1" dirty="0" smtClean="0"/>
              <a:t>2</a:t>
            </a:r>
            <a:r>
              <a:rPr lang="zh-CN" altLang="en-US" sz="3200" b="1" dirty="0" smtClean="0"/>
              <a:t>   幼儿的保护</a:t>
            </a:r>
            <a:endParaRPr lang="en-US" altLang="zh-CN" sz="3200" b="1" dirty="0" smtClean="0"/>
          </a:p>
          <a:p>
            <a:pPr>
              <a:lnSpc>
                <a:spcPct val="150000"/>
              </a:lnSpc>
            </a:pPr>
            <a:r>
              <a:rPr lang="zh-CN" altLang="en-US" sz="3200" b="1" dirty="0" smtClean="0"/>
              <a:t>二、学校保护</a:t>
            </a:r>
            <a:endParaRPr lang="en-US" altLang="zh-CN" sz="3200" b="1" dirty="0" smtClean="0"/>
          </a:p>
          <a:p>
            <a:r>
              <a:rPr lang="zh-CN" altLang="en-US" sz="2800" b="1" dirty="0" smtClean="0"/>
              <a:t>（二）基本内容</a:t>
            </a:r>
            <a:endParaRPr lang="en-US" altLang="zh-CN" sz="2800" b="1" dirty="0" smtClean="0"/>
          </a:p>
          <a:p>
            <a:r>
              <a:rPr lang="en-US" altLang="zh-CN" sz="2800" dirty="0" smtClean="0"/>
              <a:t>3</a:t>
            </a:r>
            <a:r>
              <a:rPr lang="zh-CN" altLang="en-US" sz="2800" dirty="0" smtClean="0"/>
              <a:t>、保护未成年学生的人身安全和健康</a:t>
            </a:r>
          </a:p>
          <a:p>
            <a:r>
              <a:rPr lang="en-US" sz="2800" dirty="0" smtClean="0"/>
              <a:t>    </a:t>
            </a:r>
            <a:r>
              <a:rPr lang="zh-CN" altLang="en-US" sz="2800" dirty="0" smtClean="0"/>
              <a:t>学校保护未成年学生的人身安全和健康的具体要求包括：</a:t>
            </a:r>
            <a:endParaRPr lang="en-US" altLang="zh-CN" sz="2800" dirty="0" smtClean="0"/>
          </a:p>
          <a:p>
            <a:r>
              <a:rPr lang="zh-CN" altLang="en-US" sz="2800" dirty="0" smtClean="0"/>
              <a:t>（</a:t>
            </a:r>
            <a:r>
              <a:rPr lang="en-US" altLang="zh-CN" sz="2800" dirty="0" smtClean="0"/>
              <a:t>1</a:t>
            </a:r>
            <a:r>
              <a:rPr lang="zh-CN" altLang="en-US" sz="2800" dirty="0" smtClean="0"/>
              <a:t>）学校不得使未成年学生在危及人身安全、健康的校舍和其他教学设施中活动；</a:t>
            </a:r>
            <a:endParaRPr lang="en-US" altLang="zh-CN" sz="2800" dirty="0" smtClean="0"/>
          </a:p>
          <a:p>
            <a:r>
              <a:rPr lang="zh-CN" altLang="en-US" sz="2800" dirty="0" smtClean="0"/>
              <a:t>（</a:t>
            </a:r>
            <a:r>
              <a:rPr lang="en-US" altLang="zh-CN" sz="2800" dirty="0" smtClean="0"/>
              <a:t>2</a:t>
            </a:r>
            <a:r>
              <a:rPr lang="zh-CN" altLang="en-US" sz="2800" dirty="0" smtClean="0"/>
              <a:t>）组织未成年学生进行集体活动，应当有利于他们健康成长，要防止发生人身安全事故。</a:t>
            </a:r>
          </a:p>
          <a:p>
            <a:endParaRPr lang="zh-CN" altLang="en-US" sz="2800" b="1" dirty="0" smtClean="0"/>
          </a:p>
          <a:p>
            <a:pPr>
              <a:lnSpc>
                <a:spcPct val="150000"/>
              </a:lnSpc>
            </a:pPr>
            <a:endParaRPr lang="en-US" altLang="zh-CN" sz="2400" b="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6555641"/>
          </a:xfrm>
          <a:prstGeom prst="rect">
            <a:avLst/>
          </a:prstGeom>
        </p:spPr>
        <p:txBody>
          <a:bodyPr wrap="square">
            <a:spAutoFit/>
          </a:bodyPr>
          <a:lstStyle/>
          <a:p>
            <a:pPr>
              <a:lnSpc>
                <a:spcPct val="150000"/>
              </a:lnSpc>
            </a:pPr>
            <a:r>
              <a:rPr lang="en-US" altLang="zh-CN" sz="3200" b="1" dirty="0" smtClean="0"/>
              <a:t>      </a:t>
            </a:r>
            <a:r>
              <a:rPr lang="zh-CN" altLang="en-US" sz="3200" b="1" dirty="0" smtClean="0"/>
              <a:t>项目</a:t>
            </a:r>
            <a:r>
              <a:rPr lang="en-US" altLang="zh-CN" sz="3200" b="1" dirty="0" smtClean="0"/>
              <a:t>2</a:t>
            </a:r>
            <a:r>
              <a:rPr lang="zh-CN" altLang="en-US" sz="3200" b="1" dirty="0" smtClean="0"/>
              <a:t>   幼儿的保护</a:t>
            </a:r>
            <a:endParaRPr lang="en-US" altLang="zh-CN" sz="3200" b="1" dirty="0" smtClean="0"/>
          </a:p>
          <a:p>
            <a:pPr>
              <a:lnSpc>
                <a:spcPct val="150000"/>
              </a:lnSpc>
            </a:pPr>
            <a:r>
              <a:rPr lang="zh-CN" altLang="en-US" sz="3200" b="1" dirty="0" smtClean="0"/>
              <a:t>二、学校保护</a:t>
            </a:r>
            <a:endParaRPr lang="en-US" altLang="zh-CN" sz="3200" b="1" dirty="0" smtClean="0"/>
          </a:p>
          <a:p>
            <a:r>
              <a:rPr lang="zh-CN" altLang="en-US" sz="2800" b="1" dirty="0" smtClean="0"/>
              <a:t>（二）基本内容</a:t>
            </a:r>
            <a:endParaRPr lang="en-US" altLang="zh-CN" sz="2800" b="1" dirty="0" smtClean="0"/>
          </a:p>
          <a:p>
            <a:r>
              <a:rPr lang="en-US" sz="2800" dirty="0" smtClean="0"/>
              <a:t>4</a:t>
            </a:r>
            <a:r>
              <a:rPr lang="zh-CN" altLang="en-US" sz="2800" dirty="0" smtClean="0"/>
              <a:t>、工读学校要以思想教育为首要任务</a:t>
            </a:r>
          </a:p>
          <a:p>
            <a:r>
              <a:rPr lang="en-US" sz="2800" dirty="0" smtClean="0"/>
              <a:t> </a:t>
            </a:r>
            <a:r>
              <a:rPr lang="zh-CN" altLang="en-US" sz="2800" dirty="0" smtClean="0"/>
              <a:t>      工读学校作为教育挽救有违法或轻微犯罪行为的未成年学生的学校，应当把转变学生的思想作为首要任务，同时对其进行科学文化知识教育、劳动技术教育和技能教育，要坚持正面教育为主的原则，关心、爱护、尊重学生，不得歧视、厌弃学生。工读学校的学生在学习期间，学校对考核合格者，应准予结业。工读学生毕业后，在升学、就业等方面不受歧视，应当受到平等对待。</a:t>
            </a:r>
            <a:endParaRPr lang="en-US" altLang="zh-CN" sz="2800" b="1" dirty="0" smtClean="0"/>
          </a:p>
          <a:p>
            <a:pPr>
              <a:lnSpc>
                <a:spcPct val="150000"/>
              </a:lnSpc>
            </a:pPr>
            <a:endParaRPr lang="zh-CN" altLang="en-US" sz="2400" b="1" dirty="0" smtClean="0"/>
          </a:p>
          <a:p>
            <a:pPr>
              <a:lnSpc>
                <a:spcPct val="150000"/>
              </a:lnSpc>
            </a:pPr>
            <a:endParaRPr lang="en-US" altLang="zh-CN" sz="2400" b="1"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3108543"/>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三、社会保护</a:t>
            </a:r>
            <a:endParaRPr lang="en-US" altLang="zh-CN" sz="2800" b="1" dirty="0" smtClean="0"/>
          </a:p>
          <a:p>
            <a:r>
              <a:rPr lang="zh-CN" altLang="en-US" sz="2800" b="1" dirty="0" smtClean="0"/>
              <a:t>（一）基本概念</a:t>
            </a:r>
            <a:r>
              <a:rPr lang="zh-CN" altLang="en-US" sz="2800" dirty="0" smtClean="0"/>
              <a:t> </a:t>
            </a:r>
            <a:endParaRPr lang="en-US" altLang="zh-CN" sz="2800" dirty="0" smtClean="0"/>
          </a:p>
          <a:p>
            <a:r>
              <a:rPr lang="zh-CN" altLang="en-US" sz="2800" dirty="0" smtClean="0"/>
              <a:t>社会保护是指在社会生活环境中对未成年人实施的保护。未成年人保护工作是一项系统工程，它不仅涉及家庭、学校，更涉及社会这一大环境。</a:t>
            </a:r>
            <a:endParaRPr lang="en-US" altLang="zh-CN" sz="28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4401205"/>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三、社会保护</a:t>
            </a:r>
            <a:endParaRPr lang="en-US" altLang="zh-CN" sz="2800" b="1" dirty="0" smtClean="0"/>
          </a:p>
          <a:p>
            <a:r>
              <a:rPr lang="zh-CN" altLang="en-US" sz="2800" b="1" dirty="0" smtClean="0"/>
              <a:t>（二）基本内容</a:t>
            </a:r>
            <a:endParaRPr lang="en-US" altLang="zh-CN" sz="2800" b="1" dirty="0" smtClean="0"/>
          </a:p>
          <a:p>
            <a:r>
              <a:rPr lang="en-US" altLang="zh-CN" sz="2800" b="1" dirty="0" smtClean="0"/>
              <a:t>1</a:t>
            </a:r>
            <a:r>
              <a:rPr lang="zh-CN" altLang="en-US" sz="2800" b="1" dirty="0" smtClean="0"/>
              <a:t>、</a:t>
            </a:r>
            <a:r>
              <a:rPr lang="zh-CN" altLang="en-US" sz="2800" dirty="0" smtClean="0"/>
              <a:t>各种社会团体、企业事业单位及公民个人，要开展有益于未成年人身心健康的各种社会活动，并引导未成年人积极参加。博物馆、纪念馆、科技馆、文化馆、影剧院、体育馆、动物园、公园等场所，应当对未成年学生优惠开放。营业性舞厅等不适宜未成年人活动的场所，有关主管部门和经营者应当采取措施，不得允许未成年人进入。</a:t>
            </a:r>
            <a:endParaRPr lang="en-US" altLang="zh-CN" sz="28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262979"/>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三、社会保护</a:t>
            </a:r>
            <a:endParaRPr lang="en-US" altLang="zh-CN" sz="2800" b="1" dirty="0" smtClean="0"/>
          </a:p>
          <a:p>
            <a:r>
              <a:rPr lang="zh-CN" altLang="en-US" sz="2800" b="1" dirty="0" smtClean="0"/>
              <a:t>（二）基本内容</a:t>
            </a:r>
            <a:endParaRPr lang="en-US" altLang="zh-CN" sz="2800" b="1" dirty="0" smtClean="0"/>
          </a:p>
          <a:p>
            <a:r>
              <a:rPr lang="en-US" altLang="zh-CN" sz="2800" b="1" dirty="0" smtClean="0"/>
              <a:t>2</a:t>
            </a:r>
            <a:r>
              <a:rPr lang="zh-CN" altLang="en-US" sz="2800" b="1" dirty="0" smtClean="0"/>
              <a:t>、</a:t>
            </a:r>
            <a:r>
              <a:rPr lang="zh-CN" altLang="en-US" sz="2800" dirty="0" smtClean="0"/>
              <a:t>书籍、音像制品是社会对未成年人产生影响的极其重要的一个方面。为此，</a:t>
            </a:r>
            <a:r>
              <a:rPr lang="en-US" altLang="zh-CN" sz="2800" dirty="0" smtClean="0"/>
              <a:t>《</a:t>
            </a:r>
            <a:r>
              <a:rPr lang="zh-CN" altLang="en-US" sz="2800" dirty="0" smtClean="0"/>
              <a:t>未成年人保护法</a:t>
            </a:r>
            <a:r>
              <a:rPr lang="en-US" altLang="zh-CN" sz="2800" dirty="0" smtClean="0"/>
              <a:t>》</a:t>
            </a:r>
            <a:r>
              <a:rPr lang="zh-CN" altLang="en-US" sz="2800" dirty="0" smtClean="0"/>
              <a:t>规定：“国家鼓励新闻、出版、信息产业、广播、电影、电视、文艺等单位和作家、艺术家、科学家以及其他公民，创作或者提供有利于未成年人健康成长的作品。 “禁止任何组织、个人制作或向未成年人出售、出租或者以其他方式传播淫秽、暴力、凶杀、恐怖、赌博等毒害未成年人的图书、报刊、音像制品、电子出版物以及网络信息等。”</a:t>
            </a:r>
            <a:endParaRPr lang="en-US" altLang="zh-CN" sz="28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940088"/>
          </a:xfrm>
          <a:prstGeom prst="rect">
            <a:avLst/>
          </a:prstGeom>
        </p:spPr>
        <p:txBody>
          <a:bodyPr wrap="square">
            <a:spAutoFit/>
          </a:bodyPr>
          <a:lstStyle/>
          <a:p>
            <a:pPr>
              <a:lnSpc>
                <a:spcPct val="150000"/>
              </a:lnSpc>
            </a:pPr>
            <a:r>
              <a:rPr lang="en-US" altLang="zh-CN" sz="28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三、社会保护</a:t>
            </a:r>
            <a:endParaRPr lang="en-US" altLang="zh-CN" sz="2800" b="1" dirty="0" smtClean="0"/>
          </a:p>
          <a:p>
            <a:r>
              <a:rPr lang="zh-CN" altLang="en-US" sz="2800" b="1" dirty="0" smtClean="0"/>
              <a:t>（二）基本内容</a:t>
            </a:r>
            <a:endParaRPr lang="en-US" altLang="zh-CN" sz="2800" b="1" dirty="0" smtClean="0"/>
          </a:p>
          <a:p>
            <a:r>
              <a:rPr lang="en-US" altLang="zh-CN" sz="2800" b="1" dirty="0" smtClean="0"/>
              <a:t>3</a:t>
            </a:r>
            <a:r>
              <a:rPr lang="zh-CN" altLang="en-US" sz="2800" b="1" dirty="0" smtClean="0"/>
              <a:t>、</a:t>
            </a:r>
            <a:r>
              <a:rPr lang="zh-CN" altLang="en-US" sz="2400" dirty="0" smtClean="0"/>
              <a:t>儿童食品、玩具、用具和娱乐设施，不得有害于儿童的安全和健康；任何组织和个人不得招用未满</a:t>
            </a:r>
            <a:r>
              <a:rPr lang="en-US" sz="2400" dirty="0" smtClean="0"/>
              <a:t>16</a:t>
            </a:r>
            <a:r>
              <a:rPr lang="zh-CN" altLang="en-US" sz="2400" dirty="0" smtClean="0"/>
              <a:t>周岁的未成年人，对依照国家有关规定招收已满</a:t>
            </a:r>
            <a:r>
              <a:rPr lang="en-US" sz="2400" dirty="0" smtClean="0"/>
              <a:t>16</a:t>
            </a:r>
            <a:r>
              <a:rPr lang="zh-CN" altLang="en-US" sz="2400" dirty="0" smtClean="0"/>
              <a:t>周岁未满</a:t>
            </a:r>
            <a:r>
              <a:rPr lang="en-US" sz="2400" dirty="0" smtClean="0"/>
              <a:t>18</a:t>
            </a:r>
            <a:r>
              <a:rPr lang="zh-CN" altLang="en-US" sz="2400" dirty="0" smtClean="0"/>
              <a:t>周岁的未成年人的，应当在工种、劳动时间、劳动强度和保护措施等方面执行国家有关规定，不得安排其从事过重、有毒、有害的劳动或者危险作业；卫生部门应当为未成年人提供必要的卫生保健条件，做好预防疾病工作，加强对传染病防治工作的监督管理和对托儿所、幼儿园卫生保健的业务指导；对流浪乞讨或者离家出走的未成年人，民政部门或者其他有关部门应当负责交送其父母或者监护人，或交由儿童福利机构收容抚养；任何人不得在中小学、幼儿园、托儿所的教室、寝室、活动室和其他未成年人集中活动的室内吸烟等。</a:t>
            </a:r>
            <a:endParaRPr lang="en-US" altLang="zh-CN" sz="24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693866"/>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三、社会保护</a:t>
            </a:r>
            <a:endParaRPr lang="en-US" altLang="zh-CN" sz="2800" b="1" dirty="0" smtClean="0"/>
          </a:p>
          <a:p>
            <a:r>
              <a:rPr lang="zh-CN" altLang="en-US" sz="2800" b="1" dirty="0" smtClean="0"/>
              <a:t>（二）基本内容</a:t>
            </a:r>
            <a:endParaRPr lang="en-US" altLang="zh-CN" sz="2800" b="1" dirty="0" smtClean="0"/>
          </a:p>
          <a:p>
            <a:r>
              <a:rPr lang="en-US" altLang="zh-CN" sz="2800" b="1" dirty="0" smtClean="0"/>
              <a:t>4</a:t>
            </a:r>
            <a:r>
              <a:rPr lang="zh-CN" altLang="en-US" sz="2800" b="1" dirty="0" smtClean="0"/>
              <a:t>、</a:t>
            </a:r>
            <a:r>
              <a:rPr lang="en-US" sz="2800" dirty="0" smtClean="0"/>
              <a:t> </a:t>
            </a:r>
            <a:r>
              <a:rPr lang="zh-CN" altLang="en-US" sz="2800" dirty="0" smtClean="0"/>
              <a:t>隐私是指涉及个人心理、生理以及社会交往过程中的秘密。隐私权就是公民隐瞒不危害社会的个人私事，未经本人允许不得将其公开的权利。尊重他人隐私，是每个公民应有的道德品质，也是必须遵循的共同生活准则。未成年人作为独立的个体，有其独立的人格，有权保守自己的秘密和维护自己的尊严。任何组织和个人不得披露未成年人的个人隐私如个人生理上的缺陷、隐疾、个人的心理活动日记的内容等，不得隐匿、毁弃和非法开拆未成年人的信件。</a:t>
            </a:r>
            <a:endParaRPr lang="en-US" altLang="zh-CN" sz="28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6186309"/>
          </a:xfrm>
          <a:prstGeom prst="rect">
            <a:avLst/>
          </a:prstGeom>
        </p:spPr>
        <p:txBody>
          <a:bodyPr wrap="square">
            <a:spAutoFit/>
          </a:bodyPr>
          <a:lstStyle/>
          <a:p>
            <a:pPr>
              <a:lnSpc>
                <a:spcPct val="150000"/>
              </a:lnSpc>
            </a:pPr>
            <a:r>
              <a:rPr lang="en-US" altLang="zh-CN" sz="3200" b="1" dirty="0" smtClean="0"/>
              <a:t>      </a:t>
            </a:r>
            <a:r>
              <a:rPr lang="zh-CN" altLang="en-US" sz="3200" b="1" dirty="0" smtClean="0"/>
              <a:t>项目</a:t>
            </a:r>
            <a:r>
              <a:rPr lang="en-US" altLang="zh-CN" sz="3200" b="1" dirty="0" smtClean="0"/>
              <a:t>1</a:t>
            </a:r>
            <a:r>
              <a:rPr lang="zh-CN" altLang="en-US" sz="3200" b="1" dirty="0" smtClean="0"/>
              <a:t>    幼儿的权利</a:t>
            </a:r>
            <a:endParaRPr lang="en-US" altLang="zh-CN" sz="3200" b="1" dirty="0" smtClean="0"/>
          </a:p>
          <a:p>
            <a:r>
              <a:rPr lang="zh-CN" altLang="en-US" sz="2400" b="1" dirty="0" smtClean="0"/>
              <a:t>二、受保护权：</a:t>
            </a:r>
            <a:endParaRPr lang="en-US" altLang="zh-CN" sz="2400" b="1" dirty="0" smtClean="0"/>
          </a:p>
          <a:p>
            <a:r>
              <a:rPr lang="zh-CN" altLang="en-US" sz="2400" b="1" dirty="0" smtClean="0"/>
              <a:t>        </a:t>
            </a:r>
            <a:r>
              <a:rPr lang="zh-CN" altLang="en-US" sz="2400" dirty="0" smtClean="0"/>
              <a:t>受保护权包括保护儿童免受歧视、剥削、酷刑、虐待或疏忽照料，以及对失去家庭的儿童和难民儿童的基本保证。</a:t>
            </a:r>
          </a:p>
          <a:p>
            <a:r>
              <a:rPr lang="en-US" sz="2400" dirty="0" smtClean="0"/>
              <a:t>   </a:t>
            </a:r>
            <a:r>
              <a:rPr lang="zh-CN" altLang="en-US" sz="2400" dirty="0" smtClean="0"/>
              <a:t>  </a:t>
            </a:r>
            <a:r>
              <a:rPr lang="en-US" sz="2400" dirty="0" smtClean="0"/>
              <a:t> </a:t>
            </a:r>
            <a:r>
              <a:rPr lang="zh-CN" altLang="en-US" sz="2400" dirty="0" smtClean="0"/>
              <a:t>幼儿有权免受歧视：每一位幼儿不应因本人或其父母（包括法定监护人）的种族、肤色、性别、语言、宗教、政治或其他观点、财产、伤残或其他身份而受到任何歧视。国家应采取一切适当措施，确保儿童得到保护。</a:t>
            </a:r>
          </a:p>
          <a:p>
            <a:r>
              <a:rPr lang="en-US" sz="2400" dirty="0" smtClean="0"/>
              <a:t>    </a:t>
            </a:r>
            <a:r>
              <a:rPr lang="zh-CN" altLang="en-US" sz="2400" dirty="0" smtClean="0"/>
              <a:t>   幼儿有权免遭剥削的虐待：国家应采取一切适当的立法、行政。社会和教育措施，确保幼儿在受父母、法定监护人和其他负责照管儿童者的照料时，不致受到任何形式的身心摧残、伤害或凌辱、忽视或照料不周、剥削和虐待。</a:t>
            </a:r>
          </a:p>
          <a:p>
            <a:r>
              <a:rPr lang="en-US" sz="2400" dirty="0" smtClean="0"/>
              <a:t>    </a:t>
            </a:r>
            <a:r>
              <a:rPr lang="zh-CN" altLang="en-US" sz="2400" dirty="0" smtClean="0"/>
              <a:t>   在战争、灾难、武装冲突等危机和紧急状态下，幼儿有权获得保护。</a:t>
            </a:r>
          </a:p>
          <a:p>
            <a:pPr>
              <a:lnSpc>
                <a:spcPct val="150000"/>
              </a:lnSpc>
            </a:pPr>
            <a:endParaRPr lang="zh-CN" altLang="en-US" sz="24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940088"/>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四、司法保护</a:t>
            </a:r>
            <a:endParaRPr lang="en-US" altLang="zh-CN" sz="2800" b="1" dirty="0" smtClean="0"/>
          </a:p>
          <a:p>
            <a:r>
              <a:rPr lang="zh-CN" altLang="en-US" sz="2800" b="1" dirty="0" smtClean="0"/>
              <a:t>（一）基本概念</a:t>
            </a:r>
            <a:endParaRPr lang="en-US" altLang="zh-CN" sz="2800" b="1" dirty="0" smtClean="0"/>
          </a:p>
          <a:p>
            <a:r>
              <a:rPr lang="zh-CN" altLang="en-US" sz="2400" dirty="0" smtClean="0"/>
              <a:t>      是指在司法过程中对违法犯罪的未成年人所实施的一种专门保护活动。</a:t>
            </a:r>
            <a:r>
              <a:rPr lang="zh-CN" altLang="en-US" sz="2400" dirty="0" smtClean="0">
                <a:solidFill>
                  <a:srgbClr val="FF0000"/>
                </a:solidFill>
              </a:rPr>
              <a:t>对未成年人的司法保护实行教育、感化、挽救的方针，坚持教育为主、惩罚为辅的原则。</a:t>
            </a:r>
            <a:r>
              <a:rPr lang="zh-CN" altLang="en-US" sz="2400" dirty="0" smtClean="0"/>
              <a:t>未成年人在生理和心理上均未成熟，其违法犯罪行为的发生常常有偶然性和不确定性，因此，将他们的违法犯罪行为与成年人的违法犯罪行为区别开来有其合理性。另外，未成年人的可塑性大，具有接受教育重新做人的较大可能性，所以，对违法犯罪的未成年人应以教育为主，惩罚为辅。但“教育为主，惩罚为辅”并不意味着无原则和无法律依据地一律判处轻刑或免于处罚，而是要求在依法从宽的前提下，根据未成年人违法犯罪行为的情节和危害后果，予以必要的处罚。</a:t>
            </a:r>
          </a:p>
          <a:p>
            <a:r>
              <a:rPr lang="zh-CN" altLang="en-US" sz="2800" dirty="0" smtClean="0"/>
              <a:t>。</a:t>
            </a:r>
            <a:endParaRPr lang="en-US" altLang="zh-CN" sz="28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693866"/>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四、司法保护</a:t>
            </a:r>
            <a:endParaRPr lang="en-US" altLang="zh-CN" sz="2800" b="1" dirty="0" smtClean="0"/>
          </a:p>
          <a:p>
            <a:r>
              <a:rPr lang="zh-CN" altLang="en-US" sz="2800" b="1" dirty="0" smtClean="0"/>
              <a:t>（二）基本内容</a:t>
            </a:r>
            <a:endParaRPr lang="en-US" altLang="zh-CN" sz="2800" b="1" dirty="0" smtClean="0"/>
          </a:p>
          <a:p>
            <a:r>
              <a:rPr lang="zh-CN" altLang="en-US" sz="2800" dirty="0" smtClean="0"/>
              <a:t>    对未成年人的司法保护，主要包括以下几个方面：</a:t>
            </a:r>
          </a:p>
          <a:p>
            <a:r>
              <a:rPr lang="en-US" sz="2800" dirty="0" smtClean="0"/>
              <a:t>  1</a:t>
            </a:r>
            <a:r>
              <a:rPr lang="zh-CN" altLang="en-US" sz="2800" dirty="0" smtClean="0"/>
              <a:t>、减轻或免于刑事处罚。我国刑法规定未满</a:t>
            </a:r>
            <a:r>
              <a:rPr lang="en-US" sz="2800" dirty="0" smtClean="0"/>
              <a:t>16</a:t>
            </a:r>
            <a:r>
              <a:rPr lang="zh-CN" altLang="en-US" sz="2800" dirty="0" smtClean="0"/>
              <a:t>周岁的未成年人除非已满</a:t>
            </a:r>
            <a:r>
              <a:rPr lang="en-US" sz="2800" dirty="0" smtClean="0"/>
              <a:t>14</a:t>
            </a:r>
            <a:r>
              <a:rPr lang="zh-CN" altLang="en-US" sz="2800" dirty="0" smtClean="0"/>
              <a:t>周岁且触犯刑法特别规定的几项罪名，一般不予刑事处罚。</a:t>
            </a:r>
          </a:p>
          <a:p>
            <a:r>
              <a:rPr lang="en-US" sz="2800" dirty="0" smtClean="0"/>
              <a:t>   2</a:t>
            </a:r>
            <a:r>
              <a:rPr lang="zh-CN" altLang="en-US" sz="2800" dirty="0" smtClean="0"/>
              <a:t>、办理未成年人犯罪的案件，应照顾未成年人的身</a:t>
            </a:r>
            <a:r>
              <a:rPr lang="en-US" sz="2800" dirty="0" smtClean="0"/>
              <a:t>JL</a:t>
            </a:r>
            <a:r>
              <a:rPr lang="zh-CN" altLang="en-US" sz="2800" dirty="0" smtClean="0"/>
              <a:t>心特点，设立专门的机构或指定专人办理。</a:t>
            </a:r>
          </a:p>
          <a:p>
            <a:r>
              <a:rPr lang="en-US" sz="2800" dirty="0" smtClean="0"/>
              <a:t>   3</a:t>
            </a:r>
            <a:r>
              <a:rPr lang="zh-CN" altLang="en-US" sz="2800" dirty="0" smtClean="0"/>
              <a:t>、对审前羁押及服刑的未成年人与成年人分别关押、看管。</a:t>
            </a:r>
          </a:p>
          <a:p>
            <a:endParaRPr lang="en-US" altLang="zh-CN" sz="2800" b="1"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878532"/>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四、司法保护</a:t>
            </a:r>
            <a:endParaRPr lang="en-US" altLang="zh-CN" sz="2800" b="1" dirty="0" smtClean="0"/>
          </a:p>
          <a:p>
            <a:r>
              <a:rPr lang="zh-CN" altLang="en-US" sz="2800" b="1" dirty="0" smtClean="0"/>
              <a:t>（二）基本内容</a:t>
            </a:r>
            <a:endParaRPr lang="en-US" altLang="zh-CN" sz="2800" b="1" dirty="0" smtClean="0"/>
          </a:p>
          <a:p>
            <a:r>
              <a:rPr lang="en-US" sz="2400" dirty="0" smtClean="0"/>
              <a:t>4</a:t>
            </a:r>
            <a:r>
              <a:rPr lang="zh-CN" altLang="en-US" sz="2400" dirty="0" smtClean="0"/>
              <a:t>、对未成年人犯罪的案件一般不公开审理，不披露有关资料</a:t>
            </a:r>
            <a:r>
              <a:rPr lang="en-US" altLang="zh-CN" sz="2400" dirty="0" smtClean="0"/>
              <a:t>《</a:t>
            </a:r>
            <a:r>
              <a:rPr lang="zh-CN" altLang="en-US" sz="2400" dirty="0" smtClean="0"/>
              <a:t>预防未成年人犯罪法</a:t>
            </a:r>
            <a:r>
              <a:rPr lang="en-US" altLang="zh-CN" sz="2400" dirty="0" smtClean="0"/>
              <a:t>》</a:t>
            </a:r>
            <a:r>
              <a:rPr lang="zh-CN" altLang="en-US" sz="2400" dirty="0" smtClean="0"/>
              <a:t>规定，未成年人犯罪的刑事案件，不公开审理；对未成年人犯罪案件，新闻报道、影视节目、公开出版物不得披露未成年人的姓名、住所、照片及可能推断出该未成年人的资料。</a:t>
            </a:r>
          </a:p>
          <a:p>
            <a:r>
              <a:rPr lang="en-US" sz="2400" dirty="0" smtClean="0"/>
              <a:t>5</a:t>
            </a:r>
            <a:r>
              <a:rPr lang="zh-CN" altLang="en-US" sz="2400" dirty="0" smtClean="0"/>
              <a:t>、做好违法犯罪未成年人的教育挽救工作。家庭和学校及其他有关单位应配合少年犯管教所、劳动教养所，在尊重违法犯罪的未成年人的人格和保障他们的合法权益的同时，通过深入细致的教育工作，挽救违法犯罪的未成年人。</a:t>
            </a:r>
          </a:p>
          <a:p>
            <a:r>
              <a:rPr lang="en-US" sz="2400" dirty="0" smtClean="0"/>
              <a:t>6</a:t>
            </a:r>
            <a:r>
              <a:rPr lang="zh-CN" altLang="en-US" sz="2400" dirty="0" smtClean="0"/>
              <a:t>、对违法犯罪的未成年人在复学、升学、就业等方面不得歧视。</a:t>
            </a:r>
            <a:endParaRPr lang="en-US" altLang="zh-CN" sz="2400" b="1" dirty="0" smtClean="0"/>
          </a:p>
          <a:p>
            <a:r>
              <a:rPr lang="zh-CN" altLang="en-US" sz="2400" dirty="0" smtClean="0"/>
              <a:t>    </a:t>
            </a:r>
            <a:endParaRPr lang="en-US" altLang="zh-CN" sz="2400" dirty="0" smtClean="0"/>
          </a:p>
          <a:p>
            <a:endParaRPr lang="en-US" altLang="zh-CN" sz="2400" b="1"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6124754"/>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五、对特殊学生群体的保护</a:t>
            </a:r>
            <a:endParaRPr lang="en-US" altLang="zh-CN" sz="2800" b="1" dirty="0" smtClean="0"/>
          </a:p>
          <a:p>
            <a:r>
              <a:rPr lang="zh-CN" altLang="en-US" sz="2800" b="1" dirty="0" smtClean="0"/>
              <a:t>（一）</a:t>
            </a:r>
            <a:r>
              <a:rPr lang="en-US" sz="2800" dirty="0" smtClean="0"/>
              <a:t> </a:t>
            </a:r>
            <a:r>
              <a:rPr lang="zh-CN" altLang="en-US" sz="2800" dirty="0" smtClean="0"/>
              <a:t>对女学生受教育权利的保护</a:t>
            </a:r>
          </a:p>
          <a:p>
            <a:r>
              <a:rPr lang="en-US" sz="2800" dirty="0" smtClean="0"/>
              <a:t>    </a:t>
            </a:r>
            <a:r>
              <a:rPr lang="en-US" altLang="zh-CN" sz="2800" dirty="0" smtClean="0"/>
              <a:t>《</a:t>
            </a:r>
            <a:r>
              <a:rPr lang="zh-CN" altLang="en-US" sz="2800" dirty="0" smtClean="0"/>
              <a:t>教育法</a:t>
            </a:r>
            <a:r>
              <a:rPr lang="en-US" altLang="zh-CN" sz="2800" dirty="0" smtClean="0"/>
              <a:t>》</a:t>
            </a:r>
            <a:r>
              <a:rPr lang="zh-CN" altLang="en-US" sz="2800" dirty="0" smtClean="0"/>
              <a:t>第三十六条规定：</a:t>
            </a:r>
            <a:r>
              <a:rPr lang="en-US" sz="2800" dirty="0" smtClean="0"/>
              <a:t>“</a:t>
            </a:r>
            <a:r>
              <a:rPr lang="zh-CN" altLang="en-US" sz="2800" dirty="0" smtClean="0"/>
              <a:t>学校和有关行政部门应当按照国家有关的规定，</a:t>
            </a:r>
            <a:r>
              <a:rPr lang="zh-CN" altLang="en-US" sz="2800" dirty="0" smtClean="0">
                <a:solidFill>
                  <a:srgbClr val="FF0000"/>
                </a:solidFill>
              </a:rPr>
              <a:t>以保障女子在入学、升学、就业、授予学位、派出留学等方面享有同男子平等的权利。</a:t>
            </a:r>
            <a:r>
              <a:rPr lang="en-US" altLang="zh-CN" sz="2800" dirty="0" smtClean="0"/>
              <a:t>《</a:t>
            </a:r>
            <a:r>
              <a:rPr lang="zh-CN" altLang="en-US" sz="2800" dirty="0" smtClean="0"/>
              <a:t>妇女权益保障法</a:t>
            </a:r>
            <a:r>
              <a:rPr lang="en-US" altLang="zh-CN" sz="2800" dirty="0" smtClean="0"/>
              <a:t>》</a:t>
            </a:r>
            <a:r>
              <a:rPr lang="zh-CN" altLang="en-US" sz="2800" dirty="0" smtClean="0"/>
              <a:t>第十八条进一步明确了“父母或者其他监护人必须履行保障适龄女性儿童少年接受义务教育”。针对贫困地区失学女童占儿童三分之二的现实，国家启动了“春蕾计划”，该计划是</a:t>
            </a:r>
            <a:r>
              <a:rPr lang="en-US" sz="2800" dirty="0" smtClean="0"/>
              <a:t>1989</a:t>
            </a:r>
            <a:r>
              <a:rPr lang="zh-CN" altLang="en-US" sz="2800" dirty="0" smtClean="0"/>
              <a:t>年中国儿童少年基金会发起、组织、实施的一项救助贫困失学女童重返校园的社会公益事业。</a:t>
            </a:r>
          </a:p>
          <a:p>
            <a:endParaRPr lang="en-US" altLang="zh-CN" sz="28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693866"/>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五、对特殊学生群体的保护</a:t>
            </a:r>
            <a:endParaRPr lang="en-US" altLang="zh-CN" sz="2800" b="1" dirty="0" smtClean="0"/>
          </a:p>
          <a:p>
            <a:r>
              <a:rPr lang="zh-CN" altLang="en-US" sz="2800" b="1" dirty="0" smtClean="0"/>
              <a:t>（二）</a:t>
            </a:r>
            <a:r>
              <a:rPr lang="en-US" sz="2800" dirty="0" smtClean="0"/>
              <a:t> </a:t>
            </a:r>
            <a:r>
              <a:rPr lang="zh-CN" altLang="en-US" sz="2800" dirty="0" smtClean="0"/>
              <a:t>对家庭经济困难学生受教育权利的保护</a:t>
            </a:r>
          </a:p>
          <a:p>
            <a:r>
              <a:rPr lang="en-US" sz="2800" dirty="0" smtClean="0"/>
              <a:t>    </a:t>
            </a:r>
            <a:r>
              <a:rPr lang="en-US" altLang="zh-CN" sz="2800" dirty="0" smtClean="0"/>
              <a:t>《</a:t>
            </a:r>
            <a:r>
              <a:rPr lang="zh-CN" altLang="en-US" sz="2800" dirty="0" smtClean="0"/>
              <a:t>教育法</a:t>
            </a:r>
            <a:r>
              <a:rPr lang="en-US" altLang="zh-CN" sz="2800" dirty="0" smtClean="0"/>
              <a:t>》</a:t>
            </a:r>
            <a:r>
              <a:rPr lang="zh-CN" altLang="en-US" sz="2800" dirty="0" smtClean="0"/>
              <a:t>第三十七条规定：国家社会对符合入学条件、家庭经济困难的儿童、少年、青年提供各种形式的资助。在义务教育阶段不收取学费的同时，</a:t>
            </a:r>
            <a:r>
              <a:rPr lang="en-US" altLang="zh-CN" sz="2800" dirty="0" smtClean="0"/>
              <a:t>《</a:t>
            </a:r>
            <a:r>
              <a:rPr lang="zh-CN" altLang="en-US" sz="2800" dirty="0" smtClean="0"/>
              <a:t>义务教育法</a:t>
            </a:r>
            <a:r>
              <a:rPr lang="en-US" altLang="zh-CN" sz="2800" dirty="0" smtClean="0"/>
              <a:t>》</a:t>
            </a:r>
            <a:r>
              <a:rPr lang="zh-CN" altLang="en-US" sz="2800" dirty="0" smtClean="0"/>
              <a:t>四十四条规定：各级人民政府对家庭经济困难的适龄儿童、少年免费提供教科书并补助寄宿生生活费。在高等教育阶段，主要通过奖学金、贷学金、勤工俭学等制度、特困生补助、学杂费减免等措施，帮助家庭可能的学生完成学业。此外，国家还鼓励社会各界捐资助学，帮助贫困失学儿童重新获得受教育的机会。</a:t>
            </a:r>
            <a:endParaRPr lang="en-US" altLang="zh-CN" sz="28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4832092"/>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五、对特殊学生群体的保护</a:t>
            </a:r>
            <a:endParaRPr lang="en-US" altLang="zh-CN" sz="2800" b="1" dirty="0" smtClean="0"/>
          </a:p>
          <a:p>
            <a:r>
              <a:rPr lang="zh-CN" altLang="en-US" sz="2800" b="1" dirty="0" smtClean="0"/>
              <a:t>（三）</a:t>
            </a:r>
            <a:r>
              <a:rPr lang="en-US" sz="2800" b="1" dirty="0" smtClean="0"/>
              <a:t> </a:t>
            </a:r>
            <a:r>
              <a:rPr lang="zh-CN" altLang="en-US" sz="2800" b="1" dirty="0" smtClean="0"/>
              <a:t>对残疾学生受教育权利的保护</a:t>
            </a:r>
          </a:p>
          <a:p>
            <a:r>
              <a:rPr lang="zh-CN" altLang="en-US" sz="2800" dirty="0" smtClean="0"/>
              <a:t>国家保障残疾人享有平等接受教育的权利，县级以上地方人民政府根据需要相应设置实施特殊教育的学校（班），对视力残疾、听力残疾和智力残疾的适龄儿童、少年实施义务教育。特殊教育应具备适应残疾儿童、少年学习、康复、生活特点的场所和设施。普通学校应当接收具有接受普通教育能力的残疾适龄儿童、少年随班就读。</a:t>
            </a:r>
            <a:endParaRPr lang="en-US" altLang="zh-CN" sz="2800" dirty="0" smtClean="0"/>
          </a:p>
          <a:p>
            <a:r>
              <a:rPr lang="zh-CN" altLang="en-US" sz="2800" b="1" dirty="0" smtClean="0"/>
              <a:t>（四）对违法犯罪的未成年人受教育权利的保护</a:t>
            </a:r>
            <a:r>
              <a:rPr lang="zh-CN" altLang="en-US" sz="2800" dirty="0" smtClean="0"/>
              <a:t>。</a:t>
            </a:r>
            <a:endParaRPr lang="en-US" altLang="zh-CN" sz="2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7355860"/>
          </a:xfrm>
          <a:prstGeom prst="rect">
            <a:avLst/>
          </a:prstGeom>
        </p:spPr>
        <p:txBody>
          <a:bodyPr wrap="square">
            <a:spAutoFit/>
          </a:bodyPr>
          <a:lstStyle/>
          <a:p>
            <a:pPr>
              <a:lnSpc>
                <a:spcPct val="150000"/>
              </a:lnSpc>
            </a:pPr>
            <a:r>
              <a:rPr lang="en-US" altLang="zh-CN" sz="2400" dirty="0" smtClean="0"/>
              <a:t>      </a:t>
            </a:r>
            <a:r>
              <a:rPr lang="zh-CN" altLang="en-US" sz="3200" b="1" dirty="0" smtClean="0"/>
              <a:t>项目</a:t>
            </a:r>
            <a:r>
              <a:rPr lang="en-US" altLang="zh-CN" sz="3200" b="1" dirty="0" smtClean="0"/>
              <a:t>1</a:t>
            </a:r>
            <a:r>
              <a:rPr lang="zh-CN" altLang="en-US" sz="3200" b="1" dirty="0" smtClean="0"/>
              <a:t>    幼儿的权利</a:t>
            </a:r>
            <a:endParaRPr lang="en-US" altLang="zh-CN" sz="3200" b="1" dirty="0" smtClean="0"/>
          </a:p>
          <a:p>
            <a:r>
              <a:rPr lang="zh-CN" altLang="en-US" sz="3200" b="1" dirty="0" smtClean="0"/>
              <a:t>三、发展权：</a:t>
            </a:r>
            <a:endParaRPr lang="en-US" altLang="zh-CN" sz="3200" b="1" dirty="0" smtClean="0"/>
          </a:p>
          <a:p>
            <a:r>
              <a:rPr lang="zh-CN" altLang="en-US" sz="2400" b="1" dirty="0" smtClean="0"/>
              <a:t>       </a:t>
            </a:r>
            <a:r>
              <a:rPr lang="zh-CN" altLang="en-US" sz="3200" dirty="0" smtClean="0"/>
              <a:t>幼儿的发展权包括幼儿接受一切形式的教育（正规和非正规的教育）的权利。每个幼儿有权享有足以促进其身体、心理、精神、道德与社会发展的生活水平。</a:t>
            </a:r>
          </a:p>
          <a:p>
            <a:r>
              <a:rPr lang="en-US" sz="3200" dirty="0" smtClean="0"/>
              <a:t>    </a:t>
            </a:r>
            <a:r>
              <a:rPr lang="zh-CN" altLang="en-US" sz="3200" dirty="0" smtClean="0"/>
              <a:t>   幼儿的父母或负责照顾儿童的人，负有在其经济条件许可范围内，确保幼儿发展所需的生活条件的首要任务。</a:t>
            </a:r>
            <a:r>
              <a:rPr lang="en-US" altLang="zh-CN" sz="3200" dirty="0" smtClean="0"/>
              <a:t>《</a:t>
            </a:r>
            <a:r>
              <a:rPr lang="zh-CN" altLang="en-US" sz="3200" dirty="0" smtClean="0"/>
              <a:t>儿童权利公约</a:t>
            </a:r>
            <a:r>
              <a:rPr lang="en-US" altLang="zh-CN" sz="3200" dirty="0" smtClean="0"/>
              <a:t>》</a:t>
            </a:r>
            <a:r>
              <a:rPr lang="zh-CN" altLang="en-US" sz="3200" dirty="0" smtClean="0"/>
              <a:t>的缔约国按照本国条件及髓力范围，采取适当措施，帮助幼儿父母或其他负责照顾幼儿的人，实现上述权利。</a:t>
            </a:r>
          </a:p>
          <a:p>
            <a:r>
              <a:rPr lang="en-US" sz="3200" dirty="0" smtClean="0"/>
              <a:t>    </a:t>
            </a:r>
            <a:endParaRPr lang="zh-CN" altLang="en-US" sz="3200" dirty="0" smtClean="0"/>
          </a:p>
          <a:p>
            <a:pPr>
              <a:lnSpc>
                <a:spcPct val="150000"/>
              </a:lnSpc>
            </a:pPr>
            <a:endParaRPr lang="en-US" altLang="zh-CN" sz="2400" b="1" dirty="0" smtClean="0"/>
          </a:p>
          <a:p>
            <a:pPr>
              <a:lnSpc>
                <a:spcPct val="150000"/>
              </a:lnSpc>
            </a:pPr>
            <a:endParaRPr lang="zh-CN" altLang="en-US" sz="2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714356"/>
            <a:ext cx="9144000" cy="6852405"/>
          </a:xfrm>
          <a:prstGeom prst="rect">
            <a:avLst/>
          </a:prstGeom>
        </p:spPr>
        <p:txBody>
          <a:bodyPr wrap="square">
            <a:spAutoFit/>
          </a:bodyPr>
          <a:lstStyle/>
          <a:p>
            <a:pPr>
              <a:lnSpc>
                <a:spcPct val="150000"/>
              </a:lnSpc>
            </a:pPr>
            <a:r>
              <a:rPr lang="en-US" altLang="zh-CN" sz="3200" b="1" dirty="0" smtClean="0"/>
              <a:t>      </a:t>
            </a:r>
            <a:r>
              <a:rPr lang="zh-CN" altLang="en-US" sz="3200" b="1" dirty="0" smtClean="0"/>
              <a:t>项目</a:t>
            </a:r>
            <a:r>
              <a:rPr lang="en-US" altLang="zh-CN" sz="3200" b="1" dirty="0" smtClean="0"/>
              <a:t>1</a:t>
            </a:r>
            <a:r>
              <a:rPr lang="zh-CN" altLang="en-US" sz="3200" b="1" dirty="0" smtClean="0"/>
              <a:t>    幼儿的权利</a:t>
            </a:r>
            <a:endParaRPr lang="en-US" altLang="zh-CN" sz="3200" b="1" dirty="0" smtClean="0"/>
          </a:p>
          <a:p>
            <a:r>
              <a:rPr lang="zh-CN" altLang="en-US" sz="3200" b="1" dirty="0" smtClean="0"/>
              <a:t>四、参与权：</a:t>
            </a:r>
            <a:endParaRPr lang="en-US" altLang="zh-CN" sz="3200" b="1" dirty="0" smtClean="0"/>
          </a:p>
          <a:p>
            <a:r>
              <a:rPr lang="zh-CN" altLang="en-US" sz="2400" b="1" dirty="0" smtClean="0"/>
              <a:t>        </a:t>
            </a:r>
            <a:r>
              <a:rPr lang="zh-CN" altLang="en-US" sz="2800" dirty="0" smtClean="0"/>
              <a:t>幼儿的参与权指的是幼儿获得参与社会生活的权利。幼儿的社会参与不仅是他们的基本权利，也是他们成长与发展的基本需要。幼儿参与权的实现，经过了非参与到参与的阶段。</a:t>
            </a:r>
          </a:p>
          <a:p>
            <a:r>
              <a:rPr lang="en-US" sz="2800" dirty="0" smtClean="0"/>
              <a:t>    </a:t>
            </a:r>
            <a:r>
              <a:rPr lang="zh-CN" altLang="en-US" sz="2800" dirty="0" smtClean="0"/>
              <a:t>   非参与阶段是幼儿完全受支配，按照成人的意志行动被动参与，这时幼儿不明白参与的真正含义，一直到象征参与阶段，幼儿也很少有选择的权利。</a:t>
            </a:r>
          </a:p>
          <a:p>
            <a:r>
              <a:rPr lang="en-US" sz="2800" dirty="0" smtClean="0"/>
              <a:t>   </a:t>
            </a:r>
            <a:r>
              <a:rPr lang="zh-CN" altLang="en-US" sz="2800" dirty="0" smtClean="0"/>
              <a:t>  </a:t>
            </a:r>
            <a:r>
              <a:rPr lang="en-US" sz="2800" dirty="0" smtClean="0"/>
              <a:t> </a:t>
            </a:r>
            <a:r>
              <a:rPr lang="zh-CN" altLang="en-US" sz="2800" dirty="0" smtClean="0"/>
              <a:t>在参与阶段，根据幼儿参与的程度，依次分为：成人制定计划，幼儿自愿参与；征询幼儿意见，并告知幼儿意见获得重视；成人出主意与幼儿共同决定；幼儿出主意和决定，成人帮助；幼儿出主意定计划，邀请成人决定。</a:t>
            </a:r>
          </a:p>
          <a:p>
            <a:pPr>
              <a:lnSpc>
                <a:spcPct val="150000"/>
              </a:lnSpc>
            </a:pPr>
            <a:r>
              <a:rPr lang="zh-CN" altLang="en-US" sz="2800" b="1" dirty="0" smtClean="0"/>
              <a:t>：</a:t>
            </a:r>
            <a:endParaRPr lang="zh-CN" altLang="en-US" sz="28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6617196"/>
          </a:xfrm>
          <a:prstGeom prst="rect">
            <a:avLst/>
          </a:prstGeom>
        </p:spPr>
        <p:txBody>
          <a:bodyPr wrap="square">
            <a:spAutoFit/>
          </a:bodyPr>
          <a:lstStyle/>
          <a:p>
            <a:pPr>
              <a:lnSpc>
                <a:spcPct val="150000"/>
              </a:lnSpc>
            </a:pPr>
            <a:r>
              <a:rPr lang="en-US" altLang="zh-CN" sz="2400" dirty="0" smtClean="0"/>
              <a:t>      </a:t>
            </a:r>
            <a:r>
              <a:rPr lang="zh-CN" altLang="en-US" sz="3200" b="1" dirty="0" smtClean="0"/>
              <a:t>项目</a:t>
            </a:r>
            <a:r>
              <a:rPr lang="en-US" altLang="zh-CN" sz="3200" b="1" dirty="0" smtClean="0"/>
              <a:t>2</a:t>
            </a:r>
            <a:r>
              <a:rPr lang="zh-CN" altLang="en-US" sz="3200" b="1" dirty="0" smtClean="0"/>
              <a:t>    幼儿的保护</a:t>
            </a:r>
            <a:endParaRPr lang="en-US" altLang="zh-CN" sz="3200" b="1" dirty="0" smtClean="0"/>
          </a:p>
          <a:p>
            <a:pPr>
              <a:lnSpc>
                <a:spcPct val="150000"/>
              </a:lnSpc>
            </a:pPr>
            <a:r>
              <a:rPr lang="zh-CN" altLang="en-US" sz="2400" b="1" dirty="0" smtClean="0"/>
              <a:t>一、家庭保护概述</a:t>
            </a:r>
            <a:endParaRPr lang="en-US" altLang="zh-CN" sz="2400" b="1" dirty="0" smtClean="0"/>
          </a:p>
          <a:p>
            <a:r>
              <a:rPr lang="zh-CN" altLang="en-US" sz="2400" b="1" dirty="0" smtClean="0"/>
              <a:t>（一）基本概念</a:t>
            </a:r>
            <a:endParaRPr lang="en-US" altLang="zh-CN" sz="2400" b="1" dirty="0" smtClean="0"/>
          </a:p>
          <a:p>
            <a:r>
              <a:rPr lang="zh-CN" altLang="en-US" sz="2800" b="1" dirty="0" smtClean="0"/>
              <a:t>       </a:t>
            </a:r>
            <a:r>
              <a:rPr lang="zh-CN" altLang="en-US" sz="2800" dirty="0" smtClean="0"/>
              <a:t>家庭是以婚姻、血缘、收养及共同经济为纽带而组成的亲属团体，它是一个人一生中所经历的第一个场所。</a:t>
            </a:r>
          </a:p>
          <a:p>
            <a:r>
              <a:rPr lang="en-US" sz="2800" dirty="0" smtClean="0"/>
              <a:t>    </a:t>
            </a:r>
            <a:r>
              <a:rPr lang="zh-CN" altLang="en-US" sz="2800" dirty="0" smtClean="0"/>
              <a:t>  家庭保护是指父母或其他监护人依法履行对未成年人的抚养、监护和教育的义务及其职责，是未成年人保护的基础。因为未成年人都生活在一定的家庭中，家庭是未成年人的基本生活环境，是未成年人的性格、品德理想等形成的起点和最基本的条件。家庭保护做得好，未成年人的健康成长就有了基本保证；家庭保护的缺失，则会导致未成年人身心发展的缺陷，给未成年人带来消极影响。因此，家庭在未成年人保护中承担着重要的职责。</a:t>
            </a:r>
          </a:p>
          <a:p>
            <a:pPr>
              <a:lnSpc>
                <a:spcPct val="150000"/>
              </a:lnSpc>
            </a:pPr>
            <a:endParaRPr lang="zh-CN" altLang="en-US" sz="24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909310"/>
          </a:xfrm>
          <a:prstGeom prst="rect">
            <a:avLst/>
          </a:prstGeom>
        </p:spPr>
        <p:txBody>
          <a:bodyPr wrap="square">
            <a:spAutoFit/>
          </a:bodyPr>
          <a:lstStyle/>
          <a:p>
            <a:pPr>
              <a:lnSpc>
                <a:spcPct val="150000"/>
              </a:lnSpc>
            </a:pPr>
            <a:r>
              <a:rPr lang="en-US" altLang="zh-CN" sz="2400" b="1" dirty="0" smtClean="0"/>
              <a:t>      </a:t>
            </a:r>
            <a:r>
              <a:rPr lang="zh-CN" altLang="en-US" sz="2800" b="1" dirty="0" smtClean="0"/>
              <a:t>项目</a:t>
            </a:r>
            <a:r>
              <a:rPr lang="en-US" altLang="zh-CN" sz="2800" b="1" dirty="0" smtClean="0"/>
              <a:t>2</a:t>
            </a:r>
            <a:r>
              <a:rPr lang="zh-CN" altLang="en-US" sz="2800" b="1" dirty="0" smtClean="0"/>
              <a:t>    幼儿的保护</a:t>
            </a:r>
            <a:endParaRPr lang="en-US" altLang="zh-CN" sz="2800" b="1" dirty="0" smtClean="0"/>
          </a:p>
          <a:p>
            <a:pPr>
              <a:lnSpc>
                <a:spcPct val="150000"/>
              </a:lnSpc>
            </a:pPr>
            <a:r>
              <a:rPr lang="zh-CN" altLang="en-US" sz="2800" b="1" dirty="0" smtClean="0"/>
              <a:t>一、家庭的保护</a:t>
            </a:r>
            <a:endParaRPr lang="en-US" altLang="zh-CN" sz="2800" b="1" dirty="0" smtClean="0"/>
          </a:p>
          <a:p>
            <a:r>
              <a:rPr lang="zh-CN" altLang="en-US" sz="2800" b="1" dirty="0" smtClean="0"/>
              <a:t>（二）基本内容：</a:t>
            </a:r>
            <a:r>
              <a:rPr lang="zh-CN" altLang="en-US" sz="2800" dirty="0" smtClean="0"/>
              <a:t> </a:t>
            </a:r>
            <a:endParaRPr lang="en-US" altLang="zh-CN" sz="2800" dirty="0" smtClean="0"/>
          </a:p>
          <a:p>
            <a:r>
              <a:rPr lang="en-US" altLang="zh-CN" sz="2800" dirty="0" smtClean="0"/>
              <a:t>《</a:t>
            </a:r>
            <a:r>
              <a:rPr lang="zh-CN" altLang="en-US" sz="2800" dirty="0" smtClean="0"/>
              <a:t>未成年人保护法</a:t>
            </a:r>
            <a:r>
              <a:rPr lang="en-US" altLang="zh-CN" sz="2800" dirty="0" smtClean="0"/>
              <a:t>》</a:t>
            </a:r>
            <a:r>
              <a:rPr lang="zh-CN" altLang="en-US" sz="2800" dirty="0" smtClean="0"/>
              <a:t>对</a:t>
            </a:r>
            <a:r>
              <a:rPr lang="en-US" sz="2800" dirty="0" smtClean="0"/>
              <a:t>“</a:t>
            </a:r>
            <a:r>
              <a:rPr lang="zh-CN" altLang="en-US" sz="2800" dirty="0" smtClean="0"/>
              <a:t>家庭保护</a:t>
            </a:r>
            <a:r>
              <a:rPr lang="en-US" sz="2800" dirty="0" smtClean="0"/>
              <a:t>”</a:t>
            </a:r>
            <a:r>
              <a:rPr lang="zh-CN" altLang="en-US" sz="2800" dirty="0" smtClean="0"/>
              <a:t>作出了以下明确规定：</a:t>
            </a:r>
          </a:p>
          <a:p>
            <a:r>
              <a:rPr lang="en-US" sz="2800" dirty="0" smtClean="0"/>
              <a:t>  1</a:t>
            </a:r>
            <a:r>
              <a:rPr lang="zh-CN" altLang="en-US" sz="2800" dirty="0" smtClean="0"/>
              <a:t>、父母或者其他监护人要依法履行对未成年人的监护职责和抚养义务。这是家庭保护的主要内容。这一条对家长的要求是：不得虐待未成年人；不得遗弃未成年人；不得歧视女性未成年人或有残病的未成年人；禁止溺婴、弃婴。</a:t>
            </a:r>
          </a:p>
          <a:p>
            <a:r>
              <a:rPr lang="en-US" sz="2800" dirty="0" smtClean="0"/>
              <a:t>  2</a:t>
            </a:r>
            <a:r>
              <a:rPr lang="zh-CN" altLang="en-US" sz="2800" dirty="0" smtClean="0"/>
              <a:t>、父母或者其他监护人要尊重未成年人接受教育的权利。必须让适龄未成年人按照规定接受义务教育，不得使在校接受义务教育的未成年人辍学。</a:t>
            </a:r>
          </a:p>
          <a:p>
            <a:pPr>
              <a:lnSpc>
                <a:spcPct val="150000"/>
              </a:lnSpc>
            </a:pPr>
            <a:endParaRPr lang="zh-CN" altLang="en-US" sz="28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5632311"/>
          </a:xfrm>
          <a:prstGeom prst="rect">
            <a:avLst/>
          </a:prstGeom>
        </p:spPr>
        <p:txBody>
          <a:bodyPr wrap="square">
            <a:spAutoFit/>
          </a:bodyPr>
          <a:lstStyle/>
          <a:p>
            <a:pPr>
              <a:lnSpc>
                <a:spcPct val="150000"/>
              </a:lnSpc>
            </a:pPr>
            <a:r>
              <a:rPr lang="en-US" altLang="zh-CN" sz="2400" dirty="0" smtClean="0"/>
              <a:t>      </a:t>
            </a:r>
            <a:r>
              <a:rPr lang="zh-CN" altLang="en-US" sz="2400" dirty="0" smtClean="0"/>
              <a:t>项目</a:t>
            </a:r>
            <a:r>
              <a:rPr lang="en-US" altLang="zh-CN" sz="2400" dirty="0" smtClean="0"/>
              <a:t>2</a:t>
            </a:r>
            <a:r>
              <a:rPr lang="zh-CN" altLang="en-US" sz="2400" dirty="0" smtClean="0"/>
              <a:t>    幼儿的保护</a:t>
            </a:r>
            <a:endParaRPr lang="en-US" altLang="zh-CN" sz="2400" dirty="0" smtClean="0"/>
          </a:p>
          <a:p>
            <a:pPr>
              <a:lnSpc>
                <a:spcPct val="150000"/>
              </a:lnSpc>
            </a:pPr>
            <a:r>
              <a:rPr lang="zh-CN" altLang="en-US" sz="2400" b="1" dirty="0" smtClean="0"/>
              <a:t>一、家庭的保护</a:t>
            </a:r>
            <a:endParaRPr lang="en-US" altLang="zh-CN" sz="2400" b="1" dirty="0" smtClean="0"/>
          </a:p>
          <a:p>
            <a:pPr>
              <a:lnSpc>
                <a:spcPct val="150000"/>
              </a:lnSpc>
            </a:pPr>
            <a:r>
              <a:rPr lang="zh-CN" altLang="en-US" sz="2400" b="1" dirty="0" smtClean="0"/>
              <a:t>（二）基本内容</a:t>
            </a:r>
            <a:endParaRPr lang="en-US" altLang="zh-CN" sz="2400" b="1" dirty="0" smtClean="0"/>
          </a:p>
          <a:p>
            <a:pPr>
              <a:lnSpc>
                <a:spcPct val="150000"/>
              </a:lnSpc>
            </a:pPr>
            <a:r>
              <a:rPr lang="en-US" sz="2400" dirty="0" smtClean="0"/>
              <a:t>3</a:t>
            </a:r>
            <a:r>
              <a:rPr lang="zh-CN" altLang="en-US" sz="2400" dirty="0" smtClean="0"/>
              <a:t>、父母或者其他监护人不得允许或者迫使未成年人结婚，不得为未成年人订立婚约。</a:t>
            </a:r>
            <a:r>
              <a:rPr lang="en-US" altLang="zh-CN" sz="2400" dirty="0" smtClean="0"/>
              <a:t>《</a:t>
            </a:r>
            <a:r>
              <a:rPr lang="zh-CN" altLang="en-US" sz="2400" dirty="0" smtClean="0"/>
              <a:t>婚姻法</a:t>
            </a:r>
            <a:r>
              <a:rPr lang="en-US" altLang="zh-CN" sz="2400" dirty="0" smtClean="0"/>
              <a:t>》</a:t>
            </a:r>
            <a:r>
              <a:rPr lang="zh-CN" altLang="en-US" sz="2400" dirty="0" smtClean="0"/>
              <a:t>对结婚年龄的规定是，男不得早于</a:t>
            </a:r>
            <a:r>
              <a:rPr lang="en-US" sz="2400" dirty="0" smtClean="0"/>
              <a:t>22</a:t>
            </a:r>
            <a:r>
              <a:rPr lang="zh-CN" altLang="en-US" sz="2400" dirty="0" smtClean="0"/>
              <a:t>周岁，女不得早于</a:t>
            </a:r>
            <a:r>
              <a:rPr lang="en-US" sz="2400" dirty="0" smtClean="0"/>
              <a:t>20</a:t>
            </a:r>
            <a:r>
              <a:rPr lang="zh-CN" altLang="en-US" sz="2400" dirty="0" smtClean="0"/>
              <a:t>周岁。这是法定结婚的最低年龄，只有达到法定结婚年龄并具备其他结婚条件，才能允许结婚，受到法律保护。未成年人生理和心理都未发育成熟，早婚必定影响未成年人的身心健康。订婚是指男女双方以结婚为目的而做事先的约定，在法律上是没有约束力的</a:t>
            </a:r>
            <a:endParaRPr lang="zh-CN" altLang="en-US" sz="2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7663636"/>
          </a:xfrm>
          <a:prstGeom prst="rect">
            <a:avLst/>
          </a:prstGeom>
        </p:spPr>
        <p:txBody>
          <a:bodyPr wrap="square">
            <a:spAutoFit/>
          </a:bodyPr>
          <a:lstStyle/>
          <a:p>
            <a:pPr>
              <a:lnSpc>
                <a:spcPct val="150000"/>
              </a:lnSpc>
            </a:pPr>
            <a:r>
              <a:rPr lang="en-US" altLang="zh-CN" sz="2400" dirty="0" smtClean="0"/>
              <a:t>      </a:t>
            </a:r>
            <a:r>
              <a:rPr lang="zh-CN" altLang="en-US" sz="2400" dirty="0" smtClean="0"/>
              <a:t>项目</a:t>
            </a:r>
            <a:r>
              <a:rPr lang="en-US" altLang="zh-CN" sz="2400" dirty="0" smtClean="0"/>
              <a:t>2</a:t>
            </a:r>
            <a:r>
              <a:rPr lang="zh-CN" altLang="en-US" sz="2400" dirty="0" smtClean="0"/>
              <a:t>    幼儿的保护</a:t>
            </a:r>
            <a:endParaRPr lang="en-US" altLang="zh-CN" sz="2400" dirty="0" smtClean="0"/>
          </a:p>
          <a:p>
            <a:r>
              <a:rPr lang="zh-CN" altLang="en-US" sz="2400" b="1" dirty="0" smtClean="0"/>
              <a:t>一、家庭的保护</a:t>
            </a:r>
            <a:endParaRPr lang="en-US" altLang="zh-CN" sz="2400" b="1" dirty="0" smtClean="0"/>
          </a:p>
          <a:p>
            <a:r>
              <a:rPr lang="zh-CN" altLang="en-US" sz="2400" b="1" dirty="0" smtClean="0"/>
              <a:t>（二）基本内容</a:t>
            </a:r>
            <a:endParaRPr lang="en-US" altLang="zh-CN" sz="2400" b="1" dirty="0" smtClean="0"/>
          </a:p>
          <a:p>
            <a:r>
              <a:rPr lang="en-US" sz="2800" dirty="0" smtClean="0"/>
              <a:t>4</a:t>
            </a:r>
            <a:r>
              <a:rPr lang="zh-CN" altLang="en-US" sz="2800" dirty="0" smtClean="0"/>
              <a:t>、要正确引导和教育未成年人，预防和禁止未成年人的不良行为。一方面，父母和监护人要按照未成年人身心发展的特点，采取正确的方法，从思想上、品德上关怀和帮助未成年人，使未成年人培养良好的情操、兴趣、仪态、礼貌和诚实、谦虚、勤劳的品德，养成良好的生活习惯，提高独立生活能力、人际交往能力，提高身体素质。另一方面，要预防和禁止未成年人吸烟、酗酒、流浪、聚赌、吸毒、卖淫。有些未成年人出于好奇好玩而吸烟喝酒，也有的认为吸烟喝酒有</a:t>
            </a:r>
            <a:r>
              <a:rPr lang="en-US" sz="2800" dirty="0" smtClean="0"/>
              <a:t>“</a:t>
            </a:r>
            <a:r>
              <a:rPr lang="zh-CN" altLang="en-US" sz="2800" dirty="0" smtClean="0"/>
              <a:t>派</a:t>
            </a:r>
            <a:r>
              <a:rPr lang="en-US" sz="2800" dirty="0" smtClean="0"/>
              <a:t>”</a:t>
            </a:r>
            <a:r>
              <a:rPr lang="zh-CN" altLang="en-US" sz="2800" dirty="0" smtClean="0"/>
              <a:t>，不知尼古丁和酒精对人体危害极大，是引发许多疾病以至癌症的元凶。这些恶习严重地影响了青少年的身心健康，而且往往导致违法犯罪。</a:t>
            </a:r>
          </a:p>
          <a:p>
            <a:endParaRPr lang="zh-CN" altLang="en-US" sz="2800" dirty="0" smtClean="0"/>
          </a:p>
          <a:p>
            <a:pPr>
              <a:lnSpc>
                <a:spcPct val="150000"/>
              </a:lnSpc>
            </a:pPr>
            <a:endParaRPr lang="en-US" altLang="zh-CN" sz="2400" b="1" dirty="0" smtClean="0"/>
          </a:p>
          <a:p>
            <a:pPr>
              <a:lnSpc>
                <a:spcPct val="150000"/>
              </a:lnSpc>
            </a:pPr>
            <a:endParaRPr lang="zh-CN" altLang="en-US" sz="2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下边框"/>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661025"/>
            <a:ext cx="9144000" cy="1196975"/>
          </a:xfrm>
          <a:prstGeom prst="rect">
            <a:avLst/>
          </a:prstGeom>
          <a:noFill/>
          <a:ln w="9525">
            <a:noFill/>
            <a:miter lim="800000"/>
            <a:headEnd/>
            <a:tailEnd/>
          </a:ln>
        </p:spPr>
      </p:pic>
      <p:pic>
        <p:nvPicPr>
          <p:cNvPr id="29699" name="Picture 3" descr="后退">
            <a:hlinkClick r:id="" action="ppaction://hlinkshowjump?jump=lastslideviewed" highlightClick="1"/>
          </p:cNvPr>
          <p:cNvPicPr>
            <a:picLocks noChangeAspect="1" noChangeArrowheads="1"/>
          </p:cNvPicPr>
          <p:nvPr/>
        </p:nvPicPr>
        <p:blipFill>
          <a:blip r:embed="rId3"/>
          <a:srcRect/>
          <a:stretch>
            <a:fillRect/>
          </a:stretch>
        </p:blipFill>
        <p:spPr bwMode="auto">
          <a:xfrm>
            <a:off x="6916738" y="6364288"/>
            <a:ext cx="1039812" cy="520700"/>
          </a:xfrm>
          <a:prstGeom prst="rect">
            <a:avLst/>
          </a:prstGeom>
          <a:noFill/>
          <a:ln w="9525">
            <a:noFill/>
            <a:miter lim="800000"/>
            <a:headEnd/>
            <a:tailEnd/>
          </a:ln>
        </p:spPr>
      </p:pic>
      <p:pic>
        <p:nvPicPr>
          <p:cNvPr id="29700" name="Picture 4" descr="目录">
            <a:hlinkClick r:id="" action="ppaction://noaction" highlightClick="1"/>
          </p:cNvPr>
          <p:cNvPicPr>
            <a:picLocks noChangeAspect="1" noChangeArrowheads="1"/>
          </p:cNvPicPr>
          <p:nvPr/>
        </p:nvPicPr>
        <p:blipFill>
          <a:blip r:embed="rId4"/>
          <a:srcRect/>
          <a:stretch>
            <a:fillRect/>
          </a:stretch>
        </p:blipFill>
        <p:spPr bwMode="auto">
          <a:xfrm>
            <a:off x="3603625" y="6364288"/>
            <a:ext cx="1039813" cy="520700"/>
          </a:xfrm>
          <a:prstGeom prst="rect">
            <a:avLst/>
          </a:prstGeom>
          <a:noFill/>
          <a:ln w="9525">
            <a:noFill/>
            <a:miter lim="800000"/>
            <a:headEnd/>
            <a:tailEnd/>
          </a:ln>
        </p:spPr>
      </p:pic>
      <p:pic>
        <p:nvPicPr>
          <p:cNvPr id="29701" name="Picture 5" descr="上一页">
            <a:hlinkClick r:id="" action="ppaction://hlinkshowjump?jump=previousslide" highlightClick="1"/>
          </p:cNvPr>
          <p:cNvPicPr>
            <a:picLocks noChangeAspect="1" noChangeArrowheads="1"/>
          </p:cNvPicPr>
          <p:nvPr/>
        </p:nvPicPr>
        <p:blipFill>
          <a:blip r:embed="rId5"/>
          <a:srcRect/>
          <a:stretch>
            <a:fillRect/>
          </a:stretch>
        </p:blipFill>
        <p:spPr bwMode="auto">
          <a:xfrm>
            <a:off x="4684713" y="6364288"/>
            <a:ext cx="1039812" cy="520700"/>
          </a:xfrm>
          <a:prstGeom prst="rect">
            <a:avLst/>
          </a:prstGeom>
          <a:noFill/>
          <a:ln w="9525">
            <a:noFill/>
            <a:miter lim="800000"/>
            <a:headEnd/>
            <a:tailEnd/>
          </a:ln>
        </p:spPr>
      </p:pic>
      <p:pic>
        <p:nvPicPr>
          <p:cNvPr id="29702" name="Picture 6" descr="退出">
            <a:hlinkClick r:id="" action="ppaction://hlinkshowjump?jump=endshow" highlightClick="1"/>
          </p:cNvPr>
          <p:cNvPicPr>
            <a:picLocks noChangeAspect="1" noChangeArrowheads="1"/>
          </p:cNvPicPr>
          <p:nvPr/>
        </p:nvPicPr>
        <p:blipFill>
          <a:blip r:embed="rId6"/>
          <a:srcRect/>
          <a:stretch>
            <a:fillRect/>
          </a:stretch>
        </p:blipFill>
        <p:spPr bwMode="auto">
          <a:xfrm>
            <a:off x="8027988" y="6364288"/>
            <a:ext cx="1039812" cy="520700"/>
          </a:xfrm>
          <a:prstGeom prst="rect">
            <a:avLst/>
          </a:prstGeom>
          <a:noFill/>
          <a:ln w="9525">
            <a:noFill/>
            <a:miter lim="800000"/>
            <a:headEnd/>
            <a:tailEnd/>
          </a:ln>
        </p:spPr>
      </p:pic>
      <p:pic>
        <p:nvPicPr>
          <p:cNvPr id="29703" name="Picture 7" descr="下一页">
            <a:hlinkClick r:id="" action="ppaction://hlinkshowjump?jump=nextslide" highlightClick="1"/>
          </p:cNvPr>
          <p:cNvPicPr>
            <a:picLocks noChangeAspect="1" noChangeArrowheads="1"/>
          </p:cNvPicPr>
          <p:nvPr/>
        </p:nvPicPr>
        <p:blipFill>
          <a:blip r:embed="rId7"/>
          <a:srcRect/>
          <a:stretch>
            <a:fillRect/>
          </a:stretch>
        </p:blipFill>
        <p:spPr bwMode="auto">
          <a:xfrm>
            <a:off x="5795963" y="6337300"/>
            <a:ext cx="1039812" cy="520700"/>
          </a:xfrm>
          <a:prstGeom prst="rect">
            <a:avLst/>
          </a:prstGeom>
          <a:noFill/>
          <a:ln w="9525">
            <a:noFill/>
            <a:miter lim="800000"/>
            <a:headEnd/>
            <a:tailEnd/>
          </a:ln>
        </p:spPr>
      </p:pic>
      <p:pic>
        <p:nvPicPr>
          <p:cNvPr id="29704" name="Picture 8" descr="主页">
            <a:hlinkClick r:id="" action="ppaction://hlinkshowjump?jump=firstslide" highlightClick="1"/>
          </p:cNvPr>
          <p:cNvPicPr>
            <a:picLocks noChangeAspect="1" noChangeArrowheads="1"/>
          </p:cNvPicPr>
          <p:nvPr/>
        </p:nvPicPr>
        <p:blipFill>
          <a:blip r:embed="rId8"/>
          <a:srcRect/>
          <a:stretch>
            <a:fillRect/>
          </a:stretch>
        </p:blipFill>
        <p:spPr bwMode="auto">
          <a:xfrm>
            <a:off x="2522538" y="6364288"/>
            <a:ext cx="1041400" cy="520700"/>
          </a:xfrm>
          <a:prstGeom prst="rect">
            <a:avLst/>
          </a:prstGeom>
          <a:noFill/>
          <a:ln w="9525">
            <a:noFill/>
            <a:miter lim="800000"/>
            <a:headEnd/>
            <a:tailEnd/>
          </a:ln>
        </p:spPr>
      </p:pic>
      <p:pic>
        <p:nvPicPr>
          <p:cNvPr id="29705" name="Picture 9" descr="上边框"/>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0" y="0"/>
            <a:ext cx="9144000" cy="1871663"/>
          </a:xfrm>
          <a:prstGeom prst="rect">
            <a:avLst/>
          </a:prstGeom>
          <a:noFill/>
          <a:ln w="9525">
            <a:noFill/>
            <a:miter lim="800000"/>
            <a:headEnd/>
            <a:tailEnd/>
          </a:ln>
        </p:spPr>
      </p:pic>
      <p:sp>
        <p:nvSpPr>
          <p:cNvPr id="15" name="Text Box 17"/>
          <p:cNvSpPr txBox="1">
            <a:spLocks noChangeArrowheads="1"/>
          </p:cNvSpPr>
          <p:nvPr/>
        </p:nvSpPr>
        <p:spPr bwMode="auto">
          <a:xfrm>
            <a:off x="-80929" y="0"/>
            <a:ext cx="9582151" cy="701675"/>
          </a:xfrm>
          <a:prstGeom prst="rect">
            <a:avLst/>
          </a:prstGeom>
          <a:noFill/>
          <a:ln w="9525">
            <a:noFill/>
            <a:miter lim="800000"/>
            <a:headEnd/>
            <a:tailEnd/>
          </a:ln>
        </p:spPr>
        <p:txBody>
          <a:bodyPr>
            <a:spAutoFit/>
          </a:bodyPr>
          <a:lstStyle/>
          <a:p>
            <a:pPr algn="l">
              <a:lnSpc>
                <a:spcPct val="100000"/>
              </a:lnSpc>
            </a:pPr>
            <a:r>
              <a:rPr lang="zh-CN" altLang="en-US" sz="3800" dirty="0" smtClean="0">
                <a:solidFill>
                  <a:schemeClr val="bg1"/>
                </a:solidFill>
                <a:latin typeface="隶书" pitchFamily="49" charset="-122"/>
                <a:ea typeface="隶书" pitchFamily="49" charset="-122"/>
              </a:rPr>
              <a:t>课题五  幼儿的权利保护</a:t>
            </a:r>
            <a:endParaRPr lang="zh-CN" altLang="en-US" sz="3800" dirty="0">
              <a:solidFill>
                <a:schemeClr val="bg1"/>
              </a:solidFill>
              <a:latin typeface="隶书" pitchFamily="49" charset="-122"/>
              <a:ea typeface="隶书" pitchFamily="49" charset="-122"/>
            </a:endParaRPr>
          </a:p>
        </p:txBody>
      </p:sp>
      <p:sp>
        <p:nvSpPr>
          <p:cNvPr id="17" name="矩形 16"/>
          <p:cNvSpPr/>
          <p:nvPr/>
        </p:nvSpPr>
        <p:spPr>
          <a:xfrm>
            <a:off x="1071538" y="1571613"/>
            <a:ext cx="6572296" cy="461665"/>
          </a:xfrm>
          <a:prstGeom prst="rect">
            <a:avLst/>
          </a:prstGeom>
        </p:spPr>
        <p:txBody>
          <a:bodyPr wrap="square">
            <a:spAutoFit/>
          </a:bodyPr>
          <a:lstStyle/>
          <a:p>
            <a:pPr eaLnBrk="0" hangingPunct="0"/>
            <a:r>
              <a:rPr lang="zh-CN" altLang="en-US" sz="2400" dirty="0" smtClean="0"/>
              <a:t>         </a:t>
            </a:r>
            <a:endParaRPr lang="zh-CN" altLang="en-US" sz="2400" dirty="0">
              <a:latin typeface="黑体" pitchFamily="2" charset="-122"/>
              <a:ea typeface="黑体" pitchFamily="2" charset="-122"/>
            </a:endParaRPr>
          </a:p>
        </p:txBody>
      </p:sp>
      <p:sp>
        <p:nvSpPr>
          <p:cNvPr id="18" name="矩形 17"/>
          <p:cNvSpPr/>
          <p:nvPr/>
        </p:nvSpPr>
        <p:spPr>
          <a:xfrm>
            <a:off x="0" y="857232"/>
            <a:ext cx="9144000" cy="6370975"/>
          </a:xfrm>
          <a:prstGeom prst="rect">
            <a:avLst/>
          </a:prstGeom>
        </p:spPr>
        <p:txBody>
          <a:bodyPr wrap="square">
            <a:spAutoFit/>
          </a:bodyPr>
          <a:lstStyle/>
          <a:p>
            <a:pPr>
              <a:lnSpc>
                <a:spcPct val="150000"/>
              </a:lnSpc>
            </a:pPr>
            <a:r>
              <a:rPr lang="en-US" altLang="zh-CN" sz="3200" dirty="0" smtClean="0"/>
              <a:t>      </a:t>
            </a:r>
            <a:r>
              <a:rPr lang="zh-CN" altLang="en-US" sz="3200" dirty="0" smtClean="0"/>
              <a:t>项目</a:t>
            </a:r>
            <a:r>
              <a:rPr lang="en-US" altLang="zh-CN" sz="3200" dirty="0" smtClean="0"/>
              <a:t>12</a:t>
            </a:r>
            <a:r>
              <a:rPr lang="zh-CN" altLang="en-US" sz="3200" dirty="0" smtClean="0"/>
              <a:t>   幼儿的保护</a:t>
            </a:r>
            <a:endParaRPr lang="en-US" altLang="zh-CN" sz="3200" dirty="0" smtClean="0"/>
          </a:p>
          <a:p>
            <a:pPr>
              <a:lnSpc>
                <a:spcPct val="150000"/>
              </a:lnSpc>
            </a:pPr>
            <a:r>
              <a:rPr lang="zh-CN" altLang="en-US" sz="3200" b="1" dirty="0" smtClean="0"/>
              <a:t>二、学校保护</a:t>
            </a:r>
            <a:endParaRPr lang="en-US" altLang="zh-CN" sz="3200" b="1" dirty="0" smtClean="0"/>
          </a:p>
          <a:p>
            <a:pPr>
              <a:lnSpc>
                <a:spcPct val="150000"/>
              </a:lnSpc>
            </a:pPr>
            <a:r>
              <a:rPr lang="zh-CN" altLang="en-US" sz="3200" b="1" dirty="0" smtClean="0"/>
              <a:t>（一）基本概念</a:t>
            </a:r>
            <a:endParaRPr lang="en-US" altLang="zh-CN" sz="3200" b="1" dirty="0" smtClean="0"/>
          </a:p>
          <a:p>
            <a:pPr>
              <a:lnSpc>
                <a:spcPct val="150000"/>
              </a:lnSpc>
            </a:pPr>
            <a:r>
              <a:rPr lang="zh-CN" altLang="en-US" sz="3200" b="1" dirty="0" smtClean="0"/>
              <a:t>         </a:t>
            </a:r>
            <a:r>
              <a:rPr lang="zh-CN" altLang="en-US" sz="3200" dirty="0" smtClean="0"/>
              <a:t>学校保护是指有关的学校、幼儿园及其他教育机构依照法律规定，对未成年学生和幼儿园儿童进行教育，并对他们的身心健康和合法权益实施的保护</a:t>
            </a:r>
            <a:r>
              <a:rPr lang="zh-CN" altLang="en-US" sz="2400" dirty="0" smtClean="0"/>
              <a:t>。</a:t>
            </a:r>
            <a:endParaRPr lang="en-US" altLang="zh-CN" sz="2400" dirty="0" smtClean="0"/>
          </a:p>
          <a:p>
            <a:pPr>
              <a:lnSpc>
                <a:spcPct val="150000"/>
              </a:lnSpc>
            </a:pPr>
            <a:endParaRPr lang="zh-CN" altLang="en-US" sz="2400" b="1" dirty="0" smtClean="0"/>
          </a:p>
          <a:p>
            <a:pPr>
              <a:lnSpc>
                <a:spcPct val="150000"/>
              </a:lnSpc>
            </a:pPr>
            <a:endParaRPr lang="en-US" altLang="zh-CN" sz="2400" b="1"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4491</TotalTime>
  <Words>3453</Words>
  <PresentationFormat>全屏显示(4:3)</PresentationFormat>
  <Paragraphs>177</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user</cp:lastModifiedBy>
  <cp:revision>355</cp:revision>
  <dcterms:modified xsi:type="dcterms:W3CDTF">2018-08-04T06:22:42Z</dcterms:modified>
</cp:coreProperties>
</file>