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3"/>
    <p:sldId id="387" r:id="rId4"/>
    <p:sldId id="459" r:id="rId5"/>
    <p:sldId id="461" r:id="rId6"/>
    <p:sldId id="500" r:id="rId7"/>
    <p:sldId id="501" r:id="rId8"/>
    <p:sldId id="502" r:id="rId9"/>
    <p:sldId id="503" r:id="rId10"/>
    <p:sldId id="504" r:id="rId11"/>
    <p:sldId id="505" r:id="rId12"/>
    <p:sldId id="506" r:id="rId13"/>
    <p:sldId id="507" r:id="rId14"/>
    <p:sldId id="508" r:id="rId15"/>
    <p:sldId id="513" r:id="rId16"/>
    <p:sldId id="509" r:id="rId17"/>
    <p:sldId id="510" r:id="rId18"/>
    <p:sldId id="516" r:id="rId19"/>
    <p:sldId id="517" r:id="rId20"/>
    <p:sldId id="519" r:id="rId21"/>
    <p:sldId id="523" r:id="rId22"/>
    <p:sldId id="524" r:id="rId23"/>
    <p:sldId id="526" r:id="rId24"/>
    <p:sldId id="527" r:id="rId25"/>
    <p:sldId id="525" r:id="rId26"/>
    <p:sldId id="520" r:id="rId27"/>
    <p:sldId id="528" r:id="rId28"/>
    <p:sldId id="529" r:id="rId29"/>
    <p:sldId id="511" r:id="rId30"/>
    <p:sldId id="514" r:id="rId31"/>
    <p:sldId id="515" r:id="rId32"/>
    <p:sldId id="493" r:id="rId33"/>
    <p:sldId id="258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12"/>
        <p:guide pos="3003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575" y="476885"/>
            <a:ext cx="79419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项目2  编程基础与数控车床基本操作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323850" y="2636520"/>
            <a:ext cx="33661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2.2.1 数控车床空运行及对刀操作</a:t>
            </a:r>
            <a:endParaRPr sz="2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778" y="1341021"/>
            <a:ext cx="447738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sz="2800" b="1" dirty="0"/>
              <a:t>模块</a:t>
            </a:r>
            <a:r>
              <a:rPr altLang="zh-CN" sz="2800" b="1" dirty="0"/>
              <a:t>2.2 数控车床基本操作</a:t>
            </a:r>
            <a:endParaRPr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③Z坐标的设定：按手动键，启动主轴，移动车刀精车工件端面，车刀沿X方向退出（Z方向不动），按录入键进入录入方式，按程序键并按翻页键进入MDI（程序段值）操作页面键入G50→按输入键，键入Z0→按输入键，按运行键。按位置键（翻页）在相对坐标值界面，按W，见闪烁，按取消键。</a:t>
            </a:r>
            <a:endParaRPr lang="en-US" altLang="zh-CN" sz="2000">
              <a:ea typeface="宋体" panose="02010600030101010101" pitchFamily="2" charset="-122"/>
            </a:endParaRPr>
          </a:p>
        </p:txBody>
      </p:sp>
      <p:pic>
        <p:nvPicPr>
          <p:cNvPr id="99" name="图片 9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780155" y="2853055"/>
            <a:ext cx="2717165" cy="296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 b="1">
                <a:ea typeface="宋体" panose="02010600030101010101" pitchFamily="2" charset="-122"/>
              </a:rPr>
              <a:t>（2）其它车刀对刀操作 </a:t>
            </a:r>
            <a:r>
              <a:rPr lang="en-US" altLang="zh-CN" sz="2000">
                <a:ea typeface="宋体" panose="02010600030101010101" pitchFamily="2" charset="-122"/>
              </a:rPr>
              <a:t> 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定点对刀法：</a:t>
            </a:r>
            <a:r>
              <a:rPr lang="en-US" altLang="zh-CN" sz="2000">
                <a:ea typeface="宋体" panose="02010600030101010101" pitchFamily="2" charset="-122"/>
              </a:rPr>
              <a:t> 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①在刀补界面把所有车刀刀补清零：点刀补键，光标移至对应刀补号，键入X，点输入；输入Z，点输入，完成刀补清号。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②非基准刀建立刀补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♦ 换刀：手动方式下将刀架移至安全换刀位置，换出其它车刀（不带刀补，如当前车刀无刀补时可用手动方式换刀，如有刀补时则需在录入方式下进入程序界面输入进行换刀，如输入T0100，换1号刀）。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♦建立Z向刀补：把刀尖移至接触工件端面→按刀补键→把光标移至当前刀偏号,键入W→按输入键。此时系统自动计算Z向刀补值并设定。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♦建立X向刀补：移动车刀使刀尖轻触试车过的外圆→把光标移至当前刀偏号参数位置→键入U→按输入键。此时系统自动计算X向刀补值并设定。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若有多把车刀，其对刀方法相同。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试切对刀法：</a:t>
            </a:r>
            <a:r>
              <a:rPr lang="en-US" altLang="zh-CN" sz="2000">
                <a:ea typeface="宋体" panose="02010600030101010101" pitchFamily="2" charset="-122"/>
              </a:rPr>
              <a:t> 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设定工件坐标后换其它车刀（不带刀补）。在手动方式下（或录入、手轮方式），操作如下：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①刀尖在外圆试车对刀，按刀补键→把光标移到相应的刀补号上，键入XD（D为刚才试车的直径值）→ 按输入键、此时系统自动计算X向刀补值并设定。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②移动车刀到端面试车对刀，按刀补键→把光标移到相应的刀补号上，键入Z 0→按输入键、此时系统自动计算Z向刀补值并设定，即完成了这把车刀的对刀。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（3）定点检查对刀是否正确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①移动车刀至安全位置，按录入键进入录入方式，按程序键（必要时再按翻页键）进入MDI操作页面。（在录入方式下换带刀补的车刀）如换1号车刀带刀补：键入T0101 →按输入键→按循环启动键，→键入G01→ 按输入键、键入Z100→ 按输入键、键入X D（D为刚才试车的直径值）→按输入键、键入F 200→按输入键，按运行键。运行结束后检查刀具与工件端面距离是否等于100，若不相等则说明Z向对刀操作错误。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②启动主轴，沿Z方向移动车刀至试车的外圆表面，检查刀具与工件外圆是否重合，若不重合即说明X方向对刀操作错误。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 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 其他车刀(T0202\T0303…)检查方法相同，检查无误方可运行加工，否则重新对刀操作。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注意：</a:t>
            </a:r>
            <a:r>
              <a:rPr lang="en-US" altLang="zh-CN" sz="2000">
                <a:ea typeface="宋体" panose="02010600030101010101" pitchFamily="2" charset="-122"/>
              </a:rPr>
              <a:t>对好刀后不能再按机床锁进行空运行（或作图），空运行后前面的对刀操作无效。所以，作图检查程序无误后，再进行对刀操作。若先进行对刀操作再作图检查，因作图时机床锁定，前面设计的工件坐标与对刀数据无效，此时执行加工将产生撞刀事故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6） 自动运行加工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输入程序检查无误后进行对刀操作，并检查刀补是否正确后方可自动运行车削加工。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（1）自动运行的启动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把光标置于程序开头，按自动键进入自动操作方式→按循环启动键或运行键，开始自动运行加工。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（2）单段运行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在自动运行之前，为安全起见可选择单段程序运行。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按自动键进入自动操作方式，按单段键，其指示灯亮表示已进入单段运行状态。单段运行时，每执行一个程序段后程序停止运行，继续运行需再按循环启动键或运行键，直至程序运行完毕。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注：程序的运行是从光标所在程序段开始的，如果需要程序从起始段开始运行，在编辑操作方式下按复位键，光标自动跳至程序开头。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 b="1">
                <a:ea typeface="宋体" panose="02010600030101010101" pitchFamily="2" charset="-122"/>
              </a:rPr>
              <a:t>2.FANUC系统数控车床控制面版的操作</a:t>
            </a:r>
            <a:endParaRPr lang="en-US" altLang="zh-CN" sz="2000" b="1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1）FANUC Series Oi Mate-TD系统操作面板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FANUC Series Oi Mate-TD系统操作面板如图所示。面板主要分为三大区域：液晶（LCD）显示区、编辑键盘区和机床控制区。</a:t>
            </a:r>
            <a:endParaRPr lang="en-US" altLang="zh-CN" sz="2000">
              <a:ea typeface="宋体" panose="02010600030101010101" pitchFamily="2" charset="-122"/>
            </a:endParaRPr>
          </a:p>
        </p:txBody>
      </p:sp>
      <p:pic>
        <p:nvPicPr>
          <p:cNvPr id="111" name="图片 111" descr="重新曝光 08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95830" y="2374900"/>
            <a:ext cx="5158105" cy="384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150620"/>
            <a:ext cx="7842885" cy="4937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编辑键盘按键功能</a:t>
            </a:r>
            <a:r>
              <a:rPr lang="zh-CN" sz="1600">
                <a:ea typeface="宋体" panose="02010600030101010101" pitchFamily="2" charset="-122"/>
              </a:rPr>
              <a:t>表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编辑键盘按键功能</a:t>
            </a:r>
            <a:r>
              <a:rPr lang="zh-CN" sz="1600">
                <a:ea typeface="宋体" panose="02010600030101010101" pitchFamily="2" charset="-122"/>
              </a:rPr>
              <a:t>表</a:t>
            </a:r>
            <a:endParaRPr lang="zh-CN" altLang="en-US" sz="1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1230630"/>
            <a:ext cx="7223760" cy="439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编辑键盘按键功能</a:t>
            </a:r>
            <a:r>
              <a:rPr lang="zh-CN" sz="1600">
                <a:ea typeface="宋体" panose="02010600030101010101" pitchFamily="2" charset="-122"/>
              </a:rPr>
              <a:t>表</a:t>
            </a:r>
            <a:endParaRPr lang="zh-CN" altLang="en-US" sz="1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341120"/>
            <a:ext cx="8159750" cy="420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95789" y="836960"/>
            <a:ext cx="867645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en-US" altLang="zh-CN" sz="1800" b="1" dirty="0" smtClean="0">
              <a:latin typeface="+mn-ea"/>
              <a:ea typeface="+mn-ea"/>
            </a:endParaRPr>
          </a:p>
          <a:p>
            <a:r>
              <a:rPr lang="en-US" sz="1800" dirty="0" smtClean="0"/>
              <a:t>     </a:t>
            </a:r>
            <a:r>
              <a:rPr sz="1800" dirty="0" smtClean="0"/>
              <a:t> </a:t>
            </a:r>
            <a:r>
              <a:rPr lang="zh-CN" sz="1800">
                <a:sym typeface="+mn-ea"/>
              </a:rPr>
              <a:t>如</a:t>
            </a:r>
            <a:r>
              <a:rPr lang="zh-CN" sz="1800">
                <a:latin typeface="Times New Roman" panose="02020603050405020304" pitchFamily="18" charset="0"/>
                <a:sym typeface="+mn-ea"/>
              </a:rPr>
              <a:t>图</a:t>
            </a:r>
            <a:r>
              <a:rPr lang="zh-CN" sz="1800">
                <a:sym typeface="+mn-ea"/>
              </a:rPr>
              <a:t>2.2.1所示的轴类</a:t>
            </a:r>
            <a:r>
              <a:rPr lang="zh-CN" sz="1800">
                <a:latin typeface="Times New Roman" panose="02020603050405020304" pitchFamily="18" charset="0"/>
                <a:sym typeface="+mn-ea"/>
              </a:rPr>
              <a:t>零件，材料</a:t>
            </a:r>
            <a:r>
              <a:rPr lang="en-US" sz="1800">
                <a:latin typeface="Times New Roman" panose="02020603050405020304" pitchFamily="18" charset="0"/>
                <a:sym typeface="+mn-ea"/>
              </a:rPr>
              <a:t>45</a:t>
            </a:r>
            <a:r>
              <a:rPr lang="zh-CN" sz="1800">
                <a:latin typeface="Times New Roman" panose="02020603050405020304" pitchFamily="18" charset="0"/>
                <a:sym typeface="+mn-ea"/>
              </a:rPr>
              <a:t>钢，</a:t>
            </a:r>
            <a:r>
              <a:rPr lang="zh-CN" sz="1800">
                <a:sym typeface="+mn-ea"/>
              </a:rPr>
              <a:t>毛坯为</a:t>
            </a:r>
            <a:r>
              <a:rPr lang="en-US" sz="18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Φ</a:t>
            </a:r>
            <a:r>
              <a:rPr lang="en-US" sz="1800">
                <a:latin typeface="宋体" panose="02010600030101010101" pitchFamily="2" charset="-122"/>
                <a:sym typeface="+mn-ea"/>
              </a:rPr>
              <a:t>45</a:t>
            </a:r>
            <a:r>
              <a:rPr lang="en-US" sz="18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sz="1800">
                <a:latin typeface="宋体" panose="02010600030101010101" pitchFamily="2" charset="-122"/>
                <a:sym typeface="+mn-ea"/>
              </a:rPr>
              <a:t>1</a:t>
            </a:r>
            <a:r>
              <a:rPr lang="en-US" sz="18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800">
                <a:latin typeface="宋体" panose="02010600030101010101" pitchFamily="2" charset="-122"/>
                <a:sym typeface="+mn-ea"/>
              </a:rPr>
              <a:t>5</a:t>
            </a:r>
            <a:r>
              <a:rPr lang="zh-CN" sz="1800">
                <a:sym typeface="+mn-ea"/>
              </a:rPr>
              <a:t>棒料。</a:t>
            </a:r>
            <a:r>
              <a:rPr lang="zh-CN" sz="1800">
                <a:latin typeface="Times New Roman" panose="02020603050405020304" pitchFamily="18" charset="0"/>
                <a:sym typeface="+mn-ea"/>
              </a:rPr>
              <a:t>编程原点设置在工件右端面中心，试完成精车程序的编写、录入、空运行及完成两把外圆车刀的对刀操作，其中</a:t>
            </a:r>
            <a:r>
              <a:rPr lang="en-US" sz="1800">
                <a:latin typeface="Times New Roman" panose="02020603050405020304" pitchFamily="18" charset="0"/>
                <a:sym typeface="+mn-ea"/>
              </a:rPr>
              <a:t>T0101</a:t>
            </a:r>
            <a:r>
              <a:rPr lang="zh-CN" sz="1800">
                <a:latin typeface="Times New Roman" panose="02020603050405020304" pitchFamily="18" charset="0"/>
                <a:sym typeface="+mn-ea"/>
              </a:rPr>
              <a:t>为粗车刀、</a:t>
            </a:r>
            <a:r>
              <a:rPr lang="en-US" sz="1800">
                <a:latin typeface="Times New Roman" panose="02020603050405020304" pitchFamily="18" charset="0"/>
                <a:sym typeface="+mn-ea"/>
              </a:rPr>
              <a:t>T0202</a:t>
            </a:r>
            <a:r>
              <a:rPr lang="zh-CN" sz="1800">
                <a:latin typeface="Times New Roman" panose="02020603050405020304" pitchFamily="18" charset="0"/>
                <a:sym typeface="+mn-ea"/>
              </a:rPr>
              <a:t>为精车刀。</a:t>
            </a:r>
            <a:endParaRPr sz="1800" dirty="0" smtClean="0"/>
          </a:p>
          <a:p>
            <a:pPr indent="457200"/>
            <a:endParaRPr sz="1800" dirty="0" smtClean="0"/>
          </a:p>
          <a:p>
            <a:pPr indent="457200"/>
            <a:endParaRPr sz="1800" dirty="0" smtClean="0"/>
          </a:p>
        </p:txBody>
      </p:sp>
      <p:sp>
        <p:nvSpPr>
          <p:cNvPr id="5" name="矩形 4"/>
          <p:cNvSpPr/>
          <p:nvPr/>
        </p:nvSpPr>
        <p:spPr>
          <a:xfrm>
            <a:off x="3491858" y="5373071"/>
            <a:ext cx="792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sz="16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2.2.1</a:t>
            </a:r>
            <a:endParaRPr lang="en-US" sz="1600" dirty="0"/>
          </a:p>
        </p:txBody>
      </p:sp>
      <p:graphicFrame>
        <p:nvGraphicFramePr>
          <p:cNvPr id="6" name="表格 5"/>
          <p:cNvGraphicFramePr/>
          <p:nvPr/>
        </p:nvGraphicFramePr>
        <p:xfrm>
          <a:off x="2032000" y="2913063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124075" y="2061210"/>
            <a:ext cx="3719195" cy="3082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编辑键盘按键功能</a:t>
            </a:r>
            <a:r>
              <a:rPr lang="zh-CN" sz="1600">
                <a:ea typeface="宋体" panose="02010600030101010101" pitchFamily="2" charset="-122"/>
              </a:rPr>
              <a:t>表</a:t>
            </a:r>
            <a:endParaRPr lang="zh-CN" altLang="en-US" sz="16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628775"/>
            <a:ext cx="8202295" cy="417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9770" y="1052830"/>
            <a:ext cx="26638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ea typeface="宋体" panose="02010600030101010101" pitchFamily="2" charset="-122"/>
              </a:rPr>
              <a:t>机床控制区域按键功能表</a:t>
            </a:r>
            <a:endParaRPr lang="zh-CN" sz="16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413510"/>
            <a:ext cx="6934200" cy="403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9770" y="1052830"/>
            <a:ext cx="26638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ea typeface="宋体" panose="02010600030101010101" pitchFamily="2" charset="-122"/>
              </a:rPr>
              <a:t>机床控制区域按键功能表</a:t>
            </a:r>
            <a:endParaRPr lang="zh-CN" sz="16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9660" y="1535430"/>
            <a:ext cx="6964680" cy="37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39770" y="1052830"/>
            <a:ext cx="26638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ea typeface="宋体" panose="02010600030101010101" pitchFamily="2" charset="-122"/>
              </a:rPr>
              <a:t>机床控制区域按键功能表</a:t>
            </a:r>
            <a:endParaRPr lang="zh-CN" sz="16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557020"/>
            <a:ext cx="7934960" cy="424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090" y="1466850"/>
            <a:ext cx="6941820" cy="3924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39770" y="1052830"/>
            <a:ext cx="26638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ea typeface="宋体" panose="02010600030101010101" pitchFamily="2" charset="-122"/>
              </a:rPr>
              <a:t>机床控制区域按键功能表</a:t>
            </a:r>
            <a:endParaRPr lang="zh-CN" sz="16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机床其他按</a:t>
            </a:r>
            <a:r>
              <a:rPr lang="zh-CN" sz="1600">
                <a:ea typeface="宋体" panose="02010600030101010101" pitchFamily="2" charset="-122"/>
              </a:rPr>
              <a:t>钮开关</a:t>
            </a:r>
            <a:endParaRPr lang="zh-CN" sz="1600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535430"/>
            <a:ext cx="6972300" cy="37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机床其他按</a:t>
            </a:r>
            <a:r>
              <a:rPr lang="zh-CN" sz="1600">
                <a:ea typeface="宋体" panose="02010600030101010101" pitchFamily="2" charset="-122"/>
              </a:rPr>
              <a:t>钮开关</a:t>
            </a:r>
            <a:endParaRPr lang="zh-CN" sz="16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356360"/>
            <a:ext cx="7840345" cy="466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0110" y="908685"/>
            <a:ext cx="24955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机床其他按</a:t>
            </a:r>
            <a:r>
              <a:rPr lang="zh-CN" sz="1600">
                <a:ea typeface="宋体" panose="02010600030101010101" pitchFamily="2" charset="-122"/>
              </a:rPr>
              <a:t>钮开关</a:t>
            </a:r>
            <a:endParaRPr lang="zh-CN" sz="16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" y="1484630"/>
            <a:ext cx="7784465" cy="168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 b="1">
                <a:ea typeface="宋体" panose="02010600030101010101" pitchFamily="2" charset="-122"/>
              </a:rPr>
              <a:t> 对刀操作</a:t>
            </a:r>
            <a:endParaRPr lang="en-US" altLang="zh-CN" sz="2000" b="1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对刀是数控加工的重要操作，目的是确定刀具和工件的相对位置。因为安装的刀具位置和设置的程序原点都可能有变化，所以一般在安装刀具和更换零件以及停电以后都要求对刀。在数控车床上最常用的对刀方法为试切对刀法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solidFill>
                  <a:srgbClr val="FF0000"/>
                </a:solidFill>
                <a:ea typeface="宋体" panose="02010600030101010101" pitchFamily="2" charset="-122"/>
              </a:rPr>
              <a:t> 机械回零的试切对刀法</a:t>
            </a:r>
            <a:endParaRPr lang="en-US" altLang="zh-CN" sz="2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对刀前要求：首先将所有车刀在MDI方式下的刀偏号改为“00”，如“T0100”；再分别在刀具“偏置形状”页面与“偏置磨损”页面上将刀偏量与磨损量（均简称“刀补”）清零；最后返回机床参考点（机械回零），回零后，应将U、W相对坐标清零。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按要求安装相应的车刀和工件。为了减少零件的加工误差，先对精车刀。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♦ 对精车刀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以车外圆对刀为例，如2号刀为精车刀。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Z轴方向的对刀：启动主轴，手动车平工件端面，刀尖在Z轴方向不动，只沿+X方向退刀，停主轴，按OFFSET/SETTING键进入刀具偏置设定页面，按软键刀偏、按形状，移动光标到偏置号为G002的Z偏置位置上，输入“Z0（或工件总长）”，按测量，则该车刀的Z轴对刀完成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X轴方向的对刀：启动主轴，车一刀外圆，刀尖在X轴方向不动，只沿+Z轴方向退刀，停主轴，测量工件直径(假设测得直径为Φ48.15mm)，然后按OFFSET/SETTING键进入刀具偏置设定页面，按软键刀偏、按形状，移动光标到偏置号为G002的X偏置位置上，输入“X48.15”，按测量，则该车刀的X轴对刀完成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348" y="1000108"/>
            <a:ext cx="8034116" cy="4799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800" b="1" dirty="0" smtClean="0">
                <a:latin typeface="+mn-ea"/>
                <a:ea typeface="+mn-ea"/>
              </a:rPr>
              <a:t>精车程序编写及录入</a:t>
            </a:r>
            <a:endParaRPr sz="1800" b="1" dirty="0" smtClean="0">
              <a:latin typeface="+mn-ea"/>
              <a:ea typeface="+mn-ea"/>
            </a:endParaRPr>
          </a:p>
          <a:p>
            <a:endParaRPr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……   （粗车略）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N110 G00 X100 Z100（刀架快速移动到安全点）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N120 T0202 M03 S1000（换2号精车刀执行2号刀补）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</a:t>
            </a:r>
            <a:r>
              <a:rPr sz="1800" dirty="0" smtClean="0">
                <a:latin typeface="+mn-ea"/>
                <a:ea typeface="+mn-ea"/>
                <a:sym typeface="+mn-ea"/>
              </a:rPr>
              <a:t>   </a:t>
            </a:r>
            <a:r>
              <a:rPr sz="1800" dirty="0" smtClean="0">
                <a:latin typeface="+mn-ea"/>
                <a:ea typeface="+mn-ea"/>
                <a:sym typeface="+mn-ea"/>
              </a:rPr>
              <a:t>…… </a:t>
            </a:r>
            <a:r>
              <a:rPr lang="zh-CN" sz="1800" dirty="0" smtClean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（请把程序补充完整）</a:t>
            </a:r>
            <a:r>
              <a:rPr sz="1800" dirty="0" smtClean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  </a:t>
            </a:r>
            <a:r>
              <a:rPr sz="1800" dirty="0" smtClean="0">
                <a:latin typeface="+mn-ea"/>
                <a:ea typeface="+mn-ea"/>
              </a:rPr>
              <a:t>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                                                                     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N260 G01 X45 （退刀至φ45）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N270 G00 X100 Z100（刀架快速移动到安全点） 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N280 M30   （结束） </a:t>
            </a:r>
            <a:endParaRPr sz="18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 ♦ 对其他车刀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启动主轴，不带刀偏号换另一把车刀，移动该车刀，让刀尖轻轻接触试切过的外圆，并保持X轴方向不动，只沿Z轴方向移动到端面位置。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按OFFSET/SETTING键进入刀具偏置设定页面，按软键刀偏、按形状，移动光标到当前车刀刀号与刀偏号相应的X偏置位置上，输入同样的试切直径值（如“X48.15”），按测量；再移动光标到该车刀的Z偏置位置上，输入“Z0（或工件总长）”，按测量，则完成该车刀的对刀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对于机械回零对刀，当机床断电后，重新上电运行加工程序之前，只要工件和刀具的位置不变，只需进行机械回零一次便可执行加工。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9705" y="764540"/>
            <a:ext cx="74491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1800" b="1">
                <a:ea typeface="宋体" panose="02010600030101010101" pitchFamily="2" charset="-122"/>
              </a:rPr>
              <a:t>【拓展任务工单】</a:t>
            </a:r>
            <a:endParaRPr sz="1800" b="1"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sz="1800">
                <a:ea typeface="宋体" panose="02010600030101010101" pitchFamily="2" charset="-122"/>
              </a:rPr>
              <a:t>      </a:t>
            </a:r>
            <a:r>
              <a:rPr sz="1800">
                <a:ea typeface="宋体" panose="02010600030101010101" pitchFamily="2" charset="-122"/>
              </a:rPr>
              <a:t>完成图2.2.29零件的精车程序的编写及录入、空运行、并完成对刀。</a:t>
            </a:r>
            <a:endParaRPr sz="180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4210" y="5949315"/>
            <a:ext cx="126492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</a:rPr>
              <a:t>2.2.29</a:t>
            </a:r>
            <a:endParaRPr lang="zh-CN" altLang="en-US"/>
          </a:p>
        </p:txBody>
      </p:sp>
      <p:pic>
        <p:nvPicPr>
          <p:cNvPr id="228" name="图片 22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59840" y="2204720"/>
            <a:ext cx="6177915" cy="313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1052830"/>
            <a:ext cx="8014335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800" b="1" dirty="0">
                <a:latin typeface="+mn-ea"/>
                <a:ea typeface="+mn-ea"/>
              </a:rPr>
              <a:t>【知识链接】</a:t>
            </a:r>
            <a:endParaRPr sz="18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latin typeface="+mn-ea"/>
                <a:ea typeface="+mn-ea"/>
              </a:rPr>
              <a:t>       </a:t>
            </a:r>
            <a:r>
              <a:rPr sz="1800" dirty="0">
                <a:latin typeface="+mn-ea"/>
                <a:ea typeface="+mn-ea"/>
              </a:rPr>
              <a:t>1.GSK980TD数控车床控制面版的操作 </a:t>
            </a:r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92" name="图片 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64030" y="1844675"/>
            <a:ext cx="4533900" cy="415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7490" y="1331595"/>
            <a:ext cx="7135495" cy="412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850" y="981075"/>
            <a:ext cx="807085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>
              <a:lnSpc>
                <a:spcPct val="100000"/>
              </a:lnSpc>
            </a:pP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1）开机</a:t>
            </a:r>
            <a:endParaRPr 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打开机床电源开关→按NC ON系统开启按钮。</a:t>
            </a:r>
            <a:endParaRPr 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sz="2000" b="1">
                <a:latin typeface="Times New Roman" panose="02020603050405020304" pitchFamily="18" charset="0"/>
                <a:sym typeface="+mn-ea"/>
              </a:rPr>
              <a:t>2）</a:t>
            </a:r>
            <a:r>
              <a:rPr 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GSK980TD </a:t>
            </a:r>
            <a:r>
              <a:rPr lang="zh-CN" sz="2000" b="1">
                <a:ea typeface="宋体" panose="02010600030101010101" pitchFamily="2" charset="-122"/>
              </a:rPr>
              <a:t>系统数控车床控制面版的操作</a:t>
            </a:r>
            <a:endParaRPr lang="zh-CN" sz="2000" b="1"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altLang="zh-CN" sz="2000">
                <a:ea typeface="宋体" panose="02010600030101010101" pitchFamily="2" charset="-122"/>
              </a:rPr>
              <a:t>      </a:t>
            </a:r>
            <a:r>
              <a:rPr lang="zh-CN" sz="2000">
                <a:ea typeface="宋体" panose="02010600030101010101" pitchFamily="2" charset="-122"/>
              </a:rPr>
              <a:t>控制面版的操作步骤详见附录Ⅰ中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GSK980TD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000">
                <a:ea typeface="宋体" panose="02010600030101010101" pitchFamily="2" charset="-122"/>
              </a:rPr>
              <a:t>操作面板说明。</a:t>
            </a:r>
            <a:endParaRPr lang="zh-CN" sz="2000"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zh-CN" sz="2000">
                <a:ea typeface="宋体" panose="02010600030101010101" pitchFamily="2" charset="-122"/>
              </a:rPr>
              <a:t>3)程序建立、录入及编辑</a:t>
            </a:r>
            <a:endParaRPr lang="zh-CN" sz="2000"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altLang="zh-CN" sz="2000">
                <a:ea typeface="宋体" panose="02010600030101010101" pitchFamily="2" charset="-122"/>
              </a:rPr>
              <a:t>程序的建立、删除和修改等操作需要在编辑操作方式下进行，按程序键进入编辑操作方式。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altLang="zh-CN" sz="2000">
                <a:ea typeface="宋体" panose="02010600030101010101" pitchFamily="2" charset="-122"/>
              </a:rPr>
              <a:t>(1）程序内容的输入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altLang="zh-CN" sz="2000">
                <a:ea typeface="宋体" panose="02010600030101010101" pitchFamily="2" charset="-122"/>
              </a:rPr>
              <a:t>①程序目录的检索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>
              <a:lnSpc>
                <a:spcPct val="100000"/>
              </a:lnSpc>
            </a:pPr>
            <a:r>
              <a:rPr lang="en-US" altLang="zh-CN" sz="2000">
                <a:ea typeface="宋体" panose="02010600030101010101" pitchFamily="2" charset="-122"/>
              </a:rPr>
              <a:t>按程序键，按录入键进入录入方式，通过翻页键，进入程序目录显示页面。在此页面中，以程序目录表的形式显示存储器中所存程序的程序名，若一页显示不完所存的程序，可按转换键查看下一页的程序号。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5650" y="1124585"/>
            <a:ext cx="729488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②建立新程序  按编辑键进入编辑操作方式 ，输入新程序名如“O0013”，按EOB键，即进入新程序界面输入程序内容。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③调出已存程序　按编辑键进入编辑操作方式，输入程序名，按EOB键，即可调出想要的程序。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（2）程序检索与编辑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在编辑操作方式下,可进行新建、选择及删除零件程序，可以对所选择的零件程序的内容进行插入、修改和删除等编辑操作，还可以通过RS232接口与PC机的串行口连接，将系统和PC中的数据进行双向传输。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4)作图方法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(1）输入（或调出）程序，并通过空运行检查无误。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(2）刀补清零：在参数刀补界面，将加工程序所用到的车刀全部进行刀补清零。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(3）图形参数设置：按两次设置键进入图形页面，通过翻页键，找到“图形参数”页面，切换至录入方式，然后根据加工程序的最大X值与最小X值、最大Z值与最小Z值进行图形参数设置(可参看附录Ⅰ中的六、设置显示——2. 图形功能)。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(4）作图：按翻页键进入“图形显示”页面—→切换至自动方式—→锁机床—→锁辅助功能—→按空运行键—→键入S—→按循环启动—→系统开始绘图。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(5)观察刀具路径是否和零件图样形状一致，若不一致则退出，然后进入编辑方式进行修改程序，然后再次作图。键入R/V可清除已绘出的图形。</a:t>
            </a:r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80708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altLang="zh-CN" sz="2000">
                <a:ea typeface="宋体" panose="02010600030101010101" pitchFamily="2" charset="-122"/>
              </a:rPr>
              <a:t>5) 对刀操作 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(1)工件坐标系的设定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步骤：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①粗车端面：用粗车刀把工件端面车平。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②换精车刀：调出不带刀补的精车刀，设精车刀为2号刀T0200，若当前车刀无刀补时可在手动方式按换刀键换刀，调出2号车刀，显示屏上显示T0200；若当前车刀有刀补（如：T0202)时，则需在录入方式下进入程序界面的MDI页面输入换刀，具体操作如下：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r>
              <a:rPr lang="en-US" altLang="zh-CN" sz="2000">
                <a:ea typeface="宋体" panose="02010600030101010101" pitchFamily="2" charset="-122"/>
              </a:rPr>
              <a:t>    按录入键进入录入方式，按程序键（通过按翻页键）找到MDI操作页面。（假设2号为精车刀）键入T0200（不带刀补）→按输入键，按循环启动键。（如果刀号上显示黄色标记，按下面步骤删除黄色：→键入G00→按输入键，键入W0→按输入键、键入U0→按输入键，按运行键。） </a:t>
            </a:r>
            <a:endParaRPr lang="en-US" altLang="zh-CN" sz="2000">
              <a:ea typeface="宋体" panose="02010600030101010101" pitchFamily="2" charset="-122"/>
            </a:endParaRPr>
          </a:p>
          <a:p>
            <a:pPr indent="262255"/>
            <a:endParaRPr lang="en-US" altLang="zh-CN" sz="20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4748</Words>
  <Application>WPS 演示</Application>
  <PresentationFormat>全屏显示(4:3)</PresentationFormat>
  <Paragraphs>156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Times New Roman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476</cp:revision>
  <dcterms:created xsi:type="dcterms:W3CDTF">2012-04-13T02:17:00Z</dcterms:created>
  <dcterms:modified xsi:type="dcterms:W3CDTF">2021-10-26T02:40:31Z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B846439CAA1143CFBFC13ABE746C367E</vt:lpwstr>
  </property>
</Properties>
</file>