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56" r:id="rId3"/>
    <p:sldId id="387" r:id="rId5"/>
    <p:sldId id="459" r:id="rId6"/>
    <p:sldId id="460" r:id="rId7"/>
    <p:sldId id="465" r:id="rId8"/>
    <p:sldId id="461" r:id="rId9"/>
    <p:sldId id="466" r:id="rId10"/>
    <p:sldId id="462" r:id="rId11"/>
    <p:sldId id="463" r:id="rId12"/>
    <p:sldId id="388" r:id="rId13"/>
    <p:sldId id="451" r:id="rId14"/>
    <p:sldId id="258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A"/>
    <a:srgbClr val="006600"/>
    <a:srgbClr val="9AEEF0"/>
    <a:srgbClr val="18C5CE"/>
    <a:srgbClr val="58E3E6"/>
    <a:srgbClr val="1FB79A"/>
    <a:srgbClr val="108086"/>
    <a:srgbClr val="6600CC"/>
    <a:srgbClr val="D6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6"/>
    <p:restoredTop sz="94619"/>
  </p:normalViewPr>
  <p:slideViewPr>
    <p:cSldViewPr showGuides="1">
      <p:cViewPr varScale="1">
        <p:scale>
          <a:sx n="84" d="100"/>
          <a:sy n="84" d="100"/>
        </p:scale>
        <p:origin x="-1146" y="-90"/>
      </p:cViewPr>
      <p:guideLst>
        <p:guide orient="horz" pos="2136"/>
        <p:guide pos="2972"/>
      </p:guideLst>
    </p:cSldViewPr>
  </p:slideViewPr>
  <p:outlineViewPr>
    <p:cViewPr>
      <p:scale>
        <a:sx n="33" d="100"/>
        <a:sy n="33" d="100"/>
      </p:scale>
      <p:origin x="0" y="15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CB2747-9899-4B48-8926-E4252A06FB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B4A5A8-7F7E-42C4-971E-E2C792C11D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 rot="360000">
            <a:off x="4051300" y="4156075"/>
            <a:ext cx="5581650" cy="12890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5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3613" y="6329363"/>
            <a:ext cx="2136775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6413" t="7217" r="5477" b="6315"/>
          <a:stretch>
            <a:fillRect/>
          </a:stretch>
        </p:blipFill>
        <p:spPr>
          <a:xfrm>
            <a:off x="3676650" y="1621790"/>
            <a:ext cx="4787265" cy="4111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2"/>
          <p:cNvCxnSpPr/>
          <p:nvPr userDrawn="1"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80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9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3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12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/>
          <p:nvPr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9"/>
          <p:cNvSpPr/>
          <p:nvPr/>
        </p:nvSpPr>
        <p:spPr>
          <a:xfrm>
            <a:off x="6011863" y="1268413"/>
            <a:ext cx="720725" cy="4248150"/>
          </a:xfrm>
          <a:prstGeom prst="rect">
            <a:avLst/>
          </a:prstGeom>
          <a:gradFill flip="none" rotWithShape="1">
            <a:gsLst>
              <a:gs pos="517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1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6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4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9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2"/>
          <p:cNvSpPr/>
          <p:nvPr/>
        </p:nvSpPr>
        <p:spPr>
          <a:xfrm>
            <a:off x="250825" y="2349500"/>
            <a:ext cx="6367463" cy="4248150"/>
          </a:xfrm>
          <a:prstGeom prst="rect">
            <a:avLst/>
          </a:prstGeom>
          <a:blipFill dpi="0" rotWithShape="1">
            <a:blip r:embed="rId2">
              <a:alphaModFix amt="70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8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60350"/>
            <a:ext cx="2916238" cy="57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0"/>
            <a:ext cx="3419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全国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所国家示范性高等职业院校之一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6264275" y="0"/>
            <a:ext cx="287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仿宋_GB2312" pitchFamily="49" charset="-122"/>
                <a:cs typeface="+mn-cs"/>
              </a:rPr>
              <a:t>零件数控车削加工</a:t>
            </a:r>
            <a:endParaRPr kumimoji="0" lang="zh-CN" altLang="en-US" sz="1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pic>
        <p:nvPicPr>
          <p:cNvPr id="7173" name="Picture 2" descr="图片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0" y="908050"/>
            <a:ext cx="913765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87575"/>
            <a:ext cx="7772400" cy="1123950"/>
          </a:xfrm>
        </p:spPr>
        <p:txBody>
          <a:bodyPr/>
          <a:lstStyle>
            <a:lvl1pPr algn="ctr">
              <a:defRPr sz="4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89063" y="3470275"/>
            <a:ext cx="6400800" cy="847725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328" y="476672"/>
            <a:ext cx="754704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项目</a:t>
            </a:r>
            <a:r>
              <a:rPr lang="en-US" altLang="zh-CN" sz="3600" b="1" dirty="0">
                <a:solidFill>
                  <a:srgbClr val="FF0000"/>
                </a:solidFill>
              </a:rPr>
              <a:t>3</a:t>
            </a:r>
            <a:r>
              <a:rPr lang="zh-CN" altLang="zh-CN" sz="3600" b="1" dirty="0">
                <a:solidFill>
                  <a:srgbClr val="FF0000"/>
                </a:solidFill>
              </a:rPr>
              <a:t> 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  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轴</a:t>
            </a:r>
            <a:r>
              <a:rPr lang="zh-CN" altLang="zh-CN" sz="3600" b="1" dirty="0">
                <a:solidFill>
                  <a:srgbClr val="FF0000"/>
                </a:solidFill>
              </a:rPr>
              <a:t>类零件数控车削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  <p:sp>
        <p:nvSpPr>
          <p:cNvPr id="10242" name="TextBox 1"/>
          <p:cNvSpPr txBox="1"/>
          <p:nvPr/>
        </p:nvSpPr>
        <p:spPr>
          <a:xfrm>
            <a:off x="539750" y="2852420"/>
            <a:ext cx="41808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3.1.2</a:t>
            </a:r>
            <a:r>
              <a:rPr lang="zh-CN" altLang="zh-CN" sz="2800" dirty="0"/>
              <a:t>锥度台阶轴</a:t>
            </a:r>
            <a:r>
              <a:rPr lang="zh-CN" altLang="en-US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的车削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8683" y="1412776"/>
            <a:ext cx="5517453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6365" algn="ctr">
              <a:lnSpc>
                <a:spcPts val="2400"/>
              </a:lnSpc>
              <a:spcAft>
                <a:spcPts val="0"/>
              </a:spcAft>
              <a:tabLst>
                <a:tab pos="4052570" algn="l"/>
              </a:tabLst>
            </a:pPr>
            <a:r>
              <a:rPr lang="zh-CN" altLang="en-US" sz="2800" b="1" dirty="0" smtClean="0"/>
              <a:t>模块</a:t>
            </a:r>
            <a:r>
              <a:rPr lang="en-US" altLang="zh-CN" sz="2800" b="1" dirty="0" smtClean="0"/>
              <a:t>3.1  </a:t>
            </a:r>
            <a:r>
              <a:rPr lang="zh-CN" altLang="zh-CN" sz="2800" b="1" dirty="0" smtClean="0"/>
              <a:t>简单</a:t>
            </a:r>
            <a:r>
              <a:rPr lang="zh-CN" altLang="zh-CN" sz="2800" b="1" dirty="0"/>
              <a:t>轴类零件数控</a:t>
            </a:r>
            <a:r>
              <a:rPr lang="zh-CN" altLang="zh-CN" sz="2800" b="1" dirty="0" smtClean="0"/>
              <a:t>车削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51520" y="1323273"/>
            <a:ext cx="826023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1800" b="1" dirty="0" smtClean="0"/>
              <a:t>G90</a:t>
            </a:r>
            <a:r>
              <a:rPr lang="zh-CN" altLang="zh-CN" sz="1800" b="1" dirty="0" smtClean="0"/>
              <a:t>程序指令</a:t>
            </a:r>
            <a:r>
              <a:rPr lang="zh-CN" altLang="en-US" sz="1800" b="1" dirty="0" smtClean="0"/>
              <a:t>的应用</a:t>
            </a:r>
            <a:endParaRPr lang="zh-CN" altLang="zh-CN" sz="1800" dirty="0"/>
          </a:p>
          <a:p>
            <a:r>
              <a:rPr lang="zh-CN" altLang="zh-CN" sz="1800" b="1" dirty="0"/>
              <a:t>例</a:t>
            </a:r>
            <a:r>
              <a:rPr lang="en-US" altLang="zh-CN" sz="1800" b="1" dirty="0"/>
              <a:t>3.1.2  </a:t>
            </a:r>
            <a:r>
              <a:rPr lang="zh-CN" altLang="zh-CN" sz="1800" dirty="0"/>
              <a:t>如图</a:t>
            </a:r>
            <a:r>
              <a:rPr lang="en-US" altLang="zh-CN" sz="1800" dirty="0"/>
              <a:t>3.1.8</a:t>
            </a:r>
            <a:r>
              <a:rPr lang="zh-CN" altLang="zh-CN" sz="1800" dirty="0"/>
              <a:t>所示锥体，用单一固定循环指令</a:t>
            </a:r>
            <a:r>
              <a:rPr lang="en-US" altLang="zh-CN" sz="1800" dirty="0"/>
              <a:t>G90</a:t>
            </a:r>
            <a:r>
              <a:rPr lang="zh-CN" altLang="zh-CN" sz="1800" dirty="0"/>
              <a:t>进行车削。</a:t>
            </a:r>
            <a:endParaRPr lang="zh-CN" altLang="zh-CN" sz="1800" dirty="0"/>
          </a:p>
          <a:p>
            <a:r>
              <a:rPr lang="zh-CN" altLang="zh-CN" sz="1800" b="1" dirty="0"/>
              <a:t>分析：</a:t>
            </a:r>
            <a:r>
              <a:rPr lang="zh-CN" altLang="zh-CN" sz="1800" dirty="0"/>
              <a:t>毛坯直径为</a:t>
            </a:r>
            <a:r>
              <a:rPr lang="en-US" altLang="zh-CN" sz="1800" dirty="0"/>
              <a:t>45</a:t>
            </a:r>
            <a:r>
              <a:rPr lang="en-US" altLang="zh-CN" sz="1800" i="1" dirty="0"/>
              <a:t>mm</a:t>
            </a:r>
            <a:r>
              <a:rPr lang="zh-CN" altLang="zh-CN" sz="1800" dirty="0"/>
              <a:t>，锥体大端直径为</a:t>
            </a:r>
            <a:r>
              <a:rPr lang="en-US" altLang="zh-CN" sz="1800" dirty="0"/>
              <a:t>26</a:t>
            </a:r>
            <a:r>
              <a:rPr lang="en-US" altLang="zh-CN" sz="1800" i="1" dirty="0"/>
              <a:t> mm</a:t>
            </a:r>
            <a:r>
              <a:rPr lang="zh-CN" altLang="zh-CN" sz="1800" dirty="0"/>
              <a:t>，小端直径为</a:t>
            </a:r>
            <a:r>
              <a:rPr lang="en-US" altLang="zh-CN" sz="1800" dirty="0"/>
              <a:t>20</a:t>
            </a:r>
            <a:r>
              <a:rPr lang="en-US" altLang="zh-CN" sz="1800" i="1" dirty="0"/>
              <a:t> mm</a:t>
            </a:r>
            <a:r>
              <a:rPr lang="zh-CN" altLang="zh-CN" sz="1800" dirty="0"/>
              <a:t>，长度</a:t>
            </a:r>
            <a:r>
              <a:rPr lang="en-US" altLang="zh-CN" sz="1800" dirty="0"/>
              <a:t>30</a:t>
            </a:r>
            <a:r>
              <a:rPr lang="en-US" altLang="zh-CN" sz="1800" i="1" dirty="0"/>
              <a:t>mm</a:t>
            </a:r>
            <a:r>
              <a:rPr lang="zh-CN" altLang="zh-CN" sz="1800" dirty="0"/>
              <a:t>。直径方向最大加工余量为</a:t>
            </a:r>
            <a:r>
              <a:rPr lang="en-US" altLang="zh-CN" sz="1800" dirty="0"/>
              <a:t>25</a:t>
            </a:r>
            <a:r>
              <a:rPr lang="en-US" altLang="zh-CN" sz="1800" i="1" dirty="0"/>
              <a:t>mm</a:t>
            </a:r>
            <a:r>
              <a:rPr lang="zh-CN" altLang="zh-CN" sz="1800" dirty="0"/>
              <a:t>，分</a:t>
            </a:r>
            <a:r>
              <a:rPr lang="en-US" altLang="zh-CN" sz="1800" dirty="0"/>
              <a:t>6</a:t>
            </a:r>
            <a:r>
              <a:rPr lang="zh-CN" altLang="zh-CN" sz="1800" dirty="0"/>
              <a:t>刀车削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r>
              <a:rPr lang="zh-CN" altLang="zh-CN" sz="1800" b="1" dirty="0"/>
              <a:t>指令格式</a:t>
            </a:r>
            <a:r>
              <a:rPr lang="zh-CN" altLang="zh-CN" sz="1800" dirty="0"/>
              <a:t>：</a:t>
            </a:r>
            <a:r>
              <a:rPr lang="en-US" altLang="zh-CN" sz="1800" b="1" dirty="0"/>
              <a:t> G90 X(U)__ Z(W)__ R__ F__ </a:t>
            </a:r>
            <a:r>
              <a:rPr lang="zh-CN" altLang="zh-CN" sz="1800" dirty="0"/>
              <a:t>；</a:t>
            </a:r>
            <a:endParaRPr lang="zh-CN" altLang="zh-CN" sz="1800" dirty="0"/>
          </a:p>
          <a:p>
            <a:r>
              <a:rPr lang="zh-CN" altLang="zh-CN" sz="1800" dirty="0"/>
              <a:t>锥度</a:t>
            </a:r>
            <a:r>
              <a:rPr lang="en-US" altLang="zh-CN" sz="1800" dirty="0"/>
              <a:t>C=</a:t>
            </a:r>
            <a:r>
              <a:rPr lang="zh-CN" altLang="zh-CN" sz="1800" dirty="0"/>
              <a:t>（</a:t>
            </a:r>
            <a:r>
              <a:rPr lang="en-US" altLang="zh-CN" sz="1800" dirty="0"/>
              <a:t>26-20</a:t>
            </a:r>
            <a:r>
              <a:rPr lang="zh-CN" altLang="zh-CN" sz="1800" dirty="0"/>
              <a:t>）</a:t>
            </a:r>
            <a:r>
              <a:rPr lang="en-US" altLang="zh-CN" sz="1800" dirty="0"/>
              <a:t>/30= 1/5 </a:t>
            </a:r>
            <a:r>
              <a:rPr lang="zh-CN" altLang="zh-CN" sz="1800" dirty="0"/>
              <a:t>，因为车刀起点在距离端面</a:t>
            </a:r>
            <a:r>
              <a:rPr lang="en-US" altLang="zh-CN" sz="1800" dirty="0"/>
              <a:t>4</a:t>
            </a:r>
            <a:r>
              <a:rPr lang="en-US" altLang="zh-CN" sz="1800" i="1" dirty="0"/>
              <a:t>mm</a:t>
            </a:r>
            <a:r>
              <a:rPr lang="zh-CN" altLang="zh-CN" sz="1800" dirty="0"/>
              <a:t>处，该处的直径</a:t>
            </a:r>
            <a:r>
              <a:rPr lang="en-US" altLang="zh-CN" sz="1800" dirty="0"/>
              <a:t>X</a:t>
            </a:r>
            <a:r>
              <a:rPr lang="zh-CN" altLang="zh-CN" sz="1800" dirty="0"/>
              <a:t>通过计算应为</a:t>
            </a:r>
            <a:r>
              <a:rPr lang="zh-CN" altLang="zh-CN" sz="1800" dirty="0" smtClean="0"/>
              <a:t>：</a:t>
            </a:r>
            <a:r>
              <a:rPr lang="en-US" altLang="zh-CN" sz="1800" dirty="0" smtClean="0"/>
              <a:t>1/5</a:t>
            </a:r>
            <a:r>
              <a:rPr lang="en-US" altLang="zh-CN" sz="1800" dirty="0"/>
              <a:t>=</a:t>
            </a:r>
            <a:r>
              <a:rPr lang="zh-CN" altLang="zh-CN" sz="1800" dirty="0"/>
              <a:t>（</a:t>
            </a:r>
            <a:r>
              <a:rPr lang="en-US" altLang="zh-CN" sz="1800" dirty="0"/>
              <a:t>20-X</a:t>
            </a:r>
            <a:r>
              <a:rPr lang="zh-CN" altLang="zh-CN" sz="1800" dirty="0"/>
              <a:t>）</a:t>
            </a:r>
            <a:r>
              <a:rPr lang="en-US" altLang="zh-CN" sz="1800" dirty="0"/>
              <a:t>/ 4 </a:t>
            </a:r>
            <a:r>
              <a:rPr lang="zh-CN" altLang="zh-CN" sz="1800" dirty="0"/>
              <a:t>所以</a:t>
            </a:r>
            <a:r>
              <a:rPr lang="en-US" altLang="zh-CN" sz="1800" dirty="0"/>
              <a:t>X=19.2 </a:t>
            </a:r>
            <a:endParaRPr lang="zh-CN" altLang="zh-CN" sz="1800" dirty="0"/>
          </a:p>
          <a:p>
            <a:r>
              <a:rPr lang="zh-CN" altLang="zh-CN" sz="1800" dirty="0"/>
              <a:t>计算</a:t>
            </a:r>
            <a:r>
              <a:rPr lang="en-US" altLang="zh-CN" sz="1800" dirty="0"/>
              <a:t> R</a:t>
            </a:r>
            <a:r>
              <a:rPr lang="zh-CN" altLang="zh-CN" sz="1800" dirty="0"/>
              <a:t>值：</a:t>
            </a:r>
            <a:r>
              <a:rPr lang="en-US" altLang="zh-CN" sz="1800" dirty="0"/>
              <a:t>R= (</a:t>
            </a:r>
            <a:r>
              <a:rPr lang="zh-CN" altLang="zh-CN" sz="1800" dirty="0"/>
              <a:t>圆锥切削起点</a:t>
            </a:r>
            <a:r>
              <a:rPr lang="en-US" altLang="zh-CN" sz="1800" dirty="0"/>
              <a:t>-</a:t>
            </a:r>
            <a:r>
              <a:rPr lang="zh-CN" altLang="zh-CN" sz="1800" dirty="0"/>
              <a:t>圆锥切削终点</a:t>
            </a:r>
            <a:r>
              <a:rPr lang="en-US" altLang="zh-CN" sz="1800" dirty="0"/>
              <a:t>) /2 =</a:t>
            </a:r>
            <a:r>
              <a:rPr lang="zh-CN" altLang="zh-CN" sz="1800" dirty="0"/>
              <a:t>（</a:t>
            </a:r>
            <a:r>
              <a:rPr lang="en-US" altLang="zh-CN" sz="1800" dirty="0"/>
              <a:t>19.2-26</a:t>
            </a:r>
            <a:r>
              <a:rPr lang="zh-CN" altLang="zh-CN" sz="1800" dirty="0"/>
              <a:t>）</a:t>
            </a:r>
            <a:r>
              <a:rPr lang="en-US" altLang="zh-CN" sz="1800" dirty="0"/>
              <a:t>/2= -</a:t>
            </a:r>
            <a:r>
              <a:rPr lang="en-US" altLang="zh-CN" sz="1800" dirty="0" smtClean="0"/>
              <a:t>3.4</a:t>
            </a:r>
            <a:endParaRPr lang="zh-CN" altLang="zh-CN" sz="1800" dirty="0"/>
          </a:p>
        </p:txBody>
      </p:sp>
      <p:sp>
        <p:nvSpPr>
          <p:cNvPr id="8" name="矩形 7"/>
          <p:cNvSpPr/>
          <p:nvPr/>
        </p:nvSpPr>
        <p:spPr>
          <a:xfrm>
            <a:off x="630073" y="815442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知识链接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631597"/>
            <a:ext cx="3106098" cy="2505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28184" y="5857526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/>
              <a:t>图</a:t>
            </a:r>
            <a:r>
              <a:rPr lang="en-US" altLang="zh-CN" dirty="0" smtClean="0"/>
              <a:t>3.1.8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1494" y="3637043"/>
            <a:ext cx="358753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程序：</a:t>
            </a:r>
            <a:endParaRPr lang="zh-CN" altLang="zh-CN" sz="1600" dirty="0"/>
          </a:p>
          <a:p>
            <a:r>
              <a:rPr lang="en-US" altLang="zh-CN" sz="1600" dirty="0"/>
              <a:t>......</a:t>
            </a:r>
            <a:endParaRPr lang="zh-CN" altLang="zh-CN" sz="1600" dirty="0"/>
          </a:p>
          <a:p>
            <a:r>
              <a:rPr lang="en-US" altLang="zh-CN" sz="1600" dirty="0"/>
              <a:t>N100 G00 X46 Z4</a:t>
            </a:r>
            <a:r>
              <a:rPr lang="zh-CN" altLang="zh-CN" sz="1600" dirty="0"/>
              <a:t>；</a:t>
            </a:r>
            <a:r>
              <a:rPr lang="en-US" altLang="zh-CN" sz="1600" dirty="0"/>
              <a:t>   (</a:t>
            </a:r>
            <a:r>
              <a:rPr lang="zh-CN" altLang="zh-CN" sz="1600" dirty="0"/>
              <a:t>确定刀具起点</a:t>
            </a:r>
            <a:r>
              <a:rPr lang="en-US" altLang="zh-CN" sz="1600" dirty="0"/>
              <a:t>A)</a:t>
            </a:r>
            <a:endParaRPr lang="zh-CN" altLang="zh-CN" sz="1600" dirty="0"/>
          </a:p>
          <a:p>
            <a:r>
              <a:rPr lang="en-US" altLang="zh-CN" sz="1600" dirty="0"/>
              <a:t>N110 G90 X42 Z-30 R-3.4 F100</a:t>
            </a:r>
            <a:r>
              <a:rPr lang="zh-CN" altLang="zh-CN" sz="1600" dirty="0"/>
              <a:t>；</a:t>
            </a:r>
            <a:endParaRPr lang="zh-CN" altLang="zh-CN" sz="1600" dirty="0"/>
          </a:p>
          <a:p>
            <a:r>
              <a:rPr lang="en-US" altLang="zh-CN" sz="1600" dirty="0"/>
              <a:t>N120 X38</a:t>
            </a:r>
            <a:r>
              <a:rPr lang="zh-CN" altLang="zh-CN" sz="1600" dirty="0"/>
              <a:t>；</a:t>
            </a:r>
            <a:r>
              <a:rPr lang="en-US" altLang="zh-CN" sz="1600" dirty="0"/>
              <a:t>  </a:t>
            </a:r>
            <a:endParaRPr lang="zh-CN" altLang="zh-CN" sz="1600" dirty="0"/>
          </a:p>
          <a:p>
            <a:r>
              <a:rPr lang="en-US" altLang="zh-CN" sz="1600" dirty="0"/>
              <a:t>N130 X34</a:t>
            </a:r>
            <a:r>
              <a:rPr lang="zh-CN" altLang="zh-CN" sz="1600" dirty="0"/>
              <a:t>；</a:t>
            </a:r>
            <a:r>
              <a:rPr lang="en-US" altLang="zh-CN" sz="1600" dirty="0"/>
              <a:t>  </a:t>
            </a:r>
            <a:endParaRPr lang="zh-CN" altLang="zh-CN" sz="1600" dirty="0"/>
          </a:p>
          <a:p>
            <a:r>
              <a:rPr lang="en-US" altLang="zh-CN" sz="1600" dirty="0"/>
              <a:t>N140 X30</a:t>
            </a:r>
            <a:r>
              <a:rPr lang="zh-CN" altLang="zh-CN" sz="1600" dirty="0"/>
              <a:t>；</a:t>
            </a:r>
            <a:r>
              <a:rPr lang="en-US" altLang="zh-CN" sz="1600" dirty="0"/>
              <a:t>  </a:t>
            </a:r>
            <a:endParaRPr lang="zh-CN" altLang="zh-CN" sz="1600" dirty="0"/>
          </a:p>
          <a:p>
            <a:r>
              <a:rPr lang="en-US" altLang="zh-CN" sz="1600" dirty="0"/>
              <a:t>N150 X27</a:t>
            </a:r>
            <a:r>
              <a:rPr lang="zh-CN" altLang="zh-CN" sz="1600" dirty="0"/>
              <a:t>；</a:t>
            </a:r>
            <a:endParaRPr lang="zh-CN" altLang="zh-CN" sz="1600" dirty="0"/>
          </a:p>
          <a:p>
            <a:r>
              <a:rPr lang="en-US" altLang="zh-CN" sz="1600" dirty="0"/>
              <a:t> N160 X26</a:t>
            </a:r>
            <a:r>
              <a:rPr lang="zh-CN" altLang="zh-CN" sz="1600" dirty="0"/>
              <a:t>；</a:t>
            </a:r>
            <a:endParaRPr lang="zh-CN" altLang="zh-CN" sz="1600" dirty="0"/>
          </a:p>
          <a:p>
            <a:r>
              <a:rPr lang="en-US" altLang="zh-CN" sz="1600" dirty="0"/>
              <a:t> ......</a:t>
            </a:r>
            <a:endParaRPr lang="zh-CN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>
          <a:xfrm>
            <a:off x="611560" y="1255081"/>
            <a:ext cx="7920880" cy="50405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l"/>
            <a:r>
              <a:rPr lang="zh-CN" altLang="zh-CN" sz="1800" dirty="0"/>
              <a:t>完成图</a:t>
            </a:r>
            <a:r>
              <a:rPr lang="en-US" altLang="zh-CN" sz="1800" dirty="0"/>
              <a:t>3.1.9</a:t>
            </a:r>
            <a:r>
              <a:rPr lang="zh-CN" altLang="zh-CN" sz="1800" dirty="0"/>
              <a:t>所示台阶轴的编程与车削加工，材料</a:t>
            </a:r>
            <a:r>
              <a:rPr lang="en-US" altLang="zh-CN" sz="1800" dirty="0"/>
              <a:t>45</a:t>
            </a:r>
            <a:r>
              <a:rPr lang="zh-CN" altLang="zh-CN" sz="1800" dirty="0"/>
              <a:t>钢，生产规模为单件。</a:t>
            </a:r>
            <a:endParaRPr lang="zh-CN" altLang="zh-CN" sz="1800" dirty="0"/>
          </a:p>
        </p:txBody>
      </p:sp>
      <p:sp>
        <p:nvSpPr>
          <p:cNvPr id="5" name="矩形 4"/>
          <p:cNvSpPr/>
          <p:nvPr/>
        </p:nvSpPr>
        <p:spPr>
          <a:xfrm>
            <a:off x="889389" y="857232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>
                <a:latin typeface="+mn-ea"/>
              </a:rPr>
              <a:t>【</a:t>
            </a:r>
            <a:r>
              <a:rPr lang="zh-CN" altLang="en-US" sz="1800" b="1" dirty="0">
                <a:latin typeface="+mn-ea"/>
              </a:rPr>
              <a:t>拓展任务工单</a:t>
            </a:r>
            <a:r>
              <a:rPr lang="en-US" altLang="zh-CN" sz="1800" b="1" dirty="0">
                <a:latin typeface="+mn-ea"/>
              </a:rPr>
              <a:t>】</a:t>
            </a:r>
            <a:endParaRPr lang="zh-CN" altLang="en-US" sz="1800" b="1" dirty="0">
              <a:latin typeface="+mn-ea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784" y="1844824"/>
            <a:ext cx="5215211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635896" y="5397128"/>
            <a:ext cx="13003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/>
              <a:t>3.1.9</a:t>
            </a:r>
            <a:r>
              <a:rPr lang="zh-CN" altLang="zh-CN" dirty="0"/>
              <a:t>台阶轴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388" y="2052638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  <a:cs typeface="+mn-cs"/>
              </a:rPr>
              <a:t>Thanks</a:t>
            </a:r>
            <a:endParaRPr kumimoji="0" lang="zh-CN" altLang="en-US" sz="60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" r:id="rId1" imgW="391160" imgH="739140" progId="Equation.KSEE3">
                  <p:embed/>
                </p:oleObj>
              </mc:Choice>
              <mc:Fallback>
                <p:oleObj name="" r:id="rId1" imgW="391160" imgH="739140" progId="Equation.KSEE3">
                  <p:embed/>
                  <p:pic>
                    <p:nvPicPr>
                      <p:cNvPr id="0" name="图片 1024" descr="image8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67544" y="1268760"/>
            <a:ext cx="86764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任务描述与分析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r>
              <a:rPr lang="en-US" altLang="zh-CN" sz="1800" dirty="0" smtClean="0"/>
              <a:t>       </a:t>
            </a:r>
            <a:r>
              <a:rPr lang="zh-CN" altLang="zh-CN" sz="1800" dirty="0" smtClean="0"/>
              <a:t>本</a:t>
            </a:r>
            <a:r>
              <a:rPr lang="zh-CN" altLang="zh-CN" sz="1800" dirty="0"/>
              <a:t>任务如图</a:t>
            </a:r>
            <a:r>
              <a:rPr lang="en-US" altLang="zh-CN" sz="1800" dirty="0"/>
              <a:t>3.1.7</a:t>
            </a:r>
            <a:r>
              <a:rPr lang="zh-CN" altLang="zh-CN" sz="1800" dirty="0"/>
              <a:t>所示带锥度的台阶轴为加工案例，进行简单台阶轴零件的数控车削训练，生产规模</a:t>
            </a:r>
            <a:r>
              <a:rPr lang="en-US" altLang="zh-CN" sz="1800" dirty="0"/>
              <a:t>:</a:t>
            </a:r>
            <a:r>
              <a:rPr lang="zh-CN" altLang="zh-CN" sz="1800" dirty="0"/>
              <a:t>单件。</a:t>
            </a:r>
            <a:endParaRPr lang="zh-CN" altLang="zh-CN" sz="1800" dirty="0"/>
          </a:p>
          <a:p>
            <a:r>
              <a:rPr lang="en-US" altLang="zh-CN" sz="1800" dirty="0" smtClean="0"/>
              <a:t>      </a:t>
            </a:r>
            <a:r>
              <a:rPr lang="zh-CN" altLang="zh-CN" sz="1800" dirty="0" smtClean="0"/>
              <a:t>分析</a:t>
            </a:r>
            <a:r>
              <a:rPr lang="zh-CN" altLang="zh-CN" sz="1800" dirty="0"/>
              <a:t>图样：①零件属于单件生产；② </a:t>
            </a:r>
            <a:r>
              <a:rPr lang="zh-CN" altLang="zh-CN" sz="1800" dirty="0" smtClean="0"/>
              <a:t>零件</a:t>
            </a:r>
            <a:r>
              <a:rPr lang="zh-CN" altLang="zh-CN" sz="1800" dirty="0"/>
              <a:t>材料</a:t>
            </a:r>
            <a:r>
              <a:rPr lang="en-US" altLang="zh-CN" sz="1800" dirty="0"/>
              <a:t>45</a:t>
            </a:r>
            <a:r>
              <a:rPr lang="zh-CN" altLang="zh-CN" sz="1800" dirty="0"/>
              <a:t>钢，毛坯为</a:t>
            </a:r>
            <a:r>
              <a:rPr lang="en-US" altLang="zh-CN" sz="1800" dirty="0"/>
              <a:t>Φ35×80</a:t>
            </a:r>
            <a:r>
              <a:rPr lang="zh-CN" altLang="zh-CN" sz="1800" dirty="0"/>
              <a:t>棒料。零件的加工长度为</a:t>
            </a:r>
            <a:r>
              <a:rPr lang="en-US" altLang="zh-CN" sz="1800" dirty="0"/>
              <a:t>45</a:t>
            </a:r>
            <a:r>
              <a:rPr lang="zh-CN" altLang="zh-CN" sz="1800" dirty="0"/>
              <a:t>，</a:t>
            </a:r>
            <a:r>
              <a:rPr lang="en-US" altLang="zh-CN" sz="1800" dirty="0" smtClean="0"/>
              <a:t>Φ26 </a:t>
            </a:r>
            <a:r>
              <a:rPr lang="zh-CN" altLang="zh-CN" sz="1800" dirty="0"/>
              <a:t>、</a:t>
            </a:r>
            <a:r>
              <a:rPr lang="en-US" altLang="zh-CN" sz="1800" dirty="0" smtClean="0"/>
              <a:t>Φ20 </a:t>
            </a:r>
            <a:r>
              <a:rPr lang="zh-CN" altLang="zh-CN" sz="1800" dirty="0"/>
              <a:t>尺寸精度要求较高，</a:t>
            </a:r>
            <a:r>
              <a:rPr lang="en-US" altLang="zh-CN" sz="1800" dirty="0"/>
              <a:t>Φ32</a:t>
            </a:r>
            <a:r>
              <a:rPr lang="zh-CN" altLang="zh-CN" sz="1800" dirty="0"/>
              <a:t>及各长度为自由公差，各加工表面粗糙度为</a:t>
            </a:r>
            <a:r>
              <a:rPr lang="en-US" altLang="zh-CN" sz="1800" dirty="0"/>
              <a:t>Ra3.2μm</a:t>
            </a:r>
            <a:r>
              <a:rPr lang="zh-CN" altLang="zh-CN" sz="1800" dirty="0"/>
              <a:t>。</a:t>
            </a:r>
            <a:endParaRPr lang="zh-CN" altLang="zh-CN" sz="1800" dirty="0"/>
          </a:p>
        </p:txBody>
      </p:sp>
      <p:sp>
        <p:nvSpPr>
          <p:cNvPr id="5" name="矩形 4"/>
          <p:cNvSpPr/>
          <p:nvPr/>
        </p:nvSpPr>
        <p:spPr>
          <a:xfrm>
            <a:off x="3827532" y="5949095"/>
            <a:ext cx="130676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00" dirty="0"/>
              <a:t>图</a:t>
            </a:r>
            <a:r>
              <a:rPr lang="en-US" altLang="zh-CN" sz="1000" dirty="0"/>
              <a:t>3.1.7  </a:t>
            </a:r>
            <a:r>
              <a:rPr lang="zh-CN" altLang="zh-CN" sz="1000" dirty="0"/>
              <a:t>锥度台阶轴</a:t>
            </a:r>
            <a:endParaRPr lang="zh-CN" altLang="zh-CN" sz="1000" dirty="0"/>
          </a:p>
        </p:txBody>
      </p:sp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924944"/>
            <a:ext cx="4623798" cy="302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828794"/>
            <a:ext cx="803411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计划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r>
              <a:rPr lang="en-US" altLang="zh-CN" sz="1800" dirty="0"/>
              <a:t>1.</a:t>
            </a:r>
            <a:r>
              <a:rPr lang="zh-CN" altLang="zh-CN" sz="1800" dirty="0"/>
              <a:t>设备选用</a:t>
            </a:r>
            <a:r>
              <a:rPr lang="en-US" altLang="zh-CN" sz="1800" dirty="0"/>
              <a:t>:</a:t>
            </a:r>
            <a:r>
              <a:rPr lang="zh-CN" altLang="zh-CN" sz="1800" dirty="0"/>
              <a:t>加工对象尺寸较小，可选择小型号的数控车床</a:t>
            </a:r>
            <a:r>
              <a:rPr lang="en-US" altLang="zh-CN" sz="1800" dirty="0"/>
              <a:t>,</a:t>
            </a:r>
            <a:r>
              <a:rPr lang="zh-CN" altLang="zh-CN" sz="1800" dirty="0"/>
              <a:t>如</a:t>
            </a:r>
            <a:r>
              <a:rPr lang="en-US" altLang="zh-CN" sz="1800" dirty="0"/>
              <a:t>CAK4085dj</a:t>
            </a:r>
            <a:r>
              <a:rPr lang="zh-CN" altLang="zh-CN" sz="1800" dirty="0"/>
              <a:t>、</a:t>
            </a:r>
            <a:r>
              <a:rPr lang="en-US" altLang="zh-CN" sz="1800" dirty="0"/>
              <a:t>SKC6140</a:t>
            </a:r>
            <a:r>
              <a:rPr lang="zh-CN" altLang="zh-CN" sz="1800" dirty="0"/>
              <a:t>等。</a:t>
            </a:r>
            <a:endParaRPr lang="zh-CN" altLang="zh-CN" sz="1800" dirty="0"/>
          </a:p>
          <a:p>
            <a:r>
              <a:rPr lang="en-US" altLang="zh-CN" sz="1800" dirty="0"/>
              <a:t>2.</a:t>
            </a:r>
            <a:r>
              <a:rPr lang="zh-CN" altLang="zh-CN" sz="1800" dirty="0"/>
              <a:t>确定安装方式</a:t>
            </a:r>
            <a:r>
              <a:rPr lang="en-US" altLang="zh-CN" sz="1800" dirty="0"/>
              <a:t>:</a:t>
            </a:r>
            <a:r>
              <a:rPr lang="zh-CN" altLang="zh-CN" sz="1800" dirty="0"/>
              <a:t>采取三爪自定心卡盘安装，在一次装夹中完成加工。</a:t>
            </a:r>
            <a:r>
              <a:rPr lang="zh-CN" altLang="zh-CN" sz="1800" b="1" dirty="0"/>
              <a:t> </a:t>
            </a:r>
            <a:endParaRPr lang="zh-CN" altLang="zh-CN" sz="1800" dirty="0"/>
          </a:p>
          <a:p>
            <a:r>
              <a:rPr lang="en-US" altLang="zh-CN" sz="1800" dirty="0"/>
              <a:t>3.</a:t>
            </a:r>
            <a:r>
              <a:rPr lang="zh-CN" altLang="zh-CN" sz="1800" dirty="0"/>
              <a:t>确定工件加工步骤：</a:t>
            </a:r>
            <a:endParaRPr lang="zh-CN" altLang="zh-CN" sz="1800" dirty="0"/>
          </a:p>
          <a:p>
            <a:r>
              <a:rPr lang="en-US" altLang="zh-CN" sz="1800" dirty="0"/>
              <a:t>1) </a:t>
            </a:r>
            <a:r>
              <a:rPr lang="zh-CN" altLang="zh-CN" sz="1800" dirty="0"/>
              <a:t>夹毛坯</a:t>
            </a:r>
            <a:r>
              <a:rPr lang="en-US" altLang="zh-CN" sz="1800" dirty="0"/>
              <a:t>Φ35</a:t>
            </a:r>
            <a:r>
              <a:rPr lang="zh-CN" altLang="zh-CN" sz="1800" dirty="0"/>
              <a:t>外圆，伸出长约</a:t>
            </a:r>
            <a:r>
              <a:rPr lang="en-US" altLang="zh-CN" sz="1800" dirty="0"/>
              <a:t>55</a:t>
            </a:r>
            <a:r>
              <a:rPr lang="en-US" altLang="zh-CN" sz="1800" i="1" dirty="0"/>
              <a:t>mm</a:t>
            </a:r>
            <a:r>
              <a:rPr lang="zh-CN" altLang="zh-CN" sz="1800" i="1" dirty="0"/>
              <a:t>。</a:t>
            </a:r>
            <a:endParaRPr lang="zh-CN" altLang="zh-CN" sz="1800" dirty="0"/>
          </a:p>
          <a:p>
            <a:r>
              <a:rPr lang="en-US" altLang="zh-CN" sz="1800" dirty="0"/>
              <a:t>2) </a:t>
            </a:r>
            <a:r>
              <a:rPr lang="zh-CN" altLang="zh-CN" sz="1800" dirty="0"/>
              <a:t>粗、精车端面。</a:t>
            </a:r>
            <a:endParaRPr lang="zh-CN" altLang="zh-CN" sz="1800" dirty="0"/>
          </a:p>
          <a:p>
            <a:r>
              <a:rPr lang="en-US" altLang="zh-CN" sz="1800" dirty="0"/>
              <a:t>3) </a:t>
            </a:r>
            <a:r>
              <a:rPr lang="zh-CN" altLang="zh-CN" sz="1800" dirty="0"/>
              <a:t>用</a:t>
            </a:r>
            <a:r>
              <a:rPr lang="en-US" altLang="zh-CN" sz="1800" dirty="0"/>
              <a:t>G90</a:t>
            </a:r>
            <a:r>
              <a:rPr lang="zh-CN" altLang="zh-CN" sz="1800" dirty="0"/>
              <a:t>粗车</a:t>
            </a:r>
            <a:r>
              <a:rPr lang="en-US" altLang="zh-CN" sz="1800" dirty="0"/>
              <a:t>Φ32</a:t>
            </a:r>
            <a:r>
              <a:rPr lang="zh-CN" altLang="zh-CN" sz="1800" dirty="0"/>
              <a:t>、</a:t>
            </a:r>
            <a:r>
              <a:rPr lang="en-US" altLang="zh-CN" sz="1800" dirty="0"/>
              <a:t>Φ </a:t>
            </a:r>
            <a:r>
              <a:rPr lang="zh-CN" altLang="zh-CN" sz="1800" dirty="0"/>
              <a:t>、</a:t>
            </a:r>
            <a:r>
              <a:rPr lang="en-US" altLang="zh-CN" sz="1800" dirty="0"/>
              <a:t>Φ </a:t>
            </a:r>
            <a:r>
              <a:rPr lang="zh-CN" altLang="zh-CN" sz="1800" dirty="0"/>
              <a:t>及圆锥，直径方向留精车余量</a:t>
            </a:r>
            <a:r>
              <a:rPr lang="en-US" altLang="zh-CN" sz="1800" dirty="0"/>
              <a:t>1</a:t>
            </a:r>
            <a:r>
              <a:rPr lang="en-US" altLang="zh-CN" sz="1800" i="1" dirty="0"/>
              <a:t>mm</a:t>
            </a:r>
            <a:r>
              <a:rPr lang="zh-CN" altLang="zh-CN" sz="1800" dirty="0"/>
              <a:t>。</a:t>
            </a:r>
            <a:endParaRPr lang="zh-CN" altLang="zh-CN" sz="1800" dirty="0"/>
          </a:p>
          <a:p>
            <a:r>
              <a:rPr lang="en-US" altLang="zh-CN" sz="1800" dirty="0"/>
              <a:t>4) </a:t>
            </a:r>
            <a:r>
              <a:rPr lang="zh-CN" altLang="zh-CN" sz="1800" dirty="0"/>
              <a:t>用</a:t>
            </a:r>
            <a:r>
              <a:rPr lang="en-US" altLang="zh-CN" sz="1800" dirty="0"/>
              <a:t>G01</a:t>
            </a:r>
            <a:r>
              <a:rPr lang="zh-CN" altLang="zh-CN" sz="1800" dirty="0"/>
              <a:t>半精车外圆，留余量</a:t>
            </a:r>
            <a:r>
              <a:rPr lang="en-US" altLang="zh-CN" sz="1800" dirty="0"/>
              <a:t>0.5</a:t>
            </a:r>
            <a:r>
              <a:rPr lang="zh-CN" altLang="zh-CN" sz="1800" dirty="0"/>
              <a:t>。</a:t>
            </a:r>
            <a:endParaRPr lang="zh-CN" altLang="zh-CN" sz="1800" dirty="0"/>
          </a:p>
          <a:p>
            <a:r>
              <a:rPr lang="en-US" altLang="zh-CN" sz="1800" dirty="0"/>
              <a:t>5) </a:t>
            </a:r>
            <a:r>
              <a:rPr lang="zh-CN" altLang="zh-CN" sz="1800" dirty="0"/>
              <a:t>用</a:t>
            </a:r>
            <a:r>
              <a:rPr lang="en-US" altLang="zh-CN" sz="1800" dirty="0"/>
              <a:t>G01</a:t>
            </a:r>
            <a:r>
              <a:rPr lang="zh-CN" altLang="zh-CN" sz="1800" dirty="0"/>
              <a:t>精车外圆及倒角至尺寸。</a:t>
            </a:r>
            <a:endParaRPr lang="zh-CN" altLang="zh-CN" sz="1800" dirty="0"/>
          </a:p>
          <a:p>
            <a:r>
              <a:rPr lang="en-US" altLang="zh-CN" sz="1800" dirty="0"/>
              <a:t>4.</a:t>
            </a:r>
            <a:r>
              <a:rPr lang="zh-CN" altLang="zh-CN" sz="1800" dirty="0"/>
              <a:t>选择刀具、量具、工具，确定切削用量</a:t>
            </a:r>
            <a:endParaRPr lang="zh-CN" altLang="zh-CN" sz="1800" dirty="0"/>
          </a:p>
          <a:p>
            <a:r>
              <a:rPr lang="en-US" altLang="zh-CN" sz="1800" dirty="0"/>
              <a:t>1) </a:t>
            </a:r>
            <a:r>
              <a:rPr lang="zh-CN" altLang="zh-CN" sz="1800" dirty="0"/>
              <a:t>分别选用</a:t>
            </a:r>
            <a:r>
              <a:rPr lang="en-US" altLang="zh-CN" sz="1800" dirty="0"/>
              <a:t>90°</a:t>
            </a:r>
            <a:r>
              <a:rPr lang="zh-CN" altLang="zh-CN" sz="1800" dirty="0"/>
              <a:t>、</a:t>
            </a:r>
            <a:r>
              <a:rPr lang="en-US" altLang="zh-CN" sz="1800" dirty="0"/>
              <a:t>93°</a:t>
            </a:r>
            <a:r>
              <a:rPr lang="zh-CN" altLang="zh-CN" sz="1800" dirty="0"/>
              <a:t>的外圆粗、精车刀各一把。</a:t>
            </a:r>
            <a:endParaRPr lang="zh-CN" altLang="zh-CN" sz="1800" dirty="0"/>
          </a:p>
          <a:p>
            <a:r>
              <a:rPr lang="en-US" altLang="zh-CN" sz="1800" dirty="0"/>
              <a:t>2) 0</a:t>
            </a:r>
            <a:r>
              <a:rPr lang="zh-CN" altLang="zh-CN" sz="1800" dirty="0"/>
              <a:t>～</a:t>
            </a:r>
            <a:r>
              <a:rPr lang="en-US" altLang="zh-CN" sz="1800" dirty="0"/>
              <a:t>125</a:t>
            </a:r>
            <a:r>
              <a:rPr lang="en-US" altLang="zh-CN" sz="1800" i="1" dirty="0"/>
              <a:t>mm</a:t>
            </a:r>
            <a:r>
              <a:rPr lang="zh-CN" altLang="zh-CN" sz="1800" dirty="0"/>
              <a:t>（</a:t>
            </a:r>
            <a:r>
              <a:rPr lang="en-US" altLang="zh-CN" sz="1800" dirty="0"/>
              <a:t>0.02</a:t>
            </a:r>
            <a:r>
              <a:rPr lang="zh-CN" altLang="zh-CN" sz="1800" dirty="0"/>
              <a:t>）游标卡尺、精度为</a:t>
            </a:r>
            <a:r>
              <a:rPr lang="en-US" altLang="zh-CN" sz="1800" dirty="0"/>
              <a:t>0.01</a:t>
            </a:r>
            <a:r>
              <a:rPr lang="en-US" altLang="zh-CN" sz="1800" i="1" dirty="0"/>
              <a:t>mm</a:t>
            </a:r>
            <a:r>
              <a:rPr lang="zh-CN" altLang="zh-CN" sz="1800" dirty="0"/>
              <a:t>的</a:t>
            </a:r>
            <a:r>
              <a:rPr lang="en-US" altLang="zh-CN" sz="1800" dirty="0"/>
              <a:t>0</a:t>
            </a:r>
            <a:r>
              <a:rPr lang="zh-CN" altLang="zh-CN" sz="1800" dirty="0"/>
              <a:t>～</a:t>
            </a:r>
            <a:r>
              <a:rPr lang="en-US" altLang="zh-CN" sz="1800" dirty="0"/>
              <a:t>25</a:t>
            </a:r>
            <a:r>
              <a:rPr lang="en-US" altLang="zh-CN" sz="1800" i="1" dirty="0"/>
              <a:t>mm</a:t>
            </a:r>
            <a:r>
              <a:rPr lang="zh-CN" altLang="zh-CN" sz="1800" dirty="0"/>
              <a:t>、</a:t>
            </a:r>
            <a:r>
              <a:rPr lang="en-US" altLang="zh-CN" sz="1800" dirty="0"/>
              <a:t>25</a:t>
            </a:r>
            <a:r>
              <a:rPr lang="zh-CN" altLang="zh-CN" sz="1800" dirty="0"/>
              <a:t>～</a:t>
            </a:r>
            <a:r>
              <a:rPr lang="en-US" altLang="zh-CN" sz="1800" dirty="0"/>
              <a:t>50</a:t>
            </a:r>
            <a:r>
              <a:rPr lang="en-US" altLang="zh-CN" sz="1800" i="1" dirty="0"/>
              <a:t>mm</a:t>
            </a:r>
            <a:r>
              <a:rPr lang="zh-CN" altLang="zh-CN" sz="1800" dirty="0"/>
              <a:t>外径千分尺。</a:t>
            </a:r>
            <a:endParaRPr lang="zh-CN" altLang="zh-CN" sz="1800" dirty="0"/>
          </a:p>
          <a:p>
            <a:r>
              <a:rPr lang="en-US" altLang="zh-CN" sz="1800" dirty="0"/>
              <a:t>3) </a:t>
            </a:r>
            <a:r>
              <a:rPr lang="zh-CN" altLang="zh-CN" sz="1800" dirty="0"/>
              <a:t>切削用量的选择</a:t>
            </a:r>
            <a:endParaRPr lang="zh-CN" altLang="zh-CN" sz="1800" dirty="0"/>
          </a:p>
          <a:p>
            <a:r>
              <a:rPr lang="zh-CN" altLang="zh-CN" sz="1800" dirty="0" smtClean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）粗车切削用量的</a:t>
            </a:r>
            <a:r>
              <a:rPr lang="zh-CN" altLang="zh-CN" sz="1800" dirty="0" smtClean="0"/>
              <a:t>选择</a:t>
            </a:r>
            <a:endParaRPr lang="en-US" altLang="zh-CN" sz="1800" dirty="0" smtClean="0"/>
          </a:p>
          <a:p>
            <a:r>
              <a:rPr lang="zh-CN" altLang="zh-CN" sz="1800" dirty="0" smtClean="0"/>
              <a:t>背</a:t>
            </a:r>
            <a:r>
              <a:rPr lang="zh-CN" altLang="zh-CN" sz="1800" dirty="0"/>
              <a:t>吃刀</a:t>
            </a:r>
            <a:r>
              <a:rPr lang="zh-CN" altLang="zh-CN" sz="1800" dirty="0" smtClean="0"/>
              <a:t>量</a:t>
            </a:r>
            <a:r>
              <a:rPr lang="en-US" altLang="zh-CN" sz="1800" i="1" dirty="0" err="1" smtClean="0"/>
              <a:t>a</a:t>
            </a:r>
            <a:r>
              <a:rPr lang="en-US" altLang="zh-CN" sz="1800" baseline="-25000" dirty="0" err="1" smtClean="0"/>
              <a:t>p</a:t>
            </a:r>
            <a:r>
              <a:rPr lang="zh-CN" altLang="zh-CN" sz="1800" dirty="0"/>
              <a:t>≤</a:t>
            </a:r>
            <a:r>
              <a:rPr lang="en-US" altLang="zh-CN" sz="1800" dirty="0" smtClean="0"/>
              <a:t>2</a:t>
            </a:r>
            <a:r>
              <a:rPr lang="en-US" altLang="zh-CN" sz="1800" i="1" dirty="0" smtClean="0"/>
              <a:t>mm</a:t>
            </a:r>
            <a:r>
              <a:rPr lang="zh-CN" altLang="en-US" sz="1800" dirty="0" smtClean="0"/>
              <a:t>、</a:t>
            </a:r>
            <a:r>
              <a:rPr lang="zh-CN" altLang="zh-CN" sz="1800" dirty="0" smtClean="0"/>
              <a:t>进给量</a:t>
            </a:r>
            <a:r>
              <a:rPr lang="en-US" altLang="zh-CN" sz="1800" dirty="0" smtClean="0"/>
              <a:t>f</a:t>
            </a:r>
            <a:r>
              <a:rPr lang="en-US" altLang="zh-CN" sz="1800" dirty="0"/>
              <a:t>=0.20 </a:t>
            </a:r>
            <a:r>
              <a:rPr lang="en-US" altLang="zh-CN" sz="1800" i="1" dirty="0"/>
              <a:t>mm/r</a:t>
            </a:r>
            <a:r>
              <a:rPr lang="zh-CN" altLang="en-US" sz="1800" dirty="0" smtClean="0"/>
              <a:t>、</a:t>
            </a:r>
            <a:r>
              <a:rPr lang="zh-CN" altLang="zh-CN" sz="1800" dirty="0" smtClean="0"/>
              <a:t>切削</a:t>
            </a:r>
            <a:r>
              <a:rPr lang="zh-CN" altLang="zh-CN" sz="1800" dirty="0"/>
              <a:t>速度</a:t>
            </a:r>
            <a:r>
              <a:rPr lang="en-US" altLang="zh-CN" sz="1800" dirty="0" err="1" smtClean="0"/>
              <a:t>Vc</a:t>
            </a:r>
            <a:r>
              <a:rPr lang="en-US" altLang="zh-CN" sz="1800" dirty="0" smtClean="0"/>
              <a:t>=100 </a:t>
            </a:r>
            <a:r>
              <a:rPr lang="en-US" altLang="zh-CN" sz="1800" i="1" dirty="0" smtClean="0"/>
              <a:t>m/min</a:t>
            </a:r>
            <a:r>
              <a:rPr lang="zh-CN" altLang="en-US" sz="1800" dirty="0" smtClean="0"/>
              <a:t>；</a:t>
            </a:r>
            <a:endParaRPr lang="en-US" altLang="zh-CN" sz="1800" dirty="0" smtClean="0"/>
          </a:p>
          <a:p>
            <a:r>
              <a:rPr lang="zh-CN" altLang="zh-CN" sz="1800" dirty="0"/>
              <a:t>（</a:t>
            </a:r>
            <a:r>
              <a:rPr lang="en-US" altLang="zh-CN" sz="1800" dirty="0"/>
              <a:t>2</a:t>
            </a:r>
            <a:r>
              <a:rPr lang="zh-CN" altLang="zh-CN" sz="1800" dirty="0"/>
              <a:t>）精车切削用量的选择</a:t>
            </a:r>
            <a:endParaRPr lang="zh-CN" altLang="zh-CN" sz="1800" dirty="0"/>
          </a:p>
          <a:p>
            <a:r>
              <a:rPr lang="zh-CN" altLang="zh-CN" sz="1800" dirty="0"/>
              <a:t>背吃刀量取</a:t>
            </a:r>
            <a:r>
              <a:rPr lang="en-US" altLang="zh-CN" sz="1800" i="1" dirty="0" err="1"/>
              <a:t>a</a:t>
            </a:r>
            <a:r>
              <a:rPr lang="en-US" altLang="zh-CN" sz="1800" baseline="-25000" dirty="0" err="1"/>
              <a:t>p</a:t>
            </a:r>
            <a:r>
              <a:rPr lang="zh-CN" altLang="zh-CN" sz="1800" dirty="0"/>
              <a:t>≤</a:t>
            </a:r>
            <a:r>
              <a:rPr lang="en-US" altLang="zh-CN" sz="1800" dirty="0"/>
              <a:t>0.5</a:t>
            </a:r>
            <a:r>
              <a:rPr lang="en-US" altLang="zh-CN" sz="1800" i="1" dirty="0"/>
              <a:t>mm</a:t>
            </a:r>
            <a:r>
              <a:rPr lang="zh-CN" altLang="zh-CN" sz="1800" dirty="0"/>
              <a:t>，</a:t>
            </a:r>
            <a:r>
              <a:rPr lang="zh-CN" altLang="zh-CN" sz="1800" dirty="0" smtClean="0"/>
              <a:t>进给量</a:t>
            </a:r>
            <a:r>
              <a:rPr lang="en-US" altLang="zh-CN" sz="1800" dirty="0"/>
              <a:t>f=0.08 </a:t>
            </a:r>
            <a:r>
              <a:rPr lang="en-US" altLang="zh-CN" sz="1800" dirty="0"/>
              <a:t>mm/r</a:t>
            </a:r>
            <a:r>
              <a:rPr lang="zh-CN" altLang="zh-CN" sz="1800" dirty="0"/>
              <a:t>，切削速度</a:t>
            </a:r>
            <a:r>
              <a:rPr lang="en-US" altLang="zh-CN" sz="1800" dirty="0" err="1"/>
              <a:t>Vc</a:t>
            </a:r>
            <a:r>
              <a:rPr lang="en-US" altLang="zh-CN" sz="1800" dirty="0"/>
              <a:t>=120</a:t>
            </a:r>
            <a:r>
              <a:rPr lang="en-US" altLang="zh-CN" sz="1800" i="1" dirty="0" smtClean="0"/>
              <a:t>m/min</a:t>
            </a:r>
            <a:r>
              <a:rPr lang="zh-CN" altLang="en-US" sz="1800" dirty="0" smtClean="0"/>
              <a:t>。</a:t>
            </a:r>
            <a:endParaRPr lang="en-US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038987"/>
            <a:ext cx="78488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</a:rPr>
              <a:t>【</a:t>
            </a:r>
            <a:r>
              <a:rPr lang="zh-CN" altLang="en-US" sz="1800" b="1" dirty="0" smtClean="0">
                <a:latin typeface="+mn-ea"/>
              </a:rPr>
              <a:t>决策</a:t>
            </a:r>
            <a:r>
              <a:rPr lang="en-US" altLang="zh-CN" sz="1800" b="1" dirty="0" smtClean="0">
                <a:latin typeface="+mn-ea"/>
              </a:rPr>
              <a:t>】</a:t>
            </a:r>
            <a:endParaRPr lang="zh-CN" altLang="en-US" sz="1800" b="1" dirty="0" smtClean="0">
              <a:latin typeface="+mn-ea"/>
            </a:endParaRPr>
          </a:p>
          <a:p>
            <a:r>
              <a:rPr lang="zh-CN" altLang="en-US" sz="1800" dirty="0" smtClean="0">
                <a:latin typeface="+mn-ea"/>
                <a:ea typeface="+mn-ea"/>
              </a:rPr>
              <a:t>工艺过程卡</a:t>
            </a:r>
            <a:endParaRPr lang="en-US" altLang="zh-CN" sz="1800" dirty="0" smtClean="0">
              <a:latin typeface="+mn-ea"/>
              <a:ea typeface="+mn-ea"/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6" t="39541" r="20382" b="18529"/>
          <a:stretch>
            <a:fillRect/>
          </a:stretch>
        </p:blipFill>
        <p:spPr bwMode="auto">
          <a:xfrm>
            <a:off x="1115616" y="1732382"/>
            <a:ext cx="745005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038987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决策</a:t>
            </a:r>
            <a:r>
              <a:rPr lang="en-US" altLang="zh-CN" sz="1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】</a:t>
            </a:r>
            <a:endParaRPr lang="zh-CN" altLang="en-US" sz="18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r>
              <a:rPr lang="zh-CN" altLang="en-US" sz="1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工序</a:t>
            </a:r>
            <a:r>
              <a:rPr lang="zh-CN" altLang="en-US" sz="18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卡</a:t>
            </a:r>
            <a:endParaRPr lang="en-US" altLang="zh-CN" sz="18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6" t="30034" r="16643" b="10284"/>
          <a:stretch>
            <a:fillRect/>
          </a:stretch>
        </p:blipFill>
        <p:spPr bwMode="auto">
          <a:xfrm>
            <a:off x="1187624" y="1110469"/>
            <a:ext cx="7848872" cy="4361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1472804"/>
            <a:ext cx="2245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实施</a:t>
            </a:r>
            <a:r>
              <a:rPr lang="en-US" altLang="zh-CN" sz="1800" b="1" dirty="0" smtClean="0">
                <a:latin typeface="+mn-ea"/>
              </a:rPr>
              <a:t>】</a:t>
            </a:r>
            <a:endParaRPr lang="zh-CN" altLang="en-US" sz="1800" b="1" dirty="0" smtClean="0">
              <a:latin typeface="+mn-ea"/>
            </a:endParaRPr>
          </a:p>
          <a:p>
            <a:r>
              <a:rPr lang="en-US" altLang="zh-CN" sz="1800" dirty="0" smtClean="0">
                <a:latin typeface="+mn-ea"/>
                <a:ea typeface="+mn-ea"/>
              </a:rPr>
              <a:t>1</a:t>
            </a:r>
            <a:r>
              <a:rPr lang="en-US" altLang="zh-CN" sz="1800" dirty="0">
                <a:latin typeface="+mn-ea"/>
                <a:ea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</a:rPr>
              <a:t>实施</a:t>
            </a:r>
            <a:r>
              <a:rPr lang="zh-CN" altLang="en-US" sz="1800" dirty="0" smtClean="0">
                <a:latin typeface="+mn-ea"/>
                <a:ea typeface="+mn-ea"/>
              </a:rPr>
              <a:t>步骤</a:t>
            </a:r>
            <a:endParaRPr lang="en-US" altLang="zh-CN" sz="1800" dirty="0" smtClean="0">
              <a:latin typeface="+mn-ea"/>
              <a:ea typeface="+mn-ea"/>
            </a:endParaRPr>
          </a:p>
          <a:p>
            <a:r>
              <a:rPr lang="en-US" altLang="zh-CN" sz="1800" dirty="0"/>
              <a:t>1</a:t>
            </a:r>
            <a:r>
              <a:rPr lang="zh-CN" altLang="zh-CN" sz="1800" dirty="0"/>
              <a:t>）程序编制并</a:t>
            </a:r>
            <a:r>
              <a:rPr lang="zh-CN" altLang="zh-CN" sz="1800" dirty="0" smtClean="0"/>
              <a:t>录入</a:t>
            </a:r>
            <a:endParaRPr lang="zh-CN" altLang="en-US" sz="1800" dirty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2</a:t>
            </a:r>
            <a:r>
              <a:rPr lang="zh-CN" altLang="en-US" sz="1800" dirty="0" smtClean="0">
                <a:latin typeface="+mn-ea"/>
                <a:ea typeface="+mn-ea"/>
              </a:rPr>
              <a:t>）试运行，检查刀路是否正确。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3</a:t>
            </a:r>
            <a:r>
              <a:rPr lang="zh-CN" altLang="en-US" sz="1800" dirty="0" smtClean="0">
                <a:latin typeface="+mn-ea"/>
                <a:ea typeface="+mn-ea"/>
              </a:rPr>
              <a:t>）刀具、工、夹、量具的准备，安装工件。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4</a:t>
            </a:r>
            <a:r>
              <a:rPr lang="zh-CN" altLang="en-US" sz="1800" dirty="0" smtClean="0">
                <a:latin typeface="+mn-ea"/>
                <a:ea typeface="+mn-ea"/>
              </a:rPr>
              <a:t>）装刀及对刀、建立坐标，以外圆车刀为基准刀。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5</a:t>
            </a:r>
            <a:r>
              <a:rPr lang="zh-CN" altLang="en-US" sz="1800" dirty="0" smtClean="0">
                <a:latin typeface="+mn-ea"/>
                <a:ea typeface="+mn-ea"/>
              </a:rPr>
              <a:t>）检查刀补设置是否正确。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6</a:t>
            </a:r>
            <a:r>
              <a:rPr lang="zh-CN" altLang="en-US" sz="1800" dirty="0" smtClean="0">
                <a:latin typeface="+mn-ea"/>
                <a:ea typeface="+mn-ea"/>
              </a:rPr>
              <a:t>）实施切削加工。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altLang="zh-CN" sz="1800" dirty="0" smtClean="0">
                <a:latin typeface="+mn-ea"/>
                <a:ea typeface="+mn-ea"/>
              </a:rPr>
              <a:t>2</a:t>
            </a:r>
            <a:r>
              <a:rPr lang="en-US" altLang="zh-CN" sz="1800" dirty="0">
                <a:latin typeface="+mn-ea"/>
                <a:ea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</a:rPr>
              <a:t>实施过程检测记录</a:t>
            </a:r>
            <a:endParaRPr lang="zh-CN" altLang="en-US" sz="1800" dirty="0">
              <a:latin typeface="+mn-ea"/>
              <a:ea typeface="+mn-ea"/>
            </a:endParaRPr>
          </a:p>
          <a:p>
            <a:endParaRPr lang="zh-CN" altLang="en-US" dirty="0">
              <a:solidFill>
                <a:srgbClr val="0070C0"/>
              </a:solidFill>
            </a:endParaRPr>
          </a:p>
          <a:p>
            <a:endParaRPr lang="en-US" altLang="zh-CN" dirty="0" smtClean="0">
              <a:solidFill>
                <a:srgbClr val="0070C0"/>
              </a:solidFill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1" t="18931" r="32498" b="7108"/>
          <a:stretch>
            <a:fillRect/>
          </a:stretch>
        </p:blipFill>
        <p:spPr bwMode="auto">
          <a:xfrm>
            <a:off x="2844994" y="836712"/>
            <a:ext cx="5831461" cy="5723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97085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+mn-ea"/>
              </a:rPr>
              <a:t>【</a:t>
            </a:r>
            <a:r>
              <a:rPr lang="zh-CN" altLang="en-US" b="1" dirty="0">
                <a:latin typeface="+mn-ea"/>
              </a:rPr>
              <a:t>实施</a:t>
            </a:r>
            <a:r>
              <a:rPr lang="en-US" altLang="zh-CN" b="1" dirty="0">
                <a:latin typeface="+mn-ea"/>
              </a:rPr>
              <a:t>】</a:t>
            </a:r>
            <a:endParaRPr lang="zh-CN" altLang="en-US" b="1" dirty="0">
              <a:latin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8" t="19173" r="33648" b="40470"/>
          <a:stretch>
            <a:fillRect/>
          </a:stretch>
        </p:blipFill>
        <p:spPr bwMode="auto">
          <a:xfrm>
            <a:off x="1226339" y="1412776"/>
            <a:ext cx="7602445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00108"/>
            <a:ext cx="5286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zh-CN" sz="1800" b="1" dirty="0" smtClean="0">
                <a:latin typeface="+mn-ea"/>
                <a:ea typeface="+mn-ea"/>
              </a:rPr>
              <a:t>检查与评价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5" t="24250" r="21984" b="8401"/>
          <a:stretch>
            <a:fillRect/>
          </a:stretch>
        </p:blipFill>
        <p:spPr bwMode="auto">
          <a:xfrm>
            <a:off x="1403648" y="1379772"/>
            <a:ext cx="6840760" cy="5100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2808" y="1052736"/>
            <a:ext cx="763284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评估与总结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en-US" altLang="zh-CN" sz="1800" b="1" dirty="0">
              <a:latin typeface="+mn-ea"/>
              <a:ea typeface="+mn-ea"/>
            </a:endParaRPr>
          </a:p>
          <a:p>
            <a:r>
              <a:rPr lang="en-US" altLang="zh-CN" sz="1800" b="1" dirty="0" smtClean="0">
                <a:latin typeface="+mn-ea"/>
                <a:ea typeface="+mn-ea"/>
              </a:rPr>
              <a:t> </a:t>
            </a:r>
            <a:r>
              <a:rPr lang="en-US" altLang="zh-CN" sz="1800" b="1" dirty="0" smtClean="0">
                <a:latin typeface="+mn-ea"/>
                <a:ea typeface="+mn-ea"/>
              </a:rPr>
              <a:t>  </a:t>
            </a:r>
            <a:endParaRPr lang="en-US" altLang="zh-CN" sz="1800" b="1" dirty="0" smtClean="0">
              <a:latin typeface="+mn-ea"/>
              <a:ea typeface="+mn-ea"/>
            </a:endParaRPr>
          </a:p>
          <a:p>
            <a:r>
              <a:rPr lang="en-US" altLang="zh-CN" sz="1800" b="1" dirty="0">
                <a:latin typeface="+mn-ea"/>
                <a:ea typeface="+mn-ea"/>
              </a:rPr>
              <a:t> </a:t>
            </a:r>
            <a:r>
              <a:rPr lang="en-US" altLang="zh-CN" sz="1800" b="1" dirty="0" smtClean="0">
                <a:latin typeface="+mn-ea"/>
                <a:ea typeface="+mn-ea"/>
              </a:rPr>
              <a:t>   </a:t>
            </a:r>
            <a:r>
              <a:rPr lang="zh-CN" altLang="en-US" sz="1800" dirty="0" smtClean="0">
                <a:latin typeface="+mn-ea"/>
                <a:ea typeface="+mn-ea"/>
              </a:rPr>
              <a:t>从</a:t>
            </a:r>
            <a:r>
              <a:rPr lang="zh-CN" altLang="en-US" sz="1800" dirty="0" smtClean="0">
                <a:latin typeface="+mn-ea"/>
                <a:ea typeface="+mn-ea"/>
              </a:rPr>
              <a:t>以下几方面进行总结与反思。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altLang="zh-CN" sz="1800" dirty="0" smtClean="0"/>
              <a:t>1</a:t>
            </a:r>
            <a:r>
              <a:rPr lang="en-US" altLang="zh-CN" sz="1800" dirty="0"/>
              <a:t>.</a:t>
            </a:r>
            <a:r>
              <a:rPr lang="zh-CN" altLang="zh-CN" sz="1800" dirty="0"/>
              <a:t>对工件尺寸精度和表面质量进行评价，找出尺寸超差或表面质量缺陷的原因，提出改进方法。</a:t>
            </a:r>
            <a:endParaRPr lang="zh-CN" altLang="zh-CN" sz="1800" dirty="0"/>
          </a:p>
          <a:p>
            <a:r>
              <a:rPr lang="en-US" altLang="zh-CN" sz="1800" dirty="0"/>
              <a:t>2.</a:t>
            </a:r>
            <a:r>
              <a:rPr lang="zh-CN" altLang="zh-CN" sz="1800" dirty="0"/>
              <a:t>对工艺合理性、加工效率、刀具寿命等方面进行评价，进一步优化切削参数。</a:t>
            </a:r>
            <a:endParaRPr lang="zh-CN" altLang="zh-CN" sz="1800" dirty="0"/>
          </a:p>
          <a:p>
            <a:r>
              <a:rPr lang="en-US" altLang="zh-CN" sz="1800" dirty="0"/>
              <a:t>3.</a:t>
            </a:r>
            <a:r>
              <a:rPr lang="zh-CN" altLang="zh-CN" sz="1800" dirty="0"/>
              <a:t>对整个加工过程中出现的违反</a:t>
            </a:r>
            <a:r>
              <a:rPr lang="en-US" altLang="zh-CN" sz="1800" dirty="0"/>
              <a:t>5S</a:t>
            </a:r>
            <a:r>
              <a:rPr lang="zh-CN" altLang="zh-CN" sz="1800" dirty="0"/>
              <a:t>管理、安全文明生产等方面进行反思</a:t>
            </a:r>
            <a:r>
              <a:rPr lang="zh-CN" altLang="en-US" sz="1800" dirty="0" smtClean="0">
                <a:latin typeface="+mn-ea"/>
                <a:ea typeface="+mn-ea"/>
              </a:rPr>
              <a:t>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latin typeface="+mn-ea"/>
                <a:ea typeface="+mn-ea"/>
              </a:rPr>
              <a:t>自我评估与总结：</a:t>
            </a:r>
            <a:r>
              <a:rPr lang="en-US" sz="1800" dirty="0" smtClean="0">
                <a:latin typeface="+mn-ea"/>
                <a:ea typeface="+mn-ea"/>
              </a:rPr>
              <a:t> 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u="sng" dirty="0" smtClean="0"/>
              <a:t>                                                                           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endParaRPr lang="en-US" altLang="zh-CN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2139</Words>
  <Application>WPS 演示</Application>
  <PresentationFormat>全屏显示(4:3)</PresentationFormat>
  <Paragraphs>111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Times New Roman</vt:lpstr>
      <vt:lpstr>仿宋_GB2312</vt:lpstr>
      <vt:lpstr>仿宋</vt:lpstr>
      <vt:lpstr>楷体_GB2312</vt:lpstr>
      <vt:lpstr>新宋体</vt:lpstr>
      <vt:lpstr>微软雅黑</vt:lpstr>
      <vt:lpstr>Arial Unicode MS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完成图3.1.9所示台阶轴的编程与车削加工，材料45钢，生产规模为单件。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419</cp:revision>
  <dcterms:created xsi:type="dcterms:W3CDTF">2012-04-13T02:17:00Z</dcterms:created>
  <dcterms:modified xsi:type="dcterms:W3CDTF">2021-10-26T02:36:58Z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0BC78DF476714E71B2494F35E3F3F038</vt:lpwstr>
  </property>
</Properties>
</file>