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387" r:id="rId5"/>
    <p:sldId id="459" r:id="rId6"/>
    <p:sldId id="460" r:id="rId7"/>
    <p:sldId id="465" r:id="rId8"/>
    <p:sldId id="461" r:id="rId9"/>
    <p:sldId id="462" r:id="rId10"/>
    <p:sldId id="463" r:id="rId11"/>
    <p:sldId id="388" r:id="rId12"/>
    <p:sldId id="449" r:id="rId13"/>
    <p:sldId id="451" r:id="rId14"/>
    <p:sldId id="258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6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</a:rPr>
              <a:t>3</a:t>
            </a:r>
            <a:r>
              <a:rPr lang="zh-CN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轴</a:t>
            </a:r>
            <a:r>
              <a:rPr lang="zh-CN" altLang="zh-CN" sz="3600" b="1" dirty="0">
                <a:solidFill>
                  <a:srgbClr val="FF0000"/>
                </a:solidFill>
              </a:rPr>
              <a:t>类零件数控车削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611560" y="2316909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3.1.1</a:t>
            </a:r>
            <a:r>
              <a:rPr lang="zh-CN" altLang="zh-CN" sz="2800" b="1" dirty="0"/>
              <a:t>销轴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的车削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8683" y="1412776"/>
            <a:ext cx="5517453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 smtClean="0"/>
              <a:t>模块</a:t>
            </a:r>
            <a:r>
              <a:rPr lang="en-US" altLang="zh-CN" sz="2800" b="1" dirty="0" smtClean="0"/>
              <a:t>3.1  </a:t>
            </a:r>
            <a:r>
              <a:rPr lang="zh-CN" altLang="zh-CN" sz="2800" b="1" dirty="0" smtClean="0"/>
              <a:t>简单</a:t>
            </a:r>
            <a:r>
              <a:rPr lang="zh-CN" altLang="zh-CN" sz="2800" b="1" dirty="0"/>
              <a:t>轴类零件数控</a:t>
            </a:r>
            <a:r>
              <a:rPr lang="zh-CN" altLang="zh-CN" sz="2800" b="1" dirty="0" smtClean="0"/>
              <a:t>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892" y="1340768"/>
            <a:ext cx="186443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45720" rIns="91440" bIns="45720" numCol="1" anchor="ctr" anchorCtr="0" compatLnSpc="1">
            <a:spAutoFit/>
          </a:bodyPr>
          <a:lstStyle/>
          <a:p>
            <a:pPr indent="266700" eaLnBrk="0" hangingPunct="0"/>
            <a:r>
              <a:rPr lang="en-US" altLang="zh-CN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1600" dirty="0" smtClean="0"/>
              <a:t>硬质合金</a:t>
            </a:r>
            <a:r>
              <a:rPr lang="zh-CN" altLang="zh-CN" sz="1600" dirty="0"/>
              <a:t>外圆车刀</a:t>
            </a:r>
            <a:r>
              <a:rPr lang="zh-CN" altLang="zh-CN" sz="1600" dirty="0" smtClean="0"/>
              <a:t>切削</a:t>
            </a:r>
            <a:r>
              <a:rPr lang="zh-CN" altLang="en-US" sz="1600" dirty="0" smtClean="0"/>
              <a:t>用量选择</a:t>
            </a:r>
            <a:r>
              <a:rPr lang="zh-CN" altLang="zh-CN" sz="1600" dirty="0" smtClean="0"/>
              <a:t>的</a:t>
            </a:r>
            <a:r>
              <a:rPr lang="zh-CN" altLang="zh-CN" sz="1600" dirty="0"/>
              <a:t>参考值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8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9" t="19987" r="29416" b="10136"/>
          <a:stretch>
            <a:fillRect/>
          </a:stretch>
        </p:blipFill>
        <p:spPr bwMode="auto">
          <a:xfrm>
            <a:off x="2483768" y="764704"/>
            <a:ext cx="5599406" cy="581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971600" y="764704"/>
            <a:ext cx="50752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en-US" sz="1800" b="1" dirty="0">
                <a:latin typeface="+mn-ea"/>
                <a:ea typeface="+mn-ea"/>
              </a:rPr>
              <a:t>二、编程</a:t>
            </a:r>
            <a:r>
              <a:rPr lang="zh-CN" altLang="en-US" sz="1800" b="1" dirty="0" smtClean="0">
                <a:latin typeface="+mn-ea"/>
                <a:ea typeface="+mn-ea"/>
              </a:rPr>
              <a:t>指令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96937"/>
            <a:ext cx="784887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单一固定循环指令</a:t>
            </a:r>
            <a:r>
              <a:rPr lang="en-US" altLang="zh-CN" b="1" dirty="0"/>
              <a:t>G90</a:t>
            </a:r>
            <a:endParaRPr lang="zh-CN" altLang="zh-CN" dirty="0"/>
          </a:p>
          <a:p>
            <a:r>
              <a:rPr lang="zh-CN" altLang="zh-CN" b="1" dirty="0"/>
              <a:t>指令格式</a:t>
            </a:r>
            <a:r>
              <a:rPr lang="zh-CN" altLang="zh-CN" dirty="0"/>
              <a:t>：</a:t>
            </a:r>
            <a:r>
              <a:rPr lang="en-US" altLang="zh-CN" b="1" dirty="0"/>
              <a:t> G90 X(U)__ Z(W)__ R__ F__ </a:t>
            </a:r>
            <a:r>
              <a:rPr lang="zh-CN" altLang="zh-CN" dirty="0"/>
              <a:t>；</a:t>
            </a:r>
            <a:endParaRPr lang="zh-CN" altLang="zh-CN" dirty="0"/>
          </a:p>
          <a:p>
            <a:r>
              <a:rPr lang="zh-CN" altLang="zh-CN" dirty="0"/>
              <a:t>其中：</a:t>
            </a:r>
            <a:endParaRPr lang="zh-CN" altLang="zh-CN" dirty="0"/>
          </a:p>
          <a:p>
            <a:r>
              <a:rPr lang="en-US" altLang="zh-CN" dirty="0"/>
              <a:t>X__Z__</a:t>
            </a:r>
            <a:r>
              <a:rPr lang="zh-CN" altLang="zh-CN" dirty="0"/>
              <a:t>为切削终点绝对坐标值，单位：</a:t>
            </a:r>
            <a:r>
              <a:rPr lang="en-US" altLang="zh-CN" i="1" dirty="0"/>
              <a:t>mm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en-US" altLang="zh-CN" dirty="0"/>
              <a:t>U__ W__</a:t>
            </a:r>
            <a:r>
              <a:rPr lang="zh-CN" altLang="zh-CN" dirty="0"/>
              <a:t>为切削终点相对于刀具起点的增量坐标值，单位：</a:t>
            </a:r>
            <a:r>
              <a:rPr lang="en-US" altLang="zh-CN" i="1" dirty="0"/>
              <a:t>mm</a:t>
            </a:r>
            <a:r>
              <a:rPr lang="zh-CN" altLang="zh-CN" dirty="0"/>
              <a:t>。即：</a:t>
            </a:r>
            <a:endParaRPr lang="zh-CN" altLang="zh-CN" dirty="0"/>
          </a:p>
          <a:p>
            <a:r>
              <a:rPr lang="en-US" altLang="zh-CN" dirty="0"/>
              <a:t>U=X</a:t>
            </a:r>
            <a:r>
              <a:rPr lang="zh-CN" altLang="zh-CN" baseline="-25000" dirty="0"/>
              <a:t>切削终点</a:t>
            </a:r>
            <a:r>
              <a:rPr lang="zh-CN" altLang="zh-CN" dirty="0"/>
              <a:t>－</a:t>
            </a:r>
            <a:r>
              <a:rPr lang="en-US" altLang="zh-CN" dirty="0"/>
              <a:t>X</a:t>
            </a:r>
            <a:r>
              <a:rPr lang="zh-CN" altLang="zh-CN" baseline="-25000" dirty="0"/>
              <a:t>刀具起点</a:t>
            </a:r>
            <a:endParaRPr lang="zh-CN" altLang="zh-CN" dirty="0"/>
          </a:p>
          <a:p>
            <a:r>
              <a:rPr lang="en-US" altLang="zh-CN" dirty="0"/>
              <a:t>W=Z</a:t>
            </a:r>
            <a:r>
              <a:rPr lang="zh-CN" altLang="zh-CN" baseline="-25000" dirty="0"/>
              <a:t>切削终点</a:t>
            </a:r>
            <a:r>
              <a:rPr lang="zh-CN" altLang="zh-CN" dirty="0"/>
              <a:t>－</a:t>
            </a:r>
            <a:r>
              <a:rPr lang="en-US" altLang="zh-CN" dirty="0"/>
              <a:t>Z</a:t>
            </a:r>
            <a:r>
              <a:rPr lang="zh-CN" altLang="zh-CN" baseline="-25000" dirty="0"/>
              <a:t>刀具起点</a:t>
            </a:r>
            <a:endParaRPr lang="zh-CN" altLang="zh-CN" dirty="0"/>
          </a:p>
          <a:p>
            <a:r>
              <a:rPr lang="en-US" altLang="zh-CN" dirty="0"/>
              <a:t>R__</a:t>
            </a:r>
            <a:r>
              <a:rPr lang="zh-CN" altLang="zh-CN" dirty="0"/>
              <a:t>为车削圆锥面时切削终点与切削起点在</a:t>
            </a:r>
            <a:r>
              <a:rPr lang="en-US" altLang="zh-CN" dirty="0"/>
              <a:t>X</a:t>
            </a:r>
            <a:r>
              <a:rPr lang="zh-CN" altLang="zh-CN" dirty="0"/>
              <a:t>轴向的</a:t>
            </a:r>
            <a:r>
              <a:rPr lang="zh-CN" altLang="zh-CN" dirty="0" smtClean="0"/>
              <a:t>垂直距离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latin typeface="+mn-ea"/>
                <a:ea typeface="+mn-ea"/>
              </a:rPr>
              <a:t>应用</a:t>
            </a:r>
            <a:r>
              <a:rPr lang="zh-CN" altLang="zh-CN" dirty="0">
                <a:latin typeface="+mn-ea"/>
                <a:ea typeface="+mn-ea"/>
              </a:rPr>
              <a:t>说明祥</a:t>
            </a:r>
            <a:r>
              <a:rPr lang="zh-CN" altLang="zh-CN" dirty="0" smtClean="0">
                <a:latin typeface="+mn-ea"/>
                <a:ea typeface="+mn-ea"/>
              </a:rPr>
              <a:t>见项目</a:t>
            </a:r>
            <a:r>
              <a:rPr lang="en-US" altLang="zh-CN" dirty="0">
                <a:latin typeface="+mn-ea"/>
                <a:ea typeface="+mn-ea"/>
              </a:rPr>
              <a:t>3</a:t>
            </a:r>
            <a:r>
              <a:rPr lang="zh-CN" altLang="en-US" dirty="0">
                <a:latin typeface="+mn-ea"/>
                <a:ea typeface="+mn-ea"/>
              </a:rPr>
              <a:t>模块</a:t>
            </a:r>
            <a:r>
              <a:rPr lang="en-US" altLang="zh-CN" dirty="0" smtClean="0">
                <a:latin typeface="+mn-ea"/>
                <a:ea typeface="+mn-ea"/>
              </a:rPr>
              <a:t>3.1</a:t>
            </a:r>
            <a:r>
              <a:rPr lang="zh-CN" altLang="zh-CN" dirty="0" smtClean="0">
                <a:latin typeface="+mn-ea"/>
                <a:ea typeface="+mn-ea"/>
              </a:rPr>
              <a:t>中</a:t>
            </a:r>
            <a:r>
              <a:rPr lang="zh-CN" altLang="zh-CN" dirty="0"/>
              <a:t>循环指令</a:t>
            </a:r>
            <a:r>
              <a:rPr lang="en-US" altLang="zh-CN" dirty="0" smtClean="0"/>
              <a:t>G90</a:t>
            </a:r>
            <a:r>
              <a:rPr lang="zh-CN" altLang="en-US" b="1" dirty="0" smtClean="0"/>
              <a:t>。</a:t>
            </a:r>
            <a:endParaRPr lang="zh-CN" altLang="zh-CN" dirty="0"/>
          </a:p>
          <a:p>
            <a:endParaRPr lang="zh-CN" altLang="zh-CN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89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268760"/>
            <a:ext cx="8676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800" dirty="0" smtClean="0"/>
              <a:t>       </a:t>
            </a:r>
            <a:r>
              <a:rPr lang="zh-CN" altLang="zh-CN" sz="1800" dirty="0" smtClean="0"/>
              <a:t>台阶</a:t>
            </a:r>
            <a:r>
              <a:rPr lang="zh-CN" altLang="zh-CN" sz="1800" dirty="0"/>
              <a:t>轴是机械传动中常见的轴类零件，其结构较简单，如图</a:t>
            </a:r>
            <a:r>
              <a:rPr lang="en-US" altLang="zh-CN" sz="1800" dirty="0"/>
              <a:t>3.1.1</a:t>
            </a:r>
            <a:r>
              <a:rPr lang="zh-CN" altLang="zh-CN" sz="1800" dirty="0"/>
              <a:t>所示的零件是机械传动中常见的销轴，生产规模为批量。本任务以销轴加工为例，进行简单台阶轴零件的数控车削训练。</a:t>
            </a:r>
            <a:endParaRPr lang="zh-CN" altLang="zh-CN" sz="1800" dirty="0"/>
          </a:p>
          <a:p>
            <a:r>
              <a:rPr lang="zh-CN" altLang="zh-CN" sz="1800" dirty="0"/>
              <a:t>分析图样：销轴的外轮廓尺寸为</a:t>
            </a:r>
            <a:r>
              <a:rPr lang="en-US" altLang="zh-CN" sz="1800" dirty="0"/>
              <a:t>Φ18×40</a:t>
            </a:r>
            <a:r>
              <a:rPr lang="zh-CN" altLang="zh-CN" sz="1800" dirty="0"/>
              <a:t>，各加工表面质量要求不高，</a:t>
            </a:r>
            <a:r>
              <a:rPr lang="en-US" altLang="zh-CN" sz="1800" dirty="0" smtClean="0"/>
              <a:t>Φ12</a:t>
            </a:r>
            <a:r>
              <a:rPr lang="zh-CN" altLang="zh-CN" sz="1800" dirty="0" smtClean="0"/>
              <a:t>有</a:t>
            </a:r>
            <a:r>
              <a:rPr lang="zh-CN" altLang="zh-CN" sz="1800" dirty="0"/>
              <a:t>公差要求，其它尺寸为自由公差。材料</a:t>
            </a:r>
            <a:r>
              <a:rPr lang="en-US" altLang="zh-CN" sz="1800" dirty="0"/>
              <a:t>45</a:t>
            </a:r>
            <a:r>
              <a:rPr lang="zh-CN" altLang="zh-CN" sz="1800" dirty="0"/>
              <a:t>钢，毛坯为</a:t>
            </a:r>
            <a:r>
              <a:rPr lang="en-US" altLang="zh-CN" sz="1800" dirty="0"/>
              <a:t>Φ20×540</a:t>
            </a:r>
            <a:r>
              <a:rPr lang="zh-CN" altLang="zh-CN" sz="1800" dirty="0"/>
              <a:t>棒料，每棒料加工</a:t>
            </a:r>
            <a:r>
              <a:rPr lang="en-US" altLang="zh-CN" sz="1800" dirty="0"/>
              <a:t>12</a:t>
            </a:r>
            <a:r>
              <a:rPr lang="zh-CN" altLang="zh-CN" sz="1800" dirty="0"/>
              <a:t>件销轴。</a:t>
            </a:r>
            <a:endParaRPr lang="zh-CN"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3827532" y="5949095"/>
            <a:ext cx="8370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3.1-1</a:t>
            </a:r>
            <a:r>
              <a:rPr lang="zh-CN" altLang="zh-CN" sz="1000" dirty="0"/>
              <a:t>销轴</a:t>
            </a:r>
            <a:endParaRPr lang="zh-CN" altLang="en-US" sz="1000" dirty="0"/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047" y="3023086"/>
            <a:ext cx="4485149" cy="285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828794"/>
            <a:ext cx="80341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r>
              <a:rPr lang="en-US" altLang="zh-CN" sz="1800" dirty="0"/>
              <a:t>1.</a:t>
            </a:r>
            <a:r>
              <a:rPr lang="zh-CN" altLang="zh-CN" sz="1800" dirty="0"/>
              <a:t>设备选用</a:t>
            </a:r>
            <a:r>
              <a:rPr lang="en-US" altLang="zh-CN" sz="1800" dirty="0"/>
              <a:t>:</a:t>
            </a:r>
            <a:r>
              <a:rPr lang="zh-CN" altLang="zh-CN" sz="1800" dirty="0"/>
              <a:t>加工对象尺寸较小，可选择小型号的数控车床</a:t>
            </a:r>
            <a:r>
              <a:rPr lang="en-US" altLang="zh-CN" sz="1800" dirty="0"/>
              <a:t>,</a:t>
            </a:r>
            <a:r>
              <a:rPr lang="zh-CN" altLang="zh-CN" sz="1800" dirty="0"/>
              <a:t>如</a:t>
            </a:r>
            <a:r>
              <a:rPr lang="en-US" altLang="zh-CN" sz="1800" dirty="0"/>
              <a:t>CAK4085dj</a:t>
            </a:r>
            <a:r>
              <a:rPr lang="zh-CN" altLang="zh-CN" sz="1800" dirty="0"/>
              <a:t>、</a:t>
            </a:r>
            <a:r>
              <a:rPr lang="en-US" altLang="zh-CN" sz="1800" dirty="0"/>
              <a:t>SKC6140</a:t>
            </a:r>
            <a:r>
              <a:rPr lang="zh-CN" altLang="zh-CN" sz="1800" dirty="0"/>
              <a:t>等。</a:t>
            </a:r>
            <a:endParaRPr lang="zh-CN" altLang="zh-CN" sz="1800" dirty="0"/>
          </a:p>
          <a:p>
            <a:r>
              <a:rPr lang="en-US" altLang="zh-CN" sz="1800" dirty="0"/>
              <a:t>2.</a:t>
            </a:r>
            <a:r>
              <a:rPr lang="zh-CN" altLang="zh-CN" sz="1800" dirty="0"/>
              <a:t>确定安装方式</a:t>
            </a:r>
            <a:r>
              <a:rPr lang="en-US" altLang="zh-CN" sz="1800" dirty="0"/>
              <a:t>:</a:t>
            </a:r>
            <a:r>
              <a:rPr lang="zh-CN" altLang="zh-CN" sz="1800" dirty="0"/>
              <a:t>采取三爪卡盘安装，在一次装夹中完成各外圆、右端面、倒角和切断工件。调头安装，取合长度并倒角。</a:t>
            </a:r>
            <a:endParaRPr lang="zh-CN" altLang="zh-CN" sz="1800" dirty="0"/>
          </a:p>
          <a:p>
            <a:r>
              <a:rPr lang="en-US" altLang="zh-CN" sz="1800" dirty="0"/>
              <a:t>3. </a:t>
            </a:r>
            <a:r>
              <a:rPr lang="zh-CN" altLang="zh-CN" sz="1800" dirty="0"/>
              <a:t>确定工件加工</a:t>
            </a:r>
            <a:r>
              <a:rPr lang="zh-CN" altLang="zh-CN" sz="1800" dirty="0" smtClean="0"/>
              <a:t>步骤</a:t>
            </a:r>
            <a:endParaRPr lang="en-US" altLang="zh-CN" sz="1800" dirty="0" smtClean="0"/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）夹毛坯</a:t>
            </a:r>
            <a:r>
              <a:rPr lang="en-US" altLang="zh-CN" sz="1800" dirty="0"/>
              <a:t>Φ20</a:t>
            </a:r>
            <a:r>
              <a:rPr lang="zh-CN" altLang="zh-CN" sz="1800" dirty="0"/>
              <a:t>外圆，伸出约</a:t>
            </a:r>
            <a:r>
              <a:rPr lang="en-US" altLang="zh-CN" sz="1800" dirty="0"/>
              <a:t>46 </a:t>
            </a:r>
            <a:r>
              <a:rPr lang="en-US" altLang="zh-CN" sz="1800" i="1" dirty="0"/>
              <a:t>mm</a:t>
            </a:r>
            <a:r>
              <a:rPr lang="zh-CN" altLang="zh-CN" sz="1800" dirty="0"/>
              <a:t>。</a:t>
            </a:r>
            <a:endParaRPr lang="zh-CN" altLang="zh-CN" sz="1800" dirty="0"/>
          </a:p>
          <a:p>
            <a:r>
              <a:rPr lang="en-US" altLang="zh-CN" sz="1800" dirty="0"/>
              <a:t>2</a:t>
            </a:r>
            <a:r>
              <a:rPr lang="zh-CN" altLang="zh-CN" sz="1800" dirty="0"/>
              <a:t>）粗、精车端面、</a:t>
            </a:r>
            <a:r>
              <a:rPr lang="en-US" altLang="zh-CN" sz="1800" dirty="0"/>
              <a:t>Φ18</a:t>
            </a:r>
            <a:r>
              <a:rPr lang="zh-CN" altLang="zh-CN" sz="1800" dirty="0"/>
              <a:t>外圆、</a:t>
            </a:r>
            <a:r>
              <a:rPr lang="en-US" altLang="zh-CN" sz="1800" dirty="0"/>
              <a:t>Φ </a:t>
            </a:r>
            <a:r>
              <a:rPr lang="zh-CN" altLang="zh-CN" sz="1800" dirty="0"/>
              <a:t>外圆及倒角至尺寸。</a:t>
            </a:r>
            <a:endParaRPr lang="zh-CN" altLang="zh-CN" sz="1800" dirty="0"/>
          </a:p>
          <a:p>
            <a:r>
              <a:rPr lang="en-US" altLang="zh-CN" sz="1800" dirty="0"/>
              <a:t>3</a:t>
            </a:r>
            <a:r>
              <a:rPr lang="zh-CN" altLang="zh-CN" sz="1800" dirty="0"/>
              <a:t>）切断长度</a:t>
            </a:r>
            <a:r>
              <a:rPr lang="en-US" altLang="zh-CN" sz="1800" dirty="0"/>
              <a:t>41</a:t>
            </a:r>
            <a:r>
              <a:rPr lang="en-US" altLang="zh-CN" sz="1800" i="1" dirty="0"/>
              <a:t>mm</a:t>
            </a:r>
            <a:r>
              <a:rPr lang="zh-CN" altLang="zh-CN" sz="1800" dirty="0"/>
              <a:t>至尺寸。</a:t>
            </a:r>
            <a:endParaRPr lang="zh-CN" altLang="zh-CN" sz="1800" dirty="0"/>
          </a:p>
          <a:p>
            <a:r>
              <a:rPr lang="en-US" altLang="zh-CN" sz="1800" dirty="0"/>
              <a:t>4</a:t>
            </a:r>
            <a:r>
              <a:rPr lang="zh-CN" altLang="zh-CN" sz="1800" dirty="0"/>
              <a:t>）调头装夹，取合长度，倒角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r>
              <a:rPr lang="en-US" altLang="zh-CN" sz="1800" dirty="0" smtClean="0"/>
              <a:t>4</a:t>
            </a:r>
            <a:r>
              <a:rPr lang="en-US" altLang="zh-CN" sz="1800" dirty="0"/>
              <a:t>. </a:t>
            </a:r>
            <a:r>
              <a:rPr lang="zh-CN" altLang="zh-CN" sz="1800" dirty="0"/>
              <a:t>选择刀具、量具、工具，选定切削用量</a:t>
            </a:r>
            <a:endParaRPr lang="zh-CN" altLang="zh-CN" sz="1800" dirty="0"/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）选用</a:t>
            </a:r>
            <a:r>
              <a:rPr lang="en-US" altLang="zh-CN" sz="1800" dirty="0"/>
              <a:t>90</a:t>
            </a:r>
            <a:r>
              <a:rPr lang="en-US" altLang="zh-CN" sz="1800" dirty="0" smtClean="0"/>
              <a:t>°~</a:t>
            </a:r>
            <a:r>
              <a:rPr lang="en-US" altLang="zh-CN" sz="1800" dirty="0"/>
              <a:t> 93°</a:t>
            </a:r>
            <a:r>
              <a:rPr lang="zh-CN" altLang="zh-CN" sz="1800" dirty="0" smtClean="0"/>
              <a:t>合金</a:t>
            </a:r>
            <a:r>
              <a:rPr lang="zh-CN" altLang="zh-CN" sz="1800" dirty="0"/>
              <a:t>外圆</a:t>
            </a:r>
            <a:r>
              <a:rPr lang="zh-CN" altLang="zh-CN" sz="1800" dirty="0" smtClean="0"/>
              <a:t>粗</a:t>
            </a:r>
            <a:r>
              <a:rPr lang="zh-CN" altLang="zh-CN" sz="1800" dirty="0"/>
              <a:t>精</a:t>
            </a:r>
            <a:r>
              <a:rPr lang="zh-CN" altLang="zh-CN" sz="1800" dirty="0" smtClean="0"/>
              <a:t>车刀</a:t>
            </a:r>
            <a:r>
              <a:rPr lang="zh-CN" altLang="en-US" sz="1800" dirty="0" smtClean="0"/>
              <a:t>各</a:t>
            </a:r>
            <a:r>
              <a:rPr lang="zh-CN" altLang="zh-CN" sz="1800" dirty="0" smtClean="0"/>
              <a:t>一</a:t>
            </a:r>
            <a:r>
              <a:rPr lang="zh-CN" altLang="zh-CN" sz="1800" dirty="0"/>
              <a:t>把</a:t>
            </a:r>
            <a:r>
              <a:rPr lang="zh-CN" altLang="zh-CN" sz="1800" dirty="0" smtClean="0"/>
              <a:t>，合金</a:t>
            </a:r>
            <a:r>
              <a:rPr lang="zh-CN" altLang="zh-CN" sz="1800" dirty="0"/>
              <a:t>切断刀一把。</a:t>
            </a:r>
            <a:endParaRPr lang="zh-CN" altLang="zh-CN" sz="1800" dirty="0"/>
          </a:p>
          <a:p>
            <a:r>
              <a:rPr lang="en-US" altLang="zh-CN" sz="1800" dirty="0"/>
              <a:t>2</a:t>
            </a:r>
            <a:r>
              <a:rPr lang="zh-CN" altLang="zh-CN" sz="1800" dirty="0"/>
              <a:t>）</a:t>
            </a:r>
            <a:r>
              <a:rPr lang="en-US" altLang="zh-CN" sz="1800" dirty="0"/>
              <a:t>0</a:t>
            </a:r>
            <a:r>
              <a:rPr lang="zh-CN" altLang="zh-CN" sz="1800" dirty="0"/>
              <a:t>～</a:t>
            </a:r>
            <a:r>
              <a:rPr lang="en-US" altLang="zh-CN" sz="1800" dirty="0"/>
              <a:t>125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（</a:t>
            </a:r>
            <a:r>
              <a:rPr lang="en-US" altLang="zh-CN" sz="1800" dirty="0"/>
              <a:t>0.02</a:t>
            </a:r>
            <a:r>
              <a:rPr lang="zh-CN" altLang="zh-CN" sz="1800" dirty="0"/>
              <a:t>）游标卡尺、</a:t>
            </a:r>
            <a:r>
              <a:rPr lang="en-US" altLang="zh-CN" sz="1800" dirty="0"/>
              <a:t>0</a:t>
            </a:r>
            <a:r>
              <a:rPr lang="zh-CN" altLang="zh-CN" sz="1800" dirty="0"/>
              <a:t>～</a:t>
            </a:r>
            <a:r>
              <a:rPr lang="en-US" altLang="zh-CN" sz="1800" dirty="0"/>
              <a:t>25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（</a:t>
            </a:r>
            <a:r>
              <a:rPr lang="en-US" altLang="zh-CN" sz="1800" dirty="0"/>
              <a:t>0.01</a:t>
            </a:r>
            <a:r>
              <a:rPr lang="zh-CN" altLang="zh-CN" sz="1800" dirty="0"/>
              <a:t>）外径千分尺。</a:t>
            </a:r>
            <a:endParaRPr lang="zh-CN" altLang="zh-CN" sz="1800" dirty="0"/>
          </a:p>
          <a:p>
            <a:r>
              <a:rPr lang="en-US" altLang="zh-CN" sz="1800" dirty="0"/>
              <a:t>3</a:t>
            </a:r>
            <a:r>
              <a:rPr lang="zh-CN" altLang="zh-CN" sz="1800" dirty="0"/>
              <a:t>）切削用量的</a:t>
            </a:r>
            <a:r>
              <a:rPr lang="zh-CN" altLang="zh-CN" sz="1800" dirty="0" smtClean="0"/>
              <a:t>选择</a:t>
            </a:r>
            <a:endParaRPr lang="en-US" altLang="zh-CN" sz="1800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）粗车切削用量的</a:t>
            </a:r>
            <a:r>
              <a:rPr lang="zh-CN" altLang="zh-CN" sz="1800" dirty="0" smtClean="0"/>
              <a:t>选择</a:t>
            </a:r>
            <a:endParaRPr lang="en-US" altLang="zh-CN" sz="1800" dirty="0" smtClean="0"/>
          </a:p>
          <a:p>
            <a:r>
              <a:rPr lang="zh-CN" altLang="zh-CN" sz="1800" dirty="0" smtClean="0"/>
              <a:t>背</a:t>
            </a:r>
            <a:r>
              <a:rPr lang="zh-CN" altLang="zh-CN" sz="1800" dirty="0"/>
              <a:t>吃刀</a:t>
            </a:r>
            <a:r>
              <a:rPr lang="zh-CN" altLang="zh-CN" sz="1800" dirty="0" smtClean="0"/>
              <a:t>量</a:t>
            </a:r>
            <a:r>
              <a:rPr lang="en-US" altLang="zh-CN" sz="1800" i="1" dirty="0" err="1" smtClean="0"/>
              <a:t>a</a:t>
            </a:r>
            <a:r>
              <a:rPr lang="en-US" altLang="zh-CN" sz="1800" baseline="-25000" dirty="0" err="1" smtClean="0"/>
              <a:t>p</a:t>
            </a:r>
            <a:r>
              <a:rPr lang="zh-CN" altLang="zh-CN" sz="1800" dirty="0"/>
              <a:t>≤</a:t>
            </a:r>
            <a:r>
              <a:rPr lang="en-US" altLang="zh-CN" sz="1800" dirty="0" smtClean="0"/>
              <a:t>2</a:t>
            </a:r>
            <a:r>
              <a:rPr lang="en-US" altLang="zh-CN" sz="1800" i="1" dirty="0" smtClean="0"/>
              <a:t>mm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进给量</a:t>
            </a:r>
            <a:r>
              <a:rPr lang="en-US" altLang="zh-CN" sz="1800" dirty="0" smtClean="0"/>
              <a:t>f=0.08-0.3</a:t>
            </a:r>
            <a:r>
              <a:rPr lang="en-US" altLang="zh-CN" sz="1800" i="1" dirty="0" smtClean="0"/>
              <a:t>mm/r</a:t>
            </a:r>
            <a:r>
              <a:rPr lang="zh-CN" altLang="en-US" sz="1800" dirty="0"/>
              <a:t>、</a:t>
            </a:r>
            <a:r>
              <a:rPr lang="zh-CN" altLang="zh-CN" sz="1800" dirty="0" smtClean="0"/>
              <a:t>切削</a:t>
            </a:r>
            <a:r>
              <a:rPr lang="zh-CN" altLang="zh-CN" sz="1800" dirty="0"/>
              <a:t>速度</a:t>
            </a:r>
            <a:r>
              <a:rPr lang="en-US" altLang="zh-CN" sz="1800" dirty="0" err="1"/>
              <a:t>Vc</a:t>
            </a:r>
            <a:r>
              <a:rPr lang="en-US" altLang="zh-CN" sz="1800" dirty="0"/>
              <a:t>=130-160 </a:t>
            </a:r>
            <a:r>
              <a:rPr lang="en-US" altLang="zh-CN" sz="1800" i="1" dirty="0" smtClean="0"/>
              <a:t>m/min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）精车切削用量的选择</a:t>
            </a:r>
            <a:endParaRPr lang="zh-CN" altLang="zh-CN" sz="1800" dirty="0"/>
          </a:p>
          <a:p>
            <a:r>
              <a:rPr lang="zh-CN" altLang="zh-CN" sz="1800" dirty="0"/>
              <a:t>背吃刀量取</a:t>
            </a:r>
            <a:r>
              <a:rPr lang="en-US" altLang="zh-CN" sz="1800" i="1" dirty="0" err="1"/>
              <a:t>a</a:t>
            </a:r>
            <a:r>
              <a:rPr lang="en-US" altLang="zh-CN" sz="1800" baseline="-25000" dirty="0" err="1"/>
              <a:t>p</a:t>
            </a:r>
            <a:r>
              <a:rPr lang="zh-CN" altLang="zh-CN" sz="1800" dirty="0"/>
              <a:t>≤</a:t>
            </a:r>
            <a:r>
              <a:rPr lang="en-US" altLang="zh-CN" sz="1800" dirty="0"/>
              <a:t>0.5</a:t>
            </a:r>
            <a:r>
              <a:rPr lang="en-US" altLang="zh-CN" sz="1800" i="1" dirty="0"/>
              <a:t>mm</a:t>
            </a:r>
            <a:r>
              <a:rPr lang="zh-CN" altLang="zh-CN" sz="1800" dirty="0"/>
              <a:t>，</a:t>
            </a:r>
            <a:r>
              <a:rPr lang="zh-CN" altLang="zh-CN" sz="1800" dirty="0" smtClean="0"/>
              <a:t>进给量</a:t>
            </a:r>
            <a:r>
              <a:rPr lang="en-US" altLang="zh-CN" sz="1800" dirty="0" smtClean="0"/>
              <a:t>f</a:t>
            </a:r>
            <a:r>
              <a:rPr lang="zh-CN" altLang="zh-CN" sz="1800" dirty="0" smtClean="0"/>
              <a:t>取</a:t>
            </a:r>
            <a:r>
              <a:rPr lang="en-US" altLang="zh-CN" sz="1800" dirty="0"/>
              <a:t>0.08 mm/r</a:t>
            </a:r>
            <a:r>
              <a:rPr lang="zh-CN" altLang="zh-CN" sz="1800" dirty="0"/>
              <a:t>，切削速度</a:t>
            </a:r>
            <a:r>
              <a:rPr lang="en-US" altLang="zh-CN" sz="1800" dirty="0" err="1"/>
              <a:t>Vc</a:t>
            </a:r>
            <a:r>
              <a:rPr lang="zh-CN" altLang="zh-CN" sz="1800" dirty="0"/>
              <a:t>取</a:t>
            </a:r>
            <a:r>
              <a:rPr lang="en-US" altLang="zh-CN" sz="1800" dirty="0" smtClean="0"/>
              <a:t>140</a:t>
            </a:r>
            <a:r>
              <a:rPr lang="en-US" altLang="zh-CN" sz="1800" i="1" dirty="0" smtClean="0"/>
              <a:t>m/min</a:t>
            </a:r>
            <a:r>
              <a:rPr lang="zh-CN" altLang="en-US" sz="1800" dirty="0" smtClean="0"/>
              <a:t>。</a:t>
            </a:r>
            <a:endParaRPr lang="en-US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5" t="30473" r="20334" b="21268"/>
          <a:stretch>
            <a:fillRect/>
          </a:stretch>
        </p:blipFill>
        <p:spPr bwMode="auto">
          <a:xfrm>
            <a:off x="1425744" y="1038986"/>
            <a:ext cx="7661302" cy="419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38987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决策</a:t>
            </a:r>
            <a:r>
              <a:rPr lang="en-US" altLang="zh-CN" sz="1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】</a:t>
            </a:r>
            <a:endParaRPr lang="zh-CN" altLang="en-US" sz="18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zh-CN" altLang="en-US" sz="1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工序</a:t>
            </a:r>
            <a:r>
              <a:rPr lang="zh-CN" altLang="en-US" sz="1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卡</a:t>
            </a:r>
            <a:endParaRPr lang="en-US" altLang="zh-CN" sz="1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2" t="20421" r="19218" b="9378"/>
          <a:stretch>
            <a:fillRect/>
          </a:stretch>
        </p:blipFill>
        <p:spPr bwMode="auto">
          <a:xfrm>
            <a:off x="1238377" y="836712"/>
            <a:ext cx="6794825" cy="476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472804"/>
            <a:ext cx="2245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</a:t>
            </a:r>
            <a:r>
              <a:rPr lang="zh-CN" altLang="en-US" sz="1800" dirty="0" smtClean="0">
                <a:latin typeface="+mn-ea"/>
                <a:ea typeface="+mn-ea"/>
              </a:rPr>
              <a:t>步骤</a:t>
            </a:r>
            <a:endParaRPr lang="en-US" altLang="zh-CN" sz="1800" dirty="0" smtClean="0">
              <a:latin typeface="+mn-ea"/>
              <a:ea typeface="+mn-ea"/>
            </a:endParaRPr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）程序编制并</a:t>
            </a:r>
            <a:r>
              <a:rPr lang="zh-CN" altLang="zh-CN" sz="1800" dirty="0" smtClean="0"/>
              <a:t>录入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2</a:t>
            </a:r>
            <a:r>
              <a:rPr lang="zh-CN" altLang="en-US" sz="1800" dirty="0" smtClean="0">
                <a:latin typeface="+mn-ea"/>
                <a:ea typeface="+mn-ea"/>
              </a:rPr>
              <a:t>）试运行，检查刀路是否正确。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3</a:t>
            </a:r>
            <a:r>
              <a:rPr lang="zh-CN" altLang="en-US" sz="1800" dirty="0" smtClean="0">
                <a:latin typeface="+mn-ea"/>
                <a:ea typeface="+mn-ea"/>
              </a:rPr>
              <a:t>）刀具、工、夹、量具的准备，安装工件。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4</a:t>
            </a:r>
            <a:r>
              <a:rPr lang="zh-CN" altLang="en-US" sz="1800" dirty="0" smtClean="0">
                <a:latin typeface="+mn-ea"/>
                <a:ea typeface="+mn-ea"/>
              </a:rPr>
              <a:t>）装刀及对刀、建立坐标，以外圆车刀为基准刀。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5</a:t>
            </a:r>
            <a:r>
              <a:rPr lang="zh-CN" altLang="en-US" sz="1800" dirty="0" smtClean="0">
                <a:latin typeface="+mn-ea"/>
                <a:ea typeface="+mn-ea"/>
              </a:rPr>
              <a:t>）检查刀补设置是否正确。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6</a:t>
            </a:r>
            <a:r>
              <a:rPr lang="zh-CN" altLang="en-US" sz="1800" dirty="0" smtClean="0">
                <a:latin typeface="+mn-ea"/>
                <a:ea typeface="+mn-ea"/>
              </a:rPr>
              <a:t>）实施切削加工。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实施过程检测记录</a:t>
            </a:r>
            <a:endParaRPr lang="zh-CN" altLang="en-US" sz="18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0" t="19145" r="30985" b="11354"/>
          <a:stretch>
            <a:fillRect/>
          </a:stretch>
        </p:blipFill>
        <p:spPr bwMode="auto">
          <a:xfrm>
            <a:off x="2915816" y="764704"/>
            <a:ext cx="5472608" cy="544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8" t="22347" r="21105" b="15119"/>
          <a:stretch>
            <a:fillRect/>
          </a:stretch>
        </p:blipFill>
        <p:spPr bwMode="auto">
          <a:xfrm>
            <a:off x="1259632" y="1361716"/>
            <a:ext cx="7272808" cy="479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endParaRPr lang="en-US" altLang="zh-CN" sz="18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从以下几方面进行总结与反思。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1.</a:t>
            </a:r>
            <a:r>
              <a:rPr lang="zh-CN" altLang="en-US" sz="1800" dirty="0" smtClean="0">
                <a:latin typeface="+mn-ea"/>
                <a:ea typeface="+mn-ea"/>
              </a:rPr>
              <a:t>对工件尺寸精度和表面质量进行评价，找出尺寸超差或表面质量缺陷的原因，提出改进方法。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2.</a:t>
            </a:r>
            <a:r>
              <a:rPr lang="zh-CN" altLang="en-US" sz="1800" dirty="0" smtClean="0">
                <a:latin typeface="+mn-ea"/>
                <a:ea typeface="+mn-ea"/>
              </a:rPr>
              <a:t>对工艺合理性、加工效率、刀具寿命等方面进行评价，进一步优化切削参数。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3.</a:t>
            </a:r>
            <a:r>
              <a:rPr lang="zh-CN" altLang="en-US" sz="1800" dirty="0" smtClean="0">
                <a:latin typeface="+mn-ea"/>
                <a:ea typeface="+mn-ea"/>
              </a:rPr>
              <a:t>对整个加工过程中出现的违反</a:t>
            </a:r>
            <a:r>
              <a:rPr lang="en-US" sz="1800" dirty="0" smtClean="0">
                <a:latin typeface="+mn-ea"/>
                <a:ea typeface="+mn-ea"/>
              </a:rPr>
              <a:t>5S</a:t>
            </a:r>
            <a:r>
              <a:rPr lang="zh-CN" altLang="en-US" sz="1800" dirty="0" smtClean="0">
                <a:latin typeface="+mn-ea"/>
                <a:ea typeface="+mn-ea"/>
              </a:rPr>
              <a:t>管理、安全文明生产等方面进行反思。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60240" y="1768850"/>
            <a:ext cx="8260232" cy="425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2255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一、工艺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知识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1800" b="1" dirty="0" smtClean="0"/>
              <a:t>1</a:t>
            </a:r>
            <a:r>
              <a:rPr lang="zh-CN" altLang="en-US" sz="1800" b="1" dirty="0" smtClean="0"/>
              <a:t>、</a:t>
            </a:r>
            <a:r>
              <a:rPr lang="zh-CN" altLang="zh-CN" sz="1800" b="1" dirty="0" smtClean="0"/>
              <a:t>切削</a:t>
            </a:r>
            <a:r>
              <a:rPr lang="zh-CN" altLang="zh-CN" sz="1800" b="1" dirty="0"/>
              <a:t>用量的选择原则如下：</a:t>
            </a:r>
            <a:endParaRPr lang="zh-CN" altLang="zh-CN" sz="1800" dirty="0"/>
          </a:p>
          <a:p>
            <a:pPr>
              <a:lnSpc>
                <a:spcPts val="2600"/>
              </a:lnSpc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粗</a:t>
            </a:r>
            <a:r>
              <a:rPr lang="zh-CN" altLang="zh-CN" sz="1800" dirty="0"/>
              <a:t>车时，首先考虑选择一个尽可能大的背吃刀量</a:t>
            </a:r>
            <a:r>
              <a:rPr lang="en-US" altLang="zh-CN" sz="1800" i="1" dirty="0" err="1"/>
              <a:t>a</a:t>
            </a:r>
            <a:r>
              <a:rPr lang="en-US" altLang="zh-CN" sz="1800" baseline="-25000" dirty="0" err="1"/>
              <a:t>p</a:t>
            </a:r>
            <a:r>
              <a:rPr lang="zh-CN" altLang="zh-CN" sz="1800" dirty="0"/>
              <a:t>，其次选择一个较大的进给量</a:t>
            </a:r>
            <a:r>
              <a:rPr lang="en-US" altLang="zh-CN" sz="1800" i="1" dirty="0"/>
              <a:t>f </a:t>
            </a:r>
            <a:r>
              <a:rPr lang="zh-CN" altLang="zh-CN" sz="1800" dirty="0"/>
              <a:t>，最后确定一个合适的切削速度</a:t>
            </a:r>
            <a:r>
              <a:rPr lang="en-US" altLang="zh-CN" sz="1800" dirty="0"/>
              <a:t>V</a:t>
            </a:r>
            <a:r>
              <a:rPr lang="en-US" altLang="zh-CN" sz="1800" baseline="-25000" dirty="0"/>
              <a:t>C</a:t>
            </a:r>
            <a:r>
              <a:rPr lang="zh-CN" altLang="zh-CN" sz="1800" dirty="0"/>
              <a:t>。增大背吃刀量</a:t>
            </a:r>
            <a:r>
              <a:rPr lang="en-US" altLang="zh-CN" sz="1800" i="1" dirty="0" err="1"/>
              <a:t>a</a:t>
            </a:r>
            <a:r>
              <a:rPr lang="en-US" altLang="zh-CN" sz="1800" baseline="-25000" dirty="0" err="1"/>
              <a:t>p</a:t>
            </a:r>
            <a:r>
              <a:rPr lang="en-US" altLang="zh-CN" sz="1800" dirty="0"/>
              <a:t> </a:t>
            </a:r>
            <a:r>
              <a:rPr lang="zh-CN" altLang="zh-CN" sz="1800" dirty="0"/>
              <a:t>可使走刀次数减少，增大进给量</a:t>
            </a:r>
            <a:r>
              <a:rPr lang="en-US" altLang="zh-CN" sz="1800" i="1" dirty="0"/>
              <a:t>f</a:t>
            </a:r>
            <a:r>
              <a:rPr lang="zh-CN" altLang="zh-CN" sz="1800" dirty="0"/>
              <a:t>有利于断屑。总的原则是：充分发挥刀具材料的切削性能；充分利用车床的能力；保证加工质量；保证提高生产率。</a:t>
            </a:r>
            <a:endParaRPr lang="zh-CN" altLang="zh-CN" sz="1800" dirty="0"/>
          </a:p>
          <a:p>
            <a:pPr>
              <a:lnSpc>
                <a:spcPts val="2600"/>
              </a:lnSpc>
            </a:pPr>
            <a:r>
              <a:rPr lang="en-US" altLang="zh-CN" sz="1800" dirty="0" smtClean="0"/>
              <a:t>      </a:t>
            </a:r>
            <a:r>
              <a:rPr lang="zh-CN" altLang="zh-CN" sz="1800" dirty="0" smtClean="0"/>
              <a:t>精</a:t>
            </a:r>
            <a:r>
              <a:rPr lang="zh-CN" altLang="zh-CN" sz="1800" dirty="0"/>
              <a:t>车时，零件的加工余量不大，加工精度和表面粗糙度要求较高，因此选择精车切削用量时，应着重考虑如何保证加工质量的前提下尽量提高生产率。因此精车时在满足加工质量情况下应尽可能选用较大的进给量</a:t>
            </a:r>
            <a:r>
              <a:rPr lang="en-US" altLang="zh-CN" sz="1800" dirty="0"/>
              <a:t>f </a:t>
            </a:r>
            <a:r>
              <a:rPr lang="zh-CN" altLang="zh-CN" sz="1800" dirty="0"/>
              <a:t>，并尽可能提高切削速度</a:t>
            </a:r>
            <a:r>
              <a:rPr lang="en-US" altLang="zh-CN" sz="1800" dirty="0"/>
              <a:t>V</a:t>
            </a:r>
            <a:r>
              <a:rPr lang="en-US" altLang="zh-CN" sz="1800" baseline="-25000" dirty="0"/>
              <a:t>C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kumimoji="0" lang="en-US" altLang="zh-CN" sz="1800" b="1" i="0" u="none" strike="noStrike" cap="none" normalizeH="0" baseline="0" dirty="0">
              <a:ln>
                <a:noFill/>
              </a:ln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endParaRPr lang="en-US" altLang="zh-CN" sz="1800" b="1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endParaRPr kumimoji="0" lang="en-US" altLang="zh-CN" sz="1800" b="1" i="0" u="none" strike="noStrike" cap="none" normalizeH="0" baseline="0" dirty="0">
              <a:ln>
                <a:noFill/>
              </a:ln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100010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全屏显示(4:3)</PresentationFormat>
  <Paragraphs>110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Times New Roman</vt:lpstr>
      <vt:lpstr>楷体_GB2312</vt:lpstr>
      <vt:lpstr>新宋体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二、编程指令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412</cp:revision>
  <dcterms:created xsi:type="dcterms:W3CDTF">2012-04-13T02:17:00Z</dcterms:created>
  <dcterms:modified xsi:type="dcterms:W3CDTF">2021-10-26T02:35:07Z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088A0F173131454F93FA1242469671DA</vt:lpwstr>
  </property>
</Properties>
</file>