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42"/>
  </p:notesMasterIdLst>
  <p:handoutMasterIdLst>
    <p:handoutMasterId r:id="rId43"/>
  </p:handoutMasterIdLst>
  <p:sldIdLst>
    <p:sldId id="451" r:id="rId3"/>
    <p:sldId id="476" r:id="rId4"/>
    <p:sldId id="477" r:id="rId5"/>
    <p:sldId id="478" r:id="rId6"/>
    <p:sldId id="482" r:id="rId7"/>
    <p:sldId id="481" r:id="rId8"/>
    <p:sldId id="480" r:id="rId9"/>
    <p:sldId id="494" r:id="rId10"/>
    <p:sldId id="479" r:id="rId11"/>
    <p:sldId id="483" r:id="rId12"/>
    <p:sldId id="495" r:id="rId13"/>
    <p:sldId id="489" r:id="rId14"/>
    <p:sldId id="496" r:id="rId15"/>
    <p:sldId id="500" r:id="rId16"/>
    <p:sldId id="499" r:id="rId17"/>
    <p:sldId id="497" r:id="rId18"/>
    <p:sldId id="501" r:id="rId19"/>
    <p:sldId id="508" r:id="rId20"/>
    <p:sldId id="506" r:id="rId21"/>
    <p:sldId id="505" r:id="rId22"/>
    <p:sldId id="504" r:id="rId23"/>
    <p:sldId id="503" r:id="rId24"/>
    <p:sldId id="502" r:id="rId25"/>
    <p:sldId id="498" r:id="rId26"/>
    <p:sldId id="509" r:id="rId27"/>
    <p:sldId id="517" r:id="rId28"/>
    <p:sldId id="516" r:id="rId29"/>
    <p:sldId id="515" r:id="rId30"/>
    <p:sldId id="514" r:id="rId31"/>
    <p:sldId id="513" r:id="rId32"/>
    <p:sldId id="512" r:id="rId33"/>
    <p:sldId id="511" r:id="rId34"/>
    <p:sldId id="510" r:id="rId35"/>
    <p:sldId id="518" r:id="rId36"/>
    <p:sldId id="522" r:id="rId37"/>
    <p:sldId id="521" r:id="rId38"/>
    <p:sldId id="520" r:id="rId39"/>
    <p:sldId id="519" r:id="rId40"/>
    <p:sldId id="493" r:id="rId41"/>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仿宋_GB2312"/>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仿宋_GB2312"/>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仿宋_GB2312"/>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仿宋_GB2312"/>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仿宋_GB2312"/>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仿宋_GB2312"/>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仿宋_GB2312"/>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仿宋_GB2312"/>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仿宋_GB231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0066"/>
    <a:srgbClr val="003300"/>
    <a:srgbClr val="000066"/>
    <a:srgbClr val="FFE1E1"/>
    <a:srgbClr val="FFCCCC"/>
    <a:srgbClr val="3333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44" autoAdjust="0"/>
    <p:restoredTop sz="94660" autoAdjust="0"/>
  </p:normalViewPr>
  <p:slideViewPr>
    <p:cSldViewPr>
      <p:cViewPr varScale="1">
        <p:scale>
          <a:sx n="87" d="100"/>
          <a:sy n="87" d="100"/>
        </p:scale>
        <p:origin x="-112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83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ea typeface="仿宋_GB2312" charset="-122"/>
                <a:cs typeface="+mn-cs"/>
              </a:defRPr>
            </a:lvl1pPr>
          </a:lstStyle>
          <a:p>
            <a:pPr>
              <a:defRPr/>
            </a:pPr>
            <a:endParaRPr lang="zh-CN" altLang="en-US"/>
          </a:p>
        </p:txBody>
      </p:sp>
      <p:sp>
        <p:nvSpPr>
          <p:cNvPr id="13312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ea typeface="仿宋_GB2312" charset="-122"/>
                <a:cs typeface="+mn-cs"/>
              </a:defRPr>
            </a:lvl1pPr>
          </a:lstStyle>
          <a:p>
            <a:pPr>
              <a:defRPr/>
            </a:pPr>
            <a:fld id="{E8401497-661E-4901-AE97-7F4AF2B7B395}" type="datetimeFigureOut">
              <a:rPr lang="zh-CN" altLang="en-US"/>
            </a:fld>
            <a:endParaRPr lang="en-US" altLang="zh-CN"/>
          </a:p>
        </p:txBody>
      </p:sp>
      <p:sp>
        <p:nvSpPr>
          <p:cNvPr id="13312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ea typeface="仿宋_GB2312" charset="-122"/>
                <a:cs typeface="+mn-cs"/>
              </a:defRPr>
            </a:lvl1pPr>
          </a:lstStyle>
          <a:p>
            <a:pPr>
              <a:defRPr/>
            </a:pPr>
            <a:endParaRPr lang="en-US" altLang="zh-CN"/>
          </a:p>
        </p:txBody>
      </p:sp>
      <p:sp>
        <p:nvSpPr>
          <p:cNvPr id="13312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0" hangingPunct="0">
              <a:defRPr sz="1200">
                <a:ea typeface="仿宋_GB2312" charset="-122"/>
                <a:cs typeface="+mn-cs"/>
              </a:defRPr>
            </a:lvl1pPr>
          </a:lstStyle>
          <a:p>
            <a:pPr>
              <a:defRPr/>
            </a:pPr>
            <a:fld id="{0075D104-C347-4B28-944B-CE5763D5ACA8}"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00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ea typeface="+mn-ea"/>
                <a:cs typeface="+mn-cs"/>
              </a:defRPr>
            </a:lvl1pPr>
          </a:lstStyle>
          <a:p>
            <a:pPr>
              <a:defRPr/>
            </a:pPr>
            <a:endParaRPr lang="zh-CN" altLang="en-US"/>
          </a:p>
        </p:txBody>
      </p:sp>
      <p:sp>
        <p:nvSpPr>
          <p:cNvPr id="26009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mn-ea"/>
                <a:cs typeface="+mn-cs"/>
              </a:defRPr>
            </a:lvl1pPr>
          </a:lstStyle>
          <a:p>
            <a:pPr>
              <a:defRPr/>
            </a:pPr>
            <a:endParaRPr lang="en-US" altLang="zh-CN"/>
          </a:p>
        </p:txBody>
      </p:sp>
      <p:sp>
        <p:nvSpPr>
          <p:cNvPr id="16388"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26010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6010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ea typeface="+mn-ea"/>
                <a:cs typeface="+mn-cs"/>
              </a:defRPr>
            </a:lvl1pPr>
          </a:lstStyle>
          <a:p>
            <a:pPr>
              <a:defRPr/>
            </a:pPr>
            <a:endParaRPr lang="en-US" altLang="zh-CN"/>
          </a:p>
        </p:txBody>
      </p:sp>
      <p:sp>
        <p:nvSpPr>
          <p:cNvPr id="260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ea typeface="+mn-ea"/>
                <a:cs typeface="+mn-cs"/>
              </a:defRPr>
            </a:lvl1pPr>
          </a:lstStyle>
          <a:p>
            <a:pPr>
              <a:defRPr/>
            </a:pPr>
            <a:fld id="{F8A34E40-90DC-4314-80D5-D4BD61C1CD6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矩形 5"/>
          <p:cNvSpPr/>
          <p:nvPr userDrawn="1"/>
        </p:nvSpPr>
        <p:spPr>
          <a:xfrm>
            <a:off x="6351" y="6350"/>
            <a:ext cx="9217024"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5" name="矩形 1"/>
          <p:cNvSpPr/>
          <p:nvPr userDrawn="1"/>
        </p:nvSpPr>
        <p:spPr>
          <a:xfrm>
            <a:off x="0" y="5373688"/>
            <a:ext cx="9178925" cy="1484312"/>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6" name="矩形 2"/>
          <p:cNvSpPr/>
          <p:nvPr userDrawn="1"/>
        </p:nvSpPr>
        <p:spPr>
          <a:xfrm>
            <a:off x="0" y="5818188"/>
            <a:ext cx="9197975" cy="1039812"/>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pic>
        <p:nvPicPr>
          <p:cNvPr id="7" name="图片 3"/>
          <p:cNvPicPr>
            <a:picLocks noChangeAspect="1"/>
          </p:cNvPicPr>
          <p:nvPr userDrawn="1"/>
        </p:nvPicPr>
        <p:blipFill>
          <a:blip r:embed="rId2"/>
          <a:srcRect/>
          <a:stretch>
            <a:fillRect/>
          </a:stretch>
        </p:blipFill>
        <p:spPr bwMode="auto">
          <a:xfrm>
            <a:off x="0" y="6426200"/>
            <a:ext cx="2236788" cy="431800"/>
          </a:xfrm>
          <a:prstGeom prst="rect">
            <a:avLst/>
          </a:prstGeom>
          <a:noFill/>
          <a:ln w="9525">
            <a:noFill/>
            <a:miter lim="800000"/>
            <a:headEnd/>
            <a:tailEnd/>
          </a:ln>
        </p:spPr>
      </p:pic>
      <p:pic>
        <p:nvPicPr>
          <p:cNvPr id="8" name="图片 3"/>
          <p:cNvPicPr>
            <a:picLocks noChangeAspect="1"/>
          </p:cNvPicPr>
          <p:nvPr userDrawn="1"/>
        </p:nvPicPr>
        <p:blipFill>
          <a:blip r:embed="rId3"/>
          <a:srcRect l="6413" t="7217" r="5476" b="6316"/>
          <a:stretch>
            <a:fillRect/>
          </a:stretch>
        </p:blipFill>
        <p:spPr bwMode="auto">
          <a:xfrm>
            <a:off x="4067175" y="1844675"/>
            <a:ext cx="4356100" cy="3740150"/>
          </a:xfrm>
          <a:prstGeom prst="rect">
            <a:avLst/>
          </a:prstGeom>
          <a:noFill/>
          <a:ln w="9525">
            <a:noFill/>
            <a:miter lim="800000"/>
            <a:headEnd/>
            <a:tailEnd/>
          </a:ln>
        </p:spPr>
      </p:pic>
      <p:sp>
        <p:nvSpPr>
          <p:cNvPr id="3074" name="Rectangle 2"/>
          <p:cNvSpPr>
            <a:spLocks noGrp="1" noChangeArrowheads="1"/>
          </p:cNvSpPr>
          <p:nvPr>
            <p:ph type="ctrTitle"/>
          </p:nvPr>
        </p:nvSpPr>
        <p:spPr>
          <a:xfrm>
            <a:off x="1692275" y="2997200"/>
            <a:ext cx="6334125" cy="1012825"/>
          </a:xfrm>
        </p:spPr>
        <p:txBody>
          <a:bodyPr/>
          <a:lstStyle>
            <a:lvl1pPr>
              <a:defRPr/>
            </a:lvl1pPr>
          </a:lstStyle>
          <a:p>
            <a:r>
              <a:rPr lang="zh-CN" altLang="en-US"/>
              <a:t>单击此处编辑母版标题样式</a:t>
            </a:r>
            <a:endParaRPr lang="zh-CN" altLang="en-US"/>
          </a:p>
        </p:txBody>
      </p:sp>
      <p:sp>
        <p:nvSpPr>
          <p:cNvPr id="3075" name="Rectangle 3"/>
          <p:cNvSpPr>
            <a:spLocks noGrp="1" noChangeArrowheads="1"/>
          </p:cNvSpPr>
          <p:nvPr>
            <p:ph type="subTitle" idx="1"/>
          </p:nvPr>
        </p:nvSpPr>
        <p:spPr bwMode="black">
          <a:xfrm>
            <a:off x="2160588" y="4005263"/>
            <a:ext cx="6372225" cy="598487"/>
          </a:xfrm>
        </p:spPr>
        <p:txBody>
          <a:bodyPr/>
          <a:lstStyle>
            <a:lvl1pPr marL="0" indent="0">
              <a:buFont typeface="Wingdings" panose="05000000000000000000" pitchFamily="2" charset="2"/>
              <a:buNone/>
              <a:defRPr sz="2000">
                <a:solidFill>
                  <a:schemeClr val="tx2"/>
                </a:solidFill>
                <a:latin typeface="Verdana" panose="020B0604030504040204" pitchFamily="34" charset="0"/>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AE85FCE-B922-48C4-9991-450720D291AC}"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6400" y="100013"/>
            <a:ext cx="2220913" cy="67579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3663" y="100013"/>
            <a:ext cx="6510337" cy="67579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CAC38A5-6050-46CB-8DAB-3630E0173DBE}"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68313" y="100013"/>
            <a:ext cx="7391400" cy="7239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93663" y="1228725"/>
            <a:ext cx="8883650" cy="5629275"/>
          </a:xfrm>
        </p:spPr>
        <p:txBody>
          <a:bodyPr vert="horz" wrap="square" lIns="91440" tIns="45720" rIns="91440" bIns="45720" numCol="1" anchor="t" anchorCtr="0" compatLnSpc="1"/>
          <a:lstStyle/>
          <a:p>
            <a:pPr lvl="0"/>
            <a:endParaRPr lang="zh-CN" alt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9025F6F-79C1-4518-BC70-E85D9604BD65}"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3" y="100013"/>
            <a:ext cx="7391400" cy="7239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3663" y="1228725"/>
            <a:ext cx="4365625" cy="5629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1688" y="1228725"/>
            <a:ext cx="4365625" cy="5629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287B4BA-C1FD-44BE-991D-D902EA3A2E1F}"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686ED2A9-5214-4EAC-85B9-2A5CD0D67D0F}"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6127AEE-D64C-4A3D-9285-702E5539A0E0}"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0C0232E-CC2B-4E93-AA56-F68CC20F1593}"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3663" y="1228725"/>
            <a:ext cx="4365625" cy="5629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1688" y="1228725"/>
            <a:ext cx="4365625" cy="5629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8B23516-6F31-43EF-8D9F-3A34C84B78AD}"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582EEEB-D4A2-40FD-AD38-A09271D37804}"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2607531-2925-4FAC-B127-4FBF522021DF}"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91FC6E4F-C00B-4339-8BBD-5E3CF7133C92}"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1CFD46E-87CB-4742-988B-A8198EB1AC21}"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CFC66F6-ED11-4C7C-AD71-AB4DB2AC5404}"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6"/>
          <p:cNvGrpSpPr/>
          <p:nvPr/>
        </p:nvGrpSpPr>
        <p:grpSpPr bwMode="auto">
          <a:xfrm>
            <a:off x="-6350" y="0"/>
            <a:ext cx="9150350" cy="1012825"/>
            <a:chOff x="476" y="-638"/>
            <a:chExt cx="5764" cy="638"/>
          </a:xfrm>
        </p:grpSpPr>
        <p:sp>
          <p:nvSpPr>
            <p:cNvPr id="1041" name="Oval 17"/>
            <p:cNvSpPr>
              <a:spLocks noChangeArrowheads="1"/>
            </p:cNvSpPr>
            <p:nvPr userDrawn="1"/>
          </p:nvSpPr>
          <p:spPr bwMode="gray">
            <a:xfrm>
              <a:off x="555" y="-28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2" name="Oval 18"/>
            <p:cNvSpPr>
              <a:spLocks noChangeArrowheads="1"/>
            </p:cNvSpPr>
            <p:nvPr userDrawn="1"/>
          </p:nvSpPr>
          <p:spPr bwMode="gray">
            <a:xfrm>
              <a:off x="553" y="-54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3" name="Oval 19"/>
            <p:cNvSpPr>
              <a:spLocks noChangeArrowheads="1"/>
            </p:cNvSpPr>
            <p:nvPr userDrawn="1"/>
          </p:nvSpPr>
          <p:spPr bwMode="gray">
            <a:xfrm>
              <a:off x="843" y="-42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4" name="Oval 20"/>
            <p:cNvSpPr>
              <a:spLocks noChangeArrowheads="1"/>
            </p:cNvSpPr>
            <p:nvPr userDrawn="1"/>
          </p:nvSpPr>
          <p:spPr bwMode="gray">
            <a:xfrm>
              <a:off x="843" y="-13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5" name="Oval 21"/>
            <p:cNvSpPr>
              <a:spLocks noChangeArrowheads="1"/>
            </p:cNvSpPr>
            <p:nvPr userDrawn="1"/>
          </p:nvSpPr>
          <p:spPr bwMode="gray">
            <a:xfrm>
              <a:off x="1113" y="-289"/>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6" name="Oval 22"/>
            <p:cNvSpPr>
              <a:spLocks noChangeArrowheads="1"/>
            </p:cNvSpPr>
            <p:nvPr userDrawn="1"/>
          </p:nvSpPr>
          <p:spPr bwMode="gray">
            <a:xfrm>
              <a:off x="1249" y="-151"/>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47" name="Line 23"/>
            <p:cNvSpPr>
              <a:spLocks noChangeShapeType="1"/>
            </p:cNvSpPr>
            <p:nvPr userDrawn="1"/>
          </p:nvSpPr>
          <p:spPr bwMode="gray">
            <a:xfrm>
              <a:off x="577" y="-634"/>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48" name="Line 24"/>
            <p:cNvSpPr>
              <a:spLocks noChangeShapeType="1"/>
            </p:cNvSpPr>
            <p:nvPr userDrawn="1"/>
          </p:nvSpPr>
          <p:spPr bwMode="gray">
            <a:xfrm>
              <a:off x="719" y="-634"/>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49" name="Line 25"/>
            <p:cNvSpPr>
              <a:spLocks noChangeShapeType="1"/>
            </p:cNvSpPr>
            <p:nvPr userDrawn="1"/>
          </p:nvSpPr>
          <p:spPr bwMode="gray">
            <a:xfrm>
              <a:off x="864" y="-634"/>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0" name="Line 26"/>
            <p:cNvSpPr>
              <a:spLocks noChangeShapeType="1"/>
            </p:cNvSpPr>
            <p:nvPr userDrawn="1"/>
          </p:nvSpPr>
          <p:spPr bwMode="gray">
            <a:xfrm>
              <a:off x="1000" y="-633"/>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1" name="Line 27"/>
            <p:cNvSpPr>
              <a:spLocks noChangeShapeType="1"/>
            </p:cNvSpPr>
            <p:nvPr userDrawn="1"/>
          </p:nvSpPr>
          <p:spPr bwMode="gray">
            <a:xfrm>
              <a:off x="1136" y="-633"/>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2" name="Line 28"/>
            <p:cNvSpPr>
              <a:spLocks noChangeShapeType="1"/>
            </p:cNvSpPr>
            <p:nvPr userDrawn="1"/>
          </p:nvSpPr>
          <p:spPr bwMode="gray">
            <a:xfrm>
              <a:off x="1272" y="-635"/>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3" name="Line 29"/>
            <p:cNvSpPr>
              <a:spLocks noChangeShapeType="1"/>
            </p:cNvSpPr>
            <p:nvPr userDrawn="1"/>
          </p:nvSpPr>
          <p:spPr bwMode="gray">
            <a:xfrm>
              <a:off x="1414" y="-634"/>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4" name="Line 30"/>
            <p:cNvSpPr>
              <a:spLocks noChangeShapeType="1"/>
            </p:cNvSpPr>
            <p:nvPr userDrawn="1"/>
          </p:nvSpPr>
          <p:spPr bwMode="gray">
            <a:xfrm>
              <a:off x="1565" y="-634"/>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5" name="Line 31"/>
            <p:cNvSpPr>
              <a:spLocks noChangeShapeType="1"/>
            </p:cNvSpPr>
            <p:nvPr userDrawn="1"/>
          </p:nvSpPr>
          <p:spPr bwMode="gray">
            <a:xfrm>
              <a:off x="1701" y="-634"/>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6" name="Line 32"/>
            <p:cNvSpPr>
              <a:spLocks noChangeShapeType="1"/>
            </p:cNvSpPr>
            <p:nvPr userDrawn="1"/>
          </p:nvSpPr>
          <p:spPr bwMode="gray">
            <a:xfrm>
              <a:off x="1837" y="-633"/>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7" name="Line 33"/>
            <p:cNvSpPr>
              <a:spLocks noChangeShapeType="1"/>
            </p:cNvSpPr>
            <p:nvPr userDrawn="1"/>
          </p:nvSpPr>
          <p:spPr bwMode="gray">
            <a:xfrm>
              <a:off x="1973" y="-633"/>
              <a:ext cx="0" cy="633"/>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8" name="Line 34"/>
            <p:cNvSpPr>
              <a:spLocks noChangeShapeType="1"/>
            </p:cNvSpPr>
            <p:nvPr userDrawn="1"/>
          </p:nvSpPr>
          <p:spPr bwMode="gray">
            <a:xfrm>
              <a:off x="2109" y="-634"/>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59" name="Oval 35"/>
            <p:cNvSpPr>
              <a:spLocks noChangeArrowheads="1"/>
            </p:cNvSpPr>
            <p:nvPr userDrawn="1"/>
          </p:nvSpPr>
          <p:spPr bwMode="gray">
            <a:xfrm>
              <a:off x="1392" y="-28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0" name="Oval 36"/>
            <p:cNvSpPr>
              <a:spLocks noChangeArrowheads="1"/>
            </p:cNvSpPr>
            <p:nvPr userDrawn="1"/>
          </p:nvSpPr>
          <p:spPr bwMode="gray">
            <a:xfrm>
              <a:off x="1390" y="-542"/>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1" name="Oval 37"/>
            <p:cNvSpPr>
              <a:spLocks noChangeArrowheads="1"/>
            </p:cNvSpPr>
            <p:nvPr userDrawn="1"/>
          </p:nvSpPr>
          <p:spPr bwMode="gray">
            <a:xfrm>
              <a:off x="1680" y="-424"/>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2" name="Oval 38"/>
            <p:cNvSpPr>
              <a:spLocks noChangeArrowheads="1"/>
            </p:cNvSpPr>
            <p:nvPr userDrawn="1"/>
          </p:nvSpPr>
          <p:spPr bwMode="gray">
            <a:xfrm>
              <a:off x="1680" y="-540"/>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3" name="Oval 39"/>
            <p:cNvSpPr>
              <a:spLocks noChangeArrowheads="1"/>
            </p:cNvSpPr>
            <p:nvPr userDrawn="1"/>
          </p:nvSpPr>
          <p:spPr bwMode="gray">
            <a:xfrm>
              <a:off x="1950" y="-284"/>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4" name="Oval 40"/>
            <p:cNvSpPr>
              <a:spLocks noChangeArrowheads="1"/>
            </p:cNvSpPr>
            <p:nvPr userDrawn="1"/>
          </p:nvSpPr>
          <p:spPr bwMode="gray">
            <a:xfrm>
              <a:off x="2086" y="-14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5" name="Oval 41"/>
            <p:cNvSpPr>
              <a:spLocks noChangeArrowheads="1"/>
            </p:cNvSpPr>
            <p:nvPr userDrawn="1"/>
          </p:nvSpPr>
          <p:spPr bwMode="gray">
            <a:xfrm>
              <a:off x="2224" y="-28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6" name="Oval 42"/>
            <p:cNvSpPr>
              <a:spLocks noChangeArrowheads="1"/>
            </p:cNvSpPr>
            <p:nvPr userDrawn="1"/>
          </p:nvSpPr>
          <p:spPr bwMode="gray">
            <a:xfrm>
              <a:off x="2222" y="-54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7" name="Oval 43"/>
            <p:cNvSpPr>
              <a:spLocks noChangeArrowheads="1"/>
            </p:cNvSpPr>
            <p:nvPr userDrawn="1"/>
          </p:nvSpPr>
          <p:spPr bwMode="gray">
            <a:xfrm>
              <a:off x="2512" y="-424"/>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8" name="Oval 44"/>
            <p:cNvSpPr>
              <a:spLocks noChangeArrowheads="1"/>
            </p:cNvSpPr>
            <p:nvPr userDrawn="1"/>
          </p:nvSpPr>
          <p:spPr bwMode="gray">
            <a:xfrm>
              <a:off x="2512" y="-153"/>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69" name="Oval 45"/>
            <p:cNvSpPr>
              <a:spLocks noChangeArrowheads="1"/>
            </p:cNvSpPr>
            <p:nvPr userDrawn="1"/>
          </p:nvSpPr>
          <p:spPr bwMode="gray">
            <a:xfrm>
              <a:off x="2782" y="-289"/>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70" name="Oval 46"/>
            <p:cNvSpPr>
              <a:spLocks noChangeArrowheads="1"/>
            </p:cNvSpPr>
            <p:nvPr userDrawn="1"/>
          </p:nvSpPr>
          <p:spPr bwMode="gray">
            <a:xfrm>
              <a:off x="2918" y="-154"/>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grpSp>
          <p:nvGrpSpPr>
            <p:cNvPr id="2" name="Group 47"/>
            <p:cNvGrpSpPr/>
            <p:nvPr userDrawn="1"/>
          </p:nvGrpSpPr>
          <p:grpSpPr bwMode="auto">
            <a:xfrm>
              <a:off x="2246" y="-638"/>
              <a:ext cx="1532" cy="635"/>
              <a:chOff x="-765" y="-1448"/>
              <a:chExt cx="1532" cy="2896"/>
            </a:xfrm>
          </p:grpSpPr>
          <p:sp>
            <p:nvSpPr>
              <p:cNvPr id="1072" name="Line 48"/>
              <p:cNvSpPr>
                <a:spLocks noChangeShapeType="1"/>
              </p:cNvSpPr>
              <p:nvPr userDrawn="1"/>
            </p:nvSpPr>
            <p:spPr bwMode="gray">
              <a:xfrm>
                <a:off x="-765"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3" name="Line 49"/>
              <p:cNvSpPr>
                <a:spLocks noChangeShapeType="1"/>
              </p:cNvSpPr>
              <p:nvPr userDrawn="1"/>
            </p:nvSpPr>
            <p:spPr bwMode="gray">
              <a:xfrm>
                <a:off x="-614"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4" name="Line 50"/>
              <p:cNvSpPr>
                <a:spLocks noChangeShapeType="1"/>
              </p:cNvSpPr>
              <p:nvPr userDrawn="1"/>
            </p:nvSpPr>
            <p:spPr bwMode="gray">
              <a:xfrm>
                <a:off x="-478"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5" name="Line 51"/>
              <p:cNvSpPr>
                <a:spLocks noChangeShapeType="1"/>
              </p:cNvSpPr>
              <p:nvPr userDrawn="1"/>
            </p:nvSpPr>
            <p:spPr bwMode="gray">
              <a:xfrm>
                <a:off x="-342" y="-1439"/>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6" name="Line 52"/>
              <p:cNvSpPr>
                <a:spLocks noChangeShapeType="1"/>
              </p:cNvSpPr>
              <p:nvPr userDrawn="1"/>
            </p:nvSpPr>
            <p:spPr bwMode="gray">
              <a:xfrm>
                <a:off x="-206" y="-1439"/>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7" name="Line 53"/>
              <p:cNvSpPr>
                <a:spLocks noChangeShapeType="1"/>
              </p:cNvSpPr>
              <p:nvPr userDrawn="1"/>
            </p:nvSpPr>
            <p:spPr bwMode="gray">
              <a:xfrm>
                <a:off x="-70" y="-1448"/>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78" name="Line 54"/>
              <p:cNvSpPr>
                <a:spLocks noChangeShapeType="1"/>
              </p:cNvSpPr>
              <p:nvPr userDrawn="1"/>
            </p:nvSpPr>
            <p:spPr bwMode="gray">
              <a:xfrm>
                <a:off x="72"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5" name="Line 55"/>
              <p:cNvSpPr>
                <a:spLocks noChangeShapeType="1"/>
              </p:cNvSpPr>
              <p:nvPr userDrawn="1"/>
            </p:nvSpPr>
            <p:spPr bwMode="gray">
              <a:xfrm>
                <a:off x="223"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7" name="Line 56"/>
              <p:cNvSpPr>
                <a:spLocks noChangeShapeType="1"/>
              </p:cNvSpPr>
              <p:nvPr userDrawn="1"/>
            </p:nvSpPr>
            <p:spPr bwMode="gray">
              <a:xfrm>
                <a:off x="359"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81" name="Line 57"/>
              <p:cNvSpPr>
                <a:spLocks noChangeShapeType="1"/>
              </p:cNvSpPr>
              <p:nvPr userDrawn="1"/>
            </p:nvSpPr>
            <p:spPr bwMode="gray">
              <a:xfrm>
                <a:off x="495" y="-1439"/>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82" name="Line 58"/>
              <p:cNvSpPr>
                <a:spLocks noChangeShapeType="1"/>
              </p:cNvSpPr>
              <p:nvPr userDrawn="1"/>
            </p:nvSpPr>
            <p:spPr bwMode="gray">
              <a:xfrm>
                <a:off x="631" y="-1439"/>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83" name="Line 59"/>
              <p:cNvSpPr>
                <a:spLocks noChangeShapeType="1"/>
              </p:cNvSpPr>
              <p:nvPr userDrawn="1"/>
            </p:nvSpPr>
            <p:spPr bwMode="gray">
              <a:xfrm>
                <a:off x="767"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grpSp>
        <p:sp>
          <p:nvSpPr>
            <p:cNvPr id="1084" name="Oval 60"/>
            <p:cNvSpPr>
              <a:spLocks noChangeArrowheads="1"/>
            </p:cNvSpPr>
            <p:nvPr userDrawn="1"/>
          </p:nvSpPr>
          <p:spPr bwMode="gray">
            <a:xfrm>
              <a:off x="3061" y="-416"/>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85" name="Oval 61"/>
            <p:cNvSpPr>
              <a:spLocks noChangeArrowheads="1"/>
            </p:cNvSpPr>
            <p:nvPr userDrawn="1"/>
          </p:nvSpPr>
          <p:spPr bwMode="gray">
            <a:xfrm>
              <a:off x="3059" y="-54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86" name="Oval 62"/>
            <p:cNvSpPr>
              <a:spLocks noChangeArrowheads="1"/>
            </p:cNvSpPr>
            <p:nvPr userDrawn="1"/>
          </p:nvSpPr>
          <p:spPr bwMode="gray">
            <a:xfrm>
              <a:off x="3349" y="-41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87" name="Oval 63"/>
            <p:cNvSpPr>
              <a:spLocks noChangeArrowheads="1"/>
            </p:cNvSpPr>
            <p:nvPr userDrawn="1"/>
          </p:nvSpPr>
          <p:spPr bwMode="gray">
            <a:xfrm>
              <a:off x="3349" y="-543"/>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88" name="Oval 64"/>
            <p:cNvSpPr>
              <a:spLocks noChangeArrowheads="1"/>
            </p:cNvSpPr>
            <p:nvPr userDrawn="1"/>
          </p:nvSpPr>
          <p:spPr bwMode="gray">
            <a:xfrm>
              <a:off x="3619" y="-28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89" name="Oval 65"/>
            <p:cNvSpPr>
              <a:spLocks noChangeArrowheads="1"/>
            </p:cNvSpPr>
            <p:nvPr userDrawn="1"/>
          </p:nvSpPr>
          <p:spPr bwMode="gray">
            <a:xfrm>
              <a:off x="3755" y="-151"/>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0" name="Oval 66"/>
            <p:cNvSpPr>
              <a:spLocks noChangeArrowheads="1"/>
            </p:cNvSpPr>
            <p:nvPr userDrawn="1"/>
          </p:nvSpPr>
          <p:spPr bwMode="gray">
            <a:xfrm>
              <a:off x="3913" y="-27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1" name="Oval 67"/>
            <p:cNvSpPr>
              <a:spLocks noChangeArrowheads="1"/>
            </p:cNvSpPr>
            <p:nvPr userDrawn="1"/>
          </p:nvSpPr>
          <p:spPr bwMode="gray">
            <a:xfrm>
              <a:off x="3911" y="-548"/>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2" name="Oval 68"/>
            <p:cNvSpPr>
              <a:spLocks noChangeArrowheads="1"/>
            </p:cNvSpPr>
            <p:nvPr userDrawn="1"/>
          </p:nvSpPr>
          <p:spPr bwMode="gray">
            <a:xfrm>
              <a:off x="4201" y="-45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3" name="Oval 69"/>
            <p:cNvSpPr>
              <a:spLocks noChangeArrowheads="1"/>
            </p:cNvSpPr>
            <p:nvPr userDrawn="1"/>
          </p:nvSpPr>
          <p:spPr bwMode="gray">
            <a:xfrm>
              <a:off x="4201" y="-14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4" name="Oval 70"/>
            <p:cNvSpPr>
              <a:spLocks noChangeArrowheads="1"/>
            </p:cNvSpPr>
            <p:nvPr userDrawn="1"/>
          </p:nvSpPr>
          <p:spPr bwMode="gray">
            <a:xfrm>
              <a:off x="4471" y="-290"/>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095" name="Oval 71"/>
            <p:cNvSpPr>
              <a:spLocks noChangeArrowheads="1"/>
            </p:cNvSpPr>
            <p:nvPr userDrawn="1"/>
          </p:nvSpPr>
          <p:spPr bwMode="gray">
            <a:xfrm>
              <a:off x="4607" y="-154"/>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grpSp>
          <p:nvGrpSpPr>
            <p:cNvPr id="1080" name="Group 72"/>
            <p:cNvGrpSpPr/>
            <p:nvPr userDrawn="1"/>
          </p:nvGrpSpPr>
          <p:grpSpPr bwMode="auto">
            <a:xfrm>
              <a:off x="3935" y="-638"/>
              <a:ext cx="1532" cy="635"/>
              <a:chOff x="-765" y="-1448"/>
              <a:chExt cx="1532" cy="2896"/>
            </a:xfrm>
          </p:grpSpPr>
          <p:sp>
            <p:nvSpPr>
              <p:cNvPr id="1097" name="Line 73"/>
              <p:cNvSpPr>
                <a:spLocks noChangeShapeType="1"/>
              </p:cNvSpPr>
              <p:nvPr userDrawn="1"/>
            </p:nvSpPr>
            <p:spPr bwMode="gray">
              <a:xfrm>
                <a:off x="-765"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98" name="Line 74"/>
              <p:cNvSpPr>
                <a:spLocks noChangeShapeType="1"/>
              </p:cNvSpPr>
              <p:nvPr userDrawn="1"/>
            </p:nvSpPr>
            <p:spPr bwMode="gray">
              <a:xfrm>
                <a:off x="-614"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099" name="Line 75"/>
              <p:cNvSpPr>
                <a:spLocks noChangeShapeType="1"/>
              </p:cNvSpPr>
              <p:nvPr userDrawn="1"/>
            </p:nvSpPr>
            <p:spPr bwMode="gray">
              <a:xfrm>
                <a:off x="-478"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0" name="Line 76"/>
              <p:cNvSpPr>
                <a:spLocks noChangeShapeType="1"/>
              </p:cNvSpPr>
              <p:nvPr userDrawn="1"/>
            </p:nvSpPr>
            <p:spPr bwMode="gray">
              <a:xfrm>
                <a:off x="-342" y="-1439"/>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1" name="Line 77"/>
              <p:cNvSpPr>
                <a:spLocks noChangeShapeType="1"/>
              </p:cNvSpPr>
              <p:nvPr userDrawn="1"/>
            </p:nvSpPr>
            <p:spPr bwMode="gray">
              <a:xfrm>
                <a:off x="-206" y="-1439"/>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2" name="Line 78"/>
              <p:cNvSpPr>
                <a:spLocks noChangeShapeType="1"/>
              </p:cNvSpPr>
              <p:nvPr userDrawn="1"/>
            </p:nvSpPr>
            <p:spPr bwMode="gray">
              <a:xfrm>
                <a:off x="-70" y="-1448"/>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3" name="Line 79"/>
              <p:cNvSpPr>
                <a:spLocks noChangeShapeType="1"/>
              </p:cNvSpPr>
              <p:nvPr userDrawn="1"/>
            </p:nvSpPr>
            <p:spPr bwMode="gray">
              <a:xfrm>
                <a:off x="72"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4" name="Line 80"/>
              <p:cNvSpPr>
                <a:spLocks noChangeShapeType="1"/>
              </p:cNvSpPr>
              <p:nvPr userDrawn="1"/>
            </p:nvSpPr>
            <p:spPr bwMode="gray">
              <a:xfrm>
                <a:off x="223"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5" name="Line 81"/>
              <p:cNvSpPr>
                <a:spLocks noChangeShapeType="1"/>
              </p:cNvSpPr>
              <p:nvPr userDrawn="1"/>
            </p:nvSpPr>
            <p:spPr bwMode="gray">
              <a:xfrm>
                <a:off x="359" y="-1443"/>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6" name="Line 82"/>
              <p:cNvSpPr>
                <a:spLocks noChangeShapeType="1"/>
              </p:cNvSpPr>
              <p:nvPr userDrawn="1"/>
            </p:nvSpPr>
            <p:spPr bwMode="gray">
              <a:xfrm>
                <a:off x="495" y="-1439"/>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7" name="Line 83"/>
              <p:cNvSpPr>
                <a:spLocks noChangeShapeType="1"/>
              </p:cNvSpPr>
              <p:nvPr userDrawn="1"/>
            </p:nvSpPr>
            <p:spPr bwMode="gray">
              <a:xfrm>
                <a:off x="631" y="-1439"/>
                <a:ext cx="0" cy="2887"/>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08" name="Line 84"/>
              <p:cNvSpPr>
                <a:spLocks noChangeShapeType="1"/>
              </p:cNvSpPr>
              <p:nvPr userDrawn="1"/>
            </p:nvSpPr>
            <p:spPr bwMode="gray">
              <a:xfrm>
                <a:off x="767" y="-1443"/>
                <a:ext cx="0" cy="2882"/>
              </a:xfrm>
              <a:prstGeom prst="line">
                <a:avLst/>
              </a:prstGeom>
              <a:noFill/>
              <a:ln w="9525">
                <a:solidFill>
                  <a:schemeClr val="bg1"/>
                </a:solidFill>
                <a:round/>
              </a:ln>
              <a:effectLst/>
            </p:spPr>
            <p:txBody>
              <a:bodyPr/>
              <a:lstStyle/>
              <a:p>
                <a:pPr>
                  <a:defRPr/>
                </a:pPr>
                <a:endParaRPr lang="zh-CN" altLang="en-US">
                  <a:ea typeface="+mn-ea"/>
                  <a:cs typeface="+mn-cs"/>
                </a:endParaRPr>
              </a:p>
            </p:txBody>
          </p:sp>
        </p:grpSp>
        <p:sp>
          <p:nvSpPr>
            <p:cNvPr id="1109" name="Oval 85"/>
            <p:cNvSpPr>
              <a:spLocks noChangeArrowheads="1"/>
            </p:cNvSpPr>
            <p:nvPr userDrawn="1"/>
          </p:nvSpPr>
          <p:spPr bwMode="gray">
            <a:xfrm>
              <a:off x="4750" y="-36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0" name="Oval 86"/>
            <p:cNvSpPr>
              <a:spLocks noChangeArrowheads="1"/>
            </p:cNvSpPr>
            <p:nvPr userDrawn="1"/>
          </p:nvSpPr>
          <p:spPr bwMode="gray">
            <a:xfrm>
              <a:off x="4748" y="-54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1" name="Oval 87"/>
            <p:cNvSpPr>
              <a:spLocks noChangeArrowheads="1"/>
            </p:cNvSpPr>
            <p:nvPr userDrawn="1"/>
          </p:nvSpPr>
          <p:spPr bwMode="gray">
            <a:xfrm>
              <a:off x="5038" y="-42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2" name="Oval 88"/>
            <p:cNvSpPr>
              <a:spLocks noChangeArrowheads="1"/>
            </p:cNvSpPr>
            <p:nvPr userDrawn="1"/>
          </p:nvSpPr>
          <p:spPr bwMode="gray">
            <a:xfrm>
              <a:off x="5038" y="-543"/>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3" name="Oval 89"/>
            <p:cNvSpPr>
              <a:spLocks noChangeArrowheads="1"/>
            </p:cNvSpPr>
            <p:nvPr userDrawn="1"/>
          </p:nvSpPr>
          <p:spPr bwMode="gray">
            <a:xfrm>
              <a:off x="5308" y="-28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4" name="Oval 90"/>
            <p:cNvSpPr>
              <a:spLocks noChangeArrowheads="1"/>
            </p:cNvSpPr>
            <p:nvPr userDrawn="1"/>
          </p:nvSpPr>
          <p:spPr bwMode="gray">
            <a:xfrm>
              <a:off x="5444" y="-151"/>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5" name="Oval 91"/>
            <p:cNvSpPr>
              <a:spLocks noChangeArrowheads="1"/>
            </p:cNvSpPr>
            <p:nvPr userDrawn="1"/>
          </p:nvSpPr>
          <p:spPr bwMode="gray">
            <a:xfrm>
              <a:off x="5580" y="-286"/>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6" name="Oval 92"/>
            <p:cNvSpPr>
              <a:spLocks noChangeArrowheads="1"/>
            </p:cNvSpPr>
            <p:nvPr userDrawn="1"/>
          </p:nvSpPr>
          <p:spPr bwMode="gray">
            <a:xfrm>
              <a:off x="5578" y="-547"/>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7" name="Oval 93"/>
            <p:cNvSpPr>
              <a:spLocks noChangeArrowheads="1"/>
            </p:cNvSpPr>
            <p:nvPr userDrawn="1"/>
          </p:nvSpPr>
          <p:spPr bwMode="gray">
            <a:xfrm>
              <a:off x="5868" y="-420"/>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8" name="Oval 94"/>
            <p:cNvSpPr>
              <a:spLocks noChangeArrowheads="1"/>
            </p:cNvSpPr>
            <p:nvPr userDrawn="1"/>
          </p:nvSpPr>
          <p:spPr bwMode="gray">
            <a:xfrm>
              <a:off x="5868" y="-155"/>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19" name="Oval 95"/>
            <p:cNvSpPr>
              <a:spLocks noChangeArrowheads="1"/>
            </p:cNvSpPr>
            <p:nvPr userDrawn="1"/>
          </p:nvSpPr>
          <p:spPr bwMode="gray">
            <a:xfrm>
              <a:off x="6138" y="-280"/>
              <a:ext cx="44" cy="44"/>
            </a:xfrm>
            <a:prstGeom prst="ellipse">
              <a:avLst/>
            </a:prstGeom>
            <a:solidFill>
              <a:schemeClr val="bg1"/>
            </a:solidFill>
            <a:ln w="9525">
              <a:noFill/>
              <a:round/>
            </a:ln>
            <a:effectLst/>
          </p:spPr>
          <p:txBody>
            <a:bodyPr wrap="none" anchor="ctr"/>
            <a:lstStyle/>
            <a:p>
              <a:pPr>
                <a:defRPr/>
              </a:pPr>
              <a:endParaRPr lang="zh-CN" altLang="en-US">
                <a:ea typeface="+mn-ea"/>
                <a:cs typeface="+mn-cs"/>
              </a:endParaRPr>
            </a:p>
          </p:txBody>
        </p:sp>
        <p:sp>
          <p:nvSpPr>
            <p:cNvPr id="1120" name="Line 96"/>
            <p:cNvSpPr>
              <a:spLocks noChangeShapeType="1"/>
            </p:cNvSpPr>
            <p:nvPr userDrawn="1"/>
          </p:nvSpPr>
          <p:spPr bwMode="gray">
            <a:xfrm>
              <a:off x="5602" y="-636"/>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1" name="Line 97"/>
            <p:cNvSpPr>
              <a:spLocks noChangeShapeType="1"/>
            </p:cNvSpPr>
            <p:nvPr userDrawn="1"/>
          </p:nvSpPr>
          <p:spPr bwMode="gray">
            <a:xfrm>
              <a:off x="5753" y="-636"/>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2" name="Line 98"/>
            <p:cNvSpPr>
              <a:spLocks noChangeShapeType="1"/>
            </p:cNvSpPr>
            <p:nvPr userDrawn="1"/>
          </p:nvSpPr>
          <p:spPr bwMode="gray">
            <a:xfrm>
              <a:off x="5889" y="-636"/>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3" name="Line 99"/>
            <p:cNvSpPr>
              <a:spLocks noChangeShapeType="1"/>
            </p:cNvSpPr>
            <p:nvPr userDrawn="1"/>
          </p:nvSpPr>
          <p:spPr bwMode="gray">
            <a:xfrm>
              <a:off x="6025" y="-635"/>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4" name="Line 100"/>
            <p:cNvSpPr>
              <a:spLocks noChangeShapeType="1"/>
            </p:cNvSpPr>
            <p:nvPr userDrawn="1"/>
          </p:nvSpPr>
          <p:spPr bwMode="gray">
            <a:xfrm>
              <a:off x="6161" y="-635"/>
              <a:ext cx="0" cy="632"/>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5" name="Line 101"/>
            <p:cNvSpPr>
              <a:spLocks noChangeShapeType="1"/>
            </p:cNvSpPr>
            <p:nvPr userDrawn="1"/>
          </p:nvSpPr>
          <p:spPr bwMode="gray">
            <a:xfrm>
              <a:off x="476" y="-525"/>
              <a:ext cx="5760" cy="0"/>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6" name="Line 102"/>
            <p:cNvSpPr>
              <a:spLocks noChangeShapeType="1"/>
            </p:cNvSpPr>
            <p:nvPr userDrawn="1"/>
          </p:nvSpPr>
          <p:spPr bwMode="gray">
            <a:xfrm>
              <a:off x="477" y="-389"/>
              <a:ext cx="5760" cy="0"/>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7" name="Line 103"/>
            <p:cNvSpPr>
              <a:spLocks noChangeShapeType="1"/>
            </p:cNvSpPr>
            <p:nvPr userDrawn="1"/>
          </p:nvSpPr>
          <p:spPr bwMode="gray">
            <a:xfrm>
              <a:off x="478" y="-253"/>
              <a:ext cx="5760" cy="0"/>
            </a:xfrm>
            <a:prstGeom prst="line">
              <a:avLst/>
            </a:prstGeom>
            <a:noFill/>
            <a:ln w="9525">
              <a:solidFill>
                <a:schemeClr val="bg1"/>
              </a:solidFill>
              <a:round/>
            </a:ln>
            <a:effectLst/>
          </p:spPr>
          <p:txBody>
            <a:bodyPr/>
            <a:lstStyle/>
            <a:p>
              <a:pPr>
                <a:defRPr/>
              </a:pPr>
              <a:endParaRPr lang="zh-CN" altLang="en-US">
                <a:ea typeface="+mn-ea"/>
                <a:cs typeface="+mn-cs"/>
              </a:endParaRPr>
            </a:p>
          </p:txBody>
        </p:sp>
        <p:sp>
          <p:nvSpPr>
            <p:cNvPr id="1128" name="Line 104"/>
            <p:cNvSpPr>
              <a:spLocks noChangeShapeType="1"/>
            </p:cNvSpPr>
            <p:nvPr userDrawn="1"/>
          </p:nvSpPr>
          <p:spPr bwMode="gray">
            <a:xfrm>
              <a:off x="480" y="-126"/>
              <a:ext cx="5760" cy="0"/>
            </a:xfrm>
            <a:prstGeom prst="line">
              <a:avLst/>
            </a:prstGeom>
            <a:noFill/>
            <a:ln w="9525">
              <a:solidFill>
                <a:schemeClr val="bg1"/>
              </a:solidFill>
              <a:round/>
            </a:ln>
            <a:effectLst/>
          </p:spPr>
          <p:txBody>
            <a:bodyPr/>
            <a:lstStyle/>
            <a:p>
              <a:pPr>
                <a:defRPr/>
              </a:pPr>
              <a:endParaRPr lang="zh-CN" altLang="en-US">
                <a:ea typeface="+mn-ea"/>
                <a:cs typeface="+mn-cs"/>
              </a:endParaRPr>
            </a:p>
          </p:txBody>
        </p:sp>
      </p:gr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ln>
          <a:effectLst/>
        </p:spPr>
        <p:txBody>
          <a:bodyPr vert="horz" wrap="square" lIns="91440" tIns="45720" rIns="91440" bIns="45720" numCol="1" anchor="t" anchorCtr="0" compatLnSpc="1"/>
          <a:lstStyle>
            <a:lvl1pPr>
              <a:defRPr sz="1400" b="0">
                <a:ea typeface="宋体" panose="02010600030101010101" pitchFamily="2" charset="-122"/>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ln>
          <a:effectLst/>
        </p:spPr>
        <p:txBody>
          <a:bodyPr vert="horz" wrap="square" lIns="91440" tIns="45720" rIns="91440" bIns="45720" numCol="1" anchor="t" anchorCtr="0" compatLnSpc="1"/>
          <a:lstStyle>
            <a:lvl1pPr algn="ctr">
              <a:defRPr sz="1400" b="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ln>
          <a:effectLst/>
        </p:spPr>
        <p:txBody>
          <a:bodyPr vert="horz" wrap="square" lIns="91440" tIns="45720" rIns="91440" bIns="45720" numCol="1" anchor="t" anchorCtr="0" compatLnSpc="1"/>
          <a:lstStyle>
            <a:lvl1pPr algn="r">
              <a:defRPr sz="1400" b="0">
                <a:ea typeface="宋体" panose="02010600030101010101" pitchFamily="2" charset="-122"/>
                <a:cs typeface="+mn-cs"/>
              </a:defRPr>
            </a:lvl1pPr>
          </a:lstStyle>
          <a:p>
            <a:pPr>
              <a:defRPr/>
            </a:pPr>
            <a:fld id="{5445B53B-7C5F-4A53-BB3F-174D48AA9AC6}" type="slidenum">
              <a:rPr lang="zh-CN" altLang="en-US"/>
            </a:fld>
            <a:endParaRPr lang="en-US" altLang="zh-CN"/>
          </a:p>
        </p:txBody>
      </p:sp>
      <p:sp>
        <p:nvSpPr>
          <p:cNvPr id="3" name="矩形 1"/>
          <p:cNvSpPr/>
          <p:nvPr userDrawn="1"/>
        </p:nvSpPr>
        <p:spPr>
          <a:xfrm>
            <a:off x="0" y="5373688"/>
            <a:ext cx="9178925" cy="1484312"/>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4" name="矩形 2"/>
          <p:cNvSpPr/>
          <p:nvPr userDrawn="1"/>
        </p:nvSpPr>
        <p:spPr>
          <a:xfrm>
            <a:off x="0" y="5818188"/>
            <a:ext cx="9197975" cy="1039812"/>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pic>
        <p:nvPicPr>
          <p:cNvPr id="1032" name="图片 13"/>
          <p:cNvPicPr>
            <a:picLocks noChangeAspect="1"/>
          </p:cNvPicPr>
          <p:nvPr userDrawn="1"/>
        </p:nvPicPr>
        <p:blipFill>
          <a:blip r:embed="rId15"/>
          <a:srcRect/>
          <a:stretch>
            <a:fillRect/>
          </a:stretch>
        </p:blipFill>
        <p:spPr bwMode="auto">
          <a:xfrm>
            <a:off x="0" y="6426200"/>
            <a:ext cx="2236788" cy="431800"/>
          </a:xfrm>
          <a:prstGeom prst="rect">
            <a:avLst/>
          </a:prstGeom>
          <a:noFill/>
          <a:ln w="9525">
            <a:noFill/>
            <a:miter lim="800000"/>
            <a:headEnd/>
            <a:tailEnd/>
          </a:ln>
        </p:spPr>
      </p:pic>
      <p:sp>
        <p:nvSpPr>
          <p:cNvPr id="6" name="矩形 5"/>
          <p:cNvSpPr/>
          <p:nvPr userDrawn="1"/>
        </p:nvSpPr>
        <p:spPr>
          <a:xfrm>
            <a:off x="6351" y="6350"/>
            <a:ext cx="9217024"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11" name="矩形 12"/>
          <p:cNvSpPr/>
          <p:nvPr userDrawn="1"/>
        </p:nvSpPr>
        <p:spPr>
          <a:xfrm>
            <a:off x="1258888" y="1484313"/>
            <a:ext cx="6367462" cy="4248150"/>
          </a:xfrm>
          <a:prstGeom prst="rect">
            <a:avLst/>
          </a:prstGeom>
          <a:blipFill dpi="0" rotWithShape="1">
            <a:blip r:embed="rId16">
              <a:alphaModFix amt="70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2pPr>
      <a:lvl3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3pPr>
      <a:lvl4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4pPr>
      <a:lvl5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5pPr>
      <a:lvl6pPr marL="4572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6pPr>
      <a:lvl7pPr marL="9144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7pPr>
      <a:lvl8pPr marL="13716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8pPr>
      <a:lvl9pPr marL="18288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9pPr>
    </p:titleStyle>
    <p:bodyStyle>
      <a:lvl1pPr marL="342900" indent="-342900" algn="l" rtl="0" eaLnBrk="0" fontAlgn="base" hangingPunct="0">
        <a:lnSpc>
          <a:spcPct val="120000"/>
        </a:lnSpc>
        <a:spcBef>
          <a:spcPct val="20000"/>
        </a:spcBef>
        <a:spcAft>
          <a:spcPct val="0"/>
        </a:spcAft>
        <a:buClr>
          <a:schemeClr val="hlink"/>
        </a:buClr>
        <a:buFont typeface="Wingdings" panose="05000000000000000000" pitchFamily="2" charset="2"/>
        <a:buChar char="v"/>
        <a:defRPr sz="2400" b="1">
          <a:solidFill>
            <a:schemeClr val="tx1"/>
          </a:solidFill>
          <a:latin typeface="+mn-lt"/>
          <a:ea typeface="+mn-ea"/>
          <a:cs typeface="仿宋_GB2312"/>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
        <a:defRPr sz="2000" b="1">
          <a:solidFill>
            <a:schemeClr val="tx1"/>
          </a:solidFill>
          <a:latin typeface="+mn-lt"/>
          <a:ea typeface="+mn-ea"/>
          <a:cs typeface="仿宋_GB2312"/>
        </a:defRPr>
      </a:lvl2pPr>
      <a:lvl3pPr marL="1143000" indent="-228600" algn="l" rtl="0" eaLnBrk="0" fontAlgn="base" hangingPunct="0">
        <a:lnSpc>
          <a:spcPct val="120000"/>
        </a:lnSpc>
        <a:spcBef>
          <a:spcPct val="20000"/>
        </a:spcBef>
        <a:spcAft>
          <a:spcPct val="0"/>
        </a:spcAft>
        <a:buClr>
          <a:schemeClr val="tx1"/>
        </a:buClr>
        <a:buChar char="•"/>
        <a:defRPr sz="2400" b="1">
          <a:solidFill>
            <a:schemeClr val="tx1"/>
          </a:solidFill>
          <a:latin typeface="+mn-lt"/>
          <a:ea typeface="+mn-ea"/>
          <a:cs typeface="仿宋_GB2312"/>
        </a:defRPr>
      </a:lvl3pPr>
      <a:lvl4pPr marL="1600200" indent="-228600" algn="l" rtl="0" eaLnBrk="0" fontAlgn="base" hangingPunct="0">
        <a:lnSpc>
          <a:spcPct val="120000"/>
        </a:lnSpc>
        <a:spcBef>
          <a:spcPct val="20000"/>
        </a:spcBef>
        <a:spcAft>
          <a:spcPct val="0"/>
        </a:spcAft>
        <a:buChar char="–"/>
        <a:defRPr sz="2000" b="1">
          <a:solidFill>
            <a:schemeClr val="tx1"/>
          </a:solidFill>
          <a:latin typeface="+mn-lt"/>
          <a:ea typeface="+mn-ea"/>
          <a:cs typeface="仿宋_GB2312"/>
        </a:defRPr>
      </a:lvl4pPr>
      <a:lvl5pPr marL="2057400" indent="-228600" algn="l" rtl="0" eaLnBrk="0" fontAlgn="base" hangingPunct="0">
        <a:lnSpc>
          <a:spcPct val="120000"/>
        </a:lnSpc>
        <a:spcBef>
          <a:spcPct val="20000"/>
        </a:spcBef>
        <a:spcAft>
          <a:spcPct val="0"/>
        </a:spcAft>
        <a:buChar char="»"/>
        <a:defRPr sz="2000" b="1">
          <a:solidFill>
            <a:schemeClr val="tx1"/>
          </a:solidFill>
          <a:latin typeface="+mn-lt"/>
          <a:ea typeface="+mn-ea"/>
          <a:cs typeface="仿宋_GB2312"/>
        </a:defRPr>
      </a:lvl5pPr>
      <a:lvl6pPr marL="2514600" indent="-228600" algn="l" rtl="0" fontAlgn="base">
        <a:lnSpc>
          <a:spcPct val="120000"/>
        </a:lnSpc>
        <a:spcBef>
          <a:spcPct val="20000"/>
        </a:spcBef>
        <a:spcAft>
          <a:spcPct val="0"/>
        </a:spcAft>
        <a:buChar char="»"/>
        <a:defRPr b="1">
          <a:solidFill>
            <a:schemeClr val="tx1"/>
          </a:solidFill>
          <a:latin typeface="+mn-lt"/>
          <a:ea typeface="+mn-ea"/>
        </a:defRPr>
      </a:lvl6pPr>
      <a:lvl7pPr marL="2971800" indent="-228600" algn="l" rtl="0" fontAlgn="base">
        <a:lnSpc>
          <a:spcPct val="120000"/>
        </a:lnSpc>
        <a:spcBef>
          <a:spcPct val="20000"/>
        </a:spcBef>
        <a:spcAft>
          <a:spcPct val="0"/>
        </a:spcAft>
        <a:buChar char="»"/>
        <a:defRPr b="1">
          <a:solidFill>
            <a:schemeClr val="tx1"/>
          </a:solidFill>
          <a:latin typeface="+mn-lt"/>
          <a:ea typeface="+mn-ea"/>
        </a:defRPr>
      </a:lvl7pPr>
      <a:lvl8pPr marL="3429000" indent="-228600" algn="l" rtl="0" fontAlgn="base">
        <a:lnSpc>
          <a:spcPct val="120000"/>
        </a:lnSpc>
        <a:spcBef>
          <a:spcPct val="20000"/>
        </a:spcBef>
        <a:spcAft>
          <a:spcPct val="0"/>
        </a:spcAft>
        <a:buChar char="»"/>
        <a:defRPr b="1">
          <a:solidFill>
            <a:schemeClr val="tx1"/>
          </a:solidFill>
          <a:latin typeface="+mn-lt"/>
          <a:ea typeface="+mn-ea"/>
        </a:defRPr>
      </a:lvl8pPr>
      <a:lvl9pPr marL="3886200" indent="-228600" algn="l" rtl="0" fontAlgn="base">
        <a:lnSpc>
          <a:spcPct val="120000"/>
        </a:lnSpc>
        <a:spcBef>
          <a:spcPct val="20000"/>
        </a:spcBef>
        <a:spcAft>
          <a:spcPct val="0"/>
        </a:spcAft>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oleObject" Target="../embeddings/oleObject4.bin"/><Relationship Id="rId7" Type="http://schemas.openxmlformats.org/officeDocument/2006/relationships/oleObject" Target="../embeddings/oleObject3.bin"/><Relationship Id="rId6" Type="http://schemas.openxmlformats.org/officeDocument/2006/relationships/image" Target="../media/image23.wmf"/><Relationship Id="rId5" Type="http://schemas.openxmlformats.org/officeDocument/2006/relationships/oleObject" Target="../embeddings/oleObject2.bin"/><Relationship Id="rId4" Type="http://schemas.openxmlformats.org/officeDocument/2006/relationships/image" Target="../media/image22.wmf"/><Relationship Id="rId3" Type="http://schemas.openxmlformats.org/officeDocument/2006/relationships/oleObject" Target="../embeddings/oleObject1.bin"/><Relationship Id="rId2" Type="http://schemas.openxmlformats.org/officeDocument/2006/relationships/image" Target="../media/image21.jpeg"/><Relationship Id="rId10" Type="http://schemas.openxmlformats.org/officeDocument/2006/relationships/vmlDrawing" Target="../drawings/vmlDrawing1.v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31.jpeg"/><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5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00113" y="692150"/>
            <a:ext cx="7546975" cy="645160"/>
          </a:xfrm>
          <a:prstGeom prst="rect">
            <a:avLst/>
          </a:prstGeom>
          <a:noFill/>
        </p:spPr>
        <p:txBody>
          <a:bodyPr>
            <a:spAutoFit/>
          </a:bodyPr>
          <a:lstStyle/>
          <a:p>
            <a:pPr>
              <a:defRPr/>
            </a:pPr>
            <a:r>
              <a:rPr lang="zh-CN" altLang="en-US" sz="3600">
                <a:solidFill>
                  <a:srgbClr val="FF0000"/>
                </a:solidFill>
                <a:effectLst>
                  <a:outerShdw blurRad="38100" dist="38100" dir="2700000" algn="tl">
                    <a:srgbClr val="C0C0C0"/>
                  </a:outerShdw>
                </a:effectLst>
                <a:latin typeface="楷体_GB2312"/>
                <a:ea typeface="楷体_GB2312"/>
                <a:cs typeface="楷体_GB2312"/>
                <a:sym typeface="+mn-ea"/>
              </a:rPr>
              <a:t>项目五 </a:t>
            </a:r>
            <a:r>
              <a:rPr lang="zh-CN" altLang="en-US" sz="3600">
                <a:solidFill>
                  <a:srgbClr val="FF0000"/>
                </a:solidFill>
                <a:effectLst>
                  <a:outerShdw blurRad="38100" dist="38100" dir="2700000" algn="tl">
                    <a:srgbClr val="C0C0C0"/>
                  </a:outerShdw>
                </a:effectLst>
                <a:latin typeface="楷体_GB2312"/>
                <a:cs typeface="+mn-cs"/>
                <a:sym typeface="+mn-ea"/>
              </a:rPr>
              <a:t>复杂零部件加工与自动编程</a:t>
            </a:r>
            <a:r>
              <a:rPr lang="zh-CN" altLang="en-US" sz="1400" b="0">
                <a:cs typeface="+mn-cs"/>
                <a:sym typeface="+mn-ea"/>
              </a:rPr>
              <a:t> </a:t>
            </a:r>
            <a:endParaRPr lang="zh-CN" altLang="en-US" sz="1400" b="0">
              <a:cs typeface="+mn-cs"/>
              <a:sym typeface="+mn-ea"/>
            </a:endParaRPr>
          </a:p>
        </p:txBody>
      </p:sp>
      <p:sp>
        <p:nvSpPr>
          <p:cNvPr id="18434" name="矩形 1"/>
          <p:cNvSpPr>
            <a:spLocks noChangeArrowheads="1"/>
          </p:cNvSpPr>
          <p:nvPr/>
        </p:nvSpPr>
        <p:spPr bwMode="auto">
          <a:xfrm>
            <a:off x="755650" y="1557338"/>
            <a:ext cx="6983413" cy="398780"/>
          </a:xfrm>
          <a:prstGeom prst="rect">
            <a:avLst/>
          </a:prstGeom>
          <a:noFill/>
          <a:ln w="9525">
            <a:noFill/>
            <a:miter lim="800000"/>
          </a:ln>
        </p:spPr>
        <p:txBody>
          <a:bodyPr>
            <a:spAutoFit/>
          </a:bodyPr>
          <a:lstStyle/>
          <a:p>
            <a:pPr indent="125730">
              <a:lnSpc>
                <a:spcPts val="2400"/>
              </a:lnSpc>
              <a:tabLst>
                <a:tab pos="4051300" algn="l"/>
              </a:tabLst>
            </a:pPr>
            <a:r>
              <a:rPr lang="zh-CN" altLang="en-US" sz="2800">
                <a:solidFill>
                  <a:srgbClr val="000000"/>
                </a:solidFill>
              </a:rPr>
              <a:t>模块</a:t>
            </a:r>
            <a:r>
              <a:rPr lang="en-US" altLang="zh-CN" sz="2800">
                <a:solidFill>
                  <a:srgbClr val="000000"/>
                </a:solidFill>
              </a:rPr>
              <a:t> 5</a:t>
            </a:r>
            <a:r>
              <a:rPr lang="zh-CN" altLang="zh-CN" sz="2800">
                <a:solidFill>
                  <a:srgbClr val="000000"/>
                </a:solidFill>
              </a:rPr>
              <a:t>.</a:t>
            </a:r>
            <a:r>
              <a:rPr lang="en-US" altLang="zh-CN" sz="2800">
                <a:solidFill>
                  <a:srgbClr val="000000"/>
                </a:solidFill>
              </a:rPr>
              <a:t>2</a:t>
            </a:r>
            <a:r>
              <a:rPr lang="en-US" altLang="zh-CN" sz="2800">
                <a:solidFill>
                  <a:srgbClr val="000000"/>
                </a:solidFill>
                <a:latin typeface="宋体" panose="02010600030101010101" pitchFamily="2" charset="-122"/>
              </a:rPr>
              <a:t>  </a:t>
            </a:r>
            <a:r>
              <a:rPr lang="zh-CN" altLang="en-US" sz="2800">
                <a:solidFill>
                  <a:srgbClr val="000000"/>
                </a:solidFill>
                <a:latin typeface="宋体" panose="02010600030101010101" pitchFamily="2" charset="-122"/>
              </a:rPr>
              <a:t>自动编程加工</a:t>
            </a:r>
            <a:r>
              <a:rPr lang="zh-CN" altLang="en-US">
                <a:ea typeface="仿宋_GB2312"/>
              </a:rPr>
              <a:t> </a:t>
            </a:r>
            <a:endParaRPr lang="zh-CN" altLang="zh-CN">
              <a:ea typeface="仿宋_GB2312"/>
            </a:endParaRPr>
          </a:p>
        </p:txBody>
      </p:sp>
      <p:sp>
        <p:nvSpPr>
          <p:cNvPr id="18435" name="TextBox 1"/>
          <p:cNvSpPr txBox="1">
            <a:spLocks noChangeArrowheads="1"/>
          </p:cNvSpPr>
          <p:nvPr/>
        </p:nvSpPr>
        <p:spPr bwMode="auto">
          <a:xfrm>
            <a:off x="971550" y="2565400"/>
            <a:ext cx="5184775" cy="519113"/>
          </a:xfrm>
          <a:prstGeom prst="rect">
            <a:avLst/>
          </a:prstGeom>
          <a:noFill/>
          <a:ln w="9525">
            <a:noFill/>
            <a:miter lim="800000"/>
          </a:ln>
        </p:spPr>
        <p:txBody>
          <a:bodyPr>
            <a:spAutoFit/>
          </a:bodyPr>
          <a:lstStyle/>
          <a:p>
            <a:r>
              <a:rPr lang="en-US" altLang="zh-CN" sz="2800">
                <a:solidFill>
                  <a:srgbClr val="000000"/>
                </a:solidFill>
              </a:rPr>
              <a:t>5.2.1  </a:t>
            </a:r>
            <a:r>
              <a:rPr lang="zh-CN" altLang="en-US" sz="2800">
                <a:solidFill>
                  <a:srgbClr val="000000"/>
                </a:solidFill>
              </a:rPr>
              <a:t>复杂零件自动编程加工</a:t>
            </a:r>
            <a:r>
              <a:rPr lang="zh-CN" altLang="en-US">
                <a:ea typeface="仿宋_GB2312"/>
              </a:rPr>
              <a:t> </a:t>
            </a:r>
            <a:endParaRPr lang="zh-CN" altLang="en-US">
              <a:ea typeface="仿宋_GB2312"/>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2"/>
          <p:cNvSpPr txBox="1">
            <a:spLocks noChangeArrowheads="1"/>
          </p:cNvSpPr>
          <p:nvPr/>
        </p:nvSpPr>
        <p:spPr bwMode="auto">
          <a:xfrm>
            <a:off x="468313" y="692150"/>
            <a:ext cx="8280400" cy="4189413"/>
          </a:xfrm>
          <a:prstGeom prst="rect">
            <a:avLst/>
          </a:prstGeom>
          <a:noFill/>
          <a:ln w="9525">
            <a:noFill/>
            <a:miter lim="800000"/>
          </a:ln>
        </p:spPr>
        <p:txBody>
          <a:bodyPr>
            <a:spAutoFit/>
          </a:bodyPr>
          <a:lstStyle/>
          <a:p>
            <a:r>
              <a:rPr lang="zh-CN" altLang="en-US">
                <a:solidFill>
                  <a:srgbClr val="000000"/>
                </a:solidFill>
                <a:ea typeface="仿宋_GB2312"/>
              </a:rPr>
              <a:t>⑶ 确定加工参数生成刀具轨迹</a:t>
            </a:r>
            <a:endParaRPr lang="zh-CN" altLang="en-US">
              <a:solidFill>
                <a:srgbClr val="000000"/>
              </a:solidFill>
              <a:ea typeface="仿宋_GB2312"/>
            </a:endParaRPr>
          </a:p>
          <a:p>
            <a:r>
              <a:rPr lang="zh-CN" altLang="en-US" i="1">
                <a:solidFill>
                  <a:srgbClr val="FF0066"/>
                </a:solidFill>
                <a:ea typeface="仿宋_GB2312"/>
              </a:rPr>
              <a:t>右端外轮廓加工</a:t>
            </a:r>
            <a:endParaRPr lang="zh-CN" altLang="en-US" i="1">
              <a:solidFill>
                <a:srgbClr val="FF0066"/>
              </a:solidFill>
              <a:ea typeface="仿宋_GB2312"/>
            </a:endParaRPr>
          </a:p>
          <a:p>
            <a:pPr>
              <a:lnSpc>
                <a:spcPct val="90000"/>
              </a:lnSpc>
            </a:pPr>
            <a:r>
              <a:rPr lang="zh-CN" altLang="en-US">
                <a:solidFill>
                  <a:srgbClr val="000000"/>
                </a:solidFill>
                <a:ea typeface="仿宋_GB2312"/>
              </a:rPr>
              <a:t>       </a:t>
            </a:r>
            <a:r>
              <a:rPr lang="zh-CN" altLang="en-US" b="0">
                <a:solidFill>
                  <a:srgbClr val="000000"/>
                </a:solidFill>
                <a:ea typeface="仿宋_GB2312"/>
              </a:rPr>
              <a:t>打开模型图</a:t>
            </a:r>
            <a:r>
              <a:rPr lang="en-US" altLang="zh-CN" b="0">
                <a:solidFill>
                  <a:srgbClr val="000000"/>
                </a:solidFill>
                <a:ea typeface="仿宋_GB2312"/>
              </a:rPr>
              <a:t>5.2.2a</a:t>
            </a:r>
            <a:r>
              <a:rPr lang="zh-CN" altLang="en-US" b="0">
                <a:solidFill>
                  <a:srgbClr val="000000"/>
                </a:solidFill>
                <a:ea typeface="仿宋_GB2312"/>
              </a:rPr>
              <a:t>进行操作。 </a:t>
            </a:r>
            <a:endParaRPr lang="zh-CN" altLang="en-US" b="0">
              <a:solidFill>
                <a:srgbClr val="000000"/>
              </a:solidFill>
              <a:ea typeface="仿宋_GB2312"/>
            </a:endParaRPr>
          </a:p>
          <a:p>
            <a:pPr>
              <a:lnSpc>
                <a:spcPct val="90000"/>
              </a:lnSpc>
            </a:pPr>
            <a:r>
              <a:rPr lang="zh-CN" altLang="en-US" b="0">
                <a:solidFill>
                  <a:srgbClr val="000000"/>
                </a:solidFill>
                <a:ea typeface="仿宋_GB2312"/>
              </a:rPr>
              <a:t>    </a:t>
            </a:r>
            <a:r>
              <a:rPr lang="zh-CN" altLang="en-US" b="0">
                <a:solidFill>
                  <a:srgbClr val="3333FF"/>
                </a:solidFill>
                <a:ea typeface="仿宋_GB2312"/>
              </a:rPr>
              <a:t>♦ </a:t>
            </a:r>
            <a:r>
              <a:rPr lang="zh-CN" altLang="en-US">
                <a:solidFill>
                  <a:srgbClr val="3333FF"/>
                </a:solidFill>
                <a:ea typeface="仿宋_GB2312"/>
              </a:rPr>
              <a:t>确定轮廓粗车参数</a:t>
            </a:r>
            <a:endParaRPr lang="zh-CN" altLang="en-US">
              <a:solidFill>
                <a:srgbClr val="3333FF"/>
              </a:solidFill>
              <a:ea typeface="仿宋_GB2312"/>
            </a:endParaRPr>
          </a:p>
          <a:p>
            <a:pPr>
              <a:lnSpc>
                <a:spcPct val="90000"/>
              </a:lnSpc>
            </a:pPr>
            <a:r>
              <a:rPr lang="zh-CN" altLang="en-US" b="0">
                <a:solidFill>
                  <a:srgbClr val="000000"/>
                </a:solidFill>
                <a:ea typeface="仿宋_GB2312"/>
              </a:rPr>
              <a:t>      点击数控车功能工具栏上     图标，在系统弹出“粗车参数表” 对话框上设置粗车参数。</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pPr>
              <a:lnSpc>
                <a:spcPct val="90000"/>
              </a:lnSpc>
            </a:pPr>
            <a:r>
              <a:rPr lang="zh-CN" altLang="en-US">
                <a:solidFill>
                  <a:srgbClr val="000000"/>
                </a:solidFill>
                <a:ea typeface="仿宋_GB2312"/>
              </a:rPr>
              <a:t>加工参数</a:t>
            </a:r>
            <a:r>
              <a:rPr lang="zh-CN" altLang="en-US" b="0">
                <a:solidFill>
                  <a:srgbClr val="000000"/>
                </a:solidFill>
                <a:ea typeface="仿宋_GB2312"/>
              </a:rPr>
              <a:t>：加工表面类型选择外轮廓，切削行距取</a:t>
            </a:r>
            <a:r>
              <a:rPr lang="en-US" altLang="zh-CN" b="0">
                <a:solidFill>
                  <a:srgbClr val="000000"/>
                </a:solidFill>
                <a:ea typeface="仿宋_GB2312"/>
              </a:rPr>
              <a:t>2</a:t>
            </a:r>
            <a:r>
              <a:rPr lang="zh-CN" altLang="en-US" b="0">
                <a:solidFill>
                  <a:srgbClr val="000000"/>
                </a:solidFill>
                <a:ea typeface="仿宋_GB2312"/>
              </a:rPr>
              <a:t>，干涉后角取</a:t>
            </a:r>
            <a:r>
              <a:rPr lang="en-US" altLang="zh-CN" b="0">
                <a:solidFill>
                  <a:srgbClr val="000000"/>
                </a:solidFill>
                <a:ea typeface="仿宋_GB2312"/>
              </a:rPr>
              <a:t>52°(</a:t>
            </a:r>
            <a:r>
              <a:rPr lang="zh-CN" altLang="en-US" b="0">
                <a:solidFill>
                  <a:srgbClr val="000000"/>
                </a:solidFill>
                <a:ea typeface="仿宋_GB2312"/>
              </a:rPr>
              <a:t>即为副偏角，因主偏角</a:t>
            </a:r>
            <a:r>
              <a:rPr lang="en-US" altLang="zh-CN" b="0">
                <a:solidFill>
                  <a:srgbClr val="000000"/>
                </a:solidFill>
                <a:ea typeface="仿宋_GB2312"/>
              </a:rPr>
              <a:t>93°,</a:t>
            </a:r>
            <a:endParaRPr lang="en-US" altLang="zh-CN" b="0">
              <a:solidFill>
                <a:srgbClr val="000000"/>
              </a:solidFill>
              <a:ea typeface="仿宋_GB2312"/>
            </a:endParaRPr>
          </a:p>
          <a:p>
            <a:pPr>
              <a:lnSpc>
                <a:spcPct val="90000"/>
              </a:lnSpc>
            </a:pPr>
            <a:r>
              <a:rPr lang="zh-CN" altLang="en-US" b="0">
                <a:solidFill>
                  <a:srgbClr val="000000"/>
                </a:solidFill>
                <a:ea typeface="仿宋_GB2312"/>
              </a:rPr>
              <a:t>刀尖角</a:t>
            </a:r>
            <a:r>
              <a:rPr lang="en-US" altLang="zh-CN" b="0">
                <a:solidFill>
                  <a:srgbClr val="000000"/>
                </a:solidFill>
                <a:ea typeface="仿宋_GB2312"/>
              </a:rPr>
              <a:t>35°,</a:t>
            </a:r>
            <a:r>
              <a:rPr lang="zh-CN" altLang="en-US" b="0">
                <a:solidFill>
                  <a:srgbClr val="000000"/>
                </a:solidFill>
                <a:ea typeface="仿宋_GB2312"/>
              </a:rPr>
              <a:t>则副偏</a:t>
            </a:r>
            <a:endParaRPr lang="zh-CN" altLang="en-US" b="0">
              <a:solidFill>
                <a:srgbClr val="000000"/>
              </a:solidFill>
              <a:ea typeface="仿宋_GB2312"/>
            </a:endParaRPr>
          </a:p>
          <a:p>
            <a:pPr>
              <a:lnSpc>
                <a:spcPct val="90000"/>
              </a:lnSpc>
            </a:pPr>
            <a:r>
              <a:rPr lang="zh-CN" altLang="en-US" b="0">
                <a:solidFill>
                  <a:srgbClr val="000000"/>
                </a:solidFill>
                <a:ea typeface="仿宋_GB2312"/>
              </a:rPr>
              <a:t>角为</a:t>
            </a:r>
            <a:r>
              <a:rPr lang="en-US" altLang="zh-CN" b="0">
                <a:solidFill>
                  <a:srgbClr val="000000"/>
                </a:solidFill>
                <a:ea typeface="仿宋_GB2312"/>
              </a:rPr>
              <a:t>52°)</a:t>
            </a:r>
            <a:r>
              <a:rPr lang="zh-CN" altLang="en-US" b="0">
                <a:solidFill>
                  <a:srgbClr val="000000"/>
                </a:solidFill>
                <a:ea typeface="仿宋_GB2312"/>
              </a:rPr>
              <a:t>，留精车</a:t>
            </a:r>
            <a:endParaRPr lang="zh-CN" altLang="en-US" b="0">
              <a:solidFill>
                <a:srgbClr val="000000"/>
              </a:solidFill>
              <a:ea typeface="仿宋_GB2312"/>
            </a:endParaRPr>
          </a:p>
          <a:p>
            <a:pPr>
              <a:lnSpc>
                <a:spcPct val="90000"/>
              </a:lnSpc>
            </a:pPr>
            <a:r>
              <a:rPr lang="zh-CN" altLang="en-US" b="0">
                <a:solidFill>
                  <a:srgbClr val="000000"/>
                </a:solidFill>
                <a:ea typeface="仿宋_GB2312"/>
              </a:rPr>
              <a:t>余量</a:t>
            </a:r>
            <a:r>
              <a:rPr lang="en-US" altLang="zh-CN" b="0">
                <a:solidFill>
                  <a:srgbClr val="000000"/>
                </a:solidFill>
                <a:ea typeface="仿宋_GB2312"/>
              </a:rPr>
              <a:t>0.5</a:t>
            </a:r>
            <a:r>
              <a:rPr lang="zh-CN" altLang="en-US" b="0">
                <a:solidFill>
                  <a:srgbClr val="000000"/>
                </a:solidFill>
                <a:ea typeface="仿宋_GB2312"/>
              </a:rPr>
              <a:t>，具体设置</a:t>
            </a:r>
            <a:endParaRPr lang="zh-CN" altLang="en-US" b="0">
              <a:solidFill>
                <a:srgbClr val="000000"/>
              </a:solidFill>
              <a:ea typeface="仿宋_GB2312"/>
            </a:endParaRPr>
          </a:p>
          <a:p>
            <a:pPr>
              <a:lnSpc>
                <a:spcPct val="90000"/>
              </a:lnSpc>
            </a:pPr>
            <a:r>
              <a:rPr lang="zh-CN" altLang="en-US" b="0">
                <a:solidFill>
                  <a:srgbClr val="000000"/>
                </a:solidFill>
                <a:ea typeface="仿宋_GB2312"/>
              </a:rPr>
              <a:t>如图</a:t>
            </a:r>
            <a:r>
              <a:rPr lang="en-US" altLang="zh-CN" b="0">
                <a:solidFill>
                  <a:srgbClr val="000000"/>
                </a:solidFill>
                <a:ea typeface="仿宋_GB2312"/>
              </a:rPr>
              <a:t>5.2.4</a:t>
            </a:r>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a:solidFill>
                  <a:srgbClr val="000000"/>
                </a:solidFill>
                <a:ea typeface="仿宋_GB2312"/>
              </a:rPr>
              <a:t>进退刀方式</a:t>
            </a:r>
            <a:r>
              <a:rPr lang="zh-CN" altLang="en-US" b="0">
                <a:solidFill>
                  <a:srgbClr val="000000"/>
                </a:solidFill>
                <a:ea typeface="仿宋_GB2312"/>
              </a:rPr>
              <a:t>：</a:t>
            </a:r>
            <a:endParaRPr lang="zh-CN" altLang="en-US" b="0">
              <a:solidFill>
                <a:srgbClr val="000000"/>
              </a:solidFill>
              <a:ea typeface="仿宋_GB2312"/>
            </a:endParaRPr>
          </a:p>
          <a:p>
            <a:r>
              <a:rPr lang="zh-CN" altLang="en-US" b="0">
                <a:solidFill>
                  <a:srgbClr val="000000"/>
                </a:solidFill>
                <a:ea typeface="仿宋_GB2312"/>
              </a:rPr>
              <a:t>       具体设置如图</a:t>
            </a:r>
            <a:endParaRPr lang="zh-CN" altLang="en-US" b="0">
              <a:solidFill>
                <a:srgbClr val="000000"/>
              </a:solidFill>
              <a:ea typeface="仿宋_GB2312"/>
            </a:endParaRPr>
          </a:p>
          <a:p>
            <a:r>
              <a:rPr lang="en-US" altLang="zh-CN" b="0">
                <a:solidFill>
                  <a:srgbClr val="000000"/>
                </a:solidFill>
                <a:ea typeface="仿宋_GB2312"/>
              </a:rPr>
              <a:t>5.2.5</a:t>
            </a:r>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p:txBody>
      </p:sp>
      <p:sp>
        <p:nvSpPr>
          <p:cNvPr id="27650" name="Text Box 14"/>
          <p:cNvSpPr txBox="1">
            <a:spLocks noChangeArrowheads="1"/>
          </p:cNvSpPr>
          <p:nvPr/>
        </p:nvSpPr>
        <p:spPr bwMode="auto">
          <a:xfrm>
            <a:off x="2411413" y="6021388"/>
            <a:ext cx="3024187" cy="274637"/>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5.2.4  </a:t>
            </a:r>
            <a:r>
              <a:rPr lang="zh-CN" altLang="en-US" sz="1200" b="0">
                <a:solidFill>
                  <a:srgbClr val="000000"/>
                </a:solidFill>
                <a:latin typeface="宋体" panose="02010600030101010101" pitchFamily="2" charset="-122"/>
              </a:rPr>
              <a:t>外轮廓粗车加工参数设置</a:t>
            </a:r>
            <a:endParaRPr lang="zh-CN" altLang="en-US" sz="1200" b="0">
              <a:solidFill>
                <a:srgbClr val="000000"/>
              </a:solidFill>
              <a:latin typeface="宋体" panose="02010600030101010101" pitchFamily="2" charset="-122"/>
            </a:endParaRPr>
          </a:p>
        </p:txBody>
      </p:sp>
      <p:pic>
        <p:nvPicPr>
          <p:cNvPr id="27651" name="图片 175" descr="Image00001"/>
          <p:cNvPicPr>
            <a:picLocks noChangeAspect="1" noChangeArrowheads="1"/>
          </p:cNvPicPr>
          <p:nvPr/>
        </p:nvPicPr>
        <p:blipFill>
          <a:blip r:embed="rId1"/>
          <a:srcRect/>
          <a:stretch>
            <a:fillRect/>
          </a:stretch>
        </p:blipFill>
        <p:spPr bwMode="auto">
          <a:xfrm>
            <a:off x="3492500" y="1773238"/>
            <a:ext cx="287338" cy="258762"/>
          </a:xfrm>
          <a:prstGeom prst="rect">
            <a:avLst/>
          </a:prstGeom>
          <a:noFill/>
          <a:ln w="9525">
            <a:noFill/>
            <a:miter lim="800000"/>
            <a:headEnd/>
            <a:tailEnd/>
          </a:ln>
        </p:spPr>
      </p:pic>
      <p:pic>
        <p:nvPicPr>
          <p:cNvPr id="27652" name="图片 176" descr="018"/>
          <p:cNvPicPr>
            <a:picLocks noChangeAspect="1" noChangeArrowheads="1"/>
          </p:cNvPicPr>
          <p:nvPr/>
        </p:nvPicPr>
        <p:blipFill>
          <a:blip r:embed="rId2"/>
          <a:srcRect/>
          <a:stretch>
            <a:fillRect/>
          </a:stretch>
        </p:blipFill>
        <p:spPr bwMode="auto">
          <a:xfrm>
            <a:off x="2700338" y="2708275"/>
            <a:ext cx="2487612" cy="3241675"/>
          </a:xfrm>
          <a:prstGeom prst="rect">
            <a:avLst/>
          </a:prstGeom>
          <a:noFill/>
          <a:ln w="9525">
            <a:noFill/>
            <a:miter lim="800000"/>
            <a:headEnd/>
            <a:tailEnd/>
          </a:ln>
        </p:spPr>
      </p:pic>
      <p:pic>
        <p:nvPicPr>
          <p:cNvPr id="27653" name="图片 177" descr="016"/>
          <p:cNvPicPr>
            <a:picLocks noChangeAspect="1" noChangeArrowheads="1"/>
          </p:cNvPicPr>
          <p:nvPr/>
        </p:nvPicPr>
        <p:blipFill>
          <a:blip r:embed="rId3"/>
          <a:srcRect/>
          <a:stretch>
            <a:fillRect/>
          </a:stretch>
        </p:blipFill>
        <p:spPr bwMode="auto">
          <a:xfrm>
            <a:off x="5740400" y="2708275"/>
            <a:ext cx="2457450" cy="3241675"/>
          </a:xfrm>
          <a:prstGeom prst="rect">
            <a:avLst/>
          </a:prstGeom>
          <a:noFill/>
          <a:ln w="9525">
            <a:noFill/>
            <a:miter lim="800000"/>
            <a:headEnd/>
            <a:tailEnd/>
          </a:ln>
        </p:spPr>
      </p:pic>
      <p:sp>
        <p:nvSpPr>
          <p:cNvPr id="27654" name="Text Box 18"/>
          <p:cNvSpPr txBox="1">
            <a:spLocks noChangeArrowheads="1"/>
          </p:cNvSpPr>
          <p:nvPr/>
        </p:nvSpPr>
        <p:spPr bwMode="auto">
          <a:xfrm>
            <a:off x="5435600" y="6021388"/>
            <a:ext cx="3024188" cy="274637"/>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5.2.5  </a:t>
            </a:r>
            <a:r>
              <a:rPr lang="zh-CN" altLang="en-US" sz="1200" b="0">
                <a:solidFill>
                  <a:srgbClr val="000000"/>
                </a:solidFill>
                <a:latin typeface="宋体" panose="02010600030101010101" pitchFamily="2" charset="-122"/>
              </a:rPr>
              <a:t>外轮廓粗车进退刀方式设置</a:t>
            </a:r>
            <a:endParaRPr lang="zh-CN" altLang="en-US" sz="1200" b="0">
              <a:solidFill>
                <a:srgbClr val="000000"/>
              </a:solidFill>
              <a:latin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8"/>
          <p:cNvSpPr txBox="1">
            <a:spLocks noChangeArrowheads="1"/>
          </p:cNvSpPr>
          <p:nvPr/>
        </p:nvSpPr>
        <p:spPr bwMode="auto">
          <a:xfrm>
            <a:off x="468313" y="908050"/>
            <a:ext cx="8351837" cy="1136650"/>
          </a:xfrm>
          <a:prstGeom prst="rect">
            <a:avLst/>
          </a:prstGeom>
          <a:noFill/>
          <a:ln w="9525">
            <a:noFill/>
            <a:miter lim="800000"/>
          </a:ln>
        </p:spPr>
        <p:txBody>
          <a:bodyPr>
            <a:spAutoFit/>
          </a:bodyPr>
          <a:lstStyle/>
          <a:p>
            <a:r>
              <a:rPr lang="zh-CN" altLang="en-US">
                <a:solidFill>
                  <a:srgbClr val="000000"/>
                </a:solidFill>
                <a:ea typeface="仿宋_GB2312"/>
              </a:rPr>
              <a:t>切削用量</a:t>
            </a:r>
            <a:r>
              <a:rPr lang="zh-CN" altLang="en-US" b="0">
                <a:solidFill>
                  <a:srgbClr val="000000"/>
                </a:solidFill>
                <a:ea typeface="仿宋_GB2312"/>
              </a:rPr>
              <a:t>：主轴转速取</a:t>
            </a:r>
            <a:r>
              <a:rPr lang="en-US" altLang="zh-CN" b="0">
                <a:solidFill>
                  <a:srgbClr val="000000"/>
                </a:solidFill>
                <a:ea typeface="仿宋_GB2312"/>
              </a:rPr>
              <a:t>500 </a:t>
            </a:r>
            <a:r>
              <a:rPr lang="en-US" altLang="zh-CN" b="0" i="1">
                <a:solidFill>
                  <a:srgbClr val="000000"/>
                </a:solidFill>
                <a:ea typeface="仿宋_GB2312"/>
              </a:rPr>
              <a:t>r/min</a:t>
            </a:r>
            <a:r>
              <a:rPr lang="zh-CN" altLang="en-US" b="0">
                <a:solidFill>
                  <a:srgbClr val="000000"/>
                </a:solidFill>
                <a:ea typeface="仿宋_GB2312"/>
              </a:rPr>
              <a:t>，进刀量取</a:t>
            </a:r>
            <a:r>
              <a:rPr lang="en-US" altLang="zh-CN" b="0">
                <a:solidFill>
                  <a:srgbClr val="000000"/>
                </a:solidFill>
                <a:ea typeface="仿宋_GB2312"/>
              </a:rPr>
              <a:t>0.25</a:t>
            </a:r>
            <a:r>
              <a:rPr lang="en-US" altLang="zh-CN" b="0" i="1">
                <a:solidFill>
                  <a:srgbClr val="000000"/>
                </a:solidFill>
                <a:ea typeface="仿宋_GB2312"/>
              </a:rPr>
              <a:t>mm/r</a:t>
            </a:r>
            <a:r>
              <a:rPr lang="zh-CN" altLang="en-US" b="0">
                <a:solidFill>
                  <a:srgbClr val="000000"/>
                </a:solidFill>
                <a:ea typeface="仿宋_GB2312"/>
              </a:rPr>
              <a:t>，具体设置如图</a:t>
            </a:r>
            <a:r>
              <a:rPr lang="en-US" altLang="zh-CN" b="0">
                <a:solidFill>
                  <a:srgbClr val="000000"/>
                </a:solidFill>
                <a:ea typeface="仿宋_GB2312"/>
              </a:rPr>
              <a:t>5.2.6</a:t>
            </a:r>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a:solidFill>
                  <a:srgbClr val="000000"/>
                </a:solidFill>
                <a:ea typeface="仿宋_GB2312"/>
              </a:rPr>
              <a:t>轮廓车刀</a:t>
            </a:r>
            <a:r>
              <a:rPr lang="zh-CN" altLang="en-US" b="0">
                <a:solidFill>
                  <a:srgbClr val="000000"/>
                </a:solidFill>
                <a:ea typeface="仿宋_GB2312"/>
              </a:rPr>
              <a:t>：粗车刀设为</a:t>
            </a:r>
            <a:r>
              <a:rPr lang="en-US" altLang="zh-CN" b="0">
                <a:solidFill>
                  <a:srgbClr val="000000"/>
                </a:solidFill>
                <a:ea typeface="仿宋_GB2312"/>
              </a:rPr>
              <a:t>1</a:t>
            </a:r>
            <a:r>
              <a:rPr lang="zh-CN" altLang="en-US" b="0">
                <a:solidFill>
                  <a:srgbClr val="000000"/>
                </a:solidFill>
                <a:ea typeface="仿宋_GB2312"/>
              </a:rPr>
              <a:t>号刀</a:t>
            </a:r>
            <a:r>
              <a:rPr lang="en-US" altLang="zh-CN" b="0">
                <a:solidFill>
                  <a:srgbClr val="000000"/>
                </a:solidFill>
                <a:ea typeface="仿宋_GB2312"/>
              </a:rPr>
              <a:t>1</a:t>
            </a:r>
            <a:r>
              <a:rPr lang="zh-CN" altLang="en-US" b="0">
                <a:solidFill>
                  <a:srgbClr val="000000"/>
                </a:solidFill>
                <a:ea typeface="仿宋_GB2312"/>
              </a:rPr>
              <a:t>号刀补，刀尖半径取</a:t>
            </a:r>
            <a:r>
              <a:rPr lang="en-US" altLang="zh-CN" b="0">
                <a:solidFill>
                  <a:srgbClr val="000000"/>
                </a:solidFill>
                <a:ea typeface="仿宋_GB2312"/>
              </a:rPr>
              <a:t>0.4</a:t>
            </a:r>
            <a:r>
              <a:rPr lang="zh-CN" altLang="en-US" b="0">
                <a:solidFill>
                  <a:srgbClr val="000000"/>
                </a:solidFill>
                <a:ea typeface="仿宋_GB2312"/>
              </a:rPr>
              <a:t>，具体设置如图</a:t>
            </a:r>
            <a:r>
              <a:rPr lang="en-US" altLang="zh-CN" b="0">
                <a:solidFill>
                  <a:srgbClr val="000000"/>
                </a:solidFill>
                <a:ea typeface="仿宋_GB2312"/>
              </a:rPr>
              <a:t>5.2.7</a:t>
            </a:r>
            <a:r>
              <a:rPr lang="zh-CN" altLang="en-US" b="0">
                <a:solidFill>
                  <a:srgbClr val="000000"/>
                </a:solidFill>
                <a:ea typeface="仿宋_GB2312"/>
              </a:rPr>
              <a:t>所示。</a:t>
            </a:r>
            <a:endParaRPr lang="zh-CN" altLang="en-US" b="0">
              <a:solidFill>
                <a:srgbClr val="000000"/>
              </a:solidFill>
              <a:ea typeface="仿宋_GB2312"/>
            </a:endParaRPr>
          </a:p>
          <a:p>
            <a:pPr>
              <a:spcBef>
                <a:spcPct val="50000"/>
              </a:spcBef>
            </a:pPr>
            <a:endParaRPr lang="zh-CN" altLang="en-US">
              <a:ea typeface="仿宋_GB2312"/>
            </a:endParaRPr>
          </a:p>
        </p:txBody>
      </p:sp>
      <p:pic>
        <p:nvPicPr>
          <p:cNvPr id="28674" name="图片 178" descr="017"/>
          <p:cNvPicPr>
            <a:picLocks noChangeAspect="1" noChangeArrowheads="1"/>
          </p:cNvPicPr>
          <p:nvPr/>
        </p:nvPicPr>
        <p:blipFill>
          <a:blip r:embed="rId1"/>
          <a:srcRect/>
          <a:stretch>
            <a:fillRect/>
          </a:stretch>
        </p:blipFill>
        <p:spPr bwMode="auto">
          <a:xfrm>
            <a:off x="1476375" y="1700213"/>
            <a:ext cx="2927350" cy="3744912"/>
          </a:xfrm>
          <a:prstGeom prst="rect">
            <a:avLst/>
          </a:prstGeom>
          <a:noFill/>
          <a:ln w="9525">
            <a:noFill/>
            <a:miter lim="800000"/>
            <a:headEnd/>
            <a:tailEnd/>
          </a:ln>
        </p:spPr>
      </p:pic>
      <p:pic>
        <p:nvPicPr>
          <p:cNvPr id="28675" name="图片 179" descr="050"/>
          <p:cNvPicPr>
            <a:picLocks noChangeAspect="1" noChangeArrowheads="1"/>
          </p:cNvPicPr>
          <p:nvPr/>
        </p:nvPicPr>
        <p:blipFill>
          <a:blip r:embed="rId2"/>
          <a:srcRect/>
          <a:stretch>
            <a:fillRect/>
          </a:stretch>
        </p:blipFill>
        <p:spPr bwMode="auto">
          <a:xfrm>
            <a:off x="4948238" y="1700213"/>
            <a:ext cx="2892425" cy="3744912"/>
          </a:xfrm>
          <a:prstGeom prst="rect">
            <a:avLst/>
          </a:prstGeom>
          <a:noFill/>
          <a:ln w="9525">
            <a:noFill/>
            <a:miter lim="800000"/>
            <a:headEnd/>
            <a:tailEnd/>
          </a:ln>
        </p:spPr>
      </p:pic>
      <p:sp>
        <p:nvSpPr>
          <p:cNvPr id="28676" name="Text Box 11"/>
          <p:cNvSpPr txBox="1">
            <a:spLocks noChangeArrowheads="1"/>
          </p:cNvSpPr>
          <p:nvPr/>
        </p:nvSpPr>
        <p:spPr bwMode="auto">
          <a:xfrm>
            <a:off x="1403350" y="5516563"/>
            <a:ext cx="3024188" cy="274637"/>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5.2.6  </a:t>
            </a:r>
            <a:r>
              <a:rPr lang="zh-CN" altLang="en-US" sz="1200" b="0">
                <a:solidFill>
                  <a:srgbClr val="000000"/>
                </a:solidFill>
                <a:latin typeface="宋体" panose="02010600030101010101" pitchFamily="2" charset="-122"/>
              </a:rPr>
              <a:t>外轮廓粗车切削用量设置</a:t>
            </a:r>
            <a:endParaRPr lang="zh-CN" altLang="en-US" sz="1200" b="0">
              <a:solidFill>
                <a:srgbClr val="000000"/>
              </a:solidFill>
              <a:latin typeface="宋体" panose="02010600030101010101" pitchFamily="2" charset="-122"/>
            </a:endParaRPr>
          </a:p>
        </p:txBody>
      </p:sp>
      <p:sp>
        <p:nvSpPr>
          <p:cNvPr id="28677" name="Text Box 12"/>
          <p:cNvSpPr txBox="1">
            <a:spLocks noChangeArrowheads="1"/>
          </p:cNvSpPr>
          <p:nvPr/>
        </p:nvSpPr>
        <p:spPr bwMode="auto">
          <a:xfrm>
            <a:off x="5003800" y="5516563"/>
            <a:ext cx="3024188" cy="366712"/>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5.2.7  </a:t>
            </a:r>
            <a:r>
              <a:rPr lang="zh-CN" altLang="en-US" sz="1200" b="0">
                <a:solidFill>
                  <a:srgbClr val="000000"/>
                </a:solidFill>
                <a:latin typeface="宋体" panose="02010600030101010101" pitchFamily="2" charset="-122"/>
              </a:rPr>
              <a:t>外轮廓粗车刀参数设置</a:t>
            </a:r>
            <a:r>
              <a:rPr lang="zh-CN" altLang="en-US">
                <a:ea typeface="仿宋_GB2312"/>
              </a:rPr>
              <a:t> </a:t>
            </a:r>
            <a:endParaRPr lang="zh-CN" altLang="en-US">
              <a:ea typeface="仿宋_GB231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8"/>
          <p:cNvSpPr txBox="1">
            <a:spLocks noChangeArrowheads="1"/>
          </p:cNvSpPr>
          <p:nvPr/>
        </p:nvSpPr>
        <p:spPr bwMode="auto">
          <a:xfrm>
            <a:off x="755650" y="836613"/>
            <a:ext cx="8064500" cy="915987"/>
          </a:xfrm>
          <a:prstGeom prst="rect">
            <a:avLst/>
          </a:prstGeom>
          <a:noFill/>
          <a:ln w="9525">
            <a:noFill/>
            <a:miter lim="800000"/>
          </a:ln>
        </p:spPr>
        <p:txBody>
          <a:bodyPr>
            <a:spAutoFit/>
          </a:bodyPr>
          <a:lstStyle/>
          <a:p>
            <a:r>
              <a:rPr lang="zh-CN" altLang="en-US" b="0">
                <a:solidFill>
                  <a:srgbClr val="3333FF"/>
                </a:solidFill>
                <a:ea typeface="仿宋_GB2312"/>
              </a:rPr>
              <a:t>♦ </a:t>
            </a:r>
            <a:r>
              <a:rPr lang="zh-CN" altLang="en-US">
                <a:solidFill>
                  <a:srgbClr val="3333FF"/>
                </a:solidFill>
                <a:ea typeface="仿宋_GB2312"/>
              </a:rPr>
              <a:t>生成粗车刀具轨迹</a:t>
            </a:r>
            <a:endParaRPr lang="zh-CN" altLang="en-US">
              <a:solidFill>
                <a:srgbClr val="3333FF"/>
              </a:solidFill>
              <a:ea typeface="仿宋_GB2312"/>
            </a:endParaRPr>
          </a:p>
          <a:p>
            <a:r>
              <a:rPr lang="zh-CN" altLang="en-US">
                <a:solidFill>
                  <a:srgbClr val="000000"/>
                </a:solidFill>
                <a:ea typeface="仿宋_GB2312"/>
              </a:rPr>
              <a:t>       </a:t>
            </a:r>
            <a:r>
              <a:rPr lang="zh-CN" altLang="en-US" b="0">
                <a:solidFill>
                  <a:srgbClr val="000000"/>
                </a:solidFill>
                <a:ea typeface="仿宋_GB2312"/>
              </a:rPr>
              <a:t>拾取被加工表面轮廓和毛坯轮廓，输入进退刀点坐标，例如（</a:t>
            </a:r>
            <a:r>
              <a:rPr lang="en-US" altLang="zh-CN" b="0">
                <a:solidFill>
                  <a:srgbClr val="000000"/>
                </a:solidFill>
                <a:ea typeface="仿宋_GB2312"/>
              </a:rPr>
              <a:t>50</a:t>
            </a:r>
            <a:r>
              <a:rPr lang="zh-CN" altLang="en-US" b="0">
                <a:solidFill>
                  <a:srgbClr val="000000"/>
                </a:solidFill>
                <a:ea typeface="仿宋_GB2312"/>
              </a:rPr>
              <a:t>，</a:t>
            </a:r>
            <a:r>
              <a:rPr lang="en-US" altLang="zh-CN" b="0">
                <a:solidFill>
                  <a:srgbClr val="000000"/>
                </a:solidFill>
                <a:ea typeface="仿宋_GB2312"/>
              </a:rPr>
              <a:t>50</a:t>
            </a:r>
            <a:r>
              <a:rPr lang="zh-CN" altLang="en-US" b="0">
                <a:solidFill>
                  <a:srgbClr val="000000"/>
                </a:solidFill>
                <a:ea typeface="仿宋_GB2312"/>
              </a:rPr>
              <a:t>），回车或右键确定后，则生成粗加工刀具轨迹，如图</a:t>
            </a:r>
            <a:r>
              <a:rPr lang="en-US" altLang="zh-CN" b="0">
                <a:solidFill>
                  <a:srgbClr val="000000"/>
                </a:solidFill>
                <a:ea typeface="仿宋_GB2312"/>
              </a:rPr>
              <a:t>5.2.8</a:t>
            </a:r>
            <a:r>
              <a:rPr lang="zh-CN" altLang="en-US" b="0">
                <a:solidFill>
                  <a:srgbClr val="000000"/>
                </a:solidFill>
                <a:ea typeface="仿宋_GB2312"/>
              </a:rPr>
              <a:t>所示。</a:t>
            </a:r>
            <a:endParaRPr lang="zh-CN" altLang="en-US" b="0">
              <a:solidFill>
                <a:srgbClr val="000000"/>
              </a:solidFill>
              <a:ea typeface="仿宋_GB2312"/>
            </a:endParaRPr>
          </a:p>
        </p:txBody>
      </p:sp>
      <p:pic>
        <p:nvPicPr>
          <p:cNvPr id="29698" name="图片 180" descr="022"/>
          <p:cNvPicPr>
            <a:picLocks noChangeAspect="1" noChangeArrowheads="1"/>
          </p:cNvPicPr>
          <p:nvPr/>
        </p:nvPicPr>
        <p:blipFill>
          <a:blip r:embed="rId1"/>
          <a:srcRect/>
          <a:stretch>
            <a:fillRect/>
          </a:stretch>
        </p:blipFill>
        <p:spPr bwMode="auto">
          <a:xfrm>
            <a:off x="2916238" y="1773238"/>
            <a:ext cx="3743325" cy="1930400"/>
          </a:xfrm>
          <a:prstGeom prst="rect">
            <a:avLst/>
          </a:prstGeom>
          <a:noFill/>
          <a:ln w="9525">
            <a:noFill/>
            <a:miter lim="800000"/>
            <a:headEnd/>
            <a:tailEnd/>
          </a:ln>
        </p:spPr>
      </p:pic>
      <p:sp>
        <p:nvSpPr>
          <p:cNvPr id="29699" name="Text Box 10"/>
          <p:cNvSpPr txBox="1">
            <a:spLocks noChangeArrowheads="1"/>
          </p:cNvSpPr>
          <p:nvPr/>
        </p:nvSpPr>
        <p:spPr bwMode="auto">
          <a:xfrm>
            <a:off x="3132138" y="3644900"/>
            <a:ext cx="3024187"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5.2.8  </a:t>
            </a:r>
            <a:r>
              <a:rPr lang="zh-CN" altLang="en-US" sz="1200" b="0">
                <a:solidFill>
                  <a:srgbClr val="000000"/>
                </a:solidFill>
                <a:latin typeface="宋体" panose="02010600030101010101" pitchFamily="2" charset="-122"/>
              </a:rPr>
              <a:t>右端外轮廓刀具轨迹</a:t>
            </a:r>
            <a:endParaRPr lang="zh-CN" altLang="en-US" sz="1200" b="0">
              <a:solidFill>
                <a:srgbClr val="000000"/>
              </a:solidFill>
              <a:latin typeface="宋体" panose="02010600030101010101" pitchFamily="2" charset="-122"/>
            </a:endParaRPr>
          </a:p>
        </p:txBody>
      </p:sp>
      <p:sp>
        <p:nvSpPr>
          <p:cNvPr id="29700" name="Text Box 11"/>
          <p:cNvSpPr txBox="1">
            <a:spLocks noChangeArrowheads="1"/>
          </p:cNvSpPr>
          <p:nvPr/>
        </p:nvSpPr>
        <p:spPr bwMode="auto">
          <a:xfrm>
            <a:off x="827088" y="4019550"/>
            <a:ext cx="7993062" cy="1739900"/>
          </a:xfrm>
          <a:prstGeom prst="rect">
            <a:avLst/>
          </a:prstGeom>
          <a:noFill/>
          <a:ln w="9525">
            <a:noFill/>
            <a:miter lim="800000"/>
          </a:ln>
        </p:spPr>
        <p:txBody>
          <a:bodyPr>
            <a:spAutoFit/>
          </a:bodyPr>
          <a:lstStyle/>
          <a:p>
            <a:r>
              <a:rPr lang="zh-CN" altLang="en-US" b="0">
                <a:solidFill>
                  <a:srgbClr val="3333FF"/>
                </a:solidFill>
                <a:ea typeface="仿宋_GB2312"/>
              </a:rPr>
              <a:t>♦</a:t>
            </a:r>
            <a:r>
              <a:rPr lang="zh-CN" altLang="en-US">
                <a:solidFill>
                  <a:srgbClr val="3333FF"/>
                </a:solidFill>
                <a:ea typeface="仿宋_GB2312"/>
              </a:rPr>
              <a:t>确定轮廓精车参数</a:t>
            </a:r>
            <a:endParaRPr lang="zh-CN" altLang="en-US">
              <a:solidFill>
                <a:srgbClr val="3333FF"/>
              </a:solidFill>
              <a:ea typeface="仿宋_GB2312"/>
            </a:endParaRPr>
          </a:p>
          <a:p>
            <a:r>
              <a:rPr lang="zh-CN" altLang="en-US">
                <a:solidFill>
                  <a:srgbClr val="000000"/>
                </a:solidFill>
                <a:ea typeface="仿宋_GB2312"/>
              </a:rPr>
              <a:t>       </a:t>
            </a:r>
            <a:r>
              <a:rPr lang="zh-CN" altLang="en-US" b="0">
                <a:solidFill>
                  <a:srgbClr val="000000"/>
                </a:solidFill>
                <a:ea typeface="仿宋_GB2312"/>
              </a:rPr>
              <a:t>点击数控车功能工具栏上图标，在系统弹出“精车参数表” 对话框上设置精车参数。</a:t>
            </a:r>
            <a:endParaRPr lang="zh-CN" altLang="en-US" b="0">
              <a:solidFill>
                <a:srgbClr val="000000"/>
              </a:solidFill>
              <a:ea typeface="仿宋_GB2312"/>
            </a:endParaRPr>
          </a:p>
          <a:p>
            <a:r>
              <a:rPr lang="zh-CN" altLang="en-US" b="0">
                <a:solidFill>
                  <a:srgbClr val="000000"/>
                </a:solidFill>
                <a:ea typeface="仿宋_GB2312"/>
              </a:rPr>
              <a:t>       加工参数项，径向余量设为</a:t>
            </a:r>
            <a:r>
              <a:rPr lang="en-US" altLang="zh-CN" b="0">
                <a:solidFill>
                  <a:srgbClr val="000000"/>
                </a:solidFill>
                <a:ea typeface="仿宋_GB2312"/>
              </a:rPr>
              <a:t>0</a:t>
            </a:r>
            <a:r>
              <a:rPr lang="zh-CN" altLang="en-US" b="0">
                <a:solidFill>
                  <a:srgbClr val="000000"/>
                </a:solidFill>
                <a:ea typeface="仿宋_GB2312"/>
              </a:rPr>
              <a:t>；切削用量项，主轴转速取</a:t>
            </a:r>
            <a:r>
              <a:rPr lang="en-US" altLang="zh-CN" b="0">
                <a:solidFill>
                  <a:srgbClr val="000000"/>
                </a:solidFill>
                <a:ea typeface="仿宋_GB2312"/>
              </a:rPr>
              <a:t>1000</a:t>
            </a:r>
            <a:r>
              <a:rPr lang="en-US" altLang="zh-CN" b="0" i="1">
                <a:solidFill>
                  <a:srgbClr val="000000"/>
                </a:solidFill>
                <a:ea typeface="仿宋_GB2312"/>
              </a:rPr>
              <a:t> r/min</a:t>
            </a:r>
            <a:r>
              <a:rPr lang="zh-CN" altLang="en-US" b="0">
                <a:solidFill>
                  <a:srgbClr val="000000"/>
                </a:solidFill>
                <a:ea typeface="仿宋_GB2312"/>
              </a:rPr>
              <a:t>，进刀量取</a:t>
            </a:r>
            <a:r>
              <a:rPr lang="en-US" altLang="zh-CN" b="0">
                <a:solidFill>
                  <a:srgbClr val="000000"/>
                </a:solidFill>
                <a:ea typeface="仿宋_GB2312"/>
              </a:rPr>
              <a:t>0.08</a:t>
            </a:r>
            <a:r>
              <a:rPr lang="en-US" altLang="zh-CN" b="0" i="1">
                <a:solidFill>
                  <a:srgbClr val="000000"/>
                </a:solidFill>
                <a:ea typeface="仿宋_GB2312"/>
              </a:rPr>
              <a:t>mm/r</a:t>
            </a:r>
            <a:r>
              <a:rPr lang="zh-CN" altLang="en-US" b="0">
                <a:solidFill>
                  <a:srgbClr val="000000"/>
                </a:solidFill>
                <a:ea typeface="仿宋_GB2312"/>
              </a:rPr>
              <a:t>；轮廓刀具项，精车刀设为</a:t>
            </a:r>
            <a:r>
              <a:rPr lang="en-US" altLang="zh-CN" b="0">
                <a:solidFill>
                  <a:srgbClr val="000000"/>
                </a:solidFill>
                <a:ea typeface="仿宋_GB2312"/>
              </a:rPr>
              <a:t>2</a:t>
            </a:r>
            <a:r>
              <a:rPr lang="zh-CN" altLang="en-US" b="0">
                <a:solidFill>
                  <a:srgbClr val="000000"/>
                </a:solidFill>
                <a:ea typeface="仿宋_GB2312"/>
              </a:rPr>
              <a:t>号刀</a:t>
            </a:r>
            <a:r>
              <a:rPr lang="en-US" altLang="zh-CN" b="0">
                <a:solidFill>
                  <a:srgbClr val="000000"/>
                </a:solidFill>
                <a:ea typeface="仿宋_GB2312"/>
              </a:rPr>
              <a:t>2</a:t>
            </a:r>
            <a:r>
              <a:rPr lang="zh-CN" altLang="en-US" b="0">
                <a:solidFill>
                  <a:srgbClr val="000000"/>
                </a:solidFill>
                <a:ea typeface="仿宋_GB2312"/>
              </a:rPr>
              <a:t>号刀补，刀尖半径取</a:t>
            </a:r>
            <a:r>
              <a:rPr lang="en-US" altLang="zh-CN" b="0">
                <a:solidFill>
                  <a:srgbClr val="000000"/>
                </a:solidFill>
                <a:ea typeface="仿宋_GB2312"/>
              </a:rPr>
              <a:t>0.2</a:t>
            </a:r>
            <a:r>
              <a:rPr lang="zh-CN" altLang="en-US" b="0">
                <a:solidFill>
                  <a:srgbClr val="000000"/>
                </a:solidFill>
                <a:ea typeface="仿宋_GB2312"/>
              </a:rPr>
              <a:t>；其余项目的设置与粗车相同。</a:t>
            </a:r>
            <a:endParaRPr lang="zh-CN" altLang="en-US" b="0">
              <a:solidFill>
                <a:srgbClr val="000000"/>
              </a:solidFill>
              <a:ea typeface="仿宋_GB231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4"/>
          <p:cNvSpPr txBox="1">
            <a:spLocks noChangeArrowheads="1"/>
          </p:cNvSpPr>
          <p:nvPr/>
        </p:nvSpPr>
        <p:spPr bwMode="auto">
          <a:xfrm>
            <a:off x="684213" y="765175"/>
            <a:ext cx="7848600" cy="1190625"/>
          </a:xfrm>
          <a:prstGeom prst="rect">
            <a:avLst/>
          </a:prstGeom>
          <a:noFill/>
          <a:ln w="9525">
            <a:noFill/>
            <a:miter lim="800000"/>
          </a:ln>
        </p:spPr>
        <p:txBody>
          <a:bodyPr>
            <a:spAutoFit/>
          </a:bodyPr>
          <a:lstStyle/>
          <a:p>
            <a:r>
              <a:rPr lang="zh-CN" altLang="en-US" b="0">
                <a:solidFill>
                  <a:srgbClr val="3333FF"/>
                </a:solidFill>
                <a:ea typeface="仿宋_GB2312"/>
              </a:rPr>
              <a:t>♦</a:t>
            </a:r>
            <a:r>
              <a:rPr lang="zh-CN" altLang="en-US">
                <a:solidFill>
                  <a:srgbClr val="3333FF"/>
                </a:solidFill>
                <a:ea typeface="仿宋_GB2312"/>
              </a:rPr>
              <a:t>生成精车刀具轨迹</a:t>
            </a:r>
            <a:endParaRPr lang="zh-CN" altLang="en-US">
              <a:solidFill>
                <a:srgbClr val="3333FF"/>
              </a:solidFill>
              <a:ea typeface="仿宋_GB2312"/>
            </a:endParaRPr>
          </a:p>
          <a:p>
            <a:r>
              <a:rPr lang="zh-CN" altLang="en-US" b="0">
                <a:solidFill>
                  <a:srgbClr val="000000"/>
                </a:solidFill>
                <a:ea typeface="仿宋_GB2312"/>
              </a:rPr>
              <a:t>       拾取被加工表面轮廓，输入进退刀点坐标，例如（</a:t>
            </a:r>
            <a:r>
              <a:rPr lang="en-US" altLang="zh-CN" b="0">
                <a:solidFill>
                  <a:srgbClr val="000000"/>
                </a:solidFill>
                <a:ea typeface="仿宋_GB2312"/>
              </a:rPr>
              <a:t>45</a:t>
            </a:r>
            <a:r>
              <a:rPr lang="zh-CN" altLang="en-US" b="0">
                <a:solidFill>
                  <a:srgbClr val="000000"/>
                </a:solidFill>
                <a:ea typeface="仿宋_GB2312"/>
              </a:rPr>
              <a:t>，</a:t>
            </a:r>
            <a:r>
              <a:rPr lang="en-US" altLang="zh-CN" b="0">
                <a:solidFill>
                  <a:srgbClr val="000000"/>
                </a:solidFill>
                <a:ea typeface="仿宋_GB2312"/>
              </a:rPr>
              <a:t>50</a:t>
            </a:r>
            <a:r>
              <a:rPr lang="zh-CN" altLang="en-US" b="0">
                <a:solidFill>
                  <a:srgbClr val="000000"/>
                </a:solidFill>
                <a:ea typeface="仿宋_GB2312"/>
              </a:rPr>
              <a:t>），回车或右键确定后，则生成精加工刀具轨迹，见图</a:t>
            </a:r>
            <a:r>
              <a:rPr lang="en-US" altLang="zh-CN" b="0">
                <a:solidFill>
                  <a:srgbClr val="000000"/>
                </a:solidFill>
                <a:ea typeface="仿宋_GB2312"/>
              </a:rPr>
              <a:t>5.2.8</a:t>
            </a:r>
            <a:r>
              <a:rPr lang="zh-CN" altLang="en-US" b="0">
                <a:solidFill>
                  <a:srgbClr val="000000"/>
                </a:solidFill>
                <a:ea typeface="仿宋_GB2312"/>
              </a:rPr>
              <a:t>所示。</a:t>
            </a:r>
            <a:endParaRPr lang="zh-CN" altLang="en-US" b="0">
              <a:solidFill>
                <a:srgbClr val="000000"/>
              </a:solidFill>
              <a:ea typeface="仿宋_GB2312"/>
            </a:endParaRPr>
          </a:p>
          <a:p>
            <a:r>
              <a:rPr lang="zh-CN" altLang="en-US" b="0">
                <a:solidFill>
                  <a:srgbClr val="000000"/>
                </a:solidFill>
                <a:ea typeface="仿宋_GB2312"/>
              </a:rPr>
              <a:t>       生成轮廓加工刀具轨迹后进行仿真校验。 </a:t>
            </a:r>
            <a:endParaRPr lang="zh-CN" altLang="en-US" b="0">
              <a:solidFill>
                <a:srgbClr val="000000"/>
              </a:solidFill>
              <a:ea typeface="仿宋_GB2312"/>
            </a:endParaRPr>
          </a:p>
        </p:txBody>
      </p:sp>
      <p:sp>
        <p:nvSpPr>
          <p:cNvPr id="30722" name="Text Box 5"/>
          <p:cNvSpPr txBox="1">
            <a:spLocks noChangeArrowheads="1"/>
          </p:cNvSpPr>
          <p:nvPr/>
        </p:nvSpPr>
        <p:spPr bwMode="auto">
          <a:xfrm>
            <a:off x="684213" y="2205038"/>
            <a:ext cx="7991475" cy="2179637"/>
          </a:xfrm>
          <a:prstGeom prst="rect">
            <a:avLst/>
          </a:prstGeom>
          <a:noFill/>
          <a:ln w="9525">
            <a:noFill/>
            <a:miter lim="800000"/>
          </a:ln>
        </p:spPr>
        <p:txBody>
          <a:bodyPr>
            <a:spAutoFit/>
          </a:bodyPr>
          <a:lstStyle/>
          <a:p>
            <a:r>
              <a:rPr lang="zh-CN" altLang="en-US" i="1">
                <a:solidFill>
                  <a:srgbClr val="FF0066"/>
                </a:solidFill>
                <a:ea typeface="仿宋_GB2312"/>
              </a:rPr>
              <a:t>切槽</a:t>
            </a:r>
            <a:endParaRPr lang="zh-CN" altLang="en-US" i="1">
              <a:solidFill>
                <a:srgbClr val="FF0066"/>
              </a:solidFill>
              <a:ea typeface="仿宋_GB2312"/>
            </a:endParaRPr>
          </a:p>
          <a:p>
            <a:r>
              <a:rPr lang="zh-CN" altLang="en-US">
                <a:solidFill>
                  <a:srgbClr val="000000"/>
                </a:solidFill>
                <a:ea typeface="仿宋_GB2312"/>
              </a:rPr>
              <a:t>       </a:t>
            </a:r>
            <a:r>
              <a:rPr lang="zh-CN" altLang="en-US" b="0">
                <a:solidFill>
                  <a:srgbClr val="000000"/>
                </a:solidFill>
                <a:ea typeface="仿宋_GB2312"/>
              </a:rPr>
              <a:t>打开模型图</a:t>
            </a:r>
            <a:r>
              <a:rPr lang="en-US" altLang="zh-CN" b="0">
                <a:solidFill>
                  <a:srgbClr val="000000"/>
                </a:solidFill>
                <a:ea typeface="仿宋_GB2312"/>
              </a:rPr>
              <a:t>5.2.2b</a:t>
            </a:r>
            <a:r>
              <a:rPr lang="zh-CN" altLang="en-US" b="0">
                <a:solidFill>
                  <a:srgbClr val="000000"/>
                </a:solidFill>
                <a:ea typeface="仿宋_GB2312"/>
              </a:rPr>
              <a:t>进行操作。</a:t>
            </a:r>
            <a:endParaRPr lang="zh-CN" altLang="en-US" b="0">
              <a:solidFill>
                <a:srgbClr val="000000"/>
              </a:solidFill>
              <a:ea typeface="仿宋_GB2312"/>
            </a:endParaRPr>
          </a:p>
          <a:p>
            <a:r>
              <a:rPr lang="zh-CN" altLang="en-US" b="0">
                <a:solidFill>
                  <a:srgbClr val="3333FF"/>
                </a:solidFill>
                <a:ea typeface="仿宋_GB2312"/>
              </a:rPr>
              <a:t>♦</a:t>
            </a:r>
            <a:r>
              <a:rPr lang="zh-CN" altLang="en-US">
                <a:solidFill>
                  <a:srgbClr val="3333FF"/>
                </a:solidFill>
                <a:ea typeface="仿宋_GB2312"/>
              </a:rPr>
              <a:t>确定切槽参数</a:t>
            </a:r>
            <a:endParaRPr lang="zh-CN" altLang="en-US">
              <a:solidFill>
                <a:srgbClr val="3333FF"/>
              </a:solidFill>
              <a:ea typeface="仿宋_GB2312"/>
            </a:endParaRPr>
          </a:p>
          <a:p>
            <a:r>
              <a:rPr lang="zh-CN" altLang="en-US" b="0">
                <a:solidFill>
                  <a:srgbClr val="000000"/>
                </a:solidFill>
                <a:ea typeface="仿宋_GB2312"/>
              </a:rPr>
              <a:t>       点击数控车功能工具栏上       图标，</a:t>
            </a:r>
            <a:endParaRPr lang="zh-CN" altLang="en-US" b="0">
              <a:solidFill>
                <a:srgbClr val="000000"/>
              </a:solidFill>
              <a:ea typeface="仿宋_GB2312"/>
            </a:endParaRPr>
          </a:p>
          <a:p>
            <a:r>
              <a:rPr lang="zh-CN" altLang="en-US" b="0">
                <a:solidFill>
                  <a:srgbClr val="000000"/>
                </a:solidFill>
                <a:ea typeface="仿宋_GB2312"/>
              </a:rPr>
              <a:t>在系统弹出“切槽参数表” 对话框上设置</a:t>
            </a:r>
            <a:endParaRPr lang="zh-CN" altLang="en-US" b="0">
              <a:solidFill>
                <a:srgbClr val="000000"/>
              </a:solidFill>
              <a:ea typeface="仿宋_GB2312"/>
            </a:endParaRPr>
          </a:p>
          <a:p>
            <a:r>
              <a:rPr lang="zh-CN" altLang="en-US" b="0">
                <a:solidFill>
                  <a:srgbClr val="000000"/>
                </a:solidFill>
                <a:ea typeface="仿宋_GB2312"/>
              </a:rPr>
              <a:t>切槽参数。</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a:solidFill>
                  <a:srgbClr val="000000"/>
                </a:solidFill>
                <a:ea typeface="仿宋_GB2312"/>
              </a:rPr>
              <a:t>切槽加工参数</a:t>
            </a:r>
            <a:r>
              <a:rPr lang="zh-CN" altLang="en-US" b="0">
                <a:solidFill>
                  <a:srgbClr val="000000"/>
                </a:solidFill>
                <a:ea typeface="仿宋_GB2312"/>
              </a:rPr>
              <a:t>：具体设置如图</a:t>
            </a:r>
            <a:r>
              <a:rPr lang="en-US" altLang="zh-CN" b="0">
                <a:solidFill>
                  <a:srgbClr val="000000"/>
                </a:solidFill>
                <a:ea typeface="仿宋_GB2312"/>
              </a:rPr>
              <a:t>5.2.9 </a:t>
            </a:r>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p:txBody>
      </p:sp>
      <p:pic>
        <p:nvPicPr>
          <p:cNvPr id="30723" name="图片 182" descr="041"/>
          <p:cNvPicPr>
            <a:picLocks noChangeAspect="1" noChangeArrowheads="1"/>
          </p:cNvPicPr>
          <p:nvPr/>
        </p:nvPicPr>
        <p:blipFill>
          <a:blip r:embed="rId1"/>
          <a:srcRect/>
          <a:stretch>
            <a:fillRect/>
          </a:stretch>
        </p:blipFill>
        <p:spPr bwMode="auto">
          <a:xfrm>
            <a:off x="3779838" y="2924175"/>
            <a:ext cx="431800" cy="412750"/>
          </a:xfrm>
          <a:prstGeom prst="rect">
            <a:avLst/>
          </a:prstGeom>
          <a:noFill/>
          <a:ln w="9525">
            <a:noFill/>
            <a:miter lim="800000"/>
            <a:headEnd/>
            <a:tailEnd/>
          </a:ln>
        </p:spPr>
      </p:pic>
      <p:pic>
        <p:nvPicPr>
          <p:cNvPr id="30724" name="图片 183" descr="029"/>
          <p:cNvPicPr>
            <a:picLocks noChangeAspect="1" noChangeArrowheads="1"/>
          </p:cNvPicPr>
          <p:nvPr/>
        </p:nvPicPr>
        <p:blipFill>
          <a:blip r:embed="rId2"/>
          <a:srcRect/>
          <a:stretch>
            <a:fillRect/>
          </a:stretch>
        </p:blipFill>
        <p:spPr bwMode="auto">
          <a:xfrm>
            <a:off x="5364163" y="1989138"/>
            <a:ext cx="2736850" cy="3527425"/>
          </a:xfrm>
          <a:prstGeom prst="rect">
            <a:avLst/>
          </a:prstGeom>
          <a:noFill/>
          <a:ln w="9525">
            <a:noFill/>
            <a:miter lim="800000"/>
            <a:headEnd/>
            <a:tailEnd/>
          </a:ln>
        </p:spPr>
      </p:pic>
      <p:sp>
        <p:nvSpPr>
          <p:cNvPr id="30725" name="文本框 232"/>
          <p:cNvSpPr txBox="1">
            <a:spLocks noChangeArrowheads="1"/>
          </p:cNvSpPr>
          <p:nvPr/>
        </p:nvSpPr>
        <p:spPr bwMode="auto">
          <a:xfrm>
            <a:off x="5580063" y="5589588"/>
            <a:ext cx="2286000"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5.2.9  </a:t>
            </a:r>
            <a:r>
              <a:rPr lang="zh-CN" altLang="en-US" sz="1200" b="0">
                <a:solidFill>
                  <a:srgbClr val="000000"/>
                </a:solidFill>
                <a:latin typeface="宋体" panose="02010600030101010101" pitchFamily="2" charset="-122"/>
              </a:rPr>
              <a:t>切槽加工参数设置</a:t>
            </a:r>
            <a:r>
              <a:rPr lang="zh-CN" altLang="en-US" sz="900" b="0">
                <a:latin typeface="Times New Roman" panose="02020603050405020304" pitchFamily="18" charset="0"/>
              </a:rPr>
              <a:t>  </a:t>
            </a:r>
            <a:endParaRPr lang="zh-CN" altLang="en-US">
              <a:ea typeface="仿宋_GB231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184" descr="043"/>
          <p:cNvPicPr>
            <a:picLocks noChangeAspect="1" noChangeArrowheads="1"/>
          </p:cNvPicPr>
          <p:nvPr/>
        </p:nvPicPr>
        <p:blipFill>
          <a:blip r:embed="rId1"/>
          <a:srcRect/>
          <a:stretch>
            <a:fillRect/>
          </a:stretch>
        </p:blipFill>
        <p:spPr bwMode="auto">
          <a:xfrm>
            <a:off x="1476375" y="1773238"/>
            <a:ext cx="2713038" cy="3671887"/>
          </a:xfrm>
          <a:prstGeom prst="rect">
            <a:avLst/>
          </a:prstGeom>
          <a:noFill/>
          <a:ln w="9525">
            <a:noFill/>
            <a:miter lim="800000"/>
            <a:headEnd/>
            <a:tailEnd/>
          </a:ln>
        </p:spPr>
      </p:pic>
      <p:pic>
        <p:nvPicPr>
          <p:cNvPr id="31746" name="图片 185" descr="042"/>
          <p:cNvPicPr>
            <a:picLocks noChangeAspect="1" noChangeArrowheads="1"/>
          </p:cNvPicPr>
          <p:nvPr/>
        </p:nvPicPr>
        <p:blipFill>
          <a:blip r:embed="rId2"/>
          <a:srcRect/>
          <a:stretch>
            <a:fillRect/>
          </a:stretch>
        </p:blipFill>
        <p:spPr bwMode="auto">
          <a:xfrm>
            <a:off x="5003800" y="1773238"/>
            <a:ext cx="2757488" cy="3671887"/>
          </a:xfrm>
          <a:prstGeom prst="rect">
            <a:avLst/>
          </a:prstGeom>
          <a:noFill/>
          <a:ln w="9525">
            <a:noFill/>
            <a:miter lim="800000"/>
            <a:headEnd/>
            <a:tailEnd/>
          </a:ln>
        </p:spPr>
      </p:pic>
      <p:sp>
        <p:nvSpPr>
          <p:cNvPr id="31747" name="文本框 232"/>
          <p:cNvSpPr txBox="1">
            <a:spLocks noChangeArrowheads="1"/>
          </p:cNvSpPr>
          <p:nvPr/>
        </p:nvSpPr>
        <p:spPr bwMode="auto">
          <a:xfrm>
            <a:off x="5219700" y="5516563"/>
            <a:ext cx="2286000"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5.2.11  </a:t>
            </a:r>
            <a:r>
              <a:rPr lang="zh-CN" altLang="en-US" sz="1200" b="0">
                <a:solidFill>
                  <a:srgbClr val="000000"/>
                </a:solidFill>
                <a:latin typeface="宋体" panose="02010600030101010101" pitchFamily="2" charset="-122"/>
              </a:rPr>
              <a:t>切槽刀具参数设置</a:t>
            </a:r>
            <a:endParaRPr lang="zh-CN" altLang="en-US" sz="1200" b="0">
              <a:solidFill>
                <a:srgbClr val="000000"/>
              </a:solidFill>
              <a:latin typeface="宋体" panose="02010600030101010101" pitchFamily="2" charset="-122"/>
            </a:endParaRPr>
          </a:p>
        </p:txBody>
      </p:sp>
      <p:sp>
        <p:nvSpPr>
          <p:cNvPr id="31748" name="文本框 232"/>
          <p:cNvSpPr txBox="1">
            <a:spLocks noChangeArrowheads="1"/>
          </p:cNvSpPr>
          <p:nvPr/>
        </p:nvSpPr>
        <p:spPr bwMode="auto">
          <a:xfrm>
            <a:off x="1692275" y="5516563"/>
            <a:ext cx="2286000"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5.2.10</a:t>
            </a:r>
            <a:r>
              <a:rPr lang="zh-CN" altLang="en-US" sz="1200" b="0">
                <a:solidFill>
                  <a:srgbClr val="000000"/>
                </a:solidFill>
                <a:latin typeface="宋体" panose="02010600030101010101" pitchFamily="2" charset="-122"/>
              </a:rPr>
              <a:t>切槽切削用量设置</a:t>
            </a:r>
            <a:endParaRPr lang="zh-CN" altLang="en-US" sz="1200" b="0">
              <a:solidFill>
                <a:srgbClr val="000000"/>
              </a:solidFill>
              <a:latin typeface="宋体" panose="02010600030101010101" pitchFamily="2" charset="-122"/>
            </a:endParaRPr>
          </a:p>
        </p:txBody>
      </p:sp>
      <p:sp>
        <p:nvSpPr>
          <p:cNvPr id="31749" name="Rectangle 9"/>
          <p:cNvSpPr>
            <a:spLocks noChangeArrowheads="1"/>
          </p:cNvSpPr>
          <p:nvPr/>
        </p:nvSpPr>
        <p:spPr bwMode="auto">
          <a:xfrm>
            <a:off x="684213" y="765175"/>
            <a:ext cx="7921625" cy="915988"/>
          </a:xfrm>
          <a:prstGeom prst="rect">
            <a:avLst/>
          </a:prstGeom>
          <a:noFill/>
          <a:ln w="9525">
            <a:noFill/>
            <a:miter lim="800000"/>
          </a:ln>
        </p:spPr>
        <p:txBody>
          <a:bodyPr>
            <a:spAutoFit/>
          </a:bodyPr>
          <a:lstStyle/>
          <a:p>
            <a:r>
              <a:rPr lang="zh-CN" altLang="en-US">
                <a:solidFill>
                  <a:srgbClr val="000000"/>
                </a:solidFill>
                <a:ea typeface="仿宋_GB2312"/>
              </a:rPr>
              <a:t>切削用量</a:t>
            </a:r>
            <a:r>
              <a:rPr lang="zh-CN" altLang="en-US" b="0">
                <a:solidFill>
                  <a:srgbClr val="000000"/>
                </a:solidFill>
                <a:ea typeface="仿宋_GB2312"/>
              </a:rPr>
              <a:t>：切槽时刀具、工件刚性不足，切削用量应取低一些，具体设置</a:t>
            </a:r>
            <a:endParaRPr lang="zh-CN" altLang="en-US" b="0">
              <a:solidFill>
                <a:srgbClr val="000000"/>
              </a:solidFill>
              <a:ea typeface="仿宋_GB2312"/>
            </a:endParaRPr>
          </a:p>
          <a:p>
            <a:r>
              <a:rPr lang="zh-CN" altLang="en-US" b="0">
                <a:solidFill>
                  <a:srgbClr val="000000"/>
                </a:solidFill>
                <a:ea typeface="仿宋_GB2312"/>
              </a:rPr>
              <a:t>                  如图</a:t>
            </a:r>
            <a:r>
              <a:rPr lang="en-US" altLang="zh-CN" b="0">
                <a:solidFill>
                  <a:srgbClr val="000000"/>
                </a:solidFill>
                <a:ea typeface="仿宋_GB2312"/>
              </a:rPr>
              <a:t>5.2.10</a:t>
            </a:r>
            <a:r>
              <a:rPr lang="zh-CN" altLang="en-US" b="0">
                <a:solidFill>
                  <a:srgbClr val="000000"/>
                </a:solidFill>
                <a:ea typeface="仿宋_GB2312"/>
              </a:rPr>
              <a:t>所示。</a:t>
            </a:r>
            <a:endParaRPr lang="zh-CN" altLang="en-US" b="0">
              <a:solidFill>
                <a:srgbClr val="000000"/>
              </a:solidFill>
              <a:ea typeface="仿宋_GB2312"/>
            </a:endParaRPr>
          </a:p>
          <a:p>
            <a:r>
              <a:rPr lang="zh-CN" altLang="en-US">
                <a:solidFill>
                  <a:srgbClr val="000000"/>
                </a:solidFill>
                <a:ea typeface="仿宋_GB2312"/>
              </a:rPr>
              <a:t>切槽刀具</a:t>
            </a:r>
            <a:r>
              <a:rPr lang="zh-CN" altLang="en-US" b="0">
                <a:solidFill>
                  <a:srgbClr val="000000"/>
                </a:solidFill>
                <a:ea typeface="仿宋_GB2312"/>
              </a:rPr>
              <a:t>：切槽刀设为</a:t>
            </a:r>
            <a:r>
              <a:rPr lang="en-US" altLang="zh-CN" b="0">
                <a:solidFill>
                  <a:srgbClr val="000000"/>
                </a:solidFill>
                <a:ea typeface="仿宋_GB2312"/>
              </a:rPr>
              <a:t>3</a:t>
            </a:r>
            <a:r>
              <a:rPr lang="zh-CN" altLang="en-US" b="0">
                <a:solidFill>
                  <a:srgbClr val="000000"/>
                </a:solidFill>
                <a:ea typeface="仿宋_GB2312"/>
              </a:rPr>
              <a:t>号刀</a:t>
            </a:r>
            <a:r>
              <a:rPr lang="en-US" altLang="zh-CN" b="0">
                <a:solidFill>
                  <a:srgbClr val="000000"/>
                </a:solidFill>
                <a:ea typeface="仿宋_GB2312"/>
              </a:rPr>
              <a:t>3</a:t>
            </a:r>
            <a:r>
              <a:rPr lang="zh-CN" altLang="en-US" b="0">
                <a:solidFill>
                  <a:srgbClr val="000000"/>
                </a:solidFill>
                <a:ea typeface="仿宋_GB2312"/>
              </a:rPr>
              <a:t>号刀补，具体设置如图</a:t>
            </a:r>
            <a:r>
              <a:rPr lang="en-US" altLang="zh-CN" b="0">
                <a:solidFill>
                  <a:srgbClr val="000000"/>
                </a:solidFill>
                <a:ea typeface="仿宋_GB2312"/>
              </a:rPr>
              <a:t>5.2.11</a:t>
            </a:r>
            <a:r>
              <a:rPr lang="zh-CN" altLang="en-US" b="0">
                <a:solidFill>
                  <a:srgbClr val="000000"/>
                </a:solidFill>
                <a:ea typeface="仿宋_GB2312"/>
              </a:rPr>
              <a:t>所示。</a:t>
            </a:r>
            <a:endParaRPr lang="zh-CN" altLang="en-US" b="0">
              <a:solidFill>
                <a:srgbClr val="000000"/>
              </a:solidFill>
              <a:ea typeface="仿宋_GB231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4"/>
          <p:cNvSpPr txBox="1">
            <a:spLocks noChangeArrowheads="1"/>
          </p:cNvSpPr>
          <p:nvPr/>
        </p:nvSpPr>
        <p:spPr bwMode="auto">
          <a:xfrm>
            <a:off x="827088" y="836613"/>
            <a:ext cx="7632700" cy="1190625"/>
          </a:xfrm>
          <a:prstGeom prst="rect">
            <a:avLst/>
          </a:prstGeom>
          <a:noFill/>
          <a:ln w="9525">
            <a:noFill/>
            <a:miter lim="800000"/>
          </a:ln>
        </p:spPr>
        <p:txBody>
          <a:bodyPr>
            <a:spAutoFit/>
          </a:bodyPr>
          <a:lstStyle/>
          <a:p>
            <a:r>
              <a:rPr lang="zh-CN" altLang="en-US">
                <a:solidFill>
                  <a:srgbClr val="3333FF"/>
                </a:solidFill>
                <a:ea typeface="仿宋_GB2312"/>
              </a:rPr>
              <a:t>♦生成要槽刀具轨迹</a:t>
            </a:r>
            <a:endParaRPr lang="zh-CN" altLang="en-US">
              <a:solidFill>
                <a:srgbClr val="3333FF"/>
              </a:solidFill>
              <a:ea typeface="仿宋_GB2312"/>
            </a:endParaRPr>
          </a:p>
          <a:p>
            <a:r>
              <a:rPr lang="zh-CN" altLang="en-US" b="0">
                <a:solidFill>
                  <a:srgbClr val="000000"/>
                </a:solidFill>
                <a:ea typeface="仿宋_GB2312"/>
              </a:rPr>
              <a:t>       拾取沟槽两侧面和底面轮廓，输入进退刀点坐标，例如（</a:t>
            </a:r>
            <a:r>
              <a:rPr lang="en-US" altLang="zh-CN" b="0">
                <a:solidFill>
                  <a:srgbClr val="000000"/>
                </a:solidFill>
                <a:ea typeface="仿宋_GB2312"/>
              </a:rPr>
              <a:t>50</a:t>
            </a:r>
            <a:r>
              <a:rPr lang="zh-CN" altLang="en-US" b="0">
                <a:solidFill>
                  <a:srgbClr val="000000"/>
                </a:solidFill>
                <a:ea typeface="仿宋_GB2312"/>
              </a:rPr>
              <a:t>，</a:t>
            </a:r>
            <a:r>
              <a:rPr lang="en-US" altLang="zh-CN" b="0">
                <a:solidFill>
                  <a:srgbClr val="000000"/>
                </a:solidFill>
                <a:ea typeface="仿宋_GB2312"/>
              </a:rPr>
              <a:t>50</a:t>
            </a:r>
            <a:r>
              <a:rPr lang="zh-CN" altLang="en-US" b="0">
                <a:solidFill>
                  <a:srgbClr val="000000"/>
                </a:solidFill>
                <a:ea typeface="仿宋_GB2312"/>
              </a:rPr>
              <a:t>），回车或右键确定，便生成切槽刀具轨迹，如图</a:t>
            </a:r>
            <a:r>
              <a:rPr lang="en-US" altLang="zh-CN" b="0">
                <a:solidFill>
                  <a:srgbClr val="000000"/>
                </a:solidFill>
                <a:ea typeface="仿宋_GB2312"/>
              </a:rPr>
              <a:t>5.2.12</a:t>
            </a:r>
            <a:r>
              <a:rPr lang="zh-CN" altLang="en-US" b="0">
                <a:solidFill>
                  <a:srgbClr val="000000"/>
                </a:solidFill>
                <a:ea typeface="仿宋_GB2312"/>
              </a:rPr>
              <a:t>所示。生成切槽刀具轨迹后进行仿真校验。</a:t>
            </a:r>
            <a:endParaRPr lang="zh-CN" altLang="en-US" b="0">
              <a:solidFill>
                <a:srgbClr val="000000"/>
              </a:solidFill>
              <a:ea typeface="仿宋_GB2312"/>
            </a:endParaRPr>
          </a:p>
        </p:txBody>
      </p:sp>
      <p:pic>
        <p:nvPicPr>
          <p:cNvPr id="32770" name="图片 186" descr="030"/>
          <p:cNvPicPr>
            <a:picLocks noChangeAspect="1" noChangeArrowheads="1"/>
          </p:cNvPicPr>
          <p:nvPr/>
        </p:nvPicPr>
        <p:blipFill>
          <a:blip r:embed="rId1"/>
          <a:srcRect/>
          <a:stretch>
            <a:fillRect/>
          </a:stretch>
        </p:blipFill>
        <p:spPr bwMode="auto">
          <a:xfrm>
            <a:off x="2700338" y="2360613"/>
            <a:ext cx="4392612" cy="2081212"/>
          </a:xfrm>
          <a:prstGeom prst="rect">
            <a:avLst/>
          </a:prstGeom>
          <a:noFill/>
          <a:ln w="9525">
            <a:noFill/>
            <a:miter lim="800000"/>
            <a:headEnd/>
            <a:tailEnd/>
          </a:ln>
        </p:spPr>
      </p:pic>
      <p:sp>
        <p:nvSpPr>
          <p:cNvPr id="32771" name="文本框 233"/>
          <p:cNvSpPr txBox="1">
            <a:spLocks noChangeArrowheads="1"/>
          </p:cNvSpPr>
          <p:nvPr/>
        </p:nvSpPr>
        <p:spPr bwMode="auto">
          <a:xfrm>
            <a:off x="3419475" y="4437063"/>
            <a:ext cx="2286000"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5.2.12  </a:t>
            </a:r>
            <a:r>
              <a:rPr lang="zh-CN" altLang="en-US" sz="1200" b="0">
                <a:solidFill>
                  <a:srgbClr val="000000"/>
                </a:solidFill>
                <a:latin typeface="Times New Roman" panose="02020603050405020304" pitchFamily="18" charset="0"/>
              </a:rPr>
              <a:t>切槽</a:t>
            </a:r>
            <a:r>
              <a:rPr lang="zh-CN" altLang="en-US" sz="1200" b="0">
                <a:solidFill>
                  <a:srgbClr val="000000"/>
                </a:solidFill>
                <a:latin typeface="宋体" panose="02010600030101010101" pitchFamily="2" charset="-122"/>
              </a:rPr>
              <a:t>刀具轨迹</a:t>
            </a:r>
            <a:endParaRPr lang="zh-CN" altLang="en-US" sz="1200">
              <a:solidFill>
                <a:srgbClr val="000000"/>
              </a:solidFill>
              <a:ea typeface="仿宋_GB231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15" name="Text Box 4"/>
          <p:cNvSpPr txBox="1">
            <a:spLocks noChangeArrowheads="1"/>
          </p:cNvSpPr>
          <p:nvPr/>
        </p:nvSpPr>
        <p:spPr bwMode="auto">
          <a:xfrm>
            <a:off x="539750" y="765175"/>
            <a:ext cx="8135938" cy="2728913"/>
          </a:xfrm>
          <a:prstGeom prst="rect">
            <a:avLst/>
          </a:prstGeom>
          <a:noFill/>
          <a:ln w="9525">
            <a:noFill/>
            <a:miter lim="800000"/>
          </a:ln>
        </p:spPr>
        <p:txBody>
          <a:bodyPr>
            <a:spAutoFit/>
          </a:bodyPr>
          <a:lstStyle/>
          <a:p>
            <a:r>
              <a:rPr lang="zh-CN" altLang="en-US" i="1">
                <a:solidFill>
                  <a:srgbClr val="FF0066"/>
                </a:solidFill>
                <a:ea typeface="仿宋_GB2312"/>
              </a:rPr>
              <a:t>车螺纹</a:t>
            </a:r>
            <a:endParaRPr lang="zh-CN" altLang="en-US" i="1">
              <a:solidFill>
                <a:srgbClr val="FF0066"/>
              </a:solidFill>
              <a:ea typeface="仿宋_GB2312"/>
            </a:endParaRPr>
          </a:p>
          <a:p>
            <a:r>
              <a:rPr lang="zh-CN" altLang="en-US" b="0">
                <a:solidFill>
                  <a:srgbClr val="000000"/>
                </a:solidFill>
                <a:ea typeface="仿宋_GB2312"/>
              </a:rPr>
              <a:t>       打开模型图</a:t>
            </a:r>
            <a:r>
              <a:rPr lang="en-US" altLang="zh-CN" b="0">
                <a:solidFill>
                  <a:srgbClr val="000000"/>
                </a:solidFill>
                <a:ea typeface="仿宋_GB2312"/>
              </a:rPr>
              <a:t>5.2.2</a:t>
            </a:r>
            <a:r>
              <a:rPr lang="en-US" altLang="zh-CN" b="0" i="1">
                <a:solidFill>
                  <a:srgbClr val="000000"/>
                </a:solidFill>
                <a:ea typeface="仿宋_GB2312"/>
              </a:rPr>
              <a:t>c</a:t>
            </a:r>
            <a:r>
              <a:rPr lang="zh-CN" altLang="en-US" b="0">
                <a:solidFill>
                  <a:srgbClr val="000000"/>
                </a:solidFill>
                <a:ea typeface="仿宋_GB2312"/>
              </a:rPr>
              <a:t>进行操作。</a:t>
            </a:r>
            <a:endParaRPr lang="zh-CN" altLang="en-US" b="0">
              <a:solidFill>
                <a:srgbClr val="000000"/>
              </a:solidFill>
              <a:ea typeface="仿宋_GB2312"/>
            </a:endParaRPr>
          </a:p>
          <a:p>
            <a:r>
              <a:rPr lang="zh-CN" altLang="en-US">
                <a:solidFill>
                  <a:srgbClr val="3333FF"/>
                </a:solidFill>
                <a:ea typeface="仿宋_GB2312"/>
              </a:rPr>
              <a:t>♦确定螺纹参数</a:t>
            </a:r>
            <a:endParaRPr lang="zh-CN" altLang="en-US">
              <a:solidFill>
                <a:srgbClr val="3333FF"/>
              </a:solidFill>
              <a:ea typeface="仿宋_GB2312"/>
            </a:endParaRPr>
          </a:p>
          <a:p>
            <a:r>
              <a:rPr lang="zh-CN" altLang="en-US" b="0">
                <a:solidFill>
                  <a:srgbClr val="000000"/>
                </a:solidFill>
                <a:ea typeface="仿宋_GB2312"/>
              </a:rPr>
              <a:t>       点击数控车功能工具栏上      图标，系统提示拾取螺纹起始点和终点，当拾取后，系统弹出螺纹参数表要求设置。对该表中各项参数的设置说明如下：</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b="0">
                <a:solidFill>
                  <a:srgbClr val="000000"/>
                </a:solidFill>
                <a:ea typeface="仿宋_GB2312"/>
              </a:rPr>
              <a:t>螺纹参数  </a:t>
            </a:r>
            <a:endParaRPr lang="zh-CN" altLang="en-US" b="0">
              <a:solidFill>
                <a:srgbClr val="000000"/>
              </a:solidFill>
              <a:ea typeface="仿宋_GB2312"/>
            </a:endParaRPr>
          </a:p>
          <a:p>
            <a:r>
              <a:rPr lang="zh-CN" altLang="en-US" b="0">
                <a:solidFill>
                  <a:srgbClr val="000000"/>
                </a:solidFill>
                <a:ea typeface="仿宋_GB2312"/>
              </a:rPr>
              <a:t>       螺纹参数中的起点终点坐标由模型图中拾取。螺纹起始点（切削起点）与螺纹应有一个    切入长度，螺纹终点（切削终点）亦应有一个    的退尾长度，</a:t>
            </a:r>
            <a:endParaRPr lang="zh-CN" altLang="en-US" b="0">
              <a:solidFill>
                <a:srgbClr val="000000"/>
              </a:solidFill>
              <a:ea typeface="仿宋_GB2312"/>
            </a:endParaRPr>
          </a:p>
          <a:p>
            <a:r>
              <a:rPr lang="zh-CN" altLang="en-US" b="0">
                <a:solidFill>
                  <a:srgbClr val="000000"/>
                </a:solidFill>
                <a:ea typeface="仿宋_GB2312"/>
              </a:rPr>
              <a:t>如图</a:t>
            </a:r>
            <a:r>
              <a:rPr lang="en-US" altLang="zh-CN" b="0">
                <a:solidFill>
                  <a:srgbClr val="000000"/>
                </a:solidFill>
                <a:ea typeface="仿宋_GB2312"/>
              </a:rPr>
              <a:t>5.2.13</a:t>
            </a:r>
            <a:r>
              <a:rPr lang="zh-CN" altLang="en-US" b="0">
                <a:solidFill>
                  <a:srgbClr val="000000"/>
                </a:solidFill>
                <a:ea typeface="仿宋_GB2312"/>
              </a:rPr>
              <a:t>所示。一般    长度取</a:t>
            </a:r>
            <a:r>
              <a:rPr lang="en-US" altLang="zh-CN" b="0">
                <a:solidFill>
                  <a:srgbClr val="000000"/>
                </a:solidFill>
                <a:ea typeface="仿宋_GB2312"/>
              </a:rPr>
              <a:t>2</a:t>
            </a:r>
            <a:r>
              <a:rPr lang="zh-CN" altLang="en-US" b="0">
                <a:solidFill>
                  <a:srgbClr val="000000"/>
                </a:solidFill>
                <a:ea typeface="仿宋_GB2312"/>
              </a:rPr>
              <a:t>～</a:t>
            </a:r>
            <a:r>
              <a:rPr lang="en-US" altLang="zh-CN" b="0">
                <a:solidFill>
                  <a:srgbClr val="000000"/>
                </a:solidFill>
                <a:ea typeface="仿宋_GB2312"/>
              </a:rPr>
              <a:t>3</a:t>
            </a:r>
            <a:r>
              <a:rPr lang="en-US" altLang="zh-CN" b="0" i="1">
                <a:solidFill>
                  <a:srgbClr val="000000"/>
                </a:solidFill>
                <a:ea typeface="仿宋_GB2312"/>
              </a:rPr>
              <a:t>mm</a:t>
            </a:r>
            <a:r>
              <a:rPr lang="zh-CN" altLang="en-US" b="0">
                <a:solidFill>
                  <a:srgbClr val="000000"/>
                </a:solidFill>
                <a:ea typeface="仿宋_GB2312"/>
              </a:rPr>
              <a:t>，    长度取（</a:t>
            </a:r>
            <a:r>
              <a:rPr lang="en-US" altLang="zh-CN" b="0">
                <a:solidFill>
                  <a:srgbClr val="000000"/>
                </a:solidFill>
                <a:ea typeface="仿宋_GB2312"/>
              </a:rPr>
              <a:t>0.5</a:t>
            </a:r>
            <a:r>
              <a:rPr lang="zh-CN" altLang="en-US" b="0">
                <a:solidFill>
                  <a:srgbClr val="000000"/>
                </a:solidFill>
                <a:ea typeface="仿宋_GB2312"/>
              </a:rPr>
              <a:t>～</a:t>
            </a:r>
            <a:r>
              <a:rPr lang="en-US" altLang="zh-CN" b="0">
                <a:solidFill>
                  <a:srgbClr val="000000"/>
                </a:solidFill>
                <a:ea typeface="仿宋_GB2312"/>
              </a:rPr>
              <a:t>1</a:t>
            </a:r>
            <a:r>
              <a:rPr lang="zh-CN" altLang="en-US" b="0">
                <a:solidFill>
                  <a:srgbClr val="000000"/>
                </a:solidFill>
                <a:ea typeface="仿宋_GB2312"/>
              </a:rPr>
              <a:t>）</a:t>
            </a:r>
            <a:r>
              <a:rPr lang="en-US" altLang="zh-CN" b="0" i="1">
                <a:solidFill>
                  <a:srgbClr val="000000"/>
                </a:solidFill>
                <a:ea typeface="仿宋_GB2312"/>
              </a:rPr>
              <a:t>P</a:t>
            </a:r>
            <a:r>
              <a:rPr lang="zh-CN" altLang="en-US" b="0">
                <a:solidFill>
                  <a:srgbClr val="000000"/>
                </a:solidFill>
                <a:ea typeface="仿宋_GB2312"/>
              </a:rPr>
              <a:t>（</a:t>
            </a:r>
            <a:r>
              <a:rPr lang="en-US" altLang="zh-CN" b="0" i="1">
                <a:solidFill>
                  <a:srgbClr val="000000"/>
                </a:solidFill>
                <a:ea typeface="仿宋_GB2312"/>
              </a:rPr>
              <a:t>P</a:t>
            </a:r>
            <a:r>
              <a:rPr lang="zh-CN" altLang="en-US" b="0">
                <a:solidFill>
                  <a:srgbClr val="000000"/>
                </a:solidFill>
                <a:ea typeface="仿宋_GB2312"/>
              </a:rPr>
              <a:t>－螺距）。</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p:txBody>
      </p:sp>
      <p:pic>
        <p:nvPicPr>
          <p:cNvPr id="179216" name="图片 234" descr="048"/>
          <p:cNvPicPr>
            <a:picLocks noChangeAspect="1" noChangeArrowheads="1"/>
          </p:cNvPicPr>
          <p:nvPr/>
        </p:nvPicPr>
        <p:blipFill>
          <a:blip r:embed="rId1"/>
          <a:srcRect/>
          <a:stretch>
            <a:fillRect/>
          </a:stretch>
        </p:blipFill>
        <p:spPr bwMode="auto">
          <a:xfrm>
            <a:off x="3132138" y="3573463"/>
            <a:ext cx="2590800" cy="1957387"/>
          </a:xfrm>
          <a:prstGeom prst="rect">
            <a:avLst/>
          </a:prstGeom>
          <a:noFill/>
          <a:ln w="9525">
            <a:noFill/>
            <a:miter lim="800000"/>
            <a:headEnd/>
            <a:tailEnd/>
          </a:ln>
        </p:spPr>
      </p:pic>
      <p:pic>
        <p:nvPicPr>
          <p:cNvPr id="179217" name="图片 187" descr="044"/>
          <p:cNvPicPr>
            <a:picLocks noChangeAspect="1" noChangeArrowheads="1"/>
          </p:cNvPicPr>
          <p:nvPr/>
        </p:nvPicPr>
        <p:blipFill>
          <a:blip r:embed="rId2"/>
          <a:srcRect/>
          <a:stretch>
            <a:fillRect/>
          </a:stretch>
        </p:blipFill>
        <p:spPr bwMode="auto">
          <a:xfrm>
            <a:off x="3635375" y="1628775"/>
            <a:ext cx="360363" cy="257175"/>
          </a:xfrm>
          <a:prstGeom prst="rect">
            <a:avLst/>
          </a:prstGeom>
          <a:noFill/>
          <a:ln w="9525">
            <a:noFill/>
            <a:miter lim="800000"/>
            <a:headEnd/>
            <a:tailEnd/>
          </a:ln>
        </p:spPr>
      </p:pic>
      <p:sp>
        <p:nvSpPr>
          <p:cNvPr id="179218" name="Rectangle 9"/>
          <p:cNvSpPr>
            <a:spLocks noChangeArrowheads="1"/>
          </p:cNvSpPr>
          <p:nvPr/>
        </p:nvSpPr>
        <p:spPr bwMode="auto">
          <a:xfrm>
            <a:off x="0" y="0"/>
            <a:ext cx="9144000" cy="0"/>
          </a:xfrm>
          <a:prstGeom prst="rect">
            <a:avLst/>
          </a:prstGeom>
          <a:noFill/>
          <a:ln w="9525">
            <a:noFill/>
            <a:miter lim="800000"/>
          </a:ln>
        </p:spPr>
        <p:txBody>
          <a:bodyPr wrap="none" anchor="ctr">
            <a:spAutoFit/>
          </a:bodyPr>
          <a:lstStyle/>
          <a:p>
            <a:endParaRPr lang="zh-CN" altLang="en-US">
              <a:ea typeface="仿宋_GB2312"/>
            </a:endParaRPr>
          </a:p>
        </p:txBody>
      </p:sp>
      <p:graphicFrame>
        <p:nvGraphicFramePr>
          <p:cNvPr id="179208" name="对象 188"/>
          <p:cNvGraphicFramePr>
            <a:graphicFrameLocks noChangeAspect="1"/>
          </p:cNvGraphicFramePr>
          <p:nvPr/>
        </p:nvGraphicFramePr>
        <p:xfrm>
          <a:off x="2051050" y="2781300"/>
          <a:ext cx="207963" cy="287338"/>
        </p:xfrm>
        <a:graphic>
          <a:graphicData uri="http://schemas.openxmlformats.org/presentationml/2006/ole">
            <mc:AlternateContent xmlns:mc="http://schemas.openxmlformats.org/markup-compatibility/2006">
              <mc:Choice xmlns:v="urn:schemas-microsoft-com:vml" Requires="v">
                <p:oleObj spid="_x0000_s1025" name="公式" r:id="rId3" imgW="3962400" imgH="5181600" progId="Equation.3">
                  <p:embed/>
                </p:oleObj>
              </mc:Choice>
              <mc:Fallback>
                <p:oleObj name="公式" r:id="rId3" imgW="3962400" imgH="5181600" progId="Equation.3">
                  <p:embed/>
                  <p:pic>
                    <p:nvPicPr>
                      <p:cNvPr id="0" name="对象 188"/>
                      <p:cNvPicPr>
                        <a:picLocks noChangeAspect="1"/>
                      </p:cNvPicPr>
                      <p:nvPr/>
                    </p:nvPicPr>
                    <p:blipFill>
                      <a:blip r:embed="rId4"/>
                      <a:stretch>
                        <a:fillRect/>
                      </a:stretch>
                    </p:blipFill>
                    <p:spPr>
                      <a:xfrm>
                        <a:off x="2051050" y="2781300"/>
                        <a:ext cx="207963" cy="287338"/>
                      </a:xfrm>
                      <a:prstGeom prst="rect">
                        <a:avLst/>
                      </a:prstGeom>
                      <a:noFill/>
                      <a:ln w="9525">
                        <a:noFill/>
                      </a:ln>
                    </p:spPr>
                  </p:pic>
                </p:oleObj>
              </mc:Fallback>
            </mc:AlternateContent>
          </a:graphicData>
        </a:graphic>
      </p:graphicFrame>
      <p:sp>
        <p:nvSpPr>
          <p:cNvPr id="179219" name="Rectangle 11"/>
          <p:cNvSpPr>
            <a:spLocks noChangeArrowheads="1"/>
          </p:cNvSpPr>
          <p:nvPr/>
        </p:nvSpPr>
        <p:spPr bwMode="auto">
          <a:xfrm>
            <a:off x="0" y="0"/>
            <a:ext cx="9144000" cy="0"/>
          </a:xfrm>
          <a:prstGeom prst="rect">
            <a:avLst/>
          </a:prstGeom>
          <a:noFill/>
          <a:ln w="9525">
            <a:noFill/>
            <a:miter lim="800000"/>
          </a:ln>
        </p:spPr>
        <p:txBody>
          <a:bodyPr wrap="none" anchor="ctr">
            <a:spAutoFit/>
          </a:bodyPr>
          <a:lstStyle/>
          <a:p>
            <a:endParaRPr lang="zh-CN" altLang="en-US">
              <a:ea typeface="仿宋_GB2312"/>
            </a:endParaRPr>
          </a:p>
        </p:txBody>
      </p:sp>
      <p:graphicFrame>
        <p:nvGraphicFramePr>
          <p:cNvPr id="179210" name="对象 189"/>
          <p:cNvGraphicFramePr>
            <a:graphicFrameLocks noChangeAspect="1"/>
          </p:cNvGraphicFramePr>
          <p:nvPr/>
        </p:nvGraphicFramePr>
        <p:xfrm>
          <a:off x="6804025" y="2781300"/>
          <a:ext cx="239713" cy="288925"/>
        </p:xfrm>
        <a:graphic>
          <a:graphicData uri="http://schemas.openxmlformats.org/presentationml/2006/ole">
            <mc:AlternateContent xmlns:mc="http://schemas.openxmlformats.org/markup-compatibility/2006">
              <mc:Choice xmlns:v="urn:schemas-microsoft-com:vml" Requires="v">
                <p:oleObj spid="_x0000_s1026" name="公式" r:id="rId5" imgW="4267200" imgH="5181600" progId="Equation.3">
                  <p:embed/>
                </p:oleObj>
              </mc:Choice>
              <mc:Fallback>
                <p:oleObj name="公式" r:id="rId5" imgW="4267200" imgH="5181600" progId="Equation.3">
                  <p:embed/>
                  <p:pic>
                    <p:nvPicPr>
                      <p:cNvPr id="0" name="对象 189"/>
                      <p:cNvPicPr>
                        <a:picLocks noChangeAspect="1"/>
                      </p:cNvPicPr>
                      <p:nvPr/>
                    </p:nvPicPr>
                    <p:blipFill>
                      <a:blip r:embed="rId6"/>
                      <a:stretch>
                        <a:fillRect/>
                      </a:stretch>
                    </p:blipFill>
                    <p:spPr>
                      <a:xfrm>
                        <a:off x="6804025" y="2781300"/>
                        <a:ext cx="239713" cy="288925"/>
                      </a:xfrm>
                      <a:prstGeom prst="rect">
                        <a:avLst/>
                      </a:prstGeom>
                      <a:noFill/>
                      <a:ln w="9525">
                        <a:noFill/>
                      </a:ln>
                    </p:spPr>
                  </p:pic>
                </p:oleObj>
              </mc:Fallback>
            </mc:AlternateContent>
          </a:graphicData>
        </a:graphic>
      </p:graphicFrame>
      <p:graphicFrame>
        <p:nvGraphicFramePr>
          <p:cNvPr id="179212" name="Object 12"/>
          <p:cNvGraphicFramePr>
            <a:graphicFrameLocks noGrp="1" noChangeAspect="1"/>
          </p:cNvGraphicFramePr>
          <p:nvPr>
            <p:ph sz="half" idx="1"/>
          </p:nvPr>
        </p:nvGraphicFramePr>
        <p:xfrm>
          <a:off x="2916238" y="3068638"/>
          <a:ext cx="220662" cy="288925"/>
        </p:xfrm>
        <a:graphic>
          <a:graphicData uri="http://schemas.openxmlformats.org/presentationml/2006/ole">
            <mc:AlternateContent xmlns:mc="http://schemas.openxmlformats.org/markup-compatibility/2006">
              <mc:Choice xmlns:v="urn:schemas-microsoft-com:vml" Requires="v">
                <p:oleObj spid="_x0000_s1027" name="公式" r:id="rId7" imgW="3962400" imgH="5181600" progId="Equation.3">
                  <p:embed/>
                </p:oleObj>
              </mc:Choice>
              <mc:Fallback>
                <p:oleObj name="公式" r:id="rId7" imgW="3962400" imgH="5181600" progId="Equation.3">
                  <p:embed/>
                  <p:pic>
                    <p:nvPicPr>
                      <p:cNvPr id="0" name="图片 1026"/>
                      <p:cNvPicPr>
                        <a:picLocks noGrp="1" noChangeAspect="1"/>
                      </p:cNvPicPr>
                      <p:nvPr/>
                    </p:nvPicPr>
                    <p:blipFill>
                      <a:blip r:embed="rId4"/>
                      <a:stretch>
                        <a:fillRect/>
                      </a:stretch>
                    </p:blipFill>
                    <p:spPr>
                      <a:xfrm>
                        <a:off x="2916238" y="3068638"/>
                        <a:ext cx="220662" cy="288925"/>
                      </a:xfrm>
                      <a:prstGeom prst="rect">
                        <a:avLst/>
                      </a:prstGeom>
                      <a:noFill/>
                      <a:ln w="9525">
                        <a:noFill/>
                      </a:ln>
                    </p:spPr>
                  </p:pic>
                </p:oleObj>
              </mc:Fallback>
            </mc:AlternateContent>
          </a:graphicData>
        </a:graphic>
      </p:graphicFrame>
      <p:graphicFrame>
        <p:nvGraphicFramePr>
          <p:cNvPr id="179214" name="Object 14"/>
          <p:cNvGraphicFramePr>
            <a:graphicFrameLocks noGrp="1" noChangeAspect="1"/>
          </p:cNvGraphicFramePr>
          <p:nvPr>
            <p:ph sz="half" idx="2"/>
          </p:nvPr>
        </p:nvGraphicFramePr>
        <p:xfrm>
          <a:off x="4932363" y="3068638"/>
          <a:ext cx="238125" cy="288925"/>
        </p:xfrm>
        <a:graphic>
          <a:graphicData uri="http://schemas.openxmlformats.org/presentationml/2006/ole">
            <mc:AlternateContent xmlns:mc="http://schemas.openxmlformats.org/markup-compatibility/2006">
              <mc:Choice xmlns:v="urn:schemas-microsoft-com:vml" Requires="v">
                <p:oleObj spid="_x0000_s1028" name="公式" r:id="rId8" imgW="4267200" imgH="5181600" progId="Equation.3">
                  <p:embed/>
                </p:oleObj>
              </mc:Choice>
              <mc:Fallback>
                <p:oleObj name="公式" r:id="rId8" imgW="4267200" imgH="5181600" progId="Equation.3">
                  <p:embed/>
                  <p:pic>
                    <p:nvPicPr>
                      <p:cNvPr id="0" name="图片 1027"/>
                      <p:cNvPicPr>
                        <a:picLocks noGrp="1" noChangeAspect="1"/>
                      </p:cNvPicPr>
                      <p:nvPr/>
                    </p:nvPicPr>
                    <p:blipFill>
                      <a:blip r:embed="rId6"/>
                      <a:stretch>
                        <a:fillRect/>
                      </a:stretch>
                    </p:blipFill>
                    <p:spPr>
                      <a:xfrm>
                        <a:off x="4932363" y="3068638"/>
                        <a:ext cx="238125" cy="288925"/>
                      </a:xfrm>
                      <a:prstGeom prst="rect">
                        <a:avLst/>
                      </a:prstGeom>
                      <a:noFill/>
                      <a:ln w="9525">
                        <a:noFill/>
                      </a:ln>
                    </p:spPr>
                  </p:pic>
                </p:oleObj>
              </mc:Fallback>
            </mc:AlternateContent>
          </a:graphicData>
        </a:graphic>
      </p:graphicFrame>
      <p:sp>
        <p:nvSpPr>
          <p:cNvPr id="179220" name="Text Box 17"/>
          <p:cNvSpPr txBox="1">
            <a:spLocks noChangeArrowheads="1"/>
          </p:cNvSpPr>
          <p:nvPr/>
        </p:nvSpPr>
        <p:spPr bwMode="auto">
          <a:xfrm>
            <a:off x="3132138" y="5589588"/>
            <a:ext cx="2374900" cy="274637"/>
          </a:xfrm>
          <a:prstGeom prst="rect">
            <a:avLst/>
          </a:prstGeom>
          <a:noFill/>
          <a:ln w="9525">
            <a:noFill/>
            <a:miter lim="800000"/>
          </a:ln>
        </p:spPr>
        <p:txBody>
          <a:bodyPr>
            <a:spAutoFit/>
          </a:bodyPr>
          <a:lstStyle/>
          <a:p>
            <a:pP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5.2.13  </a:t>
            </a:r>
            <a:r>
              <a:rPr lang="zh-CN" altLang="en-US" sz="1200" b="0">
                <a:solidFill>
                  <a:srgbClr val="000000"/>
                </a:solidFill>
                <a:latin typeface="宋体" panose="02010600030101010101" pitchFamily="2" charset="-122"/>
              </a:rPr>
              <a:t>螺纹切削起点与终点</a:t>
            </a:r>
            <a:r>
              <a:rPr lang="zh-CN" altLang="en-US" sz="1200" b="0">
                <a:latin typeface="宋体" panose="02010600030101010101" pitchFamily="2" charset="-122"/>
              </a:rPr>
              <a:t> </a:t>
            </a:r>
            <a:endParaRPr lang="zh-CN" altLang="en-US" sz="1200" b="0">
              <a:latin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ext Box 4"/>
          <p:cNvSpPr txBox="1">
            <a:spLocks noChangeArrowheads="1"/>
          </p:cNvSpPr>
          <p:nvPr/>
        </p:nvSpPr>
        <p:spPr bwMode="auto">
          <a:xfrm>
            <a:off x="684213" y="692150"/>
            <a:ext cx="7561262" cy="1739900"/>
          </a:xfrm>
          <a:prstGeom prst="rect">
            <a:avLst/>
          </a:prstGeom>
          <a:noFill/>
          <a:ln w="9525">
            <a:noFill/>
            <a:miter lim="800000"/>
          </a:ln>
        </p:spPr>
        <p:txBody>
          <a:bodyPr>
            <a:spAutoFit/>
          </a:bodyPr>
          <a:lstStyle/>
          <a:p>
            <a:r>
              <a:rPr lang="zh-CN" altLang="en-US" b="0">
                <a:solidFill>
                  <a:srgbClr val="000000"/>
                </a:solidFill>
                <a:ea typeface="仿宋_GB2312"/>
              </a:rPr>
              <a:t>       螺纹牙高，头数，节距均根据螺纹具体尺寸给出。螺纹参数的具体设置如图</a:t>
            </a:r>
            <a:r>
              <a:rPr lang="en-US" altLang="zh-CN" b="0">
                <a:solidFill>
                  <a:srgbClr val="000000"/>
                </a:solidFill>
                <a:ea typeface="仿宋_GB2312"/>
              </a:rPr>
              <a:t>5.2.14</a:t>
            </a:r>
            <a:r>
              <a:rPr lang="zh-CN" altLang="en-US" b="0">
                <a:solidFill>
                  <a:srgbClr val="000000"/>
                </a:solidFill>
                <a:ea typeface="仿宋_GB2312"/>
              </a:rPr>
              <a:t>所示。</a:t>
            </a:r>
            <a:endParaRPr lang="zh-CN" altLang="en-US" b="0">
              <a:solidFill>
                <a:srgbClr val="000000"/>
              </a:solidFill>
              <a:ea typeface="仿宋_GB2312"/>
            </a:endParaRPr>
          </a:p>
          <a:p>
            <a:r>
              <a:rPr lang="zh-CN" altLang="en-US">
                <a:solidFill>
                  <a:srgbClr val="000000"/>
                </a:solidFill>
                <a:ea typeface="仿宋_GB2312"/>
              </a:rPr>
              <a:t>螺纹加工参数</a:t>
            </a:r>
            <a:endParaRPr lang="zh-CN" altLang="en-US">
              <a:solidFill>
                <a:srgbClr val="000000"/>
              </a:solidFill>
              <a:ea typeface="仿宋_GB2312"/>
            </a:endParaRPr>
          </a:p>
          <a:p>
            <a:r>
              <a:rPr lang="zh-CN" altLang="en-US" b="0">
                <a:solidFill>
                  <a:srgbClr val="000000"/>
                </a:solidFill>
                <a:ea typeface="仿宋_GB2312"/>
              </a:rPr>
              <a:t>      当螺纹一次性车成时，加工工艺应选取粗加工</a:t>
            </a:r>
            <a:r>
              <a:rPr lang="en-US" altLang="zh-CN" b="0">
                <a:solidFill>
                  <a:srgbClr val="000000"/>
                </a:solidFill>
                <a:ea typeface="仿宋_GB2312"/>
              </a:rPr>
              <a:t>+</a:t>
            </a:r>
            <a:r>
              <a:rPr lang="zh-CN" altLang="en-US" b="0">
                <a:solidFill>
                  <a:srgbClr val="000000"/>
                </a:solidFill>
                <a:ea typeface="仿宋_GB2312"/>
              </a:rPr>
              <a:t>精加工方式。粗加工深度</a:t>
            </a:r>
            <a:r>
              <a:rPr lang="en-US" altLang="zh-CN" b="0">
                <a:solidFill>
                  <a:srgbClr val="000000"/>
                </a:solidFill>
                <a:ea typeface="仿宋_GB2312"/>
              </a:rPr>
              <a:t>+</a:t>
            </a:r>
            <a:r>
              <a:rPr lang="zh-CN" altLang="en-US" b="0">
                <a:solidFill>
                  <a:srgbClr val="000000"/>
                </a:solidFill>
                <a:ea typeface="仿宋_GB2312"/>
              </a:rPr>
              <a:t>精加工深度＝螺纹牙高，其中，精加工深度不应大于</a:t>
            </a:r>
            <a:r>
              <a:rPr lang="en-US" altLang="zh-CN" b="0">
                <a:solidFill>
                  <a:srgbClr val="000000"/>
                </a:solidFill>
                <a:ea typeface="仿宋_GB2312"/>
              </a:rPr>
              <a:t>0.2</a:t>
            </a:r>
            <a:r>
              <a:rPr lang="en-US" altLang="zh-CN" b="0" i="1">
                <a:solidFill>
                  <a:srgbClr val="000000"/>
                </a:solidFill>
                <a:ea typeface="仿宋_GB2312"/>
              </a:rPr>
              <a:t> mm</a:t>
            </a:r>
            <a:r>
              <a:rPr lang="zh-CN" altLang="en-US" b="0">
                <a:solidFill>
                  <a:srgbClr val="000000"/>
                </a:solidFill>
                <a:ea typeface="仿宋_GB2312"/>
              </a:rPr>
              <a:t>。螺纹加工参数的具体设置如图</a:t>
            </a:r>
            <a:r>
              <a:rPr lang="en-US" altLang="zh-CN" b="0">
                <a:solidFill>
                  <a:srgbClr val="000000"/>
                </a:solidFill>
                <a:ea typeface="仿宋_GB2312"/>
              </a:rPr>
              <a:t>5.2.15</a:t>
            </a:r>
            <a:r>
              <a:rPr lang="zh-CN" altLang="en-US" b="0">
                <a:solidFill>
                  <a:srgbClr val="000000"/>
                </a:solidFill>
                <a:ea typeface="仿宋_GB2312"/>
              </a:rPr>
              <a:t>所示</a:t>
            </a:r>
            <a:r>
              <a:rPr lang="zh-CN" altLang="en-US" b="0">
                <a:ea typeface="仿宋_GB2312"/>
              </a:rPr>
              <a:t>。</a:t>
            </a:r>
            <a:endParaRPr lang="zh-CN" altLang="en-US" b="0">
              <a:ea typeface="仿宋_GB2312"/>
            </a:endParaRPr>
          </a:p>
        </p:txBody>
      </p:sp>
      <p:pic>
        <p:nvPicPr>
          <p:cNvPr id="180226" name="图片 192" descr="031"/>
          <p:cNvPicPr>
            <a:picLocks noChangeAspect="1" noChangeArrowheads="1"/>
          </p:cNvPicPr>
          <p:nvPr/>
        </p:nvPicPr>
        <p:blipFill>
          <a:blip r:embed="rId1"/>
          <a:srcRect/>
          <a:stretch>
            <a:fillRect/>
          </a:stretch>
        </p:blipFill>
        <p:spPr bwMode="auto">
          <a:xfrm>
            <a:off x="1331913" y="2492375"/>
            <a:ext cx="2730500" cy="3384550"/>
          </a:xfrm>
          <a:prstGeom prst="rect">
            <a:avLst/>
          </a:prstGeom>
          <a:noFill/>
          <a:ln w="9525">
            <a:noFill/>
            <a:miter lim="800000"/>
            <a:headEnd/>
            <a:tailEnd/>
          </a:ln>
        </p:spPr>
      </p:pic>
      <p:pic>
        <p:nvPicPr>
          <p:cNvPr id="180227" name="图片 193" descr="033"/>
          <p:cNvPicPr>
            <a:picLocks noChangeAspect="1" noChangeArrowheads="1"/>
          </p:cNvPicPr>
          <p:nvPr/>
        </p:nvPicPr>
        <p:blipFill>
          <a:blip r:embed="rId2"/>
          <a:srcRect/>
          <a:stretch>
            <a:fillRect/>
          </a:stretch>
        </p:blipFill>
        <p:spPr bwMode="auto">
          <a:xfrm>
            <a:off x="4932363" y="2492375"/>
            <a:ext cx="2711450" cy="3311525"/>
          </a:xfrm>
          <a:prstGeom prst="rect">
            <a:avLst/>
          </a:prstGeom>
          <a:noFill/>
          <a:ln w="9525">
            <a:noFill/>
            <a:miter lim="800000"/>
            <a:headEnd/>
            <a:tailEnd/>
          </a:ln>
        </p:spPr>
      </p:pic>
      <p:sp>
        <p:nvSpPr>
          <p:cNvPr id="180228" name="Text Box 7"/>
          <p:cNvSpPr txBox="1">
            <a:spLocks noChangeArrowheads="1"/>
          </p:cNvSpPr>
          <p:nvPr/>
        </p:nvSpPr>
        <p:spPr bwMode="auto">
          <a:xfrm>
            <a:off x="1403350" y="5876925"/>
            <a:ext cx="2376488"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5.2.14  </a:t>
            </a:r>
            <a:r>
              <a:rPr lang="zh-CN" altLang="en-US" sz="1200" b="0">
                <a:solidFill>
                  <a:srgbClr val="000000"/>
                </a:solidFill>
                <a:latin typeface="宋体" panose="02010600030101010101" pitchFamily="2" charset="-122"/>
              </a:rPr>
              <a:t>螺纹参数设置</a:t>
            </a:r>
            <a:endParaRPr lang="zh-CN" altLang="en-US" sz="1200" b="0">
              <a:solidFill>
                <a:srgbClr val="000000"/>
              </a:solidFill>
              <a:latin typeface="宋体" panose="02010600030101010101" pitchFamily="2" charset="-122"/>
            </a:endParaRPr>
          </a:p>
        </p:txBody>
      </p:sp>
      <p:sp>
        <p:nvSpPr>
          <p:cNvPr id="180229" name="Text Box 8"/>
          <p:cNvSpPr txBox="1">
            <a:spLocks noChangeArrowheads="1"/>
          </p:cNvSpPr>
          <p:nvPr/>
        </p:nvSpPr>
        <p:spPr bwMode="auto">
          <a:xfrm>
            <a:off x="5076825" y="5805488"/>
            <a:ext cx="2376488" cy="274637"/>
          </a:xfrm>
          <a:prstGeom prst="rect">
            <a:avLst/>
          </a:prstGeom>
          <a:noFill/>
          <a:ln w="9525">
            <a:noFill/>
            <a:miter lim="800000"/>
          </a:ln>
        </p:spPr>
        <p:txBody>
          <a:bodyPr>
            <a:spAutoFit/>
          </a:bodyPr>
          <a:lstStyle/>
          <a:p>
            <a:pPr algn="ctr">
              <a:spcBef>
                <a:spcPct val="50000"/>
              </a:spcBef>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5.2.15 </a:t>
            </a:r>
            <a:r>
              <a:rPr lang="zh-CN" altLang="en-US" sz="1200" b="0">
                <a:solidFill>
                  <a:srgbClr val="000000"/>
                </a:solidFill>
                <a:latin typeface="宋体" panose="02010600030101010101" pitchFamily="2" charset="-122"/>
              </a:rPr>
              <a:t>螺纹加工参数设置</a:t>
            </a:r>
            <a:endParaRPr lang="zh-CN" altLang="en-US" sz="1200" b="0">
              <a:solidFill>
                <a:srgbClr val="000000"/>
              </a:solidFill>
              <a:latin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ext Box 4"/>
          <p:cNvSpPr txBox="1">
            <a:spLocks noChangeArrowheads="1"/>
          </p:cNvSpPr>
          <p:nvPr/>
        </p:nvSpPr>
        <p:spPr bwMode="auto">
          <a:xfrm>
            <a:off x="684213" y="765175"/>
            <a:ext cx="7920037" cy="1739900"/>
          </a:xfrm>
          <a:prstGeom prst="rect">
            <a:avLst/>
          </a:prstGeom>
          <a:noFill/>
          <a:ln w="9525">
            <a:noFill/>
            <a:miter lim="800000"/>
          </a:ln>
        </p:spPr>
        <p:txBody>
          <a:bodyPr>
            <a:spAutoFit/>
          </a:bodyPr>
          <a:lstStyle/>
          <a:p>
            <a:r>
              <a:rPr lang="zh-CN" altLang="en-US">
                <a:solidFill>
                  <a:srgbClr val="000000"/>
                </a:solidFill>
                <a:ea typeface="仿宋_GB2312"/>
              </a:rPr>
              <a:t>进退刀方式</a:t>
            </a:r>
            <a:endParaRPr lang="zh-CN" altLang="en-US">
              <a:solidFill>
                <a:srgbClr val="000000"/>
              </a:solidFill>
              <a:ea typeface="仿宋_GB2312"/>
            </a:endParaRPr>
          </a:p>
          <a:p>
            <a:r>
              <a:rPr lang="zh-CN" altLang="en-US" b="0">
                <a:solidFill>
                  <a:srgbClr val="000000"/>
                </a:solidFill>
                <a:ea typeface="仿宋_GB2312"/>
              </a:rPr>
              <a:t>       进刀采用垂直或矢量方式均可；有退刀槽时的退刀采用垂直方式，无退刀槽时的退刀采用矢量方式。进退刀方式的具体设置如图</a:t>
            </a:r>
            <a:r>
              <a:rPr lang="en-US" altLang="zh-CN" b="0">
                <a:solidFill>
                  <a:srgbClr val="000000"/>
                </a:solidFill>
                <a:ea typeface="仿宋_GB2312"/>
              </a:rPr>
              <a:t>5.2.16</a:t>
            </a:r>
            <a:r>
              <a:rPr lang="zh-CN" altLang="en-US" b="0">
                <a:solidFill>
                  <a:srgbClr val="000000"/>
                </a:solidFill>
                <a:ea typeface="仿宋_GB2312"/>
              </a:rPr>
              <a:t>所示。</a:t>
            </a:r>
            <a:endParaRPr lang="zh-CN" altLang="en-US" b="0">
              <a:solidFill>
                <a:srgbClr val="000000"/>
              </a:solidFill>
              <a:ea typeface="仿宋_GB2312"/>
            </a:endParaRPr>
          </a:p>
          <a:p>
            <a:r>
              <a:rPr lang="zh-CN" altLang="en-US">
                <a:solidFill>
                  <a:srgbClr val="000000"/>
                </a:solidFill>
                <a:ea typeface="仿宋_GB2312"/>
              </a:rPr>
              <a:t>切削用量</a:t>
            </a:r>
            <a:endParaRPr lang="zh-CN" altLang="en-US">
              <a:solidFill>
                <a:srgbClr val="000000"/>
              </a:solidFill>
              <a:ea typeface="仿宋_GB2312"/>
            </a:endParaRPr>
          </a:p>
          <a:p>
            <a:r>
              <a:rPr lang="zh-CN" altLang="en-US" b="0">
                <a:solidFill>
                  <a:srgbClr val="000000"/>
                </a:solidFill>
                <a:ea typeface="仿宋_GB2312"/>
              </a:rPr>
              <a:t>       车螺纹时，主轴转速的选择：当螺距大时取高些，螺纹小时取低些。进刀量按实际螺距给出。切削用量的具体设置如图</a:t>
            </a:r>
            <a:r>
              <a:rPr lang="en-US" altLang="zh-CN" b="0">
                <a:solidFill>
                  <a:srgbClr val="000000"/>
                </a:solidFill>
                <a:ea typeface="仿宋_GB2312"/>
              </a:rPr>
              <a:t>5.2.17</a:t>
            </a:r>
            <a:r>
              <a:rPr lang="zh-CN" altLang="en-US" b="0">
                <a:solidFill>
                  <a:srgbClr val="000000"/>
                </a:solidFill>
                <a:ea typeface="仿宋_GB2312"/>
              </a:rPr>
              <a:t>所示。</a:t>
            </a:r>
            <a:endParaRPr lang="zh-CN" altLang="en-US" b="0">
              <a:solidFill>
                <a:srgbClr val="000000"/>
              </a:solidFill>
              <a:ea typeface="仿宋_GB2312"/>
            </a:endParaRPr>
          </a:p>
        </p:txBody>
      </p:sp>
      <p:pic>
        <p:nvPicPr>
          <p:cNvPr id="181250" name="图片 194" descr="036"/>
          <p:cNvPicPr>
            <a:picLocks noChangeAspect="1" noChangeArrowheads="1"/>
          </p:cNvPicPr>
          <p:nvPr/>
        </p:nvPicPr>
        <p:blipFill>
          <a:blip r:embed="rId1"/>
          <a:srcRect/>
          <a:stretch>
            <a:fillRect/>
          </a:stretch>
        </p:blipFill>
        <p:spPr bwMode="auto">
          <a:xfrm>
            <a:off x="1258888" y="2565400"/>
            <a:ext cx="2544762" cy="3240088"/>
          </a:xfrm>
          <a:prstGeom prst="rect">
            <a:avLst/>
          </a:prstGeom>
          <a:noFill/>
          <a:ln w="9525">
            <a:noFill/>
            <a:miter lim="800000"/>
            <a:headEnd/>
            <a:tailEnd/>
          </a:ln>
        </p:spPr>
      </p:pic>
      <p:pic>
        <p:nvPicPr>
          <p:cNvPr id="181251" name="图片 235" descr="049"/>
          <p:cNvPicPr>
            <a:picLocks noChangeAspect="1" noChangeArrowheads="1"/>
          </p:cNvPicPr>
          <p:nvPr/>
        </p:nvPicPr>
        <p:blipFill>
          <a:blip r:embed="rId2"/>
          <a:srcRect/>
          <a:stretch>
            <a:fillRect/>
          </a:stretch>
        </p:blipFill>
        <p:spPr bwMode="auto">
          <a:xfrm>
            <a:off x="4643438" y="2565400"/>
            <a:ext cx="2525712" cy="3240088"/>
          </a:xfrm>
          <a:prstGeom prst="rect">
            <a:avLst/>
          </a:prstGeom>
          <a:noFill/>
          <a:ln w="9525">
            <a:noFill/>
            <a:miter lim="800000"/>
            <a:headEnd/>
            <a:tailEnd/>
          </a:ln>
        </p:spPr>
      </p:pic>
      <p:sp>
        <p:nvSpPr>
          <p:cNvPr id="181252" name="Text Box 7"/>
          <p:cNvSpPr txBox="1">
            <a:spLocks noChangeArrowheads="1"/>
          </p:cNvSpPr>
          <p:nvPr/>
        </p:nvSpPr>
        <p:spPr bwMode="auto">
          <a:xfrm>
            <a:off x="4716463" y="5876925"/>
            <a:ext cx="2376487"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ea typeface="仿宋_GB2312"/>
              </a:rPr>
              <a:t>图</a:t>
            </a:r>
            <a:r>
              <a:rPr lang="en-US" altLang="zh-CN" sz="1200" b="0">
                <a:solidFill>
                  <a:srgbClr val="000000"/>
                </a:solidFill>
                <a:ea typeface="仿宋_GB2312"/>
              </a:rPr>
              <a:t>5.2.17  </a:t>
            </a:r>
            <a:r>
              <a:rPr lang="zh-CN" altLang="en-US" sz="1200" b="0">
                <a:solidFill>
                  <a:srgbClr val="000000"/>
                </a:solidFill>
                <a:ea typeface="仿宋_GB2312"/>
              </a:rPr>
              <a:t>螺纹切削用量设置</a:t>
            </a:r>
            <a:r>
              <a:rPr lang="zh-CN" altLang="en-US" sz="1200">
                <a:solidFill>
                  <a:srgbClr val="000000"/>
                </a:solidFill>
                <a:ea typeface="仿宋_GB2312"/>
              </a:rPr>
              <a:t> </a:t>
            </a:r>
            <a:endParaRPr lang="zh-CN" altLang="en-US" sz="1200">
              <a:solidFill>
                <a:srgbClr val="000000"/>
              </a:solidFill>
              <a:ea typeface="仿宋_GB2312"/>
            </a:endParaRPr>
          </a:p>
        </p:txBody>
      </p:sp>
      <p:sp>
        <p:nvSpPr>
          <p:cNvPr id="181253" name="Text Box 8"/>
          <p:cNvSpPr txBox="1">
            <a:spLocks noChangeArrowheads="1"/>
          </p:cNvSpPr>
          <p:nvPr/>
        </p:nvSpPr>
        <p:spPr bwMode="auto">
          <a:xfrm>
            <a:off x="1331913" y="5805488"/>
            <a:ext cx="2376487" cy="366712"/>
          </a:xfrm>
          <a:prstGeom prst="rect">
            <a:avLst/>
          </a:prstGeom>
          <a:noFill/>
          <a:ln w="9525">
            <a:noFill/>
            <a:miter lim="800000"/>
          </a:ln>
        </p:spPr>
        <p:txBody>
          <a:bodyPr>
            <a:spAutoFit/>
          </a:bodyPr>
          <a:lstStyle/>
          <a:p>
            <a:pPr algn="ctr">
              <a:spcBef>
                <a:spcPct val="50000"/>
              </a:spcBef>
            </a:pPr>
            <a:r>
              <a:rPr lang="zh-CN" altLang="en-US" sz="1200" b="0">
                <a:solidFill>
                  <a:srgbClr val="000000"/>
                </a:solidFill>
                <a:ea typeface="仿宋_GB2312"/>
              </a:rPr>
              <a:t>图</a:t>
            </a:r>
            <a:r>
              <a:rPr lang="en-US" altLang="zh-CN" sz="1200" b="0">
                <a:solidFill>
                  <a:srgbClr val="000000"/>
                </a:solidFill>
                <a:ea typeface="仿宋_GB2312"/>
              </a:rPr>
              <a:t>5.2.16  </a:t>
            </a:r>
            <a:r>
              <a:rPr lang="zh-CN" altLang="en-US" sz="1200" b="0">
                <a:solidFill>
                  <a:srgbClr val="000000"/>
                </a:solidFill>
                <a:ea typeface="仿宋_GB2312"/>
              </a:rPr>
              <a:t>螺纹进退刀方式设置</a:t>
            </a:r>
            <a:r>
              <a:rPr lang="zh-CN" altLang="en-US">
                <a:ea typeface="仿宋_GB2312"/>
              </a:rPr>
              <a:t> </a:t>
            </a:r>
            <a:endParaRPr lang="zh-CN" altLang="en-US">
              <a:ea typeface="仿宋_GB231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ext Box 4"/>
          <p:cNvSpPr txBox="1">
            <a:spLocks noChangeArrowheads="1"/>
          </p:cNvSpPr>
          <p:nvPr/>
        </p:nvSpPr>
        <p:spPr bwMode="auto">
          <a:xfrm>
            <a:off x="684213" y="765175"/>
            <a:ext cx="7777162" cy="1465263"/>
          </a:xfrm>
          <a:prstGeom prst="rect">
            <a:avLst/>
          </a:prstGeom>
          <a:noFill/>
          <a:ln w="9525">
            <a:noFill/>
            <a:miter lim="800000"/>
          </a:ln>
        </p:spPr>
        <p:txBody>
          <a:bodyPr>
            <a:spAutoFit/>
          </a:bodyPr>
          <a:lstStyle/>
          <a:p>
            <a:r>
              <a:rPr lang="zh-CN" altLang="en-US">
                <a:solidFill>
                  <a:srgbClr val="000000"/>
                </a:solidFill>
                <a:ea typeface="仿宋_GB2312"/>
              </a:rPr>
              <a:t>螺纹车刀</a:t>
            </a:r>
            <a:endParaRPr lang="zh-CN" altLang="en-US">
              <a:solidFill>
                <a:srgbClr val="000000"/>
              </a:solidFill>
              <a:ea typeface="仿宋_GB2312"/>
            </a:endParaRPr>
          </a:p>
          <a:p>
            <a:r>
              <a:rPr lang="zh-CN" altLang="en-US">
                <a:solidFill>
                  <a:srgbClr val="000000"/>
                </a:solidFill>
                <a:ea typeface="仿宋_GB2312"/>
              </a:rPr>
              <a:t>       </a:t>
            </a:r>
            <a:r>
              <a:rPr lang="zh-CN" altLang="en-US" b="0">
                <a:solidFill>
                  <a:srgbClr val="000000"/>
                </a:solidFill>
                <a:ea typeface="仿宋_GB2312"/>
              </a:rPr>
              <a:t>螺纹刀具种类根据具体加工的螺纹</a:t>
            </a:r>
            <a:endParaRPr lang="zh-CN" altLang="en-US" b="0">
              <a:solidFill>
                <a:srgbClr val="000000"/>
              </a:solidFill>
              <a:ea typeface="仿宋_GB2312"/>
            </a:endParaRPr>
          </a:p>
          <a:p>
            <a:r>
              <a:rPr lang="zh-CN" altLang="en-US" b="0">
                <a:solidFill>
                  <a:srgbClr val="000000"/>
                </a:solidFill>
                <a:ea typeface="仿宋_GB2312"/>
              </a:rPr>
              <a:t>类型确定。螺纹刀具角度指螺纹刀尖角，</a:t>
            </a:r>
            <a:endParaRPr lang="zh-CN" altLang="en-US" b="0">
              <a:solidFill>
                <a:srgbClr val="000000"/>
              </a:solidFill>
              <a:ea typeface="仿宋_GB2312"/>
            </a:endParaRPr>
          </a:p>
          <a:p>
            <a:r>
              <a:rPr lang="zh-CN" altLang="en-US" b="0">
                <a:solidFill>
                  <a:srgbClr val="000000"/>
                </a:solidFill>
                <a:ea typeface="仿宋_GB2312"/>
              </a:rPr>
              <a:t>等于牙型角。螺纹车刀设为</a:t>
            </a:r>
            <a:r>
              <a:rPr lang="en-US" altLang="zh-CN" b="0">
                <a:solidFill>
                  <a:srgbClr val="000000"/>
                </a:solidFill>
                <a:ea typeface="仿宋_GB2312"/>
              </a:rPr>
              <a:t>4</a:t>
            </a:r>
            <a:r>
              <a:rPr lang="zh-CN" altLang="en-US" b="0">
                <a:solidFill>
                  <a:srgbClr val="000000"/>
                </a:solidFill>
                <a:ea typeface="仿宋_GB2312"/>
              </a:rPr>
              <a:t>号刀</a:t>
            </a:r>
            <a:r>
              <a:rPr lang="en-US" altLang="zh-CN" b="0">
                <a:solidFill>
                  <a:srgbClr val="000000"/>
                </a:solidFill>
                <a:ea typeface="仿宋_GB2312"/>
              </a:rPr>
              <a:t>4</a:t>
            </a:r>
            <a:r>
              <a:rPr lang="zh-CN" altLang="en-US" b="0">
                <a:solidFill>
                  <a:srgbClr val="000000"/>
                </a:solidFill>
                <a:ea typeface="仿宋_GB2312"/>
              </a:rPr>
              <a:t>号刀</a:t>
            </a:r>
            <a:endParaRPr lang="zh-CN" altLang="en-US" b="0">
              <a:solidFill>
                <a:srgbClr val="000000"/>
              </a:solidFill>
              <a:ea typeface="仿宋_GB2312"/>
            </a:endParaRPr>
          </a:p>
          <a:p>
            <a:r>
              <a:rPr lang="zh-CN" altLang="en-US" b="0">
                <a:solidFill>
                  <a:srgbClr val="000000"/>
                </a:solidFill>
                <a:ea typeface="仿宋_GB2312"/>
              </a:rPr>
              <a:t>补，具体设置如图</a:t>
            </a:r>
            <a:r>
              <a:rPr lang="en-US" altLang="zh-CN" b="0">
                <a:solidFill>
                  <a:srgbClr val="000000"/>
                </a:solidFill>
                <a:ea typeface="仿宋_GB2312"/>
              </a:rPr>
              <a:t>5.2.18</a:t>
            </a:r>
            <a:r>
              <a:rPr lang="zh-CN" altLang="en-US" b="0">
                <a:solidFill>
                  <a:srgbClr val="000000"/>
                </a:solidFill>
                <a:ea typeface="仿宋_GB2312"/>
              </a:rPr>
              <a:t>所示。</a:t>
            </a:r>
            <a:endParaRPr lang="zh-CN" altLang="en-US">
              <a:ea typeface="仿宋_GB2312"/>
            </a:endParaRPr>
          </a:p>
        </p:txBody>
      </p:sp>
      <p:pic>
        <p:nvPicPr>
          <p:cNvPr id="182274" name="图片 195" descr="034"/>
          <p:cNvPicPr>
            <a:picLocks noChangeAspect="1" noChangeArrowheads="1"/>
          </p:cNvPicPr>
          <p:nvPr/>
        </p:nvPicPr>
        <p:blipFill>
          <a:blip r:embed="rId1"/>
          <a:srcRect/>
          <a:stretch>
            <a:fillRect/>
          </a:stretch>
        </p:blipFill>
        <p:spPr bwMode="auto">
          <a:xfrm>
            <a:off x="5508625" y="1125538"/>
            <a:ext cx="2709863" cy="3313112"/>
          </a:xfrm>
          <a:prstGeom prst="rect">
            <a:avLst/>
          </a:prstGeom>
          <a:noFill/>
          <a:ln w="9525">
            <a:noFill/>
            <a:miter lim="800000"/>
            <a:headEnd/>
            <a:tailEnd/>
          </a:ln>
        </p:spPr>
      </p:pic>
      <p:sp>
        <p:nvSpPr>
          <p:cNvPr id="182275" name="Text Box 6"/>
          <p:cNvSpPr txBox="1">
            <a:spLocks noChangeArrowheads="1"/>
          </p:cNvSpPr>
          <p:nvPr/>
        </p:nvSpPr>
        <p:spPr bwMode="auto">
          <a:xfrm>
            <a:off x="5724525" y="4508500"/>
            <a:ext cx="2376488"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ea typeface="仿宋_GB2312"/>
              </a:rPr>
              <a:t>图</a:t>
            </a:r>
            <a:r>
              <a:rPr lang="en-US" altLang="zh-CN" sz="1200" b="0">
                <a:solidFill>
                  <a:srgbClr val="000000"/>
                </a:solidFill>
                <a:ea typeface="仿宋_GB2312"/>
              </a:rPr>
              <a:t>5.2.18 </a:t>
            </a:r>
            <a:r>
              <a:rPr lang="zh-CN" altLang="en-US" sz="1200" b="0">
                <a:solidFill>
                  <a:srgbClr val="000000"/>
                </a:solidFill>
                <a:ea typeface="仿宋_GB2312"/>
              </a:rPr>
              <a:t>螺纹车刀参数设置</a:t>
            </a:r>
            <a:endParaRPr lang="zh-CN" altLang="en-US" sz="1200" b="0">
              <a:solidFill>
                <a:srgbClr val="000000"/>
              </a:solidFill>
              <a:ea typeface="仿宋_GB2312"/>
            </a:endParaRPr>
          </a:p>
        </p:txBody>
      </p:sp>
      <p:sp>
        <p:nvSpPr>
          <p:cNvPr id="182276" name="Text Box 7"/>
          <p:cNvSpPr txBox="1">
            <a:spLocks noChangeArrowheads="1"/>
          </p:cNvSpPr>
          <p:nvPr/>
        </p:nvSpPr>
        <p:spPr bwMode="auto">
          <a:xfrm>
            <a:off x="684213" y="2349500"/>
            <a:ext cx="4608512" cy="1739900"/>
          </a:xfrm>
          <a:prstGeom prst="rect">
            <a:avLst/>
          </a:prstGeom>
          <a:noFill/>
          <a:ln w="9525">
            <a:noFill/>
            <a:miter lim="800000"/>
          </a:ln>
        </p:spPr>
        <p:txBody>
          <a:bodyPr>
            <a:spAutoFit/>
          </a:bodyPr>
          <a:lstStyle/>
          <a:p>
            <a:r>
              <a:rPr lang="zh-CN" altLang="en-US">
                <a:solidFill>
                  <a:srgbClr val="3333FF"/>
                </a:solidFill>
                <a:ea typeface="仿宋_GB2312"/>
              </a:rPr>
              <a:t>♦生成螺纹刀具轨迹</a:t>
            </a:r>
            <a:endParaRPr lang="zh-CN" altLang="en-US">
              <a:solidFill>
                <a:srgbClr val="3333FF"/>
              </a:solidFill>
              <a:ea typeface="仿宋_GB2312"/>
            </a:endParaRPr>
          </a:p>
          <a:p>
            <a:r>
              <a:rPr lang="zh-CN" altLang="en-US" b="0">
                <a:solidFill>
                  <a:srgbClr val="000000"/>
                </a:solidFill>
                <a:ea typeface="仿宋_GB2312"/>
              </a:rPr>
              <a:t>       对螺纹参数表中的各项参数设置完</a:t>
            </a:r>
            <a:endParaRPr lang="zh-CN" altLang="en-US" b="0">
              <a:solidFill>
                <a:srgbClr val="000000"/>
              </a:solidFill>
              <a:ea typeface="仿宋_GB2312"/>
            </a:endParaRPr>
          </a:p>
          <a:p>
            <a:r>
              <a:rPr lang="zh-CN" altLang="en-US" b="0">
                <a:solidFill>
                  <a:srgbClr val="000000"/>
                </a:solidFill>
                <a:ea typeface="仿宋_GB2312"/>
              </a:rPr>
              <a:t>毕，点“ 确定 ”，系统提示输入进退刀点</a:t>
            </a:r>
            <a:endParaRPr lang="zh-CN" altLang="en-US" b="0">
              <a:solidFill>
                <a:srgbClr val="000000"/>
              </a:solidFill>
              <a:ea typeface="仿宋_GB2312"/>
            </a:endParaRPr>
          </a:p>
          <a:p>
            <a:r>
              <a:rPr lang="zh-CN" altLang="en-US" b="0">
                <a:solidFill>
                  <a:srgbClr val="000000"/>
                </a:solidFill>
                <a:ea typeface="仿宋_GB2312"/>
              </a:rPr>
              <a:t>坐标，例如输入（</a:t>
            </a:r>
            <a:r>
              <a:rPr lang="en-US" altLang="zh-CN" b="0">
                <a:solidFill>
                  <a:srgbClr val="000000"/>
                </a:solidFill>
                <a:ea typeface="仿宋_GB2312"/>
              </a:rPr>
              <a:t>40</a:t>
            </a:r>
            <a:r>
              <a:rPr lang="zh-CN" altLang="en-US" b="0">
                <a:solidFill>
                  <a:srgbClr val="000000"/>
                </a:solidFill>
                <a:ea typeface="仿宋_GB2312"/>
              </a:rPr>
              <a:t>，</a:t>
            </a:r>
            <a:r>
              <a:rPr lang="en-US" altLang="zh-CN" b="0">
                <a:solidFill>
                  <a:srgbClr val="000000"/>
                </a:solidFill>
                <a:ea typeface="仿宋_GB2312"/>
              </a:rPr>
              <a:t>50</a:t>
            </a:r>
            <a:r>
              <a:rPr lang="zh-CN" altLang="en-US" b="0">
                <a:solidFill>
                  <a:srgbClr val="000000"/>
                </a:solidFill>
                <a:ea typeface="仿宋_GB2312"/>
              </a:rPr>
              <a:t>），回车或右</a:t>
            </a:r>
            <a:endParaRPr lang="zh-CN" altLang="en-US" b="0">
              <a:solidFill>
                <a:srgbClr val="000000"/>
              </a:solidFill>
              <a:ea typeface="仿宋_GB2312"/>
            </a:endParaRPr>
          </a:p>
          <a:p>
            <a:r>
              <a:rPr lang="zh-CN" altLang="en-US" b="0">
                <a:solidFill>
                  <a:srgbClr val="000000"/>
                </a:solidFill>
                <a:ea typeface="仿宋_GB2312"/>
              </a:rPr>
              <a:t>键确定后，便生成螺纹刀具轨迹，如图</a:t>
            </a:r>
            <a:endParaRPr lang="zh-CN" altLang="en-US" b="0">
              <a:solidFill>
                <a:srgbClr val="000000"/>
              </a:solidFill>
              <a:ea typeface="仿宋_GB2312"/>
            </a:endParaRPr>
          </a:p>
          <a:p>
            <a:r>
              <a:rPr lang="en-US" altLang="zh-CN" b="0">
                <a:solidFill>
                  <a:srgbClr val="000000"/>
                </a:solidFill>
                <a:ea typeface="仿宋_GB2312"/>
              </a:rPr>
              <a:t>5.2.19</a:t>
            </a:r>
            <a:r>
              <a:rPr lang="zh-CN" altLang="en-US" b="0">
                <a:solidFill>
                  <a:srgbClr val="000000"/>
                </a:solidFill>
                <a:ea typeface="仿宋_GB2312"/>
              </a:rPr>
              <a:t>所示。</a:t>
            </a:r>
            <a:r>
              <a:rPr lang="zh-CN" altLang="en-US">
                <a:ea typeface="仿宋_GB2312"/>
              </a:rPr>
              <a:t> </a:t>
            </a:r>
            <a:endParaRPr lang="zh-CN" altLang="en-US">
              <a:ea typeface="仿宋_GB2312"/>
            </a:endParaRPr>
          </a:p>
        </p:txBody>
      </p:sp>
      <p:pic>
        <p:nvPicPr>
          <p:cNvPr id="182277" name="图片 237" descr="037"/>
          <p:cNvPicPr>
            <a:picLocks noChangeAspect="1" noChangeArrowheads="1"/>
          </p:cNvPicPr>
          <p:nvPr/>
        </p:nvPicPr>
        <p:blipFill>
          <a:blip r:embed="rId2"/>
          <a:srcRect/>
          <a:stretch>
            <a:fillRect/>
          </a:stretch>
        </p:blipFill>
        <p:spPr bwMode="auto">
          <a:xfrm>
            <a:off x="2051050" y="4076700"/>
            <a:ext cx="3024188" cy="1882775"/>
          </a:xfrm>
          <a:prstGeom prst="rect">
            <a:avLst/>
          </a:prstGeom>
          <a:noFill/>
          <a:ln w="9525">
            <a:noFill/>
            <a:miter lim="800000"/>
            <a:headEnd/>
            <a:tailEnd/>
          </a:ln>
        </p:spPr>
      </p:pic>
      <p:sp>
        <p:nvSpPr>
          <p:cNvPr id="182278" name="Text Box 9"/>
          <p:cNvSpPr txBox="1">
            <a:spLocks noChangeArrowheads="1"/>
          </p:cNvSpPr>
          <p:nvPr/>
        </p:nvSpPr>
        <p:spPr bwMode="auto">
          <a:xfrm>
            <a:off x="2339975" y="5949950"/>
            <a:ext cx="2376488"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ea typeface="仿宋_GB2312"/>
              </a:rPr>
              <a:t>图</a:t>
            </a:r>
            <a:r>
              <a:rPr lang="en-US" altLang="zh-CN" sz="1200" b="0">
                <a:solidFill>
                  <a:srgbClr val="000000"/>
                </a:solidFill>
                <a:ea typeface="仿宋_GB2312"/>
              </a:rPr>
              <a:t>5.2.19  </a:t>
            </a:r>
            <a:r>
              <a:rPr lang="zh-CN" altLang="en-US" sz="1200" b="0">
                <a:solidFill>
                  <a:srgbClr val="000000"/>
                </a:solidFill>
                <a:ea typeface="仿宋_GB2312"/>
              </a:rPr>
              <a:t>螺纹刀具轨迹</a:t>
            </a:r>
            <a:endParaRPr lang="zh-CN" altLang="en-US" sz="1200" b="0">
              <a:solidFill>
                <a:srgbClr val="000000"/>
              </a:solidFill>
              <a:ea typeface="仿宋_GB231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3"/>
          <p:cNvSpPr>
            <a:spLocks noChangeArrowheads="1"/>
          </p:cNvSpPr>
          <p:nvPr/>
        </p:nvSpPr>
        <p:spPr bwMode="auto">
          <a:xfrm>
            <a:off x="827088" y="836613"/>
            <a:ext cx="7632700" cy="2371725"/>
          </a:xfrm>
          <a:prstGeom prst="rect">
            <a:avLst/>
          </a:prstGeom>
          <a:noFill/>
          <a:ln w="9525">
            <a:noFill/>
            <a:miter lim="800000"/>
          </a:ln>
        </p:spPr>
        <p:txBody>
          <a:bodyPr>
            <a:spAutoFit/>
          </a:bodyPr>
          <a:lstStyle/>
          <a:p>
            <a:r>
              <a:rPr lang="en-US" altLang="zh-CN">
                <a:solidFill>
                  <a:srgbClr val="000000"/>
                </a:solidFill>
              </a:rPr>
              <a:t>【</a:t>
            </a:r>
            <a:r>
              <a:rPr lang="zh-CN" altLang="en-US">
                <a:solidFill>
                  <a:srgbClr val="000000"/>
                </a:solidFill>
              </a:rPr>
              <a:t>任务描述与分析</a:t>
            </a:r>
            <a:r>
              <a:rPr lang="en-US" altLang="zh-CN">
                <a:solidFill>
                  <a:srgbClr val="000000"/>
                </a:solidFill>
              </a:rPr>
              <a:t>】</a:t>
            </a:r>
            <a:endParaRPr lang="en-US" altLang="zh-CN">
              <a:solidFill>
                <a:srgbClr val="000000"/>
              </a:solidFill>
            </a:endParaRPr>
          </a:p>
          <a:p>
            <a:pPr>
              <a:lnSpc>
                <a:spcPct val="30000"/>
              </a:lnSpc>
            </a:pPr>
            <a:endParaRPr lang="zh-CN" altLang="en-US">
              <a:solidFill>
                <a:srgbClr val="000000"/>
              </a:solidFill>
            </a:endParaRPr>
          </a:p>
          <a:p>
            <a:r>
              <a:rPr lang="zh-CN" altLang="en-US" b="0">
                <a:solidFill>
                  <a:srgbClr val="000000"/>
                </a:solidFill>
                <a:latin typeface="仿宋_GB2312"/>
                <a:ea typeface="仿宋_GB2312"/>
              </a:rPr>
              <a:t>    </a:t>
            </a:r>
            <a:r>
              <a:rPr lang="en-US" altLang="zh-CN" b="0">
                <a:solidFill>
                  <a:srgbClr val="000000"/>
                </a:solidFill>
                <a:ea typeface="仿宋_GB2312"/>
              </a:rPr>
              <a:t>CAXA</a:t>
            </a:r>
            <a:r>
              <a:rPr lang="zh-CN" altLang="en-US" b="0">
                <a:solidFill>
                  <a:srgbClr val="000000"/>
                </a:solidFill>
                <a:ea typeface="仿宋_GB2312"/>
              </a:rPr>
              <a:t>数控车是一款由我国自主研发的、面向数控车床自动编程加工的</a:t>
            </a:r>
            <a:r>
              <a:rPr lang="en-US" altLang="zh-CN" b="0">
                <a:solidFill>
                  <a:srgbClr val="000000"/>
                </a:solidFill>
                <a:ea typeface="仿宋_GB2312"/>
              </a:rPr>
              <a:t>CAD/CAM</a:t>
            </a:r>
            <a:r>
              <a:rPr lang="zh-CN" altLang="en-US" b="0">
                <a:solidFill>
                  <a:srgbClr val="000000"/>
                </a:solidFill>
                <a:ea typeface="仿宋_GB2312"/>
              </a:rPr>
              <a:t>优秀软件，它具有强大的二维绘图功能和丰富的数据接口，可以完成复杂的工艺造型、刀具路径生成、后置代码生成和模拟仿真加工验证等任务。尤其是后置处理方式十分灵活，可以根据机床的实际情况修改配置参数来生成符合机床规范的加工代码。</a:t>
            </a:r>
            <a:endParaRPr lang="zh-CN" altLang="en-US" b="0">
              <a:solidFill>
                <a:srgbClr val="000000"/>
              </a:solidFill>
              <a:ea typeface="仿宋_GB2312"/>
            </a:endParaRPr>
          </a:p>
          <a:p>
            <a:r>
              <a:rPr lang="zh-CN" altLang="en-US" b="0">
                <a:solidFill>
                  <a:srgbClr val="000000"/>
                </a:solidFill>
                <a:ea typeface="仿宋_GB2312"/>
              </a:rPr>
              <a:t>       图</a:t>
            </a:r>
            <a:r>
              <a:rPr lang="en-US" altLang="zh-CN" b="0">
                <a:solidFill>
                  <a:srgbClr val="000000"/>
                </a:solidFill>
                <a:ea typeface="仿宋_GB2312"/>
              </a:rPr>
              <a:t>5.2.1</a:t>
            </a:r>
            <a:r>
              <a:rPr lang="zh-CN" altLang="en-US" b="0">
                <a:solidFill>
                  <a:srgbClr val="000000"/>
                </a:solidFill>
                <a:ea typeface="仿宋_GB2312"/>
              </a:rPr>
              <a:t>所示复杂零件加工为案例，进行</a:t>
            </a:r>
            <a:r>
              <a:rPr lang="en-US" altLang="zh-CN" b="0">
                <a:solidFill>
                  <a:srgbClr val="000000"/>
                </a:solidFill>
                <a:ea typeface="仿宋_GB2312"/>
              </a:rPr>
              <a:t>CAXA</a:t>
            </a:r>
            <a:r>
              <a:rPr lang="zh-CN" altLang="en-US" b="0">
                <a:solidFill>
                  <a:srgbClr val="000000"/>
                </a:solidFill>
                <a:ea typeface="仿宋_GB2312"/>
              </a:rPr>
              <a:t>数控车自动编程加工训练。材料为</a:t>
            </a:r>
            <a:r>
              <a:rPr lang="en-US" altLang="zh-CN" b="0">
                <a:solidFill>
                  <a:srgbClr val="000000"/>
                </a:solidFill>
                <a:ea typeface="仿宋_GB2312"/>
              </a:rPr>
              <a:t>45</a:t>
            </a:r>
            <a:r>
              <a:rPr lang="zh-CN" altLang="en-US" b="0">
                <a:solidFill>
                  <a:srgbClr val="000000"/>
                </a:solidFill>
                <a:ea typeface="仿宋_GB2312"/>
              </a:rPr>
              <a:t>钢，毛坯尺寸为 </a:t>
            </a:r>
            <a:r>
              <a:rPr lang="en-US" altLang="zh-CN" b="0">
                <a:solidFill>
                  <a:srgbClr val="000000"/>
                </a:solidFill>
                <a:ea typeface="仿宋_GB2312"/>
              </a:rPr>
              <a:t>45×110</a:t>
            </a:r>
            <a:r>
              <a:rPr lang="en-US" altLang="zh-CN" b="0" i="1">
                <a:solidFill>
                  <a:srgbClr val="000000"/>
                </a:solidFill>
                <a:ea typeface="仿宋_GB2312"/>
              </a:rPr>
              <a:t>mm</a:t>
            </a:r>
            <a:r>
              <a:rPr lang="zh-CN" altLang="en-US" b="0">
                <a:solidFill>
                  <a:srgbClr val="000000"/>
                </a:solidFill>
                <a:ea typeface="仿宋_GB2312"/>
              </a:rPr>
              <a:t>，单件加工。</a:t>
            </a:r>
            <a:endParaRPr lang="zh-CN" altLang="zh-CN">
              <a:solidFill>
                <a:srgbClr val="000000"/>
              </a:solidFill>
              <a:ea typeface="仿宋_GB2312"/>
            </a:endParaRPr>
          </a:p>
        </p:txBody>
      </p:sp>
      <p:sp>
        <p:nvSpPr>
          <p:cNvPr id="19458" name="矩形 4"/>
          <p:cNvSpPr>
            <a:spLocks noChangeArrowheads="1"/>
          </p:cNvSpPr>
          <p:nvPr/>
        </p:nvSpPr>
        <p:spPr bwMode="auto">
          <a:xfrm>
            <a:off x="3708400" y="5805488"/>
            <a:ext cx="1771650" cy="393700"/>
          </a:xfrm>
          <a:prstGeom prst="rect">
            <a:avLst/>
          </a:prstGeom>
          <a:noFill/>
          <a:ln w="9525">
            <a:noFill/>
            <a:miter lim="800000"/>
          </a:ln>
        </p:spPr>
        <p:txBody>
          <a:bodyPr wrap="none">
            <a:spAutoFit/>
          </a:bodyPr>
          <a:lstStyle/>
          <a:p>
            <a:pPr>
              <a:lnSpc>
                <a:spcPct val="110000"/>
              </a:lnSpc>
            </a:pP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5.2.1 </a:t>
            </a:r>
            <a:r>
              <a:rPr lang="zh-CN" altLang="en-US" sz="1200" b="0">
                <a:solidFill>
                  <a:srgbClr val="000000"/>
                </a:solidFill>
                <a:latin typeface="宋体" panose="02010600030101010101" pitchFamily="2" charset="-122"/>
              </a:rPr>
              <a:t>综合轴类零件</a:t>
            </a:r>
            <a:r>
              <a:rPr lang="zh-CN" altLang="en-US">
                <a:ea typeface="仿宋_GB2312"/>
              </a:rPr>
              <a:t> </a:t>
            </a:r>
            <a:endParaRPr lang="zh-CN" altLang="en-US">
              <a:ea typeface="仿宋_GB2312"/>
            </a:endParaRPr>
          </a:p>
        </p:txBody>
      </p:sp>
      <p:pic>
        <p:nvPicPr>
          <p:cNvPr id="19459" name="图片 188"/>
          <p:cNvPicPr>
            <a:picLocks noChangeAspect="1" noChangeArrowheads="1"/>
          </p:cNvPicPr>
          <p:nvPr/>
        </p:nvPicPr>
        <p:blipFill>
          <a:blip r:embed="rId1"/>
          <a:srcRect/>
          <a:stretch>
            <a:fillRect/>
          </a:stretch>
        </p:blipFill>
        <p:spPr bwMode="auto">
          <a:xfrm>
            <a:off x="1979613" y="3213100"/>
            <a:ext cx="4968875" cy="27051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Text Box 4"/>
          <p:cNvSpPr txBox="1">
            <a:spLocks noChangeArrowheads="1"/>
          </p:cNvSpPr>
          <p:nvPr/>
        </p:nvSpPr>
        <p:spPr bwMode="auto">
          <a:xfrm>
            <a:off x="755650" y="692150"/>
            <a:ext cx="7848600" cy="5200650"/>
          </a:xfrm>
          <a:prstGeom prst="rect">
            <a:avLst/>
          </a:prstGeom>
          <a:noFill/>
          <a:ln w="9525">
            <a:noFill/>
            <a:miter lim="800000"/>
          </a:ln>
        </p:spPr>
        <p:txBody>
          <a:bodyPr>
            <a:spAutoFit/>
          </a:bodyPr>
          <a:lstStyle/>
          <a:p>
            <a:r>
              <a:rPr lang="zh-CN" altLang="en-US" i="1">
                <a:solidFill>
                  <a:srgbClr val="FF0066"/>
                </a:solidFill>
                <a:ea typeface="仿宋_GB2312"/>
              </a:rPr>
              <a:t>内孔加工</a:t>
            </a:r>
            <a:endParaRPr lang="zh-CN" altLang="en-US" i="1">
              <a:solidFill>
                <a:srgbClr val="FF0066"/>
              </a:solidFill>
              <a:ea typeface="仿宋_GB2312"/>
            </a:endParaRPr>
          </a:p>
          <a:p>
            <a:r>
              <a:rPr lang="zh-CN" altLang="en-US" b="0">
                <a:ea typeface="仿宋_GB2312"/>
              </a:rPr>
              <a:t>       </a:t>
            </a:r>
            <a:r>
              <a:rPr lang="zh-CN" altLang="en-US" b="0">
                <a:solidFill>
                  <a:srgbClr val="000000"/>
                </a:solidFill>
                <a:ea typeface="仿宋_GB2312"/>
              </a:rPr>
              <a:t>打开模型图</a:t>
            </a:r>
            <a:r>
              <a:rPr lang="en-US" altLang="zh-CN" b="0">
                <a:solidFill>
                  <a:srgbClr val="000000"/>
                </a:solidFill>
                <a:ea typeface="仿宋_GB2312"/>
              </a:rPr>
              <a:t>5.2.2</a:t>
            </a:r>
            <a:r>
              <a:rPr lang="en-US" altLang="zh-CN" b="0" i="1">
                <a:solidFill>
                  <a:srgbClr val="000000"/>
                </a:solidFill>
                <a:ea typeface="仿宋_GB2312"/>
              </a:rPr>
              <a:t>d</a:t>
            </a:r>
            <a:r>
              <a:rPr lang="zh-CN" altLang="en-US" b="0">
                <a:solidFill>
                  <a:srgbClr val="000000"/>
                </a:solidFill>
                <a:ea typeface="仿宋_GB2312"/>
              </a:rPr>
              <a:t>进行操作。</a:t>
            </a:r>
            <a:r>
              <a:rPr lang="zh-CN" altLang="en-US">
                <a:solidFill>
                  <a:srgbClr val="000000"/>
                </a:solidFill>
                <a:ea typeface="仿宋_GB2312"/>
              </a:rPr>
              <a:t> </a:t>
            </a:r>
            <a:endParaRPr lang="zh-CN" altLang="en-US">
              <a:solidFill>
                <a:srgbClr val="000000"/>
              </a:solidFill>
              <a:ea typeface="仿宋_GB2312"/>
            </a:endParaRPr>
          </a:p>
          <a:p>
            <a:r>
              <a:rPr lang="zh-CN" altLang="en-US">
                <a:solidFill>
                  <a:srgbClr val="3333FF"/>
                </a:solidFill>
                <a:ea typeface="仿宋_GB2312"/>
              </a:rPr>
              <a:t>♦确定内孔粗车参数</a:t>
            </a:r>
            <a:endParaRPr lang="zh-CN" altLang="en-US">
              <a:solidFill>
                <a:srgbClr val="3333FF"/>
              </a:solidFill>
              <a:ea typeface="仿宋_GB2312"/>
            </a:endParaRPr>
          </a:p>
          <a:p>
            <a:r>
              <a:rPr lang="zh-CN" altLang="en-US" b="0">
                <a:ea typeface="仿宋_GB2312"/>
              </a:rPr>
              <a:t>       </a:t>
            </a:r>
            <a:r>
              <a:rPr lang="zh-CN" altLang="en-US" b="0">
                <a:solidFill>
                  <a:srgbClr val="000000"/>
                </a:solidFill>
                <a:ea typeface="仿宋_GB2312"/>
              </a:rPr>
              <a:t>点击数控车功能工具栏上      图标，在系统弹出“粗车参数表” 对话框上设置内孔粗车参数。</a:t>
            </a:r>
            <a:endParaRPr lang="zh-CN" altLang="en-US" b="0">
              <a:solidFill>
                <a:srgbClr val="000000"/>
              </a:solidFill>
              <a:ea typeface="仿宋_GB2312"/>
            </a:endParaRPr>
          </a:p>
          <a:p>
            <a:pPr>
              <a:lnSpc>
                <a:spcPct val="30000"/>
              </a:lnSpc>
            </a:pPr>
            <a:endParaRPr lang="zh-CN" altLang="en-US">
              <a:solidFill>
                <a:srgbClr val="000000"/>
              </a:solidFill>
              <a:ea typeface="仿宋_GB2312"/>
            </a:endParaRPr>
          </a:p>
          <a:p>
            <a:r>
              <a:rPr lang="zh-CN" altLang="en-US">
                <a:solidFill>
                  <a:srgbClr val="000000"/>
                </a:solidFill>
                <a:ea typeface="仿宋_GB2312"/>
              </a:rPr>
              <a:t>加工参数</a:t>
            </a:r>
            <a:r>
              <a:rPr lang="zh-CN" altLang="en-US" b="0">
                <a:solidFill>
                  <a:srgbClr val="000000"/>
                </a:solidFill>
                <a:ea typeface="仿宋_GB2312"/>
              </a:rPr>
              <a:t>：加工表</a:t>
            </a:r>
            <a:endParaRPr lang="zh-CN" altLang="en-US" b="0">
              <a:solidFill>
                <a:srgbClr val="000000"/>
              </a:solidFill>
              <a:ea typeface="仿宋_GB2312"/>
            </a:endParaRPr>
          </a:p>
          <a:p>
            <a:r>
              <a:rPr lang="zh-CN" altLang="en-US" b="0">
                <a:solidFill>
                  <a:srgbClr val="000000"/>
                </a:solidFill>
                <a:ea typeface="仿宋_GB2312"/>
              </a:rPr>
              <a:t>面类型选择内轮廓，</a:t>
            </a:r>
            <a:endParaRPr lang="zh-CN" altLang="en-US" b="0">
              <a:solidFill>
                <a:srgbClr val="000000"/>
              </a:solidFill>
              <a:ea typeface="仿宋_GB2312"/>
            </a:endParaRPr>
          </a:p>
          <a:p>
            <a:r>
              <a:rPr lang="zh-CN" altLang="en-US" b="0">
                <a:solidFill>
                  <a:srgbClr val="000000"/>
                </a:solidFill>
                <a:ea typeface="仿宋_GB2312"/>
              </a:rPr>
              <a:t>切削行距取</a:t>
            </a:r>
            <a:r>
              <a:rPr lang="en-US" altLang="zh-CN" b="0">
                <a:solidFill>
                  <a:srgbClr val="000000"/>
                </a:solidFill>
                <a:ea typeface="仿宋_GB2312"/>
              </a:rPr>
              <a:t>0.7</a:t>
            </a:r>
            <a:r>
              <a:rPr lang="zh-CN" altLang="en-US" b="0">
                <a:solidFill>
                  <a:srgbClr val="000000"/>
                </a:solidFill>
                <a:ea typeface="仿宋_GB2312"/>
              </a:rPr>
              <a:t>，干</a:t>
            </a:r>
            <a:endParaRPr lang="zh-CN" altLang="en-US" b="0">
              <a:solidFill>
                <a:srgbClr val="000000"/>
              </a:solidFill>
              <a:ea typeface="仿宋_GB2312"/>
            </a:endParaRPr>
          </a:p>
          <a:p>
            <a:r>
              <a:rPr lang="zh-CN" altLang="en-US" b="0">
                <a:solidFill>
                  <a:srgbClr val="000000"/>
                </a:solidFill>
                <a:ea typeface="仿宋_GB2312"/>
              </a:rPr>
              <a:t>涉后角取</a:t>
            </a:r>
            <a:r>
              <a:rPr lang="en-US" altLang="zh-CN" b="0">
                <a:solidFill>
                  <a:srgbClr val="000000"/>
                </a:solidFill>
                <a:ea typeface="仿宋_GB2312"/>
              </a:rPr>
              <a:t>7°( </a:t>
            </a:r>
            <a:r>
              <a:rPr lang="zh-CN" altLang="en-US" b="0">
                <a:solidFill>
                  <a:srgbClr val="000000"/>
                </a:solidFill>
                <a:ea typeface="仿宋_GB2312"/>
              </a:rPr>
              <a:t>因主</a:t>
            </a:r>
            <a:endParaRPr lang="zh-CN" altLang="en-US" b="0">
              <a:solidFill>
                <a:srgbClr val="000000"/>
              </a:solidFill>
              <a:ea typeface="仿宋_GB2312"/>
            </a:endParaRPr>
          </a:p>
          <a:p>
            <a:r>
              <a:rPr lang="zh-CN" altLang="en-US" b="0">
                <a:solidFill>
                  <a:srgbClr val="000000"/>
                </a:solidFill>
                <a:ea typeface="仿宋_GB2312"/>
              </a:rPr>
              <a:t>偏角</a:t>
            </a:r>
            <a:r>
              <a:rPr lang="en-US" altLang="zh-CN" b="0">
                <a:solidFill>
                  <a:srgbClr val="000000"/>
                </a:solidFill>
                <a:ea typeface="仿宋_GB2312"/>
              </a:rPr>
              <a:t>93°</a:t>
            </a:r>
            <a:r>
              <a:rPr lang="zh-CN" altLang="en-US" b="0">
                <a:solidFill>
                  <a:srgbClr val="000000"/>
                </a:solidFill>
                <a:ea typeface="仿宋_GB2312"/>
              </a:rPr>
              <a:t>、刀尖角</a:t>
            </a:r>
            <a:endParaRPr lang="zh-CN" altLang="en-US" b="0">
              <a:solidFill>
                <a:srgbClr val="000000"/>
              </a:solidFill>
              <a:ea typeface="仿宋_GB2312"/>
            </a:endParaRPr>
          </a:p>
          <a:p>
            <a:r>
              <a:rPr lang="en-US" altLang="zh-CN" b="0">
                <a:solidFill>
                  <a:srgbClr val="000000"/>
                </a:solidFill>
                <a:ea typeface="仿宋_GB2312"/>
              </a:rPr>
              <a:t>80°</a:t>
            </a:r>
            <a:r>
              <a:rPr lang="zh-CN" altLang="en-US" b="0">
                <a:solidFill>
                  <a:srgbClr val="000000"/>
                </a:solidFill>
                <a:ea typeface="仿宋_GB2312"/>
              </a:rPr>
              <a:t>、则干涉后角</a:t>
            </a:r>
            <a:endParaRPr lang="zh-CN" altLang="en-US" b="0">
              <a:solidFill>
                <a:srgbClr val="000000"/>
              </a:solidFill>
              <a:ea typeface="仿宋_GB2312"/>
            </a:endParaRPr>
          </a:p>
          <a:p>
            <a:r>
              <a:rPr lang="zh-CN" altLang="en-US" b="0">
                <a:solidFill>
                  <a:srgbClr val="000000"/>
                </a:solidFill>
                <a:ea typeface="仿宋_GB2312"/>
              </a:rPr>
              <a:t>即副偏角为</a:t>
            </a:r>
            <a:r>
              <a:rPr lang="en-US" altLang="zh-CN" b="0">
                <a:solidFill>
                  <a:srgbClr val="000000"/>
                </a:solidFill>
                <a:ea typeface="仿宋_GB2312"/>
              </a:rPr>
              <a:t>7°</a:t>
            </a:r>
            <a:r>
              <a:rPr lang="zh-CN" altLang="en-US" b="0">
                <a:solidFill>
                  <a:srgbClr val="000000"/>
                </a:solidFill>
                <a:ea typeface="仿宋_GB2312"/>
              </a:rPr>
              <a:t>），</a:t>
            </a:r>
            <a:endParaRPr lang="zh-CN" altLang="en-US" b="0">
              <a:solidFill>
                <a:srgbClr val="000000"/>
              </a:solidFill>
              <a:ea typeface="仿宋_GB2312"/>
            </a:endParaRPr>
          </a:p>
          <a:p>
            <a:r>
              <a:rPr lang="zh-CN" altLang="en-US" b="0">
                <a:solidFill>
                  <a:srgbClr val="000000"/>
                </a:solidFill>
                <a:ea typeface="仿宋_GB2312"/>
              </a:rPr>
              <a:t>留精车余量</a:t>
            </a:r>
            <a:r>
              <a:rPr lang="en-US" altLang="zh-CN" b="0">
                <a:solidFill>
                  <a:srgbClr val="000000"/>
                </a:solidFill>
                <a:ea typeface="仿宋_GB2312"/>
              </a:rPr>
              <a:t>0.3</a:t>
            </a:r>
            <a:r>
              <a:rPr lang="zh-CN" altLang="en-US" b="0">
                <a:solidFill>
                  <a:srgbClr val="000000"/>
                </a:solidFill>
                <a:ea typeface="仿宋_GB2312"/>
              </a:rPr>
              <a:t>，具</a:t>
            </a:r>
            <a:endParaRPr lang="zh-CN" altLang="en-US" b="0">
              <a:solidFill>
                <a:srgbClr val="000000"/>
              </a:solidFill>
              <a:ea typeface="仿宋_GB2312"/>
            </a:endParaRPr>
          </a:p>
          <a:p>
            <a:r>
              <a:rPr lang="zh-CN" altLang="en-US" b="0">
                <a:solidFill>
                  <a:srgbClr val="000000"/>
                </a:solidFill>
                <a:ea typeface="仿宋_GB2312"/>
              </a:rPr>
              <a:t>体设置如图 </a:t>
            </a:r>
            <a:r>
              <a:rPr lang="en-US" altLang="zh-CN" b="0">
                <a:solidFill>
                  <a:srgbClr val="000000"/>
                </a:solidFill>
                <a:ea typeface="仿宋_GB2312"/>
              </a:rPr>
              <a:t>5.2.20</a:t>
            </a:r>
            <a:endParaRPr lang="en-US" altLang="zh-CN" b="0">
              <a:solidFill>
                <a:srgbClr val="000000"/>
              </a:solidFill>
              <a:ea typeface="仿宋_GB2312"/>
            </a:endParaRPr>
          </a:p>
          <a:p>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a:solidFill>
                <a:srgbClr val="000000"/>
              </a:solidFill>
              <a:ea typeface="仿宋_GB2312"/>
            </a:endParaRPr>
          </a:p>
          <a:p>
            <a:r>
              <a:rPr lang="zh-CN" altLang="en-US">
                <a:solidFill>
                  <a:srgbClr val="000000"/>
                </a:solidFill>
                <a:ea typeface="仿宋_GB2312"/>
              </a:rPr>
              <a:t>进退刀方式</a:t>
            </a:r>
            <a:r>
              <a:rPr lang="zh-CN" altLang="en-US" b="0">
                <a:solidFill>
                  <a:srgbClr val="000000"/>
                </a:solidFill>
                <a:ea typeface="仿宋_GB2312"/>
              </a:rPr>
              <a:t>：选择</a:t>
            </a:r>
            <a:endParaRPr lang="zh-CN" altLang="en-US" b="0">
              <a:solidFill>
                <a:srgbClr val="000000"/>
              </a:solidFill>
              <a:ea typeface="仿宋_GB2312"/>
            </a:endParaRPr>
          </a:p>
          <a:p>
            <a:r>
              <a:rPr lang="zh-CN" altLang="en-US" b="0">
                <a:solidFill>
                  <a:srgbClr val="000000"/>
                </a:solidFill>
                <a:ea typeface="仿宋_GB2312"/>
              </a:rPr>
              <a:t>垂直方式，具体设</a:t>
            </a:r>
            <a:endParaRPr lang="zh-CN" altLang="en-US" b="0">
              <a:solidFill>
                <a:srgbClr val="000000"/>
              </a:solidFill>
              <a:ea typeface="仿宋_GB2312"/>
            </a:endParaRPr>
          </a:p>
          <a:p>
            <a:r>
              <a:rPr lang="zh-CN" altLang="en-US" b="0">
                <a:solidFill>
                  <a:srgbClr val="000000"/>
                </a:solidFill>
                <a:ea typeface="仿宋_GB2312"/>
              </a:rPr>
              <a:t>置如图</a:t>
            </a:r>
            <a:r>
              <a:rPr lang="en-US" altLang="zh-CN" b="0">
                <a:solidFill>
                  <a:srgbClr val="000000"/>
                </a:solidFill>
                <a:ea typeface="仿宋_GB2312"/>
              </a:rPr>
              <a:t>5.2.21</a:t>
            </a:r>
            <a:r>
              <a:rPr lang="zh-CN" altLang="en-US" b="0">
                <a:solidFill>
                  <a:srgbClr val="000000"/>
                </a:solidFill>
                <a:ea typeface="仿宋_GB2312"/>
              </a:rPr>
              <a:t>所示。</a:t>
            </a:r>
            <a:endParaRPr lang="zh-CN" altLang="en-US" b="0">
              <a:solidFill>
                <a:srgbClr val="000000"/>
              </a:solidFill>
              <a:ea typeface="仿宋_GB2312"/>
            </a:endParaRPr>
          </a:p>
        </p:txBody>
      </p:sp>
      <p:pic>
        <p:nvPicPr>
          <p:cNvPr id="183298" name="图片 197" descr="052"/>
          <p:cNvPicPr>
            <a:picLocks noChangeAspect="1" noChangeArrowheads="1"/>
          </p:cNvPicPr>
          <p:nvPr/>
        </p:nvPicPr>
        <p:blipFill>
          <a:blip r:embed="rId1"/>
          <a:srcRect/>
          <a:stretch>
            <a:fillRect/>
          </a:stretch>
        </p:blipFill>
        <p:spPr bwMode="auto">
          <a:xfrm>
            <a:off x="3059113" y="2205038"/>
            <a:ext cx="2576512" cy="3168650"/>
          </a:xfrm>
          <a:prstGeom prst="rect">
            <a:avLst/>
          </a:prstGeom>
          <a:noFill/>
          <a:ln w="9525">
            <a:noFill/>
            <a:miter lim="800000"/>
            <a:headEnd/>
            <a:tailEnd/>
          </a:ln>
        </p:spPr>
      </p:pic>
      <p:pic>
        <p:nvPicPr>
          <p:cNvPr id="183299" name="图片 198" descr="053"/>
          <p:cNvPicPr>
            <a:picLocks noChangeAspect="1" noChangeArrowheads="1"/>
          </p:cNvPicPr>
          <p:nvPr/>
        </p:nvPicPr>
        <p:blipFill>
          <a:blip r:embed="rId2"/>
          <a:srcRect/>
          <a:stretch>
            <a:fillRect/>
          </a:stretch>
        </p:blipFill>
        <p:spPr bwMode="auto">
          <a:xfrm>
            <a:off x="5867400" y="2205038"/>
            <a:ext cx="2573338" cy="3168650"/>
          </a:xfrm>
          <a:prstGeom prst="rect">
            <a:avLst/>
          </a:prstGeom>
          <a:noFill/>
          <a:ln w="9525">
            <a:noFill/>
            <a:miter lim="800000"/>
            <a:headEnd/>
            <a:tailEnd/>
          </a:ln>
        </p:spPr>
      </p:pic>
      <p:sp>
        <p:nvSpPr>
          <p:cNvPr id="183300" name="文本框 238"/>
          <p:cNvSpPr txBox="1">
            <a:spLocks noChangeArrowheads="1"/>
          </p:cNvSpPr>
          <p:nvPr/>
        </p:nvSpPr>
        <p:spPr bwMode="auto">
          <a:xfrm>
            <a:off x="3132138" y="5445125"/>
            <a:ext cx="2449512" cy="296863"/>
          </a:xfrm>
          <a:prstGeom prst="rect">
            <a:avLst/>
          </a:prstGeom>
          <a:noFill/>
          <a:ln w="9525">
            <a:noFill/>
            <a:miter lim="800000"/>
          </a:ln>
        </p:spPr>
        <p:txBody>
          <a:bodyPr/>
          <a:lstStyle/>
          <a:p>
            <a:pPr algn="ctr"/>
            <a:r>
              <a:rPr lang="zh-CN" altLang="en-US" sz="1200" b="0">
                <a:solidFill>
                  <a:srgbClr val="000000"/>
                </a:solidFill>
                <a:latin typeface="Times New Roman" panose="02020603050405020304" pitchFamily="18" charset="0"/>
              </a:rPr>
              <a:t>图</a:t>
            </a:r>
            <a:r>
              <a:rPr lang="en-US" altLang="zh-CN" sz="1200" b="0">
                <a:solidFill>
                  <a:srgbClr val="000000"/>
                </a:solidFill>
                <a:latin typeface="Times New Roman" panose="02020603050405020304" pitchFamily="18" charset="0"/>
              </a:rPr>
              <a:t>5.2.20  </a:t>
            </a:r>
            <a:r>
              <a:rPr lang="zh-CN" altLang="en-US" sz="1200" b="0">
                <a:solidFill>
                  <a:srgbClr val="000000"/>
                </a:solidFill>
                <a:latin typeface="宋体" panose="02010600030101010101" pitchFamily="2" charset="-122"/>
              </a:rPr>
              <a:t>内孔粗车加工参数设置</a:t>
            </a:r>
            <a:r>
              <a:rPr lang="zh-CN" altLang="en-US" sz="900" b="0">
                <a:latin typeface="Times New Roman" panose="02020603050405020304" pitchFamily="18" charset="0"/>
              </a:rPr>
              <a:t> </a:t>
            </a:r>
            <a:endParaRPr lang="zh-CN" altLang="en-US">
              <a:ea typeface="仿宋_GB2312"/>
            </a:endParaRPr>
          </a:p>
        </p:txBody>
      </p:sp>
      <p:sp>
        <p:nvSpPr>
          <p:cNvPr id="183301" name="文本框 239"/>
          <p:cNvSpPr txBox="1">
            <a:spLocks noChangeArrowheads="1"/>
          </p:cNvSpPr>
          <p:nvPr/>
        </p:nvSpPr>
        <p:spPr bwMode="auto">
          <a:xfrm>
            <a:off x="5795963" y="5445125"/>
            <a:ext cx="2663825" cy="296863"/>
          </a:xfrm>
          <a:prstGeom prst="rect">
            <a:avLst/>
          </a:prstGeom>
          <a:noFill/>
          <a:ln w="9525">
            <a:noFill/>
            <a:miter lim="800000"/>
          </a:ln>
        </p:spPr>
        <p:txBody>
          <a:bodyPr/>
          <a:lstStyle/>
          <a:p>
            <a:pPr algn="ctr"/>
            <a:r>
              <a:rPr lang="zh-CN" altLang="en-US" sz="1200" b="0">
                <a:solidFill>
                  <a:srgbClr val="000000"/>
                </a:solidFill>
                <a:latin typeface="Times New Roman" panose="02020603050405020304" pitchFamily="18" charset="0"/>
              </a:rPr>
              <a:t>图</a:t>
            </a:r>
            <a:r>
              <a:rPr lang="en-US" altLang="zh-CN" sz="1200" b="0">
                <a:solidFill>
                  <a:srgbClr val="000000"/>
                </a:solidFill>
                <a:latin typeface="Times New Roman" panose="02020603050405020304" pitchFamily="18" charset="0"/>
              </a:rPr>
              <a:t>5.2.21  </a:t>
            </a:r>
            <a:r>
              <a:rPr lang="zh-CN" altLang="en-US" sz="1200" b="0">
                <a:solidFill>
                  <a:srgbClr val="000000"/>
                </a:solidFill>
                <a:latin typeface="宋体" panose="02010600030101010101" pitchFamily="2" charset="-122"/>
              </a:rPr>
              <a:t>内孔粗车进退刀方式设置</a:t>
            </a:r>
            <a:r>
              <a:rPr lang="zh-CN" altLang="en-US" sz="900" b="0">
                <a:latin typeface="Times New Roman" panose="02020603050405020304" pitchFamily="18" charset="0"/>
              </a:rPr>
              <a:t> </a:t>
            </a:r>
            <a:endParaRPr lang="zh-CN" altLang="en-US">
              <a:ea typeface="仿宋_GB2312"/>
            </a:endParaRPr>
          </a:p>
        </p:txBody>
      </p:sp>
      <p:pic>
        <p:nvPicPr>
          <p:cNvPr id="183302" name="图片 196" descr="Image00001"/>
          <p:cNvPicPr>
            <a:picLocks noChangeAspect="1" noChangeArrowheads="1"/>
          </p:cNvPicPr>
          <p:nvPr/>
        </p:nvPicPr>
        <p:blipFill>
          <a:blip r:embed="rId3"/>
          <a:srcRect/>
          <a:stretch>
            <a:fillRect/>
          </a:stretch>
        </p:blipFill>
        <p:spPr bwMode="auto">
          <a:xfrm>
            <a:off x="3851275" y="1549400"/>
            <a:ext cx="288925" cy="2603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ext Box 4"/>
          <p:cNvSpPr txBox="1">
            <a:spLocks noChangeArrowheads="1"/>
          </p:cNvSpPr>
          <p:nvPr/>
        </p:nvSpPr>
        <p:spPr bwMode="auto">
          <a:xfrm>
            <a:off x="684213" y="908050"/>
            <a:ext cx="7920037" cy="1273175"/>
          </a:xfrm>
          <a:prstGeom prst="rect">
            <a:avLst/>
          </a:prstGeom>
          <a:noFill/>
          <a:ln w="9525">
            <a:noFill/>
            <a:miter lim="800000"/>
          </a:ln>
        </p:spPr>
        <p:txBody>
          <a:bodyPr>
            <a:spAutoFit/>
          </a:bodyPr>
          <a:lstStyle/>
          <a:p>
            <a:r>
              <a:rPr lang="zh-CN" altLang="en-US">
                <a:solidFill>
                  <a:srgbClr val="000000"/>
                </a:solidFill>
                <a:ea typeface="仿宋_GB2312"/>
              </a:rPr>
              <a:t>切削用量：</a:t>
            </a:r>
            <a:r>
              <a:rPr lang="zh-CN" altLang="en-US" b="0">
                <a:solidFill>
                  <a:srgbClr val="000000"/>
                </a:solidFill>
                <a:ea typeface="仿宋_GB2312"/>
              </a:rPr>
              <a:t>内孔刀刚性不如外圆刀，因此切削用量取小一些，具体设置如图</a:t>
            </a:r>
            <a:r>
              <a:rPr lang="en-US" altLang="zh-CN" b="0">
                <a:solidFill>
                  <a:srgbClr val="000000"/>
                </a:solidFill>
                <a:ea typeface="仿宋_GB2312"/>
              </a:rPr>
              <a:t>5.2.22</a:t>
            </a:r>
            <a:r>
              <a:rPr lang="zh-CN" altLang="en-US" b="0">
                <a:solidFill>
                  <a:srgbClr val="000000"/>
                </a:solidFill>
                <a:ea typeface="仿宋_GB2312"/>
              </a:rPr>
              <a:t>所示。</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a:solidFill>
                  <a:srgbClr val="000000"/>
                </a:solidFill>
                <a:ea typeface="仿宋_GB2312"/>
              </a:rPr>
              <a:t>轮廓车刀：</a:t>
            </a:r>
            <a:r>
              <a:rPr lang="zh-CN" altLang="en-US" b="0">
                <a:solidFill>
                  <a:srgbClr val="000000"/>
                </a:solidFill>
                <a:ea typeface="仿宋_GB2312"/>
              </a:rPr>
              <a:t>内孔刀设为</a:t>
            </a:r>
            <a:r>
              <a:rPr lang="en-US" altLang="zh-CN" b="0">
                <a:solidFill>
                  <a:srgbClr val="000000"/>
                </a:solidFill>
                <a:ea typeface="仿宋_GB2312"/>
              </a:rPr>
              <a:t>3</a:t>
            </a:r>
            <a:r>
              <a:rPr lang="zh-CN" altLang="en-US" b="0">
                <a:solidFill>
                  <a:srgbClr val="000000"/>
                </a:solidFill>
                <a:ea typeface="仿宋_GB2312"/>
              </a:rPr>
              <a:t>号刀</a:t>
            </a:r>
            <a:r>
              <a:rPr lang="en-US" altLang="zh-CN" b="0">
                <a:solidFill>
                  <a:srgbClr val="000000"/>
                </a:solidFill>
                <a:ea typeface="仿宋_GB2312"/>
              </a:rPr>
              <a:t>3</a:t>
            </a:r>
            <a:r>
              <a:rPr lang="zh-CN" altLang="en-US" b="0">
                <a:solidFill>
                  <a:srgbClr val="000000"/>
                </a:solidFill>
                <a:ea typeface="仿宋_GB2312"/>
              </a:rPr>
              <a:t>号刀补，刀尖半径取</a:t>
            </a:r>
            <a:r>
              <a:rPr lang="en-US" altLang="zh-CN" b="0">
                <a:solidFill>
                  <a:srgbClr val="000000"/>
                </a:solidFill>
                <a:ea typeface="仿宋_GB2312"/>
              </a:rPr>
              <a:t>0.2</a:t>
            </a:r>
            <a:r>
              <a:rPr lang="zh-CN" altLang="en-US" b="0">
                <a:solidFill>
                  <a:srgbClr val="000000"/>
                </a:solidFill>
                <a:ea typeface="仿宋_GB2312"/>
              </a:rPr>
              <a:t>，具体设置如图</a:t>
            </a:r>
            <a:r>
              <a:rPr lang="en-US" altLang="zh-CN" b="0">
                <a:solidFill>
                  <a:srgbClr val="000000"/>
                </a:solidFill>
                <a:ea typeface="仿宋_GB2312"/>
              </a:rPr>
              <a:t>5.2.23</a:t>
            </a:r>
            <a:r>
              <a:rPr lang="zh-CN" altLang="en-US" b="0">
                <a:solidFill>
                  <a:srgbClr val="000000"/>
                </a:solidFill>
                <a:ea typeface="仿宋_GB2312"/>
              </a:rPr>
              <a:t>所示。</a:t>
            </a:r>
            <a:endParaRPr lang="zh-CN" altLang="en-US" b="0">
              <a:solidFill>
                <a:srgbClr val="000000"/>
              </a:solidFill>
              <a:ea typeface="仿宋_GB2312"/>
            </a:endParaRPr>
          </a:p>
        </p:txBody>
      </p:sp>
      <p:pic>
        <p:nvPicPr>
          <p:cNvPr id="184322" name="图片 199" descr="054"/>
          <p:cNvPicPr>
            <a:picLocks noChangeAspect="1" noChangeArrowheads="1"/>
          </p:cNvPicPr>
          <p:nvPr/>
        </p:nvPicPr>
        <p:blipFill>
          <a:blip r:embed="rId1"/>
          <a:srcRect/>
          <a:stretch>
            <a:fillRect/>
          </a:stretch>
        </p:blipFill>
        <p:spPr bwMode="auto">
          <a:xfrm>
            <a:off x="1547813" y="2276475"/>
            <a:ext cx="2601912" cy="3384550"/>
          </a:xfrm>
          <a:prstGeom prst="rect">
            <a:avLst/>
          </a:prstGeom>
          <a:noFill/>
          <a:ln w="9525">
            <a:noFill/>
            <a:miter lim="800000"/>
            <a:headEnd/>
            <a:tailEnd/>
          </a:ln>
        </p:spPr>
      </p:pic>
      <p:pic>
        <p:nvPicPr>
          <p:cNvPr id="184323" name="图片 200" descr="055"/>
          <p:cNvPicPr>
            <a:picLocks noChangeAspect="1" noChangeArrowheads="1"/>
          </p:cNvPicPr>
          <p:nvPr/>
        </p:nvPicPr>
        <p:blipFill>
          <a:blip r:embed="rId2"/>
          <a:srcRect/>
          <a:stretch>
            <a:fillRect/>
          </a:stretch>
        </p:blipFill>
        <p:spPr bwMode="auto">
          <a:xfrm>
            <a:off x="4716463" y="2276475"/>
            <a:ext cx="2657475" cy="3313113"/>
          </a:xfrm>
          <a:prstGeom prst="rect">
            <a:avLst/>
          </a:prstGeom>
          <a:noFill/>
          <a:ln w="9525">
            <a:noFill/>
            <a:miter lim="800000"/>
            <a:headEnd/>
            <a:tailEnd/>
          </a:ln>
        </p:spPr>
      </p:pic>
      <p:sp>
        <p:nvSpPr>
          <p:cNvPr id="184324" name="文本框 240"/>
          <p:cNvSpPr txBox="1">
            <a:spLocks noChangeArrowheads="1"/>
          </p:cNvSpPr>
          <p:nvPr/>
        </p:nvSpPr>
        <p:spPr bwMode="auto">
          <a:xfrm>
            <a:off x="1547813" y="5734050"/>
            <a:ext cx="2519362" cy="296863"/>
          </a:xfrm>
          <a:prstGeom prst="rect">
            <a:avLst/>
          </a:prstGeom>
          <a:noFill/>
          <a:ln w="9525">
            <a:noFill/>
            <a:miter lim="800000"/>
          </a:ln>
        </p:spPr>
        <p:txBody>
          <a:bodyPr/>
          <a:lstStyle/>
          <a:p>
            <a:pPr algn="ctr"/>
            <a:r>
              <a:rPr lang="zh-CN" altLang="en-US" sz="1200" b="0">
                <a:solidFill>
                  <a:srgbClr val="000000"/>
                </a:solidFill>
                <a:latin typeface="Times New Roman" panose="02020603050405020304" pitchFamily="18" charset="0"/>
              </a:rPr>
              <a:t>图</a:t>
            </a:r>
            <a:r>
              <a:rPr lang="en-US" altLang="zh-CN" sz="1200" b="0">
                <a:solidFill>
                  <a:srgbClr val="000000"/>
                </a:solidFill>
                <a:latin typeface="Times New Roman" panose="02020603050405020304" pitchFamily="18" charset="0"/>
              </a:rPr>
              <a:t>5.2.22  </a:t>
            </a:r>
            <a:r>
              <a:rPr lang="zh-CN" altLang="en-US" sz="1200" b="0">
                <a:solidFill>
                  <a:srgbClr val="000000"/>
                </a:solidFill>
                <a:latin typeface="宋体" panose="02010600030101010101" pitchFamily="2" charset="-122"/>
              </a:rPr>
              <a:t>内孔粗车切削用量设置</a:t>
            </a:r>
            <a:r>
              <a:rPr lang="zh-CN" altLang="en-US" sz="900" b="0">
                <a:latin typeface="Times New Roman" panose="02020603050405020304" pitchFamily="18" charset="0"/>
              </a:rPr>
              <a:t> </a:t>
            </a:r>
            <a:endParaRPr lang="zh-CN" altLang="en-US">
              <a:ea typeface="仿宋_GB2312"/>
            </a:endParaRPr>
          </a:p>
        </p:txBody>
      </p:sp>
      <p:sp>
        <p:nvSpPr>
          <p:cNvPr id="184325" name="文本框 241"/>
          <p:cNvSpPr txBox="1">
            <a:spLocks noChangeArrowheads="1"/>
          </p:cNvSpPr>
          <p:nvPr/>
        </p:nvSpPr>
        <p:spPr bwMode="auto">
          <a:xfrm>
            <a:off x="4643438" y="5661025"/>
            <a:ext cx="2736850" cy="296863"/>
          </a:xfrm>
          <a:prstGeom prst="rect">
            <a:avLst/>
          </a:prstGeom>
          <a:noFill/>
          <a:ln w="9525">
            <a:noFill/>
            <a:miter lim="800000"/>
          </a:ln>
        </p:spPr>
        <p:txBody>
          <a:bodyPr/>
          <a:lstStyle/>
          <a:p>
            <a:pPr algn="ctr"/>
            <a:r>
              <a:rPr lang="zh-CN" altLang="en-US" sz="1200" b="0">
                <a:solidFill>
                  <a:srgbClr val="000000"/>
                </a:solidFill>
                <a:latin typeface="Times New Roman" panose="02020603050405020304" pitchFamily="18" charset="0"/>
              </a:rPr>
              <a:t>图</a:t>
            </a:r>
            <a:r>
              <a:rPr lang="en-US" altLang="zh-CN" sz="1200" b="0">
                <a:solidFill>
                  <a:srgbClr val="000000"/>
                </a:solidFill>
                <a:latin typeface="Times New Roman" panose="02020603050405020304" pitchFamily="18" charset="0"/>
              </a:rPr>
              <a:t>5.2.23  </a:t>
            </a:r>
            <a:r>
              <a:rPr lang="zh-CN" altLang="en-US" sz="1200" b="0">
                <a:solidFill>
                  <a:srgbClr val="000000"/>
                </a:solidFill>
                <a:latin typeface="宋体" panose="02010600030101010101" pitchFamily="2" charset="-122"/>
              </a:rPr>
              <a:t>内孔粗车刀参数设置</a:t>
            </a:r>
            <a:r>
              <a:rPr lang="zh-CN" altLang="en-US" sz="900" b="0">
                <a:latin typeface="Times New Roman" panose="02020603050405020304" pitchFamily="18" charset="0"/>
              </a:rPr>
              <a:t> </a:t>
            </a:r>
            <a:endParaRPr lang="zh-CN" altLang="en-US">
              <a:ea typeface="仿宋_GB231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ext Box 4"/>
          <p:cNvSpPr txBox="1">
            <a:spLocks noChangeArrowheads="1"/>
          </p:cNvSpPr>
          <p:nvPr/>
        </p:nvSpPr>
        <p:spPr bwMode="auto">
          <a:xfrm>
            <a:off x="755650" y="765175"/>
            <a:ext cx="8135938" cy="915988"/>
          </a:xfrm>
          <a:prstGeom prst="rect">
            <a:avLst/>
          </a:prstGeom>
          <a:noFill/>
          <a:ln w="9525">
            <a:noFill/>
            <a:miter lim="800000"/>
          </a:ln>
        </p:spPr>
        <p:txBody>
          <a:bodyPr>
            <a:spAutoFit/>
          </a:bodyPr>
          <a:lstStyle/>
          <a:p>
            <a:r>
              <a:rPr lang="zh-CN" altLang="en-US">
                <a:solidFill>
                  <a:srgbClr val="3333FF"/>
                </a:solidFill>
                <a:ea typeface="仿宋_GB2312"/>
              </a:rPr>
              <a:t>♦生成内孔粗车刀具轨迹</a:t>
            </a:r>
            <a:endParaRPr lang="zh-CN" altLang="en-US">
              <a:solidFill>
                <a:srgbClr val="3333FF"/>
              </a:solidFill>
              <a:ea typeface="仿宋_GB2312"/>
            </a:endParaRPr>
          </a:p>
          <a:p>
            <a:r>
              <a:rPr lang="zh-CN" altLang="en-US" b="0">
                <a:solidFill>
                  <a:srgbClr val="000000"/>
                </a:solidFill>
                <a:ea typeface="仿宋_GB2312"/>
              </a:rPr>
              <a:t>       拾取被加工表面轮廓和毛坯轮廓，输入进退刀点坐标，例如（</a:t>
            </a:r>
            <a:r>
              <a:rPr lang="en-US" altLang="zh-CN" b="0">
                <a:solidFill>
                  <a:srgbClr val="000000"/>
                </a:solidFill>
                <a:ea typeface="仿宋_GB2312"/>
              </a:rPr>
              <a:t>80</a:t>
            </a:r>
            <a:r>
              <a:rPr lang="zh-CN" altLang="en-US" b="0">
                <a:solidFill>
                  <a:srgbClr val="000000"/>
                </a:solidFill>
                <a:ea typeface="仿宋_GB2312"/>
              </a:rPr>
              <a:t>，</a:t>
            </a:r>
            <a:r>
              <a:rPr lang="en-US" altLang="zh-CN" b="0">
                <a:solidFill>
                  <a:srgbClr val="000000"/>
                </a:solidFill>
                <a:ea typeface="仿宋_GB2312"/>
              </a:rPr>
              <a:t>40</a:t>
            </a:r>
            <a:r>
              <a:rPr lang="zh-CN" altLang="en-US" b="0">
                <a:solidFill>
                  <a:srgbClr val="000000"/>
                </a:solidFill>
                <a:ea typeface="仿宋_GB2312"/>
              </a:rPr>
              <a:t>），回车或右键确定后，则生成内孔粗车刀具轨迹，如图</a:t>
            </a:r>
            <a:r>
              <a:rPr lang="en-US" altLang="zh-CN" b="0">
                <a:solidFill>
                  <a:srgbClr val="000000"/>
                </a:solidFill>
                <a:ea typeface="仿宋_GB2312"/>
              </a:rPr>
              <a:t>5.2.24</a:t>
            </a:r>
            <a:r>
              <a:rPr lang="zh-CN" altLang="en-US" b="0">
                <a:solidFill>
                  <a:srgbClr val="000000"/>
                </a:solidFill>
                <a:ea typeface="仿宋_GB2312"/>
              </a:rPr>
              <a:t>所示。</a:t>
            </a:r>
            <a:endParaRPr lang="zh-CN" altLang="en-US" b="0">
              <a:solidFill>
                <a:srgbClr val="000000"/>
              </a:solidFill>
              <a:ea typeface="仿宋_GB2312"/>
            </a:endParaRPr>
          </a:p>
        </p:txBody>
      </p:sp>
      <p:pic>
        <p:nvPicPr>
          <p:cNvPr id="185346" name="图片 201" descr="051"/>
          <p:cNvPicPr>
            <a:picLocks noChangeAspect="1" noChangeArrowheads="1"/>
          </p:cNvPicPr>
          <p:nvPr/>
        </p:nvPicPr>
        <p:blipFill>
          <a:blip r:embed="rId1"/>
          <a:srcRect/>
          <a:stretch>
            <a:fillRect/>
          </a:stretch>
        </p:blipFill>
        <p:spPr bwMode="auto">
          <a:xfrm>
            <a:off x="3059113" y="1700213"/>
            <a:ext cx="2879725" cy="1289050"/>
          </a:xfrm>
          <a:prstGeom prst="rect">
            <a:avLst/>
          </a:prstGeom>
          <a:noFill/>
          <a:ln w="9525">
            <a:noFill/>
            <a:miter lim="800000"/>
            <a:headEnd/>
            <a:tailEnd/>
          </a:ln>
        </p:spPr>
      </p:pic>
      <p:sp>
        <p:nvSpPr>
          <p:cNvPr id="185347" name="文本框 243"/>
          <p:cNvSpPr txBox="1">
            <a:spLocks noChangeArrowheads="1"/>
          </p:cNvSpPr>
          <p:nvPr/>
        </p:nvSpPr>
        <p:spPr bwMode="auto">
          <a:xfrm>
            <a:off x="3132138" y="2997200"/>
            <a:ext cx="2736850" cy="296863"/>
          </a:xfrm>
          <a:prstGeom prst="rect">
            <a:avLst/>
          </a:prstGeom>
          <a:noFill/>
          <a:ln w="9525">
            <a:noFill/>
            <a:miter lim="800000"/>
          </a:ln>
        </p:spPr>
        <p:txBody>
          <a:bodyPr/>
          <a:lstStyle/>
          <a:p>
            <a:pPr algn="ctr"/>
            <a:r>
              <a:rPr lang="zh-CN" altLang="en-US" sz="1200" b="0">
                <a:solidFill>
                  <a:srgbClr val="000000"/>
                </a:solidFill>
                <a:latin typeface="Times New Roman" panose="02020603050405020304" pitchFamily="18" charset="0"/>
              </a:rPr>
              <a:t>图</a:t>
            </a:r>
            <a:r>
              <a:rPr lang="en-US" altLang="zh-CN" sz="1200" b="0">
                <a:solidFill>
                  <a:srgbClr val="000000"/>
                </a:solidFill>
                <a:latin typeface="Times New Roman" panose="02020603050405020304" pitchFamily="18" charset="0"/>
              </a:rPr>
              <a:t>5.2.24  </a:t>
            </a:r>
            <a:r>
              <a:rPr lang="zh-CN" altLang="en-US" sz="1200" b="0">
                <a:solidFill>
                  <a:srgbClr val="000000"/>
                </a:solidFill>
                <a:latin typeface="宋体" panose="02010600030101010101" pitchFamily="2" charset="-122"/>
              </a:rPr>
              <a:t>内孔加工刀具轨迹</a:t>
            </a:r>
            <a:r>
              <a:rPr lang="zh-CN" altLang="en-US" sz="900" b="0">
                <a:latin typeface="Times New Roman" panose="02020603050405020304" pitchFamily="18" charset="0"/>
              </a:rPr>
              <a:t> </a:t>
            </a:r>
            <a:endParaRPr lang="zh-CN" altLang="en-US">
              <a:ea typeface="仿宋_GB2312"/>
            </a:endParaRPr>
          </a:p>
        </p:txBody>
      </p:sp>
      <p:sp>
        <p:nvSpPr>
          <p:cNvPr id="185348" name="Text Box 7"/>
          <p:cNvSpPr txBox="1">
            <a:spLocks noChangeArrowheads="1"/>
          </p:cNvSpPr>
          <p:nvPr/>
        </p:nvSpPr>
        <p:spPr bwMode="auto">
          <a:xfrm>
            <a:off x="900113" y="3357563"/>
            <a:ext cx="7561262" cy="2563812"/>
          </a:xfrm>
          <a:prstGeom prst="rect">
            <a:avLst/>
          </a:prstGeom>
          <a:noFill/>
          <a:ln w="9525">
            <a:noFill/>
            <a:miter lim="800000"/>
          </a:ln>
        </p:spPr>
        <p:txBody>
          <a:bodyPr>
            <a:spAutoFit/>
          </a:bodyPr>
          <a:lstStyle/>
          <a:p>
            <a:r>
              <a:rPr lang="zh-CN" altLang="en-US">
                <a:solidFill>
                  <a:srgbClr val="3333FF"/>
                </a:solidFill>
                <a:ea typeface="仿宋_GB2312"/>
              </a:rPr>
              <a:t>♦确定内孔精车参数</a:t>
            </a:r>
            <a:endParaRPr lang="zh-CN" altLang="en-US">
              <a:solidFill>
                <a:srgbClr val="3333FF"/>
              </a:solidFill>
              <a:ea typeface="仿宋_GB2312"/>
            </a:endParaRPr>
          </a:p>
          <a:p>
            <a:r>
              <a:rPr lang="zh-CN" altLang="en-US" b="0">
                <a:ea typeface="仿宋_GB2312"/>
              </a:rPr>
              <a:t>       </a:t>
            </a:r>
            <a:r>
              <a:rPr lang="zh-CN" altLang="en-US" b="0">
                <a:solidFill>
                  <a:srgbClr val="000000"/>
                </a:solidFill>
                <a:ea typeface="仿宋_GB2312"/>
              </a:rPr>
              <a:t>点击数控车功能工具栏上       图标，在系统弹出“精车参数表”对话框上设置内孔精车参数。</a:t>
            </a:r>
            <a:endParaRPr lang="zh-CN" altLang="en-US" b="0">
              <a:solidFill>
                <a:srgbClr val="000000"/>
              </a:solidFill>
              <a:ea typeface="仿宋_GB2312"/>
            </a:endParaRPr>
          </a:p>
          <a:p>
            <a:r>
              <a:rPr lang="zh-CN" altLang="en-US" b="0">
                <a:solidFill>
                  <a:srgbClr val="000000"/>
                </a:solidFill>
                <a:ea typeface="仿宋_GB2312"/>
              </a:rPr>
              <a:t>       加工参数项，径向余量设为</a:t>
            </a:r>
            <a:r>
              <a:rPr lang="en-US" altLang="zh-CN" b="0">
                <a:solidFill>
                  <a:srgbClr val="000000"/>
                </a:solidFill>
                <a:ea typeface="仿宋_GB2312"/>
              </a:rPr>
              <a:t>0</a:t>
            </a:r>
            <a:r>
              <a:rPr lang="zh-CN" altLang="en-US" b="0">
                <a:solidFill>
                  <a:srgbClr val="000000"/>
                </a:solidFill>
                <a:ea typeface="仿宋_GB2312"/>
              </a:rPr>
              <a:t>；切削用量项，主轴转速取</a:t>
            </a:r>
            <a:r>
              <a:rPr lang="en-US" altLang="zh-CN" b="0">
                <a:solidFill>
                  <a:srgbClr val="000000"/>
                </a:solidFill>
                <a:ea typeface="仿宋_GB2312"/>
              </a:rPr>
              <a:t>600</a:t>
            </a:r>
            <a:r>
              <a:rPr lang="en-US" altLang="zh-CN" b="0" i="1">
                <a:solidFill>
                  <a:srgbClr val="000000"/>
                </a:solidFill>
                <a:ea typeface="仿宋_GB2312"/>
              </a:rPr>
              <a:t> r/min</a:t>
            </a:r>
            <a:r>
              <a:rPr lang="zh-CN" altLang="en-US" b="0">
                <a:solidFill>
                  <a:srgbClr val="000000"/>
                </a:solidFill>
                <a:ea typeface="仿宋_GB2312"/>
              </a:rPr>
              <a:t>，进刀量取</a:t>
            </a:r>
            <a:r>
              <a:rPr lang="en-US" altLang="zh-CN" b="0">
                <a:solidFill>
                  <a:srgbClr val="000000"/>
                </a:solidFill>
                <a:ea typeface="仿宋_GB2312"/>
              </a:rPr>
              <a:t>0.08</a:t>
            </a:r>
            <a:r>
              <a:rPr lang="en-US" altLang="zh-CN" b="0" i="1">
                <a:solidFill>
                  <a:srgbClr val="000000"/>
                </a:solidFill>
                <a:ea typeface="仿宋_GB2312"/>
              </a:rPr>
              <a:t>mm/r</a:t>
            </a:r>
            <a:r>
              <a:rPr lang="zh-CN" altLang="en-US" b="0">
                <a:solidFill>
                  <a:srgbClr val="000000"/>
                </a:solidFill>
                <a:ea typeface="仿宋_GB2312"/>
              </a:rPr>
              <a:t>；轮廓刀具项，与粗车刀同为</a:t>
            </a:r>
            <a:r>
              <a:rPr lang="en-US" altLang="zh-CN" b="0">
                <a:solidFill>
                  <a:srgbClr val="000000"/>
                </a:solidFill>
                <a:ea typeface="仿宋_GB2312"/>
              </a:rPr>
              <a:t>3</a:t>
            </a:r>
            <a:r>
              <a:rPr lang="zh-CN" altLang="en-US" b="0">
                <a:solidFill>
                  <a:srgbClr val="000000"/>
                </a:solidFill>
                <a:ea typeface="仿宋_GB2312"/>
              </a:rPr>
              <a:t>号刀；其余项目的设置与粗车相同。</a:t>
            </a:r>
            <a:endParaRPr lang="zh-CN" altLang="en-US" b="0">
              <a:solidFill>
                <a:srgbClr val="000000"/>
              </a:solidFill>
              <a:ea typeface="仿宋_GB2312"/>
            </a:endParaRPr>
          </a:p>
          <a:p>
            <a:r>
              <a:rPr lang="zh-CN" altLang="en-US">
                <a:solidFill>
                  <a:srgbClr val="3333FF"/>
                </a:solidFill>
                <a:ea typeface="仿宋_GB2312"/>
              </a:rPr>
              <a:t>♦生成内孔精车刀具轨迹</a:t>
            </a:r>
            <a:endParaRPr lang="zh-CN" altLang="en-US">
              <a:solidFill>
                <a:srgbClr val="3333FF"/>
              </a:solidFill>
              <a:ea typeface="仿宋_GB2312"/>
            </a:endParaRPr>
          </a:p>
          <a:p>
            <a:r>
              <a:rPr lang="zh-CN" altLang="en-US" b="0">
                <a:solidFill>
                  <a:srgbClr val="000000"/>
                </a:solidFill>
                <a:ea typeface="仿宋_GB2312"/>
              </a:rPr>
              <a:t>       拾取被加工表面轮廓，输入进退刀点坐标，例如（</a:t>
            </a:r>
            <a:r>
              <a:rPr lang="en-US" altLang="zh-CN" b="0">
                <a:solidFill>
                  <a:srgbClr val="000000"/>
                </a:solidFill>
                <a:ea typeface="仿宋_GB2312"/>
              </a:rPr>
              <a:t>80</a:t>
            </a:r>
            <a:r>
              <a:rPr lang="zh-CN" altLang="en-US" b="0">
                <a:solidFill>
                  <a:srgbClr val="000000"/>
                </a:solidFill>
                <a:ea typeface="仿宋_GB2312"/>
              </a:rPr>
              <a:t>，</a:t>
            </a:r>
            <a:r>
              <a:rPr lang="en-US" altLang="zh-CN" b="0">
                <a:solidFill>
                  <a:srgbClr val="000000"/>
                </a:solidFill>
                <a:ea typeface="仿宋_GB2312"/>
              </a:rPr>
              <a:t>12</a:t>
            </a:r>
            <a:r>
              <a:rPr lang="zh-CN" altLang="en-US" b="0">
                <a:solidFill>
                  <a:srgbClr val="000000"/>
                </a:solidFill>
                <a:ea typeface="仿宋_GB2312"/>
              </a:rPr>
              <a:t>），回车或右键确定后，则生成精加工刀具轨迹，见图</a:t>
            </a:r>
            <a:r>
              <a:rPr lang="en-US" altLang="zh-CN" b="0">
                <a:solidFill>
                  <a:srgbClr val="000000"/>
                </a:solidFill>
                <a:ea typeface="仿宋_GB2312"/>
              </a:rPr>
              <a:t>5.2.24</a:t>
            </a:r>
            <a:r>
              <a:rPr lang="zh-CN" altLang="en-US" b="0">
                <a:solidFill>
                  <a:srgbClr val="000000"/>
                </a:solidFill>
                <a:ea typeface="仿宋_GB2312"/>
              </a:rPr>
              <a:t>所示。</a:t>
            </a:r>
            <a:endParaRPr lang="zh-CN" altLang="en-US" b="0">
              <a:solidFill>
                <a:srgbClr val="000000"/>
              </a:solidFill>
              <a:ea typeface="仿宋_GB2312"/>
            </a:endParaRPr>
          </a:p>
        </p:txBody>
      </p:sp>
      <p:pic>
        <p:nvPicPr>
          <p:cNvPr id="185349" name="图片 202" descr="Image00000"/>
          <p:cNvPicPr>
            <a:picLocks noChangeAspect="1" noChangeArrowheads="1"/>
          </p:cNvPicPr>
          <p:nvPr/>
        </p:nvPicPr>
        <p:blipFill>
          <a:blip r:embed="rId2"/>
          <a:srcRect/>
          <a:stretch>
            <a:fillRect/>
          </a:stretch>
        </p:blipFill>
        <p:spPr bwMode="auto">
          <a:xfrm>
            <a:off x="3995738" y="3644900"/>
            <a:ext cx="360362" cy="3397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ext Box 4"/>
          <p:cNvSpPr txBox="1">
            <a:spLocks noChangeArrowheads="1"/>
          </p:cNvSpPr>
          <p:nvPr/>
        </p:nvSpPr>
        <p:spPr bwMode="auto">
          <a:xfrm>
            <a:off x="827088" y="908050"/>
            <a:ext cx="7561262" cy="3744913"/>
          </a:xfrm>
          <a:prstGeom prst="rect">
            <a:avLst/>
          </a:prstGeom>
          <a:noFill/>
          <a:ln w="9525">
            <a:noFill/>
            <a:miter lim="800000"/>
          </a:ln>
        </p:spPr>
        <p:txBody>
          <a:bodyPr>
            <a:spAutoFit/>
          </a:bodyPr>
          <a:lstStyle/>
          <a:p>
            <a:r>
              <a:rPr lang="zh-CN" altLang="en-US" i="1">
                <a:solidFill>
                  <a:srgbClr val="FF0066"/>
                </a:solidFill>
                <a:ea typeface="仿宋_GB2312"/>
              </a:rPr>
              <a:t>椭圆部位加工</a:t>
            </a:r>
            <a:endParaRPr lang="zh-CN" altLang="en-US" i="1">
              <a:solidFill>
                <a:srgbClr val="FF0066"/>
              </a:solidFill>
              <a:ea typeface="仿宋_GB2312"/>
            </a:endParaRPr>
          </a:p>
          <a:p>
            <a:r>
              <a:rPr lang="zh-CN" altLang="en-US">
                <a:ea typeface="仿宋_GB2312"/>
              </a:rPr>
              <a:t>       </a:t>
            </a:r>
            <a:r>
              <a:rPr lang="zh-CN" altLang="en-US" b="0">
                <a:solidFill>
                  <a:srgbClr val="000000"/>
                </a:solidFill>
                <a:ea typeface="仿宋_GB2312"/>
              </a:rPr>
              <a:t>与右端外轮廓的加工操作方法相同，不再重复讨论。</a:t>
            </a:r>
            <a:endParaRPr lang="zh-CN" altLang="en-US" b="0">
              <a:solidFill>
                <a:srgbClr val="000000"/>
              </a:solidFill>
              <a:ea typeface="仿宋_GB2312"/>
            </a:endParaRPr>
          </a:p>
          <a:p>
            <a:pPr>
              <a:lnSpc>
                <a:spcPct val="30000"/>
              </a:lnSpc>
            </a:pPr>
            <a:endParaRPr lang="zh-CN" altLang="en-US">
              <a:solidFill>
                <a:srgbClr val="000000"/>
              </a:solidFill>
              <a:ea typeface="仿宋_GB2312"/>
            </a:endParaRPr>
          </a:p>
          <a:p>
            <a:r>
              <a:rPr lang="zh-CN" altLang="en-US">
                <a:solidFill>
                  <a:srgbClr val="000000"/>
                </a:solidFill>
                <a:ea typeface="仿宋_GB2312"/>
              </a:rPr>
              <a:t>⑷ 后置处理生成加工程序</a:t>
            </a:r>
            <a:endParaRPr lang="zh-CN" altLang="en-US">
              <a:solidFill>
                <a:srgbClr val="000000"/>
              </a:solidFill>
              <a:ea typeface="仿宋_GB2312"/>
            </a:endParaRPr>
          </a:p>
          <a:p>
            <a:r>
              <a:rPr lang="zh-CN" altLang="en-US" b="0">
                <a:solidFill>
                  <a:srgbClr val="000000"/>
                </a:solidFill>
                <a:ea typeface="仿宋_GB2312"/>
              </a:rPr>
              <a:t>       逐一打开各工序的刀具轨迹图，分别进行操作。</a:t>
            </a:r>
            <a:endParaRPr lang="zh-CN" altLang="en-US" b="0">
              <a:solidFill>
                <a:srgbClr val="000000"/>
              </a:solidFill>
              <a:ea typeface="仿宋_GB2312"/>
            </a:endParaRPr>
          </a:p>
          <a:p>
            <a:r>
              <a:rPr lang="zh-CN" altLang="en-US" b="0">
                <a:solidFill>
                  <a:srgbClr val="000000"/>
                </a:solidFill>
                <a:ea typeface="仿宋_GB2312"/>
              </a:rPr>
              <a:t>       点击数控车功能工具栏上的      图标，在系统弹出的“后置处理设置”对话框上进行后置处理设置。机床名选取</a:t>
            </a:r>
            <a:r>
              <a:rPr lang="en-US" altLang="zh-CN" b="0">
                <a:solidFill>
                  <a:srgbClr val="000000"/>
                </a:solidFill>
                <a:ea typeface="仿宋_GB2312"/>
              </a:rPr>
              <a:t>FANUC</a:t>
            </a:r>
            <a:r>
              <a:rPr lang="zh-CN" altLang="en-US" b="0">
                <a:solidFill>
                  <a:srgbClr val="000000"/>
                </a:solidFill>
                <a:ea typeface="仿宋_GB2312"/>
              </a:rPr>
              <a:t>，后置程序号按工序顺序排序取</a:t>
            </a:r>
            <a:r>
              <a:rPr lang="en-US" altLang="zh-CN" b="0">
                <a:solidFill>
                  <a:srgbClr val="000000"/>
                </a:solidFill>
                <a:ea typeface="仿宋_GB2312"/>
              </a:rPr>
              <a:t>4008</a:t>
            </a:r>
            <a:r>
              <a:rPr lang="zh-CN" altLang="en-US" b="0">
                <a:solidFill>
                  <a:srgbClr val="000000"/>
                </a:solidFill>
                <a:ea typeface="仿宋_GB2312"/>
              </a:rPr>
              <a:t>～</a:t>
            </a:r>
            <a:r>
              <a:rPr lang="en-US" altLang="zh-CN" b="0">
                <a:solidFill>
                  <a:srgbClr val="000000"/>
                </a:solidFill>
                <a:ea typeface="仿宋_GB2312"/>
              </a:rPr>
              <a:t>1012</a:t>
            </a:r>
            <a:r>
              <a:rPr lang="zh-CN" altLang="en-US" b="0">
                <a:solidFill>
                  <a:srgbClr val="000000"/>
                </a:solidFill>
                <a:ea typeface="仿宋_GB2312"/>
              </a:rPr>
              <a:t>，然后点保存、确定。 </a:t>
            </a:r>
            <a:endParaRPr lang="zh-CN" altLang="en-US" b="0">
              <a:solidFill>
                <a:srgbClr val="000000"/>
              </a:solidFill>
              <a:ea typeface="仿宋_GB2312"/>
            </a:endParaRPr>
          </a:p>
          <a:p>
            <a:r>
              <a:rPr lang="zh-CN" altLang="en-US" b="0">
                <a:solidFill>
                  <a:srgbClr val="000000"/>
                </a:solidFill>
                <a:ea typeface="仿宋_GB2312"/>
              </a:rPr>
              <a:t>       再点击      图标，在系统弹出的“生成后置代码”对话框上，指定要生成的后置代码文件名及存放的路径。数控系统选择</a:t>
            </a:r>
            <a:r>
              <a:rPr lang="en-US" altLang="zh-CN" b="0">
                <a:solidFill>
                  <a:srgbClr val="000000"/>
                </a:solidFill>
                <a:ea typeface="仿宋_GB2312"/>
              </a:rPr>
              <a:t>FANUC</a:t>
            </a:r>
            <a:r>
              <a:rPr lang="zh-CN" altLang="en-US" b="0">
                <a:solidFill>
                  <a:srgbClr val="000000"/>
                </a:solidFill>
                <a:ea typeface="仿宋_GB2312"/>
              </a:rPr>
              <a:t>，代码文件名按工序顺序排序取</a:t>
            </a:r>
            <a:r>
              <a:rPr lang="en-US" altLang="zh-CN" b="0">
                <a:solidFill>
                  <a:srgbClr val="000000"/>
                </a:solidFill>
                <a:ea typeface="仿宋_GB2312"/>
              </a:rPr>
              <a:t>NC4008.cut</a:t>
            </a:r>
            <a:r>
              <a:rPr lang="zh-CN" altLang="en-US" b="0">
                <a:solidFill>
                  <a:srgbClr val="000000"/>
                </a:solidFill>
                <a:ea typeface="仿宋_GB2312"/>
              </a:rPr>
              <a:t>～</a:t>
            </a:r>
            <a:r>
              <a:rPr lang="en-US" altLang="zh-CN" b="0">
                <a:solidFill>
                  <a:srgbClr val="000000"/>
                </a:solidFill>
                <a:ea typeface="仿宋_GB2312"/>
              </a:rPr>
              <a:t>NC1012.cut</a:t>
            </a:r>
            <a:r>
              <a:rPr lang="zh-CN" altLang="en-US" b="0">
                <a:solidFill>
                  <a:srgbClr val="000000"/>
                </a:solidFill>
                <a:ea typeface="仿宋_GB2312"/>
              </a:rPr>
              <a:t>。点击“确定”后，拾取加工</a:t>
            </a:r>
            <a:endParaRPr lang="zh-CN" altLang="en-US" b="0">
              <a:solidFill>
                <a:srgbClr val="000000"/>
              </a:solidFill>
              <a:ea typeface="仿宋_GB2312"/>
            </a:endParaRPr>
          </a:p>
          <a:p>
            <a:r>
              <a:rPr lang="zh-CN" altLang="en-US" b="0">
                <a:solidFill>
                  <a:srgbClr val="000000"/>
                </a:solidFill>
                <a:ea typeface="仿宋_GB2312"/>
              </a:rPr>
              <a:t>刀具轨迹，点击鼠标右键确认，系统则自动生成</a:t>
            </a:r>
            <a:r>
              <a:rPr lang="en-US" altLang="zh-CN" b="0">
                <a:solidFill>
                  <a:srgbClr val="000000"/>
                </a:solidFill>
                <a:ea typeface="仿宋_GB2312"/>
              </a:rPr>
              <a:t>NC</a:t>
            </a:r>
            <a:r>
              <a:rPr lang="zh-CN" altLang="en-US" b="0">
                <a:solidFill>
                  <a:srgbClr val="000000"/>
                </a:solidFill>
                <a:ea typeface="仿宋_GB2312"/>
              </a:rPr>
              <a:t>代码（即加工程序）。各道工序的加工程序如表</a:t>
            </a:r>
            <a:r>
              <a:rPr lang="en-US" altLang="zh-CN" b="0">
                <a:solidFill>
                  <a:srgbClr val="000000"/>
                </a:solidFill>
                <a:ea typeface="仿宋_GB2312"/>
              </a:rPr>
              <a:t>5.2.3</a:t>
            </a:r>
            <a:r>
              <a:rPr lang="zh-CN" altLang="en-US" b="0">
                <a:solidFill>
                  <a:srgbClr val="000000"/>
                </a:solidFill>
                <a:ea typeface="仿宋_GB2312"/>
              </a:rPr>
              <a:t>所示。</a:t>
            </a:r>
            <a:endParaRPr lang="zh-CN" altLang="en-US" b="0">
              <a:solidFill>
                <a:srgbClr val="000000"/>
              </a:solidFill>
              <a:ea typeface="仿宋_GB2312"/>
            </a:endParaRPr>
          </a:p>
          <a:p>
            <a:r>
              <a:rPr lang="zh-CN" altLang="en-US" b="0">
                <a:solidFill>
                  <a:srgbClr val="000000"/>
                </a:solidFill>
                <a:ea typeface="仿宋_GB2312"/>
              </a:rPr>
              <a:t>       生成加工代码后，将所有刀具代码如“</a:t>
            </a:r>
            <a:r>
              <a:rPr lang="en-US" altLang="zh-CN" b="0">
                <a:solidFill>
                  <a:srgbClr val="000000"/>
                </a:solidFill>
                <a:ea typeface="仿宋_GB2312"/>
              </a:rPr>
              <a:t>T11”</a:t>
            </a:r>
            <a:r>
              <a:rPr lang="zh-CN" altLang="en-US" b="0">
                <a:solidFill>
                  <a:srgbClr val="000000"/>
                </a:solidFill>
                <a:ea typeface="仿宋_GB2312"/>
              </a:rPr>
              <a:t>改为“</a:t>
            </a:r>
            <a:r>
              <a:rPr lang="en-US" altLang="zh-CN" b="0">
                <a:solidFill>
                  <a:srgbClr val="000000"/>
                </a:solidFill>
                <a:ea typeface="仿宋_GB2312"/>
              </a:rPr>
              <a:t>T0101”</a:t>
            </a:r>
            <a:r>
              <a:rPr lang="zh-CN" altLang="en-US" b="0">
                <a:solidFill>
                  <a:srgbClr val="000000"/>
                </a:solidFill>
                <a:ea typeface="仿宋_GB2312"/>
              </a:rPr>
              <a:t>的形式。</a:t>
            </a:r>
            <a:endParaRPr lang="zh-CN" altLang="en-US" b="0">
              <a:solidFill>
                <a:srgbClr val="000000"/>
              </a:solidFill>
              <a:ea typeface="仿宋_GB2312"/>
            </a:endParaRPr>
          </a:p>
        </p:txBody>
      </p:sp>
      <p:pic>
        <p:nvPicPr>
          <p:cNvPr id="186370" name="图片 203" descr="100"/>
          <p:cNvPicPr>
            <a:picLocks noChangeAspect="1" noChangeArrowheads="1"/>
          </p:cNvPicPr>
          <p:nvPr/>
        </p:nvPicPr>
        <p:blipFill>
          <a:blip r:embed="rId1"/>
          <a:srcRect/>
          <a:stretch>
            <a:fillRect/>
          </a:stretch>
        </p:blipFill>
        <p:spPr bwMode="auto">
          <a:xfrm>
            <a:off x="4211638" y="2133600"/>
            <a:ext cx="241300" cy="288925"/>
          </a:xfrm>
          <a:prstGeom prst="rect">
            <a:avLst/>
          </a:prstGeom>
          <a:noFill/>
          <a:ln w="9525">
            <a:noFill/>
            <a:miter lim="800000"/>
            <a:headEnd/>
            <a:tailEnd/>
          </a:ln>
        </p:spPr>
      </p:pic>
      <p:pic>
        <p:nvPicPr>
          <p:cNvPr id="186371" name="图片 204" descr="001"/>
          <p:cNvPicPr>
            <a:picLocks noChangeAspect="1" noChangeArrowheads="1"/>
          </p:cNvPicPr>
          <p:nvPr/>
        </p:nvPicPr>
        <p:blipFill>
          <a:blip r:embed="rId2"/>
          <a:srcRect/>
          <a:stretch>
            <a:fillRect/>
          </a:stretch>
        </p:blipFill>
        <p:spPr bwMode="auto">
          <a:xfrm>
            <a:off x="2124075" y="2924175"/>
            <a:ext cx="257175" cy="27781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3" name="Picture 4" descr="Snap5"/>
          <p:cNvPicPr>
            <a:picLocks noChangeAspect="1" noChangeArrowheads="1"/>
          </p:cNvPicPr>
          <p:nvPr/>
        </p:nvPicPr>
        <p:blipFill>
          <a:blip r:embed="rId1"/>
          <a:srcRect/>
          <a:stretch>
            <a:fillRect/>
          </a:stretch>
        </p:blipFill>
        <p:spPr bwMode="auto">
          <a:xfrm>
            <a:off x="1042988" y="765175"/>
            <a:ext cx="7151687" cy="2952750"/>
          </a:xfrm>
          <a:prstGeom prst="rect">
            <a:avLst/>
          </a:prstGeom>
          <a:noFill/>
          <a:ln w="9525">
            <a:noFill/>
            <a:miter lim="800000"/>
            <a:headEnd/>
            <a:tailEnd/>
          </a:ln>
        </p:spPr>
      </p:pic>
      <p:pic>
        <p:nvPicPr>
          <p:cNvPr id="187394" name="Picture 5" descr="Snap6"/>
          <p:cNvPicPr>
            <a:picLocks noChangeAspect="1" noChangeArrowheads="1"/>
          </p:cNvPicPr>
          <p:nvPr/>
        </p:nvPicPr>
        <p:blipFill>
          <a:blip r:embed="rId2"/>
          <a:srcRect/>
          <a:stretch>
            <a:fillRect/>
          </a:stretch>
        </p:blipFill>
        <p:spPr bwMode="auto">
          <a:xfrm>
            <a:off x="1042988" y="3716338"/>
            <a:ext cx="7180262" cy="26638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7" name="Picture 5" descr="Snap7"/>
          <p:cNvPicPr>
            <a:picLocks noChangeAspect="1" noChangeArrowheads="1"/>
          </p:cNvPicPr>
          <p:nvPr/>
        </p:nvPicPr>
        <p:blipFill>
          <a:blip r:embed="rId1"/>
          <a:srcRect/>
          <a:stretch>
            <a:fillRect/>
          </a:stretch>
        </p:blipFill>
        <p:spPr bwMode="auto">
          <a:xfrm>
            <a:off x="1042988" y="620713"/>
            <a:ext cx="7129462" cy="3384550"/>
          </a:xfrm>
          <a:prstGeom prst="rect">
            <a:avLst/>
          </a:prstGeom>
          <a:noFill/>
          <a:ln w="9525">
            <a:noFill/>
            <a:miter lim="800000"/>
            <a:headEnd/>
            <a:tailEnd/>
          </a:ln>
        </p:spPr>
      </p:pic>
      <p:pic>
        <p:nvPicPr>
          <p:cNvPr id="188418" name="Picture 6" descr="Snap8"/>
          <p:cNvPicPr>
            <a:picLocks noChangeAspect="1" noChangeArrowheads="1"/>
          </p:cNvPicPr>
          <p:nvPr/>
        </p:nvPicPr>
        <p:blipFill>
          <a:blip r:embed="rId2"/>
          <a:srcRect/>
          <a:stretch>
            <a:fillRect/>
          </a:stretch>
        </p:blipFill>
        <p:spPr bwMode="auto">
          <a:xfrm>
            <a:off x="1042988" y="4005263"/>
            <a:ext cx="7129462" cy="2303462"/>
          </a:xfrm>
          <a:prstGeom prst="rect">
            <a:avLst/>
          </a:prstGeom>
          <a:noFill/>
          <a:ln w="9525">
            <a:noFill/>
            <a:miter lim="800000"/>
            <a:headEnd/>
            <a:tailEnd/>
          </a:ln>
        </p:spPr>
      </p:pic>
      <p:sp>
        <p:nvSpPr>
          <p:cNvPr id="188419" name="Text Box 4"/>
          <p:cNvSpPr txBox="1">
            <a:spLocks noChangeArrowheads="1"/>
          </p:cNvSpPr>
          <p:nvPr/>
        </p:nvSpPr>
        <p:spPr bwMode="auto">
          <a:xfrm>
            <a:off x="1187450" y="333375"/>
            <a:ext cx="1584325" cy="274638"/>
          </a:xfrm>
          <a:prstGeom prst="rect">
            <a:avLst/>
          </a:prstGeom>
          <a:noFill/>
          <a:ln w="9525">
            <a:noFill/>
            <a:miter lim="800000"/>
          </a:ln>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5.2.3</a:t>
            </a:r>
            <a:endParaRPr lang="en-US" altLang="zh-CN">
              <a:ea typeface="仿宋_GB231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1" name="Picture 4" descr="Snap9"/>
          <p:cNvPicPr>
            <a:picLocks noChangeAspect="1" noChangeArrowheads="1"/>
          </p:cNvPicPr>
          <p:nvPr/>
        </p:nvPicPr>
        <p:blipFill>
          <a:blip r:embed="rId1"/>
          <a:srcRect/>
          <a:stretch>
            <a:fillRect/>
          </a:stretch>
        </p:blipFill>
        <p:spPr bwMode="auto">
          <a:xfrm>
            <a:off x="971550" y="765175"/>
            <a:ext cx="7151688" cy="3455988"/>
          </a:xfrm>
          <a:prstGeom prst="rect">
            <a:avLst/>
          </a:prstGeom>
          <a:noFill/>
          <a:ln w="9525">
            <a:noFill/>
            <a:miter lim="800000"/>
            <a:headEnd/>
            <a:tailEnd/>
          </a:ln>
        </p:spPr>
      </p:pic>
      <p:sp>
        <p:nvSpPr>
          <p:cNvPr id="189442" name="Text Box 5"/>
          <p:cNvSpPr txBox="1">
            <a:spLocks noChangeArrowheads="1"/>
          </p:cNvSpPr>
          <p:nvPr/>
        </p:nvSpPr>
        <p:spPr bwMode="auto">
          <a:xfrm>
            <a:off x="900113" y="4365625"/>
            <a:ext cx="7416800" cy="1465263"/>
          </a:xfrm>
          <a:prstGeom prst="rect">
            <a:avLst/>
          </a:prstGeom>
          <a:noFill/>
          <a:ln w="9525">
            <a:noFill/>
            <a:miter lim="800000"/>
          </a:ln>
        </p:spPr>
        <p:txBody>
          <a:bodyPr>
            <a:spAutoFit/>
          </a:bodyPr>
          <a:lstStyle/>
          <a:p>
            <a:r>
              <a:rPr lang="en-US" altLang="zh-CN" b="0">
                <a:solidFill>
                  <a:srgbClr val="000000"/>
                </a:solidFill>
                <a:ea typeface="仿宋_GB2312"/>
              </a:rPr>
              <a:t>2</a:t>
            </a:r>
            <a:r>
              <a:rPr lang="zh-CN" altLang="en-US" b="0">
                <a:solidFill>
                  <a:srgbClr val="000000"/>
                </a:solidFill>
                <a:ea typeface="仿宋_GB2312"/>
              </a:rPr>
              <a:t>）</a:t>
            </a:r>
            <a:r>
              <a:rPr lang="zh-CN" altLang="en-US">
                <a:solidFill>
                  <a:srgbClr val="000000"/>
                </a:solidFill>
              </a:rPr>
              <a:t>程序传送到机床。</a:t>
            </a:r>
            <a:endParaRPr lang="zh-CN" altLang="en-US">
              <a:solidFill>
                <a:srgbClr val="000000"/>
              </a:solidFill>
            </a:endParaRPr>
          </a:p>
          <a:p>
            <a:r>
              <a:rPr lang="en-US" altLang="zh-CN" b="0">
                <a:solidFill>
                  <a:srgbClr val="000000"/>
                </a:solidFill>
                <a:ea typeface="仿宋_GB2312"/>
              </a:rPr>
              <a:t>3</a:t>
            </a:r>
            <a:r>
              <a:rPr lang="zh-CN" altLang="en-US" b="0">
                <a:solidFill>
                  <a:srgbClr val="000000"/>
                </a:solidFill>
                <a:ea typeface="仿宋_GB2312"/>
              </a:rPr>
              <a:t>）</a:t>
            </a:r>
            <a:r>
              <a:rPr lang="zh-CN" altLang="en-US">
                <a:solidFill>
                  <a:srgbClr val="000000"/>
                </a:solidFill>
              </a:rPr>
              <a:t>刀具、工、夹、量具的准备，工件安装。</a:t>
            </a:r>
            <a:endParaRPr lang="zh-CN" altLang="en-US">
              <a:solidFill>
                <a:srgbClr val="000000"/>
              </a:solidFill>
            </a:endParaRPr>
          </a:p>
          <a:p>
            <a:r>
              <a:rPr lang="en-US" altLang="zh-CN" b="0">
                <a:solidFill>
                  <a:srgbClr val="000000"/>
                </a:solidFill>
                <a:ea typeface="仿宋_GB2312"/>
              </a:rPr>
              <a:t>4</a:t>
            </a:r>
            <a:r>
              <a:rPr lang="zh-CN" altLang="en-US" b="0">
                <a:solidFill>
                  <a:srgbClr val="000000"/>
                </a:solidFill>
                <a:ea typeface="仿宋_GB2312"/>
              </a:rPr>
              <a:t>）</a:t>
            </a:r>
            <a:r>
              <a:rPr lang="zh-CN" altLang="en-US">
                <a:solidFill>
                  <a:srgbClr val="000000"/>
                </a:solidFill>
              </a:rPr>
              <a:t>装刀及对刀、建立坐标。对切槽刀时，以左侧刀尖进行对刀。</a:t>
            </a:r>
            <a:endParaRPr lang="zh-CN" altLang="en-US">
              <a:solidFill>
                <a:srgbClr val="000000"/>
              </a:solidFill>
            </a:endParaRPr>
          </a:p>
          <a:p>
            <a:r>
              <a:rPr lang="en-US" altLang="zh-CN" b="0">
                <a:solidFill>
                  <a:srgbClr val="000000"/>
                </a:solidFill>
                <a:ea typeface="仿宋_GB2312"/>
              </a:rPr>
              <a:t>5</a:t>
            </a:r>
            <a:r>
              <a:rPr lang="zh-CN" altLang="en-US" b="0">
                <a:solidFill>
                  <a:srgbClr val="000000"/>
                </a:solidFill>
                <a:ea typeface="仿宋_GB2312"/>
              </a:rPr>
              <a:t>）</a:t>
            </a:r>
            <a:r>
              <a:rPr lang="zh-CN" altLang="en-US">
                <a:solidFill>
                  <a:srgbClr val="000000"/>
                </a:solidFill>
              </a:rPr>
              <a:t>检查车刀位置是否正确。</a:t>
            </a:r>
            <a:endParaRPr lang="zh-CN" altLang="en-US">
              <a:solidFill>
                <a:srgbClr val="000000"/>
              </a:solidFill>
            </a:endParaRPr>
          </a:p>
          <a:p>
            <a:r>
              <a:rPr lang="en-US" altLang="zh-CN" b="0">
                <a:solidFill>
                  <a:srgbClr val="000000"/>
                </a:solidFill>
                <a:ea typeface="仿宋_GB2312"/>
              </a:rPr>
              <a:t>6</a:t>
            </a:r>
            <a:r>
              <a:rPr lang="zh-CN" altLang="en-US" b="0">
                <a:solidFill>
                  <a:srgbClr val="000000"/>
                </a:solidFill>
                <a:ea typeface="仿宋_GB2312"/>
              </a:rPr>
              <a:t>）实施切削加工。</a:t>
            </a:r>
            <a:endParaRPr lang="zh-CN" altLang="en-US" b="0">
              <a:solidFill>
                <a:srgbClr val="000000"/>
              </a:solidFill>
              <a:ea typeface="仿宋_GB2312"/>
            </a:endParaRPr>
          </a:p>
        </p:txBody>
      </p:sp>
      <p:sp>
        <p:nvSpPr>
          <p:cNvPr id="189443" name="Text Box 4"/>
          <p:cNvSpPr txBox="1">
            <a:spLocks noChangeArrowheads="1"/>
          </p:cNvSpPr>
          <p:nvPr/>
        </p:nvSpPr>
        <p:spPr bwMode="auto">
          <a:xfrm>
            <a:off x="1116013" y="476250"/>
            <a:ext cx="1584325" cy="274638"/>
          </a:xfrm>
          <a:prstGeom prst="rect">
            <a:avLst/>
          </a:prstGeom>
          <a:noFill/>
          <a:ln w="9525">
            <a:noFill/>
            <a:miter lim="800000"/>
          </a:ln>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5.2.3</a:t>
            </a:r>
            <a:endParaRPr lang="en-US" altLang="zh-CN">
              <a:ea typeface="仿宋_GB231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Text Box 4"/>
          <p:cNvSpPr txBox="1">
            <a:spLocks noChangeArrowheads="1"/>
          </p:cNvSpPr>
          <p:nvPr/>
        </p:nvSpPr>
        <p:spPr bwMode="auto">
          <a:xfrm>
            <a:off x="755650" y="836613"/>
            <a:ext cx="7200900" cy="366712"/>
          </a:xfrm>
          <a:prstGeom prst="rect">
            <a:avLst/>
          </a:prstGeom>
          <a:noFill/>
          <a:ln w="9525">
            <a:noFill/>
            <a:miter lim="800000"/>
          </a:ln>
        </p:spPr>
        <p:txBody>
          <a:bodyPr>
            <a:spAutoFit/>
          </a:bodyPr>
          <a:lstStyle/>
          <a:p>
            <a:pPr>
              <a:spcBef>
                <a:spcPct val="50000"/>
              </a:spcBef>
            </a:pPr>
            <a:r>
              <a:rPr lang="zh-CN" altLang="en-US">
                <a:solidFill>
                  <a:srgbClr val="000000"/>
                </a:solidFill>
                <a:ea typeface="仿宋_GB2312"/>
              </a:rPr>
              <a:t>实施过程检测记录</a:t>
            </a:r>
            <a:endParaRPr lang="zh-CN" altLang="en-US">
              <a:solidFill>
                <a:srgbClr val="000000"/>
              </a:solidFill>
              <a:ea typeface="仿宋_GB2312"/>
            </a:endParaRPr>
          </a:p>
        </p:txBody>
      </p:sp>
      <p:pic>
        <p:nvPicPr>
          <p:cNvPr id="190466" name="Picture 5" descr="Snap34"/>
          <p:cNvPicPr>
            <a:picLocks noChangeAspect="1" noChangeArrowheads="1"/>
          </p:cNvPicPr>
          <p:nvPr/>
        </p:nvPicPr>
        <p:blipFill>
          <a:blip r:embed="rId1"/>
          <a:srcRect/>
          <a:stretch>
            <a:fillRect/>
          </a:stretch>
        </p:blipFill>
        <p:spPr bwMode="auto">
          <a:xfrm>
            <a:off x="827088" y="1268413"/>
            <a:ext cx="7705725" cy="1058862"/>
          </a:xfrm>
          <a:prstGeom prst="rect">
            <a:avLst/>
          </a:prstGeom>
          <a:noFill/>
          <a:ln w="9525">
            <a:noFill/>
            <a:miter lim="800000"/>
            <a:headEnd/>
            <a:tailEnd/>
          </a:ln>
        </p:spPr>
      </p:pic>
      <p:sp>
        <p:nvSpPr>
          <p:cNvPr id="190467" name="Text Box 6"/>
          <p:cNvSpPr txBox="1">
            <a:spLocks noChangeArrowheads="1"/>
          </p:cNvSpPr>
          <p:nvPr/>
        </p:nvSpPr>
        <p:spPr bwMode="auto">
          <a:xfrm>
            <a:off x="684213" y="2565400"/>
            <a:ext cx="7777162" cy="1190625"/>
          </a:xfrm>
          <a:prstGeom prst="rect">
            <a:avLst/>
          </a:prstGeom>
          <a:noFill/>
          <a:ln w="9525">
            <a:noFill/>
            <a:miter lim="800000"/>
          </a:ln>
        </p:spPr>
        <p:txBody>
          <a:bodyPr>
            <a:spAutoFit/>
          </a:bodyPr>
          <a:lstStyle/>
          <a:p>
            <a:r>
              <a:rPr lang="en-US" altLang="zh-CN">
                <a:solidFill>
                  <a:srgbClr val="000000"/>
                </a:solidFill>
                <a:ea typeface="仿宋_GB2312"/>
              </a:rPr>
              <a:t>【</a:t>
            </a:r>
            <a:r>
              <a:rPr lang="zh-CN" altLang="en-US">
                <a:solidFill>
                  <a:srgbClr val="000000"/>
                </a:solidFill>
                <a:ea typeface="仿宋_GB2312"/>
              </a:rPr>
              <a:t>检测与评价</a:t>
            </a:r>
            <a:r>
              <a:rPr lang="en-US" altLang="zh-CN">
                <a:solidFill>
                  <a:srgbClr val="000000"/>
                </a:solidFill>
                <a:ea typeface="仿宋_GB2312"/>
              </a:rPr>
              <a:t>】</a:t>
            </a:r>
            <a:endParaRPr lang="en-US" altLang="zh-CN">
              <a:solidFill>
                <a:srgbClr val="000000"/>
              </a:solidFill>
              <a:ea typeface="仿宋_GB2312"/>
            </a:endParaRPr>
          </a:p>
          <a:p>
            <a:r>
              <a:rPr lang="zh-CN" altLang="en-US" b="0">
                <a:solidFill>
                  <a:srgbClr val="000000"/>
                </a:solidFill>
                <a:ea typeface="仿宋_GB2312"/>
              </a:rPr>
              <a:t>       按表</a:t>
            </a:r>
            <a:r>
              <a:rPr lang="en-US" altLang="zh-CN" b="0">
                <a:solidFill>
                  <a:srgbClr val="000000"/>
                </a:solidFill>
                <a:ea typeface="仿宋_GB2312"/>
              </a:rPr>
              <a:t>5.2.4</a:t>
            </a:r>
            <a:r>
              <a:rPr lang="zh-CN" altLang="en-US" b="0">
                <a:solidFill>
                  <a:srgbClr val="000000"/>
                </a:solidFill>
                <a:ea typeface="仿宋_GB2312"/>
              </a:rPr>
              <a:t>进行检测。单项最终得分为教师检测得分减去结果一致扣分。当学生的检查结果与教师的检查结果不一致时尺寸每超差</a:t>
            </a:r>
            <a:r>
              <a:rPr lang="en-US" altLang="zh-CN" b="0">
                <a:solidFill>
                  <a:srgbClr val="000000"/>
                </a:solidFill>
                <a:ea typeface="仿宋_GB2312"/>
              </a:rPr>
              <a:t>0.01</a:t>
            </a:r>
            <a:r>
              <a:rPr lang="zh-CN" altLang="en-US" b="0">
                <a:solidFill>
                  <a:srgbClr val="000000"/>
                </a:solidFill>
                <a:ea typeface="仿宋_GB2312"/>
              </a:rPr>
              <a:t>扣</a:t>
            </a:r>
            <a:r>
              <a:rPr lang="en-US" altLang="zh-CN" b="0">
                <a:solidFill>
                  <a:srgbClr val="000000"/>
                </a:solidFill>
                <a:ea typeface="仿宋_GB2312"/>
              </a:rPr>
              <a:t>1</a:t>
            </a:r>
            <a:r>
              <a:rPr lang="zh-CN" altLang="en-US" b="0">
                <a:solidFill>
                  <a:srgbClr val="000000"/>
                </a:solidFill>
                <a:ea typeface="仿宋_GB2312"/>
              </a:rPr>
              <a:t>分，粗糙度值每相差一级扣</a:t>
            </a:r>
            <a:r>
              <a:rPr lang="en-US" altLang="zh-CN" b="0">
                <a:solidFill>
                  <a:srgbClr val="000000"/>
                </a:solidFill>
                <a:ea typeface="仿宋_GB2312"/>
              </a:rPr>
              <a:t>1</a:t>
            </a:r>
            <a:r>
              <a:rPr lang="zh-CN" altLang="en-US" b="0">
                <a:solidFill>
                  <a:srgbClr val="000000"/>
                </a:solidFill>
                <a:ea typeface="仿宋_GB2312"/>
              </a:rPr>
              <a:t>分，每项扣分不超过</a:t>
            </a:r>
            <a:r>
              <a:rPr lang="en-US" altLang="zh-CN" b="0">
                <a:solidFill>
                  <a:srgbClr val="000000"/>
                </a:solidFill>
                <a:ea typeface="仿宋_GB2312"/>
              </a:rPr>
              <a:t>2</a:t>
            </a:r>
            <a:r>
              <a:rPr lang="zh-CN" altLang="en-US" b="0">
                <a:solidFill>
                  <a:srgbClr val="000000"/>
                </a:solidFill>
                <a:ea typeface="仿宋_GB2312"/>
              </a:rPr>
              <a:t>分。</a:t>
            </a:r>
            <a:endParaRPr lang="zh-CN" altLang="en-US" b="0">
              <a:solidFill>
                <a:srgbClr val="000000"/>
              </a:solidFill>
              <a:ea typeface="仿宋_GB231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89" name="Picture 5" descr="Snap36"/>
          <p:cNvPicPr>
            <a:picLocks noChangeAspect="1" noChangeArrowheads="1"/>
          </p:cNvPicPr>
          <p:nvPr/>
        </p:nvPicPr>
        <p:blipFill>
          <a:blip r:embed="rId1"/>
          <a:srcRect/>
          <a:stretch>
            <a:fillRect/>
          </a:stretch>
        </p:blipFill>
        <p:spPr bwMode="auto">
          <a:xfrm>
            <a:off x="1258888" y="692150"/>
            <a:ext cx="6665912" cy="5329238"/>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ext Box 4"/>
          <p:cNvSpPr txBox="1">
            <a:spLocks noChangeArrowheads="1"/>
          </p:cNvSpPr>
          <p:nvPr/>
        </p:nvSpPr>
        <p:spPr bwMode="auto">
          <a:xfrm>
            <a:off x="900113" y="1052513"/>
            <a:ext cx="7273925" cy="2646362"/>
          </a:xfrm>
          <a:prstGeom prst="rect">
            <a:avLst/>
          </a:prstGeom>
          <a:noFill/>
          <a:ln w="9525">
            <a:noFill/>
            <a:miter lim="800000"/>
          </a:ln>
        </p:spPr>
        <p:txBody>
          <a:bodyPr>
            <a:spAutoFit/>
          </a:bodyPr>
          <a:lstStyle/>
          <a:p>
            <a:r>
              <a:rPr lang="en-US" altLang="zh-CN">
                <a:solidFill>
                  <a:srgbClr val="000000"/>
                </a:solidFill>
                <a:ea typeface="仿宋_GB2312"/>
              </a:rPr>
              <a:t>【</a:t>
            </a:r>
            <a:r>
              <a:rPr lang="zh-CN" altLang="en-US">
                <a:solidFill>
                  <a:srgbClr val="000000"/>
                </a:solidFill>
                <a:ea typeface="仿宋_GB2312"/>
              </a:rPr>
              <a:t>评估与总结</a:t>
            </a:r>
            <a:r>
              <a:rPr lang="en-US" altLang="zh-CN">
                <a:solidFill>
                  <a:srgbClr val="000000"/>
                </a:solidFill>
                <a:ea typeface="仿宋_GB2312"/>
              </a:rPr>
              <a:t>】</a:t>
            </a:r>
            <a:endParaRPr lang="en-US" altLang="zh-CN">
              <a:solidFill>
                <a:srgbClr val="000000"/>
              </a:solidFill>
              <a:ea typeface="仿宋_GB2312"/>
            </a:endParaRPr>
          </a:p>
          <a:p>
            <a:r>
              <a:rPr lang="zh-CN" altLang="en-US" b="0">
                <a:solidFill>
                  <a:srgbClr val="000000"/>
                </a:solidFill>
                <a:ea typeface="仿宋_GB2312"/>
              </a:rPr>
              <a:t>       从以下几方面进行总结与反思。</a:t>
            </a:r>
            <a:endParaRPr lang="zh-CN" altLang="en-US" b="0">
              <a:solidFill>
                <a:srgbClr val="000000"/>
              </a:solidFill>
              <a:ea typeface="仿宋_GB2312"/>
            </a:endParaRPr>
          </a:p>
          <a:p>
            <a:r>
              <a:rPr lang="en-US" altLang="zh-CN" b="0">
                <a:solidFill>
                  <a:srgbClr val="000000"/>
                </a:solidFill>
                <a:ea typeface="仿宋_GB2312"/>
              </a:rPr>
              <a:t>       1.</a:t>
            </a:r>
            <a:r>
              <a:rPr lang="zh-CN" altLang="en-US" b="0">
                <a:solidFill>
                  <a:srgbClr val="000000"/>
                </a:solidFill>
                <a:ea typeface="仿宋_GB2312"/>
              </a:rPr>
              <a:t>对工件尺寸精度和表面质量进行评价，找出尺寸超差或表面质量缺陷的原因，提出改进方法。</a:t>
            </a:r>
            <a:endParaRPr lang="zh-CN" altLang="en-US" b="0">
              <a:solidFill>
                <a:srgbClr val="000000"/>
              </a:solidFill>
              <a:ea typeface="仿宋_GB2312"/>
            </a:endParaRPr>
          </a:p>
          <a:p>
            <a:r>
              <a:rPr lang="en-US" altLang="zh-CN" b="0">
                <a:solidFill>
                  <a:srgbClr val="000000"/>
                </a:solidFill>
                <a:ea typeface="仿宋_GB2312"/>
              </a:rPr>
              <a:t>       2.</a:t>
            </a:r>
            <a:r>
              <a:rPr lang="zh-CN" altLang="en-US" b="0">
                <a:solidFill>
                  <a:srgbClr val="000000"/>
                </a:solidFill>
                <a:ea typeface="仿宋_GB2312"/>
              </a:rPr>
              <a:t>对工艺合理性、加工效率、刀具寿命等方面进行评价，进一步优化切削参数。</a:t>
            </a:r>
            <a:endParaRPr lang="zh-CN" altLang="en-US" b="0">
              <a:solidFill>
                <a:srgbClr val="000000"/>
              </a:solidFill>
              <a:ea typeface="仿宋_GB2312"/>
            </a:endParaRPr>
          </a:p>
          <a:p>
            <a:r>
              <a:rPr lang="en-US" altLang="zh-CN" b="0">
                <a:solidFill>
                  <a:srgbClr val="000000"/>
                </a:solidFill>
                <a:ea typeface="仿宋_GB2312"/>
              </a:rPr>
              <a:t>       3.</a:t>
            </a:r>
            <a:r>
              <a:rPr lang="zh-CN" altLang="en-US" b="0">
                <a:solidFill>
                  <a:srgbClr val="000000"/>
                </a:solidFill>
                <a:ea typeface="仿宋_GB2312"/>
              </a:rPr>
              <a:t>对整个加工过程中出现的违反</a:t>
            </a:r>
            <a:r>
              <a:rPr lang="en-US" altLang="zh-CN" b="0">
                <a:solidFill>
                  <a:srgbClr val="000000"/>
                </a:solidFill>
                <a:ea typeface="仿宋_GB2312"/>
              </a:rPr>
              <a:t>5S</a:t>
            </a:r>
            <a:r>
              <a:rPr lang="zh-CN" altLang="en-US" b="0">
                <a:solidFill>
                  <a:srgbClr val="000000"/>
                </a:solidFill>
                <a:ea typeface="仿宋_GB2312"/>
              </a:rPr>
              <a:t>管理、安全文明生产等方面进行反思。</a:t>
            </a:r>
            <a:endParaRPr lang="zh-CN" altLang="en-US" b="0">
              <a:solidFill>
                <a:srgbClr val="000000"/>
              </a:solidFill>
              <a:ea typeface="仿宋_GB2312"/>
            </a:endParaRPr>
          </a:p>
          <a:p>
            <a:pPr>
              <a:lnSpc>
                <a:spcPct val="30000"/>
              </a:lnSpc>
            </a:pPr>
            <a:endParaRPr lang="zh-CN" altLang="en-US" b="0">
              <a:solidFill>
                <a:srgbClr val="000000"/>
              </a:solidFill>
              <a:ea typeface="仿宋_GB2312"/>
            </a:endParaRPr>
          </a:p>
          <a:p>
            <a:r>
              <a:rPr lang="zh-CN" altLang="en-US">
                <a:solidFill>
                  <a:srgbClr val="000000"/>
                </a:solidFill>
                <a:ea typeface="仿宋_GB2312"/>
              </a:rPr>
              <a:t>自我评估与总结</a:t>
            </a:r>
            <a:r>
              <a:rPr lang="zh-CN" altLang="en-US" b="0">
                <a:solidFill>
                  <a:srgbClr val="000000"/>
                </a:solidFill>
                <a:ea typeface="仿宋_GB2312"/>
              </a:rPr>
              <a:t>： </a:t>
            </a:r>
            <a:endParaRPr lang="zh-CN" altLang="en-US" b="0">
              <a:solidFill>
                <a:srgbClr val="000000"/>
              </a:solidFill>
              <a:ea typeface="仿宋_GB2312"/>
            </a:endParaRPr>
          </a:p>
        </p:txBody>
      </p:sp>
      <p:pic>
        <p:nvPicPr>
          <p:cNvPr id="192514" name="Picture 5" descr="Snap34"/>
          <p:cNvPicPr>
            <a:picLocks noChangeAspect="1" noChangeArrowheads="1"/>
          </p:cNvPicPr>
          <p:nvPr/>
        </p:nvPicPr>
        <p:blipFill>
          <a:blip r:embed="rId1"/>
          <a:srcRect/>
          <a:stretch>
            <a:fillRect/>
          </a:stretch>
        </p:blipFill>
        <p:spPr bwMode="auto">
          <a:xfrm>
            <a:off x="900113" y="3789363"/>
            <a:ext cx="7416800" cy="103981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9"/>
          <p:cNvSpPr txBox="1">
            <a:spLocks noChangeArrowheads="1"/>
          </p:cNvSpPr>
          <p:nvPr/>
        </p:nvSpPr>
        <p:spPr bwMode="auto">
          <a:xfrm>
            <a:off x="684213" y="908050"/>
            <a:ext cx="7848600" cy="2289175"/>
          </a:xfrm>
          <a:prstGeom prst="rect">
            <a:avLst/>
          </a:prstGeom>
          <a:noFill/>
          <a:ln w="9525">
            <a:noFill/>
            <a:miter lim="800000"/>
          </a:ln>
        </p:spPr>
        <p:txBody>
          <a:bodyPr>
            <a:spAutoFit/>
          </a:bodyPr>
          <a:lstStyle/>
          <a:p>
            <a:r>
              <a:rPr lang="zh-CN" altLang="en-US">
                <a:solidFill>
                  <a:srgbClr val="000000"/>
                </a:solidFill>
                <a:ea typeface="仿宋_GB2312"/>
              </a:rPr>
              <a:t>分析图样</a:t>
            </a:r>
            <a:r>
              <a:rPr lang="zh-CN" altLang="en-US" b="0">
                <a:solidFill>
                  <a:srgbClr val="000000"/>
                </a:solidFill>
                <a:ea typeface="仿宋_GB2312"/>
              </a:rPr>
              <a:t>：</a:t>
            </a:r>
            <a:endParaRPr lang="zh-CN" altLang="en-US" b="0">
              <a:solidFill>
                <a:srgbClr val="000000"/>
              </a:solidFill>
              <a:ea typeface="仿宋_GB2312"/>
            </a:endParaRPr>
          </a:p>
          <a:p>
            <a:r>
              <a:rPr lang="zh-CN" altLang="en-US" b="0">
                <a:solidFill>
                  <a:srgbClr val="000000"/>
                </a:solidFill>
                <a:ea typeface="仿宋_GB2312"/>
              </a:rPr>
              <a:t>       该零件的结构形状较为复杂，包含外圆、内孔、圆弧、沟槽、螺纹和椭圆的加工。其中，椭圆长半轴为</a:t>
            </a:r>
            <a:r>
              <a:rPr lang="en-US" altLang="zh-CN" b="0">
                <a:solidFill>
                  <a:srgbClr val="000000"/>
                </a:solidFill>
                <a:ea typeface="仿宋_GB2312"/>
              </a:rPr>
              <a:t>20</a:t>
            </a:r>
            <a:r>
              <a:rPr lang="en-US" altLang="zh-CN" b="0" i="1">
                <a:solidFill>
                  <a:srgbClr val="000000"/>
                </a:solidFill>
                <a:ea typeface="仿宋_GB2312"/>
              </a:rPr>
              <a:t>mm </a:t>
            </a:r>
            <a:r>
              <a:rPr lang="zh-CN" altLang="en-US" b="0">
                <a:solidFill>
                  <a:srgbClr val="000000"/>
                </a:solidFill>
                <a:ea typeface="仿宋_GB2312"/>
              </a:rPr>
              <a:t>，短半轴为</a:t>
            </a:r>
            <a:r>
              <a:rPr lang="en-US" altLang="zh-CN" b="0">
                <a:solidFill>
                  <a:srgbClr val="000000"/>
                </a:solidFill>
                <a:ea typeface="仿宋_GB2312"/>
              </a:rPr>
              <a:t>12</a:t>
            </a:r>
            <a:r>
              <a:rPr lang="en-US" altLang="zh-CN" b="0" i="1">
                <a:solidFill>
                  <a:srgbClr val="000000"/>
                </a:solidFill>
                <a:ea typeface="仿宋_GB2312"/>
              </a:rPr>
              <a:t>mm </a:t>
            </a:r>
            <a:r>
              <a:rPr lang="zh-CN" altLang="en-US" b="0">
                <a:solidFill>
                  <a:srgbClr val="000000"/>
                </a:solidFill>
                <a:ea typeface="仿宋_GB2312"/>
              </a:rPr>
              <a:t>，中心不在零件轴线上 ，偏离轴线</a:t>
            </a:r>
            <a:r>
              <a:rPr lang="en-US" altLang="zh-CN" b="0">
                <a:solidFill>
                  <a:srgbClr val="000000"/>
                </a:solidFill>
                <a:ea typeface="仿宋_GB2312"/>
              </a:rPr>
              <a:t>8</a:t>
            </a:r>
            <a:r>
              <a:rPr lang="en-US" altLang="zh-CN" b="0" i="1">
                <a:solidFill>
                  <a:srgbClr val="000000"/>
                </a:solidFill>
                <a:ea typeface="仿宋_GB2312"/>
              </a:rPr>
              <a:t>mm </a:t>
            </a:r>
            <a:r>
              <a:rPr lang="zh-CN" altLang="en-US" b="0">
                <a:solidFill>
                  <a:srgbClr val="000000"/>
                </a:solidFill>
                <a:ea typeface="仿宋_GB2312"/>
              </a:rPr>
              <a:t>。如果按照手工编程加工 ，则椭圆部分的加工属于难点，而自动编程加工，则不存在困难。零件全部表面都要求加工，最小的尺寸公差为 </a:t>
            </a:r>
            <a:r>
              <a:rPr lang="en-US" altLang="zh-CN" b="0">
                <a:solidFill>
                  <a:srgbClr val="000000"/>
                </a:solidFill>
                <a:ea typeface="仿宋_GB2312"/>
              </a:rPr>
              <a:t>0.025</a:t>
            </a:r>
            <a:r>
              <a:rPr lang="en-US" altLang="zh-CN" b="0" i="1">
                <a:solidFill>
                  <a:srgbClr val="000000"/>
                </a:solidFill>
                <a:ea typeface="仿宋_GB2312"/>
              </a:rPr>
              <a:t>mm</a:t>
            </a:r>
            <a:r>
              <a:rPr lang="zh-CN" altLang="en-US" b="0">
                <a:solidFill>
                  <a:srgbClr val="000000"/>
                </a:solidFill>
                <a:ea typeface="仿宋_GB2312"/>
              </a:rPr>
              <a:t>，表面粗糙度为 </a:t>
            </a:r>
            <a:r>
              <a:rPr lang="en-US" altLang="zh-CN" b="0" i="1">
                <a:solidFill>
                  <a:srgbClr val="000000"/>
                </a:solidFill>
                <a:ea typeface="仿宋_GB2312"/>
              </a:rPr>
              <a:t>Ra</a:t>
            </a:r>
            <a:r>
              <a:rPr lang="en-US" altLang="zh-CN" b="0">
                <a:solidFill>
                  <a:srgbClr val="000000"/>
                </a:solidFill>
                <a:ea typeface="仿宋_GB2312"/>
              </a:rPr>
              <a:t>3.2</a:t>
            </a:r>
            <a:r>
              <a:rPr lang="zh-CN" altLang="en-US" b="0">
                <a:solidFill>
                  <a:srgbClr val="000000"/>
                </a:solidFill>
                <a:ea typeface="仿宋_GB2312"/>
              </a:rPr>
              <a:t>～</a:t>
            </a:r>
            <a:r>
              <a:rPr lang="en-US" altLang="zh-CN" b="0" i="1">
                <a:solidFill>
                  <a:srgbClr val="000000"/>
                </a:solidFill>
                <a:ea typeface="仿宋_GB2312"/>
              </a:rPr>
              <a:t>Ra</a:t>
            </a:r>
            <a:r>
              <a:rPr lang="en-US" altLang="zh-CN" b="0">
                <a:solidFill>
                  <a:srgbClr val="000000"/>
                </a:solidFill>
                <a:ea typeface="仿宋_GB2312"/>
              </a:rPr>
              <a:t>1.6</a:t>
            </a:r>
            <a:r>
              <a:rPr lang="zh-CN" altLang="en-US" b="0">
                <a:solidFill>
                  <a:srgbClr val="000000"/>
                </a:solidFill>
                <a:ea typeface="仿宋_GB2312"/>
              </a:rPr>
              <a:t>，虽然没有直接给出形位公差要求，但是，零件的左右两端外圆之间、内孔与外圆之间也要保证同轴度在其尺寸公差范围内。</a:t>
            </a:r>
            <a:endParaRPr lang="zh-CN" altLang="en-US" b="0">
              <a:solidFill>
                <a:srgbClr val="000000"/>
              </a:solidFill>
              <a:ea typeface="仿宋_GB2312"/>
            </a:endParaRPr>
          </a:p>
        </p:txBody>
      </p:sp>
      <p:sp>
        <p:nvSpPr>
          <p:cNvPr id="20482" name="Rectangle 12"/>
          <p:cNvSpPr>
            <a:spLocks noChangeArrowheads="1"/>
          </p:cNvSpPr>
          <p:nvPr/>
        </p:nvSpPr>
        <p:spPr bwMode="auto">
          <a:xfrm>
            <a:off x="0" y="0"/>
            <a:ext cx="9144000" cy="0"/>
          </a:xfrm>
          <a:prstGeom prst="rect">
            <a:avLst/>
          </a:prstGeom>
          <a:noFill/>
          <a:ln w="9525">
            <a:noFill/>
            <a:miter lim="800000"/>
          </a:ln>
        </p:spPr>
        <p:txBody>
          <a:bodyPr wrap="none" anchor="ctr">
            <a:spAutoFit/>
          </a:bodyPr>
          <a:lstStyle/>
          <a:p>
            <a:endParaRPr lang="zh-CN" altLang="en-US">
              <a:ea typeface="仿宋_GB2312"/>
            </a:endParaRPr>
          </a:p>
        </p:txBody>
      </p:sp>
      <p:sp>
        <p:nvSpPr>
          <p:cNvPr id="20483" name="Rectangle 14"/>
          <p:cNvSpPr>
            <a:spLocks noChangeArrowheads="1"/>
          </p:cNvSpPr>
          <p:nvPr/>
        </p:nvSpPr>
        <p:spPr bwMode="auto">
          <a:xfrm>
            <a:off x="0" y="0"/>
            <a:ext cx="9144000" cy="0"/>
          </a:xfrm>
          <a:prstGeom prst="rect">
            <a:avLst/>
          </a:prstGeom>
          <a:noFill/>
          <a:ln w="9525">
            <a:noFill/>
            <a:miter lim="800000"/>
          </a:ln>
        </p:spPr>
        <p:txBody>
          <a:bodyPr wrap="none" anchor="ctr">
            <a:spAutoFit/>
          </a:bodyPr>
          <a:lstStyle/>
          <a:p>
            <a:endParaRPr lang="zh-CN" altLang="en-US">
              <a:ea typeface="仿宋_GB2312"/>
            </a:endParaRPr>
          </a:p>
        </p:txBody>
      </p:sp>
      <p:sp>
        <p:nvSpPr>
          <p:cNvPr id="20484" name="Rectangle 16"/>
          <p:cNvSpPr>
            <a:spLocks noChangeArrowheads="1"/>
          </p:cNvSpPr>
          <p:nvPr/>
        </p:nvSpPr>
        <p:spPr bwMode="auto">
          <a:xfrm>
            <a:off x="0" y="0"/>
            <a:ext cx="9144000" cy="0"/>
          </a:xfrm>
          <a:prstGeom prst="rect">
            <a:avLst/>
          </a:prstGeom>
          <a:noFill/>
          <a:ln w="9525">
            <a:noFill/>
            <a:miter lim="800000"/>
          </a:ln>
        </p:spPr>
        <p:txBody>
          <a:bodyPr wrap="none" anchor="ctr">
            <a:spAutoFit/>
          </a:bodyPr>
          <a:lstStyle/>
          <a:p>
            <a:endParaRPr lang="zh-CN" altLang="en-US">
              <a:ea typeface="仿宋_GB2312"/>
            </a:endParaRPr>
          </a:p>
        </p:txBody>
      </p:sp>
      <p:sp>
        <p:nvSpPr>
          <p:cNvPr id="20485" name="Rectangle 21"/>
          <p:cNvSpPr>
            <a:spLocks noChangeArrowheads="1"/>
          </p:cNvSpPr>
          <p:nvPr/>
        </p:nvSpPr>
        <p:spPr bwMode="auto">
          <a:xfrm>
            <a:off x="395288" y="3357563"/>
            <a:ext cx="1323975" cy="366712"/>
          </a:xfrm>
          <a:prstGeom prst="rect">
            <a:avLst/>
          </a:prstGeom>
          <a:noFill/>
          <a:ln w="9525">
            <a:noFill/>
            <a:miter lim="800000"/>
          </a:ln>
        </p:spPr>
        <p:txBody>
          <a:bodyPr wrap="none" anchor="ctr">
            <a:spAutoFit/>
          </a:bodyPr>
          <a:lstStyle/>
          <a:p>
            <a:pPr eaLnBrk="0" hangingPunct="0"/>
            <a:r>
              <a:rPr lang="en-US" altLang="zh-CN">
                <a:solidFill>
                  <a:srgbClr val="000000"/>
                </a:solidFill>
                <a:ea typeface="仿宋_GB2312"/>
              </a:rPr>
              <a:t>【</a:t>
            </a:r>
            <a:r>
              <a:rPr lang="zh-CN" altLang="en-US">
                <a:solidFill>
                  <a:srgbClr val="000000"/>
                </a:solidFill>
                <a:ea typeface="仿宋_GB2312"/>
              </a:rPr>
              <a:t>计划</a:t>
            </a:r>
            <a:r>
              <a:rPr lang="en-US" altLang="zh-CN">
                <a:solidFill>
                  <a:srgbClr val="000000"/>
                </a:solidFill>
                <a:ea typeface="仿宋_GB2312"/>
              </a:rPr>
              <a:t>】</a:t>
            </a:r>
            <a:endParaRPr lang="en-US" altLang="zh-CN">
              <a:solidFill>
                <a:srgbClr val="000000"/>
              </a:solidFill>
              <a:ea typeface="仿宋_GB2312"/>
            </a:endParaRPr>
          </a:p>
        </p:txBody>
      </p:sp>
      <p:sp>
        <p:nvSpPr>
          <p:cNvPr id="20486" name="Text Box 22"/>
          <p:cNvSpPr txBox="1">
            <a:spLocks noChangeArrowheads="1"/>
          </p:cNvSpPr>
          <p:nvPr/>
        </p:nvSpPr>
        <p:spPr bwMode="auto">
          <a:xfrm>
            <a:off x="755650" y="3789363"/>
            <a:ext cx="7775575" cy="2014537"/>
          </a:xfrm>
          <a:prstGeom prst="rect">
            <a:avLst/>
          </a:prstGeom>
          <a:noFill/>
          <a:ln w="9525">
            <a:noFill/>
            <a:miter lim="800000"/>
          </a:ln>
        </p:spPr>
        <p:txBody>
          <a:bodyPr>
            <a:spAutoFit/>
          </a:bodyPr>
          <a:lstStyle/>
          <a:p>
            <a:r>
              <a:rPr lang="en-US" altLang="zh-CN">
                <a:solidFill>
                  <a:srgbClr val="000000"/>
                </a:solidFill>
                <a:ea typeface="仿宋_GB2312"/>
              </a:rPr>
              <a:t>1.</a:t>
            </a:r>
            <a:r>
              <a:rPr lang="zh-CN" altLang="en-US">
                <a:solidFill>
                  <a:srgbClr val="000000"/>
                </a:solidFill>
                <a:ea typeface="仿宋_GB2312"/>
              </a:rPr>
              <a:t>设备选用</a:t>
            </a:r>
            <a:r>
              <a:rPr lang="en-US" altLang="zh-CN" b="0">
                <a:solidFill>
                  <a:srgbClr val="000000"/>
                </a:solidFill>
                <a:ea typeface="仿宋_GB2312"/>
              </a:rPr>
              <a:t>:  </a:t>
            </a:r>
            <a:r>
              <a:rPr lang="zh-CN" altLang="en-US" b="0">
                <a:solidFill>
                  <a:srgbClr val="000000"/>
                </a:solidFill>
                <a:ea typeface="仿宋_GB2312"/>
              </a:rPr>
              <a:t>根据加工对象尺寸，可选择</a:t>
            </a:r>
            <a:r>
              <a:rPr lang="en-US" altLang="zh-CN" b="0">
                <a:solidFill>
                  <a:srgbClr val="000000"/>
                </a:solidFill>
                <a:ea typeface="仿宋_GB2312"/>
              </a:rPr>
              <a:t>SKC6140</a:t>
            </a:r>
            <a:r>
              <a:rPr lang="zh-CN" altLang="en-US" b="0">
                <a:solidFill>
                  <a:srgbClr val="000000"/>
                </a:solidFill>
                <a:ea typeface="仿宋_GB2312"/>
              </a:rPr>
              <a:t>等型号数控车床。</a:t>
            </a:r>
            <a:endParaRPr lang="zh-CN" altLang="en-US" b="0">
              <a:solidFill>
                <a:srgbClr val="000000"/>
              </a:solidFill>
              <a:ea typeface="仿宋_GB2312"/>
            </a:endParaRPr>
          </a:p>
          <a:p>
            <a:r>
              <a:rPr lang="en-US" altLang="zh-CN">
                <a:solidFill>
                  <a:srgbClr val="000000"/>
                </a:solidFill>
                <a:ea typeface="仿宋_GB2312"/>
              </a:rPr>
              <a:t>2.</a:t>
            </a:r>
            <a:r>
              <a:rPr lang="zh-CN" altLang="en-US">
                <a:solidFill>
                  <a:srgbClr val="000000"/>
                </a:solidFill>
                <a:ea typeface="仿宋_GB2312"/>
              </a:rPr>
              <a:t>确定安装方式</a:t>
            </a:r>
            <a:r>
              <a:rPr lang="en-US" altLang="zh-CN" b="0">
                <a:solidFill>
                  <a:srgbClr val="000000"/>
                </a:solidFill>
                <a:ea typeface="仿宋_GB2312"/>
              </a:rPr>
              <a:t>:  </a:t>
            </a:r>
            <a:r>
              <a:rPr lang="zh-CN" altLang="en-US" b="0">
                <a:solidFill>
                  <a:srgbClr val="000000"/>
                </a:solidFill>
                <a:ea typeface="仿宋_GB2312"/>
              </a:rPr>
              <a:t>采取三爪卡盘安装，分二次装夹分别加工左右两边。</a:t>
            </a:r>
            <a:endParaRPr lang="zh-CN" altLang="en-US" b="0">
              <a:solidFill>
                <a:srgbClr val="000000"/>
              </a:solidFill>
              <a:ea typeface="仿宋_GB2312"/>
            </a:endParaRPr>
          </a:p>
          <a:p>
            <a:r>
              <a:rPr lang="en-US" altLang="zh-CN">
                <a:solidFill>
                  <a:srgbClr val="000000"/>
                </a:solidFill>
                <a:ea typeface="仿宋_GB2312"/>
              </a:rPr>
              <a:t>3.</a:t>
            </a:r>
            <a:r>
              <a:rPr lang="zh-CN" altLang="en-US">
                <a:solidFill>
                  <a:srgbClr val="000000"/>
                </a:solidFill>
                <a:ea typeface="仿宋_GB2312"/>
              </a:rPr>
              <a:t>确定工件加工步骤</a:t>
            </a:r>
            <a:endParaRPr lang="zh-CN" altLang="en-US">
              <a:solidFill>
                <a:srgbClr val="000000"/>
              </a:solidFill>
              <a:ea typeface="仿宋_GB2312"/>
            </a:endParaRPr>
          </a:p>
          <a:p>
            <a:r>
              <a:rPr lang="en-US" altLang="zh-CN" b="0">
                <a:solidFill>
                  <a:srgbClr val="000000"/>
                </a:solidFill>
                <a:ea typeface="仿宋_GB2312"/>
              </a:rPr>
              <a:t>1</a:t>
            </a:r>
            <a:r>
              <a:rPr lang="zh-CN" altLang="en-US" b="0">
                <a:solidFill>
                  <a:srgbClr val="000000"/>
                </a:solidFill>
                <a:ea typeface="仿宋_GB2312"/>
              </a:rPr>
              <a:t>）直接夹紧工件毛坯外圆，伸出长度约</a:t>
            </a:r>
            <a:r>
              <a:rPr lang="en-US" altLang="zh-CN" b="0">
                <a:solidFill>
                  <a:srgbClr val="000000"/>
                </a:solidFill>
                <a:ea typeface="仿宋_GB2312"/>
              </a:rPr>
              <a:t>70</a:t>
            </a:r>
            <a:r>
              <a:rPr lang="en-US" altLang="zh-CN" b="0" i="1">
                <a:solidFill>
                  <a:srgbClr val="000000"/>
                </a:solidFill>
                <a:ea typeface="仿宋_GB2312"/>
              </a:rPr>
              <a:t> mm</a:t>
            </a:r>
            <a:r>
              <a:rPr lang="zh-CN" altLang="en-US" b="0">
                <a:solidFill>
                  <a:srgbClr val="000000"/>
                </a:solidFill>
                <a:ea typeface="仿宋_GB2312"/>
              </a:rPr>
              <a:t>，加工包括 </a:t>
            </a:r>
            <a:r>
              <a:rPr lang="en-US" altLang="zh-CN" b="0">
                <a:solidFill>
                  <a:srgbClr val="000000"/>
                </a:solidFill>
                <a:ea typeface="仿宋_GB2312"/>
              </a:rPr>
              <a:t>43</a:t>
            </a:r>
            <a:r>
              <a:rPr lang="zh-CN" altLang="en-US" b="0">
                <a:solidFill>
                  <a:srgbClr val="000000"/>
                </a:solidFill>
                <a:ea typeface="仿宋_GB2312"/>
              </a:rPr>
              <a:t>外圆在内的右端部位，依次加工外轮廓（</a:t>
            </a:r>
            <a:r>
              <a:rPr lang="en-US" altLang="zh-CN" b="0">
                <a:solidFill>
                  <a:srgbClr val="000000"/>
                </a:solidFill>
                <a:ea typeface="仿宋_GB2312"/>
              </a:rPr>
              <a:t>43</a:t>
            </a:r>
            <a:r>
              <a:rPr lang="zh-CN" altLang="en-US" b="0">
                <a:solidFill>
                  <a:srgbClr val="000000"/>
                </a:solidFill>
                <a:ea typeface="仿宋_GB2312"/>
              </a:rPr>
              <a:t>、</a:t>
            </a:r>
            <a:r>
              <a:rPr lang="en-US" altLang="zh-CN" b="0">
                <a:solidFill>
                  <a:srgbClr val="000000"/>
                </a:solidFill>
                <a:ea typeface="仿宋_GB2312"/>
              </a:rPr>
              <a:t>36</a:t>
            </a:r>
            <a:r>
              <a:rPr lang="zh-CN" altLang="en-US" b="0">
                <a:solidFill>
                  <a:srgbClr val="000000"/>
                </a:solidFill>
                <a:ea typeface="仿宋_GB2312"/>
              </a:rPr>
              <a:t>外圆、螺纹大径</a:t>
            </a:r>
            <a:r>
              <a:rPr lang="en-US" altLang="zh-CN" b="0">
                <a:solidFill>
                  <a:srgbClr val="000000"/>
                </a:solidFill>
                <a:ea typeface="仿宋_GB2312"/>
              </a:rPr>
              <a:t>30</a:t>
            </a:r>
            <a:r>
              <a:rPr lang="zh-CN" altLang="en-US" b="0">
                <a:solidFill>
                  <a:srgbClr val="000000"/>
                </a:solidFill>
                <a:ea typeface="仿宋_GB2312"/>
              </a:rPr>
              <a:t>及退刀槽、</a:t>
            </a:r>
            <a:r>
              <a:rPr lang="en-US" altLang="zh-CN" b="0">
                <a:solidFill>
                  <a:srgbClr val="000000"/>
                </a:solidFill>
                <a:ea typeface="仿宋_GB2312"/>
              </a:rPr>
              <a:t>R5</a:t>
            </a:r>
            <a:r>
              <a:rPr lang="zh-CN" altLang="en-US" b="0">
                <a:solidFill>
                  <a:srgbClr val="000000"/>
                </a:solidFill>
                <a:ea typeface="仿宋_GB2312"/>
              </a:rPr>
              <a:t>及</a:t>
            </a:r>
            <a:r>
              <a:rPr lang="en-US" altLang="zh-CN" b="0">
                <a:solidFill>
                  <a:srgbClr val="000000"/>
                </a:solidFill>
                <a:ea typeface="仿宋_GB2312"/>
              </a:rPr>
              <a:t>R3</a:t>
            </a:r>
            <a:r>
              <a:rPr lang="zh-CN" altLang="en-US" b="0">
                <a:solidFill>
                  <a:srgbClr val="000000"/>
                </a:solidFill>
                <a:ea typeface="仿宋_GB2312"/>
              </a:rPr>
              <a:t>圆弧）、切槽（</a:t>
            </a:r>
            <a:r>
              <a:rPr lang="en-US" altLang="zh-CN" b="0">
                <a:solidFill>
                  <a:srgbClr val="000000"/>
                </a:solidFill>
                <a:ea typeface="仿宋_GB2312"/>
              </a:rPr>
              <a:t>8×36</a:t>
            </a:r>
            <a:r>
              <a:rPr lang="zh-CN" altLang="en-US" b="0">
                <a:solidFill>
                  <a:srgbClr val="000000"/>
                </a:solidFill>
                <a:ea typeface="仿宋_GB2312"/>
              </a:rPr>
              <a:t>）和</a:t>
            </a:r>
            <a:r>
              <a:rPr lang="en-US" altLang="zh-CN" b="0">
                <a:solidFill>
                  <a:srgbClr val="000000"/>
                </a:solidFill>
                <a:ea typeface="仿宋_GB2312"/>
              </a:rPr>
              <a:t>M30×1.5</a:t>
            </a:r>
            <a:r>
              <a:rPr lang="zh-CN" altLang="en-US" b="0">
                <a:solidFill>
                  <a:srgbClr val="000000"/>
                </a:solidFill>
                <a:ea typeface="仿宋_GB2312"/>
              </a:rPr>
              <a:t>螺纹。右端部位总的加工长度应比实际长度尺寸</a:t>
            </a:r>
            <a:r>
              <a:rPr lang="en-US" altLang="zh-CN" b="0">
                <a:solidFill>
                  <a:srgbClr val="000000"/>
                </a:solidFill>
                <a:ea typeface="仿宋_GB2312"/>
              </a:rPr>
              <a:t>60 </a:t>
            </a:r>
            <a:r>
              <a:rPr lang="en-US" altLang="zh-CN" b="0" i="1">
                <a:solidFill>
                  <a:srgbClr val="000000"/>
                </a:solidFill>
                <a:ea typeface="仿宋_GB2312"/>
              </a:rPr>
              <a:t>mm</a:t>
            </a:r>
            <a:r>
              <a:rPr lang="zh-CN" altLang="en-US" b="0">
                <a:solidFill>
                  <a:srgbClr val="000000"/>
                </a:solidFill>
                <a:ea typeface="仿宋_GB2312"/>
              </a:rPr>
              <a:t>多长</a:t>
            </a:r>
            <a:r>
              <a:rPr lang="en-US" altLang="zh-CN" b="0">
                <a:solidFill>
                  <a:srgbClr val="000000"/>
                </a:solidFill>
                <a:ea typeface="仿宋_GB2312"/>
              </a:rPr>
              <a:t>1</a:t>
            </a:r>
            <a:r>
              <a:rPr lang="zh-CN" altLang="en-US" b="0">
                <a:solidFill>
                  <a:srgbClr val="000000"/>
                </a:solidFill>
                <a:ea typeface="仿宋_GB2312"/>
              </a:rPr>
              <a:t>～</a:t>
            </a:r>
            <a:r>
              <a:rPr lang="en-US" altLang="zh-CN" b="0">
                <a:solidFill>
                  <a:srgbClr val="000000"/>
                </a:solidFill>
                <a:ea typeface="仿宋_GB2312"/>
              </a:rPr>
              <a:t>2 </a:t>
            </a:r>
            <a:r>
              <a:rPr lang="en-US" altLang="zh-CN" b="0" i="1">
                <a:solidFill>
                  <a:srgbClr val="000000"/>
                </a:solidFill>
                <a:ea typeface="仿宋_GB2312"/>
              </a:rPr>
              <a:t>mm</a:t>
            </a:r>
            <a:r>
              <a:rPr lang="zh-CN" altLang="en-US" b="0">
                <a:solidFill>
                  <a:srgbClr val="000000"/>
                </a:solidFill>
                <a:ea typeface="仿宋_GB2312"/>
              </a:rPr>
              <a:t>，以便调头加工时与</a:t>
            </a:r>
            <a:r>
              <a:rPr lang="en-US" altLang="zh-CN" b="0">
                <a:solidFill>
                  <a:srgbClr val="000000"/>
                </a:solidFill>
                <a:ea typeface="仿宋_GB2312"/>
              </a:rPr>
              <a:t>R10</a:t>
            </a:r>
            <a:r>
              <a:rPr lang="zh-CN" altLang="en-US" b="0">
                <a:solidFill>
                  <a:srgbClr val="000000"/>
                </a:solidFill>
                <a:ea typeface="仿宋_GB2312"/>
              </a:rPr>
              <a:t>圆弧连接得上。</a:t>
            </a:r>
            <a:endParaRPr lang="zh-CN" altLang="en-US" b="0">
              <a:solidFill>
                <a:srgbClr val="000000"/>
              </a:solidFill>
              <a:ea typeface="仿宋_GB231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ext Box 4"/>
          <p:cNvSpPr txBox="1">
            <a:spLocks noChangeArrowheads="1"/>
          </p:cNvSpPr>
          <p:nvPr/>
        </p:nvSpPr>
        <p:spPr bwMode="auto">
          <a:xfrm>
            <a:off x="827088" y="836613"/>
            <a:ext cx="7705725" cy="641350"/>
          </a:xfrm>
          <a:prstGeom prst="rect">
            <a:avLst/>
          </a:prstGeom>
          <a:noFill/>
          <a:ln w="9525">
            <a:noFill/>
            <a:miter lim="800000"/>
          </a:ln>
        </p:spPr>
        <p:txBody>
          <a:bodyPr>
            <a:spAutoFit/>
          </a:bodyPr>
          <a:lstStyle/>
          <a:p>
            <a:r>
              <a:rPr lang="en-US" altLang="zh-CN">
                <a:solidFill>
                  <a:srgbClr val="000000"/>
                </a:solidFill>
                <a:ea typeface="仿宋_GB2312"/>
              </a:rPr>
              <a:t>【</a:t>
            </a:r>
            <a:r>
              <a:rPr lang="zh-CN" altLang="en-US">
                <a:solidFill>
                  <a:srgbClr val="000000"/>
                </a:solidFill>
                <a:ea typeface="仿宋_GB2312"/>
              </a:rPr>
              <a:t>知识链接</a:t>
            </a:r>
            <a:r>
              <a:rPr lang="en-US" altLang="zh-CN">
                <a:solidFill>
                  <a:srgbClr val="000000"/>
                </a:solidFill>
                <a:ea typeface="仿宋_GB2312"/>
              </a:rPr>
              <a:t>】</a:t>
            </a:r>
            <a:endParaRPr lang="en-US" altLang="zh-CN">
              <a:solidFill>
                <a:srgbClr val="000000"/>
              </a:solidFill>
              <a:ea typeface="仿宋_GB2312"/>
            </a:endParaRPr>
          </a:p>
          <a:p>
            <a:r>
              <a:rPr lang="zh-CN" altLang="en-US">
                <a:solidFill>
                  <a:srgbClr val="000000"/>
                </a:solidFill>
                <a:ea typeface="仿宋_GB2312"/>
              </a:rPr>
              <a:t>一、工艺知识</a:t>
            </a:r>
            <a:endParaRPr lang="zh-CN" altLang="en-US">
              <a:solidFill>
                <a:srgbClr val="000000"/>
              </a:solidFill>
              <a:ea typeface="仿宋_GB2312"/>
            </a:endParaRPr>
          </a:p>
        </p:txBody>
      </p:sp>
      <p:sp>
        <p:nvSpPr>
          <p:cNvPr id="193538" name="Text Box 5"/>
          <p:cNvSpPr txBox="1">
            <a:spLocks noChangeArrowheads="1"/>
          </p:cNvSpPr>
          <p:nvPr/>
        </p:nvSpPr>
        <p:spPr bwMode="auto">
          <a:xfrm>
            <a:off x="827088" y="1557338"/>
            <a:ext cx="7705725" cy="2478087"/>
          </a:xfrm>
          <a:prstGeom prst="rect">
            <a:avLst/>
          </a:prstGeom>
          <a:noFill/>
          <a:ln w="9525">
            <a:noFill/>
            <a:miter lim="800000"/>
          </a:ln>
        </p:spPr>
        <p:txBody>
          <a:bodyPr>
            <a:spAutoFit/>
          </a:bodyPr>
          <a:lstStyle/>
          <a:p>
            <a:r>
              <a:rPr lang="en-US" altLang="zh-CN">
                <a:solidFill>
                  <a:srgbClr val="000000"/>
                </a:solidFill>
                <a:ea typeface="仿宋_GB2312"/>
              </a:rPr>
              <a:t>1. CAXA</a:t>
            </a:r>
            <a:r>
              <a:rPr lang="zh-CN" altLang="en-US">
                <a:solidFill>
                  <a:srgbClr val="000000"/>
                </a:solidFill>
                <a:ea typeface="仿宋_GB2312"/>
              </a:rPr>
              <a:t>数控车简介</a:t>
            </a:r>
            <a:endParaRPr lang="zh-CN" altLang="en-US">
              <a:solidFill>
                <a:srgbClr val="000000"/>
              </a:solidFill>
              <a:ea typeface="仿宋_GB2312"/>
            </a:endParaRPr>
          </a:p>
          <a:p>
            <a:pPr>
              <a:lnSpc>
                <a:spcPct val="110000"/>
              </a:lnSpc>
            </a:pPr>
            <a:r>
              <a:rPr lang="en-US" altLang="zh-CN" b="0">
                <a:solidFill>
                  <a:srgbClr val="000000"/>
                </a:solidFill>
                <a:ea typeface="仿宋_GB2312"/>
              </a:rPr>
              <a:t>       CAXA</a:t>
            </a:r>
            <a:r>
              <a:rPr lang="zh-CN" altLang="en-US" b="0">
                <a:solidFill>
                  <a:srgbClr val="000000"/>
                </a:solidFill>
                <a:ea typeface="仿宋_GB2312"/>
              </a:rPr>
              <a:t>数控车是</a:t>
            </a:r>
            <a:r>
              <a:rPr lang="en-US" altLang="zh-CN" b="0">
                <a:solidFill>
                  <a:srgbClr val="000000"/>
                </a:solidFill>
                <a:ea typeface="仿宋_GB2312"/>
              </a:rPr>
              <a:t>CAD/CAM</a:t>
            </a:r>
            <a:r>
              <a:rPr lang="zh-CN" altLang="en-US" b="0">
                <a:solidFill>
                  <a:srgbClr val="000000"/>
                </a:solidFill>
                <a:ea typeface="仿宋_GB2312"/>
              </a:rPr>
              <a:t>图形交互自动编程软件，具有卓越的数控加工工艺性能、强大的二维绘图功能和完善的外部数据通信接口。可以完成零件建模、刀具路径生成、后置处理和刀具轨迹仿真验证等任务。</a:t>
            </a:r>
            <a:endParaRPr lang="zh-CN" altLang="en-US" b="0">
              <a:solidFill>
                <a:srgbClr val="000000"/>
              </a:solidFill>
              <a:ea typeface="仿宋_GB2312"/>
            </a:endParaRPr>
          </a:p>
          <a:p>
            <a:pPr>
              <a:lnSpc>
                <a:spcPct val="110000"/>
              </a:lnSpc>
            </a:pPr>
            <a:r>
              <a:rPr lang="zh-CN" altLang="en-US" b="0">
                <a:solidFill>
                  <a:srgbClr val="000000"/>
                </a:solidFill>
                <a:ea typeface="仿宋_GB2312"/>
              </a:rPr>
              <a:t>       利用内置的</a:t>
            </a:r>
            <a:r>
              <a:rPr lang="en-US" altLang="zh-CN" b="0">
                <a:solidFill>
                  <a:srgbClr val="000000"/>
                </a:solidFill>
                <a:ea typeface="仿宋_GB2312"/>
              </a:rPr>
              <a:t>CAXA</a:t>
            </a:r>
            <a:r>
              <a:rPr lang="zh-CN" altLang="en-US" b="0">
                <a:solidFill>
                  <a:srgbClr val="000000"/>
                </a:solidFill>
                <a:ea typeface="仿宋_GB2312"/>
              </a:rPr>
              <a:t>电子图板的图形功能，通过计算机键盘、鼠标等人机交互方式，在屏幕上确立零件数控加工的部位，再输入相关的加工参数，计算机便可自动进行必要的数学处理并编制出数控加工程序，同时在屏幕上动态地显示刀具的加工轨迹。</a:t>
            </a:r>
            <a:endParaRPr lang="zh-CN" altLang="en-US" b="0">
              <a:solidFill>
                <a:srgbClr val="000000"/>
              </a:solidFill>
              <a:ea typeface="仿宋_GB231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Text Box 4"/>
          <p:cNvSpPr txBox="1">
            <a:spLocks noChangeArrowheads="1"/>
          </p:cNvSpPr>
          <p:nvPr/>
        </p:nvSpPr>
        <p:spPr bwMode="auto">
          <a:xfrm>
            <a:off x="611188" y="692150"/>
            <a:ext cx="8064500" cy="1328738"/>
          </a:xfrm>
          <a:prstGeom prst="rect">
            <a:avLst/>
          </a:prstGeom>
          <a:noFill/>
          <a:ln w="9525">
            <a:noFill/>
            <a:miter lim="800000"/>
          </a:ln>
        </p:spPr>
        <p:txBody>
          <a:bodyPr>
            <a:spAutoFit/>
          </a:bodyPr>
          <a:lstStyle/>
          <a:p>
            <a:pPr>
              <a:spcBef>
                <a:spcPct val="50000"/>
              </a:spcBef>
            </a:pPr>
            <a:r>
              <a:rPr lang="en-US" altLang="zh-CN">
                <a:solidFill>
                  <a:srgbClr val="000000"/>
                </a:solidFill>
                <a:ea typeface="仿宋_GB2312"/>
              </a:rPr>
              <a:t>2.</a:t>
            </a:r>
            <a:r>
              <a:rPr lang="en-US" altLang="zh-CN" b="0">
                <a:solidFill>
                  <a:srgbClr val="000000"/>
                </a:solidFill>
                <a:ea typeface="仿宋_GB2312"/>
              </a:rPr>
              <a:t> </a:t>
            </a:r>
            <a:r>
              <a:rPr lang="en-US" altLang="zh-CN">
                <a:solidFill>
                  <a:srgbClr val="000000"/>
                </a:solidFill>
                <a:ea typeface="仿宋_GB2312"/>
              </a:rPr>
              <a:t>CAXA</a:t>
            </a:r>
            <a:r>
              <a:rPr lang="zh-CN" altLang="en-US">
                <a:solidFill>
                  <a:srgbClr val="000000"/>
                </a:solidFill>
                <a:ea typeface="仿宋_GB2312"/>
              </a:rPr>
              <a:t>数控车用户界面 </a:t>
            </a:r>
            <a:endParaRPr lang="zh-CN" altLang="en-US">
              <a:solidFill>
                <a:srgbClr val="000000"/>
              </a:solidFill>
              <a:ea typeface="仿宋_GB2312"/>
            </a:endParaRPr>
          </a:p>
          <a:p>
            <a:pPr>
              <a:spcBef>
                <a:spcPct val="50000"/>
              </a:spcBef>
            </a:pPr>
            <a:r>
              <a:rPr lang="zh-CN" altLang="en-US" b="0">
                <a:solidFill>
                  <a:srgbClr val="000000"/>
                </a:solidFill>
                <a:ea typeface="仿宋_GB2312"/>
              </a:rPr>
              <a:t>       启动</a:t>
            </a:r>
            <a:r>
              <a:rPr lang="en-US" altLang="zh-CN" b="0">
                <a:solidFill>
                  <a:srgbClr val="000000"/>
                </a:solidFill>
                <a:ea typeface="仿宋_GB2312"/>
              </a:rPr>
              <a:t>CAXA</a:t>
            </a:r>
            <a:r>
              <a:rPr lang="zh-CN" altLang="en-US" b="0">
                <a:solidFill>
                  <a:srgbClr val="000000"/>
                </a:solidFill>
                <a:ea typeface="仿宋_GB2312"/>
              </a:rPr>
              <a:t>数控车软件后，出现如图</a:t>
            </a:r>
            <a:r>
              <a:rPr lang="en-US" altLang="zh-CN" b="0">
                <a:solidFill>
                  <a:srgbClr val="000000"/>
                </a:solidFill>
                <a:ea typeface="仿宋_GB2312"/>
              </a:rPr>
              <a:t>5.2.25</a:t>
            </a:r>
            <a:r>
              <a:rPr lang="zh-CN" altLang="en-US" b="0">
                <a:solidFill>
                  <a:srgbClr val="000000"/>
                </a:solidFill>
                <a:ea typeface="仿宋_GB2312"/>
              </a:rPr>
              <a:t>所示具有</a:t>
            </a:r>
            <a:r>
              <a:rPr lang="en-US" altLang="zh-CN" b="0">
                <a:solidFill>
                  <a:srgbClr val="000000"/>
                </a:solidFill>
                <a:ea typeface="仿宋_GB2312"/>
              </a:rPr>
              <a:t>Windows</a:t>
            </a:r>
            <a:r>
              <a:rPr lang="zh-CN" altLang="en-US" b="0">
                <a:solidFill>
                  <a:srgbClr val="000000"/>
                </a:solidFill>
                <a:ea typeface="仿宋_GB2312"/>
              </a:rPr>
              <a:t>风格的中文界面。其主窗口由菜单栏、绘图工具栏、数控车功能工具栏、命令行、状态栏和绘图区域等组成。 </a:t>
            </a:r>
            <a:endParaRPr lang="zh-CN" altLang="en-US" b="0">
              <a:solidFill>
                <a:srgbClr val="000000"/>
              </a:solidFill>
              <a:ea typeface="仿宋_GB2312"/>
            </a:endParaRPr>
          </a:p>
        </p:txBody>
      </p:sp>
      <p:pic>
        <p:nvPicPr>
          <p:cNvPr id="194562" name="图片 294"/>
          <p:cNvPicPr>
            <a:picLocks noChangeAspect="1" noChangeArrowheads="1"/>
          </p:cNvPicPr>
          <p:nvPr/>
        </p:nvPicPr>
        <p:blipFill>
          <a:blip r:embed="rId1"/>
          <a:srcRect l="2548" t="2710"/>
          <a:stretch>
            <a:fillRect/>
          </a:stretch>
        </p:blipFill>
        <p:spPr bwMode="auto">
          <a:xfrm>
            <a:off x="2339975" y="1989138"/>
            <a:ext cx="4681538" cy="3721100"/>
          </a:xfrm>
          <a:prstGeom prst="rect">
            <a:avLst/>
          </a:prstGeom>
          <a:noFill/>
          <a:ln w="9525">
            <a:noFill/>
            <a:miter lim="800000"/>
            <a:headEnd/>
            <a:tailEnd/>
          </a:ln>
        </p:spPr>
      </p:pic>
      <p:sp>
        <p:nvSpPr>
          <p:cNvPr id="194563" name="文本框 136"/>
          <p:cNvSpPr txBox="1">
            <a:spLocks noChangeArrowheads="1"/>
          </p:cNvSpPr>
          <p:nvPr/>
        </p:nvSpPr>
        <p:spPr bwMode="auto">
          <a:xfrm>
            <a:off x="3132138" y="5805488"/>
            <a:ext cx="2808287"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Times New Roman" panose="02020603050405020304" pitchFamily="18" charset="0"/>
              </a:rPr>
              <a:t>5.2.25</a:t>
            </a:r>
            <a:r>
              <a:rPr lang="en-US" altLang="zh-CN" sz="1200" b="0">
                <a:solidFill>
                  <a:srgbClr val="000000"/>
                </a:solidFill>
                <a:latin typeface="宋体" panose="02010600030101010101" pitchFamily="2" charset="-122"/>
              </a:rPr>
              <a:t>  CAXA</a:t>
            </a:r>
            <a:r>
              <a:rPr lang="zh-CN" altLang="en-US" sz="1200" b="0">
                <a:solidFill>
                  <a:srgbClr val="000000"/>
                </a:solidFill>
                <a:latin typeface="宋体" panose="02010600030101010101" pitchFamily="2" charset="-122"/>
              </a:rPr>
              <a:t>数控车</a:t>
            </a:r>
            <a:r>
              <a:rPr lang="en-US" altLang="zh-CN" sz="1200" b="0">
                <a:solidFill>
                  <a:srgbClr val="000000"/>
                </a:solidFill>
                <a:latin typeface="宋体" panose="02010600030101010101" pitchFamily="2" charset="-122"/>
              </a:rPr>
              <a:t>2016</a:t>
            </a:r>
            <a:r>
              <a:rPr lang="zh-CN" altLang="en-US" sz="1200" b="0">
                <a:solidFill>
                  <a:srgbClr val="000000"/>
                </a:solidFill>
                <a:latin typeface="宋体" panose="02010600030101010101" pitchFamily="2" charset="-122"/>
              </a:rPr>
              <a:t>版主窗口</a:t>
            </a:r>
            <a:endParaRPr lang="zh-CN" altLang="en-US" sz="1200">
              <a:solidFill>
                <a:srgbClr val="000000"/>
              </a:solidFill>
              <a:ea typeface="仿宋_GB231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ext Box 4"/>
          <p:cNvSpPr txBox="1">
            <a:spLocks noChangeArrowheads="1"/>
          </p:cNvSpPr>
          <p:nvPr/>
        </p:nvSpPr>
        <p:spPr bwMode="auto">
          <a:xfrm>
            <a:off x="684213" y="836613"/>
            <a:ext cx="7920037" cy="1465262"/>
          </a:xfrm>
          <a:prstGeom prst="rect">
            <a:avLst/>
          </a:prstGeom>
          <a:noFill/>
          <a:ln w="9525">
            <a:noFill/>
            <a:miter lim="800000"/>
          </a:ln>
        </p:spPr>
        <p:txBody>
          <a:bodyPr>
            <a:spAutoFit/>
          </a:bodyPr>
          <a:lstStyle/>
          <a:p>
            <a:pPr>
              <a:spcBef>
                <a:spcPct val="50000"/>
              </a:spcBef>
            </a:pPr>
            <a:r>
              <a:rPr lang="zh-CN" altLang="en-US" b="0">
                <a:solidFill>
                  <a:srgbClr val="000000"/>
                </a:solidFill>
                <a:ea typeface="仿宋_GB2312"/>
              </a:rPr>
              <a:t>       数控车功能工具栏如图</a:t>
            </a:r>
            <a:r>
              <a:rPr lang="en-US" altLang="zh-CN" b="0">
                <a:solidFill>
                  <a:srgbClr val="000000"/>
                </a:solidFill>
                <a:ea typeface="仿宋_GB2312"/>
              </a:rPr>
              <a:t>5.2.26</a:t>
            </a:r>
            <a:r>
              <a:rPr lang="zh-CN" altLang="en-US" b="0">
                <a:solidFill>
                  <a:srgbClr val="000000"/>
                </a:solidFill>
                <a:ea typeface="仿宋_GB2312"/>
              </a:rPr>
              <a:t>所示，它集合了一组具有相关功能的按钮，包括“轮廓粗车”、“轮廓精车”、“切槽”、“钻孔”、“车螺纹”、“螺纹固定循环”等加工方式的选择，以及 “刀具库管理”、“机床设置”、“后置设置”、“代码生成”、“轨迹仿真”等功能的选择。在主菜单栏上点击“数控车”，还出现与数控车功能工具栏有相同功能的下拉菜单。 </a:t>
            </a:r>
            <a:endParaRPr lang="zh-CN" altLang="en-US" b="0">
              <a:solidFill>
                <a:srgbClr val="000000"/>
              </a:solidFill>
              <a:ea typeface="仿宋_GB2312"/>
            </a:endParaRPr>
          </a:p>
        </p:txBody>
      </p:sp>
      <p:pic>
        <p:nvPicPr>
          <p:cNvPr id="195586" name="图片 35" descr="057"/>
          <p:cNvPicPr>
            <a:picLocks noChangeAspect="1" noChangeArrowheads="1"/>
          </p:cNvPicPr>
          <p:nvPr/>
        </p:nvPicPr>
        <p:blipFill>
          <a:blip r:embed="rId1"/>
          <a:srcRect/>
          <a:stretch>
            <a:fillRect/>
          </a:stretch>
        </p:blipFill>
        <p:spPr bwMode="auto">
          <a:xfrm>
            <a:off x="827088" y="2492375"/>
            <a:ext cx="7489825" cy="452438"/>
          </a:xfrm>
          <a:prstGeom prst="rect">
            <a:avLst/>
          </a:prstGeom>
          <a:noFill/>
          <a:ln w="9525">
            <a:noFill/>
            <a:miter lim="800000"/>
            <a:headEnd/>
            <a:tailEnd/>
          </a:ln>
        </p:spPr>
      </p:pic>
      <p:sp>
        <p:nvSpPr>
          <p:cNvPr id="195587" name="文本框 137"/>
          <p:cNvSpPr txBox="1">
            <a:spLocks noChangeArrowheads="1"/>
          </p:cNvSpPr>
          <p:nvPr/>
        </p:nvSpPr>
        <p:spPr bwMode="auto">
          <a:xfrm>
            <a:off x="2700338" y="3068638"/>
            <a:ext cx="3384550" cy="296862"/>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Times New Roman" panose="02020603050405020304" pitchFamily="18" charset="0"/>
              </a:rPr>
              <a:t>5.2.26</a:t>
            </a:r>
            <a:r>
              <a:rPr lang="en-US" altLang="zh-CN" sz="1200" b="0">
                <a:solidFill>
                  <a:srgbClr val="000000"/>
                </a:solidFill>
                <a:latin typeface="宋体" panose="02010600030101010101" pitchFamily="2" charset="-122"/>
              </a:rPr>
              <a:t> CAXA</a:t>
            </a:r>
            <a:r>
              <a:rPr lang="zh-CN" altLang="en-US" sz="1200" b="0">
                <a:solidFill>
                  <a:srgbClr val="000000"/>
                </a:solidFill>
                <a:latin typeface="宋体" panose="02010600030101010101" pitchFamily="2" charset="-122"/>
              </a:rPr>
              <a:t>数控车</a:t>
            </a:r>
            <a:r>
              <a:rPr lang="en-US" altLang="zh-CN" sz="1200" b="0">
                <a:solidFill>
                  <a:srgbClr val="000000"/>
                </a:solidFill>
                <a:latin typeface="宋体" panose="02010600030101010101" pitchFamily="2" charset="-122"/>
              </a:rPr>
              <a:t>2016</a:t>
            </a:r>
            <a:r>
              <a:rPr lang="zh-CN" altLang="en-US" sz="1200" b="0">
                <a:solidFill>
                  <a:srgbClr val="000000"/>
                </a:solidFill>
                <a:latin typeface="宋体" panose="02010600030101010101" pitchFamily="2" charset="-122"/>
              </a:rPr>
              <a:t>版权功能工具栏</a:t>
            </a:r>
            <a:endParaRPr lang="zh-CN" altLang="en-US" sz="1200">
              <a:solidFill>
                <a:srgbClr val="000000"/>
              </a:solidFill>
              <a:ea typeface="仿宋_GB2312"/>
            </a:endParaRPr>
          </a:p>
        </p:txBody>
      </p:sp>
      <p:sp>
        <p:nvSpPr>
          <p:cNvPr id="195588" name="Text Box 7"/>
          <p:cNvSpPr txBox="1">
            <a:spLocks noChangeArrowheads="1"/>
          </p:cNvSpPr>
          <p:nvPr/>
        </p:nvSpPr>
        <p:spPr bwMode="auto">
          <a:xfrm>
            <a:off x="900113" y="3716338"/>
            <a:ext cx="3168650" cy="366712"/>
          </a:xfrm>
          <a:prstGeom prst="rect">
            <a:avLst/>
          </a:prstGeom>
          <a:noFill/>
          <a:ln w="9525">
            <a:noFill/>
            <a:miter lim="800000"/>
          </a:ln>
        </p:spPr>
        <p:txBody>
          <a:bodyPr>
            <a:spAutoFit/>
          </a:bodyPr>
          <a:lstStyle/>
          <a:p>
            <a:pPr algn="just">
              <a:spcBef>
                <a:spcPct val="50000"/>
              </a:spcBef>
            </a:pPr>
            <a:r>
              <a:rPr lang="en-US" altLang="zh-CN">
                <a:solidFill>
                  <a:srgbClr val="000000"/>
                </a:solidFill>
                <a:ea typeface="仿宋_GB2312"/>
              </a:rPr>
              <a:t>3. CAXA</a:t>
            </a:r>
            <a:r>
              <a:rPr lang="zh-CN" altLang="en-US">
                <a:solidFill>
                  <a:srgbClr val="000000"/>
                </a:solidFill>
                <a:ea typeface="仿宋_GB2312"/>
              </a:rPr>
              <a:t>数控车的基本使用</a:t>
            </a:r>
            <a:endParaRPr lang="zh-CN" altLang="en-US">
              <a:solidFill>
                <a:srgbClr val="000000"/>
              </a:solidFill>
              <a:ea typeface="仿宋_GB2312"/>
            </a:endParaRPr>
          </a:p>
        </p:txBody>
      </p:sp>
      <p:sp>
        <p:nvSpPr>
          <p:cNvPr id="195589" name="Text Box 8"/>
          <p:cNvSpPr txBox="1">
            <a:spLocks noChangeArrowheads="1"/>
          </p:cNvSpPr>
          <p:nvPr/>
        </p:nvSpPr>
        <p:spPr bwMode="auto">
          <a:xfrm>
            <a:off x="971550" y="4149725"/>
            <a:ext cx="1368425" cy="366713"/>
          </a:xfrm>
          <a:prstGeom prst="rect">
            <a:avLst/>
          </a:prstGeom>
          <a:solidFill>
            <a:srgbClr val="FF0066"/>
          </a:solidFill>
          <a:ln w="9525">
            <a:noFill/>
            <a:miter lim="800000"/>
          </a:ln>
        </p:spPr>
        <p:txBody>
          <a:bodyPr>
            <a:spAutoFit/>
          </a:bodyPr>
          <a:lstStyle/>
          <a:p>
            <a:pPr algn="ctr">
              <a:spcBef>
                <a:spcPct val="50000"/>
              </a:spcBef>
            </a:pPr>
            <a:r>
              <a:rPr lang="zh-CN" altLang="en-US">
                <a:solidFill>
                  <a:srgbClr val="000000"/>
                </a:solidFill>
                <a:ea typeface="仿宋_GB2312"/>
              </a:rPr>
              <a:t>二维码</a:t>
            </a:r>
            <a:r>
              <a:rPr lang="en-US" altLang="zh-CN">
                <a:solidFill>
                  <a:srgbClr val="000000"/>
                </a:solidFill>
                <a:ea typeface="仿宋_GB2312"/>
              </a:rPr>
              <a:t>5-3</a:t>
            </a:r>
            <a:endParaRPr lang="zh-CN" altLang="en-US">
              <a:solidFill>
                <a:srgbClr val="000000"/>
              </a:solidFill>
              <a:ea typeface="仿宋_GB231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ext Box 4"/>
          <p:cNvSpPr txBox="1">
            <a:spLocks noChangeArrowheads="1"/>
          </p:cNvSpPr>
          <p:nvPr/>
        </p:nvSpPr>
        <p:spPr bwMode="auto">
          <a:xfrm>
            <a:off x="539750" y="836613"/>
            <a:ext cx="7920038" cy="641350"/>
          </a:xfrm>
          <a:prstGeom prst="rect">
            <a:avLst/>
          </a:prstGeom>
          <a:noFill/>
          <a:ln w="9525">
            <a:noFill/>
            <a:miter lim="800000"/>
          </a:ln>
        </p:spPr>
        <p:txBody>
          <a:bodyPr>
            <a:spAutoFit/>
          </a:bodyPr>
          <a:lstStyle/>
          <a:p>
            <a:r>
              <a:rPr lang="en-US" altLang="zh-CN">
                <a:solidFill>
                  <a:srgbClr val="000000"/>
                </a:solidFill>
                <a:ea typeface="仿宋_GB2312"/>
              </a:rPr>
              <a:t>【</a:t>
            </a:r>
            <a:r>
              <a:rPr lang="zh-CN" altLang="en-US">
                <a:solidFill>
                  <a:srgbClr val="000000"/>
                </a:solidFill>
                <a:ea typeface="仿宋_GB2312"/>
              </a:rPr>
              <a:t>拓展任务工单</a:t>
            </a:r>
            <a:r>
              <a:rPr lang="en-US" altLang="zh-CN">
                <a:solidFill>
                  <a:srgbClr val="000000"/>
                </a:solidFill>
                <a:ea typeface="仿宋_GB2312"/>
              </a:rPr>
              <a:t>】</a:t>
            </a:r>
            <a:endParaRPr lang="en-US" altLang="zh-CN">
              <a:solidFill>
                <a:srgbClr val="000000"/>
              </a:solidFill>
              <a:ea typeface="仿宋_GB2312"/>
            </a:endParaRPr>
          </a:p>
          <a:p>
            <a:r>
              <a:rPr lang="zh-CN" altLang="en-US" b="0">
                <a:solidFill>
                  <a:srgbClr val="000000"/>
                </a:solidFill>
                <a:ea typeface="仿宋_GB2312"/>
              </a:rPr>
              <a:t>        完成图</a:t>
            </a:r>
            <a:r>
              <a:rPr lang="en-US" altLang="zh-CN" b="0">
                <a:solidFill>
                  <a:srgbClr val="000000"/>
                </a:solidFill>
                <a:ea typeface="仿宋_GB2312"/>
              </a:rPr>
              <a:t>5.2.27</a:t>
            </a:r>
            <a:r>
              <a:rPr lang="zh-CN" altLang="en-US" b="0">
                <a:solidFill>
                  <a:srgbClr val="000000"/>
                </a:solidFill>
                <a:ea typeface="仿宋_GB2312"/>
              </a:rPr>
              <a:t>所示零件的编程与车削加工，材料</a:t>
            </a:r>
            <a:r>
              <a:rPr lang="en-US" altLang="zh-CN" b="0">
                <a:solidFill>
                  <a:srgbClr val="000000"/>
                </a:solidFill>
                <a:ea typeface="仿宋_GB2312"/>
              </a:rPr>
              <a:t>45</a:t>
            </a:r>
            <a:r>
              <a:rPr lang="zh-CN" altLang="en-US" b="0">
                <a:solidFill>
                  <a:srgbClr val="000000"/>
                </a:solidFill>
                <a:ea typeface="仿宋_GB2312"/>
              </a:rPr>
              <a:t>钢，生产规模为单件。</a:t>
            </a:r>
            <a:endParaRPr lang="zh-CN" altLang="en-US" b="0">
              <a:solidFill>
                <a:srgbClr val="000000"/>
              </a:solidFill>
              <a:ea typeface="仿宋_GB2312"/>
            </a:endParaRPr>
          </a:p>
        </p:txBody>
      </p:sp>
      <p:pic>
        <p:nvPicPr>
          <p:cNvPr id="196610" name="图片 311"/>
          <p:cNvPicPr>
            <a:picLocks noChangeAspect="1" noChangeArrowheads="1"/>
          </p:cNvPicPr>
          <p:nvPr/>
        </p:nvPicPr>
        <p:blipFill>
          <a:blip r:embed="rId1"/>
          <a:srcRect/>
          <a:stretch>
            <a:fillRect/>
          </a:stretch>
        </p:blipFill>
        <p:spPr bwMode="auto">
          <a:xfrm>
            <a:off x="2627313" y="1557338"/>
            <a:ext cx="3657600" cy="3482975"/>
          </a:xfrm>
          <a:prstGeom prst="rect">
            <a:avLst/>
          </a:prstGeom>
          <a:noFill/>
          <a:ln w="9525">
            <a:noFill/>
            <a:miter lim="800000"/>
            <a:headEnd/>
            <a:tailEnd/>
          </a:ln>
        </p:spPr>
      </p:pic>
      <p:sp>
        <p:nvSpPr>
          <p:cNvPr id="196611" name="Text Box 6"/>
          <p:cNvSpPr txBox="1">
            <a:spLocks noChangeArrowheads="1"/>
          </p:cNvSpPr>
          <p:nvPr/>
        </p:nvSpPr>
        <p:spPr bwMode="auto">
          <a:xfrm>
            <a:off x="2700338" y="5362575"/>
            <a:ext cx="4248150" cy="274638"/>
          </a:xfrm>
          <a:prstGeom prst="rect">
            <a:avLst/>
          </a:prstGeom>
          <a:noFill/>
          <a:ln w="9525">
            <a:noFill/>
            <a:miter lim="800000"/>
          </a:ln>
        </p:spPr>
        <p:txBody>
          <a:bodyPr>
            <a:spAutoFit/>
          </a:bodyPr>
          <a:lstStyle/>
          <a:p>
            <a:pPr algn="ctr">
              <a:spcBef>
                <a:spcPct val="50000"/>
              </a:spcBef>
            </a:pPr>
            <a:r>
              <a:rPr lang="zh-CN" altLang="en-US" sz="1200" b="0">
                <a:solidFill>
                  <a:srgbClr val="000000"/>
                </a:solidFill>
                <a:ea typeface="仿宋_GB2312"/>
              </a:rPr>
              <a:t>图</a:t>
            </a:r>
            <a:r>
              <a:rPr lang="en-US" altLang="zh-CN" sz="1200" b="0">
                <a:solidFill>
                  <a:srgbClr val="000000"/>
                </a:solidFill>
                <a:ea typeface="仿宋_GB2312"/>
              </a:rPr>
              <a:t>5.2.27  </a:t>
            </a:r>
            <a:r>
              <a:rPr lang="zh-CN" altLang="en-US" sz="1200" b="0">
                <a:solidFill>
                  <a:srgbClr val="000000"/>
                </a:solidFill>
                <a:ea typeface="仿宋_GB2312"/>
              </a:rPr>
              <a:t>自动编程练习件</a:t>
            </a:r>
            <a:r>
              <a:rPr lang="en-US" altLang="zh-CN" sz="1200" b="0">
                <a:solidFill>
                  <a:srgbClr val="000000"/>
                </a:solidFill>
                <a:ea typeface="仿宋_GB2312"/>
              </a:rPr>
              <a:t>1</a:t>
            </a:r>
            <a:endParaRPr lang="zh-CN" altLang="en-US" sz="1200" b="0">
              <a:solidFill>
                <a:srgbClr val="000000"/>
              </a:solidFill>
              <a:ea typeface="仿宋_GB231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ext Box 4"/>
          <p:cNvSpPr txBox="1">
            <a:spLocks noChangeArrowheads="1"/>
          </p:cNvSpPr>
          <p:nvPr/>
        </p:nvSpPr>
        <p:spPr bwMode="auto">
          <a:xfrm>
            <a:off x="684213" y="836613"/>
            <a:ext cx="1223962" cy="366712"/>
          </a:xfrm>
          <a:prstGeom prst="rect">
            <a:avLst/>
          </a:prstGeom>
          <a:noFill/>
          <a:ln w="9525">
            <a:noFill/>
            <a:miter lim="800000"/>
          </a:ln>
        </p:spPr>
        <p:txBody>
          <a:bodyPr>
            <a:spAutoFit/>
          </a:bodyPr>
          <a:lstStyle/>
          <a:p>
            <a:pPr>
              <a:spcBef>
                <a:spcPct val="50000"/>
              </a:spcBef>
            </a:pPr>
            <a:r>
              <a:rPr lang="en-US" altLang="zh-CN">
                <a:solidFill>
                  <a:srgbClr val="000000"/>
                </a:solidFill>
                <a:ea typeface="仿宋_GB2312"/>
              </a:rPr>
              <a:t>1.</a:t>
            </a:r>
            <a:r>
              <a:rPr lang="zh-CN" altLang="en-US">
                <a:solidFill>
                  <a:srgbClr val="000000"/>
                </a:solidFill>
                <a:ea typeface="仿宋_GB2312"/>
              </a:rPr>
              <a:t>资讯</a:t>
            </a:r>
            <a:endParaRPr lang="zh-CN" altLang="en-US">
              <a:solidFill>
                <a:srgbClr val="000000"/>
              </a:solidFill>
              <a:ea typeface="仿宋_GB2312"/>
            </a:endParaRPr>
          </a:p>
        </p:txBody>
      </p:sp>
      <p:sp>
        <p:nvSpPr>
          <p:cNvPr id="197634" name="Rectangle 5"/>
          <p:cNvSpPr>
            <a:spLocks noChangeArrowheads="1"/>
          </p:cNvSpPr>
          <p:nvPr/>
        </p:nvSpPr>
        <p:spPr bwMode="auto">
          <a:xfrm>
            <a:off x="755650" y="2133600"/>
            <a:ext cx="1439863" cy="366713"/>
          </a:xfrm>
          <a:prstGeom prst="rect">
            <a:avLst/>
          </a:prstGeom>
          <a:noFill/>
          <a:ln w="9525">
            <a:noFill/>
            <a:miter lim="800000"/>
          </a:ln>
        </p:spPr>
        <p:txBody>
          <a:bodyPr anchor="ctr">
            <a:spAutoFit/>
          </a:bodyPr>
          <a:lstStyle/>
          <a:p>
            <a:pPr eaLnBrk="0" hangingPunct="0"/>
            <a:r>
              <a:rPr lang="en-US" altLang="zh-CN">
                <a:solidFill>
                  <a:srgbClr val="000000"/>
                </a:solidFill>
                <a:ea typeface="仿宋_GB2312"/>
              </a:rPr>
              <a:t>2. </a:t>
            </a:r>
            <a:r>
              <a:rPr lang="zh-CN" altLang="en-US">
                <a:solidFill>
                  <a:srgbClr val="000000"/>
                </a:solidFill>
                <a:ea typeface="仿宋_GB2312"/>
              </a:rPr>
              <a:t>计划</a:t>
            </a:r>
            <a:endParaRPr lang="zh-CN" altLang="en-US">
              <a:solidFill>
                <a:srgbClr val="000000"/>
              </a:solidFill>
              <a:ea typeface="仿宋_GB2312"/>
            </a:endParaRPr>
          </a:p>
        </p:txBody>
      </p:sp>
      <p:pic>
        <p:nvPicPr>
          <p:cNvPr id="197635" name="Picture 6" descr="Snap40"/>
          <p:cNvPicPr>
            <a:picLocks noChangeAspect="1" noChangeArrowheads="1"/>
          </p:cNvPicPr>
          <p:nvPr/>
        </p:nvPicPr>
        <p:blipFill>
          <a:blip r:embed="rId1"/>
          <a:srcRect/>
          <a:stretch>
            <a:fillRect/>
          </a:stretch>
        </p:blipFill>
        <p:spPr bwMode="auto">
          <a:xfrm>
            <a:off x="900113" y="1268413"/>
            <a:ext cx="7416800" cy="854075"/>
          </a:xfrm>
          <a:prstGeom prst="rect">
            <a:avLst/>
          </a:prstGeom>
          <a:noFill/>
          <a:ln w="9525">
            <a:noFill/>
            <a:miter lim="800000"/>
            <a:headEnd/>
            <a:tailEnd/>
          </a:ln>
        </p:spPr>
      </p:pic>
      <p:pic>
        <p:nvPicPr>
          <p:cNvPr id="197636" name="Picture 7" descr="Snap40"/>
          <p:cNvPicPr>
            <a:picLocks noChangeAspect="1" noChangeArrowheads="1"/>
          </p:cNvPicPr>
          <p:nvPr/>
        </p:nvPicPr>
        <p:blipFill>
          <a:blip r:embed="rId1"/>
          <a:srcRect/>
          <a:stretch>
            <a:fillRect/>
          </a:stretch>
        </p:blipFill>
        <p:spPr bwMode="auto">
          <a:xfrm>
            <a:off x="900113" y="2565400"/>
            <a:ext cx="7416800" cy="854075"/>
          </a:xfrm>
          <a:prstGeom prst="rect">
            <a:avLst/>
          </a:prstGeom>
          <a:noFill/>
          <a:ln w="9525">
            <a:noFill/>
            <a:miter lim="800000"/>
            <a:headEnd/>
            <a:tailEnd/>
          </a:ln>
        </p:spPr>
      </p:pic>
      <p:sp>
        <p:nvSpPr>
          <p:cNvPr id="197637" name="Rectangle 9"/>
          <p:cNvSpPr>
            <a:spLocks noChangeArrowheads="1"/>
          </p:cNvSpPr>
          <p:nvPr/>
        </p:nvSpPr>
        <p:spPr bwMode="auto">
          <a:xfrm>
            <a:off x="468313" y="3500438"/>
            <a:ext cx="2436812" cy="641350"/>
          </a:xfrm>
          <a:prstGeom prst="rect">
            <a:avLst/>
          </a:prstGeom>
          <a:noFill/>
          <a:ln w="9525">
            <a:noFill/>
            <a:miter lim="800000"/>
          </a:ln>
        </p:spPr>
        <p:txBody>
          <a:bodyPr anchor="ctr">
            <a:spAutoFit/>
          </a:bodyPr>
          <a:lstStyle/>
          <a:p>
            <a:pPr indent="262255"/>
            <a:r>
              <a:rPr lang="en-US" altLang="zh-CN">
                <a:solidFill>
                  <a:srgbClr val="000000"/>
                </a:solidFill>
                <a:ea typeface="仿宋_GB2312"/>
              </a:rPr>
              <a:t>3. </a:t>
            </a:r>
            <a:r>
              <a:rPr lang="zh-CN" altLang="en-US">
                <a:solidFill>
                  <a:srgbClr val="000000"/>
                </a:solidFill>
                <a:ea typeface="仿宋_GB2312"/>
              </a:rPr>
              <a:t>决策</a:t>
            </a:r>
            <a:endParaRPr lang="zh-CN" altLang="en-US">
              <a:solidFill>
                <a:srgbClr val="000000"/>
              </a:solidFill>
              <a:ea typeface="仿宋_GB2312"/>
            </a:endParaRPr>
          </a:p>
          <a:p>
            <a:pPr indent="262255"/>
            <a:r>
              <a:rPr lang="en-US" altLang="zh-CN">
                <a:solidFill>
                  <a:srgbClr val="000000"/>
                </a:solidFill>
                <a:ea typeface="仿宋_GB2312"/>
              </a:rPr>
              <a:t>1</a:t>
            </a:r>
            <a:r>
              <a:rPr lang="zh-CN" altLang="en-US">
                <a:solidFill>
                  <a:srgbClr val="000000"/>
                </a:solidFill>
                <a:ea typeface="仿宋_GB2312"/>
              </a:rPr>
              <a:t>）工艺过程卡</a:t>
            </a:r>
            <a:endParaRPr lang="zh-CN" altLang="en-US">
              <a:solidFill>
                <a:srgbClr val="000000"/>
              </a:solidFill>
              <a:ea typeface="仿宋_GB2312"/>
            </a:endParaRPr>
          </a:p>
        </p:txBody>
      </p:sp>
      <p:pic>
        <p:nvPicPr>
          <p:cNvPr id="197638" name="Picture 10" descr="Snap41"/>
          <p:cNvPicPr>
            <a:picLocks noChangeAspect="1" noChangeArrowheads="1"/>
          </p:cNvPicPr>
          <p:nvPr/>
        </p:nvPicPr>
        <p:blipFill>
          <a:blip r:embed="rId2"/>
          <a:srcRect/>
          <a:stretch>
            <a:fillRect/>
          </a:stretch>
        </p:blipFill>
        <p:spPr bwMode="auto">
          <a:xfrm>
            <a:off x="2484438" y="3644900"/>
            <a:ext cx="5761037" cy="24923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4"/>
          <p:cNvSpPr>
            <a:spLocks noChangeArrowheads="1"/>
          </p:cNvSpPr>
          <p:nvPr/>
        </p:nvSpPr>
        <p:spPr bwMode="auto">
          <a:xfrm>
            <a:off x="539750" y="836613"/>
            <a:ext cx="1728788" cy="366712"/>
          </a:xfrm>
          <a:prstGeom prst="rect">
            <a:avLst/>
          </a:prstGeom>
          <a:noFill/>
          <a:ln w="9525">
            <a:noFill/>
            <a:miter lim="800000"/>
          </a:ln>
        </p:spPr>
        <p:txBody>
          <a:bodyPr anchor="ctr">
            <a:spAutoFit/>
          </a:bodyPr>
          <a:lstStyle/>
          <a:p>
            <a:pPr eaLnBrk="0" hangingPunct="0"/>
            <a:r>
              <a:rPr lang="en-US" altLang="zh-CN">
                <a:solidFill>
                  <a:srgbClr val="000000"/>
                </a:solidFill>
                <a:ea typeface="仿宋_GB2312"/>
              </a:rPr>
              <a:t>2</a:t>
            </a:r>
            <a:r>
              <a:rPr lang="zh-CN" altLang="en-US">
                <a:solidFill>
                  <a:srgbClr val="000000"/>
                </a:solidFill>
                <a:ea typeface="仿宋_GB2312"/>
              </a:rPr>
              <a:t>）工序卡</a:t>
            </a:r>
            <a:endParaRPr lang="zh-CN" altLang="en-US">
              <a:solidFill>
                <a:srgbClr val="000000"/>
              </a:solidFill>
              <a:ea typeface="仿宋_GB2312"/>
            </a:endParaRPr>
          </a:p>
        </p:txBody>
      </p:sp>
      <p:pic>
        <p:nvPicPr>
          <p:cNvPr id="198658" name="Picture 5" descr="Snap42"/>
          <p:cNvPicPr>
            <a:picLocks noChangeAspect="1" noChangeArrowheads="1"/>
          </p:cNvPicPr>
          <p:nvPr/>
        </p:nvPicPr>
        <p:blipFill>
          <a:blip r:embed="rId1"/>
          <a:srcRect/>
          <a:stretch>
            <a:fillRect/>
          </a:stretch>
        </p:blipFill>
        <p:spPr bwMode="auto">
          <a:xfrm>
            <a:off x="1139825" y="1547813"/>
            <a:ext cx="6865938" cy="376237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4"/>
          <p:cNvSpPr>
            <a:spLocks noChangeArrowheads="1"/>
          </p:cNvSpPr>
          <p:nvPr/>
        </p:nvSpPr>
        <p:spPr bwMode="auto">
          <a:xfrm>
            <a:off x="611188" y="765175"/>
            <a:ext cx="1716087" cy="641350"/>
          </a:xfrm>
          <a:prstGeom prst="rect">
            <a:avLst/>
          </a:prstGeom>
          <a:noFill/>
          <a:ln w="9525">
            <a:noFill/>
            <a:miter lim="800000"/>
          </a:ln>
        </p:spPr>
        <p:txBody>
          <a:bodyPr wrap="none" anchor="ctr">
            <a:spAutoFit/>
          </a:bodyPr>
          <a:lstStyle/>
          <a:p>
            <a:pPr indent="262255"/>
            <a:r>
              <a:rPr lang="en-US" altLang="zh-CN">
                <a:solidFill>
                  <a:srgbClr val="000000"/>
                </a:solidFill>
                <a:ea typeface="仿宋_GB2312"/>
              </a:rPr>
              <a:t>4. </a:t>
            </a:r>
            <a:r>
              <a:rPr lang="zh-CN" altLang="en-US">
                <a:solidFill>
                  <a:srgbClr val="000000"/>
                </a:solidFill>
                <a:ea typeface="仿宋_GB2312"/>
              </a:rPr>
              <a:t>实施</a:t>
            </a:r>
            <a:endParaRPr lang="zh-CN" altLang="en-US">
              <a:solidFill>
                <a:srgbClr val="000000"/>
              </a:solidFill>
              <a:ea typeface="仿宋_GB2312"/>
            </a:endParaRPr>
          </a:p>
          <a:p>
            <a:pPr indent="262255"/>
            <a:r>
              <a:rPr lang="en-US" altLang="zh-CN" b="0">
                <a:solidFill>
                  <a:srgbClr val="000000"/>
                </a:solidFill>
                <a:ea typeface="仿宋_GB2312"/>
              </a:rPr>
              <a:t>1</a:t>
            </a:r>
            <a:r>
              <a:rPr lang="zh-CN" altLang="en-US" b="0">
                <a:solidFill>
                  <a:srgbClr val="000000"/>
                </a:solidFill>
                <a:ea typeface="仿宋_GB2312"/>
              </a:rPr>
              <a:t>）实施步骤</a:t>
            </a:r>
            <a:endParaRPr lang="zh-CN" altLang="en-US" b="0">
              <a:solidFill>
                <a:srgbClr val="000000"/>
              </a:solidFill>
              <a:ea typeface="仿宋_GB2312"/>
            </a:endParaRPr>
          </a:p>
        </p:txBody>
      </p:sp>
      <p:pic>
        <p:nvPicPr>
          <p:cNvPr id="199682" name="Picture 5" descr="Snap43"/>
          <p:cNvPicPr>
            <a:picLocks noChangeAspect="1" noChangeArrowheads="1"/>
          </p:cNvPicPr>
          <p:nvPr/>
        </p:nvPicPr>
        <p:blipFill>
          <a:blip r:embed="rId1"/>
          <a:srcRect/>
          <a:stretch>
            <a:fillRect/>
          </a:stretch>
        </p:blipFill>
        <p:spPr bwMode="auto">
          <a:xfrm>
            <a:off x="684213" y="1557338"/>
            <a:ext cx="7559675" cy="1849437"/>
          </a:xfrm>
          <a:prstGeom prst="rect">
            <a:avLst/>
          </a:prstGeom>
          <a:noFill/>
          <a:ln w="9525">
            <a:noFill/>
            <a:miter lim="800000"/>
            <a:headEnd/>
            <a:tailEnd/>
          </a:ln>
        </p:spPr>
      </p:pic>
      <p:sp>
        <p:nvSpPr>
          <p:cNvPr id="199683" name="Rectangle 7"/>
          <p:cNvSpPr>
            <a:spLocks noChangeArrowheads="1"/>
          </p:cNvSpPr>
          <p:nvPr/>
        </p:nvSpPr>
        <p:spPr bwMode="auto">
          <a:xfrm>
            <a:off x="827088" y="3573463"/>
            <a:ext cx="2397125" cy="366712"/>
          </a:xfrm>
          <a:prstGeom prst="rect">
            <a:avLst/>
          </a:prstGeom>
          <a:noFill/>
          <a:ln w="9525">
            <a:noFill/>
            <a:miter lim="800000"/>
          </a:ln>
        </p:spPr>
        <p:txBody>
          <a:bodyPr anchor="ctr">
            <a:spAutoFit/>
          </a:bodyPr>
          <a:lstStyle/>
          <a:p>
            <a:pPr eaLnBrk="0" hangingPunct="0"/>
            <a:r>
              <a:rPr lang="en-US" altLang="zh-CN">
                <a:solidFill>
                  <a:srgbClr val="000000"/>
                </a:solidFill>
                <a:ea typeface="仿宋_GB2312"/>
              </a:rPr>
              <a:t>2</a:t>
            </a:r>
            <a:r>
              <a:rPr lang="zh-CN" altLang="en-US">
                <a:solidFill>
                  <a:srgbClr val="000000"/>
                </a:solidFill>
                <a:ea typeface="仿宋_GB2312"/>
              </a:rPr>
              <a:t>）实施过程记录</a:t>
            </a:r>
            <a:endParaRPr lang="zh-CN" altLang="en-US">
              <a:solidFill>
                <a:srgbClr val="000000"/>
              </a:solidFill>
              <a:ea typeface="仿宋_GB2312"/>
            </a:endParaRPr>
          </a:p>
        </p:txBody>
      </p:sp>
      <p:pic>
        <p:nvPicPr>
          <p:cNvPr id="199684" name="Picture 8" descr="Snap34"/>
          <p:cNvPicPr>
            <a:picLocks noChangeAspect="1" noChangeArrowheads="1"/>
          </p:cNvPicPr>
          <p:nvPr/>
        </p:nvPicPr>
        <p:blipFill>
          <a:blip r:embed="rId2"/>
          <a:srcRect/>
          <a:stretch>
            <a:fillRect/>
          </a:stretch>
        </p:blipFill>
        <p:spPr bwMode="auto">
          <a:xfrm>
            <a:off x="827088" y="4076700"/>
            <a:ext cx="7273925" cy="979488"/>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Text Box 4"/>
          <p:cNvSpPr txBox="1">
            <a:spLocks noChangeArrowheads="1"/>
          </p:cNvSpPr>
          <p:nvPr/>
        </p:nvSpPr>
        <p:spPr bwMode="auto">
          <a:xfrm>
            <a:off x="684213" y="836613"/>
            <a:ext cx="7848600" cy="1190625"/>
          </a:xfrm>
          <a:prstGeom prst="rect">
            <a:avLst/>
          </a:prstGeom>
          <a:noFill/>
          <a:ln w="9525">
            <a:noFill/>
            <a:miter lim="800000"/>
          </a:ln>
        </p:spPr>
        <p:txBody>
          <a:bodyPr>
            <a:spAutoFit/>
          </a:bodyPr>
          <a:lstStyle/>
          <a:p>
            <a:r>
              <a:rPr lang="en-US" altLang="zh-CN">
                <a:solidFill>
                  <a:srgbClr val="000000"/>
                </a:solidFill>
                <a:ea typeface="仿宋_GB2312"/>
              </a:rPr>
              <a:t>5. </a:t>
            </a:r>
            <a:r>
              <a:rPr lang="zh-CN" altLang="en-US">
                <a:solidFill>
                  <a:srgbClr val="000000"/>
                </a:solidFill>
                <a:ea typeface="仿宋_GB2312"/>
              </a:rPr>
              <a:t>检测与评价</a:t>
            </a:r>
            <a:endParaRPr lang="zh-CN" altLang="en-US">
              <a:solidFill>
                <a:srgbClr val="000000"/>
              </a:solidFill>
              <a:ea typeface="仿宋_GB2312"/>
            </a:endParaRPr>
          </a:p>
          <a:p>
            <a:r>
              <a:rPr lang="zh-CN" altLang="en-US" b="0">
                <a:solidFill>
                  <a:srgbClr val="000000"/>
                </a:solidFill>
                <a:ea typeface="仿宋_GB2312"/>
              </a:rPr>
              <a:t>       按表</a:t>
            </a:r>
            <a:r>
              <a:rPr lang="en-US" altLang="zh-CN" b="0">
                <a:solidFill>
                  <a:srgbClr val="000000"/>
                </a:solidFill>
                <a:ea typeface="仿宋_GB2312"/>
              </a:rPr>
              <a:t>5.2.7</a:t>
            </a:r>
            <a:r>
              <a:rPr lang="zh-CN" altLang="en-US" b="0">
                <a:solidFill>
                  <a:srgbClr val="000000"/>
                </a:solidFill>
                <a:ea typeface="仿宋_GB2312"/>
              </a:rPr>
              <a:t>进行检测。单项最终得分为教师检测得分减去结果一致扣分。当学生的检查结果与教师的检查结果不一致时尺寸每超差</a:t>
            </a:r>
            <a:r>
              <a:rPr lang="en-US" altLang="zh-CN" b="0">
                <a:solidFill>
                  <a:srgbClr val="000000"/>
                </a:solidFill>
                <a:ea typeface="仿宋_GB2312"/>
              </a:rPr>
              <a:t>0.01</a:t>
            </a:r>
            <a:r>
              <a:rPr lang="zh-CN" altLang="en-US" b="0">
                <a:solidFill>
                  <a:srgbClr val="000000"/>
                </a:solidFill>
                <a:ea typeface="仿宋_GB2312"/>
              </a:rPr>
              <a:t>扣</a:t>
            </a:r>
            <a:r>
              <a:rPr lang="en-US" altLang="zh-CN" b="0">
                <a:solidFill>
                  <a:srgbClr val="000000"/>
                </a:solidFill>
                <a:ea typeface="仿宋_GB2312"/>
              </a:rPr>
              <a:t>1</a:t>
            </a:r>
            <a:r>
              <a:rPr lang="zh-CN" altLang="en-US" b="0">
                <a:solidFill>
                  <a:srgbClr val="000000"/>
                </a:solidFill>
                <a:ea typeface="仿宋_GB2312"/>
              </a:rPr>
              <a:t>分，粗糙度值每相差一级扣</a:t>
            </a:r>
            <a:r>
              <a:rPr lang="en-US" altLang="zh-CN" b="0">
                <a:solidFill>
                  <a:srgbClr val="000000"/>
                </a:solidFill>
                <a:ea typeface="仿宋_GB2312"/>
              </a:rPr>
              <a:t>1</a:t>
            </a:r>
            <a:r>
              <a:rPr lang="zh-CN" altLang="en-US" b="0">
                <a:solidFill>
                  <a:srgbClr val="000000"/>
                </a:solidFill>
                <a:ea typeface="仿宋_GB2312"/>
              </a:rPr>
              <a:t>分，每项扣分不超过</a:t>
            </a:r>
            <a:r>
              <a:rPr lang="en-US" altLang="zh-CN" b="0">
                <a:solidFill>
                  <a:srgbClr val="000000"/>
                </a:solidFill>
                <a:ea typeface="仿宋_GB2312"/>
              </a:rPr>
              <a:t>2</a:t>
            </a:r>
            <a:r>
              <a:rPr lang="zh-CN" altLang="en-US" b="0">
                <a:solidFill>
                  <a:srgbClr val="000000"/>
                </a:solidFill>
                <a:ea typeface="仿宋_GB2312"/>
              </a:rPr>
              <a:t>分。</a:t>
            </a:r>
            <a:endParaRPr lang="zh-CN" altLang="en-US" b="0">
              <a:solidFill>
                <a:srgbClr val="000000"/>
              </a:solidFill>
              <a:ea typeface="仿宋_GB2312"/>
            </a:endParaRPr>
          </a:p>
        </p:txBody>
      </p:sp>
      <p:pic>
        <p:nvPicPr>
          <p:cNvPr id="200706" name="Picture 5" descr="Snap44"/>
          <p:cNvPicPr>
            <a:picLocks noChangeAspect="1" noChangeArrowheads="1"/>
          </p:cNvPicPr>
          <p:nvPr/>
        </p:nvPicPr>
        <p:blipFill>
          <a:blip r:embed="rId1"/>
          <a:srcRect/>
          <a:stretch>
            <a:fillRect/>
          </a:stretch>
        </p:blipFill>
        <p:spPr bwMode="auto">
          <a:xfrm>
            <a:off x="1116013" y="2133600"/>
            <a:ext cx="6694487" cy="410368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Text Box 4"/>
          <p:cNvSpPr txBox="1">
            <a:spLocks noChangeArrowheads="1"/>
          </p:cNvSpPr>
          <p:nvPr/>
        </p:nvSpPr>
        <p:spPr bwMode="auto">
          <a:xfrm>
            <a:off x="827088" y="836613"/>
            <a:ext cx="7200900" cy="2646362"/>
          </a:xfrm>
          <a:prstGeom prst="rect">
            <a:avLst/>
          </a:prstGeom>
          <a:noFill/>
          <a:ln w="9525">
            <a:noFill/>
            <a:miter lim="800000"/>
          </a:ln>
        </p:spPr>
        <p:txBody>
          <a:bodyPr>
            <a:spAutoFit/>
          </a:bodyPr>
          <a:lstStyle/>
          <a:p>
            <a:r>
              <a:rPr lang="en-US" altLang="zh-CN">
                <a:solidFill>
                  <a:srgbClr val="000000"/>
                </a:solidFill>
                <a:ea typeface="仿宋_GB2312"/>
              </a:rPr>
              <a:t>6. </a:t>
            </a:r>
            <a:r>
              <a:rPr lang="zh-CN" altLang="en-US">
                <a:solidFill>
                  <a:srgbClr val="000000"/>
                </a:solidFill>
                <a:ea typeface="仿宋_GB2312"/>
              </a:rPr>
              <a:t>评估与总结</a:t>
            </a:r>
            <a:endParaRPr lang="zh-CN" altLang="en-US">
              <a:solidFill>
                <a:srgbClr val="000000"/>
              </a:solidFill>
              <a:ea typeface="仿宋_GB2312"/>
            </a:endParaRPr>
          </a:p>
          <a:p>
            <a:r>
              <a:rPr lang="zh-CN" altLang="en-US" b="0">
                <a:solidFill>
                  <a:srgbClr val="000000"/>
                </a:solidFill>
                <a:ea typeface="仿宋_GB2312"/>
              </a:rPr>
              <a:t>       从以下几方面进行总结与反思。</a:t>
            </a:r>
            <a:endParaRPr lang="zh-CN" altLang="en-US" b="0">
              <a:solidFill>
                <a:srgbClr val="000000"/>
              </a:solidFill>
              <a:ea typeface="仿宋_GB2312"/>
            </a:endParaRPr>
          </a:p>
          <a:p>
            <a:r>
              <a:rPr lang="en-US" altLang="zh-CN" b="0">
                <a:solidFill>
                  <a:srgbClr val="000000"/>
                </a:solidFill>
                <a:ea typeface="仿宋_GB2312"/>
              </a:rPr>
              <a:t>       1</a:t>
            </a:r>
            <a:r>
              <a:rPr lang="zh-CN" altLang="en-US" b="0">
                <a:solidFill>
                  <a:srgbClr val="000000"/>
                </a:solidFill>
                <a:ea typeface="仿宋_GB2312"/>
              </a:rPr>
              <a:t>）对工件尺寸精度和表面质量进行评价，找出尺寸超差或表面质量缺陷的原因，提出改进方法。</a:t>
            </a:r>
            <a:endParaRPr lang="zh-CN" altLang="en-US" b="0">
              <a:solidFill>
                <a:srgbClr val="000000"/>
              </a:solidFill>
              <a:ea typeface="仿宋_GB2312"/>
            </a:endParaRPr>
          </a:p>
          <a:p>
            <a:r>
              <a:rPr lang="en-US" altLang="zh-CN" b="0">
                <a:solidFill>
                  <a:srgbClr val="000000"/>
                </a:solidFill>
                <a:ea typeface="仿宋_GB2312"/>
              </a:rPr>
              <a:t>       2</a:t>
            </a:r>
            <a:r>
              <a:rPr lang="zh-CN" altLang="en-US" b="0">
                <a:solidFill>
                  <a:srgbClr val="000000"/>
                </a:solidFill>
                <a:ea typeface="仿宋_GB2312"/>
              </a:rPr>
              <a:t>）对工艺合理性、加工效率、刀具寿命等方面进行评价，进一步优化切削参数。</a:t>
            </a:r>
            <a:endParaRPr lang="zh-CN" altLang="en-US" b="0">
              <a:solidFill>
                <a:srgbClr val="000000"/>
              </a:solidFill>
              <a:ea typeface="仿宋_GB2312"/>
            </a:endParaRPr>
          </a:p>
          <a:p>
            <a:r>
              <a:rPr lang="en-US" altLang="zh-CN" b="0">
                <a:solidFill>
                  <a:srgbClr val="000000"/>
                </a:solidFill>
                <a:ea typeface="仿宋_GB2312"/>
              </a:rPr>
              <a:t>      3</a:t>
            </a:r>
            <a:r>
              <a:rPr lang="zh-CN" altLang="en-US" b="0">
                <a:solidFill>
                  <a:srgbClr val="000000"/>
                </a:solidFill>
                <a:ea typeface="仿宋_GB2312"/>
              </a:rPr>
              <a:t>）对整个加工过程中出现的违反</a:t>
            </a:r>
            <a:r>
              <a:rPr lang="en-US" altLang="zh-CN" b="0">
                <a:solidFill>
                  <a:srgbClr val="000000"/>
                </a:solidFill>
                <a:ea typeface="仿宋_GB2312"/>
              </a:rPr>
              <a:t>5S</a:t>
            </a:r>
            <a:r>
              <a:rPr lang="zh-CN" altLang="en-US" b="0">
                <a:solidFill>
                  <a:srgbClr val="000000"/>
                </a:solidFill>
                <a:ea typeface="仿宋_GB2312"/>
              </a:rPr>
              <a:t>管理、安全文明生产等方面进行反思。</a:t>
            </a:r>
            <a:endParaRPr lang="zh-CN" altLang="en-US" b="0">
              <a:solidFill>
                <a:srgbClr val="000000"/>
              </a:solidFill>
              <a:ea typeface="仿宋_GB2312"/>
            </a:endParaRPr>
          </a:p>
          <a:p>
            <a:pPr>
              <a:lnSpc>
                <a:spcPct val="30000"/>
              </a:lnSpc>
            </a:pPr>
            <a:endParaRPr lang="zh-CN" altLang="en-US">
              <a:solidFill>
                <a:srgbClr val="000000"/>
              </a:solidFill>
              <a:ea typeface="仿宋_GB2312"/>
            </a:endParaRPr>
          </a:p>
          <a:p>
            <a:r>
              <a:rPr lang="zh-CN" altLang="en-US">
                <a:solidFill>
                  <a:srgbClr val="000000"/>
                </a:solidFill>
                <a:ea typeface="仿宋_GB2312"/>
              </a:rPr>
              <a:t>自我评估与总结： </a:t>
            </a:r>
            <a:endParaRPr lang="zh-CN" altLang="en-US">
              <a:solidFill>
                <a:srgbClr val="000000"/>
              </a:solidFill>
              <a:ea typeface="仿宋_GB2312"/>
            </a:endParaRPr>
          </a:p>
        </p:txBody>
      </p:sp>
      <p:pic>
        <p:nvPicPr>
          <p:cNvPr id="201730" name="Picture 5" descr="Snap34"/>
          <p:cNvPicPr>
            <a:picLocks noChangeAspect="1" noChangeArrowheads="1"/>
          </p:cNvPicPr>
          <p:nvPr/>
        </p:nvPicPr>
        <p:blipFill>
          <a:blip r:embed="rId1"/>
          <a:srcRect/>
          <a:stretch>
            <a:fillRect/>
          </a:stretch>
        </p:blipFill>
        <p:spPr bwMode="auto">
          <a:xfrm>
            <a:off x="971550" y="3429000"/>
            <a:ext cx="6911975" cy="85725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3" name="Picture 4" descr="Snap17"/>
          <p:cNvPicPr>
            <a:picLocks noChangeAspect="1" noChangeArrowheads="1"/>
          </p:cNvPicPr>
          <p:nvPr/>
        </p:nvPicPr>
        <p:blipFill>
          <a:blip r:embed="rId1"/>
          <a:srcRect/>
          <a:stretch>
            <a:fillRect/>
          </a:stretch>
        </p:blipFill>
        <p:spPr bwMode="auto">
          <a:xfrm>
            <a:off x="900113" y="908050"/>
            <a:ext cx="7056437" cy="4764088"/>
          </a:xfrm>
          <a:prstGeom prst="rect">
            <a:avLst/>
          </a:prstGeom>
          <a:noFill/>
          <a:ln w="9525">
            <a:noFill/>
            <a:miter lim="800000"/>
            <a:headEnd/>
            <a:tailEnd/>
          </a:ln>
        </p:spPr>
      </p:pic>
      <p:sp>
        <p:nvSpPr>
          <p:cNvPr id="4" name="TextBox 3"/>
          <p:cNvSpPr txBox="1"/>
          <p:nvPr/>
        </p:nvSpPr>
        <p:spPr>
          <a:xfrm>
            <a:off x="179388" y="2052638"/>
            <a:ext cx="4752975" cy="1016000"/>
          </a:xfrm>
          <a:prstGeom prst="rect">
            <a:avLst/>
          </a:prstGeom>
          <a:noFill/>
        </p:spPr>
        <p:txBody>
          <a:bodyPr>
            <a:spAutoFit/>
          </a:bodyPr>
          <a:lstStyle/>
          <a:p>
            <a:pPr algn="ctr" fontAlgn="auto">
              <a:spcBef>
                <a:spcPts val="0"/>
              </a:spcBef>
              <a:spcAft>
                <a:spcPts val="0"/>
              </a:spcAft>
              <a:defRPr/>
            </a:pPr>
            <a:r>
              <a:rPr lang="en-US" altLang="zh-CN" sz="6000" dirty="0">
                <a:solidFill>
                  <a:srgbClr val="C00000"/>
                </a:solidFill>
                <a:effectLst>
                  <a:outerShdw blurRad="38100" dist="38100" dir="2700000" algn="tl">
                    <a:srgbClr val="000000">
                      <a:alpha val="43137"/>
                    </a:srgbClr>
                  </a:outerShdw>
                </a:effectLst>
                <a:latin typeface="楷体_GB2312" charset="-122"/>
                <a:ea typeface="楷体_GB2312" charset="-122"/>
                <a:cs typeface="+mn-cs"/>
              </a:rPr>
              <a:t>Thanks</a:t>
            </a:r>
            <a:endParaRPr lang="zh-CN" altLang="en-US" sz="6000" dirty="0">
              <a:solidFill>
                <a:srgbClr val="C00000"/>
              </a:solidFill>
              <a:effectLst>
                <a:outerShdw blurRad="38100" dist="38100" dir="2700000" algn="tl">
                  <a:srgbClr val="000000">
                    <a:alpha val="43137"/>
                  </a:srgbClr>
                </a:outerShdw>
              </a:effectLst>
              <a:latin typeface="楷体_GB2312" charset="-122"/>
              <a:ea typeface="楷体_GB2312" charset="-122"/>
              <a:cs typeface="+mn-cs"/>
            </a:endParaRPr>
          </a:p>
        </p:txBody>
      </p:sp>
      <p:pic>
        <p:nvPicPr>
          <p:cNvPr id="202755" name="图片 3"/>
          <p:cNvPicPr>
            <a:picLocks noChangeAspect="1"/>
          </p:cNvPicPr>
          <p:nvPr/>
        </p:nvPicPr>
        <p:blipFill>
          <a:blip r:embed="rId2"/>
          <a:srcRect l="6413" t="7217" r="5476" b="6316"/>
          <a:stretch>
            <a:fillRect/>
          </a:stretch>
        </p:blipFill>
        <p:spPr bwMode="auto">
          <a:xfrm>
            <a:off x="4067175" y="1844675"/>
            <a:ext cx="4356100" cy="3740150"/>
          </a:xfrm>
          <a:prstGeom prst="rect">
            <a:avLst/>
          </a:prstGeom>
          <a:noFill/>
          <a:ln w="9525">
            <a:noFill/>
            <a:miter lim="800000"/>
            <a:headEnd/>
            <a:tailEnd/>
          </a:ln>
        </p:spPr>
      </p:pic>
      <p:sp>
        <p:nvSpPr>
          <p:cNvPr id="2" name="TextBox 3"/>
          <p:cNvSpPr txBox="1"/>
          <p:nvPr/>
        </p:nvSpPr>
        <p:spPr>
          <a:xfrm>
            <a:off x="179388" y="2060575"/>
            <a:ext cx="4752975" cy="1016000"/>
          </a:xfrm>
          <a:prstGeom prst="rect">
            <a:avLst/>
          </a:prstGeom>
          <a:noFill/>
        </p:spPr>
        <p:txBody>
          <a:bodyPr>
            <a:spAutoFit/>
          </a:bodyPr>
          <a:lstStyle/>
          <a:p>
            <a:pPr algn="ctr" fontAlgn="auto">
              <a:spcBef>
                <a:spcPts val="0"/>
              </a:spcBef>
              <a:spcAft>
                <a:spcPts val="0"/>
              </a:spcAft>
              <a:defRPr/>
            </a:pPr>
            <a:r>
              <a:rPr lang="en-US" altLang="zh-CN" sz="6000" dirty="0">
                <a:solidFill>
                  <a:srgbClr val="C00000"/>
                </a:solidFill>
                <a:effectLst>
                  <a:outerShdw blurRad="38100" dist="38100" dir="2700000" algn="tl">
                    <a:srgbClr val="000000">
                      <a:alpha val="43137"/>
                    </a:srgbClr>
                  </a:outerShdw>
                </a:effectLst>
                <a:latin typeface="楷体_GB2312" charset="-122"/>
                <a:ea typeface="楷体_GB2312" charset="-122"/>
                <a:cs typeface="+mn-cs"/>
              </a:rPr>
              <a:t>Thanks</a:t>
            </a:r>
            <a:endParaRPr lang="zh-CN" altLang="en-US" sz="6000" dirty="0">
              <a:solidFill>
                <a:srgbClr val="C00000"/>
              </a:solidFill>
              <a:effectLst>
                <a:outerShdw blurRad="38100" dist="38100" dir="2700000" algn="tl">
                  <a:srgbClr val="000000">
                    <a:alpha val="43137"/>
                  </a:srgbClr>
                </a:outerShdw>
              </a:effectLst>
              <a:latin typeface="楷体_GB2312" charset="-122"/>
              <a:ea typeface="楷体_GB2312" charset="-122"/>
              <a:cs typeface="+mn-cs"/>
            </a:endParaRPr>
          </a:p>
        </p:txBody>
      </p:sp>
      <p:pic>
        <p:nvPicPr>
          <p:cNvPr id="202757" name="图片 3"/>
          <p:cNvPicPr>
            <a:picLocks noChangeAspect="1"/>
          </p:cNvPicPr>
          <p:nvPr/>
        </p:nvPicPr>
        <p:blipFill>
          <a:blip r:embed="rId2"/>
          <a:srcRect l="6413" t="7217" r="5476" b="6316"/>
          <a:stretch>
            <a:fillRect/>
          </a:stretch>
        </p:blipFill>
        <p:spPr bwMode="auto">
          <a:xfrm>
            <a:off x="4067175" y="1852613"/>
            <a:ext cx="4356100" cy="37401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6"/>
          <p:cNvSpPr txBox="1">
            <a:spLocks noChangeArrowheads="1"/>
          </p:cNvSpPr>
          <p:nvPr/>
        </p:nvSpPr>
        <p:spPr bwMode="auto">
          <a:xfrm>
            <a:off x="539750" y="908050"/>
            <a:ext cx="8135938" cy="4397375"/>
          </a:xfrm>
          <a:prstGeom prst="rect">
            <a:avLst/>
          </a:prstGeom>
          <a:noFill/>
          <a:ln w="9525">
            <a:noFill/>
            <a:miter lim="800000"/>
          </a:ln>
        </p:spPr>
        <p:txBody>
          <a:bodyPr>
            <a:spAutoFit/>
          </a:bodyPr>
          <a:lstStyle/>
          <a:p>
            <a:pPr>
              <a:lnSpc>
                <a:spcPct val="110000"/>
              </a:lnSpc>
            </a:pPr>
            <a:r>
              <a:rPr lang="en-US" altLang="zh-CN" b="0">
                <a:solidFill>
                  <a:srgbClr val="000000"/>
                </a:solidFill>
                <a:ea typeface="仿宋_GB2312"/>
              </a:rPr>
              <a:t>2</a:t>
            </a:r>
            <a:r>
              <a:rPr lang="zh-CN" altLang="en-US" b="0">
                <a:solidFill>
                  <a:srgbClr val="000000"/>
                </a:solidFill>
                <a:ea typeface="仿宋_GB2312"/>
              </a:rPr>
              <a:t>）工件调头装夹，用铜皮包夹已加工好的</a:t>
            </a:r>
            <a:r>
              <a:rPr lang="en-US" altLang="zh-CN" b="0">
                <a:solidFill>
                  <a:srgbClr val="000000"/>
                </a:solidFill>
                <a:ea typeface="仿宋_GB2312"/>
              </a:rPr>
              <a:t>43</a:t>
            </a:r>
            <a:r>
              <a:rPr lang="en-US" altLang="zh-CN" b="0" i="1">
                <a:solidFill>
                  <a:srgbClr val="000000"/>
                </a:solidFill>
                <a:ea typeface="仿宋_GB2312"/>
              </a:rPr>
              <a:t>mm</a:t>
            </a:r>
            <a:r>
              <a:rPr lang="zh-CN" altLang="en-US" b="0">
                <a:solidFill>
                  <a:srgbClr val="000000"/>
                </a:solidFill>
                <a:ea typeface="仿宋_GB2312"/>
              </a:rPr>
              <a:t>外圆，校正加工。依次加工</a:t>
            </a:r>
            <a:r>
              <a:rPr lang="en-US" altLang="zh-CN" b="0">
                <a:solidFill>
                  <a:srgbClr val="000000"/>
                </a:solidFill>
                <a:ea typeface="仿宋_GB2312"/>
              </a:rPr>
              <a:t>25</a:t>
            </a:r>
            <a:r>
              <a:rPr lang="zh-CN" altLang="en-US" b="0">
                <a:solidFill>
                  <a:srgbClr val="000000"/>
                </a:solidFill>
                <a:ea typeface="仿宋_GB2312"/>
              </a:rPr>
              <a:t>与</a:t>
            </a:r>
            <a:r>
              <a:rPr lang="en-US" altLang="zh-CN" b="0">
                <a:solidFill>
                  <a:srgbClr val="000000"/>
                </a:solidFill>
                <a:ea typeface="仿宋_GB2312"/>
              </a:rPr>
              <a:t>28</a:t>
            </a:r>
            <a:r>
              <a:rPr lang="zh-CN" altLang="en-US" b="0">
                <a:solidFill>
                  <a:srgbClr val="000000"/>
                </a:solidFill>
                <a:ea typeface="仿宋_GB2312"/>
              </a:rPr>
              <a:t>内孔、椭圆、</a:t>
            </a:r>
            <a:r>
              <a:rPr lang="en-US" altLang="zh-CN" b="0">
                <a:solidFill>
                  <a:srgbClr val="000000"/>
                </a:solidFill>
                <a:ea typeface="仿宋_GB2312"/>
              </a:rPr>
              <a:t>34</a:t>
            </a:r>
            <a:r>
              <a:rPr lang="en-US" altLang="zh-CN" b="0" i="1">
                <a:solidFill>
                  <a:srgbClr val="000000"/>
                </a:solidFill>
                <a:ea typeface="仿宋_GB2312"/>
              </a:rPr>
              <a:t>mm</a:t>
            </a:r>
            <a:r>
              <a:rPr lang="zh-CN" altLang="en-US" b="0">
                <a:solidFill>
                  <a:srgbClr val="000000"/>
                </a:solidFill>
                <a:ea typeface="仿宋_GB2312"/>
              </a:rPr>
              <a:t>外圆与</a:t>
            </a:r>
            <a:r>
              <a:rPr lang="en-US" altLang="zh-CN" b="0">
                <a:solidFill>
                  <a:srgbClr val="000000"/>
                </a:solidFill>
                <a:ea typeface="仿宋_GB2312"/>
              </a:rPr>
              <a:t>R10</a:t>
            </a:r>
            <a:r>
              <a:rPr lang="zh-CN" altLang="en-US" b="0">
                <a:solidFill>
                  <a:srgbClr val="000000"/>
                </a:solidFill>
                <a:ea typeface="仿宋_GB2312"/>
              </a:rPr>
              <a:t>圆弧。其中，端面及总长在对刀时用手动加工，内孔用</a:t>
            </a:r>
            <a:r>
              <a:rPr lang="en-US" altLang="zh-CN" b="0">
                <a:solidFill>
                  <a:srgbClr val="000000"/>
                </a:solidFill>
                <a:ea typeface="仿宋_GB2312"/>
              </a:rPr>
              <a:t>23</a:t>
            </a:r>
            <a:r>
              <a:rPr lang="en-US" altLang="zh-CN" b="0" i="1">
                <a:solidFill>
                  <a:srgbClr val="000000"/>
                </a:solidFill>
                <a:ea typeface="仿宋_GB2312"/>
              </a:rPr>
              <a:t>mm</a:t>
            </a:r>
            <a:r>
              <a:rPr lang="zh-CN" altLang="en-US" b="0">
                <a:solidFill>
                  <a:srgbClr val="000000"/>
                </a:solidFill>
                <a:ea typeface="仿宋_GB2312"/>
              </a:rPr>
              <a:t>麻花钻预钻底孔。</a:t>
            </a:r>
            <a:endParaRPr lang="zh-CN" altLang="en-US" b="0">
              <a:solidFill>
                <a:srgbClr val="000000"/>
              </a:solidFill>
              <a:ea typeface="仿宋_GB2312"/>
            </a:endParaRPr>
          </a:p>
          <a:p>
            <a:pPr>
              <a:lnSpc>
                <a:spcPct val="30000"/>
              </a:lnSpc>
            </a:pPr>
            <a:endParaRPr lang="en-US" altLang="zh-CN" b="0">
              <a:solidFill>
                <a:srgbClr val="000000"/>
              </a:solidFill>
              <a:ea typeface="仿宋_GB2312"/>
            </a:endParaRPr>
          </a:p>
          <a:p>
            <a:pPr>
              <a:lnSpc>
                <a:spcPct val="110000"/>
              </a:lnSpc>
            </a:pPr>
            <a:r>
              <a:rPr lang="en-US" altLang="zh-CN">
                <a:solidFill>
                  <a:srgbClr val="000000"/>
                </a:solidFill>
                <a:ea typeface="仿宋_GB2312"/>
              </a:rPr>
              <a:t>4.</a:t>
            </a:r>
            <a:r>
              <a:rPr lang="zh-CN" altLang="en-US">
                <a:solidFill>
                  <a:srgbClr val="000000"/>
                </a:solidFill>
                <a:ea typeface="仿宋_GB2312"/>
              </a:rPr>
              <a:t>选择刀具、量具</a:t>
            </a:r>
            <a:r>
              <a:rPr lang="zh-CN" altLang="en-US" b="0">
                <a:solidFill>
                  <a:srgbClr val="000000"/>
                </a:solidFill>
                <a:ea typeface="仿宋_GB2312"/>
              </a:rPr>
              <a:t>：</a:t>
            </a:r>
            <a:endParaRPr lang="zh-CN" altLang="en-US" b="0">
              <a:solidFill>
                <a:srgbClr val="000000"/>
              </a:solidFill>
              <a:ea typeface="仿宋_GB2312"/>
            </a:endParaRPr>
          </a:p>
          <a:p>
            <a:pPr>
              <a:lnSpc>
                <a:spcPct val="110000"/>
              </a:lnSpc>
            </a:pPr>
            <a:r>
              <a:rPr lang="en-US" altLang="zh-CN" b="0">
                <a:solidFill>
                  <a:srgbClr val="000000"/>
                </a:solidFill>
                <a:ea typeface="仿宋_GB2312"/>
              </a:rPr>
              <a:t>1</a:t>
            </a:r>
            <a:r>
              <a:rPr lang="zh-CN" altLang="en-US" b="0">
                <a:solidFill>
                  <a:srgbClr val="000000"/>
                </a:solidFill>
                <a:ea typeface="仿宋_GB2312"/>
              </a:rPr>
              <a:t>）刀具选择：</a:t>
            </a:r>
            <a:endParaRPr lang="zh-CN" altLang="en-US" b="0">
              <a:solidFill>
                <a:srgbClr val="000000"/>
              </a:solidFill>
              <a:ea typeface="仿宋_GB2312"/>
            </a:endParaRPr>
          </a:p>
          <a:p>
            <a:pPr>
              <a:lnSpc>
                <a:spcPct val="110000"/>
              </a:lnSpc>
            </a:pPr>
            <a:r>
              <a:rPr lang="en-US" altLang="zh-CN" b="0">
                <a:solidFill>
                  <a:srgbClr val="000000"/>
                </a:solidFill>
                <a:ea typeface="仿宋_GB2312"/>
              </a:rPr>
              <a:t>1</a:t>
            </a:r>
            <a:r>
              <a:rPr lang="zh-CN" altLang="en-US" b="0">
                <a:solidFill>
                  <a:srgbClr val="000000"/>
                </a:solidFill>
                <a:ea typeface="仿宋_GB2312"/>
              </a:rPr>
              <a:t>号刀：外轮廓粗车尖刀，</a:t>
            </a:r>
            <a:r>
              <a:rPr lang="en-US" altLang="zh-CN" b="0">
                <a:solidFill>
                  <a:srgbClr val="000000"/>
                </a:solidFill>
                <a:ea typeface="仿宋_GB2312"/>
              </a:rPr>
              <a:t>YT15</a:t>
            </a:r>
            <a:r>
              <a:rPr lang="zh-CN" altLang="en-US" b="0">
                <a:solidFill>
                  <a:srgbClr val="000000"/>
                </a:solidFill>
                <a:ea typeface="仿宋_GB2312"/>
              </a:rPr>
              <a:t>硬质合金刀片，主偏角</a:t>
            </a:r>
            <a:r>
              <a:rPr lang="en-US" altLang="zh-CN" b="0">
                <a:solidFill>
                  <a:srgbClr val="000000"/>
                </a:solidFill>
                <a:ea typeface="仿宋_GB2312"/>
              </a:rPr>
              <a:t>=93°</a:t>
            </a:r>
            <a:r>
              <a:rPr lang="zh-CN" altLang="en-US" b="0">
                <a:solidFill>
                  <a:srgbClr val="000000"/>
                </a:solidFill>
                <a:ea typeface="仿宋_GB2312"/>
              </a:rPr>
              <a:t>、刀尖角</a:t>
            </a:r>
            <a:r>
              <a:rPr lang="en-US" altLang="zh-CN" b="0">
                <a:solidFill>
                  <a:srgbClr val="000000"/>
                </a:solidFill>
                <a:ea typeface="仿宋_GB2312"/>
              </a:rPr>
              <a:t>=35°</a:t>
            </a:r>
            <a:r>
              <a:rPr lang="zh-CN" altLang="en-US" b="0">
                <a:solidFill>
                  <a:srgbClr val="000000"/>
                </a:solidFill>
                <a:ea typeface="仿宋_GB2312"/>
              </a:rPr>
              <a:t>。</a:t>
            </a:r>
            <a:endParaRPr lang="zh-CN" altLang="en-US" b="0">
              <a:solidFill>
                <a:srgbClr val="000000"/>
              </a:solidFill>
              <a:ea typeface="仿宋_GB2312"/>
            </a:endParaRPr>
          </a:p>
          <a:p>
            <a:pPr>
              <a:lnSpc>
                <a:spcPct val="110000"/>
              </a:lnSpc>
            </a:pPr>
            <a:r>
              <a:rPr lang="en-US" altLang="zh-CN" b="0">
                <a:solidFill>
                  <a:srgbClr val="000000"/>
                </a:solidFill>
                <a:ea typeface="仿宋_GB2312"/>
              </a:rPr>
              <a:t>2</a:t>
            </a:r>
            <a:r>
              <a:rPr lang="zh-CN" altLang="en-US" b="0">
                <a:solidFill>
                  <a:srgbClr val="000000"/>
                </a:solidFill>
                <a:ea typeface="仿宋_GB2312"/>
              </a:rPr>
              <a:t>号刀：外轮廓精车尖刀，</a:t>
            </a:r>
            <a:r>
              <a:rPr lang="en-US" altLang="zh-CN" b="0">
                <a:solidFill>
                  <a:srgbClr val="000000"/>
                </a:solidFill>
                <a:ea typeface="仿宋_GB2312"/>
              </a:rPr>
              <a:t>YT15</a:t>
            </a:r>
            <a:r>
              <a:rPr lang="zh-CN" altLang="en-US" b="0">
                <a:solidFill>
                  <a:srgbClr val="000000"/>
                </a:solidFill>
                <a:ea typeface="仿宋_GB2312"/>
              </a:rPr>
              <a:t>硬质合金刀片，主偏角</a:t>
            </a:r>
            <a:r>
              <a:rPr lang="en-US" altLang="zh-CN" b="0">
                <a:solidFill>
                  <a:srgbClr val="000000"/>
                </a:solidFill>
                <a:ea typeface="仿宋_GB2312"/>
              </a:rPr>
              <a:t>=93°</a:t>
            </a:r>
            <a:r>
              <a:rPr lang="zh-CN" altLang="en-US" b="0">
                <a:solidFill>
                  <a:srgbClr val="000000"/>
                </a:solidFill>
                <a:ea typeface="仿宋_GB2312"/>
              </a:rPr>
              <a:t>、刀尖角</a:t>
            </a:r>
            <a:r>
              <a:rPr lang="en-US" altLang="zh-CN" b="0">
                <a:solidFill>
                  <a:srgbClr val="000000"/>
                </a:solidFill>
                <a:ea typeface="仿宋_GB2312"/>
              </a:rPr>
              <a:t>=35°</a:t>
            </a:r>
            <a:r>
              <a:rPr lang="zh-CN" altLang="en-US" b="0">
                <a:solidFill>
                  <a:srgbClr val="000000"/>
                </a:solidFill>
                <a:ea typeface="仿宋_GB2312"/>
              </a:rPr>
              <a:t>。</a:t>
            </a:r>
            <a:endParaRPr lang="zh-CN" altLang="en-US" b="0">
              <a:solidFill>
                <a:srgbClr val="000000"/>
              </a:solidFill>
              <a:ea typeface="仿宋_GB2312"/>
            </a:endParaRPr>
          </a:p>
          <a:p>
            <a:pPr>
              <a:lnSpc>
                <a:spcPct val="110000"/>
              </a:lnSpc>
            </a:pPr>
            <a:r>
              <a:rPr lang="en-US" altLang="zh-CN" b="0">
                <a:solidFill>
                  <a:srgbClr val="000000"/>
                </a:solidFill>
                <a:ea typeface="仿宋_GB2312"/>
              </a:rPr>
              <a:t>3</a:t>
            </a:r>
            <a:r>
              <a:rPr lang="zh-CN" altLang="en-US" b="0">
                <a:solidFill>
                  <a:srgbClr val="000000"/>
                </a:solidFill>
                <a:ea typeface="仿宋_GB2312"/>
              </a:rPr>
              <a:t>号刀：切槽刀，刀头宽度</a:t>
            </a:r>
            <a:r>
              <a:rPr lang="en-US" altLang="zh-CN" b="0" i="1">
                <a:solidFill>
                  <a:srgbClr val="000000"/>
                </a:solidFill>
                <a:ea typeface="仿宋_GB2312"/>
              </a:rPr>
              <a:t>a </a:t>
            </a:r>
            <a:r>
              <a:rPr lang="en-US" altLang="zh-CN" b="0">
                <a:solidFill>
                  <a:srgbClr val="000000"/>
                </a:solidFill>
                <a:ea typeface="仿宋_GB2312"/>
              </a:rPr>
              <a:t>=3</a:t>
            </a:r>
            <a:r>
              <a:rPr lang="en-US" altLang="zh-CN" b="0" i="1">
                <a:solidFill>
                  <a:srgbClr val="000000"/>
                </a:solidFill>
                <a:ea typeface="仿宋_GB2312"/>
              </a:rPr>
              <a:t>mm</a:t>
            </a:r>
            <a:r>
              <a:rPr lang="zh-CN" altLang="en-US" b="0">
                <a:solidFill>
                  <a:srgbClr val="000000"/>
                </a:solidFill>
                <a:ea typeface="仿宋_GB2312"/>
              </a:rPr>
              <a:t>，</a:t>
            </a:r>
            <a:r>
              <a:rPr lang="en-US" altLang="zh-CN" b="0">
                <a:solidFill>
                  <a:srgbClr val="000000"/>
                </a:solidFill>
                <a:ea typeface="仿宋_GB2312"/>
              </a:rPr>
              <a:t>YT15</a:t>
            </a:r>
            <a:r>
              <a:rPr lang="zh-CN" altLang="en-US" b="0">
                <a:solidFill>
                  <a:srgbClr val="000000"/>
                </a:solidFill>
                <a:ea typeface="仿宋_GB2312"/>
              </a:rPr>
              <a:t>硬质合金刀片。</a:t>
            </a:r>
            <a:endParaRPr lang="zh-CN" altLang="en-US" b="0">
              <a:solidFill>
                <a:srgbClr val="000000"/>
              </a:solidFill>
              <a:ea typeface="仿宋_GB2312"/>
            </a:endParaRPr>
          </a:p>
          <a:p>
            <a:pPr>
              <a:lnSpc>
                <a:spcPct val="110000"/>
              </a:lnSpc>
            </a:pPr>
            <a:r>
              <a:rPr lang="en-US" altLang="zh-CN" b="0">
                <a:solidFill>
                  <a:srgbClr val="000000"/>
                </a:solidFill>
                <a:ea typeface="仿宋_GB2312"/>
              </a:rPr>
              <a:t>4</a:t>
            </a:r>
            <a:r>
              <a:rPr lang="zh-CN" altLang="en-US" b="0">
                <a:solidFill>
                  <a:srgbClr val="000000"/>
                </a:solidFill>
                <a:ea typeface="仿宋_GB2312"/>
              </a:rPr>
              <a:t>号刀：</a:t>
            </a:r>
            <a:r>
              <a:rPr lang="en-US" altLang="zh-CN" b="0">
                <a:solidFill>
                  <a:srgbClr val="000000"/>
                </a:solidFill>
                <a:ea typeface="仿宋_GB2312"/>
              </a:rPr>
              <a:t>60°</a:t>
            </a:r>
            <a:r>
              <a:rPr lang="zh-CN" altLang="en-US" b="0">
                <a:solidFill>
                  <a:srgbClr val="000000"/>
                </a:solidFill>
                <a:ea typeface="仿宋_GB2312"/>
              </a:rPr>
              <a:t>外螺纹刀，</a:t>
            </a:r>
            <a:r>
              <a:rPr lang="en-US" altLang="zh-CN" b="0">
                <a:solidFill>
                  <a:srgbClr val="000000"/>
                </a:solidFill>
                <a:ea typeface="仿宋_GB2312"/>
              </a:rPr>
              <a:t>YT15</a:t>
            </a:r>
            <a:r>
              <a:rPr lang="zh-CN" altLang="en-US" b="0">
                <a:solidFill>
                  <a:srgbClr val="000000"/>
                </a:solidFill>
                <a:ea typeface="仿宋_GB2312"/>
              </a:rPr>
              <a:t>硬质合金刀片。</a:t>
            </a:r>
            <a:endParaRPr lang="zh-CN" altLang="en-US" b="0">
              <a:solidFill>
                <a:srgbClr val="000000"/>
              </a:solidFill>
              <a:ea typeface="仿宋_GB2312"/>
            </a:endParaRPr>
          </a:p>
          <a:p>
            <a:pPr>
              <a:lnSpc>
                <a:spcPct val="110000"/>
              </a:lnSpc>
            </a:pPr>
            <a:r>
              <a:rPr lang="zh-CN" altLang="en-US" b="0">
                <a:solidFill>
                  <a:srgbClr val="000000"/>
                </a:solidFill>
                <a:ea typeface="仿宋_GB2312"/>
              </a:rPr>
              <a:t>内孔刀：卸下切槽刀和螺纹刀，另定义</a:t>
            </a:r>
            <a:r>
              <a:rPr lang="en-US" altLang="zh-CN" b="0">
                <a:solidFill>
                  <a:srgbClr val="000000"/>
                </a:solidFill>
                <a:ea typeface="仿宋_GB2312"/>
              </a:rPr>
              <a:t>3</a:t>
            </a:r>
            <a:r>
              <a:rPr lang="zh-CN" altLang="en-US" b="0">
                <a:solidFill>
                  <a:srgbClr val="000000"/>
                </a:solidFill>
                <a:ea typeface="仿宋_GB2312"/>
              </a:rPr>
              <a:t>号刀为内孔刀，内孔粗车、精车同一</a:t>
            </a:r>
            <a:endParaRPr lang="zh-CN" altLang="en-US" b="0">
              <a:solidFill>
                <a:srgbClr val="000000"/>
              </a:solidFill>
              <a:ea typeface="仿宋_GB2312"/>
            </a:endParaRPr>
          </a:p>
          <a:p>
            <a:pPr>
              <a:lnSpc>
                <a:spcPct val="110000"/>
              </a:lnSpc>
            </a:pPr>
            <a:r>
              <a:rPr lang="zh-CN" altLang="en-US" b="0">
                <a:solidFill>
                  <a:srgbClr val="000000"/>
                </a:solidFill>
                <a:ea typeface="仿宋_GB2312"/>
              </a:rPr>
              <a:t>              把刀，</a:t>
            </a:r>
            <a:r>
              <a:rPr lang="en-US" altLang="zh-CN" b="0">
                <a:solidFill>
                  <a:srgbClr val="000000"/>
                </a:solidFill>
                <a:ea typeface="仿宋_GB2312"/>
              </a:rPr>
              <a:t>YT15</a:t>
            </a:r>
            <a:r>
              <a:rPr lang="zh-CN" altLang="en-US" b="0">
                <a:solidFill>
                  <a:srgbClr val="000000"/>
                </a:solidFill>
                <a:ea typeface="仿宋_GB2312"/>
              </a:rPr>
              <a:t>硬质合金刀片，主偏角</a:t>
            </a:r>
            <a:r>
              <a:rPr lang="en-US" altLang="zh-CN" b="0">
                <a:solidFill>
                  <a:srgbClr val="000000"/>
                </a:solidFill>
                <a:ea typeface="仿宋_GB2312"/>
              </a:rPr>
              <a:t>=93°</a:t>
            </a:r>
            <a:r>
              <a:rPr lang="zh-CN" altLang="en-US" b="0">
                <a:solidFill>
                  <a:srgbClr val="000000"/>
                </a:solidFill>
                <a:ea typeface="仿宋_GB2312"/>
              </a:rPr>
              <a:t>、刀尖角</a:t>
            </a:r>
            <a:r>
              <a:rPr lang="en-US" altLang="zh-CN" b="0">
                <a:solidFill>
                  <a:srgbClr val="000000"/>
                </a:solidFill>
                <a:ea typeface="仿宋_GB2312"/>
              </a:rPr>
              <a:t>=80°</a:t>
            </a:r>
            <a:r>
              <a:rPr lang="zh-CN" altLang="en-US" b="0">
                <a:solidFill>
                  <a:srgbClr val="000000"/>
                </a:solidFill>
                <a:ea typeface="仿宋_GB2312"/>
              </a:rPr>
              <a:t>。</a:t>
            </a:r>
            <a:endParaRPr lang="zh-CN" altLang="en-US" b="0">
              <a:solidFill>
                <a:srgbClr val="000000"/>
              </a:solidFill>
              <a:ea typeface="仿宋_GB2312"/>
            </a:endParaRPr>
          </a:p>
          <a:p>
            <a:pPr>
              <a:lnSpc>
                <a:spcPct val="110000"/>
              </a:lnSpc>
            </a:pPr>
            <a:r>
              <a:rPr lang="en-US" altLang="zh-CN" b="0">
                <a:solidFill>
                  <a:srgbClr val="000000"/>
                </a:solidFill>
                <a:ea typeface="仿宋_GB2312"/>
              </a:rPr>
              <a:t>2</a:t>
            </a:r>
            <a:r>
              <a:rPr lang="zh-CN" altLang="en-US" b="0">
                <a:solidFill>
                  <a:srgbClr val="000000"/>
                </a:solidFill>
                <a:ea typeface="仿宋_GB2312"/>
              </a:rPr>
              <a:t>）量具选择：</a:t>
            </a:r>
            <a:endParaRPr lang="zh-CN" altLang="en-US" b="0">
              <a:solidFill>
                <a:srgbClr val="000000"/>
              </a:solidFill>
              <a:ea typeface="仿宋_GB2312"/>
            </a:endParaRPr>
          </a:p>
          <a:p>
            <a:pPr>
              <a:lnSpc>
                <a:spcPct val="110000"/>
              </a:lnSpc>
            </a:pPr>
            <a:r>
              <a:rPr lang="en-US" altLang="zh-CN" b="0">
                <a:solidFill>
                  <a:srgbClr val="000000"/>
                </a:solidFill>
                <a:ea typeface="仿宋_GB2312"/>
              </a:rPr>
              <a:t>       0</a:t>
            </a:r>
            <a:r>
              <a:rPr lang="zh-CN" altLang="en-US" b="0">
                <a:solidFill>
                  <a:srgbClr val="000000"/>
                </a:solidFill>
                <a:ea typeface="仿宋_GB2312"/>
              </a:rPr>
              <a:t>～</a:t>
            </a:r>
            <a:r>
              <a:rPr lang="en-US" altLang="zh-CN" b="0">
                <a:solidFill>
                  <a:srgbClr val="000000"/>
                </a:solidFill>
                <a:ea typeface="仿宋_GB2312"/>
              </a:rPr>
              <a:t>125</a:t>
            </a:r>
            <a:r>
              <a:rPr lang="en-US" altLang="zh-CN" b="0" i="1">
                <a:solidFill>
                  <a:srgbClr val="000000"/>
                </a:solidFill>
                <a:ea typeface="仿宋_GB2312"/>
              </a:rPr>
              <a:t>mm</a:t>
            </a:r>
            <a:r>
              <a:rPr lang="zh-CN" altLang="en-US" b="0">
                <a:solidFill>
                  <a:srgbClr val="000000"/>
                </a:solidFill>
                <a:ea typeface="仿宋_GB2312"/>
              </a:rPr>
              <a:t>游标卡尺、   </a:t>
            </a:r>
            <a:r>
              <a:rPr lang="en-US" altLang="zh-CN" b="0">
                <a:solidFill>
                  <a:srgbClr val="000000"/>
                </a:solidFill>
                <a:ea typeface="仿宋_GB2312"/>
              </a:rPr>
              <a:t>25</a:t>
            </a:r>
            <a:r>
              <a:rPr lang="zh-CN" altLang="en-US" b="0">
                <a:solidFill>
                  <a:srgbClr val="000000"/>
                </a:solidFill>
                <a:ea typeface="仿宋_GB2312"/>
              </a:rPr>
              <a:t>～</a:t>
            </a:r>
            <a:r>
              <a:rPr lang="en-US" altLang="zh-CN" b="0">
                <a:solidFill>
                  <a:srgbClr val="000000"/>
                </a:solidFill>
                <a:ea typeface="仿宋_GB2312"/>
              </a:rPr>
              <a:t>50</a:t>
            </a:r>
            <a:r>
              <a:rPr lang="en-US" altLang="zh-CN" b="0" i="1">
                <a:solidFill>
                  <a:srgbClr val="000000"/>
                </a:solidFill>
                <a:ea typeface="仿宋_GB2312"/>
              </a:rPr>
              <a:t>mm</a:t>
            </a:r>
            <a:r>
              <a:rPr lang="zh-CN" altLang="en-US" b="0">
                <a:solidFill>
                  <a:srgbClr val="000000"/>
                </a:solidFill>
                <a:ea typeface="仿宋_GB2312"/>
              </a:rPr>
              <a:t>千分尺、  </a:t>
            </a:r>
            <a:r>
              <a:rPr lang="en-US" altLang="zh-CN" b="0">
                <a:solidFill>
                  <a:srgbClr val="000000"/>
                </a:solidFill>
                <a:ea typeface="仿宋_GB2312"/>
              </a:rPr>
              <a:t>18~35</a:t>
            </a:r>
            <a:r>
              <a:rPr lang="en-US" altLang="zh-CN" b="0" i="1">
                <a:solidFill>
                  <a:srgbClr val="000000"/>
                </a:solidFill>
                <a:ea typeface="仿宋_GB2312"/>
              </a:rPr>
              <a:t>mm</a:t>
            </a:r>
            <a:r>
              <a:rPr lang="zh-CN" altLang="en-US" b="0">
                <a:solidFill>
                  <a:srgbClr val="000000"/>
                </a:solidFill>
                <a:ea typeface="仿宋_GB2312"/>
              </a:rPr>
              <a:t>内径量表、</a:t>
            </a:r>
            <a:endParaRPr lang="zh-CN" altLang="en-US" b="0">
              <a:solidFill>
                <a:srgbClr val="000000"/>
              </a:solidFill>
              <a:ea typeface="仿宋_GB2312"/>
            </a:endParaRPr>
          </a:p>
          <a:p>
            <a:pPr>
              <a:lnSpc>
                <a:spcPct val="110000"/>
              </a:lnSpc>
            </a:pPr>
            <a:r>
              <a:rPr lang="en-US" altLang="zh-CN" b="0">
                <a:solidFill>
                  <a:srgbClr val="000000"/>
                </a:solidFill>
                <a:ea typeface="仿宋_GB2312"/>
              </a:rPr>
              <a:t>       M30x1.5-6g</a:t>
            </a:r>
            <a:r>
              <a:rPr lang="zh-CN" altLang="en-US" b="0">
                <a:solidFill>
                  <a:srgbClr val="000000"/>
                </a:solidFill>
                <a:ea typeface="仿宋_GB2312"/>
              </a:rPr>
              <a:t>螺纹环规、  </a:t>
            </a:r>
            <a:r>
              <a:rPr lang="en-US" altLang="zh-CN" b="0">
                <a:solidFill>
                  <a:srgbClr val="000000"/>
                </a:solidFill>
                <a:ea typeface="仿宋_GB2312"/>
              </a:rPr>
              <a:t>R5</a:t>
            </a:r>
            <a:r>
              <a:rPr lang="zh-CN" altLang="en-US" b="0">
                <a:solidFill>
                  <a:srgbClr val="000000"/>
                </a:solidFill>
                <a:ea typeface="仿宋_GB2312"/>
              </a:rPr>
              <a:t>圆弧样板和椭圆样板。</a:t>
            </a:r>
            <a:endParaRPr lang="zh-CN" altLang="en-US" b="0">
              <a:solidFill>
                <a:srgbClr val="000000"/>
              </a:solidFill>
              <a:ea typeface="仿宋_GB231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235"/>
          <p:cNvSpPr txBox="1">
            <a:spLocks noChangeArrowheads="1"/>
          </p:cNvSpPr>
          <p:nvPr/>
        </p:nvSpPr>
        <p:spPr bwMode="auto">
          <a:xfrm>
            <a:off x="611188" y="981075"/>
            <a:ext cx="8137525" cy="641350"/>
          </a:xfrm>
          <a:prstGeom prst="rect">
            <a:avLst/>
          </a:prstGeom>
          <a:noFill/>
          <a:ln w="9525">
            <a:noFill/>
            <a:miter lim="800000"/>
          </a:ln>
        </p:spPr>
        <p:txBody>
          <a:bodyPr>
            <a:spAutoFit/>
          </a:bodyPr>
          <a:lstStyle/>
          <a:p>
            <a:r>
              <a:rPr lang="en-US" altLang="zh-CN">
                <a:solidFill>
                  <a:srgbClr val="000000"/>
                </a:solidFill>
                <a:ea typeface="仿宋_GB2312"/>
              </a:rPr>
              <a:t>5.</a:t>
            </a:r>
            <a:r>
              <a:rPr lang="zh-CN" altLang="en-US">
                <a:solidFill>
                  <a:srgbClr val="000000"/>
                </a:solidFill>
                <a:ea typeface="仿宋_GB2312"/>
              </a:rPr>
              <a:t>切削用量的选择</a:t>
            </a:r>
            <a:endParaRPr lang="zh-CN" altLang="en-US">
              <a:solidFill>
                <a:srgbClr val="000000"/>
              </a:solidFill>
              <a:ea typeface="仿宋_GB2312"/>
            </a:endParaRPr>
          </a:p>
          <a:p>
            <a:r>
              <a:rPr lang="zh-CN" altLang="en-US" b="0">
                <a:solidFill>
                  <a:srgbClr val="000000"/>
                </a:solidFill>
                <a:ea typeface="仿宋_GB2312"/>
              </a:rPr>
              <a:t>         选择如表</a:t>
            </a:r>
            <a:r>
              <a:rPr lang="en-US" altLang="zh-CN" b="0">
                <a:solidFill>
                  <a:srgbClr val="000000"/>
                </a:solidFill>
                <a:ea typeface="仿宋_GB2312"/>
              </a:rPr>
              <a:t>5.2.0</a:t>
            </a:r>
            <a:r>
              <a:rPr lang="zh-CN" altLang="en-US">
                <a:ea typeface="仿宋_GB2312"/>
              </a:rPr>
              <a:t> </a:t>
            </a:r>
            <a:r>
              <a:rPr lang="zh-CN" altLang="en-US" b="0">
                <a:solidFill>
                  <a:srgbClr val="000000"/>
                </a:solidFill>
                <a:ea typeface="仿宋_GB2312"/>
              </a:rPr>
              <a:t>：</a:t>
            </a:r>
            <a:endParaRPr lang="zh-CN" altLang="en-US" b="0">
              <a:solidFill>
                <a:srgbClr val="000000"/>
              </a:solidFill>
              <a:ea typeface="仿宋_GB2312"/>
            </a:endParaRPr>
          </a:p>
        </p:txBody>
      </p:sp>
      <p:graphicFrame>
        <p:nvGraphicFramePr>
          <p:cNvPr id="160202" name="Group 458"/>
          <p:cNvGraphicFramePr>
            <a:graphicFrameLocks noGrp="1"/>
          </p:cNvGraphicFramePr>
          <p:nvPr>
            <p:ph/>
          </p:nvPr>
        </p:nvGraphicFramePr>
        <p:xfrm>
          <a:off x="1619250" y="2060575"/>
          <a:ext cx="5915025" cy="3121025"/>
        </p:xfrm>
        <a:graphic>
          <a:graphicData uri="http://schemas.openxmlformats.org/drawingml/2006/table">
            <a:tbl>
              <a:tblPr/>
              <a:tblGrid>
                <a:gridCol w="1535113"/>
                <a:gridCol w="1390650"/>
                <a:gridCol w="1501775"/>
                <a:gridCol w="1487487"/>
              </a:tblGrid>
              <a:tr h="36671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Arial" panose="020B0604020202020204" pitchFamily="34" charset="0"/>
                          <a:ea typeface="仿宋_GB2312"/>
                          <a:cs typeface="Times New Roman" panose="02020603050405020304" pitchFamily="18" charset="0"/>
                        </a:rPr>
                        <a:t> </a:t>
                      </a:r>
                      <a:endParaRPr kumimoji="0" lang="zh-CN" altLang="en-US" sz="1600" b="1" i="0" u="none" strike="noStrike" cap="none" normalizeH="0" baseline="0" smtClean="0">
                        <a:ln>
                          <a:noFill/>
                        </a:ln>
                        <a:solidFill>
                          <a:schemeClr val="tx1"/>
                        </a:solidFill>
                        <a:effectLst/>
                        <a:latin typeface="仿宋_GB2312"/>
                        <a:ea typeface="仿宋_GB231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背吃刀量</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a:t>
                      </a:r>
                      <a:r>
                        <a:rPr kumimoji="0" lang="en-US" altLang="zh-CN" sz="14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p</a:t>
                      </a:r>
                      <a:endParaRPr kumimoji="0" lang="en-US" altLang="zh-CN" sz="14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mm</a:t>
                      </a: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endPar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进给量</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f</a:t>
                      </a:r>
                      <a:endPar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仿宋_GB2312"/>
                        </a:rPr>
                        <a:t>mm/r</a:t>
                      </a: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仿宋_GB2312"/>
                        </a:rPr>
                        <a:t>)</a:t>
                      </a:r>
                      <a:endPar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主轴转速</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S</a:t>
                      </a:r>
                      <a:endPar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r</a:t>
                      </a: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r>
                        <a:rPr kumimoji="0" lang="en-US" altLang="zh-CN" sz="1600" b="0" i="1"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min</a:t>
                      </a:r>
                      <a:r>
                        <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Times New Roman" panose="02020603050405020304" pitchFamily="18" charset="0"/>
                        </a:rPr>
                        <a:t>)</a:t>
                      </a:r>
                      <a:endParaRPr kumimoji="0" lang="en-US" altLang="zh-CN" sz="1600" b="0" i="0" u="none" strike="noStrike" cap="none" normalizeH="0" baseline="0" smtClean="0">
                        <a:ln>
                          <a:noFill/>
                        </a:ln>
                        <a:solidFill>
                          <a:srgbClr val="000000"/>
                        </a:solidFill>
                        <a:effectLst/>
                        <a:latin typeface="Times New Roman" panose="02020603050405020304" pitchFamily="18" charset="0"/>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31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粗车外轮廓</a:t>
                      </a:r>
                      <a:endPar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1</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0.25</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500</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精车外轮廓</a:t>
                      </a:r>
                      <a:endPar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Arial" panose="020B0604020202020204" pitchFamily="34" charset="0"/>
                          <a:ea typeface="仿宋_GB2312"/>
                          <a:cs typeface="Times New Roman" panose="02020603050405020304" pitchFamily="18" charset="0"/>
                        </a:rPr>
                        <a:t> </a:t>
                      </a:r>
                      <a:endPar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0.08</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1000</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116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切槽</a:t>
                      </a:r>
                      <a:endPar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Arial" panose="020B0604020202020204" pitchFamily="34" charset="0"/>
                          <a:ea typeface="仿宋_GB2312"/>
                          <a:cs typeface="Times New Roman" panose="02020603050405020304" pitchFamily="18" charset="0"/>
                        </a:rPr>
                        <a:t> </a:t>
                      </a:r>
                      <a:endParaRPr kumimoji="0" lang="zh-CN" altLang="en-US"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0.08</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rPr>
                        <a:t>350</a:t>
                      </a:r>
                      <a:endParaRPr kumimoji="0" lang="en-US" altLang="zh-CN" sz="1600" b="0" i="0" u="none" strike="noStrike" cap="none" normalizeH="0" baseline="0" smtClean="0">
                        <a:ln>
                          <a:noFill/>
                        </a:ln>
                        <a:solidFill>
                          <a:srgbClr val="000000"/>
                        </a:solidFill>
                        <a:effectLst/>
                        <a:latin typeface="仿宋_GB2312"/>
                        <a:ea typeface="仿宋_GB231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zh-CN" altLang="en-US" sz="1600" b="0" i="0" u="none" strike="noStrike" cap="none" normalizeH="0" baseline="0" smtClean="0">
                          <a:ln>
                            <a:noFill/>
                          </a:ln>
                          <a:solidFill>
                            <a:srgbClr val="000000"/>
                          </a:solidFill>
                          <a:effectLst/>
                          <a:latin typeface="仿宋_GB2312"/>
                          <a:ea typeface="仿宋_GB2312"/>
                          <a:cs typeface="仿宋_GB2312"/>
                        </a:rPr>
                        <a:t>车螺纹</a:t>
                      </a: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800</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688">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zh-CN" altLang="en-US" sz="1600" b="0" i="0" u="none" strike="noStrike" cap="none" normalizeH="0" baseline="0" smtClean="0">
                          <a:ln>
                            <a:noFill/>
                          </a:ln>
                          <a:solidFill>
                            <a:srgbClr val="000000"/>
                          </a:solidFill>
                          <a:effectLst/>
                          <a:latin typeface="仿宋_GB2312"/>
                          <a:ea typeface="仿宋_GB2312"/>
                          <a:cs typeface="仿宋_GB2312"/>
                        </a:rPr>
                        <a:t>粗车内轮廓</a:t>
                      </a: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0.5</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0.15</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300</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275">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zh-CN" altLang="en-US" sz="1600" b="0" i="0" u="none" strike="noStrike" cap="none" normalizeH="0" baseline="0" smtClean="0">
                          <a:ln>
                            <a:noFill/>
                          </a:ln>
                          <a:solidFill>
                            <a:srgbClr val="000000"/>
                          </a:solidFill>
                          <a:effectLst/>
                          <a:latin typeface="仿宋_GB2312"/>
                          <a:ea typeface="仿宋_GB2312"/>
                          <a:cs typeface="仿宋_GB2312"/>
                        </a:rPr>
                        <a:t>精车内轮廓</a:t>
                      </a: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0.08</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r>
                        <a:rPr kumimoji="0" lang="en-US" altLang="zh-CN" sz="1600" b="0" i="0" u="none" strike="noStrike" cap="none" normalizeH="0" baseline="0" smtClean="0">
                          <a:ln>
                            <a:noFill/>
                          </a:ln>
                          <a:solidFill>
                            <a:srgbClr val="000000"/>
                          </a:solidFill>
                          <a:effectLst/>
                          <a:latin typeface="仿宋_GB2312"/>
                          <a:ea typeface="仿宋_GB2312"/>
                          <a:cs typeface="仿宋_GB2312"/>
                        </a:rPr>
                        <a:t>600</a:t>
                      </a:r>
                      <a:endParaRPr kumimoji="0" lang="en-US" altLang="zh-CN" sz="1600" b="0" i="0" u="none" strike="noStrike" cap="none" normalizeH="0" baseline="0" smtClean="0">
                        <a:ln>
                          <a:noFill/>
                        </a:ln>
                        <a:solidFill>
                          <a:srgbClr val="000000"/>
                        </a:solidFill>
                        <a:effectLst/>
                        <a:latin typeface="仿宋_GB2312"/>
                        <a:ea typeface="仿宋_GB2312"/>
                        <a:cs typeface="仿宋_GB231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2572" name="Text Box 459"/>
          <p:cNvSpPr txBox="1">
            <a:spLocks noChangeArrowheads="1"/>
          </p:cNvSpPr>
          <p:nvPr/>
        </p:nvSpPr>
        <p:spPr bwMode="auto">
          <a:xfrm>
            <a:off x="1619250" y="1700213"/>
            <a:ext cx="5903913" cy="274637"/>
          </a:xfrm>
          <a:prstGeom prst="rect">
            <a:avLst/>
          </a:prstGeom>
          <a:noFill/>
          <a:ln w="9525">
            <a:noFill/>
            <a:miter lim="800000"/>
          </a:ln>
        </p:spPr>
        <p:txBody>
          <a:bodyPr>
            <a:spAutoFit/>
          </a:bodyPr>
          <a:lstStyle/>
          <a:p>
            <a:pPr>
              <a:spcBef>
                <a:spcPct val="50000"/>
              </a:spcBef>
            </a:pPr>
            <a:r>
              <a:rPr lang="zh-CN" altLang="en-US" sz="1200" b="0">
                <a:solidFill>
                  <a:srgbClr val="000000"/>
                </a:solidFill>
                <a:latin typeface="宋体" panose="02010600030101010101" pitchFamily="2" charset="-122"/>
              </a:rPr>
              <a:t>表</a:t>
            </a:r>
            <a:r>
              <a:rPr lang="en-US" altLang="zh-CN" sz="1200" b="0">
                <a:solidFill>
                  <a:srgbClr val="000000"/>
                </a:solidFill>
                <a:latin typeface="宋体" panose="02010600030101010101" pitchFamily="2" charset="-122"/>
              </a:rPr>
              <a:t>5.2.0                  </a:t>
            </a:r>
            <a:r>
              <a:rPr lang="zh-CN" altLang="en-US" sz="1200" b="0">
                <a:solidFill>
                  <a:srgbClr val="000000"/>
                </a:solidFill>
                <a:latin typeface="宋体" panose="02010600030101010101" pitchFamily="2" charset="-122"/>
              </a:rPr>
              <a:t>综合轴类零件切削用量参考表</a:t>
            </a:r>
            <a:endParaRPr lang="en-US" altLang="zh-CN" sz="1200" b="0">
              <a:solidFill>
                <a:srgbClr val="000000"/>
              </a:solidFill>
              <a:latin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6"/>
          <p:cNvSpPr txBox="1">
            <a:spLocks noChangeArrowheads="1"/>
          </p:cNvSpPr>
          <p:nvPr/>
        </p:nvSpPr>
        <p:spPr bwMode="auto">
          <a:xfrm>
            <a:off x="611188" y="908050"/>
            <a:ext cx="2881312" cy="641350"/>
          </a:xfrm>
          <a:prstGeom prst="rect">
            <a:avLst/>
          </a:prstGeom>
          <a:noFill/>
          <a:ln w="9525">
            <a:noFill/>
            <a:miter lim="800000"/>
          </a:ln>
        </p:spPr>
        <p:txBody>
          <a:bodyPr>
            <a:spAutoFit/>
          </a:bodyPr>
          <a:lstStyle/>
          <a:p>
            <a:r>
              <a:rPr lang="en-US" altLang="zh-CN">
                <a:solidFill>
                  <a:srgbClr val="000000"/>
                </a:solidFill>
                <a:ea typeface="仿宋_GB2312"/>
              </a:rPr>
              <a:t>【</a:t>
            </a:r>
            <a:r>
              <a:rPr lang="zh-CN" altLang="en-US">
                <a:solidFill>
                  <a:srgbClr val="000000"/>
                </a:solidFill>
                <a:ea typeface="仿宋_GB2312"/>
              </a:rPr>
              <a:t>决策</a:t>
            </a:r>
            <a:r>
              <a:rPr lang="en-US" altLang="zh-CN">
                <a:solidFill>
                  <a:srgbClr val="000000"/>
                </a:solidFill>
                <a:ea typeface="仿宋_GB2312"/>
              </a:rPr>
              <a:t>】</a:t>
            </a:r>
            <a:endParaRPr lang="en-US" altLang="zh-CN">
              <a:solidFill>
                <a:srgbClr val="000000"/>
              </a:solidFill>
              <a:ea typeface="仿宋_GB2312"/>
            </a:endParaRPr>
          </a:p>
          <a:p>
            <a:r>
              <a:rPr lang="en-US" altLang="zh-CN">
                <a:solidFill>
                  <a:srgbClr val="000000"/>
                </a:solidFill>
                <a:ea typeface="仿宋_GB2312"/>
              </a:rPr>
              <a:t> 1. </a:t>
            </a:r>
            <a:r>
              <a:rPr lang="zh-CN" altLang="en-US">
                <a:solidFill>
                  <a:srgbClr val="000000"/>
                </a:solidFill>
                <a:ea typeface="仿宋_GB2312"/>
              </a:rPr>
              <a:t>工艺过程卡编制</a:t>
            </a:r>
            <a:endParaRPr lang="zh-CN" altLang="en-US">
              <a:solidFill>
                <a:srgbClr val="000000"/>
              </a:solidFill>
              <a:ea typeface="仿宋_GB2312"/>
            </a:endParaRPr>
          </a:p>
        </p:txBody>
      </p:sp>
      <p:pic>
        <p:nvPicPr>
          <p:cNvPr id="23554" name="Picture 27" descr="Snap5"/>
          <p:cNvPicPr>
            <a:picLocks noChangeAspect="1" noChangeArrowheads="1"/>
          </p:cNvPicPr>
          <p:nvPr/>
        </p:nvPicPr>
        <p:blipFill>
          <a:blip r:embed="rId1"/>
          <a:srcRect/>
          <a:stretch>
            <a:fillRect/>
          </a:stretch>
        </p:blipFill>
        <p:spPr bwMode="auto">
          <a:xfrm>
            <a:off x="1258888" y="1557338"/>
            <a:ext cx="6751637" cy="417671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006" descr="Snap6"/>
          <p:cNvPicPr>
            <a:picLocks noChangeAspect="1" noChangeArrowheads="1"/>
          </p:cNvPicPr>
          <p:nvPr/>
        </p:nvPicPr>
        <p:blipFill>
          <a:blip r:embed="rId1"/>
          <a:srcRect/>
          <a:stretch>
            <a:fillRect/>
          </a:stretch>
        </p:blipFill>
        <p:spPr bwMode="auto">
          <a:xfrm>
            <a:off x="1187450" y="1052513"/>
            <a:ext cx="6780213" cy="4897437"/>
          </a:xfrm>
          <a:prstGeom prst="rect">
            <a:avLst/>
          </a:prstGeom>
          <a:noFill/>
          <a:ln w="9525">
            <a:noFill/>
            <a:miter lim="800000"/>
            <a:headEnd/>
            <a:tailEnd/>
          </a:ln>
        </p:spPr>
      </p:pic>
      <p:sp>
        <p:nvSpPr>
          <p:cNvPr id="24578" name="Text Box 1007"/>
          <p:cNvSpPr txBox="1">
            <a:spLocks noChangeArrowheads="1"/>
          </p:cNvSpPr>
          <p:nvPr/>
        </p:nvSpPr>
        <p:spPr bwMode="auto">
          <a:xfrm>
            <a:off x="900113" y="692150"/>
            <a:ext cx="1871662" cy="366713"/>
          </a:xfrm>
          <a:prstGeom prst="rect">
            <a:avLst/>
          </a:prstGeom>
          <a:noFill/>
          <a:ln w="9525">
            <a:noFill/>
            <a:miter lim="800000"/>
          </a:ln>
        </p:spPr>
        <p:txBody>
          <a:bodyPr>
            <a:spAutoFit/>
          </a:bodyPr>
          <a:lstStyle/>
          <a:p>
            <a:pPr>
              <a:spcBef>
                <a:spcPct val="50000"/>
              </a:spcBef>
            </a:pPr>
            <a:r>
              <a:rPr lang="en-US" altLang="zh-CN">
                <a:solidFill>
                  <a:srgbClr val="000000"/>
                </a:solidFill>
                <a:ea typeface="仿宋_GB2312"/>
              </a:rPr>
              <a:t>2. </a:t>
            </a:r>
            <a:r>
              <a:rPr lang="zh-CN" altLang="en-US">
                <a:solidFill>
                  <a:srgbClr val="000000"/>
                </a:solidFill>
                <a:ea typeface="仿宋_GB2312"/>
              </a:rPr>
              <a:t>工序卡编制</a:t>
            </a:r>
            <a:r>
              <a:rPr lang="zh-CN" altLang="en-US">
                <a:ea typeface="仿宋_GB2312"/>
              </a:rPr>
              <a:t> </a:t>
            </a:r>
            <a:endParaRPr lang="zh-CN" altLang="en-US">
              <a:ea typeface="仿宋_GB231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6"/>
          <p:cNvSpPr>
            <a:spLocks noChangeArrowheads="1"/>
          </p:cNvSpPr>
          <p:nvPr/>
        </p:nvSpPr>
        <p:spPr bwMode="auto">
          <a:xfrm>
            <a:off x="539750" y="620713"/>
            <a:ext cx="1323975" cy="366712"/>
          </a:xfrm>
          <a:prstGeom prst="rect">
            <a:avLst/>
          </a:prstGeom>
          <a:noFill/>
          <a:ln w="9525">
            <a:noFill/>
            <a:miter lim="800000"/>
          </a:ln>
        </p:spPr>
        <p:txBody>
          <a:bodyPr wrap="none" anchor="ctr">
            <a:spAutoFit/>
          </a:bodyPr>
          <a:lstStyle/>
          <a:p>
            <a:pPr eaLnBrk="0" hangingPunct="0"/>
            <a:r>
              <a:rPr lang="en-US" altLang="zh-CN">
                <a:solidFill>
                  <a:srgbClr val="000000"/>
                </a:solidFill>
                <a:ea typeface="仿宋_GB2312"/>
              </a:rPr>
              <a:t>【</a:t>
            </a:r>
            <a:r>
              <a:rPr lang="zh-CN" altLang="en-US">
                <a:solidFill>
                  <a:srgbClr val="000000"/>
                </a:solidFill>
                <a:ea typeface="仿宋_GB2312"/>
              </a:rPr>
              <a:t>实施</a:t>
            </a:r>
            <a:r>
              <a:rPr lang="en-US" altLang="zh-CN">
                <a:solidFill>
                  <a:srgbClr val="000000"/>
                </a:solidFill>
                <a:ea typeface="仿宋_GB2312"/>
              </a:rPr>
              <a:t>】</a:t>
            </a:r>
            <a:endParaRPr lang="en-US" altLang="zh-CN">
              <a:solidFill>
                <a:srgbClr val="000000"/>
              </a:solidFill>
              <a:ea typeface="仿宋_GB2312"/>
            </a:endParaRPr>
          </a:p>
        </p:txBody>
      </p:sp>
      <p:sp>
        <p:nvSpPr>
          <p:cNvPr id="25602" name="Text Box 7"/>
          <p:cNvSpPr txBox="1">
            <a:spLocks noChangeArrowheads="1"/>
          </p:cNvSpPr>
          <p:nvPr/>
        </p:nvSpPr>
        <p:spPr bwMode="auto">
          <a:xfrm>
            <a:off x="827088" y="1052513"/>
            <a:ext cx="7632700" cy="1190625"/>
          </a:xfrm>
          <a:prstGeom prst="rect">
            <a:avLst/>
          </a:prstGeom>
          <a:noFill/>
          <a:ln w="9525">
            <a:noFill/>
            <a:miter lim="800000"/>
          </a:ln>
        </p:spPr>
        <p:txBody>
          <a:bodyPr>
            <a:spAutoFit/>
          </a:bodyPr>
          <a:lstStyle/>
          <a:p>
            <a:r>
              <a:rPr lang="en-US" altLang="zh-CN">
                <a:solidFill>
                  <a:srgbClr val="000000"/>
                </a:solidFill>
                <a:latin typeface="仿宋_GB2312"/>
                <a:ea typeface="仿宋_GB2312"/>
              </a:rPr>
              <a:t>1</a:t>
            </a:r>
            <a:r>
              <a:rPr lang="zh-CN" altLang="en-US">
                <a:solidFill>
                  <a:srgbClr val="000000"/>
                </a:solidFill>
                <a:latin typeface="仿宋_GB2312"/>
                <a:ea typeface="仿宋_GB2312"/>
              </a:rPr>
              <a:t>）创建刀具轨迹并后置处理程序</a:t>
            </a:r>
            <a:endParaRPr lang="zh-CN" altLang="en-US">
              <a:solidFill>
                <a:srgbClr val="000000"/>
              </a:solidFill>
              <a:latin typeface="仿宋_GB2312"/>
              <a:ea typeface="仿宋_GB2312"/>
            </a:endParaRPr>
          </a:p>
          <a:p>
            <a:r>
              <a:rPr lang="zh-CN" altLang="en-US">
                <a:solidFill>
                  <a:srgbClr val="000000"/>
                </a:solidFill>
                <a:latin typeface="仿宋_GB2312"/>
                <a:ea typeface="仿宋_GB2312"/>
              </a:rPr>
              <a:t>⑴ 建立加工模型</a:t>
            </a:r>
            <a:endParaRPr lang="zh-CN" altLang="en-US">
              <a:solidFill>
                <a:srgbClr val="000000"/>
              </a:solidFill>
              <a:latin typeface="仿宋_GB2312"/>
              <a:ea typeface="仿宋_GB2312"/>
            </a:endParaRPr>
          </a:p>
          <a:p>
            <a:r>
              <a:rPr lang="zh-CN" altLang="en-US" b="0">
                <a:solidFill>
                  <a:srgbClr val="000000"/>
                </a:solidFill>
                <a:latin typeface="仿宋_GB2312"/>
                <a:ea typeface="仿宋_GB2312"/>
              </a:rPr>
              <a:t>    绘制零件各工序的被加工轮廓和毛坯轮廓，如图</a:t>
            </a:r>
            <a:r>
              <a:rPr lang="en-US" altLang="zh-CN" b="0">
                <a:solidFill>
                  <a:srgbClr val="000000"/>
                </a:solidFill>
                <a:latin typeface="仿宋_GB2312"/>
                <a:ea typeface="仿宋_GB2312"/>
              </a:rPr>
              <a:t>5.2.2</a:t>
            </a:r>
            <a:r>
              <a:rPr lang="en-US" altLang="zh-CN" b="0" i="1">
                <a:solidFill>
                  <a:srgbClr val="000000"/>
                </a:solidFill>
                <a:latin typeface="仿宋_GB2312"/>
                <a:ea typeface="仿宋_GB2312"/>
              </a:rPr>
              <a:t>a</a:t>
            </a:r>
            <a:r>
              <a:rPr lang="zh-CN" altLang="en-US" b="0" i="1">
                <a:solidFill>
                  <a:srgbClr val="000000"/>
                </a:solidFill>
                <a:latin typeface="仿宋_GB2312"/>
                <a:ea typeface="仿宋_GB2312"/>
              </a:rPr>
              <a:t>、</a:t>
            </a:r>
            <a:r>
              <a:rPr lang="en-US" altLang="zh-CN" b="0" i="1">
                <a:solidFill>
                  <a:srgbClr val="000000"/>
                </a:solidFill>
                <a:latin typeface="仿宋_GB2312"/>
                <a:ea typeface="仿宋_GB2312"/>
              </a:rPr>
              <a:t>b</a:t>
            </a:r>
            <a:r>
              <a:rPr lang="zh-CN" altLang="en-US" b="0" i="1">
                <a:solidFill>
                  <a:srgbClr val="000000"/>
                </a:solidFill>
                <a:latin typeface="仿宋_GB2312"/>
                <a:ea typeface="仿宋_GB2312"/>
              </a:rPr>
              <a:t>、</a:t>
            </a:r>
            <a:r>
              <a:rPr lang="en-US" altLang="zh-CN" b="0" i="1">
                <a:solidFill>
                  <a:srgbClr val="000000"/>
                </a:solidFill>
                <a:latin typeface="仿宋_GB2312"/>
                <a:ea typeface="仿宋_GB2312"/>
              </a:rPr>
              <a:t>c</a:t>
            </a:r>
            <a:r>
              <a:rPr lang="zh-CN" altLang="en-US" b="0" i="1">
                <a:solidFill>
                  <a:srgbClr val="000000"/>
                </a:solidFill>
                <a:latin typeface="仿宋_GB2312"/>
                <a:ea typeface="仿宋_GB2312"/>
              </a:rPr>
              <a:t>、</a:t>
            </a:r>
            <a:r>
              <a:rPr lang="en-US" altLang="zh-CN" b="0" i="1">
                <a:solidFill>
                  <a:srgbClr val="000000"/>
                </a:solidFill>
                <a:latin typeface="仿宋_GB2312"/>
                <a:ea typeface="仿宋_GB2312"/>
              </a:rPr>
              <a:t>d</a:t>
            </a:r>
            <a:r>
              <a:rPr lang="zh-CN" altLang="en-US" b="0" i="1">
                <a:solidFill>
                  <a:srgbClr val="000000"/>
                </a:solidFill>
                <a:latin typeface="仿宋_GB2312"/>
                <a:ea typeface="仿宋_GB2312"/>
              </a:rPr>
              <a:t>、</a:t>
            </a:r>
            <a:r>
              <a:rPr lang="en-US" altLang="zh-CN" b="0" i="1">
                <a:solidFill>
                  <a:srgbClr val="000000"/>
                </a:solidFill>
                <a:latin typeface="仿宋_GB2312"/>
                <a:ea typeface="仿宋_GB2312"/>
              </a:rPr>
              <a:t>e</a:t>
            </a:r>
            <a:r>
              <a:rPr lang="zh-CN" altLang="en-US" b="0">
                <a:solidFill>
                  <a:srgbClr val="000000"/>
                </a:solidFill>
                <a:latin typeface="仿宋_GB2312"/>
                <a:ea typeface="仿宋_GB2312"/>
              </a:rPr>
              <a:t>所示。</a:t>
            </a:r>
            <a:endParaRPr lang="zh-CN" altLang="en-US" b="0">
              <a:solidFill>
                <a:srgbClr val="000000"/>
              </a:solidFill>
              <a:latin typeface="仿宋_GB2312"/>
              <a:ea typeface="仿宋_GB2312"/>
            </a:endParaRPr>
          </a:p>
        </p:txBody>
      </p:sp>
      <p:pic>
        <p:nvPicPr>
          <p:cNvPr id="25603" name="图片 173" descr="040"/>
          <p:cNvPicPr>
            <a:picLocks noChangeAspect="1" noChangeArrowheads="1"/>
          </p:cNvPicPr>
          <p:nvPr/>
        </p:nvPicPr>
        <p:blipFill>
          <a:blip r:embed="rId1"/>
          <a:srcRect/>
          <a:stretch>
            <a:fillRect/>
          </a:stretch>
        </p:blipFill>
        <p:spPr bwMode="auto">
          <a:xfrm>
            <a:off x="2555875" y="2205038"/>
            <a:ext cx="4176713" cy="2794000"/>
          </a:xfrm>
          <a:prstGeom prst="rect">
            <a:avLst/>
          </a:prstGeom>
          <a:noFill/>
          <a:ln w="9525">
            <a:noFill/>
            <a:miter lim="800000"/>
            <a:headEnd/>
            <a:tailEnd/>
          </a:ln>
        </p:spPr>
      </p:pic>
      <p:sp>
        <p:nvSpPr>
          <p:cNvPr id="25604" name="文本框 229"/>
          <p:cNvSpPr txBox="1">
            <a:spLocks noChangeArrowheads="1"/>
          </p:cNvSpPr>
          <p:nvPr/>
        </p:nvSpPr>
        <p:spPr bwMode="auto">
          <a:xfrm>
            <a:off x="1403350" y="5229225"/>
            <a:ext cx="6335713" cy="495300"/>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5.2.2  </a:t>
            </a:r>
            <a:r>
              <a:rPr lang="zh-CN" altLang="en-US" sz="1200" b="0">
                <a:solidFill>
                  <a:srgbClr val="000000"/>
                </a:solidFill>
                <a:latin typeface="宋体" panose="02010600030101010101" pitchFamily="2" charset="-122"/>
              </a:rPr>
              <a:t>建立加工模型</a:t>
            </a:r>
            <a:endParaRPr lang="zh-CN" altLang="en-US" sz="1200" b="0">
              <a:solidFill>
                <a:srgbClr val="000000"/>
              </a:solidFill>
              <a:latin typeface="宋体" panose="02010600030101010101" pitchFamily="2" charset="-122"/>
            </a:endParaRPr>
          </a:p>
          <a:p>
            <a:pPr algn="ctr"/>
            <a:r>
              <a:rPr lang="en-US" altLang="zh-CN" sz="1200" b="0" i="1">
                <a:solidFill>
                  <a:srgbClr val="000000"/>
                </a:solidFill>
                <a:latin typeface="Times New Roman" panose="02020603050405020304" pitchFamily="18" charset="0"/>
              </a:rPr>
              <a:t>a</a:t>
            </a:r>
            <a:r>
              <a:rPr lang="en-US" altLang="zh-CN" sz="1200" b="0">
                <a:solidFill>
                  <a:srgbClr val="000000"/>
                </a:solidFill>
                <a:latin typeface="Times New Roman" panose="02020603050405020304" pitchFamily="18" charset="0"/>
              </a:rPr>
              <a:t>-</a:t>
            </a:r>
            <a:r>
              <a:rPr lang="zh-CN" altLang="en-US" sz="1200" b="0">
                <a:solidFill>
                  <a:srgbClr val="000000"/>
                </a:solidFill>
                <a:latin typeface="Times New Roman" panose="02020603050405020304" pitchFamily="18" charset="0"/>
              </a:rPr>
              <a:t>右端外轮廓建模；</a:t>
            </a:r>
            <a:r>
              <a:rPr lang="en-US" altLang="zh-CN" sz="1200" b="0" i="1">
                <a:solidFill>
                  <a:srgbClr val="000000"/>
                </a:solidFill>
                <a:latin typeface="Times New Roman" panose="02020603050405020304" pitchFamily="18" charset="0"/>
              </a:rPr>
              <a:t>b</a:t>
            </a:r>
            <a:r>
              <a:rPr lang="en-US" altLang="zh-CN" sz="1200" b="0">
                <a:solidFill>
                  <a:srgbClr val="000000"/>
                </a:solidFill>
                <a:latin typeface="Times New Roman" panose="02020603050405020304" pitchFamily="18" charset="0"/>
              </a:rPr>
              <a:t>-</a:t>
            </a:r>
            <a:r>
              <a:rPr lang="zh-CN" altLang="en-US" sz="1200" b="0">
                <a:solidFill>
                  <a:srgbClr val="000000"/>
                </a:solidFill>
                <a:latin typeface="Times New Roman" panose="02020603050405020304" pitchFamily="18" charset="0"/>
              </a:rPr>
              <a:t>切槽建模；</a:t>
            </a:r>
            <a:r>
              <a:rPr lang="en-US" altLang="zh-CN" sz="1200" b="0" i="1">
                <a:solidFill>
                  <a:srgbClr val="000000"/>
                </a:solidFill>
                <a:latin typeface="Times New Roman" panose="02020603050405020304" pitchFamily="18" charset="0"/>
              </a:rPr>
              <a:t>c</a:t>
            </a:r>
            <a:r>
              <a:rPr lang="en-US" altLang="zh-CN" sz="1200" b="0">
                <a:solidFill>
                  <a:srgbClr val="000000"/>
                </a:solidFill>
                <a:latin typeface="Times New Roman" panose="02020603050405020304" pitchFamily="18" charset="0"/>
              </a:rPr>
              <a:t>-</a:t>
            </a:r>
            <a:r>
              <a:rPr lang="zh-CN" altLang="en-US" sz="1200" b="0">
                <a:solidFill>
                  <a:srgbClr val="000000"/>
                </a:solidFill>
                <a:latin typeface="Times New Roman" panose="02020603050405020304" pitchFamily="18" charset="0"/>
              </a:rPr>
              <a:t>车螺纹建模；</a:t>
            </a:r>
            <a:r>
              <a:rPr lang="en-US" altLang="zh-CN" sz="1200" b="0" i="1">
                <a:solidFill>
                  <a:srgbClr val="000000"/>
                </a:solidFill>
                <a:latin typeface="Times New Roman" panose="02020603050405020304" pitchFamily="18" charset="0"/>
              </a:rPr>
              <a:t>d</a:t>
            </a:r>
            <a:r>
              <a:rPr lang="en-US" altLang="zh-CN" sz="1200" b="0">
                <a:solidFill>
                  <a:srgbClr val="000000"/>
                </a:solidFill>
                <a:latin typeface="Times New Roman" panose="02020603050405020304" pitchFamily="18" charset="0"/>
              </a:rPr>
              <a:t>-</a:t>
            </a:r>
            <a:r>
              <a:rPr lang="zh-CN" altLang="en-US" sz="1200" b="0">
                <a:solidFill>
                  <a:srgbClr val="000000"/>
                </a:solidFill>
                <a:latin typeface="Times New Roman" panose="02020603050405020304" pitchFamily="18" charset="0"/>
              </a:rPr>
              <a:t>内轮廓建模；</a:t>
            </a:r>
            <a:r>
              <a:rPr lang="en-US" altLang="zh-CN" sz="1200" b="0" i="1">
                <a:solidFill>
                  <a:srgbClr val="000000"/>
                </a:solidFill>
                <a:latin typeface="Times New Roman" panose="02020603050405020304" pitchFamily="18" charset="0"/>
              </a:rPr>
              <a:t>e</a:t>
            </a:r>
            <a:r>
              <a:rPr lang="en-US" altLang="zh-CN" sz="1200" b="0">
                <a:solidFill>
                  <a:srgbClr val="000000"/>
                </a:solidFill>
                <a:latin typeface="Times New Roman" panose="02020603050405020304" pitchFamily="18" charset="0"/>
              </a:rPr>
              <a:t>-</a:t>
            </a:r>
            <a:r>
              <a:rPr lang="zh-CN" altLang="en-US" sz="1200" b="0">
                <a:solidFill>
                  <a:srgbClr val="000000"/>
                </a:solidFill>
                <a:latin typeface="Times New Roman" panose="02020603050405020304" pitchFamily="18" charset="0"/>
              </a:rPr>
              <a:t>椭圆部位建模</a:t>
            </a:r>
            <a:endParaRPr lang="zh-CN" altLang="en-US" sz="1200">
              <a:solidFill>
                <a:srgbClr val="000000"/>
              </a:solidFill>
              <a:latin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7"/>
          <p:cNvSpPr txBox="1">
            <a:spLocks noChangeArrowheads="1"/>
          </p:cNvSpPr>
          <p:nvPr/>
        </p:nvSpPr>
        <p:spPr bwMode="auto">
          <a:xfrm>
            <a:off x="611188" y="765175"/>
            <a:ext cx="7200900" cy="641350"/>
          </a:xfrm>
          <a:prstGeom prst="rect">
            <a:avLst/>
          </a:prstGeom>
          <a:noFill/>
          <a:ln w="9525">
            <a:noFill/>
            <a:miter lim="800000"/>
          </a:ln>
        </p:spPr>
        <p:txBody>
          <a:bodyPr>
            <a:spAutoFit/>
          </a:bodyPr>
          <a:lstStyle/>
          <a:p>
            <a:r>
              <a:rPr lang="zh-CN" altLang="en-US">
                <a:solidFill>
                  <a:srgbClr val="000000"/>
                </a:solidFill>
                <a:latin typeface="仿宋_GB2312"/>
                <a:ea typeface="仿宋_GB2312"/>
              </a:rPr>
              <a:t>⑵ 机床设置</a:t>
            </a:r>
            <a:endParaRPr lang="zh-CN" altLang="en-US">
              <a:solidFill>
                <a:srgbClr val="000000"/>
              </a:solidFill>
              <a:latin typeface="仿宋_GB2312"/>
              <a:ea typeface="仿宋_GB2312"/>
            </a:endParaRPr>
          </a:p>
          <a:p>
            <a:r>
              <a:rPr lang="zh-CN" altLang="en-US" b="0">
                <a:solidFill>
                  <a:srgbClr val="000000"/>
                </a:solidFill>
                <a:latin typeface="仿宋_GB2312"/>
                <a:ea typeface="仿宋_GB2312"/>
              </a:rPr>
              <a:t>    本例选择</a:t>
            </a:r>
            <a:r>
              <a:rPr lang="en-US" altLang="zh-CN" b="0">
                <a:solidFill>
                  <a:srgbClr val="000000"/>
                </a:solidFill>
                <a:ea typeface="仿宋_GB2312"/>
              </a:rPr>
              <a:t>FANUC</a:t>
            </a:r>
            <a:r>
              <a:rPr lang="zh-CN" altLang="en-US" b="0">
                <a:solidFill>
                  <a:srgbClr val="000000"/>
                </a:solidFill>
                <a:latin typeface="仿宋_GB2312"/>
                <a:ea typeface="仿宋_GB2312"/>
              </a:rPr>
              <a:t>数控车床系统进行机床参数设置，如图</a:t>
            </a:r>
            <a:r>
              <a:rPr lang="en-US" altLang="zh-CN" b="0">
                <a:solidFill>
                  <a:srgbClr val="000000"/>
                </a:solidFill>
                <a:ea typeface="仿宋_GB2312"/>
              </a:rPr>
              <a:t>5.2.3</a:t>
            </a:r>
            <a:r>
              <a:rPr lang="zh-CN" altLang="en-US" b="0">
                <a:solidFill>
                  <a:srgbClr val="000000"/>
                </a:solidFill>
                <a:latin typeface="仿宋_GB2312"/>
                <a:ea typeface="仿宋_GB2312"/>
              </a:rPr>
              <a:t>所示。</a:t>
            </a:r>
            <a:endParaRPr lang="zh-CN" altLang="en-US" b="0">
              <a:solidFill>
                <a:srgbClr val="000000"/>
              </a:solidFill>
              <a:latin typeface="仿宋_GB2312"/>
              <a:ea typeface="仿宋_GB2312"/>
            </a:endParaRPr>
          </a:p>
        </p:txBody>
      </p:sp>
      <p:pic>
        <p:nvPicPr>
          <p:cNvPr id="26626" name="图片 174" descr="013"/>
          <p:cNvPicPr>
            <a:picLocks noChangeAspect="1" noChangeArrowheads="1"/>
          </p:cNvPicPr>
          <p:nvPr/>
        </p:nvPicPr>
        <p:blipFill>
          <a:blip r:embed="rId1"/>
          <a:srcRect/>
          <a:stretch>
            <a:fillRect/>
          </a:stretch>
        </p:blipFill>
        <p:spPr bwMode="auto">
          <a:xfrm>
            <a:off x="2843213" y="1484313"/>
            <a:ext cx="3536950" cy="4105275"/>
          </a:xfrm>
          <a:prstGeom prst="rect">
            <a:avLst/>
          </a:prstGeom>
          <a:noFill/>
          <a:ln w="9525">
            <a:noFill/>
            <a:miter lim="800000"/>
            <a:headEnd/>
            <a:tailEnd/>
          </a:ln>
        </p:spPr>
      </p:pic>
      <p:sp>
        <p:nvSpPr>
          <p:cNvPr id="26627" name="文本框 230"/>
          <p:cNvSpPr txBox="1">
            <a:spLocks noChangeArrowheads="1"/>
          </p:cNvSpPr>
          <p:nvPr/>
        </p:nvSpPr>
        <p:spPr bwMode="auto">
          <a:xfrm>
            <a:off x="3492500" y="5734050"/>
            <a:ext cx="1943100" cy="296863"/>
          </a:xfrm>
          <a:prstGeom prst="rect">
            <a:avLst/>
          </a:prstGeom>
          <a:noFill/>
          <a:ln w="9525">
            <a:noFill/>
            <a:miter lim="800000"/>
          </a:ln>
        </p:spPr>
        <p:txBody>
          <a:bodyPr/>
          <a:lstStyle/>
          <a:p>
            <a:pPr algn="ctr"/>
            <a:r>
              <a:rPr lang="zh-CN" altLang="en-US" sz="1200" b="0">
                <a:solidFill>
                  <a:srgbClr val="000000"/>
                </a:solidFill>
                <a:latin typeface="宋体" panose="02010600030101010101" pitchFamily="2" charset="-122"/>
              </a:rPr>
              <a:t>图</a:t>
            </a:r>
            <a:r>
              <a:rPr lang="en-US" altLang="zh-CN" sz="1200" b="0">
                <a:solidFill>
                  <a:srgbClr val="000000"/>
                </a:solidFill>
                <a:latin typeface="宋体" panose="02010600030101010101" pitchFamily="2" charset="-122"/>
              </a:rPr>
              <a:t>5.2.3  </a:t>
            </a:r>
            <a:r>
              <a:rPr lang="zh-CN" altLang="en-US" sz="1200" b="0">
                <a:solidFill>
                  <a:srgbClr val="000000"/>
                </a:solidFill>
                <a:latin typeface="宋体" panose="02010600030101010101" pitchFamily="2" charset="-122"/>
              </a:rPr>
              <a:t>零件设置机床</a:t>
            </a:r>
            <a:endParaRPr lang="zh-CN" altLang="en-US" sz="1200">
              <a:solidFill>
                <a:srgbClr val="000000"/>
              </a:solidFill>
              <a:ea typeface="仿宋_GB2312"/>
            </a:endParaRPr>
          </a:p>
        </p:txBody>
      </p:sp>
    </p:spTree>
  </p:cSld>
  <p:clrMapOvr>
    <a:masterClrMapping/>
  </p:clrMapOvr>
</p:sld>
</file>

<file path=ppt/theme/theme1.xml><?xml version="1.0" encoding="utf-8"?>
<a:theme xmlns:a="http://schemas.openxmlformats.org/drawingml/2006/main" name="100TGp_biz_diagram_v2">
  <a:themeElements>
    <a:clrScheme name="100TGp_biz_diagram_v2 1">
      <a:dk1>
        <a:srgbClr val="29698D"/>
      </a:dk1>
      <a:lt1>
        <a:srgbClr val="FFFFFF"/>
      </a:lt1>
      <a:dk2>
        <a:srgbClr val="000000"/>
      </a:dk2>
      <a:lt2>
        <a:srgbClr val="D6E1E2"/>
      </a:lt2>
      <a:accent1>
        <a:srgbClr val="0099CC"/>
      </a:accent1>
      <a:accent2>
        <a:srgbClr val="FF9933"/>
      </a:accent2>
      <a:accent3>
        <a:srgbClr val="FFFFFF"/>
      </a:accent3>
      <a:accent4>
        <a:srgbClr val="215978"/>
      </a:accent4>
      <a:accent5>
        <a:srgbClr val="AACAE2"/>
      </a:accent5>
      <a:accent6>
        <a:srgbClr val="E78A2D"/>
      </a:accent6>
      <a:hlink>
        <a:srgbClr val="33CCCC"/>
      </a:hlink>
      <a:folHlink>
        <a:srgbClr val="83A6A7"/>
      </a:folHlink>
    </a:clrScheme>
    <a:fontScheme name="100TGp_biz_diagram_v2">
      <a:majorFont>
        <a:latin typeface="黑体"/>
        <a:ea typeface="黑体"/>
        <a:cs typeface=""/>
      </a:majorFont>
      <a:minorFont>
        <a:latin typeface="仿宋_GB2312"/>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00TGp_biz_diagram_v2 1">
        <a:dk1>
          <a:srgbClr val="29698D"/>
        </a:dk1>
        <a:lt1>
          <a:srgbClr val="FFFFFF"/>
        </a:lt1>
        <a:dk2>
          <a:srgbClr val="000000"/>
        </a:dk2>
        <a:lt2>
          <a:srgbClr val="D6E1E2"/>
        </a:lt2>
        <a:accent1>
          <a:srgbClr val="0099CC"/>
        </a:accent1>
        <a:accent2>
          <a:srgbClr val="FF9933"/>
        </a:accent2>
        <a:accent3>
          <a:srgbClr val="FFFFFF"/>
        </a:accent3>
        <a:accent4>
          <a:srgbClr val="215978"/>
        </a:accent4>
        <a:accent5>
          <a:srgbClr val="AACAE2"/>
        </a:accent5>
        <a:accent6>
          <a:srgbClr val="E78A2D"/>
        </a:accent6>
        <a:hlink>
          <a:srgbClr val="33CCCC"/>
        </a:hlink>
        <a:folHlink>
          <a:srgbClr val="83A6A7"/>
        </a:folHlink>
      </a:clrScheme>
      <a:clrMap bg1="lt1" tx1="dk1" bg2="lt2" tx2="dk2" accent1="accent1" accent2="accent2" accent3="accent3" accent4="accent4" accent5="accent5" accent6="accent6" hlink="hlink" folHlink="folHlink"/>
    </a:extraClrScheme>
    <a:extraClrScheme>
      <a:clrScheme name="100TGp_biz_diagram_v2 2">
        <a:dk1>
          <a:srgbClr val="592C0D"/>
        </a:dk1>
        <a:lt1>
          <a:srgbClr val="FFFFFF"/>
        </a:lt1>
        <a:dk2>
          <a:srgbClr val="000000"/>
        </a:dk2>
        <a:lt2>
          <a:srgbClr val="C0C0C0"/>
        </a:lt2>
        <a:accent1>
          <a:srgbClr val="5B9569"/>
        </a:accent1>
        <a:accent2>
          <a:srgbClr val="5D8FC1"/>
        </a:accent2>
        <a:accent3>
          <a:srgbClr val="FFFFFF"/>
        </a:accent3>
        <a:accent4>
          <a:srgbClr val="4B2409"/>
        </a:accent4>
        <a:accent5>
          <a:srgbClr val="B5C8B9"/>
        </a:accent5>
        <a:accent6>
          <a:srgbClr val="5381AF"/>
        </a:accent6>
        <a:hlink>
          <a:srgbClr val="C5C059"/>
        </a:hlink>
        <a:folHlink>
          <a:srgbClr val="999C90"/>
        </a:folHlink>
      </a:clrScheme>
      <a:clrMap bg1="lt1" tx1="dk1" bg2="lt2" tx2="dk2" accent1="accent1" accent2="accent2" accent3="accent3" accent4="accent4" accent5="accent5" accent6="accent6" hlink="hlink" folHlink="folHlink"/>
    </a:extraClrScheme>
    <a:extraClrScheme>
      <a:clrScheme name="100TGp_biz_diagram_v2 3">
        <a:dk1>
          <a:srgbClr val="1D528D"/>
        </a:dk1>
        <a:lt1>
          <a:srgbClr val="FFFFFF"/>
        </a:lt1>
        <a:dk2>
          <a:srgbClr val="000000"/>
        </a:dk2>
        <a:lt2>
          <a:srgbClr val="DDDDDD"/>
        </a:lt2>
        <a:accent1>
          <a:srgbClr val="2F85F7"/>
        </a:accent1>
        <a:accent2>
          <a:srgbClr val="FF9900"/>
        </a:accent2>
        <a:accent3>
          <a:srgbClr val="FFFFFF"/>
        </a:accent3>
        <a:accent4>
          <a:srgbClr val="174578"/>
        </a:accent4>
        <a:accent5>
          <a:srgbClr val="ADC2FA"/>
        </a:accent5>
        <a:accent6>
          <a:srgbClr val="E78A00"/>
        </a:accent6>
        <a:hlink>
          <a:srgbClr val="5AD9F2"/>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100TGp_biz_diagram_v2</Template>
  <TotalTime>0</TotalTime>
  <Words>5928</Words>
  <Application>WPS 演示</Application>
  <PresentationFormat>全屏显示(4:3)</PresentationFormat>
  <Paragraphs>358</Paragraphs>
  <Slides>39</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4</vt:i4>
      </vt:variant>
      <vt:variant>
        <vt:lpstr>幻灯片标题</vt:lpstr>
      </vt:variant>
      <vt:variant>
        <vt:i4>39</vt:i4>
      </vt:variant>
    </vt:vector>
  </HeadingPairs>
  <TitlesOfParts>
    <vt:vector size="58" baseType="lpstr">
      <vt:lpstr>Arial</vt:lpstr>
      <vt:lpstr>宋体</vt:lpstr>
      <vt:lpstr>Wingdings</vt:lpstr>
      <vt:lpstr>仿宋_GB2312</vt:lpstr>
      <vt:lpstr>仿宋</vt:lpstr>
      <vt:lpstr>黑体</vt:lpstr>
      <vt:lpstr>Verdana</vt:lpstr>
      <vt:lpstr>仿宋_GB2312</vt:lpstr>
      <vt:lpstr>楷体_GB2312</vt:lpstr>
      <vt:lpstr>新宋体</vt:lpstr>
      <vt:lpstr>Times New Roman</vt:lpstr>
      <vt:lpstr>微软雅黑</vt:lpstr>
      <vt:lpstr>Arial Unicode MS</vt:lpstr>
      <vt:lpstr>楷体_GB2312</vt:lpstr>
      <vt:lpstr>100TGp_biz_diagram_v2</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数控车削编程基础</dc:title>
  <dc:creator>sunxy</dc:creator>
  <cp:lastModifiedBy>Administrator</cp:lastModifiedBy>
  <cp:revision>688</cp:revision>
  <dcterms:created xsi:type="dcterms:W3CDTF">2007-12-06T03:37:00Z</dcterms:created>
  <dcterms:modified xsi:type="dcterms:W3CDTF">2021-10-26T02:55:48Z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D357ECD6DA0E4411BAA00CE53D2DA4FA</vt:lpwstr>
  </property>
  <property fmtid="{D5CDD505-2E9C-101B-9397-08002B2CF9AE}" pid="3" name="KSOProductBuildVer">
    <vt:lpwstr>2052-11.1.0.11045</vt:lpwstr>
  </property>
</Properties>
</file>