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3"/>
    <p:sldId id="387" r:id="rId4"/>
    <p:sldId id="459" r:id="rId5"/>
    <p:sldId id="460" r:id="rId6"/>
    <p:sldId id="461" r:id="rId7"/>
    <p:sldId id="470" r:id="rId8"/>
    <p:sldId id="471" r:id="rId9"/>
    <p:sldId id="463" r:id="rId10"/>
    <p:sldId id="258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60"/>
        <p:guide pos="2960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328" y="476672"/>
            <a:ext cx="754704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项目1 安全文明生产与日常维护保养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2433" y="1412776"/>
            <a:ext cx="519239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sz="2800" b="1" dirty="0"/>
              <a:t>模块</a:t>
            </a:r>
            <a:r>
              <a:rPr altLang="zh-CN" sz="2800" b="1" dirty="0"/>
              <a:t>1.1 数控车床安全操作规程</a:t>
            </a:r>
            <a:endParaRPr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43230" y="1003300"/>
            <a:ext cx="7917180" cy="2261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l"/>
            <a:r>
              <a:rPr lang="zh-CN" altLang="en-US" sz="2400" b="1" dirty="0" smtClean="0">
                <a:latin typeface="+mn-ea"/>
                <a:ea typeface="+mn-ea"/>
              </a:rPr>
              <a:t>1.安全操作基本注意事项 </a:t>
            </a:r>
            <a:endParaRPr lang="zh-CN" altLang="en-US" sz="2400" b="1" dirty="0" smtClean="0">
              <a:latin typeface="+mn-ea"/>
              <a:ea typeface="+mn-ea"/>
            </a:endParaRPr>
          </a:p>
          <a:p>
            <a:pPr indent="457200" algn="l"/>
            <a:endParaRPr lang="zh-CN" altLang="en-US" sz="1800" b="1" dirty="0" smtClean="0">
              <a:latin typeface="+mn-ea"/>
              <a:ea typeface="+mn-ea"/>
            </a:endParaRPr>
          </a:p>
          <a:p>
            <a:pPr indent="457200">
              <a:lnSpc>
                <a:spcPct val="150000"/>
              </a:lnSpc>
            </a:pPr>
            <a:r>
              <a:rPr sz="1800" dirty="0" smtClean="0"/>
              <a:t>1)操作时要穿好工作服（图1.1.1所示）、全包裹式鞋（图1.1.2所示），戴好防护眼镜，长发操作工需戴好工作帽（图1.1.3所示）。不允许戴手套和围围巾操作。</a:t>
            </a:r>
            <a:endParaRPr sz="1800" dirty="0" smtClean="0"/>
          </a:p>
          <a:p>
            <a:pPr indent="457200"/>
            <a:endParaRPr sz="1800" dirty="0" smtClean="0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1050608" y="3264535"/>
            <a:ext cx="1438275" cy="189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967740" y="5334000"/>
            <a:ext cx="16040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42900" algn="ctr"/>
            <a:r>
              <a:rPr lang="zh-CN" sz="900">
                <a:ea typeface="宋体" panose="02010600030101010101" pitchFamily="2" charset="-122"/>
              </a:rPr>
              <a:t>图1.1.1数车操作工</a:t>
            </a:r>
            <a:endParaRPr lang="zh-CN" sz="900">
              <a:ea typeface="宋体" panose="02010600030101010101" pitchFamily="2" charset="-122"/>
            </a:endParaRPr>
          </a:p>
          <a:p>
            <a:pPr algn="ctr"/>
            <a:r>
              <a:rPr lang="zh-CN" sz="900">
                <a:ea typeface="宋体" panose="02010600030101010101" pitchFamily="2" charset="-122"/>
              </a:rPr>
              <a:t>安全穿戴标准</a:t>
            </a:r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3721418" y="4117340"/>
            <a:ext cx="762000" cy="56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3383280" y="5334000"/>
            <a:ext cx="1438275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900">
                <a:ea typeface="宋体" panose="02010600030101010101" pitchFamily="2" charset="-122"/>
              </a:rPr>
              <a:t>图</a:t>
            </a:r>
            <a:r>
              <a:rPr lang="en-US" sz="900">
                <a:latin typeface="宋体" panose="02010600030101010101" pitchFamily="2" charset="-122"/>
              </a:rPr>
              <a:t>1.1.2</a:t>
            </a:r>
            <a:r>
              <a:rPr lang="zh-CN" sz="1050">
                <a:ea typeface="宋体" panose="02010600030101010101" pitchFamily="2" charset="-122"/>
              </a:rPr>
              <a:t>全包裹式鞋</a:t>
            </a:r>
            <a:r>
              <a:rPr lang="en-US" sz="1050">
                <a:latin typeface="宋体" panose="02010600030101010101" pitchFamily="2" charset="-122"/>
              </a:rPr>
              <a:t>  </a:t>
            </a:r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5"/>
          <a:stretch>
            <a:fillRect/>
          </a:stretch>
        </p:blipFill>
        <p:spPr>
          <a:xfrm>
            <a:off x="6122988" y="3264535"/>
            <a:ext cx="1962150" cy="187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6123305" y="5160010"/>
            <a:ext cx="198882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733550"/>
            <a:r>
              <a:rPr lang="en-US" sz="1050">
                <a:latin typeface="宋体" panose="02010600030101010101" pitchFamily="2" charset="-122"/>
              </a:rPr>
              <a:t>     </a:t>
            </a:r>
            <a:r>
              <a:rPr lang="zh-CN" sz="1050">
                <a:ea typeface="宋体" panose="02010600030101010101" pitchFamily="2" charset="-122"/>
              </a:rPr>
              <a:t>图1.1.3长发操作工戴工作帽</a:t>
            </a:r>
            <a:r>
              <a:rPr lang="en-US" sz="1050">
                <a:latin typeface="宋体" panose="02010600030101010101" pitchFamily="2" charset="-122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000108"/>
            <a:ext cx="8034116" cy="238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sz="1800" dirty="0" smtClean="0">
                <a:sym typeface="+mn-ea"/>
              </a:rPr>
              <a:t>2)不能移动或损坏安装在车间、机床上的警告标牌。</a:t>
            </a:r>
            <a:endParaRPr sz="1800" dirty="0" smtClean="0"/>
          </a:p>
          <a:p>
            <a:pPr indent="457200">
              <a:lnSpc>
                <a:spcPct val="150000"/>
              </a:lnSpc>
            </a:pPr>
            <a:r>
              <a:rPr sz="1800" dirty="0" smtClean="0">
                <a:sym typeface="+mn-ea"/>
              </a:rPr>
              <a:t>3)不能在机床周围放置障碍物，工作空间应畅通，保持地面清洁干净、无杂物。确保踏台、托盘表面无污垢、铁屑，如图1.1.4所示。</a:t>
            </a:r>
            <a:endParaRPr sz="1800" dirty="0" smtClean="0"/>
          </a:p>
          <a:p>
            <a:pPr indent="457200">
              <a:lnSpc>
                <a:spcPct val="150000"/>
              </a:lnSpc>
            </a:pPr>
            <a:r>
              <a:rPr sz="1800" dirty="0" smtClean="0">
                <a:sym typeface="+mn-ea"/>
              </a:rPr>
              <a:t>4)某一项工作如需要两人或多人共同完成时，应注意相互间的协调一致。</a:t>
            </a:r>
            <a:endParaRPr sz="1800" dirty="0" smtClean="0"/>
          </a:p>
          <a:p>
            <a:pPr indent="457200">
              <a:lnSpc>
                <a:spcPct val="150000"/>
              </a:lnSpc>
            </a:pPr>
            <a:r>
              <a:rPr sz="1800" dirty="0" smtClean="0">
                <a:sym typeface="+mn-ea"/>
              </a:rPr>
              <a:t>5)不允许采用压缩空气清洗机床、电气柜及NC单元。</a:t>
            </a:r>
            <a:endParaRPr sz="1800" dirty="0" smtClean="0"/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4158" y="3384233"/>
            <a:ext cx="2638425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2865120" y="5723255"/>
            <a:ext cx="255778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900">
                <a:latin typeface="宋体" panose="02010600030101010101" pitchFamily="2" charset="-122"/>
              </a:rPr>
              <a:t>     </a:t>
            </a:r>
            <a:r>
              <a:rPr lang="en-US" sz="1050">
                <a:latin typeface="宋体" panose="02010600030101010101" pitchFamily="2" charset="-122"/>
              </a:rPr>
              <a:t> </a:t>
            </a:r>
            <a:r>
              <a:rPr lang="zh-CN" sz="1050">
                <a:ea typeface="宋体" panose="02010600030101010101" pitchFamily="2" charset="-122"/>
              </a:rPr>
              <a:t>图1.1.4数车操作位5S标准图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7276" y="1193493"/>
            <a:ext cx="7416824" cy="359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2.操作前的准备工作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1)打开机床前，应仔细检查机床各部分特别是运动部件是否完好。开始工作前机床要预热，认真检查润滑系统工作是否正常，如机床长时间未开动，可先采用手动方式向各部分供油润滑；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2)使用的刀具应与机床允许的规格相符，有严重破损的刀具要及时更换，刀具安装好后应进行试切削；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3)检查卡盘夹紧工件的状态。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9715" y="1240473"/>
            <a:ext cx="8623935" cy="4154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p>
            <a:pPr indent="266700" algn="l" eaLnBrk="0" hangingPunct="0">
              <a:buClrTx/>
              <a:buSzTx/>
              <a:buFontTx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3.工作过程中的安全注意事项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1)机床开动前，必须关好机床防护门。在加工过程中，无特殊情况不要随便打开防护门。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2)禁止用手接触刀尖和铁屑，铁屑必须要用铁钩子或毛刷来清理；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3)禁止用手或其它任何方式接触正在旋转的卡盘、工件或其它运动部位；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4)禁止在主轴旋转过程中测量工件，更不能用棉丝擦拭工件、也不能清扫机床；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5)禁止在机床正常运行时打开电气柜的门； 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9560" y="784225"/>
            <a:ext cx="8684895" cy="4799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p>
            <a:pPr indent="2667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6)加工过程中，操作者不得离开岗位，应认真观察切削状况，确保机床、刀具的正常运行及工件的质量。如遇异常危急情况，可按下“急停”按钮，以确保人身与机床的安全；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7)手动回机械原点时，注意机床各轴位置要距离原点100mm以上，机床原点回归顺序为：首先+X轴，其次+Z轴；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8)使用手轮或快速移动方式移动各轴位置时，一定要看清机床X、Z轴各方向“+、-”号标牌后再移动。移动时先慢转手轮观察机床移动方向无误后方可加快移动速度；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9)编完程序或将程序输入机床后，必须先进行图形模拟，准确无误后再进行机床试运行，并且刀具应离开工件端面200 mm以上；</a:t>
            </a:r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07601" y="1233816"/>
            <a:ext cx="7416824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p>
            <a:pPr indent="2667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10)手动对刀时，应注意选择合适的进给速度。手动换刀时，刀架距工件要有足够的转位距离不至于发生碰撞；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11)在程序运行中须暂停测量工件尺寸时，要待机床完全停止、主轴停转后方可进行测量，以免发生人身事故；</a:t>
            </a:r>
            <a:endParaRPr lang="en-US" altLang="zh-CN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12)不得随意更改数控系统内部制造厂设定的参数，并及时做好备份。                            </a:t>
            </a:r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808" y="1052736"/>
            <a:ext cx="7632848" cy="449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en-US" altLang="zh-CN" sz="18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indent="457200"/>
            <a:r>
              <a:rPr lang="zh-CN" altLang="en-US" sz="2400" b="1" dirty="0" smtClean="0">
                <a:latin typeface="+mn-ea"/>
                <a:ea typeface="+mn-ea"/>
              </a:rPr>
              <a:t>4.工作完成后的注意事项</a:t>
            </a:r>
            <a:r>
              <a:rPr lang="zh-CN" altLang="en-US" sz="1800" dirty="0" smtClean="0">
                <a:latin typeface="+mn-ea"/>
                <a:ea typeface="+mn-ea"/>
              </a:rPr>
              <a:t> 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1)清除切屑、擦拭机床、工量具，打扫工作场地卫生，使机床与环境保持清洁状态；</a:t>
            </a:r>
            <a:endParaRPr lang="zh-CN" altLang="en-US" sz="2000" dirty="0" smtClean="0">
              <a:latin typeface="+mn-ea"/>
              <a:ea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2)机床导轨等运动部位上润滑油；</a:t>
            </a:r>
            <a:endParaRPr lang="zh-CN" altLang="en-US" sz="2000" dirty="0" smtClean="0">
              <a:latin typeface="+mn-ea"/>
              <a:ea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+mn-ea"/>
                <a:ea typeface="+mn-ea"/>
              </a:rPr>
              <a:t>3)依次关掉数控系统电源和机床总电源。</a:t>
            </a:r>
            <a:r>
              <a:rPr lang="en-US" u="sng" dirty="0" smtClean="0"/>
              <a:t>                                           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zh-CN" altLang="zh-CN" sz="2400" b="1" dirty="0">
                <a:solidFill>
                  <a:srgbClr val="FF0000"/>
                </a:solidFill>
              </a:rPr>
              <a:t>      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endParaRPr lang="zh-CN" altLang="zh-CN" sz="2400" b="1" dirty="0">
              <a:solidFill>
                <a:srgbClr val="FF0000"/>
              </a:solidFill>
            </a:endParaRPr>
          </a:p>
          <a:p>
            <a:endParaRPr lang="zh-CN" altLang="zh-CN" sz="2400" b="1" dirty="0">
              <a:solidFill>
                <a:srgbClr val="FF0000"/>
              </a:solidFill>
            </a:endParaRPr>
          </a:p>
          <a:p>
            <a:r>
              <a:rPr lang="zh-CN" altLang="zh-CN" sz="2400" b="1" dirty="0">
                <a:solidFill>
                  <a:srgbClr val="FF0000"/>
                </a:solidFill>
              </a:rPr>
              <a:t>           请按要求完成</a:t>
            </a:r>
            <a:r>
              <a:rPr lang="en-US" altLang="zh-CN" sz="2400" b="1" dirty="0">
                <a:solidFill>
                  <a:srgbClr val="FF0000"/>
                </a:solidFill>
              </a:rPr>
              <a:t>【任务工单】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3405,&quot;width&quot;:415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2034</Words>
  <Application>WPS 演示</Application>
  <PresentationFormat>全屏显示(4:3)</PresentationFormat>
  <Paragraphs>71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411</cp:revision>
  <dcterms:created xsi:type="dcterms:W3CDTF">2012-04-13T02:17:00Z</dcterms:created>
  <dcterms:modified xsi:type="dcterms:W3CDTF">2021-10-26T02:18:41Z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9A3B27B674B64DBB8561C8ECC6EA1161</vt:lpwstr>
  </property>
</Properties>
</file>