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56" r:id="rId3"/>
    <p:sldId id="387" r:id="rId5"/>
    <p:sldId id="459" r:id="rId6"/>
    <p:sldId id="460" r:id="rId7"/>
    <p:sldId id="465" r:id="rId8"/>
    <p:sldId id="461" r:id="rId9"/>
    <p:sldId id="466" r:id="rId10"/>
    <p:sldId id="462" r:id="rId11"/>
    <p:sldId id="463" r:id="rId12"/>
    <p:sldId id="388" r:id="rId13"/>
    <p:sldId id="258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36"/>
        <p:guide pos="2972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328" y="476672"/>
            <a:ext cx="754704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项目</a:t>
            </a:r>
            <a:r>
              <a:rPr lang="en-US" altLang="zh-CN" sz="3600" b="1" dirty="0">
                <a:solidFill>
                  <a:srgbClr val="FF0000"/>
                </a:solidFill>
              </a:rPr>
              <a:t>3</a:t>
            </a:r>
            <a:r>
              <a:rPr lang="zh-CN" altLang="zh-CN" sz="3600" b="1" dirty="0">
                <a:solidFill>
                  <a:srgbClr val="FF0000"/>
                </a:solidFill>
              </a:rPr>
              <a:t>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轴</a:t>
            </a:r>
            <a:r>
              <a:rPr lang="zh-CN" altLang="zh-CN" sz="3600" b="1" dirty="0">
                <a:solidFill>
                  <a:srgbClr val="FF0000"/>
                </a:solidFill>
              </a:rPr>
              <a:t>类零件数控车削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10242" name="TextBox 1"/>
          <p:cNvSpPr txBox="1"/>
          <p:nvPr/>
        </p:nvSpPr>
        <p:spPr>
          <a:xfrm>
            <a:off x="611560" y="2316909"/>
            <a:ext cx="3240360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 smtClean="0"/>
              <a:t>3.2.1 </a:t>
            </a:r>
            <a:r>
              <a:rPr lang="zh-CN" altLang="zh-CN" sz="2800" b="1" dirty="0"/>
              <a:t>凸轮机构传动轴数控车削</a:t>
            </a:r>
            <a:endParaRPr lang="zh-CN" altLang="zh-CN" sz="2800" dirty="0"/>
          </a:p>
        </p:txBody>
      </p:sp>
      <p:sp>
        <p:nvSpPr>
          <p:cNvPr id="2" name="矩形 1"/>
          <p:cNvSpPr/>
          <p:nvPr/>
        </p:nvSpPr>
        <p:spPr>
          <a:xfrm>
            <a:off x="278683" y="1412776"/>
            <a:ext cx="5517453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lang="zh-CN" altLang="en-US" sz="2800" b="1" dirty="0"/>
              <a:t>模块</a:t>
            </a:r>
            <a:r>
              <a:rPr lang="en-US" altLang="zh-CN" sz="2800" b="1" dirty="0"/>
              <a:t> 3</a:t>
            </a:r>
            <a:r>
              <a:rPr lang="zh-CN" altLang="zh-CN" sz="2800" b="1" dirty="0"/>
              <a:t>.</a:t>
            </a:r>
            <a:r>
              <a:rPr lang="en-US" altLang="zh-CN" sz="2800" b="1" dirty="0"/>
              <a:t>2  </a:t>
            </a:r>
            <a:r>
              <a:rPr lang="zh-CN" altLang="zh-CN" sz="2800" b="1" dirty="0"/>
              <a:t>综合轴类零件数控车削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7544" y="1269434"/>
            <a:ext cx="8260232" cy="4799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1800" b="1" dirty="0">
                <a:latin typeface="+mn-ea"/>
              </a:rPr>
              <a:t>编程</a:t>
            </a:r>
            <a:r>
              <a:rPr lang="zh-CN" altLang="en-US" sz="1800" b="1" dirty="0" smtClean="0">
                <a:latin typeface="+mn-ea"/>
              </a:rPr>
              <a:t>指令：</a:t>
            </a:r>
            <a:endParaRPr lang="en-US" altLang="zh-CN" sz="1800" dirty="0" smtClean="0"/>
          </a:p>
          <a:p>
            <a:r>
              <a:rPr lang="en-US" altLang="zh-CN" sz="1800" dirty="0" smtClean="0"/>
              <a:t>1</a:t>
            </a:r>
            <a:r>
              <a:rPr lang="en-US" altLang="zh-CN" sz="1800" dirty="0"/>
              <a:t>.</a:t>
            </a:r>
            <a:r>
              <a:rPr lang="zh-CN" altLang="zh-CN" sz="1800" dirty="0"/>
              <a:t>轴向粗车循环指令</a:t>
            </a:r>
            <a:r>
              <a:rPr lang="en-US" altLang="zh-CN" sz="1800" dirty="0"/>
              <a:t>G71</a:t>
            </a:r>
            <a:endParaRPr lang="zh-CN" altLang="zh-CN" sz="1800" dirty="0"/>
          </a:p>
          <a:p>
            <a:pPr fontAlgn="b"/>
            <a:r>
              <a:rPr lang="zh-CN" altLang="zh-CN" sz="1800" b="1" dirty="0"/>
              <a:t>指令格式：</a:t>
            </a:r>
            <a:endParaRPr lang="zh-CN" altLang="zh-CN" sz="1800" dirty="0"/>
          </a:p>
          <a:p>
            <a:pPr fontAlgn="b"/>
            <a:r>
              <a:rPr lang="pt-BR" altLang="zh-CN" sz="1800" b="1" dirty="0"/>
              <a:t>G71 U(</a:t>
            </a:r>
            <a:r>
              <a:rPr lang="en-US" altLang="zh-CN" sz="1800" b="1" u="sng" dirty="0"/>
              <a:t>Δ</a:t>
            </a:r>
            <a:r>
              <a:rPr lang="pt-BR" altLang="zh-CN" sz="1800" b="1" u="sng" dirty="0"/>
              <a:t>d</a:t>
            </a:r>
            <a:r>
              <a:rPr lang="zh-CN" altLang="zh-CN" sz="1800" b="1" dirty="0"/>
              <a:t>）</a:t>
            </a:r>
            <a:r>
              <a:rPr lang="pt-BR" altLang="zh-CN" sz="1800" b="1" dirty="0"/>
              <a:t>R(</a:t>
            </a:r>
            <a:r>
              <a:rPr lang="pt-BR" altLang="zh-CN" sz="1800" b="1" u="sng" dirty="0"/>
              <a:t> e </a:t>
            </a:r>
            <a:r>
              <a:rPr lang="pt-BR" altLang="zh-CN" sz="1800" b="1" dirty="0"/>
              <a:t>)</a:t>
            </a:r>
            <a:r>
              <a:rPr lang="pt-BR" altLang="zh-CN" sz="1800" dirty="0"/>
              <a:t> F</a:t>
            </a:r>
            <a:r>
              <a:rPr lang="pt-BR" altLang="zh-CN" sz="1800" u="sng" dirty="0"/>
              <a:t>  </a:t>
            </a:r>
            <a:r>
              <a:rPr lang="pt-BR" altLang="zh-CN" sz="1800" dirty="0"/>
              <a:t>  </a:t>
            </a:r>
            <a:r>
              <a:rPr lang="zh-CN" altLang="zh-CN" sz="1800" dirty="0"/>
              <a:t>；</a:t>
            </a:r>
            <a:r>
              <a:rPr lang="en-US" altLang="zh-CN" sz="1800" dirty="0"/>
              <a:t>    </a:t>
            </a:r>
            <a:endParaRPr lang="zh-CN" altLang="zh-CN" sz="1800" dirty="0"/>
          </a:p>
          <a:p>
            <a:pPr fontAlgn="b"/>
            <a:r>
              <a:rPr lang="pt-BR" altLang="zh-CN" sz="1800" b="1" dirty="0"/>
              <a:t>G71 P</a:t>
            </a:r>
            <a:r>
              <a:rPr lang="zh-CN" altLang="zh-CN" sz="1800" b="1" dirty="0"/>
              <a:t>（</a:t>
            </a:r>
            <a:r>
              <a:rPr lang="pt-BR" altLang="zh-CN" sz="1800" b="1" u="sng" dirty="0"/>
              <a:t>NS</a:t>
            </a:r>
            <a:r>
              <a:rPr lang="zh-CN" altLang="zh-CN" sz="1800" b="1" dirty="0"/>
              <a:t>）</a:t>
            </a:r>
            <a:r>
              <a:rPr lang="pt-BR" altLang="zh-CN" sz="1800" b="1" dirty="0"/>
              <a:t>Q</a:t>
            </a:r>
            <a:r>
              <a:rPr lang="zh-CN" altLang="zh-CN" sz="1800" b="1" dirty="0"/>
              <a:t>（</a:t>
            </a:r>
            <a:r>
              <a:rPr lang="pt-BR" altLang="zh-CN" sz="1800" b="1" u="sng" dirty="0"/>
              <a:t>NF</a:t>
            </a:r>
            <a:r>
              <a:rPr lang="zh-CN" altLang="zh-CN" sz="1800" b="1" dirty="0"/>
              <a:t>）</a:t>
            </a:r>
            <a:r>
              <a:rPr lang="pt-BR" altLang="zh-CN" sz="1800" b="1" dirty="0"/>
              <a:t>U</a:t>
            </a:r>
            <a:r>
              <a:rPr lang="zh-CN" altLang="zh-CN" sz="1800" b="1" dirty="0"/>
              <a:t>（</a:t>
            </a:r>
            <a:r>
              <a:rPr lang="en-US" altLang="zh-CN" sz="1800" b="1" u="sng" dirty="0"/>
              <a:t>Δ</a:t>
            </a:r>
            <a:r>
              <a:rPr lang="pt-BR" altLang="zh-CN" sz="1800" b="1" u="sng" dirty="0"/>
              <a:t>u</a:t>
            </a:r>
            <a:r>
              <a:rPr lang="zh-CN" altLang="zh-CN" sz="1800" b="1" dirty="0"/>
              <a:t>）</a:t>
            </a:r>
            <a:r>
              <a:rPr lang="pt-BR" altLang="zh-CN" sz="1800" b="1" dirty="0"/>
              <a:t>W</a:t>
            </a:r>
            <a:r>
              <a:rPr lang="zh-CN" altLang="zh-CN" sz="1800" b="1" dirty="0"/>
              <a:t>（</a:t>
            </a:r>
            <a:r>
              <a:rPr lang="en-US" altLang="zh-CN" sz="1800" b="1" u="sng" dirty="0"/>
              <a:t>Δ</a:t>
            </a:r>
            <a:r>
              <a:rPr lang="pt-BR" altLang="zh-CN" sz="1800" b="1" u="sng" dirty="0"/>
              <a:t>w</a:t>
            </a:r>
            <a:r>
              <a:rPr lang="zh-CN" altLang="zh-CN" sz="1800" b="1" dirty="0"/>
              <a:t>）</a:t>
            </a:r>
            <a:r>
              <a:rPr lang="zh-CN" altLang="zh-CN" sz="1800" dirty="0"/>
              <a:t>；</a:t>
            </a:r>
            <a:endParaRPr lang="zh-CN" altLang="zh-CN" sz="1800" dirty="0"/>
          </a:p>
          <a:p>
            <a:pPr fontAlgn="b"/>
            <a:r>
              <a:rPr lang="pt-BR" altLang="zh-CN" sz="1800" dirty="0"/>
              <a:t>N(NS)…… </a:t>
            </a:r>
            <a:r>
              <a:rPr lang="zh-CN" altLang="zh-CN" sz="1800" dirty="0"/>
              <a:t>；</a:t>
            </a:r>
            <a:endParaRPr lang="zh-CN" altLang="zh-CN" sz="1800" dirty="0"/>
          </a:p>
          <a:p>
            <a:pPr fontAlgn="b"/>
            <a:r>
              <a:rPr lang="pt-BR" altLang="zh-CN" sz="1800" dirty="0"/>
              <a:t>……</a:t>
            </a:r>
            <a:r>
              <a:rPr lang="zh-CN" altLang="zh-CN" sz="1800" dirty="0"/>
              <a:t>；</a:t>
            </a:r>
            <a:endParaRPr lang="zh-CN" altLang="zh-CN" sz="1800" dirty="0"/>
          </a:p>
          <a:p>
            <a:pPr fontAlgn="b"/>
            <a:r>
              <a:rPr lang="en-US" altLang="zh-CN" sz="1800" dirty="0"/>
              <a:t>……</a:t>
            </a:r>
            <a:r>
              <a:rPr lang="zh-CN" altLang="zh-CN" sz="1800" dirty="0"/>
              <a:t>；</a:t>
            </a:r>
            <a:r>
              <a:rPr lang="en-US" altLang="zh-CN" sz="1800" dirty="0"/>
              <a:t>                          </a:t>
            </a:r>
            <a:r>
              <a:rPr lang="zh-CN" altLang="zh-CN" sz="1800" dirty="0"/>
              <a:t>｛</a:t>
            </a:r>
            <a:r>
              <a:rPr lang="zh-CN" altLang="zh-CN" sz="1800" b="1" dirty="0"/>
              <a:t> </a:t>
            </a:r>
            <a:r>
              <a:rPr lang="pt-BR" altLang="zh-CN" sz="1800" b="1" dirty="0"/>
              <a:t>N</a:t>
            </a:r>
            <a:r>
              <a:rPr lang="zh-CN" altLang="zh-CN" sz="1800" b="1" dirty="0"/>
              <a:t>（</a:t>
            </a:r>
            <a:r>
              <a:rPr lang="pt-BR" altLang="zh-CN" sz="1800" b="1" dirty="0"/>
              <a:t>NS</a:t>
            </a:r>
            <a:r>
              <a:rPr lang="zh-CN" altLang="zh-CN" sz="1800" b="1" dirty="0"/>
              <a:t>）</a:t>
            </a:r>
            <a:r>
              <a:rPr lang="zh-CN" altLang="zh-CN" sz="1800" dirty="0"/>
              <a:t>∽</a:t>
            </a:r>
            <a:r>
              <a:rPr lang="pt-BR" altLang="zh-CN" sz="1800" b="1" dirty="0"/>
              <a:t>N</a:t>
            </a:r>
            <a:r>
              <a:rPr lang="zh-CN" altLang="zh-CN" sz="1800" b="1" dirty="0"/>
              <a:t>（</a:t>
            </a:r>
            <a:r>
              <a:rPr lang="pt-BR" altLang="zh-CN" sz="1800" b="1" dirty="0"/>
              <a:t>NF</a:t>
            </a:r>
            <a:r>
              <a:rPr lang="zh-CN" altLang="zh-CN" sz="1800" b="1" dirty="0"/>
              <a:t>）</a:t>
            </a:r>
            <a:r>
              <a:rPr lang="zh-CN" altLang="zh-CN" sz="1800" dirty="0"/>
              <a:t>为精加工路线程序段｝</a:t>
            </a:r>
            <a:endParaRPr lang="zh-CN" altLang="zh-CN" sz="1800" dirty="0"/>
          </a:p>
          <a:p>
            <a:pPr fontAlgn="b"/>
            <a:r>
              <a:rPr lang="pt-BR" altLang="zh-CN" sz="1800" dirty="0"/>
              <a:t>……</a:t>
            </a:r>
            <a:r>
              <a:rPr lang="zh-CN" altLang="zh-CN" sz="1800" dirty="0"/>
              <a:t>；</a:t>
            </a:r>
            <a:r>
              <a:rPr lang="pt-BR" altLang="zh-CN" sz="1800" dirty="0"/>
              <a:t>  </a:t>
            </a:r>
            <a:endParaRPr lang="zh-CN" altLang="zh-CN" sz="1800" dirty="0"/>
          </a:p>
          <a:p>
            <a:pPr fontAlgn="b"/>
            <a:r>
              <a:rPr lang="pt-BR" altLang="zh-CN" sz="1800" dirty="0"/>
              <a:t>N(NF)……</a:t>
            </a:r>
            <a:r>
              <a:rPr lang="zh-CN" altLang="zh-CN" sz="1800" dirty="0" smtClean="0"/>
              <a:t>；</a:t>
            </a:r>
            <a:endParaRPr lang="en-US" altLang="zh-CN" sz="1800" dirty="0" smtClean="0"/>
          </a:p>
          <a:p>
            <a:r>
              <a:rPr lang="en-US" altLang="zh-CN" sz="1800" b="1" dirty="0"/>
              <a:t>2.</a:t>
            </a:r>
            <a:r>
              <a:rPr lang="zh-CN" altLang="zh-CN" sz="1800" b="1" dirty="0"/>
              <a:t>轴向精车循环指令</a:t>
            </a:r>
            <a:r>
              <a:rPr lang="en-US" altLang="zh-CN" sz="1800" dirty="0"/>
              <a:t>G70</a:t>
            </a:r>
            <a:endParaRPr lang="zh-CN" altLang="zh-CN" sz="1800" dirty="0"/>
          </a:p>
          <a:p>
            <a:pPr fontAlgn="b"/>
            <a:r>
              <a:rPr lang="zh-CN" altLang="zh-CN" sz="1800" b="1" dirty="0"/>
              <a:t>指令格式： </a:t>
            </a:r>
            <a:r>
              <a:rPr lang="en-US" altLang="zh-CN" sz="1800" b="1" dirty="0"/>
              <a:t>G70  P(</a:t>
            </a:r>
            <a:r>
              <a:rPr lang="en-US" altLang="zh-CN" sz="1800" b="1" u="sng" dirty="0"/>
              <a:t>NS</a:t>
            </a:r>
            <a:r>
              <a:rPr lang="zh-CN" altLang="zh-CN" sz="1800" b="1" dirty="0"/>
              <a:t>） </a:t>
            </a:r>
            <a:r>
              <a:rPr lang="en-US" altLang="zh-CN" sz="1800" b="1" dirty="0"/>
              <a:t>Q(</a:t>
            </a:r>
            <a:r>
              <a:rPr lang="en-US" altLang="zh-CN" sz="1800" b="1" u="sng" dirty="0"/>
              <a:t>NF</a:t>
            </a:r>
            <a:r>
              <a:rPr lang="zh-CN" altLang="zh-CN" sz="1800" b="1" dirty="0"/>
              <a:t>）</a:t>
            </a:r>
            <a:r>
              <a:rPr lang="zh-CN" altLang="zh-CN" sz="1800" dirty="0" smtClean="0"/>
              <a:t>；</a:t>
            </a:r>
            <a:endParaRPr lang="en-US" altLang="zh-CN" sz="1800" dirty="0" smtClean="0"/>
          </a:p>
          <a:p>
            <a:pPr fontAlgn="b"/>
            <a:r>
              <a:rPr lang="zh-CN" altLang="zh-CN" sz="1800" dirty="0">
                <a:latin typeface="+mn-ea"/>
              </a:rPr>
              <a:t>应用说明祥见项目</a:t>
            </a:r>
            <a:r>
              <a:rPr lang="en-US" altLang="zh-CN" sz="1800" dirty="0">
                <a:latin typeface="+mn-ea"/>
              </a:rPr>
              <a:t>3</a:t>
            </a:r>
            <a:r>
              <a:rPr lang="zh-CN" altLang="en-US" sz="1800" dirty="0">
                <a:latin typeface="+mn-ea"/>
              </a:rPr>
              <a:t>模块</a:t>
            </a:r>
            <a:r>
              <a:rPr lang="en-US" altLang="zh-CN" sz="1800" dirty="0">
                <a:latin typeface="+mn-ea"/>
              </a:rPr>
              <a:t>3.2</a:t>
            </a:r>
            <a:r>
              <a:rPr lang="zh-CN" altLang="zh-CN" sz="1800" dirty="0" smtClean="0">
                <a:latin typeface="+mn-ea"/>
              </a:rPr>
              <a:t>中</a:t>
            </a:r>
            <a:r>
              <a:rPr lang="en-US" altLang="zh-CN" sz="1800" dirty="0" smtClean="0"/>
              <a:t>G71</a:t>
            </a:r>
            <a:r>
              <a:rPr lang="en-US" altLang="zh-CN" sz="1800" dirty="0" smtClean="0">
                <a:latin typeface="+mn-ea"/>
              </a:rPr>
              <a:t>/</a:t>
            </a:r>
            <a:r>
              <a:rPr lang="en-US" altLang="zh-CN" sz="1800" dirty="0" smtClean="0"/>
              <a:t>G70</a:t>
            </a:r>
            <a:r>
              <a:rPr lang="zh-CN" altLang="zh-CN" sz="1800" dirty="0" smtClean="0">
                <a:latin typeface="+mn-ea"/>
              </a:rPr>
              <a:t>切削</a:t>
            </a:r>
            <a:r>
              <a:rPr lang="zh-CN" altLang="zh-CN" sz="1800" dirty="0">
                <a:latin typeface="+mn-ea"/>
              </a:rPr>
              <a:t>指令</a:t>
            </a:r>
            <a:r>
              <a:rPr lang="zh-CN" altLang="zh-CN" sz="1800" dirty="0" smtClean="0">
                <a:latin typeface="+mn-ea"/>
              </a:rPr>
              <a:t>。</a:t>
            </a:r>
            <a:endParaRPr lang="en-US" altLang="zh-CN" sz="1800" dirty="0" smtClean="0">
              <a:latin typeface="+mn-ea"/>
            </a:endParaRPr>
          </a:p>
          <a:p>
            <a:r>
              <a:rPr lang="en-US" altLang="zh-CN" sz="1800" b="1" dirty="0"/>
              <a:t>3.</a:t>
            </a:r>
            <a:r>
              <a:rPr lang="zh-CN" altLang="zh-CN" sz="1800" b="1" dirty="0"/>
              <a:t>螺纹编程指令</a:t>
            </a:r>
            <a:endParaRPr lang="zh-CN" altLang="zh-CN" sz="1800" dirty="0"/>
          </a:p>
          <a:p>
            <a:r>
              <a:rPr lang="zh-CN" altLang="zh-CN" sz="1800" b="1" dirty="0" smtClean="0"/>
              <a:t>等</a:t>
            </a:r>
            <a:r>
              <a:rPr lang="zh-CN" altLang="zh-CN" sz="1800" b="1" dirty="0"/>
              <a:t>螺距螺纹切削指令</a:t>
            </a:r>
            <a:r>
              <a:rPr lang="en-US" altLang="zh-CN" sz="1800" b="1" dirty="0"/>
              <a:t>G32</a:t>
            </a:r>
            <a:endParaRPr lang="zh-CN" altLang="zh-CN" sz="1800" dirty="0"/>
          </a:p>
          <a:p>
            <a:r>
              <a:rPr lang="zh-CN" altLang="zh-CN" sz="1800" dirty="0"/>
              <a:t>指令格式：</a:t>
            </a:r>
            <a:r>
              <a:rPr lang="en-US" altLang="zh-CN" sz="1800" dirty="0"/>
              <a:t>G32 X</a:t>
            </a:r>
            <a:r>
              <a:rPr lang="zh-CN" altLang="zh-CN" sz="1800" dirty="0"/>
              <a:t>（</a:t>
            </a:r>
            <a:r>
              <a:rPr lang="en-US" altLang="zh-CN" sz="1800" dirty="0"/>
              <a:t>U</a:t>
            </a:r>
            <a:r>
              <a:rPr lang="zh-CN" altLang="zh-CN" sz="1800" dirty="0"/>
              <a:t>）</a:t>
            </a:r>
            <a:r>
              <a:rPr lang="en-US" altLang="zh-CN" sz="1800" dirty="0"/>
              <a:t>__  Z</a:t>
            </a:r>
            <a:r>
              <a:rPr lang="zh-CN" altLang="zh-CN" sz="1800" dirty="0"/>
              <a:t>（</a:t>
            </a:r>
            <a:r>
              <a:rPr lang="en-US" altLang="zh-CN" sz="1800" dirty="0"/>
              <a:t>W</a:t>
            </a:r>
            <a:r>
              <a:rPr lang="zh-CN" altLang="zh-CN" sz="1800" dirty="0"/>
              <a:t>）</a:t>
            </a:r>
            <a:r>
              <a:rPr lang="en-US" altLang="zh-CN" sz="1800" dirty="0"/>
              <a:t>__  F</a:t>
            </a:r>
            <a:r>
              <a:rPr lang="zh-CN" altLang="zh-CN" sz="1800" dirty="0"/>
              <a:t>（</a:t>
            </a:r>
            <a:r>
              <a:rPr lang="en-US" altLang="zh-CN" sz="1800" dirty="0"/>
              <a:t>I</a:t>
            </a:r>
            <a:r>
              <a:rPr lang="zh-CN" altLang="zh-CN" sz="1800" dirty="0"/>
              <a:t>）</a:t>
            </a:r>
            <a:r>
              <a:rPr lang="en-US" altLang="zh-CN" sz="1800" dirty="0"/>
              <a:t>__  J__  K__ Q__</a:t>
            </a:r>
            <a:r>
              <a:rPr lang="zh-CN" altLang="zh-CN" sz="1800" dirty="0"/>
              <a:t>；</a:t>
            </a:r>
            <a:endParaRPr lang="zh-CN" altLang="zh-CN" sz="1800" dirty="0"/>
          </a:p>
          <a:p>
            <a:pPr fontAlgn="b"/>
            <a:r>
              <a:rPr lang="zh-CN" altLang="zh-CN" sz="1800" dirty="0">
                <a:latin typeface="+mn-ea"/>
              </a:rPr>
              <a:t>应用说明祥见项目</a:t>
            </a:r>
            <a:r>
              <a:rPr lang="en-US" altLang="zh-CN" sz="1800" dirty="0">
                <a:latin typeface="+mn-ea"/>
              </a:rPr>
              <a:t>3</a:t>
            </a:r>
            <a:r>
              <a:rPr lang="zh-CN" altLang="en-US" sz="1800" dirty="0">
                <a:latin typeface="+mn-ea"/>
              </a:rPr>
              <a:t>模块</a:t>
            </a:r>
            <a:r>
              <a:rPr lang="en-US" altLang="zh-CN" sz="1800" dirty="0">
                <a:latin typeface="+mn-ea"/>
              </a:rPr>
              <a:t>3.2</a:t>
            </a:r>
            <a:r>
              <a:rPr lang="zh-CN" altLang="zh-CN" sz="1800" dirty="0" smtClean="0">
                <a:latin typeface="+mn-ea"/>
              </a:rPr>
              <a:t>中</a:t>
            </a:r>
            <a:r>
              <a:rPr lang="zh-CN" altLang="zh-CN" sz="1800" dirty="0"/>
              <a:t>螺纹切削指令</a:t>
            </a:r>
            <a:r>
              <a:rPr lang="en-US" altLang="zh-CN" sz="1800" dirty="0" smtClean="0"/>
              <a:t>G32</a:t>
            </a:r>
            <a:r>
              <a:rPr lang="zh-CN" altLang="zh-CN" sz="1800" dirty="0" smtClean="0">
                <a:latin typeface="+mn-ea"/>
              </a:rPr>
              <a:t>切削</a:t>
            </a:r>
            <a:r>
              <a:rPr lang="zh-CN" altLang="zh-CN" sz="1800" dirty="0">
                <a:latin typeface="+mn-ea"/>
              </a:rPr>
              <a:t>指令</a:t>
            </a:r>
            <a:r>
              <a:rPr lang="zh-CN" altLang="zh-CN" sz="1800" dirty="0" smtClean="0">
                <a:latin typeface="+mn-ea"/>
              </a:rPr>
              <a:t>。</a:t>
            </a:r>
            <a:endParaRPr lang="en-US" altLang="zh-CN" sz="1800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073" y="81544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" r:id="rId1" imgW="391160" imgH="739140" progId="Equation.KSEE3">
                  <p:embed/>
                </p:oleObj>
              </mc:Choice>
              <mc:Fallback>
                <p:oleObj name="" r:id="rId1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7544" y="476672"/>
            <a:ext cx="8676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任务描述与分析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r>
              <a:rPr lang="en-US" altLang="zh-CN" sz="1800" dirty="0" smtClean="0"/>
              <a:t>      </a:t>
            </a:r>
            <a:r>
              <a:rPr lang="zh-CN" altLang="zh-CN" sz="1600" dirty="0" smtClean="0"/>
              <a:t>机械传动</a:t>
            </a:r>
            <a:r>
              <a:rPr lang="zh-CN" altLang="zh-CN" sz="1600" dirty="0"/>
              <a:t>中的传动轴</a:t>
            </a:r>
            <a:r>
              <a:rPr lang="en-US" altLang="zh-CN" sz="1600" dirty="0"/>
              <a:t>(</a:t>
            </a:r>
            <a:r>
              <a:rPr lang="zh-CN" altLang="zh-CN" sz="1600" dirty="0"/>
              <a:t>工作时既承受扭矩又承受弯矩</a:t>
            </a:r>
            <a:r>
              <a:rPr lang="en-US" altLang="zh-CN" sz="1600" dirty="0"/>
              <a:t>)</a:t>
            </a:r>
            <a:r>
              <a:rPr lang="zh-CN" altLang="zh-CN" sz="1600" dirty="0"/>
              <a:t>，是箱体内部最常见的零件之一，其应用较广。传动轴的结构形状一般有外圆、台阶、圆锥、外沟槽和螺纹等</a:t>
            </a:r>
            <a:r>
              <a:rPr lang="zh-CN" altLang="zh-CN" sz="1600" dirty="0" smtClean="0"/>
              <a:t>，本</a:t>
            </a:r>
            <a:r>
              <a:rPr lang="zh-CN" altLang="zh-CN" sz="1600" dirty="0"/>
              <a:t>任务要求学员通过以含外圆、台阶、端面、螺纹等为加工表面，并在一顶一夹的安装方式下</a:t>
            </a:r>
            <a:r>
              <a:rPr lang="en-US" altLang="zh-CN" sz="1600" dirty="0"/>
              <a:t>,</a:t>
            </a:r>
            <a:r>
              <a:rPr lang="zh-CN" altLang="zh-CN" sz="1600" dirty="0"/>
              <a:t>如何保证具有形位精度要求下，顺利完成综合轴类零件的加工编程与加工。</a:t>
            </a:r>
            <a:endParaRPr lang="zh-CN" altLang="zh-CN" sz="1600" dirty="0"/>
          </a:p>
          <a:p>
            <a:r>
              <a:rPr lang="en-US" altLang="zh-CN" sz="1600" dirty="0" smtClean="0"/>
              <a:t>      </a:t>
            </a:r>
            <a:r>
              <a:rPr lang="zh-CN" altLang="zh-CN" sz="1600" dirty="0" smtClean="0"/>
              <a:t>分析</a:t>
            </a:r>
            <a:r>
              <a:rPr lang="zh-CN" altLang="zh-CN" sz="1600" dirty="0"/>
              <a:t>图样</a:t>
            </a:r>
            <a:r>
              <a:rPr lang="zh-CN" altLang="zh-CN" sz="1600" dirty="0" smtClean="0"/>
              <a:t>：</a:t>
            </a:r>
            <a:r>
              <a:rPr lang="en-US" altLang="zh-CN" sz="1600" dirty="0"/>
              <a:t>①</a:t>
            </a:r>
            <a:r>
              <a:rPr lang="zh-CN" altLang="zh-CN" sz="1600" dirty="0"/>
              <a:t>零件属于单件生产，零件的毛坯是</a:t>
            </a:r>
            <a:r>
              <a:rPr lang="en-US" altLang="zh-CN" sz="1600" dirty="0" smtClean="0"/>
              <a:t>φ40x123</a:t>
            </a:r>
            <a:r>
              <a:rPr lang="zh-CN" altLang="zh-CN" sz="1600" i="1" dirty="0"/>
              <a:t>㎜</a:t>
            </a:r>
            <a:r>
              <a:rPr lang="zh-CN" altLang="zh-CN" sz="1600" dirty="0"/>
              <a:t>，材料为</a:t>
            </a:r>
            <a:r>
              <a:rPr lang="en-US" altLang="zh-CN" sz="1600" dirty="0"/>
              <a:t>45</a:t>
            </a:r>
            <a:r>
              <a:rPr lang="zh-CN" altLang="zh-CN" sz="1600" dirty="0"/>
              <a:t>钢。 </a:t>
            </a:r>
            <a:r>
              <a:rPr lang="en-US" altLang="zh-CN" sz="1600" dirty="0"/>
              <a:t>②</a:t>
            </a:r>
            <a:r>
              <a:rPr lang="zh-CN" altLang="zh-CN" sz="1600" dirty="0"/>
              <a:t>两处Φ</a:t>
            </a:r>
            <a:r>
              <a:rPr lang="en-US" altLang="zh-CN" sz="1600" dirty="0"/>
              <a:t>28</a:t>
            </a:r>
            <a:r>
              <a:rPr lang="zh-CN" altLang="zh-CN" sz="1600" dirty="0"/>
              <a:t>尺寸公差为</a:t>
            </a:r>
            <a:r>
              <a:rPr lang="en-US" altLang="zh-CN" sz="1600" dirty="0"/>
              <a:t>0.03mm,</a:t>
            </a:r>
            <a:r>
              <a:rPr lang="zh-CN" altLang="zh-CN" sz="1600" dirty="0"/>
              <a:t>表面粗糙度为</a:t>
            </a:r>
            <a:r>
              <a:rPr lang="en-US" altLang="zh-CN" sz="1600" dirty="0"/>
              <a:t>Ra</a:t>
            </a:r>
            <a:r>
              <a:rPr lang="zh-CN" altLang="zh-CN" sz="1600" dirty="0"/>
              <a:t>≤</a:t>
            </a:r>
            <a:r>
              <a:rPr lang="en-US" altLang="zh-CN" sz="1600" dirty="0"/>
              <a:t>1.6</a:t>
            </a:r>
            <a:r>
              <a:rPr lang="en-US" altLang="zh-CN" sz="1600" i="1" dirty="0"/>
              <a:t>μm</a:t>
            </a:r>
            <a:r>
              <a:rPr lang="zh-CN" altLang="zh-CN" sz="1600" dirty="0"/>
              <a:t>，要求相对较高。 </a:t>
            </a:r>
            <a:r>
              <a:rPr lang="en-US" altLang="zh-CN" sz="1600" dirty="0"/>
              <a:t>③</a:t>
            </a:r>
            <a:r>
              <a:rPr lang="zh-CN" altLang="zh-CN" sz="1600" dirty="0"/>
              <a:t>右端Φ</a:t>
            </a:r>
            <a:r>
              <a:rPr lang="en-US" altLang="zh-CN" sz="1600" dirty="0"/>
              <a:t>28</a:t>
            </a:r>
            <a:r>
              <a:rPr lang="zh-CN" altLang="zh-CN" sz="1600" dirty="0"/>
              <a:t>圆柱面对螺纹轴线有同轴度要求。 </a:t>
            </a:r>
            <a:r>
              <a:rPr lang="en-US" altLang="zh-CN" sz="1600" dirty="0"/>
              <a:t>④</a:t>
            </a:r>
            <a:r>
              <a:rPr lang="zh-CN" altLang="zh-CN" sz="1600" dirty="0"/>
              <a:t>其余外圆和长度的尺寸精度要求一般，表面粗糙度要求达到</a:t>
            </a:r>
            <a:r>
              <a:rPr lang="en-US" altLang="zh-CN" sz="1600" dirty="0"/>
              <a:t>Ra</a:t>
            </a:r>
            <a:r>
              <a:rPr lang="zh-CN" altLang="zh-CN" sz="1600" dirty="0"/>
              <a:t>≤</a:t>
            </a:r>
            <a:r>
              <a:rPr lang="en-US" altLang="zh-CN" sz="1600" dirty="0"/>
              <a:t>3.2</a:t>
            </a:r>
            <a:r>
              <a:rPr lang="en-US" altLang="zh-CN" sz="1600" i="1" dirty="0"/>
              <a:t>μm</a:t>
            </a:r>
            <a:r>
              <a:rPr lang="zh-CN" altLang="zh-CN" sz="1600" dirty="0"/>
              <a:t>。</a:t>
            </a:r>
            <a:endParaRPr lang="zh-CN" altLang="zh-CN" sz="1600" dirty="0"/>
          </a:p>
        </p:txBody>
      </p:sp>
      <p:sp>
        <p:nvSpPr>
          <p:cNvPr id="5" name="矩形 4"/>
          <p:cNvSpPr/>
          <p:nvPr/>
        </p:nvSpPr>
        <p:spPr>
          <a:xfrm>
            <a:off x="3827532" y="6453336"/>
            <a:ext cx="134203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00" dirty="0"/>
              <a:t>图</a:t>
            </a:r>
            <a:r>
              <a:rPr lang="en-US" altLang="zh-CN" sz="1000" dirty="0"/>
              <a:t>3.2.2   </a:t>
            </a:r>
            <a:r>
              <a:rPr lang="zh-CN" altLang="zh-CN" sz="1000" dirty="0"/>
              <a:t>凸轮传动轴</a:t>
            </a:r>
            <a:endParaRPr lang="zh-CN" altLang="zh-CN" sz="1000" dirty="0"/>
          </a:p>
        </p:txBody>
      </p:sp>
      <p:pic>
        <p:nvPicPr>
          <p:cNvPr id="1069" name="Picture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687" y="2600330"/>
            <a:ext cx="5696689" cy="385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828794"/>
            <a:ext cx="80341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计划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r>
              <a:rPr lang="en-US" altLang="zh-CN" sz="1600" dirty="0"/>
              <a:t>1.</a:t>
            </a:r>
            <a:r>
              <a:rPr lang="zh-CN" altLang="zh-CN" sz="1600" dirty="0"/>
              <a:t>设备选用</a:t>
            </a:r>
            <a:r>
              <a:rPr lang="en-US" altLang="zh-CN" sz="1600" dirty="0"/>
              <a:t>:</a:t>
            </a:r>
            <a:r>
              <a:rPr lang="zh-CN" altLang="zh-CN" sz="1600" dirty="0"/>
              <a:t>加工对象尺寸较小，可选择小型号的数控车床</a:t>
            </a:r>
            <a:r>
              <a:rPr lang="en-US" altLang="zh-CN" sz="1600" dirty="0"/>
              <a:t>,</a:t>
            </a:r>
            <a:r>
              <a:rPr lang="zh-CN" altLang="zh-CN" sz="1600" dirty="0"/>
              <a:t>如</a:t>
            </a:r>
            <a:r>
              <a:rPr lang="en-US" altLang="zh-CN" sz="1600" dirty="0"/>
              <a:t>CAK4085dj</a:t>
            </a:r>
            <a:r>
              <a:rPr lang="zh-CN" altLang="zh-CN" sz="1600" dirty="0"/>
              <a:t>、</a:t>
            </a:r>
            <a:r>
              <a:rPr lang="en-US" altLang="zh-CN" sz="1600" dirty="0"/>
              <a:t>SKC6140</a:t>
            </a:r>
            <a:r>
              <a:rPr lang="zh-CN" altLang="zh-CN" sz="1600" dirty="0"/>
              <a:t>等。</a:t>
            </a:r>
            <a:endParaRPr lang="zh-CN" altLang="zh-CN" sz="1600" dirty="0"/>
          </a:p>
          <a:p>
            <a:r>
              <a:rPr lang="en-US" altLang="zh-CN" sz="1600" dirty="0"/>
              <a:t>2.</a:t>
            </a:r>
            <a:r>
              <a:rPr lang="zh-CN" altLang="zh-CN" sz="1600" dirty="0"/>
              <a:t>确定安装方式</a:t>
            </a:r>
            <a:r>
              <a:rPr lang="en-US" altLang="zh-CN" sz="1600" dirty="0"/>
              <a:t>:</a:t>
            </a:r>
            <a:r>
              <a:rPr lang="zh-CN" altLang="zh-CN" sz="1600" dirty="0"/>
              <a:t>用三爪卡盘，一顶一夹，分四次装夹完成加工。</a:t>
            </a:r>
            <a:endParaRPr lang="zh-CN" altLang="zh-CN" sz="1600" dirty="0"/>
          </a:p>
          <a:p>
            <a:r>
              <a:rPr lang="en-US" altLang="zh-CN" sz="1600" dirty="0"/>
              <a:t>3.</a:t>
            </a:r>
            <a:r>
              <a:rPr lang="zh-CN" altLang="zh-CN" sz="1600" dirty="0"/>
              <a:t>确定工件加工步骤</a:t>
            </a:r>
            <a:endParaRPr lang="zh-CN" altLang="zh-CN" sz="1600" dirty="0"/>
          </a:p>
          <a:p>
            <a:r>
              <a:rPr lang="en-US" altLang="zh-CN" sz="1600" dirty="0"/>
              <a:t>1</a:t>
            </a:r>
            <a:r>
              <a:rPr lang="zh-CN" altLang="zh-CN" sz="1600" dirty="0" smtClean="0"/>
              <a:t>）</a:t>
            </a:r>
            <a:r>
              <a:rPr lang="zh-CN" altLang="zh-CN" sz="1600" dirty="0"/>
              <a:t>平端面，按要求打中心孔</a:t>
            </a:r>
            <a:r>
              <a:rPr lang="zh-CN" altLang="zh-CN" sz="1600" dirty="0" smtClean="0"/>
              <a:t>。</a:t>
            </a:r>
            <a:endParaRPr lang="zh-CN" altLang="zh-CN" sz="1600" dirty="0"/>
          </a:p>
          <a:p>
            <a:r>
              <a:rPr lang="en-US" altLang="zh-CN" sz="1600" dirty="0"/>
              <a:t>2</a:t>
            </a:r>
            <a:r>
              <a:rPr lang="zh-CN" altLang="zh-CN" sz="1600" dirty="0" smtClean="0"/>
              <a:t>）工件调头</a:t>
            </a:r>
            <a:r>
              <a:rPr lang="zh-CN" altLang="zh-CN" sz="1600" dirty="0"/>
              <a:t>找正夹</a:t>
            </a:r>
            <a:r>
              <a:rPr lang="zh-CN" altLang="zh-CN" sz="1600" dirty="0" smtClean="0"/>
              <a:t>车</a:t>
            </a:r>
            <a:r>
              <a:rPr lang="zh-CN" altLang="zh-CN" sz="1600" dirty="0"/>
              <a:t>夹</a:t>
            </a:r>
            <a:r>
              <a:rPr lang="zh-CN" altLang="zh-CN" sz="1600" dirty="0" smtClean="0"/>
              <a:t>位</a:t>
            </a:r>
            <a:r>
              <a:rPr lang="zh-CN" altLang="zh-CN" sz="1600" dirty="0"/>
              <a:t>长度约</a:t>
            </a:r>
            <a:r>
              <a:rPr lang="zh-CN" altLang="zh-CN" sz="1600" dirty="0" smtClean="0"/>
              <a:t>为</a:t>
            </a:r>
            <a:r>
              <a:rPr lang="en-US" altLang="zh-CN" sz="1600" dirty="0" smtClean="0"/>
              <a:t>8</a:t>
            </a:r>
            <a:r>
              <a:rPr lang="en-US" altLang="zh-CN" sz="1600" i="1" dirty="0" smtClean="0"/>
              <a:t>mm </a:t>
            </a:r>
            <a:r>
              <a:rPr lang="zh-CN" altLang="zh-CN" sz="1600" dirty="0" smtClean="0"/>
              <a:t>。</a:t>
            </a:r>
            <a:endParaRPr lang="zh-CN" altLang="zh-CN" sz="1600" dirty="0"/>
          </a:p>
          <a:p>
            <a:r>
              <a:rPr lang="en-US" altLang="zh-CN" sz="1600" dirty="0"/>
              <a:t>3</a:t>
            </a:r>
            <a:r>
              <a:rPr lang="zh-CN" altLang="zh-CN" sz="1600" dirty="0" smtClean="0"/>
              <a:t>）</a:t>
            </a:r>
            <a:r>
              <a:rPr lang="zh-CN" altLang="zh-CN" sz="1600" dirty="0"/>
              <a:t>按要求进行一顶一夹安装。</a:t>
            </a:r>
            <a:endParaRPr lang="zh-CN" altLang="zh-CN" sz="1600" dirty="0"/>
          </a:p>
          <a:p>
            <a:r>
              <a:rPr lang="en-US" altLang="zh-CN" sz="1600" dirty="0" smtClean="0"/>
              <a:t>4</a:t>
            </a:r>
            <a:r>
              <a:rPr lang="zh-CN" altLang="zh-CN" sz="1600" dirty="0" smtClean="0"/>
              <a:t>）</a:t>
            </a:r>
            <a:r>
              <a:rPr lang="zh-CN" altLang="zh-CN" sz="1600" dirty="0"/>
              <a:t>粗精车右端外轮廓，包括</a:t>
            </a:r>
            <a:r>
              <a:rPr lang="en-US" altLang="zh-CN" sz="1600" dirty="0"/>
              <a:t>Φ34</a:t>
            </a:r>
            <a:r>
              <a:rPr lang="zh-CN" altLang="zh-CN" sz="1600" dirty="0"/>
              <a:t>外圆。</a:t>
            </a:r>
            <a:endParaRPr lang="zh-CN" altLang="zh-CN" sz="1600" dirty="0"/>
          </a:p>
          <a:p>
            <a:r>
              <a:rPr lang="en-US" altLang="zh-CN" sz="1600" dirty="0" smtClean="0"/>
              <a:t>5</a:t>
            </a:r>
            <a:r>
              <a:rPr lang="zh-CN" altLang="zh-CN" sz="1600" dirty="0" smtClean="0"/>
              <a:t>）</a:t>
            </a:r>
            <a:r>
              <a:rPr lang="zh-CN" altLang="zh-CN" sz="1600" dirty="0"/>
              <a:t>车退刀</a:t>
            </a:r>
            <a:r>
              <a:rPr lang="zh-CN" altLang="zh-CN" sz="1600" dirty="0" smtClean="0"/>
              <a:t>槽</a:t>
            </a:r>
            <a:r>
              <a:rPr lang="zh-CN" altLang="en-US" sz="1600" dirty="0" smtClean="0"/>
              <a:t>，</a:t>
            </a:r>
            <a:r>
              <a:rPr lang="zh-CN" altLang="zh-CN" sz="1600" dirty="0"/>
              <a:t>车螺纹。</a:t>
            </a:r>
            <a:endParaRPr lang="zh-CN" altLang="zh-CN" sz="1600" dirty="0"/>
          </a:p>
          <a:p>
            <a:r>
              <a:rPr lang="en-US" altLang="zh-CN" sz="1600" dirty="0" smtClean="0"/>
              <a:t>6</a:t>
            </a:r>
            <a:r>
              <a:rPr lang="zh-CN" altLang="zh-CN" sz="1600" dirty="0" smtClean="0"/>
              <a:t>）</a:t>
            </a:r>
            <a:r>
              <a:rPr lang="zh-CN" altLang="zh-CN" sz="1600" dirty="0"/>
              <a:t>工件调头装夹右端</a:t>
            </a:r>
            <a:r>
              <a:rPr lang="en-US" altLang="zh-CN" sz="1600" dirty="0"/>
              <a:t>Φ28</a:t>
            </a:r>
            <a:r>
              <a:rPr lang="zh-CN" altLang="zh-CN" sz="1600" dirty="0"/>
              <a:t>外圆，平端面，保证总长达到图样要求。</a:t>
            </a:r>
            <a:endParaRPr lang="zh-CN" altLang="zh-CN" sz="1600" dirty="0"/>
          </a:p>
          <a:p>
            <a:r>
              <a:rPr lang="en-US" altLang="zh-CN" sz="1600" dirty="0" smtClean="0"/>
              <a:t>7</a:t>
            </a:r>
            <a:r>
              <a:rPr lang="zh-CN" altLang="zh-CN" sz="1600" dirty="0" smtClean="0"/>
              <a:t>）粗</a:t>
            </a:r>
            <a:r>
              <a:rPr lang="zh-CN" altLang="zh-CN" sz="1600" dirty="0"/>
              <a:t>精车左端外圆。</a:t>
            </a:r>
            <a:endParaRPr lang="zh-CN" altLang="zh-CN" sz="1600" dirty="0"/>
          </a:p>
          <a:p>
            <a:r>
              <a:rPr lang="en-US" altLang="zh-CN" sz="1600" dirty="0" smtClean="0"/>
              <a:t>4.</a:t>
            </a:r>
            <a:r>
              <a:rPr lang="zh-CN" altLang="zh-CN" sz="1600" dirty="0" smtClean="0"/>
              <a:t>选择刀具、量具、工具，确定切削用量</a:t>
            </a:r>
            <a:endParaRPr lang="zh-CN" altLang="zh-CN" sz="1600" dirty="0" smtClean="0"/>
          </a:p>
          <a:p>
            <a:r>
              <a:rPr lang="en-US" altLang="zh-CN" sz="1600" dirty="0" smtClean="0"/>
              <a:t>1</a:t>
            </a:r>
            <a:r>
              <a:rPr lang="en-US" altLang="zh-CN" sz="1600" dirty="0"/>
              <a:t>) </a:t>
            </a:r>
            <a:r>
              <a:rPr lang="zh-CN" altLang="zh-CN" sz="1600" dirty="0"/>
              <a:t>分别选用</a:t>
            </a:r>
            <a:r>
              <a:rPr lang="en-US" altLang="zh-CN" sz="1600" dirty="0"/>
              <a:t>90°</a:t>
            </a:r>
            <a:r>
              <a:rPr lang="zh-CN" altLang="zh-CN" sz="1600" dirty="0"/>
              <a:t>、</a:t>
            </a:r>
            <a:r>
              <a:rPr lang="en-US" altLang="zh-CN" sz="1600" dirty="0"/>
              <a:t>93°</a:t>
            </a:r>
            <a:r>
              <a:rPr lang="zh-CN" altLang="zh-CN" sz="1600" dirty="0"/>
              <a:t>的外圆粗、精车刀各一</a:t>
            </a:r>
            <a:r>
              <a:rPr lang="zh-CN" altLang="zh-CN" sz="1600" dirty="0" smtClean="0"/>
              <a:t>把</a:t>
            </a:r>
            <a:r>
              <a:rPr lang="zh-CN" altLang="en-US" sz="1600" dirty="0" smtClean="0"/>
              <a:t>，</a:t>
            </a:r>
            <a:r>
              <a:rPr lang="zh-CN" altLang="zh-CN" sz="1600" dirty="0" smtClean="0"/>
              <a:t>切槽刀</a:t>
            </a:r>
            <a:r>
              <a:rPr lang="zh-CN" altLang="zh-CN" sz="1600" dirty="0"/>
              <a:t>刀头宽</a:t>
            </a:r>
            <a:r>
              <a:rPr lang="en-US" altLang="zh-CN" sz="1600" dirty="0" smtClean="0"/>
              <a:t>3</a:t>
            </a:r>
            <a:r>
              <a:rPr lang="en-US" altLang="zh-CN" sz="1600" i="1" dirty="0" smtClean="0"/>
              <a:t>mm</a:t>
            </a:r>
            <a:r>
              <a:rPr lang="zh-CN" altLang="en-US" sz="1600" i="1" dirty="0" smtClean="0"/>
              <a:t>、</a:t>
            </a:r>
            <a:r>
              <a:rPr lang="zh-CN" altLang="zh-CN" sz="1600" dirty="0"/>
              <a:t>普通</a:t>
            </a:r>
            <a:r>
              <a:rPr lang="zh-CN" altLang="zh-CN" sz="1600" dirty="0" smtClean="0"/>
              <a:t>外螺纹</a:t>
            </a:r>
            <a:r>
              <a:rPr lang="zh-CN" altLang="zh-CN" sz="1600" dirty="0"/>
              <a:t>车</a:t>
            </a:r>
            <a:r>
              <a:rPr lang="zh-CN" altLang="zh-CN" sz="1600" dirty="0" smtClean="0"/>
              <a:t>刀</a:t>
            </a:r>
            <a:endParaRPr lang="zh-CN" altLang="zh-CN" sz="1600" dirty="0"/>
          </a:p>
          <a:p>
            <a:r>
              <a:rPr lang="en-US" altLang="zh-CN" sz="1600" dirty="0"/>
              <a:t>2</a:t>
            </a:r>
            <a:r>
              <a:rPr lang="en-US" altLang="zh-CN" sz="1600" dirty="0" smtClean="0"/>
              <a:t>)</a:t>
            </a:r>
            <a:r>
              <a:rPr lang="zh-CN" altLang="zh-CN" sz="1600" dirty="0" smtClean="0"/>
              <a:t> </a:t>
            </a:r>
            <a:r>
              <a:rPr lang="en-US" altLang="zh-CN" sz="1600" dirty="0" smtClean="0"/>
              <a:t>0</a:t>
            </a:r>
            <a:r>
              <a:rPr lang="zh-CN" altLang="zh-CN" sz="1600" dirty="0"/>
              <a:t>～</a:t>
            </a:r>
            <a:r>
              <a:rPr lang="en-US" altLang="zh-CN" sz="1600" dirty="0"/>
              <a:t>125</a:t>
            </a:r>
            <a:r>
              <a:rPr lang="en-US" altLang="zh-CN" sz="1600" i="1" dirty="0"/>
              <a:t>mm</a:t>
            </a:r>
            <a:r>
              <a:rPr lang="zh-CN" altLang="zh-CN" sz="1600" dirty="0"/>
              <a:t>（</a:t>
            </a:r>
            <a:r>
              <a:rPr lang="en-US" altLang="zh-CN" sz="1600" dirty="0"/>
              <a:t>0.02</a:t>
            </a:r>
            <a:r>
              <a:rPr lang="zh-CN" altLang="zh-CN" sz="1600" dirty="0"/>
              <a:t>）游标卡尺、精度为</a:t>
            </a:r>
            <a:r>
              <a:rPr lang="en-US" altLang="zh-CN" sz="1600" dirty="0"/>
              <a:t>0.01</a:t>
            </a:r>
            <a:r>
              <a:rPr lang="en-US" altLang="zh-CN" sz="1600" i="1" dirty="0"/>
              <a:t>mm</a:t>
            </a:r>
            <a:r>
              <a:rPr lang="zh-CN" altLang="zh-CN" sz="1600" dirty="0"/>
              <a:t>的</a:t>
            </a:r>
            <a:r>
              <a:rPr lang="en-US" altLang="zh-CN" sz="1600" dirty="0"/>
              <a:t>0</a:t>
            </a:r>
            <a:r>
              <a:rPr lang="zh-CN" altLang="zh-CN" sz="1600" dirty="0"/>
              <a:t>～</a:t>
            </a:r>
            <a:r>
              <a:rPr lang="en-US" altLang="zh-CN" sz="1600" dirty="0"/>
              <a:t>25</a:t>
            </a:r>
            <a:r>
              <a:rPr lang="en-US" altLang="zh-CN" sz="1600" i="1" dirty="0"/>
              <a:t>mm</a:t>
            </a:r>
            <a:r>
              <a:rPr lang="zh-CN" altLang="zh-CN" sz="1600" dirty="0"/>
              <a:t>、</a:t>
            </a:r>
            <a:r>
              <a:rPr lang="en-US" altLang="zh-CN" sz="1600" dirty="0"/>
              <a:t>25</a:t>
            </a:r>
            <a:r>
              <a:rPr lang="zh-CN" altLang="zh-CN" sz="1600" dirty="0"/>
              <a:t>～</a:t>
            </a:r>
            <a:r>
              <a:rPr lang="en-US" altLang="zh-CN" sz="1600" dirty="0"/>
              <a:t>50</a:t>
            </a:r>
            <a:r>
              <a:rPr lang="en-US" altLang="zh-CN" sz="1600" i="1" dirty="0"/>
              <a:t>mm</a:t>
            </a:r>
            <a:r>
              <a:rPr lang="zh-CN" altLang="zh-CN" sz="1600" dirty="0"/>
              <a:t>外径千分尺。</a:t>
            </a:r>
            <a:endParaRPr lang="zh-CN" altLang="zh-CN" sz="1600" dirty="0"/>
          </a:p>
          <a:p>
            <a:r>
              <a:rPr lang="en-US" altLang="zh-CN" sz="1600" dirty="0"/>
              <a:t>3) </a:t>
            </a:r>
            <a:r>
              <a:rPr lang="zh-CN" altLang="zh-CN" sz="1600" dirty="0"/>
              <a:t>切削用量的选择</a:t>
            </a:r>
            <a:endParaRPr lang="zh-CN" altLang="zh-CN" sz="1600" dirty="0"/>
          </a:p>
          <a:p>
            <a:r>
              <a:rPr lang="zh-CN" altLang="zh-CN" sz="1600" dirty="0" smtClean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）粗车切削用量的</a:t>
            </a:r>
            <a:r>
              <a:rPr lang="zh-CN" altLang="zh-CN" sz="1600" dirty="0" smtClean="0"/>
              <a:t>选择</a:t>
            </a:r>
            <a:endParaRPr lang="en-US" altLang="zh-CN" sz="1600" dirty="0" smtClean="0"/>
          </a:p>
          <a:p>
            <a:r>
              <a:rPr lang="zh-CN" altLang="zh-CN" sz="1600" dirty="0" smtClean="0"/>
              <a:t>背</a:t>
            </a:r>
            <a:r>
              <a:rPr lang="zh-CN" altLang="zh-CN" sz="1600" dirty="0"/>
              <a:t>吃刀</a:t>
            </a:r>
            <a:r>
              <a:rPr lang="zh-CN" altLang="zh-CN" sz="1600" dirty="0" smtClean="0"/>
              <a:t>量</a:t>
            </a:r>
            <a:r>
              <a:rPr lang="en-US" altLang="zh-CN" sz="1600" i="1" dirty="0" err="1" smtClean="0"/>
              <a:t>a</a:t>
            </a:r>
            <a:r>
              <a:rPr lang="en-US" altLang="zh-CN" sz="1600" baseline="-25000" dirty="0" err="1" smtClean="0"/>
              <a:t>p</a:t>
            </a:r>
            <a:r>
              <a:rPr lang="zh-CN" altLang="zh-CN" sz="1600" dirty="0"/>
              <a:t>≤</a:t>
            </a:r>
            <a:r>
              <a:rPr lang="en-US" altLang="zh-CN" sz="1600" dirty="0" smtClean="0"/>
              <a:t>2</a:t>
            </a:r>
            <a:r>
              <a:rPr lang="en-US" altLang="zh-CN" sz="1600" i="1" dirty="0" smtClean="0"/>
              <a:t>mm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进给量</a:t>
            </a:r>
            <a:r>
              <a:rPr lang="en-US" altLang="zh-CN" sz="1600" dirty="0" smtClean="0"/>
              <a:t>f</a:t>
            </a:r>
            <a:r>
              <a:rPr lang="en-US" altLang="zh-CN" sz="1600" dirty="0" smtClean="0"/>
              <a:t>=0.20</a:t>
            </a:r>
            <a:r>
              <a:rPr lang="zh-CN" altLang="zh-CN" sz="1600" dirty="0" smtClean="0"/>
              <a:t>～</a:t>
            </a:r>
            <a:r>
              <a:rPr lang="en-US" altLang="zh-CN" sz="1600" dirty="0" smtClean="0"/>
              <a:t>0.4 </a:t>
            </a:r>
            <a:r>
              <a:rPr lang="en-US" altLang="zh-CN" sz="1600" i="1" dirty="0"/>
              <a:t>mm/r</a:t>
            </a:r>
            <a:r>
              <a:rPr lang="zh-CN" altLang="en-US" sz="1600" dirty="0" smtClean="0"/>
              <a:t>、</a:t>
            </a:r>
            <a:r>
              <a:rPr lang="zh-CN" altLang="zh-CN" sz="1600" dirty="0" smtClean="0"/>
              <a:t>切削</a:t>
            </a:r>
            <a:r>
              <a:rPr lang="zh-CN" altLang="zh-CN" sz="1600" dirty="0"/>
              <a:t>速度</a:t>
            </a:r>
            <a:r>
              <a:rPr lang="en-US" altLang="zh-CN" sz="1600" dirty="0" err="1" smtClean="0"/>
              <a:t>Vc</a:t>
            </a:r>
            <a:r>
              <a:rPr lang="en-US" altLang="zh-CN" sz="1600" dirty="0" smtClean="0"/>
              <a:t>=100 </a:t>
            </a:r>
            <a:r>
              <a:rPr lang="en-US" altLang="zh-CN" sz="1600" i="1" dirty="0" smtClean="0"/>
              <a:t>m/min</a:t>
            </a:r>
            <a:r>
              <a:rPr lang="zh-CN" altLang="en-US" sz="1600" dirty="0" smtClean="0"/>
              <a:t>；</a:t>
            </a:r>
            <a:endParaRPr lang="en-US" altLang="zh-CN" sz="1600" dirty="0" smtClean="0"/>
          </a:p>
          <a:p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）精车切削用量的选择</a:t>
            </a:r>
            <a:endParaRPr lang="zh-CN" altLang="zh-CN" sz="1600" dirty="0"/>
          </a:p>
          <a:p>
            <a:r>
              <a:rPr lang="zh-CN" altLang="zh-CN" sz="1600" dirty="0"/>
              <a:t>背吃刀量取</a:t>
            </a:r>
            <a:r>
              <a:rPr lang="en-US" altLang="zh-CN" sz="1600" i="1" dirty="0" err="1"/>
              <a:t>a</a:t>
            </a:r>
            <a:r>
              <a:rPr lang="en-US" altLang="zh-CN" sz="1600" baseline="-25000" dirty="0" err="1"/>
              <a:t>p</a:t>
            </a:r>
            <a:r>
              <a:rPr lang="zh-CN" altLang="zh-CN" sz="1600" dirty="0" smtClean="0"/>
              <a:t>≤</a:t>
            </a:r>
            <a:r>
              <a:rPr lang="en-US" altLang="zh-CN" sz="1600" dirty="0" smtClean="0"/>
              <a:t>0.2</a:t>
            </a:r>
            <a:r>
              <a:rPr lang="zh-CN" altLang="zh-CN" sz="1600" dirty="0"/>
              <a:t>～</a:t>
            </a:r>
            <a:r>
              <a:rPr lang="en-US" altLang="zh-CN" sz="1600" dirty="0" smtClean="0"/>
              <a:t>0.5</a:t>
            </a:r>
            <a:r>
              <a:rPr lang="en-US" altLang="zh-CN" sz="1600" i="1" dirty="0" smtClean="0"/>
              <a:t>mm</a:t>
            </a:r>
            <a:r>
              <a:rPr lang="zh-CN" altLang="zh-CN" sz="1600" dirty="0"/>
              <a:t>，</a:t>
            </a:r>
            <a:r>
              <a:rPr lang="zh-CN" altLang="zh-CN" sz="1600" dirty="0" smtClean="0"/>
              <a:t>进给量</a:t>
            </a:r>
            <a:r>
              <a:rPr lang="en-US" altLang="zh-CN" sz="1600" dirty="0" smtClean="0"/>
              <a:t>f=0.05 </a:t>
            </a:r>
            <a:r>
              <a:rPr lang="en-US" altLang="zh-CN" sz="1600" dirty="0"/>
              <a:t>mm/r</a:t>
            </a:r>
            <a:r>
              <a:rPr lang="zh-CN" altLang="zh-CN" sz="1600" dirty="0"/>
              <a:t>，切削速度</a:t>
            </a:r>
            <a:r>
              <a:rPr lang="en-US" altLang="zh-CN" sz="1600" dirty="0" err="1"/>
              <a:t>Vc</a:t>
            </a:r>
            <a:r>
              <a:rPr lang="en-US" altLang="zh-CN" sz="1600" dirty="0"/>
              <a:t>=120</a:t>
            </a:r>
            <a:r>
              <a:rPr lang="en-US" altLang="zh-CN" sz="1600" i="1" dirty="0" smtClean="0"/>
              <a:t>m/min</a:t>
            </a:r>
            <a:r>
              <a:rPr lang="zh-CN" altLang="en-US" sz="1600" dirty="0" smtClean="0"/>
              <a:t>。</a:t>
            </a:r>
            <a:endParaRPr lang="en-US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038987"/>
            <a:ext cx="78488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</a:rPr>
              <a:t>决策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zh-CN" altLang="en-US" sz="1800" dirty="0" smtClean="0">
                <a:latin typeface="+mn-ea"/>
                <a:ea typeface="+mn-ea"/>
              </a:rPr>
              <a:t>工艺过程卡</a:t>
            </a:r>
            <a:endParaRPr lang="en-US" altLang="zh-CN" sz="1800" dirty="0" smtClean="0"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9" t="24999" r="23723" b="8703"/>
          <a:stretch>
            <a:fillRect/>
          </a:stretch>
        </p:blipFill>
        <p:spPr bwMode="auto">
          <a:xfrm>
            <a:off x="1475656" y="948873"/>
            <a:ext cx="6721104" cy="518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038987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决策</a:t>
            </a:r>
            <a:r>
              <a:rPr lang="en-US" altLang="zh-CN" sz="1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】</a:t>
            </a:r>
            <a:endParaRPr lang="zh-CN" altLang="en-US" sz="18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r>
              <a:rPr lang="zh-CN" altLang="en-US" sz="1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工序</a:t>
            </a:r>
            <a:r>
              <a:rPr lang="zh-CN" altLang="en-US" sz="1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卡</a:t>
            </a:r>
            <a:endParaRPr lang="en-US" altLang="zh-CN" sz="18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6" t="19449" r="29387" b="8153"/>
          <a:stretch>
            <a:fillRect/>
          </a:stretch>
        </p:blipFill>
        <p:spPr bwMode="auto">
          <a:xfrm>
            <a:off x="1691680" y="249387"/>
            <a:ext cx="5871332" cy="620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1472804"/>
            <a:ext cx="2245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实施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1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</a:t>
            </a:r>
            <a:r>
              <a:rPr lang="zh-CN" altLang="en-US" sz="1800" dirty="0" smtClean="0">
                <a:latin typeface="+mn-ea"/>
                <a:ea typeface="+mn-ea"/>
              </a:rPr>
              <a:t>步骤</a:t>
            </a:r>
            <a:endParaRPr lang="en-US" altLang="zh-CN" sz="1800" dirty="0" smtClean="0">
              <a:latin typeface="+mn-ea"/>
              <a:ea typeface="+mn-ea"/>
            </a:endParaRPr>
          </a:p>
          <a:p>
            <a:r>
              <a:rPr lang="en-US" altLang="zh-CN" sz="1800" dirty="0"/>
              <a:t>1</a:t>
            </a:r>
            <a:r>
              <a:rPr lang="zh-CN" altLang="zh-CN" sz="1800" dirty="0"/>
              <a:t>）程序编制并</a:t>
            </a:r>
            <a:r>
              <a:rPr lang="zh-CN" altLang="zh-CN" sz="1800" dirty="0" smtClean="0"/>
              <a:t>录入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2</a:t>
            </a:r>
            <a:r>
              <a:rPr lang="zh-CN" altLang="en-US" sz="1800" dirty="0" smtClean="0">
                <a:latin typeface="+mn-ea"/>
                <a:ea typeface="+mn-ea"/>
              </a:rPr>
              <a:t>）试运行，检查刀路是否正确。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3</a:t>
            </a:r>
            <a:r>
              <a:rPr lang="zh-CN" altLang="en-US" sz="1800" dirty="0" smtClean="0">
                <a:latin typeface="+mn-ea"/>
                <a:ea typeface="+mn-ea"/>
              </a:rPr>
              <a:t>）刀具、工、夹、量具的准备，安装工件。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4</a:t>
            </a:r>
            <a:r>
              <a:rPr lang="zh-CN" altLang="en-US" sz="1800" dirty="0" smtClean="0">
                <a:latin typeface="+mn-ea"/>
                <a:ea typeface="+mn-ea"/>
              </a:rPr>
              <a:t>）装刀及对刀、建立坐标，以外圆车刀为基准刀。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5</a:t>
            </a:r>
            <a:r>
              <a:rPr lang="zh-CN" altLang="en-US" sz="1800" dirty="0" smtClean="0">
                <a:latin typeface="+mn-ea"/>
                <a:ea typeface="+mn-ea"/>
              </a:rPr>
              <a:t>）检查刀补设置是否正确。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6</a:t>
            </a:r>
            <a:r>
              <a:rPr lang="zh-CN" altLang="en-US" sz="1800" dirty="0" smtClean="0">
                <a:latin typeface="+mn-ea"/>
                <a:ea typeface="+mn-ea"/>
              </a:rPr>
              <a:t>）实施切削加工。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2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实施过程检测记录</a:t>
            </a:r>
            <a:endParaRPr lang="zh-CN" altLang="en-US" sz="1800" dirty="0">
              <a:latin typeface="+mn-ea"/>
              <a:ea typeface="+mn-ea"/>
            </a:endParaRPr>
          </a:p>
          <a:p>
            <a:endParaRPr lang="zh-CN" altLang="en-US" dirty="0">
              <a:solidFill>
                <a:srgbClr val="0070C0"/>
              </a:solidFill>
            </a:endParaRPr>
          </a:p>
          <a:p>
            <a:endParaRPr lang="en-US" altLang="zh-CN" dirty="0" smtClean="0">
              <a:solidFill>
                <a:srgbClr val="0070C0"/>
              </a:solidFill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5" t="18334" r="32918" b="7083"/>
          <a:stretch>
            <a:fillRect/>
          </a:stretch>
        </p:blipFill>
        <p:spPr bwMode="auto">
          <a:xfrm>
            <a:off x="2950633" y="122753"/>
            <a:ext cx="6163775" cy="6721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7085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+mn-ea"/>
              </a:rPr>
              <a:t>【</a:t>
            </a:r>
            <a:r>
              <a:rPr lang="zh-CN" altLang="en-US" b="1" dirty="0">
                <a:latin typeface="+mn-ea"/>
              </a:rPr>
              <a:t>实施</a:t>
            </a:r>
            <a:r>
              <a:rPr lang="en-US" altLang="zh-CN" b="1" dirty="0">
                <a:latin typeface="+mn-ea"/>
              </a:rPr>
              <a:t>】</a:t>
            </a:r>
            <a:endParaRPr lang="zh-CN" altLang="en-US" b="1" dirty="0">
              <a:latin typeface="+mn-ea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6" t="38119" r="24827" b="15498"/>
          <a:stretch>
            <a:fillRect/>
          </a:stretch>
        </p:blipFill>
        <p:spPr bwMode="auto">
          <a:xfrm>
            <a:off x="539552" y="1412776"/>
            <a:ext cx="807260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00108"/>
            <a:ext cx="528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zh-CN" sz="1800" b="1" dirty="0" smtClean="0">
                <a:latin typeface="+mn-ea"/>
                <a:ea typeface="+mn-ea"/>
              </a:rPr>
              <a:t>检查与评价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0" t="17838" r="34654" b="8348"/>
          <a:stretch>
            <a:fillRect/>
          </a:stretch>
        </p:blipFill>
        <p:spPr bwMode="auto">
          <a:xfrm>
            <a:off x="2195736" y="-1"/>
            <a:ext cx="6148406" cy="6853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808" y="1052736"/>
            <a:ext cx="763284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评估与总结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en-US" altLang="zh-CN" sz="1800" b="1" dirty="0">
              <a:latin typeface="+mn-ea"/>
              <a:ea typeface="+mn-ea"/>
            </a:endParaRPr>
          </a:p>
          <a:p>
            <a:r>
              <a:rPr lang="en-US" altLang="zh-CN" sz="1800" b="1" dirty="0" smtClean="0">
                <a:latin typeface="+mn-ea"/>
                <a:ea typeface="+mn-ea"/>
              </a:rPr>
              <a:t> </a:t>
            </a:r>
            <a:r>
              <a:rPr lang="en-US" altLang="zh-CN" sz="1800" b="1" dirty="0" smtClean="0">
                <a:latin typeface="+mn-ea"/>
                <a:ea typeface="+mn-ea"/>
              </a:rPr>
              <a:t>  </a:t>
            </a:r>
            <a:endParaRPr lang="en-US" altLang="zh-CN" sz="1800" b="1" dirty="0" smtClean="0">
              <a:latin typeface="+mn-ea"/>
              <a:ea typeface="+mn-ea"/>
            </a:endParaRPr>
          </a:p>
          <a:p>
            <a:r>
              <a:rPr lang="en-US" altLang="zh-CN" sz="1800" b="1" dirty="0">
                <a:latin typeface="+mn-ea"/>
                <a:ea typeface="+mn-ea"/>
              </a:rPr>
              <a:t> </a:t>
            </a:r>
            <a:r>
              <a:rPr lang="en-US" altLang="zh-CN" sz="1800" b="1" dirty="0" smtClean="0">
                <a:latin typeface="+mn-ea"/>
                <a:ea typeface="+mn-ea"/>
              </a:rPr>
              <a:t>   </a:t>
            </a:r>
            <a:r>
              <a:rPr lang="zh-CN" altLang="en-US" sz="1800" dirty="0" smtClean="0">
                <a:latin typeface="+mn-ea"/>
                <a:ea typeface="+mn-ea"/>
              </a:rPr>
              <a:t>从</a:t>
            </a:r>
            <a:r>
              <a:rPr lang="zh-CN" altLang="en-US" sz="1800" dirty="0" smtClean="0">
                <a:latin typeface="+mn-ea"/>
                <a:ea typeface="+mn-ea"/>
              </a:rPr>
              <a:t>以下几方面进行总结与反思。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altLang="zh-CN" sz="1800" dirty="0" smtClean="0"/>
              <a:t>1</a:t>
            </a:r>
            <a:r>
              <a:rPr lang="en-US" altLang="zh-CN" sz="1800" dirty="0"/>
              <a:t>.</a:t>
            </a:r>
            <a:r>
              <a:rPr lang="zh-CN" altLang="zh-CN" sz="1800" dirty="0"/>
              <a:t>对工件尺寸精度和表面质量进行评价，找出尺寸超差或表面质量缺陷的原因，提出改进方法。</a:t>
            </a:r>
            <a:endParaRPr lang="zh-CN" altLang="zh-CN" sz="1800" dirty="0"/>
          </a:p>
          <a:p>
            <a:r>
              <a:rPr lang="en-US" altLang="zh-CN" sz="1800" dirty="0"/>
              <a:t>2.</a:t>
            </a:r>
            <a:r>
              <a:rPr lang="zh-CN" altLang="zh-CN" sz="1800" dirty="0"/>
              <a:t>对工艺合理性、加工效率、刀具寿命等方面进行评价，进一步优化切削参数。</a:t>
            </a:r>
            <a:endParaRPr lang="zh-CN" altLang="zh-CN" sz="1800" dirty="0"/>
          </a:p>
          <a:p>
            <a:r>
              <a:rPr lang="en-US" altLang="zh-CN" sz="1800" dirty="0"/>
              <a:t>3.</a:t>
            </a:r>
            <a:r>
              <a:rPr lang="zh-CN" altLang="zh-CN" sz="1800" dirty="0"/>
              <a:t>对整个加工过程中出现的违反</a:t>
            </a:r>
            <a:r>
              <a:rPr lang="en-US" altLang="zh-CN" sz="1800" dirty="0"/>
              <a:t>5S</a:t>
            </a:r>
            <a:r>
              <a:rPr lang="zh-CN" altLang="zh-CN" sz="1800" dirty="0"/>
              <a:t>管理、安全文明生产等方面进行反思</a:t>
            </a:r>
            <a:r>
              <a:rPr lang="zh-CN" altLang="en-US" sz="1800" dirty="0" smtClean="0">
                <a:latin typeface="+mn-ea"/>
                <a:ea typeface="+mn-ea"/>
              </a:rPr>
              <a:t>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自我评估与总结：</a:t>
            </a:r>
            <a:r>
              <a:rPr lang="en-US" sz="1800" dirty="0" smtClean="0">
                <a:latin typeface="+mn-ea"/>
                <a:ea typeface="+mn-ea"/>
              </a:rPr>
              <a:t> 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u="sng" dirty="0" smtClean="0"/>
              <a:t>                                                                           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endParaRPr lang="en-US" altLang="zh-CN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2177</Words>
  <Application>WPS 演示</Application>
  <PresentationFormat>全屏显示(4:3)</PresentationFormat>
  <Paragraphs>105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楷体_GB2312</vt:lpstr>
      <vt:lpstr>新宋体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427</cp:revision>
  <dcterms:created xsi:type="dcterms:W3CDTF">2012-04-13T02:17:00Z</dcterms:created>
  <dcterms:modified xsi:type="dcterms:W3CDTF">2021-10-26T02:38:25Z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79520A5D3C4E408690253FE96B6DFD2C</vt:lpwstr>
  </property>
</Properties>
</file>