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3"/>
    <p:sldId id="387" r:id="rId4"/>
    <p:sldId id="459" r:id="rId5"/>
    <p:sldId id="460" r:id="rId6"/>
    <p:sldId id="461" r:id="rId7"/>
    <p:sldId id="462" r:id="rId8"/>
    <p:sldId id="463" r:id="rId9"/>
    <p:sldId id="470" r:id="rId10"/>
    <p:sldId id="472" r:id="rId11"/>
    <p:sldId id="471" r:id="rId12"/>
    <p:sldId id="473" r:id="rId13"/>
    <p:sldId id="388" r:id="rId14"/>
    <p:sldId id="449" r:id="rId15"/>
    <p:sldId id="450" r:id="rId16"/>
    <p:sldId id="451" r:id="rId17"/>
    <p:sldId id="483" r:id="rId18"/>
    <p:sldId id="484" r:id="rId19"/>
    <p:sldId id="458" r:id="rId20"/>
    <p:sldId id="485" r:id="rId21"/>
    <p:sldId id="486" r:id="rId22"/>
    <p:sldId id="487" r:id="rId23"/>
    <p:sldId id="474" r:id="rId24"/>
    <p:sldId id="475" r:id="rId25"/>
    <p:sldId id="488" r:id="rId26"/>
    <p:sldId id="490" r:id="rId27"/>
    <p:sldId id="258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33"/>
        <p:guide pos="2970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575" y="476885"/>
            <a:ext cx="817245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情境六  数车中、高级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工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操作技能训练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468050" y="2132759"/>
            <a:ext cx="3165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任务6.2.1 高级技能模拟件数控车削</a:t>
            </a:r>
            <a:endParaRPr sz="2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9098" y="1268631"/>
            <a:ext cx="519239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sz="2800" b="1" dirty="0"/>
              <a:t>项目6.2 车工高级操作技能训练</a:t>
            </a:r>
            <a:endParaRPr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836295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979930" y="148463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05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高</a:t>
            </a:r>
            <a:r>
              <a:rPr sz="1600">
                <a:ea typeface="宋体" panose="02010600030101010101" pitchFamily="2" charset="-122"/>
              </a:rPr>
              <a:t>级技能模拟件加工工序卡(</a:t>
            </a:r>
            <a:r>
              <a:rPr lang="en-US" sz="1600">
                <a:ea typeface="宋体" panose="02010600030101010101" pitchFamily="2" charset="-122"/>
              </a:rPr>
              <a:t>4</a:t>
            </a:r>
            <a:r>
              <a:rPr sz="1600">
                <a:ea typeface="宋体" panose="02010600030101010101" pitchFamily="2" charset="-122"/>
              </a:rPr>
              <a:t>0工序)</a:t>
            </a:r>
            <a:endParaRPr sz="1600"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10553" y="1988820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3750"/>
                <a:gridCol w="719138"/>
                <a:gridCol w="173037"/>
                <a:gridCol w="157163"/>
                <a:gridCol w="1020762"/>
                <a:gridCol w="588963"/>
                <a:gridCol w="769937"/>
                <a:gridCol w="954088"/>
                <a:gridCol w="603250"/>
                <a:gridCol w="280987"/>
                <a:gridCol w="646113"/>
                <a:gridCol w="547687"/>
                <a:gridCol w="596900"/>
              </a:tblGrid>
              <a:tr h="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车间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2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 容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进给速度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2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</a:rPr>
                        <a:t>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1.工件调头，装夹毛坯外圆，工件伸长约70mm，找正夹紧。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平端面，控制件1的总长。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粗车左端外轮廓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精车左端外轮廓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0.25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车V型槽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切断刀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980440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268220" y="142811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23520"/>
            <a:r>
              <a:rPr lang="en-US" sz="9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高级技能模拟件加工工序卡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sz="1600">
                <a:ea typeface="宋体" panose="02010600030101010101" pitchFamily="2" charset="-122"/>
              </a:rPr>
              <a:t>工序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6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55650" y="1844675"/>
          <a:ext cx="773176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5495"/>
                <a:gridCol w="708025"/>
                <a:gridCol w="168275"/>
                <a:gridCol w="156845"/>
                <a:gridCol w="1005205"/>
                <a:gridCol w="579120"/>
                <a:gridCol w="758190"/>
                <a:gridCol w="939800"/>
                <a:gridCol w="333375"/>
                <a:gridCol w="534035"/>
                <a:gridCol w="628650"/>
                <a:gridCol w="526415"/>
                <a:gridCol w="608330"/>
              </a:tblGrid>
              <a:tr h="30480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   间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2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程序号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容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进给速度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2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一夹一顶装夹件2。卡盘夹持Φ42外圆垫铜皮。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粗车右端外轮廓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精车右端外轮廓，控制件1件2的装配尺寸。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0.25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车退刀槽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切断刀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车螺纹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游标卡尺螺纹环规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032000" y="5089525"/>
            <a:ext cx="50800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05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908685"/>
            <a:ext cx="13398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【实施】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" y="1412875"/>
            <a:ext cx="8391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600">
                <a:ea typeface="宋体" panose="02010600030101010101" pitchFamily="2" charset="-122"/>
              </a:rPr>
              <a:t>      </a:t>
            </a:r>
            <a:r>
              <a:rPr lang="zh-CN" sz="1600"/>
              <a:t>1.应用CAXA数控车软件自动编程，设备系统采用FANUC 0i-TD系统，以粗车件1左端外圆台阶为例，步骤如下。</a:t>
            </a:r>
            <a:endParaRPr lang="zh-CN" sz="1600"/>
          </a:p>
          <a:p>
            <a:r>
              <a:rPr lang="en-US" altLang="zh-CN" sz="1600"/>
              <a:t>      </a:t>
            </a:r>
            <a:r>
              <a:rPr lang="zh-CN" sz="1600"/>
              <a:t>1）如图6.2.2所示，以左端面旋转中心做为工件坐标原点，且与绘图屏幕默认的坐标系原点重合。按零件的实际尺寸绘制。</a:t>
            </a:r>
            <a:endParaRPr lang="zh-CN" sz="1600"/>
          </a:p>
        </p:txBody>
      </p:sp>
      <p:pic>
        <p:nvPicPr>
          <p:cNvPr id="2" name="图片 2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2489200"/>
            <a:ext cx="6153150" cy="3302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07540" y="5876925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200">
                <a:ea typeface="宋体" panose="02010600030101010101" pitchFamily="2" charset="-122"/>
              </a:rPr>
              <a:t>图6.2.2 绘图</a:t>
            </a:r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995" y="105283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）粗车参数设置，如图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6.2.3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）所示。</a:t>
            </a:r>
            <a:endParaRPr lang="zh-CN" altLang="en-US" sz="1600"/>
          </a:p>
        </p:txBody>
      </p:sp>
      <p:graphicFrame>
        <p:nvGraphicFramePr>
          <p:cNvPr id="2" name="表格 1"/>
          <p:cNvGraphicFramePr/>
          <p:nvPr/>
        </p:nvGraphicFramePr>
        <p:xfrm>
          <a:off x="2032000" y="3063240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705485" y="1490345"/>
            <a:ext cx="7251700" cy="419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32000" y="379476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05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10610" y="5805170"/>
            <a:ext cx="192214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6.2.3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836295"/>
            <a:ext cx="4631055" cy="4648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36010" y="5516880"/>
            <a:ext cx="17341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6.2.3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934720"/>
            <a:ext cx="4419600" cy="448437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67360" y="5589270"/>
            <a:ext cx="280352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028700"/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6.2.3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1200"/>
          </a:p>
        </p:txBody>
      </p:sp>
      <p:pic>
        <p:nvPicPr>
          <p:cNvPr id="6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755" y="955675"/>
            <a:ext cx="4377055" cy="44018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7990" y="5661025"/>
            <a:ext cx="177990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6.2.3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20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1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1460" y="908685"/>
            <a:ext cx="814959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sz="16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拾取被加工轮廓和拾取毛坯轮廓，确定进退刀点（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），如图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6.2.4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  <a:endParaRPr lang="zh-CN" altLang="en-US" sz="1600"/>
          </a:p>
        </p:txBody>
      </p:sp>
      <p:pic>
        <p:nvPicPr>
          <p:cNvPr id="11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65" y="1245870"/>
            <a:ext cx="6979920" cy="43078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780155" y="558927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6.2.4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9750" y="980440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生成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粗车</a:t>
            </a:r>
            <a:r>
              <a:rPr lang="zh-CN" sz="1600">
                <a:ea typeface="宋体" panose="02010600030101010101" pitchFamily="2" charset="-122"/>
              </a:rPr>
              <a:t>刀具轨迹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，如图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6.2.5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  <a:endParaRPr lang="zh-CN" altLang="en-US" sz="1600"/>
          </a:p>
        </p:txBody>
      </p:sp>
      <p:pic>
        <p:nvPicPr>
          <p:cNvPr id="12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1340485"/>
            <a:ext cx="6562090" cy="43338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64255" y="580517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6.2.5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850" y="9086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）生成后置代码，如图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6.2.6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）所示。</a:t>
            </a:r>
            <a:endParaRPr lang="zh-CN" altLang="en-US" sz="1600"/>
          </a:p>
        </p:txBody>
      </p:sp>
      <p:pic>
        <p:nvPicPr>
          <p:cNvPr id="20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241425"/>
            <a:ext cx="4434840" cy="42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24075" y="5661025"/>
            <a:ext cx="8496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6.2.6 a</a:t>
            </a:r>
            <a:endParaRPr lang="zh-CN" altLang="en-US"/>
          </a:p>
        </p:txBody>
      </p:sp>
      <p:pic>
        <p:nvPicPr>
          <p:cNvPr id="21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510" y="1269365"/>
            <a:ext cx="4090035" cy="42341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292090" y="5732780"/>
            <a:ext cx="84963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6.2.6 </a:t>
            </a:r>
            <a:r>
              <a:rPr lang="en-US">
                <a:latin typeface="Times New Roman" panose="02020603050405020304" pitchFamily="18" charset="0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564255" y="580517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6.2.7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3215" y="908685"/>
            <a:ext cx="8363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）系统接收</a:t>
            </a:r>
            <a:r>
              <a:rPr lang="zh-CN" sz="1600">
                <a:ea typeface="宋体" panose="02010600030101010101" pitchFamily="2" charset="-122"/>
              </a:rPr>
              <a:t>程序的准备。在编辑模式下，按PROG，点（操作），按右箭头软键，按F输入，按执行。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如图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6.2.7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所示。</a:t>
            </a:r>
            <a:endParaRPr lang="zh-CN" altLang="en-US" sz="1600"/>
          </a:p>
        </p:txBody>
      </p:sp>
      <p:pic>
        <p:nvPicPr>
          <p:cNvPr id="10" name="图片 29"/>
          <p:cNvPicPr>
            <a:picLocks noChangeAspect="1"/>
          </p:cNvPicPr>
          <p:nvPr/>
        </p:nvPicPr>
        <p:blipFill>
          <a:blip r:embed="rId2"/>
          <a:srcRect l="1240" t="2738" r="1110"/>
          <a:stretch>
            <a:fillRect/>
          </a:stretch>
        </p:blipFill>
        <p:spPr>
          <a:xfrm>
            <a:off x="1763395" y="1492250"/>
            <a:ext cx="5071745" cy="4097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51644" y="980470"/>
            <a:ext cx="8676456" cy="1503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/>
              <a:t>应用数控车床自动编程完成如图6.2.1所示零件的加工，材料45钢，生产规模为单件。毛坯为Φ50×170棒料，无热处理要求。分析图样，零件由外轮廓、普通外螺纹、退刀槽、V型槽、椭圆及内孔等组成，Φ42、Φ48、Φ38等多个尺寸精度及加工表面质量要求较高，件一和件二的配合有要求。</a:t>
            </a:r>
            <a:endParaRPr sz="1800" dirty="0" smtClean="0"/>
          </a:p>
        </p:txBody>
      </p:sp>
      <p:sp>
        <p:nvSpPr>
          <p:cNvPr id="5" name="矩形 4"/>
          <p:cNvSpPr/>
          <p:nvPr/>
        </p:nvSpPr>
        <p:spPr>
          <a:xfrm>
            <a:off x="3275958" y="5949016"/>
            <a:ext cx="1484630" cy="245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图6.2.1 高级技能模拟件</a:t>
            </a:r>
            <a:endParaRPr sz="1000" kern="0" dirty="0" smtClean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8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315" y="2486660"/>
            <a:ext cx="4998720" cy="3440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20110" y="5876925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6.2.8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51460" y="908685"/>
            <a:ext cx="849249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）发送程序。</a:t>
            </a:r>
            <a:r>
              <a:rPr lang="zh-CN" sz="1600">
                <a:ea typeface="宋体" panose="02010600030101010101" pitchFamily="2" charset="-122"/>
              </a:rPr>
              <a:t>点菜单通信，点发送，如图6.2.8所示。完成程序传输，如图6.2.9所示。</a:t>
            </a:r>
            <a:endParaRPr lang="zh-CN" altLang="en-US" sz="1600"/>
          </a:p>
        </p:txBody>
      </p:sp>
      <p:pic>
        <p:nvPicPr>
          <p:cNvPr id="19" name="图片 19" descr="55a322b44048524a75215bea2e58457"/>
          <p:cNvPicPr>
            <a:picLocks noChangeAspect="1"/>
          </p:cNvPicPr>
          <p:nvPr/>
        </p:nvPicPr>
        <p:blipFill>
          <a:blip r:embed="rId2"/>
          <a:srcRect l="6997" t="9253"/>
          <a:stretch>
            <a:fillRect/>
          </a:stretch>
        </p:blipFill>
        <p:spPr>
          <a:xfrm>
            <a:off x="828040" y="1246505"/>
            <a:ext cx="6072505" cy="456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900170" y="558927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latin typeface="Times New Roman" panose="02020603050405020304" pitchFamily="18" charset="0"/>
                <a:sym typeface="+mn-ea"/>
              </a:rPr>
              <a:t>图</a:t>
            </a:r>
            <a:r>
              <a:rPr lang="en-US">
                <a:latin typeface="Times New Roman" panose="02020603050405020304" pitchFamily="18" charset="0"/>
                <a:sym typeface="+mn-ea"/>
              </a:rPr>
              <a:t>6.2.9</a:t>
            </a:r>
            <a:endParaRPr lang="zh-CN" altLang="en-US"/>
          </a:p>
        </p:txBody>
      </p:sp>
      <p:pic>
        <p:nvPicPr>
          <p:cNvPr id="22" name="图片 22" descr="743d56ae16db2538d851257267995ff"/>
          <p:cNvPicPr>
            <a:picLocks noChangeAspect="1"/>
          </p:cNvPicPr>
          <p:nvPr/>
        </p:nvPicPr>
        <p:blipFill>
          <a:blip r:embed="rId2"/>
          <a:srcRect l="5904" t="6730" r="4940" b="6104"/>
          <a:stretch>
            <a:fillRect/>
          </a:stretch>
        </p:blipFill>
        <p:spPr>
          <a:xfrm>
            <a:off x="1515745" y="1052830"/>
            <a:ext cx="546354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5650" y="1268730"/>
            <a:ext cx="5080000" cy="1889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>
              <a:lnSpc>
                <a:spcPct val="130000"/>
              </a:lnSpc>
            </a:pPr>
            <a:r>
              <a:rPr lang="en-US" altLang="zh-CN" sz="1800">
                <a:ea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2.工、量、刀、夹具的准备。 </a:t>
            </a:r>
            <a:r>
              <a:rPr lang="en-US" altLang="zh-CN" sz="1800">
                <a:ea typeface="宋体" panose="02010600030101010101" pitchFamily="2" charset="-122"/>
              </a:rPr>
              <a:t>     </a:t>
            </a:r>
            <a:r>
              <a:rPr lang="zh-CN" sz="1800">
                <a:ea typeface="宋体" panose="02010600030101010101" pitchFamily="2" charset="-122"/>
              </a:rPr>
              <a:t>3.工件安装。</a:t>
            </a:r>
            <a:r>
              <a:rPr lang="en-US" altLang="zh-CN" sz="1800">
                <a:ea typeface="宋体" panose="02010600030101010101" pitchFamily="2" charset="-122"/>
              </a:rPr>
              <a:t>     </a:t>
            </a:r>
            <a:r>
              <a:rPr lang="zh-CN" sz="1800">
                <a:ea typeface="宋体" panose="02010600030101010101" pitchFamily="2" charset="-122"/>
              </a:rPr>
              <a:t>4.装刀及对刀。</a:t>
            </a:r>
            <a:r>
              <a:rPr lang="en-US" altLang="zh-CN" sz="1800">
                <a:ea typeface="宋体" panose="02010600030101010101" pitchFamily="2" charset="-122"/>
              </a:rPr>
              <a:t>     </a:t>
            </a:r>
            <a:r>
              <a:rPr lang="zh-CN" sz="1800">
                <a:ea typeface="宋体" panose="02010600030101010101" pitchFamily="2" charset="-122"/>
              </a:rPr>
              <a:t>5.实施切削加工</a:t>
            </a:r>
            <a:r>
              <a:rPr lang="en-US" altLang="zh-CN" sz="1800">
                <a:ea typeface="宋体" panose="02010600030101010101" pitchFamily="2" charset="-122"/>
              </a:rPr>
              <a:t>     </a:t>
            </a:r>
            <a:r>
              <a:rPr lang="zh-CN" sz="1800">
                <a:ea typeface="宋体" panose="02010600030101010101" pitchFamily="2" charset="-122"/>
              </a:rPr>
              <a:t>6.实施过程检测记录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34035" y="1556385"/>
            <a:ext cx="8018145" cy="1123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40000"/>
              </a:lnSpc>
            </a:pPr>
            <a:r>
              <a:rPr lang="en-US" altLang="zh-CN" sz="160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按</a:t>
            </a:r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教材表</a:t>
            </a:r>
            <a:r>
              <a:rPr lang="en-US" sz="1600">
                <a:latin typeface="Calibri" panose="020F0502020204030204" pitchFamily="34" charset="0"/>
                <a:ea typeface="宋体" panose="02010600030101010101" pitchFamily="2" charset="-122"/>
              </a:rPr>
              <a:t>6.2.7</a:t>
            </a:r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进行检测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。单项最终</a:t>
            </a:r>
            <a:r>
              <a:rPr lang="zh-CN" sz="1600">
                <a:ea typeface="宋体" panose="02010600030101010101" pitchFamily="2" charset="-122"/>
              </a:rPr>
              <a:t>得分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为教师检测得分减去结果一致扣分。当学生的检查结果与教师的检查结果不一致时尺寸每超差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0.01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扣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分，粗糙度值每相差一级扣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分，每项扣分不超过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分。</a:t>
            </a: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534035" y="908685"/>
            <a:ext cx="17919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1800" b="1">
                <a:sym typeface="+mn-ea"/>
              </a:rPr>
              <a:t>【检测与评价】</a:t>
            </a:r>
            <a:endParaRPr lang="zh-CN" altLang="en-US" sz="1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67995" y="1700530"/>
            <a:ext cx="7463155" cy="2802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4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</a:t>
            </a:r>
            <a:r>
              <a:rPr lang="zh-CN" sz="1800">
                <a:ea typeface="宋体" panose="02010600030101010101" pitchFamily="2" charset="-122"/>
              </a:rPr>
              <a:t>从以下几方面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进行总结与反思</a:t>
            </a:r>
            <a:r>
              <a:rPr lang="zh-CN" sz="1800">
                <a:ea typeface="宋体" panose="02010600030101010101" pitchFamily="2" charset="-122"/>
              </a:rPr>
              <a:t>。1）对工件尺寸精度和表面质量进行评价，找出尺寸超差或表面质量缺陷的原因，提出改进方法。2）对工艺合理性、加工效率、刀具寿命等方面进行评价，进一步优化切削参数。3)对整个加工过程中出现的违反5S管理、安全文明生产等方面进行反思。自我评估与总结：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95605" y="1124585"/>
            <a:ext cx="17919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1800" b="1">
                <a:sym typeface="+mn-ea"/>
              </a:rPr>
              <a:t>【</a:t>
            </a:r>
            <a:r>
              <a:rPr lang="zh-CN" sz="1800" b="1">
                <a:sym typeface="+mn-ea"/>
              </a:rPr>
              <a:t>评估与总结</a:t>
            </a:r>
            <a:r>
              <a:rPr lang="zh-CN" sz="1800" b="1">
                <a:sym typeface="+mn-ea"/>
              </a:rPr>
              <a:t>】</a:t>
            </a:r>
            <a:endParaRPr lang="zh-CN" altLang="en-US" sz="1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1505" y="1268730"/>
            <a:ext cx="759714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1600">
                <a:ea typeface="宋体" panose="02010600030101010101" pitchFamily="2" charset="-122"/>
              </a:rPr>
              <a:t>应用数控车床完成如图6.2.10所示工件的加工，材料45钢，生产规模为单件。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611505" y="908685"/>
            <a:ext cx="20218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1800" b="1">
                <a:sym typeface="+mn-ea"/>
              </a:rPr>
              <a:t>【拓展任务工单】</a:t>
            </a:r>
            <a:endParaRPr lang="zh-CN" altLang="en-US" sz="1800"/>
          </a:p>
        </p:txBody>
      </p:sp>
      <p:pic>
        <p:nvPicPr>
          <p:cNvPr id="2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1614805"/>
            <a:ext cx="6179185" cy="42754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84120" y="5949950"/>
            <a:ext cx="255968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900">
                <a:ea typeface="宋体" panose="02010600030101010101" pitchFamily="2" charset="-122"/>
              </a:rPr>
              <a:t>图6.2.10高级技能强化</a:t>
            </a:r>
            <a:r>
              <a:rPr lang="zh-CN" sz="1200">
                <a:ea typeface="宋体" panose="02010600030101010101" pitchFamily="2" charset="-122"/>
              </a:rPr>
              <a:t>零件</a:t>
            </a:r>
            <a:endParaRPr lang="zh-CN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605" y="1412875"/>
            <a:ext cx="8347710" cy="2249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sz="1800" dirty="0" smtClean="0">
                <a:latin typeface="+mn-ea"/>
                <a:ea typeface="+mn-ea"/>
              </a:rPr>
              <a:t>1.设备选用:零件尺寸较小，选择CAK4085dj等型号数控车床。</a:t>
            </a:r>
            <a:endParaRPr sz="1800" dirty="0" smtClean="0">
              <a:latin typeface="+mn-ea"/>
              <a:ea typeface="+mn-ea"/>
            </a:endParaRPr>
          </a:p>
          <a:p>
            <a:pPr indent="457200">
              <a:lnSpc>
                <a:spcPct val="130000"/>
              </a:lnSpc>
            </a:pPr>
            <a:r>
              <a:rPr sz="1800" dirty="0" smtClean="0">
                <a:latin typeface="+mn-ea"/>
                <a:ea typeface="+mn-ea"/>
              </a:rPr>
              <a:t>2.确定安装方式:采取三爪卡盘安装，在第一次装夹中完成件二的加工并切断，件一打中心孔；第二次装夹车削件一左端的椭圆、Φ42、Φ48外圆及V型槽；第三次采用一顶一夹的安装方法完成件一右端的车削；第四次装夹完成件二左端面的内外倒角及控制总长。</a:t>
            </a:r>
            <a:endParaRPr sz="1800" dirty="0" smtClean="0">
              <a:latin typeface="+mn-ea"/>
              <a:ea typeface="+mn-ea"/>
            </a:endParaRPr>
          </a:p>
          <a:p>
            <a:pPr indent="457200">
              <a:lnSpc>
                <a:spcPct val="130000"/>
              </a:lnSpc>
            </a:pPr>
            <a:r>
              <a:rPr sz="1800" dirty="0" smtClean="0">
                <a:latin typeface="+mn-ea"/>
                <a:ea typeface="+mn-ea"/>
              </a:rPr>
              <a:t>3.确定工件加工步骤：如</a:t>
            </a:r>
            <a:r>
              <a:rPr lang="zh-CN" sz="1800" dirty="0" smtClean="0">
                <a:latin typeface="+mn-ea"/>
                <a:ea typeface="+mn-ea"/>
              </a:rPr>
              <a:t>下</a:t>
            </a:r>
            <a:r>
              <a:rPr sz="1800" dirty="0" smtClean="0">
                <a:latin typeface="+mn-ea"/>
                <a:ea typeface="+mn-ea"/>
              </a:rPr>
              <a:t>。</a:t>
            </a:r>
            <a:endParaRPr sz="1800" dirty="0" smtClean="0">
              <a:latin typeface="+mn-ea"/>
              <a:ea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3644900"/>
            <a:ext cx="625348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sz="1600">
                <a:ea typeface="宋体" panose="02010600030101010101" pitchFamily="2" charset="-122"/>
              </a:rPr>
              <a:t>        </a:t>
            </a:r>
            <a:r>
              <a:rPr sz="1600">
                <a:ea typeface="宋体" panose="02010600030101010101" pitchFamily="2" charset="-122"/>
              </a:rPr>
              <a:t>1</a:t>
            </a:r>
            <a:r>
              <a:rPr lang="zh-CN" sz="1600">
                <a:ea typeface="宋体" panose="02010600030101010101" pitchFamily="2" charset="-122"/>
              </a:rPr>
              <a:t>）</a:t>
            </a:r>
            <a:r>
              <a:rPr sz="1600">
                <a:ea typeface="宋体" panose="02010600030101010101" pitchFamily="2" charset="-122"/>
              </a:rPr>
              <a:t>加工件2：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sz="1600">
                <a:ea typeface="宋体" panose="02010600030101010101" pitchFamily="2" charset="-122"/>
              </a:rPr>
              <a:t> </a:t>
            </a:r>
            <a:r>
              <a:rPr lang="en-US" sz="1600">
                <a:ea typeface="宋体" panose="02010600030101010101" pitchFamily="2" charset="-122"/>
              </a:rPr>
              <a:t>    </a:t>
            </a:r>
            <a:r>
              <a:rPr lang="zh-CN" altLang="en-US" sz="1600">
                <a:ea typeface="宋体" panose="02010600030101010101" pitchFamily="2" charset="-122"/>
              </a:rPr>
              <a:t>（</a:t>
            </a:r>
            <a:r>
              <a:rPr sz="1600">
                <a:ea typeface="宋体" panose="02010600030101010101" pitchFamily="2" charset="-122"/>
              </a:rPr>
              <a:t>1</a:t>
            </a:r>
            <a:r>
              <a:rPr lang="zh-CN" sz="1600">
                <a:ea typeface="宋体" panose="02010600030101010101" pitchFamily="2" charset="-122"/>
              </a:rPr>
              <a:t>）</a:t>
            </a:r>
            <a:r>
              <a:rPr sz="1600">
                <a:ea typeface="宋体" panose="02010600030101010101" pitchFamily="2" charset="-122"/>
              </a:rPr>
              <a:t>卡盘夹持毛坯外圆，工件伸长约50mm，找正夹紧，车平端面，钻孔Φ24×42。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sz="1600">
                <a:ea typeface="宋体" panose="02010600030101010101" pitchFamily="2" charset="-122"/>
              </a:rPr>
              <a:t>    </a:t>
            </a:r>
            <a:r>
              <a:rPr lang="zh-CN" altLang="en-US" sz="1600">
                <a:ea typeface="宋体" panose="02010600030101010101" pitchFamily="2" charset="-122"/>
              </a:rPr>
              <a:t>（</a:t>
            </a:r>
            <a:r>
              <a:rPr lang="en-US" sz="1600">
                <a:ea typeface="宋体" panose="02010600030101010101" pitchFamily="2" charset="-122"/>
              </a:rPr>
              <a:t> </a:t>
            </a:r>
            <a:r>
              <a:rPr sz="1600">
                <a:ea typeface="宋体" panose="02010600030101010101" pitchFamily="2" charset="-122"/>
              </a:rPr>
              <a:t>2</a:t>
            </a:r>
            <a:r>
              <a:rPr lang="zh-CN" sz="1600">
                <a:ea typeface="宋体" panose="02010600030101010101" pitchFamily="2" charset="-122"/>
              </a:rPr>
              <a:t>）</a:t>
            </a:r>
            <a:r>
              <a:rPr sz="1600">
                <a:ea typeface="宋体" panose="02010600030101010101" pitchFamily="2" charset="-122"/>
              </a:rPr>
              <a:t>粗车内轮廓、粗车外轮廓、精车外轮廓，精车内轮廓，切断取总长39.5（卸下毛坯）。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sz="1600">
                <a:ea typeface="宋体" panose="02010600030101010101" pitchFamily="2" charset="-122"/>
              </a:rPr>
              <a:t>    </a:t>
            </a:r>
            <a:r>
              <a:rPr lang="zh-CN" altLang="en-US" sz="1600">
                <a:ea typeface="宋体" panose="02010600030101010101" pitchFamily="2" charset="-122"/>
              </a:rPr>
              <a:t>（</a:t>
            </a:r>
            <a:r>
              <a:rPr sz="1600">
                <a:ea typeface="宋体" panose="02010600030101010101" pitchFamily="2" charset="-122"/>
              </a:rPr>
              <a:t>3</a:t>
            </a:r>
            <a:r>
              <a:rPr lang="zh-CN" sz="1600">
                <a:ea typeface="宋体" panose="02010600030101010101" pitchFamily="2" charset="-122"/>
              </a:rPr>
              <a:t>）</a:t>
            </a:r>
            <a:r>
              <a:rPr sz="1600">
                <a:ea typeface="宋体" panose="02010600030101010101" pitchFamily="2" charset="-122"/>
              </a:rPr>
              <a:t>调头装夹件2，找正，车外角及右端面取长度39，倒内角。</a:t>
            </a:r>
            <a:endParaRPr sz="16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980440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 dirty="0" smtClean="0">
                <a:latin typeface="+mn-ea"/>
                <a:ea typeface="+mn-ea"/>
                <a:sym typeface="+mn-ea"/>
              </a:rPr>
              <a:t>【</a:t>
            </a:r>
            <a:r>
              <a:rPr lang="zh-CN" altLang="en-US" sz="2000" b="1" dirty="0" smtClean="0">
                <a:latin typeface="+mn-ea"/>
                <a:ea typeface="+mn-ea"/>
                <a:sym typeface="+mn-ea"/>
              </a:rPr>
              <a:t>计划</a:t>
            </a:r>
            <a:r>
              <a:rPr lang="en-US" altLang="zh-CN" sz="2000" b="1" dirty="0" smtClean="0">
                <a:latin typeface="+mn-ea"/>
                <a:ea typeface="+mn-ea"/>
                <a:sym typeface="+mn-ea"/>
              </a:rPr>
              <a:t>】</a:t>
            </a:r>
            <a:endParaRPr lang="zh-CN" altLang="en-US" sz="2000"/>
          </a:p>
        </p:txBody>
      </p:sp>
      <p:pic>
        <p:nvPicPr>
          <p:cNvPr id="16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6098" y="3572828"/>
            <a:ext cx="1613535" cy="1722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850" y="980440"/>
            <a:ext cx="833691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1600"/>
              <a:t>2</a:t>
            </a:r>
            <a:r>
              <a:rPr lang="zh-CN" altLang="en-US" sz="1600"/>
              <a:t>）加工件1：</a:t>
            </a:r>
            <a:endParaRPr sz="1600"/>
          </a:p>
          <a:p>
            <a:pPr>
              <a:lnSpc>
                <a:spcPct val="110000"/>
              </a:lnSpc>
            </a:pPr>
            <a:r>
              <a:rPr lang="zh-CN" sz="1600"/>
              <a:t>（</a:t>
            </a:r>
            <a:r>
              <a:rPr sz="1600"/>
              <a:t>1</a:t>
            </a:r>
            <a:r>
              <a:rPr lang="zh-CN" sz="1600"/>
              <a:t>）</a:t>
            </a:r>
            <a:r>
              <a:rPr sz="1600"/>
              <a:t>工件装夹毛坯外圆，伸长约70mm，找正夹紧，平端面（保证总长122.5mm）。</a:t>
            </a:r>
            <a:endParaRPr sz="1600"/>
          </a:p>
          <a:p>
            <a:pPr>
              <a:lnSpc>
                <a:spcPct val="110000"/>
              </a:lnSpc>
            </a:pPr>
            <a:r>
              <a:rPr lang="zh-CN" sz="1600"/>
              <a:t>（</a:t>
            </a:r>
            <a:r>
              <a:rPr lang="en-US" altLang="zh-CN" sz="1600"/>
              <a:t>2</a:t>
            </a:r>
            <a:r>
              <a:rPr lang="zh-CN" altLang="en-US" sz="1600"/>
              <a:t>）</a:t>
            </a:r>
            <a:r>
              <a:rPr sz="1600"/>
              <a:t>粗精车Φ42、Φ48外圆及椭圆至尺寸要求。</a:t>
            </a:r>
            <a:endParaRPr sz="1600"/>
          </a:p>
          <a:p>
            <a:pPr>
              <a:lnSpc>
                <a:spcPct val="110000"/>
              </a:lnSpc>
            </a:pPr>
            <a:r>
              <a:rPr lang="zh-CN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</a:t>
            </a:r>
            <a:r>
              <a:rPr sz="1600"/>
              <a:t>卸下工件。</a:t>
            </a:r>
            <a:endParaRPr sz="1600"/>
          </a:p>
        </p:txBody>
      </p:sp>
      <p:sp>
        <p:nvSpPr>
          <p:cNvPr id="100" name="文本框 99"/>
          <p:cNvSpPr txBox="1"/>
          <p:nvPr/>
        </p:nvSpPr>
        <p:spPr>
          <a:xfrm>
            <a:off x="323850" y="3356610"/>
            <a:ext cx="5986780" cy="2155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sz="1600">
                <a:ea typeface="宋体" panose="02010600030101010101" pitchFamily="2" charset="-122"/>
              </a:rPr>
              <a:t>3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sz="1600">
                <a:ea typeface="宋体" panose="02010600030101010101" pitchFamily="2" charset="-122"/>
              </a:rPr>
              <a:t>加工件1：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1600">
                <a:ea typeface="宋体" panose="02010600030101010101" pitchFamily="2" charset="-122"/>
              </a:rPr>
              <a:t>1.工件调头（卡盘夹持Φ42外圆垫铜皮夹紧），平端面取总长122，钻中心孔。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1600">
                <a:ea typeface="宋体" panose="02010600030101010101" pitchFamily="2" charset="-122"/>
              </a:rPr>
              <a:t>2.用后顶尖支顶，精车右端外轮廓至尺寸要求，并控制</a:t>
            </a:r>
            <a:r>
              <a:rPr lang="zh-CN" sz="1600">
                <a:ea typeface="宋体" panose="02010600030101010101" pitchFamily="2" charset="-122"/>
              </a:rPr>
              <a:t>与</a:t>
            </a:r>
            <a:r>
              <a:rPr sz="1600">
                <a:ea typeface="宋体" panose="02010600030101010101" pitchFamily="2" charset="-122"/>
              </a:rPr>
              <a:t>件2的装配尺寸。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1600">
                <a:ea typeface="宋体" panose="02010600030101010101" pitchFamily="2" charset="-122"/>
              </a:rPr>
              <a:t>3.车螺纹M24×2-6g至尺寸要求。</a:t>
            </a:r>
            <a:endParaRPr sz="160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1600">
                <a:ea typeface="宋体" panose="02010600030101010101" pitchFamily="2" charset="-122"/>
              </a:rPr>
              <a:t>4.卸下工件。</a:t>
            </a:r>
            <a:endParaRPr sz="1600">
              <a:ea typeface="宋体" panose="02010600030101010101" pitchFamily="2" charset="-122"/>
            </a:endParaRPr>
          </a:p>
        </p:txBody>
      </p:sp>
      <p:pic>
        <p:nvPicPr>
          <p:cNvPr id="17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7945" y="1772920"/>
            <a:ext cx="2136140" cy="1586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30" y="4004945"/>
            <a:ext cx="2599690" cy="1430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995" y="83629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选择刀具、量具、工具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611505" y="120459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刀具选择如下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1198" y="1556385"/>
          <a:ext cx="682498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7505"/>
                <a:gridCol w="2120900"/>
                <a:gridCol w="699135"/>
                <a:gridCol w="648970"/>
                <a:gridCol w="1728470"/>
              </a:tblGrid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    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规    格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 位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 量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    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中心钻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A3.15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麻花钻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Φ24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硬质合金尖刀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副偏角55°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车凹圆弧用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合金螺纹车刀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镗孔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硬质合金切断刀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V型槽、退刀槽、切断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刀头宽3mm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28040" y="1556385"/>
          <a:ext cx="677164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5580"/>
                <a:gridCol w="2294255"/>
                <a:gridCol w="558800"/>
                <a:gridCol w="594995"/>
                <a:gridCol w="1858010"/>
              </a:tblGrid>
              <a:tr h="2895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0～150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25～50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内径量表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18～35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内径量表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钢直尺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钢直尺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三角螺纹环规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M24×2-6g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三角螺纹环规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1-7、7.5-15、 15.5-25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39750" y="112458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量具选择如下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371665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工具选择如下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828040" y="4293235"/>
          <a:ext cx="636778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6475"/>
                <a:gridCol w="1336675"/>
                <a:gridCol w="747395"/>
                <a:gridCol w="1397635"/>
                <a:gridCol w="1879600"/>
              </a:tblGrid>
              <a:tr h="24384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呆板手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27～31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呆板手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活动顶尖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莫氏4号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活动顶尖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钻夹头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莫氏4号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钻夹头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变径套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莫氏3、4号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各1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变径套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9750" y="1556385"/>
            <a:ext cx="77679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1600">
                <a:ea typeface="宋体" panose="02010600030101010101" pitchFamily="2" charset="-122"/>
              </a:rPr>
              <a:t>   </a:t>
            </a:r>
            <a:r>
              <a:rPr sz="1600">
                <a:ea typeface="宋体" panose="02010600030101010101" pitchFamily="2" charset="-122"/>
              </a:rPr>
              <a:t>粗车切削用量的选择   粗车时背吃刀量取ap≤2mm。切削外圆、端面时F=100～150mm/min；切削内孔时刀具刚性差F=80～100mm/min；切槽（断）时F=30～50mm/min。主轴转速S：切削外圆、端面时S=500～600r/min，切削内孔时S取300～450r/min；切槽（断）时S=200～300r/min。</a:t>
            </a:r>
            <a:endParaRPr sz="1600"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sz="1600">
                <a:ea typeface="宋体" panose="02010600030101010101" pitchFamily="2" charset="-122"/>
              </a:rPr>
              <a:t>   </a:t>
            </a:r>
            <a:r>
              <a:rPr sz="1600">
                <a:ea typeface="宋体" panose="02010600030101010101" pitchFamily="2" charset="-122"/>
              </a:rPr>
              <a:t>精车切削用量选择：背吃刀量ap≤0.25mm；进给量F取30～60mm/min；切削外圆时主轴转速S稍高取800～1000r/min，切削内孔时S取300～500r/min；车削螺纹时主轴转速S取400～700r/min。</a:t>
            </a:r>
            <a:r>
              <a:rPr lang="en-US" sz="1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611505" y="980440"/>
            <a:ext cx="1973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1800">
                <a:sym typeface="+mn-ea"/>
              </a:rPr>
              <a:t>5.切削用量的选择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605" y="949960"/>
            <a:ext cx="160147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 b="1" dirty="0" smtClean="0">
                <a:latin typeface="+mn-ea"/>
              </a:rPr>
              <a:t>【</a:t>
            </a:r>
            <a:r>
              <a:rPr lang="zh-CN" altLang="en-US" sz="2000" b="1" dirty="0" smtClean="0">
                <a:latin typeface="+mn-ea"/>
              </a:rPr>
              <a:t>决策</a:t>
            </a:r>
            <a:r>
              <a:rPr lang="en-US" altLang="zh-CN" sz="2000" b="1" dirty="0" smtClean="0">
                <a:latin typeface="+mn-ea"/>
              </a:rPr>
              <a:t>】</a:t>
            </a:r>
            <a:endParaRPr lang="zh-CN" altLang="en-US" sz="2000" dirty="0" smtClean="0">
              <a:solidFill>
                <a:srgbClr val="0070C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9795" y="1348740"/>
            <a:ext cx="21774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工艺过程卡编制</a:t>
            </a:r>
            <a:endParaRPr lang="zh-CN" altLang="en-US" sz="18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95605" y="1772920"/>
          <a:ext cx="8066405" cy="409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270"/>
                <a:gridCol w="673100"/>
                <a:gridCol w="790575"/>
                <a:gridCol w="418783"/>
                <a:gridCol w="208280"/>
                <a:gridCol w="1395730"/>
                <a:gridCol w="509270"/>
                <a:gridCol w="897255"/>
                <a:gridCol w="742950"/>
                <a:gridCol w="1102042"/>
                <a:gridCol w="818833"/>
              </a:tblGrid>
              <a:tr h="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学院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机械加工工艺过程卡片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产品型号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零件图号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产品名称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材料牌号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毛坯种类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棒料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毛坯外形尺寸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Φ50×170</a:t>
                      </a:r>
                      <a:r>
                        <a:rPr lang="en-US" sz="14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备注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零件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工序名称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工序内容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车间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工艺装备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工时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下料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锯割下料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下料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锯床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液压平口钳、游标卡尺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件2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车左端、切断</a:t>
                      </a: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车左端各内、外圆、切断取总长39.5</a:t>
                      </a:r>
                      <a:endParaRPr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三爪卡盘、游标卡尺、外径千分尺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倒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外角及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车右端面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倒内角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外角及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右端面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取长度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39，倒内角</a:t>
                      </a:r>
                      <a:endParaRPr 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三爪卡盘、游标卡尺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件1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平端面、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车左端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车平右端面、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车左端外圆、椭圆、V型槽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平右端面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打中心孔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车右端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各表面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平右端面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打中心孔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车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右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端外圆、退刀槽、螺纹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三爪卡盘、游标卡尺、外径千分尺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活动顶尖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螺纹环规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审核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批准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共 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页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第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页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908685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555875" y="13404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600">
                <a:ea typeface="宋体" panose="02010600030101010101" pitchFamily="2" charset="-122"/>
              </a:rPr>
              <a:t>高级技能模拟件加工工序卡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sz="1600">
                <a:ea typeface="宋体" panose="02010600030101010101" pitchFamily="2" charset="-122"/>
              </a:rPr>
              <a:t>工序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6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67360" y="1772793"/>
          <a:ext cx="8278495" cy="4525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610"/>
                <a:gridCol w="527685"/>
                <a:gridCol w="208280"/>
                <a:gridCol w="208280"/>
                <a:gridCol w="2098675"/>
                <a:gridCol w="502920"/>
                <a:gridCol w="919480"/>
                <a:gridCol w="758190"/>
                <a:gridCol w="818515"/>
                <a:gridCol w="652780"/>
                <a:gridCol w="509270"/>
                <a:gridCol w="765810"/>
              </a:tblGrid>
              <a:tr h="54864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1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   间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容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进给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速度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2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2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0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1.加工件2：卡盘夹持毛坯外圆，工件伸长约50mm，找正夹紧，平端面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钢直尺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钻孔Φ24×42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Φ24麻花钻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O1001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粗车内轮廓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内孔车刀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粗车外轮廓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外圆尖刀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精车外轮廓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外圆尖刀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0.25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精车内轮廓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内孔车刀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0.15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内径量表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200" b="1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切断长度39.5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切断刀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65ef2a32-6d46-4408-b5c7-8f831f0afe8b}"/>
</p:tagLst>
</file>

<file path=ppt/tags/tag2.xml><?xml version="1.0" encoding="utf-8"?>
<p:tagLst xmlns:p="http://schemas.openxmlformats.org/presentationml/2006/main">
  <p:tag name="KSO_WM_UNIT_TABLE_BEAUTIFY" val="smartTable{9d4e5ef4-e9a9-4c3e-a28f-025f755224de}"/>
  <p:tag name="TABLE_ENDDRAG_ORIGIN_RECT" val="500*230"/>
  <p:tag name="TABLE_ENDDRAG_RECT" val="65*128*500*230"/>
</p:tagLst>
</file>

<file path=ppt/tags/tag3.xml><?xml version="1.0" encoding="utf-8"?>
<p:tagLst xmlns:p="http://schemas.openxmlformats.org/presentationml/2006/main">
  <p:tag name="KSO_WM_UNIT_TABLE_BEAUTIFY" val="smartTable{70c63ef6-9aac-4a89-804b-71b1bdc7f6d0}"/>
  <p:tag name="TABLE_ENDDRAG_ORIGIN_RECT" val="497*96"/>
  <p:tag name="TABLE_ENDDRAG_RECT" val="71*360*497*96"/>
</p:tagLst>
</file>

<file path=ppt/tags/tag4.xml><?xml version="1.0" encoding="utf-8"?>
<p:tagLst xmlns:p="http://schemas.openxmlformats.org/presentationml/2006/main">
  <p:tag name="KSO_WM_UNIT_TABLE_BEAUTIFY" val="smartTable{f1a8c3e2-a285-4398-a10b-7fe0b51e05a4}"/>
</p:tagLst>
</file>

<file path=ppt/tags/tag5.xml><?xml version="1.0" encoding="utf-8"?>
<p:tagLst xmlns:p="http://schemas.openxmlformats.org/presentationml/2006/main">
  <p:tag name="KSO_WM_UNIT_TABLE_BEAUTIFY" val="smartTable{ef93152a-946c-4d8a-ba9f-e2c25ebee8ae}"/>
</p:tagLst>
</file>

<file path=ppt/tags/tag6.xml><?xml version="1.0" encoding="utf-8"?>
<p:tagLst xmlns:p="http://schemas.openxmlformats.org/presentationml/2006/main">
  <p:tag name="KSO_WM_UNIT_TABLE_BEAUTIFY" val="smartTable{e4baffd1-79f9-4c00-8458-50c5df80df90}"/>
</p:tagLst>
</file>

<file path=ppt/tags/tag7.xml><?xml version="1.0" encoding="utf-8"?>
<p:tagLst xmlns:p="http://schemas.openxmlformats.org/presentationml/2006/main">
  <p:tag name="KSO_WM_UNIT_TABLE_BEAUTIFY" val="smartTable{c1d511fa-a540-419d-97f4-4ebd6e5ce69e}"/>
</p:tagLst>
</file>

<file path=ppt/tags/tag8.xml><?xml version="1.0" encoding="utf-8"?>
<p:tagLst xmlns:p="http://schemas.openxmlformats.org/presentationml/2006/main">
  <p:tag name="KSO_WM_UNIT_PLACING_PICTURE_USER_VIEWPORT" val="{&quot;height&quot;:3288,&quot;width&quot;:612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5459</Words>
  <Application>WPS 演示</Application>
  <PresentationFormat>全屏显示(4:3)</PresentationFormat>
  <Paragraphs>1371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Times New Roman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。。。。</cp:lastModifiedBy>
  <cp:revision>420</cp:revision>
  <dcterms:created xsi:type="dcterms:W3CDTF">2012-04-13T02:17:00Z</dcterms:created>
  <dcterms:modified xsi:type="dcterms:W3CDTF">2021-08-22T15:48:39Z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2F48C006FB664E1EA7785F7C76E3DBF0</vt:lpwstr>
  </property>
</Properties>
</file>