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handoutMasterIdLst>
    <p:handoutMasterId r:id="rId28"/>
  </p:handoutMasterIdLst>
  <p:sldIdLst>
    <p:sldId id="256" r:id="rId3"/>
    <p:sldId id="387" r:id="rId4"/>
    <p:sldId id="459" r:id="rId5"/>
    <p:sldId id="470" r:id="rId6"/>
    <p:sldId id="460" r:id="rId7"/>
    <p:sldId id="471" r:id="rId8"/>
    <p:sldId id="461" r:id="rId9"/>
    <p:sldId id="472" r:id="rId10"/>
    <p:sldId id="473" r:id="rId12"/>
    <p:sldId id="474" r:id="rId13"/>
    <p:sldId id="462" r:id="rId14"/>
    <p:sldId id="463" r:id="rId15"/>
    <p:sldId id="388" r:id="rId16"/>
    <p:sldId id="477" r:id="rId17"/>
    <p:sldId id="480" r:id="rId18"/>
    <p:sldId id="481" r:id="rId19"/>
    <p:sldId id="483" r:id="rId20"/>
    <p:sldId id="484" r:id="rId21"/>
    <p:sldId id="485" r:id="rId22"/>
    <p:sldId id="486" r:id="rId23"/>
    <p:sldId id="487" r:id="rId24"/>
    <p:sldId id="488" r:id="rId25"/>
    <p:sldId id="458" r:id="rId26"/>
    <p:sldId id="258" r:id="rId2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BFA"/>
    <a:srgbClr val="006600"/>
    <a:srgbClr val="9AEEF0"/>
    <a:srgbClr val="18C5CE"/>
    <a:srgbClr val="58E3E6"/>
    <a:srgbClr val="1FB79A"/>
    <a:srgbClr val="108086"/>
    <a:srgbClr val="6600CC"/>
    <a:srgbClr val="D604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6"/>
    <p:restoredTop sz="94619"/>
  </p:normalViewPr>
  <p:slideViewPr>
    <p:cSldViewPr showGuides="1">
      <p:cViewPr varScale="1">
        <p:scale>
          <a:sx n="84" d="100"/>
          <a:sy n="84" d="100"/>
        </p:scale>
        <p:origin x="-1146" y="-90"/>
      </p:cViewPr>
      <p:guideLst>
        <p:guide orient="horz" pos="2112"/>
        <p:guide pos="2998"/>
      </p:guideLst>
    </p:cSldViewPr>
  </p:slideViewPr>
  <p:outlineViewPr>
    <p:cViewPr>
      <p:scale>
        <a:sx n="33" d="100"/>
        <a:sy n="33" d="100"/>
      </p:scale>
      <p:origin x="0" y="150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lgn="l"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63"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0" hangingPunct="0">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ACB2747-9899-4B48-8926-E4252A06FB5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64"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lgn="l"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65"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lgn="l"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411"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0" hangingPunct="0">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0DB4A5A8-7F7E-42C4-971E-E2C792C11D1B}"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20" name="Rectangle 4"/>
          <p:cNvSpPr>
            <a:spLocks noGrp="1" noRot="1" noChangeAspec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17413"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414"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lgn="l"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415"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椭圆 10"/>
          <p:cNvSpPr/>
          <p:nvPr userDrawn="1"/>
        </p:nvSpPr>
        <p:spPr>
          <a:xfrm rot="360000">
            <a:off x="4051300" y="4156075"/>
            <a:ext cx="5581650" cy="1289050"/>
          </a:xfrm>
          <a:prstGeom prst="ellipse">
            <a:avLst/>
          </a:prstGeom>
          <a:gradFill flip="none" rotWithShape="1">
            <a:gsLst>
              <a:gs pos="0">
                <a:schemeClr val="tx1">
                  <a:lumMod val="50000"/>
                  <a:lumOff val="50000"/>
                </a:schemeClr>
              </a:gs>
              <a:gs pos="100000">
                <a:schemeClr val="bg1">
                  <a:lumMod val="6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5"/>
          <p:cNvSpPr/>
          <p:nvPr userDrawn="1"/>
        </p:nvSpPr>
        <p:spPr>
          <a:xfrm>
            <a:off x="-36512" y="0"/>
            <a:ext cx="9217025" cy="836613"/>
          </a:xfrm>
          <a:prstGeom prst="rect">
            <a:avLst/>
          </a:prstGeom>
          <a:gradFill>
            <a:gsLst>
              <a:gs pos="40000">
                <a:srgbClr val="108086">
                  <a:alpha val="50000"/>
                </a:srgbClr>
              </a:gs>
              <a:gs pos="0">
                <a:srgbClr val="108086">
                  <a:alpha val="80000"/>
                </a:srgbClr>
              </a:gs>
              <a:gs pos="100000">
                <a:srgbClr val="108086">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052" name="图片 6"/>
          <p:cNvPicPr>
            <a:picLocks noChangeAspect="1"/>
          </p:cNvPicPr>
          <p:nvPr userDrawn="1"/>
        </p:nvPicPr>
        <p:blipFill>
          <a:blip r:embed="rId2"/>
          <a:stretch>
            <a:fillRect/>
          </a:stretch>
        </p:blipFill>
        <p:spPr>
          <a:xfrm>
            <a:off x="3503613" y="6329363"/>
            <a:ext cx="2136775" cy="412750"/>
          </a:xfrm>
          <a:prstGeom prst="rect">
            <a:avLst/>
          </a:prstGeom>
          <a:noFill/>
          <a:ln w="9525">
            <a:noFill/>
          </a:ln>
        </p:spPr>
      </p:pic>
      <p:sp>
        <p:nvSpPr>
          <p:cNvPr id="5" name="矩形 1"/>
          <p:cNvSpPr/>
          <p:nvPr userDrawn="1"/>
        </p:nvSpPr>
        <p:spPr>
          <a:xfrm>
            <a:off x="-17462" y="5373688"/>
            <a:ext cx="9178925" cy="1484313"/>
          </a:xfrm>
          <a:custGeom>
            <a:avLst/>
            <a:gdLst>
              <a:gd name="connsiteX0" fmla="*/ 0 w 9180512"/>
              <a:gd name="connsiteY0" fmla="*/ 0 h 1052736"/>
              <a:gd name="connsiteX1" fmla="*/ 9180512 w 9180512"/>
              <a:gd name="connsiteY1" fmla="*/ 0 h 1052736"/>
              <a:gd name="connsiteX2" fmla="*/ 9180512 w 9180512"/>
              <a:gd name="connsiteY2" fmla="*/ 1052736 h 1052736"/>
              <a:gd name="connsiteX3" fmla="*/ 0 w 9180512"/>
              <a:gd name="connsiteY3" fmla="*/ 1052736 h 1052736"/>
              <a:gd name="connsiteX4" fmla="*/ 0 w 9180512"/>
              <a:gd name="connsiteY4" fmla="*/ 0 h 1052736"/>
              <a:gd name="connsiteX0-1" fmla="*/ 9331 w 9180512"/>
              <a:gd name="connsiteY0-2" fmla="*/ 233265 h 1052736"/>
              <a:gd name="connsiteX1-3" fmla="*/ 9180512 w 9180512"/>
              <a:gd name="connsiteY1-4" fmla="*/ 0 h 1052736"/>
              <a:gd name="connsiteX2-5" fmla="*/ 9180512 w 9180512"/>
              <a:gd name="connsiteY2-6" fmla="*/ 1052736 h 1052736"/>
              <a:gd name="connsiteX3-7" fmla="*/ 0 w 9180512"/>
              <a:gd name="connsiteY3-8" fmla="*/ 1052736 h 1052736"/>
              <a:gd name="connsiteX4-9" fmla="*/ 9331 w 9180512"/>
              <a:gd name="connsiteY4-10" fmla="*/ 233265 h 1052736"/>
              <a:gd name="connsiteX0-11" fmla="*/ 9331 w 9180512"/>
              <a:gd name="connsiteY0-12" fmla="*/ 233265 h 1052736"/>
              <a:gd name="connsiteX1-13" fmla="*/ 2238536 w 9180512"/>
              <a:gd name="connsiteY1-14" fmla="*/ 436916 h 1052736"/>
              <a:gd name="connsiteX2-15" fmla="*/ 9180512 w 9180512"/>
              <a:gd name="connsiteY2-16" fmla="*/ 0 h 1052736"/>
              <a:gd name="connsiteX3-17" fmla="*/ 9180512 w 9180512"/>
              <a:gd name="connsiteY3-18" fmla="*/ 1052736 h 1052736"/>
              <a:gd name="connsiteX4-19" fmla="*/ 0 w 9180512"/>
              <a:gd name="connsiteY4-20" fmla="*/ 1052736 h 1052736"/>
              <a:gd name="connsiteX5" fmla="*/ 9331 w 9180512"/>
              <a:gd name="connsiteY5" fmla="*/ 233265 h 1052736"/>
              <a:gd name="connsiteX0-21" fmla="*/ 1 w 9180512"/>
              <a:gd name="connsiteY0-22" fmla="*/ 233265 h 1052736"/>
              <a:gd name="connsiteX1-23" fmla="*/ 2238536 w 9180512"/>
              <a:gd name="connsiteY1-24" fmla="*/ 436916 h 1052736"/>
              <a:gd name="connsiteX2-25" fmla="*/ 9180512 w 9180512"/>
              <a:gd name="connsiteY2-26" fmla="*/ 0 h 1052736"/>
              <a:gd name="connsiteX3-27" fmla="*/ 9180512 w 9180512"/>
              <a:gd name="connsiteY3-28" fmla="*/ 1052736 h 1052736"/>
              <a:gd name="connsiteX4-29" fmla="*/ 0 w 9180512"/>
              <a:gd name="connsiteY4-30" fmla="*/ 1052736 h 1052736"/>
              <a:gd name="connsiteX5-31" fmla="*/ 1 w 9180512"/>
              <a:gd name="connsiteY5-32" fmla="*/ 233265 h 1052736"/>
              <a:gd name="connsiteX0-33" fmla="*/ 1 w 9180512"/>
              <a:gd name="connsiteY0-34" fmla="*/ 233265 h 1052736"/>
              <a:gd name="connsiteX1-35" fmla="*/ 2238536 w 9180512"/>
              <a:gd name="connsiteY1-36" fmla="*/ 436916 h 1052736"/>
              <a:gd name="connsiteX2-37" fmla="*/ 9180512 w 9180512"/>
              <a:gd name="connsiteY2-38" fmla="*/ 0 h 1052736"/>
              <a:gd name="connsiteX3-39" fmla="*/ 9180512 w 9180512"/>
              <a:gd name="connsiteY3-40" fmla="*/ 1052736 h 1052736"/>
              <a:gd name="connsiteX4-41" fmla="*/ 0 w 9180512"/>
              <a:gd name="connsiteY4-42" fmla="*/ 1052736 h 1052736"/>
              <a:gd name="connsiteX5-43" fmla="*/ 1 w 9180512"/>
              <a:gd name="connsiteY5-44" fmla="*/ 233265 h 1052736"/>
              <a:gd name="connsiteX0-45" fmla="*/ 1 w 9180512"/>
              <a:gd name="connsiteY0-46" fmla="*/ 233265 h 1052736"/>
              <a:gd name="connsiteX1-47" fmla="*/ 2294520 w 9180512"/>
              <a:gd name="connsiteY1-48" fmla="*/ 539552 h 1052736"/>
              <a:gd name="connsiteX2-49" fmla="*/ 9180512 w 9180512"/>
              <a:gd name="connsiteY2-50" fmla="*/ 0 h 1052736"/>
              <a:gd name="connsiteX3-51" fmla="*/ 9180512 w 9180512"/>
              <a:gd name="connsiteY3-52" fmla="*/ 1052736 h 1052736"/>
              <a:gd name="connsiteX4-53" fmla="*/ 0 w 9180512"/>
              <a:gd name="connsiteY4-54" fmla="*/ 1052736 h 1052736"/>
              <a:gd name="connsiteX5-55" fmla="*/ 1 w 9180512"/>
              <a:gd name="connsiteY5-56" fmla="*/ 233265 h 1052736"/>
              <a:gd name="connsiteX0-57" fmla="*/ 1 w 9180512"/>
              <a:gd name="connsiteY0-58" fmla="*/ 233265 h 1052736"/>
              <a:gd name="connsiteX1-59" fmla="*/ 2294520 w 9180512"/>
              <a:gd name="connsiteY1-60" fmla="*/ 539552 h 1052736"/>
              <a:gd name="connsiteX2-61" fmla="*/ 9180512 w 9180512"/>
              <a:gd name="connsiteY2-62" fmla="*/ 0 h 1052736"/>
              <a:gd name="connsiteX3-63" fmla="*/ 9180512 w 9180512"/>
              <a:gd name="connsiteY3-64" fmla="*/ 1052736 h 1052736"/>
              <a:gd name="connsiteX4-65" fmla="*/ 0 w 9180512"/>
              <a:gd name="connsiteY4-66" fmla="*/ 1052736 h 1052736"/>
              <a:gd name="connsiteX5-67" fmla="*/ 1 w 9180512"/>
              <a:gd name="connsiteY5-68" fmla="*/ 233265 h 1052736"/>
              <a:gd name="connsiteX0-69" fmla="*/ 1 w 9180512"/>
              <a:gd name="connsiteY0-70" fmla="*/ 233265 h 1052736"/>
              <a:gd name="connsiteX1-71" fmla="*/ 2294520 w 9180512"/>
              <a:gd name="connsiteY1-72" fmla="*/ 539552 h 1052736"/>
              <a:gd name="connsiteX2-73" fmla="*/ 9180512 w 9180512"/>
              <a:gd name="connsiteY2-74" fmla="*/ 0 h 1052736"/>
              <a:gd name="connsiteX3-75" fmla="*/ 9180512 w 9180512"/>
              <a:gd name="connsiteY3-76" fmla="*/ 1052736 h 1052736"/>
              <a:gd name="connsiteX4-77" fmla="*/ 0 w 9180512"/>
              <a:gd name="connsiteY4-78" fmla="*/ 1052736 h 1052736"/>
              <a:gd name="connsiteX5-79" fmla="*/ 1 w 9180512"/>
              <a:gd name="connsiteY5-80" fmla="*/ 233265 h 1052736"/>
              <a:gd name="connsiteX0-81" fmla="*/ 1 w 9180512"/>
              <a:gd name="connsiteY0-82" fmla="*/ 233265 h 1052736"/>
              <a:gd name="connsiteX1-83" fmla="*/ 2294520 w 9180512"/>
              <a:gd name="connsiteY1-84" fmla="*/ 539552 h 1052736"/>
              <a:gd name="connsiteX2-85" fmla="*/ 9180512 w 9180512"/>
              <a:gd name="connsiteY2-86" fmla="*/ 0 h 1052736"/>
              <a:gd name="connsiteX3-87" fmla="*/ 9180512 w 9180512"/>
              <a:gd name="connsiteY3-88" fmla="*/ 1052736 h 1052736"/>
              <a:gd name="connsiteX4-89" fmla="*/ 0 w 9180512"/>
              <a:gd name="connsiteY4-90" fmla="*/ 1052736 h 1052736"/>
              <a:gd name="connsiteX5-91" fmla="*/ 1 w 9180512"/>
              <a:gd name="connsiteY5-92" fmla="*/ 233265 h 1052736"/>
              <a:gd name="connsiteX0-93" fmla="*/ 1 w 9180512"/>
              <a:gd name="connsiteY0-94" fmla="*/ 233265 h 1052736"/>
              <a:gd name="connsiteX1-95" fmla="*/ 2593100 w 9180512"/>
              <a:gd name="connsiteY1-96" fmla="*/ 586205 h 1052736"/>
              <a:gd name="connsiteX2-97" fmla="*/ 9180512 w 9180512"/>
              <a:gd name="connsiteY2-98" fmla="*/ 0 h 1052736"/>
              <a:gd name="connsiteX3-99" fmla="*/ 9180512 w 9180512"/>
              <a:gd name="connsiteY3-100" fmla="*/ 1052736 h 1052736"/>
              <a:gd name="connsiteX4-101" fmla="*/ 0 w 9180512"/>
              <a:gd name="connsiteY4-102" fmla="*/ 1052736 h 1052736"/>
              <a:gd name="connsiteX5-103" fmla="*/ 1 w 9180512"/>
              <a:gd name="connsiteY5-104" fmla="*/ 233265 h 1052736"/>
              <a:gd name="connsiteX0-105" fmla="*/ 1 w 9180512"/>
              <a:gd name="connsiteY0-106" fmla="*/ 233265 h 1052736"/>
              <a:gd name="connsiteX1-107" fmla="*/ 2593100 w 9180512"/>
              <a:gd name="connsiteY1-108" fmla="*/ 586205 h 1052736"/>
              <a:gd name="connsiteX2-109" fmla="*/ 9180512 w 9180512"/>
              <a:gd name="connsiteY2-110" fmla="*/ 0 h 1052736"/>
              <a:gd name="connsiteX3-111" fmla="*/ 9180512 w 9180512"/>
              <a:gd name="connsiteY3-112" fmla="*/ 1052736 h 1052736"/>
              <a:gd name="connsiteX4-113" fmla="*/ 0 w 9180512"/>
              <a:gd name="connsiteY4-114" fmla="*/ 1052736 h 1052736"/>
              <a:gd name="connsiteX5-115" fmla="*/ 1 w 9180512"/>
              <a:gd name="connsiteY5-116" fmla="*/ 233265 h 1052736"/>
              <a:gd name="connsiteX0-117" fmla="*/ 1 w 9180512"/>
              <a:gd name="connsiteY0-118" fmla="*/ 279261 h 1098732"/>
              <a:gd name="connsiteX1-119" fmla="*/ 9180512 w 9180512"/>
              <a:gd name="connsiteY1-120" fmla="*/ 45996 h 1098732"/>
              <a:gd name="connsiteX2-121" fmla="*/ 9180512 w 9180512"/>
              <a:gd name="connsiteY2-122" fmla="*/ 1098732 h 1098732"/>
              <a:gd name="connsiteX3-123" fmla="*/ 0 w 9180512"/>
              <a:gd name="connsiteY3-124" fmla="*/ 1098732 h 1098732"/>
              <a:gd name="connsiteX4-125" fmla="*/ 1 w 9180512"/>
              <a:gd name="connsiteY4-126" fmla="*/ 279261 h 1098732"/>
              <a:gd name="connsiteX0-127" fmla="*/ 1 w 9180512"/>
              <a:gd name="connsiteY0-128" fmla="*/ 246403 h 1065874"/>
              <a:gd name="connsiteX1-129" fmla="*/ 9180512 w 9180512"/>
              <a:gd name="connsiteY1-130" fmla="*/ 13138 h 1065874"/>
              <a:gd name="connsiteX2-131" fmla="*/ 9180512 w 9180512"/>
              <a:gd name="connsiteY2-132" fmla="*/ 1065874 h 1065874"/>
              <a:gd name="connsiteX3-133" fmla="*/ 0 w 9180512"/>
              <a:gd name="connsiteY3-134" fmla="*/ 1065874 h 1065874"/>
              <a:gd name="connsiteX4-135" fmla="*/ 1 w 9180512"/>
              <a:gd name="connsiteY4-136" fmla="*/ 246403 h 1065874"/>
              <a:gd name="connsiteX0-137" fmla="*/ 1 w 9180512"/>
              <a:gd name="connsiteY0-138" fmla="*/ 233265 h 1052736"/>
              <a:gd name="connsiteX1-139" fmla="*/ 9180512 w 9180512"/>
              <a:gd name="connsiteY1-140" fmla="*/ 0 h 1052736"/>
              <a:gd name="connsiteX2-141" fmla="*/ 9180512 w 9180512"/>
              <a:gd name="connsiteY2-142" fmla="*/ 1052736 h 1052736"/>
              <a:gd name="connsiteX3-143" fmla="*/ 0 w 9180512"/>
              <a:gd name="connsiteY3-144" fmla="*/ 1052736 h 1052736"/>
              <a:gd name="connsiteX4-145" fmla="*/ 1 w 9180512"/>
              <a:gd name="connsiteY4-146" fmla="*/ 233265 h 1052736"/>
              <a:gd name="connsiteX0-147" fmla="*/ 1 w 9180512"/>
              <a:gd name="connsiteY0-148" fmla="*/ 233265 h 1052736"/>
              <a:gd name="connsiteX1-149" fmla="*/ 9180512 w 9180512"/>
              <a:gd name="connsiteY1-150" fmla="*/ 0 h 1052736"/>
              <a:gd name="connsiteX2-151" fmla="*/ 9180512 w 9180512"/>
              <a:gd name="connsiteY2-152" fmla="*/ 1052736 h 1052736"/>
              <a:gd name="connsiteX3-153" fmla="*/ 0 w 9180512"/>
              <a:gd name="connsiteY3-154" fmla="*/ 1052736 h 1052736"/>
              <a:gd name="connsiteX4-155" fmla="*/ 1 w 9180512"/>
              <a:gd name="connsiteY4-156" fmla="*/ 233265 h 1052736"/>
              <a:gd name="connsiteX0-157" fmla="*/ 1 w 9180512"/>
              <a:gd name="connsiteY0-158" fmla="*/ 233265 h 1052736"/>
              <a:gd name="connsiteX1-159" fmla="*/ 9180512 w 9180512"/>
              <a:gd name="connsiteY1-160" fmla="*/ 0 h 1052736"/>
              <a:gd name="connsiteX2-161" fmla="*/ 9180512 w 9180512"/>
              <a:gd name="connsiteY2-162" fmla="*/ 1052736 h 1052736"/>
              <a:gd name="connsiteX3-163" fmla="*/ 0 w 9180512"/>
              <a:gd name="connsiteY3-164" fmla="*/ 1052736 h 1052736"/>
              <a:gd name="connsiteX4-165" fmla="*/ 1 w 9180512"/>
              <a:gd name="connsiteY4-166" fmla="*/ 233265 h 10527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80512" h="1052736">
                <a:moveTo>
                  <a:pt x="1" y="233265"/>
                </a:moveTo>
                <a:cubicBezTo>
                  <a:pt x="3181604" y="850911"/>
                  <a:pt x="5868281" y="744400"/>
                  <a:pt x="9180512" y="0"/>
                </a:cubicBezTo>
                <a:lnTo>
                  <a:pt x="9180512" y="1052736"/>
                </a:lnTo>
                <a:lnTo>
                  <a:pt x="0" y="1052736"/>
                </a:lnTo>
                <a:cubicBezTo>
                  <a:pt x="0" y="779579"/>
                  <a:pt x="1" y="506422"/>
                  <a:pt x="1" y="233265"/>
                </a:cubicBezTo>
                <a:close/>
              </a:path>
            </a:pathLst>
          </a:custGeom>
          <a:gradFill>
            <a:gsLst>
              <a:gs pos="87000">
                <a:srgbClr val="148490"/>
              </a:gs>
              <a:gs pos="0">
                <a:srgbClr val="1FB79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矩形 2"/>
          <p:cNvSpPr/>
          <p:nvPr userDrawn="1"/>
        </p:nvSpPr>
        <p:spPr>
          <a:xfrm>
            <a:off x="-17462" y="5818188"/>
            <a:ext cx="9197975" cy="1039813"/>
          </a:xfrm>
          <a:custGeom>
            <a:avLst/>
            <a:gdLst>
              <a:gd name="connsiteX0" fmla="*/ 0 w 9198768"/>
              <a:gd name="connsiteY0" fmla="*/ 0 h 908720"/>
              <a:gd name="connsiteX1" fmla="*/ 9198768 w 9198768"/>
              <a:gd name="connsiteY1" fmla="*/ 0 h 908720"/>
              <a:gd name="connsiteX2" fmla="*/ 9198768 w 9198768"/>
              <a:gd name="connsiteY2" fmla="*/ 908720 h 908720"/>
              <a:gd name="connsiteX3" fmla="*/ 0 w 9198768"/>
              <a:gd name="connsiteY3" fmla="*/ 908720 h 908720"/>
              <a:gd name="connsiteX4" fmla="*/ 0 w 9198768"/>
              <a:gd name="connsiteY4" fmla="*/ 0 h 908720"/>
              <a:gd name="connsiteX0-1" fmla="*/ 0 w 9198768"/>
              <a:gd name="connsiteY0-2" fmla="*/ 0 h 908720"/>
              <a:gd name="connsiteX1-3" fmla="*/ 9189438 w 9198768"/>
              <a:gd name="connsiteY1-4" fmla="*/ 410547 h 908720"/>
              <a:gd name="connsiteX2-5" fmla="*/ 9198768 w 9198768"/>
              <a:gd name="connsiteY2-6" fmla="*/ 908720 h 908720"/>
              <a:gd name="connsiteX3-7" fmla="*/ 0 w 9198768"/>
              <a:gd name="connsiteY3-8" fmla="*/ 908720 h 908720"/>
              <a:gd name="connsiteX4-9" fmla="*/ 0 w 9198768"/>
              <a:gd name="connsiteY4-10" fmla="*/ 0 h 908720"/>
              <a:gd name="connsiteX0-11" fmla="*/ 0 w 9198768"/>
              <a:gd name="connsiteY0-12" fmla="*/ 0 h 908720"/>
              <a:gd name="connsiteX1-13" fmla="*/ 9189438 w 9198768"/>
              <a:gd name="connsiteY1-14" fmla="*/ 410547 h 908720"/>
              <a:gd name="connsiteX2-15" fmla="*/ 9198768 w 9198768"/>
              <a:gd name="connsiteY2-16" fmla="*/ 908720 h 908720"/>
              <a:gd name="connsiteX3-17" fmla="*/ 0 w 9198768"/>
              <a:gd name="connsiteY3-18" fmla="*/ 908720 h 908720"/>
              <a:gd name="connsiteX4-19" fmla="*/ 0 w 9198768"/>
              <a:gd name="connsiteY4-20" fmla="*/ 0 h 908720"/>
              <a:gd name="connsiteX0-21" fmla="*/ 0 w 9198768"/>
              <a:gd name="connsiteY0-22" fmla="*/ 0 h 908720"/>
              <a:gd name="connsiteX1-23" fmla="*/ 9189438 w 9198768"/>
              <a:gd name="connsiteY1-24" fmla="*/ 410547 h 908720"/>
              <a:gd name="connsiteX2-25" fmla="*/ 9198768 w 9198768"/>
              <a:gd name="connsiteY2-26" fmla="*/ 908720 h 908720"/>
              <a:gd name="connsiteX3-27" fmla="*/ 0 w 9198768"/>
              <a:gd name="connsiteY3-28" fmla="*/ 908720 h 908720"/>
              <a:gd name="connsiteX4-29" fmla="*/ 0 w 9198768"/>
              <a:gd name="connsiteY4-30" fmla="*/ 0 h 908720"/>
              <a:gd name="connsiteX0-31" fmla="*/ 0 w 9198768"/>
              <a:gd name="connsiteY0-32" fmla="*/ 0 h 908720"/>
              <a:gd name="connsiteX1-33" fmla="*/ 9189438 w 9198768"/>
              <a:gd name="connsiteY1-34" fmla="*/ 410547 h 908720"/>
              <a:gd name="connsiteX2-35" fmla="*/ 9198768 w 9198768"/>
              <a:gd name="connsiteY2-36" fmla="*/ 908720 h 908720"/>
              <a:gd name="connsiteX3-37" fmla="*/ 0 w 9198768"/>
              <a:gd name="connsiteY3-38" fmla="*/ 908720 h 908720"/>
              <a:gd name="connsiteX4-39" fmla="*/ 0 w 9198768"/>
              <a:gd name="connsiteY4-40" fmla="*/ 0 h 908720"/>
              <a:gd name="connsiteX0-41" fmla="*/ 0 w 9198768"/>
              <a:gd name="connsiteY0-42" fmla="*/ 0 h 1039349"/>
              <a:gd name="connsiteX1-43" fmla="*/ 9189438 w 9198768"/>
              <a:gd name="connsiteY1-44" fmla="*/ 541176 h 1039349"/>
              <a:gd name="connsiteX2-45" fmla="*/ 9198768 w 9198768"/>
              <a:gd name="connsiteY2-46" fmla="*/ 1039349 h 1039349"/>
              <a:gd name="connsiteX3-47" fmla="*/ 0 w 9198768"/>
              <a:gd name="connsiteY3-48" fmla="*/ 1039349 h 1039349"/>
              <a:gd name="connsiteX4-49" fmla="*/ 0 w 9198768"/>
              <a:gd name="connsiteY4-50" fmla="*/ 0 h 10393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98768" h="1039349">
                <a:moveTo>
                  <a:pt x="0" y="0"/>
                </a:moveTo>
                <a:cubicBezTo>
                  <a:pt x="3184444" y="845976"/>
                  <a:pt x="6135622" y="1076131"/>
                  <a:pt x="9189438" y="541176"/>
                </a:cubicBezTo>
                <a:lnTo>
                  <a:pt x="9198768" y="1039349"/>
                </a:lnTo>
                <a:lnTo>
                  <a:pt x="0" y="1039349"/>
                </a:lnTo>
                <a:lnTo>
                  <a:pt x="0" y="0"/>
                </a:lnTo>
                <a:close/>
              </a:path>
            </a:pathLst>
          </a:custGeom>
          <a:gradFill>
            <a:gsLst>
              <a:gs pos="0">
                <a:srgbClr val="18C5CE"/>
              </a:gs>
              <a:gs pos="100000">
                <a:srgbClr val="18C5CE"/>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055" name="图片 3"/>
          <p:cNvPicPr>
            <a:picLocks noChangeAspect="1"/>
          </p:cNvPicPr>
          <p:nvPr userDrawn="1"/>
        </p:nvPicPr>
        <p:blipFill>
          <a:blip r:embed="rId3"/>
          <a:stretch>
            <a:fillRect/>
          </a:stretch>
        </p:blipFill>
        <p:spPr>
          <a:xfrm>
            <a:off x="0" y="6381750"/>
            <a:ext cx="2236788" cy="431800"/>
          </a:xfrm>
          <a:prstGeom prst="rect">
            <a:avLst/>
          </a:prstGeom>
          <a:noFill/>
          <a:ln w="9525">
            <a:noFill/>
          </a:ln>
        </p:spPr>
      </p:pic>
      <p:pic>
        <p:nvPicPr>
          <p:cNvPr id="4" name="图片 3"/>
          <p:cNvPicPr>
            <a:picLocks noChangeAspect="1"/>
          </p:cNvPicPr>
          <p:nvPr userDrawn="1"/>
        </p:nvPicPr>
        <p:blipFill>
          <a:blip r:embed="rId4"/>
          <a:srcRect l="6413" t="7217" r="5477" b="6315"/>
          <a:stretch>
            <a:fillRect/>
          </a:stretch>
        </p:blipFill>
        <p:spPr>
          <a:xfrm>
            <a:off x="3676650" y="1621790"/>
            <a:ext cx="4787265" cy="411162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a:blip r:embed="rId2">
            <a:alphaModFix amt="9000"/>
          </a:blip>
          <a:stretch>
            <a:fillRect/>
          </a:stretch>
        </a:blipFill>
        <a:effectLst/>
      </p:bgPr>
    </p:bg>
    <p:spTree>
      <p:nvGrpSpPr>
        <p:cNvPr id="1" name=""/>
        <p:cNvGrpSpPr/>
        <p:nvPr/>
      </p:nvGrpSpPr>
      <p:grpSpPr>
        <a:xfrm>
          <a:off x="0" y="0"/>
          <a:ext cx="0" cy="0"/>
          <a:chOff x="0" y="0"/>
          <a:chExt cx="0" cy="0"/>
        </a:xfrm>
      </p:grpSpPr>
      <p:sp>
        <p:nvSpPr>
          <p:cNvPr id="3" name="矩形 10"/>
          <p:cNvSpPr/>
          <p:nvPr userDrawn="1"/>
        </p:nvSpPr>
        <p:spPr>
          <a:xfrm>
            <a:off x="-36512" y="0"/>
            <a:ext cx="9217025" cy="836613"/>
          </a:xfrm>
          <a:prstGeom prst="rect">
            <a:avLst/>
          </a:prstGeom>
          <a:gradFill>
            <a:gsLst>
              <a:gs pos="40000">
                <a:srgbClr val="108086">
                  <a:alpha val="50000"/>
                </a:srgbClr>
              </a:gs>
              <a:gs pos="0">
                <a:srgbClr val="108086">
                  <a:alpha val="80000"/>
                </a:srgbClr>
              </a:gs>
              <a:gs pos="100000">
                <a:srgbClr val="108086">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1"/>
          <p:cNvSpPr/>
          <p:nvPr userDrawn="1"/>
        </p:nvSpPr>
        <p:spPr>
          <a:xfrm>
            <a:off x="-17462" y="5373688"/>
            <a:ext cx="9178925" cy="1484313"/>
          </a:xfrm>
          <a:custGeom>
            <a:avLst/>
            <a:gdLst>
              <a:gd name="connsiteX0" fmla="*/ 0 w 9180512"/>
              <a:gd name="connsiteY0" fmla="*/ 0 h 1052736"/>
              <a:gd name="connsiteX1" fmla="*/ 9180512 w 9180512"/>
              <a:gd name="connsiteY1" fmla="*/ 0 h 1052736"/>
              <a:gd name="connsiteX2" fmla="*/ 9180512 w 9180512"/>
              <a:gd name="connsiteY2" fmla="*/ 1052736 h 1052736"/>
              <a:gd name="connsiteX3" fmla="*/ 0 w 9180512"/>
              <a:gd name="connsiteY3" fmla="*/ 1052736 h 1052736"/>
              <a:gd name="connsiteX4" fmla="*/ 0 w 9180512"/>
              <a:gd name="connsiteY4" fmla="*/ 0 h 1052736"/>
              <a:gd name="connsiteX0-1" fmla="*/ 9331 w 9180512"/>
              <a:gd name="connsiteY0-2" fmla="*/ 233265 h 1052736"/>
              <a:gd name="connsiteX1-3" fmla="*/ 9180512 w 9180512"/>
              <a:gd name="connsiteY1-4" fmla="*/ 0 h 1052736"/>
              <a:gd name="connsiteX2-5" fmla="*/ 9180512 w 9180512"/>
              <a:gd name="connsiteY2-6" fmla="*/ 1052736 h 1052736"/>
              <a:gd name="connsiteX3-7" fmla="*/ 0 w 9180512"/>
              <a:gd name="connsiteY3-8" fmla="*/ 1052736 h 1052736"/>
              <a:gd name="connsiteX4-9" fmla="*/ 9331 w 9180512"/>
              <a:gd name="connsiteY4-10" fmla="*/ 233265 h 1052736"/>
              <a:gd name="connsiteX0-11" fmla="*/ 9331 w 9180512"/>
              <a:gd name="connsiteY0-12" fmla="*/ 233265 h 1052736"/>
              <a:gd name="connsiteX1-13" fmla="*/ 2238536 w 9180512"/>
              <a:gd name="connsiteY1-14" fmla="*/ 436916 h 1052736"/>
              <a:gd name="connsiteX2-15" fmla="*/ 9180512 w 9180512"/>
              <a:gd name="connsiteY2-16" fmla="*/ 0 h 1052736"/>
              <a:gd name="connsiteX3-17" fmla="*/ 9180512 w 9180512"/>
              <a:gd name="connsiteY3-18" fmla="*/ 1052736 h 1052736"/>
              <a:gd name="connsiteX4-19" fmla="*/ 0 w 9180512"/>
              <a:gd name="connsiteY4-20" fmla="*/ 1052736 h 1052736"/>
              <a:gd name="connsiteX5" fmla="*/ 9331 w 9180512"/>
              <a:gd name="connsiteY5" fmla="*/ 233265 h 1052736"/>
              <a:gd name="connsiteX0-21" fmla="*/ 1 w 9180512"/>
              <a:gd name="connsiteY0-22" fmla="*/ 233265 h 1052736"/>
              <a:gd name="connsiteX1-23" fmla="*/ 2238536 w 9180512"/>
              <a:gd name="connsiteY1-24" fmla="*/ 436916 h 1052736"/>
              <a:gd name="connsiteX2-25" fmla="*/ 9180512 w 9180512"/>
              <a:gd name="connsiteY2-26" fmla="*/ 0 h 1052736"/>
              <a:gd name="connsiteX3-27" fmla="*/ 9180512 w 9180512"/>
              <a:gd name="connsiteY3-28" fmla="*/ 1052736 h 1052736"/>
              <a:gd name="connsiteX4-29" fmla="*/ 0 w 9180512"/>
              <a:gd name="connsiteY4-30" fmla="*/ 1052736 h 1052736"/>
              <a:gd name="connsiteX5-31" fmla="*/ 1 w 9180512"/>
              <a:gd name="connsiteY5-32" fmla="*/ 233265 h 1052736"/>
              <a:gd name="connsiteX0-33" fmla="*/ 1 w 9180512"/>
              <a:gd name="connsiteY0-34" fmla="*/ 233265 h 1052736"/>
              <a:gd name="connsiteX1-35" fmla="*/ 2238536 w 9180512"/>
              <a:gd name="connsiteY1-36" fmla="*/ 436916 h 1052736"/>
              <a:gd name="connsiteX2-37" fmla="*/ 9180512 w 9180512"/>
              <a:gd name="connsiteY2-38" fmla="*/ 0 h 1052736"/>
              <a:gd name="connsiteX3-39" fmla="*/ 9180512 w 9180512"/>
              <a:gd name="connsiteY3-40" fmla="*/ 1052736 h 1052736"/>
              <a:gd name="connsiteX4-41" fmla="*/ 0 w 9180512"/>
              <a:gd name="connsiteY4-42" fmla="*/ 1052736 h 1052736"/>
              <a:gd name="connsiteX5-43" fmla="*/ 1 w 9180512"/>
              <a:gd name="connsiteY5-44" fmla="*/ 233265 h 1052736"/>
              <a:gd name="connsiteX0-45" fmla="*/ 1 w 9180512"/>
              <a:gd name="connsiteY0-46" fmla="*/ 233265 h 1052736"/>
              <a:gd name="connsiteX1-47" fmla="*/ 2294520 w 9180512"/>
              <a:gd name="connsiteY1-48" fmla="*/ 539552 h 1052736"/>
              <a:gd name="connsiteX2-49" fmla="*/ 9180512 w 9180512"/>
              <a:gd name="connsiteY2-50" fmla="*/ 0 h 1052736"/>
              <a:gd name="connsiteX3-51" fmla="*/ 9180512 w 9180512"/>
              <a:gd name="connsiteY3-52" fmla="*/ 1052736 h 1052736"/>
              <a:gd name="connsiteX4-53" fmla="*/ 0 w 9180512"/>
              <a:gd name="connsiteY4-54" fmla="*/ 1052736 h 1052736"/>
              <a:gd name="connsiteX5-55" fmla="*/ 1 w 9180512"/>
              <a:gd name="connsiteY5-56" fmla="*/ 233265 h 1052736"/>
              <a:gd name="connsiteX0-57" fmla="*/ 1 w 9180512"/>
              <a:gd name="connsiteY0-58" fmla="*/ 233265 h 1052736"/>
              <a:gd name="connsiteX1-59" fmla="*/ 2294520 w 9180512"/>
              <a:gd name="connsiteY1-60" fmla="*/ 539552 h 1052736"/>
              <a:gd name="connsiteX2-61" fmla="*/ 9180512 w 9180512"/>
              <a:gd name="connsiteY2-62" fmla="*/ 0 h 1052736"/>
              <a:gd name="connsiteX3-63" fmla="*/ 9180512 w 9180512"/>
              <a:gd name="connsiteY3-64" fmla="*/ 1052736 h 1052736"/>
              <a:gd name="connsiteX4-65" fmla="*/ 0 w 9180512"/>
              <a:gd name="connsiteY4-66" fmla="*/ 1052736 h 1052736"/>
              <a:gd name="connsiteX5-67" fmla="*/ 1 w 9180512"/>
              <a:gd name="connsiteY5-68" fmla="*/ 233265 h 1052736"/>
              <a:gd name="connsiteX0-69" fmla="*/ 1 w 9180512"/>
              <a:gd name="connsiteY0-70" fmla="*/ 233265 h 1052736"/>
              <a:gd name="connsiteX1-71" fmla="*/ 2294520 w 9180512"/>
              <a:gd name="connsiteY1-72" fmla="*/ 539552 h 1052736"/>
              <a:gd name="connsiteX2-73" fmla="*/ 9180512 w 9180512"/>
              <a:gd name="connsiteY2-74" fmla="*/ 0 h 1052736"/>
              <a:gd name="connsiteX3-75" fmla="*/ 9180512 w 9180512"/>
              <a:gd name="connsiteY3-76" fmla="*/ 1052736 h 1052736"/>
              <a:gd name="connsiteX4-77" fmla="*/ 0 w 9180512"/>
              <a:gd name="connsiteY4-78" fmla="*/ 1052736 h 1052736"/>
              <a:gd name="connsiteX5-79" fmla="*/ 1 w 9180512"/>
              <a:gd name="connsiteY5-80" fmla="*/ 233265 h 1052736"/>
              <a:gd name="connsiteX0-81" fmla="*/ 1 w 9180512"/>
              <a:gd name="connsiteY0-82" fmla="*/ 233265 h 1052736"/>
              <a:gd name="connsiteX1-83" fmla="*/ 2294520 w 9180512"/>
              <a:gd name="connsiteY1-84" fmla="*/ 539552 h 1052736"/>
              <a:gd name="connsiteX2-85" fmla="*/ 9180512 w 9180512"/>
              <a:gd name="connsiteY2-86" fmla="*/ 0 h 1052736"/>
              <a:gd name="connsiteX3-87" fmla="*/ 9180512 w 9180512"/>
              <a:gd name="connsiteY3-88" fmla="*/ 1052736 h 1052736"/>
              <a:gd name="connsiteX4-89" fmla="*/ 0 w 9180512"/>
              <a:gd name="connsiteY4-90" fmla="*/ 1052736 h 1052736"/>
              <a:gd name="connsiteX5-91" fmla="*/ 1 w 9180512"/>
              <a:gd name="connsiteY5-92" fmla="*/ 233265 h 1052736"/>
              <a:gd name="connsiteX0-93" fmla="*/ 1 w 9180512"/>
              <a:gd name="connsiteY0-94" fmla="*/ 233265 h 1052736"/>
              <a:gd name="connsiteX1-95" fmla="*/ 2593100 w 9180512"/>
              <a:gd name="connsiteY1-96" fmla="*/ 586205 h 1052736"/>
              <a:gd name="connsiteX2-97" fmla="*/ 9180512 w 9180512"/>
              <a:gd name="connsiteY2-98" fmla="*/ 0 h 1052736"/>
              <a:gd name="connsiteX3-99" fmla="*/ 9180512 w 9180512"/>
              <a:gd name="connsiteY3-100" fmla="*/ 1052736 h 1052736"/>
              <a:gd name="connsiteX4-101" fmla="*/ 0 w 9180512"/>
              <a:gd name="connsiteY4-102" fmla="*/ 1052736 h 1052736"/>
              <a:gd name="connsiteX5-103" fmla="*/ 1 w 9180512"/>
              <a:gd name="connsiteY5-104" fmla="*/ 233265 h 1052736"/>
              <a:gd name="connsiteX0-105" fmla="*/ 1 w 9180512"/>
              <a:gd name="connsiteY0-106" fmla="*/ 233265 h 1052736"/>
              <a:gd name="connsiteX1-107" fmla="*/ 2593100 w 9180512"/>
              <a:gd name="connsiteY1-108" fmla="*/ 586205 h 1052736"/>
              <a:gd name="connsiteX2-109" fmla="*/ 9180512 w 9180512"/>
              <a:gd name="connsiteY2-110" fmla="*/ 0 h 1052736"/>
              <a:gd name="connsiteX3-111" fmla="*/ 9180512 w 9180512"/>
              <a:gd name="connsiteY3-112" fmla="*/ 1052736 h 1052736"/>
              <a:gd name="connsiteX4-113" fmla="*/ 0 w 9180512"/>
              <a:gd name="connsiteY4-114" fmla="*/ 1052736 h 1052736"/>
              <a:gd name="connsiteX5-115" fmla="*/ 1 w 9180512"/>
              <a:gd name="connsiteY5-116" fmla="*/ 233265 h 1052736"/>
              <a:gd name="connsiteX0-117" fmla="*/ 1 w 9180512"/>
              <a:gd name="connsiteY0-118" fmla="*/ 279261 h 1098732"/>
              <a:gd name="connsiteX1-119" fmla="*/ 9180512 w 9180512"/>
              <a:gd name="connsiteY1-120" fmla="*/ 45996 h 1098732"/>
              <a:gd name="connsiteX2-121" fmla="*/ 9180512 w 9180512"/>
              <a:gd name="connsiteY2-122" fmla="*/ 1098732 h 1098732"/>
              <a:gd name="connsiteX3-123" fmla="*/ 0 w 9180512"/>
              <a:gd name="connsiteY3-124" fmla="*/ 1098732 h 1098732"/>
              <a:gd name="connsiteX4-125" fmla="*/ 1 w 9180512"/>
              <a:gd name="connsiteY4-126" fmla="*/ 279261 h 1098732"/>
              <a:gd name="connsiteX0-127" fmla="*/ 1 w 9180512"/>
              <a:gd name="connsiteY0-128" fmla="*/ 246403 h 1065874"/>
              <a:gd name="connsiteX1-129" fmla="*/ 9180512 w 9180512"/>
              <a:gd name="connsiteY1-130" fmla="*/ 13138 h 1065874"/>
              <a:gd name="connsiteX2-131" fmla="*/ 9180512 w 9180512"/>
              <a:gd name="connsiteY2-132" fmla="*/ 1065874 h 1065874"/>
              <a:gd name="connsiteX3-133" fmla="*/ 0 w 9180512"/>
              <a:gd name="connsiteY3-134" fmla="*/ 1065874 h 1065874"/>
              <a:gd name="connsiteX4-135" fmla="*/ 1 w 9180512"/>
              <a:gd name="connsiteY4-136" fmla="*/ 246403 h 1065874"/>
              <a:gd name="connsiteX0-137" fmla="*/ 1 w 9180512"/>
              <a:gd name="connsiteY0-138" fmla="*/ 233265 h 1052736"/>
              <a:gd name="connsiteX1-139" fmla="*/ 9180512 w 9180512"/>
              <a:gd name="connsiteY1-140" fmla="*/ 0 h 1052736"/>
              <a:gd name="connsiteX2-141" fmla="*/ 9180512 w 9180512"/>
              <a:gd name="connsiteY2-142" fmla="*/ 1052736 h 1052736"/>
              <a:gd name="connsiteX3-143" fmla="*/ 0 w 9180512"/>
              <a:gd name="connsiteY3-144" fmla="*/ 1052736 h 1052736"/>
              <a:gd name="connsiteX4-145" fmla="*/ 1 w 9180512"/>
              <a:gd name="connsiteY4-146" fmla="*/ 233265 h 1052736"/>
              <a:gd name="connsiteX0-147" fmla="*/ 1 w 9180512"/>
              <a:gd name="connsiteY0-148" fmla="*/ 233265 h 1052736"/>
              <a:gd name="connsiteX1-149" fmla="*/ 9180512 w 9180512"/>
              <a:gd name="connsiteY1-150" fmla="*/ 0 h 1052736"/>
              <a:gd name="connsiteX2-151" fmla="*/ 9180512 w 9180512"/>
              <a:gd name="connsiteY2-152" fmla="*/ 1052736 h 1052736"/>
              <a:gd name="connsiteX3-153" fmla="*/ 0 w 9180512"/>
              <a:gd name="connsiteY3-154" fmla="*/ 1052736 h 1052736"/>
              <a:gd name="connsiteX4-155" fmla="*/ 1 w 9180512"/>
              <a:gd name="connsiteY4-156" fmla="*/ 233265 h 1052736"/>
              <a:gd name="connsiteX0-157" fmla="*/ 1 w 9180512"/>
              <a:gd name="connsiteY0-158" fmla="*/ 233265 h 1052736"/>
              <a:gd name="connsiteX1-159" fmla="*/ 9180512 w 9180512"/>
              <a:gd name="connsiteY1-160" fmla="*/ 0 h 1052736"/>
              <a:gd name="connsiteX2-161" fmla="*/ 9180512 w 9180512"/>
              <a:gd name="connsiteY2-162" fmla="*/ 1052736 h 1052736"/>
              <a:gd name="connsiteX3-163" fmla="*/ 0 w 9180512"/>
              <a:gd name="connsiteY3-164" fmla="*/ 1052736 h 1052736"/>
              <a:gd name="connsiteX4-165" fmla="*/ 1 w 9180512"/>
              <a:gd name="connsiteY4-166" fmla="*/ 233265 h 10527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80512" h="1052736">
                <a:moveTo>
                  <a:pt x="1" y="233265"/>
                </a:moveTo>
                <a:cubicBezTo>
                  <a:pt x="3181604" y="850911"/>
                  <a:pt x="5868281" y="744400"/>
                  <a:pt x="9180512" y="0"/>
                </a:cubicBezTo>
                <a:lnTo>
                  <a:pt x="9180512" y="1052736"/>
                </a:lnTo>
                <a:lnTo>
                  <a:pt x="0" y="1052736"/>
                </a:lnTo>
                <a:cubicBezTo>
                  <a:pt x="0" y="779579"/>
                  <a:pt x="1" y="506422"/>
                  <a:pt x="1" y="233265"/>
                </a:cubicBezTo>
                <a:close/>
              </a:path>
            </a:pathLst>
          </a:custGeom>
          <a:gradFill>
            <a:gsLst>
              <a:gs pos="87000">
                <a:srgbClr val="148490"/>
              </a:gs>
              <a:gs pos="0">
                <a:srgbClr val="1FB79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2"/>
          <p:cNvSpPr/>
          <p:nvPr userDrawn="1"/>
        </p:nvSpPr>
        <p:spPr>
          <a:xfrm>
            <a:off x="-17462" y="5818188"/>
            <a:ext cx="9197975" cy="1039813"/>
          </a:xfrm>
          <a:custGeom>
            <a:avLst/>
            <a:gdLst>
              <a:gd name="connsiteX0" fmla="*/ 0 w 9198768"/>
              <a:gd name="connsiteY0" fmla="*/ 0 h 908720"/>
              <a:gd name="connsiteX1" fmla="*/ 9198768 w 9198768"/>
              <a:gd name="connsiteY1" fmla="*/ 0 h 908720"/>
              <a:gd name="connsiteX2" fmla="*/ 9198768 w 9198768"/>
              <a:gd name="connsiteY2" fmla="*/ 908720 h 908720"/>
              <a:gd name="connsiteX3" fmla="*/ 0 w 9198768"/>
              <a:gd name="connsiteY3" fmla="*/ 908720 h 908720"/>
              <a:gd name="connsiteX4" fmla="*/ 0 w 9198768"/>
              <a:gd name="connsiteY4" fmla="*/ 0 h 908720"/>
              <a:gd name="connsiteX0-1" fmla="*/ 0 w 9198768"/>
              <a:gd name="connsiteY0-2" fmla="*/ 0 h 908720"/>
              <a:gd name="connsiteX1-3" fmla="*/ 9189438 w 9198768"/>
              <a:gd name="connsiteY1-4" fmla="*/ 410547 h 908720"/>
              <a:gd name="connsiteX2-5" fmla="*/ 9198768 w 9198768"/>
              <a:gd name="connsiteY2-6" fmla="*/ 908720 h 908720"/>
              <a:gd name="connsiteX3-7" fmla="*/ 0 w 9198768"/>
              <a:gd name="connsiteY3-8" fmla="*/ 908720 h 908720"/>
              <a:gd name="connsiteX4-9" fmla="*/ 0 w 9198768"/>
              <a:gd name="connsiteY4-10" fmla="*/ 0 h 908720"/>
              <a:gd name="connsiteX0-11" fmla="*/ 0 w 9198768"/>
              <a:gd name="connsiteY0-12" fmla="*/ 0 h 908720"/>
              <a:gd name="connsiteX1-13" fmla="*/ 9189438 w 9198768"/>
              <a:gd name="connsiteY1-14" fmla="*/ 410547 h 908720"/>
              <a:gd name="connsiteX2-15" fmla="*/ 9198768 w 9198768"/>
              <a:gd name="connsiteY2-16" fmla="*/ 908720 h 908720"/>
              <a:gd name="connsiteX3-17" fmla="*/ 0 w 9198768"/>
              <a:gd name="connsiteY3-18" fmla="*/ 908720 h 908720"/>
              <a:gd name="connsiteX4-19" fmla="*/ 0 w 9198768"/>
              <a:gd name="connsiteY4-20" fmla="*/ 0 h 908720"/>
              <a:gd name="connsiteX0-21" fmla="*/ 0 w 9198768"/>
              <a:gd name="connsiteY0-22" fmla="*/ 0 h 908720"/>
              <a:gd name="connsiteX1-23" fmla="*/ 9189438 w 9198768"/>
              <a:gd name="connsiteY1-24" fmla="*/ 410547 h 908720"/>
              <a:gd name="connsiteX2-25" fmla="*/ 9198768 w 9198768"/>
              <a:gd name="connsiteY2-26" fmla="*/ 908720 h 908720"/>
              <a:gd name="connsiteX3-27" fmla="*/ 0 w 9198768"/>
              <a:gd name="connsiteY3-28" fmla="*/ 908720 h 908720"/>
              <a:gd name="connsiteX4-29" fmla="*/ 0 w 9198768"/>
              <a:gd name="connsiteY4-30" fmla="*/ 0 h 908720"/>
              <a:gd name="connsiteX0-31" fmla="*/ 0 w 9198768"/>
              <a:gd name="connsiteY0-32" fmla="*/ 0 h 908720"/>
              <a:gd name="connsiteX1-33" fmla="*/ 9189438 w 9198768"/>
              <a:gd name="connsiteY1-34" fmla="*/ 410547 h 908720"/>
              <a:gd name="connsiteX2-35" fmla="*/ 9198768 w 9198768"/>
              <a:gd name="connsiteY2-36" fmla="*/ 908720 h 908720"/>
              <a:gd name="connsiteX3-37" fmla="*/ 0 w 9198768"/>
              <a:gd name="connsiteY3-38" fmla="*/ 908720 h 908720"/>
              <a:gd name="connsiteX4-39" fmla="*/ 0 w 9198768"/>
              <a:gd name="connsiteY4-40" fmla="*/ 0 h 908720"/>
              <a:gd name="connsiteX0-41" fmla="*/ 0 w 9198768"/>
              <a:gd name="connsiteY0-42" fmla="*/ 0 h 1039349"/>
              <a:gd name="connsiteX1-43" fmla="*/ 9189438 w 9198768"/>
              <a:gd name="connsiteY1-44" fmla="*/ 541176 h 1039349"/>
              <a:gd name="connsiteX2-45" fmla="*/ 9198768 w 9198768"/>
              <a:gd name="connsiteY2-46" fmla="*/ 1039349 h 1039349"/>
              <a:gd name="connsiteX3-47" fmla="*/ 0 w 9198768"/>
              <a:gd name="connsiteY3-48" fmla="*/ 1039349 h 1039349"/>
              <a:gd name="connsiteX4-49" fmla="*/ 0 w 9198768"/>
              <a:gd name="connsiteY4-50" fmla="*/ 0 h 10393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98768" h="1039349">
                <a:moveTo>
                  <a:pt x="0" y="0"/>
                </a:moveTo>
                <a:cubicBezTo>
                  <a:pt x="3184444" y="845976"/>
                  <a:pt x="6135622" y="1076131"/>
                  <a:pt x="9189438" y="541176"/>
                </a:cubicBezTo>
                <a:lnTo>
                  <a:pt x="9198768" y="1039349"/>
                </a:lnTo>
                <a:lnTo>
                  <a:pt x="0" y="1039349"/>
                </a:lnTo>
                <a:lnTo>
                  <a:pt x="0" y="0"/>
                </a:lnTo>
                <a:close/>
              </a:path>
            </a:pathLst>
          </a:custGeom>
          <a:gradFill>
            <a:gsLst>
              <a:gs pos="0">
                <a:srgbClr val="18C5CE"/>
              </a:gs>
              <a:gs pos="100000">
                <a:srgbClr val="18C5CE"/>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078" name="图片 13"/>
          <p:cNvPicPr>
            <a:picLocks noChangeAspect="1"/>
          </p:cNvPicPr>
          <p:nvPr userDrawn="1"/>
        </p:nvPicPr>
        <p:blipFill>
          <a:blip r:embed="rId3"/>
          <a:stretch>
            <a:fillRect/>
          </a:stretch>
        </p:blipFill>
        <p:spPr>
          <a:xfrm>
            <a:off x="0" y="6381750"/>
            <a:ext cx="2236788" cy="431800"/>
          </a:xfrm>
          <a:prstGeom prst="rect">
            <a:avLst/>
          </a:prstGeom>
          <a:noFill/>
          <a:ln w="9525">
            <a:noFill/>
          </a:ln>
        </p:spPr>
      </p:pic>
      <p:cxnSp>
        <p:nvCxnSpPr>
          <p:cNvPr id="7" name="直接连接符 2"/>
          <p:cNvCxnSpPr/>
          <p:nvPr userDrawn="1"/>
        </p:nvCxnSpPr>
        <p:spPr>
          <a:xfrm>
            <a:off x="-17462" y="836613"/>
            <a:ext cx="9161463" cy="0"/>
          </a:xfrm>
          <a:prstGeom prst="line">
            <a:avLst/>
          </a:prstGeom>
          <a:ln w="25400">
            <a:solidFill>
              <a:srgbClr val="18C5CE"/>
            </a:solidFill>
          </a:ln>
        </p:spPr>
        <p:style>
          <a:lnRef idx="1">
            <a:schemeClr val="accent1"/>
          </a:lnRef>
          <a:fillRef idx="0">
            <a:schemeClr val="accent1"/>
          </a:fillRef>
          <a:effectRef idx="0">
            <a:schemeClr val="accent1"/>
          </a:effectRef>
          <a:fontRef idx="minor">
            <a:schemeClr val="tx1"/>
          </a:fontRef>
        </p:style>
      </p:cxnSp>
      <p:grpSp>
        <p:nvGrpSpPr>
          <p:cNvPr id="3080" name="组合 21"/>
          <p:cNvGrpSpPr/>
          <p:nvPr userDrawn="1"/>
        </p:nvGrpSpPr>
        <p:grpSpPr>
          <a:xfrm>
            <a:off x="387350" y="549275"/>
            <a:ext cx="304800" cy="215900"/>
            <a:chOff x="395536" y="548704"/>
            <a:chExt cx="304407" cy="216000"/>
          </a:xfrm>
        </p:grpSpPr>
        <p:sp>
          <p:nvSpPr>
            <p:cNvPr id="9" name="燕尾形 20"/>
            <p:cNvSpPr/>
            <p:nvPr/>
          </p:nvSpPr>
          <p:spPr>
            <a:xfrm>
              <a:off x="395536"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 name="燕尾形 22"/>
            <p:cNvSpPr/>
            <p:nvPr/>
          </p:nvSpPr>
          <p:spPr>
            <a:xfrm>
              <a:off x="519201"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3083" name="组合 24"/>
          <p:cNvGrpSpPr/>
          <p:nvPr userDrawn="1"/>
        </p:nvGrpSpPr>
        <p:grpSpPr>
          <a:xfrm flipH="1">
            <a:off x="8451850" y="549275"/>
            <a:ext cx="304800" cy="215900"/>
            <a:chOff x="395536" y="548704"/>
            <a:chExt cx="304407" cy="216000"/>
          </a:xfrm>
        </p:grpSpPr>
        <p:sp>
          <p:nvSpPr>
            <p:cNvPr id="12" name="燕尾形 25"/>
            <p:cNvSpPr/>
            <p:nvPr/>
          </p:nvSpPr>
          <p:spPr>
            <a:xfrm>
              <a:off x="395536"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3" name="燕尾形 26"/>
            <p:cNvSpPr/>
            <p:nvPr/>
          </p:nvSpPr>
          <p:spPr>
            <a:xfrm>
              <a:off x="519201"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矩形 10"/>
          <p:cNvSpPr/>
          <p:nvPr/>
        </p:nvSpPr>
        <p:spPr>
          <a:xfrm>
            <a:off x="-36512" y="0"/>
            <a:ext cx="9217025" cy="836613"/>
          </a:xfrm>
          <a:prstGeom prst="rect">
            <a:avLst/>
          </a:prstGeom>
          <a:gradFill>
            <a:gsLst>
              <a:gs pos="40000">
                <a:srgbClr val="108086">
                  <a:alpha val="50000"/>
                </a:srgbClr>
              </a:gs>
              <a:gs pos="0">
                <a:srgbClr val="108086">
                  <a:alpha val="80000"/>
                </a:srgbClr>
              </a:gs>
              <a:gs pos="100000">
                <a:srgbClr val="108086">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3" name="直接连接符 2"/>
          <p:cNvCxnSpPr/>
          <p:nvPr/>
        </p:nvCxnSpPr>
        <p:spPr>
          <a:xfrm>
            <a:off x="-17462" y="836613"/>
            <a:ext cx="9161463" cy="0"/>
          </a:xfrm>
          <a:prstGeom prst="line">
            <a:avLst/>
          </a:prstGeom>
          <a:ln w="25400">
            <a:solidFill>
              <a:srgbClr val="18C5CE"/>
            </a:solidFill>
          </a:ln>
        </p:spPr>
        <p:style>
          <a:lnRef idx="1">
            <a:schemeClr val="accent1"/>
          </a:lnRef>
          <a:fillRef idx="0">
            <a:schemeClr val="accent1"/>
          </a:fillRef>
          <a:effectRef idx="0">
            <a:schemeClr val="accent1"/>
          </a:effectRef>
          <a:fontRef idx="minor">
            <a:schemeClr val="tx1"/>
          </a:fontRef>
        </p:style>
      </p:cxnSp>
      <p:sp>
        <p:nvSpPr>
          <p:cNvPr id="4" name="矩形 19"/>
          <p:cNvSpPr/>
          <p:nvPr/>
        </p:nvSpPr>
        <p:spPr>
          <a:xfrm>
            <a:off x="6011863" y="1268413"/>
            <a:ext cx="720725" cy="4248150"/>
          </a:xfrm>
          <a:prstGeom prst="rect">
            <a:avLst/>
          </a:prstGeom>
          <a:gradFill flip="none" rotWithShape="1">
            <a:gsLst>
              <a:gs pos="51700">
                <a:srgbClr val="FFFFFF"/>
              </a:gs>
              <a:gs pos="0">
                <a:schemeClr val="bg1">
                  <a:alpha val="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4101" name="组合 21"/>
          <p:cNvGrpSpPr/>
          <p:nvPr userDrawn="1"/>
        </p:nvGrpSpPr>
        <p:grpSpPr>
          <a:xfrm>
            <a:off x="387350" y="549275"/>
            <a:ext cx="304800" cy="215900"/>
            <a:chOff x="395536" y="548704"/>
            <a:chExt cx="304407" cy="216000"/>
          </a:xfrm>
        </p:grpSpPr>
        <p:sp>
          <p:nvSpPr>
            <p:cNvPr id="6" name="燕尾形 20"/>
            <p:cNvSpPr/>
            <p:nvPr/>
          </p:nvSpPr>
          <p:spPr>
            <a:xfrm>
              <a:off x="395536"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燕尾形 22"/>
            <p:cNvSpPr/>
            <p:nvPr/>
          </p:nvSpPr>
          <p:spPr>
            <a:xfrm>
              <a:off x="519201"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4104" name="组合 24"/>
          <p:cNvGrpSpPr/>
          <p:nvPr userDrawn="1"/>
        </p:nvGrpSpPr>
        <p:grpSpPr>
          <a:xfrm flipH="1">
            <a:off x="8451850" y="549275"/>
            <a:ext cx="304800" cy="215900"/>
            <a:chOff x="395536" y="548704"/>
            <a:chExt cx="304407" cy="216000"/>
          </a:xfrm>
        </p:grpSpPr>
        <p:sp>
          <p:nvSpPr>
            <p:cNvPr id="9" name="燕尾形 25"/>
            <p:cNvSpPr/>
            <p:nvPr/>
          </p:nvSpPr>
          <p:spPr>
            <a:xfrm>
              <a:off x="395536"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 name="燕尾形 26"/>
            <p:cNvSpPr/>
            <p:nvPr/>
          </p:nvSpPr>
          <p:spPr>
            <a:xfrm>
              <a:off x="519201"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11" name="矩形 12"/>
          <p:cNvSpPr/>
          <p:nvPr/>
        </p:nvSpPr>
        <p:spPr>
          <a:xfrm>
            <a:off x="250825" y="2349500"/>
            <a:ext cx="6367463" cy="4248150"/>
          </a:xfrm>
          <a:prstGeom prst="rect">
            <a:avLst/>
          </a:prstGeom>
          <a:blipFill dpi="0" rotWithShape="1">
            <a:blip r:embed="rId2">
              <a:alphaModFix amt="70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4108" name="图片 11"/>
          <p:cNvPicPr>
            <a:picLocks noChangeAspect="1"/>
          </p:cNvPicPr>
          <p:nvPr userDrawn="1"/>
        </p:nvPicPr>
        <p:blipFill>
          <a:blip r:embed="rId3"/>
          <a:stretch>
            <a:fillRect/>
          </a:stretch>
        </p:blipFill>
        <p:spPr>
          <a:xfrm>
            <a:off x="0" y="6381750"/>
            <a:ext cx="2236788" cy="431800"/>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a:spLocks noGrp="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1028"/>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1029"/>
          <p:cNvSpPr>
            <a:spLocks noGrp="1"/>
          </p:cNvSpPr>
          <p:nvPr>
            <p:ph type="sldNum" sz="quarter" idx="4"/>
          </p:nvPr>
        </p:nvSpPr>
        <p:spPr>
          <a:xfrm>
            <a:off x="6553200" y="6245225"/>
            <a:ext cx="2133600" cy="476250"/>
          </a:xfrm>
          <a:prstGeom prst="rect">
            <a:avLst/>
          </a:prstGeom>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027"/>
          <p:cNvSpPr>
            <a:spLocks noGrp="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1028"/>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1029"/>
          <p:cNvSpPr>
            <a:spLocks noGrp="1"/>
          </p:cNvSpPr>
          <p:nvPr>
            <p:ph type="sldNum" sz="quarter" idx="4"/>
          </p:nvPr>
        </p:nvSpPr>
        <p:spPr>
          <a:xfrm>
            <a:off x="6553200" y="6245225"/>
            <a:ext cx="2133600" cy="476250"/>
          </a:xfrm>
          <a:prstGeom prst="rect">
            <a:avLst/>
          </a:prstGeom>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2_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7170" name="图片 1"/>
          <p:cNvPicPr>
            <a:picLocks noChangeAspect="1"/>
          </p:cNvPicPr>
          <p:nvPr userDrawn="1"/>
        </p:nvPicPr>
        <p:blipFill>
          <a:blip r:embed="rId3"/>
          <a:stretch>
            <a:fillRect/>
          </a:stretch>
        </p:blipFill>
        <p:spPr>
          <a:xfrm>
            <a:off x="0" y="260350"/>
            <a:ext cx="2916238" cy="574675"/>
          </a:xfrm>
          <a:prstGeom prst="rect">
            <a:avLst/>
          </a:prstGeom>
          <a:noFill/>
          <a:ln w="9525">
            <a:noFill/>
          </a:ln>
        </p:spPr>
      </p:pic>
      <p:sp>
        <p:nvSpPr>
          <p:cNvPr id="3" name="Text Box 8"/>
          <p:cNvSpPr txBox="1">
            <a:spLocks noChangeArrowheads="1"/>
          </p:cNvSpPr>
          <p:nvPr/>
        </p:nvSpPr>
        <p:spPr bwMode="auto">
          <a:xfrm>
            <a:off x="0" y="0"/>
            <a:ext cx="3419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Arial" panose="020B0604020202020204" pitchFamily="34" charset="0"/>
                <a:ea typeface="宋体" panose="02010600030101010101" pitchFamily="2" charset="-122"/>
              </a:defRPr>
            </a:lvl1pPr>
            <a:lvl2pPr marL="742950" indent="-285750" eaLnBrk="0" hangingPunct="0">
              <a:defRPr sz="1400">
                <a:solidFill>
                  <a:schemeClr val="tx1"/>
                </a:solidFill>
                <a:latin typeface="Arial" panose="020B0604020202020204" pitchFamily="34" charset="0"/>
                <a:ea typeface="宋体" panose="02010600030101010101" pitchFamily="2" charset="-122"/>
              </a:defRPr>
            </a:lvl2pPr>
            <a:lvl3pPr marL="1143000" indent="-228600" eaLnBrk="0" hangingPunct="0">
              <a:defRPr sz="1400">
                <a:solidFill>
                  <a:schemeClr val="tx1"/>
                </a:solidFill>
                <a:latin typeface="Arial" panose="020B0604020202020204" pitchFamily="34" charset="0"/>
                <a:ea typeface="宋体" panose="02010600030101010101" pitchFamily="2" charset="-122"/>
              </a:defRPr>
            </a:lvl3pPr>
            <a:lvl4pPr marL="1600200" indent="-228600" eaLnBrk="0" hangingPunct="0">
              <a:defRPr sz="1400">
                <a:solidFill>
                  <a:schemeClr val="tx1"/>
                </a:solidFill>
                <a:latin typeface="Arial" panose="020B0604020202020204" pitchFamily="34" charset="0"/>
                <a:ea typeface="宋体" panose="02010600030101010101" pitchFamily="2" charset="-122"/>
              </a:defRPr>
            </a:lvl4pPr>
            <a:lvl5pPr marL="2057400" indent="-228600" eaLnBrk="0" hangingPunct="0">
              <a:defRPr sz="1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200" b="0" i="0" u="none" strike="noStrike" kern="1200" cap="none" spc="0" normalizeH="0" baseline="0" noProof="0" smtClean="0">
                <a:ln>
                  <a:noFill/>
                </a:ln>
                <a:solidFill>
                  <a:srgbClr val="FFFFCC"/>
                </a:solidFill>
                <a:effectLst/>
                <a:uLnTx/>
                <a:uFillTx/>
                <a:latin typeface="Times New Roman" panose="02020603050405020304" pitchFamily="18" charset="0"/>
                <a:ea typeface="宋体" panose="02010600030101010101" pitchFamily="2" charset="-122"/>
                <a:cs typeface="+mn-cs"/>
              </a:rPr>
              <a:t>全国</a:t>
            </a:r>
            <a:r>
              <a:rPr kumimoji="0" lang="en-US" altLang="zh-CN" sz="1400" b="1" i="0" u="none" strike="noStrike" kern="1200" cap="none" spc="0" normalizeH="0" baseline="0" noProof="0" smtClean="0">
                <a:ln>
                  <a:noFill/>
                </a:ln>
                <a:solidFill>
                  <a:srgbClr val="FF3300"/>
                </a:solidFill>
                <a:effectLst/>
                <a:uLnTx/>
                <a:uFillTx/>
                <a:latin typeface="Times New Roman" panose="02020603050405020304" pitchFamily="18" charset="0"/>
                <a:ea typeface="宋体" panose="02010600030101010101" pitchFamily="2" charset="-122"/>
                <a:cs typeface="+mn-cs"/>
              </a:rPr>
              <a:t>100</a:t>
            </a:r>
            <a:r>
              <a:rPr kumimoji="0" lang="zh-CN" altLang="en-US" sz="1200" b="0" i="0" u="none" strike="noStrike" kern="1200" cap="none" spc="0" normalizeH="0" baseline="0" noProof="0" smtClean="0">
                <a:ln>
                  <a:noFill/>
                </a:ln>
                <a:solidFill>
                  <a:srgbClr val="FFFFCC"/>
                </a:solidFill>
                <a:effectLst/>
                <a:uLnTx/>
                <a:uFillTx/>
                <a:latin typeface="Times New Roman" panose="02020603050405020304" pitchFamily="18" charset="0"/>
                <a:ea typeface="宋体" panose="02010600030101010101" pitchFamily="2" charset="-122"/>
                <a:cs typeface="+mn-cs"/>
              </a:rPr>
              <a:t>所国家示范性高等职业院校之一</a:t>
            </a:r>
            <a:endParaRPr kumimoji="0" lang="zh-CN" altLang="en-US" sz="1200" b="0" i="0" u="none" strike="noStrike" kern="1200" cap="none" spc="0" normalizeH="0" baseline="0" noProof="0" smtClean="0">
              <a:ln>
                <a:noFill/>
              </a:ln>
              <a:solidFill>
                <a:srgbClr val="FFFFCC"/>
              </a:solidFill>
              <a:effectLst/>
              <a:uLnTx/>
              <a:uFillTx/>
              <a:latin typeface="Times New Roman" panose="02020603050405020304" pitchFamily="18" charset="0"/>
              <a:ea typeface="宋体" panose="02010600030101010101" pitchFamily="2" charset="-122"/>
              <a:cs typeface="+mn-cs"/>
            </a:endParaRPr>
          </a:p>
        </p:txBody>
      </p:sp>
      <p:sp>
        <p:nvSpPr>
          <p:cNvPr id="4" name="Text Box 9"/>
          <p:cNvSpPr txBox="1">
            <a:spLocks noChangeArrowheads="1"/>
          </p:cNvSpPr>
          <p:nvPr/>
        </p:nvSpPr>
        <p:spPr bwMode="auto">
          <a:xfrm>
            <a:off x="6264275" y="0"/>
            <a:ext cx="2879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Arial" panose="020B0604020202020204" pitchFamily="34" charset="0"/>
                <a:ea typeface="宋体" panose="02010600030101010101" pitchFamily="2" charset="-122"/>
              </a:defRPr>
            </a:lvl1pPr>
            <a:lvl2pPr marL="742950" indent="-285750" eaLnBrk="0" hangingPunct="0">
              <a:defRPr sz="1400">
                <a:solidFill>
                  <a:schemeClr val="tx1"/>
                </a:solidFill>
                <a:latin typeface="Arial" panose="020B0604020202020204" pitchFamily="34" charset="0"/>
                <a:ea typeface="宋体" panose="02010600030101010101" pitchFamily="2" charset="-122"/>
              </a:defRPr>
            </a:lvl2pPr>
            <a:lvl3pPr marL="1143000" indent="-228600" eaLnBrk="0" hangingPunct="0">
              <a:defRPr sz="1400">
                <a:solidFill>
                  <a:schemeClr val="tx1"/>
                </a:solidFill>
                <a:latin typeface="Arial" panose="020B0604020202020204" pitchFamily="34" charset="0"/>
                <a:ea typeface="宋体" panose="02010600030101010101" pitchFamily="2" charset="-122"/>
              </a:defRPr>
            </a:lvl3pPr>
            <a:lvl4pPr marL="1600200" indent="-228600" eaLnBrk="0" hangingPunct="0">
              <a:defRPr sz="1400">
                <a:solidFill>
                  <a:schemeClr val="tx1"/>
                </a:solidFill>
                <a:latin typeface="Arial" panose="020B0604020202020204" pitchFamily="34" charset="0"/>
                <a:ea typeface="宋体" panose="02010600030101010101" pitchFamily="2" charset="-122"/>
              </a:defRPr>
            </a:lvl4pPr>
            <a:lvl5pPr marL="2057400" indent="-228600" eaLnBrk="0" hangingPunct="0">
              <a:defRPr sz="1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defRPr/>
            </a:pPr>
            <a:r>
              <a:rPr kumimoji="0" lang="zh-CN" altLang="en-US" sz="1600" b="1" i="0" u="none" strike="noStrike" kern="1200" cap="none" spc="0" normalizeH="0" baseline="0" noProof="0" smtClean="0">
                <a:ln>
                  <a:noFill/>
                </a:ln>
                <a:solidFill>
                  <a:schemeClr val="bg1"/>
                </a:solidFill>
                <a:effectLst/>
                <a:uLnTx/>
                <a:uFillTx/>
                <a:latin typeface="Arial" panose="020B0604020202020204" pitchFamily="34" charset="0"/>
                <a:ea typeface="仿宋_GB2312" pitchFamily="49" charset="-122"/>
                <a:cs typeface="+mn-cs"/>
              </a:rPr>
              <a:t>零件数控车削加工</a:t>
            </a:r>
            <a:endParaRPr kumimoji="0" lang="zh-CN" altLang="en-US" sz="1600" b="1" i="0" u="none" strike="noStrike" kern="1200" cap="none" spc="0" normalizeH="0" baseline="0" noProof="0" smtClean="0">
              <a:ln>
                <a:noFill/>
              </a:ln>
              <a:solidFill>
                <a:schemeClr val="bg1"/>
              </a:solidFill>
              <a:effectLst/>
              <a:uLnTx/>
              <a:uFillTx/>
              <a:latin typeface="Arial" panose="020B0604020202020204" pitchFamily="34" charset="0"/>
              <a:ea typeface="仿宋_GB2312" pitchFamily="49" charset="-122"/>
              <a:cs typeface="+mn-cs"/>
            </a:endParaRPr>
          </a:p>
        </p:txBody>
      </p:sp>
      <p:pic>
        <p:nvPicPr>
          <p:cNvPr id="7173" name="Picture 2" descr="图片2"/>
          <p:cNvPicPr>
            <a:picLocks noChangeAspect="1"/>
          </p:cNvPicPr>
          <p:nvPr userDrawn="1"/>
        </p:nvPicPr>
        <p:blipFill>
          <a:blip r:embed="rId4"/>
          <a:stretch>
            <a:fillRect/>
          </a:stretch>
        </p:blipFill>
        <p:spPr>
          <a:xfrm>
            <a:off x="6350" y="908050"/>
            <a:ext cx="9137650" cy="5949950"/>
          </a:xfrm>
          <a:prstGeom prst="rect">
            <a:avLst/>
          </a:prstGeom>
          <a:noFill/>
          <a:ln w="9525">
            <a:noFill/>
          </a:ln>
        </p:spPr>
      </p:pic>
      <p:sp>
        <p:nvSpPr>
          <p:cNvPr id="2050" name="Rectangle 2"/>
          <p:cNvSpPr>
            <a:spLocks noGrp="1" noChangeArrowheads="1"/>
          </p:cNvSpPr>
          <p:nvPr>
            <p:ph type="ctrTitle"/>
          </p:nvPr>
        </p:nvSpPr>
        <p:spPr>
          <a:xfrm>
            <a:off x="685800" y="2187575"/>
            <a:ext cx="7772400" cy="1123950"/>
          </a:xfrm>
        </p:spPr>
        <p:txBody>
          <a:bodyPr/>
          <a:lstStyle>
            <a:lvl1pPr algn="ctr">
              <a:defRPr sz="4000" b="1"/>
            </a:lvl1pPr>
          </a:lstStyle>
          <a:p>
            <a:pPr fontAlgn="base"/>
            <a:r>
              <a:rPr lang="zh-CN" altLang="en-US" strike="noStrike" noProof="1"/>
              <a:t>单击此处编辑母版标题样式</a:t>
            </a:r>
            <a:endParaRPr lang="zh-CN" altLang="en-US" strike="noStrike" noProof="1"/>
          </a:p>
        </p:txBody>
      </p:sp>
      <p:sp>
        <p:nvSpPr>
          <p:cNvPr id="2051" name="Rectangle 3"/>
          <p:cNvSpPr>
            <a:spLocks noGrp="1" noChangeArrowheads="1"/>
          </p:cNvSpPr>
          <p:nvPr>
            <p:ph type="subTitle" idx="1"/>
          </p:nvPr>
        </p:nvSpPr>
        <p:spPr>
          <a:xfrm>
            <a:off x="1389063" y="3470275"/>
            <a:ext cx="6400800" cy="847725"/>
          </a:xfrm>
        </p:spPr>
        <p:txBody>
          <a:bodyPr/>
          <a:lstStyle>
            <a:lvl1pPr marL="0" indent="0" algn="ctr">
              <a:buFontTx/>
              <a:buNone/>
              <a:defRPr sz="3200"/>
            </a:lvl1pPr>
          </a:lstStyle>
          <a:p>
            <a:pPr fontAlgn="base"/>
            <a:r>
              <a:rPr lang="zh-CN" altLang="en-US" strike="noStrike" noProof="1"/>
              <a:t>单击此处编辑母版副标题样式</a:t>
            </a:r>
            <a:endParaRPr lang="zh-CN" altLang="en-US" strike="noStrike" noProof="1"/>
          </a:p>
        </p:txBody>
      </p:sp>
      <p:sp>
        <p:nvSpPr>
          <p:cNvPr id="6" name="Rectangle 4"/>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Rectangle 5"/>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6"/>
          <p:cNvSpPr>
            <a:spLocks noGrp="1" noChangeArrowheads="1"/>
          </p:cNvSpPr>
          <p:nvPr>
            <p:ph type="sldNum" sz="quarter" idx="4"/>
          </p:nvPr>
        </p:nvSpPr>
        <p:spPr>
          <a:xfrm>
            <a:off x="6553200" y="6245225"/>
            <a:ext cx="2133600" cy="476250"/>
          </a:xfrm>
          <a:prstGeom prst="rect">
            <a:avLst/>
          </a:prstGeom>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emf"/><Relationship Id="rId1" Type="http://schemas.openxmlformats.org/officeDocument/2006/relationships/image" Target="../media/image14.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8.wmf"/><Relationship Id="rId1"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emf"/><Relationship Id="rId1" Type="http://schemas.openxmlformats.org/officeDocument/2006/relationships/image" Target="../media/image1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9328" y="476672"/>
            <a:ext cx="7547048" cy="645160"/>
          </a:xfrm>
          <a:prstGeom prst="rect">
            <a:avLst/>
          </a:prstGeom>
          <a:noFill/>
        </p:spPr>
        <p:txBody>
          <a:bodyPr wrap="square">
            <a:spAutoFit/>
          </a:bodyPr>
          <a:lstStyle/>
          <a:p>
            <a:pPr>
              <a:defRPr/>
            </a:pPr>
            <a:r>
              <a:rPr lang="zh-CN" altLang="zh-CN" sz="3600" b="1" dirty="0">
                <a:solidFill>
                  <a:srgbClr val="FF0000"/>
                </a:solidFill>
                <a:effectLst>
                  <a:outerShdw blurRad="38100" dist="38100" dir="2700000" algn="tl">
                    <a:srgbClr val="C0C0C0"/>
                  </a:outerShdw>
                </a:effectLst>
                <a:latin typeface="楷体_GB2312" charset="-122"/>
                <a:ea typeface="楷体_GB2312" charset="-122"/>
                <a:sym typeface="+mn-ea"/>
              </a:rPr>
              <a:t>项目</a:t>
            </a:r>
            <a:r>
              <a:rPr lang="en-US" altLang="zh-CN" sz="3600" b="1" dirty="0">
                <a:solidFill>
                  <a:srgbClr val="FF0000"/>
                </a:solidFill>
                <a:effectLst>
                  <a:outerShdw blurRad="38100" dist="38100" dir="2700000" algn="tl">
                    <a:srgbClr val="C0C0C0"/>
                  </a:outerShdw>
                </a:effectLst>
                <a:latin typeface="楷体_GB2312" charset="-122"/>
                <a:ea typeface="楷体_GB2312" charset="-122"/>
                <a:sym typeface="+mn-ea"/>
              </a:rPr>
              <a:t>4</a:t>
            </a:r>
            <a:r>
              <a:rPr lang="zh-CN" altLang="en-US" sz="3600" b="1" dirty="0">
                <a:solidFill>
                  <a:srgbClr val="FF0000"/>
                </a:solidFill>
                <a:effectLst>
                  <a:outerShdw blurRad="38100" dist="38100" dir="2700000" algn="tl">
                    <a:srgbClr val="C0C0C0"/>
                  </a:outerShdw>
                </a:effectLst>
                <a:latin typeface="楷体_GB2312" charset="-122"/>
                <a:ea typeface="楷体_GB2312" charset="-122"/>
                <a:sym typeface="+mn-ea"/>
              </a:rPr>
              <a:t>  套（盘）类零件数控车削</a:t>
            </a:r>
            <a:endParaRPr lang="zh-CN" altLang="en-US" sz="3600" b="1" dirty="0">
              <a:solidFill>
                <a:srgbClr val="FF0000"/>
              </a:solidFill>
              <a:effectLst>
                <a:outerShdw blurRad="38100" dist="38100" dir="2700000" algn="tl">
                  <a:srgbClr val="C0C0C0"/>
                </a:outerShdw>
              </a:effectLst>
              <a:latin typeface="楷体_GB2312" charset="-122"/>
              <a:ea typeface="楷体_GB2312" charset="-122"/>
              <a:sym typeface="+mn-ea"/>
            </a:endParaRPr>
          </a:p>
        </p:txBody>
      </p:sp>
      <p:sp>
        <p:nvSpPr>
          <p:cNvPr id="10242" name="TextBox 1"/>
          <p:cNvSpPr txBox="1"/>
          <p:nvPr/>
        </p:nvSpPr>
        <p:spPr>
          <a:xfrm>
            <a:off x="512445" y="2317115"/>
            <a:ext cx="3264535" cy="521970"/>
          </a:xfrm>
          <a:prstGeom prst="rect">
            <a:avLst/>
          </a:prstGeom>
          <a:noFill/>
          <a:ln w="9525">
            <a:noFill/>
          </a:ln>
        </p:spPr>
        <p:txBody>
          <a:bodyPr wrap="square" anchor="t" anchorCtr="0">
            <a:spAutoFit/>
          </a:bodyPr>
          <a:lstStyle/>
          <a:p>
            <a:r>
              <a:rPr lang="zh-CN" altLang="en-US" sz="2800" b="1" dirty="0" smtClean="0">
                <a:latin typeface="Arial" panose="020B0604020202020204" pitchFamily="34" charset="0"/>
                <a:ea typeface="宋体" panose="02010600030101010101" pitchFamily="2" charset="-122"/>
              </a:rPr>
              <a:t>4.1.3 拨环零件车削</a:t>
            </a:r>
            <a:endParaRPr lang="zh-CN" altLang="en-US" sz="2800" b="1" dirty="0" smtClean="0">
              <a:latin typeface="Arial" panose="020B0604020202020204" pitchFamily="34" charset="0"/>
              <a:ea typeface="宋体" panose="02010600030101010101" pitchFamily="2" charset="-122"/>
            </a:endParaRPr>
          </a:p>
        </p:txBody>
      </p:sp>
      <p:sp>
        <p:nvSpPr>
          <p:cNvPr id="2" name="矩形 1"/>
          <p:cNvSpPr/>
          <p:nvPr/>
        </p:nvSpPr>
        <p:spPr>
          <a:xfrm>
            <a:off x="612313" y="1268631"/>
            <a:ext cx="4576445" cy="398780"/>
          </a:xfrm>
          <a:prstGeom prst="rect">
            <a:avLst/>
          </a:prstGeom>
        </p:spPr>
        <p:txBody>
          <a:bodyPr wrap="none">
            <a:spAutoFit/>
          </a:bodyPr>
          <a:lstStyle/>
          <a:p>
            <a:pPr indent="126365" algn="ctr">
              <a:lnSpc>
                <a:spcPts val="2400"/>
              </a:lnSpc>
              <a:spcAft>
                <a:spcPts val="0"/>
              </a:spcAft>
              <a:tabLst>
                <a:tab pos="4052570" algn="l"/>
              </a:tabLst>
            </a:pPr>
            <a:r>
              <a:rPr lang="zh-CN" sz="2800" b="1" dirty="0"/>
              <a:t>模块</a:t>
            </a:r>
            <a:r>
              <a:rPr altLang="zh-CN" sz="2800" b="1" dirty="0"/>
              <a:t>4.1  典型套类零件车削</a:t>
            </a:r>
            <a:endParaRPr altLang="zh-CN" sz="28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1039495" y="952500"/>
          <a:ext cx="6992620" cy="5039995"/>
        </p:xfrm>
        <a:graphic>
          <a:graphicData uri="http://schemas.openxmlformats.org/drawingml/2006/table">
            <a:tbl>
              <a:tblPr firstRow="1" bandRow="1">
                <a:tableStyleId>{5940675A-B579-460E-94D1-54222C63F5DA}</a:tableStyleId>
              </a:tblPr>
              <a:tblGrid>
                <a:gridCol w="3528695"/>
                <a:gridCol w="3463925"/>
              </a:tblGrid>
              <a:tr h="5039995">
                <a:tc>
                  <a:txBody>
                    <a:bodyPr/>
                    <a:p>
                      <a:pPr>
                        <a:buNone/>
                      </a:pPr>
                      <a:r>
                        <a:rPr lang="en-US" sz="1600" b="1">
                          <a:latin typeface="宋体" panose="02010600030101010101" pitchFamily="2" charset="-122"/>
                          <a:ea typeface="宋体" panose="02010600030101010101" pitchFamily="2" charset="-122"/>
                          <a:cs typeface="宋体" panose="02010600030101010101" pitchFamily="2" charset="-122"/>
                          <a:sym typeface="+mn-ea"/>
                        </a:rPr>
                        <a:t>O2211；</a:t>
                      </a:r>
                      <a:endParaRPr lang="en-US" sz="1600" b="1">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b="1">
                          <a:latin typeface="宋体" panose="02010600030101010101" pitchFamily="2" charset="-122"/>
                          <a:ea typeface="宋体" panose="02010600030101010101" pitchFamily="2" charset="-122"/>
                          <a:cs typeface="宋体" panose="02010600030101010101" pitchFamily="2" charset="-122"/>
                          <a:sym typeface="+mn-ea"/>
                        </a:rPr>
                        <a:t> </a:t>
                      </a:r>
                      <a:r>
                        <a:rPr lang="en-US" sz="1600" b="0">
                          <a:latin typeface="宋体" panose="02010600030101010101" pitchFamily="2" charset="-122"/>
                          <a:ea typeface="宋体" panose="02010600030101010101" pitchFamily="2" charset="-122"/>
                          <a:cs typeface="宋体" panose="02010600030101010101" pitchFamily="2" charset="-122"/>
                          <a:sym typeface="+mn-ea"/>
                        </a:rPr>
                        <a:t>G00 X51 Z-13；</a:t>
                      </a:r>
                      <a:endParaRPr lang="en-US" sz="1600" b="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b="0">
                          <a:latin typeface="宋体" panose="02010600030101010101" pitchFamily="2" charset="-122"/>
                          <a:ea typeface="宋体" panose="02010600030101010101" pitchFamily="2" charset="-122"/>
                          <a:cs typeface="宋体" panose="02010600030101010101" pitchFamily="2" charset="-122"/>
                          <a:sym typeface="+mn-ea"/>
                        </a:rPr>
                        <a:t> G75 R1；</a:t>
                      </a:r>
                      <a:endParaRPr lang="en-US" sz="1600" b="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b="0">
                          <a:latin typeface="宋体" panose="02010600030101010101" pitchFamily="2" charset="-122"/>
                          <a:ea typeface="宋体" panose="02010600030101010101" pitchFamily="2" charset="-122"/>
                          <a:cs typeface="宋体" panose="02010600030101010101" pitchFamily="2" charset="-122"/>
                          <a:sym typeface="+mn-ea"/>
                        </a:rPr>
                        <a:t> G75 X40 Z-22 P3000 Q2800 F30；</a:t>
                      </a:r>
                      <a:endParaRPr lang="en-US" sz="1600" b="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b="0">
                          <a:latin typeface="宋体" panose="02010600030101010101" pitchFamily="2" charset="-122"/>
                          <a:ea typeface="宋体" panose="02010600030101010101" pitchFamily="2" charset="-122"/>
                          <a:cs typeface="宋体" panose="02010600030101010101" pitchFamily="2" charset="-122"/>
                          <a:sym typeface="+mn-ea"/>
                        </a:rPr>
                        <a:t> G00 W1；</a:t>
                      </a:r>
                      <a:endParaRPr lang="en-US" sz="1600" b="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b="0">
                          <a:latin typeface="宋体" panose="02010600030101010101" pitchFamily="2" charset="-122"/>
                          <a:ea typeface="宋体" panose="02010600030101010101" pitchFamily="2" charset="-122"/>
                          <a:cs typeface="宋体" panose="02010600030101010101" pitchFamily="2" charset="-122"/>
                          <a:sym typeface="+mn-ea"/>
                        </a:rPr>
                        <a:t> G01 X48 F30；</a:t>
                      </a:r>
                      <a:endParaRPr lang="en-US" sz="1600" b="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X46 W-1；</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X39.9；</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Z-22；</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G00 X49； </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Z-23.5；</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G01 X46 W1.5 F30；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G00 X51；</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M99；</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b="1">
                          <a:latin typeface="宋体" panose="02010600030101010101" pitchFamily="2" charset="-122"/>
                          <a:ea typeface="宋体" panose="02010600030101010101" pitchFamily="2" charset="-122"/>
                          <a:cs typeface="宋体" panose="02010600030101010101" pitchFamily="2" charset="-122"/>
                          <a:sym typeface="+mn-ea"/>
                        </a:rPr>
                        <a:t>O2212；</a:t>
                      </a:r>
                      <a:endParaRPr lang="en-US" sz="1600" b="1">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G00 X52 Z-35.5；</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G75 R1；</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G75 X24 W0 P3000 Q0 F30；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M99；</a:t>
                      </a:r>
                      <a:endParaRPr lang="en-US" sz="1600" b="0">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子程序名</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车刀快速定位至（X51 Z-13）</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G75切槽循环</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G75切槽循环</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倒角前定位（Z向）</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倒角前定位（X向）</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倒角(槽右侧)</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车槽右侧面</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再将槽底车平</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倒角前定位（X49）</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倒角前定位（Z-23.5）</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倒角(槽左侧)</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X轴退出</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从子程序返回</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子程序名</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车刀快速定位至（X52 Z-35.5）</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G75切断</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G75切断</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从子程序返回</a:t>
                      </a:r>
                      <a:endParaRPr 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251430" y="836278"/>
            <a:ext cx="5286412" cy="369332"/>
          </a:xfrm>
          <a:prstGeom prst="rect">
            <a:avLst/>
          </a:prstGeom>
        </p:spPr>
        <p:txBody>
          <a:bodyPr wrap="square">
            <a:spAutoFit/>
          </a:bodyPr>
          <a:lstStyle/>
          <a:p>
            <a:r>
              <a:rPr lang="en-US" altLang="zh-CN" sz="1800" b="1" dirty="0" smtClean="0">
                <a:latin typeface="+mn-ea"/>
                <a:ea typeface="+mn-ea"/>
              </a:rPr>
              <a:t>【</a:t>
            </a:r>
            <a:r>
              <a:rPr lang="zh-CN" altLang="zh-CN" sz="1800" b="1" dirty="0" smtClean="0">
                <a:latin typeface="+mn-ea"/>
                <a:ea typeface="+mn-ea"/>
              </a:rPr>
              <a:t>检查与评价</a:t>
            </a:r>
            <a:r>
              <a:rPr lang="en-US" altLang="zh-CN" sz="1800" b="1" dirty="0" smtClean="0">
                <a:latin typeface="+mn-ea"/>
                <a:ea typeface="+mn-ea"/>
              </a:rPr>
              <a:t>】</a:t>
            </a:r>
            <a:endParaRPr lang="zh-CN" altLang="en-US" sz="1800" b="1" dirty="0" smtClean="0">
              <a:latin typeface="+mn-ea"/>
              <a:ea typeface="+mn-ea"/>
            </a:endParaRPr>
          </a:p>
        </p:txBody>
      </p:sp>
      <p:graphicFrame>
        <p:nvGraphicFramePr>
          <p:cNvPr id="4" name="表格 3"/>
          <p:cNvGraphicFramePr/>
          <p:nvPr>
            <p:custDataLst>
              <p:tags r:id="rId1"/>
            </p:custDataLst>
          </p:nvPr>
        </p:nvGraphicFramePr>
        <p:xfrm>
          <a:off x="345123" y="1268730"/>
          <a:ext cx="8453120" cy="4519295"/>
        </p:xfrm>
        <a:graphic>
          <a:graphicData uri="http://schemas.openxmlformats.org/drawingml/2006/table">
            <a:tbl>
              <a:tblPr firstRow="1" bandRow="1">
                <a:tableStyleId>{5940675A-B579-460E-94D1-54222C63F5DA}</a:tableStyleId>
              </a:tblPr>
              <a:tblGrid>
                <a:gridCol w="448310"/>
                <a:gridCol w="2240280"/>
                <a:gridCol w="563880"/>
                <a:gridCol w="1654175"/>
                <a:gridCol w="887730"/>
                <a:gridCol w="573405"/>
                <a:gridCol w="611505"/>
                <a:gridCol w="751840"/>
                <a:gridCol w="721995"/>
              </a:tblGrid>
              <a:tr h="243840">
                <a:tc gridSpan="2">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零件编号：</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学生姓名：</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总得分</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4">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81330">
                <a:tc rowSpan="2">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序号</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项 目 内 容及 要 求</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配分</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评 分 标 准</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学生检测结果</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教师检测</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结果一致性扣分</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单项最终得分</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369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结果</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得分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r h="452755">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1</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Φ25   Ra1.6</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15/5</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超差0.01扣2分/ Ra大一级扣2分</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6060">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2</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Φ48、Φ40(IT14 )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2×10</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6">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不合不得分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6060">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3</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12(IT14 )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10</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6060">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4</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10 (IT14 )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5</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6060">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5</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32(IT14 )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7</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6060">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6</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六处 Ra3.2</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6×2</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6060">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7</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六处倒角</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6×1</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45870">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7</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5S管理及纪律1.安全文明生产 (1)  无违章操作情况(2) 无撞刀及其它事故2. 机床维护与环保3.纪律与态度</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20</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违章操作、撞刀、出现事故者、机床不安要求维护保养 扣5～10分；遵守纪律、学习积极、有互助与团队协作精神方面，违反一次扣2分。</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buNone/>
                      </a:pP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592808" y="1052736"/>
            <a:ext cx="7632848" cy="3723005"/>
          </a:xfrm>
          <a:prstGeom prst="rect">
            <a:avLst/>
          </a:prstGeom>
        </p:spPr>
        <p:txBody>
          <a:bodyPr wrap="square">
            <a:spAutoFit/>
          </a:bodyPr>
          <a:lstStyle/>
          <a:p>
            <a:r>
              <a:rPr lang="en-US" altLang="zh-CN" sz="1800" b="1" dirty="0" smtClean="0">
                <a:latin typeface="+mn-ea"/>
                <a:ea typeface="+mn-ea"/>
              </a:rPr>
              <a:t>【</a:t>
            </a:r>
            <a:r>
              <a:rPr lang="zh-CN" altLang="en-US" sz="1800" b="1" dirty="0" smtClean="0">
                <a:latin typeface="+mn-ea"/>
                <a:ea typeface="+mn-ea"/>
              </a:rPr>
              <a:t>评估与总结</a:t>
            </a:r>
            <a:r>
              <a:rPr lang="en-US" altLang="zh-CN" sz="1800" b="1" dirty="0" smtClean="0">
                <a:latin typeface="+mn-ea"/>
                <a:ea typeface="+mn-ea"/>
              </a:rPr>
              <a:t>】</a:t>
            </a:r>
            <a:endParaRPr lang="zh-CN" altLang="en-US" sz="1800" b="1" dirty="0" smtClean="0">
              <a:latin typeface="+mn-ea"/>
              <a:ea typeface="+mn-ea"/>
            </a:endParaRPr>
          </a:p>
          <a:p>
            <a:pPr indent="457200"/>
            <a:endParaRPr lang="en-US" altLang="zh-CN" sz="1800" b="1" dirty="0">
              <a:solidFill>
                <a:srgbClr val="0070C0"/>
              </a:solidFill>
              <a:latin typeface="+mn-ea"/>
              <a:ea typeface="+mn-ea"/>
            </a:endParaRPr>
          </a:p>
          <a:p>
            <a:pPr indent="266700"/>
            <a:r>
              <a:rPr lang="en-US" altLang="zh-CN" sz="1800">
                <a:solidFill>
                  <a:srgbClr val="850AFF"/>
                </a:solidFill>
                <a:sym typeface="+mn-ea"/>
              </a:rPr>
              <a:t>  </a:t>
            </a:r>
            <a:r>
              <a:rPr lang="zh-CN" altLang="zh-CN" sz="1800">
                <a:solidFill>
                  <a:srgbClr val="850AFF"/>
                </a:solidFill>
                <a:sym typeface="+mn-ea"/>
              </a:rPr>
              <a:t>从以下几方面进行总结与反思。</a:t>
            </a:r>
            <a:endParaRPr lang="zh-CN" altLang="zh-CN" sz="1800">
              <a:solidFill>
                <a:srgbClr val="850AFF"/>
              </a:solidFill>
              <a:latin typeface="Arial" panose="020B0604020202020204" pitchFamily="34" charset="0"/>
              <a:ea typeface="宋体" panose="02010600030101010101" pitchFamily="2" charset="-122"/>
            </a:endParaRPr>
          </a:p>
          <a:p>
            <a:pPr indent="266700"/>
            <a:r>
              <a:rPr lang="en-US" altLang="zh-CN" sz="1800">
                <a:solidFill>
                  <a:srgbClr val="850AFF"/>
                </a:solidFill>
                <a:sym typeface="+mn-ea"/>
              </a:rPr>
              <a:t>  </a:t>
            </a:r>
            <a:r>
              <a:rPr lang="zh-CN" altLang="zh-CN" sz="1800">
                <a:solidFill>
                  <a:srgbClr val="850AFF"/>
                </a:solidFill>
                <a:sym typeface="+mn-ea"/>
              </a:rPr>
              <a:t>1.对工件尺寸精度和表面质量进行评价，找出尺寸超差或表面质量缺陷的原因，提出改进方法。</a:t>
            </a:r>
            <a:endParaRPr lang="zh-CN" altLang="zh-CN" sz="1800">
              <a:solidFill>
                <a:srgbClr val="850AFF"/>
              </a:solidFill>
              <a:latin typeface="Arial" panose="020B0604020202020204" pitchFamily="34" charset="0"/>
              <a:ea typeface="宋体" panose="02010600030101010101" pitchFamily="2" charset="-122"/>
            </a:endParaRPr>
          </a:p>
          <a:p>
            <a:pPr indent="266700"/>
            <a:r>
              <a:rPr lang="en-US" altLang="zh-CN" sz="1800">
                <a:solidFill>
                  <a:srgbClr val="850AFF"/>
                </a:solidFill>
                <a:sym typeface="+mn-ea"/>
              </a:rPr>
              <a:t>  </a:t>
            </a:r>
            <a:r>
              <a:rPr lang="zh-CN" altLang="zh-CN" sz="1800">
                <a:solidFill>
                  <a:srgbClr val="850AFF"/>
                </a:solidFill>
                <a:sym typeface="+mn-ea"/>
              </a:rPr>
              <a:t>2.对工艺合理性、加工效率、刀具寿命等方面进行评价，进一步优化切削参数。</a:t>
            </a:r>
            <a:endParaRPr lang="zh-CN" altLang="zh-CN" sz="1800">
              <a:solidFill>
                <a:srgbClr val="850AFF"/>
              </a:solidFill>
              <a:latin typeface="Arial" panose="020B0604020202020204" pitchFamily="34" charset="0"/>
              <a:ea typeface="宋体" panose="02010600030101010101" pitchFamily="2" charset="-122"/>
            </a:endParaRPr>
          </a:p>
          <a:p>
            <a:pPr indent="266700"/>
            <a:r>
              <a:rPr lang="en-US" altLang="zh-CN" sz="1800">
                <a:solidFill>
                  <a:srgbClr val="850AFF"/>
                </a:solidFill>
                <a:sym typeface="+mn-ea"/>
              </a:rPr>
              <a:t> </a:t>
            </a:r>
            <a:r>
              <a:rPr lang="zh-CN" altLang="zh-CN" sz="1800">
                <a:solidFill>
                  <a:srgbClr val="850AFF"/>
                </a:solidFill>
                <a:sym typeface="+mn-ea"/>
              </a:rPr>
              <a:t>3.对整个加工过程中出现的违反5S管理、安全文明生产等方面进行反思。</a:t>
            </a:r>
            <a:endParaRPr lang="zh-CN" altLang="zh-CN" sz="1800">
              <a:solidFill>
                <a:srgbClr val="850AFF"/>
              </a:solidFill>
              <a:latin typeface="Arial" panose="020B0604020202020204" pitchFamily="34" charset="0"/>
              <a:ea typeface="宋体" panose="02010600030101010101" pitchFamily="2" charset="-122"/>
            </a:endParaRPr>
          </a:p>
          <a:p>
            <a:pPr indent="266700"/>
            <a:endParaRPr lang="zh-CN" altLang="zh-CN" sz="1800">
              <a:solidFill>
                <a:srgbClr val="850AFF"/>
              </a:solidFill>
              <a:latin typeface="Arial" panose="020B0604020202020204" pitchFamily="34" charset="0"/>
              <a:ea typeface="宋体" panose="02010600030101010101" pitchFamily="2" charset="-122"/>
            </a:endParaRPr>
          </a:p>
          <a:p>
            <a:pPr indent="266700"/>
            <a:r>
              <a:rPr lang="zh-CN" altLang="zh-CN" sz="1800" b="1">
                <a:sym typeface="+mn-ea"/>
              </a:rPr>
              <a:t>自我评估与总结：</a:t>
            </a:r>
            <a:endParaRPr lang="zh-CN" altLang="en-US" sz="1800" b="1">
              <a:latin typeface="Arial" panose="020B0604020202020204" pitchFamily="34" charset="0"/>
              <a:ea typeface="宋体" panose="02010600030101010101" pitchFamily="2" charset="-122"/>
            </a:endParaRPr>
          </a:p>
          <a:p>
            <a:r>
              <a:rPr lang="en-US" u="sng" dirty="0" smtClean="0"/>
              <a:t>                                                                           </a:t>
            </a:r>
            <a:r>
              <a:rPr lang="en-US" dirty="0" smtClean="0"/>
              <a:t> </a:t>
            </a:r>
            <a:endParaRPr lang="zh-CN" altLang="en-US" dirty="0" smtClean="0"/>
          </a:p>
          <a:p>
            <a:r>
              <a:rPr lang="en-US" u="sng" dirty="0" smtClean="0"/>
              <a:t>                                                                           </a:t>
            </a:r>
            <a:endParaRPr lang="zh-CN" altLang="en-US" dirty="0" smtClean="0"/>
          </a:p>
          <a:p>
            <a:r>
              <a:rPr lang="en-US" u="sng" dirty="0" smtClean="0"/>
              <a:t>                                                                           </a:t>
            </a:r>
            <a:endParaRPr lang="zh-CN" altLang="en-US" dirty="0" smtClean="0"/>
          </a:p>
          <a:p>
            <a:endParaRPr lang="en-US" altLang="zh-CN" b="1" dirty="0">
              <a:solidFill>
                <a:srgbClr val="0070C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755833" y="1169625"/>
            <a:ext cx="7416824" cy="2061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lvl="0" indent="262255"/>
            <a:r>
              <a:rPr kumimoji="0" sz="1600" i="0" u="none" strike="noStrike" cap="none" normalizeH="0" baseline="0" dirty="0" smtClean="0">
                <a:cs typeface="Times New Roman" panose="02020603050405020304" pitchFamily="18" charset="0"/>
              </a:rPr>
              <a:t>1. 刀具的选择</a:t>
            </a:r>
            <a:endParaRPr kumimoji="0" sz="1600" i="0" u="none" strike="noStrike" cap="none" normalizeH="0" baseline="0" dirty="0" smtClean="0">
              <a:cs typeface="Times New Roman" panose="02020603050405020304" pitchFamily="18" charset="0"/>
            </a:endParaRPr>
          </a:p>
          <a:p>
            <a:pPr lvl="0" indent="262255"/>
            <a:r>
              <a:rPr kumimoji="0" lang="en-US" sz="1600" i="0" u="none" strike="noStrike" cap="none" normalizeH="0" baseline="0" dirty="0" smtClean="0">
                <a:cs typeface="Times New Roman" panose="02020603050405020304" pitchFamily="18" charset="0"/>
              </a:rPr>
              <a:t>   </a:t>
            </a:r>
            <a:r>
              <a:rPr kumimoji="0" sz="1600" i="0" u="none" strike="noStrike" cap="none" normalizeH="0" baseline="0" dirty="0" smtClean="0">
                <a:cs typeface="Times New Roman" panose="02020603050405020304" pitchFamily="18" charset="0"/>
              </a:rPr>
              <a:t>加工该类需要用到如图4.1.20所示的车刀，刀头材料常采用YT15硬质合金涂层数控刀片。</a:t>
            </a:r>
            <a:endParaRPr kumimoji="0" sz="1600" i="0" u="none" strike="noStrike" cap="none" normalizeH="0" baseline="0" dirty="0" smtClean="0">
              <a:cs typeface="Times New Roman" panose="02020603050405020304" pitchFamily="18" charset="0"/>
            </a:endParaRPr>
          </a:p>
          <a:p>
            <a:pPr lvl="0" indent="262255"/>
            <a:r>
              <a:rPr kumimoji="0" sz="1600" i="0" u="none" strike="noStrike" cap="none" normalizeH="0" baseline="0" dirty="0" smtClean="0">
                <a:cs typeface="Times New Roman" panose="02020603050405020304" pitchFamily="18" charset="0"/>
              </a:rPr>
              <a:t>1）外圆、端面车刀  形状如图4.1.20(a)所示，刀片刀尖角采用80°，主偏角为95°，副偏角为5°既可车外圆，又可以车端面。</a:t>
            </a:r>
            <a:endParaRPr kumimoji="0" sz="1600" i="0" u="none" strike="noStrike" cap="none" normalizeH="0" baseline="0" dirty="0" smtClean="0">
              <a:cs typeface="Times New Roman" panose="02020603050405020304" pitchFamily="18" charset="0"/>
            </a:endParaRPr>
          </a:p>
          <a:p>
            <a:pPr lvl="0" indent="262255"/>
            <a:r>
              <a:rPr kumimoji="0" sz="1600" i="0" u="none" strike="noStrike" cap="none" normalizeH="0" baseline="0" dirty="0" smtClean="0">
                <a:cs typeface="Times New Roman" panose="02020603050405020304" pitchFamily="18" charset="0"/>
              </a:rPr>
              <a:t>2）内孔车刀  形状如图4.1.20(b)所示，刀片刀尖角采用80°，可用于车削通孔或台阶孔。</a:t>
            </a:r>
            <a:endParaRPr kumimoji="0" sz="1600" i="0" u="none" strike="noStrike" cap="none" normalizeH="0" baseline="0" dirty="0" smtClean="0">
              <a:cs typeface="Times New Roman" panose="02020603050405020304" pitchFamily="18" charset="0"/>
            </a:endParaRPr>
          </a:p>
          <a:p>
            <a:pPr lvl="0" indent="262255"/>
            <a:r>
              <a:rPr kumimoji="0" sz="1600" i="0" u="none" strike="noStrike" cap="none" normalizeH="0" baseline="0" dirty="0" smtClean="0">
                <a:cs typeface="Times New Roman" panose="02020603050405020304" pitchFamily="18" charset="0"/>
              </a:rPr>
              <a:t>3）切槽刀  形状如图4.1.20(c)所示，用于切槽、切断，取刀头宽为3mm。</a:t>
            </a:r>
            <a:endParaRPr kumimoji="0" lang="zh-CN" altLang="en-US" sz="16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矩形 7"/>
          <p:cNvSpPr/>
          <p:nvPr/>
        </p:nvSpPr>
        <p:spPr>
          <a:xfrm>
            <a:off x="900085" y="836278"/>
            <a:ext cx="1579278" cy="369332"/>
          </a:xfrm>
          <a:prstGeom prst="rect">
            <a:avLst/>
          </a:prstGeom>
        </p:spPr>
        <p:txBody>
          <a:bodyPr wrap="none">
            <a:spAutoFit/>
          </a:bodyPr>
          <a:lstStyle/>
          <a:p>
            <a:r>
              <a:rPr lang="en-US" altLang="zh-CN" sz="1800" b="1" dirty="0" smtClean="0">
                <a:latin typeface="+mn-ea"/>
                <a:ea typeface="+mn-ea"/>
              </a:rPr>
              <a:t>【</a:t>
            </a:r>
            <a:r>
              <a:rPr lang="zh-CN" altLang="en-US" sz="1800" b="1" dirty="0" smtClean="0">
                <a:latin typeface="+mn-ea"/>
                <a:ea typeface="+mn-ea"/>
              </a:rPr>
              <a:t>知识链接</a:t>
            </a:r>
            <a:r>
              <a:rPr lang="en-US" altLang="zh-CN" sz="1800" b="1" dirty="0" smtClean="0">
                <a:latin typeface="+mn-ea"/>
                <a:ea typeface="+mn-ea"/>
              </a:rPr>
              <a:t>】</a:t>
            </a:r>
            <a:endParaRPr lang="zh-CN" altLang="en-US" sz="1800" b="1" dirty="0" smtClean="0">
              <a:latin typeface="+mn-ea"/>
              <a:ea typeface="+mn-ea"/>
            </a:endParaRPr>
          </a:p>
        </p:txBody>
      </p:sp>
      <p:pic>
        <p:nvPicPr>
          <p:cNvPr id="1073742973" name="图片 1073742972"/>
          <p:cNvPicPr>
            <a:picLocks noChangeAspect="1"/>
          </p:cNvPicPr>
          <p:nvPr/>
        </p:nvPicPr>
        <p:blipFill>
          <a:blip r:embed="rId1"/>
          <a:stretch>
            <a:fillRect/>
          </a:stretch>
        </p:blipFill>
        <p:spPr>
          <a:xfrm>
            <a:off x="1331595" y="3573145"/>
            <a:ext cx="6382385" cy="1778000"/>
          </a:xfrm>
          <a:prstGeom prst="rect">
            <a:avLst/>
          </a:prstGeom>
          <a:noFill/>
          <a:ln w="9525">
            <a:noFill/>
          </a:ln>
        </p:spPr>
      </p:pic>
      <p:sp>
        <p:nvSpPr>
          <p:cNvPr id="1073742898" name="文本框 1073742897"/>
          <p:cNvSpPr txBox="1"/>
          <p:nvPr/>
        </p:nvSpPr>
        <p:spPr>
          <a:xfrm>
            <a:off x="1569085" y="5661025"/>
            <a:ext cx="5348605" cy="495300"/>
          </a:xfrm>
          <a:prstGeom prst="rect">
            <a:avLst/>
          </a:prstGeom>
          <a:noFill/>
          <a:ln w="9525">
            <a:noFill/>
          </a:ln>
        </p:spPr>
        <p:txBody>
          <a:bodyPr wrap="square"/>
          <a:p>
            <a:pPr indent="400050" defTabSz="914400">
              <a:tabLst>
                <a:tab pos="2514600" algn="l"/>
              </a:tabLst>
            </a:pPr>
            <a:r>
              <a:rPr lang="zh-CN" altLang="en-US" sz="1200"/>
              <a:t>(a)                 </a:t>
            </a:r>
            <a:r>
              <a:rPr lang="en-US" altLang="zh-CN" sz="1200"/>
              <a:t>          </a:t>
            </a:r>
            <a:r>
              <a:rPr lang="zh-CN" altLang="en-US" sz="1200"/>
              <a:t>       (b)                     </a:t>
            </a:r>
            <a:r>
              <a:rPr lang="en-US" altLang="zh-CN" sz="1200"/>
              <a:t>              </a:t>
            </a:r>
            <a:r>
              <a:rPr lang="zh-CN" altLang="en-US" sz="1200"/>
              <a:t>   (c)</a:t>
            </a:r>
            <a:endParaRPr lang="zh-CN" altLang="en-US" sz="1200"/>
          </a:p>
          <a:p>
            <a:pPr indent="1428750" defTabSz="914400">
              <a:tabLst>
                <a:tab pos="2514600" algn="l"/>
              </a:tabLst>
            </a:pPr>
            <a:r>
              <a:rPr lang="zh-CN" altLang="en-US" sz="1200"/>
              <a:t>图 4.1.20  车刀的选择</a:t>
            </a:r>
            <a:endParaRPr lang="zh-CN" altLang="en-US" sz="1200"/>
          </a:p>
          <a:p>
            <a:pPr indent="266700"/>
            <a:endParaRPr lang="zh-CN" altLang="en-US"/>
          </a:p>
          <a:p>
            <a:endParaRPr lang="zh-CN"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55622" y="908667"/>
            <a:ext cx="1579278" cy="369332"/>
          </a:xfrm>
          <a:prstGeom prst="rect">
            <a:avLst/>
          </a:prstGeom>
        </p:spPr>
        <p:txBody>
          <a:bodyPr wrap="none">
            <a:spAutoFit/>
          </a:bodyPr>
          <a:lstStyle/>
          <a:p>
            <a:r>
              <a:rPr lang="en-US" altLang="zh-CN" sz="1800" b="1" dirty="0" smtClean="0">
                <a:latin typeface="+mn-ea"/>
                <a:ea typeface="+mn-ea"/>
              </a:rPr>
              <a:t>【</a:t>
            </a:r>
            <a:r>
              <a:rPr lang="zh-CN" altLang="en-US" sz="1800" b="1" dirty="0" smtClean="0">
                <a:latin typeface="+mn-ea"/>
                <a:ea typeface="+mn-ea"/>
              </a:rPr>
              <a:t>知识链接</a:t>
            </a:r>
            <a:r>
              <a:rPr lang="en-US" altLang="zh-CN" sz="1800" b="1" dirty="0" smtClean="0">
                <a:latin typeface="+mn-ea"/>
                <a:ea typeface="+mn-ea"/>
              </a:rPr>
              <a:t>】</a:t>
            </a:r>
            <a:endParaRPr lang="zh-CN" altLang="en-US" sz="1800" b="1" dirty="0" smtClean="0">
              <a:latin typeface="+mn-ea"/>
              <a:ea typeface="+mn-ea"/>
            </a:endParaRPr>
          </a:p>
        </p:txBody>
      </p:sp>
      <p:sp>
        <p:nvSpPr>
          <p:cNvPr id="100" name="文本框 99"/>
          <p:cNvSpPr txBox="1"/>
          <p:nvPr/>
        </p:nvSpPr>
        <p:spPr>
          <a:xfrm>
            <a:off x="611505" y="1278255"/>
            <a:ext cx="8027670" cy="4523105"/>
          </a:xfrm>
          <a:prstGeom prst="rect">
            <a:avLst/>
          </a:prstGeom>
          <a:noFill/>
          <a:ln w="9525">
            <a:noFill/>
          </a:ln>
        </p:spPr>
        <p:txBody>
          <a:bodyPr wrap="square">
            <a:spAutoFit/>
          </a:bodyPr>
          <a:p>
            <a:pPr indent="133985"/>
            <a:r>
              <a:rPr lang="en-US" sz="1600" b="1">
                <a:latin typeface="Times New Roman" panose="02020603050405020304" pitchFamily="18" charset="0"/>
              </a:rPr>
              <a:t>   2. </a:t>
            </a:r>
            <a:r>
              <a:rPr lang="zh-CN" sz="1600" b="1">
                <a:ea typeface="宋体" panose="02010600030101010101" pitchFamily="2" charset="-122"/>
              </a:rPr>
              <a:t>量具的选择</a:t>
            </a:r>
            <a:r>
              <a:rPr lang="zh-CN" sz="1600">
                <a:latin typeface="Calibri" panose="020F0502020204030204" pitchFamily="34" charset="0"/>
                <a:ea typeface="宋体" panose="02010600030101010101" pitchFamily="2" charset="-122"/>
              </a:rPr>
              <a:t>根据</a:t>
            </a:r>
            <a:r>
              <a:rPr lang="zh-CN" sz="1600">
                <a:ea typeface="宋体" panose="02010600030101010101" pitchFamily="2" charset="-122"/>
              </a:rPr>
              <a:t>零件精度，可选用</a:t>
            </a:r>
            <a:r>
              <a:rPr lang="en-US" sz="1600">
                <a:latin typeface="Calibri" panose="020F0502020204030204" pitchFamily="34" charset="0"/>
              </a:rPr>
              <a:t>0</a:t>
            </a:r>
            <a:r>
              <a:rPr lang="zh-CN" sz="1600">
                <a:ea typeface="宋体" panose="02010600030101010101" pitchFamily="2" charset="-122"/>
              </a:rPr>
              <a:t>～</a:t>
            </a:r>
            <a:r>
              <a:rPr lang="en-US" sz="1600">
                <a:latin typeface="Calibri" panose="020F0502020204030204" pitchFamily="34" charset="0"/>
              </a:rPr>
              <a:t>125</a:t>
            </a:r>
            <a:r>
              <a:rPr lang="en-US" sz="1600" i="1">
                <a:latin typeface="Calibri" panose="020F0502020204030204" pitchFamily="34" charset="0"/>
              </a:rPr>
              <a:t>mm</a:t>
            </a:r>
            <a:r>
              <a:rPr lang="zh-CN" sz="1600">
                <a:ea typeface="宋体" panose="02010600030101010101" pitchFamily="2" charset="-122"/>
              </a:rPr>
              <a:t>（</a:t>
            </a:r>
            <a:r>
              <a:rPr lang="en-US" sz="1600">
                <a:latin typeface="Calibri" panose="020F0502020204030204" pitchFamily="34" charset="0"/>
              </a:rPr>
              <a:t>0.02</a:t>
            </a:r>
            <a:r>
              <a:rPr lang="zh-CN" sz="1600">
                <a:ea typeface="宋体" panose="02010600030101010101" pitchFamily="2" charset="-122"/>
              </a:rPr>
              <a:t>）游标卡尺、</a:t>
            </a:r>
            <a:r>
              <a:rPr lang="en-US" sz="1600">
                <a:latin typeface="Calibri" panose="020F0502020204030204" pitchFamily="34" charset="0"/>
              </a:rPr>
              <a:t>25</a:t>
            </a:r>
            <a:r>
              <a:rPr lang="zh-CN" sz="1600">
                <a:ea typeface="宋体" panose="02010600030101010101" pitchFamily="2" charset="-122"/>
              </a:rPr>
              <a:t>～</a:t>
            </a:r>
            <a:r>
              <a:rPr lang="en-US" sz="1600">
                <a:latin typeface="Calibri" panose="020F0502020204030204" pitchFamily="34" charset="0"/>
              </a:rPr>
              <a:t>50</a:t>
            </a:r>
            <a:r>
              <a:rPr lang="zh-CN" sz="1600">
                <a:ea typeface="宋体" panose="02010600030101010101" pitchFamily="2" charset="-122"/>
              </a:rPr>
              <a:t>（</a:t>
            </a:r>
            <a:r>
              <a:rPr lang="en-US" sz="1600">
                <a:latin typeface="Calibri" panose="020F0502020204030204" pitchFamily="34" charset="0"/>
              </a:rPr>
              <a:t>0.01</a:t>
            </a:r>
            <a:r>
              <a:rPr lang="zh-CN" sz="1600">
                <a:ea typeface="宋体" panose="02010600030101010101" pitchFamily="2" charset="-122"/>
              </a:rPr>
              <a:t>）外径千分尺</a:t>
            </a:r>
            <a:r>
              <a:rPr lang="zh-CN" sz="1600">
                <a:latin typeface="Calibri" panose="020F0502020204030204" pitchFamily="34" charset="0"/>
                <a:ea typeface="宋体" panose="02010600030101010101" pitchFamily="2" charset="-122"/>
              </a:rPr>
              <a:t>、</a:t>
            </a:r>
            <a:r>
              <a:rPr lang="en-US" sz="1600">
                <a:latin typeface="Calibri" panose="020F0502020204030204" pitchFamily="34" charset="0"/>
              </a:rPr>
              <a:t>18</a:t>
            </a:r>
            <a:r>
              <a:rPr lang="zh-CN" sz="1600">
                <a:ea typeface="宋体" panose="02010600030101010101" pitchFamily="2" charset="-122"/>
              </a:rPr>
              <a:t>～</a:t>
            </a:r>
            <a:r>
              <a:rPr lang="en-US" sz="1600">
                <a:latin typeface="Calibri" panose="020F0502020204030204" pitchFamily="34" charset="0"/>
              </a:rPr>
              <a:t>35</a:t>
            </a:r>
            <a:r>
              <a:rPr lang="en-US" sz="1600" i="1">
                <a:latin typeface="Calibri" panose="020F0502020204030204" pitchFamily="34" charset="0"/>
              </a:rPr>
              <a:t> mm</a:t>
            </a:r>
            <a:r>
              <a:rPr lang="zh-CN" sz="1600">
                <a:ea typeface="宋体" panose="02010600030101010101" pitchFamily="2" charset="-122"/>
              </a:rPr>
              <a:t>（</a:t>
            </a:r>
            <a:r>
              <a:rPr lang="en-US" sz="1600">
                <a:latin typeface="Calibri" panose="020F0502020204030204" pitchFamily="34" charset="0"/>
              </a:rPr>
              <a:t>0.01</a:t>
            </a:r>
            <a:r>
              <a:rPr lang="zh-CN" sz="1600">
                <a:ea typeface="宋体" panose="02010600030101010101" pitchFamily="2" charset="-122"/>
              </a:rPr>
              <a:t>）内径量表。</a:t>
            </a:r>
            <a:r>
              <a:rPr lang="en-US" sz="1600" b="1">
                <a:latin typeface="Times New Roman" panose="02020603050405020304" pitchFamily="18" charset="0"/>
              </a:rPr>
              <a:t>     3. </a:t>
            </a:r>
            <a:r>
              <a:rPr lang="zh-CN" sz="1600" b="1">
                <a:ea typeface="宋体" panose="02010600030101010101" pitchFamily="2" charset="-122"/>
              </a:rPr>
              <a:t>切槽时切削用量的选择</a:t>
            </a:r>
            <a:r>
              <a:rPr lang="en-US" sz="1600">
                <a:latin typeface="Times New Roman" panose="02020603050405020304" pitchFamily="18" charset="0"/>
              </a:rPr>
              <a:t>     1</a:t>
            </a:r>
            <a:r>
              <a:rPr lang="zh-CN" sz="1600">
                <a:ea typeface="宋体" panose="02010600030101010101" pitchFamily="2" charset="-122"/>
              </a:rPr>
              <a:t>）背吃刀量</a:t>
            </a:r>
            <a:r>
              <a:rPr lang="en-US" sz="1600">
                <a:latin typeface="Times New Roman" panose="02020603050405020304" pitchFamily="18" charset="0"/>
              </a:rPr>
              <a:t>ap</a:t>
            </a:r>
            <a:r>
              <a:rPr lang="zh-CN" sz="1600">
                <a:ea typeface="宋体" panose="02010600030101010101" pitchFamily="2" charset="-122"/>
              </a:rPr>
              <a:t>的选择   </a:t>
            </a:r>
            <a:endParaRPr lang="zh-CN" sz="1600">
              <a:ea typeface="宋体" panose="02010600030101010101" pitchFamily="2" charset="-122"/>
            </a:endParaRPr>
          </a:p>
          <a:p>
            <a:pPr indent="133985"/>
            <a:r>
              <a:rPr lang="en-US" altLang="zh-CN" sz="1600">
                <a:ea typeface="宋体" panose="02010600030101010101" pitchFamily="2" charset="-122"/>
              </a:rPr>
              <a:t>  </a:t>
            </a:r>
            <a:r>
              <a:rPr lang="zh-CN" sz="1600">
                <a:ea typeface="宋体" panose="02010600030101010101" pitchFamily="2" charset="-122"/>
              </a:rPr>
              <a:t>（</a:t>
            </a:r>
            <a:r>
              <a:rPr lang="en-US" sz="1600">
                <a:latin typeface="Times New Roman" panose="02020603050405020304" pitchFamily="18" charset="0"/>
              </a:rPr>
              <a:t>1</a:t>
            </a:r>
            <a:r>
              <a:rPr lang="zh-CN" sz="1600">
                <a:ea typeface="宋体" panose="02010600030101010101" pitchFamily="2" charset="-122"/>
              </a:rPr>
              <a:t>）粗车矩形槽时，背吃刀量</a:t>
            </a:r>
            <a:r>
              <a:rPr lang="en-US" sz="1600">
                <a:latin typeface="Times New Roman" panose="02020603050405020304" pitchFamily="18" charset="0"/>
              </a:rPr>
              <a:t>ap</a:t>
            </a:r>
            <a:r>
              <a:rPr lang="zh-CN" sz="1600">
                <a:ea typeface="宋体" panose="02010600030101010101" pitchFamily="2" charset="-122"/>
              </a:rPr>
              <a:t>等于切槽刀刀头宽，一般选择刀头宽等于</a:t>
            </a:r>
            <a:r>
              <a:rPr lang="en-US" sz="1600">
                <a:latin typeface="Times New Roman" panose="02020603050405020304" pitchFamily="18" charset="0"/>
              </a:rPr>
              <a:t>3</a:t>
            </a:r>
            <a:r>
              <a:rPr lang="en-US" sz="1600" i="1">
                <a:latin typeface="Times New Roman" panose="02020603050405020304" pitchFamily="18" charset="0"/>
              </a:rPr>
              <a:t>mm</a:t>
            </a:r>
            <a:r>
              <a:rPr lang="zh-CN" sz="1600">
                <a:ea typeface="宋体" panose="02010600030101010101" pitchFamily="2" charset="-122"/>
              </a:rPr>
              <a:t>左右，循环进给切削时，每次循环切刀偏移量应小于刀头宽，保证槽底平整。进给量</a:t>
            </a:r>
            <a:r>
              <a:rPr lang="en-US" sz="1600">
                <a:latin typeface="Times New Roman" panose="02020603050405020304" pitchFamily="18" charset="0"/>
              </a:rPr>
              <a:t>f</a:t>
            </a:r>
            <a:r>
              <a:rPr lang="zh-CN" sz="1600">
                <a:ea typeface="宋体" panose="02010600030101010101" pitchFamily="2" charset="-122"/>
              </a:rPr>
              <a:t>的选择相对普通车床加工小一些，切削速度的选择相对普通机床加工高一些。</a:t>
            </a:r>
            <a:endParaRPr lang="zh-CN" sz="1600">
              <a:ea typeface="宋体" panose="02010600030101010101" pitchFamily="2" charset="-122"/>
            </a:endParaRPr>
          </a:p>
          <a:p>
            <a:pPr indent="133985"/>
            <a:r>
              <a:rPr lang="en-US" altLang="zh-CN" sz="1600">
                <a:ea typeface="宋体" panose="02010600030101010101" pitchFamily="2" charset="-122"/>
              </a:rPr>
              <a:t>  </a:t>
            </a:r>
            <a:r>
              <a:rPr lang="zh-CN" sz="1600">
                <a:ea typeface="宋体" panose="02010600030101010101" pitchFamily="2" charset="-122"/>
              </a:rPr>
              <a:t>（</a:t>
            </a:r>
            <a:r>
              <a:rPr lang="en-US" sz="1600">
                <a:latin typeface="Times New Roman" panose="02020603050405020304" pitchFamily="18" charset="0"/>
              </a:rPr>
              <a:t>2</a:t>
            </a:r>
            <a:r>
              <a:rPr lang="zh-CN" sz="1600">
                <a:ea typeface="宋体" panose="02010600030101010101" pitchFamily="2" charset="-122"/>
              </a:rPr>
              <a:t>）精车时，背吃刀量</a:t>
            </a:r>
            <a:r>
              <a:rPr lang="en-US" sz="1600">
                <a:latin typeface="Times New Roman" panose="02020603050405020304" pitchFamily="18" charset="0"/>
              </a:rPr>
              <a:t>ap≤0.5</a:t>
            </a:r>
            <a:r>
              <a:rPr lang="en-US" sz="1600" i="1">
                <a:latin typeface="Times New Roman" panose="02020603050405020304" pitchFamily="18" charset="0"/>
              </a:rPr>
              <a:t>mm</a:t>
            </a:r>
            <a:r>
              <a:rPr lang="en-US" sz="1600">
                <a:latin typeface="Times New Roman" panose="02020603050405020304" pitchFamily="18" charset="0"/>
              </a:rPr>
              <a:t>     2</a:t>
            </a:r>
            <a:r>
              <a:rPr lang="zh-CN" sz="1600">
                <a:ea typeface="宋体" panose="02010600030101010101" pitchFamily="2" charset="-122"/>
              </a:rPr>
              <a:t>）进给量</a:t>
            </a:r>
            <a:r>
              <a:rPr lang="en-US" sz="1600">
                <a:latin typeface="Times New Roman" panose="02020603050405020304" pitchFamily="18" charset="0"/>
              </a:rPr>
              <a:t>f</a:t>
            </a:r>
            <a:r>
              <a:rPr lang="zh-CN" sz="1600">
                <a:ea typeface="宋体" panose="02010600030101010101" pitchFamily="2" charset="-122"/>
              </a:rPr>
              <a:t>的选择</a:t>
            </a:r>
            <a:endParaRPr lang="zh-CN" sz="1600">
              <a:ea typeface="宋体" panose="02010600030101010101" pitchFamily="2" charset="-122"/>
            </a:endParaRPr>
          </a:p>
          <a:p>
            <a:pPr indent="133985"/>
            <a:r>
              <a:rPr lang="en-US" altLang="zh-CN" sz="1600">
                <a:ea typeface="宋体" panose="02010600030101010101" pitchFamily="2" charset="-122"/>
              </a:rPr>
              <a:t>       </a:t>
            </a:r>
            <a:r>
              <a:rPr lang="zh-CN" sz="1600">
                <a:ea typeface="宋体" panose="02010600030101010101" pitchFamily="2" charset="-122"/>
              </a:rPr>
              <a:t>由于切槽刀的刀头强度比其他车刀低，车刀又主要是受径向切削阻力的作用，进给量太大时，容易使切槽刀折断，所以</a:t>
            </a:r>
            <a:r>
              <a:rPr lang="en-US" sz="1600">
                <a:latin typeface="Times New Roman" panose="02020603050405020304" pitchFamily="18" charset="0"/>
              </a:rPr>
              <a:t>,</a:t>
            </a:r>
            <a:r>
              <a:rPr lang="zh-CN" sz="1600">
                <a:ea typeface="宋体" panose="02010600030101010101" pitchFamily="2" charset="-122"/>
              </a:rPr>
              <a:t>粗车时应适当的减小进给量，具体数值根据工件和刀具材料来决定。本项目切槽加工选用硬质合金切槽刀，切糟、切断时取</a:t>
            </a:r>
            <a:r>
              <a:rPr lang="en-US" sz="1600">
                <a:latin typeface="Times New Roman" panose="02020603050405020304" pitchFamily="18" charset="0"/>
              </a:rPr>
              <a:t>f ≤0.2</a:t>
            </a:r>
            <a:r>
              <a:rPr lang="en-US" sz="1600" i="1">
                <a:latin typeface="Times New Roman" panose="02020603050405020304" pitchFamily="18" charset="0"/>
              </a:rPr>
              <a:t>mm</a:t>
            </a:r>
            <a:r>
              <a:rPr lang="zh-CN" sz="1600" i="1">
                <a:ea typeface="宋体" panose="02010600030101010101" pitchFamily="2" charset="-122"/>
              </a:rPr>
              <a:t>／</a:t>
            </a:r>
            <a:r>
              <a:rPr lang="en-US" sz="1600" i="1">
                <a:latin typeface="Times New Roman" panose="02020603050405020304" pitchFamily="18" charset="0"/>
              </a:rPr>
              <a:t>r</a:t>
            </a:r>
            <a:r>
              <a:rPr lang="en-US" sz="1600">
                <a:latin typeface="Times New Roman" panose="02020603050405020304" pitchFamily="18" charset="0"/>
              </a:rPr>
              <a:t> </a:t>
            </a:r>
            <a:r>
              <a:rPr lang="zh-CN" sz="1600">
                <a:ea typeface="宋体" panose="02010600030101010101" pitchFamily="2" charset="-122"/>
              </a:rPr>
              <a:t>，编程中</a:t>
            </a:r>
            <a:r>
              <a:rPr lang="en-US" sz="1600">
                <a:latin typeface="Times New Roman" panose="02020603050405020304" pitchFamily="18" charset="0"/>
              </a:rPr>
              <a:t>F</a:t>
            </a:r>
            <a:r>
              <a:rPr lang="zh-CN" sz="1600">
                <a:ea typeface="宋体" panose="02010600030101010101" pitchFamily="2" charset="-122"/>
              </a:rPr>
              <a:t>取</a:t>
            </a:r>
            <a:r>
              <a:rPr lang="en-US" sz="1600">
                <a:latin typeface="Times New Roman" panose="02020603050405020304" pitchFamily="18" charset="0"/>
              </a:rPr>
              <a:t>30</a:t>
            </a:r>
            <a:r>
              <a:rPr lang="en-US" sz="1600" i="1">
                <a:latin typeface="Times New Roman" panose="02020603050405020304" pitchFamily="18" charset="0"/>
              </a:rPr>
              <a:t>mm/min</a:t>
            </a:r>
            <a:r>
              <a:rPr lang="en-US" sz="1600">
                <a:latin typeface="Times New Roman" panose="02020603050405020304" pitchFamily="18" charset="0"/>
              </a:rPr>
              <a:t> </a:t>
            </a:r>
            <a:r>
              <a:rPr lang="zh-CN" sz="1600">
                <a:ea typeface="宋体" panose="02010600030101010101" pitchFamily="2" charset="-122"/>
              </a:rPr>
              <a:t>。</a:t>
            </a:r>
            <a:r>
              <a:rPr lang="en-US" sz="1600">
                <a:latin typeface="Times New Roman" panose="02020603050405020304" pitchFamily="18" charset="0"/>
              </a:rPr>
              <a:t>      3</a:t>
            </a:r>
            <a:r>
              <a:rPr lang="zh-CN" sz="1600">
                <a:ea typeface="宋体" panose="02010600030101010101" pitchFamily="2" charset="-122"/>
              </a:rPr>
              <a:t>）切削速度</a:t>
            </a:r>
            <a:r>
              <a:rPr lang="en-US" sz="1600">
                <a:latin typeface="Times New Roman" panose="02020603050405020304" pitchFamily="18" charset="0"/>
              </a:rPr>
              <a:t>v</a:t>
            </a:r>
            <a:r>
              <a:rPr lang="zh-CN" sz="1600">
                <a:ea typeface="宋体" panose="02010600030101010101" pitchFamily="2" charset="-122"/>
              </a:rPr>
              <a:t>的选择 </a:t>
            </a:r>
            <a:endParaRPr lang="zh-CN" sz="1600">
              <a:ea typeface="宋体" panose="02010600030101010101" pitchFamily="2" charset="-122"/>
            </a:endParaRPr>
          </a:p>
          <a:p>
            <a:pPr indent="133985"/>
            <a:r>
              <a:rPr lang="en-US" altLang="zh-CN" sz="1600">
                <a:ea typeface="宋体" panose="02010600030101010101" pitchFamily="2" charset="-122"/>
              </a:rPr>
              <a:t>       </a:t>
            </a:r>
            <a:r>
              <a:rPr lang="zh-CN" sz="1600">
                <a:ea typeface="宋体" panose="02010600030101010101" pitchFamily="2" charset="-122"/>
              </a:rPr>
              <a:t>切槽时，刀具刚性差，易产生振动，切削速度应比车削外圆低</a:t>
            </a:r>
            <a:r>
              <a:rPr lang="en-US" sz="1600">
                <a:latin typeface="Times New Roman" panose="02020603050405020304" pitchFamily="18" charset="0"/>
              </a:rPr>
              <a:t>40%</a:t>
            </a:r>
            <a:r>
              <a:rPr lang="zh-CN" sz="1600">
                <a:ea typeface="宋体" panose="02010600030101010101" pitchFamily="2" charset="-122"/>
              </a:rPr>
              <a:t>左右。采用硬质合金切槽刀，切削速度取</a:t>
            </a:r>
            <a:r>
              <a:rPr lang="en-US" sz="1600">
                <a:latin typeface="Times New Roman" panose="02020603050405020304" pitchFamily="18" charset="0"/>
              </a:rPr>
              <a:t>40</a:t>
            </a:r>
            <a:r>
              <a:rPr lang="zh-CN" sz="1600">
                <a:ea typeface="宋体" panose="02010600030101010101" pitchFamily="2" charset="-122"/>
              </a:rPr>
              <a:t>～</a:t>
            </a:r>
            <a:r>
              <a:rPr lang="en-US" sz="1600">
                <a:latin typeface="Times New Roman" panose="02020603050405020304" pitchFamily="18" charset="0"/>
              </a:rPr>
              <a:t>50</a:t>
            </a:r>
            <a:r>
              <a:rPr lang="en-US" sz="1600" i="1">
                <a:latin typeface="Times New Roman" panose="02020603050405020304" pitchFamily="18" charset="0"/>
              </a:rPr>
              <a:t>m</a:t>
            </a:r>
            <a:r>
              <a:rPr lang="zh-CN" sz="1600" i="1">
                <a:ea typeface="宋体" panose="02010600030101010101" pitchFamily="2" charset="-122"/>
              </a:rPr>
              <a:t>／</a:t>
            </a:r>
            <a:r>
              <a:rPr lang="en-US" sz="1600" i="1">
                <a:latin typeface="Times New Roman" panose="02020603050405020304" pitchFamily="18" charset="0"/>
              </a:rPr>
              <a:t>min</a:t>
            </a:r>
            <a:r>
              <a:rPr lang="zh-CN" sz="1600">
                <a:ea typeface="宋体" panose="02010600030101010101" pitchFamily="2" charset="-122"/>
              </a:rPr>
              <a:t>。根据切削的零件直径，可由切削速度计算公式换算出主轴转速</a:t>
            </a:r>
            <a:r>
              <a:rPr lang="en-US" sz="1600">
                <a:latin typeface="Times New Roman" panose="02020603050405020304" pitchFamily="18" charset="0"/>
              </a:rPr>
              <a:t>S</a:t>
            </a:r>
            <a:r>
              <a:rPr lang="zh-CN" sz="1600">
                <a:ea typeface="宋体" panose="02010600030101010101" pitchFamily="2" charset="-122"/>
              </a:rPr>
              <a:t>，按经验选择</a:t>
            </a:r>
            <a:r>
              <a:rPr lang="en-US" sz="1600">
                <a:latin typeface="Times New Roman" panose="02020603050405020304" pitchFamily="18" charset="0"/>
              </a:rPr>
              <a:t>S</a:t>
            </a:r>
            <a:r>
              <a:rPr lang="zh-CN" sz="1600">
                <a:ea typeface="宋体" panose="02010600030101010101" pitchFamily="2" charset="-122"/>
              </a:rPr>
              <a:t>取</a:t>
            </a:r>
            <a:r>
              <a:rPr lang="en-US" sz="1600">
                <a:latin typeface="Times New Roman" panose="02020603050405020304" pitchFamily="18" charset="0"/>
              </a:rPr>
              <a:t>350</a:t>
            </a:r>
            <a:r>
              <a:rPr lang="zh-CN" sz="1600">
                <a:ea typeface="宋体" panose="02010600030101010101" pitchFamily="2" charset="-122"/>
              </a:rPr>
              <a:t>～</a:t>
            </a:r>
            <a:r>
              <a:rPr lang="en-US" sz="1600">
                <a:latin typeface="Times New Roman" panose="02020603050405020304" pitchFamily="18" charset="0"/>
              </a:rPr>
              <a:t>400</a:t>
            </a:r>
            <a:r>
              <a:rPr lang="zh-CN" sz="1600">
                <a:ea typeface="宋体" panose="02010600030101010101" pitchFamily="2" charset="-122"/>
              </a:rPr>
              <a:t>转</a:t>
            </a:r>
            <a:r>
              <a:rPr lang="en-US" sz="1600">
                <a:latin typeface="Times New Roman" panose="02020603050405020304" pitchFamily="18" charset="0"/>
              </a:rPr>
              <a:t>/</a:t>
            </a:r>
            <a:r>
              <a:rPr lang="zh-CN" sz="1600">
                <a:ea typeface="宋体" panose="02010600030101010101" pitchFamily="2" charset="-122"/>
              </a:rPr>
              <a:t>分钟。</a:t>
            </a:r>
            <a:endParaRPr lang="zh-CN" altLang="en-US" sz="160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1472" y="857232"/>
            <a:ext cx="1579278" cy="369332"/>
          </a:xfrm>
          <a:prstGeom prst="rect">
            <a:avLst/>
          </a:prstGeom>
        </p:spPr>
        <p:txBody>
          <a:bodyPr wrap="none">
            <a:spAutoFit/>
          </a:bodyPr>
          <a:lstStyle/>
          <a:p>
            <a:r>
              <a:rPr lang="en-US" altLang="zh-CN" sz="1800" b="1" dirty="0" smtClean="0">
                <a:latin typeface="+mn-ea"/>
                <a:ea typeface="+mn-ea"/>
              </a:rPr>
              <a:t>【</a:t>
            </a:r>
            <a:r>
              <a:rPr lang="zh-CN" altLang="en-US" sz="1800" b="1" dirty="0" smtClean="0">
                <a:latin typeface="+mn-ea"/>
                <a:ea typeface="+mn-ea"/>
              </a:rPr>
              <a:t>知识链接</a:t>
            </a:r>
            <a:r>
              <a:rPr lang="en-US" altLang="zh-CN" sz="1800" b="1" dirty="0" smtClean="0">
                <a:latin typeface="+mn-ea"/>
                <a:ea typeface="+mn-ea"/>
              </a:rPr>
              <a:t>】</a:t>
            </a:r>
            <a:endParaRPr lang="zh-CN" altLang="en-US" sz="1800" b="1" dirty="0" smtClean="0">
              <a:latin typeface="+mn-ea"/>
              <a:ea typeface="+mn-ea"/>
            </a:endParaRPr>
          </a:p>
        </p:txBody>
      </p:sp>
      <p:sp>
        <p:nvSpPr>
          <p:cNvPr id="100" name="文本框 99"/>
          <p:cNvSpPr txBox="1"/>
          <p:nvPr/>
        </p:nvSpPr>
        <p:spPr>
          <a:xfrm>
            <a:off x="755650" y="1372870"/>
            <a:ext cx="7743825" cy="829945"/>
          </a:xfrm>
          <a:prstGeom prst="rect">
            <a:avLst/>
          </a:prstGeom>
          <a:noFill/>
          <a:ln w="9525">
            <a:noFill/>
          </a:ln>
        </p:spPr>
        <p:txBody>
          <a:bodyPr wrap="square">
            <a:spAutoFit/>
          </a:bodyPr>
          <a:p>
            <a:pPr indent="262255"/>
            <a:r>
              <a:rPr lang="en-US" sz="1600" b="1">
                <a:latin typeface="Times New Roman" panose="02020603050405020304" pitchFamily="18" charset="0"/>
              </a:rPr>
              <a:t>4.</a:t>
            </a:r>
            <a:r>
              <a:rPr lang="zh-CN" sz="1600" b="1">
                <a:ea typeface="宋体" panose="02010600030101010101" pitchFamily="2" charset="-122"/>
              </a:rPr>
              <a:t>沟槽的测量</a:t>
            </a:r>
            <a:endParaRPr lang="zh-CN" sz="1600">
              <a:ea typeface="宋体" panose="02010600030101010101" pitchFamily="2" charset="-122"/>
            </a:endParaRPr>
          </a:p>
          <a:p>
            <a:pPr indent="262255"/>
            <a:r>
              <a:rPr lang="en-US" altLang="zh-CN" sz="1600">
                <a:ea typeface="宋体" panose="02010600030101010101" pitchFamily="2" charset="-122"/>
              </a:rPr>
              <a:t>       </a:t>
            </a:r>
            <a:r>
              <a:rPr lang="zh-CN" sz="1600">
                <a:ea typeface="宋体" panose="02010600030101010101" pitchFamily="2" charset="-122"/>
              </a:rPr>
              <a:t>沟槽直径可用千分尺或游标卡尺、卡钳等测量。沟槽宽度可用钢直尺、样板、游标卡尺等测量。图</a:t>
            </a:r>
            <a:r>
              <a:rPr lang="en-US" sz="1600">
                <a:latin typeface="Times New Roman" panose="02020603050405020304" pitchFamily="18" charset="0"/>
              </a:rPr>
              <a:t>4.1.21</a:t>
            </a:r>
            <a:r>
              <a:rPr lang="zh-CN" sz="1600">
                <a:ea typeface="宋体" panose="02010600030101010101" pitchFamily="2" charset="-122"/>
              </a:rPr>
              <a:t>是测量较高精度沟槽的几种方法。</a:t>
            </a:r>
            <a:endParaRPr lang="zh-CN" altLang="en-US" sz="1600"/>
          </a:p>
        </p:txBody>
      </p:sp>
      <p:pic>
        <p:nvPicPr>
          <p:cNvPr id="1073742897" name="图片 1073742896"/>
          <p:cNvPicPr>
            <a:picLocks noChangeAspect="1"/>
          </p:cNvPicPr>
          <p:nvPr/>
        </p:nvPicPr>
        <p:blipFill>
          <a:blip r:embed="rId1"/>
          <a:stretch>
            <a:fillRect/>
          </a:stretch>
        </p:blipFill>
        <p:spPr>
          <a:xfrm>
            <a:off x="1188085" y="2348865"/>
            <a:ext cx="1993265" cy="2689860"/>
          </a:xfrm>
          <a:prstGeom prst="rect">
            <a:avLst/>
          </a:prstGeom>
          <a:noFill/>
          <a:ln w="9525">
            <a:noFill/>
          </a:ln>
        </p:spPr>
      </p:pic>
      <p:pic>
        <p:nvPicPr>
          <p:cNvPr id="1073742907" name="图片 1073742906"/>
          <p:cNvPicPr>
            <a:picLocks noChangeAspect="1"/>
          </p:cNvPicPr>
          <p:nvPr/>
        </p:nvPicPr>
        <p:blipFill>
          <a:blip r:embed="rId2"/>
          <a:stretch>
            <a:fillRect/>
          </a:stretch>
        </p:blipFill>
        <p:spPr>
          <a:xfrm>
            <a:off x="3347720" y="2668905"/>
            <a:ext cx="4819650" cy="2369820"/>
          </a:xfrm>
          <a:prstGeom prst="rect">
            <a:avLst/>
          </a:prstGeom>
          <a:noFill/>
          <a:ln w="9525">
            <a:noFill/>
          </a:ln>
        </p:spPr>
      </p:pic>
      <p:sp>
        <p:nvSpPr>
          <p:cNvPr id="1073742896" name="文本框 1073742895"/>
          <p:cNvSpPr txBox="1"/>
          <p:nvPr/>
        </p:nvSpPr>
        <p:spPr>
          <a:xfrm>
            <a:off x="828040" y="5300980"/>
            <a:ext cx="6473825" cy="594995"/>
          </a:xfrm>
          <a:prstGeom prst="rect">
            <a:avLst/>
          </a:prstGeom>
          <a:noFill/>
          <a:ln w="9525">
            <a:noFill/>
          </a:ln>
        </p:spPr>
        <p:txBody>
          <a:bodyPr wrap="square"/>
          <a:p>
            <a:r>
              <a:rPr lang="zh-CN" altLang="en-US"/>
              <a:t>(a) 用外径千分尺测量沟槽直径          </a:t>
            </a:r>
            <a:r>
              <a:rPr lang="en-US" altLang="zh-CN"/>
              <a:t>        </a:t>
            </a:r>
            <a:r>
              <a:rPr lang="zh-CN" altLang="en-US"/>
              <a:t>  (b) 用样板、游标卡尺测量沟槽宽度</a:t>
            </a:r>
            <a:endParaRPr lang="zh-CN" altLang="en-US"/>
          </a:p>
          <a:p>
            <a:pPr indent="971550"/>
            <a:endParaRPr lang="zh-CN" altLang="en-US"/>
          </a:p>
          <a:p>
            <a:pPr indent="971550"/>
            <a:r>
              <a:rPr lang="zh-CN" altLang="en-US"/>
              <a:t>图4.1.21   测量较高精度沟槽的几种方法</a:t>
            </a:r>
            <a:endParaRPr lang="zh-CN" altLang="en-US"/>
          </a:p>
          <a:p>
            <a:pPr indent="190500" algn="ctr"/>
            <a:endParaRPr lang="zh-CN" altLang="en-US"/>
          </a:p>
          <a:p>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1472" y="857232"/>
            <a:ext cx="1579278" cy="369332"/>
          </a:xfrm>
          <a:prstGeom prst="rect">
            <a:avLst/>
          </a:prstGeom>
        </p:spPr>
        <p:txBody>
          <a:bodyPr wrap="none">
            <a:spAutoFit/>
          </a:bodyPr>
          <a:lstStyle/>
          <a:p>
            <a:r>
              <a:rPr lang="en-US" altLang="zh-CN" sz="1800" b="1" dirty="0" smtClean="0">
                <a:latin typeface="+mn-ea"/>
                <a:ea typeface="+mn-ea"/>
              </a:rPr>
              <a:t>【</a:t>
            </a:r>
            <a:r>
              <a:rPr lang="zh-CN" altLang="en-US" sz="1800" b="1" dirty="0" smtClean="0">
                <a:latin typeface="+mn-ea"/>
                <a:ea typeface="+mn-ea"/>
              </a:rPr>
              <a:t>知识链接</a:t>
            </a:r>
            <a:r>
              <a:rPr lang="en-US" altLang="zh-CN" sz="1800" b="1" dirty="0" smtClean="0">
                <a:latin typeface="+mn-ea"/>
                <a:ea typeface="+mn-ea"/>
              </a:rPr>
              <a:t>】</a:t>
            </a:r>
            <a:endParaRPr lang="zh-CN" altLang="en-US" sz="1800" b="1" dirty="0" smtClean="0">
              <a:latin typeface="+mn-ea"/>
              <a:ea typeface="+mn-ea"/>
            </a:endParaRPr>
          </a:p>
        </p:txBody>
      </p:sp>
      <p:sp>
        <p:nvSpPr>
          <p:cNvPr id="100" name="文本框 99"/>
          <p:cNvSpPr txBox="1"/>
          <p:nvPr/>
        </p:nvSpPr>
        <p:spPr>
          <a:xfrm>
            <a:off x="570865" y="1226820"/>
            <a:ext cx="7903845" cy="4523105"/>
          </a:xfrm>
          <a:prstGeom prst="rect">
            <a:avLst/>
          </a:prstGeom>
          <a:noFill/>
          <a:ln w="9525">
            <a:noFill/>
          </a:ln>
        </p:spPr>
        <p:txBody>
          <a:bodyPr wrap="square">
            <a:spAutoFit/>
          </a:bodyPr>
          <a:p>
            <a:pPr indent="262255"/>
            <a:r>
              <a:rPr lang="zh-CN" sz="1800" b="1">
                <a:ea typeface="宋体" panose="02010600030101010101" pitchFamily="2" charset="-122"/>
              </a:rPr>
              <a:t>二、编程指令</a:t>
            </a:r>
            <a:r>
              <a:rPr lang="en-US" sz="1800" b="1">
                <a:latin typeface="宋体" panose="02010600030101010101" pitchFamily="2" charset="-122"/>
              </a:rPr>
              <a:t>1.</a:t>
            </a:r>
            <a:r>
              <a:rPr lang="zh-CN" sz="1800" b="1">
                <a:ea typeface="宋体" panose="02010600030101010101" pitchFamily="2" charset="-122"/>
              </a:rPr>
              <a:t>轴向切槽多重循环</a:t>
            </a:r>
            <a:r>
              <a:rPr lang="en-US" sz="1800" b="1">
                <a:latin typeface="Times New Roman" panose="02020603050405020304" pitchFamily="18" charset="0"/>
              </a:rPr>
              <a:t>G74</a:t>
            </a:r>
            <a:endParaRPr lang="en-US" sz="1800" b="1">
              <a:latin typeface="Times New Roman" panose="02020603050405020304" pitchFamily="18" charset="0"/>
            </a:endParaRPr>
          </a:p>
          <a:p>
            <a:pPr indent="262255"/>
            <a:r>
              <a:rPr lang="zh-CN" sz="1800" b="1">
                <a:ea typeface="宋体" panose="02010600030101010101" pitchFamily="2" charset="-122"/>
              </a:rPr>
              <a:t>指令格式：</a:t>
            </a:r>
            <a:r>
              <a:rPr lang="en-US" sz="1800" b="1">
                <a:latin typeface="Times New Roman" panose="02020603050405020304" pitchFamily="18" charset="0"/>
              </a:rPr>
              <a:t> </a:t>
            </a:r>
            <a:r>
              <a:rPr lang="en-US" sz="1800">
                <a:latin typeface="Times New Roman" panose="02020603050405020304" pitchFamily="18" charset="0"/>
              </a:rPr>
              <a:t>G74  R</a:t>
            </a:r>
            <a:r>
              <a:rPr lang="zh-CN" sz="1800" u="sng">
                <a:ea typeface="宋体" panose="02010600030101010101" pitchFamily="2" charset="-122"/>
              </a:rPr>
              <a:t>（</a:t>
            </a:r>
            <a:r>
              <a:rPr lang="en-US" sz="1800" u="sng">
                <a:latin typeface="Times New Roman" panose="02020603050405020304" pitchFamily="18" charset="0"/>
              </a:rPr>
              <a:t>e</a:t>
            </a:r>
            <a:r>
              <a:rPr lang="zh-CN" sz="1800" u="sng">
                <a:ea typeface="宋体" panose="02010600030101010101" pitchFamily="2" charset="-122"/>
              </a:rPr>
              <a:t>）</a:t>
            </a:r>
            <a:r>
              <a:rPr lang="en-US" sz="1800">
                <a:latin typeface="Times New Roman" panose="02020603050405020304" pitchFamily="18" charset="0"/>
              </a:rPr>
              <a:t> </a:t>
            </a:r>
            <a:r>
              <a:rPr lang="zh-CN" sz="1800">
                <a:ea typeface="宋体" panose="02010600030101010101" pitchFamily="2" charset="-122"/>
              </a:rPr>
              <a:t>；</a:t>
            </a:r>
            <a:r>
              <a:rPr lang="en-US" sz="1800">
                <a:latin typeface="Times New Roman" panose="02020603050405020304" pitchFamily="18" charset="0"/>
              </a:rPr>
              <a:t>                     G74  X</a:t>
            </a:r>
            <a:r>
              <a:rPr lang="zh-CN" sz="1800">
                <a:ea typeface="宋体" panose="02010600030101010101" pitchFamily="2" charset="-122"/>
              </a:rPr>
              <a:t>（</a:t>
            </a:r>
            <a:r>
              <a:rPr lang="en-US" sz="1800">
                <a:latin typeface="Times New Roman" panose="02020603050405020304" pitchFamily="18" charset="0"/>
              </a:rPr>
              <a:t>U</a:t>
            </a:r>
            <a:r>
              <a:rPr lang="zh-CN" sz="1800">
                <a:ea typeface="宋体" panose="02010600030101010101" pitchFamily="2" charset="-122"/>
              </a:rPr>
              <a:t>）</a:t>
            </a:r>
            <a:r>
              <a:rPr lang="en-US" sz="1800" u="sng">
                <a:latin typeface="Times New Roman" panose="02020603050405020304" pitchFamily="18" charset="0"/>
              </a:rPr>
              <a:t>  </a:t>
            </a:r>
            <a:r>
              <a:rPr lang="en-US" sz="1800">
                <a:latin typeface="Times New Roman" panose="02020603050405020304" pitchFamily="18" charset="0"/>
              </a:rPr>
              <a:t> Z</a:t>
            </a:r>
            <a:r>
              <a:rPr lang="zh-CN" sz="1800">
                <a:ea typeface="宋体" panose="02010600030101010101" pitchFamily="2" charset="-122"/>
              </a:rPr>
              <a:t>（</a:t>
            </a:r>
            <a:r>
              <a:rPr lang="en-US" sz="1800">
                <a:latin typeface="Times New Roman" panose="02020603050405020304" pitchFamily="18" charset="0"/>
              </a:rPr>
              <a:t>W</a:t>
            </a:r>
            <a:r>
              <a:rPr lang="zh-CN" sz="1800">
                <a:ea typeface="宋体" panose="02010600030101010101" pitchFamily="2" charset="-122"/>
              </a:rPr>
              <a:t>）</a:t>
            </a:r>
            <a:r>
              <a:rPr lang="en-US" sz="1800" u="sng">
                <a:latin typeface="Times New Roman" panose="02020603050405020304" pitchFamily="18" charset="0"/>
              </a:rPr>
              <a:t>  </a:t>
            </a:r>
            <a:r>
              <a:rPr lang="en-US" sz="1800">
                <a:latin typeface="Times New Roman" panose="02020603050405020304" pitchFamily="18" charset="0"/>
              </a:rPr>
              <a:t>  P</a:t>
            </a:r>
            <a:r>
              <a:rPr lang="zh-CN" sz="1800" u="sng">
                <a:ea typeface="宋体" panose="02010600030101010101" pitchFamily="2" charset="-122"/>
              </a:rPr>
              <a:t>（</a:t>
            </a:r>
            <a:r>
              <a:rPr lang="en-US" sz="1800" u="sng">
                <a:latin typeface="Times New Roman" panose="02020603050405020304" pitchFamily="18" charset="0"/>
              </a:rPr>
              <a:t>Δi</a:t>
            </a:r>
            <a:r>
              <a:rPr lang="zh-CN" sz="1800" u="sng">
                <a:ea typeface="宋体" panose="02010600030101010101" pitchFamily="2" charset="-122"/>
              </a:rPr>
              <a:t>）</a:t>
            </a:r>
            <a:r>
              <a:rPr lang="en-US" sz="1800">
                <a:latin typeface="Times New Roman" panose="02020603050405020304" pitchFamily="18" charset="0"/>
              </a:rPr>
              <a:t> Q</a:t>
            </a:r>
            <a:r>
              <a:rPr lang="zh-CN" sz="1800" u="sng">
                <a:ea typeface="宋体" panose="02010600030101010101" pitchFamily="2" charset="-122"/>
              </a:rPr>
              <a:t>（</a:t>
            </a:r>
            <a:r>
              <a:rPr lang="en-US" sz="1800" u="sng">
                <a:latin typeface="Times New Roman" panose="02020603050405020304" pitchFamily="18" charset="0"/>
              </a:rPr>
              <a:t>Δk</a:t>
            </a:r>
            <a:r>
              <a:rPr lang="zh-CN" sz="1800" u="sng">
                <a:ea typeface="宋体" panose="02010600030101010101" pitchFamily="2" charset="-122"/>
              </a:rPr>
              <a:t>）</a:t>
            </a:r>
            <a:r>
              <a:rPr lang="en-US" sz="1800">
                <a:latin typeface="Times New Roman" panose="02020603050405020304" pitchFamily="18" charset="0"/>
              </a:rPr>
              <a:t> R</a:t>
            </a:r>
            <a:r>
              <a:rPr lang="zh-CN" sz="1800" u="sng">
                <a:ea typeface="宋体" panose="02010600030101010101" pitchFamily="2" charset="-122"/>
              </a:rPr>
              <a:t>（</a:t>
            </a:r>
            <a:r>
              <a:rPr lang="en-US" sz="1800" u="sng">
                <a:latin typeface="Times New Roman" panose="02020603050405020304" pitchFamily="18" charset="0"/>
              </a:rPr>
              <a:t>Δd</a:t>
            </a:r>
            <a:r>
              <a:rPr lang="zh-CN" sz="1800" u="sng">
                <a:ea typeface="宋体" panose="02010600030101010101" pitchFamily="2" charset="-122"/>
              </a:rPr>
              <a:t>）</a:t>
            </a:r>
            <a:r>
              <a:rPr lang="en-US" sz="1800">
                <a:latin typeface="Times New Roman" panose="02020603050405020304" pitchFamily="18" charset="0"/>
              </a:rPr>
              <a:t>  F</a:t>
            </a:r>
            <a:r>
              <a:rPr lang="en-US" sz="1800" u="sng">
                <a:latin typeface="Times New Roman" panose="02020603050405020304" pitchFamily="18" charset="0"/>
              </a:rPr>
              <a:t>   </a:t>
            </a:r>
            <a:r>
              <a:rPr lang="en-US" sz="1800">
                <a:latin typeface="Times New Roman" panose="02020603050405020304" pitchFamily="18" charset="0"/>
              </a:rPr>
              <a:t> </a:t>
            </a:r>
            <a:r>
              <a:rPr lang="zh-CN" sz="1800">
                <a:ea typeface="宋体" panose="02010600030101010101" pitchFamily="2" charset="-122"/>
              </a:rPr>
              <a:t>；其中：</a:t>
            </a:r>
            <a:r>
              <a:rPr lang="en-US" sz="1800">
                <a:latin typeface="Times New Roman" panose="02020603050405020304" pitchFamily="18" charset="0"/>
              </a:rPr>
              <a:t>R</a:t>
            </a:r>
            <a:r>
              <a:rPr lang="zh-CN" sz="1800" u="sng">
                <a:ea typeface="宋体" panose="02010600030101010101" pitchFamily="2" charset="-122"/>
              </a:rPr>
              <a:t>（</a:t>
            </a:r>
            <a:r>
              <a:rPr lang="en-US" sz="1800" u="sng">
                <a:latin typeface="Times New Roman" panose="02020603050405020304" pitchFamily="18" charset="0"/>
              </a:rPr>
              <a:t>e</a:t>
            </a:r>
            <a:r>
              <a:rPr lang="zh-CN" sz="1800" u="sng">
                <a:ea typeface="宋体" panose="02010600030101010101" pitchFamily="2" charset="-122"/>
              </a:rPr>
              <a:t>）</a:t>
            </a:r>
            <a:r>
              <a:rPr lang="zh-CN" sz="1800">
                <a:ea typeface="宋体" panose="02010600030101010101" pitchFamily="2" charset="-122"/>
              </a:rPr>
              <a:t>：每次沿轴向（</a:t>
            </a:r>
            <a:r>
              <a:rPr lang="en-US" sz="1800">
                <a:latin typeface="Times New Roman" panose="02020603050405020304" pitchFamily="18" charset="0"/>
              </a:rPr>
              <a:t>Z</a:t>
            </a:r>
            <a:r>
              <a:rPr lang="zh-CN" sz="1800">
                <a:ea typeface="宋体" panose="02010600030101010101" pitchFamily="2" charset="-122"/>
              </a:rPr>
              <a:t>方向）切削</a:t>
            </a:r>
            <a:r>
              <a:rPr lang="en-US" sz="1800">
                <a:latin typeface="Times New Roman" panose="02020603050405020304" pitchFamily="18" charset="0"/>
              </a:rPr>
              <a:t>Δk</a:t>
            </a:r>
            <a:r>
              <a:rPr lang="zh-CN" sz="1800">
                <a:ea typeface="宋体" panose="02010600030101010101" pitchFamily="2" charset="-122"/>
              </a:rPr>
              <a:t>后的退刀量，单位：</a:t>
            </a:r>
            <a:r>
              <a:rPr lang="en-US" sz="1800" i="1">
                <a:latin typeface="Times New Roman" panose="02020603050405020304" pitchFamily="18" charset="0"/>
              </a:rPr>
              <a:t>mm</a:t>
            </a:r>
            <a:r>
              <a:rPr lang="zh-CN" sz="1800">
                <a:ea typeface="宋体" panose="02010600030101010101" pitchFamily="2" charset="-122"/>
              </a:rPr>
              <a:t>，无符号；</a:t>
            </a:r>
            <a:r>
              <a:rPr lang="en-US" sz="1800">
                <a:latin typeface="Times New Roman" panose="02020603050405020304" pitchFamily="18" charset="0"/>
              </a:rPr>
              <a:t>X</a:t>
            </a:r>
            <a:r>
              <a:rPr lang="zh-CN" sz="1800">
                <a:ea typeface="宋体" panose="02010600030101010101" pitchFamily="2" charset="-122"/>
              </a:rPr>
              <a:t>：切削终点</a:t>
            </a:r>
            <a:r>
              <a:rPr lang="en-US" sz="1800">
                <a:latin typeface="Times New Roman" panose="02020603050405020304" pitchFamily="18" charset="0"/>
              </a:rPr>
              <a:t>X</a:t>
            </a:r>
            <a:r>
              <a:rPr lang="zh-CN" sz="1800">
                <a:ea typeface="宋体" panose="02010600030101010101" pitchFamily="2" charset="-122"/>
              </a:rPr>
              <a:t>方向的绝对坐标值，单位：</a:t>
            </a:r>
            <a:r>
              <a:rPr lang="en-US" sz="1800" i="1">
                <a:latin typeface="Times New Roman" panose="02020603050405020304" pitchFamily="18" charset="0"/>
              </a:rPr>
              <a:t>mm</a:t>
            </a:r>
            <a:r>
              <a:rPr lang="zh-CN" sz="1800" i="1">
                <a:ea typeface="宋体" panose="02010600030101010101" pitchFamily="2" charset="-122"/>
              </a:rPr>
              <a:t>；</a:t>
            </a:r>
            <a:r>
              <a:rPr lang="en-US" sz="1800">
                <a:latin typeface="Times New Roman" panose="02020603050405020304" pitchFamily="18" charset="0"/>
              </a:rPr>
              <a:t>U</a:t>
            </a:r>
            <a:r>
              <a:rPr lang="zh-CN" sz="1800">
                <a:ea typeface="宋体" panose="02010600030101010101" pitchFamily="2" charset="-122"/>
              </a:rPr>
              <a:t>：</a:t>
            </a:r>
            <a:r>
              <a:rPr lang="en-US" sz="1800">
                <a:latin typeface="Times New Roman" panose="02020603050405020304" pitchFamily="18" charset="0"/>
              </a:rPr>
              <a:t>X</a:t>
            </a:r>
            <a:r>
              <a:rPr lang="zh-CN" sz="1800">
                <a:ea typeface="宋体" panose="02010600030101010101" pitchFamily="2" charset="-122"/>
              </a:rPr>
              <a:t>方向上，切削终点与起点的绝对坐标的差值，单位：</a:t>
            </a:r>
            <a:r>
              <a:rPr lang="en-US" sz="1800" i="1">
                <a:latin typeface="Times New Roman" panose="02020603050405020304" pitchFamily="18" charset="0"/>
              </a:rPr>
              <a:t>mm</a:t>
            </a:r>
            <a:r>
              <a:rPr lang="zh-CN" sz="1800">
                <a:ea typeface="宋体" panose="02010600030101010101" pitchFamily="2" charset="-122"/>
              </a:rPr>
              <a:t>；</a:t>
            </a:r>
            <a:r>
              <a:rPr lang="en-US" sz="1800">
                <a:latin typeface="Times New Roman" panose="02020603050405020304" pitchFamily="18" charset="0"/>
              </a:rPr>
              <a:t>Z</a:t>
            </a:r>
            <a:r>
              <a:rPr lang="zh-CN" sz="1800">
                <a:ea typeface="宋体" panose="02010600030101010101" pitchFamily="2" charset="-122"/>
              </a:rPr>
              <a:t>：切削终点</a:t>
            </a:r>
            <a:r>
              <a:rPr lang="en-US" sz="1800">
                <a:latin typeface="Times New Roman" panose="02020603050405020304" pitchFamily="18" charset="0"/>
              </a:rPr>
              <a:t>Z</a:t>
            </a:r>
            <a:r>
              <a:rPr lang="zh-CN" sz="1800">
                <a:ea typeface="宋体" panose="02010600030101010101" pitchFamily="2" charset="-122"/>
              </a:rPr>
              <a:t>方向的绝对坐标值，单位：</a:t>
            </a:r>
            <a:r>
              <a:rPr lang="en-US" sz="1800" i="1">
                <a:latin typeface="Times New Roman" panose="02020603050405020304" pitchFamily="18" charset="0"/>
              </a:rPr>
              <a:t>mm</a:t>
            </a:r>
            <a:r>
              <a:rPr lang="zh-CN" sz="1800">
                <a:ea typeface="宋体" panose="02010600030101010101" pitchFamily="2" charset="-122"/>
              </a:rPr>
              <a:t>；</a:t>
            </a:r>
            <a:r>
              <a:rPr lang="en-US" sz="1800">
                <a:latin typeface="Times New Roman" panose="02020603050405020304" pitchFamily="18" charset="0"/>
              </a:rPr>
              <a:t>W</a:t>
            </a:r>
            <a:r>
              <a:rPr lang="zh-CN" sz="1800">
                <a:ea typeface="宋体" panose="02010600030101010101" pitchFamily="2" charset="-122"/>
              </a:rPr>
              <a:t>：</a:t>
            </a:r>
            <a:r>
              <a:rPr lang="en-US" sz="1800">
                <a:latin typeface="Times New Roman" panose="02020603050405020304" pitchFamily="18" charset="0"/>
              </a:rPr>
              <a:t>Z</a:t>
            </a:r>
            <a:r>
              <a:rPr lang="zh-CN" sz="1800">
                <a:ea typeface="宋体" panose="02010600030101010101" pitchFamily="2" charset="-122"/>
              </a:rPr>
              <a:t>方向上，切削终点与起点的绝对坐标的差值，单位：</a:t>
            </a:r>
            <a:r>
              <a:rPr lang="en-US" sz="1800" i="1">
                <a:latin typeface="Times New Roman" panose="02020603050405020304" pitchFamily="18" charset="0"/>
              </a:rPr>
              <a:t>mm</a:t>
            </a:r>
            <a:r>
              <a:rPr lang="zh-CN" sz="1800">
                <a:ea typeface="宋体" panose="02010600030101010101" pitchFamily="2" charset="-122"/>
              </a:rPr>
              <a:t>；</a:t>
            </a:r>
            <a:r>
              <a:rPr lang="en-US" sz="1800">
                <a:latin typeface="Times New Roman" panose="02020603050405020304" pitchFamily="18" charset="0"/>
              </a:rPr>
              <a:t>P</a:t>
            </a:r>
            <a:r>
              <a:rPr lang="zh-CN" sz="1800" u="sng">
                <a:ea typeface="宋体" panose="02010600030101010101" pitchFamily="2" charset="-122"/>
              </a:rPr>
              <a:t>（</a:t>
            </a:r>
            <a:r>
              <a:rPr lang="en-US" sz="1800" u="sng">
                <a:latin typeface="Times New Roman" panose="02020603050405020304" pitchFamily="18" charset="0"/>
              </a:rPr>
              <a:t>Δi</a:t>
            </a:r>
            <a:r>
              <a:rPr lang="zh-CN" sz="1800" u="sng">
                <a:ea typeface="宋体" panose="02010600030101010101" pitchFamily="2" charset="-122"/>
              </a:rPr>
              <a:t>）</a:t>
            </a:r>
            <a:r>
              <a:rPr lang="zh-CN" sz="1800">
                <a:ea typeface="宋体" panose="02010600030101010101" pitchFamily="2" charset="-122"/>
              </a:rPr>
              <a:t>：</a:t>
            </a:r>
            <a:r>
              <a:rPr lang="en-US" sz="1800">
                <a:latin typeface="Times New Roman" panose="02020603050405020304" pitchFamily="18" charset="0"/>
              </a:rPr>
              <a:t>X</a:t>
            </a:r>
            <a:r>
              <a:rPr lang="zh-CN" sz="1800">
                <a:ea typeface="宋体" panose="02010600030101010101" pitchFamily="2" charset="-122"/>
              </a:rPr>
              <a:t>方向的每次循环的切削量，单位：</a:t>
            </a:r>
            <a:r>
              <a:rPr lang="en-US" sz="1800">
                <a:latin typeface="Times New Roman" panose="02020603050405020304" pitchFamily="18" charset="0"/>
              </a:rPr>
              <a:t>0.001</a:t>
            </a:r>
            <a:r>
              <a:rPr lang="en-US" sz="1800" i="1">
                <a:latin typeface="Times New Roman" panose="02020603050405020304" pitchFamily="18" charset="0"/>
              </a:rPr>
              <a:t>mm</a:t>
            </a:r>
            <a:r>
              <a:rPr lang="zh-CN" sz="1800">
                <a:ea typeface="宋体" panose="02010600030101010101" pitchFamily="2" charset="-122"/>
              </a:rPr>
              <a:t>，半径值；无符号，</a:t>
            </a:r>
            <a:r>
              <a:rPr lang="en-US" sz="1800">
                <a:latin typeface="Times New Roman" panose="02020603050405020304" pitchFamily="18" charset="0"/>
              </a:rPr>
              <a:t>Q</a:t>
            </a:r>
            <a:r>
              <a:rPr lang="zh-CN" sz="1800" u="sng">
                <a:ea typeface="宋体" panose="02010600030101010101" pitchFamily="2" charset="-122"/>
              </a:rPr>
              <a:t>（</a:t>
            </a:r>
            <a:r>
              <a:rPr lang="en-US" sz="1800" u="sng">
                <a:latin typeface="Times New Roman" panose="02020603050405020304" pitchFamily="18" charset="0"/>
              </a:rPr>
              <a:t>Δk</a:t>
            </a:r>
            <a:r>
              <a:rPr lang="zh-CN" sz="1800" u="sng">
                <a:ea typeface="宋体" panose="02010600030101010101" pitchFamily="2" charset="-122"/>
              </a:rPr>
              <a:t>）</a:t>
            </a:r>
            <a:r>
              <a:rPr lang="zh-CN" sz="1800">
                <a:ea typeface="宋体" panose="02010600030101010101" pitchFamily="2" charset="-122"/>
              </a:rPr>
              <a:t>：</a:t>
            </a:r>
            <a:r>
              <a:rPr lang="en-US" sz="1800">
                <a:latin typeface="Times New Roman" panose="02020603050405020304" pitchFamily="18" charset="0"/>
              </a:rPr>
              <a:t>Z</a:t>
            </a:r>
            <a:r>
              <a:rPr lang="zh-CN" sz="1800">
                <a:ea typeface="宋体" panose="02010600030101010101" pitchFamily="2" charset="-122"/>
              </a:rPr>
              <a:t>方向的每次切削的进刀量，单位：</a:t>
            </a:r>
            <a:r>
              <a:rPr lang="en-US" sz="1800">
                <a:latin typeface="Times New Roman" panose="02020603050405020304" pitchFamily="18" charset="0"/>
              </a:rPr>
              <a:t>0.001</a:t>
            </a:r>
            <a:r>
              <a:rPr lang="en-US" sz="1800" i="1">
                <a:latin typeface="Times New Roman" panose="02020603050405020304" pitchFamily="18" charset="0"/>
              </a:rPr>
              <a:t>mm</a:t>
            </a:r>
            <a:r>
              <a:rPr lang="zh-CN" sz="1800">
                <a:ea typeface="宋体" panose="02010600030101010101" pitchFamily="2" charset="-122"/>
              </a:rPr>
              <a:t>，无符号；</a:t>
            </a:r>
            <a:r>
              <a:rPr lang="en-US" sz="1800">
                <a:latin typeface="Times New Roman" panose="02020603050405020304" pitchFamily="18" charset="0"/>
              </a:rPr>
              <a:t>R</a:t>
            </a:r>
            <a:r>
              <a:rPr lang="zh-CN" sz="1800" u="sng">
                <a:ea typeface="宋体" panose="02010600030101010101" pitchFamily="2" charset="-122"/>
              </a:rPr>
              <a:t>（</a:t>
            </a:r>
            <a:r>
              <a:rPr lang="en-US" sz="1800" u="sng">
                <a:latin typeface="Times New Roman" panose="02020603050405020304" pitchFamily="18" charset="0"/>
              </a:rPr>
              <a:t>Δd</a:t>
            </a:r>
            <a:r>
              <a:rPr lang="zh-CN" sz="1800" u="sng">
                <a:ea typeface="宋体" panose="02010600030101010101" pitchFamily="2" charset="-122"/>
              </a:rPr>
              <a:t>）</a:t>
            </a:r>
            <a:r>
              <a:rPr lang="zh-CN" sz="1800">
                <a:ea typeface="宋体" panose="02010600030101010101" pitchFamily="2" charset="-122"/>
              </a:rPr>
              <a:t>：切削到轴向（</a:t>
            </a:r>
            <a:r>
              <a:rPr lang="en-US" sz="1800">
                <a:latin typeface="Times New Roman" panose="02020603050405020304" pitchFamily="18" charset="0"/>
              </a:rPr>
              <a:t>Z</a:t>
            </a:r>
            <a:r>
              <a:rPr lang="zh-CN" sz="1800">
                <a:ea typeface="宋体" panose="02010600030101010101" pitchFamily="2" charset="-122"/>
              </a:rPr>
              <a:t>方向）切削终点后，沿</a:t>
            </a:r>
            <a:r>
              <a:rPr lang="en-US" sz="1800">
                <a:latin typeface="Times New Roman" panose="02020603050405020304" pitchFamily="18" charset="0"/>
              </a:rPr>
              <a:t>X</a:t>
            </a:r>
            <a:r>
              <a:rPr lang="zh-CN" sz="1800">
                <a:ea typeface="宋体" panose="02010600030101010101" pitchFamily="2" charset="-122"/>
              </a:rPr>
              <a:t>方向的退刀量，单位：</a:t>
            </a:r>
            <a:r>
              <a:rPr lang="en-US" sz="1800" i="1">
                <a:latin typeface="Times New Roman" panose="02020603050405020304" pitchFamily="18" charset="0"/>
              </a:rPr>
              <a:t>mm</a:t>
            </a:r>
            <a:r>
              <a:rPr lang="zh-CN" sz="1800" i="1">
                <a:ea typeface="宋体" panose="02010600030101010101" pitchFamily="2" charset="-122"/>
              </a:rPr>
              <a:t>，</a:t>
            </a:r>
            <a:r>
              <a:rPr lang="zh-CN" sz="1800">
                <a:ea typeface="宋体" panose="02010600030101010101" pitchFamily="2" charset="-122"/>
              </a:rPr>
              <a:t>半径值；缺省</a:t>
            </a:r>
            <a:r>
              <a:rPr lang="en-US" sz="1800">
                <a:latin typeface="Times New Roman" panose="02020603050405020304" pitchFamily="18" charset="0"/>
              </a:rPr>
              <a:t>X</a:t>
            </a:r>
            <a:r>
              <a:rPr lang="zh-CN" sz="1800">
                <a:ea typeface="宋体" panose="02010600030101010101" pitchFamily="2" charset="-122"/>
              </a:rPr>
              <a:t>（</a:t>
            </a:r>
            <a:r>
              <a:rPr lang="en-US" sz="1800">
                <a:latin typeface="Times New Roman" panose="02020603050405020304" pitchFamily="18" charset="0"/>
              </a:rPr>
              <a:t>U</a:t>
            </a:r>
            <a:r>
              <a:rPr lang="zh-CN" sz="1800">
                <a:ea typeface="宋体" panose="02010600030101010101" pitchFamily="2" charset="-122"/>
              </a:rPr>
              <a:t>）和</a:t>
            </a:r>
            <a:r>
              <a:rPr lang="en-US" sz="1800">
                <a:latin typeface="Times New Roman" panose="02020603050405020304" pitchFamily="18" charset="0"/>
              </a:rPr>
              <a:t>P</a:t>
            </a:r>
            <a:r>
              <a:rPr lang="zh-CN" sz="1800" u="sng">
                <a:ea typeface="宋体" panose="02010600030101010101" pitchFamily="2" charset="-122"/>
              </a:rPr>
              <a:t>（</a:t>
            </a:r>
            <a:r>
              <a:rPr lang="en-US" sz="1800" u="sng">
                <a:latin typeface="Times New Roman" panose="02020603050405020304" pitchFamily="18" charset="0"/>
              </a:rPr>
              <a:t>Δi</a:t>
            </a:r>
            <a:r>
              <a:rPr lang="zh-CN" sz="1800" u="sng">
                <a:ea typeface="宋体" panose="02010600030101010101" pitchFamily="2" charset="-122"/>
              </a:rPr>
              <a:t>）</a:t>
            </a:r>
            <a:r>
              <a:rPr lang="zh-CN" sz="1800">
                <a:ea typeface="宋体" panose="02010600030101010101" pitchFamily="2" charset="-122"/>
              </a:rPr>
              <a:t>时，默认为</a:t>
            </a:r>
            <a:r>
              <a:rPr lang="en-US" sz="1800">
                <a:latin typeface="Times New Roman" panose="02020603050405020304" pitchFamily="18" charset="0"/>
              </a:rPr>
              <a:t>0</a:t>
            </a:r>
            <a:r>
              <a:rPr lang="zh-CN" sz="1800">
                <a:ea typeface="宋体" panose="02010600030101010101" pitchFamily="2" charset="-122"/>
              </a:rPr>
              <a:t>；  </a:t>
            </a:r>
            <a:r>
              <a:rPr lang="en-US" sz="1800">
                <a:latin typeface="Times New Roman" panose="02020603050405020304" pitchFamily="18" charset="0"/>
              </a:rPr>
              <a:t>F</a:t>
            </a:r>
            <a:r>
              <a:rPr lang="zh-CN" sz="1800">
                <a:ea typeface="宋体" panose="02010600030101010101" pitchFamily="2" charset="-122"/>
              </a:rPr>
              <a:t>：切削进给速度。</a:t>
            </a:r>
            <a:endParaRPr lang="zh-CN" altLang="en-US" sz="180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1472" y="857232"/>
            <a:ext cx="1579278" cy="369332"/>
          </a:xfrm>
          <a:prstGeom prst="rect">
            <a:avLst/>
          </a:prstGeom>
        </p:spPr>
        <p:txBody>
          <a:bodyPr wrap="none">
            <a:spAutoFit/>
          </a:bodyPr>
          <a:lstStyle/>
          <a:p>
            <a:r>
              <a:rPr lang="en-US" altLang="zh-CN" sz="1800" b="1" dirty="0" smtClean="0">
                <a:latin typeface="+mn-ea"/>
                <a:ea typeface="+mn-ea"/>
              </a:rPr>
              <a:t>【</a:t>
            </a:r>
            <a:r>
              <a:rPr lang="zh-CN" altLang="en-US" sz="1800" b="1" dirty="0" smtClean="0">
                <a:latin typeface="+mn-ea"/>
                <a:ea typeface="+mn-ea"/>
              </a:rPr>
              <a:t>知识链接</a:t>
            </a:r>
            <a:r>
              <a:rPr lang="en-US" altLang="zh-CN" sz="1800" b="1" dirty="0" smtClean="0">
                <a:latin typeface="+mn-ea"/>
                <a:ea typeface="+mn-ea"/>
              </a:rPr>
              <a:t>】</a:t>
            </a:r>
            <a:endParaRPr lang="zh-CN" altLang="en-US" sz="1800" b="1" dirty="0" smtClean="0">
              <a:latin typeface="+mn-ea"/>
              <a:ea typeface="+mn-ea"/>
            </a:endParaRPr>
          </a:p>
        </p:txBody>
      </p:sp>
      <p:sp>
        <p:nvSpPr>
          <p:cNvPr id="100" name="文本框 99"/>
          <p:cNvSpPr txBox="1"/>
          <p:nvPr/>
        </p:nvSpPr>
        <p:spPr>
          <a:xfrm>
            <a:off x="755650" y="1268730"/>
            <a:ext cx="5080000" cy="337185"/>
          </a:xfrm>
          <a:prstGeom prst="rect">
            <a:avLst/>
          </a:prstGeom>
          <a:noFill/>
          <a:ln w="9525">
            <a:noFill/>
          </a:ln>
        </p:spPr>
        <p:txBody>
          <a:bodyPr>
            <a:spAutoFit/>
          </a:bodyPr>
          <a:p>
            <a:pPr indent="266700"/>
            <a:r>
              <a:rPr lang="zh-CN" sz="1600">
                <a:ea typeface="宋体" panose="02010600030101010101" pitchFamily="2" charset="-122"/>
              </a:rPr>
              <a:t>执行该指令时，刀具的运行轨迹图</a:t>
            </a:r>
            <a:r>
              <a:rPr lang="en-US" sz="1600">
                <a:latin typeface="Times New Roman" panose="02020603050405020304" pitchFamily="18" charset="0"/>
              </a:rPr>
              <a:t>4.1.22</a:t>
            </a:r>
            <a:r>
              <a:rPr lang="zh-CN" sz="1600">
                <a:ea typeface="宋体" panose="02010600030101010101" pitchFamily="2" charset="-122"/>
              </a:rPr>
              <a:t>所示图：</a:t>
            </a:r>
            <a:endParaRPr lang="zh-CN" altLang="en-US" sz="1600"/>
          </a:p>
        </p:txBody>
      </p:sp>
      <p:pic>
        <p:nvPicPr>
          <p:cNvPr id="1073742902" name="图片 1073742901"/>
          <p:cNvPicPr>
            <a:picLocks noChangeAspect="1"/>
          </p:cNvPicPr>
          <p:nvPr/>
        </p:nvPicPr>
        <p:blipFill>
          <a:blip r:embed="rId1"/>
          <a:stretch>
            <a:fillRect/>
          </a:stretch>
        </p:blipFill>
        <p:spPr>
          <a:xfrm>
            <a:off x="755650" y="1700530"/>
            <a:ext cx="7576820" cy="3713480"/>
          </a:xfrm>
          <a:prstGeom prst="rect">
            <a:avLst/>
          </a:prstGeom>
          <a:noFill/>
          <a:ln w="9525">
            <a:noFill/>
          </a:ln>
        </p:spPr>
      </p:pic>
      <p:sp>
        <p:nvSpPr>
          <p:cNvPr id="2" name="文本框 1"/>
          <p:cNvSpPr txBox="1"/>
          <p:nvPr/>
        </p:nvSpPr>
        <p:spPr>
          <a:xfrm>
            <a:off x="2411730" y="5589270"/>
            <a:ext cx="2447925" cy="275590"/>
          </a:xfrm>
          <a:prstGeom prst="rect">
            <a:avLst/>
          </a:prstGeom>
          <a:noFill/>
          <a:ln w="9525">
            <a:noFill/>
          </a:ln>
        </p:spPr>
        <p:txBody>
          <a:bodyPr wrap="square">
            <a:spAutoFit/>
          </a:bodyPr>
          <a:p>
            <a:pPr indent="666750"/>
            <a:r>
              <a:rPr lang="zh-CN" sz="1200">
                <a:ea typeface="宋体" panose="02010600030101010101" pitchFamily="2" charset="-122"/>
              </a:rPr>
              <a:t>图</a:t>
            </a:r>
            <a:r>
              <a:rPr lang="en-US" sz="1200">
                <a:latin typeface="Times New Roman" panose="02020603050405020304" pitchFamily="18" charset="0"/>
              </a:rPr>
              <a:t>4.1.22</a:t>
            </a:r>
            <a:endParaRPr lang="zh-CN" altLang="en-US" sz="120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1472" y="857232"/>
            <a:ext cx="1579278" cy="369332"/>
          </a:xfrm>
          <a:prstGeom prst="rect">
            <a:avLst/>
          </a:prstGeom>
        </p:spPr>
        <p:txBody>
          <a:bodyPr wrap="none">
            <a:spAutoFit/>
          </a:bodyPr>
          <a:lstStyle/>
          <a:p>
            <a:r>
              <a:rPr lang="en-US" altLang="zh-CN" sz="1800" b="1" dirty="0" smtClean="0">
                <a:latin typeface="+mn-ea"/>
                <a:ea typeface="+mn-ea"/>
              </a:rPr>
              <a:t>【</a:t>
            </a:r>
            <a:r>
              <a:rPr lang="zh-CN" altLang="en-US" sz="1800" b="1" dirty="0" smtClean="0">
                <a:latin typeface="+mn-ea"/>
                <a:ea typeface="+mn-ea"/>
              </a:rPr>
              <a:t>知识链接</a:t>
            </a:r>
            <a:r>
              <a:rPr lang="en-US" altLang="zh-CN" sz="1800" b="1" dirty="0" smtClean="0">
                <a:latin typeface="+mn-ea"/>
                <a:ea typeface="+mn-ea"/>
              </a:rPr>
              <a:t>】</a:t>
            </a:r>
            <a:endParaRPr lang="zh-CN" altLang="en-US" sz="1800" b="1" dirty="0" smtClean="0">
              <a:latin typeface="+mn-ea"/>
              <a:ea typeface="+mn-ea"/>
            </a:endParaRPr>
          </a:p>
        </p:txBody>
      </p:sp>
      <p:sp>
        <p:nvSpPr>
          <p:cNvPr id="100" name="文本框 99"/>
          <p:cNvSpPr txBox="1"/>
          <p:nvPr/>
        </p:nvSpPr>
        <p:spPr>
          <a:xfrm>
            <a:off x="539750" y="1340485"/>
            <a:ext cx="2889250" cy="1076325"/>
          </a:xfrm>
          <a:prstGeom prst="rect">
            <a:avLst/>
          </a:prstGeom>
          <a:noFill/>
          <a:ln w="9525">
            <a:noFill/>
          </a:ln>
        </p:spPr>
        <p:txBody>
          <a:bodyPr wrap="square">
            <a:spAutoFit/>
          </a:bodyPr>
          <a:p>
            <a:r>
              <a:rPr lang="zh-CN" sz="1600" b="1">
                <a:ea typeface="宋体" panose="02010600030101010101" pitchFamily="2" charset="-122"/>
              </a:rPr>
              <a:t>例</a:t>
            </a:r>
            <a:r>
              <a:rPr lang="en-US" sz="1600" b="1">
                <a:latin typeface="宋体" panose="02010600030101010101" pitchFamily="2" charset="-122"/>
              </a:rPr>
              <a:t>4.1.4 </a:t>
            </a:r>
            <a:r>
              <a:rPr lang="en-US" sz="1600">
                <a:latin typeface="宋体" panose="02010600030101010101" pitchFamily="2" charset="-122"/>
              </a:rPr>
              <a:t> </a:t>
            </a:r>
            <a:r>
              <a:rPr lang="zh-CN" sz="1600">
                <a:ea typeface="宋体" panose="02010600030101010101" pitchFamily="2" charset="-122"/>
              </a:rPr>
              <a:t>应用G74指令编写如图</a:t>
            </a:r>
            <a:r>
              <a:rPr lang="en-US" sz="1600">
                <a:latin typeface="宋体" panose="02010600030101010101" pitchFamily="2" charset="-122"/>
              </a:rPr>
              <a:t>4.1.23</a:t>
            </a:r>
            <a:r>
              <a:rPr lang="zh-CN" sz="1600">
                <a:ea typeface="宋体" panose="02010600030101010101" pitchFamily="2" charset="-122"/>
              </a:rPr>
              <a:t>所示零件加工程序。选定切端面槽刀头宽度为</a:t>
            </a:r>
            <a:r>
              <a:rPr lang="en-US" sz="1600">
                <a:latin typeface="宋体" panose="02010600030101010101" pitchFamily="2" charset="-122"/>
              </a:rPr>
              <a:t>3</a:t>
            </a:r>
            <a:r>
              <a:rPr lang="en-US" sz="1600" i="1">
                <a:latin typeface="Times New Roman" panose="02020603050405020304" pitchFamily="18" charset="0"/>
              </a:rPr>
              <a:t>mm</a:t>
            </a:r>
            <a:r>
              <a:rPr lang="zh-CN" sz="1600" i="1">
                <a:ea typeface="宋体" panose="02010600030101010101" pitchFamily="2" charset="-122"/>
              </a:rPr>
              <a:t>，</a:t>
            </a:r>
            <a:r>
              <a:rPr lang="zh-CN" sz="1600">
                <a:ea typeface="宋体" panose="02010600030101010101" pitchFamily="2" charset="-122"/>
              </a:rPr>
              <a:t>对刀刀位点如图</a:t>
            </a:r>
            <a:r>
              <a:rPr lang="en-US" sz="1600">
                <a:latin typeface="Times New Roman" panose="02020603050405020304" pitchFamily="18" charset="0"/>
              </a:rPr>
              <a:t>4.1.24</a:t>
            </a:r>
            <a:r>
              <a:rPr lang="zh-CN" sz="1600">
                <a:ea typeface="宋体" panose="02010600030101010101" pitchFamily="2" charset="-122"/>
              </a:rPr>
              <a:t>所示</a:t>
            </a:r>
            <a:r>
              <a:rPr lang="zh-CN" sz="1600" i="1">
                <a:ea typeface="宋体" panose="02010600030101010101" pitchFamily="2" charset="-122"/>
              </a:rPr>
              <a:t>。</a:t>
            </a:r>
            <a:endParaRPr lang="zh-CN" altLang="en-US" sz="1600"/>
          </a:p>
        </p:txBody>
      </p:sp>
      <p:pic>
        <p:nvPicPr>
          <p:cNvPr id="1073742955" name="图片 1073742954"/>
          <p:cNvPicPr>
            <a:picLocks noChangeAspect="1"/>
          </p:cNvPicPr>
          <p:nvPr/>
        </p:nvPicPr>
        <p:blipFill>
          <a:blip r:embed="rId1"/>
          <a:stretch>
            <a:fillRect/>
          </a:stretch>
        </p:blipFill>
        <p:spPr>
          <a:xfrm>
            <a:off x="3996055" y="980440"/>
            <a:ext cx="3370580" cy="2948305"/>
          </a:xfrm>
          <a:prstGeom prst="rect">
            <a:avLst/>
          </a:prstGeom>
          <a:noFill/>
          <a:ln w="9525">
            <a:noFill/>
          </a:ln>
        </p:spPr>
      </p:pic>
      <p:sp>
        <p:nvSpPr>
          <p:cNvPr id="2" name="文本框 1"/>
          <p:cNvSpPr txBox="1"/>
          <p:nvPr/>
        </p:nvSpPr>
        <p:spPr>
          <a:xfrm>
            <a:off x="6084570" y="3860800"/>
            <a:ext cx="2618740" cy="275590"/>
          </a:xfrm>
          <a:prstGeom prst="rect">
            <a:avLst/>
          </a:prstGeom>
          <a:noFill/>
          <a:ln w="9525">
            <a:noFill/>
          </a:ln>
        </p:spPr>
        <p:txBody>
          <a:bodyPr wrap="square">
            <a:spAutoFit/>
          </a:bodyPr>
          <a:p>
            <a:pPr indent="127000"/>
            <a:r>
              <a:rPr lang="zh-CN" sz="1200">
                <a:ea typeface="宋体" panose="02010600030101010101" pitchFamily="2" charset="-122"/>
              </a:rPr>
              <a:t>图4.1.23  G74指令切削实例图</a:t>
            </a:r>
            <a:endParaRPr lang="zh-CN" altLang="en-US" sz="1200">
              <a:ea typeface="宋体" panose="02010600030101010101" pitchFamily="2" charset="-122"/>
            </a:endParaRPr>
          </a:p>
        </p:txBody>
      </p:sp>
      <p:pic>
        <p:nvPicPr>
          <p:cNvPr id="1073742956" name="图片 1073742955"/>
          <p:cNvPicPr>
            <a:picLocks noChangeAspect="1"/>
          </p:cNvPicPr>
          <p:nvPr/>
        </p:nvPicPr>
        <p:blipFill>
          <a:blip r:embed="rId2"/>
          <a:stretch>
            <a:fillRect/>
          </a:stretch>
        </p:blipFill>
        <p:spPr>
          <a:xfrm>
            <a:off x="828040" y="3586480"/>
            <a:ext cx="3676650" cy="2434590"/>
          </a:xfrm>
          <a:prstGeom prst="rect">
            <a:avLst/>
          </a:prstGeom>
          <a:noFill/>
          <a:ln w="9525">
            <a:noFill/>
          </a:ln>
        </p:spPr>
      </p:pic>
      <p:sp>
        <p:nvSpPr>
          <p:cNvPr id="3" name="文本框 2"/>
          <p:cNvSpPr txBox="1"/>
          <p:nvPr/>
        </p:nvSpPr>
        <p:spPr>
          <a:xfrm>
            <a:off x="2844165" y="6021070"/>
            <a:ext cx="2656205" cy="275590"/>
          </a:xfrm>
          <a:prstGeom prst="rect">
            <a:avLst/>
          </a:prstGeom>
          <a:noFill/>
          <a:ln w="9525">
            <a:noFill/>
          </a:ln>
        </p:spPr>
        <p:txBody>
          <a:bodyPr wrap="square">
            <a:spAutoFit/>
          </a:bodyPr>
          <a:p>
            <a:pPr indent="127000"/>
            <a:r>
              <a:rPr lang="zh-CN" sz="1200">
                <a:ea typeface="宋体" panose="02010600030101010101" pitchFamily="2" charset="-122"/>
              </a:rPr>
              <a:t>图4.1.23  G74指令切削实例图 </a:t>
            </a:r>
            <a:endParaRPr lang="zh-CN" altLang="en-US" sz="120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1472" y="857232"/>
            <a:ext cx="1579278" cy="369332"/>
          </a:xfrm>
          <a:prstGeom prst="rect">
            <a:avLst/>
          </a:prstGeom>
        </p:spPr>
        <p:txBody>
          <a:bodyPr wrap="none">
            <a:spAutoFit/>
          </a:bodyPr>
          <a:lstStyle/>
          <a:p>
            <a:r>
              <a:rPr lang="en-US" altLang="zh-CN" sz="1800" b="1" dirty="0" smtClean="0">
                <a:latin typeface="+mn-ea"/>
                <a:ea typeface="+mn-ea"/>
              </a:rPr>
              <a:t>【</a:t>
            </a:r>
            <a:r>
              <a:rPr lang="zh-CN" altLang="en-US" sz="1800" b="1" dirty="0" smtClean="0">
                <a:latin typeface="+mn-ea"/>
                <a:ea typeface="+mn-ea"/>
              </a:rPr>
              <a:t>知识链接</a:t>
            </a:r>
            <a:r>
              <a:rPr lang="en-US" altLang="zh-CN" sz="1800" b="1" dirty="0" smtClean="0">
                <a:latin typeface="+mn-ea"/>
                <a:ea typeface="+mn-ea"/>
              </a:rPr>
              <a:t>】</a:t>
            </a:r>
            <a:endParaRPr lang="zh-CN" altLang="en-US" sz="1800" b="1" dirty="0" smtClean="0">
              <a:latin typeface="+mn-ea"/>
              <a:ea typeface="+mn-ea"/>
            </a:endParaRPr>
          </a:p>
        </p:txBody>
      </p:sp>
      <p:sp>
        <p:nvSpPr>
          <p:cNvPr id="100" name="文本框 99"/>
          <p:cNvSpPr txBox="1"/>
          <p:nvPr/>
        </p:nvSpPr>
        <p:spPr>
          <a:xfrm>
            <a:off x="1019810" y="1196340"/>
            <a:ext cx="7103745" cy="2061210"/>
          </a:xfrm>
          <a:prstGeom prst="rect">
            <a:avLst/>
          </a:prstGeom>
          <a:noFill/>
          <a:ln w="9525">
            <a:noFill/>
          </a:ln>
        </p:spPr>
        <p:txBody>
          <a:bodyPr wrap="square">
            <a:spAutoFit/>
          </a:bodyPr>
          <a:p>
            <a:pPr indent="387985"/>
            <a:r>
              <a:rPr lang="en-US" sz="1600">
                <a:latin typeface="宋体" panose="02010600030101010101" pitchFamily="2" charset="-122"/>
              </a:rPr>
              <a:t>………</a:t>
            </a:r>
            <a:r>
              <a:rPr lang="en-US" sz="1600">
                <a:latin typeface="Times New Roman" panose="02020603050405020304" pitchFamily="18" charset="0"/>
              </a:rPr>
              <a:t>N100 G00 X120 Z80</a:t>
            </a:r>
            <a:r>
              <a:rPr lang="zh-CN" sz="1600">
                <a:ea typeface="宋体" panose="02010600030101010101" pitchFamily="2" charset="-122"/>
              </a:rPr>
              <a:t>；</a:t>
            </a:r>
            <a:r>
              <a:rPr lang="en-US" sz="1600">
                <a:latin typeface="Times New Roman" panose="02020603050405020304" pitchFamily="18" charset="0"/>
              </a:rPr>
              <a:t>		</a:t>
            </a:r>
            <a:r>
              <a:rPr lang="zh-CN" sz="1600">
                <a:ea typeface="宋体" panose="02010600030101010101" pitchFamily="2" charset="-122"/>
              </a:rPr>
              <a:t>（快速定位）</a:t>
            </a:r>
            <a:r>
              <a:rPr lang="en-US" sz="1600">
                <a:latin typeface="Times New Roman" panose="02020603050405020304" pitchFamily="18" charset="0"/>
              </a:rPr>
              <a:t>N110 M03 S400</a:t>
            </a:r>
            <a:r>
              <a:rPr lang="zh-CN" sz="1600">
                <a:ea typeface="宋体" panose="02010600030101010101" pitchFamily="2" charset="-122"/>
              </a:rPr>
              <a:t>；</a:t>
            </a:r>
            <a:r>
              <a:rPr lang="en-US" sz="1600">
                <a:latin typeface="Times New Roman" panose="02020603050405020304" pitchFamily="18" charset="0"/>
              </a:rPr>
              <a:t>			</a:t>
            </a:r>
            <a:r>
              <a:rPr lang="zh-CN" sz="1600">
                <a:ea typeface="宋体" panose="02010600030101010101" pitchFamily="2" charset="-122"/>
              </a:rPr>
              <a:t>（启动主轴，置转速</a:t>
            </a:r>
            <a:r>
              <a:rPr lang="en-US" sz="1600">
                <a:latin typeface="Times New Roman" panose="02020603050405020304" pitchFamily="18" charset="0"/>
              </a:rPr>
              <a:t>400 </a:t>
            </a:r>
            <a:r>
              <a:rPr lang="zh-CN" sz="1600">
                <a:ea typeface="宋体" panose="02010600030101010101" pitchFamily="2" charset="-122"/>
              </a:rPr>
              <a:t>转</a:t>
            </a:r>
            <a:r>
              <a:rPr lang="en-US" sz="1600">
                <a:latin typeface="Times New Roman" panose="02020603050405020304" pitchFamily="18" charset="0"/>
              </a:rPr>
              <a:t>/</a:t>
            </a:r>
            <a:r>
              <a:rPr lang="zh-CN" sz="1600">
                <a:ea typeface="宋体" panose="02010600030101010101" pitchFamily="2" charset="-122"/>
              </a:rPr>
              <a:t>分钟）</a:t>
            </a:r>
            <a:r>
              <a:rPr lang="en-US" sz="1600">
                <a:latin typeface="Times New Roman" panose="02020603050405020304" pitchFamily="18" charset="0"/>
              </a:rPr>
              <a:t>N120 G00 X54 Z5</a:t>
            </a:r>
            <a:r>
              <a:rPr lang="zh-CN" sz="1600">
                <a:ea typeface="宋体" panose="02010600030101010101" pitchFamily="2" charset="-122"/>
              </a:rPr>
              <a:t>；</a:t>
            </a:r>
            <a:r>
              <a:rPr lang="en-US" sz="1600">
                <a:latin typeface="Times New Roman" panose="02020603050405020304" pitchFamily="18" charset="0"/>
              </a:rPr>
              <a:t>		                  </a:t>
            </a:r>
            <a:r>
              <a:rPr lang="zh-CN" sz="1600">
                <a:ea typeface="宋体" panose="02010600030101010101" pitchFamily="2" charset="-122"/>
              </a:rPr>
              <a:t>（定位到加工循环起点）</a:t>
            </a:r>
            <a:r>
              <a:rPr lang="en-US" sz="1600">
                <a:latin typeface="Times New Roman" panose="02020603050405020304" pitchFamily="18" charset="0"/>
              </a:rPr>
              <a:t>N130 G74 R1</a:t>
            </a:r>
            <a:r>
              <a:rPr lang="zh-CN" sz="1600">
                <a:ea typeface="宋体" panose="02010600030101010101" pitchFamily="2" charset="-122"/>
              </a:rPr>
              <a:t>；</a:t>
            </a:r>
            <a:r>
              <a:rPr lang="en-US" sz="1600">
                <a:latin typeface="Times New Roman" panose="02020603050405020304" pitchFamily="18" charset="0"/>
              </a:rPr>
              <a:t>		                  </a:t>
            </a:r>
            <a:r>
              <a:rPr lang="zh-CN" sz="1600">
                <a:ea typeface="宋体" panose="02010600030101010101" pitchFamily="2" charset="-122"/>
              </a:rPr>
              <a:t>（加工循环）</a:t>
            </a:r>
            <a:r>
              <a:rPr lang="en-US" sz="1600">
                <a:latin typeface="Times New Roman" panose="02020603050405020304" pitchFamily="18" charset="0"/>
              </a:rPr>
              <a:t>N140G74 X30 Z-10 P2500 Q2500 F40</a:t>
            </a:r>
            <a:r>
              <a:rPr lang="zh-CN" sz="1600">
                <a:ea typeface="宋体" panose="02010600030101010101" pitchFamily="2" charset="-122"/>
              </a:rPr>
              <a:t>；  </a:t>
            </a:r>
            <a:r>
              <a:rPr lang="en-US" sz="1600">
                <a:latin typeface="Times New Roman" panose="02020603050405020304" pitchFamily="18" charset="0"/>
              </a:rPr>
              <a:t>N150 G00 X120 Z80</a:t>
            </a:r>
            <a:r>
              <a:rPr lang="zh-CN" sz="1600">
                <a:ea typeface="宋体" panose="02010600030101010101" pitchFamily="2" charset="-122"/>
              </a:rPr>
              <a:t>；</a:t>
            </a:r>
            <a:r>
              <a:rPr lang="en-US" sz="1600">
                <a:latin typeface="Times New Roman" panose="02020603050405020304" pitchFamily="18" charset="0"/>
              </a:rPr>
              <a:t>		</a:t>
            </a:r>
            <a:r>
              <a:rPr lang="zh-CN" sz="1600">
                <a:ea typeface="宋体" panose="02010600030101010101" pitchFamily="2" charset="-122"/>
              </a:rPr>
              <a:t>（退刀）</a:t>
            </a:r>
            <a:r>
              <a:rPr lang="en-US" sz="1600">
                <a:latin typeface="Times New Roman" panose="02020603050405020304" pitchFamily="18" charset="0"/>
              </a:rPr>
              <a:t>N160M30</a:t>
            </a:r>
            <a:r>
              <a:rPr lang="zh-CN" sz="1600">
                <a:ea typeface="宋体" panose="02010600030101010101" pitchFamily="2" charset="-122"/>
              </a:rPr>
              <a:t>；</a:t>
            </a:r>
            <a:r>
              <a:rPr lang="en-US" sz="1600">
                <a:latin typeface="Times New Roman" panose="02020603050405020304" pitchFamily="18" charset="0"/>
              </a:rPr>
              <a:t>			</a:t>
            </a:r>
            <a:r>
              <a:rPr lang="zh-CN" sz="1600">
                <a:ea typeface="宋体" panose="02010600030101010101" pitchFamily="2" charset="-122"/>
              </a:rPr>
              <a:t>（程序结束）</a:t>
            </a:r>
            <a:endParaRPr lang="zh-CN" altLang="en-US" sz="1600"/>
          </a:p>
        </p:txBody>
      </p:sp>
      <p:sp>
        <p:nvSpPr>
          <p:cNvPr id="3" name="文本框 2"/>
          <p:cNvSpPr txBox="1"/>
          <p:nvPr/>
        </p:nvSpPr>
        <p:spPr>
          <a:xfrm>
            <a:off x="871855" y="3356610"/>
            <a:ext cx="7252335" cy="2553335"/>
          </a:xfrm>
          <a:prstGeom prst="rect">
            <a:avLst/>
          </a:prstGeom>
          <a:noFill/>
          <a:ln w="9525">
            <a:noFill/>
          </a:ln>
        </p:spPr>
        <p:txBody>
          <a:bodyPr wrap="square">
            <a:spAutoFit/>
          </a:bodyPr>
          <a:p>
            <a:pPr indent="262255"/>
            <a:r>
              <a:rPr lang="en-US" sz="1600" b="1">
                <a:latin typeface="Times New Roman" panose="02020603050405020304" pitchFamily="18" charset="0"/>
              </a:rPr>
              <a:t>2.</a:t>
            </a:r>
            <a:r>
              <a:rPr lang="zh-CN" sz="1600" b="1">
                <a:ea typeface="宋体" panose="02010600030101010101" pitchFamily="2" charset="-122"/>
              </a:rPr>
              <a:t>径向切槽多重循环</a:t>
            </a:r>
            <a:r>
              <a:rPr lang="en-US" sz="1600" b="1">
                <a:latin typeface="Times New Roman" panose="02020603050405020304" pitchFamily="18" charset="0"/>
              </a:rPr>
              <a:t>G75</a:t>
            </a:r>
            <a:r>
              <a:rPr lang="zh-CN" sz="1600" b="1">
                <a:ea typeface="宋体" panose="02010600030101010101" pitchFamily="2" charset="-122"/>
              </a:rPr>
              <a:t>指令格式：</a:t>
            </a:r>
            <a:r>
              <a:rPr lang="en-US" sz="1600" b="1">
                <a:latin typeface="宋体" panose="02010600030101010101" pitchFamily="2" charset="-122"/>
              </a:rPr>
              <a:t> </a:t>
            </a:r>
            <a:r>
              <a:rPr lang="en-US" sz="1600">
                <a:latin typeface="Times New Roman" panose="02020603050405020304" pitchFamily="18" charset="0"/>
              </a:rPr>
              <a:t>G75 </a:t>
            </a:r>
            <a:r>
              <a:rPr lang="en-US" sz="1600">
                <a:latin typeface="宋体" panose="02010600030101010101" pitchFamily="2" charset="-122"/>
              </a:rPr>
              <a:t> </a:t>
            </a:r>
            <a:r>
              <a:rPr lang="en-US" sz="1600">
                <a:latin typeface="Times New Roman" panose="02020603050405020304" pitchFamily="18" charset="0"/>
              </a:rPr>
              <a:t>R</a:t>
            </a:r>
            <a:r>
              <a:rPr lang="zh-CN" sz="1600" u="sng">
                <a:ea typeface="宋体" panose="02010600030101010101" pitchFamily="2" charset="-122"/>
              </a:rPr>
              <a:t>（</a:t>
            </a:r>
            <a:r>
              <a:rPr lang="en-US" sz="1600" u="sng">
                <a:latin typeface="Times New Roman" panose="02020603050405020304" pitchFamily="18" charset="0"/>
              </a:rPr>
              <a:t>e</a:t>
            </a:r>
            <a:r>
              <a:rPr lang="zh-CN" sz="1600" u="sng">
                <a:ea typeface="宋体" panose="02010600030101010101" pitchFamily="2" charset="-122"/>
              </a:rPr>
              <a:t>）</a:t>
            </a:r>
            <a:r>
              <a:rPr lang="zh-CN" sz="1600">
                <a:ea typeface="宋体" panose="02010600030101010101" pitchFamily="2" charset="-122"/>
              </a:rPr>
              <a:t>；</a:t>
            </a:r>
            <a:r>
              <a:rPr lang="en-US" sz="1600">
                <a:latin typeface="Times New Roman" panose="02020603050405020304" pitchFamily="18" charset="0"/>
              </a:rPr>
              <a:t>                      G75 </a:t>
            </a:r>
            <a:r>
              <a:rPr lang="en-US" sz="1600">
                <a:latin typeface="宋体" panose="02010600030101010101" pitchFamily="2" charset="-122"/>
              </a:rPr>
              <a:t> </a:t>
            </a:r>
            <a:r>
              <a:rPr lang="en-US" sz="1600">
                <a:latin typeface="Times New Roman" panose="02020603050405020304" pitchFamily="18" charset="0"/>
              </a:rPr>
              <a:t>X</a:t>
            </a:r>
            <a:r>
              <a:rPr lang="zh-CN" sz="1600">
                <a:ea typeface="宋体" panose="02010600030101010101" pitchFamily="2" charset="-122"/>
              </a:rPr>
              <a:t>（</a:t>
            </a:r>
            <a:r>
              <a:rPr lang="en-US" sz="1600">
                <a:latin typeface="Times New Roman" panose="02020603050405020304" pitchFamily="18" charset="0"/>
              </a:rPr>
              <a:t>U</a:t>
            </a:r>
            <a:r>
              <a:rPr lang="zh-CN" sz="1600">
                <a:ea typeface="宋体" panose="02010600030101010101" pitchFamily="2" charset="-122"/>
              </a:rPr>
              <a:t>）</a:t>
            </a:r>
            <a:r>
              <a:rPr lang="en-US" sz="1600" u="sng">
                <a:latin typeface="Times New Roman" panose="02020603050405020304" pitchFamily="18" charset="0"/>
              </a:rPr>
              <a:t>  </a:t>
            </a:r>
            <a:r>
              <a:rPr lang="en-US" sz="1600">
                <a:latin typeface="Times New Roman" panose="02020603050405020304" pitchFamily="18" charset="0"/>
              </a:rPr>
              <a:t>  Z</a:t>
            </a:r>
            <a:r>
              <a:rPr lang="zh-CN" sz="1600">
                <a:ea typeface="宋体" panose="02010600030101010101" pitchFamily="2" charset="-122"/>
              </a:rPr>
              <a:t>（</a:t>
            </a:r>
            <a:r>
              <a:rPr lang="en-US" sz="1600">
                <a:latin typeface="Times New Roman" panose="02020603050405020304" pitchFamily="18" charset="0"/>
              </a:rPr>
              <a:t>W</a:t>
            </a:r>
            <a:r>
              <a:rPr lang="zh-CN" sz="1600">
                <a:ea typeface="宋体" panose="02010600030101010101" pitchFamily="2" charset="-122"/>
              </a:rPr>
              <a:t>）</a:t>
            </a:r>
            <a:r>
              <a:rPr lang="en-US" sz="1600" u="sng">
                <a:latin typeface="Times New Roman" panose="02020603050405020304" pitchFamily="18" charset="0"/>
              </a:rPr>
              <a:t>  </a:t>
            </a:r>
            <a:r>
              <a:rPr lang="en-US" sz="1600">
                <a:latin typeface="Times New Roman" panose="02020603050405020304" pitchFamily="18" charset="0"/>
              </a:rPr>
              <a:t>  P</a:t>
            </a:r>
            <a:r>
              <a:rPr lang="zh-CN" sz="1600" u="sng">
                <a:ea typeface="宋体" panose="02010600030101010101" pitchFamily="2" charset="-122"/>
              </a:rPr>
              <a:t>（</a:t>
            </a:r>
            <a:r>
              <a:rPr lang="en-US" sz="1600" u="sng">
                <a:latin typeface="Times New Roman" panose="02020603050405020304" pitchFamily="18" charset="0"/>
              </a:rPr>
              <a:t>Δi</a:t>
            </a:r>
            <a:r>
              <a:rPr lang="zh-CN" sz="1600" u="sng">
                <a:ea typeface="宋体" panose="02010600030101010101" pitchFamily="2" charset="-122"/>
              </a:rPr>
              <a:t>）</a:t>
            </a:r>
            <a:r>
              <a:rPr lang="en-US" sz="1600">
                <a:latin typeface="Times New Roman" panose="02020603050405020304" pitchFamily="18" charset="0"/>
              </a:rPr>
              <a:t> Q</a:t>
            </a:r>
            <a:r>
              <a:rPr lang="zh-CN" sz="1600" u="sng">
                <a:ea typeface="宋体" panose="02010600030101010101" pitchFamily="2" charset="-122"/>
              </a:rPr>
              <a:t>（</a:t>
            </a:r>
            <a:r>
              <a:rPr lang="en-US" sz="1600" u="sng">
                <a:latin typeface="Times New Roman" panose="02020603050405020304" pitchFamily="18" charset="0"/>
              </a:rPr>
              <a:t>Δk</a:t>
            </a:r>
            <a:r>
              <a:rPr lang="zh-CN" sz="1600" u="sng">
                <a:ea typeface="宋体" panose="02010600030101010101" pitchFamily="2" charset="-122"/>
              </a:rPr>
              <a:t>）</a:t>
            </a:r>
            <a:r>
              <a:rPr lang="en-US" sz="1600">
                <a:latin typeface="Times New Roman" panose="02020603050405020304" pitchFamily="18" charset="0"/>
              </a:rPr>
              <a:t> R</a:t>
            </a:r>
            <a:r>
              <a:rPr lang="zh-CN" sz="1600" u="sng">
                <a:ea typeface="宋体" panose="02010600030101010101" pitchFamily="2" charset="-122"/>
              </a:rPr>
              <a:t>（</a:t>
            </a:r>
            <a:r>
              <a:rPr lang="en-US" sz="1600" u="sng">
                <a:latin typeface="Times New Roman" panose="02020603050405020304" pitchFamily="18" charset="0"/>
              </a:rPr>
              <a:t>Δd</a:t>
            </a:r>
            <a:r>
              <a:rPr lang="zh-CN" sz="1600" u="sng">
                <a:ea typeface="宋体" panose="02010600030101010101" pitchFamily="2" charset="-122"/>
              </a:rPr>
              <a:t>）</a:t>
            </a:r>
            <a:r>
              <a:rPr lang="en-US" sz="1600">
                <a:latin typeface="Times New Roman" panose="02020603050405020304" pitchFamily="18" charset="0"/>
              </a:rPr>
              <a:t>  F</a:t>
            </a:r>
            <a:r>
              <a:rPr lang="en-US" sz="1600" u="sng">
                <a:latin typeface="Times New Roman" panose="02020603050405020304" pitchFamily="18" charset="0"/>
              </a:rPr>
              <a:t>   </a:t>
            </a:r>
            <a:r>
              <a:rPr lang="en-US" sz="1600">
                <a:latin typeface="Times New Roman" panose="02020603050405020304" pitchFamily="18" charset="0"/>
              </a:rPr>
              <a:t> </a:t>
            </a:r>
            <a:r>
              <a:rPr lang="zh-CN" sz="1600" b="1">
                <a:ea typeface="宋体" panose="02010600030101010101" pitchFamily="2" charset="-122"/>
              </a:rPr>
              <a:t>；</a:t>
            </a:r>
            <a:r>
              <a:rPr lang="zh-CN" sz="1600">
                <a:ea typeface="宋体" panose="02010600030101010101" pitchFamily="2" charset="-122"/>
              </a:rPr>
              <a:t>其中：</a:t>
            </a:r>
            <a:r>
              <a:rPr lang="en-US" sz="1600">
                <a:latin typeface="Times New Roman" panose="02020603050405020304" pitchFamily="18" charset="0"/>
              </a:rPr>
              <a:t> R</a:t>
            </a:r>
            <a:r>
              <a:rPr lang="zh-CN" sz="1600" u="sng">
                <a:ea typeface="宋体" panose="02010600030101010101" pitchFamily="2" charset="-122"/>
              </a:rPr>
              <a:t>（</a:t>
            </a:r>
            <a:r>
              <a:rPr lang="en-US" sz="1600" u="sng">
                <a:latin typeface="Times New Roman" panose="02020603050405020304" pitchFamily="18" charset="0"/>
              </a:rPr>
              <a:t>e</a:t>
            </a:r>
            <a:r>
              <a:rPr lang="zh-CN" sz="1600" u="sng">
                <a:ea typeface="宋体" panose="02010600030101010101" pitchFamily="2" charset="-122"/>
              </a:rPr>
              <a:t>）</a:t>
            </a:r>
            <a:r>
              <a:rPr lang="zh-CN" sz="1600">
                <a:ea typeface="宋体" panose="02010600030101010101" pitchFamily="2" charset="-122"/>
              </a:rPr>
              <a:t>：每次沿径向（</a:t>
            </a:r>
            <a:r>
              <a:rPr lang="en-US" sz="1600">
                <a:latin typeface="Times New Roman" panose="02020603050405020304" pitchFamily="18" charset="0"/>
              </a:rPr>
              <a:t>X</a:t>
            </a:r>
            <a:r>
              <a:rPr lang="zh-CN" sz="1600">
                <a:ea typeface="宋体" panose="02010600030101010101" pitchFamily="2" charset="-122"/>
              </a:rPr>
              <a:t>方向）切削</a:t>
            </a:r>
            <a:r>
              <a:rPr lang="en-US" sz="1600">
                <a:latin typeface="Times New Roman" panose="02020603050405020304" pitchFamily="18" charset="0"/>
              </a:rPr>
              <a:t>Δi</a:t>
            </a:r>
            <a:r>
              <a:rPr lang="zh-CN" sz="1600">
                <a:ea typeface="宋体" panose="02010600030101010101" pitchFamily="2" charset="-122"/>
              </a:rPr>
              <a:t>后的退刀量，单位：</a:t>
            </a:r>
            <a:r>
              <a:rPr lang="en-US" sz="1600" i="1">
                <a:latin typeface="Times New Roman" panose="02020603050405020304" pitchFamily="18" charset="0"/>
              </a:rPr>
              <a:t>mm</a:t>
            </a:r>
            <a:r>
              <a:rPr lang="zh-CN" sz="1600">
                <a:ea typeface="宋体" panose="02010600030101010101" pitchFamily="2" charset="-122"/>
              </a:rPr>
              <a:t>，无符号；</a:t>
            </a:r>
            <a:r>
              <a:rPr lang="en-US" sz="1600">
                <a:latin typeface="Times New Roman" panose="02020603050405020304" pitchFamily="18" charset="0"/>
              </a:rPr>
              <a:t>X</a:t>
            </a:r>
            <a:r>
              <a:rPr lang="zh-CN" sz="1600">
                <a:ea typeface="宋体" panose="02010600030101010101" pitchFamily="2" charset="-122"/>
              </a:rPr>
              <a:t>：切削终点</a:t>
            </a:r>
            <a:r>
              <a:rPr lang="en-US" sz="1600">
                <a:latin typeface="Times New Roman" panose="02020603050405020304" pitchFamily="18" charset="0"/>
              </a:rPr>
              <a:t>X</a:t>
            </a:r>
            <a:r>
              <a:rPr lang="zh-CN" sz="1600">
                <a:ea typeface="宋体" panose="02010600030101010101" pitchFamily="2" charset="-122"/>
              </a:rPr>
              <a:t>方向的绝对坐标值，单位：</a:t>
            </a:r>
            <a:r>
              <a:rPr lang="en-US" sz="1600" i="1">
                <a:latin typeface="Times New Roman" panose="02020603050405020304" pitchFamily="18" charset="0"/>
              </a:rPr>
              <a:t>mm</a:t>
            </a:r>
            <a:r>
              <a:rPr lang="zh-CN" sz="1600">
                <a:ea typeface="宋体" panose="02010600030101010101" pitchFamily="2" charset="-122"/>
              </a:rPr>
              <a:t>；</a:t>
            </a:r>
            <a:r>
              <a:rPr lang="en-US" sz="1600">
                <a:latin typeface="Times New Roman" panose="02020603050405020304" pitchFamily="18" charset="0"/>
              </a:rPr>
              <a:t>U</a:t>
            </a:r>
            <a:r>
              <a:rPr lang="zh-CN" sz="1600">
                <a:ea typeface="宋体" panose="02010600030101010101" pitchFamily="2" charset="-122"/>
              </a:rPr>
              <a:t>：</a:t>
            </a:r>
            <a:r>
              <a:rPr lang="en-US" sz="1600">
                <a:latin typeface="Times New Roman" panose="02020603050405020304" pitchFamily="18" charset="0"/>
              </a:rPr>
              <a:t>X</a:t>
            </a:r>
            <a:r>
              <a:rPr lang="zh-CN" sz="1600">
                <a:ea typeface="宋体" panose="02010600030101010101" pitchFamily="2" charset="-122"/>
              </a:rPr>
              <a:t>方向上切削终点与起点绝对坐标的差值，单位：</a:t>
            </a:r>
            <a:r>
              <a:rPr lang="en-US" sz="1600" i="1">
                <a:latin typeface="Times New Roman" panose="02020603050405020304" pitchFamily="18" charset="0"/>
              </a:rPr>
              <a:t>mm</a:t>
            </a:r>
            <a:r>
              <a:rPr lang="zh-CN" sz="1600">
                <a:ea typeface="宋体" panose="02010600030101010101" pitchFamily="2" charset="-122"/>
              </a:rPr>
              <a:t>；</a:t>
            </a:r>
            <a:r>
              <a:rPr lang="en-US" sz="1600">
                <a:latin typeface="Times New Roman" panose="02020603050405020304" pitchFamily="18" charset="0"/>
              </a:rPr>
              <a:t>Z</a:t>
            </a:r>
            <a:r>
              <a:rPr lang="zh-CN" sz="1600">
                <a:ea typeface="宋体" panose="02010600030101010101" pitchFamily="2" charset="-122"/>
              </a:rPr>
              <a:t>：切削终点</a:t>
            </a:r>
            <a:r>
              <a:rPr lang="en-US" sz="1600">
                <a:latin typeface="Times New Roman" panose="02020603050405020304" pitchFamily="18" charset="0"/>
              </a:rPr>
              <a:t>Z</a:t>
            </a:r>
            <a:r>
              <a:rPr lang="zh-CN" sz="1600">
                <a:ea typeface="宋体" panose="02010600030101010101" pitchFamily="2" charset="-122"/>
              </a:rPr>
              <a:t>方向的绝对坐标值，单位：</a:t>
            </a:r>
            <a:r>
              <a:rPr lang="en-US" sz="1600" i="1">
                <a:latin typeface="Times New Roman" panose="02020603050405020304" pitchFamily="18" charset="0"/>
              </a:rPr>
              <a:t>mm</a:t>
            </a:r>
            <a:r>
              <a:rPr lang="zh-CN" sz="1600">
                <a:ea typeface="宋体" panose="02010600030101010101" pitchFamily="2" charset="-122"/>
              </a:rPr>
              <a:t>；</a:t>
            </a:r>
            <a:r>
              <a:rPr lang="en-US" sz="1600">
                <a:latin typeface="Times New Roman" panose="02020603050405020304" pitchFamily="18" charset="0"/>
              </a:rPr>
              <a:t>W</a:t>
            </a:r>
            <a:r>
              <a:rPr lang="zh-CN" sz="1600">
                <a:ea typeface="宋体" panose="02010600030101010101" pitchFamily="2" charset="-122"/>
              </a:rPr>
              <a:t>：</a:t>
            </a:r>
            <a:r>
              <a:rPr lang="en-US" sz="1600">
                <a:latin typeface="Times New Roman" panose="02020603050405020304" pitchFamily="18" charset="0"/>
              </a:rPr>
              <a:t>Z</a:t>
            </a:r>
            <a:r>
              <a:rPr lang="zh-CN" sz="1600">
                <a:ea typeface="宋体" panose="02010600030101010101" pitchFamily="2" charset="-122"/>
              </a:rPr>
              <a:t>方向上，切削终点与起点的绝对坐标的差值，单位：</a:t>
            </a:r>
            <a:r>
              <a:rPr lang="en-US" sz="1600" i="1">
                <a:latin typeface="Times New Roman" panose="02020603050405020304" pitchFamily="18" charset="0"/>
              </a:rPr>
              <a:t>mm</a:t>
            </a:r>
            <a:r>
              <a:rPr lang="zh-CN" sz="1600">
                <a:ea typeface="宋体" panose="02010600030101010101" pitchFamily="2" charset="-122"/>
              </a:rPr>
              <a:t>；</a:t>
            </a:r>
            <a:r>
              <a:rPr lang="en-US" sz="1600">
                <a:latin typeface="Times New Roman" panose="02020603050405020304" pitchFamily="18" charset="0"/>
              </a:rPr>
              <a:t>P</a:t>
            </a:r>
            <a:r>
              <a:rPr lang="zh-CN" sz="1600" u="sng">
                <a:ea typeface="宋体" panose="02010600030101010101" pitchFamily="2" charset="-122"/>
              </a:rPr>
              <a:t>（</a:t>
            </a:r>
            <a:r>
              <a:rPr lang="en-US" sz="1600" u="sng">
                <a:latin typeface="Times New Roman" panose="02020603050405020304" pitchFamily="18" charset="0"/>
              </a:rPr>
              <a:t>Δi</a:t>
            </a:r>
            <a:r>
              <a:rPr lang="zh-CN" sz="1600" u="sng">
                <a:ea typeface="宋体" panose="02010600030101010101" pitchFamily="2" charset="-122"/>
              </a:rPr>
              <a:t>）</a:t>
            </a:r>
            <a:r>
              <a:rPr lang="zh-CN" sz="1600">
                <a:ea typeface="宋体" panose="02010600030101010101" pitchFamily="2" charset="-122"/>
              </a:rPr>
              <a:t>：</a:t>
            </a:r>
            <a:r>
              <a:rPr lang="en-US" sz="1600">
                <a:latin typeface="Times New Roman" panose="02020603050405020304" pitchFamily="18" charset="0"/>
              </a:rPr>
              <a:t>X</a:t>
            </a:r>
            <a:r>
              <a:rPr lang="zh-CN" sz="1600">
                <a:ea typeface="宋体" panose="02010600030101010101" pitchFamily="2" charset="-122"/>
              </a:rPr>
              <a:t>方向的每次循环的切削量，单位：</a:t>
            </a:r>
            <a:r>
              <a:rPr lang="en-US" sz="1600">
                <a:latin typeface="Times New Roman" panose="02020603050405020304" pitchFamily="18" charset="0"/>
              </a:rPr>
              <a:t>0.001</a:t>
            </a:r>
            <a:r>
              <a:rPr lang="en-US" sz="1600" i="1">
                <a:latin typeface="Times New Roman" panose="02020603050405020304" pitchFamily="18" charset="0"/>
              </a:rPr>
              <a:t>mm</a:t>
            </a:r>
            <a:r>
              <a:rPr lang="zh-CN" sz="1600">
                <a:ea typeface="宋体" panose="02010600030101010101" pitchFamily="2" charset="-122"/>
              </a:rPr>
              <a:t>，无符号，半径值；</a:t>
            </a:r>
            <a:endParaRPr lang="zh-CN" altLang="en-US" sz="160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hlinkClick r:id="" action="ppaction://ole?verb=0"/>
          </p:cNvPr>
          <p:cNvGraphicFramePr/>
          <p:nvPr/>
        </p:nvGraphicFramePr>
        <p:xfrm>
          <a:off x="4114800" y="3321050"/>
          <a:ext cx="914400" cy="215900"/>
        </p:xfrm>
        <a:graphic>
          <a:graphicData uri="http://schemas.openxmlformats.org/presentationml/2006/ole">
            <mc:AlternateContent xmlns:mc="http://schemas.openxmlformats.org/markup-compatibility/2006">
              <mc:Choice xmlns:v="urn:schemas-microsoft-com:vml" Requires="v">
                <p:oleObj spid="_x0000_s1050" name="" r:id="rId1" imgW="391160" imgH="739140" progId="Equation.KSEE3">
                  <p:embed/>
                </p:oleObj>
              </mc:Choice>
              <mc:Fallback>
                <p:oleObj name="" r:id="rId1" imgW="391160" imgH="739140" progId="Equation.KSEE3">
                  <p:embed/>
                  <p:pic>
                    <p:nvPicPr>
                      <p:cNvPr id="0" name="图片 1024" descr="image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3321050"/>
                        <a:ext cx="9144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矩形 3"/>
          <p:cNvSpPr/>
          <p:nvPr/>
        </p:nvSpPr>
        <p:spPr>
          <a:xfrm>
            <a:off x="395605" y="1052830"/>
            <a:ext cx="4130675" cy="4411980"/>
          </a:xfrm>
          <a:prstGeom prst="rect">
            <a:avLst/>
          </a:prstGeom>
        </p:spPr>
        <p:txBody>
          <a:bodyPr wrap="square">
            <a:spAutoFit/>
          </a:bodyPr>
          <a:lstStyle/>
          <a:p>
            <a:r>
              <a:rPr lang="en-US" altLang="zh-CN" sz="1800" b="1" dirty="0" smtClean="0">
                <a:latin typeface="+mn-ea"/>
                <a:ea typeface="+mn-ea"/>
              </a:rPr>
              <a:t>【</a:t>
            </a:r>
            <a:r>
              <a:rPr lang="zh-CN" altLang="en-US" sz="1800" b="1" dirty="0" smtClean="0">
                <a:latin typeface="+mn-ea"/>
                <a:ea typeface="+mn-ea"/>
              </a:rPr>
              <a:t>任务描述与分析</a:t>
            </a:r>
            <a:r>
              <a:rPr lang="en-US" altLang="zh-CN" sz="1800" b="1" dirty="0" smtClean="0">
                <a:latin typeface="+mn-ea"/>
                <a:ea typeface="+mn-ea"/>
              </a:rPr>
              <a:t>】</a:t>
            </a:r>
            <a:endParaRPr lang="en-US" altLang="zh-CN" sz="1800" b="1" dirty="0" smtClean="0">
              <a:latin typeface="+mn-ea"/>
              <a:ea typeface="+mn-ea"/>
            </a:endParaRPr>
          </a:p>
          <a:p>
            <a:endParaRPr lang="zh-CN" altLang="en-US" sz="1800" b="1" dirty="0" smtClean="0">
              <a:latin typeface="+mn-ea"/>
              <a:ea typeface="+mn-ea"/>
            </a:endParaRPr>
          </a:p>
          <a:p>
            <a:pPr>
              <a:spcBef>
                <a:spcPct val="20000"/>
              </a:spcBef>
              <a:buClr>
                <a:schemeClr val="tx2"/>
              </a:buClr>
              <a:buSzPct val="70000"/>
              <a:buFont typeface="Wingdings" panose="05000000000000000000" pitchFamily="2" charset="2"/>
            </a:pPr>
            <a:r>
              <a:rPr lang="en-US" altLang="zh-CN" sz="1800" b="1" dirty="0">
                <a:solidFill>
                  <a:srgbClr val="AD5CFF"/>
                </a:solidFill>
                <a:sym typeface="+mn-ea"/>
              </a:rPr>
              <a:t>        </a:t>
            </a:r>
            <a:r>
              <a:rPr lang="zh-CN" altLang="en-US" sz="1800" b="1" dirty="0">
                <a:solidFill>
                  <a:srgbClr val="AD5CFF"/>
                </a:solidFill>
                <a:sym typeface="+mn-ea"/>
              </a:rPr>
              <a:t>图4.1.19所示为拨环零件，它的外圆上有一条径向矩形槽，该零件是安装在机器轴上，其作用是通过安装在矩形槽上的拨块来推动同一轴上的其他零件做轴向移动。试根据图样要求，完成拨环零件车削工序的加工任务，材料为45钢，毛坯规格Φ50X55。生产规模为单件、小批量。</a:t>
            </a:r>
            <a:endParaRPr lang="zh-CN" altLang="en-US" sz="1800" b="1" dirty="0">
              <a:solidFill>
                <a:srgbClr val="AD5CFF"/>
              </a:solidFill>
              <a:sym typeface="+mn-ea"/>
            </a:endParaRPr>
          </a:p>
          <a:p>
            <a:pPr>
              <a:spcBef>
                <a:spcPct val="20000"/>
              </a:spcBef>
              <a:buClr>
                <a:schemeClr val="tx2"/>
              </a:buClr>
              <a:buSzPct val="70000"/>
              <a:buFont typeface="Wingdings" panose="05000000000000000000" pitchFamily="2" charset="2"/>
            </a:pPr>
            <a:endParaRPr lang="zh-CN" altLang="en-US" sz="1800" b="1" dirty="0">
              <a:solidFill>
                <a:srgbClr val="AD5CFF"/>
              </a:solidFill>
              <a:latin typeface="Arial" panose="020B0604020202020204" pitchFamily="34" charset="0"/>
            </a:endParaRPr>
          </a:p>
          <a:p>
            <a:pPr>
              <a:spcBef>
                <a:spcPct val="20000"/>
              </a:spcBef>
              <a:buClr>
                <a:schemeClr val="tx2"/>
              </a:buClr>
              <a:buSzPct val="70000"/>
              <a:buFont typeface="Wingdings" panose="05000000000000000000" pitchFamily="2" charset="2"/>
            </a:pPr>
            <a:r>
              <a:rPr lang="en-US" altLang="zh-CN" sz="1800" b="1" dirty="0">
                <a:sym typeface="+mn-ea"/>
              </a:rPr>
              <a:t>      </a:t>
            </a:r>
            <a:r>
              <a:rPr lang="zh-CN" altLang="en-US" sz="1800" b="1" dirty="0">
                <a:sym typeface="+mn-ea"/>
              </a:rPr>
              <a:t>图样分析：拨环的外轮廓尺寸为Φ48X32，各加工表面质量要求不高，尺寸精度只是Φ有公差要求，其它为自由尺寸。</a:t>
            </a:r>
            <a:endParaRPr lang="zh-CN" altLang="zh-CN" kern="100" dirty="0">
              <a:solidFill>
                <a:srgbClr val="0070C0"/>
              </a:solidFill>
              <a:effectLst/>
              <a:latin typeface="Times New Roman" panose="02020603050405020304"/>
              <a:ea typeface="宋体" panose="02010600030101010101" pitchFamily="2" charset="-122"/>
            </a:endParaRPr>
          </a:p>
        </p:txBody>
      </p:sp>
      <p:pic>
        <p:nvPicPr>
          <p:cNvPr id="9219" name="图片 1073743003"/>
          <p:cNvPicPr>
            <a:picLocks noChangeAspect="1"/>
          </p:cNvPicPr>
          <p:nvPr/>
        </p:nvPicPr>
        <p:blipFill>
          <a:blip r:embed="rId3"/>
          <a:stretch>
            <a:fillRect/>
          </a:stretch>
        </p:blipFill>
        <p:spPr>
          <a:xfrm>
            <a:off x="4860290" y="1595755"/>
            <a:ext cx="3524250" cy="3868738"/>
          </a:xfrm>
          <a:prstGeom prst="rect">
            <a:avLst/>
          </a:prstGeom>
          <a:noFill/>
          <a:ln w="9525">
            <a:noFill/>
          </a:ln>
        </p:spPr>
      </p:pic>
      <p:sp>
        <p:nvSpPr>
          <p:cNvPr id="9218" name="文本框 99"/>
          <p:cNvSpPr txBox="1"/>
          <p:nvPr/>
        </p:nvSpPr>
        <p:spPr>
          <a:xfrm>
            <a:off x="5724525" y="5516563"/>
            <a:ext cx="2354263" cy="414020"/>
          </a:xfrm>
          <a:prstGeom prst="rect">
            <a:avLst/>
          </a:prstGeom>
          <a:noFill/>
          <a:ln w="9525">
            <a:noFill/>
          </a:ln>
        </p:spPr>
        <p:txBody>
          <a:bodyPr wrap="square" anchor="t" anchorCtr="0">
            <a:spAutoFit/>
          </a:bodyPr>
          <a:p>
            <a:pPr indent="2159000"/>
            <a:r>
              <a:rPr lang="zh-CN" altLang="zh-CN" sz="900">
                <a:latin typeface="Arial" panose="020B0604020202020204" pitchFamily="34" charset="0"/>
                <a:ea typeface="宋体" panose="02010600030101010101" pitchFamily="2" charset="-122"/>
              </a:rPr>
              <a:t>    </a:t>
            </a:r>
            <a:r>
              <a:rPr lang="zh-CN" altLang="zh-CN" sz="1200">
                <a:latin typeface="Arial" panose="020B0604020202020204" pitchFamily="34" charset="0"/>
                <a:ea typeface="宋体" panose="02010600030101010101" pitchFamily="2" charset="-122"/>
              </a:rPr>
              <a:t>图4.1.19 拨环</a:t>
            </a:r>
            <a:endParaRPr lang="zh-CN" altLang="zh-CN" sz="120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1472" y="857232"/>
            <a:ext cx="1579278" cy="369332"/>
          </a:xfrm>
          <a:prstGeom prst="rect">
            <a:avLst/>
          </a:prstGeom>
        </p:spPr>
        <p:txBody>
          <a:bodyPr wrap="none">
            <a:spAutoFit/>
          </a:bodyPr>
          <a:lstStyle/>
          <a:p>
            <a:r>
              <a:rPr lang="en-US" altLang="zh-CN" sz="1800" b="1" dirty="0" smtClean="0">
                <a:latin typeface="+mn-ea"/>
                <a:ea typeface="+mn-ea"/>
              </a:rPr>
              <a:t>【</a:t>
            </a:r>
            <a:r>
              <a:rPr lang="zh-CN" altLang="en-US" sz="1800" b="1" dirty="0" smtClean="0">
                <a:latin typeface="+mn-ea"/>
                <a:ea typeface="+mn-ea"/>
              </a:rPr>
              <a:t>知识链接</a:t>
            </a:r>
            <a:r>
              <a:rPr lang="en-US" altLang="zh-CN" sz="1800" b="1" dirty="0" smtClean="0">
                <a:latin typeface="+mn-ea"/>
                <a:ea typeface="+mn-ea"/>
              </a:rPr>
              <a:t>】</a:t>
            </a:r>
            <a:endParaRPr lang="zh-CN" altLang="en-US" sz="1800" b="1" dirty="0" smtClean="0">
              <a:latin typeface="+mn-ea"/>
              <a:ea typeface="+mn-ea"/>
            </a:endParaRPr>
          </a:p>
        </p:txBody>
      </p:sp>
      <p:sp>
        <p:nvSpPr>
          <p:cNvPr id="100" name="文本框 99"/>
          <p:cNvSpPr txBox="1"/>
          <p:nvPr/>
        </p:nvSpPr>
        <p:spPr>
          <a:xfrm>
            <a:off x="755650" y="1253490"/>
            <a:ext cx="8009890" cy="1168400"/>
          </a:xfrm>
          <a:prstGeom prst="rect">
            <a:avLst/>
          </a:prstGeom>
          <a:noFill/>
          <a:ln w="9525">
            <a:noFill/>
          </a:ln>
        </p:spPr>
        <p:txBody>
          <a:bodyPr wrap="square">
            <a:spAutoFit/>
          </a:bodyPr>
          <a:p>
            <a:pPr marL="266700" indent="-266700"/>
            <a:r>
              <a:rPr lang="en-US">
                <a:latin typeface="Times New Roman" panose="02020603050405020304" pitchFamily="18" charset="0"/>
              </a:rPr>
              <a:t>      Q</a:t>
            </a:r>
            <a:r>
              <a:rPr lang="zh-CN" u="sng">
                <a:ea typeface="宋体" panose="02010600030101010101" pitchFamily="2" charset="-122"/>
              </a:rPr>
              <a:t>（</a:t>
            </a:r>
            <a:r>
              <a:rPr lang="en-US" u="sng">
                <a:latin typeface="Times New Roman" panose="02020603050405020304" pitchFamily="18" charset="0"/>
              </a:rPr>
              <a:t>Δk</a:t>
            </a:r>
            <a:r>
              <a:rPr lang="zh-CN" u="sng">
                <a:ea typeface="宋体" panose="02010600030101010101" pitchFamily="2" charset="-122"/>
              </a:rPr>
              <a:t>）</a:t>
            </a:r>
            <a:r>
              <a:rPr lang="zh-CN">
                <a:ea typeface="宋体" panose="02010600030101010101" pitchFamily="2" charset="-122"/>
              </a:rPr>
              <a:t>：</a:t>
            </a:r>
            <a:r>
              <a:rPr lang="en-US">
                <a:latin typeface="Times New Roman" panose="02020603050405020304" pitchFamily="18" charset="0"/>
              </a:rPr>
              <a:t>Z</a:t>
            </a:r>
            <a:r>
              <a:rPr lang="zh-CN">
                <a:ea typeface="宋体" panose="02010600030101010101" pitchFamily="2" charset="-122"/>
              </a:rPr>
              <a:t>方向的每次切削的进刀量，单位：</a:t>
            </a:r>
            <a:r>
              <a:rPr lang="en-US">
                <a:latin typeface="Times New Roman" panose="02020603050405020304" pitchFamily="18" charset="0"/>
              </a:rPr>
              <a:t>0.001</a:t>
            </a:r>
            <a:r>
              <a:rPr lang="en-US" i="1">
                <a:latin typeface="Times New Roman" panose="02020603050405020304" pitchFamily="18" charset="0"/>
              </a:rPr>
              <a:t>mm</a:t>
            </a:r>
            <a:r>
              <a:rPr lang="zh-CN">
                <a:ea typeface="宋体" panose="02010600030101010101" pitchFamily="2" charset="-122"/>
              </a:rPr>
              <a:t>，无符号；</a:t>
            </a:r>
            <a:r>
              <a:rPr lang="en-US">
                <a:latin typeface="Times New Roman" panose="02020603050405020304" pitchFamily="18" charset="0"/>
              </a:rPr>
              <a:t>R</a:t>
            </a:r>
            <a:r>
              <a:rPr lang="zh-CN" u="sng">
                <a:ea typeface="宋体" panose="02010600030101010101" pitchFamily="2" charset="-122"/>
              </a:rPr>
              <a:t>（</a:t>
            </a:r>
            <a:r>
              <a:rPr lang="en-US" u="sng">
                <a:latin typeface="Times New Roman" panose="02020603050405020304" pitchFamily="18" charset="0"/>
              </a:rPr>
              <a:t>Δd</a:t>
            </a:r>
            <a:r>
              <a:rPr lang="zh-CN" u="sng">
                <a:ea typeface="宋体" panose="02010600030101010101" pitchFamily="2" charset="-122"/>
              </a:rPr>
              <a:t>）</a:t>
            </a:r>
            <a:r>
              <a:rPr lang="zh-CN">
                <a:ea typeface="宋体" panose="02010600030101010101" pitchFamily="2" charset="-122"/>
              </a:rPr>
              <a:t>：切削到径向（</a:t>
            </a:r>
            <a:r>
              <a:rPr lang="en-US">
                <a:latin typeface="Times New Roman" panose="02020603050405020304" pitchFamily="18" charset="0"/>
              </a:rPr>
              <a:t>X</a:t>
            </a:r>
            <a:r>
              <a:rPr lang="zh-CN">
                <a:ea typeface="宋体" panose="02010600030101010101" pitchFamily="2" charset="-122"/>
              </a:rPr>
              <a:t>方向）切削终点时，沿</a:t>
            </a:r>
            <a:r>
              <a:rPr lang="en-US">
                <a:latin typeface="Times New Roman" panose="02020603050405020304" pitchFamily="18" charset="0"/>
              </a:rPr>
              <a:t>Z</a:t>
            </a:r>
            <a:r>
              <a:rPr lang="zh-CN">
                <a:ea typeface="宋体" panose="02010600030101010101" pitchFamily="2" charset="-122"/>
              </a:rPr>
              <a:t>方向的退刀量，单位：</a:t>
            </a:r>
            <a:r>
              <a:rPr lang="en-US" i="1">
                <a:latin typeface="Times New Roman" panose="02020603050405020304" pitchFamily="18" charset="0"/>
              </a:rPr>
              <a:t>mm</a:t>
            </a:r>
            <a:r>
              <a:rPr lang="zh-CN">
                <a:ea typeface="宋体" panose="02010600030101010101" pitchFamily="2" charset="-122"/>
              </a:rPr>
              <a:t>，省略时</a:t>
            </a:r>
            <a:r>
              <a:rPr lang="en-US">
                <a:latin typeface="Times New Roman" panose="02020603050405020304" pitchFamily="18" charset="0"/>
              </a:rPr>
              <a:t>Z</a:t>
            </a:r>
            <a:r>
              <a:rPr lang="zh-CN">
                <a:ea typeface="宋体" panose="02010600030101010101" pitchFamily="2" charset="-122"/>
              </a:rPr>
              <a:t>（</a:t>
            </a:r>
            <a:r>
              <a:rPr lang="en-US">
                <a:latin typeface="Times New Roman" panose="02020603050405020304" pitchFamily="18" charset="0"/>
              </a:rPr>
              <a:t>W</a:t>
            </a:r>
            <a:r>
              <a:rPr lang="zh-CN">
                <a:ea typeface="宋体" panose="02010600030101010101" pitchFamily="2" charset="-122"/>
              </a:rPr>
              <a:t>）和</a:t>
            </a:r>
            <a:r>
              <a:rPr lang="en-US">
                <a:latin typeface="Times New Roman" panose="02020603050405020304" pitchFamily="18" charset="0"/>
              </a:rPr>
              <a:t>Q</a:t>
            </a:r>
            <a:r>
              <a:rPr lang="zh-CN" u="sng">
                <a:ea typeface="宋体" panose="02010600030101010101" pitchFamily="2" charset="-122"/>
              </a:rPr>
              <a:t>（</a:t>
            </a:r>
            <a:r>
              <a:rPr lang="en-US" u="sng">
                <a:latin typeface="Times New Roman" panose="02020603050405020304" pitchFamily="18" charset="0"/>
              </a:rPr>
              <a:t>Δk</a:t>
            </a:r>
            <a:r>
              <a:rPr lang="zh-CN" u="sng">
                <a:ea typeface="宋体" panose="02010600030101010101" pitchFamily="2" charset="-122"/>
              </a:rPr>
              <a:t>）</a:t>
            </a:r>
            <a:r>
              <a:rPr lang="zh-CN">
                <a:ea typeface="宋体" panose="02010600030101010101" pitchFamily="2" charset="-122"/>
              </a:rPr>
              <a:t>时，则视为</a:t>
            </a:r>
            <a:r>
              <a:rPr lang="en-US">
                <a:latin typeface="Times New Roman" panose="02020603050405020304" pitchFamily="18" charset="0"/>
              </a:rPr>
              <a:t>0</a:t>
            </a:r>
            <a:r>
              <a:rPr lang="zh-CN">
                <a:ea typeface="宋体" panose="02010600030101010101" pitchFamily="2" charset="-122"/>
              </a:rPr>
              <a:t>。  </a:t>
            </a:r>
            <a:r>
              <a:rPr lang="en-US">
                <a:latin typeface="Times New Roman" panose="02020603050405020304" pitchFamily="18" charset="0"/>
              </a:rPr>
              <a:t>F</a:t>
            </a:r>
            <a:r>
              <a:rPr lang="zh-CN">
                <a:ea typeface="宋体" panose="02010600030101010101" pitchFamily="2" charset="-122"/>
              </a:rPr>
              <a:t>：切削进给速度。执行该指令时，刀具的运行轨迹图</a:t>
            </a:r>
            <a:r>
              <a:rPr lang="en-US">
                <a:latin typeface="Times New Roman" panose="02020603050405020304" pitchFamily="18" charset="0"/>
              </a:rPr>
              <a:t>4.1.25</a:t>
            </a:r>
            <a:r>
              <a:rPr lang="zh-CN">
                <a:ea typeface="宋体" panose="02010600030101010101" pitchFamily="2" charset="-122"/>
              </a:rPr>
              <a:t>所示图：</a:t>
            </a:r>
            <a:endParaRPr lang="zh-CN" altLang="en-US"/>
          </a:p>
        </p:txBody>
      </p:sp>
      <p:pic>
        <p:nvPicPr>
          <p:cNvPr id="1073742959" name="图片 1073742958"/>
          <p:cNvPicPr>
            <a:picLocks noChangeAspect="1"/>
          </p:cNvPicPr>
          <p:nvPr/>
        </p:nvPicPr>
        <p:blipFill>
          <a:blip r:embed="rId1"/>
          <a:stretch>
            <a:fillRect/>
          </a:stretch>
        </p:blipFill>
        <p:spPr>
          <a:xfrm>
            <a:off x="1200150" y="2448560"/>
            <a:ext cx="6744335" cy="3599815"/>
          </a:xfrm>
          <a:prstGeom prst="rect">
            <a:avLst/>
          </a:prstGeom>
          <a:noFill/>
          <a:ln w="9525">
            <a:noFill/>
          </a:ln>
        </p:spPr>
      </p:pic>
      <p:graphicFrame>
        <p:nvGraphicFramePr>
          <p:cNvPr id="2" name="表格 1"/>
          <p:cNvGraphicFramePr/>
          <p:nvPr/>
        </p:nvGraphicFramePr>
        <p:xfrm>
          <a:off x="2483485" y="4413885"/>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4" name="表格 3"/>
          <p:cNvGraphicFramePr/>
          <p:nvPr/>
        </p:nvGraphicFramePr>
        <p:xfrm>
          <a:off x="2483485" y="5145405"/>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7" name="文本框 6"/>
          <p:cNvSpPr txBox="1"/>
          <p:nvPr/>
        </p:nvSpPr>
        <p:spPr>
          <a:xfrm>
            <a:off x="2483485" y="5876925"/>
            <a:ext cx="3061335" cy="275590"/>
          </a:xfrm>
          <a:prstGeom prst="rect">
            <a:avLst/>
          </a:prstGeom>
          <a:noFill/>
          <a:ln w="9525">
            <a:noFill/>
          </a:ln>
        </p:spPr>
        <p:txBody>
          <a:bodyPr wrap="square">
            <a:spAutoFit/>
          </a:bodyPr>
          <a:p>
            <a:r>
              <a:rPr lang="zh-CN" sz="1200">
                <a:ea typeface="宋体" panose="02010600030101010101" pitchFamily="2" charset="-122"/>
              </a:rPr>
              <a:t>图</a:t>
            </a:r>
            <a:r>
              <a:rPr lang="en-US" sz="1200">
                <a:latin typeface="Times New Roman" panose="02020603050405020304" pitchFamily="18" charset="0"/>
              </a:rPr>
              <a:t>4.1.25</a:t>
            </a:r>
            <a:r>
              <a:rPr lang="en-US" sz="1200">
                <a:latin typeface="宋体" panose="02010600030101010101" pitchFamily="2" charset="-122"/>
              </a:rPr>
              <a:t>  </a:t>
            </a:r>
            <a:r>
              <a:rPr lang="en-US" sz="1200">
                <a:latin typeface="Times New Roman" panose="02020603050405020304" pitchFamily="18" charset="0"/>
              </a:rPr>
              <a:t>G75</a:t>
            </a:r>
            <a:r>
              <a:rPr lang="en-US" sz="1200">
                <a:latin typeface="宋体" panose="02010600030101010101" pitchFamily="2" charset="-122"/>
              </a:rPr>
              <a:t> </a:t>
            </a:r>
            <a:r>
              <a:rPr lang="zh-CN" sz="1200">
                <a:ea typeface="宋体" panose="02010600030101010101" pitchFamily="2" charset="-122"/>
              </a:rPr>
              <a:t>指令运行轨迹</a:t>
            </a:r>
            <a:endParaRPr lang="zh-CN" altLang="en-US" sz="120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1472" y="857232"/>
            <a:ext cx="1579278" cy="369332"/>
          </a:xfrm>
          <a:prstGeom prst="rect">
            <a:avLst/>
          </a:prstGeom>
        </p:spPr>
        <p:txBody>
          <a:bodyPr wrap="none">
            <a:spAutoFit/>
          </a:bodyPr>
          <a:lstStyle/>
          <a:p>
            <a:r>
              <a:rPr lang="en-US" altLang="zh-CN" sz="1800" b="1" dirty="0" smtClean="0">
                <a:latin typeface="+mn-ea"/>
                <a:ea typeface="+mn-ea"/>
              </a:rPr>
              <a:t>【</a:t>
            </a:r>
            <a:r>
              <a:rPr lang="zh-CN" altLang="en-US" sz="1800" b="1" dirty="0" smtClean="0">
                <a:latin typeface="+mn-ea"/>
                <a:ea typeface="+mn-ea"/>
              </a:rPr>
              <a:t>知识链接</a:t>
            </a:r>
            <a:r>
              <a:rPr lang="en-US" altLang="zh-CN" sz="1800" b="1" dirty="0" smtClean="0">
                <a:latin typeface="+mn-ea"/>
                <a:ea typeface="+mn-ea"/>
              </a:rPr>
              <a:t>】</a:t>
            </a:r>
            <a:endParaRPr lang="zh-CN" altLang="en-US" sz="1800" b="1" dirty="0" smtClean="0">
              <a:latin typeface="+mn-ea"/>
              <a:ea typeface="+mn-ea"/>
            </a:endParaRPr>
          </a:p>
        </p:txBody>
      </p:sp>
      <p:graphicFrame>
        <p:nvGraphicFramePr>
          <p:cNvPr id="2" name="表格 1"/>
          <p:cNvGraphicFramePr/>
          <p:nvPr/>
        </p:nvGraphicFramePr>
        <p:xfrm>
          <a:off x="4572000" y="2786698"/>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3" name="图片 2"/>
          <p:cNvPicPr/>
          <p:nvPr/>
        </p:nvPicPr>
        <p:blipFill>
          <a:blip r:embed="rId1"/>
          <a:stretch>
            <a:fillRect/>
          </a:stretch>
        </p:blipFill>
        <p:spPr>
          <a:xfrm>
            <a:off x="828040" y="2420620"/>
            <a:ext cx="3279140" cy="2465070"/>
          </a:xfrm>
          <a:prstGeom prst="rect">
            <a:avLst/>
          </a:prstGeom>
          <a:noFill/>
          <a:ln w="9525">
            <a:noFill/>
          </a:ln>
        </p:spPr>
      </p:pic>
      <p:sp>
        <p:nvSpPr>
          <p:cNvPr id="4" name="文本框 3"/>
          <p:cNvSpPr txBox="1"/>
          <p:nvPr/>
        </p:nvSpPr>
        <p:spPr>
          <a:xfrm>
            <a:off x="1001395" y="1327150"/>
            <a:ext cx="7249160" cy="829945"/>
          </a:xfrm>
          <a:prstGeom prst="rect">
            <a:avLst/>
          </a:prstGeom>
          <a:noFill/>
          <a:ln w="9525">
            <a:noFill/>
          </a:ln>
        </p:spPr>
        <p:txBody>
          <a:bodyPr wrap="square">
            <a:spAutoFit/>
          </a:bodyPr>
          <a:p>
            <a:r>
              <a:rPr lang="zh-CN" sz="1600" b="1">
                <a:ea typeface="宋体" panose="02010600030101010101" pitchFamily="2" charset="-122"/>
              </a:rPr>
              <a:t>例</a:t>
            </a:r>
            <a:r>
              <a:rPr lang="en-US" sz="1600" b="1">
                <a:latin typeface="Times New Roman" panose="02020603050405020304" pitchFamily="18" charset="0"/>
              </a:rPr>
              <a:t>4.1.5  </a:t>
            </a:r>
            <a:r>
              <a:rPr lang="zh-CN" sz="1600">
                <a:ea typeface="宋体" panose="02010600030101010101" pitchFamily="2" charset="-122"/>
              </a:rPr>
              <a:t>应用</a:t>
            </a:r>
            <a:r>
              <a:rPr lang="en-US" sz="1600">
                <a:latin typeface="Times New Roman" panose="02020603050405020304" pitchFamily="18" charset="0"/>
              </a:rPr>
              <a:t>G75</a:t>
            </a:r>
            <a:r>
              <a:rPr lang="zh-CN" sz="1600">
                <a:ea typeface="宋体" panose="02010600030101010101" pitchFamily="2" charset="-122"/>
              </a:rPr>
              <a:t>指令编写如图</a:t>
            </a:r>
            <a:r>
              <a:rPr lang="en-US" sz="1600">
                <a:latin typeface="Times New Roman" panose="02020603050405020304" pitchFamily="18" charset="0"/>
              </a:rPr>
              <a:t>4.1.26</a:t>
            </a:r>
            <a:r>
              <a:rPr lang="zh-CN" sz="1600">
                <a:ea typeface="宋体" panose="02010600030101010101" pitchFamily="2" charset="-122"/>
              </a:rPr>
              <a:t>所示零件加工程序。选定切槽刀刀头宽度为</a:t>
            </a:r>
            <a:r>
              <a:rPr lang="en-US" sz="1600">
                <a:latin typeface="Times New Roman" panose="02020603050405020304" pitchFamily="18" charset="0"/>
              </a:rPr>
              <a:t>3</a:t>
            </a:r>
            <a:r>
              <a:rPr lang="en-US" sz="1600" i="1">
                <a:latin typeface="Times New Roman" panose="02020603050405020304" pitchFamily="18" charset="0"/>
              </a:rPr>
              <a:t>mm</a:t>
            </a:r>
            <a:r>
              <a:rPr lang="zh-CN" sz="1600">
                <a:ea typeface="宋体" panose="02010600030101010101" pitchFamily="2" charset="-122"/>
              </a:rPr>
              <a:t>，对刀刀位点如图</a:t>
            </a:r>
            <a:r>
              <a:rPr lang="en-US" sz="1600">
                <a:latin typeface="Times New Roman" panose="02020603050405020304" pitchFamily="18" charset="0"/>
              </a:rPr>
              <a:t>4.1.27</a:t>
            </a:r>
            <a:r>
              <a:rPr lang="zh-CN" sz="1600">
                <a:ea typeface="宋体" panose="02010600030101010101" pitchFamily="2" charset="-122"/>
              </a:rPr>
              <a:t>所示。</a:t>
            </a:r>
            <a:endParaRPr lang="zh-CN" sz="1600">
              <a:ea typeface="宋体" panose="02010600030101010101" pitchFamily="2" charset="-122"/>
            </a:endParaRPr>
          </a:p>
          <a:p>
            <a:endParaRPr lang="zh-CN" altLang="en-US" sz="1600"/>
          </a:p>
        </p:txBody>
      </p:sp>
      <p:sp>
        <p:nvSpPr>
          <p:cNvPr id="5" name="文本框 4"/>
          <p:cNvSpPr txBox="1"/>
          <p:nvPr/>
        </p:nvSpPr>
        <p:spPr>
          <a:xfrm>
            <a:off x="1245235" y="5241290"/>
            <a:ext cx="2444750" cy="275590"/>
          </a:xfrm>
          <a:prstGeom prst="rect">
            <a:avLst/>
          </a:prstGeom>
          <a:noFill/>
        </p:spPr>
        <p:txBody>
          <a:bodyPr wrap="square" rtlCol="0" anchor="t">
            <a:spAutoFit/>
          </a:bodyPr>
          <a:p>
            <a:r>
              <a:rPr lang="zh-CN" sz="1200">
                <a:sym typeface="+mn-ea"/>
              </a:rPr>
              <a:t>图</a:t>
            </a:r>
            <a:r>
              <a:rPr lang="en-US" sz="1200">
                <a:latin typeface="Times New Roman" panose="02020603050405020304" pitchFamily="18" charset="0"/>
                <a:sym typeface="+mn-ea"/>
              </a:rPr>
              <a:t>4.1.26  G75</a:t>
            </a:r>
            <a:r>
              <a:rPr lang="zh-CN" sz="1200">
                <a:sym typeface="+mn-ea"/>
              </a:rPr>
              <a:t>指令切削实例图</a:t>
            </a:r>
            <a:endParaRPr lang="zh-CN" altLang="en-US" sz="1200"/>
          </a:p>
        </p:txBody>
      </p:sp>
      <p:pic>
        <p:nvPicPr>
          <p:cNvPr id="1073742961" name="图片 1073742960"/>
          <p:cNvPicPr>
            <a:picLocks noChangeAspect="1"/>
          </p:cNvPicPr>
          <p:nvPr/>
        </p:nvPicPr>
        <p:blipFill>
          <a:blip r:embed="rId2"/>
          <a:stretch>
            <a:fillRect/>
          </a:stretch>
        </p:blipFill>
        <p:spPr>
          <a:xfrm>
            <a:off x="4716145" y="2637155"/>
            <a:ext cx="3225800" cy="2592070"/>
          </a:xfrm>
          <a:prstGeom prst="rect">
            <a:avLst/>
          </a:prstGeom>
          <a:noFill/>
          <a:ln w="9525">
            <a:noFill/>
          </a:ln>
        </p:spPr>
      </p:pic>
      <p:sp>
        <p:nvSpPr>
          <p:cNvPr id="7" name="文本框 6"/>
          <p:cNvSpPr txBox="1"/>
          <p:nvPr/>
        </p:nvSpPr>
        <p:spPr>
          <a:xfrm>
            <a:off x="5292090" y="5516880"/>
            <a:ext cx="2087880" cy="275590"/>
          </a:xfrm>
          <a:prstGeom prst="rect">
            <a:avLst/>
          </a:prstGeom>
          <a:noFill/>
          <a:ln w="9525">
            <a:noFill/>
          </a:ln>
        </p:spPr>
        <p:txBody>
          <a:bodyPr wrap="square">
            <a:spAutoFit/>
          </a:bodyPr>
          <a:p>
            <a:pPr indent="127000"/>
            <a:r>
              <a:rPr lang="zh-CN" sz="1200">
                <a:ea typeface="宋体" panose="02010600030101010101" pitchFamily="2" charset="-122"/>
              </a:rPr>
              <a:t>图</a:t>
            </a:r>
            <a:r>
              <a:rPr lang="en-US" sz="1200">
                <a:latin typeface="Times New Roman" panose="02020603050405020304" pitchFamily="18" charset="0"/>
              </a:rPr>
              <a:t>4.1.27</a:t>
            </a:r>
            <a:r>
              <a:rPr lang="en-US" sz="1200">
                <a:latin typeface="宋体" panose="02010600030101010101" pitchFamily="2" charset="-122"/>
              </a:rPr>
              <a:t>  </a:t>
            </a:r>
            <a:r>
              <a:rPr lang="zh-CN" sz="1200">
                <a:ea typeface="宋体" panose="02010600030101010101" pitchFamily="2" charset="-122"/>
              </a:rPr>
              <a:t>对刀示意图</a:t>
            </a:r>
            <a:endParaRPr lang="zh-CN" altLang="en-US" sz="120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1472" y="857232"/>
            <a:ext cx="1579278" cy="369332"/>
          </a:xfrm>
          <a:prstGeom prst="rect">
            <a:avLst/>
          </a:prstGeom>
        </p:spPr>
        <p:txBody>
          <a:bodyPr wrap="none">
            <a:spAutoFit/>
          </a:bodyPr>
          <a:lstStyle/>
          <a:p>
            <a:r>
              <a:rPr lang="en-US" altLang="zh-CN" sz="1800" b="1" dirty="0" smtClean="0">
                <a:latin typeface="+mn-ea"/>
                <a:ea typeface="+mn-ea"/>
              </a:rPr>
              <a:t>【</a:t>
            </a:r>
            <a:r>
              <a:rPr lang="zh-CN" altLang="en-US" sz="1800" b="1" dirty="0" smtClean="0">
                <a:latin typeface="+mn-ea"/>
                <a:ea typeface="+mn-ea"/>
              </a:rPr>
              <a:t>知识链接</a:t>
            </a:r>
            <a:r>
              <a:rPr lang="en-US" altLang="zh-CN" sz="1800" b="1" dirty="0" smtClean="0">
                <a:latin typeface="+mn-ea"/>
                <a:ea typeface="+mn-ea"/>
              </a:rPr>
              <a:t>】</a:t>
            </a:r>
            <a:endParaRPr lang="zh-CN" altLang="en-US" sz="1800" b="1" dirty="0" smtClean="0">
              <a:latin typeface="+mn-ea"/>
              <a:ea typeface="+mn-ea"/>
            </a:endParaRPr>
          </a:p>
        </p:txBody>
      </p:sp>
      <p:sp>
        <p:nvSpPr>
          <p:cNvPr id="100" name="文本框 99"/>
          <p:cNvSpPr txBox="1"/>
          <p:nvPr/>
        </p:nvSpPr>
        <p:spPr>
          <a:xfrm>
            <a:off x="971550" y="1226820"/>
            <a:ext cx="6922770" cy="2061210"/>
          </a:xfrm>
          <a:prstGeom prst="rect">
            <a:avLst/>
          </a:prstGeom>
          <a:noFill/>
          <a:ln w="9525">
            <a:noFill/>
          </a:ln>
        </p:spPr>
        <p:txBody>
          <a:bodyPr wrap="square">
            <a:spAutoFit/>
          </a:bodyPr>
          <a:p>
            <a:pPr indent="533400"/>
            <a:r>
              <a:rPr lang="en-US" sz="1600">
                <a:latin typeface="宋体" panose="02010600030101010101" pitchFamily="2" charset="-122"/>
              </a:rPr>
              <a:t>………</a:t>
            </a:r>
            <a:r>
              <a:rPr lang="en-US" sz="1600">
                <a:latin typeface="Times New Roman" panose="02020603050405020304" pitchFamily="18" charset="0"/>
              </a:rPr>
              <a:t>N100 G00 X120 Z80</a:t>
            </a:r>
            <a:r>
              <a:rPr lang="zh-CN" sz="1600">
                <a:ea typeface="宋体" panose="02010600030101010101" pitchFamily="2" charset="-122"/>
              </a:rPr>
              <a:t>；</a:t>
            </a:r>
            <a:r>
              <a:rPr lang="en-US" sz="1600">
                <a:latin typeface="Times New Roman" panose="02020603050405020304" pitchFamily="18" charset="0"/>
              </a:rPr>
              <a:t>		</a:t>
            </a:r>
            <a:r>
              <a:rPr lang="zh-CN" sz="1600">
                <a:ea typeface="宋体" panose="02010600030101010101" pitchFamily="2" charset="-122"/>
              </a:rPr>
              <a:t>（快速定位）</a:t>
            </a:r>
            <a:r>
              <a:rPr lang="en-US" sz="1600">
                <a:latin typeface="Times New Roman" panose="02020603050405020304" pitchFamily="18" charset="0"/>
              </a:rPr>
              <a:t>N110 M03 S400</a:t>
            </a:r>
            <a:r>
              <a:rPr lang="zh-CN" sz="1600">
                <a:ea typeface="宋体" panose="02010600030101010101" pitchFamily="2" charset="-122"/>
              </a:rPr>
              <a:t>；</a:t>
            </a:r>
            <a:r>
              <a:rPr lang="en-US" sz="1600">
                <a:latin typeface="Times New Roman" panose="02020603050405020304" pitchFamily="18" charset="0"/>
              </a:rPr>
              <a:t>			</a:t>
            </a:r>
            <a:r>
              <a:rPr lang="zh-CN" sz="1600">
                <a:ea typeface="宋体" panose="02010600030101010101" pitchFamily="2" charset="-122"/>
              </a:rPr>
              <a:t>（启动主轴，置转速</a:t>
            </a:r>
            <a:r>
              <a:rPr lang="en-US" sz="1600">
                <a:latin typeface="Times New Roman" panose="02020603050405020304" pitchFamily="18" charset="0"/>
              </a:rPr>
              <a:t>400 </a:t>
            </a:r>
            <a:r>
              <a:rPr lang="zh-CN" sz="1600">
                <a:ea typeface="宋体" panose="02010600030101010101" pitchFamily="2" charset="-122"/>
              </a:rPr>
              <a:t>转</a:t>
            </a:r>
            <a:r>
              <a:rPr lang="en-US" sz="1600">
                <a:latin typeface="Times New Roman" panose="02020603050405020304" pitchFamily="18" charset="0"/>
              </a:rPr>
              <a:t>/</a:t>
            </a:r>
            <a:r>
              <a:rPr lang="zh-CN" sz="1600">
                <a:ea typeface="宋体" panose="02010600030101010101" pitchFamily="2" charset="-122"/>
              </a:rPr>
              <a:t>分钟）</a:t>
            </a:r>
            <a:r>
              <a:rPr lang="en-US" sz="1600">
                <a:latin typeface="Times New Roman" panose="02020603050405020304" pitchFamily="18" charset="0"/>
              </a:rPr>
              <a:t>N120 G00 X82 Z-18</a:t>
            </a:r>
            <a:r>
              <a:rPr lang="zh-CN" sz="1600">
                <a:ea typeface="宋体" panose="02010600030101010101" pitchFamily="2" charset="-122"/>
              </a:rPr>
              <a:t>；</a:t>
            </a:r>
            <a:r>
              <a:rPr lang="en-US" sz="1600">
                <a:latin typeface="Times New Roman" panose="02020603050405020304" pitchFamily="18" charset="0"/>
              </a:rPr>
              <a:t>	                   </a:t>
            </a:r>
            <a:r>
              <a:rPr lang="zh-CN" sz="1600">
                <a:ea typeface="宋体" panose="02010600030101010101" pitchFamily="2" charset="-122"/>
              </a:rPr>
              <a:t>（定位到加工起始点）</a:t>
            </a:r>
            <a:r>
              <a:rPr lang="en-US" sz="1600">
                <a:latin typeface="Times New Roman" panose="02020603050405020304" pitchFamily="18" charset="0"/>
              </a:rPr>
              <a:t>N130 G75 R1 </a:t>
            </a:r>
            <a:r>
              <a:rPr lang="zh-CN" sz="1600">
                <a:ea typeface="宋体" panose="02010600030101010101" pitchFamily="2" charset="-122"/>
              </a:rPr>
              <a:t>；</a:t>
            </a:r>
            <a:r>
              <a:rPr lang="en-US" sz="1600">
                <a:latin typeface="Times New Roman" panose="02020603050405020304" pitchFamily="18" charset="0"/>
              </a:rPr>
              <a:t>		                   </a:t>
            </a:r>
            <a:r>
              <a:rPr lang="zh-CN" sz="1600">
                <a:ea typeface="宋体" panose="02010600030101010101" pitchFamily="2" charset="-122"/>
              </a:rPr>
              <a:t>（加工循环）</a:t>
            </a:r>
            <a:r>
              <a:rPr lang="en-US" sz="1600">
                <a:latin typeface="Times New Roman" panose="02020603050405020304" pitchFamily="18" charset="0"/>
              </a:rPr>
              <a:t>N140 G75 X50 Z-35 P2500 Q2500 F40</a:t>
            </a:r>
            <a:r>
              <a:rPr lang="zh-CN" sz="1600">
                <a:ea typeface="宋体" panose="02010600030101010101" pitchFamily="2" charset="-122"/>
              </a:rPr>
              <a:t>；</a:t>
            </a:r>
            <a:r>
              <a:rPr lang="en-US" sz="1600">
                <a:latin typeface="Times New Roman" panose="02020603050405020304" pitchFamily="18" charset="0"/>
              </a:rPr>
              <a:t>N150 G00 X120 Z80</a:t>
            </a:r>
            <a:r>
              <a:rPr lang="zh-CN" sz="1600">
                <a:ea typeface="宋体" panose="02010600030101010101" pitchFamily="2" charset="-122"/>
              </a:rPr>
              <a:t>；</a:t>
            </a:r>
            <a:r>
              <a:rPr lang="en-US" sz="1600">
                <a:latin typeface="Times New Roman" panose="02020603050405020304" pitchFamily="18" charset="0"/>
              </a:rPr>
              <a:t>		  </a:t>
            </a:r>
            <a:r>
              <a:rPr lang="zh-CN" sz="1600">
                <a:ea typeface="宋体" panose="02010600030101010101" pitchFamily="2" charset="-122"/>
              </a:rPr>
              <a:t>（退刀）</a:t>
            </a:r>
            <a:r>
              <a:rPr lang="en-US" sz="1600">
                <a:latin typeface="Times New Roman" panose="02020603050405020304" pitchFamily="18" charset="0"/>
              </a:rPr>
              <a:t>N160 M30</a:t>
            </a:r>
            <a:r>
              <a:rPr lang="zh-CN" sz="1600">
                <a:ea typeface="宋体" panose="02010600030101010101" pitchFamily="2" charset="-122"/>
              </a:rPr>
              <a:t>；</a:t>
            </a:r>
            <a:r>
              <a:rPr lang="en-US" sz="1600">
                <a:latin typeface="Times New Roman" panose="02020603050405020304" pitchFamily="18" charset="0"/>
              </a:rPr>
              <a:t>		                    </a:t>
            </a:r>
            <a:r>
              <a:rPr lang="zh-CN" sz="1600">
                <a:ea typeface="宋体" panose="02010600030101010101" pitchFamily="2" charset="-122"/>
              </a:rPr>
              <a:t>（程序结束）</a:t>
            </a:r>
            <a:endParaRPr lang="zh-CN" altLang="en-US" sz="1600"/>
          </a:p>
        </p:txBody>
      </p:sp>
      <p:sp>
        <p:nvSpPr>
          <p:cNvPr id="2" name="文本框 1"/>
          <p:cNvSpPr txBox="1"/>
          <p:nvPr/>
        </p:nvSpPr>
        <p:spPr>
          <a:xfrm>
            <a:off x="1043940" y="4220845"/>
            <a:ext cx="5080000" cy="583565"/>
          </a:xfrm>
          <a:prstGeom prst="rect">
            <a:avLst/>
          </a:prstGeom>
          <a:noFill/>
          <a:ln w="9525">
            <a:noFill/>
          </a:ln>
        </p:spPr>
        <p:txBody>
          <a:bodyPr>
            <a:spAutoFit/>
          </a:bodyPr>
          <a:p>
            <a:pPr indent="65405"/>
            <a:r>
              <a:rPr lang="en-US" sz="1600" b="1">
                <a:latin typeface="Times New Roman" panose="02020603050405020304" pitchFamily="18" charset="0"/>
              </a:rPr>
              <a:t>3.</a:t>
            </a:r>
            <a:r>
              <a:rPr lang="zh-CN" sz="1600" b="1">
                <a:ea typeface="宋体" panose="02010600030101010101" pitchFamily="2" charset="-122"/>
              </a:rPr>
              <a:t>子程序调用循环指令</a:t>
            </a:r>
            <a:r>
              <a:rPr lang="zh-CN" sz="1600">
                <a:highlight>
                  <a:srgbClr val="FF0000"/>
                </a:highlight>
                <a:ea typeface="宋体" panose="02010600030101010101" pitchFamily="2" charset="-122"/>
              </a:rPr>
              <a:t>二维码</a:t>
            </a:r>
            <a:r>
              <a:rPr lang="en-US" sz="1600">
                <a:highlight>
                  <a:srgbClr val="FF0000"/>
                </a:highlight>
                <a:latin typeface="宋体" panose="02010600030101010101" pitchFamily="2" charset="-122"/>
              </a:rPr>
              <a:t>4-4</a:t>
            </a:r>
            <a:endParaRPr lang="zh-CN" altLang="en-US" sz="160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5705" y="1413115"/>
            <a:ext cx="7632848" cy="337185"/>
          </a:xfrm>
          <a:prstGeom prst="rect">
            <a:avLst/>
          </a:prstGeom>
        </p:spPr>
        <p:txBody>
          <a:bodyPr wrap="square">
            <a:spAutoFit/>
          </a:bodyPr>
          <a:lstStyle/>
          <a:p>
            <a:r>
              <a:rPr sz="1600" dirty="0"/>
              <a:t>完成图4.1.29所示套类零件的编程与车削加工，材料45钢，生产规模为单件。</a:t>
            </a:r>
            <a:endParaRPr lang="en-US" altLang="zh-CN" sz="1600" b="1" dirty="0">
              <a:solidFill>
                <a:srgbClr val="0070C0"/>
              </a:solidFill>
            </a:endParaRPr>
          </a:p>
        </p:txBody>
      </p:sp>
      <p:sp>
        <p:nvSpPr>
          <p:cNvPr id="6" name="矩形 5"/>
          <p:cNvSpPr/>
          <p:nvPr/>
        </p:nvSpPr>
        <p:spPr>
          <a:xfrm>
            <a:off x="642910" y="1000108"/>
            <a:ext cx="2044149" cy="369332"/>
          </a:xfrm>
          <a:prstGeom prst="rect">
            <a:avLst/>
          </a:prstGeom>
        </p:spPr>
        <p:txBody>
          <a:bodyPr wrap="none">
            <a:spAutoFit/>
          </a:bodyPr>
          <a:lstStyle/>
          <a:p>
            <a:r>
              <a:rPr lang="en-US" altLang="zh-CN" sz="1800" b="1" dirty="0" smtClean="0">
                <a:latin typeface="+mn-ea"/>
                <a:ea typeface="+mn-ea"/>
              </a:rPr>
              <a:t>【</a:t>
            </a:r>
            <a:r>
              <a:rPr lang="zh-CN" altLang="en-US" sz="1800" b="1" dirty="0">
                <a:latin typeface="+mn-ea"/>
                <a:ea typeface="+mn-ea"/>
              </a:rPr>
              <a:t>拓展任务工单</a:t>
            </a:r>
            <a:r>
              <a:rPr lang="en-US" altLang="zh-CN" sz="1800" b="1" dirty="0" smtClean="0">
                <a:latin typeface="+mn-ea"/>
                <a:ea typeface="+mn-ea"/>
              </a:rPr>
              <a:t>】</a:t>
            </a:r>
            <a:endParaRPr lang="zh-CN" altLang="en-US" sz="1800" b="1" dirty="0" smtClean="0">
              <a:latin typeface="+mn-ea"/>
              <a:ea typeface="+mn-ea"/>
            </a:endParaRPr>
          </a:p>
        </p:txBody>
      </p:sp>
      <p:pic>
        <p:nvPicPr>
          <p:cNvPr id="1073742962" name="图片 1073742961"/>
          <p:cNvPicPr>
            <a:picLocks noChangeAspect="1"/>
          </p:cNvPicPr>
          <p:nvPr/>
        </p:nvPicPr>
        <p:blipFill>
          <a:blip r:embed="rId1"/>
          <a:stretch>
            <a:fillRect/>
          </a:stretch>
        </p:blipFill>
        <p:spPr>
          <a:xfrm>
            <a:off x="1619885" y="1750060"/>
            <a:ext cx="5511165" cy="4161790"/>
          </a:xfrm>
          <a:prstGeom prst="rect">
            <a:avLst/>
          </a:prstGeom>
          <a:noFill/>
          <a:ln w="9525">
            <a:noFill/>
          </a:ln>
        </p:spPr>
      </p:pic>
      <p:sp>
        <p:nvSpPr>
          <p:cNvPr id="100" name="文本框 99"/>
          <p:cNvSpPr txBox="1"/>
          <p:nvPr/>
        </p:nvSpPr>
        <p:spPr>
          <a:xfrm>
            <a:off x="2771775" y="5934710"/>
            <a:ext cx="2596515" cy="275590"/>
          </a:xfrm>
          <a:prstGeom prst="rect">
            <a:avLst/>
          </a:prstGeom>
          <a:noFill/>
          <a:ln w="9525">
            <a:noFill/>
          </a:ln>
        </p:spPr>
        <p:txBody>
          <a:bodyPr wrap="square">
            <a:spAutoFit/>
          </a:bodyPr>
          <a:p>
            <a:pPr indent="266700"/>
            <a:r>
              <a:rPr lang="en-US" sz="1200">
                <a:latin typeface="Calibri" panose="020F0502020204030204" pitchFamily="34" charset="0"/>
              </a:rPr>
              <a:t> </a:t>
            </a:r>
            <a:r>
              <a:rPr lang="zh-CN" sz="1200">
                <a:ea typeface="宋体" panose="02010600030101010101" pitchFamily="2" charset="-122"/>
              </a:rPr>
              <a:t>图4.1.29套类零件车削练习</a:t>
            </a:r>
            <a:endParaRPr lang="zh-CN" altLang="en-US" sz="120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388" y="2052638"/>
            <a:ext cx="4752975" cy="1016000"/>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sz="6000" b="1" kern="1200" cap="none" spc="0" normalizeH="0" baseline="0" noProof="0" dirty="0">
                <a:solidFill>
                  <a:srgbClr val="C00000"/>
                </a:solidFill>
                <a:effectLst>
                  <a:outerShdw blurRad="38100" dist="38100" dir="2700000" algn="tl">
                    <a:srgbClr val="000000">
                      <a:alpha val="43137"/>
                    </a:srgbClr>
                  </a:outerShdw>
                </a:effectLst>
                <a:latin typeface="楷体_GB2312" charset="-122"/>
                <a:ea typeface="楷体_GB2312" charset="-122"/>
                <a:cs typeface="+mn-cs"/>
              </a:rPr>
              <a:t>Thanks</a:t>
            </a:r>
            <a:endParaRPr kumimoji="0" lang="zh-CN" altLang="en-US" sz="6000" b="1" kern="1200" cap="none" spc="0" normalizeH="0" baseline="0" noProof="0" dirty="0">
              <a:solidFill>
                <a:srgbClr val="C00000"/>
              </a:solidFill>
              <a:effectLst>
                <a:outerShdw blurRad="38100" dist="38100" dir="2700000" algn="tl">
                  <a:srgbClr val="000000">
                    <a:alpha val="43137"/>
                  </a:srgbClr>
                </a:outerShdw>
              </a:effectLst>
              <a:latin typeface="楷体_GB2312" charset="-122"/>
              <a:ea typeface="楷体_GB2312" charset="-122"/>
              <a:cs typeface="+mn-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714348" y="1000108"/>
            <a:ext cx="8034116" cy="5497830"/>
          </a:xfrm>
          <a:prstGeom prst="rect">
            <a:avLst/>
          </a:prstGeom>
        </p:spPr>
        <p:txBody>
          <a:bodyPr wrap="square">
            <a:spAutoFit/>
          </a:bodyPr>
          <a:lstStyle/>
          <a:p>
            <a:r>
              <a:rPr lang="en-US" altLang="zh-CN" sz="1800" b="1" dirty="0" smtClean="0">
                <a:latin typeface="+mn-ea"/>
                <a:ea typeface="+mn-ea"/>
              </a:rPr>
              <a:t>【</a:t>
            </a:r>
            <a:r>
              <a:rPr lang="zh-CN" altLang="en-US" sz="1800" b="1" dirty="0" smtClean="0">
                <a:latin typeface="+mn-ea"/>
                <a:ea typeface="+mn-ea"/>
              </a:rPr>
              <a:t>计划</a:t>
            </a:r>
            <a:r>
              <a:rPr lang="en-US" altLang="zh-CN" sz="1800" b="1" dirty="0" smtClean="0">
                <a:latin typeface="+mn-ea"/>
                <a:ea typeface="+mn-ea"/>
              </a:rPr>
              <a:t>】</a:t>
            </a:r>
            <a:endParaRPr lang="en-US" altLang="zh-CN" sz="1800" b="1" dirty="0" smtClean="0">
              <a:latin typeface="+mn-ea"/>
              <a:ea typeface="+mn-ea"/>
            </a:endParaRPr>
          </a:p>
          <a:p>
            <a:endParaRPr lang="zh-CN" altLang="en-US" sz="1800" b="1" dirty="0" smtClean="0">
              <a:latin typeface="+mn-ea"/>
              <a:ea typeface="+mn-ea"/>
            </a:endParaRPr>
          </a:p>
          <a:p>
            <a:pPr marL="342900" indent="-342900">
              <a:lnSpc>
                <a:spcPct val="115000"/>
              </a:lnSpc>
              <a:spcBef>
                <a:spcPct val="20000"/>
              </a:spcBef>
              <a:buClr>
                <a:schemeClr val="tx2"/>
              </a:buClr>
              <a:buSzPct val="70000"/>
            </a:pPr>
            <a:r>
              <a:rPr lang="en-US" altLang="zh-CN" sz="1800" dirty="0">
                <a:sym typeface="+mn-ea"/>
              </a:rPr>
              <a:t>      </a:t>
            </a:r>
            <a:r>
              <a:rPr lang="zh-CN" altLang="en-US" sz="1800" dirty="0">
                <a:sym typeface="+mn-ea"/>
              </a:rPr>
              <a:t>1.设备选用:加工对象尺寸较小，可选择小型号的数控车床,如CAK4085dj、</a:t>
            </a:r>
            <a:endParaRPr lang="zh-CN" altLang="en-US" sz="1800" dirty="0">
              <a:sym typeface="+mn-ea"/>
            </a:endParaRPr>
          </a:p>
          <a:p>
            <a:pPr marL="342900" indent="-342900">
              <a:lnSpc>
                <a:spcPct val="115000"/>
              </a:lnSpc>
              <a:spcBef>
                <a:spcPct val="20000"/>
              </a:spcBef>
              <a:buClr>
                <a:schemeClr val="tx2"/>
              </a:buClr>
              <a:buSzPct val="70000"/>
            </a:pPr>
            <a:r>
              <a:rPr lang="zh-CN" altLang="en-US" sz="1800" dirty="0">
                <a:sym typeface="+mn-ea"/>
              </a:rPr>
              <a:t>SKC6140等。</a:t>
            </a:r>
            <a:endParaRPr lang="zh-CN" altLang="en-US" sz="1800" dirty="0">
              <a:latin typeface="Arial" panose="020B0604020202020204" pitchFamily="34" charset="0"/>
            </a:endParaRPr>
          </a:p>
          <a:p>
            <a:pPr marL="342900" indent="-342900">
              <a:lnSpc>
                <a:spcPct val="115000"/>
              </a:lnSpc>
              <a:spcBef>
                <a:spcPct val="20000"/>
              </a:spcBef>
              <a:buClr>
                <a:schemeClr val="tx2"/>
              </a:buClr>
              <a:buSzPct val="70000"/>
            </a:pPr>
            <a:r>
              <a:rPr lang="en-US" altLang="zh-CN" sz="1800" dirty="0">
                <a:sym typeface="+mn-ea"/>
              </a:rPr>
              <a:t>     </a:t>
            </a:r>
            <a:r>
              <a:rPr lang="zh-CN" altLang="en-US" sz="1800" dirty="0">
                <a:sym typeface="+mn-ea"/>
              </a:rPr>
              <a:t>2.确定安装方式:分2次进行工装，在首次装夹中，完成右端部分的内孔、槽</a:t>
            </a:r>
            <a:endParaRPr lang="zh-CN" altLang="en-US" sz="1800" dirty="0">
              <a:sym typeface="+mn-ea"/>
            </a:endParaRPr>
          </a:p>
          <a:p>
            <a:pPr marL="342900" indent="-342900">
              <a:lnSpc>
                <a:spcPct val="115000"/>
              </a:lnSpc>
              <a:spcBef>
                <a:spcPct val="20000"/>
              </a:spcBef>
              <a:buClr>
                <a:schemeClr val="tx2"/>
              </a:buClr>
              <a:buSzPct val="70000"/>
            </a:pPr>
            <a:r>
              <a:rPr lang="zh-CN" altLang="en-US" sz="1800" dirty="0">
                <a:sym typeface="+mn-ea"/>
              </a:rPr>
              <a:t>及外圆的尺寸要求，第二次装夹完成左端端面车削并倒角，保证总长尺寸要求。</a:t>
            </a:r>
            <a:endParaRPr lang="zh-CN" altLang="en-US" sz="1800" dirty="0">
              <a:latin typeface="Arial" panose="020B0604020202020204" pitchFamily="34" charset="0"/>
            </a:endParaRPr>
          </a:p>
          <a:p>
            <a:pPr marL="342900" indent="-342900">
              <a:lnSpc>
                <a:spcPct val="115000"/>
              </a:lnSpc>
              <a:spcBef>
                <a:spcPct val="20000"/>
              </a:spcBef>
              <a:buClr>
                <a:schemeClr val="tx2"/>
              </a:buClr>
              <a:buSzPct val="70000"/>
            </a:pPr>
            <a:r>
              <a:rPr lang="en-US" altLang="zh-CN" sz="1800" dirty="0">
                <a:sym typeface="+mn-ea"/>
              </a:rPr>
              <a:t>     </a:t>
            </a:r>
            <a:r>
              <a:rPr lang="zh-CN" altLang="en-US" sz="1800" dirty="0">
                <a:sym typeface="+mn-ea"/>
              </a:rPr>
              <a:t>3.确定工件加工步骤：</a:t>
            </a:r>
            <a:endParaRPr lang="zh-CN" altLang="en-US" sz="1800" dirty="0">
              <a:latin typeface="Arial" panose="020B0604020202020204" pitchFamily="34" charset="0"/>
            </a:endParaRPr>
          </a:p>
          <a:p>
            <a:pPr marL="342900" indent="-342900">
              <a:lnSpc>
                <a:spcPct val="115000"/>
              </a:lnSpc>
              <a:spcBef>
                <a:spcPct val="20000"/>
              </a:spcBef>
              <a:buClr>
                <a:schemeClr val="tx2"/>
              </a:buClr>
              <a:buSzPct val="70000"/>
            </a:pPr>
            <a:r>
              <a:rPr lang="en-US" altLang="zh-CN" sz="1800" dirty="0">
                <a:sym typeface="+mn-ea"/>
              </a:rPr>
              <a:t>     </a:t>
            </a:r>
            <a:r>
              <a:rPr lang="zh-CN" altLang="en-US" sz="1800" dirty="0">
                <a:sym typeface="+mn-ea"/>
              </a:rPr>
              <a:t>1）夹毛坯Φ50外圆，伸出约45mm（如果批量生产可考虑一次装夹加工两</a:t>
            </a:r>
            <a:endParaRPr lang="zh-CN" altLang="en-US" sz="1800" dirty="0">
              <a:sym typeface="+mn-ea"/>
            </a:endParaRPr>
          </a:p>
          <a:p>
            <a:pPr marL="342900" indent="-342900">
              <a:lnSpc>
                <a:spcPct val="115000"/>
              </a:lnSpc>
              <a:spcBef>
                <a:spcPct val="20000"/>
              </a:spcBef>
              <a:buClr>
                <a:schemeClr val="tx2"/>
              </a:buClr>
              <a:buSzPct val="70000"/>
            </a:pPr>
            <a:r>
              <a:rPr lang="zh-CN" altLang="en-US" sz="1800" dirty="0">
                <a:sym typeface="+mn-ea"/>
              </a:rPr>
              <a:t>件）。</a:t>
            </a:r>
            <a:endParaRPr lang="zh-CN" altLang="en-US" sz="1800" dirty="0">
              <a:latin typeface="Arial" panose="020B0604020202020204" pitchFamily="34" charset="0"/>
            </a:endParaRPr>
          </a:p>
          <a:p>
            <a:pPr marL="0" indent="0">
              <a:lnSpc>
                <a:spcPct val="115000"/>
              </a:lnSpc>
              <a:buNone/>
            </a:pPr>
            <a:r>
              <a:rPr lang="en-US" altLang="zh-CN" sz="1800" dirty="0">
                <a:sym typeface="+mn-ea"/>
              </a:rPr>
              <a:t>     </a:t>
            </a:r>
            <a:r>
              <a:rPr lang="zh-CN" altLang="en-US" sz="1800" dirty="0">
                <a:sym typeface="+mn-ea"/>
              </a:rPr>
              <a:t>2）钻孔Φ23×35mm，（钻孔深度根据加工件数确定)。</a:t>
            </a:r>
            <a:endParaRPr lang="zh-CN" altLang="en-US" sz="1800" dirty="0">
              <a:sym typeface="+mn-ea"/>
            </a:endParaRPr>
          </a:p>
          <a:p>
            <a:pPr marL="0" indent="0">
              <a:lnSpc>
                <a:spcPct val="115000"/>
              </a:lnSpc>
              <a:buNone/>
            </a:pPr>
            <a:r>
              <a:rPr lang="zh-CN" altLang="en-US" sz="1800" dirty="0">
                <a:sym typeface="+mn-ea"/>
              </a:rPr>
              <a:t> </a:t>
            </a:r>
            <a:r>
              <a:rPr lang="en-US" altLang="zh-CN" sz="1800" dirty="0">
                <a:sym typeface="+mn-ea"/>
              </a:rPr>
              <a:t>    </a:t>
            </a:r>
            <a:r>
              <a:rPr lang="zh-CN" altLang="en-US" sz="1800" dirty="0">
                <a:sym typeface="+mn-ea"/>
              </a:rPr>
              <a:t>3）粗、精车端面、Φ48外圆。</a:t>
            </a:r>
            <a:endParaRPr lang="zh-CN" altLang="en-US" sz="1800" dirty="0"/>
          </a:p>
          <a:p>
            <a:pPr marL="0" indent="0">
              <a:lnSpc>
                <a:spcPct val="115000"/>
              </a:lnSpc>
              <a:buNone/>
            </a:pPr>
            <a:r>
              <a:rPr lang="en-US" altLang="zh-CN" sz="1800" dirty="0">
                <a:sym typeface="+mn-ea"/>
              </a:rPr>
              <a:t>     </a:t>
            </a:r>
            <a:r>
              <a:rPr lang="zh-CN" altLang="en-US" sz="1800" dirty="0">
                <a:sym typeface="+mn-ea"/>
              </a:rPr>
              <a:t>4）粗、精车内孔Φ25×33至尺寸，倒内角。</a:t>
            </a:r>
            <a:endParaRPr lang="zh-CN" altLang="en-US" sz="1800" dirty="0"/>
          </a:p>
          <a:p>
            <a:pPr marL="0" indent="0">
              <a:lnSpc>
                <a:spcPct val="115000"/>
              </a:lnSpc>
              <a:buNone/>
            </a:pPr>
            <a:r>
              <a:rPr lang="en-US" altLang="zh-CN" sz="1800" dirty="0">
                <a:sym typeface="+mn-ea"/>
              </a:rPr>
              <a:t>     </a:t>
            </a:r>
            <a:r>
              <a:rPr lang="zh-CN" altLang="en-US" sz="1800" dirty="0">
                <a:sym typeface="+mn-ea"/>
              </a:rPr>
              <a:t>5）切沟槽至尺寸，然后切断工件，长度32.5mm。</a:t>
            </a:r>
            <a:endParaRPr lang="zh-CN" altLang="en-US" sz="1800" dirty="0"/>
          </a:p>
          <a:p>
            <a:pPr marL="0" indent="0">
              <a:lnSpc>
                <a:spcPct val="115000"/>
              </a:lnSpc>
              <a:buNone/>
            </a:pPr>
            <a:r>
              <a:rPr lang="en-US" altLang="zh-CN" sz="1800" dirty="0">
                <a:sym typeface="+mn-ea"/>
              </a:rPr>
              <a:t>     </a:t>
            </a:r>
            <a:r>
              <a:rPr lang="zh-CN" altLang="en-US" sz="1800" dirty="0">
                <a:sym typeface="+mn-ea"/>
              </a:rPr>
              <a:t>6）工件调头装夹（可用铜皮包夹外圆），车合总长，倒内、外角。</a:t>
            </a:r>
            <a:endParaRPr lang="zh-CN" altLang="en-US" sz="1800" dirty="0"/>
          </a:p>
          <a:p>
            <a:pPr marL="342900" indent="-342900">
              <a:lnSpc>
                <a:spcPct val="115000"/>
              </a:lnSpc>
              <a:spcBef>
                <a:spcPct val="20000"/>
              </a:spcBef>
              <a:buClr>
                <a:schemeClr val="tx2"/>
              </a:buClr>
              <a:buSzPct val="70000"/>
            </a:pPr>
            <a:endParaRPr lang="zh-CN" altLang="en-US" sz="1800" dirty="0">
              <a:latin typeface="Arial" panose="020B0604020202020204" pitchFamily="34" charset="0"/>
            </a:endParaRPr>
          </a:p>
          <a:p>
            <a:endParaRPr lang="zh-CN" altLang="en-US" sz="1800" dirty="0" smtClean="0">
              <a:solidFill>
                <a:srgbClr val="0070C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71550" y="1124585"/>
            <a:ext cx="7529830" cy="4791075"/>
          </a:xfrm>
          <a:prstGeom prst="rect">
            <a:avLst/>
          </a:prstGeom>
          <a:noFill/>
        </p:spPr>
        <p:txBody>
          <a:bodyPr wrap="square" rtlCol="0" anchor="t">
            <a:spAutoFit/>
          </a:bodyPr>
          <a:p>
            <a:pPr marL="0" indent="0">
              <a:lnSpc>
                <a:spcPct val="115000"/>
              </a:lnSpc>
              <a:buNone/>
            </a:pPr>
            <a:r>
              <a:rPr lang="en-US" altLang="zh-CN" sz="1800" dirty="0">
                <a:sym typeface="+mn-ea"/>
              </a:rPr>
              <a:t>      </a:t>
            </a:r>
            <a:r>
              <a:rPr lang="zh-CN" altLang="en-US" sz="1800" dirty="0">
                <a:sym typeface="+mn-ea"/>
              </a:rPr>
              <a:t>4.选择刀具、量具、工具：</a:t>
            </a:r>
            <a:endParaRPr lang="zh-CN" altLang="en-US" sz="1800" dirty="0"/>
          </a:p>
          <a:p>
            <a:pPr marL="0" indent="0">
              <a:lnSpc>
                <a:spcPct val="115000"/>
              </a:lnSpc>
              <a:buNone/>
            </a:pPr>
            <a:r>
              <a:rPr lang="en-US" altLang="zh-CN" sz="1800" dirty="0">
                <a:sym typeface="+mn-ea"/>
              </a:rPr>
              <a:t>      </a:t>
            </a:r>
            <a:r>
              <a:rPr lang="zh-CN" altLang="en-US" sz="1800" dirty="0">
                <a:sym typeface="+mn-ea"/>
              </a:rPr>
              <a:t>1）选用刀具：93°外圆（端面）车刀两把、内孔车刀一把、切槽刀</a:t>
            </a:r>
            <a:endParaRPr lang="zh-CN" altLang="en-US" sz="1800" dirty="0">
              <a:sym typeface="+mn-ea"/>
            </a:endParaRPr>
          </a:p>
          <a:p>
            <a:pPr marL="0" indent="0">
              <a:lnSpc>
                <a:spcPct val="115000"/>
              </a:lnSpc>
              <a:buNone/>
            </a:pPr>
            <a:r>
              <a:rPr lang="zh-CN" altLang="en-US" sz="1800" dirty="0">
                <a:sym typeface="+mn-ea"/>
              </a:rPr>
              <a:t>（刀头宽为3mm）、麻花钻头Φ23mm一支。</a:t>
            </a:r>
            <a:endParaRPr lang="zh-CN" altLang="en-US" sz="1800" dirty="0"/>
          </a:p>
          <a:p>
            <a:pPr marL="0" indent="0">
              <a:lnSpc>
                <a:spcPct val="115000"/>
              </a:lnSpc>
              <a:buNone/>
            </a:pPr>
            <a:r>
              <a:rPr lang="en-US" altLang="zh-CN" sz="1800" dirty="0">
                <a:sym typeface="+mn-ea"/>
              </a:rPr>
              <a:t>      </a:t>
            </a:r>
            <a:r>
              <a:rPr lang="zh-CN" altLang="en-US" sz="1800" dirty="0">
                <a:sym typeface="+mn-ea"/>
              </a:rPr>
              <a:t>2）选用量具：0～125mm（0.02）游标卡尺、25～50mm（0.01）千分尺、18～35 mm（0.01）内径量表。</a:t>
            </a:r>
            <a:endParaRPr lang="zh-CN" altLang="en-US" sz="1800" dirty="0">
              <a:sym typeface="+mn-ea"/>
            </a:endParaRPr>
          </a:p>
          <a:p>
            <a:pPr marL="0" indent="0">
              <a:lnSpc>
                <a:spcPct val="115000"/>
              </a:lnSpc>
              <a:buNone/>
            </a:pPr>
            <a:r>
              <a:rPr lang="zh-CN" altLang="en-US" sz="1800" dirty="0">
                <a:sym typeface="+mn-ea"/>
              </a:rPr>
              <a:t>  </a:t>
            </a:r>
            <a:endParaRPr lang="zh-CN" altLang="en-US" sz="1800" dirty="0">
              <a:sym typeface="+mn-ea"/>
            </a:endParaRPr>
          </a:p>
          <a:p>
            <a:pPr marL="0" indent="0">
              <a:lnSpc>
                <a:spcPct val="115000"/>
              </a:lnSpc>
              <a:buNone/>
            </a:pPr>
            <a:r>
              <a:rPr lang="zh-CN" altLang="en-US" sz="1800" dirty="0">
                <a:sym typeface="+mn-ea"/>
              </a:rPr>
              <a:t>  </a:t>
            </a:r>
            <a:r>
              <a:rPr lang="en-US" altLang="zh-CN" sz="1800" dirty="0">
                <a:sym typeface="+mn-ea"/>
              </a:rPr>
              <a:t>    </a:t>
            </a:r>
            <a:r>
              <a:rPr lang="zh-CN" altLang="en-US" sz="1800" b="1" dirty="0">
                <a:solidFill>
                  <a:srgbClr val="AD5CFF"/>
                </a:solidFill>
                <a:sym typeface="宋体" panose="02010600030101010101" pitchFamily="2" charset="-122"/>
              </a:rPr>
              <a:t>5.切削用量的选择</a:t>
            </a:r>
            <a:endParaRPr lang="zh-CN" altLang="en-US" sz="1800" b="1" dirty="0">
              <a:sym typeface="宋体" panose="02010600030101010101" pitchFamily="2" charset="-122"/>
            </a:endParaRPr>
          </a:p>
          <a:p>
            <a:pPr marL="0" indent="0">
              <a:lnSpc>
                <a:spcPct val="115000"/>
              </a:lnSpc>
              <a:buNone/>
            </a:pPr>
            <a:r>
              <a:rPr lang="zh-CN" altLang="en-US" sz="1800" b="1" dirty="0">
                <a:sym typeface="宋体" panose="02010600030101010101" pitchFamily="2" charset="-122"/>
              </a:rPr>
              <a:t> </a:t>
            </a:r>
            <a:r>
              <a:rPr lang="en-US" altLang="zh-CN" sz="1800" b="1" dirty="0">
                <a:sym typeface="宋体" panose="02010600030101010101" pitchFamily="2" charset="-122"/>
              </a:rPr>
              <a:t>     </a:t>
            </a:r>
            <a:r>
              <a:rPr lang="zh-CN" altLang="en-US" sz="1800" dirty="0">
                <a:sym typeface="宋体" panose="02010600030101010101" pitchFamily="2" charset="-122"/>
              </a:rPr>
              <a:t>1）粗车时切削用量的选择   内外圆粗车时背吃刀量取ap≤2mm。进给量f：切削外圆、端面时，f≤0.25mm/r，切削内孔时刀具刚性差，f 取0.15～0.3mm/r，车槽时 f 取约0.1mm/r。主轴转速S：切削外圆、端面时S取800～1200转/分钟，切削内孔时S取600～800转/分钟,车槽转速350～400r/min。</a:t>
            </a:r>
            <a:endParaRPr lang="zh-CN" altLang="en-US" sz="1800" dirty="0">
              <a:sym typeface="宋体" panose="02010600030101010101" pitchFamily="2" charset="-122"/>
            </a:endParaRPr>
          </a:p>
          <a:p>
            <a:pPr marL="0" indent="0">
              <a:lnSpc>
                <a:spcPct val="115000"/>
              </a:lnSpc>
              <a:buNone/>
            </a:pPr>
            <a:r>
              <a:rPr lang="en-US" altLang="zh-CN" sz="1800" dirty="0">
                <a:sym typeface="宋体" panose="02010600030101010101" pitchFamily="2" charset="-122"/>
              </a:rPr>
              <a:t>       </a:t>
            </a:r>
            <a:r>
              <a:rPr lang="zh-CN" altLang="en-US" sz="1800" dirty="0">
                <a:sym typeface="宋体" panose="02010600030101010101" pitchFamily="2" charset="-122"/>
              </a:rPr>
              <a:t>2）精车切削用量选择：背吃刀量ap≤0.5mm，进给量f 取0.05～0.1mm/ r，主轴转速S取800～1200转/分钟。</a:t>
            </a:r>
            <a:endParaRPr lang="zh-CN" altLang="en-US" sz="1800" dirty="0">
              <a:sym typeface="宋体" panose="02010600030101010101" pitchFamily="2" charset="-122"/>
            </a:endParaRPr>
          </a:p>
          <a:p>
            <a:pPr marL="0" indent="0">
              <a:lnSpc>
                <a:spcPct val="115000"/>
              </a:lnSpc>
              <a:buNone/>
            </a:pPr>
            <a:r>
              <a:rPr lang="zh-CN" altLang="en-US" dirty="0">
                <a:sym typeface="+mn-ea"/>
              </a:rPr>
              <a:t>     </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901497" y="908927"/>
            <a:ext cx="7848872" cy="861774"/>
          </a:xfrm>
          <a:prstGeom prst="rect">
            <a:avLst/>
          </a:prstGeom>
        </p:spPr>
        <p:txBody>
          <a:bodyPr wrap="square">
            <a:spAutoFit/>
          </a:bodyPr>
          <a:lstStyle/>
          <a:p>
            <a:r>
              <a:rPr lang="en-US" altLang="zh-CN" sz="1800" b="1" dirty="0" smtClean="0">
                <a:latin typeface="+mn-ea"/>
              </a:rPr>
              <a:t>【</a:t>
            </a:r>
            <a:r>
              <a:rPr lang="zh-CN" altLang="en-US" sz="1800" b="1" dirty="0" smtClean="0">
                <a:latin typeface="+mn-ea"/>
              </a:rPr>
              <a:t>决策</a:t>
            </a:r>
            <a:r>
              <a:rPr lang="en-US" altLang="zh-CN" sz="1800" b="1" dirty="0" smtClean="0">
                <a:latin typeface="+mn-ea"/>
              </a:rPr>
              <a:t>】</a:t>
            </a:r>
            <a:endParaRPr lang="zh-CN" altLang="en-US" sz="1800" b="1" dirty="0" smtClean="0">
              <a:latin typeface="+mn-ea"/>
            </a:endParaRPr>
          </a:p>
          <a:p>
            <a:r>
              <a:rPr lang="zh-CN" altLang="en-US" sz="1800" dirty="0" smtClean="0">
                <a:latin typeface="+mn-ea"/>
                <a:ea typeface="+mn-ea"/>
              </a:rPr>
              <a:t>工艺过程卡</a:t>
            </a:r>
            <a:endParaRPr lang="en-US" altLang="zh-CN" sz="1800" dirty="0" smtClean="0">
              <a:latin typeface="+mn-ea"/>
              <a:ea typeface="+mn-ea"/>
            </a:endParaRPr>
          </a:p>
          <a:p>
            <a:endParaRPr lang="zh-CN" altLang="en-US" dirty="0" smtClean="0">
              <a:solidFill>
                <a:srgbClr val="0070C0"/>
              </a:solidFill>
            </a:endParaRPr>
          </a:p>
        </p:txBody>
      </p:sp>
      <p:graphicFrame>
        <p:nvGraphicFramePr>
          <p:cNvPr id="5" name="表格 4"/>
          <p:cNvGraphicFramePr/>
          <p:nvPr>
            <p:custDataLst>
              <p:tags r:id="rId1"/>
            </p:custDataLst>
          </p:nvPr>
        </p:nvGraphicFramePr>
        <p:xfrm>
          <a:off x="611505" y="1556385"/>
          <a:ext cx="8163560" cy="4112260"/>
        </p:xfrm>
        <a:graphic>
          <a:graphicData uri="http://schemas.openxmlformats.org/drawingml/2006/table">
            <a:tbl>
              <a:tblPr firstRow="1" bandRow="1">
                <a:tableStyleId>{5940675A-B579-460E-94D1-54222C63F5DA}</a:tableStyleId>
              </a:tblPr>
              <a:tblGrid>
                <a:gridCol w="868045"/>
                <a:gridCol w="307340"/>
                <a:gridCol w="749935"/>
                <a:gridCol w="809625"/>
                <a:gridCol w="406400"/>
                <a:gridCol w="423545"/>
                <a:gridCol w="568325"/>
                <a:gridCol w="1324610"/>
                <a:gridCol w="829310"/>
                <a:gridCol w="1047115"/>
                <a:gridCol w="829310"/>
              </a:tblGrid>
              <a:tr h="267970">
                <a:tc rowSpan="2" gridSpan="3">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学院</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hMerge="1">
                  <a:tcPr>
                    <a:lnT w="12700" cap="flat" cmpd="sng">
                      <a:solidFill>
                        <a:srgbClr val="080000"/>
                      </a:solidFill>
                      <a:prstDash val="solid"/>
                      <a:headEnd type="none" w="med" len="med"/>
                      <a:tailEnd type="none" w="med" len="med"/>
                    </a:lnT>
                  </a:tcPr>
                </a:tc>
                <a:tc rowSpan="2" hMerge="1">
                  <a:tcPr>
                    <a:lnT w="12700" cap="flat" cmpd="sng">
                      <a:solidFill>
                        <a:srgbClr val="080000"/>
                      </a:solidFill>
                      <a:prstDash val="solid"/>
                      <a:headEnd type="none" w="med" len="med"/>
                      <a:tailEnd type="none" w="med" len="med"/>
                    </a:lnT>
                  </a:tcPr>
                </a:tc>
                <a:tc rowSpan="2" gridSpan="4">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机械加工工艺过程卡片</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hMerge="1">
                  <a:tcPr>
                    <a:lnT w="12700" cap="flat" cmpd="sng">
                      <a:solidFill>
                        <a:srgbClr val="080000"/>
                      </a:solidFill>
                      <a:prstDash val="solid"/>
                      <a:headEnd type="none" w="med" len="med"/>
                      <a:tailEnd type="none" w="med" len="med"/>
                    </a:lnT>
                  </a:tcPr>
                </a:tc>
                <a:tc rowSpan="2" hMerge="1">
                  <a:tcPr>
                    <a:lnT w="12700" cap="flat" cmpd="sng">
                      <a:solidFill>
                        <a:srgbClr val="080000"/>
                      </a:solidFill>
                      <a:prstDash val="solid"/>
                      <a:headEnd type="none" w="med" len="med"/>
                      <a:tailEnd type="none" w="med" len="med"/>
                    </a:lnT>
                  </a:tcPr>
                </a:tc>
                <a:tc rowSpan="2"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tcPr>
                </a:tc>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产品型号</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零件图号</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8605">
                <a:tc vMerge="1" gridSpan="3">
                  <a:tcPr>
                    <a:lnL w="12700" cap="flat" cmpd="sng">
                      <a:solidFill>
                        <a:srgbClr val="080000"/>
                      </a:solidFill>
                      <a:prstDash val="solid"/>
                      <a:headEnd type="none" w="med" len="med"/>
                      <a:tailEnd type="none" w="med" len="med"/>
                    </a:lnL>
                    <a:lnB w="12700" cap="flat" cmpd="sng">
                      <a:solidFill>
                        <a:srgbClr val="080000"/>
                      </a:solidFill>
                      <a:prstDash val="solid"/>
                      <a:headEnd type="none" w="med" len="med"/>
                      <a:tailEnd type="none" w="med" len="med"/>
                    </a:lnB>
                  </a:tcPr>
                </a:tc>
                <a:tc vMerge="1" hMerge="1">
                  <a:tcPr>
                    <a:lnB w="12700" cap="flat" cmpd="sng">
                      <a:solidFill>
                        <a:srgbClr val="080000"/>
                      </a:solidFill>
                      <a:prstDash val="solid"/>
                      <a:headEnd type="none" w="med" len="med"/>
                      <a:tailEnd type="none" w="med" len="med"/>
                    </a:lnB>
                  </a:tcPr>
                </a:tc>
                <a:tc vMerge="1" hMerge="1">
                  <a:tcPr>
                    <a:lnB w="12700" cap="flat" cmpd="sng">
                      <a:solidFill>
                        <a:srgbClr val="080000"/>
                      </a:solidFill>
                      <a:prstDash val="solid"/>
                      <a:headEnd type="none" w="med" len="med"/>
                      <a:tailEnd type="none" w="med" len="med"/>
                    </a:lnB>
                  </a:tcPr>
                </a:tc>
                <a:tc vMerge="1" gridSpan="4">
                  <a:tcPr>
                    <a:lnL w="12700" cap="flat" cmpd="sng">
                      <a:solidFill>
                        <a:srgbClr val="080000"/>
                      </a:solidFill>
                      <a:prstDash val="solid"/>
                      <a:headEnd type="none" w="med" len="med"/>
                      <a:tailEnd type="none" w="med" len="med"/>
                    </a:lnL>
                    <a:lnB w="12700" cap="flat" cmpd="sng">
                      <a:solidFill>
                        <a:srgbClr val="080000"/>
                      </a:solidFill>
                      <a:prstDash val="solid"/>
                      <a:headEnd type="none" w="med" len="med"/>
                      <a:tailEnd type="none" w="med" len="med"/>
                    </a:lnB>
                  </a:tcPr>
                </a:tc>
                <a:tc vMerge="1" hMerge="1">
                  <a:tcPr>
                    <a:lnB w="12700" cap="flat" cmpd="sng">
                      <a:solidFill>
                        <a:srgbClr val="080000"/>
                      </a:solidFill>
                      <a:prstDash val="solid"/>
                      <a:headEnd type="none" w="med" len="med"/>
                      <a:tailEnd type="none" w="med" len="med"/>
                    </a:lnB>
                  </a:tcPr>
                </a:tc>
                <a:tc vMerge="1" hMerge="1">
                  <a:tcPr>
                    <a:lnB w="12700" cap="flat" cmpd="sng">
                      <a:solidFill>
                        <a:srgbClr val="080000"/>
                      </a:solidFill>
                      <a:prstDash val="solid"/>
                      <a:headEnd type="none" w="med" len="med"/>
                      <a:tailEnd type="none" w="med" len="med"/>
                    </a:lnB>
                  </a:tcPr>
                </a:tc>
                <a:tc vMerge="1" hMerge="1">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产品名称</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400">
                          <a:latin typeface="Calibri" panose="020F0502020204030204" pitchFamily="34" charset="0"/>
                          <a:cs typeface="Calibri" panose="020F0502020204030204" pitchFamily="34" charset="0"/>
                        </a:rPr>
                        <a:t> </a:t>
                      </a:r>
                      <a:endParaRPr lang="en-US" altLang="en-US" sz="140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零件名称</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拨环</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5305">
                <a:tc gridSpan="2">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材料牌号</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45钢</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endParaRPr lang="en-US" sz="14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400">
                          <a:latin typeface="宋体" panose="02010600030101010101" pitchFamily="2" charset="-122"/>
                          <a:ea typeface="宋体" panose="02010600030101010101" pitchFamily="2" charset="-122"/>
                          <a:cs typeface="宋体" panose="02010600030101010101" pitchFamily="2" charset="-122"/>
                        </a:rPr>
                        <a:t>毛坯种类</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algn="ctr">
                        <a:buNone/>
                      </a:pPr>
                      <a:endParaRPr lang="en-US" sz="14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400">
                          <a:latin typeface="宋体" panose="02010600030101010101" pitchFamily="2" charset="-122"/>
                          <a:ea typeface="宋体" panose="02010600030101010101" pitchFamily="2" charset="-122"/>
                          <a:cs typeface="宋体" panose="02010600030101010101" pitchFamily="2" charset="-122"/>
                        </a:rPr>
                        <a:t>棒料</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400">
                          <a:latin typeface="Calibri" panose="020F0502020204030204" pitchFamily="34" charset="0"/>
                          <a:cs typeface="Calibri" panose="020F0502020204030204" pitchFamily="34" charset="0"/>
                        </a:rPr>
                        <a:t>毛坯外形尺寸</a:t>
                      </a:r>
                      <a:endParaRPr lang="en-US" altLang="en-US" sz="140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Φ50X47</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400">
                          <a:latin typeface="Calibri" panose="020F0502020204030204" pitchFamily="34" charset="0"/>
                          <a:cs typeface="Calibri" panose="020F0502020204030204" pitchFamily="34" charset="0"/>
                        </a:rPr>
                        <a:t>备注</a:t>
                      </a:r>
                      <a:endParaRPr lang="en-US" altLang="en-US" sz="140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7970">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工序号</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工序名称</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工序内容</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车间</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设备</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工艺装备</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工时</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8765">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10</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下料</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锯割下料</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下料</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锯床</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液压平口钳、游标卡尺</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7235">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20</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buNone/>
                      </a:pPr>
                      <a:endParaRPr lang="en-US" sz="1400">
                        <a:latin typeface="宋体" panose="02010600030101010101" pitchFamily="2" charset="-122"/>
                        <a:ea typeface="宋体" panose="02010600030101010101" pitchFamily="2" charset="-122"/>
                        <a:cs typeface="宋体" panose="02010600030101010101" pitchFamily="2" charset="-122"/>
                      </a:endParaRPr>
                    </a:p>
                    <a:p>
                      <a:pPr>
                        <a:buNone/>
                      </a:pPr>
                      <a:r>
                        <a:rPr lang="en-US" sz="1400">
                          <a:latin typeface="宋体" panose="02010600030101010101" pitchFamily="2" charset="-122"/>
                          <a:ea typeface="宋体" panose="02010600030101010101" pitchFamily="2" charset="-122"/>
                          <a:cs typeface="宋体" panose="02010600030101010101" pitchFamily="2" charset="-122"/>
                        </a:rPr>
                        <a:t>车削外圆台阶、槽</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车削端面、各内外圆和槽至尺寸</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数控车</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数控车床</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三爪卡盘、游标卡尺、外径千分尺、内径量表</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buNone/>
                      </a:pPr>
                      <a:r>
                        <a:rPr lang="en-US" sz="1400">
                          <a:latin typeface="Calibri" panose="020F0502020204030204" pitchFamily="34" charset="0"/>
                          <a:cs typeface="Calibri" panose="020F0502020204030204" pitchFamily="34" charset="0"/>
                        </a:rPr>
                        <a:t> </a:t>
                      </a:r>
                      <a:endParaRPr lang="en-US" altLang="en-US" sz="140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03910">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30</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buNone/>
                      </a:pPr>
                      <a:endParaRPr lang="en-US" sz="1400">
                        <a:latin typeface="宋体" panose="02010600030101010101" pitchFamily="2" charset="-122"/>
                        <a:ea typeface="宋体" panose="02010600030101010101" pitchFamily="2" charset="-122"/>
                        <a:cs typeface="宋体" panose="02010600030101010101" pitchFamily="2" charset="-122"/>
                      </a:endParaRPr>
                    </a:p>
                    <a:p>
                      <a:pPr>
                        <a:buNone/>
                      </a:pPr>
                      <a:r>
                        <a:rPr lang="en-US" sz="1400">
                          <a:latin typeface="宋体" panose="02010600030101010101" pitchFamily="2" charset="-122"/>
                          <a:ea typeface="宋体" panose="02010600030101010101" pitchFamily="2" charset="-122"/>
                          <a:cs typeface="宋体" panose="02010600030101010101" pitchFamily="2" charset="-122"/>
                        </a:rPr>
                        <a:t>平端面</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平端面，保总长、倒内外角</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数控车</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数控车床</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三爪卡盘、游标卡尺</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buNone/>
                      </a:pPr>
                      <a:r>
                        <a:rPr lang="en-US" sz="1400">
                          <a:latin typeface="Calibri" panose="020F0502020204030204" pitchFamily="34" charset="0"/>
                          <a:cs typeface="Calibri" panose="020F0502020204030204" pitchFamily="34" charset="0"/>
                        </a:rPr>
                        <a:t> </a:t>
                      </a:r>
                      <a:endParaRPr lang="en-US" altLang="en-US" sz="140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7970">
                <a:tc>
                  <a:txBody>
                    <a:bodyPr/>
                    <a:p>
                      <a:pPr algn="ctr">
                        <a:buNone/>
                      </a:pPr>
                      <a:r>
                        <a:rPr lang="en-US" sz="1600">
                          <a:latin typeface="Calibri" panose="020F0502020204030204" pitchFamily="34" charset="0"/>
                          <a:cs typeface="Calibri" panose="020F0502020204030204" pitchFamily="34" charset="0"/>
                        </a:rPr>
                        <a:t> </a:t>
                      </a:r>
                      <a:endParaRPr lang="en-US" altLang="en-US" sz="160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buNone/>
                      </a:pPr>
                      <a:r>
                        <a:rPr lang="en-US" sz="1400">
                          <a:latin typeface="Calibri" panose="020F0502020204030204" pitchFamily="34" charset="0"/>
                          <a:cs typeface="Calibri" panose="020F0502020204030204" pitchFamily="34" charset="0"/>
                        </a:rPr>
                        <a:t> </a:t>
                      </a:r>
                      <a:endParaRPr lang="en-US" altLang="en-US" sz="140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a:buNone/>
                      </a:pPr>
                      <a:r>
                        <a:rPr lang="en-US" sz="1400">
                          <a:latin typeface="Calibri" panose="020F0502020204030204" pitchFamily="34" charset="0"/>
                          <a:cs typeface="Calibri" panose="020F0502020204030204" pitchFamily="34" charset="0"/>
                        </a:rPr>
                        <a:t> </a:t>
                      </a:r>
                      <a:endParaRPr lang="en-US" altLang="en-US" sz="140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a:buNone/>
                      </a:pPr>
                      <a:r>
                        <a:rPr lang="en-US" sz="1400">
                          <a:latin typeface="Calibri" panose="020F0502020204030204" pitchFamily="34" charset="0"/>
                          <a:cs typeface="Calibri" panose="020F0502020204030204" pitchFamily="34" charset="0"/>
                        </a:rPr>
                        <a:t> </a:t>
                      </a:r>
                      <a:endParaRPr lang="en-US" altLang="en-US" sz="140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buNone/>
                      </a:pPr>
                      <a:r>
                        <a:rPr lang="en-US" sz="1400">
                          <a:latin typeface="Calibri" panose="020F0502020204030204" pitchFamily="34" charset="0"/>
                          <a:cs typeface="Calibri" panose="020F0502020204030204" pitchFamily="34" charset="0"/>
                        </a:rPr>
                        <a:t> </a:t>
                      </a:r>
                      <a:endParaRPr lang="en-US" altLang="en-US" sz="140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buNone/>
                      </a:pPr>
                      <a:r>
                        <a:rPr lang="en-US" sz="1400">
                          <a:latin typeface="Calibri" panose="020F0502020204030204" pitchFamily="34" charset="0"/>
                          <a:cs typeface="Calibri" panose="020F0502020204030204" pitchFamily="34" charset="0"/>
                        </a:rPr>
                        <a:t> </a:t>
                      </a:r>
                      <a:endParaRPr lang="en-US" altLang="en-US" sz="140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buNone/>
                      </a:pPr>
                      <a:r>
                        <a:rPr lang="en-US" sz="1400">
                          <a:latin typeface="Calibri" panose="020F0502020204030204" pitchFamily="34" charset="0"/>
                          <a:cs typeface="Calibri" panose="020F0502020204030204" pitchFamily="34" charset="0"/>
                        </a:rPr>
                        <a:t> </a:t>
                      </a:r>
                      <a:endParaRPr lang="en-US" altLang="en-US" sz="140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6575">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编制</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审核</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批准</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400">
                          <a:latin typeface="Calibri" panose="020F0502020204030204" pitchFamily="34" charset="0"/>
                          <a:cs typeface="Calibri" panose="020F0502020204030204" pitchFamily="34" charset="0"/>
                        </a:rPr>
                        <a:t> </a:t>
                      </a:r>
                      <a:endParaRPr lang="en-US" altLang="en-US" sz="140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400">
                          <a:latin typeface="Calibri" panose="020F0502020204030204" pitchFamily="34" charset="0"/>
                          <a:cs typeface="Calibri" panose="020F0502020204030204" pitchFamily="34" charset="0"/>
                        </a:rPr>
                        <a:t>共 </a:t>
                      </a:r>
                      <a:r>
                        <a:rPr lang="en-US" sz="1400">
                          <a:latin typeface="宋体" panose="02010600030101010101" pitchFamily="2" charset="-122"/>
                          <a:ea typeface="宋体" panose="02010600030101010101" pitchFamily="2" charset="-122"/>
                          <a:cs typeface="宋体" panose="02010600030101010101" pitchFamily="2" charset="-122"/>
                        </a:rPr>
                        <a:t>   </a:t>
                      </a:r>
                      <a:r>
                        <a:rPr lang="en-US" sz="1400">
                          <a:latin typeface="Calibri" panose="020F0502020204030204" pitchFamily="34" charset="0"/>
                          <a:cs typeface="Calibri" panose="020F0502020204030204" pitchFamily="34" charset="0"/>
                        </a:rPr>
                        <a:t>页</a:t>
                      </a:r>
                      <a:endParaRPr lang="en-US" altLang="en-US" sz="140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400">
                          <a:latin typeface="Calibri" panose="020F0502020204030204" pitchFamily="34" charset="0"/>
                          <a:cs typeface="Calibri" panose="020F0502020204030204" pitchFamily="34" charset="0"/>
                        </a:rPr>
                        <a:t>第</a:t>
                      </a:r>
                      <a:r>
                        <a:rPr lang="en-US" sz="1400">
                          <a:latin typeface="宋体" panose="02010600030101010101" pitchFamily="2" charset="-122"/>
                          <a:ea typeface="宋体" panose="02010600030101010101" pitchFamily="2" charset="-122"/>
                          <a:cs typeface="宋体" panose="02010600030101010101" pitchFamily="2" charset="-122"/>
                        </a:rPr>
                        <a:t>   </a:t>
                      </a:r>
                      <a:r>
                        <a:rPr lang="en-US" sz="1400">
                          <a:latin typeface="Calibri" panose="020F0502020204030204" pitchFamily="34" charset="0"/>
                          <a:cs typeface="Calibri" panose="020F0502020204030204" pitchFamily="34" charset="0"/>
                        </a:rPr>
                        <a:t>页</a:t>
                      </a:r>
                      <a:endParaRPr lang="en-US" altLang="en-US" sz="140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539115" y="836295"/>
            <a:ext cx="7848600" cy="583565"/>
          </a:xfrm>
          <a:prstGeom prst="rect">
            <a:avLst/>
          </a:prstGeom>
        </p:spPr>
        <p:txBody>
          <a:bodyPr wrap="square">
            <a:spAutoFit/>
          </a:bodyPr>
          <a:p>
            <a:r>
              <a:rPr lang="zh-CN" altLang="en-US" sz="1800" dirty="0">
                <a:latin typeface="+mn-ea"/>
                <a:ea typeface="+mn-ea"/>
              </a:rPr>
              <a:t>工序</a:t>
            </a:r>
            <a:r>
              <a:rPr lang="zh-CN" altLang="en-US" sz="1800" dirty="0" smtClean="0">
                <a:latin typeface="+mn-ea"/>
                <a:ea typeface="+mn-ea"/>
              </a:rPr>
              <a:t>卡</a:t>
            </a:r>
            <a:endParaRPr lang="en-US" altLang="zh-CN" sz="1800" dirty="0" smtClean="0">
              <a:latin typeface="+mn-ea"/>
              <a:ea typeface="+mn-ea"/>
            </a:endParaRPr>
          </a:p>
          <a:p>
            <a:endParaRPr lang="zh-CN" altLang="en-US" dirty="0" smtClean="0">
              <a:solidFill>
                <a:srgbClr val="0070C0"/>
              </a:solidFill>
            </a:endParaRPr>
          </a:p>
        </p:txBody>
      </p:sp>
      <p:graphicFrame>
        <p:nvGraphicFramePr>
          <p:cNvPr id="2" name="表格 1"/>
          <p:cNvGraphicFramePr/>
          <p:nvPr>
            <p:custDataLst>
              <p:tags r:id="rId1"/>
            </p:custDataLst>
          </p:nvPr>
        </p:nvGraphicFramePr>
        <p:xfrm>
          <a:off x="588010" y="1196340"/>
          <a:ext cx="8224520" cy="4648200"/>
        </p:xfrm>
        <a:graphic>
          <a:graphicData uri="http://schemas.openxmlformats.org/drawingml/2006/table">
            <a:tbl>
              <a:tblPr firstRow="1" bandRow="1">
                <a:tableStyleId>{5940675A-B579-460E-94D1-54222C63F5DA}</a:tableStyleId>
              </a:tblPr>
              <a:tblGrid>
                <a:gridCol w="649605"/>
                <a:gridCol w="612140"/>
                <a:gridCol w="379730"/>
                <a:gridCol w="215900"/>
                <a:gridCol w="1286510"/>
                <a:gridCol w="445135"/>
                <a:gridCol w="793115"/>
                <a:gridCol w="859155"/>
                <a:gridCol w="635635"/>
                <a:gridCol w="302260"/>
                <a:gridCol w="650240"/>
                <a:gridCol w="831215"/>
                <a:gridCol w="563880"/>
              </a:tblGrid>
              <a:tr h="413385">
                <a:tc rowSpan="2" gridSpan="3">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学院</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hMerge="1">
                  <a:tcPr>
                    <a:lnT w="12700" cap="flat" cmpd="sng">
                      <a:solidFill>
                        <a:srgbClr val="080000"/>
                      </a:solidFill>
                      <a:prstDash val="solid"/>
                      <a:headEnd type="none" w="med" len="med"/>
                      <a:tailEnd type="none" w="med" len="med"/>
                    </a:lnT>
                  </a:tcPr>
                </a:tc>
                <a:tc rowSpan="2"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tcPr>
                </a:tc>
                <a:tc rowSpan="2" gridSpan="4">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数控加工工序卡片</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hMerge="1">
                  <a:tcPr>
                    <a:lnT w="12700" cap="flat" cmpd="sng">
                      <a:solidFill>
                        <a:srgbClr val="080000"/>
                      </a:solidFill>
                      <a:prstDash val="solid"/>
                      <a:headEnd type="none" w="med" len="med"/>
                      <a:tailEnd type="none" w="med" len="med"/>
                    </a:lnT>
                  </a:tcPr>
                </a:tc>
                <a:tc rowSpan="2" hMerge="1">
                  <a:tcPr>
                    <a:lnT w="12700" cap="flat" cmpd="sng">
                      <a:solidFill>
                        <a:srgbClr val="080000"/>
                      </a:solidFill>
                      <a:prstDash val="solid"/>
                      <a:headEnd type="none" w="med" len="med"/>
                      <a:tailEnd type="none" w="med" len="med"/>
                    </a:lnT>
                  </a:tcPr>
                </a:tc>
                <a:tc rowSpan="2"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产品名称或代号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零件名称</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材料</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零件图号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3360">
                <a:tc vMerge="1" gridSpan="3">
                  <a:tcPr>
                    <a:lnL w="12700" cap="flat" cmpd="sng">
                      <a:solidFill>
                        <a:srgbClr val="080000"/>
                      </a:solidFill>
                      <a:prstDash val="solid"/>
                      <a:headEnd type="none" w="med" len="med"/>
                      <a:tailEnd type="none" w="med" len="med"/>
                    </a:lnL>
                    <a:lnB w="12700" cap="flat" cmpd="sng">
                      <a:solidFill>
                        <a:srgbClr val="080000"/>
                      </a:solidFill>
                      <a:prstDash val="solid"/>
                      <a:headEnd type="none" w="med" len="med"/>
                      <a:tailEnd type="none" w="med" len="med"/>
                    </a:lnB>
                  </a:tcPr>
                </a:tc>
                <a:tc vMerge="1" hMerge="1">
                  <a:tcPr>
                    <a:lnB w="12700" cap="flat" cmpd="sng">
                      <a:solidFill>
                        <a:srgbClr val="080000"/>
                      </a:solidFill>
                      <a:prstDash val="solid"/>
                      <a:headEnd type="none" w="med" len="med"/>
                      <a:tailEnd type="none" w="med" len="med"/>
                    </a:lnB>
                  </a:tcPr>
                </a:tc>
                <a:tc vMerge="1" hMerge="1">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gridSpan="4">
                  <a:tcPr>
                    <a:lnL w="12700" cap="flat" cmpd="sng">
                      <a:solidFill>
                        <a:srgbClr val="080000"/>
                      </a:solidFill>
                      <a:prstDash val="solid"/>
                      <a:headEnd type="none" w="med" len="med"/>
                      <a:tailEnd type="none" w="med" len="med"/>
                    </a:lnL>
                    <a:lnB w="12700" cap="flat" cmpd="sng">
                      <a:solidFill>
                        <a:srgbClr val="080000"/>
                      </a:solidFill>
                      <a:prstDash val="solid"/>
                      <a:headEnd type="none" w="med" len="med"/>
                      <a:tailEnd type="none" w="med" len="med"/>
                    </a:lnB>
                  </a:tcPr>
                </a:tc>
                <a:tc vMerge="1" hMerge="1">
                  <a:tcPr>
                    <a:lnB w="12700" cap="flat" cmpd="sng">
                      <a:solidFill>
                        <a:srgbClr val="080000"/>
                      </a:solidFill>
                      <a:prstDash val="solid"/>
                      <a:headEnd type="none" w="med" len="med"/>
                      <a:tailEnd type="none" w="med" len="med"/>
                    </a:lnB>
                  </a:tcPr>
                </a:tc>
                <a:tc vMerge="1" hMerge="1">
                  <a:tcPr>
                    <a:lnB w="12700" cap="flat" cmpd="sng">
                      <a:solidFill>
                        <a:srgbClr val="080000"/>
                      </a:solidFill>
                      <a:prstDash val="solid"/>
                      <a:headEnd type="none" w="med" len="med"/>
                      <a:tailEnd type="none" w="med" len="med"/>
                    </a:lnB>
                  </a:tcPr>
                </a:tc>
                <a:tc vMerge="1" hMerge="1">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拨环</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45钢</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3360">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工序号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程序编号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夹具名称</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夹具编号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4">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使用设备</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车    间</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213360">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20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O2201</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三爪卡盘</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4">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数控车床 FANUC 0i-TD系统</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数控车削</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68630">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工步号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程序号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工    步    内    容</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刀具号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刀具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主轴转速</a:t>
                      </a:r>
                      <a:r>
                        <a:rPr lang="en-US" sz="1200" i="1">
                          <a:latin typeface="宋体" panose="02010600030101010101" pitchFamily="2" charset="-122"/>
                          <a:ea typeface="宋体" panose="02010600030101010101" pitchFamily="2" charset="-122"/>
                          <a:cs typeface="宋体" panose="02010600030101010101" pitchFamily="2" charset="-122"/>
                        </a:rPr>
                        <a:t>r/min</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进给量</a:t>
                      </a:r>
                      <a:r>
                        <a:rPr lang="en-US" sz="1200" i="1">
                          <a:latin typeface="宋体" panose="02010600030101010101" pitchFamily="2" charset="-122"/>
                          <a:ea typeface="宋体" panose="02010600030101010101" pitchFamily="2" charset="-122"/>
                          <a:cs typeface="宋体" panose="02010600030101010101" pitchFamily="2" charset="-122"/>
                        </a:rPr>
                        <a:t>mm/min</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背吃刀量</a:t>
                      </a:r>
                      <a:r>
                        <a:rPr lang="en-US" sz="1200" i="1">
                          <a:latin typeface="宋体" panose="02010600030101010101" pitchFamily="2" charset="-122"/>
                          <a:ea typeface="宋体" panose="02010600030101010101" pitchFamily="2" charset="-122"/>
                          <a:cs typeface="宋体" panose="02010600030101010101" pitchFamily="2" charset="-122"/>
                        </a:rPr>
                        <a:t>mm</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量具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26720">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1</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a:buNone/>
                      </a:pPr>
                      <a:r>
                        <a:rPr lang="en-US" sz="1200" b="1">
                          <a:latin typeface="宋体" panose="02010600030101010101" pitchFamily="2" charset="-122"/>
                          <a:ea typeface="宋体" panose="02010600030101010101" pitchFamily="2" charset="-122"/>
                          <a:cs typeface="宋体" panose="02010600030101010101" pitchFamily="2" charset="-122"/>
                        </a:rPr>
                        <a:t> </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夹毛坯Φ50外圆，伸出约35 mm</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钢直尺</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26720">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2</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gridSpan="3">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钻孔Φ23×35mm</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Φ23麻花钻头</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400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游标卡尺</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280670">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3</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5">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O2201</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平端面、粗车Φ48外圆</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1</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外圆车刀</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500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100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1</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游标卡尺</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228600">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4</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gridSpan="3">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精车Φ48外圆至尺寸。</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b="1">
                          <a:latin typeface="宋体" panose="02010600030101010101" pitchFamily="2" charset="-122"/>
                          <a:ea typeface="宋体" panose="02010600030101010101" pitchFamily="2" charset="-122"/>
                          <a:cs typeface="宋体" panose="02010600030101010101" pitchFamily="2" charset="-122"/>
                        </a:rPr>
                        <a:t>1</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外圆车刀</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800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60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0.25</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千分尺</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236855">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5</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gridSpan="3">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粗车Φ25内孔</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b="1">
                          <a:latin typeface="宋体" panose="02010600030101010101" pitchFamily="2" charset="-122"/>
                          <a:ea typeface="宋体" panose="02010600030101010101" pitchFamily="2" charset="-122"/>
                          <a:cs typeface="宋体" panose="02010600030101010101" pitchFamily="2" charset="-122"/>
                        </a:rPr>
                        <a:t>2</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内孔车刀</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400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90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0.8</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游标卡尺</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26720">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6</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gridSpan="3">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精车Φ25内孔至尺寸。</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b="1">
                          <a:latin typeface="宋体" panose="02010600030101010101" pitchFamily="2" charset="-122"/>
                          <a:ea typeface="宋体" panose="02010600030101010101" pitchFamily="2" charset="-122"/>
                          <a:cs typeface="宋体" panose="02010600030101010101" pitchFamily="2" charset="-122"/>
                        </a:rPr>
                        <a:t>2</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内孔车刀</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600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60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0.2</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buNone/>
                      </a:pPr>
                      <a:r>
                        <a:rPr lang="en-US" sz="1200">
                          <a:latin typeface="Times New Roman" panose="02020603050405020304" pitchFamily="18" charset="0"/>
                          <a:cs typeface="Times New Roman" panose="02020603050405020304" pitchFamily="18" charset="0"/>
                        </a:rPr>
                        <a:t>内径量表</a:t>
                      </a:r>
                      <a:r>
                        <a:rPr lang="en-US" sz="1200">
                          <a:latin typeface="宋体" panose="02010600030101010101" pitchFamily="2" charset="-122"/>
                          <a:ea typeface="宋体" panose="02010600030101010101" pitchFamily="2" charset="-122"/>
                          <a:cs typeface="宋体" panose="02010600030101010101" pitchFamily="2" charset="-122"/>
                        </a:rPr>
                        <a:t>游标卡尺</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59740">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7</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gridSpan="3">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车槽至尺寸，然后切断工件，长度32.5 mm</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b="1">
                          <a:latin typeface="宋体" panose="02010600030101010101" pitchFamily="2" charset="-122"/>
                          <a:ea typeface="宋体" panose="02010600030101010101" pitchFamily="2" charset="-122"/>
                          <a:cs typeface="宋体" panose="02010600030101010101" pitchFamily="2" charset="-122"/>
                        </a:rPr>
                        <a:t>3</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切槽刀</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300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30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b="1">
                          <a:latin typeface="宋体" panose="02010600030101010101" pitchFamily="2" charset="-122"/>
                          <a:ea typeface="宋体" panose="02010600030101010101" pitchFamily="2" charset="-122"/>
                          <a:cs typeface="宋体" panose="02010600030101010101" pitchFamily="2" charset="-122"/>
                        </a:rPr>
                        <a:t> </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 游标卡尺</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640080">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8</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O2202</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工件调头装夹（可用铜皮包夹外圆），车合总长，倒内、外角</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2</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外圆车刀</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500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80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sz="1200" b="1">
                          <a:latin typeface="宋体" panose="02010600030101010101" pitchFamily="2" charset="-122"/>
                          <a:ea typeface="宋体" panose="02010600030101010101" pitchFamily="2" charset="-122"/>
                          <a:cs typeface="宋体" panose="02010600030101010101" pitchFamily="2" charset="-122"/>
                        </a:rPr>
                        <a:t> </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  游标卡尺</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7365" y="947420"/>
            <a:ext cx="2910840" cy="5507990"/>
          </a:xfrm>
          <a:prstGeom prst="rect">
            <a:avLst/>
          </a:prstGeom>
        </p:spPr>
        <p:txBody>
          <a:bodyPr wrap="square">
            <a:spAutoFit/>
          </a:bodyPr>
          <a:lstStyle/>
          <a:p>
            <a:r>
              <a:rPr lang="en-US" altLang="zh-CN" sz="1800" b="1" dirty="0" smtClean="0">
                <a:latin typeface="+mn-ea"/>
              </a:rPr>
              <a:t>【</a:t>
            </a:r>
            <a:r>
              <a:rPr lang="zh-CN" altLang="en-US" sz="1800" b="1" dirty="0" smtClean="0">
                <a:latin typeface="+mn-ea"/>
                <a:ea typeface="+mn-ea"/>
              </a:rPr>
              <a:t>实施</a:t>
            </a:r>
            <a:r>
              <a:rPr lang="en-US" altLang="zh-CN" sz="1800" b="1" dirty="0" smtClean="0">
                <a:latin typeface="+mn-ea"/>
              </a:rPr>
              <a:t>】</a:t>
            </a:r>
            <a:endParaRPr lang="en-US" altLang="zh-CN" sz="1800" b="1" dirty="0" smtClean="0">
              <a:latin typeface="+mn-ea"/>
            </a:endParaRPr>
          </a:p>
          <a:p>
            <a:r>
              <a:rPr lang="zh-CN" altLang="zh-CN" sz="1600">
                <a:solidFill>
                  <a:schemeClr val="tx1"/>
                </a:solidFill>
                <a:sym typeface="+mn-ea"/>
              </a:rPr>
              <a:t>1.实施步骤</a:t>
            </a:r>
            <a:endParaRPr lang="zh-CN" altLang="zh-CN" sz="1600">
              <a:solidFill>
                <a:schemeClr val="tx1"/>
              </a:solidFill>
              <a:sym typeface="+mn-ea"/>
            </a:endParaRPr>
          </a:p>
          <a:p>
            <a:r>
              <a:rPr lang="zh-CN" altLang="zh-CN" sz="1600">
                <a:solidFill>
                  <a:schemeClr val="tx1"/>
                </a:solidFill>
                <a:sym typeface="+mn-ea"/>
              </a:rPr>
              <a:t>1）加工程序编制并录入2）试运行，检查刀路是否正确。</a:t>
            </a:r>
            <a:endParaRPr lang="zh-CN" altLang="zh-CN" sz="1600">
              <a:solidFill>
                <a:schemeClr val="tx1"/>
              </a:solidFill>
              <a:sym typeface="+mn-ea"/>
            </a:endParaRPr>
          </a:p>
          <a:p>
            <a:r>
              <a:rPr lang="zh-CN" altLang="zh-CN" sz="1600">
                <a:solidFill>
                  <a:schemeClr val="tx1"/>
                </a:solidFill>
                <a:sym typeface="+mn-ea"/>
              </a:rPr>
              <a:t>3）刀具、工、夹、量具的准备，安装工件。</a:t>
            </a:r>
            <a:endParaRPr lang="zh-CN" altLang="zh-CN" sz="1600">
              <a:solidFill>
                <a:schemeClr val="tx1"/>
              </a:solidFill>
              <a:sym typeface="+mn-ea"/>
            </a:endParaRPr>
          </a:p>
          <a:p>
            <a:r>
              <a:rPr lang="zh-CN" altLang="zh-CN" sz="1600">
                <a:solidFill>
                  <a:schemeClr val="tx1"/>
                </a:solidFill>
                <a:sym typeface="+mn-ea"/>
              </a:rPr>
              <a:t>4）装刀及对刀、建立坐标，以外圆车刀为基准刀。</a:t>
            </a:r>
            <a:endParaRPr lang="zh-CN" altLang="zh-CN" sz="1600">
              <a:solidFill>
                <a:schemeClr val="tx1"/>
              </a:solidFill>
              <a:sym typeface="+mn-ea"/>
            </a:endParaRPr>
          </a:p>
          <a:p>
            <a:r>
              <a:rPr lang="zh-CN" altLang="zh-CN" sz="1600">
                <a:solidFill>
                  <a:schemeClr val="tx1"/>
                </a:solidFill>
                <a:sym typeface="+mn-ea"/>
              </a:rPr>
              <a:t>5）检查刀补设置是否正确。</a:t>
            </a:r>
            <a:endParaRPr lang="zh-CN" altLang="zh-CN" sz="1600">
              <a:solidFill>
                <a:schemeClr val="tx1"/>
              </a:solidFill>
              <a:sym typeface="+mn-ea"/>
            </a:endParaRPr>
          </a:p>
          <a:p>
            <a:r>
              <a:rPr lang="zh-CN" sz="1600">
                <a:solidFill>
                  <a:schemeClr val="tx1"/>
                </a:solidFill>
                <a:sym typeface="+mn-ea"/>
              </a:rPr>
              <a:t>6）实施切削加工。      作为单件加工或批量加工的首件，为了避免尺寸超差引起报废，应在对刀后留X向的余量0.5(注意：加工内孔时为负值)再加工，精车后检查尺寸再修改刀补，跳段至精车开始段再执行运行加工。</a:t>
            </a:r>
            <a:endParaRPr lang="zh-CN" sz="1600">
              <a:solidFill>
                <a:schemeClr val="tx1"/>
              </a:solidFill>
              <a:sym typeface="+mn-ea"/>
            </a:endParaRPr>
          </a:p>
          <a:p>
            <a:endParaRPr lang="zh-CN" sz="1600">
              <a:solidFill>
                <a:schemeClr val="tx1"/>
              </a:solidFill>
              <a:sym typeface="+mn-ea"/>
            </a:endParaRPr>
          </a:p>
          <a:p>
            <a:r>
              <a:rPr lang="zh-CN" sz="1600">
                <a:solidFill>
                  <a:schemeClr val="tx1"/>
                </a:solidFill>
                <a:sym typeface="+mn-ea"/>
              </a:rPr>
              <a:t> 2.实施过程检测记录</a:t>
            </a:r>
            <a:endParaRPr lang="zh-CN" altLang="en-US" sz="1600" noProof="1">
              <a:solidFill>
                <a:schemeClr val="tx1"/>
              </a:solidFill>
              <a:ea typeface="宋体" panose="02010600030101010101" pitchFamily="2" charset="-122"/>
            </a:endParaRPr>
          </a:p>
          <a:p>
            <a:endParaRPr lang="zh-CN" altLang="en-US" sz="1800" dirty="0">
              <a:solidFill>
                <a:srgbClr val="0070C0"/>
              </a:solidFill>
            </a:endParaRPr>
          </a:p>
          <a:p>
            <a:endParaRPr lang="en-US" altLang="zh-CN" dirty="0" smtClean="0">
              <a:solidFill>
                <a:srgbClr val="0070C0"/>
              </a:solidFill>
            </a:endParaRPr>
          </a:p>
          <a:p>
            <a:endParaRPr lang="zh-CN" altLang="en-US" dirty="0" smtClean="0">
              <a:solidFill>
                <a:srgbClr val="0070C0"/>
              </a:solidFill>
            </a:endParaRPr>
          </a:p>
        </p:txBody>
      </p:sp>
      <p:graphicFrame>
        <p:nvGraphicFramePr>
          <p:cNvPr id="5" name="表格 4"/>
          <p:cNvGraphicFramePr/>
          <p:nvPr>
            <p:custDataLst>
              <p:tags r:id="rId1"/>
            </p:custDataLst>
          </p:nvPr>
        </p:nvGraphicFramePr>
        <p:xfrm>
          <a:off x="3707765" y="1340485"/>
          <a:ext cx="5128895" cy="4145280"/>
        </p:xfrm>
        <a:graphic>
          <a:graphicData uri="http://schemas.openxmlformats.org/drawingml/2006/table">
            <a:tbl>
              <a:tblPr firstRow="1" bandRow="1">
                <a:tableStyleId>{5940675A-B579-460E-94D1-54222C63F5DA}</a:tableStyleId>
              </a:tblPr>
              <a:tblGrid>
                <a:gridCol w="2639695"/>
                <a:gridCol w="2489200"/>
              </a:tblGrid>
              <a:tr h="4145280">
                <a:tc>
                  <a:txBody>
                    <a:bodyPr/>
                    <a:p>
                      <a:pPr>
                        <a:buNone/>
                      </a:pPr>
                      <a:r>
                        <a:rPr lang="en-US" sz="1600" b="0">
                          <a:latin typeface="+mj-ea"/>
                          <a:ea typeface="+mj-ea"/>
                          <a:cs typeface="+mj-ea"/>
                        </a:rPr>
                        <a:t>程序原点设在右端中心处</a:t>
                      </a:r>
                      <a:endParaRPr lang="en-US" sz="1600" b="0">
                        <a:latin typeface="+mj-ea"/>
                        <a:ea typeface="+mj-ea"/>
                        <a:cs typeface="+mj-ea"/>
                      </a:endParaRPr>
                    </a:p>
                    <a:p>
                      <a:pPr>
                        <a:buNone/>
                      </a:pPr>
                      <a:r>
                        <a:rPr lang="en-US" sz="1600" b="0">
                          <a:latin typeface="+mj-ea"/>
                          <a:ea typeface="+mj-ea"/>
                          <a:cs typeface="+mj-ea"/>
                        </a:rPr>
                        <a:t>T0101：93°外圆、端面车刀；</a:t>
                      </a:r>
                      <a:endParaRPr lang="en-US" sz="1600" b="0">
                        <a:latin typeface="+mj-ea"/>
                        <a:ea typeface="+mj-ea"/>
                        <a:cs typeface="+mj-ea"/>
                      </a:endParaRPr>
                    </a:p>
                    <a:p>
                      <a:pPr>
                        <a:buNone/>
                      </a:pPr>
                      <a:r>
                        <a:rPr lang="en-US" sz="1600" b="0">
                          <a:latin typeface="+mj-ea"/>
                          <a:ea typeface="+mj-ea"/>
                          <a:cs typeface="+mj-ea"/>
                        </a:rPr>
                        <a:t>T0202：内孔车刀；</a:t>
                      </a:r>
                      <a:endParaRPr lang="en-US" sz="1600" b="0">
                        <a:latin typeface="+mj-ea"/>
                        <a:ea typeface="+mj-ea"/>
                        <a:cs typeface="+mj-ea"/>
                      </a:endParaRPr>
                    </a:p>
                    <a:p>
                      <a:pPr>
                        <a:buNone/>
                      </a:pPr>
                      <a:r>
                        <a:rPr lang="en-US" sz="1600" b="0">
                          <a:latin typeface="+mj-ea"/>
                          <a:ea typeface="+mj-ea"/>
                          <a:cs typeface="+mj-ea"/>
                        </a:rPr>
                        <a:t>T0303：切断、切槽车刀</a:t>
                      </a:r>
                      <a:endParaRPr lang="en-US" sz="1600" b="0">
                        <a:latin typeface="+mj-ea"/>
                        <a:ea typeface="+mj-ea"/>
                        <a:cs typeface="+mj-ea"/>
                      </a:endParaRPr>
                    </a:p>
                    <a:p>
                      <a:pPr>
                        <a:buNone/>
                      </a:pPr>
                      <a:r>
                        <a:rPr lang="en-US" sz="1600" b="0">
                          <a:latin typeface="+mj-ea"/>
                          <a:ea typeface="+mj-ea"/>
                          <a:cs typeface="+mj-ea"/>
                        </a:rPr>
                        <a:t>（刀头宽a=3 ）。</a:t>
                      </a:r>
                      <a:endParaRPr lang="en-US" sz="1600" b="0">
                        <a:latin typeface="+mj-ea"/>
                        <a:ea typeface="+mj-ea"/>
                        <a:cs typeface="+mj-ea"/>
                      </a:endParaRPr>
                    </a:p>
                    <a:p>
                      <a:pPr>
                        <a:buNone/>
                      </a:pPr>
                      <a:r>
                        <a:rPr lang="en-US" sz="1600" b="1">
                          <a:latin typeface="+mj-ea"/>
                          <a:ea typeface="+mj-ea"/>
                          <a:cs typeface="+mj-ea"/>
                        </a:rPr>
                        <a:t>O2201;</a:t>
                      </a:r>
                      <a:endParaRPr lang="en-US" sz="1600" b="0">
                        <a:latin typeface="+mj-ea"/>
                        <a:ea typeface="+mj-ea"/>
                        <a:cs typeface="+mj-ea"/>
                      </a:endParaRPr>
                    </a:p>
                    <a:p>
                      <a:pPr>
                        <a:buNone/>
                      </a:pPr>
                      <a:r>
                        <a:rPr lang="en-US" sz="1600" b="0">
                          <a:latin typeface="+mj-ea"/>
                          <a:ea typeface="+mj-ea"/>
                          <a:cs typeface="+mj-ea"/>
                        </a:rPr>
                        <a:t> G00 X100 Z150；</a:t>
                      </a:r>
                      <a:endParaRPr lang="en-US" sz="1600" b="0">
                        <a:latin typeface="+mj-ea"/>
                        <a:ea typeface="+mj-ea"/>
                        <a:cs typeface="+mj-ea"/>
                      </a:endParaRPr>
                    </a:p>
                    <a:p>
                      <a:pPr>
                        <a:buNone/>
                      </a:pPr>
                      <a:r>
                        <a:rPr lang="en-US" sz="1600" b="0">
                          <a:latin typeface="+mj-ea"/>
                          <a:ea typeface="+mj-ea"/>
                          <a:cs typeface="+mj-ea"/>
                        </a:rPr>
                        <a:t> T0101；</a:t>
                      </a:r>
                      <a:endParaRPr lang="en-US" sz="1600" b="0">
                        <a:latin typeface="+mj-ea"/>
                        <a:ea typeface="+mj-ea"/>
                        <a:cs typeface="+mj-ea"/>
                      </a:endParaRPr>
                    </a:p>
                    <a:p>
                      <a:pPr>
                        <a:buNone/>
                      </a:pPr>
                      <a:r>
                        <a:rPr lang="en-US" sz="1600" b="0">
                          <a:latin typeface="+mj-ea"/>
                          <a:ea typeface="+mj-ea"/>
                          <a:cs typeface="+mj-ea"/>
                        </a:rPr>
                        <a:t> M03 S500；</a:t>
                      </a:r>
                      <a:endParaRPr lang="en-US" sz="1600" b="0">
                        <a:latin typeface="+mj-ea"/>
                        <a:ea typeface="+mj-ea"/>
                        <a:cs typeface="+mj-ea"/>
                      </a:endParaRPr>
                    </a:p>
                    <a:p>
                      <a:pPr>
                        <a:buNone/>
                      </a:pPr>
                      <a:r>
                        <a:rPr lang="en-US" sz="1600" b="0">
                          <a:latin typeface="+mj-ea"/>
                          <a:ea typeface="+mj-ea"/>
                          <a:cs typeface="+mj-ea"/>
                        </a:rPr>
                        <a:t> G00 X52 Z0；</a:t>
                      </a:r>
                      <a:endParaRPr lang="en-US" sz="1600" b="0">
                        <a:latin typeface="+mj-ea"/>
                        <a:ea typeface="+mj-ea"/>
                        <a:cs typeface="+mj-ea"/>
                      </a:endParaRPr>
                    </a:p>
                    <a:p>
                      <a:pPr>
                        <a:buNone/>
                      </a:pPr>
                      <a:r>
                        <a:rPr lang="en-US" sz="1600" b="0">
                          <a:latin typeface="+mj-ea"/>
                          <a:ea typeface="+mj-ea"/>
                          <a:cs typeface="+mj-ea"/>
                        </a:rPr>
                        <a:t> G98</a:t>
                      </a:r>
                      <a:endParaRPr lang="en-US" sz="1600" b="0">
                        <a:latin typeface="+mj-ea"/>
                        <a:ea typeface="+mj-ea"/>
                        <a:cs typeface="+mj-ea"/>
                      </a:endParaRPr>
                    </a:p>
                    <a:p>
                      <a:pPr>
                        <a:buNone/>
                      </a:pPr>
                      <a:r>
                        <a:rPr lang="en-US" sz="1600" b="0">
                          <a:latin typeface="+mj-ea"/>
                          <a:ea typeface="+mj-ea"/>
                          <a:cs typeface="+mj-ea"/>
                        </a:rPr>
                        <a:t> G01 X23 F100；</a:t>
                      </a:r>
                      <a:endParaRPr lang="en-US" sz="1600" b="0">
                        <a:latin typeface="+mj-ea"/>
                        <a:ea typeface="+mj-ea"/>
                        <a:cs typeface="+mj-ea"/>
                      </a:endParaRPr>
                    </a:p>
                    <a:p>
                      <a:pPr>
                        <a:buNone/>
                      </a:pPr>
                      <a:r>
                        <a:rPr lang="en-US" sz="1600" b="0">
                          <a:latin typeface="+mj-ea"/>
                          <a:ea typeface="+mj-ea"/>
                          <a:cs typeface="+mj-ea"/>
                        </a:rPr>
                        <a:t> G00 Z2；</a:t>
                      </a:r>
                      <a:endParaRPr lang="en-US" sz="1600" b="0">
                        <a:latin typeface="+mj-ea"/>
                        <a:ea typeface="+mj-ea"/>
                        <a:cs typeface="+mj-ea"/>
                      </a:endParaRPr>
                    </a:p>
                    <a:p>
                      <a:pPr>
                        <a:buNone/>
                      </a:pPr>
                      <a:r>
                        <a:rPr lang="en-US" sz="1600" b="0">
                          <a:latin typeface="+mj-ea"/>
                          <a:ea typeface="+mj-ea"/>
                          <a:cs typeface="+mj-ea"/>
                        </a:rPr>
                        <a:t> X50；</a:t>
                      </a:r>
                      <a:endParaRPr lang="en-US" sz="1600" b="0"/>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G90 X48.5 Z-35 F100；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S800；</a:t>
                      </a:r>
                      <a:endParaRPr lang="en-US" sz="1600" b="0"/>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Z向对刀用左侧刀尖</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程序名</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安全换刀点</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换1号刀，执行1号刀补</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主轴正转，500 转/分钟</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车刀快速定位至（X52 Z0）</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进给单位mm/min</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车端面</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快速移动至Z2</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快速移动至X50</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粗车外圆</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转速800 转/分钟</a:t>
                      </a:r>
                      <a:endParaRPr 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1259840" y="1021080"/>
          <a:ext cx="6339840" cy="4816475"/>
        </p:xfrm>
        <a:graphic>
          <a:graphicData uri="http://schemas.openxmlformats.org/drawingml/2006/table">
            <a:tbl>
              <a:tblPr firstRow="1" bandRow="1">
                <a:tableStyleId>{5940675A-B579-460E-94D1-54222C63F5DA}</a:tableStyleId>
              </a:tblPr>
              <a:tblGrid>
                <a:gridCol w="3006725"/>
                <a:gridCol w="3333115"/>
              </a:tblGrid>
              <a:tr h="4816475">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G00 X44 Z1；</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G01 X48 Z-1 F60；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Z-35；</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X51；</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G00 X100 Z150；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T0202；</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M03 S400； </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G00 X23 Z2； </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G90 X24.6 Z-33 F90；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S600；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G00 X29 Z1；</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G01 X25.04 Z-1 F60； </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Z-33；</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X24；</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G00 Z2；</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G00 X100 Z150；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T0303；</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M03 S300；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M98 P12211；</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车刀快速定位至（X44，Z1）</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倒角(C1)</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精车Φ48外圆</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X轴退出</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快速将车刀退至安全换刀点</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换2号刀，执行2号刀补</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主轴正转，400 转/分钟</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车刀快速定位至（X23 Z2）</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粗车内孔</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主轴正转，600 转/分钟</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车刀快速定位至（X29 Z1）</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倒角(C1)</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精车内孔</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X轴退出</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快速退刀</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快速将车刀退至安全换刀点</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换3号刀，执行3号刀补</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主轴正转，300 转/分钟</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调用子程序程(子程序名O2211)</a:t>
                      </a:r>
                      <a:endParaRPr 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865505" y="1052830"/>
          <a:ext cx="6619240" cy="4882515"/>
        </p:xfrm>
        <a:graphic>
          <a:graphicData uri="http://schemas.openxmlformats.org/drawingml/2006/table">
            <a:tbl>
              <a:tblPr firstRow="1" bandRow="1">
                <a:tableStyleId>{5940675A-B579-460E-94D1-54222C63F5DA}</a:tableStyleId>
              </a:tblPr>
              <a:tblGrid>
                <a:gridCol w="3218180"/>
                <a:gridCol w="3401060"/>
              </a:tblGrid>
              <a:tr h="4882515">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G00 X100 Z150；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M98 P12212；</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a:t>
                      </a:r>
                      <a:r>
                        <a:rPr lang="en-US" sz="1600">
                          <a:latin typeface="宋体" panose="02010600030101010101" pitchFamily="2" charset="-122"/>
                          <a:ea typeface="宋体" panose="02010600030101010101" pitchFamily="2" charset="-122"/>
                          <a:cs typeface="宋体" panose="02010600030101010101" pitchFamily="2" charset="-122"/>
                          <a:sym typeface="+mn-ea"/>
                        </a:rPr>
                        <a:t>G00 X100 Z100；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M30；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b="1">
                          <a:latin typeface="宋体" panose="02010600030101010101" pitchFamily="2" charset="-122"/>
                          <a:ea typeface="宋体" panose="02010600030101010101" pitchFamily="2" charset="-122"/>
                          <a:cs typeface="宋体" panose="02010600030101010101" pitchFamily="2" charset="-122"/>
                          <a:sym typeface="+mn-ea"/>
                        </a:rPr>
                        <a:t>O2202；</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G00 X100 Z150；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T0101；</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M03 S500；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G00 X51 Z-2.5；</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G01 X46 Z0 F90；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X24；</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G00 X100 Z150；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T0202；</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G00 X29 Z1；</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G01 X24 Z-1.5 F80；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G00 Z2；</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X100 Z150；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 M30；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子程序程结束返回该段</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调用子程序程(子程序名O2212)</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子程序程结束返回该段</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程序结束停止</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程序名(车另一端)</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快速将车刀退至安全换刀点</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换1号刀，执行1号刀补</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主轴正转，500 转/分钟</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车刀快速定位至（X51 Z-2.5）</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倒角</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车端面</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快速将车刀退至安全换刀点</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换2号刀，执行2号刀补</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倒角前定位</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倒角</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安全退至(Z2)</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快速将车刀退至安全换刀点</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程序结束停止</a:t>
                      </a:r>
                      <a:endParaRPr 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tags/tag1.xml><?xml version="1.0" encoding="utf-8"?>
<p:tagLst xmlns:p="http://schemas.openxmlformats.org/presentationml/2006/main">
  <p:tag name="KSO_WM_UNIT_TABLE_BEAUTIFY" val="smartTable{23911a1c-48ad-491e-b3b9-6679f2f71883}"/>
</p:tagLst>
</file>

<file path=ppt/tags/tag2.xml><?xml version="1.0" encoding="utf-8"?>
<p:tagLst xmlns:p="http://schemas.openxmlformats.org/presentationml/2006/main">
  <p:tag name="KSO_WM_UNIT_TABLE_BEAUTIFY" val="smartTable{6d335217-9e2f-4a9f-bcdc-4c34becb37f8}"/>
</p:tagLst>
</file>

<file path=ppt/tags/tag3.xml><?xml version="1.0" encoding="utf-8"?>
<p:tagLst xmlns:p="http://schemas.openxmlformats.org/presentationml/2006/main">
  <p:tag name="KSO_WM_UNIT_TABLE_BEAUTIFY" val="smartTable{263b63a7-41b5-47c2-8aec-f3bf8a2fe9de}"/>
  <p:tag name="TABLE_ENDDRAG_ORIGIN_RECT" val="403*311"/>
  <p:tag name="TABLE_ENDDRAG_RECT" val="275*126*403*311"/>
</p:tagLst>
</file>

<file path=ppt/tags/tag4.xml><?xml version="1.0" encoding="utf-8"?>
<p:tagLst xmlns:p="http://schemas.openxmlformats.org/presentationml/2006/main">
  <p:tag name="TABLE_ENDDRAG_ORIGIN_RECT" val="499*379"/>
  <p:tag name="TABLE_ENDDRAG_RECT" val="99*65*499*379"/>
</p:tagLst>
</file>

<file path=ppt/tags/tag5.xml><?xml version="1.0" encoding="utf-8"?>
<p:tagLst xmlns:p="http://schemas.openxmlformats.org/presentationml/2006/main">
  <p:tag name="TABLE_ENDDRAG_ORIGIN_RECT" val="526*380"/>
  <p:tag name="TABLE_ENDDRAG_RECT" val="88*82*526*380"/>
</p:tagLst>
</file>

<file path=ppt/tags/tag6.xml><?xml version="1.0" encoding="utf-8"?>
<p:tagLst xmlns:p="http://schemas.openxmlformats.org/presentationml/2006/main">
  <p:tag name="TABLE_ENDDRAG_ORIGIN_RECT" val="570*204"/>
  <p:tag name="TABLE_ENDDRAG_RECT" val="81*86*570*204"/>
</p:tagLst>
</file>

<file path=ppt/tags/tag7.xml><?xml version="1.0" encoding="utf-8"?>
<p:tagLst xmlns:p="http://schemas.openxmlformats.org/presentationml/2006/main">
  <p:tag name="KSO_WM_UNIT_TABLE_BEAUTIFY" val="smartTable{1a67facf-19bf-4fd8-b2d4-01ab0ad4893b}"/>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8122</Words>
  <Application>WPS 演示</Application>
  <PresentationFormat>全屏显示(4:3)</PresentationFormat>
  <Paragraphs>1108</Paragraphs>
  <Slides>24</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38" baseType="lpstr">
      <vt:lpstr>Arial</vt:lpstr>
      <vt:lpstr>宋体</vt:lpstr>
      <vt:lpstr>Wingdings</vt:lpstr>
      <vt:lpstr>Calibri</vt:lpstr>
      <vt:lpstr>Times New Roman</vt:lpstr>
      <vt:lpstr>仿宋_GB2312</vt:lpstr>
      <vt:lpstr>仿宋</vt:lpstr>
      <vt:lpstr>楷体_GB2312</vt:lpstr>
      <vt:lpstr>新宋体</vt:lpstr>
      <vt:lpstr>Times New Roman</vt:lpstr>
      <vt:lpstr>微软雅黑</vt:lpstr>
      <vt:lpstr>Arial Unicode MS</vt:lpstr>
      <vt:lpstr>Office 主题​​</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413</cp:revision>
  <dcterms:created xsi:type="dcterms:W3CDTF">2012-04-13T02:17:00Z</dcterms:created>
  <dcterms:modified xsi:type="dcterms:W3CDTF">2021-10-26T03:18:37Z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DB87C35D46A0434383B8573335514717</vt:lpwstr>
  </property>
</Properties>
</file>