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256" r:id="rId3"/>
    <p:sldId id="387" r:id="rId4"/>
    <p:sldId id="459" r:id="rId5"/>
    <p:sldId id="470" r:id="rId6"/>
    <p:sldId id="460" r:id="rId7"/>
    <p:sldId id="472" r:id="rId8"/>
    <p:sldId id="461" r:id="rId9"/>
    <p:sldId id="474" r:id="rId10"/>
    <p:sldId id="462" r:id="rId11"/>
    <p:sldId id="463" r:id="rId12"/>
    <p:sldId id="388" r:id="rId13"/>
    <p:sldId id="449" r:id="rId14"/>
    <p:sldId id="475" r:id="rId15"/>
    <p:sldId id="476" r:id="rId16"/>
    <p:sldId id="450" r:id="rId17"/>
    <p:sldId id="458" r:id="rId18"/>
    <p:sldId id="258" r:id="rId1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14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BFA"/>
    <a:srgbClr val="006600"/>
    <a:srgbClr val="9AEEF0"/>
    <a:srgbClr val="18C5CE"/>
    <a:srgbClr val="58E3E6"/>
    <a:srgbClr val="1FB79A"/>
    <a:srgbClr val="108086"/>
    <a:srgbClr val="6600CC"/>
    <a:srgbClr val="D604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6"/>
    <p:restoredTop sz="94619"/>
  </p:normalViewPr>
  <p:slideViewPr>
    <p:cSldViewPr showGuides="1">
      <p:cViewPr varScale="1">
        <p:scale>
          <a:sx n="84" d="100"/>
          <a:sy n="84" d="100"/>
        </p:scale>
        <p:origin x="-1146" y="-90"/>
      </p:cViewPr>
      <p:guideLst>
        <p:guide orient="horz" pos="2160"/>
        <p:guide pos="2962"/>
      </p:guideLst>
    </p:cSldViewPr>
  </p:slideViewPr>
  <p:outlineViewPr>
    <p:cViewPr>
      <p:scale>
        <a:sx n="33" d="100"/>
        <a:sy n="33" d="100"/>
      </p:scale>
      <p:origin x="0" y="150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ACB2747-9899-4B48-8926-E4252A06FB5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1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0DB4A5A8-7F7E-42C4-971E-E2C792C11D1B}"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0"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741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741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1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椭圆 10"/>
          <p:cNvSpPr/>
          <p:nvPr userDrawn="1"/>
        </p:nvSpPr>
        <p:spPr>
          <a:xfrm rot="360000">
            <a:off x="4051300" y="4156075"/>
            <a:ext cx="5581650" cy="1289050"/>
          </a:xfrm>
          <a:prstGeom prst="ellipse">
            <a:avLst/>
          </a:prstGeom>
          <a:gradFill flip="none" rotWithShape="1">
            <a:gsLst>
              <a:gs pos="0">
                <a:schemeClr val="tx1">
                  <a:lumMod val="50000"/>
                  <a:lumOff val="50000"/>
                </a:schemeClr>
              </a:gs>
              <a:gs pos="100000">
                <a:schemeClr val="bg1">
                  <a:lumMod val="6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5"/>
          <p:cNvSpPr/>
          <p:nvPr userDrawn="1"/>
        </p:nvSpPr>
        <p:spPr>
          <a:xfrm>
            <a:off x="-36512" y="0"/>
            <a:ext cx="9217025"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2" name="图片 6"/>
          <p:cNvPicPr>
            <a:picLocks noChangeAspect="1"/>
          </p:cNvPicPr>
          <p:nvPr userDrawn="1"/>
        </p:nvPicPr>
        <p:blipFill>
          <a:blip r:embed="rId2"/>
          <a:stretch>
            <a:fillRect/>
          </a:stretch>
        </p:blipFill>
        <p:spPr>
          <a:xfrm>
            <a:off x="3503613" y="6329363"/>
            <a:ext cx="2136775" cy="412750"/>
          </a:xfrm>
          <a:prstGeom prst="rect">
            <a:avLst/>
          </a:prstGeom>
          <a:noFill/>
          <a:ln w="9525">
            <a:noFill/>
          </a:ln>
        </p:spPr>
      </p:pic>
      <p:sp>
        <p:nvSpPr>
          <p:cNvPr id="5" name="矩形 1"/>
          <p:cNvSpPr/>
          <p:nvPr userDrawn="1"/>
        </p:nvSpPr>
        <p:spPr>
          <a:xfrm>
            <a:off x="-17462" y="5373688"/>
            <a:ext cx="9178925" cy="1484313"/>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2"/>
          <p:cNvSpPr/>
          <p:nvPr userDrawn="1"/>
        </p:nvSpPr>
        <p:spPr>
          <a:xfrm>
            <a:off x="-17462" y="5818188"/>
            <a:ext cx="9197975" cy="1039813"/>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5" name="图片 3"/>
          <p:cNvPicPr>
            <a:picLocks noChangeAspect="1"/>
          </p:cNvPicPr>
          <p:nvPr userDrawn="1"/>
        </p:nvPicPr>
        <p:blipFill>
          <a:blip r:embed="rId3"/>
          <a:stretch>
            <a:fillRect/>
          </a:stretch>
        </p:blipFill>
        <p:spPr>
          <a:xfrm>
            <a:off x="0" y="6381750"/>
            <a:ext cx="2236788" cy="431800"/>
          </a:xfrm>
          <a:prstGeom prst="rect">
            <a:avLst/>
          </a:prstGeom>
          <a:noFill/>
          <a:ln w="9525">
            <a:noFill/>
          </a:ln>
        </p:spPr>
      </p:pic>
      <p:pic>
        <p:nvPicPr>
          <p:cNvPr id="4" name="图片 3"/>
          <p:cNvPicPr>
            <a:picLocks noChangeAspect="1"/>
          </p:cNvPicPr>
          <p:nvPr userDrawn="1"/>
        </p:nvPicPr>
        <p:blipFill>
          <a:blip r:embed="rId4"/>
          <a:srcRect l="6413" t="7217" r="5477" b="6315"/>
          <a:stretch>
            <a:fillRect/>
          </a:stretch>
        </p:blipFill>
        <p:spPr>
          <a:xfrm>
            <a:off x="3676650" y="1621790"/>
            <a:ext cx="4787265" cy="411162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a:blip r:embed="rId2">
            <a:alphaModFix amt="9000"/>
          </a:blip>
          <a:stretch>
            <a:fillRect/>
          </a:stretch>
        </a:blipFill>
        <a:effectLst/>
      </p:bgPr>
    </p:bg>
    <p:spTree>
      <p:nvGrpSpPr>
        <p:cNvPr id="1" name=""/>
        <p:cNvGrpSpPr/>
        <p:nvPr/>
      </p:nvGrpSpPr>
      <p:grpSpPr>
        <a:xfrm>
          <a:off x="0" y="0"/>
          <a:ext cx="0" cy="0"/>
          <a:chOff x="0" y="0"/>
          <a:chExt cx="0" cy="0"/>
        </a:xfrm>
      </p:grpSpPr>
      <p:sp>
        <p:nvSpPr>
          <p:cNvPr id="3" name="矩形 10"/>
          <p:cNvSpPr/>
          <p:nvPr userDrawn="1"/>
        </p:nvSpPr>
        <p:spPr>
          <a:xfrm>
            <a:off x="-36512" y="0"/>
            <a:ext cx="9217025"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1"/>
          <p:cNvSpPr/>
          <p:nvPr userDrawn="1"/>
        </p:nvSpPr>
        <p:spPr>
          <a:xfrm>
            <a:off x="-17462" y="5373688"/>
            <a:ext cx="9178925" cy="1484313"/>
          </a:xfrm>
          <a:custGeom>
            <a:avLst/>
            <a:gdLst>
              <a:gd name="connsiteX0" fmla="*/ 0 w 9180512"/>
              <a:gd name="connsiteY0" fmla="*/ 0 h 1052736"/>
              <a:gd name="connsiteX1" fmla="*/ 9180512 w 9180512"/>
              <a:gd name="connsiteY1" fmla="*/ 0 h 1052736"/>
              <a:gd name="connsiteX2" fmla="*/ 9180512 w 9180512"/>
              <a:gd name="connsiteY2" fmla="*/ 1052736 h 1052736"/>
              <a:gd name="connsiteX3" fmla="*/ 0 w 9180512"/>
              <a:gd name="connsiteY3" fmla="*/ 1052736 h 1052736"/>
              <a:gd name="connsiteX4" fmla="*/ 0 w 9180512"/>
              <a:gd name="connsiteY4" fmla="*/ 0 h 1052736"/>
              <a:gd name="connsiteX0-1" fmla="*/ 9331 w 9180512"/>
              <a:gd name="connsiteY0-2" fmla="*/ 233265 h 1052736"/>
              <a:gd name="connsiteX1-3" fmla="*/ 9180512 w 9180512"/>
              <a:gd name="connsiteY1-4" fmla="*/ 0 h 1052736"/>
              <a:gd name="connsiteX2-5" fmla="*/ 9180512 w 9180512"/>
              <a:gd name="connsiteY2-6" fmla="*/ 1052736 h 1052736"/>
              <a:gd name="connsiteX3-7" fmla="*/ 0 w 9180512"/>
              <a:gd name="connsiteY3-8" fmla="*/ 1052736 h 1052736"/>
              <a:gd name="connsiteX4-9" fmla="*/ 9331 w 9180512"/>
              <a:gd name="connsiteY4-10" fmla="*/ 233265 h 1052736"/>
              <a:gd name="connsiteX0-11" fmla="*/ 9331 w 9180512"/>
              <a:gd name="connsiteY0-12" fmla="*/ 233265 h 1052736"/>
              <a:gd name="connsiteX1-13" fmla="*/ 2238536 w 9180512"/>
              <a:gd name="connsiteY1-14" fmla="*/ 436916 h 1052736"/>
              <a:gd name="connsiteX2-15" fmla="*/ 9180512 w 9180512"/>
              <a:gd name="connsiteY2-16" fmla="*/ 0 h 1052736"/>
              <a:gd name="connsiteX3-17" fmla="*/ 9180512 w 9180512"/>
              <a:gd name="connsiteY3-18" fmla="*/ 1052736 h 1052736"/>
              <a:gd name="connsiteX4-19" fmla="*/ 0 w 9180512"/>
              <a:gd name="connsiteY4-20" fmla="*/ 1052736 h 1052736"/>
              <a:gd name="connsiteX5" fmla="*/ 9331 w 9180512"/>
              <a:gd name="connsiteY5" fmla="*/ 233265 h 1052736"/>
              <a:gd name="connsiteX0-21" fmla="*/ 1 w 9180512"/>
              <a:gd name="connsiteY0-22" fmla="*/ 233265 h 1052736"/>
              <a:gd name="connsiteX1-23" fmla="*/ 2238536 w 9180512"/>
              <a:gd name="connsiteY1-24" fmla="*/ 436916 h 1052736"/>
              <a:gd name="connsiteX2-25" fmla="*/ 9180512 w 9180512"/>
              <a:gd name="connsiteY2-26" fmla="*/ 0 h 1052736"/>
              <a:gd name="connsiteX3-27" fmla="*/ 9180512 w 9180512"/>
              <a:gd name="connsiteY3-28" fmla="*/ 1052736 h 1052736"/>
              <a:gd name="connsiteX4-29" fmla="*/ 0 w 9180512"/>
              <a:gd name="connsiteY4-30" fmla="*/ 1052736 h 1052736"/>
              <a:gd name="connsiteX5-31" fmla="*/ 1 w 9180512"/>
              <a:gd name="connsiteY5-32" fmla="*/ 233265 h 1052736"/>
              <a:gd name="connsiteX0-33" fmla="*/ 1 w 9180512"/>
              <a:gd name="connsiteY0-34" fmla="*/ 233265 h 1052736"/>
              <a:gd name="connsiteX1-35" fmla="*/ 2238536 w 9180512"/>
              <a:gd name="connsiteY1-36" fmla="*/ 436916 h 1052736"/>
              <a:gd name="connsiteX2-37" fmla="*/ 9180512 w 9180512"/>
              <a:gd name="connsiteY2-38" fmla="*/ 0 h 1052736"/>
              <a:gd name="connsiteX3-39" fmla="*/ 9180512 w 9180512"/>
              <a:gd name="connsiteY3-40" fmla="*/ 1052736 h 1052736"/>
              <a:gd name="connsiteX4-41" fmla="*/ 0 w 9180512"/>
              <a:gd name="connsiteY4-42" fmla="*/ 1052736 h 1052736"/>
              <a:gd name="connsiteX5-43" fmla="*/ 1 w 9180512"/>
              <a:gd name="connsiteY5-44" fmla="*/ 233265 h 1052736"/>
              <a:gd name="connsiteX0-45" fmla="*/ 1 w 9180512"/>
              <a:gd name="connsiteY0-46" fmla="*/ 233265 h 1052736"/>
              <a:gd name="connsiteX1-47" fmla="*/ 2294520 w 9180512"/>
              <a:gd name="connsiteY1-48" fmla="*/ 539552 h 1052736"/>
              <a:gd name="connsiteX2-49" fmla="*/ 9180512 w 9180512"/>
              <a:gd name="connsiteY2-50" fmla="*/ 0 h 1052736"/>
              <a:gd name="connsiteX3-51" fmla="*/ 9180512 w 9180512"/>
              <a:gd name="connsiteY3-52" fmla="*/ 1052736 h 1052736"/>
              <a:gd name="connsiteX4-53" fmla="*/ 0 w 9180512"/>
              <a:gd name="connsiteY4-54" fmla="*/ 1052736 h 1052736"/>
              <a:gd name="connsiteX5-55" fmla="*/ 1 w 9180512"/>
              <a:gd name="connsiteY5-56" fmla="*/ 233265 h 1052736"/>
              <a:gd name="connsiteX0-57" fmla="*/ 1 w 9180512"/>
              <a:gd name="connsiteY0-58" fmla="*/ 233265 h 1052736"/>
              <a:gd name="connsiteX1-59" fmla="*/ 2294520 w 9180512"/>
              <a:gd name="connsiteY1-60" fmla="*/ 539552 h 1052736"/>
              <a:gd name="connsiteX2-61" fmla="*/ 9180512 w 9180512"/>
              <a:gd name="connsiteY2-62" fmla="*/ 0 h 1052736"/>
              <a:gd name="connsiteX3-63" fmla="*/ 9180512 w 9180512"/>
              <a:gd name="connsiteY3-64" fmla="*/ 1052736 h 1052736"/>
              <a:gd name="connsiteX4-65" fmla="*/ 0 w 9180512"/>
              <a:gd name="connsiteY4-66" fmla="*/ 1052736 h 1052736"/>
              <a:gd name="connsiteX5-67" fmla="*/ 1 w 9180512"/>
              <a:gd name="connsiteY5-68" fmla="*/ 233265 h 1052736"/>
              <a:gd name="connsiteX0-69" fmla="*/ 1 w 9180512"/>
              <a:gd name="connsiteY0-70" fmla="*/ 233265 h 1052736"/>
              <a:gd name="connsiteX1-71" fmla="*/ 2294520 w 9180512"/>
              <a:gd name="connsiteY1-72" fmla="*/ 539552 h 1052736"/>
              <a:gd name="connsiteX2-73" fmla="*/ 9180512 w 9180512"/>
              <a:gd name="connsiteY2-74" fmla="*/ 0 h 1052736"/>
              <a:gd name="connsiteX3-75" fmla="*/ 9180512 w 9180512"/>
              <a:gd name="connsiteY3-76" fmla="*/ 1052736 h 1052736"/>
              <a:gd name="connsiteX4-77" fmla="*/ 0 w 9180512"/>
              <a:gd name="connsiteY4-78" fmla="*/ 1052736 h 1052736"/>
              <a:gd name="connsiteX5-79" fmla="*/ 1 w 9180512"/>
              <a:gd name="connsiteY5-80" fmla="*/ 233265 h 1052736"/>
              <a:gd name="connsiteX0-81" fmla="*/ 1 w 9180512"/>
              <a:gd name="connsiteY0-82" fmla="*/ 233265 h 1052736"/>
              <a:gd name="connsiteX1-83" fmla="*/ 2294520 w 9180512"/>
              <a:gd name="connsiteY1-84" fmla="*/ 539552 h 1052736"/>
              <a:gd name="connsiteX2-85" fmla="*/ 9180512 w 9180512"/>
              <a:gd name="connsiteY2-86" fmla="*/ 0 h 1052736"/>
              <a:gd name="connsiteX3-87" fmla="*/ 9180512 w 9180512"/>
              <a:gd name="connsiteY3-88" fmla="*/ 1052736 h 1052736"/>
              <a:gd name="connsiteX4-89" fmla="*/ 0 w 9180512"/>
              <a:gd name="connsiteY4-90" fmla="*/ 1052736 h 1052736"/>
              <a:gd name="connsiteX5-91" fmla="*/ 1 w 9180512"/>
              <a:gd name="connsiteY5-92" fmla="*/ 233265 h 1052736"/>
              <a:gd name="connsiteX0-93" fmla="*/ 1 w 9180512"/>
              <a:gd name="connsiteY0-94" fmla="*/ 233265 h 1052736"/>
              <a:gd name="connsiteX1-95" fmla="*/ 2593100 w 9180512"/>
              <a:gd name="connsiteY1-96" fmla="*/ 586205 h 1052736"/>
              <a:gd name="connsiteX2-97" fmla="*/ 9180512 w 9180512"/>
              <a:gd name="connsiteY2-98" fmla="*/ 0 h 1052736"/>
              <a:gd name="connsiteX3-99" fmla="*/ 9180512 w 9180512"/>
              <a:gd name="connsiteY3-100" fmla="*/ 1052736 h 1052736"/>
              <a:gd name="connsiteX4-101" fmla="*/ 0 w 9180512"/>
              <a:gd name="connsiteY4-102" fmla="*/ 1052736 h 1052736"/>
              <a:gd name="connsiteX5-103" fmla="*/ 1 w 9180512"/>
              <a:gd name="connsiteY5-104" fmla="*/ 233265 h 1052736"/>
              <a:gd name="connsiteX0-105" fmla="*/ 1 w 9180512"/>
              <a:gd name="connsiteY0-106" fmla="*/ 233265 h 1052736"/>
              <a:gd name="connsiteX1-107" fmla="*/ 2593100 w 9180512"/>
              <a:gd name="connsiteY1-108" fmla="*/ 586205 h 1052736"/>
              <a:gd name="connsiteX2-109" fmla="*/ 9180512 w 9180512"/>
              <a:gd name="connsiteY2-110" fmla="*/ 0 h 1052736"/>
              <a:gd name="connsiteX3-111" fmla="*/ 9180512 w 9180512"/>
              <a:gd name="connsiteY3-112" fmla="*/ 1052736 h 1052736"/>
              <a:gd name="connsiteX4-113" fmla="*/ 0 w 9180512"/>
              <a:gd name="connsiteY4-114" fmla="*/ 1052736 h 1052736"/>
              <a:gd name="connsiteX5-115" fmla="*/ 1 w 9180512"/>
              <a:gd name="connsiteY5-116" fmla="*/ 233265 h 1052736"/>
              <a:gd name="connsiteX0-117" fmla="*/ 1 w 9180512"/>
              <a:gd name="connsiteY0-118" fmla="*/ 279261 h 1098732"/>
              <a:gd name="connsiteX1-119" fmla="*/ 9180512 w 9180512"/>
              <a:gd name="connsiteY1-120" fmla="*/ 45996 h 1098732"/>
              <a:gd name="connsiteX2-121" fmla="*/ 9180512 w 9180512"/>
              <a:gd name="connsiteY2-122" fmla="*/ 1098732 h 1098732"/>
              <a:gd name="connsiteX3-123" fmla="*/ 0 w 9180512"/>
              <a:gd name="connsiteY3-124" fmla="*/ 1098732 h 1098732"/>
              <a:gd name="connsiteX4-125" fmla="*/ 1 w 9180512"/>
              <a:gd name="connsiteY4-126" fmla="*/ 279261 h 1098732"/>
              <a:gd name="connsiteX0-127" fmla="*/ 1 w 9180512"/>
              <a:gd name="connsiteY0-128" fmla="*/ 246403 h 1065874"/>
              <a:gd name="connsiteX1-129" fmla="*/ 9180512 w 9180512"/>
              <a:gd name="connsiteY1-130" fmla="*/ 13138 h 1065874"/>
              <a:gd name="connsiteX2-131" fmla="*/ 9180512 w 9180512"/>
              <a:gd name="connsiteY2-132" fmla="*/ 1065874 h 1065874"/>
              <a:gd name="connsiteX3-133" fmla="*/ 0 w 9180512"/>
              <a:gd name="connsiteY3-134" fmla="*/ 1065874 h 1065874"/>
              <a:gd name="connsiteX4-135" fmla="*/ 1 w 9180512"/>
              <a:gd name="connsiteY4-136" fmla="*/ 246403 h 1065874"/>
              <a:gd name="connsiteX0-137" fmla="*/ 1 w 9180512"/>
              <a:gd name="connsiteY0-138" fmla="*/ 233265 h 1052736"/>
              <a:gd name="connsiteX1-139" fmla="*/ 9180512 w 9180512"/>
              <a:gd name="connsiteY1-140" fmla="*/ 0 h 1052736"/>
              <a:gd name="connsiteX2-141" fmla="*/ 9180512 w 9180512"/>
              <a:gd name="connsiteY2-142" fmla="*/ 1052736 h 1052736"/>
              <a:gd name="connsiteX3-143" fmla="*/ 0 w 9180512"/>
              <a:gd name="connsiteY3-144" fmla="*/ 1052736 h 1052736"/>
              <a:gd name="connsiteX4-145" fmla="*/ 1 w 9180512"/>
              <a:gd name="connsiteY4-146" fmla="*/ 233265 h 1052736"/>
              <a:gd name="connsiteX0-147" fmla="*/ 1 w 9180512"/>
              <a:gd name="connsiteY0-148" fmla="*/ 233265 h 1052736"/>
              <a:gd name="connsiteX1-149" fmla="*/ 9180512 w 9180512"/>
              <a:gd name="connsiteY1-150" fmla="*/ 0 h 1052736"/>
              <a:gd name="connsiteX2-151" fmla="*/ 9180512 w 9180512"/>
              <a:gd name="connsiteY2-152" fmla="*/ 1052736 h 1052736"/>
              <a:gd name="connsiteX3-153" fmla="*/ 0 w 9180512"/>
              <a:gd name="connsiteY3-154" fmla="*/ 1052736 h 1052736"/>
              <a:gd name="connsiteX4-155" fmla="*/ 1 w 9180512"/>
              <a:gd name="connsiteY4-156" fmla="*/ 233265 h 1052736"/>
              <a:gd name="connsiteX0-157" fmla="*/ 1 w 9180512"/>
              <a:gd name="connsiteY0-158" fmla="*/ 233265 h 1052736"/>
              <a:gd name="connsiteX1-159" fmla="*/ 9180512 w 9180512"/>
              <a:gd name="connsiteY1-160" fmla="*/ 0 h 1052736"/>
              <a:gd name="connsiteX2-161" fmla="*/ 9180512 w 9180512"/>
              <a:gd name="connsiteY2-162" fmla="*/ 1052736 h 1052736"/>
              <a:gd name="connsiteX3-163" fmla="*/ 0 w 9180512"/>
              <a:gd name="connsiteY3-164" fmla="*/ 1052736 h 1052736"/>
              <a:gd name="connsiteX4-165" fmla="*/ 1 w 9180512"/>
              <a:gd name="connsiteY4-166" fmla="*/ 233265 h 1052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80512" h="1052736">
                <a:moveTo>
                  <a:pt x="1" y="233265"/>
                </a:moveTo>
                <a:cubicBezTo>
                  <a:pt x="3181604" y="850911"/>
                  <a:pt x="5868281" y="744400"/>
                  <a:pt x="9180512" y="0"/>
                </a:cubicBezTo>
                <a:lnTo>
                  <a:pt x="9180512" y="1052736"/>
                </a:lnTo>
                <a:lnTo>
                  <a:pt x="0" y="1052736"/>
                </a:lnTo>
                <a:cubicBezTo>
                  <a:pt x="0" y="779579"/>
                  <a:pt x="1" y="506422"/>
                  <a:pt x="1" y="233265"/>
                </a:cubicBezTo>
                <a:close/>
              </a:path>
            </a:pathLst>
          </a:custGeom>
          <a:gradFill>
            <a:gsLst>
              <a:gs pos="87000">
                <a:srgbClr val="148490"/>
              </a:gs>
              <a:gs pos="0">
                <a:srgbClr val="1FB79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2"/>
          <p:cNvSpPr/>
          <p:nvPr userDrawn="1"/>
        </p:nvSpPr>
        <p:spPr>
          <a:xfrm>
            <a:off x="-17462" y="5818188"/>
            <a:ext cx="9197975" cy="1039813"/>
          </a:xfrm>
          <a:custGeom>
            <a:avLst/>
            <a:gdLst>
              <a:gd name="connsiteX0" fmla="*/ 0 w 9198768"/>
              <a:gd name="connsiteY0" fmla="*/ 0 h 908720"/>
              <a:gd name="connsiteX1" fmla="*/ 9198768 w 9198768"/>
              <a:gd name="connsiteY1" fmla="*/ 0 h 908720"/>
              <a:gd name="connsiteX2" fmla="*/ 9198768 w 9198768"/>
              <a:gd name="connsiteY2" fmla="*/ 908720 h 908720"/>
              <a:gd name="connsiteX3" fmla="*/ 0 w 9198768"/>
              <a:gd name="connsiteY3" fmla="*/ 908720 h 908720"/>
              <a:gd name="connsiteX4" fmla="*/ 0 w 9198768"/>
              <a:gd name="connsiteY4" fmla="*/ 0 h 908720"/>
              <a:gd name="connsiteX0-1" fmla="*/ 0 w 9198768"/>
              <a:gd name="connsiteY0-2" fmla="*/ 0 h 908720"/>
              <a:gd name="connsiteX1-3" fmla="*/ 9189438 w 9198768"/>
              <a:gd name="connsiteY1-4" fmla="*/ 410547 h 908720"/>
              <a:gd name="connsiteX2-5" fmla="*/ 9198768 w 9198768"/>
              <a:gd name="connsiteY2-6" fmla="*/ 908720 h 908720"/>
              <a:gd name="connsiteX3-7" fmla="*/ 0 w 9198768"/>
              <a:gd name="connsiteY3-8" fmla="*/ 908720 h 908720"/>
              <a:gd name="connsiteX4-9" fmla="*/ 0 w 9198768"/>
              <a:gd name="connsiteY4-10" fmla="*/ 0 h 908720"/>
              <a:gd name="connsiteX0-11" fmla="*/ 0 w 9198768"/>
              <a:gd name="connsiteY0-12" fmla="*/ 0 h 908720"/>
              <a:gd name="connsiteX1-13" fmla="*/ 9189438 w 9198768"/>
              <a:gd name="connsiteY1-14" fmla="*/ 410547 h 908720"/>
              <a:gd name="connsiteX2-15" fmla="*/ 9198768 w 9198768"/>
              <a:gd name="connsiteY2-16" fmla="*/ 908720 h 908720"/>
              <a:gd name="connsiteX3-17" fmla="*/ 0 w 9198768"/>
              <a:gd name="connsiteY3-18" fmla="*/ 908720 h 908720"/>
              <a:gd name="connsiteX4-19" fmla="*/ 0 w 9198768"/>
              <a:gd name="connsiteY4-20" fmla="*/ 0 h 908720"/>
              <a:gd name="connsiteX0-21" fmla="*/ 0 w 9198768"/>
              <a:gd name="connsiteY0-22" fmla="*/ 0 h 908720"/>
              <a:gd name="connsiteX1-23" fmla="*/ 9189438 w 9198768"/>
              <a:gd name="connsiteY1-24" fmla="*/ 410547 h 908720"/>
              <a:gd name="connsiteX2-25" fmla="*/ 9198768 w 9198768"/>
              <a:gd name="connsiteY2-26" fmla="*/ 908720 h 908720"/>
              <a:gd name="connsiteX3-27" fmla="*/ 0 w 9198768"/>
              <a:gd name="connsiteY3-28" fmla="*/ 908720 h 908720"/>
              <a:gd name="connsiteX4-29" fmla="*/ 0 w 9198768"/>
              <a:gd name="connsiteY4-30" fmla="*/ 0 h 908720"/>
              <a:gd name="connsiteX0-31" fmla="*/ 0 w 9198768"/>
              <a:gd name="connsiteY0-32" fmla="*/ 0 h 908720"/>
              <a:gd name="connsiteX1-33" fmla="*/ 9189438 w 9198768"/>
              <a:gd name="connsiteY1-34" fmla="*/ 410547 h 908720"/>
              <a:gd name="connsiteX2-35" fmla="*/ 9198768 w 9198768"/>
              <a:gd name="connsiteY2-36" fmla="*/ 908720 h 908720"/>
              <a:gd name="connsiteX3-37" fmla="*/ 0 w 9198768"/>
              <a:gd name="connsiteY3-38" fmla="*/ 908720 h 908720"/>
              <a:gd name="connsiteX4-39" fmla="*/ 0 w 9198768"/>
              <a:gd name="connsiteY4-40" fmla="*/ 0 h 908720"/>
              <a:gd name="connsiteX0-41" fmla="*/ 0 w 9198768"/>
              <a:gd name="connsiteY0-42" fmla="*/ 0 h 1039349"/>
              <a:gd name="connsiteX1-43" fmla="*/ 9189438 w 9198768"/>
              <a:gd name="connsiteY1-44" fmla="*/ 541176 h 1039349"/>
              <a:gd name="connsiteX2-45" fmla="*/ 9198768 w 9198768"/>
              <a:gd name="connsiteY2-46" fmla="*/ 1039349 h 1039349"/>
              <a:gd name="connsiteX3-47" fmla="*/ 0 w 9198768"/>
              <a:gd name="connsiteY3-48" fmla="*/ 1039349 h 1039349"/>
              <a:gd name="connsiteX4-49" fmla="*/ 0 w 9198768"/>
              <a:gd name="connsiteY4-50" fmla="*/ 0 h 10393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98768" h="1039349">
                <a:moveTo>
                  <a:pt x="0" y="0"/>
                </a:moveTo>
                <a:cubicBezTo>
                  <a:pt x="3184444" y="845976"/>
                  <a:pt x="6135622" y="1076131"/>
                  <a:pt x="9189438" y="541176"/>
                </a:cubicBezTo>
                <a:lnTo>
                  <a:pt x="9198768" y="1039349"/>
                </a:lnTo>
                <a:lnTo>
                  <a:pt x="0" y="1039349"/>
                </a:lnTo>
                <a:lnTo>
                  <a:pt x="0" y="0"/>
                </a:lnTo>
                <a:close/>
              </a:path>
            </a:pathLst>
          </a:custGeom>
          <a:gradFill>
            <a:gsLst>
              <a:gs pos="0">
                <a:srgbClr val="18C5CE"/>
              </a:gs>
              <a:gs pos="100000">
                <a:srgbClr val="18C5C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8" name="图片 13"/>
          <p:cNvPicPr>
            <a:picLocks noChangeAspect="1"/>
          </p:cNvPicPr>
          <p:nvPr userDrawn="1"/>
        </p:nvPicPr>
        <p:blipFill>
          <a:blip r:embed="rId3"/>
          <a:stretch>
            <a:fillRect/>
          </a:stretch>
        </p:blipFill>
        <p:spPr>
          <a:xfrm>
            <a:off x="0" y="6381750"/>
            <a:ext cx="2236788" cy="431800"/>
          </a:xfrm>
          <a:prstGeom prst="rect">
            <a:avLst/>
          </a:prstGeom>
          <a:noFill/>
          <a:ln w="9525">
            <a:noFill/>
          </a:ln>
        </p:spPr>
      </p:pic>
      <p:cxnSp>
        <p:nvCxnSpPr>
          <p:cNvPr id="7" name="直接连接符 2"/>
          <p:cNvCxnSpPr/>
          <p:nvPr userDrawn="1"/>
        </p:nvCxnSpPr>
        <p:spPr>
          <a:xfrm>
            <a:off x="-17462" y="836613"/>
            <a:ext cx="9161463" cy="0"/>
          </a:xfrm>
          <a:prstGeom prst="line">
            <a:avLst/>
          </a:prstGeom>
          <a:ln w="25400">
            <a:solidFill>
              <a:srgbClr val="18C5CE"/>
            </a:solidFill>
          </a:ln>
        </p:spPr>
        <p:style>
          <a:lnRef idx="1">
            <a:schemeClr val="accent1"/>
          </a:lnRef>
          <a:fillRef idx="0">
            <a:schemeClr val="accent1"/>
          </a:fillRef>
          <a:effectRef idx="0">
            <a:schemeClr val="accent1"/>
          </a:effectRef>
          <a:fontRef idx="minor">
            <a:schemeClr val="tx1"/>
          </a:fontRef>
        </p:style>
      </p:cxnSp>
      <p:grpSp>
        <p:nvGrpSpPr>
          <p:cNvPr id="3080" name="组合 21"/>
          <p:cNvGrpSpPr/>
          <p:nvPr userDrawn="1"/>
        </p:nvGrpSpPr>
        <p:grpSpPr>
          <a:xfrm>
            <a:off x="387350" y="549275"/>
            <a:ext cx="304800" cy="215900"/>
            <a:chOff x="395536" y="548704"/>
            <a:chExt cx="304407" cy="216000"/>
          </a:xfrm>
        </p:grpSpPr>
        <p:sp>
          <p:nvSpPr>
            <p:cNvPr id="9" name="燕尾形 20"/>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燕尾形 22"/>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3083" name="组合 24"/>
          <p:cNvGrpSpPr/>
          <p:nvPr userDrawn="1"/>
        </p:nvGrpSpPr>
        <p:grpSpPr>
          <a:xfrm flipH="1">
            <a:off x="8451850" y="549275"/>
            <a:ext cx="304800" cy="215900"/>
            <a:chOff x="395536" y="548704"/>
            <a:chExt cx="304407" cy="216000"/>
          </a:xfrm>
        </p:grpSpPr>
        <p:sp>
          <p:nvSpPr>
            <p:cNvPr id="12" name="燕尾形 25"/>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燕尾形 26"/>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矩形 10"/>
          <p:cNvSpPr/>
          <p:nvPr/>
        </p:nvSpPr>
        <p:spPr>
          <a:xfrm>
            <a:off x="-36512" y="0"/>
            <a:ext cx="9217025" cy="836613"/>
          </a:xfrm>
          <a:prstGeom prst="rect">
            <a:avLst/>
          </a:prstGeom>
          <a:gradFill>
            <a:gsLst>
              <a:gs pos="40000">
                <a:srgbClr val="108086">
                  <a:alpha val="50000"/>
                </a:srgbClr>
              </a:gs>
              <a:gs pos="0">
                <a:srgbClr val="108086">
                  <a:alpha val="80000"/>
                </a:srgbClr>
              </a:gs>
              <a:gs pos="100000">
                <a:srgbClr val="108086">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3" name="直接连接符 2"/>
          <p:cNvCxnSpPr/>
          <p:nvPr/>
        </p:nvCxnSpPr>
        <p:spPr>
          <a:xfrm>
            <a:off x="-17462" y="836613"/>
            <a:ext cx="9161463" cy="0"/>
          </a:xfrm>
          <a:prstGeom prst="line">
            <a:avLst/>
          </a:prstGeom>
          <a:ln w="25400">
            <a:solidFill>
              <a:srgbClr val="18C5CE"/>
            </a:solidFill>
          </a:ln>
        </p:spPr>
        <p:style>
          <a:lnRef idx="1">
            <a:schemeClr val="accent1"/>
          </a:lnRef>
          <a:fillRef idx="0">
            <a:schemeClr val="accent1"/>
          </a:fillRef>
          <a:effectRef idx="0">
            <a:schemeClr val="accent1"/>
          </a:effectRef>
          <a:fontRef idx="minor">
            <a:schemeClr val="tx1"/>
          </a:fontRef>
        </p:style>
      </p:cxnSp>
      <p:sp>
        <p:nvSpPr>
          <p:cNvPr id="4" name="矩形 19"/>
          <p:cNvSpPr/>
          <p:nvPr/>
        </p:nvSpPr>
        <p:spPr>
          <a:xfrm>
            <a:off x="6011863" y="1268413"/>
            <a:ext cx="720725" cy="4248150"/>
          </a:xfrm>
          <a:prstGeom prst="rect">
            <a:avLst/>
          </a:prstGeom>
          <a:gradFill flip="none" rotWithShape="1">
            <a:gsLst>
              <a:gs pos="51700">
                <a:srgbClr val="FFFFFF"/>
              </a:gs>
              <a:gs pos="0">
                <a:schemeClr val="bg1">
                  <a:alpha val="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101" name="组合 21"/>
          <p:cNvGrpSpPr/>
          <p:nvPr userDrawn="1"/>
        </p:nvGrpSpPr>
        <p:grpSpPr>
          <a:xfrm>
            <a:off x="387350" y="549275"/>
            <a:ext cx="304800" cy="215900"/>
            <a:chOff x="395536" y="548704"/>
            <a:chExt cx="304407" cy="216000"/>
          </a:xfrm>
        </p:grpSpPr>
        <p:sp>
          <p:nvSpPr>
            <p:cNvPr id="6" name="燕尾形 20"/>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燕尾形 22"/>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4104" name="组合 24"/>
          <p:cNvGrpSpPr/>
          <p:nvPr userDrawn="1"/>
        </p:nvGrpSpPr>
        <p:grpSpPr>
          <a:xfrm flipH="1">
            <a:off x="8451850" y="549275"/>
            <a:ext cx="304800" cy="215900"/>
            <a:chOff x="395536" y="548704"/>
            <a:chExt cx="304407" cy="216000"/>
          </a:xfrm>
        </p:grpSpPr>
        <p:sp>
          <p:nvSpPr>
            <p:cNvPr id="9" name="燕尾形 25"/>
            <p:cNvSpPr/>
            <p:nvPr/>
          </p:nvSpPr>
          <p:spPr>
            <a:xfrm>
              <a:off x="395536"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燕尾形 26"/>
            <p:cNvSpPr/>
            <p:nvPr/>
          </p:nvSpPr>
          <p:spPr>
            <a:xfrm>
              <a:off x="519201" y="548704"/>
              <a:ext cx="180742" cy="216000"/>
            </a:xfrm>
            <a:prstGeom prst="chevron">
              <a:avLst/>
            </a:prstGeom>
            <a:solidFill>
              <a:srgbClr val="148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11" name="矩形 12"/>
          <p:cNvSpPr/>
          <p:nvPr/>
        </p:nvSpPr>
        <p:spPr>
          <a:xfrm>
            <a:off x="250825" y="2349500"/>
            <a:ext cx="6367463" cy="4248150"/>
          </a:xfrm>
          <a:prstGeom prst="rect">
            <a:avLst/>
          </a:prstGeom>
          <a:blipFill dpi="0" rotWithShape="1">
            <a:blip r:embed="rId2">
              <a:alphaModFix amt="70000"/>
              <a:lum bright="70000" contras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108" name="图片 11"/>
          <p:cNvPicPr>
            <a:picLocks noChangeAspect="1"/>
          </p:cNvPicPr>
          <p:nvPr userDrawn="1"/>
        </p:nvPicPr>
        <p:blipFill>
          <a:blip r:embed="rId3"/>
          <a:stretch>
            <a:fillRect/>
          </a:stretch>
        </p:blipFill>
        <p:spPr>
          <a:xfrm>
            <a:off x="0" y="6381750"/>
            <a:ext cx="2236788" cy="431800"/>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1027"/>
          <p:cNvSpPr>
            <a:spLocks noGrp="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1028"/>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1029"/>
          <p:cNvSpPr>
            <a:spLocks noGrp="1"/>
          </p:cNvSpPr>
          <p:nvPr>
            <p:ph type="sldNum" sz="quarter" idx="4"/>
          </p:nvPr>
        </p:nvSpPr>
        <p:spPr>
          <a:xfrm>
            <a:off x="6553200" y="6245225"/>
            <a:ext cx="2133600" cy="476250"/>
          </a:xfrm>
          <a:prstGeom prst="rect">
            <a:avLst/>
          </a:prstGeom>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027"/>
          <p:cNvSpPr>
            <a:spLocks noGrp="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1028"/>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1029"/>
          <p:cNvSpPr>
            <a:spLocks noGrp="1"/>
          </p:cNvSpPr>
          <p:nvPr>
            <p:ph type="sldNum" sz="quarter" idx="4"/>
          </p:nvPr>
        </p:nvSpPr>
        <p:spPr>
          <a:xfrm>
            <a:off x="6553200" y="6245225"/>
            <a:ext cx="2133600" cy="476250"/>
          </a:xfrm>
          <a:prstGeom prst="rect">
            <a:avLst/>
          </a:prstGeom>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2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7170" name="图片 1"/>
          <p:cNvPicPr>
            <a:picLocks noChangeAspect="1"/>
          </p:cNvPicPr>
          <p:nvPr userDrawn="1"/>
        </p:nvPicPr>
        <p:blipFill>
          <a:blip r:embed="rId3"/>
          <a:stretch>
            <a:fillRect/>
          </a:stretch>
        </p:blipFill>
        <p:spPr>
          <a:xfrm>
            <a:off x="0" y="260350"/>
            <a:ext cx="2916238" cy="574675"/>
          </a:xfrm>
          <a:prstGeom prst="rect">
            <a:avLst/>
          </a:prstGeom>
          <a:noFill/>
          <a:ln w="9525">
            <a:noFill/>
          </a:ln>
        </p:spPr>
      </p:pic>
      <p:sp>
        <p:nvSpPr>
          <p:cNvPr id="3" name="Text Box 8"/>
          <p:cNvSpPr txBox="1">
            <a:spLocks noChangeArrowheads="1"/>
          </p:cNvSpPr>
          <p:nvPr/>
        </p:nvSpPr>
        <p:spPr bwMode="auto">
          <a:xfrm>
            <a:off x="0" y="0"/>
            <a:ext cx="3419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1200" b="0" i="0" u="none" strike="noStrike" kern="1200" cap="none" spc="0" normalizeH="0" baseline="0" noProof="0" smtClean="0">
                <a:ln>
                  <a:noFill/>
                </a:ln>
                <a:solidFill>
                  <a:srgbClr val="FFFFCC"/>
                </a:solidFill>
                <a:effectLst/>
                <a:uLnTx/>
                <a:uFillTx/>
                <a:latin typeface="Times New Roman" panose="02020603050405020304" pitchFamily="18" charset="0"/>
                <a:ea typeface="宋体" panose="02010600030101010101" pitchFamily="2" charset="-122"/>
                <a:cs typeface="+mn-cs"/>
              </a:rPr>
              <a:t>全国</a:t>
            </a:r>
            <a:r>
              <a:rPr kumimoji="0" lang="en-US" altLang="zh-CN" sz="1400" b="1" i="0" u="none" strike="noStrike" kern="1200" cap="none" spc="0" normalizeH="0" baseline="0" noProof="0" smtClean="0">
                <a:ln>
                  <a:noFill/>
                </a:ln>
                <a:solidFill>
                  <a:srgbClr val="FF3300"/>
                </a:solidFill>
                <a:effectLst/>
                <a:uLnTx/>
                <a:uFillTx/>
                <a:latin typeface="Times New Roman" panose="02020603050405020304" pitchFamily="18" charset="0"/>
                <a:ea typeface="宋体" panose="02010600030101010101" pitchFamily="2" charset="-122"/>
                <a:cs typeface="+mn-cs"/>
              </a:rPr>
              <a:t>100</a:t>
            </a:r>
            <a:r>
              <a:rPr kumimoji="0" lang="zh-CN" altLang="en-US" sz="1200" b="0" i="0" u="none" strike="noStrike" kern="1200" cap="none" spc="0" normalizeH="0" baseline="0" noProof="0" smtClean="0">
                <a:ln>
                  <a:noFill/>
                </a:ln>
                <a:solidFill>
                  <a:srgbClr val="FFFFCC"/>
                </a:solidFill>
                <a:effectLst/>
                <a:uLnTx/>
                <a:uFillTx/>
                <a:latin typeface="Times New Roman" panose="02020603050405020304" pitchFamily="18" charset="0"/>
                <a:ea typeface="宋体" panose="02010600030101010101" pitchFamily="2" charset="-122"/>
                <a:cs typeface="+mn-cs"/>
              </a:rPr>
              <a:t>所国家示范性高等职业院校之一</a:t>
            </a:r>
            <a:endParaRPr kumimoji="0" lang="zh-CN" altLang="en-US" sz="1200" b="0" i="0" u="none" strike="noStrike" kern="1200" cap="none" spc="0" normalizeH="0" baseline="0" noProof="0" smtClean="0">
              <a:ln>
                <a:noFill/>
              </a:ln>
              <a:solidFill>
                <a:srgbClr val="FFFFCC"/>
              </a:solidFill>
              <a:effectLst/>
              <a:uLnTx/>
              <a:uFillTx/>
              <a:latin typeface="Times New Roman" panose="02020603050405020304" pitchFamily="18" charset="0"/>
              <a:ea typeface="宋体" panose="02010600030101010101" pitchFamily="2" charset="-122"/>
              <a:cs typeface="+mn-cs"/>
            </a:endParaRPr>
          </a:p>
        </p:txBody>
      </p:sp>
      <p:sp>
        <p:nvSpPr>
          <p:cNvPr id="4" name="Text Box 9"/>
          <p:cNvSpPr txBox="1">
            <a:spLocks noChangeArrowheads="1"/>
          </p:cNvSpPr>
          <p:nvPr/>
        </p:nvSpPr>
        <p:spPr bwMode="auto">
          <a:xfrm>
            <a:off x="6264275" y="0"/>
            <a:ext cx="2879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kumimoji="0" lang="zh-CN" altLang="en-US" sz="1600" b="1" i="0" u="none" strike="noStrike" kern="1200" cap="none" spc="0" normalizeH="0" baseline="0" noProof="0" smtClean="0">
                <a:ln>
                  <a:noFill/>
                </a:ln>
                <a:solidFill>
                  <a:schemeClr val="bg1"/>
                </a:solidFill>
                <a:effectLst/>
                <a:uLnTx/>
                <a:uFillTx/>
                <a:latin typeface="Arial" panose="020B0604020202020204" pitchFamily="34" charset="0"/>
                <a:ea typeface="仿宋_GB2312" pitchFamily="49" charset="-122"/>
                <a:cs typeface="+mn-cs"/>
              </a:rPr>
              <a:t>零件数控车削加工</a:t>
            </a:r>
            <a:endParaRPr kumimoji="0" lang="zh-CN" altLang="en-US" sz="1600" b="1" i="0" u="none" strike="noStrike" kern="1200" cap="none" spc="0" normalizeH="0" baseline="0" noProof="0" smtClean="0">
              <a:ln>
                <a:noFill/>
              </a:ln>
              <a:solidFill>
                <a:schemeClr val="bg1"/>
              </a:solidFill>
              <a:effectLst/>
              <a:uLnTx/>
              <a:uFillTx/>
              <a:latin typeface="Arial" panose="020B0604020202020204" pitchFamily="34" charset="0"/>
              <a:ea typeface="仿宋_GB2312" pitchFamily="49" charset="-122"/>
              <a:cs typeface="+mn-cs"/>
            </a:endParaRPr>
          </a:p>
        </p:txBody>
      </p:sp>
      <p:pic>
        <p:nvPicPr>
          <p:cNvPr id="7173" name="Picture 2" descr="图片2"/>
          <p:cNvPicPr>
            <a:picLocks noChangeAspect="1"/>
          </p:cNvPicPr>
          <p:nvPr userDrawn="1"/>
        </p:nvPicPr>
        <p:blipFill>
          <a:blip r:embed="rId4"/>
          <a:stretch>
            <a:fillRect/>
          </a:stretch>
        </p:blipFill>
        <p:spPr>
          <a:xfrm>
            <a:off x="6350" y="908050"/>
            <a:ext cx="9137650" cy="5949950"/>
          </a:xfrm>
          <a:prstGeom prst="rect">
            <a:avLst/>
          </a:prstGeom>
          <a:noFill/>
          <a:ln w="9525">
            <a:noFill/>
          </a:ln>
        </p:spPr>
      </p:pic>
      <p:sp>
        <p:nvSpPr>
          <p:cNvPr id="2050" name="Rectangle 2"/>
          <p:cNvSpPr>
            <a:spLocks noGrp="1" noChangeArrowheads="1"/>
          </p:cNvSpPr>
          <p:nvPr>
            <p:ph type="ctrTitle"/>
          </p:nvPr>
        </p:nvSpPr>
        <p:spPr>
          <a:xfrm>
            <a:off x="685800" y="2187575"/>
            <a:ext cx="7772400" cy="1123950"/>
          </a:xfrm>
        </p:spPr>
        <p:txBody>
          <a:bodyPr/>
          <a:lstStyle>
            <a:lvl1pPr algn="ctr">
              <a:defRPr sz="4000" b="1"/>
            </a:lvl1pPr>
          </a:lstStyle>
          <a:p>
            <a:pPr fontAlgn="base"/>
            <a:r>
              <a:rPr lang="zh-CN" altLang="en-US" strike="noStrike" noProof="1"/>
              <a:t>单击此处编辑母版标题样式</a:t>
            </a:r>
            <a:endParaRPr lang="zh-CN" altLang="en-US" strike="noStrike" noProof="1"/>
          </a:p>
        </p:txBody>
      </p:sp>
      <p:sp>
        <p:nvSpPr>
          <p:cNvPr id="2051" name="Rectangle 3"/>
          <p:cNvSpPr>
            <a:spLocks noGrp="1" noChangeArrowheads="1"/>
          </p:cNvSpPr>
          <p:nvPr>
            <p:ph type="subTitle" idx="1"/>
          </p:nvPr>
        </p:nvSpPr>
        <p:spPr>
          <a:xfrm>
            <a:off x="1389063" y="3470275"/>
            <a:ext cx="6400800" cy="847725"/>
          </a:xfrm>
        </p:spPr>
        <p:txBody>
          <a:bodyPr/>
          <a:lstStyle>
            <a:lvl1pPr marL="0" indent="0" algn="ctr">
              <a:buFontTx/>
              <a:buNone/>
              <a:defRPr sz="3200"/>
            </a:lvl1pPr>
          </a:lstStyle>
          <a:p>
            <a:pPr fontAlgn="base"/>
            <a:r>
              <a:rPr lang="zh-CN" altLang="en-US" strike="noStrike" noProof="1"/>
              <a:t>单击此处编辑母版副标题样式</a:t>
            </a:r>
            <a:endParaRPr lang="zh-CN" altLang="en-US" strike="noStrike" noProof="1"/>
          </a:p>
        </p:txBody>
      </p:sp>
      <p:sp>
        <p:nvSpPr>
          <p:cNvPr id="6"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6"/>
          <p:cNvSpPr>
            <a:spLocks noGrp="1" noChangeArrowheads="1"/>
          </p:cNvSpPr>
          <p:nvPr>
            <p:ph type="sldNum" sz="quarter" idx="4"/>
          </p:nvPr>
        </p:nvSpPr>
        <p:spPr>
          <a:xfrm>
            <a:off x="6553200" y="6245225"/>
            <a:ext cx="2133600" cy="476250"/>
          </a:xfrm>
          <a:prstGeom prst="rect">
            <a:avLst/>
          </a:prstGeom>
        </p:spPr>
        <p:txBody>
          <a:bodyPr/>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9328" y="476672"/>
            <a:ext cx="7547048" cy="645160"/>
          </a:xfrm>
          <a:prstGeom prst="rect">
            <a:avLst/>
          </a:prstGeom>
          <a:noFill/>
        </p:spPr>
        <p:txBody>
          <a:bodyPr wrap="square">
            <a:spAutoFit/>
          </a:bodyPr>
          <a:lstStyle/>
          <a:p>
            <a:pPr>
              <a:defRPr/>
            </a:pPr>
            <a:r>
              <a:rPr lang="zh-CN" altLang="en-US" sz="3600" b="1" dirty="0">
                <a:solidFill>
                  <a:srgbClr val="FF0000"/>
                </a:solidFill>
                <a:effectLst>
                  <a:outerShdw blurRad="38100" dist="38100" dir="2700000" algn="tl">
                    <a:srgbClr val="C0C0C0"/>
                  </a:outerShdw>
                </a:effectLst>
                <a:latin typeface="楷体_GB2312" charset="-122"/>
                <a:ea typeface="楷体_GB2312" charset="-122"/>
                <a:sym typeface="+mn-ea"/>
              </a:rPr>
              <a:t>项目3  轴类零件数控车削</a:t>
            </a:r>
            <a:endParaRPr lang="zh-CN" altLang="en-US" sz="3600" b="1" dirty="0">
              <a:solidFill>
                <a:srgbClr val="FF0000"/>
              </a:solidFill>
              <a:effectLst>
                <a:outerShdw blurRad="38100" dist="38100" dir="2700000" algn="tl">
                  <a:srgbClr val="C0C0C0"/>
                </a:outerShdw>
              </a:effectLst>
              <a:latin typeface="楷体_GB2312" charset="-122"/>
              <a:ea typeface="楷体_GB2312" charset="-122"/>
              <a:sym typeface="+mn-ea"/>
            </a:endParaRPr>
          </a:p>
        </p:txBody>
      </p:sp>
      <p:sp>
        <p:nvSpPr>
          <p:cNvPr id="10242" name="TextBox 1"/>
          <p:cNvSpPr txBox="1"/>
          <p:nvPr/>
        </p:nvSpPr>
        <p:spPr>
          <a:xfrm>
            <a:off x="467360" y="2348865"/>
            <a:ext cx="3099435" cy="953135"/>
          </a:xfrm>
          <a:prstGeom prst="rect">
            <a:avLst/>
          </a:prstGeom>
          <a:noFill/>
          <a:ln w="9525">
            <a:noFill/>
          </a:ln>
        </p:spPr>
        <p:txBody>
          <a:bodyPr wrap="square" anchor="t" anchorCtr="0">
            <a:spAutoFit/>
          </a:bodyPr>
          <a:lstStyle/>
          <a:p>
            <a:r>
              <a:rPr lang="zh-CN" altLang="en-US" sz="2800" b="1" dirty="0">
                <a:solidFill>
                  <a:schemeClr val="tx1"/>
                </a:solidFill>
                <a:latin typeface="+mj-lt"/>
                <a:ea typeface="+mj-ea"/>
                <a:cs typeface="+mj-cs"/>
                <a:sym typeface="+mn-ea"/>
              </a:rPr>
              <a:t>3.2.2</a:t>
            </a:r>
            <a:r>
              <a:rPr lang="en-US" altLang="zh-CN" sz="2800" b="1" dirty="0">
                <a:solidFill>
                  <a:schemeClr val="tx1"/>
                </a:solidFill>
                <a:latin typeface="+mj-lt"/>
                <a:ea typeface="+mj-ea"/>
                <a:cs typeface="+mj-cs"/>
                <a:sym typeface="+mn-ea"/>
              </a:rPr>
              <a:t>    </a:t>
            </a:r>
            <a:r>
              <a:rPr lang="zh-CN" altLang="en-US" sz="2800" b="1" dirty="0">
                <a:solidFill>
                  <a:schemeClr val="tx1"/>
                </a:solidFill>
                <a:latin typeface="+mj-lt"/>
                <a:ea typeface="+mj-ea"/>
                <a:cs typeface="+mj-cs"/>
                <a:sym typeface="+mn-ea"/>
              </a:rPr>
              <a:t>复杂表面轴类零件数控车削</a:t>
            </a:r>
            <a:endParaRPr lang="zh-CN" altLang="en-US" sz="2800" b="1" dirty="0">
              <a:solidFill>
                <a:schemeClr val="tx1"/>
              </a:solidFill>
              <a:latin typeface="+mj-lt"/>
              <a:ea typeface="+mj-ea"/>
              <a:cs typeface="+mj-cs"/>
              <a:sym typeface="+mn-ea"/>
            </a:endParaRPr>
          </a:p>
        </p:txBody>
      </p:sp>
      <p:sp>
        <p:nvSpPr>
          <p:cNvPr id="2" name="矩形 1"/>
          <p:cNvSpPr/>
          <p:nvPr/>
        </p:nvSpPr>
        <p:spPr>
          <a:xfrm>
            <a:off x="179705" y="1268730"/>
            <a:ext cx="5604510" cy="398780"/>
          </a:xfrm>
          <a:prstGeom prst="rect">
            <a:avLst/>
          </a:prstGeom>
        </p:spPr>
        <p:txBody>
          <a:bodyPr wrap="square">
            <a:spAutoFit/>
          </a:bodyPr>
          <a:lstStyle/>
          <a:p>
            <a:pPr indent="126365" algn="ctr">
              <a:lnSpc>
                <a:spcPts val="2400"/>
              </a:lnSpc>
              <a:spcAft>
                <a:spcPts val="0"/>
              </a:spcAft>
              <a:tabLst>
                <a:tab pos="4052570" algn="l"/>
              </a:tabLst>
            </a:pPr>
            <a:r>
              <a:rPr lang="zh-CN" sz="2800" b="1" dirty="0"/>
              <a:t>模块</a:t>
            </a:r>
            <a:r>
              <a:rPr altLang="zh-CN" sz="2800" b="1" dirty="0"/>
              <a:t>3.2  综合轴类零件数控车削</a:t>
            </a:r>
            <a:endParaRPr altLang="zh-CN" sz="2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592808" y="1052736"/>
            <a:ext cx="7632848" cy="3999865"/>
          </a:xfrm>
          <a:prstGeom prst="rect">
            <a:avLst/>
          </a:prstGeom>
        </p:spPr>
        <p:txBody>
          <a:bodyPr wrap="square">
            <a:spAutoFit/>
          </a:bodyPr>
          <a:lstStyle/>
          <a:p>
            <a:r>
              <a:rPr lang="en-US" altLang="zh-CN" sz="1800" b="1" dirty="0" smtClean="0">
                <a:latin typeface="+mn-ea"/>
                <a:ea typeface="+mn-ea"/>
              </a:rPr>
              <a:t>【</a:t>
            </a:r>
            <a:r>
              <a:rPr lang="zh-CN" altLang="en-US" sz="1800" b="1" dirty="0" smtClean="0">
                <a:latin typeface="+mn-ea"/>
                <a:ea typeface="+mn-ea"/>
              </a:rPr>
              <a:t>评估与总结</a:t>
            </a:r>
            <a:r>
              <a:rPr lang="en-US" altLang="zh-CN" sz="1800" b="1" dirty="0" smtClean="0">
                <a:latin typeface="+mn-ea"/>
                <a:ea typeface="+mn-ea"/>
              </a:rPr>
              <a:t>】</a:t>
            </a:r>
            <a:endParaRPr lang="zh-CN" altLang="en-US" sz="1800" b="1" dirty="0" smtClean="0">
              <a:latin typeface="+mn-ea"/>
              <a:ea typeface="+mn-ea"/>
            </a:endParaRPr>
          </a:p>
          <a:p>
            <a:pPr indent="457200"/>
            <a:endParaRPr lang="en-US" altLang="zh-CN" sz="1800" b="1" dirty="0">
              <a:solidFill>
                <a:srgbClr val="0070C0"/>
              </a:solidFill>
              <a:latin typeface="+mn-ea"/>
              <a:ea typeface="+mn-ea"/>
            </a:endParaRPr>
          </a:p>
          <a:p>
            <a:pPr indent="266700"/>
            <a:r>
              <a:rPr lang="en-US" altLang="zh-CN" sz="1800">
                <a:solidFill>
                  <a:srgbClr val="850AFF"/>
                </a:solidFill>
                <a:sym typeface="+mn-ea"/>
              </a:rPr>
              <a:t>    </a:t>
            </a:r>
            <a:r>
              <a:rPr lang="zh-CN" altLang="zh-CN" sz="1800">
                <a:solidFill>
                  <a:srgbClr val="850AFF"/>
                </a:solidFill>
                <a:sym typeface="+mn-ea"/>
              </a:rPr>
              <a:t>从以下几方面进行总结与反思。</a:t>
            </a:r>
            <a:endParaRPr lang="en-US" altLang="zh-CN" sz="1800">
              <a:solidFill>
                <a:srgbClr val="850AFF"/>
              </a:solidFill>
              <a:latin typeface="宋体" panose="02010600030101010101" pitchFamily="2" charset="-122"/>
            </a:endParaRPr>
          </a:p>
          <a:p>
            <a:pPr indent="266700"/>
            <a:r>
              <a:rPr lang="en-US" altLang="zh-CN" sz="1800">
                <a:solidFill>
                  <a:srgbClr val="850AFF"/>
                </a:solidFill>
                <a:sym typeface="+mn-ea"/>
              </a:rPr>
              <a:t>   1.</a:t>
            </a:r>
            <a:r>
              <a:rPr lang="zh-CN" altLang="zh-CN" sz="1800">
                <a:solidFill>
                  <a:srgbClr val="850AFF"/>
                </a:solidFill>
                <a:sym typeface="+mn-ea"/>
              </a:rPr>
              <a:t>对工件尺寸精度和表面质量进行评价，找出尺寸超差或表面质量缺陷的原因，提出改进方法。</a:t>
            </a:r>
            <a:endParaRPr lang="en-US" altLang="zh-CN" sz="1800">
              <a:solidFill>
                <a:srgbClr val="850AFF"/>
              </a:solidFill>
              <a:latin typeface="宋体" panose="02010600030101010101" pitchFamily="2" charset="-122"/>
            </a:endParaRPr>
          </a:p>
          <a:p>
            <a:pPr indent="266700"/>
            <a:r>
              <a:rPr lang="en-US" altLang="zh-CN" sz="1800">
                <a:solidFill>
                  <a:srgbClr val="850AFF"/>
                </a:solidFill>
                <a:sym typeface="+mn-ea"/>
              </a:rPr>
              <a:t>   2.</a:t>
            </a:r>
            <a:r>
              <a:rPr lang="zh-CN" altLang="zh-CN" sz="1800">
                <a:solidFill>
                  <a:srgbClr val="850AFF"/>
                </a:solidFill>
                <a:sym typeface="+mn-ea"/>
              </a:rPr>
              <a:t>对工艺合理性、加工效率、刀具寿命等方面进行评价，进一步优化切削参数。</a:t>
            </a:r>
            <a:endParaRPr lang="zh-CN" altLang="zh-CN" sz="1800">
              <a:solidFill>
                <a:srgbClr val="850AFF"/>
              </a:solidFill>
              <a:latin typeface="Arial" panose="020B0604020202020204" pitchFamily="34" charset="0"/>
              <a:ea typeface="宋体" panose="02010600030101010101" pitchFamily="2" charset="-122"/>
            </a:endParaRPr>
          </a:p>
          <a:p>
            <a:pPr indent="266700"/>
            <a:r>
              <a:rPr lang="en-US" altLang="zh-CN" sz="1800">
                <a:solidFill>
                  <a:srgbClr val="850AFF"/>
                </a:solidFill>
                <a:sym typeface="+mn-ea"/>
              </a:rPr>
              <a:t>  3.</a:t>
            </a:r>
            <a:r>
              <a:rPr lang="zh-CN" altLang="zh-CN" sz="1800">
                <a:solidFill>
                  <a:srgbClr val="850AFF"/>
                </a:solidFill>
                <a:sym typeface="+mn-ea"/>
              </a:rPr>
              <a:t>对整个加工过程中出现的违反5S管理、安全文明生产等方面进行反思。</a:t>
            </a:r>
            <a:endParaRPr lang="zh-CN" altLang="zh-CN" sz="1800">
              <a:solidFill>
                <a:srgbClr val="850AFF"/>
              </a:solidFill>
              <a:latin typeface="Arial" panose="020B0604020202020204" pitchFamily="34" charset="0"/>
              <a:ea typeface="宋体" panose="02010600030101010101" pitchFamily="2" charset="-122"/>
            </a:endParaRPr>
          </a:p>
          <a:p>
            <a:pPr indent="266700"/>
            <a:endParaRPr lang="zh-CN" altLang="zh-CN" sz="1800">
              <a:solidFill>
                <a:srgbClr val="850AFF"/>
              </a:solidFill>
              <a:latin typeface="Arial" panose="020B0604020202020204" pitchFamily="34" charset="0"/>
              <a:ea typeface="宋体" panose="02010600030101010101" pitchFamily="2" charset="-122"/>
            </a:endParaRPr>
          </a:p>
          <a:p>
            <a:pPr indent="266700"/>
            <a:r>
              <a:rPr lang="zh-CN" altLang="zh-CN" sz="1800" b="1">
                <a:sym typeface="+mn-ea"/>
              </a:rPr>
              <a:t>自我评估与总结：</a:t>
            </a:r>
            <a:endParaRPr lang="zh-CN" altLang="en-US" sz="1800" b="1">
              <a:latin typeface="Arial" panose="020B0604020202020204" pitchFamily="34" charset="0"/>
              <a:ea typeface="宋体" panose="02010600030101010101" pitchFamily="2" charset="-122"/>
            </a:endParaRPr>
          </a:p>
          <a:p>
            <a:r>
              <a:rPr lang="en-US" u="sng" dirty="0" smtClean="0"/>
              <a:t>                                                                           </a:t>
            </a:r>
            <a:r>
              <a:rPr lang="en-US" dirty="0" smtClean="0"/>
              <a:t> </a:t>
            </a:r>
            <a:endParaRPr lang="zh-CN" altLang="en-US" dirty="0" smtClean="0"/>
          </a:p>
          <a:p>
            <a:r>
              <a:rPr lang="en-US" u="sng" dirty="0" smtClean="0"/>
              <a:t>                                                                           </a:t>
            </a:r>
            <a:endParaRPr lang="zh-CN" altLang="en-US" dirty="0" smtClean="0"/>
          </a:p>
          <a:p>
            <a:r>
              <a:rPr lang="en-US" u="sng" dirty="0" smtClean="0"/>
              <a:t>                                                                           </a:t>
            </a:r>
            <a:endParaRPr lang="zh-CN" altLang="en-US" dirty="0" smtClean="0"/>
          </a:p>
          <a:p>
            <a:endParaRPr lang="en-US" altLang="zh-CN" b="1" dirty="0">
              <a:solidFill>
                <a:srgbClr val="0070C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71550" y="1369695"/>
            <a:ext cx="7556500" cy="4523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r>
              <a:rPr lang="en-US" altLang="zh-CN" sz="1800" dirty="0" smtClean="0">
                <a:latin typeface="Times New Roman" panose="02020603050405020304" pitchFamily="18" charset="0"/>
                <a:cs typeface="Times New Roman" panose="02020603050405020304" pitchFamily="18" charset="0"/>
              </a:rPr>
              <a:t>一、编程指令</a:t>
            </a:r>
            <a:endParaRPr lang="en-US" altLang="zh-CN" sz="1800" dirty="0" smtClean="0">
              <a:latin typeface="Times New Roman" panose="02020603050405020304" pitchFamily="18" charset="0"/>
              <a:cs typeface="Times New Roman" panose="02020603050405020304" pitchFamily="18" charset="0"/>
            </a:endParaRPr>
          </a:p>
          <a:p>
            <a:pPr indent="266700" eaLnBrk="0" hangingPunct="0"/>
            <a:r>
              <a:rPr lang="en-US" altLang="zh-CN" sz="1800" dirty="0" smtClean="0">
                <a:latin typeface="Times New Roman" panose="02020603050405020304" pitchFamily="18" charset="0"/>
                <a:cs typeface="Times New Roman" panose="02020603050405020304" pitchFamily="18" charset="0"/>
              </a:rPr>
              <a:t>  1.封闭切削循环指令G73 </a:t>
            </a:r>
            <a:endParaRPr lang="en-US" altLang="zh-CN" sz="1800" dirty="0" smtClean="0">
              <a:latin typeface="Times New Roman" panose="02020603050405020304" pitchFamily="18" charset="0"/>
              <a:cs typeface="Times New Roman" panose="02020603050405020304" pitchFamily="18" charset="0"/>
            </a:endParaRPr>
          </a:p>
          <a:p>
            <a:pPr indent="266700" eaLnBrk="0" hangingPunct="0"/>
            <a:r>
              <a:rPr lang="en-US" altLang="zh-CN" sz="1800" dirty="0" smtClean="0">
                <a:latin typeface="Times New Roman" panose="02020603050405020304" pitchFamily="18" charset="0"/>
                <a:cs typeface="Times New Roman" panose="02020603050405020304" pitchFamily="18" charset="0"/>
              </a:rPr>
              <a:t>  利用该指令，可以按指定的NS～NF程序段给出的同一轨迹进行重复切削。系统根据精车余量、退刀量、切削次数等数据自动计算粗车偏移量、单次进刀量和轨迹，每次切削的轨迹都是精车轨迹的偏移，切削轨迹逐步靠近精车轨迹</a:t>
            </a:r>
            <a:r>
              <a:rPr lang="zh-CN" altLang="en-US" sz="1800" dirty="0" smtClean="0">
                <a:latin typeface="Times New Roman" panose="02020603050405020304" pitchFamily="18" charset="0"/>
                <a:cs typeface="Times New Roman" panose="02020603050405020304" pitchFamily="18" charset="0"/>
              </a:rPr>
              <a:t>，</a:t>
            </a:r>
            <a:r>
              <a:rPr lang="en-US" altLang="zh-CN" sz="1800" dirty="0" smtClean="0">
                <a:latin typeface="Times New Roman" panose="02020603050405020304" pitchFamily="18" charset="0"/>
                <a:cs typeface="Times New Roman" panose="02020603050405020304" pitchFamily="18" charset="0"/>
              </a:rPr>
              <a:t>最后一次切削轨迹为按精车余量偏移的精车轨迹。本指令适用于锻件或铸造等已初步成型毛坯的粗加工，可以省时，提高工效。G73为非模态指令。</a:t>
            </a:r>
            <a:endParaRPr lang="en-US" altLang="zh-CN" sz="1800" dirty="0" smtClean="0">
              <a:latin typeface="Times New Roman" panose="02020603050405020304" pitchFamily="18" charset="0"/>
              <a:cs typeface="Times New Roman" panose="02020603050405020304" pitchFamily="18" charset="0"/>
            </a:endParaRPr>
          </a:p>
          <a:p>
            <a:pPr indent="266700" eaLnBrk="0" hangingPunct="0"/>
            <a:endParaRPr lang="en-US" altLang="zh-CN" sz="1800" dirty="0" smtClean="0">
              <a:latin typeface="Times New Roman" panose="02020603050405020304" pitchFamily="18" charset="0"/>
              <a:cs typeface="Times New Roman" panose="02020603050405020304" pitchFamily="18" charset="0"/>
            </a:endParaRPr>
          </a:p>
          <a:p>
            <a:pPr indent="266700" eaLnBrk="0" hangingPunct="0"/>
            <a:r>
              <a:rPr lang="en-US" altLang="zh-CN" sz="1800" dirty="0" smtClean="0">
                <a:latin typeface="Times New Roman" panose="02020603050405020304" pitchFamily="18" charset="0"/>
                <a:cs typeface="Times New Roman" panose="02020603050405020304" pitchFamily="18" charset="0"/>
              </a:rPr>
              <a:t>编程格式：G73 U（Δi） W（Δk） R（d） ； </a:t>
            </a:r>
            <a:endParaRPr lang="en-US" altLang="zh-CN" sz="1800" dirty="0" smtClean="0">
              <a:latin typeface="Times New Roman" panose="02020603050405020304" pitchFamily="18" charset="0"/>
              <a:cs typeface="Times New Roman" panose="02020603050405020304" pitchFamily="18" charset="0"/>
            </a:endParaRPr>
          </a:p>
          <a:p>
            <a:pPr indent="266700" eaLnBrk="0" hangingPunct="0"/>
            <a:r>
              <a:rPr lang="en-US" altLang="zh-CN" sz="1800" dirty="0" smtClean="0">
                <a:latin typeface="Times New Roman" panose="02020603050405020304" pitchFamily="18" charset="0"/>
                <a:cs typeface="Times New Roman" panose="02020603050405020304" pitchFamily="18" charset="0"/>
              </a:rPr>
              <a:t>                    G73 P（NS） Q（NF） U（Δu） W（Δw） F    S    T    ；</a:t>
            </a:r>
            <a:endParaRPr lang="en-US" altLang="zh-CN" sz="1800" dirty="0" smtClean="0">
              <a:latin typeface="Times New Roman" panose="02020603050405020304" pitchFamily="18" charset="0"/>
              <a:cs typeface="Times New Roman" panose="02020603050405020304" pitchFamily="18" charset="0"/>
            </a:endParaRPr>
          </a:p>
          <a:p>
            <a:pPr indent="266700" eaLnBrk="0" hangingPunct="0"/>
            <a:r>
              <a:rPr lang="en-US" altLang="zh-CN" sz="1800" dirty="0" smtClean="0">
                <a:latin typeface="Times New Roman" panose="02020603050405020304" pitchFamily="18" charset="0"/>
                <a:cs typeface="Times New Roman" panose="02020603050405020304" pitchFamily="18" charset="0"/>
              </a:rPr>
              <a:t>                    N(NS) ．．．．．；</a:t>
            </a:r>
            <a:endParaRPr lang="en-US" altLang="zh-CN" sz="1800" dirty="0" smtClean="0">
              <a:latin typeface="Times New Roman" panose="02020603050405020304" pitchFamily="18" charset="0"/>
              <a:cs typeface="Times New Roman" panose="02020603050405020304" pitchFamily="18" charset="0"/>
            </a:endParaRPr>
          </a:p>
          <a:p>
            <a:pPr indent="266700" eaLnBrk="0" hangingPunct="0"/>
            <a:r>
              <a:rPr lang="en-US" altLang="zh-CN" sz="1800" dirty="0" smtClean="0">
                <a:latin typeface="Times New Roman" panose="02020603050405020304" pitchFamily="18" charset="0"/>
                <a:cs typeface="Times New Roman" panose="02020603050405020304" pitchFamily="18" charset="0"/>
              </a:rPr>
              <a:t>                     ．．．．F；　　　　　　</a:t>
            </a:r>
            <a:endParaRPr lang="en-US" altLang="zh-CN" sz="1800" dirty="0" smtClean="0">
              <a:latin typeface="Times New Roman" panose="02020603050405020304" pitchFamily="18" charset="0"/>
              <a:cs typeface="Times New Roman" panose="02020603050405020304" pitchFamily="18" charset="0"/>
            </a:endParaRPr>
          </a:p>
          <a:p>
            <a:pPr indent="266700" eaLnBrk="0" hangingPunct="0"/>
            <a:r>
              <a:rPr lang="en-US" altLang="zh-CN" sz="1800" dirty="0" smtClean="0">
                <a:latin typeface="Times New Roman" panose="02020603050405020304" pitchFamily="18" charset="0"/>
                <a:cs typeface="Times New Roman" panose="02020603050405020304" pitchFamily="18" charset="0"/>
              </a:rPr>
              <a:t>                     ．．．．S；                     精加工路线程序段</a:t>
            </a:r>
            <a:endParaRPr lang="en-US" altLang="zh-CN" sz="1800" dirty="0" smtClean="0">
              <a:latin typeface="Times New Roman" panose="02020603050405020304" pitchFamily="18" charset="0"/>
              <a:cs typeface="Times New Roman" panose="02020603050405020304" pitchFamily="18" charset="0"/>
            </a:endParaRPr>
          </a:p>
          <a:p>
            <a:pPr indent="266700" eaLnBrk="0" hangingPunct="0"/>
            <a:r>
              <a:rPr lang="en-US" altLang="zh-CN" sz="1800" dirty="0" smtClean="0">
                <a:latin typeface="Times New Roman" panose="02020603050405020304" pitchFamily="18" charset="0"/>
                <a:cs typeface="Times New Roman" panose="02020603050405020304" pitchFamily="18" charset="0"/>
              </a:rPr>
              <a:t>                     ．．．．T；	　	       </a:t>
            </a:r>
            <a:endParaRPr lang="en-US" altLang="zh-CN" sz="1800" dirty="0" smtClean="0">
              <a:latin typeface="Times New Roman" panose="02020603050405020304" pitchFamily="18" charset="0"/>
              <a:cs typeface="Times New Roman" panose="02020603050405020304" pitchFamily="18" charset="0"/>
            </a:endParaRPr>
          </a:p>
          <a:p>
            <a:pPr indent="266700" eaLnBrk="0" hangingPunct="0"/>
            <a:r>
              <a:rPr lang="en-US" altLang="zh-CN" sz="1800" dirty="0" smtClean="0">
                <a:latin typeface="Times New Roman" panose="02020603050405020304" pitchFamily="18" charset="0"/>
                <a:cs typeface="Times New Roman" panose="02020603050405020304" pitchFamily="18" charset="0"/>
              </a:rPr>
              <a:t>                    N(NF)．．．．．；</a:t>
            </a: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矩形 7"/>
          <p:cNvSpPr/>
          <p:nvPr/>
        </p:nvSpPr>
        <p:spPr>
          <a:xfrm>
            <a:off x="642910" y="1000108"/>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73742854" name="自选图形 2"/>
          <p:cNvSpPr/>
          <p:nvPr/>
        </p:nvSpPr>
        <p:spPr>
          <a:xfrm>
            <a:off x="4427855" y="4653280"/>
            <a:ext cx="253365" cy="1075690"/>
          </a:xfrm>
          <a:prstGeom prst="rightBrace">
            <a:avLst>
              <a:gd name="adj1" fmla="val 57777"/>
              <a:gd name="adj2" fmla="val 50000"/>
            </a:avLst>
          </a:prstGeom>
          <a:noFill/>
          <a:ln w="9360" cap="flat" cmpd="sng">
            <a:solidFill>
              <a:srgbClr val="000000"/>
            </a:solidFill>
            <a:prstDash val="solid"/>
            <a:miter/>
            <a:headEnd type="none" w="med" len="med"/>
            <a:tailEnd type="none" w="med" len="med"/>
          </a:ln>
        </p:spPr>
        <p:txBody>
          <a:bodyPr wrap="none" anchor="ctr" anchorCtr="0"/>
          <a:p>
            <a:endParaRPr lang="zh-CN" altLang="en-US"/>
          </a:p>
          <a:p>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79950" y="3404495"/>
            <a:ext cx="7416824" cy="553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200" dirty="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800" dirty="0" smtClean="0">
              <a:solidFill>
                <a:prstClr val="black"/>
              </a:solidFill>
              <a:cs typeface="宋体" panose="02010600030101010101" pitchFamily="2" charset="-122"/>
            </a:endParaRPr>
          </a:p>
        </p:txBody>
      </p:sp>
      <p:sp>
        <p:nvSpPr>
          <p:cNvPr id="6" name="矩形 5"/>
          <p:cNvSpPr/>
          <p:nvPr/>
        </p:nvSpPr>
        <p:spPr>
          <a:xfrm>
            <a:off x="539722" y="836277"/>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1043305" y="1142365"/>
            <a:ext cx="7303770" cy="5077460"/>
          </a:xfrm>
          <a:prstGeom prst="rect">
            <a:avLst/>
          </a:prstGeom>
          <a:noFill/>
          <a:ln w="9525">
            <a:noFill/>
          </a:ln>
        </p:spPr>
        <p:txBody>
          <a:bodyPr wrap="square">
            <a:spAutoFit/>
          </a:bodyPr>
          <a:p>
            <a:pPr marL="666750" indent="-666750"/>
            <a:r>
              <a:rPr lang="zh-CN" sz="1800" b="1">
                <a:ea typeface="宋体" panose="02010600030101010101" pitchFamily="2" charset="-122"/>
              </a:rPr>
              <a:t>其中：</a:t>
            </a:r>
            <a:r>
              <a:rPr lang="en-US" sz="1800">
                <a:latin typeface="Times New Roman" panose="02020603050405020304" pitchFamily="18" charset="0"/>
              </a:rPr>
              <a:t>U</a:t>
            </a:r>
            <a:r>
              <a:rPr lang="zh-CN" sz="1800">
                <a:ea typeface="宋体" panose="02010600030101010101" pitchFamily="2" charset="-122"/>
              </a:rPr>
              <a:t>（</a:t>
            </a:r>
            <a:r>
              <a:rPr lang="en-US" sz="1800">
                <a:latin typeface="Times New Roman" panose="02020603050405020304" pitchFamily="18" charset="0"/>
              </a:rPr>
              <a:t>Δi</a:t>
            </a:r>
            <a:r>
              <a:rPr lang="zh-CN" sz="1800">
                <a:ea typeface="宋体" panose="02010600030101010101" pitchFamily="2" charset="-122"/>
              </a:rPr>
              <a:t>）：</a:t>
            </a:r>
            <a:r>
              <a:rPr lang="en-US" sz="1800">
                <a:latin typeface="Times New Roman" panose="02020603050405020304" pitchFamily="18" charset="0"/>
              </a:rPr>
              <a:t>X</a:t>
            </a:r>
            <a:r>
              <a:rPr lang="zh-CN" sz="1800">
                <a:ea typeface="宋体" panose="02010600030101010101" pitchFamily="2" charset="-122"/>
              </a:rPr>
              <a:t>轴方向粗车总余量，（半径指定）单位：</a:t>
            </a:r>
            <a:r>
              <a:rPr lang="en-US" sz="1800" i="1">
                <a:latin typeface="Times New Roman" panose="02020603050405020304" pitchFamily="18" charset="0"/>
              </a:rPr>
              <a:t>mm</a:t>
            </a:r>
            <a:r>
              <a:rPr lang="zh-CN" sz="1800">
                <a:ea typeface="宋体" panose="02010600030101010101" pitchFamily="2" charset="-122"/>
              </a:rPr>
              <a:t>。</a:t>
            </a:r>
            <a:r>
              <a:rPr lang="en-US" sz="1800">
                <a:latin typeface="Times New Roman" panose="02020603050405020304" pitchFamily="18" charset="0"/>
              </a:rPr>
              <a:t>W</a:t>
            </a:r>
            <a:r>
              <a:rPr lang="zh-CN" sz="1800">
                <a:ea typeface="宋体" panose="02010600030101010101" pitchFamily="2" charset="-122"/>
              </a:rPr>
              <a:t>（</a:t>
            </a:r>
            <a:r>
              <a:rPr lang="en-US" sz="1800">
                <a:latin typeface="Times New Roman" panose="02020603050405020304" pitchFamily="18" charset="0"/>
              </a:rPr>
              <a:t>Δk</a:t>
            </a:r>
            <a:r>
              <a:rPr lang="zh-CN" sz="1800">
                <a:ea typeface="宋体" panose="02010600030101010101" pitchFamily="2" charset="-122"/>
              </a:rPr>
              <a:t>）：</a:t>
            </a:r>
            <a:r>
              <a:rPr lang="en-US" sz="1800">
                <a:latin typeface="Times New Roman" panose="02020603050405020304" pitchFamily="18" charset="0"/>
              </a:rPr>
              <a:t>Z</a:t>
            </a:r>
            <a:r>
              <a:rPr lang="zh-CN" sz="1800">
                <a:ea typeface="宋体" panose="02010600030101010101" pitchFamily="2" charset="-122"/>
              </a:rPr>
              <a:t>轴方向粗车总余量，单位：</a:t>
            </a:r>
            <a:r>
              <a:rPr lang="en-US" sz="1800" i="1">
                <a:latin typeface="Times New Roman" panose="02020603050405020304" pitchFamily="18" charset="0"/>
              </a:rPr>
              <a:t>mm</a:t>
            </a:r>
            <a:r>
              <a:rPr lang="zh-CN" sz="1800">
                <a:ea typeface="宋体" panose="02010600030101010101" pitchFamily="2" charset="-122"/>
              </a:rPr>
              <a:t>。</a:t>
            </a:r>
            <a:r>
              <a:rPr lang="en-US" sz="1800">
                <a:latin typeface="Times New Roman" panose="02020603050405020304" pitchFamily="18" charset="0"/>
              </a:rPr>
              <a:t>R</a:t>
            </a:r>
            <a:r>
              <a:rPr lang="zh-CN" sz="1800">
                <a:ea typeface="宋体" panose="02010600030101010101" pitchFamily="2" charset="-122"/>
              </a:rPr>
              <a:t>（</a:t>
            </a:r>
            <a:r>
              <a:rPr lang="en-US" sz="1800">
                <a:latin typeface="Times New Roman" panose="02020603050405020304" pitchFamily="18" charset="0"/>
              </a:rPr>
              <a:t>d</a:t>
            </a:r>
            <a:r>
              <a:rPr lang="zh-CN" sz="1800">
                <a:ea typeface="宋体" panose="02010600030101010101" pitchFamily="2" charset="-122"/>
              </a:rPr>
              <a:t>）：封闭切削循环的次数，单位：次。</a:t>
            </a:r>
            <a:r>
              <a:rPr lang="en-US" sz="1800">
                <a:latin typeface="Times New Roman" panose="02020603050405020304" pitchFamily="18" charset="0"/>
              </a:rPr>
              <a:t>P</a:t>
            </a:r>
            <a:r>
              <a:rPr lang="zh-CN" sz="1800">
                <a:ea typeface="宋体" panose="02010600030101010101" pitchFamily="2" charset="-122"/>
              </a:rPr>
              <a:t>（</a:t>
            </a:r>
            <a:r>
              <a:rPr lang="en-US" sz="1800">
                <a:latin typeface="Times New Roman" panose="02020603050405020304" pitchFamily="18" charset="0"/>
              </a:rPr>
              <a:t>NS</a:t>
            </a:r>
            <a:r>
              <a:rPr lang="zh-CN" sz="1800">
                <a:ea typeface="宋体" panose="02010600030101010101" pitchFamily="2" charset="-122"/>
              </a:rPr>
              <a:t>）：构成精加工形状的程序段群的第一个程序段的顺序号；</a:t>
            </a:r>
            <a:r>
              <a:rPr lang="en-US" sz="1800">
                <a:latin typeface="Times New Roman" panose="02020603050405020304" pitchFamily="18" charset="0"/>
              </a:rPr>
              <a:t>Q</a:t>
            </a:r>
            <a:r>
              <a:rPr lang="zh-CN" sz="1800">
                <a:ea typeface="宋体" panose="02010600030101010101" pitchFamily="2" charset="-122"/>
              </a:rPr>
              <a:t>（</a:t>
            </a:r>
            <a:r>
              <a:rPr lang="en-US" sz="1800">
                <a:latin typeface="Times New Roman" panose="02020603050405020304" pitchFamily="18" charset="0"/>
              </a:rPr>
              <a:t>NF</a:t>
            </a:r>
            <a:r>
              <a:rPr lang="zh-CN" sz="1800">
                <a:ea typeface="宋体" panose="02010600030101010101" pitchFamily="2" charset="-122"/>
              </a:rPr>
              <a:t>）：精加工形状的程序段群的最后一个程序段的顺序号；</a:t>
            </a:r>
            <a:r>
              <a:rPr lang="en-US" sz="1800">
                <a:latin typeface="Times New Roman" panose="02020603050405020304" pitchFamily="18" charset="0"/>
              </a:rPr>
              <a:t>U</a:t>
            </a:r>
            <a:r>
              <a:rPr lang="zh-CN" sz="1800">
                <a:ea typeface="宋体" panose="02010600030101010101" pitchFamily="2" charset="-122"/>
              </a:rPr>
              <a:t>（</a:t>
            </a:r>
            <a:r>
              <a:rPr lang="en-US" sz="1800">
                <a:latin typeface="Times New Roman" panose="02020603050405020304" pitchFamily="18" charset="0"/>
              </a:rPr>
              <a:t>Δu</a:t>
            </a:r>
            <a:r>
              <a:rPr lang="zh-CN" sz="1800">
                <a:ea typeface="宋体" panose="02010600030101010101" pitchFamily="2" charset="-122"/>
              </a:rPr>
              <a:t>）：留</a:t>
            </a:r>
            <a:r>
              <a:rPr lang="en-US" sz="1800">
                <a:latin typeface="Times New Roman" panose="02020603050405020304" pitchFamily="18" charset="0"/>
              </a:rPr>
              <a:t>X</a:t>
            </a:r>
            <a:r>
              <a:rPr lang="zh-CN" sz="1800">
                <a:ea typeface="宋体" panose="02010600030101010101" pitchFamily="2" charset="-122"/>
              </a:rPr>
              <a:t>轴方向的精加工余量，指直径值，单位：</a:t>
            </a:r>
            <a:r>
              <a:rPr lang="en-US" sz="1800" i="1">
                <a:latin typeface="Times New Roman" panose="02020603050405020304" pitchFamily="18" charset="0"/>
              </a:rPr>
              <a:t>mm</a:t>
            </a:r>
            <a:r>
              <a:rPr lang="zh-CN" sz="1800">
                <a:ea typeface="宋体" panose="02010600030101010101" pitchFamily="2" charset="-122"/>
              </a:rPr>
              <a:t>，缺省输入时，系统按</a:t>
            </a:r>
            <a:r>
              <a:rPr lang="en-US" sz="1800">
                <a:latin typeface="Times New Roman" panose="02020603050405020304" pitchFamily="18" charset="0"/>
              </a:rPr>
              <a:t>Δu</a:t>
            </a:r>
            <a:r>
              <a:rPr lang="zh-CN" sz="1800">
                <a:ea typeface="宋体" panose="02010600030101010101" pitchFamily="2" charset="-122"/>
              </a:rPr>
              <a:t>＝</a:t>
            </a:r>
            <a:r>
              <a:rPr lang="en-US" sz="1800">
                <a:latin typeface="Times New Roman" panose="02020603050405020304" pitchFamily="18" charset="0"/>
              </a:rPr>
              <a:t>0</a:t>
            </a:r>
            <a:r>
              <a:rPr lang="zh-CN" sz="1800">
                <a:ea typeface="宋体" panose="02010600030101010101" pitchFamily="2" charset="-122"/>
              </a:rPr>
              <a:t>处理。</a:t>
            </a:r>
            <a:r>
              <a:rPr lang="en-US" sz="1800">
                <a:latin typeface="Times New Roman" panose="02020603050405020304" pitchFamily="18" charset="0"/>
              </a:rPr>
              <a:t>W</a:t>
            </a:r>
            <a:r>
              <a:rPr lang="zh-CN" sz="1800">
                <a:ea typeface="宋体" panose="02010600030101010101" pitchFamily="2" charset="-122"/>
              </a:rPr>
              <a:t>（</a:t>
            </a:r>
            <a:r>
              <a:rPr lang="en-US" sz="1800">
                <a:latin typeface="Times New Roman" panose="02020603050405020304" pitchFamily="18" charset="0"/>
              </a:rPr>
              <a:t>Δw</a:t>
            </a:r>
            <a:r>
              <a:rPr lang="zh-CN" sz="1800">
                <a:ea typeface="宋体" panose="02010600030101010101" pitchFamily="2" charset="-122"/>
              </a:rPr>
              <a:t>）：留</a:t>
            </a:r>
            <a:r>
              <a:rPr lang="en-US" sz="1800">
                <a:latin typeface="Times New Roman" panose="02020603050405020304" pitchFamily="18" charset="0"/>
              </a:rPr>
              <a:t>Z</a:t>
            </a:r>
            <a:r>
              <a:rPr lang="zh-CN" sz="1800">
                <a:ea typeface="宋体" panose="02010600030101010101" pitchFamily="2" charset="-122"/>
              </a:rPr>
              <a:t>轴方向的精加工余量，单位：</a:t>
            </a:r>
            <a:r>
              <a:rPr lang="en-US" sz="1800" i="1">
                <a:latin typeface="Times New Roman" panose="02020603050405020304" pitchFamily="18" charset="0"/>
              </a:rPr>
              <a:t>mm</a:t>
            </a:r>
            <a:r>
              <a:rPr lang="zh-CN" sz="1800">
                <a:ea typeface="宋体" panose="02010600030101010101" pitchFamily="2" charset="-122"/>
              </a:rPr>
              <a:t>，缺省输入时，系统按</a:t>
            </a:r>
            <a:r>
              <a:rPr lang="en-US" sz="1800">
                <a:latin typeface="Times New Roman" panose="02020603050405020304" pitchFamily="18" charset="0"/>
              </a:rPr>
              <a:t>Δw</a:t>
            </a:r>
            <a:r>
              <a:rPr lang="zh-CN" sz="1800">
                <a:ea typeface="宋体" panose="02010600030101010101" pitchFamily="2" charset="-122"/>
              </a:rPr>
              <a:t>＝</a:t>
            </a:r>
            <a:r>
              <a:rPr lang="en-US" sz="1800">
                <a:latin typeface="Times New Roman" panose="02020603050405020304" pitchFamily="18" charset="0"/>
              </a:rPr>
              <a:t>0</a:t>
            </a:r>
            <a:r>
              <a:rPr lang="zh-CN" sz="1800">
                <a:ea typeface="宋体" panose="02010600030101010101" pitchFamily="2" charset="-122"/>
              </a:rPr>
              <a:t>处理；</a:t>
            </a:r>
            <a:r>
              <a:rPr lang="en-US" sz="1800">
                <a:latin typeface="Times New Roman" panose="02020603050405020304" pitchFamily="18" charset="0"/>
              </a:rPr>
              <a:t>F</a:t>
            </a:r>
            <a:r>
              <a:rPr lang="zh-CN" sz="1800">
                <a:ea typeface="宋体" panose="02010600030101010101" pitchFamily="2" charset="-122"/>
              </a:rPr>
              <a:t>：</a:t>
            </a:r>
            <a:r>
              <a:rPr lang="en-US" sz="1800">
                <a:latin typeface="Times New Roman" panose="02020603050405020304" pitchFamily="18" charset="0"/>
              </a:rPr>
              <a:t>G73</a:t>
            </a:r>
            <a:r>
              <a:rPr lang="zh-CN" sz="1800">
                <a:ea typeface="宋体" panose="02010600030101010101" pitchFamily="2" charset="-122"/>
              </a:rPr>
              <a:t>指令粗车切削进给速度。</a:t>
            </a:r>
            <a:r>
              <a:rPr lang="en-US" sz="1800">
                <a:latin typeface="Times New Roman" panose="02020603050405020304" pitchFamily="18" charset="0"/>
              </a:rPr>
              <a:t> S</a:t>
            </a:r>
            <a:r>
              <a:rPr lang="zh-CN" sz="1800">
                <a:ea typeface="宋体" panose="02010600030101010101" pitchFamily="2" charset="-122"/>
              </a:rPr>
              <a:t>：</a:t>
            </a:r>
            <a:r>
              <a:rPr lang="en-US" sz="1800">
                <a:latin typeface="Times New Roman" panose="02020603050405020304" pitchFamily="18" charset="0"/>
              </a:rPr>
              <a:t>G73</a:t>
            </a:r>
            <a:r>
              <a:rPr lang="zh-CN" sz="1800">
                <a:ea typeface="宋体" panose="02010600030101010101" pitchFamily="2" charset="-122"/>
              </a:rPr>
              <a:t>指令粗车时主轴的转速。</a:t>
            </a:r>
            <a:r>
              <a:rPr lang="en-US" sz="1800">
                <a:latin typeface="Times New Roman" panose="02020603050405020304" pitchFamily="18" charset="0"/>
              </a:rPr>
              <a:t>T</a:t>
            </a:r>
            <a:r>
              <a:rPr lang="zh-CN" sz="1800">
                <a:ea typeface="宋体" panose="02010600030101010101" pitchFamily="2" charset="-122"/>
              </a:rPr>
              <a:t>：</a:t>
            </a:r>
            <a:r>
              <a:rPr lang="en-US" sz="1800">
                <a:latin typeface="Times New Roman" panose="02020603050405020304" pitchFamily="18" charset="0"/>
              </a:rPr>
              <a:t>G73</a:t>
            </a:r>
            <a:r>
              <a:rPr lang="zh-CN" sz="1800">
                <a:ea typeface="宋体" panose="02010600030101010101" pitchFamily="2" charset="-122"/>
              </a:rPr>
              <a:t>指令粗车刀具及刀偏号。</a:t>
            </a:r>
            <a:r>
              <a:rPr lang="zh-CN" sz="1800" b="1">
                <a:ea typeface="宋体" panose="02010600030101010101" pitchFamily="2" charset="-122"/>
              </a:rPr>
              <a:t>刀具轨迹：</a:t>
            </a:r>
            <a:r>
              <a:rPr lang="en-US" sz="1800">
                <a:latin typeface="宋体" panose="02010600030101010101" pitchFamily="2" charset="-122"/>
              </a:rPr>
              <a:t> </a:t>
            </a:r>
            <a:endParaRPr lang="en-US" sz="1800">
              <a:latin typeface="宋体" panose="02010600030101010101" pitchFamily="2" charset="-122"/>
            </a:endParaRPr>
          </a:p>
          <a:p>
            <a:pPr marL="666750" indent="-666750"/>
            <a:r>
              <a:rPr lang="en-US" sz="1800">
                <a:latin typeface="宋体" panose="02010600030101010101" pitchFamily="2" charset="-122"/>
              </a:rPr>
              <a:t>          在切削工件时刀具轨迹如图3.2.19所示的封闭回路，刀具逐渐进给，使封闭切削逐渐向零件最终形状靠近，最终切削成工件的形状，其精加工路径为A→B→C。G73循环起点和循环</a:t>
            </a:r>
            <a:endParaRPr lang="en-US" sz="1800">
              <a:latin typeface="宋体" panose="02010600030101010101" pitchFamily="2" charset="-122"/>
            </a:endParaRPr>
          </a:p>
          <a:p>
            <a:pPr marL="666750" indent="-666750"/>
            <a:r>
              <a:rPr lang="en-US" sz="1800">
                <a:latin typeface="宋体" panose="02010600030101010101" pitchFamily="2" charset="-122"/>
              </a:rPr>
              <a:t>      终点相同。</a:t>
            </a:r>
            <a:endParaRPr lang="en-US" sz="180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539087" y="1052812"/>
            <a:ext cx="1579278" cy="369332"/>
          </a:xfrm>
          <a:prstGeom prst="rect">
            <a:avLst/>
          </a:prstGeom>
        </p:spPr>
        <p:txBody>
          <a:bodyPr wrap="none">
            <a:spAutoFit/>
          </a:bodyPr>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pic>
        <p:nvPicPr>
          <p:cNvPr id="1073742873" name="图片 1073742872"/>
          <p:cNvPicPr>
            <a:picLocks noChangeAspect="1"/>
          </p:cNvPicPr>
          <p:nvPr>
            <p:custDataLst>
              <p:tags r:id="rId1"/>
            </p:custDataLst>
          </p:nvPr>
        </p:nvPicPr>
        <p:blipFill>
          <a:blip r:embed="rId2"/>
          <a:srcRect l="-9" t="-15" r="-9" b="-15"/>
          <a:stretch>
            <a:fillRect/>
          </a:stretch>
        </p:blipFill>
        <p:spPr>
          <a:xfrm>
            <a:off x="2267585" y="1484630"/>
            <a:ext cx="5900420" cy="3395345"/>
          </a:xfrm>
          <a:prstGeom prst="rect">
            <a:avLst/>
          </a:prstGeom>
          <a:solidFill>
            <a:srgbClr val="FFFFFF"/>
          </a:solidFill>
          <a:ln w="9525">
            <a:noFill/>
          </a:ln>
        </p:spPr>
      </p:pic>
      <p:sp>
        <p:nvSpPr>
          <p:cNvPr id="100" name="文本框 99"/>
          <p:cNvSpPr txBox="1"/>
          <p:nvPr/>
        </p:nvSpPr>
        <p:spPr>
          <a:xfrm>
            <a:off x="-252730" y="2612390"/>
            <a:ext cx="5080000" cy="275590"/>
          </a:xfrm>
          <a:prstGeom prst="rect">
            <a:avLst/>
          </a:prstGeom>
          <a:noFill/>
          <a:ln w="9525">
            <a:noFill/>
          </a:ln>
        </p:spPr>
        <p:txBody>
          <a:bodyPr>
            <a:spAutoFit/>
          </a:bodyPr>
          <a:p>
            <a:pPr indent="457200"/>
            <a:r>
              <a:rPr lang="zh-CN" sz="1200">
                <a:ea typeface="宋体" panose="02010600030101010101" pitchFamily="2" charset="-122"/>
              </a:rPr>
              <a:t>图</a:t>
            </a:r>
            <a:r>
              <a:rPr lang="en-US" sz="1200">
                <a:latin typeface="宋体" panose="02010600030101010101" pitchFamily="2" charset="-122"/>
              </a:rPr>
              <a:t>3.2.19 G73</a:t>
            </a:r>
            <a:r>
              <a:rPr lang="zh-CN" sz="1200">
                <a:ea typeface="宋体" panose="02010600030101010101" pitchFamily="2" charset="-122"/>
              </a:rPr>
              <a:t>指令刀具轨迹</a:t>
            </a:r>
            <a:endParaRPr lang="zh-CN" altLang="en-US" sz="1200"/>
          </a:p>
        </p:txBody>
      </p:sp>
      <p:sp>
        <p:nvSpPr>
          <p:cNvPr id="2" name="文本框 1"/>
          <p:cNvSpPr txBox="1"/>
          <p:nvPr/>
        </p:nvSpPr>
        <p:spPr>
          <a:xfrm>
            <a:off x="2051685" y="4940935"/>
            <a:ext cx="5615305" cy="1198880"/>
          </a:xfrm>
          <a:prstGeom prst="rect">
            <a:avLst/>
          </a:prstGeom>
          <a:noFill/>
          <a:ln w="9525">
            <a:noFill/>
          </a:ln>
        </p:spPr>
        <p:txBody>
          <a:bodyPr wrap="square">
            <a:spAutoFit/>
          </a:bodyPr>
          <a:p>
            <a:pPr indent="267970"/>
            <a:r>
              <a:rPr lang="zh-CN" sz="1800" b="1">
                <a:ea typeface="宋体" panose="02010600030101010101" pitchFamily="2" charset="-122"/>
              </a:rPr>
              <a:t>在顺序号</a:t>
            </a:r>
            <a:r>
              <a:rPr lang="en-US" sz="1800" b="1">
                <a:latin typeface="Times New Roman" panose="02020603050405020304" pitchFamily="18" charset="0"/>
              </a:rPr>
              <a:t>NS</a:t>
            </a:r>
            <a:r>
              <a:rPr lang="zh-CN" sz="1800" b="1">
                <a:ea typeface="宋体" panose="02010600030101010101" pitchFamily="2" charset="-122"/>
              </a:rPr>
              <a:t>到</a:t>
            </a:r>
            <a:r>
              <a:rPr lang="en-US" sz="1800" b="1">
                <a:latin typeface="Times New Roman" panose="02020603050405020304" pitchFamily="18" charset="0"/>
              </a:rPr>
              <a:t>NF</a:t>
            </a:r>
            <a:r>
              <a:rPr lang="zh-CN" sz="1800" b="1">
                <a:ea typeface="宋体" panose="02010600030101010101" pitchFamily="2" charset="-122"/>
              </a:rPr>
              <a:t>的程序段中，不能有以下指令：</a:t>
            </a:r>
            <a:r>
              <a:rPr lang="en-US" sz="1800">
                <a:latin typeface="Times New Roman" panose="02020603050405020304" pitchFamily="18" charset="0"/>
              </a:rPr>
              <a:t>1</a:t>
            </a:r>
            <a:r>
              <a:rPr lang="zh-CN" sz="1800">
                <a:ea typeface="宋体" panose="02010600030101010101" pitchFamily="2" charset="-122"/>
              </a:rPr>
              <a:t>）除</a:t>
            </a:r>
            <a:r>
              <a:rPr lang="en-US" sz="1800">
                <a:latin typeface="Times New Roman" panose="02020603050405020304" pitchFamily="18" charset="0"/>
              </a:rPr>
              <a:t>G04</a:t>
            </a:r>
            <a:r>
              <a:rPr lang="zh-CN" sz="1800">
                <a:ea typeface="宋体" panose="02010600030101010101" pitchFamily="2" charset="-122"/>
              </a:rPr>
              <a:t>外的其它</a:t>
            </a:r>
            <a:r>
              <a:rPr lang="en-US" sz="1800">
                <a:latin typeface="Times New Roman" panose="02020603050405020304" pitchFamily="18" charset="0"/>
              </a:rPr>
              <a:t>00</a:t>
            </a:r>
            <a:r>
              <a:rPr lang="zh-CN" sz="1800">
                <a:ea typeface="宋体" panose="02010600030101010101" pitchFamily="2" charset="-122"/>
              </a:rPr>
              <a:t>组</a:t>
            </a:r>
            <a:r>
              <a:rPr lang="en-US" sz="1800">
                <a:latin typeface="Times New Roman" panose="02020603050405020304" pitchFamily="18" charset="0"/>
              </a:rPr>
              <a:t>G</a:t>
            </a:r>
            <a:r>
              <a:rPr lang="zh-CN" sz="1800">
                <a:ea typeface="宋体" panose="02010600030101010101" pitchFamily="2" charset="-122"/>
              </a:rPr>
              <a:t>指令；</a:t>
            </a:r>
            <a:r>
              <a:rPr lang="en-US" sz="1800">
                <a:latin typeface="Times New Roman" panose="02020603050405020304" pitchFamily="18" charset="0"/>
              </a:rPr>
              <a:t>2</a:t>
            </a:r>
            <a:r>
              <a:rPr lang="zh-CN" sz="1800">
                <a:ea typeface="宋体" panose="02010600030101010101" pitchFamily="2" charset="-122"/>
              </a:rPr>
              <a:t>）除</a:t>
            </a:r>
            <a:r>
              <a:rPr lang="en-US" sz="1800">
                <a:latin typeface="Times New Roman" panose="02020603050405020304" pitchFamily="18" charset="0"/>
              </a:rPr>
              <a:t>G00</a:t>
            </a:r>
            <a:r>
              <a:rPr lang="zh-CN" sz="1800">
                <a:ea typeface="宋体" panose="02010600030101010101" pitchFamily="2" charset="-122"/>
              </a:rPr>
              <a:t>，</a:t>
            </a:r>
            <a:r>
              <a:rPr lang="en-US" sz="1800">
                <a:latin typeface="Times New Roman" panose="02020603050405020304" pitchFamily="18" charset="0"/>
              </a:rPr>
              <a:t>G01</a:t>
            </a:r>
            <a:r>
              <a:rPr lang="zh-CN" sz="1800">
                <a:ea typeface="宋体" panose="02010600030101010101" pitchFamily="2" charset="-122"/>
              </a:rPr>
              <a:t>，</a:t>
            </a:r>
            <a:r>
              <a:rPr lang="en-US" sz="1800">
                <a:latin typeface="Times New Roman" panose="02020603050405020304" pitchFamily="18" charset="0"/>
              </a:rPr>
              <a:t>G02</a:t>
            </a:r>
            <a:r>
              <a:rPr lang="zh-CN" sz="1800">
                <a:ea typeface="宋体" panose="02010600030101010101" pitchFamily="2" charset="-122"/>
              </a:rPr>
              <a:t>，</a:t>
            </a:r>
            <a:r>
              <a:rPr lang="en-US" sz="1800">
                <a:latin typeface="Times New Roman" panose="02020603050405020304" pitchFamily="18" charset="0"/>
              </a:rPr>
              <a:t>G03</a:t>
            </a:r>
            <a:r>
              <a:rPr lang="zh-CN" sz="1800">
                <a:ea typeface="宋体" panose="02010600030101010101" pitchFamily="2" charset="-122"/>
              </a:rPr>
              <a:t>外的其它</a:t>
            </a:r>
            <a:r>
              <a:rPr lang="en-US" sz="1800">
                <a:latin typeface="Times New Roman" panose="02020603050405020304" pitchFamily="18" charset="0"/>
              </a:rPr>
              <a:t>01</a:t>
            </a:r>
            <a:r>
              <a:rPr lang="zh-CN" sz="1800">
                <a:ea typeface="宋体" panose="02010600030101010101" pitchFamily="2" charset="-122"/>
              </a:rPr>
              <a:t>组</a:t>
            </a:r>
            <a:r>
              <a:rPr lang="en-US" sz="1800">
                <a:latin typeface="Times New Roman" panose="02020603050405020304" pitchFamily="18" charset="0"/>
              </a:rPr>
              <a:t>G</a:t>
            </a:r>
            <a:r>
              <a:rPr lang="zh-CN" sz="1800">
                <a:ea typeface="宋体" panose="02010600030101010101" pitchFamily="2" charset="-122"/>
              </a:rPr>
              <a:t>指令；</a:t>
            </a:r>
            <a:r>
              <a:rPr lang="en-US" sz="1800">
                <a:latin typeface="Times New Roman" panose="02020603050405020304" pitchFamily="18" charset="0"/>
              </a:rPr>
              <a:t>3</a:t>
            </a:r>
            <a:r>
              <a:rPr lang="zh-CN" sz="1800">
                <a:ea typeface="宋体" panose="02010600030101010101" pitchFamily="2" charset="-122"/>
              </a:rPr>
              <a:t>）子程序调用指令。</a:t>
            </a:r>
            <a:endParaRPr lang="zh-CN" altLang="en-US" sz="1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971550" y="1268730"/>
            <a:ext cx="7291705" cy="368300"/>
          </a:xfrm>
          <a:prstGeom prst="rect">
            <a:avLst/>
          </a:prstGeom>
          <a:noFill/>
          <a:ln w="9525">
            <a:noFill/>
          </a:ln>
        </p:spPr>
        <p:txBody>
          <a:bodyPr wrap="square">
            <a:spAutoFit/>
          </a:bodyPr>
          <a:p>
            <a:pPr indent="127000"/>
            <a:r>
              <a:rPr lang="zh-CN" sz="1800" b="1">
                <a:ea typeface="宋体" panose="02010600030101010101" pitchFamily="2" charset="-122"/>
              </a:rPr>
              <a:t>例</a:t>
            </a:r>
            <a:r>
              <a:rPr lang="en-US" sz="1800" b="1">
                <a:latin typeface="Times New Roman" panose="02020603050405020304" pitchFamily="18" charset="0"/>
              </a:rPr>
              <a:t>3.2.5  </a:t>
            </a:r>
            <a:r>
              <a:rPr lang="zh-CN" sz="1800">
                <a:ea typeface="宋体" panose="02010600030101010101" pitchFamily="2" charset="-122"/>
              </a:rPr>
              <a:t>在数控车床上加工如图3.2.20所示。编制零件的加工粗车程序。</a:t>
            </a:r>
            <a:endParaRPr lang="zh-CN" altLang="en-US" sz="1800"/>
          </a:p>
        </p:txBody>
      </p:sp>
      <p:pic>
        <p:nvPicPr>
          <p:cNvPr id="1073742881" name="图片 1073742880"/>
          <p:cNvPicPr>
            <a:picLocks noChangeAspect="1"/>
          </p:cNvPicPr>
          <p:nvPr/>
        </p:nvPicPr>
        <p:blipFill>
          <a:blip r:embed="rId1"/>
          <a:srcRect l="-12" t="-15" r="-12" b="-15"/>
          <a:stretch>
            <a:fillRect/>
          </a:stretch>
        </p:blipFill>
        <p:spPr>
          <a:xfrm>
            <a:off x="2051685" y="1700530"/>
            <a:ext cx="4847590" cy="3826510"/>
          </a:xfrm>
          <a:prstGeom prst="rect">
            <a:avLst/>
          </a:prstGeom>
          <a:solidFill>
            <a:srgbClr val="FFFFFF"/>
          </a:solidFill>
          <a:ln w="9525">
            <a:noFill/>
          </a:ln>
        </p:spPr>
      </p:pic>
      <p:sp>
        <p:nvSpPr>
          <p:cNvPr id="2" name="文本框 1"/>
          <p:cNvSpPr txBox="1"/>
          <p:nvPr/>
        </p:nvSpPr>
        <p:spPr>
          <a:xfrm>
            <a:off x="3780155" y="5732780"/>
            <a:ext cx="1234440" cy="275590"/>
          </a:xfrm>
          <a:prstGeom prst="rect">
            <a:avLst/>
          </a:prstGeom>
          <a:noFill/>
          <a:ln w="9525">
            <a:noFill/>
          </a:ln>
        </p:spPr>
        <p:txBody>
          <a:bodyPr wrap="square">
            <a:spAutoFit/>
          </a:bodyPr>
          <a:p>
            <a:pPr indent="127000"/>
            <a:r>
              <a:rPr lang="zh-CN" sz="1200">
                <a:ea typeface="宋体" panose="02010600030101010101" pitchFamily="2" charset="-122"/>
              </a:rPr>
              <a:t>图</a:t>
            </a:r>
            <a:r>
              <a:rPr lang="en-US" sz="1200">
                <a:latin typeface="宋体" panose="02010600030101010101" pitchFamily="2" charset="-122"/>
              </a:rPr>
              <a:t>3.2.20</a:t>
            </a:r>
            <a:r>
              <a:rPr lang="en-US" sz="1200" b="1">
                <a:latin typeface="宋体" panose="02010600030101010101" pitchFamily="2" charset="-122"/>
              </a:rPr>
              <a:t> </a:t>
            </a:r>
            <a:endParaRPr lang="zh-CN" altLang="en-US" sz="12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71472" y="857232"/>
            <a:ext cx="1579278" cy="369332"/>
          </a:xfrm>
          <a:prstGeom prst="rect">
            <a:avLst/>
          </a:prstGeom>
        </p:spPr>
        <p:txBody>
          <a:bodyPr wrap="none">
            <a:spAutoFit/>
          </a:bodyPr>
          <a:lstStyle/>
          <a:p>
            <a:r>
              <a:rPr lang="en-US" altLang="zh-CN" sz="1800" b="1" dirty="0" smtClean="0">
                <a:latin typeface="+mn-ea"/>
                <a:ea typeface="+mn-ea"/>
              </a:rPr>
              <a:t>【</a:t>
            </a:r>
            <a:r>
              <a:rPr lang="zh-CN" altLang="en-US" sz="1800" b="1" dirty="0" smtClean="0">
                <a:latin typeface="+mn-ea"/>
                <a:ea typeface="+mn-ea"/>
              </a:rPr>
              <a:t>知识链接</a:t>
            </a:r>
            <a:r>
              <a:rPr lang="en-US" altLang="zh-CN" sz="1800" b="1" dirty="0" smtClean="0">
                <a:latin typeface="+mn-ea"/>
                <a:ea typeface="+mn-ea"/>
              </a:rPr>
              <a:t>】</a:t>
            </a:r>
            <a:endParaRPr lang="zh-CN" altLang="en-US" sz="1800" b="1" dirty="0" smtClean="0">
              <a:latin typeface="+mn-ea"/>
              <a:ea typeface="+mn-ea"/>
            </a:endParaRPr>
          </a:p>
        </p:txBody>
      </p:sp>
      <p:sp>
        <p:nvSpPr>
          <p:cNvPr id="100" name="文本框 99"/>
          <p:cNvSpPr txBox="1"/>
          <p:nvPr/>
        </p:nvSpPr>
        <p:spPr>
          <a:xfrm>
            <a:off x="827405" y="1340485"/>
            <a:ext cx="7959090" cy="3692525"/>
          </a:xfrm>
          <a:prstGeom prst="rect">
            <a:avLst/>
          </a:prstGeom>
          <a:noFill/>
          <a:ln w="9525">
            <a:noFill/>
          </a:ln>
        </p:spPr>
        <p:txBody>
          <a:bodyPr wrap="square">
            <a:spAutoFit/>
          </a:bodyPr>
          <a:p>
            <a:pPr indent="262255"/>
            <a:r>
              <a:rPr lang="zh-CN" sz="1800" b="1">
                <a:ea typeface="宋体" panose="02010600030101010101" pitchFamily="2" charset="-122"/>
              </a:rPr>
              <a:t>参考加工程序</a:t>
            </a:r>
            <a:r>
              <a:rPr lang="zh-CN" sz="1800">
                <a:ea typeface="宋体" panose="02010600030101010101" pitchFamily="2" charset="-122"/>
              </a:rPr>
              <a:t>：</a:t>
            </a:r>
            <a:r>
              <a:rPr lang="en-US" sz="1800">
                <a:latin typeface="Times New Roman" panose="02020603050405020304" pitchFamily="18" charset="0"/>
              </a:rPr>
              <a:t>O1031N0010 G00 X100 Z50                      </a:t>
            </a:r>
            <a:r>
              <a:rPr lang="zh-CN" sz="1800">
                <a:ea typeface="宋体" panose="02010600030101010101" pitchFamily="2" charset="-122"/>
              </a:rPr>
              <a:t>（车刀快速移动到换刀点）</a:t>
            </a:r>
            <a:r>
              <a:rPr lang="en-US" sz="1800">
                <a:latin typeface="Times New Roman" panose="02020603050405020304" pitchFamily="18" charset="0"/>
              </a:rPr>
              <a:t>N0020 M03 S500 T0101                  </a:t>
            </a:r>
            <a:r>
              <a:rPr lang="zh-CN" sz="1800">
                <a:ea typeface="宋体" panose="02010600030101010101" pitchFamily="2" charset="-122"/>
              </a:rPr>
              <a:t>（主轴以</a:t>
            </a:r>
            <a:r>
              <a:rPr lang="en-US" sz="1800">
                <a:latin typeface="Times New Roman" panose="02020603050405020304" pitchFamily="18" charset="0"/>
              </a:rPr>
              <a:t>500</a:t>
            </a:r>
            <a:r>
              <a:rPr lang="en-US" sz="1800" i="1">
                <a:latin typeface="Times New Roman" panose="02020603050405020304" pitchFamily="18" charset="0"/>
              </a:rPr>
              <a:t> r/min</a:t>
            </a:r>
            <a:r>
              <a:rPr lang="zh-CN" sz="1800">
                <a:ea typeface="宋体" panose="02010600030101010101" pitchFamily="2" charset="-122"/>
              </a:rPr>
              <a:t>正转，换</a:t>
            </a:r>
            <a:r>
              <a:rPr lang="en-US" sz="1800">
                <a:latin typeface="Times New Roman" panose="02020603050405020304" pitchFamily="18" charset="0"/>
              </a:rPr>
              <a:t>01</a:t>
            </a:r>
            <a:r>
              <a:rPr lang="zh-CN" sz="1800">
                <a:ea typeface="宋体" panose="02010600030101010101" pitchFamily="2" charset="-122"/>
              </a:rPr>
              <a:t>号车刀）</a:t>
            </a:r>
            <a:r>
              <a:rPr lang="en-US" sz="1800">
                <a:latin typeface="Times New Roman" panose="02020603050405020304" pitchFamily="18" charset="0"/>
              </a:rPr>
              <a:t>N0030 G00 X45 Z2                           </a:t>
            </a:r>
            <a:r>
              <a:rPr lang="zh-CN" sz="1800">
                <a:ea typeface="宋体" panose="02010600030101010101" pitchFamily="2" charset="-122"/>
              </a:rPr>
              <a:t>（刀具移到，并靠近工件）</a:t>
            </a:r>
            <a:r>
              <a:rPr lang="en-US" sz="1800">
                <a:latin typeface="Times New Roman" panose="02020603050405020304" pitchFamily="18" charset="0"/>
              </a:rPr>
              <a:t>N0040 G73 U7.5 W0 R5                     (X</a:t>
            </a:r>
            <a:r>
              <a:rPr lang="zh-CN" sz="1800">
                <a:ea typeface="宋体" panose="02010600030101010101" pitchFamily="2" charset="-122"/>
              </a:rPr>
              <a:t>向粗车余量半径</a:t>
            </a:r>
            <a:r>
              <a:rPr lang="en-US" sz="1800">
                <a:latin typeface="Times New Roman" panose="02020603050405020304" pitchFamily="18" charset="0"/>
              </a:rPr>
              <a:t>7.5</a:t>
            </a:r>
            <a:r>
              <a:rPr lang="zh-CN" sz="1800">
                <a:ea typeface="宋体" panose="02010600030101010101" pitchFamily="2" charset="-122"/>
              </a:rPr>
              <a:t>，</a:t>
            </a:r>
            <a:r>
              <a:rPr lang="en-US" sz="1800">
                <a:latin typeface="Times New Roman" panose="02020603050405020304" pitchFamily="18" charset="0"/>
              </a:rPr>
              <a:t>Z</a:t>
            </a:r>
            <a:r>
              <a:rPr lang="zh-CN" sz="1800">
                <a:ea typeface="宋体" panose="02010600030101010101" pitchFamily="2" charset="-122"/>
              </a:rPr>
              <a:t>余量</a:t>
            </a:r>
            <a:r>
              <a:rPr lang="en-US" sz="1800">
                <a:latin typeface="Times New Roman" panose="02020603050405020304" pitchFamily="18" charset="0"/>
              </a:rPr>
              <a:t>0</a:t>
            </a:r>
            <a:r>
              <a:rPr lang="zh-CN" sz="1800">
                <a:ea typeface="宋体" panose="02010600030101010101" pitchFamily="2" charset="-122"/>
              </a:rPr>
              <a:t>，循环</a:t>
            </a:r>
            <a:r>
              <a:rPr lang="en-US" sz="1800">
                <a:latin typeface="Times New Roman" panose="02020603050405020304" pitchFamily="18" charset="0"/>
              </a:rPr>
              <a:t>5</a:t>
            </a:r>
            <a:r>
              <a:rPr lang="zh-CN" sz="1800">
                <a:ea typeface="宋体" panose="02010600030101010101" pitchFamily="2" charset="-122"/>
              </a:rPr>
              <a:t>次</a:t>
            </a:r>
            <a:r>
              <a:rPr lang="en-US" sz="1800">
                <a:latin typeface="Times New Roman" panose="02020603050405020304" pitchFamily="18" charset="0"/>
              </a:rPr>
              <a:t>)N0050 G73 P60 Q90 U0.5 W0 F60  </a:t>
            </a:r>
            <a:r>
              <a:rPr lang="zh-CN" sz="1800">
                <a:ea typeface="宋体" panose="02010600030101010101" pitchFamily="2" charset="-122"/>
              </a:rPr>
              <a:t>（留精车余量</a:t>
            </a:r>
            <a:r>
              <a:rPr lang="en-US" sz="1800">
                <a:latin typeface="Times New Roman" panose="02020603050405020304" pitchFamily="18" charset="0"/>
              </a:rPr>
              <a:t>X</a:t>
            </a:r>
            <a:r>
              <a:rPr lang="zh-CN" sz="1800">
                <a:ea typeface="宋体" panose="02010600030101010101" pitchFamily="2" charset="-122"/>
              </a:rPr>
              <a:t>向直径</a:t>
            </a:r>
            <a:r>
              <a:rPr lang="en-US" sz="1800">
                <a:latin typeface="Times New Roman" panose="02020603050405020304" pitchFamily="18" charset="0"/>
              </a:rPr>
              <a:t>0.5</a:t>
            </a:r>
            <a:r>
              <a:rPr lang="zh-CN" sz="1800">
                <a:ea typeface="宋体" panose="02010600030101010101" pitchFamily="2" charset="-122"/>
              </a:rPr>
              <a:t>，</a:t>
            </a:r>
            <a:r>
              <a:rPr lang="en-US" sz="1800">
                <a:latin typeface="Times New Roman" panose="02020603050405020304" pitchFamily="18" charset="0"/>
              </a:rPr>
              <a:t>Z</a:t>
            </a:r>
            <a:r>
              <a:rPr lang="zh-CN" sz="1800">
                <a:ea typeface="宋体" panose="02010600030101010101" pitchFamily="2" charset="-122"/>
              </a:rPr>
              <a:t>余量</a:t>
            </a:r>
            <a:r>
              <a:rPr lang="en-US" sz="1800">
                <a:latin typeface="Times New Roman" panose="02020603050405020304" pitchFamily="18" charset="0"/>
              </a:rPr>
              <a:t>0</a:t>
            </a:r>
            <a:r>
              <a:rPr lang="zh-CN" sz="1800">
                <a:ea typeface="宋体" panose="02010600030101010101" pitchFamily="2" charset="-122"/>
              </a:rPr>
              <a:t>，）</a:t>
            </a:r>
            <a:r>
              <a:rPr lang="en-US" sz="1800">
                <a:latin typeface="Times New Roman" panose="02020603050405020304" pitchFamily="18" charset="0"/>
              </a:rPr>
              <a:t>N0060 G00 X30 Z0                           </a:t>
            </a:r>
            <a:r>
              <a:rPr lang="zh-CN" sz="1800">
                <a:ea typeface="宋体" panose="02010600030101010101" pitchFamily="2" charset="-122"/>
              </a:rPr>
              <a:t>（车平</a:t>
            </a:r>
            <a:r>
              <a:rPr lang="en-US" sz="1800">
                <a:latin typeface="Times New Roman" panose="02020603050405020304" pitchFamily="18" charset="0"/>
              </a:rPr>
              <a:t>Φ30</a:t>
            </a:r>
            <a:r>
              <a:rPr lang="zh-CN" sz="1800">
                <a:ea typeface="宋体" panose="02010600030101010101" pitchFamily="2" charset="-122"/>
              </a:rPr>
              <a:t>右端台阶面）</a:t>
            </a:r>
            <a:r>
              <a:rPr lang="en-US" sz="1800">
                <a:latin typeface="Times New Roman" panose="02020603050405020304" pitchFamily="18" charset="0"/>
              </a:rPr>
              <a:t>N0070 G03 X30 W-29.39 R21          </a:t>
            </a:r>
            <a:r>
              <a:rPr lang="zh-CN" sz="1800">
                <a:ea typeface="宋体" panose="02010600030101010101" pitchFamily="2" charset="-122"/>
              </a:rPr>
              <a:t>（车</a:t>
            </a:r>
            <a:r>
              <a:rPr lang="en-US" sz="1800">
                <a:latin typeface="Times New Roman" panose="02020603050405020304" pitchFamily="18" charset="0"/>
              </a:rPr>
              <a:t>R21</a:t>
            </a:r>
            <a:r>
              <a:rPr lang="zh-CN" sz="1800">
                <a:ea typeface="宋体" panose="02010600030101010101" pitchFamily="2" charset="-122"/>
              </a:rPr>
              <a:t>圆弧面，</a:t>
            </a:r>
            <a:r>
              <a:rPr lang="en-US" sz="1800">
                <a:latin typeface="Times New Roman" panose="02020603050405020304" pitchFamily="18" charset="0"/>
              </a:rPr>
              <a:t>A-C</a:t>
            </a:r>
            <a:r>
              <a:rPr lang="zh-CN" sz="1800">
                <a:ea typeface="宋体" panose="02010600030101010101" pitchFamily="2" charset="-122"/>
              </a:rPr>
              <a:t>段圆弧）</a:t>
            </a:r>
            <a:r>
              <a:rPr lang="en-US" sz="1800">
                <a:latin typeface="Times New Roman" panose="02020603050405020304" pitchFamily="18" charset="0"/>
              </a:rPr>
              <a:t>N0080 G01 Z-50                                </a:t>
            </a:r>
            <a:r>
              <a:rPr lang="zh-CN" sz="1800">
                <a:ea typeface="宋体" panose="02010600030101010101" pitchFamily="2" charset="-122"/>
              </a:rPr>
              <a:t>（车</a:t>
            </a:r>
            <a:r>
              <a:rPr lang="en-US" sz="1800">
                <a:latin typeface="Times New Roman" panose="02020603050405020304" pitchFamily="18" charset="0"/>
              </a:rPr>
              <a:t>Φ30</a:t>
            </a:r>
            <a:r>
              <a:rPr lang="zh-CN" sz="1800">
                <a:ea typeface="宋体" panose="02010600030101010101" pitchFamily="2" charset="-122"/>
              </a:rPr>
              <a:t>外圆）</a:t>
            </a:r>
            <a:r>
              <a:rPr lang="en-US" sz="1800">
                <a:latin typeface="Times New Roman" panose="02020603050405020304" pitchFamily="18" charset="0"/>
              </a:rPr>
              <a:t>N0090 X47                                         </a:t>
            </a:r>
            <a:r>
              <a:rPr lang="zh-CN" sz="1800">
                <a:ea typeface="宋体" panose="02010600030101010101" pitchFamily="2" charset="-122"/>
              </a:rPr>
              <a:t>（退刀至</a:t>
            </a:r>
            <a:r>
              <a:rPr lang="en-US" sz="1800">
                <a:latin typeface="Times New Roman" panose="02020603050405020304" pitchFamily="18" charset="0"/>
              </a:rPr>
              <a:t>Φ47</a:t>
            </a:r>
            <a:r>
              <a:rPr lang="zh-CN" sz="1800">
                <a:ea typeface="宋体" panose="02010600030101010101" pitchFamily="2" charset="-122"/>
              </a:rPr>
              <a:t>）</a:t>
            </a:r>
            <a:r>
              <a:rPr lang="en-US" sz="1800">
                <a:latin typeface="Times New Roman" panose="02020603050405020304" pitchFamily="18" charset="0"/>
              </a:rPr>
              <a:t>N0100 G00 X100 Z50                        </a:t>
            </a:r>
            <a:r>
              <a:rPr lang="zh-CN" sz="1800">
                <a:ea typeface="宋体" panose="02010600030101010101" pitchFamily="2" charset="-122"/>
              </a:rPr>
              <a:t>（取消刀尖半径补偿，返回程序起点）</a:t>
            </a:r>
            <a:r>
              <a:rPr lang="en-US" sz="1800">
                <a:latin typeface="Times New Roman" panose="02020603050405020304" pitchFamily="18" charset="0"/>
              </a:rPr>
              <a:t>N0110 M30                                         </a:t>
            </a:r>
            <a:r>
              <a:rPr lang="zh-CN" sz="1800">
                <a:ea typeface="宋体" panose="02010600030101010101" pitchFamily="2" charset="-122"/>
              </a:rPr>
              <a:t>（程序运行结束返回起点）</a:t>
            </a:r>
            <a:endParaRPr lang="zh-CN" altLang="en-US" sz="1800"/>
          </a:p>
        </p:txBody>
      </p:sp>
      <p:sp>
        <p:nvSpPr>
          <p:cNvPr id="3" name="文本框 2"/>
          <p:cNvSpPr txBox="1"/>
          <p:nvPr/>
        </p:nvSpPr>
        <p:spPr>
          <a:xfrm>
            <a:off x="571500" y="5300980"/>
            <a:ext cx="5080000" cy="645160"/>
          </a:xfrm>
          <a:prstGeom prst="rect">
            <a:avLst/>
          </a:prstGeom>
          <a:noFill/>
          <a:ln w="9525">
            <a:noFill/>
          </a:ln>
        </p:spPr>
        <p:txBody>
          <a:bodyPr>
            <a:spAutoFit/>
          </a:bodyPr>
          <a:p>
            <a:pPr indent="262255"/>
            <a:r>
              <a:rPr lang="en-US" sz="1800" b="1">
                <a:latin typeface="Times New Roman" panose="02020603050405020304" pitchFamily="18" charset="0"/>
              </a:rPr>
              <a:t>2.</a:t>
            </a:r>
            <a:r>
              <a:rPr lang="zh-CN" sz="1800" b="1">
                <a:ea typeface="宋体" panose="02010600030101010101" pitchFamily="2" charset="-122"/>
              </a:rPr>
              <a:t>刀尖圆弧半径补偿指令</a:t>
            </a:r>
            <a:endParaRPr lang="zh-CN" sz="1800" b="1">
              <a:ea typeface="宋体" panose="02010600030101010101" pitchFamily="2" charset="-122"/>
            </a:endParaRPr>
          </a:p>
          <a:p>
            <a:pPr indent="262255"/>
            <a:r>
              <a:rPr lang="zh-CN" sz="1800" b="1">
                <a:solidFill>
                  <a:srgbClr val="FF0000"/>
                </a:solidFill>
                <a:uFillTx/>
                <a:ea typeface="宋体" panose="02010600030101010101" pitchFamily="2" charset="-122"/>
              </a:rPr>
              <a:t>二维码3-6</a:t>
            </a:r>
            <a:endParaRPr lang="zh-CN" sz="1800" b="1">
              <a:solidFill>
                <a:srgbClr val="FF0000"/>
              </a:solidFill>
              <a:uFillTx/>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408236" y="3349387"/>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683950" y="1191500"/>
            <a:ext cx="7632848" cy="306705"/>
          </a:xfrm>
          <a:prstGeom prst="rect">
            <a:avLst/>
          </a:prstGeom>
        </p:spPr>
        <p:txBody>
          <a:bodyPr wrap="square">
            <a:spAutoFit/>
          </a:bodyPr>
          <a:lstStyle/>
          <a:p>
            <a:r>
              <a:rPr dirty="0"/>
              <a:t>在数控车床完成如图3.2.28零件的加工任务，材料45钢，生产规模为单件。</a:t>
            </a:r>
            <a:endParaRPr lang="en-US" altLang="zh-CN" b="1" dirty="0">
              <a:solidFill>
                <a:srgbClr val="0070C0"/>
              </a:solidFill>
            </a:endParaRPr>
          </a:p>
        </p:txBody>
      </p:sp>
      <p:sp>
        <p:nvSpPr>
          <p:cNvPr id="6" name="矩形 5"/>
          <p:cNvSpPr/>
          <p:nvPr/>
        </p:nvSpPr>
        <p:spPr>
          <a:xfrm>
            <a:off x="611795" y="836278"/>
            <a:ext cx="2044149" cy="369332"/>
          </a:xfrm>
          <a:prstGeom prst="rect">
            <a:avLst/>
          </a:prstGeom>
        </p:spPr>
        <p:txBody>
          <a:bodyPr wrap="none">
            <a:spAutoFit/>
          </a:bodyPr>
          <a:lstStyle/>
          <a:p>
            <a:r>
              <a:rPr lang="en-US" altLang="zh-CN" sz="1800" b="1" dirty="0" smtClean="0">
                <a:latin typeface="+mn-ea"/>
                <a:ea typeface="+mn-ea"/>
              </a:rPr>
              <a:t>【</a:t>
            </a:r>
            <a:r>
              <a:rPr lang="zh-CN" altLang="en-US" sz="1800" b="1" dirty="0">
                <a:latin typeface="+mn-ea"/>
                <a:ea typeface="+mn-ea"/>
              </a:rPr>
              <a:t>拓展任务工单</a:t>
            </a:r>
            <a:r>
              <a:rPr lang="en-US" altLang="zh-CN" sz="1800" b="1" dirty="0" smtClean="0">
                <a:latin typeface="+mn-ea"/>
                <a:ea typeface="+mn-ea"/>
              </a:rPr>
              <a:t>】</a:t>
            </a:r>
            <a:endParaRPr lang="zh-CN" altLang="en-US" sz="1800" b="1" dirty="0" smtClean="0">
              <a:latin typeface="+mn-ea"/>
              <a:ea typeface="+mn-ea"/>
            </a:endParaRPr>
          </a:p>
        </p:txBody>
      </p:sp>
      <p:sp>
        <p:nvSpPr>
          <p:cNvPr id="4" name="矩形 3"/>
          <p:cNvSpPr/>
          <p:nvPr/>
        </p:nvSpPr>
        <p:spPr>
          <a:xfrm>
            <a:off x="7884823" y="3349476"/>
            <a:ext cx="758190" cy="275590"/>
          </a:xfrm>
          <a:prstGeom prst="rect">
            <a:avLst/>
          </a:prstGeom>
        </p:spPr>
        <p:txBody>
          <a:bodyPr wrap="none">
            <a:spAutoFit/>
          </a:bodyPr>
          <a:lstStyle/>
          <a:p>
            <a:pPr algn="l"/>
            <a:r>
              <a:rPr sz="1200" dirty="0">
                <a:latin typeface="+mn-ea"/>
                <a:ea typeface="+mn-ea"/>
              </a:rPr>
              <a:t>图3.2.28</a:t>
            </a:r>
            <a:endParaRPr sz="1200" dirty="0">
              <a:latin typeface="+mn-ea"/>
              <a:ea typeface="+mn-ea"/>
            </a:endParaRPr>
          </a:p>
        </p:txBody>
      </p:sp>
      <p:pic>
        <p:nvPicPr>
          <p:cNvPr id="5" name="图片 18"/>
          <p:cNvPicPr>
            <a:picLocks noChangeAspect="1"/>
          </p:cNvPicPr>
          <p:nvPr/>
        </p:nvPicPr>
        <p:blipFill>
          <a:blip r:embed="rId1"/>
          <a:srcRect l="-8" t="-14" r="-8" b="-14"/>
          <a:stretch>
            <a:fillRect/>
          </a:stretch>
        </p:blipFill>
        <p:spPr>
          <a:xfrm>
            <a:off x="1040765" y="1497965"/>
            <a:ext cx="6919595" cy="4371975"/>
          </a:xfrm>
          <a:prstGeom prst="rect">
            <a:avLst/>
          </a:prstGeom>
          <a:solidFill>
            <a:srgbClr val="FFFFFF"/>
          </a:solidFill>
          <a:ln w="9525">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388" y="2052638"/>
            <a:ext cx="4752975" cy="1016000"/>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sz="6000" b="1" kern="1200" cap="none" spc="0" normalizeH="0" baseline="0" noProof="0" dirty="0">
                <a:solidFill>
                  <a:srgbClr val="C00000"/>
                </a:solidFill>
                <a:effectLst>
                  <a:outerShdw blurRad="38100" dist="38100" dir="2700000" algn="tl">
                    <a:srgbClr val="000000">
                      <a:alpha val="43137"/>
                    </a:srgbClr>
                  </a:outerShdw>
                </a:effectLst>
                <a:latin typeface="楷体_GB2312" charset="-122"/>
                <a:ea typeface="楷体_GB2312" charset="-122"/>
                <a:cs typeface="+mn-cs"/>
              </a:rPr>
              <a:t>Thanks</a:t>
            </a:r>
            <a:endParaRPr kumimoji="0" lang="zh-CN" altLang="en-US" sz="6000" b="1" kern="1200" cap="none" spc="0" normalizeH="0" baseline="0" noProof="0" dirty="0">
              <a:solidFill>
                <a:srgbClr val="C00000"/>
              </a:solidFill>
              <a:effectLst>
                <a:outerShdw blurRad="38100" dist="38100" dir="2700000" algn="tl">
                  <a:srgbClr val="000000">
                    <a:alpha val="43137"/>
                  </a:srgbClr>
                </a:outerShdw>
              </a:effectLst>
              <a:latin typeface="楷体_GB2312" charset="-122"/>
              <a:ea typeface="楷体_GB2312" charset="-122"/>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hlinkClick r:id="" action="ppaction://ole?verb=0"/>
          </p:cNvPr>
          <p:cNvGraphicFramePr/>
          <p:nvPr/>
        </p:nvGraphicFramePr>
        <p:xfrm>
          <a:off x="4114800" y="3321050"/>
          <a:ext cx="914400" cy="215900"/>
        </p:xfrm>
        <a:graphic>
          <a:graphicData uri="http://schemas.openxmlformats.org/presentationml/2006/ole">
            <mc:AlternateContent xmlns:mc="http://schemas.openxmlformats.org/markup-compatibility/2006">
              <mc:Choice xmlns:v="urn:schemas-microsoft-com:vml" Requires="v">
                <p:oleObj spid="_x0000_s1050" name="" r:id="rId1" imgW="391160" imgH="739140" progId="Equation.KSEE3">
                  <p:embed/>
                </p:oleObj>
              </mc:Choice>
              <mc:Fallback>
                <p:oleObj name="" r:id="rId1" imgW="391160" imgH="739140" progId="Equation.KSEE3">
                  <p:embed/>
                  <p:pic>
                    <p:nvPicPr>
                      <p:cNvPr id="0" name="图片 1024" descr="image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3321050"/>
                        <a:ext cx="9144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矩形 3"/>
          <p:cNvSpPr/>
          <p:nvPr/>
        </p:nvSpPr>
        <p:spPr>
          <a:xfrm>
            <a:off x="467360" y="1124585"/>
            <a:ext cx="3549650" cy="4688840"/>
          </a:xfrm>
          <a:prstGeom prst="rect">
            <a:avLst/>
          </a:prstGeom>
        </p:spPr>
        <p:txBody>
          <a:bodyPr wrap="square">
            <a:spAutoFit/>
          </a:bodyPr>
          <a:lstStyle/>
          <a:p>
            <a:r>
              <a:rPr lang="en-US" altLang="zh-CN" sz="1800" b="1" dirty="0" smtClean="0">
                <a:latin typeface="+mn-ea"/>
                <a:ea typeface="+mn-ea"/>
              </a:rPr>
              <a:t>【</a:t>
            </a:r>
            <a:r>
              <a:rPr lang="zh-CN" altLang="en-US" sz="1800" b="1" dirty="0" smtClean="0">
                <a:latin typeface="+mn-ea"/>
                <a:ea typeface="+mn-ea"/>
              </a:rPr>
              <a:t>任务描述与分析</a:t>
            </a:r>
            <a:r>
              <a:rPr lang="en-US" altLang="zh-CN" sz="1800" b="1" dirty="0" smtClean="0">
                <a:latin typeface="+mn-ea"/>
                <a:ea typeface="+mn-ea"/>
              </a:rPr>
              <a:t>】</a:t>
            </a:r>
            <a:endParaRPr lang="zh-CN" altLang="en-US" sz="1800" b="1" dirty="0" smtClean="0">
              <a:latin typeface="+mn-ea"/>
              <a:ea typeface="+mn-ea"/>
            </a:endParaRPr>
          </a:p>
          <a:p>
            <a:pPr>
              <a:spcBef>
                <a:spcPct val="20000"/>
              </a:spcBef>
              <a:buClr>
                <a:schemeClr val="tx2"/>
              </a:buClr>
              <a:buSzPct val="70000"/>
              <a:buFont typeface="Wingdings" panose="05000000000000000000" pitchFamily="2" charset="2"/>
            </a:pPr>
            <a:r>
              <a:rPr lang="en-US" altLang="zh-CN" sz="1800" b="1" dirty="0">
                <a:solidFill>
                  <a:srgbClr val="AD5CFF"/>
                </a:solidFill>
                <a:sym typeface="+mn-ea"/>
              </a:rPr>
              <a:t>     </a:t>
            </a:r>
            <a:r>
              <a:rPr lang="en-US" altLang="zh-CN" sz="1800" dirty="0">
                <a:solidFill>
                  <a:srgbClr val="AD5CFF"/>
                </a:solidFill>
                <a:sym typeface="+mn-ea"/>
              </a:rPr>
              <a:t>  </a:t>
            </a:r>
            <a:r>
              <a:rPr lang="zh-CN" altLang="en-US" sz="1800" dirty="0">
                <a:solidFill>
                  <a:srgbClr val="AD5CFF"/>
                </a:solidFill>
                <a:sym typeface="+mn-ea"/>
              </a:rPr>
              <a:t>图3.2.18所示手柄零件，材料45钢，毛坯规格Φ40X73，生产规模为单件。零件的右端各圆弧的外径尺寸呈非单调递增或递减的形态，刀具选择、程序编制较一般台阶轴区别较大。本任务以手柄零件为加工案例介绍复杂表面轴类零件的数控车削加工。</a:t>
            </a:r>
            <a:endParaRPr lang="zh-CN" altLang="en-US" sz="1800" b="1" dirty="0">
              <a:solidFill>
                <a:srgbClr val="AD5CFF"/>
              </a:solidFill>
              <a:sym typeface="+mn-ea"/>
            </a:endParaRPr>
          </a:p>
          <a:p>
            <a:pPr>
              <a:spcBef>
                <a:spcPct val="20000"/>
              </a:spcBef>
              <a:buClr>
                <a:schemeClr val="tx2"/>
              </a:buClr>
              <a:buSzPct val="70000"/>
              <a:buFont typeface="Wingdings" panose="05000000000000000000" pitchFamily="2" charset="2"/>
            </a:pPr>
            <a:endParaRPr lang="zh-CN" altLang="en-US" sz="1800" b="1" dirty="0">
              <a:solidFill>
                <a:srgbClr val="AD5CFF"/>
              </a:solidFill>
              <a:latin typeface="Arial" panose="020B0604020202020204" pitchFamily="34" charset="0"/>
            </a:endParaRPr>
          </a:p>
          <a:p>
            <a:pPr>
              <a:spcBef>
                <a:spcPct val="20000"/>
              </a:spcBef>
              <a:buClr>
                <a:schemeClr val="tx2"/>
              </a:buClr>
              <a:buSzPct val="70000"/>
              <a:buFont typeface="Wingdings" panose="05000000000000000000" pitchFamily="2" charset="2"/>
            </a:pPr>
            <a:r>
              <a:rPr lang="en-US" altLang="zh-CN" sz="1800" b="1" dirty="0">
                <a:sym typeface="+mn-ea"/>
              </a:rPr>
              <a:t>       </a:t>
            </a:r>
            <a:r>
              <a:rPr lang="zh-CN" altLang="en-US" sz="1800" dirty="0">
                <a:sym typeface="+mn-ea"/>
              </a:rPr>
              <a:t>分析图样：零件的轮廓有外圆、台阶和多段圆弧连接。Φ30外圆尺寸精度要求较高，粗糙度全部为Ra3.2，圆弧面圆弧曲率半径需控制，长度方向尺寸多为自由公差</a:t>
            </a:r>
            <a:endParaRPr lang="zh-CN" altLang="zh-CN" kern="100" dirty="0">
              <a:solidFill>
                <a:srgbClr val="0070C0"/>
              </a:solidFill>
              <a:effectLst/>
              <a:latin typeface="Times New Roman" panose="02020603050405020304"/>
              <a:ea typeface="宋体" panose="02010600030101010101" pitchFamily="2" charset="-122"/>
            </a:endParaRPr>
          </a:p>
        </p:txBody>
      </p:sp>
      <p:pic>
        <p:nvPicPr>
          <p:cNvPr id="7170" name="图片 14"/>
          <p:cNvPicPr>
            <a:picLocks noChangeAspect="1"/>
          </p:cNvPicPr>
          <p:nvPr/>
        </p:nvPicPr>
        <p:blipFill>
          <a:blip r:embed="rId3"/>
          <a:srcRect l="-11" t="-14" r="-11" b="-14"/>
          <a:stretch>
            <a:fillRect/>
          </a:stretch>
        </p:blipFill>
        <p:spPr>
          <a:xfrm>
            <a:off x="4017010" y="1556068"/>
            <a:ext cx="4799013" cy="3736975"/>
          </a:xfrm>
          <a:prstGeom prst="rect">
            <a:avLst/>
          </a:prstGeom>
          <a:solidFill>
            <a:srgbClr val="FFFFFF"/>
          </a:solidFill>
          <a:ln w="9525">
            <a:noFill/>
          </a:ln>
        </p:spPr>
      </p:pic>
      <p:sp>
        <p:nvSpPr>
          <p:cNvPr id="7171" name="文本框 99"/>
          <p:cNvSpPr txBox="1"/>
          <p:nvPr/>
        </p:nvSpPr>
        <p:spPr>
          <a:xfrm>
            <a:off x="5292090" y="5429885"/>
            <a:ext cx="2224405" cy="383540"/>
          </a:xfrm>
          <a:prstGeom prst="rect">
            <a:avLst/>
          </a:prstGeom>
          <a:noFill/>
          <a:ln w="9525">
            <a:noFill/>
          </a:ln>
        </p:spPr>
        <p:txBody>
          <a:bodyPr wrap="square" anchor="t" anchorCtr="0">
            <a:spAutoFit/>
          </a:bodyPr>
          <a:p>
            <a:pPr indent="2159000"/>
            <a:r>
              <a:rPr lang="zh-CN" altLang="zh-CN" sz="900">
                <a:latin typeface="Arial" panose="020B0604020202020204" pitchFamily="34" charset="0"/>
                <a:ea typeface="宋体" panose="02010600030101010101" pitchFamily="2" charset="-122"/>
              </a:rPr>
              <a:t> </a:t>
            </a:r>
            <a:r>
              <a:rPr lang="zh-CN" altLang="zh-CN" sz="1000">
                <a:latin typeface="Arial" panose="020B0604020202020204" pitchFamily="34" charset="0"/>
                <a:ea typeface="宋体" panose="02010600030101010101" pitchFamily="2" charset="-122"/>
              </a:rPr>
              <a:t>图 3.2.18 手柄</a:t>
            </a:r>
            <a:endParaRPr lang="zh-CN" altLang="en-US" sz="10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714348" y="1000108"/>
            <a:ext cx="8034116" cy="5220970"/>
          </a:xfrm>
          <a:prstGeom prst="rect">
            <a:avLst/>
          </a:prstGeom>
        </p:spPr>
        <p:txBody>
          <a:bodyPr wrap="square">
            <a:spAutoFit/>
          </a:bodyPr>
          <a:lstStyle/>
          <a:p>
            <a:r>
              <a:rPr lang="en-US" altLang="zh-CN" sz="1800" b="1" dirty="0" smtClean="0">
                <a:latin typeface="+mn-ea"/>
                <a:ea typeface="+mn-ea"/>
              </a:rPr>
              <a:t>【</a:t>
            </a:r>
            <a:r>
              <a:rPr lang="zh-CN" altLang="en-US" sz="1800" b="1" dirty="0" smtClean="0">
                <a:latin typeface="+mn-ea"/>
                <a:ea typeface="+mn-ea"/>
              </a:rPr>
              <a:t>计划</a:t>
            </a:r>
            <a:r>
              <a:rPr lang="en-US" altLang="zh-CN" sz="1800" b="1" dirty="0" smtClean="0">
                <a:latin typeface="+mn-ea"/>
                <a:ea typeface="+mn-ea"/>
              </a:rPr>
              <a:t>】</a:t>
            </a:r>
            <a:endParaRPr lang="zh-CN" altLang="en-US" sz="1800" b="1" dirty="0" smtClean="0">
              <a:latin typeface="+mn-ea"/>
              <a:ea typeface="+mn-ea"/>
            </a:endParaRPr>
          </a:p>
          <a:p>
            <a:pPr marL="342900" indent="-342900">
              <a:lnSpc>
                <a:spcPct val="115000"/>
              </a:lnSpc>
              <a:spcBef>
                <a:spcPct val="20000"/>
              </a:spcBef>
              <a:buClr>
                <a:schemeClr val="tx2"/>
              </a:buClr>
              <a:buSzPct val="70000"/>
            </a:pPr>
            <a:r>
              <a:rPr lang="en-US" altLang="zh-CN" sz="1800" dirty="0">
                <a:sym typeface="+mn-ea"/>
              </a:rPr>
              <a:t>       </a:t>
            </a:r>
            <a:r>
              <a:rPr lang="zh-CN" altLang="en-US" sz="1800" dirty="0">
                <a:sym typeface="+mn-ea"/>
              </a:rPr>
              <a:t>1. 设备选用:根据加工零件尺寸及实训设备条件，可选则SKC6140及以下</a:t>
            </a:r>
            <a:endParaRPr lang="zh-CN" altLang="en-US" sz="1800" dirty="0">
              <a:sym typeface="+mn-ea"/>
            </a:endParaRPr>
          </a:p>
          <a:p>
            <a:pPr marL="342900" indent="-342900">
              <a:lnSpc>
                <a:spcPct val="115000"/>
              </a:lnSpc>
              <a:spcBef>
                <a:spcPct val="20000"/>
              </a:spcBef>
              <a:buClr>
                <a:schemeClr val="tx2"/>
              </a:buClr>
              <a:buSzPct val="70000"/>
            </a:pPr>
            <a:r>
              <a:rPr lang="zh-CN" altLang="en-US" sz="1800" dirty="0">
                <a:sym typeface="+mn-ea"/>
              </a:rPr>
              <a:t>型号的数控车床。</a:t>
            </a:r>
            <a:endParaRPr lang="zh-CN" altLang="en-US" sz="1800" dirty="0">
              <a:latin typeface="Arial" panose="020B0604020202020204" pitchFamily="34" charset="0"/>
            </a:endParaRPr>
          </a:p>
          <a:p>
            <a:pPr marL="342900" indent="-342900">
              <a:lnSpc>
                <a:spcPct val="115000"/>
              </a:lnSpc>
              <a:spcBef>
                <a:spcPct val="20000"/>
              </a:spcBef>
              <a:buClr>
                <a:schemeClr val="tx2"/>
              </a:buClr>
              <a:buSzPct val="70000"/>
            </a:pPr>
            <a:r>
              <a:rPr lang="en-US" altLang="zh-CN" sz="1800" dirty="0">
                <a:sym typeface="+mn-ea"/>
              </a:rPr>
              <a:t>       </a:t>
            </a:r>
            <a:r>
              <a:rPr lang="zh-CN" altLang="en-US" sz="1800" dirty="0">
                <a:sym typeface="+mn-ea"/>
              </a:rPr>
              <a:t>2. 确定安装方式:采取三爪卡盘安装，在一次装夹中完成左端Φ31、Φ36外</a:t>
            </a:r>
            <a:endParaRPr lang="zh-CN" altLang="en-US" sz="1800" dirty="0">
              <a:sym typeface="+mn-ea"/>
            </a:endParaRPr>
          </a:p>
          <a:p>
            <a:pPr marL="342900" indent="-342900">
              <a:lnSpc>
                <a:spcPct val="115000"/>
              </a:lnSpc>
              <a:spcBef>
                <a:spcPct val="20000"/>
              </a:spcBef>
              <a:buClr>
                <a:schemeClr val="tx2"/>
              </a:buClr>
              <a:buSzPct val="70000"/>
            </a:pPr>
            <a:r>
              <a:rPr lang="zh-CN" altLang="en-US" sz="1800" dirty="0">
                <a:sym typeface="+mn-ea"/>
              </a:rPr>
              <a:t>圆台阶加工。第二次安装，完成右端Φ30外圆及各圆弧面加工。</a:t>
            </a:r>
            <a:endParaRPr lang="zh-CN" altLang="en-US" sz="1800" dirty="0">
              <a:latin typeface="Arial" panose="020B0604020202020204" pitchFamily="34" charset="0"/>
            </a:endParaRPr>
          </a:p>
          <a:p>
            <a:pPr marL="342900" indent="-342900">
              <a:lnSpc>
                <a:spcPct val="115000"/>
              </a:lnSpc>
              <a:spcBef>
                <a:spcPct val="20000"/>
              </a:spcBef>
              <a:buClr>
                <a:schemeClr val="tx2"/>
              </a:buClr>
              <a:buSzPct val="70000"/>
            </a:pPr>
            <a:r>
              <a:rPr lang="en-US" altLang="zh-CN" sz="1800" dirty="0">
                <a:sym typeface="+mn-ea"/>
              </a:rPr>
              <a:t>       </a:t>
            </a:r>
            <a:r>
              <a:rPr lang="zh-CN" altLang="en-US" sz="1800" dirty="0">
                <a:sym typeface="+mn-ea"/>
              </a:rPr>
              <a:t>3. 确定工件加工步骤</a:t>
            </a:r>
            <a:endParaRPr lang="zh-CN" altLang="en-US" sz="1800" dirty="0">
              <a:latin typeface="Arial" panose="020B0604020202020204" pitchFamily="34" charset="0"/>
            </a:endParaRPr>
          </a:p>
          <a:p>
            <a:pPr marL="342900" indent="-342900">
              <a:lnSpc>
                <a:spcPct val="115000"/>
              </a:lnSpc>
              <a:spcBef>
                <a:spcPct val="20000"/>
              </a:spcBef>
              <a:buClr>
                <a:schemeClr val="tx2"/>
              </a:buClr>
              <a:buSzPct val="70000"/>
            </a:pPr>
            <a:r>
              <a:rPr lang="en-US" altLang="zh-CN" sz="1800" dirty="0">
                <a:sym typeface="+mn-ea"/>
              </a:rPr>
              <a:t>       </a:t>
            </a:r>
            <a:r>
              <a:rPr lang="en-US" altLang="zh-CN" sz="1800" dirty="0">
                <a:solidFill>
                  <a:srgbClr val="006600"/>
                </a:solidFill>
                <a:uFillTx/>
                <a:sym typeface="+mn-ea"/>
              </a:rPr>
              <a:t> </a:t>
            </a:r>
            <a:r>
              <a:rPr lang="zh-CN" altLang="en-US" sz="1800" dirty="0">
                <a:solidFill>
                  <a:srgbClr val="7030A0"/>
                </a:solidFill>
                <a:uFillTx/>
                <a:sym typeface="+mn-ea"/>
              </a:rPr>
              <a:t>1）夹毛坯Φ40外圆，伸出约35 mm，完成左端Φ31、Φ36外圆台阶加工。</a:t>
            </a:r>
            <a:endParaRPr lang="zh-CN" altLang="en-US" sz="1800" dirty="0">
              <a:solidFill>
                <a:srgbClr val="7030A0"/>
              </a:solidFill>
              <a:uFillTx/>
              <a:latin typeface="Arial" panose="020B0604020202020204" pitchFamily="34" charset="0"/>
            </a:endParaRPr>
          </a:p>
          <a:p>
            <a:pPr marL="342900" indent="-342900">
              <a:lnSpc>
                <a:spcPct val="115000"/>
              </a:lnSpc>
              <a:spcBef>
                <a:spcPct val="20000"/>
              </a:spcBef>
              <a:buClr>
                <a:schemeClr val="tx2"/>
              </a:buClr>
              <a:buSzPct val="70000"/>
            </a:pPr>
            <a:r>
              <a:rPr lang="en-US" altLang="zh-CN" sz="1800" dirty="0">
                <a:solidFill>
                  <a:srgbClr val="7030A0"/>
                </a:solidFill>
                <a:uFillTx/>
                <a:sym typeface="+mn-ea"/>
              </a:rPr>
              <a:t>         </a:t>
            </a:r>
            <a:r>
              <a:rPr lang="zh-CN" altLang="en-US" sz="1800" dirty="0">
                <a:solidFill>
                  <a:srgbClr val="7030A0"/>
                </a:solidFill>
                <a:uFillTx/>
                <a:sym typeface="+mn-ea"/>
              </a:rPr>
              <a:t>2）夹Φ31外圆，用铜皮包裹，找正夹紧。平端面，取总长，完成右Φ30</a:t>
            </a:r>
            <a:endParaRPr lang="zh-CN" altLang="en-US" sz="1800" dirty="0">
              <a:solidFill>
                <a:srgbClr val="7030A0"/>
              </a:solidFill>
              <a:uFillTx/>
              <a:sym typeface="+mn-ea"/>
            </a:endParaRPr>
          </a:p>
          <a:p>
            <a:pPr marL="342900" indent="-342900">
              <a:lnSpc>
                <a:spcPct val="115000"/>
              </a:lnSpc>
              <a:spcBef>
                <a:spcPct val="20000"/>
              </a:spcBef>
              <a:buClr>
                <a:schemeClr val="tx2"/>
              </a:buClr>
              <a:buSzPct val="70000"/>
            </a:pPr>
            <a:r>
              <a:rPr lang="zh-CN" altLang="en-US" sz="1800" dirty="0">
                <a:solidFill>
                  <a:srgbClr val="7030A0"/>
                </a:solidFill>
                <a:uFillTx/>
                <a:sym typeface="+mn-ea"/>
              </a:rPr>
              <a:t>外圆及各圆弧面加工。</a:t>
            </a:r>
            <a:endParaRPr lang="zh-CN" altLang="en-US" sz="1800" dirty="0">
              <a:solidFill>
                <a:srgbClr val="7030A0"/>
              </a:solidFill>
              <a:uFillTx/>
              <a:sym typeface="+mn-ea"/>
            </a:endParaRPr>
          </a:p>
          <a:p>
            <a:pPr marL="0" indent="0">
              <a:lnSpc>
                <a:spcPct val="115000"/>
              </a:lnSpc>
              <a:buNone/>
            </a:pPr>
            <a:r>
              <a:rPr lang="en-US" altLang="zh-CN" sz="1800" dirty="0">
                <a:sym typeface="+mn-ea"/>
              </a:rPr>
              <a:t>        </a:t>
            </a:r>
            <a:r>
              <a:rPr lang="zh-CN" altLang="en-US" sz="1800" dirty="0">
                <a:sym typeface="+mn-ea"/>
              </a:rPr>
              <a:t>4.选择刀具、量具、工具，选定切削用量</a:t>
            </a:r>
            <a:endParaRPr lang="zh-CN" altLang="en-US" sz="1800" dirty="0"/>
          </a:p>
          <a:p>
            <a:pPr marL="0" indent="0">
              <a:lnSpc>
                <a:spcPct val="115000"/>
              </a:lnSpc>
              <a:buNone/>
            </a:pPr>
            <a:r>
              <a:rPr lang="en-US" altLang="zh-CN" sz="1800" dirty="0">
                <a:sym typeface="+mn-ea"/>
              </a:rPr>
              <a:t>         </a:t>
            </a:r>
            <a:r>
              <a:rPr lang="zh-CN" altLang="en-US" sz="1800" dirty="0">
                <a:solidFill>
                  <a:srgbClr val="7030A0"/>
                </a:solidFill>
                <a:uFillTx/>
                <a:sym typeface="+mn-ea"/>
              </a:rPr>
              <a:t>1）选用合金外圆（端面）粗、精车车刀（刀片为55°菱形机夹刀片，安装后其主偏角为90°，副偏角为35°）各一把。图3.2.18 中R10凹圆弧SΦ26凸圆弧相切过渡，选择车刀时要特别注意副偏角的大小，以防车刀副刀刃与工件已加工表面干涉。</a:t>
            </a:r>
            <a:endParaRPr lang="zh-CN" altLang="en-US" sz="1800" dirty="0">
              <a:solidFill>
                <a:srgbClr val="7030A0"/>
              </a:solidFill>
              <a:uFillTx/>
              <a:latin typeface="Arial" panose="020B0604020202020204" pitchFamily="34" charset="0"/>
            </a:endParaRPr>
          </a:p>
          <a:p>
            <a:endParaRPr lang="zh-CN" altLang="en-US" sz="1800" dirty="0" smtClean="0">
              <a:solidFill>
                <a:srgbClr val="7030A0"/>
              </a:solidFill>
              <a:uFillTx/>
              <a:latin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8355" y="1315720"/>
            <a:ext cx="7628255" cy="4225925"/>
          </a:xfrm>
          <a:prstGeom prst="rect">
            <a:avLst/>
          </a:prstGeom>
          <a:noFill/>
        </p:spPr>
        <p:txBody>
          <a:bodyPr wrap="square" rtlCol="0" anchor="t">
            <a:spAutoFit/>
          </a:bodyPr>
          <a:p>
            <a:pPr marL="0" indent="0">
              <a:lnSpc>
                <a:spcPct val="115000"/>
              </a:lnSpc>
              <a:buNone/>
            </a:pPr>
            <a:r>
              <a:rPr lang="zh-CN" altLang="en-US" sz="1800" dirty="0">
                <a:solidFill>
                  <a:srgbClr val="7030A0"/>
                </a:solidFill>
                <a:uFillTx/>
                <a:sym typeface="+mn-ea"/>
              </a:rPr>
              <a:t>2）R13、R10、R5圆弧用R规检测圆弧， 外径选用25～50mm（0.01） 外径千分尺测量， 长度选用0～125mm（0.02）游标卡尺测量。</a:t>
            </a:r>
            <a:endParaRPr lang="zh-CN" altLang="en-US" sz="1800" b="1" dirty="0">
              <a:solidFill>
                <a:srgbClr val="7030A0"/>
              </a:solidFill>
              <a:uFillTx/>
              <a:sym typeface="+mn-ea"/>
            </a:endParaRPr>
          </a:p>
          <a:p>
            <a:pPr marL="0" indent="0">
              <a:lnSpc>
                <a:spcPct val="115000"/>
              </a:lnSpc>
              <a:buNone/>
            </a:pPr>
            <a:endParaRPr lang="zh-CN" altLang="en-US" sz="1800" b="1" dirty="0">
              <a:solidFill>
                <a:srgbClr val="7030A0"/>
              </a:solidFill>
              <a:uFillTx/>
              <a:sym typeface="+mn-ea"/>
            </a:endParaRPr>
          </a:p>
          <a:p>
            <a:pPr marL="0" indent="0">
              <a:lnSpc>
                <a:spcPct val="115000"/>
              </a:lnSpc>
              <a:buNone/>
            </a:pPr>
            <a:r>
              <a:rPr lang="zh-CN" altLang="en-US" sz="1800" dirty="0">
                <a:sym typeface="宋体" panose="02010600030101010101" pitchFamily="2" charset="-122"/>
              </a:rPr>
              <a:t>3）切削用量的选择 </a:t>
            </a:r>
            <a:endParaRPr lang="zh-CN" altLang="en-US" sz="1800" dirty="0"/>
          </a:p>
          <a:p>
            <a:pPr marL="0" indent="0">
              <a:lnSpc>
                <a:spcPct val="115000"/>
              </a:lnSpc>
              <a:buNone/>
            </a:pPr>
            <a:r>
              <a:rPr lang="en-US" altLang="zh-CN" sz="1800" dirty="0">
                <a:sym typeface="宋体" panose="02010600030101010101" pitchFamily="2" charset="-122"/>
              </a:rPr>
              <a:t>       </a:t>
            </a:r>
            <a:r>
              <a:rPr lang="zh-CN" altLang="en-US" sz="1800" dirty="0">
                <a:sym typeface="宋体" panose="02010600030101010101" pitchFamily="2" charset="-122"/>
              </a:rPr>
              <a:t>用G73封闭循环指令来粗车球面时，背吃刀量有变化，存在断续切削的情况，所以ap和背吃刀量f的选择相对普通外圆台阶粗加工小一些。</a:t>
            </a:r>
            <a:endParaRPr lang="zh-CN" altLang="en-US" sz="1800" dirty="0"/>
          </a:p>
          <a:p>
            <a:pPr marL="0" indent="0">
              <a:lnSpc>
                <a:spcPct val="115000"/>
              </a:lnSpc>
              <a:buNone/>
            </a:pPr>
            <a:r>
              <a:rPr lang="zh-CN" altLang="en-US" sz="1800" dirty="0">
                <a:sym typeface="宋体" panose="02010600030101010101" pitchFamily="2" charset="-122"/>
              </a:rPr>
              <a:t>（1）粗车时切削用量的选择：查表3.1.6，背吃刀量取ap≤2mm。进给速度F取120mm/min。切削速度Vc=100m/min，主轴转速S取800r/min。</a:t>
            </a:r>
            <a:endParaRPr lang="zh-CN" altLang="en-US" sz="1800" dirty="0"/>
          </a:p>
          <a:p>
            <a:pPr marL="0" indent="0">
              <a:lnSpc>
                <a:spcPct val="115000"/>
              </a:lnSpc>
              <a:buNone/>
            </a:pPr>
            <a:r>
              <a:rPr lang="zh-CN" altLang="en-US" sz="1800" dirty="0">
                <a:sym typeface="宋体" panose="02010600030101010101" pitchFamily="2" charset="-122"/>
              </a:rPr>
              <a:t>（2）精车切削用量选择：查表3.1.2，背吃刀量ap≤0.5mm，进给速度F取80～100mm/min，主轴转速S稍高于粗车时的20%。 </a:t>
            </a:r>
            <a:endParaRPr lang="zh-CN" altLang="en-US" sz="1800"/>
          </a:p>
          <a:p>
            <a:pPr marL="0" indent="0">
              <a:lnSpc>
                <a:spcPct val="115000"/>
              </a:lnSpc>
              <a:buNone/>
            </a:pPr>
            <a:endParaRPr lang="zh-CN" altLang="en-US" sz="1800" dirty="0">
              <a:sym typeface="+mn-ea"/>
            </a:endParaRPr>
          </a:p>
          <a:p>
            <a:pPr marL="0" indent="0">
              <a:lnSpc>
                <a:spcPct val="115000"/>
              </a:lnSpc>
              <a:buNone/>
            </a:pPr>
            <a:endParaRPr lang="zh-CN" altLang="en-US" sz="1800" b="1" dirty="0">
              <a:sym typeface="+mn-ea"/>
            </a:endParaRPr>
          </a:p>
          <a:p>
            <a:pPr marL="0" indent="0">
              <a:lnSpc>
                <a:spcPct val="115000"/>
              </a:lnSpc>
              <a:buNone/>
            </a:pPr>
            <a:endParaRPr lang="zh-CN" altLang="en-US" sz="1800" b="1" dirty="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323012" y="1196582"/>
            <a:ext cx="7848872" cy="861774"/>
          </a:xfrm>
          <a:prstGeom prst="rect">
            <a:avLst/>
          </a:prstGeom>
        </p:spPr>
        <p:txBody>
          <a:bodyPr wrap="square">
            <a:spAutoFit/>
          </a:bodyPr>
          <a:lstStyle/>
          <a:p>
            <a:r>
              <a:rPr lang="en-US" altLang="zh-CN" sz="1800" b="1" dirty="0" smtClean="0">
                <a:latin typeface="+mn-ea"/>
              </a:rPr>
              <a:t>【</a:t>
            </a:r>
            <a:r>
              <a:rPr lang="zh-CN" altLang="en-US" sz="1800" b="1" dirty="0" smtClean="0">
                <a:latin typeface="+mn-ea"/>
              </a:rPr>
              <a:t>决策</a:t>
            </a:r>
            <a:r>
              <a:rPr lang="en-US" altLang="zh-CN" sz="1800" b="1" dirty="0" smtClean="0">
                <a:latin typeface="+mn-ea"/>
              </a:rPr>
              <a:t>】</a:t>
            </a:r>
            <a:endParaRPr lang="zh-CN" altLang="en-US" sz="1800" b="1" dirty="0" smtClean="0">
              <a:latin typeface="+mn-ea"/>
            </a:endParaRPr>
          </a:p>
          <a:p>
            <a:r>
              <a:rPr lang="zh-CN" altLang="en-US" sz="1800" dirty="0" smtClean="0">
                <a:latin typeface="+mn-ea"/>
                <a:ea typeface="+mn-ea"/>
              </a:rPr>
              <a:t>工艺过程卡</a:t>
            </a:r>
            <a:endParaRPr lang="en-US" altLang="zh-CN" sz="1800" dirty="0" smtClean="0">
              <a:latin typeface="+mn-ea"/>
              <a:ea typeface="+mn-ea"/>
            </a:endParaRPr>
          </a:p>
          <a:p>
            <a:endParaRPr lang="zh-CN" altLang="en-US" dirty="0" smtClean="0">
              <a:solidFill>
                <a:srgbClr val="0070C0"/>
              </a:solidFill>
            </a:endParaRPr>
          </a:p>
        </p:txBody>
      </p:sp>
      <p:graphicFrame>
        <p:nvGraphicFramePr>
          <p:cNvPr id="5" name="表格 4"/>
          <p:cNvGraphicFramePr/>
          <p:nvPr>
            <p:custDataLst>
              <p:tags r:id="rId1"/>
            </p:custDataLst>
          </p:nvPr>
        </p:nvGraphicFramePr>
        <p:xfrm>
          <a:off x="1691640" y="1268730"/>
          <a:ext cx="6619240" cy="4426585"/>
        </p:xfrm>
        <a:graphic>
          <a:graphicData uri="http://schemas.openxmlformats.org/drawingml/2006/table">
            <a:tbl>
              <a:tblPr firstRow="1" bandRow="1">
                <a:tableStyleId>{5940675A-B579-460E-94D1-54222C63F5DA}</a:tableStyleId>
              </a:tblPr>
              <a:tblGrid>
                <a:gridCol w="628650"/>
                <a:gridCol w="219710"/>
                <a:gridCol w="533400"/>
                <a:gridCol w="218440"/>
                <a:gridCol w="495935"/>
                <a:gridCol w="486410"/>
                <a:gridCol w="637540"/>
                <a:gridCol w="804545"/>
                <a:gridCol w="848360"/>
                <a:gridCol w="993140"/>
                <a:gridCol w="753110"/>
              </a:tblGrid>
              <a:tr h="417195">
                <a:tc rowSpan="2" gridSpan="4">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学院</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hMerge="1">
                  <a:tcPr>
                    <a:lnT w="12700" cap="flat" cmpd="sng">
                      <a:solidFill>
                        <a:srgbClr val="000000"/>
                      </a:solidFill>
                      <a:prstDash val="solid"/>
                      <a:headEnd type="none" w="med" len="med"/>
                      <a:tailEnd type="none" w="med" len="med"/>
                    </a:lnT>
                  </a:tcPr>
                </a:tc>
                <a:tc rowSpan="2" hMerge="1">
                  <a:tcPr>
                    <a:lnT w="12700" cap="flat" cmpd="sng">
                      <a:solidFill>
                        <a:srgbClr val="000000"/>
                      </a:solidFill>
                      <a:prstDash val="solid"/>
                      <a:headEnd type="none" w="med" len="med"/>
                      <a:tailEnd type="none" w="med" len="med"/>
                    </a:lnT>
                  </a:tcPr>
                </a:tc>
                <a:tc rowSpan="2"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tcPr>
                </a:tc>
                <a:tc rowSpan="2"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机械加工工艺过程卡片</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hMerge="1">
                  <a:tcPr>
                    <a:lnT w="12700" cap="flat" cmpd="sng">
                      <a:solidFill>
                        <a:srgbClr val="000000"/>
                      </a:solidFill>
                      <a:prstDash val="solid"/>
                      <a:headEnd type="none" w="med" len="med"/>
                      <a:tailEnd type="none" w="med" len="med"/>
                    </a:lnT>
                  </a:tcPr>
                </a:tc>
                <a:tc rowSpan="2"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产品型号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零件图号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000">
                          <a:latin typeface="宋体" panose="02010600030101010101" pitchFamily="2" charset="-122"/>
                          <a:ea typeface="宋体" panose="02010600030101010101" pitchFamily="2" charset="-122"/>
                          <a:cs typeface="宋体" panose="02010600030101010101" pitchFamily="2" charset="-122"/>
                        </a:rPr>
                        <a:t> </a:t>
                      </a:r>
                      <a:endParaRPr lang="en-US" altLang="en-US" sz="10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2275">
                <a:tc vMerge="1" gridSpan="4">
                  <a:tcPr>
                    <a:lnL w="12700" cap="flat" cmpd="sng">
                      <a:solidFill>
                        <a:srgbClr val="000000"/>
                      </a:solidFill>
                      <a:prstDash val="solid"/>
                      <a:headEnd type="none" w="med" len="med"/>
                      <a:tailEnd type="none" w="med" len="med"/>
                    </a:lnL>
                    <a:lnB w="12700" cap="flat" cmpd="sng">
                      <a:solidFill>
                        <a:srgbClr val="000000"/>
                      </a:solidFill>
                      <a:prstDash val="solid"/>
                      <a:headEnd type="none" w="med" len="med"/>
                      <a:tailEnd type="none" w="med" len="med"/>
                    </a:lnB>
                  </a:tcPr>
                </a:tc>
                <a:tc vMerge="1" hMerge="1">
                  <a:tcPr>
                    <a:lnB w="12700" cap="flat" cmpd="sng">
                      <a:solidFill>
                        <a:srgbClr val="000000"/>
                      </a:solidFill>
                      <a:prstDash val="solid"/>
                      <a:headEnd type="none" w="med" len="med"/>
                      <a:tailEnd type="none" w="med" len="med"/>
                    </a:lnB>
                  </a:tcPr>
                </a:tc>
                <a:tc vMerge="1" hMerge="1">
                  <a:tcPr>
                    <a:lnB w="12700" cap="flat" cmpd="sng">
                      <a:solidFill>
                        <a:srgbClr val="000000"/>
                      </a:solidFill>
                      <a:prstDash val="solid"/>
                      <a:headEnd type="none" w="med" len="med"/>
                      <a:tailEnd type="none" w="med" len="med"/>
                    </a:lnB>
                  </a:tcPr>
                </a:tc>
                <a:tc vMerge="1" hMerge="1">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gridSpan="3">
                  <a:tcPr>
                    <a:lnL w="12700" cap="flat" cmpd="sng">
                      <a:solidFill>
                        <a:srgbClr val="000000"/>
                      </a:solidFill>
                      <a:prstDash val="solid"/>
                      <a:headEnd type="none" w="med" len="med"/>
                      <a:tailEnd type="none" w="med" len="med"/>
                    </a:lnL>
                    <a:lnB w="12700" cap="flat" cmpd="sng">
                      <a:solidFill>
                        <a:srgbClr val="000000"/>
                      </a:solidFill>
                      <a:prstDash val="solid"/>
                      <a:headEnd type="none" w="med" len="med"/>
                      <a:tailEnd type="none" w="med" len="med"/>
                    </a:lnB>
                  </a:tcPr>
                </a:tc>
                <a:tc vMerge="1" hMerge="1">
                  <a:tcPr>
                    <a:lnB w="12700" cap="flat" cmpd="sng">
                      <a:solidFill>
                        <a:srgbClr val="000000"/>
                      </a:solidFill>
                      <a:prstDash val="solid"/>
                      <a:headEnd type="none" w="med" len="med"/>
                      <a:tailEnd type="none" w="med" len="med"/>
                    </a:lnB>
                  </a:tcPr>
                </a:tc>
                <a:tc vMerge="1" hMerge="1">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产品名称</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Times New Roman" panose="02020603050405020304" pitchFamily="18" charset="0"/>
                          <a:cs typeface="Times New Roman" panose="02020603050405020304" pitchFamily="18" charset="0"/>
                        </a:rPr>
                        <a:t> </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零件名称</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手柄</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3875">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材料牌号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45钢</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毛坯种类</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棒料</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Times New Roman" panose="02020603050405020304" pitchFamily="18" charset="0"/>
                          <a:cs typeface="Times New Roman" panose="02020603050405020304" pitchFamily="18" charset="0"/>
                        </a:rPr>
                        <a:t>毛坯外形尺寸</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Φ40</a:t>
                      </a:r>
                      <a:r>
                        <a:rPr lang="en-US" sz="1200">
                          <a:latin typeface="Times New Roman" panose="02020603050405020304" pitchFamily="18" charset="0"/>
                          <a:cs typeface="Times New Roman" panose="02020603050405020304" pitchFamily="18" charset="0"/>
                        </a:rPr>
                        <a:t>X</a:t>
                      </a:r>
                      <a:r>
                        <a:rPr lang="en-US" sz="1200">
                          <a:latin typeface="宋体" panose="02010600030101010101" pitchFamily="2" charset="-122"/>
                          <a:ea typeface="宋体" panose="02010600030101010101" pitchFamily="2" charset="-122"/>
                          <a:cs typeface="宋体" panose="02010600030101010101" pitchFamily="2" charset="-122"/>
                        </a:rPr>
                        <a:t>73</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Times New Roman" panose="02020603050405020304" pitchFamily="18" charset="0"/>
                          <a:cs typeface="Times New Roman" panose="02020603050405020304" pitchFamily="18" charset="0"/>
                        </a:rPr>
                        <a:t>备注</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324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工序号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工序名称</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工序内容</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车间</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设备</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工艺装备</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工时</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324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下料</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锯割下料</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下料</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锯床</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液压平口钳、游标卡尺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87705">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20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车削左端</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左端Φ31、Φ36外圆台阶</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数控车</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数控车床</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三爪卡盘、游标卡尺、外径千分尺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722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30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车削右端</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车削右端Φ30外圆及各圆弧面</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数控车</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数控车床</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endParaRPr lang="en-US" sz="1200">
                        <a:latin typeface="宋体" panose="02010600030101010101" pitchFamily="2" charset="-122"/>
                        <a:ea typeface="宋体" panose="02010600030101010101" pitchFamily="2" charset="-122"/>
                        <a:cs typeface="宋体" panose="02010600030101010101" pitchFamily="2" charset="-122"/>
                      </a:endParaRPr>
                    </a:p>
                    <a:p>
                      <a:pPr algn="ctr">
                        <a:buNone/>
                      </a:pPr>
                      <a:r>
                        <a:rPr lang="en-US" sz="1200">
                          <a:latin typeface="宋体" panose="02010600030101010101" pitchFamily="2" charset="-122"/>
                          <a:ea typeface="宋体" panose="02010600030101010101" pitchFamily="2" charset="-122"/>
                          <a:cs typeface="宋体" panose="02010600030101010101" pitchFamily="2" charset="-122"/>
                        </a:rPr>
                        <a:t>三爪卡盘、游标卡尺、外径千分尺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Times New Roman" panose="02020603050405020304" pitchFamily="18" charset="0"/>
                          <a:cs typeface="Times New Roman" panose="02020603050405020304" pitchFamily="18" charset="0"/>
                        </a:rPr>
                        <a:t> </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0215">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40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清洁，去毛刺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清洁，去毛刺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Times New Roman" panose="02020603050405020304" pitchFamily="18" charset="0"/>
                          <a:cs typeface="Times New Roman" panose="02020603050405020304" pitchFamily="18" charset="0"/>
                        </a:rPr>
                        <a:t> </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Times New Roman" panose="02020603050405020304" pitchFamily="18" charset="0"/>
                          <a:cs typeface="Times New Roman" panose="02020603050405020304" pitchFamily="18" charset="0"/>
                        </a:rPr>
                        <a:t> </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Times New Roman" panose="02020603050405020304" pitchFamily="18" charset="0"/>
                          <a:cs typeface="Times New Roman" panose="02020603050405020304" pitchFamily="18" charset="0"/>
                        </a:rPr>
                        <a:t> </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Times New Roman" panose="02020603050405020304" pitchFamily="18" charset="0"/>
                          <a:cs typeface="Times New Roman" panose="02020603050405020304" pitchFamily="18" charset="0"/>
                        </a:rPr>
                        <a:t> </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162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编制</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审核</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批准</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Times New Roman" panose="02020603050405020304" pitchFamily="18" charset="0"/>
                          <a:cs typeface="Times New Roman" panose="02020603050405020304" pitchFamily="18" charset="0"/>
                        </a:rPr>
                        <a:t>共    页</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Times New Roman" panose="02020603050405020304" pitchFamily="18" charset="0"/>
                          <a:cs typeface="Times New Roman" panose="02020603050405020304" pitchFamily="18" charset="0"/>
                        </a:rPr>
                        <a:t>第 页</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5575" y="1196315"/>
            <a:ext cx="7848872" cy="584775"/>
          </a:xfrm>
          <a:prstGeom prst="rect">
            <a:avLst/>
          </a:prstGeom>
        </p:spPr>
        <p:txBody>
          <a:bodyPr wrap="square">
            <a:spAutoFit/>
          </a:bodyPr>
          <a:p>
            <a:r>
              <a:rPr lang="zh-CN" altLang="en-US" sz="1800" dirty="0">
                <a:latin typeface="+mn-ea"/>
                <a:ea typeface="+mn-ea"/>
              </a:rPr>
              <a:t>工序</a:t>
            </a:r>
            <a:r>
              <a:rPr lang="zh-CN" altLang="en-US" sz="1800" dirty="0" smtClean="0">
                <a:latin typeface="+mn-ea"/>
                <a:ea typeface="+mn-ea"/>
              </a:rPr>
              <a:t>卡</a:t>
            </a:r>
            <a:endParaRPr lang="en-US" altLang="zh-CN" sz="1800" dirty="0" smtClean="0">
              <a:latin typeface="+mn-ea"/>
              <a:ea typeface="+mn-ea"/>
            </a:endParaRPr>
          </a:p>
          <a:p>
            <a:endParaRPr lang="zh-CN" altLang="en-US" dirty="0" smtClean="0">
              <a:solidFill>
                <a:srgbClr val="0070C0"/>
              </a:solidFill>
            </a:endParaRPr>
          </a:p>
        </p:txBody>
      </p:sp>
      <p:graphicFrame>
        <p:nvGraphicFramePr>
          <p:cNvPr id="4" name="表格 3"/>
          <p:cNvGraphicFramePr/>
          <p:nvPr>
            <p:custDataLst>
              <p:tags r:id="rId1"/>
            </p:custDataLst>
          </p:nvPr>
        </p:nvGraphicFramePr>
        <p:xfrm>
          <a:off x="1331595" y="1124585"/>
          <a:ext cx="7117080" cy="4483100"/>
        </p:xfrm>
        <a:graphic>
          <a:graphicData uri="http://schemas.openxmlformats.org/drawingml/2006/table">
            <a:tbl>
              <a:tblPr firstRow="1" bandRow="1">
                <a:tableStyleId>{5940675A-B579-460E-94D1-54222C63F5DA}</a:tableStyleId>
              </a:tblPr>
              <a:tblGrid>
                <a:gridCol w="551180"/>
                <a:gridCol w="596265"/>
                <a:gridCol w="340995"/>
                <a:gridCol w="1018540"/>
                <a:gridCol w="203200"/>
                <a:gridCol w="449580"/>
                <a:gridCol w="572135"/>
                <a:gridCol w="198755"/>
                <a:gridCol w="765175"/>
                <a:gridCol w="316865"/>
                <a:gridCol w="450215"/>
                <a:gridCol w="495300"/>
                <a:gridCol w="273050"/>
                <a:gridCol w="352425"/>
                <a:gridCol w="533400"/>
              </a:tblGrid>
              <a:tr h="424180">
                <a:tc rowSpan="2" gridSpan="2">
                  <a:txBody>
                    <a:bodyPr/>
                    <a:p>
                      <a:pPr algn="ctr">
                        <a:buNone/>
                      </a:pPr>
                      <a:r>
                        <a:rPr lang="en-US" sz="1200">
                          <a:latin typeface="Times New Roman" panose="02020603050405020304" pitchFamily="18" charset="0"/>
                          <a:cs typeface="Times New Roman" panose="02020603050405020304" pitchFamily="18" charset="0"/>
                        </a:rPr>
                        <a:t>学院</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tcPr>
                </a:tc>
                <a:tc rowSpan="2" gridSpan="5">
                  <a:txBody>
                    <a:bodyPr/>
                    <a:p>
                      <a:pPr algn="ctr">
                        <a:buNone/>
                      </a:pPr>
                      <a:r>
                        <a:rPr lang="en-US" sz="1200">
                          <a:latin typeface="Times New Roman" panose="02020603050405020304" pitchFamily="18" charset="0"/>
                          <a:cs typeface="Times New Roman" panose="02020603050405020304" pitchFamily="18" charset="0"/>
                        </a:rPr>
                        <a:t>数控加工工序卡片</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hMerge="1">
                  <a:tcPr>
                    <a:lnT w="12700" cap="flat" cmpd="sng">
                      <a:solidFill>
                        <a:srgbClr val="000000"/>
                      </a:solidFill>
                      <a:prstDash val="solid"/>
                      <a:headEnd type="none" w="med" len="med"/>
                      <a:tailEnd type="none" w="med" len="med"/>
                    </a:lnT>
                  </a:tcPr>
                </a:tc>
                <a:tc rowSpan="2" hMerge="1">
                  <a:tcPr>
                    <a:lnT w="12700" cap="flat" cmpd="sng">
                      <a:solidFill>
                        <a:srgbClr val="000000"/>
                      </a:solidFill>
                      <a:prstDash val="solid"/>
                      <a:headEnd type="none" w="med" len="med"/>
                      <a:tailEnd type="none" w="med" len="med"/>
                    </a:lnT>
                  </a:tcPr>
                </a:tc>
                <a:tc rowSpan="2" hMerge="1">
                  <a:tcPr>
                    <a:lnT w="12700" cap="flat" cmpd="sng">
                      <a:solidFill>
                        <a:srgbClr val="000000"/>
                      </a:solidFill>
                      <a:prstDash val="solid"/>
                      <a:headEnd type="none" w="med" len="med"/>
                      <a:tailEnd type="none" w="med" len="med"/>
                    </a:lnT>
                  </a:tcPr>
                </a:tc>
                <a:tc rowSpan="2"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tcPr>
                </a:tc>
                <a:tc gridSpan="3">
                  <a:txBody>
                    <a:bodyPr/>
                    <a:p>
                      <a:pPr algn="ctr">
                        <a:buNone/>
                      </a:pPr>
                      <a:r>
                        <a:rPr lang="en-US" sz="1200">
                          <a:latin typeface="Times New Roman" panose="02020603050405020304" pitchFamily="18" charset="0"/>
                          <a:cs typeface="Times New Roman" panose="02020603050405020304" pitchFamily="18" charset="0"/>
                        </a:rPr>
                        <a:t>产品名称或代号</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Times New Roman" panose="02020603050405020304" pitchFamily="18" charset="0"/>
                          <a:cs typeface="Times New Roman" panose="02020603050405020304" pitchFamily="18" charset="0"/>
                        </a:rPr>
                        <a:t>零件名称</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Times New Roman" panose="02020603050405020304" pitchFamily="18" charset="0"/>
                          <a:cs typeface="Times New Roman" panose="02020603050405020304" pitchFamily="18" charset="0"/>
                        </a:rPr>
                        <a:t>材料</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Times New Roman" panose="02020603050405020304" pitchFamily="18" charset="0"/>
                          <a:cs typeface="Times New Roman" panose="02020603050405020304" pitchFamily="18" charset="0"/>
                        </a:rPr>
                        <a:t>零件图号</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43840">
                <a:tc vMerge="1" gridSpan="2">
                  <a:tcPr>
                    <a:lnL w="12700" cap="flat" cmpd="sng">
                      <a:solidFill>
                        <a:srgbClr val="000000"/>
                      </a:solidFill>
                      <a:prstDash val="solid"/>
                      <a:headEnd type="none" w="med" len="med"/>
                      <a:tailEnd type="none" w="med" len="med"/>
                    </a:lnL>
                    <a:lnB w="12700" cap="flat" cmpd="sng">
                      <a:solidFill>
                        <a:srgbClr val="000000"/>
                      </a:solidFill>
                      <a:prstDash val="solid"/>
                      <a:headEnd type="none" w="med" len="med"/>
                      <a:tailEnd type="none" w="med" len="med"/>
                    </a:lnB>
                  </a:tcPr>
                </a:tc>
                <a:tc vMerge="1" hMerge="1">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gridSpan="5">
                  <a:tcPr>
                    <a:lnL w="12700" cap="flat" cmpd="sng">
                      <a:solidFill>
                        <a:srgbClr val="000000"/>
                      </a:solidFill>
                      <a:prstDash val="solid"/>
                      <a:headEnd type="none" w="med" len="med"/>
                      <a:tailEnd type="none" w="med" len="med"/>
                    </a:lnL>
                    <a:lnB w="12700" cap="flat" cmpd="sng">
                      <a:solidFill>
                        <a:srgbClr val="000000"/>
                      </a:solidFill>
                      <a:prstDash val="solid"/>
                      <a:headEnd type="none" w="med" len="med"/>
                      <a:tailEnd type="none" w="med" len="med"/>
                    </a:lnB>
                  </a:tcPr>
                </a:tc>
                <a:tc vMerge="1" hMerge="1">
                  <a:tcPr>
                    <a:lnB w="12700" cap="flat" cmpd="sng">
                      <a:solidFill>
                        <a:srgbClr val="000000"/>
                      </a:solidFill>
                      <a:prstDash val="solid"/>
                      <a:headEnd type="none" w="med" len="med"/>
                      <a:tailEnd type="none" w="med" len="med"/>
                    </a:lnB>
                  </a:tcPr>
                </a:tc>
                <a:tc vMerge="1" hMerge="1">
                  <a:tcPr>
                    <a:lnB w="12700" cap="flat" cmpd="sng">
                      <a:solidFill>
                        <a:srgbClr val="000000"/>
                      </a:solidFill>
                      <a:prstDash val="solid"/>
                      <a:headEnd type="none" w="med" len="med"/>
                      <a:tailEnd type="none" w="med" len="med"/>
                    </a:lnB>
                  </a:tcPr>
                </a:tc>
                <a:tc vMerge="1" hMerge="1">
                  <a:tcPr>
                    <a:lnB w="12700" cap="flat" cmpd="sng">
                      <a:solidFill>
                        <a:srgbClr val="000000"/>
                      </a:solidFill>
                      <a:prstDash val="solid"/>
                      <a:headEnd type="none" w="med" len="med"/>
                      <a:tailEnd type="none" w="med" len="med"/>
                    </a:lnB>
                  </a:tcPr>
                </a:tc>
                <a:tc vMerge="1" hMerge="1">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Times New Roman" panose="02020603050405020304" pitchFamily="18" charset="0"/>
                          <a:cs typeface="Times New Roman" panose="02020603050405020304" pitchFamily="18" charset="0"/>
                        </a:rPr>
                        <a:t> </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45钢</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600">
                          <a:latin typeface="Times New Roman" panose="02020603050405020304" pitchFamily="18" charset="0"/>
                          <a:cs typeface="Times New Roman" panose="02020603050405020304" pitchFamily="18" charset="0"/>
                        </a:rPr>
                        <a:t> </a:t>
                      </a:r>
                      <a:endParaRPr lang="en-US" altLang="en-US" sz="16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3545">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工序号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程序编号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夹具名称</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夹具编号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5">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使用设备</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车</a:t>
                      </a:r>
                      <a:r>
                        <a:rPr lang="en-US" sz="1200">
                          <a:latin typeface="Times New Roman" panose="02020603050405020304" pitchFamily="18" charset="0"/>
                          <a:cs typeface="Times New Roman" panose="02020603050405020304" pitchFamily="18" charset="0"/>
                        </a:rPr>
                        <a:t>    </a:t>
                      </a:r>
                      <a:r>
                        <a:rPr lang="en-US" sz="1200">
                          <a:latin typeface="宋体" panose="02010600030101010101" pitchFamily="2" charset="-122"/>
                          <a:ea typeface="宋体" panose="02010600030101010101" pitchFamily="2" charset="-122"/>
                          <a:cs typeface="宋体" panose="02010600030101010101" pitchFamily="2" charset="-122"/>
                        </a:rPr>
                        <a:t>间</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2418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30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三爪卡盘</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 </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5">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数控车床</a:t>
                      </a:r>
                      <a:r>
                        <a:rPr lang="en-US" sz="1200">
                          <a:latin typeface="Calibri" panose="020F0502020204030204" pitchFamily="34" charset="0"/>
                          <a:cs typeface="Calibri" panose="020F0502020204030204" pitchFamily="34" charset="0"/>
                        </a:rPr>
                        <a:t> </a:t>
                      </a:r>
                      <a:r>
                        <a:rPr lang="en-US" sz="1200">
                          <a:latin typeface="宋体" panose="02010600030101010101" pitchFamily="2" charset="-122"/>
                          <a:ea typeface="宋体" panose="02010600030101010101" pitchFamily="2" charset="-122"/>
                          <a:cs typeface="宋体" panose="02010600030101010101" pitchFamily="2" charset="-122"/>
                        </a:rPr>
                        <a:t>FANUC 0I-TD系统</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3">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数控车削车间</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35635">
                <a:tc>
                  <a:txBody>
                    <a:bodyPr/>
                    <a:p>
                      <a:pPr algn="ctr">
                        <a:buNone/>
                      </a:pPr>
                      <a:r>
                        <a:rPr lang="en-US" sz="1200">
                          <a:latin typeface="Times New Roman" panose="02020603050405020304" pitchFamily="18" charset="0"/>
                          <a:cs typeface="Times New Roman" panose="02020603050405020304" pitchFamily="18" charset="0"/>
                        </a:rPr>
                        <a:t>工步号</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程序号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algn="ctr">
                        <a:buNone/>
                      </a:pPr>
                      <a:r>
                        <a:rPr lang="en-US" sz="1200">
                          <a:latin typeface="Times New Roman" panose="02020603050405020304" pitchFamily="18" charset="0"/>
                          <a:cs typeface="Times New Roman" panose="02020603050405020304" pitchFamily="18" charset="0"/>
                        </a:rPr>
                        <a:t>工 步    内 容</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Times New Roman" panose="02020603050405020304" pitchFamily="18" charset="0"/>
                          <a:cs typeface="Times New Roman" panose="02020603050405020304" pitchFamily="18" charset="0"/>
                        </a:rPr>
                        <a:t>刀具号</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Times New Roman" panose="02020603050405020304" pitchFamily="18" charset="0"/>
                          <a:cs typeface="Times New Roman" panose="02020603050405020304" pitchFamily="18" charset="0"/>
                        </a:rPr>
                        <a:t>刀具 </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Times New Roman" panose="02020603050405020304" pitchFamily="18" charset="0"/>
                          <a:cs typeface="Times New Roman" panose="02020603050405020304" pitchFamily="18" charset="0"/>
                        </a:rPr>
                        <a:t>主轴转速</a:t>
                      </a:r>
                      <a:r>
                        <a:rPr lang="en-US" sz="1200" i="1">
                          <a:latin typeface="Times New Roman" panose="02020603050405020304" pitchFamily="18" charset="0"/>
                          <a:cs typeface="Times New Roman" panose="02020603050405020304" pitchFamily="18" charset="0"/>
                        </a:rPr>
                        <a:t>r/min</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进给速度</a:t>
                      </a:r>
                      <a:r>
                        <a:rPr lang="en-US" sz="1200" i="1">
                          <a:latin typeface="Times New Roman" panose="02020603050405020304" pitchFamily="18" charset="0"/>
                          <a:cs typeface="Times New Roman" panose="02020603050405020304" pitchFamily="18" charset="0"/>
                        </a:rPr>
                        <a:t>mm/min</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背吃刀量</a:t>
                      </a:r>
                      <a:r>
                        <a:rPr lang="en-US" sz="1200" i="1">
                          <a:latin typeface="Times New Roman" panose="02020603050405020304" pitchFamily="18" charset="0"/>
                          <a:cs typeface="Times New Roman" panose="02020603050405020304" pitchFamily="18" charset="0"/>
                        </a:rPr>
                        <a:t>mm</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Times New Roman" panose="02020603050405020304" pitchFamily="18" charset="0"/>
                          <a:cs typeface="Times New Roman" panose="02020603050405020304" pitchFamily="18" charset="0"/>
                        </a:rPr>
                        <a:t>量具</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59815">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O0031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夹Φ31外圆，平端面取总长。</a:t>
                      </a:r>
                      <a:r>
                        <a:rPr lang="en-US" sz="1200">
                          <a:latin typeface="Times New Roman" panose="02020603050405020304" pitchFamily="18" charset="0"/>
                          <a:cs typeface="Times New Roman" panose="02020603050405020304" pitchFamily="18" charset="0"/>
                        </a:rPr>
                        <a:t>粗</a:t>
                      </a:r>
                      <a:r>
                        <a:rPr lang="en-US" sz="1200">
                          <a:latin typeface="宋体" panose="02010600030101010101" pitchFamily="2" charset="-122"/>
                          <a:ea typeface="宋体" panose="02010600030101010101" pitchFamily="2" charset="-122"/>
                          <a:cs typeface="宋体" panose="02010600030101010101" pitchFamily="2" charset="-122"/>
                        </a:rPr>
                        <a:t>车</a:t>
                      </a:r>
                      <a:r>
                        <a:rPr lang="en-US" sz="1200">
                          <a:latin typeface="Times New Roman" panose="02020603050405020304" pitchFamily="18" charset="0"/>
                          <a:cs typeface="Times New Roman" panose="02020603050405020304" pitchFamily="18" charset="0"/>
                        </a:rPr>
                        <a:t>Φ18、Φ</a:t>
                      </a:r>
                      <a:r>
                        <a:rPr lang="en-US" sz="1200">
                          <a:latin typeface="宋体" panose="02010600030101010101" pitchFamily="2" charset="-122"/>
                          <a:ea typeface="宋体" panose="02010600030101010101" pitchFamily="2" charset="-122"/>
                          <a:cs typeface="宋体" panose="02010600030101010101" pitchFamily="2" charset="-122"/>
                        </a:rPr>
                        <a:t>12</a:t>
                      </a:r>
                      <a:r>
                        <a:rPr lang="en-US" sz="1200">
                          <a:latin typeface="Times New Roman" panose="02020603050405020304" pitchFamily="18" charset="0"/>
                          <a:cs typeface="Times New Roman" panose="02020603050405020304" pitchFamily="18" charset="0"/>
                        </a:rPr>
                        <a:t>外圆及倒角至尺寸</a:t>
                      </a:r>
                      <a:r>
                        <a:rPr lang="en-US" sz="1200">
                          <a:latin typeface="宋体" panose="02010600030101010101" pitchFamily="2" charset="-122"/>
                          <a:ea typeface="宋体" panose="02010600030101010101" pitchFamily="2" charset="-122"/>
                          <a:cs typeface="宋体" panose="02010600030101010101" pitchFamily="2" charset="-122"/>
                        </a:rPr>
                        <a:t>，外圆留量1。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硬质合金外圆粗车刀</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800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120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游标卡尺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36270">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2</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半</a:t>
                      </a:r>
                      <a:r>
                        <a:rPr lang="en-US" sz="1200">
                          <a:latin typeface="Times New Roman" panose="02020603050405020304" pitchFamily="18" charset="0"/>
                          <a:cs typeface="Times New Roman" panose="02020603050405020304" pitchFamily="18" charset="0"/>
                        </a:rPr>
                        <a:t>精车</a:t>
                      </a:r>
                      <a:r>
                        <a:rPr lang="en-US" sz="1200">
                          <a:latin typeface="宋体" panose="02010600030101010101" pitchFamily="2" charset="-122"/>
                          <a:ea typeface="宋体" panose="02010600030101010101" pitchFamily="2" charset="-122"/>
                          <a:cs typeface="宋体" panose="02010600030101010101" pitchFamily="2" charset="-122"/>
                        </a:rPr>
                        <a:t>右端Φ30外圆及各圆弧面，留量0.5</a:t>
                      </a:r>
                      <a:r>
                        <a:rPr lang="en-US" sz="1200">
                          <a:latin typeface="Times New Roman" panose="02020603050405020304" pitchFamily="18" charset="0"/>
                          <a:cs typeface="Times New Roman" panose="02020603050405020304" pitchFamily="18" charset="0"/>
                        </a:rPr>
                        <a:t>。</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2</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硬质合金外圆精车刀</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1100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80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0.25</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游标卡尺、外径千分尺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35635">
                <a:tc>
                  <a:txBody>
                    <a:bodyPr/>
                    <a:p>
                      <a:pPr algn="ctr">
                        <a:buNone/>
                      </a:pPr>
                      <a:r>
                        <a:rPr lang="en-US" sz="1200">
                          <a:latin typeface="Times New Roman" panose="02020603050405020304" pitchFamily="18" charset="0"/>
                          <a:cs typeface="Times New Roman" panose="02020603050405020304" pitchFamily="18" charset="0"/>
                        </a:rPr>
                        <a:t>3</a:t>
                      </a:r>
                      <a:endParaRPr lang="en-US" altLang="en-US" sz="120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gridSpan="3">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精车右端Φ30外圆及各圆弧面。</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2</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硬质合金外圆精车刀</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1100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80</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lgn="ctr">
                        <a:buNone/>
                      </a:pPr>
                      <a:r>
                        <a:rPr lang="en-US" sz="1200">
                          <a:latin typeface="宋体" panose="02010600030101010101" pitchFamily="2" charset="-122"/>
                          <a:ea typeface="宋体" panose="02010600030101010101" pitchFamily="2" charset="-122"/>
                          <a:cs typeface="宋体" panose="02010600030101010101" pitchFamily="2" charset="-122"/>
                        </a:rPr>
                        <a:t>0.25</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buNone/>
                      </a:pPr>
                      <a:r>
                        <a:rPr lang="en-US" sz="1200">
                          <a:latin typeface="宋体" panose="02010600030101010101" pitchFamily="2" charset="-122"/>
                          <a:ea typeface="宋体" panose="02010600030101010101" pitchFamily="2" charset="-122"/>
                          <a:cs typeface="宋体" panose="02010600030101010101" pitchFamily="2" charset="-122"/>
                        </a:rPr>
                        <a:t>游标卡尺、外径千分尺</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323215" y="1196340"/>
            <a:ext cx="2608580" cy="4246245"/>
          </a:xfrm>
          <a:prstGeom prst="rect">
            <a:avLst/>
          </a:prstGeom>
        </p:spPr>
        <p:txBody>
          <a:bodyPr wrap="square">
            <a:spAutoFit/>
          </a:bodyPr>
          <a:lstStyle/>
          <a:p>
            <a:r>
              <a:rPr lang="en-US" altLang="zh-CN" sz="1800" b="1" dirty="0" smtClean="0">
                <a:latin typeface="+mn-ea"/>
              </a:rPr>
              <a:t>【</a:t>
            </a:r>
            <a:r>
              <a:rPr lang="zh-CN" altLang="en-US" sz="1800" b="1" dirty="0" smtClean="0">
                <a:latin typeface="+mn-ea"/>
                <a:ea typeface="+mn-ea"/>
              </a:rPr>
              <a:t>实施</a:t>
            </a:r>
            <a:r>
              <a:rPr lang="en-US" altLang="zh-CN" sz="1800" b="1" dirty="0" smtClean="0">
                <a:latin typeface="+mn-ea"/>
              </a:rPr>
              <a:t>】</a:t>
            </a:r>
            <a:endParaRPr lang="en-US" altLang="zh-CN" sz="1800" b="1" dirty="0" smtClean="0">
              <a:latin typeface="+mn-ea"/>
            </a:endParaRPr>
          </a:p>
          <a:p>
            <a:r>
              <a:rPr lang="en-US" altLang="zh-CN" sz="1800">
                <a:solidFill>
                  <a:schemeClr val="tx1"/>
                </a:solidFill>
                <a:latin typeface="宋体" panose="02010600030101010101" pitchFamily="2" charset="-122"/>
                <a:sym typeface="+mn-ea"/>
              </a:rPr>
              <a:t>1.</a:t>
            </a:r>
            <a:r>
              <a:rPr lang="zh-CN" altLang="zh-CN" sz="1800">
                <a:solidFill>
                  <a:schemeClr val="tx1"/>
                </a:solidFill>
                <a:sym typeface="+mn-ea"/>
              </a:rPr>
              <a:t>实施步骤</a:t>
            </a:r>
            <a:endParaRPr lang="zh-CN" altLang="zh-CN" sz="1800">
              <a:solidFill>
                <a:schemeClr val="tx1"/>
              </a:solidFill>
              <a:sym typeface="+mn-ea"/>
            </a:endParaRPr>
          </a:p>
          <a:p>
            <a:r>
              <a:rPr lang="en-US" altLang="zh-CN" sz="1800">
                <a:solidFill>
                  <a:schemeClr val="tx1"/>
                </a:solidFill>
                <a:latin typeface="宋体" panose="02010600030101010101" pitchFamily="2" charset="-122"/>
                <a:sym typeface="+mn-ea"/>
              </a:rPr>
              <a:t>1</a:t>
            </a:r>
            <a:r>
              <a:rPr lang="zh-CN" altLang="zh-CN" sz="1800">
                <a:solidFill>
                  <a:schemeClr val="tx1"/>
                </a:solidFill>
                <a:sym typeface="+mn-ea"/>
              </a:rPr>
              <a:t>）程序编制并录入</a:t>
            </a:r>
            <a:endParaRPr lang="zh-CN" altLang="zh-CN" sz="1800">
              <a:solidFill>
                <a:schemeClr val="tx1"/>
              </a:solidFill>
              <a:sym typeface="+mn-ea"/>
            </a:endParaRPr>
          </a:p>
          <a:p>
            <a:r>
              <a:rPr lang="en-US" sz="1800">
                <a:solidFill>
                  <a:schemeClr val="tx1"/>
                </a:solidFill>
                <a:latin typeface="宋体" panose="02010600030101010101" pitchFamily="2" charset="-122"/>
                <a:ea typeface="+mn-ea"/>
                <a:sym typeface="+mn-ea"/>
              </a:rPr>
              <a:t>2</a:t>
            </a:r>
            <a:r>
              <a:rPr lang="zh-CN" sz="1800">
                <a:solidFill>
                  <a:schemeClr val="tx1"/>
                </a:solidFill>
                <a:sym typeface="+mn-ea"/>
              </a:rPr>
              <a:t>）试运行，检</a:t>
            </a:r>
            <a:r>
              <a:rPr lang="zh-CN" sz="1800">
                <a:sym typeface="+mn-ea"/>
              </a:rPr>
              <a:t>查刀路是否正确。</a:t>
            </a:r>
            <a:endParaRPr lang="zh-CN" sz="1800">
              <a:sym typeface="+mn-ea"/>
            </a:endParaRPr>
          </a:p>
          <a:p>
            <a:r>
              <a:rPr lang="en-US" sz="1800">
                <a:latin typeface="宋体" panose="02010600030101010101" pitchFamily="2" charset="-122"/>
                <a:ea typeface="+mn-ea"/>
                <a:sym typeface="+mn-ea"/>
              </a:rPr>
              <a:t>3</a:t>
            </a:r>
            <a:r>
              <a:rPr lang="zh-CN" sz="1800">
                <a:sym typeface="+mn-ea"/>
              </a:rPr>
              <a:t>）刀具、工、夹、量具的准备，加工现场、工作位置布置、工件安装。</a:t>
            </a:r>
            <a:r>
              <a:rPr lang="en-US" sz="1800">
                <a:latin typeface="宋体" panose="02010600030101010101" pitchFamily="2" charset="-122"/>
                <a:ea typeface="+mn-ea"/>
                <a:sym typeface="+mn-ea"/>
              </a:rPr>
              <a:t>4</a:t>
            </a:r>
            <a:r>
              <a:rPr lang="zh-CN" sz="1800">
                <a:sym typeface="+mn-ea"/>
              </a:rPr>
              <a:t>）装刀及对刀、建立坐标，以外圆车刀为基准刀。</a:t>
            </a:r>
            <a:endParaRPr lang="zh-CN" sz="1800">
              <a:sym typeface="+mn-ea"/>
            </a:endParaRPr>
          </a:p>
          <a:p>
            <a:r>
              <a:rPr lang="en-US" sz="1800">
                <a:latin typeface="宋体" panose="02010600030101010101" pitchFamily="2" charset="-122"/>
                <a:ea typeface="+mn-ea"/>
                <a:sym typeface="+mn-ea"/>
              </a:rPr>
              <a:t>5</a:t>
            </a:r>
            <a:r>
              <a:rPr lang="zh-CN" sz="1800">
                <a:sym typeface="+mn-ea"/>
              </a:rPr>
              <a:t>）检查刀补设置是否正确。</a:t>
            </a:r>
            <a:endParaRPr lang="zh-CN" altLang="en-US" sz="1800" dirty="0">
              <a:solidFill>
                <a:srgbClr val="0070C0"/>
              </a:solidFill>
            </a:endParaRPr>
          </a:p>
          <a:p>
            <a:endParaRPr lang="en-US" altLang="zh-CN" sz="1800" dirty="0" smtClean="0">
              <a:solidFill>
                <a:srgbClr val="0070C0"/>
              </a:solidFill>
            </a:endParaRPr>
          </a:p>
          <a:p>
            <a:endParaRPr lang="zh-CN" altLang="en-US" sz="1800" dirty="0" smtClean="0">
              <a:solidFill>
                <a:srgbClr val="0070C0"/>
              </a:solidFill>
            </a:endParaRPr>
          </a:p>
        </p:txBody>
      </p:sp>
      <p:graphicFrame>
        <p:nvGraphicFramePr>
          <p:cNvPr id="4" name="表格 3"/>
          <p:cNvGraphicFramePr/>
          <p:nvPr>
            <p:custDataLst>
              <p:tags r:id="rId1"/>
            </p:custDataLst>
          </p:nvPr>
        </p:nvGraphicFramePr>
        <p:xfrm>
          <a:off x="3131820" y="1268730"/>
          <a:ext cx="5371465" cy="4460240"/>
        </p:xfrm>
        <a:graphic>
          <a:graphicData uri="http://schemas.openxmlformats.org/drawingml/2006/table">
            <a:tbl>
              <a:tblPr firstRow="1" bandRow="1">
                <a:tableStyleId>{5940675A-B579-460E-94D1-54222C63F5DA}</a:tableStyleId>
              </a:tblPr>
              <a:tblGrid>
                <a:gridCol w="2746375"/>
                <a:gridCol w="2625090"/>
              </a:tblGrid>
              <a:tr h="4460240">
                <a:tc>
                  <a:txBody>
                    <a:bodyPr/>
                    <a:p>
                      <a:pPr>
                        <a:buNone/>
                      </a:pPr>
                      <a:r>
                        <a:rPr lang="en-US" sz="1600" b="1">
                          <a:latin typeface="宋体" panose="02010600030101010101" pitchFamily="2" charset="-122"/>
                          <a:ea typeface="宋体" panose="02010600030101010101" pitchFamily="2" charset="-122"/>
                          <a:cs typeface="宋体" panose="02010600030101010101" pitchFamily="2" charset="-122"/>
                        </a:rPr>
                        <a:t>粗、精车右端，T0101：外圆粗车刀；T0202：外圆精车刀。</a:t>
                      </a:r>
                      <a:endParaRPr lang="en-US" sz="1600" b="1">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Times New Roman" panose="02020603050405020304" pitchFamily="18" charset="0"/>
                          <a:cs typeface="Times New Roman" panose="02020603050405020304" pitchFamily="18" charset="0"/>
                        </a:rPr>
                        <a:t>O0031</a:t>
                      </a:r>
                      <a:r>
                        <a:rPr lang="en-US" sz="1600">
                          <a:latin typeface="宋体" panose="02010600030101010101" pitchFamily="2" charset="-122"/>
                          <a:ea typeface="宋体" panose="02010600030101010101" pitchFamily="2" charset="-122"/>
                          <a:cs typeface="宋体" panose="02010600030101010101" pitchFamily="2" charset="-122"/>
                        </a:rPr>
                        <a:t>;</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G98 ;</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G00 X100 Z100 ;</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M03 S800;</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T0101;</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G00 X40 Z2 ;</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G73 U11 R11 ;</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G73 P1 Q2 U0.5 W0 F120;</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N1 G00 X0;</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G01 Z0 F80;</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G03 X21.8 Z-20.33 R13;</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G02 X26 W-13.64 R10;</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  </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Times New Roman" panose="02020603050405020304" pitchFamily="18" charset="0"/>
                          <a:cs typeface="Times New Roman" panose="02020603050405020304" pitchFamily="18" charset="0"/>
                        </a:rPr>
                        <a:t>程序名</a:t>
                      </a:r>
                      <a:endParaRPr lang="en-US" sz="1600">
                        <a:latin typeface="Times New Roman" panose="02020603050405020304" pitchFamily="18" charset="0"/>
                        <a:cs typeface="Times New Roman" panose="02020603050405020304" pitchFamily="18" charset="0"/>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进给速度</a:t>
                      </a:r>
                      <a:r>
                        <a:rPr lang="en-US" sz="1600" i="1">
                          <a:latin typeface="宋体" panose="02010600030101010101" pitchFamily="2" charset="-122"/>
                          <a:ea typeface="宋体" panose="02010600030101010101" pitchFamily="2" charset="-122"/>
                          <a:cs typeface="宋体" panose="02010600030101010101" pitchFamily="2" charset="-122"/>
                        </a:rPr>
                        <a:t>mm/min</a:t>
                      </a:r>
                      <a:endParaRPr lang="en-US" sz="1600" i="1">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安全换刀点</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主轴正转，800转/分钟</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换1号刀，执行01号刀补</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快速定位到X40 Z2 的位置</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X向总背吃刀量11</a:t>
                      </a:r>
                      <a:r>
                        <a:rPr lang="en-US" sz="1600" i="1">
                          <a:latin typeface="宋体" panose="02010600030101010101" pitchFamily="2" charset="-122"/>
                          <a:ea typeface="宋体" panose="02010600030101010101" pitchFamily="2" charset="-122"/>
                          <a:cs typeface="宋体" panose="02010600030101010101" pitchFamily="2" charset="-122"/>
                        </a:rPr>
                        <a:t>mm</a:t>
                      </a:r>
                      <a:r>
                        <a:rPr lang="en-US" sz="1600">
                          <a:latin typeface="宋体" panose="02010600030101010101" pitchFamily="2" charset="-122"/>
                          <a:ea typeface="宋体" panose="02010600030101010101" pitchFamily="2" charset="-122"/>
                          <a:cs typeface="宋体" panose="02010600030101010101" pitchFamily="2" charset="-122"/>
                        </a:rPr>
                        <a:t>，加工循环11次粗车循环</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从N1段开始至N2段结束。留X向精车余量0.5、Z向不留精车余量</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快速定位到X0</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车刀移到端面</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车球面</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车R10圆弧</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323215" y="908685"/>
            <a:ext cx="2608580" cy="3692525"/>
          </a:xfrm>
          <a:prstGeom prst="rect">
            <a:avLst/>
          </a:prstGeom>
        </p:spPr>
        <p:txBody>
          <a:bodyPr wrap="square">
            <a:spAutoFit/>
          </a:bodyPr>
          <a:lstStyle/>
          <a:p>
            <a:endParaRPr lang="en-US" altLang="zh-CN" sz="1800">
              <a:latin typeface="宋体" panose="02010600030101010101" pitchFamily="2" charset="-122"/>
              <a:sym typeface="+mn-ea"/>
            </a:endParaRPr>
          </a:p>
          <a:p>
            <a:r>
              <a:rPr lang="en-US" altLang="zh-CN" sz="1800">
                <a:latin typeface="宋体" panose="02010600030101010101" pitchFamily="2" charset="-122"/>
                <a:sym typeface="+mn-ea"/>
              </a:rPr>
              <a:t>6</a:t>
            </a:r>
            <a:r>
              <a:rPr lang="zh-CN" altLang="zh-CN" sz="1800">
                <a:sym typeface="+mn-ea"/>
              </a:rPr>
              <a:t>）实施切削加工。作为单件加工或批量首件的加工，为了避免尺寸超差，应在对刀后把X向的刀补加大0.5再加工。精车后检测尺寸、修改刀补，再次精车。</a:t>
            </a:r>
            <a:endParaRPr lang="zh-CN" altLang="zh-CN" sz="1800">
              <a:latin typeface="Arial" panose="020B0604020202020204" pitchFamily="34" charset="0"/>
              <a:ea typeface="宋体" panose="02010600030101010101" pitchFamily="2" charset="-122"/>
            </a:endParaRPr>
          </a:p>
          <a:p>
            <a:endParaRPr lang="zh-CN" altLang="zh-CN" sz="1800">
              <a:latin typeface="Arial" panose="020B0604020202020204" pitchFamily="34" charset="0"/>
              <a:ea typeface="宋体" panose="02010600030101010101" pitchFamily="2" charset="-122"/>
            </a:endParaRPr>
          </a:p>
          <a:p>
            <a:r>
              <a:rPr lang="zh-CN" altLang="zh-CN" sz="1800">
                <a:solidFill>
                  <a:srgbClr val="850AFF"/>
                </a:solidFill>
                <a:sym typeface="+mn-ea"/>
              </a:rPr>
              <a:t>2.实施过程记录</a:t>
            </a:r>
            <a:endParaRPr lang="en-US" altLang="zh-CN" sz="1800" u="sng">
              <a:latin typeface="宋体" panose="02010600030101010101" pitchFamily="2" charset="-122"/>
            </a:endParaRPr>
          </a:p>
          <a:p>
            <a:endParaRPr lang="zh-CN" altLang="en-US" sz="1800" dirty="0">
              <a:solidFill>
                <a:srgbClr val="0070C0"/>
              </a:solidFill>
            </a:endParaRPr>
          </a:p>
          <a:p>
            <a:endParaRPr lang="en-US" altLang="zh-CN" sz="1800" dirty="0" smtClean="0">
              <a:solidFill>
                <a:srgbClr val="0070C0"/>
              </a:solidFill>
            </a:endParaRPr>
          </a:p>
          <a:p>
            <a:endParaRPr lang="zh-CN" altLang="en-US" sz="1800" dirty="0" smtClean="0">
              <a:solidFill>
                <a:srgbClr val="0070C0"/>
              </a:solidFill>
            </a:endParaRPr>
          </a:p>
        </p:txBody>
      </p:sp>
      <p:graphicFrame>
        <p:nvGraphicFramePr>
          <p:cNvPr id="4" name="表格 3"/>
          <p:cNvGraphicFramePr/>
          <p:nvPr>
            <p:custDataLst>
              <p:tags r:id="rId1"/>
            </p:custDataLst>
          </p:nvPr>
        </p:nvGraphicFramePr>
        <p:xfrm>
          <a:off x="3060065" y="1484630"/>
          <a:ext cx="5409565" cy="2888615"/>
        </p:xfrm>
        <a:graphic>
          <a:graphicData uri="http://schemas.openxmlformats.org/drawingml/2006/table">
            <a:tbl>
              <a:tblPr firstRow="1" bandRow="1">
                <a:tableStyleId>{5940675A-B579-460E-94D1-54222C63F5DA}</a:tableStyleId>
              </a:tblPr>
              <a:tblGrid>
                <a:gridCol w="2632710"/>
                <a:gridCol w="2776855"/>
              </a:tblGrid>
              <a:tr h="2888615">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G03 X30 W-4 R5;</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G01 Z-45;</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X35;</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N2 X</a:t>
                      </a:r>
                      <a:r>
                        <a:rPr lang="en-US" sz="1600" b="0">
                          <a:latin typeface="宋体" panose="02010600030101010101" pitchFamily="2" charset="-122"/>
                          <a:ea typeface="宋体" panose="02010600030101010101" pitchFamily="2" charset="-122"/>
                          <a:cs typeface="宋体" panose="02010600030101010101" pitchFamily="2" charset="-122"/>
                          <a:sym typeface="+mn-ea"/>
                        </a:rPr>
                        <a:t>36 W-0.5;</a:t>
                      </a:r>
                      <a:endParaRPr lang="en-US" sz="1600" b="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b="0">
                          <a:latin typeface="宋体" panose="02010600030101010101" pitchFamily="2" charset="-122"/>
                          <a:ea typeface="宋体" panose="02010600030101010101" pitchFamily="2" charset="-122"/>
                          <a:cs typeface="宋体" panose="02010600030101010101" pitchFamily="2" charset="-122"/>
                          <a:sym typeface="+mn-ea"/>
                        </a:rPr>
                        <a:t>G00 X100 </a:t>
                      </a:r>
                      <a:r>
                        <a:rPr lang="en-US" sz="1600">
                          <a:latin typeface="宋体" panose="02010600030101010101" pitchFamily="2" charset="-122"/>
                          <a:ea typeface="宋体" panose="02010600030101010101" pitchFamily="2" charset="-122"/>
                          <a:cs typeface="宋体" panose="02010600030101010101" pitchFamily="2" charset="-122"/>
                          <a:sym typeface="+mn-ea"/>
                        </a:rPr>
                        <a:t>Z100;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M03 S1000;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T0202;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G00 G42 X40 Z2;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G70 P1 Q2;</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G00 G40 X100 Z100;</a:t>
                      </a:r>
                      <a:endParaRPr lang="en-US" sz="160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sz="1600">
                          <a:latin typeface="宋体" panose="02010600030101010101" pitchFamily="2" charset="-122"/>
                          <a:ea typeface="宋体" panose="02010600030101010101" pitchFamily="2" charset="-122"/>
                          <a:cs typeface="宋体" panose="02010600030101010101" pitchFamily="2" charset="-122"/>
                          <a:sym typeface="+mn-ea"/>
                        </a:rPr>
                        <a:t>M30;</a:t>
                      </a:r>
                      <a:endParaRPr lang="en-US" altLang="en-US" sz="1600" b="1">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车R5圆弧</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车Φ30外圆</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车台阶</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去毛刺</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安全换刀点</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主轴正转，1000转/分钟</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换2号刀，执行02号刀补</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快速定位到X40 Z2 的位置</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精车</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安全换刀点</a:t>
                      </a:r>
                      <a:endParaRPr lang="en-US" sz="1600">
                        <a:latin typeface="宋体" panose="02010600030101010101" pitchFamily="2" charset="-122"/>
                        <a:ea typeface="宋体" panose="02010600030101010101" pitchFamily="2" charset="-122"/>
                        <a:cs typeface="宋体" panose="02010600030101010101" pitchFamily="2" charset="-122"/>
                      </a:endParaRPr>
                    </a:p>
                    <a:p>
                      <a:pPr>
                        <a:buNone/>
                      </a:pPr>
                      <a:r>
                        <a:rPr lang="en-US" sz="1600">
                          <a:latin typeface="宋体" panose="02010600030101010101" pitchFamily="2" charset="-122"/>
                          <a:ea typeface="宋体" panose="02010600030101010101" pitchFamily="2" charset="-122"/>
                          <a:cs typeface="宋体" panose="02010600030101010101" pitchFamily="2" charset="-122"/>
                        </a:rPr>
                        <a:t>程序结束</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95536" y="3352562"/>
            <a:ext cx="74168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indent="266700" eaLnBrk="0" hangingPunct="0"/>
            <a:endParaRPr lang="en-US" altLang="zh-CN" sz="1600" dirty="0" smtClean="0">
              <a:solidFill>
                <a:prstClr val="black"/>
              </a:solidFill>
              <a:latin typeface="Times New Roman" panose="02020603050405020304" pitchFamily="18" charset="0"/>
              <a:cs typeface="Times New Roman" panose="02020603050405020304" pitchFamily="18" charset="0"/>
            </a:endParaRPr>
          </a:p>
          <a:p>
            <a:pPr indent="266700" eaLnBrk="0" hangingPunct="0"/>
            <a:endParaRPr lang="zh-CN" altLang="en-US" sz="1200" dirty="0">
              <a:solidFill>
                <a:prstClr val="black"/>
              </a:solidFill>
              <a:latin typeface="Times New Roman" panose="02020603050405020304" pitchFamily="18" charset="0"/>
              <a:cs typeface="Times New Roman" panose="02020603050405020304" pitchFamily="18" charset="0"/>
            </a:endParaRPr>
          </a:p>
          <a:p>
            <a:pPr indent="266700" eaLnBrk="0" hangingPunct="0"/>
            <a:r>
              <a:rPr lang="en-US" altLang="zh-CN" sz="1200" dirty="0" smtClean="0">
                <a:solidFill>
                  <a:prstClr val="black"/>
                </a:solidFill>
                <a:cs typeface="宋体" panose="02010600030101010101" pitchFamily="2" charset="-122"/>
              </a:rPr>
              <a:t>                                                                                                      </a:t>
            </a:r>
            <a:r>
              <a:rPr lang="zh-CN" altLang="en-US" sz="1200" dirty="0" smtClean="0">
                <a:solidFill>
                  <a:prstClr val="black"/>
                </a:solidFill>
                <a:cs typeface="宋体" panose="02010600030101010101" pitchFamily="2" charset="-122"/>
              </a:rPr>
              <a:t> </a:t>
            </a:r>
            <a:endParaRPr lang="zh-CN" altLang="en-US" sz="1200" dirty="0" smtClean="0">
              <a:solidFill>
                <a:prstClr val="black"/>
              </a:solidFill>
              <a:cs typeface="宋体" panose="02010600030101010101" pitchFamily="2" charset="-122"/>
            </a:endParaRPr>
          </a:p>
        </p:txBody>
      </p:sp>
      <p:sp>
        <p:nvSpPr>
          <p:cNvPr id="3" name="矩形 2"/>
          <p:cNvSpPr/>
          <p:nvPr/>
        </p:nvSpPr>
        <p:spPr>
          <a:xfrm>
            <a:off x="323185" y="908668"/>
            <a:ext cx="5286412" cy="369332"/>
          </a:xfrm>
          <a:prstGeom prst="rect">
            <a:avLst/>
          </a:prstGeom>
        </p:spPr>
        <p:txBody>
          <a:bodyPr wrap="square">
            <a:spAutoFit/>
          </a:bodyPr>
          <a:lstStyle/>
          <a:p>
            <a:r>
              <a:rPr lang="en-US" altLang="zh-CN" sz="1800" b="1" dirty="0" smtClean="0">
                <a:latin typeface="+mn-ea"/>
                <a:ea typeface="+mn-ea"/>
              </a:rPr>
              <a:t>【</a:t>
            </a:r>
            <a:r>
              <a:rPr lang="zh-CN" altLang="zh-CN" sz="1800" b="1" dirty="0" smtClean="0">
                <a:latin typeface="+mn-ea"/>
                <a:ea typeface="+mn-ea"/>
              </a:rPr>
              <a:t>检查与评价</a:t>
            </a:r>
            <a:r>
              <a:rPr lang="en-US" altLang="zh-CN" sz="1800" b="1" dirty="0" smtClean="0">
                <a:latin typeface="+mn-ea"/>
                <a:ea typeface="+mn-ea"/>
              </a:rPr>
              <a:t>】</a:t>
            </a:r>
            <a:endParaRPr lang="zh-CN" altLang="en-US" sz="1800" b="1" dirty="0" smtClean="0">
              <a:latin typeface="+mn-ea"/>
              <a:ea typeface="+mn-ea"/>
            </a:endParaRPr>
          </a:p>
        </p:txBody>
      </p:sp>
      <p:graphicFrame>
        <p:nvGraphicFramePr>
          <p:cNvPr id="4" name="表格 3"/>
          <p:cNvGraphicFramePr/>
          <p:nvPr>
            <p:custDataLst>
              <p:tags r:id="rId1"/>
            </p:custDataLst>
          </p:nvPr>
        </p:nvGraphicFramePr>
        <p:xfrm>
          <a:off x="467360" y="1369378"/>
          <a:ext cx="8232775" cy="4295775"/>
        </p:xfrm>
        <a:graphic>
          <a:graphicData uri="http://schemas.openxmlformats.org/drawingml/2006/table">
            <a:tbl>
              <a:tblPr firstRow="1" bandRow="1">
                <a:tableStyleId>{5940675A-B579-460E-94D1-54222C63F5DA}</a:tableStyleId>
              </a:tblPr>
              <a:tblGrid>
                <a:gridCol w="494665"/>
                <a:gridCol w="1968500"/>
                <a:gridCol w="645795"/>
                <a:gridCol w="1739900"/>
                <a:gridCol w="759460"/>
                <a:gridCol w="565150"/>
                <a:gridCol w="573405"/>
                <a:gridCol w="755015"/>
                <a:gridCol w="730250"/>
              </a:tblGrid>
              <a:tr h="213360">
                <a:tc gridSpan="2">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零件编号：</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学生姓名：</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总得分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4">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440690">
                <a:tc row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序号</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项 目 内 容 及 要 求</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配分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评 分 标 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学生检测结果</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教师检测</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结果一致性扣分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单项最终得分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413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结果</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得分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426720">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1</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Φ30      </a:t>
                      </a:r>
                      <a:r>
                        <a:rPr lang="en-US" sz="1400">
                          <a:latin typeface="Times New Roman" panose="02020603050405020304" pitchFamily="18" charset="0"/>
                        </a:rPr>
                        <a:t>/ Ra3.2</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16/4</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超0.01扣4分/Ra大一级扣2分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4020">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2</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Φ36      </a:t>
                      </a:r>
                      <a:r>
                        <a:rPr lang="en-US" sz="1400">
                          <a:latin typeface="Times New Roman" panose="02020603050405020304" pitchFamily="18" charset="0"/>
                        </a:rPr>
                        <a:t>/ Ra3.2</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16/4</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超0.01扣4分/Ra大一级扣2分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4020">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3</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Φ31      </a:t>
                      </a:r>
                      <a:r>
                        <a:rPr lang="en-US" sz="1400">
                          <a:latin typeface="Times New Roman" panose="02020603050405020304" pitchFamily="18" charset="0"/>
                        </a:rPr>
                        <a:t>/ Ra3.2</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16/4</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超0.01扣4分/Ra大一级扣2分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4020">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4</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C1/R5/Φ10/SΦ26/Φ18</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4×5</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不合不得分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7010">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5</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70/45/20</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4×3</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不合不得分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35050">
                <a:tc>
                  <a:txBody>
                    <a:bodyPr/>
                    <a:p>
                      <a:pPr algn="ctr">
                        <a:buNone/>
                      </a:pPr>
                      <a:r>
                        <a:rPr lang="en-US" sz="1400">
                          <a:latin typeface="宋体" panose="02010600030101010101" pitchFamily="2" charset="-122"/>
                          <a:ea typeface="宋体" panose="02010600030101010101" pitchFamily="2" charset="-122"/>
                          <a:cs typeface="宋体" panose="02010600030101010101" pitchFamily="2" charset="-122"/>
                        </a:rPr>
                        <a:t>6</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5S管理及纪律</a:t>
                      </a:r>
                      <a:endParaRPr lang="en-US" sz="1400">
                        <a:latin typeface="宋体" panose="02010600030101010101" pitchFamily="2" charset="-122"/>
                        <a:ea typeface="宋体" panose="02010600030101010101" pitchFamily="2" charset="-122"/>
                        <a:cs typeface="宋体" panose="02010600030101010101" pitchFamily="2" charset="-122"/>
                      </a:endParaRPr>
                    </a:p>
                    <a:p>
                      <a:pPr>
                        <a:buNone/>
                      </a:pPr>
                      <a:r>
                        <a:rPr lang="en-US" sz="1400">
                          <a:latin typeface="宋体" panose="02010600030101010101" pitchFamily="2" charset="-122"/>
                          <a:ea typeface="宋体" panose="02010600030101010101" pitchFamily="2" charset="-122"/>
                          <a:cs typeface="宋体" panose="02010600030101010101" pitchFamily="2" charset="-122"/>
                        </a:rPr>
                        <a:t>1.安全文明生产 (1)无违章操作情况(2) 无撞刀及其它事故</a:t>
                      </a:r>
                      <a:endParaRPr lang="en-US" sz="1400">
                        <a:latin typeface="宋体" panose="02010600030101010101" pitchFamily="2" charset="-122"/>
                        <a:ea typeface="宋体" panose="02010600030101010101" pitchFamily="2" charset="-122"/>
                        <a:cs typeface="宋体" panose="02010600030101010101" pitchFamily="2" charset="-122"/>
                      </a:endParaRPr>
                    </a:p>
                    <a:p>
                      <a:pPr>
                        <a:buNone/>
                      </a:pPr>
                      <a:r>
                        <a:rPr lang="en-US" sz="1400">
                          <a:latin typeface="宋体" panose="02010600030101010101" pitchFamily="2" charset="-122"/>
                          <a:ea typeface="宋体" panose="02010600030101010101" pitchFamily="2" charset="-122"/>
                          <a:cs typeface="宋体" panose="02010600030101010101" pitchFamily="2" charset="-122"/>
                        </a:rPr>
                        <a:t>2.机床维护与保养</a:t>
                      </a:r>
                      <a:endParaRPr lang="en-US" sz="1400">
                        <a:latin typeface="宋体" panose="02010600030101010101" pitchFamily="2" charset="-122"/>
                        <a:ea typeface="宋体" panose="02010600030101010101" pitchFamily="2" charset="-122"/>
                        <a:cs typeface="宋体" panose="02010600030101010101" pitchFamily="2" charset="-122"/>
                      </a:endParaRPr>
                    </a:p>
                    <a:p>
                      <a:pPr>
                        <a:buNone/>
                      </a:pPr>
                      <a:r>
                        <a:rPr lang="en-US" sz="1400">
                          <a:latin typeface="宋体" panose="02010600030101010101" pitchFamily="2" charset="-122"/>
                          <a:ea typeface="宋体" panose="02010600030101010101" pitchFamily="2" charset="-122"/>
                          <a:cs typeface="宋体" panose="02010600030101010101" pitchFamily="2" charset="-122"/>
                        </a:rPr>
                        <a:t>3.纪律与态度</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20</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5">
                  <a:txBody>
                    <a:bodyPr/>
                    <a:p>
                      <a:pPr>
                        <a:buNone/>
                      </a:pPr>
                      <a:r>
                        <a:rPr lang="en-US" sz="1400">
                          <a:latin typeface="宋体" panose="02010600030101010101" pitchFamily="2" charset="-122"/>
                          <a:ea typeface="宋体" panose="02010600030101010101" pitchFamily="2" charset="-122"/>
                          <a:cs typeface="宋体" panose="02010600030101010101" pitchFamily="2" charset="-122"/>
                        </a:rPr>
                        <a:t>违章操作、撞刀、出现事故、不按要求维护和保养机床扣5～10分； 违反纪律、学习不积极、没有团队协作精神的一次扣2分。</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a:buNone/>
                      </a:pP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TABLE_BEAUTIFY" val="smartTable{5913e91c-2e2c-467d-a6d4-31d599454f60}"/>
  <p:tag name="TABLE_ENDDRAG_ORIGIN_RECT" val="521*348"/>
  <p:tag name="TABLE_ENDDRAG_RECT" val="133*99*521*348"/>
</p:tagLst>
</file>

<file path=ppt/tags/tag2.xml><?xml version="1.0" encoding="utf-8"?>
<p:tagLst xmlns:p="http://schemas.openxmlformats.org/presentationml/2006/main">
  <p:tag name="KSO_WM_UNIT_TABLE_BEAUTIFY" val="smartTable{e05dff65-ea0d-43b3-8496-84b5b13c9a44}"/>
  <p:tag name="TABLE_ENDDRAG_ORIGIN_RECT" val="560*351"/>
  <p:tag name="TABLE_ENDDRAG_RECT" val="118*140*560*351"/>
</p:tagLst>
</file>

<file path=ppt/tags/tag3.xml><?xml version="1.0" encoding="utf-8"?>
<p:tagLst xmlns:p="http://schemas.openxmlformats.org/presentationml/2006/main">
  <p:tag name="KSO_WM_UNIT_TABLE_BEAUTIFY" val="smartTable{840a027e-eb83-415e-885e-9652fc704ee3}"/>
  <p:tag name="TABLE_ENDDRAG_ORIGIN_RECT" val="422*351"/>
  <p:tag name="TABLE_ENDDRAG_RECT" val="246*88*422*351"/>
</p:tagLst>
</file>

<file path=ppt/tags/tag4.xml><?xml version="1.0" encoding="utf-8"?>
<p:tagLst xmlns:p="http://schemas.openxmlformats.org/presentationml/2006/main">
  <p:tag name="TABLE_ENDDRAG_ORIGIN_RECT" val="438*227"/>
  <p:tag name="TABLE_ENDDRAG_RECT" val="240*116*438*227"/>
</p:tagLst>
</file>

<file path=ppt/tags/tag5.xml><?xml version="1.0" encoding="utf-8"?>
<p:tagLst xmlns:p="http://schemas.openxmlformats.org/presentationml/2006/main">
  <p:tag name="KSO_WM_UNIT_TABLE_BEAUTIFY" val="smartTable{e8818a65-1a92-426f-b5c0-1328d2559aa7}"/>
</p:tagLst>
</file>

<file path=ppt/tags/tag6.xml><?xml version="1.0" encoding="utf-8"?>
<p:tagLst xmlns:p="http://schemas.openxmlformats.org/presentationml/2006/main">
  <p:tag name="KSO_WM_UNIT_PLACING_PICTURE_USER_VIEWPORT" val="{&quot;height&quot;:3490,&quot;width&quot;:606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6466</Words>
  <Application>WPS 演示</Application>
  <PresentationFormat>全屏显示(4:3)</PresentationFormat>
  <Paragraphs>829</Paragraphs>
  <Slides>17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31" baseType="lpstr">
      <vt:lpstr>Arial</vt:lpstr>
      <vt:lpstr>宋体</vt:lpstr>
      <vt:lpstr>Wingdings</vt:lpstr>
      <vt:lpstr>Calibri</vt:lpstr>
      <vt:lpstr>Times New Roman</vt:lpstr>
      <vt:lpstr>仿宋_GB2312</vt:lpstr>
      <vt:lpstr>仿宋</vt:lpstr>
      <vt:lpstr>楷体_GB2312</vt:lpstr>
      <vt:lpstr>新宋体</vt:lpstr>
      <vt:lpstr>Times New Roman</vt:lpstr>
      <vt:lpstr>微软雅黑</vt:lpstr>
      <vt:lpstr>Arial Unicode MS</vt: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412</cp:revision>
  <dcterms:created xsi:type="dcterms:W3CDTF">2012-04-13T02:17:00Z</dcterms:created>
  <dcterms:modified xsi:type="dcterms:W3CDTF">2021-10-26T03:16:58Z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DB87C35D46A0434383B8573335514717</vt:lpwstr>
  </property>
</Properties>
</file>