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387" r:id="rId4"/>
    <p:sldId id="459" r:id="rId5"/>
    <p:sldId id="460" r:id="rId6"/>
    <p:sldId id="461" r:id="rId7"/>
    <p:sldId id="462" r:id="rId8"/>
    <p:sldId id="463" r:id="rId9"/>
    <p:sldId id="388" r:id="rId10"/>
    <p:sldId id="449" r:id="rId11"/>
    <p:sldId id="450" r:id="rId12"/>
    <p:sldId id="451" r:id="rId13"/>
    <p:sldId id="458" r:id="rId14"/>
    <p:sldId id="25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6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  套（盘）类零件数控车削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611560" y="2316909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4.2.1 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螺母的车削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656" y="1412776"/>
            <a:ext cx="49339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.2  内螺纹零件数控车削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1583382"/>
            <a:ext cx="7416824" cy="424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2255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车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内螺纹前的有关尺寸计算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车内螺纹前，先钻孔、镗孔，孔径尺寸根据所加工材料确定。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车铸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铁材料时，材料脆，齿顶易崩，孔径尺寸取：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D≈d-1.05P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车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钢件时，孔径尺寸取：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D≈d-1.08P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其尺寸公差可查普通螺纹有关公差表。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例：车削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钢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M45×2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的内螺纹，确定孔径尺寸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孔径为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:D1≈d-1.08P=45-1.08×2=42.84mm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，若查螺纹基本尺寸表得：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D1=42.835mm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en-US" altLang="zh-CN" b="1" kern="100" dirty="0" smtClean="0">
                <a:latin typeface="Times New Roman" panose="02020603050405020304"/>
                <a:ea typeface="宋体" panose="02010600030101010101" pitchFamily="2" charset="-122"/>
              </a:rPr>
              <a:t>7.</a:t>
            </a:r>
            <a:r>
              <a:rPr lang="zh-CN" altLang="en-US" b="1" kern="100" dirty="0" smtClean="0">
                <a:latin typeface="Times New Roman" panose="02020603050405020304"/>
                <a:ea typeface="宋体" panose="02010600030101010101" pitchFamily="2" charset="-122"/>
              </a:rPr>
              <a:t>内螺纹</a:t>
            </a:r>
            <a:r>
              <a:rPr lang="zh-CN" altLang="en-US" b="1" kern="100" dirty="0">
                <a:latin typeface="Times New Roman" panose="02020603050405020304"/>
                <a:ea typeface="宋体" panose="02010600030101010101" pitchFamily="2" charset="-122"/>
              </a:rPr>
              <a:t>的测量   </a:t>
            </a:r>
            <a:endParaRPr lang="zh-CN" altLang="en-US" b="1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/>
                <a:ea typeface="宋体" panose="02010600030101010101" pitchFamily="2" charset="-122"/>
              </a:rPr>
              <a:t>内螺纹的测量有综合测量和单项测量两种。</a:t>
            </a:r>
            <a:endParaRPr lang="zh-CN" altLang="en-US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en-US" kern="100" dirty="0">
                <a:latin typeface="Times New Roman" panose="02020603050405020304"/>
                <a:ea typeface="宋体" panose="02010600030101010101" pitchFamily="2" charset="-122"/>
              </a:rPr>
              <a:t>单项测量比较复杂，我们主要采用螺纹塞规（如</a:t>
            </a:r>
            <a:endParaRPr lang="zh-CN" altLang="en-US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en-US" kern="100" dirty="0" smtClean="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4.2-4</a:t>
            </a:r>
            <a:r>
              <a:rPr lang="zh-CN" altLang="en-US" kern="100" dirty="0">
                <a:latin typeface="Times New Roman" panose="02020603050405020304"/>
                <a:ea typeface="宋体" panose="02010600030101010101" pitchFamily="2" charset="-122"/>
              </a:rPr>
              <a:t>所示）综合测量。</a:t>
            </a:r>
            <a:endParaRPr lang="zh-CN" altLang="en-US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 图</a:t>
            </a:r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4.2-4 </a:t>
            </a:r>
            <a:r>
              <a:rPr lang="zh-CN" altLang="en-US" sz="1200" dirty="0">
                <a:solidFill>
                  <a:prstClr val="black"/>
                </a:solidFill>
                <a:cs typeface="宋体" panose="02010600030101010101" pitchFamily="2" charset="-122"/>
              </a:rPr>
              <a:t>内螺纹车刀</a:t>
            </a:r>
            <a:endParaRPr lang="zh-CN" altLang="en-US" sz="1200" dirty="0">
              <a:solidFill>
                <a:prstClr val="black"/>
              </a:solidFill>
              <a:cs typeface="宋体" panose="02010600030101010101" pitchFamily="2" charset="-122"/>
            </a:endParaRPr>
          </a:p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3356992"/>
            <a:ext cx="191452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71472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971600" y="764704"/>
            <a:ext cx="50752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en-US" sz="1800" b="1" dirty="0">
                <a:latin typeface="+mn-ea"/>
                <a:ea typeface="+mn-ea"/>
              </a:rPr>
              <a:t>二、编程</a:t>
            </a:r>
            <a:r>
              <a:rPr lang="zh-CN" altLang="en-US" sz="1800" b="1" dirty="0" smtClean="0">
                <a:latin typeface="+mn-ea"/>
                <a:ea typeface="+mn-ea"/>
              </a:rPr>
              <a:t>指令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96937"/>
            <a:ext cx="7848872" cy="159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+mn-ea"/>
                <a:ea typeface="+mn-ea"/>
              </a:rPr>
              <a:t>1.GSK980TD</a:t>
            </a:r>
            <a:r>
              <a:rPr lang="zh-CN" altLang="zh-CN" b="1" dirty="0">
                <a:latin typeface="+mn-ea"/>
                <a:ea typeface="+mn-ea"/>
              </a:rPr>
              <a:t>系统螺纹切削指令</a:t>
            </a:r>
            <a:r>
              <a:rPr lang="en-US" altLang="zh-CN" b="1" dirty="0">
                <a:latin typeface="+mn-ea"/>
                <a:ea typeface="+mn-ea"/>
              </a:rPr>
              <a:t>             </a:t>
            </a:r>
            <a:endParaRPr lang="en-US" altLang="zh-CN" b="1" dirty="0" smtClean="0">
              <a:latin typeface="+mn-ea"/>
              <a:ea typeface="+mn-ea"/>
            </a:endParaRPr>
          </a:p>
          <a:p>
            <a:r>
              <a:rPr lang="en-US" altLang="zh-CN" dirty="0" smtClean="0">
                <a:latin typeface="+mn-ea"/>
                <a:ea typeface="+mn-ea"/>
              </a:rPr>
              <a:t>1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r>
              <a:rPr lang="en-US" altLang="zh-CN" dirty="0" smtClean="0">
                <a:latin typeface="+mn-ea"/>
                <a:ea typeface="+mn-ea"/>
              </a:rPr>
              <a:t>G32</a:t>
            </a:r>
            <a:r>
              <a:rPr lang="zh-CN" altLang="zh-CN" dirty="0">
                <a:latin typeface="+mn-ea"/>
                <a:ea typeface="+mn-ea"/>
              </a:rPr>
              <a:t>螺纹加工循环指令</a:t>
            </a:r>
            <a:endParaRPr lang="zh-CN" altLang="zh-CN" dirty="0">
              <a:latin typeface="+mn-ea"/>
              <a:ea typeface="+mn-ea"/>
            </a:endParaRPr>
          </a:p>
          <a:p>
            <a:pPr fontAlgn="b"/>
            <a:r>
              <a:rPr lang="zh-CN" altLang="zh-CN" dirty="0">
                <a:latin typeface="+mn-ea"/>
                <a:ea typeface="+mn-ea"/>
              </a:rPr>
              <a:t>指令格式：</a:t>
            </a:r>
            <a:r>
              <a:rPr lang="en-US" altLang="zh-CN" dirty="0">
                <a:latin typeface="+mn-ea"/>
                <a:ea typeface="+mn-ea"/>
              </a:rPr>
              <a:t>G32 X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U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Z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W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F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I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J__  K__ </a:t>
            </a:r>
            <a:r>
              <a:rPr lang="zh-CN" altLang="zh-CN" dirty="0">
                <a:latin typeface="+mn-ea"/>
                <a:ea typeface="+mn-ea"/>
              </a:rPr>
              <a:t>；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zh-CN" altLang="zh-CN" dirty="0">
                <a:latin typeface="+mn-ea"/>
                <a:ea typeface="+mn-ea"/>
              </a:rPr>
              <a:t>应用说明祥</a:t>
            </a:r>
            <a:r>
              <a:rPr lang="zh-CN" altLang="zh-CN" dirty="0" smtClean="0">
                <a:latin typeface="+mn-ea"/>
                <a:ea typeface="+mn-ea"/>
              </a:rPr>
              <a:t>见项目</a:t>
            </a:r>
            <a:r>
              <a:rPr lang="en-US" altLang="zh-CN" dirty="0">
                <a:latin typeface="+mn-ea"/>
                <a:ea typeface="+mn-ea"/>
              </a:rPr>
              <a:t>3</a:t>
            </a:r>
            <a:r>
              <a:rPr lang="zh-CN" altLang="en-US" dirty="0">
                <a:latin typeface="+mn-ea"/>
                <a:ea typeface="+mn-ea"/>
              </a:rPr>
              <a:t>模块</a:t>
            </a:r>
            <a:r>
              <a:rPr lang="en-US" altLang="zh-CN" dirty="0">
                <a:latin typeface="+mn-ea"/>
                <a:ea typeface="+mn-ea"/>
              </a:rPr>
              <a:t>3.2</a:t>
            </a:r>
            <a:r>
              <a:rPr lang="zh-CN" altLang="zh-CN" dirty="0" smtClean="0">
                <a:latin typeface="+mn-ea"/>
                <a:ea typeface="+mn-ea"/>
              </a:rPr>
              <a:t>中</a:t>
            </a:r>
            <a:r>
              <a:rPr lang="zh-CN" altLang="zh-CN" dirty="0">
                <a:latin typeface="+mn-ea"/>
                <a:ea typeface="+mn-ea"/>
              </a:rPr>
              <a:t>螺纹切削指令。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en-US" altLang="zh-CN" dirty="0" smtClean="0">
                <a:latin typeface="+mn-ea"/>
                <a:ea typeface="+mn-ea"/>
              </a:rPr>
              <a:t>2</a:t>
            </a:r>
            <a:r>
              <a:rPr lang="zh-CN" altLang="en-US" dirty="0" smtClean="0">
                <a:latin typeface="+mn-ea"/>
                <a:ea typeface="+mn-ea"/>
              </a:rPr>
              <a:t>）</a:t>
            </a:r>
            <a:r>
              <a:rPr lang="en-US" altLang="zh-CN" dirty="0" smtClean="0">
                <a:latin typeface="+mn-ea"/>
                <a:ea typeface="+mn-ea"/>
              </a:rPr>
              <a:t> </a:t>
            </a:r>
            <a:r>
              <a:rPr lang="en-US" altLang="zh-CN" dirty="0">
                <a:latin typeface="+mn-ea"/>
                <a:ea typeface="+mn-ea"/>
              </a:rPr>
              <a:t>G92</a:t>
            </a:r>
            <a:r>
              <a:rPr lang="zh-CN" altLang="zh-CN" dirty="0">
                <a:latin typeface="+mn-ea"/>
                <a:ea typeface="+mn-ea"/>
              </a:rPr>
              <a:t>螺纹切削循环指令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zh-CN" altLang="zh-CN" dirty="0">
                <a:latin typeface="+mn-ea"/>
                <a:ea typeface="+mn-ea"/>
              </a:rPr>
              <a:t>指令格式：</a:t>
            </a:r>
            <a:r>
              <a:rPr lang="en-US" altLang="zh-CN" dirty="0">
                <a:latin typeface="+mn-ea"/>
                <a:ea typeface="+mn-ea"/>
              </a:rPr>
              <a:t>G92 X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U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Z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W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R__  F</a:t>
            </a:r>
            <a:r>
              <a:rPr lang="zh-CN" altLang="zh-CN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+mn-ea"/>
                <a:ea typeface="+mn-ea"/>
              </a:rPr>
              <a:t>I</a:t>
            </a:r>
            <a:r>
              <a:rPr lang="zh-CN" altLang="zh-CN" dirty="0">
                <a:latin typeface="+mn-ea"/>
                <a:ea typeface="+mn-ea"/>
              </a:rPr>
              <a:t>）</a:t>
            </a:r>
            <a:r>
              <a:rPr lang="en-US" altLang="zh-CN" dirty="0">
                <a:latin typeface="+mn-ea"/>
                <a:ea typeface="+mn-ea"/>
              </a:rPr>
              <a:t>__  J__  K__  L__ </a:t>
            </a:r>
            <a:r>
              <a:rPr lang="zh-CN" altLang="zh-CN" dirty="0">
                <a:latin typeface="+mn-ea"/>
                <a:ea typeface="+mn-ea"/>
              </a:rPr>
              <a:t>；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zh-CN" altLang="zh-CN" dirty="0">
                <a:latin typeface="+mn-ea"/>
                <a:ea typeface="+mn-ea"/>
              </a:rPr>
              <a:t>应用说明祥</a:t>
            </a:r>
            <a:r>
              <a:rPr lang="zh-CN" altLang="zh-CN" dirty="0" smtClean="0">
                <a:latin typeface="+mn-ea"/>
                <a:ea typeface="+mn-ea"/>
              </a:rPr>
              <a:t>见项目</a:t>
            </a:r>
            <a:r>
              <a:rPr lang="en-US" altLang="zh-CN" dirty="0" smtClean="0">
                <a:latin typeface="+mn-ea"/>
                <a:ea typeface="+mn-ea"/>
              </a:rPr>
              <a:t>3</a:t>
            </a:r>
            <a:r>
              <a:rPr lang="zh-CN" altLang="en-US" dirty="0" smtClean="0">
                <a:latin typeface="+mn-ea"/>
                <a:ea typeface="+mn-ea"/>
              </a:rPr>
              <a:t>模块</a:t>
            </a:r>
            <a:r>
              <a:rPr lang="en-US" altLang="zh-CN" dirty="0" smtClean="0">
                <a:latin typeface="+mn-ea"/>
                <a:ea typeface="+mn-ea"/>
              </a:rPr>
              <a:t>3.2</a:t>
            </a:r>
            <a:r>
              <a:rPr lang="zh-CN" altLang="zh-CN" dirty="0">
                <a:latin typeface="+mn-ea"/>
                <a:ea typeface="+mn-ea"/>
              </a:rPr>
              <a:t>中螺纹切削指令。</a:t>
            </a:r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89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472805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完成图</a:t>
            </a:r>
            <a:r>
              <a:rPr lang="en-US" altLang="zh-CN" dirty="0"/>
              <a:t>4.2.5</a:t>
            </a:r>
            <a:r>
              <a:rPr lang="zh-CN" altLang="en-US" dirty="0"/>
              <a:t>所示圆螺母的编程与车削加工，材料</a:t>
            </a:r>
            <a:r>
              <a:rPr lang="en-US" altLang="zh-CN" dirty="0"/>
              <a:t>45</a:t>
            </a:r>
            <a:r>
              <a:rPr lang="zh-CN" altLang="en-US" dirty="0"/>
              <a:t>钢，毛坯规格</a:t>
            </a:r>
            <a:r>
              <a:rPr lang="en-US" altLang="zh-CN" dirty="0"/>
              <a:t>φ50×40</a:t>
            </a:r>
            <a:r>
              <a:rPr lang="zh-CN" altLang="en-US" dirty="0"/>
              <a:t>，生产规模为单件。</a:t>
            </a:r>
            <a:endParaRPr lang="en-US" altLang="zh-CN" kern="100" dirty="0">
              <a:latin typeface="Calibri" panose="020F0502020204030204"/>
            </a:endParaRPr>
          </a:p>
          <a:p>
            <a:pPr indent="266700" algn="just">
              <a:spcAft>
                <a:spcPts val="0"/>
              </a:spcAft>
            </a:pPr>
            <a:endParaRPr lang="en-US" altLang="zh-CN" b="1" dirty="0">
              <a:solidFill>
                <a:srgbClr val="0070C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93950"/>
            <a:ext cx="1970427" cy="2619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42910" y="1000108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>
                <a:latin typeface="+mn-ea"/>
                <a:ea typeface="+mn-ea"/>
              </a:rPr>
              <a:t>拓展任务工单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8113" y="5013176"/>
            <a:ext cx="1338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+mn-ea"/>
                <a:ea typeface="+mn-ea"/>
              </a:rPr>
              <a:t> 图</a:t>
            </a:r>
            <a:r>
              <a:rPr lang="en-US" altLang="zh-CN" sz="1200" dirty="0">
                <a:latin typeface="+mn-ea"/>
                <a:ea typeface="+mn-ea"/>
              </a:rPr>
              <a:t>4.2.5 </a:t>
            </a:r>
            <a:r>
              <a:rPr lang="zh-CN" altLang="en-US" sz="1200" dirty="0">
                <a:latin typeface="+mn-ea"/>
                <a:ea typeface="+mn-ea"/>
              </a:rPr>
              <a:t>圆螺母</a:t>
            </a:r>
            <a:endParaRPr lang="zh-CN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6050" y="2807373"/>
            <a:ext cx="3071834" cy="3095647"/>
          </a:xfrm>
          <a:prstGeom prst="rect">
            <a:avLst/>
          </a:prstGeom>
        </p:spPr>
      </p:pic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2" imgW="391160" imgH="739140" progId="Equation.KSEE3">
                  <p:embed/>
                </p:oleObj>
              </mc:Choice>
              <mc:Fallback>
                <p:oleObj name="" r:id="rId2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268760"/>
            <a:ext cx="8676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/>
              <a:t>图</a:t>
            </a:r>
            <a:r>
              <a:rPr lang="en-US" sz="1800" dirty="0" smtClean="0"/>
              <a:t>4.2.1</a:t>
            </a:r>
            <a:r>
              <a:rPr lang="zh-CN" altLang="en-US" sz="1800" dirty="0" smtClean="0"/>
              <a:t>所示，螺母零件是机械产品中常见的紧固零件，试根据图样要求，完成螺母零件的加工，材料为</a:t>
            </a:r>
            <a:r>
              <a:rPr lang="en-US" sz="1800" dirty="0" smtClean="0"/>
              <a:t>45</a:t>
            </a:r>
            <a:r>
              <a:rPr lang="zh-CN" altLang="en-US" sz="1800" dirty="0" smtClean="0"/>
              <a:t>钢，毛坯规格</a:t>
            </a:r>
            <a:r>
              <a:rPr lang="en-US" altLang="zh-CN" sz="1800" dirty="0" smtClean="0"/>
              <a:t>φ</a:t>
            </a:r>
            <a:r>
              <a:rPr lang="en-US" sz="1800" dirty="0" smtClean="0"/>
              <a:t>50×30</a:t>
            </a:r>
            <a:r>
              <a:rPr lang="zh-CN" altLang="en-US" sz="1800" dirty="0" smtClean="0"/>
              <a:t>。生产规模为单件、小批量。</a:t>
            </a:r>
            <a:endParaRPr lang="zh-CN" altLang="en-US" sz="1800" dirty="0" smtClean="0"/>
          </a:p>
          <a:p>
            <a:pPr indent="457200"/>
            <a:r>
              <a:rPr lang="zh-CN" altLang="en-US" sz="1800" dirty="0" smtClean="0"/>
              <a:t>分析图样：通孔内三角螺纹规格为</a:t>
            </a:r>
            <a:r>
              <a:rPr lang="en-US" sz="1800" dirty="0" smtClean="0"/>
              <a:t>M24×2</a:t>
            </a:r>
            <a:r>
              <a:rPr lang="zh-CN" altLang="en-US" sz="1800" dirty="0" smtClean="0"/>
              <a:t>，螺距</a:t>
            </a:r>
            <a:r>
              <a:rPr lang="en-US" sz="1800" dirty="0" smtClean="0"/>
              <a:t>2</a:t>
            </a:r>
            <a:r>
              <a:rPr lang="en-US" sz="1800" i="1" dirty="0" smtClean="0"/>
              <a:t>mm</a:t>
            </a:r>
            <a:r>
              <a:rPr lang="zh-CN" altLang="en-US" sz="1800" dirty="0" smtClean="0"/>
              <a:t>，长度</a:t>
            </a:r>
            <a:r>
              <a:rPr lang="en-US" sz="1800" dirty="0" smtClean="0"/>
              <a:t>12</a:t>
            </a:r>
            <a:r>
              <a:rPr lang="en-US" sz="1800" i="1" dirty="0" smtClean="0"/>
              <a:t>mm</a:t>
            </a:r>
            <a:r>
              <a:rPr lang="zh-CN" altLang="en-US" sz="1800" dirty="0" smtClean="0"/>
              <a:t>。外圆</a:t>
            </a:r>
            <a:r>
              <a:rPr lang="en-US" sz="1800" dirty="0" smtClean="0"/>
              <a:t>Φ </a:t>
            </a:r>
            <a:r>
              <a:rPr lang="zh-CN" altLang="en-US" sz="1800" dirty="0" smtClean="0"/>
              <a:t>、</a:t>
            </a:r>
            <a:r>
              <a:rPr lang="en-US" sz="1800" dirty="0" smtClean="0"/>
              <a:t>Φ </a:t>
            </a:r>
            <a:r>
              <a:rPr lang="zh-CN" altLang="en-US" sz="1800" dirty="0" smtClean="0"/>
              <a:t>精度要求较高，需控制尺寸。要避免高速车削时由于刀杆刚性不足引起振动而影响牙形表面质量。</a:t>
            </a:r>
            <a:endParaRPr lang="zh-CN" altLang="zh-CN" kern="100" dirty="0">
              <a:solidFill>
                <a:srgbClr val="0070C0"/>
              </a:solidFill>
              <a:effectLst/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868" y="6072206"/>
            <a:ext cx="9653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4.2-1</a:t>
            </a:r>
            <a:r>
              <a:rPr lang="zh-CN" altLang="en-US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内螺母</a:t>
            </a:r>
            <a:endParaRPr lang="zh-CN" alt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000108"/>
            <a:ext cx="80341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lang="en-US" altLang="zh-CN" sz="1800" dirty="0" smtClean="0">
                <a:latin typeface="+mn-ea"/>
                <a:ea typeface="+mn-ea"/>
              </a:rPr>
              <a:t>1.</a:t>
            </a:r>
            <a:r>
              <a:rPr lang="zh-CN" altLang="en-US" sz="1800" dirty="0" smtClean="0">
                <a:latin typeface="+mn-ea"/>
                <a:ea typeface="+mn-ea"/>
              </a:rPr>
              <a:t>设备选用</a:t>
            </a:r>
            <a:r>
              <a:rPr lang="en-US" altLang="zh-CN" sz="1800" dirty="0" smtClean="0">
                <a:latin typeface="+mn-ea"/>
                <a:ea typeface="+mn-ea"/>
              </a:rPr>
              <a:t>:</a:t>
            </a:r>
            <a:r>
              <a:rPr lang="zh-CN" altLang="en-US" sz="1800" dirty="0" smtClean="0">
                <a:latin typeface="+mn-ea"/>
                <a:ea typeface="+mn-ea"/>
              </a:rPr>
              <a:t>加工对象尺寸较小，可选择小型号的数控车床</a:t>
            </a:r>
            <a:r>
              <a:rPr lang="en-US" altLang="zh-CN" sz="1800" dirty="0" smtClean="0">
                <a:latin typeface="+mn-ea"/>
                <a:ea typeface="+mn-ea"/>
              </a:rPr>
              <a:t>,</a:t>
            </a:r>
            <a:r>
              <a:rPr lang="zh-CN" altLang="en-US" sz="1800" dirty="0" smtClean="0">
                <a:latin typeface="+mn-ea"/>
                <a:ea typeface="+mn-ea"/>
              </a:rPr>
              <a:t>如</a:t>
            </a:r>
            <a:r>
              <a:rPr lang="en-US" altLang="zh-CN" sz="1800" dirty="0" smtClean="0">
                <a:latin typeface="+mn-ea"/>
                <a:ea typeface="+mn-ea"/>
              </a:rPr>
              <a:t>CAK4085dj</a:t>
            </a:r>
            <a:r>
              <a:rPr lang="zh-CN" altLang="en-US" sz="1800" dirty="0" smtClean="0">
                <a:latin typeface="+mn-ea"/>
                <a:ea typeface="+mn-ea"/>
              </a:rPr>
              <a:t>、</a:t>
            </a:r>
            <a:r>
              <a:rPr lang="en-US" altLang="zh-CN" sz="1800" dirty="0" smtClean="0">
                <a:latin typeface="+mn-ea"/>
                <a:ea typeface="+mn-ea"/>
              </a:rPr>
              <a:t>SKC6140</a:t>
            </a:r>
            <a:r>
              <a:rPr lang="zh-CN" altLang="en-US" sz="1800" dirty="0" smtClean="0">
                <a:latin typeface="+mn-ea"/>
                <a:ea typeface="+mn-ea"/>
              </a:rPr>
              <a:t>等。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altLang="zh-CN" sz="1800" dirty="0" smtClean="0">
                <a:latin typeface="+mn-ea"/>
                <a:ea typeface="+mn-ea"/>
              </a:rPr>
              <a:t>2.</a:t>
            </a:r>
            <a:r>
              <a:rPr lang="zh-CN" altLang="en-US" sz="1800" dirty="0" smtClean="0">
                <a:latin typeface="+mn-ea"/>
                <a:ea typeface="+mn-ea"/>
              </a:rPr>
              <a:t>确定安装方式</a:t>
            </a:r>
            <a:r>
              <a:rPr lang="en-US" altLang="zh-CN" sz="1800" dirty="0" smtClean="0">
                <a:latin typeface="+mn-ea"/>
                <a:ea typeface="+mn-ea"/>
              </a:rPr>
              <a:t>:</a:t>
            </a:r>
            <a:r>
              <a:rPr lang="zh-CN" altLang="en-US" sz="1800" dirty="0" smtClean="0">
                <a:latin typeface="+mn-ea"/>
                <a:ea typeface="+mn-ea"/>
              </a:rPr>
              <a:t>采取三爪卡盘安装，在一次装夹中完成各外圆、右端面、倒角和切断工件。调头安装，取合长度并倒角。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altLang="zh-CN" sz="1800" dirty="0" smtClean="0">
                <a:latin typeface="+mn-ea"/>
                <a:ea typeface="+mn-ea"/>
              </a:rPr>
              <a:t>3. </a:t>
            </a:r>
            <a:r>
              <a:rPr lang="zh-CN" altLang="en-US" sz="1800" dirty="0" smtClean="0">
                <a:latin typeface="+mn-ea"/>
                <a:ea typeface="+mn-ea"/>
              </a:rPr>
              <a:t>内螺纹有关尺寸计算：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1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）小径  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D1=D-1.0825P=24-1.0825x2=21.835</a:t>
            </a:r>
            <a:endParaRPr lang="en-US" altLang="zh-CN" sz="1800" dirty="0" smtClean="0">
              <a:solidFill>
                <a:srgbClr val="00B05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2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） 螺纹牙型高度 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h1=0.5413P 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，螺距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P=2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，经计算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h1=1.026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，则螺纹总切削量（直径值）：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A=2h1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，因此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A=2.052mm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。</a:t>
            </a:r>
            <a:endParaRPr lang="en-US" altLang="zh-CN" sz="1800" dirty="0" smtClean="0">
              <a:solidFill>
                <a:srgbClr val="00B05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3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）螺纹车削循环点的确定，要求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X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值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&lt;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底孔直径，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Z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值≥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1.5P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（螺距），如该零件内螺纹的循环点为 </a:t>
            </a:r>
            <a:r>
              <a:rPr lang="en-US" altLang="zh-CN" sz="1800" dirty="0" smtClean="0">
                <a:solidFill>
                  <a:srgbClr val="00B050"/>
                </a:solidFill>
                <a:latin typeface="+mn-ea"/>
                <a:ea typeface="+mn-ea"/>
              </a:rPr>
              <a:t>X21 Z3 </a:t>
            </a:r>
            <a:r>
              <a:rPr lang="zh-CN" altLang="en-US" sz="1800" dirty="0" smtClean="0">
                <a:solidFill>
                  <a:srgbClr val="00B050"/>
                </a:solidFill>
                <a:latin typeface="+mn-ea"/>
                <a:ea typeface="+mn-ea"/>
              </a:rPr>
              <a:t>。</a:t>
            </a:r>
            <a:endParaRPr lang="zh-CN" altLang="en-US" sz="1800" dirty="0" smtClean="0">
              <a:solidFill>
                <a:srgbClr val="00B050"/>
              </a:solidFill>
              <a:latin typeface="+mn-ea"/>
              <a:ea typeface="+mn-ea"/>
            </a:endParaRPr>
          </a:p>
          <a:p>
            <a:pPr indent="457200"/>
            <a:r>
              <a:rPr lang="en-US" altLang="zh-CN" sz="1800" dirty="0" smtClean="0">
                <a:latin typeface="+mn-ea"/>
                <a:ea typeface="+mn-ea"/>
              </a:rPr>
              <a:t>4. </a:t>
            </a:r>
            <a:r>
              <a:rPr lang="zh-CN" altLang="en-US" sz="1800" dirty="0" smtClean="0">
                <a:latin typeface="+mn-ea"/>
                <a:ea typeface="+mn-ea"/>
              </a:rPr>
              <a:t>确定工件加工</a:t>
            </a:r>
            <a:r>
              <a:rPr lang="zh-CN" altLang="en-US" sz="1800" dirty="0" smtClean="0">
                <a:latin typeface="+mn-ea"/>
                <a:ea typeface="+mn-ea"/>
              </a:rPr>
              <a:t>步骤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altLang="zh-CN" sz="1800" dirty="0" smtClean="0">
                <a:latin typeface="+mn-ea"/>
                <a:ea typeface="+mn-ea"/>
              </a:rPr>
              <a:t>5.</a:t>
            </a:r>
            <a:r>
              <a:rPr lang="zh-CN" altLang="en-US" sz="1800" dirty="0" smtClean="0">
                <a:latin typeface="+mn-ea"/>
                <a:ea typeface="+mn-ea"/>
              </a:rPr>
              <a:t>选择刀具、量具、工具，选定切削用量 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刀具</a:t>
            </a:r>
            <a:r>
              <a:rPr lang="en-US" altLang="zh-CN" sz="1800" dirty="0" smtClean="0">
                <a:latin typeface="+mn-ea"/>
                <a:ea typeface="+mn-ea"/>
              </a:rPr>
              <a:t>: T0101——</a:t>
            </a:r>
            <a:r>
              <a:rPr lang="zh-CN" altLang="en-US" sz="1800" dirty="0" smtClean="0">
                <a:latin typeface="+mn-ea"/>
                <a:ea typeface="+mn-ea"/>
              </a:rPr>
              <a:t>内孔刀，刀头材料</a:t>
            </a:r>
            <a:r>
              <a:rPr lang="en-US" altLang="zh-CN" sz="1800" dirty="0" smtClean="0">
                <a:latin typeface="+mn-ea"/>
                <a:ea typeface="+mn-ea"/>
              </a:rPr>
              <a:t>YT15</a:t>
            </a:r>
            <a:r>
              <a:rPr lang="zh-CN" altLang="en-US" sz="1800" dirty="0" smtClean="0">
                <a:latin typeface="+mn-ea"/>
                <a:ea typeface="+mn-ea"/>
              </a:rPr>
              <a:t>；</a:t>
            </a:r>
            <a:r>
              <a:rPr lang="en-US" altLang="zh-CN" sz="1800" dirty="0" smtClean="0">
                <a:latin typeface="+mn-ea"/>
                <a:ea typeface="+mn-ea"/>
              </a:rPr>
              <a:t>T0303——60°</a:t>
            </a:r>
            <a:r>
              <a:rPr lang="zh-CN" altLang="en-US" sz="1800" dirty="0" smtClean="0">
                <a:latin typeface="+mn-ea"/>
                <a:ea typeface="+mn-ea"/>
              </a:rPr>
              <a:t>内螺纹刀，刀头材料</a:t>
            </a:r>
            <a:r>
              <a:rPr lang="en-US" altLang="zh-CN" sz="1800" dirty="0" smtClean="0">
                <a:latin typeface="+mn-ea"/>
                <a:ea typeface="+mn-ea"/>
              </a:rPr>
              <a:t>YT15</a:t>
            </a:r>
            <a:r>
              <a:rPr lang="zh-CN" altLang="en-US" sz="1800" dirty="0" smtClean="0">
                <a:latin typeface="+mn-ea"/>
                <a:ea typeface="+mn-ea"/>
              </a:rPr>
              <a:t>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车削内螺纹时主轴转速：</a:t>
            </a:r>
            <a:r>
              <a:rPr lang="en-US" altLang="zh-CN" sz="1800" dirty="0" smtClean="0">
                <a:latin typeface="+mn-ea"/>
                <a:ea typeface="+mn-ea"/>
              </a:rPr>
              <a:t>S600</a:t>
            </a:r>
            <a:r>
              <a:rPr lang="zh-CN" altLang="en-US" sz="1800" dirty="0" smtClean="0">
                <a:latin typeface="+mn-ea"/>
                <a:ea typeface="+mn-ea"/>
              </a:rPr>
              <a:t>。内螺纹车削的主轴转速一经确定，</a:t>
            </a:r>
            <a:r>
              <a:rPr lang="zh-CN" altLang="en-US" sz="1800" dirty="0" smtClean="0">
                <a:solidFill>
                  <a:srgbClr val="C00000"/>
                </a:solidFill>
                <a:latin typeface="+mn-ea"/>
                <a:ea typeface="+mn-ea"/>
              </a:rPr>
              <a:t>在螺纹车削合格前，主轴转速不能改变。</a:t>
            </a:r>
            <a:endParaRPr lang="zh-CN" altLang="en-US" sz="1800" dirty="0" smtClean="0">
              <a:solidFill>
                <a:srgbClr val="C00000"/>
              </a:solidFill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9693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670" y="5229200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+mn-ea"/>
                <a:ea typeface="+mn-ea"/>
              </a:rPr>
              <a:t>工序</a:t>
            </a:r>
            <a:r>
              <a:rPr lang="zh-CN" altLang="en-US" sz="1800" dirty="0" smtClean="0">
                <a:latin typeface="+mn-ea"/>
                <a:ea typeface="+mn-ea"/>
              </a:rPr>
              <a:t>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500174"/>
            <a:ext cx="5319723" cy="416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1268730"/>
            <a:ext cx="260858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实施步骤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zh-CN" altLang="en-US" sz="1800" dirty="0">
                <a:latin typeface="+mn-ea"/>
                <a:ea typeface="+mn-ea"/>
              </a:rPr>
              <a:t>1）加工程序编制并录入。</a:t>
            </a:r>
            <a:endParaRPr lang="zh-CN" altLang="en-US" sz="1800" dirty="0">
              <a:latin typeface="+mn-ea"/>
              <a:ea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 dirty="0">
                <a:latin typeface="+mn-ea"/>
                <a:ea typeface="+mn-ea"/>
              </a:rPr>
              <a:t>2）试运行，检查刀路是否正确。</a:t>
            </a:r>
            <a:endParaRPr lang="zh-CN" altLang="en-US" sz="1800" dirty="0">
              <a:latin typeface="+mn-ea"/>
              <a:ea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 dirty="0">
                <a:latin typeface="+mn-ea"/>
                <a:ea typeface="+mn-ea"/>
              </a:rPr>
              <a:t>3）刀具、工、夹、量具的准备，安装工件。</a:t>
            </a:r>
            <a:endParaRPr lang="zh-CN" altLang="en-US" sz="1800" dirty="0">
              <a:latin typeface="+mn-ea"/>
              <a:ea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 dirty="0">
                <a:latin typeface="+mn-ea"/>
                <a:ea typeface="+mn-ea"/>
              </a:rPr>
              <a:t>4）装刀及对刀、建立坐标，以外圆车刀为基准刀。</a:t>
            </a:r>
            <a:endParaRPr lang="zh-CN" altLang="en-US" sz="1800" dirty="0">
              <a:latin typeface="+mn-ea"/>
              <a:ea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 dirty="0">
                <a:latin typeface="+mn-ea"/>
                <a:ea typeface="+mn-ea"/>
              </a:rPr>
              <a:t>5）检查刀补设置是否正确。</a:t>
            </a:r>
            <a:endParaRPr lang="zh-CN" altLang="en-US" sz="1800" dirty="0">
              <a:latin typeface="+mn-ea"/>
              <a:ea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1800" dirty="0">
                <a:latin typeface="+mn-ea"/>
                <a:ea typeface="+mn-ea"/>
              </a:rPr>
              <a:t>6）实施切削加工。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实施过程检测记录</a:t>
            </a:r>
            <a:endParaRPr lang="zh-CN" altLang="en-US" sz="18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87663" y="1340788"/>
            <a:ext cx="59626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720" y="836712"/>
            <a:ext cx="5564731" cy="5483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endParaRPr lang="en-US" altLang="zh-CN" sz="18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从以下几方面进行总结与反思。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1.</a:t>
            </a:r>
            <a:r>
              <a:rPr lang="zh-CN" altLang="en-US" sz="1800" dirty="0" smtClean="0">
                <a:latin typeface="+mn-ea"/>
                <a:ea typeface="+mn-ea"/>
              </a:rPr>
              <a:t>对工件尺寸精度和表面质量进行评价，找出尺寸超差或表面质量缺陷的原因，提出改进方法。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2.</a:t>
            </a:r>
            <a:r>
              <a:rPr lang="zh-CN" altLang="en-US" sz="1800" dirty="0" smtClean="0">
                <a:latin typeface="+mn-ea"/>
                <a:ea typeface="+mn-ea"/>
              </a:rPr>
              <a:t>对工艺合理性、加工效率、刀具寿命等方面进行评价，进一步优化切削参数。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3.</a:t>
            </a:r>
            <a:r>
              <a:rPr lang="zh-CN" altLang="en-US" sz="1800" dirty="0" smtClean="0">
                <a:latin typeface="+mn-ea"/>
                <a:ea typeface="+mn-ea"/>
              </a:rPr>
              <a:t>对整个加工过程中出现的违反</a:t>
            </a:r>
            <a:r>
              <a:rPr lang="en-US" sz="1800" dirty="0" smtClean="0">
                <a:latin typeface="+mn-ea"/>
                <a:ea typeface="+mn-ea"/>
              </a:rPr>
              <a:t>5S</a:t>
            </a:r>
            <a:r>
              <a:rPr lang="zh-CN" altLang="en-US" sz="1800" dirty="0" smtClean="0">
                <a:latin typeface="+mn-ea"/>
                <a:ea typeface="+mn-ea"/>
              </a:rPr>
              <a:t>管理、安全文明生产等方面进行反思。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8953" y="1310595"/>
            <a:ext cx="7416824" cy="747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225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一、工艺知识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 lvl="0" indent="262255"/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内孔车刀</a:t>
            </a:r>
            <a:endParaRPr kumimoji="0" lang="zh-CN" b="0" i="0" u="none" strike="noStrike" cap="none" normalizeH="0" baseline="0" dirty="0" smtClean="0">
              <a:ln>
                <a:noFill/>
              </a:ln>
              <a:effectLst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4.1.1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车刀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内螺纹车刀的种类：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机械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紧固式不重磨内螺纹车刀，不重磨内螺纹硬质合金刀片有三个刀尖，当其中一个刀尖磨损后，可马上更换其它的刀尖，便捷、高效。如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4.2-2a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焊接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式内螺纹车刀，如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4.2-2b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高速钢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内螺纹车刀，如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4.2-2c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零件装夹</a:t>
            </a: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见模块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100010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9058" y="3000372"/>
            <a:ext cx="3500462" cy="312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3828848" y="3275112"/>
            <a:ext cx="14863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eaLnBrk="0" hangingPunct="0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内螺纹车刀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950" y="1227080"/>
            <a:ext cx="7416824" cy="490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2255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内螺纹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刀具的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安装</a:t>
            </a: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2255"/>
            <a:r>
              <a:rPr lang="zh-CN" altLang="en-US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dirty="0">
                <a:latin typeface="宋体" panose="02010600030101010101" pitchFamily="2" charset="-122"/>
                <a:cs typeface="Times New Roman" panose="02020603050405020304" pitchFamily="18" charset="0"/>
              </a:rPr>
              <a:t>安装内螺纹车刀时，必须用样板找正刀尖角（如</a:t>
            </a:r>
            <a:r>
              <a:rPr lang="zh-CN" altLang="en-US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4.2-3</a:t>
            </a:r>
            <a:r>
              <a:rPr lang="zh-CN" altLang="en-US" dirty="0">
                <a:latin typeface="宋体" panose="02010600030101010101" pitchFamily="2" charset="-122"/>
                <a:cs typeface="Times New Roman" panose="02020603050405020304" pitchFamily="18" charset="0"/>
              </a:rPr>
              <a:t>所示），否则车削后会出现倒牙现象，刀装好后，应以手动方式移动大拖板使车刀在孔内移动至工件终点，检查车刀是否碰撞工件内表面</a:t>
            </a:r>
            <a:r>
              <a:rPr lang="zh-CN" altLang="en-US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endParaRPr lang="en-US" altLang="zh-CN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 algn="ctr"/>
            <a:endParaRPr lang="en-US" altLang="zh-CN" sz="12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 algn="ctr"/>
            <a:r>
              <a:rPr lang="zh-CN" altLang="en-US" sz="12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12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4.2-3</a:t>
            </a:r>
            <a:r>
              <a:rPr lang="zh-CN" altLang="en-US" sz="1200" dirty="0">
                <a:latin typeface="宋体" panose="02010600030101010101" pitchFamily="2" charset="-122"/>
                <a:cs typeface="Times New Roman" panose="02020603050405020304" pitchFamily="18" charset="0"/>
              </a:rPr>
              <a:t>内螺纹车刀安装对刀</a:t>
            </a:r>
            <a:endParaRPr lang="en-US" altLang="zh-CN" sz="12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2255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圆锥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相关尺寸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车削圆锥体的计算公式为</a:t>
            </a:r>
            <a:r>
              <a:rPr lang="zh-CN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                             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式中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: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－圆锥体的锥度。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－圆锥大端直径。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－圆锥小端直径。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－锥体部分的长度。</a:t>
            </a:r>
            <a:endParaRPr lang="zh-CN" altLang="zh-CN" kern="100" dirty="0">
              <a:latin typeface="Times New Roman" panose="02020603050405020304"/>
              <a:ea typeface="宋体" panose="02010600030101010101" pitchFamily="2" charset="-122"/>
            </a:endParaRPr>
          </a:p>
          <a:p>
            <a:pPr indent="266700" algn="just">
              <a:lnSpc>
                <a:spcPts val="18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例：图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3.2-1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所示，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是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1:5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是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28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L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是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10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，通过计算得出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zh-CN" kern="100" dirty="0">
                <a:latin typeface="Times New Roman" panose="02020603050405020304"/>
                <a:ea typeface="宋体" panose="02010600030101010101" pitchFamily="2" charset="-122"/>
              </a:rPr>
              <a:t>为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26</a:t>
            </a:r>
            <a:r>
              <a:rPr lang="zh-CN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8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28" y="1916738"/>
            <a:ext cx="187642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21" y="3860666"/>
            <a:ext cx="5372100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71472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3010</Words>
  <Application>WPS 演示</Application>
  <PresentationFormat>全屏显示(4:3)</PresentationFormat>
  <Paragraphs>180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Times New Roman</vt:lpstr>
      <vt:lpstr>Calibri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二、编程指令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407</cp:revision>
  <dcterms:created xsi:type="dcterms:W3CDTF">2012-04-13T02:17:00Z</dcterms:created>
  <dcterms:modified xsi:type="dcterms:W3CDTF">2021-10-26T02:50:21Z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DB87C35D46A0434383B8573335514717</vt:lpwstr>
  </property>
</Properties>
</file>