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3"/>
    <p:sldId id="387" r:id="rId4"/>
    <p:sldId id="459" r:id="rId5"/>
    <p:sldId id="460" r:id="rId6"/>
    <p:sldId id="461" r:id="rId7"/>
    <p:sldId id="462" r:id="rId8"/>
    <p:sldId id="463" r:id="rId9"/>
    <p:sldId id="470" r:id="rId10"/>
    <p:sldId id="472" r:id="rId11"/>
    <p:sldId id="471" r:id="rId12"/>
    <p:sldId id="473" r:id="rId13"/>
    <p:sldId id="388" r:id="rId14"/>
    <p:sldId id="449" r:id="rId15"/>
    <p:sldId id="450" r:id="rId16"/>
    <p:sldId id="451" r:id="rId17"/>
    <p:sldId id="458" r:id="rId18"/>
    <p:sldId id="474" r:id="rId19"/>
    <p:sldId id="475" r:id="rId20"/>
    <p:sldId id="258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A"/>
    <a:srgbClr val="006600"/>
    <a:srgbClr val="9AEEF0"/>
    <a:srgbClr val="18C5CE"/>
    <a:srgbClr val="58E3E6"/>
    <a:srgbClr val="1FB79A"/>
    <a:srgbClr val="108086"/>
    <a:srgbClr val="6600CC"/>
    <a:srgbClr val="D604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6"/>
    <p:restoredTop sz="94619"/>
  </p:normalViewPr>
  <p:slideViewPr>
    <p:cSldViewPr showGuides="1">
      <p:cViewPr varScale="1">
        <p:scale>
          <a:sx n="84" d="100"/>
          <a:sy n="84" d="100"/>
        </p:scale>
        <p:origin x="-1146" y="-90"/>
      </p:cViewPr>
      <p:guideLst>
        <p:guide orient="horz" pos="2117"/>
        <p:guide pos="2972"/>
      </p:guideLst>
    </p:cSldViewPr>
  </p:slideViewPr>
  <p:outlineViewPr>
    <p:cViewPr>
      <p:scale>
        <a:sx n="33" d="100"/>
        <a:sy n="33" d="100"/>
      </p:scale>
      <p:origin x="0" y="150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ACB2747-9899-4B48-8926-E4252A06FB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DB4A5A8-7F7E-42C4-971E-E2C792C11D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0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/>
          <p:nvPr userDrawn="1"/>
        </p:nvSpPr>
        <p:spPr>
          <a:xfrm rot="360000">
            <a:off x="4051300" y="4156075"/>
            <a:ext cx="5581650" cy="128905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5"/>
          <p:cNvSpPr/>
          <p:nvPr userDrawn="1"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3613" y="6329363"/>
            <a:ext cx="2136775" cy="41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1"/>
          <p:cNvSpPr/>
          <p:nvPr userDrawn="1"/>
        </p:nvSpPr>
        <p:spPr>
          <a:xfrm>
            <a:off x="-17462" y="5373688"/>
            <a:ext cx="9178925" cy="1484313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2"/>
          <p:cNvSpPr/>
          <p:nvPr userDrawn="1"/>
        </p:nvSpPr>
        <p:spPr>
          <a:xfrm>
            <a:off x="-17462" y="5818188"/>
            <a:ext cx="9197975" cy="1039813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5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rcRect l="6413" t="7217" r="5477" b="6315"/>
          <a:stretch>
            <a:fillRect/>
          </a:stretch>
        </p:blipFill>
        <p:spPr>
          <a:xfrm>
            <a:off x="3676650" y="1621790"/>
            <a:ext cx="4787265" cy="41116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0"/>
          <p:cNvSpPr/>
          <p:nvPr userDrawn="1"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-17462" y="5373688"/>
            <a:ext cx="9178925" cy="1484313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2"/>
          <p:cNvSpPr/>
          <p:nvPr userDrawn="1"/>
        </p:nvSpPr>
        <p:spPr>
          <a:xfrm>
            <a:off x="-17462" y="5818188"/>
            <a:ext cx="9197975" cy="1039813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8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2"/>
          <p:cNvCxnSpPr/>
          <p:nvPr userDrawn="1"/>
        </p:nvCxnSpPr>
        <p:spPr>
          <a:xfrm>
            <a:off x="-17462" y="836613"/>
            <a:ext cx="9161463" cy="0"/>
          </a:xfrm>
          <a:prstGeom prst="line">
            <a:avLst/>
          </a:prstGeom>
          <a:ln w="25400">
            <a:solidFill>
              <a:srgbClr val="18C5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80" name="组合 21"/>
          <p:cNvGrpSpPr/>
          <p:nvPr userDrawn="1"/>
        </p:nvGrpSpPr>
        <p:grpSpPr>
          <a:xfrm>
            <a:off x="387350" y="549275"/>
            <a:ext cx="304800" cy="215900"/>
            <a:chOff x="395536" y="548704"/>
            <a:chExt cx="304407" cy="216000"/>
          </a:xfrm>
        </p:grpSpPr>
        <p:sp>
          <p:nvSpPr>
            <p:cNvPr id="9" name="燕尾形 20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22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83" name="组合 24"/>
          <p:cNvGrpSpPr/>
          <p:nvPr userDrawn="1"/>
        </p:nvGrpSpPr>
        <p:grpSpPr>
          <a:xfrm flipH="1">
            <a:off x="8451850" y="549275"/>
            <a:ext cx="304800" cy="215900"/>
            <a:chOff x="395536" y="548704"/>
            <a:chExt cx="304407" cy="216000"/>
          </a:xfrm>
        </p:grpSpPr>
        <p:sp>
          <p:nvSpPr>
            <p:cNvPr id="12" name="燕尾形 25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燕尾形 26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0"/>
          <p:cNvSpPr/>
          <p:nvPr/>
        </p:nvSpPr>
        <p:spPr>
          <a:xfrm>
            <a:off x="-36512" y="0"/>
            <a:ext cx="9217025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-17462" y="836613"/>
            <a:ext cx="9161463" cy="0"/>
          </a:xfrm>
          <a:prstGeom prst="line">
            <a:avLst/>
          </a:prstGeom>
          <a:ln w="25400">
            <a:solidFill>
              <a:srgbClr val="18C5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19"/>
          <p:cNvSpPr/>
          <p:nvPr/>
        </p:nvSpPr>
        <p:spPr>
          <a:xfrm>
            <a:off x="6011863" y="1268413"/>
            <a:ext cx="720725" cy="4248150"/>
          </a:xfrm>
          <a:prstGeom prst="rect">
            <a:avLst/>
          </a:prstGeom>
          <a:gradFill flip="none" rotWithShape="1">
            <a:gsLst>
              <a:gs pos="51700">
                <a:srgbClr val="FFFFFF"/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101" name="组合 21"/>
          <p:cNvGrpSpPr/>
          <p:nvPr userDrawn="1"/>
        </p:nvGrpSpPr>
        <p:grpSpPr>
          <a:xfrm>
            <a:off x="387350" y="549275"/>
            <a:ext cx="304800" cy="215900"/>
            <a:chOff x="395536" y="548704"/>
            <a:chExt cx="304407" cy="216000"/>
          </a:xfrm>
        </p:grpSpPr>
        <p:sp>
          <p:nvSpPr>
            <p:cNvPr id="6" name="燕尾形 20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燕尾形 22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104" name="组合 24"/>
          <p:cNvGrpSpPr/>
          <p:nvPr userDrawn="1"/>
        </p:nvGrpSpPr>
        <p:grpSpPr>
          <a:xfrm flipH="1">
            <a:off x="8451850" y="549275"/>
            <a:ext cx="304800" cy="215900"/>
            <a:chOff x="395536" y="548704"/>
            <a:chExt cx="304407" cy="216000"/>
          </a:xfrm>
        </p:grpSpPr>
        <p:sp>
          <p:nvSpPr>
            <p:cNvPr id="9" name="燕尾形 25"/>
            <p:cNvSpPr/>
            <p:nvPr/>
          </p:nvSpPr>
          <p:spPr>
            <a:xfrm>
              <a:off x="395536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燕尾形 26"/>
            <p:cNvSpPr/>
            <p:nvPr/>
          </p:nvSpPr>
          <p:spPr>
            <a:xfrm>
              <a:off x="519201" y="548704"/>
              <a:ext cx="180742" cy="216000"/>
            </a:xfrm>
            <a:prstGeom prst="chevron">
              <a:avLst/>
            </a:prstGeom>
            <a:solidFill>
              <a:srgbClr val="148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矩形 12"/>
          <p:cNvSpPr/>
          <p:nvPr/>
        </p:nvSpPr>
        <p:spPr>
          <a:xfrm>
            <a:off x="250825" y="2349500"/>
            <a:ext cx="6367463" cy="4248150"/>
          </a:xfrm>
          <a:prstGeom prst="rect">
            <a:avLst/>
          </a:prstGeom>
          <a:blipFill dpi="0" rotWithShape="1">
            <a:blip r:embed="rId2">
              <a:alphaModFix amt="70000"/>
              <a:lum bright="70000" contrast="-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8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81750"/>
            <a:ext cx="2236788" cy="43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60350"/>
            <a:ext cx="2916238" cy="57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0" y="0"/>
            <a:ext cx="34194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全国</a:t>
            </a:r>
            <a:r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100</a:t>
            </a: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所国家示范性高等职业院校之一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6264275" y="0"/>
            <a:ext cx="287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仿宋_GB2312" pitchFamily="49" charset="-122"/>
                <a:cs typeface="+mn-cs"/>
              </a:rPr>
              <a:t>零件数控车削加工</a:t>
            </a:r>
            <a:endParaRPr kumimoji="0" lang="zh-CN" altLang="en-US" sz="16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仿宋_GB2312" pitchFamily="49" charset="-122"/>
              <a:cs typeface="+mn-cs"/>
            </a:endParaRPr>
          </a:p>
        </p:txBody>
      </p:sp>
      <p:pic>
        <p:nvPicPr>
          <p:cNvPr id="7173" name="Picture 2" descr="图片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350" y="908050"/>
            <a:ext cx="9137650" cy="594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87575"/>
            <a:ext cx="7772400" cy="1123950"/>
          </a:xfrm>
        </p:spPr>
        <p:txBody>
          <a:bodyPr/>
          <a:lstStyle>
            <a:lvl1pPr algn="ctr">
              <a:defRPr sz="4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89063" y="3470275"/>
            <a:ext cx="6400800" cy="847725"/>
          </a:xfrm>
        </p:spPr>
        <p:txBody>
          <a:bodyPr/>
          <a:lstStyle>
            <a:lvl1pPr marL="0" indent="0" algn="ctr">
              <a:buFontTx/>
              <a:buNone/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9575" y="476885"/>
            <a:ext cx="817245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sym typeface="+mn-ea"/>
              </a:rPr>
              <a:t>项目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sym typeface="+mn-ea"/>
              </a:rPr>
              <a:t>6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sym typeface="+mn-ea"/>
              </a:rPr>
              <a:t>  数车中、高级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sym typeface="+mn-ea"/>
              </a:rPr>
              <a:t>工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  <a:sym typeface="+mn-ea"/>
              </a:rPr>
              <a:t>操作技能训练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charset="-122"/>
              <a:ea typeface="楷体_GB2312" charset="-122"/>
              <a:sym typeface="+mn-ea"/>
            </a:endParaRPr>
          </a:p>
        </p:txBody>
      </p:sp>
      <p:sp>
        <p:nvSpPr>
          <p:cNvPr id="10242" name="TextBox 1"/>
          <p:cNvSpPr txBox="1"/>
          <p:nvPr/>
        </p:nvSpPr>
        <p:spPr>
          <a:xfrm>
            <a:off x="612195" y="2132759"/>
            <a:ext cx="31654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sz="28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6.1.1 中级技能模拟件数控车削</a:t>
            </a:r>
            <a:endParaRPr sz="2800" b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851" y="1268631"/>
            <a:ext cx="483489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26365" algn="ctr">
              <a:lnSpc>
                <a:spcPts val="2400"/>
              </a:lnSpc>
              <a:spcAft>
                <a:spcPts val="0"/>
              </a:spcAft>
              <a:tabLst>
                <a:tab pos="4052570" algn="l"/>
              </a:tabLst>
            </a:pPr>
            <a:r>
              <a:rPr lang="zh-CN" sz="2800" b="1" dirty="0"/>
              <a:t>模块</a:t>
            </a:r>
            <a:r>
              <a:rPr altLang="zh-CN" sz="2800" b="1" dirty="0"/>
              <a:t>6.1 中级</a:t>
            </a:r>
            <a:r>
              <a:rPr lang="zh-CN" sz="2800" b="1" dirty="0"/>
              <a:t>工</a:t>
            </a:r>
            <a:r>
              <a:rPr altLang="zh-CN" sz="2800" b="1" dirty="0"/>
              <a:t>操作技能训练</a:t>
            </a:r>
            <a:endParaRPr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895" y="836295"/>
            <a:ext cx="19653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2255"/>
            <a:r>
              <a:rPr lang="en-US" sz="1800" b="1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sz="1800" b="1">
                <a:latin typeface="Times New Roman" panose="02020603050405020304" pitchFamily="18" charset="0"/>
                <a:ea typeface="宋体" panose="02010600030101010101" pitchFamily="2" charset="-122"/>
              </a:rPr>
              <a:t>工序卡编制</a:t>
            </a:r>
            <a:endParaRPr lang="zh-CN" altLang="en-US" sz="1800"/>
          </a:p>
        </p:txBody>
      </p:sp>
      <p:sp>
        <p:nvSpPr>
          <p:cNvPr id="6" name="文本框 5"/>
          <p:cNvSpPr txBox="1"/>
          <p:nvPr/>
        </p:nvSpPr>
        <p:spPr>
          <a:xfrm>
            <a:off x="1997075" y="127698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105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sz="1600">
                <a:ea typeface="宋体" panose="02010600030101010101" pitchFamily="2" charset="-122"/>
              </a:rPr>
              <a:t>中级技能模拟件加工工序卡(30工序)</a:t>
            </a:r>
            <a:endParaRPr sz="1600">
              <a:ea typeface="宋体" panose="02010600030101010101" pitchFamily="2" charset="-122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468312" y="1614170"/>
          <a:ext cx="8297545" cy="4135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5960"/>
                <a:gridCol w="692785"/>
                <a:gridCol w="298768"/>
                <a:gridCol w="155575"/>
                <a:gridCol w="1141095"/>
                <a:gridCol w="513080"/>
                <a:gridCol w="833755"/>
                <a:gridCol w="842645"/>
                <a:gridCol w="603250"/>
                <a:gridCol w="280987"/>
                <a:gridCol w="774700"/>
                <a:gridCol w="530225"/>
                <a:gridCol w="934720"/>
              </a:tblGrid>
              <a:tr h="0">
                <a:tc rowSpan="2"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学院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数控加工工序卡片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产品名称或代号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零件名称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材料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零件图号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 gridSpan="3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4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45钢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工序号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程序编号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夹具名称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夹具编号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使用设备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车   间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O3131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三爪卡盘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数控车床 FANUC 0i-TD系统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数控车削车间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工步号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程序号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工 步 内  容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刀具号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刀具</a:t>
                      </a: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类型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主轴转速</a:t>
                      </a:r>
                      <a:r>
                        <a:rPr lang="en-US" sz="1400" b="0" i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r/min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进给速度</a:t>
                      </a:r>
                      <a:r>
                        <a:rPr lang="en-US" sz="1400" b="0" i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mm/</a:t>
                      </a:r>
                      <a:r>
                        <a:rPr lang="en-US" sz="1400" b="0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min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背吃刀量</a:t>
                      </a:r>
                      <a:r>
                        <a:rPr lang="en-US" sz="1400" b="0" i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mm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量具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工件调头装夹毛坯外圆，工件伸长约65mm，找正夹紧，车平端面取总长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外圆刀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800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游标卡尺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O3131</a:t>
                      </a: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钻孔Φ21×18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钻头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450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游标卡尺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粗车内轮廓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内孔刀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游标卡尺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08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粗车外轮廓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外圆刀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游标卡尺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精车外轮廓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外圆刀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700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0.25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外径千分尺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精车内轮廓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内孔刀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0.15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内径量表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980440"/>
            <a:ext cx="19653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2255"/>
            <a:r>
              <a:rPr lang="en-US" sz="1800" b="1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sz="1800" b="1">
                <a:latin typeface="Times New Roman" panose="02020603050405020304" pitchFamily="18" charset="0"/>
                <a:ea typeface="宋体" panose="02010600030101010101" pitchFamily="2" charset="-122"/>
              </a:rPr>
              <a:t>工序卡编制</a:t>
            </a:r>
            <a:endParaRPr lang="zh-CN" altLang="en-US" sz="1800"/>
          </a:p>
        </p:txBody>
      </p:sp>
      <p:sp>
        <p:nvSpPr>
          <p:cNvPr id="6" name="文本框 5"/>
          <p:cNvSpPr txBox="1"/>
          <p:nvPr/>
        </p:nvSpPr>
        <p:spPr>
          <a:xfrm>
            <a:off x="1979930" y="155638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105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sz="1600">
                <a:ea typeface="宋体" panose="02010600030101010101" pitchFamily="2" charset="-122"/>
              </a:rPr>
              <a:t>中级技能模拟件加工工序卡(40工序)</a:t>
            </a:r>
            <a:endParaRPr sz="1600">
              <a:ea typeface="宋体" panose="02010600030101010101" pitchFamily="2" charset="-122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372110" y="1916430"/>
          <a:ext cx="8295640" cy="2773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2465"/>
                <a:gridCol w="718185"/>
                <a:gridCol w="292100"/>
                <a:gridCol w="153988"/>
                <a:gridCol w="1017587"/>
                <a:gridCol w="504190"/>
                <a:gridCol w="849630"/>
                <a:gridCol w="868045"/>
                <a:gridCol w="699135"/>
                <a:gridCol w="208280"/>
                <a:gridCol w="680085"/>
                <a:gridCol w="703898"/>
                <a:gridCol w="927735"/>
              </a:tblGrid>
              <a:tr h="213360">
                <a:tc rowSpan="2"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学院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数控加工工序卡片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产品名称或代号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零件名称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材料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零件图号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 gridSpan="3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4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45钢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工序号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程序编号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夹具名称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夹具编号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使用设备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车   间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O3132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三爪卡盘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数控车床 FANUC 0i-TD系统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数控车削车间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工步号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程序号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工 步 内  容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刀具号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刀具</a:t>
                      </a: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类型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主轴转速</a:t>
                      </a:r>
                      <a:r>
                        <a:rPr lang="en-US" sz="1400" b="0" i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r/min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进给速度</a:t>
                      </a:r>
                      <a:r>
                        <a:rPr lang="en-US" sz="1400" b="0" i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mm/</a:t>
                      </a:r>
                      <a:r>
                        <a:rPr lang="en-US" sz="1400" b="0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min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背吃刀量</a:t>
                      </a:r>
                      <a:r>
                        <a:rPr lang="en-US" sz="1400" b="0" i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mm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量具</a:t>
                      </a:r>
                      <a:endParaRPr lang="en-US" altLang="en-US" sz="14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O3132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一夹一顶装夹工件。卡盘夹持Φ37外圆垫铜皮，校正夹紧。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粗车外轮廓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外圆刀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1.5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游标卡尺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精车外轮廓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外圆刀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800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0.25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外径千分尺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车螺纹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螺纹刀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500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游标卡尺螺纹环规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23850" y="908685"/>
            <a:ext cx="13398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【实施】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360" y="1675765"/>
            <a:ext cx="83915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600">
                <a:ea typeface="宋体" panose="02010600030101010101" pitchFamily="2" charset="-122"/>
              </a:rPr>
              <a:t>    </a:t>
            </a:r>
            <a:r>
              <a:rPr lang="zh-CN" sz="1600">
                <a:ea typeface="宋体" panose="02010600030101010101" pitchFamily="2" charset="-122"/>
              </a:rPr>
              <a:t>1）</a:t>
            </a:r>
            <a:r>
              <a:rPr lang="zh-CN" sz="1600">
                <a:sym typeface="+mn-ea"/>
              </a:rPr>
              <a:t>车削左端</a:t>
            </a:r>
            <a:endParaRPr lang="zh-CN" sz="1600">
              <a:cs typeface="Times New Roman" panose="02020603050405020304" pitchFamily="18" charset="0"/>
              <a:sym typeface="+mn-ea"/>
            </a:endParaRPr>
          </a:p>
          <a:p>
            <a:r>
              <a:rPr lang="en-US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  T0101</a:t>
            </a:r>
            <a:r>
              <a:rPr lang="zh-CN">
                <a:cs typeface="Times New Roman" panose="02020603050405020304" pitchFamily="18" charset="0"/>
                <a:sym typeface="+mn-ea"/>
              </a:rPr>
              <a:t>——硬质合金外圆</a:t>
            </a:r>
            <a:r>
              <a:rPr lang="zh-CN">
                <a:sym typeface="+mn-ea"/>
              </a:rPr>
              <a:t>弧粗车尖刀，用于粗车各外圆。</a:t>
            </a:r>
            <a:r>
              <a:rPr lang="en-US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  T0202——</a:t>
            </a:r>
            <a:r>
              <a:rPr lang="zh-CN">
                <a:sym typeface="+mn-ea"/>
              </a:rPr>
              <a:t>硬质合金外圆弧精车尖刀，用于精车各外圆。</a:t>
            </a:r>
            <a:r>
              <a:rPr lang="en-US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  T0303——</a:t>
            </a:r>
            <a:r>
              <a:rPr lang="zh-CN">
                <a:cs typeface="Times New Roman" panose="02020603050405020304" pitchFamily="18" charset="0"/>
                <a:sym typeface="+mn-ea"/>
              </a:rPr>
              <a:t>90º硬质合金</a:t>
            </a:r>
            <a:r>
              <a:rPr lang="zh-CN">
                <a:sym typeface="+mn-ea"/>
              </a:rPr>
              <a:t>内孔车刀，用于粗精车内孔。</a:t>
            </a:r>
            <a:endParaRPr lang="zh-CN" altLang="en-US"/>
          </a:p>
          <a:p>
            <a:r>
              <a:rPr lang="en-US" altLang="zh-CN">
                <a:ea typeface="宋体" panose="02010600030101010101" pitchFamily="2" charset="-122"/>
              </a:rPr>
              <a:t>    </a:t>
            </a:r>
            <a:r>
              <a:rPr lang="zh-CN">
                <a:ea typeface="宋体" panose="02010600030101010101" pitchFamily="2" charset="-122"/>
              </a:rPr>
              <a:t>加工程序编制并录入</a:t>
            </a:r>
            <a:r>
              <a:rPr lang="en-US" altLang="zh-CN">
                <a:ea typeface="宋体" panose="02010600030101010101" pitchFamily="2" charset="-122"/>
              </a:rPr>
              <a:t>     </a:t>
            </a:r>
            <a:r>
              <a:rPr lang="zh-CN">
                <a:ea typeface="宋体" panose="02010600030101010101" pitchFamily="2" charset="-122"/>
              </a:rPr>
              <a:t>FANUC-TD/GSK980TD系统编写的参考加工程序如下表所示。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3895" y="1307465"/>
            <a:ext cx="12877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1800">
                <a:sym typeface="+mn-ea"/>
              </a:rPr>
              <a:t>1.实施步骤</a:t>
            </a:r>
            <a:endParaRPr lang="zh-CN" altLang="en-US" sz="1800">
              <a:sym typeface="+mn-ea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827405" y="2924810"/>
          <a:ext cx="6661785" cy="4762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76500"/>
                <a:gridCol w="4185285"/>
              </a:tblGrid>
              <a:tr h="1905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加工程序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说明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程序原点设置在左端中心处</a:t>
                      </a:r>
                      <a:r>
                        <a:rPr lang="zh-CN" alt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O3131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N10 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G98</a:t>
                      </a: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G00 X100 Z100N20  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N20 </a:t>
                      </a: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T0303 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M03 S400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N30 X21 Z2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N40 G71 U1 R1 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F90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N50 G71 P60 Q110 U-0.3 W0 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N60 G00 X26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N70 G01 Z0 F30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N80 X24 Z-1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N90 Z-15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N100 X22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N110 X21 W-0.5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N130 G00 X100 Z100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（转下一</a:t>
                      </a:r>
                      <a:r>
                        <a:rPr lang="zh-CN" alt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页）</a:t>
                      </a:r>
                      <a:endParaRPr lang="zh-CN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程序名 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刀具快速定位至安全换刀点，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换3号刀，执行3号刀补刀具</a:t>
                      </a:r>
                      <a:r>
                        <a:rPr lang="zh-CN" alt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主轴正转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，</a:t>
                      </a:r>
                      <a:endParaRPr 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快速定位至G71循环起点</a:t>
                      </a:r>
                      <a:r>
                        <a:rPr lang="zh-CN" alt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G71切削循环粗车内轮廓内孔精加工描述（N60～N110）     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刀具快速定位至安全换刀点</a:t>
                      </a:r>
                      <a:r>
                        <a:rPr lang="zh-CN" alt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755650" y="1215390"/>
          <a:ext cx="6661785" cy="4762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76500"/>
                <a:gridCol w="4185285"/>
              </a:tblGrid>
              <a:tr h="1905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加工程序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说明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N140 M03 S600 T0101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N150 X40 Z2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N160 G73 U6.5 W0 R7 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F100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N170 G73 P180 Q260 U0.5 W0 N180 G0 X35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N190 G01 Z0 F50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N192 X37 Z-1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N194 Z-7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N200 G02 X35.2 W-9.4 R8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N210 G03 X38 W-5.1 R10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N212 G03 X27 W-16.3 R27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N220 G01 Z-46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N230 G02 X38.5 W-3 R15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N240 G01 W-8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N260 X40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N270 G00 X100 Z100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N280 M03 S700 T0202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N290 X40 Z2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N300 G70 P180 Q260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N310 G0 X100 Z100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N320 M03 S500 T0303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N330 X21 Z2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N340 G70 P60 Q110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N350 G0 X100 Z100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N360 M30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主轴正转，换1号刀，执行1号刀补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刀</a:t>
                      </a: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具快速定位至G73循环起点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G73切削循环粗车外轮廓外轮廓精加工描述（N180～N260）           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刀具快速定位至安全换刀点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主轴正转，换2号刀，执行2号刀补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刀具快速定位至G73循环起点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外轮廓精加工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刀具快速定位至安全换刀点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主轴正转，换3号刀，执行3号刀补刀具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快速定位至内孔G71循环起点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内孔精加工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刀具快速定位至安全换刀点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程序结束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55650" y="908685"/>
            <a:ext cx="12496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>
              <a:buNone/>
            </a:pPr>
            <a:r>
              <a:rPr lang="zh-CN" altLang="en-US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（接</a:t>
            </a:r>
            <a:r>
              <a:rPr lang="zh-CN" altLang="en-US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上一页）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11505" y="980440"/>
            <a:ext cx="50800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600">
                <a:ea typeface="宋体" panose="02010600030101010101" pitchFamily="2" charset="-122"/>
              </a:rPr>
              <a:t>2</a:t>
            </a:r>
            <a:r>
              <a:rPr lang="zh-CN" altLang="en-US" sz="1600">
                <a:ea typeface="宋体" panose="02010600030101010101" pitchFamily="2" charset="-122"/>
              </a:rPr>
              <a:t>）</a:t>
            </a:r>
            <a:r>
              <a:rPr lang="zh-CN" sz="1600">
                <a:ea typeface="宋体" panose="02010600030101010101" pitchFamily="2" charset="-122"/>
              </a:rPr>
              <a:t>车削右端</a:t>
            </a:r>
            <a:r>
              <a:rPr lang="zh-CN" sz="1600">
                <a:ea typeface="宋体" panose="02010600030101010101" pitchFamily="2" charset="-122"/>
                <a:cs typeface="Times New Roman" panose="02020603050405020304" pitchFamily="18" charset="0"/>
              </a:rPr>
              <a:t>T0101——硬质合金外圆</a:t>
            </a:r>
            <a:r>
              <a:rPr lang="zh-CN" sz="1600">
                <a:ea typeface="宋体" panose="02010600030101010101" pitchFamily="2" charset="-122"/>
              </a:rPr>
              <a:t>弧粗车尖刀，用于粗车各外圆。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T0202——</a:t>
            </a:r>
            <a:r>
              <a:rPr lang="zh-CN" sz="1600">
                <a:ea typeface="宋体" panose="02010600030101010101" pitchFamily="2" charset="-122"/>
              </a:rPr>
              <a:t>硬质合金外圆弧精车尖刀，用于精车各外圆。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T0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sz="1600">
                <a:ea typeface="宋体" panose="02010600030101010101" pitchFamily="2" charset="-122"/>
                <a:cs typeface="Times New Roman" panose="02020603050405020304" pitchFamily="18" charset="0"/>
              </a:rPr>
              <a:t>——60º硬质合金涂层机夹螺纹车刀，用于车螺纹</a:t>
            </a:r>
            <a:r>
              <a:rPr lang="zh-CN" sz="1600">
                <a:sym typeface="+mn-ea"/>
              </a:rPr>
              <a:t>。</a:t>
            </a:r>
            <a:endParaRPr lang="en-US" altLang="zh-CN" sz="160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683895" y="2132965"/>
          <a:ext cx="6971030" cy="1508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0"/>
                <a:gridCol w="4227830"/>
              </a:tblGrid>
              <a:tr h="2159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程序原点设置在右端中心处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O3132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N10 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G98 </a:t>
                      </a: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G00 X180 Z2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N20 M03 S600 T0101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N30 X40 Z2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N40 G71 U1.5 R1 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F150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N50 G71 P60 Q160 U0.5 W0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N60 G0 X24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N70 G01 Z0 F50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N80 X27 Z-1.5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N90 Z-20N100 X28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N110 G03 X32 W-2 R2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N120 G01 Z-30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N130 X35 W-5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N140 Z-47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N150 X36.5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N160 X39.5 W-1.5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（转下一页）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程序名 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刀具快速定位至安全换刀点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主轴正转，换1号刀，执行1号刀补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刀具快速定位至G71循环起点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G71切削循环粗车右端外轮廓精加工轮廓描述（N60～N160）     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828040" y="1556385"/>
          <a:ext cx="6971030" cy="1508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0"/>
                <a:gridCol w="4227830"/>
              </a:tblGrid>
              <a:tr h="2159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N170 G00 X180 Z2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N180 M03 S800 T0202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N190 X40 Z2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N200 G70 P60 Q160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N210 G0 X180 Z2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N220 M03 S700 T0303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N230 X30 Z4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N240 G92 X26 Z-27 F2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N250 X25.4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N260 X25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N270 X24.8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N280 X24.6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N290 G0 X180 Z2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N300 M30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刀具快速定位至安全换刀点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主轴正转，换2号刀，执行2号刀补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刀具快速定位至G70循环起点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G70调用N60～N160程序段进行精车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刀具快速定位至安全换刀点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主轴正转，换3号刀，执行3号刀补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刀具快速定位至螺纹切削循环起点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螺纹切削第一次进给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螺纹切削第二次进给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螺纹切削第三次进给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螺纹切削第四次进给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螺纹切削第五次进给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刀具快速定位至安全换刀点</a:t>
                      </a:r>
                      <a:endParaRPr 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程序结束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828040" y="1124585"/>
            <a:ext cx="12496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>
              <a:buNone/>
            </a:pPr>
            <a:r>
              <a:rPr lang="zh-CN" altLang="en-US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（接</a:t>
            </a:r>
            <a:r>
              <a:rPr lang="zh-CN" altLang="en-US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上一页）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11505" y="1700530"/>
            <a:ext cx="7770495" cy="11239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>
              <a:lnSpc>
                <a:spcPct val="140000"/>
              </a:lnSpc>
            </a:pPr>
            <a:r>
              <a:rPr lang="en-US" altLang="zh-CN" sz="1600"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zh-CN" sz="1600">
                <a:latin typeface="Calibri" panose="020F0502020204030204" pitchFamily="34" charset="0"/>
                <a:ea typeface="宋体" panose="02010600030101010101" pitchFamily="2" charset="-122"/>
              </a:rPr>
              <a:t>按表</a:t>
            </a:r>
            <a:r>
              <a:rPr lang="en-US" sz="1600">
                <a:latin typeface="Calibri" panose="020F0502020204030204" pitchFamily="34" charset="0"/>
                <a:ea typeface="宋体" panose="02010600030101010101" pitchFamily="2" charset="-122"/>
              </a:rPr>
              <a:t>6.1.8</a:t>
            </a:r>
            <a:r>
              <a:rPr lang="zh-CN" sz="1600">
                <a:latin typeface="Calibri" panose="020F0502020204030204" pitchFamily="34" charset="0"/>
                <a:ea typeface="宋体" panose="02010600030101010101" pitchFamily="2" charset="-122"/>
              </a:rPr>
              <a:t>任务评价表进行检测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。单项最终</a:t>
            </a:r>
            <a:r>
              <a:rPr lang="zh-CN" sz="1600">
                <a:ea typeface="宋体" panose="02010600030101010101" pitchFamily="2" charset="-122"/>
              </a:rPr>
              <a:t>得分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为教师检测得分减去结果一致扣分。当学生的检查结果与教师的检查结果不一致时尺寸每超差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0.01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扣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分，粗糙度值每相差一级扣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分，每项扣分不超过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分。</a:t>
            </a:r>
            <a:endParaRPr lang="zh-CN" altLang="en-US" sz="1600"/>
          </a:p>
        </p:txBody>
      </p:sp>
      <p:sp>
        <p:nvSpPr>
          <p:cNvPr id="5" name="文本框 4"/>
          <p:cNvSpPr txBox="1"/>
          <p:nvPr/>
        </p:nvSpPr>
        <p:spPr>
          <a:xfrm>
            <a:off x="395605" y="908685"/>
            <a:ext cx="196977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2000" b="1">
                <a:latin typeface="Times New Roman" panose="02020603050405020304" pitchFamily="18" charset="0"/>
                <a:sym typeface="+mn-ea"/>
              </a:rPr>
              <a:t>【检测与评价】</a:t>
            </a:r>
            <a:endParaRPr lang="zh-CN" altLang="en-US" sz="2000" b="1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17" name="图片 16"/>
          <p:cNvPicPr/>
          <p:nvPr/>
        </p:nvPicPr>
        <p:blipFill>
          <a:blip r:embed="rId1"/>
          <a:stretch>
            <a:fillRect/>
          </a:stretch>
        </p:blipFill>
        <p:spPr>
          <a:xfrm>
            <a:off x="2325688" y="1412240"/>
            <a:ext cx="123825" cy="21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467995" y="4004945"/>
            <a:ext cx="800671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/>
            <a:r>
              <a:rPr lang="zh-CN" sz="1600">
                <a:ea typeface="宋体" panose="02010600030101010101" pitchFamily="2" charset="-122"/>
              </a:rPr>
              <a:t>从以下几方面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进行总结与反思</a:t>
            </a:r>
            <a:r>
              <a:rPr lang="zh-CN" sz="1600">
                <a:ea typeface="宋体" panose="02010600030101010101" pitchFamily="2" charset="-122"/>
              </a:rPr>
              <a:t>。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1)</a:t>
            </a:r>
            <a:r>
              <a:rPr lang="zh-CN" sz="1600">
                <a:ea typeface="宋体" panose="02010600030101010101" pitchFamily="2" charset="-122"/>
              </a:rPr>
              <a:t>对工件尺寸精度和表面质量进行评价，找出尺寸超差或表面质量缺陷的原因，提出改进方法。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2)</a:t>
            </a:r>
            <a:r>
              <a:rPr lang="zh-CN" sz="1600">
                <a:ea typeface="宋体" panose="02010600030101010101" pitchFamily="2" charset="-122"/>
              </a:rPr>
              <a:t>对工艺合理性、加工效率、刀具寿命等方面进行评价，进一步优化切削参数。3)对整个加工过程中出现的违反5S管理、安全文明生产等方面进行反思。</a:t>
            </a:r>
            <a:endParaRPr lang="zh-CN" altLang="en-US" sz="1600"/>
          </a:p>
        </p:txBody>
      </p:sp>
      <p:sp>
        <p:nvSpPr>
          <p:cNvPr id="19" name="文本框 18"/>
          <p:cNvSpPr txBox="1"/>
          <p:nvPr/>
        </p:nvSpPr>
        <p:spPr>
          <a:xfrm>
            <a:off x="467995" y="3356610"/>
            <a:ext cx="196977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2000" b="1">
                <a:latin typeface="Times New Roman" panose="02020603050405020304" pitchFamily="18" charset="0"/>
                <a:sym typeface="+mn-ea"/>
              </a:rPr>
              <a:t>【评估与总结】</a:t>
            </a:r>
            <a:endParaRPr lang="zh-CN" altLang="en-US" sz="2000" b="1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/>
          <p:nvPr/>
        </p:nvPicPr>
        <p:blipFill>
          <a:blip r:embed="rId1"/>
          <a:stretch>
            <a:fillRect/>
          </a:stretch>
        </p:blipFill>
        <p:spPr>
          <a:xfrm>
            <a:off x="2325688" y="1412240"/>
            <a:ext cx="123825" cy="21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95605" y="101346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76200"/>
            <a:r>
              <a:rPr lang="zh-CN" sz="2000" b="1">
                <a:ea typeface="宋体" panose="02010600030101010101" pitchFamily="2" charset="-122"/>
              </a:rPr>
              <a:t>【职业技能鉴定理论测试】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611505" y="1631315"/>
            <a:ext cx="5080000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sz="1200" b="1">
                <a:solidFill>
                  <a:srgbClr val="FF0000"/>
                </a:solidFill>
                <a:ea typeface="宋体" panose="02010600030101010101" pitchFamily="2" charset="-122"/>
              </a:rPr>
              <a:t>按职业技能鉴定理论测试要求测试</a:t>
            </a:r>
            <a:endParaRPr lang="zh-CN" sz="1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sz="1200" b="1">
                <a:solidFill>
                  <a:srgbClr val="FF0000"/>
                </a:solidFill>
                <a:ea typeface="宋体" panose="02010600030101010101" pitchFamily="2" charset="-122"/>
              </a:rPr>
              <a:t>模拟试题见教材</a:t>
            </a:r>
            <a:endParaRPr lang="zh-CN" sz="12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/>
          <p:nvPr/>
        </p:nvPicPr>
        <p:blipFill>
          <a:blip r:embed="rId1"/>
          <a:stretch>
            <a:fillRect/>
          </a:stretch>
        </p:blipFill>
        <p:spPr>
          <a:xfrm>
            <a:off x="2325688" y="1412240"/>
            <a:ext cx="123825" cy="21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95605" y="101346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76200"/>
            <a:r>
              <a:rPr lang="zh-CN" sz="2000" b="1">
                <a:ea typeface="宋体" panose="02010600030101010101" pitchFamily="2" charset="-122"/>
              </a:rPr>
              <a:t>【拓展任务工单】</a:t>
            </a:r>
            <a:endParaRPr lang="zh-CN" sz="2000" b="1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895" y="1484630"/>
            <a:ext cx="5080000" cy="3308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sz="1200" b="1">
                <a:ea typeface="宋体" panose="02010600030101010101" pitchFamily="2" charset="-122"/>
              </a:rPr>
              <a:t>应用数控车床完成如图6.1.2所示工件加工，材料45钢，生产规模为单件。</a:t>
            </a:r>
            <a:endParaRPr lang="zh-CN" sz="1200" b="1">
              <a:ea typeface="宋体" panose="02010600030101010101" pitchFamily="2" charset="-122"/>
            </a:endParaRPr>
          </a:p>
        </p:txBody>
      </p:sp>
      <p:pic>
        <p:nvPicPr>
          <p:cNvPr id="4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40" y="1916113"/>
            <a:ext cx="5269230" cy="395668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764030" y="5974080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57150" algn="ctr"/>
            <a:r>
              <a:rPr lang="zh-CN" sz="900">
                <a:ea typeface="宋体" panose="02010600030101010101" pitchFamily="2" charset="-122"/>
              </a:rPr>
              <a:t>图6.1.2 中级技能强化零件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388" y="2052638"/>
            <a:ext cx="475297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kern="1200" cap="none" spc="0" normalizeH="0" baseline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charset="-122"/>
                <a:ea typeface="楷体_GB2312" charset="-122"/>
                <a:cs typeface="+mn-cs"/>
              </a:rPr>
              <a:t>Thanks</a:t>
            </a:r>
            <a:endParaRPr kumimoji="0" lang="zh-CN" altLang="en-US" sz="6000" b="1" kern="1200" cap="none" spc="0" normalizeH="0" baseline="0" noProof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charset="-122"/>
              <a:ea typeface="楷体_GB231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/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" r:id="rId1" imgW="391160" imgH="739140" progId="Equation.KSEE3">
                  <p:embed/>
                </p:oleObj>
              </mc:Choice>
              <mc:Fallback>
                <p:oleObj name="" r:id="rId1" imgW="391160" imgH="739140" progId="Equation.KSEE3">
                  <p:embed/>
                  <p:pic>
                    <p:nvPicPr>
                      <p:cNvPr id="0" name="图片 1024" descr="image8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67544" y="1124615"/>
            <a:ext cx="8676456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+mn-ea"/>
                <a:ea typeface="+mn-ea"/>
              </a:rPr>
              <a:t>【</a:t>
            </a:r>
            <a:r>
              <a:rPr lang="zh-CN" altLang="en-US" sz="1800" b="1" dirty="0" smtClean="0">
                <a:latin typeface="+mn-ea"/>
                <a:ea typeface="+mn-ea"/>
              </a:rPr>
              <a:t>任务描述与分析</a:t>
            </a:r>
            <a:r>
              <a:rPr lang="en-US" altLang="zh-CN" sz="1800" b="1" dirty="0" smtClean="0">
                <a:latin typeface="+mn-ea"/>
                <a:ea typeface="+mn-ea"/>
              </a:rPr>
              <a:t>】</a:t>
            </a:r>
            <a:endParaRPr lang="zh-CN" altLang="en-US" sz="1800" b="1" dirty="0" smtClean="0">
              <a:latin typeface="+mn-ea"/>
              <a:ea typeface="+mn-ea"/>
            </a:endParaRPr>
          </a:p>
          <a:p>
            <a:pPr indent="457200"/>
            <a:r>
              <a:rPr sz="1800" dirty="0" smtClean="0"/>
              <a:t>应用数控车床完成如图6.1.1所示中级技能模拟件的加工，材料45钢，生产规模为单件，毛坯为Φ40×105棒料，无热处理要求。根据图样，零件由外轮廓、普通外螺纹及内孔组成，Φ38.5、Φ35、Φ32的尺寸精度及加工表面质量要求较高。</a:t>
            </a:r>
            <a:endParaRPr sz="1800" dirty="0" smtClean="0"/>
          </a:p>
        </p:txBody>
      </p:sp>
      <p:sp>
        <p:nvSpPr>
          <p:cNvPr id="5" name="矩形 4"/>
          <p:cNvSpPr/>
          <p:nvPr/>
        </p:nvSpPr>
        <p:spPr>
          <a:xfrm>
            <a:off x="3275958" y="5876626"/>
            <a:ext cx="1452880" cy="245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1000" kern="0" dirty="0" smtClean="0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图</a:t>
            </a:r>
            <a:r>
              <a:rPr lang="en-US" altLang="zh-CN" sz="1000" kern="0" dirty="0" smtClean="0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6.1.1</a:t>
            </a:r>
            <a:r>
              <a:rPr lang="zh-CN" altLang="en-US" sz="1000" kern="0" dirty="0" smtClean="0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中级技能模拟件</a:t>
            </a:r>
            <a:endParaRPr lang="zh-CN" altLang="en-US" sz="1000" kern="0" dirty="0" smtClean="0">
              <a:solidFill>
                <a:prstClr val="black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7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295" y="2428240"/>
            <a:ext cx="4557395" cy="33439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968" y="1556368"/>
            <a:ext cx="8034116" cy="2084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sz="1800" dirty="0" smtClean="0">
                <a:latin typeface="+mn-ea"/>
                <a:ea typeface="+mn-ea"/>
              </a:rPr>
              <a:t>1.设备选用:零件尺寸较小，可选择CAK4085dj等型号的数控车床。</a:t>
            </a:r>
            <a:endParaRPr sz="1800" dirty="0" smtClean="0">
              <a:latin typeface="+mn-ea"/>
              <a:ea typeface="+mn-ea"/>
            </a:endParaRPr>
          </a:p>
          <a:p>
            <a:pPr indent="457200">
              <a:lnSpc>
                <a:spcPct val="120000"/>
              </a:lnSpc>
            </a:pPr>
            <a:r>
              <a:rPr sz="1800" dirty="0" smtClean="0">
                <a:latin typeface="+mn-ea"/>
                <a:ea typeface="+mn-ea"/>
              </a:rPr>
              <a:t>2.确定安装方式:采用三爪卡盘安装，在第一次装夹车平端面，钻中心孔，打中心孔；</a:t>
            </a:r>
            <a:endParaRPr sz="1800" dirty="0" smtClean="0">
              <a:latin typeface="+mn-ea"/>
              <a:ea typeface="+mn-ea"/>
            </a:endParaRPr>
          </a:p>
          <a:p>
            <a:pPr indent="457200">
              <a:lnSpc>
                <a:spcPct val="120000"/>
              </a:lnSpc>
            </a:pPr>
            <a:r>
              <a:rPr sz="1800" dirty="0" smtClean="0">
                <a:latin typeface="+mn-ea"/>
                <a:ea typeface="+mn-ea"/>
              </a:rPr>
              <a:t>第二次装夹车削左端长度49内的各外圆、内孔以及Φ38.5外圆；第三次采用一顶一夹的安装方法完成右端车削。</a:t>
            </a:r>
            <a:endParaRPr sz="1800" dirty="0" smtClean="0">
              <a:latin typeface="+mn-ea"/>
              <a:ea typeface="+mn-ea"/>
            </a:endParaRPr>
          </a:p>
          <a:p>
            <a:pPr indent="457200">
              <a:lnSpc>
                <a:spcPct val="120000"/>
              </a:lnSpc>
            </a:pPr>
            <a:r>
              <a:rPr sz="1800" dirty="0" smtClean="0">
                <a:latin typeface="+mn-ea"/>
                <a:ea typeface="+mn-ea"/>
              </a:rPr>
              <a:t>3.确定工件加工步骤：如</a:t>
            </a:r>
            <a:r>
              <a:rPr lang="zh-CN" sz="1800" dirty="0" smtClean="0">
                <a:latin typeface="+mn-ea"/>
                <a:ea typeface="+mn-ea"/>
              </a:rPr>
              <a:t>下</a:t>
            </a:r>
            <a:r>
              <a:rPr sz="1800" dirty="0" smtClean="0">
                <a:latin typeface="+mn-ea"/>
                <a:ea typeface="+mn-ea"/>
              </a:rPr>
              <a:t>。</a:t>
            </a:r>
            <a:endParaRPr sz="1800" dirty="0" smtClean="0">
              <a:latin typeface="+mn-ea"/>
              <a:ea typeface="+mn-ea"/>
            </a:endParaRPr>
          </a:p>
        </p:txBody>
      </p:sp>
      <p:pic>
        <p:nvPicPr>
          <p:cNvPr id="13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730" y="4293235"/>
            <a:ext cx="1163320" cy="138938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755650" y="3716655"/>
            <a:ext cx="739775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600">
                <a:ea typeface="宋体" panose="02010600030101010101" pitchFamily="2" charset="-122"/>
              </a:rPr>
              <a:t>1）卡盘夹持毛坯外圆，工件伸长约10</a:t>
            </a:r>
            <a:r>
              <a:rPr lang="en-US" sz="1600" i="1">
                <a:latin typeface="宋体" panose="02010600030101010101" pitchFamily="2" charset="-122"/>
                <a:ea typeface="宋体" panose="02010600030101010101" pitchFamily="2" charset="-122"/>
              </a:rPr>
              <a:t>mm</a:t>
            </a:r>
            <a:r>
              <a:rPr lang="zh-CN" sz="1600">
                <a:ea typeface="宋体" panose="02010600030101010101" pitchFamily="2" charset="-122"/>
              </a:rPr>
              <a:t>，找正夹紧，车平端面钻中心孔。</a:t>
            </a:r>
            <a:endParaRPr lang="zh-CN" altLang="en-US" sz="1600"/>
          </a:p>
        </p:txBody>
      </p:sp>
      <p:sp>
        <p:nvSpPr>
          <p:cNvPr id="2" name="文本框 1"/>
          <p:cNvSpPr txBox="1"/>
          <p:nvPr/>
        </p:nvSpPr>
        <p:spPr>
          <a:xfrm>
            <a:off x="467995" y="980440"/>
            <a:ext cx="120396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000" b="1" dirty="0" smtClean="0">
                <a:latin typeface="+mn-ea"/>
                <a:ea typeface="+mn-ea"/>
                <a:sym typeface="+mn-ea"/>
              </a:rPr>
              <a:t>【</a:t>
            </a:r>
            <a:r>
              <a:rPr lang="zh-CN" altLang="en-US" sz="2000" b="1" dirty="0" smtClean="0">
                <a:latin typeface="+mn-ea"/>
                <a:ea typeface="+mn-ea"/>
                <a:sym typeface="+mn-ea"/>
              </a:rPr>
              <a:t>计划</a:t>
            </a:r>
            <a:r>
              <a:rPr lang="en-US" altLang="zh-CN" sz="2000" b="1" dirty="0" smtClean="0">
                <a:latin typeface="+mn-ea"/>
                <a:ea typeface="+mn-ea"/>
                <a:sym typeface="+mn-ea"/>
              </a:rPr>
              <a:t>】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3860" y="980440"/>
            <a:ext cx="833691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600">
                <a:ea typeface="宋体" panose="02010600030101010101" pitchFamily="2" charset="-122"/>
              </a:rPr>
              <a:t>2</a:t>
            </a:r>
            <a:r>
              <a:rPr lang="zh-CN" altLang="en-US" sz="1600">
                <a:ea typeface="宋体" panose="02010600030101010101" pitchFamily="2" charset="-122"/>
              </a:rPr>
              <a:t>）</a:t>
            </a:r>
            <a:r>
              <a:rPr lang="zh-CN" sz="1600">
                <a:ea typeface="宋体" panose="02010600030101010101" pitchFamily="2" charset="-122"/>
              </a:rPr>
              <a:t>工件调头装夹毛坯外圆，工件伸长约65</a:t>
            </a:r>
            <a:r>
              <a:rPr lang="en-US" sz="1600" i="1">
                <a:latin typeface="宋体" panose="02010600030101010101" pitchFamily="2" charset="-122"/>
                <a:ea typeface="宋体" panose="02010600030101010101" pitchFamily="2" charset="-122"/>
              </a:rPr>
              <a:t>mm</a:t>
            </a:r>
            <a:r>
              <a:rPr lang="zh-CN" sz="1600">
                <a:ea typeface="宋体" panose="02010600030101010101" pitchFamily="2" charset="-122"/>
              </a:rPr>
              <a:t>，找正夹紧。</a:t>
            </a:r>
            <a:endParaRPr lang="zh-CN" sz="1600">
              <a:ea typeface="宋体" panose="02010600030101010101" pitchFamily="2" charset="-122"/>
            </a:endParaRPr>
          </a:p>
          <a:p>
            <a:r>
              <a:rPr lang="zh-CN" sz="1600">
                <a:ea typeface="宋体" panose="02010600030101010101" pitchFamily="2" charset="-122"/>
              </a:rPr>
              <a:t>（</a:t>
            </a:r>
            <a:r>
              <a:rPr lang="en-US" altLang="zh-CN" sz="1600">
                <a:ea typeface="宋体" panose="02010600030101010101" pitchFamily="2" charset="-122"/>
              </a:rPr>
              <a:t>1</a:t>
            </a:r>
            <a:r>
              <a:rPr lang="zh-CN" altLang="en-US" sz="1600">
                <a:ea typeface="宋体" panose="02010600030101010101" pitchFamily="2" charset="-122"/>
              </a:rPr>
              <a:t>）</a:t>
            </a:r>
            <a:r>
              <a:rPr lang="zh-CN" sz="1600">
                <a:ea typeface="宋体" panose="02010600030101010101" pitchFamily="2" charset="-122"/>
              </a:rPr>
              <a:t>车平端面取总长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103</a:t>
            </a:r>
            <a:r>
              <a:rPr lang="en-US" sz="1600" i="1">
                <a:latin typeface="宋体" panose="02010600030101010101" pitchFamily="2" charset="-122"/>
                <a:ea typeface="宋体" panose="02010600030101010101" pitchFamily="2" charset="-122"/>
              </a:rPr>
              <a:t>mm</a:t>
            </a:r>
            <a:r>
              <a:rPr lang="zh-CN" sz="1600">
                <a:ea typeface="宋体" panose="02010600030101010101" pitchFamily="2" charset="-122"/>
              </a:rPr>
              <a:t>，</a:t>
            </a:r>
            <a:endParaRPr lang="zh-CN" sz="1600">
              <a:ea typeface="宋体" panose="02010600030101010101" pitchFamily="2" charset="-122"/>
            </a:endParaRPr>
          </a:p>
          <a:p>
            <a:r>
              <a:rPr lang="zh-CN" sz="1600">
                <a:ea typeface="宋体" panose="02010600030101010101" pitchFamily="2" charset="-122"/>
              </a:rPr>
              <a:t>（</a:t>
            </a:r>
            <a:r>
              <a:rPr lang="en-US" altLang="zh-CN" sz="1600">
                <a:ea typeface="宋体" panose="02010600030101010101" pitchFamily="2" charset="-122"/>
              </a:rPr>
              <a:t>2</a:t>
            </a:r>
            <a:r>
              <a:rPr lang="zh-CN" altLang="en-US" sz="1600">
                <a:ea typeface="宋体" panose="02010600030101010101" pitchFamily="2" charset="-122"/>
              </a:rPr>
              <a:t>）</a:t>
            </a:r>
            <a:r>
              <a:rPr lang="zh-CN" sz="1600">
                <a:ea typeface="宋体" panose="02010600030101010101" pitchFamily="2" charset="-122"/>
              </a:rPr>
              <a:t>钻孔Φ21×18。</a:t>
            </a:r>
            <a:endParaRPr lang="zh-CN" sz="1600">
              <a:ea typeface="宋体" panose="02010600030101010101" pitchFamily="2" charset="-122"/>
            </a:endParaRPr>
          </a:p>
          <a:p>
            <a:r>
              <a:rPr lang="zh-CN" altLang="en-US" sz="1600"/>
              <a:t>（</a:t>
            </a:r>
            <a:r>
              <a:rPr lang="en-US" altLang="zh-CN" sz="1600"/>
              <a:t>3</a:t>
            </a:r>
            <a:r>
              <a:rPr lang="zh-CN" altLang="en-US" sz="1600"/>
              <a:t>）粗车内轮廓尺寸，留精车余量1mm。</a:t>
            </a:r>
            <a:endParaRPr lang="zh-CN" altLang="en-US" sz="1600"/>
          </a:p>
          <a:p>
            <a:r>
              <a:rPr lang="zh-CN" altLang="en-US" sz="1600"/>
              <a:t>（</a:t>
            </a:r>
            <a:r>
              <a:rPr lang="en-US" altLang="zh-CN" sz="1600"/>
              <a:t>4</a:t>
            </a:r>
            <a:r>
              <a:rPr lang="zh-CN" altLang="en-US" sz="1600"/>
              <a:t>）用圆弧尖刀粗精车件2外轮廓Φ37、R8、R10、R27、Φ27、R15、Φ38.5至尺寸要求。</a:t>
            </a:r>
            <a:endParaRPr lang="zh-CN" altLang="en-US" sz="1600"/>
          </a:p>
          <a:p>
            <a:r>
              <a:rPr lang="zh-CN" altLang="en-US" sz="1600"/>
              <a:t>（</a:t>
            </a:r>
            <a:r>
              <a:rPr lang="en-US" altLang="zh-CN" sz="1600"/>
              <a:t>5</a:t>
            </a:r>
            <a:r>
              <a:rPr lang="zh-CN" altLang="en-US" sz="1600"/>
              <a:t>）精车内轮廓至尺寸要求。</a:t>
            </a:r>
            <a:endParaRPr lang="zh-CN" altLang="en-US" sz="1600"/>
          </a:p>
          <a:p>
            <a:r>
              <a:rPr lang="zh-CN" altLang="en-US" sz="1600"/>
              <a:t>（</a:t>
            </a:r>
            <a:r>
              <a:rPr lang="en-US" altLang="zh-CN" sz="1600"/>
              <a:t>6</a:t>
            </a:r>
            <a:r>
              <a:rPr lang="zh-CN" altLang="en-US" sz="1600"/>
              <a:t>）卸下工件。</a:t>
            </a:r>
            <a:endParaRPr lang="zh-CN" altLang="en-US" sz="1600"/>
          </a:p>
        </p:txBody>
      </p:sp>
      <p:pic>
        <p:nvPicPr>
          <p:cNvPr id="14" name="图片 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72225" y="2708910"/>
            <a:ext cx="1731645" cy="130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1908" y="4149090"/>
            <a:ext cx="2375535" cy="124841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46710" y="3860800"/>
            <a:ext cx="58813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600">
                <a:ea typeface="宋体" panose="02010600030101010101" pitchFamily="2" charset="-122"/>
              </a:rPr>
              <a:t>3</a:t>
            </a:r>
            <a:r>
              <a:rPr lang="zh-CN" altLang="en-US" sz="1600">
                <a:ea typeface="宋体" panose="02010600030101010101" pitchFamily="2" charset="-122"/>
              </a:rPr>
              <a:t>）</a:t>
            </a:r>
            <a:r>
              <a:rPr lang="zh-CN" sz="1600">
                <a:ea typeface="宋体" panose="02010600030101010101" pitchFamily="2" charset="-122"/>
              </a:rPr>
              <a:t>一夹一顶装夹工件。</a:t>
            </a:r>
            <a:endParaRPr lang="zh-CN" sz="1600">
              <a:ea typeface="宋体" panose="02010600030101010101" pitchFamily="2" charset="-122"/>
            </a:endParaRPr>
          </a:p>
          <a:p>
            <a:r>
              <a:rPr lang="zh-CN" sz="1600">
                <a:ea typeface="宋体" panose="02010600030101010101" pitchFamily="2" charset="-122"/>
              </a:rPr>
              <a:t>（</a:t>
            </a:r>
            <a:r>
              <a:rPr lang="en-US" altLang="zh-CN" sz="1600">
                <a:ea typeface="宋体" panose="02010600030101010101" pitchFamily="2" charset="-122"/>
              </a:rPr>
              <a:t>1</a:t>
            </a:r>
            <a:r>
              <a:rPr lang="zh-CN" altLang="en-US" sz="1600">
                <a:ea typeface="宋体" panose="02010600030101010101" pitchFamily="2" charset="-122"/>
              </a:rPr>
              <a:t>）</a:t>
            </a:r>
            <a:r>
              <a:rPr lang="zh-CN" sz="1600">
                <a:ea typeface="宋体" panose="02010600030101010101" pitchFamily="2" charset="-122"/>
              </a:rPr>
              <a:t>卡盘夹持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Φ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37</a:t>
            </a:r>
            <a:r>
              <a:rPr lang="zh-CN" sz="1600">
                <a:ea typeface="宋体" panose="02010600030101010101" pitchFamily="2" charset="-122"/>
              </a:rPr>
              <a:t>外圆垫铜皮，粗精车右端外轮廓至尺寸要求。（</a:t>
            </a:r>
            <a:r>
              <a:rPr lang="en-US" altLang="zh-CN" sz="1600">
                <a:ea typeface="宋体" panose="02010600030101010101" pitchFamily="2" charset="-122"/>
              </a:rPr>
              <a:t>2</a:t>
            </a:r>
            <a:r>
              <a:rPr lang="zh-CN" altLang="en-US" sz="1600">
                <a:ea typeface="宋体" panose="02010600030101010101" pitchFamily="2" charset="-122"/>
              </a:rPr>
              <a:t>）</a:t>
            </a:r>
            <a:r>
              <a:rPr lang="zh-CN" sz="1600">
                <a:ea typeface="宋体" panose="02010600030101010101" pitchFamily="2" charset="-122"/>
              </a:rPr>
              <a:t>车螺纹M24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×2-6g</a:t>
            </a:r>
            <a:r>
              <a:rPr lang="zh-CN" sz="1600">
                <a:ea typeface="宋体" panose="02010600030101010101" pitchFamily="2" charset="-122"/>
              </a:rPr>
              <a:t>至尺寸要求。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79705" y="90868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选择刀具、量具、工具</a:t>
            </a:r>
            <a:endParaRPr lang="zh-CN" altLang="en-US" sz="1800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259840" y="2204720"/>
          <a:ext cx="5130165" cy="1706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850"/>
                <a:gridCol w="1460500"/>
                <a:gridCol w="1197610"/>
                <a:gridCol w="465455"/>
                <a:gridCol w="389890"/>
                <a:gridCol w="1165860"/>
              </a:tblGrid>
              <a:tr h="2438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中心钻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A3.15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支</a:t>
                      </a: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麻花钻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Φ21 </a:t>
                      </a:r>
                      <a:r>
                        <a:rPr lang="en-US" sz="1600" b="0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mm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硬质合金车刀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45°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硬质合金车刀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90°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硬质合金尖刀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副偏角55°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车凹圆弧用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合金螺纹车刀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60°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硬质合金车刀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镗孔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67995" y="1412875"/>
            <a:ext cx="170688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1600">
                <a:latin typeface="Times New Roman" panose="02020603050405020304" pitchFamily="18" charset="0"/>
                <a:sym typeface="+mn-ea"/>
              </a:rPr>
              <a:t>1</a:t>
            </a:r>
            <a:r>
              <a:rPr lang="zh-CN" altLang="en-US" sz="1600">
                <a:latin typeface="Times New Roman" panose="02020603050405020304" pitchFamily="18" charset="0"/>
                <a:sym typeface="+mn-ea"/>
              </a:rPr>
              <a:t>）</a:t>
            </a:r>
            <a:r>
              <a:rPr lang="zh-CN" sz="1600">
                <a:latin typeface="Times New Roman" panose="02020603050405020304" pitchFamily="18" charset="0"/>
                <a:sym typeface="+mn-ea"/>
              </a:rPr>
              <a:t>刀具选择如下</a:t>
            </a:r>
            <a:endParaRPr lang="zh-CN" sz="1600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828040" y="1628775"/>
          <a:ext cx="6350000" cy="18205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6085"/>
                <a:gridCol w="1506855"/>
                <a:gridCol w="2370455"/>
                <a:gridCol w="506730"/>
                <a:gridCol w="492125"/>
              </a:tblGrid>
              <a:tr h="2895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游标卡尺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0～150</a:t>
                      </a:r>
                      <a:r>
                        <a:rPr lang="en-US" sz="1600" b="0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mm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外径千分尺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0～25</a:t>
                      </a:r>
                      <a:r>
                        <a:rPr lang="en-US" sz="1600" b="0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mm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外径千分尺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25～50</a:t>
                      </a:r>
                      <a:r>
                        <a:rPr lang="en-US" sz="1600" b="0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mm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内径量表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18～35</a:t>
                      </a:r>
                      <a:r>
                        <a:rPr lang="en-US" sz="1600" b="0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mm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钢直尺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300</a:t>
                      </a:r>
                      <a:r>
                        <a:rPr lang="en-US" sz="1600" b="0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mm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三角螺纹环规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M27×2-6g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套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7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R规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1-7、7.5-15、15.5-25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各1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539750" y="1124585"/>
            <a:ext cx="170688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1600">
                <a:latin typeface="Times New Roman" panose="02020603050405020304" pitchFamily="18" charset="0"/>
                <a:sym typeface="+mn-ea"/>
              </a:rPr>
              <a:t>2</a:t>
            </a:r>
            <a:r>
              <a:rPr lang="zh-CN" altLang="en-US" sz="1600">
                <a:latin typeface="Times New Roman" panose="02020603050405020304" pitchFamily="18" charset="0"/>
                <a:sym typeface="+mn-ea"/>
              </a:rPr>
              <a:t>）</a:t>
            </a:r>
            <a:r>
              <a:rPr lang="zh-CN" sz="1600">
                <a:latin typeface="Times New Roman" panose="02020603050405020304" pitchFamily="18" charset="0"/>
                <a:sym typeface="+mn-ea"/>
              </a:rPr>
              <a:t>量具选择如下</a:t>
            </a:r>
            <a:endParaRPr lang="zh-CN" sz="160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505" y="3716655"/>
            <a:ext cx="170688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1600">
                <a:latin typeface="Times New Roman" panose="02020603050405020304" pitchFamily="18" charset="0"/>
                <a:sym typeface="+mn-ea"/>
              </a:rPr>
              <a:t>3</a:t>
            </a:r>
            <a:r>
              <a:rPr lang="zh-CN" altLang="en-US" sz="1600">
                <a:latin typeface="Times New Roman" panose="02020603050405020304" pitchFamily="18" charset="0"/>
                <a:sym typeface="+mn-ea"/>
              </a:rPr>
              <a:t>）</a:t>
            </a:r>
            <a:r>
              <a:rPr lang="zh-CN" sz="1600">
                <a:latin typeface="Times New Roman" panose="02020603050405020304" pitchFamily="18" charset="0"/>
                <a:sym typeface="+mn-ea"/>
              </a:rPr>
              <a:t>工具选择如下</a:t>
            </a:r>
            <a:endParaRPr lang="zh-CN" sz="1600">
              <a:latin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901700" y="4580890"/>
          <a:ext cx="6319520" cy="97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7675"/>
                <a:gridCol w="1440180"/>
                <a:gridCol w="1873250"/>
                <a:gridCol w="727075"/>
                <a:gridCol w="728345"/>
              </a:tblGrid>
              <a:tr h="2438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呆板手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27～31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活动顶尖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莫氏4号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个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钻夹头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莫氏4号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个</a:t>
                      </a: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变径套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莫氏3、4号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个</a:t>
                      </a: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各1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83895" y="1556385"/>
            <a:ext cx="7559040" cy="2383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40000"/>
              </a:lnSpc>
            </a:pPr>
            <a:r>
              <a:rPr lang="en-US" altLang="zh-CN" sz="1600">
                <a:ea typeface="宋体" panose="02010600030101010101" pitchFamily="2" charset="-122"/>
              </a:rPr>
              <a:t>  </a:t>
            </a:r>
            <a:r>
              <a:rPr lang="zh-CN" sz="1600">
                <a:ea typeface="宋体" panose="02010600030101010101" pitchFamily="2" charset="-122"/>
              </a:rPr>
              <a:t>1）粗车切削用量的选择   背吃刀量取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ap≤2</a:t>
            </a:r>
            <a:r>
              <a:rPr lang="en-US" sz="1600" i="1">
                <a:latin typeface="宋体" panose="02010600030101010101" pitchFamily="2" charset="-122"/>
                <a:ea typeface="宋体" panose="02010600030101010101" pitchFamily="2" charset="-122"/>
              </a:rPr>
              <a:t>mm</a:t>
            </a:r>
            <a:r>
              <a:rPr lang="zh-CN" sz="1600">
                <a:ea typeface="宋体" panose="02010600030101010101" pitchFamily="2" charset="-122"/>
              </a:rPr>
              <a:t>。切削外圆、端面时，F=100～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sz="1600" i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mm/min</a:t>
            </a:r>
            <a:r>
              <a:rPr lang="zh-CN" sz="1600">
                <a:ea typeface="宋体" panose="02010600030101010101" pitchFamily="2" charset="-122"/>
              </a:rPr>
              <a:t>；切削内孔时刀具刚性差，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F=</a:t>
            </a:r>
            <a:r>
              <a:rPr lang="zh-CN" sz="1600">
                <a:ea typeface="宋体" panose="02010600030101010101" pitchFamily="2" charset="-122"/>
                <a:cs typeface="Times New Roman" panose="02020603050405020304" pitchFamily="18" charset="0"/>
              </a:rPr>
              <a:t>80～100</a:t>
            </a:r>
            <a:r>
              <a:rPr lang="en-US" sz="1600" i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mm/min</a:t>
            </a:r>
            <a:r>
              <a:rPr lang="zh-CN" sz="1600">
                <a:ea typeface="宋体" panose="02010600030101010101" pitchFamily="2" charset="-122"/>
              </a:rPr>
              <a:t>。主轴转速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1600">
                <a:ea typeface="宋体" panose="02010600030101010101" pitchFamily="2" charset="-122"/>
              </a:rPr>
              <a:t>：切削外圆、端面时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1600">
                <a:ea typeface="宋体" panose="02010600030101010101" pitchFamily="2" charset="-122"/>
              </a:rPr>
              <a:t>＝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50</a:t>
            </a:r>
            <a:r>
              <a:rPr lang="zh-CN" sz="1600">
                <a:ea typeface="宋体" panose="02010600030101010101" pitchFamily="2" charset="-122"/>
                <a:cs typeface="Times New Roman" panose="02020603050405020304" pitchFamily="18" charset="0"/>
              </a:rPr>
              <a:t>0～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00</a:t>
            </a:r>
            <a:r>
              <a:rPr lang="en-US" sz="1600" i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r/min</a:t>
            </a:r>
            <a:r>
              <a:rPr lang="zh-CN" sz="1600">
                <a:ea typeface="宋体" panose="02010600030101010101" pitchFamily="2" charset="-122"/>
              </a:rPr>
              <a:t>，切削内孔时</a:t>
            </a:r>
            <a:r>
              <a:rPr lang="zh-CN" sz="1600">
                <a:ea typeface="宋体" panose="02010600030101010101" pitchFamily="2" charset="-122"/>
                <a:cs typeface="Times New Roman" panose="02020603050405020304" pitchFamily="18" charset="0"/>
              </a:rPr>
              <a:t>S取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sz="1600">
                <a:ea typeface="宋体" panose="02010600030101010101" pitchFamily="2" charset="-122"/>
                <a:cs typeface="Times New Roman" panose="02020603050405020304" pitchFamily="18" charset="0"/>
              </a:rPr>
              <a:t>00～450</a:t>
            </a:r>
            <a:r>
              <a:rPr lang="en-US" sz="1600" i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r/min</a:t>
            </a:r>
            <a:r>
              <a:rPr lang="zh-CN" sz="1600">
                <a:ea typeface="宋体" panose="02010600030101010101" pitchFamily="2" charset="-122"/>
              </a:rPr>
              <a:t>。</a:t>
            </a:r>
            <a:endParaRPr lang="zh-CN" sz="1600">
              <a:ea typeface="宋体" panose="02010600030101010101" pitchFamily="2" charset="-122"/>
            </a:endParaRPr>
          </a:p>
          <a:p>
            <a:pPr indent="266700">
              <a:lnSpc>
                <a:spcPct val="140000"/>
              </a:lnSpc>
            </a:pPr>
            <a:r>
              <a:rPr lang="en-US" altLang="zh-CN" sz="1600">
                <a:ea typeface="宋体" panose="02010600030101010101" pitchFamily="2" charset="-122"/>
              </a:rPr>
              <a:t>       </a:t>
            </a:r>
            <a:r>
              <a:rPr lang="zh-CN" sz="1600">
                <a:ea typeface="宋体" panose="02010600030101010101" pitchFamily="2" charset="-122"/>
              </a:rPr>
              <a:t>2）精车切削用量选择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sz="1600">
                <a:ea typeface="宋体" panose="02010600030101010101" pitchFamily="2" charset="-122"/>
              </a:rPr>
              <a:t>背吃刀量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ap≤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0.25</a:t>
            </a:r>
            <a:r>
              <a:rPr lang="en-US" sz="1600" i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mm</a:t>
            </a:r>
            <a:r>
              <a:rPr lang="zh-CN" sz="1600">
                <a:ea typeface="宋体" panose="02010600030101010101" pitchFamily="2" charset="-122"/>
              </a:rPr>
              <a:t>；进给量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sz="1600">
                <a:ea typeface="宋体" panose="02010600030101010101" pitchFamily="2" charset="-122"/>
              </a:rPr>
              <a:t>取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r>
              <a:rPr lang="zh-CN" sz="1600">
                <a:ea typeface="宋体" panose="02010600030101010101" pitchFamily="2" charset="-122"/>
              </a:rPr>
              <a:t>～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50</a:t>
            </a:r>
            <a:r>
              <a:rPr lang="en-US" sz="1600" i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mm/min</a:t>
            </a:r>
            <a:r>
              <a:rPr lang="zh-CN" sz="1600">
                <a:ea typeface="宋体" panose="02010600030101010101" pitchFamily="2" charset="-122"/>
              </a:rPr>
              <a:t>；切削外圆时主轴转速</a:t>
            </a:r>
            <a:r>
              <a:rPr lang="zh-CN" sz="1600">
                <a:ea typeface="宋体" panose="02010600030101010101" pitchFamily="2" charset="-122"/>
                <a:cs typeface="Times New Roman" panose="02020603050405020304" pitchFamily="18" charset="0"/>
              </a:rPr>
              <a:t>S取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80</a:t>
            </a:r>
            <a:r>
              <a:rPr lang="zh-CN" sz="1600">
                <a:ea typeface="宋体" panose="02010600030101010101" pitchFamily="2" charset="-122"/>
                <a:cs typeface="Times New Roman" panose="02020603050405020304" pitchFamily="18" charset="0"/>
              </a:rPr>
              <a:t>0～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00</a:t>
            </a:r>
            <a:r>
              <a:rPr lang="en-US" sz="1600" i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r/min</a:t>
            </a:r>
            <a:r>
              <a:rPr lang="zh-CN" sz="1600">
                <a:ea typeface="宋体" panose="02010600030101010101" pitchFamily="2" charset="-122"/>
              </a:rPr>
              <a:t>，切削内孔时</a:t>
            </a:r>
            <a:r>
              <a:rPr lang="zh-CN" sz="1600">
                <a:ea typeface="宋体" panose="02010600030101010101" pitchFamily="2" charset="-122"/>
                <a:cs typeface="Times New Roman" panose="02020603050405020304" pitchFamily="18" charset="0"/>
              </a:rPr>
              <a:t>S取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sz="1600">
                <a:ea typeface="宋体" panose="02010600030101010101" pitchFamily="2" charset="-122"/>
                <a:cs typeface="Times New Roman" panose="02020603050405020304" pitchFamily="18" charset="0"/>
              </a:rPr>
              <a:t>00～450</a:t>
            </a:r>
            <a:r>
              <a:rPr lang="en-US" sz="1600" i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r/min</a:t>
            </a:r>
            <a:r>
              <a:rPr lang="zh-CN" sz="1600">
                <a:ea typeface="宋体" panose="02010600030101010101" pitchFamily="2" charset="-122"/>
              </a:rPr>
              <a:t>；车削螺纹时主轴转速</a:t>
            </a:r>
            <a:r>
              <a:rPr lang="zh-CN" sz="1600">
                <a:ea typeface="宋体" panose="02010600030101010101" pitchFamily="2" charset="-122"/>
                <a:cs typeface="Times New Roman" panose="02020603050405020304" pitchFamily="18" charset="0"/>
              </a:rPr>
              <a:t>S取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400</a:t>
            </a:r>
            <a:r>
              <a:rPr lang="zh-CN" sz="1600">
                <a:ea typeface="宋体" panose="02010600030101010101" pitchFamily="2" charset="-122"/>
              </a:rPr>
              <a:t>～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700</a:t>
            </a:r>
            <a:r>
              <a:rPr lang="en-US" sz="1600" i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r/min</a:t>
            </a:r>
            <a:r>
              <a:rPr lang="zh-CN" sz="1600">
                <a:ea typeface="宋体" panose="02010600030101010101" pitchFamily="2" charset="-122"/>
              </a:rPr>
              <a:t>。</a:t>
            </a:r>
            <a:endParaRPr lang="en-US" sz="1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>
              <a:lnSpc>
                <a:spcPct val="140000"/>
              </a:lnSpc>
            </a:pPr>
            <a:r>
              <a:rPr lang="en-US" sz="105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11505" y="980440"/>
            <a:ext cx="19735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1800">
                <a:sym typeface="+mn-ea"/>
              </a:rPr>
              <a:t>5.切削用量的选择</a:t>
            </a:r>
            <a:endParaRPr lang="zh-CN" altLang="en-US" sz="18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605" y="949960"/>
            <a:ext cx="1601470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000" b="1" dirty="0" smtClean="0">
                <a:latin typeface="+mn-ea"/>
              </a:rPr>
              <a:t>【</a:t>
            </a:r>
            <a:r>
              <a:rPr lang="zh-CN" altLang="en-US" sz="2000" b="1" dirty="0" smtClean="0">
                <a:latin typeface="+mn-ea"/>
              </a:rPr>
              <a:t>决策</a:t>
            </a:r>
            <a:r>
              <a:rPr lang="en-US" altLang="zh-CN" sz="2000" b="1" dirty="0" smtClean="0">
                <a:latin typeface="+mn-ea"/>
              </a:rPr>
              <a:t>】</a:t>
            </a:r>
            <a:endParaRPr lang="zh-CN" altLang="en-US" sz="2000" dirty="0" smtClean="0">
              <a:solidFill>
                <a:srgbClr val="0070C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99795" y="1348740"/>
            <a:ext cx="21774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工艺过程卡编制</a:t>
            </a:r>
            <a:endParaRPr lang="zh-CN" altLang="en-US" sz="1800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467995" y="1845310"/>
          <a:ext cx="7960995" cy="3749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0890"/>
                <a:gridCol w="320040"/>
                <a:gridCol w="877570"/>
                <a:gridCol w="500380"/>
                <a:gridCol w="639763"/>
                <a:gridCol w="224155"/>
                <a:gridCol w="1088072"/>
                <a:gridCol w="1046480"/>
                <a:gridCol w="427990"/>
                <a:gridCol w="1415415"/>
                <a:gridCol w="650240"/>
              </a:tblGrid>
              <a:tr h="243840">
                <a:tc rowSpan="2"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学院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机械加工工艺过程卡片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产品型号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零件图号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 gridSpan="3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4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产品名称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零件名称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材料牌号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45钢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毛坯种类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棒料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毛坯外形尺寸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备注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工序号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工序名称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工序内容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车间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设备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工艺装备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工时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下料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锯割下料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下料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锯床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液压平口钳、</a:t>
                      </a:r>
                      <a:endParaRPr 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游标卡尺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平端面、打中心孔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平端面、打中心孔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钻夹头、中心钻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车削左端内、外圆台阶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车削各内、外圆台阶至尺寸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三爪卡盘、游标卡尺、外径千分尺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车削右端外圆、螺纹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车削外圆、螺纹至尺寸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数控车床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三爪卡盘、游标卡尺、外径千分尺、螺纹环规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编制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审核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批准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共 </a:t>
                      </a: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</a:t>
                      </a: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页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第</a:t>
                      </a: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页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3352562"/>
            <a:ext cx="74168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eaLnBrk="0" hangingPunct="0"/>
            <a:endParaRPr lang="en-US" altLang="zh-CN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eaLnBrk="0" hangingPunct="0"/>
            <a:r>
              <a:rPr lang="en-US" altLang="zh-CN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altLang="en-US" sz="1200" dirty="0" smtClean="0">
                <a:solidFill>
                  <a:prstClr val="black"/>
                </a:solidFill>
                <a:cs typeface="宋体" panose="02010600030101010101" pitchFamily="2" charset="-122"/>
              </a:rPr>
              <a:t> </a:t>
            </a:r>
            <a:endParaRPr lang="zh-CN" altLang="en-US" sz="1200" dirty="0" smtClean="0">
              <a:solidFill>
                <a:prstClr val="black"/>
              </a:solidFill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460" y="908685"/>
            <a:ext cx="19653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2255"/>
            <a:r>
              <a:rPr lang="en-US" sz="1800" b="1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sz="1800" b="1">
                <a:latin typeface="Times New Roman" panose="02020603050405020304" pitchFamily="18" charset="0"/>
                <a:ea typeface="宋体" panose="02010600030101010101" pitchFamily="2" charset="-122"/>
              </a:rPr>
              <a:t>工序卡编制</a:t>
            </a:r>
            <a:endParaRPr lang="zh-CN" altLang="en-US" sz="1800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435293" y="1741170"/>
          <a:ext cx="8229600" cy="38995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5655"/>
                <a:gridCol w="749935"/>
                <a:gridCol w="216535"/>
                <a:gridCol w="992505"/>
                <a:gridCol w="590550"/>
                <a:gridCol w="655955"/>
                <a:gridCol w="972185"/>
                <a:gridCol w="588963"/>
                <a:gridCol w="388620"/>
                <a:gridCol w="675640"/>
                <a:gridCol w="641667"/>
                <a:gridCol w="961390"/>
              </a:tblGrid>
              <a:tr h="399415">
                <a:tc rowSpan="2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学院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数控加工工序卡片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2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产品名称或代号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零件名称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材料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零件图号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4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45钢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工序号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程序编号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夹具名称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夹具编号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使用设备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车   间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O3131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三爪卡盘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数控车床 FANUC 0i-TD系统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数控车削车间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工步号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程序号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工 步 内  容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刀具号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刀具</a:t>
                      </a: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类型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主轴转速</a:t>
                      </a:r>
                      <a:r>
                        <a:rPr lang="en-US" sz="1600" b="0" i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r/min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进给速度</a:t>
                      </a:r>
                      <a:r>
                        <a:rPr lang="en-US" sz="1600" b="0" i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mm/</a:t>
                      </a:r>
                      <a:r>
                        <a:rPr lang="en-US" sz="1600" b="0" i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min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背吃刀量</a:t>
                      </a:r>
                      <a:r>
                        <a:rPr lang="en-US" sz="1600" b="0" i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mm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量具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卡盘夹持毛坯外圆，工件伸长约10mm，找正夹紧，车平端面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外圆车刀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800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钢直尺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191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钻中心孔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中心钻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1000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1764030" y="134048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1600">
                <a:ea typeface="宋体" panose="02010600030101010101" pitchFamily="2" charset="-122"/>
              </a:rPr>
              <a:t>中级技能模拟件加工工序卡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sz="1600">
                <a:ea typeface="宋体" panose="02010600030101010101" pitchFamily="2" charset="-122"/>
              </a:rPr>
              <a:t>工序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782dfbe6-3d3b-4182-a4ce-ee5b2bed3043}"/>
  <p:tag name="TABLE_ENDDRAG_ORIGIN_RECT" val="403*153"/>
  <p:tag name="TABLE_ENDDRAG_RECT" val="99*161*403*153"/>
</p:tagLst>
</file>

<file path=ppt/tags/tag2.xml><?xml version="1.0" encoding="utf-8"?>
<p:tagLst xmlns:p="http://schemas.openxmlformats.org/presentationml/2006/main">
  <p:tag name="KSO_WM_UNIT_TABLE_BEAUTIFY" val="smartTable{9d4e5ef4-e9a9-4c3e-a28f-025f755224de}"/>
  <p:tag name="TABLE_ENDDRAG_ORIGIN_RECT" val="500*230"/>
  <p:tag name="TABLE_ENDDRAG_RECT" val="65*128*500*230"/>
</p:tagLst>
</file>

<file path=ppt/tags/tag3.xml><?xml version="1.0" encoding="utf-8"?>
<p:tagLst xmlns:p="http://schemas.openxmlformats.org/presentationml/2006/main">
  <p:tag name="KSO_WM_UNIT_TABLE_BEAUTIFY" val="smartTable{70c63ef6-9aac-4a89-804b-71b1bdc7f6d0}"/>
  <p:tag name="TABLE_ENDDRAG_ORIGIN_RECT" val="497*96"/>
  <p:tag name="TABLE_ENDDRAG_RECT" val="71*360*497*96"/>
</p:tagLst>
</file>

<file path=ppt/tags/tag4.xml><?xml version="1.0" encoding="utf-8"?>
<p:tagLst xmlns:p="http://schemas.openxmlformats.org/presentationml/2006/main">
  <p:tag name="KSO_WM_UNIT_TABLE_BEAUTIFY" val="smartTable{8314c848-802a-49fe-a5de-9833c671913d}"/>
</p:tagLst>
</file>

<file path=ppt/tags/tag5.xml><?xml version="1.0" encoding="utf-8"?>
<p:tagLst xmlns:p="http://schemas.openxmlformats.org/presentationml/2006/main">
  <p:tag name="KSO_WM_UNIT_TABLE_BEAUTIFY" val="smartTable{0ce08035-35fb-4f18-be88-0248388410ce}"/>
</p:tagLst>
</file>

<file path=ppt/tags/tag6.xml><?xml version="1.0" encoding="utf-8"?>
<p:tagLst xmlns:p="http://schemas.openxmlformats.org/presentationml/2006/main">
  <p:tag name="KSO_WM_UNIT_TABLE_BEAUTIFY" val="smartTable{325d09de-cdf7-41f7-9637-0cda73ab0707}"/>
</p:tagLst>
</file>

<file path=ppt/tags/tag7.xml><?xml version="1.0" encoding="utf-8"?>
<p:tagLst xmlns:p="http://schemas.openxmlformats.org/presentationml/2006/main">
  <p:tag name="KSO_WM_UNIT_TABLE_BEAUTIFY" val="smartTable{442db1d6-bad6-4de3-9366-1bf0570c949e}"/>
</p:tagLst>
</file>

<file path=ppt/tags/tag8.xml><?xml version="1.0" encoding="utf-8"?>
<p:tagLst xmlns:p="http://schemas.openxmlformats.org/presentationml/2006/main">
  <p:tag name="KSO_WM_UNIT_TABLE_BEAUTIFY" val="smartTable{e196bbcb-a713-43a5-b771-e64116b0b5c0}"/>
</p:tagLst>
</file>

<file path=ppt/tags/tag9.xml><?xml version="1.0" encoding="utf-8"?>
<p:tagLst xmlns:p="http://schemas.openxmlformats.org/presentationml/2006/main">
  <p:tag name="KSO_WM_UNIT_TABLE_BEAUTIFY" val="smartTable{e196bbcb-a713-43a5-b771-e64116b0b5c0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6252</Words>
  <Application>WPS 演示</Application>
  <PresentationFormat>全屏显示(4:3)</PresentationFormat>
  <Paragraphs>1357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Times New Roman</vt:lpstr>
      <vt:lpstr>仿宋_GB2312</vt:lpstr>
      <vt:lpstr>仿宋</vt:lpstr>
      <vt:lpstr>楷体_GB2312</vt:lpstr>
      <vt:lpstr>新宋体</vt:lpstr>
      <vt:lpstr>Times New Roman</vt:lpstr>
      <vt:lpstr>微软雅黑</vt:lpstr>
      <vt:lpstr>Arial Unicode MS</vt:lpstr>
      <vt:lpstr>Office 主题​​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412</cp:revision>
  <dcterms:created xsi:type="dcterms:W3CDTF">2012-04-13T02:17:00Z</dcterms:created>
  <dcterms:modified xsi:type="dcterms:W3CDTF">2021-10-26T02:59:29Z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2F48C006FB664E1EA7785F7C76E3DBF0</vt:lpwstr>
  </property>
</Properties>
</file>