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3"/>
    <p:sldId id="387" r:id="rId4"/>
    <p:sldId id="459" r:id="rId5"/>
    <p:sldId id="460" r:id="rId6"/>
    <p:sldId id="461" r:id="rId7"/>
    <p:sldId id="462" r:id="rId8"/>
    <p:sldId id="463" r:id="rId9"/>
    <p:sldId id="388" r:id="rId10"/>
    <p:sldId id="451" r:id="rId11"/>
    <p:sldId id="470" r:id="rId12"/>
    <p:sldId id="258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A"/>
    <a:srgbClr val="006600"/>
    <a:srgbClr val="9AEEF0"/>
    <a:srgbClr val="18C5CE"/>
    <a:srgbClr val="58E3E6"/>
    <a:srgbClr val="1FB79A"/>
    <a:srgbClr val="108086"/>
    <a:srgbClr val="6600CC"/>
    <a:srgbClr val="D6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6"/>
    <p:restoredTop sz="94619"/>
  </p:normalViewPr>
  <p:slideViewPr>
    <p:cSldViewPr showGuides="1">
      <p:cViewPr varScale="1">
        <p:scale>
          <a:sx n="84" d="100"/>
          <a:sy n="84" d="100"/>
        </p:scale>
        <p:origin x="-1146" y="-90"/>
      </p:cViewPr>
      <p:guideLst>
        <p:guide orient="horz" pos="2144"/>
        <p:guide pos="2972"/>
      </p:guideLst>
    </p:cSldViewPr>
  </p:slideViewPr>
  <p:outlineViewPr>
    <p:cViewPr>
      <p:scale>
        <a:sx n="33" d="100"/>
        <a:sy n="33" d="100"/>
      </p:scale>
      <p:origin x="0" y="15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CB2747-9899-4B48-8926-E4252A06FB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B4A5A8-7F7E-42C4-971E-E2C792C11D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 rot="360000">
            <a:off x="4051300" y="4156075"/>
            <a:ext cx="5581650" cy="12890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5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3613" y="6329363"/>
            <a:ext cx="2136775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6413" t="7217" r="5477" b="6315"/>
          <a:stretch>
            <a:fillRect/>
          </a:stretch>
        </p:blipFill>
        <p:spPr>
          <a:xfrm>
            <a:off x="3676650" y="1621790"/>
            <a:ext cx="4787265" cy="4111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2"/>
          <p:cNvCxnSpPr/>
          <p:nvPr userDrawn="1"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80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9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3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12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/>
          <p:nvPr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9"/>
          <p:cNvSpPr/>
          <p:nvPr/>
        </p:nvSpPr>
        <p:spPr>
          <a:xfrm>
            <a:off x="6011863" y="1268413"/>
            <a:ext cx="720725" cy="4248150"/>
          </a:xfrm>
          <a:prstGeom prst="rect">
            <a:avLst/>
          </a:prstGeom>
          <a:gradFill flip="none" rotWithShape="1">
            <a:gsLst>
              <a:gs pos="517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1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6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4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9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2"/>
          <p:cNvSpPr/>
          <p:nvPr/>
        </p:nvSpPr>
        <p:spPr>
          <a:xfrm>
            <a:off x="250825" y="2349500"/>
            <a:ext cx="6367463" cy="4248150"/>
          </a:xfrm>
          <a:prstGeom prst="rect">
            <a:avLst/>
          </a:prstGeom>
          <a:blipFill dpi="0" rotWithShape="1">
            <a:blip r:embed="rId2">
              <a:alphaModFix amt="70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8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60350"/>
            <a:ext cx="2916238" cy="57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0"/>
            <a:ext cx="3419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全国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所国家示范性高等职业院校之一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6264275" y="0"/>
            <a:ext cx="287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仿宋_GB2312" pitchFamily="49" charset="-122"/>
                <a:cs typeface="+mn-cs"/>
              </a:rPr>
              <a:t>零件数控车削加工</a:t>
            </a:r>
            <a:endParaRPr kumimoji="0" lang="zh-CN" altLang="en-US" sz="1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pic>
        <p:nvPicPr>
          <p:cNvPr id="7173" name="Picture 2" descr="图片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0" y="908050"/>
            <a:ext cx="913765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87575"/>
            <a:ext cx="7772400" cy="1123950"/>
          </a:xfrm>
        </p:spPr>
        <p:txBody>
          <a:bodyPr/>
          <a:lstStyle>
            <a:lvl1pPr algn="ctr">
              <a:defRPr sz="4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89063" y="3470275"/>
            <a:ext cx="6400800" cy="847725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328" y="476672"/>
            <a:ext cx="754704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项目四  套（盘）类零件数控车削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charset="-122"/>
              <a:ea typeface="楷体_GB2312" charset="-122"/>
              <a:sym typeface="+mn-ea"/>
            </a:endParaRPr>
          </a:p>
        </p:txBody>
      </p:sp>
      <p:sp>
        <p:nvSpPr>
          <p:cNvPr id="10242" name="TextBox 1"/>
          <p:cNvSpPr txBox="1"/>
          <p:nvPr/>
        </p:nvSpPr>
        <p:spPr>
          <a:xfrm>
            <a:off x="611560" y="2316909"/>
            <a:ext cx="31654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4.1.1 </a:t>
            </a:r>
            <a:r>
              <a:rPr lang="zh-CN" altLang="en-US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凸轮机构上底座数控车削</a:t>
            </a:r>
            <a:endParaRPr lang="zh-CN" altLang="en-US" sz="28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0408" y="1412776"/>
            <a:ext cx="457644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6365" algn="ctr">
              <a:lnSpc>
                <a:spcPts val="2400"/>
              </a:lnSpc>
              <a:spcAft>
                <a:spcPts val="0"/>
              </a:spcAft>
              <a:tabLst>
                <a:tab pos="4052570" algn="l"/>
              </a:tabLst>
            </a:pPr>
            <a:r>
              <a:rPr lang="zh-CN" altLang="en-US" sz="2800" b="1" dirty="0"/>
              <a:t>模块</a:t>
            </a:r>
            <a:r>
              <a:rPr lang="en-US" altLang="zh-CN" sz="2800" b="1" dirty="0"/>
              <a:t>4</a:t>
            </a:r>
            <a:r>
              <a:rPr lang="zh-CN" altLang="zh-CN" sz="2800" b="1" dirty="0"/>
              <a:t>.</a:t>
            </a:r>
            <a:r>
              <a:rPr lang="en-US" altLang="zh-CN" sz="2800" b="1" dirty="0"/>
              <a:t>1</a:t>
            </a:r>
            <a:r>
              <a:rPr lang="zh-CN" altLang="zh-CN" sz="2800" b="1" dirty="0"/>
              <a:t>  典型套类零件车削</a:t>
            </a: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>
          <a:xfrm>
            <a:off x="755650" y="1052830"/>
            <a:ext cx="5591175" cy="38468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l"/>
            <a:r>
              <a:rPr lang="zh-CN" altLang="en-US" sz="1800" b="1" dirty="0">
                <a:latin typeface="+mn-ea"/>
                <a:ea typeface="+mn-ea"/>
              </a:rPr>
              <a:t>二、编程</a:t>
            </a:r>
            <a:r>
              <a:rPr lang="zh-CN" altLang="en-US" sz="1800" b="1" dirty="0" smtClean="0">
                <a:latin typeface="+mn-ea"/>
                <a:ea typeface="+mn-ea"/>
              </a:rPr>
              <a:t>指令</a:t>
            </a:r>
            <a:br>
              <a:rPr lang="zh-CN" altLang="en-US" sz="1800" b="1" dirty="0" smtClean="0">
                <a:latin typeface="+mn-ea"/>
                <a:ea typeface="+mn-ea"/>
              </a:rPr>
            </a:br>
            <a:r>
              <a:rPr lang="zh-CN" sz="1600" b="1">
                <a:ea typeface="宋体" panose="02010600030101010101" pitchFamily="2" charset="-122"/>
                <a:sym typeface="+mn-ea"/>
              </a:rPr>
              <a:t>1.端面（锥面）粗车循环指令--</a:t>
            </a:r>
            <a:r>
              <a:rPr lang="en-US" sz="1600" b="1">
                <a:latin typeface="Times New Roman" panose="02020603050405020304" pitchFamily="18" charset="0"/>
                <a:sym typeface="+mn-ea"/>
              </a:rPr>
              <a:t>G94</a:t>
            </a:r>
            <a:endParaRPr lang="zh-CN" sz="1600"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1400" dirty="0">
                <a:latin typeface="+mn-ea"/>
                <a:ea typeface="+mn-ea"/>
              </a:rPr>
              <a:t>例4.1.2 如图4.1.15所示带锥度端面，应用G94指令编写加工程序如下。</a:t>
            </a:r>
            <a:br>
              <a:rPr lang="zh-CN" altLang="en-US" sz="1400" dirty="0">
                <a:latin typeface="+mn-ea"/>
                <a:ea typeface="+mn-ea"/>
              </a:rPr>
            </a:br>
            <a:r>
              <a:rPr lang="zh-CN" altLang="en-US" sz="1400" dirty="0">
                <a:latin typeface="+mn-ea"/>
                <a:ea typeface="+mn-ea"/>
              </a:rPr>
              <a:t>……</a:t>
            </a:r>
            <a:br>
              <a:rPr lang="zh-CN" altLang="en-US" sz="1400" dirty="0">
                <a:latin typeface="+mn-ea"/>
                <a:ea typeface="+mn-ea"/>
              </a:rPr>
            </a:br>
            <a:r>
              <a:rPr lang="zh-CN" altLang="en-US" sz="1400" dirty="0">
                <a:latin typeface="+mn-ea"/>
                <a:ea typeface="+mn-ea"/>
              </a:rPr>
              <a:t>N100 G99 G00 X102 Z2         (确定G94起点位置A，G99 F的单位变为mm/r)  </a:t>
            </a:r>
            <a:br>
              <a:rPr lang="zh-CN" altLang="en-US" sz="1400" dirty="0">
                <a:latin typeface="+mn-ea"/>
                <a:ea typeface="+mn-ea"/>
              </a:rPr>
            </a:br>
            <a:r>
              <a:rPr lang="zh-CN" altLang="en-US" sz="1400" dirty="0">
                <a:latin typeface="+mn-ea"/>
                <a:ea typeface="+mn-ea"/>
              </a:rPr>
              <a:t>N110 G94 X30 Z-3 R-20 F0.2    (第一次循环，背吃刀量3mm锥面长度R= -20mm)</a:t>
            </a:r>
            <a:br>
              <a:rPr lang="zh-CN" altLang="en-US" sz="1400" dirty="0">
                <a:latin typeface="+mn-ea"/>
                <a:ea typeface="+mn-ea"/>
              </a:rPr>
            </a:br>
            <a:r>
              <a:rPr lang="zh-CN" altLang="en-US" sz="1400" dirty="0">
                <a:latin typeface="+mn-ea"/>
                <a:ea typeface="+mn-ea"/>
              </a:rPr>
              <a:t>N120 Z-5                     (第二次循环)</a:t>
            </a:r>
            <a:br>
              <a:rPr lang="zh-CN" altLang="en-US" sz="1400" dirty="0">
                <a:latin typeface="+mn-ea"/>
                <a:ea typeface="+mn-ea"/>
              </a:rPr>
            </a:br>
            <a:r>
              <a:rPr lang="zh-CN" altLang="en-US" sz="1400" dirty="0">
                <a:latin typeface="+mn-ea"/>
                <a:ea typeface="+mn-ea"/>
              </a:rPr>
              <a:t>N130 Z-8                    (第三次循环)   </a:t>
            </a:r>
            <a:br>
              <a:rPr lang="zh-CN" altLang="en-US" sz="1400" dirty="0">
                <a:latin typeface="+mn-ea"/>
                <a:ea typeface="+mn-ea"/>
              </a:rPr>
            </a:br>
            <a:r>
              <a:rPr lang="zh-CN" altLang="en-US" sz="1400" dirty="0">
                <a:latin typeface="+mn-ea"/>
                <a:ea typeface="+mn-ea"/>
              </a:rPr>
              <a:t>N140 Z-11                    (第四次循环)</a:t>
            </a:r>
            <a:br>
              <a:rPr lang="zh-CN" altLang="en-US" sz="1400" dirty="0">
                <a:latin typeface="+mn-ea"/>
                <a:ea typeface="+mn-ea"/>
              </a:rPr>
            </a:br>
            <a:r>
              <a:rPr lang="zh-CN" altLang="en-US" sz="1400" dirty="0">
                <a:latin typeface="+mn-ea"/>
                <a:ea typeface="+mn-ea"/>
              </a:rPr>
              <a:t>N150 Z-14                    (第五次循环)</a:t>
            </a:r>
            <a:br>
              <a:rPr lang="zh-CN" altLang="en-US" sz="1400" dirty="0">
                <a:latin typeface="+mn-ea"/>
                <a:ea typeface="+mn-ea"/>
              </a:rPr>
            </a:br>
            <a:r>
              <a:rPr lang="zh-CN" altLang="en-US" sz="1400" dirty="0">
                <a:latin typeface="+mn-ea"/>
                <a:ea typeface="+mn-ea"/>
              </a:rPr>
              <a:t>……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9389" y="857232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知识链接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032000" y="2982595"/>
          <a:ext cx="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0"/>
                <a:gridCol w="0"/>
              </a:tblGrid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b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73743002" name="图片 1073743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5735" y="1844675"/>
            <a:ext cx="2139950" cy="197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156325" y="3860800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27000"/>
            <a:r>
              <a:rPr lang="zh-CN" sz="1200">
                <a:ea typeface="宋体" panose="02010600030101010101" pitchFamily="2" charset="-122"/>
              </a:rPr>
              <a:t>图</a:t>
            </a:r>
            <a:r>
              <a:rPr lang="en-US" sz="1200">
                <a:latin typeface="宋体" panose="02010600030101010101" pitchFamily="2" charset="-122"/>
              </a:rPr>
              <a:t>4.1.15 G94</a:t>
            </a:r>
            <a:r>
              <a:rPr lang="zh-CN" sz="1200">
                <a:ea typeface="宋体" panose="02010600030101010101" pitchFamily="2" charset="-122"/>
              </a:rPr>
              <a:t>带锥度的端面切削循环实例</a:t>
            </a:r>
            <a:endParaRPr lang="zh-CN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388" y="2052638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  <a:cs typeface="+mn-cs"/>
              </a:rPr>
              <a:t>Thanks</a:t>
            </a:r>
            <a:endParaRPr kumimoji="0" lang="zh-CN" altLang="en-US" sz="60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" r:id="rId1" imgW="391160" imgH="739140" progId="Equation.KSEE3">
                  <p:embed/>
                </p:oleObj>
              </mc:Choice>
              <mc:Fallback>
                <p:oleObj name="" r:id="rId1" imgW="391160" imgH="739140" progId="Equation.KSEE3">
                  <p:embed/>
                  <p:pic>
                    <p:nvPicPr>
                      <p:cNvPr id="0" name="图片 1024" descr="image8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67544" y="1268760"/>
            <a:ext cx="8676456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任务描述与分析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pPr indent="457200"/>
            <a:r>
              <a:rPr sz="1800" dirty="0" smtClean="0"/>
              <a:t>图4.1.1所示为凸轮机构上底座零件图，图4.1.2为上底座车削工序的零件图。试根据图4.1.2的图样要求，完成上底座车削工序的加工任务，材料为45钢，毛坯规格φ65x37。生产规模为单件、小批量。</a:t>
            </a:r>
            <a:endParaRPr sz="1800" dirty="0" smtClean="0"/>
          </a:p>
          <a:p>
            <a:pPr indent="457200"/>
            <a:r>
              <a:rPr sz="1800" dirty="0" smtClean="0"/>
              <a:t> 分析图样：①两端面的平行度度要求≤0.06mm；②Φ28内孔的直径公差及表面粗糙度要求较高，Ra≤1.6μm；③其他外圆和内孔公差要求不高，表面粗糙度要求Ra≤3.2μm。</a:t>
            </a:r>
            <a:endParaRPr sz="1800" dirty="0" smtClean="0"/>
          </a:p>
        </p:txBody>
      </p:sp>
      <p:sp>
        <p:nvSpPr>
          <p:cNvPr id="5" name="矩形 4"/>
          <p:cNvSpPr/>
          <p:nvPr/>
        </p:nvSpPr>
        <p:spPr>
          <a:xfrm>
            <a:off x="1979295" y="6309360"/>
            <a:ext cx="213487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2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4.1-1 </a:t>
            </a:r>
            <a:r>
              <a:rPr lang="zh-CN" altLang="en-US" sz="12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凸轮机构上底座</a:t>
            </a:r>
            <a:endParaRPr lang="zh-CN" altLang="en-US" sz="1200" kern="0" dirty="0" smtClean="0">
              <a:solidFill>
                <a:prstClr val="black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073742932" name="图片 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15" y="3284855"/>
            <a:ext cx="3797935" cy="2912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2980" name="图片 10737429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700" y="2941320"/>
            <a:ext cx="2901950" cy="3599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219700" y="6525260"/>
            <a:ext cx="2726690" cy="27559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sz="12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2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4.1-2 </a:t>
            </a:r>
            <a:r>
              <a:rPr lang="zh-CN" altLang="en-US" sz="12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凸轮机构上底座车削工序图</a:t>
            </a:r>
            <a:endParaRPr lang="zh-CN" altLang="en-US" sz="1200" kern="0" dirty="0" smtClean="0">
              <a:solidFill>
                <a:prstClr val="black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000108"/>
            <a:ext cx="8034116" cy="36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计划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1.设备选用:零件尺寸较小，可选择小型号的数控车床,如CAK4085dj（FANUC-TD系统）。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2.确定安装方式:用三爪卡盘安装，零件内孔中间小，两头大，需要两次装夹完成加工。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3.确定工件加工步骤</a:t>
            </a:r>
            <a:r>
              <a:rPr lang="zh-CN" sz="1800" dirty="0" smtClean="0">
                <a:latin typeface="+mn-ea"/>
                <a:ea typeface="+mn-ea"/>
              </a:rPr>
              <a:t>。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4</a:t>
            </a:r>
            <a:r>
              <a:rPr sz="1800" dirty="0" smtClean="0">
                <a:latin typeface="+mn-ea"/>
                <a:ea typeface="+mn-ea"/>
              </a:rPr>
              <a:t>.切削用量的选择：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1）粗车切削用量选择：粗车时背吃刀量取ap≤2mm。进给量f：切削外圆、端面时，f取0.18-0.25mm/r，切削内孔时刀具刚性差，f 取0.15～0.2mm/min。主轴转速S：切削外圆、端面时S取550～600转/分钟，切削内孔时S取450～500转/分钟。</a:t>
            </a:r>
            <a:endParaRPr sz="1800" dirty="0" smtClean="0">
              <a:latin typeface="+mn-ea"/>
              <a:ea typeface="+mn-ea"/>
            </a:endParaRPr>
          </a:p>
          <a:p>
            <a:pPr indent="457200"/>
            <a:r>
              <a:rPr sz="1800" dirty="0" smtClean="0">
                <a:latin typeface="+mn-ea"/>
                <a:ea typeface="+mn-ea"/>
              </a:rPr>
              <a:t>2）精车切削用量选择：背吃刀量ap≤0.5mm，进给量f 取0.05～0.1mm/ r，主轴转速S取800～1200转/分钟。</a:t>
            </a:r>
            <a:endParaRPr sz="18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496937"/>
            <a:ext cx="78488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</a:rPr>
              <a:t>【</a:t>
            </a:r>
            <a:r>
              <a:rPr lang="zh-CN" altLang="en-US" sz="1800" b="1" dirty="0" smtClean="0">
                <a:latin typeface="+mn-ea"/>
              </a:rPr>
              <a:t>决策</a:t>
            </a:r>
            <a:r>
              <a:rPr lang="en-US" altLang="zh-CN" sz="1800" b="1" dirty="0" smtClean="0">
                <a:latin typeface="+mn-ea"/>
              </a:rPr>
              <a:t>】</a:t>
            </a:r>
            <a:endParaRPr lang="zh-CN" altLang="en-US" sz="1800" b="1" dirty="0" smtClean="0">
              <a:latin typeface="+mn-ea"/>
            </a:endParaRPr>
          </a:p>
          <a:p>
            <a:r>
              <a:rPr lang="zh-CN" altLang="en-US" sz="1800" dirty="0" smtClean="0">
                <a:latin typeface="+mn-ea"/>
                <a:ea typeface="+mn-ea"/>
              </a:rPr>
              <a:t>工艺过程卡</a:t>
            </a:r>
            <a:endParaRPr lang="en-US" altLang="zh-CN" sz="1800" dirty="0" smtClean="0">
              <a:latin typeface="+mn-ea"/>
              <a:ea typeface="+mn-ea"/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1670" y="5229200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latin typeface="+mn-ea"/>
                <a:ea typeface="+mn-ea"/>
              </a:rPr>
              <a:t>工序</a:t>
            </a:r>
            <a:r>
              <a:rPr lang="zh-CN" altLang="en-US" sz="1800" dirty="0" smtClean="0">
                <a:latin typeface="+mn-ea"/>
                <a:ea typeface="+mn-ea"/>
              </a:rPr>
              <a:t>卡</a:t>
            </a:r>
            <a:endParaRPr lang="en-US" altLang="zh-CN" sz="1800" dirty="0" smtClean="0">
              <a:latin typeface="+mn-ea"/>
              <a:ea typeface="+mn-ea"/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95830" y="1484630"/>
            <a:ext cx="6306185" cy="4125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472804"/>
            <a:ext cx="224592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实施</a:t>
            </a:r>
            <a:r>
              <a:rPr lang="en-US" altLang="zh-CN" sz="1800" b="1" dirty="0" smtClean="0">
                <a:latin typeface="+mn-ea"/>
              </a:rPr>
              <a:t>】</a:t>
            </a:r>
            <a:endParaRPr lang="zh-CN" altLang="en-US" sz="1800" b="1" dirty="0" smtClean="0">
              <a:latin typeface="+mn-ea"/>
            </a:endParaRPr>
          </a:p>
          <a:p>
            <a:r>
              <a:rPr lang="en-US" altLang="zh-CN" sz="1800" dirty="0" smtClean="0">
                <a:latin typeface="+mn-ea"/>
                <a:ea typeface="+mn-ea"/>
              </a:rPr>
              <a:t>1</a:t>
            </a:r>
            <a:r>
              <a:rPr lang="en-US" altLang="zh-CN" sz="1800" dirty="0">
                <a:latin typeface="+mn-ea"/>
                <a:ea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</a:rPr>
              <a:t>实施步骤</a:t>
            </a:r>
            <a:endParaRPr lang="zh-CN" altLang="en-US" sz="1800" dirty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2</a:t>
            </a:r>
            <a:r>
              <a:rPr lang="zh-CN" altLang="en-US" sz="1800" dirty="0" smtClean="0">
                <a:latin typeface="+mn-ea"/>
                <a:ea typeface="+mn-ea"/>
              </a:rPr>
              <a:t>）试运行，检查刀路是否正确。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3</a:t>
            </a:r>
            <a:r>
              <a:rPr lang="zh-CN" altLang="en-US" sz="1800" dirty="0" smtClean="0">
                <a:latin typeface="+mn-ea"/>
                <a:ea typeface="+mn-ea"/>
              </a:rPr>
              <a:t>）刀具、工、夹、量具的准备，安装工件。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4</a:t>
            </a:r>
            <a:r>
              <a:rPr lang="zh-CN" altLang="en-US" sz="1800" dirty="0" smtClean="0">
                <a:latin typeface="+mn-ea"/>
                <a:ea typeface="+mn-ea"/>
              </a:rPr>
              <a:t>）装刀及对刀、建立坐标，以外圆车刀为基准刀。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5</a:t>
            </a:r>
            <a:r>
              <a:rPr lang="zh-CN" altLang="en-US" sz="1800" dirty="0" smtClean="0">
                <a:latin typeface="+mn-ea"/>
                <a:ea typeface="+mn-ea"/>
              </a:rPr>
              <a:t>）检查刀补设置是否正确。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sz="1800" dirty="0" smtClean="0">
                <a:latin typeface="+mn-ea"/>
                <a:ea typeface="+mn-ea"/>
              </a:rPr>
              <a:t>6</a:t>
            </a:r>
            <a:r>
              <a:rPr lang="zh-CN" altLang="en-US" sz="1800" dirty="0" smtClean="0">
                <a:latin typeface="+mn-ea"/>
                <a:ea typeface="+mn-ea"/>
              </a:rPr>
              <a:t>）实施切削加工。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altLang="zh-CN" sz="1800" dirty="0" smtClean="0">
                <a:latin typeface="+mn-ea"/>
                <a:ea typeface="+mn-ea"/>
              </a:rPr>
              <a:t>2</a:t>
            </a:r>
            <a:r>
              <a:rPr lang="en-US" altLang="zh-CN" sz="1800" dirty="0">
                <a:latin typeface="+mn-ea"/>
                <a:ea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</a:rPr>
              <a:t>实施过程检测记录</a:t>
            </a:r>
            <a:endParaRPr lang="zh-CN" altLang="en-US" sz="1800" dirty="0">
              <a:latin typeface="+mn-ea"/>
              <a:ea typeface="+mn-ea"/>
            </a:endParaRPr>
          </a:p>
          <a:p>
            <a:endParaRPr lang="zh-CN" altLang="en-US" dirty="0">
              <a:solidFill>
                <a:srgbClr val="0070C0"/>
              </a:solidFill>
            </a:endParaRPr>
          </a:p>
          <a:p>
            <a:endParaRPr lang="en-US" altLang="zh-CN" dirty="0" smtClean="0">
              <a:solidFill>
                <a:srgbClr val="0070C0"/>
              </a:solidFill>
            </a:endParaRPr>
          </a:p>
          <a:p>
            <a:endParaRPr lang="zh-CN" altLang="en-US" dirty="0" smtClean="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1052830"/>
            <a:ext cx="3840480" cy="5227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00108"/>
            <a:ext cx="5286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zh-CN" sz="1800" b="1" dirty="0" smtClean="0">
                <a:latin typeface="+mn-ea"/>
                <a:ea typeface="+mn-ea"/>
              </a:rPr>
              <a:t>检查与评价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630" y="836930"/>
            <a:ext cx="4776470" cy="544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2808" y="1052736"/>
            <a:ext cx="763284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评估与总结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pPr indent="457200"/>
            <a:endParaRPr lang="en-US" altLang="zh-CN" sz="18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latin typeface="+mn-ea"/>
                <a:ea typeface="+mn-ea"/>
              </a:rPr>
              <a:t>从以下几方面进行总结与反思。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1.</a:t>
            </a:r>
            <a:r>
              <a:rPr lang="zh-CN" altLang="en-US" sz="1800" dirty="0" smtClean="0">
                <a:latin typeface="+mn-ea"/>
                <a:ea typeface="+mn-ea"/>
              </a:rPr>
              <a:t>对工件尺寸精度和表面质量进行评价，找出尺寸超差或表面质量缺陷的原因，提出改进方法。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2.</a:t>
            </a:r>
            <a:r>
              <a:rPr lang="zh-CN" altLang="en-US" sz="1800" dirty="0" smtClean="0">
                <a:latin typeface="+mn-ea"/>
                <a:ea typeface="+mn-ea"/>
              </a:rPr>
              <a:t>对工艺合理性、加工效率、刀具寿命等方面进行评价，进一步优化切削参数。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en-US" sz="1800" dirty="0" smtClean="0">
                <a:latin typeface="+mn-ea"/>
                <a:ea typeface="+mn-ea"/>
              </a:rPr>
              <a:t>3.</a:t>
            </a:r>
            <a:r>
              <a:rPr lang="zh-CN" altLang="en-US" sz="1800" dirty="0" smtClean="0">
                <a:latin typeface="+mn-ea"/>
                <a:ea typeface="+mn-ea"/>
              </a:rPr>
              <a:t>对整个加工过程中出现的违反</a:t>
            </a:r>
            <a:r>
              <a:rPr lang="en-US" sz="1800" dirty="0" smtClean="0">
                <a:latin typeface="+mn-ea"/>
                <a:ea typeface="+mn-ea"/>
              </a:rPr>
              <a:t>5S</a:t>
            </a:r>
            <a:r>
              <a:rPr lang="zh-CN" altLang="en-US" sz="1800" dirty="0" smtClean="0">
                <a:latin typeface="+mn-ea"/>
                <a:ea typeface="+mn-ea"/>
              </a:rPr>
              <a:t>管理、安全文明生产等方面进行反思。</a:t>
            </a:r>
            <a:endParaRPr lang="zh-CN" altLang="en-US" sz="1800" dirty="0" smtClean="0">
              <a:latin typeface="+mn-ea"/>
              <a:ea typeface="+mn-ea"/>
            </a:endParaRPr>
          </a:p>
          <a:p>
            <a:pPr indent="457200"/>
            <a:r>
              <a:rPr lang="zh-CN" altLang="en-US" sz="1800" dirty="0" smtClean="0">
                <a:latin typeface="+mn-ea"/>
                <a:ea typeface="+mn-ea"/>
              </a:rPr>
              <a:t>自我评估与总结：</a:t>
            </a:r>
            <a:r>
              <a:rPr lang="en-US" sz="1800" dirty="0" smtClean="0">
                <a:latin typeface="+mn-ea"/>
                <a:ea typeface="+mn-ea"/>
              </a:rPr>
              <a:t> </a:t>
            </a:r>
            <a:endParaRPr lang="zh-CN" altLang="en-US" sz="1800" dirty="0" smtClean="0">
              <a:latin typeface="+mn-ea"/>
              <a:ea typeface="+mn-ea"/>
            </a:endParaRPr>
          </a:p>
          <a:p>
            <a:r>
              <a:rPr lang="en-US" u="sng" dirty="0" smtClean="0"/>
              <a:t>                                                                           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r>
              <a:rPr lang="en-US" u="sng" dirty="0" smtClean="0"/>
              <a:t>                                                                           </a:t>
            </a:r>
            <a:endParaRPr lang="zh-CN" altLang="en-US" dirty="0" smtClean="0"/>
          </a:p>
          <a:p>
            <a:endParaRPr lang="en-US" altLang="zh-CN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67543" y="1484903"/>
            <a:ext cx="7416824" cy="526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225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一、工艺知识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1.套类零件的装夹方法  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二维码4-1         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2.内孔车刀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二维码4-2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3.内孔切削用量的选择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数控车床的刚性一般比普通车床差些，粗车时，背吃刀量ap和进给量f的选择相对普通车床小一些。切削速度的选择，比普通车床的高。如果选用数控车床的专用刀具，精车时切削速度可取V=200m/min左右。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4.套类零件的尺寸测量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二维码4-3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1000108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知识链接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>
          <a:xfrm>
            <a:off x="828040" y="1275080"/>
            <a:ext cx="5591175" cy="38468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l"/>
            <a:r>
              <a:rPr lang="zh-CN" altLang="en-US" sz="1800" b="1" dirty="0">
                <a:latin typeface="+mn-ea"/>
                <a:ea typeface="+mn-ea"/>
              </a:rPr>
              <a:t>二、编程</a:t>
            </a:r>
            <a:r>
              <a:rPr lang="zh-CN" altLang="en-US" sz="1800" b="1" dirty="0" smtClean="0">
                <a:latin typeface="+mn-ea"/>
                <a:ea typeface="+mn-ea"/>
              </a:rPr>
              <a:t>指令</a:t>
            </a:r>
            <a:br>
              <a:rPr lang="zh-CN" altLang="en-US" sz="1800" b="1" dirty="0" smtClean="0">
                <a:latin typeface="+mn-ea"/>
                <a:ea typeface="+mn-ea"/>
              </a:rPr>
            </a:br>
            <a:r>
              <a:rPr lang="zh-CN" sz="1600" b="1">
                <a:ea typeface="宋体" panose="02010600030101010101" pitchFamily="2" charset="-122"/>
                <a:sym typeface="+mn-ea"/>
              </a:rPr>
              <a:t>1.端面（锥面）粗车循环指令--</a:t>
            </a:r>
            <a:r>
              <a:rPr lang="en-US" sz="1600" b="1">
                <a:latin typeface="Times New Roman" panose="02020603050405020304" pitchFamily="18" charset="0"/>
                <a:sym typeface="+mn-ea"/>
              </a:rPr>
              <a:t>G94</a:t>
            </a:r>
            <a:r>
              <a:rPr lang="zh-CN" sz="1600">
                <a:ea typeface="宋体" panose="02010600030101010101" pitchFamily="2" charset="-122"/>
                <a:sym typeface="+mn-ea"/>
              </a:rPr>
              <a:t>该指令主要用于盘套类零件的粗加工工序。</a:t>
            </a:r>
            <a:r>
              <a:rPr lang="zh-CN" sz="1600" b="1">
                <a:ea typeface="宋体" panose="02010600030101010101" pitchFamily="2" charset="-122"/>
                <a:sym typeface="+mn-ea"/>
              </a:rPr>
              <a:t>指令格式：</a:t>
            </a:r>
            <a:r>
              <a:rPr lang="en-US" sz="1600" b="1">
                <a:latin typeface="Times New Roman" panose="02020603050405020304" pitchFamily="18" charset="0"/>
                <a:sym typeface="+mn-ea"/>
              </a:rPr>
              <a:t>G94  X</a:t>
            </a:r>
            <a:r>
              <a:rPr lang="zh-CN" sz="1600" b="1">
                <a:ea typeface="宋体" panose="02010600030101010101" pitchFamily="2" charset="-122"/>
                <a:sym typeface="+mn-ea"/>
              </a:rPr>
              <a:t>（</a:t>
            </a:r>
            <a:r>
              <a:rPr lang="en-US" sz="1600" b="1">
                <a:latin typeface="Times New Roman" panose="02020603050405020304" pitchFamily="18" charset="0"/>
                <a:sym typeface="+mn-ea"/>
              </a:rPr>
              <a:t>U</a:t>
            </a:r>
            <a:r>
              <a:rPr lang="zh-CN" sz="1600" b="1">
                <a:ea typeface="宋体" panose="02010600030101010101" pitchFamily="2" charset="-122"/>
                <a:sym typeface="+mn-ea"/>
              </a:rPr>
              <a:t>）</a:t>
            </a:r>
            <a:r>
              <a:rPr lang="en-US" sz="1600" b="1">
                <a:latin typeface="Times New Roman" panose="02020603050405020304" pitchFamily="18" charset="0"/>
                <a:sym typeface="+mn-ea"/>
              </a:rPr>
              <a:t>__  Z</a:t>
            </a:r>
            <a:r>
              <a:rPr lang="zh-CN" sz="1600" b="1">
                <a:ea typeface="宋体" panose="02010600030101010101" pitchFamily="2" charset="-122"/>
                <a:sym typeface="+mn-ea"/>
              </a:rPr>
              <a:t>（</a:t>
            </a:r>
            <a:r>
              <a:rPr lang="en-US" sz="1600" b="1">
                <a:latin typeface="Times New Roman" panose="02020603050405020304" pitchFamily="18" charset="0"/>
                <a:sym typeface="+mn-ea"/>
              </a:rPr>
              <a:t>W</a:t>
            </a:r>
            <a:r>
              <a:rPr lang="zh-CN" sz="1600" b="1">
                <a:ea typeface="宋体" panose="02010600030101010101" pitchFamily="2" charset="-122"/>
                <a:sym typeface="+mn-ea"/>
              </a:rPr>
              <a:t>）</a:t>
            </a:r>
            <a:r>
              <a:rPr lang="en-US" sz="1600" b="1">
                <a:latin typeface="Times New Roman" panose="02020603050405020304" pitchFamily="18" charset="0"/>
                <a:sym typeface="+mn-ea"/>
              </a:rPr>
              <a:t>__  R </a:t>
            </a:r>
            <a:r>
              <a:rPr lang="en-US" sz="1600" b="1" u="sng"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sz="1600" b="1">
                <a:latin typeface="Times New Roman" panose="02020603050405020304" pitchFamily="18" charset="0"/>
                <a:sym typeface="+mn-ea"/>
              </a:rPr>
              <a:t> F__</a:t>
            </a:r>
            <a:r>
              <a:rPr lang="zh-CN" sz="1600">
                <a:ea typeface="宋体" panose="02010600030101010101" pitchFamily="2" charset="-122"/>
                <a:sym typeface="+mn-ea"/>
              </a:rPr>
              <a:t>其中：（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1600">
                <a:ea typeface="宋体" panose="02010600030101010101" pitchFamily="2" charset="-122"/>
                <a:sym typeface="+mn-ea"/>
              </a:rPr>
              <a:t>）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X__  Z__</a:t>
            </a:r>
            <a:r>
              <a:rPr lang="zh-CN" sz="1600">
                <a:ea typeface="宋体" panose="02010600030101010101" pitchFamily="2" charset="-122"/>
                <a:sym typeface="+mn-ea"/>
              </a:rPr>
              <a:t>为端面切削终点绝对坐标值。</a:t>
            </a:r>
            <a:br>
              <a:rPr lang="zh-CN" altLang="en-US" sz="1600"/>
            </a:br>
            <a:r>
              <a:rPr lang="zh-CN" sz="1600">
                <a:ea typeface="宋体" panose="02010600030101010101" pitchFamily="2" charset="-122"/>
                <a:sym typeface="+mn-ea"/>
              </a:rPr>
              <a:t>（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2</a:t>
            </a:r>
            <a:r>
              <a:rPr lang="zh-CN" sz="1600">
                <a:ea typeface="宋体" panose="02010600030101010101" pitchFamily="2" charset="-122"/>
                <a:sym typeface="+mn-ea"/>
              </a:rPr>
              <a:t>）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U__  W__</a:t>
            </a:r>
            <a:r>
              <a:rPr lang="zh-CN" sz="1600">
                <a:ea typeface="宋体" panose="02010600030101010101" pitchFamily="2" charset="-122"/>
                <a:sym typeface="+mn-ea"/>
              </a:rPr>
              <a:t>为切削终点相对于刀具起点的增量坐标值。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(3) R </a:t>
            </a:r>
            <a:r>
              <a:rPr lang="en-US" sz="1600" u="sng">
                <a:latin typeface="Times New Roman" panose="02020603050405020304" pitchFamily="18" charset="0"/>
                <a:sym typeface="+mn-ea"/>
              </a:rPr>
              <a:t>  </a:t>
            </a:r>
            <a:r>
              <a:rPr lang="zh-CN" sz="1600">
                <a:ea typeface="宋体" panose="02010600030101010101" pitchFamily="2" charset="-122"/>
                <a:sym typeface="+mn-ea"/>
              </a:rPr>
              <a:t>切削循环起点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C</a:t>
            </a:r>
            <a:r>
              <a:rPr lang="zh-CN" sz="1600">
                <a:ea typeface="宋体" panose="02010600030101010101" pitchFamily="2" charset="-122"/>
                <a:sym typeface="+mn-ea"/>
              </a:rPr>
              <a:t>与循环终点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B</a:t>
            </a:r>
            <a:r>
              <a:rPr lang="zh-CN" sz="1600">
                <a:ea typeface="宋体" panose="02010600030101010101" pitchFamily="2" charset="-122"/>
                <a:sym typeface="+mn-ea"/>
              </a:rPr>
              <a:t>的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Z</a:t>
            </a:r>
            <a:r>
              <a:rPr lang="zh-CN" sz="1600">
                <a:ea typeface="宋体" panose="02010600030101010101" pitchFamily="2" charset="-122"/>
                <a:sym typeface="+mn-ea"/>
              </a:rPr>
              <a:t>轴方向坐标值之差。当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R=0</a:t>
            </a:r>
            <a:r>
              <a:rPr lang="zh-CN" sz="1600">
                <a:ea typeface="宋体" panose="02010600030101010101" pitchFamily="2" charset="-122"/>
                <a:sym typeface="+mn-ea"/>
              </a:rPr>
              <a:t>时，为端面切削循环，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R</a:t>
            </a:r>
            <a:r>
              <a:rPr lang="zh-CN" sz="1600">
                <a:ea typeface="宋体" panose="02010600030101010101" pitchFamily="2" charset="-122"/>
                <a:sym typeface="+mn-ea"/>
              </a:rPr>
              <a:t>可省略（轨迹如图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4.1.12</a:t>
            </a:r>
            <a:r>
              <a:rPr lang="zh-CN" sz="1600">
                <a:ea typeface="宋体" panose="02010600030101010101" pitchFamily="2" charset="-122"/>
                <a:sym typeface="+mn-ea"/>
              </a:rPr>
              <a:t>）。当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R</a:t>
            </a:r>
            <a:r>
              <a:rPr lang="en-US" sz="1600">
                <a:latin typeface="宋体" panose="02010600030101010101" pitchFamily="2" charset="-122"/>
                <a:sym typeface="+mn-ea"/>
              </a:rPr>
              <a:t>≠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0</a:t>
            </a:r>
            <a:r>
              <a:rPr lang="zh-CN" sz="1600">
                <a:ea typeface="宋体" panose="02010600030101010101" pitchFamily="2" charset="-122"/>
                <a:sym typeface="+mn-ea"/>
              </a:rPr>
              <a:t>时，为锥面切削循环，如图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4.1.13</a:t>
            </a:r>
            <a:r>
              <a:rPr lang="zh-CN" sz="1600">
                <a:ea typeface="宋体" panose="02010600030101010101" pitchFamily="2" charset="-122"/>
                <a:sym typeface="+mn-ea"/>
              </a:rPr>
              <a:t>所示。当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R</a:t>
            </a:r>
            <a:r>
              <a:rPr lang="zh-CN" sz="1600">
                <a:ea typeface="宋体" panose="02010600030101010101" pitchFamily="2" charset="-122"/>
                <a:sym typeface="+mn-ea"/>
              </a:rPr>
              <a:t>＜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0</a:t>
            </a:r>
            <a:r>
              <a:rPr lang="zh-CN" sz="1600">
                <a:ea typeface="宋体" panose="02010600030101010101" pitchFamily="2" charset="-122"/>
                <a:sym typeface="+mn-ea"/>
              </a:rPr>
              <a:t>，切削锥面的轨迹为顺锥。当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R</a:t>
            </a:r>
            <a:r>
              <a:rPr lang="zh-CN" sz="1600">
                <a:ea typeface="宋体" panose="02010600030101010101" pitchFamily="2" charset="-122"/>
                <a:sym typeface="+mn-ea"/>
              </a:rPr>
              <a:t>＞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0</a:t>
            </a:r>
            <a:r>
              <a:rPr lang="zh-CN" sz="1600">
                <a:ea typeface="宋体" panose="02010600030101010101" pitchFamily="2" charset="-122"/>
                <a:sym typeface="+mn-ea"/>
              </a:rPr>
              <a:t>，切削锥面的轨迹为倒锥。</a:t>
            </a:r>
            <a:r>
              <a:rPr lang="en-US" sz="1600">
                <a:latin typeface="宋体" panose="02010600030101010101" pitchFamily="2" charset="-122"/>
                <a:sym typeface="+mn-ea"/>
              </a:rPr>
              <a:t>       </a:t>
            </a:r>
            <a:r>
              <a:rPr lang="en-US" sz="1600">
                <a:latin typeface="Times New Roman" panose="02020603050405020304" pitchFamily="18" charset="0"/>
                <a:sym typeface="+mn-ea"/>
              </a:rPr>
              <a:t>G94</a:t>
            </a:r>
            <a:r>
              <a:rPr lang="zh-CN" sz="1600">
                <a:ea typeface="宋体" panose="02010600030101010101" pitchFamily="2" charset="-122"/>
                <a:sym typeface="+mn-ea"/>
              </a:rPr>
              <a:t>指令运行结束时，车刀返回到刀具起点。</a:t>
            </a:r>
            <a:br>
              <a:rPr lang="zh-CN" altLang="en-US" sz="1800"/>
            </a:b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9389" y="857232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知识链接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032000" y="2982595"/>
          <a:ext cx="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0"/>
                <a:gridCol w="0"/>
              </a:tblGrid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b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6659880" y="1412875"/>
            <a:ext cx="1684020" cy="1516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516370" y="2997200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28600"/>
            <a:r>
              <a:rPr lang="zh-CN" sz="1200">
                <a:ea typeface="宋体" panose="02010600030101010101" pitchFamily="2" charset="-122"/>
              </a:rPr>
              <a:t>图</a:t>
            </a:r>
            <a:r>
              <a:rPr lang="en-US" sz="1200">
                <a:latin typeface="Times New Roman" panose="02020603050405020304" pitchFamily="18" charset="0"/>
              </a:rPr>
              <a:t>4.1.12  </a:t>
            </a:r>
            <a:r>
              <a:rPr lang="en-US" sz="1200">
                <a:latin typeface="宋体" panose="02010600030101010101" pitchFamily="2" charset="-122"/>
              </a:rPr>
              <a:t>G94</a:t>
            </a:r>
            <a:r>
              <a:rPr lang="zh-CN" sz="1200">
                <a:ea typeface="宋体" panose="02010600030101010101" pitchFamily="2" charset="-122"/>
              </a:rPr>
              <a:t>端面切削循环</a:t>
            </a:r>
            <a:endParaRPr lang="zh-CN" altLang="en-US" sz="1200"/>
          </a:p>
        </p:txBody>
      </p:sp>
      <p:pic>
        <p:nvPicPr>
          <p:cNvPr id="1073743000" name="图片 10737429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198" y="3357245"/>
            <a:ext cx="1937385" cy="1404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6228715" y="4846320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28600"/>
            <a:r>
              <a:rPr lang="zh-CN" sz="1200">
                <a:ea typeface="宋体" panose="02010600030101010101" pitchFamily="2" charset="-122"/>
              </a:rPr>
              <a:t>图</a:t>
            </a:r>
            <a:r>
              <a:rPr lang="en-US" sz="1200">
                <a:latin typeface="Times New Roman" panose="02020603050405020304" pitchFamily="18" charset="0"/>
              </a:rPr>
              <a:t>4.1.13  </a:t>
            </a:r>
            <a:r>
              <a:rPr lang="en-US" sz="1200">
                <a:latin typeface="宋体" panose="02010600030101010101" pitchFamily="2" charset="-122"/>
              </a:rPr>
              <a:t>G94</a:t>
            </a:r>
            <a:r>
              <a:rPr lang="zh-CN" sz="1200">
                <a:ea typeface="宋体" panose="02010600030101010101" pitchFamily="2" charset="-122"/>
              </a:rPr>
              <a:t>带锥度的端面切削循环</a:t>
            </a:r>
            <a:endParaRPr lang="zh-CN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7536,&quot;width&quot;:1152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2531</Words>
  <Application>WPS 演示</Application>
  <PresentationFormat>全屏显示(4:3)</PresentationFormat>
  <Paragraphs>118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Times New Roman</vt:lpstr>
      <vt:lpstr>仿宋_GB2312</vt:lpstr>
      <vt:lpstr>仿宋</vt:lpstr>
      <vt:lpstr>楷体_GB2312</vt:lpstr>
      <vt:lpstr>新宋体</vt:lpstr>
      <vt:lpstr>Times New Roman</vt:lpstr>
      <vt:lpstr>微软雅黑</vt:lpstr>
      <vt:lpstr>Arial Unicode MS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二、编程指令 1.端面（锥面）粗车循环指令--G94该指令主要用于盘套类零件的粗加工工序。指令格式：G94  X（U）__  Z（W）__  R    F__其中：（1）X__  Z__为端面切削终点绝对坐标值。 （2）U__  W__为切削终点相对于刀具起点的增量坐标值。(3) R   切削循环起点C与循环终点B的Z轴方向坐标值之差。当R=0时，为端面切削循环，R可省略（轨迹如图4.1.12）。当R≠0时，为锥面切削循环，如图4.1.13所示。当R＜0，切削锥面的轨迹为顺锥。当R＞0，切削锥面的轨迹为倒锥。       G94指令运行结束时，车刀返回到刀具起点。 </vt:lpstr>
      <vt:lpstr>二、编程指令 1.端面（锥面）粗车循环指令--G94例4.1.2 如图4.1.15所示带锥度端面，应用G94指令编写加工程序如下。 …… N100 G99 G00 X102 Z2         (确定G94起点位置A，G99 F的单位变为mm/r)   N110 G94 X30 Z-3 R-20 F0.2    (第一次循环，背吃刀量3mm锥面长度R= -20mm) N120 Z-5                     (第二次循环) N130 Z-8                    (第三次循环)    N140 Z-11                    (第四次循环) N150 Z-14                    (第五次循环) ……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407</cp:revision>
  <dcterms:created xsi:type="dcterms:W3CDTF">2012-04-13T02:17:00Z</dcterms:created>
  <dcterms:modified xsi:type="dcterms:W3CDTF">2021-10-26T02:45:23Z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93866E91A97C4404A5598645C28716CD</vt:lpwstr>
  </property>
</Properties>
</file>