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emf" ContentType="image/x-em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4"/>
  </p:notesMasterIdLst>
  <p:handoutMasterIdLst>
    <p:handoutMasterId r:id="rId35"/>
  </p:handoutMasterIdLst>
  <p:sldIdLst>
    <p:sldId id="256" r:id="rId3"/>
    <p:sldId id="387" r:id="rId4"/>
    <p:sldId id="459" r:id="rId5"/>
    <p:sldId id="460" r:id="rId6"/>
    <p:sldId id="461" r:id="rId7"/>
    <p:sldId id="462" r:id="rId8"/>
    <p:sldId id="470" r:id="rId9"/>
    <p:sldId id="471" r:id="rId10"/>
    <p:sldId id="475" r:id="rId11"/>
    <p:sldId id="472" r:id="rId12"/>
    <p:sldId id="476" r:id="rId13"/>
    <p:sldId id="477" r:id="rId14"/>
    <p:sldId id="478" r:id="rId15"/>
    <p:sldId id="479" r:id="rId16"/>
    <p:sldId id="480" r:id="rId17"/>
    <p:sldId id="481" r:id="rId18"/>
    <p:sldId id="473" r:id="rId19"/>
    <p:sldId id="463" r:id="rId20"/>
    <p:sldId id="482" r:id="rId21"/>
    <p:sldId id="483" r:id="rId22"/>
    <p:sldId id="487" r:id="rId23"/>
    <p:sldId id="484" r:id="rId24"/>
    <p:sldId id="488" r:id="rId25"/>
    <p:sldId id="489" r:id="rId26"/>
    <p:sldId id="486" r:id="rId27"/>
    <p:sldId id="490" r:id="rId28"/>
    <p:sldId id="491" r:id="rId29"/>
    <p:sldId id="492" r:id="rId30"/>
    <p:sldId id="497" r:id="rId31"/>
    <p:sldId id="493" r:id="rId32"/>
    <p:sldId id="258" r:id="rId33"/>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FBFA"/>
    <a:srgbClr val="006600"/>
    <a:srgbClr val="9AEEF0"/>
    <a:srgbClr val="18C5CE"/>
    <a:srgbClr val="58E3E6"/>
    <a:srgbClr val="1FB79A"/>
    <a:srgbClr val="108086"/>
    <a:srgbClr val="6600CC"/>
    <a:srgbClr val="D604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56"/>
    <p:restoredTop sz="94619"/>
  </p:normalViewPr>
  <p:slideViewPr>
    <p:cSldViewPr showGuides="1">
      <p:cViewPr varScale="1">
        <p:scale>
          <a:sx n="84" d="100"/>
          <a:sy n="84" d="100"/>
        </p:scale>
        <p:origin x="-1146" y="-90"/>
      </p:cViewPr>
      <p:guideLst>
        <p:guide orient="horz" pos="2112"/>
        <p:guide pos="3003"/>
      </p:guideLst>
    </p:cSldViewPr>
  </p:slideViewPr>
  <p:outlineViewPr>
    <p:cViewPr>
      <p:scale>
        <a:sx n="33" d="100"/>
        <a:sy n="33" d="100"/>
      </p:scale>
      <p:origin x="0" y="150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handoutMaster" Target="handoutMasters/handoutMaster1.xml"/><Relationship Id="rId34" Type="http://schemas.openxmlformats.org/officeDocument/2006/relationships/notesMaster" Target="notesMasters/notesMaster1.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lgn="l" eaLnBrk="0" hangingPunct="0">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363" name="Rectangle 3"/>
          <p:cNvSpPr>
            <a:spLocks noGrp="1" noChangeArrowheads="1"/>
          </p:cNvSpPr>
          <p:nvPr>
            <p:ph type="dt" sz="quarter"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0" hangingPunct="0">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CACB2747-9899-4B48-8926-E4252A06FB5A}"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364" name="Rectangle 4"/>
          <p:cNvSpPr>
            <a:spLocks noGrp="1" noChangeArrowheads="1"/>
          </p:cNvSpPr>
          <p:nvPr>
            <p:ph type="ftr" sz="quarter" idx="2"/>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lgn="l" eaLnBrk="0" hangingPunct="0">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365" name="Rectangle 5"/>
          <p:cNvSpPr>
            <a:spLocks noGrp="1" noChangeArrowheads="1"/>
          </p:cNvSpPr>
          <p:nvPr>
            <p:ph type="sldNum" sz="quarter" idx="3"/>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p>
            <a:pPr lvl="0" algn="r" eaLnBrk="1" fontAlgn="base" hangingPunct="1">
              <a:buNone/>
            </a:pPr>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lgn="l" eaLnBrk="0" hangingPunct="0">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411"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0" hangingPunct="0">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0DB4A5A8-7F7E-42C4-971E-E2C792C11D1B}"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220" name="Rectangle 4"/>
          <p:cNvSpPr>
            <a:spLocks noGrp="1" noRot="1" noChangeAspec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17413"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7414"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lgn="l" eaLnBrk="0" hangingPunct="0">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415"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p>
            <a:pPr lvl="0" algn="r" eaLnBrk="1" fontAlgn="base" hangingPunct="1">
              <a:buNone/>
            </a:pPr>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椭圆 10"/>
          <p:cNvSpPr/>
          <p:nvPr userDrawn="1"/>
        </p:nvSpPr>
        <p:spPr>
          <a:xfrm rot="360000">
            <a:off x="4051300" y="4156075"/>
            <a:ext cx="5581650" cy="1289050"/>
          </a:xfrm>
          <a:prstGeom prst="ellipse">
            <a:avLst/>
          </a:prstGeom>
          <a:gradFill flip="none" rotWithShape="1">
            <a:gsLst>
              <a:gs pos="0">
                <a:schemeClr val="tx1">
                  <a:lumMod val="50000"/>
                  <a:lumOff val="50000"/>
                </a:schemeClr>
              </a:gs>
              <a:gs pos="100000">
                <a:schemeClr val="bg1">
                  <a:lumMod val="6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 name="矩形 5"/>
          <p:cNvSpPr/>
          <p:nvPr userDrawn="1"/>
        </p:nvSpPr>
        <p:spPr>
          <a:xfrm>
            <a:off x="-36512" y="0"/>
            <a:ext cx="9217025" cy="836613"/>
          </a:xfrm>
          <a:prstGeom prst="rect">
            <a:avLst/>
          </a:prstGeom>
          <a:gradFill>
            <a:gsLst>
              <a:gs pos="40000">
                <a:srgbClr val="108086">
                  <a:alpha val="50000"/>
                </a:srgbClr>
              </a:gs>
              <a:gs pos="0">
                <a:srgbClr val="108086">
                  <a:alpha val="80000"/>
                </a:srgbClr>
              </a:gs>
              <a:gs pos="100000">
                <a:srgbClr val="108086">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2052" name="图片 6"/>
          <p:cNvPicPr>
            <a:picLocks noChangeAspect="1"/>
          </p:cNvPicPr>
          <p:nvPr userDrawn="1"/>
        </p:nvPicPr>
        <p:blipFill>
          <a:blip r:embed="rId2"/>
          <a:stretch>
            <a:fillRect/>
          </a:stretch>
        </p:blipFill>
        <p:spPr>
          <a:xfrm>
            <a:off x="3503613" y="6329363"/>
            <a:ext cx="2136775" cy="412750"/>
          </a:xfrm>
          <a:prstGeom prst="rect">
            <a:avLst/>
          </a:prstGeom>
          <a:noFill/>
          <a:ln w="9525">
            <a:noFill/>
          </a:ln>
        </p:spPr>
      </p:pic>
      <p:sp>
        <p:nvSpPr>
          <p:cNvPr id="5" name="矩形 1"/>
          <p:cNvSpPr/>
          <p:nvPr userDrawn="1"/>
        </p:nvSpPr>
        <p:spPr>
          <a:xfrm>
            <a:off x="-17462" y="5373688"/>
            <a:ext cx="9178925" cy="1484313"/>
          </a:xfrm>
          <a:custGeom>
            <a:avLst/>
            <a:gdLst>
              <a:gd name="connsiteX0" fmla="*/ 0 w 9180512"/>
              <a:gd name="connsiteY0" fmla="*/ 0 h 1052736"/>
              <a:gd name="connsiteX1" fmla="*/ 9180512 w 9180512"/>
              <a:gd name="connsiteY1" fmla="*/ 0 h 1052736"/>
              <a:gd name="connsiteX2" fmla="*/ 9180512 w 9180512"/>
              <a:gd name="connsiteY2" fmla="*/ 1052736 h 1052736"/>
              <a:gd name="connsiteX3" fmla="*/ 0 w 9180512"/>
              <a:gd name="connsiteY3" fmla="*/ 1052736 h 1052736"/>
              <a:gd name="connsiteX4" fmla="*/ 0 w 9180512"/>
              <a:gd name="connsiteY4" fmla="*/ 0 h 1052736"/>
              <a:gd name="connsiteX0-1" fmla="*/ 9331 w 9180512"/>
              <a:gd name="connsiteY0-2" fmla="*/ 233265 h 1052736"/>
              <a:gd name="connsiteX1-3" fmla="*/ 9180512 w 9180512"/>
              <a:gd name="connsiteY1-4" fmla="*/ 0 h 1052736"/>
              <a:gd name="connsiteX2-5" fmla="*/ 9180512 w 9180512"/>
              <a:gd name="connsiteY2-6" fmla="*/ 1052736 h 1052736"/>
              <a:gd name="connsiteX3-7" fmla="*/ 0 w 9180512"/>
              <a:gd name="connsiteY3-8" fmla="*/ 1052736 h 1052736"/>
              <a:gd name="connsiteX4-9" fmla="*/ 9331 w 9180512"/>
              <a:gd name="connsiteY4-10" fmla="*/ 233265 h 1052736"/>
              <a:gd name="connsiteX0-11" fmla="*/ 9331 w 9180512"/>
              <a:gd name="connsiteY0-12" fmla="*/ 233265 h 1052736"/>
              <a:gd name="connsiteX1-13" fmla="*/ 2238536 w 9180512"/>
              <a:gd name="connsiteY1-14" fmla="*/ 436916 h 1052736"/>
              <a:gd name="connsiteX2-15" fmla="*/ 9180512 w 9180512"/>
              <a:gd name="connsiteY2-16" fmla="*/ 0 h 1052736"/>
              <a:gd name="connsiteX3-17" fmla="*/ 9180512 w 9180512"/>
              <a:gd name="connsiteY3-18" fmla="*/ 1052736 h 1052736"/>
              <a:gd name="connsiteX4-19" fmla="*/ 0 w 9180512"/>
              <a:gd name="connsiteY4-20" fmla="*/ 1052736 h 1052736"/>
              <a:gd name="connsiteX5" fmla="*/ 9331 w 9180512"/>
              <a:gd name="connsiteY5" fmla="*/ 233265 h 1052736"/>
              <a:gd name="connsiteX0-21" fmla="*/ 1 w 9180512"/>
              <a:gd name="connsiteY0-22" fmla="*/ 233265 h 1052736"/>
              <a:gd name="connsiteX1-23" fmla="*/ 2238536 w 9180512"/>
              <a:gd name="connsiteY1-24" fmla="*/ 436916 h 1052736"/>
              <a:gd name="connsiteX2-25" fmla="*/ 9180512 w 9180512"/>
              <a:gd name="connsiteY2-26" fmla="*/ 0 h 1052736"/>
              <a:gd name="connsiteX3-27" fmla="*/ 9180512 w 9180512"/>
              <a:gd name="connsiteY3-28" fmla="*/ 1052736 h 1052736"/>
              <a:gd name="connsiteX4-29" fmla="*/ 0 w 9180512"/>
              <a:gd name="connsiteY4-30" fmla="*/ 1052736 h 1052736"/>
              <a:gd name="connsiteX5-31" fmla="*/ 1 w 9180512"/>
              <a:gd name="connsiteY5-32" fmla="*/ 233265 h 1052736"/>
              <a:gd name="connsiteX0-33" fmla="*/ 1 w 9180512"/>
              <a:gd name="connsiteY0-34" fmla="*/ 233265 h 1052736"/>
              <a:gd name="connsiteX1-35" fmla="*/ 2238536 w 9180512"/>
              <a:gd name="connsiteY1-36" fmla="*/ 436916 h 1052736"/>
              <a:gd name="connsiteX2-37" fmla="*/ 9180512 w 9180512"/>
              <a:gd name="connsiteY2-38" fmla="*/ 0 h 1052736"/>
              <a:gd name="connsiteX3-39" fmla="*/ 9180512 w 9180512"/>
              <a:gd name="connsiteY3-40" fmla="*/ 1052736 h 1052736"/>
              <a:gd name="connsiteX4-41" fmla="*/ 0 w 9180512"/>
              <a:gd name="connsiteY4-42" fmla="*/ 1052736 h 1052736"/>
              <a:gd name="connsiteX5-43" fmla="*/ 1 w 9180512"/>
              <a:gd name="connsiteY5-44" fmla="*/ 233265 h 1052736"/>
              <a:gd name="connsiteX0-45" fmla="*/ 1 w 9180512"/>
              <a:gd name="connsiteY0-46" fmla="*/ 233265 h 1052736"/>
              <a:gd name="connsiteX1-47" fmla="*/ 2294520 w 9180512"/>
              <a:gd name="connsiteY1-48" fmla="*/ 539552 h 1052736"/>
              <a:gd name="connsiteX2-49" fmla="*/ 9180512 w 9180512"/>
              <a:gd name="connsiteY2-50" fmla="*/ 0 h 1052736"/>
              <a:gd name="connsiteX3-51" fmla="*/ 9180512 w 9180512"/>
              <a:gd name="connsiteY3-52" fmla="*/ 1052736 h 1052736"/>
              <a:gd name="connsiteX4-53" fmla="*/ 0 w 9180512"/>
              <a:gd name="connsiteY4-54" fmla="*/ 1052736 h 1052736"/>
              <a:gd name="connsiteX5-55" fmla="*/ 1 w 9180512"/>
              <a:gd name="connsiteY5-56" fmla="*/ 233265 h 1052736"/>
              <a:gd name="connsiteX0-57" fmla="*/ 1 w 9180512"/>
              <a:gd name="connsiteY0-58" fmla="*/ 233265 h 1052736"/>
              <a:gd name="connsiteX1-59" fmla="*/ 2294520 w 9180512"/>
              <a:gd name="connsiteY1-60" fmla="*/ 539552 h 1052736"/>
              <a:gd name="connsiteX2-61" fmla="*/ 9180512 w 9180512"/>
              <a:gd name="connsiteY2-62" fmla="*/ 0 h 1052736"/>
              <a:gd name="connsiteX3-63" fmla="*/ 9180512 w 9180512"/>
              <a:gd name="connsiteY3-64" fmla="*/ 1052736 h 1052736"/>
              <a:gd name="connsiteX4-65" fmla="*/ 0 w 9180512"/>
              <a:gd name="connsiteY4-66" fmla="*/ 1052736 h 1052736"/>
              <a:gd name="connsiteX5-67" fmla="*/ 1 w 9180512"/>
              <a:gd name="connsiteY5-68" fmla="*/ 233265 h 1052736"/>
              <a:gd name="connsiteX0-69" fmla="*/ 1 w 9180512"/>
              <a:gd name="connsiteY0-70" fmla="*/ 233265 h 1052736"/>
              <a:gd name="connsiteX1-71" fmla="*/ 2294520 w 9180512"/>
              <a:gd name="connsiteY1-72" fmla="*/ 539552 h 1052736"/>
              <a:gd name="connsiteX2-73" fmla="*/ 9180512 w 9180512"/>
              <a:gd name="connsiteY2-74" fmla="*/ 0 h 1052736"/>
              <a:gd name="connsiteX3-75" fmla="*/ 9180512 w 9180512"/>
              <a:gd name="connsiteY3-76" fmla="*/ 1052736 h 1052736"/>
              <a:gd name="connsiteX4-77" fmla="*/ 0 w 9180512"/>
              <a:gd name="connsiteY4-78" fmla="*/ 1052736 h 1052736"/>
              <a:gd name="connsiteX5-79" fmla="*/ 1 w 9180512"/>
              <a:gd name="connsiteY5-80" fmla="*/ 233265 h 1052736"/>
              <a:gd name="connsiteX0-81" fmla="*/ 1 w 9180512"/>
              <a:gd name="connsiteY0-82" fmla="*/ 233265 h 1052736"/>
              <a:gd name="connsiteX1-83" fmla="*/ 2294520 w 9180512"/>
              <a:gd name="connsiteY1-84" fmla="*/ 539552 h 1052736"/>
              <a:gd name="connsiteX2-85" fmla="*/ 9180512 w 9180512"/>
              <a:gd name="connsiteY2-86" fmla="*/ 0 h 1052736"/>
              <a:gd name="connsiteX3-87" fmla="*/ 9180512 w 9180512"/>
              <a:gd name="connsiteY3-88" fmla="*/ 1052736 h 1052736"/>
              <a:gd name="connsiteX4-89" fmla="*/ 0 w 9180512"/>
              <a:gd name="connsiteY4-90" fmla="*/ 1052736 h 1052736"/>
              <a:gd name="connsiteX5-91" fmla="*/ 1 w 9180512"/>
              <a:gd name="connsiteY5-92" fmla="*/ 233265 h 1052736"/>
              <a:gd name="connsiteX0-93" fmla="*/ 1 w 9180512"/>
              <a:gd name="connsiteY0-94" fmla="*/ 233265 h 1052736"/>
              <a:gd name="connsiteX1-95" fmla="*/ 2593100 w 9180512"/>
              <a:gd name="connsiteY1-96" fmla="*/ 586205 h 1052736"/>
              <a:gd name="connsiteX2-97" fmla="*/ 9180512 w 9180512"/>
              <a:gd name="connsiteY2-98" fmla="*/ 0 h 1052736"/>
              <a:gd name="connsiteX3-99" fmla="*/ 9180512 w 9180512"/>
              <a:gd name="connsiteY3-100" fmla="*/ 1052736 h 1052736"/>
              <a:gd name="connsiteX4-101" fmla="*/ 0 w 9180512"/>
              <a:gd name="connsiteY4-102" fmla="*/ 1052736 h 1052736"/>
              <a:gd name="connsiteX5-103" fmla="*/ 1 w 9180512"/>
              <a:gd name="connsiteY5-104" fmla="*/ 233265 h 1052736"/>
              <a:gd name="connsiteX0-105" fmla="*/ 1 w 9180512"/>
              <a:gd name="connsiteY0-106" fmla="*/ 233265 h 1052736"/>
              <a:gd name="connsiteX1-107" fmla="*/ 2593100 w 9180512"/>
              <a:gd name="connsiteY1-108" fmla="*/ 586205 h 1052736"/>
              <a:gd name="connsiteX2-109" fmla="*/ 9180512 w 9180512"/>
              <a:gd name="connsiteY2-110" fmla="*/ 0 h 1052736"/>
              <a:gd name="connsiteX3-111" fmla="*/ 9180512 w 9180512"/>
              <a:gd name="connsiteY3-112" fmla="*/ 1052736 h 1052736"/>
              <a:gd name="connsiteX4-113" fmla="*/ 0 w 9180512"/>
              <a:gd name="connsiteY4-114" fmla="*/ 1052736 h 1052736"/>
              <a:gd name="connsiteX5-115" fmla="*/ 1 w 9180512"/>
              <a:gd name="connsiteY5-116" fmla="*/ 233265 h 1052736"/>
              <a:gd name="connsiteX0-117" fmla="*/ 1 w 9180512"/>
              <a:gd name="connsiteY0-118" fmla="*/ 279261 h 1098732"/>
              <a:gd name="connsiteX1-119" fmla="*/ 9180512 w 9180512"/>
              <a:gd name="connsiteY1-120" fmla="*/ 45996 h 1098732"/>
              <a:gd name="connsiteX2-121" fmla="*/ 9180512 w 9180512"/>
              <a:gd name="connsiteY2-122" fmla="*/ 1098732 h 1098732"/>
              <a:gd name="connsiteX3-123" fmla="*/ 0 w 9180512"/>
              <a:gd name="connsiteY3-124" fmla="*/ 1098732 h 1098732"/>
              <a:gd name="connsiteX4-125" fmla="*/ 1 w 9180512"/>
              <a:gd name="connsiteY4-126" fmla="*/ 279261 h 1098732"/>
              <a:gd name="connsiteX0-127" fmla="*/ 1 w 9180512"/>
              <a:gd name="connsiteY0-128" fmla="*/ 246403 h 1065874"/>
              <a:gd name="connsiteX1-129" fmla="*/ 9180512 w 9180512"/>
              <a:gd name="connsiteY1-130" fmla="*/ 13138 h 1065874"/>
              <a:gd name="connsiteX2-131" fmla="*/ 9180512 w 9180512"/>
              <a:gd name="connsiteY2-132" fmla="*/ 1065874 h 1065874"/>
              <a:gd name="connsiteX3-133" fmla="*/ 0 w 9180512"/>
              <a:gd name="connsiteY3-134" fmla="*/ 1065874 h 1065874"/>
              <a:gd name="connsiteX4-135" fmla="*/ 1 w 9180512"/>
              <a:gd name="connsiteY4-136" fmla="*/ 246403 h 1065874"/>
              <a:gd name="connsiteX0-137" fmla="*/ 1 w 9180512"/>
              <a:gd name="connsiteY0-138" fmla="*/ 233265 h 1052736"/>
              <a:gd name="connsiteX1-139" fmla="*/ 9180512 w 9180512"/>
              <a:gd name="connsiteY1-140" fmla="*/ 0 h 1052736"/>
              <a:gd name="connsiteX2-141" fmla="*/ 9180512 w 9180512"/>
              <a:gd name="connsiteY2-142" fmla="*/ 1052736 h 1052736"/>
              <a:gd name="connsiteX3-143" fmla="*/ 0 w 9180512"/>
              <a:gd name="connsiteY3-144" fmla="*/ 1052736 h 1052736"/>
              <a:gd name="connsiteX4-145" fmla="*/ 1 w 9180512"/>
              <a:gd name="connsiteY4-146" fmla="*/ 233265 h 1052736"/>
              <a:gd name="connsiteX0-147" fmla="*/ 1 w 9180512"/>
              <a:gd name="connsiteY0-148" fmla="*/ 233265 h 1052736"/>
              <a:gd name="connsiteX1-149" fmla="*/ 9180512 w 9180512"/>
              <a:gd name="connsiteY1-150" fmla="*/ 0 h 1052736"/>
              <a:gd name="connsiteX2-151" fmla="*/ 9180512 w 9180512"/>
              <a:gd name="connsiteY2-152" fmla="*/ 1052736 h 1052736"/>
              <a:gd name="connsiteX3-153" fmla="*/ 0 w 9180512"/>
              <a:gd name="connsiteY3-154" fmla="*/ 1052736 h 1052736"/>
              <a:gd name="connsiteX4-155" fmla="*/ 1 w 9180512"/>
              <a:gd name="connsiteY4-156" fmla="*/ 233265 h 1052736"/>
              <a:gd name="connsiteX0-157" fmla="*/ 1 w 9180512"/>
              <a:gd name="connsiteY0-158" fmla="*/ 233265 h 1052736"/>
              <a:gd name="connsiteX1-159" fmla="*/ 9180512 w 9180512"/>
              <a:gd name="connsiteY1-160" fmla="*/ 0 h 1052736"/>
              <a:gd name="connsiteX2-161" fmla="*/ 9180512 w 9180512"/>
              <a:gd name="connsiteY2-162" fmla="*/ 1052736 h 1052736"/>
              <a:gd name="connsiteX3-163" fmla="*/ 0 w 9180512"/>
              <a:gd name="connsiteY3-164" fmla="*/ 1052736 h 1052736"/>
              <a:gd name="connsiteX4-165" fmla="*/ 1 w 9180512"/>
              <a:gd name="connsiteY4-166" fmla="*/ 233265 h 105273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180512" h="1052736">
                <a:moveTo>
                  <a:pt x="1" y="233265"/>
                </a:moveTo>
                <a:cubicBezTo>
                  <a:pt x="3181604" y="850911"/>
                  <a:pt x="5868281" y="744400"/>
                  <a:pt x="9180512" y="0"/>
                </a:cubicBezTo>
                <a:lnTo>
                  <a:pt x="9180512" y="1052736"/>
                </a:lnTo>
                <a:lnTo>
                  <a:pt x="0" y="1052736"/>
                </a:lnTo>
                <a:cubicBezTo>
                  <a:pt x="0" y="779579"/>
                  <a:pt x="1" y="506422"/>
                  <a:pt x="1" y="233265"/>
                </a:cubicBezTo>
                <a:close/>
              </a:path>
            </a:pathLst>
          </a:custGeom>
          <a:gradFill>
            <a:gsLst>
              <a:gs pos="87000">
                <a:srgbClr val="148490"/>
              </a:gs>
              <a:gs pos="0">
                <a:srgbClr val="1FB79A"/>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 name="矩形 2"/>
          <p:cNvSpPr/>
          <p:nvPr userDrawn="1"/>
        </p:nvSpPr>
        <p:spPr>
          <a:xfrm>
            <a:off x="-17462" y="5818188"/>
            <a:ext cx="9197975" cy="1039813"/>
          </a:xfrm>
          <a:custGeom>
            <a:avLst/>
            <a:gdLst>
              <a:gd name="connsiteX0" fmla="*/ 0 w 9198768"/>
              <a:gd name="connsiteY0" fmla="*/ 0 h 908720"/>
              <a:gd name="connsiteX1" fmla="*/ 9198768 w 9198768"/>
              <a:gd name="connsiteY1" fmla="*/ 0 h 908720"/>
              <a:gd name="connsiteX2" fmla="*/ 9198768 w 9198768"/>
              <a:gd name="connsiteY2" fmla="*/ 908720 h 908720"/>
              <a:gd name="connsiteX3" fmla="*/ 0 w 9198768"/>
              <a:gd name="connsiteY3" fmla="*/ 908720 h 908720"/>
              <a:gd name="connsiteX4" fmla="*/ 0 w 9198768"/>
              <a:gd name="connsiteY4" fmla="*/ 0 h 908720"/>
              <a:gd name="connsiteX0-1" fmla="*/ 0 w 9198768"/>
              <a:gd name="connsiteY0-2" fmla="*/ 0 h 908720"/>
              <a:gd name="connsiteX1-3" fmla="*/ 9189438 w 9198768"/>
              <a:gd name="connsiteY1-4" fmla="*/ 410547 h 908720"/>
              <a:gd name="connsiteX2-5" fmla="*/ 9198768 w 9198768"/>
              <a:gd name="connsiteY2-6" fmla="*/ 908720 h 908720"/>
              <a:gd name="connsiteX3-7" fmla="*/ 0 w 9198768"/>
              <a:gd name="connsiteY3-8" fmla="*/ 908720 h 908720"/>
              <a:gd name="connsiteX4-9" fmla="*/ 0 w 9198768"/>
              <a:gd name="connsiteY4-10" fmla="*/ 0 h 908720"/>
              <a:gd name="connsiteX0-11" fmla="*/ 0 w 9198768"/>
              <a:gd name="connsiteY0-12" fmla="*/ 0 h 908720"/>
              <a:gd name="connsiteX1-13" fmla="*/ 9189438 w 9198768"/>
              <a:gd name="connsiteY1-14" fmla="*/ 410547 h 908720"/>
              <a:gd name="connsiteX2-15" fmla="*/ 9198768 w 9198768"/>
              <a:gd name="connsiteY2-16" fmla="*/ 908720 h 908720"/>
              <a:gd name="connsiteX3-17" fmla="*/ 0 w 9198768"/>
              <a:gd name="connsiteY3-18" fmla="*/ 908720 h 908720"/>
              <a:gd name="connsiteX4-19" fmla="*/ 0 w 9198768"/>
              <a:gd name="connsiteY4-20" fmla="*/ 0 h 908720"/>
              <a:gd name="connsiteX0-21" fmla="*/ 0 w 9198768"/>
              <a:gd name="connsiteY0-22" fmla="*/ 0 h 908720"/>
              <a:gd name="connsiteX1-23" fmla="*/ 9189438 w 9198768"/>
              <a:gd name="connsiteY1-24" fmla="*/ 410547 h 908720"/>
              <a:gd name="connsiteX2-25" fmla="*/ 9198768 w 9198768"/>
              <a:gd name="connsiteY2-26" fmla="*/ 908720 h 908720"/>
              <a:gd name="connsiteX3-27" fmla="*/ 0 w 9198768"/>
              <a:gd name="connsiteY3-28" fmla="*/ 908720 h 908720"/>
              <a:gd name="connsiteX4-29" fmla="*/ 0 w 9198768"/>
              <a:gd name="connsiteY4-30" fmla="*/ 0 h 908720"/>
              <a:gd name="connsiteX0-31" fmla="*/ 0 w 9198768"/>
              <a:gd name="connsiteY0-32" fmla="*/ 0 h 908720"/>
              <a:gd name="connsiteX1-33" fmla="*/ 9189438 w 9198768"/>
              <a:gd name="connsiteY1-34" fmla="*/ 410547 h 908720"/>
              <a:gd name="connsiteX2-35" fmla="*/ 9198768 w 9198768"/>
              <a:gd name="connsiteY2-36" fmla="*/ 908720 h 908720"/>
              <a:gd name="connsiteX3-37" fmla="*/ 0 w 9198768"/>
              <a:gd name="connsiteY3-38" fmla="*/ 908720 h 908720"/>
              <a:gd name="connsiteX4-39" fmla="*/ 0 w 9198768"/>
              <a:gd name="connsiteY4-40" fmla="*/ 0 h 908720"/>
              <a:gd name="connsiteX0-41" fmla="*/ 0 w 9198768"/>
              <a:gd name="connsiteY0-42" fmla="*/ 0 h 1039349"/>
              <a:gd name="connsiteX1-43" fmla="*/ 9189438 w 9198768"/>
              <a:gd name="connsiteY1-44" fmla="*/ 541176 h 1039349"/>
              <a:gd name="connsiteX2-45" fmla="*/ 9198768 w 9198768"/>
              <a:gd name="connsiteY2-46" fmla="*/ 1039349 h 1039349"/>
              <a:gd name="connsiteX3-47" fmla="*/ 0 w 9198768"/>
              <a:gd name="connsiteY3-48" fmla="*/ 1039349 h 1039349"/>
              <a:gd name="connsiteX4-49" fmla="*/ 0 w 9198768"/>
              <a:gd name="connsiteY4-50" fmla="*/ 0 h 103934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198768" h="1039349">
                <a:moveTo>
                  <a:pt x="0" y="0"/>
                </a:moveTo>
                <a:cubicBezTo>
                  <a:pt x="3184444" y="845976"/>
                  <a:pt x="6135622" y="1076131"/>
                  <a:pt x="9189438" y="541176"/>
                </a:cubicBezTo>
                <a:lnTo>
                  <a:pt x="9198768" y="1039349"/>
                </a:lnTo>
                <a:lnTo>
                  <a:pt x="0" y="1039349"/>
                </a:lnTo>
                <a:lnTo>
                  <a:pt x="0" y="0"/>
                </a:lnTo>
                <a:close/>
              </a:path>
            </a:pathLst>
          </a:custGeom>
          <a:gradFill>
            <a:gsLst>
              <a:gs pos="0">
                <a:srgbClr val="18C5CE"/>
              </a:gs>
              <a:gs pos="100000">
                <a:srgbClr val="18C5CE"/>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2055" name="图片 3"/>
          <p:cNvPicPr>
            <a:picLocks noChangeAspect="1"/>
          </p:cNvPicPr>
          <p:nvPr userDrawn="1"/>
        </p:nvPicPr>
        <p:blipFill>
          <a:blip r:embed="rId3"/>
          <a:stretch>
            <a:fillRect/>
          </a:stretch>
        </p:blipFill>
        <p:spPr>
          <a:xfrm>
            <a:off x="0" y="6381750"/>
            <a:ext cx="2236788" cy="431800"/>
          </a:xfrm>
          <a:prstGeom prst="rect">
            <a:avLst/>
          </a:prstGeom>
          <a:noFill/>
          <a:ln w="9525">
            <a:noFill/>
          </a:ln>
        </p:spPr>
      </p:pic>
      <p:pic>
        <p:nvPicPr>
          <p:cNvPr id="4" name="图片 3"/>
          <p:cNvPicPr>
            <a:picLocks noChangeAspect="1"/>
          </p:cNvPicPr>
          <p:nvPr userDrawn="1"/>
        </p:nvPicPr>
        <p:blipFill>
          <a:blip r:embed="rId4"/>
          <a:srcRect l="6413" t="7217" r="5477" b="6315"/>
          <a:stretch>
            <a:fillRect/>
          </a:stretch>
        </p:blipFill>
        <p:spPr>
          <a:xfrm>
            <a:off x="3676650" y="1621790"/>
            <a:ext cx="4787265" cy="4111625"/>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a:blip r:embed="rId2">
            <a:alphaModFix amt="9000"/>
          </a:blip>
          <a:stretch>
            <a:fillRect/>
          </a:stretch>
        </a:blipFill>
        <a:effectLst/>
      </p:bgPr>
    </p:bg>
    <p:spTree>
      <p:nvGrpSpPr>
        <p:cNvPr id="1" name=""/>
        <p:cNvGrpSpPr/>
        <p:nvPr/>
      </p:nvGrpSpPr>
      <p:grpSpPr>
        <a:xfrm>
          <a:off x="0" y="0"/>
          <a:ext cx="0" cy="0"/>
          <a:chOff x="0" y="0"/>
          <a:chExt cx="0" cy="0"/>
        </a:xfrm>
      </p:grpSpPr>
      <p:sp>
        <p:nvSpPr>
          <p:cNvPr id="3" name="矩形 10"/>
          <p:cNvSpPr/>
          <p:nvPr userDrawn="1"/>
        </p:nvSpPr>
        <p:spPr>
          <a:xfrm>
            <a:off x="-36512" y="0"/>
            <a:ext cx="9217025" cy="836613"/>
          </a:xfrm>
          <a:prstGeom prst="rect">
            <a:avLst/>
          </a:prstGeom>
          <a:gradFill>
            <a:gsLst>
              <a:gs pos="40000">
                <a:srgbClr val="108086">
                  <a:alpha val="50000"/>
                </a:srgbClr>
              </a:gs>
              <a:gs pos="0">
                <a:srgbClr val="108086">
                  <a:alpha val="80000"/>
                </a:srgbClr>
              </a:gs>
              <a:gs pos="100000">
                <a:srgbClr val="108086">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 name="矩形 1"/>
          <p:cNvSpPr/>
          <p:nvPr userDrawn="1"/>
        </p:nvSpPr>
        <p:spPr>
          <a:xfrm>
            <a:off x="-17462" y="5373688"/>
            <a:ext cx="9178925" cy="1484313"/>
          </a:xfrm>
          <a:custGeom>
            <a:avLst/>
            <a:gdLst>
              <a:gd name="connsiteX0" fmla="*/ 0 w 9180512"/>
              <a:gd name="connsiteY0" fmla="*/ 0 h 1052736"/>
              <a:gd name="connsiteX1" fmla="*/ 9180512 w 9180512"/>
              <a:gd name="connsiteY1" fmla="*/ 0 h 1052736"/>
              <a:gd name="connsiteX2" fmla="*/ 9180512 w 9180512"/>
              <a:gd name="connsiteY2" fmla="*/ 1052736 h 1052736"/>
              <a:gd name="connsiteX3" fmla="*/ 0 w 9180512"/>
              <a:gd name="connsiteY3" fmla="*/ 1052736 h 1052736"/>
              <a:gd name="connsiteX4" fmla="*/ 0 w 9180512"/>
              <a:gd name="connsiteY4" fmla="*/ 0 h 1052736"/>
              <a:gd name="connsiteX0-1" fmla="*/ 9331 w 9180512"/>
              <a:gd name="connsiteY0-2" fmla="*/ 233265 h 1052736"/>
              <a:gd name="connsiteX1-3" fmla="*/ 9180512 w 9180512"/>
              <a:gd name="connsiteY1-4" fmla="*/ 0 h 1052736"/>
              <a:gd name="connsiteX2-5" fmla="*/ 9180512 w 9180512"/>
              <a:gd name="connsiteY2-6" fmla="*/ 1052736 h 1052736"/>
              <a:gd name="connsiteX3-7" fmla="*/ 0 w 9180512"/>
              <a:gd name="connsiteY3-8" fmla="*/ 1052736 h 1052736"/>
              <a:gd name="connsiteX4-9" fmla="*/ 9331 w 9180512"/>
              <a:gd name="connsiteY4-10" fmla="*/ 233265 h 1052736"/>
              <a:gd name="connsiteX0-11" fmla="*/ 9331 w 9180512"/>
              <a:gd name="connsiteY0-12" fmla="*/ 233265 h 1052736"/>
              <a:gd name="connsiteX1-13" fmla="*/ 2238536 w 9180512"/>
              <a:gd name="connsiteY1-14" fmla="*/ 436916 h 1052736"/>
              <a:gd name="connsiteX2-15" fmla="*/ 9180512 w 9180512"/>
              <a:gd name="connsiteY2-16" fmla="*/ 0 h 1052736"/>
              <a:gd name="connsiteX3-17" fmla="*/ 9180512 w 9180512"/>
              <a:gd name="connsiteY3-18" fmla="*/ 1052736 h 1052736"/>
              <a:gd name="connsiteX4-19" fmla="*/ 0 w 9180512"/>
              <a:gd name="connsiteY4-20" fmla="*/ 1052736 h 1052736"/>
              <a:gd name="connsiteX5" fmla="*/ 9331 w 9180512"/>
              <a:gd name="connsiteY5" fmla="*/ 233265 h 1052736"/>
              <a:gd name="connsiteX0-21" fmla="*/ 1 w 9180512"/>
              <a:gd name="connsiteY0-22" fmla="*/ 233265 h 1052736"/>
              <a:gd name="connsiteX1-23" fmla="*/ 2238536 w 9180512"/>
              <a:gd name="connsiteY1-24" fmla="*/ 436916 h 1052736"/>
              <a:gd name="connsiteX2-25" fmla="*/ 9180512 w 9180512"/>
              <a:gd name="connsiteY2-26" fmla="*/ 0 h 1052736"/>
              <a:gd name="connsiteX3-27" fmla="*/ 9180512 w 9180512"/>
              <a:gd name="connsiteY3-28" fmla="*/ 1052736 h 1052736"/>
              <a:gd name="connsiteX4-29" fmla="*/ 0 w 9180512"/>
              <a:gd name="connsiteY4-30" fmla="*/ 1052736 h 1052736"/>
              <a:gd name="connsiteX5-31" fmla="*/ 1 w 9180512"/>
              <a:gd name="connsiteY5-32" fmla="*/ 233265 h 1052736"/>
              <a:gd name="connsiteX0-33" fmla="*/ 1 w 9180512"/>
              <a:gd name="connsiteY0-34" fmla="*/ 233265 h 1052736"/>
              <a:gd name="connsiteX1-35" fmla="*/ 2238536 w 9180512"/>
              <a:gd name="connsiteY1-36" fmla="*/ 436916 h 1052736"/>
              <a:gd name="connsiteX2-37" fmla="*/ 9180512 w 9180512"/>
              <a:gd name="connsiteY2-38" fmla="*/ 0 h 1052736"/>
              <a:gd name="connsiteX3-39" fmla="*/ 9180512 w 9180512"/>
              <a:gd name="connsiteY3-40" fmla="*/ 1052736 h 1052736"/>
              <a:gd name="connsiteX4-41" fmla="*/ 0 w 9180512"/>
              <a:gd name="connsiteY4-42" fmla="*/ 1052736 h 1052736"/>
              <a:gd name="connsiteX5-43" fmla="*/ 1 w 9180512"/>
              <a:gd name="connsiteY5-44" fmla="*/ 233265 h 1052736"/>
              <a:gd name="connsiteX0-45" fmla="*/ 1 w 9180512"/>
              <a:gd name="connsiteY0-46" fmla="*/ 233265 h 1052736"/>
              <a:gd name="connsiteX1-47" fmla="*/ 2294520 w 9180512"/>
              <a:gd name="connsiteY1-48" fmla="*/ 539552 h 1052736"/>
              <a:gd name="connsiteX2-49" fmla="*/ 9180512 w 9180512"/>
              <a:gd name="connsiteY2-50" fmla="*/ 0 h 1052736"/>
              <a:gd name="connsiteX3-51" fmla="*/ 9180512 w 9180512"/>
              <a:gd name="connsiteY3-52" fmla="*/ 1052736 h 1052736"/>
              <a:gd name="connsiteX4-53" fmla="*/ 0 w 9180512"/>
              <a:gd name="connsiteY4-54" fmla="*/ 1052736 h 1052736"/>
              <a:gd name="connsiteX5-55" fmla="*/ 1 w 9180512"/>
              <a:gd name="connsiteY5-56" fmla="*/ 233265 h 1052736"/>
              <a:gd name="connsiteX0-57" fmla="*/ 1 w 9180512"/>
              <a:gd name="connsiteY0-58" fmla="*/ 233265 h 1052736"/>
              <a:gd name="connsiteX1-59" fmla="*/ 2294520 w 9180512"/>
              <a:gd name="connsiteY1-60" fmla="*/ 539552 h 1052736"/>
              <a:gd name="connsiteX2-61" fmla="*/ 9180512 w 9180512"/>
              <a:gd name="connsiteY2-62" fmla="*/ 0 h 1052736"/>
              <a:gd name="connsiteX3-63" fmla="*/ 9180512 w 9180512"/>
              <a:gd name="connsiteY3-64" fmla="*/ 1052736 h 1052736"/>
              <a:gd name="connsiteX4-65" fmla="*/ 0 w 9180512"/>
              <a:gd name="connsiteY4-66" fmla="*/ 1052736 h 1052736"/>
              <a:gd name="connsiteX5-67" fmla="*/ 1 w 9180512"/>
              <a:gd name="connsiteY5-68" fmla="*/ 233265 h 1052736"/>
              <a:gd name="connsiteX0-69" fmla="*/ 1 w 9180512"/>
              <a:gd name="connsiteY0-70" fmla="*/ 233265 h 1052736"/>
              <a:gd name="connsiteX1-71" fmla="*/ 2294520 w 9180512"/>
              <a:gd name="connsiteY1-72" fmla="*/ 539552 h 1052736"/>
              <a:gd name="connsiteX2-73" fmla="*/ 9180512 w 9180512"/>
              <a:gd name="connsiteY2-74" fmla="*/ 0 h 1052736"/>
              <a:gd name="connsiteX3-75" fmla="*/ 9180512 w 9180512"/>
              <a:gd name="connsiteY3-76" fmla="*/ 1052736 h 1052736"/>
              <a:gd name="connsiteX4-77" fmla="*/ 0 w 9180512"/>
              <a:gd name="connsiteY4-78" fmla="*/ 1052736 h 1052736"/>
              <a:gd name="connsiteX5-79" fmla="*/ 1 w 9180512"/>
              <a:gd name="connsiteY5-80" fmla="*/ 233265 h 1052736"/>
              <a:gd name="connsiteX0-81" fmla="*/ 1 w 9180512"/>
              <a:gd name="connsiteY0-82" fmla="*/ 233265 h 1052736"/>
              <a:gd name="connsiteX1-83" fmla="*/ 2294520 w 9180512"/>
              <a:gd name="connsiteY1-84" fmla="*/ 539552 h 1052736"/>
              <a:gd name="connsiteX2-85" fmla="*/ 9180512 w 9180512"/>
              <a:gd name="connsiteY2-86" fmla="*/ 0 h 1052736"/>
              <a:gd name="connsiteX3-87" fmla="*/ 9180512 w 9180512"/>
              <a:gd name="connsiteY3-88" fmla="*/ 1052736 h 1052736"/>
              <a:gd name="connsiteX4-89" fmla="*/ 0 w 9180512"/>
              <a:gd name="connsiteY4-90" fmla="*/ 1052736 h 1052736"/>
              <a:gd name="connsiteX5-91" fmla="*/ 1 w 9180512"/>
              <a:gd name="connsiteY5-92" fmla="*/ 233265 h 1052736"/>
              <a:gd name="connsiteX0-93" fmla="*/ 1 w 9180512"/>
              <a:gd name="connsiteY0-94" fmla="*/ 233265 h 1052736"/>
              <a:gd name="connsiteX1-95" fmla="*/ 2593100 w 9180512"/>
              <a:gd name="connsiteY1-96" fmla="*/ 586205 h 1052736"/>
              <a:gd name="connsiteX2-97" fmla="*/ 9180512 w 9180512"/>
              <a:gd name="connsiteY2-98" fmla="*/ 0 h 1052736"/>
              <a:gd name="connsiteX3-99" fmla="*/ 9180512 w 9180512"/>
              <a:gd name="connsiteY3-100" fmla="*/ 1052736 h 1052736"/>
              <a:gd name="connsiteX4-101" fmla="*/ 0 w 9180512"/>
              <a:gd name="connsiteY4-102" fmla="*/ 1052736 h 1052736"/>
              <a:gd name="connsiteX5-103" fmla="*/ 1 w 9180512"/>
              <a:gd name="connsiteY5-104" fmla="*/ 233265 h 1052736"/>
              <a:gd name="connsiteX0-105" fmla="*/ 1 w 9180512"/>
              <a:gd name="connsiteY0-106" fmla="*/ 233265 h 1052736"/>
              <a:gd name="connsiteX1-107" fmla="*/ 2593100 w 9180512"/>
              <a:gd name="connsiteY1-108" fmla="*/ 586205 h 1052736"/>
              <a:gd name="connsiteX2-109" fmla="*/ 9180512 w 9180512"/>
              <a:gd name="connsiteY2-110" fmla="*/ 0 h 1052736"/>
              <a:gd name="connsiteX3-111" fmla="*/ 9180512 w 9180512"/>
              <a:gd name="connsiteY3-112" fmla="*/ 1052736 h 1052736"/>
              <a:gd name="connsiteX4-113" fmla="*/ 0 w 9180512"/>
              <a:gd name="connsiteY4-114" fmla="*/ 1052736 h 1052736"/>
              <a:gd name="connsiteX5-115" fmla="*/ 1 w 9180512"/>
              <a:gd name="connsiteY5-116" fmla="*/ 233265 h 1052736"/>
              <a:gd name="connsiteX0-117" fmla="*/ 1 w 9180512"/>
              <a:gd name="connsiteY0-118" fmla="*/ 279261 h 1098732"/>
              <a:gd name="connsiteX1-119" fmla="*/ 9180512 w 9180512"/>
              <a:gd name="connsiteY1-120" fmla="*/ 45996 h 1098732"/>
              <a:gd name="connsiteX2-121" fmla="*/ 9180512 w 9180512"/>
              <a:gd name="connsiteY2-122" fmla="*/ 1098732 h 1098732"/>
              <a:gd name="connsiteX3-123" fmla="*/ 0 w 9180512"/>
              <a:gd name="connsiteY3-124" fmla="*/ 1098732 h 1098732"/>
              <a:gd name="connsiteX4-125" fmla="*/ 1 w 9180512"/>
              <a:gd name="connsiteY4-126" fmla="*/ 279261 h 1098732"/>
              <a:gd name="connsiteX0-127" fmla="*/ 1 w 9180512"/>
              <a:gd name="connsiteY0-128" fmla="*/ 246403 h 1065874"/>
              <a:gd name="connsiteX1-129" fmla="*/ 9180512 w 9180512"/>
              <a:gd name="connsiteY1-130" fmla="*/ 13138 h 1065874"/>
              <a:gd name="connsiteX2-131" fmla="*/ 9180512 w 9180512"/>
              <a:gd name="connsiteY2-132" fmla="*/ 1065874 h 1065874"/>
              <a:gd name="connsiteX3-133" fmla="*/ 0 w 9180512"/>
              <a:gd name="connsiteY3-134" fmla="*/ 1065874 h 1065874"/>
              <a:gd name="connsiteX4-135" fmla="*/ 1 w 9180512"/>
              <a:gd name="connsiteY4-136" fmla="*/ 246403 h 1065874"/>
              <a:gd name="connsiteX0-137" fmla="*/ 1 w 9180512"/>
              <a:gd name="connsiteY0-138" fmla="*/ 233265 h 1052736"/>
              <a:gd name="connsiteX1-139" fmla="*/ 9180512 w 9180512"/>
              <a:gd name="connsiteY1-140" fmla="*/ 0 h 1052736"/>
              <a:gd name="connsiteX2-141" fmla="*/ 9180512 w 9180512"/>
              <a:gd name="connsiteY2-142" fmla="*/ 1052736 h 1052736"/>
              <a:gd name="connsiteX3-143" fmla="*/ 0 w 9180512"/>
              <a:gd name="connsiteY3-144" fmla="*/ 1052736 h 1052736"/>
              <a:gd name="connsiteX4-145" fmla="*/ 1 w 9180512"/>
              <a:gd name="connsiteY4-146" fmla="*/ 233265 h 1052736"/>
              <a:gd name="connsiteX0-147" fmla="*/ 1 w 9180512"/>
              <a:gd name="connsiteY0-148" fmla="*/ 233265 h 1052736"/>
              <a:gd name="connsiteX1-149" fmla="*/ 9180512 w 9180512"/>
              <a:gd name="connsiteY1-150" fmla="*/ 0 h 1052736"/>
              <a:gd name="connsiteX2-151" fmla="*/ 9180512 w 9180512"/>
              <a:gd name="connsiteY2-152" fmla="*/ 1052736 h 1052736"/>
              <a:gd name="connsiteX3-153" fmla="*/ 0 w 9180512"/>
              <a:gd name="connsiteY3-154" fmla="*/ 1052736 h 1052736"/>
              <a:gd name="connsiteX4-155" fmla="*/ 1 w 9180512"/>
              <a:gd name="connsiteY4-156" fmla="*/ 233265 h 1052736"/>
              <a:gd name="connsiteX0-157" fmla="*/ 1 w 9180512"/>
              <a:gd name="connsiteY0-158" fmla="*/ 233265 h 1052736"/>
              <a:gd name="connsiteX1-159" fmla="*/ 9180512 w 9180512"/>
              <a:gd name="connsiteY1-160" fmla="*/ 0 h 1052736"/>
              <a:gd name="connsiteX2-161" fmla="*/ 9180512 w 9180512"/>
              <a:gd name="connsiteY2-162" fmla="*/ 1052736 h 1052736"/>
              <a:gd name="connsiteX3-163" fmla="*/ 0 w 9180512"/>
              <a:gd name="connsiteY3-164" fmla="*/ 1052736 h 1052736"/>
              <a:gd name="connsiteX4-165" fmla="*/ 1 w 9180512"/>
              <a:gd name="connsiteY4-166" fmla="*/ 233265 h 105273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180512" h="1052736">
                <a:moveTo>
                  <a:pt x="1" y="233265"/>
                </a:moveTo>
                <a:cubicBezTo>
                  <a:pt x="3181604" y="850911"/>
                  <a:pt x="5868281" y="744400"/>
                  <a:pt x="9180512" y="0"/>
                </a:cubicBezTo>
                <a:lnTo>
                  <a:pt x="9180512" y="1052736"/>
                </a:lnTo>
                <a:lnTo>
                  <a:pt x="0" y="1052736"/>
                </a:lnTo>
                <a:cubicBezTo>
                  <a:pt x="0" y="779579"/>
                  <a:pt x="1" y="506422"/>
                  <a:pt x="1" y="233265"/>
                </a:cubicBezTo>
                <a:close/>
              </a:path>
            </a:pathLst>
          </a:custGeom>
          <a:gradFill>
            <a:gsLst>
              <a:gs pos="87000">
                <a:srgbClr val="148490"/>
              </a:gs>
              <a:gs pos="0">
                <a:srgbClr val="1FB79A"/>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 name="矩形 2"/>
          <p:cNvSpPr/>
          <p:nvPr userDrawn="1"/>
        </p:nvSpPr>
        <p:spPr>
          <a:xfrm>
            <a:off x="-17462" y="5818188"/>
            <a:ext cx="9197975" cy="1039813"/>
          </a:xfrm>
          <a:custGeom>
            <a:avLst/>
            <a:gdLst>
              <a:gd name="connsiteX0" fmla="*/ 0 w 9198768"/>
              <a:gd name="connsiteY0" fmla="*/ 0 h 908720"/>
              <a:gd name="connsiteX1" fmla="*/ 9198768 w 9198768"/>
              <a:gd name="connsiteY1" fmla="*/ 0 h 908720"/>
              <a:gd name="connsiteX2" fmla="*/ 9198768 w 9198768"/>
              <a:gd name="connsiteY2" fmla="*/ 908720 h 908720"/>
              <a:gd name="connsiteX3" fmla="*/ 0 w 9198768"/>
              <a:gd name="connsiteY3" fmla="*/ 908720 h 908720"/>
              <a:gd name="connsiteX4" fmla="*/ 0 w 9198768"/>
              <a:gd name="connsiteY4" fmla="*/ 0 h 908720"/>
              <a:gd name="connsiteX0-1" fmla="*/ 0 w 9198768"/>
              <a:gd name="connsiteY0-2" fmla="*/ 0 h 908720"/>
              <a:gd name="connsiteX1-3" fmla="*/ 9189438 w 9198768"/>
              <a:gd name="connsiteY1-4" fmla="*/ 410547 h 908720"/>
              <a:gd name="connsiteX2-5" fmla="*/ 9198768 w 9198768"/>
              <a:gd name="connsiteY2-6" fmla="*/ 908720 h 908720"/>
              <a:gd name="connsiteX3-7" fmla="*/ 0 w 9198768"/>
              <a:gd name="connsiteY3-8" fmla="*/ 908720 h 908720"/>
              <a:gd name="connsiteX4-9" fmla="*/ 0 w 9198768"/>
              <a:gd name="connsiteY4-10" fmla="*/ 0 h 908720"/>
              <a:gd name="connsiteX0-11" fmla="*/ 0 w 9198768"/>
              <a:gd name="connsiteY0-12" fmla="*/ 0 h 908720"/>
              <a:gd name="connsiteX1-13" fmla="*/ 9189438 w 9198768"/>
              <a:gd name="connsiteY1-14" fmla="*/ 410547 h 908720"/>
              <a:gd name="connsiteX2-15" fmla="*/ 9198768 w 9198768"/>
              <a:gd name="connsiteY2-16" fmla="*/ 908720 h 908720"/>
              <a:gd name="connsiteX3-17" fmla="*/ 0 w 9198768"/>
              <a:gd name="connsiteY3-18" fmla="*/ 908720 h 908720"/>
              <a:gd name="connsiteX4-19" fmla="*/ 0 w 9198768"/>
              <a:gd name="connsiteY4-20" fmla="*/ 0 h 908720"/>
              <a:gd name="connsiteX0-21" fmla="*/ 0 w 9198768"/>
              <a:gd name="connsiteY0-22" fmla="*/ 0 h 908720"/>
              <a:gd name="connsiteX1-23" fmla="*/ 9189438 w 9198768"/>
              <a:gd name="connsiteY1-24" fmla="*/ 410547 h 908720"/>
              <a:gd name="connsiteX2-25" fmla="*/ 9198768 w 9198768"/>
              <a:gd name="connsiteY2-26" fmla="*/ 908720 h 908720"/>
              <a:gd name="connsiteX3-27" fmla="*/ 0 w 9198768"/>
              <a:gd name="connsiteY3-28" fmla="*/ 908720 h 908720"/>
              <a:gd name="connsiteX4-29" fmla="*/ 0 w 9198768"/>
              <a:gd name="connsiteY4-30" fmla="*/ 0 h 908720"/>
              <a:gd name="connsiteX0-31" fmla="*/ 0 w 9198768"/>
              <a:gd name="connsiteY0-32" fmla="*/ 0 h 908720"/>
              <a:gd name="connsiteX1-33" fmla="*/ 9189438 w 9198768"/>
              <a:gd name="connsiteY1-34" fmla="*/ 410547 h 908720"/>
              <a:gd name="connsiteX2-35" fmla="*/ 9198768 w 9198768"/>
              <a:gd name="connsiteY2-36" fmla="*/ 908720 h 908720"/>
              <a:gd name="connsiteX3-37" fmla="*/ 0 w 9198768"/>
              <a:gd name="connsiteY3-38" fmla="*/ 908720 h 908720"/>
              <a:gd name="connsiteX4-39" fmla="*/ 0 w 9198768"/>
              <a:gd name="connsiteY4-40" fmla="*/ 0 h 908720"/>
              <a:gd name="connsiteX0-41" fmla="*/ 0 w 9198768"/>
              <a:gd name="connsiteY0-42" fmla="*/ 0 h 1039349"/>
              <a:gd name="connsiteX1-43" fmla="*/ 9189438 w 9198768"/>
              <a:gd name="connsiteY1-44" fmla="*/ 541176 h 1039349"/>
              <a:gd name="connsiteX2-45" fmla="*/ 9198768 w 9198768"/>
              <a:gd name="connsiteY2-46" fmla="*/ 1039349 h 1039349"/>
              <a:gd name="connsiteX3-47" fmla="*/ 0 w 9198768"/>
              <a:gd name="connsiteY3-48" fmla="*/ 1039349 h 1039349"/>
              <a:gd name="connsiteX4-49" fmla="*/ 0 w 9198768"/>
              <a:gd name="connsiteY4-50" fmla="*/ 0 h 103934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198768" h="1039349">
                <a:moveTo>
                  <a:pt x="0" y="0"/>
                </a:moveTo>
                <a:cubicBezTo>
                  <a:pt x="3184444" y="845976"/>
                  <a:pt x="6135622" y="1076131"/>
                  <a:pt x="9189438" y="541176"/>
                </a:cubicBezTo>
                <a:lnTo>
                  <a:pt x="9198768" y="1039349"/>
                </a:lnTo>
                <a:lnTo>
                  <a:pt x="0" y="1039349"/>
                </a:lnTo>
                <a:lnTo>
                  <a:pt x="0" y="0"/>
                </a:lnTo>
                <a:close/>
              </a:path>
            </a:pathLst>
          </a:custGeom>
          <a:gradFill>
            <a:gsLst>
              <a:gs pos="0">
                <a:srgbClr val="18C5CE"/>
              </a:gs>
              <a:gs pos="100000">
                <a:srgbClr val="18C5CE"/>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3078" name="图片 13"/>
          <p:cNvPicPr>
            <a:picLocks noChangeAspect="1"/>
          </p:cNvPicPr>
          <p:nvPr userDrawn="1"/>
        </p:nvPicPr>
        <p:blipFill>
          <a:blip r:embed="rId3"/>
          <a:stretch>
            <a:fillRect/>
          </a:stretch>
        </p:blipFill>
        <p:spPr>
          <a:xfrm>
            <a:off x="0" y="6381750"/>
            <a:ext cx="2236788" cy="431800"/>
          </a:xfrm>
          <a:prstGeom prst="rect">
            <a:avLst/>
          </a:prstGeom>
          <a:noFill/>
          <a:ln w="9525">
            <a:noFill/>
          </a:ln>
        </p:spPr>
      </p:pic>
      <p:cxnSp>
        <p:nvCxnSpPr>
          <p:cNvPr id="7" name="直接连接符 2"/>
          <p:cNvCxnSpPr/>
          <p:nvPr userDrawn="1"/>
        </p:nvCxnSpPr>
        <p:spPr>
          <a:xfrm>
            <a:off x="-17462" y="836613"/>
            <a:ext cx="9161463" cy="0"/>
          </a:xfrm>
          <a:prstGeom prst="line">
            <a:avLst/>
          </a:prstGeom>
          <a:ln w="25400">
            <a:solidFill>
              <a:srgbClr val="18C5CE"/>
            </a:solidFill>
          </a:ln>
        </p:spPr>
        <p:style>
          <a:lnRef idx="1">
            <a:schemeClr val="accent1"/>
          </a:lnRef>
          <a:fillRef idx="0">
            <a:schemeClr val="accent1"/>
          </a:fillRef>
          <a:effectRef idx="0">
            <a:schemeClr val="accent1"/>
          </a:effectRef>
          <a:fontRef idx="minor">
            <a:schemeClr val="tx1"/>
          </a:fontRef>
        </p:style>
      </p:cxnSp>
      <p:grpSp>
        <p:nvGrpSpPr>
          <p:cNvPr id="3080" name="组合 21"/>
          <p:cNvGrpSpPr/>
          <p:nvPr userDrawn="1"/>
        </p:nvGrpSpPr>
        <p:grpSpPr>
          <a:xfrm>
            <a:off x="387350" y="549275"/>
            <a:ext cx="304800" cy="215900"/>
            <a:chOff x="395536" y="548704"/>
            <a:chExt cx="304407" cy="216000"/>
          </a:xfrm>
        </p:grpSpPr>
        <p:sp>
          <p:nvSpPr>
            <p:cNvPr id="9" name="燕尾形 20"/>
            <p:cNvSpPr/>
            <p:nvPr/>
          </p:nvSpPr>
          <p:spPr>
            <a:xfrm>
              <a:off x="395536" y="548704"/>
              <a:ext cx="180742" cy="216000"/>
            </a:xfrm>
            <a:prstGeom prst="chevron">
              <a:avLst/>
            </a:prstGeom>
            <a:solidFill>
              <a:srgbClr val="1484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0" name="燕尾形 22"/>
            <p:cNvSpPr/>
            <p:nvPr/>
          </p:nvSpPr>
          <p:spPr>
            <a:xfrm>
              <a:off x="519201" y="548704"/>
              <a:ext cx="180742" cy="216000"/>
            </a:xfrm>
            <a:prstGeom prst="chevron">
              <a:avLst/>
            </a:prstGeom>
            <a:solidFill>
              <a:srgbClr val="1484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grpSp>
      <p:grpSp>
        <p:nvGrpSpPr>
          <p:cNvPr id="3083" name="组合 24"/>
          <p:cNvGrpSpPr/>
          <p:nvPr userDrawn="1"/>
        </p:nvGrpSpPr>
        <p:grpSpPr>
          <a:xfrm flipH="1">
            <a:off x="8451850" y="549275"/>
            <a:ext cx="304800" cy="215900"/>
            <a:chOff x="395536" y="548704"/>
            <a:chExt cx="304407" cy="216000"/>
          </a:xfrm>
        </p:grpSpPr>
        <p:sp>
          <p:nvSpPr>
            <p:cNvPr id="12" name="燕尾形 25"/>
            <p:cNvSpPr/>
            <p:nvPr/>
          </p:nvSpPr>
          <p:spPr>
            <a:xfrm>
              <a:off x="395536" y="548704"/>
              <a:ext cx="180742" cy="216000"/>
            </a:xfrm>
            <a:prstGeom prst="chevron">
              <a:avLst/>
            </a:prstGeom>
            <a:solidFill>
              <a:srgbClr val="1484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3" name="燕尾形 26"/>
            <p:cNvSpPr/>
            <p:nvPr/>
          </p:nvSpPr>
          <p:spPr>
            <a:xfrm>
              <a:off x="519201" y="548704"/>
              <a:ext cx="180742" cy="216000"/>
            </a:xfrm>
            <a:prstGeom prst="chevron">
              <a:avLst/>
            </a:prstGeom>
            <a:solidFill>
              <a:srgbClr val="1484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2" name="矩形 10"/>
          <p:cNvSpPr/>
          <p:nvPr/>
        </p:nvSpPr>
        <p:spPr>
          <a:xfrm>
            <a:off x="-36512" y="0"/>
            <a:ext cx="9217025" cy="836613"/>
          </a:xfrm>
          <a:prstGeom prst="rect">
            <a:avLst/>
          </a:prstGeom>
          <a:gradFill>
            <a:gsLst>
              <a:gs pos="40000">
                <a:srgbClr val="108086">
                  <a:alpha val="50000"/>
                </a:srgbClr>
              </a:gs>
              <a:gs pos="0">
                <a:srgbClr val="108086">
                  <a:alpha val="80000"/>
                </a:srgbClr>
              </a:gs>
              <a:gs pos="100000">
                <a:srgbClr val="108086">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3" name="直接连接符 2"/>
          <p:cNvCxnSpPr/>
          <p:nvPr/>
        </p:nvCxnSpPr>
        <p:spPr>
          <a:xfrm>
            <a:off x="-17462" y="836613"/>
            <a:ext cx="9161463" cy="0"/>
          </a:xfrm>
          <a:prstGeom prst="line">
            <a:avLst/>
          </a:prstGeom>
          <a:ln w="25400">
            <a:solidFill>
              <a:srgbClr val="18C5CE"/>
            </a:solidFill>
          </a:ln>
        </p:spPr>
        <p:style>
          <a:lnRef idx="1">
            <a:schemeClr val="accent1"/>
          </a:lnRef>
          <a:fillRef idx="0">
            <a:schemeClr val="accent1"/>
          </a:fillRef>
          <a:effectRef idx="0">
            <a:schemeClr val="accent1"/>
          </a:effectRef>
          <a:fontRef idx="minor">
            <a:schemeClr val="tx1"/>
          </a:fontRef>
        </p:style>
      </p:cxnSp>
      <p:sp>
        <p:nvSpPr>
          <p:cNvPr id="4" name="矩形 19"/>
          <p:cNvSpPr/>
          <p:nvPr/>
        </p:nvSpPr>
        <p:spPr>
          <a:xfrm>
            <a:off x="6011863" y="1268413"/>
            <a:ext cx="720725" cy="4248150"/>
          </a:xfrm>
          <a:prstGeom prst="rect">
            <a:avLst/>
          </a:prstGeom>
          <a:gradFill flip="none" rotWithShape="1">
            <a:gsLst>
              <a:gs pos="51700">
                <a:srgbClr val="FFFFFF"/>
              </a:gs>
              <a:gs pos="0">
                <a:schemeClr val="bg1">
                  <a:alpha val="0"/>
                </a:schemeClr>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4101" name="组合 21"/>
          <p:cNvGrpSpPr/>
          <p:nvPr userDrawn="1"/>
        </p:nvGrpSpPr>
        <p:grpSpPr>
          <a:xfrm>
            <a:off x="387350" y="549275"/>
            <a:ext cx="304800" cy="215900"/>
            <a:chOff x="395536" y="548704"/>
            <a:chExt cx="304407" cy="216000"/>
          </a:xfrm>
        </p:grpSpPr>
        <p:sp>
          <p:nvSpPr>
            <p:cNvPr id="6" name="燕尾形 20"/>
            <p:cNvSpPr/>
            <p:nvPr/>
          </p:nvSpPr>
          <p:spPr>
            <a:xfrm>
              <a:off x="395536" y="548704"/>
              <a:ext cx="180742" cy="216000"/>
            </a:xfrm>
            <a:prstGeom prst="chevron">
              <a:avLst/>
            </a:prstGeom>
            <a:solidFill>
              <a:srgbClr val="1484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7" name="燕尾形 22"/>
            <p:cNvSpPr/>
            <p:nvPr/>
          </p:nvSpPr>
          <p:spPr>
            <a:xfrm>
              <a:off x="519201" y="548704"/>
              <a:ext cx="180742" cy="216000"/>
            </a:xfrm>
            <a:prstGeom prst="chevron">
              <a:avLst/>
            </a:prstGeom>
            <a:solidFill>
              <a:srgbClr val="1484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grpSp>
      <p:grpSp>
        <p:nvGrpSpPr>
          <p:cNvPr id="4104" name="组合 24"/>
          <p:cNvGrpSpPr/>
          <p:nvPr userDrawn="1"/>
        </p:nvGrpSpPr>
        <p:grpSpPr>
          <a:xfrm flipH="1">
            <a:off x="8451850" y="549275"/>
            <a:ext cx="304800" cy="215900"/>
            <a:chOff x="395536" y="548704"/>
            <a:chExt cx="304407" cy="216000"/>
          </a:xfrm>
        </p:grpSpPr>
        <p:sp>
          <p:nvSpPr>
            <p:cNvPr id="9" name="燕尾形 25"/>
            <p:cNvSpPr/>
            <p:nvPr/>
          </p:nvSpPr>
          <p:spPr>
            <a:xfrm>
              <a:off x="395536" y="548704"/>
              <a:ext cx="180742" cy="216000"/>
            </a:xfrm>
            <a:prstGeom prst="chevron">
              <a:avLst/>
            </a:prstGeom>
            <a:solidFill>
              <a:srgbClr val="1484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0" name="燕尾形 26"/>
            <p:cNvSpPr/>
            <p:nvPr/>
          </p:nvSpPr>
          <p:spPr>
            <a:xfrm>
              <a:off x="519201" y="548704"/>
              <a:ext cx="180742" cy="216000"/>
            </a:xfrm>
            <a:prstGeom prst="chevron">
              <a:avLst/>
            </a:prstGeom>
            <a:solidFill>
              <a:srgbClr val="1484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grpSp>
      <p:sp>
        <p:nvSpPr>
          <p:cNvPr id="11" name="矩形 12"/>
          <p:cNvSpPr/>
          <p:nvPr/>
        </p:nvSpPr>
        <p:spPr>
          <a:xfrm>
            <a:off x="250825" y="2349500"/>
            <a:ext cx="6367463" cy="4248150"/>
          </a:xfrm>
          <a:prstGeom prst="rect">
            <a:avLst/>
          </a:prstGeom>
          <a:blipFill dpi="0" rotWithShape="1">
            <a:blip r:embed="rId2">
              <a:alphaModFix amt="70000"/>
              <a:lum bright="70000" contrast="-7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4108" name="图片 11"/>
          <p:cNvPicPr>
            <a:picLocks noChangeAspect="1"/>
          </p:cNvPicPr>
          <p:nvPr userDrawn="1"/>
        </p:nvPicPr>
        <p:blipFill>
          <a:blip r:embed="rId3"/>
          <a:stretch>
            <a:fillRect/>
          </a:stretch>
        </p:blipFill>
        <p:spPr>
          <a:xfrm>
            <a:off x="0" y="6381750"/>
            <a:ext cx="2236788" cy="431800"/>
          </a:xfrm>
          <a:prstGeom prst="rect">
            <a:avLst/>
          </a:prstGeom>
          <a:noFill/>
          <a:ln w="9525">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57200" y="1600200"/>
            <a:ext cx="8229600" cy="4525963"/>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1027"/>
          <p:cNvSpPr>
            <a:spLocks noGrp="1"/>
          </p:cNvSpPr>
          <p:nvPr>
            <p:ph type="dt" sz="half" idx="2"/>
          </p:nvPr>
        </p:nvSpPr>
        <p:spPr>
          <a:xfrm>
            <a:off x="457200" y="6245225"/>
            <a:ext cx="2133600" cy="476250"/>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1028"/>
          <p:cNvSpPr>
            <a:spLocks noGrp="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1029"/>
          <p:cNvSpPr>
            <a:spLocks noGrp="1"/>
          </p:cNvSpPr>
          <p:nvPr>
            <p:ph type="sldNum" sz="quarter" idx="4"/>
          </p:nvPr>
        </p:nvSpPr>
        <p:spPr>
          <a:xfrm>
            <a:off x="6553200" y="6245225"/>
            <a:ext cx="2133600" cy="476250"/>
          </a:xfrm>
          <a:prstGeom prst="rect">
            <a:avLst/>
          </a:prstGeom>
        </p:spPr>
        <p:txBody>
          <a:bodyPr/>
          <a:lstStyle/>
          <a:p>
            <a:pPr lvl="0" eaLnBrk="1" fontAlgn="base" hangingPunct="1">
              <a:buNone/>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027"/>
          <p:cNvSpPr>
            <a:spLocks noGrp="1"/>
          </p:cNvSpPr>
          <p:nvPr>
            <p:ph type="dt" sz="half" idx="2"/>
          </p:nvPr>
        </p:nvSpPr>
        <p:spPr>
          <a:xfrm>
            <a:off x="457200" y="6245225"/>
            <a:ext cx="2133600" cy="476250"/>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1028"/>
          <p:cNvSpPr>
            <a:spLocks noGrp="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1029"/>
          <p:cNvSpPr>
            <a:spLocks noGrp="1"/>
          </p:cNvSpPr>
          <p:nvPr>
            <p:ph type="sldNum" sz="quarter" idx="4"/>
          </p:nvPr>
        </p:nvSpPr>
        <p:spPr>
          <a:xfrm>
            <a:off x="6553200" y="6245225"/>
            <a:ext cx="2133600" cy="476250"/>
          </a:xfrm>
          <a:prstGeom prst="rect">
            <a:avLst/>
          </a:prstGeom>
        </p:spPr>
        <p:txBody>
          <a:bodyPr/>
          <a:lstStyle/>
          <a:p>
            <a:pPr lvl="0" eaLnBrk="1" fontAlgn="base" hangingPunct="1">
              <a:buNone/>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2_标题幻灯片">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7170" name="图片 1"/>
          <p:cNvPicPr>
            <a:picLocks noChangeAspect="1"/>
          </p:cNvPicPr>
          <p:nvPr userDrawn="1"/>
        </p:nvPicPr>
        <p:blipFill>
          <a:blip r:embed="rId3"/>
          <a:stretch>
            <a:fillRect/>
          </a:stretch>
        </p:blipFill>
        <p:spPr>
          <a:xfrm>
            <a:off x="0" y="260350"/>
            <a:ext cx="2916238" cy="574675"/>
          </a:xfrm>
          <a:prstGeom prst="rect">
            <a:avLst/>
          </a:prstGeom>
          <a:noFill/>
          <a:ln w="9525">
            <a:noFill/>
          </a:ln>
        </p:spPr>
      </p:pic>
      <p:sp>
        <p:nvSpPr>
          <p:cNvPr id="3" name="Text Box 8"/>
          <p:cNvSpPr txBox="1">
            <a:spLocks noChangeArrowheads="1"/>
          </p:cNvSpPr>
          <p:nvPr/>
        </p:nvSpPr>
        <p:spPr bwMode="auto">
          <a:xfrm>
            <a:off x="0" y="0"/>
            <a:ext cx="34194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Arial" panose="020B0604020202020204" pitchFamily="34" charset="0"/>
                <a:ea typeface="宋体" panose="02010600030101010101" pitchFamily="2" charset="-122"/>
              </a:defRPr>
            </a:lvl1pPr>
            <a:lvl2pPr marL="742950" indent="-285750" eaLnBrk="0" hangingPunct="0">
              <a:defRPr sz="1400">
                <a:solidFill>
                  <a:schemeClr val="tx1"/>
                </a:solidFill>
                <a:latin typeface="Arial" panose="020B0604020202020204" pitchFamily="34" charset="0"/>
                <a:ea typeface="宋体" panose="02010600030101010101" pitchFamily="2" charset="-122"/>
              </a:defRPr>
            </a:lvl2pPr>
            <a:lvl3pPr marL="1143000" indent="-228600" eaLnBrk="0" hangingPunct="0">
              <a:defRPr sz="1400">
                <a:solidFill>
                  <a:schemeClr val="tx1"/>
                </a:solidFill>
                <a:latin typeface="Arial" panose="020B0604020202020204" pitchFamily="34" charset="0"/>
                <a:ea typeface="宋体" panose="02010600030101010101" pitchFamily="2" charset="-122"/>
              </a:defRPr>
            </a:lvl3pPr>
            <a:lvl4pPr marL="1600200" indent="-228600" eaLnBrk="0" hangingPunct="0">
              <a:defRPr sz="1400">
                <a:solidFill>
                  <a:schemeClr val="tx1"/>
                </a:solidFill>
                <a:latin typeface="Arial" panose="020B0604020202020204" pitchFamily="34" charset="0"/>
                <a:ea typeface="宋体" panose="02010600030101010101" pitchFamily="2" charset="-122"/>
              </a:defRPr>
            </a:lvl4pPr>
            <a:lvl5pPr marL="2057400" indent="-228600" eaLnBrk="0" hangingPunct="0">
              <a:defRPr sz="1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1200" b="0" i="0" u="none" strike="noStrike" kern="1200" cap="none" spc="0" normalizeH="0" baseline="0" noProof="0" smtClean="0">
                <a:ln>
                  <a:noFill/>
                </a:ln>
                <a:solidFill>
                  <a:srgbClr val="FFFFCC"/>
                </a:solidFill>
                <a:effectLst/>
                <a:uLnTx/>
                <a:uFillTx/>
                <a:latin typeface="Times New Roman" panose="02020603050405020304" pitchFamily="18" charset="0"/>
                <a:ea typeface="宋体" panose="02010600030101010101" pitchFamily="2" charset="-122"/>
                <a:cs typeface="+mn-cs"/>
              </a:rPr>
              <a:t>全国</a:t>
            </a:r>
            <a:r>
              <a:rPr kumimoji="0" lang="en-US" altLang="zh-CN" sz="1400" b="1" i="0" u="none" strike="noStrike" kern="1200" cap="none" spc="0" normalizeH="0" baseline="0" noProof="0" smtClean="0">
                <a:ln>
                  <a:noFill/>
                </a:ln>
                <a:solidFill>
                  <a:srgbClr val="FF3300"/>
                </a:solidFill>
                <a:effectLst/>
                <a:uLnTx/>
                <a:uFillTx/>
                <a:latin typeface="Times New Roman" panose="02020603050405020304" pitchFamily="18" charset="0"/>
                <a:ea typeface="宋体" panose="02010600030101010101" pitchFamily="2" charset="-122"/>
                <a:cs typeface="+mn-cs"/>
              </a:rPr>
              <a:t>100</a:t>
            </a:r>
            <a:r>
              <a:rPr kumimoji="0" lang="zh-CN" altLang="en-US" sz="1200" b="0" i="0" u="none" strike="noStrike" kern="1200" cap="none" spc="0" normalizeH="0" baseline="0" noProof="0" smtClean="0">
                <a:ln>
                  <a:noFill/>
                </a:ln>
                <a:solidFill>
                  <a:srgbClr val="FFFFCC"/>
                </a:solidFill>
                <a:effectLst/>
                <a:uLnTx/>
                <a:uFillTx/>
                <a:latin typeface="Times New Roman" panose="02020603050405020304" pitchFamily="18" charset="0"/>
                <a:ea typeface="宋体" panose="02010600030101010101" pitchFamily="2" charset="-122"/>
                <a:cs typeface="+mn-cs"/>
              </a:rPr>
              <a:t>所国家示范性高等职业院校之一</a:t>
            </a:r>
            <a:endParaRPr kumimoji="0" lang="zh-CN" altLang="en-US" sz="1200" b="0" i="0" u="none" strike="noStrike" kern="1200" cap="none" spc="0" normalizeH="0" baseline="0" noProof="0" smtClean="0">
              <a:ln>
                <a:noFill/>
              </a:ln>
              <a:solidFill>
                <a:srgbClr val="FFFFCC"/>
              </a:solidFill>
              <a:effectLst/>
              <a:uLnTx/>
              <a:uFillTx/>
              <a:latin typeface="Times New Roman" panose="02020603050405020304" pitchFamily="18" charset="0"/>
              <a:ea typeface="宋体" panose="02010600030101010101" pitchFamily="2" charset="-122"/>
              <a:cs typeface="+mn-cs"/>
            </a:endParaRPr>
          </a:p>
        </p:txBody>
      </p:sp>
      <p:sp>
        <p:nvSpPr>
          <p:cNvPr id="4" name="Text Box 9"/>
          <p:cNvSpPr txBox="1">
            <a:spLocks noChangeArrowheads="1"/>
          </p:cNvSpPr>
          <p:nvPr/>
        </p:nvSpPr>
        <p:spPr bwMode="auto">
          <a:xfrm>
            <a:off x="6264275" y="0"/>
            <a:ext cx="28797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Arial" panose="020B0604020202020204" pitchFamily="34" charset="0"/>
                <a:ea typeface="宋体" panose="02010600030101010101" pitchFamily="2" charset="-122"/>
              </a:defRPr>
            </a:lvl1pPr>
            <a:lvl2pPr marL="742950" indent="-285750" eaLnBrk="0" hangingPunct="0">
              <a:defRPr sz="1400">
                <a:solidFill>
                  <a:schemeClr val="tx1"/>
                </a:solidFill>
                <a:latin typeface="Arial" panose="020B0604020202020204" pitchFamily="34" charset="0"/>
                <a:ea typeface="宋体" panose="02010600030101010101" pitchFamily="2" charset="-122"/>
              </a:defRPr>
            </a:lvl2pPr>
            <a:lvl3pPr marL="1143000" indent="-228600" eaLnBrk="0" hangingPunct="0">
              <a:defRPr sz="1400">
                <a:solidFill>
                  <a:schemeClr val="tx1"/>
                </a:solidFill>
                <a:latin typeface="Arial" panose="020B0604020202020204" pitchFamily="34" charset="0"/>
                <a:ea typeface="宋体" panose="02010600030101010101" pitchFamily="2" charset="-122"/>
              </a:defRPr>
            </a:lvl3pPr>
            <a:lvl4pPr marL="1600200" indent="-228600" eaLnBrk="0" hangingPunct="0">
              <a:defRPr sz="1400">
                <a:solidFill>
                  <a:schemeClr val="tx1"/>
                </a:solidFill>
                <a:latin typeface="Arial" panose="020B0604020202020204" pitchFamily="34" charset="0"/>
                <a:ea typeface="宋体" panose="02010600030101010101" pitchFamily="2" charset="-122"/>
              </a:defRPr>
            </a:lvl4pPr>
            <a:lvl5pPr marL="2057400" indent="-228600" eaLnBrk="0" hangingPunct="0">
              <a:defRPr sz="1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50000"/>
              </a:spcBef>
              <a:spcAft>
                <a:spcPct val="0"/>
              </a:spcAft>
              <a:buClrTx/>
              <a:buSzTx/>
              <a:buFontTx/>
              <a:buNone/>
              <a:defRPr/>
            </a:pPr>
            <a:r>
              <a:rPr kumimoji="0" lang="zh-CN" altLang="en-US" sz="1600" b="1" i="0" u="none" strike="noStrike" kern="1200" cap="none" spc="0" normalizeH="0" baseline="0" noProof="0" smtClean="0">
                <a:ln>
                  <a:noFill/>
                </a:ln>
                <a:solidFill>
                  <a:schemeClr val="bg1"/>
                </a:solidFill>
                <a:effectLst/>
                <a:uLnTx/>
                <a:uFillTx/>
                <a:latin typeface="Arial" panose="020B0604020202020204" pitchFamily="34" charset="0"/>
                <a:ea typeface="仿宋_GB2312" pitchFamily="49" charset="-122"/>
                <a:cs typeface="+mn-cs"/>
              </a:rPr>
              <a:t>零件数控车削加工</a:t>
            </a:r>
            <a:endParaRPr kumimoji="0" lang="zh-CN" altLang="en-US" sz="1600" b="1" i="0" u="none" strike="noStrike" kern="1200" cap="none" spc="0" normalizeH="0" baseline="0" noProof="0" smtClean="0">
              <a:ln>
                <a:noFill/>
              </a:ln>
              <a:solidFill>
                <a:schemeClr val="bg1"/>
              </a:solidFill>
              <a:effectLst/>
              <a:uLnTx/>
              <a:uFillTx/>
              <a:latin typeface="Arial" panose="020B0604020202020204" pitchFamily="34" charset="0"/>
              <a:ea typeface="仿宋_GB2312" pitchFamily="49" charset="-122"/>
              <a:cs typeface="+mn-cs"/>
            </a:endParaRPr>
          </a:p>
        </p:txBody>
      </p:sp>
      <p:pic>
        <p:nvPicPr>
          <p:cNvPr id="7173" name="Picture 2" descr="图片2"/>
          <p:cNvPicPr>
            <a:picLocks noChangeAspect="1"/>
          </p:cNvPicPr>
          <p:nvPr userDrawn="1"/>
        </p:nvPicPr>
        <p:blipFill>
          <a:blip r:embed="rId4"/>
          <a:stretch>
            <a:fillRect/>
          </a:stretch>
        </p:blipFill>
        <p:spPr>
          <a:xfrm>
            <a:off x="6350" y="908050"/>
            <a:ext cx="9137650" cy="5949950"/>
          </a:xfrm>
          <a:prstGeom prst="rect">
            <a:avLst/>
          </a:prstGeom>
          <a:noFill/>
          <a:ln w="9525">
            <a:noFill/>
          </a:ln>
        </p:spPr>
      </p:pic>
      <p:sp>
        <p:nvSpPr>
          <p:cNvPr id="2050" name="Rectangle 2"/>
          <p:cNvSpPr>
            <a:spLocks noGrp="1" noChangeArrowheads="1"/>
          </p:cNvSpPr>
          <p:nvPr>
            <p:ph type="ctrTitle"/>
          </p:nvPr>
        </p:nvSpPr>
        <p:spPr>
          <a:xfrm>
            <a:off x="685800" y="2187575"/>
            <a:ext cx="7772400" cy="1123950"/>
          </a:xfrm>
        </p:spPr>
        <p:txBody>
          <a:bodyPr/>
          <a:lstStyle>
            <a:lvl1pPr algn="ctr">
              <a:defRPr sz="4000" b="1"/>
            </a:lvl1pPr>
          </a:lstStyle>
          <a:p>
            <a:pPr fontAlgn="base"/>
            <a:r>
              <a:rPr lang="zh-CN" altLang="en-US" strike="noStrike" noProof="1"/>
              <a:t>单击此处编辑母版标题样式</a:t>
            </a:r>
            <a:endParaRPr lang="zh-CN" altLang="en-US" strike="noStrike" noProof="1"/>
          </a:p>
        </p:txBody>
      </p:sp>
      <p:sp>
        <p:nvSpPr>
          <p:cNvPr id="2051" name="Rectangle 3"/>
          <p:cNvSpPr>
            <a:spLocks noGrp="1" noChangeArrowheads="1"/>
          </p:cNvSpPr>
          <p:nvPr>
            <p:ph type="subTitle" idx="1"/>
          </p:nvPr>
        </p:nvSpPr>
        <p:spPr>
          <a:xfrm>
            <a:off x="1389063" y="3470275"/>
            <a:ext cx="6400800" cy="847725"/>
          </a:xfrm>
        </p:spPr>
        <p:txBody>
          <a:bodyPr/>
          <a:lstStyle>
            <a:lvl1pPr marL="0" indent="0" algn="ctr">
              <a:buFontTx/>
              <a:buNone/>
              <a:defRPr sz="3200"/>
            </a:lvl1pPr>
          </a:lstStyle>
          <a:p>
            <a:pPr fontAlgn="base"/>
            <a:r>
              <a:rPr lang="zh-CN" altLang="en-US" strike="noStrike" noProof="1"/>
              <a:t>单击此处编辑母版副标题样式</a:t>
            </a:r>
            <a:endParaRPr lang="zh-CN" altLang="en-US" strike="noStrike" noProof="1"/>
          </a:p>
        </p:txBody>
      </p:sp>
      <p:sp>
        <p:nvSpPr>
          <p:cNvPr id="6" name="Rectangle 4"/>
          <p:cNvSpPr>
            <a:spLocks noGrp="1" noChangeArrowheads="1"/>
          </p:cNvSpPr>
          <p:nvPr>
            <p:ph type="dt" sz="half" idx="2"/>
          </p:nvPr>
        </p:nvSpPr>
        <p:spPr>
          <a:xfrm>
            <a:off x="457200" y="6245225"/>
            <a:ext cx="2133600" cy="476250"/>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Rectangle 5"/>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Rectangle 6"/>
          <p:cNvSpPr>
            <a:spLocks noGrp="1" noChangeArrowheads="1"/>
          </p:cNvSpPr>
          <p:nvPr>
            <p:ph type="sldNum" sz="quarter" idx="4"/>
          </p:nvPr>
        </p:nvSpPr>
        <p:spPr>
          <a:xfrm>
            <a:off x="6553200" y="6245225"/>
            <a:ext cx="2133600" cy="476250"/>
          </a:xfrm>
          <a:prstGeom prst="rect">
            <a:avLst/>
          </a:prstGeom>
        </p:spPr>
        <p:txBody>
          <a:bodyPr/>
          <a:lstStyle/>
          <a:p>
            <a:pPr lvl="0" eaLnBrk="1" fontAlgn="base" hangingPunct="1">
              <a:buNone/>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image" Target="../media/image1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2.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2.xml"/><Relationship Id="rId3" Type="http://schemas.openxmlformats.org/officeDocument/2006/relationships/image" Target="../media/image9.jpeg"/><Relationship Id="rId2" Type="http://schemas.openxmlformats.org/officeDocument/2006/relationships/image" Target="../media/image8.wmf"/><Relationship Id="rId1" Type="http://schemas.openxmlformats.org/officeDocument/2006/relationships/oleObject" Target="../embeddings/oleObject1.bin"/></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image" Target="../media/image16.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e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09575" y="476885"/>
            <a:ext cx="7941945" cy="645160"/>
          </a:xfrm>
          <a:prstGeom prst="rect">
            <a:avLst/>
          </a:prstGeom>
          <a:noFill/>
        </p:spPr>
        <p:txBody>
          <a:bodyPr wrap="square">
            <a:spAutoFit/>
          </a:bodyPr>
          <a:lstStyle/>
          <a:p>
            <a:pPr>
              <a:defRPr/>
            </a:pPr>
            <a:r>
              <a:rPr lang="zh-CN" altLang="en-US" sz="3600" b="1" dirty="0">
                <a:solidFill>
                  <a:srgbClr val="FF0000"/>
                </a:solidFill>
                <a:effectLst>
                  <a:outerShdw blurRad="38100" dist="38100" dir="2700000" algn="tl">
                    <a:srgbClr val="C0C0C0"/>
                  </a:outerShdw>
                </a:effectLst>
                <a:latin typeface="楷体_GB2312" charset="-122"/>
                <a:ea typeface="楷体_GB2312" charset="-122"/>
                <a:sym typeface="+mn-ea"/>
              </a:rPr>
              <a:t>项目2  编程基础与数控车床基本操作</a:t>
            </a:r>
            <a:endParaRPr lang="zh-CN" altLang="en-US" sz="3600" b="1" dirty="0">
              <a:solidFill>
                <a:srgbClr val="FF0000"/>
              </a:solidFill>
              <a:effectLst>
                <a:outerShdw blurRad="38100" dist="38100" dir="2700000" algn="tl">
                  <a:srgbClr val="C0C0C0"/>
                </a:outerShdw>
              </a:effectLst>
              <a:latin typeface="楷体_GB2312" charset="-122"/>
              <a:ea typeface="楷体_GB2312" charset="-122"/>
              <a:sym typeface="+mn-ea"/>
            </a:endParaRPr>
          </a:p>
        </p:txBody>
      </p:sp>
      <p:sp>
        <p:nvSpPr>
          <p:cNvPr id="10242" name="TextBox 1"/>
          <p:cNvSpPr txBox="1"/>
          <p:nvPr/>
        </p:nvSpPr>
        <p:spPr>
          <a:xfrm>
            <a:off x="467995" y="2636520"/>
            <a:ext cx="3366135" cy="953135"/>
          </a:xfrm>
          <a:prstGeom prst="rect">
            <a:avLst/>
          </a:prstGeom>
          <a:noFill/>
          <a:ln w="9525">
            <a:noFill/>
          </a:ln>
        </p:spPr>
        <p:txBody>
          <a:bodyPr wrap="square" anchor="t" anchorCtr="0">
            <a:spAutoFit/>
          </a:bodyPr>
          <a:lstStyle/>
          <a:p>
            <a:r>
              <a:rPr sz="2800" b="1" dirty="0" smtClean="0">
                <a:latin typeface="Arial" panose="020B0604020202020204" pitchFamily="34" charset="0"/>
                <a:ea typeface="宋体" panose="02010600030101010101" pitchFamily="2" charset="-122"/>
              </a:rPr>
              <a:t>2.1.1 简单轴类零件精车程序编写</a:t>
            </a:r>
            <a:endParaRPr sz="2800" b="1" dirty="0" smtClean="0">
              <a:latin typeface="Arial" panose="020B0604020202020204" pitchFamily="34" charset="0"/>
              <a:ea typeface="宋体" panose="02010600030101010101" pitchFamily="2" charset="-122"/>
            </a:endParaRPr>
          </a:p>
        </p:txBody>
      </p:sp>
      <p:sp>
        <p:nvSpPr>
          <p:cNvPr id="2" name="矩形 1"/>
          <p:cNvSpPr/>
          <p:nvPr/>
        </p:nvSpPr>
        <p:spPr>
          <a:xfrm>
            <a:off x="395778" y="1341021"/>
            <a:ext cx="4477385" cy="398780"/>
          </a:xfrm>
          <a:prstGeom prst="rect">
            <a:avLst/>
          </a:prstGeom>
        </p:spPr>
        <p:txBody>
          <a:bodyPr wrap="none">
            <a:spAutoFit/>
          </a:bodyPr>
          <a:lstStyle/>
          <a:p>
            <a:pPr indent="126365" algn="ctr">
              <a:lnSpc>
                <a:spcPts val="2400"/>
              </a:lnSpc>
              <a:spcAft>
                <a:spcPts val="0"/>
              </a:spcAft>
              <a:tabLst>
                <a:tab pos="4052570" algn="l"/>
              </a:tabLst>
            </a:pPr>
            <a:r>
              <a:rPr lang="zh-CN" sz="2800" b="1" dirty="0"/>
              <a:t>模块</a:t>
            </a:r>
            <a:r>
              <a:rPr altLang="zh-CN" sz="2800" b="1" dirty="0"/>
              <a:t>2.1 数控车床编程基础</a:t>
            </a:r>
            <a:endParaRPr altLang="zh-CN" sz="2800"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95536" y="3352562"/>
            <a:ext cx="741682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indent="266700" eaLnBrk="0" hangingPunct="0"/>
            <a:endParaRPr lang="en-US" altLang="zh-CN" sz="1600" dirty="0" smtClean="0">
              <a:solidFill>
                <a:prstClr val="black"/>
              </a:solidFill>
              <a:latin typeface="Times New Roman" panose="02020603050405020304" pitchFamily="18" charset="0"/>
              <a:cs typeface="Times New Roman" panose="02020603050405020304" pitchFamily="18" charset="0"/>
            </a:endParaRPr>
          </a:p>
          <a:p>
            <a:pPr indent="266700" eaLnBrk="0" hangingPunct="0"/>
            <a:endParaRPr lang="zh-CN" altLang="en-US" sz="1200" dirty="0">
              <a:solidFill>
                <a:prstClr val="black"/>
              </a:solidFill>
              <a:latin typeface="Times New Roman" panose="02020603050405020304" pitchFamily="18" charset="0"/>
              <a:cs typeface="Times New Roman" panose="02020603050405020304" pitchFamily="18" charset="0"/>
            </a:endParaRPr>
          </a:p>
          <a:p>
            <a:pPr indent="266700" eaLnBrk="0" hangingPunct="0"/>
            <a:r>
              <a:rPr lang="en-US" altLang="zh-CN" sz="1200" dirty="0" smtClean="0">
                <a:solidFill>
                  <a:prstClr val="black"/>
                </a:solidFill>
                <a:cs typeface="宋体" panose="02010600030101010101" pitchFamily="2" charset="-122"/>
              </a:rPr>
              <a:t>                                                                                                      </a:t>
            </a:r>
            <a:r>
              <a:rPr lang="zh-CN" altLang="en-US" sz="1200" dirty="0" smtClean="0">
                <a:solidFill>
                  <a:prstClr val="black"/>
                </a:solidFill>
                <a:cs typeface="宋体" panose="02010600030101010101" pitchFamily="2" charset="-122"/>
              </a:rPr>
              <a:t> </a:t>
            </a:r>
            <a:endParaRPr lang="zh-CN" altLang="en-US" sz="1200" dirty="0" smtClean="0">
              <a:solidFill>
                <a:prstClr val="black"/>
              </a:solidFill>
              <a:cs typeface="宋体" panose="02010600030101010101" pitchFamily="2" charset="-122"/>
            </a:endParaRPr>
          </a:p>
        </p:txBody>
      </p:sp>
      <p:sp>
        <p:nvSpPr>
          <p:cNvPr id="3" name="矩形 2"/>
          <p:cNvSpPr/>
          <p:nvPr/>
        </p:nvSpPr>
        <p:spPr>
          <a:xfrm>
            <a:off x="467078" y="890811"/>
            <a:ext cx="7632848" cy="5631180"/>
          </a:xfrm>
          <a:prstGeom prst="rect">
            <a:avLst/>
          </a:prstGeom>
        </p:spPr>
        <p:txBody>
          <a:bodyPr wrap="square">
            <a:spAutoFit/>
          </a:bodyPr>
          <a:lstStyle/>
          <a:p>
            <a:pPr>
              <a:lnSpc>
                <a:spcPct val="150000"/>
              </a:lnSpc>
            </a:pPr>
            <a:r>
              <a:rPr lang="zh-CN" altLang="en-US" sz="1800" dirty="0" smtClean="0">
                <a:latin typeface="+mn-ea"/>
                <a:ea typeface="+mn-ea"/>
              </a:rPr>
              <a:t>2）直径编程与半径编程</a:t>
            </a:r>
            <a:endParaRPr lang="zh-CN" altLang="en-US" sz="1800" dirty="0" smtClean="0">
              <a:latin typeface="+mn-ea"/>
              <a:ea typeface="+mn-ea"/>
            </a:endParaRPr>
          </a:p>
          <a:p>
            <a:pPr indent="457200">
              <a:lnSpc>
                <a:spcPct val="150000"/>
              </a:lnSpc>
            </a:pPr>
            <a:r>
              <a:rPr lang="zh-CN" altLang="en-US" sz="1800" dirty="0" smtClean="0">
                <a:latin typeface="+mn-ea"/>
                <a:ea typeface="+mn-ea"/>
              </a:rPr>
              <a:t>径向尺寸有直径指定和半径指定两种方法，采用哪种方法要由系统的参数决定。当用直径值编程时，称为直径编程法；用半径值编程时，称为半径编程法。零件径向尺寸的标注和测量都是以直径值表示，设备出厂时设定为直径编程（系统默认G11指令）。如图2.1.6中A点处的外圆直径为10mm，因此编程时该点的坐标为X10。若采用半径编程，则程序中输入G10指令，使系统处于半径编程状态，此时A点的坐标为X5。</a:t>
            </a:r>
            <a:endParaRPr lang="zh-CN" altLang="en-US" sz="1800" dirty="0" smtClean="0">
              <a:latin typeface="+mn-ea"/>
              <a:ea typeface="+mn-ea"/>
            </a:endParaRPr>
          </a:p>
          <a:p>
            <a:pPr>
              <a:lnSpc>
                <a:spcPct val="150000"/>
              </a:lnSpc>
            </a:pPr>
            <a:endParaRPr lang="zh-CN" altLang="en-US" sz="1800" dirty="0" smtClean="0">
              <a:latin typeface="+mn-ea"/>
              <a:ea typeface="+mn-ea"/>
            </a:endParaRPr>
          </a:p>
          <a:p>
            <a:pPr>
              <a:lnSpc>
                <a:spcPct val="150000"/>
              </a:lnSpc>
            </a:pPr>
            <a:r>
              <a:rPr lang="zh-CN" altLang="en-US" sz="1800" dirty="0" smtClean="0">
                <a:latin typeface="+mn-ea"/>
                <a:ea typeface="+mn-ea"/>
              </a:rPr>
              <a:t>3）模态与非模态</a:t>
            </a:r>
            <a:endParaRPr lang="zh-CN" altLang="en-US" sz="1800" dirty="0" smtClean="0">
              <a:latin typeface="+mn-ea"/>
              <a:ea typeface="+mn-ea"/>
            </a:endParaRPr>
          </a:p>
          <a:p>
            <a:pPr indent="457200">
              <a:lnSpc>
                <a:spcPct val="150000"/>
              </a:lnSpc>
            </a:pPr>
            <a:r>
              <a:rPr lang="zh-CN" altLang="en-US" sz="1800" dirty="0" smtClean="0">
                <a:latin typeface="+mn-ea"/>
                <a:ea typeface="+mn-ea"/>
              </a:rPr>
              <a:t>模态是指相应字段的值一经设置，以后一直有效，直到后续的程序段又对该字段重新设置。非模态只限定在被指定的程序中有效。</a:t>
            </a:r>
            <a:endParaRPr lang="zh-CN" altLang="en-US" sz="1800" dirty="0" smtClean="0">
              <a:latin typeface="+mn-ea"/>
              <a:ea typeface="+mn-ea"/>
            </a:endParaRPr>
          </a:p>
          <a:p>
            <a:pPr>
              <a:lnSpc>
                <a:spcPct val="150000"/>
              </a:lnSpc>
            </a:pPr>
            <a:r>
              <a:rPr lang="en-US" u="sng" dirty="0" smtClean="0"/>
              <a:t>                                                                           </a:t>
            </a:r>
            <a:r>
              <a:rPr lang="en-US" dirty="0" smtClean="0"/>
              <a:t> </a:t>
            </a:r>
            <a:endParaRPr lang="zh-CN" altLang="en-US" dirty="0" smtClean="0"/>
          </a:p>
          <a:p>
            <a:r>
              <a:rPr lang="en-US" u="sng" dirty="0" smtClean="0"/>
              <a:t>                                                                           </a:t>
            </a:r>
            <a:endParaRPr lang="zh-CN" altLang="en-US" dirty="0" smtClean="0"/>
          </a:p>
          <a:p>
            <a:r>
              <a:rPr lang="en-US" u="sng" dirty="0" smtClean="0"/>
              <a:t>                                                                           </a:t>
            </a:r>
            <a:endParaRPr lang="zh-CN" altLang="en-US" dirty="0" smtClean="0"/>
          </a:p>
          <a:p>
            <a:endParaRPr lang="en-US" altLang="zh-CN" b="1" dirty="0">
              <a:solidFill>
                <a:srgbClr val="0070C0"/>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95536" y="3352562"/>
            <a:ext cx="741682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indent="266700" eaLnBrk="0" hangingPunct="0"/>
            <a:endParaRPr lang="en-US" altLang="zh-CN" sz="1600" dirty="0" smtClean="0">
              <a:solidFill>
                <a:prstClr val="black"/>
              </a:solidFill>
              <a:latin typeface="Times New Roman" panose="02020603050405020304" pitchFamily="18" charset="0"/>
              <a:cs typeface="Times New Roman" panose="02020603050405020304" pitchFamily="18" charset="0"/>
            </a:endParaRPr>
          </a:p>
          <a:p>
            <a:pPr indent="266700" eaLnBrk="0" hangingPunct="0"/>
            <a:endParaRPr lang="zh-CN" altLang="en-US" sz="1200" dirty="0">
              <a:solidFill>
                <a:prstClr val="black"/>
              </a:solidFill>
              <a:latin typeface="Times New Roman" panose="02020603050405020304" pitchFamily="18" charset="0"/>
              <a:cs typeface="Times New Roman" panose="02020603050405020304" pitchFamily="18" charset="0"/>
            </a:endParaRPr>
          </a:p>
          <a:p>
            <a:pPr indent="266700" eaLnBrk="0" hangingPunct="0"/>
            <a:r>
              <a:rPr lang="en-US" altLang="zh-CN" sz="1200" dirty="0" smtClean="0">
                <a:solidFill>
                  <a:prstClr val="black"/>
                </a:solidFill>
                <a:cs typeface="宋体" panose="02010600030101010101" pitchFamily="2" charset="-122"/>
              </a:rPr>
              <a:t>                                                                                                      </a:t>
            </a:r>
            <a:r>
              <a:rPr lang="zh-CN" altLang="en-US" sz="1200" dirty="0" smtClean="0">
                <a:solidFill>
                  <a:prstClr val="black"/>
                </a:solidFill>
                <a:cs typeface="宋体" panose="02010600030101010101" pitchFamily="2" charset="-122"/>
              </a:rPr>
              <a:t> </a:t>
            </a:r>
            <a:endParaRPr lang="zh-CN" altLang="en-US" sz="1200" dirty="0" smtClean="0">
              <a:solidFill>
                <a:prstClr val="black"/>
              </a:solidFill>
              <a:cs typeface="宋体" panose="02010600030101010101" pitchFamily="2" charset="-122"/>
            </a:endParaRPr>
          </a:p>
        </p:txBody>
      </p:sp>
      <p:sp>
        <p:nvSpPr>
          <p:cNvPr id="3" name="矩形 2"/>
          <p:cNvSpPr/>
          <p:nvPr/>
        </p:nvSpPr>
        <p:spPr>
          <a:xfrm>
            <a:off x="467360" y="890905"/>
            <a:ext cx="7905750" cy="4061460"/>
          </a:xfrm>
          <a:prstGeom prst="rect">
            <a:avLst/>
          </a:prstGeom>
        </p:spPr>
        <p:txBody>
          <a:bodyPr wrap="square">
            <a:spAutoFit/>
          </a:bodyPr>
          <a:lstStyle/>
          <a:p>
            <a:pPr>
              <a:lnSpc>
                <a:spcPct val="150000"/>
              </a:lnSpc>
            </a:pPr>
            <a:r>
              <a:rPr lang="zh-CN" altLang="en-US" sz="1800" dirty="0" smtClean="0">
                <a:latin typeface="+mn-ea"/>
                <a:ea typeface="+mn-ea"/>
              </a:rPr>
              <a:t>4）脉冲数编程与小数点编程</a:t>
            </a:r>
            <a:endParaRPr lang="zh-CN" altLang="en-US" sz="1800" dirty="0" smtClean="0">
              <a:latin typeface="+mn-ea"/>
              <a:ea typeface="+mn-ea"/>
            </a:endParaRPr>
          </a:p>
          <a:p>
            <a:pPr>
              <a:lnSpc>
                <a:spcPct val="150000"/>
              </a:lnSpc>
            </a:pPr>
            <a:r>
              <a:rPr lang="en-US" altLang="zh-CN" sz="1800" dirty="0" smtClean="0">
                <a:latin typeface="+mn-ea"/>
                <a:ea typeface="+mn-ea"/>
              </a:rPr>
              <a:t>    </a:t>
            </a:r>
            <a:r>
              <a:rPr lang="zh-CN" altLang="en-US" sz="1800" dirty="0" smtClean="0">
                <a:latin typeface="+mn-ea"/>
                <a:ea typeface="+mn-ea"/>
              </a:rPr>
              <a:t>有些指令规定是脉冲数编程，当脉冲当量为0.001时，表示一个脉冲运动部件移动0.001mm。程序中移动距离数值以μm为单位，例如：P5000表示移动5000μm，即移动5mm。</a:t>
            </a:r>
            <a:endParaRPr lang="zh-CN" altLang="en-US" sz="1800" dirty="0" smtClean="0">
              <a:latin typeface="+mn-ea"/>
              <a:ea typeface="+mn-ea"/>
            </a:endParaRPr>
          </a:p>
          <a:p>
            <a:pPr>
              <a:lnSpc>
                <a:spcPct val="150000"/>
              </a:lnSpc>
            </a:pPr>
            <a:r>
              <a:rPr lang="en-US" altLang="zh-CN" sz="1800" dirty="0" smtClean="0">
                <a:latin typeface="+mn-ea"/>
                <a:ea typeface="+mn-ea"/>
              </a:rPr>
              <a:t>    </a:t>
            </a:r>
            <a:r>
              <a:rPr lang="zh-CN" altLang="en-US" sz="1800" dirty="0" smtClean="0">
                <a:latin typeface="+mn-ea"/>
                <a:ea typeface="+mn-ea"/>
              </a:rPr>
              <a:t>有些指令规定是小数点编程，以mm为单位。G01 W50表示移动距离为50mm。但有些系统用小数点编程时，不能省略小数点符号，小数点后面的零可以省略。如G01 W50.0，不能写成G01 W50，否则表示移动距离为0.050mm，可以写成G01 W50.。</a:t>
            </a:r>
            <a:r>
              <a:rPr lang="en-US" u="sng" dirty="0" smtClean="0"/>
              <a:t>                                                                           </a:t>
            </a:r>
            <a:r>
              <a:rPr lang="en-US" dirty="0" smtClean="0"/>
              <a:t> </a:t>
            </a:r>
            <a:endParaRPr lang="zh-CN" altLang="en-US" dirty="0" smtClean="0"/>
          </a:p>
          <a:p>
            <a:r>
              <a:rPr lang="en-US" u="sng" dirty="0" smtClean="0"/>
              <a:t>                                                                           </a:t>
            </a:r>
            <a:endParaRPr lang="zh-CN" altLang="en-US" dirty="0" smtClean="0"/>
          </a:p>
          <a:p>
            <a:r>
              <a:rPr lang="en-US" u="sng" dirty="0" smtClean="0"/>
              <a:t>                                                                           </a:t>
            </a:r>
            <a:endParaRPr lang="zh-CN" altLang="en-US" dirty="0" smtClean="0"/>
          </a:p>
          <a:p>
            <a:endParaRPr lang="en-US" altLang="zh-CN" b="1" dirty="0">
              <a:solidFill>
                <a:srgbClr val="0070C0"/>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131820" y="3276918"/>
            <a:ext cx="3625215" cy="3067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eaLnBrk="0" hangingPunct="0"/>
            <a:r>
              <a:rPr lang="zh-CN" altLang="en-US" dirty="0">
                <a:solidFill>
                  <a:prstClr val="black"/>
                </a:solidFill>
                <a:latin typeface="Times New Roman" panose="02020603050405020304" pitchFamily="18" charset="0"/>
                <a:cs typeface="Times New Roman" panose="02020603050405020304" pitchFamily="18" charset="0"/>
              </a:rPr>
              <a:t>数控车床GSK980TD系统常用辅助功能指令</a:t>
            </a:r>
            <a:r>
              <a:rPr lang="en-US" altLang="zh-CN" sz="1200" dirty="0" smtClean="0">
                <a:solidFill>
                  <a:prstClr val="black"/>
                </a:solidFill>
                <a:cs typeface="宋体" panose="02010600030101010101" pitchFamily="2" charset="-122"/>
              </a:rPr>
              <a:t>     </a:t>
            </a:r>
            <a:r>
              <a:rPr lang="zh-CN" altLang="en-US" sz="1200" dirty="0" smtClean="0">
                <a:solidFill>
                  <a:prstClr val="black"/>
                </a:solidFill>
                <a:cs typeface="宋体" panose="02010600030101010101" pitchFamily="2" charset="-122"/>
              </a:rPr>
              <a:t> </a:t>
            </a:r>
            <a:endParaRPr lang="zh-CN" altLang="en-US" sz="1200" dirty="0" smtClean="0">
              <a:solidFill>
                <a:prstClr val="black"/>
              </a:solidFill>
              <a:cs typeface="宋体" panose="02010600030101010101" pitchFamily="2" charset="-122"/>
            </a:endParaRPr>
          </a:p>
        </p:txBody>
      </p:sp>
      <p:sp>
        <p:nvSpPr>
          <p:cNvPr id="3" name="矩形 2"/>
          <p:cNvSpPr/>
          <p:nvPr/>
        </p:nvSpPr>
        <p:spPr>
          <a:xfrm>
            <a:off x="395605" y="692785"/>
            <a:ext cx="7905750" cy="2584450"/>
          </a:xfrm>
          <a:prstGeom prst="rect">
            <a:avLst/>
          </a:prstGeom>
        </p:spPr>
        <p:txBody>
          <a:bodyPr wrap="square">
            <a:spAutoFit/>
          </a:bodyPr>
          <a:lstStyle/>
          <a:p>
            <a:pPr>
              <a:lnSpc>
                <a:spcPct val="150000"/>
              </a:lnSpc>
            </a:pPr>
            <a:r>
              <a:rPr lang="zh-CN" altLang="en-US" sz="1800" dirty="0" smtClean="0">
                <a:latin typeface="+mn-ea"/>
                <a:ea typeface="+mn-ea"/>
              </a:rPr>
              <a:t>5) M、S、T、F功能及单一G功能指令</a:t>
            </a:r>
            <a:endParaRPr lang="zh-CN" altLang="en-US" sz="1800" dirty="0" smtClean="0">
              <a:latin typeface="+mn-ea"/>
              <a:ea typeface="+mn-ea"/>
            </a:endParaRPr>
          </a:p>
          <a:p>
            <a:pPr>
              <a:lnSpc>
                <a:spcPct val="150000"/>
              </a:lnSpc>
            </a:pPr>
            <a:r>
              <a:rPr lang="zh-CN" altLang="en-US" sz="1800" dirty="0" smtClean="0">
                <a:latin typeface="+mn-ea"/>
                <a:ea typeface="+mn-ea"/>
              </a:rPr>
              <a:t>不同系统的数控车床，其功能指令也不尽相同。</a:t>
            </a:r>
            <a:endParaRPr lang="zh-CN" altLang="en-US" sz="1800" dirty="0" smtClean="0">
              <a:latin typeface="+mn-ea"/>
              <a:ea typeface="+mn-ea"/>
            </a:endParaRPr>
          </a:p>
          <a:p>
            <a:pPr>
              <a:lnSpc>
                <a:spcPct val="150000"/>
              </a:lnSpc>
            </a:pPr>
            <a:r>
              <a:rPr lang="zh-CN" altLang="en-US" sz="1800" dirty="0" smtClean="0">
                <a:latin typeface="+mn-ea"/>
                <a:ea typeface="+mn-ea"/>
              </a:rPr>
              <a:t>(1)辅助功能指令（M功能）</a:t>
            </a:r>
            <a:endParaRPr lang="zh-CN" altLang="en-US" sz="1800" dirty="0" smtClean="0">
              <a:latin typeface="+mn-ea"/>
              <a:ea typeface="+mn-ea"/>
            </a:endParaRPr>
          </a:p>
          <a:p>
            <a:pPr>
              <a:lnSpc>
                <a:spcPct val="150000"/>
              </a:lnSpc>
            </a:pPr>
            <a:r>
              <a:rPr lang="zh-CN" altLang="en-US" sz="1800" dirty="0" smtClean="0">
                <a:latin typeface="+mn-ea"/>
                <a:ea typeface="+mn-ea"/>
              </a:rPr>
              <a:t> </a:t>
            </a:r>
            <a:r>
              <a:rPr lang="en-US" altLang="zh-CN" sz="1800" dirty="0" smtClean="0">
                <a:latin typeface="+mn-ea"/>
                <a:ea typeface="+mn-ea"/>
              </a:rPr>
              <a:t>  </a:t>
            </a:r>
            <a:r>
              <a:rPr lang="zh-CN" altLang="en-US" sz="1800" dirty="0" smtClean="0">
                <a:latin typeface="+mn-ea"/>
                <a:ea typeface="+mn-ea"/>
              </a:rPr>
              <a:t>辅助功能指令又称M功能指令或M代码，M指令由字母M和两位数字组成。其作用是控制机床或系统的辅助功能动作，如冷却的开、关；主轴的正、反转；程序结束等。</a:t>
            </a:r>
            <a:endParaRPr lang="zh-CN" altLang="en-US" sz="1800" dirty="0" smtClean="0">
              <a:latin typeface="+mn-ea"/>
              <a:ea typeface="+mn-ea"/>
            </a:endParaRPr>
          </a:p>
        </p:txBody>
      </p:sp>
      <p:graphicFrame>
        <p:nvGraphicFramePr>
          <p:cNvPr id="4" name="表格 3"/>
          <p:cNvGraphicFramePr/>
          <p:nvPr>
            <p:custDataLst>
              <p:tags r:id="rId1"/>
            </p:custDataLst>
          </p:nvPr>
        </p:nvGraphicFramePr>
        <p:xfrm>
          <a:off x="2555875" y="3573145"/>
          <a:ext cx="4852035" cy="2546985"/>
        </p:xfrm>
        <a:graphic>
          <a:graphicData uri="http://schemas.openxmlformats.org/drawingml/2006/table">
            <a:tbl>
              <a:tblPr firstRow="1" bandRow="1">
                <a:tableStyleId>{5940675A-B579-460E-94D1-54222C63F5DA}</a:tableStyleId>
              </a:tblPr>
              <a:tblGrid>
                <a:gridCol w="817245"/>
                <a:gridCol w="1115695"/>
                <a:gridCol w="866775"/>
                <a:gridCol w="2052320"/>
              </a:tblGrid>
              <a:tr h="363855">
                <a:tc>
                  <a:txBody>
                    <a:bodyPr/>
                    <a:p>
                      <a:pPr indent="0" algn="ctr">
                        <a:buNone/>
                      </a:pPr>
                      <a:r>
                        <a:rPr lang="en-US" sz="1800" b="0">
                          <a:latin typeface="Times New Roman" panose="02020603050405020304" pitchFamily="18" charset="0"/>
                          <a:cs typeface="Times New Roman" panose="02020603050405020304" pitchFamily="18" charset="0"/>
                        </a:rPr>
                        <a:t>M00</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pitchFamily="18" charset="0"/>
                          <a:cs typeface="Times New Roman" panose="02020603050405020304" pitchFamily="18" charset="0"/>
                        </a:rPr>
                        <a:t>程序停止</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pitchFamily="18" charset="0"/>
                          <a:cs typeface="Times New Roman" panose="02020603050405020304" pitchFamily="18" charset="0"/>
                        </a:rPr>
                        <a:t>M12</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pitchFamily="18" charset="0"/>
                          <a:cs typeface="Times New Roman" panose="02020603050405020304" pitchFamily="18" charset="0"/>
                        </a:rPr>
                        <a:t>程序暂停</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3855">
                <a:tc>
                  <a:txBody>
                    <a:bodyPr/>
                    <a:p>
                      <a:pPr indent="0" algn="ctr">
                        <a:buNone/>
                      </a:pPr>
                      <a:r>
                        <a:rPr lang="en-US" sz="1800" b="0">
                          <a:latin typeface="Times New Roman" panose="02020603050405020304" pitchFamily="18" charset="0"/>
                          <a:cs typeface="Times New Roman" panose="02020603050405020304" pitchFamily="18" charset="0"/>
                        </a:rPr>
                        <a:t>M02</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pitchFamily="18" charset="0"/>
                          <a:cs typeface="Times New Roman" panose="02020603050405020304" pitchFamily="18" charset="0"/>
                        </a:rPr>
                        <a:t>程序结束</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pitchFamily="18" charset="0"/>
                          <a:cs typeface="Times New Roman" panose="02020603050405020304" pitchFamily="18" charset="0"/>
                        </a:rPr>
                        <a:t>M30</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pitchFamily="18" charset="0"/>
                          <a:cs typeface="Times New Roman" panose="02020603050405020304" pitchFamily="18" charset="0"/>
                        </a:rPr>
                        <a:t>程序结束</a:t>
                      </a:r>
                      <a:r>
                        <a:rPr lang="en-US" sz="1800" b="0">
                          <a:latin typeface="宋体" panose="02010600030101010101" pitchFamily="2" charset="-122"/>
                          <a:ea typeface="宋体" panose="02010600030101010101" pitchFamily="2" charset="-122"/>
                          <a:cs typeface="宋体" panose="02010600030101010101" pitchFamily="2" charset="-122"/>
                        </a:rPr>
                        <a:t>并返回程序开头</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3855">
                <a:tc>
                  <a:txBody>
                    <a:bodyPr/>
                    <a:p>
                      <a:pPr indent="0" algn="ctr">
                        <a:buNone/>
                      </a:pPr>
                      <a:r>
                        <a:rPr lang="en-US" sz="1800" b="0">
                          <a:latin typeface="Times New Roman" panose="02020603050405020304" pitchFamily="18" charset="0"/>
                          <a:cs typeface="Times New Roman" panose="02020603050405020304" pitchFamily="18" charset="0"/>
                        </a:rPr>
                        <a:t>M03</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pitchFamily="18" charset="0"/>
                          <a:cs typeface="Times New Roman" panose="02020603050405020304" pitchFamily="18" charset="0"/>
                        </a:rPr>
                        <a:t>主轴正转</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pitchFamily="18" charset="0"/>
                          <a:cs typeface="Times New Roman" panose="02020603050405020304" pitchFamily="18" charset="0"/>
                        </a:rPr>
                        <a:t>M92</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pitchFamily="18" charset="0"/>
                          <a:cs typeface="Times New Roman" panose="02020603050405020304" pitchFamily="18" charset="0"/>
                        </a:rPr>
                        <a:t>程序无条件跳转</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3855">
                <a:tc>
                  <a:txBody>
                    <a:bodyPr/>
                    <a:p>
                      <a:pPr indent="0" algn="ctr">
                        <a:buNone/>
                      </a:pPr>
                      <a:r>
                        <a:rPr lang="en-US" sz="1800" b="0">
                          <a:latin typeface="Times New Roman" panose="02020603050405020304" pitchFamily="18" charset="0"/>
                          <a:cs typeface="Times New Roman" panose="02020603050405020304" pitchFamily="18" charset="0"/>
                        </a:rPr>
                        <a:t>M04</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pitchFamily="18" charset="0"/>
                          <a:cs typeface="Times New Roman" panose="02020603050405020304" pitchFamily="18" charset="0"/>
                        </a:rPr>
                        <a:t>主轴反转</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pitchFamily="18" charset="0"/>
                          <a:cs typeface="Times New Roman" panose="02020603050405020304" pitchFamily="18" charset="0"/>
                        </a:rPr>
                        <a:t>M9</a:t>
                      </a:r>
                      <a:r>
                        <a:rPr lang="en-US" sz="1800" b="0">
                          <a:latin typeface="宋体" panose="02010600030101010101" pitchFamily="2" charset="-122"/>
                          <a:ea typeface="宋体" panose="02010600030101010101" pitchFamily="2" charset="-122"/>
                          <a:cs typeface="宋体" panose="02010600030101010101" pitchFamily="2" charset="-122"/>
                        </a:rPr>
                        <a:t>8</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调用子程序</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3855">
                <a:tc>
                  <a:txBody>
                    <a:bodyPr/>
                    <a:p>
                      <a:pPr indent="0" algn="ctr">
                        <a:buNone/>
                      </a:pPr>
                      <a:r>
                        <a:rPr lang="en-US" sz="1800" b="0">
                          <a:latin typeface="Times New Roman" panose="02020603050405020304" pitchFamily="18" charset="0"/>
                          <a:cs typeface="Times New Roman" panose="02020603050405020304" pitchFamily="18" charset="0"/>
                        </a:rPr>
                        <a:t>M05</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pitchFamily="18" charset="0"/>
                          <a:cs typeface="Times New Roman" panose="02020603050405020304" pitchFamily="18" charset="0"/>
                        </a:rPr>
                        <a:t>主轴停止</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pitchFamily="18" charset="0"/>
                          <a:cs typeface="Times New Roman" panose="02020603050405020304" pitchFamily="18" charset="0"/>
                        </a:rPr>
                        <a:t>M9</a:t>
                      </a:r>
                      <a:r>
                        <a:rPr lang="en-US" sz="1800" b="0">
                          <a:latin typeface="宋体" panose="02010600030101010101" pitchFamily="2" charset="-122"/>
                          <a:ea typeface="宋体" panose="02010600030101010101" pitchFamily="2" charset="-122"/>
                          <a:cs typeface="宋体" panose="02010600030101010101" pitchFamily="2" charset="-122"/>
                        </a:rPr>
                        <a:t>9</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子程序返回主程序</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3855">
                <a:tc>
                  <a:txBody>
                    <a:bodyPr/>
                    <a:p>
                      <a:pPr indent="0" algn="ctr">
                        <a:buNone/>
                      </a:pPr>
                      <a:r>
                        <a:rPr lang="en-US" sz="1800" b="0">
                          <a:latin typeface="Times New Roman" panose="02020603050405020304" pitchFamily="18" charset="0"/>
                          <a:cs typeface="Times New Roman" panose="02020603050405020304" pitchFamily="18" charset="0"/>
                        </a:rPr>
                        <a:t>M08</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pitchFamily="18" charset="0"/>
                          <a:cs typeface="Times New Roman" panose="02020603050405020304" pitchFamily="18" charset="0"/>
                        </a:rPr>
                        <a:t>开冷却泵</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pitchFamily="18" charset="0"/>
                          <a:cs typeface="Times New Roman" panose="02020603050405020304" pitchFamily="18" charset="0"/>
                        </a:rPr>
                        <a:t> </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pitchFamily="18" charset="0"/>
                          <a:cs typeface="Times New Roman" panose="02020603050405020304" pitchFamily="18" charset="0"/>
                        </a:rPr>
                        <a:t> </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3855">
                <a:tc>
                  <a:txBody>
                    <a:bodyPr/>
                    <a:p>
                      <a:pPr indent="0" algn="ctr">
                        <a:buNone/>
                      </a:pPr>
                      <a:r>
                        <a:rPr lang="en-US" sz="1800" b="0">
                          <a:latin typeface="Times New Roman" panose="02020603050405020304" pitchFamily="18" charset="0"/>
                          <a:cs typeface="Times New Roman" panose="02020603050405020304" pitchFamily="18" charset="0"/>
                        </a:rPr>
                        <a:t>M09</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pitchFamily="18" charset="0"/>
                          <a:cs typeface="Times New Roman" panose="02020603050405020304" pitchFamily="18" charset="0"/>
                        </a:rPr>
                        <a:t>关冷却泵</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pitchFamily="18" charset="0"/>
                          <a:cs typeface="Times New Roman" panose="02020603050405020304" pitchFamily="18" charset="0"/>
                        </a:rPr>
                        <a:t> </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95536" y="3352562"/>
            <a:ext cx="741682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indent="266700" eaLnBrk="0" hangingPunct="0"/>
            <a:endParaRPr lang="en-US" altLang="zh-CN" sz="1600" dirty="0" smtClean="0">
              <a:solidFill>
                <a:prstClr val="black"/>
              </a:solidFill>
              <a:latin typeface="Times New Roman" panose="02020603050405020304" pitchFamily="18" charset="0"/>
              <a:cs typeface="Times New Roman" panose="02020603050405020304" pitchFamily="18" charset="0"/>
            </a:endParaRPr>
          </a:p>
          <a:p>
            <a:pPr indent="266700" eaLnBrk="0" hangingPunct="0"/>
            <a:endParaRPr lang="zh-CN" altLang="en-US" sz="1200" dirty="0">
              <a:solidFill>
                <a:prstClr val="black"/>
              </a:solidFill>
              <a:latin typeface="Times New Roman" panose="02020603050405020304" pitchFamily="18" charset="0"/>
              <a:cs typeface="Times New Roman" panose="02020603050405020304" pitchFamily="18" charset="0"/>
            </a:endParaRPr>
          </a:p>
          <a:p>
            <a:pPr indent="266700" eaLnBrk="0" hangingPunct="0"/>
            <a:r>
              <a:rPr lang="en-US" altLang="zh-CN" sz="1200" dirty="0" smtClean="0">
                <a:solidFill>
                  <a:prstClr val="black"/>
                </a:solidFill>
                <a:cs typeface="宋体" panose="02010600030101010101" pitchFamily="2" charset="-122"/>
              </a:rPr>
              <a:t>                                                                                                      </a:t>
            </a:r>
            <a:r>
              <a:rPr lang="zh-CN" altLang="en-US" sz="1200" dirty="0" smtClean="0">
                <a:solidFill>
                  <a:prstClr val="black"/>
                </a:solidFill>
                <a:cs typeface="宋体" panose="02010600030101010101" pitchFamily="2" charset="-122"/>
              </a:rPr>
              <a:t> </a:t>
            </a:r>
            <a:endParaRPr lang="zh-CN" altLang="en-US" sz="1200" dirty="0" smtClean="0">
              <a:solidFill>
                <a:prstClr val="black"/>
              </a:solidFill>
              <a:cs typeface="宋体" panose="02010600030101010101" pitchFamily="2" charset="-122"/>
            </a:endParaRPr>
          </a:p>
        </p:txBody>
      </p:sp>
      <p:graphicFrame>
        <p:nvGraphicFramePr>
          <p:cNvPr id="4" name="表格 3"/>
          <p:cNvGraphicFramePr/>
          <p:nvPr>
            <p:custDataLst>
              <p:tags r:id="rId1"/>
            </p:custDataLst>
          </p:nvPr>
        </p:nvGraphicFramePr>
        <p:xfrm>
          <a:off x="931545" y="1257300"/>
          <a:ext cx="7371080" cy="4399915"/>
        </p:xfrm>
        <a:graphic>
          <a:graphicData uri="http://schemas.openxmlformats.org/drawingml/2006/table">
            <a:tbl>
              <a:tblPr firstRow="1" bandRow="1">
                <a:tableStyleId>{5940675A-B579-460E-94D1-54222C63F5DA}</a:tableStyleId>
              </a:tblPr>
              <a:tblGrid>
                <a:gridCol w="1247775"/>
                <a:gridCol w="1949450"/>
                <a:gridCol w="1075055"/>
                <a:gridCol w="3098800"/>
              </a:tblGrid>
              <a:tr h="560070">
                <a:tc>
                  <a:txBody>
                    <a:bodyPr/>
                    <a:p>
                      <a:pPr indent="0" algn="ctr">
                        <a:buNone/>
                      </a:pPr>
                      <a:r>
                        <a:rPr lang="en-US" sz="1800" b="0">
                          <a:latin typeface="Times New Roman" panose="02020603050405020304" pitchFamily="18" charset="0"/>
                          <a:cs typeface="Times New Roman" panose="02020603050405020304" pitchFamily="18" charset="0"/>
                        </a:rPr>
                        <a:t>M00</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程序无条件停止</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pitchFamily="18" charset="0"/>
                          <a:cs typeface="Times New Roman" panose="02020603050405020304" pitchFamily="18" charset="0"/>
                        </a:rPr>
                        <a:t>M10</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卡盘松开</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58800">
                <a:tc>
                  <a:txBody>
                    <a:bodyPr/>
                    <a:p>
                      <a:pPr indent="0" algn="ctr">
                        <a:buNone/>
                      </a:pPr>
                      <a:r>
                        <a:rPr lang="en-US" sz="1800" b="0">
                          <a:latin typeface="Times New Roman" panose="02020603050405020304" pitchFamily="18" charset="0"/>
                          <a:cs typeface="Times New Roman" panose="02020603050405020304" pitchFamily="18" charset="0"/>
                        </a:rPr>
                        <a:t>M01</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程序有条件停止</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pitchFamily="18" charset="0"/>
                          <a:cs typeface="Times New Roman" panose="02020603050405020304" pitchFamily="18" charset="0"/>
                        </a:rPr>
                        <a:t>M11</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卡盘卡紧</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8620">
                <a:tc>
                  <a:txBody>
                    <a:bodyPr/>
                    <a:p>
                      <a:pPr indent="0" algn="ctr">
                        <a:buNone/>
                      </a:pPr>
                      <a:r>
                        <a:rPr lang="en-US" sz="1800" b="0">
                          <a:latin typeface="Times New Roman" panose="02020603050405020304" pitchFamily="18" charset="0"/>
                          <a:cs typeface="Times New Roman" panose="02020603050405020304" pitchFamily="18" charset="0"/>
                        </a:rPr>
                        <a:t>M02</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程序结束</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pitchFamily="18" charset="0"/>
                          <a:cs typeface="Times New Roman" panose="02020603050405020304" pitchFamily="18" charset="0"/>
                        </a:rPr>
                        <a:t>M30</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程序结束并返回程序开头</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7985">
                <a:tc>
                  <a:txBody>
                    <a:bodyPr/>
                    <a:p>
                      <a:pPr indent="0" algn="ctr">
                        <a:buNone/>
                      </a:pPr>
                      <a:r>
                        <a:rPr lang="en-US" sz="1800" b="0">
                          <a:latin typeface="Times New Roman" panose="02020603050405020304" pitchFamily="18" charset="0"/>
                          <a:cs typeface="Times New Roman" panose="02020603050405020304" pitchFamily="18" charset="0"/>
                        </a:rPr>
                        <a:t>M03</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主轴正转</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pitchFamily="18" charset="0"/>
                          <a:cs typeface="Times New Roman" panose="02020603050405020304" pitchFamily="18" charset="0"/>
                        </a:rPr>
                        <a:t>M50</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误差检测有效</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9255">
                <a:tc>
                  <a:txBody>
                    <a:bodyPr/>
                    <a:p>
                      <a:pPr indent="0" algn="ctr">
                        <a:buNone/>
                      </a:pPr>
                      <a:r>
                        <a:rPr lang="en-US" sz="1800" b="0">
                          <a:latin typeface="Times New Roman" panose="02020603050405020304" pitchFamily="18" charset="0"/>
                          <a:cs typeface="Times New Roman" panose="02020603050405020304" pitchFamily="18" charset="0"/>
                        </a:rPr>
                        <a:t>M04</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主轴反转</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pitchFamily="18" charset="0"/>
                          <a:cs typeface="Times New Roman" panose="02020603050405020304" pitchFamily="18" charset="0"/>
                        </a:rPr>
                        <a:t>M5</a:t>
                      </a:r>
                      <a:r>
                        <a:rPr lang="en-US" sz="1800" b="0">
                          <a:latin typeface="宋体" panose="02010600030101010101" pitchFamily="2" charset="-122"/>
                          <a:ea typeface="宋体" panose="02010600030101010101" pitchFamily="2" charset="-122"/>
                          <a:cs typeface="宋体" panose="02010600030101010101" pitchFamily="2" charset="-122"/>
                        </a:rPr>
                        <a:t>1</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误差检测无效</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8620">
                <a:tc>
                  <a:txBody>
                    <a:bodyPr/>
                    <a:p>
                      <a:pPr indent="0" algn="ctr">
                        <a:buNone/>
                      </a:pPr>
                      <a:r>
                        <a:rPr lang="en-US" sz="1800" b="0">
                          <a:latin typeface="Times New Roman" panose="02020603050405020304" pitchFamily="18" charset="0"/>
                          <a:cs typeface="Times New Roman" panose="02020603050405020304" pitchFamily="18" charset="0"/>
                        </a:rPr>
                        <a:t>M05</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主轴停止</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pitchFamily="18" charset="0"/>
                          <a:cs typeface="Times New Roman" panose="02020603050405020304" pitchFamily="18" charset="0"/>
                        </a:rPr>
                        <a:t>M5</a:t>
                      </a:r>
                      <a:r>
                        <a:rPr lang="en-US" sz="1800" b="0">
                          <a:latin typeface="宋体" panose="02010600030101010101" pitchFamily="2" charset="-122"/>
                          <a:ea typeface="宋体" panose="02010600030101010101" pitchFamily="2" charset="-122"/>
                          <a:cs typeface="宋体" panose="02010600030101010101" pitchFamily="2" charset="-122"/>
                        </a:rPr>
                        <a:t>2</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螺纹退尾功能有效</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7985">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  </a:t>
                      </a:r>
                      <a:r>
                        <a:rPr lang="en-US" sz="1800" b="0">
                          <a:latin typeface="Times New Roman" panose="02020603050405020304" pitchFamily="18" charset="0"/>
                          <a:cs typeface="Times New Roman" panose="02020603050405020304" pitchFamily="18" charset="0"/>
                        </a:rPr>
                        <a:t>M08</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开冷却泵</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pitchFamily="18" charset="0"/>
                          <a:cs typeface="Times New Roman" panose="02020603050405020304" pitchFamily="18" charset="0"/>
                        </a:rPr>
                        <a:t>M5</a:t>
                      </a:r>
                      <a:r>
                        <a:rPr lang="en-US" sz="1800" b="0">
                          <a:latin typeface="宋体" panose="02010600030101010101" pitchFamily="2" charset="-122"/>
                          <a:ea typeface="宋体" panose="02010600030101010101" pitchFamily="2" charset="-122"/>
                          <a:cs typeface="宋体" panose="02010600030101010101" pitchFamily="2" charset="-122"/>
                        </a:rPr>
                        <a:t>3</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螺纹退尾功能无效</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8620">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  </a:t>
                      </a:r>
                      <a:r>
                        <a:rPr lang="en-US" sz="1800" b="0">
                          <a:latin typeface="Times New Roman" panose="02020603050405020304" pitchFamily="18" charset="0"/>
                          <a:cs typeface="Times New Roman" panose="02020603050405020304" pitchFamily="18" charset="0"/>
                        </a:rPr>
                        <a:t>M09</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关冷却泵</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pitchFamily="18" charset="0"/>
                          <a:cs typeface="Times New Roman" panose="02020603050405020304" pitchFamily="18" charset="0"/>
                        </a:rPr>
                        <a:t>M98</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调用子程序</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7985">
                <a:tc>
                  <a:txBody>
                    <a:bodyPr/>
                    <a:p>
                      <a:pPr indent="0" algn="ctr">
                        <a:buNone/>
                      </a:pPr>
                      <a:r>
                        <a:rPr lang="en-US" sz="1800" b="0">
                          <a:latin typeface="Times New Roman" panose="02020603050405020304" pitchFamily="18" charset="0"/>
                          <a:cs typeface="Times New Roman" panose="02020603050405020304" pitchFamily="18" charset="0"/>
                        </a:rPr>
                        <a:t> </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pitchFamily="18" charset="0"/>
                          <a:cs typeface="Times New Roman" panose="02020603050405020304" pitchFamily="18" charset="0"/>
                        </a:rPr>
                        <a:t> </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pitchFamily="18" charset="0"/>
                          <a:cs typeface="Times New Roman" panose="02020603050405020304" pitchFamily="18" charset="0"/>
                        </a:rPr>
                        <a:t>M99</a:t>
                      </a:r>
                      <a:endParaRPr lang="en-US" altLang="en-US" sz="18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子程序返回主程序</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61975">
                <a:tc gridSpan="4">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注：主轴有机械变速的车床，通过</a:t>
                      </a:r>
                      <a:r>
                        <a:rPr lang="en-US" sz="1800" b="0">
                          <a:latin typeface="Times New Roman" panose="02020603050405020304" pitchFamily="18" charset="0"/>
                          <a:cs typeface="Times New Roman" panose="02020603050405020304" pitchFamily="18" charset="0"/>
                        </a:rPr>
                        <a:t>M41</a:t>
                      </a:r>
                      <a:r>
                        <a:rPr lang="en-US" sz="1800" b="0">
                          <a:latin typeface="宋体" panose="02010600030101010101" pitchFamily="2" charset="-122"/>
                          <a:ea typeface="宋体" panose="02010600030101010101" pitchFamily="2" charset="-122"/>
                          <a:cs typeface="宋体" panose="02010600030101010101" pitchFamily="2" charset="-122"/>
                        </a:rPr>
                        <a:t>、</a:t>
                      </a:r>
                      <a:r>
                        <a:rPr lang="en-US" sz="1800" b="0">
                          <a:latin typeface="Times New Roman" panose="02020603050405020304" pitchFamily="18" charset="0"/>
                          <a:cs typeface="Times New Roman" panose="02020603050405020304" pitchFamily="18" charset="0"/>
                        </a:rPr>
                        <a:t>M42</a:t>
                      </a:r>
                      <a:r>
                        <a:rPr lang="en-US" sz="1800" b="0">
                          <a:latin typeface="宋体" panose="02010600030101010101" pitchFamily="2" charset="-122"/>
                          <a:ea typeface="宋体" panose="02010600030101010101" pitchFamily="2" charset="-122"/>
                          <a:cs typeface="宋体" panose="02010600030101010101" pitchFamily="2" charset="-122"/>
                        </a:rPr>
                        <a:t>、</a:t>
                      </a:r>
                      <a:r>
                        <a:rPr lang="en-US" sz="1800" b="0">
                          <a:latin typeface="Times New Roman" panose="02020603050405020304" pitchFamily="18" charset="0"/>
                          <a:cs typeface="Times New Roman" panose="02020603050405020304" pitchFamily="18" charset="0"/>
                        </a:rPr>
                        <a:t>M43</a:t>
                      </a:r>
                      <a:r>
                        <a:rPr lang="en-US" sz="1800" b="0">
                          <a:latin typeface="宋体" panose="02010600030101010101" pitchFamily="2" charset="-122"/>
                          <a:ea typeface="宋体" panose="02010600030101010101" pitchFamily="2" charset="-122"/>
                          <a:cs typeface="宋体" panose="02010600030101010101" pitchFamily="2" charset="-122"/>
                        </a:rPr>
                        <a:t>、</a:t>
                      </a:r>
                      <a:r>
                        <a:rPr lang="en-US" sz="1800" b="0">
                          <a:latin typeface="Times New Roman" panose="02020603050405020304" pitchFamily="18" charset="0"/>
                          <a:cs typeface="Times New Roman" panose="02020603050405020304" pitchFamily="18" charset="0"/>
                        </a:rPr>
                        <a:t>M44</a:t>
                      </a:r>
                      <a:r>
                        <a:rPr lang="en-US" sz="1800" b="0">
                          <a:latin typeface="宋体" panose="02010600030101010101" pitchFamily="2" charset="-122"/>
                          <a:ea typeface="宋体" panose="02010600030101010101" pitchFamily="2" charset="-122"/>
                          <a:cs typeface="宋体" panose="02010600030101010101" pitchFamily="2" charset="-122"/>
                        </a:rPr>
                        <a:t>来选择转速。</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bl>
          </a:graphicData>
        </a:graphic>
      </p:graphicFrame>
      <p:sp>
        <p:nvSpPr>
          <p:cNvPr id="101" name="文本框 100"/>
          <p:cNvSpPr txBox="1"/>
          <p:nvPr/>
        </p:nvSpPr>
        <p:spPr>
          <a:xfrm>
            <a:off x="1764030" y="981075"/>
            <a:ext cx="5080000" cy="306705"/>
          </a:xfrm>
          <a:prstGeom prst="rect">
            <a:avLst/>
          </a:prstGeom>
          <a:noFill/>
          <a:ln w="9525">
            <a:noFill/>
          </a:ln>
        </p:spPr>
        <p:txBody>
          <a:bodyPr>
            <a:spAutoFit/>
          </a:bodyPr>
          <a:p>
            <a:pPr indent="800100"/>
            <a:r>
              <a:rPr lang="zh-CN">
                <a:ea typeface="宋体" panose="02010600030101010101" pitchFamily="2" charset="-122"/>
              </a:rPr>
              <a:t>数控车床FANUC系统常用辅助功能指令</a:t>
            </a:r>
            <a:endParaRPr lang="zh-CN" alt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95536" y="3352562"/>
            <a:ext cx="741682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indent="266700" eaLnBrk="0" hangingPunct="0"/>
            <a:endParaRPr lang="en-US" altLang="zh-CN" sz="1600" dirty="0" smtClean="0">
              <a:solidFill>
                <a:prstClr val="black"/>
              </a:solidFill>
              <a:latin typeface="Times New Roman" panose="02020603050405020304" pitchFamily="18" charset="0"/>
              <a:cs typeface="Times New Roman" panose="02020603050405020304" pitchFamily="18" charset="0"/>
            </a:endParaRPr>
          </a:p>
          <a:p>
            <a:pPr indent="266700" eaLnBrk="0" hangingPunct="0"/>
            <a:endParaRPr lang="zh-CN" altLang="en-US" sz="1200" dirty="0">
              <a:solidFill>
                <a:prstClr val="black"/>
              </a:solidFill>
              <a:latin typeface="Times New Roman" panose="02020603050405020304" pitchFamily="18" charset="0"/>
              <a:cs typeface="Times New Roman" panose="02020603050405020304" pitchFamily="18" charset="0"/>
            </a:endParaRPr>
          </a:p>
          <a:p>
            <a:pPr indent="266700" eaLnBrk="0" hangingPunct="0"/>
            <a:r>
              <a:rPr lang="en-US" altLang="zh-CN" sz="1200" dirty="0" smtClean="0">
                <a:solidFill>
                  <a:prstClr val="black"/>
                </a:solidFill>
                <a:cs typeface="宋体" panose="02010600030101010101" pitchFamily="2" charset="-122"/>
              </a:rPr>
              <a:t>                                                                                                      </a:t>
            </a:r>
            <a:r>
              <a:rPr lang="zh-CN" altLang="en-US" sz="1200" dirty="0" smtClean="0">
                <a:solidFill>
                  <a:prstClr val="black"/>
                </a:solidFill>
                <a:cs typeface="宋体" panose="02010600030101010101" pitchFamily="2" charset="-122"/>
              </a:rPr>
              <a:t> </a:t>
            </a:r>
            <a:endParaRPr lang="zh-CN" altLang="en-US" sz="1200" dirty="0" smtClean="0">
              <a:solidFill>
                <a:prstClr val="black"/>
              </a:solidFill>
              <a:cs typeface="宋体" panose="02010600030101010101" pitchFamily="2" charset="-122"/>
            </a:endParaRPr>
          </a:p>
        </p:txBody>
      </p:sp>
      <p:sp>
        <p:nvSpPr>
          <p:cNvPr id="3" name="矩形 2"/>
          <p:cNvSpPr/>
          <p:nvPr/>
        </p:nvSpPr>
        <p:spPr>
          <a:xfrm>
            <a:off x="467360" y="890905"/>
            <a:ext cx="7905750" cy="5307965"/>
          </a:xfrm>
          <a:prstGeom prst="rect">
            <a:avLst/>
          </a:prstGeom>
        </p:spPr>
        <p:txBody>
          <a:bodyPr wrap="square">
            <a:spAutoFit/>
          </a:bodyPr>
          <a:lstStyle/>
          <a:p>
            <a:pPr>
              <a:lnSpc>
                <a:spcPct val="150000"/>
              </a:lnSpc>
            </a:pPr>
            <a:r>
              <a:rPr lang="zh-CN" altLang="en-US" sz="1800" dirty="0" smtClean="0">
                <a:latin typeface="+mn-ea"/>
                <a:ea typeface="+mn-ea"/>
              </a:rPr>
              <a:t>(2)主轴转速功能指令S</a:t>
            </a:r>
            <a:endParaRPr lang="zh-CN" altLang="en-US" sz="1800" dirty="0" smtClean="0">
              <a:latin typeface="+mn-ea"/>
              <a:ea typeface="+mn-ea"/>
            </a:endParaRPr>
          </a:p>
          <a:p>
            <a:pPr>
              <a:lnSpc>
                <a:spcPct val="150000"/>
              </a:lnSpc>
            </a:pPr>
            <a:r>
              <a:rPr lang="zh-CN" altLang="en-US" sz="1800" dirty="0" smtClean="0">
                <a:latin typeface="+mn-ea"/>
                <a:ea typeface="+mn-ea"/>
              </a:rPr>
              <a:t>主轴转速功能指令也称S功能指令，其作用是指定车床主轴的转速。GSK980TD 和FANUC系统的S功能指令的书写格式一致。</a:t>
            </a:r>
            <a:endParaRPr lang="zh-CN" altLang="en-US" sz="1800" dirty="0" smtClean="0">
              <a:latin typeface="+mn-ea"/>
              <a:ea typeface="+mn-ea"/>
            </a:endParaRPr>
          </a:p>
          <a:p>
            <a:pPr>
              <a:lnSpc>
                <a:spcPct val="150000"/>
              </a:lnSpc>
            </a:pPr>
            <a:r>
              <a:rPr lang="zh-CN" altLang="en-US" sz="1800" dirty="0" smtClean="0">
                <a:latin typeface="+mn-ea"/>
                <a:ea typeface="+mn-ea"/>
              </a:rPr>
              <a:t>指令格式：S □ □ □</a:t>
            </a:r>
            <a:endParaRPr lang="zh-CN" altLang="en-US" sz="1800" dirty="0" smtClean="0">
              <a:latin typeface="+mn-ea"/>
              <a:ea typeface="+mn-ea"/>
            </a:endParaRPr>
          </a:p>
          <a:p>
            <a:pPr>
              <a:lnSpc>
                <a:spcPct val="150000"/>
              </a:lnSpc>
            </a:pPr>
            <a:r>
              <a:rPr lang="zh-CN" altLang="en-US" sz="1800" dirty="0" smtClean="0">
                <a:latin typeface="+mn-ea"/>
                <a:ea typeface="+mn-ea"/>
              </a:rPr>
              <a:t>    例如: M03 S300 指主轴正转，转速为300r/min。</a:t>
            </a:r>
            <a:endParaRPr lang="zh-CN" altLang="en-US" sz="1800" dirty="0" smtClean="0">
              <a:latin typeface="+mn-ea"/>
              <a:ea typeface="+mn-ea"/>
            </a:endParaRPr>
          </a:p>
          <a:p>
            <a:pPr>
              <a:lnSpc>
                <a:spcPct val="150000"/>
              </a:lnSpc>
            </a:pPr>
            <a:r>
              <a:rPr lang="zh-CN" altLang="en-US" sz="1800" dirty="0" smtClean="0">
                <a:latin typeface="+mn-ea"/>
                <a:ea typeface="+mn-ea"/>
              </a:rPr>
              <a:t>①恒线速度控制指令（G96）：在执行恒线速度控制指令时，为确保主轴安全平稳运行， GSK980TD系统用020号 和021号参数分别设定恒线速度控制状态下的主轴最低转速和主轴最高转速限制。</a:t>
            </a:r>
            <a:endParaRPr lang="zh-CN" altLang="en-US" sz="1800" dirty="0" smtClean="0">
              <a:latin typeface="+mn-ea"/>
              <a:ea typeface="+mn-ea"/>
            </a:endParaRPr>
          </a:p>
          <a:p>
            <a:pPr>
              <a:lnSpc>
                <a:spcPct val="150000"/>
              </a:lnSpc>
            </a:pPr>
            <a:r>
              <a:rPr lang="zh-CN" altLang="en-US" sz="1800" dirty="0" smtClean="0">
                <a:latin typeface="+mn-ea"/>
                <a:ea typeface="+mn-ea"/>
              </a:rPr>
              <a:t>②恒转速控制指令（G97）：G97主要是取消恒线速度控制，使主轴保持恒定转速运行的状态。此时，在G97状态下，S所指定的数值表示主轴每分钟的转数（r/min）。</a:t>
            </a:r>
            <a:r>
              <a:rPr lang="en-US" u="sng" dirty="0" smtClean="0"/>
              <a:t>                                                                          </a:t>
            </a:r>
            <a:r>
              <a:rPr lang="en-US" dirty="0" smtClean="0"/>
              <a:t> </a:t>
            </a:r>
            <a:endParaRPr lang="zh-CN" altLang="en-US" dirty="0" smtClean="0"/>
          </a:p>
          <a:p>
            <a:r>
              <a:rPr lang="en-US" u="sng" dirty="0" smtClean="0"/>
              <a:t>                                                                           </a:t>
            </a:r>
            <a:endParaRPr lang="zh-CN" altLang="en-US" dirty="0" smtClean="0"/>
          </a:p>
          <a:p>
            <a:r>
              <a:rPr lang="en-US" u="sng" dirty="0" smtClean="0"/>
              <a:t>                                                                           </a:t>
            </a:r>
            <a:endParaRPr lang="zh-CN" altLang="en-US" dirty="0" smtClean="0"/>
          </a:p>
          <a:p>
            <a:endParaRPr lang="en-US" altLang="zh-CN" b="1" dirty="0">
              <a:solidFill>
                <a:srgbClr val="0070C0"/>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95536" y="3352562"/>
            <a:ext cx="741682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indent="266700" eaLnBrk="0" hangingPunct="0"/>
            <a:endParaRPr lang="en-US" altLang="zh-CN" sz="1600" dirty="0" smtClean="0">
              <a:solidFill>
                <a:prstClr val="black"/>
              </a:solidFill>
              <a:latin typeface="Times New Roman" panose="02020603050405020304" pitchFamily="18" charset="0"/>
              <a:cs typeface="Times New Roman" panose="02020603050405020304" pitchFamily="18" charset="0"/>
            </a:endParaRPr>
          </a:p>
          <a:p>
            <a:pPr indent="266700" eaLnBrk="0" hangingPunct="0"/>
            <a:endParaRPr lang="zh-CN" altLang="en-US" sz="1200" dirty="0">
              <a:solidFill>
                <a:prstClr val="black"/>
              </a:solidFill>
              <a:latin typeface="Times New Roman" panose="02020603050405020304" pitchFamily="18" charset="0"/>
              <a:cs typeface="Times New Roman" panose="02020603050405020304" pitchFamily="18" charset="0"/>
            </a:endParaRPr>
          </a:p>
          <a:p>
            <a:pPr indent="266700" eaLnBrk="0" hangingPunct="0"/>
            <a:r>
              <a:rPr lang="en-US" altLang="zh-CN" sz="1200" dirty="0" smtClean="0">
                <a:solidFill>
                  <a:prstClr val="black"/>
                </a:solidFill>
                <a:cs typeface="宋体" panose="02010600030101010101" pitchFamily="2" charset="-122"/>
              </a:rPr>
              <a:t>                                                                                                      </a:t>
            </a:r>
            <a:r>
              <a:rPr lang="zh-CN" altLang="en-US" sz="1200" dirty="0" smtClean="0">
                <a:solidFill>
                  <a:prstClr val="black"/>
                </a:solidFill>
                <a:cs typeface="宋体" panose="02010600030101010101" pitchFamily="2" charset="-122"/>
              </a:rPr>
              <a:t> </a:t>
            </a:r>
            <a:endParaRPr lang="zh-CN" altLang="en-US" sz="1200" dirty="0" smtClean="0">
              <a:solidFill>
                <a:prstClr val="black"/>
              </a:solidFill>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827405" y="1052830"/>
            <a:ext cx="7778115" cy="2784475"/>
          </a:xfrm>
          <a:prstGeom prst="rect">
            <a:avLst/>
          </a:prstGeom>
        </p:spPr>
      </p:pic>
      <p:pic>
        <p:nvPicPr>
          <p:cNvPr id="5" name="图片 4"/>
          <p:cNvPicPr>
            <a:picLocks noChangeAspect="1"/>
          </p:cNvPicPr>
          <p:nvPr/>
        </p:nvPicPr>
        <p:blipFill>
          <a:blip r:embed="rId2"/>
          <a:stretch>
            <a:fillRect/>
          </a:stretch>
        </p:blipFill>
        <p:spPr>
          <a:xfrm>
            <a:off x="827405" y="3837305"/>
            <a:ext cx="6566535" cy="1576070"/>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95536" y="3352562"/>
            <a:ext cx="741682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indent="266700" eaLnBrk="0" hangingPunct="0"/>
            <a:endParaRPr lang="en-US" altLang="zh-CN" sz="1600" dirty="0" smtClean="0">
              <a:solidFill>
                <a:prstClr val="black"/>
              </a:solidFill>
              <a:latin typeface="Times New Roman" panose="02020603050405020304" pitchFamily="18" charset="0"/>
              <a:cs typeface="Times New Roman" panose="02020603050405020304" pitchFamily="18" charset="0"/>
            </a:endParaRPr>
          </a:p>
          <a:p>
            <a:pPr indent="266700" eaLnBrk="0" hangingPunct="0"/>
            <a:endParaRPr lang="zh-CN" altLang="en-US" sz="1200" dirty="0">
              <a:solidFill>
                <a:prstClr val="black"/>
              </a:solidFill>
              <a:latin typeface="Times New Roman" panose="02020603050405020304" pitchFamily="18" charset="0"/>
              <a:cs typeface="Times New Roman" panose="02020603050405020304" pitchFamily="18" charset="0"/>
            </a:endParaRPr>
          </a:p>
          <a:p>
            <a:pPr indent="266700" eaLnBrk="0" hangingPunct="0"/>
            <a:r>
              <a:rPr lang="en-US" altLang="zh-CN" sz="1200" dirty="0" smtClean="0">
                <a:solidFill>
                  <a:prstClr val="black"/>
                </a:solidFill>
                <a:cs typeface="宋体" panose="02010600030101010101" pitchFamily="2" charset="-122"/>
              </a:rPr>
              <a:t>                                                                                                      </a:t>
            </a:r>
            <a:r>
              <a:rPr lang="zh-CN" altLang="en-US" sz="1200" dirty="0" smtClean="0">
                <a:solidFill>
                  <a:prstClr val="black"/>
                </a:solidFill>
                <a:cs typeface="宋体" panose="02010600030101010101" pitchFamily="2" charset="-122"/>
              </a:rPr>
              <a:t> </a:t>
            </a:r>
            <a:endParaRPr lang="zh-CN" altLang="en-US" sz="1200" dirty="0" smtClean="0">
              <a:solidFill>
                <a:prstClr val="black"/>
              </a:solidFill>
              <a:cs typeface="宋体" panose="02010600030101010101" pitchFamily="2" charset="-122"/>
            </a:endParaRPr>
          </a:p>
        </p:txBody>
      </p:sp>
      <p:sp>
        <p:nvSpPr>
          <p:cNvPr id="101" name="文本框 100"/>
          <p:cNvSpPr txBox="1"/>
          <p:nvPr/>
        </p:nvSpPr>
        <p:spPr>
          <a:xfrm>
            <a:off x="467995" y="981075"/>
            <a:ext cx="7912100" cy="4661535"/>
          </a:xfrm>
          <a:prstGeom prst="rect">
            <a:avLst/>
          </a:prstGeom>
          <a:noFill/>
          <a:ln w="9525">
            <a:noFill/>
          </a:ln>
        </p:spPr>
        <p:txBody>
          <a:bodyPr wrap="square">
            <a:spAutoFit/>
          </a:bodyPr>
          <a:p>
            <a:pPr indent="266700">
              <a:lnSpc>
                <a:spcPct val="150000"/>
              </a:lnSpc>
            </a:pPr>
            <a:r>
              <a:rPr lang="en-US" altLang="zh-CN" sz="1800">
                <a:ea typeface="宋体" panose="02010600030101010101" pitchFamily="2" charset="-122"/>
              </a:rPr>
              <a:t>   </a:t>
            </a:r>
            <a:r>
              <a:rPr lang="zh-CN" sz="1800">
                <a:ea typeface="宋体" panose="02010600030101010101" pitchFamily="2" charset="-122"/>
              </a:rPr>
              <a:t>进给速度可用</a:t>
            </a:r>
            <a:r>
              <a:rPr lang="zh-CN" sz="1800">
                <a:latin typeface="Times New Roman" panose="02020603050405020304" pitchFamily="18" charset="0"/>
                <a:ea typeface="宋体" panose="02010600030101010101" pitchFamily="2" charset="-122"/>
              </a:rPr>
              <a:t>进给量</a:t>
            </a:r>
            <a:r>
              <a:rPr lang="en-US" sz="1800" i="1">
                <a:latin typeface="Times New Roman" panose="02020603050405020304" pitchFamily="18" charset="0"/>
                <a:ea typeface="宋体" panose="02010600030101010101" pitchFamily="2" charset="-122"/>
              </a:rPr>
              <a:t>f</a:t>
            </a:r>
            <a:r>
              <a:rPr lang="zh-CN" sz="1800">
                <a:latin typeface="Times New Roman" panose="02020603050405020304" pitchFamily="18" charset="0"/>
                <a:ea typeface="宋体" panose="02010600030101010101" pitchFamily="2" charset="-122"/>
              </a:rPr>
              <a:t>转毫米（</a:t>
            </a:r>
            <a:r>
              <a:rPr lang="en-US" sz="1800" i="1">
                <a:latin typeface="Times New Roman" panose="02020603050405020304" pitchFamily="18" charset="0"/>
                <a:ea typeface="宋体" panose="02010600030101010101" pitchFamily="2" charset="-122"/>
              </a:rPr>
              <a:t>mm/r</a:t>
            </a:r>
            <a:r>
              <a:rPr lang="zh-CN" sz="1800">
                <a:latin typeface="Times New Roman" panose="02020603050405020304" pitchFamily="18" charset="0"/>
                <a:ea typeface="宋体" panose="02010600030101010101" pitchFamily="2" charset="-122"/>
              </a:rPr>
              <a:t>）</a:t>
            </a:r>
            <a:r>
              <a:rPr lang="zh-CN" sz="1800">
                <a:ea typeface="宋体" panose="02010600030101010101" pitchFamily="2" charset="-122"/>
              </a:rPr>
              <a:t>，也可以</a:t>
            </a:r>
            <a:r>
              <a:rPr lang="zh-CN" sz="1800">
                <a:latin typeface="Times New Roman" panose="02020603050405020304" pitchFamily="18" charset="0"/>
                <a:ea typeface="宋体" panose="02010600030101010101" pitchFamily="2" charset="-122"/>
              </a:rPr>
              <a:t>用进给速度</a:t>
            </a:r>
            <a:r>
              <a:rPr lang="en-US" sz="1800">
                <a:latin typeface="Times New Roman" panose="02020603050405020304" pitchFamily="18" charset="0"/>
                <a:ea typeface="宋体" panose="02010600030101010101" pitchFamily="2" charset="-122"/>
              </a:rPr>
              <a:t>V</a:t>
            </a:r>
            <a:r>
              <a:rPr lang="en-US" sz="1800" baseline="-25000">
                <a:latin typeface="Times New Roman" panose="02020603050405020304" pitchFamily="18" charset="0"/>
                <a:ea typeface="宋体" panose="02010600030101010101" pitchFamily="2" charset="-122"/>
              </a:rPr>
              <a:t>f </a:t>
            </a:r>
            <a:r>
              <a:rPr lang="zh-CN" sz="1800">
                <a:latin typeface="Times New Roman" panose="02020603050405020304" pitchFamily="18" charset="0"/>
                <a:ea typeface="宋体" panose="02010600030101010101" pitchFamily="2" charset="-122"/>
              </a:rPr>
              <a:t>分钟毫米（</a:t>
            </a:r>
            <a:r>
              <a:rPr lang="en-US" sz="1800" i="1">
                <a:latin typeface="Times New Roman" panose="02020603050405020304" pitchFamily="18" charset="0"/>
                <a:ea typeface="宋体" panose="02010600030101010101" pitchFamily="2" charset="-122"/>
              </a:rPr>
              <a:t>mm/min</a:t>
            </a:r>
            <a:r>
              <a:rPr lang="zh-CN" sz="1800">
                <a:latin typeface="Times New Roman" panose="02020603050405020304" pitchFamily="18" charset="0"/>
                <a:ea typeface="宋体" panose="02010600030101010101" pitchFamily="2" charset="-122"/>
              </a:rPr>
              <a:t>）</a:t>
            </a:r>
            <a:r>
              <a:rPr lang="zh-CN" sz="1800">
                <a:ea typeface="宋体" panose="02010600030101010101" pitchFamily="2" charset="-122"/>
              </a:rPr>
              <a:t>。</a:t>
            </a:r>
            <a:r>
              <a:rPr lang="en-US" sz="1800">
                <a:latin typeface="Times New Roman" panose="02020603050405020304" pitchFamily="18" charset="0"/>
                <a:ea typeface="宋体" panose="02010600030101010101" pitchFamily="2" charset="-122"/>
              </a:rPr>
              <a:t>FANUC</a:t>
            </a:r>
            <a:r>
              <a:rPr lang="zh-CN" sz="1800">
                <a:ea typeface="宋体" panose="02010600030101010101" pitchFamily="2" charset="-122"/>
              </a:rPr>
              <a:t>系统</a:t>
            </a:r>
            <a:r>
              <a:rPr lang="zh-CN" sz="1800">
                <a:latin typeface="Times New Roman" panose="02020603050405020304" pitchFamily="18" charset="0"/>
                <a:ea typeface="宋体" panose="02010600030101010101" pitchFamily="2" charset="-122"/>
              </a:rPr>
              <a:t>开机默认</a:t>
            </a:r>
            <a:r>
              <a:rPr lang="en-US" sz="1800">
                <a:latin typeface="Times New Roman" panose="02020603050405020304" pitchFamily="18" charset="0"/>
                <a:ea typeface="宋体" panose="02010600030101010101" pitchFamily="2" charset="-122"/>
              </a:rPr>
              <a:t>G99</a:t>
            </a:r>
            <a:r>
              <a:rPr lang="zh-CN" sz="1800">
                <a:ea typeface="宋体" panose="02010600030101010101" pitchFamily="2" charset="-122"/>
              </a:rPr>
              <a:t>指令，进给单位为</a:t>
            </a:r>
            <a:r>
              <a:rPr lang="en-US" sz="1800" i="1">
                <a:latin typeface="Times New Roman" panose="02020603050405020304" pitchFamily="18" charset="0"/>
                <a:ea typeface="宋体" panose="02010600030101010101" pitchFamily="2" charset="-122"/>
              </a:rPr>
              <a:t>mm/r</a:t>
            </a:r>
            <a:r>
              <a:rPr lang="zh-CN" sz="1800">
                <a:ea typeface="宋体" panose="02010600030101010101" pitchFamily="2" charset="-122"/>
              </a:rPr>
              <a:t>，如输入</a:t>
            </a:r>
            <a:r>
              <a:rPr lang="en-US" sz="1800">
                <a:latin typeface="Times New Roman" panose="02020603050405020304" pitchFamily="18" charset="0"/>
                <a:ea typeface="宋体" panose="02010600030101010101" pitchFamily="2" charset="-122"/>
              </a:rPr>
              <a:t>F0</a:t>
            </a:r>
            <a:r>
              <a:rPr lang="en-US" sz="1800">
                <a:latin typeface="宋体" panose="02010600030101010101" pitchFamily="2" charset="-122"/>
                <a:ea typeface="宋体" panose="02010600030101010101" pitchFamily="2" charset="-122"/>
                <a:cs typeface="Times New Roman" panose="02020603050405020304" pitchFamily="18" charset="0"/>
              </a:rPr>
              <a:t>.</a:t>
            </a:r>
            <a:r>
              <a:rPr lang="en-US" sz="1800">
                <a:latin typeface="Times New Roman" panose="02020603050405020304" pitchFamily="18" charset="0"/>
                <a:ea typeface="宋体" panose="02010600030101010101" pitchFamily="2" charset="-122"/>
              </a:rPr>
              <a:t>2</a:t>
            </a:r>
            <a:r>
              <a:rPr lang="zh-CN" sz="1800">
                <a:ea typeface="宋体" panose="02010600030101010101" pitchFamily="2" charset="-122"/>
              </a:rPr>
              <a:t>，表示刀架进给速度为</a:t>
            </a:r>
            <a:r>
              <a:rPr lang="en-US" sz="1800">
                <a:latin typeface="Times New Roman" panose="02020603050405020304" pitchFamily="18" charset="0"/>
                <a:ea typeface="宋体" panose="02010600030101010101" pitchFamily="2" charset="-122"/>
              </a:rPr>
              <a:t>0</a:t>
            </a:r>
            <a:r>
              <a:rPr lang="en-US" sz="1800">
                <a:latin typeface="宋体" panose="02010600030101010101" pitchFamily="2" charset="-122"/>
                <a:ea typeface="宋体" panose="02010600030101010101" pitchFamily="2" charset="-122"/>
                <a:cs typeface="Times New Roman" panose="02020603050405020304" pitchFamily="18" charset="0"/>
              </a:rPr>
              <a:t>.</a:t>
            </a:r>
            <a:r>
              <a:rPr lang="en-US" sz="1800">
                <a:latin typeface="Times New Roman" panose="02020603050405020304" pitchFamily="18" charset="0"/>
                <a:ea typeface="宋体" panose="02010600030101010101" pitchFamily="2" charset="-122"/>
              </a:rPr>
              <a:t>2</a:t>
            </a:r>
            <a:r>
              <a:rPr lang="en-US" sz="1800" i="1">
                <a:latin typeface="Times New Roman" panose="02020603050405020304" pitchFamily="18" charset="0"/>
                <a:ea typeface="宋体" panose="02010600030101010101" pitchFamily="2" charset="-122"/>
              </a:rPr>
              <a:t>mm/ r</a:t>
            </a:r>
            <a:r>
              <a:rPr lang="zh-CN" sz="1800">
                <a:ea typeface="宋体" panose="02010600030101010101" pitchFamily="2" charset="-122"/>
              </a:rPr>
              <a:t>。</a:t>
            </a:r>
            <a:r>
              <a:rPr lang="zh-CN" sz="1800">
                <a:latin typeface="Times New Roman" panose="02020603050405020304" pitchFamily="18" charset="0"/>
                <a:ea typeface="宋体" panose="02010600030101010101" pitchFamily="2" charset="-122"/>
              </a:rPr>
              <a:t>若要以</a:t>
            </a:r>
            <a:r>
              <a:rPr lang="en-US" sz="1800" i="1">
                <a:latin typeface="Times New Roman" panose="02020603050405020304" pitchFamily="18" charset="0"/>
                <a:ea typeface="宋体" panose="02010600030101010101" pitchFamily="2" charset="-122"/>
              </a:rPr>
              <a:t>mm/min</a:t>
            </a:r>
            <a:r>
              <a:rPr lang="zh-CN" sz="1800">
                <a:ea typeface="宋体" panose="02010600030101010101" pitchFamily="2" charset="-122"/>
              </a:rPr>
              <a:t>为进给单位</a:t>
            </a:r>
            <a:r>
              <a:rPr lang="zh-CN" sz="1800">
                <a:latin typeface="Times New Roman" panose="02020603050405020304" pitchFamily="18" charset="0"/>
                <a:ea typeface="宋体" panose="02010600030101010101" pitchFamily="2" charset="-122"/>
              </a:rPr>
              <a:t>，则需要在程序中</a:t>
            </a:r>
            <a:r>
              <a:rPr lang="zh-CN" sz="1800">
                <a:ea typeface="宋体" panose="02010600030101010101" pitchFamily="2" charset="-122"/>
              </a:rPr>
              <a:t>输入</a:t>
            </a:r>
            <a:r>
              <a:rPr lang="en-US" sz="1800">
                <a:latin typeface="Times New Roman" panose="02020603050405020304" pitchFamily="18" charset="0"/>
                <a:ea typeface="宋体" panose="02010600030101010101" pitchFamily="2" charset="-122"/>
              </a:rPr>
              <a:t>G98</a:t>
            </a:r>
            <a:r>
              <a:rPr lang="zh-CN" sz="1800">
                <a:latin typeface="Times New Roman" panose="02020603050405020304" pitchFamily="18" charset="0"/>
                <a:ea typeface="宋体" panose="02010600030101010101" pitchFamily="2" charset="-122"/>
              </a:rPr>
              <a:t>指令</a:t>
            </a:r>
            <a:r>
              <a:rPr lang="zh-CN" sz="1800">
                <a:ea typeface="宋体" panose="02010600030101010101" pitchFamily="2" charset="-122"/>
              </a:rPr>
              <a:t>。</a:t>
            </a:r>
            <a:r>
              <a:rPr lang="en-US" sz="1800">
                <a:latin typeface="Times New Roman" panose="02020603050405020304" pitchFamily="18" charset="0"/>
                <a:ea typeface="宋体" panose="02010600030101010101" pitchFamily="2" charset="-122"/>
              </a:rPr>
              <a:t>GSK980TD</a:t>
            </a:r>
            <a:r>
              <a:rPr lang="zh-CN" sz="1800">
                <a:ea typeface="宋体" panose="02010600030101010101" pitchFamily="2" charset="-122"/>
              </a:rPr>
              <a:t>系统</a:t>
            </a:r>
            <a:r>
              <a:rPr lang="zh-CN" sz="1800">
                <a:latin typeface="Times New Roman" panose="02020603050405020304" pitchFamily="18" charset="0"/>
                <a:ea typeface="宋体" panose="02010600030101010101" pitchFamily="2" charset="-122"/>
              </a:rPr>
              <a:t>开机默认</a:t>
            </a:r>
            <a:r>
              <a:rPr lang="en-US" sz="1800">
                <a:latin typeface="Times New Roman" panose="02020603050405020304" pitchFamily="18" charset="0"/>
                <a:ea typeface="宋体" panose="02010600030101010101" pitchFamily="2" charset="-122"/>
              </a:rPr>
              <a:t>G98</a:t>
            </a:r>
            <a:r>
              <a:rPr lang="zh-CN" sz="1800">
                <a:ea typeface="宋体" panose="02010600030101010101" pitchFamily="2" charset="-122"/>
              </a:rPr>
              <a:t>指令</a:t>
            </a:r>
            <a:r>
              <a:rPr lang="zh-CN" sz="1800">
                <a:latin typeface="Times New Roman" panose="02020603050405020304" pitchFamily="18" charset="0"/>
                <a:ea typeface="宋体" panose="02010600030101010101" pitchFamily="2" charset="-122"/>
              </a:rPr>
              <a:t>，</a:t>
            </a:r>
            <a:r>
              <a:rPr lang="zh-CN" sz="1800">
                <a:ea typeface="宋体" panose="02010600030101010101" pitchFamily="2" charset="-122"/>
              </a:rPr>
              <a:t>此时进给单位为</a:t>
            </a:r>
            <a:r>
              <a:rPr lang="en-US" sz="1800" i="1">
                <a:latin typeface="Times New Roman" panose="02020603050405020304" pitchFamily="18" charset="0"/>
                <a:ea typeface="宋体" panose="02010600030101010101" pitchFamily="2" charset="-122"/>
              </a:rPr>
              <a:t>mm</a:t>
            </a:r>
            <a:r>
              <a:rPr lang="en-US" sz="1800" i="1">
                <a:latin typeface="宋体" panose="02010600030101010101" pitchFamily="2" charset="-122"/>
                <a:ea typeface="宋体" panose="02010600030101010101" pitchFamily="2" charset="-122"/>
                <a:cs typeface="Times New Roman" panose="02020603050405020304" pitchFamily="18" charset="0"/>
              </a:rPr>
              <a:t>/</a:t>
            </a:r>
            <a:r>
              <a:rPr lang="en-US" sz="1800" i="1">
                <a:latin typeface="Times New Roman" panose="02020603050405020304" pitchFamily="18" charset="0"/>
                <a:ea typeface="宋体" panose="02010600030101010101" pitchFamily="2" charset="-122"/>
              </a:rPr>
              <a:t>min</a:t>
            </a:r>
            <a:r>
              <a:rPr lang="zh-CN" sz="1800">
                <a:ea typeface="宋体" panose="02010600030101010101" pitchFamily="2" charset="-122"/>
              </a:rPr>
              <a:t>，如输入</a:t>
            </a:r>
            <a:r>
              <a:rPr lang="en-US" sz="1800">
                <a:latin typeface="Times New Roman" panose="02020603050405020304" pitchFamily="18" charset="0"/>
                <a:ea typeface="宋体" panose="02010600030101010101" pitchFamily="2" charset="-122"/>
              </a:rPr>
              <a:t>F80</a:t>
            </a:r>
            <a:r>
              <a:rPr lang="zh-CN" sz="1800">
                <a:ea typeface="宋体" panose="02010600030101010101" pitchFamily="2" charset="-122"/>
              </a:rPr>
              <a:t>，表示刀架进给速度为</a:t>
            </a:r>
            <a:r>
              <a:rPr lang="en-US" sz="1800">
                <a:latin typeface="Times New Roman" panose="02020603050405020304" pitchFamily="18" charset="0"/>
                <a:ea typeface="宋体" panose="02010600030101010101" pitchFamily="2" charset="-122"/>
              </a:rPr>
              <a:t>80</a:t>
            </a:r>
            <a:r>
              <a:rPr lang="en-US" sz="1800" i="1">
                <a:latin typeface="Times New Roman" panose="02020603050405020304" pitchFamily="18" charset="0"/>
                <a:ea typeface="宋体" panose="02010600030101010101" pitchFamily="2" charset="-122"/>
              </a:rPr>
              <a:t>mm/min</a:t>
            </a:r>
            <a:r>
              <a:rPr lang="zh-CN" sz="1800">
                <a:ea typeface="宋体" panose="02010600030101010101" pitchFamily="2" charset="-122"/>
              </a:rPr>
              <a:t>。</a:t>
            </a:r>
            <a:r>
              <a:rPr lang="zh-CN" sz="1800">
                <a:latin typeface="Times New Roman" panose="02020603050405020304" pitchFamily="18" charset="0"/>
                <a:ea typeface="宋体" panose="02010600030101010101" pitchFamily="2" charset="-122"/>
              </a:rPr>
              <a:t>若需要用</a:t>
            </a:r>
            <a:r>
              <a:rPr lang="en-US" sz="1800" i="1">
                <a:latin typeface="Times New Roman" panose="02020603050405020304" pitchFamily="18" charset="0"/>
                <a:ea typeface="宋体" panose="02010600030101010101" pitchFamily="2" charset="-122"/>
              </a:rPr>
              <a:t>mm/r</a:t>
            </a:r>
            <a:r>
              <a:rPr lang="zh-CN" sz="1800">
                <a:latin typeface="Times New Roman" panose="02020603050405020304" pitchFamily="18" charset="0"/>
                <a:ea typeface="宋体" panose="02010600030101010101" pitchFamily="2" charset="-122"/>
              </a:rPr>
              <a:t>，则在程序中输入</a:t>
            </a:r>
            <a:r>
              <a:rPr lang="en-US" sz="1800">
                <a:latin typeface="Times New Roman" panose="02020603050405020304" pitchFamily="18" charset="0"/>
                <a:ea typeface="宋体" panose="02010600030101010101" pitchFamily="2" charset="-122"/>
              </a:rPr>
              <a:t>G99</a:t>
            </a:r>
            <a:r>
              <a:rPr lang="zh-CN" sz="1800">
                <a:latin typeface="Times New Roman" panose="02020603050405020304" pitchFamily="18" charset="0"/>
                <a:ea typeface="宋体" panose="02010600030101010101" pitchFamily="2" charset="-122"/>
              </a:rPr>
              <a:t>。</a:t>
            </a:r>
            <a:r>
              <a:rPr lang="en-US" sz="1800">
                <a:latin typeface="Times New Roman" panose="02020603050405020304" pitchFamily="18" charset="0"/>
                <a:ea typeface="宋体" panose="02010600030101010101" pitchFamily="2" charset="-122"/>
              </a:rPr>
              <a:t>       f</a:t>
            </a:r>
            <a:r>
              <a:rPr lang="zh-CN" sz="1800">
                <a:latin typeface="Times New Roman" panose="02020603050405020304" pitchFamily="18" charset="0"/>
                <a:ea typeface="宋体" panose="02010600030101010101" pitchFamily="2" charset="-122"/>
              </a:rPr>
              <a:t>转毫米（</a:t>
            </a:r>
            <a:r>
              <a:rPr lang="en-US" sz="1800" i="1">
                <a:latin typeface="Times New Roman" panose="02020603050405020304" pitchFamily="18" charset="0"/>
                <a:ea typeface="宋体" panose="02010600030101010101" pitchFamily="2" charset="-122"/>
              </a:rPr>
              <a:t>mm/r</a:t>
            </a:r>
            <a:r>
              <a:rPr lang="zh-CN" sz="1800">
                <a:latin typeface="Times New Roman" panose="02020603050405020304" pitchFamily="18" charset="0"/>
                <a:ea typeface="宋体" panose="02010600030101010101" pitchFamily="2" charset="-122"/>
              </a:rPr>
              <a:t>）和</a:t>
            </a:r>
            <a:r>
              <a:rPr lang="en-US" sz="1800">
                <a:latin typeface="Times New Roman" panose="02020603050405020304" pitchFamily="18" charset="0"/>
                <a:ea typeface="宋体" panose="02010600030101010101" pitchFamily="2" charset="-122"/>
              </a:rPr>
              <a:t>V</a:t>
            </a:r>
            <a:r>
              <a:rPr lang="en-US" sz="1800" baseline="-25000">
                <a:latin typeface="Times New Roman" panose="02020603050405020304" pitchFamily="18" charset="0"/>
                <a:ea typeface="宋体" panose="02010600030101010101" pitchFamily="2" charset="-122"/>
              </a:rPr>
              <a:t>f </a:t>
            </a:r>
            <a:r>
              <a:rPr lang="zh-CN" sz="1800">
                <a:latin typeface="Times New Roman" panose="02020603050405020304" pitchFamily="18" charset="0"/>
                <a:ea typeface="宋体" panose="02010600030101010101" pitchFamily="2" charset="-122"/>
              </a:rPr>
              <a:t>分钟毫米（</a:t>
            </a:r>
            <a:r>
              <a:rPr lang="en-US" sz="1800" i="1">
                <a:latin typeface="Times New Roman" panose="02020603050405020304" pitchFamily="18" charset="0"/>
                <a:ea typeface="宋体" panose="02010600030101010101" pitchFamily="2" charset="-122"/>
              </a:rPr>
              <a:t>mm/min</a:t>
            </a:r>
            <a:r>
              <a:rPr lang="zh-CN" sz="1800">
                <a:latin typeface="Times New Roman" panose="02020603050405020304" pitchFamily="18" charset="0"/>
                <a:ea typeface="宋体" panose="02010600030101010101" pitchFamily="2" charset="-122"/>
              </a:rPr>
              <a:t>）的换算关系：</a:t>
            </a:r>
            <a:r>
              <a:rPr lang="en-US" sz="1800">
                <a:latin typeface="Times New Roman" panose="02020603050405020304" pitchFamily="18" charset="0"/>
                <a:ea typeface="宋体" panose="02010600030101010101" pitchFamily="2" charset="-122"/>
              </a:rPr>
              <a:t>S</a:t>
            </a:r>
            <a:r>
              <a:rPr lang="zh-CN" sz="1800">
                <a:latin typeface="Times New Roman" panose="02020603050405020304" pitchFamily="18" charset="0"/>
                <a:ea typeface="宋体" panose="02010600030101010101" pitchFamily="2" charset="-122"/>
              </a:rPr>
              <a:t>为车床转速，则有进</a:t>
            </a:r>
            <a:r>
              <a:rPr lang="zh-CN" sz="1800">
                <a:ea typeface="宋体" panose="02010600030101010101" pitchFamily="2" charset="-122"/>
              </a:rPr>
              <a:t>给速度</a:t>
            </a:r>
            <a:r>
              <a:rPr lang="zh-CN" sz="1800">
                <a:latin typeface="Times New Roman" panose="02020603050405020304" pitchFamily="18" charset="0"/>
                <a:ea typeface="宋体" panose="02010600030101010101" pitchFamily="2" charset="-122"/>
              </a:rPr>
              <a:t>公式：</a:t>
            </a:r>
            <a:r>
              <a:rPr lang="en-US" sz="1800">
                <a:latin typeface="Times New Roman" panose="02020603050405020304" pitchFamily="18" charset="0"/>
                <a:ea typeface="宋体" panose="02010600030101010101" pitchFamily="2" charset="-122"/>
              </a:rPr>
              <a:t>V</a:t>
            </a:r>
            <a:r>
              <a:rPr lang="en-US" sz="1800" baseline="-25000">
                <a:latin typeface="Times New Roman" panose="02020603050405020304" pitchFamily="18" charset="0"/>
                <a:ea typeface="宋体" panose="02010600030101010101" pitchFamily="2" charset="-122"/>
              </a:rPr>
              <a:t>f </a:t>
            </a:r>
            <a:r>
              <a:rPr lang="en-US" sz="1800">
                <a:latin typeface="Times New Roman" panose="02020603050405020304" pitchFamily="18" charset="0"/>
                <a:ea typeface="宋体" panose="02010600030101010101" pitchFamily="2" charset="-122"/>
              </a:rPr>
              <a:t>=</a:t>
            </a:r>
            <a:r>
              <a:rPr lang="en-US" sz="1800" i="1">
                <a:latin typeface="Times New Roman" panose="02020603050405020304" pitchFamily="18" charset="0"/>
                <a:ea typeface="宋体" panose="02010600030101010101" pitchFamily="2" charset="-122"/>
              </a:rPr>
              <a:t>f</a:t>
            </a:r>
            <a:r>
              <a:rPr lang="en-US" sz="1800">
                <a:latin typeface="Times New Roman" panose="02020603050405020304" pitchFamily="18" charset="0"/>
                <a:ea typeface="宋体" panose="02010600030101010101" pitchFamily="2" charset="-122"/>
              </a:rPr>
              <a:t>•S                  </a:t>
            </a:r>
            <a:r>
              <a:rPr lang="zh-CN" sz="1800">
                <a:latin typeface="Times New Roman" panose="02020603050405020304" pitchFamily="18" charset="0"/>
                <a:ea typeface="宋体" panose="02010600030101010101" pitchFamily="2" charset="-122"/>
              </a:rPr>
              <a:t>（公式</a:t>
            </a:r>
            <a:r>
              <a:rPr lang="en-US" sz="1800">
                <a:latin typeface="Times New Roman" panose="02020603050405020304" pitchFamily="18" charset="0"/>
                <a:ea typeface="宋体" panose="02010600030101010101" pitchFamily="2" charset="-122"/>
              </a:rPr>
              <a:t>2.1.1</a:t>
            </a:r>
            <a:r>
              <a:rPr lang="zh-CN" sz="1800">
                <a:latin typeface="Times New Roman" panose="02020603050405020304" pitchFamily="18" charset="0"/>
                <a:ea typeface="宋体" panose="02010600030101010101" pitchFamily="2" charset="-122"/>
              </a:rPr>
              <a:t>）例：当选择每转进给量</a:t>
            </a:r>
            <a:r>
              <a:rPr lang="en-US" sz="1800" i="1">
                <a:latin typeface="Times New Roman" panose="02020603050405020304" pitchFamily="18" charset="0"/>
                <a:ea typeface="宋体" panose="02010600030101010101" pitchFamily="2" charset="-122"/>
              </a:rPr>
              <a:t>f</a:t>
            </a:r>
            <a:r>
              <a:rPr lang="en-US" sz="1800">
                <a:latin typeface="Times New Roman" panose="02020603050405020304" pitchFamily="18" charset="0"/>
                <a:ea typeface="宋体" panose="02010600030101010101" pitchFamily="2" charset="-122"/>
              </a:rPr>
              <a:t>=0.2</a:t>
            </a:r>
            <a:r>
              <a:rPr lang="en-US" sz="1800" i="1">
                <a:latin typeface="Times New Roman" panose="02020603050405020304" pitchFamily="18" charset="0"/>
                <a:ea typeface="宋体" panose="02010600030101010101" pitchFamily="2" charset="-122"/>
              </a:rPr>
              <a:t>mm/r</a:t>
            </a:r>
            <a:r>
              <a:rPr lang="zh-CN" sz="1800">
                <a:latin typeface="Times New Roman" panose="02020603050405020304" pitchFamily="18" charset="0"/>
                <a:ea typeface="宋体" panose="02010600030101010101" pitchFamily="2" charset="-122"/>
              </a:rPr>
              <a:t>，车床转速</a:t>
            </a:r>
            <a:r>
              <a:rPr lang="en-US" sz="1800">
                <a:latin typeface="Times New Roman" panose="02020603050405020304" pitchFamily="18" charset="0"/>
                <a:ea typeface="宋体" panose="02010600030101010101" pitchFamily="2" charset="-122"/>
              </a:rPr>
              <a:t>S=1000</a:t>
            </a:r>
            <a:r>
              <a:rPr lang="en-US" sz="1800" i="1">
                <a:latin typeface="Times New Roman" panose="02020603050405020304" pitchFamily="18" charset="0"/>
                <a:ea typeface="宋体" panose="02010600030101010101" pitchFamily="2" charset="-122"/>
              </a:rPr>
              <a:t>r/min</a:t>
            </a:r>
            <a:r>
              <a:rPr lang="zh-CN" sz="1800">
                <a:latin typeface="Times New Roman" panose="02020603050405020304" pitchFamily="18" charset="0"/>
                <a:ea typeface="宋体" panose="02010600030101010101" pitchFamily="2" charset="-122"/>
              </a:rPr>
              <a:t>时，对应的每分钟进给量为：</a:t>
            </a:r>
            <a:r>
              <a:rPr lang="en-US" sz="1800">
                <a:latin typeface="Times New Roman" panose="02020603050405020304" pitchFamily="18" charset="0"/>
                <a:ea typeface="宋体" panose="02010600030101010101" pitchFamily="2" charset="-122"/>
              </a:rPr>
              <a:t>                       V</a:t>
            </a:r>
            <a:r>
              <a:rPr lang="en-US" sz="1800" baseline="-25000">
                <a:latin typeface="Times New Roman" panose="02020603050405020304" pitchFamily="18" charset="0"/>
                <a:ea typeface="宋体" panose="02010600030101010101" pitchFamily="2" charset="-122"/>
              </a:rPr>
              <a:t>f </a:t>
            </a:r>
            <a:r>
              <a:rPr lang="en-US" sz="1800">
                <a:latin typeface="Times New Roman" panose="02020603050405020304" pitchFamily="18" charset="0"/>
                <a:ea typeface="宋体" panose="02010600030101010101" pitchFamily="2" charset="-122"/>
              </a:rPr>
              <a:t>=</a:t>
            </a:r>
            <a:r>
              <a:rPr lang="en-US" sz="1800" i="1">
                <a:latin typeface="Times New Roman" panose="02020603050405020304" pitchFamily="18" charset="0"/>
                <a:ea typeface="宋体" panose="02010600030101010101" pitchFamily="2" charset="-122"/>
              </a:rPr>
              <a:t>f</a:t>
            </a:r>
            <a:r>
              <a:rPr lang="en-US" sz="1800">
                <a:latin typeface="Times New Roman" panose="02020603050405020304" pitchFamily="18" charset="0"/>
                <a:ea typeface="宋体" panose="02010600030101010101" pitchFamily="2" charset="-122"/>
              </a:rPr>
              <a:t>•S=0.2×1000=200</a:t>
            </a:r>
            <a:r>
              <a:rPr lang="en-US" sz="1800" i="1">
                <a:latin typeface="Times New Roman" panose="02020603050405020304" pitchFamily="18" charset="0"/>
                <a:ea typeface="宋体" panose="02010600030101010101" pitchFamily="2" charset="-122"/>
              </a:rPr>
              <a:t>mm/min</a:t>
            </a:r>
            <a:r>
              <a:rPr lang="zh-CN" sz="1800">
                <a:ea typeface="宋体" panose="02010600030101010101" pitchFamily="2" charset="-122"/>
              </a:rPr>
              <a:t>。</a:t>
            </a:r>
            <a:endParaRPr lang="zh-CN" altLang="en-US" sz="180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95536" y="3352562"/>
            <a:ext cx="741682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indent="266700" eaLnBrk="0" hangingPunct="0"/>
            <a:endParaRPr lang="en-US" altLang="zh-CN" sz="1600" dirty="0" smtClean="0">
              <a:solidFill>
                <a:prstClr val="black"/>
              </a:solidFill>
              <a:latin typeface="Times New Roman" panose="02020603050405020304" pitchFamily="18" charset="0"/>
              <a:cs typeface="Times New Roman" panose="02020603050405020304" pitchFamily="18" charset="0"/>
            </a:endParaRPr>
          </a:p>
          <a:p>
            <a:pPr indent="266700" eaLnBrk="0" hangingPunct="0"/>
            <a:endParaRPr lang="zh-CN" altLang="en-US" sz="1200" dirty="0">
              <a:solidFill>
                <a:prstClr val="black"/>
              </a:solidFill>
              <a:latin typeface="Times New Roman" panose="02020603050405020304" pitchFamily="18" charset="0"/>
              <a:cs typeface="Times New Roman" panose="02020603050405020304" pitchFamily="18" charset="0"/>
            </a:endParaRPr>
          </a:p>
          <a:p>
            <a:pPr indent="266700" eaLnBrk="0" hangingPunct="0"/>
            <a:r>
              <a:rPr lang="en-US" altLang="zh-CN" sz="1200" dirty="0" smtClean="0">
                <a:solidFill>
                  <a:prstClr val="black"/>
                </a:solidFill>
                <a:cs typeface="宋体" panose="02010600030101010101" pitchFamily="2" charset="-122"/>
              </a:rPr>
              <a:t>                                                                                                      </a:t>
            </a:r>
            <a:r>
              <a:rPr lang="zh-CN" altLang="en-US" sz="1200" dirty="0" smtClean="0">
                <a:solidFill>
                  <a:prstClr val="black"/>
                </a:solidFill>
                <a:cs typeface="宋体" panose="02010600030101010101" pitchFamily="2" charset="-122"/>
              </a:rPr>
              <a:t> </a:t>
            </a:r>
            <a:endParaRPr lang="zh-CN" altLang="en-US" sz="1200" dirty="0" smtClean="0">
              <a:solidFill>
                <a:prstClr val="black"/>
              </a:solidFill>
              <a:cs typeface="宋体" panose="02010600030101010101" pitchFamily="2" charset="-122"/>
            </a:endParaRPr>
          </a:p>
        </p:txBody>
      </p:sp>
      <p:sp>
        <p:nvSpPr>
          <p:cNvPr id="3" name="矩形 2"/>
          <p:cNvSpPr/>
          <p:nvPr/>
        </p:nvSpPr>
        <p:spPr>
          <a:xfrm>
            <a:off x="287373" y="836836"/>
            <a:ext cx="7632848" cy="368300"/>
          </a:xfrm>
          <a:prstGeom prst="rect">
            <a:avLst/>
          </a:prstGeom>
        </p:spPr>
        <p:txBody>
          <a:bodyPr wrap="square">
            <a:spAutoFit/>
          </a:bodyPr>
          <a:lstStyle/>
          <a:p>
            <a:r>
              <a:rPr sz="1800" b="1" dirty="0" smtClean="0">
                <a:latin typeface="+mn-ea"/>
                <a:ea typeface="+mn-ea"/>
              </a:rPr>
              <a:t>（5）准备功能指令（G功能指令）</a:t>
            </a:r>
            <a:r>
              <a:rPr lang="en-US" u="sng" dirty="0" smtClean="0"/>
              <a:t>  </a:t>
            </a:r>
            <a:endParaRPr lang="en-US" altLang="zh-CN" b="1" dirty="0">
              <a:solidFill>
                <a:srgbClr val="0070C0"/>
              </a:solidFill>
            </a:endParaRPr>
          </a:p>
        </p:txBody>
      </p:sp>
      <p:graphicFrame>
        <p:nvGraphicFramePr>
          <p:cNvPr id="4" name="表格 3"/>
          <p:cNvGraphicFramePr/>
          <p:nvPr>
            <p:custDataLst>
              <p:tags r:id="rId1"/>
            </p:custDataLst>
          </p:nvPr>
        </p:nvGraphicFramePr>
        <p:xfrm>
          <a:off x="827405" y="1575435"/>
          <a:ext cx="7658100" cy="4865370"/>
        </p:xfrm>
        <a:graphic>
          <a:graphicData uri="http://schemas.openxmlformats.org/drawingml/2006/table">
            <a:tbl>
              <a:tblPr firstRow="1" bandRow="1">
                <a:tableStyleId>{5940675A-B579-460E-94D1-54222C63F5DA}</a:tableStyleId>
              </a:tblPr>
              <a:tblGrid>
                <a:gridCol w="597535"/>
                <a:gridCol w="1419860"/>
                <a:gridCol w="1569085"/>
                <a:gridCol w="596900"/>
                <a:gridCol w="2309495"/>
                <a:gridCol w="1165225"/>
              </a:tblGrid>
              <a:tr h="283210">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代码</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功   能</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备 注</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代码</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功     能</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备 注</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83210">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G00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快速定位</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Times New Roman" panose="02020603050405020304" pitchFamily="18" charset="0"/>
                          <a:cs typeface="Times New Roman" panose="02020603050405020304" pitchFamily="18" charset="0"/>
                        </a:rPr>
                        <a:t> </a:t>
                      </a:r>
                      <a:endParaRPr lang="en-US" altLang="en-US" sz="1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G71</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外圆粗加工复合循环</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83210">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G01</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直线插补</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Times New Roman" panose="02020603050405020304" pitchFamily="18" charset="0"/>
                          <a:cs typeface="Times New Roman" panose="02020603050405020304" pitchFamily="18" charset="0"/>
                        </a:rPr>
                        <a:t> </a:t>
                      </a:r>
                      <a:endParaRPr lang="en-US" altLang="en-US" sz="1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G72</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端面粗加工复合循环</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1480">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G02</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顺时针圆弧插补</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Times New Roman" panose="02020603050405020304" pitchFamily="18" charset="0"/>
                          <a:cs typeface="Times New Roman" panose="02020603050405020304" pitchFamily="18" charset="0"/>
                        </a:rPr>
                        <a:t> </a:t>
                      </a:r>
                      <a:endParaRPr lang="en-US" altLang="en-US" sz="1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G73</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封闭切削循环</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2115">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G03</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逆时针圆弧插补</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Times New Roman" panose="02020603050405020304" pitchFamily="18" charset="0"/>
                          <a:cs typeface="Times New Roman" panose="02020603050405020304" pitchFamily="18" charset="0"/>
                        </a:rPr>
                        <a:t> </a:t>
                      </a:r>
                      <a:endParaRPr lang="en-US" altLang="en-US" sz="1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G74</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端面切槽或钻孔复合循环</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83210">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G04</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延时等待</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Times New Roman" panose="02020603050405020304" pitchFamily="18" charset="0"/>
                          <a:cs typeface="Times New Roman" panose="02020603050405020304" pitchFamily="18" charset="0"/>
                        </a:rPr>
                        <a:t> </a:t>
                      </a:r>
                      <a:endParaRPr lang="en-US" altLang="en-US" sz="1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G75</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外圆切槽复合循环</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83210">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G10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半径编程</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模态</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G76</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螺纹切削复合循环</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83210">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G11</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直径编程</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模态、初态</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G90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外径、内径车削循环</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模态</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2115">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G28</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自动返回参考点</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Times New Roman" panose="02020603050405020304" pitchFamily="18" charset="0"/>
                          <a:cs typeface="Times New Roman" panose="02020603050405020304" pitchFamily="18" charset="0"/>
                        </a:rPr>
                        <a:t> </a:t>
                      </a:r>
                      <a:endParaRPr lang="en-US" altLang="en-US" sz="1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G92</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螺纹切削循环</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模态</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1480">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G32</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英制螺纹切削</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Times New Roman" panose="02020603050405020304" pitchFamily="18" charset="0"/>
                          <a:cs typeface="Times New Roman" panose="02020603050405020304" pitchFamily="18" charset="0"/>
                        </a:rPr>
                        <a:t> </a:t>
                      </a:r>
                      <a:endParaRPr lang="en-US" altLang="en-US" sz="1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G94</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端面切削循环</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模态</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2115">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G33</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公制螺纹切削</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Times New Roman" panose="02020603050405020304" pitchFamily="18" charset="0"/>
                          <a:cs typeface="Times New Roman" panose="02020603050405020304" pitchFamily="18" charset="0"/>
                        </a:rPr>
                        <a:t> </a:t>
                      </a:r>
                      <a:endParaRPr lang="en-US" altLang="en-US" sz="1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G96</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主轴恒线速控制状态---开</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Times New Roman" panose="02020603050405020304" pitchFamily="18" charset="0"/>
                          <a:cs typeface="Times New Roman" panose="02020603050405020304" pitchFamily="18" charset="0"/>
                        </a:rPr>
                        <a:t> </a:t>
                      </a:r>
                      <a:endParaRPr lang="en-US" altLang="en-US" sz="1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1480">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G50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坐标系设定</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G97</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主轴恒线速控制状态---关</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Times New Roman" panose="02020603050405020304" pitchFamily="18" charset="0"/>
                          <a:cs typeface="Times New Roman" panose="02020603050405020304" pitchFamily="18" charset="0"/>
                        </a:rPr>
                        <a:t> </a:t>
                      </a:r>
                      <a:endParaRPr lang="en-US" altLang="en-US" sz="1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83210">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G65</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宏程序指令</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G98</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每分钟进给量</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    初态</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2115">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G70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精加工复合循环</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G99</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每转进给量</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1" name="文本框 100"/>
          <p:cNvSpPr txBox="1"/>
          <p:nvPr/>
        </p:nvSpPr>
        <p:spPr>
          <a:xfrm>
            <a:off x="2915920" y="1236980"/>
            <a:ext cx="5080000" cy="306705"/>
          </a:xfrm>
          <a:prstGeom prst="rect">
            <a:avLst/>
          </a:prstGeom>
          <a:noFill/>
          <a:ln w="9525">
            <a:noFill/>
          </a:ln>
        </p:spPr>
        <p:txBody>
          <a:bodyPr>
            <a:spAutoFit/>
          </a:bodyPr>
          <a:p>
            <a:pPr indent="127000"/>
            <a:r>
              <a:rPr lang="zh-CN">
                <a:ea typeface="宋体" panose="02010600030101010101" pitchFamily="2" charset="-122"/>
              </a:rPr>
              <a:t>GSK980TD系统的G功能指令表</a:t>
            </a:r>
            <a:endParaRPr lang="zh-CN" alt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95536" y="3352562"/>
            <a:ext cx="741682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indent="266700" eaLnBrk="0" hangingPunct="0"/>
            <a:endParaRPr lang="en-US" altLang="zh-CN" sz="1600" dirty="0" smtClean="0">
              <a:solidFill>
                <a:prstClr val="black"/>
              </a:solidFill>
              <a:latin typeface="Times New Roman" panose="02020603050405020304" pitchFamily="18" charset="0"/>
              <a:cs typeface="Times New Roman" panose="02020603050405020304" pitchFamily="18" charset="0"/>
            </a:endParaRPr>
          </a:p>
          <a:p>
            <a:pPr indent="266700" eaLnBrk="0" hangingPunct="0"/>
            <a:endParaRPr lang="zh-CN" altLang="en-US" sz="1200" dirty="0">
              <a:solidFill>
                <a:prstClr val="black"/>
              </a:solidFill>
              <a:latin typeface="Times New Roman" panose="02020603050405020304" pitchFamily="18" charset="0"/>
              <a:cs typeface="Times New Roman" panose="02020603050405020304" pitchFamily="18" charset="0"/>
            </a:endParaRPr>
          </a:p>
          <a:p>
            <a:pPr indent="266700" eaLnBrk="0" hangingPunct="0"/>
            <a:r>
              <a:rPr lang="en-US" altLang="zh-CN" sz="1200" dirty="0" smtClean="0">
                <a:solidFill>
                  <a:prstClr val="black"/>
                </a:solidFill>
                <a:cs typeface="宋体" panose="02010600030101010101" pitchFamily="2" charset="-122"/>
              </a:rPr>
              <a:t>                                                                                                      </a:t>
            </a:r>
            <a:r>
              <a:rPr lang="zh-CN" altLang="en-US" sz="1200" dirty="0" smtClean="0">
                <a:solidFill>
                  <a:prstClr val="black"/>
                </a:solidFill>
                <a:cs typeface="宋体" panose="02010600030101010101" pitchFamily="2" charset="-122"/>
              </a:rPr>
              <a:t> </a:t>
            </a:r>
            <a:endParaRPr lang="zh-CN" altLang="en-US" sz="1200" dirty="0" smtClean="0">
              <a:solidFill>
                <a:prstClr val="black"/>
              </a:solidFill>
              <a:cs typeface="宋体" panose="02010600030101010101" pitchFamily="2" charset="-122"/>
            </a:endParaRPr>
          </a:p>
        </p:txBody>
      </p:sp>
      <p:graphicFrame>
        <p:nvGraphicFramePr>
          <p:cNvPr id="4" name="表格 3"/>
          <p:cNvGraphicFramePr/>
          <p:nvPr>
            <p:custDataLst>
              <p:tags r:id="rId1"/>
            </p:custDataLst>
          </p:nvPr>
        </p:nvGraphicFramePr>
        <p:xfrm>
          <a:off x="707390" y="1494155"/>
          <a:ext cx="7891145" cy="4222750"/>
        </p:xfrm>
        <a:graphic>
          <a:graphicData uri="http://schemas.openxmlformats.org/drawingml/2006/table">
            <a:tbl>
              <a:tblPr firstRow="1" bandRow="1">
                <a:tableStyleId>{5940675A-B579-460E-94D1-54222C63F5DA}</a:tableStyleId>
              </a:tblPr>
              <a:tblGrid>
                <a:gridCol w="615950"/>
                <a:gridCol w="1978660"/>
                <a:gridCol w="1101090"/>
                <a:gridCol w="615950"/>
                <a:gridCol w="2408555"/>
                <a:gridCol w="1170940"/>
              </a:tblGrid>
              <a:tr h="360045">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代码</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功   能</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备 注</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代码</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功     能</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备 注</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680">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G00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快速定位</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pitchFamily="18" charset="0"/>
                          <a:cs typeface="Times New Roman" panose="02020603050405020304" pitchFamily="18" charset="0"/>
                        </a:rPr>
                        <a:t> </a:t>
                      </a:r>
                      <a:endParaRPr lang="en-US" altLang="en-US" sz="16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G57</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工件坐标系</a:t>
                      </a:r>
                      <a:r>
                        <a:rPr lang="en-US" sz="1600" b="0">
                          <a:latin typeface="Times New Roman" panose="02020603050405020304" pitchFamily="18" charset="0"/>
                          <a:cs typeface="Times New Roman" panose="02020603050405020304" pitchFamily="18" charset="0"/>
                        </a:rPr>
                        <a:t>4</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pitchFamily="18" charset="0"/>
                          <a:cs typeface="Times New Roman" panose="02020603050405020304" pitchFamily="18" charset="0"/>
                        </a:rPr>
                        <a:t> </a:t>
                      </a:r>
                      <a:endParaRPr lang="en-US" altLang="en-US" sz="16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045">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G01</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直线插补</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pitchFamily="18" charset="0"/>
                          <a:cs typeface="Times New Roman" panose="02020603050405020304" pitchFamily="18" charset="0"/>
                        </a:rPr>
                        <a:t> </a:t>
                      </a:r>
                      <a:endParaRPr lang="en-US" altLang="en-US" sz="16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G58</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工件坐标系</a:t>
                      </a:r>
                      <a:r>
                        <a:rPr lang="en-US" sz="1600" b="0">
                          <a:latin typeface="Times New Roman" panose="02020603050405020304" pitchFamily="18" charset="0"/>
                          <a:cs typeface="Times New Roman" panose="02020603050405020304" pitchFamily="18" charset="0"/>
                        </a:rPr>
                        <a:t>5</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pitchFamily="18" charset="0"/>
                          <a:cs typeface="Times New Roman" panose="02020603050405020304" pitchFamily="18" charset="0"/>
                        </a:rPr>
                        <a:t> </a:t>
                      </a:r>
                      <a:endParaRPr lang="en-US" altLang="en-US" sz="16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680">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G02</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顺时针圆弧插补</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pitchFamily="18" charset="0"/>
                          <a:cs typeface="Times New Roman" panose="02020603050405020304" pitchFamily="18" charset="0"/>
                        </a:rPr>
                        <a:t> </a:t>
                      </a:r>
                      <a:endParaRPr lang="en-US" altLang="en-US" sz="16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G59</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工件坐标系6</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pitchFamily="18" charset="0"/>
                          <a:cs typeface="Times New Roman" panose="02020603050405020304" pitchFamily="18" charset="0"/>
                        </a:rPr>
                        <a:t> </a:t>
                      </a:r>
                      <a:endParaRPr lang="en-US" altLang="en-US" sz="16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045">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G03</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逆时针圆弧插补</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pitchFamily="18" charset="0"/>
                          <a:cs typeface="Times New Roman" panose="02020603050405020304" pitchFamily="18" charset="0"/>
                        </a:rPr>
                        <a:t> </a:t>
                      </a:r>
                      <a:endParaRPr lang="en-US" altLang="en-US" sz="16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G65</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宏程序指令</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pitchFamily="18" charset="0"/>
                          <a:cs typeface="Times New Roman" panose="02020603050405020304" pitchFamily="18" charset="0"/>
                        </a:rPr>
                        <a:t> </a:t>
                      </a:r>
                      <a:endParaRPr lang="en-US" altLang="en-US" sz="16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680">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G04</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暂停</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pitchFamily="18" charset="0"/>
                          <a:cs typeface="Times New Roman" panose="02020603050405020304" pitchFamily="18" charset="0"/>
                        </a:rPr>
                        <a:t> </a:t>
                      </a:r>
                      <a:endParaRPr lang="en-US" altLang="en-US" sz="16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G70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精加工复合循环</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045">
                <a:tc>
                  <a:txBody>
                    <a:bodyPr/>
                    <a:p>
                      <a:pPr indent="0">
                        <a:buNone/>
                      </a:pPr>
                      <a:r>
                        <a:rPr lang="en-US" sz="1600" b="0">
                          <a:latin typeface="Times New Roman" panose="02020603050405020304" pitchFamily="18" charset="0"/>
                          <a:cs typeface="Times New Roman" panose="02020603050405020304" pitchFamily="18" charset="0"/>
                        </a:rPr>
                        <a:t>G17</a:t>
                      </a:r>
                      <a:endParaRPr lang="en-US" altLang="en-US" sz="16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pitchFamily="18" charset="0"/>
                          <a:cs typeface="Times New Roman" panose="02020603050405020304" pitchFamily="18" charset="0"/>
                        </a:rPr>
                        <a:t>XY</a:t>
                      </a:r>
                      <a:r>
                        <a:rPr lang="en-US" sz="1600" b="0">
                          <a:latin typeface="宋体" panose="02010600030101010101" pitchFamily="2" charset="-122"/>
                          <a:ea typeface="宋体" panose="02010600030101010101" pitchFamily="2" charset="-122"/>
                          <a:cs typeface="宋体" panose="02010600030101010101" pitchFamily="2" charset="-122"/>
                        </a:rPr>
                        <a:t>平面选择</a:t>
                      </a:r>
                      <a:endParaRPr lang="en-US" altLang="en-US" sz="16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pitchFamily="18" charset="0"/>
                          <a:cs typeface="Times New Roman" panose="02020603050405020304" pitchFamily="18" charset="0"/>
                        </a:rPr>
                        <a:t> </a:t>
                      </a:r>
                      <a:endParaRPr lang="en-US" altLang="en-US" sz="16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G71</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外圆粗加工复合循环</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045">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G18</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XZ平面选择程</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初态</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G72</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端面粗加工复合循环</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680">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G19</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YZ平面选择程</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pitchFamily="18" charset="0"/>
                          <a:cs typeface="Times New Roman" panose="02020603050405020304" pitchFamily="18" charset="0"/>
                        </a:rPr>
                        <a:t> </a:t>
                      </a:r>
                      <a:endParaRPr lang="en-US" altLang="en-US" sz="16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G73</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封闭切削循环</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0220">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G20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英制输入</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pitchFamily="18" charset="0"/>
                          <a:cs typeface="Times New Roman" panose="02020603050405020304" pitchFamily="18" charset="0"/>
                        </a:rPr>
                        <a:t> </a:t>
                      </a:r>
                      <a:endParaRPr lang="en-US" altLang="en-US" sz="16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G74</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端面切槽或钻孔复合循环</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9585">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G21</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公制输入</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pitchFamily="18" charset="0"/>
                          <a:cs typeface="Times New Roman" panose="02020603050405020304" pitchFamily="18" charset="0"/>
                        </a:rPr>
                        <a:t> </a:t>
                      </a:r>
                      <a:endParaRPr lang="en-US" altLang="en-US" sz="16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G75</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外圆、内孔切槽复合循环</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1" name="文本框 100"/>
          <p:cNvSpPr txBox="1"/>
          <p:nvPr/>
        </p:nvSpPr>
        <p:spPr>
          <a:xfrm>
            <a:off x="2195830" y="1052830"/>
            <a:ext cx="5080000" cy="306705"/>
          </a:xfrm>
          <a:prstGeom prst="rect">
            <a:avLst/>
          </a:prstGeom>
          <a:noFill/>
          <a:ln w="9525">
            <a:noFill/>
          </a:ln>
        </p:spPr>
        <p:txBody>
          <a:bodyPr>
            <a:spAutoFit/>
          </a:bodyPr>
          <a:p>
            <a:pPr indent="127000"/>
            <a:r>
              <a:rPr lang="en-US">
                <a:latin typeface="Times New Roman" panose="02020603050405020304" pitchFamily="18" charset="0"/>
                <a:ea typeface="宋体" panose="02010600030101010101" pitchFamily="2" charset="-122"/>
              </a:rPr>
              <a:t>FANUC</a:t>
            </a:r>
            <a:r>
              <a:rPr lang="zh-CN">
                <a:latin typeface="Times New Roman" panose="02020603050405020304" pitchFamily="18" charset="0"/>
                <a:ea typeface="宋体" panose="02010600030101010101" pitchFamily="2" charset="-122"/>
              </a:rPr>
              <a:t>系统数控车床的</a:t>
            </a:r>
            <a:r>
              <a:rPr lang="en-US">
                <a:latin typeface="Times New Roman" panose="02020603050405020304" pitchFamily="18" charset="0"/>
                <a:ea typeface="宋体" panose="02010600030101010101" pitchFamily="2" charset="-122"/>
              </a:rPr>
              <a:t>G</a:t>
            </a:r>
            <a:r>
              <a:rPr lang="zh-CN">
                <a:latin typeface="Times New Roman" panose="02020603050405020304" pitchFamily="18" charset="0"/>
                <a:ea typeface="宋体" panose="02010600030101010101" pitchFamily="2" charset="-122"/>
              </a:rPr>
              <a:t>功能指令表</a:t>
            </a:r>
            <a:endParaRPr lang="zh-CN" alt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95536" y="3352562"/>
            <a:ext cx="741682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indent="266700" eaLnBrk="0" hangingPunct="0"/>
            <a:endParaRPr lang="en-US" altLang="zh-CN" sz="1600" dirty="0" smtClean="0">
              <a:solidFill>
                <a:prstClr val="black"/>
              </a:solidFill>
              <a:latin typeface="Times New Roman" panose="02020603050405020304" pitchFamily="18" charset="0"/>
              <a:cs typeface="Times New Roman" panose="02020603050405020304" pitchFamily="18" charset="0"/>
            </a:endParaRPr>
          </a:p>
          <a:p>
            <a:pPr indent="266700" eaLnBrk="0" hangingPunct="0"/>
            <a:endParaRPr lang="zh-CN" altLang="en-US" sz="1200" dirty="0">
              <a:solidFill>
                <a:prstClr val="black"/>
              </a:solidFill>
              <a:latin typeface="Times New Roman" panose="02020603050405020304" pitchFamily="18" charset="0"/>
              <a:cs typeface="Times New Roman" panose="02020603050405020304" pitchFamily="18" charset="0"/>
            </a:endParaRPr>
          </a:p>
          <a:p>
            <a:pPr indent="266700" eaLnBrk="0" hangingPunct="0"/>
            <a:r>
              <a:rPr lang="en-US" altLang="zh-CN" sz="1200" dirty="0" smtClean="0">
                <a:solidFill>
                  <a:prstClr val="black"/>
                </a:solidFill>
                <a:cs typeface="宋体" panose="02010600030101010101" pitchFamily="2" charset="-122"/>
              </a:rPr>
              <a:t>                                                                                                      </a:t>
            </a:r>
            <a:r>
              <a:rPr lang="zh-CN" altLang="en-US" sz="1200" dirty="0" smtClean="0">
                <a:solidFill>
                  <a:prstClr val="black"/>
                </a:solidFill>
                <a:cs typeface="宋体" panose="02010600030101010101" pitchFamily="2" charset="-122"/>
              </a:rPr>
              <a:t> </a:t>
            </a:r>
            <a:endParaRPr lang="zh-CN" altLang="en-US" sz="1200" dirty="0" smtClean="0">
              <a:solidFill>
                <a:prstClr val="black"/>
              </a:solidFill>
              <a:cs typeface="宋体" panose="02010600030101010101" pitchFamily="2" charset="-122"/>
            </a:endParaRPr>
          </a:p>
        </p:txBody>
      </p:sp>
      <p:graphicFrame>
        <p:nvGraphicFramePr>
          <p:cNvPr id="4" name="表格 3"/>
          <p:cNvGraphicFramePr/>
          <p:nvPr>
            <p:custDataLst>
              <p:tags r:id="rId1"/>
            </p:custDataLst>
          </p:nvPr>
        </p:nvGraphicFramePr>
        <p:xfrm>
          <a:off x="660400" y="1645920"/>
          <a:ext cx="7976870" cy="3702050"/>
        </p:xfrm>
        <a:graphic>
          <a:graphicData uri="http://schemas.openxmlformats.org/drawingml/2006/table">
            <a:tbl>
              <a:tblPr firstRow="1" bandRow="1">
                <a:tableStyleId>{5940675A-B579-460E-94D1-54222C63F5DA}</a:tableStyleId>
              </a:tblPr>
              <a:tblGrid>
                <a:gridCol w="622935"/>
                <a:gridCol w="2000250"/>
                <a:gridCol w="706755"/>
                <a:gridCol w="610235"/>
                <a:gridCol w="2853055"/>
                <a:gridCol w="1183640"/>
              </a:tblGrid>
              <a:tr h="446405">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G32</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螺纹切削</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pitchFamily="18" charset="0"/>
                          <a:cs typeface="Times New Roman" panose="02020603050405020304" pitchFamily="18" charset="0"/>
                        </a:rPr>
                        <a:t> </a:t>
                      </a:r>
                      <a:endParaRPr lang="en-US" altLang="en-US" sz="16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G76</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螺纹切削复合循环</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46405">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G40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刀尖半径补偿取消</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pitchFamily="18" charset="0"/>
                          <a:cs typeface="Times New Roman" panose="02020603050405020304" pitchFamily="18" charset="0"/>
                        </a:rPr>
                        <a:t> </a:t>
                      </a:r>
                      <a:endParaRPr lang="en-US" altLang="en-US" sz="16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G90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外径、内径车削循环</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模态</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46405">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G41</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刀尖半径左补偿</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pitchFamily="18" charset="0"/>
                          <a:cs typeface="Times New Roman" panose="02020603050405020304" pitchFamily="18" charset="0"/>
                        </a:rPr>
                        <a:t> </a:t>
                      </a:r>
                      <a:endParaRPr lang="en-US" altLang="en-US" sz="16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G92</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螺纹切削循环</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模态</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46405">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G42</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刀尖半径右补偿</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pitchFamily="18" charset="0"/>
                          <a:cs typeface="Times New Roman" panose="02020603050405020304" pitchFamily="18" charset="0"/>
                        </a:rPr>
                        <a:t> </a:t>
                      </a:r>
                      <a:endParaRPr lang="en-US" altLang="en-US" sz="16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G94</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端面切削循环</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模态</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11810">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G50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工件坐标设定</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pitchFamily="18" charset="0"/>
                          <a:cs typeface="Times New Roman" panose="02020603050405020304" pitchFamily="18" charset="0"/>
                        </a:rPr>
                        <a:t> </a:t>
                      </a:r>
                      <a:endParaRPr lang="en-US" altLang="en-US" sz="16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G96</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主轴恒线速控制状态---开</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pitchFamily="18" charset="0"/>
                          <a:cs typeface="Times New Roman" panose="02020603050405020304" pitchFamily="18" charset="0"/>
                        </a:rPr>
                        <a:t> </a:t>
                      </a:r>
                      <a:endParaRPr lang="en-US" altLang="en-US" sz="16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11810">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G54</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工件坐标系</a:t>
                      </a:r>
                      <a:r>
                        <a:rPr lang="en-US" sz="1600" b="0">
                          <a:latin typeface="Times New Roman" panose="02020603050405020304" pitchFamily="18" charset="0"/>
                          <a:cs typeface="Times New Roman" panose="02020603050405020304" pitchFamily="18" charset="0"/>
                        </a:rPr>
                        <a:t>1</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pitchFamily="18" charset="0"/>
                          <a:cs typeface="Times New Roman" panose="02020603050405020304" pitchFamily="18" charset="0"/>
                        </a:rPr>
                        <a:t> </a:t>
                      </a:r>
                      <a:endParaRPr lang="en-US" altLang="en-US" sz="16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G97</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主轴恒线速控制状态---关</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pitchFamily="18" charset="0"/>
                          <a:cs typeface="Times New Roman" panose="02020603050405020304" pitchFamily="18" charset="0"/>
                        </a:rPr>
                        <a:t> </a:t>
                      </a:r>
                      <a:endParaRPr lang="en-US" altLang="en-US" sz="16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46405">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G55</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工件坐标系</a:t>
                      </a:r>
                      <a:r>
                        <a:rPr lang="en-US" sz="1600" b="0">
                          <a:latin typeface="Times New Roman" panose="02020603050405020304" pitchFamily="18" charset="0"/>
                          <a:cs typeface="Times New Roman" panose="02020603050405020304" pitchFamily="18" charset="0"/>
                        </a:rPr>
                        <a:t>2</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pitchFamily="18" charset="0"/>
                          <a:cs typeface="Times New Roman" panose="02020603050405020304" pitchFamily="18" charset="0"/>
                        </a:rPr>
                        <a:t> </a:t>
                      </a:r>
                      <a:endParaRPr lang="en-US" altLang="en-US" sz="16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G98</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每分钟进给量</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pitchFamily="18" charset="0"/>
                          <a:cs typeface="Times New Roman" panose="02020603050405020304" pitchFamily="18" charset="0"/>
                        </a:rPr>
                        <a:t> </a:t>
                      </a:r>
                      <a:endParaRPr lang="en-US" altLang="en-US" sz="16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46405">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G56</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工件坐标系3</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pitchFamily="18" charset="0"/>
                          <a:cs typeface="Times New Roman" panose="02020603050405020304" pitchFamily="18" charset="0"/>
                        </a:rPr>
                        <a:t> </a:t>
                      </a:r>
                      <a:endParaRPr lang="en-US" altLang="en-US" sz="16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G99</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每转进给量</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    初态</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1" name="文本框 100"/>
          <p:cNvSpPr txBox="1"/>
          <p:nvPr/>
        </p:nvSpPr>
        <p:spPr>
          <a:xfrm>
            <a:off x="2195830" y="1196975"/>
            <a:ext cx="5080000" cy="306705"/>
          </a:xfrm>
          <a:prstGeom prst="rect">
            <a:avLst/>
          </a:prstGeom>
          <a:noFill/>
          <a:ln w="9525">
            <a:noFill/>
          </a:ln>
        </p:spPr>
        <p:txBody>
          <a:bodyPr>
            <a:spAutoFit/>
          </a:bodyPr>
          <a:p>
            <a:pPr indent="127000"/>
            <a:r>
              <a:rPr lang="en-US">
                <a:latin typeface="Times New Roman" panose="02020603050405020304" pitchFamily="18" charset="0"/>
                <a:ea typeface="宋体" panose="02010600030101010101" pitchFamily="2" charset="-122"/>
              </a:rPr>
              <a:t>FANUC</a:t>
            </a:r>
            <a:r>
              <a:rPr lang="zh-CN">
                <a:latin typeface="Times New Roman" panose="02020603050405020304" pitchFamily="18" charset="0"/>
                <a:ea typeface="宋体" panose="02010600030101010101" pitchFamily="2" charset="-122"/>
              </a:rPr>
              <a:t>系统数控车床的</a:t>
            </a:r>
            <a:r>
              <a:rPr lang="en-US">
                <a:latin typeface="Times New Roman" panose="02020603050405020304" pitchFamily="18" charset="0"/>
                <a:ea typeface="宋体" panose="02010600030101010101" pitchFamily="2" charset="-122"/>
              </a:rPr>
              <a:t>G</a:t>
            </a:r>
            <a:r>
              <a:rPr lang="zh-CN">
                <a:latin typeface="Times New Roman" panose="02020603050405020304" pitchFamily="18" charset="0"/>
                <a:ea typeface="宋体" panose="02010600030101010101" pitchFamily="2" charset="-122"/>
              </a:rPr>
              <a:t>功能指令表</a:t>
            </a:r>
            <a:endParaRPr lang="zh-CN" alt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hlinkClick r:id="" action="ppaction://ole?verb=0"/>
          </p:cNvPr>
          <p:cNvGraphicFramePr/>
          <p:nvPr/>
        </p:nvGraphicFramePr>
        <p:xfrm>
          <a:off x="4114800" y="3321050"/>
          <a:ext cx="914400" cy="215900"/>
        </p:xfrm>
        <a:graphic>
          <a:graphicData uri="http://schemas.openxmlformats.org/presentationml/2006/ole">
            <mc:AlternateContent xmlns:mc="http://schemas.openxmlformats.org/markup-compatibility/2006">
              <mc:Choice xmlns:v="urn:schemas-microsoft-com:vml" Requires="v">
                <p:oleObj spid="_x0000_s1050" name="" r:id="rId1" imgW="391160" imgH="739140" progId="Equation.KSEE3">
                  <p:embed/>
                </p:oleObj>
              </mc:Choice>
              <mc:Fallback>
                <p:oleObj name="" r:id="rId1" imgW="391160" imgH="739140" progId="Equation.KSEE3">
                  <p:embed/>
                  <p:pic>
                    <p:nvPicPr>
                      <p:cNvPr id="0" name="图片 1024" descr="image8"/>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4800" y="3321050"/>
                        <a:ext cx="914400" cy="215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矩形 3"/>
          <p:cNvSpPr/>
          <p:nvPr/>
        </p:nvSpPr>
        <p:spPr>
          <a:xfrm>
            <a:off x="395789" y="836960"/>
            <a:ext cx="8676456" cy="1753235"/>
          </a:xfrm>
          <a:prstGeom prst="rect">
            <a:avLst/>
          </a:prstGeom>
        </p:spPr>
        <p:txBody>
          <a:bodyPr wrap="square">
            <a:spAutoFit/>
          </a:bodyPr>
          <a:lstStyle/>
          <a:p>
            <a:r>
              <a:rPr lang="en-US" altLang="zh-CN" sz="1800" b="1" dirty="0" smtClean="0">
                <a:latin typeface="+mn-ea"/>
                <a:ea typeface="+mn-ea"/>
              </a:rPr>
              <a:t>【</a:t>
            </a:r>
            <a:r>
              <a:rPr lang="zh-CN" altLang="en-US" sz="1800" b="1" dirty="0" smtClean="0">
                <a:latin typeface="+mn-ea"/>
                <a:ea typeface="+mn-ea"/>
              </a:rPr>
              <a:t>任务描述与分析</a:t>
            </a:r>
            <a:r>
              <a:rPr lang="en-US" altLang="zh-CN" sz="1800" b="1" dirty="0" smtClean="0">
                <a:latin typeface="+mn-ea"/>
                <a:ea typeface="+mn-ea"/>
              </a:rPr>
              <a:t>】</a:t>
            </a:r>
            <a:endParaRPr lang="en-US" altLang="zh-CN" sz="1800" b="1" dirty="0" smtClean="0">
              <a:latin typeface="+mn-ea"/>
              <a:ea typeface="+mn-ea"/>
            </a:endParaRPr>
          </a:p>
          <a:p>
            <a:endParaRPr lang="zh-CN" altLang="en-US" sz="1800" b="1" dirty="0" smtClean="0">
              <a:latin typeface="+mn-ea"/>
              <a:ea typeface="+mn-ea"/>
            </a:endParaRPr>
          </a:p>
          <a:p>
            <a:pPr indent="457200"/>
            <a:r>
              <a:rPr sz="1800" dirty="0" smtClean="0"/>
              <a:t> 图2.1.1所示简单轴类零件，材料为45钢，毛坯为Φ35×65棒料。试完成该零件的精车程序编写。零件包含直线、圆弧轮廓，需运用G功能指令及辅助功能指令编写。</a:t>
            </a:r>
            <a:endParaRPr sz="1800" dirty="0" smtClean="0"/>
          </a:p>
          <a:p>
            <a:pPr indent="457200"/>
            <a:endParaRPr sz="1800" dirty="0" smtClean="0"/>
          </a:p>
          <a:p>
            <a:pPr indent="457200"/>
            <a:endParaRPr sz="1800" dirty="0" smtClean="0"/>
          </a:p>
        </p:txBody>
      </p:sp>
      <p:sp>
        <p:nvSpPr>
          <p:cNvPr id="5" name="矩形 4"/>
          <p:cNvSpPr/>
          <p:nvPr/>
        </p:nvSpPr>
        <p:spPr>
          <a:xfrm>
            <a:off x="3923658" y="5877261"/>
            <a:ext cx="792480" cy="337185"/>
          </a:xfrm>
          <a:prstGeom prst="rect">
            <a:avLst/>
          </a:prstGeom>
        </p:spPr>
        <p:txBody>
          <a:bodyPr wrap="none">
            <a:spAutoFit/>
          </a:bodyPr>
          <a:lstStyle/>
          <a:p>
            <a:r>
              <a:rPr lang="zh-CN" altLang="zh-CN" sz="1600" kern="0" dirty="0" smtClean="0">
                <a:solidFill>
                  <a:prstClr val="black"/>
                </a:solidFill>
                <a:latin typeface="Times New Roman" panose="02020603050405020304"/>
                <a:ea typeface="宋体" panose="02010600030101010101" pitchFamily="2" charset="-122"/>
              </a:rPr>
              <a:t>图</a:t>
            </a:r>
            <a:r>
              <a:rPr lang="en-US" sz="1600" kern="0" dirty="0" smtClean="0">
                <a:solidFill>
                  <a:prstClr val="black"/>
                </a:solidFill>
                <a:latin typeface="Times New Roman" panose="02020603050405020304"/>
                <a:ea typeface="宋体" panose="02010600030101010101" pitchFamily="2" charset="-122"/>
              </a:rPr>
              <a:t>2.1.1</a:t>
            </a:r>
            <a:endParaRPr lang="en-US" sz="1600" dirty="0"/>
          </a:p>
        </p:txBody>
      </p:sp>
      <p:pic>
        <p:nvPicPr>
          <p:cNvPr id="100" name="图片 99"/>
          <p:cNvPicPr/>
          <p:nvPr/>
        </p:nvPicPr>
        <p:blipFill>
          <a:blip r:embed="rId3"/>
          <a:stretch>
            <a:fillRect/>
          </a:stretch>
        </p:blipFill>
        <p:spPr>
          <a:xfrm>
            <a:off x="2267585" y="2493010"/>
            <a:ext cx="4376420" cy="3209290"/>
          </a:xfrm>
          <a:prstGeom prst="rect">
            <a:avLst/>
          </a:prstGeom>
          <a:noFill/>
          <a:ln w="9525">
            <a:noFill/>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95536" y="3352562"/>
            <a:ext cx="741682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indent="266700" eaLnBrk="0" hangingPunct="0"/>
            <a:endParaRPr lang="en-US" altLang="zh-CN" sz="1600" dirty="0" smtClean="0">
              <a:solidFill>
                <a:prstClr val="black"/>
              </a:solidFill>
              <a:latin typeface="Times New Roman" panose="02020603050405020304" pitchFamily="18" charset="0"/>
              <a:cs typeface="Times New Roman" panose="02020603050405020304" pitchFamily="18" charset="0"/>
            </a:endParaRPr>
          </a:p>
          <a:p>
            <a:pPr indent="266700" eaLnBrk="0" hangingPunct="0"/>
            <a:endParaRPr lang="zh-CN" altLang="en-US" sz="1200" dirty="0">
              <a:solidFill>
                <a:prstClr val="black"/>
              </a:solidFill>
              <a:latin typeface="Times New Roman" panose="02020603050405020304" pitchFamily="18" charset="0"/>
              <a:cs typeface="Times New Roman" panose="02020603050405020304" pitchFamily="18" charset="0"/>
            </a:endParaRPr>
          </a:p>
          <a:p>
            <a:pPr indent="266700" eaLnBrk="0" hangingPunct="0"/>
            <a:r>
              <a:rPr lang="en-US" altLang="zh-CN" sz="1200" dirty="0" smtClean="0">
                <a:solidFill>
                  <a:prstClr val="black"/>
                </a:solidFill>
                <a:cs typeface="宋体" panose="02010600030101010101" pitchFamily="2" charset="-122"/>
              </a:rPr>
              <a:t>                                                                                                      </a:t>
            </a:r>
            <a:r>
              <a:rPr lang="zh-CN" altLang="en-US" sz="1200" dirty="0" smtClean="0">
                <a:solidFill>
                  <a:prstClr val="black"/>
                </a:solidFill>
                <a:cs typeface="宋体" panose="02010600030101010101" pitchFamily="2" charset="-122"/>
              </a:rPr>
              <a:t> </a:t>
            </a:r>
            <a:endParaRPr lang="zh-CN" altLang="en-US" sz="1200" dirty="0" smtClean="0">
              <a:solidFill>
                <a:prstClr val="black"/>
              </a:solidFill>
              <a:cs typeface="宋体" panose="02010600030101010101" pitchFamily="2" charset="-122"/>
            </a:endParaRPr>
          </a:p>
        </p:txBody>
      </p:sp>
      <p:sp>
        <p:nvSpPr>
          <p:cNvPr id="3" name="矩形 2"/>
          <p:cNvSpPr/>
          <p:nvPr/>
        </p:nvSpPr>
        <p:spPr>
          <a:xfrm>
            <a:off x="323850" y="908685"/>
            <a:ext cx="8568055" cy="4292600"/>
          </a:xfrm>
          <a:prstGeom prst="rect">
            <a:avLst/>
          </a:prstGeom>
        </p:spPr>
        <p:txBody>
          <a:bodyPr wrap="square">
            <a:spAutoFit/>
          </a:bodyPr>
          <a:lstStyle/>
          <a:p>
            <a:pPr>
              <a:lnSpc>
                <a:spcPct val="150000"/>
              </a:lnSpc>
            </a:pPr>
            <a:r>
              <a:rPr sz="2000" b="1" dirty="0" smtClean="0">
                <a:latin typeface="+mn-ea"/>
                <a:ea typeface="+mn-ea"/>
              </a:rPr>
              <a:t>（6）常用单一G功能指令</a:t>
            </a:r>
            <a:endParaRPr sz="2000" b="1" dirty="0" smtClean="0">
              <a:latin typeface="+mn-ea"/>
              <a:ea typeface="+mn-ea"/>
            </a:endParaRPr>
          </a:p>
          <a:p>
            <a:pPr>
              <a:lnSpc>
                <a:spcPct val="150000"/>
              </a:lnSpc>
            </a:pPr>
            <a:r>
              <a:rPr sz="1800" b="1" dirty="0" smtClean="0">
                <a:latin typeface="+mn-ea"/>
                <a:ea typeface="+mn-ea"/>
              </a:rPr>
              <a:t> </a:t>
            </a:r>
            <a:r>
              <a:rPr sz="1800" dirty="0" smtClean="0">
                <a:latin typeface="+mn-ea"/>
                <a:ea typeface="+mn-ea"/>
              </a:rPr>
              <a:t>①快速定位指令G00</a:t>
            </a:r>
            <a:endParaRPr sz="1800" dirty="0" smtClean="0">
              <a:latin typeface="+mn-ea"/>
              <a:ea typeface="+mn-ea"/>
            </a:endParaRPr>
          </a:p>
          <a:p>
            <a:pPr>
              <a:lnSpc>
                <a:spcPct val="150000"/>
              </a:lnSpc>
            </a:pPr>
            <a:r>
              <a:rPr lang="en-US" sz="1800" dirty="0" smtClean="0">
                <a:latin typeface="+mn-ea"/>
                <a:ea typeface="+mn-ea"/>
              </a:rPr>
              <a:t>       </a:t>
            </a:r>
            <a:r>
              <a:rPr sz="1800" dirty="0" smtClean="0">
                <a:latin typeface="+mn-ea"/>
                <a:ea typeface="+mn-ea"/>
              </a:rPr>
              <a:t>快速定位指令G00的功能是使刀具以点定位控制方式从当前位置快速移动定位到另一指定目标点，它适用于刀具进行快速定位。</a:t>
            </a:r>
            <a:endParaRPr sz="1800" dirty="0" smtClean="0">
              <a:latin typeface="+mn-ea"/>
              <a:ea typeface="+mn-ea"/>
            </a:endParaRPr>
          </a:p>
          <a:p>
            <a:pPr>
              <a:lnSpc>
                <a:spcPct val="150000"/>
              </a:lnSpc>
            </a:pPr>
            <a:r>
              <a:rPr sz="1800" dirty="0" smtClean="0">
                <a:latin typeface="+mn-ea"/>
                <a:ea typeface="+mn-ea"/>
              </a:rPr>
              <a:t>指令格式：G00 X（U）   Z（W）      </a:t>
            </a:r>
            <a:endParaRPr sz="1800" dirty="0" smtClean="0">
              <a:latin typeface="+mn-ea"/>
              <a:ea typeface="+mn-ea"/>
            </a:endParaRPr>
          </a:p>
          <a:p>
            <a:pPr>
              <a:lnSpc>
                <a:spcPct val="150000"/>
              </a:lnSpc>
            </a:pPr>
            <a:r>
              <a:rPr lang="en-US" sz="1800" dirty="0" smtClean="0">
                <a:latin typeface="+mn-ea"/>
                <a:ea typeface="+mn-ea"/>
              </a:rPr>
              <a:t>       </a:t>
            </a:r>
            <a:r>
              <a:rPr sz="1800" dirty="0" smtClean="0">
                <a:latin typeface="+mn-ea"/>
                <a:ea typeface="+mn-ea"/>
              </a:rPr>
              <a:t>其中：X（U）   Z（W）   为刀具目标点的坐标，X、Z为绝对坐标值，U、W为相对坐标值。</a:t>
            </a:r>
            <a:endParaRPr sz="1800" dirty="0" smtClean="0">
              <a:latin typeface="+mn-ea"/>
              <a:ea typeface="+mn-ea"/>
            </a:endParaRPr>
          </a:p>
          <a:p>
            <a:pPr>
              <a:lnSpc>
                <a:spcPct val="150000"/>
              </a:lnSpc>
            </a:pPr>
            <a:r>
              <a:rPr lang="en-US" sz="1800" dirty="0" smtClean="0">
                <a:latin typeface="+mn-ea"/>
                <a:ea typeface="+mn-ea"/>
              </a:rPr>
              <a:t>      </a:t>
            </a:r>
            <a:r>
              <a:rPr sz="1800" dirty="0" smtClean="0">
                <a:latin typeface="+mn-ea"/>
                <a:ea typeface="+mn-ea"/>
              </a:rPr>
              <a:t>执行G00指令时，若两个坐标方向需同时定位，则刀具总是先按照短轴长度同时向两个方向快速移动，然后再快速移动长轴的余下长度部分。</a:t>
            </a:r>
            <a:r>
              <a:rPr lang="en-US" u="sng" dirty="0" smtClean="0"/>
              <a:t>                                                                           </a:t>
            </a:r>
            <a:r>
              <a:rPr lang="en-US" dirty="0" smtClean="0"/>
              <a:t> </a:t>
            </a:r>
            <a:endParaRPr lang="zh-CN" altLang="en-US" dirty="0" smtClean="0"/>
          </a:p>
          <a:p>
            <a:pPr>
              <a:lnSpc>
                <a:spcPct val="150000"/>
              </a:lnSpc>
            </a:pPr>
            <a:r>
              <a:rPr sz="1800" dirty="0" smtClean="0">
                <a:latin typeface="+mn-ea"/>
                <a:ea typeface="+mn-ea"/>
              </a:rPr>
              <a:t>   </a:t>
            </a:r>
            <a:endParaRPr lang="en-US" altLang="zh-CN" b="1" dirty="0">
              <a:solidFill>
                <a:srgbClr val="0070C0"/>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95536" y="3352562"/>
            <a:ext cx="741682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indent="266700" eaLnBrk="0" hangingPunct="0"/>
            <a:endParaRPr lang="en-US" altLang="zh-CN" sz="1600" dirty="0" smtClean="0">
              <a:solidFill>
                <a:prstClr val="black"/>
              </a:solidFill>
              <a:latin typeface="Times New Roman" panose="02020603050405020304" pitchFamily="18" charset="0"/>
              <a:cs typeface="Times New Roman" panose="02020603050405020304" pitchFamily="18" charset="0"/>
            </a:endParaRPr>
          </a:p>
          <a:p>
            <a:pPr indent="266700" eaLnBrk="0" hangingPunct="0"/>
            <a:endParaRPr lang="zh-CN" altLang="en-US" sz="1200" dirty="0">
              <a:solidFill>
                <a:prstClr val="black"/>
              </a:solidFill>
              <a:latin typeface="Times New Roman" panose="02020603050405020304" pitchFamily="18" charset="0"/>
              <a:cs typeface="Times New Roman" panose="02020603050405020304" pitchFamily="18" charset="0"/>
            </a:endParaRPr>
          </a:p>
          <a:p>
            <a:pPr indent="266700" eaLnBrk="0" hangingPunct="0"/>
            <a:r>
              <a:rPr lang="en-US" altLang="zh-CN" sz="1200" dirty="0" smtClean="0">
                <a:solidFill>
                  <a:prstClr val="black"/>
                </a:solidFill>
                <a:cs typeface="宋体" panose="02010600030101010101" pitchFamily="2" charset="-122"/>
              </a:rPr>
              <a:t>                                                                                                      </a:t>
            </a:r>
            <a:r>
              <a:rPr lang="zh-CN" altLang="en-US" sz="1200" dirty="0" smtClean="0">
                <a:solidFill>
                  <a:prstClr val="black"/>
                </a:solidFill>
                <a:cs typeface="宋体" panose="02010600030101010101" pitchFamily="2" charset="-122"/>
              </a:rPr>
              <a:t> </a:t>
            </a:r>
            <a:endParaRPr lang="zh-CN" altLang="en-US" sz="1200" dirty="0" smtClean="0">
              <a:solidFill>
                <a:prstClr val="black"/>
              </a:solidFill>
              <a:cs typeface="宋体" panose="02010600030101010101" pitchFamily="2" charset="-122"/>
            </a:endParaRPr>
          </a:p>
        </p:txBody>
      </p:sp>
      <p:sp>
        <p:nvSpPr>
          <p:cNvPr id="3" name="矩形 2"/>
          <p:cNvSpPr/>
          <p:nvPr/>
        </p:nvSpPr>
        <p:spPr>
          <a:xfrm>
            <a:off x="323850" y="908685"/>
            <a:ext cx="8568055" cy="1630045"/>
          </a:xfrm>
          <a:prstGeom prst="rect">
            <a:avLst/>
          </a:prstGeom>
        </p:spPr>
        <p:txBody>
          <a:bodyPr wrap="square">
            <a:spAutoFit/>
          </a:bodyPr>
          <a:lstStyle/>
          <a:p>
            <a:r>
              <a:rPr lang="en-US" dirty="0" smtClean="0"/>
              <a:t>   </a:t>
            </a:r>
            <a:r>
              <a:rPr sz="1800" dirty="0" smtClean="0">
                <a:latin typeface="+mn-ea"/>
                <a:ea typeface="+mn-ea"/>
              </a:rPr>
              <a:t>  例2.1.1 如图2.1.7所示，将刀具从A点快速移动到B点。</a:t>
            </a:r>
            <a:endParaRPr sz="1800" dirty="0" smtClean="0">
              <a:latin typeface="+mn-ea"/>
              <a:ea typeface="+mn-ea"/>
            </a:endParaRPr>
          </a:p>
          <a:p>
            <a:r>
              <a:rPr sz="1800" dirty="0" smtClean="0">
                <a:latin typeface="+mn-ea"/>
                <a:ea typeface="+mn-ea"/>
              </a:rPr>
              <a:t>输入程序：G00 X40 Z2 </a:t>
            </a:r>
            <a:r>
              <a:rPr lang="en-US" sz="1800" dirty="0" smtClean="0">
                <a:latin typeface="+mn-ea"/>
                <a:ea typeface="+mn-ea"/>
              </a:rPr>
              <a:t> </a:t>
            </a:r>
            <a:r>
              <a:rPr sz="1800" dirty="0" smtClean="0">
                <a:latin typeface="+mn-ea"/>
                <a:ea typeface="+mn-ea"/>
              </a:rPr>
              <a:t>（绝对坐标编程）</a:t>
            </a:r>
            <a:endParaRPr sz="1800" dirty="0" smtClean="0">
              <a:latin typeface="+mn-ea"/>
              <a:ea typeface="+mn-ea"/>
            </a:endParaRPr>
          </a:p>
          <a:p>
            <a:r>
              <a:rPr lang="en-US" sz="1800" dirty="0" smtClean="0">
                <a:latin typeface="+mn-ea"/>
                <a:ea typeface="+mn-ea"/>
              </a:rPr>
              <a:t>           </a:t>
            </a:r>
            <a:r>
              <a:rPr sz="1800" dirty="0" smtClean="0">
                <a:latin typeface="+mn-ea"/>
                <a:ea typeface="+mn-ea"/>
              </a:rPr>
              <a:t>或: G00 U-110 W-98  （相对坐标编程）</a:t>
            </a:r>
            <a:endParaRPr sz="1800" dirty="0" smtClean="0">
              <a:latin typeface="+mn-ea"/>
              <a:ea typeface="+mn-ea"/>
            </a:endParaRPr>
          </a:p>
          <a:p>
            <a:r>
              <a:rPr sz="1800" dirty="0" smtClean="0">
                <a:latin typeface="+mn-ea"/>
                <a:ea typeface="+mn-ea"/>
              </a:rPr>
              <a:t>刀具移动的轨迹如图中虚线所示。     </a:t>
            </a:r>
            <a:r>
              <a:rPr lang="en-US" dirty="0" smtClean="0"/>
              <a:t>   </a:t>
            </a:r>
            <a:r>
              <a:rPr lang="en-US" u="sng" dirty="0" smtClean="0"/>
              <a:t>                                                               </a:t>
            </a:r>
            <a:endParaRPr lang="zh-CN" altLang="en-US" dirty="0" smtClean="0"/>
          </a:p>
          <a:p>
            <a:r>
              <a:rPr lang="en-US" u="sng" dirty="0" smtClean="0"/>
              <a:t>                                                                           </a:t>
            </a:r>
            <a:endParaRPr lang="zh-CN" altLang="en-US" dirty="0" smtClean="0"/>
          </a:p>
          <a:p>
            <a:endParaRPr lang="en-US" altLang="zh-CN" b="1" dirty="0">
              <a:solidFill>
                <a:srgbClr val="0070C0"/>
              </a:solidFill>
            </a:endParaRPr>
          </a:p>
        </p:txBody>
      </p:sp>
      <p:pic>
        <p:nvPicPr>
          <p:cNvPr id="87" name="图片 87"/>
          <p:cNvPicPr>
            <a:picLocks noChangeAspect="1" noChangeArrowheads="1"/>
          </p:cNvPicPr>
          <p:nvPr/>
        </p:nvPicPr>
        <p:blipFill>
          <a:blip r:embed="rId1"/>
          <a:srcRect/>
          <a:stretch>
            <a:fillRect/>
          </a:stretch>
        </p:blipFill>
        <p:spPr>
          <a:xfrm>
            <a:off x="2484120" y="2277110"/>
            <a:ext cx="3785870" cy="3590925"/>
          </a:xfrm>
          <a:prstGeom prst="rect">
            <a:avLst/>
          </a:prstGeom>
          <a:noFill/>
          <a:ln w="9525">
            <a:noFill/>
            <a:miter lim="800000"/>
            <a:headEnd/>
            <a:tailEnd/>
          </a:ln>
          <a:effectLst/>
        </p:spPr>
      </p:pic>
      <p:sp>
        <p:nvSpPr>
          <p:cNvPr id="101" name="文本框 100"/>
          <p:cNvSpPr txBox="1"/>
          <p:nvPr/>
        </p:nvSpPr>
        <p:spPr>
          <a:xfrm>
            <a:off x="3275965" y="5949315"/>
            <a:ext cx="2522855" cy="306705"/>
          </a:xfrm>
          <a:prstGeom prst="rect">
            <a:avLst/>
          </a:prstGeom>
          <a:noFill/>
          <a:ln w="9525">
            <a:noFill/>
          </a:ln>
        </p:spPr>
        <p:txBody>
          <a:bodyPr wrap="square">
            <a:spAutoFit/>
          </a:bodyPr>
          <a:p>
            <a:pPr indent="127000"/>
            <a:r>
              <a:rPr lang="zh-CN">
                <a:latin typeface="Times New Roman" panose="02020603050405020304" pitchFamily="18" charset="0"/>
                <a:ea typeface="宋体" panose="02010600030101010101" pitchFamily="2" charset="-122"/>
              </a:rPr>
              <a:t>图</a:t>
            </a:r>
            <a:r>
              <a:rPr lang="en-US">
                <a:latin typeface="Times New Roman" panose="02020603050405020304" pitchFamily="18" charset="0"/>
                <a:ea typeface="宋体" panose="02010600030101010101" pitchFamily="2" charset="-122"/>
              </a:rPr>
              <a:t>2.1.7 </a:t>
            </a:r>
            <a:r>
              <a:rPr lang="zh-CN">
                <a:latin typeface="Times New Roman" panose="02020603050405020304" pitchFamily="18" charset="0"/>
                <a:ea typeface="宋体" panose="02010600030101010101" pitchFamily="2" charset="-122"/>
              </a:rPr>
              <a:t>快速定位</a:t>
            </a:r>
            <a:endParaRPr lang="zh-CN" alt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539750" y="1052830"/>
            <a:ext cx="8187055" cy="3784600"/>
          </a:xfrm>
          <a:prstGeom prst="rect">
            <a:avLst/>
          </a:prstGeom>
          <a:noFill/>
          <a:ln w="9525">
            <a:noFill/>
          </a:ln>
        </p:spPr>
        <p:txBody>
          <a:bodyPr wrap="square">
            <a:spAutoFit/>
          </a:bodyPr>
          <a:p>
            <a:pPr indent="193040">
              <a:lnSpc>
                <a:spcPct val="150000"/>
              </a:lnSpc>
            </a:pPr>
            <a:r>
              <a:rPr lang="en-US" sz="2000">
                <a:latin typeface="Times New Roman" panose="02020603050405020304" pitchFamily="18" charset="0"/>
                <a:ea typeface="宋体" panose="02010600030101010101" pitchFamily="2" charset="-122"/>
              </a:rPr>
              <a:t>②</a:t>
            </a:r>
            <a:r>
              <a:rPr lang="zh-CN" sz="2000" b="1">
                <a:ea typeface="宋体" panose="02010600030101010101" pitchFamily="2" charset="-122"/>
              </a:rPr>
              <a:t>直线插补指令</a:t>
            </a:r>
            <a:r>
              <a:rPr lang="en-US" sz="2000" b="1">
                <a:latin typeface="宋体" panose="02010600030101010101" pitchFamily="2" charset="-122"/>
                <a:ea typeface="宋体" panose="02010600030101010101" pitchFamily="2" charset="-122"/>
                <a:cs typeface="Times New Roman" panose="02020603050405020304" pitchFamily="18" charset="0"/>
              </a:rPr>
              <a:t>G01</a:t>
            </a:r>
            <a:r>
              <a:rPr lang="zh-CN" sz="2000">
                <a:ea typeface="宋体" panose="02010600030101010101" pitchFamily="2" charset="-122"/>
              </a:rPr>
              <a:t>直线插补指令</a:t>
            </a:r>
            <a:r>
              <a:rPr lang="en-US" sz="2000" b="1">
                <a:latin typeface="Times New Roman" panose="02020603050405020304" pitchFamily="18" charset="0"/>
                <a:ea typeface="宋体" panose="02010600030101010101" pitchFamily="2" charset="-122"/>
              </a:rPr>
              <a:t>G0</a:t>
            </a:r>
            <a:r>
              <a:rPr lang="en-US" sz="2000">
                <a:latin typeface="Times New Roman" panose="02020603050405020304" pitchFamily="18" charset="0"/>
                <a:ea typeface="宋体" panose="02010600030101010101" pitchFamily="2" charset="-122"/>
              </a:rPr>
              <a:t>1</a:t>
            </a:r>
            <a:r>
              <a:rPr lang="zh-CN" sz="2000">
                <a:ea typeface="宋体" panose="02010600030101010101" pitchFamily="2" charset="-122"/>
              </a:rPr>
              <a:t>的功能是使刀具从当前位置按指定的进给速度以直线形式移动到目标点。它适用于加工内外圆柱面、内外圆锥面、切槽、切断及倒角等。</a:t>
            </a:r>
            <a:r>
              <a:rPr lang="zh-CN" sz="2000" b="1">
                <a:ea typeface="宋体" panose="02010600030101010101" pitchFamily="2" charset="-122"/>
              </a:rPr>
              <a:t>指令格式</a:t>
            </a:r>
            <a:r>
              <a:rPr lang="zh-CN" sz="2000">
                <a:ea typeface="宋体" panose="02010600030101010101" pitchFamily="2" charset="-122"/>
              </a:rPr>
              <a:t>：</a:t>
            </a:r>
            <a:r>
              <a:rPr lang="en-US" sz="2000">
                <a:latin typeface="Times New Roman" panose="02020603050405020304" pitchFamily="18" charset="0"/>
                <a:ea typeface="宋体" panose="02010600030101010101" pitchFamily="2" charset="-122"/>
              </a:rPr>
              <a:t>G01 X</a:t>
            </a:r>
            <a:r>
              <a:rPr lang="zh-CN" sz="2000">
                <a:ea typeface="宋体" panose="02010600030101010101" pitchFamily="2" charset="-122"/>
              </a:rPr>
              <a:t>（</a:t>
            </a:r>
            <a:r>
              <a:rPr lang="en-US" sz="2000">
                <a:latin typeface="Times New Roman" panose="02020603050405020304" pitchFamily="18" charset="0"/>
                <a:ea typeface="宋体" panose="02010600030101010101" pitchFamily="2" charset="-122"/>
              </a:rPr>
              <a:t>U</a:t>
            </a:r>
            <a:r>
              <a:rPr lang="zh-CN" sz="2000">
                <a:ea typeface="宋体" panose="02010600030101010101" pitchFamily="2" charset="-122"/>
              </a:rPr>
              <a:t>）</a:t>
            </a:r>
            <a:r>
              <a:rPr lang="en-US" sz="2000" u="sng">
                <a:latin typeface="Times New Roman" panose="02020603050405020304" pitchFamily="18" charset="0"/>
                <a:ea typeface="宋体" panose="02010600030101010101" pitchFamily="2" charset="-122"/>
              </a:rPr>
              <a:t>  </a:t>
            </a:r>
            <a:r>
              <a:rPr lang="en-US" sz="2000">
                <a:latin typeface="Times New Roman" panose="02020603050405020304" pitchFamily="18" charset="0"/>
                <a:ea typeface="宋体" panose="02010600030101010101" pitchFamily="2" charset="-122"/>
              </a:rPr>
              <a:t> Z</a:t>
            </a:r>
            <a:r>
              <a:rPr lang="zh-CN" sz="2000">
                <a:ea typeface="宋体" panose="02010600030101010101" pitchFamily="2" charset="-122"/>
              </a:rPr>
              <a:t>（</a:t>
            </a:r>
            <a:r>
              <a:rPr lang="en-US" sz="2000">
                <a:latin typeface="Times New Roman" panose="02020603050405020304" pitchFamily="18" charset="0"/>
                <a:ea typeface="宋体" panose="02010600030101010101" pitchFamily="2" charset="-122"/>
              </a:rPr>
              <a:t>W</a:t>
            </a:r>
            <a:r>
              <a:rPr lang="zh-CN" sz="2000">
                <a:ea typeface="宋体" panose="02010600030101010101" pitchFamily="2" charset="-122"/>
              </a:rPr>
              <a:t>）</a:t>
            </a:r>
            <a:r>
              <a:rPr lang="en-US" sz="2000" u="sng">
                <a:latin typeface="Times New Roman" panose="02020603050405020304" pitchFamily="18" charset="0"/>
                <a:ea typeface="宋体" panose="02010600030101010101" pitchFamily="2" charset="-122"/>
              </a:rPr>
              <a:t>  </a:t>
            </a:r>
            <a:r>
              <a:rPr lang="en-US" sz="2000">
                <a:latin typeface="Times New Roman" panose="02020603050405020304" pitchFamily="18" charset="0"/>
                <a:ea typeface="宋体" panose="02010600030101010101" pitchFamily="2" charset="-122"/>
              </a:rPr>
              <a:t> F</a:t>
            </a:r>
            <a:r>
              <a:rPr lang="en-US" sz="2000" u="sng">
                <a:latin typeface="Times New Roman" panose="02020603050405020304" pitchFamily="18" charset="0"/>
                <a:ea typeface="宋体" panose="02010600030101010101" pitchFamily="2" charset="-122"/>
              </a:rPr>
              <a:t>  </a:t>
            </a:r>
            <a:r>
              <a:rPr lang="en-US" sz="2000">
                <a:latin typeface="宋体" panose="02010600030101010101" pitchFamily="2" charset="-122"/>
                <a:ea typeface="宋体" panose="02010600030101010101" pitchFamily="2" charset="-122"/>
                <a:cs typeface="Times New Roman" panose="02020603050405020304" pitchFamily="18" charset="0"/>
              </a:rPr>
              <a:t> </a:t>
            </a:r>
            <a:r>
              <a:rPr lang="zh-CN" sz="2000">
                <a:ea typeface="宋体" panose="02010600030101010101" pitchFamily="2" charset="-122"/>
              </a:rPr>
              <a:t>其中：</a:t>
            </a:r>
            <a:r>
              <a:rPr lang="en-US" sz="2000">
                <a:latin typeface="Times New Roman" panose="02020603050405020304" pitchFamily="18" charset="0"/>
                <a:ea typeface="宋体" panose="02010600030101010101" pitchFamily="2" charset="-122"/>
              </a:rPr>
              <a:t>X</a:t>
            </a:r>
            <a:r>
              <a:rPr lang="zh-CN" sz="2000">
                <a:ea typeface="宋体" panose="02010600030101010101" pitchFamily="2" charset="-122"/>
              </a:rPr>
              <a:t>（</a:t>
            </a:r>
            <a:r>
              <a:rPr lang="en-US" sz="2000">
                <a:latin typeface="Times New Roman" panose="02020603050405020304" pitchFamily="18" charset="0"/>
                <a:ea typeface="宋体" panose="02010600030101010101" pitchFamily="2" charset="-122"/>
              </a:rPr>
              <a:t>U</a:t>
            </a:r>
            <a:r>
              <a:rPr lang="zh-CN" sz="2000">
                <a:ea typeface="宋体" panose="02010600030101010101" pitchFamily="2" charset="-122"/>
              </a:rPr>
              <a:t>）</a:t>
            </a:r>
            <a:r>
              <a:rPr lang="en-US" sz="2000" u="sng">
                <a:latin typeface="Times New Roman" panose="02020603050405020304" pitchFamily="18" charset="0"/>
                <a:ea typeface="宋体" panose="02010600030101010101" pitchFamily="2" charset="-122"/>
              </a:rPr>
              <a:t>  </a:t>
            </a:r>
            <a:r>
              <a:rPr lang="en-US" sz="2000">
                <a:latin typeface="Times New Roman" panose="02020603050405020304" pitchFamily="18" charset="0"/>
                <a:ea typeface="宋体" panose="02010600030101010101" pitchFamily="2" charset="-122"/>
              </a:rPr>
              <a:t>  Z</a:t>
            </a:r>
            <a:r>
              <a:rPr lang="zh-CN" sz="2000">
                <a:ea typeface="宋体" panose="02010600030101010101" pitchFamily="2" charset="-122"/>
              </a:rPr>
              <a:t>（</a:t>
            </a:r>
            <a:r>
              <a:rPr lang="en-US" sz="2000">
                <a:latin typeface="Times New Roman" panose="02020603050405020304" pitchFamily="18" charset="0"/>
                <a:ea typeface="宋体" panose="02010600030101010101" pitchFamily="2" charset="-122"/>
              </a:rPr>
              <a:t>W</a:t>
            </a:r>
            <a:r>
              <a:rPr lang="zh-CN" sz="2000">
                <a:ea typeface="宋体" panose="02010600030101010101" pitchFamily="2" charset="-122"/>
              </a:rPr>
              <a:t>）</a:t>
            </a:r>
            <a:r>
              <a:rPr lang="en-US" sz="2000" u="sng">
                <a:latin typeface="Times New Roman" panose="02020603050405020304" pitchFamily="18" charset="0"/>
                <a:ea typeface="宋体" panose="02010600030101010101" pitchFamily="2" charset="-122"/>
              </a:rPr>
              <a:t> </a:t>
            </a:r>
            <a:r>
              <a:rPr lang="en-US" sz="2000" u="sng">
                <a:latin typeface="宋体" panose="02010600030101010101" pitchFamily="2" charset="-122"/>
                <a:ea typeface="宋体" panose="02010600030101010101" pitchFamily="2" charset="-122"/>
                <a:cs typeface="Times New Roman" panose="02020603050405020304" pitchFamily="18" charset="0"/>
              </a:rPr>
              <a:t> </a:t>
            </a:r>
            <a:r>
              <a:rPr lang="en-US" sz="2000">
                <a:latin typeface="宋体" panose="02010600030101010101" pitchFamily="2" charset="-122"/>
                <a:ea typeface="宋体" panose="02010600030101010101" pitchFamily="2" charset="-122"/>
                <a:cs typeface="Times New Roman" panose="02020603050405020304" pitchFamily="18" charset="0"/>
              </a:rPr>
              <a:t> </a:t>
            </a:r>
            <a:r>
              <a:rPr lang="zh-CN" sz="2000">
                <a:ea typeface="宋体" panose="02010600030101010101" pitchFamily="2" charset="-122"/>
              </a:rPr>
              <a:t>为刀具移动的目标点坐标。</a:t>
            </a:r>
            <a:r>
              <a:rPr lang="en-US" sz="2000">
                <a:latin typeface="宋体" panose="02010600030101010101" pitchFamily="2" charset="-122"/>
                <a:ea typeface="宋体" panose="02010600030101010101" pitchFamily="2" charset="-122"/>
                <a:cs typeface="Times New Roman" panose="02020603050405020304" pitchFamily="18" charset="0"/>
              </a:rPr>
              <a:t>F</a:t>
            </a:r>
            <a:r>
              <a:rPr lang="en-US" sz="2000" u="sng">
                <a:latin typeface="宋体" panose="02010600030101010101" pitchFamily="2" charset="-122"/>
                <a:ea typeface="宋体" panose="02010600030101010101" pitchFamily="2" charset="-122"/>
                <a:cs typeface="Times New Roman" panose="02020603050405020304" pitchFamily="18" charset="0"/>
              </a:rPr>
              <a:t>  </a:t>
            </a:r>
            <a:r>
              <a:rPr lang="zh-CN" sz="2000">
                <a:ea typeface="宋体" panose="02010600030101010101" pitchFamily="2" charset="-122"/>
              </a:rPr>
              <a:t>为进给速度。</a:t>
            </a:r>
            <a:r>
              <a:rPr lang="en-US" sz="2000">
                <a:latin typeface="宋体" panose="02010600030101010101" pitchFamily="2" charset="-122"/>
                <a:ea typeface="宋体" panose="02010600030101010101" pitchFamily="2" charset="-122"/>
                <a:cs typeface="Times New Roman" panose="02020603050405020304" pitchFamily="18" charset="0"/>
              </a:rPr>
              <a:t>F</a:t>
            </a:r>
            <a:r>
              <a:rPr lang="zh-CN" sz="2000">
                <a:ea typeface="宋体" panose="02010600030101010101" pitchFamily="2" charset="-122"/>
              </a:rPr>
              <a:t>是模态指令，在没有指定新的</a:t>
            </a:r>
            <a:r>
              <a:rPr lang="en-US" sz="2000">
                <a:latin typeface="宋体" panose="02010600030101010101" pitchFamily="2" charset="-122"/>
                <a:ea typeface="宋体" panose="02010600030101010101" pitchFamily="2" charset="-122"/>
                <a:cs typeface="Times New Roman" panose="02020603050405020304" pitchFamily="18" charset="0"/>
              </a:rPr>
              <a:t>F</a:t>
            </a:r>
            <a:r>
              <a:rPr lang="zh-CN" sz="2000">
                <a:ea typeface="宋体" panose="02010600030101010101" pitchFamily="2" charset="-122"/>
              </a:rPr>
              <a:t>指令以前，原有的进给速度一直有效,因此编程时不必在每个程序段中都写入</a:t>
            </a:r>
            <a:r>
              <a:rPr lang="en-US" sz="2000">
                <a:latin typeface="宋体" panose="02010600030101010101" pitchFamily="2" charset="-122"/>
                <a:ea typeface="宋体" panose="02010600030101010101" pitchFamily="2" charset="-122"/>
                <a:cs typeface="Times New Roman" panose="02020603050405020304" pitchFamily="18" charset="0"/>
              </a:rPr>
              <a:t>F</a:t>
            </a:r>
            <a:r>
              <a:rPr lang="zh-CN" sz="2000">
                <a:ea typeface="宋体" panose="02010600030101010101" pitchFamily="2" charset="-122"/>
              </a:rPr>
              <a:t>指令。</a:t>
            </a:r>
            <a:endParaRPr lang="zh-CN" altLang="en-US" sz="200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95536" y="1052523"/>
            <a:ext cx="7416824" cy="8299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indent="266700" eaLnBrk="0" hangingPunct="0"/>
            <a:r>
              <a:rPr lang="en-US" altLang="zh-CN" sz="1600" dirty="0" smtClean="0">
                <a:solidFill>
                  <a:prstClr val="black"/>
                </a:solidFill>
                <a:latin typeface="Times New Roman" panose="02020603050405020304" pitchFamily="18" charset="0"/>
                <a:cs typeface="Times New Roman" panose="02020603050405020304" pitchFamily="18" charset="0"/>
              </a:rPr>
              <a:t>例2.1.2 车削如图2.1.8(a)所示圆柱，长度60mm。</a:t>
            </a:r>
            <a:endParaRPr lang="en-US" altLang="zh-CN" sz="1600" dirty="0" smtClean="0">
              <a:solidFill>
                <a:prstClr val="black"/>
              </a:solidFill>
              <a:latin typeface="Times New Roman" panose="02020603050405020304" pitchFamily="18" charset="0"/>
              <a:cs typeface="Times New Roman" panose="02020603050405020304" pitchFamily="18" charset="0"/>
            </a:endParaRPr>
          </a:p>
          <a:p>
            <a:pPr indent="266700" eaLnBrk="0" hangingPunct="0"/>
            <a:r>
              <a:rPr lang="en-US" altLang="zh-CN" sz="1600" dirty="0" smtClean="0">
                <a:solidFill>
                  <a:prstClr val="black"/>
                </a:solidFill>
                <a:latin typeface="Times New Roman" panose="02020603050405020304" pitchFamily="18" charset="0"/>
                <a:cs typeface="Times New Roman" panose="02020603050405020304" pitchFamily="18" charset="0"/>
              </a:rPr>
              <a:t>……</a:t>
            </a:r>
            <a:endParaRPr lang="en-US" altLang="zh-CN" sz="1600" dirty="0" smtClean="0">
              <a:solidFill>
                <a:prstClr val="black"/>
              </a:solidFill>
              <a:latin typeface="Times New Roman" panose="02020603050405020304" pitchFamily="18" charset="0"/>
              <a:cs typeface="Times New Roman" panose="02020603050405020304" pitchFamily="18" charset="0"/>
            </a:endParaRPr>
          </a:p>
          <a:p>
            <a:pPr indent="266700" eaLnBrk="0" hangingPunct="0"/>
            <a:r>
              <a:rPr lang="en-US" altLang="zh-CN" sz="1600" dirty="0" smtClean="0">
                <a:solidFill>
                  <a:prstClr val="black"/>
                </a:solidFill>
                <a:latin typeface="Times New Roman" panose="02020603050405020304" pitchFamily="18" charset="0"/>
                <a:cs typeface="Times New Roman" panose="02020603050405020304" pitchFamily="18" charset="0"/>
              </a:rPr>
              <a:t>G01 Z-60 F0.3  （绝对坐标编程）   或：G01 W-60 F0.3  （相对坐标编程）</a:t>
            </a:r>
            <a:endParaRPr lang="zh-CN" altLang="en-US" sz="1200" dirty="0" smtClean="0">
              <a:solidFill>
                <a:prstClr val="black"/>
              </a:solidFill>
              <a:cs typeface="宋体" panose="02010600030101010101" pitchFamily="2" charset="-122"/>
            </a:endParaRPr>
          </a:p>
        </p:txBody>
      </p:sp>
      <p:pic>
        <p:nvPicPr>
          <p:cNvPr id="88" name="图片 88"/>
          <p:cNvPicPr>
            <a:picLocks noChangeAspect="1" noChangeArrowheads="1"/>
          </p:cNvPicPr>
          <p:nvPr/>
        </p:nvPicPr>
        <p:blipFill>
          <a:blip r:embed="rId1"/>
          <a:srcRect r="52127"/>
          <a:stretch>
            <a:fillRect/>
          </a:stretch>
        </p:blipFill>
        <p:spPr>
          <a:xfrm>
            <a:off x="2588260" y="2132965"/>
            <a:ext cx="4363720" cy="3527425"/>
          </a:xfrm>
          <a:prstGeom prst="rect">
            <a:avLst/>
          </a:prstGeom>
          <a:noFill/>
          <a:ln w="9525">
            <a:noFill/>
            <a:miter lim="800000"/>
            <a:headEnd/>
            <a:tailEnd/>
          </a:ln>
          <a:effectLst/>
        </p:spPr>
      </p:pic>
      <p:graphicFrame>
        <p:nvGraphicFramePr>
          <p:cNvPr id="7" name="表格 6"/>
          <p:cNvGraphicFramePr/>
          <p:nvPr>
            <p:custDataLst>
              <p:tags r:id="rId2"/>
            </p:custDataLst>
          </p:nvPr>
        </p:nvGraphicFramePr>
        <p:xfrm>
          <a:off x="4427855" y="3633470"/>
          <a:ext cx="0" cy="0"/>
        </p:xfrm>
        <a:graphic>
          <a:graphicData uri="http://schemas.openxmlformats.org/drawingml/2006/table">
            <a:tbl>
              <a:tblPr firstRow="1" bandRow="1">
                <a:tableStyleId>{5940675A-B579-460E-94D1-54222C63F5DA}</a:tableStyleId>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sp>
        <p:nvSpPr>
          <p:cNvPr id="9" name="文本框 8"/>
          <p:cNvSpPr txBox="1"/>
          <p:nvPr/>
        </p:nvSpPr>
        <p:spPr>
          <a:xfrm>
            <a:off x="2411730" y="5805170"/>
            <a:ext cx="5080000" cy="306705"/>
          </a:xfrm>
          <a:prstGeom prst="rect">
            <a:avLst/>
          </a:prstGeom>
          <a:noFill/>
          <a:ln w="9525">
            <a:noFill/>
          </a:ln>
        </p:spPr>
        <p:txBody>
          <a:bodyPr>
            <a:spAutoFit/>
          </a:bodyPr>
          <a:p>
            <a:r>
              <a:rPr lang="zh-CN" sz="900">
                <a:ea typeface="宋体" panose="02010600030101010101" pitchFamily="2" charset="-122"/>
              </a:rPr>
              <a:t>  </a:t>
            </a:r>
            <a:r>
              <a:rPr lang="zh-CN">
                <a:ea typeface="宋体" panose="02010600030101010101" pitchFamily="2" charset="-122"/>
              </a:rPr>
              <a:t>                      图</a:t>
            </a:r>
            <a:r>
              <a:rPr lang="en-US">
                <a:latin typeface="Times New Roman" panose="02020603050405020304" pitchFamily="18" charset="0"/>
                <a:ea typeface="宋体" panose="02010600030101010101" pitchFamily="2" charset="-122"/>
              </a:rPr>
              <a:t>2.1.8   </a:t>
            </a:r>
            <a:r>
              <a:rPr lang="zh-CN">
                <a:sym typeface="+mn-ea"/>
              </a:rPr>
              <a:t>(a) G01指令车圆柱  </a:t>
            </a:r>
            <a:r>
              <a:rPr lang="zh-CN" sz="900">
                <a:sym typeface="+mn-ea"/>
              </a:rPr>
              <a:t>  </a:t>
            </a:r>
            <a:endParaRPr lang="zh-CN" altLang="en-US" sz="900">
              <a:sym typeface="+mn-ea"/>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251391" y="856626"/>
            <a:ext cx="7416824" cy="156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indent="266700" eaLnBrk="0" hangingPunct="0">
              <a:lnSpc>
                <a:spcPct val="150000"/>
              </a:lnSpc>
            </a:pPr>
            <a:r>
              <a:rPr lang="zh-CN" sz="1600" b="1">
                <a:sym typeface="+mn-ea"/>
              </a:rPr>
              <a:t>例</a:t>
            </a:r>
            <a:r>
              <a:rPr lang="en-US" sz="1600" b="1">
                <a:latin typeface="Times New Roman" panose="02020603050405020304" pitchFamily="18" charset="0"/>
                <a:sym typeface="+mn-ea"/>
              </a:rPr>
              <a:t>2.1.3 </a:t>
            </a:r>
            <a:r>
              <a:rPr lang="zh-CN" sz="1600">
                <a:sym typeface="+mn-ea"/>
              </a:rPr>
              <a:t>车削如图</a:t>
            </a:r>
            <a:r>
              <a:rPr lang="en-US" sz="1600">
                <a:latin typeface="Times New Roman" panose="02020603050405020304" pitchFamily="18" charset="0"/>
                <a:sym typeface="+mn-ea"/>
              </a:rPr>
              <a:t>2.1.8</a:t>
            </a:r>
            <a:r>
              <a:rPr lang="zh-CN" sz="1600">
                <a:sym typeface="+mn-ea"/>
              </a:rPr>
              <a:t>(b)所示圆锥表面。绝对坐标编程：</a:t>
            </a:r>
            <a:r>
              <a:rPr lang="en-US" sz="1600">
                <a:latin typeface="Times New Roman" panose="02020603050405020304" pitchFamily="18" charset="0"/>
                <a:sym typeface="+mn-ea"/>
              </a:rPr>
              <a:t>G01 X60 Z</a:t>
            </a:r>
            <a:r>
              <a:rPr lang="en-US" sz="1600">
                <a:latin typeface="宋体" panose="02010600030101010101" pitchFamily="2" charset="-122"/>
                <a:sym typeface="+mn-ea"/>
              </a:rPr>
              <a:t>-</a:t>
            </a:r>
            <a:r>
              <a:rPr lang="en-US" sz="1600">
                <a:latin typeface="Times New Roman" panose="02020603050405020304" pitchFamily="18" charset="0"/>
                <a:sym typeface="+mn-ea"/>
              </a:rPr>
              <a:t>60 F0.3</a:t>
            </a:r>
            <a:r>
              <a:rPr lang="zh-CN" sz="1600">
                <a:sym typeface="+mn-ea"/>
              </a:rPr>
              <a:t>相对坐标编程：</a:t>
            </a:r>
            <a:r>
              <a:rPr lang="en-US" sz="1600">
                <a:latin typeface="Times New Roman" panose="02020603050405020304" pitchFamily="18" charset="0"/>
                <a:sym typeface="+mn-ea"/>
              </a:rPr>
              <a:t>G01</a:t>
            </a:r>
            <a:r>
              <a:rPr lang="en-US" sz="1600">
                <a:latin typeface="Times New Roman" panose="02020603050405020304" pitchFamily="18" charset="0"/>
                <a:cs typeface="Times New Roman" panose="02020603050405020304" pitchFamily="18" charset="0"/>
                <a:sym typeface="+mn-ea"/>
              </a:rPr>
              <a:t> </a:t>
            </a:r>
            <a:r>
              <a:rPr lang="en-US" sz="1600">
                <a:latin typeface="Times New Roman" panose="02020603050405020304" pitchFamily="18" charset="0"/>
                <a:sym typeface="+mn-ea"/>
              </a:rPr>
              <a:t>U15 W</a:t>
            </a:r>
            <a:r>
              <a:rPr lang="en-US" sz="1600">
                <a:latin typeface="宋体" panose="02010600030101010101" pitchFamily="2" charset="-122"/>
                <a:sym typeface="+mn-ea"/>
              </a:rPr>
              <a:t>-</a:t>
            </a:r>
            <a:r>
              <a:rPr lang="en-US" sz="1600">
                <a:latin typeface="Times New Roman" panose="02020603050405020304" pitchFamily="18" charset="0"/>
                <a:sym typeface="+mn-ea"/>
              </a:rPr>
              <a:t>60 F0.3</a:t>
            </a:r>
            <a:r>
              <a:rPr lang="zh-CN" sz="1600">
                <a:sym typeface="+mn-ea"/>
              </a:rPr>
              <a:t>混合坐标编程：</a:t>
            </a:r>
            <a:r>
              <a:rPr lang="en-US" sz="1600">
                <a:latin typeface="Times New Roman" panose="02020603050405020304" pitchFamily="18" charset="0"/>
                <a:sym typeface="+mn-ea"/>
              </a:rPr>
              <a:t>G01</a:t>
            </a:r>
            <a:r>
              <a:rPr lang="en-US" sz="1600">
                <a:latin typeface="Times New Roman" panose="02020603050405020304" pitchFamily="18" charset="0"/>
                <a:cs typeface="Times New Roman" panose="02020603050405020304" pitchFamily="18" charset="0"/>
                <a:sym typeface="+mn-ea"/>
              </a:rPr>
              <a:t> </a:t>
            </a:r>
            <a:r>
              <a:rPr lang="en-US" sz="1600">
                <a:latin typeface="Times New Roman" panose="02020603050405020304" pitchFamily="18" charset="0"/>
                <a:sym typeface="+mn-ea"/>
              </a:rPr>
              <a:t>X60</a:t>
            </a:r>
            <a:r>
              <a:rPr lang="en-US" sz="1600">
                <a:latin typeface="Times New Roman" panose="02020603050405020304" pitchFamily="18" charset="0"/>
                <a:cs typeface="Times New Roman" panose="02020603050405020304" pitchFamily="18" charset="0"/>
                <a:sym typeface="+mn-ea"/>
              </a:rPr>
              <a:t> </a:t>
            </a:r>
            <a:r>
              <a:rPr lang="en-US" sz="1600">
                <a:latin typeface="Times New Roman" panose="02020603050405020304" pitchFamily="18" charset="0"/>
                <a:sym typeface="+mn-ea"/>
              </a:rPr>
              <a:t>W</a:t>
            </a:r>
            <a:r>
              <a:rPr lang="en-US" sz="1600">
                <a:latin typeface="宋体" panose="02010600030101010101" pitchFamily="2" charset="-122"/>
                <a:sym typeface="+mn-ea"/>
              </a:rPr>
              <a:t>-</a:t>
            </a:r>
            <a:r>
              <a:rPr lang="en-US" sz="1600">
                <a:latin typeface="Times New Roman" panose="02020603050405020304" pitchFamily="18" charset="0"/>
                <a:sym typeface="+mn-ea"/>
              </a:rPr>
              <a:t>60 F0.3 </a:t>
            </a:r>
            <a:endParaRPr lang="zh-CN" altLang="en-US" sz="1200" dirty="0" smtClean="0">
              <a:solidFill>
                <a:prstClr val="black"/>
              </a:solidFill>
              <a:cs typeface="宋体" panose="02010600030101010101" pitchFamily="2" charset="-122"/>
            </a:endParaRPr>
          </a:p>
        </p:txBody>
      </p:sp>
      <p:pic>
        <p:nvPicPr>
          <p:cNvPr id="88" name="图片 88"/>
          <p:cNvPicPr>
            <a:picLocks noChangeAspect="1" noChangeArrowheads="1"/>
          </p:cNvPicPr>
          <p:nvPr/>
        </p:nvPicPr>
        <p:blipFill>
          <a:blip r:embed="rId1"/>
          <a:srcRect l="48190"/>
          <a:stretch>
            <a:fillRect/>
          </a:stretch>
        </p:blipFill>
        <p:spPr>
          <a:xfrm>
            <a:off x="2267585" y="2389505"/>
            <a:ext cx="4476750" cy="3343910"/>
          </a:xfrm>
          <a:prstGeom prst="rect">
            <a:avLst/>
          </a:prstGeom>
          <a:noFill/>
          <a:ln w="9525">
            <a:noFill/>
            <a:miter lim="800000"/>
            <a:headEnd/>
            <a:tailEnd/>
          </a:ln>
          <a:effectLst/>
        </p:spPr>
      </p:pic>
      <p:graphicFrame>
        <p:nvGraphicFramePr>
          <p:cNvPr id="7" name="表格 6"/>
          <p:cNvGraphicFramePr/>
          <p:nvPr/>
        </p:nvGraphicFramePr>
        <p:xfrm>
          <a:off x="4427855" y="3633470"/>
          <a:ext cx="0" cy="0"/>
        </p:xfrm>
        <a:graphic>
          <a:graphicData uri="http://schemas.openxmlformats.org/drawingml/2006/table">
            <a:tbl>
              <a:tblPr firstRow="1" bandRow="1">
                <a:tableStyleId>{5940675A-B579-460E-94D1-54222C63F5DA}</a:tableStyleId>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sp>
        <p:nvSpPr>
          <p:cNvPr id="9" name="文本框 8"/>
          <p:cNvSpPr txBox="1"/>
          <p:nvPr/>
        </p:nvSpPr>
        <p:spPr>
          <a:xfrm>
            <a:off x="2771775" y="5733415"/>
            <a:ext cx="3082290" cy="306705"/>
          </a:xfrm>
          <a:prstGeom prst="rect">
            <a:avLst/>
          </a:prstGeom>
          <a:noFill/>
          <a:ln w="9525">
            <a:noFill/>
          </a:ln>
        </p:spPr>
        <p:txBody>
          <a:bodyPr wrap="square">
            <a:spAutoFit/>
          </a:bodyPr>
          <a:p>
            <a:r>
              <a:rPr lang="zh-CN" sz="900">
                <a:ea typeface="宋体" panose="02010600030101010101" pitchFamily="2" charset="-122"/>
              </a:rPr>
              <a:t>               </a:t>
            </a:r>
            <a:r>
              <a:rPr lang="zh-CN">
                <a:ea typeface="宋体" panose="02010600030101010101" pitchFamily="2" charset="-122"/>
              </a:rPr>
              <a:t> </a:t>
            </a:r>
            <a:r>
              <a:rPr lang="zh-CN">
                <a:sym typeface="+mn-ea"/>
              </a:rPr>
              <a:t>图</a:t>
            </a:r>
            <a:r>
              <a:rPr lang="en-US">
                <a:latin typeface="Times New Roman" panose="02020603050405020304" pitchFamily="18" charset="0"/>
                <a:sym typeface="+mn-ea"/>
              </a:rPr>
              <a:t>2.1.8 </a:t>
            </a:r>
            <a:r>
              <a:rPr lang="zh-CN">
                <a:ea typeface="宋体" panose="02010600030101010101" pitchFamily="2" charset="-122"/>
              </a:rPr>
              <a:t>    (b) G01指令车圆锥</a:t>
            </a:r>
            <a:endParaRPr lang="zh-CN" alt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95536" y="3352562"/>
            <a:ext cx="741682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indent="266700" eaLnBrk="0" hangingPunct="0"/>
            <a:endParaRPr lang="en-US" altLang="zh-CN" sz="1600" dirty="0" smtClean="0">
              <a:solidFill>
                <a:prstClr val="black"/>
              </a:solidFill>
              <a:latin typeface="Times New Roman" panose="02020603050405020304" pitchFamily="18" charset="0"/>
              <a:cs typeface="Times New Roman" panose="02020603050405020304" pitchFamily="18" charset="0"/>
            </a:endParaRPr>
          </a:p>
          <a:p>
            <a:pPr indent="266700" eaLnBrk="0" hangingPunct="0"/>
            <a:endParaRPr lang="zh-CN" altLang="en-US" sz="1200" dirty="0">
              <a:solidFill>
                <a:prstClr val="black"/>
              </a:solidFill>
              <a:latin typeface="Times New Roman" panose="02020603050405020304" pitchFamily="18" charset="0"/>
              <a:cs typeface="Times New Roman" panose="02020603050405020304" pitchFamily="18" charset="0"/>
            </a:endParaRPr>
          </a:p>
          <a:p>
            <a:pPr indent="266700" eaLnBrk="0" hangingPunct="0"/>
            <a:r>
              <a:rPr lang="en-US" altLang="zh-CN" sz="1200" dirty="0" smtClean="0">
                <a:solidFill>
                  <a:prstClr val="black"/>
                </a:solidFill>
                <a:cs typeface="宋体" panose="02010600030101010101" pitchFamily="2" charset="-122"/>
              </a:rPr>
              <a:t>                                                                                                      </a:t>
            </a:r>
            <a:r>
              <a:rPr lang="zh-CN" altLang="en-US" sz="1200" dirty="0" smtClean="0">
                <a:solidFill>
                  <a:prstClr val="black"/>
                </a:solidFill>
                <a:cs typeface="宋体" panose="02010600030101010101" pitchFamily="2" charset="-122"/>
              </a:rPr>
              <a:t> </a:t>
            </a:r>
            <a:endParaRPr lang="zh-CN" altLang="en-US" sz="1200" dirty="0" smtClean="0">
              <a:solidFill>
                <a:prstClr val="black"/>
              </a:solidFill>
              <a:cs typeface="宋体" panose="02010600030101010101" pitchFamily="2" charset="-122"/>
            </a:endParaRPr>
          </a:p>
        </p:txBody>
      </p:sp>
      <p:sp>
        <p:nvSpPr>
          <p:cNvPr id="3" name="矩形 2"/>
          <p:cNvSpPr/>
          <p:nvPr/>
        </p:nvSpPr>
        <p:spPr>
          <a:xfrm>
            <a:off x="107315" y="836930"/>
            <a:ext cx="8844280" cy="3076575"/>
          </a:xfrm>
          <a:prstGeom prst="rect">
            <a:avLst/>
          </a:prstGeom>
        </p:spPr>
        <p:txBody>
          <a:bodyPr wrap="square">
            <a:spAutoFit/>
          </a:bodyPr>
          <a:lstStyle/>
          <a:p>
            <a:r>
              <a:rPr lang="zh-CN" altLang="en-US" sz="1800" dirty="0" smtClean="0">
                <a:latin typeface="+mn-ea"/>
                <a:ea typeface="+mn-ea"/>
              </a:rPr>
              <a:t>③圆弧插补指令G02、G03</a:t>
            </a:r>
            <a:endParaRPr lang="zh-CN" altLang="en-US" sz="1800" dirty="0" smtClean="0">
              <a:latin typeface="+mn-ea"/>
              <a:ea typeface="+mn-ea"/>
            </a:endParaRPr>
          </a:p>
          <a:p>
            <a:pPr indent="457200">
              <a:lnSpc>
                <a:spcPct val="150000"/>
              </a:lnSpc>
            </a:pPr>
            <a:r>
              <a:rPr lang="zh-CN" altLang="en-US" sz="1800" dirty="0" smtClean="0">
                <a:latin typeface="+mn-ea"/>
                <a:ea typeface="+mn-ea"/>
              </a:rPr>
              <a:t>GSK980TD系统与FANUC系统的圆弧插补指令G02、G03功能、编写格式一致。</a:t>
            </a:r>
            <a:endParaRPr lang="zh-CN" altLang="en-US" sz="1800" dirty="0" smtClean="0">
              <a:latin typeface="+mn-ea"/>
              <a:ea typeface="+mn-ea"/>
            </a:endParaRPr>
          </a:p>
          <a:p>
            <a:pPr indent="457200">
              <a:lnSpc>
                <a:spcPct val="150000"/>
              </a:lnSpc>
            </a:pPr>
            <a:r>
              <a:rPr lang="zh-CN" altLang="en-US" sz="1800" dirty="0" smtClean="0">
                <a:latin typeface="+mn-ea"/>
                <a:ea typeface="+mn-ea"/>
              </a:rPr>
              <a:t>圆弧插补指令G02、G03使刀具进行圆弧移动，切出圆弧轮廓。圆弧插补有顺圆、逆圆之分，G02为顺时针圆弧插补指令，G03为逆时针圆弧插补指令，顺、逆圆弧插补运动的判断方法按右手直角笛卡尔坐标系及右手定则判定：拇指指向X轴正方向，中指指向Z轴正方向，食指指向Y轴正方向，观察者逆着Y轴正向看，走刀方向绕Y轴顺时针转动的为顺圆，反之为逆圆。</a:t>
            </a:r>
            <a:r>
              <a:rPr lang="en-US" u="sng" dirty="0" smtClean="0"/>
              <a:t>                                                                      </a:t>
            </a:r>
            <a:r>
              <a:rPr lang="en-US" dirty="0" smtClean="0"/>
              <a:t> </a:t>
            </a:r>
            <a:endParaRPr lang="zh-CN" altLang="en-US" dirty="0" smtClean="0"/>
          </a:p>
          <a:p>
            <a:r>
              <a:rPr lang="en-US" u="sng" dirty="0" smtClean="0"/>
              <a:t>            </a:t>
            </a:r>
            <a:endParaRPr lang="en-US" altLang="zh-CN" b="1" dirty="0">
              <a:solidFill>
                <a:srgbClr val="0070C0"/>
              </a:solidFill>
            </a:endParaRPr>
          </a:p>
        </p:txBody>
      </p:sp>
      <p:pic>
        <p:nvPicPr>
          <p:cNvPr id="89" name="图片 89"/>
          <p:cNvPicPr>
            <a:picLocks noChangeAspect="1" noChangeArrowheads="1"/>
          </p:cNvPicPr>
          <p:nvPr/>
        </p:nvPicPr>
        <p:blipFill>
          <a:blip r:embed="rId1"/>
          <a:srcRect/>
          <a:stretch>
            <a:fillRect/>
          </a:stretch>
        </p:blipFill>
        <p:spPr>
          <a:xfrm>
            <a:off x="3275965" y="3284855"/>
            <a:ext cx="4242435" cy="331216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95536" y="3352562"/>
            <a:ext cx="741682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indent="266700" eaLnBrk="0" hangingPunct="0"/>
            <a:endParaRPr lang="en-US" altLang="zh-CN" sz="1600" dirty="0" smtClean="0">
              <a:solidFill>
                <a:prstClr val="black"/>
              </a:solidFill>
              <a:latin typeface="Times New Roman" panose="02020603050405020304" pitchFamily="18" charset="0"/>
              <a:cs typeface="Times New Roman" panose="02020603050405020304" pitchFamily="18" charset="0"/>
            </a:endParaRPr>
          </a:p>
          <a:p>
            <a:pPr indent="266700" eaLnBrk="0" hangingPunct="0"/>
            <a:endParaRPr lang="zh-CN" altLang="en-US" sz="1200" dirty="0">
              <a:solidFill>
                <a:prstClr val="black"/>
              </a:solidFill>
              <a:latin typeface="Times New Roman" panose="02020603050405020304" pitchFamily="18" charset="0"/>
              <a:cs typeface="Times New Roman" panose="02020603050405020304" pitchFamily="18" charset="0"/>
            </a:endParaRPr>
          </a:p>
          <a:p>
            <a:pPr indent="266700" eaLnBrk="0" hangingPunct="0"/>
            <a:r>
              <a:rPr lang="en-US" altLang="zh-CN" sz="1200" dirty="0" smtClean="0">
                <a:solidFill>
                  <a:prstClr val="black"/>
                </a:solidFill>
                <a:cs typeface="宋体" panose="02010600030101010101" pitchFamily="2" charset="-122"/>
              </a:rPr>
              <a:t>                                                                                                      </a:t>
            </a:r>
            <a:r>
              <a:rPr lang="zh-CN" altLang="en-US" sz="1200" dirty="0" smtClean="0">
                <a:solidFill>
                  <a:prstClr val="black"/>
                </a:solidFill>
                <a:cs typeface="宋体" panose="02010600030101010101" pitchFamily="2" charset="-122"/>
              </a:rPr>
              <a:t> </a:t>
            </a:r>
            <a:endParaRPr lang="zh-CN" altLang="en-US" sz="1200" dirty="0" smtClean="0">
              <a:solidFill>
                <a:prstClr val="black"/>
              </a:solidFill>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539750" y="1052830"/>
            <a:ext cx="7031990" cy="888365"/>
          </a:xfrm>
          <a:prstGeom prst="rect">
            <a:avLst/>
          </a:prstGeom>
        </p:spPr>
      </p:pic>
      <p:sp>
        <p:nvSpPr>
          <p:cNvPr id="101" name="文本框 100"/>
          <p:cNvSpPr txBox="1"/>
          <p:nvPr/>
        </p:nvSpPr>
        <p:spPr>
          <a:xfrm>
            <a:off x="755650" y="2204720"/>
            <a:ext cx="7449185" cy="2999740"/>
          </a:xfrm>
          <a:prstGeom prst="rect">
            <a:avLst/>
          </a:prstGeom>
          <a:noFill/>
          <a:ln w="9525">
            <a:noFill/>
          </a:ln>
        </p:spPr>
        <p:txBody>
          <a:bodyPr wrap="square">
            <a:spAutoFit/>
          </a:bodyPr>
          <a:p>
            <a:pPr indent="266700">
              <a:lnSpc>
                <a:spcPct val="150000"/>
              </a:lnSpc>
            </a:pPr>
            <a:r>
              <a:rPr lang="zh-CN" sz="1800">
                <a:ea typeface="宋体" panose="02010600030101010101" pitchFamily="2" charset="-122"/>
              </a:rPr>
              <a:t>其中：</a:t>
            </a:r>
            <a:r>
              <a:rPr lang="en-US" sz="1800">
                <a:latin typeface="Times New Roman" panose="02020603050405020304" pitchFamily="18" charset="0"/>
                <a:ea typeface="宋体" panose="02010600030101010101" pitchFamily="2" charset="-122"/>
              </a:rPr>
              <a:t>X__</a:t>
            </a:r>
            <a:r>
              <a:rPr lang="zh-CN" sz="1800">
                <a:ea typeface="宋体" panose="02010600030101010101" pitchFamily="2" charset="-122"/>
              </a:rPr>
              <a:t>、</a:t>
            </a:r>
            <a:r>
              <a:rPr lang="en-US" sz="1800">
                <a:latin typeface="Times New Roman" panose="02020603050405020304" pitchFamily="18" charset="0"/>
                <a:ea typeface="宋体" panose="02010600030101010101" pitchFamily="2" charset="-122"/>
              </a:rPr>
              <a:t>Z__</a:t>
            </a:r>
            <a:r>
              <a:rPr lang="zh-CN" sz="1800">
                <a:ea typeface="宋体" panose="02010600030101010101" pitchFamily="2" charset="-122"/>
              </a:rPr>
              <a:t>为绝对坐标编程状态下圆弧终点坐标；</a:t>
            </a:r>
            <a:r>
              <a:rPr lang="en-US" sz="1800">
                <a:latin typeface="Times New Roman" panose="02020603050405020304" pitchFamily="18" charset="0"/>
                <a:ea typeface="宋体" panose="02010600030101010101" pitchFamily="2" charset="-122"/>
              </a:rPr>
              <a:t> U__</a:t>
            </a:r>
            <a:r>
              <a:rPr lang="zh-CN" sz="1800">
                <a:ea typeface="宋体" panose="02010600030101010101" pitchFamily="2" charset="-122"/>
              </a:rPr>
              <a:t>、</a:t>
            </a:r>
            <a:r>
              <a:rPr lang="en-US" sz="1800">
                <a:latin typeface="Times New Roman" panose="02020603050405020304" pitchFamily="18" charset="0"/>
                <a:ea typeface="宋体" panose="02010600030101010101" pitchFamily="2" charset="-122"/>
              </a:rPr>
              <a:t>W__</a:t>
            </a:r>
            <a:r>
              <a:rPr lang="zh-CN" sz="1800">
                <a:ea typeface="宋体" panose="02010600030101010101" pitchFamily="2" charset="-122"/>
              </a:rPr>
              <a:t>为增量坐标编程状态下圆弧终点相对圆弧起点的增量值。</a:t>
            </a:r>
            <a:r>
              <a:rPr lang="en-US" sz="1800">
                <a:latin typeface="Times New Roman" panose="02020603050405020304" pitchFamily="18" charset="0"/>
                <a:ea typeface="宋体" panose="02010600030101010101" pitchFamily="2" charset="-122"/>
              </a:rPr>
              <a:t>R__</a:t>
            </a:r>
            <a:r>
              <a:rPr lang="zh-CN" sz="1800">
                <a:ea typeface="宋体" panose="02010600030101010101" pitchFamily="2" charset="-122"/>
              </a:rPr>
              <a:t>是圆弧半径。</a:t>
            </a:r>
            <a:r>
              <a:rPr lang="en-US" sz="1800">
                <a:latin typeface="Times New Roman" panose="02020603050405020304" pitchFamily="18" charset="0"/>
                <a:ea typeface="宋体" panose="02010600030101010101" pitchFamily="2" charset="-122"/>
              </a:rPr>
              <a:t>I__</a:t>
            </a:r>
            <a:r>
              <a:rPr lang="zh-CN" sz="1800">
                <a:ea typeface="宋体" panose="02010600030101010101" pitchFamily="2" charset="-122"/>
              </a:rPr>
              <a:t>、</a:t>
            </a:r>
            <a:r>
              <a:rPr lang="en-US" sz="1800">
                <a:latin typeface="Times New Roman" panose="02020603050405020304" pitchFamily="18" charset="0"/>
                <a:ea typeface="宋体" panose="02010600030101010101" pitchFamily="2" charset="-122"/>
              </a:rPr>
              <a:t>K__</a:t>
            </a:r>
            <a:r>
              <a:rPr lang="zh-CN" sz="1800">
                <a:ea typeface="宋体" panose="02010600030101010101" pitchFamily="2" charset="-122"/>
              </a:rPr>
              <a:t>为圆心相对于圆弧起点的坐标增量。即</a:t>
            </a:r>
            <a:r>
              <a:rPr lang="en-US" sz="1800">
                <a:latin typeface="Times New Roman" panose="02020603050405020304" pitchFamily="18" charset="0"/>
                <a:ea typeface="宋体" panose="02010600030101010101" pitchFamily="2" charset="-122"/>
              </a:rPr>
              <a:t>I=X</a:t>
            </a:r>
            <a:r>
              <a:rPr lang="zh-CN" sz="1800" baseline="-25000">
                <a:ea typeface="宋体" panose="02010600030101010101" pitchFamily="2" charset="-122"/>
              </a:rPr>
              <a:t>圆心</a:t>
            </a:r>
            <a:r>
              <a:rPr lang="zh-CN" sz="1800">
                <a:ea typeface="宋体" panose="02010600030101010101" pitchFamily="2" charset="-122"/>
              </a:rPr>
              <a:t>－</a:t>
            </a:r>
            <a:r>
              <a:rPr lang="en-US" sz="1800">
                <a:latin typeface="Times New Roman" panose="02020603050405020304" pitchFamily="18" charset="0"/>
                <a:ea typeface="宋体" panose="02010600030101010101" pitchFamily="2" charset="-122"/>
              </a:rPr>
              <a:t>X</a:t>
            </a:r>
            <a:r>
              <a:rPr lang="zh-CN" sz="1800" baseline="-25000">
                <a:ea typeface="宋体" panose="02010600030101010101" pitchFamily="2" charset="-122"/>
              </a:rPr>
              <a:t>圆弧起点</a:t>
            </a:r>
            <a:r>
              <a:rPr lang="zh-CN" sz="1800">
                <a:ea typeface="宋体" panose="02010600030101010101" pitchFamily="2" charset="-122"/>
              </a:rPr>
              <a:t>，</a:t>
            </a:r>
            <a:r>
              <a:rPr lang="en-US" sz="1800">
                <a:latin typeface="Times New Roman" panose="02020603050405020304" pitchFamily="18" charset="0"/>
                <a:ea typeface="宋体" panose="02010600030101010101" pitchFamily="2" charset="-122"/>
              </a:rPr>
              <a:t>K=Z</a:t>
            </a:r>
            <a:r>
              <a:rPr lang="zh-CN" sz="1800" baseline="-25000">
                <a:ea typeface="宋体" panose="02010600030101010101" pitchFamily="2" charset="-122"/>
              </a:rPr>
              <a:t>圆心</a:t>
            </a:r>
            <a:r>
              <a:rPr lang="zh-CN" sz="1800">
                <a:latin typeface="Times New Roman" panose="02020603050405020304" pitchFamily="18" charset="0"/>
                <a:ea typeface="宋体" panose="02010600030101010101" pitchFamily="2" charset="-122"/>
              </a:rPr>
              <a:t>－</a:t>
            </a:r>
            <a:r>
              <a:rPr lang="en-US" sz="1800">
                <a:latin typeface="Times New Roman" panose="02020603050405020304" pitchFamily="18" charset="0"/>
                <a:ea typeface="宋体" panose="02010600030101010101" pitchFamily="2" charset="-122"/>
              </a:rPr>
              <a:t>Z</a:t>
            </a:r>
            <a:r>
              <a:rPr lang="zh-CN" sz="1800" baseline="-25000">
                <a:latin typeface="Times New Roman" panose="02020603050405020304" pitchFamily="18" charset="0"/>
                <a:ea typeface="宋体" panose="02010600030101010101" pitchFamily="2" charset="-122"/>
              </a:rPr>
              <a:t>圆弧起点</a:t>
            </a:r>
            <a:r>
              <a:rPr lang="zh-CN" sz="1800">
                <a:ea typeface="宋体" panose="02010600030101010101" pitchFamily="2" charset="-122"/>
              </a:rPr>
              <a:t>，</a:t>
            </a:r>
            <a:r>
              <a:rPr lang="zh-CN" sz="1800">
                <a:latin typeface="Times New Roman" panose="02020603050405020304" pitchFamily="18" charset="0"/>
                <a:ea typeface="宋体" panose="02010600030101010101" pitchFamily="2" charset="-122"/>
              </a:rPr>
              <a:t>当</a:t>
            </a:r>
            <a:r>
              <a:rPr lang="en-US" sz="1800">
                <a:latin typeface="Times New Roman" panose="02020603050405020304" pitchFamily="18" charset="0"/>
                <a:ea typeface="宋体" panose="02010600030101010101" pitchFamily="2" charset="-122"/>
              </a:rPr>
              <a:t>I</a:t>
            </a:r>
            <a:r>
              <a:rPr lang="zh-CN" sz="1800">
                <a:latin typeface="Times New Roman" panose="02020603050405020304" pitchFamily="18" charset="0"/>
                <a:ea typeface="宋体" panose="02010600030101010101" pitchFamily="2" charset="-122"/>
              </a:rPr>
              <a:t>、</a:t>
            </a:r>
            <a:r>
              <a:rPr lang="en-US" sz="1800">
                <a:latin typeface="Times New Roman" panose="02020603050405020304" pitchFamily="18" charset="0"/>
                <a:ea typeface="宋体" panose="02010600030101010101" pitchFamily="2" charset="-122"/>
              </a:rPr>
              <a:t>K</a:t>
            </a:r>
            <a:r>
              <a:rPr lang="zh-CN" sz="1800">
                <a:latin typeface="Times New Roman" panose="02020603050405020304" pitchFamily="18" charset="0"/>
                <a:ea typeface="宋体" panose="02010600030101010101" pitchFamily="2" charset="-122"/>
              </a:rPr>
              <a:t>值为零时可以省略。</a:t>
            </a:r>
            <a:r>
              <a:rPr lang="en-US" sz="1800">
                <a:latin typeface="Times New Roman" panose="02020603050405020304" pitchFamily="18" charset="0"/>
                <a:ea typeface="宋体" panose="02010600030101010101" pitchFamily="2" charset="-122"/>
              </a:rPr>
              <a:t>I</a:t>
            </a:r>
            <a:r>
              <a:rPr lang="zh-CN" sz="1800">
                <a:latin typeface="Times New Roman" panose="02020603050405020304" pitchFamily="18" charset="0"/>
                <a:ea typeface="宋体" panose="02010600030101010101" pitchFamily="2" charset="-122"/>
              </a:rPr>
              <a:t>、</a:t>
            </a:r>
            <a:r>
              <a:rPr lang="en-US" sz="1800">
                <a:latin typeface="Times New Roman" panose="02020603050405020304" pitchFamily="18" charset="0"/>
                <a:ea typeface="宋体" panose="02010600030101010101" pitchFamily="2" charset="-122"/>
              </a:rPr>
              <a:t>K</a:t>
            </a:r>
            <a:r>
              <a:rPr lang="zh-CN" sz="1800">
                <a:latin typeface="Times New Roman" panose="02020603050405020304" pitchFamily="18" charset="0"/>
                <a:ea typeface="宋体" panose="02010600030101010101" pitchFamily="2" charset="-122"/>
              </a:rPr>
              <a:t>和</a:t>
            </a:r>
            <a:r>
              <a:rPr lang="en-US" sz="1800">
                <a:latin typeface="Times New Roman" panose="02020603050405020304" pitchFamily="18" charset="0"/>
                <a:ea typeface="宋体" panose="02010600030101010101" pitchFamily="2" charset="-122"/>
              </a:rPr>
              <a:t>R</a:t>
            </a:r>
            <a:r>
              <a:rPr lang="zh-CN" sz="1800">
                <a:latin typeface="Times New Roman" panose="02020603050405020304" pitchFamily="18" charset="0"/>
                <a:ea typeface="宋体" panose="02010600030101010101" pitchFamily="2" charset="-122"/>
              </a:rPr>
              <a:t>同时给予指令的程序段，以</a:t>
            </a:r>
            <a:r>
              <a:rPr lang="en-US" sz="1800">
                <a:latin typeface="Times New Roman" panose="02020603050405020304" pitchFamily="18" charset="0"/>
                <a:ea typeface="宋体" panose="02010600030101010101" pitchFamily="2" charset="-122"/>
              </a:rPr>
              <a:t>R</a:t>
            </a:r>
            <a:r>
              <a:rPr lang="zh-CN" sz="1800">
                <a:latin typeface="Times New Roman" panose="02020603050405020304" pitchFamily="18" charset="0"/>
                <a:ea typeface="宋体" panose="02010600030101010101" pitchFamily="2" charset="-122"/>
              </a:rPr>
              <a:t>为优先，</a:t>
            </a:r>
            <a:r>
              <a:rPr lang="en-US" sz="1800">
                <a:latin typeface="Times New Roman" panose="02020603050405020304" pitchFamily="18" charset="0"/>
                <a:ea typeface="宋体" panose="02010600030101010101" pitchFamily="2" charset="-122"/>
              </a:rPr>
              <a:t>I</a:t>
            </a:r>
            <a:r>
              <a:rPr lang="zh-CN" sz="1800">
                <a:latin typeface="Times New Roman" panose="02020603050405020304" pitchFamily="18" charset="0"/>
                <a:ea typeface="宋体" panose="02010600030101010101" pitchFamily="2" charset="-122"/>
              </a:rPr>
              <a:t>、</a:t>
            </a:r>
            <a:r>
              <a:rPr lang="en-US" sz="1800">
                <a:latin typeface="Times New Roman" panose="02020603050405020304" pitchFamily="18" charset="0"/>
                <a:ea typeface="宋体" panose="02010600030101010101" pitchFamily="2" charset="-122"/>
              </a:rPr>
              <a:t>K</a:t>
            </a:r>
            <a:r>
              <a:rPr lang="zh-CN" sz="1800">
                <a:latin typeface="Times New Roman" panose="02020603050405020304" pitchFamily="18" charset="0"/>
                <a:ea typeface="宋体" panose="02010600030101010101" pitchFamily="2" charset="-122"/>
              </a:rPr>
              <a:t>无效。</a:t>
            </a:r>
            <a:endParaRPr lang="zh-CN" altLang="en-US" sz="180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95536" y="3352562"/>
            <a:ext cx="741682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indent="266700" eaLnBrk="0" hangingPunct="0"/>
            <a:endParaRPr lang="en-US" altLang="zh-CN" sz="1600" dirty="0" smtClean="0">
              <a:solidFill>
                <a:prstClr val="black"/>
              </a:solidFill>
              <a:latin typeface="Times New Roman" panose="02020603050405020304" pitchFamily="18" charset="0"/>
              <a:cs typeface="Times New Roman" panose="02020603050405020304" pitchFamily="18" charset="0"/>
            </a:endParaRPr>
          </a:p>
          <a:p>
            <a:pPr indent="266700" eaLnBrk="0" hangingPunct="0"/>
            <a:endParaRPr lang="zh-CN" altLang="en-US" sz="1200" dirty="0">
              <a:solidFill>
                <a:prstClr val="black"/>
              </a:solidFill>
              <a:latin typeface="Times New Roman" panose="02020603050405020304" pitchFamily="18" charset="0"/>
              <a:cs typeface="Times New Roman" panose="02020603050405020304" pitchFamily="18" charset="0"/>
            </a:endParaRPr>
          </a:p>
          <a:p>
            <a:pPr indent="266700" eaLnBrk="0" hangingPunct="0"/>
            <a:r>
              <a:rPr lang="en-US" altLang="zh-CN" sz="1200" dirty="0" smtClean="0">
                <a:solidFill>
                  <a:prstClr val="black"/>
                </a:solidFill>
                <a:cs typeface="宋体" panose="02010600030101010101" pitchFamily="2" charset="-122"/>
              </a:rPr>
              <a:t>                                                                                                      </a:t>
            </a:r>
            <a:r>
              <a:rPr lang="zh-CN" altLang="en-US" sz="1200" dirty="0" smtClean="0">
                <a:solidFill>
                  <a:prstClr val="black"/>
                </a:solidFill>
                <a:cs typeface="宋体" panose="02010600030101010101" pitchFamily="2" charset="-122"/>
              </a:rPr>
              <a:t> </a:t>
            </a:r>
            <a:endParaRPr lang="zh-CN" altLang="en-US" sz="1200" dirty="0" smtClean="0">
              <a:solidFill>
                <a:prstClr val="black"/>
              </a:solidFill>
              <a:cs typeface="宋体" panose="02010600030101010101" pitchFamily="2" charset="-122"/>
            </a:endParaRPr>
          </a:p>
        </p:txBody>
      </p:sp>
      <p:sp>
        <p:nvSpPr>
          <p:cNvPr id="101" name="文本框 100"/>
          <p:cNvSpPr txBox="1"/>
          <p:nvPr/>
        </p:nvSpPr>
        <p:spPr>
          <a:xfrm>
            <a:off x="323850" y="981075"/>
            <a:ext cx="5464175" cy="3830955"/>
          </a:xfrm>
          <a:prstGeom prst="rect">
            <a:avLst/>
          </a:prstGeom>
          <a:noFill/>
          <a:ln w="9525">
            <a:noFill/>
          </a:ln>
        </p:spPr>
        <p:txBody>
          <a:bodyPr wrap="square">
            <a:spAutoFit/>
          </a:bodyPr>
          <a:p>
            <a:pPr indent="266700">
              <a:lnSpc>
                <a:spcPct val="150000"/>
              </a:lnSpc>
            </a:pPr>
            <a:r>
              <a:rPr sz="1800">
                <a:ea typeface="宋体" panose="02010600030101010101" pitchFamily="2" charset="-122"/>
              </a:rPr>
              <a:t>例2.1.4 编写如图2.1.10所示的OAB圆弧轮廓的精加工程序（O点为工件坐标系原点）。</a:t>
            </a:r>
            <a:endParaRPr sz="1800">
              <a:ea typeface="宋体" panose="02010600030101010101" pitchFamily="2" charset="-122"/>
            </a:endParaRPr>
          </a:p>
          <a:p>
            <a:pPr indent="266700">
              <a:lnSpc>
                <a:spcPct val="150000"/>
              </a:lnSpc>
            </a:pPr>
            <a:r>
              <a:rPr sz="1800">
                <a:ea typeface="宋体" panose="02010600030101010101" pitchFamily="2" charset="-122"/>
              </a:rPr>
              <a:t>程序如下：</a:t>
            </a:r>
            <a:endParaRPr sz="1800">
              <a:ea typeface="宋体" panose="02010600030101010101" pitchFamily="2" charset="-122"/>
            </a:endParaRPr>
          </a:p>
          <a:p>
            <a:pPr indent="266700">
              <a:lnSpc>
                <a:spcPct val="150000"/>
              </a:lnSpc>
            </a:pPr>
            <a:r>
              <a:rPr sz="1800">
                <a:ea typeface="宋体" panose="02010600030101010101" pitchFamily="2" charset="-122"/>
              </a:rPr>
              <a:t>……</a:t>
            </a:r>
            <a:endParaRPr sz="1800">
              <a:ea typeface="宋体" panose="02010600030101010101" pitchFamily="2" charset="-122"/>
            </a:endParaRPr>
          </a:p>
          <a:p>
            <a:pPr indent="266700">
              <a:lnSpc>
                <a:spcPct val="150000"/>
              </a:lnSpc>
            </a:pPr>
            <a:r>
              <a:rPr sz="1800">
                <a:ea typeface="宋体" panose="02010600030101010101" pitchFamily="2" charset="-122"/>
              </a:rPr>
              <a:t>N100 G00 X0 Z1</a:t>
            </a:r>
            <a:endParaRPr sz="1800">
              <a:ea typeface="宋体" panose="02010600030101010101" pitchFamily="2" charset="-122"/>
            </a:endParaRPr>
          </a:p>
          <a:p>
            <a:pPr indent="266700">
              <a:lnSpc>
                <a:spcPct val="150000"/>
              </a:lnSpc>
            </a:pPr>
            <a:r>
              <a:rPr sz="1800">
                <a:ea typeface="宋体" panose="02010600030101010101" pitchFamily="2" charset="-122"/>
              </a:rPr>
              <a:t>N110 G01 Z0 F0.2</a:t>
            </a:r>
            <a:endParaRPr sz="1800">
              <a:ea typeface="宋体" panose="02010600030101010101" pitchFamily="2" charset="-122"/>
            </a:endParaRPr>
          </a:p>
          <a:p>
            <a:pPr indent="266700">
              <a:lnSpc>
                <a:spcPct val="150000"/>
              </a:lnSpc>
            </a:pPr>
            <a:r>
              <a:rPr sz="1800">
                <a:ea typeface="宋体" panose="02010600030101010101" pitchFamily="2" charset="-122"/>
              </a:rPr>
              <a:t>N100 G03 X32 Z-16 R16 F0.05 </a:t>
            </a:r>
            <a:endParaRPr sz="1800">
              <a:ea typeface="宋体" panose="02010600030101010101" pitchFamily="2" charset="-122"/>
            </a:endParaRPr>
          </a:p>
          <a:p>
            <a:pPr indent="266700">
              <a:lnSpc>
                <a:spcPct val="150000"/>
              </a:lnSpc>
            </a:pPr>
            <a:r>
              <a:rPr sz="1800">
                <a:ea typeface="宋体" panose="02010600030101010101" pitchFamily="2" charset="-122"/>
              </a:rPr>
              <a:t>N110 G02 X38 W-3 R3</a:t>
            </a:r>
            <a:endParaRPr sz="1800">
              <a:ea typeface="宋体" panose="02010600030101010101" pitchFamily="2" charset="-122"/>
            </a:endParaRPr>
          </a:p>
          <a:p>
            <a:pPr indent="266700">
              <a:lnSpc>
                <a:spcPct val="150000"/>
              </a:lnSpc>
            </a:pPr>
            <a:r>
              <a:rPr sz="1800">
                <a:ea typeface="宋体" panose="02010600030101010101" pitchFamily="2" charset="-122"/>
              </a:rPr>
              <a:t>……   </a:t>
            </a:r>
            <a:endParaRPr sz="1800">
              <a:ea typeface="宋体" panose="02010600030101010101" pitchFamily="2" charset="-122"/>
            </a:endParaRPr>
          </a:p>
        </p:txBody>
      </p:sp>
      <p:pic>
        <p:nvPicPr>
          <p:cNvPr id="90" name="图片 90"/>
          <p:cNvPicPr>
            <a:picLocks noChangeAspect="1" noChangeArrowheads="1"/>
          </p:cNvPicPr>
          <p:nvPr/>
        </p:nvPicPr>
        <p:blipFill>
          <a:blip r:embed="rId1"/>
          <a:srcRect/>
          <a:stretch>
            <a:fillRect/>
          </a:stretch>
        </p:blipFill>
        <p:spPr>
          <a:xfrm>
            <a:off x="5148580" y="1557020"/>
            <a:ext cx="3072765" cy="2858135"/>
          </a:xfrm>
          <a:prstGeom prst="rect">
            <a:avLst/>
          </a:prstGeom>
          <a:noFill/>
          <a:ln w="9525">
            <a:noFill/>
            <a:miter lim="800000"/>
            <a:headEnd/>
            <a:tailEnd/>
          </a:ln>
          <a:effectLst/>
        </p:spPr>
      </p:pic>
      <p:sp>
        <p:nvSpPr>
          <p:cNvPr id="3" name="文本框 2"/>
          <p:cNvSpPr txBox="1"/>
          <p:nvPr/>
        </p:nvSpPr>
        <p:spPr>
          <a:xfrm>
            <a:off x="5571490" y="4581525"/>
            <a:ext cx="2333625" cy="275590"/>
          </a:xfrm>
          <a:prstGeom prst="rect">
            <a:avLst/>
          </a:prstGeom>
          <a:noFill/>
          <a:ln w="9525">
            <a:noFill/>
          </a:ln>
        </p:spPr>
        <p:txBody>
          <a:bodyPr wrap="square">
            <a:spAutoFit/>
          </a:bodyPr>
          <a:p>
            <a:pPr indent="228600" algn="ctr"/>
            <a:r>
              <a:rPr lang="zh-CN" sz="1200">
                <a:ea typeface="宋体" panose="02010600030101010101" pitchFamily="2" charset="-122"/>
              </a:rPr>
              <a:t>图</a:t>
            </a:r>
            <a:r>
              <a:rPr lang="en-US" sz="1200">
                <a:latin typeface="宋体" panose="02010600030101010101" pitchFamily="2" charset="-122"/>
                <a:ea typeface="宋体" panose="02010600030101010101" pitchFamily="2" charset="-122"/>
              </a:rPr>
              <a:t>2.1.10</a:t>
            </a:r>
            <a:r>
              <a:rPr lang="en-US" sz="1200">
                <a:latin typeface="Times New Roman" panose="02020603050405020304" pitchFamily="18" charset="0"/>
                <a:ea typeface="宋体" panose="02010600030101010101" pitchFamily="2" charset="-122"/>
                <a:cs typeface="Times New Roman" panose="02020603050405020304" pitchFamily="18" charset="0"/>
              </a:rPr>
              <a:t>  </a:t>
            </a:r>
            <a:r>
              <a:rPr lang="zh-CN" sz="1200">
                <a:latin typeface="Times New Roman" panose="02020603050405020304" pitchFamily="18" charset="0"/>
                <a:ea typeface="宋体" panose="02010600030101010101" pitchFamily="2" charset="-122"/>
              </a:rPr>
              <a:t>圆弧轮廓的精加工</a:t>
            </a:r>
            <a:endParaRPr lang="zh-CN" altLang="en-US" sz="120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95536" y="3352562"/>
            <a:ext cx="741682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indent="266700" eaLnBrk="0" hangingPunct="0"/>
            <a:endParaRPr lang="en-US" altLang="zh-CN" sz="1600" dirty="0" smtClean="0">
              <a:solidFill>
                <a:prstClr val="black"/>
              </a:solidFill>
              <a:latin typeface="Times New Roman" panose="02020603050405020304" pitchFamily="18" charset="0"/>
              <a:cs typeface="Times New Roman" panose="02020603050405020304" pitchFamily="18" charset="0"/>
            </a:endParaRPr>
          </a:p>
          <a:p>
            <a:pPr indent="266700" eaLnBrk="0" hangingPunct="0"/>
            <a:endParaRPr lang="zh-CN" altLang="en-US" sz="1200" dirty="0">
              <a:solidFill>
                <a:prstClr val="black"/>
              </a:solidFill>
              <a:latin typeface="Times New Roman" panose="02020603050405020304" pitchFamily="18" charset="0"/>
              <a:cs typeface="Times New Roman" panose="02020603050405020304" pitchFamily="18" charset="0"/>
            </a:endParaRPr>
          </a:p>
          <a:p>
            <a:pPr indent="266700" eaLnBrk="0" hangingPunct="0"/>
            <a:r>
              <a:rPr lang="en-US" altLang="zh-CN" sz="1200" dirty="0" smtClean="0">
                <a:solidFill>
                  <a:prstClr val="black"/>
                </a:solidFill>
                <a:cs typeface="宋体" panose="02010600030101010101" pitchFamily="2" charset="-122"/>
              </a:rPr>
              <a:t>                                                                                                      </a:t>
            </a:r>
            <a:r>
              <a:rPr lang="zh-CN" altLang="en-US" sz="1200" dirty="0" smtClean="0">
                <a:solidFill>
                  <a:prstClr val="black"/>
                </a:solidFill>
                <a:cs typeface="宋体" panose="02010600030101010101" pitchFamily="2" charset="-122"/>
              </a:rPr>
              <a:t> </a:t>
            </a:r>
            <a:endParaRPr lang="zh-CN" altLang="en-US" sz="1200" dirty="0" smtClean="0">
              <a:solidFill>
                <a:prstClr val="black"/>
              </a:solidFill>
              <a:cs typeface="宋体" panose="02010600030101010101" pitchFamily="2" charset="-122"/>
            </a:endParaRPr>
          </a:p>
        </p:txBody>
      </p:sp>
      <p:sp>
        <p:nvSpPr>
          <p:cNvPr id="101" name="文本框 100"/>
          <p:cNvSpPr txBox="1"/>
          <p:nvPr/>
        </p:nvSpPr>
        <p:spPr>
          <a:xfrm>
            <a:off x="251460" y="908685"/>
            <a:ext cx="8448040" cy="4246245"/>
          </a:xfrm>
          <a:prstGeom prst="rect">
            <a:avLst/>
          </a:prstGeom>
          <a:noFill/>
          <a:ln w="9525">
            <a:noFill/>
          </a:ln>
        </p:spPr>
        <p:txBody>
          <a:bodyPr wrap="square">
            <a:spAutoFit/>
          </a:bodyPr>
          <a:p>
            <a:pPr indent="266700">
              <a:lnSpc>
                <a:spcPct val="150000"/>
              </a:lnSpc>
            </a:pPr>
            <a:r>
              <a:rPr sz="1800">
                <a:ea typeface="宋体" panose="02010600030101010101" pitchFamily="2" charset="-122"/>
              </a:rPr>
              <a:t>④延时等待指令G04</a:t>
            </a:r>
            <a:endParaRPr sz="1800">
              <a:ea typeface="宋体" panose="02010600030101010101" pitchFamily="2" charset="-122"/>
            </a:endParaRPr>
          </a:p>
          <a:p>
            <a:pPr indent="266700">
              <a:lnSpc>
                <a:spcPct val="150000"/>
              </a:lnSpc>
            </a:pPr>
            <a:r>
              <a:rPr sz="1800">
                <a:ea typeface="宋体" panose="02010600030101010101" pitchFamily="2" charset="-122"/>
              </a:rPr>
              <a:t>延时等待指令G04又称暂停指令，该指令可以使刀具作短时间（几秒钟）的无进给运动，主要用于光整加工、车削环槽、不通孔等场合。</a:t>
            </a:r>
            <a:endParaRPr sz="1800">
              <a:ea typeface="宋体" panose="02010600030101010101" pitchFamily="2" charset="-122"/>
            </a:endParaRPr>
          </a:p>
          <a:p>
            <a:pPr indent="266700">
              <a:lnSpc>
                <a:spcPct val="150000"/>
              </a:lnSpc>
            </a:pPr>
            <a:r>
              <a:rPr sz="1800">
                <a:ea typeface="宋体" panose="02010600030101010101" pitchFamily="2" charset="-122"/>
              </a:rPr>
              <a:t>指令格式：G04 P  </a:t>
            </a:r>
            <a:endParaRPr sz="1800">
              <a:ea typeface="宋体" panose="02010600030101010101" pitchFamily="2" charset="-122"/>
            </a:endParaRPr>
          </a:p>
          <a:p>
            <a:pPr indent="266700">
              <a:lnSpc>
                <a:spcPct val="150000"/>
              </a:lnSpc>
            </a:pPr>
            <a:r>
              <a:rPr sz="1800">
                <a:ea typeface="宋体" panose="02010600030101010101" pitchFamily="2" charset="-122"/>
              </a:rPr>
              <a:t>其中：P  为延时等待时间，单位为秒。</a:t>
            </a:r>
            <a:endParaRPr sz="1800">
              <a:ea typeface="宋体" panose="02010600030101010101" pitchFamily="2" charset="-122"/>
            </a:endParaRPr>
          </a:p>
          <a:p>
            <a:pPr indent="266700">
              <a:lnSpc>
                <a:spcPct val="150000"/>
              </a:lnSpc>
            </a:pPr>
            <a:r>
              <a:rPr sz="1800">
                <a:ea typeface="宋体" panose="02010600030101010101" pitchFamily="2" charset="-122"/>
              </a:rPr>
              <a:t>⑤半径编程指令G10</a:t>
            </a:r>
            <a:endParaRPr sz="1800">
              <a:ea typeface="宋体" panose="02010600030101010101" pitchFamily="2" charset="-122"/>
            </a:endParaRPr>
          </a:p>
          <a:p>
            <a:pPr indent="266700">
              <a:lnSpc>
                <a:spcPct val="150000"/>
              </a:lnSpc>
            </a:pPr>
            <a:r>
              <a:rPr sz="1800">
                <a:ea typeface="宋体" panose="02010600030101010101" pitchFamily="2" charset="-122"/>
              </a:rPr>
              <a:t>用G10指令编程的状态为半径编程，所有X轴方向的字段值都是半径编程。这些字段包括X（U）、I、A、P、C等。</a:t>
            </a:r>
            <a:endParaRPr sz="1800">
              <a:ea typeface="宋体" panose="02010600030101010101" pitchFamily="2" charset="-122"/>
            </a:endParaRPr>
          </a:p>
          <a:p>
            <a:pPr indent="266700">
              <a:lnSpc>
                <a:spcPct val="150000"/>
              </a:lnSpc>
            </a:pPr>
            <a:r>
              <a:rPr sz="1800">
                <a:ea typeface="宋体" panose="02010600030101010101" pitchFamily="2" charset="-122"/>
              </a:rPr>
              <a:t>该指令可与其他G功能同时出现在一程序段之中。</a:t>
            </a:r>
            <a:endParaRPr sz="1800">
              <a:ea typeface="宋体" panose="02010600030101010101" pitchFamily="2" charset="-122"/>
            </a:endParaRPr>
          </a:p>
          <a:p>
            <a:pPr indent="266700">
              <a:lnSpc>
                <a:spcPct val="150000"/>
              </a:lnSpc>
            </a:pPr>
            <a:r>
              <a:rPr sz="1800">
                <a:ea typeface="宋体" panose="02010600030101010101" pitchFamily="2" charset="-122"/>
              </a:rPr>
              <a:t>其它G功能指令将在后面介绍。</a:t>
            </a:r>
            <a:endParaRPr sz="1800">
              <a:ea typeface="宋体" panose="02010600030101010101" pitchFamily="2"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95536" y="3352562"/>
            <a:ext cx="741682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indent="266700" eaLnBrk="0" hangingPunct="0"/>
            <a:endParaRPr lang="en-US" altLang="zh-CN" sz="1600" dirty="0" smtClean="0">
              <a:solidFill>
                <a:prstClr val="black"/>
              </a:solidFill>
              <a:latin typeface="Times New Roman" panose="02020603050405020304" pitchFamily="18" charset="0"/>
              <a:cs typeface="Times New Roman" panose="02020603050405020304" pitchFamily="18" charset="0"/>
            </a:endParaRPr>
          </a:p>
          <a:p>
            <a:pPr indent="266700" eaLnBrk="0" hangingPunct="0"/>
            <a:endParaRPr lang="zh-CN" altLang="en-US" sz="1200" dirty="0">
              <a:solidFill>
                <a:prstClr val="black"/>
              </a:solidFill>
              <a:latin typeface="Times New Roman" panose="02020603050405020304" pitchFamily="18" charset="0"/>
              <a:cs typeface="Times New Roman" panose="02020603050405020304" pitchFamily="18" charset="0"/>
            </a:endParaRPr>
          </a:p>
          <a:p>
            <a:pPr indent="266700" eaLnBrk="0" hangingPunct="0"/>
            <a:r>
              <a:rPr lang="en-US" altLang="zh-CN" sz="1200" dirty="0" smtClean="0">
                <a:solidFill>
                  <a:prstClr val="black"/>
                </a:solidFill>
                <a:cs typeface="宋体" panose="02010600030101010101" pitchFamily="2" charset="-122"/>
              </a:rPr>
              <a:t>                                                                                                      </a:t>
            </a:r>
            <a:r>
              <a:rPr lang="zh-CN" altLang="en-US" sz="1200" dirty="0" smtClean="0">
                <a:solidFill>
                  <a:prstClr val="black"/>
                </a:solidFill>
                <a:cs typeface="宋体" panose="02010600030101010101" pitchFamily="2" charset="-122"/>
              </a:rPr>
              <a:t> </a:t>
            </a:r>
            <a:endParaRPr lang="zh-CN" altLang="en-US" sz="1200" dirty="0" smtClean="0">
              <a:solidFill>
                <a:prstClr val="black"/>
              </a:solidFill>
              <a:cs typeface="宋体" panose="02010600030101010101" pitchFamily="2" charset="-122"/>
            </a:endParaRPr>
          </a:p>
        </p:txBody>
      </p:sp>
      <p:sp>
        <p:nvSpPr>
          <p:cNvPr id="101" name="文本框 100"/>
          <p:cNvSpPr txBox="1"/>
          <p:nvPr/>
        </p:nvSpPr>
        <p:spPr>
          <a:xfrm>
            <a:off x="251460" y="908685"/>
            <a:ext cx="8448040" cy="2584450"/>
          </a:xfrm>
          <a:prstGeom prst="rect">
            <a:avLst/>
          </a:prstGeom>
          <a:noFill/>
          <a:ln w="9525">
            <a:noFill/>
          </a:ln>
        </p:spPr>
        <p:txBody>
          <a:bodyPr wrap="square">
            <a:spAutoFit/>
          </a:bodyPr>
          <a:p>
            <a:pPr indent="266700">
              <a:lnSpc>
                <a:spcPct val="150000"/>
              </a:lnSpc>
            </a:pPr>
            <a:r>
              <a:rPr sz="1800">
                <a:ea typeface="宋体" panose="02010600030101010101" pitchFamily="2" charset="-122"/>
              </a:rPr>
              <a:t>⑥直径编程指令G11</a:t>
            </a:r>
            <a:endParaRPr sz="1800">
              <a:ea typeface="宋体" panose="02010600030101010101" pitchFamily="2" charset="-122"/>
            </a:endParaRPr>
          </a:p>
          <a:p>
            <a:pPr indent="266700">
              <a:lnSpc>
                <a:spcPct val="150000"/>
              </a:lnSpc>
            </a:pPr>
            <a:r>
              <a:rPr sz="1800">
                <a:ea typeface="宋体" panose="02010600030101010101" pitchFamily="2" charset="-122"/>
              </a:rPr>
              <a:t>用G11指令编程的状态为直径编程，所有X轴方向的字段值都是直径编程。这些字段包括X（U）、I、A、P、C等。</a:t>
            </a:r>
            <a:endParaRPr sz="1800">
              <a:ea typeface="宋体" panose="02010600030101010101" pitchFamily="2" charset="-122"/>
            </a:endParaRPr>
          </a:p>
          <a:p>
            <a:pPr indent="266700">
              <a:lnSpc>
                <a:spcPct val="150000"/>
              </a:lnSpc>
            </a:pPr>
            <a:r>
              <a:rPr sz="1800">
                <a:ea typeface="宋体" panose="02010600030101010101" pitchFamily="2" charset="-122"/>
              </a:rPr>
              <a:t>该指令可与其他G功能同时出现在一程序段之中。车床系统初态默认为直径编程状态。</a:t>
            </a:r>
            <a:endParaRPr sz="1800">
              <a:ea typeface="宋体" panose="02010600030101010101" pitchFamily="2" charset="-122"/>
            </a:endParaRPr>
          </a:p>
          <a:p>
            <a:pPr indent="266700">
              <a:lnSpc>
                <a:spcPct val="150000"/>
              </a:lnSpc>
            </a:pPr>
            <a:r>
              <a:rPr sz="1800">
                <a:ea typeface="宋体" panose="02010600030101010101" pitchFamily="2" charset="-122"/>
              </a:rPr>
              <a:t>其它G功能指令将在后面介绍。</a:t>
            </a:r>
            <a:endParaRPr sz="1800">
              <a:ea typeface="宋体" panose="02010600030101010101"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14348" y="1000108"/>
            <a:ext cx="8034116" cy="4799965"/>
          </a:xfrm>
          <a:prstGeom prst="rect">
            <a:avLst/>
          </a:prstGeom>
        </p:spPr>
        <p:txBody>
          <a:bodyPr wrap="square">
            <a:spAutoFit/>
          </a:bodyPr>
          <a:lstStyle/>
          <a:p>
            <a:r>
              <a:rPr lang="en-US" altLang="zh-CN" sz="1800" b="1" dirty="0" smtClean="0">
                <a:latin typeface="+mn-ea"/>
                <a:ea typeface="+mn-ea"/>
              </a:rPr>
              <a:t>【</a:t>
            </a:r>
            <a:r>
              <a:rPr lang="zh-CN" altLang="en-US" sz="1800" b="1" dirty="0" smtClean="0">
                <a:latin typeface="+mn-ea"/>
                <a:ea typeface="+mn-ea"/>
              </a:rPr>
              <a:t>计划与决策</a:t>
            </a:r>
            <a:r>
              <a:rPr lang="en-US" altLang="zh-CN" sz="1800" b="1" dirty="0" smtClean="0">
                <a:latin typeface="+mn-ea"/>
                <a:ea typeface="+mn-ea"/>
              </a:rPr>
              <a:t>】</a:t>
            </a:r>
            <a:endParaRPr lang="zh-CN" altLang="en-US" sz="1800" b="1" dirty="0" smtClean="0">
              <a:latin typeface="+mn-ea"/>
              <a:ea typeface="+mn-ea"/>
            </a:endParaRPr>
          </a:p>
          <a:p>
            <a:pPr indent="457200"/>
            <a:r>
              <a:rPr sz="1800" dirty="0" smtClean="0">
                <a:latin typeface="+mn-ea"/>
                <a:ea typeface="+mn-ea"/>
              </a:rPr>
              <a:t>用GSK980TD系统或FANUC系统进行编写，需要用到G00、G01、G02\G03功能指令。</a:t>
            </a:r>
            <a:endParaRPr sz="1800" dirty="0" smtClean="0">
              <a:latin typeface="+mn-ea"/>
              <a:ea typeface="+mn-ea"/>
            </a:endParaRPr>
          </a:p>
          <a:p>
            <a:endParaRPr sz="1800" dirty="0" smtClean="0">
              <a:latin typeface="+mn-ea"/>
              <a:ea typeface="+mn-ea"/>
            </a:endParaRPr>
          </a:p>
          <a:p>
            <a:r>
              <a:rPr sz="1800" dirty="0" smtClean="0">
                <a:latin typeface="+mn-ea"/>
                <a:ea typeface="+mn-ea"/>
              </a:rPr>
              <a:t>【实施】</a:t>
            </a:r>
            <a:endParaRPr sz="1800" dirty="0" smtClean="0">
              <a:latin typeface="+mn-ea"/>
              <a:ea typeface="+mn-ea"/>
            </a:endParaRPr>
          </a:p>
          <a:p>
            <a:pPr indent="457200"/>
            <a:r>
              <a:rPr sz="1800" dirty="0" smtClean="0">
                <a:latin typeface="+mn-ea"/>
                <a:ea typeface="+mn-ea"/>
              </a:rPr>
              <a:t>精车程序编写</a:t>
            </a:r>
            <a:endParaRPr sz="1800" dirty="0" smtClean="0">
              <a:latin typeface="+mn-ea"/>
              <a:ea typeface="+mn-ea"/>
            </a:endParaRPr>
          </a:p>
          <a:p>
            <a:pPr indent="457200"/>
            <a:r>
              <a:rPr sz="1800" dirty="0" smtClean="0">
                <a:latin typeface="+mn-ea"/>
                <a:ea typeface="+mn-ea"/>
              </a:rPr>
              <a:t>……   （粗车略）</a:t>
            </a:r>
            <a:endParaRPr sz="1800" dirty="0" smtClean="0">
              <a:latin typeface="+mn-ea"/>
              <a:ea typeface="+mn-ea"/>
            </a:endParaRPr>
          </a:p>
          <a:p>
            <a:pPr indent="457200"/>
            <a:r>
              <a:rPr sz="1800" dirty="0" smtClean="0">
                <a:latin typeface="+mn-ea"/>
                <a:ea typeface="+mn-ea"/>
              </a:rPr>
              <a:t>N110 G00 X100 Z100（刀架快速移动到安全点）</a:t>
            </a:r>
            <a:endParaRPr sz="1800" dirty="0" smtClean="0">
              <a:latin typeface="+mn-ea"/>
              <a:ea typeface="+mn-ea"/>
            </a:endParaRPr>
          </a:p>
          <a:p>
            <a:pPr indent="457200"/>
            <a:r>
              <a:rPr sz="1800" dirty="0" smtClean="0">
                <a:latin typeface="+mn-ea"/>
                <a:ea typeface="+mn-ea"/>
              </a:rPr>
              <a:t>N120 T0202 M03 S1000（换2号精车刀执行2号刀补）</a:t>
            </a:r>
            <a:endParaRPr sz="1800" dirty="0" smtClean="0">
              <a:latin typeface="+mn-ea"/>
              <a:ea typeface="+mn-ea"/>
            </a:endParaRPr>
          </a:p>
          <a:p>
            <a:pPr indent="457200"/>
            <a:r>
              <a:rPr sz="1800" dirty="0" smtClean="0">
                <a:latin typeface="+mn-ea"/>
                <a:ea typeface="+mn-ea"/>
              </a:rPr>
              <a:t>                                                                       </a:t>
            </a:r>
            <a:endParaRPr sz="1800" dirty="0" smtClean="0">
              <a:latin typeface="+mn-ea"/>
              <a:ea typeface="+mn-ea"/>
            </a:endParaRPr>
          </a:p>
          <a:p>
            <a:pPr indent="457200"/>
            <a:r>
              <a:rPr sz="1800" dirty="0" smtClean="0">
                <a:latin typeface="+mn-ea"/>
                <a:ea typeface="+mn-ea"/>
              </a:rPr>
              <a:t>                                                                   </a:t>
            </a:r>
            <a:endParaRPr sz="1800" dirty="0" smtClean="0">
              <a:latin typeface="+mn-ea"/>
              <a:ea typeface="+mn-ea"/>
            </a:endParaRPr>
          </a:p>
          <a:p>
            <a:pPr indent="457200"/>
            <a:r>
              <a:rPr sz="1800" dirty="0" smtClean="0">
                <a:latin typeface="+mn-ea"/>
                <a:ea typeface="+mn-ea"/>
              </a:rPr>
              <a:t>      </a:t>
            </a:r>
            <a:r>
              <a:rPr sz="1800" dirty="0" smtClean="0">
                <a:latin typeface="+mn-ea"/>
                <a:ea typeface="+mn-ea"/>
                <a:sym typeface="+mn-ea"/>
              </a:rPr>
              <a:t>…… </a:t>
            </a:r>
            <a:r>
              <a:rPr lang="zh-CN" sz="1800" dirty="0" smtClean="0">
                <a:solidFill>
                  <a:srgbClr val="FF0000"/>
                </a:solidFill>
                <a:latin typeface="+mn-ea"/>
                <a:ea typeface="+mn-ea"/>
                <a:sym typeface="+mn-ea"/>
              </a:rPr>
              <a:t>（请把程序补充完整）</a:t>
            </a:r>
            <a:r>
              <a:rPr sz="1800" dirty="0" smtClean="0">
                <a:solidFill>
                  <a:srgbClr val="FF0000"/>
                </a:solidFill>
                <a:latin typeface="+mn-ea"/>
                <a:ea typeface="+mn-ea"/>
              </a:rPr>
              <a:t>        </a:t>
            </a:r>
            <a:r>
              <a:rPr sz="1800" dirty="0" smtClean="0">
                <a:latin typeface="+mn-ea"/>
                <a:ea typeface="+mn-ea"/>
              </a:rPr>
              <a:t>                                                        </a:t>
            </a:r>
            <a:endParaRPr sz="1800" dirty="0" smtClean="0">
              <a:latin typeface="+mn-ea"/>
              <a:ea typeface="+mn-ea"/>
            </a:endParaRPr>
          </a:p>
          <a:p>
            <a:pPr indent="457200"/>
            <a:r>
              <a:rPr sz="1800" dirty="0" smtClean="0">
                <a:latin typeface="+mn-ea"/>
                <a:ea typeface="+mn-ea"/>
              </a:rPr>
              <a:t>                                                           </a:t>
            </a:r>
            <a:endParaRPr sz="1800" dirty="0" smtClean="0">
              <a:latin typeface="+mn-ea"/>
              <a:ea typeface="+mn-ea"/>
            </a:endParaRPr>
          </a:p>
          <a:p>
            <a:pPr indent="457200"/>
            <a:r>
              <a:rPr sz="1800" dirty="0" smtClean="0">
                <a:latin typeface="+mn-ea"/>
                <a:ea typeface="+mn-ea"/>
              </a:rPr>
              <a:t>                                                                       </a:t>
            </a:r>
            <a:endParaRPr sz="1800" dirty="0" smtClean="0">
              <a:latin typeface="+mn-ea"/>
              <a:ea typeface="+mn-ea"/>
            </a:endParaRPr>
          </a:p>
          <a:p>
            <a:pPr indent="457200"/>
            <a:r>
              <a:rPr sz="1800" dirty="0" smtClean="0">
                <a:latin typeface="+mn-ea"/>
                <a:ea typeface="+mn-ea"/>
              </a:rPr>
              <a:t>N200 G01 X37 （退刀至φ37）</a:t>
            </a:r>
            <a:endParaRPr sz="1800" dirty="0" smtClean="0">
              <a:latin typeface="+mn-ea"/>
              <a:ea typeface="+mn-ea"/>
            </a:endParaRPr>
          </a:p>
          <a:p>
            <a:pPr indent="457200"/>
            <a:r>
              <a:rPr sz="1800" dirty="0" smtClean="0">
                <a:latin typeface="+mn-ea"/>
                <a:ea typeface="+mn-ea"/>
              </a:rPr>
              <a:t>N210 G00 X100 Z50（刀架快速移动到安全点） </a:t>
            </a:r>
            <a:endParaRPr sz="1800" dirty="0" smtClean="0">
              <a:latin typeface="+mn-ea"/>
              <a:ea typeface="+mn-ea"/>
            </a:endParaRPr>
          </a:p>
          <a:p>
            <a:pPr indent="457200"/>
            <a:r>
              <a:rPr sz="1800" dirty="0" smtClean="0">
                <a:latin typeface="+mn-ea"/>
                <a:ea typeface="+mn-ea"/>
              </a:rPr>
              <a:t>N220 M30   （结束） </a:t>
            </a:r>
            <a:endParaRPr sz="1800" dirty="0" smtClean="0">
              <a:latin typeface="+mn-ea"/>
              <a:ea typeface="+mn-ea"/>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95536" y="3352562"/>
            <a:ext cx="741682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indent="266700" eaLnBrk="0" hangingPunct="0"/>
            <a:endParaRPr lang="en-US" altLang="zh-CN" sz="1600" dirty="0" smtClean="0">
              <a:solidFill>
                <a:prstClr val="black"/>
              </a:solidFill>
              <a:latin typeface="Times New Roman" panose="02020603050405020304" pitchFamily="18" charset="0"/>
              <a:cs typeface="Times New Roman" panose="02020603050405020304" pitchFamily="18" charset="0"/>
            </a:endParaRPr>
          </a:p>
          <a:p>
            <a:pPr indent="266700" eaLnBrk="0" hangingPunct="0"/>
            <a:endParaRPr lang="zh-CN" altLang="en-US" sz="1200" dirty="0">
              <a:solidFill>
                <a:prstClr val="black"/>
              </a:solidFill>
              <a:latin typeface="Times New Roman" panose="02020603050405020304" pitchFamily="18" charset="0"/>
              <a:cs typeface="Times New Roman" panose="02020603050405020304" pitchFamily="18" charset="0"/>
            </a:endParaRPr>
          </a:p>
          <a:p>
            <a:pPr indent="266700" eaLnBrk="0" hangingPunct="0"/>
            <a:r>
              <a:rPr lang="en-US" altLang="zh-CN" sz="1200" dirty="0" smtClean="0">
                <a:solidFill>
                  <a:prstClr val="black"/>
                </a:solidFill>
                <a:cs typeface="宋体" panose="02010600030101010101" pitchFamily="2" charset="-122"/>
              </a:rPr>
              <a:t>                                                                                                      </a:t>
            </a:r>
            <a:r>
              <a:rPr lang="zh-CN" altLang="en-US" sz="1200" dirty="0" smtClean="0">
                <a:solidFill>
                  <a:prstClr val="black"/>
                </a:solidFill>
                <a:cs typeface="宋体" panose="02010600030101010101" pitchFamily="2" charset="-122"/>
              </a:rPr>
              <a:t> </a:t>
            </a:r>
            <a:endParaRPr lang="zh-CN" altLang="en-US" sz="1200" dirty="0" smtClean="0">
              <a:solidFill>
                <a:prstClr val="black"/>
              </a:solidFill>
              <a:cs typeface="宋体" panose="02010600030101010101" pitchFamily="2" charset="-122"/>
            </a:endParaRPr>
          </a:p>
        </p:txBody>
      </p:sp>
      <p:sp>
        <p:nvSpPr>
          <p:cNvPr id="101" name="文本框 100"/>
          <p:cNvSpPr txBox="1"/>
          <p:nvPr/>
        </p:nvSpPr>
        <p:spPr>
          <a:xfrm>
            <a:off x="179705" y="764540"/>
            <a:ext cx="7449185" cy="922020"/>
          </a:xfrm>
          <a:prstGeom prst="rect">
            <a:avLst/>
          </a:prstGeom>
          <a:noFill/>
          <a:ln w="9525">
            <a:noFill/>
          </a:ln>
        </p:spPr>
        <p:txBody>
          <a:bodyPr wrap="square">
            <a:spAutoFit/>
          </a:bodyPr>
          <a:p>
            <a:pPr indent="266700">
              <a:lnSpc>
                <a:spcPct val="150000"/>
              </a:lnSpc>
            </a:pPr>
            <a:r>
              <a:rPr sz="1800">
                <a:ea typeface="宋体" panose="02010600030101010101" pitchFamily="2" charset="-122"/>
              </a:rPr>
              <a:t>【拓展任务工单】</a:t>
            </a:r>
            <a:endParaRPr sz="1800">
              <a:ea typeface="宋体" panose="02010600030101010101" pitchFamily="2" charset="-122"/>
            </a:endParaRPr>
          </a:p>
          <a:p>
            <a:pPr indent="266700">
              <a:lnSpc>
                <a:spcPct val="150000"/>
              </a:lnSpc>
            </a:pPr>
            <a:r>
              <a:rPr sz="1800">
                <a:ea typeface="宋体" panose="02010600030101010101" pitchFamily="2" charset="-122"/>
              </a:rPr>
              <a:t>试编写图2.1.11零件的精车程序。</a:t>
            </a:r>
            <a:endParaRPr sz="1800">
              <a:ea typeface="宋体" panose="02010600030101010101" pitchFamily="2" charset="-122"/>
            </a:endParaRPr>
          </a:p>
        </p:txBody>
      </p:sp>
      <p:pic>
        <p:nvPicPr>
          <p:cNvPr id="225" name="图片 225"/>
          <p:cNvPicPr>
            <a:picLocks noChangeAspect="1" noChangeArrowheads="1"/>
          </p:cNvPicPr>
          <p:nvPr/>
        </p:nvPicPr>
        <p:blipFill>
          <a:blip r:embed="rId1"/>
          <a:srcRect t="1671"/>
          <a:stretch>
            <a:fillRect/>
          </a:stretch>
        </p:blipFill>
        <p:spPr>
          <a:xfrm>
            <a:off x="1857375" y="1713865"/>
            <a:ext cx="5915660" cy="4235450"/>
          </a:xfrm>
          <a:prstGeom prst="rect">
            <a:avLst/>
          </a:prstGeom>
          <a:noFill/>
          <a:ln w="9525">
            <a:noFill/>
            <a:miter lim="800000"/>
            <a:headEnd/>
            <a:tailEnd/>
          </a:ln>
        </p:spPr>
      </p:pic>
      <p:sp>
        <p:nvSpPr>
          <p:cNvPr id="3" name="文本框 2"/>
          <p:cNvSpPr txBox="1"/>
          <p:nvPr/>
        </p:nvSpPr>
        <p:spPr>
          <a:xfrm>
            <a:off x="3204210" y="5949315"/>
            <a:ext cx="1264920" cy="306705"/>
          </a:xfrm>
          <a:prstGeom prst="rect">
            <a:avLst/>
          </a:prstGeom>
          <a:noFill/>
          <a:ln w="9525">
            <a:noFill/>
          </a:ln>
        </p:spPr>
        <p:txBody>
          <a:bodyPr wrap="square">
            <a:spAutoFit/>
          </a:bodyPr>
          <a:p>
            <a:pPr indent="127000"/>
            <a:r>
              <a:rPr lang="zh-CN">
                <a:latin typeface="Times New Roman" panose="02020603050405020304" pitchFamily="18" charset="0"/>
                <a:ea typeface="宋体" panose="02010600030101010101" pitchFamily="2" charset="-122"/>
              </a:rPr>
              <a:t>图</a:t>
            </a:r>
            <a:r>
              <a:rPr lang="en-US">
                <a:latin typeface="宋体" panose="02010600030101010101" pitchFamily="2" charset="-122"/>
                <a:ea typeface="宋体" panose="02010600030101010101" pitchFamily="2" charset="-122"/>
              </a:rPr>
              <a:t>2.1.11</a:t>
            </a:r>
            <a:endParaRPr lang="zh-CN" alt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388" y="2052638"/>
            <a:ext cx="4752975" cy="1016000"/>
          </a:xfrm>
          <a:prstGeom prst="rect">
            <a:avLst/>
          </a:prstGeom>
          <a:noFill/>
        </p:spPr>
        <p:txBody>
          <a:bodyPr>
            <a:spAutoFit/>
          </a:bodyPr>
          <a:lstStyle/>
          <a:p>
            <a:pPr marR="0" algn="ctr" defTabSz="914400" fontAlgn="auto">
              <a:spcBef>
                <a:spcPts val="0"/>
              </a:spcBef>
              <a:spcAft>
                <a:spcPts val="0"/>
              </a:spcAft>
              <a:buClrTx/>
              <a:buSzTx/>
              <a:buFontTx/>
              <a:buNone/>
              <a:defRPr/>
            </a:pPr>
            <a:r>
              <a:rPr kumimoji="0" lang="en-US" altLang="zh-CN" sz="6000" b="1" kern="1200" cap="none" spc="0" normalizeH="0" baseline="0" noProof="0" dirty="0">
                <a:solidFill>
                  <a:srgbClr val="C00000"/>
                </a:solidFill>
                <a:effectLst>
                  <a:outerShdw blurRad="38100" dist="38100" dir="2700000" algn="tl">
                    <a:srgbClr val="000000">
                      <a:alpha val="43137"/>
                    </a:srgbClr>
                  </a:outerShdw>
                </a:effectLst>
                <a:latin typeface="楷体_GB2312" charset="-122"/>
                <a:ea typeface="楷体_GB2312" charset="-122"/>
                <a:cs typeface="+mn-cs"/>
              </a:rPr>
              <a:t>Thanks</a:t>
            </a:r>
            <a:endParaRPr kumimoji="0" lang="zh-CN" altLang="en-US" sz="6000" b="1" kern="1200" cap="none" spc="0" normalizeH="0" baseline="0" noProof="0" dirty="0">
              <a:solidFill>
                <a:srgbClr val="C00000"/>
              </a:solidFill>
              <a:effectLst>
                <a:outerShdw blurRad="38100" dist="38100" dir="2700000" algn="tl">
                  <a:srgbClr val="000000">
                    <a:alpha val="43137"/>
                  </a:srgbClr>
                </a:outerShdw>
              </a:effectLst>
              <a:latin typeface="楷体_GB2312" charset="-122"/>
              <a:ea typeface="楷体_GB2312" charset="-122"/>
              <a:cs typeface="+mn-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5605" y="1052830"/>
            <a:ext cx="1877060" cy="368300"/>
          </a:xfrm>
          <a:prstGeom prst="rect">
            <a:avLst/>
          </a:prstGeom>
        </p:spPr>
        <p:txBody>
          <a:bodyPr wrap="square">
            <a:spAutoFit/>
          </a:bodyPr>
          <a:lstStyle/>
          <a:p>
            <a:r>
              <a:rPr lang="zh-CN" sz="1800" b="1">
                <a:sym typeface="+mn-ea"/>
              </a:rPr>
              <a:t>【检测与评价】</a:t>
            </a:r>
            <a:endParaRPr lang="zh-CN" altLang="en-US" dirty="0" smtClean="0">
              <a:solidFill>
                <a:srgbClr val="0070C0"/>
              </a:solidFill>
            </a:endParaRPr>
          </a:p>
        </p:txBody>
      </p:sp>
      <p:graphicFrame>
        <p:nvGraphicFramePr>
          <p:cNvPr id="8" name="表格 7"/>
          <p:cNvGraphicFramePr/>
          <p:nvPr>
            <p:custDataLst>
              <p:tags r:id="rId1"/>
            </p:custDataLst>
          </p:nvPr>
        </p:nvGraphicFramePr>
        <p:xfrm>
          <a:off x="608965" y="1701165"/>
          <a:ext cx="7988300" cy="3180080"/>
        </p:xfrm>
        <a:graphic>
          <a:graphicData uri="http://schemas.openxmlformats.org/drawingml/2006/table">
            <a:tbl>
              <a:tblPr firstRow="1" bandRow="1">
                <a:tableStyleId>{5940675A-B579-460E-94D1-54222C63F5DA}</a:tableStyleId>
              </a:tblPr>
              <a:tblGrid>
                <a:gridCol w="561340"/>
                <a:gridCol w="1908810"/>
                <a:gridCol w="675640"/>
                <a:gridCol w="3463290"/>
                <a:gridCol w="765810"/>
                <a:gridCol w="613410"/>
              </a:tblGrid>
              <a:tr h="728980">
                <a:tc gridSpan="2">
                  <a:txBody>
                    <a:bodyPr/>
                    <a:p>
                      <a:pPr indent="0">
                        <a:buNone/>
                      </a:pPr>
                      <a:r>
                        <a:rPr lang="en-US" sz="2000" b="0">
                          <a:solidFill>
                            <a:schemeClr val="tx1"/>
                          </a:solidFill>
                          <a:latin typeface="宋体" panose="02010600030101010101" pitchFamily="2" charset="-122"/>
                          <a:ea typeface="宋体" panose="02010600030101010101" pitchFamily="2" charset="-122"/>
                          <a:cs typeface="宋体" panose="02010600030101010101" pitchFamily="2" charset="-122"/>
                        </a:rPr>
                        <a:t>学号：</a:t>
                      </a:r>
                      <a:endParaRPr lang="en-US" altLang="en-US" sz="2000" b="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p>
                      <a:pPr indent="0">
                        <a:buNone/>
                      </a:pPr>
                      <a:r>
                        <a:rPr lang="en-US" sz="2000" b="0">
                          <a:solidFill>
                            <a:schemeClr val="tx1"/>
                          </a:solidFill>
                          <a:latin typeface="宋体" panose="02010600030101010101" pitchFamily="2" charset="-122"/>
                          <a:ea typeface="宋体" panose="02010600030101010101" pitchFamily="2" charset="-122"/>
                          <a:cs typeface="宋体" panose="02010600030101010101" pitchFamily="2" charset="-122"/>
                        </a:rPr>
                        <a:t>学生姓名：</a:t>
                      </a:r>
                      <a:endParaRPr lang="en-US" altLang="en-US" sz="2000" b="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indent="0" algn="ctr">
                        <a:buNone/>
                      </a:pPr>
                      <a:r>
                        <a:rPr lang="en-US" sz="2000" b="0">
                          <a:solidFill>
                            <a:schemeClr val="tx1"/>
                          </a:solidFill>
                          <a:latin typeface="宋体" panose="02010600030101010101" pitchFamily="2" charset="-122"/>
                          <a:ea typeface="宋体" panose="02010600030101010101" pitchFamily="2" charset="-122"/>
                          <a:cs typeface="宋体" panose="02010600030101010101" pitchFamily="2" charset="-122"/>
                        </a:rPr>
                        <a:t>总得分</a:t>
                      </a:r>
                      <a:endParaRPr lang="en-US" altLang="en-US" sz="2000" b="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lang="en-US" altLang="en-US" sz="2000" b="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29665">
                <a:tc>
                  <a:txBody>
                    <a:bodyPr/>
                    <a:p>
                      <a:pPr indent="0" algn="ctr">
                        <a:buNone/>
                      </a:pPr>
                      <a:r>
                        <a:rPr lang="en-US" sz="2000" b="0">
                          <a:solidFill>
                            <a:schemeClr val="tx1"/>
                          </a:solidFill>
                          <a:latin typeface="宋体" panose="02010600030101010101" pitchFamily="2" charset="-122"/>
                          <a:ea typeface="宋体" panose="02010600030101010101" pitchFamily="2" charset="-122"/>
                          <a:cs typeface="宋体" panose="02010600030101010101" pitchFamily="2" charset="-122"/>
                        </a:rPr>
                        <a:t>序号</a:t>
                      </a:r>
                      <a:endParaRPr lang="en-US" altLang="en-US" sz="2000" b="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tx1"/>
                          </a:solidFill>
                          <a:latin typeface="宋体" panose="02010600030101010101" pitchFamily="2" charset="-122"/>
                          <a:ea typeface="宋体" panose="02010600030101010101" pitchFamily="2" charset="-122"/>
                          <a:cs typeface="宋体" panose="02010600030101010101" pitchFamily="2" charset="-122"/>
                        </a:rPr>
                        <a:t>项 目 内 容 及 要 求</a:t>
                      </a:r>
                      <a:endParaRPr lang="en-US" altLang="en-US" sz="2000" b="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tx1"/>
                          </a:solidFill>
                          <a:latin typeface="宋体" panose="02010600030101010101" pitchFamily="2" charset="-122"/>
                          <a:ea typeface="宋体" panose="02010600030101010101" pitchFamily="2" charset="-122"/>
                          <a:cs typeface="宋体" panose="02010600030101010101" pitchFamily="2" charset="-122"/>
                        </a:rPr>
                        <a:t>配分</a:t>
                      </a:r>
                      <a:endParaRPr lang="en-US" altLang="en-US" sz="2000" b="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tx1"/>
                          </a:solidFill>
                          <a:latin typeface="宋体" panose="02010600030101010101" pitchFamily="2" charset="-122"/>
                          <a:ea typeface="宋体" panose="02010600030101010101" pitchFamily="2" charset="-122"/>
                          <a:cs typeface="宋体" panose="02010600030101010101" pitchFamily="2" charset="-122"/>
                        </a:rPr>
                        <a:t>评 分 标 准</a:t>
                      </a:r>
                      <a:endParaRPr lang="en-US" altLang="en-US" sz="2000" b="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lgn="ctr">
                        <a:buNone/>
                      </a:pPr>
                      <a:r>
                        <a:rPr lang="en-US" sz="2000" b="0">
                          <a:solidFill>
                            <a:schemeClr val="tx1"/>
                          </a:solidFill>
                          <a:latin typeface="宋体" panose="02010600030101010101" pitchFamily="2" charset="-122"/>
                          <a:ea typeface="宋体" panose="02010600030101010101" pitchFamily="2" charset="-122"/>
                          <a:cs typeface="宋体" panose="02010600030101010101" pitchFamily="2" charset="-122"/>
                        </a:rPr>
                        <a:t>单项得分</a:t>
                      </a:r>
                      <a:endParaRPr lang="en-US" altLang="en-US" sz="2000" b="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661035">
                <a:tc>
                  <a:txBody>
                    <a:bodyPr/>
                    <a:p>
                      <a:pPr indent="0" algn="ctr">
                        <a:buNone/>
                      </a:pPr>
                      <a:r>
                        <a:rPr lang="en-US" sz="2000" b="0">
                          <a:solidFill>
                            <a:schemeClr val="tx1"/>
                          </a:solidFill>
                          <a:latin typeface="宋体" panose="02010600030101010101" pitchFamily="2" charset="-122"/>
                          <a:ea typeface="宋体" panose="02010600030101010101" pitchFamily="2" charset="-122"/>
                          <a:cs typeface="宋体" panose="02010600030101010101" pitchFamily="2" charset="-122"/>
                        </a:rPr>
                        <a:t>1</a:t>
                      </a:r>
                      <a:endParaRPr lang="en-US" altLang="en-US" sz="2000" b="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tx1"/>
                          </a:solidFill>
                          <a:latin typeface="宋体" panose="02010600030101010101" pitchFamily="2" charset="-122"/>
                          <a:ea typeface="宋体" panose="02010600030101010101" pitchFamily="2" charset="-122"/>
                          <a:cs typeface="宋体" panose="02010600030101010101" pitchFamily="2" charset="-122"/>
                        </a:rPr>
                        <a:t>程序</a:t>
                      </a:r>
                      <a:endParaRPr lang="en-US" altLang="en-US" sz="2000" b="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b"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tx1"/>
                          </a:solidFill>
                          <a:latin typeface="宋体" panose="02010600030101010101" pitchFamily="2" charset="-122"/>
                          <a:ea typeface="宋体" panose="02010600030101010101" pitchFamily="2" charset="-122"/>
                          <a:cs typeface="宋体" panose="02010600030101010101" pitchFamily="2" charset="-122"/>
                        </a:rPr>
                        <a:t>80</a:t>
                      </a:r>
                      <a:endParaRPr lang="en-US" altLang="en-US" sz="2000" b="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tx1"/>
                          </a:solidFill>
                          <a:latin typeface="宋体" panose="02010600030101010101" pitchFamily="2" charset="-122"/>
                          <a:ea typeface="宋体" panose="02010600030101010101" pitchFamily="2" charset="-122"/>
                          <a:cs typeface="宋体" panose="02010600030101010101" pitchFamily="2" charset="-122"/>
                        </a:rPr>
                        <a:t>每错一处扣5分，扣完为止</a:t>
                      </a:r>
                      <a:endParaRPr lang="en-US" altLang="en-US" sz="2000" b="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buNone/>
                      </a:pPr>
                      <a:r>
                        <a:rPr lang="en-US" sz="2000" b="0">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lang="en-US" altLang="en-US" sz="2000" b="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660400">
                <a:tc>
                  <a:txBody>
                    <a:bodyPr/>
                    <a:p>
                      <a:pPr indent="0" algn="ctr">
                        <a:buNone/>
                      </a:pPr>
                      <a:r>
                        <a:rPr lang="en-US" sz="2000" b="0">
                          <a:solidFill>
                            <a:schemeClr val="tx1"/>
                          </a:solidFill>
                          <a:latin typeface="宋体" panose="02010600030101010101" pitchFamily="2" charset="-122"/>
                          <a:ea typeface="宋体" panose="02010600030101010101" pitchFamily="2" charset="-122"/>
                          <a:cs typeface="宋体" panose="02010600030101010101" pitchFamily="2" charset="-122"/>
                        </a:rPr>
                        <a:t>2</a:t>
                      </a:r>
                      <a:endParaRPr lang="en-US" altLang="en-US" sz="2000" b="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tx1"/>
                          </a:solidFill>
                          <a:latin typeface="宋体" panose="02010600030101010101" pitchFamily="2" charset="-122"/>
                          <a:ea typeface="宋体" panose="02010600030101010101" pitchFamily="2" charset="-122"/>
                          <a:cs typeface="宋体" panose="02010600030101010101" pitchFamily="2" charset="-122"/>
                        </a:rPr>
                        <a:t>纪律与态度</a:t>
                      </a:r>
                      <a:endParaRPr lang="en-US" altLang="en-US" sz="2000" b="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chemeClr val="tx1"/>
                          </a:solidFill>
                          <a:latin typeface="宋体" panose="02010600030101010101" pitchFamily="2" charset="-122"/>
                          <a:ea typeface="宋体" panose="02010600030101010101" pitchFamily="2" charset="-122"/>
                          <a:cs typeface="宋体" panose="02010600030101010101" pitchFamily="2" charset="-122"/>
                        </a:rPr>
                        <a:t>20</a:t>
                      </a:r>
                      <a:endParaRPr lang="en-US" altLang="en-US" sz="2000" b="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chemeClr val="tx1"/>
                          </a:solidFill>
                          <a:latin typeface="宋体" panose="02010600030101010101" pitchFamily="2" charset="-122"/>
                          <a:ea typeface="宋体" panose="02010600030101010101" pitchFamily="2" charset="-122"/>
                          <a:cs typeface="宋体" panose="02010600030101010101" pitchFamily="2" charset="-122"/>
                        </a:rPr>
                        <a:t>违反纪律、学习不积极一次扣2分。</a:t>
                      </a:r>
                      <a:endParaRPr lang="en-US" altLang="en-US" sz="2000" b="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buNone/>
                      </a:pPr>
                      <a:r>
                        <a:rPr lang="en-US" sz="2000" b="0">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lang="en-US" altLang="en-US" sz="2000" b="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bl>
          </a:graphicData>
        </a:graphic>
      </p:graphicFrame>
      <p:sp>
        <p:nvSpPr>
          <p:cNvPr id="9" name="文本框 8"/>
          <p:cNvSpPr txBox="1"/>
          <p:nvPr/>
        </p:nvSpPr>
        <p:spPr>
          <a:xfrm>
            <a:off x="323850" y="5229225"/>
            <a:ext cx="1917065" cy="368300"/>
          </a:xfrm>
          <a:prstGeom prst="rect">
            <a:avLst/>
          </a:prstGeom>
          <a:noFill/>
          <a:ln w="9525">
            <a:noFill/>
          </a:ln>
        </p:spPr>
        <p:txBody>
          <a:bodyPr wrap="square">
            <a:spAutoFit/>
          </a:bodyPr>
          <a:p>
            <a:r>
              <a:rPr lang="zh-CN" sz="1800" b="1">
                <a:ea typeface="宋体" panose="02010600030101010101" pitchFamily="2" charset="-122"/>
              </a:rPr>
              <a:t>【评估与总结】</a:t>
            </a:r>
            <a:endParaRPr lang="zh-CN" altLang="en-US" sz="180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95536" y="3352562"/>
            <a:ext cx="741682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indent="266700" eaLnBrk="0" hangingPunct="0"/>
            <a:endParaRPr lang="en-US" altLang="zh-CN" sz="1600" dirty="0" smtClean="0">
              <a:solidFill>
                <a:prstClr val="black"/>
              </a:solidFill>
              <a:latin typeface="Times New Roman" panose="02020603050405020304" pitchFamily="18" charset="0"/>
              <a:cs typeface="Times New Roman" panose="02020603050405020304" pitchFamily="18" charset="0"/>
            </a:endParaRPr>
          </a:p>
          <a:p>
            <a:pPr indent="266700" eaLnBrk="0" hangingPunct="0"/>
            <a:endParaRPr lang="zh-CN" altLang="en-US" sz="1200" dirty="0">
              <a:solidFill>
                <a:prstClr val="black"/>
              </a:solidFill>
              <a:latin typeface="Times New Roman" panose="02020603050405020304" pitchFamily="18" charset="0"/>
              <a:cs typeface="Times New Roman" panose="02020603050405020304" pitchFamily="18" charset="0"/>
            </a:endParaRPr>
          </a:p>
          <a:p>
            <a:pPr indent="266700" eaLnBrk="0" hangingPunct="0"/>
            <a:r>
              <a:rPr lang="en-US" altLang="zh-CN" sz="1200" dirty="0" smtClean="0">
                <a:solidFill>
                  <a:prstClr val="black"/>
                </a:solidFill>
                <a:cs typeface="宋体" panose="02010600030101010101" pitchFamily="2" charset="-122"/>
              </a:rPr>
              <a:t>                                                                                                      </a:t>
            </a:r>
            <a:r>
              <a:rPr lang="zh-CN" altLang="en-US" sz="1200" dirty="0" smtClean="0">
                <a:solidFill>
                  <a:prstClr val="black"/>
                </a:solidFill>
                <a:cs typeface="宋体" panose="02010600030101010101" pitchFamily="2" charset="-122"/>
              </a:rPr>
              <a:t> </a:t>
            </a:r>
            <a:endParaRPr lang="zh-CN" altLang="en-US" sz="1200" dirty="0" smtClean="0">
              <a:solidFill>
                <a:prstClr val="black"/>
              </a:solidFill>
              <a:cs typeface="宋体" panose="02010600030101010101" pitchFamily="2" charset="-122"/>
            </a:endParaRPr>
          </a:p>
        </p:txBody>
      </p:sp>
      <p:sp>
        <p:nvSpPr>
          <p:cNvPr id="3" name="矩形 2"/>
          <p:cNvSpPr/>
          <p:nvPr/>
        </p:nvSpPr>
        <p:spPr>
          <a:xfrm>
            <a:off x="323850" y="1052830"/>
            <a:ext cx="8014335" cy="4338320"/>
          </a:xfrm>
          <a:prstGeom prst="rect">
            <a:avLst/>
          </a:prstGeom>
        </p:spPr>
        <p:txBody>
          <a:bodyPr wrap="square">
            <a:spAutoFit/>
          </a:bodyPr>
          <a:lstStyle/>
          <a:p>
            <a:r>
              <a:rPr sz="1800" b="1" dirty="0">
                <a:latin typeface="+mn-ea"/>
                <a:ea typeface="+mn-ea"/>
              </a:rPr>
              <a:t>【知识链接】</a:t>
            </a:r>
            <a:endParaRPr sz="1800" b="1" dirty="0">
              <a:latin typeface="+mn-ea"/>
              <a:ea typeface="+mn-ea"/>
            </a:endParaRPr>
          </a:p>
          <a:p>
            <a:pPr>
              <a:lnSpc>
                <a:spcPct val="150000"/>
              </a:lnSpc>
            </a:pPr>
            <a:r>
              <a:rPr lang="en-US" sz="1800" dirty="0">
                <a:latin typeface="+mn-ea"/>
                <a:ea typeface="+mn-ea"/>
              </a:rPr>
              <a:t>       </a:t>
            </a:r>
            <a:r>
              <a:rPr sz="1800" dirty="0">
                <a:latin typeface="+mn-ea"/>
                <a:ea typeface="+mn-ea"/>
              </a:rPr>
              <a:t>要正确掌握数控车床的编程与操作方法，首先要了解数控车床车削的走刀轨迹。图2.1.2是简单轴类零件车削走刀轨迹，图2.1.2（a）所示，车刀由a点移动至o点车出端面；图2.1.2（b）所示，最后精车走刀路径为：车刀由b点移动至c点车出φ30外圆、再至d点车出圆锥面、再至e点车出φ33外圆、再退至f点车平台阶面，即形成了带锥度的台阶轴，如图2.1.2（c）图所示。当加工余量较大时，不能一次走刀完成加工，因此按图2.1.2（b）中剖面部分，先分层粗车，最后按精车轨迹精车。要实现上述车削过程，必须把相应的程序输入到数控系统并按要求操作机床才能完成加工。 </a:t>
            </a:r>
            <a:endParaRPr sz="1800" dirty="0">
              <a:latin typeface="+mn-ea"/>
              <a:ea typeface="+mn-ea"/>
            </a:endParaRPr>
          </a:p>
          <a:p>
            <a:endParaRPr lang="zh-CN" altLang="en-US" dirty="0">
              <a:solidFill>
                <a:srgbClr val="0070C0"/>
              </a:solidFill>
            </a:endParaRPr>
          </a:p>
          <a:p>
            <a:endParaRPr lang="en-US" altLang="zh-CN" dirty="0" smtClean="0">
              <a:solidFill>
                <a:srgbClr val="0070C0"/>
              </a:solidFill>
            </a:endParaRPr>
          </a:p>
          <a:p>
            <a:endParaRPr lang="zh-CN" altLang="en-US" dirty="0" smtClean="0">
              <a:solidFill>
                <a:srgbClr val="0070C0"/>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95536" y="3352562"/>
            <a:ext cx="741682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indent="266700" eaLnBrk="0" hangingPunct="0"/>
            <a:endParaRPr lang="en-US" altLang="zh-CN" sz="1600" dirty="0" smtClean="0">
              <a:solidFill>
                <a:prstClr val="black"/>
              </a:solidFill>
              <a:latin typeface="Times New Roman" panose="02020603050405020304" pitchFamily="18" charset="0"/>
              <a:cs typeface="Times New Roman" panose="02020603050405020304" pitchFamily="18" charset="0"/>
            </a:endParaRPr>
          </a:p>
          <a:p>
            <a:pPr indent="266700" eaLnBrk="0" hangingPunct="0"/>
            <a:endParaRPr lang="zh-CN" altLang="en-US" sz="1200" dirty="0">
              <a:solidFill>
                <a:prstClr val="black"/>
              </a:solidFill>
              <a:latin typeface="Times New Roman" panose="02020603050405020304" pitchFamily="18" charset="0"/>
              <a:cs typeface="Times New Roman" panose="02020603050405020304" pitchFamily="18" charset="0"/>
            </a:endParaRPr>
          </a:p>
          <a:p>
            <a:pPr indent="266700" eaLnBrk="0" hangingPunct="0"/>
            <a:r>
              <a:rPr lang="en-US" altLang="zh-CN" sz="1200" dirty="0" smtClean="0">
                <a:solidFill>
                  <a:prstClr val="black"/>
                </a:solidFill>
                <a:cs typeface="宋体" panose="02010600030101010101" pitchFamily="2" charset="-122"/>
              </a:rPr>
              <a:t>                                                                                                      </a:t>
            </a:r>
            <a:r>
              <a:rPr lang="zh-CN" altLang="en-US" sz="1200" dirty="0" smtClean="0">
                <a:solidFill>
                  <a:prstClr val="black"/>
                </a:solidFill>
                <a:cs typeface="宋体" panose="02010600030101010101" pitchFamily="2" charset="-122"/>
              </a:rPr>
              <a:t> </a:t>
            </a:r>
            <a:endParaRPr lang="zh-CN" altLang="en-US" sz="1200" dirty="0" smtClean="0">
              <a:solidFill>
                <a:prstClr val="black"/>
              </a:solidFill>
              <a:cs typeface="宋体" panose="02010600030101010101" pitchFamily="2" charset="-122"/>
            </a:endParaRPr>
          </a:p>
        </p:txBody>
      </p:sp>
      <p:pic>
        <p:nvPicPr>
          <p:cNvPr id="82" name="图片 82"/>
          <p:cNvPicPr>
            <a:picLocks noChangeAspect="1" noChangeArrowheads="1"/>
          </p:cNvPicPr>
          <p:nvPr/>
        </p:nvPicPr>
        <p:blipFill>
          <a:blip r:embed="rId1"/>
          <a:srcRect/>
          <a:stretch>
            <a:fillRect/>
          </a:stretch>
        </p:blipFill>
        <p:spPr>
          <a:xfrm>
            <a:off x="430530" y="981075"/>
            <a:ext cx="8282940" cy="2889885"/>
          </a:xfrm>
          <a:prstGeom prst="rect">
            <a:avLst/>
          </a:prstGeom>
          <a:noFill/>
          <a:ln w="9525">
            <a:noFill/>
            <a:miter lim="800000"/>
            <a:headEnd/>
            <a:tailEnd/>
          </a:ln>
          <a:effectLst/>
        </p:spPr>
      </p:pic>
      <p:sp>
        <p:nvSpPr>
          <p:cNvPr id="101" name="文本框 100"/>
          <p:cNvSpPr txBox="1"/>
          <p:nvPr/>
        </p:nvSpPr>
        <p:spPr>
          <a:xfrm>
            <a:off x="822960" y="4060190"/>
            <a:ext cx="7151370" cy="337185"/>
          </a:xfrm>
          <a:prstGeom prst="rect">
            <a:avLst/>
          </a:prstGeom>
          <a:noFill/>
          <a:ln w="9525">
            <a:noFill/>
          </a:ln>
        </p:spPr>
        <p:txBody>
          <a:bodyPr wrap="square">
            <a:spAutoFit/>
          </a:bodyPr>
          <a:p>
            <a:pPr indent="457200"/>
            <a:r>
              <a:rPr lang="zh-CN" sz="1600">
                <a:latin typeface="Times New Roman" panose="02020603050405020304" pitchFamily="18" charset="0"/>
                <a:ea typeface="宋体" panose="02010600030101010101" pitchFamily="2" charset="-122"/>
              </a:rPr>
              <a:t>（</a:t>
            </a:r>
            <a:r>
              <a:rPr lang="en-US" sz="1600">
                <a:latin typeface="Times New Roman" panose="02020603050405020304" pitchFamily="18" charset="0"/>
                <a:ea typeface="宋体" panose="02010600030101010101" pitchFamily="2" charset="-122"/>
              </a:rPr>
              <a:t>a</a:t>
            </a:r>
            <a:r>
              <a:rPr lang="zh-CN" sz="1600">
                <a:latin typeface="Times New Roman" panose="02020603050405020304" pitchFamily="18" charset="0"/>
                <a:ea typeface="宋体" panose="02010600030101010101" pitchFamily="2" charset="-122"/>
              </a:rPr>
              <a:t>）</a:t>
            </a:r>
            <a:r>
              <a:rPr lang="en-US" sz="1600">
                <a:latin typeface="Times New Roman" panose="02020603050405020304" pitchFamily="18" charset="0"/>
                <a:ea typeface="宋体" panose="02010600030101010101" pitchFamily="2" charset="-122"/>
              </a:rPr>
              <a:t> </a:t>
            </a:r>
            <a:r>
              <a:rPr lang="zh-CN" sz="1600">
                <a:latin typeface="Times New Roman" panose="02020603050405020304" pitchFamily="18" charset="0"/>
                <a:ea typeface="宋体" panose="02010600030101010101" pitchFamily="2" charset="-122"/>
              </a:rPr>
              <a:t>车端面</a:t>
            </a:r>
            <a:r>
              <a:rPr lang="en-US" sz="1600">
                <a:latin typeface="Times New Roman" panose="02020603050405020304" pitchFamily="18" charset="0"/>
                <a:ea typeface="宋体" panose="02010600030101010101" pitchFamily="2" charset="-122"/>
              </a:rPr>
              <a:t>                         </a:t>
            </a:r>
            <a:r>
              <a:rPr lang="zh-CN" sz="1600">
                <a:latin typeface="Times New Roman" panose="02020603050405020304" pitchFamily="18" charset="0"/>
                <a:ea typeface="宋体" panose="02010600030101010101" pitchFamily="2" charset="-122"/>
              </a:rPr>
              <a:t>（</a:t>
            </a:r>
            <a:r>
              <a:rPr lang="en-US" sz="1600">
                <a:latin typeface="Times New Roman" panose="02020603050405020304" pitchFamily="18" charset="0"/>
                <a:ea typeface="宋体" panose="02010600030101010101" pitchFamily="2" charset="-122"/>
              </a:rPr>
              <a:t>b</a:t>
            </a:r>
            <a:r>
              <a:rPr lang="zh-CN" sz="1600">
                <a:latin typeface="Times New Roman" panose="02020603050405020304" pitchFamily="18" charset="0"/>
                <a:ea typeface="宋体" panose="02010600030101010101" pitchFamily="2" charset="-122"/>
              </a:rPr>
              <a:t>）</a:t>
            </a:r>
            <a:r>
              <a:rPr lang="en-US" sz="1600">
                <a:latin typeface="Times New Roman" panose="02020603050405020304" pitchFamily="18" charset="0"/>
                <a:ea typeface="宋体" panose="02010600030101010101" pitchFamily="2" charset="-122"/>
              </a:rPr>
              <a:t> </a:t>
            </a:r>
            <a:r>
              <a:rPr lang="zh-CN" sz="1600">
                <a:latin typeface="Times New Roman" panose="02020603050405020304" pitchFamily="18" charset="0"/>
                <a:ea typeface="宋体" panose="02010600030101010101" pitchFamily="2" charset="-122"/>
              </a:rPr>
              <a:t>车外圆台阶</a:t>
            </a:r>
            <a:r>
              <a:rPr lang="en-US" sz="1600">
                <a:latin typeface="Times New Roman" panose="02020603050405020304" pitchFamily="18" charset="0"/>
                <a:ea typeface="宋体" panose="02010600030101010101" pitchFamily="2" charset="-122"/>
                <a:cs typeface="Times New Roman" panose="02020603050405020304" pitchFamily="18" charset="0"/>
              </a:rPr>
              <a:t>                 </a:t>
            </a:r>
            <a:r>
              <a:rPr lang="en-US" sz="1600">
                <a:latin typeface="Times New Roman" panose="02020603050405020304" pitchFamily="18" charset="0"/>
                <a:ea typeface="宋体" panose="02010600030101010101" pitchFamily="2" charset="-122"/>
              </a:rPr>
              <a:t> </a:t>
            </a:r>
            <a:r>
              <a:rPr lang="zh-CN" sz="1600">
                <a:latin typeface="Times New Roman" panose="02020603050405020304" pitchFamily="18" charset="0"/>
                <a:ea typeface="宋体" panose="02010600030101010101" pitchFamily="2" charset="-122"/>
              </a:rPr>
              <a:t>（</a:t>
            </a:r>
            <a:r>
              <a:rPr lang="en-US" sz="1600">
                <a:latin typeface="Times New Roman" panose="02020603050405020304" pitchFamily="18" charset="0"/>
                <a:ea typeface="宋体" panose="02010600030101010101" pitchFamily="2" charset="-122"/>
              </a:rPr>
              <a:t>C</a:t>
            </a:r>
            <a:r>
              <a:rPr lang="zh-CN" sz="1600">
                <a:latin typeface="Times New Roman" panose="02020603050405020304" pitchFamily="18" charset="0"/>
                <a:ea typeface="宋体" panose="02010600030101010101" pitchFamily="2" charset="-122"/>
              </a:rPr>
              <a:t>）</a:t>
            </a:r>
            <a:r>
              <a:rPr lang="en-US" sz="1600">
                <a:latin typeface="Times New Roman" panose="02020603050405020304" pitchFamily="18" charset="0"/>
                <a:ea typeface="宋体" panose="02010600030101010101" pitchFamily="2" charset="-122"/>
              </a:rPr>
              <a:t> </a:t>
            </a:r>
            <a:r>
              <a:rPr lang="zh-CN" sz="1600">
                <a:latin typeface="Times New Roman" panose="02020603050405020304" pitchFamily="18" charset="0"/>
                <a:ea typeface="宋体" panose="02010600030101010101" pitchFamily="2" charset="-122"/>
              </a:rPr>
              <a:t>加工成型</a:t>
            </a:r>
            <a:endParaRPr lang="zh-CN" altLang="en-US" sz="1600"/>
          </a:p>
        </p:txBody>
      </p:sp>
      <p:graphicFrame>
        <p:nvGraphicFramePr>
          <p:cNvPr id="4" name="表格 3"/>
          <p:cNvGraphicFramePr/>
          <p:nvPr/>
        </p:nvGraphicFramePr>
        <p:xfrm>
          <a:off x="2032000" y="2994025"/>
          <a:ext cx="0" cy="0"/>
        </p:xfrm>
        <a:graphic>
          <a:graphicData uri="http://schemas.openxmlformats.org/drawingml/2006/table">
            <a:tbl>
              <a:tblPr firstRow="1" bandRow="1">
                <a:tableStyleId>{5940675A-B579-460E-94D1-54222C63F5DA}</a:tableStyleId>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sp>
        <p:nvSpPr>
          <p:cNvPr id="6" name="文本框 5"/>
          <p:cNvSpPr txBox="1"/>
          <p:nvPr/>
        </p:nvSpPr>
        <p:spPr>
          <a:xfrm>
            <a:off x="2123440" y="4364990"/>
            <a:ext cx="5080000" cy="475615"/>
          </a:xfrm>
          <a:prstGeom prst="rect">
            <a:avLst/>
          </a:prstGeom>
          <a:noFill/>
          <a:ln w="9525">
            <a:noFill/>
          </a:ln>
        </p:spPr>
        <p:txBody>
          <a:bodyPr>
            <a:spAutoFit/>
          </a:bodyPr>
          <a:p>
            <a:pPr indent="228600" algn="ctr"/>
            <a:endParaRPr lang="zh-CN" sz="900">
              <a:latin typeface="Times New Roman" panose="02020603050405020304" pitchFamily="18" charset="0"/>
              <a:ea typeface="宋体" panose="02010600030101010101" pitchFamily="2" charset="-122"/>
            </a:endParaRPr>
          </a:p>
          <a:p>
            <a:pPr indent="228600" algn="ctr"/>
            <a:r>
              <a:rPr lang="zh-CN" sz="1600">
                <a:latin typeface="Times New Roman" panose="02020603050405020304" pitchFamily="18" charset="0"/>
                <a:ea typeface="宋体" panose="02010600030101010101" pitchFamily="2" charset="-122"/>
              </a:rPr>
              <a:t>图</a:t>
            </a:r>
            <a:r>
              <a:rPr lang="en-US" sz="1600">
                <a:latin typeface="宋体" panose="02010600030101010101" pitchFamily="2" charset="-122"/>
                <a:ea typeface="宋体" panose="02010600030101010101" pitchFamily="2" charset="-122"/>
              </a:rPr>
              <a:t>2.1.2 </a:t>
            </a:r>
            <a:r>
              <a:rPr lang="en-US" sz="1600">
                <a:latin typeface="Times New Roman" panose="02020603050405020304" pitchFamily="18" charset="0"/>
                <a:ea typeface="宋体" panose="02010600030101010101" pitchFamily="2" charset="-122"/>
              </a:rPr>
              <a:t> </a:t>
            </a:r>
            <a:r>
              <a:rPr lang="zh-CN" sz="1600">
                <a:latin typeface="Times New Roman" panose="02020603050405020304" pitchFamily="18" charset="0"/>
                <a:ea typeface="宋体" panose="02010600030101010101" pitchFamily="2" charset="-122"/>
              </a:rPr>
              <a:t>车削带锥度台阶轴</a:t>
            </a:r>
            <a:endParaRPr lang="zh-CN" altLang="en-US" sz="160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3215" y="692785"/>
            <a:ext cx="8086090" cy="5154295"/>
          </a:xfrm>
          <a:prstGeom prst="rect">
            <a:avLst/>
          </a:prstGeom>
        </p:spPr>
        <p:txBody>
          <a:bodyPr wrap="square">
            <a:spAutoFit/>
          </a:bodyPr>
          <a:lstStyle/>
          <a:p>
            <a:pPr>
              <a:lnSpc>
                <a:spcPct val="150000"/>
              </a:lnSpc>
            </a:pPr>
            <a:r>
              <a:rPr lang="zh-CN" altLang="en-US" sz="1800" dirty="0" smtClean="0">
                <a:latin typeface="+mn-ea"/>
                <a:ea typeface="+mn-ea"/>
              </a:rPr>
              <a:t>1.数控机床的程序结构与格式</a:t>
            </a:r>
            <a:endParaRPr lang="zh-CN" altLang="en-US" sz="1800" dirty="0" smtClean="0">
              <a:latin typeface="+mn-ea"/>
              <a:ea typeface="+mn-ea"/>
            </a:endParaRPr>
          </a:p>
          <a:p>
            <a:pPr indent="457200">
              <a:lnSpc>
                <a:spcPct val="150000"/>
              </a:lnSpc>
            </a:pPr>
            <a:r>
              <a:rPr lang="zh-CN" altLang="en-US" sz="1800" dirty="0" smtClean="0">
                <a:solidFill>
                  <a:srgbClr val="FF0000"/>
                </a:solidFill>
                <a:latin typeface="+mn-ea"/>
                <a:ea typeface="+mn-ea"/>
              </a:rPr>
              <a:t>二维码2-1</a:t>
            </a:r>
            <a:endParaRPr lang="zh-CN" altLang="en-US" sz="1800" dirty="0" smtClean="0">
              <a:solidFill>
                <a:srgbClr val="FF0000"/>
              </a:solidFill>
              <a:latin typeface="+mn-ea"/>
              <a:ea typeface="+mn-ea"/>
            </a:endParaRPr>
          </a:p>
          <a:p>
            <a:pPr>
              <a:lnSpc>
                <a:spcPct val="150000"/>
              </a:lnSpc>
            </a:pPr>
            <a:r>
              <a:rPr lang="zh-CN" altLang="en-US" sz="1800" dirty="0" smtClean="0">
                <a:latin typeface="+mn-ea"/>
                <a:ea typeface="+mn-ea"/>
              </a:rPr>
              <a:t>2.数控车床坐标系</a:t>
            </a:r>
            <a:endParaRPr lang="zh-CN" altLang="en-US" sz="1800" dirty="0" smtClean="0">
              <a:latin typeface="+mn-ea"/>
              <a:ea typeface="+mn-ea"/>
            </a:endParaRPr>
          </a:p>
          <a:p>
            <a:pPr indent="457200">
              <a:lnSpc>
                <a:spcPct val="150000"/>
              </a:lnSpc>
            </a:pPr>
            <a:r>
              <a:rPr lang="zh-CN" altLang="en-US" sz="1800" dirty="0" smtClean="0">
                <a:solidFill>
                  <a:srgbClr val="FF0000"/>
                </a:solidFill>
                <a:latin typeface="+mn-ea"/>
                <a:ea typeface="+mn-ea"/>
              </a:rPr>
              <a:t>二维码2-2</a:t>
            </a:r>
            <a:r>
              <a:rPr lang="en-US" u="sng" dirty="0" smtClean="0"/>
              <a:t>  </a:t>
            </a:r>
            <a:endParaRPr lang="en-US" u="sng" dirty="0" smtClean="0"/>
          </a:p>
          <a:p>
            <a:pPr>
              <a:lnSpc>
                <a:spcPct val="150000"/>
              </a:lnSpc>
            </a:pPr>
            <a:r>
              <a:rPr lang="zh-CN" altLang="en-US" sz="1800" dirty="0" smtClean="0">
                <a:latin typeface="+mn-ea"/>
                <a:ea typeface="+mn-ea"/>
              </a:rPr>
              <a:t>3.数控车床加工编程方法    </a:t>
            </a:r>
            <a:r>
              <a:rPr lang="en-US" u="sng" dirty="0" smtClean="0"/>
              <a:t>                         </a:t>
            </a:r>
            <a:endParaRPr lang="zh-CN" altLang="en-US" dirty="0" smtClean="0"/>
          </a:p>
          <a:p>
            <a:pPr>
              <a:lnSpc>
                <a:spcPct val="150000"/>
              </a:lnSpc>
            </a:pPr>
            <a:r>
              <a:rPr lang="en-US" sz="2000" dirty="0" smtClean="0"/>
              <a:t>       数控编程是数控加工的重要环节，主要内容有：确定工艺过程（包括确定加工方案，选择合适的机床、刀具及夹具，确定合理的进给路线及切削用量）；数学处理（包括建立工件的几何模型，计算加工编程所需要的相关位置坐标数据）；编制加工程序（按照数控系统规定的编程指令和程序格式，编写零件的加工程序）；程序输入与校验以及试车削。编程的方法有手工编程与自动编程两大类。       </a:t>
            </a:r>
            <a:r>
              <a:rPr lang="en-US" u="sng" dirty="0" smtClean="0"/>
              <a:t>                                                  </a:t>
            </a:r>
            <a:endParaRPr lang="zh-CN" altLang="en-US" dirty="0" smtClean="0"/>
          </a:p>
          <a:p>
            <a:endParaRPr lang="en-US" altLang="zh-CN" b="1" dirty="0">
              <a:solidFill>
                <a:srgbClr val="0070C0"/>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683895" y="3063240"/>
            <a:ext cx="3311525" cy="2399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indent="266700" eaLnBrk="0" hangingPunct="0"/>
            <a:r>
              <a:rPr lang="zh-CN" altLang="en-US" sz="1800" dirty="0" smtClean="0">
                <a:solidFill>
                  <a:srgbClr val="FF0000"/>
                </a:solidFill>
                <a:latin typeface="+mn-ea"/>
                <a:ea typeface="+mn-ea"/>
                <a:sym typeface="+mn-ea"/>
              </a:rPr>
              <a:t>增量值编程</a:t>
            </a:r>
            <a:r>
              <a:rPr lang="zh-CN" altLang="en-US" sz="1800" dirty="0" smtClean="0">
                <a:latin typeface="+mn-ea"/>
                <a:ea typeface="+mn-ea"/>
                <a:sym typeface="+mn-ea"/>
              </a:rPr>
              <a:t>时，用U、W进行编程，如图2.1.5所示，刀具从当前位置A（X100.0 Z90.0）点快速移动到终点B的程序为：</a:t>
            </a:r>
            <a:endParaRPr lang="zh-CN" altLang="en-US" sz="1800" dirty="0" smtClean="0">
              <a:latin typeface="+mn-ea"/>
              <a:ea typeface="+mn-ea"/>
              <a:sym typeface="+mn-ea"/>
            </a:endParaRPr>
          </a:p>
          <a:p>
            <a:pPr indent="266700" eaLnBrk="0" hangingPunct="0"/>
            <a:r>
              <a:rPr lang="zh-CN" altLang="en-US" sz="1800" dirty="0" smtClean="0">
                <a:latin typeface="+mn-ea"/>
                <a:ea typeface="+mn-ea"/>
                <a:sym typeface="+mn-ea"/>
              </a:rPr>
              <a:t>G00 U80.0 W-88.0，其中U 、W的数值表示终点的增量值坐标。</a:t>
            </a:r>
            <a:endParaRPr lang="en-US" altLang="zh-CN" sz="1800" dirty="0" smtClean="0">
              <a:solidFill>
                <a:prstClr val="black"/>
              </a:solidFill>
              <a:latin typeface="Times New Roman" panose="02020603050405020304" pitchFamily="18" charset="0"/>
              <a:cs typeface="Times New Roman" panose="02020603050405020304" pitchFamily="18" charset="0"/>
            </a:endParaRPr>
          </a:p>
          <a:p>
            <a:pPr indent="266700" eaLnBrk="0" hangingPunct="0"/>
            <a:endParaRPr lang="zh-CN" altLang="en-US" sz="1200" dirty="0">
              <a:solidFill>
                <a:prstClr val="black"/>
              </a:solidFill>
              <a:latin typeface="Times New Roman" panose="02020603050405020304" pitchFamily="18" charset="0"/>
              <a:cs typeface="Times New Roman" panose="02020603050405020304" pitchFamily="18" charset="0"/>
            </a:endParaRPr>
          </a:p>
          <a:p>
            <a:pPr indent="266700" eaLnBrk="0" hangingPunct="0"/>
            <a:r>
              <a:rPr lang="en-US" altLang="zh-CN" sz="1200" dirty="0" smtClean="0">
                <a:solidFill>
                  <a:prstClr val="black"/>
                </a:solidFill>
                <a:cs typeface="宋体" panose="02010600030101010101" pitchFamily="2" charset="-122"/>
              </a:rPr>
              <a:t>                                                                                                      </a:t>
            </a:r>
            <a:r>
              <a:rPr lang="zh-CN" altLang="en-US" sz="1200" dirty="0" smtClean="0">
                <a:solidFill>
                  <a:prstClr val="black"/>
                </a:solidFill>
                <a:cs typeface="宋体" panose="02010600030101010101" pitchFamily="2" charset="-122"/>
              </a:rPr>
              <a:t> </a:t>
            </a:r>
            <a:endParaRPr lang="zh-CN" altLang="en-US" sz="1200" dirty="0" smtClean="0">
              <a:solidFill>
                <a:prstClr val="black"/>
              </a:solidFill>
              <a:cs typeface="宋体" panose="02010600030101010101" pitchFamily="2" charset="-122"/>
            </a:endParaRPr>
          </a:p>
        </p:txBody>
      </p:sp>
      <p:sp>
        <p:nvSpPr>
          <p:cNvPr id="3" name="矩形 2"/>
          <p:cNvSpPr/>
          <p:nvPr/>
        </p:nvSpPr>
        <p:spPr>
          <a:xfrm>
            <a:off x="539468" y="836836"/>
            <a:ext cx="7632848" cy="2245360"/>
          </a:xfrm>
          <a:prstGeom prst="rect">
            <a:avLst/>
          </a:prstGeom>
        </p:spPr>
        <p:txBody>
          <a:bodyPr wrap="square">
            <a:spAutoFit/>
          </a:bodyPr>
          <a:lstStyle/>
          <a:p>
            <a:r>
              <a:rPr lang="zh-CN" altLang="en-US" sz="1800" b="1" dirty="0" smtClean="0">
                <a:latin typeface="+mn-ea"/>
                <a:ea typeface="+mn-ea"/>
              </a:rPr>
              <a:t>1）绝对值编程与增量编程</a:t>
            </a:r>
            <a:r>
              <a:rPr lang="zh-CN" altLang="en-US" sz="1800" dirty="0" smtClean="0">
                <a:latin typeface="+mn-ea"/>
                <a:ea typeface="+mn-ea"/>
              </a:rPr>
              <a:t> </a:t>
            </a:r>
            <a:endParaRPr lang="zh-CN" altLang="en-US" sz="1800" dirty="0" smtClean="0">
              <a:latin typeface="+mn-ea"/>
              <a:ea typeface="+mn-ea"/>
            </a:endParaRPr>
          </a:p>
          <a:p>
            <a:pPr indent="457200"/>
            <a:r>
              <a:rPr lang="zh-CN" altLang="en-US" sz="1800" dirty="0" smtClean="0">
                <a:latin typeface="+mn-ea"/>
                <a:ea typeface="+mn-ea"/>
              </a:rPr>
              <a:t>数控车床编程时，可采用绝对值编程、增量值编程和两者混合编程。绝对值编程时其终点位置是以工件原点作为起点表示的坐标值。增量编程是刀具从当前点到终点的距离。</a:t>
            </a:r>
            <a:endParaRPr lang="zh-CN" altLang="en-US" sz="1800" dirty="0" smtClean="0">
              <a:latin typeface="+mn-ea"/>
              <a:ea typeface="+mn-ea"/>
            </a:endParaRPr>
          </a:p>
          <a:p>
            <a:pPr indent="457200"/>
            <a:r>
              <a:rPr lang="zh-CN" altLang="en-US" sz="1800" dirty="0" smtClean="0">
                <a:solidFill>
                  <a:srgbClr val="FF0000"/>
                </a:solidFill>
                <a:latin typeface="+mn-ea"/>
                <a:ea typeface="+mn-ea"/>
              </a:rPr>
              <a:t>绝对值编程</a:t>
            </a:r>
            <a:r>
              <a:rPr lang="zh-CN" altLang="en-US" sz="1800" dirty="0" smtClean="0">
                <a:latin typeface="+mn-ea"/>
                <a:ea typeface="+mn-ea"/>
              </a:rPr>
              <a:t>时，首先设定工件坐标系，并用地址X 、Z进行编程。如图2.1.5所示，刀具从当前位置A（X120.0 Z90.0）点快速移动到终点B的程序为：G00 X40.0 Z2.0，其中X 、Z的数值表示终点的绝对值坐标。</a:t>
            </a:r>
            <a:r>
              <a:rPr lang="en-US" sz="1800" dirty="0" smtClean="0">
                <a:latin typeface="+mn-ea"/>
                <a:ea typeface="+mn-ea"/>
              </a:rPr>
              <a:t> </a:t>
            </a:r>
            <a:r>
              <a:rPr lang="en-US" u="sng" dirty="0" smtClean="0"/>
              <a:t>                                                                       </a:t>
            </a:r>
            <a:r>
              <a:rPr lang="en-US" dirty="0" smtClean="0"/>
              <a:t> </a:t>
            </a:r>
            <a:endParaRPr lang="zh-CN" altLang="en-US" dirty="0" smtClean="0"/>
          </a:p>
          <a:p>
            <a:r>
              <a:rPr lang="en-US" u="sng" dirty="0" smtClean="0"/>
              <a:t>                                                       </a:t>
            </a:r>
            <a:endParaRPr lang="en-US" altLang="zh-CN" b="1" dirty="0">
              <a:solidFill>
                <a:srgbClr val="0070C0"/>
              </a:solidFill>
            </a:endParaRPr>
          </a:p>
        </p:txBody>
      </p:sp>
      <p:pic>
        <p:nvPicPr>
          <p:cNvPr id="85" name="图片 85"/>
          <p:cNvPicPr>
            <a:picLocks noChangeAspect="1" noChangeArrowheads="1"/>
          </p:cNvPicPr>
          <p:nvPr/>
        </p:nvPicPr>
        <p:blipFill>
          <a:blip r:embed="rId1"/>
          <a:srcRect/>
          <a:stretch>
            <a:fillRect/>
          </a:stretch>
        </p:blipFill>
        <p:spPr>
          <a:xfrm>
            <a:off x="4239260" y="2919730"/>
            <a:ext cx="3641090" cy="2940050"/>
          </a:xfrm>
          <a:prstGeom prst="rect">
            <a:avLst/>
          </a:prstGeom>
          <a:noFill/>
          <a:ln w="9525">
            <a:noFill/>
            <a:miter lim="800000"/>
            <a:headEnd/>
            <a:tailEnd/>
          </a:ln>
          <a:effectLst/>
        </p:spPr>
      </p:pic>
      <p:sp>
        <p:nvSpPr>
          <p:cNvPr id="101" name="文本框 100"/>
          <p:cNvSpPr txBox="1"/>
          <p:nvPr/>
        </p:nvSpPr>
        <p:spPr>
          <a:xfrm>
            <a:off x="4932045" y="5949315"/>
            <a:ext cx="1022985" cy="306705"/>
          </a:xfrm>
          <a:prstGeom prst="rect">
            <a:avLst/>
          </a:prstGeom>
          <a:noFill/>
          <a:ln w="9525">
            <a:noFill/>
          </a:ln>
        </p:spPr>
        <p:txBody>
          <a:bodyPr wrap="square">
            <a:spAutoFit/>
          </a:bodyPr>
          <a:p>
            <a:pPr indent="127000"/>
            <a:r>
              <a:rPr lang="zh-CN">
                <a:latin typeface="Times New Roman" panose="02020603050405020304" pitchFamily="18" charset="0"/>
                <a:ea typeface="宋体" panose="02010600030101010101" pitchFamily="2" charset="-122"/>
              </a:rPr>
              <a:t>图</a:t>
            </a:r>
            <a:r>
              <a:rPr lang="en-US">
                <a:latin typeface="宋体" panose="02010600030101010101" pitchFamily="2" charset="-122"/>
                <a:ea typeface="宋体" panose="02010600030101010101" pitchFamily="2" charset="-122"/>
              </a:rPr>
              <a:t>2.1.5</a:t>
            </a:r>
            <a:endParaRPr lang="zh-CN" alt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39468" y="1052736"/>
            <a:ext cx="7632848" cy="860425"/>
          </a:xfrm>
          <a:prstGeom prst="rect">
            <a:avLst/>
          </a:prstGeom>
        </p:spPr>
        <p:txBody>
          <a:bodyPr wrap="square">
            <a:spAutoFit/>
          </a:bodyPr>
          <a:lstStyle/>
          <a:p>
            <a:r>
              <a:rPr lang="en-US" altLang="zh-CN" sz="1800" dirty="0" smtClean="0">
                <a:latin typeface="+mn-ea"/>
                <a:ea typeface="+mn-ea"/>
              </a:rPr>
              <a:t>  </a:t>
            </a:r>
            <a:r>
              <a:rPr lang="zh-CN" altLang="en-US" sz="1800" dirty="0" smtClean="0">
                <a:latin typeface="+mn-ea"/>
                <a:ea typeface="+mn-ea"/>
              </a:rPr>
              <a:t> 绝对值编程和增量值编程可在同一程序段中混合使用，称为混合编程。如图2.1.6所示，刀具从A点移动到终点B的程序为：G01 X30.0 W-15.0。</a:t>
            </a:r>
            <a:r>
              <a:rPr lang="en-US" sz="1800" dirty="0" smtClean="0">
                <a:latin typeface="+mn-ea"/>
                <a:ea typeface="+mn-ea"/>
              </a:rPr>
              <a:t> </a:t>
            </a:r>
            <a:r>
              <a:rPr lang="en-US" u="sng" dirty="0" smtClean="0"/>
              <a:t>                                                                          </a:t>
            </a:r>
            <a:r>
              <a:rPr lang="en-US" dirty="0" smtClean="0"/>
              <a:t> </a:t>
            </a:r>
            <a:endParaRPr lang="zh-CN" altLang="en-US" dirty="0" smtClean="0"/>
          </a:p>
          <a:p>
            <a:r>
              <a:rPr lang="en-US" u="sng" dirty="0" smtClean="0"/>
              <a:t>                                                                           </a:t>
            </a:r>
            <a:endParaRPr lang="en-US" altLang="zh-CN" b="1" dirty="0">
              <a:solidFill>
                <a:srgbClr val="0070C0"/>
              </a:solidFill>
            </a:endParaRPr>
          </a:p>
        </p:txBody>
      </p:sp>
      <p:pic>
        <p:nvPicPr>
          <p:cNvPr id="86" name="图片 86"/>
          <p:cNvPicPr>
            <a:picLocks noChangeAspect="1" noChangeArrowheads="1"/>
          </p:cNvPicPr>
          <p:nvPr/>
        </p:nvPicPr>
        <p:blipFill>
          <a:blip r:embed="rId1" cstate="print">
            <a:lum bright="-12000" contrast="24000"/>
          </a:blip>
          <a:srcRect/>
          <a:stretch>
            <a:fillRect/>
          </a:stretch>
        </p:blipFill>
        <p:spPr>
          <a:xfrm>
            <a:off x="2555875" y="1988820"/>
            <a:ext cx="3713480" cy="2543810"/>
          </a:xfrm>
          <a:prstGeom prst="rect">
            <a:avLst/>
          </a:prstGeom>
          <a:noFill/>
          <a:ln w="9525">
            <a:noFill/>
            <a:miter lim="800000"/>
            <a:headEnd/>
            <a:tailEnd/>
          </a:ln>
          <a:effectLst/>
        </p:spPr>
      </p:pic>
      <p:sp>
        <p:nvSpPr>
          <p:cNvPr id="101" name="文本框 100"/>
          <p:cNvSpPr txBox="1"/>
          <p:nvPr/>
        </p:nvSpPr>
        <p:spPr>
          <a:xfrm>
            <a:off x="3636010" y="4797425"/>
            <a:ext cx="1073150" cy="306705"/>
          </a:xfrm>
          <a:prstGeom prst="rect">
            <a:avLst/>
          </a:prstGeom>
          <a:noFill/>
          <a:ln w="9525">
            <a:noFill/>
          </a:ln>
        </p:spPr>
        <p:txBody>
          <a:bodyPr wrap="square">
            <a:spAutoFit/>
          </a:bodyPr>
          <a:p>
            <a:pPr indent="127000"/>
            <a:r>
              <a:rPr lang="zh-CN">
                <a:latin typeface="Times New Roman" panose="02020603050405020304" pitchFamily="18" charset="0"/>
                <a:ea typeface="宋体" panose="02010600030101010101" pitchFamily="2" charset="-122"/>
              </a:rPr>
              <a:t>图</a:t>
            </a:r>
            <a:r>
              <a:rPr lang="en-US">
                <a:latin typeface="宋体" panose="02010600030101010101" pitchFamily="2" charset="-122"/>
                <a:ea typeface="宋体" panose="02010600030101010101" pitchFamily="2" charset="-122"/>
              </a:rPr>
              <a:t>2.1.6</a:t>
            </a:r>
            <a:endParaRPr lang="zh-CN" altLang="en-US"/>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TABLE_BEAUTIFY" val="smartTable{df4148d6-d4fa-49a6-907c-8bf52da7cdd6}"/>
  <p:tag name="TABLE_ENDDRAG_ORIGIN_RECT" val="629*271"/>
  <p:tag name="TABLE_ENDDRAG_RECT" val="47*133*629*271"/>
</p:tagLst>
</file>

<file path=ppt/tags/tag2.xml><?xml version="1.0" encoding="utf-8"?>
<p:tagLst xmlns:p="http://schemas.openxmlformats.org/presentationml/2006/main">
  <p:tag name="KSO_WM_UNIT_TABLE_BEAUTIFY" val="smartTable{f25d0bfe-931e-4ea7-8bf5-268721d06947}"/>
  <p:tag name="TABLE_ENDDRAG_ORIGIN_RECT" val="382*200"/>
  <p:tag name="TABLE_ENDDRAG_RECT" val="175*221*382*200"/>
</p:tagLst>
</file>

<file path=ppt/tags/tag3.xml><?xml version="1.0" encoding="utf-8"?>
<p:tagLst xmlns:p="http://schemas.openxmlformats.org/presentationml/2006/main">
  <p:tag name="KSO_WM_UNIT_TABLE_BEAUTIFY" val="smartTable{2668c6a0-e785-49cf-9ece-162838951973}"/>
  <p:tag name="TABLE_ENDDRAG_ORIGIN_RECT" val="580*346"/>
  <p:tag name="TABLE_ENDDRAG_RECT" val="73*99*580*346"/>
</p:tagLst>
</file>

<file path=ppt/tags/tag4.xml><?xml version="1.0" encoding="utf-8"?>
<p:tagLst xmlns:p="http://schemas.openxmlformats.org/presentationml/2006/main">
  <p:tag name="KSO_WM_UNIT_TABLE_BEAUTIFY" val="smartTable{aa7b5221-55c8-44de-83c9-719fb85cf66c}"/>
  <p:tag name="TABLE_ENDDRAG_ORIGIN_RECT" val="603*383"/>
  <p:tag name="TABLE_ENDDRAG_RECT" val="65*137*603*383"/>
</p:tagLst>
</file>

<file path=ppt/tags/tag5.xml><?xml version="1.0" encoding="utf-8"?>
<p:tagLst xmlns:p="http://schemas.openxmlformats.org/presentationml/2006/main">
  <p:tag name="KSO_WM_UNIT_TABLE_BEAUTIFY" val="smartTable{d29fffd2-ea5d-4a93-8414-a781e6bec2d6}"/>
  <p:tag name="TABLE_ENDDRAG_ORIGIN_RECT" val="621*332"/>
  <p:tag name="TABLE_ENDDRAG_RECT" val="55*117*621*332"/>
</p:tagLst>
</file>

<file path=ppt/tags/tag6.xml><?xml version="1.0" encoding="utf-8"?>
<p:tagLst xmlns:p="http://schemas.openxmlformats.org/presentationml/2006/main">
  <p:tag name="KSO_WM_UNIT_TABLE_BEAUTIFY" val="smartTable{918e52b2-f367-4dd5-a365-f2dac09a828f}"/>
  <p:tag name="TABLE_ENDDRAG_ORIGIN_RECT" val="628*291"/>
  <p:tag name="TABLE_ENDDRAG_RECT" val="52*129*628*291"/>
</p:tagLst>
</file>

<file path=ppt/tags/tag7.xml><?xml version="1.0" encoding="utf-8"?>
<p:tagLst xmlns:p="http://schemas.openxmlformats.org/presentationml/2006/main">
  <p:tag name="KSO_WM_UNIT_TABLE_BEAUTIFY" val="smartTable{b7e2d523-c94e-41c8-9653-038b6b08550f}"/>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9534</Words>
  <Application>WPS 演示</Application>
  <PresentationFormat>全屏显示(4:3)</PresentationFormat>
  <Paragraphs>833</Paragraphs>
  <Slides>31</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31</vt:i4>
      </vt:variant>
    </vt:vector>
  </HeadingPairs>
  <TitlesOfParts>
    <vt:vector size="45" baseType="lpstr">
      <vt:lpstr>Arial</vt:lpstr>
      <vt:lpstr>宋体</vt:lpstr>
      <vt:lpstr>Wingdings</vt:lpstr>
      <vt:lpstr>Calibri</vt:lpstr>
      <vt:lpstr>Times New Roman</vt:lpstr>
      <vt:lpstr>仿宋_GB2312</vt:lpstr>
      <vt:lpstr>仿宋</vt:lpstr>
      <vt:lpstr>楷体_GB2312</vt:lpstr>
      <vt:lpstr>新宋体</vt:lpstr>
      <vt:lpstr>Times New Roman</vt:lpstr>
      <vt:lpstr>微软雅黑</vt:lpstr>
      <vt:lpstr>Arial Unicode MS</vt:lpstr>
      <vt:lpstr>Office 主题​​</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451</cp:revision>
  <dcterms:created xsi:type="dcterms:W3CDTF">2012-04-13T02:17:00Z</dcterms:created>
  <dcterms:modified xsi:type="dcterms:W3CDTF">2021-10-26T02:40:16Z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8E8BD56623D14D36A8E7DB83155E00D2</vt:lpwstr>
  </property>
</Properties>
</file>