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3"/>
    <p:sldId id="387" r:id="rId4"/>
    <p:sldId id="459" r:id="rId5"/>
    <p:sldId id="460" r:id="rId6"/>
    <p:sldId id="461" r:id="rId7"/>
    <p:sldId id="462" r:id="rId8"/>
    <p:sldId id="463" r:id="rId9"/>
    <p:sldId id="258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A"/>
    <a:srgbClr val="006600"/>
    <a:srgbClr val="9AEEF0"/>
    <a:srgbClr val="18C5CE"/>
    <a:srgbClr val="58E3E6"/>
    <a:srgbClr val="1FB79A"/>
    <a:srgbClr val="108086"/>
    <a:srgbClr val="6600CC"/>
    <a:srgbClr val="D6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6"/>
    <p:restoredTop sz="94619"/>
  </p:normalViewPr>
  <p:slideViewPr>
    <p:cSldViewPr showGuides="1">
      <p:cViewPr varScale="1">
        <p:scale>
          <a:sx n="84" d="100"/>
          <a:sy n="84" d="100"/>
        </p:scale>
        <p:origin x="-1146" y="-90"/>
      </p:cViewPr>
      <p:guideLst>
        <p:guide orient="horz" pos="2136"/>
        <p:guide pos="2972"/>
      </p:guideLst>
    </p:cSldViewPr>
  </p:slideViewPr>
  <p:outlineViewPr>
    <p:cViewPr>
      <p:scale>
        <a:sx n="33" d="100"/>
        <a:sy n="33" d="100"/>
      </p:scale>
      <p:origin x="0" y="15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CB2747-9899-4B48-8926-E4252A06FB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B4A5A8-7F7E-42C4-971E-E2C792C11D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 rot="360000">
            <a:off x="4051300" y="4156075"/>
            <a:ext cx="5581650" cy="12890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5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3613" y="6329363"/>
            <a:ext cx="2136775" cy="41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6413" t="7217" r="5477" b="6315"/>
          <a:stretch>
            <a:fillRect/>
          </a:stretch>
        </p:blipFill>
        <p:spPr>
          <a:xfrm>
            <a:off x="3676650" y="1621790"/>
            <a:ext cx="4787265" cy="4111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2"/>
          <p:cNvCxnSpPr/>
          <p:nvPr userDrawn="1"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80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9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3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12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/>
          <p:nvPr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9"/>
          <p:cNvSpPr/>
          <p:nvPr/>
        </p:nvSpPr>
        <p:spPr>
          <a:xfrm>
            <a:off x="6011863" y="1268413"/>
            <a:ext cx="720725" cy="4248150"/>
          </a:xfrm>
          <a:prstGeom prst="rect">
            <a:avLst/>
          </a:prstGeom>
          <a:gradFill flip="none" rotWithShape="1">
            <a:gsLst>
              <a:gs pos="517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1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6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04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9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2"/>
          <p:cNvSpPr/>
          <p:nvPr/>
        </p:nvSpPr>
        <p:spPr>
          <a:xfrm>
            <a:off x="250825" y="2349500"/>
            <a:ext cx="6367463" cy="4248150"/>
          </a:xfrm>
          <a:prstGeom prst="rect">
            <a:avLst/>
          </a:prstGeom>
          <a:blipFill dpi="0" rotWithShape="1">
            <a:blip r:embed="rId2">
              <a:alphaModFix amt="70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8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60350"/>
            <a:ext cx="2916238" cy="57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0"/>
            <a:ext cx="3419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全国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所国家示范性高等职业院校之一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6264275" y="0"/>
            <a:ext cx="287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仿宋_GB2312" pitchFamily="49" charset="-122"/>
                <a:cs typeface="+mn-cs"/>
              </a:rPr>
              <a:t>零件数控车削加工</a:t>
            </a:r>
            <a:endParaRPr kumimoji="0" lang="zh-CN" altLang="en-US" sz="16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pic>
        <p:nvPicPr>
          <p:cNvPr id="7173" name="Picture 2" descr="图片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0" y="908050"/>
            <a:ext cx="9137650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87575"/>
            <a:ext cx="7772400" cy="1123950"/>
          </a:xfrm>
        </p:spPr>
        <p:txBody>
          <a:bodyPr/>
          <a:lstStyle>
            <a:lvl1pPr algn="ctr">
              <a:defRPr sz="4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89063" y="3470275"/>
            <a:ext cx="6400800" cy="847725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328" y="476672"/>
            <a:ext cx="754704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项目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  套（盘）类零件数控车削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charset="-122"/>
              <a:ea typeface="楷体_GB2312" charset="-122"/>
              <a:sym typeface="+mn-ea"/>
            </a:endParaRPr>
          </a:p>
        </p:txBody>
      </p:sp>
      <p:sp>
        <p:nvSpPr>
          <p:cNvPr id="10242" name="TextBox 1"/>
          <p:cNvSpPr txBox="1"/>
          <p:nvPr/>
        </p:nvSpPr>
        <p:spPr>
          <a:xfrm>
            <a:off x="395660" y="2492804"/>
            <a:ext cx="31654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4.1.2 </a:t>
            </a:r>
            <a:r>
              <a:rPr lang="zh-CN" altLang="en-US"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凸轮机构下底座数控车削</a:t>
            </a:r>
            <a:endParaRPr lang="zh-CN" altLang="en-US" sz="28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560" y="1484630"/>
            <a:ext cx="47644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6365" algn="ctr">
              <a:lnSpc>
                <a:spcPts val="2400"/>
              </a:lnSpc>
              <a:spcAft>
                <a:spcPts val="0"/>
              </a:spcAft>
              <a:tabLst>
                <a:tab pos="4052570" algn="l"/>
              </a:tabLst>
            </a:pPr>
            <a:r>
              <a:rPr lang="zh-CN" altLang="en-US" sz="2800" b="1" dirty="0"/>
              <a:t>模块</a:t>
            </a:r>
            <a:r>
              <a:rPr lang="en-US" altLang="zh-CN" sz="2800" b="1" dirty="0"/>
              <a:t>4</a:t>
            </a:r>
            <a:r>
              <a:rPr lang="zh-CN" altLang="zh-CN" sz="2800" b="1" dirty="0"/>
              <a:t>.</a:t>
            </a:r>
            <a:r>
              <a:rPr lang="en-US" altLang="zh-CN" sz="2800" b="1" dirty="0"/>
              <a:t>1</a:t>
            </a:r>
            <a:r>
              <a:rPr lang="zh-CN" altLang="zh-CN" sz="2800" b="1" dirty="0"/>
              <a:t>  典型套类零件车削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" r:id="rId1" imgW="391160" imgH="739140" progId="Equation.KSEE3">
                  <p:embed/>
                </p:oleObj>
              </mc:Choice>
              <mc:Fallback>
                <p:oleObj name="" r:id="rId1" imgW="391160" imgH="739140" progId="Equation.KSEE3">
                  <p:embed/>
                  <p:pic>
                    <p:nvPicPr>
                      <p:cNvPr id="0" name="图片 1024" descr="image8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67544" y="1268760"/>
            <a:ext cx="8676456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任务描述与分析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pPr indent="457200"/>
            <a:r>
              <a:rPr sz="1800" dirty="0" smtClean="0"/>
              <a:t>图4.1.17所示为凸轮机构下底座，图4.1.18为下底座车削工序图。试根据图4.1.18的图样要求，完成下底座车削工序的加工任务，材料为45钢，毛坯规格φ65x33。生产规模为单件、小批量。</a:t>
            </a:r>
            <a:endParaRPr sz="1800" dirty="0" smtClean="0"/>
          </a:p>
          <a:p>
            <a:pPr indent="457200"/>
            <a:r>
              <a:rPr sz="1800" dirty="0" smtClean="0"/>
              <a:t>分析图样：（1）两端面的平行度度要求为≤0.06mm。（2）Φ28内孔的直径公差及表面粗糙度要求较高Ra≤1.6μm。（3）其他外圆和内孔公差要求不高，表面粗糙度要求Ra≤3.2μm。</a:t>
            </a:r>
            <a:endParaRPr sz="1800" dirty="0" smtClean="0"/>
          </a:p>
        </p:txBody>
      </p:sp>
      <p:pic>
        <p:nvPicPr>
          <p:cNvPr id="107374289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160" y="3308985"/>
            <a:ext cx="3883025" cy="284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2981" name="图片 10737429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5645" y="3308668"/>
            <a:ext cx="2169160" cy="2693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27405" y="6309360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051685"/>
            <a:r>
              <a:rPr lang="zh-CN" sz="1200">
                <a:ea typeface="宋体" panose="02010600030101010101" pitchFamily="2" charset="-122"/>
              </a:rPr>
              <a:t>图4.1.17 下底座</a:t>
            </a:r>
            <a:endParaRPr lang="zh-CN" altLang="en-US" sz="1200"/>
          </a:p>
        </p:txBody>
      </p:sp>
      <p:sp>
        <p:nvSpPr>
          <p:cNvPr id="6" name="文本框 5"/>
          <p:cNvSpPr txBox="1"/>
          <p:nvPr/>
        </p:nvSpPr>
        <p:spPr>
          <a:xfrm>
            <a:off x="4211955" y="6236970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28600" algn="ctr"/>
            <a:r>
              <a:rPr lang="zh-CN" sz="1200">
                <a:ea typeface="宋体" panose="02010600030101010101" pitchFamily="2" charset="-122"/>
              </a:rPr>
              <a:t>图4.1.18 下底座车削工序图</a:t>
            </a:r>
            <a:endParaRPr lang="zh-CN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000108"/>
            <a:ext cx="8034116" cy="4799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计划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1.设备选用:零件尺寸较小，可选择小型号的数控车床,如CAK4085dj。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2.确定安装方式:采用三爪卡盘装夹，两次装夹完成加工。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3.确定工件加工步骤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4.选择刀具、量具、工具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1）选用刀具：93°外圆（端面）车刀两把、内孔车刀一把，麻花钻头Φ24mm一支。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2）选用量具：0～125mm（0.02）游标卡尺、25～50mm（0.01）千分尺、50～75mm（0.01）千分尺、18～35mm（0.01）、35～50mm（0.01）内径量表。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5.切削用量的选择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1）粗车切削用量的选择：粗车时背吃刀量取ap≤2mm。进给量f：切削外圆、端面时，f≤0.25mm/r，切削内孔时刀具刚性差，f 取0.15～0.3mm/min。主轴转速S：切削外圆、端面时S取800～1000转/分钟，切削内孔时S取600～800转/分钟。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2）精车切削用量的选择：背吃刀量ap≤0.5mm，进给量f 取0.05～0.1mm/ r，主轴转速S取800～1200转/分钟。</a:t>
            </a:r>
            <a:endParaRPr sz="18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496937"/>
            <a:ext cx="78488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</a:rPr>
              <a:t>【</a:t>
            </a:r>
            <a:r>
              <a:rPr lang="zh-CN" altLang="en-US" sz="1800" b="1" dirty="0" smtClean="0">
                <a:latin typeface="+mn-ea"/>
              </a:rPr>
              <a:t>决策</a:t>
            </a:r>
            <a:r>
              <a:rPr lang="en-US" altLang="zh-CN" sz="1800" b="1" dirty="0" smtClean="0">
                <a:latin typeface="+mn-ea"/>
              </a:rPr>
              <a:t>】</a:t>
            </a:r>
            <a:endParaRPr lang="zh-CN" altLang="en-US" sz="1800" b="1" dirty="0" smtClean="0">
              <a:latin typeface="+mn-ea"/>
            </a:endParaRPr>
          </a:p>
          <a:p>
            <a:r>
              <a:rPr lang="zh-CN" altLang="en-US" sz="1800" dirty="0" smtClean="0">
                <a:latin typeface="+mn-ea"/>
                <a:ea typeface="+mn-ea"/>
              </a:rPr>
              <a:t>工艺过程卡</a:t>
            </a:r>
            <a:endParaRPr lang="en-US" altLang="zh-CN" sz="1800" dirty="0" smtClean="0">
              <a:latin typeface="+mn-ea"/>
              <a:ea typeface="+mn-ea"/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1670" y="5229200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latin typeface="+mn-ea"/>
                <a:ea typeface="+mn-ea"/>
              </a:rPr>
              <a:t>工序</a:t>
            </a:r>
            <a:r>
              <a:rPr lang="zh-CN" altLang="en-US" sz="1800" dirty="0" smtClean="0">
                <a:latin typeface="+mn-ea"/>
                <a:ea typeface="+mn-ea"/>
              </a:rPr>
              <a:t>卡</a:t>
            </a:r>
            <a:endParaRPr lang="en-US" altLang="zh-CN" sz="1800" dirty="0" smtClean="0">
              <a:latin typeface="+mn-ea"/>
              <a:ea typeface="+mn-ea"/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120" y="1917065"/>
            <a:ext cx="5608320" cy="345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472804"/>
            <a:ext cx="2245928" cy="4215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实施</a:t>
            </a:r>
            <a:r>
              <a:rPr lang="en-US" altLang="zh-CN" sz="1800" b="1" dirty="0" smtClean="0">
                <a:latin typeface="+mn-ea"/>
              </a:rPr>
              <a:t>】</a:t>
            </a:r>
            <a:endParaRPr lang="zh-CN" altLang="en-US" sz="1800" b="1" dirty="0" smtClean="0">
              <a:latin typeface="+mn-ea"/>
            </a:endParaRPr>
          </a:p>
          <a:p>
            <a:r>
              <a:rPr lang="en-US" altLang="zh-CN" sz="1600" dirty="0" smtClean="0">
                <a:latin typeface="+mn-ea"/>
                <a:ea typeface="+mn-ea"/>
              </a:rPr>
              <a:t>1</a:t>
            </a:r>
            <a:r>
              <a:rPr lang="en-US" altLang="zh-CN" sz="1600" dirty="0">
                <a:latin typeface="+mn-ea"/>
                <a:ea typeface="+mn-ea"/>
              </a:rPr>
              <a:t>.</a:t>
            </a:r>
            <a:r>
              <a:rPr lang="zh-CN" altLang="en-US" sz="1600" dirty="0">
                <a:latin typeface="+mn-ea"/>
                <a:ea typeface="+mn-ea"/>
              </a:rPr>
              <a:t>实施步骤</a:t>
            </a:r>
            <a:endParaRPr lang="zh-CN" altLang="en-US" sz="1600" dirty="0">
              <a:latin typeface="+mn-ea"/>
              <a:ea typeface="+mn-ea"/>
            </a:endParaRPr>
          </a:p>
          <a:p>
            <a:r>
              <a:rPr lang="en-US" altLang="zh-CN" sz="1600" dirty="0">
                <a:latin typeface="+mn-ea"/>
                <a:ea typeface="+mn-ea"/>
              </a:rPr>
              <a:t>1</a:t>
            </a:r>
            <a:r>
              <a:rPr lang="zh-CN" altLang="en-US" sz="1600" dirty="0">
                <a:latin typeface="+mn-ea"/>
                <a:ea typeface="+mn-ea"/>
              </a:rPr>
              <a:t>）程序编制及录入</a:t>
            </a:r>
            <a:endParaRPr lang="zh-CN" altLang="en-US" sz="1600" dirty="0">
              <a:latin typeface="+mn-ea"/>
              <a:ea typeface="+mn-ea"/>
            </a:endParaRPr>
          </a:p>
          <a:p>
            <a:r>
              <a:rPr lang="en-US" sz="1600" dirty="0" smtClean="0">
                <a:latin typeface="+mn-ea"/>
                <a:ea typeface="+mn-ea"/>
              </a:rPr>
              <a:t>2</a:t>
            </a:r>
            <a:r>
              <a:rPr lang="zh-CN" altLang="en-US" sz="1600" dirty="0" smtClean="0">
                <a:latin typeface="+mn-ea"/>
                <a:ea typeface="+mn-ea"/>
              </a:rPr>
              <a:t>）试运行，检查刀路是否正确。</a:t>
            </a:r>
            <a:endParaRPr lang="zh-CN" altLang="en-US" sz="1600" dirty="0" smtClean="0">
              <a:latin typeface="+mn-ea"/>
              <a:ea typeface="+mn-ea"/>
            </a:endParaRPr>
          </a:p>
          <a:p>
            <a:r>
              <a:rPr lang="en-US" sz="1600" dirty="0" smtClean="0">
                <a:latin typeface="+mn-ea"/>
                <a:ea typeface="+mn-ea"/>
              </a:rPr>
              <a:t>3</a:t>
            </a:r>
            <a:r>
              <a:rPr lang="zh-CN" altLang="en-US" sz="1600" dirty="0" smtClean="0">
                <a:latin typeface="+mn-ea"/>
                <a:ea typeface="+mn-ea"/>
              </a:rPr>
              <a:t>）刀具、工、夹、量具的准备，安装工件。</a:t>
            </a:r>
            <a:endParaRPr lang="zh-CN" altLang="en-US" sz="1600" dirty="0" smtClean="0">
              <a:latin typeface="+mn-ea"/>
              <a:ea typeface="+mn-ea"/>
            </a:endParaRPr>
          </a:p>
          <a:p>
            <a:r>
              <a:rPr lang="en-US" sz="1600" dirty="0" smtClean="0">
                <a:latin typeface="+mn-ea"/>
                <a:ea typeface="+mn-ea"/>
              </a:rPr>
              <a:t>4</a:t>
            </a:r>
            <a:r>
              <a:rPr lang="zh-CN" altLang="en-US" sz="1600" dirty="0" smtClean="0">
                <a:latin typeface="+mn-ea"/>
                <a:ea typeface="+mn-ea"/>
              </a:rPr>
              <a:t>）装刀及对刀、建立坐标，以外圆车刀为基准刀。</a:t>
            </a:r>
            <a:endParaRPr lang="zh-CN" altLang="en-US" sz="1600" dirty="0" smtClean="0">
              <a:latin typeface="+mn-ea"/>
              <a:ea typeface="+mn-ea"/>
            </a:endParaRPr>
          </a:p>
          <a:p>
            <a:r>
              <a:rPr lang="en-US" sz="1600" dirty="0" smtClean="0">
                <a:latin typeface="+mn-ea"/>
                <a:ea typeface="+mn-ea"/>
              </a:rPr>
              <a:t>5</a:t>
            </a:r>
            <a:r>
              <a:rPr lang="zh-CN" altLang="en-US" sz="1600" dirty="0" smtClean="0">
                <a:latin typeface="+mn-ea"/>
                <a:ea typeface="+mn-ea"/>
              </a:rPr>
              <a:t>）检查刀补设置是否正确。</a:t>
            </a:r>
            <a:endParaRPr lang="zh-CN" altLang="en-US" sz="1600" dirty="0" smtClean="0">
              <a:latin typeface="+mn-ea"/>
              <a:ea typeface="+mn-ea"/>
            </a:endParaRPr>
          </a:p>
          <a:p>
            <a:r>
              <a:rPr lang="en-US" sz="1600" dirty="0" smtClean="0">
                <a:latin typeface="+mn-ea"/>
                <a:ea typeface="+mn-ea"/>
              </a:rPr>
              <a:t>6</a:t>
            </a:r>
            <a:r>
              <a:rPr lang="zh-CN" altLang="en-US" sz="1600" dirty="0" smtClean="0">
                <a:latin typeface="+mn-ea"/>
                <a:ea typeface="+mn-ea"/>
              </a:rPr>
              <a:t>）实施切削加工。</a:t>
            </a:r>
            <a:endParaRPr lang="zh-CN" altLang="en-US" sz="1600" dirty="0" smtClean="0">
              <a:latin typeface="+mn-ea"/>
              <a:ea typeface="+mn-ea"/>
            </a:endParaRPr>
          </a:p>
          <a:p>
            <a:r>
              <a:rPr lang="en-US" altLang="zh-CN" sz="1600" dirty="0" smtClean="0">
                <a:latin typeface="+mn-ea"/>
                <a:ea typeface="+mn-ea"/>
              </a:rPr>
              <a:t>2</a:t>
            </a:r>
            <a:r>
              <a:rPr lang="en-US" altLang="zh-CN" sz="1600" dirty="0">
                <a:latin typeface="+mn-ea"/>
                <a:ea typeface="+mn-ea"/>
              </a:rPr>
              <a:t>.</a:t>
            </a:r>
            <a:r>
              <a:rPr lang="zh-CN" altLang="en-US" sz="1600" dirty="0">
                <a:latin typeface="+mn-ea"/>
                <a:ea typeface="+mn-ea"/>
              </a:rPr>
              <a:t>实施过程检测记录</a:t>
            </a:r>
            <a:endParaRPr lang="zh-CN" altLang="en-US" sz="1600" dirty="0">
              <a:latin typeface="+mn-ea"/>
              <a:ea typeface="+mn-ea"/>
            </a:endParaRPr>
          </a:p>
          <a:p>
            <a:endParaRPr lang="zh-CN" altLang="en-US" dirty="0">
              <a:solidFill>
                <a:srgbClr val="0070C0"/>
              </a:solidFill>
            </a:endParaRPr>
          </a:p>
          <a:p>
            <a:endParaRPr lang="en-US" altLang="zh-CN" dirty="0" smtClean="0">
              <a:solidFill>
                <a:srgbClr val="0070C0"/>
              </a:solidFill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7720" y="908685"/>
            <a:ext cx="4914900" cy="5356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00108"/>
            <a:ext cx="5286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zh-CN" sz="1800" b="1" dirty="0" smtClean="0">
                <a:latin typeface="+mn-ea"/>
                <a:ea typeface="+mn-ea"/>
              </a:rPr>
              <a:t>检查与评价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1077595"/>
            <a:ext cx="505968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2808" y="1052736"/>
            <a:ext cx="763284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评估与总结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pPr indent="457200"/>
            <a:endParaRPr lang="en-US" altLang="zh-CN" sz="18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latin typeface="+mn-ea"/>
                <a:ea typeface="+mn-ea"/>
              </a:rPr>
              <a:t>从以下几方面进行总结与反思。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sz="1800" dirty="0" smtClean="0">
                <a:latin typeface="+mn-ea"/>
                <a:ea typeface="+mn-ea"/>
              </a:rPr>
              <a:t>1.</a:t>
            </a:r>
            <a:r>
              <a:rPr lang="zh-CN" altLang="en-US" sz="1800" dirty="0" smtClean="0">
                <a:latin typeface="+mn-ea"/>
                <a:ea typeface="+mn-ea"/>
              </a:rPr>
              <a:t>对工件尺寸精度和表面质量进行评价，找出尺寸超差或表面质量缺陷的原因，提出改进方法。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sz="1800" dirty="0" smtClean="0">
                <a:latin typeface="+mn-ea"/>
                <a:ea typeface="+mn-ea"/>
              </a:rPr>
              <a:t>2.</a:t>
            </a:r>
            <a:r>
              <a:rPr lang="zh-CN" altLang="en-US" sz="1800" dirty="0" smtClean="0">
                <a:latin typeface="+mn-ea"/>
                <a:ea typeface="+mn-ea"/>
              </a:rPr>
              <a:t>对工艺合理性、加工效率、刀具寿命等方面进行评价，进一步优化切削参数。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sz="1800" dirty="0" smtClean="0">
                <a:latin typeface="+mn-ea"/>
                <a:ea typeface="+mn-ea"/>
              </a:rPr>
              <a:t>3.</a:t>
            </a:r>
            <a:r>
              <a:rPr lang="zh-CN" altLang="en-US" sz="1800" dirty="0" smtClean="0">
                <a:latin typeface="+mn-ea"/>
                <a:ea typeface="+mn-ea"/>
              </a:rPr>
              <a:t>对整个加工过程中出现的违反</a:t>
            </a:r>
            <a:r>
              <a:rPr lang="en-US" sz="1800" dirty="0" smtClean="0">
                <a:latin typeface="+mn-ea"/>
                <a:ea typeface="+mn-ea"/>
              </a:rPr>
              <a:t>5S</a:t>
            </a:r>
            <a:r>
              <a:rPr lang="zh-CN" altLang="en-US" sz="1800" dirty="0" smtClean="0">
                <a:latin typeface="+mn-ea"/>
                <a:ea typeface="+mn-ea"/>
              </a:rPr>
              <a:t>管理、安全文明生产等方面进行反思。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latin typeface="+mn-ea"/>
                <a:ea typeface="+mn-ea"/>
              </a:rPr>
              <a:t>自我评估与总结：</a:t>
            </a:r>
            <a:r>
              <a:rPr lang="en-US" sz="1800" dirty="0" smtClean="0">
                <a:latin typeface="+mn-ea"/>
                <a:ea typeface="+mn-ea"/>
              </a:rPr>
              <a:t> 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u="sng" dirty="0" smtClean="0"/>
              <a:t>                                                                           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endParaRPr lang="en-US" altLang="zh-CN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388" y="2052638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  <a:cs typeface="+mn-cs"/>
              </a:rPr>
              <a:t>Thanks</a:t>
            </a:r>
            <a:endParaRPr kumimoji="0" lang="zh-CN" altLang="en-US" sz="6000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1718</Words>
  <Application>WPS 演示</Application>
  <PresentationFormat>全屏显示(4:3)</PresentationFormat>
  <Paragraphs>76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Times New Roman</vt:lpstr>
      <vt:lpstr>仿宋_GB2312</vt:lpstr>
      <vt:lpstr>仿宋</vt:lpstr>
      <vt:lpstr>楷体_GB2312</vt:lpstr>
      <vt:lpstr>新宋体</vt:lpstr>
      <vt:lpstr>微软雅黑</vt:lpstr>
      <vt:lpstr>Arial Unicode MS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405</cp:revision>
  <dcterms:created xsi:type="dcterms:W3CDTF">2012-04-13T02:17:00Z</dcterms:created>
  <dcterms:modified xsi:type="dcterms:W3CDTF">2021-10-26T02:47:32Z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90EF8BECFB824B7FAB58CAC91A00BED2</vt:lpwstr>
  </property>
</Properties>
</file>