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91" r:id="rId2"/>
    <p:sldId id="296" r:id="rId3"/>
    <p:sldId id="295" r:id="rId4"/>
    <p:sldId id="299" r:id="rId5"/>
    <p:sldId id="298" r:id="rId6"/>
    <p:sldId id="300" r:id="rId7"/>
    <p:sldId id="297" r:id="rId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9B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8" y="-27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B77AB3-BF30-4177-A1C2-7D1238AA7578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37B6A-8C0D-4907-B647-9B4416D306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280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AD3E8-DEE5-44EE-81B3-C1447FAEBEF8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28240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12" r="870" b="-282"/>
          <a:stretch/>
        </p:blipFill>
        <p:spPr>
          <a:xfrm>
            <a:off x="0" y="0"/>
            <a:ext cx="9144000" cy="5169503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26B09B90-CEE2-D126-9DCD-52241C57E297}"/>
              </a:ext>
            </a:extLst>
          </p:cNvPr>
          <p:cNvSpPr/>
          <p:nvPr/>
        </p:nvSpPr>
        <p:spPr>
          <a:xfrm>
            <a:off x="0" y="26003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2000">
                <a:srgbClr val="FFFFFF">
                  <a:alpha val="69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815CA79-E5C5-4017-A859-A9785A0F28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2427734"/>
            <a:ext cx="5309485" cy="887492"/>
          </a:xfrm>
          <a:noFill/>
        </p:spPr>
        <p:txBody>
          <a:bodyPr>
            <a:no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智能物流技术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0049389-911C-E876-18DD-3F918CEF7B43}"/>
              </a:ext>
            </a:extLst>
          </p:cNvPr>
          <p:cNvSpPr txBox="1"/>
          <p:nvPr/>
        </p:nvSpPr>
        <p:spPr>
          <a:xfrm>
            <a:off x="1176333" y="3844825"/>
            <a:ext cx="2242786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XXXX</a:t>
            </a:r>
            <a:endParaRPr lang="zh-CN" altLang="en-US" sz="2400" b="1" dirty="0">
              <a:solidFill>
                <a:srgbClr val="FF0000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AFCBC801-DD58-94DB-F519-1DDC655BAB4F}"/>
              </a:ext>
            </a:extLst>
          </p:cNvPr>
          <p:cNvGrpSpPr/>
          <p:nvPr/>
        </p:nvGrpSpPr>
        <p:grpSpPr>
          <a:xfrm>
            <a:off x="376951" y="3744961"/>
            <a:ext cx="607098" cy="591654"/>
            <a:chOff x="1097035" y="5247430"/>
            <a:chExt cx="750887" cy="749300"/>
          </a:xfrm>
        </p:grpSpPr>
        <p:sp>
          <p:nvSpPr>
            <p:cNvPr id="13" name="椭圆 31">
              <a:extLst>
                <a:ext uri="{FF2B5EF4-FFF2-40B4-BE49-F238E27FC236}">
                  <a16:creationId xmlns:a16="http://schemas.microsoft.com/office/drawing/2014/main" xmlns="" id="{EDD357DE-0DD4-FDF2-1ECC-7CF8FDEC7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7035" y="5247430"/>
              <a:ext cx="750887" cy="749300"/>
            </a:xfrm>
            <a:prstGeom prst="ellipse">
              <a:avLst/>
            </a:prstGeom>
            <a:solidFill>
              <a:srgbClr val="EB9B17">
                <a:alpha val="13000"/>
              </a:srgbClr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4" name="组合 44">
              <a:extLst>
                <a:ext uri="{FF2B5EF4-FFF2-40B4-BE49-F238E27FC236}">
                  <a16:creationId xmlns:a16="http://schemas.microsoft.com/office/drawing/2014/main" xmlns="" id="{B93683CE-9607-816D-EF8A-40B5CC12A9B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58099" y="5465412"/>
              <a:ext cx="288925" cy="323850"/>
              <a:chOff x="0" y="0"/>
              <a:chExt cx="402656" cy="450303"/>
            </a:xfrm>
          </p:grpSpPr>
          <p:sp>
            <p:nvSpPr>
              <p:cNvPr id="15" name="Freeform 108">
                <a:extLst>
                  <a:ext uri="{FF2B5EF4-FFF2-40B4-BE49-F238E27FC236}">
                    <a16:creationId xmlns:a16="http://schemas.microsoft.com/office/drawing/2014/main" xmlns="" id="{FBB47B5E-5D20-B316-419D-9AAFD7F9C539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69134" y="167228"/>
                <a:ext cx="56988" cy="57923"/>
              </a:xfrm>
              <a:custGeom>
                <a:avLst/>
                <a:gdLst>
                  <a:gd name="T0" fmla="*/ 28494 w 26"/>
                  <a:gd name="T1" fmla="*/ 0 h 26"/>
                  <a:gd name="T2" fmla="*/ 0 w 26"/>
                  <a:gd name="T3" fmla="*/ 28962 h 26"/>
                  <a:gd name="T4" fmla="*/ 28494 w 26"/>
                  <a:gd name="T5" fmla="*/ 57923 h 26"/>
                  <a:gd name="T6" fmla="*/ 56988 w 26"/>
                  <a:gd name="T7" fmla="*/ 28962 h 26"/>
                  <a:gd name="T8" fmla="*/ 28494 w 26"/>
                  <a:gd name="T9" fmla="*/ 0 h 26"/>
                  <a:gd name="T10" fmla="*/ 28494 w 26"/>
                  <a:gd name="T11" fmla="*/ 51240 h 26"/>
                  <a:gd name="T12" fmla="*/ 6576 w 26"/>
                  <a:gd name="T13" fmla="*/ 28962 h 26"/>
                  <a:gd name="T14" fmla="*/ 28494 w 26"/>
                  <a:gd name="T15" fmla="*/ 6683 h 26"/>
                  <a:gd name="T16" fmla="*/ 50412 w 26"/>
                  <a:gd name="T17" fmla="*/ 28962 h 26"/>
                  <a:gd name="T18" fmla="*/ 28494 w 26"/>
                  <a:gd name="T19" fmla="*/ 51240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"/>
                  <a:gd name="T31" fmla="*/ 0 h 26"/>
                  <a:gd name="T32" fmla="*/ 26 w 26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Freeform 109">
                <a:extLst>
                  <a:ext uri="{FF2B5EF4-FFF2-40B4-BE49-F238E27FC236}">
                    <a16:creationId xmlns:a16="http://schemas.microsoft.com/office/drawing/2014/main" xmlns="" id="{7055D418-3532-0AFB-06C4-F115B3483237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197125" y="129859"/>
                <a:ext cx="48580" cy="48580"/>
              </a:xfrm>
              <a:custGeom>
                <a:avLst/>
                <a:gdLst>
                  <a:gd name="T0" fmla="*/ 24290 w 22"/>
                  <a:gd name="T1" fmla="*/ 0 h 22"/>
                  <a:gd name="T2" fmla="*/ 0 w 22"/>
                  <a:gd name="T3" fmla="*/ 24290 h 22"/>
                  <a:gd name="T4" fmla="*/ 24290 w 22"/>
                  <a:gd name="T5" fmla="*/ 48580 h 22"/>
                  <a:gd name="T6" fmla="*/ 48580 w 22"/>
                  <a:gd name="T7" fmla="*/ 24290 h 22"/>
                  <a:gd name="T8" fmla="*/ 24290 w 22"/>
                  <a:gd name="T9" fmla="*/ 0 h 22"/>
                  <a:gd name="T10" fmla="*/ 24290 w 22"/>
                  <a:gd name="T11" fmla="*/ 37539 h 22"/>
                  <a:gd name="T12" fmla="*/ 11041 w 22"/>
                  <a:gd name="T13" fmla="*/ 24290 h 22"/>
                  <a:gd name="T14" fmla="*/ 24290 w 22"/>
                  <a:gd name="T15" fmla="*/ 11041 h 22"/>
                  <a:gd name="T16" fmla="*/ 37539 w 22"/>
                  <a:gd name="T17" fmla="*/ 24290 h 22"/>
                  <a:gd name="T18" fmla="*/ 24290 w 22"/>
                  <a:gd name="T19" fmla="*/ 37539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"/>
                  <a:gd name="T31" fmla="*/ 0 h 22"/>
                  <a:gd name="T32" fmla="*/ 22 w 22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Freeform 110">
                <a:extLst>
                  <a:ext uri="{FF2B5EF4-FFF2-40B4-BE49-F238E27FC236}">
                    <a16:creationId xmlns:a16="http://schemas.microsoft.com/office/drawing/2014/main" xmlns="" id="{5E69B1C1-DAC0-EE7C-7CBD-85B4F1B25C27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82213" y="181242"/>
                <a:ext cx="30830" cy="30830"/>
              </a:xfrm>
              <a:custGeom>
                <a:avLst/>
                <a:gdLst>
                  <a:gd name="T0" fmla="*/ 15415 w 14"/>
                  <a:gd name="T1" fmla="*/ 0 h 14"/>
                  <a:gd name="T2" fmla="*/ 0 w 14"/>
                  <a:gd name="T3" fmla="*/ 15415 h 14"/>
                  <a:gd name="T4" fmla="*/ 15415 w 14"/>
                  <a:gd name="T5" fmla="*/ 30830 h 14"/>
                  <a:gd name="T6" fmla="*/ 30830 w 14"/>
                  <a:gd name="T7" fmla="*/ 15415 h 14"/>
                  <a:gd name="T8" fmla="*/ 15415 w 14"/>
                  <a:gd name="T9" fmla="*/ 0 h 14"/>
                  <a:gd name="T10" fmla="*/ 15415 w 14"/>
                  <a:gd name="T11" fmla="*/ 22021 h 14"/>
                  <a:gd name="T12" fmla="*/ 8809 w 14"/>
                  <a:gd name="T13" fmla="*/ 15415 h 14"/>
                  <a:gd name="T14" fmla="*/ 15415 w 14"/>
                  <a:gd name="T15" fmla="*/ 6606 h 14"/>
                  <a:gd name="T16" fmla="*/ 24224 w 14"/>
                  <a:gd name="T17" fmla="*/ 15415 h 14"/>
                  <a:gd name="T18" fmla="*/ 15415 w 14"/>
                  <a:gd name="T19" fmla="*/ 22021 h 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4"/>
                  <a:gd name="T32" fmla="*/ 14 w 14"/>
                  <a:gd name="T33" fmla="*/ 14 h 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111">
                <a:extLst>
                  <a:ext uri="{FF2B5EF4-FFF2-40B4-BE49-F238E27FC236}">
                    <a16:creationId xmlns:a16="http://schemas.microsoft.com/office/drawing/2014/main" xmlns="" id="{EB0031E2-9DB6-710B-62A1-9A30484446FE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172834" y="105568"/>
                <a:ext cx="97161" cy="97161"/>
              </a:xfrm>
              <a:custGeom>
                <a:avLst/>
                <a:gdLst>
                  <a:gd name="T0" fmla="*/ 48581 w 44"/>
                  <a:gd name="T1" fmla="*/ 0 h 44"/>
                  <a:gd name="T2" fmla="*/ 0 w 44"/>
                  <a:gd name="T3" fmla="*/ 48581 h 44"/>
                  <a:gd name="T4" fmla="*/ 48581 w 44"/>
                  <a:gd name="T5" fmla="*/ 97161 h 44"/>
                  <a:gd name="T6" fmla="*/ 97161 w 44"/>
                  <a:gd name="T7" fmla="*/ 48581 h 44"/>
                  <a:gd name="T8" fmla="*/ 48581 w 44"/>
                  <a:gd name="T9" fmla="*/ 0 h 44"/>
                  <a:gd name="T10" fmla="*/ 48581 w 44"/>
                  <a:gd name="T11" fmla="*/ 86120 h 44"/>
                  <a:gd name="T12" fmla="*/ 11041 w 44"/>
                  <a:gd name="T13" fmla="*/ 48581 h 44"/>
                  <a:gd name="T14" fmla="*/ 48581 w 44"/>
                  <a:gd name="T15" fmla="*/ 13249 h 44"/>
                  <a:gd name="T16" fmla="*/ 86120 w 44"/>
                  <a:gd name="T17" fmla="*/ 48581 h 44"/>
                  <a:gd name="T18" fmla="*/ 48581 w 44"/>
                  <a:gd name="T19" fmla="*/ 86120 h 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4"/>
                  <a:gd name="T31" fmla="*/ 0 h 44"/>
                  <a:gd name="T32" fmla="*/ 44 w 44"/>
                  <a:gd name="T33" fmla="*/ 44 h 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112">
                <a:extLst>
                  <a:ext uri="{FF2B5EF4-FFF2-40B4-BE49-F238E27FC236}">
                    <a16:creationId xmlns:a16="http://schemas.microsoft.com/office/drawing/2014/main" xmlns="" id="{0FBC8C61-F803-4B09-A257-4C4D3979141E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2656" cy="450303"/>
              </a:xfrm>
              <a:custGeom>
                <a:avLst/>
                <a:gdLst>
                  <a:gd name="T0" fmla="*/ 347346 w 182"/>
                  <a:gd name="T1" fmla="*/ 211907 h 204"/>
                  <a:gd name="T2" fmla="*/ 338497 w 182"/>
                  <a:gd name="T3" fmla="*/ 105954 h 204"/>
                  <a:gd name="T4" fmla="*/ 172567 w 182"/>
                  <a:gd name="T5" fmla="*/ 0 h 204"/>
                  <a:gd name="T6" fmla="*/ 2212 w 182"/>
                  <a:gd name="T7" fmla="*/ 174382 h 204"/>
                  <a:gd name="T8" fmla="*/ 0 w 182"/>
                  <a:gd name="T9" fmla="*/ 450303 h 204"/>
                  <a:gd name="T10" fmla="*/ 250001 w 182"/>
                  <a:gd name="T11" fmla="*/ 388497 h 204"/>
                  <a:gd name="T12" fmla="*/ 325222 w 182"/>
                  <a:gd name="T13" fmla="*/ 388497 h 204"/>
                  <a:gd name="T14" fmla="*/ 325222 w 182"/>
                  <a:gd name="T15" fmla="*/ 388497 h 204"/>
                  <a:gd name="T16" fmla="*/ 345134 w 182"/>
                  <a:gd name="T17" fmla="*/ 333313 h 204"/>
                  <a:gd name="T18" fmla="*/ 323010 w 182"/>
                  <a:gd name="T19" fmla="*/ 320068 h 204"/>
                  <a:gd name="T20" fmla="*/ 345134 w 182"/>
                  <a:gd name="T21" fmla="*/ 309031 h 204"/>
                  <a:gd name="T22" fmla="*/ 342921 w 182"/>
                  <a:gd name="T23" fmla="*/ 304617 h 204"/>
                  <a:gd name="T24" fmla="*/ 376107 w 182"/>
                  <a:gd name="T25" fmla="*/ 245018 h 204"/>
                  <a:gd name="T26" fmla="*/ 137169 w 182"/>
                  <a:gd name="T27" fmla="*/ 205285 h 204"/>
                  <a:gd name="T28" fmla="*/ 137169 w 182"/>
                  <a:gd name="T29" fmla="*/ 225152 h 204"/>
                  <a:gd name="T30" fmla="*/ 119469 w 182"/>
                  <a:gd name="T31" fmla="*/ 231774 h 204"/>
                  <a:gd name="T32" fmla="*/ 106195 w 182"/>
                  <a:gd name="T33" fmla="*/ 242810 h 204"/>
                  <a:gd name="T34" fmla="*/ 88496 w 182"/>
                  <a:gd name="T35" fmla="*/ 236188 h 204"/>
                  <a:gd name="T36" fmla="*/ 70797 w 182"/>
                  <a:gd name="T37" fmla="*/ 236188 h 204"/>
                  <a:gd name="T38" fmla="*/ 61947 w 182"/>
                  <a:gd name="T39" fmla="*/ 218529 h 204"/>
                  <a:gd name="T40" fmla="*/ 48673 w 182"/>
                  <a:gd name="T41" fmla="*/ 205285 h 204"/>
                  <a:gd name="T42" fmla="*/ 57522 w 182"/>
                  <a:gd name="T43" fmla="*/ 187626 h 204"/>
                  <a:gd name="T44" fmla="*/ 57522 w 182"/>
                  <a:gd name="T45" fmla="*/ 167760 h 204"/>
                  <a:gd name="T46" fmla="*/ 75221 w 182"/>
                  <a:gd name="T47" fmla="*/ 161138 h 204"/>
                  <a:gd name="T48" fmla="*/ 88496 w 182"/>
                  <a:gd name="T49" fmla="*/ 150101 h 204"/>
                  <a:gd name="T50" fmla="*/ 106195 w 182"/>
                  <a:gd name="T51" fmla="*/ 156723 h 204"/>
                  <a:gd name="T52" fmla="*/ 126107 w 182"/>
                  <a:gd name="T53" fmla="*/ 156723 h 204"/>
                  <a:gd name="T54" fmla="*/ 132744 w 182"/>
                  <a:gd name="T55" fmla="*/ 174382 h 204"/>
                  <a:gd name="T56" fmla="*/ 146018 w 182"/>
                  <a:gd name="T57" fmla="*/ 187626 h 204"/>
                  <a:gd name="T58" fmla="*/ 300886 w 182"/>
                  <a:gd name="T59" fmla="*/ 169967 h 204"/>
                  <a:gd name="T60" fmla="*/ 278762 w 182"/>
                  <a:gd name="T61" fmla="*/ 192041 h 204"/>
                  <a:gd name="T62" fmla="*/ 267700 w 182"/>
                  <a:gd name="T63" fmla="*/ 220737 h 204"/>
                  <a:gd name="T64" fmla="*/ 236726 w 182"/>
                  <a:gd name="T65" fmla="*/ 220737 h 204"/>
                  <a:gd name="T66" fmla="*/ 207965 w 182"/>
                  <a:gd name="T67" fmla="*/ 231774 h 204"/>
                  <a:gd name="T68" fmla="*/ 183629 w 182"/>
                  <a:gd name="T69" fmla="*/ 211907 h 204"/>
                  <a:gd name="T70" fmla="*/ 154868 w 182"/>
                  <a:gd name="T71" fmla="*/ 200870 h 204"/>
                  <a:gd name="T72" fmla="*/ 154868 w 182"/>
                  <a:gd name="T73" fmla="*/ 169967 h 204"/>
                  <a:gd name="T74" fmla="*/ 141593 w 182"/>
                  <a:gd name="T75" fmla="*/ 141272 h 204"/>
                  <a:gd name="T76" fmla="*/ 163717 w 182"/>
                  <a:gd name="T77" fmla="*/ 116990 h 204"/>
                  <a:gd name="T78" fmla="*/ 174779 w 182"/>
                  <a:gd name="T79" fmla="*/ 88295 h 204"/>
                  <a:gd name="T80" fmla="*/ 207965 w 182"/>
                  <a:gd name="T81" fmla="*/ 88295 h 204"/>
                  <a:gd name="T82" fmla="*/ 236726 w 182"/>
                  <a:gd name="T83" fmla="*/ 77258 h 204"/>
                  <a:gd name="T84" fmla="*/ 258850 w 182"/>
                  <a:gd name="T85" fmla="*/ 97124 h 204"/>
                  <a:gd name="T86" fmla="*/ 287611 w 182"/>
                  <a:gd name="T87" fmla="*/ 108161 h 204"/>
                  <a:gd name="T88" fmla="*/ 287611 w 182"/>
                  <a:gd name="T89" fmla="*/ 141272 h 204"/>
                  <a:gd name="T90" fmla="*/ 300886 w 182"/>
                  <a:gd name="T91" fmla="*/ 169967 h 20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82"/>
                  <a:gd name="T139" fmla="*/ 0 h 204"/>
                  <a:gd name="T140" fmla="*/ 182 w 182"/>
                  <a:gd name="T141" fmla="*/ 204 h 20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solidFill>
                <a:srgbClr val="EB9B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6F02C3F4-F3CC-C243-7604-596355C572C8}"/>
              </a:ext>
            </a:extLst>
          </p:cNvPr>
          <p:cNvGrpSpPr/>
          <p:nvPr/>
        </p:nvGrpSpPr>
        <p:grpSpPr>
          <a:xfrm>
            <a:off x="459652" y="1205376"/>
            <a:ext cx="716681" cy="634181"/>
            <a:chOff x="1179357" y="1622322"/>
            <a:chExt cx="1533364" cy="1356852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E3D06961-1010-3E84-E308-6737F33782E2}"/>
                </a:ext>
              </a:extLst>
            </p:cNvPr>
            <p:cNvCxnSpPr/>
            <p:nvPr/>
          </p:nvCxnSpPr>
          <p:spPr>
            <a:xfrm>
              <a:off x="1238865" y="1622322"/>
              <a:ext cx="0" cy="1356852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23F36DDA-CBA3-6993-D677-D27690867427}"/>
                </a:ext>
              </a:extLst>
            </p:cNvPr>
            <p:cNvCxnSpPr/>
            <p:nvPr/>
          </p:nvCxnSpPr>
          <p:spPr>
            <a:xfrm>
              <a:off x="1179357" y="1622322"/>
              <a:ext cx="1533364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4B2105A0-34FC-182C-13CB-AF4132778C89}"/>
              </a:ext>
            </a:extLst>
          </p:cNvPr>
          <p:cNvSpPr/>
          <p:nvPr/>
        </p:nvSpPr>
        <p:spPr>
          <a:xfrm>
            <a:off x="673751" y="1279355"/>
            <a:ext cx="1826462" cy="99257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171450"/>
            <a:r>
              <a:rPr lang="en-US" altLang="zh-CN" sz="6000" dirty="0">
                <a:solidFill>
                  <a:srgbClr val="FF0000"/>
                </a:solidFill>
                <a:latin typeface="Aa润行体 (非商业使用)" panose="02010600010101010101" pitchFamily="2" charset="-122"/>
                <a:ea typeface="Aa润行体 (非商业使用)" panose="02010600010101010101" pitchFamily="2" charset="-122"/>
                <a:cs typeface="+mn-ea"/>
                <a:sym typeface="+mn-lt"/>
              </a:rPr>
              <a:t>2023</a:t>
            </a:r>
            <a:endParaRPr lang="de-DE" altLang="zh-CN" sz="6000" dirty="0">
              <a:solidFill>
                <a:srgbClr val="FF0000"/>
              </a:solidFill>
              <a:latin typeface="Aa润行体 (非商业使用)" panose="02010600010101010101" pitchFamily="2" charset="-122"/>
              <a:ea typeface="Aa润行体 (非商业使用)" panose="0201060001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4014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73" y="1073430"/>
            <a:ext cx="4515732" cy="3010488"/>
          </a:xfrm>
          <a:prstGeom prst="parallelogram">
            <a:avLst/>
          </a:prstGeom>
        </p:spPr>
      </p:pic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0C477168-DA1B-44EC-84B6-F6169427A9F4}"/>
              </a:ext>
            </a:extLst>
          </p:cNvPr>
          <p:cNvGrpSpPr/>
          <p:nvPr/>
        </p:nvGrpSpPr>
        <p:grpSpPr>
          <a:xfrm>
            <a:off x="-10552" y="-10551"/>
            <a:ext cx="1267852" cy="985361"/>
            <a:chOff x="-14069" y="-14068"/>
            <a:chExt cx="8860302" cy="6886134"/>
          </a:xfrm>
        </p:grpSpPr>
        <p:sp>
          <p:nvSpPr>
            <p:cNvPr id="48" name="直角三角形 47">
              <a:extLst>
                <a:ext uri="{FF2B5EF4-FFF2-40B4-BE49-F238E27FC236}">
                  <a16:creationId xmlns="" xmlns:a16="http://schemas.microsoft.com/office/drawing/2014/main" id="{35190B29-996E-4409-B7AF-D7B6D30D3E43}"/>
                </a:ext>
              </a:extLst>
            </p:cNvPr>
            <p:cNvSpPr/>
            <p:nvPr/>
          </p:nvSpPr>
          <p:spPr>
            <a:xfrm rot="5400000">
              <a:off x="-1740877" y="1740877"/>
              <a:ext cx="6858000" cy="3376246"/>
            </a:xfrm>
            <a:prstGeom prst="rt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任意多边形 17">
              <a:extLst>
                <a:ext uri="{FF2B5EF4-FFF2-40B4-BE49-F238E27FC236}">
                  <a16:creationId xmlns="" xmlns:a16="http://schemas.microsoft.com/office/drawing/2014/main" id="{328B9F66-A9B2-4000-A841-F8999AA44873}"/>
                </a:ext>
              </a:extLst>
            </p:cNvPr>
            <p:cNvSpPr/>
            <p:nvPr/>
          </p:nvSpPr>
          <p:spPr>
            <a:xfrm>
              <a:off x="-14069" y="-2"/>
              <a:ext cx="6133514" cy="6872068"/>
            </a:xfrm>
            <a:custGeom>
              <a:avLst/>
              <a:gdLst>
                <a:gd name="connsiteX0" fmla="*/ 4061393 w 6133514"/>
                <a:gd name="connsiteY0" fmla="*/ 0 h 6872068"/>
                <a:gd name="connsiteX1" fmla="*/ 6133514 w 6133514"/>
                <a:gd name="connsiteY1" fmla="*/ 0 h 6872068"/>
                <a:gd name="connsiteX2" fmla="*/ 2747370 w 6133514"/>
                <a:gd name="connsiteY2" fmla="*/ 6872067 h 6872068"/>
                <a:gd name="connsiteX3" fmla="*/ 2072122 w 6133514"/>
                <a:gd name="connsiteY3" fmla="*/ 6872067 h 6872068"/>
                <a:gd name="connsiteX4" fmla="*/ 2072121 w 6133514"/>
                <a:gd name="connsiteY4" fmla="*/ 6872068 h 6872068"/>
                <a:gd name="connsiteX5" fmla="*/ 0 w 6133514"/>
                <a:gd name="connsiteY5" fmla="*/ 6872068 h 6872068"/>
                <a:gd name="connsiteX6" fmla="*/ 3386144 w 6133514"/>
                <a:gd name="connsiteY6" fmla="*/ 1 h 6872068"/>
                <a:gd name="connsiteX7" fmla="*/ 4061393 w 6133514"/>
                <a:gd name="connsiteY7" fmla="*/ 1 h 68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3514" h="6872068">
                  <a:moveTo>
                    <a:pt x="4061393" y="0"/>
                  </a:moveTo>
                  <a:lnTo>
                    <a:pt x="6133514" y="0"/>
                  </a:lnTo>
                  <a:lnTo>
                    <a:pt x="2747370" y="6872067"/>
                  </a:lnTo>
                  <a:lnTo>
                    <a:pt x="2072122" y="6872067"/>
                  </a:lnTo>
                  <a:lnTo>
                    <a:pt x="2072121" y="6872068"/>
                  </a:lnTo>
                  <a:lnTo>
                    <a:pt x="0" y="6872068"/>
                  </a:lnTo>
                  <a:lnTo>
                    <a:pt x="3386144" y="1"/>
                  </a:lnTo>
                  <a:lnTo>
                    <a:pt x="4061393" y="1"/>
                  </a:lnTo>
                  <a:close/>
                </a:path>
              </a:pathLst>
            </a:custGeom>
            <a:solidFill>
              <a:srgbClr val="FDB4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18">
              <a:extLst>
                <a:ext uri="{FF2B5EF4-FFF2-40B4-BE49-F238E27FC236}">
                  <a16:creationId xmlns="" xmlns:a16="http://schemas.microsoft.com/office/drawing/2014/main" id="{2115A9CF-ABBB-4DFB-A6CB-AEAA2BA7D57B}"/>
                </a:ext>
              </a:extLst>
            </p:cNvPr>
            <p:cNvSpPr/>
            <p:nvPr/>
          </p:nvSpPr>
          <p:spPr>
            <a:xfrm>
              <a:off x="2712719" y="-14068"/>
              <a:ext cx="6133514" cy="6872068"/>
            </a:xfrm>
            <a:custGeom>
              <a:avLst/>
              <a:gdLst>
                <a:gd name="connsiteX0" fmla="*/ 4061393 w 6133514"/>
                <a:gd name="connsiteY0" fmla="*/ 0 h 6872068"/>
                <a:gd name="connsiteX1" fmla="*/ 6133514 w 6133514"/>
                <a:gd name="connsiteY1" fmla="*/ 0 h 6872068"/>
                <a:gd name="connsiteX2" fmla="*/ 2747370 w 6133514"/>
                <a:gd name="connsiteY2" fmla="*/ 6872067 h 6872068"/>
                <a:gd name="connsiteX3" fmla="*/ 2072122 w 6133514"/>
                <a:gd name="connsiteY3" fmla="*/ 6872067 h 6872068"/>
                <a:gd name="connsiteX4" fmla="*/ 2072121 w 6133514"/>
                <a:gd name="connsiteY4" fmla="*/ 6872068 h 6872068"/>
                <a:gd name="connsiteX5" fmla="*/ 0 w 6133514"/>
                <a:gd name="connsiteY5" fmla="*/ 6872068 h 6872068"/>
                <a:gd name="connsiteX6" fmla="*/ 3386144 w 6133514"/>
                <a:gd name="connsiteY6" fmla="*/ 1 h 6872068"/>
                <a:gd name="connsiteX7" fmla="*/ 4061393 w 6133514"/>
                <a:gd name="connsiteY7" fmla="*/ 1 h 68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3514" h="6872068">
                  <a:moveTo>
                    <a:pt x="4061393" y="0"/>
                  </a:moveTo>
                  <a:lnTo>
                    <a:pt x="6133514" y="0"/>
                  </a:lnTo>
                  <a:lnTo>
                    <a:pt x="2747370" y="6872067"/>
                  </a:lnTo>
                  <a:lnTo>
                    <a:pt x="2072122" y="6872067"/>
                  </a:lnTo>
                  <a:lnTo>
                    <a:pt x="2072121" y="6872068"/>
                  </a:lnTo>
                  <a:lnTo>
                    <a:pt x="0" y="6872068"/>
                  </a:lnTo>
                  <a:lnTo>
                    <a:pt x="3386144" y="1"/>
                  </a:lnTo>
                  <a:lnTo>
                    <a:pt x="4061393" y="1"/>
                  </a:lnTo>
                  <a:close/>
                </a:path>
              </a:pathLst>
            </a:custGeom>
            <a:solidFill>
              <a:srgbClr val="E635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7680DF65-53A9-47BE-8CBC-07C2373EA165}"/>
              </a:ext>
            </a:extLst>
          </p:cNvPr>
          <p:cNvGrpSpPr/>
          <p:nvPr/>
        </p:nvGrpSpPr>
        <p:grpSpPr>
          <a:xfrm rot="16200000" flipV="1">
            <a:off x="8030517" y="4030365"/>
            <a:ext cx="1267852" cy="985361"/>
            <a:chOff x="-14069" y="-14068"/>
            <a:chExt cx="8860302" cy="6886134"/>
          </a:xfrm>
        </p:grpSpPr>
        <p:sp>
          <p:nvSpPr>
            <p:cNvPr id="52" name="直角三角形 51">
              <a:extLst>
                <a:ext uri="{FF2B5EF4-FFF2-40B4-BE49-F238E27FC236}">
                  <a16:creationId xmlns="" xmlns:a16="http://schemas.microsoft.com/office/drawing/2014/main" id="{03A140FB-B98D-4D35-B11D-802F8948B655}"/>
                </a:ext>
              </a:extLst>
            </p:cNvPr>
            <p:cNvSpPr/>
            <p:nvPr/>
          </p:nvSpPr>
          <p:spPr>
            <a:xfrm rot="5400000">
              <a:off x="-1740877" y="1740877"/>
              <a:ext cx="6858000" cy="3376246"/>
            </a:xfrm>
            <a:prstGeom prst="rt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任意多边形 17">
              <a:extLst>
                <a:ext uri="{FF2B5EF4-FFF2-40B4-BE49-F238E27FC236}">
                  <a16:creationId xmlns="" xmlns:a16="http://schemas.microsoft.com/office/drawing/2014/main" id="{6B6FB0CC-9F09-46D1-8619-F805CF42125F}"/>
                </a:ext>
              </a:extLst>
            </p:cNvPr>
            <p:cNvSpPr/>
            <p:nvPr/>
          </p:nvSpPr>
          <p:spPr>
            <a:xfrm>
              <a:off x="-14069" y="-2"/>
              <a:ext cx="6133514" cy="6872068"/>
            </a:xfrm>
            <a:custGeom>
              <a:avLst/>
              <a:gdLst>
                <a:gd name="connsiteX0" fmla="*/ 4061393 w 6133514"/>
                <a:gd name="connsiteY0" fmla="*/ 0 h 6872068"/>
                <a:gd name="connsiteX1" fmla="*/ 6133514 w 6133514"/>
                <a:gd name="connsiteY1" fmla="*/ 0 h 6872068"/>
                <a:gd name="connsiteX2" fmla="*/ 2747370 w 6133514"/>
                <a:gd name="connsiteY2" fmla="*/ 6872067 h 6872068"/>
                <a:gd name="connsiteX3" fmla="*/ 2072122 w 6133514"/>
                <a:gd name="connsiteY3" fmla="*/ 6872067 h 6872068"/>
                <a:gd name="connsiteX4" fmla="*/ 2072121 w 6133514"/>
                <a:gd name="connsiteY4" fmla="*/ 6872068 h 6872068"/>
                <a:gd name="connsiteX5" fmla="*/ 0 w 6133514"/>
                <a:gd name="connsiteY5" fmla="*/ 6872068 h 6872068"/>
                <a:gd name="connsiteX6" fmla="*/ 3386144 w 6133514"/>
                <a:gd name="connsiteY6" fmla="*/ 1 h 6872068"/>
                <a:gd name="connsiteX7" fmla="*/ 4061393 w 6133514"/>
                <a:gd name="connsiteY7" fmla="*/ 1 h 68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3514" h="6872068">
                  <a:moveTo>
                    <a:pt x="4061393" y="0"/>
                  </a:moveTo>
                  <a:lnTo>
                    <a:pt x="6133514" y="0"/>
                  </a:lnTo>
                  <a:lnTo>
                    <a:pt x="2747370" y="6872067"/>
                  </a:lnTo>
                  <a:lnTo>
                    <a:pt x="2072122" y="6872067"/>
                  </a:lnTo>
                  <a:lnTo>
                    <a:pt x="2072121" y="6872068"/>
                  </a:lnTo>
                  <a:lnTo>
                    <a:pt x="0" y="6872068"/>
                  </a:lnTo>
                  <a:lnTo>
                    <a:pt x="3386144" y="1"/>
                  </a:lnTo>
                  <a:lnTo>
                    <a:pt x="4061393" y="1"/>
                  </a:lnTo>
                  <a:close/>
                </a:path>
              </a:pathLst>
            </a:custGeom>
            <a:solidFill>
              <a:srgbClr val="FDB4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18">
              <a:extLst>
                <a:ext uri="{FF2B5EF4-FFF2-40B4-BE49-F238E27FC236}">
                  <a16:creationId xmlns="" xmlns:a16="http://schemas.microsoft.com/office/drawing/2014/main" id="{EF8A4F01-CC10-427F-A73C-26ED6BF64258}"/>
                </a:ext>
              </a:extLst>
            </p:cNvPr>
            <p:cNvSpPr/>
            <p:nvPr/>
          </p:nvSpPr>
          <p:spPr>
            <a:xfrm>
              <a:off x="2712719" y="-14068"/>
              <a:ext cx="6133514" cy="6872068"/>
            </a:xfrm>
            <a:custGeom>
              <a:avLst/>
              <a:gdLst>
                <a:gd name="connsiteX0" fmla="*/ 4061393 w 6133514"/>
                <a:gd name="connsiteY0" fmla="*/ 0 h 6872068"/>
                <a:gd name="connsiteX1" fmla="*/ 6133514 w 6133514"/>
                <a:gd name="connsiteY1" fmla="*/ 0 h 6872068"/>
                <a:gd name="connsiteX2" fmla="*/ 2747370 w 6133514"/>
                <a:gd name="connsiteY2" fmla="*/ 6872067 h 6872068"/>
                <a:gd name="connsiteX3" fmla="*/ 2072122 w 6133514"/>
                <a:gd name="connsiteY3" fmla="*/ 6872067 h 6872068"/>
                <a:gd name="connsiteX4" fmla="*/ 2072121 w 6133514"/>
                <a:gd name="connsiteY4" fmla="*/ 6872068 h 6872068"/>
                <a:gd name="connsiteX5" fmla="*/ 0 w 6133514"/>
                <a:gd name="connsiteY5" fmla="*/ 6872068 h 6872068"/>
                <a:gd name="connsiteX6" fmla="*/ 3386144 w 6133514"/>
                <a:gd name="connsiteY6" fmla="*/ 1 h 6872068"/>
                <a:gd name="connsiteX7" fmla="*/ 4061393 w 6133514"/>
                <a:gd name="connsiteY7" fmla="*/ 1 h 68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3514" h="6872068">
                  <a:moveTo>
                    <a:pt x="4061393" y="0"/>
                  </a:moveTo>
                  <a:lnTo>
                    <a:pt x="6133514" y="0"/>
                  </a:lnTo>
                  <a:lnTo>
                    <a:pt x="2747370" y="6872067"/>
                  </a:lnTo>
                  <a:lnTo>
                    <a:pt x="2072122" y="6872067"/>
                  </a:lnTo>
                  <a:lnTo>
                    <a:pt x="2072121" y="6872068"/>
                  </a:lnTo>
                  <a:lnTo>
                    <a:pt x="0" y="6872068"/>
                  </a:lnTo>
                  <a:lnTo>
                    <a:pt x="3386144" y="1"/>
                  </a:lnTo>
                  <a:lnTo>
                    <a:pt x="4061393" y="1"/>
                  </a:lnTo>
                  <a:close/>
                </a:path>
              </a:pathLst>
            </a:custGeom>
            <a:solidFill>
              <a:srgbClr val="E635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26B09B90-CEE2-D126-9DCD-52241C57E297}"/>
              </a:ext>
            </a:extLst>
          </p:cNvPr>
          <p:cNvSpPr/>
          <p:nvPr/>
        </p:nvSpPr>
        <p:spPr>
          <a:xfrm>
            <a:off x="1535" y="1001422"/>
            <a:ext cx="4630755" cy="3082496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2000">
                <a:srgbClr val="FFFFFF">
                  <a:alpha val="69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9" name="矩形 38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/>
          <p:nvPr/>
        </p:nvSpPr>
        <p:spPr>
          <a:xfrm>
            <a:off x="741247" y="2646630"/>
            <a:ext cx="3110510" cy="438581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E6353F"/>
                </a:solidFill>
                <a:latin typeface="Franklin Gothic Demi" panose="020B0703020102020204" pitchFamily="34" charset="0"/>
                <a:ea typeface="微软雅黑" panose="020B0503020204020204" pitchFamily="34" charset="-122"/>
                <a:cs typeface="BrowalliaUPC" panose="020B0604020202020204" pitchFamily="34" charset="-34"/>
              </a:rPr>
              <a:t>CONTENTS</a:t>
            </a:r>
          </a:p>
        </p:txBody>
      </p:sp>
      <p:sp>
        <p:nvSpPr>
          <p:cNvPr id="40" name="文本框 39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>
            <a:off x="1650171" y="1980340"/>
            <a:ext cx="1292662" cy="761747"/>
          </a:xfrm>
          <a:prstGeom prst="rect">
            <a:avLst/>
          </a:prstGeom>
          <a:noFill/>
          <a:effectLst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4500" b="1" dirty="0">
                <a:ln>
                  <a:solidFill>
                    <a:schemeClr val="bg1"/>
                  </a:solidFill>
                </a:ln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Kartika" panose="02020503030404060203" pitchFamily="18" charset="0"/>
              </a:rPr>
              <a:t>目录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88024" y="1387128"/>
            <a:ext cx="3960440" cy="1866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一、物流与信息技术的联系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二、物流信息对传统物流行业的促进发展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三、我国物流信息化的发展趋势</a:t>
            </a:r>
          </a:p>
        </p:txBody>
      </p:sp>
    </p:spTree>
    <p:extLst>
      <p:ext uri="{BB962C8B-B14F-4D97-AF65-F5344CB8AC3E}">
        <p14:creationId xmlns:p14="http://schemas.microsoft.com/office/powerpoint/2010/main" val="1601331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="" xmlns:a16="http://schemas.microsoft.com/office/drawing/2014/main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="" xmlns:a16="http://schemas.microsoft.com/office/drawing/2014/main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="" xmlns:a16="http://schemas.microsoft.com/office/drawing/2014/main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="" xmlns:a16="http://schemas.microsoft.com/office/drawing/2014/main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="" xmlns:a16="http://schemas.microsoft.com/office/drawing/2014/main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="" xmlns:a16="http://schemas.microsoft.com/office/drawing/2014/main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/>
              <a:t>一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物流</a:t>
            </a:r>
            <a:r>
              <a:rPr lang="zh-CN" altLang="en-US" sz="2400" dirty="0"/>
              <a:t>与信息技术的联系</a:t>
            </a:r>
            <a:endParaRPr lang="zh-CN" altLang="zh-CN" sz="2400" dirty="0"/>
          </a:p>
        </p:txBody>
      </p:sp>
      <p:sp>
        <p:nvSpPr>
          <p:cNvPr id="28" name="矩形 27"/>
          <p:cNvSpPr/>
          <p:nvPr/>
        </p:nvSpPr>
        <p:spPr>
          <a:xfrm>
            <a:off x="210820" y="1635760"/>
            <a:ext cx="4284980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+mn-ea"/>
              </a:rPr>
              <a:t>    </a:t>
            </a:r>
            <a:r>
              <a:rPr dirty="0">
                <a:latin typeface="+mn-ea"/>
              </a:rPr>
              <a:t>物流（logistics）这个概念最早在美国形成，当初被称作“Physical Distribution”(即PD)，译成汉语是“实物分配”或“货物配送”。</a:t>
            </a: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345" y="1275606"/>
            <a:ext cx="4024616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3651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="" xmlns:a16="http://schemas.microsoft.com/office/drawing/2014/main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="" xmlns:a16="http://schemas.microsoft.com/office/drawing/2014/main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="" xmlns:a16="http://schemas.microsoft.com/office/drawing/2014/main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="" xmlns:a16="http://schemas.microsoft.com/office/drawing/2014/main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="" xmlns:a16="http://schemas.microsoft.com/office/drawing/2014/main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="" xmlns:a16="http://schemas.microsoft.com/office/drawing/2014/main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/>
              <a:t>一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物流</a:t>
            </a:r>
            <a:r>
              <a:rPr lang="zh-CN" altLang="en-US" sz="2400" dirty="0"/>
              <a:t>与信息技术的联系</a:t>
            </a:r>
            <a:endParaRPr lang="zh-CN" altLang="zh-CN" sz="2400" dirty="0"/>
          </a:p>
        </p:txBody>
      </p:sp>
      <p:sp>
        <p:nvSpPr>
          <p:cNvPr id="28" name="矩形 27"/>
          <p:cNvSpPr/>
          <p:nvPr/>
        </p:nvSpPr>
        <p:spPr>
          <a:xfrm>
            <a:off x="818467" y="1491630"/>
            <a:ext cx="7401207" cy="2799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 smtClean="0"/>
              <a:t>物流的概念</a:t>
            </a:r>
            <a:endParaRPr lang="en-US" altLang="zh-CN" sz="2400" dirty="0" smtClean="0"/>
          </a:p>
          <a:p>
            <a:pPr>
              <a:lnSpc>
                <a:spcPct val="150000"/>
              </a:lnSpc>
            </a:pPr>
            <a:r>
              <a:rPr lang="zh-CN" altLang="zh-CN" sz="2400" dirty="0" smtClean="0"/>
              <a:t>在</a:t>
            </a:r>
            <a:r>
              <a:rPr lang="zh-CN" altLang="zh-CN" sz="2400" dirty="0"/>
              <a:t>我国标准《物流术语》中对物流的解释是：物流是指物品从供应地到接收地的实体流动过程。根据实际需要，将运输、存储、装卸、搬运、包装、流通加工、配送和信息处理等基本功能实施有机结合。</a:t>
            </a:r>
          </a:p>
        </p:txBody>
      </p:sp>
    </p:spTree>
    <p:extLst>
      <p:ext uri="{BB962C8B-B14F-4D97-AF65-F5344CB8AC3E}">
        <p14:creationId xmlns:p14="http://schemas.microsoft.com/office/powerpoint/2010/main" val="1314738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="" xmlns:a16="http://schemas.microsoft.com/office/drawing/2014/main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="" xmlns:a16="http://schemas.microsoft.com/office/drawing/2014/main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="" xmlns:a16="http://schemas.microsoft.com/office/drawing/2014/main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="" xmlns:a16="http://schemas.microsoft.com/office/drawing/2014/main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="" xmlns:a16="http://schemas.microsoft.com/office/drawing/2014/main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="" xmlns:a16="http://schemas.microsoft.com/office/drawing/2014/main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115616" y="150481"/>
            <a:ext cx="357020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二</a:t>
            </a:r>
            <a:r>
              <a:rPr lang="zh-CN" altLang="en-US" sz="2400" dirty="0"/>
              <a:t>、物流</a:t>
            </a:r>
            <a:r>
              <a:rPr lang="zh-CN" altLang="en-US" sz="2400" dirty="0" smtClean="0"/>
              <a:t>信息的</a:t>
            </a:r>
            <a:r>
              <a:rPr lang="zh-CN" altLang="en-US" sz="2400" dirty="0"/>
              <a:t>促进发展</a:t>
            </a:r>
          </a:p>
          <a:p>
            <a:endParaRPr lang="zh-CN" altLang="zh-CN" sz="2400" dirty="0"/>
          </a:p>
        </p:txBody>
      </p:sp>
      <p:sp>
        <p:nvSpPr>
          <p:cNvPr id="30" name="矩形 29"/>
          <p:cNvSpPr/>
          <p:nvPr/>
        </p:nvSpPr>
        <p:spPr>
          <a:xfrm>
            <a:off x="467544" y="1419622"/>
            <a:ext cx="7704856" cy="1753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altLang="zh-CN" dirty="0">
                <a:latin typeface="+mn-ea"/>
              </a:rPr>
              <a:t>(</a:t>
            </a:r>
            <a:r>
              <a:rPr lang="zh-CN" dirty="0">
                <a:latin typeface="+mn-ea"/>
              </a:rPr>
              <a:t>一</a:t>
            </a:r>
            <a:r>
              <a:rPr altLang="zh-CN" dirty="0">
                <a:latin typeface="+mn-ea"/>
              </a:rPr>
              <a:t>)有助于增强物流业务运作的及时性和有效性</a:t>
            </a:r>
          </a:p>
          <a:p>
            <a:pPr>
              <a:lnSpc>
                <a:spcPct val="200000"/>
              </a:lnSpc>
            </a:pPr>
            <a:r>
              <a:rPr altLang="zh-CN" dirty="0">
                <a:latin typeface="+mn-ea"/>
              </a:rPr>
              <a:t>(</a:t>
            </a:r>
            <a:r>
              <a:rPr lang="zh-CN" dirty="0">
                <a:latin typeface="+mn-ea"/>
              </a:rPr>
              <a:t>二</a:t>
            </a:r>
            <a:r>
              <a:rPr altLang="zh-CN" dirty="0">
                <a:latin typeface="+mn-ea"/>
              </a:rPr>
              <a:t>)有助于物流成本的减少</a:t>
            </a:r>
          </a:p>
          <a:p>
            <a:pPr>
              <a:lnSpc>
                <a:spcPct val="200000"/>
              </a:lnSpc>
            </a:pPr>
            <a:r>
              <a:rPr altLang="zh-CN" dirty="0">
                <a:latin typeface="+mn-ea"/>
              </a:rPr>
              <a:t>(</a:t>
            </a:r>
            <a:r>
              <a:rPr lang="zh-CN" dirty="0">
                <a:latin typeface="+mn-ea"/>
              </a:rPr>
              <a:t>三</a:t>
            </a:r>
            <a:r>
              <a:rPr altLang="zh-CN" dirty="0">
                <a:latin typeface="+mn-ea"/>
              </a:rPr>
              <a:t>)有助于企业开展全面物流管理，提高企业的竞争力</a:t>
            </a:r>
          </a:p>
        </p:txBody>
      </p:sp>
    </p:spTree>
    <p:extLst>
      <p:ext uri="{BB962C8B-B14F-4D97-AF65-F5344CB8AC3E}">
        <p14:creationId xmlns:p14="http://schemas.microsoft.com/office/powerpoint/2010/main" val="3184073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="" xmlns:a16="http://schemas.microsoft.com/office/drawing/2014/main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="" xmlns:a16="http://schemas.microsoft.com/office/drawing/2014/main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="" xmlns:a16="http://schemas.microsoft.com/office/drawing/2014/main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="" xmlns:a16="http://schemas.microsoft.com/office/drawing/2014/main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="" xmlns:a16="http://schemas.microsoft.com/office/drawing/2014/main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="" xmlns:a16="http://schemas.microsoft.com/office/drawing/2014/main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279322" y="150481"/>
            <a:ext cx="45168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三</a:t>
            </a:r>
            <a:r>
              <a:rPr lang="zh-CN" altLang="en-US" sz="2400" dirty="0"/>
              <a:t>、我国物流</a:t>
            </a:r>
            <a:r>
              <a:rPr lang="zh-CN" altLang="en-US" sz="2400" dirty="0"/>
              <a:t>信息化的发展</a:t>
            </a:r>
            <a:r>
              <a:rPr lang="zh-CN" altLang="en-US" sz="2400" dirty="0"/>
              <a:t>趋势</a:t>
            </a:r>
            <a:endParaRPr lang="zh-CN" altLang="en-US" sz="2400" dirty="0"/>
          </a:p>
        </p:txBody>
      </p:sp>
      <p:sp>
        <p:nvSpPr>
          <p:cNvPr id="30" name="矩形 29"/>
          <p:cNvSpPr/>
          <p:nvPr/>
        </p:nvSpPr>
        <p:spPr>
          <a:xfrm>
            <a:off x="467544" y="1419622"/>
            <a:ext cx="7704856" cy="2226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lnSpc>
                <a:spcPct val="200000"/>
              </a:lnSpc>
            </a:pPr>
            <a:r>
              <a:rPr lang="zh-CN" altLang="en-US" dirty="0"/>
              <a:t>(一)政府将主动推动物流信息化的发展</a:t>
            </a:r>
          </a:p>
          <a:p>
            <a:pPr fontAlgn="auto">
              <a:lnSpc>
                <a:spcPct val="200000"/>
              </a:lnSpc>
            </a:pPr>
            <a:r>
              <a:rPr lang="zh-CN" altLang="en-US" dirty="0"/>
              <a:t>(二)物流信息技术的发展和应用将会进一步加快</a:t>
            </a:r>
          </a:p>
          <a:p>
            <a:pPr fontAlgn="auto">
              <a:lnSpc>
                <a:spcPct val="200000"/>
              </a:lnSpc>
            </a:pPr>
            <a:r>
              <a:rPr lang="zh-CN" altLang="en-US" dirty="0"/>
              <a:t>(三)物联网技术在物流行业的应用将会更加广泛</a:t>
            </a:r>
          </a:p>
          <a:p>
            <a:pPr fontAlgn="auto">
              <a:lnSpc>
                <a:spcPct val="200000"/>
              </a:lnSpc>
            </a:pPr>
            <a:r>
              <a:rPr lang="zh-CN" altLang="en-US" dirty="0"/>
              <a:t>(四)加快公共物流信息平台的发展步伐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02523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12" r="870" b="-282"/>
          <a:stretch/>
        </p:blipFill>
        <p:spPr>
          <a:xfrm>
            <a:off x="0" y="0"/>
            <a:ext cx="9144000" cy="5169503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26B09B90-CEE2-D126-9DCD-52241C57E297}"/>
              </a:ext>
            </a:extLst>
          </p:cNvPr>
          <p:cNvSpPr/>
          <p:nvPr/>
        </p:nvSpPr>
        <p:spPr>
          <a:xfrm>
            <a:off x="0" y="26003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2000">
                <a:srgbClr val="FFFFFF">
                  <a:alpha val="69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D2EEA33C-85BC-650F-8D4D-0F53FD26F4B3}"/>
              </a:ext>
            </a:extLst>
          </p:cNvPr>
          <p:cNvGrpSpPr/>
          <p:nvPr/>
        </p:nvGrpSpPr>
        <p:grpSpPr>
          <a:xfrm>
            <a:off x="612869" y="1607168"/>
            <a:ext cx="955574" cy="845574"/>
            <a:chOff x="1179357" y="1622322"/>
            <a:chExt cx="1533364" cy="1356852"/>
          </a:xfrm>
        </p:grpSpPr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C804AE08-E86C-6066-E471-F76BAEB517B8}"/>
                </a:ext>
              </a:extLst>
            </p:cNvPr>
            <p:cNvCxnSpPr/>
            <p:nvPr/>
          </p:nvCxnSpPr>
          <p:spPr>
            <a:xfrm>
              <a:off x="1238865" y="1622322"/>
              <a:ext cx="0" cy="1356852"/>
            </a:xfrm>
            <a:prstGeom prst="line">
              <a:avLst/>
            </a:prstGeom>
            <a:ln w="114300">
              <a:solidFill>
                <a:srgbClr val="FEDA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1CF884CB-7D47-A320-7B51-9151B6B0BF0B}"/>
                </a:ext>
              </a:extLst>
            </p:cNvPr>
            <p:cNvCxnSpPr/>
            <p:nvPr/>
          </p:nvCxnSpPr>
          <p:spPr>
            <a:xfrm>
              <a:off x="1179357" y="1622322"/>
              <a:ext cx="1533364" cy="0"/>
            </a:xfrm>
            <a:prstGeom prst="line">
              <a:avLst/>
            </a:prstGeom>
            <a:ln w="114300">
              <a:solidFill>
                <a:srgbClr val="FEDA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089F974-2E8F-768C-B7CB-246E0E24C81A}"/>
              </a:ext>
            </a:extLst>
          </p:cNvPr>
          <p:cNvSpPr/>
          <p:nvPr/>
        </p:nvSpPr>
        <p:spPr>
          <a:xfrm>
            <a:off x="898335" y="1705806"/>
            <a:ext cx="243528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28600"/>
            <a:r>
              <a:rPr lang="en-US" altLang="zh-CN" sz="8000" dirty="0" smtClean="0">
                <a:solidFill>
                  <a:srgbClr val="EB9B17"/>
                </a:solidFill>
                <a:latin typeface="Aa润行体 (非商业使用)" panose="02010600010101010101" pitchFamily="2" charset="-122"/>
                <a:ea typeface="Aa润行体 (非商业使用)" panose="02010600010101010101" pitchFamily="2" charset="-122"/>
                <a:cs typeface="+mn-ea"/>
                <a:sym typeface="+mn-lt"/>
              </a:rPr>
              <a:t>2023</a:t>
            </a:r>
            <a:endParaRPr lang="de-DE" altLang="zh-CN" sz="8000" dirty="0">
              <a:solidFill>
                <a:srgbClr val="EB9B17"/>
              </a:solidFill>
              <a:latin typeface="Aa润行体 (非商业使用)" panose="02010600010101010101" pitchFamily="2" charset="-122"/>
              <a:ea typeface="Aa润行体 (非商业使用)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29" name="标题 1">
            <a:extLst>
              <a:ext uri="{FF2B5EF4-FFF2-40B4-BE49-F238E27FC236}">
                <a16:creationId xmlns:a16="http://schemas.microsoft.com/office/drawing/2014/main" xmlns="" id="{3307E31D-3E63-A257-2E88-FCCB19C5A49C}"/>
              </a:ext>
            </a:extLst>
          </p:cNvPr>
          <p:cNvSpPr txBox="1">
            <a:spLocks/>
          </p:cNvSpPr>
          <p:nvPr/>
        </p:nvSpPr>
        <p:spPr>
          <a:xfrm>
            <a:off x="-437727" y="2937196"/>
            <a:ext cx="7491392" cy="1183323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7200" dirty="0">
                <a:solidFill>
                  <a:srgbClr val="EB9B1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感谢您的观看</a:t>
            </a:r>
          </a:p>
        </p:txBody>
      </p:sp>
    </p:spTree>
    <p:extLst>
      <p:ext uri="{BB962C8B-B14F-4D97-AF65-F5344CB8AC3E}">
        <p14:creationId xmlns:p14="http://schemas.microsoft.com/office/powerpoint/2010/main" val="344687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227</Words>
  <Application>Microsoft Office PowerPoint</Application>
  <PresentationFormat>全屏显示(16:9)</PresentationFormat>
  <Paragraphs>41</Paragraphs>
  <Slides>7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智能物流技术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Waimen-Cheung</dc:creator>
  <cp:lastModifiedBy>Administrator</cp:lastModifiedBy>
  <cp:revision>47</cp:revision>
  <dcterms:created xsi:type="dcterms:W3CDTF">2021-03-07T05:42:09Z</dcterms:created>
  <dcterms:modified xsi:type="dcterms:W3CDTF">2023-05-01T04:03:37Z</dcterms:modified>
</cp:coreProperties>
</file>