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91" r:id="rId2"/>
    <p:sldId id="296" r:id="rId3"/>
    <p:sldId id="301" r:id="rId4"/>
    <p:sldId id="325" r:id="rId5"/>
    <p:sldId id="324" r:id="rId6"/>
    <p:sldId id="295" r:id="rId7"/>
    <p:sldId id="326" r:id="rId8"/>
    <p:sldId id="298" r:id="rId9"/>
    <p:sldId id="299" r:id="rId10"/>
    <p:sldId id="305" r:id="rId11"/>
    <p:sldId id="306" r:id="rId12"/>
    <p:sldId id="307" r:id="rId13"/>
    <p:sldId id="308" r:id="rId14"/>
    <p:sldId id="300" r:id="rId15"/>
    <p:sldId id="309" r:id="rId16"/>
    <p:sldId id="310" r:id="rId17"/>
    <p:sldId id="311" r:id="rId18"/>
    <p:sldId id="312" r:id="rId19"/>
    <p:sldId id="315" r:id="rId20"/>
    <p:sldId id="314" r:id="rId21"/>
    <p:sldId id="316" r:id="rId22"/>
    <p:sldId id="318" r:id="rId23"/>
    <p:sldId id="317" r:id="rId24"/>
    <p:sldId id="319" r:id="rId25"/>
    <p:sldId id="320" r:id="rId26"/>
    <p:sldId id="323" r:id="rId27"/>
    <p:sldId id="322" r:id="rId28"/>
    <p:sldId id="297" r:id="rId2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6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="" xmlns:a16="http://schemas.microsoft.com/office/drawing/2014/main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="" xmlns:a16="http://schemas.microsoft.com/office/drawing/2014/main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="" xmlns:a16="http://schemas.microsoft.com/office/drawing/2014/main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="" xmlns:a16="http://schemas.microsoft.com/office/drawing/2014/main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="" xmlns:a16="http://schemas.microsoft.com/office/drawing/2014/main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="" xmlns:a16="http://schemas.microsoft.com/office/drawing/2014/main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="" xmlns:a16="http://schemas.microsoft.com/office/drawing/2014/main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sp>
        <p:nvSpPr>
          <p:cNvPr id="29" name="矩形 28"/>
          <p:cNvSpPr/>
          <p:nvPr/>
        </p:nvSpPr>
        <p:spPr>
          <a:xfrm>
            <a:off x="539552" y="1417588"/>
            <a:ext cx="8064896" cy="170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一套完整的</a:t>
            </a:r>
            <a:r>
              <a:rPr lang="en-US" altLang="zh-CN" dirty="0"/>
              <a:t>RFID</a:t>
            </a:r>
            <a:r>
              <a:rPr lang="zh-CN" altLang="zh-CN" dirty="0"/>
              <a:t>系统， 是由阅读器（</a:t>
            </a:r>
            <a:r>
              <a:rPr lang="en-US" altLang="zh-CN" dirty="0"/>
              <a:t>Reader</a:t>
            </a:r>
            <a:r>
              <a:rPr lang="zh-CN" altLang="zh-CN" dirty="0"/>
              <a:t>）与电子标签（</a:t>
            </a:r>
            <a:r>
              <a:rPr lang="en-US" altLang="zh-CN" dirty="0"/>
              <a:t>Tag</a:t>
            </a:r>
            <a:r>
              <a:rPr lang="zh-CN" altLang="zh-CN" dirty="0"/>
              <a:t>）也就是所谓的应答器（</a:t>
            </a:r>
            <a:r>
              <a:rPr lang="en-US" altLang="zh-CN" dirty="0"/>
              <a:t>Transponder</a:t>
            </a:r>
            <a:r>
              <a:rPr lang="zh-CN" altLang="zh-CN" dirty="0"/>
              <a:t>）及应用软件系统三个部分所组成，其工作原理是</a:t>
            </a:r>
            <a:r>
              <a:rPr lang="en-US" altLang="zh-CN" dirty="0"/>
              <a:t>Reader</a:t>
            </a:r>
            <a:r>
              <a:rPr lang="zh-CN" altLang="zh-CN" dirty="0"/>
              <a:t>发射一特定频率的无线电波能量给</a:t>
            </a:r>
            <a:r>
              <a:rPr lang="en-US" altLang="zh-CN" dirty="0"/>
              <a:t>Transponder</a:t>
            </a:r>
            <a:r>
              <a:rPr lang="zh-CN" altLang="zh-CN" dirty="0"/>
              <a:t>，用以驱动</a:t>
            </a:r>
            <a:r>
              <a:rPr lang="en-US" altLang="zh-CN" dirty="0"/>
              <a:t>Transponder</a:t>
            </a:r>
            <a:r>
              <a:rPr lang="zh-CN" altLang="zh-CN" dirty="0"/>
              <a:t>电路将内部的数据送出，此时</a:t>
            </a:r>
            <a:r>
              <a:rPr lang="en-US" altLang="zh-CN" dirty="0"/>
              <a:t> Reader</a:t>
            </a:r>
            <a:r>
              <a:rPr lang="zh-CN" altLang="zh-CN" dirty="0"/>
              <a:t>便依序接收解读数据， 送给应用程序做相应的处理。</a:t>
            </a:r>
          </a:p>
        </p:txBody>
      </p:sp>
    </p:spTree>
    <p:extLst>
      <p:ext uri="{BB962C8B-B14F-4D97-AF65-F5344CB8AC3E}">
        <p14:creationId xmlns:p14="http://schemas.microsoft.com/office/powerpoint/2010/main" val="4218060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pic>
        <p:nvPicPr>
          <p:cNvPr id="28" name="图片 27" descr="C:\Users\ADMINI~1\AppData\Local\Temp\1623584442(1).pn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014" y="750408"/>
            <a:ext cx="6049557" cy="2304256"/>
          </a:xfrm>
          <a:prstGeom prst="rect">
            <a:avLst/>
          </a:prstGeom>
          <a:noFill/>
          <a:ln>
            <a:noFill/>
          </a:ln>
        </p:spPr>
      </p:pic>
      <p:sp>
        <p:nvSpPr>
          <p:cNvPr id="29" name="矩形 28"/>
          <p:cNvSpPr/>
          <p:nvPr/>
        </p:nvSpPr>
        <p:spPr>
          <a:xfrm>
            <a:off x="449589" y="2973675"/>
            <a:ext cx="851284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电子标签（</a:t>
            </a:r>
            <a:r>
              <a:rPr lang="en-US" altLang="zh-CN" dirty="0"/>
              <a:t>Tag</a:t>
            </a:r>
            <a:r>
              <a:rPr lang="zh-CN" altLang="zh-CN" dirty="0"/>
              <a:t>）：由耦合元件及芯片组成，每个标签具有唯一的电子编码，附着在物体上标识目标对象。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阅读器（</a:t>
            </a:r>
            <a:r>
              <a:rPr lang="en-US" altLang="zh-CN" dirty="0"/>
              <a:t>Reader</a:t>
            </a:r>
            <a:r>
              <a:rPr lang="zh-CN" altLang="zh-CN" dirty="0"/>
              <a:t>）：读取（有时还可以写入）标签信息的设备，可设计为手持式</a:t>
            </a:r>
            <a:r>
              <a:rPr lang="en-US" altLang="zh-CN" dirty="0"/>
              <a:t>RFID读写器</a:t>
            </a:r>
            <a:r>
              <a:rPr lang="zh-CN" altLang="zh-CN" dirty="0"/>
              <a:t>或固定式读写器。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天线（</a:t>
            </a:r>
            <a:r>
              <a:rPr lang="en-US" altLang="zh-CN" dirty="0"/>
              <a:t>Antenna</a:t>
            </a:r>
            <a:r>
              <a:rPr lang="zh-CN" altLang="zh-CN" dirty="0"/>
              <a:t>）：在标签和读取器间传递射频信号。</a:t>
            </a:r>
          </a:p>
        </p:txBody>
      </p:sp>
    </p:spTree>
    <p:extLst>
      <p:ext uri="{BB962C8B-B14F-4D97-AF65-F5344CB8AC3E}">
        <p14:creationId xmlns:p14="http://schemas.microsoft.com/office/powerpoint/2010/main" val="2460984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59582"/>
            <a:ext cx="7817972" cy="30963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3873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683568" y="1279089"/>
            <a:ext cx="784887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/>
              <a:t>（二）</a:t>
            </a:r>
            <a:r>
              <a:rPr lang="zh-CN" altLang="zh-CN" dirty="0" smtClean="0"/>
              <a:t>电子</a:t>
            </a:r>
            <a:r>
              <a:rPr lang="zh-CN" altLang="zh-CN" dirty="0"/>
              <a:t>标签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</a:t>
            </a:r>
            <a:r>
              <a:rPr lang="zh-CN" altLang="zh-CN" dirty="0"/>
              <a:t>．依据标签内部有无电源供电的区别，</a:t>
            </a:r>
            <a:r>
              <a:rPr lang="en-US" altLang="zh-CN" dirty="0"/>
              <a:t>RFID</a:t>
            </a:r>
            <a:r>
              <a:rPr lang="zh-CN" altLang="zh-CN" dirty="0"/>
              <a:t>标签可以被分为被动式电子标签、半被动式（也称作半主动式）电子标签、主动式电子标签三类，它们也被称作无源电子标签、半有源电子标签、有源电子标签。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2</a:t>
            </a:r>
            <a:r>
              <a:rPr lang="zh-CN" altLang="zh-CN" dirty="0"/>
              <a:t>．依据标签工作频率</a:t>
            </a:r>
            <a:r>
              <a:rPr lang="en-US" altLang="zh-CN" dirty="0"/>
              <a:t>RFID</a:t>
            </a:r>
            <a:r>
              <a:rPr lang="zh-CN" altLang="zh-CN" dirty="0"/>
              <a:t>标签可分为低频（</a:t>
            </a:r>
            <a:r>
              <a:rPr lang="en-US" altLang="zh-CN" dirty="0"/>
              <a:t>LF</a:t>
            </a:r>
            <a:r>
              <a:rPr lang="zh-CN" altLang="zh-CN" dirty="0"/>
              <a:t>）、高频（</a:t>
            </a:r>
            <a:r>
              <a:rPr lang="en-US" altLang="zh-CN" dirty="0"/>
              <a:t>HF</a:t>
            </a:r>
            <a:r>
              <a:rPr lang="zh-CN" altLang="zh-CN" dirty="0"/>
              <a:t>）、超高频（</a:t>
            </a:r>
            <a:r>
              <a:rPr lang="en-US" altLang="zh-CN" dirty="0"/>
              <a:t>UHF</a:t>
            </a:r>
            <a:r>
              <a:rPr lang="zh-CN" altLang="zh-CN" dirty="0"/>
              <a:t>）与微波（</a:t>
            </a:r>
            <a:r>
              <a:rPr lang="en-US" altLang="zh-CN" dirty="0"/>
              <a:t>MW</a:t>
            </a:r>
            <a:r>
              <a:rPr lang="zh-CN" altLang="zh-CN" dirty="0"/>
              <a:t>）。</a:t>
            </a:r>
          </a:p>
        </p:txBody>
      </p:sp>
    </p:spTree>
    <p:extLst>
      <p:ext uri="{BB962C8B-B14F-4D97-AF65-F5344CB8AC3E}">
        <p14:creationId xmlns:p14="http://schemas.microsoft.com/office/powerpoint/2010/main" val="19869977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203598"/>
            <a:ext cx="7601396" cy="2952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" name="矩形 28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</p:spTree>
    <p:extLst>
      <p:ext uri="{BB962C8B-B14F-4D97-AF65-F5344CB8AC3E}">
        <p14:creationId xmlns:p14="http://schemas.microsoft.com/office/powerpoint/2010/main" val="3671491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pic>
        <p:nvPicPr>
          <p:cNvPr id="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3" y="1123950"/>
            <a:ext cx="7436211" cy="324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017279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5248431"/>
              </p:ext>
            </p:extLst>
          </p:nvPr>
        </p:nvGraphicFramePr>
        <p:xfrm>
          <a:off x="539552" y="1042304"/>
          <a:ext cx="8136903" cy="3745725"/>
        </p:xfrm>
        <a:graphic>
          <a:graphicData uri="http://schemas.openxmlformats.org/drawingml/2006/table">
            <a:tbl>
              <a:tblPr firstRow="1" firstCol="1" bandRow="1">
                <a:tableStyleId>{5940675A-B579-460E-94D1-54222C63F5DA}</a:tableStyleId>
              </a:tblPr>
              <a:tblGrid>
                <a:gridCol w="1512168"/>
                <a:gridCol w="1152128"/>
                <a:gridCol w="5472607"/>
              </a:tblGrid>
              <a:tr h="417576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标签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电源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特点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757144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无源电子标签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无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1. </a:t>
                      </a:r>
                      <a:r>
                        <a:rPr lang="zh-CN" sz="1600" kern="100">
                          <a:effectLst/>
                        </a:rPr>
                        <a:t>体积小，价格便宜，寿命长。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2. </a:t>
                      </a:r>
                      <a:r>
                        <a:rPr lang="zh-CN" sz="1600" kern="100">
                          <a:effectLst/>
                        </a:rPr>
                        <a:t>通过读取天线发出的电磁波再在标签内部产生信号传输，所以识别距离相对于有源标签来说会短很多。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93205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有源电子标签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1. </a:t>
                      </a:r>
                      <a:r>
                        <a:rPr lang="zh-CN" sz="1600" kern="100">
                          <a:effectLst/>
                        </a:rPr>
                        <a:t>体积较大，价格贵，而且因为是用电池的，使用周期相对短。（</a:t>
                      </a:r>
                      <a:r>
                        <a:rPr lang="en-US" sz="1600" kern="100">
                          <a:effectLst/>
                        </a:rPr>
                        <a:t>1</a:t>
                      </a:r>
                      <a:r>
                        <a:rPr lang="zh-CN" sz="1600" kern="100">
                          <a:effectLst/>
                        </a:rPr>
                        <a:t>～</a:t>
                      </a:r>
                      <a:r>
                        <a:rPr lang="en-US" sz="1600" kern="100">
                          <a:effectLst/>
                        </a:rPr>
                        <a:t>3</a:t>
                      </a:r>
                      <a:r>
                        <a:rPr lang="zh-CN" sz="1600" kern="100">
                          <a:effectLst/>
                        </a:rPr>
                        <a:t>年）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2.</a:t>
                      </a:r>
                      <a:r>
                        <a:rPr lang="en-US" sz="1600" kern="1200">
                          <a:effectLst/>
                        </a:rPr>
                        <a:t> </a:t>
                      </a:r>
                      <a:r>
                        <a:rPr lang="zh-CN" sz="1600" kern="100">
                          <a:effectLst/>
                        </a:rPr>
                        <a:t>自己发出射频信号，识别距离长，识别更加准确。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  <a:tr h="113358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半有源电子标签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有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1.</a:t>
                      </a:r>
                      <a:r>
                        <a:rPr lang="en-US" sz="1600" kern="1200" dirty="0">
                          <a:effectLst/>
                        </a:rPr>
                        <a:t> </a:t>
                      </a:r>
                      <a:r>
                        <a:rPr lang="zh-CN" sz="1600" kern="100" dirty="0">
                          <a:effectLst/>
                        </a:rPr>
                        <a:t>大小、价格、使用周期折中。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2.</a:t>
                      </a:r>
                      <a:r>
                        <a:rPr lang="en-US" sz="1600" kern="1200" dirty="0">
                          <a:effectLst/>
                        </a:rPr>
                        <a:t> </a:t>
                      </a:r>
                      <a:r>
                        <a:rPr lang="zh-CN" sz="1600" kern="100" dirty="0">
                          <a:effectLst/>
                        </a:rPr>
                        <a:t>不主动发出信息号，进入射频识别区后增强自身射频信号。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6698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graphicFrame>
        <p:nvGraphicFramePr>
          <p:cNvPr id="28" name="表格 2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5453734"/>
              </p:ext>
            </p:extLst>
          </p:nvPr>
        </p:nvGraphicFramePr>
        <p:xfrm>
          <a:off x="467544" y="1563638"/>
          <a:ext cx="8229600" cy="2343015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115007"/>
                <a:gridCol w="1583375"/>
                <a:gridCol w="1585021"/>
                <a:gridCol w="1453348"/>
                <a:gridCol w="1492849"/>
              </a:tblGrid>
              <a:tr h="3802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工作频段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典型工作频段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典型波长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能量传输方式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典型通信距离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</a:tr>
              <a:tr h="4226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 dirty="0">
                          <a:effectLst/>
                        </a:rPr>
                        <a:t>低频（</a:t>
                      </a:r>
                      <a:r>
                        <a:rPr lang="en-US" sz="1600" kern="100" dirty="0">
                          <a:effectLst/>
                        </a:rPr>
                        <a:t>LF</a:t>
                      </a:r>
                      <a:r>
                        <a:rPr lang="zh-CN" sz="1600" kern="100" dirty="0">
                          <a:effectLst/>
                        </a:rPr>
                        <a:t>）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125-134KHz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</a:t>
                      </a:r>
                      <a:r>
                        <a:rPr lang="zh-CN" sz="1600" kern="100">
                          <a:effectLst/>
                        </a:rPr>
                        <a:t>千米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电感耦合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&lt;10</a:t>
                      </a:r>
                      <a:r>
                        <a:rPr lang="zh-CN" sz="1600" kern="100">
                          <a:effectLst/>
                        </a:rPr>
                        <a:t>厘米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</a:tr>
              <a:tr h="38029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高频（</a:t>
                      </a:r>
                      <a:r>
                        <a:rPr lang="en-US" sz="1600" kern="100">
                          <a:effectLst/>
                        </a:rPr>
                        <a:t>HF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13.56MHz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20</a:t>
                      </a:r>
                      <a:r>
                        <a:rPr lang="zh-CN" sz="1600" kern="100">
                          <a:effectLst/>
                        </a:rPr>
                        <a:t>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&lt;1</a:t>
                      </a:r>
                      <a:r>
                        <a:rPr lang="zh-CN" sz="1600" kern="100">
                          <a:effectLst/>
                        </a:rPr>
                        <a:t>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</a:tr>
              <a:tr h="4226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超高频（</a:t>
                      </a:r>
                      <a:r>
                        <a:rPr lang="en-US" sz="1600" kern="100">
                          <a:effectLst/>
                        </a:rPr>
                        <a:t>UHF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860-960MHz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30</a:t>
                      </a:r>
                      <a:r>
                        <a:rPr lang="zh-CN" sz="1600" kern="100">
                          <a:effectLst/>
                        </a:rPr>
                        <a:t>厘米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电磁场耦合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1-15</a:t>
                      </a:r>
                      <a:r>
                        <a:rPr lang="zh-CN" sz="1600" kern="100">
                          <a:effectLst/>
                        </a:rPr>
                        <a:t>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</a:tr>
              <a:tr h="51611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kern="100">
                          <a:effectLst/>
                        </a:rPr>
                        <a:t>微波段（</a:t>
                      </a:r>
                      <a:r>
                        <a:rPr lang="en-US" sz="1600" kern="100">
                          <a:effectLst/>
                        </a:rPr>
                        <a:t>microwave</a:t>
                      </a:r>
                      <a:r>
                        <a:rPr lang="zh-CN" sz="1600" kern="100">
                          <a:effectLst/>
                        </a:rPr>
                        <a:t>）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2.4-2.45GHz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>
                          <a:effectLst/>
                        </a:rPr>
                        <a:t>12</a:t>
                      </a:r>
                      <a:r>
                        <a:rPr lang="zh-CN" sz="1600" kern="100">
                          <a:effectLst/>
                        </a:rPr>
                        <a:t>厘米</a:t>
                      </a:r>
                      <a:endParaRPr lang="zh-CN" sz="16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600" kern="100" dirty="0">
                          <a:effectLst/>
                        </a:rPr>
                        <a:t>1-3</a:t>
                      </a:r>
                      <a:r>
                        <a:rPr lang="zh-CN" sz="1600" kern="100" dirty="0">
                          <a:effectLst/>
                        </a:rPr>
                        <a:t>米</a:t>
                      </a:r>
                      <a:endParaRPr lang="zh-CN" sz="16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90967" marR="90967" marT="45483" marB="45483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39539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/>
              <a:t>、射频识别技术的</a:t>
            </a:r>
            <a:r>
              <a:rPr lang="zh-CN" altLang="en-US" sz="2400" dirty="0"/>
              <a:t>优缺点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467544" y="729718"/>
            <a:ext cx="8230023" cy="42171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dirty="0" smtClean="0"/>
              <a:t>（一）</a:t>
            </a:r>
            <a:r>
              <a:rPr lang="en-US" altLang="zh-CN" dirty="0" smtClean="0"/>
              <a:t>RFID</a:t>
            </a:r>
            <a:r>
              <a:rPr lang="zh-CN" altLang="zh-CN" dirty="0"/>
              <a:t>技术优势</a:t>
            </a:r>
          </a:p>
          <a:p>
            <a:pPr>
              <a:lnSpc>
                <a:spcPct val="125000"/>
              </a:lnSpc>
            </a:pPr>
            <a:r>
              <a:rPr lang="en-US" altLang="zh-CN" dirty="0"/>
              <a:t>RFID</a:t>
            </a:r>
            <a:r>
              <a:rPr lang="zh-CN" altLang="zh-CN" dirty="0"/>
              <a:t>是一项易于操控，简单实用且特别适合用于自动化控制的灵活性应用技术，识别工作无须人工干预，它既可支持只读工作模式也可支持读写工作模式，且无需接触或瞄准；可自由工作在各种恶劣环境下：短距离射频产品不怕油渍、灰尘污染等恶劣的环境，可以替代条码。</a:t>
            </a:r>
          </a:p>
          <a:p>
            <a:pPr>
              <a:lnSpc>
                <a:spcPct val="125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1</a:t>
            </a:r>
            <a:r>
              <a:rPr lang="zh-CN" altLang="zh-CN" dirty="0"/>
              <a:t>）读取方便快捷。</a:t>
            </a:r>
          </a:p>
          <a:p>
            <a:pPr>
              <a:lnSpc>
                <a:spcPct val="125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2</a:t>
            </a:r>
            <a:r>
              <a:rPr lang="zh-CN" altLang="zh-CN" dirty="0"/>
              <a:t>）识别速度快。</a:t>
            </a:r>
          </a:p>
          <a:p>
            <a:pPr>
              <a:lnSpc>
                <a:spcPct val="125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3</a:t>
            </a:r>
            <a:r>
              <a:rPr lang="zh-CN" altLang="zh-CN" dirty="0"/>
              <a:t>）数据容量大。</a:t>
            </a:r>
          </a:p>
          <a:p>
            <a:pPr>
              <a:lnSpc>
                <a:spcPct val="125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4</a:t>
            </a:r>
            <a:r>
              <a:rPr lang="zh-CN" altLang="zh-CN" dirty="0"/>
              <a:t>）使用寿命长，应用范围广。</a:t>
            </a:r>
          </a:p>
          <a:p>
            <a:pPr>
              <a:lnSpc>
                <a:spcPct val="125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5</a:t>
            </a:r>
            <a:r>
              <a:rPr lang="zh-CN" altLang="zh-CN" dirty="0"/>
              <a:t>）标签数据可动态更改。</a:t>
            </a:r>
          </a:p>
          <a:p>
            <a:pPr>
              <a:lnSpc>
                <a:spcPct val="125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6</a:t>
            </a:r>
            <a:r>
              <a:rPr lang="zh-CN" altLang="zh-CN" dirty="0"/>
              <a:t>）更好的安全性。</a:t>
            </a:r>
          </a:p>
          <a:p>
            <a:pPr>
              <a:lnSpc>
                <a:spcPct val="125000"/>
              </a:lnSpc>
            </a:pPr>
            <a:r>
              <a:rPr lang="zh-CN" altLang="zh-CN" dirty="0"/>
              <a:t>（</a:t>
            </a:r>
            <a:r>
              <a:rPr lang="en-US" altLang="zh-CN" dirty="0"/>
              <a:t>7</a:t>
            </a:r>
            <a:r>
              <a:rPr lang="zh-CN" altLang="zh-CN" dirty="0"/>
              <a:t>）动态实时通信 。</a:t>
            </a:r>
          </a:p>
        </p:txBody>
      </p:sp>
    </p:spTree>
    <p:extLst>
      <p:ext uri="{BB962C8B-B14F-4D97-AF65-F5344CB8AC3E}">
        <p14:creationId xmlns:p14="http://schemas.microsoft.com/office/powerpoint/2010/main" val="85803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/>
              <a:t>、射频识别技术的</a:t>
            </a:r>
            <a:r>
              <a:rPr lang="zh-CN" altLang="en-US" sz="2400" dirty="0"/>
              <a:t>优缺点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755576" y="1396549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（二）</a:t>
            </a:r>
            <a:r>
              <a:rPr lang="en-US" altLang="zh-CN" sz="2000" dirty="0" smtClean="0"/>
              <a:t>RFID</a:t>
            </a:r>
            <a:r>
              <a:rPr lang="zh-CN" altLang="zh-CN" sz="2000" dirty="0"/>
              <a:t>技术不足之处：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）技术成熟度不够。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）成本高。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）安全性不够强。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）技术标准不统一。</a:t>
            </a:r>
          </a:p>
        </p:txBody>
      </p:sp>
    </p:spTree>
    <p:extLst>
      <p:ext uri="{BB962C8B-B14F-4D97-AF65-F5344CB8AC3E}">
        <p14:creationId xmlns:p14="http://schemas.microsoft.com/office/powerpoint/2010/main" val="2904921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xmlns="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:a16="http://schemas.microsoft.com/office/drawing/2014/main" xmlns="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:a16="http://schemas.microsoft.com/office/drawing/2014/main" xmlns="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xmlns="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:a16="http://schemas.microsoft.com/office/drawing/2014/main" xmlns="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:a16="http://schemas.microsoft.com/office/drawing/2014/main" xmlns="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5" name="矩形 14"/>
          <p:cNvSpPr/>
          <p:nvPr/>
        </p:nvSpPr>
        <p:spPr>
          <a:xfrm>
            <a:off x="5004048" y="1137862"/>
            <a:ext cx="3528392" cy="28096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一、射频</a:t>
            </a:r>
            <a:r>
              <a:rPr lang="zh-CN" altLang="zh-CN" sz="2000" dirty="0"/>
              <a:t>识别技术</a:t>
            </a:r>
            <a:r>
              <a:rPr lang="zh-CN" altLang="zh-CN" sz="2000" dirty="0" smtClean="0"/>
              <a:t>概述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二</a:t>
            </a:r>
            <a:r>
              <a:rPr lang="zh-CN" altLang="zh-CN" sz="2000" dirty="0"/>
              <a:t>、射频识别技术</a:t>
            </a:r>
            <a:r>
              <a:rPr lang="zh-CN" altLang="zh-CN" sz="2000" dirty="0" smtClean="0"/>
              <a:t>系统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三、</a:t>
            </a:r>
            <a:r>
              <a:rPr lang="zh-CN" altLang="zh-CN" sz="2000" dirty="0"/>
              <a:t>射频识别技术的优缺点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四、</a:t>
            </a:r>
            <a:r>
              <a:rPr lang="zh-CN" altLang="zh-CN" sz="2000" dirty="0"/>
              <a:t>射频识别技术的发展趋势</a:t>
            </a:r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五</a:t>
            </a:r>
            <a:r>
              <a:rPr lang="zh-CN" altLang="zh-CN" sz="2000" dirty="0" smtClean="0"/>
              <a:t>、</a:t>
            </a:r>
            <a:r>
              <a:rPr lang="zh-CN" altLang="zh-CN" sz="2000" dirty="0"/>
              <a:t>射频识别技术系统应用领域及</a:t>
            </a:r>
            <a:r>
              <a:rPr lang="zh-CN" altLang="zh-CN" sz="2000" dirty="0" smtClean="0"/>
              <a:t>案例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/>
              <a:t>、射频识别技术的</a:t>
            </a:r>
            <a:r>
              <a:rPr lang="zh-CN" altLang="en-US" sz="2400" dirty="0"/>
              <a:t>优缺点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581607" y="1275606"/>
            <a:ext cx="7992888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（三）</a:t>
            </a:r>
            <a:r>
              <a:rPr lang="en-US" altLang="zh-CN" sz="2000" dirty="0" smtClean="0"/>
              <a:t>RFID</a:t>
            </a:r>
            <a:r>
              <a:rPr lang="zh-CN" altLang="zh-CN" sz="2000" dirty="0"/>
              <a:t>技术与条码技术的对比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在</a:t>
            </a:r>
            <a:r>
              <a:rPr lang="en-US" altLang="zh-CN" sz="2000" dirty="0"/>
              <a:t>RFID </a:t>
            </a:r>
            <a:r>
              <a:rPr lang="zh-CN" altLang="zh-CN" sz="2000" dirty="0"/>
              <a:t>技术应用前，信息的记录和传输主要靠条形码，采用条码识别方式的优点是配置灵活、系统成本较低，但是存在易污染、易破损，操作较为繁琐等特点，虽然</a:t>
            </a:r>
            <a:r>
              <a:rPr lang="en-US" altLang="zh-CN" sz="2000" dirty="0"/>
              <a:t>RFID</a:t>
            </a:r>
            <a:r>
              <a:rPr lang="zh-CN" altLang="zh-CN" sz="2000" dirty="0"/>
              <a:t>标签和条形码都是用来存储产品的信息，但是，这两种技术之间还是有如下</a:t>
            </a:r>
            <a:r>
              <a:rPr lang="en-US" altLang="zh-CN" sz="2000" dirty="0"/>
              <a:t>7</a:t>
            </a:r>
            <a:r>
              <a:rPr lang="zh-CN" altLang="zh-CN" sz="2000" dirty="0"/>
              <a:t>种区别。</a:t>
            </a:r>
          </a:p>
        </p:txBody>
      </p:sp>
    </p:spTree>
    <p:extLst>
      <p:ext uri="{BB962C8B-B14F-4D97-AF65-F5344CB8AC3E}">
        <p14:creationId xmlns:p14="http://schemas.microsoft.com/office/powerpoint/2010/main" val="1277873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38779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/>
              <a:t>、射频识别技术的</a:t>
            </a:r>
            <a:r>
              <a:rPr lang="zh-CN" altLang="en-US" sz="2400" dirty="0"/>
              <a:t>优缺点</a:t>
            </a:r>
            <a:endParaRPr lang="zh-CN" altLang="zh-CN" sz="2400" dirty="0"/>
          </a:p>
        </p:txBody>
      </p:sp>
      <p:graphicFrame>
        <p:nvGraphicFramePr>
          <p:cNvPr id="30" name="表格 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8946681"/>
              </p:ext>
            </p:extLst>
          </p:nvPr>
        </p:nvGraphicFramePr>
        <p:xfrm>
          <a:off x="467544" y="1059582"/>
          <a:ext cx="8352928" cy="338437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648868"/>
                <a:gridCol w="3710370"/>
                <a:gridCol w="2993690"/>
              </a:tblGrid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功能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条码技术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RFID</a:t>
                      </a:r>
                      <a:r>
                        <a:rPr lang="zh-CN" sz="1400" kern="100">
                          <a:effectLst/>
                        </a:rPr>
                        <a:t>技术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读取数量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条码读取时只能一次一个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可同时读取多个</a:t>
                      </a:r>
                      <a:r>
                        <a:rPr lang="en-US" sz="1400" kern="100">
                          <a:effectLst/>
                        </a:rPr>
                        <a:t>RFID</a:t>
                      </a:r>
                      <a:r>
                        <a:rPr lang="zh-CN" sz="1400" kern="100">
                          <a:effectLst/>
                        </a:rPr>
                        <a:t>标签数量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信息容量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容量小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容量大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读写能力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条码资料不可更新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电子信息可以反复修改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读取方便性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读条码时需要光线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US" sz="1400" kern="100">
                          <a:effectLst/>
                        </a:rPr>
                        <a:t>RFID</a:t>
                      </a:r>
                      <a:r>
                        <a:rPr lang="zh-CN" sz="1400" kern="100">
                          <a:effectLst/>
                        </a:rPr>
                        <a:t>不需光线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坚固性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污损即无法使用，无耐用性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可在恶劣环境下使用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隐蔽安全性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需外漏，可见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可隐藏在包装内读取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  <a:tr h="42304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高速读取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>
                          <a:effectLst/>
                        </a:rPr>
                        <a:t>移动中读取有限制</a:t>
                      </a:r>
                      <a:endParaRPr lang="zh-CN" sz="1400" kern="10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400" kern="100" dirty="0">
                          <a:effectLst/>
                        </a:rPr>
                        <a:t>可进行高速移动读取</a:t>
                      </a:r>
                      <a:endParaRPr lang="zh-CN" sz="1400" kern="100" dirty="0">
                        <a:effectLst/>
                        <a:latin typeface="Times New Roman"/>
                        <a:ea typeface="宋体"/>
                      </a:endParaRPr>
                    </a:p>
                  </a:txBody>
                  <a:tcPr marL="67407" marR="67407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41347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475656" y="123478"/>
            <a:ext cx="41857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四</a:t>
            </a:r>
            <a:r>
              <a:rPr lang="zh-CN" altLang="zh-CN" sz="2400" dirty="0" smtClean="0"/>
              <a:t>、</a:t>
            </a:r>
            <a:r>
              <a:rPr lang="zh-CN" altLang="zh-CN" sz="2400" dirty="0"/>
              <a:t>射频识别技术</a:t>
            </a:r>
            <a:r>
              <a:rPr lang="zh-CN" altLang="zh-CN" sz="2400" dirty="0" smtClean="0"/>
              <a:t>的</a:t>
            </a:r>
            <a:r>
              <a:rPr lang="zh-CN" altLang="en-US" sz="2400" dirty="0" smtClean="0"/>
              <a:t>发展趋势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827584" y="113159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 smtClean="0"/>
              <a:t>1</a:t>
            </a:r>
            <a:r>
              <a:rPr lang="zh-CN" altLang="zh-CN" sz="2000" dirty="0"/>
              <a:t>．射频识别标签趋势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2</a:t>
            </a:r>
            <a:r>
              <a:rPr lang="zh-CN" altLang="zh-CN" sz="2000" dirty="0"/>
              <a:t>．高频化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3</a:t>
            </a:r>
            <a:r>
              <a:rPr lang="zh-CN" altLang="zh-CN" sz="2000" dirty="0"/>
              <a:t>．网络化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4</a:t>
            </a:r>
            <a:r>
              <a:rPr lang="zh-CN" altLang="zh-CN" sz="2000" dirty="0"/>
              <a:t>．多能化</a:t>
            </a:r>
          </a:p>
        </p:txBody>
      </p:sp>
    </p:spTree>
    <p:extLst>
      <p:ext uri="{BB962C8B-B14F-4D97-AF65-F5344CB8AC3E}">
        <p14:creationId xmlns:p14="http://schemas.microsoft.com/office/powerpoint/2010/main" val="32940310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043608" y="123478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zh-CN" sz="2400" dirty="0"/>
              <a:t>射频识别技术系统应用领域及案例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467544" y="1131590"/>
            <a:ext cx="83529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/>
              <a:t>RFID</a:t>
            </a:r>
            <a:r>
              <a:rPr lang="zh-CN" altLang="zh-CN" dirty="0"/>
              <a:t>技术具有抗干扰性强以及无需人工识别的特点，常常被应用在一些需要采集或追踪信息的领域上，对于提升企业的工作管理效率具有很大的积极意义。</a:t>
            </a:r>
          </a:p>
          <a:p>
            <a:pPr lvl="0">
              <a:lnSpc>
                <a:spcPct val="150000"/>
              </a:lnSpc>
            </a:pPr>
            <a:r>
              <a:rPr lang="zh-CN" altLang="en-US" dirty="0" smtClean="0"/>
              <a:t>（一）</a:t>
            </a:r>
            <a:r>
              <a:rPr lang="zh-CN" altLang="zh-CN" dirty="0" smtClean="0"/>
              <a:t>应用</a:t>
            </a:r>
            <a:r>
              <a:rPr lang="zh-CN" altLang="zh-CN" dirty="0"/>
              <a:t>领域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医疗领域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物流领域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零售领域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制造</a:t>
            </a:r>
            <a:r>
              <a:rPr lang="zh-CN" altLang="zh-CN" dirty="0" smtClean="0"/>
              <a:t>领域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zh-CN" dirty="0"/>
              <a:t>公共安全</a:t>
            </a:r>
            <a:r>
              <a:rPr lang="zh-CN" altLang="zh-CN" dirty="0" smtClean="0"/>
              <a:t>领域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850186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043608" y="123478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zh-CN" sz="2400" dirty="0"/>
              <a:t>射频识别技术系统应用领域及案例</a:t>
            </a:r>
            <a:endParaRPr lang="zh-CN" altLang="zh-CN" sz="2400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030525"/>
            <a:ext cx="7776864" cy="32938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89278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043608" y="123478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zh-CN" sz="2400" dirty="0"/>
              <a:t>射频识别技术系统应用领域及案例</a:t>
            </a:r>
            <a:endParaRPr lang="zh-CN" altLang="zh-CN" sz="2400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5" y="1059582"/>
            <a:ext cx="7722105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5366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043608" y="123478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zh-CN" sz="2400" dirty="0"/>
              <a:t>射频识别技术系统应用领域及案例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233021" y="2263686"/>
            <a:ext cx="4572000" cy="875881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dirty="0" smtClean="0"/>
              <a:t>（二）</a:t>
            </a:r>
            <a:r>
              <a:rPr lang="en-US" altLang="zh-CN" dirty="0" smtClean="0"/>
              <a:t>RFID</a:t>
            </a:r>
            <a:r>
              <a:rPr lang="zh-CN" altLang="zh-CN" dirty="0"/>
              <a:t>技术在仓储管理的应用案例</a:t>
            </a:r>
          </a:p>
          <a:p>
            <a:pPr lvl="0">
              <a:lnSpc>
                <a:spcPct val="150000"/>
              </a:lnSpc>
            </a:pPr>
            <a:r>
              <a:rPr lang="zh-CN" altLang="en-US" dirty="0" smtClean="0"/>
              <a:t>（三）</a:t>
            </a:r>
            <a:r>
              <a:rPr lang="en-US" altLang="zh-CN" dirty="0" smtClean="0"/>
              <a:t>RFID</a:t>
            </a:r>
            <a:r>
              <a:rPr lang="zh-CN" altLang="zh-CN" dirty="0"/>
              <a:t>技术在服装行业的应用案例</a:t>
            </a:r>
          </a:p>
        </p:txBody>
      </p:sp>
      <p:pic>
        <p:nvPicPr>
          <p:cNvPr id="30" name="Picture 2" descr="仓储流程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03"/>
          <a:stretch>
            <a:fillRect/>
          </a:stretch>
        </p:blipFill>
        <p:spPr bwMode="auto">
          <a:xfrm>
            <a:off x="4443263" y="1275606"/>
            <a:ext cx="4186934" cy="2564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517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9" name="矩形 28"/>
          <p:cNvSpPr/>
          <p:nvPr/>
        </p:nvSpPr>
        <p:spPr>
          <a:xfrm>
            <a:off x="1043608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zh-CN" sz="2400" dirty="0"/>
              <a:t>射频识别</a:t>
            </a:r>
            <a:r>
              <a:rPr lang="zh-CN" altLang="zh-CN" sz="2400" dirty="0" smtClean="0"/>
              <a:t>技术</a:t>
            </a:r>
            <a:r>
              <a:rPr lang="zh-CN" altLang="en-US" sz="2400" dirty="0"/>
              <a:t>实训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539552" y="915566"/>
            <a:ext cx="81369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任务要求：在</a:t>
            </a:r>
            <a:r>
              <a:rPr lang="en-US" altLang="zh-CN" dirty="0"/>
              <a:t>RFID</a:t>
            </a:r>
            <a:r>
              <a:rPr lang="zh-CN" altLang="zh-CN" dirty="0"/>
              <a:t>仓储资源管理实训平台完成</a:t>
            </a:r>
            <a:r>
              <a:rPr lang="en-US" altLang="zh-CN" dirty="0"/>
              <a:t>RFID</a:t>
            </a:r>
            <a:r>
              <a:rPr lang="zh-CN" altLang="zh-CN" dirty="0"/>
              <a:t>读写器与天线的安装、</a:t>
            </a:r>
            <a:r>
              <a:rPr lang="en-US" altLang="zh-CN" dirty="0"/>
              <a:t>RFID</a:t>
            </a:r>
            <a:r>
              <a:rPr lang="zh-CN" altLang="zh-CN" dirty="0"/>
              <a:t>标签的读写、仓储资产管理实训任务。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任务实施：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1.</a:t>
            </a:r>
            <a:r>
              <a:rPr lang="zh-CN" altLang="zh-CN" dirty="0"/>
              <a:t>完成</a:t>
            </a:r>
            <a:r>
              <a:rPr lang="en-US" altLang="zh-CN" dirty="0"/>
              <a:t>RFID</a:t>
            </a:r>
            <a:r>
              <a:rPr lang="zh-CN" altLang="zh-CN" dirty="0"/>
              <a:t>天线的安装与设置。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2.</a:t>
            </a:r>
            <a:r>
              <a:rPr lang="zh-CN" altLang="zh-CN" dirty="0"/>
              <a:t>设置读卡器，完成货物的电子标签定义。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3.</a:t>
            </a:r>
            <a:r>
              <a:rPr lang="zh-CN" altLang="zh-CN" dirty="0"/>
              <a:t>登录</a:t>
            </a:r>
            <a:r>
              <a:rPr lang="en-US" altLang="zh-CN" dirty="0"/>
              <a:t>RFID</a:t>
            </a:r>
            <a:r>
              <a:rPr lang="zh-CN" altLang="zh-CN" dirty="0"/>
              <a:t>智能实训管理系统，完成货物入库信息指令，并将货物存放在指定展柜储位。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4.</a:t>
            </a:r>
            <a:r>
              <a:rPr lang="zh-CN" altLang="zh-CN" dirty="0"/>
              <a:t>登录</a:t>
            </a:r>
            <a:r>
              <a:rPr lang="en-US" altLang="zh-CN" dirty="0"/>
              <a:t>RFID</a:t>
            </a:r>
            <a:r>
              <a:rPr lang="zh-CN" altLang="zh-CN" dirty="0"/>
              <a:t>智能实训管理系统，完成货物出库信息指令，并将货物从展柜指定储位取出，完成出库作业。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5.</a:t>
            </a:r>
            <a:r>
              <a:rPr lang="zh-CN" altLang="zh-CN" dirty="0"/>
              <a:t>使用</a:t>
            </a:r>
            <a:r>
              <a:rPr lang="en-US" altLang="zh-CN" dirty="0"/>
              <a:t>RFID</a:t>
            </a:r>
            <a:r>
              <a:rPr lang="zh-CN" altLang="zh-CN" dirty="0"/>
              <a:t>手持终端，对货物的特定区域进行局部盘点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180084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射频识别技术概述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565650" y="1203598"/>
            <a:ext cx="792088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（一）射频识别技术概念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射频识别技术（</a:t>
            </a:r>
            <a:r>
              <a:rPr lang="en-US" altLang="zh-CN" sz="2000" dirty="0"/>
              <a:t>Radio Frequency Identification</a:t>
            </a:r>
            <a:r>
              <a:rPr lang="zh-CN" altLang="zh-CN" sz="2000" dirty="0"/>
              <a:t>，</a:t>
            </a:r>
            <a:r>
              <a:rPr lang="en-US" altLang="zh-CN" sz="2000" dirty="0"/>
              <a:t>RFID</a:t>
            </a:r>
            <a:r>
              <a:rPr lang="zh-CN" altLang="zh-CN" sz="2000" dirty="0"/>
              <a:t>），常称为感应式电子晶片或近接卡、感应卡、非接触卡、电子标签、电子条码等。它是一种非接触的自动识别技术，其基本原理是利用射频信号和空间耦合（电感或电磁耦合）或雷达反射的传输特性，实现对被识别物体的自动识别</a:t>
            </a:r>
            <a:r>
              <a:rPr lang="zh-CN" altLang="zh-CN" sz="2000" dirty="0" smtClean="0"/>
              <a:t>。</a:t>
            </a:r>
            <a:r>
              <a:rPr lang="zh-CN" altLang="zh-CN" sz="2000" dirty="0"/>
              <a:t>识别工作无须人工干预，可工作于各种恶劣环境。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334272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射频识别技术概述</a:t>
            </a:r>
            <a:endParaRPr lang="zh-CN" altLang="zh-CN" sz="2400" dirty="0"/>
          </a:p>
        </p:txBody>
      </p:sp>
      <p:grpSp>
        <p:nvGrpSpPr>
          <p:cNvPr id="9" name="组合 8"/>
          <p:cNvGrpSpPr/>
          <p:nvPr/>
        </p:nvGrpSpPr>
        <p:grpSpPr>
          <a:xfrm>
            <a:off x="12473" y="1491630"/>
            <a:ext cx="8952015" cy="3033628"/>
            <a:chOff x="12473" y="1491630"/>
            <a:chExt cx="8952015" cy="3033628"/>
          </a:xfrm>
        </p:grpSpPr>
        <p:grpSp>
          <p:nvGrpSpPr>
            <p:cNvPr id="7" name="组合 6"/>
            <p:cNvGrpSpPr/>
            <p:nvPr/>
          </p:nvGrpSpPr>
          <p:grpSpPr>
            <a:xfrm>
              <a:off x="12473" y="1491630"/>
              <a:ext cx="8952015" cy="2462270"/>
              <a:chOff x="12473" y="1491630"/>
              <a:chExt cx="8952015" cy="2462270"/>
            </a:xfrm>
          </p:grpSpPr>
          <p:pic>
            <p:nvPicPr>
              <p:cNvPr id="2050" name="Picture 2" descr="https://img2.baidu.com/it/u=2712639063,1938665265&amp;fm=253&amp;fmt=auto&amp;app=138&amp;f=JPEG?w=747&amp;h=369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2473" y="1491630"/>
                <a:ext cx="4919567" cy="243014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052" name="Picture 4" descr="https://spider.ws.126.net/9870d81cf27ce353b486dd9e1c020b48.jpeg"/>
              <p:cNvPicPr>
                <a:picLocks noChangeAspect="1" noChangeArrowheads="1"/>
              </p:cNvPicPr>
              <p:nvPr/>
            </p:nvPicPr>
            <p:blipFill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847"/>
              <a:stretch/>
            </p:blipFill>
            <p:spPr bwMode="auto">
              <a:xfrm>
                <a:off x="5016988" y="1491630"/>
                <a:ext cx="3947500" cy="246227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8" name="TextBox 7"/>
            <p:cNvSpPr txBox="1"/>
            <p:nvPr/>
          </p:nvSpPr>
          <p:spPr>
            <a:xfrm>
              <a:off x="611560" y="4155926"/>
              <a:ext cx="3384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/>
                <a:t>ETC</a:t>
              </a:r>
              <a:r>
                <a:rPr lang="zh-CN" altLang="en-US" dirty="0" smtClean="0"/>
                <a:t>收费</a:t>
              </a:r>
              <a:endParaRPr lang="zh-CN" altLang="en-US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5334004" y="4155926"/>
              <a:ext cx="3384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/>
                <a:t>高速公路车辆识别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2542215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射频识别技术概述</a:t>
            </a:r>
            <a:endParaRPr lang="zh-CN" altLang="zh-CN" sz="2400" dirty="0"/>
          </a:p>
        </p:txBody>
      </p:sp>
      <p:grpSp>
        <p:nvGrpSpPr>
          <p:cNvPr id="7" name="组合 6"/>
          <p:cNvGrpSpPr/>
          <p:nvPr/>
        </p:nvGrpSpPr>
        <p:grpSpPr>
          <a:xfrm>
            <a:off x="467544" y="1421906"/>
            <a:ext cx="7920658" cy="2815320"/>
            <a:chOff x="467544" y="1421906"/>
            <a:chExt cx="7920658" cy="2815320"/>
          </a:xfrm>
        </p:grpSpPr>
        <p:grpSp>
          <p:nvGrpSpPr>
            <p:cNvPr id="6" name="组合 5"/>
            <p:cNvGrpSpPr/>
            <p:nvPr/>
          </p:nvGrpSpPr>
          <p:grpSpPr>
            <a:xfrm>
              <a:off x="700071" y="1421906"/>
              <a:ext cx="7688131" cy="2264587"/>
              <a:chOff x="379634" y="1419622"/>
              <a:chExt cx="7688131" cy="2264587"/>
            </a:xfrm>
          </p:grpSpPr>
          <p:pic>
            <p:nvPicPr>
              <p:cNvPr id="1026" name="Picture 2" descr="https://img1.baidu.com/it/u=1861897749,2486198782&amp;fm=253&amp;fmt=auto&amp;app=138&amp;f=JPEG?w=500&amp;h=333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9634" y="1419622"/>
                <a:ext cx="3400278" cy="2264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028" name="Picture 4" descr="https://n.sinaimg.cn/sinakd20200520ac/700/w960h540/20200520/8629-itvqcca6982931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41835" y="1419623"/>
                <a:ext cx="4025930" cy="226458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sp>
          <p:nvSpPr>
            <p:cNvPr id="29" name="TextBox 28"/>
            <p:cNvSpPr txBox="1"/>
            <p:nvPr/>
          </p:nvSpPr>
          <p:spPr>
            <a:xfrm>
              <a:off x="467544" y="3867894"/>
              <a:ext cx="3384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/>
                <a:t>RFID</a:t>
              </a:r>
              <a:r>
                <a:rPr lang="zh-CN" altLang="en-US" dirty="0" smtClean="0"/>
                <a:t>盘点</a:t>
              </a:r>
              <a:endParaRPr lang="zh-CN" altLang="en-US" dirty="0"/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4829017" y="3867894"/>
              <a:ext cx="33843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/>
                <a:t>RFID</a:t>
              </a:r>
              <a:r>
                <a:rPr lang="zh-CN" altLang="en-US" dirty="0" smtClean="0"/>
                <a:t>盘点</a:t>
              </a:r>
              <a:endParaRPr lang="zh-CN" altLang="en-US" dirty="0"/>
            </a:p>
          </p:txBody>
        </p:sp>
      </p:grpSp>
    </p:spTree>
    <p:extLst>
      <p:ext uri="{BB962C8B-B14F-4D97-AF65-F5344CB8AC3E}">
        <p14:creationId xmlns:p14="http://schemas.microsoft.com/office/powerpoint/2010/main" val="3222419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射频识别技术概述</a:t>
            </a:r>
            <a:endParaRPr lang="zh-CN" altLang="zh-CN" sz="2400" dirty="0"/>
          </a:p>
        </p:txBody>
      </p:sp>
      <p:sp>
        <p:nvSpPr>
          <p:cNvPr id="29" name="矩形 28"/>
          <p:cNvSpPr/>
          <p:nvPr/>
        </p:nvSpPr>
        <p:spPr>
          <a:xfrm>
            <a:off x="467544" y="896183"/>
            <a:ext cx="8064896" cy="38318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（二）射频识别技术发展历程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1940-1950</a:t>
            </a:r>
            <a:r>
              <a:rPr lang="zh-CN" altLang="zh-CN" dirty="0"/>
              <a:t>年：由于雷达技术的发展和进步从而衍生出了</a:t>
            </a:r>
            <a:r>
              <a:rPr lang="en-US" altLang="zh-CN" dirty="0"/>
              <a:t>RFID</a:t>
            </a:r>
            <a:r>
              <a:rPr lang="zh-CN" altLang="zh-CN" dirty="0"/>
              <a:t>技术</a:t>
            </a:r>
            <a:r>
              <a:rPr lang="en-US" altLang="zh-CN" dirty="0"/>
              <a:t>,1948</a:t>
            </a:r>
            <a:r>
              <a:rPr lang="zh-CN" altLang="zh-CN" dirty="0"/>
              <a:t>年</a:t>
            </a:r>
            <a:r>
              <a:rPr lang="en-US" altLang="zh-CN" dirty="0"/>
              <a:t>RFID</a:t>
            </a:r>
            <a:r>
              <a:rPr lang="zh-CN" altLang="zh-CN" dirty="0"/>
              <a:t>的理论基础诞生。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1950-1960</a:t>
            </a:r>
            <a:r>
              <a:rPr lang="zh-CN" altLang="zh-CN" dirty="0"/>
              <a:t>年：人们开始对</a:t>
            </a:r>
            <a:r>
              <a:rPr lang="en-US" altLang="zh-CN" dirty="0"/>
              <a:t>RFID</a:t>
            </a:r>
            <a:r>
              <a:rPr lang="zh-CN" altLang="zh-CN" dirty="0"/>
              <a:t>技术进行探索，但是并没有脱离实验室研究。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1960-1970</a:t>
            </a:r>
            <a:r>
              <a:rPr lang="zh-CN" altLang="zh-CN" dirty="0"/>
              <a:t>年：相关理论不断发展，并且将这一系统在实际中开始运用。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1970-1980</a:t>
            </a:r>
            <a:r>
              <a:rPr lang="zh-CN" altLang="zh-CN" dirty="0"/>
              <a:t>年：</a:t>
            </a:r>
            <a:r>
              <a:rPr lang="en-US" altLang="zh-CN" dirty="0"/>
              <a:t>RFID</a:t>
            </a:r>
            <a:r>
              <a:rPr lang="zh-CN" altLang="zh-CN" dirty="0"/>
              <a:t>技术不断更新，产品研究逐步深入，对于</a:t>
            </a:r>
            <a:r>
              <a:rPr lang="en-US" altLang="zh-CN" dirty="0"/>
              <a:t>RFID</a:t>
            </a:r>
            <a:r>
              <a:rPr lang="zh-CN" altLang="zh-CN" dirty="0"/>
              <a:t>的测试开始进一步加速。并且实现了对相关系统得应用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pPr>
              <a:lnSpc>
                <a:spcPct val="150000"/>
              </a:lnSpc>
            </a:pPr>
            <a:r>
              <a:rPr lang="en-US" altLang="zh-CN" dirty="0"/>
              <a:t>1980-1990</a:t>
            </a:r>
            <a:r>
              <a:rPr lang="zh-CN" altLang="zh-CN" dirty="0"/>
              <a:t>年：</a:t>
            </a:r>
            <a:r>
              <a:rPr lang="en-US" altLang="zh-CN" dirty="0"/>
              <a:t>RFID</a:t>
            </a:r>
            <a:r>
              <a:rPr lang="zh-CN" altLang="zh-CN" dirty="0"/>
              <a:t>技术和相关产品被开发并且应用在市场中，并且出现了多种领域的运用</a:t>
            </a:r>
            <a:r>
              <a:rPr lang="zh-CN" altLang="zh-CN" dirty="0" smtClean="0"/>
              <a:t>。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射频识别技术概述</a:t>
            </a:r>
            <a:endParaRPr lang="zh-CN" altLang="zh-CN" sz="2400" dirty="0"/>
          </a:p>
        </p:txBody>
      </p:sp>
      <p:pic>
        <p:nvPicPr>
          <p:cNvPr id="3074" name="Picture 2" descr="https://p1.itc.cn/q_70/images03/20210729/f82959f190ad49899421d42699d41e07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702128"/>
            <a:ext cx="4076427" cy="19219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p6.itc.cn/images01/20210901/ac4bfff8ddfe41539dea67b68983106e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54991"/>
            <a:ext cx="4647637" cy="26720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467544" y="386789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/>
              <a:t>雷达技术</a:t>
            </a:r>
            <a:endParaRPr lang="zh-CN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4829017" y="4227934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/>
              <a:t>RFID</a:t>
            </a:r>
            <a:r>
              <a:rPr lang="zh-CN" altLang="en-US" dirty="0" smtClean="0"/>
              <a:t>技术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294417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射频识别技术概述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467544" y="896183"/>
            <a:ext cx="8064896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（二）射频识别技术发展历程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/>
              <a:t>1990-2000</a:t>
            </a:r>
            <a:r>
              <a:rPr lang="zh-CN" altLang="zh-CN" dirty="0"/>
              <a:t>年：人们开始对</a:t>
            </a:r>
            <a:r>
              <a:rPr lang="en-US" altLang="zh-CN" dirty="0"/>
              <a:t>RFID</a:t>
            </a:r>
            <a:r>
              <a:rPr lang="zh-CN" altLang="zh-CN" dirty="0"/>
              <a:t>的标准化问题给予重视，并且在生活的多个领域可以见到</a:t>
            </a:r>
            <a:r>
              <a:rPr lang="en-US" altLang="zh-CN" dirty="0"/>
              <a:t>RFID</a:t>
            </a:r>
            <a:r>
              <a:rPr lang="zh-CN" altLang="zh-CN" dirty="0"/>
              <a:t>系统的身影。</a:t>
            </a:r>
          </a:p>
          <a:p>
            <a:pPr>
              <a:lnSpc>
                <a:spcPct val="150000"/>
              </a:lnSpc>
            </a:pPr>
            <a:r>
              <a:rPr lang="en-US" altLang="zh-CN" dirty="0"/>
              <a:t>2000</a:t>
            </a:r>
            <a:r>
              <a:rPr lang="zh-CN" altLang="zh-CN" dirty="0"/>
              <a:t>年后：人们普遍认识到标准化问题的重要意义，</a:t>
            </a:r>
            <a:r>
              <a:rPr lang="en-US" altLang="zh-CN" dirty="0"/>
              <a:t>RFID</a:t>
            </a:r>
            <a:r>
              <a:rPr lang="zh-CN" altLang="zh-CN" dirty="0"/>
              <a:t>产品的种类进一步丰富发展，无论是有源、无源还是半有源电子标签都开始发展起来，相关生产成本进一步下降，应用领域逐渐增加。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时至今日，</a:t>
            </a:r>
            <a:r>
              <a:rPr lang="en-US" altLang="zh-CN" dirty="0"/>
              <a:t>RFID</a:t>
            </a:r>
            <a:r>
              <a:rPr lang="zh-CN" altLang="zh-CN" dirty="0"/>
              <a:t>的技术理论得到了进一步的丰富和发展，人们研发单芯片电子标签、多电子标签识读、无线可读可写、适应高速移动物体的</a:t>
            </a:r>
            <a:r>
              <a:rPr lang="en-US" altLang="zh-CN" dirty="0"/>
              <a:t>RFID</a:t>
            </a:r>
            <a:r>
              <a:rPr lang="zh-CN" altLang="zh-CN" dirty="0"/>
              <a:t>技术不断发展，并且相关产品也走入我们的生活，并开始广泛应用。</a:t>
            </a:r>
          </a:p>
          <a:p>
            <a:pPr>
              <a:lnSpc>
                <a:spcPct val="150000"/>
              </a:lnSpc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19385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射频识别技术系统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547258" y="1131590"/>
            <a:ext cx="805718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（一）</a:t>
            </a:r>
            <a:r>
              <a:rPr lang="zh-CN" altLang="zh-CN" sz="2000" dirty="0" smtClean="0"/>
              <a:t>系统</a:t>
            </a:r>
            <a:r>
              <a:rPr lang="zh-CN" altLang="zh-CN" sz="2000" dirty="0"/>
              <a:t>组成及工作原理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标签进入磁场后，接收解读器发出的射频信号，凭借感应电流所获得的能量发送出存储在芯片中的产品信息</a:t>
            </a:r>
            <a:r>
              <a:rPr lang="en-US" altLang="zh-CN" sz="2000" dirty="0"/>
              <a:t>(Passive Tag</a:t>
            </a:r>
            <a:r>
              <a:rPr lang="zh-CN" altLang="zh-CN" sz="2000" dirty="0"/>
              <a:t>，无源标签或被动标签</a:t>
            </a:r>
            <a:r>
              <a:rPr lang="en-US" altLang="zh-CN" sz="2000" dirty="0"/>
              <a:t>)</a:t>
            </a:r>
            <a:r>
              <a:rPr lang="zh-CN" altLang="zh-CN" sz="2000" dirty="0"/>
              <a:t>，或者由标签主动发送某一频率的信号</a:t>
            </a:r>
            <a:r>
              <a:rPr lang="en-US" altLang="zh-CN" sz="2000" dirty="0"/>
              <a:t>(Active Tag</a:t>
            </a:r>
            <a:r>
              <a:rPr lang="zh-CN" altLang="zh-CN" sz="2000" dirty="0"/>
              <a:t>，有源标签或主动标签</a:t>
            </a:r>
            <a:r>
              <a:rPr lang="en-US" altLang="zh-CN" sz="2000" dirty="0"/>
              <a:t>)</a:t>
            </a:r>
            <a:r>
              <a:rPr lang="zh-CN" altLang="zh-CN" sz="2000" dirty="0"/>
              <a:t>，解读器读取信息并解码后，送至中央信息系统进行有关数据处理。</a:t>
            </a:r>
          </a:p>
        </p:txBody>
      </p:sp>
    </p:spTree>
    <p:extLst>
      <p:ext uri="{BB962C8B-B14F-4D97-AF65-F5344CB8AC3E}">
        <p14:creationId xmlns:p14="http://schemas.microsoft.com/office/powerpoint/2010/main" val="26548447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1761</Words>
  <Application>Microsoft Office PowerPoint</Application>
  <PresentationFormat>全屏显示(16:9)</PresentationFormat>
  <Paragraphs>263</Paragraphs>
  <Slides>28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29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60</cp:revision>
  <dcterms:created xsi:type="dcterms:W3CDTF">2021-03-07T05:42:09Z</dcterms:created>
  <dcterms:modified xsi:type="dcterms:W3CDTF">2023-05-01T06:58:56Z</dcterms:modified>
</cp:coreProperties>
</file>