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291" r:id="rId2"/>
    <p:sldId id="296" r:id="rId3"/>
    <p:sldId id="295" r:id="rId4"/>
    <p:sldId id="298" r:id="rId5"/>
    <p:sldId id="299" r:id="rId6"/>
    <p:sldId id="300" r:id="rId7"/>
    <p:sldId id="305" r:id="rId8"/>
    <p:sldId id="306" r:id="rId9"/>
    <p:sldId id="307" r:id="rId10"/>
    <p:sldId id="309" r:id="rId11"/>
    <p:sldId id="308" r:id="rId12"/>
    <p:sldId id="301" r:id="rId13"/>
    <p:sldId id="302" r:id="rId14"/>
    <p:sldId id="303" r:id="rId15"/>
    <p:sldId id="310" r:id="rId16"/>
    <p:sldId id="304" r:id="rId17"/>
    <p:sldId id="297" r:id="rId1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9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876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242599-C055-44EC-8C9C-2D80E335215A}" type="doc">
      <dgm:prSet loTypeId="urn:microsoft.com/office/officeart/2005/8/layout/radial6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A385CA58-DF6D-4D90-A41F-AE5C5F1C9D77}">
      <dgm:prSet phldrT="[文本]" custT="1"/>
      <dgm:spPr/>
      <dgm:t>
        <a:bodyPr/>
        <a:lstStyle/>
        <a:p>
          <a:r>
            <a:rPr lang="zh-CN" altLang="en-US" sz="2000" dirty="0"/>
            <a:t>大数据</a:t>
          </a:r>
        </a:p>
      </dgm:t>
    </dgm:pt>
    <dgm:pt modelId="{67B874E9-1718-4AC4-9715-5E12CBECBAC8}" type="parTrans" cxnId="{3E5CEFD0-ED42-439D-8174-97A765E75DBA}">
      <dgm:prSet/>
      <dgm:spPr/>
      <dgm:t>
        <a:bodyPr/>
        <a:lstStyle/>
        <a:p>
          <a:endParaRPr lang="zh-CN" altLang="en-US"/>
        </a:p>
      </dgm:t>
    </dgm:pt>
    <dgm:pt modelId="{C6536F45-4378-4FF1-97D9-6685BE0087E2}" type="sibTrans" cxnId="{3E5CEFD0-ED42-439D-8174-97A765E75DBA}">
      <dgm:prSet/>
      <dgm:spPr/>
      <dgm:t>
        <a:bodyPr/>
        <a:lstStyle/>
        <a:p>
          <a:endParaRPr lang="zh-CN" altLang="en-US"/>
        </a:p>
      </dgm:t>
    </dgm:pt>
    <dgm:pt modelId="{AEDF0D4F-627D-4E2D-971F-2EBA75D55DA0}">
      <dgm:prSet phldrT="[文本]"/>
      <dgm:spPr/>
      <dgm:t>
        <a:bodyPr/>
        <a:lstStyle/>
        <a:p>
          <a:r>
            <a:rPr lang="zh-CN" altLang="en-US" dirty="0"/>
            <a:t>海量的数据规模</a:t>
          </a:r>
        </a:p>
      </dgm:t>
    </dgm:pt>
    <dgm:pt modelId="{B16D53E1-13DB-4B69-8F8E-238D6845775B}" type="parTrans" cxnId="{45BBFFB5-E0BA-4B53-AA0B-12CE3601E274}">
      <dgm:prSet/>
      <dgm:spPr/>
      <dgm:t>
        <a:bodyPr/>
        <a:lstStyle/>
        <a:p>
          <a:endParaRPr lang="zh-CN" altLang="en-US"/>
        </a:p>
      </dgm:t>
    </dgm:pt>
    <dgm:pt modelId="{B15B3A20-7321-4C0D-BD3B-A87EE2807564}" type="sibTrans" cxnId="{45BBFFB5-E0BA-4B53-AA0B-12CE3601E274}">
      <dgm:prSet/>
      <dgm:spPr/>
      <dgm:t>
        <a:bodyPr/>
        <a:lstStyle/>
        <a:p>
          <a:endParaRPr lang="zh-CN" altLang="en-US"/>
        </a:p>
      </dgm:t>
    </dgm:pt>
    <dgm:pt modelId="{B57C11D6-AA4B-4690-8C9E-1658AEFF489B}">
      <dgm:prSet phldrT="[文本]"/>
      <dgm:spPr/>
      <dgm:t>
        <a:bodyPr/>
        <a:lstStyle/>
        <a:p>
          <a:r>
            <a:rPr lang="zh-CN" altLang="en-US" dirty="0"/>
            <a:t>快速的数据流转</a:t>
          </a:r>
        </a:p>
      </dgm:t>
    </dgm:pt>
    <dgm:pt modelId="{37E7ACE4-E472-4BA2-9100-480663414B2D}" type="parTrans" cxnId="{72F95ED0-4DA7-49D9-BB62-EF854E42D375}">
      <dgm:prSet/>
      <dgm:spPr/>
      <dgm:t>
        <a:bodyPr/>
        <a:lstStyle/>
        <a:p>
          <a:endParaRPr lang="zh-CN" altLang="en-US"/>
        </a:p>
      </dgm:t>
    </dgm:pt>
    <dgm:pt modelId="{F70EC668-FD8B-4DED-8345-CE18520CCF84}" type="sibTrans" cxnId="{72F95ED0-4DA7-49D9-BB62-EF854E42D375}">
      <dgm:prSet/>
      <dgm:spPr/>
      <dgm:t>
        <a:bodyPr/>
        <a:lstStyle/>
        <a:p>
          <a:endParaRPr lang="zh-CN" altLang="en-US"/>
        </a:p>
      </dgm:t>
    </dgm:pt>
    <dgm:pt modelId="{0D1F488A-064C-4656-80FF-88698B4053C0}">
      <dgm:prSet phldrT="[文本]"/>
      <dgm:spPr/>
      <dgm:t>
        <a:bodyPr/>
        <a:lstStyle/>
        <a:p>
          <a:r>
            <a:rPr lang="zh-CN" altLang="en-US" dirty="0"/>
            <a:t>多样的数据类型</a:t>
          </a:r>
        </a:p>
      </dgm:t>
    </dgm:pt>
    <dgm:pt modelId="{1217FE14-482A-4665-B5A1-40867FCB78BA}" type="parTrans" cxnId="{6701F8A2-2475-44E2-83B6-D98A135ED4B7}">
      <dgm:prSet/>
      <dgm:spPr/>
      <dgm:t>
        <a:bodyPr/>
        <a:lstStyle/>
        <a:p>
          <a:endParaRPr lang="zh-CN" altLang="en-US"/>
        </a:p>
      </dgm:t>
    </dgm:pt>
    <dgm:pt modelId="{2EF4C209-CCE3-411D-8E60-E3D2284A3AAA}" type="sibTrans" cxnId="{6701F8A2-2475-44E2-83B6-D98A135ED4B7}">
      <dgm:prSet/>
      <dgm:spPr/>
      <dgm:t>
        <a:bodyPr/>
        <a:lstStyle/>
        <a:p>
          <a:endParaRPr lang="zh-CN" altLang="en-US"/>
        </a:p>
      </dgm:t>
    </dgm:pt>
    <dgm:pt modelId="{806B10C9-0510-471B-B01F-85C18F17BF31}">
      <dgm:prSet phldrT="[文本]"/>
      <dgm:spPr/>
      <dgm:t>
        <a:bodyPr/>
        <a:lstStyle/>
        <a:p>
          <a:r>
            <a:rPr lang="zh-CN" altLang="en-US" dirty="0"/>
            <a:t>价值密度低</a:t>
          </a:r>
        </a:p>
      </dgm:t>
    </dgm:pt>
    <dgm:pt modelId="{0FC3F1C8-2F23-4A9A-8E63-D1DF6D135C66}" type="parTrans" cxnId="{3161E953-76C1-441C-801D-A425D3C7B3E1}">
      <dgm:prSet/>
      <dgm:spPr/>
      <dgm:t>
        <a:bodyPr/>
        <a:lstStyle/>
        <a:p>
          <a:endParaRPr lang="zh-CN" altLang="en-US"/>
        </a:p>
      </dgm:t>
    </dgm:pt>
    <dgm:pt modelId="{3CFEC590-C6BA-448F-A88B-E3E75E6B6A4F}" type="sibTrans" cxnId="{3161E953-76C1-441C-801D-A425D3C7B3E1}">
      <dgm:prSet/>
      <dgm:spPr/>
      <dgm:t>
        <a:bodyPr/>
        <a:lstStyle/>
        <a:p>
          <a:endParaRPr lang="zh-CN" altLang="en-US"/>
        </a:p>
      </dgm:t>
    </dgm:pt>
    <dgm:pt modelId="{35D5BAB2-A1DA-46EE-A252-A70C73195677}" type="pres">
      <dgm:prSet presAssocID="{77242599-C055-44EC-8C9C-2D80E335215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B4A0859-5A40-40F2-A7F0-F629039BED3E}" type="pres">
      <dgm:prSet presAssocID="{A385CA58-DF6D-4D90-A41F-AE5C5F1C9D77}" presName="centerShape" presStyleLbl="node0" presStyleIdx="0" presStyleCnt="1" custScaleX="103357"/>
      <dgm:spPr/>
      <dgm:t>
        <a:bodyPr/>
        <a:lstStyle/>
        <a:p>
          <a:endParaRPr lang="zh-CN" altLang="en-US"/>
        </a:p>
      </dgm:t>
    </dgm:pt>
    <dgm:pt modelId="{E179CBCC-1E6D-4529-BEBA-4EA79706C60B}" type="pres">
      <dgm:prSet presAssocID="{AEDF0D4F-627D-4E2D-971F-2EBA75D55DA0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41553D0-71F1-4B0B-9CDE-7E9818C9B52B}" type="pres">
      <dgm:prSet presAssocID="{AEDF0D4F-627D-4E2D-971F-2EBA75D55DA0}" presName="dummy" presStyleCnt="0"/>
      <dgm:spPr/>
    </dgm:pt>
    <dgm:pt modelId="{D0C49F71-F49D-488E-AFC9-D0125C36EB89}" type="pres">
      <dgm:prSet presAssocID="{B15B3A20-7321-4C0D-BD3B-A87EE2807564}" presName="sibTrans" presStyleLbl="sibTrans2D1" presStyleIdx="0" presStyleCnt="4"/>
      <dgm:spPr/>
      <dgm:t>
        <a:bodyPr/>
        <a:lstStyle/>
        <a:p>
          <a:endParaRPr lang="zh-CN" altLang="en-US"/>
        </a:p>
      </dgm:t>
    </dgm:pt>
    <dgm:pt modelId="{8846F71F-8F9B-4C74-A17D-B7B19CAE1E11}" type="pres">
      <dgm:prSet presAssocID="{B57C11D6-AA4B-4690-8C9E-1658AEFF489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5318141-6D82-42EB-989C-09342F625BEA}" type="pres">
      <dgm:prSet presAssocID="{B57C11D6-AA4B-4690-8C9E-1658AEFF489B}" presName="dummy" presStyleCnt="0"/>
      <dgm:spPr/>
    </dgm:pt>
    <dgm:pt modelId="{E0B6DE3C-5DA6-4C30-868A-DAFF0F972340}" type="pres">
      <dgm:prSet presAssocID="{F70EC668-FD8B-4DED-8345-CE18520CCF84}" presName="sibTrans" presStyleLbl="sibTrans2D1" presStyleIdx="1" presStyleCnt="4"/>
      <dgm:spPr/>
      <dgm:t>
        <a:bodyPr/>
        <a:lstStyle/>
        <a:p>
          <a:endParaRPr lang="zh-CN" altLang="en-US"/>
        </a:p>
      </dgm:t>
    </dgm:pt>
    <dgm:pt modelId="{5C2853BF-B40E-4BE6-8A2C-88417F485FE6}" type="pres">
      <dgm:prSet presAssocID="{0D1F488A-064C-4656-80FF-88698B4053C0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E481C26-B45A-4F2F-A4D8-207314FD6D3C}" type="pres">
      <dgm:prSet presAssocID="{0D1F488A-064C-4656-80FF-88698B4053C0}" presName="dummy" presStyleCnt="0"/>
      <dgm:spPr/>
    </dgm:pt>
    <dgm:pt modelId="{DC1179BA-6F80-4C39-88E0-EB70ACA97234}" type="pres">
      <dgm:prSet presAssocID="{2EF4C209-CCE3-411D-8E60-E3D2284A3AAA}" presName="sibTrans" presStyleLbl="sibTrans2D1" presStyleIdx="2" presStyleCnt="4"/>
      <dgm:spPr/>
      <dgm:t>
        <a:bodyPr/>
        <a:lstStyle/>
        <a:p>
          <a:endParaRPr lang="zh-CN" altLang="en-US"/>
        </a:p>
      </dgm:t>
    </dgm:pt>
    <dgm:pt modelId="{933EDE99-A92B-436B-B0EA-58610E626501}" type="pres">
      <dgm:prSet presAssocID="{806B10C9-0510-471B-B01F-85C18F17BF3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960FD7-93CF-4811-9235-5912C00A5D9E}" type="pres">
      <dgm:prSet presAssocID="{806B10C9-0510-471B-B01F-85C18F17BF31}" presName="dummy" presStyleCnt="0"/>
      <dgm:spPr/>
    </dgm:pt>
    <dgm:pt modelId="{9D3C8AB6-66B8-4CB3-AB09-56152C526FDC}" type="pres">
      <dgm:prSet presAssocID="{3CFEC590-C6BA-448F-A88B-E3E75E6B6A4F}" presName="sibTrans" presStyleLbl="sibTrans2D1" presStyleIdx="3" presStyleCnt="4"/>
      <dgm:spPr/>
      <dgm:t>
        <a:bodyPr/>
        <a:lstStyle/>
        <a:p>
          <a:endParaRPr lang="zh-CN" altLang="en-US"/>
        </a:p>
      </dgm:t>
    </dgm:pt>
  </dgm:ptLst>
  <dgm:cxnLst>
    <dgm:cxn modelId="{3161E953-76C1-441C-801D-A425D3C7B3E1}" srcId="{A385CA58-DF6D-4D90-A41F-AE5C5F1C9D77}" destId="{806B10C9-0510-471B-B01F-85C18F17BF31}" srcOrd="3" destOrd="0" parTransId="{0FC3F1C8-2F23-4A9A-8E63-D1DF6D135C66}" sibTransId="{3CFEC590-C6BA-448F-A88B-E3E75E6B6A4F}"/>
    <dgm:cxn modelId="{8DF7601F-2438-4484-95CA-B67321A46A4D}" type="presOf" srcId="{3CFEC590-C6BA-448F-A88B-E3E75E6B6A4F}" destId="{9D3C8AB6-66B8-4CB3-AB09-56152C526FDC}" srcOrd="0" destOrd="0" presId="urn:microsoft.com/office/officeart/2005/8/layout/radial6"/>
    <dgm:cxn modelId="{67A6852C-A45A-4B13-A7E8-6E45256F33EB}" type="presOf" srcId="{B57C11D6-AA4B-4690-8C9E-1658AEFF489B}" destId="{8846F71F-8F9B-4C74-A17D-B7B19CAE1E11}" srcOrd="0" destOrd="0" presId="urn:microsoft.com/office/officeart/2005/8/layout/radial6"/>
    <dgm:cxn modelId="{6701F8A2-2475-44E2-83B6-D98A135ED4B7}" srcId="{A385CA58-DF6D-4D90-A41F-AE5C5F1C9D77}" destId="{0D1F488A-064C-4656-80FF-88698B4053C0}" srcOrd="2" destOrd="0" parTransId="{1217FE14-482A-4665-B5A1-40867FCB78BA}" sibTransId="{2EF4C209-CCE3-411D-8E60-E3D2284A3AAA}"/>
    <dgm:cxn modelId="{3B29DFA0-1626-4C87-88B5-179922122A64}" type="presOf" srcId="{A385CA58-DF6D-4D90-A41F-AE5C5F1C9D77}" destId="{0B4A0859-5A40-40F2-A7F0-F629039BED3E}" srcOrd="0" destOrd="0" presId="urn:microsoft.com/office/officeart/2005/8/layout/radial6"/>
    <dgm:cxn modelId="{5C9F03F5-86FF-43CC-9D7A-5BCCD8B6DD13}" type="presOf" srcId="{F70EC668-FD8B-4DED-8345-CE18520CCF84}" destId="{E0B6DE3C-5DA6-4C30-868A-DAFF0F972340}" srcOrd="0" destOrd="0" presId="urn:microsoft.com/office/officeart/2005/8/layout/radial6"/>
    <dgm:cxn modelId="{0739F4CA-2430-473C-9A8D-3B3EC9DF5186}" type="presOf" srcId="{77242599-C055-44EC-8C9C-2D80E335215A}" destId="{35D5BAB2-A1DA-46EE-A252-A70C73195677}" srcOrd="0" destOrd="0" presId="urn:microsoft.com/office/officeart/2005/8/layout/radial6"/>
    <dgm:cxn modelId="{72F95ED0-4DA7-49D9-BB62-EF854E42D375}" srcId="{A385CA58-DF6D-4D90-A41F-AE5C5F1C9D77}" destId="{B57C11D6-AA4B-4690-8C9E-1658AEFF489B}" srcOrd="1" destOrd="0" parTransId="{37E7ACE4-E472-4BA2-9100-480663414B2D}" sibTransId="{F70EC668-FD8B-4DED-8345-CE18520CCF84}"/>
    <dgm:cxn modelId="{014E1262-95AE-4D2B-A46C-3630006A13B4}" type="presOf" srcId="{0D1F488A-064C-4656-80FF-88698B4053C0}" destId="{5C2853BF-B40E-4BE6-8A2C-88417F485FE6}" srcOrd="0" destOrd="0" presId="urn:microsoft.com/office/officeart/2005/8/layout/radial6"/>
    <dgm:cxn modelId="{28D6DF69-A000-43D6-8F3D-7D889C76BC3B}" type="presOf" srcId="{2EF4C209-CCE3-411D-8E60-E3D2284A3AAA}" destId="{DC1179BA-6F80-4C39-88E0-EB70ACA97234}" srcOrd="0" destOrd="0" presId="urn:microsoft.com/office/officeart/2005/8/layout/radial6"/>
    <dgm:cxn modelId="{B489ABB9-2BE0-4F80-AF3A-AAECD98FE592}" type="presOf" srcId="{AEDF0D4F-627D-4E2D-971F-2EBA75D55DA0}" destId="{E179CBCC-1E6D-4529-BEBA-4EA79706C60B}" srcOrd="0" destOrd="0" presId="urn:microsoft.com/office/officeart/2005/8/layout/radial6"/>
    <dgm:cxn modelId="{3E5CEFD0-ED42-439D-8174-97A765E75DBA}" srcId="{77242599-C055-44EC-8C9C-2D80E335215A}" destId="{A385CA58-DF6D-4D90-A41F-AE5C5F1C9D77}" srcOrd="0" destOrd="0" parTransId="{67B874E9-1718-4AC4-9715-5E12CBECBAC8}" sibTransId="{C6536F45-4378-4FF1-97D9-6685BE0087E2}"/>
    <dgm:cxn modelId="{602DAF43-0532-43DE-BEB2-445083A25CC6}" type="presOf" srcId="{806B10C9-0510-471B-B01F-85C18F17BF31}" destId="{933EDE99-A92B-436B-B0EA-58610E626501}" srcOrd="0" destOrd="0" presId="urn:microsoft.com/office/officeart/2005/8/layout/radial6"/>
    <dgm:cxn modelId="{23CEDE97-7872-45DC-A2A2-9D8C72F5F08F}" type="presOf" srcId="{B15B3A20-7321-4C0D-BD3B-A87EE2807564}" destId="{D0C49F71-F49D-488E-AFC9-D0125C36EB89}" srcOrd="0" destOrd="0" presId="urn:microsoft.com/office/officeart/2005/8/layout/radial6"/>
    <dgm:cxn modelId="{45BBFFB5-E0BA-4B53-AA0B-12CE3601E274}" srcId="{A385CA58-DF6D-4D90-A41F-AE5C5F1C9D77}" destId="{AEDF0D4F-627D-4E2D-971F-2EBA75D55DA0}" srcOrd="0" destOrd="0" parTransId="{B16D53E1-13DB-4B69-8F8E-238D6845775B}" sibTransId="{B15B3A20-7321-4C0D-BD3B-A87EE2807564}"/>
    <dgm:cxn modelId="{516534F3-0FEC-4B98-AF03-90BE71191313}" type="presParOf" srcId="{35D5BAB2-A1DA-46EE-A252-A70C73195677}" destId="{0B4A0859-5A40-40F2-A7F0-F629039BED3E}" srcOrd="0" destOrd="0" presId="urn:microsoft.com/office/officeart/2005/8/layout/radial6"/>
    <dgm:cxn modelId="{C408E1F0-5A8C-460F-AEDC-9197E2623BB7}" type="presParOf" srcId="{35D5BAB2-A1DA-46EE-A252-A70C73195677}" destId="{E179CBCC-1E6D-4529-BEBA-4EA79706C60B}" srcOrd="1" destOrd="0" presId="urn:microsoft.com/office/officeart/2005/8/layout/radial6"/>
    <dgm:cxn modelId="{E3499107-83A7-44CA-9CC5-CA83C1B064B8}" type="presParOf" srcId="{35D5BAB2-A1DA-46EE-A252-A70C73195677}" destId="{941553D0-71F1-4B0B-9CDE-7E9818C9B52B}" srcOrd="2" destOrd="0" presId="urn:microsoft.com/office/officeart/2005/8/layout/radial6"/>
    <dgm:cxn modelId="{7CA4C918-9EB7-4AA0-8DC2-8BD3C45786F9}" type="presParOf" srcId="{35D5BAB2-A1DA-46EE-A252-A70C73195677}" destId="{D0C49F71-F49D-488E-AFC9-D0125C36EB89}" srcOrd="3" destOrd="0" presId="urn:microsoft.com/office/officeart/2005/8/layout/radial6"/>
    <dgm:cxn modelId="{A93C1809-312A-461B-8590-DFA20FD7D917}" type="presParOf" srcId="{35D5BAB2-A1DA-46EE-A252-A70C73195677}" destId="{8846F71F-8F9B-4C74-A17D-B7B19CAE1E11}" srcOrd="4" destOrd="0" presId="urn:microsoft.com/office/officeart/2005/8/layout/radial6"/>
    <dgm:cxn modelId="{73421975-2A37-471E-A4FB-BE35B6C59F48}" type="presParOf" srcId="{35D5BAB2-A1DA-46EE-A252-A70C73195677}" destId="{65318141-6D82-42EB-989C-09342F625BEA}" srcOrd="5" destOrd="0" presId="urn:microsoft.com/office/officeart/2005/8/layout/radial6"/>
    <dgm:cxn modelId="{DAD6E051-CF88-4472-A807-57676E939B81}" type="presParOf" srcId="{35D5BAB2-A1DA-46EE-A252-A70C73195677}" destId="{E0B6DE3C-5DA6-4C30-868A-DAFF0F972340}" srcOrd="6" destOrd="0" presId="urn:microsoft.com/office/officeart/2005/8/layout/radial6"/>
    <dgm:cxn modelId="{1926935F-F582-418E-BB14-18710EE2DA11}" type="presParOf" srcId="{35D5BAB2-A1DA-46EE-A252-A70C73195677}" destId="{5C2853BF-B40E-4BE6-8A2C-88417F485FE6}" srcOrd="7" destOrd="0" presId="urn:microsoft.com/office/officeart/2005/8/layout/radial6"/>
    <dgm:cxn modelId="{6B9218FE-18F6-4048-B3AF-3029A17E31BC}" type="presParOf" srcId="{35D5BAB2-A1DA-46EE-A252-A70C73195677}" destId="{BE481C26-B45A-4F2F-A4D8-207314FD6D3C}" srcOrd="8" destOrd="0" presId="urn:microsoft.com/office/officeart/2005/8/layout/radial6"/>
    <dgm:cxn modelId="{3AE0010B-0E36-4E6D-BC42-D28953590084}" type="presParOf" srcId="{35D5BAB2-A1DA-46EE-A252-A70C73195677}" destId="{DC1179BA-6F80-4C39-88E0-EB70ACA97234}" srcOrd="9" destOrd="0" presId="urn:microsoft.com/office/officeart/2005/8/layout/radial6"/>
    <dgm:cxn modelId="{B1F4841A-209C-4F14-9A1A-33ACFEA1702F}" type="presParOf" srcId="{35D5BAB2-A1DA-46EE-A252-A70C73195677}" destId="{933EDE99-A92B-436B-B0EA-58610E626501}" srcOrd="10" destOrd="0" presId="urn:microsoft.com/office/officeart/2005/8/layout/radial6"/>
    <dgm:cxn modelId="{DB1128F8-CDF1-40BC-BBF7-3AD2E4882A2D}" type="presParOf" srcId="{35D5BAB2-A1DA-46EE-A252-A70C73195677}" destId="{1F960FD7-93CF-4811-9235-5912C00A5D9E}" srcOrd="11" destOrd="0" presId="urn:microsoft.com/office/officeart/2005/8/layout/radial6"/>
    <dgm:cxn modelId="{451F4B80-97B2-480E-A015-BB98153427F9}" type="presParOf" srcId="{35D5BAB2-A1DA-46EE-A252-A70C73195677}" destId="{9D3C8AB6-66B8-4CB3-AB09-56152C526FDC}" srcOrd="12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BB98160-9DC9-4F74-9257-FC4A7F00D1A1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zh-CN" altLang="en-US"/>
        </a:p>
      </dgm:t>
    </dgm:pt>
    <dgm:pt modelId="{CE138D21-5D64-4436-9FB4-23895F781F49}">
      <dgm:prSet/>
      <dgm:spPr/>
      <dgm:t>
        <a:bodyPr/>
        <a:lstStyle/>
        <a:p>
          <a:r>
            <a:rPr lang="zh-CN"/>
            <a:t>（</a:t>
          </a:r>
          <a:r>
            <a:rPr lang="en-US"/>
            <a:t>1</a:t>
          </a:r>
          <a:r>
            <a:rPr lang="zh-CN"/>
            <a:t>）数据采集</a:t>
          </a:r>
        </a:p>
      </dgm:t>
    </dgm:pt>
    <dgm:pt modelId="{7BED6238-FCDC-4904-AC1A-005E521CBD1F}" type="parTrans" cxnId="{B5EF3BDD-C4E5-4A1B-8998-198347FE6043}">
      <dgm:prSet/>
      <dgm:spPr/>
      <dgm:t>
        <a:bodyPr/>
        <a:lstStyle/>
        <a:p>
          <a:endParaRPr lang="zh-CN" altLang="en-US"/>
        </a:p>
      </dgm:t>
    </dgm:pt>
    <dgm:pt modelId="{AD4A186E-C747-4BF9-B817-398987975E43}" type="sibTrans" cxnId="{B5EF3BDD-C4E5-4A1B-8998-198347FE6043}">
      <dgm:prSet/>
      <dgm:spPr/>
      <dgm:t>
        <a:bodyPr/>
        <a:lstStyle/>
        <a:p>
          <a:endParaRPr lang="zh-CN" altLang="en-US"/>
        </a:p>
      </dgm:t>
    </dgm:pt>
    <dgm:pt modelId="{D9E1FB30-1546-4EE3-954B-534B39B0CC47}">
      <dgm:prSet/>
      <dgm:spPr/>
      <dgm:t>
        <a:bodyPr/>
        <a:lstStyle/>
        <a:p>
          <a:r>
            <a:rPr lang="zh-CN"/>
            <a:t>（</a:t>
          </a:r>
          <a:r>
            <a:rPr lang="en-US"/>
            <a:t>2</a:t>
          </a:r>
          <a:r>
            <a:rPr lang="zh-CN"/>
            <a:t>）数据存储和管理</a:t>
          </a:r>
        </a:p>
      </dgm:t>
    </dgm:pt>
    <dgm:pt modelId="{01E905AC-74DE-4150-A6C3-851E8B13D52E}" type="parTrans" cxnId="{7883539B-A94C-4C57-B802-DD49B3DE7EFF}">
      <dgm:prSet/>
      <dgm:spPr/>
      <dgm:t>
        <a:bodyPr/>
        <a:lstStyle/>
        <a:p>
          <a:endParaRPr lang="zh-CN" altLang="en-US"/>
        </a:p>
      </dgm:t>
    </dgm:pt>
    <dgm:pt modelId="{BCDDE4F9-F3DD-4208-BD2C-9E4FA04F4734}" type="sibTrans" cxnId="{7883539B-A94C-4C57-B802-DD49B3DE7EFF}">
      <dgm:prSet/>
      <dgm:spPr/>
      <dgm:t>
        <a:bodyPr/>
        <a:lstStyle/>
        <a:p>
          <a:endParaRPr lang="zh-CN" altLang="en-US"/>
        </a:p>
      </dgm:t>
    </dgm:pt>
    <dgm:pt modelId="{C3B403E5-F083-4EE4-86BD-E786285B67EC}">
      <dgm:prSet/>
      <dgm:spPr/>
      <dgm:t>
        <a:bodyPr/>
        <a:lstStyle/>
        <a:p>
          <a:r>
            <a:rPr lang="zh-CN" dirty="0"/>
            <a:t>（</a:t>
          </a:r>
          <a:r>
            <a:rPr lang="en-US" dirty="0"/>
            <a:t>3</a:t>
          </a:r>
          <a:r>
            <a:rPr lang="zh-CN" dirty="0"/>
            <a:t>）数据处理与分析</a:t>
          </a:r>
        </a:p>
      </dgm:t>
    </dgm:pt>
    <dgm:pt modelId="{6A61B16B-2CF5-443A-B4B4-1DA7E69F64F4}" type="parTrans" cxnId="{38E3D2EC-5B4F-4FB7-A66A-CEE34A62C804}">
      <dgm:prSet/>
      <dgm:spPr/>
      <dgm:t>
        <a:bodyPr/>
        <a:lstStyle/>
        <a:p>
          <a:endParaRPr lang="zh-CN" altLang="en-US"/>
        </a:p>
      </dgm:t>
    </dgm:pt>
    <dgm:pt modelId="{CE704DE1-DDB6-4DEE-B133-5CC20717CF78}" type="sibTrans" cxnId="{38E3D2EC-5B4F-4FB7-A66A-CEE34A62C804}">
      <dgm:prSet/>
      <dgm:spPr/>
      <dgm:t>
        <a:bodyPr/>
        <a:lstStyle/>
        <a:p>
          <a:endParaRPr lang="zh-CN" altLang="en-US"/>
        </a:p>
      </dgm:t>
    </dgm:pt>
    <dgm:pt modelId="{985D2809-94CA-409B-BD60-674AD7F0E3E8}">
      <dgm:prSet/>
      <dgm:spPr/>
      <dgm:t>
        <a:bodyPr/>
        <a:lstStyle/>
        <a:p>
          <a:r>
            <a:rPr lang="zh-CN"/>
            <a:t>（</a:t>
          </a:r>
          <a:r>
            <a:rPr lang="en-US"/>
            <a:t>4</a:t>
          </a:r>
          <a:r>
            <a:rPr lang="zh-CN"/>
            <a:t>）数据隐私和安全</a:t>
          </a:r>
        </a:p>
      </dgm:t>
    </dgm:pt>
    <dgm:pt modelId="{4FF22E39-F5D1-4A37-A664-A817DE8FD625}" type="parTrans" cxnId="{739FEE77-DED9-46C6-B4D0-641D3B9599EB}">
      <dgm:prSet/>
      <dgm:spPr/>
      <dgm:t>
        <a:bodyPr/>
        <a:lstStyle/>
        <a:p>
          <a:endParaRPr lang="zh-CN" altLang="en-US"/>
        </a:p>
      </dgm:t>
    </dgm:pt>
    <dgm:pt modelId="{51AA00B3-B2EA-450A-A6B9-68DCC08108C1}" type="sibTrans" cxnId="{739FEE77-DED9-46C6-B4D0-641D3B9599EB}">
      <dgm:prSet/>
      <dgm:spPr/>
      <dgm:t>
        <a:bodyPr/>
        <a:lstStyle/>
        <a:p>
          <a:endParaRPr lang="zh-CN" altLang="en-US"/>
        </a:p>
      </dgm:t>
    </dgm:pt>
    <dgm:pt modelId="{4D4AE494-7915-4741-A8A9-4F3EC55AA756}" type="pres">
      <dgm:prSet presAssocID="{5BB98160-9DC9-4F74-9257-FC4A7F00D1A1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1F81E55B-8D39-4B0A-A403-1215CD069981}" type="pres">
      <dgm:prSet presAssocID="{CE138D21-5D64-4436-9FB4-23895F781F49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F0B63DA-51D2-4391-AA97-3BBBD6801766}" type="pres">
      <dgm:prSet presAssocID="{AD4A186E-C747-4BF9-B817-398987975E43}" presName="spacer" presStyleCnt="0"/>
      <dgm:spPr/>
    </dgm:pt>
    <dgm:pt modelId="{C8FAA851-4D6F-4460-8E4E-174FAE432324}" type="pres">
      <dgm:prSet presAssocID="{D9E1FB30-1546-4EE3-954B-534B39B0CC47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B9421D7-930E-4734-A128-7A0454290891}" type="pres">
      <dgm:prSet presAssocID="{BCDDE4F9-F3DD-4208-BD2C-9E4FA04F4734}" presName="spacer" presStyleCnt="0"/>
      <dgm:spPr/>
    </dgm:pt>
    <dgm:pt modelId="{183258CC-0810-4B89-AB8C-25F98072D765}" type="pres">
      <dgm:prSet presAssocID="{C3B403E5-F083-4EE4-86BD-E786285B67EC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09C57F-B184-4822-8B7D-84499830C0B9}" type="pres">
      <dgm:prSet presAssocID="{CE704DE1-DDB6-4DEE-B133-5CC20717CF78}" presName="spacer" presStyleCnt="0"/>
      <dgm:spPr/>
    </dgm:pt>
    <dgm:pt modelId="{503BAA9F-AFEC-42A8-98F4-86EF0037BBD1}" type="pres">
      <dgm:prSet presAssocID="{985D2809-94CA-409B-BD60-674AD7F0E3E8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14E5F59-672D-4545-980F-CC05706A40B5}" type="presOf" srcId="{D9E1FB30-1546-4EE3-954B-534B39B0CC47}" destId="{C8FAA851-4D6F-4460-8E4E-174FAE432324}" srcOrd="0" destOrd="0" presId="urn:microsoft.com/office/officeart/2005/8/layout/vList2"/>
    <dgm:cxn modelId="{38E3D2EC-5B4F-4FB7-A66A-CEE34A62C804}" srcId="{5BB98160-9DC9-4F74-9257-FC4A7F00D1A1}" destId="{C3B403E5-F083-4EE4-86BD-E786285B67EC}" srcOrd="2" destOrd="0" parTransId="{6A61B16B-2CF5-443A-B4B4-1DA7E69F64F4}" sibTransId="{CE704DE1-DDB6-4DEE-B133-5CC20717CF78}"/>
    <dgm:cxn modelId="{B5EF3BDD-C4E5-4A1B-8998-198347FE6043}" srcId="{5BB98160-9DC9-4F74-9257-FC4A7F00D1A1}" destId="{CE138D21-5D64-4436-9FB4-23895F781F49}" srcOrd="0" destOrd="0" parTransId="{7BED6238-FCDC-4904-AC1A-005E521CBD1F}" sibTransId="{AD4A186E-C747-4BF9-B817-398987975E43}"/>
    <dgm:cxn modelId="{739FEE77-DED9-46C6-B4D0-641D3B9599EB}" srcId="{5BB98160-9DC9-4F74-9257-FC4A7F00D1A1}" destId="{985D2809-94CA-409B-BD60-674AD7F0E3E8}" srcOrd="3" destOrd="0" parTransId="{4FF22E39-F5D1-4A37-A664-A817DE8FD625}" sibTransId="{51AA00B3-B2EA-450A-A6B9-68DCC08108C1}"/>
    <dgm:cxn modelId="{27AB9CB2-BABB-475C-BFCE-5B921D3BBE5B}" type="presOf" srcId="{C3B403E5-F083-4EE4-86BD-E786285B67EC}" destId="{183258CC-0810-4B89-AB8C-25F98072D765}" srcOrd="0" destOrd="0" presId="urn:microsoft.com/office/officeart/2005/8/layout/vList2"/>
    <dgm:cxn modelId="{E267E5B9-9A5C-4EE1-8578-55243C554A63}" type="presOf" srcId="{5BB98160-9DC9-4F74-9257-FC4A7F00D1A1}" destId="{4D4AE494-7915-4741-A8A9-4F3EC55AA756}" srcOrd="0" destOrd="0" presId="urn:microsoft.com/office/officeart/2005/8/layout/vList2"/>
    <dgm:cxn modelId="{7883539B-A94C-4C57-B802-DD49B3DE7EFF}" srcId="{5BB98160-9DC9-4F74-9257-FC4A7F00D1A1}" destId="{D9E1FB30-1546-4EE3-954B-534B39B0CC47}" srcOrd="1" destOrd="0" parTransId="{01E905AC-74DE-4150-A6C3-851E8B13D52E}" sibTransId="{BCDDE4F9-F3DD-4208-BD2C-9E4FA04F4734}"/>
    <dgm:cxn modelId="{DAE8E67A-4209-4EF8-AC30-B86BB43AEF28}" type="presOf" srcId="{CE138D21-5D64-4436-9FB4-23895F781F49}" destId="{1F81E55B-8D39-4B0A-A403-1215CD069981}" srcOrd="0" destOrd="0" presId="urn:microsoft.com/office/officeart/2005/8/layout/vList2"/>
    <dgm:cxn modelId="{F3AD4813-5570-4ECB-8DE0-6F07DD3BA612}" type="presOf" srcId="{985D2809-94CA-409B-BD60-674AD7F0E3E8}" destId="{503BAA9F-AFEC-42A8-98F4-86EF0037BBD1}" srcOrd="0" destOrd="0" presId="urn:microsoft.com/office/officeart/2005/8/layout/vList2"/>
    <dgm:cxn modelId="{4350B451-FC43-4152-B50A-9E3217B8CBBF}" type="presParOf" srcId="{4D4AE494-7915-4741-A8A9-4F3EC55AA756}" destId="{1F81E55B-8D39-4B0A-A403-1215CD069981}" srcOrd="0" destOrd="0" presId="urn:microsoft.com/office/officeart/2005/8/layout/vList2"/>
    <dgm:cxn modelId="{DD30340F-2E20-4AF2-B725-9E2CC09D601E}" type="presParOf" srcId="{4D4AE494-7915-4741-A8A9-4F3EC55AA756}" destId="{8F0B63DA-51D2-4391-AA97-3BBBD6801766}" srcOrd="1" destOrd="0" presId="urn:microsoft.com/office/officeart/2005/8/layout/vList2"/>
    <dgm:cxn modelId="{539F5232-7220-4A64-A60C-0DEED6CCC987}" type="presParOf" srcId="{4D4AE494-7915-4741-A8A9-4F3EC55AA756}" destId="{C8FAA851-4D6F-4460-8E4E-174FAE432324}" srcOrd="2" destOrd="0" presId="urn:microsoft.com/office/officeart/2005/8/layout/vList2"/>
    <dgm:cxn modelId="{52BF71C2-60A8-44EA-ABCB-4CD96C24F41B}" type="presParOf" srcId="{4D4AE494-7915-4741-A8A9-4F3EC55AA756}" destId="{DB9421D7-930E-4734-A128-7A0454290891}" srcOrd="3" destOrd="0" presId="urn:microsoft.com/office/officeart/2005/8/layout/vList2"/>
    <dgm:cxn modelId="{A9C27FDD-84A7-4680-8232-B4AA39FC267F}" type="presParOf" srcId="{4D4AE494-7915-4741-A8A9-4F3EC55AA756}" destId="{183258CC-0810-4B89-AB8C-25F98072D765}" srcOrd="4" destOrd="0" presId="urn:microsoft.com/office/officeart/2005/8/layout/vList2"/>
    <dgm:cxn modelId="{3ABB80E9-A63F-4C48-8909-2DFA227AB674}" type="presParOf" srcId="{4D4AE494-7915-4741-A8A9-4F3EC55AA756}" destId="{EF09C57F-B184-4822-8B7D-84499830C0B9}" srcOrd="5" destOrd="0" presId="urn:microsoft.com/office/officeart/2005/8/layout/vList2"/>
    <dgm:cxn modelId="{6B574DAC-601C-4C06-A3CE-7B69985D3B1F}" type="presParOf" srcId="{4D4AE494-7915-4741-A8A9-4F3EC55AA756}" destId="{503BAA9F-AFEC-42A8-98F4-86EF0037BBD1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7DAD062-8062-41DC-B711-4C417B688C40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F2A64A1-A239-40EC-9263-BB2967FEA2E3}">
      <dgm:prSet custT="1"/>
      <dgm:spPr/>
      <dgm:t>
        <a:bodyPr/>
        <a:lstStyle/>
        <a:p>
          <a:pPr algn="l"/>
          <a:r>
            <a:rPr lang="zh-CN" sz="1600" dirty="0"/>
            <a:t>（</a:t>
          </a:r>
          <a:r>
            <a:rPr lang="en-US" sz="1600" dirty="0"/>
            <a:t>1</a:t>
          </a:r>
          <a:r>
            <a:rPr lang="zh-CN" sz="1600" dirty="0"/>
            <a:t>）描述型分析：发生了什么？</a:t>
          </a:r>
        </a:p>
      </dgm:t>
    </dgm:pt>
    <dgm:pt modelId="{20433355-247E-4C6F-9444-27693584F493}" type="parTrans" cxnId="{D20FB9CA-E7EB-4DB1-B90B-EBE48783FA4A}">
      <dgm:prSet/>
      <dgm:spPr/>
      <dgm:t>
        <a:bodyPr/>
        <a:lstStyle/>
        <a:p>
          <a:pPr algn="l"/>
          <a:endParaRPr lang="zh-CN" altLang="en-US"/>
        </a:p>
      </dgm:t>
    </dgm:pt>
    <dgm:pt modelId="{A4BF9C05-43FB-4D10-848A-9CA7BDB068CA}" type="sibTrans" cxnId="{D20FB9CA-E7EB-4DB1-B90B-EBE48783FA4A}">
      <dgm:prSet/>
      <dgm:spPr/>
      <dgm:t>
        <a:bodyPr/>
        <a:lstStyle/>
        <a:p>
          <a:pPr algn="l"/>
          <a:endParaRPr lang="zh-CN" altLang="en-US"/>
        </a:p>
      </dgm:t>
    </dgm:pt>
    <dgm:pt modelId="{E7E8FEB1-E6E6-4AC3-92FD-D5883AEEF729}">
      <dgm:prSet/>
      <dgm:spPr/>
      <dgm:t>
        <a:bodyPr/>
        <a:lstStyle/>
        <a:p>
          <a:pPr algn="l"/>
          <a:r>
            <a:rPr lang="zh-CN" dirty="0"/>
            <a:t>（</a:t>
          </a:r>
          <a:r>
            <a:rPr lang="en-US" dirty="0"/>
            <a:t>2</a:t>
          </a:r>
          <a:r>
            <a:rPr lang="zh-CN" dirty="0"/>
            <a:t>）诊断型分析：为什么会发生？</a:t>
          </a:r>
        </a:p>
      </dgm:t>
    </dgm:pt>
    <dgm:pt modelId="{E284F26E-43AD-418B-BAA8-2D5972BB2361}" type="parTrans" cxnId="{6C47E54A-4B6D-48A9-B09C-A97714BBCAEE}">
      <dgm:prSet/>
      <dgm:spPr/>
      <dgm:t>
        <a:bodyPr/>
        <a:lstStyle/>
        <a:p>
          <a:pPr algn="l"/>
          <a:endParaRPr lang="zh-CN" altLang="en-US"/>
        </a:p>
      </dgm:t>
    </dgm:pt>
    <dgm:pt modelId="{2B50F5BC-75C0-4871-A024-23B54B5B323D}" type="sibTrans" cxnId="{6C47E54A-4B6D-48A9-B09C-A97714BBCAEE}">
      <dgm:prSet/>
      <dgm:spPr/>
      <dgm:t>
        <a:bodyPr/>
        <a:lstStyle/>
        <a:p>
          <a:pPr algn="l"/>
          <a:endParaRPr lang="zh-CN" altLang="en-US"/>
        </a:p>
      </dgm:t>
    </dgm:pt>
    <dgm:pt modelId="{59CB48F8-E40D-4139-B3C4-612069A4ECCE}">
      <dgm:prSet/>
      <dgm:spPr/>
      <dgm:t>
        <a:bodyPr/>
        <a:lstStyle/>
        <a:p>
          <a:pPr algn="l"/>
          <a:r>
            <a:rPr lang="zh-CN" dirty="0"/>
            <a:t>（</a:t>
          </a:r>
          <a:r>
            <a:rPr lang="en-US" dirty="0"/>
            <a:t>3</a:t>
          </a:r>
          <a:r>
            <a:rPr lang="zh-CN" dirty="0"/>
            <a:t>）预测型分析：可能发生什么？</a:t>
          </a:r>
        </a:p>
      </dgm:t>
    </dgm:pt>
    <dgm:pt modelId="{9691C90A-3F0E-4EF8-AF25-25A6E0F41C64}" type="parTrans" cxnId="{4A7D3791-8F5A-4394-A4E2-42EA00282116}">
      <dgm:prSet/>
      <dgm:spPr/>
      <dgm:t>
        <a:bodyPr/>
        <a:lstStyle/>
        <a:p>
          <a:pPr algn="l"/>
          <a:endParaRPr lang="zh-CN" altLang="en-US"/>
        </a:p>
      </dgm:t>
    </dgm:pt>
    <dgm:pt modelId="{C8E4CC2C-54CD-44AE-9A33-C321B858C20E}" type="sibTrans" cxnId="{4A7D3791-8F5A-4394-A4E2-42EA00282116}">
      <dgm:prSet/>
      <dgm:spPr/>
      <dgm:t>
        <a:bodyPr/>
        <a:lstStyle/>
        <a:p>
          <a:pPr algn="l"/>
          <a:endParaRPr lang="zh-CN" altLang="en-US"/>
        </a:p>
      </dgm:t>
    </dgm:pt>
    <dgm:pt modelId="{6A3F563E-980C-45CD-940B-E6087350A9F6}">
      <dgm:prSet/>
      <dgm:spPr/>
      <dgm:t>
        <a:bodyPr/>
        <a:lstStyle/>
        <a:p>
          <a:pPr algn="l"/>
          <a:r>
            <a:rPr lang="zh-CN" dirty="0"/>
            <a:t>（</a:t>
          </a:r>
          <a:r>
            <a:rPr lang="en-US" dirty="0"/>
            <a:t>4</a:t>
          </a:r>
          <a:r>
            <a:rPr lang="zh-CN" dirty="0"/>
            <a:t>）指令型分析：需要做什么？</a:t>
          </a:r>
        </a:p>
      </dgm:t>
    </dgm:pt>
    <dgm:pt modelId="{C63F088B-F3B8-4D90-9458-65B289DABE5A}" type="parTrans" cxnId="{16F30EFF-8D42-4FFC-8B0A-375F0DD81AD3}">
      <dgm:prSet/>
      <dgm:spPr/>
      <dgm:t>
        <a:bodyPr/>
        <a:lstStyle/>
        <a:p>
          <a:pPr algn="l"/>
          <a:endParaRPr lang="zh-CN" altLang="en-US"/>
        </a:p>
      </dgm:t>
    </dgm:pt>
    <dgm:pt modelId="{5B785894-1A39-44FD-8101-83FA8CC5B861}" type="sibTrans" cxnId="{16F30EFF-8D42-4FFC-8B0A-375F0DD81AD3}">
      <dgm:prSet/>
      <dgm:spPr/>
      <dgm:t>
        <a:bodyPr/>
        <a:lstStyle/>
        <a:p>
          <a:pPr algn="l"/>
          <a:endParaRPr lang="zh-CN" altLang="en-US"/>
        </a:p>
      </dgm:t>
    </dgm:pt>
    <dgm:pt modelId="{A586B598-3372-4EDB-9759-56A35B27298C}" type="pres">
      <dgm:prSet presAssocID="{37DAD062-8062-41DC-B711-4C417B688C40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8FFCCB2D-5C0C-455B-A469-58C5D6E91A88}" type="pres">
      <dgm:prSet presAssocID="{FF2A64A1-A239-40EC-9263-BB2967FEA2E3}" presName="linNode" presStyleCnt="0"/>
      <dgm:spPr/>
    </dgm:pt>
    <dgm:pt modelId="{BB0B3E8C-00A2-487C-980B-6CB9960BA124}" type="pres">
      <dgm:prSet presAssocID="{FF2A64A1-A239-40EC-9263-BB2967FEA2E3}" presName="parentText" presStyleLbl="node1" presStyleIdx="0" presStyleCnt="4" custScaleX="10764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EEA0D8F-5E9C-4F1A-BC77-92BB9E3ECD54}" type="pres">
      <dgm:prSet presAssocID="{A4BF9C05-43FB-4D10-848A-9CA7BDB068CA}" presName="sp" presStyleCnt="0"/>
      <dgm:spPr/>
    </dgm:pt>
    <dgm:pt modelId="{074524D6-449F-49A3-A97F-91994F1D4F06}" type="pres">
      <dgm:prSet presAssocID="{E7E8FEB1-E6E6-4AC3-92FD-D5883AEEF729}" presName="linNode" presStyleCnt="0"/>
      <dgm:spPr/>
    </dgm:pt>
    <dgm:pt modelId="{F1C8A415-CC6B-437F-A6EF-9D321E3D2963}" type="pres">
      <dgm:prSet presAssocID="{E7E8FEB1-E6E6-4AC3-92FD-D5883AEEF729}" presName="parentText" presStyleLbl="node1" presStyleIdx="1" presStyleCnt="4" custScaleX="10764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DFE213E-0CEF-4382-A1D4-57FF70B89435}" type="pres">
      <dgm:prSet presAssocID="{2B50F5BC-75C0-4871-A024-23B54B5B323D}" presName="sp" presStyleCnt="0"/>
      <dgm:spPr/>
    </dgm:pt>
    <dgm:pt modelId="{B8516E51-7183-4CFB-821D-DADEDF644679}" type="pres">
      <dgm:prSet presAssocID="{59CB48F8-E40D-4139-B3C4-612069A4ECCE}" presName="linNode" presStyleCnt="0"/>
      <dgm:spPr/>
    </dgm:pt>
    <dgm:pt modelId="{6EDFBC7E-6877-4C20-80FB-8E928CBA9AB0}" type="pres">
      <dgm:prSet presAssocID="{59CB48F8-E40D-4139-B3C4-612069A4ECCE}" presName="parentText" presStyleLbl="node1" presStyleIdx="2" presStyleCnt="4" custScaleX="10764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69238283-713A-42E1-91F4-88E7A35176BD}" type="pres">
      <dgm:prSet presAssocID="{C8E4CC2C-54CD-44AE-9A33-C321B858C20E}" presName="sp" presStyleCnt="0"/>
      <dgm:spPr/>
    </dgm:pt>
    <dgm:pt modelId="{ABE5A332-98AE-432B-861B-D33197697946}" type="pres">
      <dgm:prSet presAssocID="{6A3F563E-980C-45CD-940B-E6087350A9F6}" presName="linNode" presStyleCnt="0"/>
      <dgm:spPr/>
    </dgm:pt>
    <dgm:pt modelId="{F13D6C7A-A421-4E2A-BB2F-C39B528B3BED}" type="pres">
      <dgm:prSet presAssocID="{6A3F563E-980C-45CD-940B-E6087350A9F6}" presName="parentText" presStyleLbl="node1" presStyleIdx="3" presStyleCnt="4" custScaleX="10764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5AF5E85-C605-4F51-A96E-CBABD5B5C627}" type="presOf" srcId="{E7E8FEB1-E6E6-4AC3-92FD-D5883AEEF729}" destId="{F1C8A415-CC6B-437F-A6EF-9D321E3D2963}" srcOrd="0" destOrd="0" presId="urn:microsoft.com/office/officeart/2005/8/layout/vList5"/>
    <dgm:cxn modelId="{44C8C741-73F3-43A8-9AD7-EF04D954C797}" type="presOf" srcId="{37DAD062-8062-41DC-B711-4C417B688C40}" destId="{A586B598-3372-4EDB-9759-56A35B27298C}" srcOrd="0" destOrd="0" presId="urn:microsoft.com/office/officeart/2005/8/layout/vList5"/>
    <dgm:cxn modelId="{4AFFB51E-B273-4018-8DBA-8DC198DA52BB}" type="presOf" srcId="{6A3F563E-980C-45CD-940B-E6087350A9F6}" destId="{F13D6C7A-A421-4E2A-BB2F-C39B528B3BED}" srcOrd="0" destOrd="0" presId="urn:microsoft.com/office/officeart/2005/8/layout/vList5"/>
    <dgm:cxn modelId="{9037226C-5984-43D2-8E0D-ACE62F2ACAA8}" type="presOf" srcId="{FF2A64A1-A239-40EC-9263-BB2967FEA2E3}" destId="{BB0B3E8C-00A2-487C-980B-6CB9960BA124}" srcOrd="0" destOrd="0" presId="urn:microsoft.com/office/officeart/2005/8/layout/vList5"/>
    <dgm:cxn modelId="{D20FB9CA-E7EB-4DB1-B90B-EBE48783FA4A}" srcId="{37DAD062-8062-41DC-B711-4C417B688C40}" destId="{FF2A64A1-A239-40EC-9263-BB2967FEA2E3}" srcOrd="0" destOrd="0" parTransId="{20433355-247E-4C6F-9444-27693584F493}" sibTransId="{A4BF9C05-43FB-4D10-848A-9CA7BDB068CA}"/>
    <dgm:cxn modelId="{6C47E54A-4B6D-48A9-B09C-A97714BBCAEE}" srcId="{37DAD062-8062-41DC-B711-4C417B688C40}" destId="{E7E8FEB1-E6E6-4AC3-92FD-D5883AEEF729}" srcOrd="1" destOrd="0" parTransId="{E284F26E-43AD-418B-BAA8-2D5972BB2361}" sibTransId="{2B50F5BC-75C0-4871-A024-23B54B5B323D}"/>
    <dgm:cxn modelId="{4A7D3791-8F5A-4394-A4E2-42EA00282116}" srcId="{37DAD062-8062-41DC-B711-4C417B688C40}" destId="{59CB48F8-E40D-4139-B3C4-612069A4ECCE}" srcOrd="2" destOrd="0" parTransId="{9691C90A-3F0E-4EF8-AF25-25A6E0F41C64}" sibTransId="{C8E4CC2C-54CD-44AE-9A33-C321B858C20E}"/>
    <dgm:cxn modelId="{16F30EFF-8D42-4FFC-8B0A-375F0DD81AD3}" srcId="{37DAD062-8062-41DC-B711-4C417B688C40}" destId="{6A3F563E-980C-45CD-940B-E6087350A9F6}" srcOrd="3" destOrd="0" parTransId="{C63F088B-F3B8-4D90-9458-65B289DABE5A}" sibTransId="{5B785894-1A39-44FD-8101-83FA8CC5B861}"/>
    <dgm:cxn modelId="{2D2F8657-0E7D-4C36-85D1-7B5744AFB513}" type="presOf" srcId="{59CB48F8-E40D-4139-B3C4-612069A4ECCE}" destId="{6EDFBC7E-6877-4C20-80FB-8E928CBA9AB0}" srcOrd="0" destOrd="0" presId="urn:microsoft.com/office/officeart/2005/8/layout/vList5"/>
    <dgm:cxn modelId="{C78029AA-A5BD-4CF5-97D1-64371F94F220}" type="presParOf" srcId="{A586B598-3372-4EDB-9759-56A35B27298C}" destId="{8FFCCB2D-5C0C-455B-A469-58C5D6E91A88}" srcOrd="0" destOrd="0" presId="urn:microsoft.com/office/officeart/2005/8/layout/vList5"/>
    <dgm:cxn modelId="{26FB0DC1-5B5D-4D52-9BCB-FB0ECA3A7440}" type="presParOf" srcId="{8FFCCB2D-5C0C-455B-A469-58C5D6E91A88}" destId="{BB0B3E8C-00A2-487C-980B-6CB9960BA124}" srcOrd="0" destOrd="0" presId="urn:microsoft.com/office/officeart/2005/8/layout/vList5"/>
    <dgm:cxn modelId="{E219125C-F3B2-42D8-86C1-7C000CE8BF0A}" type="presParOf" srcId="{A586B598-3372-4EDB-9759-56A35B27298C}" destId="{4EEA0D8F-5E9C-4F1A-BC77-92BB9E3ECD54}" srcOrd="1" destOrd="0" presId="urn:microsoft.com/office/officeart/2005/8/layout/vList5"/>
    <dgm:cxn modelId="{73D68F9D-6AAA-4524-8EF2-05F7060D1E4E}" type="presParOf" srcId="{A586B598-3372-4EDB-9759-56A35B27298C}" destId="{074524D6-449F-49A3-A97F-91994F1D4F06}" srcOrd="2" destOrd="0" presId="urn:microsoft.com/office/officeart/2005/8/layout/vList5"/>
    <dgm:cxn modelId="{766F2A5D-22AA-4F2E-8656-9653B38DC94D}" type="presParOf" srcId="{074524D6-449F-49A3-A97F-91994F1D4F06}" destId="{F1C8A415-CC6B-437F-A6EF-9D321E3D2963}" srcOrd="0" destOrd="0" presId="urn:microsoft.com/office/officeart/2005/8/layout/vList5"/>
    <dgm:cxn modelId="{45C58FE3-FD62-45A1-8C71-F35D30BEE7D7}" type="presParOf" srcId="{A586B598-3372-4EDB-9759-56A35B27298C}" destId="{8DFE213E-0CEF-4382-A1D4-57FF70B89435}" srcOrd="3" destOrd="0" presId="urn:microsoft.com/office/officeart/2005/8/layout/vList5"/>
    <dgm:cxn modelId="{FF6B7845-2EF2-4814-BA08-B843969E309B}" type="presParOf" srcId="{A586B598-3372-4EDB-9759-56A35B27298C}" destId="{B8516E51-7183-4CFB-821D-DADEDF644679}" srcOrd="4" destOrd="0" presId="urn:microsoft.com/office/officeart/2005/8/layout/vList5"/>
    <dgm:cxn modelId="{62C5593D-2A4A-4228-A7DE-0F0D1B37959B}" type="presParOf" srcId="{B8516E51-7183-4CFB-821D-DADEDF644679}" destId="{6EDFBC7E-6877-4C20-80FB-8E928CBA9AB0}" srcOrd="0" destOrd="0" presId="urn:microsoft.com/office/officeart/2005/8/layout/vList5"/>
    <dgm:cxn modelId="{2ABB5339-264C-4757-AD79-B6B3D50C01EF}" type="presParOf" srcId="{A586B598-3372-4EDB-9759-56A35B27298C}" destId="{69238283-713A-42E1-91F4-88E7A35176BD}" srcOrd="5" destOrd="0" presId="urn:microsoft.com/office/officeart/2005/8/layout/vList5"/>
    <dgm:cxn modelId="{179BA187-416B-4F17-BAF5-36EE1A2580E2}" type="presParOf" srcId="{A586B598-3372-4EDB-9759-56A35B27298C}" destId="{ABE5A332-98AE-432B-861B-D33197697946}" srcOrd="6" destOrd="0" presId="urn:microsoft.com/office/officeart/2005/8/layout/vList5"/>
    <dgm:cxn modelId="{33B1C675-F6C7-40CF-959C-6FCF7BD5083D}" type="presParOf" srcId="{ABE5A332-98AE-432B-861B-D33197697946}" destId="{F13D6C7A-A421-4E2A-BB2F-C39B528B3BED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D3C8AB6-66B8-4CB3-AB09-56152C526FDC}">
      <dsp:nvSpPr>
        <dsp:cNvPr id="0" name=""/>
        <dsp:cNvSpPr/>
      </dsp:nvSpPr>
      <dsp:spPr>
        <a:xfrm>
          <a:off x="1485285" y="469285"/>
          <a:ext cx="3125428" cy="3125428"/>
        </a:xfrm>
        <a:prstGeom prst="blockArc">
          <a:avLst>
            <a:gd name="adj1" fmla="val 10800000"/>
            <a:gd name="adj2" fmla="val 1620000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C1179BA-6F80-4C39-88E0-EB70ACA97234}">
      <dsp:nvSpPr>
        <dsp:cNvPr id="0" name=""/>
        <dsp:cNvSpPr/>
      </dsp:nvSpPr>
      <dsp:spPr>
        <a:xfrm>
          <a:off x="1485285" y="469285"/>
          <a:ext cx="3125428" cy="3125428"/>
        </a:xfrm>
        <a:prstGeom prst="blockArc">
          <a:avLst>
            <a:gd name="adj1" fmla="val 5400000"/>
            <a:gd name="adj2" fmla="val 1080000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0B6DE3C-5DA6-4C30-868A-DAFF0F972340}">
      <dsp:nvSpPr>
        <dsp:cNvPr id="0" name=""/>
        <dsp:cNvSpPr/>
      </dsp:nvSpPr>
      <dsp:spPr>
        <a:xfrm>
          <a:off x="1485285" y="469285"/>
          <a:ext cx="3125428" cy="3125428"/>
        </a:xfrm>
        <a:prstGeom prst="blockArc">
          <a:avLst>
            <a:gd name="adj1" fmla="val 0"/>
            <a:gd name="adj2" fmla="val 540000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C49F71-F49D-488E-AFC9-D0125C36EB89}">
      <dsp:nvSpPr>
        <dsp:cNvPr id="0" name=""/>
        <dsp:cNvSpPr/>
      </dsp:nvSpPr>
      <dsp:spPr>
        <a:xfrm>
          <a:off x="1485285" y="469285"/>
          <a:ext cx="3125428" cy="3125428"/>
        </a:xfrm>
        <a:prstGeom prst="blockArc">
          <a:avLst>
            <a:gd name="adj1" fmla="val 16200000"/>
            <a:gd name="adj2" fmla="val 0"/>
            <a:gd name="adj3" fmla="val 4642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B4A0859-5A40-40F2-A7F0-F629039BED3E}">
      <dsp:nvSpPr>
        <dsp:cNvPr id="0" name=""/>
        <dsp:cNvSpPr/>
      </dsp:nvSpPr>
      <dsp:spPr>
        <a:xfrm>
          <a:off x="2304259" y="1312416"/>
          <a:ext cx="1487480" cy="143916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/>
            <a:t>大数据</a:t>
          </a:r>
        </a:p>
      </dsp:txBody>
      <dsp:txXfrm>
        <a:off x="2522095" y="1523177"/>
        <a:ext cx="1051808" cy="1017645"/>
      </dsp:txXfrm>
    </dsp:sp>
    <dsp:sp modelId="{E179CBCC-1E6D-4529-BEBA-4EA79706C60B}">
      <dsp:nvSpPr>
        <dsp:cNvPr id="0" name=""/>
        <dsp:cNvSpPr/>
      </dsp:nvSpPr>
      <dsp:spPr>
        <a:xfrm>
          <a:off x="2544291" y="1843"/>
          <a:ext cx="1007417" cy="10074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/>
            <a:t>海量的数据规模</a:t>
          </a:r>
        </a:p>
      </dsp:txBody>
      <dsp:txXfrm>
        <a:off x="2691824" y="149376"/>
        <a:ext cx="712351" cy="712351"/>
      </dsp:txXfrm>
    </dsp:sp>
    <dsp:sp modelId="{8846F71F-8F9B-4C74-A17D-B7B19CAE1E11}">
      <dsp:nvSpPr>
        <dsp:cNvPr id="0" name=""/>
        <dsp:cNvSpPr/>
      </dsp:nvSpPr>
      <dsp:spPr>
        <a:xfrm>
          <a:off x="4070738" y="1528291"/>
          <a:ext cx="1007417" cy="10074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/>
            <a:t>快速的数据流转</a:t>
          </a:r>
        </a:p>
      </dsp:txBody>
      <dsp:txXfrm>
        <a:off x="4218271" y="1675824"/>
        <a:ext cx="712351" cy="712351"/>
      </dsp:txXfrm>
    </dsp:sp>
    <dsp:sp modelId="{5C2853BF-B40E-4BE6-8A2C-88417F485FE6}">
      <dsp:nvSpPr>
        <dsp:cNvPr id="0" name=""/>
        <dsp:cNvSpPr/>
      </dsp:nvSpPr>
      <dsp:spPr>
        <a:xfrm>
          <a:off x="2544291" y="3054738"/>
          <a:ext cx="1007417" cy="10074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/>
            <a:t>多样的数据类型</a:t>
          </a:r>
        </a:p>
      </dsp:txBody>
      <dsp:txXfrm>
        <a:off x="2691824" y="3202271"/>
        <a:ext cx="712351" cy="712351"/>
      </dsp:txXfrm>
    </dsp:sp>
    <dsp:sp modelId="{933EDE99-A92B-436B-B0EA-58610E626501}">
      <dsp:nvSpPr>
        <dsp:cNvPr id="0" name=""/>
        <dsp:cNvSpPr/>
      </dsp:nvSpPr>
      <dsp:spPr>
        <a:xfrm>
          <a:off x="1017843" y="1528291"/>
          <a:ext cx="1007417" cy="100741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500" kern="1200" dirty="0"/>
            <a:t>价值密度低</a:t>
          </a:r>
        </a:p>
      </dsp:txBody>
      <dsp:txXfrm>
        <a:off x="1165376" y="1675824"/>
        <a:ext cx="712351" cy="71235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F81E55B-8D39-4B0A-A403-1215CD069981}">
      <dsp:nvSpPr>
        <dsp:cNvPr id="0" name=""/>
        <dsp:cNvSpPr/>
      </dsp:nvSpPr>
      <dsp:spPr>
        <a:xfrm>
          <a:off x="0" y="14465"/>
          <a:ext cx="5333892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/>
            <a:t>（</a:t>
          </a:r>
          <a:r>
            <a:rPr lang="en-US" sz="1900" kern="1200"/>
            <a:t>1</a:t>
          </a:r>
          <a:r>
            <a:rPr lang="zh-CN" sz="1900" kern="1200"/>
            <a:t>）数据采集</a:t>
          </a:r>
        </a:p>
      </dsp:txBody>
      <dsp:txXfrm>
        <a:off x="23331" y="37796"/>
        <a:ext cx="5287230" cy="431283"/>
      </dsp:txXfrm>
    </dsp:sp>
    <dsp:sp modelId="{C8FAA851-4D6F-4460-8E4E-174FAE432324}">
      <dsp:nvSpPr>
        <dsp:cNvPr id="0" name=""/>
        <dsp:cNvSpPr/>
      </dsp:nvSpPr>
      <dsp:spPr>
        <a:xfrm>
          <a:off x="0" y="547130"/>
          <a:ext cx="5333892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/>
            <a:t>（</a:t>
          </a:r>
          <a:r>
            <a:rPr lang="en-US" sz="1900" kern="1200"/>
            <a:t>2</a:t>
          </a:r>
          <a:r>
            <a:rPr lang="zh-CN" sz="1900" kern="1200"/>
            <a:t>）数据存储和管理</a:t>
          </a:r>
        </a:p>
      </dsp:txBody>
      <dsp:txXfrm>
        <a:off x="23331" y="570461"/>
        <a:ext cx="5287230" cy="431283"/>
      </dsp:txXfrm>
    </dsp:sp>
    <dsp:sp modelId="{183258CC-0810-4B89-AB8C-25F98072D765}">
      <dsp:nvSpPr>
        <dsp:cNvPr id="0" name=""/>
        <dsp:cNvSpPr/>
      </dsp:nvSpPr>
      <dsp:spPr>
        <a:xfrm>
          <a:off x="0" y="1079795"/>
          <a:ext cx="5333892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 dirty="0"/>
            <a:t>（</a:t>
          </a:r>
          <a:r>
            <a:rPr lang="en-US" sz="1900" kern="1200" dirty="0"/>
            <a:t>3</a:t>
          </a:r>
          <a:r>
            <a:rPr lang="zh-CN" sz="1900" kern="1200" dirty="0"/>
            <a:t>）数据处理与分析</a:t>
          </a:r>
        </a:p>
      </dsp:txBody>
      <dsp:txXfrm>
        <a:off x="23331" y="1103126"/>
        <a:ext cx="5287230" cy="431283"/>
      </dsp:txXfrm>
    </dsp:sp>
    <dsp:sp modelId="{503BAA9F-AFEC-42A8-98F4-86EF0037BBD1}">
      <dsp:nvSpPr>
        <dsp:cNvPr id="0" name=""/>
        <dsp:cNvSpPr/>
      </dsp:nvSpPr>
      <dsp:spPr>
        <a:xfrm>
          <a:off x="0" y="1612460"/>
          <a:ext cx="5333892" cy="477945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900" kern="1200"/>
            <a:t>（</a:t>
          </a:r>
          <a:r>
            <a:rPr lang="en-US" sz="1900" kern="1200"/>
            <a:t>4</a:t>
          </a:r>
          <a:r>
            <a:rPr lang="zh-CN" sz="1900" kern="1200"/>
            <a:t>）数据隐私和安全</a:t>
          </a:r>
        </a:p>
      </dsp:txBody>
      <dsp:txXfrm>
        <a:off x="23331" y="1635791"/>
        <a:ext cx="5287230" cy="43128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B0B3E8C-00A2-487C-980B-6CB9960BA124}">
      <dsp:nvSpPr>
        <dsp:cNvPr id="0" name=""/>
        <dsp:cNvSpPr/>
      </dsp:nvSpPr>
      <dsp:spPr>
        <a:xfrm>
          <a:off x="2664295" y="1197"/>
          <a:ext cx="3371307" cy="57602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 dirty="0"/>
            <a:t>（</a:t>
          </a:r>
          <a:r>
            <a:rPr lang="en-US" sz="1600" kern="1200" dirty="0"/>
            <a:t>1</a:t>
          </a:r>
          <a:r>
            <a:rPr lang="zh-CN" sz="1600" kern="1200" dirty="0"/>
            <a:t>）描述型分析：发生了什么？</a:t>
          </a:r>
        </a:p>
      </dsp:txBody>
      <dsp:txXfrm>
        <a:off x="2692414" y="29316"/>
        <a:ext cx="3315069" cy="519784"/>
      </dsp:txXfrm>
    </dsp:sp>
    <dsp:sp modelId="{F1C8A415-CC6B-437F-A6EF-9D321E3D2963}">
      <dsp:nvSpPr>
        <dsp:cNvPr id="0" name=""/>
        <dsp:cNvSpPr/>
      </dsp:nvSpPr>
      <dsp:spPr>
        <a:xfrm>
          <a:off x="2664295" y="606020"/>
          <a:ext cx="3371307" cy="57602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 dirty="0"/>
            <a:t>（</a:t>
          </a:r>
          <a:r>
            <a:rPr lang="en-US" sz="1600" kern="1200" dirty="0"/>
            <a:t>2</a:t>
          </a:r>
          <a:r>
            <a:rPr lang="zh-CN" sz="1600" kern="1200" dirty="0"/>
            <a:t>）诊断型分析：为什么会发生？</a:t>
          </a:r>
        </a:p>
      </dsp:txBody>
      <dsp:txXfrm>
        <a:off x="2692414" y="634139"/>
        <a:ext cx="3315069" cy="519784"/>
      </dsp:txXfrm>
    </dsp:sp>
    <dsp:sp modelId="{6EDFBC7E-6877-4C20-80FB-8E928CBA9AB0}">
      <dsp:nvSpPr>
        <dsp:cNvPr id="0" name=""/>
        <dsp:cNvSpPr/>
      </dsp:nvSpPr>
      <dsp:spPr>
        <a:xfrm>
          <a:off x="2664295" y="1210844"/>
          <a:ext cx="3371307" cy="57602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 dirty="0"/>
            <a:t>（</a:t>
          </a:r>
          <a:r>
            <a:rPr lang="en-US" sz="1600" kern="1200" dirty="0"/>
            <a:t>3</a:t>
          </a:r>
          <a:r>
            <a:rPr lang="zh-CN" sz="1600" kern="1200" dirty="0"/>
            <a:t>）预测型分析：可能发生什么？</a:t>
          </a:r>
        </a:p>
      </dsp:txBody>
      <dsp:txXfrm>
        <a:off x="2692414" y="1238963"/>
        <a:ext cx="3315069" cy="519784"/>
      </dsp:txXfrm>
    </dsp:sp>
    <dsp:sp modelId="{F13D6C7A-A421-4E2A-BB2F-C39B528B3BED}">
      <dsp:nvSpPr>
        <dsp:cNvPr id="0" name=""/>
        <dsp:cNvSpPr/>
      </dsp:nvSpPr>
      <dsp:spPr>
        <a:xfrm>
          <a:off x="2664295" y="1815667"/>
          <a:ext cx="3371307" cy="57602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30480" rIns="60960" bIns="30480" numCol="1" spcCol="1270" anchor="ctr" anchorCtr="0">
          <a:noAutofit/>
        </a:bodyPr>
        <a:lstStyle/>
        <a:p>
          <a:pPr lvl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600" kern="1200" dirty="0"/>
            <a:t>（</a:t>
          </a:r>
          <a:r>
            <a:rPr lang="en-US" sz="1600" kern="1200" dirty="0"/>
            <a:t>4</a:t>
          </a:r>
          <a:r>
            <a:rPr lang="zh-CN" sz="1600" kern="1200" dirty="0"/>
            <a:t>）指令型分析：需要做什么？</a:t>
          </a:r>
        </a:p>
      </dsp:txBody>
      <dsp:txXfrm>
        <a:off x="2692414" y="1843786"/>
        <a:ext cx="3315069" cy="51978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77AB3-BF30-4177-A1C2-7D1238AA7578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37B6A-8C0D-4907-B647-9B4416D306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28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AD3E8-DEE5-44EE-81B3-C1447FAEBEF8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2824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870" b="-282"/>
          <a:stretch/>
        </p:blipFill>
        <p:spPr>
          <a:xfrm>
            <a:off x="0" y="0"/>
            <a:ext cx="9144000" cy="516950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26B09B90-CEE2-D126-9DCD-52241C57E297}"/>
              </a:ext>
            </a:extLst>
          </p:cNvPr>
          <p:cNvSpPr/>
          <p:nvPr/>
        </p:nvSpPr>
        <p:spPr>
          <a:xfrm>
            <a:off x="0" y="26003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815CA79-E5C5-4017-A859-A9785A0F28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2427734"/>
            <a:ext cx="5309485" cy="887492"/>
          </a:xfrm>
          <a:noFill/>
        </p:spPr>
        <p:txBody>
          <a:bodyPr>
            <a:no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智能物流技术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0049389-911C-E876-18DD-3F918CEF7B43}"/>
              </a:ext>
            </a:extLst>
          </p:cNvPr>
          <p:cNvSpPr txBox="1"/>
          <p:nvPr/>
        </p:nvSpPr>
        <p:spPr>
          <a:xfrm>
            <a:off x="1176333" y="3844825"/>
            <a:ext cx="224278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XXXX</a:t>
            </a:r>
            <a:endParaRPr lang="zh-CN" altLang="en-US" sz="2400" b="1" dirty="0">
              <a:solidFill>
                <a:srgbClr val="FF0000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AFCBC801-DD58-94DB-F519-1DDC655BAB4F}"/>
              </a:ext>
            </a:extLst>
          </p:cNvPr>
          <p:cNvGrpSpPr/>
          <p:nvPr/>
        </p:nvGrpSpPr>
        <p:grpSpPr>
          <a:xfrm>
            <a:off x="376951" y="3744961"/>
            <a:ext cx="607098" cy="591654"/>
            <a:chOff x="1097035" y="5247430"/>
            <a:chExt cx="750887" cy="749300"/>
          </a:xfrm>
        </p:grpSpPr>
        <p:sp>
          <p:nvSpPr>
            <p:cNvPr id="13" name="椭圆 31">
              <a:extLst>
                <a:ext uri="{FF2B5EF4-FFF2-40B4-BE49-F238E27FC236}">
                  <a16:creationId xmlns="" xmlns:a16="http://schemas.microsoft.com/office/drawing/2014/main" id="{EDD357DE-0DD4-FDF2-1ECC-7CF8FDEC7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035" y="5247430"/>
              <a:ext cx="750887" cy="749300"/>
            </a:xfrm>
            <a:prstGeom prst="ellipse">
              <a:avLst/>
            </a:prstGeom>
            <a:solidFill>
              <a:srgbClr val="EB9B17">
                <a:alpha val="13000"/>
              </a:srgbClr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4" name="组合 44">
              <a:extLst>
                <a:ext uri="{FF2B5EF4-FFF2-40B4-BE49-F238E27FC236}">
                  <a16:creationId xmlns="" xmlns:a16="http://schemas.microsoft.com/office/drawing/2014/main" id="{B93683CE-9607-816D-EF8A-40B5CC12A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58099" y="5465412"/>
              <a:ext cx="288925" cy="323850"/>
              <a:chOff x="0" y="0"/>
              <a:chExt cx="402656" cy="450303"/>
            </a:xfrm>
          </p:grpSpPr>
          <p:sp>
            <p:nvSpPr>
              <p:cNvPr id="15" name="Freeform 108">
                <a:extLst>
                  <a:ext uri="{FF2B5EF4-FFF2-40B4-BE49-F238E27FC236}">
                    <a16:creationId xmlns="" xmlns:a16="http://schemas.microsoft.com/office/drawing/2014/main" id="{FBB47B5E-5D20-B316-419D-9AAFD7F9C539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28494 w 26"/>
                  <a:gd name="T1" fmla="*/ 0 h 26"/>
                  <a:gd name="T2" fmla="*/ 0 w 26"/>
                  <a:gd name="T3" fmla="*/ 28962 h 26"/>
                  <a:gd name="T4" fmla="*/ 28494 w 26"/>
                  <a:gd name="T5" fmla="*/ 57923 h 26"/>
                  <a:gd name="T6" fmla="*/ 56988 w 26"/>
                  <a:gd name="T7" fmla="*/ 28962 h 26"/>
                  <a:gd name="T8" fmla="*/ 28494 w 26"/>
                  <a:gd name="T9" fmla="*/ 0 h 26"/>
                  <a:gd name="T10" fmla="*/ 28494 w 26"/>
                  <a:gd name="T11" fmla="*/ 51240 h 26"/>
                  <a:gd name="T12" fmla="*/ 6576 w 26"/>
                  <a:gd name="T13" fmla="*/ 28962 h 26"/>
                  <a:gd name="T14" fmla="*/ 28494 w 26"/>
                  <a:gd name="T15" fmla="*/ 6683 h 26"/>
                  <a:gd name="T16" fmla="*/ 50412 w 26"/>
                  <a:gd name="T17" fmla="*/ 28962 h 26"/>
                  <a:gd name="T18" fmla="*/ 28494 w 26"/>
                  <a:gd name="T19" fmla="*/ 51240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109">
                <a:extLst>
                  <a:ext uri="{FF2B5EF4-FFF2-40B4-BE49-F238E27FC236}">
                    <a16:creationId xmlns="" xmlns:a16="http://schemas.microsoft.com/office/drawing/2014/main" id="{7055D418-3532-0AFB-06C4-F115B348323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24290 w 22"/>
                  <a:gd name="T1" fmla="*/ 0 h 22"/>
                  <a:gd name="T2" fmla="*/ 0 w 22"/>
                  <a:gd name="T3" fmla="*/ 24290 h 22"/>
                  <a:gd name="T4" fmla="*/ 24290 w 22"/>
                  <a:gd name="T5" fmla="*/ 48580 h 22"/>
                  <a:gd name="T6" fmla="*/ 48580 w 22"/>
                  <a:gd name="T7" fmla="*/ 24290 h 22"/>
                  <a:gd name="T8" fmla="*/ 24290 w 22"/>
                  <a:gd name="T9" fmla="*/ 0 h 22"/>
                  <a:gd name="T10" fmla="*/ 24290 w 22"/>
                  <a:gd name="T11" fmla="*/ 37539 h 22"/>
                  <a:gd name="T12" fmla="*/ 11041 w 22"/>
                  <a:gd name="T13" fmla="*/ 24290 h 22"/>
                  <a:gd name="T14" fmla="*/ 24290 w 22"/>
                  <a:gd name="T15" fmla="*/ 11041 h 22"/>
                  <a:gd name="T16" fmla="*/ 37539 w 22"/>
                  <a:gd name="T17" fmla="*/ 24290 h 22"/>
                  <a:gd name="T18" fmla="*/ 24290 w 22"/>
                  <a:gd name="T19" fmla="*/ 3753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10">
                <a:extLst>
                  <a:ext uri="{FF2B5EF4-FFF2-40B4-BE49-F238E27FC236}">
                    <a16:creationId xmlns="" xmlns:a16="http://schemas.microsoft.com/office/drawing/2014/main" id="{5E69B1C1-DAC0-EE7C-7CBD-85B4F1B25C2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15415 w 14"/>
                  <a:gd name="T1" fmla="*/ 0 h 14"/>
                  <a:gd name="T2" fmla="*/ 0 w 14"/>
                  <a:gd name="T3" fmla="*/ 15415 h 14"/>
                  <a:gd name="T4" fmla="*/ 15415 w 14"/>
                  <a:gd name="T5" fmla="*/ 30830 h 14"/>
                  <a:gd name="T6" fmla="*/ 30830 w 14"/>
                  <a:gd name="T7" fmla="*/ 15415 h 14"/>
                  <a:gd name="T8" fmla="*/ 15415 w 14"/>
                  <a:gd name="T9" fmla="*/ 0 h 14"/>
                  <a:gd name="T10" fmla="*/ 15415 w 14"/>
                  <a:gd name="T11" fmla="*/ 22021 h 14"/>
                  <a:gd name="T12" fmla="*/ 8809 w 14"/>
                  <a:gd name="T13" fmla="*/ 15415 h 14"/>
                  <a:gd name="T14" fmla="*/ 15415 w 14"/>
                  <a:gd name="T15" fmla="*/ 6606 h 14"/>
                  <a:gd name="T16" fmla="*/ 24224 w 14"/>
                  <a:gd name="T17" fmla="*/ 15415 h 14"/>
                  <a:gd name="T18" fmla="*/ 15415 w 14"/>
                  <a:gd name="T19" fmla="*/ 22021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11">
                <a:extLst>
                  <a:ext uri="{FF2B5EF4-FFF2-40B4-BE49-F238E27FC236}">
                    <a16:creationId xmlns="" xmlns:a16="http://schemas.microsoft.com/office/drawing/2014/main" id="{EB0031E2-9DB6-710B-62A1-9A30484446F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48581 w 44"/>
                  <a:gd name="T1" fmla="*/ 0 h 44"/>
                  <a:gd name="T2" fmla="*/ 0 w 44"/>
                  <a:gd name="T3" fmla="*/ 48581 h 44"/>
                  <a:gd name="T4" fmla="*/ 48581 w 44"/>
                  <a:gd name="T5" fmla="*/ 97161 h 44"/>
                  <a:gd name="T6" fmla="*/ 97161 w 44"/>
                  <a:gd name="T7" fmla="*/ 48581 h 44"/>
                  <a:gd name="T8" fmla="*/ 48581 w 44"/>
                  <a:gd name="T9" fmla="*/ 0 h 44"/>
                  <a:gd name="T10" fmla="*/ 48581 w 44"/>
                  <a:gd name="T11" fmla="*/ 86120 h 44"/>
                  <a:gd name="T12" fmla="*/ 11041 w 44"/>
                  <a:gd name="T13" fmla="*/ 48581 h 44"/>
                  <a:gd name="T14" fmla="*/ 48581 w 44"/>
                  <a:gd name="T15" fmla="*/ 13249 h 44"/>
                  <a:gd name="T16" fmla="*/ 86120 w 44"/>
                  <a:gd name="T17" fmla="*/ 48581 h 44"/>
                  <a:gd name="T18" fmla="*/ 48581 w 44"/>
                  <a:gd name="T19" fmla="*/ 86120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12">
                <a:extLst>
                  <a:ext uri="{FF2B5EF4-FFF2-40B4-BE49-F238E27FC236}">
                    <a16:creationId xmlns="" xmlns:a16="http://schemas.microsoft.com/office/drawing/2014/main" id="{0FBC8C61-F803-4B09-A257-4C4D3979141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347346 w 182"/>
                  <a:gd name="T1" fmla="*/ 211907 h 204"/>
                  <a:gd name="T2" fmla="*/ 338497 w 182"/>
                  <a:gd name="T3" fmla="*/ 105954 h 204"/>
                  <a:gd name="T4" fmla="*/ 172567 w 182"/>
                  <a:gd name="T5" fmla="*/ 0 h 204"/>
                  <a:gd name="T6" fmla="*/ 2212 w 182"/>
                  <a:gd name="T7" fmla="*/ 174382 h 204"/>
                  <a:gd name="T8" fmla="*/ 0 w 182"/>
                  <a:gd name="T9" fmla="*/ 450303 h 204"/>
                  <a:gd name="T10" fmla="*/ 250001 w 182"/>
                  <a:gd name="T11" fmla="*/ 388497 h 204"/>
                  <a:gd name="T12" fmla="*/ 325222 w 182"/>
                  <a:gd name="T13" fmla="*/ 388497 h 204"/>
                  <a:gd name="T14" fmla="*/ 325222 w 182"/>
                  <a:gd name="T15" fmla="*/ 388497 h 204"/>
                  <a:gd name="T16" fmla="*/ 345134 w 182"/>
                  <a:gd name="T17" fmla="*/ 333313 h 204"/>
                  <a:gd name="T18" fmla="*/ 323010 w 182"/>
                  <a:gd name="T19" fmla="*/ 320068 h 204"/>
                  <a:gd name="T20" fmla="*/ 345134 w 182"/>
                  <a:gd name="T21" fmla="*/ 309031 h 204"/>
                  <a:gd name="T22" fmla="*/ 342921 w 182"/>
                  <a:gd name="T23" fmla="*/ 304617 h 204"/>
                  <a:gd name="T24" fmla="*/ 376107 w 182"/>
                  <a:gd name="T25" fmla="*/ 245018 h 204"/>
                  <a:gd name="T26" fmla="*/ 137169 w 182"/>
                  <a:gd name="T27" fmla="*/ 205285 h 204"/>
                  <a:gd name="T28" fmla="*/ 137169 w 182"/>
                  <a:gd name="T29" fmla="*/ 225152 h 204"/>
                  <a:gd name="T30" fmla="*/ 119469 w 182"/>
                  <a:gd name="T31" fmla="*/ 231774 h 204"/>
                  <a:gd name="T32" fmla="*/ 106195 w 182"/>
                  <a:gd name="T33" fmla="*/ 242810 h 204"/>
                  <a:gd name="T34" fmla="*/ 88496 w 182"/>
                  <a:gd name="T35" fmla="*/ 236188 h 204"/>
                  <a:gd name="T36" fmla="*/ 70797 w 182"/>
                  <a:gd name="T37" fmla="*/ 236188 h 204"/>
                  <a:gd name="T38" fmla="*/ 61947 w 182"/>
                  <a:gd name="T39" fmla="*/ 218529 h 204"/>
                  <a:gd name="T40" fmla="*/ 48673 w 182"/>
                  <a:gd name="T41" fmla="*/ 205285 h 204"/>
                  <a:gd name="T42" fmla="*/ 57522 w 182"/>
                  <a:gd name="T43" fmla="*/ 187626 h 204"/>
                  <a:gd name="T44" fmla="*/ 57522 w 182"/>
                  <a:gd name="T45" fmla="*/ 167760 h 204"/>
                  <a:gd name="T46" fmla="*/ 75221 w 182"/>
                  <a:gd name="T47" fmla="*/ 161138 h 204"/>
                  <a:gd name="T48" fmla="*/ 88496 w 182"/>
                  <a:gd name="T49" fmla="*/ 150101 h 204"/>
                  <a:gd name="T50" fmla="*/ 106195 w 182"/>
                  <a:gd name="T51" fmla="*/ 156723 h 204"/>
                  <a:gd name="T52" fmla="*/ 126107 w 182"/>
                  <a:gd name="T53" fmla="*/ 156723 h 204"/>
                  <a:gd name="T54" fmla="*/ 132744 w 182"/>
                  <a:gd name="T55" fmla="*/ 174382 h 204"/>
                  <a:gd name="T56" fmla="*/ 146018 w 182"/>
                  <a:gd name="T57" fmla="*/ 187626 h 204"/>
                  <a:gd name="T58" fmla="*/ 300886 w 182"/>
                  <a:gd name="T59" fmla="*/ 169967 h 204"/>
                  <a:gd name="T60" fmla="*/ 278762 w 182"/>
                  <a:gd name="T61" fmla="*/ 192041 h 204"/>
                  <a:gd name="T62" fmla="*/ 267700 w 182"/>
                  <a:gd name="T63" fmla="*/ 220737 h 204"/>
                  <a:gd name="T64" fmla="*/ 236726 w 182"/>
                  <a:gd name="T65" fmla="*/ 220737 h 204"/>
                  <a:gd name="T66" fmla="*/ 207965 w 182"/>
                  <a:gd name="T67" fmla="*/ 231774 h 204"/>
                  <a:gd name="T68" fmla="*/ 183629 w 182"/>
                  <a:gd name="T69" fmla="*/ 211907 h 204"/>
                  <a:gd name="T70" fmla="*/ 154868 w 182"/>
                  <a:gd name="T71" fmla="*/ 200870 h 204"/>
                  <a:gd name="T72" fmla="*/ 154868 w 182"/>
                  <a:gd name="T73" fmla="*/ 169967 h 204"/>
                  <a:gd name="T74" fmla="*/ 141593 w 182"/>
                  <a:gd name="T75" fmla="*/ 141272 h 204"/>
                  <a:gd name="T76" fmla="*/ 163717 w 182"/>
                  <a:gd name="T77" fmla="*/ 116990 h 204"/>
                  <a:gd name="T78" fmla="*/ 174779 w 182"/>
                  <a:gd name="T79" fmla="*/ 88295 h 204"/>
                  <a:gd name="T80" fmla="*/ 207965 w 182"/>
                  <a:gd name="T81" fmla="*/ 88295 h 204"/>
                  <a:gd name="T82" fmla="*/ 236726 w 182"/>
                  <a:gd name="T83" fmla="*/ 77258 h 204"/>
                  <a:gd name="T84" fmla="*/ 258850 w 182"/>
                  <a:gd name="T85" fmla="*/ 97124 h 204"/>
                  <a:gd name="T86" fmla="*/ 287611 w 182"/>
                  <a:gd name="T87" fmla="*/ 108161 h 204"/>
                  <a:gd name="T88" fmla="*/ 287611 w 182"/>
                  <a:gd name="T89" fmla="*/ 141272 h 204"/>
                  <a:gd name="T90" fmla="*/ 300886 w 182"/>
                  <a:gd name="T91" fmla="*/ 16996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EB9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6F02C3F4-F3CC-C243-7604-596355C572C8}"/>
              </a:ext>
            </a:extLst>
          </p:cNvPr>
          <p:cNvGrpSpPr/>
          <p:nvPr/>
        </p:nvGrpSpPr>
        <p:grpSpPr>
          <a:xfrm>
            <a:off x="459652" y="1205376"/>
            <a:ext cx="716681" cy="634181"/>
            <a:chOff x="1179357" y="1622322"/>
            <a:chExt cx="1533364" cy="1356852"/>
          </a:xfrm>
        </p:grpSpPr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E3D06961-1010-3E84-E308-6737F33782E2}"/>
                </a:ext>
              </a:extLst>
            </p:cNvPr>
            <p:cNvCxnSpPr/>
            <p:nvPr/>
          </p:nvCxnSpPr>
          <p:spPr>
            <a:xfrm>
              <a:off x="1238865" y="1622322"/>
              <a:ext cx="0" cy="1356852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23F36DDA-CBA3-6993-D677-D27690867427}"/>
                </a:ext>
              </a:extLst>
            </p:cNvPr>
            <p:cNvCxnSpPr/>
            <p:nvPr/>
          </p:nvCxnSpPr>
          <p:spPr>
            <a:xfrm>
              <a:off x="1179357" y="1622322"/>
              <a:ext cx="1533364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4B2105A0-34FC-182C-13CB-AF4132778C89}"/>
              </a:ext>
            </a:extLst>
          </p:cNvPr>
          <p:cNvSpPr/>
          <p:nvPr/>
        </p:nvSpPr>
        <p:spPr>
          <a:xfrm>
            <a:off x="673751" y="1279355"/>
            <a:ext cx="1826462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171450"/>
            <a:r>
              <a:rPr lang="en-US" altLang="zh-CN" sz="6000" dirty="0">
                <a:solidFill>
                  <a:srgbClr val="FF0000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2023</a:t>
            </a:r>
            <a:endParaRPr lang="de-DE" altLang="zh-CN" sz="6000" dirty="0">
              <a:solidFill>
                <a:srgbClr val="FF0000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401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大数据的关键技术</a:t>
            </a:r>
            <a:endParaRPr lang="zh-CN" altLang="zh-CN" sz="2400" dirty="0"/>
          </a:p>
        </p:txBody>
      </p:sp>
      <p:graphicFrame>
        <p:nvGraphicFramePr>
          <p:cNvPr id="28" name="表格 27">
            <a:extLst>
              <a:ext uri="{FF2B5EF4-FFF2-40B4-BE49-F238E27FC236}">
                <a16:creationId xmlns:a16="http://schemas.microsoft.com/office/drawing/2014/main" xmlns="" id="{EC667A55-BE73-41E5-AE07-434364D8A5B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07543923"/>
              </p:ext>
            </p:extLst>
          </p:nvPr>
        </p:nvGraphicFramePr>
        <p:xfrm>
          <a:off x="688978" y="1059582"/>
          <a:ext cx="8098220" cy="384048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512168">
                  <a:extLst>
                    <a:ext uri="{9D8B030D-6E8A-4147-A177-3AD203B41FA5}">
                      <a16:colId xmlns:a16="http://schemas.microsoft.com/office/drawing/2014/main" xmlns="" val="1118784725"/>
                    </a:ext>
                  </a:extLst>
                </a:gridCol>
                <a:gridCol w="6586052">
                  <a:extLst>
                    <a:ext uri="{9D8B030D-6E8A-4147-A177-3AD203B41FA5}">
                      <a16:colId xmlns:a16="http://schemas.microsoft.com/office/drawing/2014/main" xmlns="" val="3527262138"/>
                    </a:ext>
                  </a:extLst>
                </a:gridCol>
              </a:tblGrid>
              <a:tr h="27706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400" kern="100" dirty="0">
                          <a:effectLst/>
                        </a:rPr>
                        <a:t>技术层面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400" kern="100">
                          <a:effectLst/>
                        </a:rPr>
                        <a:t>功能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93145190"/>
                  </a:ext>
                </a:extLst>
              </a:tr>
              <a:tr h="120014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400" kern="100">
                          <a:effectLst/>
                        </a:rPr>
                        <a:t>数据采集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sz="1400" kern="100" dirty="0">
                          <a:effectLst/>
                        </a:rPr>
                        <a:t>利用</a:t>
                      </a:r>
                      <a:r>
                        <a:rPr lang="en-US" sz="1400" kern="100" dirty="0">
                          <a:effectLst/>
                        </a:rPr>
                        <a:t>ETL</a:t>
                      </a:r>
                      <a:r>
                        <a:rPr lang="zh-CN" sz="1400" kern="100" dirty="0">
                          <a:effectLst/>
                        </a:rPr>
                        <a:t>工具将分布的、异构数据源中的数据如关系数据、平面数据文件等，抽取到临时中间层后进行清洗、转换、集成，最后加载到数据仓库或数据集市中，成为联机分析处理、数据挖掘的基础；或者也可以把实时采集的数据作为流计算系统的输入，进行实时处理分析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1527220003"/>
                  </a:ext>
                </a:extLst>
              </a:tr>
              <a:tr h="5804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400" kern="100">
                          <a:effectLst/>
                        </a:rPr>
                        <a:t>数据存储和管理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sz="1400" kern="100">
                          <a:effectLst/>
                        </a:rPr>
                        <a:t>利用分布式文件系统、数据仓库、关系数据库、</a:t>
                      </a:r>
                      <a:r>
                        <a:rPr lang="en-US" sz="1400" kern="100">
                          <a:effectLst/>
                        </a:rPr>
                        <a:t>NoSQL</a:t>
                      </a:r>
                      <a:r>
                        <a:rPr lang="zh-CN" sz="1400" kern="100">
                          <a:effectLst/>
                        </a:rPr>
                        <a:t>数据库、云数据库等，实现对结构化、半结构化和非结构化海量数据的存储和管理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4111215182"/>
                  </a:ext>
                </a:extLst>
              </a:tr>
              <a:tr h="89029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400" kern="100">
                          <a:effectLst/>
                        </a:rPr>
                        <a:t>数据处理与分析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sz="1400" kern="100">
                          <a:effectLst/>
                        </a:rPr>
                        <a:t>利用分布式并行编程模型和计算框架，结合机器学习和数据挖掘算法，实现对海量数据的处理和分析；对分析结果进行可视化呈现，帮助人们更好地理解数据、分析数据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563235392"/>
                  </a:ext>
                </a:extLst>
              </a:tr>
              <a:tr h="5804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400" kern="100">
                          <a:effectLst/>
                        </a:rPr>
                        <a:t>数据隐私和安全</a:t>
                      </a:r>
                      <a:endParaRPr lang="zh-CN" sz="14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sz="1400" kern="100" dirty="0">
                          <a:effectLst/>
                        </a:rPr>
                        <a:t>在从大数据中挖掘潜在的巨大商业价值和学术价值的同时，构建隐私数据保护体系和数据安全体系，有效保护个人隐私和数据安全</a:t>
                      </a:r>
                      <a:endParaRPr lang="zh-CN" sz="14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8014063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13973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三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数据挖掘技术的产生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340390" y="1203598"/>
            <a:ext cx="8336066" cy="3368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         20</a:t>
            </a:r>
            <a:r>
              <a:rPr lang="zh-CN" altLang="en-US" dirty="0"/>
              <a:t>世纪</a:t>
            </a:r>
            <a:r>
              <a:rPr lang="en-US" altLang="zh-CN" dirty="0"/>
              <a:t>90</a:t>
            </a:r>
            <a:r>
              <a:rPr lang="zh-CN" altLang="en-US" dirty="0"/>
              <a:t>年代，随着数据库系统的广泛应用和网络技术的飞速发展，数据库技术进入了一个新阶段，从过去对一些简单数据的管理，发展到对由各种图形、图像、音频、视频、电子档案、</a:t>
            </a:r>
            <a:r>
              <a:rPr lang="en-US" altLang="zh-CN" dirty="0"/>
              <a:t>Web</a:t>
            </a:r>
            <a:r>
              <a:rPr lang="zh-CN" altLang="en-US" dirty="0"/>
              <a:t>页面等多种类型复杂数据的管理，而且数据量也在不断增加。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       </a:t>
            </a:r>
            <a:r>
              <a:rPr lang="zh-CN" altLang="zh-CN" sz="1800" kern="1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人们迫切希望对海量数据进行深入分析，发现和提取隐藏的信息，以便更好地利用这些数据。但仅仅通过数据库系统的录入、查询、统计等功能，是无法发现数据中的关系和规则，不仅无法根据现有数据预测未来的发展趋势，还缺乏挖掘数据背后隐藏知识的手段。在这样的条件下，数据挖掘技术应运而生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53484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四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数据挖掘技术的应用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298995" y="1280371"/>
            <a:ext cx="8546010" cy="17113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        近年来，数据挖掘在信息产业界引起了极大的关注，主要原因是有大量数据可以广泛使用，迫切需要将这些数据转化为有用的信息和知识。所获得的信息和知识可广泛用于包括商务管理、生产控制、市场分析、工程设计和科学探索等各种应用。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zh-CN" altLang="en-US" dirty="0"/>
              <a:t>        例如：数据挖掘帮助</a:t>
            </a:r>
            <a:r>
              <a:rPr lang="en-US" altLang="zh-CN" dirty="0" err="1"/>
              <a:t>Credilogros</a:t>
            </a:r>
            <a:r>
              <a:rPr lang="en-US" altLang="zh-CN" dirty="0"/>
              <a:t> </a:t>
            </a:r>
            <a:r>
              <a:rPr lang="en-US" altLang="zh-CN" dirty="0" err="1"/>
              <a:t>Cía</a:t>
            </a:r>
            <a:r>
              <a:rPr lang="en-US" altLang="zh-CN" dirty="0"/>
              <a:t> </a:t>
            </a:r>
            <a:r>
              <a:rPr lang="en-US" altLang="zh-CN" dirty="0" err="1"/>
              <a:t>Financiera</a:t>
            </a:r>
            <a:r>
              <a:rPr lang="en-US" altLang="zh-CN" dirty="0"/>
              <a:t> S.A.</a:t>
            </a:r>
            <a:r>
              <a:rPr lang="zh-CN" altLang="en-US" dirty="0"/>
              <a:t>改善客户信用评分。</a:t>
            </a:r>
          </a:p>
        </p:txBody>
      </p:sp>
    </p:spTree>
    <p:extLst>
      <p:ext uri="{BB962C8B-B14F-4D97-AF65-F5344CB8AC3E}">
        <p14:creationId xmlns:p14="http://schemas.microsoft.com/office/powerpoint/2010/main" val="2729935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五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数据分析方法</a:t>
            </a:r>
            <a:endParaRPr lang="zh-CN" altLang="zh-CN" sz="2400" dirty="0"/>
          </a:p>
        </p:txBody>
      </p:sp>
      <p:graphicFrame>
        <p:nvGraphicFramePr>
          <p:cNvPr id="28" name="图示 27">
            <a:extLst>
              <a:ext uri="{FF2B5EF4-FFF2-40B4-BE49-F238E27FC236}">
                <a16:creationId xmlns:a16="http://schemas.microsoft.com/office/drawing/2014/main" xmlns="" id="{EE5D8B75-5C69-4490-B592-7813F214D7D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52547077"/>
              </p:ext>
            </p:extLst>
          </p:nvPr>
        </p:nvGraphicFramePr>
        <p:xfrm>
          <a:off x="-95450" y="2051070"/>
          <a:ext cx="8699898" cy="23928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8B878299-EBBB-4419-A9B9-508BA87E838C}"/>
              </a:ext>
            </a:extLst>
          </p:cNvPr>
          <p:cNvSpPr/>
          <p:nvPr/>
        </p:nvSpPr>
        <p:spPr>
          <a:xfrm>
            <a:off x="140146" y="986424"/>
            <a:ext cx="8310414" cy="4603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       数据挖掘分析领域中，最常用的四种数据分析方法：</a:t>
            </a:r>
          </a:p>
        </p:txBody>
      </p:sp>
    </p:spTree>
    <p:extLst>
      <p:ext uri="{BB962C8B-B14F-4D97-AF65-F5344CB8AC3E}">
        <p14:creationId xmlns:p14="http://schemas.microsoft.com/office/powerpoint/2010/main" val="16646013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8" grpId="0">
        <p:bldAsOne/>
      </p:bldGraphic>
      <p:bldP spid="2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六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大数据技术在物流行业的应用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467544" y="1563638"/>
            <a:ext cx="7704856" cy="17017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）大数据在物流决策中的应用</a:t>
            </a:r>
          </a:p>
          <a:p>
            <a:pPr>
              <a:lnSpc>
                <a:spcPct val="150000"/>
              </a:lnSpc>
            </a:pPr>
            <a:r>
              <a:rPr lang="zh-CN" altLang="en-US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）大数据在物流企业行政管理中的应用</a:t>
            </a:r>
          </a:p>
          <a:p>
            <a:pPr>
              <a:lnSpc>
                <a:spcPct val="150000"/>
              </a:lnSpc>
            </a:pPr>
            <a:r>
              <a:rPr lang="zh-CN" altLang="en-US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）大数据在物流客户管理中的应用</a:t>
            </a:r>
          </a:p>
          <a:p>
            <a:pPr>
              <a:lnSpc>
                <a:spcPct val="150000"/>
              </a:lnSpc>
            </a:pPr>
            <a:r>
              <a:rPr lang="zh-CN" altLang="en-US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altLang="en-US" sz="1800" kern="100" dirty="0"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）大数据在物流智能预警中的应用</a:t>
            </a:r>
          </a:p>
        </p:txBody>
      </p:sp>
    </p:spTree>
    <p:extLst>
      <p:ext uri="{BB962C8B-B14F-4D97-AF65-F5344CB8AC3E}">
        <p14:creationId xmlns:p14="http://schemas.microsoft.com/office/powerpoint/2010/main" val="1849324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七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大数据技术在其他应用</a:t>
            </a:r>
            <a:endParaRPr lang="zh-CN" altLang="zh-CN" sz="2400" dirty="0"/>
          </a:p>
        </p:txBody>
      </p:sp>
      <p:pic>
        <p:nvPicPr>
          <p:cNvPr id="28" name="图片 27">
            <a:extLst>
              <a:ext uri="{FF2B5EF4-FFF2-40B4-BE49-F238E27FC236}">
                <a16:creationId xmlns:a16="http://schemas.microsoft.com/office/drawing/2014/main" xmlns="" id="{FC75227D-E711-4EF1-84F7-D6446487EE98}"/>
              </a:ext>
            </a:extLst>
          </p:cNvPr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118" y="989608"/>
            <a:ext cx="6038353" cy="37612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925045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八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大数据产业</a:t>
            </a:r>
            <a:endParaRPr lang="zh-CN" altLang="zh-CN" sz="2400" dirty="0"/>
          </a:p>
        </p:txBody>
      </p:sp>
      <p:graphicFrame>
        <p:nvGraphicFramePr>
          <p:cNvPr id="28" name="表格 27">
            <a:extLst>
              <a:ext uri="{FF2B5EF4-FFF2-40B4-BE49-F238E27FC236}">
                <a16:creationId xmlns:a16="http://schemas.microsoft.com/office/drawing/2014/main" xmlns="" id="{4DDE3917-2FF2-4F65-8254-9143BBCEFE0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94765481"/>
              </p:ext>
            </p:extLst>
          </p:nvPr>
        </p:nvGraphicFramePr>
        <p:xfrm>
          <a:off x="518441" y="923682"/>
          <a:ext cx="7896401" cy="3880317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220238">
                  <a:extLst>
                    <a:ext uri="{9D8B030D-6E8A-4147-A177-3AD203B41FA5}">
                      <a16:colId xmlns:a16="http://schemas.microsoft.com/office/drawing/2014/main" xmlns="" val="2176030676"/>
                    </a:ext>
                  </a:extLst>
                </a:gridCol>
                <a:gridCol w="6676163">
                  <a:extLst>
                    <a:ext uri="{9D8B030D-6E8A-4147-A177-3AD203B41FA5}">
                      <a16:colId xmlns:a16="http://schemas.microsoft.com/office/drawing/2014/main" xmlns="" val="1189860953"/>
                    </a:ext>
                  </a:extLst>
                </a:gridCol>
              </a:tblGrid>
              <a:tr h="24252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100" kern="100" dirty="0">
                          <a:effectLst/>
                        </a:rPr>
                        <a:t>产业链环节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5953" marR="5595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100" kern="100">
                          <a:effectLst/>
                        </a:rPr>
                        <a:t>包含内容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5953" marR="55953" marT="0" marB="0"/>
                </a:tc>
                <a:extLst>
                  <a:ext uri="{0D108BD9-81ED-4DB2-BD59-A6C34878D82A}">
                    <a16:rowId xmlns:a16="http://schemas.microsoft.com/office/drawing/2014/main" xmlns="" val="1351162608"/>
                  </a:ext>
                </a:extLst>
              </a:tr>
              <a:tr h="485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100" kern="100" dirty="0">
                          <a:effectLst/>
                        </a:rPr>
                        <a:t>IT</a:t>
                      </a:r>
                      <a:r>
                        <a:rPr lang="zh-CN" sz="1100" kern="100" dirty="0">
                          <a:effectLst/>
                        </a:rPr>
                        <a:t>基础设施层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5953" marR="5595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sz="1100" kern="100">
                          <a:effectLst/>
                        </a:rPr>
                        <a:t>包括提供硬件、软件、网络等基础设施以及提供咨询、规划和系统集成服务的企业，比如，提供数据中心解决方案的</a:t>
                      </a:r>
                      <a:r>
                        <a:rPr lang="en-US" sz="1100" kern="100">
                          <a:effectLst/>
                        </a:rPr>
                        <a:t>IBM</a:t>
                      </a:r>
                      <a:r>
                        <a:rPr lang="zh-CN" sz="1100" kern="100">
                          <a:effectLst/>
                        </a:rPr>
                        <a:t>、惠普和戴尔等，提供存储解决方案的</a:t>
                      </a:r>
                      <a:r>
                        <a:rPr lang="en-US" sz="1100" kern="100">
                          <a:effectLst/>
                        </a:rPr>
                        <a:t>EMC</a:t>
                      </a:r>
                      <a:r>
                        <a:rPr lang="zh-CN" sz="1100" kern="100">
                          <a:effectLst/>
                        </a:rPr>
                        <a:t>，提供虚拟化管理软件的微软、思杰、</a:t>
                      </a:r>
                      <a:r>
                        <a:rPr lang="en-US" sz="1100" kern="100">
                          <a:effectLst/>
                        </a:rPr>
                        <a:t>SUN</a:t>
                      </a:r>
                      <a:r>
                        <a:rPr lang="zh-CN" sz="1100" kern="100">
                          <a:effectLst/>
                        </a:rPr>
                        <a:t>等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5953" marR="55953" marT="0" marB="0"/>
                </a:tc>
                <a:extLst>
                  <a:ext uri="{0D108BD9-81ED-4DB2-BD59-A6C34878D82A}">
                    <a16:rowId xmlns:a16="http://schemas.microsoft.com/office/drawing/2014/main" xmlns="" val="2285757119"/>
                  </a:ext>
                </a:extLst>
              </a:tr>
              <a:tr h="7275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100" kern="100">
                          <a:effectLst/>
                        </a:rPr>
                        <a:t>数据源层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5953" marR="5595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sz="1100" kern="100" dirty="0">
                          <a:effectLst/>
                        </a:rPr>
                        <a:t>大数据生态圈里的数据提供者，是生物大数据（生物信息学领域的各类研究机构）、交通大数据（交通主管部门）、医疗大数据（各大医院、体检机构）、政务大数据（政府部门）、电商大数据（淘宝、京东等电商）、社交网络大数据（微博、微信等）、搜索引擎大数据（百度、谷歌等）等各种数据的来源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5953" marR="55953" marT="0" marB="0"/>
                </a:tc>
                <a:extLst>
                  <a:ext uri="{0D108BD9-81ED-4DB2-BD59-A6C34878D82A}">
                    <a16:rowId xmlns:a16="http://schemas.microsoft.com/office/drawing/2014/main" xmlns="" val="607661208"/>
                  </a:ext>
                </a:extLst>
              </a:tr>
              <a:tr h="7275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100" kern="100">
                          <a:effectLst/>
                        </a:rPr>
                        <a:t>数据管理层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5953" marR="5595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sz="1100" kern="100">
                          <a:effectLst/>
                        </a:rPr>
                        <a:t>包括数据抽取、转换、存储和管理等服务的各类企业或产品，比如分布式文件系统（如</a:t>
                      </a:r>
                      <a:r>
                        <a:rPr lang="en-US" sz="1100" kern="100">
                          <a:effectLst/>
                        </a:rPr>
                        <a:t>Hadoop</a:t>
                      </a:r>
                      <a:r>
                        <a:rPr lang="zh-CN" sz="1100" kern="100">
                          <a:effectLst/>
                        </a:rPr>
                        <a:t>的</a:t>
                      </a:r>
                      <a:r>
                        <a:rPr lang="en-US" sz="1100" kern="100">
                          <a:effectLst/>
                        </a:rPr>
                        <a:t>HDFS</a:t>
                      </a:r>
                      <a:r>
                        <a:rPr lang="zh-CN" sz="1100" kern="100">
                          <a:effectLst/>
                        </a:rPr>
                        <a:t>和谷歌的</a:t>
                      </a:r>
                      <a:r>
                        <a:rPr lang="en-US" sz="1100" kern="100">
                          <a:effectLst/>
                        </a:rPr>
                        <a:t>GFS</a:t>
                      </a:r>
                      <a:r>
                        <a:rPr lang="zh-CN" sz="1100" kern="100">
                          <a:effectLst/>
                        </a:rPr>
                        <a:t>）、</a:t>
                      </a:r>
                      <a:r>
                        <a:rPr lang="en-US" sz="1100" kern="100">
                          <a:effectLst/>
                        </a:rPr>
                        <a:t>ETL</a:t>
                      </a:r>
                      <a:r>
                        <a:rPr lang="zh-CN" sz="1100" kern="100">
                          <a:effectLst/>
                        </a:rPr>
                        <a:t>工具（</a:t>
                      </a:r>
                      <a:r>
                        <a:rPr lang="en-US" sz="1100" kern="100">
                          <a:effectLst/>
                        </a:rPr>
                        <a:t>Informatica</a:t>
                      </a:r>
                      <a:r>
                        <a:rPr lang="zh-CN" sz="1100" kern="100">
                          <a:effectLst/>
                        </a:rPr>
                        <a:t>、</a:t>
                      </a:r>
                      <a:r>
                        <a:rPr lang="en-US" sz="1100" kern="100">
                          <a:effectLst/>
                        </a:rPr>
                        <a:t>Datastage</a:t>
                      </a:r>
                      <a:r>
                        <a:rPr lang="zh-CN" sz="1100" kern="100">
                          <a:effectLst/>
                        </a:rPr>
                        <a:t>、</a:t>
                      </a:r>
                      <a:r>
                        <a:rPr lang="en-US" sz="1100" kern="100">
                          <a:effectLst/>
                        </a:rPr>
                        <a:t>Kettle</a:t>
                      </a:r>
                      <a:r>
                        <a:rPr lang="zh-CN" sz="1100" kern="100">
                          <a:effectLst/>
                        </a:rPr>
                        <a:t>等）、数据库和数据仓库（</a:t>
                      </a:r>
                      <a:r>
                        <a:rPr lang="en-US" sz="1100" kern="100">
                          <a:effectLst/>
                        </a:rPr>
                        <a:t>Oracle</a:t>
                      </a:r>
                      <a:r>
                        <a:rPr lang="zh-CN" sz="1100" kern="100">
                          <a:effectLst/>
                        </a:rPr>
                        <a:t>、</a:t>
                      </a:r>
                      <a:r>
                        <a:rPr lang="en-US" sz="1100" kern="100">
                          <a:effectLst/>
                        </a:rPr>
                        <a:t>MySQL</a:t>
                      </a:r>
                      <a:r>
                        <a:rPr lang="zh-CN" sz="1100" kern="100">
                          <a:effectLst/>
                        </a:rPr>
                        <a:t>、</a:t>
                      </a:r>
                      <a:r>
                        <a:rPr lang="en-US" sz="1100" kern="100">
                          <a:effectLst/>
                        </a:rPr>
                        <a:t>SQL Server</a:t>
                      </a:r>
                      <a:r>
                        <a:rPr lang="zh-CN" sz="1100" kern="100">
                          <a:effectLst/>
                        </a:rPr>
                        <a:t>、</a:t>
                      </a:r>
                      <a:r>
                        <a:rPr lang="en-US" sz="1100" kern="100">
                          <a:effectLst/>
                        </a:rPr>
                        <a:t>HBase</a:t>
                      </a:r>
                      <a:r>
                        <a:rPr lang="zh-CN" sz="1100" kern="100">
                          <a:effectLst/>
                        </a:rPr>
                        <a:t>、</a:t>
                      </a:r>
                      <a:r>
                        <a:rPr lang="en-US" sz="1100" kern="100">
                          <a:effectLst/>
                        </a:rPr>
                        <a:t>GreenPlum</a:t>
                      </a:r>
                      <a:r>
                        <a:rPr lang="zh-CN" sz="1100" kern="100">
                          <a:effectLst/>
                        </a:rPr>
                        <a:t>等）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5953" marR="55953" marT="0" marB="0"/>
                </a:tc>
                <a:extLst>
                  <a:ext uri="{0D108BD9-81ED-4DB2-BD59-A6C34878D82A}">
                    <a16:rowId xmlns:a16="http://schemas.microsoft.com/office/drawing/2014/main" xmlns="" val="28154913"/>
                  </a:ext>
                </a:extLst>
              </a:tr>
              <a:tr h="72755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100" kern="100">
                          <a:effectLst/>
                        </a:rPr>
                        <a:t>数据分析层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5953" marR="5595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sz="1100" kern="100">
                          <a:effectLst/>
                        </a:rPr>
                        <a:t>包括提供分布式计算、数据挖掘、统计分析等服务的各类企业或产品，比如，分布式计算框架</a:t>
                      </a:r>
                      <a:r>
                        <a:rPr lang="en-US" sz="1100" kern="100">
                          <a:effectLst/>
                        </a:rPr>
                        <a:t>MapReduce</a:t>
                      </a:r>
                      <a:r>
                        <a:rPr lang="zh-CN" sz="1100" kern="100">
                          <a:effectLst/>
                        </a:rPr>
                        <a:t>、统计分析软件</a:t>
                      </a:r>
                      <a:r>
                        <a:rPr lang="en-US" sz="1100" kern="100">
                          <a:effectLst/>
                        </a:rPr>
                        <a:t>SPSS</a:t>
                      </a:r>
                      <a:r>
                        <a:rPr lang="zh-CN" sz="1100" kern="100">
                          <a:effectLst/>
                        </a:rPr>
                        <a:t>和</a:t>
                      </a:r>
                      <a:r>
                        <a:rPr lang="en-US" sz="1100" kern="100">
                          <a:effectLst/>
                        </a:rPr>
                        <a:t>SAS</a:t>
                      </a:r>
                      <a:r>
                        <a:rPr lang="zh-CN" sz="1100" kern="100">
                          <a:effectLst/>
                        </a:rPr>
                        <a:t>、数据挖掘工具</a:t>
                      </a:r>
                      <a:r>
                        <a:rPr lang="en-US" sz="1100" kern="100">
                          <a:effectLst/>
                        </a:rPr>
                        <a:t>Weka</a:t>
                      </a:r>
                      <a:r>
                        <a:rPr lang="zh-CN" sz="1100" kern="100">
                          <a:effectLst/>
                        </a:rPr>
                        <a:t>、数据可视化工具</a:t>
                      </a:r>
                      <a:r>
                        <a:rPr lang="en-US" sz="1100" kern="100">
                          <a:effectLst/>
                        </a:rPr>
                        <a:t>Tableau</a:t>
                      </a:r>
                      <a:r>
                        <a:rPr lang="zh-CN" sz="1100" kern="100">
                          <a:effectLst/>
                        </a:rPr>
                        <a:t>、</a:t>
                      </a:r>
                      <a:r>
                        <a:rPr lang="en-US" sz="1100" kern="100">
                          <a:effectLst/>
                        </a:rPr>
                        <a:t>BI</a:t>
                      </a:r>
                      <a:r>
                        <a:rPr lang="zh-CN" sz="1100" kern="100">
                          <a:effectLst/>
                        </a:rPr>
                        <a:t>工具（</a:t>
                      </a:r>
                      <a:r>
                        <a:rPr lang="en-US" sz="1100" kern="100">
                          <a:effectLst/>
                        </a:rPr>
                        <a:t>MicroStrategy</a:t>
                      </a:r>
                      <a:r>
                        <a:rPr lang="zh-CN" sz="1100" kern="100">
                          <a:effectLst/>
                        </a:rPr>
                        <a:t>、</a:t>
                      </a:r>
                      <a:r>
                        <a:rPr lang="en-US" sz="1100" kern="100">
                          <a:effectLst/>
                        </a:rPr>
                        <a:t>Cognos</a:t>
                      </a:r>
                      <a:r>
                        <a:rPr lang="zh-CN" sz="1100" kern="100">
                          <a:effectLst/>
                        </a:rPr>
                        <a:t>、</a:t>
                      </a:r>
                      <a:r>
                        <a:rPr lang="en-US" sz="1100" kern="100">
                          <a:effectLst/>
                        </a:rPr>
                        <a:t>BO</a:t>
                      </a:r>
                      <a:r>
                        <a:rPr lang="zh-CN" sz="1100" kern="100">
                          <a:effectLst/>
                        </a:rPr>
                        <a:t>）等等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5953" marR="55953" marT="0" marB="0"/>
                </a:tc>
                <a:extLst>
                  <a:ext uri="{0D108BD9-81ED-4DB2-BD59-A6C34878D82A}">
                    <a16:rowId xmlns:a16="http://schemas.microsoft.com/office/drawing/2014/main" xmlns="" val="1772043555"/>
                  </a:ext>
                </a:extLst>
              </a:tr>
              <a:tr h="485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100" kern="100">
                          <a:effectLst/>
                        </a:rPr>
                        <a:t>数据平台层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5953" marR="5595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sz="1100" kern="100">
                          <a:effectLst/>
                        </a:rPr>
                        <a:t>包括提供数据分享平台、数据分析平台、数据租售平台等服务的企业或产品，比如阿里巴巴、谷歌、中国电信、百度等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5953" marR="55953" marT="0" marB="0"/>
                </a:tc>
                <a:extLst>
                  <a:ext uri="{0D108BD9-81ED-4DB2-BD59-A6C34878D82A}">
                    <a16:rowId xmlns:a16="http://schemas.microsoft.com/office/drawing/2014/main" xmlns="" val="1116103125"/>
                  </a:ext>
                </a:extLst>
              </a:tr>
              <a:tr h="4850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100" kern="100">
                          <a:effectLst/>
                        </a:rPr>
                        <a:t>数据应用层</a:t>
                      </a:r>
                      <a:endParaRPr lang="zh-CN" sz="110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5953" marR="55953" marT="0" marB="0" anchor="ctr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sz="1100" kern="100" dirty="0">
                          <a:effectLst/>
                        </a:rPr>
                        <a:t>提供智能交通、智慧医疗、智能物流、智能电网等行业应用的企业、机构或政府部门，比如交通主管部门、各大医疗机构、菜鸟网络、国家电网等</a:t>
                      </a:r>
                      <a:endParaRPr lang="zh-CN" sz="110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55953" marR="55953" marT="0" marB="0"/>
                </a:tc>
                <a:extLst>
                  <a:ext uri="{0D108BD9-81ED-4DB2-BD59-A6C34878D82A}">
                    <a16:rowId xmlns:a16="http://schemas.microsoft.com/office/drawing/2014/main" xmlns="" val="291814627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318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870" b="-282"/>
          <a:stretch/>
        </p:blipFill>
        <p:spPr>
          <a:xfrm>
            <a:off x="0" y="0"/>
            <a:ext cx="9144000" cy="516950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26B09B90-CEE2-D126-9DCD-52241C57E297}"/>
              </a:ext>
            </a:extLst>
          </p:cNvPr>
          <p:cNvSpPr/>
          <p:nvPr/>
        </p:nvSpPr>
        <p:spPr>
          <a:xfrm>
            <a:off x="0" y="26003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D2EEA33C-85BC-650F-8D4D-0F53FD26F4B3}"/>
              </a:ext>
            </a:extLst>
          </p:cNvPr>
          <p:cNvGrpSpPr/>
          <p:nvPr/>
        </p:nvGrpSpPr>
        <p:grpSpPr>
          <a:xfrm>
            <a:off x="612869" y="1607168"/>
            <a:ext cx="955574" cy="845574"/>
            <a:chOff x="1179357" y="1622322"/>
            <a:chExt cx="1533364" cy="1356852"/>
          </a:xfrm>
        </p:grpSpPr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C804AE08-E86C-6066-E471-F76BAEB517B8}"/>
                </a:ext>
              </a:extLst>
            </p:cNvPr>
            <p:cNvCxnSpPr/>
            <p:nvPr/>
          </p:nvCxnSpPr>
          <p:spPr>
            <a:xfrm>
              <a:off x="1238865" y="1622322"/>
              <a:ext cx="0" cy="1356852"/>
            </a:xfrm>
            <a:prstGeom prst="line">
              <a:avLst/>
            </a:prstGeom>
            <a:ln w="114300">
              <a:solidFill>
                <a:srgbClr val="FEDA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1CF884CB-7D47-A320-7B51-9151B6B0BF0B}"/>
                </a:ext>
              </a:extLst>
            </p:cNvPr>
            <p:cNvCxnSpPr/>
            <p:nvPr/>
          </p:nvCxnSpPr>
          <p:spPr>
            <a:xfrm>
              <a:off x="1179357" y="1622322"/>
              <a:ext cx="1533364" cy="0"/>
            </a:xfrm>
            <a:prstGeom prst="line">
              <a:avLst/>
            </a:prstGeom>
            <a:ln w="114300">
              <a:solidFill>
                <a:srgbClr val="FEDA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089F974-2E8F-768C-B7CB-246E0E24C81A}"/>
              </a:ext>
            </a:extLst>
          </p:cNvPr>
          <p:cNvSpPr/>
          <p:nvPr/>
        </p:nvSpPr>
        <p:spPr>
          <a:xfrm>
            <a:off x="898335" y="1705806"/>
            <a:ext cx="243528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8600"/>
            <a:r>
              <a:rPr lang="en-US" altLang="zh-CN" sz="8000" dirty="0" smtClean="0">
                <a:solidFill>
                  <a:srgbClr val="EB9B17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2023</a:t>
            </a:r>
            <a:endParaRPr lang="de-DE" altLang="zh-CN" sz="8000" dirty="0">
              <a:solidFill>
                <a:srgbClr val="EB9B17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="" xmlns:a16="http://schemas.microsoft.com/office/drawing/2014/main" id="{3307E31D-3E63-A257-2E88-FCCB19C5A49C}"/>
              </a:ext>
            </a:extLst>
          </p:cNvPr>
          <p:cNvSpPr txBox="1">
            <a:spLocks/>
          </p:cNvSpPr>
          <p:nvPr/>
        </p:nvSpPr>
        <p:spPr>
          <a:xfrm>
            <a:off x="-437727" y="2937196"/>
            <a:ext cx="7491392" cy="118332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7200" dirty="0">
                <a:solidFill>
                  <a:srgbClr val="EB9B1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感谢您的观看</a:t>
            </a:r>
          </a:p>
        </p:txBody>
      </p:sp>
    </p:spTree>
    <p:extLst>
      <p:ext uri="{BB962C8B-B14F-4D97-AF65-F5344CB8AC3E}">
        <p14:creationId xmlns:p14="http://schemas.microsoft.com/office/powerpoint/2010/main" val="344687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" y="1073430"/>
            <a:ext cx="4515732" cy="3010488"/>
          </a:xfrm>
          <a:prstGeom prst="parallelogram">
            <a:avLst/>
          </a:prstGeom>
        </p:spPr>
      </p:pic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0C477168-DA1B-44EC-84B6-F6169427A9F4}"/>
              </a:ext>
            </a:extLst>
          </p:cNvPr>
          <p:cNvGrpSpPr/>
          <p:nvPr/>
        </p:nvGrpSpPr>
        <p:grpSpPr>
          <a:xfrm>
            <a:off x="-10552" y="-10551"/>
            <a:ext cx="1267852" cy="985361"/>
            <a:chOff x="-14069" y="-14068"/>
            <a:chExt cx="8860302" cy="6886134"/>
          </a:xfrm>
        </p:grpSpPr>
        <p:sp>
          <p:nvSpPr>
            <p:cNvPr id="48" name="直角三角形 47">
              <a:extLst>
                <a:ext uri="{FF2B5EF4-FFF2-40B4-BE49-F238E27FC236}">
                  <a16:creationId xmlns:a16="http://schemas.microsoft.com/office/drawing/2014/main" xmlns="" id="{35190B29-996E-4409-B7AF-D7B6D30D3E43}"/>
                </a:ext>
              </a:extLst>
            </p:cNvPr>
            <p:cNvSpPr/>
            <p:nvPr/>
          </p:nvSpPr>
          <p:spPr>
            <a:xfrm rot="5400000">
              <a:off x="-1740877" y="1740877"/>
              <a:ext cx="6858000" cy="337624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任意多边形 17">
              <a:extLst>
                <a:ext uri="{FF2B5EF4-FFF2-40B4-BE49-F238E27FC236}">
                  <a16:creationId xmlns:a16="http://schemas.microsoft.com/office/drawing/2014/main" xmlns="" id="{328B9F66-A9B2-4000-A841-F8999AA44873}"/>
                </a:ext>
              </a:extLst>
            </p:cNvPr>
            <p:cNvSpPr/>
            <p:nvPr/>
          </p:nvSpPr>
          <p:spPr>
            <a:xfrm>
              <a:off x="-14069" y="-2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FD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18">
              <a:extLst>
                <a:ext uri="{FF2B5EF4-FFF2-40B4-BE49-F238E27FC236}">
                  <a16:creationId xmlns:a16="http://schemas.microsoft.com/office/drawing/2014/main" xmlns="" id="{2115A9CF-ABBB-4DFB-A6CB-AEAA2BA7D57B}"/>
                </a:ext>
              </a:extLst>
            </p:cNvPr>
            <p:cNvSpPr/>
            <p:nvPr/>
          </p:nvSpPr>
          <p:spPr>
            <a:xfrm>
              <a:off x="2712719" y="-14068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E6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7680DF65-53A9-47BE-8CBC-07C2373EA165}"/>
              </a:ext>
            </a:extLst>
          </p:cNvPr>
          <p:cNvGrpSpPr/>
          <p:nvPr/>
        </p:nvGrpSpPr>
        <p:grpSpPr>
          <a:xfrm rot="16200000" flipV="1">
            <a:off x="8030517" y="4030365"/>
            <a:ext cx="1267852" cy="985361"/>
            <a:chOff x="-14069" y="-14068"/>
            <a:chExt cx="8860302" cy="6886134"/>
          </a:xfrm>
        </p:grpSpPr>
        <p:sp>
          <p:nvSpPr>
            <p:cNvPr id="52" name="直角三角形 51">
              <a:extLst>
                <a:ext uri="{FF2B5EF4-FFF2-40B4-BE49-F238E27FC236}">
                  <a16:creationId xmlns:a16="http://schemas.microsoft.com/office/drawing/2014/main" xmlns="" id="{03A140FB-B98D-4D35-B11D-802F8948B655}"/>
                </a:ext>
              </a:extLst>
            </p:cNvPr>
            <p:cNvSpPr/>
            <p:nvPr/>
          </p:nvSpPr>
          <p:spPr>
            <a:xfrm rot="5400000">
              <a:off x="-1740877" y="1740877"/>
              <a:ext cx="6858000" cy="337624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任意多边形 17">
              <a:extLst>
                <a:ext uri="{FF2B5EF4-FFF2-40B4-BE49-F238E27FC236}">
                  <a16:creationId xmlns:a16="http://schemas.microsoft.com/office/drawing/2014/main" xmlns="" id="{6B6FB0CC-9F09-46D1-8619-F805CF42125F}"/>
                </a:ext>
              </a:extLst>
            </p:cNvPr>
            <p:cNvSpPr/>
            <p:nvPr/>
          </p:nvSpPr>
          <p:spPr>
            <a:xfrm>
              <a:off x="-14069" y="-2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FD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18">
              <a:extLst>
                <a:ext uri="{FF2B5EF4-FFF2-40B4-BE49-F238E27FC236}">
                  <a16:creationId xmlns:a16="http://schemas.microsoft.com/office/drawing/2014/main" xmlns="" id="{EF8A4F01-CC10-427F-A73C-26ED6BF64258}"/>
                </a:ext>
              </a:extLst>
            </p:cNvPr>
            <p:cNvSpPr/>
            <p:nvPr/>
          </p:nvSpPr>
          <p:spPr>
            <a:xfrm>
              <a:off x="2712719" y="-14068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E6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26B09B90-CEE2-D126-9DCD-52241C57E297}"/>
              </a:ext>
            </a:extLst>
          </p:cNvPr>
          <p:cNvSpPr/>
          <p:nvPr/>
        </p:nvSpPr>
        <p:spPr>
          <a:xfrm>
            <a:off x="1535" y="1001422"/>
            <a:ext cx="4630755" cy="3082496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9" name="矩形 3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/>
          <p:nvPr/>
        </p:nvSpPr>
        <p:spPr>
          <a:xfrm>
            <a:off x="741247" y="2646630"/>
            <a:ext cx="3110510" cy="438581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6353F"/>
                </a:solidFill>
                <a:latin typeface="Franklin Gothic Demi" panose="020B07030201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CONTENTS</a:t>
            </a:r>
          </a:p>
        </p:txBody>
      </p:sp>
      <p:sp>
        <p:nvSpPr>
          <p:cNvPr id="40" name="文本框 39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1650171" y="1980340"/>
            <a:ext cx="1292662" cy="761747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500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目录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88024" y="1183580"/>
            <a:ext cx="3960440" cy="2790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大数据的相关概念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大数据的关键技术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数据挖掘技术的产生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数据挖掘技术的应用应用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5.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数据分析方法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6.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大数据技术在物流行业的应用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133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大数据的相关概念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179512" y="1555318"/>
            <a:ext cx="4752528" cy="2520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    随着互联网技术的发展，大量日常、工作等事务产生的数据都已信息化，人类产生的数据量与以前相比呈爆炸式增长，传统的数据处理技术已经不能满足要求，需求催生技术，于是出现了一套用来处理海量数据的软件工具，这就是大数据技术。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F1197CE3-CC1C-4F9B-A799-794EFA87A737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62168"/>
            <a:ext cx="3665240" cy="241352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365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大数据的相关概念</a:t>
            </a:r>
            <a:endParaRPr lang="zh-CN" altLang="zh-CN" sz="2400" dirty="0"/>
          </a:p>
        </p:txBody>
      </p:sp>
      <p:graphicFrame>
        <p:nvGraphicFramePr>
          <p:cNvPr id="28" name="表格 27">
            <a:extLst>
              <a:ext uri="{FF2B5EF4-FFF2-40B4-BE49-F238E27FC236}">
                <a16:creationId xmlns:a16="http://schemas.microsoft.com/office/drawing/2014/main" xmlns="" id="{9505212B-6C43-47D5-83C3-FD1CE96AAB6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399113"/>
              </p:ext>
            </p:extLst>
          </p:nvPr>
        </p:nvGraphicFramePr>
        <p:xfrm>
          <a:off x="683568" y="1707654"/>
          <a:ext cx="6630050" cy="248822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201268">
                  <a:extLst>
                    <a:ext uri="{9D8B030D-6E8A-4147-A177-3AD203B41FA5}">
                      <a16:colId xmlns:a16="http://schemas.microsoft.com/office/drawing/2014/main" xmlns="" val="1537325029"/>
                    </a:ext>
                  </a:extLst>
                </a:gridCol>
                <a:gridCol w="1212127">
                  <a:extLst>
                    <a:ext uri="{9D8B030D-6E8A-4147-A177-3AD203B41FA5}">
                      <a16:colId xmlns:a16="http://schemas.microsoft.com/office/drawing/2014/main" xmlns="" val="4258704483"/>
                    </a:ext>
                  </a:extLst>
                </a:gridCol>
                <a:gridCol w="1266422">
                  <a:extLst>
                    <a:ext uri="{9D8B030D-6E8A-4147-A177-3AD203B41FA5}">
                      <a16:colId xmlns:a16="http://schemas.microsoft.com/office/drawing/2014/main" xmlns="" val="803632308"/>
                    </a:ext>
                  </a:extLst>
                </a:gridCol>
                <a:gridCol w="1051279">
                  <a:extLst>
                    <a:ext uri="{9D8B030D-6E8A-4147-A177-3AD203B41FA5}">
                      <a16:colId xmlns:a16="http://schemas.microsoft.com/office/drawing/2014/main" xmlns="" val="2212988809"/>
                    </a:ext>
                  </a:extLst>
                </a:gridCol>
                <a:gridCol w="1898954">
                  <a:extLst>
                    <a:ext uri="{9D8B030D-6E8A-4147-A177-3AD203B41FA5}">
                      <a16:colId xmlns:a16="http://schemas.microsoft.com/office/drawing/2014/main" xmlns="" val="1537367922"/>
                    </a:ext>
                  </a:extLst>
                </a:gridCol>
              </a:tblGrid>
              <a:tr h="37261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050" kern="100" dirty="0">
                          <a:effectLst/>
                        </a:rPr>
                        <a:t>信息化浪潮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50000"/>
                        </a:lnSpc>
                      </a:pPr>
                      <a:r>
                        <a:rPr lang="zh-CN" sz="1050" kern="100">
                          <a:effectLst/>
                        </a:rPr>
                        <a:t>发生时间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050" kern="100">
                          <a:effectLst/>
                        </a:rPr>
                        <a:t>标志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050" kern="100">
                          <a:effectLst/>
                        </a:rPr>
                        <a:t>解决问题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ctr">
                        <a:lnSpc>
                          <a:spcPct val="150000"/>
                        </a:lnSpc>
                      </a:pPr>
                      <a:r>
                        <a:rPr lang="zh-CN" sz="1050" kern="100">
                          <a:effectLst/>
                        </a:rPr>
                        <a:t>代表企业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656595452"/>
                  </a:ext>
                </a:extLst>
              </a:tr>
              <a:tr h="64388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050" kern="100">
                          <a:effectLst/>
                        </a:rPr>
                        <a:t>第一次浪潮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050" kern="100">
                          <a:effectLst/>
                        </a:rPr>
                        <a:t>1980</a:t>
                      </a:r>
                      <a:r>
                        <a:rPr lang="zh-CN" sz="1050" kern="100">
                          <a:effectLst/>
                        </a:rPr>
                        <a:t>年前后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050" kern="100">
                          <a:effectLst/>
                        </a:rPr>
                        <a:t>个人计算机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050" kern="100">
                          <a:effectLst/>
                        </a:rPr>
                        <a:t>信息处理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050" kern="100">
                          <a:effectLst/>
                        </a:rPr>
                        <a:t>Intel</a:t>
                      </a:r>
                      <a:r>
                        <a:rPr lang="zh-CN" sz="1050" kern="100">
                          <a:effectLst/>
                        </a:rPr>
                        <a:t>、</a:t>
                      </a:r>
                      <a:r>
                        <a:rPr lang="en-US" sz="1050" kern="100">
                          <a:effectLst/>
                        </a:rPr>
                        <a:t>AMD</a:t>
                      </a:r>
                      <a:r>
                        <a:rPr lang="zh-CN" sz="1050" kern="100">
                          <a:effectLst/>
                        </a:rPr>
                        <a:t>、</a:t>
                      </a:r>
                      <a:r>
                        <a:rPr lang="en-US" sz="1050" kern="100">
                          <a:effectLst/>
                        </a:rPr>
                        <a:t>IBM</a:t>
                      </a:r>
                      <a:r>
                        <a:rPr lang="zh-CN" sz="1050" kern="100">
                          <a:effectLst/>
                        </a:rPr>
                        <a:t>、苹果、微软、联想、戴尔、惠普等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250456783"/>
                  </a:ext>
                </a:extLst>
              </a:tr>
              <a:tr h="73508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050" kern="100">
                          <a:effectLst/>
                        </a:rPr>
                        <a:t>第二次浪潮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050" kern="100">
                          <a:effectLst/>
                        </a:rPr>
                        <a:t>1995</a:t>
                      </a:r>
                      <a:r>
                        <a:rPr lang="zh-CN" sz="1050" kern="100">
                          <a:effectLst/>
                        </a:rPr>
                        <a:t>年前后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050" kern="100">
                          <a:effectLst/>
                        </a:rPr>
                        <a:t>互联网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050" kern="100">
                          <a:effectLst/>
                        </a:rPr>
                        <a:t>信息传输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050" kern="100">
                          <a:effectLst/>
                        </a:rPr>
                        <a:t>雅虎、谷歌、阿里巴巴、百度、腾讯等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60583181"/>
                  </a:ext>
                </a:extLst>
              </a:tr>
              <a:tr h="7366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050" kern="100" dirty="0">
                          <a:effectLst/>
                        </a:rPr>
                        <a:t>第三次浪潮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050" kern="100">
                          <a:effectLst/>
                        </a:rPr>
                        <a:t>2010</a:t>
                      </a:r>
                      <a:r>
                        <a:rPr lang="zh-CN" sz="1050" kern="100">
                          <a:effectLst/>
                        </a:rPr>
                        <a:t>年前后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050" kern="100">
                          <a:effectLst/>
                        </a:rPr>
                        <a:t>物联网、云计算和大数据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050" kern="100">
                          <a:effectLst/>
                        </a:rPr>
                        <a:t>信息爆炸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050" kern="100" dirty="0">
                          <a:effectLst/>
                        </a:rPr>
                        <a:t>Facebook</a:t>
                      </a:r>
                      <a:r>
                        <a:rPr lang="zh-CN" sz="1050" kern="100" dirty="0">
                          <a:effectLst/>
                        </a:rPr>
                        <a:t>、亚马逊、美团、今日头条、滴滴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89276586"/>
                  </a:ext>
                </a:extLst>
              </a:tr>
            </a:tbl>
          </a:graphicData>
        </a:graphic>
      </p:graphicFrame>
      <p:sp>
        <p:nvSpPr>
          <p:cNvPr id="29" name="文本框 10">
            <a:extLst>
              <a:ext uri="{FF2B5EF4-FFF2-40B4-BE49-F238E27FC236}">
                <a16:creationId xmlns:a16="http://schemas.microsoft.com/office/drawing/2014/main" xmlns="" id="{3D069889-F34D-4AFE-B040-A5BE3F6F5F94}"/>
              </a:ext>
            </a:extLst>
          </p:cNvPr>
          <p:cNvSpPr txBox="1"/>
          <p:nvPr/>
        </p:nvSpPr>
        <p:spPr>
          <a:xfrm>
            <a:off x="611560" y="1130891"/>
            <a:ext cx="4593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 三次信息化浪潮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11693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大数据的相关概念</a:t>
            </a:r>
            <a:endParaRPr lang="zh-CN" altLang="zh-CN" sz="2400" dirty="0"/>
          </a:p>
        </p:txBody>
      </p:sp>
      <p:graphicFrame>
        <p:nvGraphicFramePr>
          <p:cNvPr id="28" name="表格 27">
            <a:extLst>
              <a:ext uri="{FF2B5EF4-FFF2-40B4-BE49-F238E27FC236}">
                <a16:creationId xmlns:a16="http://schemas.microsoft.com/office/drawing/2014/main" xmlns="" id="{681D49A4-C48E-440C-90DF-238D0549FF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1041114"/>
              </p:ext>
            </p:extLst>
          </p:nvPr>
        </p:nvGraphicFramePr>
        <p:xfrm>
          <a:off x="827584" y="1774825"/>
          <a:ext cx="6877824" cy="274114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997978">
                  <a:extLst>
                    <a:ext uri="{9D8B030D-6E8A-4147-A177-3AD203B41FA5}">
                      <a16:colId xmlns:a16="http://schemas.microsoft.com/office/drawing/2014/main" xmlns="" val="2408913867"/>
                    </a:ext>
                  </a:extLst>
                </a:gridCol>
                <a:gridCol w="1078123">
                  <a:extLst>
                    <a:ext uri="{9D8B030D-6E8A-4147-A177-3AD203B41FA5}">
                      <a16:colId xmlns:a16="http://schemas.microsoft.com/office/drawing/2014/main" xmlns="" val="1676414666"/>
                    </a:ext>
                  </a:extLst>
                </a:gridCol>
                <a:gridCol w="4801723">
                  <a:extLst>
                    <a:ext uri="{9D8B030D-6E8A-4147-A177-3AD203B41FA5}">
                      <a16:colId xmlns:a16="http://schemas.microsoft.com/office/drawing/2014/main" xmlns="" val="1676704738"/>
                    </a:ext>
                  </a:extLst>
                </a:gridCol>
              </a:tblGrid>
              <a:tr h="317150">
                <a:tc>
                  <a:txBody>
                    <a:bodyPr/>
                    <a:lstStyle/>
                    <a:p>
                      <a:pPr indent="269875" algn="just">
                        <a:lnSpc>
                          <a:spcPct val="150000"/>
                        </a:lnSpc>
                      </a:pPr>
                      <a:r>
                        <a:rPr lang="zh-CN" sz="1000" kern="100" dirty="0">
                          <a:effectLst/>
                        </a:rPr>
                        <a:t>阶段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just">
                        <a:lnSpc>
                          <a:spcPct val="150000"/>
                        </a:lnSpc>
                      </a:pPr>
                      <a:r>
                        <a:rPr lang="zh-CN" sz="1000" kern="100">
                          <a:effectLst/>
                        </a:rPr>
                        <a:t>时间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indent="269875" algn="just">
                        <a:lnSpc>
                          <a:spcPct val="150000"/>
                        </a:lnSpc>
                      </a:pPr>
                      <a:r>
                        <a:rPr lang="zh-CN" sz="1000" kern="100">
                          <a:effectLst/>
                        </a:rPr>
                        <a:t>内容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041926542"/>
                  </a:ext>
                </a:extLst>
              </a:tr>
              <a:tr h="76689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000" kern="100">
                          <a:effectLst/>
                        </a:rPr>
                        <a:t>萌芽期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000" kern="100" dirty="0">
                          <a:effectLst/>
                        </a:rPr>
                        <a:t>上世纪</a:t>
                      </a:r>
                      <a:r>
                        <a:rPr lang="en-US" sz="1000" kern="100" dirty="0">
                          <a:effectLst/>
                        </a:rPr>
                        <a:t>90</a:t>
                      </a:r>
                      <a:r>
                        <a:rPr lang="zh-CN" sz="1000" kern="100" dirty="0">
                          <a:effectLst/>
                        </a:rPr>
                        <a:t>年代至本世纪初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sz="1000" kern="100">
                          <a:effectLst/>
                        </a:rPr>
                        <a:t>随着数据挖掘理论和数据库技术的逐步成熟，一批商业智能工具和知识管理技术开始被应用，如数据仓库、专家系统、知识管理系统等。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19943525"/>
                  </a:ext>
                </a:extLst>
              </a:tr>
              <a:tr h="109955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000" kern="100">
                          <a:effectLst/>
                        </a:rPr>
                        <a:t>成熟期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000" kern="100">
                          <a:effectLst/>
                        </a:rPr>
                        <a:t>21</a:t>
                      </a:r>
                      <a:r>
                        <a:rPr lang="zh-CN" sz="1000" kern="100">
                          <a:effectLst/>
                        </a:rPr>
                        <a:t>世纪前十年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en-US" sz="1000" kern="100">
                          <a:effectLst/>
                        </a:rPr>
                        <a:t>Web2.0</a:t>
                      </a:r>
                      <a:r>
                        <a:rPr lang="zh-CN" sz="1000" kern="100">
                          <a:effectLst/>
                        </a:rPr>
                        <a:t>应用迅猛发展，非结构化数据大量产生，传统处理方法难以应对，带动了大数据技术的快速突破，大数据解决方案逐渐走向成熟，形成了并行计算与分布式系统两大核心技术。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362795125"/>
                  </a:ext>
                </a:extLst>
              </a:tr>
              <a:tr h="55753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zh-CN" sz="1000" kern="100">
                          <a:effectLst/>
                        </a:rPr>
                        <a:t>大规模应用期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</a:pPr>
                      <a:r>
                        <a:rPr lang="en-US" sz="1000" kern="100">
                          <a:effectLst/>
                        </a:rPr>
                        <a:t>2010</a:t>
                      </a:r>
                      <a:r>
                        <a:rPr lang="zh-CN" sz="1000" kern="100">
                          <a:effectLst/>
                        </a:rPr>
                        <a:t>年以后</a:t>
                      </a:r>
                      <a:endParaRPr lang="zh-CN" sz="1050" kern="1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</a:pPr>
                      <a:r>
                        <a:rPr lang="zh-CN" sz="1000" kern="100" dirty="0">
                          <a:effectLst/>
                        </a:rPr>
                        <a:t>大数据应用渗透各行各业，数据驱动决策，信息社会智能化程度大幅提高。</a:t>
                      </a:r>
                      <a:endParaRPr lang="zh-CN" sz="1050" kern="1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019208305"/>
                  </a:ext>
                </a:extLst>
              </a:tr>
            </a:tbl>
          </a:graphicData>
        </a:graphic>
      </p:graphicFrame>
      <p:sp>
        <p:nvSpPr>
          <p:cNvPr id="29" name="文本框 9">
            <a:extLst>
              <a:ext uri="{FF2B5EF4-FFF2-40B4-BE49-F238E27FC236}">
                <a16:creationId xmlns:a16="http://schemas.microsoft.com/office/drawing/2014/main" xmlns="" id="{B3DA50B0-1F3B-4A5B-BF85-EEFE3C61825D}"/>
              </a:ext>
            </a:extLst>
          </p:cNvPr>
          <p:cNvSpPr txBox="1"/>
          <p:nvPr/>
        </p:nvSpPr>
        <p:spPr>
          <a:xfrm>
            <a:off x="755576" y="1203598"/>
            <a:ext cx="45931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zh-CN" sz="1800" dirty="0">
                <a:effectLst/>
                <a:ea typeface="宋体" panose="02010600030101010101" pitchFamily="2" charset="-122"/>
                <a:cs typeface="Times New Roman" panose="02020603050405020304" pitchFamily="18" charset="0"/>
              </a:rPr>
              <a:t>大数据发展的三个阶段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32441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大数据的相关概念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179512" y="1689338"/>
            <a:ext cx="4752528" cy="29358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    数据是事实或观察的结果，是对客观事物的逻辑归纳，是用来表示客观事物的未加工的原材料。数据可以是声音、图像等连续的值，称为模拟数据；也可以符号、文字等离散的值，称为数字数据。</a:t>
            </a:r>
            <a:endParaRPr lang="en-US" altLang="zh-CN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+mn-ea"/>
              </a:rPr>
              <a:t>    </a:t>
            </a:r>
            <a:r>
              <a:rPr lang="zh-CN" altLang="en-US" dirty="0">
                <a:latin typeface="+mn-ea"/>
              </a:rPr>
              <a:t>而数据集，也称为资料集、数据集合或资料集合，是指由数据所组成的集合。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6192" y="1347614"/>
            <a:ext cx="369829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TextBox 164">
            <a:extLst>
              <a:ext uri="{FF2B5EF4-FFF2-40B4-BE49-F238E27FC236}">
                <a16:creationId xmlns:a16="http://schemas.microsoft.com/office/drawing/2014/main" xmlns="" id="{41AB32CA-9194-4A1B-A213-297DD711916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4312" y="1175484"/>
            <a:ext cx="2334470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algn="ctr">
              <a:defRPr sz="2000">
                <a:latin typeface="Copperplate Gothic Bold" pitchFamily="34" charset="0"/>
                <a:ea typeface="经典综艺体简" pitchFamily="49" charset="-122"/>
                <a:cs typeface="经典综艺体简" pitchFamily="49" charset="-122"/>
              </a:defRPr>
            </a:lvl1pPr>
            <a:lvl2pPr marL="742950" indent="-285750" eaLnBrk="0" hangingPunct="0">
              <a:defRPr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" charset="0"/>
                <a:ea typeface="宋体" charset="-122"/>
              </a:defRPr>
            </a:lvl9pPr>
          </a:lstStyle>
          <a:p>
            <a:pPr algn="dist" defTabSz="685800">
              <a:defRPr/>
            </a:pPr>
            <a:r>
              <a:rPr lang="zh-CN" altLang="en-US" sz="2400" b="1" spc="169" dirty="0">
                <a:solidFill>
                  <a:srgbClr val="C72A2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  <a:reflection stA="20000" endPos="45500" dist="25400" dir="5400000" sy="-100000" algn="bl" rotWithShape="0"/>
                </a:effectLst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  <a:cs typeface="Arial" panose="020B0604020202020204" pitchFamily="34" charset="0"/>
              </a:rPr>
              <a:t>数据与数据集</a:t>
            </a:r>
          </a:p>
        </p:txBody>
      </p:sp>
    </p:spTree>
    <p:extLst>
      <p:ext uri="{BB962C8B-B14F-4D97-AF65-F5344CB8AC3E}">
        <p14:creationId xmlns:p14="http://schemas.microsoft.com/office/powerpoint/2010/main" val="2162198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大数据的相关概念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41248" y="1727063"/>
            <a:ext cx="5034808" cy="21048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    研究机构</a:t>
            </a:r>
            <a:r>
              <a:rPr lang="en-US" altLang="zh-CN" dirty="0">
                <a:latin typeface="+mn-ea"/>
              </a:rPr>
              <a:t>Gartner</a:t>
            </a:r>
            <a:r>
              <a:rPr lang="zh-CN" altLang="en-US" dirty="0">
                <a:latin typeface="+mn-ea"/>
              </a:rPr>
              <a:t>关于“大数据”（</a:t>
            </a:r>
            <a:r>
              <a:rPr lang="en-US" altLang="zh-CN" dirty="0">
                <a:latin typeface="+mn-ea"/>
              </a:rPr>
              <a:t>Big data</a:t>
            </a:r>
            <a:r>
              <a:rPr lang="zh-CN" altLang="en-US" dirty="0">
                <a:latin typeface="+mn-ea"/>
              </a:rPr>
              <a:t>）是这么定义的：“大数据”是需要新处理模式才能具有更强的决策力、洞察发现力和流程优化能力来适应海量、高增长率和多样化的信息资产。</a:t>
            </a:r>
            <a:endParaRPr lang="en-US" altLang="zh-CN" dirty="0">
              <a:latin typeface="+mn-ea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6192" y="1347614"/>
            <a:ext cx="3698296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86411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大数据的相关概念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162124" y="2102880"/>
            <a:ext cx="4283968" cy="16893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latin typeface="+mn-ea"/>
              </a:rPr>
              <a:t>    麦肯锡全球研究所给出的定义中，提到了大数据的四大特征：海量的数据规模、快速的数据流转、多样的数据类型和价值密度低四大特征。</a:t>
            </a:r>
            <a:endParaRPr lang="en-US" altLang="zh-CN" dirty="0">
              <a:latin typeface="+mn-ea"/>
            </a:endParaRPr>
          </a:p>
        </p:txBody>
      </p:sp>
      <p:graphicFrame>
        <p:nvGraphicFramePr>
          <p:cNvPr id="29" name="图示 28">
            <a:extLst>
              <a:ext uri="{FF2B5EF4-FFF2-40B4-BE49-F238E27FC236}">
                <a16:creationId xmlns:a16="http://schemas.microsoft.com/office/drawing/2014/main" xmlns="" id="{79492607-0E22-4EE6-BEEA-9A701B382BE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814168431"/>
              </p:ext>
            </p:extLst>
          </p:nvPr>
        </p:nvGraphicFramePr>
        <p:xfrm>
          <a:off x="3623808" y="915566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4273813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Graphic spid="29" grpId="0">
        <p:bldAsOne/>
      </p:bldGraphic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大数据的关键技术</a:t>
            </a:r>
            <a:endParaRPr lang="zh-CN" altLang="zh-CN" sz="2400" dirty="0"/>
          </a:p>
        </p:txBody>
      </p:sp>
      <p:graphicFrame>
        <p:nvGraphicFramePr>
          <p:cNvPr id="34" name="图示 33">
            <a:extLst>
              <a:ext uri="{FF2B5EF4-FFF2-40B4-BE49-F238E27FC236}">
                <a16:creationId xmlns:a16="http://schemas.microsoft.com/office/drawing/2014/main" xmlns="" id="{8A2E55DE-55D6-4199-AE22-0C5F9D818CB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0876416"/>
              </p:ext>
            </p:extLst>
          </p:nvPr>
        </p:nvGraphicFramePr>
        <p:xfrm>
          <a:off x="1097105" y="1563638"/>
          <a:ext cx="5333892" cy="21048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22943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4" grpId="0">
        <p:bldAsOne/>
      </p:bldGraphic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</TotalTime>
  <Words>1564</Words>
  <Application>Microsoft Office PowerPoint</Application>
  <PresentationFormat>全屏显示(16:9)</PresentationFormat>
  <Paragraphs>170</Paragraphs>
  <Slides>17</Slides>
  <Notes>15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8" baseType="lpstr">
      <vt:lpstr>Office 主题</vt:lpstr>
      <vt:lpstr>智能物流技术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Waimen-Cheung</dc:creator>
  <cp:lastModifiedBy>Administrator</cp:lastModifiedBy>
  <cp:revision>50</cp:revision>
  <dcterms:created xsi:type="dcterms:W3CDTF">2021-03-07T05:42:09Z</dcterms:created>
  <dcterms:modified xsi:type="dcterms:W3CDTF">2023-05-01T04:41:00Z</dcterms:modified>
</cp:coreProperties>
</file>